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4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8"/>
  </p:notesMasterIdLst>
  <p:sldIdLst>
    <p:sldId id="258" r:id="rId2"/>
    <p:sldId id="333" r:id="rId3"/>
    <p:sldId id="279" r:id="rId4"/>
    <p:sldId id="262" r:id="rId5"/>
    <p:sldId id="275" r:id="rId6"/>
    <p:sldId id="280" r:id="rId7"/>
    <p:sldId id="331" r:id="rId8"/>
    <p:sldId id="263" r:id="rId9"/>
    <p:sldId id="264" r:id="rId10"/>
    <p:sldId id="311" r:id="rId11"/>
    <p:sldId id="270" r:id="rId12"/>
    <p:sldId id="265" r:id="rId13"/>
    <p:sldId id="284" r:id="rId14"/>
    <p:sldId id="282" r:id="rId15"/>
    <p:sldId id="285" r:id="rId16"/>
    <p:sldId id="332" r:id="rId17"/>
    <p:sldId id="266" r:id="rId18"/>
    <p:sldId id="293" r:id="rId19"/>
    <p:sldId id="296" r:id="rId20"/>
    <p:sldId id="297" r:id="rId21"/>
    <p:sldId id="298" r:id="rId22"/>
    <p:sldId id="300" r:id="rId23"/>
    <p:sldId id="304" r:id="rId24"/>
    <p:sldId id="307" r:id="rId25"/>
    <p:sldId id="306" r:id="rId26"/>
    <p:sldId id="302" r:id="rId27"/>
    <p:sldId id="308" r:id="rId28"/>
    <p:sldId id="316" r:id="rId29"/>
    <p:sldId id="321" r:id="rId30"/>
    <p:sldId id="320" r:id="rId31"/>
    <p:sldId id="287" r:id="rId32"/>
    <p:sldId id="323" r:id="rId33"/>
    <p:sldId id="324" r:id="rId34"/>
    <p:sldId id="319" r:id="rId35"/>
    <p:sldId id="327" r:id="rId36"/>
    <p:sldId id="326" r:id="rId37"/>
    <p:sldId id="314" r:id="rId38"/>
    <p:sldId id="313" r:id="rId39"/>
    <p:sldId id="328" r:id="rId40"/>
    <p:sldId id="315" r:id="rId41"/>
    <p:sldId id="318" r:id="rId42"/>
    <p:sldId id="317" r:id="rId43"/>
    <p:sldId id="288" r:id="rId44"/>
    <p:sldId id="267" r:id="rId45"/>
    <p:sldId id="268" r:id="rId46"/>
    <p:sldId id="269" r:id="rId4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99FF"/>
    <a:srgbClr val="F19855"/>
    <a:srgbClr val="C49E82"/>
    <a:srgbClr val="EBEF57"/>
    <a:srgbClr val="1B9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09" autoAdjust="0"/>
    <p:restoredTop sz="93716" autoAdjust="0"/>
  </p:normalViewPr>
  <p:slideViewPr>
    <p:cSldViewPr snapToGrid="0">
      <p:cViewPr>
        <p:scale>
          <a:sx n="80" d="100"/>
          <a:sy n="80" d="100"/>
        </p:scale>
        <p:origin x="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2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 err="1">
                <a:effectLst/>
              </a:rPr>
              <a:t>Porcentajes</a:t>
            </a:r>
            <a:r>
              <a:rPr lang="en-US" sz="1600" b="1" i="0" baseline="0" dirty="0">
                <a:effectLst/>
              </a:rPr>
              <a:t> de </a:t>
            </a:r>
            <a:r>
              <a:rPr lang="en-US" sz="1600" b="1" i="0" baseline="0" dirty="0" err="1">
                <a:effectLst/>
              </a:rPr>
              <a:t>Varianza</a:t>
            </a:r>
            <a:r>
              <a:rPr lang="en-US" sz="1600" b="1" i="0" baseline="0" dirty="0">
                <a:effectLst/>
              </a:rPr>
              <a:t> molecular</a:t>
            </a:r>
            <a:endParaRPr lang="en-US" sz="16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'PhiPT (4)'!$E$37</c:f>
              <c:strCache>
                <c:ptCount val="1"/>
                <c:pt idx="0">
                  <c:v>Est. Var.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27512240870635585"/>
                  <c:y val="5.053506163946068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0" i="0" u="none" strike="noStrike" kern="1200" baseline="0" dirty="0">
                        <a:solidFill>
                          <a:sysClr val="windowText" lastClr="000000"/>
                        </a:solidFill>
                      </a:rPr>
                      <a:t>Entre </a:t>
                    </a:r>
                    <a:r>
                      <a:rPr lang="en-US" sz="1600" b="0" i="0" u="none" strike="noStrike" kern="1200" baseline="0" dirty="0" err="1">
                        <a:solidFill>
                          <a:sysClr val="windowText" lastClr="000000"/>
                        </a:solidFill>
                      </a:rPr>
                      <a:t>poblaciones</a:t>
                    </a:r>
                    <a:r>
                      <a:rPr lang="en-US" sz="1600" b="0" i="0" u="none" strike="noStrike" kern="1200" baseline="0" dirty="0">
                        <a:solidFill>
                          <a:sysClr val="windowText" lastClr="000000"/>
                        </a:solidFill>
                      </a:rPr>
                      <a:t> </a:t>
                    </a:r>
                    <a:r>
                      <a:rPr lang="en-US" sz="1600" baseline="0" dirty="0"/>
                      <a:t>
</a:t>
                    </a:r>
                    <a:fld id="{F34AAF36-8AD7-4069-AADE-7E9291903184}" type="PERCENTAGE">
                      <a:rPr lang="en-US" sz="1600" baseline="0"/>
                      <a:pPr>
                        <a:defRPr sz="1600"/>
                      </a:pPr>
                      <a:t>[PORCENTAJE]</a:t>
                    </a:fld>
                    <a:endParaRPr lang="en-US" sz="16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77905863504031"/>
                      <c:h val="0.3601920937424926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s-ES" sz="1400" b="0" i="0" u="none" strike="noStrike" kern="1200" baseline="0" dirty="0">
                        <a:solidFill>
                          <a:sysClr val="windowText" lastClr="000000"/>
                        </a:solidFill>
                      </a:rPr>
                      <a:t>Dentro de las poblaciones</a:t>
                    </a:r>
                    <a:r>
                      <a:rPr lang="es-ES" sz="1400" baseline="0" dirty="0"/>
                      <a:t>
</a:t>
                    </a:r>
                    <a:fld id="{4D4168F3-03CD-4D37-88DE-D02D9611751C}" type="PERCENTAGE">
                      <a:rPr lang="es-ES" sz="1400" baseline="0"/>
                      <a:pPr/>
                      <a:t>[PORCENTAJE]</a:t>
                    </a:fld>
                    <a:endParaRPr lang="es-ES" sz="14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28575" cap="flat" cmpd="sng" algn="ctr">
                  <a:solidFill>
                    <a:srgbClr val="000000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'PhiPT (4)'!$A$38:$A$39</c:f>
              <c:strCache>
                <c:ptCount val="2"/>
                <c:pt idx="0">
                  <c:v>Among Pops</c:v>
                </c:pt>
                <c:pt idx="1">
                  <c:v>Within Pops</c:v>
                </c:pt>
              </c:strCache>
            </c:strRef>
          </c:cat>
          <c:val>
            <c:numRef>
              <c:f>'PhiPT (4)'!$E$38:$E$39</c:f>
              <c:numCache>
                <c:formatCode>0.000</c:formatCode>
                <c:ptCount val="2"/>
                <c:pt idx="0">
                  <c:v>4.7351257040132787E-2</c:v>
                </c:pt>
                <c:pt idx="1">
                  <c:v>1.0354387704884689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9050" cap="flat" cmpd="sng" algn="ctr">
      <a:solidFill>
        <a:schemeClr val="tx1"/>
      </a:solidFill>
      <a:prstDash val="solid"/>
      <a:round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Coordenadas</a:t>
            </a:r>
            <a:r>
              <a:rPr lang="en-US" dirty="0" smtClean="0"/>
              <a:t> </a:t>
            </a:r>
            <a:r>
              <a:rPr lang="en-US" dirty="0" err="1" smtClean="0"/>
              <a:t>principales</a:t>
            </a:r>
            <a:r>
              <a:rPr lang="en-US" dirty="0" smtClean="0"/>
              <a:t>(2 </a:t>
            </a:r>
            <a:r>
              <a:rPr lang="en-US" dirty="0"/>
              <a:t>vs 3)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a1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'PCA (5)'!$C$33:$C$50</c:f>
              <c:numCache>
                <c:formatCode>0.000</c:formatCode>
                <c:ptCount val="18"/>
                <c:pt idx="0">
                  <c:v>-0.22128088104768701</c:v>
                </c:pt>
                <c:pt idx="1">
                  <c:v>1.2046839850061651E-2</c:v>
                </c:pt>
                <c:pt idx="2">
                  <c:v>-0.2553560353334382</c:v>
                </c:pt>
                <c:pt idx="3">
                  <c:v>-9.33361512237951E-2</c:v>
                </c:pt>
                <c:pt idx="4">
                  <c:v>4.1019147707331789E-2</c:v>
                </c:pt>
                <c:pt idx="5">
                  <c:v>-0.21525854454139898</c:v>
                </c:pt>
                <c:pt idx="6">
                  <c:v>0.13252119925683511</c:v>
                </c:pt>
                <c:pt idx="7">
                  <c:v>-0.22238877322461795</c:v>
                </c:pt>
                <c:pt idx="8">
                  <c:v>3.5697115127496792E-2</c:v>
                </c:pt>
                <c:pt idx="9">
                  <c:v>3.5697112056149637E-2</c:v>
                </c:pt>
                <c:pt idx="10">
                  <c:v>-0.12845889802699204</c:v>
                </c:pt>
                <c:pt idx="11">
                  <c:v>0.13269737485178051</c:v>
                </c:pt>
                <c:pt idx="12">
                  <c:v>-0.23793478933673951</c:v>
                </c:pt>
                <c:pt idx="13">
                  <c:v>2.9815385598546996E-2</c:v>
                </c:pt>
                <c:pt idx="14">
                  <c:v>-0.23304271683087743</c:v>
                </c:pt>
                <c:pt idx="15">
                  <c:v>3.5697109087208329E-2</c:v>
                </c:pt>
                <c:pt idx="16">
                  <c:v>3.5697109008965021E-2</c:v>
                </c:pt>
                <c:pt idx="17">
                  <c:v>3.5697108072692101E-2</c:v>
                </c:pt>
              </c:numCache>
            </c:numRef>
          </c:xVal>
          <c:yVal>
            <c:numRef>
              <c:f>'PCA (5)'!$D$33:$D$50</c:f>
              <c:numCache>
                <c:formatCode>0.000</c:formatCode>
                <c:ptCount val="18"/>
                <c:pt idx="0">
                  <c:v>-3.917762585788908E-2</c:v>
                </c:pt>
                <c:pt idx="1">
                  <c:v>8.5357721375861589E-2</c:v>
                </c:pt>
                <c:pt idx="2">
                  <c:v>-2.0868880623727333E-2</c:v>
                </c:pt>
                <c:pt idx="3">
                  <c:v>1.7053582276709625E-2</c:v>
                </c:pt>
                <c:pt idx="4">
                  <c:v>7.4757042205354424E-2</c:v>
                </c:pt>
                <c:pt idx="5">
                  <c:v>-3.8110536473635451E-2</c:v>
                </c:pt>
                <c:pt idx="6">
                  <c:v>-7.9892030829662897E-2</c:v>
                </c:pt>
                <c:pt idx="7">
                  <c:v>5.6455235963887462E-2</c:v>
                </c:pt>
                <c:pt idx="8">
                  <c:v>0.1726249123982968</c:v>
                </c:pt>
                <c:pt idx="9">
                  <c:v>0.17262491259138538</c:v>
                </c:pt>
                <c:pt idx="10">
                  <c:v>-0.20052494002219412</c:v>
                </c:pt>
                <c:pt idx="11">
                  <c:v>-9.5002609819066164E-2</c:v>
                </c:pt>
                <c:pt idx="12">
                  <c:v>9.4638313938359295E-2</c:v>
                </c:pt>
                <c:pt idx="13">
                  <c:v>8.0187702593449456E-2</c:v>
                </c:pt>
                <c:pt idx="14">
                  <c:v>4.5466349065977879E-2</c:v>
                </c:pt>
                <c:pt idx="15">
                  <c:v>0.17262491038208572</c:v>
                </c:pt>
                <c:pt idx="16">
                  <c:v>0.17262491466950458</c:v>
                </c:pt>
                <c:pt idx="17">
                  <c:v>0.17262491505122621</c:v>
                </c:pt>
              </c:numCache>
            </c:numRef>
          </c:yVal>
          <c:smooth val="0"/>
        </c:ser>
        <c:ser>
          <c:idx val="1"/>
          <c:order val="1"/>
          <c:tx>
            <c:v>a2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'PCA (5)'!$C$51:$C$67</c:f>
              <c:numCache>
                <c:formatCode>0.000</c:formatCode>
                <c:ptCount val="17"/>
                <c:pt idx="0">
                  <c:v>3.945684077397206E-2</c:v>
                </c:pt>
                <c:pt idx="1">
                  <c:v>0.11697520156514722</c:v>
                </c:pt>
                <c:pt idx="2">
                  <c:v>0.13252120421295002</c:v>
                </c:pt>
                <c:pt idx="3">
                  <c:v>4.5874550699051865E-2</c:v>
                </c:pt>
                <c:pt idx="4">
                  <c:v>4.5874548422187127E-2</c:v>
                </c:pt>
                <c:pt idx="5">
                  <c:v>0.13252120166450873</c:v>
                </c:pt>
                <c:pt idx="6">
                  <c:v>3.1257174010963347E-2</c:v>
                </c:pt>
                <c:pt idx="7">
                  <c:v>3.5697107869317679E-2</c:v>
                </c:pt>
                <c:pt idx="8">
                  <c:v>0.13252120742757351</c:v>
                </c:pt>
                <c:pt idx="9">
                  <c:v>4.2827341101760695E-2</c:v>
                </c:pt>
                <c:pt idx="10">
                  <c:v>0.13252121162853889</c:v>
                </c:pt>
                <c:pt idx="11">
                  <c:v>0.13252120238015347</c:v>
                </c:pt>
                <c:pt idx="12">
                  <c:v>4.5071331975342077E-2</c:v>
                </c:pt>
                <c:pt idx="13">
                  <c:v>0.13252119550852282</c:v>
                </c:pt>
                <c:pt idx="14">
                  <c:v>0.13252120596825484</c:v>
                </c:pt>
                <c:pt idx="15">
                  <c:v>0.13396299671530595</c:v>
                </c:pt>
                <c:pt idx="16">
                  <c:v>0.13252120395150999</c:v>
                </c:pt>
              </c:numCache>
            </c:numRef>
          </c:xVal>
          <c:yVal>
            <c:numRef>
              <c:f>'PCA (5)'!$D$51:$D$67</c:f>
              <c:numCache>
                <c:formatCode>0.000</c:formatCode>
                <c:ptCount val="17"/>
                <c:pt idx="0">
                  <c:v>8.4142071401364052E-2</c:v>
                </c:pt>
                <c:pt idx="1">
                  <c:v>-4.1708953501060006E-2</c:v>
                </c:pt>
                <c:pt idx="2">
                  <c:v>-7.9892033295317022E-2</c:v>
                </c:pt>
                <c:pt idx="3">
                  <c:v>7.7433067267449598E-2</c:v>
                </c:pt>
                <c:pt idx="4">
                  <c:v>7.7433069188201656E-2</c:v>
                </c:pt>
                <c:pt idx="5">
                  <c:v>-7.98920316404476E-2</c:v>
                </c:pt>
                <c:pt idx="6">
                  <c:v>6.135918954385957E-2</c:v>
                </c:pt>
                <c:pt idx="7">
                  <c:v>0.17262490798416891</c:v>
                </c:pt>
                <c:pt idx="8">
                  <c:v>-7.9892033497784634E-2</c:v>
                </c:pt>
                <c:pt idx="9">
                  <c:v>7.8059137563791223E-2</c:v>
                </c:pt>
                <c:pt idx="10">
                  <c:v>-7.9892025604653208E-2</c:v>
                </c:pt>
                <c:pt idx="11">
                  <c:v>-7.9892029781206644E-2</c:v>
                </c:pt>
                <c:pt idx="12">
                  <c:v>7.5203780680926077E-2</c:v>
                </c:pt>
                <c:pt idx="13">
                  <c:v>-7.9892029764376399E-2</c:v>
                </c:pt>
                <c:pt idx="14">
                  <c:v>-7.9892030688980556E-2</c:v>
                </c:pt>
                <c:pt idx="15">
                  <c:v>-9.8720546885138982E-2</c:v>
                </c:pt>
                <c:pt idx="16">
                  <c:v>-7.9892030597079791E-2</c:v>
                </c:pt>
              </c:numCache>
            </c:numRef>
          </c:yVal>
          <c:smooth val="0"/>
        </c:ser>
        <c:ser>
          <c:idx val="2"/>
          <c:order val="2"/>
          <c:tx>
            <c:v>b1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'PCA (5)'!$C$68:$C$84</c:f>
              <c:numCache>
                <c:formatCode>0.000</c:formatCode>
                <c:ptCount val="17"/>
                <c:pt idx="0">
                  <c:v>3.8246792962031172E-2</c:v>
                </c:pt>
                <c:pt idx="1">
                  <c:v>1.607357857326381E-2</c:v>
                </c:pt>
                <c:pt idx="2">
                  <c:v>-0.26234565609752875</c:v>
                </c:pt>
                <c:pt idx="3">
                  <c:v>-0.2158123568367625</c:v>
                </c:pt>
                <c:pt idx="4">
                  <c:v>1.5258582872757324E-2</c:v>
                </c:pt>
                <c:pt idx="5">
                  <c:v>-0.21301455593171736</c:v>
                </c:pt>
                <c:pt idx="6">
                  <c:v>-0.21525854671408165</c:v>
                </c:pt>
                <c:pt idx="7">
                  <c:v>-0.22084986481728944</c:v>
                </c:pt>
                <c:pt idx="8">
                  <c:v>3.7236020760557022E-2</c:v>
                </c:pt>
                <c:pt idx="9">
                  <c:v>4.5071331053147999E-2</c:v>
                </c:pt>
                <c:pt idx="10">
                  <c:v>4.0831742622779381E-2</c:v>
                </c:pt>
                <c:pt idx="11">
                  <c:v>3.5697113964177067E-2</c:v>
                </c:pt>
                <c:pt idx="12">
                  <c:v>3.5697111530608519E-2</c:v>
                </c:pt>
                <c:pt idx="13">
                  <c:v>2.6651874314134055E-2</c:v>
                </c:pt>
                <c:pt idx="14">
                  <c:v>3.5697111123557293E-2</c:v>
                </c:pt>
                <c:pt idx="15">
                  <c:v>0.1325212029441859</c:v>
                </c:pt>
                <c:pt idx="16">
                  <c:v>0.13252120870381406</c:v>
                </c:pt>
              </c:numCache>
            </c:numRef>
          </c:xVal>
          <c:yVal>
            <c:numRef>
              <c:f>'PCA (5)'!$D$68:$D$84</c:f>
              <c:numCache>
                <c:formatCode>0.000</c:formatCode>
                <c:ptCount val="17"/>
                <c:pt idx="0">
                  <c:v>5.8163526975001704E-2</c:v>
                </c:pt>
                <c:pt idx="1">
                  <c:v>0.10287081684810627</c:v>
                </c:pt>
                <c:pt idx="2">
                  <c:v>-1.7673218724421715E-2</c:v>
                </c:pt>
                <c:pt idx="3">
                  <c:v>-4.0493048793537788E-2</c:v>
                </c:pt>
                <c:pt idx="4">
                  <c:v>0.10623105772367065</c:v>
                </c:pt>
                <c:pt idx="5">
                  <c:v>-4.0965894205953632E-2</c:v>
                </c:pt>
                <c:pt idx="6">
                  <c:v>-3.811053963792941E-2</c:v>
                </c:pt>
                <c:pt idx="7">
                  <c:v>-4.3900498457140204E-2</c:v>
                </c:pt>
                <c:pt idx="8">
                  <c:v>7.2269175810521349E-2</c:v>
                </c:pt>
                <c:pt idx="9">
                  <c:v>7.5203778930772416E-2</c:v>
                </c:pt>
                <c:pt idx="10">
                  <c:v>9.4505146898198417E-2</c:v>
                </c:pt>
                <c:pt idx="11">
                  <c:v>0.17262490993754567</c:v>
                </c:pt>
                <c:pt idx="12">
                  <c:v>0.17262490922822013</c:v>
                </c:pt>
                <c:pt idx="13">
                  <c:v>0.10065256086313226</c:v>
                </c:pt>
                <c:pt idx="14">
                  <c:v>0.17262490784236606</c:v>
                </c:pt>
                <c:pt idx="15">
                  <c:v>-7.9892034484276161E-2</c:v>
                </c:pt>
                <c:pt idx="16">
                  <c:v>-7.9892027610043256E-2</c:v>
                </c:pt>
              </c:numCache>
            </c:numRef>
          </c:yVal>
          <c:smooth val="0"/>
        </c:ser>
        <c:ser>
          <c:idx val="3"/>
          <c:order val="3"/>
          <c:tx>
            <c:v>b2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4"/>
                </a:solidFill>
                <a:round/>
              </a:ln>
              <a:effectLst/>
            </c:spPr>
          </c:marker>
          <c:xVal>
            <c:numRef>
              <c:f>'PCA (5)'!$C$85:$C$97</c:f>
              <c:numCache>
                <c:formatCode>0.000</c:formatCode>
                <c:ptCount val="13"/>
                <c:pt idx="0">
                  <c:v>-0.12556468321101302</c:v>
                </c:pt>
                <c:pt idx="1">
                  <c:v>2.9815394021990002E-2</c:v>
                </c:pt>
                <c:pt idx="2">
                  <c:v>0.13252121031860725</c:v>
                </c:pt>
                <c:pt idx="3">
                  <c:v>2.6484957754062559E-2</c:v>
                </c:pt>
                <c:pt idx="4">
                  <c:v>0.12330904825568383</c:v>
                </c:pt>
                <c:pt idx="5">
                  <c:v>0.13736942579199482</c:v>
                </c:pt>
                <c:pt idx="6">
                  <c:v>7.6975948537508134E-4</c:v>
                </c:pt>
                <c:pt idx="7">
                  <c:v>0.13252120455799618</c:v>
                </c:pt>
                <c:pt idx="8">
                  <c:v>0.13252120437138992</c:v>
                </c:pt>
                <c:pt idx="9">
                  <c:v>0.13269738292068634</c:v>
                </c:pt>
                <c:pt idx="10">
                  <c:v>0.13252120039958346</c:v>
                </c:pt>
                <c:pt idx="11">
                  <c:v>-0.23748266032074566</c:v>
                </c:pt>
                <c:pt idx="12">
                  <c:v>0.12330904851164913</c:v>
                </c:pt>
              </c:numCache>
            </c:numRef>
          </c:xVal>
          <c:yVal>
            <c:numRef>
              <c:f>'PCA (5)'!$D$85:$D$97</c:f>
              <c:numCache>
                <c:formatCode>0.000</c:formatCode>
                <c:ptCount val="13"/>
                <c:pt idx="0">
                  <c:v>-0.19606170572888357</c:v>
                </c:pt>
                <c:pt idx="1">
                  <c:v>8.0187707745785153E-2</c:v>
                </c:pt>
                <c:pt idx="2">
                  <c:v>-7.9892030800475744E-2</c:v>
                </c:pt>
                <c:pt idx="3">
                  <c:v>0.1428075149979437</c:v>
                </c:pt>
                <c:pt idx="4">
                  <c:v>-0.10970943400530916</c:v>
                </c:pt>
                <c:pt idx="5">
                  <c:v>-0.10101490622170654</c:v>
                </c:pt>
                <c:pt idx="6">
                  <c:v>-0.1593934154986712</c:v>
                </c:pt>
                <c:pt idx="7">
                  <c:v>-7.9892031190209753E-2</c:v>
                </c:pt>
                <c:pt idx="8">
                  <c:v>-7.9892031127514501E-2</c:v>
                </c:pt>
                <c:pt idx="9">
                  <c:v>-9.5002619340778277E-2</c:v>
                </c:pt>
                <c:pt idx="10">
                  <c:v>-7.98920382804853E-2</c:v>
                </c:pt>
                <c:pt idx="11">
                  <c:v>-6.5799369587413822E-2</c:v>
                </c:pt>
                <c:pt idx="12">
                  <c:v>-0.10970942922280132</c:v>
                </c:pt>
              </c:numCache>
            </c:numRef>
          </c:yVal>
          <c:smooth val="0"/>
        </c:ser>
        <c:ser>
          <c:idx val="4"/>
          <c:order val="4"/>
          <c:tx>
            <c:v>c1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5"/>
                </a:solidFill>
                <a:round/>
              </a:ln>
              <a:effectLst/>
            </c:spPr>
          </c:marker>
          <c:xVal>
            <c:numRef>
              <c:f>'PCA (5)'!$C$98:$C$116</c:f>
              <c:numCache>
                <c:formatCode>0.000</c:formatCode>
                <c:ptCount val="19"/>
                <c:pt idx="0">
                  <c:v>8.1983739352941322E-3</c:v>
                </c:pt>
                <c:pt idx="1">
                  <c:v>-0.21725414363851855</c:v>
                </c:pt>
                <c:pt idx="2">
                  <c:v>6.7565836894311043E-3</c:v>
                </c:pt>
                <c:pt idx="3">
                  <c:v>-0.24719324779411844</c:v>
                </c:pt>
                <c:pt idx="4">
                  <c:v>-0.22084986572346121</c:v>
                </c:pt>
                <c:pt idx="5">
                  <c:v>-0.226651540820691</c:v>
                </c:pt>
                <c:pt idx="6">
                  <c:v>-0.22821648661053875</c:v>
                </c:pt>
                <c:pt idx="7">
                  <c:v>4.1111022257709469E-2</c:v>
                </c:pt>
                <c:pt idx="8">
                  <c:v>-0.21221133201258977</c:v>
                </c:pt>
                <c:pt idx="9">
                  <c:v>4.1111018830458229E-2</c:v>
                </c:pt>
                <c:pt idx="10">
                  <c:v>-0.21706673555578887</c:v>
                </c:pt>
                <c:pt idx="11">
                  <c:v>-0.12556468766833684</c:v>
                </c:pt>
                <c:pt idx="12">
                  <c:v>-0.22682871679438377</c:v>
                </c:pt>
                <c:pt idx="13">
                  <c:v>3.6805000340782157E-2</c:v>
                </c:pt>
                <c:pt idx="14">
                  <c:v>0.13252120457366781</c:v>
                </c:pt>
                <c:pt idx="15">
                  <c:v>0.1325212079751012</c:v>
                </c:pt>
                <c:pt idx="16">
                  <c:v>3.5697104763917353E-2</c:v>
                </c:pt>
                <c:pt idx="17">
                  <c:v>2.0151101919907766E-2</c:v>
                </c:pt>
                <c:pt idx="18">
                  <c:v>0.13881121259290577</c:v>
                </c:pt>
              </c:numCache>
            </c:numRef>
          </c:xVal>
          <c:yVal>
            <c:numRef>
              <c:f>'PCA (5)'!$D$98:$D$116</c:f>
              <c:numCache>
                <c:formatCode>0.000</c:formatCode>
                <c:ptCount val="19"/>
                <c:pt idx="0">
                  <c:v>9.3985373601132988E-2</c:v>
                </c:pt>
                <c:pt idx="1">
                  <c:v>-2.1664537282166652E-2</c:v>
                </c:pt>
                <c:pt idx="2">
                  <c:v>0.11281388698403957</c:v>
                </c:pt>
                <c:pt idx="3">
                  <c:v>-1.3101033578728889E-2</c:v>
                </c:pt>
                <c:pt idx="4">
                  <c:v>-4.3900491879048986E-2</c:v>
                </c:pt>
                <c:pt idx="5">
                  <c:v>-5.8031310122450726E-2</c:v>
                </c:pt>
                <c:pt idx="6">
                  <c:v>4.5056353255522145E-2</c:v>
                </c:pt>
                <c:pt idx="7">
                  <c:v>7.3105523847417322E-2</c:v>
                </c:pt>
                <c:pt idx="8">
                  <c:v>-3.8736606557204324E-2</c:v>
                </c:pt>
                <c:pt idx="9">
                  <c:v>7.3105531653496397E-2</c:v>
                </c:pt>
                <c:pt idx="10">
                  <c:v>-4.1412630560750431E-2</c:v>
                </c:pt>
                <c:pt idx="11">
                  <c:v>-0.19606170353234301</c:v>
                </c:pt>
                <c:pt idx="12">
                  <c:v>-5.4810491096833773E-2</c:v>
                </c:pt>
                <c:pt idx="13">
                  <c:v>7.6992046386016019E-2</c:v>
                </c:pt>
                <c:pt idx="14">
                  <c:v>-7.9892032218280118E-2</c:v>
                </c:pt>
                <c:pt idx="15">
                  <c:v>-7.9892029187476746E-2</c:v>
                </c:pt>
                <c:pt idx="16">
                  <c:v>0.17262490602230723</c:v>
                </c:pt>
                <c:pt idx="17">
                  <c:v>0.21080798925822869</c:v>
                </c:pt>
                <c:pt idx="18">
                  <c:v>-0.11984342162697136</c:v>
                </c:pt>
              </c:numCache>
            </c:numRef>
          </c:yVal>
          <c:smooth val="0"/>
        </c:ser>
        <c:ser>
          <c:idx val="5"/>
          <c:order val="5"/>
          <c:tx>
            <c:v>c2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xVal>
            <c:numRef>
              <c:f>'PCA (5)'!$C$117:$C$127</c:f>
              <c:numCache>
                <c:formatCode>0.000</c:formatCode>
                <c:ptCount val="11"/>
                <c:pt idx="0">
                  <c:v>0.13252120916844717</c:v>
                </c:pt>
                <c:pt idx="1">
                  <c:v>0.13396299023864686</c:v>
                </c:pt>
                <c:pt idx="2">
                  <c:v>0.1373694333899031</c:v>
                </c:pt>
                <c:pt idx="3">
                  <c:v>0.13252120214243543</c:v>
                </c:pt>
                <c:pt idx="4">
                  <c:v>4.0831748224300426E-2</c:v>
                </c:pt>
                <c:pt idx="5">
                  <c:v>2.6484957895132968E-2</c:v>
                </c:pt>
                <c:pt idx="6">
                  <c:v>0.12186726127516566</c:v>
                </c:pt>
                <c:pt idx="7">
                  <c:v>0.13252120336859738</c:v>
                </c:pt>
                <c:pt idx="8">
                  <c:v>0.13252120588435562</c:v>
                </c:pt>
                <c:pt idx="9">
                  <c:v>3.569711043922557E-2</c:v>
                </c:pt>
                <c:pt idx="10">
                  <c:v>-0.22618702506611787</c:v>
                </c:pt>
              </c:numCache>
            </c:numRef>
          </c:xVal>
          <c:yVal>
            <c:numRef>
              <c:f>'PCA (5)'!$D$117:$D$127</c:f>
              <c:numCache>
                <c:formatCode>0.000</c:formatCode>
                <c:ptCount val="11"/>
                <c:pt idx="0">
                  <c:v>-7.9892032452370115E-2</c:v>
                </c:pt>
                <c:pt idx="1">
                  <c:v>-9.87205429544952E-2</c:v>
                </c:pt>
                <c:pt idx="2">
                  <c:v>-0.10101490900278674</c:v>
                </c:pt>
                <c:pt idx="3">
                  <c:v>-7.9892032685696529E-2</c:v>
                </c:pt>
                <c:pt idx="4">
                  <c:v>9.4505142230012468E-2</c:v>
                </c:pt>
                <c:pt idx="5">
                  <c:v>0.14280750920440463</c:v>
                </c:pt>
                <c:pt idx="6">
                  <c:v>-9.0880917166637293E-2</c:v>
                </c:pt>
                <c:pt idx="7">
                  <c:v>-7.9892031284061707E-2</c:v>
                </c:pt>
                <c:pt idx="8">
                  <c:v>-7.9892033044500266E-2</c:v>
                </c:pt>
                <c:pt idx="9">
                  <c:v>0.17262491251593354</c:v>
                </c:pt>
                <c:pt idx="10">
                  <c:v>-7.2881542719622494E-2</c:v>
                </c:pt>
              </c:numCache>
            </c:numRef>
          </c:yVal>
          <c:smooth val="0"/>
        </c:ser>
        <c:ser>
          <c:idx val="6"/>
          <c:order val="6"/>
          <c:tx>
            <c:v>d1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marker>
          <c:xVal>
            <c:numRef>
              <c:f>'PCA (5)'!$C$128:$C$139</c:f>
              <c:numCache>
                <c:formatCode>0.000</c:formatCode>
                <c:ptCount val="12"/>
                <c:pt idx="0">
                  <c:v>-0.13216299140474047</c:v>
                </c:pt>
                <c:pt idx="1">
                  <c:v>-9.333615375269369E-2</c:v>
                </c:pt>
                <c:pt idx="2">
                  <c:v>-0.22827050364079565</c:v>
                </c:pt>
                <c:pt idx="3">
                  <c:v>4.58745548221723E-2</c:v>
                </c:pt>
                <c:pt idx="4">
                  <c:v>-0.12556468346665339</c:v>
                </c:pt>
                <c:pt idx="5">
                  <c:v>-0.2169748663791605</c:v>
                </c:pt>
                <c:pt idx="6">
                  <c:v>0.1325212069034637</c:v>
                </c:pt>
                <c:pt idx="7">
                  <c:v>-0.21405763856975174</c:v>
                </c:pt>
                <c:pt idx="8">
                  <c:v>3.7236024002341758E-2</c:v>
                </c:pt>
                <c:pt idx="9">
                  <c:v>-0.22238877409727809</c:v>
                </c:pt>
                <c:pt idx="10">
                  <c:v>0.13252120140538598</c:v>
                </c:pt>
                <c:pt idx="11">
                  <c:v>3.5697110998756831E-2</c:v>
                </c:pt>
              </c:numCache>
            </c:numRef>
          </c:xVal>
          <c:yVal>
            <c:numRef>
              <c:f>'PCA (5)'!$D$128:$D$139</c:f>
              <c:numCache>
                <c:formatCode>0.000</c:formatCode>
                <c:ptCount val="12"/>
                <c:pt idx="0">
                  <c:v>1.7381410128268604E-2</c:v>
                </c:pt>
                <c:pt idx="1">
                  <c:v>1.7053584040145103E-2</c:v>
                </c:pt>
                <c:pt idx="2">
                  <c:v>-3.5981966291958545E-2</c:v>
                </c:pt>
                <c:pt idx="3">
                  <c:v>7.7433067407815553E-2</c:v>
                </c:pt>
                <c:pt idx="4">
                  <c:v>-0.19606170777751844</c:v>
                </c:pt>
                <c:pt idx="5">
                  <c:v>-4.3064144615470326E-2</c:v>
                </c:pt>
                <c:pt idx="6">
                  <c:v>-7.9892027477615354E-2</c:v>
                </c:pt>
                <c:pt idx="7">
                  <c:v>-4.2001893691403717E-2</c:v>
                </c:pt>
                <c:pt idx="8">
                  <c:v>7.2269179542601231E-2</c:v>
                </c:pt>
                <c:pt idx="9">
                  <c:v>5.6455235100289235E-2</c:v>
                </c:pt>
                <c:pt idx="10">
                  <c:v>-7.9892035373292827E-2</c:v>
                </c:pt>
                <c:pt idx="11">
                  <c:v>0.17262491072142694</c:v>
                </c:pt>
              </c:numCache>
            </c:numRef>
          </c:yVal>
          <c:smooth val="0"/>
        </c:ser>
        <c:ser>
          <c:idx val="7"/>
          <c:order val="7"/>
          <c:tx>
            <c:v>d2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</c:marker>
          <c:xVal>
            <c:numRef>
              <c:f>'PCA (5)'!$C$140:$C$150</c:f>
              <c:numCache>
                <c:formatCode>0.000</c:formatCode>
                <c:ptCount val="11"/>
                <c:pt idx="0">
                  <c:v>0.13252120526264158</c:v>
                </c:pt>
                <c:pt idx="1">
                  <c:v>3.5697104231963317E-2</c:v>
                </c:pt>
                <c:pt idx="2">
                  <c:v>0.12186725952918911</c:v>
                </c:pt>
                <c:pt idx="3">
                  <c:v>8.1983712654499132E-3</c:v>
                </c:pt>
                <c:pt idx="4">
                  <c:v>2.6921173799985348E-2</c:v>
                </c:pt>
                <c:pt idx="5">
                  <c:v>4.4269125786418534E-2</c:v>
                </c:pt>
                <c:pt idx="6">
                  <c:v>0.13252120645414689</c:v>
                </c:pt>
                <c:pt idx="7">
                  <c:v>0.12330904946002524</c:v>
                </c:pt>
                <c:pt idx="8">
                  <c:v>0.1325212072015369</c:v>
                </c:pt>
                <c:pt idx="9">
                  <c:v>0.11033384342802688</c:v>
                </c:pt>
                <c:pt idx="10">
                  <c:v>-0.23355155270569633</c:v>
                </c:pt>
              </c:numCache>
            </c:numRef>
          </c:xVal>
          <c:yVal>
            <c:numRef>
              <c:f>'PCA (5)'!$D$140:$D$150</c:f>
              <c:numCache>
                <c:formatCode>0.000</c:formatCode>
                <c:ptCount val="11"/>
                <c:pt idx="0">
                  <c:v>-7.9892025967957414E-2</c:v>
                </c:pt>
                <c:pt idx="1">
                  <c:v>0.17262491026657606</c:v>
                </c:pt>
                <c:pt idx="2">
                  <c:v>-9.0880916770673781E-2</c:v>
                </c:pt>
                <c:pt idx="3">
                  <c:v>9.3985372611253878E-2</c:v>
                </c:pt>
                <c:pt idx="4">
                  <c:v>7.5724467360625713E-2</c:v>
                </c:pt>
                <c:pt idx="5">
                  <c:v>5.9230620798664403E-2</c:v>
                </c:pt>
                <c:pt idx="6">
                  <c:v>-7.9892032026387713E-2</c:v>
                </c:pt>
                <c:pt idx="7">
                  <c:v>-0.10970943057400341</c:v>
                </c:pt>
                <c:pt idx="8">
                  <c:v>-7.9892031514249631E-2</c:v>
                </c:pt>
                <c:pt idx="9">
                  <c:v>-8.8835538526002386E-2</c:v>
                </c:pt>
                <c:pt idx="10">
                  <c:v>-2.1793165856343628E-2</c:v>
                </c:pt>
              </c:numCache>
            </c:numRef>
          </c:yVal>
          <c:smooth val="0"/>
        </c:ser>
        <c:ser>
          <c:idx val="8"/>
          <c:order val="8"/>
          <c:tx>
            <c:v>e1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>
                    <a:lumMod val="60000"/>
                  </a:schemeClr>
                </a:solidFill>
                <a:round/>
              </a:ln>
              <a:effectLst/>
            </c:spPr>
          </c:marker>
          <c:xVal>
            <c:numRef>
              <c:f>'PCA (5)'!$C$151:$C$163</c:f>
              <c:numCache>
                <c:formatCode>0.000</c:formatCode>
                <c:ptCount val="13"/>
                <c:pt idx="0">
                  <c:v>-9.8087826028292649E-2</c:v>
                </c:pt>
                <c:pt idx="1">
                  <c:v>-0.12556467962132964</c:v>
                </c:pt>
                <c:pt idx="2">
                  <c:v>2.9094260327099712E-2</c:v>
                </c:pt>
                <c:pt idx="3">
                  <c:v>-0.12556468012897362</c:v>
                </c:pt>
                <c:pt idx="4">
                  <c:v>4.2827340813341053E-2</c:v>
                </c:pt>
                <c:pt idx="5">
                  <c:v>4.0831742019146092E-2</c:v>
                </c:pt>
                <c:pt idx="6">
                  <c:v>2.8482235803820439E-2</c:v>
                </c:pt>
                <c:pt idx="7">
                  <c:v>-0.21453946404803853</c:v>
                </c:pt>
                <c:pt idx="8">
                  <c:v>3.5697110750206658E-2</c:v>
                </c:pt>
                <c:pt idx="9">
                  <c:v>-0.21706674003569817</c:v>
                </c:pt>
                <c:pt idx="10">
                  <c:v>3.569711159364946E-2</c:v>
                </c:pt>
                <c:pt idx="11">
                  <c:v>4.2827340248139202E-2</c:v>
                </c:pt>
                <c:pt idx="12">
                  <c:v>0.13252120230726983</c:v>
                </c:pt>
              </c:numCache>
            </c:numRef>
          </c:xVal>
          <c:yVal>
            <c:numRef>
              <c:f>'PCA (5)'!$D$151:$D$163</c:f>
              <c:numCache>
                <c:formatCode>0.000</c:formatCode>
                <c:ptCount val="13"/>
                <c:pt idx="0">
                  <c:v>-9.2733924847486959E-4</c:v>
                </c:pt>
                <c:pt idx="1">
                  <c:v>-0.19606170325971181</c:v>
                </c:pt>
                <c:pt idx="2">
                  <c:v>8.1183241894289854E-2</c:v>
                </c:pt>
                <c:pt idx="3">
                  <c:v>-0.19606170534942582</c:v>
                </c:pt>
                <c:pt idx="4">
                  <c:v>7.8059137279704024E-2</c:v>
                </c:pt>
                <c:pt idx="5">
                  <c:v>9.4505141751615132E-2</c:v>
                </c:pt>
                <c:pt idx="6">
                  <c:v>0.11235085962701356</c:v>
                </c:pt>
                <c:pt idx="7">
                  <c:v>-4.506035169619535E-2</c:v>
                </c:pt>
                <c:pt idx="8">
                  <c:v>0.17262490882394604</c:v>
                </c:pt>
                <c:pt idx="9">
                  <c:v>-4.1412629210216365E-2</c:v>
                </c:pt>
                <c:pt idx="10">
                  <c:v>0.17262490986188578</c:v>
                </c:pt>
                <c:pt idx="11">
                  <c:v>7.8059137475648105E-2</c:v>
                </c:pt>
                <c:pt idx="12">
                  <c:v>-7.9892031667961258E-2</c:v>
                </c:pt>
              </c:numCache>
            </c:numRef>
          </c:yVal>
          <c:smooth val="0"/>
        </c:ser>
        <c:ser>
          <c:idx val="9"/>
          <c:order val="9"/>
          <c:tx>
            <c:v>e2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</c:marker>
          <c:xVal>
            <c:numRef>
              <c:f>'PCA (5)'!$C$164:$C$175</c:f>
              <c:numCache>
                <c:formatCode>0.000</c:formatCode>
                <c:ptCount val="12"/>
                <c:pt idx="0">
                  <c:v>0.13252120249489679</c:v>
                </c:pt>
                <c:pt idx="1">
                  <c:v>-0.12556468180213085</c:v>
                </c:pt>
                <c:pt idx="2">
                  <c:v>3.5697111353604934E-2</c:v>
                </c:pt>
                <c:pt idx="3">
                  <c:v>0.13396298923717706</c:v>
                </c:pt>
                <c:pt idx="4">
                  <c:v>4.0831745629230011E-2</c:v>
                </c:pt>
                <c:pt idx="5">
                  <c:v>0.10909998455526473</c:v>
                </c:pt>
                <c:pt idx="6">
                  <c:v>0.13252120407411391</c:v>
                </c:pt>
                <c:pt idx="7">
                  <c:v>0.13396299107174148</c:v>
                </c:pt>
                <c:pt idx="8">
                  <c:v>3.569711455677875E-2</c:v>
                </c:pt>
                <c:pt idx="9">
                  <c:v>0.13269737636790202</c:v>
                </c:pt>
                <c:pt idx="10">
                  <c:v>-0.1255646811937973</c:v>
                </c:pt>
                <c:pt idx="11">
                  <c:v>-0.22238877781947403</c:v>
                </c:pt>
              </c:numCache>
            </c:numRef>
          </c:xVal>
          <c:yVal>
            <c:numRef>
              <c:f>'PCA (5)'!$D$164:$D$175</c:f>
              <c:numCache>
                <c:formatCode>0.000</c:formatCode>
                <c:ptCount val="12"/>
                <c:pt idx="0">
                  <c:v>-7.9892031552630083E-2</c:v>
                </c:pt>
                <c:pt idx="1">
                  <c:v>-0.19606170511814866</c:v>
                </c:pt>
                <c:pt idx="2">
                  <c:v>0.17262491025954674</c:v>
                </c:pt>
                <c:pt idx="3">
                  <c:v>-9.8720548023620555E-2</c:v>
                </c:pt>
                <c:pt idx="4">
                  <c:v>9.4505139214653838E-2</c:v>
                </c:pt>
                <c:pt idx="5">
                  <c:v>-5.0594396932078886E-2</c:v>
                </c:pt>
                <c:pt idx="6">
                  <c:v>-7.9892031496253263E-2</c:v>
                </c:pt>
                <c:pt idx="7">
                  <c:v>-9.8720547845724524E-2</c:v>
                </c:pt>
                <c:pt idx="8">
                  <c:v>0.17262490938280836</c:v>
                </c:pt>
                <c:pt idx="9">
                  <c:v>-9.500261155857026E-2</c:v>
                </c:pt>
                <c:pt idx="10">
                  <c:v>-0.19606170537483381</c:v>
                </c:pt>
                <c:pt idx="11">
                  <c:v>5.645523710922571E-2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3381864"/>
        <c:axId val="307758560"/>
      </c:scatterChart>
      <c:valAx>
        <c:axId val="3033818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 smtClean="0"/>
                  <a:t>Eje</a:t>
                </a:r>
                <a:r>
                  <a:rPr lang="en-US" dirty="0" smtClean="0"/>
                  <a:t> </a:t>
                </a:r>
                <a:r>
                  <a:rPr lang="en-US" dirty="0"/>
                  <a:t>2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0.000" sourceLinked="1"/>
        <c:majorTickMark val="none"/>
        <c:minorTickMark val="none"/>
        <c:tickLblPos val="none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7758560"/>
        <c:crosses val="autoZero"/>
        <c:crossBetween val="midCat"/>
      </c:valAx>
      <c:valAx>
        <c:axId val="30775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 smtClean="0"/>
                  <a:t>Eje</a:t>
                </a:r>
                <a:r>
                  <a:rPr lang="en-US" dirty="0" smtClean="0"/>
                  <a:t>  </a:t>
                </a:r>
                <a:r>
                  <a:rPr lang="en-US" dirty="0"/>
                  <a:t>3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0.000" sourceLinked="1"/>
        <c:majorTickMark val="none"/>
        <c:minorTickMark val="none"/>
        <c:tickLblPos val="none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3381864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1905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739983-E2E7-4B97-9339-AF91C1226D74}" type="doc">
      <dgm:prSet loTypeId="urn:microsoft.com/office/officeart/2005/8/layout/hierarchy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33B5A2EF-2406-4BF0-8B8C-8A9F5B38E493}">
      <dgm:prSet phldrT="[Text]" custT="1"/>
      <dgm:spPr/>
      <dgm:t>
        <a:bodyPr/>
        <a:lstStyle/>
        <a:p>
          <a:r>
            <a:rPr lang="es-EC" sz="1800" b="1" dirty="0" smtClean="0"/>
            <a:t>Universidad del Estado de Oklahoma - OSU</a:t>
          </a:r>
          <a:endParaRPr lang="en-US" sz="1800" dirty="0"/>
        </a:p>
      </dgm:t>
    </dgm:pt>
    <dgm:pt modelId="{F333FDCD-ECF7-49B3-8D53-03D9FC1F33E2}" type="parTrans" cxnId="{24F639E7-09E7-4C03-A9A9-72B63C15FED5}">
      <dgm:prSet/>
      <dgm:spPr/>
      <dgm:t>
        <a:bodyPr/>
        <a:lstStyle/>
        <a:p>
          <a:endParaRPr lang="en-US" sz="1700"/>
        </a:p>
      </dgm:t>
    </dgm:pt>
    <dgm:pt modelId="{DD5C1157-A126-4FE0-A477-5192D7FCAE53}" type="sibTrans" cxnId="{24F639E7-09E7-4C03-A9A9-72B63C15FED5}">
      <dgm:prSet/>
      <dgm:spPr/>
      <dgm:t>
        <a:bodyPr/>
        <a:lstStyle/>
        <a:p>
          <a:endParaRPr lang="en-US" sz="1700"/>
        </a:p>
      </dgm:t>
    </dgm:pt>
    <dgm:pt modelId="{9CA2609F-D1AF-4BC9-A2FA-7E376CA58D46}">
      <dgm:prSet phldrT="[Text]" custT="1"/>
      <dgm:spPr/>
      <dgm:t>
        <a:bodyPr/>
        <a:lstStyle/>
        <a:p>
          <a:r>
            <a:rPr lang="es-EC" sz="1800" dirty="0" smtClean="0"/>
            <a:t>Laboratorios del Departamento de Entomología y Patología de Plantas </a:t>
          </a:r>
          <a:endParaRPr lang="en-US" sz="1800" dirty="0"/>
        </a:p>
      </dgm:t>
    </dgm:pt>
    <dgm:pt modelId="{966FC2C6-5734-4356-878F-63B204B13528}" type="parTrans" cxnId="{EC888A89-F0E9-4892-BD0D-488F44372179}">
      <dgm:prSet/>
      <dgm:spPr/>
      <dgm:t>
        <a:bodyPr/>
        <a:lstStyle/>
        <a:p>
          <a:endParaRPr lang="en-US" sz="1700"/>
        </a:p>
      </dgm:t>
    </dgm:pt>
    <dgm:pt modelId="{BC78C67A-304E-41DB-9148-990F9854D2C8}" type="sibTrans" cxnId="{EC888A89-F0E9-4892-BD0D-488F44372179}">
      <dgm:prSet/>
      <dgm:spPr/>
      <dgm:t>
        <a:bodyPr/>
        <a:lstStyle/>
        <a:p>
          <a:endParaRPr lang="en-US" sz="1700"/>
        </a:p>
      </dgm:t>
    </dgm:pt>
    <dgm:pt modelId="{2728B190-3590-487D-8B54-9D078A14AB27}">
      <dgm:prSet phldrT="[Text]" custT="1"/>
      <dgm:spPr/>
      <dgm:t>
        <a:bodyPr/>
        <a:lstStyle/>
        <a:p>
          <a:r>
            <a:rPr lang="es-EC" sz="1800" b="1" dirty="0" smtClean="0"/>
            <a:t>Universidad de las Fuerzas Armadas “ESPE”</a:t>
          </a:r>
          <a:endParaRPr lang="en-US" sz="1800" dirty="0"/>
        </a:p>
      </dgm:t>
    </dgm:pt>
    <dgm:pt modelId="{180F8AA9-52FC-4BF3-A3F7-4DF54A2348BA}" type="parTrans" cxnId="{BEB542A7-AC4B-4427-813C-E34BD7245AD8}">
      <dgm:prSet/>
      <dgm:spPr/>
      <dgm:t>
        <a:bodyPr/>
        <a:lstStyle/>
        <a:p>
          <a:endParaRPr lang="en-US" sz="1700"/>
        </a:p>
      </dgm:t>
    </dgm:pt>
    <dgm:pt modelId="{E1CA2D14-7029-4A7A-8530-53F055A02241}" type="sibTrans" cxnId="{BEB542A7-AC4B-4427-813C-E34BD7245AD8}">
      <dgm:prSet/>
      <dgm:spPr/>
      <dgm:t>
        <a:bodyPr/>
        <a:lstStyle/>
        <a:p>
          <a:endParaRPr lang="en-US" sz="1700"/>
        </a:p>
      </dgm:t>
    </dgm:pt>
    <dgm:pt modelId="{5E55488A-A7F9-4269-81B8-E3184F0C01D8}">
      <dgm:prSet phldrT="[Text]" custT="1"/>
      <dgm:spPr/>
      <dgm:t>
        <a:bodyPr/>
        <a:lstStyle/>
        <a:p>
          <a:r>
            <a:rPr lang="es-EC" sz="1800" dirty="0" smtClean="0"/>
            <a:t>Laboratorio de Microbiología de Suelos</a:t>
          </a:r>
          <a:endParaRPr lang="en-US" sz="1800" b="1" dirty="0"/>
        </a:p>
      </dgm:t>
    </dgm:pt>
    <dgm:pt modelId="{A9DA069E-66DD-4EEA-8650-DAC84C44EE2C}" type="parTrans" cxnId="{280727BD-FE77-49DC-B32F-4FE47B106660}">
      <dgm:prSet/>
      <dgm:spPr/>
      <dgm:t>
        <a:bodyPr/>
        <a:lstStyle/>
        <a:p>
          <a:endParaRPr lang="en-US" sz="1700"/>
        </a:p>
      </dgm:t>
    </dgm:pt>
    <dgm:pt modelId="{BE428D09-2046-44AF-9BFF-C13EDD9263EA}" type="sibTrans" cxnId="{280727BD-FE77-49DC-B32F-4FE47B106660}">
      <dgm:prSet/>
      <dgm:spPr/>
      <dgm:t>
        <a:bodyPr/>
        <a:lstStyle/>
        <a:p>
          <a:endParaRPr lang="en-US" sz="1700"/>
        </a:p>
      </dgm:t>
    </dgm:pt>
    <dgm:pt modelId="{922ADE8C-A3C3-4209-8FB9-7F0230070348}" type="pres">
      <dgm:prSet presAssocID="{83739983-E2E7-4B97-9339-AF91C1226D7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A259798-7D79-4941-B4D5-02639B377C44}" type="pres">
      <dgm:prSet presAssocID="{33B5A2EF-2406-4BF0-8B8C-8A9F5B38E493}" presName="root" presStyleCnt="0"/>
      <dgm:spPr/>
    </dgm:pt>
    <dgm:pt modelId="{CE891E2E-96C1-406D-B5D8-AD60A0E866A3}" type="pres">
      <dgm:prSet presAssocID="{33B5A2EF-2406-4BF0-8B8C-8A9F5B38E493}" presName="rootComposite" presStyleCnt="0"/>
      <dgm:spPr/>
    </dgm:pt>
    <dgm:pt modelId="{AF04389E-FF09-41F3-A9D2-06C7225AD549}" type="pres">
      <dgm:prSet presAssocID="{33B5A2EF-2406-4BF0-8B8C-8A9F5B38E493}" presName="rootText" presStyleLbl="node1" presStyleIdx="0" presStyleCnt="2" custScaleX="100518"/>
      <dgm:spPr/>
      <dgm:t>
        <a:bodyPr/>
        <a:lstStyle/>
        <a:p>
          <a:endParaRPr lang="en-US"/>
        </a:p>
      </dgm:t>
    </dgm:pt>
    <dgm:pt modelId="{F611CB62-8F78-488B-9DF8-AC990C10DCD9}" type="pres">
      <dgm:prSet presAssocID="{33B5A2EF-2406-4BF0-8B8C-8A9F5B38E493}" presName="rootConnector" presStyleLbl="node1" presStyleIdx="0" presStyleCnt="2"/>
      <dgm:spPr/>
      <dgm:t>
        <a:bodyPr/>
        <a:lstStyle/>
        <a:p>
          <a:endParaRPr lang="es-ES"/>
        </a:p>
      </dgm:t>
    </dgm:pt>
    <dgm:pt modelId="{6D46C356-C805-49C0-9D28-1632C3425134}" type="pres">
      <dgm:prSet presAssocID="{33B5A2EF-2406-4BF0-8B8C-8A9F5B38E493}" presName="childShape" presStyleCnt="0"/>
      <dgm:spPr/>
    </dgm:pt>
    <dgm:pt modelId="{44D7E52B-5C15-4F42-96B8-3A5BC3A30749}" type="pres">
      <dgm:prSet presAssocID="{966FC2C6-5734-4356-878F-63B204B13528}" presName="Name13" presStyleLbl="parChTrans1D2" presStyleIdx="0" presStyleCnt="2"/>
      <dgm:spPr/>
      <dgm:t>
        <a:bodyPr/>
        <a:lstStyle/>
        <a:p>
          <a:endParaRPr lang="es-ES"/>
        </a:p>
      </dgm:t>
    </dgm:pt>
    <dgm:pt modelId="{E6EB2357-293A-41AE-B09E-650C26375A58}" type="pres">
      <dgm:prSet presAssocID="{9CA2609F-D1AF-4BC9-A2FA-7E376CA58D46}" presName="childText" presStyleLbl="bgAcc1" presStyleIdx="0" presStyleCnt="2" custScaleX="895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7F258-B75B-4CA5-AA80-5BFF113CBA73}" type="pres">
      <dgm:prSet presAssocID="{2728B190-3590-487D-8B54-9D078A14AB27}" presName="root" presStyleCnt="0"/>
      <dgm:spPr/>
    </dgm:pt>
    <dgm:pt modelId="{38297EE8-33F6-46D7-91EF-C481C930C541}" type="pres">
      <dgm:prSet presAssocID="{2728B190-3590-487D-8B54-9D078A14AB27}" presName="rootComposite" presStyleCnt="0"/>
      <dgm:spPr/>
    </dgm:pt>
    <dgm:pt modelId="{DF87D484-5615-4BEA-AAF0-BE45E6D8980B}" type="pres">
      <dgm:prSet presAssocID="{2728B190-3590-487D-8B54-9D078A14AB27}" presName="rootText" presStyleLbl="node1" presStyleIdx="1" presStyleCnt="2" custScaleX="100518"/>
      <dgm:spPr/>
      <dgm:t>
        <a:bodyPr/>
        <a:lstStyle/>
        <a:p>
          <a:endParaRPr lang="en-US"/>
        </a:p>
      </dgm:t>
    </dgm:pt>
    <dgm:pt modelId="{A9B5B6A2-4BFF-4881-A0D5-1B03FAFD4541}" type="pres">
      <dgm:prSet presAssocID="{2728B190-3590-487D-8B54-9D078A14AB27}" presName="rootConnector" presStyleLbl="node1" presStyleIdx="1" presStyleCnt="2"/>
      <dgm:spPr/>
      <dgm:t>
        <a:bodyPr/>
        <a:lstStyle/>
        <a:p>
          <a:endParaRPr lang="es-ES"/>
        </a:p>
      </dgm:t>
    </dgm:pt>
    <dgm:pt modelId="{FED6CF16-156B-4AF9-BA73-8AFBA93908C5}" type="pres">
      <dgm:prSet presAssocID="{2728B190-3590-487D-8B54-9D078A14AB27}" presName="childShape" presStyleCnt="0"/>
      <dgm:spPr/>
    </dgm:pt>
    <dgm:pt modelId="{563143BF-D405-4195-9EE7-0EC705361196}" type="pres">
      <dgm:prSet presAssocID="{A9DA069E-66DD-4EEA-8650-DAC84C44EE2C}" presName="Name13" presStyleLbl="parChTrans1D2" presStyleIdx="1" presStyleCnt="2"/>
      <dgm:spPr/>
      <dgm:t>
        <a:bodyPr/>
        <a:lstStyle/>
        <a:p>
          <a:endParaRPr lang="es-ES"/>
        </a:p>
      </dgm:t>
    </dgm:pt>
    <dgm:pt modelId="{1856F8BE-DFF2-44EF-B410-BE37ABCBCE4C}" type="pres">
      <dgm:prSet presAssocID="{5E55488A-A7F9-4269-81B8-E3184F0C01D8}" presName="childText" presStyleLbl="bgAcc1" presStyleIdx="1" presStyleCnt="2" custScaleX="895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31F1B7-6EA6-495F-85D0-3FBA580CB327}" type="presOf" srcId="{2728B190-3590-487D-8B54-9D078A14AB27}" destId="{A9B5B6A2-4BFF-4881-A0D5-1B03FAFD4541}" srcOrd="1" destOrd="0" presId="urn:microsoft.com/office/officeart/2005/8/layout/hierarchy3"/>
    <dgm:cxn modelId="{AB3864C0-95E6-4751-B3EE-BDE3BF9F0D9F}" type="presOf" srcId="{966FC2C6-5734-4356-878F-63B204B13528}" destId="{44D7E52B-5C15-4F42-96B8-3A5BC3A30749}" srcOrd="0" destOrd="0" presId="urn:microsoft.com/office/officeart/2005/8/layout/hierarchy3"/>
    <dgm:cxn modelId="{BEB542A7-AC4B-4427-813C-E34BD7245AD8}" srcId="{83739983-E2E7-4B97-9339-AF91C1226D74}" destId="{2728B190-3590-487D-8B54-9D078A14AB27}" srcOrd="1" destOrd="0" parTransId="{180F8AA9-52FC-4BF3-A3F7-4DF54A2348BA}" sibTransId="{E1CA2D14-7029-4A7A-8530-53F055A02241}"/>
    <dgm:cxn modelId="{C27FF7B0-A5F9-49F7-8446-B10464D61347}" type="presOf" srcId="{9CA2609F-D1AF-4BC9-A2FA-7E376CA58D46}" destId="{E6EB2357-293A-41AE-B09E-650C26375A58}" srcOrd="0" destOrd="0" presId="urn:microsoft.com/office/officeart/2005/8/layout/hierarchy3"/>
    <dgm:cxn modelId="{3C89B360-5019-4B23-9C60-45715814623E}" type="presOf" srcId="{83739983-E2E7-4B97-9339-AF91C1226D74}" destId="{922ADE8C-A3C3-4209-8FB9-7F0230070348}" srcOrd="0" destOrd="0" presId="urn:microsoft.com/office/officeart/2005/8/layout/hierarchy3"/>
    <dgm:cxn modelId="{EC888A89-F0E9-4892-BD0D-488F44372179}" srcId="{33B5A2EF-2406-4BF0-8B8C-8A9F5B38E493}" destId="{9CA2609F-D1AF-4BC9-A2FA-7E376CA58D46}" srcOrd="0" destOrd="0" parTransId="{966FC2C6-5734-4356-878F-63B204B13528}" sibTransId="{BC78C67A-304E-41DB-9148-990F9854D2C8}"/>
    <dgm:cxn modelId="{DCE865F1-1A80-4086-9277-93C7C469C522}" type="presOf" srcId="{2728B190-3590-487D-8B54-9D078A14AB27}" destId="{DF87D484-5615-4BEA-AAF0-BE45E6D8980B}" srcOrd="0" destOrd="0" presId="urn:microsoft.com/office/officeart/2005/8/layout/hierarchy3"/>
    <dgm:cxn modelId="{0E285466-77EA-4533-AFE2-BE01E72162FC}" type="presOf" srcId="{33B5A2EF-2406-4BF0-8B8C-8A9F5B38E493}" destId="{F611CB62-8F78-488B-9DF8-AC990C10DCD9}" srcOrd="1" destOrd="0" presId="urn:microsoft.com/office/officeart/2005/8/layout/hierarchy3"/>
    <dgm:cxn modelId="{1DA5686F-4A46-4BB1-99DE-2835B1606EF1}" type="presOf" srcId="{5E55488A-A7F9-4269-81B8-E3184F0C01D8}" destId="{1856F8BE-DFF2-44EF-B410-BE37ABCBCE4C}" srcOrd="0" destOrd="0" presId="urn:microsoft.com/office/officeart/2005/8/layout/hierarchy3"/>
    <dgm:cxn modelId="{280727BD-FE77-49DC-B32F-4FE47B106660}" srcId="{2728B190-3590-487D-8B54-9D078A14AB27}" destId="{5E55488A-A7F9-4269-81B8-E3184F0C01D8}" srcOrd="0" destOrd="0" parTransId="{A9DA069E-66DD-4EEA-8650-DAC84C44EE2C}" sibTransId="{BE428D09-2046-44AF-9BFF-C13EDD9263EA}"/>
    <dgm:cxn modelId="{34106E88-C719-492B-8DBF-D72D5C5F2736}" type="presOf" srcId="{33B5A2EF-2406-4BF0-8B8C-8A9F5B38E493}" destId="{AF04389E-FF09-41F3-A9D2-06C7225AD549}" srcOrd="0" destOrd="0" presId="urn:microsoft.com/office/officeart/2005/8/layout/hierarchy3"/>
    <dgm:cxn modelId="{24F639E7-09E7-4C03-A9A9-72B63C15FED5}" srcId="{83739983-E2E7-4B97-9339-AF91C1226D74}" destId="{33B5A2EF-2406-4BF0-8B8C-8A9F5B38E493}" srcOrd="0" destOrd="0" parTransId="{F333FDCD-ECF7-49B3-8D53-03D9FC1F33E2}" sibTransId="{DD5C1157-A126-4FE0-A477-5192D7FCAE53}"/>
    <dgm:cxn modelId="{94F4D6A1-8669-4361-8D1F-0B1E6253F4BD}" type="presOf" srcId="{A9DA069E-66DD-4EEA-8650-DAC84C44EE2C}" destId="{563143BF-D405-4195-9EE7-0EC705361196}" srcOrd="0" destOrd="0" presId="urn:microsoft.com/office/officeart/2005/8/layout/hierarchy3"/>
    <dgm:cxn modelId="{A59FA8BE-4ACD-420B-A171-2D1ACA8C6604}" type="presParOf" srcId="{922ADE8C-A3C3-4209-8FB9-7F0230070348}" destId="{BA259798-7D79-4941-B4D5-02639B377C44}" srcOrd="0" destOrd="0" presId="urn:microsoft.com/office/officeart/2005/8/layout/hierarchy3"/>
    <dgm:cxn modelId="{36B4082B-2063-4E55-AED6-E9B8BFC1ACE6}" type="presParOf" srcId="{BA259798-7D79-4941-B4D5-02639B377C44}" destId="{CE891E2E-96C1-406D-B5D8-AD60A0E866A3}" srcOrd="0" destOrd="0" presId="urn:microsoft.com/office/officeart/2005/8/layout/hierarchy3"/>
    <dgm:cxn modelId="{32C4505A-945A-4A94-A744-DBD09E79201D}" type="presParOf" srcId="{CE891E2E-96C1-406D-B5D8-AD60A0E866A3}" destId="{AF04389E-FF09-41F3-A9D2-06C7225AD549}" srcOrd="0" destOrd="0" presId="urn:microsoft.com/office/officeart/2005/8/layout/hierarchy3"/>
    <dgm:cxn modelId="{56DEAE72-D4F8-442C-84B1-4E19AFF0097E}" type="presParOf" srcId="{CE891E2E-96C1-406D-B5D8-AD60A0E866A3}" destId="{F611CB62-8F78-488B-9DF8-AC990C10DCD9}" srcOrd="1" destOrd="0" presId="urn:microsoft.com/office/officeart/2005/8/layout/hierarchy3"/>
    <dgm:cxn modelId="{ACD0E332-E741-4E0B-A53A-871D5558F92E}" type="presParOf" srcId="{BA259798-7D79-4941-B4D5-02639B377C44}" destId="{6D46C356-C805-49C0-9D28-1632C3425134}" srcOrd="1" destOrd="0" presId="urn:microsoft.com/office/officeart/2005/8/layout/hierarchy3"/>
    <dgm:cxn modelId="{70EE5B1A-4904-4146-AD07-E2D84052F7B7}" type="presParOf" srcId="{6D46C356-C805-49C0-9D28-1632C3425134}" destId="{44D7E52B-5C15-4F42-96B8-3A5BC3A30749}" srcOrd="0" destOrd="0" presId="urn:microsoft.com/office/officeart/2005/8/layout/hierarchy3"/>
    <dgm:cxn modelId="{1538DD65-CBDA-4D2C-AE3A-F7EBEB5E826C}" type="presParOf" srcId="{6D46C356-C805-49C0-9D28-1632C3425134}" destId="{E6EB2357-293A-41AE-B09E-650C26375A58}" srcOrd="1" destOrd="0" presId="urn:microsoft.com/office/officeart/2005/8/layout/hierarchy3"/>
    <dgm:cxn modelId="{A4D883B9-4C4A-4096-B420-7A732B0D9161}" type="presParOf" srcId="{922ADE8C-A3C3-4209-8FB9-7F0230070348}" destId="{2787F258-B75B-4CA5-AA80-5BFF113CBA73}" srcOrd="1" destOrd="0" presId="urn:microsoft.com/office/officeart/2005/8/layout/hierarchy3"/>
    <dgm:cxn modelId="{383CB4C6-1BF5-46F1-85E8-AF7FB520AFC2}" type="presParOf" srcId="{2787F258-B75B-4CA5-AA80-5BFF113CBA73}" destId="{38297EE8-33F6-46D7-91EF-C481C930C541}" srcOrd="0" destOrd="0" presId="urn:microsoft.com/office/officeart/2005/8/layout/hierarchy3"/>
    <dgm:cxn modelId="{08819300-FB81-43FA-845D-45D8EEC8CA00}" type="presParOf" srcId="{38297EE8-33F6-46D7-91EF-C481C930C541}" destId="{DF87D484-5615-4BEA-AAF0-BE45E6D8980B}" srcOrd="0" destOrd="0" presId="urn:microsoft.com/office/officeart/2005/8/layout/hierarchy3"/>
    <dgm:cxn modelId="{2C6DB01C-5FD6-4F0D-9AA9-FC744048B0F6}" type="presParOf" srcId="{38297EE8-33F6-46D7-91EF-C481C930C541}" destId="{A9B5B6A2-4BFF-4881-A0D5-1B03FAFD4541}" srcOrd="1" destOrd="0" presId="urn:microsoft.com/office/officeart/2005/8/layout/hierarchy3"/>
    <dgm:cxn modelId="{BDD3CF05-BD88-462E-837D-047A45A8DFD5}" type="presParOf" srcId="{2787F258-B75B-4CA5-AA80-5BFF113CBA73}" destId="{FED6CF16-156B-4AF9-BA73-8AFBA93908C5}" srcOrd="1" destOrd="0" presId="urn:microsoft.com/office/officeart/2005/8/layout/hierarchy3"/>
    <dgm:cxn modelId="{80D1CC8C-B46B-4462-815E-972FD75EB15D}" type="presParOf" srcId="{FED6CF16-156B-4AF9-BA73-8AFBA93908C5}" destId="{563143BF-D405-4195-9EE7-0EC705361196}" srcOrd="0" destOrd="0" presId="urn:microsoft.com/office/officeart/2005/8/layout/hierarchy3"/>
    <dgm:cxn modelId="{E3EF21B4-5FF3-4A19-88B5-527C39DED741}" type="presParOf" srcId="{FED6CF16-156B-4AF9-BA73-8AFBA93908C5}" destId="{1856F8BE-DFF2-44EF-B410-BE37ABCBCE4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8C48C1D-7A6C-41B9-8019-FB6E88936A0C}" type="doc">
      <dgm:prSet loTypeId="urn:microsoft.com/office/officeart/2005/8/layout/process2" loCatId="process" qsTypeId="urn:microsoft.com/office/officeart/2005/8/quickstyle/simple1" qsCatId="simple" csTypeId="urn:microsoft.com/office/officeart/2005/8/colors/accent2_1" csCatId="accent2" phldr="1"/>
      <dgm:spPr/>
    </dgm:pt>
    <dgm:pt modelId="{277E12E2-2259-4BFF-92FE-C17939211802}">
      <dgm:prSet phldrT="[Text]" custT="1"/>
      <dgm:spPr/>
      <dgm:t>
        <a:bodyPr/>
        <a:lstStyle/>
        <a:p>
          <a:r>
            <a:rPr lang="en-US" sz="2000" b="1" dirty="0" smtClean="0"/>
            <a:t>Grupo A</a:t>
          </a:r>
          <a:endParaRPr lang="en-US" sz="2000" b="1" dirty="0"/>
        </a:p>
      </dgm:t>
    </dgm:pt>
    <dgm:pt modelId="{6B156886-8621-49A7-ABFC-181BA49E7545}" type="parTrans" cxnId="{1A3A8F1B-593C-4D12-9312-3560182883BD}">
      <dgm:prSet/>
      <dgm:spPr/>
      <dgm:t>
        <a:bodyPr/>
        <a:lstStyle/>
        <a:p>
          <a:endParaRPr lang="en-US"/>
        </a:p>
      </dgm:t>
    </dgm:pt>
    <dgm:pt modelId="{1C791080-5B2D-4B2D-ADAE-64BDB6B94C42}" type="sibTrans" cxnId="{1A3A8F1B-593C-4D12-9312-3560182883BD}">
      <dgm:prSet/>
      <dgm:spPr/>
      <dgm:t>
        <a:bodyPr/>
        <a:lstStyle/>
        <a:p>
          <a:endParaRPr lang="en-US"/>
        </a:p>
      </dgm:t>
    </dgm:pt>
    <dgm:pt modelId="{497BBF8D-0972-48C4-BCB3-E94F7A72A396}">
      <dgm:prSet phldrT="[Text]" custT="1"/>
      <dgm:spPr/>
      <dgm:t>
        <a:bodyPr/>
        <a:lstStyle/>
        <a:p>
          <a:r>
            <a:rPr lang="es-ES_tradnl" sz="1800" b="0" noProof="0" dirty="0" smtClean="0"/>
            <a:t>Detección y producción </a:t>
          </a:r>
          <a:r>
            <a:rPr lang="es-ES_tradnl" sz="1800" i="1" noProof="0" dirty="0" smtClean="0"/>
            <a:t>in vitro </a:t>
          </a:r>
          <a:r>
            <a:rPr lang="es-ES_tradnl" sz="1800" i="0" noProof="0" dirty="0" smtClean="0"/>
            <a:t>en granos</a:t>
          </a:r>
          <a:endParaRPr lang="es-ES_tradnl" sz="1800" i="1" noProof="0" dirty="0"/>
        </a:p>
      </dgm:t>
    </dgm:pt>
    <dgm:pt modelId="{CCBF890D-1F6D-4425-97F9-19A49679F658}" type="parTrans" cxnId="{9E3103B1-3FB1-45B9-ABF3-ACA38D6CEC50}">
      <dgm:prSet/>
      <dgm:spPr/>
      <dgm:t>
        <a:bodyPr/>
        <a:lstStyle/>
        <a:p>
          <a:endParaRPr lang="en-US"/>
        </a:p>
      </dgm:t>
    </dgm:pt>
    <dgm:pt modelId="{F8402C3B-CFFB-4D13-B413-A99247A70598}" type="sibTrans" cxnId="{9E3103B1-3FB1-45B9-ABF3-ACA38D6CEC50}">
      <dgm:prSet/>
      <dgm:spPr/>
      <dgm:t>
        <a:bodyPr/>
        <a:lstStyle/>
        <a:p>
          <a:endParaRPr lang="en-US"/>
        </a:p>
      </dgm:t>
    </dgm:pt>
    <dgm:pt modelId="{D9E759CF-FB88-40F2-8AD1-DE96AF3B6DB1}">
      <dgm:prSet phldrT="[Text]" custT="1"/>
      <dgm:spPr/>
      <dgm:t>
        <a:bodyPr/>
        <a:lstStyle/>
        <a:p>
          <a:r>
            <a:rPr lang="en-US" sz="2000" dirty="0" err="1" smtClean="0"/>
            <a:t>Tres</a:t>
          </a:r>
          <a:r>
            <a:rPr lang="en-US" sz="2000" dirty="0" smtClean="0"/>
            <a:t> genes FUM</a:t>
          </a:r>
          <a:endParaRPr lang="en-US" sz="2000" dirty="0"/>
        </a:p>
      </dgm:t>
    </dgm:pt>
    <dgm:pt modelId="{DD649B7B-67FE-4CDA-B834-B9AA9E2D363B}" type="parTrans" cxnId="{447565E6-2A39-4EB8-84C8-E811B7D450A2}">
      <dgm:prSet/>
      <dgm:spPr/>
      <dgm:t>
        <a:bodyPr/>
        <a:lstStyle/>
        <a:p>
          <a:endParaRPr lang="en-US"/>
        </a:p>
      </dgm:t>
    </dgm:pt>
    <dgm:pt modelId="{115442D7-46F0-4153-8B84-42944EF94438}" type="sibTrans" cxnId="{447565E6-2A39-4EB8-84C8-E811B7D450A2}">
      <dgm:prSet/>
      <dgm:spPr/>
      <dgm:t>
        <a:bodyPr/>
        <a:lstStyle/>
        <a:p>
          <a:endParaRPr lang="en-US"/>
        </a:p>
      </dgm:t>
    </dgm:pt>
    <dgm:pt modelId="{A03404F1-D92F-4533-B971-53AFA1E8F754}" type="pres">
      <dgm:prSet presAssocID="{98C48C1D-7A6C-41B9-8019-FB6E88936A0C}" presName="linearFlow" presStyleCnt="0">
        <dgm:presLayoutVars>
          <dgm:resizeHandles val="exact"/>
        </dgm:presLayoutVars>
      </dgm:prSet>
      <dgm:spPr/>
    </dgm:pt>
    <dgm:pt modelId="{E27B7CAE-1D10-42FC-B5BA-E1FB011DB725}" type="pres">
      <dgm:prSet presAssocID="{277E12E2-2259-4BFF-92FE-C1793921180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CB2771-FD62-4DD6-8213-FA4C64DEE0FD}" type="pres">
      <dgm:prSet presAssocID="{1C791080-5B2D-4B2D-ADAE-64BDB6B94C4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C45FE32-423F-4696-8E7B-6C61B420F56C}" type="pres">
      <dgm:prSet presAssocID="{1C791080-5B2D-4B2D-ADAE-64BDB6B94C42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D6BA24D-6DC0-4784-A7C9-1CB2B53281C9}" type="pres">
      <dgm:prSet presAssocID="{497BBF8D-0972-48C4-BCB3-E94F7A72A396}" presName="node" presStyleLbl="node1" presStyleIdx="1" presStyleCnt="3" custScaleY="1059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1AF42E-17B9-44F8-88C0-C1D0B121D6A9}" type="pres">
      <dgm:prSet presAssocID="{F8402C3B-CFFB-4D13-B413-A99247A7059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99A746F-5866-4C33-9D45-8ACBE13A5385}" type="pres">
      <dgm:prSet presAssocID="{F8402C3B-CFFB-4D13-B413-A99247A7059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21839CBE-FE09-4188-B0E7-440A3F9A7835}" type="pres">
      <dgm:prSet presAssocID="{D9E759CF-FB88-40F2-8AD1-DE96AF3B6DB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2F4441-9609-488F-833B-B4161351E273}" type="presOf" srcId="{1C791080-5B2D-4B2D-ADAE-64BDB6B94C42}" destId="{8ECB2771-FD62-4DD6-8213-FA4C64DEE0FD}" srcOrd="0" destOrd="0" presId="urn:microsoft.com/office/officeart/2005/8/layout/process2"/>
    <dgm:cxn modelId="{55493D51-3190-41A6-98E3-DC5C2116C89B}" type="presOf" srcId="{277E12E2-2259-4BFF-92FE-C17939211802}" destId="{E27B7CAE-1D10-42FC-B5BA-E1FB011DB725}" srcOrd="0" destOrd="0" presId="urn:microsoft.com/office/officeart/2005/8/layout/process2"/>
    <dgm:cxn modelId="{9E3103B1-3FB1-45B9-ABF3-ACA38D6CEC50}" srcId="{98C48C1D-7A6C-41B9-8019-FB6E88936A0C}" destId="{497BBF8D-0972-48C4-BCB3-E94F7A72A396}" srcOrd="1" destOrd="0" parTransId="{CCBF890D-1F6D-4425-97F9-19A49679F658}" sibTransId="{F8402C3B-CFFB-4D13-B413-A99247A70598}"/>
    <dgm:cxn modelId="{BD6AA761-5E85-46E9-BAB0-EDF81E2B3D84}" type="presOf" srcId="{D9E759CF-FB88-40F2-8AD1-DE96AF3B6DB1}" destId="{21839CBE-FE09-4188-B0E7-440A3F9A7835}" srcOrd="0" destOrd="0" presId="urn:microsoft.com/office/officeart/2005/8/layout/process2"/>
    <dgm:cxn modelId="{1A3A8F1B-593C-4D12-9312-3560182883BD}" srcId="{98C48C1D-7A6C-41B9-8019-FB6E88936A0C}" destId="{277E12E2-2259-4BFF-92FE-C17939211802}" srcOrd="0" destOrd="0" parTransId="{6B156886-8621-49A7-ABFC-181BA49E7545}" sibTransId="{1C791080-5B2D-4B2D-ADAE-64BDB6B94C42}"/>
    <dgm:cxn modelId="{33EF0F1C-9648-4587-BCA2-09BBE994ACEC}" type="presOf" srcId="{98C48C1D-7A6C-41B9-8019-FB6E88936A0C}" destId="{A03404F1-D92F-4533-B971-53AFA1E8F754}" srcOrd="0" destOrd="0" presId="urn:microsoft.com/office/officeart/2005/8/layout/process2"/>
    <dgm:cxn modelId="{4C918BA8-274F-4DDA-894E-0624C38EF6B5}" type="presOf" srcId="{1C791080-5B2D-4B2D-ADAE-64BDB6B94C42}" destId="{6C45FE32-423F-4696-8E7B-6C61B420F56C}" srcOrd="1" destOrd="0" presId="urn:microsoft.com/office/officeart/2005/8/layout/process2"/>
    <dgm:cxn modelId="{447565E6-2A39-4EB8-84C8-E811B7D450A2}" srcId="{98C48C1D-7A6C-41B9-8019-FB6E88936A0C}" destId="{D9E759CF-FB88-40F2-8AD1-DE96AF3B6DB1}" srcOrd="2" destOrd="0" parTransId="{DD649B7B-67FE-4CDA-B834-B9AA9E2D363B}" sibTransId="{115442D7-46F0-4153-8B84-42944EF94438}"/>
    <dgm:cxn modelId="{F82B356B-F23C-47C5-B0B1-9BA5445140ED}" type="presOf" srcId="{497BBF8D-0972-48C4-BCB3-E94F7A72A396}" destId="{CD6BA24D-6DC0-4784-A7C9-1CB2B53281C9}" srcOrd="0" destOrd="0" presId="urn:microsoft.com/office/officeart/2005/8/layout/process2"/>
    <dgm:cxn modelId="{44041202-F2CD-4104-A071-267EB88F401D}" type="presOf" srcId="{F8402C3B-CFFB-4D13-B413-A99247A70598}" destId="{399A746F-5866-4C33-9D45-8ACBE13A5385}" srcOrd="1" destOrd="0" presId="urn:microsoft.com/office/officeart/2005/8/layout/process2"/>
    <dgm:cxn modelId="{696AE38A-42F7-49A8-8822-6182E4A4D60F}" type="presOf" srcId="{F8402C3B-CFFB-4D13-B413-A99247A70598}" destId="{4D1AF42E-17B9-44F8-88C0-C1D0B121D6A9}" srcOrd="0" destOrd="0" presId="urn:microsoft.com/office/officeart/2005/8/layout/process2"/>
    <dgm:cxn modelId="{4DE2DCE1-9302-4E6E-B7A9-25F56707BA80}" type="presParOf" srcId="{A03404F1-D92F-4533-B971-53AFA1E8F754}" destId="{E27B7CAE-1D10-42FC-B5BA-E1FB011DB725}" srcOrd="0" destOrd="0" presId="urn:microsoft.com/office/officeart/2005/8/layout/process2"/>
    <dgm:cxn modelId="{E7C88E92-9460-46FA-B052-603C966A480D}" type="presParOf" srcId="{A03404F1-D92F-4533-B971-53AFA1E8F754}" destId="{8ECB2771-FD62-4DD6-8213-FA4C64DEE0FD}" srcOrd="1" destOrd="0" presId="urn:microsoft.com/office/officeart/2005/8/layout/process2"/>
    <dgm:cxn modelId="{8EEBDF50-900A-4288-9B15-957557BCE5B5}" type="presParOf" srcId="{8ECB2771-FD62-4DD6-8213-FA4C64DEE0FD}" destId="{6C45FE32-423F-4696-8E7B-6C61B420F56C}" srcOrd="0" destOrd="0" presId="urn:microsoft.com/office/officeart/2005/8/layout/process2"/>
    <dgm:cxn modelId="{BA6692A7-50EB-41FD-B60A-11B6F1BAD17F}" type="presParOf" srcId="{A03404F1-D92F-4533-B971-53AFA1E8F754}" destId="{CD6BA24D-6DC0-4784-A7C9-1CB2B53281C9}" srcOrd="2" destOrd="0" presId="urn:microsoft.com/office/officeart/2005/8/layout/process2"/>
    <dgm:cxn modelId="{572AB0CC-C30E-40EA-94F7-FF932499A9E7}" type="presParOf" srcId="{A03404F1-D92F-4533-B971-53AFA1E8F754}" destId="{4D1AF42E-17B9-44F8-88C0-C1D0B121D6A9}" srcOrd="3" destOrd="0" presId="urn:microsoft.com/office/officeart/2005/8/layout/process2"/>
    <dgm:cxn modelId="{7C11CFBC-524A-479F-92FF-4C0F511A254E}" type="presParOf" srcId="{4D1AF42E-17B9-44F8-88C0-C1D0B121D6A9}" destId="{399A746F-5866-4C33-9D45-8ACBE13A5385}" srcOrd="0" destOrd="0" presId="urn:microsoft.com/office/officeart/2005/8/layout/process2"/>
    <dgm:cxn modelId="{884282E0-674F-4D05-85F9-8AD6949544B5}" type="presParOf" srcId="{A03404F1-D92F-4533-B971-53AFA1E8F754}" destId="{21839CBE-FE09-4188-B0E7-440A3F9A783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2DDCB9C-EC10-4B23-83A2-14326389EF4A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</dgm:pt>
    <dgm:pt modelId="{45C965F0-A0A1-4C1B-9085-AA77B08BF085}">
      <dgm:prSet phldrT="[Text]" custT="1"/>
      <dgm:spPr/>
      <dgm:t>
        <a:bodyPr/>
        <a:lstStyle/>
        <a:p>
          <a:r>
            <a:rPr lang="es-EC" sz="1800" dirty="0" smtClean="0"/>
            <a:t>27 alelos </a:t>
          </a:r>
          <a:endParaRPr lang="en-US" sz="1800" dirty="0"/>
        </a:p>
      </dgm:t>
    </dgm:pt>
    <dgm:pt modelId="{B12D4B94-ADBC-40BF-9AD4-6BB1A76637CB}" type="parTrans" cxnId="{8A677D17-B82B-4629-80FC-B4A8895244EF}">
      <dgm:prSet/>
      <dgm:spPr/>
      <dgm:t>
        <a:bodyPr/>
        <a:lstStyle/>
        <a:p>
          <a:endParaRPr lang="en-US"/>
        </a:p>
      </dgm:t>
    </dgm:pt>
    <dgm:pt modelId="{1D983ED3-25EF-48A3-A1AE-9A387A6E638E}" type="sibTrans" cxnId="{8A677D17-B82B-4629-80FC-B4A8895244EF}">
      <dgm:prSet/>
      <dgm:spPr/>
      <dgm:t>
        <a:bodyPr/>
        <a:lstStyle/>
        <a:p>
          <a:endParaRPr lang="en-US"/>
        </a:p>
      </dgm:t>
    </dgm:pt>
    <dgm:pt modelId="{A262F9E9-75B2-4527-8134-2E67E0AD3505}">
      <dgm:prSet phldrT="[Text]" custT="1"/>
      <dgm:spPr/>
      <dgm:t>
        <a:bodyPr/>
        <a:lstStyle/>
        <a:p>
          <a:r>
            <a:rPr lang="es-EC" sz="1800" b="1" dirty="0" smtClean="0"/>
            <a:t>SSR92</a:t>
          </a:r>
          <a:r>
            <a:rPr lang="es-EC" sz="1800" dirty="0" smtClean="0"/>
            <a:t> produjo 13 alelos</a:t>
          </a:r>
          <a:endParaRPr lang="en-US" sz="1800" dirty="0"/>
        </a:p>
      </dgm:t>
    </dgm:pt>
    <dgm:pt modelId="{6BEB2FD7-6FD2-4EDB-9FC8-0909C589B207}" type="parTrans" cxnId="{2318E874-B781-46C7-BFF9-0CDB42D6EF9A}">
      <dgm:prSet/>
      <dgm:spPr/>
      <dgm:t>
        <a:bodyPr/>
        <a:lstStyle/>
        <a:p>
          <a:endParaRPr lang="en-US"/>
        </a:p>
      </dgm:t>
    </dgm:pt>
    <dgm:pt modelId="{57124689-0376-46B3-9B14-AFFABCF1D710}" type="sibTrans" cxnId="{2318E874-B781-46C7-BFF9-0CDB42D6EF9A}">
      <dgm:prSet/>
      <dgm:spPr/>
      <dgm:t>
        <a:bodyPr/>
        <a:lstStyle/>
        <a:p>
          <a:endParaRPr lang="en-US"/>
        </a:p>
      </dgm:t>
    </dgm:pt>
    <dgm:pt modelId="{EA91C126-0DBE-4FF1-A4EC-AC1F870B3B8D}">
      <dgm:prSet phldrT="[Text]" custT="1"/>
      <dgm:spPr/>
      <dgm:t>
        <a:bodyPr/>
        <a:lstStyle/>
        <a:p>
          <a:r>
            <a:rPr lang="es-EC" sz="1800" dirty="0" smtClean="0"/>
            <a:t>Alelo 372 en SSR38 con prevalencia de 0.993 </a:t>
          </a:r>
          <a:endParaRPr lang="en-US" sz="1800" dirty="0"/>
        </a:p>
      </dgm:t>
    </dgm:pt>
    <dgm:pt modelId="{021F8589-4269-4FA5-99FC-E8C6A85B1891}" type="parTrans" cxnId="{1D79B25A-C4AF-4074-86FF-1ACE7E208F80}">
      <dgm:prSet/>
      <dgm:spPr/>
      <dgm:t>
        <a:bodyPr/>
        <a:lstStyle/>
        <a:p>
          <a:endParaRPr lang="en-US"/>
        </a:p>
      </dgm:t>
    </dgm:pt>
    <dgm:pt modelId="{ADD93DFD-7694-4089-BCAE-B37EEE550BF8}" type="sibTrans" cxnId="{1D79B25A-C4AF-4074-86FF-1ACE7E208F80}">
      <dgm:prSet/>
      <dgm:spPr/>
      <dgm:t>
        <a:bodyPr/>
        <a:lstStyle/>
        <a:p>
          <a:endParaRPr lang="en-US"/>
        </a:p>
      </dgm:t>
    </dgm:pt>
    <dgm:pt modelId="{F27993F0-E9D6-44C2-AD89-43F902F565D1}" type="pres">
      <dgm:prSet presAssocID="{52DDCB9C-EC10-4B23-83A2-14326389EF4A}" presName="diagram" presStyleCnt="0">
        <dgm:presLayoutVars>
          <dgm:dir/>
          <dgm:resizeHandles val="exact"/>
        </dgm:presLayoutVars>
      </dgm:prSet>
      <dgm:spPr/>
    </dgm:pt>
    <dgm:pt modelId="{EE25D55F-2666-4B12-B2D5-E02006DB07A3}" type="pres">
      <dgm:prSet presAssocID="{45C965F0-A0A1-4C1B-9085-AA77B08BF085}" presName="node" presStyleLbl="node1" presStyleIdx="0" presStyleCnt="3" custScaleY="49500" custLinFactNeighborX="-747" custLinFactNeighborY="137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ED54F-C38F-4FED-9E66-BD8F2439FAAC}" type="pres">
      <dgm:prSet presAssocID="{1D983ED3-25EF-48A3-A1AE-9A387A6E638E}" presName="sibTrans" presStyleCnt="0"/>
      <dgm:spPr/>
    </dgm:pt>
    <dgm:pt modelId="{CB9FA507-A8E9-4812-8DAB-666E6661C78D}" type="pres">
      <dgm:prSet presAssocID="{A262F9E9-75B2-4527-8134-2E67E0AD3505}" presName="node" presStyleLbl="node1" presStyleIdx="1" presStyleCnt="3" custScaleY="49500" custLinFactNeighborX="-316" custLinFactNeighborY="52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B4B5D4-20E9-4480-A153-CF37BD2F2D89}" type="pres">
      <dgm:prSet presAssocID="{57124689-0376-46B3-9B14-AFFABCF1D710}" presName="sibTrans" presStyleCnt="0"/>
      <dgm:spPr/>
    </dgm:pt>
    <dgm:pt modelId="{01C45841-D102-44E1-AA06-9DF5B31EFC38}" type="pres">
      <dgm:prSet presAssocID="{EA91C126-0DBE-4FF1-A4EC-AC1F870B3B8D}" presName="node" presStyleLbl="node1" presStyleIdx="2" presStyleCnt="3" custScaleY="49500" custLinFactNeighborX="-316" custLinFactNeighborY="-31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E8BC7D-C21C-4FDC-A500-15FDE8F0C2F8}" type="presOf" srcId="{45C965F0-A0A1-4C1B-9085-AA77B08BF085}" destId="{EE25D55F-2666-4B12-B2D5-E02006DB07A3}" srcOrd="0" destOrd="0" presId="urn:microsoft.com/office/officeart/2005/8/layout/default"/>
    <dgm:cxn modelId="{8A677D17-B82B-4629-80FC-B4A8895244EF}" srcId="{52DDCB9C-EC10-4B23-83A2-14326389EF4A}" destId="{45C965F0-A0A1-4C1B-9085-AA77B08BF085}" srcOrd="0" destOrd="0" parTransId="{B12D4B94-ADBC-40BF-9AD4-6BB1A76637CB}" sibTransId="{1D983ED3-25EF-48A3-A1AE-9A387A6E638E}"/>
    <dgm:cxn modelId="{1D79B25A-C4AF-4074-86FF-1ACE7E208F80}" srcId="{52DDCB9C-EC10-4B23-83A2-14326389EF4A}" destId="{EA91C126-0DBE-4FF1-A4EC-AC1F870B3B8D}" srcOrd="2" destOrd="0" parTransId="{021F8589-4269-4FA5-99FC-E8C6A85B1891}" sibTransId="{ADD93DFD-7694-4089-BCAE-B37EEE550BF8}"/>
    <dgm:cxn modelId="{13273BB5-90DF-402E-9899-8E36A6D6332D}" type="presOf" srcId="{EA91C126-0DBE-4FF1-A4EC-AC1F870B3B8D}" destId="{01C45841-D102-44E1-AA06-9DF5B31EFC38}" srcOrd="0" destOrd="0" presId="urn:microsoft.com/office/officeart/2005/8/layout/default"/>
    <dgm:cxn modelId="{2318E874-B781-46C7-BFF9-0CDB42D6EF9A}" srcId="{52DDCB9C-EC10-4B23-83A2-14326389EF4A}" destId="{A262F9E9-75B2-4527-8134-2E67E0AD3505}" srcOrd="1" destOrd="0" parTransId="{6BEB2FD7-6FD2-4EDB-9FC8-0909C589B207}" sibTransId="{57124689-0376-46B3-9B14-AFFABCF1D710}"/>
    <dgm:cxn modelId="{DA1FD50E-F124-4261-8183-63A80BC90BE1}" type="presOf" srcId="{52DDCB9C-EC10-4B23-83A2-14326389EF4A}" destId="{F27993F0-E9D6-44C2-AD89-43F902F565D1}" srcOrd="0" destOrd="0" presId="urn:microsoft.com/office/officeart/2005/8/layout/default"/>
    <dgm:cxn modelId="{1E16E449-C0E9-44BF-A8F8-AD1B46B2294A}" type="presOf" srcId="{A262F9E9-75B2-4527-8134-2E67E0AD3505}" destId="{CB9FA507-A8E9-4812-8DAB-666E6661C78D}" srcOrd="0" destOrd="0" presId="urn:microsoft.com/office/officeart/2005/8/layout/default"/>
    <dgm:cxn modelId="{8C58F8B9-1116-4B51-902E-509746EFE562}" type="presParOf" srcId="{F27993F0-E9D6-44C2-AD89-43F902F565D1}" destId="{EE25D55F-2666-4B12-B2D5-E02006DB07A3}" srcOrd="0" destOrd="0" presId="urn:microsoft.com/office/officeart/2005/8/layout/default"/>
    <dgm:cxn modelId="{C27456EC-4ADB-4FB1-9457-E37A4F2FC841}" type="presParOf" srcId="{F27993F0-E9D6-44C2-AD89-43F902F565D1}" destId="{5C2ED54F-C38F-4FED-9E66-BD8F2439FAAC}" srcOrd="1" destOrd="0" presId="urn:microsoft.com/office/officeart/2005/8/layout/default"/>
    <dgm:cxn modelId="{6B7E9D79-F2E4-4E4D-8161-CCDA6D7DD3F5}" type="presParOf" srcId="{F27993F0-E9D6-44C2-AD89-43F902F565D1}" destId="{CB9FA507-A8E9-4812-8DAB-666E6661C78D}" srcOrd="2" destOrd="0" presId="urn:microsoft.com/office/officeart/2005/8/layout/default"/>
    <dgm:cxn modelId="{9610FD15-D023-491D-8E10-9EF36D47BD2B}" type="presParOf" srcId="{F27993F0-E9D6-44C2-AD89-43F902F565D1}" destId="{34B4B5D4-20E9-4480-A153-CF37BD2F2D89}" srcOrd="3" destOrd="0" presId="urn:microsoft.com/office/officeart/2005/8/layout/default"/>
    <dgm:cxn modelId="{137D9698-B540-482A-B015-43CFA889905F}" type="presParOf" srcId="{F27993F0-E9D6-44C2-AD89-43F902F565D1}" destId="{01C45841-D102-44E1-AA06-9DF5B31EFC3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841BD9D-53AB-4A2E-A4F4-334CB2AB0B83}" type="doc">
      <dgm:prSet loTypeId="urn:microsoft.com/office/officeart/2005/8/layout/hierarchy4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FCC764E-A804-444F-82F5-7D70CD3F82DE}">
      <dgm:prSet phldrT="[Text]"/>
      <dgm:spPr/>
      <dgm:t>
        <a:bodyPr/>
        <a:lstStyle/>
        <a:p>
          <a:r>
            <a:rPr lang="es-EC" dirty="0" smtClean="0"/>
            <a:t>En el grupo A (USA) se identificaron a </a:t>
          </a:r>
          <a:r>
            <a:rPr lang="es-EC" i="1" dirty="0" smtClean="0"/>
            <a:t>F. oxysporum</a:t>
          </a:r>
          <a:r>
            <a:rPr lang="es-EC" dirty="0" smtClean="0"/>
            <a:t>, </a:t>
          </a:r>
          <a:r>
            <a:rPr lang="es-EC" i="1" dirty="0" smtClean="0"/>
            <a:t>F. proliferatum</a:t>
          </a:r>
          <a:r>
            <a:rPr lang="es-EC" dirty="0" smtClean="0"/>
            <a:t> y</a:t>
          </a:r>
          <a:r>
            <a:rPr lang="es-EC" i="1" dirty="0" smtClean="0"/>
            <a:t>    F. pseudonygami</a:t>
          </a:r>
        </a:p>
        <a:p>
          <a:endParaRPr lang="en-US" dirty="0" smtClean="0"/>
        </a:p>
        <a:p>
          <a:r>
            <a:rPr lang="en-US" dirty="0" smtClean="0"/>
            <a:t>En el grupo B (Israel) se identificaron cinco haplotipos de </a:t>
          </a:r>
          <a:r>
            <a:rPr lang="en-US" i="1" dirty="0" smtClean="0"/>
            <a:t>F. proliferatum </a:t>
          </a:r>
          <a:endParaRPr lang="en-US" i="1" dirty="0"/>
        </a:p>
      </dgm:t>
    </dgm:pt>
    <dgm:pt modelId="{2D8B92A7-25B1-4323-A73A-124C4C92DAE2}" type="sibTrans" cxnId="{327EA54B-40C4-405B-A56C-1272B2DB3EE0}">
      <dgm:prSet/>
      <dgm:spPr/>
      <dgm:t>
        <a:bodyPr/>
        <a:lstStyle/>
        <a:p>
          <a:endParaRPr lang="en-US"/>
        </a:p>
      </dgm:t>
    </dgm:pt>
    <dgm:pt modelId="{02636722-2BD2-4104-A697-B44F3527CDA5}" type="parTrans" cxnId="{327EA54B-40C4-405B-A56C-1272B2DB3EE0}">
      <dgm:prSet/>
      <dgm:spPr/>
      <dgm:t>
        <a:bodyPr/>
        <a:lstStyle/>
        <a:p>
          <a:endParaRPr lang="en-US"/>
        </a:p>
      </dgm:t>
    </dgm:pt>
    <dgm:pt modelId="{102EFA88-E5C9-452C-85D6-1CAB4EC82E26}" type="pres">
      <dgm:prSet presAssocID="{1841BD9D-53AB-4A2E-A4F4-334CB2AB0B8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2E3A1FF-379F-4401-B4BC-B47EC62C0413}" type="pres">
      <dgm:prSet presAssocID="{AFCC764E-A804-444F-82F5-7D70CD3F82DE}" presName="vertOne" presStyleCnt="0"/>
      <dgm:spPr/>
    </dgm:pt>
    <dgm:pt modelId="{96743A94-98D4-4826-902B-F7B9002BCD64}" type="pres">
      <dgm:prSet presAssocID="{AFCC764E-A804-444F-82F5-7D70CD3F82DE}" presName="txOne" presStyleLbl="node0" presStyleIdx="0" presStyleCnt="1" custLinFactNeighborX="23271" custLinFactNeighborY="307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CC71AF-D2A3-4F69-ACD7-B327D148B0D7}" type="pres">
      <dgm:prSet presAssocID="{AFCC764E-A804-444F-82F5-7D70CD3F82DE}" presName="horzOne" presStyleCnt="0"/>
      <dgm:spPr/>
    </dgm:pt>
  </dgm:ptLst>
  <dgm:cxnLst>
    <dgm:cxn modelId="{C7EE002F-E099-4777-925C-895C867018D6}" type="presOf" srcId="{AFCC764E-A804-444F-82F5-7D70CD3F82DE}" destId="{96743A94-98D4-4826-902B-F7B9002BCD64}" srcOrd="0" destOrd="0" presId="urn:microsoft.com/office/officeart/2005/8/layout/hierarchy4"/>
    <dgm:cxn modelId="{327EA54B-40C4-405B-A56C-1272B2DB3EE0}" srcId="{1841BD9D-53AB-4A2E-A4F4-334CB2AB0B83}" destId="{AFCC764E-A804-444F-82F5-7D70CD3F82DE}" srcOrd="0" destOrd="0" parTransId="{02636722-2BD2-4104-A697-B44F3527CDA5}" sibTransId="{2D8B92A7-25B1-4323-A73A-124C4C92DAE2}"/>
    <dgm:cxn modelId="{3FAB9598-0319-4776-83CC-855024B5014C}" type="presOf" srcId="{1841BD9D-53AB-4A2E-A4F4-334CB2AB0B83}" destId="{102EFA88-E5C9-452C-85D6-1CAB4EC82E26}" srcOrd="0" destOrd="0" presId="urn:microsoft.com/office/officeart/2005/8/layout/hierarchy4"/>
    <dgm:cxn modelId="{8D2C3E48-6FB3-4842-A602-5E1F6C484049}" type="presParOf" srcId="{102EFA88-E5C9-452C-85D6-1CAB4EC82E26}" destId="{32E3A1FF-379F-4401-B4BC-B47EC62C0413}" srcOrd="0" destOrd="0" presId="urn:microsoft.com/office/officeart/2005/8/layout/hierarchy4"/>
    <dgm:cxn modelId="{D4966E8E-42D5-4A91-AF7F-FEB31F1B4B83}" type="presParOf" srcId="{32E3A1FF-379F-4401-B4BC-B47EC62C0413}" destId="{96743A94-98D4-4826-902B-F7B9002BCD64}" srcOrd="0" destOrd="0" presId="urn:microsoft.com/office/officeart/2005/8/layout/hierarchy4"/>
    <dgm:cxn modelId="{0653A751-A076-489B-96EB-B6F9E744B5A2}" type="presParOf" srcId="{32E3A1FF-379F-4401-B4BC-B47EC62C0413}" destId="{A1CC71AF-D2A3-4F69-ACD7-B327D148B0D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A7A7C9F-A39D-4AD9-A602-974D630C5696}" type="doc">
      <dgm:prSet loTypeId="urn:microsoft.com/office/officeart/2005/8/layout/hierarchy3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60E10F6-7C0F-4A70-A870-51B0823650BB}">
      <dgm:prSet phldrT="[Text]"/>
      <dgm:spPr/>
      <dgm:t>
        <a:bodyPr/>
        <a:lstStyle/>
        <a:p>
          <a:r>
            <a:rPr lang="es-EC" dirty="0" smtClean="0"/>
            <a:t>Grupo A (USA) </a:t>
          </a:r>
          <a:endParaRPr lang="en-US" dirty="0"/>
        </a:p>
      </dgm:t>
    </dgm:pt>
    <dgm:pt modelId="{C6B951AD-1C67-48F6-86DC-CE41D772B6C8}" type="parTrans" cxnId="{789876CF-4720-4015-94E9-ECAB6427FA77}">
      <dgm:prSet/>
      <dgm:spPr/>
      <dgm:t>
        <a:bodyPr/>
        <a:lstStyle/>
        <a:p>
          <a:endParaRPr lang="en-US"/>
        </a:p>
      </dgm:t>
    </dgm:pt>
    <dgm:pt modelId="{FD507977-5401-4E13-BB7C-E025FCA57FDD}" type="sibTrans" cxnId="{789876CF-4720-4015-94E9-ECAB6427FA77}">
      <dgm:prSet/>
      <dgm:spPr/>
      <dgm:t>
        <a:bodyPr/>
        <a:lstStyle/>
        <a:p>
          <a:endParaRPr lang="en-US"/>
        </a:p>
      </dgm:t>
    </dgm:pt>
    <dgm:pt modelId="{F547CFE1-5758-4CC2-BCCE-AF5BEC756B1D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dirty="0" smtClean="0"/>
            <a:t>Primers PRO1-2 y ProliF-TEF1R </a:t>
          </a:r>
          <a:r>
            <a:rPr lang="es-ES" sz="1800" noProof="0" dirty="0" smtClean="0"/>
            <a:t>generan falsos positivos</a:t>
          </a:r>
          <a:r>
            <a:rPr lang="en-US" sz="1800" noProof="0" dirty="0" smtClean="0"/>
            <a:t> </a:t>
          </a:r>
          <a:endParaRPr lang="en-US" sz="1800" dirty="0"/>
        </a:p>
      </dgm:t>
    </dgm:pt>
    <dgm:pt modelId="{D586508F-C4BB-4C3B-A7C5-ED0211344B32}" type="parTrans" cxnId="{01BC2356-E48E-4FEB-B431-123EB2E95060}">
      <dgm:prSet/>
      <dgm:spPr/>
      <dgm:t>
        <a:bodyPr/>
        <a:lstStyle/>
        <a:p>
          <a:endParaRPr lang="en-US"/>
        </a:p>
      </dgm:t>
    </dgm:pt>
    <dgm:pt modelId="{CBF83D98-9C06-405F-B3B3-16D7E9AA0E9E}" type="sibTrans" cxnId="{01BC2356-E48E-4FEB-B431-123EB2E95060}">
      <dgm:prSet/>
      <dgm:spPr/>
      <dgm:t>
        <a:bodyPr/>
        <a:lstStyle/>
        <a:p>
          <a:endParaRPr lang="en-US"/>
        </a:p>
      </dgm:t>
    </dgm:pt>
    <dgm:pt modelId="{0C81C093-FB6B-425A-9E7B-7464C73CDF16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s-ES" sz="1800" noProof="0" dirty="0" smtClean="0"/>
            <a:t>Identidades</a:t>
          </a:r>
          <a:r>
            <a:rPr lang="en-US" sz="1800" dirty="0" smtClean="0"/>
            <a:t> por </a:t>
          </a:r>
          <a:r>
            <a:rPr lang="es-PA" sz="1800" noProof="0" dirty="0" smtClean="0"/>
            <a:t>homología</a:t>
          </a:r>
          <a:r>
            <a:rPr lang="en-US" sz="1800" dirty="0" smtClean="0"/>
            <a:t> de </a:t>
          </a:r>
          <a:r>
            <a:rPr lang="es-PA" sz="1800" noProof="0" dirty="0" smtClean="0"/>
            <a:t>secuencias</a:t>
          </a:r>
          <a:r>
            <a:rPr lang="en-US" sz="1800" dirty="0" smtClean="0"/>
            <a:t> (EF1-2) en MLST y </a:t>
          </a:r>
          <a:r>
            <a:rPr lang="es-SV" sz="1800" noProof="0" dirty="0" smtClean="0"/>
            <a:t>confirmada</a:t>
          </a:r>
          <a:r>
            <a:rPr lang="en-US" sz="1800" dirty="0" smtClean="0"/>
            <a:t> en </a:t>
          </a:r>
          <a:r>
            <a:rPr lang="es-ES" sz="1800" noProof="0" dirty="0" smtClean="0"/>
            <a:t>árbol</a:t>
          </a:r>
          <a:r>
            <a:rPr lang="en-US" sz="1800" dirty="0" smtClean="0"/>
            <a:t> </a:t>
          </a:r>
          <a:r>
            <a:rPr lang="x-none" sz="1800" noProof="0" dirty="0" smtClean="0"/>
            <a:t>filogenético</a:t>
          </a:r>
          <a:r>
            <a:rPr lang="en-US" sz="1800" dirty="0" smtClean="0"/>
            <a:t>  </a:t>
          </a:r>
          <a:endParaRPr lang="en-US" sz="1800" dirty="0"/>
        </a:p>
      </dgm:t>
    </dgm:pt>
    <dgm:pt modelId="{5DD2669B-29B1-45EF-B893-11C7D77EB1D4}" type="parTrans" cxnId="{6972A6EB-FA52-425F-9048-D9E74F5F638D}">
      <dgm:prSet/>
      <dgm:spPr/>
      <dgm:t>
        <a:bodyPr/>
        <a:lstStyle/>
        <a:p>
          <a:endParaRPr lang="en-US"/>
        </a:p>
      </dgm:t>
    </dgm:pt>
    <dgm:pt modelId="{BD0B178D-A491-460E-BD3D-EF92FAC0EA45}" type="sibTrans" cxnId="{6972A6EB-FA52-425F-9048-D9E74F5F638D}">
      <dgm:prSet/>
      <dgm:spPr/>
      <dgm:t>
        <a:bodyPr/>
        <a:lstStyle/>
        <a:p>
          <a:endParaRPr lang="en-US"/>
        </a:p>
      </dgm:t>
    </dgm:pt>
    <dgm:pt modelId="{E9D3A380-27FC-46C1-B048-F98F3BA834A7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dirty="0" smtClean="0"/>
            <a:t>Presencia de genes Fum1 y Fum8 </a:t>
          </a:r>
        </a:p>
        <a:p>
          <a:pPr>
            <a:lnSpc>
              <a:spcPct val="150000"/>
            </a:lnSpc>
          </a:pPr>
          <a:r>
            <a:rPr lang="en-US" sz="1800" i="1" dirty="0" smtClean="0"/>
            <a:t>F. pseudonygami</a:t>
          </a:r>
          <a:r>
            <a:rPr lang="en-US" sz="1800" dirty="0" smtClean="0"/>
            <a:t> mayor productora de fumonisinas   </a:t>
          </a:r>
          <a:endParaRPr lang="en-US" sz="1800" dirty="0"/>
        </a:p>
      </dgm:t>
    </dgm:pt>
    <dgm:pt modelId="{0FAD53EE-5ADF-43EA-B174-3C9B42301583}" type="parTrans" cxnId="{5562B6B3-E90A-4B49-A397-F70C3D087893}">
      <dgm:prSet/>
      <dgm:spPr/>
      <dgm:t>
        <a:bodyPr/>
        <a:lstStyle/>
        <a:p>
          <a:endParaRPr lang="en-US"/>
        </a:p>
      </dgm:t>
    </dgm:pt>
    <dgm:pt modelId="{973D5B3F-52C4-4819-9E44-774924F6F77E}" type="sibTrans" cxnId="{5562B6B3-E90A-4B49-A397-F70C3D087893}">
      <dgm:prSet/>
      <dgm:spPr/>
      <dgm:t>
        <a:bodyPr/>
        <a:lstStyle/>
        <a:p>
          <a:endParaRPr lang="en-US"/>
        </a:p>
      </dgm:t>
    </dgm:pt>
    <dgm:pt modelId="{13999781-5C9D-4EBC-B75E-53797B47DA63}" type="pres">
      <dgm:prSet presAssocID="{2A7A7C9F-A39D-4AD9-A602-974D630C569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F64F92E-A76D-4DF8-A33B-37C2FCADAF82}" type="pres">
      <dgm:prSet presAssocID="{060E10F6-7C0F-4A70-A870-51B0823650BB}" presName="root" presStyleCnt="0"/>
      <dgm:spPr/>
    </dgm:pt>
    <dgm:pt modelId="{CEF924FE-9AD2-40B4-8FC0-6E6F42A40A07}" type="pres">
      <dgm:prSet presAssocID="{060E10F6-7C0F-4A70-A870-51B0823650BB}" presName="rootComposite" presStyleCnt="0"/>
      <dgm:spPr/>
    </dgm:pt>
    <dgm:pt modelId="{A03527A4-1885-46CE-91D2-7B6A8FAD8E3E}" type="pres">
      <dgm:prSet presAssocID="{060E10F6-7C0F-4A70-A870-51B0823650BB}" presName="rootText" presStyleLbl="node1" presStyleIdx="0" presStyleCnt="1" custScaleX="151016"/>
      <dgm:spPr/>
      <dgm:t>
        <a:bodyPr/>
        <a:lstStyle/>
        <a:p>
          <a:endParaRPr lang="en-US"/>
        </a:p>
      </dgm:t>
    </dgm:pt>
    <dgm:pt modelId="{ABA5ED46-CDD1-49AD-8D95-43D07D0E8438}" type="pres">
      <dgm:prSet presAssocID="{060E10F6-7C0F-4A70-A870-51B0823650BB}" presName="rootConnector" presStyleLbl="node1" presStyleIdx="0" presStyleCnt="1"/>
      <dgm:spPr/>
      <dgm:t>
        <a:bodyPr/>
        <a:lstStyle/>
        <a:p>
          <a:endParaRPr lang="en-US"/>
        </a:p>
      </dgm:t>
    </dgm:pt>
    <dgm:pt modelId="{6684EA1F-6AD3-4B04-A549-50B23849BFA9}" type="pres">
      <dgm:prSet presAssocID="{060E10F6-7C0F-4A70-A870-51B0823650BB}" presName="childShape" presStyleCnt="0"/>
      <dgm:spPr/>
    </dgm:pt>
    <dgm:pt modelId="{448763D8-E50E-4700-AB74-73153389B108}" type="pres">
      <dgm:prSet presAssocID="{D586508F-C4BB-4C3B-A7C5-ED0211344B32}" presName="Name13" presStyleLbl="parChTrans1D2" presStyleIdx="0" presStyleCnt="3"/>
      <dgm:spPr/>
      <dgm:t>
        <a:bodyPr/>
        <a:lstStyle/>
        <a:p>
          <a:endParaRPr lang="en-US"/>
        </a:p>
      </dgm:t>
    </dgm:pt>
    <dgm:pt modelId="{6984A683-984E-4E6B-B423-AF0FD831CB38}" type="pres">
      <dgm:prSet presAssocID="{F547CFE1-5758-4CC2-BCCE-AF5BEC756B1D}" presName="childText" presStyleLbl="bgAcc1" presStyleIdx="0" presStyleCnt="3" custScaleX="2510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D285DD-18B0-4DBF-A765-9747BE476B57}" type="pres">
      <dgm:prSet presAssocID="{5DD2669B-29B1-45EF-B893-11C7D77EB1D4}" presName="Name13" presStyleLbl="parChTrans1D2" presStyleIdx="1" presStyleCnt="3"/>
      <dgm:spPr/>
      <dgm:t>
        <a:bodyPr/>
        <a:lstStyle/>
        <a:p>
          <a:endParaRPr lang="en-US"/>
        </a:p>
      </dgm:t>
    </dgm:pt>
    <dgm:pt modelId="{DB309F03-3393-4E92-9040-6371653182AA}" type="pres">
      <dgm:prSet presAssocID="{0C81C093-FB6B-425A-9E7B-7464C73CDF16}" presName="childText" presStyleLbl="bgAcc1" presStyleIdx="1" presStyleCnt="3" custScaleX="251057" custScaleY="130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3E794-EFC1-489A-ABB2-6DAFD8F1C418}" type="pres">
      <dgm:prSet presAssocID="{0FAD53EE-5ADF-43EA-B174-3C9B42301583}" presName="Name13" presStyleLbl="parChTrans1D2" presStyleIdx="2" presStyleCnt="3"/>
      <dgm:spPr/>
      <dgm:t>
        <a:bodyPr/>
        <a:lstStyle/>
        <a:p>
          <a:endParaRPr lang="en-US"/>
        </a:p>
      </dgm:t>
    </dgm:pt>
    <dgm:pt modelId="{EBE519D2-F797-4810-B31E-CE2E244A45D5}" type="pres">
      <dgm:prSet presAssocID="{E9D3A380-27FC-46C1-B048-F98F3BA834A7}" presName="childText" presStyleLbl="bgAcc1" presStyleIdx="2" presStyleCnt="3" custScaleX="251057" custScaleY="126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62B6B3-E90A-4B49-A397-F70C3D087893}" srcId="{060E10F6-7C0F-4A70-A870-51B0823650BB}" destId="{E9D3A380-27FC-46C1-B048-F98F3BA834A7}" srcOrd="2" destOrd="0" parTransId="{0FAD53EE-5ADF-43EA-B174-3C9B42301583}" sibTransId="{973D5B3F-52C4-4819-9E44-774924F6F77E}"/>
    <dgm:cxn modelId="{30E850B7-96FE-410B-A6C5-BE5FAF3E0B11}" type="presOf" srcId="{060E10F6-7C0F-4A70-A870-51B0823650BB}" destId="{ABA5ED46-CDD1-49AD-8D95-43D07D0E8438}" srcOrd="1" destOrd="0" presId="urn:microsoft.com/office/officeart/2005/8/layout/hierarchy3"/>
    <dgm:cxn modelId="{6972A6EB-FA52-425F-9048-D9E74F5F638D}" srcId="{060E10F6-7C0F-4A70-A870-51B0823650BB}" destId="{0C81C093-FB6B-425A-9E7B-7464C73CDF16}" srcOrd="1" destOrd="0" parTransId="{5DD2669B-29B1-45EF-B893-11C7D77EB1D4}" sibTransId="{BD0B178D-A491-460E-BD3D-EF92FAC0EA45}"/>
    <dgm:cxn modelId="{3D4F5ACA-050F-4586-80A3-EC9CD924AC09}" type="presOf" srcId="{2A7A7C9F-A39D-4AD9-A602-974D630C5696}" destId="{13999781-5C9D-4EBC-B75E-53797B47DA63}" srcOrd="0" destOrd="0" presId="urn:microsoft.com/office/officeart/2005/8/layout/hierarchy3"/>
    <dgm:cxn modelId="{01BC2356-E48E-4FEB-B431-123EB2E95060}" srcId="{060E10F6-7C0F-4A70-A870-51B0823650BB}" destId="{F547CFE1-5758-4CC2-BCCE-AF5BEC756B1D}" srcOrd="0" destOrd="0" parTransId="{D586508F-C4BB-4C3B-A7C5-ED0211344B32}" sibTransId="{CBF83D98-9C06-405F-B3B3-16D7E9AA0E9E}"/>
    <dgm:cxn modelId="{E7ABCC6D-063E-48E8-AE00-778B85C9360C}" type="presOf" srcId="{0FAD53EE-5ADF-43EA-B174-3C9B42301583}" destId="{1083E794-EFC1-489A-ABB2-6DAFD8F1C418}" srcOrd="0" destOrd="0" presId="urn:microsoft.com/office/officeart/2005/8/layout/hierarchy3"/>
    <dgm:cxn modelId="{42518462-B143-4B8D-9E8D-336E3B99EBFD}" type="presOf" srcId="{5DD2669B-29B1-45EF-B893-11C7D77EB1D4}" destId="{11D285DD-18B0-4DBF-A765-9747BE476B57}" srcOrd="0" destOrd="0" presId="urn:microsoft.com/office/officeart/2005/8/layout/hierarchy3"/>
    <dgm:cxn modelId="{DF2D554A-FD7E-4463-81DA-5905CF9CFE7F}" type="presOf" srcId="{0C81C093-FB6B-425A-9E7B-7464C73CDF16}" destId="{DB309F03-3393-4E92-9040-6371653182AA}" srcOrd="0" destOrd="0" presId="urn:microsoft.com/office/officeart/2005/8/layout/hierarchy3"/>
    <dgm:cxn modelId="{8164BC34-3AF5-4D34-B471-0FEED476FAB9}" type="presOf" srcId="{060E10F6-7C0F-4A70-A870-51B0823650BB}" destId="{A03527A4-1885-46CE-91D2-7B6A8FAD8E3E}" srcOrd="0" destOrd="0" presId="urn:microsoft.com/office/officeart/2005/8/layout/hierarchy3"/>
    <dgm:cxn modelId="{3A9938D4-E016-4A87-8B6E-FC1B923A9996}" type="presOf" srcId="{F547CFE1-5758-4CC2-BCCE-AF5BEC756B1D}" destId="{6984A683-984E-4E6B-B423-AF0FD831CB38}" srcOrd="0" destOrd="0" presId="urn:microsoft.com/office/officeart/2005/8/layout/hierarchy3"/>
    <dgm:cxn modelId="{8FB5A2B4-1652-46B3-A1D2-56557EB94B87}" type="presOf" srcId="{E9D3A380-27FC-46C1-B048-F98F3BA834A7}" destId="{EBE519D2-F797-4810-B31E-CE2E244A45D5}" srcOrd="0" destOrd="0" presId="urn:microsoft.com/office/officeart/2005/8/layout/hierarchy3"/>
    <dgm:cxn modelId="{789876CF-4720-4015-94E9-ECAB6427FA77}" srcId="{2A7A7C9F-A39D-4AD9-A602-974D630C5696}" destId="{060E10F6-7C0F-4A70-A870-51B0823650BB}" srcOrd="0" destOrd="0" parTransId="{C6B951AD-1C67-48F6-86DC-CE41D772B6C8}" sibTransId="{FD507977-5401-4E13-BB7C-E025FCA57FDD}"/>
    <dgm:cxn modelId="{1FDE625A-FDBD-41D6-B9E4-5673140B7536}" type="presOf" srcId="{D586508F-C4BB-4C3B-A7C5-ED0211344B32}" destId="{448763D8-E50E-4700-AB74-73153389B108}" srcOrd="0" destOrd="0" presId="urn:microsoft.com/office/officeart/2005/8/layout/hierarchy3"/>
    <dgm:cxn modelId="{73C925EB-BEE3-4F17-B328-FAA6E1DB36C4}" type="presParOf" srcId="{13999781-5C9D-4EBC-B75E-53797B47DA63}" destId="{3F64F92E-A76D-4DF8-A33B-37C2FCADAF82}" srcOrd="0" destOrd="0" presId="urn:microsoft.com/office/officeart/2005/8/layout/hierarchy3"/>
    <dgm:cxn modelId="{8E7A1E7F-0248-421C-A270-D130B8FEFD15}" type="presParOf" srcId="{3F64F92E-A76D-4DF8-A33B-37C2FCADAF82}" destId="{CEF924FE-9AD2-40B4-8FC0-6E6F42A40A07}" srcOrd="0" destOrd="0" presId="urn:microsoft.com/office/officeart/2005/8/layout/hierarchy3"/>
    <dgm:cxn modelId="{BB85B7C6-4E66-44C9-8851-53FC29295024}" type="presParOf" srcId="{CEF924FE-9AD2-40B4-8FC0-6E6F42A40A07}" destId="{A03527A4-1885-46CE-91D2-7B6A8FAD8E3E}" srcOrd="0" destOrd="0" presId="urn:microsoft.com/office/officeart/2005/8/layout/hierarchy3"/>
    <dgm:cxn modelId="{B5366437-9441-453D-AD6B-3D2DEF625922}" type="presParOf" srcId="{CEF924FE-9AD2-40B4-8FC0-6E6F42A40A07}" destId="{ABA5ED46-CDD1-49AD-8D95-43D07D0E8438}" srcOrd="1" destOrd="0" presId="urn:microsoft.com/office/officeart/2005/8/layout/hierarchy3"/>
    <dgm:cxn modelId="{3239217C-4C1F-4418-83F1-2A1079AF2740}" type="presParOf" srcId="{3F64F92E-A76D-4DF8-A33B-37C2FCADAF82}" destId="{6684EA1F-6AD3-4B04-A549-50B23849BFA9}" srcOrd="1" destOrd="0" presId="urn:microsoft.com/office/officeart/2005/8/layout/hierarchy3"/>
    <dgm:cxn modelId="{C796EB36-CAE3-45F9-942D-C14F2CF83F74}" type="presParOf" srcId="{6684EA1F-6AD3-4B04-A549-50B23849BFA9}" destId="{448763D8-E50E-4700-AB74-73153389B108}" srcOrd="0" destOrd="0" presId="urn:microsoft.com/office/officeart/2005/8/layout/hierarchy3"/>
    <dgm:cxn modelId="{43661392-B11C-433C-8CBA-96DEF30C200E}" type="presParOf" srcId="{6684EA1F-6AD3-4B04-A549-50B23849BFA9}" destId="{6984A683-984E-4E6B-B423-AF0FD831CB38}" srcOrd="1" destOrd="0" presId="urn:microsoft.com/office/officeart/2005/8/layout/hierarchy3"/>
    <dgm:cxn modelId="{281EB46C-EB3F-4A67-9A35-FCB72855B339}" type="presParOf" srcId="{6684EA1F-6AD3-4B04-A549-50B23849BFA9}" destId="{11D285DD-18B0-4DBF-A765-9747BE476B57}" srcOrd="2" destOrd="0" presId="urn:microsoft.com/office/officeart/2005/8/layout/hierarchy3"/>
    <dgm:cxn modelId="{77262563-0F39-4BD9-AF6A-F6225A5ECD40}" type="presParOf" srcId="{6684EA1F-6AD3-4B04-A549-50B23849BFA9}" destId="{DB309F03-3393-4E92-9040-6371653182AA}" srcOrd="3" destOrd="0" presId="urn:microsoft.com/office/officeart/2005/8/layout/hierarchy3"/>
    <dgm:cxn modelId="{32C78079-9F69-4A1F-944B-2D8E485851FF}" type="presParOf" srcId="{6684EA1F-6AD3-4B04-A549-50B23849BFA9}" destId="{1083E794-EFC1-489A-ABB2-6DAFD8F1C418}" srcOrd="4" destOrd="0" presId="urn:microsoft.com/office/officeart/2005/8/layout/hierarchy3"/>
    <dgm:cxn modelId="{880A16DB-45AF-4B9C-9605-5F648EBD2A13}" type="presParOf" srcId="{6684EA1F-6AD3-4B04-A549-50B23849BFA9}" destId="{EBE519D2-F797-4810-B31E-CE2E244A45D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A7A7C9F-A39D-4AD9-A602-974D630C5696}" type="doc">
      <dgm:prSet loTypeId="urn:microsoft.com/office/officeart/2005/8/layout/hierarchy3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60E10F6-7C0F-4A70-A870-51B0823650BB}">
      <dgm:prSet phldrT="[Text]"/>
      <dgm:spPr/>
      <dgm:t>
        <a:bodyPr/>
        <a:lstStyle/>
        <a:p>
          <a:r>
            <a:rPr lang="es-EC" dirty="0" smtClean="0"/>
            <a:t>Grupo B (Israel) </a:t>
          </a:r>
          <a:endParaRPr lang="en-US" dirty="0"/>
        </a:p>
      </dgm:t>
    </dgm:pt>
    <dgm:pt modelId="{C6B951AD-1C67-48F6-86DC-CE41D772B6C8}" type="parTrans" cxnId="{789876CF-4720-4015-94E9-ECAB6427FA77}">
      <dgm:prSet/>
      <dgm:spPr/>
      <dgm:t>
        <a:bodyPr/>
        <a:lstStyle/>
        <a:p>
          <a:endParaRPr lang="en-US"/>
        </a:p>
      </dgm:t>
    </dgm:pt>
    <dgm:pt modelId="{FD507977-5401-4E13-BB7C-E025FCA57FDD}" type="sibTrans" cxnId="{789876CF-4720-4015-94E9-ECAB6427FA77}">
      <dgm:prSet/>
      <dgm:spPr/>
      <dgm:t>
        <a:bodyPr/>
        <a:lstStyle/>
        <a:p>
          <a:endParaRPr lang="en-US"/>
        </a:p>
      </dgm:t>
    </dgm:pt>
    <dgm:pt modelId="{0C81C093-FB6B-425A-9E7B-7464C73CDF16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noProof="0" dirty="0" smtClean="0"/>
            <a:t>Cinco haplotipos con alto </a:t>
          </a:r>
          <a:r>
            <a:rPr lang="es-UY" sz="1800" noProof="0" dirty="0" smtClean="0"/>
            <a:t>flujo genético dominante y elevada </a:t>
          </a:r>
          <a:r>
            <a:rPr lang="es-US" sz="1800" noProof="0" dirty="0" smtClean="0"/>
            <a:t>varianza dentro de poblaciones </a:t>
          </a:r>
        </a:p>
      </dgm:t>
    </dgm:pt>
    <dgm:pt modelId="{5DD2669B-29B1-45EF-B893-11C7D77EB1D4}" type="parTrans" cxnId="{6972A6EB-FA52-425F-9048-D9E74F5F638D}">
      <dgm:prSet/>
      <dgm:spPr/>
      <dgm:t>
        <a:bodyPr/>
        <a:lstStyle/>
        <a:p>
          <a:endParaRPr lang="en-US"/>
        </a:p>
      </dgm:t>
    </dgm:pt>
    <dgm:pt modelId="{BD0B178D-A491-460E-BD3D-EF92FAC0EA45}" type="sibTrans" cxnId="{6972A6EB-FA52-425F-9048-D9E74F5F638D}">
      <dgm:prSet/>
      <dgm:spPr/>
      <dgm:t>
        <a:bodyPr/>
        <a:lstStyle/>
        <a:p>
          <a:endParaRPr lang="en-US"/>
        </a:p>
      </dgm:t>
    </dgm:pt>
    <dgm:pt modelId="{2961C8C9-396D-43DC-AB6F-D47BE862EDF9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dirty="0" smtClean="0">
              <a:latin typeface="+mn-lt"/>
            </a:rPr>
            <a:t>Presencia de gen Fum8 e </a:t>
          </a:r>
          <a:r>
            <a:rPr lang="es-HN" sz="1800" noProof="0" dirty="0" smtClean="0">
              <a:latin typeface="+mn-lt"/>
            </a:rPr>
            <a:t>inhibición del mismo en capas superiores de cebolla</a:t>
          </a:r>
          <a:r>
            <a:rPr lang="en-US" sz="1800" dirty="0" smtClean="0">
              <a:latin typeface="+mn-lt"/>
            </a:rPr>
            <a:t> </a:t>
          </a:r>
        </a:p>
      </dgm:t>
    </dgm:pt>
    <dgm:pt modelId="{732D3F45-E46C-461C-AB15-06EFD457A522}" type="parTrans" cxnId="{D8C634EB-5C34-4995-B661-8C1ACB255E59}">
      <dgm:prSet/>
      <dgm:spPr/>
      <dgm:t>
        <a:bodyPr/>
        <a:lstStyle/>
        <a:p>
          <a:endParaRPr lang="en-US"/>
        </a:p>
      </dgm:t>
    </dgm:pt>
    <dgm:pt modelId="{4DFF5D3E-7920-433F-AFE4-956B1C8DFF88}" type="sibTrans" cxnId="{D8C634EB-5C34-4995-B661-8C1ACB255E59}">
      <dgm:prSet/>
      <dgm:spPr/>
      <dgm:t>
        <a:bodyPr/>
        <a:lstStyle/>
        <a:p>
          <a:endParaRPr lang="en-US"/>
        </a:p>
      </dgm:t>
    </dgm:pt>
    <dgm:pt modelId="{13999781-5C9D-4EBC-B75E-53797B47DA63}" type="pres">
      <dgm:prSet presAssocID="{2A7A7C9F-A39D-4AD9-A602-974D630C569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F64F92E-A76D-4DF8-A33B-37C2FCADAF82}" type="pres">
      <dgm:prSet presAssocID="{060E10F6-7C0F-4A70-A870-51B0823650BB}" presName="root" presStyleCnt="0"/>
      <dgm:spPr/>
    </dgm:pt>
    <dgm:pt modelId="{CEF924FE-9AD2-40B4-8FC0-6E6F42A40A07}" type="pres">
      <dgm:prSet presAssocID="{060E10F6-7C0F-4A70-A870-51B0823650BB}" presName="rootComposite" presStyleCnt="0"/>
      <dgm:spPr/>
    </dgm:pt>
    <dgm:pt modelId="{A03527A4-1885-46CE-91D2-7B6A8FAD8E3E}" type="pres">
      <dgm:prSet presAssocID="{060E10F6-7C0F-4A70-A870-51B0823650BB}" presName="rootText" presStyleLbl="node1" presStyleIdx="0" presStyleCnt="1" custScaleX="151016"/>
      <dgm:spPr/>
      <dgm:t>
        <a:bodyPr/>
        <a:lstStyle/>
        <a:p>
          <a:endParaRPr lang="en-US"/>
        </a:p>
      </dgm:t>
    </dgm:pt>
    <dgm:pt modelId="{ABA5ED46-CDD1-49AD-8D95-43D07D0E8438}" type="pres">
      <dgm:prSet presAssocID="{060E10F6-7C0F-4A70-A870-51B0823650BB}" presName="rootConnector" presStyleLbl="node1" presStyleIdx="0" presStyleCnt="1"/>
      <dgm:spPr/>
      <dgm:t>
        <a:bodyPr/>
        <a:lstStyle/>
        <a:p>
          <a:endParaRPr lang="en-US"/>
        </a:p>
      </dgm:t>
    </dgm:pt>
    <dgm:pt modelId="{6684EA1F-6AD3-4B04-A549-50B23849BFA9}" type="pres">
      <dgm:prSet presAssocID="{060E10F6-7C0F-4A70-A870-51B0823650BB}" presName="childShape" presStyleCnt="0"/>
      <dgm:spPr/>
    </dgm:pt>
    <dgm:pt modelId="{11D285DD-18B0-4DBF-A765-9747BE476B57}" type="pres">
      <dgm:prSet presAssocID="{5DD2669B-29B1-45EF-B893-11C7D77EB1D4}" presName="Name13" presStyleLbl="parChTrans1D2" presStyleIdx="0" presStyleCnt="2"/>
      <dgm:spPr/>
      <dgm:t>
        <a:bodyPr/>
        <a:lstStyle/>
        <a:p>
          <a:endParaRPr lang="en-US"/>
        </a:p>
      </dgm:t>
    </dgm:pt>
    <dgm:pt modelId="{DB309F03-3393-4E92-9040-6371653182AA}" type="pres">
      <dgm:prSet presAssocID="{0C81C093-FB6B-425A-9E7B-7464C73CDF16}" presName="childText" presStyleLbl="bgAcc1" presStyleIdx="0" presStyleCnt="2" custScaleX="2397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85ED3E-B1F1-4C94-AD12-303D55DE6941}" type="pres">
      <dgm:prSet presAssocID="{732D3F45-E46C-461C-AB15-06EFD457A522}" presName="Name13" presStyleLbl="parChTrans1D2" presStyleIdx="1" presStyleCnt="2"/>
      <dgm:spPr/>
      <dgm:t>
        <a:bodyPr/>
        <a:lstStyle/>
        <a:p>
          <a:endParaRPr lang="en-US"/>
        </a:p>
      </dgm:t>
    </dgm:pt>
    <dgm:pt modelId="{91D5E0CE-B86E-4ADB-ABA1-DECC85B99950}" type="pres">
      <dgm:prSet presAssocID="{2961C8C9-396D-43DC-AB6F-D47BE862EDF9}" presName="childText" presStyleLbl="bgAcc1" presStyleIdx="1" presStyleCnt="2" custScaleX="239739" custLinFactNeighborX="949" custLinFactNeighborY="-15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9876CF-4720-4015-94E9-ECAB6427FA77}" srcId="{2A7A7C9F-A39D-4AD9-A602-974D630C5696}" destId="{060E10F6-7C0F-4A70-A870-51B0823650BB}" srcOrd="0" destOrd="0" parTransId="{C6B951AD-1C67-48F6-86DC-CE41D772B6C8}" sibTransId="{FD507977-5401-4E13-BB7C-E025FCA57FDD}"/>
    <dgm:cxn modelId="{7342F1A0-9E94-46B6-A54B-E6A12394D835}" type="presOf" srcId="{060E10F6-7C0F-4A70-A870-51B0823650BB}" destId="{ABA5ED46-CDD1-49AD-8D95-43D07D0E8438}" srcOrd="1" destOrd="0" presId="urn:microsoft.com/office/officeart/2005/8/layout/hierarchy3"/>
    <dgm:cxn modelId="{D8C634EB-5C34-4995-B661-8C1ACB255E59}" srcId="{060E10F6-7C0F-4A70-A870-51B0823650BB}" destId="{2961C8C9-396D-43DC-AB6F-D47BE862EDF9}" srcOrd="1" destOrd="0" parTransId="{732D3F45-E46C-461C-AB15-06EFD457A522}" sibTransId="{4DFF5D3E-7920-433F-AFE4-956B1C8DFF88}"/>
    <dgm:cxn modelId="{AE258D7C-E019-4D2B-A339-07C6D0490E56}" type="presOf" srcId="{5DD2669B-29B1-45EF-B893-11C7D77EB1D4}" destId="{11D285DD-18B0-4DBF-A765-9747BE476B57}" srcOrd="0" destOrd="0" presId="urn:microsoft.com/office/officeart/2005/8/layout/hierarchy3"/>
    <dgm:cxn modelId="{9CD7E205-B0CD-46EF-8984-3AE009A79804}" type="presOf" srcId="{732D3F45-E46C-461C-AB15-06EFD457A522}" destId="{1885ED3E-B1F1-4C94-AD12-303D55DE6941}" srcOrd="0" destOrd="0" presId="urn:microsoft.com/office/officeart/2005/8/layout/hierarchy3"/>
    <dgm:cxn modelId="{0F2A5A73-4428-4295-BA04-11573CE7743C}" type="presOf" srcId="{060E10F6-7C0F-4A70-A870-51B0823650BB}" destId="{A03527A4-1885-46CE-91D2-7B6A8FAD8E3E}" srcOrd="0" destOrd="0" presId="urn:microsoft.com/office/officeart/2005/8/layout/hierarchy3"/>
    <dgm:cxn modelId="{71DCB927-033A-4FE9-AE1B-E4FC546A3A7A}" type="presOf" srcId="{2961C8C9-396D-43DC-AB6F-D47BE862EDF9}" destId="{91D5E0CE-B86E-4ADB-ABA1-DECC85B99950}" srcOrd="0" destOrd="0" presId="urn:microsoft.com/office/officeart/2005/8/layout/hierarchy3"/>
    <dgm:cxn modelId="{6972A6EB-FA52-425F-9048-D9E74F5F638D}" srcId="{060E10F6-7C0F-4A70-A870-51B0823650BB}" destId="{0C81C093-FB6B-425A-9E7B-7464C73CDF16}" srcOrd="0" destOrd="0" parTransId="{5DD2669B-29B1-45EF-B893-11C7D77EB1D4}" sibTransId="{BD0B178D-A491-460E-BD3D-EF92FAC0EA45}"/>
    <dgm:cxn modelId="{67B7D11E-DF7E-4F29-A359-D5832766FEB1}" type="presOf" srcId="{2A7A7C9F-A39D-4AD9-A602-974D630C5696}" destId="{13999781-5C9D-4EBC-B75E-53797B47DA63}" srcOrd="0" destOrd="0" presId="urn:microsoft.com/office/officeart/2005/8/layout/hierarchy3"/>
    <dgm:cxn modelId="{E5582BE4-91C9-4AC1-B9A6-231FFF001776}" type="presOf" srcId="{0C81C093-FB6B-425A-9E7B-7464C73CDF16}" destId="{DB309F03-3393-4E92-9040-6371653182AA}" srcOrd="0" destOrd="0" presId="urn:microsoft.com/office/officeart/2005/8/layout/hierarchy3"/>
    <dgm:cxn modelId="{AC5E0FAD-3D7C-4BBF-B662-2F50DD04DC4E}" type="presParOf" srcId="{13999781-5C9D-4EBC-B75E-53797B47DA63}" destId="{3F64F92E-A76D-4DF8-A33B-37C2FCADAF82}" srcOrd="0" destOrd="0" presId="urn:microsoft.com/office/officeart/2005/8/layout/hierarchy3"/>
    <dgm:cxn modelId="{1DE0B4B7-521F-4405-BF1A-988B5787F3B2}" type="presParOf" srcId="{3F64F92E-A76D-4DF8-A33B-37C2FCADAF82}" destId="{CEF924FE-9AD2-40B4-8FC0-6E6F42A40A07}" srcOrd="0" destOrd="0" presId="urn:microsoft.com/office/officeart/2005/8/layout/hierarchy3"/>
    <dgm:cxn modelId="{FA0BDDAC-BE5B-43B3-A56D-CFBBA3550D7B}" type="presParOf" srcId="{CEF924FE-9AD2-40B4-8FC0-6E6F42A40A07}" destId="{A03527A4-1885-46CE-91D2-7B6A8FAD8E3E}" srcOrd="0" destOrd="0" presId="urn:microsoft.com/office/officeart/2005/8/layout/hierarchy3"/>
    <dgm:cxn modelId="{D54D7F27-EADB-4E0B-8F51-950A013620D0}" type="presParOf" srcId="{CEF924FE-9AD2-40B4-8FC0-6E6F42A40A07}" destId="{ABA5ED46-CDD1-49AD-8D95-43D07D0E8438}" srcOrd="1" destOrd="0" presId="urn:microsoft.com/office/officeart/2005/8/layout/hierarchy3"/>
    <dgm:cxn modelId="{EB1088A6-9DAF-40FE-B340-6E045FA79221}" type="presParOf" srcId="{3F64F92E-A76D-4DF8-A33B-37C2FCADAF82}" destId="{6684EA1F-6AD3-4B04-A549-50B23849BFA9}" srcOrd="1" destOrd="0" presId="urn:microsoft.com/office/officeart/2005/8/layout/hierarchy3"/>
    <dgm:cxn modelId="{5203921C-9CEB-4B00-AA2C-C89BBE43D385}" type="presParOf" srcId="{6684EA1F-6AD3-4B04-A549-50B23849BFA9}" destId="{11D285DD-18B0-4DBF-A765-9747BE476B57}" srcOrd="0" destOrd="0" presId="urn:microsoft.com/office/officeart/2005/8/layout/hierarchy3"/>
    <dgm:cxn modelId="{E794673C-5D0E-415C-BC42-E058C0E0A903}" type="presParOf" srcId="{6684EA1F-6AD3-4B04-A549-50B23849BFA9}" destId="{DB309F03-3393-4E92-9040-6371653182AA}" srcOrd="1" destOrd="0" presId="urn:microsoft.com/office/officeart/2005/8/layout/hierarchy3"/>
    <dgm:cxn modelId="{19F427FF-F929-40EF-9248-B90B6086814A}" type="presParOf" srcId="{6684EA1F-6AD3-4B04-A549-50B23849BFA9}" destId="{1885ED3E-B1F1-4C94-AD12-303D55DE6941}" srcOrd="2" destOrd="0" presId="urn:microsoft.com/office/officeart/2005/8/layout/hierarchy3"/>
    <dgm:cxn modelId="{A5883A43-3B26-452B-AA4B-C3705E1C7D13}" type="presParOf" srcId="{6684EA1F-6AD3-4B04-A549-50B23849BFA9}" destId="{91D5E0CE-B86E-4ADB-ABA1-DECC85B9995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EBECADA-471E-4B6F-8CB2-779ADADF2AC5}" type="doc">
      <dgm:prSet loTypeId="urn:microsoft.com/office/officeart/2005/8/layout/pyramid2" loCatId="pyramid" qsTypeId="urn:microsoft.com/office/officeart/2005/8/quickstyle/simple1" qsCatId="simple" csTypeId="urn:microsoft.com/office/officeart/2005/8/colors/accent2_2" csCatId="accent2" phldr="1"/>
      <dgm:spPr/>
    </dgm:pt>
    <dgm:pt modelId="{1F5CA2FC-225F-4ABF-A15E-CFC117BC3A2C}">
      <dgm:prSet phldrT="[Text]" custT="1"/>
      <dgm:spPr/>
      <dgm:t>
        <a:bodyPr/>
        <a:lstStyle/>
        <a:p>
          <a:r>
            <a:rPr lang="es-EC" sz="2400" dirty="0" smtClean="0"/>
            <a:t>Emplear los microsatélites SSR en estudios similares </a:t>
          </a:r>
          <a:endParaRPr lang="en-US" sz="2400" dirty="0"/>
        </a:p>
      </dgm:t>
    </dgm:pt>
    <dgm:pt modelId="{DD8F8BED-D458-4146-BED2-BE2C2CAAE3D7}" type="parTrans" cxnId="{70715E80-0A6E-434F-8421-AA3E004B2600}">
      <dgm:prSet/>
      <dgm:spPr/>
      <dgm:t>
        <a:bodyPr/>
        <a:lstStyle/>
        <a:p>
          <a:endParaRPr lang="en-US"/>
        </a:p>
      </dgm:t>
    </dgm:pt>
    <dgm:pt modelId="{7F0052C5-2CE6-4589-8706-D35CD7BB39F4}" type="sibTrans" cxnId="{70715E80-0A6E-434F-8421-AA3E004B2600}">
      <dgm:prSet/>
      <dgm:spPr/>
      <dgm:t>
        <a:bodyPr/>
        <a:lstStyle/>
        <a:p>
          <a:endParaRPr lang="en-US"/>
        </a:p>
      </dgm:t>
    </dgm:pt>
    <dgm:pt modelId="{2B390763-71C0-40E4-BC7D-9165C356771F}">
      <dgm:prSet phldrT="[Text]" custT="1"/>
      <dgm:spPr/>
      <dgm:t>
        <a:bodyPr/>
        <a:lstStyle/>
        <a:p>
          <a:r>
            <a:rPr lang="es-PA" sz="2400" noProof="0" dirty="0" smtClean="0"/>
            <a:t>Lectura de más loci por muestra </a:t>
          </a:r>
          <a:endParaRPr lang="es-PA" sz="2400" noProof="0" dirty="0"/>
        </a:p>
      </dgm:t>
    </dgm:pt>
    <dgm:pt modelId="{9A8D090A-C9F7-461D-B287-2996E853EA7F}" type="parTrans" cxnId="{6720B523-A6F7-475A-9DA0-EA05B0699D56}">
      <dgm:prSet/>
      <dgm:spPr/>
      <dgm:t>
        <a:bodyPr/>
        <a:lstStyle/>
        <a:p>
          <a:endParaRPr lang="en-US"/>
        </a:p>
      </dgm:t>
    </dgm:pt>
    <dgm:pt modelId="{79CE7C8C-1A4E-409F-AE69-DFF41F10F482}" type="sibTrans" cxnId="{6720B523-A6F7-475A-9DA0-EA05B0699D56}">
      <dgm:prSet/>
      <dgm:spPr/>
      <dgm:t>
        <a:bodyPr/>
        <a:lstStyle/>
        <a:p>
          <a:endParaRPr lang="en-US"/>
        </a:p>
      </dgm:t>
    </dgm:pt>
    <dgm:pt modelId="{CD187192-7BD4-4ECE-B68E-D08B8188A1B4}">
      <dgm:prSet phldrT="[Text]" custT="1"/>
      <dgm:spPr/>
      <dgm:t>
        <a:bodyPr/>
        <a:lstStyle/>
        <a:p>
          <a:r>
            <a:rPr lang="es-EC" sz="2400" dirty="0" smtClean="0"/>
            <a:t>Estudiar a mayor profundidad factores ambientales y epigenéticos </a:t>
          </a:r>
          <a:endParaRPr lang="en-US" sz="2400" dirty="0"/>
        </a:p>
      </dgm:t>
    </dgm:pt>
    <dgm:pt modelId="{9322A617-0E31-45E7-B562-0FD380594E83}" type="parTrans" cxnId="{9A521777-DE38-4D16-A547-6F4F63B2278E}">
      <dgm:prSet/>
      <dgm:spPr/>
      <dgm:t>
        <a:bodyPr/>
        <a:lstStyle/>
        <a:p>
          <a:endParaRPr lang="en-US"/>
        </a:p>
      </dgm:t>
    </dgm:pt>
    <dgm:pt modelId="{A89B6C00-9693-49EE-80CD-3274015845F5}" type="sibTrans" cxnId="{9A521777-DE38-4D16-A547-6F4F63B2278E}">
      <dgm:prSet/>
      <dgm:spPr/>
      <dgm:t>
        <a:bodyPr/>
        <a:lstStyle/>
        <a:p>
          <a:endParaRPr lang="en-US"/>
        </a:p>
      </dgm:t>
    </dgm:pt>
    <dgm:pt modelId="{8ED09349-BEBA-425D-8570-CD82653E48A0}" type="pres">
      <dgm:prSet presAssocID="{4EBECADA-471E-4B6F-8CB2-779ADADF2AC5}" presName="compositeShape" presStyleCnt="0">
        <dgm:presLayoutVars>
          <dgm:dir/>
          <dgm:resizeHandles/>
        </dgm:presLayoutVars>
      </dgm:prSet>
      <dgm:spPr/>
    </dgm:pt>
    <dgm:pt modelId="{6CC4D107-3BFD-41C9-93EC-9B62D3451D21}" type="pres">
      <dgm:prSet presAssocID="{4EBECADA-471E-4B6F-8CB2-779ADADF2AC5}" presName="pyramid" presStyleLbl="node1" presStyleIdx="0" presStyleCnt="1"/>
      <dgm:spPr/>
    </dgm:pt>
    <dgm:pt modelId="{A239E179-6DE7-4B24-9B9B-6F8ECCC18377}" type="pres">
      <dgm:prSet presAssocID="{4EBECADA-471E-4B6F-8CB2-779ADADF2AC5}" presName="theList" presStyleCnt="0"/>
      <dgm:spPr/>
    </dgm:pt>
    <dgm:pt modelId="{0FA1EFE7-8998-4AE1-BAAA-06FCE71F0D9D}" type="pres">
      <dgm:prSet presAssocID="{1F5CA2FC-225F-4ABF-A15E-CFC117BC3A2C}" presName="aNode" presStyleLbl="fgAcc1" presStyleIdx="0" presStyleCnt="3" custScaleX="2186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A507DF-DA04-4D67-96A5-1299F63305FF}" type="pres">
      <dgm:prSet presAssocID="{1F5CA2FC-225F-4ABF-A15E-CFC117BC3A2C}" presName="aSpace" presStyleCnt="0"/>
      <dgm:spPr/>
    </dgm:pt>
    <dgm:pt modelId="{650A7C80-7F2B-42FC-97E6-183A53324AAE}" type="pres">
      <dgm:prSet presAssocID="{2B390763-71C0-40E4-BC7D-9165C356771F}" presName="aNode" presStyleLbl="fgAcc1" presStyleIdx="1" presStyleCnt="3" custScaleX="2186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1EF8F6-9FC8-45FB-B253-4569DB0A9B5C}" type="pres">
      <dgm:prSet presAssocID="{2B390763-71C0-40E4-BC7D-9165C356771F}" presName="aSpace" presStyleCnt="0"/>
      <dgm:spPr/>
    </dgm:pt>
    <dgm:pt modelId="{9CE0EB80-4945-470F-8354-3BB5335BEDD4}" type="pres">
      <dgm:prSet presAssocID="{CD187192-7BD4-4ECE-B68E-D08B8188A1B4}" presName="aNode" presStyleLbl="fgAcc1" presStyleIdx="2" presStyleCnt="3" custScaleX="2186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255D81-2630-488A-AA12-2CEE44851FD0}" type="pres">
      <dgm:prSet presAssocID="{CD187192-7BD4-4ECE-B68E-D08B8188A1B4}" presName="aSpace" presStyleCnt="0"/>
      <dgm:spPr/>
    </dgm:pt>
  </dgm:ptLst>
  <dgm:cxnLst>
    <dgm:cxn modelId="{9A521777-DE38-4D16-A547-6F4F63B2278E}" srcId="{4EBECADA-471E-4B6F-8CB2-779ADADF2AC5}" destId="{CD187192-7BD4-4ECE-B68E-D08B8188A1B4}" srcOrd="2" destOrd="0" parTransId="{9322A617-0E31-45E7-B562-0FD380594E83}" sibTransId="{A89B6C00-9693-49EE-80CD-3274015845F5}"/>
    <dgm:cxn modelId="{AB5553D4-6CF2-4497-A69B-CACBB00C3AE9}" type="presOf" srcId="{CD187192-7BD4-4ECE-B68E-D08B8188A1B4}" destId="{9CE0EB80-4945-470F-8354-3BB5335BEDD4}" srcOrd="0" destOrd="0" presId="urn:microsoft.com/office/officeart/2005/8/layout/pyramid2"/>
    <dgm:cxn modelId="{6720B523-A6F7-475A-9DA0-EA05B0699D56}" srcId="{4EBECADA-471E-4B6F-8CB2-779ADADF2AC5}" destId="{2B390763-71C0-40E4-BC7D-9165C356771F}" srcOrd="1" destOrd="0" parTransId="{9A8D090A-C9F7-461D-B287-2996E853EA7F}" sibTransId="{79CE7C8C-1A4E-409F-AE69-DFF41F10F482}"/>
    <dgm:cxn modelId="{5AB96154-AE81-4236-B2BD-DBD93F1DCEDE}" type="presOf" srcId="{1F5CA2FC-225F-4ABF-A15E-CFC117BC3A2C}" destId="{0FA1EFE7-8998-4AE1-BAAA-06FCE71F0D9D}" srcOrd="0" destOrd="0" presId="urn:microsoft.com/office/officeart/2005/8/layout/pyramid2"/>
    <dgm:cxn modelId="{1E0EED8E-A0C1-4694-BCA5-0BD0B45DA21A}" type="presOf" srcId="{4EBECADA-471E-4B6F-8CB2-779ADADF2AC5}" destId="{8ED09349-BEBA-425D-8570-CD82653E48A0}" srcOrd="0" destOrd="0" presId="urn:microsoft.com/office/officeart/2005/8/layout/pyramid2"/>
    <dgm:cxn modelId="{6B93781E-0A77-432C-A3E4-3E6B8A219EA3}" type="presOf" srcId="{2B390763-71C0-40E4-BC7D-9165C356771F}" destId="{650A7C80-7F2B-42FC-97E6-183A53324AAE}" srcOrd="0" destOrd="0" presId="urn:microsoft.com/office/officeart/2005/8/layout/pyramid2"/>
    <dgm:cxn modelId="{70715E80-0A6E-434F-8421-AA3E004B2600}" srcId="{4EBECADA-471E-4B6F-8CB2-779ADADF2AC5}" destId="{1F5CA2FC-225F-4ABF-A15E-CFC117BC3A2C}" srcOrd="0" destOrd="0" parTransId="{DD8F8BED-D458-4146-BED2-BE2C2CAAE3D7}" sibTransId="{7F0052C5-2CE6-4589-8706-D35CD7BB39F4}"/>
    <dgm:cxn modelId="{9699AF71-2682-411D-BE15-165E66131747}" type="presParOf" srcId="{8ED09349-BEBA-425D-8570-CD82653E48A0}" destId="{6CC4D107-3BFD-41C9-93EC-9B62D3451D21}" srcOrd="0" destOrd="0" presId="urn:microsoft.com/office/officeart/2005/8/layout/pyramid2"/>
    <dgm:cxn modelId="{4BF20381-CEF7-4C24-9699-B2E3801F5A57}" type="presParOf" srcId="{8ED09349-BEBA-425D-8570-CD82653E48A0}" destId="{A239E179-6DE7-4B24-9B9B-6F8ECCC18377}" srcOrd="1" destOrd="0" presId="urn:microsoft.com/office/officeart/2005/8/layout/pyramid2"/>
    <dgm:cxn modelId="{B2A01236-DC5E-4275-829B-E86C591B35DA}" type="presParOf" srcId="{A239E179-6DE7-4B24-9B9B-6F8ECCC18377}" destId="{0FA1EFE7-8998-4AE1-BAAA-06FCE71F0D9D}" srcOrd="0" destOrd="0" presId="urn:microsoft.com/office/officeart/2005/8/layout/pyramid2"/>
    <dgm:cxn modelId="{28921DB7-C4CD-4043-B906-A73C836998B1}" type="presParOf" srcId="{A239E179-6DE7-4B24-9B9B-6F8ECCC18377}" destId="{57A507DF-DA04-4D67-96A5-1299F63305FF}" srcOrd="1" destOrd="0" presId="urn:microsoft.com/office/officeart/2005/8/layout/pyramid2"/>
    <dgm:cxn modelId="{BA7E4A27-3AB8-4F76-8BB5-8B5A85B27391}" type="presParOf" srcId="{A239E179-6DE7-4B24-9B9B-6F8ECCC18377}" destId="{650A7C80-7F2B-42FC-97E6-183A53324AAE}" srcOrd="2" destOrd="0" presId="urn:microsoft.com/office/officeart/2005/8/layout/pyramid2"/>
    <dgm:cxn modelId="{5B0F4F21-A00E-4A3C-A709-F6388E700BC9}" type="presParOf" srcId="{A239E179-6DE7-4B24-9B9B-6F8ECCC18377}" destId="{BB1EF8F6-9FC8-45FB-B253-4569DB0A9B5C}" srcOrd="3" destOrd="0" presId="urn:microsoft.com/office/officeart/2005/8/layout/pyramid2"/>
    <dgm:cxn modelId="{DCF7DBEC-75AF-4B9A-9CF5-2E073EA7AEF3}" type="presParOf" srcId="{A239E179-6DE7-4B24-9B9B-6F8ECCC18377}" destId="{9CE0EB80-4945-470F-8354-3BB5335BEDD4}" srcOrd="4" destOrd="0" presId="urn:microsoft.com/office/officeart/2005/8/layout/pyramid2"/>
    <dgm:cxn modelId="{23EE9C8E-8EC1-4BB2-92C2-C2B191EE72E8}" type="presParOf" srcId="{A239E179-6DE7-4B24-9B9B-6F8ECCC18377}" destId="{04255D81-2630-488A-AA12-2CEE44851FD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B15670-0AB5-4D6C-B191-F536BF578858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93C6BA0-7073-44CA-854F-744B05AB4C21}">
      <dgm:prSet phldrT="[Text]" custT="1"/>
      <dgm:spPr/>
      <dgm:t>
        <a:bodyPr/>
        <a:lstStyle/>
        <a:p>
          <a:r>
            <a:rPr lang="en-US" sz="1800" b="1" dirty="0" smtClean="0"/>
            <a:t>Marcadores moleculares</a:t>
          </a:r>
          <a:endParaRPr lang="en-US" sz="1800" b="1" dirty="0"/>
        </a:p>
      </dgm:t>
    </dgm:pt>
    <dgm:pt modelId="{BF2A9FC1-4732-4890-99F5-EF8D594CA077}" type="parTrans" cxnId="{3F82DB90-0CE1-4C25-B9A8-813EC22F7F45}">
      <dgm:prSet/>
      <dgm:spPr/>
      <dgm:t>
        <a:bodyPr/>
        <a:lstStyle/>
        <a:p>
          <a:endParaRPr lang="en-US"/>
        </a:p>
      </dgm:t>
    </dgm:pt>
    <dgm:pt modelId="{9DDE5EF2-FA2E-44EC-9F64-C49E5A98D6B1}" type="sibTrans" cxnId="{3F82DB90-0CE1-4C25-B9A8-813EC22F7F45}">
      <dgm:prSet/>
      <dgm:spPr/>
      <dgm:t>
        <a:bodyPr/>
        <a:lstStyle/>
        <a:p>
          <a:endParaRPr lang="en-US"/>
        </a:p>
      </dgm:t>
    </dgm:pt>
    <dgm:pt modelId="{327E687D-91B7-4DEE-995F-FD1E0C745516}">
      <dgm:prSet phldrT="[Text]" custT="1"/>
      <dgm:spPr/>
      <dgm:t>
        <a:bodyPr/>
        <a:lstStyle/>
        <a:p>
          <a:r>
            <a:rPr lang="es-HN" sz="1800" noProof="0" dirty="0" smtClean="0"/>
            <a:t>Secuencias con variación sin alterar fenotipo </a:t>
          </a:r>
          <a:endParaRPr lang="es-HN" sz="1800" noProof="0" dirty="0"/>
        </a:p>
      </dgm:t>
    </dgm:pt>
    <dgm:pt modelId="{13F07B8C-8484-4856-83F1-A9DA501972C3}" type="parTrans" cxnId="{C375FF31-F205-45F9-A0BF-8D7B7FCCDEF2}">
      <dgm:prSet/>
      <dgm:spPr/>
      <dgm:t>
        <a:bodyPr/>
        <a:lstStyle/>
        <a:p>
          <a:endParaRPr lang="en-US"/>
        </a:p>
      </dgm:t>
    </dgm:pt>
    <dgm:pt modelId="{A3DD3AF0-4795-4F26-AB75-8CBFE8C71815}" type="sibTrans" cxnId="{C375FF31-F205-45F9-A0BF-8D7B7FCCDEF2}">
      <dgm:prSet/>
      <dgm:spPr/>
      <dgm:t>
        <a:bodyPr/>
        <a:lstStyle/>
        <a:p>
          <a:endParaRPr lang="en-US"/>
        </a:p>
      </dgm:t>
    </dgm:pt>
    <dgm:pt modelId="{A3A74396-45C1-4FFD-BA00-ED76E6F11B44}">
      <dgm:prSet phldrT="[Text]" custT="1"/>
      <dgm:spPr/>
      <dgm:t>
        <a:bodyPr/>
        <a:lstStyle/>
        <a:p>
          <a:r>
            <a:rPr lang="en-US" sz="1800" dirty="0" smtClean="0"/>
            <a:t>AFLPs, RAPDs, RFLPs, </a:t>
          </a:r>
          <a:r>
            <a:rPr lang="en-US" sz="1800" b="1" dirty="0" smtClean="0"/>
            <a:t>SSRs</a:t>
          </a:r>
          <a:endParaRPr lang="en-US" sz="1800" b="1" dirty="0"/>
        </a:p>
      </dgm:t>
    </dgm:pt>
    <dgm:pt modelId="{C2B93A72-9BFD-4D30-A099-54C7BCDE6FDD}" type="parTrans" cxnId="{171885E5-A033-4B42-A358-3532FCF5E976}">
      <dgm:prSet/>
      <dgm:spPr/>
      <dgm:t>
        <a:bodyPr/>
        <a:lstStyle/>
        <a:p>
          <a:endParaRPr lang="en-US"/>
        </a:p>
      </dgm:t>
    </dgm:pt>
    <dgm:pt modelId="{0E222B25-A1F2-4AB9-ADB0-C0A31D856BA9}" type="sibTrans" cxnId="{171885E5-A033-4B42-A358-3532FCF5E976}">
      <dgm:prSet/>
      <dgm:spPr/>
      <dgm:t>
        <a:bodyPr/>
        <a:lstStyle/>
        <a:p>
          <a:endParaRPr lang="en-US"/>
        </a:p>
      </dgm:t>
    </dgm:pt>
    <dgm:pt modelId="{72EC0CC7-BD58-4F4C-90E6-FBA6DC9E9999}" type="pres">
      <dgm:prSet presAssocID="{42B15670-0AB5-4D6C-B191-F536BF57885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1107F4-204A-4624-8750-3A159457D973}" type="pres">
      <dgm:prSet presAssocID="{42B15670-0AB5-4D6C-B191-F536BF578858}" presName="arrow" presStyleLbl="bgShp" presStyleIdx="0" presStyleCnt="1"/>
      <dgm:spPr/>
    </dgm:pt>
    <dgm:pt modelId="{2239DD12-7857-4BB6-B71C-6E2E79191E0E}" type="pres">
      <dgm:prSet presAssocID="{42B15670-0AB5-4D6C-B191-F536BF578858}" presName="linearProcess" presStyleCnt="0"/>
      <dgm:spPr/>
    </dgm:pt>
    <dgm:pt modelId="{829D6335-0ECE-49B8-A0FC-B032E38699ED}" type="pres">
      <dgm:prSet presAssocID="{993C6BA0-7073-44CA-854F-744B05AB4C2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4D991D-ABF3-4251-AC51-E984E9EABC2E}" type="pres">
      <dgm:prSet presAssocID="{9DDE5EF2-FA2E-44EC-9F64-C49E5A98D6B1}" presName="sibTrans" presStyleCnt="0"/>
      <dgm:spPr/>
    </dgm:pt>
    <dgm:pt modelId="{5DB776BB-C5CF-41FE-859E-FFA4FB34A2E1}" type="pres">
      <dgm:prSet presAssocID="{327E687D-91B7-4DEE-995F-FD1E0C74551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53A70E-11A5-4DA2-B455-59882305786F}" type="pres">
      <dgm:prSet presAssocID="{A3DD3AF0-4795-4F26-AB75-8CBFE8C71815}" presName="sibTrans" presStyleCnt="0"/>
      <dgm:spPr/>
    </dgm:pt>
    <dgm:pt modelId="{168A2C03-936B-438D-987D-4EF7D66D7E4F}" type="pres">
      <dgm:prSet presAssocID="{A3A74396-45C1-4FFD-BA00-ED76E6F11B4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6BD0E7-04FF-478A-9F7F-CB3AAE27CC16}" type="presOf" srcId="{327E687D-91B7-4DEE-995F-FD1E0C745516}" destId="{5DB776BB-C5CF-41FE-859E-FFA4FB34A2E1}" srcOrd="0" destOrd="0" presId="urn:microsoft.com/office/officeart/2005/8/layout/hProcess9"/>
    <dgm:cxn modelId="{C375FF31-F205-45F9-A0BF-8D7B7FCCDEF2}" srcId="{42B15670-0AB5-4D6C-B191-F536BF578858}" destId="{327E687D-91B7-4DEE-995F-FD1E0C745516}" srcOrd="1" destOrd="0" parTransId="{13F07B8C-8484-4856-83F1-A9DA501972C3}" sibTransId="{A3DD3AF0-4795-4F26-AB75-8CBFE8C71815}"/>
    <dgm:cxn modelId="{171885E5-A033-4B42-A358-3532FCF5E976}" srcId="{42B15670-0AB5-4D6C-B191-F536BF578858}" destId="{A3A74396-45C1-4FFD-BA00-ED76E6F11B44}" srcOrd="2" destOrd="0" parTransId="{C2B93A72-9BFD-4D30-A099-54C7BCDE6FDD}" sibTransId="{0E222B25-A1F2-4AB9-ADB0-C0A31D856BA9}"/>
    <dgm:cxn modelId="{2AD5C282-A515-43B4-9C62-182E36474140}" type="presOf" srcId="{42B15670-0AB5-4D6C-B191-F536BF578858}" destId="{72EC0CC7-BD58-4F4C-90E6-FBA6DC9E9999}" srcOrd="0" destOrd="0" presId="urn:microsoft.com/office/officeart/2005/8/layout/hProcess9"/>
    <dgm:cxn modelId="{3F82DB90-0CE1-4C25-B9A8-813EC22F7F45}" srcId="{42B15670-0AB5-4D6C-B191-F536BF578858}" destId="{993C6BA0-7073-44CA-854F-744B05AB4C21}" srcOrd="0" destOrd="0" parTransId="{BF2A9FC1-4732-4890-99F5-EF8D594CA077}" sibTransId="{9DDE5EF2-FA2E-44EC-9F64-C49E5A98D6B1}"/>
    <dgm:cxn modelId="{57814461-90E2-4A03-8FDE-9764AE178E9D}" type="presOf" srcId="{993C6BA0-7073-44CA-854F-744B05AB4C21}" destId="{829D6335-0ECE-49B8-A0FC-B032E38699ED}" srcOrd="0" destOrd="0" presId="urn:microsoft.com/office/officeart/2005/8/layout/hProcess9"/>
    <dgm:cxn modelId="{F99A43C8-3829-481C-85D2-24C28F4C1632}" type="presOf" srcId="{A3A74396-45C1-4FFD-BA00-ED76E6F11B44}" destId="{168A2C03-936B-438D-987D-4EF7D66D7E4F}" srcOrd="0" destOrd="0" presId="urn:microsoft.com/office/officeart/2005/8/layout/hProcess9"/>
    <dgm:cxn modelId="{573E1739-C05E-4966-8E31-6859B86127A3}" type="presParOf" srcId="{72EC0CC7-BD58-4F4C-90E6-FBA6DC9E9999}" destId="{081107F4-204A-4624-8750-3A159457D973}" srcOrd="0" destOrd="0" presId="urn:microsoft.com/office/officeart/2005/8/layout/hProcess9"/>
    <dgm:cxn modelId="{9F9D0729-C954-47ED-8079-A41D4F9D7979}" type="presParOf" srcId="{72EC0CC7-BD58-4F4C-90E6-FBA6DC9E9999}" destId="{2239DD12-7857-4BB6-B71C-6E2E79191E0E}" srcOrd="1" destOrd="0" presId="urn:microsoft.com/office/officeart/2005/8/layout/hProcess9"/>
    <dgm:cxn modelId="{C06B140D-8FD5-4228-9EA9-3D9A8F408DD2}" type="presParOf" srcId="{2239DD12-7857-4BB6-B71C-6E2E79191E0E}" destId="{829D6335-0ECE-49B8-A0FC-B032E38699ED}" srcOrd="0" destOrd="0" presId="urn:microsoft.com/office/officeart/2005/8/layout/hProcess9"/>
    <dgm:cxn modelId="{5C8A9BEA-8102-4A3A-AE00-6FEADC1CEB9B}" type="presParOf" srcId="{2239DD12-7857-4BB6-B71C-6E2E79191E0E}" destId="{F34D991D-ABF3-4251-AC51-E984E9EABC2E}" srcOrd="1" destOrd="0" presId="urn:microsoft.com/office/officeart/2005/8/layout/hProcess9"/>
    <dgm:cxn modelId="{FB370BBF-C38B-4003-AC3B-4C9CB71A33C9}" type="presParOf" srcId="{2239DD12-7857-4BB6-B71C-6E2E79191E0E}" destId="{5DB776BB-C5CF-41FE-859E-FFA4FB34A2E1}" srcOrd="2" destOrd="0" presId="urn:microsoft.com/office/officeart/2005/8/layout/hProcess9"/>
    <dgm:cxn modelId="{A0862CCA-29D1-4ADC-92CC-57F892BDB3D3}" type="presParOf" srcId="{2239DD12-7857-4BB6-B71C-6E2E79191E0E}" destId="{3553A70E-11A5-4DA2-B455-59882305786F}" srcOrd="3" destOrd="0" presId="urn:microsoft.com/office/officeart/2005/8/layout/hProcess9"/>
    <dgm:cxn modelId="{469C3895-7496-4002-B658-EF3E65985B39}" type="presParOf" srcId="{2239DD12-7857-4BB6-B71C-6E2E79191E0E}" destId="{168A2C03-936B-438D-987D-4EF7D66D7E4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B15670-0AB5-4D6C-B191-F536BF578858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93C6BA0-7073-44CA-854F-744B05AB4C21}">
      <dgm:prSet phldrT="[Text]" custT="1"/>
      <dgm:spPr/>
      <dgm:t>
        <a:bodyPr/>
        <a:lstStyle/>
        <a:p>
          <a:r>
            <a:rPr lang="en-US" sz="1800" b="1" dirty="0" smtClean="0"/>
            <a:t>PCR</a:t>
          </a:r>
          <a:r>
            <a:rPr lang="en-US" sz="1800" dirty="0" smtClean="0"/>
            <a:t> (</a:t>
          </a:r>
          <a:r>
            <a:rPr lang="es-VE" sz="1800" noProof="0" dirty="0" smtClean="0"/>
            <a:t>reacción en cadena de la polimerasa</a:t>
          </a:r>
          <a:r>
            <a:rPr lang="en-US" sz="1800" dirty="0" smtClean="0"/>
            <a:t>)</a:t>
          </a:r>
          <a:endParaRPr lang="en-US" sz="1800" dirty="0"/>
        </a:p>
      </dgm:t>
    </dgm:pt>
    <dgm:pt modelId="{BF2A9FC1-4732-4890-99F5-EF8D594CA077}" type="parTrans" cxnId="{3F82DB90-0CE1-4C25-B9A8-813EC22F7F45}">
      <dgm:prSet/>
      <dgm:spPr/>
      <dgm:t>
        <a:bodyPr/>
        <a:lstStyle/>
        <a:p>
          <a:endParaRPr lang="en-US"/>
        </a:p>
      </dgm:t>
    </dgm:pt>
    <dgm:pt modelId="{9DDE5EF2-FA2E-44EC-9F64-C49E5A98D6B1}" type="sibTrans" cxnId="{3F82DB90-0CE1-4C25-B9A8-813EC22F7F45}">
      <dgm:prSet/>
      <dgm:spPr/>
      <dgm:t>
        <a:bodyPr/>
        <a:lstStyle/>
        <a:p>
          <a:endParaRPr lang="en-US"/>
        </a:p>
      </dgm:t>
    </dgm:pt>
    <dgm:pt modelId="{327E687D-91B7-4DEE-995F-FD1E0C745516}">
      <dgm:prSet phldrT="[Text]" custT="1"/>
      <dgm:spPr/>
      <dgm:t>
        <a:bodyPr/>
        <a:lstStyle/>
        <a:p>
          <a:r>
            <a:rPr lang="es-HN" sz="1800" noProof="0" dirty="0" smtClean="0"/>
            <a:t>Detección de genes específicos </a:t>
          </a:r>
          <a:endParaRPr lang="es-HN" sz="1800" noProof="0" dirty="0"/>
        </a:p>
      </dgm:t>
    </dgm:pt>
    <dgm:pt modelId="{13F07B8C-8484-4856-83F1-A9DA501972C3}" type="parTrans" cxnId="{C375FF31-F205-45F9-A0BF-8D7B7FCCDEF2}">
      <dgm:prSet/>
      <dgm:spPr/>
      <dgm:t>
        <a:bodyPr/>
        <a:lstStyle/>
        <a:p>
          <a:endParaRPr lang="en-US"/>
        </a:p>
      </dgm:t>
    </dgm:pt>
    <dgm:pt modelId="{A3DD3AF0-4795-4F26-AB75-8CBFE8C71815}" type="sibTrans" cxnId="{C375FF31-F205-45F9-A0BF-8D7B7FCCDEF2}">
      <dgm:prSet/>
      <dgm:spPr/>
      <dgm:t>
        <a:bodyPr/>
        <a:lstStyle/>
        <a:p>
          <a:endParaRPr lang="en-US"/>
        </a:p>
      </dgm:t>
    </dgm:pt>
    <dgm:pt modelId="{A3A74396-45C1-4FFD-BA00-ED76E6F11B44}">
      <dgm:prSet phldrT="[Text]" custT="1"/>
      <dgm:spPr/>
      <dgm:t>
        <a:bodyPr/>
        <a:lstStyle/>
        <a:p>
          <a:r>
            <a:rPr lang="es-PA" sz="1800" b="0" noProof="0" dirty="0" smtClean="0"/>
            <a:t>Discriminación de especies </a:t>
          </a:r>
        </a:p>
        <a:p>
          <a:r>
            <a:rPr lang="es-PA" sz="1800" b="0" noProof="0" dirty="0" smtClean="0"/>
            <a:t>Genes con capacidad metabólica </a:t>
          </a:r>
          <a:endParaRPr lang="es-PA" sz="1800" b="0" noProof="0" dirty="0"/>
        </a:p>
      </dgm:t>
    </dgm:pt>
    <dgm:pt modelId="{C2B93A72-9BFD-4D30-A099-54C7BCDE6FDD}" type="parTrans" cxnId="{171885E5-A033-4B42-A358-3532FCF5E976}">
      <dgm:prSet/>
      <dgm:spPr/>
      <dgm:t>
        <a:bodyPr/>
        <a:lstStyle/>
        <a:p>
          <a:endParaRPr lang="en-US"/>
        </a:p>
      </dgm:t>
    </dgm:pt>
    <dgm:pt modelId="{0E222B25-A1F2-4AB9-ADB0-C0A31D856BA9}" type="sibTrans" cxnId="{171885E5-A033-4B42-A358-3532FCF5E976}">
      <dgm:prSet/>
      <dgm:spPr/>
      <dgm:t>
        <a:bodyPr/>
        <a:lstStyle/>
        <a:p>
          <a:endParaRPr lang="en-US"/>
        </a:p>
      </dgm:t>
    </dgm:pt>
    <dgm:pt modelId="{72EC0CC7-BD58-4F4C-90E6-FBA6DC9E9999}" type="pres">
      <dgm:prSet presAssocID="{42B15670-0AB5-4D6C-B191-F536BF57885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1107F4-204A-4624-8750-3A159457D973}" type="pres">
      <dgm:prSet presAssocID="{42B15670-0AB5-4D6C-B191-F536BF578858}" presName="arrow" presStyleLbl="bgShp" presStyleIdx="0" presStyleCnt="1"/>
      <dgm:spPr/>
    </dgm:pt>
    <dgm:pt modelId="{2239DD12-7857-4BB6-B71C-6E2E79191E0E}" type="pres">
      <dgm:prSet presAssocID="{42B15670-0AB5-4D6C-B191-F536BF578858}" presName="linearProcess" presStyleCnt="0"/>
      <dgm:spPr/>
    </dgm:pt>
    <dgm:pt modelId="{829D6335-0ECE-49B8-A0FC-B032E38699ED}" type="pres">
      <dgm:prSet presAssocID="{993C6BA0-7073-44CA-854F-744B05AB4C2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4D991D-ABF3-4251-AC51-E984E9EABC2E}" type="pres">
      <dgm:prSet presAssocID="{9DDE5EF2-FA2E-44EC-9F64-C49E5A98D6B1}" presName="sibTrans" presStyleCnt="0"/>
      <dgm:spPr/>
    </dgm:pt>
    <dgm:pt modelId="{5DB776BB-C5CF-41FE-859E-FFA4FB34A2E1}" type="pres">
      <dgm:prSet presAssocID="{327E687D-91B7-4DEE-995F-FD1E0C74551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53A70E-11A5-4DA2-B455-59882305786F}" type="pres">
      <dgm:prSet presAssocID="{A3DD3AF0-4795-4F26-AB75-8CBFE8C71815}" presName="sibTrans" presStyleCnt="0"/>
      <dgm:spPr/>
    </dgm:pt>
    <dgm:pt modelId="{168A2C03-936B-438D-987D-4EF7D66D7E4F}" type="pres">
      <dgm:prSet presAssocID="{A3A74396-45C1-4FFD-BA00-ED76E6F11B4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75FF31-F205-45F9-A0BF-8D7B7FCCDEF2}" srcId="{42B15670-0AB5-4D6C-B191-F536BF578858}" destId="{327E687D-91B7-4DEE-995F-FD1E0C745516}" srcOrd="1" destOrd="0" parTransId="{13F07B8C-8484-4856-83F1-A9DA501972C3}" sibTransId="{A3DD3AF0-4795-4F26-AB75-8CBFE8C71815}"/>
    <dgm:cxn modelId="{7A0E8488-2FE6-47EC-8551-D97D7DB9C92B}" type="presOf" srcId="{327E687D-91B7-4DEE-995F-FD1E0C745516}" destId="{5DB776BB-C5CF-41FE-859E-FFA4FB34A2E1}" srcOrd="0" destOrd="0" presId="urn:microsoft.com/office/officeart/2005/8/layout/hProcess9"/>
    <dgm:cxn modelId="{BA9BCE6E-57CF-48A1-A636-3DE84770200C}" type="presOf" srcId="{42B15670-0AB5-4D6C-B191-F536BF578858}" destId="{72EC0CC7-BD58-4F4C-90E6-FBA6DC9E9999}" srcOrd="0" destOrd="0" presId="urn:microsoft.com/office/officeart/2005/8/layout/hProcess9"/>
    <dgm:cxn modelId="{E0A10934-DBF8-4D85-BF00-113455BC0F30}" type="presOf" srcId="{993C6BA0-7073-44CA-854F-744B05AB4C21}" destId="{829D6335-0ECE-49B8-A0FC-B032E38699ED}" srcOrd="0" destOrd="0" presId="urn:microsoft.com/office/officeart/2005/8/layout/hProcess9"/>
    <dgm:cxn modelId="{171885E5-A033-4B42-A358-3532FCF5E976}" srcId="{42B15670-0AB5-4D6C-B191-F536BF578858}" destId="{A3A74396-45C1-4FFD-BA00-ED76E6F11B44}" srcOrd="2" destOrd="0" parTransId="{C2B93A72-9BFD-4D30-A099-54C7BCDE6FDD}" sibTransId="{0E222B25-A1F2-4AB9-ADB0-C0A31D856BA9}"/>
    <dgm:cxn modelId="{3F82DB90-0CE1-4C25-B9A8-813EC22F7F45}" srcId="{42B15670-0AB5-4D6C-B191-F536BF578858}" destId="{993C6BA0-7073-44CA-854F-744B05AB4C21}" srcOrd="0" destOrd="0" parTransId="{BF2A9FC1-4732-4890-99F5-EF8D594CA077}" sibTransId="{9DDE5EF2-FA2E-44EC-9F64-C49E5A98D6B1}"/>
    <dgm:cxn modelId="{4B3B37FE-175E-48CE-BAA7-BEF4F3BABB73}" type="presOf" srcId="{A3A74396-45C1-4FFD-BA00-ED76E6F11B44}" destId="{168A2C03-936B-438D-987D-4EF7D66D7E4F}" srcOrd="0" destOrd="0" presId="urn:microsoft.com/office/officeart/2005/8/layout/hProcess9"/>
    <dgm:cxn modelId="{D1C9D432-79FB-4BD1-B269-FF6BE65AC84D}" type="presParOf" srcId="{72EC0CC7-BD58-4F4C-90E6-FBA6DC9E9999}" destId="{081107F4-204A-4624-8750-3A159457D973}" srcOrd="0" destOrd="0" presId="urn:microsoft.com/office/officeart/2005/8/layout/hProcess9"/>
    <dgm:cxn modelId="{A175DC92-AEDE-4D71-85D8-5922E4781580}" type="presParOf" srcId="{72EC0CC7-BD58-4F4C-90E6-FBA6DC9E9999}" destId="{2239DD12-7857-4BB6-B71C-6E2E79191E0E}" srcOrd="1" destOrd="0" presId="urn:microsoft.com/office/officeart/2005/8/layout/hProcess9"/>
    <dgm:cxn modelId="{6190EA8D-9810-4A99-B170-55E6BDC32E10}" type="presParOf" srcId="{2239DD12-7857-4BB6-B71C-6E2E79191E0E}" destId="{829D6335-0ECE-49B8-A0FC-B032E38699ED}" srcOrd="0" destOrd="0" presId="urn:microsoft.com/office/officeart/2005/8/layout/hProcess9"/>
    <dgm:cxn modelId="{FBE49D7B-98FB-437B-8E93-9A3471E69228}" type="presParOf" srcId="{2239DD12-7857-4BB6-B71C-6E2E79191E0E}" destId="{F34D991D-ABF3-4251-AC51-E984E9EABC2E}" srcOrd="1" destOrd="0" presId="urn:microsoft.com/office/officeart/2005/8/layout/hProcess9"/>
    <dgm:cxn modelId="{CAB08666-72C9-49E2-A5D9-52725DE9170E}" type="presParOf" srcId="{2239DD12-7857-4BB6-B71C-6E2E79191E0E}" destId="{5DB776BB-C5CF-41FE-859E-FFA4FB34A2E1}" srcOrd="2" destOrd="0" presId="urn:microsoft.com/office/officeart/2005/8/layout/hProcess9"/>
    <dgm:cxn modelId="{4D3C3B53-08E1-4D95-A6DA-66053C4CE0C3}" type="presParOf" srcId="{2239DD12-7857-4BB6-B71C-6E2E79191E0E}" destId="{3553A70E-11A5-4DA2-B455-59882305786F}" srcOrd="3" destOrd="0" presId="urn:microsoft.com/office/officeart/2005/8/layout/hProcess9"/>
    <dgm:cxn modelId="{2582A2B3-41A8-4D95-BD64-8F083C4F71CB}" type="presParOf" srcId="{2239DD12-7857-4BB6-B71C-6E2E79191E0E}" destId="{168A2C03-936B-438D-987D-4EF7D66D7E4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0D1127-3339-486C-BFA0-19476A80A3E5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6E5C6A1-299F-4E12-A159-11F960431851}">
      <dgm:prSet phldrT="[Text]" custT="1"/>
      <dgm:spPr/>
      <dgm:t>
        <a:bodyPr/>
        <a:lstStyle/>
        <a:p>
          <a:pPr algn="ctr"/>
          <a:r>
            <a:rPr lang="es-BO" sz="2400" noProof="0" dirty="0" smtClean="0"/>
            <a:t>Métodos rápidos de detección </a:t>
          </a:r>
          <a:endParaRPr lang="es-BO" sz="2400" noProof="0" dirty="0"/>
        </a:p>
      </dgm:t>
    </dgm:pt>
    <dgm:pt modelId="{0941685A-48FD-4DD3-84A5-AA43FDD7EA00}" type="parTrans" cxnId="{22745368-807A-43D2-88CE-A0F51D747C12}">
      <dgm:prSet/>
      <dgm:spPr/>
      <dgm:t>
        <a:bodyPr/>
        <a:lstStyle/>
        <a:p>
          <a:endParaRPr lang="en-US"/>
        </a:p>
      </dgm:t>
    </dgm:pt>
    <dgm:pt modelId="{05A5D71D-6EA8-420E-84EE-3409B236A835}" type="sibTrans" cxnId="{22745368-807A-43D2-88CE-A0F51D747C12}">
      <dgm:prSet/>
      <dgm:spPr/>
      <dgm:t>
        <a:bodyPr/>
        <a:lstStyle/>
        <a:p>
          <a:endParaRPr lang="en-US"/>
        </a:p>
      </dgm:t>
    </dgm:pt>
    <dgm:pt modelId="{B3749698-D115-4047-A9D4-9D4C65752AA4}">
      <dgm:prSet phldrT="[Text]" custT="1"/>
      <dgm:spPr/>
      <dgm:t>
        <a:bodyPr/>
        <a:lstStyle/>
        <a:p>
          <a:pPr algn="ctr"/>
          <a:r>
            <a:rPr lang="es-CL" sz="2400" noProof="0" dirty="0" smtClean="0"/>
            <a:t>Reducción de perdidas económicas de cultivos de importancia  </a:t>
          </a:r>
          <a:endParaRPr lang="es-CL" sz="2400" noProof="0" dirty="0"/>
        </a:p>
      </dgm:t>
    </dgm:pt>
    <dgm:pt modelId="{2B4A35DA-C36B-4A2B-A265-E4B47C61FA1A}" type="parTrans" cxnId="{2073B95E-148F-4AE6-9981-D2DB796E01E0}">
      <dgm:prSet/>
      <dgm:spPr/>
      <dgm:t>
        <a:bodyPr/>
        <a:lstStyle/>
        <a:p>
          <a:endParaRPr lang="en-US"/>
        </a:p>
      </dgm:t>
    </dgm:pt>
    <dgm:pt modelId="{FAC7B7B0-0F1D-49C3-B9FA-AC123FBC5698}" type="sibTrans" cxnId="{2073B95E-148F-4AE6-9981-D2DB796E01E0}">
      <dgm:prSet/>
      <dgm:spPr/>
      <dgm:t>
        <a:bodyPr/>
        <a:lstStyle/>
        <a:p>
          <a:endParaRPr lang="en-US"/>
        </a:p>
      </dgm:t>
    </dgm:pt>
    <dgm:pt modelId="{60796214-0E7A-4DE5-B3D3-2857AC098055}">
      <dgm:prSet phldrT="[Text]" custT="1"/>
      <dgm:spPr/>
      <dgm:t>
        <a:bodyPr/>
        <a:lstStyle/>
        <a:p>
          <a:pPr algn="ctr"/>
          <a:r>
            <a:rPr lang="es-ES" sz="2400" noProof="0" dirty="0" smtClean="0"/>
            <a:t>Caracterización genética de patógenos mediante detección de genes de diferenciación y microsatélites. </a:t>
          </a:r>
          <a:endParaRPr lang="es-ES" sz="2400" noProof="0" dirty="0"/>
        </a:p>
      </dgm:t>
    </dgm:pt>
    <dgm:pt modelId="{39CA8849-26D1-4336-9D55-1386BD80CEDF}" type="parTrans" cxnId="{9DCE3B6B-B833-448D-BC68-EDEE3875B2C2}">
      <dgm:prSet/>
      <dgm:spPr/>
      <dgm:t>
        <a:bodyPr/>
        <a:lstStyle/>
        <a:p>
          <a:endParaRPr lang="en-US"/>
        </a:p>
      </dgm:t>
    </dgm:pt>
    <dgm:pt modelId="{418806E9-AF79-4815-B7CD-5C312B44B1BE}" type="sibTrans" cxnId="{9DCE3B6B-B833-448D-BC68-EDEE3875B2C2}">
      <dgm:prSet/>
      <dgm:spPr/>
      <dgm:t>
        <a:bodyPr/>
        <a:lstStyle/>
        <a:p>
          <a:endParaRPr lang="en-US"/>
        </a:p>
      </dgm:t>
    </dgm:pt>
    <dgm:pt modelId="{8381882D-8866-4EAF-8B23-F31EB66DE6B3}" type="pres">
      <dgm:prSet presAssocID="{8B0D1127-3339-486C-BFA0-19476A80A3E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927AEE-8082-445C-93AD-612EE3B345B6}" type="pres">
      <dgm:prSet presAssocID="{8B0D1127-3339-486C-BFA0-19476A80A3E5}" presName="dummyMaxCanvas" presStyleCnt="0">
        <dgm:presLayoutVars/>
      </dgm:prSet>
      <dgm:spPr/>
    </dgm:pt>
    <dgm:pt modelId="{D96B41EE-8901-4514-B368-4C1BF2790C02}" type="pres">
      <dgm:prSet presAssocID="{8B0D1127-3339-486C-BFA0-19476A80A3E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056813-C6FA-4E87-BE55-D4F7B5E81F9B}" type="pres">
      <dgm:prSet presAssocID="{8B0D1127-3339-486C-BFA0-19476A80A3E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1FA11-299E-47AB-A879-5818394C251C}" type="pres">
      <dgm:prSet presAssocID="{8B0D1127-3339-486C-BFA0-19476A80A3E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C6A17-0B42-4212-9ADE-AC1D236CE346}" type="pres">
      <dgm:prSet presAssocID="{8B0D1127-3339-486C-BFA0-19476A80A3E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501EF-377D-4C5C-82D8-AD436EA13447}" type="pres">
      <dgm:prSet presAssocID="{8B0D1127-3339-486C-BFA0-19476A80A3E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427FFD-F485-450E-B85E-D50177A37C4E}" type="pres">
      <dgm:prSet presAssocID="{8B0D1127-3339-486C-BFA0-19476A80A3E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CAEA7-7F05-4998-8386-B7204A729C20}" type="pres">
      <dgm:prSet presAssocID="{8B0D1127-3339-486C-BFA0-19476A80A3E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A960DE-8D4E-41C7-B006-A73C3E6F7C32}" type="pres">
      <dgm:prSet presAssocID="{8B0D1127-3339-486C-BFA0-19476A80A3E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745368-807A-43D2-88CE-A0F51D747C12}" srcId="{8B0D1127-3339-486C-BFA0-19476A80A3E5}" destId="{26E5C6A1-299F-4E12-A159-11F960431851}" srcOrd="0" destOrd="0" parTransId="{0941685A-48FD-4DD3-84A5-AA43FDD7EA00}" sibTransId="{05A5D71D-6EA8-420E-84EE-3409B236A835}"/>
    <dgm:cxn modelId="{52701F18-8B99-4C67-9F6F-ECBB69C2C1C7}" type="presOf" srcId="{60796214-0E7A-4DE5-B3D3-2857AC098055}" destId="{0FC1FA11-299E-47AB-A879-5818394C251C}" srcOrd="0" destOrd="0" presId="urn:microsoft.com/office/officeart/2005/8/layout/vProcess5"/>
    <dgm:cxn modelId="{2073B95E-148F-4AE6-9981-D2DB796E01E0}" srcId="{8B0D1127-3339-486C-BFA0-19476A80A3E5}" destId="{B3749698-D115-4047-A9D4-9D4C65752AA4}" srcOrd="1" destOrd="0" parTransId="{2B4A35DA-C36B-4A2B-A265-E4B47C61FA1A}" sibTransId="{FAC7B7B0-0F1D-49C3-B9FA-AC123FBC5698}"/>
    <dgm:cxn modelId="{CBC582FD-CD8B-47F4-9BBE-CF2EBD5F36DA}" type="presOf" srcId="{B3749698-D115-4047-A9D4-9D4C65752AA4}" destId="{7F6CAEA7-7F05-4998-8386-B7204A729C20}" srcOrd="1" destOrd="0" presId="urn:microsoft.com/office/officeart/2005/8/layout/vProcess5"/>
    <dgm:cxn modelId="{0EC9744B-E892-466B-B261-95588018CA18}" type="presOf" srcId="{B3749698-D115-4047-A9D4-9D4C65752AA4}" destId="{93056813-C6FA-4E87-BE55-D4F7B5E81F9B}" srcOrd="0" destOrd="0" presId="urn:microsoft.com/office/officeart/2005/8/layout/vProcess5"/>
    <dgm:cxn modelId="{1DC832C6-0566-421C-A1E5-5F0EC195BC69}" type="presOf" srcId="{60796214-0E7A-4DE5-B3D3-2857AC098055}" destId="{BAA960DE-8D4E-41C7-B006-A73C3E6F7C32}" srcOrd="1" destOrd="0" presId="urn:microsoft.com/office/officeart/2005/8/layout/vProcess5"/>
    <dgm:cxn modelId="{FD9670A8-9F26-49F0-888B-45AF088F2094}" type="presOf" srcId="{26E5C6A1-299F-4E12-A159-11F960431851}" destId="{0C427FFD-F485-450E-B85E-D50177A37C4E}" srcOrd="1" destOrd="0" presId="urn:microsoft.com/office/officeart/2005/8/layout/vProcess5"/>
    <dgm:cxn modelId="{9DCE3B6B-B833-448D-BC68-EDEE3875B2C2}" srcId="{8B0D1127-3339-486C-BFA0-19476A80A3E5}" destId="{60796214-0E7A-4DE5-B3D3-2857AC098055}" srcOrd="2" destOrd="0" parTransId="{39CA8849-26D1-4336-9D55-1386BD80CEDF}" sibTransId="{418806E9-AF79-4815-B7CD-5C312B44B1BE}"/>
    <dgm:cxn modelId="{424D81FD-E3B5-4BB6-9739-32813CE25AD7}" type="presOf" srcId="{26E5C6A1-299F-4E12-A159-11F960431851}" destId="{D96B41EE-8901-4514-B368-4C1BF2790C02}" srcOrd="0" destOrd="0" presId="urn:microsoft.com/office/officeart/2005/8/layout/vProcess5"/>
    <dgm:cxn modelId="{D93B93C3-9386-41F9-8881-A7189ECC7B0A}" type="presOf" srcId="{05A5D71D-6EA8-420E-84EE-3409B236A835}" destId="{A42C6A17-0B42-4212-9ADE-AC1D236CE346}" srcOrd="0" destOrd="0" presId="urn:microsoft.com/office/officeart/2005/8/layout/vProcess5"/>
    <dgm:cxn modelId="{B0D62AC7-7BD9-462E-85EA-7DA875600134}" type="presOf" srcId="{8B0D1127-3339-486C-BFA0-19476A80A3E5}" destId="{8381882D-8866-4EAF-8B23-F31EB66DE6B3}" srcOrd="0" destOrd="0" presId="urn:microsoft.com/office/officeart/2005/8/layout/vProcess5"/>
    <dgm:cxn modelId="{B8438128-EDA8-42F2-AD5D-A86E2A2E1336}" type="presOf" srcId="{FAC7B7B0-0F1D-49C3-B9FA-AC123FBC5698}" destId="{289501EF-377D-4C5C-82D8-AD436EA13447}" srcOrd="0" destOrd="0" presId="urn:microsoft.com/office/officeart/2005/8/layout/vProcess5"/>
    <dgm:cxn modelId="{86C1FF39-7032-47AB-8BA6-5CEF16167724}" type="presParOf" srcId="{8381882D-8866-4EAF-8B23-F31EB66DE6B3}" destId="{A5927AEE-8082-445C-93AD-612EE3B345B6}" srcOrd="0" destOrd="0" presId="urn:microsoft.com/office/officeart/2005/8/layout/vProcess5"/>
    <dgm:cxn modelId="{CD113433-E2A8-4636-84F1-D3A13D61EE27}" type="presParOf" srcId="{8381882D-8866-4EAF-8B23-F31EB66DE6B3}" destId="{D96B41EE-8901-4514-B368-4C1BF2790C02}" srcOrd="1" destOrd="0" presId="urn:microsoft.com/office/officeart/2005/8/layout/vProcess5"/>
    <dgm:cxn modelId="{1A2CF937-F92B-4F06-9AF0-97284214D914}" type="presParOf" srcId="{8381882D-8866-4EAF-8B23-F31EB66DE6B3}" destId="{93056813-C6FA-4E87-BE55-D4F7B5E81F9B}" srcOrd="2" destOrd="0" presId="urn:microsoft.com/office/officeart/2005/8/layout/vProcess5"/>
    <dgm:cxn modelId="{8149D44B-5C59-4487-8A56-8AF0F480C79D}" type="presParOf" srcId="{8381882D-8866-4EAF-8B23-F31EB66DE6B3}" destId="{0FC1FA11-299E-47AB-A879-5818394C251C}" srcOrd="3" destOrd="0" presId="urn:microsoft.com/office/officeart/2005/8/layout/vProcess5"/>
    <dgm:cxn modelId="{36BF9FD3-F408-491C-91C2-1F1576D29223}" type="presParOf" srcId="{8381882D-8866-4EAF-8B23-F31EB66DE6B3}" destId="{A42C6A17-0B42-4212-9ADE-AC1D236CE346}" srcOrd="4" destOrd="0" presId="urn:microsoft.com/office/officeart/2005/8/layout/vProcess5"/>
    <dgm:cxn modelId="{7E3BC17A-9E4E-44B3-90AA-37B0B97A9807}" type="presParOf" srcId="{8381882D-8866-4EAF-8B23-F31EB66DE6B3}" destId="{289501EF-377D-4C5C-82D8-AD436EA13447}" srcOrd="5" destOrd="0" presId="urn:microsoft.com/office/officeart/2005/8/layout/vProcess5"/>
    <dgm:cxn modelId="{50BEDAD7-E2E4-4CE9-8649-864E4441EE1B}" type="presParOf" srcId="{8381882D-8866-4EAF-8B23-F31EB66DE6B3}" destId="{0C427FFD-F485-450E-B85E-D50177A37C4E}" srcOrd="6" destOrd="0" presId="urn:microsoft.com/office/officeart/2005/8/layout/vProcess5"/>
    <dgm:cxn modelId="{63F01F5E-1F26-4BA6-A1B7-D4235436EF80}" type="presParOf" srcId="{8381882D-8866-4EAF-8B23-F31EB66DE6B3}" destId="{7F6CAEA7-7F05-4998-8386-B7204A729C20}" srcOrd="7" destOrd="0" presId="urn:microsoft.com/office/officeart/2005/8/layout/vProcess5"/>
    <dgm:cxn modelId="{67E42046-0FEE-4A06-8E42-DBEFD563E08F}" type="presParOf" srcId="{8381882D-8866-4EAF-8B23-F31EB66DE6B3}" destId="{BAA960DE-8D4E-41C7-B006-A73C3E6F7C3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A38675-6717-41D2-84C2-AF8B399B1BEE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D2405AB-1A98-4E05-B658-428D36F3BE4B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300" dirty="0" smtClean="0"/>
            <a:t>Grupo A (USA) </a:t>
          </a:r>
        </a:p>
        <a:p>
          <a:pPr>
            <a:lnSpc>
              <a:spcPct val="150000"/>
            </a:lnSpc>
          </a:pPr>
          <a:r>
            <a:rPr lang="es-US" sz="2300" noProof="0" dirty="0" smtClean="0"/>
            <a:t>Variabilidad genética permite discriminar especies </a:t>
          </a:r>
          <a:endParaRPr lang="es-US" sz="2300" noProof="0" dirty="0"/>
        </a:p>
      </dgm:t>
    </dgm:pt>
    <dgm:pt modelId="{63BC83A3-E3F3-4B57-8441-72C7634EDE9E}" type="parTrans" cxnId="{750406CF-54EC-4FD2-A244-DE3E6C100B5E}">
      <dgm:prSet/>
      <dgm:spPr/>
      <dgm:t>
        <a:bodyPr/>
        <a:lstStyle/>
        <a:p>
          <a:endParaRPr lang="en-US"/>
        </a:p>
      </dgm:t>
    </dgm:pt>
    <dgm:pt modelId="{21306E32-5F44-4E30-BCBB-10467D7FBA5A}" type="sibTrans" cxnId="{750406CF-54EC-4FD2-A244-DE3E6C100B5E}">
      <dgm:prSet/>
      <dgm:spPr/>
      <dgm:t>
        <a:bodyPr/>
        <a:lstStyle/>
        <a:p>
          <a:endParaRPr lang="en-US"/>
        </a:p>
      </dgm:t>
    </dgm:pt>
    <dgm:pt modelId="{699E5D21-0C3F-4A54-A8F9-CB2BEB6A8C52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300" dirty="0" smtClean="0"/>
            <a:t>Grupo B (Israel)</a:t>
          </a:r>
        </a:p>
        <a:p>
          <a:pPr>
            <a:lnSpc>
              <a:spcPct val="150000"/>
            </a:lnSpc>
          </a:pPr>
          <a:r>
            <a:rPr lang="es-NI" sz="2300" noProof="0" dirty="0" smtClean="0"/>
            <a:t>Alta variabilidad genética dentro de las poblaciones de </a:t>
          </a:r>
          <a:r>
            <a:rPr lang="es-NI" sz="2300" i="1" noProof="0" dirty="0" smtClean="0"/>
            <a:t>F. proliferatum</a:t>
          </a:r>
          <a:r>
            <a:rPr lang="es-NI" sz="2300" noProof="0" dirty="0" smtClean="0"/>
            <a:t>  </a:t>
          </a:r>
          <a:endParaRPr lang="es-NI" sz="2300" noProof="0" dirty="0"/>
        </a:p>
      </dgm:t>
    </dgm:pt>
    <dgm:pt modelId="{96FF67F8-180F-4A7F-B7F4-7A800611C032}" type="parTrans" cxnId="{7E108193-FDC5-4E08-8477-A3EBB22908A4}">
      <dgm:prSet/>
      <dgm:spPr/>
      <dgm:t>
        <a:bodyPr/>
        <a:lstStyle/>
        <a:p>
          <a:endParaRPr lang="en-US"/>
        </a:p>
      </dgm:t>
    </dgm:pt>
    <dgm:pt modelId="{DEEFA7B7-4B57-4E2A-A126-9D9440986CB0}" type="sibTrans" cxnId="{7E108193-FDC5-4E08-8477-A3EBB22908A4}">
      <dgm:prSet/>
      <dgm:spPr/>
      <dgm:t>
        <a:bodyPr/>
        <a:lstStyle/>
        <a:p>
          <a:endParaRPr lang="en-US"/>
        </a:p>
      </dgm:t>
    </dgm:pt>
    <dgm:pt modelId="{FBB672D9-BD3E-413D-B08E-3534927FECAF}" type="pres">
      <dgm:prSet presAssocID="{1FA38675-6717-41D2-84C2-AF8B399B1BE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BC5B51-DCD6-4C87-8339-6705199C943A}" type="pres">
      <dgm:prSet presAssocID="{CD2405AB-1A98-4E05-B658-428D36F3BE4B}" presName="node" presStyleLbl="node1" presStyleIdx="0" presStyleCnt="2" custScaleX="147499" custScaleY="75847" custLinFactNeighborX="-21540" custLinFactNeighborY="-1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63108-39B7-473E-9A32-42DF8066B88D}" type="pres">
      <dgm:prSet presAssocID="{21306E32-5F44-4E30-BCBB-10467D7FBA5A}" presName="sibTrans" presStyleCnt="0"/>
      <dgm:spPr/>
    </dgm:pt>
    <dgm:pt modelId="{D834696D-F0FB-4833-BA40-1113A46EF84F}" type="pres">
      <dgm:prSet presAssocID="{699E5D21-0C3F-4A54-A8F9-CB2BEB6A8C52}" presName="node" presStyleLbl="node1" presStyleIdx="1" presStyleCnt="2" custScaleX="146492" custScaleY="100758" custLinFactNeighborX="-21734" custLinFactNeighborY="-30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FB9576-537F-4B90-A62A-AA4465B47C3C}" type="presOf" srcId="{1FA38675-6717-41D2-84C2-AF8B399B1BEE}" destId="{FBB672D9-BD3E-413D-B08E-3534927FECAF}" srcOrd="0" destOrd="0" presId="urn:microsoft.com/office/officeart/2005/8/layout/default"/>
    <dgm:cxn modelId="{7E108193-FDC5-4E08-8477-A3EBB22908A4}" srcId="{1FA38675-6717-41D2-84C2-AF8B399B1BEE}" destId="{699E5D21-0C3F-4A54-A8F9-CB2BEB6A8C52}" srcOrd="1" destOrd="0" parTransId="{96FF67F8-180F-4A7F-B7F4-7A800611C032}" sibTransId="{DEEFA7B7-4B57-4E2A-A126-9D9440986CB0}"/>
    <dgm:cxn modelId="{23041685-9B89-4307-82E9-21CB3B22839C}" type="presOf" srcId="{CD2405AB-1A98-4E05-B658-428D36F3BE4B}" destId="{A9BC5B51-DCD6-4C87-8339-6705199C943A}" srcOrd="0" destOrd="0" presId="urn:microsoft.com/office/officeart/2005/8/layout/default"/>
    <dgm:cxn modelId="{702B0FA8-75F2-49C2-A701-D74763CB54C3}" type="presOf" srcId="{699E5D21-0C3F-4A54-A8F9-CB2BEB6A8C52}" destId="{D834696D-F0FB-4833-BA40-1113A46EF84F}" srcOrd="0" destOrd="0" presId="urn:microsoft.com/office/officeart/2005/8/layout/default"/>
    <dgm:cxn modelId="{750406CF-54EC-4FD2-A244-DE3E6C100B5E}" srcId="{1FA38675-6717-41D2-84C2-AF8B399B1BEE}" destId="{CD2405AB-1A98-4E05-B658-428D36F3BE4B}" srcOrd="0" destOrd="0" parTransId="{63BC83A3-E3F3-4B57-8441-72C7634EDE9E}" sibTransId="{21306E32-5F44-4E30-BCBB-10467D7FBA5A}"/>
    <dgm:cxn modelId="{21DA1F09-EB86-432B-AAB8-7F9F04275A9F}" type="presParOf" srcId="{FBB672D9-BD3E-413D-B08E-3534927FECAF}" destId="{A9BC5B51-DCD6-4C87-8339-6705199C943A}" srcOrd="0" destOrd="0" presId="urn:microsoft.com/office/officeart/2005/8/layout/default"/>
    <dgm:cxn modelId="{99FFBAE0-AA67-44D9-8E07-C8F4213A1394}" type="presParOf" srcId="{FBB672D9-BD3E-413D-B08E-3534927FECAF}" destId="{C4563108-39B7-473E-9A32-42DF8066B88D}" srcOrd="1" destOrd="0" presId="urn:microsoft.com/office/officeart/2005/8/layout/default"/>
    <dgm:cxn modelId="{9D21DE1A-3F00-418A-9B09-25CCE4FADC6E}" type="presParOf" srcId="{FBB672D9-BD3E-413D-B08E-3534927FECAF}" destId="{D834696D-F0FB-4833-BA40-1113A46EF84F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D08754-B93A-4B40-9681-C9AEADC3C0EB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</dgm:pt>
    <dgm:pt modelId="{AE9D543D-C772-49F5-B3DA-88852BF57E36}">
      <dgm:prSet phldrT="[Text]"/>
      <dgm:spPr/>
      <dgm:t>
        <a:bodyPr/>
        <a:lstStyle/>
        <a:p>
          <a:r>
            <a:rPr lang="en-US" b="1" dirty="0" smtClean="0"/>
            <a:t>Grupo A </a:t>
          </a:r>
          <a:endParaRPr lang="en-US" b="1" dirty="0"/>
        </a:p>
      </dgm:t>
    </dgm:pt>
    <dgm:pt modelId="{7D7BBE88-C276-4FDC-9088-2DD54E2F4BE6}" type="parTrans" cxnId="{4B401A9E-C4A2-40CA-BA83-D6A7A4269028}">
      <dgm:prSet/>
      <dgm:spPr/>
      <dgm:t>
        <a:bodyPr/>
        <a:lstStyle/>
        <a:p>
          <a:endParaRPr lang="en-US"/>
        </a:p>
      </dgm:t>
    </dgm:pt>
    <dgm:pt modelId="{8726D933-8F4F-439A-9C59-8BC34C9F81B7}" type="sibTrans" cxnId="{4B401A9E-C4A2-40CA-BA83-D6A7A4269028}">
      <dgm:prSet/>
      <dgm:spPr/>
      <dgm:t>
        <a:bodyPr/>
        <a:lstStyle/>
        <a:p>
          <a:endParaRPr lang="en-US"/>
        </a:p>
      </dgm:t>
    </dgm:pt>
    <dgm:pt modelId="{2FD36726-0552-4B59-BB80-100A77BF2765}">
      <dgm:prSet phldrT="[Text]"/>
      <dgm:spPr/>
      <dgm:t>
        <a:bodyPr/>
        <a:lstStyle/>
        <a:p>
          <a:r>
            <a:rPr lang="es-HN" b="0" noProof="0" dirty="0" smtClean="0"/>
            <a:t>Detección</a:t>
          </a:r>
          <a:r>
            <a:rPr lang="en-US" b="0" dirty="0" smtClean="0"/>
            <a:t> de genes </a:t>
          </a:r>
          <a:endParaRPr lang="en-US" b="0" dirty="0"/>
        </a:p>
      </dgm:t>
    </dgm:pt>
    <dgm:pt modelId="{F309ECB8-957C-42AB-BB86-6648ABE2F855}" type="parTrans" cxnId="{6250C5EE-5501-4812-B9B9-D7E803063955}">
      <dgm:prSet/>
      <dgm:spPr/>
      <dgm:t>
        <a:bodyPr/>
        <a:lstStyle/>
        <a:p>
          <a:endParaRPr lang="en-US"/>
        </a:p>
      </dgm:t>
    </dgm:pt>
    <dgm:pt modelId="{0783BCD2-4471-42E7-A9F2-E4AD00061EBF}" type="sibTrans" cxnId="{6250C5EE-5501-4812-B9B9-D7E803063955}">
      <dgm:prSet/>
      <dgm:spPr/>
      <dgm:t>
        <a:bodyPr/>
        <a:lstStyle/>
        <a:p>
          <a:endParaRPr lang="en-US"/>
        </a:p>
      </dgm:t>
    </dgm:pt>
    <dgm:pt modelId="{8E2631A1-FF8B-4B13-A2DE-0517A9D37A8D}">
      <dgm:prSet phldrT="[Text]"/>
      <dgm:spPr/>
      <dgm:t>
        <a:bodyPr/>
        <a:lstStyle/>
        <a:p>
          <a:r>
            <a:rPr lang="en-US" smtClean="0"/>
            <a:t>PCR  convencional</a:t>
          </a:r>
          <a:endParaRPr lang="en-US" dirty="0"/>
        </a:p>
      </dgm:t>
    </dgm:pt>
    <dgm:pt modelId="{FE020BD2-4738-47B5-975A-FFF012A5D9FC}" type="parTrans" cxnId="{A1DD0B1D-A1D8-48D1-A3C3-9106D92035F2}">
      <dgm:prSet/>
      <dgm:spPr/>
      <dgm:t>
        <a:bodyPr/>
        <a:lstStyle/>
        <a:p>
          <a:endParaRPr lang="en-US"/>
        </a:p>
      </dgm:t>
    </dgm:pt>
    <dgm:pt modelId="{5F83DE59-B935-4B5E-A542-538CD8879119}" type="sibTrans" cxnId="{A1DD0B1D-A1D8-48D1-A3C3-9106D92035F2}">
      <dgm:prSet/>
      <dgm:spPr/>
      <dgm:t>
        <a:bodyPr/>
        <a:lstStyle/>
        <a:p>
          <a:endParaRPr lang="en-US"/>
        </a:p>
      </dgm:t>
    </dgm:pt>
    <dgm:pt modelId="{65017475-9C52-4ED9-88F6-FFEFB196E4F9}">
      <dgm:prSet phldrT="[Text]"/>
      <dgm:spPr/>
      <dgm:t>
        <a:bodyPr/>
        <a:lstStyle/>
        <a:p>
          <a:r>
            <a:rPr lang="en-US" dirty="0" smtClean="0"/>
            <a:t>Primers </a:t>
          </a:r>
          <a:r>
            <a:rPr lang="es-HN" noProof="0" dirty="0" smtClean="0"/>
            <a:t>específicos</a:t>
          </a:r>
          <a:endParaRPr lang="en-US" dirty="0"/>
        </a:p>
      </dgm:t>
    </dgm:pt>
    <dgm:pt modelId="{7AA6CEF7-4B2C-4320-8049-BA556A675B1B}" type="parTrans" cxnId="{D1BF8E82-9678-4049-B2FC-A0DB511E0BD9}">
      <dgm:prSet/>
      <dgm:spPr/>
      <dgm:t>
        <a:bodyPr/>
        <a:lstStyle/>
        <a:p>
          <a:endParaRPr lang="en-US"/>
        </a:p>
      </dgm:t>
    </dgm:pt>
    <dgm:pt modelId="{BC8FF37C-35F3-45B8-8AEE-C99FAE6BB72B}" type="sibTrans" cxnId="{D1BF8E82-9678-4049-B2FC-A0DB511E0BD9}">
      <dgm:prSet/>
      <dgm:spPr/>
      <dgm:t>
        <a:bodyPr/>
        <a:lstStyle/>
        <a:p>
          <a:endParaRPr lang="en-US"/>
        </a:p>
      </dgm:t>
    </dgm:pt>
    <dgm:pt modelId="{23FD290C-D4CB-4BEC-A376-4AA23F322A03}">
      <dgm:prSet phldrT="[Text]"/>
      <dgm:spPr/>
      <dgm:t>
        <a:bodyPr/>
        <a:lstStyle/>
        <a:p>
          <a:r>
            <a:rPr lang="en-US" smtClean="0"/>
            <a:t>Secuencias </a:t>
          </a:r>
          <a:endParaRPr lang="en-US" dirty="0"/>
        </a:p>
      </dgm:t>
    </dgm:pt>
    <dgm:pt modelId="{53D345DB-395A-4B68-AD49-64AE87B89686}" type="parTrans" cxnId="{9D2F72FE-80CC-42E1-B9B5-5DB6F5E13E03}">
      <dgm:prSet/>
      <dgm:spPr/>
      <dgm:t>
        <a:bodyPr/>
        <a:lstStyle/>
        <a:p>
          <a:endParaRPr lang="en-US"/>
        </a:p>
      </dgm:t>
    </dgm:pt>
    <dgm:pt modelId="{96154EA4-5C88-4D86-A562-9957B7BE91A4}" type="sibTrans" cxnId="{9D2F72FE-80CC-42E1-B9B5-5DB6F5E13E03}">
      <dgm:prSet/>
      <dgm:spPr/>
      <dgm:t>
        <a:bodyPr/>
        <a:lstStyle/>
        <a:p>
          <a:endParaRPr lang="en-US"/>
        </a:p>
      </dgm:t>
    </dgm:pt>
    <dgm:pt modelId="{34DF4202-FAC0-4C44-9621-7D2F9CD96842}">
      <dgm:prSet phldrT="[Text]"/>
      <dgm:spPr/>
      <dgm:t>
        <a:bodyPr/>
        <a:lstStyle/>
        <a:p>
          <a:r>
            <a:rPr lang="es-HN" noProof="0" dirty="0" smtClean="0"/>
            <a:t>Filogenia </a:t>
          </a:r>
        </a:p>
      </dgm:t>
    </dgm:pt>
    <dgm:pt modelId="{B7593A0A-CDFE-41F7-A347-7036E7714B52}" type="parTrans" cxnId="{C35EE691-C17E-4D99-BAD9-72698F921B8B}">
      <dgm:prSet/>
      <dgm:spPr/>
      <dgm:t>
        <a:bodyPr/>
        <a:lstStyle/>
        <a:p>
          <a:endParaRPr lang="en-US"/>
        </a:p>
      </dgm:t>
    </dgm:pt>
    <dgm:pt modelId="{AEC4FF63-F488-4584-8C9C-203ABC6D14FF}" type="sibTrans" cxnId="{C35EE691-C17E-4D99-BAD9-72698F921B8B}">
      <dgm:prSet/>
      <dgm:spPr/>
      <dgm:t>
        <a:bodyPr/>
        <a:lstStyle/>
        <a:p>
          <a:endParaRPr lang="en-US"/>
        </a:p>
      </dgm:t>
    </dgm:pt>
    <dgm:pt modelId="{A9A35565-4512-46A6-BFAB-C0B6B33DE6F0}" type="pres">
      <dgm:prSet presAssocID="{35D08754-B93A-4B40-9681-C9AEADC3C0EB}" presName="diagram" presStyleCnt="0">
        <dgm:presLayoutVars>
          <dgm:dir/>
          <dgm:resizeHandles val="exact"/>
        </dgm:presLayoutVars>
      </dgm:prSet>
      <dgm:spPr/>
    </dgm:pt>
    <dgm:pt modelId="{1C53F49F-A1FF-4C9F-A36D-B4461F88CCF1}" type="pres">
      <dgm:prSet presAssocID="{AE9D543D-C772-49F5-B3DA-88852BF57E3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1240EA-BC2F-4C94-B8CE-F1B9CF9BA1E3}" type="pres">
      <dgm:prSet presAssocID="{8726D933-8F4F-439A-9C59-8BC34C9F81B7}" presName="sibTrans" presStyleCnt="0"/>
      <dgm:spPr/>
    </dgm:pt>
    <dgm:pt modelId="{D30C7A16-615C-4DE6-8D30-B4A717DD66C5}" type="pres">
      <dgm:prSet presAssocID="{2FD36726-0552-4B59-BB80-100A77BF276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B4E20F-31E3-454A-8E23-87B1DBFA7BC5}" type="pres">
      <dgm:prSet presAssocID="{0783BCD2-4471-42E7-A9F2-E4AD00061EBF}" presName="sibTrans" presStyleCnt="0"/>
      <dgm:spPr/>
    </dgm:pt>
    <dgm:pt modelId="{A4977272-FCA1-4496-A2A0-C217FB2BEA6C}" type="pres">
      <dgm:prSet presAssocID="{65017475-9C52-4ED9-88F6-FFEFB196E4F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3BB2B-448E-48FA-B96D-2B5610F4B0A5}" type="pres">
      <dgm:prSet presAssocID="{BC8FF37C-35F3-45B8-8AEE-C99FAE6BB72B}" presName="sibTrans" presStyleCnt="0"/>
      <dgm:spPr/>
    </dgm:pt>
    <dgm:pt modelId="{4CFEB679-27B0-4C26-AE37-D6848BAB948D}" type="pres">
      <dgm:prSet presAssocID="{23FD290C-D4CB-4BEC-A376-4AA23F322A0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E6D93-3361-427E-91E6-0F09A2D115D7}" type="pres">
      <dgm:prSet presAssocID="{96154EA4-5C88-4D86-A562-9957B7BE91A4}" presName="sibTrans" presStyleCnt="0"/>
      <dgm:spPr/>
    </dgm:pt>
    <dgm:pt modelId="{A1686598-FC17-4A50-817C-A3AC636F5283}" type="pres">
      <dgm:prSet presAssocID="{34DF4202-FAC0-4C44-9621-7D2F9CD9684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CF635-7BB1-42F7-86AC-D016CD33F255}" type="pres">
      <dgm:prSet presAssocID="{AEC4FF63-F488-4584-8C9C-203ABC6D14FF}" presName="sibTrans" presStyleCnt="0"/>
      <dgm:spPr/>
    </dgm:pt>
    <dgm:pt modelId="{2258F254-D3E8-45B8-AF79-745C4330CD30}" type="pres">
      <dgm:prSet presAssocID="{8E2631A1-FF8B-4B13-A2DE-0517A9D37A8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017F5B-7B8F-49E8-BD9C-CD1D0D3DE059}" type="presOf" srcId="{8E2631A1-FF8B-4B13-A2DE-0517A9D37A8D}" destId="{2258F254-D3E8-45B8-AF79-745C4330CD30}" srcOrd="0" destOrd="0" presId="urn:microsoft.com/office/officeart/2005/8/layout/default"/>
    <dgm:cxn modelId="{E1636C9F-1EAD-4163-9A4A-2D2808155730}" type="presOf" srcId="{23FD290C-D4CB-4BEC-A376-4AA23F322A03}" destId="{4CFEB679-27B0-4C26-AE37-D6848BAB948D}" srcOrd="0" destOrd="0" presId="urn:microsoft.com/office/officeart/2005/8/layout/default"/>
    <dgm:cxn modelId="{C35EE691-C17E-4D99-BAD9-72698F921B8B}" srcId="{35D08754-B93A-4B40-9681-C9AEADC3C0EB}" destId="{34DF4202-FAC0-4C44-9621-7D2F9CD96842}" srcOrd="4" destOrd="0" parTransId="{B7593A0A-CDFE-41F7-A347-7036E7714B52}" sibTransId="{AEC4FF63-F488-4584-8C9C-203ABC6D14FF}"/>
    <dgm:cxn modelId="{D1BF8E82-9678-4049-B2FC-A0DB511E0BD9}" srcId="{35D08754-B93A-4B40-9681-C9AEADC3C0EB}" destId="{65017475-9C52-4ED9-88F6-FFEFB196E4F9}" srcOrd="2" destOrd="0" parTransId="{7AA6CEF7-4B2C-4320-8049-BA556A675B1B}" sibTransId="{BC8FF37C-35F3-45B8-8AEE-C99FAE6BB72B}"/>
    <dgm:cxn modelId="{DCAD6A88-2447-46D3-80D9-05562CCB5439}" type="presOf" srcId="{AE9D543D-C772-49F5-B3DA-88852BF57E36}" destId="{1C53F49F-A1FF-4C9F-A36D-B4461F88CCF1}" srcOrd="0" destOrd="0" presId="urn:microsoft.com/office/officeart/2005/8/layout/default"/>
    <dgm:cxn modelId="{4B401A9E-C4A2-40CA-BA83-D6A7A4269028}" srcId="{35D08754-B93A-4B40-9681-C9AEADC3C0EB}" destId="{AE9D543D-C772-49F5-B3DA-88852BF57E36}" srcOrd="0" destOrd="0" parTransId="{7D7BBE88-C276-4FDC-9088-2DD54E2F4BE6}" sibTransId="{8726D933-8F4F-439A-9C59-8BC34C9F81B7}"/>
    <dgm:cxn modelId="{B832063E-7F8A-4F2C-9AD6-01A5D32B025B}" type="presOf" srcId="{34DF4202-FAC0-4C44-9621-7D2F9CD96842}" destId="{A1686598-FC17-4A50-817C-A3AC636F5283}" srcOrd="0" destOrd="0" presId="urn:microsoft.com/office/officeart/2005/8/layout/default"/>
    <dgm:cxn modelId="{6250C5EE-5501-4812-B9B9-D7E803063955}" srcId="{35D08754-B93A-4B40-9681-C9AEADC3C0EB}" destId="{2FD36726-0552-4B59-BB80-100A77BF2765}" srcOrd="1" destOrd="0" parTransId="{F309ECB8-957C-42AB-BB86-6648ABE2F855}" sibTransId="{0783BCD2-4471-42E7-A9F2-E4AD00061EBF}"/>
    <dgm:cxn modelId="{EC572608-1D40-4229-8334-29CD6A5B87D7}" type="presOf" srcId="{35D08754-B93A-4B40-9681-C9AEADC3C0EB}" destId="{A9A35565-4512-46A6-BFAB-C0B6B33DE6F0}" srcOrd="0" destOrd="0" presId="urn:microsoft.com/office/officeart/2005/8/layout/default"/>
    <dgm:cxn modelId="{CD8582C0-B599-4DB5-89E4-98849A4AEA2D}" type="presOf" srcId="{65017475-9C52-4ED9-88F6-FFEFB196E4F9}" destId="{A4977272-FCA1-4496-A2A0-C217FB2BEA6C}" srcOrd="0" destOrd="0" presId="urn:microsoft.com/office/officeart/2005/8/layout/default"/>
    <dgm:cxn modelId="{FE4AA8A8-B100-4002-9819-F4A07E9A72AB}" type="presOf" srcId="{2FD36726-0552-4B59-BB80-100A77BF2765}" destId="{D30C7A16-615C-4DE6-8D30-B4A717DD66C5}" srcOrd="0" destOrd="0" presId="urn:microsoft.com/office/officeart/2005/8/layout/default"/>
    <dgm:cxn modelId="{A1DD0B1D-A1D8-48D1-A3C3-9106D92035F2}" srcId="{35D08754-B93A-4B40-9681-C9AEADC3C0EB}" destId="{8E2631A1-FF8B-4B13-A2DE-0517A9D37A8D}" srcOrd="5" destOrd="0" parTransId="{FE020BD2-4738-47B5-975A-FFF012A5D9FC}" sibTransId="{5F83DE59-B935-4B5E-A542-538CD8879119}"/>
    <dgm:cxn modelId="{9D2F72FE-80CC-42E1-B9B5-5DB6F5E13E03}" srcId="{35D08754-B93A-4B40-9681-C9AEADC3C0EB}" destId="{23FD290C-D4CB-4BEC-A376-4AA23F322A03}" srcOrd="3" destOrd="0" parTransId="{53D345DB-395A-4B68-AD49-64AE87B89686}" sibTransId="{96154EA4-5C88-4D86-A562-9957B7BE91A4}"/>
    <dgm:cxn modelId="{35985AEF-0CC2-4DF1-B0A3-F61FE424B2C9}" type="presParOf" srcId="{A9A35565-4512-46A6-BFAB-C0B6B33DE6F0}" destId="{1C53F49F-A1FF-4C9F-A36D-B4461F88CCF1}" srcOrd="0" destOrd="0" presId="urn:microsoft.com/office/officeart/2005/8/layout/default"/>
    <dgm:cxn modelId="{C813F147-87A1-462A-8435-878D66F0D1B2}" type="presParOf" srcId="{A9A35565-4512-46A6-BFAB-C0B6B33DE6F0}" destId="{9B1240EA-BC2F-4C94-B8CE-F1B9CF9BA1E3}" srcOrd="1" destOrd="0" presId="urn:microsoft.com/office/officeart/2005/8/layout/default"/>
    <dgm:cxn modelId="{6F0FDFCE-D22F-43CE-8BD0-9B858E8AA4ED}" type="presParOf" srcId="{A9A35565-4512-46A6-BFAB-C0B6B33DE6F0}" destId="{D30C7A16-615C-4DE6-8D30-B4A717DD66C5}" srcOrd="2" destOrd="0" presId="urn:microsoft.com/office/officeart/2005/8/layout/default"/>
    <dgm:cxn modelId="{454B4CCE-58C1-4F7B-9F91-9C07836ED469}" type="presParOf" srcId="{A9A35565-4512-46A6-BFAB-C0B6B33DE6F0}" destId="{82B4E20F-31E3-454A-8E23-87B1DBFA7BC5}" srcOrd="3" destOrd="0" presId="urn:microsoft.com/office/officeart/2005/8/layout/default"/>
    <dgm:cxn modelId="{2792E90B-F094-400C-A211-F5AA499D2477}" type="presParOf" srcId="{A9A35565-4512-46A6-BFAB-C0B6B33DE6F0}" destId="{A4977272-FCA1-4496-A2A0-C217FB2BEA6C}" srcOrd="4" destOrd="0" presId="urn:microsoft.com/office/officeart/2005/8/layout/default"/>
    <dgm:cxn modelId="{A4D9C1D2-11D8-4EF5-AF92-6F01AA05D8D8}" type="presParOf" srcId="{A9A35565-4512-46A6-BFAB-C0B6B33DE6F0}" destId="{8AC3BB2B-448E-48FA-B96D-2B5610F4B0A5}" srcOrd="5" destOrd="0" presId="urn:microsoft.com/office/officeart/2005/8/layout/default"/>
    <dgm:cxn modelId="{54837072-1DA3-4A9F-97EC-D25210396A97}" type="presParOf" srcId="{A9A35565-4512-46A6-BFAB-C0B6B33DE6F0}" destId="{4CFEB679-27B0-4C26-AE37-D6848BAB948D}" srcOrd="6" destOrd="0" presId="urn:microsoft.com/office/officeart/2005/8/layout/default"/>
    <dgm:cxn modelId="{EAE12798-A588-4C7E-8A8E-D82024E61B82}" type="presParOf" srcId="{A9A35565-4512-46A6-BFAB-C0B6B33DE6F0}" destId="{225E6D93-3361-427E-91E6-0F09A2D115D7}" srcOrd="7" destOrd="0" presId="urn:microsoft.com/office/officeart/2005/8/layout/default"/>
    <dgm:cxn modelId="{D08D8C07-FC89-41C8-BD5E-763043199350}" type="presParOf" srcId="{A9A35565-4512-46A6-BFAB-C0B6B33DE6F0}" destId="{A1686598-FC17-4A50-817C-A3AC636F5283}" srcOrd="8" destOrd="0" presId="urn:microsoft.com/office/officeart/2005/8/layout/default"/>
    <dgm:cxn modelId="{7CA09474-EE95-43B7-A7F6-5C458A8BC8A5}" type="presParOf" srcId="{A9A35565-4512-46A6-BFAB-C0B6B33DE6F0}" destId="{6AACF635-7BB1-42F7-86AC-D016CD33F255}" srcOrd="9" destOrd="0" presId="urn:microsoft.com/office/officeart/2005/8/layout/default"/>
    <dgm:cxn modelId="{644DF25E-ED47-45C6-8C54-3D6AB229A809}" type="presParOf" srcId="{A9A35565-4512-46A6-BFAB-C0B6B33DE6F0}" destId="{2258F254-D3E8-45B8-AF79-745C4330CD3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D08754-B93A-4B40-9681-C9AEADC3C0EB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</dgm:pt>
    <dgm:pt modelId="{AE9D543D-C772-49F5-B3DA-88852BF57E36}">
      <dgm:prSet phldrT="[Text]"/>
      <dgm:spPr/>
      <dgm:t>
        <a:bodyPr/>
        <a:lstStyle/>
        <a:p>
          <a:r>
            <a:rPr lang="en-US" b="1" dirty="0" smtClean="0"/>
            <a:t>Grupo B </a:t>
          </a:r>
          <a:endParaRPr lang="en-US" b="1" dirty="0"/>
        </a:p>
      </dgm:t>
    </dgm:pt>
    <dgm:pt modelId="{7D7BBE88-C276-4FDC-9088-2DD54E2F4BE6}" type="parTrans" cxnId="{4B401A9E-C4A2-40CA-BA83-D6A7A4269028}">
      <dgm:prSet/>
      <dgm:spPr/>
      <dgm:t>
        <a:bodyPr/>
        <a:lstStyle/>
        <a:p>
          <a:endParaRPr lang="en-US"/>
        </a:p>
      </dgm:t>
    </dgm:pt>
    <dgm:pt modelId="{8726D933-8F4F-439A-9C59-8BC34C9F81B7}" type="sibTrans" cxnId="{4B401A9E-C4A2-40CA-BA83-D6A7A4269028}">
      <dgm:prSet/>
      <dgm:spPr/>
      <dgm:t>
        <a:bodyPr/>
        <a:lstStyle/>
        <a:p>
          <a:endParaRPr lang="en-US"/>
        </a:p>
      </dgm:t>
    </dgm:pt>
    <dgm:pt modelId="{6613350B-616C-4B94-82EC-B50A918FCDC2}">
      <dgm:prSet phldrT="[Text]"/>
      <dgm:spPr/>
      <dgm:t>
        <a:bodyPr/>
        <a:lstStyle/>
        <a:p>
          <a:r>
            <a:rPr lang="es-HN" noProof="0" dirty="0" smtClean="0"/>
            <a:t>Tres tipos</a:t>
          </a:r>
        </a:p>
      </dgm:t>
    </dgm:pt>
    <dgm:pt modelId="{761A6A63-8A63-4691-9EC1-E5EC2457E22E}" type="parTrans" cxnId="{66AAE098-6C69-459A-9967-AAD36DCC5ED3}">
      <dgm:prSet/>
      <dgm:spPr/>
      <dgm:t>
        <a:bodyPr/>
        <a:lstStyle/>
        <a:p>
          <a:endParaRPr lang="en-US"/>
        </a:p>
      </dgm:t>
    </dgm:pt>
    <dgm:pt modelId="{977AE3BD-4FF5-4F86-922A-35089A2525D9}" type="sibTrans" cxnId="{66AAE098-6C69-459A-9967-AAD36DCC5ED3}">
      <dgm:prSet/>
      <dgm:spPr/>
      <dgm:t>
        <a:bodyPr/>
        <a:lstStyle/>
        <a:p>
          <a:endParaRPr lang="en-US"/>
        </a:p>
      </dgm:t>
    </dgm:pt>
    <dgm:pt modelId="{A127F050-C430-4088-8D0C-5B03BE78ECE4}">
      <dgm:prSet phldrT="[Text]"/>
      <dgm:spPr/>
      <dgm:t>
        <a:bodyPr/>
        <a:lstStyle/>
        <a:p>
          <a:r>
            <a:rPr lang="es-HN" noProof="0" dirty="0" smtClean="0"/>
            <a:t>Primer Forward</a:t>
          </a:r>
        </a:p>
      </dgm:t>
    </dgm:pt>
    <dgm:pt modelId="{499E62B7-37C4-44E6-8469-BF7E224B9F9B}" type="parTrans" cxnId="{64216DFB-7F5B-44A8-9C92-722D6BCA9BBE}">
      <dgm:prSet/>
      <dgm:spPr/>
      <dgm:t>
        <a:bodyPr/>
        <a:lstStyle/>
        <a:p>
          <a:endParaRPr lang="en-US"/>
        </a:p>
      </dgm:t>
    </dgm:pt>
    <dgm:pt modelId="{0F8610A4-DCED-4ED7-9CE2-469BA2B7ED61}" type="sibTrans" cxnId="{64216DFB-7F5B-44A8-9C92-722D6BCA9BBE}">
      <dgm:prSet/>
      <dgm:spPr/>
      <dgm:t>
        <a:bodyPr/>
        <a:lstStyle/>
        <a:p>
          <a:endParaRPr lang="en-US"/>
        </a:p>
      </dgm:t>
    </dgm:pt>
    <dgm:pt modelId="{BB2F69D5-9D7B-44E7-8ADD-755E50ED2A09}">
      <dgm:prSet phldrT="[Text]"/>
      <dgm:spPr/>
      <dgm:t>
        <a:bodyPr/>
        <a:lstStyle/>
        <a:p>
          <a:r>
            <a:rPr lang="es-PR" b="0" noProof="0" dirty="0" smtClean="0"/>
            <a:t>Seis</a:t>
          </a:r>
        </a:p>
        <a:p>
          <a:r>
            <a:rPr lang="es-PR" b="0" noProof="0" dirty="0" smtClean="0"/>
            <a:t>microsatélites</a:t>
          </a:r>
        </a:p>
      </dgm:t>
    </dgm:pt>
    <dgm:pt modelId="{F45A4F4C-4D07-44F0-B089-D7184648F830}" type="parTrans" cxnId="{3140328B-FD60-4CE3-A3F4-58D242FBAD65}">
      <dgm:prSet/>
      <dgm:spPr/>
      <dgm:t>
        <a:bodyPr/>
        <a:lstStyle/>
        <a:p>
          <a:endParaRPr lang="en-US"/>
        </a:p>
      </dgm:t>
    </dgm:pt>
    <dgm:pt modelId="{8E9AD9CC-D8A7-4924-957F-E16A26072F8E}" type="sibTrans" cxnId="{3140328B-FD60-4CE3-A3F4-58D242FBAD65}">
      <dgm:prSet/>
      <dgm:spPr/>
      <dgm:t>
        <a:bodyPr/>
        <a:lstStyle/>
        <a:p>
          <a:endParaRPr lang="en-US"/>
        </a:p>
      </dgm:t>
    </dgm:pt>
    <dgm:pt modelId="{65017475-9C52-4ED9-88F6-FFEFB196E4F9}">
      <dgm:prSet phldrT="[Text]"/>
      <dgm:spPr/>
      <dgm:t>
        <a:bodyPr/>
        <a:lstStyle/>
        <a:p>
          <a:r>
            <a:rPr lang="en-US" b="0" dirty="0" smtClean="0"/>
            <a:t>Marcaje fluorescente</a:t>
          </a:r>
          <a:endParaRPr lang="en-US" b="0" dirty="0"/>
        </a:p>
      </dgm:t>
    </dgm:pt>
    <dgm:pt modelId="{BC8FF37C-35F3-45B8-8AEE-C99FAE6BB72B}" type="sibTrans" cxnId="{D1BF8E82-9678-4049-B2FC-A0DB511E0BD9}">
      <dgm:prSet/>
      <dgm:spPr/>
      <dgm:t>
        <a:bodyPr/>
        <a:lstStyle/>
        <a:p>
          <a:endParaRPr lang="en-US"/>
        </a:p>
      </dgm:t>
    </dgm:pt>
    <dgm:pt modelId="{7AA6CEF7-4B2C-4320-8049-BA556A675B1B}" type="parTrans" cxnId="{D1BF8E82-9678-4049-B2FC-A0DB511E0BD9}">
      <dgm:prSet/>
      <dgm:spPr/>
      <dgm:t>
        <a:bodyPr/>
        <a:lstStyle/>
        <a:p>
          <a:endParaRPr lang="en-US"/>
        </a:p>
      </dgm:t>
    </dgm:pt>
    <dgm:pt modelId="{A9A35565-4512-46A6-BFAB-C0B6B33DE6F0}" type="pres">
      <dgm:prSet presAssocID="{35D08754-B93A-4B40-9681-C9AEADC3C0EB}" presName="diagram" presStyleCnt="0">
        <dgm:presLayoutVars>
          <dgm:dir/>
          <dgm:resizeHandles val="exact"/>
        </dgm:presLayoutVars>
      </dgm:prSet>
      <dgm:spPr/>
    </dgm:pt>
    <dgm:pt modelId="{1C53F49F-A1FF-4C9F-A36D-B4461F88CCF1}" type="pres">
      <dgm:prSet presAssocID="{AE9D543D-C772-49F5-B3DA-88852BF57E3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1240EA-BC2F-4C94-B8CE-F1B9CF9BA1E3}" type="pres">
      <dgm:prSet presAssocID="{8726D933-8F4F-439A-9C59-8BC34C9F81B7}" presName="sibTrans" presStyleCnt="0"/>
      <dgm:spPr/>
    </dgm:pt>
    <dgm:pt modelId="{27DC264F-066F-4972-8A4F-1779CDE5811F}" type="pres">
      <dgm:prSet presAssocID="{BB2F69D5-9D7B-44E7-8ADD-755E50ED2A0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736B3-0FD6-4C5C-BF2C-A9F403893910}" type="pres">
      <dgm:prSet presAssocID="{8E9AD9CC-D8A7-4924-957F-E16A26072F8E}" presName="sibTrans" presStyleCnt="0"/>
      <dgm:spPr/>
    </dgm:pt>
    <dgm:pt modelId="{A4977272-FCA1-4496-A2A0-C217FB2BEA6C}" type="pres">
      <dgm:prSet presAssocID="{65017475-9C52-4ED9-88F6-FFEFB196E4F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3BB2B-448E-48FA-B96D-2B5610F4B0A5}" type="pres">
      <dgm:prSet presAssocID="{BC8FF37C-35F3-45B8-8AEE-C99FAE6BB72B}" presName="sibTrans" presStyleCnt="0"/>
      <dgm:spPr/>
    </dgm:pt>
    <dgm:pt modelId="{854D9313-C169-4A36-AB3F-F4243F7BB104}" type="pres">
      <dgm:prSet presAssocID="{6613350B-616C-4B94-82EC-B50A918FCDC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2854E-856D-4BE7-8279-EE9536644B83}" type="pres">
      <dgm:prSet presAssocID="{977AE3BD-4FF5-4F86-922A-35089A2525D9}" presName="sibTrans" presStyleCnt="0"/>
      <dgm:spPr/>
    </dgm:pt>
    <dgm:pt modelId="{DE3E4BCA-F549-40EA-B515-84FC380CE2C2}" type="pres">
      <dgm:prSet presAssocID="{A127F050-C430-4088-8D0C-5B03BE78ECE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B519D7-68AE-4DE3-BEBB-355E3FE9577C}" type="presOf" srcId="{65017475-9C52-4ED9-88F6-FFEFB196E4F9}" destId="{A4977272-FCA1-4496-A2A0-C217FB2BEA6C}" srcOrd="0" destOrd="0" presId="urn:microsoft.com/office/officeart/2005/8/layout/default"/>
    <dgm:cxn modelId="{9D22F294-DF41-46D9-B4EC-EA48B9D01ECE}" type="presOf" srcId="{AE9D543D-C772-49F5-B3DA-88852BF57E36}" destId="{1C53F49F-A1FF-4C9F-A36D-B4461F88CCF1}" srcOrd="0" destOrd="0" presId="urn:microsoft.com/office/officeart/2005/8/layout/default"/>
    <dgm:cxn modelId="{65A16DAE-2C95-4CB8-AA84-21049545697C}" type="presOf" srcId="{BB2F69D5-9D7B-44E7-8ADD-755E50ED2A09}" destId="{27DC264F-066F-4972-8A4F-1779CDE5811F}" srcOrd="0" destOrd="0" presId="urn:microsoft.com/office/officeart/2005/8/layout/default"/>
    <dgm:cxn modelId="{5E99E8B6-4550-4220-AC60-1EA63724B788}" type="presOf" srcId="{35D08754-B93A-4B40-9681-C9AEADC3C0EB}" destId="{A9A35565-4512-46A6-BFAB-C0B6B33DE6F0}" srcOrd="0" destOrd="0" presId="urn:microsoft.com/office/officeart/2005/8/layout/default"/>
    <dgm:cxn modelId="{64216DFB-7F5B-44A8-9C92-722D6BCA9BBE}" srcId="{35D08754-B93A-4B40-9681-C9AEADC3C0EB}" destId="{A127F050-C430-4088-8D0C-5B03BE78ECE4}" srcOrd="4" destOrd="0" parTransId="{499E62B7-37C4-44E6-8469-BF7E224B9F9B}" sibTransId="{0F8610A4-DCED-4ED7-9CE2-469BA2B7ED61}"/>
    <dgm:cxn modelId="{D1BF8E82-9678-4049-B2FC-A0DB511E0BD9}" srcId="{35D08754-B93A-4B40-9681-C9AEADC3C0EB}" destId="{65017475-9C52-4ED9-88F6-FFEFB196E4F9}" srcOrd="2" destOrd="0" parTransId="{7AA6CEF7-4B2C-4320-8049-BA556A675B1B}" sibTransId="{BC8FF37C-35F3-45B8-8AEE-C99FAE6BB72B}"/>
    <dgm:cxn modelId="{AFC6118F-9520-48D0-B728-742180CDE726}" type="presOf" srcId="{6613350B-616C-4B94-82EC-B50A918FCDC2}" destId="{854D9313-C169-4A36-AB3F-F4243F7BB104}" srcOrd="0" destOrd="0" presId="urn:microsoft.com/office/officeart/2005/8/layout/default"/>
    <dgm:cxn modelId="{4B401A9E-C4A2-40CA-BA83-D6A7A4269028}" srcId="{35D08754-B93A-4B40-9681-C9AEADC3C0EB}" destId="{AE9D543D-C772-49F5-B3DA-88852BF57E36}" srcOrd="0" destOrd="0" parTransId="{7D7BBE88-C276-4FDC-9088-2DD54E2F4BE6}" sibTransId="{8726D933-8F4F-439A-9C59-8BC34C9F81B7}"/>
    <dgm:cxn modelId="{3140328B-FD60-4CE3-A3F4-58D242FBAD65}" srcId="{35D08754-B93A-4B40-9681-C9AEADC3C0EB}" destId="{BB2F69D5-9D7B-44E7-8ADD-755E50ED2A09}" srcOrd="1" destOrd="0" parTransId="{F45A4F4C-4D07-44F0-B089-D7184648F830}" sibTransId="{8E9AD9CC-D8A7-4924-957F-E16A26072F8E}"/>
    <dgm:cxn modelId="{A31AB9E9-097A-4243-BD58-F4304231D321}" type="presOf" srcId="{A127F050-C430-4088-8D0C-5B03BE78ECE4}" destId="{DE3E4BCA-F549-40EA-B515-84FC380CE2C2}" srcOrd="0" destOrd="0" presId="urn:microsoft.com/office/officeart/2005/8/layout/default"/>
    <dgm:cxn modelId="{66AAE098-6C69-459A-9967-AAD36DCC5ED3}" srcId="{35D08754-B93A-4B40-9681-C9AEADC3C0EB}" destId="{6613350B-616C-4B94-82EC-B50A918FCDC2}" srcOrd="3" destOrd="0" parTransId="{761A6A63-8A63-4691-9EC1-E5EC2457E22E}" sibTransId="{977AE3BD-4FF5-4F86-922A-35089A2525D9}"/>
    <dgm:cxn modelId="{288A959F-FA88-461F-95BC-C7D6E00A6D9F}" type="presParOf" srcId="{A9A35565-4512-46A6-BFAB-C0B6B33DE6F0}" destId="{1C53F49F-A1FF-4C9F-A36D-B4461F88CCF1}" srcOrd="0" destOrd="0" presId="urn:microsoft.com/office/officeart/2005/8/layout/default"/>
    <dgm:cxn modelId="{F7F4BCFF-06C1-4F5B-9207-24F4C88943B5}" type="presParOf" srcId="{A9A35565-4512-46A6-BFAB-C0B6B33DE6F0}" destId="{9B1240EA-BC2F-4C94-B8CE-F1B9CF9BA1E3}" srcOrd="1" destOrd="0" presId="urn:microsoft.com/office/officeart/2005/8/layout/default"/>
    <dgm:cxn modelId="{45B65B18-86A6-4DFF-AD6D-B8C161CF756F}" type="presParOf" srcId="{A9A35565-4512-46A6-BFAB-C0B6B33DE6F0}" destId="{27DC264F-066F-4972-8A4F-1779CDE5811F}" srcOrd="2" destOrd="0" presId="urn:microsoft.com/office/officeart/2005/8/layout/default"/>
    <dgm:cxn modelId="{307CDC60-40ED-44F3-95AB-AB3D0F65E622}" type="presParOf" srcId="{A9A35565-4512-46A6-BFAB-C0B6B33DE6F0}" destId="{A42736B3-0FD6-4C5C-BF2C-A9F403893910}" srcOrd="3" destOrd="0" presId="urn:microsoft.com/office/officeart/2005/8/layout/default"/>
    <dgm:cxn modelId="{3F04A7EC-EC34-41B7-8EF5-473E6813A98E}" type="presParOf" srcId="{A9A35565-4512-46A6-BFAB-C0B6B33DE6F0}" destId="{A4977272-FCA1-4496-A2A0-C217FB2BEA6C}" srcOrd="4" destOrd="0" presId="urn:microsoft.com/office/officeart/2005/8/layout/default"/>
    <dgm:cxn modelId="{7602E766-82CC-4C32-817C-C495D042EC67}" type="presParOf" srcId="{A9A35565-4512-46A6-BFAB-C0B6B33DE6F0}" destId="{8AC3BB2B-448E-48FA-B96D-2B5610F4B0A5}" srcOrd="5" destOrd="0" presId="urn:microsoft.com/office/officeart/2005/8/layout/default"/>
    <dgm:cxn modelId="{C689E740-3615-4C41-9D64-3D3810729AE5}" type="presParOf" srcId="{A9A35565-4512-46A6-BFAB-C0B6B33DE6F0}" destId="{854D9313-C169-4A36-AB3F-F4243F7BB104}" srcOrd="6" destOrd="0" presId="urn:microsoft.com/office/officeart/2005/8/layout/default"/>
    <dgm:cxn modelId="{B642AE31-A5DB-41B8-A521-BB52FC2147F0}" type="presParOf" srcId="{A9A35565-4512-46A6-BFAB-C0B6B33DE6F0}" destId="{EF42854E-856D-4BE7-8279-EE9536644B83}" srcOrd="7" destOrd="0" presId="urn:microsoft.com/office/officeart/2005/8/layout/default"/>
    <dgm:cxn modelId="{D0A4EAE7-44F0-4739-B40E-463A8327E5D8}" type="presParOf" srcId="{A9A35565-4512-46A6-BFAB-C0B6B33DE6F0}" destId="{DE3E4BCA-F549-40EA-B515-84FC380CE2C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C48C1D-7A6C-41B9-8019-FB6E88936A0C}" type="doc">
      <dgm:prSet loTypeId="urn:microsoft.com/office/officeart/2005/8/layout/process2" loCatId="process" qsTypeId="urn:microsoft.com/office/officeart/2005/8/quickstyle/simple1" qsCatId="simple" csTypeId="urn:microsoft.com/office/officeart/2005/8/colors/accent2_1" csCatId="accent2" phldr="1"/>
      <dgm:spPr/>
    </dgm:pt>
    <dgm:pt modelId="{277E12E2-2259-4BFF-92FE-C17939211802}">
      <dgm:prSet phldrT="[Text]" custT="1"/>
      <dgm:spPr/>
      <dgm:t>
        <a:bodyPr/>
        <a:lstStyle/>
        <a:p>
          <a:r>
            <a:rPr lang="en-US" sz="2000" b="1" dirty="0" smtClean="0"/>
            <a:t>Grupo B</a:t>
          </a:r>
          <a:endParaRPr lang="en-US" sz="2000" b="1" dirty="0"/>
        </a:p>
      </dgm:t>
    </dgm:pt>
    <dgm:pt modelId="{6B156886-8621-49A7-ABFC-181BA49E7545}" type="parTrans" cxnId="{1A3A8F1B-593C-4D12-9312-3560182883BD}">
      <dgm:prSet/>
      <dgm:spPr/>
      <dgm:t>
        <a:bodyPr/>
        <a:lstStyle/>
        <a:p>
          <a:endParaRPr lang="en-US"/>
        </a:p>
      </dgm:t>
    </dgm:pt>
    <dgm:pt modelId="{1C791080-5B2D-4B2D-ADAE-64BDB6B94C42}" type="sibTrans" cxnId="{1A3A8F1B-593C-4D12-9312-3560182883BD}">
      <dgm:prSet/>
      <dgm:spPr/>
      <dgm:t>
        <a:bodyPr/>
        <a:lstStyle/>
        <a:p>
          <a:endParaRPr lang="en-US"/>
        </a:p>
      </dgm:t>
    </dgm:pt>
    <dgm:pt modelId="{497BBF8D-0972-48C4-BCB3-E94F7A72A396}">
      <dgm:prSet phldrT="[Text]" custT="1"/>
      <dgm:spPr/>
      <dgm:t>
        <a:bodyPr/>
        <a:lstStyle/>
        <a:p>
          <a:r>
            <a:rPr lang="es-ES_tradnl" sz="2000" b="0" noProof="0" dirty="0" smtClean="0"/>
            <a:t>Detección</a:t>
          </a:r>
          <a:endParaRPr lang="es-ES_tradnl" sz="2000" b="0" noProof="0" dirty="0"/>
        </a:p>
      </dgm:t>
    </dgm:pt>
    <dgm:pt modelId="{CCBF890D-1F6D-4425-97F9-19A49679F658}" type="parTrans" cxnId="{9E3103B1-3FB1-45B9-ABF3-ACA38D6CEC50}">
      <dgm:prSet/>
      <dgm:spPr/>
      <dgm:t>
        <a:bodyPr/>
        <a:lstStyle/>
        <a:p>
          <a:endParaRPr lang="en-US"/>
        </a:p>
      </dgm:t>
    </dgm:pt>
    <dgm:pt modelId="{F8402C3B-CFFB-4D13-B413-A99247A70598}" type="sibTrans" cxnId="{9E3103B1-3FB1-45B9-ABF3-ACA38D6CEC50}">
      <dgm:prSet/>
      <dgm:spPr/>
      <dgm:t>
        <a:bodyPr/>
        <a:lstStyle/>
        <a:p>
          <a:endParaRPr lang="en-US"/>
        </a:p>
      </dgm:t>
    </dgm:pt>
    <dgm:pt modelId="{D9E759CF-FB88-40F2-8AD1-DE96AF3B6DB1}">
      <dgm:prSet phldrT="[Text]" custT="1"/>
      <dgm:spPr/>
      <dgm:t>
        <a:bodyPr/>
        <a:lstStyle/>
        <a:p>
          <a:r>
            <a:rPr lang="en-US" sz="2000" dirty="0" smtClean="0"/>
            <a:t>Gene FUM8</a:t>
          </a:r>
          <a:endParaRPr lang="en-US" sz="2000" dirty="0"/>
        </a:p>
      </dgm:t>
    </dgm:pt>
    <dgm:pt modelId="{DD649B7B-67FE-4CDA-B834-B9AA9E2D363B}" type="parTrans" cxnId="{447565E6-2A39-4EB8-84C8-E811B7D450A2}">
      <dgm:prSet/>
      <dgm:spPr/>
      <dgm:t>
        <a:bodyPr/>
        <a:lstStyle/>
        <a:p>
          <a:endParaRPr lang="en-US"/>
        </a:p>
      </dgm:t>
    </dgm:pt>
    <dgm:pt modelId="{115442D7-46F0-4153-8B84-42944EF94438}" type="sibTrans" cxnId="{447565E6-2A39-4EB8-84C8-E811B7D450A2}">
      <dgm:prSet/>
      <dgm:spPr/>
      <dgm:t>
        <a:bodyPr/>
        <a:lstStyle/>
        <a:p>
          <a:endParaRPr lang="en-US"/>
        </a:p>
      </dgm:t>
    </dgm:pt>
    <dgm:pt modelId="{A03404F1-D92F-4533-B971-53AFA1E8F754}" type="pres">
      <dgm:prSet presAssocID="{98C48C1D-7A6C-41B9-8019-FB6E88936A0C}" presName="linearFlow" presStyleCnt="0">
        <dgm:presLayoutVars>
          <dgm:resizeHandles val="exact"/>
        </dgm:presLayoutVars>
      </dgm:prSet>
      <dgm:spPr/>
    </dgm:pt>
    <dgm:pt modelId="{E27B7CAE-1D10-42FC-B5BA-E1FB011DB725}" type="pres">
      <dgm:prSet presAssocID="{277E12E2-2259-4BFF-92FE-C1793921180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CB2771-FD62-4DD6-8213-FA4C64DEE0FD}" type="pres">
      <dgm:prSet presAssocID="{1C791080-5B2D-4B2D-ADAE-64BDB6B94C4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C45FE32-423F-4696-8E7B-6C61B420F56C}" type="pres">
      <dgm:prSet presAssocID="{1C791080-5B2D-4B2D-ADAE-64BDB6B94C42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D6BA24D-6DC0-4784-A7C9-1CB2B53281C9}" type="pres">
      <dgm:prSet presAssocID="{497BBF8D-0972-48C4-BCB3-E94F7A72A39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1AF42E-17B9-44F8-88C0-C1D0B121D6A9}" type="pres">
      <dgm:prSet presAssocID="{F8402C3B-CFFB-4D13-B413-A99247A7059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99A746F-5866-4C33-9D45-8ACBE13A5385}" type="pres">
      <dgm:prSet presAssocID="{F8402C3B-CFFB-4D13-B413-A99247A7059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21839CBE-FE09-4188-B0E7-440A3F9A7835}" type="pres">
      <dgm:prSet presAssocID="{D9E759CF-FB88-40F2-8AD1-DE96AF3B6DB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A499A8-ABDF-4D65-A549-32AE3CD37012}" type="presOf" srcId="{277E12E2-2259-4BFF-92FE-C17939211802}" destId="{E27B7CAE-1D10-42FC-B5BA-E1FB011DB725}" srcOrd="0" destOrd="0" presId="urn:microsoft.com/office/officeart/2005/8/layout/process2"/>
    <dgm:cxn modelId="{75897977-2ED6-4D81-A942-0F99A52F5A25}" type="presOf" srcId="{F8402C3B-CFFB-4D13-B413-A99247A70598}" destId="{399A746F-5866-4C33-9D45-8ACBE13A5385}" srcOrd="1" destOrd="0" presId="urn:microsoft.com/office/officeart/2005/8/layout/process2"/>
    <dgm:cxn modelId="{9E3103B1-3FB1-45B9-ABF3-ACA38D6CEC50}" srcId="{98C48C1D-7A6C-41B9-8019-FB6E88936A0C}" destId="{497BBF8D-0972-48C4-BCB3-E94F7A72A396}" srcOrd="1" destOrd="0" parTransId="{CCBF890D-1F6D-4425-97F9-19A49679F658}" sibTransId="{F8402C3B-CFFB-4D13-B413-A99247A70598}"/>
    <dgm:cxn modelId="{46883C3C-E244-41A8-982F-EA3C4593B1AF}" type="presOf" srcId="{D9E759CF-FB88-40F2-8AD1-DE96AF3B6DB1}" destId="{21839CBE-FE09-4188-B0E7-440A3F9A7835}" srcOrd="0" destOrd="0" presId="urn:microsoft.com/office/officeart/2005/8/layout/process2"/>
    <dgm:cxn modelId="{FC4C9556-81CC-40FD-AE35-31540AEBD1E8}" type="presOf" srcId="{497BBF8D-0972-48C4-BCB3-E94F7A72A396}" destId="{CD6BA24D-6DC0-4784-A7C9-1CB2B53281C9}" srcOrd="0" destOrd="0" presId="urn:microsoft.com/office/officeart/2005/8/layout/process2"/>
    <dgm:cxn modelId="{EA69EA2E-DA3C-4D79-BE34-A99FD9E936E1}" type="presOf" srcId="{F8402C3B-CFFB-4D13-B413-A99247A70598}" destId="{4D1AF42E-17B9-44F8-88C0-C1D0B121D6A9}" srcOrd="0" destOrd="0" presId="urn:microsoft.com/office/officeart/2005/8/layout/process2"/>
    <dgm:cxn modelId="{1A3A8F1B-593C-4D12-9312-3560182883BD}" srcId="{98C48C1D-7A6C-41B9-8019-FB6E88936A0C}" destId="{277E12E2-2259-4BFF-92FE-C17939211802}" srcOrd="0" destOrd="0" parTransId="{6B156886-8621-49A7-ABFC-181BA49E7545}" sibTransId="{1C791080-5B2D-4B2D-ADAE-64BDB6B94C42}"/>
    <dgm:cxn modelId="{C8D563F5-0B81-4E8D-B542-D740B213A953}" type="presOf" srcId="{98C48C1D-7A6C-41B9-8019-FB6E88936A0C}" destId="{A03404F1-D92F-4533-B971-53AFA1E8F754}" srcOrd="0" destOrd="0" presId="urn:microsoft.com/office/officeart/2005/8/layout/process2"/>
    <dgm:cxn modelId="{1D81BBCF-F8BD-4624-89AD-083A04967F36}" type="presOf" srcId="{1C791080-5B2D-4B2D-ADAE-64BDB6B94C42}" destId="{6C45FE32-423F-4696-8E7B-6C61B420F56C}" srcOrd="1" destOrd="0" presId="urn:microsoft.com/office/officeart/2005/8/layout/process2"/>
    <dgm:cxn modelId="{4A19D7E1-27D2-4A16-BAD3-C745E6E66B18}" type="presOf" srcId="{1C791080-5B2D-4B2D-ADAE-64BDB6B94C42}" destId="{8ECB2771-FD62-4DD6-8213-FA4C64DEE0FD}" srcOrd="0" destOrd="0" presId="urn:microsoft.com/office/officeart/2005/8/layout/process2"/>
    <dgm:cxn modelId="{447565E6-2A39-4EB8-84C8-E811B7D450A2}" srcId="{98C48C1D-7A6C-41B9-8019-FB6E88936A0C}" destId="{D9E759CF-FB88-40F2-8AD1-DE96AF3B6DB1}" srcOrd="2" destOrd="0" parTransId="{DD649B7B-67FE-4CDA-B834-B9AA9E2D363B}" sibTransId="{115442D7-46F0-4153-8B84-42944EF94438}"/>
    <dgm:cxn modelId="{37192B27-489D-46F7-8185-9E4DF01F0743}" type="presParOf" srcId="{A03404F1-D92F-4533-B971-53AFA1E8F754}" destId="{E27B7CAE-1D10-42FC-B5BA-E1FB011DB725}" srcOrd="0" destOrd="0" presId="urn:microsoft.com/office/officeart/2005/8/layout/process2"/>
    <dgm:cxn modelId="{2CFC2F43-879D-4432-ABB8-62781E1D5919}" type="presParOf" srcId="{A03404F1-D92F-4533-B971-53AFA1E8F754}" destId="{8ECB2771-FD62-4DD6-8213-FA4C64DEE0FD}" srcOrd="1" destOrd="0" presId="urn:microsoft.com/office/officeart/2005/8/layout/process2"/>
    <dgm:cxn modelId="{4AFB2E77-EF39-4874-A389-4D2371D4CD8D}" type="presParOf" srcId="{8ECB2771-FD62-4DD6-8213-FA4C64DEE0FD}" destId="{6C45FE32-423F-4696-8E7B-6C61B420F56C}" srcOrd="0" destOrd="0" presId="urn:microsoft.com/office/officeart/2005/8/layout/process2"/>
    <dgm:cxn modelId="{5CEFF381-70FF-49B8-A7DB-1EF1F49DCB98}" type="presParOf" srcId="{A03404F1-D92F-4533-B971-53AFA1E8F754}" destId="{CD6BA24D-6DC0-4784-A7C9-1CB2B53281C9}" srcOrd="2" destOrd="0" presId="urn:microsoft.com/office/officeart/2005/8/layout/process2"/>
    <dgm:cxn modelId="{1DD9E2D3-0A4A-4A4E-BB0B-EBCB3D507981}" type="presParOf" srcId="{A03404F1-D92F-4533-B971-53AFA1E8F754}" destId="{4D1AF42E-17B9-44F8-88C0-C1D0B121D6A9}" srcOrd="3" destOrd="0" presId="urn:microsoft.com/office/officeart/2005/8/layout/process2"/>
    <dgm:cxn modelId="{68A6BC06-5D36-4040-B781-D8BB9629DD24}" type="presParOf" srcId="{4D1AF42E-17B9-44F8-88C0-C1D0B121D6A9}" destId="{399A746F-5866-4C33-9D45-8ACBE13A5385}" srcOrd="0" destOrd="0" presId="urn:microsoft.com/office/officeart/2005/8/layout/process2"/>
    <dgm:cxn modelId="{923294F3-CB59-4AEF-B263-5B9549D8DF8B}" type="presParOf" srcId="{A03404F1-D92F-4533-B971-53AFA1E8F754}" destId="{21839CBE-FE09-4188-B0E7-440A3F9A783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4C8353-DC81-4DA8-A169-7EA4ABA044BF}" type="doc">
      <dgm:prSet loTypeId="urn:microsoft.com/office/officeart/2005/8/layout/hierarchy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6E8D03DE-9E7F-48AD-A941-E6AEE713E35C}">
      <dgm:prSet phldrT="[Text]" custT="1"/>
      <dgm:spPr>
        <a:xfrm>
          <a:off x="1337473" y="2361"/>
          <a:ext cx="2908206" cy="1062273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sz="1800" b="1" dirty="0" smtClean="0">
              <a:latin typeface="+mn-lt"/>
              <a:ea typeface="+mn-ea"/>
              <a:cs typeface="+mn-cs"/>
            </a:rPr>
            <a:t>FUM1</a:t>
          </a:r>
          <a:endParaRPr lang="en-US" sz="1800" dirty="0">
            <a:latin typeface="+mn-lt"/>
            <a:ea typeface="+mn-ea"/>
            <a:cs typeface="+mn-cs"/>
          </a:endParaRPr>
        </a:p>
      </dgm:t>
    </dgm:pt>
    <dgm:pt modelId="{1A4B33DD-FEF6-4DE2-A441-A7CF8B5FD7A5}" type="parTrans" cxnId="{371DCD32-4B8B-46D1-B369-3966C617ED87}">
      <dgm:prSet/>
      <dgm:spPr/>
      <dgm:t>
        <a:bodyPr/>
        <a:lstStyle/>
        <a:p>
          <a:endParaRPr lang="en-US"/>
        </a:p>
      </dgm:t>
    </dgm:pt>
    <dgm:pt modelId="{12277B60-195A-4ADB-B189-892E91107531}" type="sibTrans" cxnId="{371DCD32-4B8B-46D1-B369-3966C617ED87}">
      <dgm:prSet/>
      <dgm:spPr/>
      <dgm:t>
        <a:bodyPr/>
        <a:lstStyle/>
        <a:p>
          <a:endParaRPr lang="en-US"/>
        </a:p>
      </dgm:t>
    </dgm:pt>
    <dgm:pt modelId="{CAF81B62-30C9-4F23-9D72-30D5720A7554}">
      <dgm:prSet phldrT="[Text]" custT="1"/>
      <dgm:spPr>
        <a:xfrm>
          <a:off x="1919114" y="2658044"/>
          <a:ext cx="1699637" cy="1062273"/>
        </a:xfrm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1400" dirty="0" smtClean="0">
              <a:latin typeface="+mn-lt"/>
              <a:ea typeface="+mn-ea"/>
              <a:cs typeface="+mn-cs"/>
            </a:rPr>
            <a:t>PKS, poliquétido sintetasa</a:t>
          </a:r>
          <a:endParaRPr lang="en-US" sz="1400" dirty="0">
            <a:latin typeface="+mn-lt"/>
            <a:ea typeface="+mn-ea"/>
            <a:cs typeface="+mn-cs"/>
          </a:endParaRPr>
        </a:p>
      </dgm:t>
    </dgm:pt>
    <dgm:pt modelId="{BB7E1FFD-5455-41D6-B6E2-F652C1C1BF77}" type="parTrans" cxnId="{74478068-9DCE-42B9-BC60-3E80CC59A0CC}">
      <dgm:prSet/>
      <dgm:spPr>
        <a:xfrm>
          <a:off x="1628294" y="1064635"/>
          <a:ext cx="290820" cy="2124546"/>
        </a:xfrm>
      </dgm:spPr>
      <dgm:t>
        <a:bodyPr/>
        <a:lstStyle/>
        <a:p>
          <a:endParaRPr lang="en-US"/>
        </a:p>
      </dgm:t>
    </dgm:pt>
    <dgm:pt modelId="{9E0DE877-AF4C-43AE-94D4-85ED9789ACD3}" type="sibTrans" cxnId="{74478068-9DCE-42B9-BC60-3E80CC59A0CC}">
      <dgm:prSet/>
      <dgm:spPr/>
      <dgm:t>
        <a:bodyPr/>
        <a:lstStyle/>
        <a:p>
          <a:endParaRPr lang="en-US"/>
        </a:p>
      </dgm:t>
    </dgm:pt>
    <dgm:pt modelId="{4C4A0BCA-1C9C-4C0E-A8EE-ED5292E32DAA}">
      <dgm:prSet phldrT="[Text]" custT="1"/>
      <dgm:spPr>
        <a:xfrm>
          <a:off x="4776817" y="2361"/>
          <a:ext cx="2908206" cy="1062273"/>
        </a:xfrm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1400" dirty="0" smtClean="0">
              <a:latin typeface="+mn-lt"/>
              <a:ea typeface="+mn-ea"/>
              <a:cs typeface="+mn-cs"/>
            </a:rPr>
            <a:t>Fum7eF-Fum8eR</a:t>
          </a:r>
          <a:endParaRPr lang="en-US" sz="1400" dirty="0">
            <a:latin typeface="+mn-lt"/>
            <a:ea typeface="+mn-ea"/>
            <a:cs typeface="+mn-cs"/>
          </a:endParaRPr>
        </a:p>
      </dgm:t>
    </dgm:pt>
    <dgm:pt modelId="{0D4EE4B7-2261-4A9A-BB0A-D9F1797F138D}" type="parTrans" cxnId="{286C82A2-A40C-4E1A-A09B-F836BDB3019E}">
      <dgm:prSet/>
      <dgm:spPr/>
      <dgm:t>
        <a:bodyPr/>
        <a:lstStyle/>
        <a:p>
          <a:endParaRPr lang="en-US"/>
        </a:p>
      </dgm:t>
    </dgm:pt>
    <dgm:pt modelId="{216D68A5-A33C-4351-849B-C5AD059C6FCA}" type="sibTrans" cxnId="{286C82A2-A40C-4E1A-A09B-F836BDB3019E}">
      <dgm:prSet/>
      <dgm:spPr/>
      <dgm:t>
        <a:bodyPr/>
        <a:lstStyle/>
        <a:p>
          <a:endParaRPr lang="en-US"/>
        </a:p>
      </dgm:t>
    </dgm:pt>
    <dgm:pt modelId="{CF042F9B-4D27-4001-992F-57EDD22275F1}">
      <dgm:prSet phldrT="[Text]" custT="1"/>
      <dgm:spPr>
        <a:xfrm>
          <a:off x="8995431" y="2658044"/>
          <a:ext cx="1699637" cy="1062273"/>
        </a:xfrm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1400" dirty="0" smtClean="0">
              <a:latin typeface="+mn-lt"/>
              <a:ea typeface="+mn-ea"/>
              <a:cs typeface="+mn-cs"/>
            </a:rPr>
            <a:t>Oxoamina sintetasa</a:t>
          </a:r>
          <a:endParaRPr lang="en-US" sz="1400" dirty="0">
            <a:latin typeface="+mn-lt"/>
            <a:ea typeface="+mn-ea"/>
            <a:cs typeface="+mn-cs"/>
          </a:endParaRPr>
        </a:p>
      </dgm:t>
    </dgm:pt>
    <dgm:pt modelId="{D2E99AE1-6B93-4159-B1FA-E730C9FDDDB2}" type="parTrans" cxnId="{5D70433E-00B7-40D9-89C7-D1A40194D5D8}">
      <dgm:prSet/>
      <dgm:spPr>
        <a:xfrm>
          <a:off x="8605796" y="1064635"/>
          <a:ext cx="389635" cy="2124546"/>
        </a:xfrm>
      </dgm:spPr>
      <dgm:t>
        <a:bodyPr/>
        <a:lstStyle/>
        <a:p>
          <a:endParaRPr lang="en-US"/>
        </a:p>
      </dgm:t>
    </dgm:pt>
    <dgm:pt modelId="{9986A59F-79C8-4C73-95C9-C0A2D52921D9}" type="sibTrans" cxnId="{5D70433E-00B7-40D9-89C7-D1A40194D5D8}">
      <dgm:prSet/>
      <dgm:spPr/>
      <dgm:t>
        <a:bodyPr/>
        <a:lstStyle/>
        <a:p>
          <a:endParaRPr lang="en-US"/>
        </a:p>
      </dgm:t>
    </dgm:pt>
    <dgm:pt modelId="{197A94FB-1B3A-47AC-A978-787DA0961396}">
      <dgm:prSet phldrT="[Text]" custT="1"/>
      <dgm:spPr>
        <a:xfrm>
          <a:off x="8216160" y="2361"/>
          <a:ext cx="3896354" cy="1062273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sz="1800" b="1" dirty="0" smtClean="0">
              <a:latin typeface="+mn-lt"/>
              <a:ea typeface="+mn-ea"/>
              <a:cs typeface="+mn-cs"/>
            </a:rPr>
            <a:t>FUM8</a:t>
          </a:r>
          <a:endParaRPr lang="en-US" sz="1800" dirty="0">
            <a:latin typeface="+mn-lt"/>
            <a:ea typeface="+mn-ea"/>
            <a:cs typeface="+mn-cs"/>
          </a:endParaRPr>
        </a:p>
      </dgm:t>
    </dgm:pt>
    <dgm:pt modelId="{2ED5A52E-51D0-4D9A-A2FF-8C30DBCED163}" type="parTrans" cxnId="{96AEEE8D-2E4A-48F0-A70F-9992C0AA95AF}">
      <dgm:prSet/>
      <dgm:spPr/>
      <dgm:t>
        <a:bodyPr/>
        <a:lstStyle/>
        <a:p>
          <a:endParaRPr lang="en-US"/>
        </a:p>
      </dgm:t>
    </dgm:pt>
    <dgm:pt modelId="{89A34FF5-9323-43D3-BDD1-24D32F332BE0}" type="sibTrans" cxnId="{96AEEE8D-2E4A-48F0-A70F-9992C0AA95AF}">
      <dgm:prSet/>
      <dgm:spPr/>
      <dgm:t>
        <a:bodyPr/>
        <a:lstStyle/>
        <a:p>
          <a:endParaRPr lang="en-US"/>
        </a:p>
      </dgm:t>
    </dgm:pt>
    <dgm:pt modelId="{48C3EFED-D6AF-4386-B2C7-C40C0A3DA07C}">
      <dgm:prSet phldrT="[Text]" custT="1"/>
      <dgm:spPr>
        <a:xfrm>
          <a:off x="5358458" y="2658044"/>
          <a:ext cx="1699637" cy="1062273"/>
        </a:xfrm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1400" dirty="0" smtClean="0">
              <a:latin typeface="+mn-lt"/>
              <a:ea typeface="+mn-ea"/>
              <a:cs typeface="+mn-cs"/>
            </a:rPr>
            <a:t>Dehidrogenasa</a:t>
          </a:r>
          <a:endParaRPr lang="en-US" sz="1400" dirty="0">
            <a:latin typeface="+mn-lt"/>
            <a:ea typeface="+mn-ea"/>
            <a:cs typeface="+mn-cs"/>
          </a:endParaRPr>
        </a:p>
      </dgm:t>
    </dgm:pt>
    <dgm:pt modelId="{112910D2-C049-4724-B217-DFC6DE803823}" type="parTrans" cxnId="{65DF1981-7001-494A-9C48-610D2E0F524C}">
      <dgm:prSet/>
      <dgm:spPr>
        <a:xfrm>
          <a:off x="5067637" y="1064635"/>
          <a:ext cx="290820" cy="2124546"/>
        </a:xfrm>
      </dgm:spPr>
      <dgm:t>
        <a:bodyPr/>
        <a:lstStyle/>
        <a:p>
          <a:endParaRPr lang="en-US"/>
        </a:p>
      </dgm:t>
    </dgm:pt>
    <dgm:pt modelId="{25C3053B-D7D6-496D-AF25-87B9BC6FDFBB}" type="sibTrans" cxnId="{65DF1981-7001-494A-9C48-610D2E0F524C}">
      <dgm:prSet/>
      <dgm:spPr/>
      <dgm:t>
        <a:bodyPr/>
        <a:lstStyle/>
        <a:p>
          <a:endParaRPr lang="en-US"/>
        </a:p>
      </dgm:t>
    </dgm:pt>
    <dgm:pt modelId="{B30B7B28-444F-4217-87F5-42EAABE2A74F}">
      <dgm:prSet phldrT="[Text]" custT="1"/>
      <dgm:spPr>
        <a:xfrm>
          <a:off x="1337473" y="2361"/>
          <a:ext cx="2908206" cy="1062273"/>
        </a:xfrm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1400" dirty="0" smtClean="0">
              <a:latin typeface="+mn-lt"/>
              <a:ea typeface="+mn-ea"/>
              <a:cs typeface="+mn-cs"/>
            </a:rPr>
            <a:t>Fum1F1-FumR1</a:t>
          </a:r>
          <a:endParaRPr lang="en-US" sz="1400" dirty="0">
            <a:latin typeface="+mn-lt"/>
            <a:ea typeface="+mn-ea"/>
            <a:cs typeface="+mn-cs"/>
          </a:endParaRPr>
        </a:p>
      </dgm:t>
    </dgm:pt>
    <dgm:pt modelId="{2F781A57-6B18-4F87-A8CF-EBD831F80FB9}" type="parTrans" cxnId="{CDBFCB04-55C7-44B1-9E74-FF2E3A811DFE}">
      <dgm:prSet/>
      <dgm:spPr/>
      <dgm:t>
        <a:bodyPr/>
        <a:lstStyle/>
        <a:p>
          <a:endParaRPr lang="en-US"/>
        </a:p>
      </dgm:t>
    </dgm:pt>
    <dgm:pt modelId="{87891B46-C84A-4E42-86B0-F2E1E01ACBED}" type="sibTrans" cxnId="{CDBFCB04-55C7-44B1-9E74-FF2E3A811DFE}">
      <dgm:prSet/>
      <dgm:spPr/>
      <dgm:t>
        <a:bodyPr/>
        <a:lstStyle/>
        <a:p>
          <a:endParaRPr lang="en-US"/>
        </a:p>
      </dgm:t>
    </dgm:pt>
    <dgm:pt modelId="{57140230-64F8-4622-BECA-28C67B79764E}">
      <dgm:prSet phldrT="[Text]" custT="1"/>
      <dgm:spPr>
        <a:xfrm>
          <a:off x="5358458" y="1330203"/>
          <a:ext cx="1699637" cy="1062273"/>
        </a:xfrm>
      </dgm:spPr>
      <dgm:t>
        <a:bodyPr/>
        <a:lstStyle/>
        <a:p>
          <a:r>
            <a:rPr lang="en-US" sz="1800" b="1" dirty="0" smtClean="0">
              <a:latin typeface="+mn-lt"/>
              <a:ea typeface="+mn-ea"/>
              <a:cs typeface="+mn-cs"/>
            </a:rPr>
            <a:t>FUM7</a:t>
          </a:r>
          <a:endParaRPr lang="en-US" sz="1800" dirty="0">
            <a:latin typeface="+mn-lt"/>
            <a:ea typeface="+mn-ea"/>
            <a:cs typeface="+mn-cs"/>
          </a:endParaRPr>
        </a:p>
      </dgm:t>
    </dgm:pt>
    <dgm:pt modelId="{C827E4BE-9C7E-46B7-A6BA-A485C65C349E}" type="parTrans" cxnId="{9852DFA1-879E-4D2C-97A7-834B9E6099F5}">
      <dgm:prSet/>
      <dgm:spPr/>
      <dgm:t>
        <a:bodyPr/>
        <a:lstStyle/>
        <a:p>
          <a:endParaRPr lang="en-US"/>
        </a:p>
      </dgm:t>
    </dgm:pt>
    <dgm:pt modelId="{3902787E-BED9-4440-B806-7E3256A25A9B}" type="sibTrans" cxnId="{9852DFA1-879E-4D2C-97A7-834B9E6099F5}">
      <dgm:prSet/>
      <dgm:spPr/>
      <dgm:t>
        <a:bodyPr/>
        <a:lstStyle/>
        <a:p>
          <a:endParaRPr lang="en-US"/>
        </a:p>
      </dgm:t>
    </dgm:pt>
    <dgm:pt modelId="{F92C53B7-3A6C-444B-B027-0D3601409B05}">
      <dgm:prSet phldrT="[Text]" custT="1"/>
      <dgm:spPr>
        <a:xfrm>
          <a:off x="8216160" y="2361"/>
          <a:ext cx="3896354" cy="1062273"/>
        </a:xfrm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1400" dirty="0" smtClean="0">
              <a:latin typeface="+mn-lt"/>
              <a:ea typeface="+mn-ea"/>
              <a:cs typeface="+mn-cs"/>
            </a:rPr>
            <a:t>Antfum8F-Antfum8R</a:t>
          </a:r>
          <a:endParaRPr lang="en-US" sz="1400" dirty="0">
            <a:latin typeface="+mn-lt"/>
            <a:ea typeface="+mn-ea"/>
            <a:cs typeface="+mn-cs"/>
          </a:endParaRPr>
        </a:p>
      </dgm:t>
    </dgm:pt>
    <dgm:pt modelId="{2F695D1D-4714-46D1-98A9-F7380C101213}" type="parTrans" cxnId="{DDA0A520-8B13-4674-AC60-C133762C2083}">
      <dgm:prSet/>
      <dgm:spPr/>
      <dgm:t>
        <a:bodyPr/>
        <a:lstStyle/>
        <a:p>
          <a:endParaRPr lang="en-US"/>
        </a:p>
      </dgm:t>
    </dgm:pt>
    <dgm:pt modelId="{6F67ABF6-D7D5-4DE3-B1EF-A4C451A2DAAB}" type="sibTrans" cxnId="{DDA0A520-8B13-4674-AC60-C133762C2083}">
      <dgm:prSet/>
      <dgm:spPr/>
      <dgm:t>
        <a:bodyPr/>
        <a:lstStyle/>
        <a:p>
          <a:endParaRPr lang="en-US"/>
        </a:p>
      </dgm:t>
    </dgm:pt>
    <dgm:pt modelId="{76866BB5-84B7-4A10-9C1A-9EF3E323CAB9}" type="pres">
      <dgm:prSet presAssocID="{464C8353-DC81-4DA8-A169-7EA4ABA044B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17849D4-C4A5-4208-BCFC-7F20963901E6}" type="pres">
      <dgm:prSet presAssocID="{6E8D03DE-9E7F-48AD-A941-E6AEE713E35C}" presName="root" presStyleCnt="0"/>
      <dgm:spPr/>
      <dgm:t>
        <a:bodyPr/>
        <a:lstStyle/>
        <a:p>
          <a:endParaRPr lang="en-US"/>
        </a:p>
      </dgm:t>
    </dgm:pt>
    <dgm:pt modelId="{BCCDAE25-376F-4E1D-84E6-76972EEF69E8}" type="pres">
      <dgm:prSet presAssocID="{6E8D03DE-9E7F-48AD-A941-E6AEE713E35C}" presName="rootComposite" presStyleCnt="0"/>
      <dgm:spPr/>
      <dgm:t>
        <a:bodyPr/>
        <a:lstStyle/>
        <a:p>
          <a:endParaRPr lang="en-US"/>
        </a:p>
      </dgm:t>
    </dgm:pt>
    <dgm:pt modelId="{5897176A-A4F1-43C2-AE56-169B8E33E0A6}" type="pres">
      <dgm:prSet presAssocID="{6E8D03DE-9E7F-48AD-A941-E6AEE713E35C}" presName="rootText" presStyleLbl="node1" presStyleIdx="0" presStyleCnt="3" custScaleX="103225"/>
      <dgm:spPr/>
      <dgm:t>
        <a:bodyPr/>
        <a:lstStyle/>
        <a:p>
          <a:endParaRPr lang="en-US"/>
        </a:p>
      </dgm:t>
    </dgm:pt>
    <dgm:pt modelId="{21063F90-1F59-4830-BF0F-BEE330514457}" type="pres">
      <dgm:prSet presAssocID="{6E8D03DE-9E7F-48AD-A941-E6AEE713E35C}" presName="rootConnector" presStyleLbl="node1" presStyleIdx="0" presStyleCnt="3"/>
      <dgm:spPr/>
      <dgm:t>
        <a:bodyPr/>
        <a:lstStyle/>
        <a:p>
          <a:endParaRPr lang="en-US"/>
        </a:p>
      </dgm:t>
    </dgm:pt>
    <dgm:pt modelId="{AB00ABED-723E-4371-BC2B-8C851CFBBC49}" type="pres">
      <dgm:prSet presAssocID="{6E8D03DE-9E7F-48AD-A941-E6AEE713E35C}" presName="childShape" presStyleCnt="0"/>
      <dgm:spPr/>
      <dgm:t>
        <a:bodyPr/>
        <a:lstStyle/>
        <a:p>
          <a:endParaRPr lang="en-US"/>
        </a:p>
      </dgm:t>
    </dgm:pt>
    <dgm:pt modelId="{8F59ED02-0367-4CFC-B0C4-4B8FF2E55294}" type="pres">
      <dgm:prSet presAssocID="{2F781A57-6B18-4F87-A8CF-EBD831F80FB9}" presName="Name13" presStyleLbl="parChTrans1D2" presStyleIdx="0" presStyleCnt="6"/>
      <dgm:spPr/>
      <dgm:t>
        <a:bodyPr/>
        <a:lstStyle/>
        <a:p>
          <a:endParaRPr lang="en-US"/>
        </a:p>
      </dgm:t>
    </dgm:pt>
    <dgm:pt modelId="{80669C84-4EEF-43C4-8844-2DD96193FD16}" type="pres">
      <dgm:prSet presAssocID="{B30B7B28-444F-4217-87F5-42EAABE2A74F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8F3D9C-1F1A-461C-A32B-3B6858C58E9C}" type="pres">
      <dgm:prSet presAssocID="{BB7E1FFD-5455-41D6-B6E2-F652C1C1BF77}" presName="Name13" presStyleLbl="parChTrans1D2" presStyleIdx="1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4546"/>
              </a:lnTo>
              <a:lnTo>
                <a:pt x="290820" y="2124546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3E6A1C74-56B3-4E59-8423-48016CFC9C8A}" type="pres">
      <dgm:prSet presAssocID="{CAF81B62-30C9-4F23-9D72-30D5720A7554}" presName="childText" presStyleLbl="bgAcc1" presStyleIdx="1" presStyleCnt="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B213101-2268-4938-9372-9244DCF6C1A4}" type="pres">
      <dgm:prSet presAssocID="{57140230-64F8-4622-BECA-28C67B79764E}" presName="root" presStyleCnt="0"/>
      <dgm:spPr/>
    </dgm:pt>
    <dgm:pt modelId="{3FFC3890-8278-40BF-B756-C9A32E5F50CD}" type="pres">
      <dgm:prSet presAssocID="{57140230-64F8-4622-BECA-28C67B79764E}" presName="rootComposite" presStyleCnt="0"/>
      <dgm:spPr/>
    </dgm:pt>
    <dgm:pt modelId="{6E3D730D-AEAD-4D9D-8861-387882EFCA25}" type="pres">
      <dgm:prSet presAssocID="{57140230-64F8-4622-BECA-28C67B79764E}" presName="rootText" presStyleLbl="node1" presStyleIdx="1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5BF25F4-08E7-43D4-8524-12D949462C5B}" type="pres">
      <dgm:prSet presAssocID="{57140230-64F8-4622-BECA-28C67B79764E}" presName="rootConnector" presStyleLbl="node1" presStyleIdx="1" presStyleCnt="3"/>
      <dgm:spPr/>
      <dgm:t>
        <a:bodyPr/>
        <a:lstStyle/>
        <a:p>
          <a:endParaRPr lang="en-US"/>
        </a:p>
      </dgm:t>
    </dgm:pt>
    <dgm:pt modelId="{0309E1B4-D220-481F-A30C-558AA6A64D1F}" type="pres">
      <dgm:prSet presAssocID="{57140230-64F8-4622-BECA-28C67B79764E}" presName="childShape" presStyleCnt="0"/>
      <dgm:spPr/>
    </dgm:pt>
    <dgm:pt modelId="{DAC5EDD7-2F6A-43CC-AEFF-521C73BB6179}" type="pres">
      <dgm:prSet presAssocID="{0D4EE4B7-2261-4A9A-BB0A-D9F1797F138D}" presName="Name13" presStyleLbl="parChTrans1D2" presStyleIdx="2" presStyleCnt="6"/>
      <dgm:spPr/>
      <dgm:t>
        <a:bodyPr/>
        <a:lstStyle/>
        <a:p>
          <a:endParaRPr lang="en-US"/>
        </a:p>
      </dgm:t>
    </dgm:pt>
    <dgm:pt modelId="{9F9C249D-8B85-45C3-AEAC-386682662DAB}" type="pres">
      <dgm:prSet presAssocID="{4C4A0BCA-1C9C-4C0E-A8EE-ED5292E32DAA}" presName="childText" presStyleLbl="bgAcc1" presStyleIdx="2" presStyleCnt="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9814D9F1-37EA-4DF3-8BA3-E49D96EA7A59}" type="pres">
      <dgm:prSet presAssocID="{112910D2-C049-4724-B217-DFC6DE803823}" presName="Name13" presStyleLbl="parChTrans1D2" presStyleIdx="3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4546"/>
              </a:lnTo>
              <a:lnTo>
                <a:pt x="290820" y="2124546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F45568C7-20E1-47E2-B3FC-6B3E8C29D184}" type="pres">
      <dgm:prSet presAssocID="{48C3EFED-D6AF-4386-B2C7-C40C0A3DA07C}" presName="childText" presStyleLbl="bgAcc1" presStyleIdx="3" presStyleCnt="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23F1FAC-FDE3-4170-A684-0C6C09E38E89}" type="pres">
      <dgm:prSet presAssocID="{197A94FB-1B3A-47AC-A978-787DA0961396}" presName="root" presStyleCnt="0"/>
      <dgm:spPr/>
      <dgm:t>
        <a:bodyPr/>
        <a:lstStyle/>
        <a:p>
          <a:endParaRPr lang="en-US"/>
        </a:p>
      </dgm:t>
    </dgm:pt>
    <dgm:pt modelId="{36A5A7DA-A277-4E5B-A9E1-CBEF04EF32EA}" type="pres">
      <dgm:prSet presAssocID="{197A94FB-1B3A-47AC-A978-787DA0961396}" presName="rootComposite" presStyleCnt="0"/>
      <dgm:spPr/>
      <dgm:t>
        <a:bodyPr/>
        <a:lstStyle/>
        <a:p>
          <a:endParaRPr lang="en-US"/>
        </a:p>
      </dgm:t>
    </dgm:pt>
    <dgm:pt modelId="{28248CB3-3BC9-4D80-91EA-7E89D0F3CBDD}" type="pres">
      <dgm:prSet presAssocID="{197A94FB-1B3A-47AC-A978-787DA0961396}" presName="rootText" presStyleLbl="node1" presStyleIdx="2" presStyleCnt="3" custScaleX="105781"/>
      <dgm:spPr/>
      <dgm:t>
        <a:bodyPr/>
        <a:lstStyle/>
        <a:p>
          <a:endParaRPr lang="en-US"/>
        </a:p>
      </dgm:t>
    </dgm:pt>
    <dgm:pt modelId="{3F2A376C-F90B-4D98-90C4-2CEE3762C9E9}" type="pres">
      <dgm:prSet presAssocID="{197A94FB-1B3A-47AC-A978-787DA0961396}" presName="rootConnector" presStyleLbl="node1" presStyleIdx="2" presStyleCnt="3"/>
      <dgm:spPr/>
      <dgm:t>
        <a:bodyPr/>
        <a:lstStyle/>
        <a:p>
          <a:endParaRPr lang="en-US"/>
        </a:p>
      </dgm:t>
    </dgm:pt>
    <dgm:pt modelId="{78A18E4B-DCA1-4F4D-8337-D82458A87B81}" type="pres">
      <dgm:prSet presAssocID="{197A94FB-1B3A-47AC-A978-787DA0961396}" presName="childShape" presStyleCnt="0"/>
      <dgm:spPr/>
      <dgm:t>
        <a:bodyPr/>
        <a:lstStyle/>
        <a:p>
          <a:endParaRPr lang="en-US"/>
        </a:p>
      </dgm:t>
    </dgm:pt>
    <dgm:pt modelId="{CBEC5E17-1E47-4127-A749-0772CE3E3847}" type="pres">
      <dgm:prSet presAssocID="{2F695D1D-4714-46D1-98A9-F7380C101213}" presName="Name13" presStyleLbl="parChTrans1D2" presStyleIdx="4" presStyleCnt="6"/>
      <dgm:spPr/>
      <dgm:t>
        <a:bodyPr/>
        <a:lstStyle/>
        <a:p>
          <a:endParaRPr lang="en-US"/>
        </a:p>
      </dgm:t>
    </dgm:pt>
    <dgm:pt modelId="{6F26271E-69AB-4936-A923-ABF4321E01CB}" type="pres">
      <dgm:prSet presAssocID="{F92C53B7-3A6C-444B-B027-0D3601409B05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8716B-C5CB-4064-8820-4E54E16A32BE}" type="pres">
      <dgm:prSet presAssocID="{D2E99AE1-6B93-4159-B1FA-E730C9FDDDB2}" presName="Name13" presStyleLbl="parChTrans1D2" presStyleIdx="5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4546"/>
              </a:lnTo>
              <a:lnTo>
                <a:pt x="389635" y="2124546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5B080073-E372-455C-83C2-46D37012D230}" type="pres">
      <dgm:prSet presAssocID="{CF042F9B-4D27-4001-992F-57EDD22275F1}" presName="childText" presStyleLbl="bgAcc1" presStyleIdx="5" presStyleCnt="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</dgm:ptLst>
  <dgm:cxnLst>
    <dgm:cxn modelId="{371DCD32-4B8B-46D1-B369-3966C617ED87}" srcId="{464C8353-DC81-4DA8-A169-7EA4ABA044BF}" destId="{6E8D03DE-9E7F-48AD-A941-E6AEE713E35C}" srcOrd="0" destOrd="0" parTransId="{1A4B33DD-FEF6-4DE2-A441-A7CF8B5FD7A5}" sibTransId="{12277B60-195A-4ADB-B189-892E91107531}"/>
    <dgm:cxn modelId="{96AEEE8D-2E4A-48F0-A70F-9992C0AA95AF}" srcId="{464C8353-DC81-4DA8-A169-7EA4ABA044BF}" destId="{197A94FB-1B3A-47AC-A978-787DA0961396}" srcOrd="2" destOrd="0" parTransId="{2ED5A52E-51D0-4D9A-A2FF-8C30DBCED163}" sibTransId="{89A34FF5-9323-43D3-BDD1-24D32F332BE0}"/>
    <dgm:cxn modelId="{E309B90C-C15F-4D6D-96A3-D7815740B001}" type="presOf" srcId="{4C4A0BCA-1C9C-4C0E-A8EE-ED5292E32DAA}" destId="{9F9C249D-8B85-45C3-AEAC-386682662DAB}" srcOrd="0" destOrd="0" presId="urn:microsoft.com/office/officeart/2005/8/layout/hierarchy3"/>
    <dgm:cxn modelId="{620EF2C8-A35E-4D8F-A5A3-B35428E38145}" type="presOf" srcId="{D2E99AE1-6B93-4159-B1FA-E730C9FDDDB2}" destId="{BCB8716B-C5CB-4064-8820-4E54E16A32BE}" srcOrd="0" destOrd="0" presId="urn:microsoft.com/office/officeart/2005/8/layout/hierarchy3"/>
    <dgm:cxn modelId="{4C282A84-ACF2-4047-916E-E4DF1F3BF712}" type="presOf" srcId="{B30B7B28-444F-4217-87F5-42EAABE2A74F}" destId="{80669C84-4EEF-43C4-8844-2DD96193FD16}" srcOrd="0" destOrd="0" presId="urn:microsoft.com/office/officeart/2005/8/layout/hierarchy3"/>
    <dgm:cxn modelId="{68ACA6A8-3087-4B72-83BD-F58D616D5562}" type="presOf" srcId="{197A94FB-1B3A-47AC-A978-787DA0961396}" destId="{28248CB3-3BC9-4D80-91EA-7E89D0F3CBDD}" srcOrd="0" destOrd="0" presId="urn:microsoft.com/office/officeart/2005/8/layout/hierarchy3"/>
    <dgm:cxn modelId="{A2B8D5D8-560D-4885-A665-951E7C7242A3}" type="presOf" srcId="{6E8D03DE-9E7F-48AD-A941-E6AEE713E35C}" destId="{21063F90-1F59-4830-BF0F-BEE330514457}" srcOrd="1" destOrd="0" presId="urn:microsoft.com/office/officeart/2005/8/layout/hierarchy3"/>
    <dgm:cxn modelId="{5D70433E-00B7-40D9-89C7-D1A40194D5D8}" srcId="{197A94FB-1B3A-47AC-A978-787DA0961396}" destId="{CF042F9B-4D27-4001-992F-57EDD22275F1}" srcOrd="1" destOrd="0" parTransId="{D2E99AE1-6B93-4159-B1FA-E730C9FDDDB2}" sibTransId="{9986A59F-79C8-4C73-95C9-C0A2D52921D9}"/>
    <dgm:cxn modelId="{991D2C17-6AB8-4FAA-93D0-4BB53E351A43}" type="presOf" srcId="{0D4EE4B7-2261-4A9A-BB0A-D9F1797F138D}" destId="{DAC5EDD7-2F6A-43CC-AEFF-521C73BB6179}" srcOrd="0" destOrd="0" presId="urn:microsoft.com/office/officeart/2005/8/layout/hierarchy3"/>
    <dgm:cxn modelId="{9D5E3588-A779-4CE3-9ED9-B471050B38A8}" type="presOf" srcId="{F92C53B7-3A6C-444B-B027-0D3601409B05}" destId="{6F26271E-69AB-4936-A923-ABF4321E01CB}" srcOrd="0" destOrd="0" presId="urn:microsoft.com/office/officeart/2005/8/layout/hierarchy3"/>
    <dgm:cxn modelId="{286C82A2-A40C-4E1A-A09B-F836BDB3019E}" srcId="{57140230-64F8-4622-BECA-28C67B79764E}" destId="{4C4A0BCA-1C9C-4C0E-A8EE-ED5292E32DAA}" srcOrd="0" destOrd="0" parTransId="{0D4EE4B7-2261-4A9A-BB0A-D9F1797F138D}" sibTransId="{216D68A5-A33C-4351-849B-C5AD059C6FCA}"/>
    <dgm:cxn modelId="{3F5E6C20-888E-423E-B843-412F1BC3B468}" type="presOf" srcId="{464C8353-DC81-4DA8-A169-7EA4ABA044BF}" destId="{76866BB5-84B7-4A10-9C1A-9EF3E323CAB9}" srcOrd="0" destOrd="0" presId="urn:microsoft.com/office/officeart/2005/8/layout/hierarchy3"/>
    <dgm:cxn modelId="{5E6323E2-28B4-4931-88D0-692D216EF5EA}" type="presOf" srcId="{48C3EFED-D6AF-4386-B2C7-C40C0A3DA07C}" destId="{F45568C7-20E1-47E2-B3FC-6B3E8C29D184}" srcOrd="0" destOrd="0" presId="urn:microsoft.com/office/officeart/2005/8/layout/hierarchy3"/>
    <dgm:cxn modelId="{B62EE593-BCC8-42B0-ADCA-F62A8909F4DC}" type="presOf" srcId="{57140230-64F8-4622-BECA-28C67B79764E}" destId="{6E3D730D-AEAD-4D9D-8861-387882EFCA25}" srcOrd="0" destOrd="0" presId="urn:microsoft.com/office/officeart/2005/8/layout/hierarchy3"/>
    <dgm:cxn modelId="{29A6BA10-24ED-4BD8-AFAB-B8117FC559F3}" type="presOf" srcId="{CF042F9B-4D27-4001-992F-57EDD22275F1}" destId="{5B080073-E372-455C-83C2-46D37012D230}" srcOrd="0" destOrd="0" presId="urn:microsoft.com/office/officeart/2005/8/layout/hierarchy3"/>
    <dgm:cxn modelId="{488E9C99-DB97-42F1-BA12-EB5F9CBBB157}" type="presOf" srcId="{2F781A57-6B18-4F87-A8CF-EBD831F80FB9}" destId="{8F59ED02-0367-4CFC-B0C4-4B8FF2E55294}" srcOrd="0" destOrd="0" presId="urn:microsoft.com/office/officeart/2005/8/layout/hierarchy3"/>
    <dgm:cxn modelId="{B0DD7C9F-C0D8-4B4D-B9F2-2EC24D1FDCBB}" type="presOf" srcId="{2F695D1D-4714-46D1-98A9-F7380C101213}" destId="{CBEC5E17-1E47-4127-A749-0772CE3E3847}" srcOrd="0" destOrd="0" presId="urn:microsoft.com/office/officeart/2005/8/layout/hierarchy3"/>
    <dgm:cxn modelId="{CDBFCB04-55C7-44B1-9E74-FF2E3A811DFE}" srcId="{6E8D03DE-9E7F-48AD-A941-E6AEE713E35C}" destId="{B30B7B28-444F-4217-87F5-42EAABE2A74F}" srcOrd="0" destOrd="0" parTransId="{2F781A57-6B18-4F87-A8CF-EBD831F80FB9}" sibTransId="{87891B46-C84A-4E42-86B0-F2E1E01ACBED}"/>
    <dgm:cxn modelId="{2ED616BB-308C-43BC-828B-D69506088AE5}" type="presOf" srcId="{6E8D03DE-9E7F-48AD-A941-E6AEE713E35C}" destId="{5897176A-A4F1-43C2-AE56-169B8E33E0A6}" srcOrd="0" destOrd="0" presId="urn:microsoft.com/office/officeart/2005/8/layout/hierarchy3"/>
    <dgm:cxn modelId="{953FE995-1607-4717-A997-044B7CD9839E}" type="presOf" srcId="{112910D2-C049-4724-B217-DFC6DE803823}" destId="{9814D9F1-37EA-4DF3-8BA3-E49D96EA7A59}" srcOrd="0" destOrd="0" presId="urn:microsoft.com/office/officeart/2005/8/layout/hierarchy3"/>
    <dgm:cxn modelId="{DDA0A520-8B13-4674-AC60-C133762C2083}" srcId="{197A94FB-1B3A-47AC-A978-787DA0961396}" destId="{F92C53B7-3A6C-444B-B027-0D3601409B05}" srcOrd="0" destOrd="0" parTransId="{2F695D1D-4714-46D1-98A9-F7380C101213}" sibTransId="{6F67ABF6-D7D5-4DE3-B1EF-A4C451A2DAAB}"/>
    <dgm:cxn modelId="{74478068-9DCE-42B9-BC60-3E80CC59A0CC}" srcId="{6E8D03DE-9E7F-48AD-A941-E6AEE713E35C}" destId="{CAF81B62-30C9-4F23-9D72-30D5720A7554}" srcOrd="1" destOrd="0" parTransId="{BB7E1FFD-5455-41D6-B6E2-F652C1C1BF77}" sibTransId="{9E0DE877-AF4C-43AE-94D4-85ED9789ACD3}"/>
    <dgm:cxn modelId="{921F7327-8EBF-4EA9-BF84-1997F284C827}" type="presOf" srcId="{197A94FB-1B3A-47AC-A978-787DA0961396}" destId="{3F2A376C-F90B-4D98-90C4-2CEE3762C9E9}" srcOrd="1" destOrd="0" presId="urn:microsoft.com/office/officeart/2005/8/layout/hierarchy3"/>
    <dgm:cxn modelId="{29B61CBD-EB18-4D58-8B36-DC579D2D8384}" type="presOf" srcId="{BB7E1FFD-5455-41D6-B6E2-F652C1C1BF77}" destId="{028F3D9C-1F1A-461C-A32B-3B6858C58E9C}" srcOrd="0" destOrd="0" presId="urn:microsoft.com/office/officeart/2005/8/layout/hierarchy3"/>
    <dgm:cxn modelId="{00F579E3-F6A8-4A52-9922-B8C5B4DB435B}" type="presOf" srcId="{57140230-64F8-4622-BECA-28C67B79764E}" destId="{05BF25F4-08E7-43D4-8524-12D949462C5B}" srcOrd="1" destOrd="0" presId="urn:microsoft.com/office/officeart/2005/8/layout/hierarchy3"/>
    <dgm:cxn modelId="{41614D8E-AFB0-49D2-9E60-34ABFCD91464}" type="presOf" srcId="{CAF81B62-30C9-4F23-9D72-30D5720A7554}" destId="{3E6A1C74-56B3-4E59-8423-48016CFC9C8A}" srcOrd="0" destOrd="0" presId="urn:microsoft.com/office/officeart/2005/8/layout/hierarchy3"/>
    <dgm:cxn modelId="{65DF1981-7001-494A-9C48-610D2E0F524C}" srcId="{57140230-64F8-4622-BECA-28C67B79764E}" destId="{48C3EFED-D6AF-4386-B2C7-C40C0A3DA07C}" srcOrd="1" destOrd="0" parTransId="{112910D2-C049-4724-B217-DFC6DE803823}" sibTransId="{25C3053B-D7D6-496D-AF25-87B9BC6FDFBB}"/>
    <dgm:cxn modelId="{9852DFA1-879E-4D2C-97A7-834B9E6099F5}" srcId="{464C8353-DC81-4DA8-A169-7EA4ABA044BF}" destId="{57140230-64F8-4622-BECA-28C67B79764E}" srcOrd="1" destOrd="0" parTransId="{C827E4BE-9C7E-46B7-A6BA-A485C65C349E}" sibTransId="{3902787E-BED9-4440-B806-7E3256A25A9B}"/>
    <dgm:cxn modelId="{42A01365-233C-4458-9F8C-408A7B1BBF72}" type="presParOf" srcId="{76866BB5-84B7-4A10-9C1A-9EF3E323CAB9}" destId="{D17849D4-C4A5-4208-BCFC-7F20963901E6}" srcOrd="0" destOrd="0" presId="urn:microsoft.com/office/officeart/2005/8/layout/hierarchy3"/>
    <dgm:cxn modelId="{49E07CBB-EF81-42A2-9815-0E9E46D15269}" type="presParOf" srcId="{D17849D4-C4A5-4208-BCFC-7F20963901E6}" destId="{BCCDAE25-376F-4E1D-84E6-76972EEF69E8}" srcOrd="0" destOrd="0" presId="urn:microsoft.com/office/officeart/2005/8/layout/hierarchy3"/>
    <dgm:cxn modelId="{4EAB9764-A621-41E1-82EC-05654C6D49B8}" type="presParOf" srcId="{BCCDAE25-376F-4E1D-84E6-76972EEF69E8}" destId="{5897176A-A4F1-43C2-AE56-169B8E33E0A6}" srcOrd="0" destOrd="0" presId="urn:microsoft.com/office/officeart/2005/8/layout/hierarchy3"/>
    <dgm:cxn modelId="{9243377F-0512-4D19-86EB-1E4D53F691D3}" type="presParOf" srcId="{BCCDAE25-376F-4E1D-84E6-76972EEF69E8}" destId="{21063F90-1F59-4830-BF0F-BEE330514457}" srcOrd="1" destOrd="0" presId="urn:microsoft.com/office/officeart/2005/8/layout/hierarchy3"/>
    <dgm:cxn modelId="{001DA26B-7AF5-45AB-849C-90CA8E123594}" type="presParOf" srcId="{D17849D4-C4A5-4208-BCFC-7F20963901E6}" destId="{AB00ABED-723E-4371-BC2B-8C851CFBBC49}" srcOrd="1" destOrd="0" presId="urn:microsoft.com/office/officeart/2005/8/layout/hierarchy3"/>
    <dgm:cxn modelId="{11EF25B8-A833-4AD8-8F0D-1033E97C6859}" type="presParOf" srcId="{AB00ABED-723E-4371-BC2B-8C851CFBBC49}" destId="{8F59ED02-0367-4CFC-B0C4-4B8FF2E55294}" srcOrd="0" destOrd="0" presId="urn:microsoft.com/office/officeart/2005/8/layout/hierarchy3"/>
    <dgm:cxn modelId="{E0F50EB0-D430-4DA0-A782-D91D31D9A41E}" type="presParOf" srcId="{AB00ABED-723E-4371-BC2B-8C851CFBBC49}" destId="{80669C84-4EEF-43C4-8844-2DD96193FD16}" srcOrd="1" destOrd="0" presId="urn:microsoft.com/office/officeart/2005/8/layout/hierarchy3"/>
    <dgm:cxn modelId="{59B68F06-53C4-4360-8966-6A46B9AB79BE}" type="presParOf" srcId="{AB00ABED-723E-4371-BC2B-8C851CFBBC49}" destId="{028F3D9C-1F1A-461C-A32B-3B6858C58E9C}" srcOrd="2" destOrd="0" presId="urn:microsoft.com/office/officeart/2005/8/layout/hierarchy3"/>
    <dgm:cxn modelId="{6E6C5CB3-8094-45F5-B90B-F209D8BBB6D1}" type="presParOf" srcId="{AB00ABED-723E-4371-BC2B-8C851CFBBC49}" destId="{3E6A1C74-56B3-4E59-8423-48016CFC9C8A}" srcOrd="3" destOrd="0" presId="urn:microsoft.com/office/officeart/2005/8/layout/hierarchy3"/>
    <dgm:cxn modelId="{D4769D35-F7B0-4D3A-ADDF-9B4EA0FC0A99}" type="presParOf" srcId="{76866BB5-84B7-4A10-9C1A-9EF3E323CAB9}" destId="{AB213101-2268-4938-9372-9244DCF6C1A4}" srcOrd="1" destOrd="0" presId="urn:microsoft.com/office/officeart/2005/8/layout/hierarchy3"/>
    <dgm:cxn modelId="{53619ACC-12D3-49AF-AE13-E5E4B803A1A6}" type="presParOf" srcId="{AB213101-2268-4938-9372-9244DCF6C1A4}" destId="{3FFC3890-8278-40BF-B756-C9A32E5F50CD}" srcOrd="0" destOrd="0" presId="urn:microsoft.com/office/officeart/2005/8/layout/hierarchy3"/>
    <dgm:cxn modelId="{8C31CA97-C995-4461-A6FE-EF4D489767A9}" type="presParOf" srcId="{3FFC3890-8278-40BF-B756-C9A32E5F50CD}" destId="{6E3D730D-AEAD-4D9D-8861-387882EFCA25}" srcOrd="0" destOrd="0" presId="urn:microsoft.com/office/officeart/2005/8/layout/hierarchy3"/>
    <dgm:cxn modelId="{3CF9C674-4373-437C-8FA3-EC4979AB5390}" type="presParOf" srcId="{3FFC3890-8278-40BF-B756-C9A32E5F50CD}" destId="{05BF25F4-08E7-43D4-8524-12D949462C5B}" srcOrd="1" destOrd="0" presId="urn:microsoft.com/office/officeart/2005/8/layout/hierarchy3"/>
    <dgm:cxn modelId="{FAD4C429-8359-45F0-9AB6-FA8158382DFE}" type="presParOf" srcId="{AB213101-2268-4938-9372-9244DCF6C1A4}" destId="{0309E1B4-D220-481F-A30C-558AA6A64D1F}" srcOrd="1" destOrd="0" presId="urn:microsoft.com/office/officeart/2005/8/layout/hierarchy3"/>
    <dgm:cxn modelId="{C3EAE7B4-C779-4A1A-A5ED-B9BA11C47106}" type="presParOf" srcId="{0309E1B4-D220-481F-A30C-558AA6A64D1F}" destId="{DAC5EDD7-2F6A-43CC-AEFF-521C73BB6179}" srcOrd="0" destOrd="0" presId="urn:microsoft.com/office/officeart/2005/8/layout/hierarchy3"/>
    <dgm:cxn modelId="{2E4D3464-9545-41DA-A3F4-5A8CC27C2A88}" type="presParOf" srcId="{0309E1B4-D220-481F-A30C-558AA6A64D1F}" destId="{9F9C249D-8B85-45C3-AEAC-386682662DAB}" srcOrd="1" destOrd="0" presId="urn:microsoft.com/office/officeart/2005/8/layout/hierarchy3"/>
    <dgm:cxn modelId="{240EDDA5-AD6F-4C3F-95CC-1E21610F0E00}" type="presParOf" srcId="{0309E1B4-D220-481F-A30C-558AA6A64D1F}" destId="{9814D9F1-37EA-4DF3-8BA3-E49D96EA7A59}" srcOrd="2" destOrd="0" presId="urn:microsoft.com/office/officeart/2005/8/layout/hierarchy3"/>
    <dgm:cxn modelId="{C6965FAB-ABF5-4D53-99AC-698D4D996007}" type="presParOf" srcId="{0309E1B4-D220-481F-A30C-558AA6A64D1F}" destId="{F45568C7-20E1-47E2-B3FC-6B3E8C29D184}" srcOrd="3" destOrd="0" presId="urn:microsoft.com/office/officeart/2005/8/layout/hierarchy3"/>
    <dgm:cxn modelId="{ACA245CB-4EAF-489E-89C3-A199941FDD5F}" type="presParOf" srcId="{76866BB5-84B7-4A10-9C1A-9EF3E323CAB9}" destId="{423F1FAC-FDE3-4170-A684-0C6C09E38E89}" srcOrd="2" destOrd="0" presId="urn:microsoft.com/office/officeart/2005/8/layout/hierarchy3"/>
    <dgm:cxn modelId="{ACA19037-F990-4FE9-A802-D9FFA39F5C63}" type="presParOf" srcId="{423F1FAC-FDE3-4170-A684-0C6C09E38E89}" destId="{36A5A7DA-A277-4E5B-A9E1-CBEF04EF32EA}" srcOrd="0" destOrd="0" presId="urn:microsoft.com/office/officeart/2005/8/layout/hierarchy3"/>
    <dgm:cxn modelId="{8C1E623D-DEDB-4BF9-8D19-6F6FF24EC748}" type="presParOf" srcId="{36A5A7DA-A277-4E5B-A9E1-CBEF04EF32EA}" destId="{28248CB3-3BC9-4D80-91EA-7E89D0F3CBDD}" srcOrd="0" destOrd="0" presId="urn:microsoft.com/office/officeart/2005/8/layout/hierarchy3"/>
    <dgm:cxn modelId="{6783AD18-C18A-4CD1-ACDF-F37CAD611446}" type="presParOf" srcId="{36A5A7DA-A277-4E5B-A9E1-CBEF04EF32EA}" destId="{3F2A376C-F90B-4D98-90C4-2CEE3762C9E9}" srcOrd="1" destOrd="0" presId="urn:microsoft.com/office/officeart/2005/8/layout/hierarchy3"/>
    <dgm:cxn modelId="{3D06774E-F6E5-4F7B-8527-332D80C571A4}" type="presParOf" srcId="{423F1FAC-FDE3-4170-A684-0C6C09E38E89}" destId="{78A18E4B-DCA1-4F4D-8337-D82458A87B81}" srcOrd="1" destOrd="0" presId="urn:microsoft.com/office/officeart/2005/8/layout/hierarchy3"/>
    <dgm:cxn modelId="{B0FC3389-62BE-4EB9-B483-E839AB847FBE}" type="presParOf" srcId="{78A18E4B-DCA1-4F4D-8337-D82458A87B81}" destId="{CBEC5E17-1E47-4127-A749-0772CE3E3847}" srcOrd="0" destOrd="0" presId="urn:microsoft.com/office/officeart/2005/8/layout/hierarchy3"/>
    <dgm:cxn modelId="{E67F2552-F7DC-4AB1-921C-B37FB9F3EF73}" type="presParOf" srcId="{78A18E4B-DCA1-4F4D-8337-D82458A87B81}" destId="{6F26271E-69AB-4936-A923-ABF4321E01CB}" srcOrd="1" destOrd="0" presId="urn:microsoft.com/office/officeart/2005/8/layout/hierarchy3"/>
    <dgm:cxn modelId="{D05C5D02-CF9B-45E5-AFBC-D5A1ABB886A1}" type="presParOf" srcId="{78A18E4B-DCA1-4F4D-8337-D82458A87B81}" destId="{BCB8716B-C5CB-4064-8820-4E54E16A32BE}" srcOrd="2" destOrd="0" presId="urn:microsoft.com/office/officeart/2005/8/layout/hierarchy3"/>
    <dgm:cxn modelId="{894F2A47-666D-4DF5-A93C-B580EBB94232}" type="presParOf" srcId="{78A18E4B-DCA1-4F4D-8337-D82458A87B81}" destId="{5B080073-E372-455C-83C2-46D37012D23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4389E-FF09-41F3-A9D2-06C7225AD549}">
      <dsp:nvSpPr>
        <dsp:cNvPr id="0" name=""/>
        <dsp:cNvSpPr/>
      </dsp:nvSpPr>
      <dsp:spPr>
        <a:xfrm>
          <a:off x="874879" y="1132"/>
          <a:ext cx="2836398" cy="14108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Universidad del Estado de Oklahoma - OSU</a:t>
          </a:r>
          <a:endParaRPr lang="en-US" sz="1800" kern="1200" dirty="0"/>
        </a:p>
      </dsp:txBody>
      <dsp:txXfrm>
        <a:off x="916203" y="42456"/>
        <a:ext cx="2753750" cy="1328242"/>
      </dsp:txXfrm>
    </dsp:sp>
    <dsp:sp modelId="{44D7E52B-5C15-4F42-96B8-3A5BC3A30749}">
      <dsp:nvSpPr>
        <dsp:cNvPr id="0" name=""/>
        <dsp:cNvSpPr/>
      </dsp:nvSpPr>
      <dsp:spPr>
        <a:xfrm>
          <a:off x="1158519" y="1412022"/>
          <a:ext cx="283639" cy="1058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8167"/>
              </a:lnTo>
              <a:lnTo>
                <a:pt x="283639" y="105816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B2357-293A-41AE-B09E-650C26375A58}">
      <dsp:nvSpPr>
        <dsp:cNvPr id="0" name=""/>
        <dsp:cNvSpPr/>
      </dsp:nvSpPr>
      <dsp:spPr>
        <a:xfrm>
          <a:off x="1442158" y="1764745"/>
          <a:ext cx="2021478" cy="141089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Laboratorios del Departamento de Entomología y Patología de Plantas </a:t>
          </a:r>
          <a:endParaRPr lang="en-US" sz="1800" kern="1200" dirty="0"/>
        </a:p>
      </dsp:txBody>
      <dsp:txXfrm>
        <a:off x="1483482" y="1806069"/>
        <a:ext cx="1938830" cy="1328242"/>
      </dsp:txXfrm>
    </dsp:sp>
    <dsp:sp modelId="{DF87D484-5615-4BEA-AAF0-BE45E6D8980B}">
      <dsp:nvSpPr>
        <dsp:cNvPr id="0" name=""/>
        <dsp:cNvSpPr/>
      </dsp:nvSpPr>
      <dsp:spPr>
        <a:xfrm>
          <a:off x="4416722" y="1132"/>
          <a:ext cx="2836398" cy="14108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Universidad de las Fuerzas Armadas “ESPE”</a:t>
          </a:r>
          <a:endParaRPr lang="en-US" sz="1800" kern="1200" dirty="0"/>
        </a:p>
      </dsp:txBody>
      <dsp:txXfrm>
        <a:off x="4458046" y="42456"/>
        <a:ext cx="2753750" cy="1328242"/>
      </dsp:txXfrm>
    </dsp:sp>
    <dsp:sp modelId="{563143BF-D405-4195-9EE7-0EC705361196}">
      <dsp:nvSpPr>
        <dsp:cNvPr id="0" name=""/>
        <dsp:cNvSpPr/>
      </dsp:nvSpPr>
      <dsp:spPr>
        <a:xfrm>
          <a:off x="4700362" y="1412022"/>
          <a:ext cx="283639" cy="1058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8167"/>
              </a:lnTo>
              <a:lnTo>
                <a:pt x="283639" y="105816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56F8BE-DFF2-44EF-B410-BE37ABCBCE4C}">
      <dsp:nvSpPr>
        <dsp:cNvPr id="0" name=""/>
        <dsp:cNvSpPr/>
      </dsp:nvSpPr>
      <dsp:spPr>
        <a:xfrm>
          <a:off x="4984002" y="1764745"/>
          <a:ext cx="2021478" cy="141089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Laboratorio de Microbiología de Suelos</a:t>
          </a:r>
          <a:endParaRPr lang="en-US" sz="1800" b="1" kern="1200" dirty="0"/>
        </a:p>
      </dsp:txBody>
      <dsp:txXfrm>
        <a:off x="5025326" y="1806069"/>
        <a:ext cx="1938830" cy="13282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7B7CAE-1D10-42FC-B5BA-E1FB011DB725}">
      <dsp:nvSpPr>
        <dsp:cNvPr id="0" name=""/>
        <dsp:cNvSpPr/>
      </dsp:nvSpPr>
      <dsp:spPr>
        <a:xfrm>
          <a:off x="0" y="2335"/>
          <a:ext cx="1669233" cy="11385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Grupo A</a:t>
          </a:r>
          <a:endParaRPr lang="en-US" sz="2000" b="1" kern="1200" dirty="0"/>
        </a:p>
      </dsp:txBody>
      <dsp:txXfrm>
        <a:off x="33348" y="35683"/>
        <a:ext cx="1602537" cy="1071895"/>
      </dsp:txXfrm>
    </dsp:sp>
    <dsp:sp modelId="{8ECB2771-FD62-4DD6-8213-FA4C64DEE0FD}">
      <dsp:nvSpPr>
        <dsp:cNvPr id="0" name=""/>
        <dsp:cNvSpPr/>
      </dsp:nvSpPr>
      <dsp:spPr>
        <a:xfrm rot="5400000">
          <a:off x="621130" y="1169392"/>
          <a:ext cx="426971" cy="5123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-5400000">
        <a:off x="680906" y="1212090"/>
        <a:ext cx="307420" cy="298880"/>
      </dsp:txXfrm>
    </dsp:sp>
    <dsp:sp modelId="{CD6BA24D-6DC0-4784-A7C9-1CB2B53281C9}">
      <dsp:nvSpPr>
        <dsp:cNvPr id="0" name=""/>
        <dsp:cNvSpPr/>
      </dsp:nvSpPr>
      <dsp:spPr>
        <a:xfrm>
          <a:off x="0" y="1710223"/>
          <a:ext cx="1669233" cy="12061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0" kern="1200" noProof="0" dirty="0" smtClean="0"/>
            <a:t>Detección y producción </a:t>
          </a:r>
          <a:r>
            <a:rPr lang="es-ES_tradnl" sz="1800" i="1" kern="1200" noProof="0" dirty="0" smtClean="0"/>
            <a:t>in vitro </a:t>
          </a:r>
          <a:r>
            <a:rPr lang="es-ES_tradnl" sz="1800" i="0" kern="1200" noProof="0" dirty="0" smtClean="0"/>
            <a:t>en granos</a:t>
          </a:r>
          <a:endParaRPr lang="es-ES_tradnl" sz="1800" i="1" kern="1200" noProof="0" dirty="0"/>
        </a:p>
      </dsp:txBody>
      <dsp:txXfrm>
        <a:off x="35327" y="1745550"/>
        <a:ext cx="1598579" cy="1135490"/>
      </dsp:txXfrm>
    </dsp:sp>
    <dsp:sp modelId="{4D1AF42E-17B9-44F8-88C0-C1D0B121D6A9}">
      <dsp:nvSpPr>
        <dsp:cNvPr id="0" name=""/>
        <dsp:cNvSpPr/>
      </dsp:nvSpPr>
      <dsp:spPr>
        <a:xfrm rot="5400000">
          <a:off x="621130" y="2944832"/>
          <a:ext cx="426971" cy="5123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-5400000">
        <a:off x="680906" y="2987530"/>
        <a:ext cx="307420" cy="298880"/>
      </dsp:txXfrm>
    </dsp:sp>
    <dsp:sp modelId="{21839CBE-FE09-4188-B0E7-440A3F9A7835}">
      <dsp:nvSpPr>
        <dsp:cNvPr id="0" name=""/>
        <dsp:cNvSpPr/>
      </dsp:nvSpPr>
      <dsp:spPr>
        <a:xfrm>
          <a:off x="0" y="3485663"/>
          <a:ext cx="1669233" cy="11385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Tres</a:t>
          </a:r>
          <a:r>
            <a:rPr lang="en-US" sz="2000" kern="1200" dirty="0" smtClean="0"/>
            <a:t> genes FUM</a:t>
          </a:r>
          <a:endParaRPr lang="en-US" sz="2000" kern="1200" dirty="0"/>
        </a:p>
      </dsp:txBody>
      <dsp:txXfrm>
        <a:off x="33348" y="3519011"/>
        <a:ext cx="1602537" cy="107189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5D55F-2666-4B12-B2D5-E02006DB07A3}">
      <dsp:nvSpPr>
        <dsp:cNvPr id="0" name=""/>
        <dsp:cNvSpPr/>
      </dsp:nvSpPr>
      <dsp:spPr>
        <a:xfrm>
          <a:off x="1506881" y="314674"/>
          <a:ext cx="3809794" cy="11315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27 alelos </a:t>
          </a:r>
          <a:endParaRPr lang="en-US" sz="1800" kern="1200" dirty="0"/>
        </a:p>
      </dsp:txBody>
      <dsp:txXfrm>
        <a:off x="1506881" y="314674"/>
        <a:ext cx="3809794" cy="1131509"/>
      </dsp:txXfrm>
    </dsp:sp>
    <dsp:sp modelId="{CB9FA507-A8E9-4812-8DAB-666E6661C78D}">
      <dsp:nvSpPr>
        <dsp:cNvPr id="0" name=""/>
        <dsp:cNvSpPr/>
      </dsp:nvSpPr>
      <dsp:spPr>
        <a:xfrm>
          <a:off x="1523301" y="1632657"/>
          <a:ext cx="3809794" cy="11315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SSR92</a:t>
          </a:r>
          <a:r>
            <a:rPr lang="es-EC" sz="1800" kern="1200" dirty="0" smtClean="0"/>
            <a:t> produjo 13 alelos</a:t>
          </a:r>
          <a:endParaRPr lang="en-US" sz="1800" kern="1200" dirty="0"/>
        </a:p>
      </dsp:txBody>
      <dsp:txXfrm>
        <a:off x="1523301" y="1632657"/>
        <a:ext cx="3809794" cy="1131509"/>
      </dsp:txXfrm>
    </dsp:sp>
    <dsp:sp modelId="{01C45841-D102-44E1-AA06-9DF5B31EFC38}">
      <dsp:nvSpPr>
        <dsp:cNvPr id="0" name=""/>
        <dsp:cNvSpPr/>
      </dsp:nvSpPr>
      <dsp:spPr>
        <a:xfrm>
          <a:off x="1523301" y="2952995"/>
          <a:ext cx="3809794" cy="11315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Alelo 372 en SSR38 con prevalencia de 0.993 </a:t>
          </a:r>
          <a:endParaRPr lang="en-US" sz="1800" kern="1200" dirty="0"/>
        </a:p>
      </dsp:txBody>
      <dsp:txXfrm>
        <a:off x="1523301" y="2952995"/>
        <a:ext cx="3809794" cy="113150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43A94-98D4-4826-902B-F7B9002BCD64}">
      <dsp:nvSpPr>
        <dsp:cNvPr id="0" name=""/>
        <dsp:cNvSpPr/>
      </dsp:nvSpPr>
      <dsp:spPr>
        <a:xfrm>
          <a:off x="0" y="0"/>
          <a:ext cx="10087342" cy="19516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En el grupo A (USA) se identificaron a </a:t>
          </a:r>
          <a:r>
            <a:rPr lang="es-EC" sz="2400" i="1" kern="1200" dirty="0" smtClean="0"/>
            <a:t>F. oxysporum</a:t>
          </a:r>
          <a:r>
            <a:rPr lang="es-EC" sz="2400" kern="1200" dirty="0" smtClean="0"/>
            <a:t>, </a:t>
          </a:r>
          <a:r>
            <a:rPr lang="es-EC" sz="2400" i="1" kern="1200" dirty="0" smtClean="0"/>
            <a:t>F. proliferatum</a:t>
          </a:r>
          <a:r>
            <a:rPr lang="es-EC" sz="2400" kern="1200" dirty="0" smtClean="0"/>
            <a:t> y</a:t>
          </a:r>
          <a:r>
            <a:rPr lang="es-EC" sz="2400" i="1" kern="1200" dirty="0" smtClean="0"/>
            <a:t>    F. pseudonygami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En el grupo B (Israel) se identificaron cinco haplotipos de </a:t>
          </a:r>
          <a:r>
            <a:rPr lang="en-US" sz="2400" i="1" kern="1200" dirty="0" smtClean="0"/>
            <a:t>F. proliferatum </a:t>
          </a:r>
          <a:endParaRPr lang="en-US" sz="2400" i="1" kern="1200" dirty="0"/>
        </a:p>
      </dsp:txBody>
      <dsp:txXfrm>
        <a:off x="57161" y="57161"/>
        <a:ext cx="9973020" cy="183730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527A4-1885-46CE-91D2-7B6A8FAD8E3E}">
      <dsp:nvSpPr>
        <dsp:cNvPr id="0" name=""/>
        <dsp:cNvSpPr/>
      </dsp:nvSpPr>
      <dsp:spPr>
        <a:xfrm>
          <a:off x="443597" y="2155"/>
          <a:ext cx="2792992" cy="9247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Grupo A (USA) </a:t>
          </a:r>
          <a:endParaRPr lang="en-US" sz="3100" kern="1200" dirty="0"/>
        </a:p>
      </dsp:txBody>
      <dsp:txXfrm>
        <a:off x="470682" y="29240"/>
        <a:ext cx="2738822" cy="870564"/>
      </dsp:txXfrm>
    </dsp:sp>
    <dsp:sp modelId="{448763D8-E50E-4700-AB74-73153389B108}">
      <dsp:nvSpPr>
        <dsp:cNvPr id="0" name=""/>
        <dsp:cNvSpPr/>
      </dsp:nvSpPr>
      <dsp:spPr>
        <a:xfrm>
          <a:off x="722896" y="926889"/>
          <a:ext cx="279299" cy="693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3550"/>
              </a:lnTo>
              <a:lnTo>
                <a:pt x="279299" y="69355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84A683-984E-4E6B-B423-AF0FD831CB38}">
      <dsp:nvSpPr>
        <dsp:cNvPr id="0" name=""/>
        <dsp:cNvSpPr/>
      </dsp:nvSpPr>
      <dsp:spPr>
        <a:xfrm>
          <a:off x="1002196" y="1158072"/>
          <a:ext cx="3714575" cy="92473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Primers PRO1-2 y ProliF-TEF1R </a:t>
          </a:r>
          <a:r>
            <a:rPr lang="es-ES" sz="1800" kern="1200" noProof="0" dirty="0" smtClean="0"/>
            <a:t>generan falsos positivos</a:t>
          </a:r>
          <a:r>
            <a:rPr lang="en-US" sz="1800" kern="1200" noProof="0" dirty="0" smtClean="0"/>
            <a:t> </a:t>
          </a:r>
          <a:endParaRPr lang="en-US" sz="1800" kern="1200" dirty="0"/>
        </a:p>
      </dsp:txBody>
      <dsp:txXfrm>
        <a:off x="1029281" y="1185157"/>
        <a:ext cx="3660405" cy="870564"/>
      </dsp:txXfrm>
    </dsp:sp>
    <dsp:sp modelId="{11D285DD-18B0-4DBF-A765-9747BE476B57}">
      <dsp:nvSpPr>
        <dsp:cNvPr id="0" name=""/>
        <dsp:cNvSpPr/>
      </dsp:nvSpPr>
      <dsp:spPr>
        <a:xfrm>
          <a:off x="722896" y="926889"/>
          <a:ext cx="279299" cy="1988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8659"/>
              </a:lnTo>
              <a:lnTo>
                <a:pt x="279299" y="198865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309F03-3393-4E92-9040-6371653182AA}">
      <dsp:nvSpPr>
        <dsp:cNvPr id="0" name=""/>
        <dsp:cNvSpPr/>
      </dsp:nvSpPr>
      <dsp:spPr>
        <a:xfrm>
          <a:off x="1002196" y="2313990"/>
          <a:ext cx="3714575" cy="120311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noProof="0" dirty="0" smtClean="0"/>
            <a:t>Identidades</a:t>
          </a:r>
          <a:r>
            <a:rPr lang="en-US" sz="1800" kern="1200" dirty="0" smtClean="0"/>
            <a:t> por </a:t>
          </a:r>
          <a:r>
            <a:rPr lang="es-PA" sz="1800" kern="1200" noProof="0" dirty="0" smtClean="0"/>
            <a:t>homología</a:t>
          </a:r>
          <a:r>
            <a:rPr lang="en-US" sz="1800" kern="1200" dirty="0" smtClean="0"/>
            <a:t> de </a:t>
          </a:r>
          <a:r>
            <a:rPr lang="es-PA" sz="1800" kern="1200" noProof="0" dirty="0" smtClean="0"/>
            <a:t>secuencias</a:t>
          </a:r>
          <a:r>
            <a:rPr lang="en-US" sz="1800" kern="1200" dirty="0" smtClean="0"/>
            <a:t> (EF1-2) en MLST y </a:t>
          </a:r>
          <a:r>
            <a:rPr lang="es-SV" sz="1800" kern="1200" noProof="0" dirty="0" smtClean="0"/>
            <a:t>confirmada</a:t>
          </a:r>
          <a:r>
            <a:rPr lang="en-US" sz="1800" kern="1200" dirty="0" smtClean="0"/>
            <a:t> en </a:t>
          </a:r>
          <a:r>
            <a:rPr lang="es-ES" sz="1800" kern="1200" noProof="0" dirty="0" smtClean="0"/>
            <a:t>árbol</a:t>
          </a:r>
          <a:r>
            <a:rPr lang="en-US" sz="1800" kern="1200" dirty="0" smtClean="0"/>
            <a:t> </a:t>
          </a:r>
          <a:r>
            <a:rPr lang="x-none" sz="1800" kern="1200" noProof="0" dirty="0" smtClean="0"/>
            <a:t>filogenético</a:t>
          </a:r>
          <a:r>
            <a:rPr lang="en-US" sz="1800" kern="1200" dirty="0" smtClean="0"/>
            <a:t>  </a:t>
          </a:r>
          <a:endParaRPr lang="en-US" sz="1800" kern="1200" dirty="0"/>
        </a:p>
      </dsp:txBody>
      <dsp:txXfrm>
        <a:off x="1037434" y="2349228"/>
        <a:ext cx="3644099" cy="1132640"/>
      </dsp:txXfrm>
    </dsp:sp>
    <dsp:sp modelId="{1083E794-EFC1-489A-ABB2-6DAFD8F1C418}">
      <dsp:nvSpPr>
        <dsp:cNvPr id="0" name=""/>
        <dsp:cNvSpPr/>
      </dsp:nvSpPr>
      <dsp:spPr>
        <a:xfrm>
          <a:off x="722896" y="926889"/>
          <a:ext cx="279299" cy="3408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8019"/>
              </a:lnTo>
              <a:lnTo>
                <a:pt x="279299" y="340801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E519D2-F797-4810-B31E-CE2E244A45D5}">
      <dsp:nvSpPr>
        <dsp:cNvPr id="0" name=""/>
        <dsp:cNvSpPr/>
      </dsp:nvSpPr>
      <dsp:spPr>
        <a:xfrm>
          <a:off x="1002196" y="3748289"/>
          <a:ext cx="3714575" cy="117323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Presencia de genes Fum1 y Fum8 </a:t>
          </a:r>
        </a:p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smtClean="0"/>
            <a:t>F. pseudonygami</a:t>
          </a:r>
          <a:r>
            <a:rPr lang="en-US" sz="1800" kern="1200" dirty="0" smtClean="0"/>
            <a:t> mayor productora de fumonisinas   </a:t>
          </a:r>
          <a:endParaRPr lang="en-US" sz="1800" kern="1200" dirty="0"/>
        </a:p>
      </dsp:txBody>
      <dsp:txXfrm>
        <a:off x="1036559" y="3782652"/>
        <a:ext cx="3645849" cy="110451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527A4-1885-46CE-91D2-7B6A8FAD8E3E}">
      <dsp:nvSpPr>
        <dsp:cNvPr id="0" name=""/>
        <dsp:cNvSpPr/>
      </dsp:nvSpPr>
      <dsp:spPr>
        <a:xfrm>
          <a:off x="1246" y="521923"/>
          <a:ext cx="3506085" cy="11608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700" kern="1200" dirty="0" smtClean="0"/>
            <a:t>Grupo B (Israel) </a:t>
          </a:r>
          <a:endParaRPr lang="en-US" sz="3700" kern="1200" dirty="0"/>
        </a:p>
      </dsp:txBody>
      <dsp:txXfrm>
        <a:off x="35246" y="555923"/>
        <a:ext cx="3438085" cy="1092832"/>
      </dsp:txXfrm>
    </dsp:sp>
    <dsp:sp modelId="{11D285DD-18B0-4DBF-A765-9747BE476B57}">
      <dsp:nvSpPr>
        <dsp:cNvPr id="0" name=""/>
        <dsp:cNvSpPr/>
      </dsp:nvSpPr>
      <dsp:spPr>
        <a:xfrm>
          <a:off x="351855" y="1682756"/>
          <a:ext cx="350608" cy="870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624"/>
              </a:lnTo>
              <a:lnTo>
                <a:pt x="350608" y="87062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309F03-3393-4E92-9040-6371653182AA}">
      <dsp:nvSpPr>
        <dsp:cNvPr id="0" name=""/>
        <dsp:cNvSpPr/>
      </dsp:nvSpPr>
      <dsp:spPr>
        <a:xfrm>
          <a:off x="702463" y="1972964"/>
          <a:ext cx="4453306" cy="116083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Cinco haplotipos con alto </a:t>
          </a:r>
          <a:r>
            <a:rPr lang="es-UY" sz="1800" kern="1200" noProof="0" dirty="0" smtClean="0"/>
            <a:t>flujo genético dominante y elevada </a:t>
          </a:r>
          <a:r>
            <a:rPr lang="es-US" sz="1800" kern="1200" noProof="0" dirty="0" smtClean="0"/>
            <a:t>varianza dentro de poblaciones </a:t>
          </a:r>
        </a:p>
      </dsp:txBody>
      <dsp:txXfrm>
        <a:off x="736463" y="2006964"/>
        <a:ext cx="4385306" cy="1092832"/>
      </dsp:txXfrm>
    </dsp:sp>
    <dsp:sp modelId="{1885ED3E-B1F1-4C94-AD12-303D55DE6941}">
      <dsp:nvSpPr>
        <dsp:cNvPr id="0" name=""/>
        <dsp:cNvSpPr/>
      </dsp:nvSpPr>
      <dsp:spPr>
        <a:xfrm>
          <a:off x="351855" y="1682756"/>
          <a:ext cx="352412" cy="2304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4043"/>
              </a:lnTo>
              <a:lnTo>
                <a:pt x="352412" y="230404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5E0CE-B86E-4ADB-ABA1-DECC85B99950}">
      <dsp:nvSpPr>
        <dsp:cNvPr id="0" name=""/>
        <dsp:cNvSpPr/>
      </dsp:nvSpPr>
      <dsp:spPr>
        <a:xfrm>
          <a:off x="704268" y="3406383"/>
          <a:ext cx="4452748" cy="116083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Presencia de gen Fum8 e </a:t>
          </a:r>
          <a:r>
            <a:rPr lang="es-HN" sz="1800" kern="1200" noProof="0" dirty="0" smtClean="0">
              <a:latin typeface="+mn-lt"/>
            </a:rPr>
            <a:t>inhibición del mismo en capas superiores de cebolla</a:t>
          </a:r>
          <a:r>
            <a:rPr lang="en-US" sz="1800" kern="1200" dirty="0" smtClean="0">
              <a:latin typeface="+mn-lt"/>
            </a:rPr>
            <a:t> </a:t>
          </a:r>
        </a:p>
      </dsp:txBody>
      <dsp:txXfrm>
        <a:off x="738268" y="3440383"/>
        <a:ext cx="4384748" cy="109283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4D107-3BFD-41C9-93EC-9B62D3451D21}">
      <dsp:nvSpPr>
        <dsp:cNvPr id="0" name=""/>
        <dsp:cNvSpPr/>
      </dsp:nvSpPr>
      <dsp:spPr>
        <a:xfrm>
          <a:off x="1494417" y="0"/>
          <a:ext cx="4483760" cy="4483760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1EFE7-8998-4AE1-BAAA-06FCE71F0D9D}">
      <dsp:nvSpPr>
        <dsp:cNvPr id="0" name=""/>
        <dsp:cNvSpPr/>
      </dsp:nvSpPr>
      <dsp:spPr>
        <a:xfrm>
          <a:off x="2008017" y="450784"/>
          <a:ext cx="6371003" cy="10613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Emplear los microsatélites SSR en estudios similares </a:t>
          </a:r>
          <a:endParaRPr lang="en-US" sz="2400" kern="1200" dirty="0"/>
        </a:p>
      </dsp:txBody>
      <dsp:txXfrm>
        <a:off x="2059830" y="502597"/>
        <a:ext cx="6267377" cy="957764"/>
      </dsp:txXfrm>
    </dsp:sp>
    <dsp:sp modelId="{650A7C80-7F2B-42FC-97E6-183A53324AAE}">
      <dsp:nvSpPr>
        <dsp:cNvPr id="0" name=""/>
        <dsp:cNvSpPr/>
      </dsp:nvSpPr>
      <dsp:spPr>
        <a:xfrm>
          <a:off x="2008017" y="1644848"/>
          <a:ext cx="6371003" cy="10613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400" kern="1200" noProof="0" dirty="0" smtClean="0"/>
            <a:t>Lectura de más loci por muestra </a:t>
          </a:r>
          <a:endParaRPr lang="es-PA" sz="2400" kern="1200" noProof="0" dirty="0"/>
        </a:p>
      </dsp:txBody>
      <dsp:txXfrm>
        <a:off x="2059830" y="1696661"/>
        <a:ext cx="6267377" cy="957764"/>
      </dsp:txXfrm>
    </dsp:sp>
    <dsp:sp modelId="{9CE0EB80-4945-470F-8354-3BB5335BEDD4}">
      <dsp:nvSpPr>
        <dsp:cNvPr id="0" name=""/>
        <dsp:cNvSpPr/>
      </dsp:nvSpPr>
      <dsp:spPr>
        <a:xfrm>
          <a:off x="2008017" y="2838911"/>
          <a:ext cx="6371003" cy="10613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Estudiar a mayor profundidad factores ambientales y epigenéticos </a:t>
          </a:r>
          <a:endParaRPr lang="en-US" sz="2400" kern="1200" dirty="0"/>
        </a:p>
      </dsp:txBody>
      <dsp:txXfrm>
        <a:off x="2059830" y="2890724"/>
        <a:ext cx="6267377" cy="9577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107F4-204A-4624-8750-3A159457D973}">
      <dsp:nvSpPr>
        <dsp:cNvPr id="0" name=""/>
        <dsp:cNvSpPr/>
      </dsp:nvSpPr>
      <dsp:spPr>
        <a:xfrm>
          <a:off x="787286" y="0"/>
          <a:ext cx="8922585" cy="220548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D6335-0ECE-49B8-A0FC-B032E38699ED}">
      <dsp:nvSpPr>
        <dsp:cNvPr id="0" name=""/>
        <dsp:cNvSpPr/>
      </dsp:nvSpPr>
      <dsp:spPr>
        <a:xfrm>
          <a:off x="0" y="661644"/>
          <a:ext cx="3149147" cy="8821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Marcadores moleculares</a:t>
          </a:r>
          <a:endParaRPr lang="en-US" sz="1800" b="1" kern="1200" dirty="0"/>
        </a:p>
      </dsp:txBody>
      <dsp:txXfrm>
        <a:off x="43065" y="704709"/>
        <a:ext cx="3063017" cy="796062"/>
      </dsp:txXfrm>
    </dsp:sp>
    <dsp:sp modelId="{5DB776BB-C5CF-41FE-859E-FFA4FB34A2E1}">
      <dsp:nvSpPr>
        <dsp:cNvPr id="0" name=""/>
        <dsp:cNvSpPr/>
      </dsp:nvSpPr>
      <dsp:spPr>
        <a:xfrm>
          <a:off x="3674005" y="661644"/>
          <a:ext cx="3149147" cy="8821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800" kern="1200" noProof="0" dirty="0" smtClean="0"/>
            <a:t>Secuencias con variación sin alterar fenotipo </a:t>
          </a:r>
          <a:endParaRPr lang="es-HN" sz="1800" kern="1200" noProof="0" dirty="0"/>
        </a:p>
      </dsp:txBody>
      <dsp:txXfrm>
        <a:off x="3717070" y="704709"/>
        <a:ext cx="3063017" cy="796062"/>
      </dsp:txXfrm>
    </dsp:sp>
    <dsp:sp modelId="{168A2C03-936B-438D-987D-4EF7D66D7E4F}">
      <dsp:nvSpPr>
        <dsp:cNvPr id="0" name=""/>
        <dsp:cNvSpPr/>
      </dsp:nvSpPr>
      <dsp:spPr>
        <a:xfrm>
          <a:off x="7348011" y="661644"/>
          <a:ext cx="3149147" cy="8821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AFLPs, RAPDs, RFLPs, </a:t>
          </a:r>
          <a:r>
            <a:rPr lang="en-US" sz="1800" b="1" kern="1200" dirty="0" smtClean="0"/>
            <a:t>SSRs</a:t>
          </a:r>
          <a:endParaRPr lang="en-US" sz="1800" b="1" kern="1200" dirty="0"/>
        </a:p>
      </dsp:txBody>
      <dsp:txXfrm>
        <a:off x="7391076" y="704709"/>
        <a:ext cx="3063017" cy="7960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107F4-204A-4624-8750-3A159457D973}">
      <dsp:nvSpPr>
        <dsp:cNvPr id="0" name=""/>
        <dsp:cNvSpPr/>
      </dsp:nvSpPr>
      <dsp:spPr>
        <a:xfrm>
          <a:off x="792835" y="0"/>
          <a:ext cx="8985471" cy="241247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D6335-0ECE-49B8-A0FC-B032E38699ED}">
      <dsp:nvSpPr>
        <dsp:cNvPr id="0" name=""/>
        <dsp:cNvSpPr/>
      </dsp:nvSpPr>
      <dsp:spPr>
        <a:xfrm>
          <a:off x="1129" y="723741"/>
          <a:ext cx="3211539" cy="9649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PCR</a:t>
          </a:r>
          <a:r>
            <a:rPr lang="en-US" sz="1800" kern="1200" dirty="0" smtClean="0"/>
            <a:t> (</a:t>
          </a:r>
          <a:r>
            <a:rPr lang="es-VE" sz="1800" kern="1200" noProof="0" dirty="0" smtClean="0"/>
            <a:t>reacción en cadena de la polimerasa</a:t>
          </a:r>
          <a:r>
            <a:rPr lang="en-US" sz="1800" kern="1200" dirty="0" smtClean="0"/>
            <a:t>)</a:t>
          </a:r>
          <a:endParaRPr lang="en-US" sz="1800" kern="1200" dirty="0"/>
        </a:p>
      </dsp:txBody>
      <dsp:txXfrm>
        <a:off x="48236" y="770848"/>
        <a:ext cx="3117325" cy="870775"/>
      </dsp:txXfrm>
    </dsp:sp>
    <dsp:sp modelId="{5DB776BB-C5CF-41FE-859E-FFA4FB34A2E1}">
      <dsp:nvSpPr>
        <dsp:cNvPr id="0" name=""/>
        <dsp:cNvSpPr/>
      </dsp:nvSpPr>
      <dsp:spPr>
        <a:xfrm>
          <a:off x="3679801" y="723741"/>
          <a:ext cx="3211539" cy="9649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800" kern="1200" noProof="0" dirty="0" smtClean="0"/>
            <a:t>Detección de genes específicos </a:t>
          </a:r>
          <a:endParaRPr lang="es-HN" sz="1800" kern="1200" noProof="0" dirty="0"/>
        </a:p>
      </dsp:txBody>
      <dsp:txXfrm>
        <a:off x="3726908" y="770848"/>
        <a:ext cx="3117325" cy="870775"/>
      </dsp:txXfrm>
    </dsp:sp>
    <dsp:sp modelId="{168A2C03-936B-438D-987D-4EF7D66D7E4F}">
      <dsp:nvSpPr>
        <dsp:cNvPr id="0" name=""/>
        <dsp:cNvSpPr/>
      </dsp:nvSpPr>
      <dsp:spPr>
        <a:xfrm>
          <a:off x="7358474" y="723741"/>
          <a:ext cx="3211539" cy="9649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800" b="0" kern="1200" noProof="0" dirty="0" smtClean="0"/>
            <a:t>Discriminación de especies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800" b="0" kern="1200" noProof="0" dirty="0" smtClean="0"/>
            <a:t>Genes con capacidad metabólica </a:t>
          </a:r>
          <a:endParaRPr lang="es-PA" sz="1800" b="0" kern="1200" noProof="0" dirty="0"/>
        </a:p>
      </dsp:txBody>
      <dsp:txXfrm>
        <a:off x="7405581" y="770848"/>
        <a:ext cx="3117325" cy="8707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B41EE-8901-4514-B368-4C1BF2790C02}">
      <dsp:nvSpPr>
        <dsp:cNvPr id="0" name=""/>
        <dsp:cNvSpPr/>
      </dsp:nvSpPr>
      <dsp:spPr>
        <a:xfrm>
          <a:off x="0" y="0"/>
          <a:ext cx="8406566" cy="11873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400" kern="1200" noProof="0" dirty="0" smtClean="0"/>
            <a:t>Métodos rápidos de detección </a:t>
          </a:r>
          <a:endParaRPr lang="es-BO" sz="2400" kern="1200" noProof="0" dirty="0"/>
        </a:p>
      </dsp:txBody>
      <dsp:txXfrm>
        <a:off x="34776" y="34776"/>
        <a:ext cx="7125318" cy="1117803"/>
      </dsp:txXfrm>
    </dsp:sp>
    <dsp:sp modelId="{93056813-C6FA-4E87-BE55-D4F7B5E81F9B}">
      <dsp:nvSpPr>
        <dsp:cNvPr id="0" name=""/>
        <dsp:cNvSpPr/>
      </dsp:nvSpPr>
      <dsp:spPr>
        <a:xfrm>
          <a:off x="741755" y="1385247"/>
          <a:ext cx="8406566" cy="11873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noProof="0" dirty="0" smtClean="0"/>
            <a:t>Reducción de perdidas económicas de cultivos de importancia  </a:t>
          </a:r>
          <a:endParaRPr lang="es-CL" sz="2400" kern="1200" noProof="0" dirty="0"/>
        </a:p>
      </dsp:txBody>
      <dsp:txXfrm>
        <a:off x="776531" y="1420023"/>
        <a:ext cx="6823477" cy="1117803"/>
      </dsp:txXfrm>
    </dsp:sp>
    <dsp:sp modelId="{0FC1FA11-299E-47AB-A879-5818394C251C}">
      <dsp:nvSpPr>
        <dsp:cNvPr id="0" name=""/>
        <dsp:cNvSpPr/>
      </dsp:nvSpPr>
      <dsp:spPr>
        <a:xfrm>
          <a:off x="1483511" y="2770495"/>
          <a:ext cx="8406566" cy="11873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noProof="0" dirty="0" smtClean="0"/>
            <a:t>Caracterización genética de patógenos mediante detección de genes de diferenciación y microsatélites. </a:t>
          </a:r>
          <a:endParaRPr lang="es-ES" sz="2400" kern="1200" noProof="0" dirty="0"/>
        </a:p>
      </dsp:txBody>
      <dsp:txXfrm>
        <a:off x="1518287" y="2805271"/>
        <a:ext cx="6823477" cy="1117803"/>
      </dsp:txXfrm>
    </dsp:sp>
    <dsp:sp modelId="{A42C6A17-0B42-4212-9ADE-AC1D236CE346}">
      <dsp:nvSpPr>
        <dsp:cNvPr id="0" name=""/>
        <dsp:cNvSpPr/>
      </dsp:nvSpPr>
      <dsp:spPr>
        <a:xfrm>
          <a:off x="7634785" y="900411"/>
          <a:ext cx="771780" cy="77178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7808435" y="900411"/>
        <a:ext cx="424480" cy="580764"/>
      </dsp:txXfrm>
    </dsp:sp>
    <dsp:sp modelId="{289501EF-377D-4C5C-82D8-AD436EA13447}">
      <dsp:nvSpPr>
        <dsp:cNvPr id="0" name=""/>
        <dsp:cNvSpPr/>
      </dsp:nvSpPr>
      <dsp:spPr>
        <a:xfrm>
          <a:off x="8376541" y="2277743"/>
          <a:ext cx="771780" cy="77178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8550191" y="2277743"/>
        <a:ext cx="424480" cy="5807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C5B51-DCD6-4C87-8339-6705199C943A}">
      <dsp:nvSpPr>
        <dsp:cNvPr id="0" name=""/>
        <dsp:cNvSpPr/>
      </dsp:nvSpPr>
      <dsp:spPr>
        <a:xfrm>
          <a:off x="556121" y="0"/>
          <a:ext cx="5321885" cy="16419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Grupo A (USA) </a:t>
          </a:r>
        </a:p>
        <a:p>
          <a:pPr lvl="0" algn="ctr" defTabSz="10223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US" sz="2300" kern="1200" noProof="0" dirty="0" smtClean="0"/>
            <a:t>Variabilidad genética permite discriminar especies </a:t>
          </a:r>
          <a:endParaRPr lang="es-US" sz="2300" kern="1200" noProof="0" dirty="0"/>
        </a:p>
      </dsp:txBody>
      <dsp:txXfrm>
        <a:off x="556121" y="0"/>
        <a:ext cx="5321885" cy="1641973"/>
      </dsp:txXfrm>
    </dsp:sp>
    <dsp:sp modelId="{D834696D-F0FB-4833-BA40-1113A46EF84F}">
      <dsp:nvSpPr>
        <dsp:cNvPr id="0" name=""/>
        <dsp:cNvSpPr/>
      </dsp:nvSpPr>
      <dsp:spPr>
        <a:xfrm>
          <a:off x="567288" y="1937294"/>
          <a:ext cx="5285551" cy="21812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Grupo B (Israel)</a:t>
          </a:r>
        </a:p>
        <a:p>
          <a:pPr lvl="0" algn="ctr" defTabSz="10223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NI" sz="2300" kern="1200" noProof="0" dirty="0" smtClean="0"/>
            <a:t>Alta variabilidad genética dentro de las poblaciones de </a:t>
          </a:r>
          <a:r>
            <a:rPr lang="es-NI" sz="2300" i="1" kern="1200" noProof="0" dirty="0" smtClean="0"/>
            <a:t>F. proliferatum</a:t>
          </a:r>
          <a:r>
            <a:rPr lang="es-NI" sz="2300" kern="1200" noProof="0" dirty="0" smtClean="0"/>
            <a:t>  </a:t>
          </a:r>
          <a:endParaRPr lang="es-NI" sz="2300" kern="1200" noProof="0" dirty="0"/>
        </a:p>
      </dsp:txBody>
      <dsp:txXfrm>
        <a:off x="567288" y="1937294"/>
        <a:ext cx="5285551" cy="21812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3F49F-A1FF-4C9F-A36D-B4461F88CCF1}">
      <dsp:nvSpPr>
        <dsp:cNvPr id="0" name=""/>
        <dsp:cNvSpPr/>
      </dsp:nvSpPr>
      <dsp:spPr>
        <a:xfrm>
          <a:off x="458" y="380342"/>
          <a:ext cx="1789428" cy="10736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Grupo A </a:t>
          </a:r>
          <a:endParaRPr lang="en-US" sz="2100" b="1" kern="1200" dirty="0"/>
        </a:p>
      </dsp:txBody>
      <dsp:txXfrm>
        <a:off x="458" y="380342"/>
        <a:ext cx="1789428" cy="1073657"/>
      </dsp:txXfrm>
    </dsp:sp>
    <dsp:sp modelId="{D30C7A16-615C-4DE6-8D30-B4A717DD66C5}">
      <dsp:nvSpPr>
        <dsp:cNvPr id="0" name=""/>
        <dsp:cNvSpPr/>
      </dsp:nvSpPr>
      <dsp:spPr>
        <a:xfrm>
          <a:off x="1968830" y="380342"/>
          <a:ext cx="1789428" cy="10736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100" b="0" kern="1200" noProof="0" dirty="0" smtClean="0"/>
            <a:t>Detección</a:t>
          </a:r>
          <a:r>
            <a:rPr lang="en-US" sz="2100" b="0" kern="1200" dirty="0" smtClean="0"/>
            <a:t> de genes </a:t>
          </a:r>
          <a:endParaRPr lang="en-US" sz="2100" b="0" kern="1200" dirty="0"/>
        </a:p>
      </dsp:txBody>
      <dsp:txXfrm>
        <a:off x="1968830" y="380342"/>
        <a:ext cx="1789428" cy="1073657"/>
      </dsp:txXfrm>
    </dsp:sp>
    <dsp:sp modelId="{A4977272-FCA1-4496-A2A0-C217FB2BEA6C}">
      <dsp:nvSpPr>
        <dsp:cNvPr id="0" name=""/>
        <dsp:cNvSpPr/>
      </dsp:nvSpPr>
      <dsp:spPr>
        <a:xfrm>
          <a:off x="458" y="1632942"/>
          <a:ext cx="1789428" cy="10736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Primers </a:t>
          </a:r>
          <a:r>
            <a:rPr lang="es-HN" sz="2100" kern="1200" noProof="0" dirty="0" smtClean="0"/>
            <a:t>específicos</a:t>
          </a:r>
          <a:endParaRPr lang="en-US" sz="2100" kern="1200" dirty="0"/>
        </a:p>
      </dsp:txBody>
      <dsp:txXfrm>
        <a:off x="458" y="1632942"/>
        <a:ext cx="1789428" cy="1073657"/>
      </dsp:txXfrm>
    </dsp:sp>
    <dsp:sp modelId="{4CFEB679-27B0-4C26-AE37-D6848BAB948D}">
      <dsp:nvSpPr>
        <dsp:cNvPr id="0" name=""/>
        <dsp:cNvSpPr/>
      </dsp:nvSpPr>
      <dsp:spPr>
        <a:xfrm>
          <a:off x="1968830" y="1632942"/>
          <a:ext cx="1789428" cy="10736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Secuencias </a:t>
          </a:r>
          <a:endParaRPr lang="en-US" sz="2100" kern="1200" dirty="0"/>
        </a:p>
      </dsp:txBody>
      <dsp:txXfrm>
        <a:off x="1968830" y="1632942"/>
        <a:ext cx="1789428" cy="1073657"/>
      </dsp:txXfrm>
    </dsp:sp>
    <dsp:sp modelId="{A1686598-FC17-4A50-817C-A3AC636F5283}">
      <dsp:nvSpPr>
        <dsp:cNvPr id="0" name=""/>
        <dsp:cNvSpPr/>
      </dsp:nvSpPr>
      <dsp:spPr>
        <a:xfrm>
          <a:off x="458" y="2885542"/>
          <a:ext cx="1789428" cy="10736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100" kern="1200" noProof="0" dirty="0" smtClean="0"/>
            <a:t>Filogenia </a:t>
          </a:r>
        </a:p>
      </dsp:txBody>
      <dsp:txXfrm>
        <a:off x="458" y="2885542"/>
        <a:ext cx="1789428" cy="1073657"/>
      </dsp:txXfrm>
    </dsp:sp>
    <dsp:sp modelId="{2258F254-D3E8-45B8-AF79-745C4330CD30}">
      <dsp:nvSpPr>
        <dsp:cNvPr id="0" name=""/>
        <dsp:cNvSpPr/>
      </dsp:nvSpPr>
      <dsp:spPr>
        <a:xfrm>
          <a:off x="1968830" y="2885542"/>
          <a:ext cx="1789428" cy="10736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PCR  convencional</a:t>
          </a:r>
          <a:endParaRPr lang="en-US" sz="2100" kern="1200" dirty="0"/>
        </a:p>
      </dsp:txBody>
      <dsp:txXfrm>
        <a:off x="1968830" y="2885542"/>
        <a:ext cx="1789428" cy="10736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3F49F-A1FF-4C9F-A36D-B4461F88CCF1}">
      <dsp:nvSpPr>
        <dsp:cNvPr id="0" name=""/>
        <dsp:cNvSpPr/>
      </dsp:nvSpPr>
      <dsp:spPr>
        <a:xfrm>
          <a:off x="548" y="29414"/>
          <a:ext cx="2140356" cy="12842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Grupo B </a:t>
          </a:r>
          <a:endParaRPr lang="en-US" sz="2500" b="1" kern="1200" dirty="0"/>
        </a:p>
      </dsp:txBody>
      <dsp:txXfrm>
        <a:off x="548" y="29414"/>
        <a:ext cx="2140356" cy="1284213"/>
      </dsp:txXfrm>
    </dsp:sp>
    <dsp:sp modelId="{27DC264F-066F-4972-8A4F-1779CDE5811F}">
      <dsp:nvSpPr>
        <dsp:cNvPr id="0" name=""/>
        <dsp:cNvSpPr/>
      </dsp:nvSpPr>
      <dsp:spPr>
        <a:xfrm>
          <a:off x="2354940" y="29414"/>
          <a:ext cx="2140356" cy="12842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500" b="0" kern="1200" noProof="0" dirty="0" smtClean="0"/>
            <a:t>Seis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500" b="0" kern="1200" noProof="0" dirty="0" smtClean="0"/>
            <a:t>microsatélites</a:t>
          </a:r>
        </a:p>
      </dsp:txBody>
      <dsp:txXfrm>
        <a:off x="2354940" y="29414"/>
        <a:ext cx="2140356" cy="1284213"/>
      </dsp:txXfrm>
    </dsp:sp>
    <dsp:sp modelId="{A4977272-FCA1-4496-A2A0-C217FB2BEA6C}">
      <dsp:nvSpPr>
        <dsp:cNvPr id="0" name=""/>
        <dsp:cNvSpPr/>
      </dsp:nvSpPr>
      <dsp:spPr>
        <a:xfrm>
          <a:off x="548" y="1527664"/>
          <a:ext cx="2140356" cy="12842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/>
            <a:t>Marcaje fluorescente</a:t>
          </a:r>
          <a:endParaRPr lang="en-US" sz="2500" b="0" kern="1200" dirty="0"/>
        </a:p>
      </dsp:txBody>
      <dsp:txXfrm>
        <a:off x="548" y="1527664"/>
        <a:ext cx="2140356" cy="1284213"/>
      </dsp:txXfrm>
    </dsp:sp>
    <dsp:sp modelId="{854D9313-C169-4A36-AB3F-F4243F7BB104}">
      <dsp:nvSpPr>
        <dsp:cNvPr id="0" name=""/>
        <dsp:cNvSpPr/>
      </dsp:nvSpPr>
      <dsp:spPr>
        <a:xfrm>
          <a:off x="2354940" y="1527664"/>
          <a:ext cx="2140356" cy="12842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500" kern="1200" noProof="0" dirty="0" smtClean="0"/>
            <a:t>Tres tipos</a:t>
          </a:r>
        </a:p>
      </dsp:txBody>
      <dsp:txXfrm>
        <a:off x="2354940" y="1527664"/>
        <a:ext cx="2140356" cy="1284213"/>
      </dsp:txXfrm>
    </dsp:sp>
    <dsp:sp modelId="{DE3E4BCA-F549-40EA-B515-84FC380CE2C2}">
      <dsp:nvSpPr>
        <dsp:cNvPr id="0" name=""/>
        <dsp:cNvSpPr/>
      </dsp:nvSpPr>
      <dsp:spPr>
        <a:xfrm>
          <a:off x="1177744" y="3025913"/>
          <a:ext cx="2140356" cy="12842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500" kern="1200" noProof="0" dirty="0" smtClean="0"/>
            <a:t>Primer Forward</a:t>
          </a:r>
        </a:p>
      </dsp:txBody>
      <dsp:txXfrm>
        <a:off x="1177744" y="3025913"/>
        <a:ext cx="2140356" cy="12842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7B7CAE-1D10-42FC-B5BA-E1FB011DB725}">
      <dsp:nvSpPr>
        <dsp:cNvPr id="0" name=""/>
        <dsp:cNvSpPr/>
      </dsp:nvSpPr>
      <dsp:spPr>
        <a:xfrm>
          <a:off x="0" y="0"/>
          <a:ext cx="1559133" cy="11583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Grupo B</a:t>
          </a:r>
          <a:endParaRPr lang="en-US" sz="2000" b="1" kern="1200" dirty="0"/>
        </a:p>
      </dsp:txBody>
      <dsp:txXfrm>
        <a:off x="33926" y="33926"/>
        <a:ext cx="1491281" cy="1090459"/>
      </dsp:txXfrm>
    </dsp:sp>
    <dsp:sp modelId="{8ECB2771-FD62-4DD6-8213-FA4C64DEE0FD}">
      <dsp:nvSpPr>
        <dsp:cNvPr id="0" name=""/>
        <dsp:cNvSpPr/>
      </dsp:nvSpPr>
      <dsp:spPr>
        <a:xfrm rot="5400000">
          <a:off x="562383" y="1187269"/>
          <a:ext cx="434366" cy="5212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-5400000">
        <a:off x="623194" y="1230706"/>
        <a:ext cx="312744" cy="304056"/>
      </dsp:txXfrm>
    </dsp:sp>
    <dsp:sp modelId="{CD6BA24D-6DC0-4784-A7C9-1CB2B53281C9}">
      <dsp:nvSpPr>
        <dsp:cNvPr id="0" name=""/>
        <dsp:cNvSpPr/>
      </dsp:nvSpPr>
      <dsp:spPr>
        <a:xfrm>
          <a:off x="0" y="1737466"/>
          <a:ext cx="1559133" cy="11583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0" kern="1200" noProof="0" dirty="0" smtClean="0"/>
            <a:t>Detección</a:t>
          </a:r>
          <a:endParaRPr lang="es-ES_tradnl" sz="2000" b="0" kern="1200" noProof="0" dirty="0"/>
        </a:p>
      </dsp:txBody>
      <dsp:txXfrm>
        <a:off x="33926" y="1771392"/>
        <a:ext cx="1491281" cy="1090459"/>
      </dsp:txXfrm>
    </dsp:sp>
    <dsp:sp modelId="{4D1AF42E-17B9-44F8-88C0-C1D0B121D6A9}">
      <dsp:nvSpPr>
        <dsp:cNvPr id="0" name=""/>
        <dsp:cNvSpPr/>
      </dsp:nvSpPr>
      <dsp:spPr>
        <a:xfrm rot="5400000">
          <a:off x="562383" y="2924735"/>
          <a:ext cx="434366" cy="5212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-5400000">
        <a:off x="623194" y="2968172"/>
        <a:ext cx="312744" cy="304056"/>
      </dsp:txXfrm>
    </dsp:sp>
    <dsp:sp modelId="{21839CBE-FE09-4188-B0E7-440A3F9A7835}">
      <dsp:nvSpPr>
        <dsp:cNvPr id="0" name=""/>
        <dsp:cNvSpPr/>
      </dsp:nvSpPr>
      <dsp:spPr>
        <a:xfrm>
          <a:off x="0" y="3474933"/>
          <a:ext cx="1559133" cy="11583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Gene FUM8</a:t>
          </a:r>
          <a:endParaRPr lang="en-US" sz="2000" kern="1200" dirty="0"/>
        </a:p>
      </dsp:txBody>
      <dsp:txXfrm>
        <a:off x="33926" y="3508859"/>
        <a:ext cx="1491281" cy="109045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7176A-A4F1-43C2-AE56-169B8E33E0A6}">
      <dsp:nvSpPr>
        <dsp:cNvPr id="0" name=""/>
        <dsp:cNvSpPr/>
      </dsp:nvSpPr>
      <dsp:spPr>
        <a:xfrm>
          <a:off x="2655" y="270947"/>
          <a:ext cx="1876209" cy="9087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+mn-lt"/>
              <a:ea typeface="+mn-ea"/>
              <a:cs typeface="+mn-cs"/>
            </a:rPr>
            <a:t>FUM1</a:t>
          </a:r>
          <a:endParaRPr lang="en-US" sz="1800" kern="1200" dirty="0">
            <a:latin typeface="+mn-lt"/>
            <a:ea typeface="+mn-ea"/>
            <a:cs typeface="+mn-cs"/>
          </a:endParaRPr>
        </a:p>
      </dsp:txBody>
      <dsp:txXfrm>
        <a:off x="29273" y="297565"/>
        <a:ext cx="1822973" cy="855559"/>
      </dsp:txXfrm>
    </dsp:sp>
    <dsp:sp modelId="{8F59ED02-0367-4CFC-B0C4-4B8FF2E55294}">
      <dsp:nvSpPr>
        <dsp:cNvPr id="0" name=""/>
        <dsp:cNvSpPr/>
      </dsp:nvSpPr>
      <dsp:spPr>
        <a:xfrm>
          <a:off x="190276" y="1179743"/>
          <a:ext cx="187620" cy="681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1596"/>
              </a:lnTo>
              <a:lnTo>
                <a:pt x="187620" y="68159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669C84-4EEF-43C4-8844-2DD96193FD16}">
      <dsp:nvSpPr>
        <dsp:cNvPr id="0" name=""/>
        <dsp:cNvSpPr/>
      </dsp:nvSpPr>
      <dsp:spPr>
        <a:xfrm>
          <a:off x="377897" y="1406942"/>
          <a:ext cx="1454073" cy="908795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n-lt"/>
              <a:ea typeface="+mn-ea"/>
              <a:cs typeface="+mn-cs"/>
            </a:rPr>
            <a:t>Fum1F1-FumR1</a:t>
          </a:r>
          <a:endParaRPr lang="en-US" sz="1400" kern="1200" dirty="0">
            <a:latin typeface="+mn-lt"/>
            <a:ea typeface="+mn-ea"/>
            <a:cs typeface="+mn-cs"/>
          </a:endParaRPr>
        </a:p>
      </dsp:txBody>
      <dsp:txXfrm>
        <a:off x="404515" y="1433560"/>
        <a:ext cx="1400837" cy="855559"/>
      </dsp:txXfrm>
    </dsp:sp>
    <dsp:sp modelId="{028F3D9C-1F1A-461C-A32B-3B6858C58E9C}">
      <dsp:nvSpPr>
        <dsp:cNvPr id="0" name=""/>
        <dsp:cNvSpPr/>
      </dsp:nvSpPr>
      <dsp:spPr>
        <a:xfrm>
          <a:off x="190276" y="1179743"/>
          <a:ext cx="187620" cy="1817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4546"/>
              </a:lnTo>
              <a:lnTo>
                <a:pt x="290820" y="212454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6A1C74-56B3-4E59-8423-48016CFC9C8A}">
      <dsp:nvSpPr>
        <dsp:cNvPr id="0" name=""/>
        <dsp:cNvSpPr/>
      </dsp:nvSpPr>
      <dsp:spPr>
        <a:xfrm>
          <a:off x="377897" y="2542936"/>
          <a:ext cx="1454073" cy="908795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n-lt"/>
              <a:ea typeface="+mn-ea"/>
              <a:cs typeface="+mn-cs"/>
            </a:rPr>
            <a:t>PKS, poliquétido sintetasa</a:t>
          </a:r>
          <a:endParaRPr lang="en-US" sz="1400" kern="1200" dirty="0">
            <a:latin typeface="+mn-lt"/>
            <a:ea typeface="+mn-ea"/>
            <a:cs typeface="+mn-cs"/>
          </a:endParaRPr>
        </a:p>
      </dsp:txBody>
      <dsp:txXfrm>
        <a:off x="404515" y="2569554"/>
        <a:ext cx="1400837" cy="855559"/>
      </dsp:txXfrm>
    </dsp:sp>
    <dsp:sp modelId="{6E3D730D-AEAD-4D9D-8861-387882EFCA25}">
      <dsp:nvSpPr>
        <dsp:cNvPr id="0" name=""/>
        <dsp:cNvSpPr/>
      </dsp:nvSpPr>
      <dsp:spPr>
        <a:xfrm>
          <a:off x="2333262" y="270947"/>
          <a:ext cx="1817591" cy="9087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+mn-lt"/>
              <a:ea typeface="+mn-ea"/>
              <a:cs typeface="+mn-cs"/>
            </a:rPr>
            <a:t>FUM7</a:t>
          </a:r>
          <a:endParaRPr lang="en-US" sz="1800" kern="1200" dirty="0">
            <a:latin typeface="+mn-lt"/>
            <a:ea typeface="+mn-ea"/>
            <a:cs typeface="+mn-cs"/>
          </a:endParaRPr>
        </a:p>
      </dsp:txBody>
      <dsp:txXfrm>
        <a:off x="2359880" y="297565"/>
        <a:ext cx="1764355" cy="855559"/>
      </dsp:txXfrm>
    </dsp:sp>
    <dsp:sp modelId="{DAC5EDD7-2F6A-43CC-AEFF-521C73BB6179}">
      <dsp:nvSpPr>
        <dsp:cNvPr id="0" name=""/>
        <dsp:cNvSpPr/>
      </dsp:nvSpPr>
      <dsp:spPr>
        <a:xfrm>
          <a:off x="2515022" y="1179743"/>
          <a:ext cx="181759" cy="681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1596"/>
              </a:lnTo>
              <a:lnTo>
                <a:pt x="181759" y="68159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C249D-8B85-45C3-AEAC-386682662DAB}">
      <dsp:nvSpPr>
        <dsp:cNvPr id="0" name=""/>
        <dsp:cNvSpPr/>
      </dsp:nvSpPr>
      <dsp:spPr>
        <a:xfrm>
          <a:off x="2696781" y="1406942"/>
          <a:ext cx="1454073" cy="908795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n-lt"/>
              <a:ea typeface="+mn-ea"/>
              <a:cs typeface="+mn-cs"/>
            </a:rPr>
            <a:t>Fum7eF-Fum8eR</a:t>
          </a:r>
          <a:endParaRPr lang="en-US" sz="1400" kern="1200" dirty="0">
            <a:latin typeface="+mn-lt"/>
            <a:ea typeface="+mn-ea"/>
            <a:cs typeface="+mn-cs"/>
          </a:endParaRPr>
        </a:p>
      </dsp:txBody>
      <dsp:txXfrm>
        <a:off x="2723399" y="1433560"/>
        <a:ext cx="1400837" cy="855559"/>
      </dsp:txXfrm>
    </dsp:sp>
    <dsp:sp modelId="{9814D9F1-37EA-4DF3-8BA3-E49D96EA7A59}">
      <dsp:nvSpPr>
        <dsp:cNvPr id="0" name=""/>
        <dsp:cNvSpPr/>
      </dsp:nvSpPr>
      <dsp:spPr>
        <a:xfrm>
          <a:off x="2515022" y="1179743"/>
          <a:ext cx="181759" cy="1817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4546"/>
              </a:lnTo>
              <a:lnTo>
                <a:pt x="290820" y="212454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5568C7-20E1-47E2-B3FC-6B3E8C29D184}">
      <dsp:nvSpPr>
        <dsp:cNvPr id="0" name=""/>
        <dsp:cNvSpPr/>
      </dsp:nvSpPr>
      <dsp:spPr>
        <a:xfrm>
          <a:off x="2696781" y="2542936"/>
          <a:ext cx="1454073" cy="908795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n-lt"/>
              <a:ea typeface="+mn-ea"/>
              <a:cs typeface="+mn-cs"/>
            </a:rPr>
            <a:t>Dehidrogenasa</a:t>
          </a:r>
          <a:endParaRPr lang="en-US" sz="1400" kern="1200" dirty="0">
            <a:latin typeface="+mn-lt"/>
            <a:ea typeface="+mn-ea"/>
            <a:cs typeface="+mn-cs"/>
          </a:endParaRPr>
        </a:p>
      </dsp:txBody>
      <dsp:txXfrm>
        <a:off x="2723399" y="2569554"/>
        <a:ext cx="1400837" cy="855559"/>
      </dsp:txXfrm>
    </dsp:sp>
    <dsp:sp modelId="{28248CB3-3BC9-4D80-91EA-7E89D0F3CBDD}">
      <dsp:nvSpPr>
        <dsp:cNvPr id="0" name=""/>
        <dsp:cNvSpPr/>
      </dsp:nvSpPr>
      <dsp:spPr>
        <a:xfrm>
          <a:off x="4605252" y="270947"/>
          <a:ext cx="1922666" cy="9087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+mn-lt"/>
              <a:ea typeface="+mn-ea"/>
              <a:cs typeface="+mn-cs"/>
            </a:rPr>
            <a:t>FUM8</a:t>
          </a:r>
          <a:endParaRPr lang="en-US" sz="1800" kern="1200" dirty="0">
            <a:latin typeface="+mn-lt"/>
            <a:ea typeface="+mn-ea"/>
            <a:cs typeface="+mn-cs"/>
          </a:endParaRPr>
        </a:p>
      </dsp:txBody>
      <dsp:txXfrm>
        <a:off x="4631870" y="297565"/>
        <a:ext cx="1869430" cy="855559"/>
      </dsp:txXfrm>
    </dsp:sp>
    <dsp:sp modelId="{CBEC5E17-1E47-4127-A749-0772CE3E3847}">
      <dsp:nvSpPr>
        <dsp:cNvPr id="0" name=""/>
        <dsp:cNvSpPr/>
      </dsp:nvSpPr>
      <dsp:spPr>
        <a:xfrm>
          <a:off x="4797519" y="1179743"/>
          <a:ext cx="192266" cy="681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1596"/>
              </a:lnTo>
              <a:lnTo>
                <a:pt x="192266" y="68159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6271E-69AB-4936-A923-ABF4321E01CB}">
      <dsp:nvSpPr>
        <dsp:cNvPr id="0" name=""/>
        <dsp:cNvSpPr/>
      </dsp:nvSpPr>
      <dsp:spPr>
        <a:xfrm>
          <a:off x="4989785" y="1406942"/>
          <a:ext cx="1454073" cy="908795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n-lt"/>
              <a:ea typeface="+mn-ea"/>
              <a:cs typeface="+mn-cs"/>
            </a:rPr>
            <a:t>Antfum8F-Antfum8R</a:t>
          </a:r>
          <a:endParaRPr lang="en-US" sz="1400" kern="1200" dirty="0">
            <a:latin typeface="+mn-lt"/>
            <a:ea typeface="+mn-ea"/>
            <a:cs typeface="+mn-cs"/>
          </a:endParaRPr>
        </a:p>
      </dsp:txBody>
      <dsp:txXfrm>
        <a:off x="5016403" y="1433560"/>
        <a:ext cx="1400837" cy="855559"/>
      </dsp:txXfrm>
    </dsp:sp>
    <dsp:sp modelId="{BCB8716B-C5CB-4064-8820-4E54E16A32BE}">
      <dsp:nvSpPr>
        <dsp:cNvPr id="0" name=""/>
        <dsp:cNvSpPr/>
      </dsp:nvSpPr>
      <dsp:spPr>
        <a:xfrm>
          <a:off x="4797519" y="1179743"/>
          <a:ext cx="192266" cy="1817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4546"/>
              </a:lnTo>
              <a:lnTo>
                <a:pt x="389635" y="212454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80073-E372-455C-83C2-46D37012D230}">
      <dsp:nvSpPr>
        <dsp:cNvPr id="0" name=""/>
        <dsp:cNvSpPr/>
      </dsp:nvSpPr>
      <dsp:spPr>
        <a:xfrm>
          <a:off x="4989785" y="2542936"/>
          <a:ext cx="1454073" cy="908795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n-lt"/>
              <a:ea typeface="+mn-ea"/>
              <a:cs typeface="+mn-cs"/>
            </a:rPr>
            <a:t>Oxoamina sintetasa</a:t>
          </a:r>
          <a:endParaRPr lang="en-US" sz="1400" kern="1200" dirty="0">
            <a:latin typeface="+mn-lt"/>
            <a:ea typeface="+mn-ea"/>
            <a:cs typeface="+mn-cs"/>
          </a:endParaRPr>
        </a:p>
      </dsp:txBody>
      <dsp:txXfrm>
        <a:off x="5016403" y="2569554"/>
        <a:ext cx="1400837" cy="855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0.52555</cdr:x>
      <cdr:y>0.1809</cdr:y>
    </cdr:from>
    <cdr:to>
      <cdr:x>0.77621</cdr:x>
      <cdr:y>0.24186</cdr:y>
    </cdr:to>
    <cdr:cxnSp macro="">
      <cdr:nvCxnSpPr>
        <cdr:cNvPr id="3" name="Straight Connector 2"/>
        <cdr:cNvCxnSpPr/>
      </cdr:nvCxnSpPr>
      <cdr:spPr>
        <a:xfrm xmlns:a="http://schemas.openxmlformats.org/drawingml/2006/main" flipH="1">
          <a:off x="2655104" y="517187"/>
          <a:ext cx="1266350" cy="174282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4B570-7D14-4D37-9445-BFFB8B18331F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6A042-6BEF-405C-8AAD-17CBC1F78A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02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73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73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30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91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87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27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13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470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46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40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351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SSR 45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SSR 38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LIZ600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SSR 92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183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SSR 45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SSR 38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LIZ600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SSR 92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610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676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242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384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787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170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540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552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0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479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365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877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89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479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246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538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721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475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876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57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654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998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421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23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61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38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32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86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81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8" name="CorelDRAW" r:id="rId3" imgW="7748626" imgH="4759452" progId="CorelDRAW.Graphic.12">
                  <p:embed/>
                </p:oleObj>
              </mc:Choice>
              <mc:Fallback>
                <p:oleObj name="CorelDRAW" r:id="rId3" imgW="7748626" imgH="4759452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>
              <a:solidFill>
                <a:srgbClr val="000000"/>
              </a:solidFill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>
              <a:solidFill>
                <a:srgbClr val="000000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>
              <a:solidFill>
                <a:srgbClr val="000000"/>
              </a:solidFill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289984" y="260351"/>
            <a:ext cx="1056216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 sz="1800">
              <a:solidFill>
                <a:srgbClr val="000000"/>
              </a:solidFill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4417484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04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98259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9031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8643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29429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8491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9046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80858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386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80428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3237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 sz="1800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 sz="1800">
              <a:solidFill>
                <a:srgbClr val="000000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33868" y="6296025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 sz="1800">
              <a:solidFill>
                <a:srgbClr val="000000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33868" y="62452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 sz="1800">
              <a:solidFill>
                <a:srgbClr val="000000"/>
              </a:solidFill>
            </a:endParaRPr>
          </a:p>
        </p:txBody>
      </p:sp>
      <p:pic>
        <p:nvPicPr>
          <p:cNvPr id="3078" name="Picture 26" descr="LOGO ESPE ORIGINAL copi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/>
          <a:stretch>
            <a:fillRect/>
          </a:stretch>
        </p:blipFill>
        <p:spPr bwMode="auto">
          <a:xfrm>
            <a:off x="8976784" y="5949950"/>
            <a:ext cx="30734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99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diagramDrawing" Target="../diagrams/drawing9.xml"/><Relationship Id="rId18" Type="http://schemas.microsoft.com/office/2007/relationships/diagramDrawing" Target="../diagrams/drawing10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openxmlformats.org/officeDocument/2006/relationships/diagramColors" Target="../diagrams/colors9.xml"/><Relationship Id="rId17" Type="http://schemas.openxmlformats.org/officeDocument/2006/relationships/diagramColors" Target="../diagrams/colors10.xml"/><Relationship Id="rId2" Type="http://schemas.openxmlformats.org/officeDocument/2006/relationships/notesSlide" Target="../notesSlides/notesSlide23.xml"/><Relationship Id="rId16" Type="http://schemas.openxmlformats.org/officeDocument/2006/relationships/diagramQuickStyle" Target="../diagrams/quickStyl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QuickStyle" Target="../diagrams/quickStyle9.xml"/><Relationship Id="rId5" Type="http://schemas.openxmlformats.org/officeDocument/2006/relationships/diagramQuickStyle" Target="../diagrams/quickStyle8.xml"/><Relationship Id="rId15" Type="http://schemas.openxmlformats.org/officeDocument/2006/relationships/diagramLayout" Target="../diagrams/layout10.xml"/><Relationship Id="rId10" Type="http://schemas.openxmlformats.org/officeDocument/2006/relationships/diagramLayout" Target="../diagrams/layout9.xml"/><Relationship Id="rId4" Type="http://schemas.openxmlformats.org/officeDocument/2006/relationships/diagramLayout" Target="../diagrams/layout8.xml"/><Relationship Id="rId9" Type="http://schemas.openxmlformats.org/officeDocument/2006/relationships/diagramData" Target="../diagrams/data9.xml"/><Relationship Id="rId14" Type="http://schemas.openxmlformats.org/officeDocument/2006/relationships/diagramData" Target="../diagrams/data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13" Type="http://schemas.microsoft.com/office/2007/relationships/diagramDrawing" Target="../diagrams/drawing13.xml"/><Relationship Id="rId18" Type="http://schemas.microsoft.com/office/2007/relationships/diagramDrawing" Target="../diagrams/drawing1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2.xml"/><Relationship Id="rId12" Type="http://schemas.openxmlformats.org/officeDocument/2006/relationships/diagramColors" Target="../diagrams/colors13.xml"/><Relationship Id="rId17" Type="http://schemas.openxmlformats.org/officeDocument/2006/relationships/diagramColors" Target="../diagrams/colors14.xml"/><Relationship Id="rId2" Type="http://schemas.openxmlformats.org/officeDocument/2006/relationships/notesSlide" Target="../notesSlides/notesSlide40.xml"/><Relationship Id="rId16" Type="http://schemas.openxmlformats.org/officeDocument/2006/relationships/diagramQuickStyle" Target="../diagrams/quickStyl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11" Type="http://schemas.openxmlformats.org/officeDocument/2006/relationships/diagramQuickStyle" Target="../diagrams/quickStyle13.xml"/><Relationship Id="rId5" Type="http://schemas.openxmlformats.org/officeDocument/2006/relationships/diagramLayout" Target="../diagrams/layout12.xml"/><Relationship Id="rId15" Type="http://schemas.openxmlformats.org/officeDocument/2006/relationships/diagramLayout" Target="../diagrams/layout14.xml"/><Relationship Id="rId10" Type="http://schemas.openxmlformats.org/officeDocument/2006/relationships/diagramLayout" Target="../diagrams/layout13.xml"/><Relationship Id="rId4" Type="http://schemas.openxmlformats.org/officeDocument/2006/relationships/diagramData" Target="../diagrams/data12.xml"/><Relationship Id="rId9" Type="http://schemas.openxmlformats.org/officeDocument/2006/relationships/diagramData" Target="../diagrams/data13.xml"/><Relationship Id="rId14" Type="http://schemas.openxmlformats.org/officeDocument/2006/relationships/diagramData" Target="../diagrams/data14.xml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diagramColors" Target="../diagrams/colors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Layout" Target="../diagrams/layout3.xml"/><Relationship Id="rId5" Type="http://schemas.openxmlformats.org/officeDocument/2006/relationships/diagramQuickStyle" Target="../diagrams/quickStyle2.xml"/><Relationship Id="rId10" Type="http://schemas.openxmlformats.org/officeDocument/2006/relationships/diagramData" Target="../diagrams/data3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7.jpeg"/><Relationship Id="rId14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231" y="161851"/>
            <a:ext cx="30862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6 CuadroTexto"/>
          <p:cNvSpPr txBox="1"/>
          <p:nvPr/>
        </p:nvSpPr>
        <p:spPr>
          <a:xfrm>
            <a:off x="2531448" y="965301"/>
            <a:ext cx="8185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cs typeface="Raavi" pitchFamily="34" charset="0"/>
              </a:rPr>
              <a:t>UNIVERSIDAD DE LAS FUERZAS ARMADAS </a:t>
            </a:r>
            <a:r>
              <a:rPr lang="es-EC" b="1" dirty="0" smtClean="0">
                <a:cs typeface="Raavi" pitchFamily="34" charset="0"/>
              </a:rPr>
              <a:t>“ESPE”</a:t>
            </a:r>
            <a:endParaRPr lang="es-EC" b="1" dirty="0">
              <a:cs typeface="Raavi" pitchFamily="34" charset="0"/>
            </a:endParaRPr>
          </a:p>
          <a:p>
            <a:pPr algn="ctr"/>
            <a:r>
              <a:rPr lang="es-EC" b="1" dirty="0">
                <a:cs typeface="Raavi" pitchFamily="34" charset="0"/>
              </a:rPr>
              <a:t>DEPARTAMENTO DE CIENCIAS DE LA VIDA Y DE LA AGRICULTURA</a:t>
            </a:r>
          </a:p>
          <a:p>
            <a:pPr algn="ctr"/>
            <a:r>
              <a:rPr lang="es-EC" b="1" dirty="0">
                <a:cs typeface="Raavi" pitchFamily="34" charset="0"/>
              </a:rPr>
              <a:t>CARRERA DE INGENIERÍA EN BIOTECNOLOGÍA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493391" y="2564082"/>
            <a:ext cx="6445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Corbel" pitchFamily="34" charset="0"/>
                <a:cs typeface="Raavi" pitchFamily="34" charset="0"/>
              </a:rPr>
              <a:t>“</a:t>
            </a:r>
            <a:r>
              <a:rPr lang="es-EC" dirty="0"/>
              <a:t>C</a:t>
            </a:r>
            <a:r>
              <a:rPr lang="es-EC" dirty="0" smtClean="0"/>
              <a:t>aracterización genética de poblaciones de </a:t>
            </a:r>
            <a:r>
              <a:rPr lang="es-EC" i="1" dirty="0" smtClean="0"/>
              <a:t>Fusarium sp. </a:t>
            </a:r>
            <a:r>
              <a:rPr lang="es-EC" dirty="0" smtClean="0"/>
              <a:t>a partir de aislados de </a:t>
            </a:r>
            <a:r>
              <a:rPr lang="es-EC" dirty="0"/>
              <a:t>I</a:t>
            </a:r>
            <a:r>
              <a:rPr lang="es-EC" dirty="0" smtClean="0"/>
              <a:t>srael y Estados Unidos</a:t>
            </a:r>
            <a:r>
              <a:rPr lang="es-EC" b="1" dirty="0" smtClean="0">
                <a:latin typeface="Corbel" pitchFamily="34" charset="0"/>
                <a:cs typeface="Raavi" pitchFamily="34" charset="0"/>
              </a:rPr>
              <a:t>”</a:t>
            </a:r>
            <a:endParaRPr lang="es-EC" b="1" dirty="0">
              <a:latin typeface="Corbel" pitchFamily="34" charset="0"/>
              <a:cs typeface="Raavi" pitchFamily="34" charset="0"/>
            </a:endParaRPr>
          </a:p>
        </p:txBody>
      </p:sp>
      <p:sp>
        <p:nvSpPr>
          <p:cNvPr id="8" name="6 CuadroTexto"/>
          <p:cNvSpPr txBox="1"/>
          <p:nvPr/>
        </p:nvSpPr>
        <p:spPr>
          <a:xfrm>
            <a:off x="4618816" y="2089037"/>
            <a:ext cx="4195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cs typeface="Raavi" pitchFamily="34" charset="0"/>
              </a:rPr>
              <a:t>INGENIER</a:t>
            </a:r>
            <a:r>
              <a:rPr lang="es-EC" b="1" dirty="0">
                <a:cs typeface="Raavi" pitchFamily="34" charset="0"/>
              </a:rPr>
              <a:t>Í</a:t>
            </a:r>
            <a:r>
              <a:rPr lang="es-EC" b="1" dirty="0" smtClean="0">
                <a:cs typeface="Raavi" pitchFamily="34" charset="0"/>
              </a:rPr>
              <a:t>A EN BIOTECNOLOG</a:t>
            </a:r>
            <a:r>
              <a:rPr lang="es-EC" b="1" dirty="0">
                <a:cs typeface="Raavi" pitchFamily="34" charset="0"/>
              </a:rPr>
              <a:t>Í</a:t>
            </a:r>
            <a:r>
              <a:rPr lang="es-EC" b="1" dirty="0" smtClean="0">
                <a:cs typeface="Raavi" pitchFamily="34" charset="0"/>
              </a:rPr>
              <a:t>A</a:t>
            </a:r>
            <a:endParaRPr lang="es-EC" b="1" dirty="0">
              <a:cs typeface="Raavi" pitchFamily="34" charset="0"/>
            </a:endParaRPr>
          </a:p>
        </p:txBody>
      </p:sp>
      <p:sp>
        <p:nvSpPr>
          <p:cNvPr id="9" name="6 CuadroTexto"/>
          <p:cNvSpPr txBox="1"/>
          <p:nvPr/>
        </p:nvSpPr>
        <p:spPr>
          <a:xfrm>
            <a:off x="5449324" y="3371623"/>
            <a:ext cx="2401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cs typeface="Raavi" pitchFamily="34" charset="0"/>
              </a:rPr>
              <a:t>Omar Paúl Arias G. </a:t>
            </a:r>
            <a:endParaRPr lang="es-EC" dirty="0">
              <a:cs typeface="Raavi" pitchFamily="34" charset="0"/>
            </a:endParaRPr>
          </a:p>
        </p:txBody>
      </p:sp>
      <p:sp>
        <p:nvSpPr>
          <p:cNvPr id="10" name="6 CuadroTexto"/>
          <p:cNvSpPr txBox="1"/>
          <p:nvPr/>
        </p:nvSpPr>
        <p:spPr>
          <a:xfrm>
            <a:off x="2531448" y="3864582"/>
            <a:ext cx="411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cs typeface="Raavi" pitchFamily="34" charset="0"/>
              </a:rPr>
              <a:t>“ESPE”</a:t>
            </a:r>
          </a:p>
          <a:p>
            <a:pPr algn="ctr"/>
            <a:endParaRPr lang="es-EC" b="1" dirty="0" smtClean="0">
              <a:cs typeface="Raavi" pitchFamily="34" charset="0"/>
            </a:endParaRPr>
          </a:p>
          <a:p>
            <a:r>
              <a:rPr lang="es-EC" b="1" dirty="0" smtClean="0">
                <a:cs typeface="Raavi" pitchFamily="34" charset="0"/>
              </a:rPr>
              <a:t>Directora: </a:t>
            </a:r>
            <a:r>
              <a:rPr lang="es-EC" dirty="0" smtClean="0">
                <a:cs typeface="Raavi" pitchFamily="34" charset="0"/>
              </a:rPr>
              <a:t>Alma Koch, MsC.</a:t>
            </a:r>
          </a:p>
          <a:p>
            <a:r>
              <a:rPr lang="es-EC" b="1" dirty="0" smtClean="0">
                <a:cs typeface="Raavi" pitchFamily="34" charset="0"/>
              </a:rPr>
              <a:t>Codirectora:  </a:t>
            </a:r>
            <a:r>
              <a:rPr lang="es-EC" dirty="0" smtClean="0">
                <a:cs typeface="Raavi" pitchFamily="34" charset="0"/>
              </a:rPr>
              <a:t>Ing. Tatiana Páez, MsC. </a:t>
            </a:r>
            <a:endParaRPr lang="es-EC" dirty="0">
              <a:cs typeface="Raavi" pitchFamily="34" charset="0"/>
            </a:endParaRPr>
          </a:p>
        </p:txBody>
      </p:sp>
      <p:sp>
        <p:nvSpPr>
          <p:cNvPr id="12" name="6 CuadroTexto"/>
          <p:cNvSpPr txBox="1"/>
          <p:nvPr/>
        </p:nvSpPr>
        <p:spPr>
          <a:xfrm>
            <a:off x="5573818" y="5263704"/>
            <a:ext cx="2152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cs typeface="Raavi" pitchFamily="34" charset="0"/>
              </a:rPr>
              <a:t>Octubre, 2014.</a:t>
            </a:r>
            <a:endParaRPr lang="es-EC" dirty="0">
              <a:cs typeface="Raavi" pitchFamily="34" charset="0"/>
            </a:endParaRPr>
          </a:p>
        </p:txBody>
      </p:sp>
      <p:sp>
        <p:nvSpPr>
          <p:cNvPr id="13" name="6 CuadroTexto"/>
          <p:cNvSpPr txBox="1"/>
          <p:nvPr/>
        </p:nvSpPr>
        <p:spPr>
          <a:xfrm>
            <a:off x="7313985" y="3891879"/>
            <a:ext cx="411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cs typeface="Raavi" pitchFamily="34" charset="0"/>
              </a:rPr>
              <a:t>“OSU”</a:t>
            </a:r>
          </a:p>
          <a:p>
            <a:pPr algn="ctr"/>
            <a:endParaRPr lang="es-EC" b="1" dirty="0" smtClean="0">
              <a:cs typeface="Raavi" pitchFamily="34" charset="0"/>
            </a:endParaRPr>
          </a:p>
          <a:p>
            <a:r>
              <a:rPr lang="es-EC" b="1" dirty="0" smtClean="0">
                <a:cs typeface="Raavi" pitchFamily="34" charset="0"/>
              </a:rPr>
              <a:t>Directora: </a:t>
            </a:r>
            <a:r>
              <a:rPr lang="es-EC" dirty="0" smtClean="0">
                <a:cs typeface="Raavi" pitchFamily="34" charset="0"/>
              </a:rPr>
              <a:t>Carla Garzón PhD.</a:t>
            </a:r>
            <a:endParaRPr lang="es-EC" b="1" dirty="0" smtClean="0">
              <a:cs typeface="Raavi" pitchFamily="34" charset="0"/>
            </a:endParaRPr>
          </a:p>
          <a:p>
            <a:r>
              <a:rPr lang="es-EC" b="1" dirty="0" smtClean="0">
                <a:cs typeface="Raavi" pitchFamily="34" charset="0"/>
              </a:rPr>
              <a:t>Codirector: </a:t>
            </a: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Stephen Marek </a:t>
            </a:r>
            <a:r>
              <a:rPr lang="en-US" dirty="0" smtClean="0">
                <a:solidFill>
                  <a:prstClr val="black"/>
                </a:solidFill>
                <a:cs typeface="Times New Roman" pitchFamily="18" charset="0"/>
              </a:rPr>
              <a:t>PhD.</a:t>
            </a:r>
            <a:endParaRPr lang="es-EC" dirty="0">
              <a:cs typeface="Raav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7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3" y="5932815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1219200" y="120542"/>
            <a:ext cx="10972800" cy="562005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kern="0" dirty="0" smtClean="0">
                <a:solidFill>
                  <a:schemeClr val="tx1"/>
                </a:solidFill>
              </a:rPr>
              <a:t>OBJETIVOS ESPECÍFICOS</a:t>
            </a:r>
            <a:endParaRPr lang="es-EC" kern="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6075" y="1076128"/>
            <a:ext cx="4835859" cy="4724172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GRUPO A: 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C" b="1" dirty="0">
                <a:latin typeface="Arial" panose="020B0604020202020204" pitchFamily="34" charset="0"/>
              </a:rPr>
              <a:t>Identificar especies del género </a:t>
            </a:r>
            <a:r>
              <a:rPr lang="es-EC" b="1" i="1" dirty="0">
                <a:latin typeface="Arial" panose="020B0604020202020204" pitchFamily="34" charset="0"/>
              </a:rPr>
              <a:t>Fusarium</a:t>
            </a:r>
            <a:r>
              <a:rPr lang="es-EC" b="1" dirty="0">
                <a:latin typeface="Arial" panose="020B0604020202020204" pitchFamily="34" charset="0"/>
              </a:rPr>
              <a:t> </a:t>
            </a:r>
            <a:r>
              <a:rPr lang="es-EC" dirty="0">
                <a:latin typeface="Arial" panose="020B0604020202020204" pitchFamily="34" charset="0"/>
              </a:rPr>
              <a:t>mediante primers específicos como </a:t>
            </a:r>
            <a:r>
              <a:rPr lang="es-EC" b="1" dirty="0"/>
              <a:t>ProliF/TEF1R, Ef1/Ef2, PRO1/2 </a:t>
            </a:r>
            <a:r>
              <a:rPr lang="es-EC" dirty="0"/>
              <a:t>dirigidos a amplificar parcial o totalmente los genes TEFα (translación elongation factor) y CAM </a:t>
            </a:r>
            <a:r>
              <a:rPr lang="es-EC" dirty="0" smtClean="0"/>
              <a:t>(calmodulin</a:t>
            </a:r>
            <a:r>
              <a:rPr lang="es-EC" dirty="0"/>
              <a:t>). </a:t>
            </a:r>
            <a:endParaRPr lang="es-EC" dirty="0" smtClean="0"/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s-EC" dirty="0" smtClean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C" b="1" dirty="0" smtClean="0"/>
              <a:t>Detectar</a:t>
            </a:r>
            <a:r>
              <a:rPr lang="es-EC" dirty="0" smtClean="0"/>
              <a:t> </a:t>
            </a:r>
            <a:r>
              <a:rPr lang="es-EC" dirty="0"/>
              <a:t>la presencia de los </a:t>
            </a:r>
            <a:r>
              <a:rPr lang="es-EC" b="1" dirty="0"/>
              <a:t>genes Fum1, Fum7 y Fum8 </a:t>
            </a:r>
            <a:r>
              <a:rPr lang="es-EC" dirty="0"/>
              <a:t>(productores de micotoxina </a:t>
            </a:r>
            <a:r>
              <a:rPr lang="es-EC" b="1" dirty="0"/>
              <a:t>fumonisina</a:t>
            </a:r>
            <a:r>
              <a:rPr lang="es-EC" dirty="0" smtClean="0"/>
              <a:t>).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6108481" y="1477977"/>
            <a:ext cx="5341992" cy="3934410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GRUPO B: 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dirty="0" smtClean="0"/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s-EC" b="1" dirty="0" smtClean="0">
                <a:latin typeface="Arial" panose="020B0604020202020204" pitchFamily="34" charset="0"/>
              </a:rPr>
              <a:t>Analizar </a:t>
            </a:r>
            <a:r>
              <a:rPr lang="es-EC" b="1" dirty="0">
                <a:latin typeface="Arial" panose="020B0604020202020204" pitchFamily="34" charset="0"/>
              </a:rPr>
              <a:t>las diferencias génicas y </a:t>
            </a:r>
            <a:r>
              <a:rPr lang="es-EC" b="1" dirty="0" smtClean="0">
                <a:latin typeface="Arial" panose="020B0604020202020204" pitchFamily="34" charset="0"/>
              </a:rPr>
              <a:t>encontrar </a:t>
            </a:r>
            <a:r>
              <a:rPr lang="es-EC" dirty="0" smtClean="0">
                <a:latin typeface="Arial" panose="020B0604020202020204" pitchFamily="34" charset="0"/>
              </a:rPr>
              <a:t>haplotipos de </a:t>
            </a:r>
            <a:r>
              <a:rPr lang="es-EC" i="1" dirty="0" smtClean="0">
                <a:latin typeface="Arial" panose="020B0604020202020204" pitchFamily="34" charset="0"/>
              </a:rPr>
              <a:t>F. proliferatum</a:t>
            </a:r>
            <a:r>
              <a:rPr lang="es-EC" dirty="0" smtClean="0">
                <a:latin typeface="Arial" panose="020B0604020202020204" pitchFamily="34" charset="0"/>
              </a:rPr>
              <a:t> basados </a:t>
            </a:r>
            <a:r>
              <a:rPr lang="es-EC" dirty="0">
                <a:latin typeface="Arial" panose="020B0604020202020204" pitchFamily="34" charset="0"/>
              </a:rPr>
              <a:t>en </a:t>
            </a:r>
            <a:r>
              <a:rPr lang="es-EC" dirty="0" smtClean="0">
                <a:latin typeface="Arial" panose="020B0604020202020204" pitchFamily="34" charset="0"/>
              </a:rPr>
              <a:t>seis pares de </a:t>
            </a:r>
            <a:r>
              <a:rPr lang="es-EC" b="1" dirty="0" smtClean="0">
                <a:latin typeface="Arial" panose="020B0604020202020204" pitchFamily="34" charset="0"/>
              </a:rPr>
              <a:t>microsatélites fluorescentes </a:t>
            </a:r>
            <a:r>
              <a:rPr lang="es-EC" b="1" dirty="0">
                <a:latin typeface="Arial" panose="020B0604020202020204" pitchFamily="34" charset="0"/>
              </a:rPr>
              <a:t>SSRs </a:t>
            </a:r>
            <a:r>
              <a:rPr lang="es-EC" dirty="0">
                <a:latin typeface="Arial" panose="020B0604020202020204" pitchFamily="34" charset="0"/>
              </a:rPr>
              <a:t>(repeticiones de secuencia simple). </a:t>
            </a:r>
            <a:endParaRPr lang="es-EC" dirty="0" smtClean="0">
              <a:latin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dirty="0" smtClean="0"/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s-EC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Detectar la presencia del gen Fum8 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(productor de micotoxina </a:t>
            </a:r>
            <a:r>
              <a:rPr lang="es-EC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fumonosina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52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17871"/>
            <a:ext cx="10972800" cy="549611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HIPÓTESIS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932881"/>
              </p:ext>
            </p:extLst>
          </p:nvPr>
        </p:nvGraphicFramePr>
        <p:xfrm>
          <a:off x="2888778" y="1351127"/>
          <a:ext cx="7988489" cy="4185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3" y="5932815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16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6483" y="49333"/>
            <a:ext cx="10972800" cy="631063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MATERIALES Y MÉTODOS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93108" y="982831"/>
            <a:ext cx="10079549" cy="541309"/>
          </a:xfrm>
        </p:spPr>
        <p:txBody>
          <a:bodyPr/>
          <a:lstStyle/>
          <a:p>
            <a:pPr marL="0" indent="0" algn="ctr">
              <a:buNone/>
            </a:pPr>
            <a:r>
              <a:rPr lang="es-EC" b="1" dirty="0" smtClean="0">
                <a:solidFill>
                  <a:schemeClr val="tx1"/>
                </a:solidFill>
              </a:rPr>
              <a:t>1. Material de trabajo: </a:t>
            </a:r>
            <a:r>
              <a:rPr lang="es-EC" dirty="0" smtClean="0">
                <a:solidFill>
                  <a:schemeClr val="tx1"/>
                </a:solidFill>
              </a:rPr>
              <a:t>155 muestras distribuidas en dos grupos (A y B).</a:t>
            </a:r>
            <a:r>
              <a:rPr lang="es-EC" b="1" dirty="0" smtClean="0">
                <a:solidFill>
                  <a:schemeClr val="tx1"/>
                </a:solidFill>
              </a:rPr>
              <a:t> </a:t>
            </a:r>
          </a:p>
          <a:p>
            <a:pPr marL="0" indent="0" algn="ctr">
              <a:buNone/>
            </a:pPr>
            <a:endParaRPr lang="es-EC" dirty="0" smtClean="0">
              <a:solidFill>
                <a:schemeClr val="tx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3" y="5932815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Content Placeholder 4"/>
          <p:cNvSpPr txBox="1">
            <a:spLocks/>
          </p:cNvSpPr>
          <p:nvPr/>
        </p:nvSpPr>
        <p:spPr>
          <a:xfrm>
            <a:off x="783362" y="2310419"/>
            <a:ext cx="3577434" cy="391818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C" b="1" kern="0" dirty="0" smtClean="0">
                <a:solidFill>
                  <a:schemeClr val="tx1"/>
                </a:solidFill>
              </a:rPr>
              <a:t>Grupo A</a:t>
            </a:r>
          </a:p>
          <a:p>
            <a:pPr marL="0" indent="0">
              <a:buNone/>
            </a:pPr>
            <a:endParaRPr lang="es-EC" kern="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C" dirty="0" smtClean="0">
                <a:solidFill>
                  <a:schemeClr val="tx1"/>
                </a:solidFill>
              </a:rPr>
              <a:t>Stillwater, Oklahoma </a:t>
            </a:r>
            <a:r>
              <a:rPr lang="es-EC" dirty="0">
                <a:solidFill>
                  <a:schemeClr val="tx1"/>
                </a:solidFill>
              </a:rPr>
              <a:t>(Estados </a:t>
            </a:r>
            <a:r>
              <a:rPr lang="es-EC" dirty="0" smtClean="0">
                <a:solidFill>
                  <a:schemeClr val="tx1"/>
                </a:solidFill>
              </a:rPr>
              <a:t>Unidos) </a:t>
            </a:r>
          </a:p>
          <a:p>
            <a:pPr marL="457200" indent="-457200">
              <a:buFont typeface="+mj-lt"/>
              <a:buAutoNum type="arabicPeriod"/>
            </a:pPr>
            <a:endParaRPr lang="es-EC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C" dirty="0">
                <a:solidFill>
                  <a:schemeClr val="tx1"/>
                </a:solidFill>
              </a:rPr>
              <a:t>12 </a:t>
            </a:r>
            <a:r>
              <a:rPr lang="es-EC" dirty="0" smtClean="0">
                <a:solidFill>
                  <a:schemeClr val="tx1"/>
                </a:solidFill>
              </a:rPr>
              <a:t>muestras para </a:t>
            </a:r>
            <a:r>
              <a:rPr lang="es-EC" b="1" dirty="0" smtClean="0">
                <a:solidFill>
                  <a:schemeClr val="tx1"/>
                </a:solidFill>
              </a:rPr>
              <a:t>aislamiento</a:t>
            </a:r>
            <a:endParaRPr lang="es-EC" b="1" kern="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s-EC" kern="0" dirty="0">
              <a:solidFill>
                <a:schemeClr val="tx1"/>
              </a:solidFill>
            </a:endParaRPr>
          </a:p>
        </p:txBody>
      </p:sp>
      <p:pic>
        <p:nvPicPr>
          <p:cNvPr id="53" name="Picture 5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8" b="23315"/>
          <a:stretch/>
        </p:blipFill>
        <p:spPr bwMode="auto">
          <a:xfrm>
            <a:off x="5223184" y="2367885"/>
            <a:ext cx="2765784" cy="2865750"/>
          </a:xfrm>
          <a:prstGeom prst="rect">
            <a:avLst/>
          </a:prstGeom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C:\Users\Omar\Downloads\photo 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" r="17503"/>
          <a:stretch/>
        </p:blipFill>
        <p:spPr bwMode="auto">
          <a:xfrm>
            <a:off x="8511815" y="2367885"/>
            <a:ext cx="2669531" cy="286575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4700337" y="5876878"/>
            <a:ext cx="48141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/>
              <a:t>A:</a:t>
            </a:r>
            <a:r>
              <a:rPr lang="es-EC" dirty="0" smtClean="0"/>
              <a:t> asintomático, </a:t>
            </a:r>
            <a:r>
              <a:rPr lang="es-EC" b="1" dirty="0" smtClean="0"/>
              <a:t>D y S</a:t>
            </a:r>
            <a:r>
              <a:rPr lang="es-EC" dirty="0" smtClean="0"/>
              <a:t>: sintomatología  </a:t>
            </a:r>
            <a:endParaRPr lang="en-US" dirty="0"/>
          </a:p>
        </p:txBody>
      </p: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036969"/>
              </p:ext>
            </p:extLst>
          </p:nvPr>
        </p:nvGraphicFramePr>
        <p:xfrm>
          <a:off x="4700337" y="2000308"/>
          <a:ext cx="6697447" cy="3794961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749414"/>
                <a:gridCol w="2421102"/>
                <a:gridCol w="2526931"/>
              </a:tblGrid>
              <a:tr h="8597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Aislado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Capa de Cebolla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Afectación en hospedero </a:t>
                      </a:r>
                      <a:r>
                        <a:rPr lang="es-EC" sz="1500" dirty="0" smtClean="0">
                          <a:effectLst/>
                        </a:rPr>
                        <a:t>(S/</a:t>
                      </a:r>
                      <a:r>
                        <a:rPr lang="es-EC" sz="1500" baseline="0" dirty="0" smtClean="0">
                          <a:effectLst/>
                        </a:rPr>
                        <a:t> D </a:t>
                      </a:r>
                      <a:r>
                        <a:rPr lang="es-EC" sz="1500" dirty="0" smtClean="0">
                          <a:effectLst/>
                        </a:rPr>
                        <a:t>/A</a:t>
                      </a:r>
                      <a:r>
                        <a:rPr lang="es-EC" sz="1500" dirty="0">
                          <a:effectLst/>
                        </a:rPr>
                        <a:t>)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33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</a:rPr>
                        <a:t>Fusarium 1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S1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33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</a:rPr>
                        <a:t>Fusarium 2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S2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33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</a:rPr>
                        <a:t>Fusarium 3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S3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33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</a:rPr>
                        <a:t>Fusarium 4</a:t>
                      </a:r>
                      <a:endParaRPr lang="en-US" sz="15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A1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33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</a:rPr>
                        <a:t>Fusarium 5</a:t>
                      </a:r>
                      <a:endParaRPr lang="en-US" sz="15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A2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33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</a:rPr>
                        <a:t>Fusarium 6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A3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33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</a:rPr>
                        <a:t>Fusarium 7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A4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33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</a:rPr>
                        <a:t>Fusarium 8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A5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A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33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</a:rPr>
                        <a:t>Fusarium 9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D1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D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33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</a:rPr>
                        <a:t>Fusarium 10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D2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D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33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</a:rPr>
                        <a:t>Fusarium 11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D3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D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33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</a:rPr>
                        <a:t>Fusarium 12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Dcr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D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804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679" y="59874"/>
            <a:ext cx="10515600" cy="774767"/>
          </a:xfrm>
        </p:spPr>
        <p:txBody>
          <a:bodyPr/>
          <a:lstStyle/>
          <a:p>
            <a:pPr marL="0" indent="0" algn="ctr">
              <a:buNone/>
            </a:pPr>
            <a:r>
              <a:rPr lang="es-EC" i="0" dirty="0" smtClean="0">
                <a:solidFill>
                  <a:schemeClr val="tx1"/>
                </a:solidFill>
              </a:rPr>
              <a:t>Aislamiento de </a:t>
            </a:r>
            <a:r>
              <a:rPr lang="es-EC" dirty="0" smtClean="0">
                <a:solidFill>
                  <a:schemeClr val="tx1"/>
                </a:solidFill>
              </a:rPr>
              <a:t>Fusarium</a:t>
            </a:r>
            <a:r>
              <a:rPr lang="es-EC" i="0" dirty="0" smtClean="0">
                <a:solidFill>
                  <a:schemeClr val="tx1"/>
                </a:solidFill>
              </a:rPr>
              <a:t> </a:t>
            </a:r>
            <a:endParaRPr lang="es-EC" i="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733" y="1808024"/>
            <a:ext cx="2319299" cy="173231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4674700" y="1176209"/>
            <a:ext cx="3033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Medio YPS (25</a:t>
            </a:r>
            <a:r>
              <a:rPr lang="es-EC" dirty="0" smtClean="0"/>
              <a:t>°C</a:t>
            </a:r>
            <a:r>
              <a:rPr lang="en-US" dirty="0" smtClean="0"/>
              <a:t>) (2 </a:t>
            </a:r>
            <a:r>
              <a:rPr lang="es-CO" dirty="0" smtClean="0"/>
              <a:t>días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6908" y="971218"/>
            <a:ext cx="4261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EtOH</a:t>
            </a:r>
            <a:r>
              <a:rPr lang="en-US" b="1" dirty="0" smtClean="0"/>
              <a:t> </a:t>
            </a:r>
            <a:r>
              <a:rPr lang="en-US" dirty="0" smtClean="0"/>
              <a:t>:</a:t>
            </a:r>
            <a:r>
              <a:rPr lang="en-US" b="1" dirty="0" smtClean="0"/>
              <a:t> </a:t>
            </a:r>
            <a:r>
              <a:rPr lang="en-US" dirty="0" smtClean="0"/>
              <a:t>95% - 30 sec.      </a:t>
            </a:r>
          </a:p>
          <a:p>
            <a:pPr lvl="0"/>
            <a:r>
              <a:rPr lang="en-US" dirty="0" smtClean="0"/>
              <a:t>Hipoclorito de sodio </a:t>
            </a:r>
            <a:r>
              <a:rPr lang="en-US" b="1" dirty="0" smtClean="0"/>
              <a:t>:  </a:t>
            </a:r>
            <a:r>
              <a:rPr lang="en-US" dirty="0" smtClean="0"/>
              <a:t>20% - 1 min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750339" y="1751273"/>
            <a:ext cx="2621999" cy="1811948"/>
            <a:chOff x="5409112" y="3033384"/>
            <a:chExt cx="2364481" cy="1464643"/>
          </a:xfrm>
        </p:grpSpPr>
        <p:pic>
          <p:nvPicPr>
            <p:cNvPr id="1030" name="Picture 6" descr="https://lh3.googleusercontent.com/-153AZ5SCBP4/U5JBtsy-goI/AAAAAAAAC3k/Ct5A1HztdjY/w1025-h577-no/IMG_20140603_104829238_HDR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09112" y="3033384"/>
              <a:ext cx="2364481" cy="146464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5516954" y="3547253"/>
              <a:ext cx="915930" cy="831173"/>
            </a:xfrm>
            <a:prstGeom prst="ellipse">
              <a:avLst/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8566867" y="958561"/>
            <a:ext cx="2875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</a:t>
            </a:r>
            <a:r>
              <a:rPr lang="en-US" dirty="0" smtClean="0"/>
              <a:t>silamiento </a:t>
            </a:r>
            <a:r>
              <a:rPr lang="en-US" dirty="0"/>
              <a:t>de espora (</a:t>
            </a:r>
            <a:r>
              <a:rPr lang="en-US" dirty="0" smtClean="0"/>
              <a:t>28</a:t>
            </a:r>
            <a:r>
              <a:rPr lang="es-EC" dirty="0" smtClean="0"/>
              <a:t>°C</a:t>
            </a:r>
            <a:r>
              <a:rPr lang="en-US" dirty="0" smtClean="0"/>
              <a:t>)</a:t>
            </a:r>
            <a:r>
              <a:rPr lang="en-US" dirty="0"/>
              <a:t> (2 </a:t>
            </a:r>
            <a:r>
              <a:rPr lang="en-US" dirty="0" smtClean="0"/>
              <a:t>-5 </a:t>
            </a:r>
            <a:r>
              <a:rPr lang="es-CO" dirty="0" smtClean="0"/>
              <a:t>días</a:t>
            </a:r>
            <a:r>
              <a:rPr lang="en-US" dirty="0"/>
              <a:t>)</a:t>
            </a:r>
          </a:p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54"/>
          <a:stretch/>
        </p:blipFill>
        <p:spPr>
          <a:xfrm>
            <a:off x="8936179" y="4100439"/>
            <a:ext cx="2133424" cy="165871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18" name="Group 17"/>
          <p:cNvGrpSpPr/>
          <p:nvPr/>
        </p:nvGrpSpPr>
        <p:grpSpPr>
          <a:xfrm>
            <a:off x="9140893" y="1767714"/>
            <a:ext cx="1727321" cy="1738684"/>
            <a:chOff x="9614048" y="1522961"/>
            <a:chExt cx="1727321" cy="1738684"/>
          </a:xfrm>
        </p:grpSpPr>
        <p:pic>
          <p:nvPicPr>
            <p:cNvPr id="1032" name="Picture 8" descr="http://3.bp.blogspot.com/-BfW8kVAeClo/UMUU9YO9YWI/AAAAAAAAAHs/GV0TXdgMsNU/s1600/estriado2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85" t="51928" r="2632" b="7172"/>
            <a:stretch/>
          </p:blipFill>
          <p:spPr bwMode="auto">
            <a:xfrm>
              <a:off x="9614048" y="1522961"/>
              <a:ext cx="1727321" cy="173868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10321606" y="1713296"/>
              <a:ext cx="1019763" cy="707886"/>
            </a:xfrm>
            <a:prstGeom prst="rect">
              <a:avLst/>
            </a:prstGeom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000" dirty="0" smtClean="0"/>
                <a:t>.</a:t>
              </a:r>
              <a:endParaRPr lang="en-US" sz="4000" dirty="0"/>
            </a:p>
          </p:txBody>
        </p:sp>
        <p:sp>
          <p:nvSpPr>
            <p:cNvPr id="4" name="Oval 3"/>
            <p:cNvSpPr/>
            <p:nvPr/>
          </p:nvSpPr>
          <p:spPr>
            <a:xfrm rot="4719684">
              <a:off x="10393500" y="2150286"/>
              <a:ext cx="254786" cy="214137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3" y="5932815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3358009" y="2356151"/>
            <a:ext cx="1152819" cy="60219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7707916" y="2394478"/>
            <a:ext cx="1152819" cy="60219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4" idx="6"/>
          </p:cNvCxnSpPr>
          <p:nvPr/>
        </p:nvCxnSpPr>
        <p:spPr>
          <a:xfrm flipH="1">
            <a:off x="10047738" y="2627014"/>
            <a:ext cx="25046" cy="223959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277" y="4013291"/>
            <a:ext cx="2700126" cy="18000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0" name="Right Arrow 39"/>
          <p:cNvSpPr/>
          <p:nvPr/>
        </p:nvSpPr>
        <p:spPr>
          <a:xfrm rot="10800000">
            <a:off x="7513370" y="4739537"/>
            <a:ext cx="1152819" cy="60219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290552" y="5838259"/>
            <a:ext cx="3718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 err="1" smtClean="0"/>
              <a:t>Secado</a:t>
            </a:r>
            <a:r>
              <a:rPr lang="en-US" dirty="0" smtClean="0"/>
              <a:t> y </a:t>
            </a:r>
            <a:r>
              <a:rPr lang="en-US" dirty="0" err="1" smtClean="0"/>
              <a:t>almacenamiento</a:t>
            </a:r>
            <a:r>
              <a:rPr lang="en-US" dirty="0" smtClean="0"/>
              <a:t> a 4</a:t>
            </a:r>
            <a:r>
              <a:rPr lang="es-EC" dirty="0" smtClean="0"/>
              <a:t>°C</a:t>
            </a:r>
            <a:endParaRPr lang="en-US" dirty="0"/>
          </a:p>
        </p:txBody>
      </p:sp>
      <p:sp>
        <p:nvSpPr>
          <p:cNvPr id="44" name="Right Arrow 43"/>
          <p:cNvSpPr/>
          <p:nvPr/>
        </p:nvSpPr>
        <p:spPr>
          <a:xfrm rot="10800000">
            <a:off x="3389806" y="4668797"/>
            <a:ext cx="1152819" cy="60219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47382" y="4667506"/>
            <a:ext cx="243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dirty="0" smtClean="0"/>
              <a:t>Extracción</a:t>
            </a:r>
            <a:r>
              <a:rPr lang="en-US" dirty="0" smtClean="0"/>
              <a:t> de </a:t>
            </a:r>
            <a:r>
              <a:rPr lang="en-US" b="1" dirty="0" smtClean="0"/>
              <a:t>DNA</a:t>
            </a:r>
          </a:p>
          <a:p>
            <a:pPr lvl="0" algn="ctr"/>
            <a:r>
              <a:rPr lang="es-EC" dirty="0" smtClean="0"/>
              <a:t>(Weising </a:t>
            </a:r>
            <a:r>
              <a:rPr lang="es-EC" i="1" dirty="0"/>
              <a:t>et al</a:t>
            </a:r>
            <a:r>
              <a:rPr lang="es-EC" dirty="0"/>
              <a:t>., </a:t>
            </a:r>
            <a:r>
              <a:rPr lang="es-EC" dirty="0" smtClean="0"/>
              <a:t>2005)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11149074" y="4440469"/>
            <a:ext cx="7387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28</a:t>
            </a:r>
            <a:r>
              <a:rPr lang="es-EC" dirty="0" smtClean="0"/>
              <a:t>°C</a:t>
            </a:r>
          </a:p>
          <a:p>
            <a:pPr algn="ctr"/>
            <a:r>
              <a:rPr lang="en-US" dirty="0" smtClean="0"/>
              <a:t>2-5 </a:t>
            </a:r>
            <a:r>
              <a:rPr lang="es-CO" dirty="0" smtClean="0"/>
              <a:t>días</a:t>
            </a:r>
            <a:endParaRPr lang="en-US" dirty="0" smtClean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5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  <p:bldP spid="8" grpId="0" animBg="1"/>
      <p:bldP spid="30" grpId="0" animBg="1"/>
      <p:bldP spid="40" grpId="0" animBg="1"/>
      <p:bldP spid="43" grpId="0"/>
      <p:bldP spid="44" grpId="0" animBg="1"/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2943" y="94722"/>
            <a:ext cx="10972800" cy="631063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MATERIALES Y MÉTODOS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3" y="5932815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Content Placeholder 4"/>
          <p:cNvSpPr txBox="1">
            <a:spLocks/>
          </p:cNvSpPr>
          <p:nvPr/>
        </p:nvSpPr>
        <p:spPr>
          <a:xfrm>
            <a:off x="608771" y="1279143"/>
            <a:ext cx="5499585" cy="45099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C" b="1" kern="0" dirty="0" smtClean="0">
                <a:solidFill>
                  <a:schemeClr val="tx1"/>
                </a:solidFill>
              </a:rPr>
              <a:t>Grupo B</a:t>
            </a:r>
          </a:p>
          <a:p>
            <a:pPr marL="0" indent="0" algn="ctr">
              <a:buNone/>
            </a:pPr>
            <a:endParaRPr lang="es-EC" kern="0" dirty="0" smtClean="0">
              <a:solidFill>
                <a:schemeClr val="tx1"/>
              </a:solidFill>
            </a:endParaRP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(</a:t>
            </a:r>
            <a:r>
              <a:rPr lang="es-EC" dirty="0">
                <a:solidFill>
                  <a:schemeClr val="tx1"/>
                </a:solidFill>
              </a:rPr>
              <a:t>ARO</a:t>
            </a:r>
            <a:r>
              <a:rPr lang="es-EC" dirty="0" smtClean="0">
                <a:solidFill>
                  <a:schemeClr val="tx1"/>
                </a:solidFill>
              </a:rPr>
              <a:t>) – Ministerio de </a:t>
            </a:r>
            <a:r>
              <a:rPr lang="es-EC" dirty="0">
                <a:solidFill>
                  <a:schemeClr val="tx1"/>
                </a:solidFill>
              </a:rPr>
              <a:t>Agricultura y </a:t>
            </a:r>
            <a:r>
              <a:rPr lang="es-EC" dirty="0" smtClean="0">
                <a:solidFill>
                  <a:schemeClr val="tx1"/>
                </a:solidFill>
              </a:rPr>
              <a:t>Desarrollo </a:t>
            </a:r>
            <a:r>
              <a:rPr lang="es-EC" dirty="0">
                <a:solidFill>
                  <a:schemeClr val="tx1"/>
                </a:solidFill>
              </a:rPr>
              <a:t>Rural del Estado de </a:t>
            </a:r>
            <a:r>
              <a:rPr lang="es-EC" dirty="0" smtClean="0">
                <a:solidFill>
                  <a:schemeClr val="tx1"/>
                </a:solidFill>
              </a:rPr>
              <a:t>Israel</a:t>
            </a:r>
            <a:endParaRPr lang="es-EC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dirty="0" smtClean="0">
              <a:solidFill>
                <a:schemeClr val="tx1"/>
              </a:solidFill>
            </a:endParaRP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143 muestras de </a:t>
            </a:r>
            <a:r>
              <a:rPr lang="es-EC" b="1" dirty="0" smtClean="0">
                <a:solidFill>
                  <a:schemeClr val="tx1"/>
                </a:solidFill>
              </a:rPr>
              <a:t>DNA</a:t>
            </a:r>
          </a:p>
          <a:p>
            <a:pPr marL="0" indent="0" algn="ctr">
              <a:buNone/>
            </a:pPr>
            <a:endParaRPr lang="es-EC" dirty="0" smtClean="0">
              <a:solidFill>
                <a:schemeClr val="tx1"/>
              </a:solidFill>
            </a:endParaRPr>
          </a:p>
          <a:p>
            <a:pPr algn="ctr"/>
            <a:r>
              <a:rPr lang="es-EC" i="1" kern="0" dirty="0" smtClean="0">
                <a:solidFill>
                  <a:schemeClr val="tx1"/>
                </a:solidFill>
              </a:rPr>
              <a:t>F</a:t>
            </a:r>
            <a:r>
              <a:rPr lang="es-EC" i="1" kern="0" dirty="0" smtClean="0">
                <a:solidFill>
                  <a:schemeClr val="tx1"/>
                </a:solidFill>
              </a:rPr>
              <a:t>. </a:t>
            </a:r>
            <a:r>
              <a:rPr lang="es-EC" i="1" kern="0" dirty="0" err="1" smtClean="0">
                <a:solidFill>
                  <a:schemeClr val="tx1"/>
                </a:solidFill>
              </a:rPr>
              <a:t>proliferatum</a:t>
            </a:r>
            <a:r>
              <a:rPr lang="es-EC" i="1" kern="0" dirty="0" smtClean="0">
                <a:solidFill>
                  <a:schemeClr val="tx1"/>
                </a:solidFill>
              </a:rPr>
              <a:t> </a:t>
            </a:r>
            <a:r>
              <a:rPr lang="es-EC" kern="0" dirty="0" smtClean="0">
                <a:solidFill>
                  <a:schemeClr val="tx1"/>
                </a:solidFill>
              </a:rPr>
              <a:t>(morfología)</a:t>
            </a:r>
            <a:endParaRPr lang="es-EC" i="1" kern="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s-EC" kern="0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429343" y="1528876"/>
            <a:ext cx="4764506" cy="3811217"/>
            <a:chOff x="4232909" y="850232"/>
            <a:chExt cx="4989344" cy="3930048"/>
          </a:xfrm>
        </p:grpSpPr>
        <p:sp>
          <p:nvSpPr>
            <p:cNvPr id="9" name="TextBox 5"/>
            <p:cNvSpPr txBox="1"/>
            <p:nvPr/>
          </p:nvSpPr>
          <p:spPr>
            <a:xfrm>
              <a:off x="7344536" y="1620281"/>
              <a:ext cx="939517" cy="337969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Superior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232909" y="861597"/>
              <a:ext cx="3194869" cy="3918683"/>
              <a:chOff x="0" y="664"/>
              <a:chExt cx="5629274" cy="6934201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0" y="47518"/>
                <a:ext cx="5629274" cy="6791326"/>
                <a:chOff x="0" y="47518"/>
                <a:chExt cx="5629274" cy="6791326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0" y="47518"/>
                  <a:ext cx="5629274" cy="6791326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257173" y="761893"/>
                  <a:ext cx="5076825" cy="6067425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409573" y="1095268"/>
                  <a:ext cx="4619625" cy="5715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895349" y="2295418"/>
                  <a:ext cx="3695700" cy="4467225"/>
                </a:xfrm>
                <a:prstGeom prst="ellipse">
                  <a:avLst/>
                </a:prstGeom>
                <a:solidFill>
                  <a:srgbClr val="F19855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1438274" y="2962168"/>
                  <a:ext cx="2590800" cy="379095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cxnSp>
            <p:nvCxnSpPr>
              <p:cNvPr id="18" name="Straight Connector 17"/>
              <p:cNvCxnSpPr/>
              <p:nvPr/>
            </p:nvCxnSpPr>
            <p:spPr>
              <a:xfrm flipV="1">
                <a:off x="0" y="3606166"/>
                <a:ext cx="5614388" cy="33336"/>
              </a:xfrm>
              <a:prstGeom prst="line">
                <a:avLst/>
              </a:prstGeom>
              <a:ln w="76200">
                <a:solidFill>
                  <a:sysClr val="windowText" lastClr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 flipV="1">
                <a:off x="2719384" y="664"/>
                <a:ext cx="14290" cy="6934201"/>
              </a:xfrm>
              <a:prstGeom prst="line">
                <a:avLst/>
              </a:prstGeom>
              <a:ln w="76200">
                <a:solidFill>
                  <a:sysClr val="windowText" lastClr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Rectangle 10"/>
            <p:cNvSpPr/>
            <p:nvPr/>
          </p:nvSpPr>
          <p:spPr>
            <a:xfrm>
              <a:off x="8720050" y="1284535"/>
              <a:ext cx="483759" cy="1096245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txBody>
            <a:bodyPr wrap="square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a1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b1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c1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d1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e1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5745273" y="850232"/>
              <a:ext cx="3122336" cy="4617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8720050" y="3314126"/>
              <a:ext cx="502203" cy="1073738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txBody>
            <a:bodyPr wrap="square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a2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b</a:t>
              </a:r>
              <a:r>
                <a:rPr lang="en-US" sz="1300" b="1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2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c</a:t>
              </a:r>
              <a:r>
                <a:rPr lang="en-US" sz="1300" b="1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2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d2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e2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5839796" y="4736811"/>
              <a:ext cx="3122336" cy="4617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7457185" y="2884436"/>
              <a:ext cx="1430034" cy="3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5"/>
            <p:cNvSpPr txBox="1"/>
            <p:nvPr/>
          </p:nvSpPr>
          <p:spPr>
            <a:xfrm>
              <a:off x="7333084" y="3856475"/>
              <a:ext cx="939517" cy="337969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Inferior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29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7635" y="41565"/>
            <a:ext cx="10972800" cy="631063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MATERIALES Y MÉTODOS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13162" y="803631"/>
            <a:ext cx="9781309" cy="442165"/>
          </a:xfrm>
        </p:spPr>
        <p:txBody>
          <a:bodyPr/>
          <a:lstStyle/>
          <a:p>
            <a:pPr marL="0" indent="0" algn="ctr">
              <a:buNone/>
            </a:pPr>
            <a:r>
              <a:rPr lang="es-EC" b="1" dirty="0">
                <a:solidFill>
                  <a:schemeClr val="tx1"/>
                </a:solidFill>
              </a:rPr>
              <a:t>2</a:t>
            </a:r>
            <a:r>
              <a:rPr lang="es-EC" b="1" dirty="0" smtClean="0">
                <a:solidFill>
                  <a:schemeClr val="tx1"/>
                </a:solidFill>
              </a:rPr>
              <a:t>. Evaluación y normalización de DNA</a:t>
            </a:r>
            <a:r>
              <a:rPr lang="es-EC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3" y="5932815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465" y="1801232"/>
            <a:ext cx="2214461" cy="33216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1339" y="2692986"/>
            <a:ext cx="3038475" cy="2286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7946" y="5211250"/>
            <a:ext cx="3249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 smtClean="0"/>
              <a:t>Blanco:</a:t>
            </a:r>
            <a:r>
              <a:rPr lang="es-EC" dirty="0" smtClean="0"/>
              <a:t> 1 </a:t>
            </a:r>
            <a:r>
              <a:rPr lang="en-US" dirty="0"/>
              <a:t>μ</a:t>
            </a:r>
            <a:r>
              <a:rPr lang="es-EC" dirty="0"/>
              <a:t>L de buffer de elución </a:t>
            </a:r>
            <a:r>
              <a:rPr lang="es-EC" dirty="0" smtClean="0"/>
              <a:t>AE</a:t>
            </a:r>
          </a:p>
          <a:p>
            <a:pPr algn="ctr"/>
            <a:r>
              <a:rPr lang="es-EC" b="1" dirty="0" smtClean="0"/>
              <a:t>Muestra: </a:t>
            </a:r>
            <a:r>
              <a:rPr lang="es-EC" dirty="0"/>
              <a:t>1 </a:t>
            </a:r>
            <a:r>
              <a:rPr lang="en-US" dirty="0"/>
              <a:t>μ</a:t>
            </a:r>
            <a:r>
              <a:rPr lang="es-EC" dirty="0" smtClean="0"/>
              <a:t>L de DNA</a:t>
            </a:r>
            <a:endParaRPr lang="es-EC" b="1" dirty="0"/>
          </a:p>
        </p:txBody>
      </p:sp>
      <p:sp>
        <p:nvSpPr>
          <p:cNvPr id="8" name="Rectangle 7"/>
          <p:cNvSpPr/>
          <p:nvPr/>
        </p:nvSpPr>
        <p:spPr>
          <a:xfrm>
            <a:off x="8891227" y="3417940"/>
            <a:ext cx="3202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 smtClean="0"/>
              <a:t>Cuantificación</a:t>
            </a:r>
            <a:r>
              <a:rPr lang="es-EC" dirty="0" smtClean="0"/>
              <a:t> (</a:t>
            </a:r>
            <a:r>
              <a:rPr lang="es-EC" dirty="0"/>
              <a:t>ng/</a:t>
            </a:r>
            <a:r>
              <a:rPr lang="en-US" dirty="0"/>
              <a:t>μ</a:t>
            </a:r>
            <a:r>
              <a:rPr lang="es-EC" dirty="0"/>
              <a:t>L</a:t>
            </a:r>
            <a:r>
              <a:rPr lang="es-EC" dirty="0" smtClean="0"/>
              <a:t>) </a:t>
            </a:r>
          </a:p>
          <a:p>
            <a:pPr algn="ctr"/>
            <a:r>
              <a:rPr lang="es-EC" b="1" dirty="0"/>
              <a:t>C</a:t>
            </a:r>
            <a:r>
              <a:rPr lang="es-EC" b="1" dirty="0" smtClean="0"/>
              <a:t>alidad </a:t>
            </a:r>
            <a:r>
              <a:rPr lang="es-EC" dirty="0" smtClean="0"/>
              <a:t>(absorbancia - </a:t>
            </a:r>
            <a:r>
              <a:rPr lang="es-EC" dirty="0" err="1" smtClean="0"/>
              <a:t>nm</a:t>
            </a:r>
            <a:r>
              <a:rPr lang="es-EC" dirty="0" smtClean="0"/>
              <a:t>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6895" y="1376799"/>
            <a:ext cx="309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NanoDrop - modelo </a:t>
            </a:r>
            <a:r>
              <a:rPr lang="es-EC" b="1" dirty="0" smtClean="0"/>
              <a:t>1000c </a:t>
            </a:r>
            <a:endParaRPr lang="en-US" b="1" dirty="0"/>
          </a:p>
        </p:txBody>
      </p:sp>
      <p:sp>
        <p:nvSpPr>
          <p:cNvPr id="15" name="Right Arrow 14"/>
          <p:cNvSpPr/>
          <p:nvPr/>
        </p:nvSpPr>
        <p:spPr>
          <a:xfrm>
            <a:off x="3390548" y="3398009"/>
            <a:ext cx="1152819" cy="60219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7753844" y="3462078"/>
            <a:ext cx="1152819" cy="60219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52576" y="2302762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Donde: </a:t>
            </a: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C1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concentración leída en NanoDrop</a:t>
            </a: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C2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concentración a la que se deseó llegar (25 ng/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L) </a:t>
            </a: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V1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volumen de agua en el cual se diluyó la muestra (50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L)</a:t>
            </a: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V2: 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incógnita que representa el volumen de DNA que se debe diluir en el V1.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73454" y="1738318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</a:rPr>
              <a:t>(C</a:t>
            </a:r>
            <a:r>
              <a:rPr lang="es-EC" b="1" baseline="-25000" dirty="0"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</a:rPr>
              <a:t>V</a:t>
            </a:r>
            <a:r>
              <a:rPr lang="es-EC" b="1" baseline="-25000" dirty="0"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</a:rPr>
              <a:t>=C</a:t>
            </a:r>
            <a:r>
              <a:rPr lang="es-EC" b="1" baseline="-25000" dirty="0"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</a:rPr>
              <a:t>V</a:t>
            </a:r>
            <a:r>
              <a:rPr lang="es-EC" b="1" baseline="-25000" dirty="0"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es-EC" b="1" dirty="0" smtClean="0"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82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5" grpId="0" animBg="1"/>
      <p:bldP spid="16" grpId="0" animBg="1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0814704"/>
              </p:ext>
            </p:extLst>
          </p:nvPr>
        </p:nvGraphicFramePr>
        <p:xfrm>
          <a:off x="563900" y="1593273"/>
          <a:ext cx="3758718" cy="4339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3" y="5932815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1177635" y="41565"/>
            <a:ext cx="10972800" cy="631063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kern="0" smtClean="0">
                <a:solidFill>
                  <a:schemeClr val="tx1"/>
                </a:solidFill>
              </a:rPr>
              <a:t>MATERIALES Y MÉTODOS</a:t>
            </a:r>
            <a:endParaRPr lang="es-EC" kern="0" dirty="0">
              <a:solidFill>
                <a:schemeClr val="tx1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413162" y="803631"/>
            <a:ext cx="9781309" cy="44216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s-EC" b="1" kern="0" dirty="0">
                <a:solidFill>
                  <a:schemeClr val="tx1"/>
                </a:solidFill>
              </a:rPr>
              <a:t>3</a:t>
            </a:r>
            <a:r>
              <a:rPr lang="es-EC" b="1" kern="0" dirty="0" smtClean="0">
                <a:solidFill>
                  <a:schemeClr val="tx1"/>
                </a:solidFill>
              </a:rPr>
              <a:t>. Análisis molecular </a:t>
            </a:r>
            <a:endParaRPr lang="es-EC" kern="0" dirty="0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03816" y="1679211"/>
            <a:ext cx="398121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dirty="0" smtClean="0"/>
              <a:t>EF1-EF2 : </a:t>
            </a:r>
            <a:r>
              <a:rPr lang="en-US" dirty="0" err="1" smtClean="0"/>
              <a:t>todo</a:t>
            </a:r>
            <a:r>
              <a:rPr lang="en-US" dirty="0" smtClean="0"/>
              <a:t> </a:t>
            </a:r>
            <a:r>
              <a:rPr lang="en-US" dirty="0" smtClean="0"/>
              <a:t>el gen </a:t>
            </a:r>
            <a:r>
              <a:rPr lang="en-US" b="1" dirty="0"/>
              <a:t>TEF1α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2791" y="2187880"/>
            <a:ext cx="6688232" cy="17120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79663"/>
              </p:ext>
            </p:extLst>
          </p:nvPr>
        </p:nvGraphicFramePr>
        <p:xfrm>
          <a:off x="4872038" y="4090228"/>
          <a:ext cx="6933275" cy="2067684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882055"/>
                <a:gridCol w="3053819"/>
                <a:gridCol w="565788"/>
                <a:gridCol w="2431613"/>
              </a:tblGrid>
              <a:tr h="6892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Primers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Secuencia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Tm (°C)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Referencia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92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EF1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ATGGGTAAGGARGACAAGAC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Amatulli </a:t>
                      </a:r>
                      <a:r>
                        <a:rPr lang="en-US" sz="1400" i="1" dirty="0" smtClean="0">
                          <a:effectLst/>
                        </a:rPr>
                        <a:t>et al</a:t>
                      </a:r>
                      <a:r>
                        <a:rPr lang="en-US" sz="1400" dirty="0" smtClean="0">
                          <a:effectLst/>
                        </a:rPr>
                        <a:t>., 2012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92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EF2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GGARGTACCAGTSATCATGTT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Amatulli </a:t>
                      </a:r>
                      <a:r>
                        <a:rPr lang="en-US" sz="1400" i="1" dirty="0">
                          <a:effectLst/>
                        </a:rPr>
                        <a:t>et al</a:t>
                      </a:r>
                      <a:r>
                        <a:rPr lang="en-US" sz="1400" dirty="0" smtClean="0">
                          <a:effectLst/>
                        </a:rPr>
                        <a:t>., 2012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819698"/>
              </p:ext>
            </p:extLst>
          </p:nvPr>
        </p:nvGraphicFramePr>
        <p:xfrm>
          <a:off x="4681181" y="2111632"/>
          <a:ext cx="7361772" cy="4071265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034081"/>
                <a:gridCol w="2840449"/>
                <a:gridCol w="811557"/>
                <a:gridCol w="1633241"/>
                <a:gridCol w="1042444"/>
              </a:tblGrid>
              <a:tr h="9118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Primers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Secuencia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Tm (°C)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Referencia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objetivo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2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Proli1F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GTCACGTGTCAAGCAGCGA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Amatulli et al. 2012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Sector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TEF1α</a:t>
                      </a:r>
                      <a:endParaRPr lang="en-US" sz="1400" b="1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55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TEF1R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GCGACAACATACCAATGACG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Amatulli et al. 2012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55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CTTTCCGCCAAGTTTCTTC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Mule et al., 2004; Rahjoo et al., 2008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55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TGTCAGTAACTCGACGTTGTTG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Mule et al., 2004; Rahjoo et al., 2008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118246" y="1661632"/>
            <a:ext cx="4685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kern="0" dirty="0"/>
              <a:t>Discriminación de </a:t>
            </a:r>
            <a:r>
              <a:rPr lang="es-EC" b="1" i="1" dirty="0"/>
              <a:t>Fusarium proliferatum</a:t>
            </a:r>
            <a:endParaRPr lang="es-EC" b="1" i="1" kern="0" dirty="0"/>
          </a:p>
        </p:txBody>
      </p:sp>
    </p:spTree>
    <p:extLst>
      <p:ext uri="{BB962C8B-B14F-4D97-AF65-F5344CB8AC3E}">
        <p14:creationId xmlns:p14="http://schemas.microsoft.com/office/powerpoint/2010/main" val="276978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3" y="5932815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1177635" y="41565"/>
            <a:ext cx="10972800" cy="631063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kern="0" smtClean="0">
                <a:solidFill>
                  <a:schemeClr val="tx1"/>
                </a:solidFill>
              </a:rPr>
              <a:t>MATERIALES Y MÉTODOS</a:t>
            </a:r>
            <a:endParaRPr lang="es-EC" kern="0" dirty="0">
              <a:solidFill>
                <a:schemeClr val="tx1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097032"/>
              </p:ext>
            </p:extLst>
          </p:nvPr>
        </p:nvGraphicFramePr>
        <p:xfrm>
          <a:off x="658963" y="1817489"/>
          <a:ext cx="3192049" cy="3826436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357689"/>
                <a:gridCol w="769248"/>
                <a:gridCol w="1065112"/>
              </a:tblGrid>
              <a:tr h="10147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Temperatura</a:t>
                      </a:r>
                      <a:r>
                        <a:rPr lang="es-EC" sz="1400" baseline="0" dirty="0" smtClean="0">
                          <a:effectLst/>
                        </a:rPr>
                        <a:t> </a:t>
                      </a:r>
                      <a:r>
                        <a:rPr lang="es-EC" sz="1400" kern="1200" dirty="0" smtClean="0">
                          <a:effectLst/>
                        </a:rPr>
                        <a:t>°C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Tiempo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(min)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Número de ciclos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38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95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1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38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95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35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38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Tm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35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38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72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3.0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35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38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72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1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25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4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60.0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1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1464860" y="672628"/>
            <a:ext cx="92952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Condiciones PCR</a:t>
            </a:r>
            <a:endParaRPr lang="en-US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1765110" y="1334549"/>
            <a:ext cx="1172116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/>
              <a:t>EF1-EF2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139716"/>
              </p:ext>
            </p:extLst>
          </p:nvPr>
        </p:nvGraphicFramePr>
        <p:xfrm>
          <a:off x="4476465" y="1790194"/>
          <a:ext cx="3311321" cy="3873628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397906"/>
                <a:gridCol w="883245"/>
                <a:gridCol w="1030170"/>
              </a:tblGrid>
              <a:tr h="9788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 smtClean="0">
                          <a:effectLst/>
                        </a:rPr>
                        <a:t>Temperatura </a:t>
                      </a:r>
                      <a:r>
                        <a:rPr lang="en-US" sz="1400" dirty="0" smtClean="0">
                          <a:effectLst/>
                        </a:rPr>
                        <a:t>(°C)</a:t>
                      </a: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 smtClean="0">
                          <a:effectLst/>
                        </a:rPr>
                        <a:t>Tiempo </a:t>
                      </a:r>
                      <a:r>
                        <a:rPr lang="es-EC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(min)</a:t>
                      </a: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Número de ciclos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24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95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24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94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24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Tm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24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72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24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72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24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4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60.0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5225039" y="1348197"/>
            <a:ext cx="1774846" cy="671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 smtClean="0"/>
              <a:t>Proli1F-</a:t>
            </a:r>
            <a:r>
              <a:rPr lang="en-US" b="1" dirty="0"/>
              <a:t>TEF1R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971740"/>
              </p:ext>
            </p:extLst>
          </p:nvPr>
        </p:nvGraphicFramePr>
        <p:xfrm>
          <a:off x="8243245" y="1762899"/>
          <a:ext cx="3575713" cy="3899698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499231"/>
                <a:gridCol w="1068315"/>
                <a:gridCol w="1008167"/>
              </a:tblGrid>
              <a:tr h="984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 smtClean="0">
                          <a:effectLst/>
                        </a:rPr>
                        <a:t>Temperatura </a:t>
                      </a:r>
                      <a:r>
                        <a:rPr lang="en-US" sz="1400" dirty="0" smtClean="0">
                          <a:effectLst/>
                        </a:rPr>
                        <a:t>(°C)</a:t>
                      </a: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 smtClean="0">
                          <a:effectLst/>
                        </a:rPr>
                        <a:t>Tiempo </a:t>
                      </a:r>
                      <a:r>
                        <a:rPr lang="es-EC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(min)</a:t>
                      </a: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Número de ciclos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58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95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58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94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58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Tm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58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72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58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72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58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4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60.0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9098396" y="1348196"/>
            <a:ext cx="1518364" cy="6850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 smtClean="0"/>
              <a:t>PRO1-PRO2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7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3" y="5932815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1177635" y="41565"/>
            <a:ext cx="10972800" cy="631063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kern="0" smtClean="0">
                <a:solidFill>
                  <a:schemeClr val="tx1"/>
                </a:solidFill>
              </a:rPr>
              <a:t>MATERIALES Y MÉTODOS</a:t>
            </a:r>
            <a:endParaRPr lang="es-EC" kern="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5016" y="857808"/>
            <a:ext cx="51816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kern="0" dirty="0" smtClean="0"/>
              <a:t>PCR convencional</a:t>
            </a:r>
            <a:endParaRPr lang="es-EC" sz="2400" b="1" i="1" kern="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11538"/>
              </p:ext>
            </p:extLst>
          </p:nvPr>
        </p:nvGraphicFramePr>
        <p:xfrm>
          <a:off x="422540" y="1476237"/>
          <a:ext cx="5707193" cy="4109087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855634"/>
                <a:gridCol w="1399277"/>
                <a:gridCol w="1452282"/>
              </a:tblGrid>
              <a:tr h="6679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Reactivo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Concentración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Volumen por reacci</a:t>
                      </a:r>
                      <a:r>
                        <a:rPr lang="es-EC" sz="1400" dirty="0">
                          <a:effectLst/>
                        </a:rPr>
                        <a:t>ó</a:t>
                      </a:r>
                      <a:r>
                        <a:rPr lang="en-US" sz="1400" dirty="0">
                          <a:effectLst/>
                        </a:rPr>
                        <a:t>n (</a:t>
                      </a:r>
                      <a:r>
                        <a:rPr lang="en-US" sz="1400" dirty="0" err="1" smtClean="0">
                          <a:effectLst/>
                        </a:rPr>
                        <a:t>μL</a:t>
                      </a:r>
                      <a:r>
                        <a:rPr lang="en-US" sz="1400" dirty="0" smtClean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67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</a:rPr>
                        <a:t>Gotaq</a:t>
                      </a:r>
                      <a:r>
                        <a:rPr lang="en-US" sz="1400" b="0" dirty="0">
                          <a:effectLst/>
                        </a:rPr>
                        <a:t> Green (Kit </a:t>
                      </a:r>
                      <a:r>
                        <a:rPr lang="en-US" sz="1400" b="0" dirty="0" err="1">
                          <a:effectLst/>
                        </a:rPr>
                        <a:t>GoTaq</a:t>
                      </a:r>
                      <a:r>
                        <a:rPr lang="en-US" sz="1400" b="0" dirty="0">
                          <a:effectLst/>
                        </a:rPr>
                        <a:t> flexi 5X - </a:t>
                      </a:r>
                      <a:r>
                        <a:rPr lang="en-US" sz="1400" b="0" dirty="0" err="1">
                          <a:effectLst/>
                        </a:rPr>
                        <a:t>Promega</a:t>
                      </a:r>
                      <a:r>
                        <a:rPr lang="en-US" sz="1400" b="0" dirty="0">
                          <a:effectLst/>
                        </a:rPr>
                        <a:t>)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7975" algn="l"/>
                          <a:tab pos="556260" algn="ctr"/>
                        </a:tabLst>
                      </a:pPr>
                      <a:r>
                        <a:rPr lang="en-US" sz="1400" dirty="0">
                          <a:effectLst/>
                        </a:rPr>
                        <a:t>	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7975" algn="l"/>
                          <a:tab pos="556260" algn="ctr"/>
                        </a:tabLst>
                      </a:pPr>
                      <a:r>
                        <a:rPr lang="en-US" sz="1400" dirty="0">
                          <a:effectLst/>
                        </a:rPr>
                        <a:t>10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67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Primer Forward (</a:t>
                      </a:r>
                      <a:r>
                        <a:rPr lang="en-US" sz="1400" b="0" dirty="0">
                          <a:effectLst/>
                          <a:highlight>
                            <a:srgbClr val="FFFFFF"/>
                          </a:highlight>
                        </a:rPr>
                        <a:t>IDT - Integrated DNA technologies</a:t>
                      </a:r>
                      <a:r>
                        <a:rPr lang="en-US" sz="1400" b="0" dirty="0">
                          <a:effectLst/>
                        </a:rPr>
                        <a:t>)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 </a:t>
                      </a:r>
                      <a:r>
                        <a:rPr lang="en-US" sz="1400" dirty="0">
                          <a:effectLst/>
                        </a:rPr>
                        <a:t>μ</a:t>
                      </a:r>
                      <a:r>
                        <a:rPr lang="es-EC" sz="1400" dirty="0">
                          <a:effectLst/>
                        </a:rPr>
                        <a:t>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67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Primer Reverse (IDT - Integrated DNA technologies)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 </a:t>
                      </a:r>
                      <a:r>
                        <a:rPr lang="en-US" sz="1400">
                          <a:effectLst/>
                        </a:rPr>
                        <a:t>μ</a:t>
                      </a:r>
                      <a:r>
                        <a:rPr lang="es-EC" sz="1400">
                          <a:effectLst/>
                        </a:rPr>
                        <a:t>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41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Agua (destilada - </a:t>
                      </a:r>
                      <a:r>
                        <a:rPr lang="es-EC" sz="1400" b="0" dirty="0" err="1">
                          <a:effectLst/>
                        </a:rPr>
                        <a:t>autoclavada</a:t>
                      </a:r>
                      <a:r>
                        <a:rPr lang="es-EC" sz="1400" b="0" dirty="0">
                          <a:effectLst/>
                        </a:rPr>
                        <a:t>)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53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DNA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25 ng/</a:t>
                      </a:r>
                      <a:r>
                        <a:rPr lang="en-US" sz="1400" dirty="0">
                          <a:effectLst/>
                        </a:rPr>
                        <a:t>μ</a:t>
                      </a:r>
                      <a:r>
                        <a:rPr lang="es-EC" sz="1400" dirty="0">
                          <a:effectLst/>
                        </a:rPr>
                        <a:t>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533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Volumen total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6925924" y="857809"/>
            <a:ext cx="4171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kern="0" dirty="0" smtClean="0"/>
              <a:t>Electroforesis</a:t>
            </a:r>
            <a:endParaRPr lang="es-EC" sz="2400" b="1" i="1" kern="0" dirty="0"/>
          </a:p>
        </p:txBody>
      </p:sp>
      <p:sp>
        <p:nvSpPr>
          <p:cNvPr id="9" name="Rectangle 8"/>
          <p:cNvSpPr/>
          <p:nvPr/>
        </p:nvSpPr>
        <p:spPr>
          <a:xfrm>
            <a:off x="6522094" y="1548395"/>
            <a:ext cx="20521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b="1" dirty="0" smtClean="0"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Volumen: </a:t>
            </a:r>
            <a:r>
              <a:rPr lang="es-EC" dirty="0" smtClean="0"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5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μ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L 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</a:rPr>
              <a:t>del producto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C" dirty="0">
              <a:highlight>
                <a:srgbClr val="FFFFFF"/>
              </a:highlight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b="1" dirty="0" smtClean="0"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Gel:</a:t>
            </a:r>
            <a:r>
              <a:rPr lang="es-EC" dirty="0" smtClean="0"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agarosa </a:t>
            </a:r>
            <a:r>
              <a:rPr lang="es-EC" dirty="0"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es-EC" dirty="0" smtClean="0"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% , TAE 1X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>
              <a:highlight>
                <a:srgbClr val="FFFFFF"/>
              </a:highlight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906207" y="1504655"/>
            <a:ext cx="29762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b="1" dirty="0" smtClean="0"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Tinción: </a:t>
            </a:r>
            <a:r>
              <a:rPr lang="es-EC" dirty="0" smtClean="0"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bromuro </a:t>
            </a:r>
            <a:r>
              <a:rPr lang="es-EC" dirty="0"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de </a:t>
            </a:r>
            <a:r>
              <a:rPr lang="es-EC" dirty="0" smtClean="0"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etidio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C" dirty="0">
              <a:highlight>
                <a:srgbClr val="FFFFFF"/>
              </a:highlight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b="1" dirty="0" smtClean="0">
                <a:latin typeface="Arial" panose="020B0604020202020204" pitchFamily="34" charset="0"/>
                <a:ea typeface="Calibri" panose="020F0502020204030204" pitchFamily="34" charset="0"/>
              </a:rPr>
              <a:t>Potencia: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</a:rPr>
              <a:t> 100 Voltios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C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b="1" dirty="0" smtClean="0">
                <a:latin typeface="Arial" panose="020B0604020202020204" pitchFamily="34" charset="0"/>
                <a:ea typeface="Calibri" panose="020F0502020204030204" pitchFamily="34" charset="0"/>
              </a:rPr>
              <a:t>Tiempo: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</a:rPr>
              <a:t> 1 hora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6593064" y="3212304"/>
            <a:ext cx="1910200" cy="28653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6207" y="3882229"/>
            <a:ext cx="3099097" cy="15254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2325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3" y="5932815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1177635" y="41565"/>
            <a:ext cx="10972800" cy="631063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kern="0" smtClean="0">
                <a:solidFill>
                  <a:schemeClr val="tx1"/>
                </a:solidFill>
              </a:rPr>
              <a:t>MATERIALES Y MÉTODOS</a:t>
            </a:r>
            <a:endParaRPr lang="es-EC" kern="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9880" y="1093421"/>
            <a:ext cx="5464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kern="0" dirty="0" smtClean="0"/>
              <a:t>Verificaci</a:t>
            </a:r>
            <a:r>
              <a:rPr lang="es-EC" sz="2400" b="1" dirty="0"/>
              <a:t>ó</a:t>
            </a:r>
            <a:r>
              <a:rPr lang="es-EC" sz="2400" b="1" kern="0" dirty="0" smtClean="0"/>
              <a:t>n y validaci</a:t>
            </a:r>
            <a:r>
              <a:rPr lang="es-EC" sz="2400" b="1" dirty="0" smtClean="0"/>
              <a:t>ó</a:t>
            </a:r>
            <a:r>
              <a:rPr lang="es-EC" sz="2400" b="1" kern="0" dirty="0" smtClean="0"/>
              <a:t>n de primers </a:t>
            </a:r>
            <a:endParaRPr lang="es-EC" sz="2400" b="1" i="1" kern="0" dirty="0"/>
          </a:p>
        </p:txBody>
      </p:sp>
      <p:sp>
        <p:nvSpPr>
          <p:cNvPr id="12" name="Rectangle 11"/>
          <p:cNvSpPr/>
          <p:nvPr/>
        </p:nvSpPr>
        <p:spPr>
          <a:xfrm>
            <a:off x="6636986" y="1098927"/>
            <a:ext cx="4171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kern="0" dirty="0" smtClean="0"/>
              <a:t>Previo a la </a:t>
            </a:r>
            <a:r>
              <a:rPr lang="es-EC" sz="2400" b="1" kern="0" dirty="0"/>
              <a:t>s</a:t>
            </a:r>
            <a:r>
              <a:rPr lang="es-EC" sz="2400" b="1" kern="0" dirty="0" smtClean="0"/>
              <a:t>ecuenciaci</a:t>
            </a:r>
            <a:r>
              <a:rPr lang="es-EC" sz="2400" b="1" dirty="0" smtClean="0"/>
              <a:t>ó</a:t>
            </a:r>
            <a:r>
              <a:rPr lang="es-EC" sz="2400" b="1" kern="0" dirty="0" smtClean="0"/>
              <a:t>n</a:t>
            </a:r>
            <a:endParaRPr lang="es-EC" sz="2400" b="1" i="1" kern="0" dirty="0"/>
          </a:p>
        </p:txBody>
      </p:sp>
      <p:sp>
        <p:nvSpPr>
          <p:cNvPr id="15" name="Rectangle 14"/>
          <p:cNvSpPr/>
          <p:nvPr/>
        </p:nvSpPr>
        <p:spPr>
          <a:xfrm>
            <a:off x="1177635" y="1695352"/>
            <a:ext cx="39985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Marcador o ladder de 100 pares de bases </a:t>
            </a:r>
            <a:r>
              <a:rPr lang="en-US" b="1" dirty="0" smtClean="0"/>
              <a:t>(VWR)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Presencia o ausencia en gel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16" name="Imagen 13"/>
          <p:cNvPicPr>
            <a:picLocks noChangeAspect="1"/>
          </p:cNvPicPr>
          <p:nvPr/>
        </p:nvPicPr>
        <p:blipFill rotWithShape="1">
          <a:blip r:embed="rId4"/>
          <a:srcRect l="56971" t="3948" r="2869" b="6273"/>
          <a:stretch/>
        </p:blipFill>
        <p:spPr>
          <a:xfrm>
            <a:off x="2395024" y="3172680"/>
            <a:ext cx="1563744" cy="28668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259869"/>
              </p:ext>
            </p:extLst>
          </p:nvPr>
        </p:nvGraphicFramePr>
        <p:xfrm>
          <a:off x="5935899" y="3333972"/>
          <a:ext cx="6041907" cy="2252559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748057"/>
                <a:gridCol w="1507614"/>
                <a:gridCol w="824417"/>
                <a:gridCol w="961819"/>
              </a:tblGrid>
              <a:tr h="7192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Proceso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Temperatura</a:t>
                      </a:r>
                      <a:r>
                        <a:rPr lang="es-EC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(°C)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Tiempo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(min)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Número de ciclos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205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Degradación de primers y nucleótidos no específicos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127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Inactivación de ExoSAP-IT </a:t>
                      </a:r>
                      <a:endParaRPr lang="es-EC" sz="1400" dirty="0" smtClean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(Affymetrix)</a:t>
                      </a:r>
                      <a:endParaRPr lang="en-US" sz="1400" b="1" dirty="0" smtClean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331524" y="1695352"/>
            <a:ext cx="47825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NI" dirty="0" smtClean="0"/>
              <a:t>Doble secuenciación con p</a:t>
            </a:r>
            <a:r>
              <a:rPr lang="es-EC" dirty="0" smtClean="0"/>
              <a:t>roductos </a:t>
            </a:r>
            <a:r>
              <a:rPr lang="es-EC" dirty="0"/>
              <a:t>de PCR amplificados con los primers EF1-2</a:t>
            </a:r>
            <a:r>
              <a:rPr lang="es-NI" dirty="0" smtClean="0"/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dirty="0"/>
              <a:t>5 </a:t>
            </a:r>
            <a:r>
              <a:rPr lang="en-US" dirty="0"/>
              <a:t>μ</a:t>
            </a:r>
            <a:r>
              <a:rPr lang="es-EC" dirty="0" smtClean="0"/>
              <a:t>L producto  + </a:t>
            </a:r>
            <a:r>
              <a:rPr lang="es-EC" dirty="0"/>
              <a:t>2 </a:t>
            </a:r>
            <a:r>
              <a:rPr lang="en-US" dirty="0"/>
              <a:t>μ</a:t>
            </a:r>
            <a:r>
              <a:rPr lang="es-EC" dirty="0"/>
              <a:t>L </a:t>
            </a:r>
            <a:r>
              <a:rPr lang="es-EC" dirty="0" smtClean="0"/>
              <a:t>de ExoSAP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18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231" y="161851"/>
            <a:ext cx="30862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47958114"/>
              </p:ext>
            </p:extLst>
          </p:nvPr>
        </p:nvGraphicFramePr>
        <p:xfrm>
          <a:off x="2359548" y="2101755"/>
          <a:ext cx="8128000" cy="3176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1421231" y="1401886"/>
            <a:ext cx="6365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dirty="0" smtClean="0"/>
              <a:t>El proyecto fue realizado gracias a un convenio entre: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89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3" y="5932815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1177635" y="41565"/>
            <a:ext cx="10972800" cy="631063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kern="0" smtClean="0">
                <a:solidFill>
                  <a:schemeClr val="tx1"/>
                </a:solidFill>
              </a:rPr>
              <a:t>MATERIALES Y MÉTODOS</a:t>
            </a:r>
            <a:endParaRPr lang="es-EC" kern="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49260" y="719036"/>
            <a:ext cx="5464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kern="0" dirty="0" smtClean="0"/>
              <a:t>Análisis de secuencias</a:t>
            </a:r>
            <a:endParaRPr lang="es-EC" sz="2400" b="1" i="1" kern="0" dirty="0"/>
          </a:p>
        </p:txBody>
      </p:sp>
      <p:sp>
        <p:nvSpPr>
          <p:cNvPr id="15" name="Rectangle 14"/>
          <p:cNvSpPr/>
          <p:nvPr/>
        </p:nvSpPr>
        <p:spPr>
          <a:xfrm>
            <a:off x="825485" y="1406221"/>
            <a:ext cx="10079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S</a:t>
            </a:r>
            <a:r>
              <a:rPr lang="es-EC" dirty="0" smtClean="0"/>
              <a:t>ecuencias </a:t>
            </a:r>
            <a:r>
              <a:rPr lang="es-EC" dirty="0"/>
              <a:t>de los primers EF1 y </a:t>
            </a:r>
            <a:r>
              <a:rPr lang="es-EC" dirty="0" smtClean="0"/>
              <a:t>EF2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Eliminación </a:t>
            </a:r>
            <a:r>
              <a:rPr lang="es-EC" dirty="0"/>
              <a:t>de ruido (turbulencia en la longitud de onda del espectrograma). 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10" name="Picture 9"/>
          <p:cNvPicPr/>
          <p:nvPr/>
        </p:nvPicPr>
        <p:blipFill rotWithShape="1">
          <a:blip r:embed="rId4"/>
          <a:srcRect l="35416" t="35633" r="35577" b="53534"/>
          <a:stretch/>
        </p:blipFill>
        <p:spPr bwMode="auto">
          <a:xfrm>
            <a:off x="8956853" y="1230161"/>
            <a:ext cx="3007002" cy="652708"/>
          </a:xfrm>
          <a:prstGeom prst="rect">
            <a:avLst/>
          </a:prstGeom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953" y="2666142"/>
            <a:ext cx="2114307" cy="96654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682" y="4223573"/>
            <a:ext cx="3525784" cy="6067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2" name="Group 1"/>
          <p:cNvGrpSpPr/>
          <p:nvPr/>
        </p:nvGrpSpPr>
        <p:grpSpPr>
          <a:xfrm>
            <a:off x="852781" y="2386272"/>
            <a:ext cx="10258540" cy="4281380"/>
            <a:chOff x="933496" y="2226881"/>
            <a:chExt cx="10258540" cy="4281380"/>
          </a:xfrm>
        </p:grpSpPr>
        <p:pic>
          <p:nvPicPr>
            <p:cNvPr id="18" name="Picture 17"/>
            <p:cNvPicPr/>
            <p:nvPr/>
          </p:nvPicPr>
          <p:blipFill rotWithShape="1">
            <a:blip r:embed="rId7"/>
            <a:srcRect l="6708" b="26422"/>
            <a:stretch/>
          </p:blipFill>
          <p:spPr bwMode="auto">
            <a:xfrm>
              <a:off x="971280" y="2226881"/>
              <a:ext cx="10220756" cy="4281380"/>
            </a:xfrm>
            <a:prstGeom prst="rect">
              <a:avLst/>
            </a:prstGeom>
            <a:ln w="19050"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4680552" y="2333566"/>
              <a:ext cx="2611139" cy="3619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Consenso</a:t>
              </a:r>
              <a:endPara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33496" y="2789855"/>
              <a:ext cx="10148485" cy="236326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74996" y="3064631"/>
              <a:ext cx="10023928" cy="166182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87043" y="3971194"/>
              <a:ext cx="1384935" cy="27686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Secuencia EF1</a:t>
              </a:r>
              <a:endPara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964325" y="5655955"/>
              <a:ext cx="1384935" cy="27686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Secuencia EF2</a:t>
              </a:r>
              <a:endPara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46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3" y="5932815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1177635" y="41565"/>
            <a:ext cx="10972800" cy="631063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kern="0" smtClean="0">
                <a:solidFill>
                  <a:schemeClr val="tx1"/>
                </a:solidFill>
              </a:rPr>
              <a:t>MATERIALES Y MÉTODOS</a:t>
            </a:r>
            <a:endParaRPr lang="es-EC" kern="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49260" y="719036"/>
            <a:ext cx="5464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kern="0" dirty="0" smtClean="0"/>
              <a:t>Análisis de secuencias</a:t>
            </a:r>
            <a:endParaRPr lang="es-EC" sz="2400" b="1" i="1" kern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9004" y="1671540"/>
            <a:ext cx="2225304" cy="101728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2338" y="2968924"/>
            <a:ext cx="3879171" cy="66759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7822" y="4264945"/>
            <a:ext cx="907667" cy="11597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77635" y="4496002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Árbol filogenético:  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1246900" y="2040419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Bases de datos: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8512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2247597"/>
              </p:ext>
            </p:extLst>
          </p:nvPr>
        </p:nvGraphicFramePr>
        <p:xfrm>
          <a:off x="422518" y="1224576"/>
          <a:ext cx="4495846" cy="4339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3" y="5932815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1177635" y="41565"/>
            <a:ext cx="10972800" cy="631063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kern="0" smtClean="0">
                <a:solidFill>
                  <a:schemeClr val="tx1"/>
                </a:solidFill>
              </a:rPr>
              <a:t>MATERIALES Y MÉTODOS</a:t>
            </a:r>
            <a:endParaRPr lang="es-EC" kern="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174411"/>
              </p:ext>
            </p:extLst>
          </p:nvPr>
        </p:nvGraphicFramePr>
        <p:xfrm>
          <a:off x="5942567" y="1276094"/>
          <a:ext cx="4959348" cy="2054543"/>
        </p:xfrm>
        <a:graphic>
          <a:graphicData uri="http://schemas.openxmlformats.org/drawingml/2006/table">
            <a:tbl>
              <a:tblPr firstRow="1" firstCol="1" bandRow="1"/>
              <a:tblGrid>
                <a:gridCol w="1366955"/>
                <a:gridCol w="1967693"/>
                <a:gridCol w="1624700"/>
              </a:tblGrid>
              <a:tr h="5911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Fluorocromos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Absorbancia  (</a:t>
                      </a:r>
                      <a:r>
                        <a:rPr lang="es-EC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nm</a:t>
                      </a:r>
                      <a:r>
                        <a:rPr lang="es-EC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Emisión (</a:t>
                      </a:r>
                      <a:r>
                        <a:rPr lang="es-EC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nm</a:t>
                      </a:r>
                      <a:r>
                        <a:rPr lang="es-EC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907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6-FAM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494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07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07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/>
          <a:srcRect l="1504" t="9276" r="2604"/>
          <a:stretch/>
        </p:blipFill>
        <p:spPr>
          <a:xfrm>
            <a:off x="6664035" y="3709841"/>
            <a:ext cx="3650182" cy="167592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246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3" y="5932815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1177635" y="41565"/>
            <a:ext cx="10972800" cy="631063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kern="0" smtClean="0">
                <a:solidFill>
                  <a:schemeClr val="tx1"/>
                </a:solidFill>
              </a:rPr>
              <a:t>MATERIALES Y MÉTODOS</a:t>
            </a:r>
            <a:endParaRPr lang="es-EC" kern="0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133215"/>
              </p:ext>
            </p:extLst>
          </p:nvPr>
        </p:nvGraphicFramePr>
        <p:xfrm>
          <a:off x="310546" y="1912401"/>
          <a:ext cx="11520529" cy="3195765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145263"/>
                <a:gridCol w="1286556"/>
                <a:gridCol w="2665948"/>
                <a:gridCol w="2711381"/>
                <a:gridCol w="2711381"/>
              </a:tblGrid>
              <a:tr h="20895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Nombre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Motif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Primer Forward (5')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Primer Reverse (3')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</a:rPr>
                        <a:t>Secuencia 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</a:rPr>
                        <a:t>Marcaje 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</a:rPr>
                        <a:t>Secuencia 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2459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SSR18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(GT)5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GAGCTGAAGCAAAACCAACTTC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6FAM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GTCAGTGTATGGGAAAAGAGCC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55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SSR38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(TCT)7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TCTTCCTGCTGCTCTACCTCTT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NED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AACGCGAACACAGATACTGAGA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55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SSR45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(TG)5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CTTTAGCTGTTTGGTCGTTGTG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PET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CGGGGAGATCCAAGTTATTCTT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55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SSR68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(TGTGT)12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ATGTTGGATACTTCAGGCAGGT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PET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CGTTTTCTGCTCTCCTTCTCTC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55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SSR92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(GAT)5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GGCATCGTTTCTAGGGACTGTA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6FAM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AGCTGTCTTCTTTGGGGACTCT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55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SSR109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(TTG)5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TGTGGTTGAGAGGTGGTTATGA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6FAM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GGGGATGAGACCATGTAGAAAA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40531" y="172430"/>
            <a:ext cx="5731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ea typeface="Calibri" panose="020F0502020204030204" pitchFamily="34" charset="0"/>
              </a:rPr>
              <a:t>Amplificación PCR </a:t>
            </a:r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</a:rPr>
              <a:t>de </a:t>
            </a:r>
            <a:r>
              <a:rPr lang="es-EC" b="1" dirty="0" smtClean="0">
                <a:latin typeface="Arial" panose="020B0604020202020204" pitchFamily="34" charset="0"/>
                <a:ea typeface="Calibri" panose="020F0502020204030204" pitchFamily="34" charset="0"/>
              </a:rPr>
              <a:t>SSRs 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1976"/>
              </p:ext>
            </p:extLst>
          </p:nvPr>
        </p:nvGraphicFramePr>
        <p:xfrm>
          <a:off x="8074738" y="1639901"/>
          <a:ext cx="3764336" cy="4001405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355435"/>
                <a:gridCol w="926502"/>
                <a:gridCol w="1482399"/>
              </a:tblGrid>
              <a:tr h="8142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Temperatura</a:t>
                      </a:r>
                      <a:r>
                        <a:rPr lang="es-EC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(°C)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Tiempo (min)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Número de ciclos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11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</a:rPr>
                        <a:t> </a:t>
                      </a:r>
                      <a:endParaRPr lang="en-US" sz="16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</a:rPr>
                        <a:t>95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11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</a:rPr>
                        <a:t> </a:t>
                      </a:r>
                      <a:endParaRPr lang="en-US" sz="16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</a:rPr>
                        <a:t>94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11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</a:rPr>
                        <a:t> </a:t>
                      </a:r>
                      <a:endParaRPr lang="en-US" sz="16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Tm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11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</a:rPr>
                        <a:t> </a:t>
                      </a:r>
                      <a:endParaRPr lang="en-US" sz="16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</a:rPr>
                        <a:t>72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11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</a:rPr>
                        <a:t> </a:t>
                      </a:r>
                      <a:endParaRPr lang="en-US" sz="16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</a:rPr>
                        <a:t>72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11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</a:rPr>
                        <a:t> </a:t>
                      </a:r>
                      <a:endParaRPr lang="en-US" sz="16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</a:rPr>
                        <a:t>4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60.0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3118028" y="8034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Presencia o ausencia en </a:t>
            </a:r>
            <a:r>
              <a:rPr lang="en-US" dirty="0" smtClean="0"/>
              <a:t>gel </a:t>
            </a:r>
            <a:r>
              <a:rPr lang="es-EC" dirty="0"/>
              <a:t>de agarosa 2%, TAE </a:t>
            </a:r>
            <a:r>
              <a:rPr lang="es-EC" dirty="0" smtClean="0"/>
              <a:t>1X</a:t>
            </a:r>
            <a:r>
              <a:rPr lang="es-EC" dirty="0"/>
              <a:t> 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302644"/>
              </p:ext>
            </p:extLst>
          </p:nvPr>
        </p:nvGraphicFramePr>
        <p:xfrm>
          <a:off x="4276930" y="1628495"/>
          <a:ext cx="3590515" cy="4068986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394205"/>
                <a:gridCol w="2196310"/>
              </a:tblGrid>
              <a:tr h="8786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Nombre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Tm </a:t>
                      </a:r>
                      <a:r>
                        <a:rPr lang="en-US" sz="1600" dirty="0" smtClean="0">
                          <a:effectLst/>
                        </a:rPr>
                        <a:t>(°C)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1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SSR18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60.0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1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SSR38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59.8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1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SSR45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59.8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1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SSR68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59.8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1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SSR92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60.5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1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SSR109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60.2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230932"/>
              </p:ext>
            </p:extLst>
          </p:nvPr>
        </p:nvGraphicFramePr>
        <p:xfrm>
          <a:off x="761637" y="1582172"/>
          <a:ext cx="3280974" cy="4185898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988145"/>
                <a:gridCol w="2292829"/>
              </a:tblGrid>
              <a:tr h="1054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Nombre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Tamaño de banda esperado  (pares de bases - bp)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0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SSR18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372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0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SSR38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377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0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SSR45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0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SSR68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0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SSR92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354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0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SSR109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395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77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3" y="5932815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1177635" y="41565"/>
            <a:ext cx="10972800" cy="631063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kern="0" smtClean="0">
                <a:solidFill>
                  <a:schemeClr val="tx1"/>
                </a:solidFill>
              </a:rPr>
              <a:t>MATERIALES Y MÉTODOS</a:t>
            </a:r>
            <a:endParaRPr lang="es-EC" kern="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0531" y="172430"/>
            <a:ext cx="3659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ea typeface="Calibri" panose="020F0502020204030204" pitchFamily="34" charset="0"/>
              </a:rPr>
              <a:t>Electroforesis capilar de SSRs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03246" y="5242928"/>
            <a:ext cx="64277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Transformación de la </a:t>
            </a:r>
            <a:r>
              <a:rPr lang="es-EC" dirty="0"/>
              <a:t>señal fluorescente </a:t>
            </a:r>
            <a:r>
              <a:rPr lang="es-EC" dirty="0" smtClean="0"/>
              <a:t>a </a:t>
            </a:r>
            <a:r>
              <a:rPr lang="es-EC" dirty="0"/>
              <a:t>datos </a:t>
            </a:r>
            <a:r>
              <a:rPr lang="es-EC" dirty="0" smtClean="0"/>
              <a:t>digitales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S</a:t>
            </a:r>
            <a:r>
              <a:rPr lang="es-EC" dirty="0" smtClean="0"/>
              <a:t>oftwares </a:t>
            </a:r>
            <a:r>
              <a:rPr lang="es-EC" dirty="0"/>
              <a:t>específicos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8551064" y="2120605"/>
            <a:ext cx="3514725" cy="2390775"/>
            <a:chOff x="10009346" y="2835171"/>
            <a:chExt cx="3514725" cy="239077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09346" y="2835171"/>
              <a:ext cx="3514725" cy="2390775"/>
            </a:xfrm>
            <a:prstGeom prst="rect">
              <a:avLst/>
            </a:prstGeom>
          </p:spPr>
        </p:pic>
        <p:sp>
          <p:nvSpPr>
            <p:cNvPr id="11" name="Text Box 19"/>
            <p:cNvSpPr txBox="1"/>
            <p:nvPr/>
          </p:nvSpPr>
          <p:spPr>
            <a:xfrm>
              <a:off x="10049244" y="2987222"/>
              <a:ext cx="1224418" cy="726463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ES" sz="15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Sistema de difracción </a:t>
              </a:r>
              <a:endParaRPr lang="en-US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21"/>
            <p:cNvSpPr txBox="1"/>
            <p:nvPr/>
          </p:nvSpPr>
          <p:spPr>
            <a:xfrm>
              <a:off x="12390719" y="2861661"/>
              <a:ext cx="1041639" cy="40068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ES" sz="15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Cámara CCD </a:t>
              </a:r>
              <a:endParaRPr lang="en-US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37918" y="1053710"/>
            <a:ext cx="2464446" cy="4391025"/>
            <a:chOff x="66135" y="726590"/>
            <a:chExt cx="2695575" cy="439102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135" y="726590"/>
              <a:ext cx="2695575" cy="4391025"/>
            </a:xfrm>
            <a:prstGeom prst="rect">
              <a:avLst/>
            </a:prstGeom>
          </p:spPr>
        </p:pic>
        <p:sp>
          <p:nvSpPr>
            <p:cNvPr id="14" name="Text Box 19"/>
            <p:cNvSpPr txBox="1"/>
            <p:nvPr/>
          </p:nvSpPr>
          <p:spPr>
            <a:xfrm>
              <a:off x="676104" y="1073932"/>
              <a:ext cx="1582119" cy="10072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ES" sz="1600" b="1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Muestra </a:t>
              </a:r>
              <a:endPara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19"/>
            <p:cNvSpPr txBox="1"/>
            <p:nvPr/>
          </p:nvSpPr>
          <p:spPr>
            <a:xfrm>
              <a:off x="858554" y="2811255"/>
              <a:ext cx="1582119" cy="160587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ES" sz="1600" b="1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Moléculas grandes </a:t>
              </a:r>
              <a:endPara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19"/>
            <p:cNvSpPr txBox="1"/>
            <p:nvPr/>
          </p:nvSpPr>
          <p:spPr>
            <a:xfrm>
              <a:off x="858554" y="4122703"/>
              <a:ext cx="1582119" cy="16689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ES" sz="1600" b="1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Moléculas pequeñas </a:t>
              </a:r>
              <a:endPara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5056" name="Picture 450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4889" y="1704025"/>
            <a:ext cx="53530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4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3" y="5932815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1177635" y="41565"/>
            <a:ext cx="10972800" cy="631063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kern="0" smtClean="0">
                <a:solidFill>
                  <a:schemeClr val="tx1"/>
                </a:solidFill>
              </a:rPr>
              <a:t>MATERIALES Y MÉTODOS</a:t>
            </a:r>
            <a:endParaRPr lang="es-EC" kern="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0531" y="172430"/>
            <a:ext cx="3659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ea typeface="Calibri" panose="020F0502020204030204" pitchFamily="34" charset="0"/>
              </a:rPr>
              <a:t>Electroforesis capilar de SSRs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683223" y="4047770"/>
            <a:ext cx="94669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Combinación  A: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171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de agua 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purificada,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SSR 38, 3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SSR 45, 3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SSR 92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Combinación  B: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171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de agua 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purificada,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SSR 18, 3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SSR 68, 3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SSR 109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83223" y="1564206"/>
            <a:ext cx="9481083" cy="4649922"/>
            <a:chOff x="2899813" y="1109228"/>
            <a:chExt cx="7600090" cy="3953652"/>
          </a:xfrm>
        </p:grpSpPr>
        <p:pic>
          <p:nvPicPr>
            <p:cNvPr id="14" name="Picture 13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55"/>
            <a:stretch/>
          </p:blipFill>
          <p:spPr bwMode="auto">
            <a:xfrm>
              <a:off x="2899813" y="1109228"/>
              <a:ext cx="7600090" cy="395365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Text Box 52"/>
            <p:cNvSpPr txBox="1"/>
            <p:nvPr/>
          </p:nvSpPr>
          <p:spPr>
            <a:xfrm>
              <a:off x="3322926" y="2701298"/>
              <a:ext cx="830800" cy="261239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rgbClr val="FF0000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SSR 45</a:t>
              </a:r>
            </a:p>
          </p:txBody>
        </p:sp>
        <p:sp>
          <p:nvSpPr>
            <p:cNvPr id="16" name="Text Box 54"/>
            <p:cNvSpPr txBox="1"/>
            <p:nvPr/>
          </p:nvSpPr>
          <p:spPr>
            <a:xfrm>
              <a:off x="6945841" y="3731646"/>
              <a:ext cx="886569" cy="25572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SSR 92</a:t>
              </a:r>
            </a:p>
          </p:txBody>
        </p:sp>
        <p:sp>
          <p:nvSpPr>
            <p:cNvPr id="17" name="Text Box 55"/>
            <p:cNvSpPr txBox="1"/>
            <p:nvPr/>
          </p:nvSpPr>
          <p:spPr>
            <a:xfrm>
              <a:off x="8579083" y="3617213"/>
              <a:ext cx="939834" cy="261207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SSR 38</a:t>
              </a:r>
            </a:p>
          </p:txBody>
        </p:sp>
        <p:sp>
          <p:nvSpPr>
            <p:cNvPr id="18" name="Text Box 1029"/>
            <p:cNvSpPr txBox="1"/>
            <p:nvPr/>
          </p:nvSpPr>
          <p:spPr>
            <a:xfrm>
              <a:off x="5407638" y="2358443"/>
              <a:ext cx="837400" cy="34285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FFC000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LIZ600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 flipV="1">
              <a:off x="6023803" y="2774992"/>
              <a:ext cx="198495" cy="6221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547" y="946554"/>
            <a:ext cx="896201" cy="123530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532665" y="981941"/>
            <a:ext cx="4647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</a:rPr>
              <a:t>Pares de bases de cada muestra en matriz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62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3" y="5932815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1177635" y="41565"/>
            <a:ext cx="10972800" cy="631063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kern="0" smtClean="0">
                <a:solidFill>
                  <a:schemeClr val="tx1"/>
                </a:solidFill>
              </a:rPr>
              <a:t>MATERIALES Y MÉTODOS</a:t>
            </a:r>
            <a:endParaRPr lang="es-EC" kern="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49260" y="719036"/>
            <a:ext cx="5464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kern="0" dirty="0" smtClean="0"/>
              <a:t>4. Análisis de parámetros genéticos </a:t>
            </a:r>
            <a:endParaRPr lang="es-EC" sz="2400" b="1" i="1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7632" y="2098476"/>
            <a:ext cx="3070952" cy="25942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1042" y="2753439"/>
            <a:ext cx="1101423" cy="11791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0609" y="2663647"/>
            <a:ext cx="1026893" cy="13121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9960" y="2858611"/>
            <a:ext cx="1179886" cy="10739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73238" y="3286278"/>
            <a:ext cx="1390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Softwares</a:t>
            </a:r>
          </a:p>
          <a:p>
            <a:r>
              <a:rPr lang="es-EC" b="1" dirty="0" smtClean="0"/>
              <a:t>aplicados: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63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856184254"/>
              </p:ext>
            </p:extLst>
          </p:nvPr>
        </p:nvGraphicFramePr>
        <p:xfrm>
          <a:off x="2469680" y="1412712"/>
          <a:ext cx="1559133" cy="4633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3" y="5932815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1177635" y="41565"/>
            <a:ext cx="10972800" cy="631063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kern="0" smtClean="0">
                <a:solidFill>
                  <a:schemeClr val="tx1"/>
                </a:solidFill>
              </a:rPr>
              <a:t>MATERIALES Y MÉTODOS</a:t>
            </a:r>
            <a:endParaRPr lang="es-EC" kern="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49260" y="719036"/>
            <a:ext cx="5464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kern="0" dirty="0"/>
              <a:t>5</a:t>
            </a:r>
            <a:r>
              <a:rPr lang="es-EC" sz="2400" b="1" kern="0" dirty="0" smtClean="0"/>
              <a:t>. Análisis de </a:t>
            </a:r>
            <a:r>
              <a:rPr lang="es-EC" sz="2400" b="1" kern="0" dirty="0" err="1" smtClean="0"/>
              <a:t>fumonisinas</a:t>
            </a:r>
            <a:endParaRPr lang="es-EC" sz="2400" b="1" i="1" kern="0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441483721"/>
              </p:ext>
            </p:extLst>
          </p:nvPr>
        </p:nvGraphicFramePr>
        <p:xfrm>
          <a:off x="4619646" y="1596788"/>
          <a:ext cx="6530575" cy="3722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75586977"/>
              </p:ext>
            </p:extLst>
          </p:nvPr>
        </p:nvGraphicFramePr>
        <p:xfrm>
          <a:off x="582647" y="1405718"/>
          <a:ext cx="1669233" cy="4626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333631"/>
              </p:ext>
            </p:extLst>
          </p:nvPr>
        </p:nvGraphicFramePr>
        <p:xfrm>
          <a:off x="4291025" y="1362058"/>
          <a:ext cx="7465325" cy="4570757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304806"/>
                <a:gridCol w="3484902"/>
                <a:gridCol w="754760"/>
                <a:gridCol w="1920857"/>
              </a:tblGrid>
              <a:tr h="1214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Primers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Secuencia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Tm (°C)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Referencia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79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Fum1F1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CACATCTGTGGGCGATCC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56.0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Stepien </a:t>
                      </a:r>
                      <a:r>
                        <a:rPr lang="en-US" sz="1600" i="1" dirty="0">
                          <a:effectLst/>
                        </a:rPr>
                        <a:t>et al</a:t>
                      </a:r>
                      <a:r>
                        <a:rPr lang="en-US" sz="1600" dirty="0">
                          <a:effectLst/>
                        </a:rPr>
                        <a:t>., 2011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08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Fum1R2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ATATGGCCCCAGCTGCATA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56.0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Stepien </a:t>
                      </a:r>
                      <a:r>
                        <a:rPr lang="en-US" sz="1600" i="1" dirty="0">
                          <a:effectLst/>
                        </a:rPr>
                        <a:t>et al</a:t>
                      </a:r>
                      <a:r>
                        <a:rPr lang="en-US" sz="1600" dirty="0">
                          <a:effectLst/>
                        </a:rPr>
                        <a:t>., 2011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08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Fum7eF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ATCCGGTTGAGTTGGACAAG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54.7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Stepien </a:t>
                      </a:r>
                      <a:r>
                        <a:rPr lang="en-US" sz="1600" i="1" dirty="0">
                          <a:effectLst/>
                        </a:rPr>
                        <a:t>et al</a:t>
                      </a:r>
                      <a:r>
                        <a:rPr lang="en-US" sz="1600" dirty="0">
                          <a:effectLst/>
                        </a:rPr>
                        <a:t>., 2011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08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Fum8eR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GGAACAGATGCCCATACCAT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54.7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Stepien </a:t>
                      </a:r>
                      <a:r>
                        <a:rPr lang="en-US" sz="1600" i="1" dirty="0">
                          <a:effectLst/>
                        </a:rPr>
                        <a:t>et al</a:t>
                      </a:r>
                      <a:r>
                        <a:rPr lang="en-US" sz="1600" dirty="0">
                          <a:effectLst/>
                        </a:rPr>
                        <a:t>., 2011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08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Antfum8F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ACGGCTCTCCCGTTGTCTGC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62.4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Stepien </a:t>
                      </a:r>
                      <a:r>
                        <a:rPr lang="en-US" sz="1600" i="1" dirty="0">
                          <a:effectLst/>
                        </a:rPr>
                        <a:t>et al</a:t>
                      </a:r>
                      <a:r>
                        <a:rPr lang="en-US" sz="1600" dirty="0">
                          <a:effectLst/>
                        </a:rPr>
                        <a:t>., 2011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68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AntFum8R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GGCCAGCCGTCTCTCAAGCG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62.4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Stepien </a:t>
                      </a:r>
                      <a:r>
                        <a:rPr lang="en-US" sz="1600" i="1" dirty="0">
                          <a:effectLst/>
                        </a:rPr>
                        <a:t>et al</a:t>
                      </a:r>
                      <a:r>
                        <a:rPr lang="en-US" sz="1600" dirty="0">
                          <a:effectLst/>
                        </a:rPr>
                        <a:t>., 2011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768388"/>
              </p:ext>
            </p:extLst>
          </p:nvPr>
        </p:nvGraphicFramePr>
        <p:xfrm>
          <a:off x="407303" y="1333185"/>
          <a:ext cx="3755267" cy="4753717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330129"/>
                <a:gridCol w="1273197"/>
                <a:gridCol w="1151941"/>
              </a:tblGrid>
              <a:tr h="9956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Temperatura </a:t>
                      </a:r>
                      <a:r>
                        <a:rPr lang="en-US" sz="1400" dirty="0" smtClean="0">
                          <a:effectLst/>
                        </a:rPr>
                        <a:t>(°C)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Tiempo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(min)</a:t>
                      </a:r>
                      <a:endParaRPr lang="es-EC" sz="140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Número de ciclos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62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95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14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94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62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62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62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72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1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60.0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970348" y="686824"/>
            <a:ext cx="2278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ea typeface="Calibri" panose="020F0502020204030204" pitchFamily="34" charset="0"/>
              </a:rPr>
              <a:t>Amplificación PCR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06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39451"/>
            <a:ext cx="10972800" cy="631063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RESULTADOS Y  DISCUSIÓN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3" y="5932815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1924560" y="2040704"/>
            <a:ext cx="8575343" cy="429541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2800" i="0" kern="0" dirty="0" smtClean="0">
                <a:solidFill>
                  <a:schemeClr val="tx1"/>
                </a:solidFill>
                <a:effectLst/>
              </a:rPr>
              <a:t>Perfil genético del </a:t>
            </a:r>
            <a:r>
              <a:rPr lang="es-AR" sz="2800" i="0" kern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grupo A (muestras de USA)</a:t>
            </a:r>
            <a:r>
              <a:rPr lang="en-US" sz="2800" kern="0" dirty="0" smtClean="0">
                <a:solidFill>
                  <a:schemeClr val="tx1"/>
                </a:solidFill>
              </a:rPr>
              <a:t/>
            </a:r>
            <a:br>
              <a:rPr lang="en-US" sz="2800" kern="0" dirty="0" smtClean="0">
                <a:solidFill>
                  <a:schemeClr val="tx1"/>
                </a:solidFill>
              </a:rPr>
            </a:br>
            <a:endParaRPr lang="es-EC" sz="2800" kern="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79717" y="3340435"/>
            <a:ext cx="794961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Validación de primers discriminatorios de </a:t>
            </a:r>
            <a:r>
              <a:rPr lang="es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F. proliferatum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HN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Identificación de secuencias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PA" dirty="0" smtClean="0">
                <a:latin typeface="Arial" panose="020B0604020202020204" pitchFamily="34" charset="0"/>
                <a:cs typeface="Arial" panose="020B0604020202020204" pitchFamily="34" charset="0"/>
              </a:rPr>
              <a:t>mediante comparación en bases de datos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dirty="0" smtClean="0">
                <a:latin typeface="Arial" panose="020B0604020202020204" pitchFamily="34" charset="0"/>
                <a:cs typeface="Arial" panose="020B0604020202020204" pitchFamily="34" charset="0"/>
              </a:rPr>
              <a:t>Agrupamientos en árbol filogenético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dirty="0" smtClean="0">
                <a:latin typeface="Arial" panose="020B0604020202020204" pitchFamily="34" charset="0"/>
                <a:cs typeface="Arial" panose="020B0604020202020204" pitchFamily="34" charset="0"/>
              </a:rPr>
              <a:t>Detección de genes FUM y evaluación de producción </a:t>
            </a:r>
            <a:endParaRPr lang="es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36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1139" y="70733"/>
            <a:ext cx="10972800" cy="631063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RESULTADOS Y  DISCUSIÓN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3" y="5932815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24745" y="2344552"/>
            <a:ext cx="4980777" cy="2308324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endParaRPr lang="es-US" b="1" i="1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dirty="0" smtClean="0">
                <a:cs typeface="Arial" panose="020B0604020202020204" pitchFamily="34" charset="0"/>
              </a:rPr>
              <a:t>Primers PRO1-PRO2 generaron productos entre 500 a 600 pares de bases.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US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US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dirty="0" smtClean="0">
                <a:cs typeface="Arial" panose="020B0604020202020204" pitchFamily="34" charset="0"/>
              </a:rPr>
              <a:t>Primers </a:t>
            </a:r>
            <a:r>
              <a:rPr lang="en-US" kern="0" dirty="0" smtClean="0">
                <a:solidFill>
                  <a:prstClr val="black"/>
                </a:solidFill>
              </a:rPr>
              <a:t>Proli1F-TEF1R </a:t>
            </a:r>
            <a:r>
              <a:rPr lang="es-US" dirty="0">
                <a:cs typeface="Arial" panose="020B0604020202020204" pitchFamily="34" charset="0"/>
              </a:rPr>
              <a:t>generaron productos entre </a:t>
            </a:r>
            <a:r>
              <a:rPr lang="es-US" dirty="0" smtClean="0">
                <a:cs typeface="Arial" panose="020B0604020202020204" pitchFamily="34" charset="0"/>
              </a:rPr>
              <a:t>100 </a:t>
            </a:r>
            <a:r>
              <a:rPr lang="es-US" dirty="0">
                <a:cs typeface="Arial" panose="020B0604020202020204" pitchFamily="34" charset="0"/>
              </a:rPr>
              <a:t>a </a:t>
            </a:r>
            <a:r>
              <a:rPr lang="es-US" dirty="0" smtClean="0">
                <a:cs typeface="Arial" panose="020B0604020202020204" pitchFamily="34" charset="0"/>
              </a:rPr>
              <a:t>200 </a:t>
            </a:r>
            <a:r>
              <a:rPr lang="es-US" dirty="0">
                <a:cs typeface="Arial" panose="020B0604020202020204" pitchFamily="34" charset="0"/>
              </a:rPr>
              <a:t>pares de bases. </a:t>
            </a:r>
            <a:endParaRPr lang="es-US" i="1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" t="7729" r="9134" b="39110"/>
          <a:stretch/>
        </p:blipFill>
        <p:spPr>
          <a:xfrm>
            <a:off x="6391488" y="3802131"/>
            <a:ext cx="4945487" cy="213068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439437" y="919861"/>
            <a:ext cx="5239332" cy="2172947"/>
            <a:chOff x="6439437" y="1251886"/>
            <a:chExt cx="5239332" cy="2172947"/>
          </a:xfrm>
        </p:grpSpPr>
        <p:pic>
          <p:nvPicPr>
            <p:cNvPr id="9" name="Picture 8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439437" y="1294149"/>
              <a:ext cx="4922492" cy="2130684"/>
            </a:xfrm>
            <a:prstGeom prst="rect">
              <a:avLst/>
            </a:prstGeom>
          </p:spPr>
        </p:pic>
        <p:sp>
          <p:nvSpPr>
            <p:cNvPr id="11" name="Text Box 61"/>
            <p:cNvSpPr txBox="1"/>
            <p:nvPr/>
          </p:nvSpPr>
          <p:spPr>
            <a:xfrm>
              <a:off x="6544107" y="1251886"/>
              <a:ext cx="5134662" cy="27338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C" sz="1100" kern="0" dirty="0" smtClean="0">
                  <a:solidFill>
                    <a:srgbClr val="FFFF00"/>
                  </a:solidFill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M  </a:t>
              </a:r>
              <a:r>
                <a:rPr kumimoji="0" lang="es-EC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     1        2           3         4          5         6         7           8         9       10        11       12      </a:t>
              </a: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 Box 61"/>
          <p:cNvSpPr txBox="1"/>
          <p:nvPr/>
        </p:nvSpPr>
        <p:spPr>
          <a:xfrm>
            <a:off x="6492192" y="3802131"/>
            <a:ext cx="5134662" cy="27338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       1        2           3         4          5         6         7           8         9       10        11       12      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51321" y="3157082"/>
            <a:ext cx="469872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black"/>
                </a:solidFill>
                <a:latin typeface="+mj-lt"/>
              </a:rPr>
              <a:t>(PRO1-PRO2) </a:t>
            </a:r>
            <a:r>
              <a:rPr lang="es-PA" dirty="0" smtClean="0">
                <a:solidFill>
                  <a:prstClr val="black"/>
                </a:solidFill>
                <a:latin typeface="+mj-lt"/>
              </a:rPr>
              <a:t>dirigidos</a:t>
            </a:r>
            <a:r>
              <a:rPr lang="en-US" dirty="0" smtClean="0">
                <a:solidFill>
                  <a:prstClr val="black"/>
                </a:solidFill>
                <a:latin typeface="+mj-lt"/>
              </a:rPr>
              <a:t> al </a:t>
            </a:r>
            <a:r>
              <a:rPr lang="en-US" b="1" dirty="0" smtClean="0">
                <a:solidFill>
                  <a:prstClr val="black"/>
                </a:solidFill>
                <a:latin typeface="+mj-lt"/>
              </a:rPr>
              <a:t>gen Calmodulin </a:t>
            </a:r>
            <a:endParaRPr lang="en-US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4" name="Rounded Rectangle 4"/>
          <p:cNvSpPr/>
          <p:nvPr/>
        </p:nvSpPr>
        <p:spPr>
          <a:xfrm>
            <a:off x="5895231" y="5922047"/>
            <a:ext cx="6147722" cy="7368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(Proli1F-TEF1R) </a:t>
            </a:r>
            <a:r>
              <a:rPr lang="es-PA" dirty="0">
                <a:solidFill>
                  <a:prstClr val="black"/>
                </a:solidFill>
              </a:rPr>
              <a:t>dirigidos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a un sector del </a:t>
            </a:r>
            <a:r>
              <a:rPr lang="en-US" b="1" dirty="0">
                <a:solidFill>
                  <a:prstClr val="black"/>
                </a:solidFill>
              </a:rPr>
              <a:t>gen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TEF1α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87120" y="1402500"/>
            <a:ext cx="2639017" cy="262527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 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73471" y="5304858"/>
            <a:ext cx="2952917" cy="313772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1353" y="2479309"/>
            <a:ext cx="4967559" cy="3139321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endParaRPr lang="es-EC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dirty="0"/>
              <a:t>G</a:t>
            </a:r>
            <a:r>
              <a:rPr lang="es-EC" dirty="0" smtClean="0"/>
              <a:t>en </a:t>
            </a:r>
            <a:r>
              <a:rPr lang="es-EC" dirty="0"/>
              <a:t>CAM reportó altos niveles de especificidad de detección en similares </a:t>
            </a:r>
            <a:r>
              <a:rPr lang="es-EC" dirty="0" smtClean="0"/>
              <a:t>estudios de hasta un 85% (Amatulli </a:t>
            </a:r>
            <a:r>
              <a:rPr lang="es-EC" i="1" dirty="0"/>
              <a:t>et al</a:t>
            </a:r>
            <a:r>
              <a:rPr lang="es-EC" dirty="0"/>
              <a:t>. </a:t>
            </a:r>
            <a:r>
              <a:rPr lang="es-EC" dirty="0" smtClean="0"/>
              <a:t>2012).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C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dirty="0" smtClean="0"/>
              <a:t>Alta </a:t>
            </a:r>
            <a:r>
              <a:rPr lang="es-EC" dirty="0"/>
              <a:t>variabilidad genética o presencia de hibridación </a:t>
            </a:r>
            <a:r>
              <a:rPr lang="es-EC" dirty="0" smtClean="0"/>
              <a:t>en </a:t>
            </a:r>
            <a:r>
              <a:rPr lang="es-EC" i="1" dirty="0" smtClean="0"/>
              <a:t>F. proliferatum </a:t>
            </a:r>
            <a:r>
              <a:rPr lang="es-EC" dirty="0"/>
              <a:t>(Quazi </a:t>
            </a:r>
            <a:r>
              <a:rPr lang="es-EC" i="1" dirty="0"/>
              <a:t>et al</a:t>
            </a:r>
            <a:r>
              <a:rPr lang="es-EC" dirty="0"/>
              <a:t>., 2013</a:t>
            </a:r>
            <a:r>
              <a:rPr lang="es-EC" dirty="0" smtClean="0"/>
              <a:t>). </a:t>
            </a:r>
          </a:p>
          <a:p>
            <a:endParaRPr lang="es-EC" dirty="0"/>
          </a:p>
        </p:txBody>
      </p:sp>
      <p:sp>
        <p:nvSpPr>
          <p:cNvPr id="3" name="Rectangle 2"/>
          <p:cNvSpPr/>
          <p:nvPr/>
        </p:nvSpPr>
        <p:spPr>
          <a:xfrm>
            <a:off x="131538" y="1079334"/>
            <a:ext cx="6259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S" b="1" dirty="0">
                <a:cs typeface="Arial" panose="020B0604020202020204" pitchFamily="34" charset="0"/>
              </a:rPr>
              <a:t>Validación de primers discriminatorios de </a:t>
            </a:r>
            <a:endParaRPr lang="es-US" b="1" dirty="0" smtClean="0">
              <a:cs typeface="Arial" panose="020B0604020202020204" pitchFamily="34" charset="0"/>
            </a:endParaRPr>
          </a:p>
          <a:p>
            <a:pPr algn="ctr"/>
            <a:r>
              <a:rPr lang="es-US" b="1" i="1" dirty="0" smtClean="0">
                <a:cs typeface="Arial" panose="020B0604020202020204" pitchFamily="34" charset="0"/>
              </a:rPr>
              <a:t>F. proliferatum</a:t>
            </a:r>
            <a:endParaRPr lang="es-US" b="1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41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6064" y="100108"/>
            <a:ext cx="10972800" cy="631063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INTRODUCCIÓN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3" y="5932815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908538" y="1396654"/>
            <a:ext cx="2749424" cy="1657783"/>
            <a:chOff x="935849" y="1227"/>
            <a:chExt cx="3655151" cy="1866444"/>
          </a:xfrm>
        </p:grpSpPr>
        <p:sp>
          <p:nvSpPr>
            <p:cNvPr id="11" name="Rectangle 10"/>
            <p:cNvSpPr/>
            <p:nvPr/>
          </p:nvSpPr>
          <p:spPr>
            <a:xfrm>
              <a:off x="935849" y="1227"/>
              <a:ext cx="3655151" cy="1866444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935849" y="1227"/>
              <a:ext cx="3655151" cy="18664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b="1" i="0" kern="1200" dirty="0" smtClean="0"/>
                <a:t>Phylum</a:t>
              </a:r>
              <a:r>
                <a:rPr lang="es-EC" i="0" kern="1200" dirty="0" smtClean="0"/>
                <a:t> </a:t>
              </a:r>
              <a:r>
                <a:rPr lang="es-EC" kern="1200" dirty="0" smtClean="0"/>
                <a:t>Ascomycota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b="1" kern="1200" dirty="0" smtClean="0"/>
                <a:t>Clase: </a:t>
              </a:r>
              <a:r>
                <a:rPr lang="es-EC" b="0" kern="1200" dirty="0" smtClean="0"/>
                <a:t>Sordariomycetes </a:t>
              </a:r>
              <a:endParaRPr lang="es-EC" kern="1200" dirty="0" smtClean="0"/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b="1" kern="1200" dirty="0" smtClean="0"/>
                <a:t>Orden</a:t>
              </a:r>
              <a:r>
                <a:rPr lang="es-EC" kern="1200" dirty="0" smtClean="0"/>
                <a:t> Hypocreales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b="1" i="0" kern="1200" dirty="0" smtClean="0"/>
                <a:t>Familia: </a:t>
              </a:r>
              <a:r>
                <a:rPr lang="es-EC" b="0" i="1" kern="1200" dirty="0" smtClean="0"/>
                <a:t>Nectriaceae</a:t>
              </a:r>
              <a:endParaRPr lang="en-US" b="1" i="1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27880" y="476953"/>
            <a:ext cx="3110740" cy="771645"/>
            <a:chOff x="2918962" y="1227"/>
            <a:chExt cx="3110740" cy="1866444"/>
          </a:xfrm>
        </p:grpSpPr>
        <p:sp>
          <p:nvSpPr>
            <p:cNvPr id="14" name="Rectangle 13"/>
            <p:cNvSpPr/>
            <p:nvPr/>
          </p:nvSpPr>
          <p:spPr>
            <a:xfrm>
              <a:off x="2918962" y="1227"/>
              <a:ext cx="3110740" cy="186644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2918962" y="1227"/>
              <a:ext cx="3110740" cy="18664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i="1" kern="1200" dirty="0" smtClean="0"/>
                <a:t>Fusarium sp.</a:t>
              </a:r>
              <a:endParaRPr lang="en-US" i="1" kern="1200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7771" y="3149345"/>
            <a:ext cx="3259518" cy="217301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885" y="3148698"/>
            <a:ext cx="3222099" cy="21480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31" name="Group 30"/>
          <p:cNvGrpSpPr/>
          <p:nvPr/>
        </p:nvGrpSpPr>
        <p:grpSpPr>
          <a:xfrm>
            <a:off x="4691080" y="4166590"/>
            <a:ext cx="3110740" cy="771645"/>
            <a:chOff x="2918962" y="1227"/>
            <a:chExt cx="3110740" cy="1866444"/>
          </a:xfrm>
        </p:grpSpPr>
        <p:sp>
          <p:nvSpPr>
            <p:cNvPr id="32" name="Rectangle 31"/>
            <p:cNvSpPr/>
            <p:nvPr/>
          </p:nvSpPr>
          <p:spPr>
            <a:xfrm>
              <a:off x="2918962" y="1227"/>
              <a:ext cx="3110740" cy="186644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2918962" y="1227"/>
              <a:ext cx="3110740" cy="18664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kern="1200" dirty="0" err="1" smtClean="0"/>
                <a:t>Telemórfica</a:t>
              </a:r>
              <a:r>
                <a:rPr lang="es-EC" kern="1200" dirty="0" smtClean="0"/>
                <a:t> (Sexual)</a:t>
              </a:r>
              <a:endParaRPr lang="es-EC" kern="12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691080" y="5201443"/>
            <a:ext cx="3110740" cy="771645"/>
            <a:chOff x="2918962" y="1227"/>
            <a:chExt cx="3110740" cy="1866444"/>
          </a:xfrm>
        </p:grpSpPr>
        <p:sp>
          <p:nvSpPr>
            <p:cNvPr id="35" name="Rectangle 34"/>
            <p:cNvSpPr/>
            <p:nvPr/>
          </p:nvSpPr>
          <p:spPr>
            <a:xfrm>
              <a:off x="2918962" y="1227"/>
              <a:ext cx="3110740" cy="186644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Rectangle 35"/>
            <p:cNvSpPr/>
            <p:nvPr/>
          </p:nvSpPr>
          <p:spPr>
            <a:xfrm>
              <a:off x="2918962" y="1227"/>
              <a:ext cx="3110740" cy="18664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err="1" smtClean="0"/>
                <a:t>Anam</a:t>
              </a:r>
              <a:r>
                <a:rPr lang="es-EC" dirty="0"/>
                <a:t>ó</a:t>
              </a:r>
              <a:r>
                <a:rPr lang="en-US" kern="1200" dirty="0" err="1" smtClean="0"/>
                <a:t>rfica</a:t>
              </a:r>
              <a:r>
                <a:rPr lang="en-US" kern="1200" dirty="0" smtClean="0"/>
                <a:t> (Asexual)</a:t>
              </a:r>
              <a:endParaRPr lang="en-US" kern="12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691079" y="4298621"/>
            <a:ext cx="3110740" cy="1304425"/>
            <a:chOff x="2918962" y="1227"/>
            <a:chExt cx="3110740" cy="1866444"/>
          </a:xfrm>
        </p:grpSpPr>
        <p:sp>
          <p:nvSpPr>
            <p:cNvPr id="39" name="Rectangle 38"/>
            <p:cNvSpPr/>
            <p:nvPr/>
          </p:nvSpPr>
          <p:spPr>
            <a:xfrm>
              <a:off x="2918962" y="1227"/>
              <a:ext cx="3110740" cy="186644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ectangle 39"/>
            <p:cNvSpPr/>
            <p:nvPr/>
          </p:nvSpPr>
          <p:spPr>
            <a:xfrm>
              <a:off x="2918962" y="1227"/>
              <a:ext cx="3110740" cy="18664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dirty="0" smtClean="0"/>
                <a:t>Características en c</a:t>
              </a:r>
              <a:r>
                <a:rPr lang="es-EC" kern="1200" dirty="0" smtClean="0"/>
                <a:t>ultivos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dirty="0" smtClean="0"/>
                <a:t>Color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dirty="0" smtClean="0"/>
                <a:t>Forma</a:t>
              </a:r>
              <a:endParaRPr lang="es-EC" kern="12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381762" y="1830197"/>
            <a:ext cx="2814202" cy="2808747"/>
            <a:chOff x="4554093" y="3381319"/>
            <a:chExt cx="2284415" cy="2364383"/>
          </a:xfrm>
        </p:grpSpPr>
        <p:pic>
          <p:nvPicPr>
            <p:cNvPr id="37" name="Picture 36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6384" y="3381319"/>
              <a:ext cx="2152124" cy="225470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sp>
          <p:nvSpPr>
            <p:cNvPr id="41" name="Rectangle 40"/>
            <p:cNvSpPr/>
            <p:nvPr/>
          </p:nvSpPr>
          <p:spPr>
            <a:xfrm>
              <a:off x="4554093" y="5404070"/>
              <a:ext cx="1146469" cy="341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dirty="0" smtClean="0"/>
                <a:t>Conidias </a:t>
              </a:r>
              <a:endParaRPr lang="es-EC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017224" y="1907955"/>
            <a:ext cx="3620611" cy="2900081"/>
            <a:chOff x="7624195" y="2995355"/>
            <a:chExt cx="4070930" cy="320390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24195" y="2995355"/>
              <a:ext cx="4070930" cy="320390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42" name="Rectangle 41"/>
            <p:cNvSpPr/>
            <p:nvPr/>
          </p:nvSpPr>
          <p:spPr>
            <a:xfrm>
              <a:off x="7718687" y="5843391"/>
              <a:ext cx="1390124" cy="341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dirty="0" smtClean="0"/>
                <a:t>Ascosporas</a:t>
              </a:r>
              <a:endParaRPr lang="es-EC" dirty="0"/>
            </a:p>
          </p:txBody>
        </p:sp>
      </p:grpSp>
      <p:sp>
        <p:nvSpPr>
          <p:cNvPr id="45" name="Right Arrow 44"/>
          <p:cNvSpPr/>
          <p:nvPr/>
        </p:nvSpPr>
        <p:spPr>
          <a:xfrm rot="5400000">
            <a:off x="5898741" y="3276259"/>
            <a:ext cx="695418" cy="50783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 rot="5400000">
            <a:off x="5898740" y="3287147"/>
            <a:ext cx="695418" cy="50783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8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9411" y="73107"/>
            <a:ext cx="10972800" cy="631063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RESULTADOS Y  DISCUSIÓN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3" y="591525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08323" y="1599723"/>
            <a:ext cx="42635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S" b="1" dirty="0" smtClean="0">
                <a:cs typeface="Arial" panose="020B0604020202020204" pitchFamily="34" charset="0"/>
              </a:rPr>
              <a:t>Evaluación mediante árbol filogenético </a:t>
            </a:r>
            <a:endParaRPr lang="es-US" b="1" i="1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Todas las muestras amplificaron para el </a:t>
            </a:r>
            <a:r>
              <a:rPr lang="es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 </a:t>
            </a:r>
            <a:r>
              <a:rPr lang="en-US" b="1" dirty="0" smtClean="0"/>
              <a:t>TEF1α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Comparación de secuencias en BLAST y MLST.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Tres especies identificadas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Alineamianto de secuencias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 MEGA y </a:t>
            </a:r>
            <a:r>
              <a:rPr lang="es-UY" dirty="0" smtClean="0">
                <a:latin typeface="Arial" panose="020B0604020202020204" pitchFamily="34" charset="0"/>
                <a:cs typeface="Arial" panose="020B0604020202020204" pitchFamily="34" charset="0"/>
              </a:rPr>
              <a:t>construcción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PY" dirty="0" smtClean="0">
                <a:latin typeface="Arial" panose="020B0604020202020204" pitchFamily="34" charset="0"/>
                <a:cs typeface="Arial" panose="020B0604020202020204" pitchFamily="34" charset="0"/>
              </a:rPr>
              <a:t>árbol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82999" y="4189225"/>
            <a:ext cx="4968028" cy="13803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dirty="0" smtClean="0"/>
              <a:t>Primers </a:t>
            </a:r>
            <a:r>
              <a:rPr lang="es-ES" b="1" dirty="0" smtClean="0"/>
              <a:t>EF1-EF2</a:t>
            </a:r>
            <a:r>
              <a:rPr lang="es-ES" dirty="0" smtClean="0"/>
              <a:t> dirigidos al gen </a:t>
            </a:r>
            <a:r>
              <a:rPr lang="es-ES" b="1" dirty="0" smtClean="0"/>
              <a:t>TEF1α</a:t>
            </a:r>
            <a:r>
              <a:rPr lang="es-ES" dirty="0" smtClean="0"/>
              <a:t> </a:t>
            </a: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dirty="0" smtClean="0"/>
              <a:t>Producto de 700 to 800 pb</a:t>
            </a: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b="1" dirty="0" smtClean="0"/>
              <a:t>(-):</a:t>
            </a:r>
            <a:r>
              <a:rPr lang="es-ES" dirty="0" smtClean="0"/>
              <a:t> control negativo</a:t>
            </a: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b="1" dirty="0" smtClean="0"/>
              <a:t>M: </a:t>
            </a:r>
            <a:r>
              <a:rPr lang="es-ES" dirty="0" smtClean="0"/>
              <a:t>marcador molecular de 100 pares de bases</a:t>
            </a:r>
            <a:endParaRPr lang="es-ES" dirty="0"/>
          </a:p>
        </p:txBody>
      </p:sp>
      <p:grpSp>
        <p:nvGrpSpPr>
          <p:cNvPr id="3" name="Group 2"/>
          <p:cNvGrpSpPr/>
          <p:nvPr/>
        </p:nvGrpSpPr>
        <p:grpSpPr>
          <a:xfrm>
            <a:off x="5320598" y="1632751"/>
            <a:ext cx="6261802" cy="2300347"/>
            <a:chOff x="5945798" y="3567033"/>
            <a:chExt cx="5707370" cy="1955165"/>
          </a:xfrm>
        </p:grpSpPr>
        <p:pic>
          <p:nvPicPr>
            <p:cNvPr id="13" name="Picture 12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22" r="37366" b="79424"/>
            <a:stretch/>
          </p:blipFill>
          <p:spPr>
            <a:xfrm>
              <a:off x="5945798" y="3567033"/>
              <a:ext cx="5524007" cy="1955165"/>
            </a:xfrm>
            <a:prstGeom prst="rect">
              <a:avLst/>
            </a:prstGeom>
          </p:spPr>
        </p:pic>
        <p:sp>
          <p:nvSpPr>
            <p:cNvPr id="14" name="Text Box 61"/>
            <p:cNvSpPr txBox="1"/>
            <p:nvPr/>
          </p:nvSpPr>
          <p:spPr>
            <a:xfrm>
              <a:off x="6218545" y="3818111"/>
              <a:ext cx="5434623" cy="21341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s-EC" sz="1100" dirty="0">
                  <a:solidFill>
                    <a:srgbClr val="FFFF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        1        2        3       </a:t>
              </a:r>
              <a:r>
                <a:rPr lang="es-EC" sz="1100" dirty="0" smtClean="0">
                  <a:solidFill>
                    <a:srgbClr val="FFFF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s-EC" sz="1100" dirty="0">
                  <a:solidFill>
                    <a:srgbClr val="FFFF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4       </a:t>
              </a:r>
              <a:r>
                <a:rPr lang="es-EC" sz="1100" dirty="0" smtClean="0">
                  <a:solidFill>
                    <a:srgbClr val="FFFF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s-EC" sz="1100" dirty="0">
                  <a:solidFill>
                    <a:srgbClr val="FFFF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5        </a:t>
              </a:r>
              <a:r>
                <a:rPr lang="es-EC" sz="1100" dirty="0" smtClean="0">
                  <a:solidFill>
                    <a:srgbClr val="FFFF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6         </a:t>
              </a:r>
              <a:r>
                <a:rPr lang="es-EC" sz="1100" dirty="0">
                  <a:solidFill>
                    <a:srgbClr val="FFFF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7      </a:t>
              </a:r>
              <a:r>
                <a:rPr lang="es-EC" sz="1100" dirty="0" smtClean="0">
                  <a:solidFill>
                    <a:srgbClr val="FFFF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s-EC" sz="1100" dirty="0">
                  <a:solidFill>
                    <a:srgbClr val="FFFF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8         9     </a:t>
              </a:r>
              <a:r>
                <a:rPr lang="es-EC" sz="1100" dirty="0" smtClean="0">
                  <a:solidFill>
                    <a:srgbClr val="FFFF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s-EC" sz="1100" dirty="0">
                  <a:solidFill>
                    <a:srgbClr val="FFFF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10    </a:t>
              </a:r>
              <a:r>
                <a:rPr lang="es-EC" sz="1100" dirty="0" smtClean="0">
                  <a:solidFill>
                    <a:srgbClr val="FFFF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s-EC" sz="1100" dirty="0">
                  <a:solidFill>
                    <a:srgbClr val="FFFF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11    </a:t>
              </a:r>
              <a:r>
                <a:rPr lang="es-EC" sz="1100" dirty="0" smtClean="0">
                  <a:solidFill>
                    <a:srgbClr val="FFFF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s-EC" sz="1100" dirty="0">
                  <a:solidFill>
                    <a:srgbClr val="FFFF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12    </a:t>
              </a:r>
              <a:r>
                <a:rPr lang="es-EC" sz="1100" dirty="0" smtClean="0">
                  <a:solidFill>
                    <a:srgbClr val="FFFF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s-EC" sz="1100" dirty="0">
                  <a:solidFill>
                    <a:srgbClr val="FFFF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(-)</a:t>
              </a:r>
              <a:endPara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527740" y="4590709"/>
              <a:ext cx="4571767" cy="274845"/>
            </a:xfrm>
            <a:prstGeom prst="rect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85511" y="1599723"/>
            <a:ext cx="7286700" cy="3995567"/>
            <a:chOff x="4485511" y="1599723"/>
            <a:chExt cx="7286700" cy="3995567"/>
          </a:xfrm>
        </p:grpSpPr>
        <p:pic>
          <p:nvPicPr>
            <p:cNvPr id="11" name="Picture 10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5511" y="1599723"/>
              <a:ext cx="7286700" cy="399556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</p:pic>
        <p:sp>
          <p:nvSpPr>
            <p:cNvPr id="16" name="Rectangle 15"/>
            <p:cNvSpPr/>
            <p:nvPr/>
          </p:nvSpPr>
          <p:spPr>
            <a:xfrm>
              <a:off x="4499159" y="4678760"/>
              <a:ext cx="1369379" cy="602924"/>
            </a:xfrm>
            <a:prstGeom prst="rect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932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257992" y="5311204"/>
            <a:ext cx="1401523" cy="33896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269281" y="4358699"/>
            <a:ext cx="1248300" cy="30003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272734" y="3359640"/>
            <a:ext cx="1157348" cy="30003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257992" y="2748279"/>
            <a:ext cx="1143000" cy="30003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3" y="5932815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Brace 6"/>
          <p:cNvSpPr/>
          <p:nvPr/>
        </p:nvSpPr>
        <p:spPr>
          <a:xfrm>
            <a:off x="8505622" y="546804"/>
            <a:ext cx="235785" cy="2729842"/>
          </a:xfrm>
          <a:prstGeom prst="rightBrac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8589061" y="3482318"/>
            <a:ext cx="260719" cy="736694"/>
          </a:xfrm>
          <a:prstGeom prst="rightBrac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06725" y="1718940"/>
            <a:ext cx="1577937" cy="38557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F. oxysporum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15908" y="3687410"/>
            <a:ext cx="1577937" cy="378026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C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F.</a:t>
            </a:r>
            <a:r>
              <a:rPr kumimoji="0" lang="es-EC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EC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proliferatum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8581958" y="4423140"/>
            <a:ext cx="235784" cy="760808"/>
          </a:xfrm>
          <a:prstGeom prst="rightBrac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34020" y="4568053"/>
            <a:ext cx="1796878" cy="385594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kumimoji="0" lang="es-EC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F. pseudonygami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312" y="361535"/>
            <a:ext cx="6595916" cy="529188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456443" y="5806899"/>
            <a:ext cx="11327066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Árbol filogenético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basado en 12 secuencias de muestras de </a:t>
            </a:r>
            <a:r>
              <a:rPr lang="es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Fusarium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 amplificadas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 el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</a:t>
            </a:r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 TEF1α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, comparación con </a:t>
            </a:r>
            <a:r>
              <a:rPr lang="es-HN" dirty="0" smtClean="0">
                <a:latin typeface="Arial" panose="020B0604020202020204" pitchFamily="34" charset="0"/>
                <a:cs typeface="Arial" panose="020B0604020202020204" pitchFamily="34" charset="0"/>
              </a:rPr>
              <a:t>tres secuencias de referencia 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 control externo (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Fusarium chlamydosporum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6443" y="155870"/>
            <a:ext cx="320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Muestras de USA (Grupo A)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456443" y="795610"/>
            <a:ext cx="36556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Valores Bootstrap superiores a 50</a:t>
            </a:r>
          </a:p>
          <a:p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Soporte de 1000 repeticiones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9461" y="3535628"/>
            <a:ext cx="18973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Identidades de especies confirmadas en </a:t>
            </a:r>
            <a:r>
              <a:rPr lang="es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MLST</a:t>
            </a:r>
          </a:p>
          <a:p>
            <a:pPr algn="ctr"/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99-100%</a:t>
            </a:r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62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5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9411" y="73107"/>
            <a:ext cx="10972800" cy="631063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RESULTADOS Y  DISCUSIÓN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3" y="591525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99411" y="1390935"/>
            <a:ext cx="638428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S" b="1" dirty="0" smtClean="0">
                <a:cs typeface="Arial" panose="020B0604020202020204" pitchFamily="34" charset="0"/>
              </a:rPr>
              <a:t>Detección del genes FUM y producción de fumonisinas </a:t>
            </a:r>
            <a:endParaRPr lang="es-US" b="1" i="1" dirty="0">
              <a:cs typeface="Arial" panose="020B0604020202020204" pitchFamily="34" charset="0"/>
            </a:endParaRPr>
          </a:p>
          <a:p>
            <a:endParaRPr lang="es-EC" dirty="0" smtClean="0"/>
          </a:p>
          <a:p>
            <a:endParaRPr lang="es-EC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dirty="0" smtClean="0"/>
              <a:t>Fum1</a:t>
            </a:r>
            <a:r>
              <a:rPr lang="es-EC" dirty="0" smtClean="0"/>
              <a:t> codifica </a:t>
            </a:r>
            <a:r>
              <a:rPr lang="es-EC" dirty="0"/>
              <a:t>la enzima</a:t>
            </a:r>
            <a:r>
              <a:rPr lang="es-EC" b="1" dirty="0"/>
              <a:t> poliquétido sintetasa </a:t>
            </a:r>
            <a:endParaRPr lang="es-EC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dirty="0" smtClean="0"/>
              <a:t>Fum8</a:t>
            </a:r>
            <a:r>
              <a:rPr lang="es-EC" dirty="0" smtClean="0"/>
              <a:t> codifica la </a:t>
            </a:r>
            <a:r>
              <a:rPr lang="es-EC" dirty="0"/>
              <a:t>enzima </a:t>
            </a:r>
            <a:r>
              <a:rPr lang="es-EC" b="1" dirty="0"/>
              <a:t>oxoamina sintetasa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dirty="0" smtClean="0"/>
              <a:t>Fum7 </a:t>
            </a:r>
            <a:r>
              <a:rPr lang="es-EC" dirty="0" smtClean="0"/>
              <a:t>no detectado (</a:t>
            </a:r>
            <a:r>
              <a:rPr lang="es-EC" dirty="0"/>
              <a:t>enzima </a:t>
            </a:r>
            <a:r>
              <a:rPr lang="es-EC" dirty="0" smtClean="0"/>
              <a:t>tipo </a:t>
            </a:r>
            <a:r>
              <a:rPr lang="es-EC" b="1" dirty="0" smtClean="0"/>
              <a:t>deshidrogenasa</a:t>
            </a:r>
            <a:r>
              <a:rPr lang="es-EC" dirty="0" smtClean="0"/>
              <a:t>)</a:t>
            </a:r>
          </a:p>
          <a:p>
            <a:endParaRPr lang="es-EC" dirty="0"/>
          </a:p>
          <a:p>
            <a:endParaRPr lang="es-EC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i="1" dirty="0" smtClean="0"/>
              <a:t>F</a:t>
            </a:r>
            <a:r>
              <a:rPr lang="es-EC" i="1" dirty="0"/>
              <a:t>. proliferatum </a:t>
            </a:r>
            <a:r>
              <a:rPr lang="es-EC" dirty="0"/>
              <a:t>y</a:t>
            </a:r>
            <a:r>
              <a:rPr lang="es-EC" i="1" dirty="0"/>
              <a:t> F. </a:t>
            </a:r>
            <a:r>
              <a:rPr lang="es-EC" i="1" dirty="0" smtClean="0"/>
              <a:t>pseudonygami</a:t>
            </a:r>
            <a:r>
              <a:rPr lang="es-EC" dirty="0"/>
              <a:t> </a:t>
            </a:r>
            <a:r>
              <a:rPr lang="es-EC" dirty="0" smtClean="0"/>
              <a:t>potenciales productores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/>
          </a:p>
        </p:txBody>
      </p:sp>
      <p:sp>
        <p:nvSpPr>
          <p:cNvPr id="8" name="Rectangle 7"/>
          <p:cNvSpPr/>
          <p:nvPr/>
        </p:nvSpPr>
        <p:spPr>
          <a:xfrm>
            <a:off x="10255284" y="1165633"/>
            <a:ext cx="17876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Fum1</a:t>
            </a:r>
          </a:p>
          <a:p>
            <a:endParaRPr lang="es-EC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1000 </a:t>
            </a: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</a:rPr>
              <a:t>a 1300 </a:t>
            </a:r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pb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718566" y="1067991"/>
            <a:ext cx="2464818" cy="2144537"/>
            <a:chOff x="7577885" y="1064654"/>
            <a:chExt cx="2464818" cy="2144537"/>
          </a:xfrm>
        </p:grpSpPr>
        <p:pic>
          <p:nvPicPr>
            <p:cNvPr id="25" name="Picture 24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7885" y="1064654"/>
              <a:ext cx="2464818" cy="21445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Rectangle 25"/>
            <p:cNvSpPr/>
            <p:nvPr/>
          </p:nvSpPr>
          <p:spPr>
            <a:xfrm>
              <a:off x="7616267" y="1767591"/>
              <a:ext cx="2393833" cy="219472"/>
            </a:xfrm>
            <a:prstGeom prst="rect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lang="en-US" dirty="0"/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/>
                <a:t> 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740745" y="3444274"/>
            <a:ext cx="2432216" cy="2172365"/>
            <a:chOff x="7577885" y="3445399"/>
            <a:chExt cx="2432216" cy="2172365"/>
          </a:xfrm>
        </p:grpSpPr>
        <p:pic>
          <p:nvPicPr>
            <p:cNvPr id="24" name="Picture 23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7885" y="3445399"/>
              <a:ext cx="2432215" cy="21723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Rectangle 26"/>
            <p:cNvSpPr/>
            <p:nvPr/>
          </p:nvSpPr>
          <p:spPr>
            <a:xfrm>
              <a:off x="7637345" y="4489711"/>
              <a:ext cx="2372756" cy="203412"/>
            </a:xfrm>
            <a:prstGeom prst="rect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lang="en-US" dirty="0"/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/>
                <a:t> 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10326093" y="3872925"/>
            <a:ext cx="15311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Fum8 </a:t>
            </a:r>
          </a:p>
          <a:p>
            <a:endParaRPr lang="es-EC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600 </a:t>
            </a: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</a:rPr>
              <a:t>a 700 </a:t>
            </a:r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14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9411" y="73107"/>
            <a:ext cx="10972800" cy="631063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RESULTADOS Y  DISCUSIÓN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3" y="591525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836267"/>
            <a:ext cx="70606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S" b="1" dirty="0" smtClean="0">
                <a:cs typeface="Arial" panose="020B0604020202020204" pitchFamily="34" charset="0"/>
              </a:rPr>
              <a:t>Detección del genes FUM y producción de fumonisinas</a:t>
            </a:r>
            <a:r>
              <a:rPr lang="es-EC" dirty="0" smtClean="0"/>
              <a:t> </a:t>
            </a:r>
          </a:p>
        </p:txBody>
      </p:sp>
      <p:pic>
        <p:nvPicPr>
          <p:cNvPr id="18" name="Picture 17" descr="https://lh4.googleusercontent.com/-vrZ-OwdG7Ts/U5jMIaNgMpI/AAAAAAAADBM/oCuRebOKeaA/w325-h577-no/IMG_20140611_091105437_HDR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8" t="46978" r="25539" b="30916"/>
          <a:stretch/>
        </p:blipFill>
        <p:spPr bwMode="auto">
          <a:xfrm>
            <a:off x="5542772" y="1854231"/>
            <a:ext cx="2000250" cy="220324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/>
        </p:spPr>
      </p:pic>
      <p:pic>
        <p:nvPicPr>
          <p:cNvPr id="21" name="Picture 20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:a16="http://schemas.microsoft.com/office/drawing/2014/main" xmlns="" xmlns:xdr="http://schemas.openxmlformats.org/drawingml/2006/spreadsheetDrawing" xmlns:lc="http://schemas.openxmlformats.org/drawingml/2006/lockedCanvas" id="{00000000-0008-0000-0100-00000600000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28" y="4405058"/>
            <a:ext cx="1992146" cy="221223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/>
        </p:spPr>
      </p:pic>
      <p:pic>
        <p:nvPicPr>
          <p:cNvPr id="23" name="Picture 22"/>
          <p:cNvPicPr/>
          <p:nvPr/>
        </p:nvPicPr>
        <p:blipFill rotWithShape="1">
          <a:blip r:embed="rId6"/>
          <a:srcRect t="10982" b="1365"/>
          <a:stretch/>
        </p:blipFill>
        <p:spPr bwMode="auto">
          <a:xfrm rot="16200000">
            <a:off x="8366936" y="3954962"/>
            <a:ext cx="2112028" cy="3062537"/>
          </a:xfrm>
          <a:prstGeom prst="rect">
            <a:avLst/>
          </a:prstGeom>
          <a:ln w="285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799411" y="2175884"/>
            <a:ext cx="4081606" cy="2585323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i="1" dirty="0"/>
              <a:t>F. pseudonygami </a:t>
            </a:r>
            <a:r>
              <a:rPr lang="es-EC" i="1" dirty="0" smtClean="0"/>
              <a:t> </a:t>
            </a:r>
            <a:r>
              <a:rPr lang="es-EC" dirty="0" smtClean="0"/>
              <a:t>produjo</a:t>
            </a:r>
            <a:r>
              <a:rPr lang="es-EC" i="1" dirty="0" smtClean="0"/>
              <a:t> </a:t>
            </a:r>
            <a:r>
              <a:rPr lang="es-EC" dirty="0" smtClean="0">
                <a:ea typeface="Calibri" panose="020F0502020204030204" pitchFamily="34" charset="0"/>
              </a:rPr>
              <a:t> (&gt;700 ppm) en maíz </a:t>
            </a:r>
            <a:r>
              <a:rPr lang="es-EC" dirty="0">
                <a:ea typeface="Calibri" panose="020F0502020204030204" pitchFamily="34" charset="0"/>
              </a:rPr>
              <a:t>y &gt;350 ppm</a:t>
            </a:r>
            <a:r>
              <a:rPr lang="es-EC" dirty="0">
                <a:ea typeface="Times New Roman" panose="02020603050405020304" pitchFamily="18" charset="0"/>
              </a:rPr>
              <a:t> </a:t>
            </a:r>
            <a:r>
              <a:rPr lang="es-EC" dirty="0" smtClean="0">
                <a:ea typeface="Times New Roman" panose="02020603050405020304" pitchFamily="18" charset="0"/>
              </a:rPr>
              <a:t>en sorgo-avena proveniente de muestra A7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C" dirty="0" smtClean="0">
              <a:ea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C" dirty="0">
              <a:ea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i="1" dirty="0"/>
              <a:t>F. proliferatum </a:t>
            </a:r>
            <a:r>
              <a:rPr lang="es-EC" dirty="0" smtClean="0"/>
              <a:t>produjo </a:t>
            </a:r>
            <a:r>
              <a:rPr lang="es-EC" dirty="0"/>
              <a:t>0.2 ppm </a:t>
            </a:r>
            <a:r>
              <a:rPr lang="es-EC" dirty="0" smtClean="0"/>
              <a:t>en maíz </a:t>
            </a:r>
            <a:r>
              <a:rPr lang="es-EC" dirty="0">
                <a:ea typeface="Times New Roman" panose="02020603050405020304" pitchFamily="18" charset="0"/>
              </a:rPr>
              <a:t>proveniente de </a:t>
            </a:r>
            <a:r>
              <a:rPr lang="es-EC" dirty="0" smtClean="0">
                <a:ea typeface="Times New Roman" panose="02020603050405020304" pitchFamily="18" charset="0"/>
              </a:rPr>
              <a:t>muestra A1.</a:t>
            </a:r>
          </a:p>
          <a:p>
            <a:endParaRPr lang="es-EC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3" name="Picture 12" descr="https://lh6.googleusercontent.com/-OJrSeAj4jcc/U6MI9yshyqI/AAAAAAAADeI/L96AiuOFeiM/w325-h577-no/IMG_20140619_095006637_HDR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17331" r="8616" b="7106"/>
          <a:stretch/>
        </p:blipFill>
        <p:spPr bwMode="auto">
          <a:xfrm rot="16200000">
            <a:off x="8345972" y="1420629"/>
            <a:ext cx="2208546" cy="306253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/>
        </p:spPr>
      </p:pic>
      <p:sp>
        <p:nvSpPr>
          <p:cNvPr id="11" name="Rectangle 10"/>
          <p:cNvSpPr/>
          <p:nvPr/>
        </p:nvSpPr>
        <p:spPr>
          <a:xfrm>
            <a:off x="9210103" y="1356198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Día 14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6165251" y="1385283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Día 0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1212225" y="2602992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ea typeface="Calibri" panose="020F0502020204030204" pitchFamily="34" charset="0"/>
              </a:rPr>
              <a:t>M</a:t>
            </a:r>
            <a:r>
              <a:rPr lang="es-EC" b="1" dirty="0" smtClean="0">
                <a:ea typeface="Calibri" panose="020F0502020204030204" pitchFamily="34" charset="0"/>
              </a:rPr>
              <a:t>aíz</a:t>
            </a:r>
            <a:r>
              <a:rPr lang="es-EC" dirty="0" smtClean="0"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048616" y="4810276"/>
            <a:ext cx="912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>
                <a:ea typeface="Times New Roman" panose="02020603050405020304" pitchFamily="18" charset="0"/>
              </a:rPr>
              <a:t>Sorgo</a:t>
            </a:r>
          </a:p>
          <a:p>
            <a:r>
              <a:rPr lang="es-EC" b="1" dirty="0" smtClean="0">
                <a:ea typeface="Times New Roman" panose="02020603050405020304" pitchFamily="18" charset="0"/>
              </a:rPr>
              <a:t>avena</a:t>
            </a:r>
            <a:endParaRPr lang="es-EC" b="1" dirty="0"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7052" y="1898884"/>
            <a:ext cx="4526324" cy="3139321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dirty="0"/>
              <a:t>La falta de una actividad toxigénica puede deberse a una mutación puntual (Proctor </a:t>
            </a:r>
            <a:r>
              <a:rPr lang="es-EC" i="1" dirty="0"/>
              <a:t>et al</a:t>
            </a:r>
            <a:r>
              <a:rPr lang="es-EC" dirty="0"/>
              <a:t>., 2006).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C" dirty="0">
              <a:ea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dirty="0">
                <a:ea typeface="Times New Roman" panose="02020603050405020304" pitchFamily="18" charset="0"/>
              </a:rPr>
              <a:t>Factores ambientales como pH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C" dirty="0">
              <a:ea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dirty="0">
                <a:ea typeface="Times New Roman" panose="02020603050405020304" pitchFamily="18" charset="0"/>
              </a:rPr>
              <a:t>Genes represores (</a:t>
            </a:r>
            <a:r>
              <a:rPr lang="es-EC" dirty="0"/>
              <a:t>De la Torre </a:t>
            </a:r>
            <a:r>
              <a:rPr lang="es-EC" i="1" dirty="0"/>
              <a:t>et al</a:t>
            </a:r>
            <a:r>
              <a:rPr lang="es-EC" dirty="0"/>
              <a:t>., 2014).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dirty="0"/>
              <a:t>Variabilidad de contenido de carbono (Kim &amp; </a:t>
            </a:r>
            <a:r>
              <a:rPr lang="es-EC" dirty="0" err="1"/>
              <a:t>Woloshuk</a:t>
            </a:r>
            <a:r>
              <a:rPr lang="es-EC" i="1" dirty="0"/>
              <a:t>, </a:t>
            </a:r>
            <a:r>
              <a:rPr lang="es-EC" dirty="0"/>
              <a:t>2011). </a:t>
            </a:r>
          </a:p>
        </p:txBody>
      </p:sp>
    </p:spTree>
    <p:extLst>
      <p:ext uri="{BB962C8B-B14F-4D97-AF65-F5344CB8AC3E}">
        <p14:creationId xmlns:p14="http://schemas.microsoft.com/office/powerpoint/2010/main" val="141058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4560" y="2108943"/>
            <a:ext cx="8575343" cy="429541"/>
          </a:xfrm>
        </p:spPr>
        <p:txBody>
          <a:bodyPr/>
          <a:lstStyle/>
          <a:p>
            <a:pPr algn="ctr"/>
            <a:r>
              <a:rPr lang="es-EC" sz="2800" i="0" dirty="0" smtClean="0">
                <a:solidFill>
                  <a:schemeClr val="tx1"/>
                </a:solidFill>
                <a:effectLst/>
              </a:rPr>
              <a:t>Perfil genético del </a:t>
            </a:r>
            <a:r>
              <a:rPr lang="es-AR" sz="280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s-AR" sz="2800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rupo B (muestras de Israel)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endParaRPr lang="es-EC" sz="2800" dirty="0">
              <a:solidFill>
                <a:schemeClr val="tx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3" y="5932815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609600" y="539451"/>
            <a:ext cx="10972800" cy="631063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kern="0" smtClean="0">
                <a:solidFill>
                  <a:schemeClr val="tx1"/>
                </a:solidFill>
              </a:rPr>
              <a:t>RESULTADOS Y  DISCUSIÓN</a:t>
            </a:r>
            <a:endParaRPr lang="es-EC" kern="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24560" y="3070493"/>
            <a:ext cx="895261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Diversidad genética en </a:t>
            </a:r>
            <a:r>
              <a:rPr lang="es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F. proliferatum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mediante empleo de SSRs</a:t>
            </a:r>
            <a:endParaRPr lang="es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Intrapoblacional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Interpoblacional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Detección de gen fum8 potencial productor de enzimas productoras de fumonisina. </a:t>
            </a:r>
          </a:p>
          <a:p>
            <a:endParaRPr lang="es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41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3" y="5932815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00575974"/>
              </p:ext>
            </p:extLst>
          </p:nvPr>
        </p:nvGraphicFramePr>
        <p:xfrm>
          <a:off x="1019030" y="2021220"/>
          <a:ext cx="6880476" cy="4156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9" name="Rectangle 28"/>
          <p:cNvSpPr/>
          <p:nvPr/>
        </p:nvSpPr>
        <p:spPr>
          <a:xfrm>
            <a:off x="909847" y="1910705"/>
            <a:ext cx="2980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ea typeface="AdvTimes"/>
              </a:rPr>
              <a:t>Análisis </a:t>
            </a:r>
            <a:r>
              <a:rPr lang="es-EC" b="1" dirty="0" smtClean="0">
                <a:latin typeface="Arial" panose="020B0604020202020204" pitchFamily="34" charset="0"/>
                <a:ea typeface="AdvTimes"/>
              </a:rPr>
              <a:t>intrapoblacional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455327" y="3228716"/>
            <a:ext cx="3393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dirty="0" smtClean="0"/>
              <a:t>La gran </a:t>
            </a:r>
            <a:r>
              <a:rPr lang="es-EC" dirty="0"/>
              <a:t>diversidad alélica en un </a:t>
            </a:r>
            <a:r>
              <a:rPr lang="es-EC" dirty="0" smtClean="0"/>
              <a:t>locus permite una </a:t>
            </a:r>
            <a:r>
              <a:rPr lang="es-EC" dirty="0"/>
              <a:t>m</a:t>
            </a:r>
            <a:r>
              <a:rPr lang="es-EC" dirty="0" smtClean="0">
                <a:ea typeface="Times New Roman" panose="02020603050405020304" pitchFamily="18" charset="0"/>
              </a:rPr>
              <a:t>ayor </a:t>
            </a:r>
            <a:r>
              <a:rPr lang="es-EC" dirty="0"/>
              <a:t>disgregación </a:t>
            </a:r>
            <a:r>
              <a:rPr lang="es-EC" dirty="0" smtClean="0"/>
              <a:t>genética (Allendor </a:t>
            </a:r>
            <a:r>
              <a:rPr lang="es-EC" dirty="0"/>
              <a:t>&amp; Luikart, </a:t>
            </a:r>
            <a:r>
              <a:rPr lang="es-EC" dirty="0" smtClean="0"/>
              <a:t>2007).</a:t>
            </a:r>
            <a:endParaRPr lang="es-EC" dirty="0"/>
          </a:p>
        </p:txBody>
      </p:sp>
      <p:sp>
        <p:nvSpPr>
          <p:cNvPr id="9" name="Rectangle 8"/>
          <p:cNvSpPr/>
          <p:nvPr/>
        </p:nvSpPr>
        <p:spPr>
          <a:xfrm>
            <a:off x="509515" y="323234"/>
            <a:ext cx="109955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Diversidad </a:t>
            </a:r>
            <a:r>
              <a:rPr lang="es-US" sz="2000" b="1" dirty="0">
                <a:latin typeface="Arial" panose="020B0604020202020204" pitchFamily="34" charset="0"/>
                <a:cs typeface="Arial" panose="020B0604020202020204" pitchFamily="34" charset="0"/>
              </a:rPr>
              <a:t>genética en </a:t>
            </a:r>
            <a:r>
              <a:rPr lang="es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 proliferatum </a:t>
            </a:r>
            <a:r>
              <a:rPr lang="es-US" sz="2000" b="1" dirty="0">
                <a:latin typeface="Arial" panose="020B0604020202020204" pitchFamily="34" charset="0"/>
                <a:cs typeface="Arial" panose="020B0604020202020204" pitchFamily="34" charset="0"/>
              </a:rPr>
              <a:t>mediante empleo de SSRs</a:t>
            </a:r>
            <a:endParaRPr lang="es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28464" y="1078616"/>
            <a:ext cx="9157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 smtClean="0"/>
              <a:t>Alta variabilidad existente en una misma especie puede ser detectada por microsatélites </a:t>
            </a:r>
            <a:r>
              <a:rPr lang="es-EC" dirty="0"/>
              <a:t>Kalia</a:t>
            </a:r>
            <a:r>
              <a:rPr lang="es-EC" i="1" dirty="0"/>
              <a:t> et al</a:t>
            </a:r>
            <a:r>
              <a:rPr lang="es-EC" dirty="0"/>
              <a:t>., 2011</a:t>
            </a:r>
            <a:r>
              <a:rPr lang="es-EC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85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3" y="5932815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714369"/>
              </p:ext>
            </p:extLst>
          </p:nvPr>
        </p:nvGraphicFramePr>
        <p:xfrm>
          <a:off x="2735374" y="1715943"/>
          <a:ext cx="6839532" cy="1293042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295127"/>
                <a:gridCol w="1295127"/>
                <a:gridCol w="776023"/>
                <a:gridCol w="776023"/>
                <a:gridCol w="1348616"/>
                <a:gridCol w="1348616"/>
              </a:tblGrid>
              <a:tr h="718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Fuente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Población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Ho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He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 (%)</a:t>
                      </a:r>
                    </a:p>
                  </a:txBody>
                  <a:tcPr marL="63533" marR="63533" marT="0" marB="0"/>
                </a:tc>
              </a:tr>
              <a:tr h="57454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Promedio </a:t>
                      </a:r>
                      <a:r>
                        <a:rPr lang="en-US" sz="1600" dirty="0">
                          <a:effectLst/>
                        </a:rPr>
                        <a:t>total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0.549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0.299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0.334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76.67</a:t>
                      </a:r>
                      <a:r>
                        <a:rPr lang="en-US" sz="1600" dirty="0">
                          <a:effectLst/>
                        </a:rPr>
                        <a:t>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91794" y="269122"/>
            <a:ext cx="2980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ea typeface="AdvTimes"/>
              </a:rPr>
              <a:t>Análisis </a:t>
            </a:r>
            <a:r>
              <a:rPr lang="es-EC" b="1" dirty="0" smtClean="0">
                <a:latin typeface="Arial" panose="020B0604020202020204" pitchFamily="34" charset="0"/>
                <a:ea typeface="AdvTimes"/>
              </a:rPr>
              <a:t>intrapoblacional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4564" y="3753964"/>
            <a:ext cx="3516624" cy="1477328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b="1" dirty="0" smtClean="0">
                <a:latin typeface="Arial" panose="020B0604020202020204" pitchFamily="34" charset="0"/>
                <a:ea typeface="Calibri" panose="020F0502020204030204" pitchFamily="34" charset="0"/>
              </a:rPr>
              <a:t>I: 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</a:rPr>
              <a:t>índice de Shannon</a:t>
            </a:r>
          </a:p>
          <a:p>
            <a:pPr algn="ctr"/>
            <a:endParaRPr lang="es-EC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s-EC" b="1" dirty="0" smtClean="0">
                <a:latin typeface="Arial" panose="020B0604020202020204" pitchFamily="34" charset="0"/>
                <a:ea typeface="Calibri" panose="020F0502020204030204" pitchFamily="34" charset="0"/>
              </a:rPr>
              <a:t>Gran diversidad bilógica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</a:rPr>
              <a:t>, en estudios de ecología poblacional </a:t>
            </a:r>
            <a:r>
              <a:rPr lang="es-EC" dirty="0"/>
              <a:t>(Rossetto </a:t>
            </a:r>
            <a:r>
              <a:rPr lang="es-EC" i="1" dirty="0"/>
              <a:t>et al</a:t>
            </a:r>
            <a:r>
              <a:rPr lang="es-EC" dirty="0"/>
              <a:t>., 2008</a:t>
            </a:r>
            <a:r>
              <a:rPr lang="es-EC" dirty="0" smtClean="0"/>
              <a:t>).</a:t>
            </a:r>
            <a:endParaRPr lang="es-EC" dirty="0" smtClean="0"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2259" y="1033396"/>
            <a:ext cx="4185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ea typeface="Calibri" panose="020F0502020204030204" pitchFamily="34" charset="0"/>
              </a:rPr>
              <a:t>Estimadores de diversidad genética </a:t>
            </a:r>
            <a:endParaRPr lang="es-EC" b="1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3429" y="3615464"/>
            <a:ext cx="3548420" cy="1754326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latin typeface="Arial" panose="020B0604020202020204" pitchFamily="34" charset="0"/>
              </a:rPr>
              <a:t>Ho: </a:t>
            </a:r>
            <a:r>
              <a:rPr lang="es-EC" dirty="0">
                <a:latin typeface="Arial" panose="020B0604020202020204" pitchFamily="34" charset="0"/>
              </a:rPr>
              <a:t>heterocigosidad </a:t>
            </a:r>
            <a:r>
              <a:rPr lang="es-EC" dirty="0" smtClean="0">
                <a:latin typeface="Arial" panose="020B0604020202020204" pitchFamily="34" charset="0"/>
              </a:rPr>
              <a:t>observada </a:t>
            </a:r>
          </a:p>
          <a:p>
            <a:pPr algn="ctr"/>
            <a:endParaRPr lang="es-EC" dirty="0" smtClean="0">
              <a:latin typeface="Arial" panose="020B0604020202020204" pitchFamily="34" charset="0"/>
            </a:endParaRPr>
          </a:p>
          <a:p>
            <a:pPr algn="ctr"/>
            <a:r>
              <a:rPr lang="es-EC" b="1" dirty="0" smtClean="0">
                <a:latin typeface="Arial" panose="020B0604020202020204" pitchFamily="34" charset="0"/>
              </a:rPr>
              <a:t>Alelos</a:t>
            </a:r>
            <a:r>
              <a:rPr lang="es-EC" dirty="0" smtClean="0">
                <a:latin typeface="Arial" panose="020B0604020202020204" pitchFamily="34" charset="0"/>
              </a:rPr>
              <a:t> al azar sean </a:t>
            </a:r>
            <a:r>
              <a:rPr lang="es-EC" b="1" dirty="0" smtClean="0">
                <a:latin typeface="Arial" panose="020B0604020202020204" pitchFamily="34" charset="0"/>
              </a:rPr>
              <a:t>diferentes </a:t>
            </a:r>
            <a:r>
              <a:rPr lang="es-EC" dirty="0"/>
              <a:t>(Frankham </a:t>
            </a:r>
            <a:r>
              <a:rPr lang="es-EC" i="1" dirty="0"/>
              <a:t>et al.</a:t>
            </a:r>
            <a:r>
              <a:rPr lang="es-EC" dirty="0"/>
              <a:t>, 2009</a:t>
            </a:r>
            <a:r>
              <a:rPr lang="es-EC" dirty="0" smtClean="0"/>
              <a:t>). </a:t>
            </a:r>
            <a:endParaRPr lang="es-EC" b="1" dirty="0">
              <a:latin typeface="Arial" panose="020B0604020202020204" pitchFamily="34" charset="0"/>
            </a:endParaRPr>
          </a:p>
          <a:p>
            <a:pPr algn="ctr"/>
            <a:endParaRPr lang="es-EC" dirty="0">
              <a:latin typeface="Arial" panose="020B0604020202020204" pitchFamily="34" charset="0"/>
            </a:endParaRPr>
          </a:p>
          <a:p>
            <a:pPr algn="ctr"/>
            <a:r>
              <a:rPr lang="es-EC" b="1" dirty="0">
                <a:latin typeface="Arial" panose="020B0604020202020204" pitchFamily="34" charset="0"/>
              </a:rPr>
              <a:t>He: </a:t>
            </a:r>
            <a:r>
              <a:rPr lang="es-EC" dirty="0">
                <a:latin typeface="Arial" panose="020B0604020202020204" pitchFamily="34" charset="0"/>
              </a:rPr>
              <a:t>heterocigosidad esperada</a:t>
            </a:r>
          </a:p>
        </p:txBody>
      </p:sp>
      <p:sp>
        <p:nvSpPr>
          <p:cNvPr id="9" name="Rectangle 8"/>
          <p:cNvSpPr/>
          <p:nvPr/>
        </p:nvSpPr>
        <p:spPr>
          <a:xfrm>
            <a:off x="8074091" y="3476965"/>
            <a:ext cx="2838511" cy="2031325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latin typeface="Arial" panose="020B0604020202020204" pitchFamily="34" charset="0"/>
              </a:rPr>
              <a:t>P: </a:t>
            </a:r>
            <a:r>
              <a:rPr lang="es-EC" dirty="0" smtClean="0">
                <a:latin typeface="Arial" panose="020B0604020202020204" pitchFamily="34" charset="0"/>
              </a:rPr>
              <a:t>polimorfismo</a:t>
            </a:r>
          </a:p>
          <a:p>
            <a:pPr algn="ctr"/>
            <a:endParaRPr lang="es-EC" dirty="0">
              <a:latin typeface="Arial" panose="020B0604020202020204" pitchFamily="34" charset="0"/>
            </a:endParaRPr>
          </a:p>
          <a:p>
            <a:pPr algn="ctr"/>
            <a:r>
              <a:rPr lang="es-EC" dirty="0" smtClean="0">
                <a:latin typeface="Arial" panose="020B0604020202020204" pitchFamily="34" charset="0"/>
              </a:rPr>
              <a:t>Alta probabilidad de encontrar </a:t>
            </a:r>
            <a:r>
              <a:rPr lang="es-EC" b="1" dirty="0" smtClean="0">
                <a:latin typeface="Arial" panose="020B0604020202020204" pitchFamily="34" charset="0"/>
              </a:rPr>
              <a:t>dos o más alelos en un mismo locus </a:t>
            </a:r>
            <a:r>
              <a:rPr lang="es-EC" dirty="0"/>
              <a:t>(Sosa </a:t>
            </a:r>
            <a:r>
              <a:rPr lang="es-EC" i="1" dirty="0"/>
              <a:t>et al</a:t>
            </a:r>
            <a:r>
              <a:rPr lang="es-EC" dirty="0"/>
              <a:t>., 2002). 	</a:t>
            </a:r>
            <a:endParaRPr lang="es-EC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37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3" y="5932815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658571"/>
              </p:ext>
            </p:extLst>
          </p:nvPr>
        </p:nvGraphicFramePr>
        <p:xfrm>
          <a:off x="4958543" y="1851137"/>
          <a:ext cx="6717010" cy="3396324"/>
        </p:xfrm>
        <a:graphic>
          <a:graphicData uri="http://schemas.openxmlformats.org/drawingml/2006/table">
            <a:tbl>
              <a:tblPr firstRow="1" firstCol="1" bandRow="1"/>
              <a:tblGrid>
                <a:gridCol w="364290"/>
                <a:gridCol w="598843"/>
                <a:gridCol w="598843"/>
                <a:gridCol w="598843"/>
                <a:gridCol w="598843"/>
                <a:gridCol w="598843"/>
                <a:gridCol w="598843"/>
                <a:gridCol w="598843"/>
                <a:gridCol w="598843"/>
                <a:gridCol w="598843"/>
                <a:gridCol w="598843"/>
                <a:gridCol w="364290"/>
              </a:tblGrid>
              <a:tr h="283027"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02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02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0.922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02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0.967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02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0.896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0.903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0.917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02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0.972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0.932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0.985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0.896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02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0.938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0.939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0.948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0.926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0.930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02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0.971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0.927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0.975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0.884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0.916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02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0.948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0.951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0.952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0.919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0.962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0.904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02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0.968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0.955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0.879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0.971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0.975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02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0.973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0.930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0.958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0.877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0.946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0.955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0.943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0.949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027">
                <a:tc>
                  <a:txBody>
                    <a:bodyPr/>
                    <a:lstStyle/>
                    <a:p>
                      <a:pPr algn="r"/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48973" y="597471"/>
            <a:ext cx="2980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ea typeface="AdvTimes"/>
              </a:rPr>
              <a:t>Análisis i</a:t>
            </a:r>
            <a:r>
              <a:rPr lang="es-EC" b="1" dirty="0" smtClean="0">
                <a:latin typeface="Arial" panose="020B0604020202020204" pitchFamily="34" charset="0"/>
                <a:ea typeface="AdvTimes"/>
              </a:rPr>
              <a:t>nterpoblacional 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65272" y="1607274"/>
            <a:ext cx="3942956" cy="3638920"/>
            <a:chOff x="4232909" y="850232"/>
            <a:chExt cx="4989344" cy="3930048"/>
          </a:xfrm>
        </p:grpSpPr>
        <p:sp>
          <p:nvSpPr>
            <p:cNvPr id="13" name="TextBox 5"/>
            <p:cNvSpPr txBox="1"/>
            <p:nvPr/>
          </p:nvSpPr>
          <p:spPr>
            <a:xfrm>
              <a:off x="7344536" y="1620281"/>
              <a:ext cx="939517" cy="337969"/>
            </a:xfrm>
            <a:prstGeom prst="rect">
              <a:avLst/>
            </a:prstGeom>
            <a:solidFill>
              <a:srgbClr val="FFFF00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Superior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232909" y="861597"/>
              <a:ext cx="3194869" cy="3918683"/>
              <a:chOff x="0" y="664"/>
              <a:chExt cx="5629274" cy="6934201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0" y="47518"/>
                <a:ext cx="5629274" cy="6791326"/>
                <a:chOff x="0" y="47518"/>
                <a:chExt cx="5629274" cy="6791326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0" y="47518"/>
                  <a:ext cx="5629274" cy="6791326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257173" y="761893"/>
                  <a:ext cx="5076825" cy="6067425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409573" y="1095268"/>
                  <a:ext cx="4619625" cy="5715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895349" y="2295418"/>
                  <a:ext cx="3695700" cy="4467225"/>
                </a:xfrm>
                <a:prstGeom prst="ellipse">
                  <a:avLst/>
                </a:prstGeom>
                <a:solidFill>
                  <a:srgbClr val="F19855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1438274" y="2962168"/>
                  <a:ext cx="2590800" cy="379095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cxnSp>
            <p:nvCxnSpPr>
              <p:cNvPr id="22" name="Straight Connector 21"/>
              <p:cNvCxnSpPr/>
              <p:nvPr/>
            </p:nvCxnSpPr>
            <p:spPr>
              <a:xfrm flipV="1">
                <a:off x="0" y="3606166"/>
                <a:ext cx="5614388" cy="33336"/>
              </a:xfrm>
              <a:prstGeom prst="line">
                <a:avLst/>
              </a:prstGeom>
              <a:ln w="76200">
                <a:solidFill>
                  <a:sysClr val="windowText" lastClr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 flipV="1">
                <a:off x="2719384" y="664"/>
                <a:ext cx="14290" cy="6934201"/>
              </a:xfrm>
              <a:prstGeom prst="line">
                <a:avLst/>
              </a:prstGeom>
              <a:ln w="76200">
                <a:solidFill>
                  <a:sysClr val="windowText" lastClr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ectangle 14"/>
            <p:cNvSpPr/>
            <p:nvPr/>
          </p:nvSpPr>
          <p:spPr>
            <a:xfrm>
              <a:off x="8720050" y="1284535"/>
              <a:ext cx="483759" cy="1096245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txBody>
            <a:bodyPr wrap="square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a1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b1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c1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d1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e1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5745273" y="850232"/>
              <a:ext cx="3122336" cy="4617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8720050" y="3314126"/>
              <a:ext cx="502203" cy="1073738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txBody>
            <a:bodyPr wrap="square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a2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b</a:t>
              </a:r>
              <a:r>
                <a:rPr lang="en-US" sz="1300" b="1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2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c</a:t>
              </a:r>
              <a:r>
                <a:rPr lang="en-US" sz="1300" b="1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2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d2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e2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5839796" y="4736811"/>
              <a:ext cx="3122336" cy="4617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7457185" y="2884436"/>
              <a:ext cx="1430034" cy="3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5"/>
            <p:cNvSpPr txBox="1"/>
            <p:nvPr/>
          </p:nvSpPr>
          <p:spPr>
            <a:xfrm>
              <a:off x="7333084" y="3856475"/>
              <a:ext cx="939517" cy="337969"/>
            </a:xfrm>
            <a:prstGeom prst="rect">
              <a:avLst/>
            </a:prstGeom>
            <a:solidFill>
              <a:srgbClr val="00B050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Inferior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5647264" y="1136502"/>
            <a:ext cx="5557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</a:rPr>
              <a:t>Distancias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genéticas totales en pares de Nei (1973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</a:rPr>
              <a:t>)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914851" y="5441389"/>
            <a:ext cx="36535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</a:rPr>
              <a:t>Nei=0 : </a:t>
            </a:r>
            <a:r>
              <a:rPr lang="es-EC" dirty="0" smtClean="0">
                <a:latin typeface="Arial" panose="020B0604020202020204" pitchFamily="34" charset="0"/>
              </a:rPr>
              <a:t>identidad mínima posible </a:t>
            </a:r>
          </a:p>
          <a:p>
            <a:r>
              <a:rPr lang="es-EC" b="1" dirty="0" smtClean="0">
                <a:latin typeface="Arial" panose="020B0604020202020204" pitchFamily="34" charset="0"/>
              </a:rPr>
              <a:t>Nei=1 : </a:t>
            </a:r>
            <a:r>
              <a:rPr lang="es-EC" dirty="0" smtClean="0">
                <a:latin typeface="Arial" panose="020B0604020202020204" pitchFamily="34" charset="0"/>
              </a:rPr>
              <a:t>identidad máxima posible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03266" y="1210662"/>
            <a:ext cx="164019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500" dirty="0">
                <a:latin typeface="Arial" panose="020B0604020202020204" pitchFamily="34" charset="0"/>
              </a:rPr>
              <a:t>97% hasta 99% 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466405" y="5267936"/>
            <a:ext cx="164019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500" dirty="0" smtClean="0">
                <a:latin typeface="Arial" panose="020B0604020202020204" pitchFamily="34" charset="0"/>
              </a:rPr>
              <a:t>90% </a:t>
            </a:r>
            <a:r>
              <a:rPr lang="es-EC" sz="1500" dirty="0">
                <a:latin typeface="Arial" panose="020B0604020202020204" pitchFamily="34" charset="0"/>
              </a:rPr>
              <a:t>hasta </a:t>
            </a:r>
            <a:r>
              <a:rPr lang="es-EC" sz="1500" dirty="0" smtClean="0">
                <a:latin typeface="Arial" panose="020B0604020202020204" pitchFamily="34" charset="0"/>
              </a:rPr>
              <a:t>96%  </a:t>
            </a:r>
            <a:endParaRPr lang="es-EC" sz="15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29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690569"/>
              </p:ext>
            </p:extLst>
          </p:nvPr>
        </p:nvGraphicFramePr>
        <p:xfrm>
          <a:off x="3187205" y="1356305"/>
          <a:ext cx="5899407" cy="1150536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847164"/>
                <a:gridCol w="1149557"/>
                <a:gridCol w="1451343"/>
                <a:gridCol w="1451343"/>
              </a:tblGrid>
              <a:tr h="524006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PhiPT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P(rand &gt;= dato)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65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Población total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0.044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0.003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7.3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89778" y="618402"/>
            <a:ext cx="4644788" cy="429540"/>
          </a:xfrm>
        </p:spPr>
        <p:txBody>
          <a:bodyPr/>
          <a:lstStyle/>
          <a:p>
            <a:pPr algn="l"/>
            <a:r>
              <a:rPr lang="es-EC" sz="1800" i="0" dirty="0" smtClean="0">
                <a:solidFill>
                  <a:schemeClr val="tx1"/>
                </a:solidFill>
                <a:effectLst/>
              </a:rPr>
              <a:t>Análisis de varianza molecular AMOVA</a:t>
            </a:r>
            <a:endParaRPr lang="es-EC" sz="1800" i="0" dirty="0"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3" y="5932815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790599"/>
              </p:ext>
            </p:extLst>
          </p:nvPr>
        </p:nvGraphicFramePr>
        <p:xfrm>
          <a:off x="753890" y="1788276"/>
          <a:ext cx="5845791" cy="2900703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358648"/>
                <a:gridCol w="1160115"/>
                <a:gridCol w="1219463"/>
                <a:gridCol w="1106418"/>
                <a:gridCol w="1001147"/>
              </a:tblGrid>
              <a:tr h="10192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Fuente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o </a:t>
                      </a:r>
                      <a:r>
                        <a:rPr lang="es-EC" sz="1400" b="1" dirty="0" smtClean="0">
                          <a:effectLst/>
                        </a:rPr>
                        <a:t>niveles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Grados de libertad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Suma de cuadrados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Suma de cuadrados medios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Varianza (%)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156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Entre Poblaciones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15.385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1.709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092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Dentro de la Población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137.713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1.035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96%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82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Total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153.098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2.744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088836236"/>
              </p:ext>
            </p:extLst>
          </p:nvPr>
        </p:nvGraphicFramePr>
        <p:xfrm>
          <a:off x="6769880" y="1846583"/>
          <a:ext cx="5052062" cy="2858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/>
          <p:cNvSpPr/>
          <p:nvPr/>
        </p:nvSpPr>
        <p:spPr>
          <a:xfrm>
            <a:off x="991737" y="173588"/>
            <a:ext cx="2980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ea typeface="AdvTimes"/>
              </a:rPr>
              <a:t>Análisis i</a:t>
            </a:r>
            <a:r>
              <a:rPr lang="es-EC" b="1" dirty="0" smtClean="0">
                <a:latin typeface="Arial" panose="020B0604020202020204" pitchFamily="34" charset="0"/>
                <a:ea typeface="AdvTimes"/>
              </a:rPr>
              <a:t>nterpoblacional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717360" y="2926521"/>
            <a:ext cx="805014" cy="450430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 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81888" y="3745156"/>
            <a:ext cx="3304763" cy="477672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 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55432" y="5739310"/>
            <a:ext cx="2909884" cy="477672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 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52180" y="1938162"/>
            <a:ext cx="636893" cy="477672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 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83539" y="2808343"/>
            <a:ext cx="2730315" cy="1815882"/>
            <a:chOff x="8986863" y="5625738"/>
            <a:chExt cx="2151792" cy="2028119"/>
          </a:xfrm>
        </p:grpSpPr>
        <p:sp>
          <p:nvSpPr>
            <p:cNvPr id="15" name="Rectangle 14"/>
            <p:cNvSpPr/>
            <p:nvPr/>
          </p:nvSpPr>
          <p:spPr>
            <a:xfrm>
              <a:off x="8986863" y="5625738"/>
              <a:ext cx="1225698" cy="20281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cs typeface="Times New Roman" panose="02020603050405020304" pitchFamily="18" charset="0"/>
                </a:rPr>
                <a:t>0 - 0.1 bajo</a:t>
              </a:r>
            </a:p>
            <a:p>
              <a:pPr algn="ctr"/>
              <a:endParaRPr lang="en-US" sz="1600" dirty="0" smtClean="0">
                <a:cs typeface="Times New Roman" panose="02020603050405020304" pitchFamily="18" charset="0"/>
              </a:endParaRPr>
            </a:p>
            <a:p>
              <a:pPr algn="ctr"/>
              <a:r>
                <a:rPr lang="en-US" sz="1600" dirty="0" smtClean="0">
                  <a:cs typeface="Times New Roman" panose="02020603050405020304" pitchFamily="18" charset="0"/>
                </a:rPr>
                <a:t>0.1 - 0.2 medio</a:t>
              </a:r>
            </a:p>
            <a:p>
              <a:pPr algn="ctr"/>
              <a:endParaRPr lang="en-US" sz="1600" dirty="0" smtClean="0">
                <a:cs typeface="Times New Roman" panose="02020603050405020304" pitchFamily="18" charset="0"/>
              </a:endParaRPr>
            </a:p>
            <a:p>
              <a:pPr algn="ctr"/>
              <a:r>
                <a:rPr lang="en-US" sz="1600" dirty="0" smtClean="0">
                  <a:cs typeface="Times New Roman" panose="02020603050405020304" pitchFamily="18" charset="0"/>
                </a:rPr>
                <a:t>0.2 - 0.5 alto</a:t>
              </a:r>
            </a:p>
            <a:p>
              <a:pPr algn="ctr"/>
              <a:endParaRPr lang="en-US" sz="1600" dirty="0" smtClean="0">
                <a:cs typeface="Times New Roman" panose="02020603050405020304" pitchFamily="18" charset="0"/>
              </a:endParaRPr>
            </a:p>
            <a:p>
              <a:pPr algn="ctr"/>
              <a:r>
                <a:rPr lang="en-US" sz="1600" dirty="0" smtClean="0">
                  <a:cs typeface="Times New Roman" panose="02020603050405020304" pitchFamily="18" charset="0"/>
                </a:rPr>
                <a:t>&gt;0.5 elevado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414482" y="6399926"/>
              <a:ext cx="7241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"/>
              <a:r>
                <a:rPr lang="en-US" b="1" dirty="0"/>
                <a:t>PhiPT</a:t>
              </a:r>
              <a:endParaRPr lang="en-US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Right Brace 16"/>
            <p:cNvSpPr/>
            <p:nvPr/>
          </p:nvSpPr>
          <p:spPr>
            <a:xfrm>
              <a:off x="10085352" y="5625738"/>
              <a:ext cx="329130" cy="2028119"/>
            </a:xfrm>
            <a:prstGeom prst="rightBrac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2629003" y="3250504"/>
            <a:ext cx="41408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PhiPT=0</a:t>
            </a:r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: no existe </a:t>
            </a:r>
            <a:r>
              <a:rPr lang="es-EC" dirty="0" smtClean="0"/>
              <a:t>variación genética</a:t>
            </a:r>
          </a:p>
          <a:p>
            <a:endParaRPr lang="es-EC" dirty="0" smtClean="0"/>
          </a:p>
          <a:p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</a:rPr>
              <a:t>PhiPT&gt;0</a:t>
            </a: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</a:rPr>
              <a:t> : </a:t>
            </a:r>
            <a:r>
              <a:rPr lang="es-EC" dirty="0"/>
              <a:t>variación </a:t>
            </a:r>
            <a:r>
              <a:rPr lang="es-EC" dirty="0" smtClean="0"/>
              <a:t>genética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196049" y="2022255"/>
            <a:ext cx="809309" cy="341515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 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82525" y="4760126"/>
            <a:ext cx="343876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Nm&lt;1 </a:t>
            </a:r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: flujo </a:t>
            </a:r>
            <a:r>
              <a:rPr lang="es-EC" dirty="0" smtClean="0"/>
              <a:t>genético </a:t>
            </a: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</a:rPr>
              <a:t>bajo</a:t>
            </a:r>
            <a:endParaRPr lang="es-EC" dirty="0" smtClean="0"/>
          </a:p>
          <a:p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es-EC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1≤Nm≤4 </a:t>
            </a:r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s-EC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flujo genético medio</a:t>
            </a:r>
          </a:p>
          <a:p>
            <a:endParaRPr lang="es-EC" dirty="0">
              <a:latin typeface="Arial" panose="020B0604020202020204" pitchFamily="34" charset="0"/>
            </a:endParaRPr>
          </a:p>
          <a:p>
            <a:r>
              <a:rPr lang="es-EC" b="1" dirty="0"/>
              <a:t>Nm&gt;4</a:t>
            </a:r>
            <a:r>
              <a:rPr lang="es-EC" dirty="0"/>
              <a:t> </a:t>
            </a:r>
            <a:r>
              <a:rPr lang="es-EC" dirty="0" smtClean="0"/>
              <a:t>: flujo genético </a:t>
            </a:r>
            <a:r>
              <a:rPr lang="es-EC" dirty="0"/>
              <a:t>alto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518552" y="2813467"/>
            <a:ext cx="1216014" cy="341515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 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717360" y="3666855"/>
            <a:ext cx="805014" cy="450430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 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99917" y="5060568"/>
            <a:ext cx="30025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Migración génica proceso evolutivo dominante </a:t>
            </a:r>
          </a:p>
          <a:p>
            <a:pPr algn="ctr"/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</a:rPr>
              <a:t>Eguiarte </a:t>
            </a:r>
            <a:r>
              <a:rPr lang="es-EC" i="1" dirty="0">
                <a:latin typeface="Arial" panose="020B0604020202020204" pitchFamily="34" charset="0"/>
                <a:ea typeface="Times New Roman" panose="02020603050405020304" pitchFamily="18" charset="0"/>
              </a:rPr>
              <a:t>et al</a:t>
            </a: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</a:rPr>
              <a:t>., 2010).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25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 animBg="1"/>
      <p:bldP spid="11" grpId="0" animBg="1"/>
      <p:bldP spid="12" grpId="0" animBg="1"/>
      <p:bldP spid="13" grpId="0" animBg="1"/>
      <p:bldP spid="18" grpId="0"/>
      <p:bldP spid="19" grpId="0" animBg="1"/>
      <p:bldP spid="21" grpId="0"/>
      <p:bldP spid="22" grpId="0" animBg="1"/>
      <p:bldP spid="23" grpId="0" animBg="1"/>
      <p:bldP spid="2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89778" y="618402"/>
            <a:ext cx="4644788" cy="429540"/>
          </a:xfrm>
        </p:spPr>
        <p:txBody>
          <a:bodyPr/>
          <a:lstStyle/>
          <a:p>
            <a:pPr algn="l"/>
            <a:r>
              <a:rPr lang="es-EC" sz="1800" i="0" smtClean="0">
                <a:solidFill>
                  <a:schemeClr val="tx1"/>
                </a:solidFill>
                <a:effectLst/>
              </a:rPr>
              <a:t>Análisis de varianza molecular AMOVA</a:t>
            </a:r>
            <a:endParaRPr lang="es-EC" sz="1800" i="0" dirty="0"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3" y="5932815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991737" y="173588"/>
            <a:ext cx="2980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ea typeface="AdvTimes"/>
              </a:rPr>
              <a:t>Análisis i</a:t>
            </a:r>
            <a:r>
              <a:rPr lang="es-EC" b="1" dirty="0" smtClean="0">
                <a:latin typeface="Arial" panose="020B0604020202020204" pitchFamily="34" charset="0"/>
                <a:ea typeface="AdvTimes"/>
              </a:rPr>
              <a:t>nterpoblacional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158756" y="2746823"/>
            <a:ext cx="1295828" cy="343316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 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124167" y="2737527"/>
            <a:ext cx="2730315" cy="1815882"/>
            <a:chOff x="8986863" y="5625738"/>
            <a:chExt cx="2151792" cy="2028119"/>
          </a:xfrm>
        </p:grpSpPr>
        <p:sp>
          <p:nvSpPr>
            <p:cNvPr id="15" name="Rectangle 14"/>
            <p:cNvSpPr/>
            <p:nvPr/>
          </p:nvSpPr>
          <p:spPr>
            <a:xfrm>
              <a:off x="8986863" y="5625738"/>
              <a:ext cx="1225698" cy="20281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cs typeface="Times New Roman" panose="02020603050405020304" pitchFamily="18" charset="0"/>
                </a:rPr>
                <a:t>0 - 0.1 bajo</a:t>
              </a:r>
            </a:p>
            <a:p>
              <a:pPr algn="ctr"/>
              <a:endParaRPr lang="en-US" sz="1600" dirty="0" smtClean="0">
                <a:cs typeface="Times New Roman" panose="02020603050405020304" pitchFamily="18" charset="0"/>
              </a:endParaRPr>
            </a:p>
            <a:p>
              <a:pPr algn="ctr"/>
              <a:r>
                <a:rPr lang="en-US" sz="1600" dirty="0" smtClean="0">
                  <a:cs typeface="Times New Roman" panose="02020603050405020304" pitchFamily="18" charset="0"/>
                </a:rPr>
                <a:t>0.1 - 0.2 medio</a:t>
              </a:r>
            </a:p>
            <a:p>
              <a:pPr algn="ctr"/>
              <a:endParaRPr lang="en-US" sz="1600" dirty="0" smtClean="0">
                <a:cs typeface="Times New Roman" panose="02020603050405020304" pitchFamily="18" charset="0"/>
              </a:endParaRPr>
            </a:p>
            <a:p>
              <a:pPr algn="ctr"/>
              <a:r>
                <a:rPr lang="en-US" sz="1600" dirty="0" smtClean="0">
                  <a:cs typeface="Times New Roman" panose="02020603050405020304" pitchFamily="18" charset="0"/>
                </a:rPr>
                <a:t>0.2 - 0.5 alto</a:t>
              </a:r>
            </a:p>
            <a:p>
              <a:pPr algn="ctr"/>
              <a:endParaRPr lang="en-US" sz="1600" dirty="0" smtClean="0">
                <a:cs typeface="Times New Roman" panose="02020603050405020304" pitchFamily="18" charset="0"/>
              </a:endParaRPr>
            </a:p>
            <a:p>
              <a:pPr algn="ctr"/>
              <a:r>
                <a:rPr lang="en-US" sz="1600" dirty="0" smtClean="0">
                  <a:cs typeface="Times New Roman" panose="02020603050405020304" pitchFamily="18" charset="0"/>
                </a:rPr>
                <a:t>&gt;0.5 elevado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414482" y="6399926"/>
              <a:ext cx="7241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"/>
              <a:r>
                <a:rPr lang="en-US" b="1" dirty="0"/>
                <a:t>PhiPT</a:t>
              </a:r>
              <a:endParaRPr lang="en-US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Right Brace 16"/>
            <p:cNvSpPr/>
            <p:nvPr/>
          </p:nvSpPr>
          <p:spPr>
            <a:xfrm>
              <a:off x="10085352" y="5625738"/>
              <a:ext cx="329130" cy="2028119"/>
            </a:xfrm>
            <a:prstGeom prst="rightBrac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6502405" y="1458497"/>
            <a:ext cx="41408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PhiPT=0</a:t>
            </a:r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: no existe </a:t>
            </a:r>
            <a:r>
              <a:rPr lang="es-EC" dirty="0" smtClean="0"/>
              <a:t>variación genética</a:t>
            </a:r>
          </a:p>
          <a:p>
            <a:endParaRPr lang="es-EC" dirty="0" smtClean="0"/>
          </a:p>
          <a:p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</a:rPr>
              <a:t>PhiPT&gt;0</a:t>
            </a: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</a:rPr>
              <a:t> : </a:t>
            </a:r>
            <a:r>
              <a:rPr lang="es-EC" dirty="0"/>
              <a:t>variación </a:t>
            </a:r>
            <a:r>
              <a:rPr lang="es-EC" dirty="0" smtClean="0"/>
              <a:t>genética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1243251" y="1753529"/>
            <a:ext cx="3942956" cy="3638920"/>
            <a:chOff x="4232909" y="850232"/>
            <a:chExt cx="4989344" cy="3930048"/>
          </a:xfrm>
        </p:grpSpPr>
        <p:sp>
          <p:nvSpPr>
            <p:cNvPr id="26" name="TextBox 5"/>
            <p:cNvSpPr txBox="1"/>
            <p:nvPr/>
          </p:nvSpPr>
          <p:spPr>
            <a:xfrm>
              <a:off x="7344536" y="1620281"/>
              <a:ext cx="939517" cy="337969"/>
            </a:xfrm>
            <a:prstGeom prst="rect">
              <a:avLst/>
            </a:prstGeom>
            <a:solidFill>
              <a:srgbClr val="FFFF00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Superior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4232909" y="861597"/>
              <a:ext cx="3194869" cy="3918683"/>
              <a:chOff x="0" y="664"/>
              <a:chExt cx="5629274" cy="6934201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0" y="47518"/>
                <a:ext cx="5629274" cy="6791326"/>
                <a:chOff x="0" y="47518"/>
                <a:chExt cx="5629274" cy="6791326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0" y="47518"/>
                  <a:ext cx="5629274" cy="6791326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57173" y="761893"/>
                  <a:ext cx="5076825" cy="6067425"/>
                </a:xfrm>
                <a:prstGeom prst="ellipse">
                  <a:avLst/>
                </a:prstGeom>
                <a:solidFill>
                  <a:srgbClr val="FF66FF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409573" y="1095268"/>
                  <a:ext cx="4619625" cy="5715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895349" y="2295418"/>
                  <a:ext cx="3695700" cy="4467225"/>
                </a:xfrm>
                <a:prstGeom prst="ellipse">
                  <a:avLst/>
                </a:prstGeom>
                <a:solidFill>
                  <a:srgbClr val="F19855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1438274" y="2962168"/>
                  <a:ext cx="2590800" cy="379095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cxnSp>
            <p:nvCxnSpPr>
              <p:cNvPr id="35" name="Straight Connector 34"/>
              <p:cNvCxnSpPr/>
              <p:nvPr/>
            </p:nvCxnSpPr>
            <p:spPr>
              <a:xfrm flipV="1">
                <a:off x="0" y="3606166"/>
                <a:ext cx="5614388" cy="33336"/>
              </a:xfrm>
              <a:prstGeom prst="line">
                <a:avLst/>
              </a:prstGeom>
              <a:ln w="76200">
                <a:solidFill>
                  <a:sysClr val="windowText" lastClr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 flipV="1">
                <a:off x="2719384" y="664"/>
                <a:ext cx="14290" cy="6934201"/>
              </a:xfrm>
              <a:prstGeom prst="line">
                <a:avLst/>
              </a:prstGeom>
              <a:ln w="76200">
                <a:solidFill>
                  <a:sysClr val="windowText" lastClr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ectangle 27"/>
            <p:cNvSpPr/>
            <p:nvPr/>
          </p:nvSpPr>
          <p:spPr>
            <a:xfrm>
              <a:off x="8720050" y="1284535"/>
              <a:ext cx="483759" cy="1096245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txBody>
            <a:bodyPr wrap="square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a1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b1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c1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d1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e1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5745273" y="850232"/>
              <a:ext cx="3122336" cy="4617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8720050" y="3314126"/>
              <a:ext cx="502203" cy="1073738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txBody>
            <a:bodyPr wrap="square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a2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b</a:t>
              </a:r>
              <a:r>
                <a:rPr lang="en-US" sz="1300" b="1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2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c</a:t>
              </a:r>
              <a:r>
                <a:rPr lang="en-US" sz="1300" b="1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2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d2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e2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5839796" y="4736811"/>
              <a:ext cx="3122336" cy="4617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7457185" y="2884436"/>
              <a:ext cx="1430034" cy="3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5"/>
            <p:cNvSpPr txBox="1"/>
            <p:nvPr/>
          </p:nvSpPr>
          <p:spPr>
            <a:xfrm>
              <a:off x="7333084" y="3856475"/>
              <a:ext cx="939517" cy="337969"/>
            </a:xfrm>
            <a:prstGeom prst="rect">
              <a:avLst/>
            </a:prstGeom>
            <a:solidFill>
              <a:srgbClr val="00B050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Inferior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621830" y="5475653"/>
            <a:ext cx="2700419" cy="369332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PhiPT (promedio)=</a:t>
            </a: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</a:rPr>
              <a:t>0.032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2736189" y="1273831"/>
            <a:ext cx="225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PhiPT (promedio)=0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86524" y="4923414"/>
            <a:ext cx="4801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Probable fuente de in</a:t>
            </a:r>
            <a:r>
              <a:rPr lang="es-EC" dirty="0"/>
              <a:t>ó</a:t>
            </a:r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culo vendría del suelo</a:t>
            </a:r>
            <a:b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s-EC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s-EC" dirty="0" smtClean="0"/>
              <a:t>Rodríguez </a:t>
            </a:r>
            <a:r>
              <a:rPr lang="es-EC" i="1" dirty="0"/>
              <a:t>et al</a:t>
            </a:r>
            <a:r>
              <a:rPr lang="es-EC" dirty="0"/>
              <a:t>., 2001 y Jiménez, </a:t>
            </a:r>
            <a:r>
              <a:rPr lang="es-EC" dirty="0" smtClean="0"/>
              <a:t>2011).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00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6064" y="100108"/>
            <a:ext cx="10972800" cy="631063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INTRODUCCIÓN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3" y="5932815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4559637" y="466654"/>
            <a:ext cx="3110740" cy="771645"/>
            <a:chOff x="2918962" y="1227"/>
            <a:chExt cx="3110740" cy="1866444"/>
          </a:xfrm>
        </p:grpSpPr>
        <p:sp>
          <p:nvSpPr>
            <p:cNvPr id="14" name="Rectangle 13"/>
            <p:cNvSpPr/>
            <p:nvPr/>
          </p:nvSpPr>
          <p:spPr>
            <a:xfrm>
              <a:off x="2918962" y="1227"/>
              <a:ext cx="3110740" cy="186644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2918962" y="1227"/>
              <a:ext cx="3110740" cy="18664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i="1" kern="1200" dirty="0" smtClean="0"/>
                <a:t>Fusarium sp.</a:t>
              </a:r>
              <a:endParaRPr lang="en-US" i="1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748848" y="2119620"/>
            <a:ext cx="2794322" cy="1738058"/>
            <a:chOff x="4629869" y="1227"/>
            <a:chExt cx="3110740" cy="1901546"/>
          </a:xfrm>
        </p:grpSpPr>
        <p:sp>
          <p:nvSpPr>
            <p:cNvPr id="17" name="Rectangle 16"/>
            <p:cNvSpPr/>
            <p:nvPr/>
          </p:nvSpPr>
          <p:spPr>
            <a:xfrm>
              <a:off x="4629869" y="1227"/>
              <a:ext cx="3110740" cy="186644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629869" y="36329"/>
              <a:ext cx="3110740" cy="18664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dirty="0" smtClean="0"/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dirty="0" smtClean="0"/>
                <a:t>ICNafp </a:t>
              </a:r>
              <a:r>
                <a:rPr lang="es-EC" dirty="0"/>
                <a:t>(</a:t>
              </a:r>
              <a:r>
                <a:rPr lang="es-EC" dirty="0" smtClean="0"/>
                <a:t>2013)</a:t>
              </a:r>
              <a:endParaRPr lang="es-EC" dirty="0"/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kern="1200" dirty="0" smtClean="0"/>
                <a:t>300 especies filogenéticas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kern="1200" dirty="0" smtClean="0"/>
                <a:t>20 complejos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06012" y="4794906"/>
            <a:ext cx="3277542" cy="1898661"/>
            <a:chOff x="4629868" y="1227"/>
            <a:chExt cx="3110741" cy="1866444"/>
          </a:xfrm>
        </p:grpSpPr>
        <p:sp>
          <p:nvSpPr>
            <p:cNvPr id="21" name="Rectangle 20"/>
            <p:cNvSpPr/>
            <p:nvPr/>
          </p:nvSpPr>
          <p:spPr>
            <a:xfrm>
              <a:off x="4629869" y="1227"/>
              <a:ext cx="3110740" cy="186644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4629868" y="1227"/>
              <a:ext cx="3110740" cy="18664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/>
                <a:t>CS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i="1" dirty="0" smtClean="0"/>
                <a:t>Fusarium fujikuroi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i="1" dirty="0" smtClean="0"/>
                <a:t>Fusarium graminearum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i="1" dirty="0" smtClean="0"/>
                <a:t>Fusarium oxysporum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i="1" dirty="0" smtClean="0"/>
                <a:t>Fusarium </a:t>
              </a:r>
              <a:r>
                <a:rPr lang="en-US" i="1" dirty="0"/>
                <a:t>solani</a:t>
              </a:r>
              <a:endParaRPr lang="es-EC" i="1" kern="1200" dirty="0" smtClean="0"/>
            </a:p>
          </p:txBody>
        </p:sp>
      </p:grpSp>
      <p:sp>
        <p:nvSpPr>
          <p:cNvPr id="45" name="Right Arrow 44"/>
          <p:cNvSpPr/>
          <p:nvPr/>
        </p:nvSpPr>
        <p:spPr>
          <a:xfrm rot="5400000">
            <a:off x="5721948" y="4068810"/>
            <a:ext cx="848110" cy="50783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 rot="5400000">
            <a:off x="5764862" y="1420396"/>
            <a:ext cx="762283" cy="50783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1331211" y="427804"/>
            <a:ext cx="2077878" cy="2711565"/>
            <a:chOff x="4629868" y="1227"/>
            <a:chExt cx="3110741" cy="1866444"/>
          </a:xfrm>
        </p:grpSpPr>
        <p:sp>
          <p:nvSpPr>
            <p:cNvPr id="48" name="Rectangle 47"/>
            <p:cNvSpPr/>
            <p:nvPr/>
          </p:nvSpPr>
          <p:spPr>
            <a:xfrm>
              <a:off x="4629869" y="1227"/>
              <a:ext cx="3110740" cy="186644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Rectangle 48"/>
            <p:cNvSpPr/>
            <p:nvPr/>
          </p:nvSpPr>
          <p:spPr>
            <a:xfrm>
              <a:off x="4629868" y="1227"/>
              <a:ext cx="3110740" cy="18664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dirty="0" smtClean="0"/>
                <a:t>Amplio rango de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dirty="0" smtClean="0"/>
                <a:t>hospederos: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000" dirty="0" smtClean="0"/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b="1" dirty="0" smtClean="0"/>
                <a:t>cebolla</a:t>
              </a:r>
              <a:r>
                <a:rPr lang="es-EC" sz="2000" dirty="0"/>
                <a:t>, ajo, </a:t>
              </a:r>
              <a:r>
                <a:rPr lang="es-EC" sz="2000" dirty="0" smtClean="0"/>
                <a:t>maíz, trigo, </a:t>
              </a:r>
              <a:r>
                <a:rPr lang="es-EC" sz="2000" dirty="0"/>
                <a:t>tomate, </a:t>
              </a:r>
              <a:r>
                <a:rPr lang="es-EC" sz="2000" dirty="0" smtClean="0"/>
                <a:t>arroz, banana</a:t>
              </a:r>
              <a:r>
                <a:rPr lang="es-EC" sz="2000" dirty="0"/>
                <a:t>, </a:t>
              </a:r>
              <a:r>
                <a:rPr lang="es-EC" sz="2000" dirty="0" smtClean="0"/>
                <a:t>mango</a:t>
              </a:r>
              <a:endParaRPr lang="es-EC" sz="2000" kern="1200" dirty="0"/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647" y="3404867"/>
            <a:ext cx="2503839" cy="22796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1" name="Picture 4" descr="http://www.mycolog.com/4_Fusariu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865" y="2978775"/>
            <a:ext cx="2287781" cy="288607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Photo showing fusarium ear rot. Note the white fungal growth and the &quot;starbursting&quot; on the kernels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406" y="835916"/>
            <a:ext cx="2721752" cy="188095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52"/>
          <p:cNvGrpSpPr/>
          <p:nvPr/>
        </p:nvGrpSpPr>
        <p:grpSpPr>
          <a:xfrm>
            <a:off x="4590633" y="4808771"/>
            <a:ext cx="3110740" cy="771645"/>
            <a:chOff x="2918962" y="1227"/>
            <a:chExt cx="3110740" cy="1866444"/>
          </a:xfrm>
        </p:grpSpPr>
        <p:sp>
          <p:nvSpPr>
            <p:cNvPr id="54" name="Rectangle 53"/>
            <p:cNvSpPr/>
            <p:nvPr/>
          </p:nvSpPr>
          <p:spPr>
            <a:xfrm>
              <a:off x="2918962" y="1227"/>
              <a:ext cx="3110740" cy="186644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Rectangle 54"/>
            <p:cNvSpPr/>
            <p:nvPr/>
          </p:nvSpPr>
          <p:spPr>
            <a:xfrm>
              <a:off x="2918962" y="1227"/>
              <a:ext cx="3110740" cy="18664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Patogenicidad</a:t>
              </a:r>
              <a:endParaRPr lang="en-US" kern="12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212757" y="4161033"/>
            <a:ext cx="2113721" cy="771645"/>
            <a:chOff x="2918962" y="1227"/>
            <a:chExt cx="3110740" cy="1866444"/>
          </a:xfrm>
        </p:grpSpPr>
        <p:sp>
          <p:nvSpPr>
            <p:cNvPr id="57" name="Rectangle 56"/>
            <p:cNvSpPr/>
            <p:nvPr/>
          </p:nvSpPr>
          <p:spPr>
            <a:xfrm>
              <a:off x="2918962" y="1227"/>
              <a:ext cx="3110740" cy="186644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Rectangle 57"/>
            <p:cNvSpPr/>
            <p:nvPr/>
          </p:nvSpPr>
          <p:spPr>
            <a:xfrm>
              <a:off x="2918962" y="1227"/>
              <a:ext cx="3110740" cy="18664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/>
                <a:t>Biótrofa </a:t>
              </a:r>
              <a:endParaRPr lang="en-US" b="1" kern="12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8960811" y="4173548"/>
            <a:ext cx="2072483" cy="771645"/>
            <a:chOff x="2918962" y="1227"/>
            <a:chExt cx="3110740" cy="1866444"/>
          </a:xfrm>
        </p:grpSpPr>
        <p:sp>
          <p:nvSpPr>
            <p:cNvPr id="60" name="Rectangle 59"/>
            <p:cNvSpPr/>
            <p:nvPr/>
          </p:nvSpPr>
          <p:spPr>
            <a:xfrm>
              <a:off x="2918962" y="1227"/>
              <a:ext cx="3110740" cy="186644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1" name="Rectangle 60"/>
            <p:cNvSpPr/>
            <p:nvPr/>
          </p:nvSpPr>
          <p:spPr>
            <a:xfrm>
              <a:off x="2918962" y="1227"/>
              <a:ext cx="3110740" cy="18664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Necrotrófica </a:t>
              </a:r>
              <a:endParaRPr lang="en-US" b="1" kern="1200" dirty="0"/>
            </a:p>
          </p:txBody>
        </p:sp>
      </p:grpSp>
      <p:cxnSp>
        <p:nvCxnSpPr>
          <p:cNvPr id="7" name="Elbow Connector 6"/>
          <p:cNvCxnSpPr>
            <a:stCxn id="54" idx="1"/>
          </p:cNvCxnSpPr>
          <p:nvPr/>
        </p:nvCxnSpPr>
        <p:spPr>
          <a:xfrm rot="10800000">
            <a:off x="3367005" y="4491090"/>
            <a:ext cx="1223629" cy="703505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/>
          <p:nvPr/>
        </p:nvCxnSpPr>
        <p:spPr>
          <a:xfrm flipV="1">
            <a:off x="7721614" y="4491089"/>
            <a:ext cx="1198671" cy="703504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0" y="5750616"/>
            <a:ext cx="45906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>
                <a:latin typeface="Arial" panose="020B0604020202020204" pitchFamily="34" charset="0"/>
                <a:ea typeface="Arial" panose="020B0604020202020204" pitchFamily="34" charset="0"/>
              </a:rPr>
              <a:t>74 millones de toneladas por </a:t>
            </a:r>
            <a:r>
              <a:rPr lang="es-EC" dirty="0" smtClean="0">
                <a:latin typeface="Arial" panose="020B0604020202020204" pitchFamily="34" charset="0"/>
                <a:ea typeface="Arial" panose="020B0604020202020204" pitchFamily="34" charset="0"/>
              </a:rPr>
              <a:t>año </a:t>
            </a:r>
          </a:p>
          <a:p>
            <a:pPr algn="ctr"/>
            <a:endParaRPr lang="es-EC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es-EC" dirty="0" smtClean="0">
                <a:latin typeface="Arial" panose="020B0604020202020204" pitchFamily="34" charset="0"/>
                <a:ea typeface="Arial" panose="020B0604020202020204" pitchFamily="34" charset="0"/>
              </a:rPr>
              <a:t>(FAO, 2012). 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1318867" y="1528799"/>
            <a:ext cx="1869918" cy="1335446"/>
            <a:chOff x="2918962" y="1227"/>
            <a:chExt cx="3110740" cy="1866444"/>
          </a:xfrm>
        </p:grpSpPr>
        <p:sp>
          <p:nvSpPr>
            <p:cNvPr id="67" name="Rectangle 66"/>
            <p:cNvSpPr/>
            <p:nvPr/>
          </p:nvSpPr>
          <p:spPr>
            <a:xfrm>
              <a:off x="2918962" y="1227"/>
              <a:ext cx="3110740" cy="186644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8" name="Rectangle 67"/>
            <p:cNvSpPr/>
            <p:nvPr/>
          </p:nvSpPr>
          <p:spPr>
            <a:xfrm>
              <a:off x="2918962" y="1227"/>
              <a:ext cx="3110740" cy="18664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R" kern="1200" dirty="0" smtClean="0"/>
                <a:t>Convive con hospedero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R" dirty="0" smtClean="0"/>
                <a:t>Asintomático </a:t>
              </a:r>
              <a:endParaRPr lang="es-PR" kern="1200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956853" y="1572993"/>
            <a:ext cx="1869918" cy="1335446"/>
            <a:chOff x="2918962" y="1227"/>
            <a:chExt cx="3110740" cy="1866444"/>
          </a:xfrm>
        </p:grpSpPr>
        <p:sp>
          <p:nvSpPr>
            <p:cNvPr id="70" name="Rectangle 69"/>
            <p:cNvSpPr/>
            <p:nvPr/>
          </p:nvSpPr>
          <p:spPr>
            <a:xfrm>
              <a:off x="2918962" y="1227"/>
              <a:ext cx="3110740" cy="186644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1" name="Rectangle 70"/>
            <p:cNvSpPr/>
            <p:nvPr/>
          </p:nvSpPr>
          <p:spPr>
            <a:xfrm>
              <a:off x="2918962" y="1227"/>
              <a:ext cx="3110740" cy="18664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R" kern="1200" dirty="0" smtClean="0"/>
                <a:t>Consumen al hospedero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R" dirty="0" smtClean="0"/>
                <a:t>Necrosis </a:t>
              </a:r>
              <a:endParaRPr lang="es-PR" kern="1200" dirty="0"/>
            </a:p>
          </p:txBody>
        </p:sp>
      </p:grpSp>
      <p:sp>
        <p:nvSpPr>
          <p:cNvPr id="74" name="Right Arrow 73"/>
          <p:cNvSpPr/>
          <p:nvPr/>
        </p:nvSpPr>
        <p:spPr>
          <a:xfrm rot="16200000">
            <a:off x="1730279" y="3337692"/>
            <a:ext cx="1024148" cy="48488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ight Arrow 74"/>
          <p:cNvSpPr/>
          <p:nvPr/>
        </p:nvSpPr>
        <p:spPr>
          <a:xfrm rot="16200000">
            <a:off x="9404695" y="3333722"/>
            <a:ext cx="1024148" cy="48488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9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74" grpId="0" animBg="1"/>
      <p:bldP spid="7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3" y="5932815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450" y="379406"/>
            <a:ext cx="5279185" cy="505842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Block Arc 23"/>
          <p:cNvSpPr/>
          <p:nvPr/>
        </p:nvSpPr>
        <p:spPr>
          <a:xfrm rot="16554076">
            <a:off x="5090045" y="100779"/>
            <a:ext cx="5347373" cy="5707647"/>
          </a:xfrm>
          <a:prstGeom prst="blockArc">
            <a:avLst>
              <a:gd name="adj1" fmla="val 2016851"/>
              <a:gd name="adj2" fmla="val 20183552"/>
              <a:gd name="adj3" fmla="val 1194"/>
            </a:avLst>
          </a:prstGeom>
          <a:solidFill>
            <a:srgbClr val="ED7D31"/>
          </a:solidFill>
          <a:ln w="9525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Block Arc 24"/>
          <p:cNvSpPr/>
          <p:nvPr/>
        </p:nvSpPr>
        <p:spPr>
          <a:xfrm rot="14729025">
            <a:off x="5065392" y="110376"/>
            <a:ext cx="5188381" cy="5630726"/>
          </a:xfrm>
          <a:prstGeom prst="blockArc">
            <a:avLst>
              <a:gd name="adj1" fmla="val 2016851"/>
              <a:gd name="adj2" fmla="val 3928875"/>
              <a:gd name="adj3" fmla="val 1121"/>
            </a:avLst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Block Arc 25"/>
          <p:cNvSpPr/>
          <p:nvPr/>
        </p:nvSpPr>
        <p:spPr>
          <a:xfrm rot="12713905">
            <a:off x="5094367" y="246862"/>
            <a:ext cx="5252870" cy="5561597"/>
          </a:xfrm>
          <a:prstGeom prst="blockArc">
            <a:avLst>
              <a:gd name="adj1" fmla="val 3471059"/>
              <a:gd name="adj2" fmla="val 3926274"/>
              <a:gd name="adj3" fmla="val 1427"/>
            </a:avLst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Block Arc 26"/>
          <p:cNvSpPr/>
          <p:nvPr/>
        </p:nvSpPr>
        <p:spPr>
          <a:xfrm rot="16200000">
            <a:off x="5377744" y="981980"/>
            <a:ext cx="5482955" cy="4628733"/>
          </a:xfrm>
          <a:prstGeom prst="blockArc">
            <a:avLst>
              <a:gd name="adj1" fmla="val 2000450"/>
              <a:gd name="adj2" fmla="val 3822703"/>
              <a:gd name="adj3" fmla="val 682"/>
            </a:avLst>
          </a:prstGeom>
          <a:solidFill>
            <a:srgbClr val="00B050"/>
          </a:solidFill>
          <a:ln w="952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Block Arc 27"/>
          <p:cNvSpPr/>
          <p:nvPr/>
        </p:nvSpPr>
        <p:spPr>
          <a:xfrm rot="15383371">
            <a:off x="4861426" y="127179"/>
            <a:ext cx="5188381" cy="5630726"/>
          </a:xfrm>
          <a:prstGeom prst="blockArc">
            <a:avLst>
              <a:gd name="adj1" fmla="val 3471059"/>
              <a:gd name="adj2" fmla="val 3718675"/>
              <a:gd name="adj3" fmla="val 712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Block Arc 28"/>
          <p:cNvSpPr/>
          <p:nvPr/>
        </p:nvSpPr>
        <p:spPr>
          <a:xfrm rot="16200000">
            <a:off x="5264606" y="337773"/>
            <a:ext cx="5007770" cy="5170551"/>
          </a:xfrm>
          <a:prstGeom prst="blockArc">
            <a:avLst>
              <a:gd name="adj1" fmla="val 4534511"/>
              <a:gd name="adj2" fmla="val 20505507"/>
              <a:gd name="adj3" fmla="val 623"/>
            </a:avLst>
          </a:prstGeom>
          <a:solidFill>
            <a:schemeClr val="tx1"/>
          </a:solidFill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14767" y="2284907"/>
            <a:ext cx="1482068" cy="302237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Haplotipo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19697" y="3015788"/>
            <a:ext cx="1482068" cy="296086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err="1" smtClean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Haplotipo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B1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2" name="Text Box 58"/>
          <p:cNvSpPr txBox="1"/>
          <p:nvPr/>
        </p:nvSpPr>
        <p:spPr>
          <a:xfrm>
            <a:off x="2983633" y="3640492"/>
            <a:ext cx="686751" cy="332550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rgbClr val="FF0000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B2I</a:t>
            </a:r>
          </a:p>
        </p:txBody>
      </p:sp>
      <p:sp>
        <p:nvSpPr>
          <p:cNvPr id="33" name="Text Box 92171"/>
          <p:cNvSpPr txBox="1"/>
          <p:nvPr/>
        </p:nvSpPr>
        <p:spPr>
          <a:xfrm>
            <a:off x="2994774" y="4602356"/>
            <a:ext cx="675610" cy="356312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ysClr val="windowText" lastClr="000000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B2III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35435" y="4138404"/>
            <a:ext cx="1465782" cy="341101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kern="0" noProof="0" dirty="0" err="1" smtClean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Haplotipo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B2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5" name="Left Brace 34"/>
          <p:cNvSpPr/>
          <p:nvPr/>
        </p:nvSpPr>
        <p:spPr>
          <a:xfrm>
            <a:off x="2610685" y="3487474"/>
            <a:ext cx="261648" cy="1635203"/>
          </a:xfrm>
          <a:prstGeom prst="leftBrace">
            <a:avLst/>
          </a:prstGeom>
          <a:noFill/>
          <a:ln w="381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 Box 92171"/>
          <p:cNvSpPr txBox="1"/>
          <p:nvPr/>
        </p:nvSpPr>
        <p:spPr>
          <a:xfrm>
            <a:off x="2994774" y="4109543"/>
            <a:ext cx="675610" cy="356312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rgbClr val="70AD47">
                <a:lumMod val="75000"/>
              </a:srgbClr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B2II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0103" y="888949"/>
            <a:ext cx="3508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Presencia de genotipos clonales </a:t>
            </a: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Cinco haplotipos </a:t>
            </a:r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907524" y="-6389"/>
            <a:ext cx="3339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Muestras de Israel (Grupo 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/>
          </a:p>
        </p:txBody>
      </p:sp>
      <p:sp>
        <p:nvSpPr>
          <p:cNvPr id="41" name="Rectangle 40"/>
          <p:cNvSpPr/>
          <p:nvPr/>
        </p:nvSpPr>
        <p:spPr>
          <a:xfrm>
            <a:off x="2632561" y="5789976"/>
            <a:ext cx="9646118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UPGMA/ NJ 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de 143 aislados de </a:t>
            </a:r>
            <a:r>
              <a:rPr lang="es-EC" i="1" dirty="0" smtClean="0">
                <a:latin typeface="Arial" panose="020B0604020202020204" pitchFamily="34" charset="0"/>
                <a:cs typeface="Arial" panose="020B0604020202020204" pitchFamily="34" charset="0"/>
              </a:rPr>
              <a:t>Fusarium proliferatum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amplificados con seis pares de microsatélites fluorescentes SSR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484" y="225514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b="1" dirty="0"/>
          </a:p>
        </p:txBody>
      </p:sp>
      <p:sp>
        <p:nvSpPr>
          <p:cNvPr id="37" name="Rectangle 36"/>
          <p:cNvSpPr/>
          <p:nvPr/>
        </p:nvSpPr>
        <p:spPr>
          <a:xfrm>
            <a:off x="473522" y="294254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b="1" dirty="0"/>
          </a:p>
        </p:txBody>
      </p:sp>
      <p:sp>
        <p:nvSpPr>
          <p:cNvPr id="38" name="Rectangle 37"/>
          <p:cNvSpPr/>
          <p:nvPr/>
        </p:nvSpPr>
        <p:spPr>
          <a:xfrm>
            <a:off x="3874374" y="360371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b="1" dirty="0"/>
          </a:p>
        </p:txBody>
      </p:sp>
      <p:sp>
        <p:nvSpPr>
          <p:cNvPr id="39" name="Rectangle 38"/>
          <p:cNvSpPr/>
          <p:nvPr/>
        </p:nvSpPr>
        <p:spPr>
          <a:xfrm>
            <a:off x="3877444" y="412040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b="1" dirty="0"/>
          </a:p>
        </p:txBody>
      </p:sp>
      <p:sp>
        <p:nvSpPr>
          <p:cNvPr id="42" name="Rectangle 41"/>
          <p:cNvSpPr/>
          <p:nvPr/>
        </p:nvSpPr>
        <p:spPr>
          <a:xfrm>
            <a:off x="3876993" y="463406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b="1" dirty="0"/>
          </a:p>
        </p:txBody>
      </p:sp>
      <p:sp>
        <p:nvSpPr>
          <p:cNvPr id="43" name="Rectangle 42"/>
          <p:cNvSpPr/>
          <p:nvPr/>
        </p:nvSpPr>
        <p:spPr>
          <a:xfrm>
            <a:off x="235460" y="50296"/>
            <a:ext cx="5378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Agrupamiento de haplotipos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o genotipos en NJ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2630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" grpId="0"/>
      <p:bldP spid="4" grpId="0"/>
      <p:bldP spid="37" grpId="0"/>
      <p:bldP spid="38" grpId="0"/>
      <p:bldP spid="39" grpId="0"/>
      <p:bldP spid="4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3" y="5932815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926199544"/>
              </p:ext>
            </p:extLst>
          </p:nvPr>
        </p:nvGraphicFramePr>
        <p:xfrm>
          <a:off x="3930556" y="783066"/>
          <a:ext cx="7436310" cy="4580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Oval 7"/>
          <p:cNvSpPr/>
          <p:nvPr/>
        </p:nvSpPr>
        <p:spPr>
          <a:xfrm>
            <a:off x="8012943" y="1425643"/>
            <a:ext cx="1082675" cy="1446273"/>
          </a:xfrm>
          <a:prstGeom prst="ellips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4585647" y="2200859"/>
            <a:ext cx="1091821" cy="1702401"/>
          </a:xfrm>
          <a:prstGeom prst="ellips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362206" y="3363845"/>
            <a:ext cx="832671" cy="835894"/>
          </a:xfrm>
          <a:prstGeom prst="ellips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288566" y="2871916"/>
            <a:ext cx="766878" cy="529272"/>
          </a:xfrm>
          <a:prstGeom prst="ellips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61357" y="4490915"/>
            <a:ext cx="382905" cy="323215"/>
          </a:xfrm>
          <a:prstGeom prst="ellips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0537" y="2425932"/>
            <a:ext cx="32721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Cinco grupos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relacionados y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confirma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número de haplotipos </a:t>
            </a:r>
          </a:p>
          <a:p>
            <a:pPr algn="ctr"/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Representación gr</a:t>
            </a:r>
            <a:r>
              <a:rPr lang="en-US" dirty="0"/>
              <a:t>á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fica de </a:t>
            </a:r>
            <a:r>
              <a:rPr lang="es-EC" dirty="0" smtClean="0"/>
              <a:t>73,45</a:t>
            </a:r>
            <a:r>
              <a:rPr lang="es-EC" dirty="0"/>
              <a:t>% </a:t>
            </a:r>
            <a:r>
              <a:rPr lang="es-EC" dirty="0" smtClean="0"/>
              <a:t>de la varianza </a:t>
            </a:r>
            <a:r>
              <a:rPr lang="es-EC" dirty="0"/>
              <a:t>total. </a:t>
            </a:r>
            <a:endParaRPr lang="es-EC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26090" y="5496798"/>
            <a:ext cx="7457305" cy="87203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A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</a:rPr>
              <a:t>grupamiento </a:t>
            </a:r>
            <a:r>
              <a:rPr lang="es-EC" b="1" dirty="0" smtClean="0">
                <a:latin typeface="Arial" panose="020B0604020202020204" pitchFamily="34" charset="0"/>
                <a:ea typeface="Calibri" panose="020F0502020204030204" pitchFamily="34" charset="0"/>
              </a:rPr>
              <a:t>PCoA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de 143 aislados de </a:t>
            </a:r>
            <a:r>
              <a:rPr lang="es-EC" i="1" dirty="0">
                <a:latin typeface="Arial" panose="020B0604020202020204" pitchFamily="34" charset="0"/>
                <a:ea typeface="Calibri" panose="020F0502020204030204" pitchFamily="34" charset="0"/>
              </a:rPr>
              <a:t>Fusarium </a:t>
            </a:r>
            <a:r>
              <a:rPr lang="es-EC" i="1" dirty="0" smtClean="0">
                <a:latin typeface="Arial" panose="020B0604020202020204" pitchFamily="34" charset="0"/>
                <a:ea typeface="Calibri" panose="020F0502020204030204" pitchFamily="34" charset="0"/>
              </a:rPr>
              <a:t>proliferatum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</a:rPr>
              <a:t>en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base a los 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</a:rPr>
              <a:t>ejes de varianza.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13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3" y="5932815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3672987" y="808974"/>
            <a:ext cx="8110657" cy="482643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3894" y="1853851"/>
            <a:ext cx="35220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dirty="0" smtClean="0"/>
              <a:t>Número real de </a:t>
            </a:r>
            <a:r>
              <a:rPr lang="es-EC" b="1" dirty="0" smtClean="0"/>
              <a:t>∆K</a:t>
            </a:r>
            <a:r>
              <a:rPr lang="es-EC" dirty="0" smtClean="0"/>
              <a:t> mediante método de Evanno </a:t>
            </a:r>
            <a:r>
              <a:rPr lang="es-EC" i="1" dirty="0"/>
              <a:t>et al</a:t>
            </a:r>
            <a:r>
              <a:rPr lang="es-EC" dirty="0"/>
              <a:t>., </a:t>
            </a:r>
            <a:r>
              <a:rPr lang="es-EC" dirty="0" smtClean="0"/>
              <a:t>2005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Nueve ancestros en común (</a:t>
            </a:r>
            <a:r>
              <a:rPr lang="es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K=9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1264066" y="6067581"/>
            <a:ext cx="10244919" cy="4565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</a:rPr>
              <a:t>Agrupamiento </a:t>
            </a:r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</a:rPr>
              <a:t>K=9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 para 143 aislados de </a:t>
            </a:r>
            <a:r>
              <a:rPr lang="es-EC" i="1" dirty="0">
                <a:latin typeface="Arial" panose="020B0604020202020204" pitchFamily="34" charset="0"/>
                <a:ea typeface="Calibri" panose="020F0502020204030204" pitchFamily="34" charset="0"/>
              </a:rPr>
              <a:t>Fusarium proliferatum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empleando método 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</a:rPr>
              <a:t>bayesiano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31962" y="4164925"/>
            <a:ext cx="3467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dirty="0" smtClean="0"/>
              <a:t>Período de quema de 20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C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dirty="0" smtClean="0"/>
              <a:t>Soporte de 1000 repeticiones</a:t>
            </a:r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1" descr="Plot of delta K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7" r="8152"/>
          <a:stretch/>
        </p:blipFill>
        <p:spPr bwMode="auto">
          <a:xfrm>
            <a:off x="3795820" y="1485360"/>
            <a:ext cx="4082624" cy="341418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115708"/>
              </p:ext>
            </p:extLst>
          </p:nvPr>
        </p:nvGraphicFramePr>
        <p:xfrm>
          <a:off x="8751664" y="1406745"/>
          <a:ext cx="2016420" cy="3438747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728511"/>
                <a:gridCol w="1287909"/>
              </a:tblGrid>
              <a:tr h="7935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 smtClean="0"/>
                        <a:t>∆</a:t>
                      </a:r>
                      <a:r>
                        <a:rPr lang="en-US" sz="1600" dirty="0" smtClean="0">
                          <a:effectLst/>
                        </a:rPr>
                        <a:t>K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45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—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45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0.135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45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0.554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45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0.534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45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0.642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45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0.543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45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0.833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45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0.342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45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4.854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45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—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8956854" y="4339554"/>
            <a:ext cx="1497332" cy="202903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 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42498" y="4553323"/>
            <a:ext cx="261957" cy="275738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 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4643" y="286829"/>
            <a:ext cx="5121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Ancestros comunes o asignación genética K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924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12" grpId="0" animBg="1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3" y="5932815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6428" y="762774"/>
            <a:ext cx="9603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Detección de gen fum8 potencial productor de enzimas productoras de </a:t>
            </a:r>
            <a:r>
              <a:rPr lang="es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fumonisina </a:t>
            </a:r>
            <a:endParaRPr lang="es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20919" y="1830778"/>
            <a:ext cx="6325214" cy="923330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dirty="0"/>
              <a:t>P</a:t>
            </a:r>
            <a:r>
              <a:rPr lang="es-EC" dirty="0" smtClean="0"/>
              <a:t>rimers </a:t>
            </a:r>
            <a:r>
              <a:rPr lang="es-EC" dirty="0"/>
              <a:t> </a:t>
            </a:r>
            <a:r>
              <a:rPr lang="es-EC" dirty="0" smtClean="0"/>
              <a:t>Antfum8F-Antfum8R dirigidos al </a:t>
            </a:r>
            <a:r>
              <a:rPr lang="es-EC" b="1" dirty="0" smtClean="0"/>
              <a:t>gen Fum8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C" b="1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dirty="0"/>
              <a:t>Tamaño de banda de alrededor de 600 pares de </a:t>
            </a:r>
            <a:r>
              <a:rPr lang="es-EC" dirty="0" smtClean="0"/>
              <a:t>bases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797671"/>
              </p:ext>
            </p:extLst>
          </p:nvPr>
        </p:nvGraphicFramePr>
        <p:xfrm>
          <a:off x="7187595" y="1622341"/>
          <a:ext cx="4107977" cy="4109093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982639"/>
                <a:gridCol w="871226"/>
                <a:gridCol w="1127056"/>
                <a:gridCol w="1127056"/>
              </a:tblGrid>
              <a:tr h="6213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Capa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Población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Gen FUM8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7114">
                <a:tc rowSpan="10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Superior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YM103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7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YM122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7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YM123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7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YM146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7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YM131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7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YM147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7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YM013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7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YM148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7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YM034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7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YM092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7114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Inferior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YM126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7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YM132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7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YM151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7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YM129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34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YM134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420688" y="3127211"/>
            <a:ext cx="646331" cy="369332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es-EC" dirty="0" smtClean="0"/>
              <a:t>14%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508291" y="4839390"/>
            <a:ext cx="518091" cy="369332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es-EC" dirty="0" smtClean="0"/>
              <a:t>6%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05605" y="2457568"/>
            <a:ext cx="5049936" cy="2585323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dirty="0"/>
              <a:t>128 muestras </a:t>
            </a:r>
            <a:r>
              <a:rPr lang="es-EC" dirty="0" smtClean="0"/>
              <a:t>detectaron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dirty="0"/>
              <a:t>15 muestras no </a:t>
            </a:r>
            <a:r>
              <a:rPr lang="es-EC" dirty="0" smtClean="0"/>
              <a:t>detectaron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C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dirty="0"/>
              <a:t>Potencialmente codifican la enzima oxoamina sintetasa (Stepien </a:t>
            </a:r>
            <a:r>
              <a:rPr lang="es-EC" i="1" dirty="0"/>
              <a:t>et al.,</a:t>
            </a:r>
            <a:r>
              <a:rPr lang="es-EC" dirty="0"/>
              <a:t> 2013).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dirty="0"/>
              <a:t>Factores de regulación (De la Torre </a:t>
            </a:r>
            <a:r>
              <a:rPr lang="es-EC" i="1" dirty="0"/>
              <a:t>et al</a:t>
            </a:r>
            <a:r>
              <a:rPr lang="es-EC" dirty="0"/>
              <a:t>., 2014</a:t>
            </a:r>
            <a:r>
              <a:rPr lang="es-EC" dirty="0" smtClean="0"/>
              <a:t>).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003" y="3471719"/>
            <a:ext cx="2873963" cy="1787633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09365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8782" y="116370"/>
            <a:ext cx="10972800" cy="631063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CONCLUSIONES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3" y="5932815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6512128"/>
              </p:ext>
            </p:extLst>
          </p:nvPr>
        </p:nvGraphicFramePr>
        <p:xfrm>
          <a:off x="1216199" y="2532386"/>
          <a:ext cx="10087342" cy="1951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99734961"/>
              </p:ext>
            </p:extLst>
          </p:nvPr>
        </p:nvGraphicFramePr>
        <p:xfrm>
          <a:off x="762758" y="1170514"/>
          <a:ext cx="5160369" cy="4923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85371274"/>
              </p:ext>
            </p:extLst>
          </p:nvPr>
        </p:nvGraphicFramePr>
        <p:xfrm>
          <a:off x="5872117" y="555115"/>
          <a:ext cx="5157017" cy="5106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360567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7" grpId="0">
        <p:bldAsOne/>
      </p:bldGraphic>
      <p:bldGraphic spid="8" grpId="0">
        <p:bldAsOne/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39451"/>
            <a:ext cx="10972800" cy="631063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RECOMENDACIONES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3" y="5932815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92616672"/>
              </p:ext>
            </p:extLst>
          </p:nvPr>
        </p:nvGraphicFramePr>
        <p:xfrm>
          <a:off x="1708961" y="1221206"/>
          <a:ext cx="9873439" cy="448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7702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0387" y="10454"/>
            <a:ext cx="10972800" cy="631063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AGRADECIMIENTOS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3" y="5932815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asnr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867" y="874392"/>
            <a:ext cx="2445624" cy="1589657"/>
          </a:xfrm>
          <a:prstGeom prst="rect">
            <a:avLst/>
          </a:prstGeom>
        </p:spPr>
      </p:pic>
      <p:pic>
        <p:nvPicPr>
          <p:cNvPr id="7" name="Picture 2" descr="http://entoplp.okstate.edu/../images/epp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40597" y="984026"/>
            <a:ext cx="1534684" cy="160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9" y="1306185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 descr="http://repositorio.espe.edu.ec/retrieve/1754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954" y="957333"/>
            <a:ext cx="1423772" cy="142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38684" y="2934802"/>
            <a:ext cx="3088408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SzPct val="85000"/>
              <a:defRPr/>
            </a:pPr>
            <a:r>
              <a:rPr lang="es-EC" b="1" dirty="0" smtClean="0">
                <a:solidFill>
                  <a:prstClr val="black"/>
                </a:solidFill>
                <a:cs typeface="Times New Roman" pitchFamily="18" charset="0"/>
              </a:rPr>
              <a:t>ESPE</a:t>
            </a:r>
          </a:p>
          <a:p>
            <a:pPr marL="274320" indent="-274320" algn="ctr">
              <a:spcBef>
                <a:spcPts val="600"/>
              </a:spcBef>
              <a:buSzPct val="85000"/>
              <a:buFont typeface="Wingdings 2"/>
              <a:buChar char=""/>
              <a:defRPr/>
            </a:pPr>
            <a:r>
              <a:rPr lang="es-EC" dirty="0" smtClean="0">
                <a:solidFill>
                  <a:prstClr val="black"/>
                </a:solidFill>
                <a:cs typeface="Times New Roman" pitchFamily="18" charset="0"/>
              </a:rPr>
              <a:t>Alma Koch </a:t>
            </a:r>
            <a:r>
              <a:rPr lang="es-EC" dirty="0" err="1" smtClean="0">
                <a:solidFill>
                  <a:prstClr val="black"/>
                </a:solidFill>
                <a:cs typeface="Times New Roman" pitchFamily="18" charset="0"/>
              </a:rPr>
              <a:t>MSc</a:t>
            </a:r>
            <a:r>
              <a:rPr lang="es-EC" dirty="0" smtClean="0">
                <a:solidFill>
                  <a:prstClr val="black"/>
                </a:solidFill>
                <a:cs typeface="Times New Roman" pitchFamily="18" charset="0"/>
              </a:rPr>
              <a:t>. </a:t>
            </a:r>
          </a:p>
          <a:p>
            <a:pPr marL="274320" indent="-274320" algn="ctr">
              <a:spcBef>
                <a:spcPts val="600"/>
              </a:spcBef>
              <a:buSzPct val="85000"/>
              <a:buFont typeface="Wingdings 2"/>
              <a:buChar char=""/>
              <a:defRPr/>
            </a:pPr>
            <a:r>
              <a:rPr lang="es-EC" dirty="0" smtClean="0">
                <a:solidFill>
                  <a:prstClr val="black"/>
                </a:solidFill>
                <a:cs typeface="Times New Roman" pitchFamily="18" charset="0"/>
              </a:rPr>
              <a:t>Ing. Tatiana Páez </a:t>
            </a:r>
            <a:r>
              <a:rPr lang="es-EC" dirty="0" err="1" smtClean="0">
                <a:solidFill>
                  <a:prstClr val="black"/>
                </a:solidFill>
                <a:cs typeface="Times New Roman" pitchFamily="18" charset="0"/>
              </a:rPr>
              <a:t>MSc</a:t>
            </a:r>
            <a:r>
              <a:rPr lang="es-EC" dirty="0" smtClean="0">
                <a:solidFill>
                  <a:prstClr val="black"/>
                </a:solidFill>
                <a:cs typeface="Times New Roman" pitchFamily="18" charset="0"/>
              </a:rPr>
              <a:t>.</a:t>
            </a:r>
          </a:p>
          <a:p>
            <a:pPr marL="274320" indent="-274320">
              <a:spcBef>
                <a:spcPts val="600"/>
              </a:spcBef>
              <a:buSzPct val="85000"/>
              <a:buFont typeface="Wingdings 2"/>
              <a:buChar char=""/>
              <a:defRPr/>
            </a:pPr>
            <a:endParaRPr lang="es-EC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96787" y="2806558"/>
            <a:ext cx="3948752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SzPct val="85000"/>
              <a:defRPr/>
            </a:pPr>
            <a:r>
              <a:rPr lang="es-EC" b="1" dirty="0" smtClean="0">
                <a:solidFill>
                  <a:prstClr val="black"/>
                </a:solidFill>
                <a:cs typeface="Times New Roman" pitchFamily="18" charset="0"/>
              </a:rPr>
              <a:t>OSU</a:t>
            </a:r>
          </a:p>
          <a:p>
            <a:pPr marL="274320" indent="-274320" algn="ctr">
              <a:spcBef>
                <a:spcPts val="600"/>
              </a:spcBef>
              <a:buSzPct val="85000"/>
              <a:buFont typeface="Wingdings 2"/>
              <a:buChar char=""/>
              <a:defRPr/>
            </a:pPr>
            <a:r>
              <a:rPr lang="es-EC" dirty="0" smtClean="0">
                <a:solidFill>
                  <a:prstClr val="black"/>
                </a:solidFill>
                <a:cs typeface="Times New Roman" pitchFamily="18" charset="0"/>
              </a:rPr>
              <a:t>Carla </a:t>
            </a:r>
            <a:r>
              <a:rPr lang="es-EC" dirty="0">
                <a:solidFill>
                  <a:prstClr val="black"/>
                </a:solidFill>
                <a:cs typeface="Times New Roman" pitchFamily="18" charset="0"/>
              </a:rPr>
              <a:t>Garzón PhD. </a:t>
            </a:r>
            <a:endParaRPr lang="en-US" dirty="0">
              <a:solidFill>
                <a:prstClr val="black"/>
              </a:solidFill>
              <a:cs typeface="Times New Roman" pitchFamily="18" charset="0"/>
            </a:endParaRPr>
          </a:p>
          <a:p>
            <a:pPr marL="274320" indent="-274320" algn="ctr">
              <a:spcBef>
                <a:spcPts val="600"/>
              </a:spcBef>
              <a:buSzPct val="85000"/>
              <a:buFont typeface="Wingdings 2"/>
              <a:buChar char=""/>
              <a:defRPr/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Stephen </a:t>
            </a:r>
            <a:r>
              <a:rPr lang="en-US" dirty="0" smtClean="0">
                <a:solidFill>
                  <a:prstClr val="black"/>
                </a:solidFill>
                <a:cs typeface="Times New Roman" pitchFamily="18" charset="0"/>
              </a:rPr>
              <a:t>Marek PhD. </a:t>
            </a:r>
            <a:endParaRPr lang="en-US" dirty="0">
              <a:solidFill>
                <a:prstClr val="black"/>
              </a:solidFill>
              <a:cs typeface="Times New Roman" pitchFamily="18" charset="0"/>
            </a:endParaRPr>
          </a:p>
          <a:p>
            <a:pPr marL="274320" indent="-274320" algn="ctr">
              <a:spcBef>
                <a:spcPts val="600"/>
              </a:spcBef>
              <a:buSzPct val="85000"/>
              <a:buFont typeface="Wingdings 2"/>
              <a:buChar char=""/>
              <a:defRPr/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Jacqueline </a:t>
            </a:r>
            <a:r>
              <a:rPr lang="en-US" dirty="0" smtClean="0">
                <a:solidFill>
                  <a:prstClr val="black"/>
                </a:solidFill>
                <a:cs typeface="Times New Roman" pitchFamily="18" charset="0"/>
              </a:rPr>
              <a:t>Fletcher PhD.</a:t>
            </a:r>
          </a:p>
          <a:p>
            <a:pPr marL="274320" indent="-274320" algn="ctr">
              <a:spcBef>
                <a:spcPts val="600"/>
              </a:spcBef>
              <a:buSzPct val="85000"/>
              <a:buFont typeface="Wingdings 2"/>
              <a:buChar char=""/>
              <a:defRPr/>
            </a:pPr>
            <a:r>
              <a:rPr lang="es-EC" altLang="en-US" dirty="0">
                <a:solidFill>
                  <a:srgbClr val="000000"/>
                </a:solidFill>
                <a:cs typeface="Times New Roman" pitchFamily="18" charset="0"/>
              </a:rPr>
              <a:t>Ian Moncrief PhD</a:t>
            </a:r>
            <a:r>
              <a:rPr lang="es-EC" altLang="en-US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  <a:r>
              <a:rPr lang="en-US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</a:p>
          <a:p>
            <a:pPr algn="ctr">
              <a:spcBef>
                <a:spcPts val="600"/>
              </a:spcBef>
              <a:buSzPct val="85000"/>
              <a:buFont typeface="Wingdings 2" pitchFamily="18" charset="2"/>
              <a:buChar char=""/>
              <a:defRPr/>
            </a:pPr>
            <a:r>
              <a:rPr lang="es-EC" altLang="en-US" dirty="0" smtClean="0">
                <a:solidFill>
                  <a:srgbClr val="000000"/>
                </a:solidFill>
                <a:cs typeface="Times New Roman" pitchFamily="18" charset="0"/>
              </a:rPr>
              <a:t> Ing. Patricia Garrido </a:t>
            </a:r>
            <a:r>
              <a:rPr lang="es-EC" altLang="en-US" dirty="0" err="1" smtClean="0">
                <a:solidFill>
                  <a:srgbClr val="000000"/>
                </a:solidFill>
                <a:cs typeface="Times New Roman" pitchFamily="18" charset="0"/>
              </a:rPr>
              <a:t>MSc</a:t>
            </a:r>
            <a:r>
              <a:rPr lang="es-EC" altLang="en-US" dirty="0" smtClean="0">
                <a:solidFill>
                  <a:srgbClr val="000000"/>
                </a:solidFill>
                <a:cs typeface="Times New Roman" pitchFamily="18" charset="0"/>
              </a:rPr>
              <a:t>. </a:t>
            </a:r>
            <a:endParaRPr lang="es-EC" alt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>
              <a:spcBef>
                <a:spcPts val="600"/>
              </a:spcBef>
              <a:buSzPct val="85000"/>
              <a:buFont typeface="Wingdings 2" pitchFamily="18" charset="2"/>
              <a:buChar char=""/>
              <a:defRPr/>
            </a:pPr>
            <a:r>
              <a:rPr lang="es-EC" altLang="en-US" dirty="0" smtClean="0">
                <a:solidFill>
                  <a:srgbClr val="000000"/>
                </a:solidFill>
                <a:cs typeface="Times New Roman" pitchFamily="18" charset="0"/>
              </a:rPr>
              <a:t> Ing. Gabriela Orquera </a:t>
            </a:r>
            <a:r>
              <a:rPr lang="es-EC" altLang="en-US" dirty="0" err="1" smtClean="0">
                <a:solidFill>
                  <a:srgbClr val="000000"/>
                </a:solidFill>
                <a:cs typeface="Times New Roman" pitchFamily="18" charset="0"/>
              </a:rPr>
              <a:t>MSc</a:t>
            </a:r>
            <a:r>
              <a:rPr lang="es-EC" altLang="en-US" dirty="0" smtClean="0">
                <a:solidFill>
                  <a:srgbClr val="000000"/>
                </a:solidFill>
                <a:cs typeface="Times New Roman" pitchFamily="18" charset="0"/>
              </a:rPr>
              <a:t>. </a:t>
            </a:r>
            <a:endParaRPr lang="es-EC" alt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>
              <a:spcBef>
                <a:spcPts val="600"/>
              </a:spcBef>
              <a:buSzPct val="85000"/>
              <a:buFont typeface="Wingdings 2" pitchFamily="18" charset="2"/>
              <a:buChar char=""/>
              <a:defRPr/>
            </a:pPr>
            <a:r>
              <a:rPr lang="es-EC" altLang="en-US" dirty="0" smtClean="0">
                <a:solidFill>
                  <a:srgbClr val="000000"/>
                </a:solidFill>
                <a:cs typeface="Times New Roman" pitchFamily="18" charset="0"/>
              </a:rPr>
              <a:t>Mary </a:t>
            </a:r>
            <a:r>
              <a:rPr lang="es-EC" altLang="en-US" dirty="0">
                <a:solidFill>
                  <a:srgbClr val="000000"/>
                </a:solidFill>
                <a:cs typeface="Times New Roman" pitchFamily="18" charset="0"/>
              </a:rPr>
              <a:t>Gard </a:t>
            </a:r>
            <a:r>
              <a:rPr lang="es-EC" altLang="en-US" dirty="0" err="1" smtClean="0">
                <a:solidFill>
                  <a:srgbClr val="000000"/>
                </a:solidFill>
                <a:cs typeface="Times New Roman" pitchFamily="18" charset="0"/>
              </a:rPr>
              <a:t>MSc</a:t>
            </a:r>
            <a:r>
              <a:rPr lang="es-EC" altLang="en-US" dirty="0" smtClean="0">
                <a:solidFill>
                  <a:srgbClr val="000000"/>
                </a:solidFill>
                <a:cs typeface="Times New Roman" pitchFamily="18" charset="0"/>
              </a:rPr>
              <a:t>. </a:t>
            </a:r>
            <a:r>
              <a:rPr lang="en-US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endParaRPr lang="en-US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4469" y="4865544"/>
            <a:ext cx="4936838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SzPct val="85000"/>
              <a:defRPr/>
            </a:pPr>
            <a:r>
              <a:rPr lang="en-US" b="1" dirty="0">
                <a:solidFill>
                  <a:prstClr val="black"/>
                </a:solidFill>
                <a:cs typeface="Times New Roman" pitchFamily="18" charset="0"/>
              </a:rPr>
              <a:t>ARO (Israel)</a:t>
            </a:r>
          </a:p>
          <a:p>
            <a:pPr marL="274320" indent="-274320" algn="ctr">
              <a:spcBef>
                <a:spcPts val="600"/>
              </a:spcBef>
              <a:buSzPct val="85000"/>
              <a:buFont typeface="Wingdings 2"/>
              <a:buChar char=""/>
              <a:defRPr/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Abraham Gamliel </a:t>
            </a:r>
            <a:r>
              <a:rPr lang="en-US" dirty="0" smtClean="0">
                <a:solidFill>
                  <a:prstClr val="black"/>
                </a:solidFill>
                <a:cs typeface="Times New Roman" pitchFamily="18" charset="0"/>
              </a:rPr>
              <a:t>PhD.</a:t>
            </a:r>
            <a:endParaRPr lang="en-US" dirty="0"/>
          </a:p>
        </p:txBody>
      </p:sp>
      <p:pic>
        <p:nvPicPr>
          <p:cNvPr id="41992" name="Picture 8" descr="Volcani Cen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4" y="4465180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97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3" y="5932815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770160" y="360760"/>
            <a:ext cx="3110740" cy="771645"/>
            <a:chOff x="2918962" y="1227"/>
            <a:chExt cx="3110740" cy="1866444"/>
          </a:xfrm>
        </p:grpSpPr>
        <p:sp>
          <p:nvSpPr>
            <p:cNvPr id="14" name="Rectangle 13"/>
            <p:cNvSpPr/>
            <p:nvPr/>
          </p:nvSpPr>
          <p:spPr>
            <a:xfrm>
              <a:off x="2918962" y="1227"/>
              <a:ext cx="3110740" cy="186644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2918962" y="1227"/>
              <a:ext cx="3110740" cy="18664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err="1" smtClean="0"/>
                <a:t>Metabolismo</a:t>
              </a:r>
              <a:r>
                <a:rPr lang="en-US" b="1" kern="1200" dirty="0" smtClean="0"/>
                <a:t> </a:t>
              </a:r>
              <a:r>
                <a:rPr lang="en-US" b="1" kern="1200" dirty="0" err="1" smtClean="0"/>
                <a:t>Secundario</a:t>
              </a:r>
              <a:endParaRPr lang="en-US" b="1" kern="1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359" y="0"/>
            <a:ext cx="10972800" cy="643944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INTRODUCCIÓN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312720" y="1506681"/>
            <a:ext cx="6025623" cy="736971"/>
            <a:chOff x="2918962" y="1223"/>
            <a:chExt cx="3110740" cy="1993705"/>
          </a:xfrm>
        </p:grpSpPr>
        <p:sp>
          <p:nvSpPr>
            <p:cNvPr id="29" name="Rectangle 28"/>
            <p:cNvSpPr/>
            <p:nvPr/>
          </p:nvSpPr>
          <p:spPr>
            <a:xfrm>
              <a:off x="2918962" y="1223"/>
              <a:ext cx="3110740" cy="199370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es-EC" dirty="0" smtClean="0"/>
                <a:t>Bikaverinas , ácido</a:t>
              </a:r>
              <a:r>
                <a:rPr lang="en-US" dirty="0" smtClean="0"/>
                <a:t> giberélico, micotoxinas como: </a:t>
              </a:r>
              <a:r>
                <a:rPr lang="es-EC" dirty="0" smtClean="0"/>
                <a:t>á</a:t>
              </a:r>
              <a:r>
                <a:rPr lang="en-US" dirty="0" smtClean="0"/>
                <a:t>cido fusárico</a:t>
              </a:r>
              <a:r>
                <a:rPr lang="es-EC" dirty="0" smtClean="0"/>
                <a:t>, fusarina, </a:t>
              </a:r>
              <a:r>
                <a:rPr lang="es-EC" b="1" dirty="0" err="1"/>
                <a:t>f</a:t>
              </a:r>
              <a:r>
                <a:rPr lang="es-EC" b="1" dirty="0" err="1" smtClean="0"/>
                <a:t>umonisinas</a:t>
              </a:r>
              <a:r>
                <a:rPr lang="es-EC" dirty="0" smtClean="0"/>
                <a:t>, </a:t>
              </a:r>
              <a:r>
                <a:rPr lang="es-EC" dirty="0" err="1" smtClean="0"/>
                <a:t>tricotecenos</a:t>
              </a:r>
              <a:r>
                <a:rPr lang="es-EC" b="1" dirty="0" smtClean="0"/>
                <a:t>. </a:t>
              </a:r>
              <a:endParaRPr lang="en-US" b="1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918962" y="1227"/>
              <a:ext cx="3110740" cy="18664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2562182" y="2476267"/>
            <a:ext cx="136447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(A, </a:t>
            </a:r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</a:rPr>
              <a:t>B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, C, D)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4715" y="3840254"/>
            <a:ext cx="6096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</a:rPr>
              <a:t>B1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, B2, B3), de entre estas B1 (</a:t>
            </a:r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</a:rPr>
              <a:t>FB1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) representa el 75% del total de </a:t>
            </a:r>
            <a:r>
              <a:rPr lang="es-EC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fumonisinas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5400000">
            <a:off x="2938276" y="3101865"/>
            <a:ext cx="695418" cy="50783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50" y="4598709"/>
            <a:ext cx="4877961" cy="200043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ight Arrow 23"/>
          <p:cNvSpPr/>
          <p:nvPr/>
        </p:nvSpPr>
        <p:spPr>
          <a:xfrm>
            <a:off x="6229907" y="5166350"/>
            <a:ext cx="1573755" cy="50783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211874" y="5261389"/>
            <a:ext cx="286981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b="1" dirty="0" smtClean="0">
                <a:latin typeface="Arial" panose="020B0604020202020204" pitchFamily="34" charset="0"/>
              </a:rPr>
              <a:t>Toxicidad</a:t>
            </a:r>
            <a:endParaRPr lang="en-US" b="1" dirty="0"/>
          </a:p>
        </p:txBody>
      </p:sp>
      <p:sp>
        <p:nvSpPr>
          <p:cNvPr id="26" name="Right Arrow 25"/>
          <p:cNvSpPr/>
          <p:nvPr/>
        </p:nvSpPr>
        <p:spPr>
          <a:xfrm rot="16200000">
            <a:off x="9139945" y="4309380"/>
            <a:ext cx="792000" cy="50783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953185" y="3534819"/>
            <a:ext cx="500070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dirty="0" smtClean="0">
                <a:latin typeface="Arial" panose="020B0604020202020204" pitchFamily="34" charset="0"/>
              </a:rPr>
              <a:t>Esfingosinas – </a:t>
            </a:r>
            <a:r>
              <a:rPr lang="es-EC" dirty="0" err="1" smtClean="0">
                <a:latin typeface="Arial" panose="020B0604020202020204" pitchFamily="34" charset="0"/>
              </a:rPr>
              <a:t>Ceramida</a:t>
            </a:r>
            <a:r>
              <a:rPr lang="es-EC" dirty="0" smtClean="0">
                <a:latin typeface="Arial" panose="020B0604020202020204" pitchFamily="34" charset="0"/>
              </a:rPr>
              <a:t> sintetasa - </a:t>
            </a:r>
            <a:r>
              <a:rPr lang="es-EC" dirty="0" err="1" smtClean="0">
                <a:latin typeface="Arial" panose="020B0604020202020204" pitchFamily="34" charset="0"/>
              </a:rPr>
              <a:t>Ceramida</a:t>
            </a:r>
            <a:r>
              <a:rPr lang="es-EC" dirty="0" smtClean="0"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34" name="Right Arrow 33"/>
          <p:cNvSpPr/>
          <p:nvPr/>
        </p:nvSpPr>
        <p:spPr>
          <a:xfrm rot="16200000">
            <a:off x="9139944" y="2527826"/>
            <a:ext cx="792000" cy="50783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484434" y="1779548"/>
            <a:ext cx="410301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b="1" dirty="0" smtClean="0">
                <a:latin typeface="Arial" panose="020B0604020202020204" pitchFamily="34" charset="0"/>
              </a:rPr>
              <a:t>Animales y Humanos</a:t>
            </a:r>
            <a:endParaRPr lang="en-US" b="1" dirty="0"/>
          </a:p>
        </p:txBody>
      </p:sp>
      <p:sp>
        <p:nvSpPr>
          <p:cNvPr id="20" name="Rectangle 8"/>
          <p:cNvSpPr/>
          <p:nvPr/>
        </p:nvSpPr>
        <p:spPr>
          <a:xfrm>
            <a:off x="6823358" y="826227"/>
            <a:ext cx="52603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dirty="0" smtClean="0"/>
              <a:t>Leucoencefalomalacia </a:t>
            </a:r>
            <a:r>
              <a:rPr lang="es-EC" sz="1600" dirty="0" smtClean="0"/>
              <a:t>equina</a:t>
            </a:r>
          </a:p>
          <a:p>
            <a:pPr algn="ctr"/>
            <a:r>
              <a:rPr lang="es-EC" sz="1600" dirty="0"/>
              <a:t>Síndrome de edema </a:t>
            </a:r>
            <a:r>
              <a:rPr lang="es-EC" sz="1600" dirty="0" smtClean="0"/>
              <a:t>pulmonar</a:t>
            </a:r>
          </a:p>
          <a:p>
            <a:pPr algn="ctr"/>
            <a:r>
              <a:rPr lang="es-EC" sz="1600" dirty="0"/>
              <a:t>Cáncer esofágico, efectos neurales</a:t>
            </a:r>
          </a:p>
          <a:p>
            <a:pPr algn="ctr"/>
            <a:endParaRPr lang="en-US" dirty="0"/>
          </a:p>
          <a:p>
            <a:pPr algn="ctr"/>
            <a:r>
              <a:rPr lang="es-EC" dirty="0" smtClean="0"/>
              <a:t> </a:t>
            </a:r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96351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4" grpId="0" animBg="1"/>
      <p:bldP spid="25" grpId="0" animBg="1"/>
      <p:bldP spid="26" grpId="0" animBg="1"/>
      <p:bldP spid="27" grpId="0" animBg="1"/>
      <p:bldP spid="34" grpId="0" animBg="1"/>
      <p:bldP spid="35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Arrow 11"/>
          <p:cNvSpPr/>
          <p:nvPr/>
        </p:nvSpPr>
        <p:spPr>
          <a:xfrm rot="5400000">
            <a:off x="5733824" y="2630817"/>
            <a:ext cx="695418" cy="50783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5762853" y="1333399"/>
            <a:ext cx="695418" cy="50783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09967" y="2006528"/>
            <a:ext cx="321575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i="1" dirty="0">
                <a:latin typeface="Arial" panose="020B0604020202020204" pitchFamily="34" charset="0"/>
                <a:ea typeface="Calibri" panose="020F0502020204030204" pitchFamily="34" charset="0"/>
              </a:rPr>
              <a:t>F. verticiloides, F. proliferatum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555192" y="297437"/>
            <a:ext cx="3110740" cy="771645"/>
            <a:chOff x="2918962" y="1227"/>
            <a:chExt cx="3110740" cy="1866444"/>
          </a:xfrm>
        </p:grpSpPr>
        <p:sp>
          <p:nvSpPr>
            <p:cNvPr id="6" name="Rectangle 5"/>
            <p:cNvSpPr/>
            <p:nvPr/>
          </p:nvSpPr>
          <p:spPr>
            <a:xfrm>
              <a:off x="2918962" y="1227"/>
              <a:ext cx="3110740" cy="186644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2918962" y="1227"/>
              <a:ext cx="3110740" cy="18664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Fumonisinas</a:t>
              </a:r>
              <a:endParaRPr lang="en-US" b="1" kern="12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5343758" y="3433365"/>
            <a:ext cx="142859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Genes FUM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117" y="4581744"/>
            <a:ext cx="8616663" cy="120039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14" name="Group 13"/>
          <p:cNvGrpSpPr/>
          <p:nvPr/>
        </p:nvGrpSpPr>
        <p:grpSpPr>
          <a:xfrm>
            <a:off x="2746740" y="150138"/>
            <a:ext cx="7006015" cy="4170578"/>
            <a:chOff x="1650657" y="1239605"/>
            <a:chExt cx="9166552" cy="542582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57" y="1239605"/>
              <a:ext cx="9166552" cy="542582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3" name="Rectangle 12"/>
            <p:cNvSpPr/>
            <p:nvPr/>
          </p:nvSpPr>
          <p:spPr>
            <a:xfrm>
              <a:off x="7420008" y="1387564"/>
              <a:ext cx="2732543" cy="369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dirty="0">
                  <a:latin typeface="Arial" panose="020B0604020202020204" pitchFamily="34" charset="0"/>
                  <a:ea typeface="Calibri" panose="020F0502020204030204" pitchFamily="34" charset="0"/>
                </a:rPr>
                <a:t>(De la Torre </a:t>
              </a:r>
              <a:r>
                <a:rPr lang="es-EC" i="1" dirty="0">
                  <a:latin typeface="Arial" panose="020B0604020202020204" pitchFamily="34" charset="0"/>
                  <a:ea typeface="Calibri" panose="020F0502020204030204" pitchFamily="34" charset="0"/>
                </a:rPr>
                <a:t>et al</a:t>
              </a:r>
              <a:r>
                <a:rPr lang="es-EC" dirty="0">
                  <a:latin typeface="Arial" panose="020B0604020202020204" pitchFamily="34" charset="0"/>
                  <a:ea typeface="Calibri" panose="020F0502020204030204" pitchFamily="34" charset="0"/>
                </a:rPr>
                <a:t>., 2014).</a:t>
              </a:r>
              <a:endParaRPr lang="en-US" dirty="0"/>
            </a:p>
          </p:txBody>
        </p:sp>
      </p:grp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3" y="5932815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97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3" y="5932815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10146046"/>
              </p:ext>
            </p:extLst>
          </p:nvPr>
        </p:nvGraphicFramePr>
        <p:xfrm>
          <a:off x="1047395" y="2071659"/>
          <a:ext cx="10497159" cy="2205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986" name="Picture 2" descr="http://geneed.nlm.nih.gov/images/dna_fingerprinting_sm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064" y="3813325"/>
            <a:ext cx="3640003" cy="284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http://www.yourarticlelibrary.com/wp-content/uploads/2013/12/b44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36" y="4053457"/>
            <a:ext cx="3153725" cy="236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55833789"/>
              </p:ext>
            </p:extLst>
          </p:nvPr>
        </p:nvGraphicFramePr>
        <p:xfrm>
          <a:off x="1084045" y="132645"/>
          <a:ext cx="10571143" cy="2412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" name="Rectangle 2"/>
          <p:cNvSpPr/>
          <p:nvPr/>
        </p:nvSpPr>
        <p:spPr>
          <a:xfrm>
            <a:off x="130786" y="132645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DO" b="1" dirty="0" smtClean="0"/>
              <a:t>Estrategias moleculares de análisis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90716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17871"/>
            <a:ext cx="10972800" cy="549611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JUSTIFICACIÓN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431409"/>
              </p:ext>
            </p:extLst>
          </p:nvPr>
        </p:nvGraphicFramePr>
        <p:xfrm>
          <a:off x="1201003" y="1378423"/>
          <a:ext cx="9890078" cy="3957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3" y="5932815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48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8782" y="1693503"/>
            <a:ext cx="10972800" cy="691278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OBJETIVO GENERAL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8782" y="2806741"/>
            <a:ext cx="10972800" cy="2082198"/>
          </a:xfrm>
          <a:ln w="28575">
            <a:solidFill>
              <a:schemeClr val="accent6"/>
            </a:solidFill>
          </a:ln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chemeClr val="tx1"/>
                </a:solidFill>
              </a:rPr>
              <a:t>I</a:t>
            </a:r>
            <a:r>
              <a:rPr lang="es-EC" sz="2000" b="1" dirty="0">
                <a:solidFill>
                  <a:schemeClr val="tx1"/>
                </a:solidFill>
              </a:rPr>
              <a:t>dentificar la diferencia y similitud genotípica </a:t>
            </a:r>
            <a:r>
              <a:rPr lang="es-EC" sz="2000" dirty="0">
                <a:solidFill>
                  <a:schemeClr val="tx1"/>
                </a:solidFill>
              </a:rPr>
              <a:t>de especies del </a:t>
            </a:r>
            <a:r>
              <a:rPr lang="es-EC" sz="2000" b="1" dirty="0">
                <a:solidFill>
                  <a:schemeClr val="tx1"/>
                </a:solidFill>
              </a:rPr>
              <a:t>género</a:t>
            </a:r>
            <a:r>
              <a:rPr lang="es-EC" sz="2000" dirty="0">
                <a:solidFill>
                  <a:schemeClr val="tx1"/>
                </a:solidFill>
              </a:rPr>
              <a:t> </a:t>
            </a:r>
            <a:r>
              <a:rPr lang="es-EC" sz="2000" b="1" i="1" dirty="0">
                <a:solidFill>
                  <a:schemeClr val="tx1"/>
                </a:solidFill>
              </a:rPr>
              <a:t>Fusarium</a:t>
            </a:r>
            <a:r>
              <a:rPr lang="es-EC" sz="2000" dirty="0">
                <a:solidFill>
                  <a:schemeClr val="tx1"/>
                </a:solidFill>
              </a:rPr>
              <a:t> existentes en </a:t>
            </a:r>
            <a:r>
              <a:rPr lang="es-EC" sz="2000" b="1" dirty="0">
                <a:solidFill>
                  <a:schemeClr val="tx1"/>
                </a:solidFill>
              </a:rPr>
              <a:t>155 aislados </a:t>
            </a:r>
            <a:r>
              <a:rPr lang="es-EC" sz="2000" dirty="0">
                <a:solidFill>
                  <a:schemeClr val="tx1"/>
                </a:solidFill>
              </a:rPr>
              <a:t>de cebolla </a:t>
            </a:r>
            <a:r>
              <a:rPr lang="es-EC" sz="2000" b="1" dirty="0">
                <a:solidFill>
                  <a:schemeClr val="tx1"/>
                </a:solidFill>
              </a:rPr>
              <a:t>(</a:t>
            </a:r>
            <a:r>
              <a:rPr lang="es-EC" sz="2000" b="1" i="1" dirty="0">
                <a:solidFill>
                  <a:schemeClr val="tx1"/>
                </a:solidFill>
              </a:rPr>
              <a:t>Allium cepa</a:t>
            </a:r>
            <a:r>
              <a:rPr lang="es-EC" sz="2000" b="1" dirty="0">
                <a:solidFill>
                  <a:schemeClr val="tx1"/>
                </a:solidFill>
              </a:rPr>
              <a:t>) </a:t>
            </a:r>
            <a:r>
              <a:rPr lang="es-EC" sz="2000" dirty="0">
                <a:solidFill>
                  <a:schemeClr val="tx1"/>
                </a:solidFill>
              </a:rPr>
              <a:t>distribuidos en dos grupos: </a:t>
            </a:r>
            <a:r>
              <a:rPr lang="es-EC" sz="2000" b="1" dirty="0">
                <a:solidFill>
                  <a:schemeClr val="tx1"/>
                </a:solidFill>
              </a:rPr>
              <a:t>grupo A </a:t>
            </a:r>
            <a:r>
              <a:rPr lang="es-EC" sz="2000" dirty="0">
                <a:solidFill>
                  <a:schemeClr val="tx1"/>
                </a:solidFill>
              </a:rPr>
              <a:t>(12 aislados) y </a:t>
            </a:r>
            <a:r>
              <a:rPr lang="es-EC" sz="2000" b="1" dirty="0">
                <a:solidFill>
                  <a:schemeClr val="tx1"/>
                </a:solidFill>
              </a:rPr>
              <a:t>grupo B</a:t>
            </a:r>
            <a:r>
              <a:rPr lang="es-EC" sz="2000" dirty="0">
                <a:solidFill>
                  <a:schemeClr val="tx1"/>
                </a:solidFill>
              </a:rPr>
              <a:t> (143 aislados), provenientes de </a:t>
            </a:r>
            <a:r>
              <a:rPr lang="es-EC" sz="2000" b="1" dirty="0">
                <a:solidFill>
                  <a:schemeClr val="tx1"/>
                </a:solidFill>
              </a:rPr>
              <a:t>Estados Unidos de Norteamérica (Stillwater, Oklahoma) </a:t>
            </a:r>
            <a:r>
              <a:rPr lang="es-EC" sz="2000" dirty="0">
                <a:solidFill>
                  <a:schemeClr val="tx1"/>
                </a:solidFill>
              </a:rPr>
              <a:t>e</a:t>
            </a:r>
            <a:r>
              <a:rPr lang="es-EC" sz="2000" b="1" dirty="0">
                <a:solidFill>
                  <a:schemeClr val="tx1"/>
                </a:solidFill>
              </a:rPr>
              <a:t> Israel</a:t>
            </a:r>
            <a:r>
              <a:rPr lang="es-EC" sz="2000" dirty="0">
                <a:solidFill>
                  <a:schemeClr val="tx1"/>
                </a:solidFill>
              </a:rPr>
              <a:t>, </a:t>
            </a:r>
            <a:r>
              <a:rPr lang="es-EC" sz="2000" dirty="0" smtClean="0">
                <a:solidFill>
                  <a:schemeClr val="tx1"/>
                </a:solidFill>
              </a:rPr>
              <a:t>respectivamente. </a:t>
            </a:r>
            <a:r>
              <a:rPr lang="es-EC" sz="2000" dirty="0" smtClean="0"/>
              <a:t>.  </a:t>
            </a:r>
            <a:endParaRPr lang="en-US" sz="2000" dirty="0"/>
          </a:p>
          <a:p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3" y="5932815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60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2604</TotalTime>
  <Words>2636</Words>
  <Application>Microsoft Office PowerPoint</Application>
  <PresentationFormat>Panorámica</PresentationFormat>
  <Paragraphs>1479</Paragraphs>
  <Slides>46</Slides>
  <Notes>42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7" baseType="lpstr">
      <vt:lpstr>AdvTimes</vt:lpstr>
      <vt:lpstr>Arial</vt:lpstr>
      <vt:lpstr>Calibri</vt:lpstr>
      <vt:lpstr>Corbel</vt:lpstr>
      <vt:lpstr>Raavi</vt:lpstr>
      <vt:lpstr>Symbol</vt:lpstr>
      <vt:lpstr>Times New Roman</vt:lpstr>
      <vt:lpstr>Wingdings</vt:lpstr>
      <vt:lpstr>Wingdings 2</vt:lpstr>
      <vt:lpstr>Diseño predeterminado</vt:lpstr>
      <vt:lpstr>CorelDRAW</vt:lpstr>
      <vt:lpstr>Presentación de PowerPoint</vt:lpstr>
      <vt:lpstr>Presentación de PowerPoint</vt:lpstr>
      <vt:lpstr>INTRODUCCIÓN</vt:lpstr>
      <vt:lpstr>INTRODUCCIÓN</vt:lpstr>
      <vt:lpstr>INTRODUCCIÓN</vt:lpstr>
      <vt:lpstr>Presentación de PowerPoint</vt:lpstr>
      <vt:lpstr>Presentación de PowerPoint</vt:lpstr>
      <vt:lpstr>JUSTIFICACIÓN</vt:lpstr>
      <vt:lpstr>OBJETIVO GENERAL </vt:lpstr>
      <vt:lpstr>Presentación de PowerPoint</vt:lpstr>
      <vt:lpstr>HIPÓTESIS</vt:lpstr>
      <vt:lpstr>MATERIALES Y MÉTODOS</vt:lpstr>
      <vt:lpstr>Aislamiento de Fusarium </vt:lpstr>
      <vt:lpstr>MATERIALES Y MÉTODOS</vt:lpstr>
      <vt:lpstr>MATERIALES Y MÉTODOS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RESULTADOS Y  DISCUSIÓN</vt:lpstr>
      <vt:lpstr>RESULTADOS Y  DISCUSIÓN</vt:lpstr>
      <vt:lpstr>RESULTADOS Y  DISCUSIÓN</vt:lpstr>
      <vt:lpstr>Presentación de PowerPoint</vt:lpstr>
      <vt:lpstr>RESULTADOS Y  DISCUSIÓN</vt:lpstr>
      <vt:lpstr>RESULTADOS Y  DISCUSIÓN</vt:lpstr>
      <vt:lpstr>Perfil genético del grupo B (muestras de Israel) </vt:lpstr>
      <vt:lpstr>Presentación de PowerPoint</vt:lpstr>
      <vt:lpstr>Presentación de PowerPoint</vt:lpstr>
      <vt:lpstr>Presentación de PowerPoint</vt:lpstr>
      <vt:lpstr>Análisis de varianza molecular AMOVA</vt:lpstr>
      <vt:lpstr>Análisis de varianza molecular AMOVA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RECOMENDACIONES</vt:lpstr>
      <vt:lpstr>AGRADECIMIENTOS</vt:lpstr>
    </vt:vector>
  </TitlesOfParts>
  <Company>Oklahoma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Omar P</dc:creator>
  <cp:lastModifiedBy>Windows 7</cp:lastModifiedBy>
  <cp:revision>238</cp:revision>
  <dcterms:created xsi:type="dcterms:W3CDTF">2014-08-21T17:35:34Z</dcterms:created>
  <dcterms:modified xsi:type="dcterms:W3CDTF">2014-10-07T19:10:25Z</dcterms:modified>
</cp:coreProperties>
</file>