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6"/>
  </p:notesMasterIdLst>
  <p:sldIdLst>
    <p:sldId id="256" r:id="rId2"/>
    <p:sldId id="317" r:id="rId3"/>
    <p:sldId id="265" r:id="rId4"/>
    <p:sldId id="301" r:id="rId5"/>
    <p:sldId id="266" r:id="rId6"/>
    <p:sldId id="302" r:id="rId7"/>
    <p:sldId id="303" r:id="rId8"/>
    <p:sldId id="257" r:id="rId9"/>
    <p:sldId id="306" r:id="rId10"/>
    <p:sldId id="307" r:id="rId11"/>
    <p:sldId id="318" r:id="rId12"/>
    <p:sldId id="309" r:id="rId13"/>
    <p:sldId id="308" r:id="rId14"/>
    <p:sldId id="320" r:id="rId15"/>
    <p:sldId id="321" r:id="rId16"/>
    <p:sldId id="322" r:id="rId17"/>
    <p:sldId id="323" r:id="rId18"/>
    <p:sldId id="324" r:id="rId19"/>
    <p:sldId id="325" r:id="rId20"/>
    <p:sldId id="305" r:id="rId21"/>
    <p:sldId id="311" r:id="rId22"/>
    <p:sldId id="326" r:id="rId23"/>
    <p:sldId id="327" r:id="rId24"/>
    <p:sldId id="328" r:id="rId25"/>
    <p:sldId id="330" r:id="rId26"/>
    <p:sldId id="329" r:id="rId27"/>
    <p:sldId id="312" r:id="rId28"/>
    <p:sldId id="315" r:id="rId29"/>
    <p:sldId id="314" r:id="rId30"/>
    <p:sldId id="281" r:id="rId31"/>
    <p:sldId id="280" r:id="rId32"/>
    <p:sldId id="290" r:id="rId33"/>
    <p:sldId id="291" r:id="rId34"/>
    <p:sldId id="298" r:id="rId3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6106" autoAdjust="0"/>
  </p:normalViewPr>
  <p:slideViewPr>
    <p:cSldViewPr>
      <p:cViewPr>
        <p:scale>
          <a:sx n="50" d="100"/>
          <a:sy n="50" d="100"/>
        </p:scale>
        <p:origin x="-10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2DB56E-78EB-4AB7-92D2-55855EEBBD29}" type="doc">
      <dgm:prSet loTypeId="urn:microsoft.com/office/officeart/2005/8/layout/hierarchy4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81EADDF-C0FC-411B-A27A-74E851095DDE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/>
            <a:t>Comercializan productos orgánicos</a:t>
          </a:r>
          <a:endParaRPr lang="es-EC" dirty="0"/>
        </a:p>
      </dgm:t>
    </dgm:pt>
    <dgm:pt modelId="{B3EB915A-7D40-4D5F-B460-7C584EEE2706}" type="parTrans" cxnId="{B6B021CB-AAE6-4FF9-AF03-B5F85FD4E752}">
      <dgm:prSet/>
      <dgm:spPr/>
      <dgm:t>
        <a:bodyPr/>
        <a:lstStyle/>
        <a:p>
          <a:endParaRPr lang="es-EC"/>
        </a:p>
      </dgm:t>
    </dgm:pt>
    <dgm:pt modelId="{B00C9D82-9E8E-4CE6-9914-802E22A405E9}" type="sibTrans" cxnId="{B6B021CB-AAE6-4FF9-AF03-B5F85FD4E752}">
      <dgm:prSet/>
      <dgm:spPr/>
      <dgm:t>
        <a:bodyPr/>
        <a:lstStyle/>
        <a:p>
          <a:endParaRPr lang="es-EC"/>
        </a:p>
      </dgm:t>
    </dgm:pt>
    <dgm:pt modelId="{0E043B13-275E-47F7-8DE4-EEB824A80849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/>
            <a:t>Calidad, Contenido Nutricional, Empaque, Marca, Tamaño y Precio</a:t>
          </a:r>
          <a:endParaRPr lang="es-EC" dirty="0"/>
        </a:p>
      </dgm:t>
    </dgm:pt>
    <dgm:pt modelId="{50C35D83-1BCF-4EE3-9243-C6E7E0581FB6}" type="parTrans" cxnId="{CB81EB24-F9C3-4B8C-A928-5EC7D81B7B11}">
      <dgm:prSet/>
      <dgm:spPr/>
      <dgm:t>
        <a:bodyPr/>
        <a:lstStyle/>
        <a:p>
          <a:endParaRPr lang="es-EC"/>
        </a:p>
      </dgm:t>
    </dgm:pt>
    <dgm:pt modelId="{5FA41BD9-A4CF-470E-B62B-4ECFAA2C09FE}" type="sibTrans" cxnId="{CB81EB24-F9C3-4B8C-A928-5EC7D81B7B11}">
      <dgm:prSet/>
      <dgm:spPr/>
      <dgm:t>
        <a:bodyPr/>
        <a:lstStyle/>
        <a:p>
          <a:endParaRPr lang="es-EC"/>
        </a:p>
      </dgm:t>
    </dgm:pt>
    <dgm:pt modelId="{7D5AE125-5B62-4A91-939F-37846C08E2EA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/>
            <a:t>10 o 15 días</a:t>
          </a:r>
          <a:endParaRPr lang="es-EC" dirty="0"/>
        </a:p>
      </dgm:t>
    </dgm:pt>
    <dgm:pt modelId="{3D31CEAA-18CF-4DBE-93ED-D8270AA76E43}" type="parTrans" cxnId="{441A7783-2628-493E-8E07-EABAE71E559A}">
      <dgm:prSet/>
      <dgm:spPr/>
      <dgm:t>
        <a:bodyPr/>
        <a:lstStyle/>
        <a:p>
          <a:endParaRPr lang="es-EC"/>
        </a:p>
      </dgm:t>
    </dgm:pt>
    <dgm:pt modelId="{CA926885-E910-46AF-96A7-57DEB000A81E}" type="sibTrans" cxnId="{441A7783-2628-493E-8E07-EABAE71E559A}">
      <dgm:prSet/>
      <dgm:spPr/>
      <dgm:t>
        <a:bodyPr/>
        <a:lstStyle/>
        <a:p>
          <a:endParaRPr lang="es-EC"/>
        </a:p>
      </dgm:t>
    </dgm:pt>
    <dgm:pt modelId="{C6AC84C9-599B-4DEE-9A72-BC34C0C3509E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/>
            <a:t>10000 – 13000 kg</a:t>
          </a:r>
          <a:endParaRPr lang="es-EC" dirty="0"/>
        </a:p>
      </dgm:t>
    </dgm:pt>
    <dgm:pt modelId="{D8A0F3CB-B050-4BD5-8371-C19BEECC51C7}" type="parTrans" cxnId="{616C7E84-5D13-4C65-BFD1-1140EFA1E675}">
      <dgm:prSet/>
      <dgm:spPr/>
      <dgm:t>
        <a:bodyPr/>
        <a:lstStyle/>
        <a:p>
          <a:endParaRPr lang="es-EC"/>
        </a:p>
      </dgm:t>
    </dgm:pt>
    <dgm:pt modelId="{B661D1C9-FBC4-4FCD-A131-81BDCE3E46F2}" type="sibTrans" cxnId="{616C7E84-5D13-4C65-BFD1-1140EFA1E675}">
      <dgm:prSet/>
      <dgm:spPr/>
      <dgm:t>
        <a:bodyPr/>
        <a:lstStyle/>
        <a:p>
          <a:endParaRPr lang="es-EC"/>
        </a:p>
      </dgm:t>
    </dgm:pt>
    <dgm:pt modelId="{6C2C9C2D-F6F8-4B63-A038-1627A0AD0FCC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/>
            <a:t>Precio 2 – 2,50 euros</a:t>
          </a:r>
          <a:endParaRPr lang="es-EC" dirty="0"/>
        </a:p>
      </dgm:t>
    </dgm:pt>
    <dgm:pt modelId="{84DFDBDF-E76D-46A6-8E18-103B7191CEA5}" type="parTrans" cxnId="{E0171E71-5D1E-4227-A5AD-3AACCE0E30E1}">
      <dgm:prSet/>
      <dgm:spPr/>
      <dgm:t>
        <a:bodyPr/>
        <a:lstStyle/>
        <a:p>
          <a:endParaRPr lang="es-EC"/>
        </a:p>
      </dgm:t>
    </dgm:pt>
    <dgm:pt modelId="{E238484D-981C-4B53-852D-51C08472B532}" type="sibTrans" cxnId="{E0171E71-5D1E-4227-A5AD-3AACCE0E30E1}">
      <dgm:prSet/>
      <dgm:spPr/>
      <dgm:t>
        <a:bodyPr/>
        <a:lstStyle/>
        <a:p>
          <a:endParaRPr lang="es-EC"/>
        </a:p>
      </dgm:t>
    </dgm:pt>
    <dgm:pt modelId="{8EC1F59D-14D2-4EA3-A15B-BA2A6BE5A3E6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/>
            <a:t>Importaciones Directas </a:t>
          </a:r>
          <a:endParaRPr lang="es-EC" dirty="0"/>
        </a:p>
      </dgm:t>
    </dgm:pt>
    <dgm:pt modelId="{28381EFA-A9E8-4CF8-8D42-6D0781A04133}" type="sibTrans" cxnId="{94D32272-2500-4829-9CCA-C1342991ACB0}">
      <dgm:prSet/>
      <dgm:spPr/>
      <dgm:t>
        <a:bodyPr/>
        <a:lstStyle/>
        <a:p>
          <a:endParaRPr lang="es-EC"/>
        </a:p>
      </dgm:t>
    </dgm:pt>
    <dgm:pt modelId="{71E57EDE-D5AD-44B0-B1C2-9D0702E3AF2F}" type="parTrans" cxnId="{94D32272-2500-4829-9CCA-C1342991ACB0}">
      <dgm:prSet/>
      <dgm:spPr/>
      <dgm:t>
        <a:bodyPr/>
        <a:lstStyle/>
        <a:p>
          <a:endParaRPr lang="es-EC"/>
        </a:p>
      </dgm:t>
    </dgm:pt>
    <dgm:pt modelId="{E76C2196-EFBB-40AB-9623-20CF081BA5CE}" type="pres">
      <dgm:prSet presAssocID="{8D2DB56E-78EB-4AB7-92D2-55855EEBBD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A4D8D6FE-7AEF-4DDF-A18D-469B1599766A}" type="pres">
      <dgm:prSet presAssocID="{181EADDF-C0FC-411B-A27A-74E851095DDE}" presName="vertOne" presStyleCnt="0"/>
      <dgm:spPr/>
    </dgm:pt>
    <dgm:pt modelId="{F22E2475-38C5-43C9-9AF9-195E38CDE660}" type="pres">
      <dgm:prSet presAssocID="{181EADDF-C0FC-411B-A27A-74E851095DD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DC39EBA-50A4-4D7F-A952-6D5518C437BB}" type="pres">
      <dgm:prSet presAssocID="{181EADDF-C0FC-411B-A27A-74E851095DDE}" presName="parTransOne" presStyleCnt="0"/>
      <dgm:spPr/>
    </dgm:pt>
    <dgm:pt modelId="{FC58F264-3A8A-4791-84F1-B279D5C21F4F}" type="pres">
      <dgm:prSet presAssocID="{181EADDF-C0FC-411B-A27A-74E851095DDE}" presName="horzOne" presStyleCnt="0"/>
      <dgm:spPr/>
    </dgm:pt>
    <dgm:pt modelId="{C3328DCD-72FF-4D5A-A22F-E13D65186B86}" type="pres">
      <dgm:prSet presAssocID="{0E043B13-275E-47F7-8DE4-EEB824A80849}" presName="vertTwo" presStyleCnt="0"/>
      <dgm:spPr/>
    </dgm:pt>
    <dgm:pt modelId="{07EED9EC-296F-4235-B4A6-C18CE9E60B0E}" type="pres">
      <dgm:prSet presAssocID="{0E043B13-275E-47F7-8DE4-EEB824A80849}" presName="txTwo" presStyleLbl="node2" presStyleIdx="0" presStyleCnt="2" custLinFactNeighborY="-137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3989C89-AA22-4A87-AB34-B649D25D69D3}" type="pres">
      <dgm:prSet presAssocID="{0E043B13-275E-47F7-8DE4-EEB824A80849}" presName="parTransTwo" presStyleCnt="0"/>
      <dgm:spPr/>
    </dgm:pt>
    <dgm:pt modelId="{DE3A0EAA-054B-4B96-B614-D1061DCC21BC}" type="pres">
      <dgm:prSet presAssocID="{0E043B13-275E-47F7-8DE4-EEB824A80849}" presName="horzTwo" presStyleCnt="0"/>
      <dgm:spPr/>
    </dgm:pt>
    <dgm:pt modelId="{77362493-227C-4309-924D-22EBFF6144B8}" type="pres">
      <dgm:prSet presAssocID="{7D5AE125-5B62-4A91-939F-37846C08E2EA}" presName="vertThree" presStyleCnt="0"/>
      <dgm:spPr/>
    </dgm:pt>
    <dgm:pt modelId="{2EFE1F45-666E-41CB-8D52-A951CB91A912}" type="pres">
      <dgm:prSet presAssocID="{7D5AE125-5B62-4A91-939F-37846C08E2EA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7CB6F1F-ED14-4495-9459-5C770FBDA298}" type="pres">
      <dgm:prSet presAssocID="{7D5AE125-5B62-4A91-939F-37846C08E2EA}" presName="horzThree" presStyleCnt="0"/>
      <dgm:spPr/>
    </dgm:pt>
    <dgm:pt modelId="{31BAC8BB-493B-4446-9E2E-75BCACA15B03}" type="pres">
      <dgm:prSet presAssocID="{CA926885-E910-46AF-96A7-57DEB000A81E}" presName="sibSpaceThree" presStyleCnt="0"/>
      <dgm:spPr/>
    </dgm:pt>
    <dgm:pt modelId="{5D0ED2B5-FB89-4DA4-9340-2744EC810C9F}" type="pres">
      <dgm:prSet presAssocID="{C6AC84C9-599B-4DEE-9A72-BC34C0C3509E}" presName="vertThree" presStyleCnt="0"/>
      <dgm:spPr/>
    </dgm:pt>
    <dgm:pt modelId="{EB9762F6-441A-45AA-8B86-867089D994AB}" type="pres">
      <dgm:prSet presAssocID="{C6AC84C9-599B-4DEE-9A72-BC34C0C3509E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F244A4C-FA95-4D16-9130-B14B87AE36A3}" type="pres">
      <dgm:prSet presAssocID="{C6AC84C9-599B-4DEE-9A72-BC34C0C3509E}" presName="horzThree" presStyleCnt="0"/>
      <dgm:spPr/>
    </dgm:pt>
    <dgm:pt modelId="{712FF27E-429E-403A-B962-1796A53B4AE2}" type="pres">
      <dgm:prSet presAssocID="{5FA41BD9-A4CF-470E-B62B-4ECFAA2C09FE}" presName="sibSpaceTwo" presStyleCnt="0"/>
      <dgm:spPr/>
    </dgm:pt>
    <dgm:pt modelId="{8CECEBF4-5B89-4FC3-B143-6839B9480ADD}" type="pres">
      <dgm:prSet presAssocID="{8EC1F59D-14D2-4EA3-A15B-BA2A6BE5A3E6}" presName="vertTwo" presStyleCnt="0"/>
      <dgm:spPr/>
    </dgm:pt>
    <dgm:pt modelId="{402897C6-54C1-4329-9E00-14D57F2D8129}" type="pres">
      <dgm:prSet presAssocID="{8EC1F59D-14D2-4EA3-A15B-BA2A6BE5A3E6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31AEFE3-663B-46C1-BCA8-950047345D6B}" type="pres">
      <dgm:prSet presAssocID="{8EC1F59D-14D2-4EA3-A15B-BA2A6BE5A3E6}" presName="parTransTwo" presStyleCnt="0"/>
      <dgm:spPr/>
    </dgm:pt>
    <dgm:pt modelId="{506B402B-3A8B-4542-9F6E-6ABB0F63BE10}" type="pres">
      <dgm:prSet presAssocID="{8EC1F59D-14D2-4EA3-A15B-BA2A6BE5A3E6}" presName="horzTwo" presStyleCnt="0"/>
      <dgm:spPr/>
    </dgm:pt>
    <dgm:pt modelId="{2C65E07A-540B-4C83-9990-1F550566482A}" type="pres">
      <dgm:prSet presAssocID="{6C2C9C2D-F6F8-4B63-A038-1627A0AD0FCC}" presName="vertThree" presStyleCnt="0"/>
      <dgm:spPr/>
    </dgm:pt>
    <dgm:pt modelId="{3E7076E3-9590-4931-B37F-050110F8A836}" type="pres">
      <dgm:prSet presAssocID="{6C2C9C2D-F6F8-4B63-A038-1627A0AD0FCC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E2747A8-5DA9-4C9F-8B02-49B527CAAD17}" type="pres">
      <dgm:prSet presAssocID="{6C2C9C2D-F6F8-4B63-A038-1627A0AD0FCC}" presName="horzThree" presStyleCnt="0"/>
      <dgm:spPr/>
    </dgm:pt>
  </dgm:ptLst>
  <dgm:cxnLst>
    <dgm:cxn modelId="{6F273139-A3AE-4561-BCAF-4B04E33C2453}" type="presOf" srcId="{8EC1F59D-14D2-4EA3-A15B-BA2A6BE5A3E6}" destId="{402897C6-54C1-4329-9E00-14D57F2D8129}" srcOrd="0" destOrd="0" presId="urn:microsoft.com/office/officeart/2005/8/layout/hierarchy4"/>
    <dgm:cxn modelId="{CB81EB24-F9C3-4B8C-A928-5EC7D81B7B11}" srcId="{181EADDF-C0FC-411B-A27A-74E851095DDE}" destId="{0E043B13-275E-47F7-8DE4-EEB824A80849}" srcOrd="0" destOrd="0" parTransId="{50C35D83-1BCF-4EE3-9243-C6E7E0581FB6}" sibTransId="{5FA41BD9-A4CF-470E-B62B-4ECFAA2C09FE}"/>
    <dgm:cxn modelId="{94D32272-2500-4829-9CCA-C1342991ACB0}" srcId="{181EADDF-C0FC-411B-A27A-74E851095DDE}" destId="{8EC1F59D-14D2-4EA3-A15B-BA2A6BE5A3E6}" srcOrd="1" destOrd="0" parTransId="{71E57EDE-D5AD-44B0-B1C2-9D0702E3AF2F}" sibTransId="{28381EFA-A9E8-4CF8-8D42-6D0781A04133}"/>
    <dgm:cxn modelId="{616C7E84-5D13-4C65-BFD1-1140EFA1E675}" srcId="{0E043B13-275E-47F7-8DE4-EEB824A80849}" destId="{C6AC84C9-599B-4DEE-9A72-BC34C0C3509E}" srcOrd="1" destOrd="0" parTransId="{D8A0F3CB-B050-4BD5-8371-C19BEECC51C7}" sibTransId="{B661D1C9-FBC4-4FCD-A131-81BDCE3E46F2}"/>
    <dgm:cxn modelId="{441A7783-2628-493E-8E07-EABAE71E559A}" srcId="{0E043B13-275E-47F7-8DE4-EEB824A80849}" destId="{7D5AE125-5B62-4A91-939F-37846C08E2EA}" srcOrd="0" destOrd="0" parTransId="{3D31CEAA-18CF-4DBE-93ED-D8270AA76E43}" sibTransId="{CA926885-E910-46AF-96A7-57DEB000A81E}"/>
    <dgm:cxn modelId="{DF1BCCD0-F4EA-463F-8471-4D21E645D29B}" type="presOf" srcId="{0E043B13-275E-47F7-8DE4-EEB824A80849}" destId="{07EED9EC-296F-4235-B4A6-C18CE9E60B0E}" srcOrd="0" destOrd="0" presId="urn:microsoft.com/office/officeart/2005/8/layout/hierarchy4"/>
    <dgm:cxn modelId="{809CC325-6FFD-4C98-9863-F42E8CAB7403}" type="presOf" srcId="{6C2C9C2D-F6F8-4B63-A038-1627A0AD0FCC}" destId="{3E7076E3-9590-4931-B37F-050110F8A836}" srcOrd="0" destOrd="0" presId="urn:microsoft.com/office/officeart/2005/8/layout/hierarchy4"/>
    <dgm:cxn modelId="{CB393A9F-C88A-4734-9B56-A123E9F8353C}" type="presOf" srcId="{8D2DB56E-78EB-4AB7-92D2-55855EEBBD29}" destId="{E76C2196-EFBB-40AB-9623-20CF081BA5CE}" srcOrd="0" destOrd="0" presId="urn:microsoft.com/office/officeart/2005/8/layout/hierarchy4"/>
    <dgm:cxn modelId="{A6C3DFF4-B8C2-410C-863D-9CF9203A9EF8}" type="presOf" srcId="{7D5AE125-5B62-4A91-939F-37846C08E2EA}" destId="{2EFE1F45-666E-41CB-8D52-A951CB91A912}" srcOrd="0" destOrd="0" presId="urn:microsoft.com/office/officeart/2005/8/layout/hierarchy4"/>
    <dgm:cxn modelId="{E0171E71-5D1E-4227-A5AD-3AACCE0E30E1}" srcId="{8EC1F59D-14D2-4EA3-A15B-BA2A6BE5A3E6}" destId="{6C2C9C2D-F6F8-4B63-A038-1627A0AD0FCC}" srcOrd="0" destOrd="0" parTransId="{84DFDBDF-E76D-46A6-8E18-103B7191CEA5}" sibTransId="{E238484D-981C-4B53-852D-51C08472B532}"/>
    <dgm:cxn modelId="{B6B021CB-AAE6-4FF9-AF03-B5F85FD4E752}" srcId="{8D2DB56E-78EB-4AB7-92D2-55855EEBBD29}" destId="{181EADDF-C0FC-411B-A27A-74E851095DDE}" srcOrd="0" destOrd="0" parTransId="{B3EB915A-7D40-4D5F-B460-7C584EEE2706}" sibTransId="{B00C9D82-9E8E-4CE6-9914-802E22A405E9}"/>
    <dgm:cxn modelId="{BB096695-F943-4CC1-920A-AEE5F0F6A8A1}" type="presOf" srcId="{C6AC84C9-599B-4DEE-9A72-BC34C0C3509E}" destId="{EB9762F6-441A-45AA-8B86-867089D994AB}" srcOrd="0" destOrd="0" presId="urn:microsoft.com/office/officeart/2005/8/layout/hierarchy4"/>
    <dgm:cxn modelId="{EE213CA9-CE5D-4BCA-A843-B9D152A470ED}" type="presOf" srcId="{181EADDF-C0FC-411B-A27A-74E851095DDE}" destId="{F22E2475-38C5-43C9-9AF9-195E38CDE660}" srcOrd="0" destOrd="0" presId="urn:microsoft.com/office/officeart/2005/8/layout/hierarchy4"/>
    <dgm:cxn modelId="{B88942AB-DFAF-4F05-B11E-9C552B749D38}" type="presParOf" srcId="{E76C2196-EFBB-40AB-9623-20CF081BA5CE}" destId="{A4D8D6FE-7AEF-4DDF-A18D-469B1599766A}" srcOrd="0" destOrd="0" presId="urn:microsoft.com/office/officeart/2005/8/layout/hierarchy4"/>
    <dgm:cxn modelId="{6C0E7650-359E-4806-B6A5-F0631E3890F3}" type="presParOf" srcId="{A4D8D6FE-7AEF-4DDF-A18D-469B1599766A}" destId="{F22E2475-38C5-43C9-9AF9-195E38CDE660}" srcOrd="0" destOrd="0" presId="urn:microsoft.com/office/officeart/2005/8/layout/hierarchy4"/>
    <dgm:cxn modelId="{A961CE5D-1416-46D2-99D0-48B0A2280553}" type="presParOf" srcId="{A4D8D6FE-7AEF-4DDF-A18D-469B1599766A}" destId="{1DC39EBA-50A4-4D7F-A952-6D5518C437BB}" srcOrd="1" destOrd="0" presId="urn:microsoft.com/office/officeart/2005/8/layout/hierarchy4"/>
    <dgm:cxn modelId="{3617542B-5765-4834-9C2C-8A7462EC2ECF}" type="presParOf" srcId="{A4D8D6FE-7AEF-4DDF-A18D-469B1599766A}" destId="{FC58F264-3A8A-4791-84F1-B279D5C21F4F}" srcOrd="2" destOrd="0" presId="urn:microsoft.com/office/officeart/2005/8/layout/hierarchy4"/>
    <dgm:cxn modelId="{1B181F2D-4104-4929-B396-B1555CE85BBA}" type="presParOf" srcId="{FC58F264-3A8A-4791-84F1-B279D5C21F4F}" destId="{C3328DCD-72FF-4D5A-A22F-E13D65186B86}" srcOrd="0" destOrd="0" presId="urn:microsoft.com/office/officeart/2005/8/layout/hierarchy4"/>
    <dgm:cxn modelId="{BB6F17BA-37E6-4AA5-BB29-85B27008CD64}" type="presParOf" srcId="{C3328DCD-72FF-4D5A-A22F-E13D65186B86}" destId="{07EED9EC-296F-4235-B4A6-C18CE9E60B0E}" srcOrd="0" destOrd="0" presId="urn:microsoft.com/office/officeart/2005/8/layout/hierarchy4"/>
    <dgm:cxn modelId="{B15C1944-F63A-4527-B238-35FD3963BB4F}" type="presParOf" srcId="{C3328DCD-72FF-4D5A-A22F-E13D65186B86}" destId="{D3989C89-AA22-4A87-AB34-B649D25D69D3}" srcOrd="1" destOrd="0" presId="urn:microsoft.com/office/officeart/2005/8/layout/hierarchy4"/>
    <dgm:cxn modelId="{42E0C357-7EA1-452E-B9B6-009467082DA4}" type="presParOf" srcId="{C3328DCD-72FF-4D5A-A22F-E13D65186B86}" destId="{DE3A0EAA-054B-4B96-B614-D1061DCC21BC}" srcOrd="2" destOrd="0" presId="urn:microsoft.com/office/officeart/2005/8/layout/hierarchy4"/>
    <dgm:cxn modelId="{8DF719DC-2ECB-4705-9C47-FE87F7F023A3}" type="presParOf" srcId="{DE3A0EAA-054B-4B96-B614-D1061DCC21BC}" destId="{77362493-227C-4309-924D-22EBFF6144B8}" srcOrd="0" destOrd="0" presId="urn:microsoft.com/office/officeart/2005/8/layout/hierarchy4"/>
    <dgm:cxn modelId="{5EE8FF4A-F116-4F53-8D55-0B3C635A2D1B}" type="presParOf" srcId="{77362493-227C-4309-924D-22EBFF6144B8}" destId="{2EFE1F45-666E-41CB-8D52-A951CB91A912}" srcOrd="0" destOrd="0" presId="urn:microsoft.com/office/officeart/2005/8/layout/hierarchy4"/>
    <dgm:cxn modelId="{C3ED9B01-BED9-4B67-88E0-0CD4AB3DBF4D}" type="presParOf" srcId="{77362493-227C-4309-924D-22EBFF6144B8}" destId="{67CB6F1F-ED14-4495-9459-5C770FBDA298}" srcOrd="1" destOrd="0" presId="urn:microsoft.com/office/officeart/2005/8/layout/hierarchy4"/>
    <dgm:cxn modelId="{07EDE234-C78C-4AE3-A5A1-3EAF8249FC06}" type="presParOf" srcId="{DE3A0EAA-054B-4B96-B614-D1061DCC21BC}" destId="{31BAC8BB-493B-4446-9E2E-75BCACA15B03}" srcOrd="1" destOrd="0" presId="urn:microsoft.com/office/officeart/2005/8/layout/hierarchy4"/>
    <dgm:cxn modelId="{8864C503-5496-4FCE-9C6F-F59421B799CF}" type="presParOf" srcId="{DE3A0EAA-054B-4B96-B614-D1061DCC21BC}" destId="{5D0ED2B5-FB89-4DA4-9340-2744EC810C9F}" srcOrd="2" destOrd="0" presId="urn:microsoft.com/office/officeart/2005/8/layout/hierarchy4"/>
    <dgm:cxn modelId="{EC563A65-0F84-4BB2-AA3E-60EB517A5E89}" type="presParOf" srcId="{5D0ED2B5-FB89-4DA4-9340-2744EC810C9F}" destId="{EB9762F6-441A-45AA-8B86-867089D994AB}" srcOrd="0" destOrd="0" presId="urn:microsoft.com/office/officeart/2005/8/layout/hierarchy4"/>
    <dgm:cxn modelId="{F93E688F-3A91-40BE-9F85-4BF7C3AC681C}" type="presParOf" srcId="{5D0ED2B5-FB89-4DA4-9340-2744EC810C9F}" destId="{7F244A4C-FA95-4D16-9130-B14B87AE36A3}" srcOrd="1" destOrd="0" presId="urn:microsoft.com/office/officeart/2005/8/layout/hierarchy4"/>
    <dgm:cxn modelId="{CE860F8E-7783-456A-AA19-39E149682945}" type="presParOf" srcId="{FC58F264-3A8A-4791-84F1-B279D5C21F4F}" destId="{712FF27E-429E-403A-B962-1796A53B4AE2}" srcOrd="1" destOrd="0" presId="urn:microsoft.com/office/officeart/2005/8/layout/hierarchy4"/>
    <dgm:cxn modelId="{284C5BBF-834B-498D-9528-00BA84845859}" type="presParOf" srcId="{FC58F264-3A8A-4791-84F1-B279D5C21F4F}" destId="{8CECEBF4-5B89-4FC3-B143-6839B9480ADD}" srcOrd="2" destOrd="0" presId="urn:microsoft.com/office/officeart/2005/8/layout/hierarchy4"/>
    <dgm:cxn modelId="{14298D34-8B21-4174-95F4-3A39510458C6}" type="presParOf" srcId="{8CECEBF4-5B89-4FC3-B143-6839B9480ADD}" destId="{402897C6-54C1-4329-9E00-14D57F2D8129}" srcOrd="0" destOrd="0" presId="urn:microsoft.com/office/officeart/2005/8/layout/hierarchy4"/>
    <dgm:cxn modelId="{09A1FE46-FF90-4CE8-8AD9-6A52079EB963}" type="presParOf" srcId="{8CECEBF4-5B89-4FC3-B143-6839B9480ADD}" destId="{931AEFE3-663B-46C1-BCA8-950047345D6B}" srcOrd="1" destOrd="0" presId="urn:microsoft.com/office/officeart/2005/8/layout/hierarchy4"/>
    <dgm:cxn modelId="{0B7C44A7-0FC4-4C3A-B8F2-7F29D555261F}" type="presParOf" srcId="{8CECEBF4-5B89-4FC3-B143-6839B9480ADD}" destId="{506B402B-3A8B-4542-9F6E-6ABB0F63BE10}" srcOrd="2" destOrd="0" presId="urn:microsoft.com/office/officeart/2005/8/layout/hierarchy4"/>
    <dgm:cxn modelId="{4B0D1DC9-3A90-4AB6-9BE0-8D1A4D46AC85}" type="presParOf" srcId="{506B402B-3A8B-4542-9F6E-6ABB0F63BE10}" destId="{2C65E07A-540B-4C83-9990-1F550566482A}" srcOrd="0" destOrd="0" presId="urn:microsoft.com/office/officeart/2005/8/layout/hierarchy4"/>
    <dgm:cxn modelId="{0BD67DC4-AD5B-40BE-BE7E-0CBD447D325E}" type="presParOf" srcId="{2C65E07A-540B-4C83-9990-1F550566482A}" destId="{3E7076E3-9590-4931-B37F-050110F8A836}" srcOrd="0" destOrd="0" presId="urn:microsoft.com/office/officeart/2005/8/layout/hierarchy4"/>
    <dgm:cxn modelId="{3F8429D7-9C35-4EC4-9911-AEE632D6C6A7}" type="presParOf" srcId="{2C65E07A-540B-4C83-9990-1F550566482A}" destId="{3E2747A8-5DA9-4C9F-8B02-49B527CAAD1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9F5FFC-546B-46D9-9D31-0FBCA89CED45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AC135117-92C6-45C9-974A-43FF96F2EB68}">
      <dgm:prSet phldrT="[Texto]"/>
      <dgm:spPr/>
      <dgm:t>
        <a:bodyPr/>
        <a:lstStyle/>
        <a:p>
          <a:r>
            <a:rPr lang="es-EC" dirty="0" smtClean="0"/>
            <a:t>Seguridad</a:t>
          </a:r>
          <a:endParaRPr lang="es-EC" dirty="0"/>
        </a:p>
      </dgm:t>
    </dgm:pt>
    <dgm:pt modelId="{69224556-2FB6-4BE8-BC0C-7E40356BBE9F}" type="parTrans" cxnId="{B66FB5BF-EA7E-4AEF-8A63-D6462B34DD95}">
      <dgm:prSet/>
      <dgm:spPr/>
      <dgm:t>
        <a:bodyPr/>
        <a:lstStyle/>
        <a:p>
          <a:endParaRPr lang="es-EC"/>
        </a:p>
      </dgm:t>
    </dgm:pt>
    <dgm:pt modelId="{8A8D52C4-115C-4C13-8207-51A2300D6FD4}" type="sibTrans" cxnId="{B66FB5BF-EA7E-4AEF-8A63-D6462B34DD95}">
      <dgm:prSet/>
      <dgm:spPr/>
      <dgm:t>
        <a:bodyPr/>
        <a:lstStyle/>
        <a:p>
          <a:endParaRPr lang="es-EC"/>
        </a:p>
      </dgm:t>
    </dgm:pt>
    <dgm:pt modelId="{3864CDD3-76BF-463E-A7A2-5A891AB9FBE4}">
      <dgm:prSet phldrT="[Texto]"/>
      <dgm:spPr/>
      <dgm:t>
        <a:bodyPr/>
        <a:lstStyle/>
        <a:p>
          <a:r>
            <a:rPr lang="es-EC" dirty="0" smtClean="0"/>
            <a:t>Banco emisor</a:t>
          </a:r>
          <a:endParaRPr lang="es-EC" dirty="0"/>
        </a:p>
      </dgm:t>
    </dgm:pt>
    <dgm:pt modelId="{30D2D519-3D8C-47AF-810B-A9B0C5941D43}" type="parTrans" cxnId="{3F6C8819-0DE0-40D9-8DFC-E0E3E94094C3}">
      <dgm:prSet/>
      <dgm:spPr/>
      <dgm:t>
        <a:bodyPr/>
        <a:lstStyle/>
        <a:p>
          <a:endParaRPr lang="es-EC"/>
        </a:p>
      </dgm:t>
    </dgm:pt>
    <dgm:pt modelId="{743E5A57-BF47-4F9C-8014-9422A932270E}" type="sibTrans" cxnId="{3F6C8819-0DE0-40D9-8DFC-E0E3E94094C3}">
      <dgm:prSet/>
      <dgm:spPr/>
      <dgm:t>
        <a:bodyPr/>
        <a:lstStyle/>
        <a:p>
          <a:endParaRPr lang="es-EC"/>
        </a:p>
      </dgm:t>
    </dgm:pt>
    <dgm:pt modelId="{2D3FCE11-9A3D-4DA2-913A-30CB40E892CE}">
      <dgm:prSet phldrT="[Texto]"/>
      <dgm:spPr/>
      <dgm:t>
        <a:bodyPr/>
        <a:lstStyle/>
        <a:p>
          <a:r>
            <a:rPr lang="es-EC" dirty="0" smtClean="0"/>
            <a:t>Plazo</a:t>
          </a:r>
          <a:endParaRPr lang="es-EC" dirty="0"/>
        </a:p>
      </dgm:t>
    </dgm:pt>
    <dgm:pt modelId="{3DBCEB35-F6C0-4FEA-953D-565A217E976C}" type="parTrans" cxnId="{B1A5FC17-2058-41A7-942E-98697556060E}">
      <dgm:prSet/>
      <dgm:spPr/>
      <dgm:t>
        <a:bodyPr/>
        <a:lstStyle/>
        <a:p>
          <a:endParaRPr lang="es-EC"/>
        </a:p>
      </dgm:t>
    </dgm:pt>
    <dgm:pt modelId="{A7318908-E155-4E5D-A0FD-A677A09830C7}" type="sibTrans" cxnId="{B1A5FC17-2058-41A7-942E-98697556060E}">
      <dgm:prSet/>
      <dgm:spPr/>
      <dgm:t>
        <a:bodyPr/>
        <a:lstStyle/>
        <a:p>
          <a:endParaRPr lang="es-EC"/>
        </a:p>
      </dgm:t>
    </dgm:pt>
    <dgm:pt modelId="{28EB8B02-AC2C-4D6B-95F9-7AD4D34B7B90}">
      <dgm:prSet phldrT="[Texto]"/>
      <dgm:spPr/>
      <dgm:t>
        <a:bodyPr/>
        <a:lstStyle/>
        <a:p>
          <a:r>
            <a:rPr lang="es-EC" dirty="0" smtClean="0"/>
            <a:t>Beneficiario</a:t>
          </a:r>
          <a:endParaRPr lang="es-EC" dirty="0"/>
        </a:p>
      </dgm:t>
    </dgm:pt>
    <dgm:pt modelId="{864BC49B-2971-4DC1-9D1D-7DDF4894B927}" type="parTrans" cxnId="{5C05DAAA-C230-40CC-A568-72A5D736C6F2}">
      <dgm:prSet/>
      <dgm:spPr/>
      <dgm:t>
        <a:bodyPr/>
        <a:lstStyle/>
        <a:p>
          <a:endParaRPr lang="es-EC"/>
        </a:p>
      </dgm:t>
    </dgm:pt>
    <dgm:pt modelId="{EB2720B5-2029-4C5F-964A-2545B9C528E7}" type="sibTrans" cxnId="{5C05DAAA-C230-40CC-A568-72A5D736C6F2}">
      <dgm:prSet/>
      <dgm:spPr/>
      <dgm:t>
        <a:bodyPr/>
        <a:lstStyle/>
        <a:p>
          <a:endParaRPr lang="es-EC"/>
        </a:p>
      </dgm:t>
    </dgm:pt>
    <dgm:pt modelId="{59077D59-4065-4C56-8CC7-F2729EA28C96}">
      <dgm:prSet phldrT="[Texto]"/>
      <dgm:spPr/>
      <dgm:t>
        <a:bodyPr/>
        <a:lstStyle/>
        <a:p>
          <a:r>
            <a:rPr lang="es-EC" dirty="0" smtClean="0"/>
            <a:t>Documentos</a:t>
          </a:r>
          <a:endParaRPr lang="es-EC" dirty="0"/>
        </a:p>
      </dgm:t>
    </dgm:pt>
    <dgm:pt modelId="{408A98CE-ECE2-4FD8-8960-BC2C6D4E7213}" type="parTrans" cxnId="{53CEB826-B598-4536-9A76-FA6DD92E74EA}">
      <dgm:prSet/>
      <dgm:spPr/>
      <dgm:t>
        <a:bodyPr/>
        <a:lstStyle/>
        <a:p>
          <a:endParaRPr lang="es-EC"/>
        </a:p>
      </dgm:t>
    </dgm:pt>
    <dgm:pt modelId="{9CD4C5D4-F192-4767-8109-835B0C5C4057}" type="sibTrans" cxnId="{53CEB826-B598-4536-9A76-FA6DD92E74EA}">
      <dgm:prSet/>
      <dgm:spPr/>
      <dgm:t>
        <a:bodyPr/>
        <a:lstStyle/>
        <a:p>
          <a:endParaRPr lang="es-EC"/>
        </a:p>
      </dgm:t>
    </dgm:pt>
    <dgm:pt modelId="{968EBBAE-F572-4E19-9BB7-D0BC3F7F298B}" type="pres">
      <dgm:prSet presAssocID="{1A9F5FFC-546B-46D9-9D31-0FBCA89CED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7504C8D-0145-4C96-809A-2A20E2653002}" type="pres">
      <dgm:prSet presAssocID="{AC135117-92C6-45C9-974A-43FF96F2EB6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49AF20-6980-4A98-B6DA-4174D971A883}" type="pres">
      <dgm:prSet presAssocID="{8A8D52C4-115C-4C13-8207-51A2300D6FD4}" presName="sibTrans" presStyleLbl="sibTrans2D1" presStyleIdx="0" presStyleCnt="4"/>
      <dgm:spPr/>
      <dgm:t>
        <a:bodyPr/>
        <a:lstStyle/>
        <a:p>
          <a:endParaRPr lang="es-EC"/>
        </a:p>
      </dgm:t>
    </dgm:pt>
    <dgm:pt modelId="{3DF9B720-887D-4AAB-B67D-22EE8DF9B104}" type="pres">
      <dgm:prSet presAssocID="{8A8D52C4-115C-4C13-8207-51A2300D6FD4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C5105E43-B9A9-4829-B97E-D6A59E5731A6}" type="pres">
      <dgm:prSet presAssocID="{3864CDD3-76BF-463E-A7A2-5A891AB9FBE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9A34A8-E114-4F93-851C-B8C8499048C3}" type="pres">
      <dgm:prSet presAssocID="{743E5A57-BF47-4F9C-8014-9422A932270E}" presName="sibTrans" presStyleLbl="sibTrans2D1" presStyleIdx="1" presStyleCnt="4"/>
      <dgm:spPr/>
      <dgm:t>
        <a:bodyPr/>
        <a:lstStyle/>
        <a:p>
          <a:endParaRPr lang="es-EC"/>
        </a:p>
      </dgm:t>
    </dgm:pt>
    <dgm:pt modelId="{82B844E5-8616-4EDE-A852-D785334AF6F1}" type="pres">
      <dgm:prSet presAssocID="{743E5A57-BF47-4F9C-8014-9422A932270E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3DA7B551-CC52-4C45-81EB-1E5CDB55C5E0}" type="pres">
      <dgm:prSet presAssocID="{2D3FCE11-9A3D-4DA2-913A-30CB40E892C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F64AD2-4C06-4A9F-BF36-7A4F9E04CCEC}" type="pres">
      <dgm:prSet presAssocID="{A7318908-E155-4E5D-A0FD-A677A09830C7}" presName="sibTrans" presStyleLbl="sibTrans2D1" presStyleIdx="2" presStyleCnt="4"/>
      <dgm:spPr/>
      <dgm:t>
        <a:bodyPr/>
        <a:lstStyle/>
        <a:p>
          <a:endParaRPr lang="es-EC"/>
        </a:p>
      </dgm:t>
    </dgm:pt>
    <dgm:pt modelId="{FCFEF481-824E-430E-AF27-7DE964ABC40B}" type="pres">
      <dgm:prSet presAssocID="{A7318908-E155-4E5D-A0FD-A677A09830C7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2C131410-874B-4F79-8C87-4FEB6209A7FF}" type="pres">
      <dgm:prSet presAssocID="{28EB8B02-AC2C-4D6B-95F9-7AD4D34B7B9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7A2F27-9AA0-4781-82D6-6BFA03FEB920}" type="pres">
      <dgm:prSet presAssocID="{EB2720B5-2029-4C5F-964A-2545B9C528E7}" presName="sibTrans" presStyleLbl="sibTrans2D1" presStyleIdx="3" presStyleCnt="4"/>
      <dgm:spPr/>
      <dgm:t>
        <a:bodyPr/>
        <a:lstStyle/>
        <a:p>
          <a:endParaRPr lang="es-EC"/>
        </a:p>
      </dgm:t>
    </dgm:pt>
    <dgm:pt modelId="{972470B5-8392-4981-8F79-35D52356E59E}" type="pres">
      <dgm:prSet presAssocID="{EB2720B5-2029-4C5F-964A-2545B9C528E7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38856957-86E5-4264-8685-FA0B66C51A24}" type="pres">
      <dgm:prSet presAssocID="{59077D59-4065-4C56-8CC7-F2729EA28C9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794056E-BC87-4DFB-A29F-A96DF7249FB6}" type="presOf" srcId="{3864CDD3-76BF-463E-A7A2-5A891AB9FBE4}" destId="{C5105E43-B9A9-4829-B97E-D6A59E5731A6}" srcOrd="0" destOrd="0" presId="urn:microsoft.com/office/officeart/2005/8/layout/process5"/>
    <dgm:cxn modelId="{53CEB826-B598-4536-9A76-FA6DD92E74EA}" srcId="{1A9F5FFC-546B-46D9-9D31-0FBCA89CED45}" destId="{59077D59-4065-4C56-8CC7-F2729EA28C96}" srcOrd="4" destOrd="0" parTransId="{408A98CE-ECE2-4FD8-8960-BC2C6D4E7213}" sibTransId="{9CD4C5D4-F192-4767-8109-835B0C5C4057}"/>
    <dgm:cxn modelId="{50DBC4CD-BC68-490F-BCDC-AB658A18CA48}" type="presOf" srcId="{8A8D52C4-115C-4C13-8207-51A2300D6FD4}" destId="{EC49AF20-6980-4A98-B6DA-4174D971A883}" srcOrd="0" destOrd="0" presId="urn:microsoft.com/office/officeart/2005/8/layout/process5"/>
    <dgm:cxn modelId="{5C05DAAA-C230-40CC-A568-72A5D736C6F2}" srcId="{1A9F5FFC-546B-46D9-9D31-0FBCA89CED45}" destId="{28EB8B02-AC2C-4D6B-95F9-7AD4D34B7B90}" srcOrd="3" destOrd="0" parTransId="{864BC49B-2971-4DC1-9D1D-7DDF4894B927}" sibTransId="{EB2720B5-2029-4C5F-964A-2545B9C528E7}"/>
    <dgm:cxn modelId="{B1A5FC17-2058-41A7-942E-98697556060E}" srcId="{1A9F5FFC-546B-46D9-9D31-0FBCA89CED45}" destId="{2D3FCE11-9A3D-4DA2-913A-30CB40E892CE}" srcOrd="2" destOrd="0" parTransId="{3DBCEB35-F6C0-4FEA-953D-565A217E976C}" sibTransId="{A7318908-E155-4E5D-A0FD-A677A09830C7}"/>
    <dgm:cxn modelId="{53368D5F-48E9-4077-9A25-68EAAF4963F8}" type="presOf" srcId="{2D3FCE11-9A3D-4DA2-913A-30CB40E892CE}" destId="{3DA7B551-CC52-4C45-81EB-1E5CDB55C5E0}" srcOrd="0" destOrd="0" presId="urn:microsoft.com/office/officeart/2005/8/layout/process5"/>
    <dgm:cxn modelId="{712F0404-D6BF-4A35-AD4C-C95E5B4EF853}" type="presOf" srcId="{59077D59-4065-4C56-8CC7-F2729EA28C96}" destId="{38856957-86E5-4264-8685-FA0B66C51A24}" srcOrd="0" destOrd="0" presId="urn:microsoft.com/office/officeart/2005/8/layout/process5"/>
    <dgm:cxn modelId="{3AEFE7C4-1298-4D4B-B461-50D097BC0FC2}" type="presOf" srcId="{8A8D52C4-115C-4C13-8207-51A2300D6FD4}" destId="{3DF9B720-887D-4AAB-B67D-22EE8DF9B104}" srcOrd="1" destOrd="0" presId="urn:microsoft.com/office/officeart/2005/8/layout/process5"/>
    <dgm:cxn modelId="{F0AEF760-A80B-4F9B-8230-CA10BAD8843F}" type="presOf" srcId="{EB2720B5-2029-4C5F-964A-2545B9C528E7}" destId="{972470B5-8392-4981-8F79-35D52356E59E}" srcOrd="1" destOrd="0" presId="urn:microsoft.com/office/officeart/2005/8/layout/process5"/>
    <dgm:cxn modelId="{5F40E5F6-9B0B-4764-B84F-3A6D4934BC18}" type="presOf" srcId="{1A9F5FFC-546B-46D9-9D31-0FBCA89CED45}" destId="{968EBBAE-F572-4E19-9BB7-D0BC3F7F298B}" srcOrd="0" destOrd="0" presId="urn:microsoft.com/office/officeart/2005/8/layout/process5"/>
    <dgm:cxn modelId="{523F2AA2-59EC-4402-AF42-2B1CB7153D99}" type="presOf" srcId="{743E5A57-BF47-4F9C-8014-9422A932270E}" destId="{82B844E5-8616-4EDE-A852-D785334AF6F1}" srcOrd="1" destOrd="0" presId="urn:microsoft.com/office/officeart/2005/8/layout/process5"/>
    <dgm:cxn modelId="{2A42708E-1E8D-49EB-8DE4-F0C7715027BF}" type="presOf" srcId="{743E5A57-BF47-4F9C-8014-9422A932270E}" destId="{EA9A34A8-E114-4F93-851C-B8C8499048C3}" srcOrd="0" destOrd="0" presId="urn:microsoft.com/office/officeart/2005/8/layout/process5"/>
    <dgm:cxn modelId="{B66FB5BF-EA7E-4AEF-8A63-D6462B34DD95}" srcId="{1A9F5FFC-546B-46D9-9D31-0FBCA89CED45}" destId="{AC135117-92C6-45C9-974A-43FF96F2EB68}" srcOrd="0" destOrd="0" parTransId="{69224556-2FB6-4BE8-BC0C-7E40356BBE9F}" sibTransId="{8A8D52C4-115C-4C13-8207-51A2300D6FD4}"/>
    <dgm:cxn modelId="{3F6C8819-0DE0-40D9-8DFC-E0E3E94094C3}" srcId="{1A9F5FFC-546B-46D9-9D31-0FBCA89CED45}" destId="{3864CDD3-76BF-463E-A7A2-5A891AB9FBE4}" srcOrd="1" destOrd="0" parTransId="{30D2D519-3D8C-47AF-810B-A9B0C5941D43}" sibTransId="{743E5A57-BF47-4F9C-8014-9422A932270E}"/>
    <dgm:cxn modelId="{402AFC90-939F-47EB-92E7-909E0D409B6B}" type="presOf" srcId="{EB2720B5-2029-4C5F-964A-2545B9C528E7}" destId="{917A2F27-9AA0-4781-82D6-6BFA03FEB920}" srcOrd="0" destOrd="0" presId="urn:microsoft.com/office/officeart/2005/8/layout/process5"/>
    <dgm:cxn modelId="{DA819C3F-33E9-4E37-A620-C502F87AD03E}" type="presOf" srcId="{A7318908-E155-4E5D-A0FD-A677A09830C7}" destId="{2EF64AD2-4C06-4A9F-BF36-7A4F9E04CCEC}" srcOrd="0" destOrd="0" presId="urn:microsoft.com/office/officeart/2005/8/layout/process5"/>
    <dgm:cxn modelId="{AE14DC69-A0ED-4CE0-84D8-9328A47D8413}" type="presOf" srcId="{AC135117-92C6-45C9-974A-43FF96F2EB68}" destId="{B7504C8D-0145-4C96-809A-2A20E2653002}" srcOrd="0" destOrd="0" presId="urn:microsoft.com/office/officeart/2005/8/layout/process5"/>
    <dgm:cxn modelId="{7C0C02D0-4C50-4423-82BE-7A6D3838061B}" type="presOf" srcId="{28EB8B02-AC2C-4D6B-95F9-7AD4D34B7B90}" destId="{2C131410-874B-4F79-8C87-4FEB6209A7FF}" srcOrd="0" destOrd="0" presId="urn:microsoft.com/office/officeart/2005/8/layout/process5"/>
    <dgm:cxn modelId="{B7D9F9BE-B5C1-493B-B74E-11F255C0FE99}" type="presOf" srcId="{A7318908-E155-4E5D-A0FD-A677A09830C7}" destId="{FCFEF481-824E-430E-AF27-7DE964ABC40B}" srcOrd="1" destOrd="0" presId="urn:microsoft.com/office/officeart/2005/8/layout/process5"/>
    <dgm:cxn modelId="{DC5D0182-F412-4ED3-84BD-02D3DADCEFB7}" type="presParOf" srcId="{968EBBAE-F572-4E19-9BB7-D0BC3F7F298B}" destId="{B7504C8D-0145-4C96-809A-2A20E2653002}" srcOrd="0" destOrd="0" presId="urn:microsoft.com/office/officeart/2005/8/layout/process5"/>
    <dgm:cxn modelId="{F809F753-D4A1-484A-A7B3-21679B77D022}" type="presParOf" srcId="{968EBBAE-F572-4E19-9BB7-D0BC3F7F298B}" destId="{EC49AF20-6980-4A98-B6DA-4174D971A883}" srcOrd="1" destOrd="0" presId="urn:microsoft.com/office/officeart/2005/8/layout/process5"/>
    <dgm:cxn modelId="{DB8648E3-A1D5-4178-A3E2-A4FB474453A5}" type="presParOf" srcId="{EC49AF20-6980-4A98-B6DA-4174D971A883}" destId="{3DF9B720-887D-4AAB-B67D-22EE8DF9B104}" srcOrd="0" destOrd="0" presId="urn:microsoft.com/office/officeart/2005/8/layout/process5"/>
    <dgm:cxn modelId="{EE3501EB-B65C-4F8A-ADA6-E8D60512F1F2}" type="presParOf" srcId="{968EBBAE-F572-4E19-9BB7-D0BC3F7F298B}" destId="{C5105E43-B9A9-4829-B97E-D6A59E5731A6}" srcOrd="2" destOrd="0" presId="urn:microsoft.com/office/officeart/2005/8/layout/process5"/>
    <dgm:cxn modelId="{0CF7984F-36E2-4D70-B58F-A88B46C7DE69}" type="presParOf" srcId="{968EBBAE-F572-4E19-9BB7-D0BC3F7F298B}" destId="{EA9A34A8-E114-4F93-851C-B8C8499048C3}" srcOrd="3" destOrd="0" presId="urn:microsoft.com/office/officeart/2005/8/layout/process5"/>
    <dgm:cxn modelId="{7ED928CA-6BC5-4443-8F8F-56CF17D9C773}" type="presParOf" srcId="{EA9A34A8-E114-4F93-851C-B8C8499048C3}" destId="{82B844E5-8616-4EDE-A852-D785334AF6F1}" srcOrd="0" destOrd="0" presId="urn:microsoft.com/office/officeart/2005/8/layout/process5"/>
    <dgm:cxn modelId="{2BC6FA2D-529D-446D-849D-82EB5EB5D445}" type="presParOf" srcId="{968EBBAE-F572-4E19-9BB7-D0BC3F7F298B}" destId="{3DA7B551-CC52-4C45-81EB-1E5CDB55C5E0}" srcOrd="4" destOrd="0" presId="urn:microsoft.com/office/officeart/2005/8/layout/process5"/>
    <dgm:cxn modelId="{0A475532-9783-4EC3-85EF-A46A5157CD82}" type="presParOf" srcId="{968EBBAE-F572-4E19-9BB7-D0BC3F7F298B}" destId="{2EF64AD2-4C06-4A9F-BF36-7A4F9E04CCEC}" srcOrd="5" destOrd="0" presId="urn:microsoft.com/office/officeart/2005/8/layout/process5"/>
    <dgm:cxn modelId="{6762EC35-8910-48EC-BD92-0C801417E380}" type="presParOf" srcId="{2EF64AD2-4C06-4A9F-BF36-7A4F9E04CCEC}" destId="{FCFEF481-824E-430E-AF27-7DE964ABC40B}" srcOrd="0" destOrd="0" presId="urn:microsoft.com/office/officeart/2005/8/layout/process5"/>
    <dgm:cxn modelId="{BBE44BEB-3FF6-4A68-85C9-49D1266067B7}" type="presParOf" srcId="{968EBBAE-F572-4E19-9BB7-D0BC3F7F298B}" destId="{2C131410-874B-4F79-8C87-4FEB6209A7FF}" srcOrd="6" destOrd="0" presId="urn:microsoft.com/office/officeart/2005/8/layout/process5"/>
    <dgm:cxn modelId="{E898845B-EBB9-459D-A3D5-3CA6C54FE54A}" type="presParOf" srcId="{968EBBAE-F572-4E19-9BB7-D0BC3F7F298B}" destId="{917A2F27-9AA0-4781-82D6-6BFA03FEB920}" srcOrd="7" destOrd="0" presId="urn:microsoft.com/office/officeart/2005/8/layout/process5"/>
    <dgm:cxn modelId="{F3F18CDE-451D-496F-A8A1-54B774B05295}" type="presParOf" srcId="{917A2F27-9AA0-4781-82D6-6BFA03FEB920}" destId="{972470B5-8392-4981-8F79-35D52356E59E}" srcOrd="0" destOrd="0" presId="urn:microsoft.com/office/officeart/2005/8/layout/process5"/>
    <dgm:cxn modelId="{C2242156-F170-4327-936F-0E68FE6A4233}" type="presParOf" srcId="{968EBBAE-F572-4E19-9BB7-D0BC3F7F298B}" destId="{38856957-86E5-4264-8685-FA0B66C51A24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E2475-38C5-43C9-9AF9-195E38CDE660}">
      <dsp:nvSpPr>
        <dsp:cNvPr id="0" name=""/>
        <dsp:cNvSpPr/>
      </dsp:nvSpPr>
      <dsp:spPr>
        <a:xfrm>
          <a:off x="966" y="2236"/>
          <a:ext cx="8423002" cy="15800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  <a:sp3d extrusionH="506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300" kern="1200" dirty="0" smtClean="0"/>
            <a:t>Comercializan productos orgánicos</a:t>
          </a:r>
          <a:endParaRPr lang="es-EC" sz="4300" kern="1200" dirty="0"/>
        </a:p>
      </dsp:txBody>
      <dsp:txXfrm>
        <a:off x="47245" y="48515"/>
        <a:ext cx="8330444" cy="1487539"/>
      </dsp:txXfrm>
    </dsp:sp>
    <dsp:sp modelId="{07EED9EC-296F-4235-B4A6-C18CE9E60B0E}">
      <dsp:nvSpPr>
        <dsp:cNvPr id="0" name=""/>
        <dsp:cNvSpPr/>
      </dsp:nvSpPr>
      <dsp:spPr>
        <a:xfrm>
          <a:off x="966" y="1728193"/>
          <a:ext cx="5502166" cy="15800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  <a:sp3d extrusionH="506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Calidad, Contenido Nutricional, Empaque, Marca, Tamaño y Precio</a:t>
          </a:r>
          <a:endParaRPr lang="es-EC" sz="2800" kern="1200" dirty="0"/>
        </a:p>
      </dsp:txBody>
      <dsp:txXfrm>
        <a:off x="47245" y="1774472"/>
        <a:ext cx="5409608" cy="1487539"/>
      </dsp:txXfrm>
    </dsp:sp>
    <dsp:sp modelId="{2EFE1F45-666E-41CB-8D52-A951CB91A912}">
      <dsp:nvSpPr>
        <dsp:cNvPr id="0" name=""/>
        <dsp:cNvSpPr/>
      </dsp:nvSpPr>
      <dsp:spPr>
        <a:xfrm>
          <a:off x="966" y="3458225"/>
          <a:ext cx="2694498" cy="15800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  <a:sp3d extrusionH="506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10 o 15 días</a:t>
          </a:r>
          <a:endParaRPr lang="es-EC" sz="2800" kern="1200" dirty="0"/>
        </a:p>
      </dsp:txBody>
      <dsp:txXfrm>
        <a:off x="47245" y="3504504"/>
        <a:ext cx="2601940" cy="1487539"/>
      </dsp:txXfrm>
    </dsp:sp>
    <dsp:sp modelId="{EB9762F6-441A-45AA-8B86-867089D994AB}">
      <dsp:nvSpPr>
        <dsp:cNvPr id="0" name=""/>
        <dsp:cNvSpPr/>
      </dsp:nvSpPr>
      <dsp:spPr>
        <a:xfrm>
          <a:off x="2808634" y="3458225"/>
          <a:ext cx="2694498" cy="15800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  <a:sp3d extrusionH="506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10000 – 13000 kg</a:t>
          </a:r>
          <a:endParaRPr lang="es-EC" sz="2800" kern="1200" dirty="0"/>
        </a:p>
      </dsp:txBody>
      <dsp:txXfrm>
        <a:off x="2854913" y="3504504"/>
        <a:ext cx="2601940" cy="1487539"/>
      </dsp:txXfrm>
    </dsp:sp>
    <dsp:sp modelId="{402897C6-54C1-4329-9E00-14D57F2D8129}">
      <dsp:nvSpPr>
        <dsp:cNvPr id="0" name=""/>
        <dsp:cNvSpPr/>
      </dsp:nvSpPr>
      <dsp:spPr>
        <a:xfrm>
          <a:off x="5729470" y="1730231"/>
          <a:ext cx="2694498" cy="15800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  <a:sp3d extrusionH="506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Importaciones Directas </a:t>
          </a:r>
          <a:endParaRPr lang="es-EC" sz="2800" kern="1200" dirty="0"/>
        </a:p>
      </dsp:txBody>
      <dsp:txXfrm>
        <a:off x="5775749" y="1776510"/>
        <a:ext cx="2601940" cy="1487539"/>
      </dsp:txXfrm>
    </dsp:sp>
    <dsp:sp modelId="{3E7076E3-9590-4931-B37F-050110F8A836}">
      <dsp:nvSpPr>
        <dsp:cNvPr id="0" name=""/>
        <dsp:cNvSpPr/>
      </dsp:nvSpPr>
      <dsp:spPr>
        <a:xfrm>
          <a:off x="5729470" y="3458225"/>
          <a:ext cx="2694498" cy="15800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65000"/>
                <a:lumMod val="110000"/>
              </a:schemeClr>
            </a:gs>
            <a:gs pos="88000">
              <a:schemeClr val="accent6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6"/>
          </a:solidFill>
          <a:prstDash val="solid"/>
        </a:ln>
        <a:effectLst/>
        <a:sp3d extrusionH="506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Precio 2 – 2,50 euros</a:t>
          </a:r>
          <a:endParaRPr lang="es-EC" sz="2800" kern="1200" dirty="0"/>
        </a:p>
      </dsp:txBody>
      <dsp:txXfrm>
        <a:off x="5775749" y="3504504"/>
        <a:ext cx="2601940" cy="1487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04C8D-0145-4C96-809A-2A20E2653002}">
      <dsp:nvSpPr>
        <dsp:cNvPr id="0" name=""/>
        <dsp:cNvSpPr/>
      </dsp:nvSpPr>
      <dsp:spPr>
        <a:xfrm>
          <a:off x="5357" y="750887"/>
          <a:ext cx="1601390" cy="9608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Seguridad</a:t>
          </a:r>
          <a:endParaRPr lang="es-EC" sz="2000" kern="1200" dirty="0"/>
        </a:p>
      </dsp:txBody>
      <dsp:txXfrm>
        <a:off x="33499" y="779029"/>
        <a:ext cx="1545106" cy="904550"/>
      </dsp:txXfrm>
    </dsp:sp>
    <dsp:sp modelId="{EC49AF20-6980-4A98-B6DA-4174D971A883}">
      <dsp:nvSpPr>
        <dsp:cNvPr id="0" name=""/>
        <dsp:cNvSpPr/>
      </dsp:nvSpPr>
      <dsp:spPr>
        <a:xfrm>
          <a:off x="1747670" y="1032732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1747670" y="1112161"/>
        <a:ext cx="237646" cy="238286"/>
      </dsp:txXfrm>
    </dsp:sp>
    <dsp:sp modelId="{C5105E43-B9A9-4829-B97E-D6A59E5731A6}">
      <dsp:nvSpPr>
        <dsp:cNvPr id="0" name=""/>
        <dsp:cNvSpPr/>
      </dsp:nvSpPr>
      <dsp:spPr>
        <a:xfrm>
          <a:off x="2247304" y="750887"/>
          <a:ext cx="1601390" cy="9608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Banco emisor</a:t>
          </a:r>
          <a:endParaRPr lang="es-EC" sz="2000" kern="1200" dirty="0"/>
        </a:p>
      </dsp:txBody>
      <dsp:txXfrm>
        <a:off x="2275446" y="779029"/>
        <a:ext cx="1545106" cy="904550"/>
      </dsp:txXfrm>
    </dsp:sp>
    <dsp:sp modelId="{EA9A34A8-E114-4F93-851C-B8C8499048C3}">
      <dsp:nvSpPr>
        <dsp:cNvPr id="0" name=""/>
        <dsp:cNvSpPr/>
      </dsp:nvSpPr>
      <dsp:spPr>
        <a:xfrm>
          <a:off x="3989617" y="1032732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3989617" y="1112161"/>
        <a:ext cx="237646" cy="238286"/>
      </dsp:txXfrm>
    </dsp:sp>
    <dsp:sp modelId="{3DA7B551-CC52-4C45-81EB-1E5CDB55C5E0}">
      <dsp:nvSpPr>
        <dsp:cNvPr id="0" name=""/>
        <dsp:cNvSpPr/>
      </dsp:nvSpPr>
      <dsp:spPr>
        <a:xfrm>
          <a:off x="4489251" y="750887"/>
          <a:ext cx="1601390" cy="9608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Plazo</a:t>
          </a:r>
          <a:endParaRPr lang="es-EC" sz="2000" kern="1200" dirty="0"/>
        </a:p>
      </dsp:txBody>
      <dsp:txXfrm>
        <a:off x="4517393" y="779029"/>
        <a:ext cx="1545106" cy="904550"/>
      </dsp:txXfrm>
    </dsp:sp>
    <dsp:sp modelId="{2EF64AD2-4C06-4A9F-BF36-7A4F9E04CCEC}">
      <dsp:nvSpPr>
        <dsp:cNvPr id="0" name=""/>
        <dsp:cNvSpPr/>
      </dsp:nvSpPr>
      <dsp:spPr>
        <a:xfrm rot="5400000">
          <a:off x="5120199" y="1823819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 rot="-5400000">
        <a:off x="5170803" y="1852644"/>
        <a:ext cx="238286" cy="237646"/>
      </dsp:txXfrm>
    </dsp:sp>
    <dsp:sp modelId="{2C131410-874B-4F79-8C87-4FEB6209A7FF}">
      <dsp:nvSpPr>
        <dsp:cNvPr id="0" name=""/>
        <dsp:cNvSpPr/>
      </dsp:nvSpPr>
      <dsp:spPr>
        <a:xfrm>
          <a:off x="4489251" y="2352278"/>
          <a:ext cx="1601390" cy="9608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Beneficiario</a:t>
          </a:r>
          <a:endParaRPr lang="es-EC" sz="2000" kern="1200" dirty="0"/>
        </a:p>
      </dsp:txBody>
      <dsp:txXfrm>
        <a:off x="4517393" y="2380420"/>
        <a:ext cx="1545106" cy="904550"/>
      </dsp:txXfrm>
    </dsp:sp>
    <dsp:sp modelId="{917A2F27-9AA0-4781-82D6-6BFA03FEB920}">
      <dsp:nvSpPr>
        <dsp:cNvPr id="0" name=""/>
        <dsp:cNvSpPr/>
      </dsp:nvSpPr>
      <dsp:spPr>
        <a:xfrm rot="10800000">
          <a:off x="4008834" y="2634122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 rot="10800000">
        <a:off x="4110682" y="2713551"/>
        <a:ext cx="237646" cy="238286"/>
      </dsp:txXfrm>
    </dsp:sp>
    <dsp:sp modelId="{38856957-86E5-4264-8685-FA0B66C51A24}">
      <dsp:nvSpPr>
        <dsp:cNvPr id="0" name=""/>
        <dsp:cNvSpPr/>
      </dsp:nvSpPr>
      <dsp:spPr>
        <a:xfrm>
          <a:off x="2247304" y="2352278"/>
          <a:ext cx="1601390" cy="96083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Documentos</a:t>
          </a:r>
          <a:endParaRPr lang="es-EC" sz="2000" kern="1200" dirty="0"/>
        </a:p>
      </dsp:txBody>
      <dsp:txXfrm>
        <a:off x="2275446" y="2380420"/>
        <a:ext cx="1545106" cy="904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3FEC5-05E6-4134-B499-DB3333762965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515B-D151-44E0-85DD-A0FEB2BBEC2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0182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313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5609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39106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0329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80385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3940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0250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550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98939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580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6011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77534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2999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9664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025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76593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5444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4665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82036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1932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0799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4F05-9A03-4941-B627-02D5A609D5A1}" type="datetimeFigureOut">
              <a:rPr lang="es-EC" smtClean="0"/>
              <a:pPr/>
              <a:t>27/01/2015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909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5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0.emf"/><Relationship Id="rId4" Type="http://schemas.openxmlformats.org/officeDocument/2006/relationships/image" Target="../media/image5.png"/><Relationship Id="rId9" Type="http://schemas.openxmlformats.org/officeDocument/2006/relationships/package" Target="../embeddings/Microsoft_Word_Document2.docx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package" Target="../embeddings/Microsoft_Word_Document6.docx"/><Relationship Id="rId3" Type="http://schemas.openxmlformats.org/officeDocument/2006/relationships/oleObject" Target="../embeddings/oleObject3.bin"/><Relationship Id="rId7" Type="http://schemas.openxmlformats.org/officeDocument/2006/relationships/package" Target="../embeddings/Microsoft_Word_Document4.docx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53.emf"/><Relationship Id="rId5" Type="http://schemas.openxmlformats.org/officeDocument/2006/relationships/image" Target="../media/image51.emf"/><Relationship Id="rId10" Type="http://schemas.openxmlformats.org/officeDocument/2006/relationships/package" Target="../embeddings/Microsoft_Word_Document5.docx"/><Relationship Id="rId4" Type="http://schemas.openxmlformats.org/officeDocument/2006/relationships/package" Target="../embeddings/Microsoft_Word_Document3.docx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41277"/>
          <a:stretch/>
        </p:blipFill>
        <p:spPr>
          <a:xfrm>
            <a:off x="0" y="0"/>
            <a:ext cx="8388424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59632" y="2276872"/>
            <a:ext cx="6858000" cy="990600"/>
          </a:xfrm>
        </p:spPr>
        <p:txBody>
          <a:bodyPr>
            <a:noAutofit/>
          </a:bodyPr>
          <a:lstStyle/>
          <a:p>
            <a:pPr algn="ctr"/>
            <a:r>
              <a:rPr lang="es-EC" sz="1600" dirty="0" smtClean="0"/>
              <a:t/>
            </a:r>
            <a:br>
              <a:rPr lang="es-EC" sz="1600" dirty="0" smtClean="0"/>
            </a:br>
            <a:endParaRPr lang="es-EC" sz="1600" dirty="0"/>
          </a:p>
        </p:txBody>
      </p:sp>
      <p:sp>
        <p:nvSpPr>
          <p:cNvPr id="5" name="4 Rectángulo"/>
          <p:cNvSpPr/>
          <p:nvPr/>
        </p:nvSpPr>
        <p:spPr>
          <a:xfrm>
            <a:off x="318330" y="1528515"/>
            <a:ext cx="806489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Arial" pitchFamily="34" charset="0"/>
                <a:cs typeface="Arial" pitchFamily="34" charset="0"/>
              </a:rPr>
              <a:t/>
            </a:r>
            <a:br>
              <a:rPr lang="es-EC" b="1" dirty="0">
                <a:latin typeface="Arial" pitchFamily="34" charset="0"/>
                <a:cs typeface="Arial" pitchFamily="34" charset="0"/>
              </a:rPr>
            </a:br>
            <a:r>
              <a:rPr lang="es-ES_tradnl" b="1" dirty="0">
                <a:latin typeface="Arial" pitchFamily="34" charset="0"/>
                <a:cs typeface="Arial" pitchFamily="34" charset="0"/>
              </a:rPr>
              <a:t> </a:t>
            </a:r>
            <a:endParaRPr lang="es-ES_tradnl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ES_tradnl" sz="20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000" b="1" dirty="0" smtClean="0"/>
              <a:t>DISEÑO </a:t>
            </a:r>
            <a:r>
              <a:rPr lang="es-ES" sz="2000" b="1" dirty="0"/>
              <a:t>DE UN MODELO DE CONSORCIO DE EXPORTADORES DE PANELA ORGÁNICA EN POLVO, DESDE LA PARROQUIA DE PACTO PROVINCIA DE PICHINCHA HACIA EL MERCADO EUROPEO</a:t>
            </a:r>
            <a:r>
              <a:rPr lang="es-EC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es-EC" sz="2000" b="1" dirty="0">
                <a:latin typeface="Arial" pitchFamily="34" charset="0"/>
                <a:cs typeface="Arial" pitchFamily="34" charset="0"/>
              </a:rPr>
            </a:br>
            <a:r>
              <a:rPr lang="es-ES_tradnl" sz="16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es-ES_tradnl" sz="16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es-ES_tradnl" sz="1600" b="1" dirty="0">
              <a:solidFill>
                <a:prstClr val="black"/>
              </a:solidFill>
              <a:latin typeface="Arial" pitchFamily="34" charset="0"/>
              <a:ea typeface="+mj-ea"/>
              <a:cs typeface="+mj-cs"/>
            </a:endParaRPr>
          </a:p>
          <a:p>
            <a:pPr algn="ctr"/>
            <a:endParaRPr lang="es-ES_tradnl" sz="1600" b="1" dirty="0" smtClean="0">
              <a:solidFill>
                <a:prstClr val="black"/>
              </a:solidFill>
              <a:latin typeface="Arial" pitchFamily="34" charset="0"/>
              <a:ea typeface="+mj-ea"/>
              <a:cs typeface="+mj-cs"/>
            </a:endParaRPr>
          </a:p>
          <a:p>
            <a:pPr algn="ctr"/>
            <a:r>
              <a:rPr lang="es-EC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300" dirty="0" smtClean="0">
                <a:latin typeface="Arial" pitchFamily="34" charset="0"/>
                <a:cs typeface="Arial" pitchFamily="34" charset="0"/>
              </a:rPr>
            </a:br>
            <a:r>
              <a:rPr lang="es-ES_tradnl" sz="1300" dirty="0" smtClean="0">
                <a:latin typeface="Arial" pitchFamily="34" charset="0"/>
                <a:cs typeface="Arial" pitchFamily="34" charset="0"/>
              </a:rPr>
              <a:t> </a:t>
            </a:r>
            <a:endParaRPr lang="es-EC" sz="13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s-EC" sz="13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C" sz="13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300" b="1" dirty="0" smtClean="0">
                <a:latin typeface="Arial" pitchFamily="34" charset="0"/>
                <a:cs typeface="Arial" pitchFamily="34" charset="0"/>
              </a:rPr>
            </a:br>
            <a:r>
              <a:rPr lang="es-ES_tradnl" sz="36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s-ES_tradnl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AUTORAS:</a:t>
            </a:r>
            <a:r>
              <a:rPr lang="es-EC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C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DIANA CAROLINA GUERRERO DEL SALTO</a:t>
            </a:r>
          </a:p>
          <a:p>
            <a:pPr algn="ctr"/>
            <a:r>
              <a:rPr lang="es-ES_tradnl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MARI ESTEFANI TORRES MORILLO</a:t>
            </a:r>
            <a:r>
              <a:rPr lang="es-EC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C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16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s-EC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600" b="1" dirty="0" smtClean="0">
                <a:latin typeface="Arial" pitchFamily="34" charset="0"/>
                <a:cs typeface="Arial" pitchFamily="34" charset="0"/>
              </a:rPr>
            </a:br>
            <a:endParaRPr lang="es-EC" dirty="0"/>
          </a:p>
        </p:txBody>
      </p:sp>
      <p:pic>
        <p:nvPicPr>
          <p:cNvPr id="2050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4750449" cy="12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Rectángulo"/>
          <p:cNvSpPr/>
          <p:nvPr/>
        </p:nvSpPr>
        <p:spPr>
          <a:xfrm>
            <a:off x="539552" y="186684"/>
            <a:ext cx="763284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/>
              <a:t>ESTUDIO DE PRODUCCIÓN </a:t>
            </a:r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922216"/>
              </p:ext>
            </p:extLst>
          </p:nvPr>
        </p:nvGraphicFramePr>
        <p:xfrm>
          <a:off x="2123728" y="1268760"/>
          <a:ext cx="4896544" cy="2514724"/>
        </p:xfrm>
        <a:graphic>
          <a:graphicData uri="http://schemas.openxmlformats.org/drawingml/2006/table">
            <a:tbl>
              <a:tblPr firstRow="1" firstCol="1" bandRow="1"/>
              <a:tblGrid>
                <a:gridCol w="2117586"/>
                <a:gridCol w="1058793"/>
                <a:gridCol w="1720165"/>
              </a:tblGrid>
              <a:tr h="490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Empresa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N° Socios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Precio Quintal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449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Corporación Colspa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49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Corporación Nuevo Amanecer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Asociación Sacharum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49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Cooperativa Copropap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3CC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</a:tbl>
          </a:graphicData>
        </a:graphic>
      </p:graphicFrame>
      <p:sp>
        <p:nvSpPr>
          <p:cNvPr id="5" name="8 Rectángulo"/>
          <p:cNvSpPr/>
          <p:nvPr/>
        </p:nvSpPr>
        <p:spPr>
          <a:xfrm>
            <a:off x="367099" y="3321819"/>
            <a:ext cx="7632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 smtClean="0"/>
              <a:t>Encuesta</a:t>
            </a:r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86684"/>
            <a:ext cx="1975275" cy="50601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9269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Proveedores</a:t>
            </a:r>
            <a:endParaRPr lang="es-EC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3475677" y="4221088"/>
                <a:ext cx="2936125" cy="7587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𝑛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𝑁</m:t>
                          </m:r>
                          <m:r>
                            <a:rPr lang="es-EC" i="1">
                              <a:latin typeface="Cambria Math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∗</m:t>
                          </m:r>
                          <m:r>
                            <a:rPr lang="es-EC" i="1">
                              <a:latin typeface="Cambria Math"/>
                            </a:rPr>
                            <m:t>𝑝</m:t>
                          </m:r>
                          <m:r>
                            <a:rPr lang="es-EC" i="1">
                              <a:latin typeface="Cambria Math"/>
                            </a:rPr>
                            <m:t>∗</m:t>
                          </m:r>
                          <m:r>
                            <a:rPr lang="es-EC" i="1">
                              <a:latin typeface="Cambria Math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𝑁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s-EC" i="1">
                              <a:latin typeface="Cambria Math"/>
                            </a:rPr>
                            <m:t>+ 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∗</m:t>
                          </m:r>
                          <m:r>
                            <a:rPr lang="es-EC" i="1">
                              <a:latin typeface="Cambria Math"/>
                            </a:rPr>
                            <m:t>𝑝</m:t>
                          </m:r>
                          <m:r>
                            <a:rPr lang="es-EC" i="1">
                              <a:latin typeface="Cambria Math"/>
                            </a:rPr>
                            <m:t>∗</m:t>
                          </m:r>
                          <m:r>
                            <a:rPr lang="es-EC" i="1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677" y="4221088"/>
                <a:ext cx="2936125" cy="75873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Rectángulo"/>
              <p:cNvSpPr/>
              <p:nvPr/>
            </p:nvSpPr>
            <p:spPr>
              <a:xfrm>
                <a:off x="569640" y="5517232"/>
                <a:ext cx="4609660" cy="75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𝑛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116 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1,96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2 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0,05 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0,95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0,05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116−1</m:t>
                              </m:r>
                            </m:e>
                          </m:d>
                          <m:r>
                            <a:rPr lang="es-EC" i="1">
                              <a:latin typeface="Cambria Math"/>
                            </a:rPr>
                            <m:t>+ 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1,96</m:t>
                              </m:r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0,05 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0,95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40" y="5517232"/>
                <a:ext cx="4609660" cy="75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5620690" y="5622839"/>
                <a:ext cx="2799164" cy="6476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𝑛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24,45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0,51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                </m:t>
                      </m:r>
                      <m:r>
                        <a:rPr lang="es-EC" i="1">
                          <a:latin typeface="Cambria Math"/>
                        </a:rPr>
                        <m:t>𝑛</m:t>
                      </m:r>
                      <m:r>
                        <a:rPr lang="es-EC" i="1">
                          <a:latin typeface="Cambria Math"/>
                        </a:rPr>
                        <m:t>=45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690" y="5622839"/>
                <a:ext cx="2799164" cy="64761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46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100392" y="260648"/>
            <a:ext cx="7200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E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N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C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U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E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S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T</a:t>
            </a:r>
          </a:p>
          <a:p>
            <a:pPr algn="ctr"/>
            <a:endParaRPr lang="es-EC" sz="2400" b="1" dirty="0" smtClean="0"/>
          </a:p>
          <a:p>
            <a:pPr algn="ctr"/>
            <a:r>
              <a:rPr lang="es-EC" sz="2400" b="1" dirty="0" smtClean="0"/>
              <a:t>A</a:t>
            </a:r>
          </a:p>
          <a:p>
            <a:pPr algn="ctr"/>
            <a:endParaRPr lang="es-EC" sz="2400" b="1" dirty="0" smtClean="0"/>
          </a:p>
          <a:p>
            <a:pPr algn="ctr"/>
            <a:r>
              <a:rPr lang="es-EC" sz="2400" b="1" dirty="0"/>
              <a:t>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467544" y="476091"/>
            <a:ext cx="72008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R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 smtClean="0"/>
              <a:t>E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 smtClean="0"/>
              <a:t>S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 smtClean="0"/>
              <a:t>U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 smtClean="0"/>
              <a:t>L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 smtClean="0"/>
              <a:t>T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 smtClean="0"/>
              <a:t>A</a:t>
            </a:r>
          </a:p>
          <a:p>
            <a:pPr algn="ctr"/>
            <a:endParaRPr lang="es-EC" sz="2000" b="1" dirty="0" smtClean="0"/>
          </a:p>
          <a:p>
            <a:pPr algn="ctr"/>
            <a:r>
              <a:rPr lang="es-EC" sz="2000" b="1" dirty="0" smtClean="0"/>
              <a:t>D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 smtClean="0"/>
              <a:t>O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 smtClean="0"/>
              <a:t>S</a:t>
            </a:r>
            <a:endParaRPr lang="es-EC" sz="2000" b="1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27333" r="22070" b="11000"/>
          <a:stretch/>
        </p:blipFill>
        <p:spPr bwMode="auto">
          <a:xfrm>
            <a:off x="1403648" y="120774"/>
            <a:ext cx="6480720" cy="287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7333" r="21874" b="20727"/>
          <a:stretch/>
        </p:blipFill>
        <p:spPr bwMode="auto">
          <a:xfrm>
            <a:off x="1403648" y="2980937"/>
            <a:ext cx="6480720" cy="296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t="52246" r="21680" b="30666"/>
          <a:stretch/>
        </p:blipFill>
        <p:spPr bwMode="auto">
          <a:xfrm>
            <a:off x="1408212" y="5877272"/>
            <a:ext cx="648072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7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Rectángulo"/>
          <p:cNvSpPr/>
          <p:nvPr/>
        </p:nvSpPr>
        <p:spPr>
          <a:xfrm>
            <a:off x="251520" y="260648"/>
            <a:ext cx="7632848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/>
              <a:t>ESTUDIO DEMANDA INTERNACIONAL</a:t>
            </a:r>
          </a:p>
          <a:p>
            <a:pPr algn="ctr"/>
            <a:endParaRPr lang="es-ES" sz="2400" b="1" dirty="0" smtClean="0"/>
          </a:p>
          <a:p>
            <a:r>
              <a:rPr lang="es-ES" sz="2400" b="1" dirty="0" smtClean="0"/>
              <a:t>Entrevistas Internacionales</a:t>
            </a:r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116632"/>
            <a:ext cx="1975275" cy="506012"/>
          </a:xfrm>
          <a:prstGeom prst="rect">
            <a:avLst/>
          </a:prstGeom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922060434"/>
              </p:ext>
            </p:extLst>
          </p:nvPr>
        </p:nvGraphicFramePr>
        <p:xfrm>
          <a:off x="395536" y="1700808"/>
          <a:ext cx="842493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25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68" y="116632"/>
            <a:ext cx="1975275" cy="506012"/>
          </a:xfrm>
          <a:prstGeom prst="rect">
            <a:avLst/>
          </a:prstGeom>
        </p:spPr>
      </p:pic>
      <p:sp>
        <p:nvSpPr>
          <p:cNvPr id="3" name="8 Rectángulo"/>
          <p:cNvSpPr/>
          <p:nvPr/>
        </p:nvSpPr>
        <p:spPr>
          <a:xfrm>
            <a:off x="-483880" y="354991"/>
            <a:ext cx="763284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/>
              <a:t>OFERTA DEL CONSORCIO Y ECUADOR</a:t>
            </a:r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73660"/>
              </p:ext>
            </p:extLst>
          </p:nvPr>
        </p:nvGraphicFramePr>
        <p:xfrm>
          <a:off x="1475656" y="1647653"/>
          <a:ext cx="6096000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SEMANAL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MENSUAL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ANUAL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467 qq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1868 qq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22416 qq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46,7</a:t>
                      </a:r>
                      <a:r>
                        <a:rPr lang="es-EC" baseline="0" dirty="0" smtClean="0"/>
                        <a:t>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186,8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2241,6 tn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467544" y="112474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Consorcio</a:t>
            </a:r>
            <a:endParaRPr lang="es-EC" sz="2400" b="1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424068"/>
              </p:ext>
            </p:extLst>
          </p:nvPr>
        </p:nvGraphicFramePr>
        <p:xfrm>
          <a:off x="1619673" y="3674642"/>
          <a:ext cx="6060553" cy="280017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81813"/>
                <a:gridCol w="1571956"/>
                <a:gridCol w="1325746"/>
                <a:gridCol w="1117414"/>
                <a:gridCol w="1363624"/>
              </a:tblGrid>
              <a:tr h="546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AÑOS 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IPP ECUADOR ANUAL-2014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TONELADAS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IPP * TN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TN TN+(IPP*TN)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5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2,59%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2.241,60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2.241,60</a:t>
                      </a:r>
                    </a:p>
                  </a:txBody>
                  <a:tcPr marL="9525" marR="9525" marT="9525" marB="0"/>
                </a:tc>
              </a:tr>
              <a:tr h="375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2.299,66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58,06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2.299,66</a:t>
                      </a:r>
                    </a:p>
                  </a:txBody>
                  <a:tcPr marL="9525" marR="9525" marT="9525" marB="0"/>
                </a:tc>
              </a:tr>
              <a:tr h="375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2.359,22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2.359,22</a:t>
                      </a:r>
                    </a:p>
                  </a:txBody>
                  <a:tcPr marL="9525" marR="9525" marT="9525" marB="0"/>
                </a:tc>
              </a:tr>
              <a:tr h="375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2.420,32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61,10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2.420,32</a:t>
                      </a:r>
                    </a:p>
                  </a:txBody>
                  <a:tcPr marL="9525" marR="9525" marT="9525" marB="0"/>
                </a:tc>
              </a:tr>
              <a:tr h="375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2.483,01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62,69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2.483,01</a:t>
                      </a:r>
                    </a:p>
                  </a:txBody>
                  <a:tcPr marL="9525" marR="9525" marT="9525" marB="0"/>
                </a:tc>
              </a:tr>
              <a:tr h="375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2.547,32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64,31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2.547,32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467544" y="314096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Proyección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5153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40466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Ecuador</a:t>
            </a:r>
            <a:endParaRPr lang="es-EC" sz="2400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239648"/>
              </p:ext>
            </p:extLst>
          </p:nvPr>
        </p:nvGraphicFramePr>
        <p:xfrm>
          <a:off x="323528" y="866329"/>
          <a:ext cx="4176464" cy="1833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40160"/>
                <a:gridCol w="2736304"/>
              </a:tblGrid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Subpartida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Concepto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1701111000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</a:rPr>
                        <a:t>Azúcar de caña sólido, en bruto, sin adición de aromatizante ni colorante: chancaca (panela, raspadura)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815023"/>
              </p:ext>
            </p:extLst>
          </p:nvPr>
        </p:nvGraphicFramePr>
        <p:xfrm>
          <a:off x="4788024" y="906276"/>
          <a:ext cx="4157906" cy="281075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702585"/>
                <a:gridCol w="719017"/>
                <a:gridCol w="882654"/>
                <a:gridCol w="845538"/>
                <a:gridCol w="1008112"/>
              </a:tblGrid>
              <a:tr h="643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Periodo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Años(X)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Toneladas (Y)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X^2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X*Y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2009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363,00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363,00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424,00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848,00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2011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434,00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1.302,00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2012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395,00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1.580,00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2013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730,00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3.650,00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233">
                <a:tc>
                  <a:txBody>
                    <a:bodyPr/>
                    <a:lstStyle/>
                    <a:p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2.346,00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55,00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7.743,00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54175"/>
              </p:ext>
            </p:extLst>
          </p:nvPr>
        </p:nvGraphicFramePr>
        <p:xfrm>
          <a:off x="309042" y="3441775"/>
          <a:ext cx="3528392" cy="287102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936497"/>
                <a:gridCol w="1300997"/>
                <a:gridCol w="1290898"/>
              </a:tblGrid>
              <a:tr h="957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Periodo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Años Proyectados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Toneladas Proyectadas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9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2014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680,70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9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2015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751,20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9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2016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821,70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9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892,20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9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2018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962,70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9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2019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11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1033,20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5652120" y="3233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Mínimos Cuadrados</a:t>
            </a:r>
            <a:endParaRPr lang="es-EC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23528" y="293168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Proyecciones</a:t>
            </a:r>
            <a:endParaRPr lang="es-EC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4064682" y="393052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Crecimiento Promedio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5826549" y="3933056"/>
                <a:ext cx="2531462" cy="9442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</a:rPr>
                        <m:t>𝑐</m:t>
                      </m:r>
                      <m:r>
                        <a:rPr lang="es-EC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𝑏</m:t>
                          </m:r>
                          <m:r>
                            <a:rPr lang="es-EC" i="1">
                              <a:latin typeface="Cambria Math"/>
                            </a:rPr>
                            <m:t>(</m:t>
                          </m:r>
                          <m:r>
                            <a:rPr lang="es-EC" i="1">
                              <a:latin typeface="Cambria Math"/>
                            </a:rPr>
                            <m:t>𝑛</m:t>
                          </m:r>
                          <m:r>
                            <a:rPr lang="es-EC" i="1">
                              <a:latin typeface="Cambria Math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𝑦</m:t>
                              </m:r>
                            </m:e>
                          </m:nary>
                        </m:den>
                      </m:f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70,50(5)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s-EC" i="1">
                                  <a:latin typeface="Cambria Math"/>
                                </a:rPr>
                                <m:t>2346</m:t>
                              </m:r>
                            </m:e>
                          </m:nary>
                        </m:den>
                      </m:f>
                      <m:r>
                        <a:rPr lang="es-EC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s-EC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15,03%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549" y="3933056"/>
                <a:ext cx="2531462" cy="94423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9 CuadroTexto"/>
          <p:cNvSpPr txBox="1"/>
          <p:nvPr/>
        </p:nvSpPr>
        <p:spPr>
          <a:xfrm>
            <a:off x="5960504" y="5085184"/>
            <a:ext cx="185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Porcentaje</a:t>
            </a:r>
            <a:endParaRPr lang="es-EC" b="1" dirty="0"/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85990"/>
              </p:ext>
            </p:extLst>
          </p:nvPr>
        </p:nvGraphicFramePr>
        <p:xfrm>
          <a:off x="4260304" y="5661248"/>
          <a:ext cx="4344144" cy="7416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63824"/>
                <a:gridCol w="1512168"/>
                <a:gridCol w="1368152"/>
              </a:tblGrid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Producción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Exportación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Porcentaje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</a:rPr>
                        <a:t>186,80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</a:rPr>
                        <a:t>730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effectLst/>
                        </a:rPr>
                        <a:t>25,59% 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64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89783" y="221008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DEMANDA SUPERMERCADOS E ITALIA</a:t>
            </a:r>
            <a:endParaRPr lang="es-EC" sz="2400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624820"/>
              </p:ext>
            </p:extLst>
          </p:nvPr>
        </p:nvGraphicFramePr>
        <p:xfrm>
          <a:off x="179512" y="1556792"/>
          <a:ext cx="8408067" cy="11125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96739"/>
                <a:gridCol w="1328363"/>
                <a:gridCol w="1162111"/>
                <a:gridCol w="1162111"/>
                <a:gridCol w="1162111"/>
                <a:gridCol w="1089479"/>
                <a:gridCol w="13071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Livorno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Florencia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Venecia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Milán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Roma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Génova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Total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27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30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145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19800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24300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19800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15300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24300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27000 tn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130500 tn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288603"/>
              </p:ext>
            </p:extLst>
          </p:nvPr>
        </p:nvGraphicFramePr>
        <p:xfrm>
          <a:off x="827584" y="3573016"/>
          <a:ext cx="6624935" cy="309634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801865"/>
                <a:gridCol w="1393718"/>
                <a:gridCol w="1353329"/>
                <a:gridCol w="1777765"/>
                <a:gridCol w="1298258"/>
              </a:tblGrid>
              <a:tr h="746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AÑOS 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IPC ITALIA ANUAL 2014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TONELADAS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IPC * TN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TN TN+(IPC*TN)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47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0,2%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130.500,00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130.500,00</a:t>
                      </a:r>
                    </a:p>
                  </a:txBody>
                  <a:tcPr marL="9525" marR="9525" marT="9525" marB="0"/>
                </a:tc>
              </a:tr>
              <a:tr h="347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130.761,00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130.761,00</a:t>
                      </a:r>
                    </a:p>
                  </a:txBody>
                  <a:tcPr marL="9525" marR="9525" marT="9525" marB="0"/>
                </a:tc>
              </a:tr>
              <a:tr h="412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131.022,52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261,52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131.022,52</a:t>
                      </a:r>
                    </a:p>
                  </a:txBody>
                  <a:tcPr marL="9525" marR="9525" marT="9525" marB="0"/>
                </a:tc>
              </a:tr>
              <a:tr h="447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131.284,57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262,05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131.284,57</a:t>
                      </a:r>
                    </a:p>
                  </a:txBody>
                  <a:tcPr marL="9525" marR="9525" marT="9525" marB="0"/>
                </a:tc>
              </a:tr>
              <a:tr h="347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131.547,14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262,57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131.547,14</a:t>
                      </a:r>
                    </a:p>
                  </a:txBody>
                  <a:tcPr marL="9525" marR="9525" marT="9525" marB="0"/>
                </a:tc>
              </a:tr>
              <a:tr h="347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131.810,23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263,09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131.810,23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32 Flecha derecha"/>
          <p:cNvSpPr/>
          <p:nvPr/>
        </p:nvSpPr>
        <p:spPr>
          <a:xfrm>
            <a:off x="7318375" y="12118975"/>
            <a:ext cx="268288" cy="1730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7" name="6 CuadroTexto"/>
          <p:cNvSpPr txBox="1"/>
          <p:nvPr/>
        </p:nvSpPr>
        <p:spPr>
          <a:xfrm>
            <a:off x="412404" y="2866379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Proyección</a:t>
            </a:r>
            <a:endParaRPr lang="es-EC" sz="24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12404" y="879103"/>
            <a:ext cx="250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Supermercados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28776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97497"/>
            <a:ext cx="11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ITALIA</a:t>
            </a:r>
            <a:endParaRPr lang="es-EC" sz="2400" b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434146"/>
              </p:ext>
            </p:extLst>
          </p:nvPr>
        </p:nvGraphicFramePr>
        <p:xfrm>
          <a:off x="251520" y="764704"/>
          <a:ext cx="4896544" cy="2232248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066928"/>
                <a:gridCol w="1237328"/>
                <a:gridCol w="648072"/>
                <a:gridCol w="576064"/>
                <a:gridCol w="504056"/>
                <a:gridCol w="864096"/>
              </a:tblGrid>
              <a:tr h="5580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Partida Arancelaria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Descripción del  producto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Italia importa del Ecuador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Italia importa </a:t>
                      </a:r>
                      <a:endParaRPr lang="es-EC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del </a:t>
                      </a:r>
                      <a:r>
                        <a:rPr lang="es-EC" sz="1200" dirty="0">
                          <a:effectLst/>
                        </a:rPr>
                        <a:t>mundo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741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1701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Azúcar de caña o de remolacha y sacarosa químicamente pura, en estado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Años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2009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2010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2011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2012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2013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TN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462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459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328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443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430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Años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2009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2010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2011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2012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2013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    TN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1.135.193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1.294.260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1.604.381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1.643.863</a:t>
                      </a:r>
                      <a:endParaRPr lang="es-EC" sz="16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1.518.297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783633"/>
              </p:ext>
            </p:extLst>
          </p:nvPr>
        </p:nvGraphicFramePr>
        <p:xfrm>
          <a:off x="323528" y="3861048"/>
          <a:ext cx="4824536" cy="254877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807189"/>
                <a:gridCol w="790444"/>
                <a:gridCol w="1043998"/>
                <a:gridCol w="949089"/>
                <a:gridCol w="1233816"/>
              </a:tblGrid>
              <a:tr h="624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Periodo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Años(X)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Toneladas (Y)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X^2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X*Y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2009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1.135.193,00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1.135.193,00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1.294.260,00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2.588.520,00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2011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1.604.381,00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4.813.143,00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2012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1.643.863,00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6.575.452,00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2013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1.518.297,00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7.591.485,00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2171">
                <a:tc>
                  <a:txBody>
                    <a:bodyPr/>
                    <a:lstStyle/>
                    <a:p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7.195.994,00</a:t>
                      </a:r>
                      <a:endParaRPr lang="es-EC" sz="16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55,00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22.703.793,00</a:t>
                      </a:r>
                      <a:endParaRPr lang="es-EC" sz="16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440160" y="317078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Mínimos Cuadrados</a:t>
            </a:r>
            <a:endParaRPr lang="es-EC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349380" y="3886586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Crecimiento Promedio</a:t>
            </a:r>
            <a:endParaRPr lang="es-EC" sz="2400" b="1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017313"/>
              </p:ext>
            </p:extLst>
          </p:nvPr>
        </p:nvGraphicFramePr>
        <p:xfrm>
          <a:off x="5580112" y="836712"/>
          <a:ext cx="3312368" cy="2795737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949049"/>
                <a:gridCol w="1209573"/>
                <a:gridCol w="1153746"/>
              </a:tblGrid>
              <a:tr h="703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Periodo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Años Proyectados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Toneladas Proyectadas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8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2014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1.773.942,10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8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2015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7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1.885.523,20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8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2016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1.997.104,30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8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2017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2.108.685,40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8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2018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2.220.266,50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8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2019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2.331.847,60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6228184" y="23103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Proyecciones</a:t>
            </a:r>
            <a:endParaRPr lang="es-EC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5724128" y="5013176"/>
                <a:ext cx="3096344" cy="944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</a:rPr>
                        <m:t>𝑐</m:t>
                      </m:r>
                      <m:r>
                        <a:rPr lang="es-EC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𝑏</m:t>
                          </m:r>
                          <m:r>
                            <a:rPr lang="es-EC" i="1">
                              <a:latin typeface="Cambria Math"/>
                            </a:rPr>
                            <m:t>(</m:t>
                          </m:r>
                          <m:r>
                            <a:rPr lang="es-EC" i="1">
                              <a:latin typeface="Cambria Math"/>
                            </a:rPr>
                            <m:t>𝑛</m:t>
                          </m:r>
                          <m:r>
                            <a:rPr lang="es-EC" i="1">
                              <a:latin typeface="Cambria Math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𝑦</m:t>
                              </m:r>
                            </m:e>
                          </m:nary>
                        </m:den>
                      </m:f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111581,10(5)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bHide m:val="on"/>
                              <m:supHide m:val="on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s-EC" i="1">
                                  <a:latin typeface="Cambria Math"/>
                                </a:rPr>
                                <m:t>7195994</m:t>
                              </m:r>
                            </m:e>
                          </m:nary>
                        </m:den>
                      </m:f>
                      <m:r>
                        <a:rPr lang="es-EC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s-EC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7,75%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013176"/>
                <a:ext cx="3096344" cy="94423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0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18864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DEMANDA INSATISFECHA</a:t>
            </a:r>
            <a:endParaRPr lang="es-EC" sz="28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1259632" y="957957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Supermercados</a:t>
            </a:r>
            <a:endParaRPr lang="es-EC" sz="2400" b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607824"/>
              </p:ext>
            </p:extLst>
          </p:nvPr>
        </p:nvGraphicFramePr>
        <p:xfrm>
          <a:off x="394048" y="1556792"/>
          <a:ext cx="4609999" cy="2360776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693979"/>
                <a:gridCol w="1206201"/>
                <a:gridCol w="1321863"/>
                <a:gridCol w="1387956"/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AÑOS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OFERTA PROYECTADA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DEMANDA PROYECTADA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DEMANDA INSATISFECHA </a:t>
                      </a:r>
                      <a:endParaRPr lang="es-EC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OP-DP)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5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2.299,66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130.761,00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-128.461,34</a:t>
                      </a:r>
                    </a:p>
                  </a:txBody>
                  <a:tcPr marL="9525" marR="9525" marT="9525" marB="0"/>
                </a:tc>
              </a:tr>
              <a:tr h="345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2.359,22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131.022,52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-128.663,30</a:t>
                      </a:r>
                    </a:p>
                  </a:txBody>
                  <a:tcPr marL="9525" marR="9525" marT="9525" marB="0"/>
                </a:tc>
              </a:tr>
              <a:tr h="345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2.420,32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131.284,57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-128.864,24</a:t>
                      </a:r>
                    </a:p>
                  </a:txBody>
                  <a:tcPr marL="9525" marR="9525" marT="9525" marB="0"/>
                </a:tc>
              </a:tr>
              <a:tr h="345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2.483,01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131.547,14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-129.064,13</a:t>
                      </a:r>
                    </a:p>
                  </a:txBody>
                  <a:tcPr marL="9525" marR="9525" marT="9525" marB="0"/>
                </a:tc>
              </a:tr>
              <a:tr h="345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2.547,32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131.810,23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-129.262,91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5724128" y="333826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Nacional</a:t>
            </a:r>
            <a:endParaRPr lang="es-EC" sz="2400" b="1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39528"/>
              </p:ext>
            </p:extLst>
          </p:nvPr>
        </p:nvGraphicFramePr>
        <p:xfrm>
          <a:off x="3779912" y="4077072"/>
          <a:ext cx="4464496" cy="265149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650169"/>
                <a:gridCol w="1251576"/>
                <a:gridCol w="1251576"/>
                <a:gridCol w="1311175"/>
              </a:tblGrid>
              <a:tr h="7053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AÑOS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OFERTA PROYECTADA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DEMANDA PROYECTADA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DEMANDA INSATISFECHA </a:t>
                      </a:r>
                      <a:endParaRPr lang="es-EC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OP-DP)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8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751,20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1.885.523,20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-1.884.772,00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8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821,70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1.997.104,30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-1.996.282,60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8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892,20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2.108.685,40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-2.107.793,20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8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962,70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2.220.266,50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-2.219.303,80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89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1.033,20</a:t>
                      </a:r>
                      <a:endParaRPr lang="es-EC" sz="120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2.331.847,60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-2.330.814,40</a:t>
                      </a:r>
                      <a:endParaRPr lang="es-EC" sz="1200" dirty="0">
                        <a:solidFill>
                          <a:srgbClr val="76923C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47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51720" y="240011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SEGMENTACIÓN DE MERCADO</a:t>
            </a:r>
            <a:endParaRPr lang="es-EC" sz="2400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152335"/>
              </p:ext>
            </p:extLst>
          </p:nvPr>
        </p:nvGraphicFramePr>
        <p:xfrm>
          <a:off x="323526" y="836714"/>
          <a:ext cx="7416825" cy="579453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118164"/>
                <a:gridCol w="4201409"/>
                <a:gridCol w="97252"/>
              </a:tblGrid>
              <a:tr h="276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Variables de Segmentación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Categorías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6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Geográfica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6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País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Italia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71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Ciudad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Livorno, Florencia, Milán, </a:t>
                      </a:r>
                      <a:endParaRPr lang="es-EC" sz="1600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Venecia</a:t>
                      </a:r>
                      <a:r>
                        <a:rPr lang="es-EC" sz="1600" dirty="0">
                          <a:effectLst/>
                        </a:rPr>
                        <a:t>, Génova, Roma 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6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Demográfica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6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Sector 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Alimenticio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51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Tipo de cliente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Comercializadoras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1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Volumen de compra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Moderado y Fuerte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917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Tamaño 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Medianas y Grandes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917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Número de empleados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25 – 100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917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Número de años en el mercado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 3 años en adelante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6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Psicográfica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6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Tipo de producto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100% orgánico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2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Conductual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2000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6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Tipo de entrega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Rápida y confiable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62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Frecuencia de compra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Semanal – Quincenal - Mensual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667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Uso final del producto</a:t>
                      </a:r>
                      <a:endParaRPr lang="es-EC" sz="20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Endulzante, bebidas </a:t>
                      </a:r>
                      <a:r>
                        <a:rPr lang="es-EC" sz="1600" dirty="0" smtClean="0">
                          <a:effectLst/>
                        </a:rPr>
                        <a:t>energizantes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hidratantes</a:t>
                      </a:r>
                      <a:r>
                        <a:rPr lang="es-EC" sz="1600" dirty="0">
                          <a:effectLst/>
                        </a:rPr>
                        <a:t>, cicatrizante, balsámico, </a:t>
                      </a:r>
                      <a:endParaRPr lang="es-EC" sz="1600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resfriados </a:t>
                      </a:r>
                      <a:r>
                        <a:rPr lang="es-EC" sz="1600" dirty="0">
                          <a:effectLst/>
                        </a:rPr>
                        <a:t>entre otras. </a:t>
                      </a:r>
                      <a:endParaRPr lang="es-EC" sz="20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108 Flecha derecha"/>
          <p:cNvSpPr/>
          <p:nvPr/>
        </p:nvSpPr>
        <p:spPr>
          <a:xfrm>
            <a:off x="7210425" y="11534775"/>
            <a:ext cx="266700" cy="16033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75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059832" y="31854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PUNTO DE EQUILIBRIO</a:t>
            </a:r>
            <a:endParaRPr lang="es-EC" sz="24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119675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Ventas</a:t>
            </a:r>
            <a:endParaRPr lang="es-EC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2555776" y="1005833"/>
                <a:ext cx="3331361" cy="8435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𝑃</m:t>
                      </m:r>
                      <m:r>
                        <a:rPr lang="es-EC" i="1">
                          <a:latin typeface="Cambria Math"/>
                        </a:rPr>
                        <m:t>.</m:t>
                      </m:r>
                      <m:r>
                        <a:rPr lang="es-EC" i="1">
                          <a:latin typeface="Cambria Math"/>
                        </a:rPr>
                        <m:t>𝐸</m:t>
                      </m:r>
                      <m:r>
                        <a:rPr lang="es-EC" i="1">
                          <a:latin typeface="Cambria Math"/>
                        </a:rPr>
                        <m:t>.$=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𝐶𝑜𝑠𝑡𝑜𝑠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𝐹𝑖𝑗𝑜𝑠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1− </m:t>
                          </m:r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/>
                                </a:rPr>
                                <m:t>𝐶𝑜𝑠𝑡𝑜𝑠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𝑉𝑎𝑟𝑖𝑎𝑏𝑙𝑒𝑠</m:t>
                              </m:r>
                            </m:num>
                            <m:den>
                              <m:r>
                                <a:rPr lang="es-EC" i="1">
                                  <a:latin typeface="Cambria Math"/>
                                </a:rPr>
                                <m:t>𝑉𝑒𝑛𝑡𝑎𝑠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𝑇𝑜𝑡𝑎𝑙𝑒𝑠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005833"/>
                <a:ext cx="3331361" cy="84350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1278256" y="2022796"/>
                <a:ext cx="5886400" cy="872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3240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/>
                                </a:rPr>
                                <m:t>153782,66</m:t>
                              </m:r>
                            </m:num>
                            <m:den>
                              <m:r>
                                <a:rPr lang="es-EC" i="1">
                                  <a:latin typeface="Cambria Math"/>
                                </a:rPr>
                                <m:t>254579,20</m:t>
                              </m:r>
                            </m:den>
                          </m:f>
                        </m:den>
                      </m:f>
                      <m:r>
                        <a:rPr lang="es-EC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3240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1−0,60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3240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0,40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=8183,18 </m:t>
                      </m:r>
                      <m:r>
                        <a:rPr lang="es-EC" i="1">
                          <a:latin typeface="Cambria Math"/>
                        </a:rPr>
                        <m:t>𝑑</m:t>
                      </m:r>
                      <m:r>
                        <a:rPr lang="es-EC" i="1">
                          <a:latin typeface="Cambria Math"/>
                        </a:rPr>
                        <m:t>ó</m:t>
                      </m:r>
                      <m:r>
                        <a:rPr lang="es-EC" i="1">
                          <a:latin typeface="Cambria Math"/>
                        </a:rPr>
                        <m:t>𝑙𝑎𝑟𝑒𝑠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256" y="2022796"/>
                <a:ext cx="5886400" cy="8728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CuadroTexto"/>
          <p:cNvSpPr txBox="1"/>
          <p:nvPr/>
        </p:nvSpPr>
        <p:spPr>
          <a:xfrm>
            <a:off x="362050" y="32347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Unidades</a:t>
            </a:r>
            <a:endParaRPr lang="es-EC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2529257" y="3098721"/>
                <a:ext cx="4887784" cy="618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𝑃</m:t>
                      </m:r>
                      <m:r>
                        <a:rPr lang="es-EC" i="1">
                          <a:latin typeface="Cambria Math"/>
                        </a:rPr>
                        <m:t>.</m:t>
                      </m:r>
                      <m:r>
                        <a:rPr lang="es-EC" i="1">
                          <a:latin typeface="Cambria Math"/>
                        </a:rPr>
                        <m:t>𝐸</m:t>
                      </m:r>
                      <m:r>
                        <a:rPr lang="es-EC" i="1">
                          <a:latin typeface="Cambria Math"/>
                        </a:rPr>
                        <m:t>.</m:t>
                      </m:r>
                      <m:r>
                        <a:rPr lang="es-EC" i="1">
                          <a:latin typeface="Cambria Math"/>
                        </a:rPr>
                        <m:t>𝑈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𝐶𝑜𝑠𝑡𝑜𝑠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𝐹𝑖𝑗𝑜𝑠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𝑈𝑛𝑖𝑑𝑎𝑑𝑒𝑠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𝑃𝑟𝑜𝑑𝑢𝑐𝑖𝑑𝑎𝑠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𝑉𝑒𝑛𝑡𝑎𝑠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𝑇𝑜𝑡𝑎𝑙𝑒𝑠</m:t>
                          </m:r>
                          <m:r>
                            <a:rPr lang="es-EC" i="1">
                              <a:latin typeface="Cambria Math"/>
                            </a:rPr>
                            <m:t> −</m:t>
                          </m:r>
                          <m:r>
                            <a:rPr lang="es-EC" i="1">
                              <a:latin typeface="Cambria Math"/>
                            </a:rPr>
                            <m:t>𝐶𝑜𝑠𝑡𝑜𝑠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𝑉𝑎𝑟𝑖𝑎𝑏𝑙𝑒𝑠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257" y="3098721"/>
                <a:ext cx="4887784" cy="6183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1295636" y="3861048"/>
                <a:ext cx="7380312" cy="1201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</a:rPr>
                        <m:t>𝑃</m:t>
                      </m:r>
                      <m:r>
                        <a:rPr lang="es-EC" i="1" smtClean="0">
                          <a:latin typeface="Cambria Math"/>
                        </a:rPr>
                        <m:t>.</m:t>
                      </m:r>
                      <m:r>
                        <a:rPr lang="es-EC" i="1" smtClean="0">
                          <a:latin typeface="Cambria Math"/>
                        </a:rPr>
                        <m:t>𝐸</m:t>
                      </m:r>
                      <m:r>
                        <a:rPr lang="es-EC" i="1" smtClean="0">
                          <a:latin typeface="Cambria Math"/>
                        </a:rPr>
                        <m:t>.</m:t>
                      </m:r>
                      <m:r>
                        <a:rPr lang="es-EC" i="1" smtClean="0">
                          <a:latin typeface="Cambria Math"/>
                        </a:rPr>
                        <m:t>𝑈</m:t>
                      </m:r>
                      <m:r>
                        <a:rPr lang="es-EC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3240 </m:t>
                          </m:r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  <m:r>
                            <a:rPr lang="es-EC" i="1">
                              <a:latin typeface="Cambria Math"/>
                            </a:rPr>
                            <m:t> 169801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254579,20−153782,66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550155888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100796,54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=5458 </m:t>
                      </m:r>
                      <m:r>
                        <a:rPr lang="es-EC" i="1">
                          <a:latin typeface="Cambria Math"/>
                        </a:rPr>
                        <m:t>𝑢𝑛𝑖𝑑𝑎𝑑𝑒𝑠</m:t>
                      </m:r>
                    </m:oMath>
                  </m:oMathPara>
                </a14:m>
                <a:endParaRPr lang="es-EC" dirty="0" smtClean="0"/>
              </a:p>
              <a:p>
                <a:r>
                  <a:rPr lang="es-EC" dirty="0" smtClean="0"/>
                  <a:t>						2,73 toneladas</a:t>
                </a:r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636" y="3861048"/>
                <a:ext cx="7380312" cy="120161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9 CuadroTexto"/>
          <p:cNvSpPr txBox="1"/>
          <p:nvPr/>
        </p:nvSpPr>
        <p:spPr>
          <a:xfrm>
            <a:off x="172545" y="5199583"/>
            <a:ext cx="1989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Porcentaje</a:t>
            </a:r>
            <a:endParaRPr lang="es-EC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2285999" y="4988691"/>
                <a:ext cx="5814393" cy="6127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𝑃</m:t>
                      </m:r>
                      <m:r>
                        <a:rPr lang="es-EC" i="1">
                          <a:latin typeface="Cambria Math"/>
                        </a:rPr>
                        <m:t>.</m:t>
                      </m:r>
                      <m:r>
                        <a:rPr lang="es-EC" i="1">
                          <a:latin typeface="Cambria Math"/>
                        </a:rPr>
                        <m:t>𝐸</m:t>
                      </m:r>
                      <m:r>
                        <a:rPr lang="es-EC" i="1">
                          <a:latin typeface="Cambria Math"/>
                        </a:rPr>
                        <m:t>.%=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𝐶𝑜𝑠𝑡𝑜𝑠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𝐹𝑖𝑗𝑜𝑠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𝑉𝑒𝑛𝑡𝑎𝑠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𝑇𝑜𝑡𝑎𝑙𝑒𝑠</m:t>
                          </m:r>
                          <m:r>
                            <a:rPr lang="es-EC" i="1">
                              <a:latin typeface="Cambria Math"/>
                            </a:rPr>
                            <m:t> −</m:t>
                          </m:r>
                          <m:r>
                            <a:rPr lang="es-EC" i="1">
                              <a:latin typeface="Cambria Math"/>
                            </a:rPr>
                            <m:t>𝐶𝑜𝑠𝑡𝑜𝑠</m:t>
                          </m:r>
                          <m:r>
                            <a:rPr lang="es-EC" i="1">
                              <a:latin typeface="Cambria Math"/>
                            </a:rPr>
                            <m:t> </m:t>
                          </m:r>
                          <m:r>
                            <a:rPr lang="es-EC" i="1">
                              <a:latin typeface="Cambria Math"/>
                            </a:rPr>
                            <m:t>𝑉𝑎𝑟𝑖𝑎𝑏𝑙𝑒𝑠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  </m:t>
                      </m:r>
                      <m:r>
                        <a:rPr lang="es-EC" i="1">
                          <a:latin typeface="Cambria Math"/>
                        </a:rPr>
                        <m:t>𝑥</m:t>
                      </m:r>
                      <m:r>
                        <a:rPr lang="es-EC" i="1">
                          <a:latin typeface="Cambria Math"/>
                        </a:rPr>
                        <m:t> 100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4988691"/>
                <a:ext cx="5814393" cy="61279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244553" y="5949280"/>
                <a:ext cx="8791943" cy="642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𝑃</m:t>
                      </m:r>
                      <m:r>
                        <a:rPr lang="es-EC" i="1">
                          <a:latin typeface="Cambria Math"/>
                        </a:rPr>
                        <m:t>.</m:t>
                      </m:r>
                      <m:r>
                        <a:rPr lang="es-EC" i="1">
                          <a:latin typeface="Cambria Math"/>
                        </a:rPr>
                        <m:t>𝐸</m:t>
                      </m:r>
                      <m:r>
                        <a:rPr lang="es-EC" i="1">
                          <a:latin typeface="Cambria Math"/>
                        </a:rPr>
                        <m:t>.%=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3240 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254579,20 −153782,66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  </m:t>
                      </m:r>
                      <m:r>
                        <a:rPr lang="es-EC" i="1">
                          <a:latin typeface="Cambria Math"/>
                        </a:rPr>
                        <m:t>𝑥</m:t>
                      </m:r>
                      <m:r>
                        <a:rPr lang="es-EC" i="1">
                          <a:latin typeface="Cambria Math"/>
                        </a:rPr>
                        <m:t> 100=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3240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100796,54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𝑥</m:t>
                      </m:r>
                      <m:r>
                        <a:rPr lang="es-EC" i="1">
                          <a:latin typeface="Cambria Math"/>
                        </a:rPr>
                        <m:t> 100=0,03 </m:t>
                      </m:r>
                      <m:r>
                        <a:rPr lang="es-EC" i="1">
                          <a:latin typeface="Cambria Math"/>
                        </a:rPr>
                        <m:t>𝑥</m:t>
                      </m:r>
                      <m:r>
                        <a:rPr lang="es-EC" i="1">
                          <a:latin typeface="Cambria Math"/>
                        </a:rPr>
                        <m:t> 100=3,21%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53" y="5949280"/>
                <a:ext cx="8791943" cy="64203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87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692696"/>
            <a:ext cx="6408712" cy="504056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/>
              <a:t>Reseña Histórica de la Caña de Azúcar y Panela</a:t>
            </a:r>
            <a:endParaRPr lang="es-EC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23928" y="1221160"/>
            <a:ext cx="3672408" cy="51845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C" sz="2400" b="1" dirty="0" smtClean="0"/>
              <a:t>PANELA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C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s-EC" dirty="0" smtClean="0"/>
              <a:t>Sacarosa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C" dirty="0" smtClean="0"/>
              <a:t>Nueva Guinea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C" dirty="0" smtClean="0"/>
              <a:t>Pietro Speciale 1515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C" dirty="0" smtClean="0"/>
              <a:t>América – Época Colonial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C" dirty="0" smtClean="0"/>
              <a:t>Ecuador – 80 años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C" dirty="0" smtClean="0"/>
              <a:t>Pacto – 11 años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EC" dirty="0"/>
              <a:t>India, Colombia – Ecuador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48330" y="1329172"/>
            <a:ext cx="3159574" cy="5340188"/>
          </a:xfrm>
        </p:spPr>
        <p:txBody>
          <a:bodyPr>
            <a:normAutofit/>
          </a:bodyPr>
          <a:lstStyle/>
          <a:p>
            <a:pPr algn="ctr"/>
            <a:r>
              <a:rPr lang="es-EC" sz="2400" b="1" dirty="0" smtClean="0"/>
              <a:t>CAÑA DE AZÚCAR</a:t>
            </a:r>
          </a:p>
          <a:p>
            <a:pPr algn="ctr"/>
            <a:endParaRPr lang="es-EC" sz="1800" b="1" dirty="0"/>
          </a:p>
          <a:p>
            <a:pPr algn="ctr"/>
            <a:endParaRPr lang="es-EC" sz="1800" b="1" dirty="0" smtClean="0"/>
          </a:p>
          <a:p>
            <a:pPr algn="ctr"/>
            <a:endParaRPr lang="es-EC" sz="1800" b="1" dirty="0"/>
          </a:p>
          <a:p>
            <a:pPr algn="ctr"/>
            <a:endParaRPr lang="es-EC" sz="18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sz="1800" dirty="0" smtClean="0"/>
              <a:t>Cultivo de más de 3000 años.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sz="1800" dirty="0" smtClean="0"/>
              <a:t>Isla de Nueva Guinea.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sz="1800" dirty="0" smtClean="0"/>
              <a:t>América 1493 – 1501 Isla La Española.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sz="1800" dirty="0" smtClean="0"/>
              <a:t>Ecuador 1526 – 1533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C" sz="1800" dirty="0" smtClean="0"/>
              <a:t>Cosecha zafra  - sistema de entresaque.</a:t>
            </a:r>
          </a:p>
          <a:p>
            <a:endParaRPr lang="es-EC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4055" r="32051" b="29439"/>
          <a:stretch/>
        </p:blipFill>
        <p:spPr>
          <a:xfrm>
            <a:off x="4427984" y="1755304"/>
            <a:ext cx="2664296" cy="172819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" y="1869207"/>
            <a:ext cx="2466975" cy="153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68560" y="188640"/>
            <a:ext cx="10225136" cy="550191"/>
          </a:xfrm>
        </p:spPr>
        <p:txBody>
          <a:bodyPr>
            <a:normAutofit/>
          </a:bodyPr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PROPUESTA PARA LA CREACIÓN DE UN CONSORCIO DE EXPORTACIÓN </a:t>
            </a:r>
            <a:endParaRPr lang="es-ES" sz="2200" b="1" dirty="0">
              <a:solidFill>
                <a:schemeClr val="tx1"/>
              </a:solidFill>
            </a:endParaRPr>
          </a:p>
        </p:txBody>
      </p:sp>
      <p:sp>
        <p:nvSpPr>
          <p:cNvPr id="3" name="8 CuadroTexto"/>
          <p:cNvSpPr txBox="1"/>
          <p:nvPr/>
        </p:nvSpPr>
        <p:spPr>
          <a:xfrm>
            <a:off x="130350" y="1136623"/>
            <a:ext cx="4363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1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Identificación </a:t>
            </a:r>
            <a:r>
              <a:rPr lang="es-EC" sz="1600" dirty="0">
                <a:latin typeface="Aharoni" panose="02010803020104030203" pitchFamily="2" charset="-79"/>
                <a:cs typeface="Aharoni" panose="02010803020104030203" pitchFamily="2" charset="-79"/>
              </a:rPr>
              <a:t>de  un  coordinador</a:t>
            </a:r>
            <a:endParaRPr lang="es-E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S" sz="1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8 CuadroTexto"/>
          <p:cNvSpPr txBox="1"/>
          <p:nvPr/>
        </p:nvSpPr>
        <p:spPr>
          <a:xfrm>
            <a:off x="6588224" y="5899958"/>
            <a:ext cx="3292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Seguimiento.</a:t>
            </a:r>
            <a:endParaRPr lang="es-ES" sz="1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2"/>
            <a:endParaRPr lang="es-E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S" sz="1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8 CuadroTexto"/>
          <p:cNvSpPr txBox="1"/>
          <p:nvPr/>
        </p:nvSpPr>
        <p:spPr>
          <a:xfrm>
            <a:off x="4314436" y="3940897"/>
            <a:ext cx="4688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1600" dirty="0">
                <a:latin typeface="Aharoni" panose="02010803020104030203" pitchFamily="2" charset="-79"/>
                <a:cs typeface="Aharoni" panose="02010803020104030203" pitchFamily="2" charset="-79"/>
              </a:rPr>
              <a:t>Reuniones entre los posibles miembros</a:t>
            </a:r>
            <a:endParaRPr lang="es-E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S" sz="1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8 CuadroTexto"/>
          <p:cNvSpPr txBox="1"/>
          <p:nvPr/>
        </p:nvSpPr>
        <p:spPr>
          <a:xfrm>
            <a:off x="4647308" y="5295314"/>
            <a:ext cx="5080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1600" dirty="0">
                <a:latin typeface="Aharoni" panose="02010803020104030203" pitchFamily="2" charset="-79"/>
                <a:cs typeface="Aharoni" panose="02010803020104030203" pitchFamily="2" charset="-79"/>
              </a:rPr>
              <a:t>Constitución del consorcio como sociedad</a:t>
            </a:r>
            <a:endParaRPr lang="es-E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S" sz="1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8 CuadroTexto"/>
          <p:cNvSpPr txBox="1"/>
          <p:nvPr/>
        </p:nvSpPr>
        <p:spPr>
          <a:xfrm>
            <a:off x="899592" y="1949619"/>
            <a:ext cx="468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Identificación de posibles miembros.</a:t>
            </a:r>
            <a:endParaRPr lang="es-ES" sz="1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lvl="2"/>
            <a:endParaRPr lang="es-E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S" sz="1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8 CuadroTexto"/>
          <p:cNvSpPr txBox="1"/>
          <p:nvPr/>
        </p:nvSpPr>
        <p:spPr>
          <a:xfrm>
            <a:off x="1799651" y="2605267"/>
            <a:ext cx="5387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1600" dirty="0">
                <a:latin typeface="Aharoni" panose="02010803020104030203" pitchFamily="2" charset="-79"/>
                <a:cs typeface="Aharoni" panose="02010803020104030203" pitchFamily="2" charset="-79"/>
              </a:rPr>
              <a:t>Estudio y contacto con empresas interesadas</a:t>
            </a:r>
            <a:endParaRPr lang="es-E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S" sz="1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47864" y="3242914"/>
            <a:ext cx="4107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1600" dirty="0">
                <a:latin typeface="Aharoni" panose="02010803020104030203" pitchFamily="2" charset="-79"/>
                <a:cs typeface="Aharoni" panose="02010803020104030203" pitchFamily="2" charset="-79"/>
              </a:rPr>
              <a:t>Designación de  representantes</a:t>
            </a:r>
            <a:endParaRPr lang="es-E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S" sz="1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8 CuadroTexto"/>
          <p:cNvSpPr txBox="1"/>
          <p:nvPr/>
        </p:nvSpPr>
        <p:spPr>
          <a:xfrm>
            <a:off x="3366710" y="4578544"/>
            <a:ext cx="6029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1600" dirty="0">
                <a:latin typeface="Aharoni" panose="02010803020104030203" pitchFamily="2" charset="-79"/>
                <a:cs typeface="Aharoni" panose="02010803020104030203" pitchFamily="2" charset="-79"/>
              </a:rPr>
              <a:t>Estudio de viabilidad y elaboración del plan de  actividades</a:t>
            </a:r>
            <a:endParaRPr lang="es-ES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S" sz="1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sz="1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57" y="3020765"/>
            <a:ext cx="2788701" cy="3642523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381297" y="2605267"/>
            <a:ext cx="143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Encuestas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708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Rectángulo"/>
          <p:cNvSpPr/>
          <p:nvPr/>
        </p:nvSpPr>
        <p:spPr>
          <a:xfrm>
            <a:off x="251520" y="188640"/>
            <a:ext cx="8136904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sz="2400" b="1" dirty="0" smtClean="0"/>
              <a:t>MARKETING MIX PARA EL CONSORCIO DE EXPORTACIÓN</a:t>
            </a:r>
            <a:endParaRPr lang="es-ES" sz="2400" b="1" dirty="0" smtClean="0"/>
          </a:p>
          <a:p>
            <a:pPr algn="ctr"/>
            <a:endParaRPr lang="es-EC" sz="3200" dirty="0"/>
          </a:p>
          <a:p>
            <a:pPr algn="ctr"/>
            <a:r>
              <a:rPr lang="es-E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8 Rectángulo"/>
          <p:cNvSpPr/>
          <p:nvPr/>
        </p:nvSpPr>
        <p:spPr>
          <a:xfrm>
            <a:off x="185397" y="836712"/>
            <a:ext cx="3096344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sz="2400" b="1" dirty="0"/>
              <a:t>Producto</a:t>
            </a:r>
            <a:endParaRPr lang="es-ES" b="1" dirty="0"/>
          </a:p>
          <a:p>
            <a:pPr algn="ctr"/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26" y="1325932"/>
            <a:ext cx="1773400" cy="23760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406421"/>
            <a:ext cx="1256107" cy="221504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347864" y="1591632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Artesanal – 100%</a:t>
            </a:r>
          </a:p>
          <a:p>
            <a:r>
              <a:rPr lang="es-EC" dirty="0" smtClean="0"/>
              <a:t>Moderno y </a:t>
            </a:r>
          </a:p>
          <a:p>
            <a:r>
              <a:rPr lang="es-EC" dirty="0" smtClean="0"/>
              <a:t>Creativo</a:t>
            </a:r>
          </a:p>
          <a:p>
            <a:r>
              <a:rPr lang="es-EC" dirty="0" smtClean="0"/>
              <a:t>Presentación</a:t>
            </a:r>
          </a:p>
          <a:p>
            <a:endParaRPr lang="es-EC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660232" y="908720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Logo</a:t>
            </a:r>
            <a:endParaRPr lang="es-EC" sz="2400" b="1" dirty="0"/>
          </a:p>
        </p:txBody>
      </p:sp>
      <p:pic>
        <p:nvPicPr>
          <p:cNvPr id="16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2304255" cy="1950572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7596336" y="1591632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Azúcar de panela</a:t>
            </a:r>
          </a:p>
          <a:p>
            <a:r>
              <a:rPr lang="es-EC" dirty="0" smtClean="0"/>
              <a:t>Creativo</a:t>
            </a:r>
          </a:p>
          <a:p>
            <a:r>
              <a:rPr lang="es-EC" dirty="0" smtClean="0"/>
              <a:t>Caña de azúcar</a:t>
            </a:r>
          </a:p>
          <a:p>
            <a:endParaRPr lang="es-EC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077026" y="3918247"/>
            <a:ext cx="169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Empaque</a:t>
            </a:r>
            <a:endParaRPr lang="es-EC" sz="2400" b="1" dirty="0"/>
          </a:p>
        </p:txBody>
      </p:sp>
      <p:pic>
        <p:nvPicPr>
          <p:cNvPr id="19" name="18 Imagen" descr="C:\Users\Notebook\Pictures\planta de empaq\10262101_637051403045879_246302895454316838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140221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19 CuadroTexto"/>
          <p:cNvSpPr txBox="1"/>
          <p:nvPr/>
        </p:nvSpPr>
        <p:spPr>
          <a:xfrm>
            <a:off x="2555776" y="4228053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Primario</a:t>
            </a:r>
          </a:p>
          <a:p>
            <a:r>
              <a:rPr lang="es-EC" dirty="0" smtClean="0"/>
              <a:t>Fundas</a:t>
            </a:r>
          </a:p>
          <a:p>
            <a:r>
              <a:rPr lang="es-EC" dirty="0" smtClean="0"/>
              <a:t>Medidas: 15 – 1,8 – 20 cm</a:t>
            </a:r>
          </a:p>
          <a:p>
            <a:pPr algn="ctr"/>
            <a:r>
              <a:rPr lang="es-EC" b="1" dirty="0" smtClean="0"/>
              <a:t>Transporte</a:t>
            </a:r>
          </a:p>
          <a:p>
            <a:r>
              <a:rPr lang="es-EC" dirty="0" smtClean="0"/>
              <a:t>Cartón</a:t>
            </a:r>
          </a:p>
          <a:p>
            <a:r>
              <a:rPr lang="es-EC" dirty="0" smtClean="0"/>
              <a:t>Medidas: 20 – 37 – 20 cm</a:t>
            </a:r>
          </a:p>
          <a:p>
            <a:r>
              <a:rPr lang="es-EC" dirty="0" smtClean="0"/>
              <a:t>Frágil </a:t>
            </a:r>
            <a:endParaRPr lang="es-EC" dirty="0"/>
          </a:p>
        </p:txBody>
      </p:sp>
      <p:pic>
        <p:nvPicPr>
          <p:cNvPr id="21" name="20 Imagen" descr="C:\Users\Notebook\Pictures\planta de empaq\10257696_637050236379329_366981195949374544_n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9" t="30121" r="25628" b="48795"/>
          <a:stretch/>
        </p:blipFill>
        <p:spPr bwMode="auto">
          <a:xfrm>
            <a:off x="4841865" y="4703237"/>
            <a:ext cx="1530334" cy="12988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21 Imagen" descr="C:\Users\Notebook\Pictures\planta de empaq\10257696_637050236379329_366981195949374544_n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9" t="51204" r="26885" b="27707"/>
          <a:stretch/>
        </p:blipFill>
        <p:spPr bwMode="auto">
          <a:xfrm>
            <a:off x="7064538" y="3732983"/>
            <a:ext cx="1410701" cy="13087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54 Cuadro de texto"/>
          <p:cNvSpPr txBox="1"/>
          <p:nvPr/>
        </p:nvSpPr>
        <p:spPr>
          <a:xfrm>
            <a:off x="4934621" y="6246474"/>
            <a:ext cx="1344821" cy="3909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600" dirty="0" err="1">
                <a:effectLst/>
                <a:ea typeface="Times New Roman"/>
                <a:cs typeface="Times New Roman"/>
              </a:rPr>
              <a:t>This</a:t>
            </a:r>
            <a:r>
              <a:rPr lang="es-EC" sz="1600" dirty="0">
                <a:effectLst/>
                <a:ea typeface="Times New Roman"/>
                <a:cs typeface="Times New Roman"/>
              </a:rPr>
              <a:t> </a:t>
            </a:r>
            <a:r>
              <a:rPr lang="es-EC" sz="1600" dirty="0" err="1">
                <a:effectLst/>
                <a:ea typeface="Times New Roman"/>
                <a:cs typeface="Times New Roman"/>
              </a:rPr>
              <a:t>side</a:t>
            </a:r>
            <a:r>
              <a:rPr lang="es-EC" sz="1600" dirty="0">
                <a:effectLst/>
                <a:ea typeface="Times New Roman"/>
                <a:cs typeface="Times New Roman"/>
              </a:rPr>
              <a:t> </a:t>
            </a:r>
            <a:r>
              <a:rPr lang="es-EC" sz="1600" dirty="0">
                <a:ea typeface="Times New Roman"/>
                <a:cs typeface="Times New Roman"/>
              </a:rPr>
              <a:t>u</a:t>
            </a:r>
            <a:r>
              <a:rPr lang="es-EC" sz="1600" dirty="0" smtClean="0">
                <a:effectLst/>
                <a:ea typeface="Times New Roman"/>
                <a:cs typeface="Times New Roman"/>
              </a:rPr>
              <a:t>p</a:t>
            </a:r>
            <a:endParaRPr lang="es-EC" sz="1600" dirty="0">
              <a:effectLst/>
              <a:ea typeface="Times New Roman"/>
              <a:cs typeface="Times New Roman"/>
            </a:endParaRPr>
          </a:p>
        </p:txBody>
      </p:sp>
      <p:sp>
        <p:nvSpPr>
          <p:cNvPr id="24" name="57 Cuadro de texto"/>
          <p:cNvSpPr txBox="1"/>
          <p:nvPr/>
        </p:nvSpPr>
        <p:spPr>
          <a:xfrm>
            <a:off x="6727998" y="5429786"/>
            <a:ext cx="2308498" cy="3909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1600">
                <a:effectLst/>
                <a:ea typeface="Times New Roman"/>
                <a:cs typeface="Times New Roman"/>
              </a:rPr>
              <a:t>Protect from moisture</a:t>
            </a:r>
          </a:p>
        </p:txBody>
      </p:sp>
    </p:spTree>
    <p:extLst>
      <p:ext uri="{BB962C8B-B14F-4D97-AF65-F5344CB8AC3E}">
        <p14:creationId xmlns:p14="http://schemas.microsoft.com/office/powerpoint/2010/main" val="372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051720" y="19357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Presupuesto Producto</a:t>
            </a:r>
            <a:endParaRPr lang="es-EC" sz="2400" b="1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32201" t="29208" r="29507" b="11506"/>
          <a:stretch/>
        </p:blipFill>
        <p:spPr bwMode="auto">
          <a:xfrm>
            <a:off x="683568" y="764704"/>
            <a:ext cx="5904656" cy="6014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91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926388" y="908720"/>
            <a:ext cx="12176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P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R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E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C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I</a:t>
            </a:r>
          </a:p>
          <a:p>
            <a:pPr algn="ctr"/>
            <a:endParaRPr lang="es-EC" sz="2400" b="1" dirty="0"/>
          </a:p>
          <a:p>
            <a:pPr algn="ctr"/>
            <a:r>
              <a:rPr lang="es-EC" sz="2400" b="1" dirty="0" smtClean="0"/>
              <a:t>O</a:t>
            </a:r>
          </a:p>
          <a:p>
            <a:endParaRPr lang="es-EC" sz="2400" b="1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448369"/>
              </p:ext>
            </p:extLst>
          </p:nvPr>
        </p:nvGraphicFramePr>
        <p:xfrm>
          <a:off x="683568" y="44624"/>
          <a:ext cx="5832648" cy="672998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310000"/>
                <a:gridCol w="1522648"/>
              </a:tblGrid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N° de Productores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44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3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Precio de Venta Actual - Productores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41,00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6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% de beneficio del consorcio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50,00%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Incremento por qq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20,50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Precio qq consorcio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61,50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N° de qq del consorcio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1.868,00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Precio de compra del consorcio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114.882,00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Empaque fundas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16.980,12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Empaque cartón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2.547,02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Arriendo Oficinas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400,00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Arriendo Planta de Empaque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600,00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Transporte Pacto - Guayaquil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2.024,40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Seguro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1.224,72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Agente de Aduanas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540,00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Administrador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800,00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Trabajadores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1.360,00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Gastos Varios 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500,00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Coordinador de publicidad 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6.000,00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Publicidad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8.764,40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156.622,66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% de Utilidad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100,00%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Utilidad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156.622,66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</a:t>
                      </a:r>
                      <a:endParaRPr lang="es-EC" sz="24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313.245,32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PVP de cada funda de panela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1,84</a:t>
                      </a:r>
                      <a:endParaRPr lang="es-EC" sz="24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587146"/>
              </p:ext>
            </p:extLst>
          </p:nvPr>
        </p:nvGraphicFramePr>
        <p:xfrm>
          <a:off x="6588224" y="2060848"/>
          <a:ext cx="1612900" cy="497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676796"/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 smtClean="0">
                          <a:effectLst/>
                        </a:rPr>
                        <a:t>Fundas </a:t>
                      </a:r>
                    </a:p>
                    <a:p>
                      <a:pPr algn="r" fontAlgn="b"/>
                      <a:r>
                        <a:rPr lang="es-EC" sz="1600" u="none" strike="noStrike" dirty="0" smtClean="0">
                          <a:effectLst/>
                        </a:rPr>
                        <a:t> 169.801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600" u="none" strike="noStrike" dirty="0" smtClean="0">
                          <a:effectLst/>
                        </a:rPr>
                        <a:t>Cajas</a:t>
                      </a:r>
                      <a:r>
                        <a:rPr lang="es-EC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es-EC" sz="1600" u="none" strike="noStrike" dirty="0" smtClean="0">
                          <a:effectLst/>
                        </a:rPr>
                        <a:t>8.490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8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/>
          <p:nvPr/>
        </p:nvPicPr>
        <p:blipFill rotWithShape="1">
          <a:blip r:embed="rId2"/>
          <a:srcRect l="32633" t="29042" r="29119" b="32884"/>
          <a:stretch/>
        </p:blipFill>
        <p:spPr bwMode="auto">
          <a:xfrm>
            <a:off x="440032" y="650303"/>
            <a:ext cx="6364216" cy="3786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255757" y="188640"/>
            <a:ext cx="339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Presupuesto Precio</a:t>
            </a:r>
            <a:endParaRPr lang="es-EC" sz="2400" b="1" dirty="0"/>
          </a:p>
        </p:txBody>
      </p:sp>
      <p:pic>
        <p:nvPicPr>
          <p:cNvPr id="9" name="8 Imagen"/>
          <p:cNvPicPr/>
          <p:nvPr/>
        </p:nvPicPr>
        <p:blipFill rotWithShape="1">
          <a:blip r:embed="rId2"/>
          <a:srcRect l="32633" t="66769" r="29119" b="13473"/>
          <a:stretch/>
        </p:blipFill>
        <p:spPr bwMode="auto">
          <a:xfrm>
            <a:off x="467544" y="4437112"/>
            <a:ext cx="6336704" cy="2420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86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120" y="2636912"/>
            <a:ext cx="1956871" cy="163855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30119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Distribución</a:t>
            </a:r>
            <a:endParaRPr lang="es-EC" sz="2400" b="1" dirty="0"/>
          </a:p>
        </p:txBody>
      </p:sp>
      <p:pic>
        <p:nvPicPr>
          <p:cNvPr id="4" name="3 Imagen"/>
          <p:cNvPicPr/>
          <p:nvPr/>
        </p:nvPicPr>
        <p:blipFill rotWithShape="1">
          <a:blip r:embed="rId3"/>
          <a:srcRect l="32107" t="28144" r="28593" b="10778"/>
          <a:stretch/>
        </p:blipFill>
        <p:spPr bwMode="auto">
          <a:xfrm>
            <a:off x="395536" y="836712"/>
            <a:ext cx="6488186" cy="5949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31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97739"/>
            <a:ext cx="1074740" cy="953038"/>
          </a:xfrm>
          <a:prstGeom prst="rect">
            <a:avLst/>
          </a:prstGeom>
        </p:spPr>
      </p:pic>
      <p:pic>
        <p:nvPicPr>
          <p:cNvPr id="4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5844145"/>
            <a:ext cx="1193874" cy="885941"/>
          </a:xfrm>
          <a:prstGeom prst="rect">
            <a:avLst/>
          </a:prstGeom>
        </p:spPr>
      </p:pic>
      <p:pic>
        <p:nvPicPr>
          <p:cNvPr id="5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228" y="2699389"/>
            <a:ext cx="1281268" cy="103995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19014" y="15902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Comunicación</a:t>
            </a:r>
            <a:endParaRPr lang="es-EC" sz="2400" b="1" dirty="0"/>
          </a:p>
        </p:txBody>
      </p:sp>
      <p:pic>
        <p:nvPicPr>
          <p:cNvPr id="7" name="6 Imagen"/>
          <p:cNvPicPr/>
          <p:nvPr/>
        </p:nvPicPr>
        <p:blipFill rotWithShape="1">
          <a:blip r:embed="rId5"/>
          <a:srcRect l="55618" t="27845" r="10521" b="9581"/>
          <a:stretch/>
        </p:blipFill>
        <p:spPr bwMode="auto">
          <a:xfrm>
            <a:off x="494496" y="576064"/>
            <a:ext cx="6237744" cy="6237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90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3 Rectángulo"/>
          <p:cNvSpPr/>
          <p:nvPr/>
        </p:nvSpPr>
        <p:spPr>
          <a:xfrm>
            <a:off x="-278527" y="232513"/>
            <a:ext cx="763284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400" b="1" dirty="0"/>
              <a:t>Procedimiento de exportación al país de destino </a:t>
            </a:r>
            <a:r>
              <a:rPr lang="es-ES" sz="2400" b="1" dirty="0" smtClean="0"/>
              <a:t> </a:t>
            </a:r>
            <a:endParaRPr lang="es-EC" sz="2400" b="1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447" y="1052736"/>
            <a:ext cx="1739697" cy="12924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5971" t="22495" r="14818" b="30550"/>
          <a:stretch/>
        </p:blipFill>
        <p:spPr>
          <a:xfrm>
            <a:off x="741501" y="1052736"/>
            <a:ext cx="1584176" cy="121542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04824" y="2494828"/>
            <a:ext cx="3789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Documento obligatorio</a:t>
            </a:r>
          </a:p>
          <a:p>
            <a:r>
              <a:rPr lang="es-EC" dirty="0" smtClean="0"/>
              <a:t>Vigencia – Ordenanza 135 – 2004</a:t>
            </a:r>
          </a:p>
          <a:p>
            <a:r>
              <a:rPr lang="es-EC" dirty="0" smtClean="0"/>
              <a:t>Pago anual - 30 días plazo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850428" y="235632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Obligaciones tributarias</a:t>
            </a:r>
          </a:p>
          <a:p>
            <a:r>
              <a:rPr lang="es-EC" dirty="0" smtClean="0"/>
              <a:t>Público, Intransferible</a:t>
            </a:r>
          </a:p>
          <a:p>
            <a:r>
              <a:rPr lang="es-EC" dirty="0" smtClean="0"/>
              <a:t>Personal y Único</a:t>
            </a:r>
            <a:endParaRPr lang="es-EC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1139838"/>
            <a:ext cx="2117620" cy="1128321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6454547" y="2494828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Búsqueda fonética</a:t>
            </a:r>
          </a:p>
          <a:p>
            <a:r>
              <a:rPr lang="es-EC" dirty="0" smtClean="0"/>
              <a:t>$16 – 45 minutos</a:t>
            </a:r>
          </a:p>
          <a:p>
            <a:r>
              <a:rPr lang="es-EC" dirty="0" smtClean="0"/>
              <a:t>Marca</a:t>
            </a:r>
          </a:p>
          <a:p>
            <a:r>
              <a:rPr lang="es-EC" dirty="0" smtClean="0"/>
              <a:t>$116 – 6 meses </a:t>
            </a:r>
            <a:endParaRPr lang="es-EC" dirty="0"/>
          </a:p>
        </p:txBody>
      </p:sp>
      <p:sp>
        <p:nvSpPr>
          <p:cNvPr id="17" name="8 Rectángulo"/>
          <p:cNvSpPr/>
          <p:nvPr/>
        </p:nvSpPr>
        <p:spPr>
          <a:xfrm>
            <a:off x="179512" y="3556657"/>
            <a:ext cx="56886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sz="2000" b="1" dirty="0"/>
              <a:t>Certificado de Firma electrónica y </a:t>
            </a:r>
            <a:r>
              <a:rPr lang="es-EC" sz="2000" b="1" dirty="0" smtClean="0"/>
              <a:t>Token</a:t>
            </a:r>
            <a:endParaRPr lang="es-E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8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904861"/>
              </p:ext>
            </p:extLst>
          </p:nvPr>
        </p:nvGraphicFramePr>
        <p:xfrm>
          <a:off x="323528" y="4005064"/>
          <a:ext cx="5034280" cy="125730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324225"/>
                <a:gridCol w="1710055"/>
              </a:tblGrid>
              <a:tr h="18600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TARIFAS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PRECIO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Emisión del Certificado de Firma Electrónica 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$ 30,00 + IVA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Dispositivo Portable Seguro – Token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$ 35,00 + IVA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$ 65,00 + IVA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Renovación del Certificado (válido por 2 años)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$ 20,00 + IVA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883787" y="5264040"/>
            <a:ext cx="3472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Herramienta digital</a:t>
            </a:r>
          </a:p>
          <a:p>
            <a:r>
              <a:rPr lang="es-EC" dirty="0" smtClean="0"/>
              <a:t>Actividad comercial</a:t>
            </a:r>
          </a:p>
          <a:p>
            <a:r>
              <a:rPr lang="es-EC" dirty="0" smtClean="0"/>
              <a:t>Firma electrónica</a:t>
            </a:r>
          </a:p>
          <a:p>
            <a:r>
              <a:rPr lang="es-EC" dirty="0" smtClean="0"/>
              <a:t>BCE – Security Data</a:t>
            </a:r>
          </a:p>
          <a:p>
            <a:r>
              <a:rPr lang="es-EC" dirty="0" smtClean="0"/>
              <a:t>Analista – Inscripción  - Token</a:t>
            </a:r>
          </a:p>
        </p:txBody>
      </p:sp>
      <p:pic>
        <p:nvPicPr>
          <p:cNvPr id="19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071" y="3861048"/>
            <a:ext cx="2456385" cy="1152128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5770145" y="5220068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Política de comercio exterior y simplificación de trámites</a:t>
            </a:r>
          </a:p>
          <a:p>
            <a:r>
              <a:rPr lang="es-EC" dirty="0" smtClean="0"/>
              <a:t>Decreto ejecutivo 285 – 2010</a:t>
            </a:r>
          </a:p>
          <a:p>
            <a:r>
              <a:rPr lang="es-EC" dirty="0" smtClean="0"/>
              <a:t>VUE - 28 instituciones</a:t>
            </a:r>
          </a:p>
          <a:p>
            <a:r>
              <a:rPr lang="es-EC" dirty="0" smtClean="0"/>
              <a:t>Autorizaciones X</a:t>
            </a:r>
          </a:p>
        </p:txBody>
      </p:sp>
    </p:spTree>
    <p:extLst>
      <p:ext uri="{BB962C8B-B14F-4D97-AF65-F5344CB8AC3E}">
        <p14:creationId xmlns:p14="http://schemas.microsoft.com/office/powerpoint/2010/main" val="313094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3 Rectángulo"/>
          <p:cNvSpPr/>
          <p:nvPr/>
        </p:nvSpPr>
        <p:spPr>
          <a:xfrm>
            <a:off x="-184441" y="112889"/>
            <a:ext cx="763284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400" b="1" dirty="0"/>
              <a:t>Requisitos para exportar</a:t>
            </a:r>
            <a:r>
              <a:rPr lang="es-EC" sz="2400" b="1" dirty="0" smtClean="0"/>
              <a:t> </a:t>
            </a:r>
            <a:r>
              <a:rPr lang="es-ES" sz="2400" b="1" dirty="0" smtClean="0"/>
              <a:t> </a:t>
            </a:r>
            <a:endParaRPr lang="es-EC" sz="2400" b="1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67544" y="678896"/>
            <a:ext cx="7632848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C" sz="1600" b="1" dirty="0"/>
              <a:t>Medidas </a:t>
            </a:r>
            <a:r>
              <a:rPr lang="es-EC" sz="1600" b="1" dirty="0" smtClean="0"/>
              <a:t>Arancelarias – 0% de arancel</a:t>
            </a:r>
            <a:endParaRPr lang="es-ES" sz="1600" dirty="0"/>
          </a:p>
          <a:p>
            <a:pPr lvl="0" algn="ctr"/>
            <a:r>
              <a:rPr lang="es-EC" sz="1600" b="1" dirty="0"/>
              <a:t>Medidas No Arancelarias </a:t>
            </a:r>
            <a:endParaRPr lang="es-ES" sz="1600" dirty="0"/>
          </a:p>
          <a:p>
            <a:pPr algn="ctr"/>
            <a:r>
              <a:rPr lang="es-EC" b="1" dirty="0"/>
              <a:t>Barreras Sanitarias</a:t>
            </a:r>
            <a:r>
              <a:rPr lang="es-EC" b="1" dirty="0" smtClean="0"/>
              <a:t> </a:t>
            </a:r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8 Rectángulo"/>
          <p:cNvSpPr/>
          <p:nvPr/>
        </p:nvSpPr>
        <p:spPr>
          <a:xfrm>
            <a:off x="-320631" y="1464890"/>
            <a:ext cx="30963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dirty="0"/>
              <a:t>Registro </a:t>
            </a:r>
            <a:r>
              <a:rPr lang="es-EC" dirty="0" smtClean="0"/>
              <a:t>Sanitario</a:t>
            </a:r>
            <a:endParaRPr lang="es-ES" b="1" dirty="0"/>
          </a:p>
          <a:p>
            <a:pPr algn="ctr"/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8 Rectángulo"/>
          <p:cNvSpPr/>
          <p:nvPr/>
        </p:nvSpPr>
        <p:spPr>
          <a:xfrm>
            <a:off x="-338613" y="3907373"/>
            <a:ext cx="30963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dirty="0"/>
              <a:t>Certificado ISO 9001 </a:t>
            </a:r>
            <a:endParaRPr lang="es-ES" b="1" dirty="0"/>
          </a:p>
          <a:p>
            <a:pPr algn="ctr"/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8 Rectángulo"/>
          <p:cNvSpPr/>
          <p:nvPr/>
        </p:nvSpPr>
        <p:spPr>
          <a:xfrm>
            <a:off x="2670408" y="1629221"/>
            <a:ext cx="30963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dirty="0"/>
              <a:t>Registro Fitosanitario </a:t>
            </a:r>
            <a:endParaRPr lang="es-ES" b="1" dirty="0"/>
          </a:p>
          <a:p>
            <a:pPr algn="ctr"/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8 Rectángulo"/>
          <p:cNvSpPr/>
          <p:nvPr/>
        </p:nvSpPr>
        <p:spPr>
          <a:xfrm>
            <a:off x="5868144" y="980728"/>
            <a:ext cx="30963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dirty="0"/>
              <a:t>Certificado de Origen</a:t>
            </a:r>
            <a:endParaRPr lang="es-ES" b="1" dirty="0"/>
          </a:p>
          <a:p>
            <a:pPr algn="ctr"/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927530"/>
            <a:ext cx="1728192" cy="6046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516" y="1988840"/>
            <a:ext cx="1924548" cy="6480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72" y="4225687"/>
            <a:ext cx="1008112" cy="819166"/>
          </a:xfrm>
          <a:prstGeom prst="rect">
            <a:avLst/>
          </a:prstGeom>
        </p:spPr>
      </p:pic>
      <p:sp>
        <p:nvSpPr>
          <p:cNvPr id="14" name="8 Rectángulo"/>
          <p:cNvSpPr/>
          <p:nvPr/>
        </p:nvSpPr>
        <p:spPr>
          <a:xfrm>
            <a:off x="2214089" y="4225687"/>
            <a:ext cx="358716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dirty="0"/>
              <a:t>Certificado de Conformidad con Sello de Calidad INEN</a:t>
            </a:r>
            <a:endParaRPr lang="es-ES" b="1" dirty="0"/>
          </a:p>
          <a:p>
            <a:pPr algn="ctr"/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t="23923" b="21992"/>
          <a:stretch/>
        </p:blipFill>
        <p:spPr>
          <a:xfrm>
            <a:off x="3223516" y="4869160"/>
            <a:ext cx="1609725" cy="489396"/>
          </a:xfrm>
          <a:prstGeom prst="rect">
            <a:avLst/>
          </a:prstGeom>
        </p:spPr>
      </p:pic>
      <p:sp>
        <p:nvSpPr>
          <p:cNvPr id="16" name="8 Rectángulo"/>
          <p:cNvSpPr/>
          <p:nvPr/>
        </p:nvSpPr>
        <p:spPr>
          <a:xfrm>
            <a:off x="5788828" y="3645024"/>
            <a:ext cx="3582223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b="1" dirty="0"/>
              <a:t>Calificación Orgánica </a:t>
            </a:r>
            <a:endParaRPr lang="es-ES" b="1" dirty="0"/>
          </a:p>
          <a:p>
            <a:pPr marL="0" lvl="1" algn="ctr"/>
            <a:endParaRPr lang="es-ES" b="1" dirty="0"/>
          </a:p>
          <a:p>
            <a:pPr algn="ctr"/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174" y="5534249"/>
            <a:ext cx="1396105" cy="932769"/>
          </a:xfrm>
          <a:prstGeom prst="rect">
            <a:avLst/>
          </a:prstGeom>
        </p:spPr>
      </p:pic>
      <p:sp>
        <p:nvSpPr>
          <p:cNvPr id="18" name="8 Rectángulo"/>
          <p:cNvSpPr/>
          <p:nvPr/>
        </p:nvSpPr>
        <p:spPr>
          <a:xfrm>
            <a:off x="5004048" y="5050347"/>
            <a:ext cx="358222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b="1" smtClean="0"/>
              <a:t>Certificado Orgánico </a:t>
            </a:r>
            <a:endParaRPr lang="es-ES" b="1" dirty="0"/>
          </a:p>
          <a:p>
            <a:pPr marL="0" lvl="1" algn="ctr"/>
            <a:endParaRPr lang="es-ES" b="1" dirty="0"/>
          </a:p>
          <a:p>
            <a:pPr algn="ctr"/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0946" y="4005064"/>
            <a:ext cx="1152127" cy="391887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3223516" y="3762193"/>
            <a:ext cx="214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Barreras Técnicas</a:t>
            </a:r>
            <a:r>
              <a:rPr lang="es-ES" b="1" dirty="0"/>
              <a:t> </a:t>
            </a:r>
            <a:endParaRPr lang="es-EC" b="1" dirty="0"/>
          </a:p>
          <a:p>
            <a:endParaRPr lang="es-EC" dirty="0"/>
          </a:p>
        </p:txBody>
      </p:sp>
      <p:sp>
        <p:nvSpPr>
          <p:cNvPr id="21" name="20 CuadroTexto"/>
          <p:cNvSpPr txBox="1"/>
          <p:nvPr/>
        </p:nvSpPr>
        <p:spPr>
          <a:xfrm>
            <a:off x="467544" y="2846692"/>
            <a:ext cx="2202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 años</a:t>
            </a:r>
          </a:p>
          <a:p>
            <a:r>
              <a:rPr lang="es-EC" dirty="0" smtClean="0"/>
              <a:t>ARCSA</a:t>
            </a:r>
          </a:p>
          <a:p>
            <a:r>
              <a:rPr lang="es-EC" dirty="0" smtClean="0"/>
              <a:t>Registro oficial 893</a:t>
            </a:r>
            <a:endParaRPr lang="es-EC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223516" y="2846692"/>
            <a:ext cx="214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Salubridad</a:t>
            </a:r>
          </a:p>
          <a:p>
            <a:r>
              <a:rPr lang="es-EC" dirty="0" smtClean="0"/>
              <a:t>No obligatorio</a:t>
            </a:r>
            <a:endParaRPr lang="es-EC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156176" y="2636902"/>
            <a:ext cx="255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302" y="1412776"/>
            <a:ext cx="1594098" cy="747049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6300192" y="2167696"/>
            <a:ext cx="2412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Origen ecuatoriano</a:t>
            </a:r>
          </a:p>
          <a:p>
            <a:r>
              <a:rPr lang="es-EC" dirty="0" smtClean="0"/>
              <a:t>Liberación 100%</a:t>
            </a:r>
          </a:p>
          <a:p>
            <a:r>
              <a:rPr lang="es-EC" dirty="0" err="1" smtClean="0"/>
              <a:t>Ecuapass</a:t>
            </a:r>
            <a:r>
              <a:rPr lang="es-EC" dirty="0"/>
              <a:t>,</a:t>
            </a:r>
            <a:r>
              <a:rPr lang="es-EC" dirty="0" smtClean="0"/>
              <a:t> DJO, GCO</a:t>
            </a:r>
          </a:p>
          <a:p>
            <a:r>
              <a:rPr lang="es-EC" dirty="0" smtClean="0"/>
              <a:t>180 días – 6000 euros declaración factura</a:t>
            </a:r>
            <a:endParaRPr lang="es-EC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07503" y="5264040"/>
            <a:ext cx="22322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Sistema de gestión de calidad</a:t>
            </a:r>
          </a:p>
          <a:p>
            <a:r>
              <a:rPr lang="es-EC" dirty="0" smtClean="0"/>
              <a:t>Norma internacional</a:t>
            </a:r>
          </a:p>
          <a:p>
            <a:r>
              <a:rPr lang="es-EC" dirty="0" smtClean="0"/>
              <a:t>Acreditación</a:t>
            </a:r>
            <a:endParaRPr lang="es-EC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771800" y="5397023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Sistema de gestión de calidad</a:t>
            </a:r>
          </a:p>
          <a:p>
            <a:r>
              <a:rPr lang="es-EC" dirty="0" smtClean="0"/>
              <a:t>Calidad producto</a:t>
            </a:r>
          </a:p>
          <a:p>
            <a:r>
              <a:rPr lang="es-EC" dirty="0" smtClean="0"/>
              <a:t>Competencia técnica</a:t>
            </a:r>
          </a:p>
          <a:p>
            <a:r>
              <a:rPr lang="es-EC" dirty="0" smtClean="0"/>
              <a:t>2 años – 3 años</a:t>
            </a:r>
            <a:endParaRPr lang="es-EC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987174" y="4437112"/>
            <a:ext cx="31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Cultivo – 30 días veredicto</a:t>
            </a:r>
          </a:p>
          <a:p>
            <a:r>
              <a:rPr lang="es-EC" dirty="0" smtClean="0"/>
              <a:t>2 años</a:t>
            </a:r>
            <a:endParaRPr lang="es-EC" dirty="0"/>
          </a:p>
        </p:txBody>
      </p:sp>
      <p:sp>
        <p:nvSpPr>
          <p:cNvPr id="29" name="28 CuadroTexto"/>
          <p:cNvSpPr txBox="1"/>
          <p:nvPr/>
        </p:nvSpPr>
        <p:spPr>
          <a:xfrm>
            <a:off x="7579939" y="5543932"/>
            <a:ext cx="1574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Proceso Producción y Empaque</a:t>
            </a:r>
            <a:endParaRPr lang="es-EC" dirty="0"/>
          </a:p>
        </p:txBody>
      </p:sp>
      <p:sp>
        <p:nvSpPr>
          <p:cNvPr id="30" name="29 CuadroTexto"/>
          <p:cNvSpPr txBox="1"/>
          <p:nvPr/>
        </p:nvSpPr>
        <p:spPr>
          <a:xfrm>
            <a:off x="7707009" y="6467018"/>
            <a:ext cx="1257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$ 300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0138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3 Rectángulo"/>
          <p:cNvSpPr/>
          <p:nvPr/>
        </p:nvSpPr>
        <p:spPr>
          <a:xfrm>
            <a:off x="358040" y="112889"/>
            <a:ext cx="763284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400" b="1" dirty="0"/>
              <a:t> PROCESO LOGÍSTICO</a:t>
            </a:r>
            <a:r>
              <a:rPr lang="es-EC" sz="2400" b="1" dirty="0" smtClean="0"/>
              <a:t> </a:t>
            </a:r>
            <a:r>
              <a:rPr lang="es-ES" sz="2400" b="1" dirty="0" smtClean="0"/>
              <a:t> </a:t>
            </a:r>
            <a:endParaRPr lang="es-EC" sz="2400" b="1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8 Rectángulo"/>
          <p:cNvSpPr/>
          <p:nvPr/>
        </p:nvSpPr>
        <p:spPr>
          <a:xfrm>
            <a:off x="2590858" y="497676"/>
            <a:ext cx="3432340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sz="1400" b="1" dirty="0"/>
              <a:t>INCOTERMS</a:t>
            </a:r>
            <a:endParaRPr lang="es-ES" sz="1400" b="1" dirty="0"/>
          </a:p>
          <a:p>
            <a:pPr algn="ctr"/>
            <a:r>
              <a:rPr lang="es-EC" sz="1400" b="1" dirty="0" smtClean="0"/>
              <a:t>FOB</a:t>
            </a:r>
            <a:endParaRPr lang="es-EC" sz="1400" b="1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8 Rectángulo"/>
          <p:cNvSpPr/>
          <p:nvPr/>
        </p:nvSpPr>
        <p:spPr>
          <a:xfrm>
            <a:off x="-596577" y="2613282"/>
            <a:ext cx="30963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sz="1600" b="1" dirty="0" smtClean="0"/>
              <a:t>Contenedor</a:t>
            </a:r>
            <a:r>
              <a:rPr lang="es-EC" b="1" dirty="0" smtClean="0"/>
              <a:t> </a:t>
            </a:r>
            <a:endParaRPr lang="es-ES" b="1" dirty="0"/>
          </a:p>
          <a:p>
            <a:pPr algn="ctr"/>
            <a:endParaRPr lang="es-EC" sz="2400" b="1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8 Rectángulo"/>
          <p:cNvSpPr/>
          <p:nvPr/>
        </p:nvSpPr>
        <p:spPr>
          <a:xfrm>
            <a:off x="1331640" y="4635348"/>
            <a:ext cx="30963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sz="1600" b="1" dirty="0"/>
              <a:t>Cubicaje</a:t>
            </a:r>
            <a:endParaRPr lang="es-ES" sz="1600" b="1" dirty="0"/>
          </a:p>
          <a:p>
            <a:pPr algn="ctr"/>
            <a:endParaRPr lang="es-EC" sz="1600" b="1" dirty="0"/>
          </a:p>
          <a:p>
            <a:pPr algn="ctr"/>
            <a:r>
              <a:rPr lang="es-ES" sz="1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1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31184" t="29329" r="26755" b="40343"/>
          <a:stretch/>
        </p:blipFill>
        <p:spPr>
          <a:xfrm>
            <a:off x="1744764" y="994826"/>
            <a:ext cx="5124528" cy="16341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7957" t="12879" r="9504" b="18218"/>
          <a:stretch/>
        </p:blipFill>
        <p:spPr>
          <a:xfrm>
            <a:off x="67604" y="3054684"/>
            <a:ext cx="2009122" cy="1617995"/>
          </a:xfrm>
          <a:prstGeom prst="rect">
            <a:avLst/>
          </a:prstGeom>
        </p:spPr>
      </p:pic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949716"/>
              </p:ext>
            </p:extLst>
          </p:nvPr>
        </p:nvGraphicFramePr>
        <p:xfrm>
          <a:off x="3876421" y="2684709"/>
          <a:ext cx="5103871" cy="1320354"/>
        </p:xfrm>
        <a:graphic>
          <a:graphicData uri="http://schemas.openxmlformats.org/drawingml/2006/table">
            <a:tbl>
              <a:tblPr firstRow="1" firstCol="1" bandRow="1"/>
              <a:tblGrid>
                <a:gridCol w="975752"/>
                <a:gridCol w="943963"/>
                <a:gridCol w="1080120"/>
                <a:gridCol w="1296144"/>
                <a:gridCol w="807892"/>
              </a:tblGrid>
              <a:tr h="358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Medidas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Caja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Funda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Caja/Funda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200" spc="-5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1200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FUNDAS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Alto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s-EC" sz="1200" spc="6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s-EC" sz="1200" spc="6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4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Largo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r>
                        <a:rPr lang="es-EC" sz="1200" spc="6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4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Ancho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s-EC" sz="1200" spc="6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6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es-EC" sz="1200" spc="6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8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199959"/>
              </p:ext>
            </p:extLst>
          </p:nvPr>
        </p:nvGraphicFramePr>
        <p:xfrm>
          <a:off x="3886527" y="4305968"/>
          <a:ext cx="4759960" cy="1051560"/>
        </p:xfrm>
        <a:graphic>
          <a:graphicData uri="http://schemas.openxmlformats.org/drawingml/2006/table">
            <a:tbl>
              <a:tblPr firstRow="1" firstCol="1" bandRow="1"/>
              <a:tblGrid>
                <a:gridCol w="864235"/>
                <a:gridCol w="1029335"/>
                <a:gridCol w="880135"/>
                <a:gridCol w="1296144"/>
                <a:gridCol w="69011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Medidas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Pallet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Caja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Pallet/Caja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CAJAS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s-EC" sz="1200" spc="6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Largo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es-EC" sz="1200" spc="6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Ancho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s-EC" sz="1200" spc="6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118683"/>
              </p:ext>
            </p:extLst>
          </p:nvPr>
        </p:nvGraphicFramePr>
        <p:xfrm>
          <a:off x="3874903" y="5596128"/>
          <a:ext cx="5089585" cy="1073232"/>
        </p:xfrm>
        <a:graphic>
          <a:graphicData uri="http://schemas.openxmlformats.org/drawingml/2006/table">
            <a:tbl>
              <a:tblPr firstRow="1" firstCol="1" bandRow="1"/>
              <a:tblGrid>
                <a:gridCol w="890157"/>
                <a:gridCol w="1049090"/>
                <a:gridCol w="707122"/>
                <a:gridCol w="1557523"/>
                <a:gridCol w="88569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Medidas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Contenedor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Pallet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Contenedor/Pallet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C" sz="1200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PALLETS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Alto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C" sz="1200" spc="-5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Largo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1.20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Ancho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1,00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1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spc="-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spc="-5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9" name="Conector recto 18"/>
          <p:cNvCxnSpPr/>
          <p:nvPr/>
        </p:nvCxnSpPr>
        <p:spPr>
          <a:xfrm>
            <a:off x="3707904" y="2780928"/>
            <a:ext cx="0" cy="38164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3347864" y="4797152"/>
            <a:ext cx="360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720494" y="5466345"/>
            <a:ext cx="2051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Datos:</a:t>
            </a:r>
          </a:p>
          <a:p>
            <a:r>
              <a:rPr lang="es-EC" dirty="0" smtClean="0"/>
              <a:t>23.000 kg</a:t>
            </a:r>
          </a:p>
          <a:p>
            <a:r>
              <a:rPr lang="es-EC" dirty="0" smtClean="0"/>
              <a:t>2.300 cajas</a:t>
            </a:r>
          </a:p>
          <a:p>
            <a:r>
              <a:rPr lang="es-EC" dirty="0" smtClean="0"/>
              <a:t>46.000 fundas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6681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CuadroTexto"/>
          <p:cNvSpPr txBox="1"/>
          <p:nvPr/>
        </p:nvSpPr>
        <p:spPr>
          <a:xfrm>
            <a:off x="1948934" y="733217"/>
            <a:ext cx="508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Proceso de Producción de la Panela Orgánica en Polvo</a:t>
            </a:r>
            <a:endParaRPr lang="es-EC" sz="2000" b="1" dirty="0"/>
          </a:p>
        </p:txBody>
      </p:sp>
      <p:pic>
        <p:nvPicPr>
          <p:cNvPr id="23" name="22 Imagen" descr="http://blogs.espe.edu.ec/wp-content/uploads/2013/09/LOGO-PRINCIPAL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164"/>
            <a:ext cx="197881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9" y="2132856"/>
            <a:ext cx="2512491" cy="1604727"/>
          </a:xfrm>
          <a:prstGeom prst="rect">
            <a:avLst/>
          </a:prstGeom>
        </p:spPr>
      </p:pic>
      <p:sp>
        <p:nvSpPr>
          <p:cNvPr id="19" name="8 CuadroTexto"/>
          <p:cNvSpPr txBox="1"/>
          <p:nvPr/>
        </p:nvSpPr>
        <p:spPr>
          <a:xfrm>
            <a:off x="35496" y="1633715"/>
            <a:ext cx="3292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b="1" dirty="0"/>
              <a:t>Recepción y Apilamiento</a:t>
            </a:r>
            <a:endParaRPr lang="es-ES" sz="2000" b="1" dirty="0"/>
          </a:p>
          <a:p>
            <a:endParaRPr lang="es-ES" b="1" dirty="0" smtClean="0"/>
          </a:p>
          <a:p>
            <a:endParaRPr lang="es-EC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366" y="2132856"/>
            <a:ext cx="2418226" cy="1725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366" y="1593794"/>
            <a:ext cx="3151905" cy="963251"/>
          </a:xfrm>
          <a:prstGeom prst="rect">
            <a:avLst/>
          </a:prstGeom>
        </p:spPr>
      </p:pic>
      <p:pic>
        <p:nvPicPr>
          <p:cNvPr id="15" name="14 Imagen" descr="C:\Users\Notebook\Pictures\panela nuevas\SAM_324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92" y="2127498"/>
            <a:ext cx="2564688" cy="17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6480271" y="1593794"/>
            <a:ext cx="246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Secado del Bagazo</a:t>
            </a:r>
            <a:endParaRPr lang="es-EC" b="1" dirty="0"/>
          </a:p>
        </p:txBody>
      </p:sp>
      <p:sp>
        <p:nvSpPr>
          <p:cNvPr id="17" name="8 CuadroTexto"/>
          <p:cNvSpPr txBox="1"/>
          <p:nvPr/>
        </p:nvSpPr>
        <p:spPr>
          <a:xfrm>
            <a:off x="473760" y="4298393"/>
            <a:ext cx="1996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Pre limpiador 1</a:t>
            </a:r>
          </a:p>
          <a:p>
            <a:endParaRPr lang="es-EC" sz="2400" b="1" dirty="0"/>
          </a:p>
        </p:txBody>
      </p:sp>
      <p:pic>
        <p:nvPicPr>
          <p:cNvPr id="20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4896979"/>
            <a:ext cx="2246988" cy="1772381"/>
          </a:xfrm>
          <a:prstGeom prst="rect">
            <a:avLst/>
          </a:prstGeom>
        </p:spPr>
      </p:pic>
      <p:sp>
        <p:nvSpPr>
          <p:cNvPr id="21" name="8 CuadroTexto"/>
          <p:cNvSpPr txBox="1"/>
          <p:nvPr/>
        </p:nvSpPr>
        <p:spPr>
          <a:xfrm>
            <a:off x="3635896" y="4252226"/>
            <a:ext cx="2053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Pre limpiador 2</a:t>
            </a:r>
          </a:p>
          <a:p>
            <a:endParaRPr lang="es-EC" sz="2400" b="1" dirty="0"/>
          </a:p>
        </p:txBody>
      </p:sp>
      <p:pic>
        <p:nvPicPr>
          <p:cNvPr id="22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324" y="4896979"/>
            <a:ext cx="2561268" cy="1700001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6758572" y="4298393"/>
            <a:ext cx="1909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Pre limpiador 3</a:t>
            </a:r>
          </a:p>
          <a:p>
            <a:endParaRPr lang="es-EC" sz="2400" b="1" dirty="0"/>
          </a:p>
        </p:txBody>
      </p:sp>
      <p:pic>
        <p:nvPicPr>
          <p:cNvPr id="2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0270" y="4828944"/>
            <a:ext cx="2412209" cy="17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324544" y="112889"/>
            <a:ext cx="763284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i="1" dirty="0" smtClean="0"/>
              <a:t>Documentos para el </a:t>
            </a:r>
            <a:r>
              <a:rPr lang="es-EC" sz="2400" b="1" dirty="0" smtClean="0"/>
              <a:t>procedimiento </a:t>
            </a:r>
            <a:r>
              <a:rPr lang="es-EC" sz="2400" b="1" dirty="0"/>
              <a:t>logístico </a:t>
            </a:r>
            <a:endParaRPr lang="es-EC" sz="2400" b="1" dirty="0" smtClean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8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8 Rectángulo"/>
          <p:cNvSpPr/>
          <p:nvPr/>
        </p:nvSpPr>
        <p:spPr>
          <a:xfrm>
            <a:off x="6202" y="1026412"/>
            <a:ext cx="3096344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sz="2400" b="1" dirty="0"/>
              <a:t>Factura Comercial </a:t>
            </a:r>
            <a:endParaRPr lang="es-ES" sz="2400" b="1" dirty="0"/>
          </a:p>
          <a:p>
            <a:pPr marL="0" lvl="1" algn="ctr"/>
            <a:endParaRPr lang="es-ES" sz="2400" b="1" dirty="0"/>
          </a:p>
          <a:p>
            <a:pPr algn="ctr"/>
            <a:endParaRPr lang="es-EC" sz="3200" b="1" dirty="0"/>
          </a:p>
          <a:p>
            <a:pPr algn="ctr"/>
            <a:r>
              <a:rPr lang="es-E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8 Rectángulo"/>
          <p:cNvSpPr/>
          <p:nvPr/>
        </p:nvSpPr>
        <p:spPr>
          <a:xfrm>
            <a:off x="2140528" y="3789040"/>
            <a:ext cx="4118272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sz="2400" b="1" dirty="0"/>
              <a:t>Conocimiento de Embarque </a:t>
            </a:r>
            <a:endParaRPr lang="es-EC" sz="2400" b="1" dirty="0" smtClean="0"/>
          </a:p>
          <a:p>
            <a:pPr marL="0" lvl="1" algn="ctr"/>
            <a:endParaRPr lang="es-EC" sz="2000" b="1" dirty="0" smtClean="0"/>
          </a:p>
          <a:p>
            <a:pPr marL="0" lvl="1" algn="ctr"/>
            <a:r>
              <a:rPr lang="es-EC" sz="2000" b="1" dirty="0" smtClean="0"/>
              <a:t>Costos </a:t>
            </a:r>
            <a:r>
              <a:rPr lang="es-EC" sz="2000" b="1" dirty="0"/>
              <a:t>del transporte</a:t>
            </a:r>
            <a:endParaRPr lang="es-ES" sz="2000" dirty="0"/>
          </a:p>
          <a:p>
            <a:pPr marL="0" lvl="1" algn="ctr"/>
            <a:endParaRPr lang="es-ES" sz="2000" b="1" dirty="0"/>
          </a:p>
          <a:p>
            <a:pPr marL="0" lvl="1" algn="ctr"/>
            <a:endParaRPr lang="es-ES" sz="2000" b="1" dirty="0"/>
          </a:p>
          <a:p>
            <a:pPr marL="0" lvl="1" algn="ctr"/>
            <a:endParaRPr lang="es-ES" sz="2000" b="1" dirty="0"/>
          </a:p>
          <a:p>
            <a:pPr algn="ctr"/>
            <a:endParaRPr lang="es-EC" sz="2800" dirty="0"/>
          </a:p>
          <a:p>
            <a:pPr algn="ctr"/>
            <a:r>
              <a:rPr lang="es-E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8 Rectángulo"/>
          <p:cNvSpPr/>
          <p:nvPr/>
        </p:nvSpPr>
        <p:spPr>
          <a:xfrm>
            <a:off x="4067944" y="903496"/>
            <a:ext cx="3096344" cy="27084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sz="2400" b="1" dirty="0"/>
              <a:t>Póliza de Seguros </a:t>
            </a:r>
            <a:endParaRPr lang="es-ES" sz="2400" b="1" dirty="0"/>
          </a:p>
          <a:p>
            <a:pPr marL="0" lvl="1" algn="ctr"/>
            <a:r>
              <a:rPr lang="es-EC" sz="2400" b="1" dirty="0" smtClean="0"/>
              <a:t> </a:t>
            </a:r>
            <a:endParaRPr lang="es-ES" sz="2400" b="1" dirty="0"/>
          </a:p>
          <a:p>
            <a:pPr marL="0" lvl="1" algn="ctr"/>
            <a:endParaRPr lang="es-ES" sz="2400" b="1" dirty="0"/>
          </a:p>
          <a:p>
            <a:pPr algn="ctr"/>
            <a:endParaRPr lang="es-EC" sz="3200" b="1" dirty="0"/>
          </a:p>
          <a:p>
            <a:pPr algn="ctr"/>
            <a:r>
              <a:rPr lang="es-ES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742944"/>
              </p:ext>
            </p:extLst>
          </p:nvPr>
        </p:nvGraphicFramePr>
        <p:xfrm>
          <a:off x="1554374" y="5157113"/>
          <a:ext cx="5753931" cy="1038531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450038"/>
                <a:gridCol w="1278853"/>
                <a:gridCol w="201494"/>
                <a:gridCol w="1413787"/>
                <a:gridCol w="1409759"/>
              </a:tblGrid>
              <a:tr h="31827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Costo de Transporte Vía Marítima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Costo de Transporte Vía Aérea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18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Contenedor de 40”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TONELADAS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Contenedor de 40”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TONELADAS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USD </a:t>
                      </a:r>
                      <a:r>
                        <a:rPr lang="es-EC" sz="1200" dirty="0" smtClean="0">
                          <a:effectLst/>
                        </a:rPr>
                        <a:t>3.100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23 </a:t>
                      </a:r>
                      <a:r>
                        <a:rPr lang="es-EC" sz="1200" dirty="0">
                          <a:effectLst/>
                        </a:rPr>
                        <a:t>TN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USD </a:t>
                      </a:r>
                      <a:r>
                        <a:rPr lang="es-EC" sz="1200" dirty="0" smtClean="0">
                          <a:effectLst/>
                        </a:rPr>
                        <a:t>6.000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23 </a:t>
                      </a:r>
                      <a:r>
                        <a:rPr lang="es-EC" sz="1200" dirty="0">
                          <a:effectLst/>
                        </a:rPr>
                        <a:t>TN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330844" y="1578695"/>
            <a:ext cx="2296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Acredita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Valor mercancía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Original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Normas de Valoración y Control Aduanero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810290" y="6300028"/>
            <a:ext cx="291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SURTAX – 3 embarques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4506900" y="1578695"/>
            <a:ext cx="229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Aseguradora </a:t>
            </a:r>
            <a:r>
              <a:rPr lang="es-EC" dirty="0" err="1" smtClean="0"/>
              <a:t>Nankervis</a:t>
            </a:r>
            <a:r>
              <a:rPr lang="es-EC" dirty="0" smtClean="0"/>
              <a:t> Cía. Ltda.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5116964" y="2427441"/>
            <a:ext cx="1077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$9000 anuales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4707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51520" y="20083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Forma de Pago</a:t>
            </a:r>
            <a:endParaRPr lang="es-ES" sz="2400" b="1" dirty="0"/>
          </a:p>
          <a:p>
            <a:pPr algn="ctr"/>
            <a:endParaRPr lang="es-EC" sz="2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067944" y="147719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/>
              <a:t>C</a:t>
            </a:r>
            <a:r>
              <a:rPr lang="es-ES" b="1" i="1" dirty="0" smtClean="0"/>
              <a:t>arta </a:t>
            </a:r>
            <a:r>
              <a:rPr lang="es-ES" b="1" i="1" dirty="0"/>
              <a:t>de crédito irrevocable y confirmada </a:t>
            </a:r>
            <a:endParaRPr lang="es-EC" b="1" i="1" dirty="0"/>
          </a:p>
        </p:txBody>
      </p:sp>
      <p:pic>
        <p:nvPicPr>
          <p:cNvPr id="14" name="Picture 4" descr="http://www.aseguradoradelsur.com.ec/aseguradoradelsur/getfile/df7c2a34-4468-4410-829a-a6b4544178cb/cartacreditof.as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1831"/>
            <a:ext cx="2895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 descr="http://blogs.espe.edu.ec/wp-content/uploads/2013/09/LOGO-PRINCIPAL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536885797"/>
              </p:ext>
            </p:extLst>
          </p:nvPr>
        </p:nvGraphicFramePr>
        <p:xfrm>
          <a:off x="755576" y="30374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031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60697" y="312149"/>
            <a:ext cx="829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Conclusiones</a:t>
            </a:r>
            <a:r>
              <a:rPr lang="es-EC" sz="2000" b="1" i="1" dirty="0" smtClean="0"/>
              <a:t> </a:t>
            </a:r>
          </a:p>
          <a:p>
            <a:pPr algn="ctr"/>
            <a:endParaRPr lang="es-EC" sz="2000" b="1" i="1" dirty="0"/>
          </a:p>
        </p:txBody>
      </p:sp>
      <p:pic>
        <p:nvPicPr>
          <p:cNvPr id="6" name="5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460697" y="1268760"/>
            <a:ext cx="75233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La </a:t>
            </a:r>
            <a:r>
              <a:rPr lang="es-EC" dirty="0"/>
              <a:t>elaboración de la panela orgánica en polvo </a:t>
            </a:r>
            <a:r>
              <a:rPr lang="es-EC" dirty="0" smtClean="0"/>
              <a:t>- </a:t>
            </a:r>
            <a:r>
              <a:rPr lang="es-EC" dirty="0"/>
              <a:t>obtener </a:t>
            </a:r>
            <a:r>
              <a:rPr lang="es-EC" dirty="0" smtClean="0"/>
              <a:t>el </a:t>
            </a:r>
            <a:r>
              <a:rPr lang="es-EC" dirty="0"/>
              <a:t>producto.  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Investigación </a:t>
            </a:r>
            <a:r>
              <a:rPr lang="es-EC" dirty="0"/>
              <a:t>de mercados internacionales </a:t>
            </a:r>
            <a:r>
              <a:rPr lang="es-EC" dirty="0" smtClean="0"/>
              <a:t>- socios comerciales, importado durante </a:t>
            </a:r>
            <a:r>
              <a:rPr lang="es-EC" dirty="0"/>
              <a:t>los últimos 5 años.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A </a:t>
            </a:r>
            <a:r>
              <a:rPr lang="es-EC" dirty="0"/>
              <a:t>través de la investigación de mercados </a:t>
            </a:r>
            <a:r>
              <a:rPr lang="es-EC" dirty="0" smtClean="0"/>
              <a:t>- Italia - mayor importador.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La </a:t>
            </a:r>
            <a:r>
              <a:rPr lang="es-EC" dirty="0"/>
              <a:t>proyección de la oferta </a:t>
            </a:r>
            <a:r>
              <a:rPr lang="es-EC" dirty="0" smtClean="0"/>
              <a:t>- cantidad </a:t>
            </a:r>
            <a:r>
              <a:rPr lang="es-EC" dirty="0"/>
              <a:t>de </a:t>
            </a:r>
            <a:r>
              <a:rPr lang="es-EC" dirty="0" smtClean="0"/>
              <a:t>producción.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La </a:t>
            </a:r>
            <a:r>
              <a:rPr lang="es-EC" dirty="0"/>
              <a:t>proyección de demanda </a:t>
            </a:r>
            <a:r>
              <a:rPr lang="es-EC" dirty="0" smtClean="0"/>
              <a:t> - diferentes </a:t>
            </a:r>
            <a:r>
              <a:rPr lang="es-EC" dirty="0"/>
              <a:t>ciudades de </a:t>
            </a:r>
            <a:r>
              <a:rPr lang="es-EC" dirty="0" smtClean="0"/>
              <a:t>Italia.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La demanda insatisfecha proyectada </a:t>
            </a:r>
            <a:r>
              <a:rPr lang="es-EC" dirty="0" smtClean="0"/>
              <a:t>- nivel </a:t>
            </a:r>
            <a:r>
              <a:rPr lang="es-EC" dirty="0"/>
              <a:t>del país </a:t>
            </a:r>
            <a:r>
              <a:rPr lang="es-EC" dirty="0" smtClean="0"/>
              <a:t>y supermercados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Con </a:t>
            </a:r>
            <a:r>
              <a:rPr lang="es-EC" dirty="0"/>
              <a:t>el marketing mix se dará a conocer el </a:t>
            </a:r>
            <a:r>
              <a:rPr lang="es-EC" dirty="0" smtClean="0"/>
              <a:t>producto, distribución, precio y comunicación.  </a:t>
            </a:r>
            <a:endParaRPr lang="es-EC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término de negociación </a:t>
            </a:r>
            <a:r>
              <a:rPr lang="es-EC" dirty="0" smtClean="0"/>
              <a:t>FOB.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La </a:t>
            </a:r>
            <a:r>
              <a:rPr lang="es-EC" dirty="0"/>
              <a:t>forma de pago </a:t>
            </a:r>
            <a:r>
              <a:rPr lang="es-EC" dirty="0" smtClean="0"/>
              <a:t>- carta </a:t>
            </a:r>
            <a:r>
              <a:rPr lang="es-EC" dirty="0"/>
              <a:t>de crédito.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/>
              <a:t>El modelo de consorcio de exportación </a:t>
            </a:r>
            <a:r>
              <a:rPr lang="es-EC" dirty="0" smtClean="0"/>
              <a:t>- exportar </a:t>
            </a:r>
            <a:r>
              <a:rPr lang="es-EC" dirty="0"/>
              <a:t>directamente su producto </a:t>
            </a:r>
            <a:r>
              <a:rPr lang="es-EC" dirty="0" smtClean="0"/>
              <a:t>- intermediarios - mayor </a:t>
            </a:r>
            <a:r>
              <a:rPr lang="es-EC" dirty="0"/>
              <a:t>cantidad de ingresos económicos -</a:t>
            </a:r>
            <a:r>
              <a:rPr lang="es-EC" dirty="0" smtClean="0"/>
              <a:t> calidad </a:t>
            </a:r>
            <a:r>
              <a:rPr lang="es-EC" dirty="0"/>
              <a:t>de vida y </a:t>
            </a:r>
            <a:r>
              <a:rPr lang="es-EC" dirty="0" smtClean="0"/>
              <a:t>demanda insatisfecha.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El </a:t>
            </a:r>
            <a:r>
              <a:rPr lang="es-EC" dirty="0"/>
              <a:t>consorcio de exportación no cuenta con una ley en el </a:t>
            </a:r>
            <a:r>
              <a:rPr lang="es-EC" dirty="0" smtClean="0"/>
              <a:t>Ecuador lineamientos ONUDI - internacionalizar </a:t>
            </a:r>
            <a:r>
              <a:rPr lang="es-EC" dirty="0"/>
              <a:t>su producto.</a:t>
            </a:r>
          </a:p>
          <a:p>
            <a:pPr lvl="0"/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4090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39552" y="304754"/>
            <a:ext cx="829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Recomendaciones</a:t>
            </a:r>
            <a:endParaRPr lang="es-EC" sz="2400" b="1" dirty="0"/>
          </a:p>
          <a:p>
            <a:pPr algn="ctr"/>
            <a:endParaRPr lang="es-EC" sz="2000" b="1" dirty="0"/>
          </a:p>
        </p:txBody>
      </p:sp>
      <p:pic>
        <p:nvPicPr>
          <p:cNvPr id="6" name="5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539552" y="1340768"/>
            <a:ext cx="64619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Elaborar </a:t>
            </a:r>
            <a:r>
              <a:rPr lang="es-EC" sz="2400" dirty="0"/>
              <a:t>mayor cantidad de productos orgánicos </a:t>
            </a:r>
            <a:r>
              <a:rPr lang="es-EC" sz="2400" dirty="0" smtClean="0"/>
              <a:t>- población europea.</a:t>
            </a:r>
            <a:endParaRPr lang="es-EC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/>
              <a:t>Dar a conocer el producto </a:t>
            </a:r>
            <a:r>
              <a:rPr lang="es-EC" sz="2400" dirty="0" smtClean="0"/>
              <a:t>- campaña de </a:t>
            </a:r>
            <a:r>
              <a:rPr lang="es-EC" sz="2400" dirty="0"/>
              <a:t>publicidad </a:t>
            </a:r>
            <a:endParaRPr lang="es-EC" sz="2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El </a:t>
            </a:r>
            <a:r>
              <a:rPr lang="es-EC" sz="2400" dirty="0"/>
              <a:t>consorcio </a:t>
            </a:r>
            <a:r>
              <a:rPr lang="es-EC" sz="2400" dirty="0" smtClean="0"/>
              <a:t>- oferta exportable. </a:t>
            </a:r>
            <a:endParaRPr lang="es-EC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/>
              <a:t>Formar varios consorcios </a:t>
            </a:r>
            <a:r>
              <a:rPr lang="es-EC" sz="2400" dirty="0" smtClean="0"/>
              <a:t>- productos orgánicos.</a:t>
            </a:r>
            <a:endParaRPr lang="es-EC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Nuevas </a:t>
            </a:r>
            <a:r>
              <a:rPr lang="es-EC" sz="2400" dirty="0"/>
              <a:t>cotizaciones </a:t>
            </a:r>
            <a:r>
              <a:rPr lang="es-EC" sz="2400" dirty="0" smtClean="0"/>
              <a:t>- transporte </a:t>
            </a:r>
            <a:r>
              <a:rPr lang="es-EC" sz="2400" dirty="0"/>
              <a:t>como del </a:t>
            </a:r>
            <a:r>
              <a:rPr lang="es-EC" sz="2400" dirty="0" smtClean="0"/>
              <a:t>seguro - precios reales.</a:t>
            </a:r>
            <a:endParaRPr lang="es-EC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 smtClean="0"/>
              <a:t>Estudios </a:t>
            </a:r>
            <a:r>
              <a:rPr lang="es-EC" sz="2400" dirty="0"/>
              <a:t>de mercado </a:t>
            </a:r>
            <a:r>
              <a:rPr lang="es-EC" sz="2400" dirty="0" smtClean="0"/>
              <a:t>- demanda </a:t>
            </a:r>
            <a:r>
              <a:rPr lang="es-EC" sz="2400" dirty="0"/>
              <a:t>insatisfecha </a:t>
            </a:r>
            <a:r>
              <a:rPr lang="es-EC" sz="2400" dirty="0" smtClean="0"/>
              <a:t>- abrir </a:t>
            </a:r>
            <a:r>
              <a:rPr lang="es-EC" sz="2400" dirty="0"/>
              <a:t>nuevos mercados y satisfacer sus necesidades.</a:t>
            </a:r>
          </a:p>
          <a:p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7525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691680" y="2204864"/>
            <a:ext cx="56166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GRACIAS</a:t>
            </a:r>
          </a:p>
          <a:p>
            <a:pPr algn="ctr"/>
            <a:r>
              <a:rPr lang="es-ES_tradnl" sz="32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POR SU ATENCIÓN</a:t>
            </a:r>
            <a:endParaRPr lang="es-ES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4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3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2869387" y="1124744"/>
            <a:ext cx="343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C" dirty="0"/>
              <a:t>Paila de Clarificación</a:t>
            </a:r>
            <a:endParaRPr lang="es-ES" dirty="0"/>
          </a:p>
        </p:txBody>
      </p:sp>
      <p:pic>
        <p:nvPicPr>
          <p:cNvPr id="20" name="19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" y="79874"/>
            <a:ext cx="1978810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8 CuadroTexto"/>
          <p:cNvSpPr txBox="1"/>
          <p:nvPr/>
        </p:nvSpPr>
        <p:spPr>
          <a:xfrm>
            <a:off x="387005" y="1124744"/>
            <a:ext cx="295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b="1" dirty="0"/>
              <a:t>Paila de Recibimiento</a:t>
            </a:r>
            <a:endParaRPr lang="es-ES" b="1" dirty="0"/>
          </a:p>
          <a:p>
            <a:pPr marL="0" lvl="2"/>
            <a:endParaRPr lang="es-ES" b="1" dirty="0"/>
          </a:p>
          <a:p>
            <a:endParaRPr lang="es-ES" b="1" dirty="0" smtClean="0"/>
          </a:p>
          <a:p>
            <a:endParaRPr lang="es-EC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5" y="1724908"/>
            <a:ext cx="2388402" cy="18542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494" y="1765227"/>
            <a:ext cx="2237839" cy="18783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327" y="1700807"/>
            <a:ext cx="2383161" cy="1942805"/>
          </a:xfrm>
          <a:prstGeom prst="rect">
            <a:avLst/>
          </a:prstGeom>
        </p:spPr>
      </p:pic>
      <p:sp>
        <p:nvSpPr>
          <p:cNvPr id="19" name="8 CuadroTexto"/>
          <p:cNvSpPr txBox="1"/>
          <p:nvPr/>
        </p:nvSpPr>
        <p:spPr>
          <a:xfrm>
            <a:off x="6607254" y="1077238"/>
            <a:ext cx="295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dirty="0"/>
              <a:t>Paila de Evaporación</a:t>
            </a:r>
            <a:endParaRPr lang="es-ES" dirty="0"/>
          </a:p>
          <a:p>
            <a:pPr marL="0" lvl="2"/>
            <a:endParaRPr lang="es-ES" sz="2000" dirty="0"/>
          </a:p>
          <a:p>
            <a:endParaRPr lang="es-EC" dirty="0"/>
          </a:p>
        </p:txBody>
      </p:sp>
      <p:sp>
        <p:nvSpPr>
          <p:cNvPr id="21" name="20 CuadroTexto"/>
          <p:cNvSpPr txBox="1"/>
          <p:nvPr/>
        </p:nvSpPr>
        <p:spPr>
          <a:xfrm>
            <a:off x="2410970" y="119361"/>
            <a:ext cx="508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Proceso de Producción de la Panela Orgánica en Polvo</a:t>
            </a:r>
            <a:endParaRPr lang="es-EC" sz="2000" b="1" dirty="0"/>
          </a:p>
        </p:txBody>
      </p:sp>
      <p:sp>
        <p:nvSpPr>
          <p:cNvPr id="17" name="9 CuadroTexto"/>
          <p:cNvSpPr txBox="1"/>
          <p:nvPr/>
        </p:nvSpPr>
        <p:spPr>
          <a:xfrm>
            <a:off x="-494518" y="3974078"/>
            <a:ext cx="343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es-EC" dirty="0"/>
              <a:t>Paila de </a:t>
            </a:r>
            <a:r>
              <a:rPr lang="es-EC" dirty="0" smtClean="0"/>
              <a:t>Punteo</a:t>
            </a:r>
            <a:endParaRPr lang="es-ES" dirty="0"/>
          </a:p>
        </p:txBody>
      </p:sp>
      <p:pic>
        <p:nvPicPr>
          <p:cNvPr id="23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509120"/>
            <a:ext cx="1656184" cy="2088232"/>
          </a:xfrm>
          <a:prstGeom prst="rect">
            <a:avLst/>
          </a:prstGeom>
        </p:spPr>
      </p:pic>
      <p:pic>
        <p:nvPicPr>
          <p:cNvPr id="24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323" y="4516644"/>
            <a:ext cx="1596142" cy="2080708"/>
          </a:xfrm>
          <a:prstGeom prst="rect">
            <a:avLst/>
          </a:prstGeom>
        </p:spPr>
      </p:pic>
      <p:sp>
        <p:nvSpPr>
          <p:cNvPr id="25" name="8 CuadroTexto"/>
          <p:cNvSpPr txBox="1"/>
          <p:nvPr/>
        </p:nvSpPr>
        <p:spPr>
          <a:xfrm>
            <a:off x="4362846" y="3982390"/>
            <a:ext cx="329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2000" dirty="0" smtClean="0"/>
              <a:t>Batido</a:t>
            </a:r>
            <a:endParaRPr lang="es-ES" sz="2400" dirty="0"/>
          </a:p>
          <a:p>
            <a:endParaRPr lang="es-ES" sz="2000" dirty="0" smtClean="0"/>
          </a:p>
          <a:p>
            <a:endParaRPr lang="es-EC" sz="2000" dirty="0"/>
          </a:p>
        </p:txBody>
      </p:sp>
      <p:pic>
        <p:nvPicPr>
          <p:cNvPr id="26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259" y="4481909"/>
            <a:ext cx="2246022" cy="2114845"/>
          </a:xfrm>
          <a:prstGeom prst="rect">
            <a:avLst/>
          </a:prstGeom>
        </p:spPr>
      </p:pic>
      <p:sp>
        <p:nvSpPr>
          <p:cNvPr id="29" name="28 CuadroTexto"/>
          <p:cNvSpPr txBox="1"/>
          <p:nvPr/>
        </p:nvSpPr>
        <p:spPr>
          <a:xfrm>
            <a:off x="6650312" y="3974078"/>
            <a:ext cx="2245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/>
              <a:t>Cernido o Cribado</a:t>
            </a:r>
            <a:endParaRPr lang="es-ES" sz="2000" b="1" dirty="0" smtClean="0"/>
          </a:p>
          <a:p>
            <a:endParaRPr lang="es-EC" sz="2000" b="1" dirty="0"/>
          </a:p>
        </p:txBody>
      </p:sp>
      <p:pic>
        <p:nvPicPr>
          <p:cNvPr id="30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1540" y="4452417"/>
            <a:ext cx="2215474" cy="21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8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183258" y="2813986"/>
            <a:ext cx="1769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dirty="0"/>
              <a:t>Empaque</a:t>
            </a:r>
            <a:endParaRPr lang="es-ES" sz="2000" dirty="0"/>
          </a:p>
          <a:p>
            <a:endParaRPr lang="es-ES" dirty="0" smtClean="0"/>
          </a:p>
          <a:p>
            <a:endParaRPr lang="es-EC" dirty="0"/>
          </a:p>
        </p:txBody>
      </p:sp>
      <p:sp>
        <p:nvSpPr>
          <p:cNvPr id="18" name="17 CuadroTexto"/>
          <p:cNvSpPr txBox="1"/>
          <p:nvPr/>
        </p:nvSpPr>
        <p:spPr>
          <a:xfrm>
            <a:off x="-583121" y="1024927"/>
            <a:ext cx="3349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EC" b="1" dirty="0"/>
              <a:t>Bandeja </a:t>
            </a:r>
            <a:r>
              <a:rPr lang="es-EC" b="1" dirty="0" smtClean="0"/>
              <a:t>de</a:t>
            </a:r>
          </a:p>
          <a:p>
            <a:pPr marL="0" lvl="2" algn="ctr"/>
            <a:r>
              <a:rPr lang="es-EC" b="1" dirty="0" smtClean="0"/>
              <a:t> </a:t>
            </a:r>
            <a:r>
              <a:rPr lang="es-EC" b="1" dirty="0"/>
              <a:t>Almacenamiento</a:t>
            </a:r>
            <a:endParaRPr lang="es-ES" sz="2000" b="1" dirty="0"/>
          </a:p>
          <a:p>
            <a:pPr algn="ctr"/>
            <a:endParaRPr lang="es-ES" b="1" dirty="0" smtClean="0"/>
          </a:p>
          <a:p>
            <a:pPr algn="ctr"/>
            <a:endParaRPr lang="es-EC" b="1" dirty="0"/>
          </a:p>
        </p:txBody>
      </p:sp>
      <p:pic>
        <p:nvPicPr>
          <p:cNvPr id="20" name="19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" y="79874"/>
            <a:ext cx="197881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08" y="1786542"/>
            <a:ext cx="1781287" cy="20548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999" y="3284984"/>
            <a:ext cx="1848536" cy="205488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08" y="4477345"/>
            <a:ext cx="1781287" cy="2180018"/>
          </a:xfrm>
          <a:prstGeom prst="rect">
            <a:avLst/>
          </a:prstGeom>
        </p:spPr>
      </p:pic>
      <p:sp>
        <p:nvSpPr>
          <p:cNvPr id="27" name="8 CuadroTexto"/>
          <p:cNvSpPr txBox="1"/>
          <p:nvPr/>
        </p:nvSpPr>
        <p:spPr>
          <a:xfrm>
            <a:off x="33365" y="4046190"/>
            <a:ext cx="1996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b="1" dirty="0" smtClean="0"/>
              <a:t>Almacenamiento</a:t>
            </a:r>
            <a:endParaRPr lang="es-ES" sz="2000" b="1" dirty="0"/>
          </a:p>
          <a:p>
            <a:endParaRPr lang="es-ES" dirty="0" smtClean="0"/>
          </a:p>
          <a:p>
            <a:endParaRPr lang="es-EC" dirty="0"/>
          </a:p>
        </p:txBody>
      </p:sp>
      <p:sp>
        <p:nvSpPr>
          <p:cNvPr id="21" name="20 CuadroTexto"/>
          <p:cNvSpPr txBox="1"/>
          <p:nvPr/>
        </p:nvSpPr>
        <p:spPr>
          <a:xfrm>
            <a:off x="2410970" y="119361"/>
            <a:ext cx="5081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Proceso de Producción de la Panela Orgánica en Polvo</a:t>
            </a:r>
            <a:endParaRPr lang="es-EC" sz="2000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5652120" y="1163426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EC" b="1" dirty="0" smtClean="0"/>
              <a:t>Control de Calidad</a:t>
            </a:r>
            <a:endParaRPr lang="es-ES" sz="2000" b="1" dirty="0"/>
          </a:p>
          <a:p>
            <a:pPr algn="ctr"/>
            <a:endParaRPr lang="es-ES" b="1" dirty="0" smtClean="0"/>
          </a:p>
          <a:p>
            <a:pPr algn="ctr"/>
            <a:endParaRPr lang="es-EC" b="1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012572"/>
              </p:ext>
            </p:extLst>
          </p:nvPr>
        </p:nvGraphicFramePr>
        <p:xfrm>
          <a:off x="4139952" y="1786542"/>
          <a:ext cx="4860032" cy="48708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455"/>
                <a:gridCol w="770299"/>
                <a:gridCol w="1429154"/>
                <a:gridCol w="1162124"/>
              </a:tblGrid>
              <a:tr h="590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PARÁMETRO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VALOR ESTÁDAR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VALOR MÁXIMO ACEPTADO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FORMA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5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Humedad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2,3%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3%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Termobalanza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6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Dimensión de los gránulos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&lt; 3 mm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3 mm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5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Grumos (gránulos grandes)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Ausencia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0,5%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Balanza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9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Sólidos Insolubles %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0,0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0,4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Soluciones en Agua y Papel Filtro Cualitativo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5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Cuerpos extraños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Ausencia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Observación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6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Color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Dorado Claro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Dorado Oscuro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0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Azúcares Totales (Sacarosa+ </a:t>
                      </a:r>
                      <a:r>
                        <a:rPr lang="es-EC" sz="1000" dirty="0" err="1">
                          <a:effectLst/>
                        </a:rPr>
                        <a:t>Glucosa+Fructosa</a:t>
                      </a:r>
                      <a:r>
                        <a:rPr lang="es-EC" sz="1000" dirty="0">
                          <a:effectLst/>
                        </a:rPr>
                        <a:t>)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&gt; 94%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90%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5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Cenizas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0,8%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1%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5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Pesticidas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Ausencia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&lt;0,01mg/kg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9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Metales pesados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</a:t>
                      </a:r>
                      <a:endParaRPr lang="es-EC" sz="110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De acuerdo a las normas de la Unión Europea</a:t>
                      </a:r>
                      <a:endParaRPr lang="es-EC" sz="1100" dirty="0">
                        <a:solidFill>
                          <a:srgbClr val="76923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1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96286" y="116632"/>
            <a:ext cx="6347714" cy="1320800"/>
          </a:xfrm>
        </p:spPr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El Consorcio 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6688" b="27004"/>
          <a:stretch/>
        </p:blipFill>
        <p:spPr>
          <a:xfrm>
            <a:off x="3275856" y="2192965"/>
            <a:ext cx="2736304" cy="25922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749" y="831069"/>
            <a:ext cx="1762259" cy="133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30" y="297850"/>
            <a:ext cx="1832992" cy="12127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892" y="1609491"/>
            <a:ext cx="936104" cy="12241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671" y="3291481"/>
            <a:ext cx="1888758" cy="1176773"/>
          </a:xfrm>
          <a:prstGeom prst="rect">
            <a:avLst/>
          </a:prstGeom>
        </p:spPr>
      </p:pic>
      <p:sp>
        <p:nvSpPr>
          <p:cNvPr id="8" name="16 CuadroTexto"/>
          <p:cNvSpPr txBox="1"/>
          <p:nvPr/>
        </p:nvSpPr>
        <p:spPr>
          <a:xfrm>
            <a:off x="531278" y="4767792"/>
            <a:ext cx="2952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Principalmente </a:t>
            </a:r>
            <a:r>
              <a:rPr lang="es-EC" dirty="0" smtClean="0"/>
              <a:t>servirá</a:t>
            </a:r>
            <a:endParaRPr lang="es-ES" dirty="0"/>
          </a:p>
          <a:p>
            <a:endParaRPr lang="es-ES" b="1" dirty="0" smtClean="0"/>
          </a:p>
          <a:p>
            <a:endParaRPr lang="es-EC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5034856"/>
            <a:ext cx="2750760" cy="18231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064" y="5191770"/>
            <a:ext cx="1292077" cy="1509316"/>
          </a:xfrm>
          <a:prstGeom prst="rect">
            <a:avLst/>
          </a:prstGeom>
        </p:spPr>
      </p:pic>
      <p:pic>
        <p:nvPicPr>
          <p:cNvPr id="1026" name="Picture 2" descr="http://www.farkop77.ru/modules/blockstore/3fad7646bdd649785f8bb5b14f9b885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00" y="5093730"/>
            <a:ext cx="1384080" cy="170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278" y="3159565"/>
            <a:ext cx="1760873" cy="120553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7958" y="337159"/>
            <a:ext cx="1361765" cy="13681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2"/>
          <a:srcRect b="7409"/>
          <a:stretch/>
        </p:blipFill>
        <p:spPr>
          <a:xfrm>
            <a:off x="6184601" y="2058256"/>
            <a:ext cx="1088365" cy="1008111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623836" y="2792792"/>
            <a:ext cx="1232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Propiedad</a:t>
            </a:r>
            <a:endParaRPr lang="es-EC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088792" y="1786223"/>
            <a:ext cx="162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Fondo Común</a:t>
            </a:r>
            <a:endParaRPr lang="es-EC" dirty="0"/>
          </a:p>
        </p:txBody>
      </p:sp>
      <p:sp>
        <p:nvSpPr>
          <p:cNvPr id="16" name="15 CuadroTexto"/>
          <p:cNvSpPr txBox="1"/>
          <p:nvPr/>
        </p:nvSpPr>
        <p:spPr>
          <a:xfrm>
            <a:off x="7279390" y="4583126"/>
            <a:ext cx="1498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Ferias</a:t>
            </a:r>
            <a:endParaRPr lang="es-EC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898824" y="5623261"/>
            <a:ext cx="133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Costos de  Producción</a:t>
            </a:r>
            <a:endParaRPr lang="es-EC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27548" y="4365104"/>
            <a:ext cx="231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Estudio de Mercado</a:t>
            </a:r>
            <a:endParaRPr lang="es-EC" dirty="0"/>
          </a:p>
        </p:txBody>
      </p:sp>
      <p:sp>
        <p:nvSpPr>
          <p:cNvPr id="19" name="18 CuadroTexto"/>
          <p:cNvSpPr txBox="1"/>
          <p:nvPr/>
        </p:nvSpPr>
        <p:spPr>
          <a:xfrm>
            <a:off x="7460491" y="2512369"/>
            <a:ext cx="1498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Tiempo y Recursos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129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6730302" y="3826941"/>
            <a:ext cx="1250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>
                <a:solidFill>
                  <a:schemeClr val="bg1"/>
                </a:solidFill>
              </a:rPr>
              <a:t>Economía Popular y Solidaria </a:t>
            </a:r>
            <a:endParaRPr lang="es-EC" sz="1400" b="1" i="1" dirty="0">
              <a:solidFill>
                <a:schemeClr val="bg1"/>
              </a:solidFill>
            </a:endParaRPr>
          </a:p>
        </p:txBody>
      </p:sp>
      <p:pic>
        <p:nvPicPr>
          <p:cNvPr id="10" name="9 Imagen" descr="http://blogs.espe.edu.ec/wp-content/uploads/2013/09/LOGO-PRINCIPAL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069"/>
            <a:ext cx="1978810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3 Rectángulo"/>
          <p:cNvSpPr/>
          <p:nvPr/>
        </p:nvSpPr>
        <p:spPr>
          <a:xfrm>
            <a:off x="-261208" y="1043620"/>
            <a:ext cx="53285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b="1" dirty="0"/>
              <a:t>Derechos y obligaciones de un consorciado</a:t>
            </a:r>
            <a:endParaRPr lang="es-ES" b="1" dirty="0"/>
          </a:p>
          <a:p>
            <a:pPr algn="ctr"/>
            <a:r>
              <a:rPr lang="es-ES" sz="2400" b="1" dirty="0" smtClean="0"/>
              <a:t> </a:t>
            </a:r>
            <a:endParaRPr lang="es-EC" sz="2400" b="1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445" y="252103"/>
            <a:ext cx="6535478" cy="14082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7" y="1434229"/>
            <a:ext cx="2114761" cy="1595926"/>
          </a:xfrm>
          <a:prstGeom prst="rect">
            <a:avLst/>
          </a:prstGeom>
        </p:spPr>
      </p:pic>
      <p:sp>
        <p:nvSpPr>
          <p:cNvPr id="14" name="3 Rectángulo"/>
          <p:cNvSpPr/>
          <p:nvPr/>
        </p:nvSpPr>
        <p:spPr>
          <a:xfrm>
            <a:off x="-321390" y="3638685"/>
            <a:ext cx="53285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b="1" dirty="0"/>
              <a:t>Conformación de un contrato de consorcio</a:t>
            </a:r>
            <a:endParaRPr lang="es-ES" b="1" dirty="0"/>
          </a:p>
          <a:p>
            <a:pPr algn="ctr"/>
            <a:r>
              <a:rPr lang="es-ES" sz="2400" b="1" dirty="0" smtClean="0"/>
              <a:t> </a:t>
            </a:r>
            <a:endParaRPr lang="es-EC" sz="2400" b="1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b="26679"/>
          <a:stretch/>
        </p:blipFill>
        <p:spPr>
          <a:xfrm>
            <a:off x="653654" y="4597325"/>
            <a:ext cx="1662918" cy="21422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39622" t="5743" r="31189" b="74773"/>
          <a:stretch/>
        </p:blipFill>
        <p:spPr>
          <a:xfrm rot="20690883">
            <a:off x="83312" y="4149436"/>
            <a:ext cx="720080" cy="3600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3088" y="4111844"/>
            <a:ext cx="1395703" cy="9709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8152" y="5503677"/>
            <a:ext cx="1165574" cy="1006599"/>
          </a:xfrm>
          <a:prstGeom prst="rect">
            <a:avLst/>
          </a:prstGeom>
        </p:spPr>
      </p:pic>
      <p:sp>
        <p:nvSpPr>
          <p:cNvPr id="19" name="3 Rectángulo"/>
          <p:cNvSpPr/>
          <p:nvPr/>
        </p:nvSpPr>
        <p:spPr>
          <a:xfrm>
            <a:off x="5007202" y="786360"/>
            <a:ext cx="53285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b="1" dirty="0"/>
              <a:t>Ingreso y/o retiro </a:t>
            </a:r>
          </a:p>
          <a:p>
            <a:pPr algn="ctr"/>
            <a:r>
              <a:rPr lang="es-ES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7459" y="1256599"/>
            <a:ext cx="1999966" cy="1356681"/>
          </a:xfrm>
          <a:prstGeom prst="rect">
            <a:avLst/>
          </a:prstGeom>
        </p:spPr>
      </p:pic>
      <p:sp>
        <p:nvSpPr>
          <p:cNvPr id="22" name="3 Rectángulo"/>
          <p:cNvSpPr/>
          <p:nvPr/>
        </p:nvSpPr>
        <p:spPr>
          <a:xfrm>
            <a:off x="4190383" y="2944177"/>
            <a:ext cx="5328592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lvl="1" algn="ctr"/>
            <a:r>
              <a:rPr lang="es-EC" b="1" dirty="0"/>
              <a:t>Ventajas y Desventajas de un Consorcio</a:t>
            </a:r>
            <a:endParaRPr lang="es-ES" b="1" dirty="0"/>
          </a:p>
          <a:p>
            <a:pPr marL="0" lvl="1" algn="ctr"/>
            <a:endParaRPr lang="es-ES" b="1" dirty="0"/>
          </a:p>
          <a:p>
            <a:pPr algn="ctr"/>
            <a:r>
              <a:rPr lang="es-ES" sz="2400" b="1" dirty="0" smtClean="0"/>
              <a:t> </a:t>
            </a:r>
            <a:endParaRPr lang="es-EC" sz="2400" b="1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6039" y="3521941"/>
            <a:ext cx="1148525" cy="69113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8709" y="3437974"/>
            <a:ext cx="1129120" cy="84957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289" y="6006976"/>
            <a:ext cx="1182042" cy="7537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4510" y="5877272"/>
            <a:ext cx="1823994" cy="951693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00192" y="5906307"/>
            <a:ext cx="919409" cy="95169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8046" y="1565607"/>
            <a:ext cx="1521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Autonomía</a:t>
            </a:r>
          </a:p>
          <a:p>
            <a:r>
              <a:rPr lang="es-EC" dirty="0" smtClean="0"/>
              <a:t>Decisiones</a:t>
            </a:r>
          </a:p>
          <a:p>
            <a:r>
              <a:rPr lang="es-EC" dirty="0" smtClean="0"/>
              <a:t>Operador</a:t>
            </a:r>
          </a:p>
          <a:p>
            <a:r>
              <a:rPr lang="es-EC" dirty="0" smtClean="0"/>
              <a:t>Ganancias</a:t>
            </a:r>
          </a:p>
          <a:p>
            <a:r>
              <a:rPr lang="es-EC" dirty="0" smtClean="0"/>
              <a:t>Cláusulas</a:t>
            </a:r>
            <a:endParaRPr lang="es-EC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740352" y="3404144"/>
            <a:ext cx="1295400" cy="127990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18709" y="4697995"/>
            <a:ext cx="1281943" cy="94287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733" y="4509609"/>
            <a:ext cx="1521891" cy="113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539552" y="186916"/>
            <a:ext cx="763284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/>
              <a:t>ESTUDIO DE MERCADO</a:t>
            </a:r>
            <a:endParaRPr lang="es-EC" sz="2400" dirty="0" smtClean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PRINCIPAL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396116"/>
              </p:ext>
            </p:extLst>
          </p:nvPr>
        </p:nvGraphicFramePr>
        <p:xfrm>
          <a:off x="0" y="1479578"/>
          <a:ext cx="5542822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Documento" r:id="rId6" imgW="5218339" imgH="3186394" progId="Word.Document.12">
                  <p:embed/>
                </p:oleObj>
              </mc:Choice>
              <mc:Fallback>
                <p:oleObj name="Documento" r:id="rId6" imgW="5218339" imgH="318639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479578"/>
                        <a:ext cx="5542822" cy="3384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8 CuadroTexto"/>
          <p:cNvSpPr txBox="1"/>
          <p:nvPr/>
        </p:nvSpPr>
        <p:spPr>
          <a:xfrm>
            <a:off x="1834951" y="1270501"/>
            <a:ext cx="176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Exportaciones</a:t>
            </a:r>
          </a:p>
          <a:p>
            <a:endParaRPr lang="es-EC" b="1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188157"/>
              </p:ext>
            </p:extLst>
          </p:nvPr>
        </p:nvGraphicFramePr>
        <p:xfrm>
          <a:off x="4355976" y="5057386"/>
          <a:ext cx="5218113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Documento" r:id="rId9" imgW="5218339" imgH="1470421" progId="Word.Document.12">
                  <p:embed/>
                </p:oleObj>
              </mc:Choice>
              <mc:Fallback>
                <p:oleObj name="Documento" r:id="rId9" imgW="5218339" imgH="14704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55976" y="5057386"/>
                        <a:ext cx="5218113" cy="147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8 CuadroTexto"/>
          <p:cNvSpPr txBox="1"/>
          <p:nvPr/>
        </p:nvSpPr>
        <p:spPr>
          <a:xfrm>
            <a:off x="6012160" y="4509120"/>
            <a:ext cx="176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Importaciones</a:t>
            </a:r>
          </a:p>
          <a:p>
            <a:endParaRPr lang="es-EC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165447" y="745540"/>
            <a:ext cx="584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Análisis de Exportaciones e Importaciones</a:t>
            </a:r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 CuadroTexto"/>
          <p:cNvSpPr txBox="1"/>
          <p:nvPr/>
        </p:nvSpPr>
        <p:spPr>
          <a:xfrm>
            <a:off x="179512" y="69269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Elección del país de destino</a:t>
            </a:r>
          </a:p>
        </p:txBody>
      </p:sp>
      <p:sp>
        <p:nvSpPr>
          <p:cNvPr id="4" name="8 Rectángulo"/>
          <p:cNvSpPr/>
          <p:nvPr/>
        </p:nvSpPr>
        <p:spPr>
          <a:xfrm>
            <a:off x="539552" y="46365"/>
            <a:ext cx="7632848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/>
              <a:t>Estudio de Mercado</a:t>
            </a:r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112066"/>
              </p:ext>
            </p:extLst>
          </p:nvPr>
        </p:nvGraphicFramePr>
        <p:xfrm>
          <a:off x="4154635" y="1616890"/>
          <a:ext cx="5218113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1" name="Documento" r:id="rId4" imgW="5218339" imgH="2193373" progId="Word.Document.12">
                  <p:embed/>
                </p:oleObj>
              </mc:Choice>
              <mc:Fallback>
                <p:oleObj name="Documento" r:id="rId4" imgW="5218339" imgH="21933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54635" y="1616890"/>
                        <a:ext cx="5218113" cy="210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837812"/>
              </p:ext>
            </p:extLst>
          </p:nvPr>
        </p:nvGraphicFramePr>
        <p:xfrm>
          <a:off x="-233300" y="4767213"/>
          <a:ext cx="4805300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2" name="Documento" r:id="rId7" imgW="5218339" imgH="1730035" progId="Word.Document.12">
                  <p:embed/>
                </p:oleObj>
              </mc:Choice>
              <mc:Fallback>
                <p:oleObj name="Documento" r:id="rId7" imgW="5218339" imgH="17300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233300" y="4767213"/>
                        <a:ext cx="4805300" cy="173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880686"/>
              </p:ext>
            </p:extLst>
          </p:nvPr>
        </p:nvGraphicFramePr>
        <p:xfrm>
          <a:off x="4427984" y="4653136"/>
          <a:ext cx="5097885" cy="181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3" name="Documento" r:id="rId10" imgW="5218339" imgH="1896620" progId="Word.Document.12">
                  <p:embed/>
                </p:oleObj>
              </mc:Choice>
              <mc:Fallback>
                <p:oleObj name="Documento" r:id="rId10" imgW="5218339" imgH="18966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27984" y="4653136"/>
                        <a:ext cx="5097885" cy="181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11050"/>
              </p:ext>
            </p:extLst>
          </p:nvPr>
        </p:nvGraphicFramePr>
        <p:xfrm>
          <a:off x="-252535" y="1616889"/>
          <a:ext cx="4968552" cy="210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4" name="Documento" r:id="rId13" imgW="5218339" imgH="2107556" progId="Word.Document.12">
                  <p:embed/>
                </p:oleObj>
              </mc:Choice>
              <mc:Fallback>
                <p:oleObj name="Documento" r:id="rId13" imgW="5218339" imgH="210755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-252535" y="1616889"/>
                        <a:ext cx="4968552" cy="210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8 CuadroTexto"/>
          <p:cNvSpPr txBox="1"/>
          <p:nvPr/>
        </p:nvSpPr>
        <p:spPr>
          <a:xfrm>
            <a:off x="377477" y="126743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Exportaciones de Panela a Italia 2008-2013</a:t>
            </a:r>
          </a:p>
        </p:txBody>
      </p:sp>
      <p:sp>
        <p:nvSpPr>
          <p:cNvPr id="12" name="8 CuadroTexto"/>
          <p:cNvSpPr txBox="1"/>
          <p:nvPr/>
        </p:nvSpPr>
        <p:spPr>
          <a:xfrm>
            <a:off x="4783471" y="1255683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Exportaciones de Panela a </a:t>
            </a:r>
            <a:r>
              <a:rPr lang="es-EC" sz="1400" b="1" dirty="0" smtClean="0"/>
              <a:t>España </a:t>
            </a:r>
            <a:r>
              <a:rPr lang="es-EC" sz="1400" b="1" dirty="0"/>
              <a:t>2008-2013</a:t>
            </a:r>
          </a:p>
        </p:txBody>
      </p:sp>
      <p:sp>
        <p:nvSpPr>
          <p:cNvPr id="13" name="8 CuadroTexto"/>
          <p:cNvSpPr txBox="1"/>
          <p:nvPr/>
        </p:nvSpPr>
        <p:spPr>
          <a:xfrm>
            <a:off x="0" y="4345359"/>
            <a:ext cx="4273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Exportaciones de Panela a </a:t>
            </a:r>
            <a:r>
              <a:rPr lang="es-EC" sz="1400" b="1" dirty="0" smtClean="0"/>
              <a:t>Alemania </a:t>
            </a:r>
            <a:r>
              <a:rPr lang="es-EC" sz="1400" b="1" dirty="0"/>
              <a:t>2008-2013</a:t>
            </a:r>
          </a:p>
        </p:txBody>
      </p:sp>
      <p:sp>
        <p:nvSpPr>
          <p:cNvPr id="14" name="8 CuadroTexto"/>
          <p:cNvSpPr txBox="1"/>
          <p:nvPr/>
        </p:nvSpPr>
        <p:spPr>
          <a:xfrm>
            <a:off x="4716017" y="4293096"/>
            <a:ext cx="4022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Exportaciones de Panela a </a:t>
            </a:r>
            <a:r>
              <a:rPr lang="es-EC" sz="1400" b="1" dirty="0" smtClean="0"/>
              <a:t>Francia </a:t>
            </a:r>
            <a:r>
              <a:rPr lang="es-EC" sz="1400" b="1" dirty="0"/>
              <a:t>2008-2013</a:t>
            </a:r>
          </a:p>
        </p:txBody>
      </p:sp>
    </p:spTree>
    <p:extLst>
      <p:ext uri="{BB962C8B-B14F-4D97-AF65-F5344CB8AC3E}">
        <p14:creationId xmlns:p14="http://schemas.microsoft.com/office/powerpoint/2010/main" val="25368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9072</TotalTime>
  <Words>1958</Words>
  <Application>Microsoft Office PowerPoint</Application>
  <PresentationFormat>Presentación en pantalla (4:3)</PresentationFormat>
  <Paragraphs>927</Paragraphs>
  <Slides>34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Faceta</vt:lpstr>
      <vt:lpstr>Documento</vt:lpstr>
      <vt:lpstr> </vt:lpstr>
      <vt:lpstr>Reseña Histórica de la Caña de Azúcar y Panela</vt:lpstr>
      <vt:lpstr>Presentación de PowerPoint</vt:lpstr>
      <vt:lpstr>Presentación de PowerPoint</vt:lpstr>
      <vt:lpstr>Presentación de PowerPoint</vt:lpstr>
      <vt:lpstr>El Consorcio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PROPUESTA PARA LA CREACIÓN DE UN CONSORCIO DE EXPORTACIÓN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lsoria</dc:creator>
  <cp:lastModifiedBy>Notebook</cp:lastModifiedBy>
  <cp:revision>449</cp:revision>
  <dcterms:created xsi:type="dcterms:W3CDTF">2013-06-13T20:58:31Z</dcterms:created>
  <dcterms:modified xsi:type="dcterms:W3CDTF">2015-01-27T05:13:53Z</dcterms:modified>
</cp:coreProperties>
</file>