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8" r:id="rId2"/>
    <p:sldId id="262" r:id="rId3"/>
    <p:sldId id="302" r:id="rId4"/>
    <p:sldId id="263" r:id="rId5"/>
    <p:sldId id="264" r:id="rId6"/>
    <p:sldId id="265" r:id="rId7"/>
    <p:sldId id="266" r:id="rId8"/>
    <p:sldId id="268" r:id="rId9"/>
    <p:sldId id="269" r:id="rId10"/>
    <p:sldId id="291" r:id="rId11"/>
    <p:sldId id="292" r:id="rId12"/>
    <p:sldId id="270" r:id="rId13"/>
    <p:sldId id="293" r:id="rId14"/>
    <p:sldId id="274" r:id="rId15"/>
    <p:sldId id="294" r:id="rId16"/>
    <p:sldId id="295" r:id="rId17"/>
    <p:sldId id="280" r:id="rId18"/>
    <p:sldId id="281" r:id="rId19"/>
    <p:sldId id="283" r:id="rId20"/>
    <p:sldId id="296" r:id="rId21"/>
    <p:sldId id="284" r:id="rId22"/>
    <p:sldId id="297" r:id="rId23"/>
    <p:sldId id="303" r:id="rId24"/>
    <p:sldId id="304" r:id="rId25"/>
    <p:sldId id="305" r:id="rId26"/>
    <p:sldId id="306" r:id="rId27"/>
    <p:sldId id="307" r:id="rId28"/>
    <p:sldId id="308" r:id="rId29"/>
    <p:sldId id="309" r:id="rId30"/>
    <p:sldId id="286" r:id="rId31"/>
    <p:sldId id="287" r:id="rId32"/>
    <p:sldId id="288" r:id="rId33"/>
    <p:sldId id="298" r:id="rId34"/>
    <p:sldId id="289" r:id="rId35"/>
    <p:sldId id="299" r:id="rId36"/>
    <p:sldId id="300" r:id="rId37"/>
    <p:sldId id="290" r:id="rId38"/>
    <p:sldId id="275" r:id="rId39"/>
    <p:sldId id="301" r:id="rId40"/>
  </p:sldIdLst>
  <p:sldSz cx="9144000" cy="5715000" type="screen16x10"/>
  <p:notesSz cx="7086600" cy="9024938"/>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isco" initials="F"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E66"/>
    <a:srgbClr val="FFFFCC"/>
    <a:srgbClr val="E3FEA0"/>
    <a:srgbClr val="FFCC99"/>
    <a:srgbClr val="FFCC66"/>
    <a:srgbClr val="B5ADF1"/>
    <a:srgbClr val="336600"/>
    <a:srgbClr val="F173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78" autoAdjust="0"/>
    <p:restoredTop sz="94684" autoAdjust="0"/>
  </p:normalViewPr>
  <p:slideViewPr>
    <p:cSldViewPr>
      <p:cViewPr>
        <p:scale>
          <a:sx n="92" d="100"/>
          <a:sy n="92" d="100"/>
        </p:scale>
        <p:origin x="-72" y="-5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tesis\Fernanda%20Troya\VALIDO.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tesis\Fernanda%20Troya\VALIDO.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tesis\Fernanda%20Troya\VALIDO.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tesis\Fernanda%20Troya\VALID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Sheet1!$C$44:$C$48</c:f>
              <c:strCache>
                <c:ptCount val="5"/>
                <c:pt idx="0">
                  <c:v>Transporte del producto a puerto de embarque</c:v>
                </c:pt>
                <c:pt idx="1">
                  <c:v>Tramitación de documentos en Aduana</c:v>
                </c:pt>
                <c:pt idx="2">
                  <c:v>Gestión de aduana (aforo, paletizado, etc)</c:v>
                </c:pt>
                <c:pt idx="3">
                  <c:v>Información constante sobre el estado y ubicación de la carga</c:v>
                </c:pt>
                <c:pt idx="4">
                  <c:v>Otro</c:v>
                </c:pt>
              </c:strCache>
            </c:strRef>
          </c:cat>
          <c:val>
            <c:numRef>
              <c:f>Sheet1!$E$44:$E$48</c:f>
              <c:numCache>
                <c:formatCode>0.00%</c:formatCode>
                <c:ptCount val="5"/>
                <c:pt idx="0">
                  <c:v>0.19500000000000001</c:v>
                </c:pt>
                <c:pt idx="1">
                  <c:v>0.22900000000000001</c:v>
                </c:pt>
                <c:pt idx="2">
                  <c:v>0.22</c:v>
                </c:pt>
                <c:pt idx="3">
                  <c:v>0.33900000000000002</c:v>
                </c:pt>
                <c:pt idx="4">
                  <c:v>1.7000000000000001E-2</c:v>
                </c:pt>
              </c:numCache>
            </c:numRef>
          </c:val>
        </c:ser>
        <c:dLbls>
          <c:showLegendKey val="0"/>
          <c:showVal val="0"/>
          <c:showCatName val="0"/>
          <c:showSerName val="0"/>
          <c:showPercent val="0"/>
          <c:showBubbleSize val="0"/>
        </c:dLbls>
        <c:gapWidth val="150"/>
        <c:axId val="65436672"/>
        <c:axId val="74384128"/>
      </c:barChart>
      <c:catAx>
        <c:axId val="65436672"/>
        <c:scaling>
          <c:orientation val="minMax"/>
        </c:scaling>
        <c:delete val="0"/>
        <c:axPos val="b"/>
        <c:majorTickMark val="out"/>
        <c:minorTickMark val="none"/>
        <c:tickLblPos val="nextTo"/>
        <c:txPr>
          <a:bodyPr/>
          <a:lstStyle/>
          <a:p>
            <a:pPr>
              <a:defRPr sz="1400"/>
            </a:pPr>
            <a:endParaRPr lang="es-EC"/>
          </a:p>
        </c:txPr>
        <c:crossAx val="74384128"/>
        <c:crosses val="autoZero"/>
        <c:auto val="1"/>
        <c:lblAlgn val="ctr"/>
        <c:lblOffset val="100"/>
        <c:noMultiLvlLbl val="0"/>
      </c:catAx>
      <c:valAx>
        <c:axId val="74384128"/>
        <c:scaling>
          <c:orientation val="minMax"/>
        </c:scaling>
        <c:delete val="0"/>
        <c:axPos val="l"/>
        <c:majorGridlines/>
        <c:numFmt formatCode="0.00%" sourceLinked="1"/>
        <c:majorTickMark val="out"/>
        <c:minorTickMark val="none"/>
        <c:tickLblPos val="nextTo"/>
        <c:crossAx val="65436672"/>
        <c:crosses val="autoZero"/>
        <c:crossBetween val="between"/>
      </c:valAx>
    </c:plotArea>
    <c:plotVisOnly val="1"/>
    <c:dispBlanksAs val="gap"/>
    <c:showDLblsOverMax val="0"/>
  </c:chart>
  <c:spPr>
    <a:solidFill>
      <a:schemeClr val="tx1">
        <a:lumMod val="85000"/>
      </a:schemeClr>
    </a:solidFill>
  </c:spPr>
  <c:txPr>
    <a:bodyPr/>
    <a:lstStyle/>
    <a:p>
      <a:pPr>
        <a:defRPr sz="1800">
          <a:solidFill>
            <a:schemeClr val="bg2"/>
          </a:solidFill>
        </a:defRPr>
      </a:pPr>
      <a:endParaRPr lang="es-EC"/>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35"/>
    </mc:Choice>
    <mc:Fallback>
      <c:style val="35"/>
    </mc:Fallback>
  </mc:AlternateContent>
  <c:chart>
    <c:title>
      <c:tx>
        <c:rich>
          <a:bodyPr/>
          <a:lstStyle/>
          <a:p>
            <a:pPr>
              <a:defRPr/>
            </a:pPr>
            <a:r>
              <a:rPr lang="es-EC"/>
              <a:t>COMPARACIÓN</a:t>
            </a:r>
            <a:r>
              <a:rPr lang="es-EC" baseline="0"/>
              <a:t> DE INGRESOS</a:t>
            </a:r>
            <a:endParaRPr lang="es-EC"/>
          </a:p>
        </c:rich>
      </c:tx>
      <c:overlay val="0"/>
    </c:title>
    <c:autoTitleDeleted val="0"/>
    <c:plotArea>
      <c:layout>
        <c:manualLayout>
          <c:layoutTarget val="inner"/>
          <c:xMode val="edge"/>
          <c:yMode val="edge"/>
          <c:x val="0.3420385110089087"/>
          <c:y val="0.15075261261633635"/>
          <c:w val="0.62902839676685984"/>
          <c:h val="0.67238583366055626"/>
        </c:manualLayout>
      </c:layout>
      <c:lineChart>
        <c:grouping val="standard"/>
        <c:varyColors val="0"/>
        <c:ser>
          <c:idx val="2"/>
          <c:order val="0"/>
          <c:tx>
            <c:strRef>
              <c:f>INGRESOS!$D$21</c:f>
              <c:strCache>
                <c:ptCount val="1"/>
                <c:pt idx="0">
                  <c:v>Ingresos Con Estrategias</c:v>
                </c:pt>
              </c:strCache>
            </c:strRef>
          </c:tx>
          <c:marker>
            <c:symbol val="none"/>
          </c:marker>
          <c:cat>
            <c:strRef>
              <c:f>INGRESOS!$B$22:$B$26</c:f>
              <c:strCache>
                <c:ptCount val="5"/>
                <c:pt idx="0">
                  <c:v>Año 1</c:v>
                </c:pt>
                <c:pt idx="1">
                  <c:v>Año 2</c:v>
                </c:pt>
                <c:pt idx="2">
                  <c:v>Año 3</c:v>
                </c:pt>
                <c:pt idx="3">
                  <c:v>Año 4</c:v>
                </c:pt>
                <c:pt idx="4">
                  <c:v>Año 5</c:v>
                </c:pt>
              </c:strCache>
            </c:strRef>
          </c:cat>
          <c:val>
            <c:numRef>
              <c:f>INGRESOS!$D$22:$D$26</c:f>
              <c:numCache>
                <c:formatCode>#,##0.00</c:formatCode>
                <c:ptCount val="5"/>
                <c:pt idx="0">
                  <c:v>1180202.2991104322</c:v>
                </c:pt>
                <c:pt idx="1">
                  <c:v>1251014.4370570579</c:v>
                </c:pt>
                <c:pt idx="2">
                  <c:v>1326075.3032804814</c:v>
                </c:pt>
                <c:pt idx="3">
                  <c:v>1405639.8214773105</c:v>
                </c:pt>
                <c:pt idx="4">
                  <c:v>1489978.2107659492</c:v>
                </c:pt>
              </c:numCache>
            </c:numRef>
          </c:val>
          <c:smooth val="0"/>
        </c:ser>
        <c:ser>
          <c:idx val="1"/>
          <c:order val="1"/>
          <c:tx>
            <c:strRef>
              <c:f>INGRESOS!$C$21</c:f>
              <c:strCache>
                <c:ptCount val="1"/>
                <c:pt idx="0">
                  <c:v>Ingresos Sin Estrategias</c:v>
                </c:pt>
              </c:strCache>
            </c:strRef>
          </c:tx>
          <c:marker>
            <c:symbol val="none"/>
          </c:marker>
          <c:cat>
            <c:strRef>
              <c:f>INGRESOS!$B$22:$B$26</c:f>
              <c:strCache>
                <c:ptCount val="5"/>
                <c:pt idx="0">
                  <c:v>Año 1</c:v>
                </c:pt>
                <c:pt idx="1">
                  <c:v>Año 2</c:v>
                </c:pt>
                <c:pt idx="2">
                  <c:v>Año 3</c:v>
                </c:pt>
                <c:pt idx="3">
                  <c:v>Año 4</c:v>
                </c:pt>
                <c:pt idx="4">
                  <c:v>Año 5</c:v>
                </c:pt>
              </c:strCache>
            </c:strRef>
          </c:cat>
          <c:val>
            <c:numRef>
              <c:f>INGRESOS!$C$22:$C$26</c:f>
              <c:numCache>
                <c:formatCode>#,##0.00</c:formatCode>
                <c:ptCount val="5"/>
                <c:pt idx="0">
                  <c:v>992961.76299821993</c:v>
                </c:pt>
                <c:pt idx="1">
                  <c:v>1052539.4687781131</c:v>
                </c:pt>
                <c:pt idx="2">
                  <c:v>1115691.8369048</c:v>
                </c:pt>
                <c:pt idx="3">
                  <c:v>1182633.3471190883</c:v>
                </c:pt>
                <c:pt idx="4">
                  <c:v>1253591.3479462338</c:v>
                </c:pt>
              </c:numCache>
            </c:numRef>
          </c:val>
          <c:smooth val="0"/>
        </c:ser>
        <c:dLbls>
          <c:showLegendKey val="0"/>
          <c:showVal val="0"/>
          <c:showCatName val="0"/>
          <c:showSerName val="0"/>
          <c:showPercent val="0"/>
          <c:showBubbleSize val="0"/>
        </c:dLbls>
        <c:marker val="1"/>
        <c:smooth val="0"/>
        <c:axId val="74409856"/>
        <c:axId val="74411392"/>
      </c:lineChart>
      <c:catAx>
        <c:axId val="74409856"/>
        <c:scaling>
          <c:orientation val="minMax"/>
        </c:scaling>
        <c:delete val="0"/>
        <c:axPos val="b"/>
        <c:numFmt formatCode="General" sourceLinked="1"/>
        <c:majorTickMark val="none"/>
        <c:minorTickMark val="none"/>
        <c:tickLblPos val="nextTo"/>
        <c:crossAx val="74411392"/>
        <c:crosses val="autoZero"/>
        <c:auto val="1"/>
        <c:lblAlgn val="ctr"/>
        <c:lblOffset val="100"/>
        <c:noMultiLvlLbl val="0"/>
      </c:catAx>
      <c:valAx>
        <c:axId val="74411392"/>
        <c:scaling>
          <c:orientation val="minMax"/>
          <c:min val="400000"/>
        </c:scaling>
        <c:delete val="0"/>
        <c:axPos val="l"/>
        <c:majorGridlines/>
        <c:title>
          <c:tx>
            <c:rich>
              <a:bodyPr/>
              <a:lstStyle/>
              <a:p>
                <a:pPr>
                  <a:defRPr/>
                </a:pPr>
                <a:r>
                  <a:rPr lang="es-EC"/>
                  <a:t>VALOR</a:t>
                </a:r>
              </a:p>
            </c:rich>
          </c:tx>
          <c:overlay val="0"/>
        </c:title>
        <c:numFmt formatCode="#,##0.00" sourceLinked="1"/>
        <c:majorTickMark val="none"/>
        <c:minorTickMark val="none"/>
        <c:tickLblPos val="nextTo"/>
        <c:crossAx val="74409856"/>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36"/>
    </mc:Choice>
    <mc:Fallback>
      <c:style val="36"/>
    </mc:Fallback>
  </mc:AlternateContent>
  <c:chart>
    <c:title>
      <c:tx>
        <c:rich>
          <a:bodyPr/>
          <a:lstStyle/>
          <a:p>
            <a:pPr>
              <a:defRPr/>
            </a:pPr>
            <a:r>
              <a:rPr lang="es-EC"/>
              <a:t>COMPARACIÓN DE COSTOS</a:t>
            </a:r>
          </a:p>
        </c:rich>
      </c:tx>
      <c:overlay val="0"/>
    </c:title>
    <c:autoTitleDeleted val="0"/>
    <c:plotArea>
      <c:layout/>
      <c:lineChart>
        <c:grouping val="standard"/>
        <c:varyColors val="0"/>
        <c:ser>
          <c:idx val="0"/>
          <c:order val="0"/>
          <c:tx>
            <c:strRef>
              <c:f>COSTOS!$D$23</c:f>
              <c:strCache>
                <c:ptCount val="1"/>
                <c:pt idx="0">
                  <c:v>COSTOS Con Estrategias</c:v>
                </c:pt>
              </c:strCache>
            </c:strRef>
          </c:tx>
          <c:marker>
            <c:symbol val="none"/>
          </c:marker>
          <c:cat>
            <c:strRef>
              <c:f>COSTOS!$B$24:$B$28</c:f>
              <c:strCache>
                <c:ptCount val="5"/>
                <c:pt idx="0">
                  <c:v>Año 1</c:v>
                </c:pt>
                <c:pt idx="1">
                  <c:v>Año 2</c:v>
                </c:pt>
                <c:pt idx="2">
                  <c:v>Año 3</c:v>
                </c:pt>
                <c:pt idx="3">
                  <c:v>Año 4</c:v>
                </c:pt>
                <c:pt idx="4">
                  <c:v>Año 5</c:v>
                </c:pt>
              </c:strCache>
            </c:strRef>
          </c:cat>
          <c:val>
            <c:numRef>
              <c:f>COSTOS!$D$24:$D$28</c:f>
              <c:numCache>
                <c:formatCode>#,##0.00</c:formatCode>
                <c:ptCount val="5"/>
                <c:pt idx="0">
                  <c:v>910726.09595913603</c:v>
                </c:pt>
                <c:pt idx="1">
                  <c:v>965369.66171668423</c:v>
                </c:pt>
                <c:pt idx="2">
                  <c:v>1023291.8414196854</c:v>
                </c:pt>
                <c:pt idx="3">
                  <c:v>1084689.3519048665</c:v>
                </c:pt>
                <c:pt idx="4">
                  <c:v>1149770.7130191587</c:v>
                </c:pt>
              </c:numCache>
            </c:numRef>
          </c:val>
          <c:smooth val="0"/>
        </c:ser>
        <c:ser>
          <c:idx val="1"/>
          <c:order val="1"/>
          <c:tx>
            <c:strRef>
              <c:f>COSTOS!$C$23</c:f>
              <c:strCache>
                <c:ptCount val="1"/>
                <c:pt idx="0">
                  <c:v>COSTOS Sin Estrategias</c:v>
                </c:pt>
              </c:strCache>
            </c:strRef>
          </c:tx>
          <c:marker>
            <c:symbol val="none"/>
          </c:marker>
          <c:cat>
            <c:strRef>
              <c:f>COSTOS!$B$24:$B$28</c:f>
              <c:strCache>
                <c:ptCount val="5"/>
                <c:pt idx="0">
                  <c:v>Año 1</c:v>
                </c:pt>
                <c:pt idx="1">
                  <c:v>Año 2</c:v>
                </c:pt>
                <c:pt idx="2">
                  <c:v>Año 3</c:v>
                </c:pt>
                <c:pt idx="3">
                  <c:v>Año 4</c:v>
                </c:pt>
                <c:pt idx="4">
                  <c:v>Año 5</c:v>
                </c:pt>
              </c:strCache>
            </c:strRef>
          </c:cat>
          <c:val>
            <c:numRef>
              <c:f>COSTOS!$C$24:$C$28</c:f>
              <c:numCache>
                <c:formatCode>#,##0.00</c:formatCode>
                <c:ptCount val="5"/>
                <c:pt idx="0">
                  <c:v>758938.4132992801</c:v>
                </c:pt>
                <c:pt idx="1">
                  <c:v>804474.71809723694</c:v>
                </c:pt>
                <c:pt idx="2">
                  <c:v>852743.20118307124</c:v>
                </c:pt>
                <c:pt idx="3">
                  <c:v>903907.79325405543</c:v>
                </c:pt>
                <c:pt idx="4">
                  <c:v>958142.26084929891</c:v>
                </c:pt>
              </c:numCache>
            </c:numRef>
          </c:val>
          <c:smooth val="0"/>
        </c:ser>
        <c:dLbls>
          <c:showLegendKey val="0"/>
          <c:showVal val="0"/>
          <c:showCatName val="0"/>
          <c:showSerName val="0"/>
          <c:showPercent val="0"/>
          <c:showBubbleSize val="0"/>
        </c:dLbls>
        <c:marker val="1"/>
        <c:smooth val="0"/>
        <c:axId val="74451584"/>
        <c:axId val="74465664"/>
      </c:lineChart>
      <c:catAx>
        <c:axId val="74451584"/>
        <c:scaling>
          <c:orientation val="minMax"/>
        </c:scaling>
        <c:delete val="0"/>
        <c:axPos val="b"/>
        <c:numFmt formatCode="General" sourceLinked="1"/>
        <c:majorTickMark val="none"/>
        <c:minorTickMark val="none"/>
        <c:tickLblPos val="nextTo"/>
        <c:crossAx val="74465664"/>
        <c:crosses val="autoZero"/>
        <c:auto val="1"/>
        <c:lblAlgn val="ctr"/>
        <c:lblOffset val="100"/>
        <c:noMultiLvlLbl val="0"/>
      </c:catAx>
      <c:valAx>
        <c:axId val="74465664"/>
        <c:scaling>
          <c:orientation val="minMax"/>
          <c:min val="150000"/>
        </c:scaling>
        <c:delete val="0"/>
        <c:axPos val="l"/>
        <c:majorGridlines/>
        <c:title>
          <c:tx>
            <c:rich>
              <a:bodyPr/>
              <a:lstStyle/>
              <a:p>
                <a:pPr>
                  <a:defRPr/>
                </a:pPr>
                <a:r>
                  <a:rPr lang="es-EC"/>
                  <a:t>VALOR</a:t>
                </a:r>
              </a:p>
            </c:rich>
          </c:tx>
          <c:overlay val="0"/>
        </c:title>
        <c:numFmt formatCode="#,##0.00" sourceLinked="1"/>
        <c:majorTickMark val="none"/>
        <c:minorTickMark val="none"/>
        <c:tickLblPos val="nextTo"/>
        <c:crossAx val="74451584"/>
        <c:crosses val="autoZero"/>
        <c:crossBetween val="between"/>
      </c:valAx>
      <c:dTable>
        <c:showHorzBorder val="1"/>
        <c:showVertBorder val="1"/>
        <c:showOutline val="1"/>
        <c:showKeys val="1"/>
        <c:txPr>
          <a:bodyPr/>
          <a:lstStyle/>
          <a:p>
            <a:pPr rtl="0">
              <a:defRPr sz="900"/>
            </a:pPr>
            <a:endParaRPr lang="es-EC"/>
          </a:p>
        </c:txPr>
      </c:dTable>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37"/>
    </mc:Choice>
    <mc:Fallback>
      <c:style val="37"/>
    </mc:Fallback>
  </mc:AlternateContent>
  <c:chart>
    <c:title>
      <c:tx>
        <c:rich>
          <a:bodyPr/>
          <a:lstStyle/>
          <a:p>
            <a:pPr>
              <a:defRPr/>
            </a:pPr>
            <a:r>
              <a:rPr lang="es-EC"/>
              <a:t>COMPARACIÓN DE GASTOS</a:t>
            </a:r>
          </a:p>
        </c:rich>
      </c:tx>
      <c:overlay val="0"/>
    </c:title>
    <c:autoTitleDeleted val="0"/>
    <c:plotArea>
      <c:layout/>
      <c:lineChart>
        <c:grouping val="standard"/>
        <c:varyColors val="0"/>
        <c:ser>
          <c:idx val="1"/>
          <c:order val="0"/>
          <c:tx>
            <c:strRef>
              <c:f>GASTOS!$D$23</c:f>
              <c:strCache>
                <c:ptCount val="1"/>
                <c:pt idx="0">
                  <c:v>GASTOS Con Estrategias</c:v>
                </c:pt>
              </c:strCache>
            </c:strRef>
          </c:tx>
          <c:marker>
            <c:symbol val="none"/>
          </c:marker>
          <c:cat>
            <c:strRef>
              <c:f>GASTOS!$B$24:$B$28</c:f>
              <c:strCache>
                <c:ptCount val="5"/>
                <c:pt idx="0">
                  <c:v>Año 1</c:v>
                </c:pt>
                <c:pt idx="1">
                  <c:v>Año 2</c:v>
                </c:pt>
                <c:pt idx="2">
                  <c:v>Año 3</c:v>
                </c:pt>
                <c:pt idx="3">
                  <c:v>Año 4</c:v>
                </c:pt>
                <c:pt idx="4">
                  <c:v>Año 5</c:v>
                </c:pt>
              </c:strCache>
            </c:strRef>
          </c:cat>
          <c:val>
            <c:numRef>
              <c:f>GASTOS!$D$24:$D$28</c:f>
              <c:numCache>
                <c:formatCode>#,##0.00</c:formatCode>
                <c:ptCount val="5"/>
                <c:pt idx="0">
                  <c:v>159977.31835241994</c:v>
                </c:pt>
                <c:pt idx="1">
                  <c:v>156697.56396446514</c:v>
                </c:pt>
                <c:pt idx="2">
                  <c:v>166489.40474078112</c:v>
                </c:pt>
                <c:pt idx="3">
                  <c:v>175458.69613887809</c:v>
                </c:pt>
                <c:pt idx="4">
                  <c:v>186409.57041606988</c:v>
                </c:pt>
              </c:numCache>
            </c:numRef>
          </c:val>
          <c:smooth val="0"/>
        </c:ser>
        <c:ser>
          <c:idx val="0"/>
          <c:order val="1"/>
          <c:tx>
            <c:strRef>
              <c:f>GASTOS!$C$23</c:f>
              <c:strCache>
                <c:ptCount val="1"/>
                <c:pt idx="0">
                  <c:v>GASTOS Sin Estrategias</c:v>
                </c:pt>
              </c:strCache>
            </c:strRef>
          </c:tx>
          <c:marker>
            <c:symbol val="none"/>
          </c:marker>
          <c:cat>
            <c:strRef>
              <c:f>GASTOS!$B$24:$B$28</c:f>
              <c:strCache>
                <c:ptCount val="5"/>
                <c:pt idx="0">
                  <c:v>Año 1</c:v>
                </c:pt>
                <c:pt idx="1">
                  <c:v>Año 2</c:v>
                </c:pt>
                <c:pt idx="2">
                  <c:v>Año 3</c:v>
                </c:pt>
                <c:pt idx="3">
                  <c:v>Año 4</c:v>
                </c:pt>
                <c:pt idx="4">
                  <c:v>Año 5</c:v>
                </c:pt>
              </c:strCache>
            </c:strRef>
          </c:cat>
          <c:val>
            <c:numRef>
              <c:f>GASTOS!$C$24:$C$28</c:f>
              <c:numCache>
                <c:formatCode>#,##0.00</c:formatCode>
                <c:ptCount val="5"/>
                <c:pt idx="0">
                  <c:v>132783.72835241994</c:v>
                </c:pt>
                <c:pt idx="1">
                  <c:v>140750.75205356514</c:v>
                </c:pt>
                <c:pt idx="2">
                  <c:v>149195.79717677901</c:v>
                </c:pt>
                <c:pt idx="3">
                  <c:v>158147.54500738578</c:v>
                </c:pt>
                <c:pt idx="4">
                  <c:v>167636.39770782893</c:v>
                </c:pt>
              </c:numCache>
            </c:numRef>
          </c:val>
          <c:smooth val="0"/>
        </c:ser>
        <c:dLbls>
          <c:showLegendKey val="0"/>
          <c:showVal val="0"/>
          <c:showCatName val="0"/>
          <c:showSerName val="0"/>
          <c:showPercent val="0"/>
          <c:showBubbleSize val="0"/>
        </c:dLbls>
        <c:marker val="1"/>
        <c:smooth val="0"/>
        <c:axId val="74502144"/>
        <c:axId val="74503680"/>
      </c:lineChart>
      <c:catAx>
        <c:axId val="74502144"/>
        <c:scaling>
          <c:orientation val="minMax"/>
        </c:scaling>
        <c:delete val="0"/>
        <c:axPos val="b"/>
        <c:numFmt formatCode="General" sourceLinked="1"/>
        <c:majorTickMark val="none"/>
        <c:minorTickMark val="none"/>
        <c:tickLblPos val="nextTo"/>
        <c:crossAx val="74503680"/>
        <c:crosses val="autoZero"/>
        <c:auto val="1"/>
        <c:lblAlgn val="ctr"/>
        <c:lblOffset val="100"/>
        <c:noMultiLvlLbl val="0"/>
      </c:catAx>
      <c:valAx>
        <c:axId val="74503680"/>
        <c:scaling>
          <c:orientation val="minMax"/>
          <c:min val="100000"/>
        </c:scaling>
        <c:delete val="0"/>
        <c:axPos val="l"/>
        <c:majorGridlines/>
        <c:title>
          <c:tx>
            <c:rich>
              <a:bodyPr/>
              <a:lstStyle/>
              <a:p>
                <a:pPr>
                  <a:defRPr/>
                </a:pPr>
                <a:r>
                  <a:rPr lang="es-EC"/>
                  <a:t>VALOR</a:t>
                </a:r>
              </a:p>
            </c:rich>
          </c:tx>
          <c:overlay val="0"/>
        </c:title>
        <c:numFmt formatCode="#,##0.00" sourceLinked="1"/>
        <c:majorTickMark val="none"/>
        <c:minorTickMark val="none"/>
        <c:tickLblPos val="nextTo"/>
        <c:crossAx val="74502144"/>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EC"/>
              <a:t>COMPARACIÓN DE RESULTADOS DEL EJERCICIO</a:t>
            </a:r>
          </a:p>
        </c:rich>
      </c:tx>
      <c:overlay val="0"/>
    </c:title>
    <c:autoTitleDeleted val="0"/>
    <c:plotArea>
      <c:layout/>
      <c:lineChart>
        <c:grouping val="standard"/>
        <c:varyColors val="0"/>
        <c:ser>
          <c:idx val="1"/>
          <c:order val="0"/>
          <c:tx>
            <c:strRef>
              <c:f>RESULTADOS!$D$21</c:f>
              <c:strCache>
                <c:ptCount val="1"/>
                <c:pt idx="0">
                  <c:v>RESULTADOS CON ESTRATEGIAS</c:v>
                </c:pt>
              </c:strCache>
            </c:strRef>
          </c:tx>
          <c:cat>
            <c:strRef>
              <c:f>RESULTADOS!$B$22:$B$26</c:f>
              <c:strCache>
                <c:ptCount val="5"/>
                <c:pt idx="0">
                  <c:v>Año 1</c:v>
                </c:pt>
                <c:pt idx="1">
                  <c:v>Año 2</c:v>
                </c:pt>
                <c:pt idx="2">
                  <c:v>Año 3</c:v>
                </c:pt>
                <c:pt idx="3">
                  <c:v>Año 4</c:v>
                </c:pt>
                <c:pt idx="4">
                  <c:v>Año 5</c:v>
                </c:pt>
              </c:strCache>
            </c:strRef>
          </c:cat>
          <c:val>
            <c:numRef>
              <c:f>RESULTADOS!$D$22:$D$26</c:f>
              <c:numCache>
                <c:formatCode>_(* #,##0.00_);_(* \(#,##0.00\);_(* "-"??_);_(@_)</c:formatCode>
                <c:ptCount val="5"/>
                <c:pt idx="0">
                  <c:v>109498.88479887618</c:v>
                </c:pt>
                <c:pt idx="1">
                  <c:v>128947.21137590849</c:v>
                </c:pt>
                <c:pt idx="2">
                  <c:v>136294.05712001486</c:v>
                </c:pt>
                <c:pt idx="3">
                  <c:v>145491.77343356589</c:v>
                </c:pt>
                <c:pt idx="4">
                  <c:v>153797.92733072065</c:v>
                </c:pt>
              </c:numCache>
            </c:numRef>
          </c:val>
          <c:smooth val="0"/>
        </c:ser>
        <c:ser>
          <c:idx val="0"/>
          <c:order val="1"/>
          <c:tx>
            <c:strRef>
              <c:f>RESULTADOS!$C$21</c:f>
              <c:strCache>
                <c:ptCount val="1"/>
                <c:pt idx="0">
                  <c:v>RESULTADOS SIN ESTRATEGIAS</c:v>
                </c:pt>
              </c:strCache>
            </c:strRef>
          </c:tx>
          <c:cat>
            <c:strRef>
              <c:f>RESULTADOS!$B$22:$B$26</c:f>
              <c:strCache>
                <c:ptCount val="5"/>
                <c:pt idx="0">
                  <c:v>Año 1</c:v>
                </c:pt>
                <c:pt idx="1">
                  <c:v>Año 2</c:v>
                </c:pt>
                <c:pt idx="2">
                  <c:v>Año 3</c:v>
                </c:pt>
                <c:pt idx="3">
                  <c:v>Año 4</c:v>
                </c:pt>
                <c:pt idx="4">
                  <c:v>Año 5</c:v>
                </c:pt>
              </c:strCache>
            </c:strRef>
          </c:cat>
          <c:val>
            <c:numRef>
              <c:f>RESULTADOS!$C$22:$C$26</c:f>
              <c:numCache>
                <c:formatCode>_(* #,##0.00_);_(* \(#,##0.00\);_(* "-"??_);_(@_)</c:formatCode>
                <c:ptCount val="5"/>
                <c:pt idx="0">
                  <c:v>101239.62134651988</c:v>
                </c:pt>
                <c:pt idx="1">
                  <c:v>107313.99862731106</c:v>
                </c:pt>
                <c:pt idx="2">
                  <c:v>113752.83854494977</c:v>
                </c:pt>
                <c:pt idx="3">
                  <c:v>120578.00885764707</c:v>
                </c:pt>
                <c:pt idx="4">
                  <c:v>127812.68938910597</c:v>
                </c:pt>
              </c:numCache>
            </c:numRef>
          </c:val>
          <c:smooth val="0"/>
        </c:ser>
        <c:dLbls>
          <c:showLegendKey val="0"/>
          <c:showVal val="0"/>
          <c:showCatName val="0"/>
          <c:showSerName val="0"/>
          <c:showPercent val="0"/>
          <c:showBubbleSize val="0"/>
        </c:dLbls>
        <c:marker val="1"/>
        <c:smooth val="0"/>
        <c:axId val="86622976"/>
        <c:axId val="86624512"/>
      </c:lineChart>
      <c:catAx>
        <c:axId val="86622976"/>
        <c:scaling>
          <c:orientation val="minMax"/>
        </c:scaling>
        <c:delete val="0"/>
        <c:axPos val="b"/>
        <c:numFmt formatCode="General" sourceLinked="1"/>
        <c:majorTickMark val="none"/>
        <c:minorTickMark val="none"/>
        <c:tickLblPos val="nextTo"/>
        <c:crossAx val="86624512"/>
        <c:crosses val="autoZero"/>
        <c:auto val="1"/>
        <c:lblAlgn val="ctr"/>
        <c:lblOffset val="100"/>
        <c:noMultiLvlLbl val="0"/>
      </c:catAx>
      <c:valAx>
        <c:axId val="86624512"/>
        <c:scaling>
          <c:orientation val="minMax"/>
        </c:scaling>
        <c:delete val="0"/>
        <c:axPos val="l"/>
        <c:majorGridlines>
          <c:spPr>
            <a:ln>
              <a:solidFill>
                <a:schemeClr val="bg2"/>
              </a:solidFill>
            </a:ln>
          </c:spPr>
        </c:majorGridlines>
        <c:numFmt formatCode="_(* #,##0.00_);_(* \(#,##0.00\);_(* &quot;-&quot;??_);_(@_)" sourceLinked="1"/>
        <c:majorTickMark val="none"/>
        <c:minorTickMark val="none"/>
        <c:tickLblPos val="nextTo"/>
        <c:crossAx val="86622976"/>
        <c:crosses val="autoZero"/>
        <c:crossBetween val="between"/>
      </c:valAx>
      <c:dTable>
        <c:showHorzBorder val="1"/>
        <c:showVertBorder val="1"/>
        <c:showOutline val="1"/>
        <c:showKeys val="1"/>
      </c:dTable>
      <c:spPr>
        <a:ln>
          <a:solidFill>
            <a:schemeClr val="bg2"/>
          </a:solidFill>
        </a:ln>
      </c:spPr>
    </c:plotArea>
    <c:plotVisOnly val="1"/>
    <c:dispBlanksAs val="gap"/>
    <c:showDLblsOverMax val="0"/>
  </c:chart>
  <c:txPr>
    <a:bodyPr/>
    <a:lstStyle/>
    <a:p>
      <a:pPr>
        <a:defRPr>
          <a:solidFill>
            <a:schemeClr val="bg2"/>
          </a:solidFill>
        </a:defRPr>
      </a:pPr>
      <a:endParaRPr lang="es-EC"/>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858C16-7AA0-4333-A5E4-EF7683130913}" type="doc">
      <dgm:prSet loTypeId="urn:microsoft.com/office/officeart/2005/8/layout/cycle7" loCatId="cycle" qsTypeId="urn:microsoft.com/office/officeart/2005/8/quickstyle/3d3" qsCatId="3D" csTypeId="urn:microsoft.com/office/officeart/2005/8/colors/colorful2" csCatId="colorful" phldr="1"/>
      <dgm:spPr/>
      <dgm:t>
        <a:bodyPr/>
        <a:lstStyle/>
        <a:p>
          <a:endParaRPr lang="es-ES"/>
        </a:p>
      </dgm:t>
    </dgm:pt>
    <dgm:pt modelId="{7F3F870A-9FCB-4B1B-90B8-219AE4459781}">
      <dgm:prSet phldrT="[Text]"/>
      <dgm:spPr/>
      <dgm:t>
        <a:bodyPr/>
        <a:lstStyle/>
        <a:p>
          <a:r>
            <a:rPr lang="es-ES" dirty="0" err="1" smtClean="0"/>
            <a:t>Operflor</a:t>
          </a:r>
          <a:r>
            <a:rPr lang="es-ES" dirty="0" smtClean="0"/>
            <a:t> Cargo </a:t>
          </a:r>
        </a:p>
        <a:p>
          <a:r>
            <a:rPr lang="es-ES" dirty="0" smtClean="0"/>
            <a:t>(Logística en procesos de exportación para florícolas)</a:t>
          </a:r>
          <a:endParaRPr lang="es-ES" dirty="0"/>
        </a:p>
      </dgm:t>
    </dgm:pt>
    <dgm:pt modelId="{63F4A096-F02A-4F92-947A-89CE17B1B6D5}" type="parTrans" cxnId="{CD6D8909-AB1D-4921-AA9F-ADCB8B26E1D9}">
      <dgm:prSet/>
      <dgm:spPr/>
      <dgm:t>
        <a:bodyPr/>
        <a:lstStyle/>
        <a:p>
          <a:endParaRPr lang="es-ES"/>
        </a:p>
      </dgm:t>
    </dgm:pt>
    <dgm:pt modelId="{83E510FC-632D-44E3-93C1-F572D7EB1D5D}" type="sibTrans" cxnId="{CD6D8909-AB1D-4921-AA9F-ADCB8B26E1D9}">
      <dgm:prSet/>
      <dgm:spPr/>
      <dgm:t>
        <a:bodyPr/>
        <a:lstStyle/>
        <a:p>
          <a:endParaRPr lang="es-ES"/>
        </a:p>
      </dgm:t>
    </dgm:pt>
    <dgm:pt modelId="{F5E51438-8C20-4D3E-ABA8-933FFD196D43}">
      <dgm:prSet phldrT="[Text]"/>
      <dgm:spPr/>
      <dgm:t>
        <a:bodyPr/>
        <a:lstStyle/>
        <a:p>
          <a:r>
            <a:rPr lang="es-ES" dirty="0" smtClean="0"/>
            <a:t>No cuenta con estrategias de marketing</a:t>
          </a:r>
          <a:endParaRPr lang="es-ES" dirty="0"/>
        </a:p>
      </dgm:t>
    </dgm:pt>
    <dgm:pt modelId="{6A0D3452-7BE9-445D-9096-E90D2E07A742}" type="parTrans" cxnId="{26C1B460-15B6-45BE-9906-D59E72AB67BC}">
      <dgm:prSet/>
      <dgm:spPr/>
      <dgm:t>
        <a:bodyPr/>
        <a:lstStyle/>
        <a:p>
          <a:endParaRPr lang="es-ES"/>
        </a:p>
      </dgm:t>
    </dgm:pt>
    <dgm:pt modelId="{CFAD631C-AA46-4F53-A423-01AD9859CFF6}" type="sibTrans" cxnId="{26C1B460-15B6-45BE-9906-D59E72AB67BC}">
      <dgm:prSet/>
      <dgm:spPr/>
      <dgm:t>
        <a:bodyPr/>
        <a:lstStyle/>
        <a:p>
          <a:endParaRPr lang="es-ES"/>
        </a:p>
      </dgm:t>
    </dgm:pt>
    <dgm:pt modelId="{54C9174B-0F42-4CC2-9573-FBE4D03873F7}">
      <dgm:prSet phldrT="[Text]"/>
      <dgm:spPr/>
      <dgm:t>
        <a:bodyPr/>
        <a:lstStyle/>
        <a:p>
          <a:r>
            <a:rPr lang="es-ES" dirty="0" smtClean="0"/>
            <a:t>Falta de posicionamiento en el mercado</a:t>
          </a:r>
          <a:endParaRPr lang="es-ES" dirty="0"/>
        </a:p>
      </dgm:t>
    </dgm:pt>
    <dgm:pt modelId="{97A6F501-775F-4D5D-BA19-A2594AB3BE86}" type="parTrans" cxnId="{4A085C4F-B4F9-4533-9A7A-B073997A16FE}">
      <dgm:prSet/>
      <dgm:spPr/>
      <dgm:t>
        <a:bodyPr/>
        <a:lstStyle/>
        <a:p>
          <a:endParaRPr lang="es-ES"/>
        </a:p>
      </dgm:t>
    </dgm:pt>
    <dgm:pt modelId="{FCD84738-D1E0-4CCD-8199-52BA20C07F6B}" type="sibTrans" cxnId="{4A085C4F-B4F9-4533-9A7A-B073997A16FE}">
      <dgm:prSet/>
      <dgm:spPr/>
      <dgm:t>
        <a:bodyPr/>
        <a:lstStyle/>
        <a:p>
          <a:endParaRPr lang="es-ES"/>
        </a:p>
      </dgm:t>
    </dgm:pt>
    <dgm:pt modelId="{0E3E2888-21AF-429E-AC51-18D4DC44D658}" type="pres">
      <dgm:prSet presAssocID="{4C858C16-7AA0-4333-A5E4-EF7683130913}" presName="Name0" presStyleCnt="0">
        <dgm:presLayoutVars>
          <dgm:dir/>
          <dgm:resizeHandles val="exact"/>
        </dgm:presLayoutVars>
      </dgm:prSet>
      <dgm:spPr/>
      <dgm:t>
        <a:bodyPr/>
        <a:lstStyle/>
        <a:p>
          <a:endParaRPr lang="es-ES"/>
        </a:p>
      </dgm:t>
    </dgm:pt>
    <dgm:pt modelId="{C9FADE96-F3B5-4DD4-A644-1C36AD4E04EF}" type="pres">
      <dgm:prSet presAssocID="{7F3F870A-9FCB-4B1B-90B8-219AE4459781}" presName="node" presStyleLbl="node1" presStyleIdx="0" presStyleCnt="3" custScaleX="199108">
        <dgm:presLayoutVars>
          <dgm:bulletEnabled val="1"/>
        </dgm:presLayoutVars>
      </dgm:prSet>
      <dgm:spPr/>
      <dgm:t>
        <a:bodyPr/>
        <a:lstStyle/>
        <a:p>
          <a:endParaRPr lang="es-ES"/>
        </a:p>
      </dgm:t>
    </dgm:pt>
    <dgm:pt modelId="{258D7FBB-2454-43CC-85B6-1CC5F52F87B5}" type="pres">
      <dgm:prSet presAssocID="{83E510FC-632D-44E3-93C1-F572D7EB1D5D}" presName="sibTrans" presStyleLbl="sibTrans2D1" presStyleIdx="0" presStyleCnt="3"/>
      <dgm:spPr/>
      <dgm:t>
        <a:bodyPr/>
        <a:lstStyle/>
        <a:p>
          <a:endParaRPr lang="es-ES"/>
        </a:p>
      </dgm:t>
    </dgm:pt>
    <dgm:pt modelId="{C4C49BB7-A505-4913-BDFD-2B1A7C89EEE0}" type="pres">
      <dgm:prSet presAssocID="{83E510FC-632D-44E3-93C1-F572D7EB1D5D}" presName="connectorText" presStyleLbl="sibTrans2D1" presStyleIdx="0" presStyleCnt="3"/>
      <dgm:spPr/>
      <dgm:t>
        <a:bodyPr/>
        <a:lstStyle/>
        <a:p>
          <a:endParaRPr lang="es-ES"/>
        </a:p>
      </dgm:t>
    </dgm:pt>
    <dgm:pt modelId="{583ED8FB-6CA9-41F6-976F-82D1B7D7DFCC}" type="pres">
      <dgm:prSet presAssocID="{F5E51438-8C20-4D3E-ABA8-933FFD196D43}" presName="node" presStyleLbl="node1" presStyleIdx="1" presStyleCnt="3">
        <dgm:presLayoutVars>
          <dgm:bulletEnabled val="1"/>
        </dgm:presLayoutVars>
      </dgm:prSet>
      <dgm:spPr/>
      <dgm:t>
        <a:bodyPr/>
        <a:lstStyle/>
        <a:p>
          <a:endParaRPr lang="es-ES"/>
        </a:p>
      </dgm:t>
    </dgm:pt>
    <dgm:pt modelId="{64355C79-F10C-41C4-9A32-C1E2BE2E0D58}" type="pres">
      <dgm:prSet presAssocID="{CFAD631C-AA46-4F53-A423-01AD9859CFF6}" presName="sibTrans" presStyleLbl="sibTrans2D1" presStyleIdx="1" presStyleCnt="3"/>
      <dgm:spPr/>
      <dgm:t>
        <a:bodyPr/>
        <a:lstStyle/>
        <a:p>
          <a:endParaRPr lang="es-ES"/>
        </a:p>
      </dgm:t>
    </dgm:pt>
    <dgm:pt modelId="{E7905784-B087-4094-B2FB-1C9E9945B07B}" type="pres">
      <dgm:prSet presAssocID="{CFAD631C-AA46-4F53-A423-01AD9859CFF6}" presName="connectorText" presStyleLbl="sibTrans2D1" presStyleIdx="1" presStyleCnt="3"/>
      <dgm:spPr/>
      <dgm:t>
        <a:bodyPr/>
        <a:lstStyle/>
        <a:p>
          <a:endParaRPr lang="es-ES"/>
        </a:p>
      </dgm:t>
    </dgm:pt>
    <dgm:pt modelId="{2A759BE0-6812-4439-BFC6-C3868AF8A4A1}" type="pres">
      <dgm:prSet presAssocID="{54C9174B-0F42-4CC2-9573-FBE4D03873F7}" presName="node" presStyleLbl="node1" presStyleIdx="2" presStyleCnt="3">
        <dgm:presLayoutVars>
          <dgm:bulletEnabled val="1"/>
        </dgm:presLayoutVars>
      </dgm:prSet>
      <dgm:spPr/>
      <dgm:t>
        <a:bodyPr/>
        <a:lstStyle/>
        <a:p>
          <a:endParaRPr lang="es-ES"/>
        </a:p>
      </dgm:t>
    </dgm:pt>
    <dgm:pt modelId="{4216F041-115D-4FC4-A330-7E4F81ED27EA}" type="pres">
      <dgm:prSet presAssocID="{FCD84738-D1E0-4CCD-8199-52BA20C07F6B}" presName="sibTrans" presStyleLbl="sibTrans2D1" presStyleIdx="2" presStyleCnt="3"/>
      <dgm:spPr/>
      <dgm:t>
        <a:bodyPr/>
        <a:lstStyle/>
        <a:p>
          <a:endParaRPr lang="es-ES"/>
        </a:p>
      </dgm:t>
    </dgm:pt>
    <dgm:pt modelId="{00410D26-CF22-432F-B350-D1466E086CE8}" type="pres">
      <dgm:prSet presAssocID="{FCD84738-D1E0-4CCD-8199-52BA20C07F6B}" presName="connectorText" presStyleLbl="sibTrans2D1" presStyleIdx="2" presStyleCnt="3"/>
      <dgm:spPr/>
      <dgm:t>
        <a:bodyPr/>
        <a:lstStyle/>
        <a:p>
          <a:endParaRPr lang="es-ES"/>
        </a:p>
      </dgm:t>
    </dgm:pt>
  </dgm:ptLst>
  <dgm:cxnLst>
    <dgm:cxn modelId="{F1B011EA-1FC5-4F4F-A88F-96448DB35194}" type="presOf" srcId="{83E510FC-632D-44E3-93C1-F572D7EB1D5D}" destId="{C4C49BB7-A505-4913-BDFD-2B1A7C89EEE0}" srcOrd="1" destOrd="0" presId="urn:microsoft.com/office/officeart/2005/8/layout/cycle7"/>
    <dgm:cxn modelId="{8837EF40-18C6-4087-9B25-E37F02544898}" type="presOf" srcId="{CFAD631C-AA46-4F53-A423-01AD9859CFF6}" destId="{64355C79-F10C-41C4-9A32-C1E2BE2E0D58}" srcOrd="0" destOrd="0" presId="urn:microsoft.com/office/officeart/2005/8/layout/cycle7"/>
    <dgm:cxn modelId="{C3E08F3A-B188-4DD7-8939-EF0716F882FF}" type="presOf" srcId="{4C858C16-7AA0-4333-A5E4-EF7683130913}" destId="{0E3E2888-21AF-429E-AC51-18D4DC44D658}" srcOrd="0" destOrd="0" presId="urn:microsoft.com/office/officeart/2005/8/layout/cycle7"/>
    <dgm:cxn modelId="{19E1BA78-FC1D-4FB0-986B-9AA49B0B0F31}" type="presOf" srcId="{54C9174B-0F42-4CC2-9573-FBE4D03873F7}" destId="{2A759BE0-6812-4439-BFC6-C3868AF8A4A1}" srcOrd="0" destOrd="0" presId="urn:microsoft.com/office/officeart/2005/8/layout/cycle7"/>
    <dgm:cxn modelId="{BA3082F3-0E8C-4583-9511-601E35FF8D55}" type="presOf" srcId="{83E510FC-632D-44E3-93C1-F572D7EB1D5D}" destId="{258D7FBB-2454-43CC-85B6-1CC5F52F87B5}" srcOrd="0" destOrd="0" presId="urn:microsoft.com/office/officeart/2005/8/layout/cycle7"/>
    <dgm:cxn modelId="{1D4F91E2-BC9D-43E7-8921-0E14AA30EC87}" type="presOf" srcId="{F5E51438-8C20-4D3E-ABA8-933FFD196D43}" destId="{583ED8FB-6CA9-41F6-976F-82D1B7D7DFCC}" srcOrd="0" destOrd="0" presId="urn:microsoft.com/office/officeart/2005/8/layout/cycle7"/>
    <dgm:cxn modelId="{549B75B3-787D-4775-B3AD-094016CCF8D4}" type="presOf" srcId="{FCD84738-D1E0-4CCD-8199-52BA20C07F6B}" destId="{00410D26-CF22-432F-B350-D1466E086CE8}" srcOrd="1" destOrd="0" presId="urn:microsoft.com/office/officeart/2005/8/layout/cycle7"/>
    <dgm:cxn modelId="{BFAEEAA1-FF38-4C57-8AF2-9100000890B1}" type="presOf" srcId="{CFAD631C-AA46-4F53-A423-01AD9859CFF6}" destId="{E7905784-B087-4094-B2FB-1C9E9945B07B}" srcOrd="1" destOrd="0" presId="urn:microsoft.com/office/officeart/2005/8/layout/cycle7"/>
    <dgm:cxn modelId="{4A085C4F-B4F9-4533-9A7A-B073997A16FE}" srcId="{4C858C16-7AA0-4333-A5E4-EF7683130913}" destId="{54C9174B-0F42-4CC2-9573-FBE4D03873F7}" srcOrd="2" destOrd="0" parTransId="{97A6F501-775F-4D5D-BA19-A2594AB3BE86}" sibTransId="{FCD84738-D1E0-4CCD-8199-52BA20C07F6B}"/>
    <dgm:cxn modelId="{6239F6DB-F62B-4C69-A71A-EC5E1F5E7BEA}" type="presOf" srcId="{7F3F870A-9FCB-4B1B-90B8-219AE4459781}" destId="{C9FADE96-F3B5-4DD4-A644-1C36AD4E04EF}" srcOrd="0" destOrd="0" presId="urn:microsoft.com/office/officeart/2005/8/layout/cycle7"/>
    <dgm:cxn modelId="{26C1B460-15B6-45BE-9906-D59E72AB67BC}" srcId="{4C858C16-7AA0-4333-A5E4-EF7683130913}" destId="{F5E51438-8C20-4D3E-ABA8-933FFD196D43}" srcOrd="1" destOrd="0" parTransId="{6A0D3452-7BE9-445D-9096-E90D2E07A742}" sibTransId="{CFAD631C-AA46-4F53-A423-01AD9859CFF6}"/>
    <dgm:cxn modelId="{CD6D8909-AB1D-4921-AA9F-ADCB8B26E1D9}" srcId="{4C858C16-7AA0-4333-A5E4-EF7683130913}" destId="{7F3F870A-9FCB-4B1B-90B8-219AE4459781}" srcOrd="0" destOrd="0" parTransId="{63F4A096-F02A-4F92-947A-89CE17B1B6D5}" sibTransId="{83E510FC-632D-44E3-93C1-F572D7EB1D5D}"/>
    <dgm:cxn modelId="{6657C2CD-C66E-45FD-A258-38F8ECA565FD}" type="presOf" srcId="{FCD84738-D1E0-4CCD-8199-52BA20C07F6B}" destId="{4216F041-115D-4FC4-A330-7E4F81ED27EA}" srcOrd="0" destOrd="0" presId="urn:microsoft.com/office/officeart/2005/8/layout/cycle7"/>
    <dgm:cxn modelId="{E3AD4B03-2EBA-4CC3-A012-AF019595D76D}" type="presParOf" srcId="{0E3E2888-21AF-429E-AC51-18D4DC44D658}" destId="{C9FADE96-F3B5-4DD4-A644-1C36AD4E04EF}" srcOrd="0" destOrd="0" presId="urn:microsoft.com/office/officeart/2005/8/layout/cycle7"/>
    <dgm:cxn modelId="{120F3F6D-8AE4-4E5C-954C-1625CE08DD99}" type="presParOf" srcId="{0E3E2888-21AF-429E-AC51-18D4DC44D658}" destId="{258D7FBB-2454-43CC-85B6-1CC5F52F87B5}" srcOrd="1" destOrd="0" presId="urn:microsoft.com/office/officeart/2005/8/layout/cycle7"/>
    <dgm:cxn modelId="{A0BB6AA8-F3F7-47A5-8D99-A8F9B4B486E9}" type="presParOf" srcId="{258D7FBB-2454-43CC-85B6-1CC5F52F87B5}" destId="{C4C49BB7-A505-4913-BDFD-2B1A7C89EEE0}" srcOrd="0" destOrd="0" presId="urn:microsoft.com/office/officeart/2005/8/layout/cycle7"/>
    <dgm:cxn modelId="{2823E3B9-3965-46CE-8B99-9A4B01B111ED}" type="presParOf" srcId="{0E3E2888-21AF-429E-AC51-18D4DC44D658}" destId="{583ED8FB-6CA9-41F6-976F-82D1B7D7DFCC}" srcOrd="2" destOrd="0" presId="urn:microsoft.com/office/officeart/2005/8/layout/cycle7"/>
    <dgm:cxn modelId="{05DCD29F-85CF-4CF9-BC02-C1EE1627F427}" type="presParOf" srcId="{0E3E2888-21AF-429E-AC51-18D4DC44D658}" destId="{64355C79-F10C-41C4-9A32-C1E2BE2E0D58}" srcOrd="3" destOrd="0" presId="urn:microsoft.com/office/officeart/2005/8/layout/cycle7"/>
    <dgm:cxn modelId="{C9B7D7B4-8E5D-47E7-AE2E-A080BEF2D803}" type="presParOf" srcId="{64355C79-F10C-41C4-9A32-C1E2BE2E0D58}" destId="{E7905784-B087-4094-B2FB-1C9E9945B07B}" srcOrd="0" destOrd="0" presId="urn:microsoft.com/office/officeart/2005/8/layout/cycle7"/>
    <dgm:cxn modelId="{D5CAEB89-9EA6-44C0-8AD7-96A4C6909DDD}" type="presParOf" srcId="{0E3E2888-21AF-429E-AC51-18D4DC44D658}" destId="{2A759BE0-6812-4439-BFC6-C3868AF8A4A1}" srcOrd="4" destOrd="0" presId="urn:microsoft.com/office/officeart/2005/8/layout/cycle7"/>
    <dgm:cxn modelId="{DD5FA10C-C25A-4C0A-A683-C1C33CB0E91E}" type="presParOf" srcId="{0E3E2888-21AF-429E-AC51-18D4DC44D658}" destId="{4216F041-115D-4FC4-A330-7E4F81ED27EA}" srcOrd="5" destOrd="0" presId="urn:microsoft.com/office/officeart/2005/8/layout/cycle7"/>
    <dgm:cxn modelId="{F747F77A-1A0A-4257-BF9B-C6E97A39ABD6}" type="presParOf" srcId="{4216F041-115D-4FC4-A330-7E4F81ED27EA}" destId="{00410D26-CF22-432F-B350-D1466E086CE8}"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0BF3CD4-1B88-440D-BC46-1CA71EED3901}" type="doc">
      <dgm:prSet loTypeId="urn:microsoft.com/office/officeart/2005/8/layout/default" loCatId="list" qsTypeId="urn:microsoft.com/office/officeart/2005/8/quickstyle/simple5" qsCatId="simple" csTypeId="urn:microsoft.com/office/officeart/2005/8/colors/colorful4" csCatId="colorful" phldr="1"/>
      <dgm:spPr/>
      <dgm:t>
        <a:bodyPr/>
        <a:lstStyle/>
        <a:p>
          <a:endParaRPr lang="es-ES"/>
        </a:p>
      </dgm:t>
    </dgm:pt>
    <dgm:pt modelId="{92FA2E33-29D7-4021-851A-873130C1167D}">
      <dgm:prSet phldrT="[Text]"/>
      <dgm:spPr/>
      <dgm:t>
        <a:bodyPr/>
        <a:lstStyle/>
        <a:p>
          <a:r>
            <a:rPr lang="es-ES_tradnl" dirty="0" smtClean="0"/>
            <a:t>OPERFLOR Cargo se maneja en un mercado altamente competitivo, pues existe un alto número de empresas que brindan servicios de logística en la exportación para florícolas.</a:t>
          </a:r>
          <a:endParaRPr lang="es-ES" dirty="0"/>
        </a:p>
      </dgm:t>
    </dgm:pt>
    <dgm:pt modelId="{8D636717-0C7F-4FE5-92B2-8D0F67A76662}" type="parTrans" cxnId="{69B2A1C1-2B03-4789-82FD-184FCBC1660C}">
      <dgm:prSet/>
      <dgm:spPr/>
      <dgm:t>
        <a:bodyPr/>
        <a:lstStyle/>
        <a:p>
          <a:endParaRPr lang="es-ES"/>
        </a:p>
      </dgm:t>
    </dgm:pt>
    <dgm:pt modelId="{CA2A3796-1931-4075-9FEA-387559075B63}" type="sibTrans" cxnId="{69B2A1C1-2B03-4789-82FD-184FCBC1660C}">
      <dgm:prSet/>
      <dgm:spPr/>
      <dgm:t>
        <a:bodyPr/>
        <a:lstStyle/>
        <a:p>
          <a:endParaRPr lang="es-ES"/>
        </a:p>
      </dgm:t>
    </dgm:pt>
    <dgm:pt modelId="{2B4737F8-5F1D-420D-B592-0A3266709F3E}">
      <dgm:prSet/>
      <dgm:spPr/>
      <dgm:t>
        <a:bodyPr/>
        <a:lstStyle/>
        <a:p>
          <a:r>
            <a:rPr lang="es-ES_tradnl" smtClean="0"/>
            <a:t>La principal debilidad de OPERFLOR Cargo es el no contar con acciones estratégicas de marketing, lo que ha afectado la diferenciación lograda ante sus competidores.</a:t>
          </a:r>
          <a:endParaRPr lang="es-ES"/>
        </a:p>
      </dgm:t>
    </dgm:pt>
    <dgm:pt modelId="{5368E2DE-6B35-452F-86CD-C8F68E1124E1}" type="parTrans" cxnId="{E935A418-BC8D-4D67-8840-090467223D9E}">
      <dgm:prSet/>
      <dgm:spPr/>
      <dgm:t>
        <a:bodyPr/>
        <a:lstStyle/>
        <a:p>
          <a:endParaRPr lang="es-ES"/>
        </a:p>
      </dgm:t>
    </dgm:pt>
    <dgm:pt modelId="{0EF678EB-F9FE-47AB-851D-216E1C2AB79F}" type="sibTrans" cxnId="{E935A418-BC8D-4D67-8840-090467223D9E}">
      <dgm:prSet/>
      <dgm:spPr/>
      <dgm:t>
        <a:bodyPr/>
        <a:lstStyle/>
        <a:p>
          <a:endParaRPr lang="es-ES"/>
        </a:p>
      </dgm:t>
    </dgm:pt>
    <dgm:pt modelId="{CD4A285D-BD7E-4E97-B512-A204C7FB2976}">
      <dgm:prSet/>
      <dgm:spPr/>
      <dgm:t>
        <a:bodyPr/>
        <a:lstStyle/>
        <a:p>
          <a:r>
            <a:rPr lang="es-ES_tradnl" smtClean="0"/>
            <a:t>El mercado de OPERFLOR Cargo se concentra en empresas florícolas de la provincia de Pichincha, no obstante, su infraestructura le permitiría manejar otros productos frescos o refrigerados y extenderse a otras provincias.</a:t>
          </a:r>
          <a:endParaRPr lang="es-ES"/>
        </a:p>
      </dgm:t>
    </dgm:pt>
    <dgm:pt modelId="{85EF9366-9C7E-4BAC-9DC4-AD235C42318B}" type="parTrans" cxnId="{DCD57EDC-DF15-40D8-A4B7-1EFB1C04D744}">
      <dgm:prSet/>
      <dgm:spPr/>
      <dgm:t>
        <a:bodyPr/>
        <a:lstStyle/>
        <a:p>
          <a:endParaRPr lang="es-ES"/>
        </a:p>
      </dgm:t>
    </dgm:pt>
    <dgm:pt modelId="{888249B5-E770-4B2C-8D28-2EF12F26329C}" type="sibTrans" cxnId="{DCD57EDC-DF15-40D8-A4B7-1EFB1C04D744}">
      <dgm:prSet/>
      <dgm:spPr/>
      <dgm:t>
        <a:bodyPr/>
        <a:lstStyle/>
        <a:p>
          <a:endParaRPr lang="es-ES"/>
        </a:p>
      </dgm:t>
    </dgm:pt>
    <dgm:pt modelId="{31AD7CF8-6CB3-408A-B9D1-61CA81220D33}">
      <dgm:prSet/>
      <dgm:spPr/>
      <dgm:t>
        <a:bodyPr/>
        <a:lstStyle/>
        <a:p>
          <a:r>
            <a:rPr lang="es-ES_tradnl" smtClean="0"/>
            <a:t>La investigación de mercado mostró que la imagen de OPORFLOR Cargo es positiva ante el cliente potencial, sin embargo, su oferta de servicios no presenta un alto grado de diferenciación.</a:t>
          </a:r>
          <a:endParaRPr lang="es-ES"/>
        </a:p>
      </dgm:t>
    </dgm:pt>
    <dgm:pt modelId="{173D8414-E2F1-4356-9EC4-46C8CCA38661}" type="parTrans" cxnId="{5B6A27A2-2B4A-4871-9518-9B0834182116}">
      <dgm:prSet/>
      <dgm:spPr/>
      <dgm:t>
        <a:bodyPr/>
        <a:lstStyle/>
        <a:p>
          <a:endParaRPr lang="es-ES"/>
        </a:p>
      </dgm:t>
    </dgm:pt>
    <dgm:pt modelId="{FE8F76DA-0AB4-40B6-98F9-34FB56E366CF}" type="sibTrans" cxnId="{5B6A27A2-2B4A-4871-9518-9B0834182116}">
      <dgm:prSet/>
      <dgm:spPr/>
      <dgm:t>
        <a:bodyPr/>
        <a:lstStyle/>
        <a:p>
          <a:endParaRPr lang="es-ES"/>
        </a:p>
      </dgm:t>
    </dgm:pt>
    <dgm:pt modelId="{4AEC410B-6E0C-41B0-AC20-CDCB37430945}">
      <dgm:prSet/>
      <dgm:spPr/>
      <dgm:t>
        <a:bodyPr/>
        <a:lstStyle/>
        <a:p>
          <a:r>
            <a:rPr lang="es-ES_tradnl" smtClean="0"/>
            <a:t>Las acciones estratégicas propuestas parten del estudio de los aspectos internos de la empresa mediante el Cuadro de Mando Integral, y del estado del mercado.</a:t>
          </a:r>
          <a:endParaRPr lang="es-ES"/>
        </a:p>
      </dgm:t>
    </dgm:pt>
    <dgm:pt modelId="{59B120FF-2C87-4AAC-85BA-AA0219539AC3}" type="parTrans" cxnId="{C1D7F57F-757F-4831-A219-69A421EFDD93}">
      <dgm:prSet/>
      <dgm:spPr/>
      <dgm:t>
        <a:bodyPr/>
        <a:lstStyle/>
        <a:p>
          <a:endParaRPr lang="es-ES"/>
        </a:p>
      </dgm:t>
    </dgm:pt>
    <dgm:pt modelId="{CA8A6FA0-ADAD-424A-96B0-E3A8AF7D12F7}" type="sibTrans" cxnId="{C1D7F57F-757F-4831-A219-69A421EFDD93}">
      <dgm:prSet/>
      <dgm:spPr/>
      <dgm:t>
        <a:bodyPr/>
        <a:lstStyle/>
        <a:p>
          <a:endParaRPr lang="es-ES"/>
        </a:p>
      </dgm:t>
    </dgm:pt>
    <dgm:pt modelId="{D4114C54-3D74-4537-91C3-10D3748E8EBB}">
      <dgm:prSet/>
      <dgm:spPr/>
      <dgm:t>
        <a:bodyPr/>
        <a:lstStyle/>
        <a:p>
          <a:r>
            <a:rPr lang="es-ES_tradnl" smtClean="0"/>
            <a:t>Las acciones estratégicas de marketing abarcan desde el fortalecimiento interno mediante la capacitación del personal, hasta el incremento del mercado mediante el desarrollo de servicios en cobertura (a mas provincias), en amplitud (a empresas no florícolas) y en diversificación (con variantes y servicios adicionales).</a:t>
          </a:r>
          <a:endParaRPr lang="es-ES"/>
        </a:p>
      </dgm:t>
    </dgm:pt>
    <dgm:pt modelId="{38FB832D-AEDB-4A05-922F-963BE8A5A63E}" type="parTrans" cxnId="{4217B62C-F955-4299-9B30-37FC37DEAB45}">
      <dgm:prSet/>
      <dgm:spPr/>
      <dgm:t>
        <a:bodyPr/>
        <a:lstStyle/>
        <a:p>
          <a:endParaRPr lang="es-ES"/>
        </a:p>
      </dgm:t>
    </dgm:pt>
    <dgm:pt modelId="{68BF7408-4C1A-4811-A77A-01EA0947A5C9}" type="sibTrans" cxnId="{4217B62C-F955-4299-9B30-37FC37DEAB45}">
      <dgm:prSet/>
      <dgm:spPr/>
      <dgm:t>
        <a:bodyPr/>
        <a:lstStyle/>
        <a:p>
          <a:endParaRPr lang="es-ES"/>
        </a:p>
      </dgm:t>
    </dgm:pt>
    <dgm:pt modelId="{9A622323-05E3-45FB-9B0B-F6FB6618A815}" type="pres">
      <dgm:prSet presAssocID="{50BF3CD4-1B88-440D-BC46-1CA71EED3901}" presName="diagram" presStyleCnt="0">
        <dgm:presLayoutVars>
          <dgm:dir/>
          <dgm:resizeHandles val="exact"/>
        </dgm:presLayoutVars>
      </dgm:prSet>
      <dgm:spPr/>
      <dgm:t>
        <a:bodyPr/>
        <a:lstStyle/>
        <a:p>
          <a:endParaRPr lang="es-ES"/>
        </a:p>
      </dgm:t>
    </dgm:pt>
    <dgm:pt modelId="{6823E09F-5F01-40F9-B1AF-6037E1730205}" type="pres">
      <dgm:prSet presAssocID="{92FA2E33-29D7-4021-851A-873130C1167D}" presName="node" presStyleLbl="node1" presStyleIdx="0" presStyleCnt="6">
        <dgm:presLayoutVars>
          <dgm:bulletEnabled val="1"/>
        </dgm:presLayoutVars>
      </dgm:prSet>
      <dgm:spPr/>
      <dgm:t>
        <a:bodyPr/>
        <a:lstStyle/>
        <a:p>
          <a:endParaRPr lang="es-ES"/>
        </a:p>
      </dgm:t>
    </dgm:pt>
    <dgm:pt modelId="{27C414B9-2584-4F6F-802B-C2C1ABCB2714}" type="pres">
      <dgm:prSet presAssocID="{CA2A3796-1931-4075-9FEA-387559075B63}" presName="sibTrans" presStyleCnt="0"/>
      <dgm:spPr/>
    </dgm:pt>
    <dgm:pt modelId="{7B2BA310-FE05-4DCF-BC58-1A21F4E86429}" type="pres">
      <dgm:prSet presAssocID="{2B4737F8-5F1D-420D-B592-0A3266709F3E}" presName="node" presStyleLbl="node1" presStyleIdx="1" presStyleCnt="6">
        <dgm:presLayoutVars>
          <dgm:bulletEnabled val="1"/>
        </dgm:presLayoutVars>
      </dgm:prSet>
      <dgm:spPr/>
      <dgm:t>
        <a:bodyPr/>
        <a:lstStyle/>
        <a:p>
          <a:endParaRPr lang="es-ES"/>
        </a:p>
      </dgm:t>
    </dgm:pt>
    <dgm:pt modelId="{5AF1C655-AFF9-4546-BA91-39C4A5F68CD5}" type="pres">
      <dgm:prSet presAssocID="{0EF678EB-F9FE-47AB-851D-216E1C2AB79F}" presName="sibTrans" presStyleCnt="0"/>
      <dgm:spPr/>
    </dgm:pt>
    <dgm:pt modelId="{B03604E6-4919-4A4E-8AE3-AB68BB64CBD6}" type="pres">
      <dgm:prSet presAssocID="{CD4A285D-BD7E-4E97-B512-A204C7FB2976}" presName="node" presStyleLbl="node1" presStyleIdx="2" presStyleCnt="6">
        <dgm:presLayoutVars>
          <dgm:bulletEnabled val="1"/>
        </dgm:presLayoutVars>
      </dgm:prSet>
      <dgm:spPr/>
      <dgm:t>
        <a:bodyPr/>
        <a:lstStyle/>
        <a:p>
          <a:endParaRPr lang="es-ES"/>
        </a:p>
      </dgm:t>
    </dgm:pt>
    <dgm:pt modelId="{86CB31A0-0585-4CDD-8147-876873C89F16}" type="pres">
      <dgm:prSet presAssocID="{888249B5-E770-4B2C-8D28-2EF12F26329C}" presName="sibTrans" presStyleCnt="0"/>
      <dgm:spPr/>
    </dgm:pt>
    <dgm:pt modelId="{172C10AF-ABB2-40C5-B56D-0C517EBE04E3}" type="pres">
      <dgm:prSet presAssocID="{31AD7CF8-6CB3-408A-B9D1-61CA81220D33}" presName="node" presStyleLbl="node1" presStyleIdx="3" presStyleCnt="6">
        <dgm:presLayoutVars>
          <dgm:bulletEnabled val="1"/>
        </dgm:presLayoutVars>
      </dgm:prSet>
      <dgm:spPr/>
      <dgm:t>
        <a:bodyPr/>
        <a:lstStyle/>
        <a:p>
          <a:endParaRPr lang="es-ES"/>
        </a:p>
      </dgm:t>
    </dgm:pt>
    <dgm:pt modelId="{2CBB4D02-758B-4C00-9789-D3AD99C9E6DF}" type="pres">
      <dgm:prSet presAssocID="{FE8F76DA-0AB4-40B6-98F9-34FB56E366CF}" presName="sibTrans" presStyleCnt="0"/>
      <dgm:spPr/>
    </dgm:pt>
    <dgm:pt modelId="{8F3B4487-EBA0-4934-AF66-0B25D51C2EE4}" type="pres">
      <dgm:prSet presAssocID="{4AEC410B-6E0C-41B0-AC20-CDCB37430945}" presName="node" presStyleLbl="node1" presStyleIdx="4" presStyleCnt="6">
        <dgm:presLayoutVars>
          <dgm:bulletEnabled val="1"/>
        </dgm:presLayoutVars>
      </dgm:prSet>
      <dgm:spPr/>
      <dgm:t>
        <a:bodyPr/>
        <a:lstStyle/>
        <a:p>
          <a:endParaRPr lang="es-ES"/>
        </a:p>
      </dgm:t>
    </dgm:pt>
    <dgm:pt modelId="{E1CDF384-A17C-4CFA-89B9-ED20DDBFCC9F}" type="pres">
      <dgm:prSet presAssocID="{CA8A6FA0-ADAD-424A-96B0-E3A8AF7D12F7}" presName="sibTrans" presStyleCnt="0"/>
      <dgm:spPr/>
    </dgm:pt>
    <dgm:pt modelId="{DF21CA05-71DC-441E-BD9E-84E223B937F6}" type="pres">
      <dgm:prSet presAssocID="{D4114C54-3D74-4537-91C3-10D3748E8EBB}" presName="node" presStyleLbl="node1" presStyleIdx="5" presStyleCnt="6">
        <dgm:presLayoutVars>
          <dgm:bulletEnabled val="1"/>
        </dgm:presLayoutVars>
      </dgm:prSet>
      <dgm:spPr/>
      <dgm:t>
        <a:bodyPr/>
        <a:lstStyle/>
        <a:p>
          <a:endParaRPr lang="es-ES"/>
        </a:p>
      </dgm:t>
    </dgm:pt>
  </dgm:ptLst>
  <dgm:cxnLst>
    <dgm:cxn modelId="{69B2A1C1-2B03-4789-82FD-184FCBC1660C}" srcId="{50BF3CD4-1B88-440D-BC46-1CA71EED3901}" destId="{92FA2E33-29D7-4021-851A-873130C1167D}" srcOrd="0" destOrd="0" parTransId="{8D636717-0C7F-4FE5-92B2-8D0F67A76662}" sibTransId="{CA2A3796-1931-4075-9FEA-387559075B63}"/>
    <dgm:cxn modelId="{9A297338-E94B-4F3C-8D91-0B540D150AE1}" type="presOf" srcId="{31AD7CF8-6CB3-408A-B9D1-61CA81220D33}" destId="{172C10AF-ABB2-40C5-B56D-0C517EBE04E3}" srcOrd="0" destOrd="0" presId="urn:microsoft.com/office/officeart/2005/8/layout/default"/>
    <dgm:cxn modelId="{DCD57EDC-DF15-40D8-A4B7-1EFB1C04D744}" srcId="{50BF3CD4-1B88-440D-BC46-1CA71EED3901}" destId="{CD4A285D-BD7E-4E97-B512-A204C7FB2976}" srcOrd="2" destOrd="0" parTransId="{85EF9366-9C7E-4BAC-9DC4-AD235C42318B}" sibTransId="{888249B5-E770-4B2C-8D28-2EF12F26329C}"/>
    <dgm:cxn modelId="{E372E0E0-C00E-47F7-BF95-710B42DA910A}" type="presOf" srcId="{4AEC410B-6E0C-41B0-AC20-CDCB37430945}" destId="{8F3B4487-EBA0-4934-AF66-0B25D51C2EE4}" srcOrd="0" destOrd="0" presId="urn:microsoft.com/office/officeart/2005/8/layout/default"/>
    <dgm:cxn modelId="{30972045-1FB6-4285-AECB-9FCB7AF2CFAD}" type="presOf" srcId="{92FA2E33-29D7-4021-851A-873130C1167D}" destId="{6823E09F-5F01-40F9-B1AF-6037E1730205}" srcOrd="0" destOrd="0" presId="urn:microsoft.com/office/officeart/2005/8/layout/default"/>
    <dgm:cxn modelId="{4C0FEF06-F72D-44CA-A7B6-006A0AE2534C}" type="presOf" srcId="{2B4737F8-5F1D-420D-B592-0A3266709F3E}" destId="{7B2BA310-FE05-4DCF-BC58-1A21F4E86429}" srcOrd="0" destOrd="0" presId="urn:microsoft.com/office/officeart/2005/8/layout/default"/>
    <dgm:cxn modelId="{9FFD729D-D5F9-4F65-9006-B57498C0D831}" type="presOf" srcId="{CD4A285D-BD7E-4E97-B512-A204C7FB2976}" destId="{B03604E6-4919-4A4E-8AE3-AB68BB64CBD6}" srcOrd="0" destOrd="0" presId="urn:microsoft.com/office/officeart/2005/8/layout/default"/>
    <dgm:cxn modelId="{4217B62C-F955-4299-9B30-37FC37DEAB45}" srcId="{50BF3CD4-1B88-440D-BC46-1CA71EED3901}" destId="{D4114C54-3D74-4537-91C3-10D3748E8EBB}" srcOrd="5" destOrd="0" parTransId="{38FB832D-AEDB-4A05-922F-963BE8A5A63E}" sibTransId="{68BF7408-4C1A-4811-A77A-01EA0947A5C9}"/>
    <dgm:cxn modelId="{02CE6DA3-3807-47F5-BD89-7327BAA2479D}" type="presOf" srcId="{D4114C54-3D74-4537-91C3-10D3748E8EBB}" destId="{DF21CA05-71DC-441E-BD9E-84E223B937F6}" srcOrd="0" destOrd="0" presId="urn:microsoft.com/office/officeart/2005/8/layout/default"/>
    <dgm:cxn modelId="{E935A418-BC8D-4D67-8840-090467223D9E}" srcId="{50BF3CD4-1B88-440D-BC46-1CA71EED3901}" destId="{2B4737F8-5F1D-420D-B592-0A3266709F3E}" srcOrd="1" destOrd="0" parTransId="{5368E2DE-6B35-452F-86CD-C8F68E1124E1}" sibTransId="{0EF678EB-F9FE-47AB-851D-216E1C2AB79F}"/>
    <dgm:cxn modelId="{C1D7F57F-757F-4831-A219-69A421EFDD93}" srcId="{50BF3CD4-1B88-440D-BC46-1CA71EED3901}" destId="{4AEC410B-6E0C-41B0-AC20-CDCB37430945}" srcOrd="4" destOrd="0" parTransId="{59B120FF-2C87-4AAC-85BA-AA0219539AC3}" sibTransId="{CA8A6FA0-ADAD-424A-96B0-E3A8AF7D12F7}"/>
    <dgm:cxn modelId="{9C07FBA5-6441-4914-B00C-72F7428D6096}" type="presOf" srcId="{50BF3CD4-1B88-440D-BC46-1CA71EED3901}" destId="{9A622323-05E3-45FB-9B0B-F6FB6618A815}" srcOrd="0" destOrd="0" presId="urn:microsoft.com/office/officeart/2005/8/layout/default"/>
    <dgm:cxn modelId="{5B6A27A2-2B4A-4871-9518-9B0834182116}" srcId="{50BF3CD4-1B88-440D-BC46-1CA71EED3901}" destId="{31AD7CF8-6CB3-408A-B9D1-61CA81220D33}" srcOrd="3" destOrd="0" parTransId="{173D8414-E2F1-4356-9EC4-46C8CCA38661}" sibTransId="{FE8F76DA-0AB4-40B6-98F9-34FB56E366CF}"/>
    <dgm:cxn modelId="{7C6D272B-69A4-46A2-859F-8B0CB2110B44}" type="presParOf" srcId="{9A622323-05E3-45FB-9B0B-F6FB6618A815}" destId="{6823E09F-5F01-40F9-B1AF-6037E1730205}" srcOrd="0" destOrd="0" presId="urn:microsoft.com/office/officeart/2005/8/layout/default"/>
    <dgm:cxn modelId="{7465F90A-3F06-470C-BB92-D2EA51B42DA3}" type="presParOf" srcId="{9A622323-05E3-45FB-9B0B-F6FB6618A815}" destId="{27C414B9-2584-4F6F-802B-C2C1ABCB2714}" srcOrd="1" destOrd="0" presId="urn:microsoft.com/office/officeart/2005/8/layout/default"/>
    <dgm:cxn modelId="{B4BAFF08-3EB4-4D7C-8D54-C2CD2EC8172B}" type="presParOf" srcId="{9A622323-05E3-45FB-9B0B-F6FB6618A815}" destId="{7B2BA310-FE05-4DCF-BC58-1A21F4E86429}" srcOrd="2" destOrd="0" presId="urn:microsoft.com/office/officeart/2005/8/layout/default"/>
    <dgm:cxn modelId="{BFE3CEFE-C24B-46F6-874E-E939715B5A93}" type="presParOf" srcId="{9A622323-05E3-45FB-9B0B-F6FB6618A815}" destId="{5AF1C655-AFF9-4546-BA91-39C4A5F68CD5}" srcOrd="3" destOrd="0" presId="urn:microsoft.com/office/officeart/2005/8/layout/default"/>
    <dgm:cxn modelId="{67A7A94F-1D0D-468C-B608-C1D75FAE0D3B}" type="presParOf" srcId="{9A622323-05E3-45FB-9B0B-F6FB6618A815}" destId="{B03604E6-4919-4A4E-8AE3-AB68BB64CBD6}" srcOrd="4" destOrd="0" presId="urn:microsoft.com/office/officeart/2005/8/layout/default"/>
    <dgm:cxn modelId="{BB0872EA-10E5-43D7-B800-723BFA748560}" type="presParOf" srcId="{9A622323-05E3-45FB-9B0B-F6FB6618A815}" destId="{86CB31A0-0585-4CDD-8147-876873C89F16}" srcOrd="5" destOrd="0" presId="urn:microsoft.com/office/officeart/2005/8/layout/default"/>
    <dgm:cxn modelId="{38C21692-FB6A-4744-949A-1D9AC912BAFD}" type="presParOf" srcId="{9A622323-05E3-45FB-9B0B-F6FB6618A815}" destId="{172C10AF-ABB2-40C5-B56D-0C517EBE04E3}" srcOrd="6" destOrd="0" presId="urn:microsoft.com/office/officeart/2005/8/layout/default"/>
    <dgm:cxn modelId="{2D927DA9-2925-4646-AF96-B831133053DA}" type="presParOf" srcId="{9A622323-05E3-45FB-9B0B-F6FB6618A815}" destId="{2CBB4D02-758B-4C00-9789-D3AD99C9E6DF}" srcOrd="7" destOrd="0" presId="urn:microsoft.com/office/officeart/2005/8/layout/default"/>
    <dgm:cxn modelId="{F09FEF18-ABEF-49EC-9D84-3A88FC2DE4D6}" type="presParOf" srcId="{9A622323-05E3-45FB-9B0B-F6FB6618A815}" destId="{8F3B4487-EBA0-4934-AF66-0B25D51C2EE4}" srcOrd="8" destOrd="0" presId="urn:microsoft.com/office/officeart/2005/8/layout/default"/>
    <dgm:cxn modelId="{D3296B50-66CE-4B77-9DE9-86419A5EFCFA}" type="presParOf" srcId="{9A622323-05E3-45FB-9B0B-F6FB6618A815}" destId="{E1CDF384-A17C-4CFA-89B9-ED20DDBFCC9F}" srcOrd="9" destOrd="0" presId="urn:microsoft.com/office/officeart/2005/8/layout/default"/>
    <dgm:cxn modelId="{F123E5B1-FACA-4C75-AA88-97A7B83B9999}" type="presParOf" srcId="{9A622323-05E3-45FB-9B0B-F6FB6618A815}" destId="{DF21CA05-71DC-441E-BD9E-84E223B937F6}"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A805D52-EBD6-4C3D-BC52-2D9784FD14EB}" type="doc">
      <dgm:prSet loTypeId="urn:microsoft.com/office/officeart/2005/8/layout/default" loCatId="list" qsTypeId="urn:microsoft.com/office/officeart/2005/8/quickstyle/simple5" qsCatId="simple" csTypeId="urn:microsoft.com/office/officeart/2005/8/colors/colorful3" csCatId="colorful" phldr="1"/>
      <dgm:spPr/>
      <dgm:t>
        <a:bodyPr/>
        <a:lstStyle/>
        <a:p>
          <a:endParaRPr lang="es-ES"/>
        </a:p>
      </dgm:t>
    </dgm:pt>
    <dgm:pt modelId="{7AAEC2C2-D9B5-4BD7-835B-86F8DE6E0CCB}">
      <dgm:prSet phldrT="[Text]"/>
      <dgm:spPr/>
      <dgm:t>
        <a:bodyPr/>
        <a:lstStyle/>
        <a:p>
          <a:r>
            <a:rPr lang="es-ES_tradnl" smtClean="0"/>
            <a:t>Manejar un seguimiento del presupuesto anual designado para las acciones estratégicas de marketing, lo que permitiría tomar decisiones al respecto, cotejando los resultados económicos con los del mercado, estos últimos recopilados a través de estudios de control.</a:t>
          </a:r>
          <a:endParaRPr lang="es-ES"/>
        </a:p>
      </dgm:t>
    </dgm:pt>
    <dgm:pt modelId="{9FDF03FF-51F0-4218-BAFC-532E37B4F6CF}" type="parTrans" cxnId="{72F66D4B-F9A9-40C2-A193-64DD3F76F71A}">
      <dgm:prSet/>
      <dgm:spPr/>
      <dgm:t>
        <a:bodyPr/>
        <a:lstStyle/>
        <a:p>
          <a:endParaRPr lang="es-ES"/>
        </a:p>
      </dgm:t>
    </dgm:pt>
    <dgm:pt modelId="{F51A99B9-2135-41FE-98F0-17A2D4E5B836}" type="sibTrans" cxnId="{72F66D4B-F9A9-40C2-A193-64DD3F76F71A}">
      <dgm:prSet/>
      <dgm:spPr/>
      <dgm:t>
        <a:bodyPr/>
        <a:lstStyle/>
        <a:p>
          <a:endParaRPr lang="es-ES"/>
        </a:p>
      </dgm:t>
    </dgm:pt>
    <dgm:pt modelId="{819442B9-DDEC-497C-8195-60CCAFFAE200}">
      <dgm:prSet/>
      <dgm:spPr/>
      <dgm:t>
        <a:bodyPr/>
        <a:lstStyle/>
        <a:p>
          <a:r>
            <a:rPr lang="es-ES_tradnl" smtClean="0"/>
            <a:t>Llevar a cabo una evaluación anual de los logros y la eficiencia de las acciones de marketing.</a:t>
          </a:r>
          <a:endParaRPr lang="es-ES"/>
        </a:p>
      </dgm:t>
    </dgm:pt>
    <dgm:pt modelId="{DB4BF95B-7496-4957-B132-46DA8D4DE1DB}" type="parTrans" cxnId="{C46ABDD9-B0FC-4BA6-896A-F4640A7BFCEB}">
      <dgm:prSet/>
      <dgm:spPr/>
      <dgm:t>
        <a:bodyPr/>
        <a:lstStyle/>
        <a:p>
          <a:endParaRPr lang="es-ES"/>
        </a:p>
      </dgm:t>
    </dgm:pt>
    <dgm:pt modelId="{511AA5EF-ED39-499D-A4EC-4286262A9724}" type="sibTrans" cxnId="{C46ABDD9-B0FC-4BA6-896A-F4640A7BFCEB}">
      <dgm:prSet/>
      <dgm:spPr/>
      <dgm:t>
        <a:bodyPr/>
        <a:lstStyle/>
        <a:p>
          <a:endParaRPr lang="es-ES"/>
        </a:p>
      </dgm:t>
    </dgm:pt>
    <dgm:pt modelId="{9D178172-D809-410E-971E-ECF949030581}">
      <dgm:prSet/>
      <dgm:spPr/>
      <dgm:t>
        <a:bodyPr/>
        <a:lstStyle/>
        <a:p>
          <a:r>
            <a:rPr lang="es-ES_tradnl" smtClean="0"/>
            <a:t>Realizar propuestas al inicio de cada año para aumentar la eficiencia de las acciones de marketing actuales.</a:t>
          </a:r>
          <a:endParaRPr lang="es-ES"/>
        </a:p>
      </dgm:t>
    </dgm:pt>
    <dgm:pt modelId="{C264B6C6-8F77-4C16-8D0F-2EDD77AC1EE4}" type="parTrans" cxnId="{65F8E06E-52C6-4081-A319-EE444979D6A6}">
      <dgm:prSet/>
      <dgm:spPr/>
      <dgm:t>
        <a:bodyPr/>
        <a:lstStyle/>
        <a:p>
          <a:endParaRPr lang="es-ES"/>
        </a:p>
      </dgm:t>
    </dgm:pt>
    <dgm:pt modelId="{164DEF84-49D8-4B13-94AA-77D1F875798C}" type="sibTrans" cxnId="{65F8E06E-52C6-4081-A319-EE444979D6A6}">
      <dgm:prSet/>
      <dgm:spPr/>
      <dgm:t>
        <a:bodyPr/>
        <a:lstStyle/>
        <a:p>
          <a:endParaRPr lang="es-ES"/>
        </a:p>
      </dgm:t>
    </dgm:pt>
    <dgm:pt modelId="{11118CDA-373C-4AB3-870F-3FA14454A6AE}">
      <dgm:prSet/>
      <dgm:spPr/>
      <dgm:t>
        <a:bodyPr/>
        <a:lstStyle/>
        <a:p>
          <a:r>
            <a:rPr lang="es-ES_tradnl" smtClean="0"/>
            <a:t>Designar un profesional en mercadotecnia en la empresa para que se haga cargo del seguimiento, ejecución y fortalecimiento de las acciones de marketing estratégico.</a:t>
          </a:r>
          <a:endParaRPr lang="es-ES"/>
        </a:p>
      </dgm:t>
    </dgm:pt>
    <dgm:pt modelId="{797D8E6F-D5D3-441D-AACC-DEE6087CA878}" type="parTrans" cxnId="{3F15ACCA-753E-42E7-B592-4CEC04F406A9}">
      <dgm:prSet/>
      <dgm:spPr/>
      <dgm:t>
        <a:bodyPr/>
        <a:lstStyle/>
        <a:p>
          <a:endParaRPr lang="es-ES"/>
        </a:p>
      </dgm:t>
    </dgm:pt>
    <dgm:pt modelId="{DD869258-65F6-47CB-9327-BD3E56B8F14A}" type="sibTrans" cxnId="{3F15ACCA-753E-42E7-B592-4CEC04F406A9}">
      <dgm:prSet/>
      <dgm:spPr/>
      <dgm:t>
        <a:bodyPr/>
        <a:lstStyle/>
        <a:p>
          <a:endParaRPr lang="es-ES"/>
        </a:p>
      </dgm:t>
    </dgm:pt>
    <dgm:pt modelId="{758F40FD-F79B-4BFD-A5AD-6D39A0206AB3}" type="pres">
      <dgm:prSet presAssocID="{2A805D52-EBD6-4C3D-BC52-2D9784FD14EB}" presName="diagram" presStyleCnt="0">
        <dgm:presLayoutVars>
          <dgm:dir/>
          <dgm:resizeHandles val="exact"/>
        </dgm:presLayoutVars>
      </dgm:prSet>
      <dgm:spPr/>
      <dgm:t>
        <a:bodyPr/>
        <a:lstStyle/>
        <a:p>
          <a:endParaRPr lang="es-ES"/>
        </a:p>
      </dgm:t>
    </dgm:pt>
    <dgm:pt modelId="{BE3AF040-7431-40DC-933D-FFFD9024D836}" type="pres">
      <dgm:prSet presAssocID="{7AAEC2C2-D9B5-4BD7-835B-86F8DE6E0CCB}" presName="node" presStyleLbl="node1" presStyleIdx="0" presStyleCnt="4">
        <dgm:presLayoutVars>
          <dgm:bulletEnabled val="1"/>
        </dgm:presLayoutVars>
      </dgm:prSet>
      <dgm:spPr/>
      <dgm:t>
        <a:bodyPr/>
        <a:lstStyle/>
        <a:p>
          <a:endParaRPr lang="es-ES"/>
        </a:p>
      </dgm:t>
    </dgm:pt>
    <dgm:pt modelId="{16C55E54-F13E-4C17-ACDB-357A37E97548}" type="pres">
      <dgm:prSet presAssocID="{F51A99B9-2135-41FE-98F0-17A2D4E5B836}" presName="sibTrans" presStyleCnt="0"/>
      <dgm:spPr/>
    </dgm:pt>
    <dgm:pt modelId="{75327C6E-F40E-4F2D-9D08-5EBB08C7FAAD}" type="pres">
      <dgm:prSet presAssocID="{819442B9-DDEC-497C-8195-60CCAFFAE200}" presName="node" presStyleLbl="node1" presStyleIdx="1" presStyleCnt="4">
        <dgm:presLayoutVars>
          <dgm:bulletEnabled val="1"/>
        </dgm:presLayoutVars>
      </dgm:prSet>
      <dgm:spPr/>
      <dgm:t>
        <a:bodyPr/>
        <a:lstStyle/>
        <a:p>
          <a:endParaRPr lang="es-ES"/>
        </a:p>
      </dgm:t>
    </dgm:pt>
    <dgm:pt modelId="{8A50C0AA-FE55-42B9-84A3-14897872B838}" type="pres">
      <dgm:prSet presAssocID="{511AA5EF-ED39-499D-A4EC-4286262A9724}" presName="sibTrans" presStyleCnt="0"/>
      <dgm:spPr/>
    </dgm:pt>
    <dgm:pt modelId="{C8DF7FE2-5A27-4FC8-AE93-A2011C6FA11B}" type="pres">
      <dgm:prSet presAssocID="{9D178172-D809-410E-971E-ECF949030581}" presName="node" presStyleLbl="node1" presStyleIdx="2" presStyleCnt="4">
        <dgm:presLayoutVars>
          <dgm:bulletEnabled val="1"/>
        </dgm:presLayoutVars>
      </dgm:prSet>
      <dgm:spPr/>
      <dgm:t>
        <a:bodyPr/>
        <a:lstStyle/>
        <a:p>
          <a:endParaRPr lang="es-ES"/>
        </a:p>
      </dgm:t>
    </dgm:pt>
    <dgm:pt modelId="{2C89684B-0B07-4594-A87B-6C6AEADB0DA5}" type="pres">
      <dgm:prSet presAssocID="{164DEF84-49D8-4B13-94AA-77D1F875798C}" presName="sibTrans" presStyleCnt="0"/>
      <dgm:spPr/>
    </dgm:pt>
    <dgm:pt modelId="{B5D828B7-2FC6-4FAC-84CA-CC11A2DD6529}" type="pres">
      <dgm:prSet presAssocID="{11118CDA-373C-4AB3-870F-3FA14454A6AE}" presName="node" presStyleLbl="node1" presStyleIdx="3" presStyleCnt="4">
        <dgm:presLayoutVars>
          <dgm:bulletEnabled val="1"/>
        </dgm:presLayoutVars>
      </dgm:prSet>
      <dgm:spPr/>
      <dgm:t>
        <a:bodyPr/>
        <a:lstStyle/>
        <a:p>
          <a:endParaRPr lang="es-ES"/>
        </a:p>
      </dgm:t>
    </dgm:pt>
  </dgm:ptLst>
  <dgm:cxnLst>
    <dgm:cxn modelId="{682E492B-1C2B-42FE-AE51-4FB485A19F8A}" type="presOf" srcId="{9D178172-D809-410E-971E-ECF949030581}" destId="{C8DF7FE2-5A27-4FC8-AE93-A2011C6FA11B}" srcOrd="0" destOrd="0" presId="urn:microsoft.com/office/officeart/2005/8/layout/default"/>
    <dgm:cxn modelId="{2E5CBC6F-35DA-4104-987E-22BA9E10F679}" type="presOf" srcId="{7AAEC2C2-D9B5-4BD7-835B-86F8DE6E0CCB}" destId="{BE3AF040-7431-40DC-933D-FFFD9024D836}" srcOrd="0" destOrd="0" presId="urn:microsoft.com/office/officeart/2005/8/layout/default"/>
    <dgm:cxn modelId="{C46ABDD9-B0FC-4BA6-896A-F4640A7BFCEB}" srcId="{2A805D52-EBD6-4C3D-BC52-2D9784FD14EB}" destId="{819442B9-DDEC-497C-8195-60CCAFFAE200}" srcOrd="1" destOrd="0" parTransId="{DB4BF95B-7496-4957-B132-46DA8D4DE1DB}" sibTransId="{511AA5EF-ED39-499D-A4EC-4286262A9724}"/>
    <dgm:cxn modelId="{72F66D4B-F9A9-40C2-A193-64DD3F76F71A}" srcId="{2A805D52-EBD6-4C3D-BC52-2D9784FD14EB}" destId="{7AAEC2C2-D9B5-4BD7-835B-86F8DE6E0CCB}" srcOrd="0" destOrd="0" parTransId="{9FDF03FF-51F0-4218-BAFC-532E37B4F6CF}" sibTransId="{F51A99B9-2135-41FE-98F0-17A2D4E5B836}"/>
    <dgm:cxn modelId="{65F8E06E-52C6-4081-A319-EE444979D6A6}" srcId="{2A805D52-EBD6-4C3D-BC52-2D9784FD14EB}" destId="{9D178172-D809-410E-971E-ECF949030581}" srcOrd="2" destOrd="0" parTransId="{C264B6C6-8F77-4C16-8D0F-2EDD77AC1EE4}" sibTransId="{164DEF84-49D8-4B13-94AA-77D1F875798C}"/>
    <dgm:cxn modelId="{419725CC-725C-4886-B8A5-CF29FB85AE43}" type="presOf" srcId="{11118CDA-373C-4AB3-870F-3FA14454A6AE}" destId="{B5D828B7-2FC6-4FAC-84CA-CC11A2DD6529}" srcOrd="0" destOrd="0" presId="urn:microsoft.com/office/officeart/2005/8/layout/default"/>
    <dgm:cxn modelId="{3F15ACCA-753E-42E7-B592-4CEC04F406A9}" srcId="{2A805D52-EBD6-4C3D-BC52-2D9784FD14EB}" destId="{11118CDA-373C-4AB3-870F-3FA14454A6AE}" srcOrd="3" destOrd="0" parTransId="{797D8E6F-D5D3-441D-AACC-DEE6087CA878}" sibTransId="{DD869258-65F6-47CB-9327-BD3E56B8F14A}"/>
    <dgm:cxn modelId="{DF663F58-D151-4EAA-9411-972DE613E0AE}" type="presOf" srcId="{2A805D52-EBD6-4C3D-BC52-2D9784FD14EB}" destId="{758F40FD-F79B-4BFD-A5AD-6D39A0206AB3}" srcOrd="0" destOrd="0" presId="urn:microsoft.com/office/officeart/2005/8/layout/default"/>
    <dgm:cxn modelId="{A3EF1625-AAA0-43A6-A895-2F4520A88313}" type="presOf" srcId="{819442B9-DDEC-497C-8195-60CCAFFAE200}" destId="{75327C6E-F40E-4F2D-9D08-5EBB08C7FAAD}" srcOrd="0" destOrd="0" presId="urn:microsoft.com/office/officeart/2005/8/layout/default"/>
    <dgm:cxn modelId="{D9DC9470-0203-474F-9526-B6ABF4B4A51C}" type="presParOf" srcId="{758F40FD-F79B-4BFD-A5AD-6D39A0206AB3}" destId="{BE3AF040-7431-40DC-933D-FFFD9024D836}" srcOrd="0" destOrd="0" presId="urn:microsoft.com/office/officeart/2005/8/layout/default"/>
    <dgm:cxn modelId="{EC84ECFA-0AB6-4828-948A-70B82A70BB6F}" type="presParOf" srcId="{758F40FD-F79B-4BFD-A5AD-6D39A0206AB3}" destId="{16C55E54-F13E-4C17-ACDB-357A37E97548}" srcOrd="1" destOrd="0" presId="urn:microsoft.com/office/officeart/2005/8/layout/default"/>
    <dgm:cxn modelId="{B20C3BC9-E97F-42F1-A38B-7B485BE4B38A}" type="presParOf" srcId="{758F40FD-F79B-4BFD-A5AD-6D39A0206AB3}" destId="{75327C6E-F40E-4F2D-9D08-5EBB08C7FAAD}" srcOrd="2" destOrd="0" presId="urn:microsoft.com/office/officeart/2005/8/layout/default"/>
    <dgm:cxn modelId="{D70007D6-D465-45D1-866D-099E78948ED9}" type="presParOf" srcId="{758F40FD-F79B-4BFD-A5AD-6D39A0206AB3}" destId="{8A50C0AA-FE55-42B9-84A3-14897872B838}" srcOrd="3" destOrd="0" presId="urn:microsoft.com/office/officeart/2005/8/layout/default"/>
    <dgm:cxn modelId="{04795C98-1D00-4971-BE8A-D55D8805A827}" type="presParOf" srcId="{758F40FD-F79B-4BFD-A5AD-6D39A0206AB3}" destId="{C8DF7FE2-5A27-4FC8-AE93-A2011C6FA11B}" srcOrd="4" destOrd="0" presId="urn:microsoft.com/office/officeart/2005/8/layout/default"/>
    <dgm:cxn modelId="{B2D1555B-63DE-4BD9-8FA6-CAF6E139BD61}" type="presParOf" srcId="{758F40FD-F79B-4BFD-A5AD-6D39A0206AB3}" destId="{2C89684B-0B07-4594-A87B-6C6AEADB0DA5}" srcOrd="5" destOrd="0" presId="urn:microsoft.com/office/officeart/2005/8/layout/default"/>
    <dgm:cxn modelId="{EB3B743C-E1B6-49B1-A88C-F7F6AFDCE01D}" type="presParOf" srcId="{758F40FD-F79B-4BFD-A5AD-6D39A0206AB3}" destId="{B5D828B7-2FC6-4FAC-84CA-CC11A2DD6529}"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083FD2-F581-4A75-9AE1-A57F73292F5A}" type="doc">
      <dgm:prSet loTypeId="urn:microsoft.com/office/officeart/2008/layout/HorizontalMultiLevelHierarchy" loCatId="hierarchy" qsTypeId="urn:microsoft.com/office/officeart/2005/8/quickstyle/simple5" qsCatId="simple" csTypeId="urn:microsoft.com/office/officeart/2005/8/colors/colorful2" csCatId="colorful" phldr="1"/>
      <dgm:spPr/>
      <dgm:t>
        <a:bodyPr/>
        <a:lstStyle/>
        <a:p>
          <a:endParaRPr lang="es-ES"/>
        </a:p>
      </dgm:t>
    </dgm:pt>
    <dgm:pt modelId="{301B9F91-3DF5-4694-8075-17D1DCFBA426}">
      <dgm:prSet phldrT="[Text]"/>
      <dgm:spPr/>
      <dgm:t>
        <a:bodyPr vert="vert"/>
        <a:lstStyle/>
        <a:p>
          <a:r>
            <a:rPr lang="es-ES" dirty="0" smtClean="0"/>
            <a:t>Determinar una Propuesta Estratégica de Marketing para lograr el Posicionamiento de </a:t>
          </a:r>
          <a:r>
            <a:rPr lang="es-ES" dirty="0" err="1" smtClean="0"/>
            <a:t>Operflor</a:t>
          </a:r>
          <a:r>
            <a:rPr lang="es-ES" dirty="0" smtClean="0"/>
            <a:t> Cargo</a:t>
          </a:r>
          <a:endParaRPr lang="es-ES" dirty="0"/>
        </a:p>
      </dgm:t>
    </dgm:pt>
    <dgm:pt modelId="{D3F06C9C-F821-4B72-A5ED-9D898DD4C716}" type="parTrans" cxnId="{7A04CA47-6DFF-4422-8399-9918515AD318}">
      <dgm:prSet/>
      <dgm:spPr/>
      <dgm:t>
        <a:bodyPr/>
        <a:lstStyle/>
        <a:p>
          <a:endParaRPr lang="es-ES"/>
        </a:p>
      </dgm:t>
    </dgm:pt>
    <dgm:pt modelId="{A235AFE8-158B-48B9-AF91-A71205C7D2B3}" type="sibTrans" cxnId="{7A04CA47-6DFF-4422-8399-9918515AD318}">
      <dgm:prSet/>
      <dgm:spPr/>
      <dgm:t>
        <a:bodyPr/>
        <a:lstStyle/>
        <a:p>
          <a:endParaRPr lang="es-ES"/>
        </a:p>
      </dgm:t>
    </dgm:pt>
    <dgm:pt modelId="{78AB2F0B-A273-4E40-89F4-4679B825D42E}">
      <dgm:prSet phldrT="[Text]" custT="1"/>
      <dgm:spPr/>
      <dgm:t>
        <a:bodyPr/>
        <a:lstStyle/>
        <a:p>
          <a:r>
            <a:rPr lang="es-ES" sz="1200" i="0" dirty="0" smtClean="0">
              <a:solidFill>
                <a:schemeClr val="bg2"/>
              </a:solidFill>
            </a:rPr>
            <a:t>Realizar un análisis situacional tanto interno como externo de la empresa, </a:t>
          </a:r>
          <a:endParaRPr lang="es-ES" sz="1200" dirty="0">
            <a:solidFill>
              <a:schemeClr val="bg2"/>
            </a:solidFill>
          </a:endParaRPr>
        </a:p>
      </dgm:t>
    </dgm:pt>
    <dgm:pt modelId="{E28350A3-641A-4762-B011-DCDACD710EE2}" type="parTrans" cxnId="{DD661941-2B0F-42FF-BDD1-3E8FAACDF06F}">
      <dgm:prSet/>
      <dgm:spPr/>
      <dgm:t>
        <a:bodyPr/>
        <a:lstStyle/>
        <a:p>
          <a:endParaRPr lang="es-ES"/>
        </a:p>
      </dgm:t>
    </dgm:pt>
    <dgm:pt modelId="{493445BD-859E-4650-926D-80241F9C43F1}" type="sibTrans" cxnId="{DD661941-2B0F-42FF-BDD1-3E8FAACDF06F}">
      <dgm:prSet/>
      <dgm:spPr/>
      <dgm:t>
        <a:bodyPr/>
        <a:lstStyle/>
        <a:p>
          <a:endParaRPr lang="es-ES"/>
        </a:p>
      </dgm:t>
    </dgm:pt>
    <dgm:pt modelId="{2445FACA-88E4-40E4-9CC1-E1F45791489B}">
      <dgm:prSet phldrT="[Text]" custT="1"/>
      <dgm:spPr/>
      <dgm:t>
        <a:bodyPr/>
        <a:lstStyle/>
        <a:p>
          <a:r>
            <a:rPr lang="es-ES" sz="1200" i="0" dirty="0" smtClean="0">
              <a:solidFill>
                <a:schemeClr val="bg2"/>
              </a:solidFill>
            </a:rPr>
            <a:t>Desarrollar una Investigación de Mercados</a:t>
          </a:r>
          <a:endParaRPr lang="es-ES" sz="1200" dirty="0">
            <a:solidFill>
              <a:schemeClr val="bg2"/>
            </a:solidFill>
          </a:endParaRPr>
        </a:p>
      </dgm:t>
    </dgm:pt>
    <dgm:pt modelId="{82A65F8D-A95D-416B-9065-E6FAD721B266}" type="parTrans" cxnId="{EE375A82-10D3-483B-97F8-F413900F1BFD}">
      <dgm:prSet/>
      <dgm:spPr/>
      <dgm:t>
        <a:bodyPr/>
        <a:lstStyle/>
        <a:p>
          <a:endParaRPr lang="es-ES"/>
        </a:p>
      </dgm:t>
    </dgm:pt>
    <dgm:pt modelId="{06EB9F3F-F055-493E-8D9F-5B15A9E9AA71}" type="sibTrans" cxnId="{EE375A82-10D3-483B-97F8-F413900F1BFD}">
      <dgm:prSet/>
      <dgm:spPr/>
      <dgm:t>
        <a:bodyPr/>
        <a:lstStyle/>
        <a:p>
          <a:endParaRPr lang="es-ES"/>
        </a:p>
      </dgm:t>
    </dgm:pt>
    <dgm:pt modelId="{E2A789B9-6E3F-470E-BFE6-B6D9FFC9292A}">
      <dgm:prSet phldrT="[Text]" custT="1"/>
      <dgm:spPr/>
      <dgm:t>
        <a:bodyPr/>
        <a:lstStyle/>
        <a:p>
          <a:r>
            <a:rPr lang="es-ES" sz="1200" i="0" dirty="0" smtClean="0">
              <a:solidFill>
                <a:schemeClr val="bg2"/>
              </a:solidFill>
            </a:rPr>
            <a:t>Realizar una propuesta estratégica para mejorar el posicionamiento de la agencia </a:t>
          </a:r>
          <a:r>
            <a:rPr lang="es-ES" sz="1200" i="0" dirty="0" err="1" smtClean="0">
              <a:solidFill>
                <a:schemeClr val="bg2"/>
              </a:solidFill>
            </a:rPr>
            <a:t>Operflor</a:t>
          </a:r>
          <a:r>
            <a:rPr lang="es-ES" sz="1200" i="0" dirty="0" smtClean="0">
              <a:solidFill>
                <a:schemeClr val="bg2"/>
              </a:solidFill>
            </a:rPr>
            <a:t> Cargo en el mercado floricultor. </a:t>
          </a:r>
          <a:endParaRPr lang="es-ES" sz="1200" dirty="0">
            <a:solidFill>
              <a:schemeClr val="bg2"/>
            </a:solidFill>
          </a:endParaRPr>
        </a:p>
      </dgm:t>
    </dgm:pt>
    <dgm:pt modelId="{B4544FF4-7D77-4D20-A0FA-22A470990F97}" type="parTrans" cxnId="{0DF639B6-1640-4127-99BC-DE3153D2D168}">
      <dgm:prSet/>
      <dgm:spPr/>
      <dgm:t>
        <a:bodyPr/>
        <a:lstStyle/>
        <a:p>
          <a:endParaRPr lang="es-ES"/>
        </a:p>
      </dgm:t>
    </dgm:pt>
    <dgm:pt modelId="{D684060F-D76B-470C-9F30-86DDC5AF06AC}" type="sibTrans" cxnId="{0DF639B6-1640-4127-99BC-DE3153D2D168}">
      <dgm:prSet/>
      <dgm:spPr/>
      <dgm:t>
        <a:bodyPr/>
        <a:lstStyle/>
        <a:p>
          <a:endParaRPr lang="es-ES"/>
        </a:p>
      </dgm:t>
    </dgm:pt>
    <dgm:pt modelId="{CDFDF0AF-7EEC-4B73-A026-49579B3B8097}">
      <dgm:prSet phldrT="[Text]" custT="1"/>
      <dgm:spPr/>
      <dgm:t>
        <a:bodyPr/>
        <a:lstStyle/>
        <a:p>
          <a:r>
            <a:rPr lang="es-ES" sz="1200" i="0" dirty="0" smtClean="0">
              <a:solidFill>
                <a:schemeClr val="bg2"/>
              </a:solidFill>
            </a:rPr>
            <a:t>Realizar un análisis de los elementos del Marketing MIX. </a:t>
          </a:r>
          <a:endParaRPr lang="es-ES" sz="1200" dirty="0">
            <a:solidFill>
              <a:schemeClr val="bg2"/>
            </a:solidFill>
          </a:endParaRPr>
        </a:p>
      </dgm:t>
    </dgm:pt>
    <dgm:pt modelId="{4A721122-7523-4C21-A0E3-7993CF007F59}" type="parTrans" cxnId="{8F8B5818-7270-46A0-A0E3-408A2A0C7700}">
      <dgm:prSet/>
      <dgm:spPr/>
      <dgm:t>
        <a:bodyPr/>
        <a:lstStyle/>
        <a:p>
          <a:endParaRPr lang="es-ES"/>
        </a:p>
      </dgm:t>
    </dgm:pt>
    <dgm:pt modelId="{A2D10988-F114-4985-ACBB-930107C46FAD}" type="sibTrans" cxnId="{8F8B5818-7270-46A0-A0E3-408A2A0C7700}">
      <dgm:prSet/>
      <dgm:spPr/>
      <dgm:t>
        <a:bodyPr/>
        <a:lstStyle/>
        <a:p>
          <a:endParaRPr lang="es-ES"/>
        </a:p>
      </dgm:t>
    </dgm:pt>
    <dgm:pt modelId="{38FA9BC0-BF78-4457-9649-C0A092548BCF}">
      <dgm:prSet phldrT="[Text]" custT="1"/>
      <dgm:spPr/>
      <dgm:t>
        <a:bodyPr/>
        <a:lstStyle/>
        <a:p>
          <a:r>
            <a:rPr lang="es-ES" sz="1200" i="0" dirty="0" smtClean="0">
              <a:solidFill>
                <a:schemeClr val="bg2"/>
              </a:solidFill>
            </a:rPr>
            <a:t>Realizar un Análisis Financiero que permita evaluar la viabilidad de la propuesta para la Agencia de carga, basados en indicadores económicos</a:t>
          </a:r>
          <a:endParaRPr lang="es-ES" sz="1200" dirty="0">
            <a:solidFill>
              <a:schemeClr val="bg2"/>
            </a:solidFill>
          </a:endParaRPr>
        </a:p>
      </dgm:t>
    </dgm:pt>
    <dgm:pt modelId="{78D51E0E-39A3-4D4E-A644-268B20A719A9}" type="parTrans" cxnId="{58A7775E-66A4-4E22-B0CB-4A6C43FB17E2}">
      <dgm:prSet/>
      <dgm:spPr/>
      <dgm:t>
        <a:bodyPr/>
        <a:lstStyle/>
        <a:p>
          <a:endParaRPr lang="es-ES"/>
        </a:p>
      </dgm:t>
    </dgm:pt>
    <dgm:pt modelId="{9457FC06-8AE1-4969-8583-2E0FEB2A00A4}" type="sibTrans" cxnId="{58A7775E-66A4-4E22-B0CB-4A6C43FB17E2}">
      <dgm:prSet/>
      <dgm:spPr/>
      <dgm:t>
        <a:bodyPr/>
        <a:lstStyle/>
        <a:p>
          <a:endParaRPr lang="es-ES"/>
        </a:p>
      </dgm:t>
    </dgm:pt>
    <dgm:pt modelId="{34FCDA8F-BCD0-4CD7-9429-952AF3A2B69E}" type="pres">
      <dgm:prSet presAssocID="{E4083FD2-F581-4A75-9AE1-A57F73292F5A}" presName="Name0" presStyleCnt="0">
        <dgm:presLayoutVars>
          <dgm:chPref val="1"/>
          <dgm:dir/>
          <dgm:animOne val="branch"/>
          <dgm:animLvl val="lvl"/>
          <dgm:resizeHandles val="exact"/>
        </dgm:presLayoutVars>
      </dgm:prSet>
      <dgm:spPr/>
      <dgm:t>
        <a:bodyPr/>
        <a:lstStyle/>
        <a:p>
          <a:endParaRPr lang="es-ES"/>
        </a:p>
      </dgm:t>
    </dgm:pt>
    <dgm:pt modelId="{E607F171-4F28-4ACC-BE69-99B681A720A2}" type="pres">
      <dgm:prSet presAssocID="{301B9F91-3DF5-4694-8075-17D1DCFBA426}" presName="root1" presStyleCnt="0"/>
      <dgm:spPr/>
    </dgm:pt>
    <dgm:pt modelId="{E769019D-4DC0-4AFF-A431-57ED87F09434}" type="pres">
      <dgm:prSet presAssocID="{301B9F91-3DF5-4694-8075-17D1DCFBA426}" presName="LevelOneTextNode" presStyleLbl="node0" presStyleIdx="0" presStyleCnt="1" custScaleX="309739" custScaleY="68828">
        <dgm:presLayoutVars>
          <dgm:chPref val="3"/>
        </dgm:presLayoutVars>
      </dgm:prSet>
      <dgm:spPr/>
      <dgm:t>
        <a:bodyPr/>
        <a:lstStyle/>
        <a:p>
          <a:endParaRPr lang="es-ES"/>
        </a:p>
      </dgm:t>
    </dgm:pt>
    <dgm:pt modelId="{6EB6ABC1-7600-49DC-9176-15F8EC2B4F94}" type="pres">
      <dgm:prSet presAssocID="{301B9F91-3DF5-4694-8075-17D1DCFBA426}" presName="level2hierChild" presStyleCnt="0"/>
      <dgm:spPr/>
    </dgm:pt>
    <dgm:pt modelId="{FBE707DA-6B83-4F0A-845B-33676F8C6433}" type="pres">
      <dgm:prSet presAssocID="{E28350A3-641A-4762-B011-DCDACD710EE2}" presName="conn2-1" presStyleLbl="parChTrans1D2" presStyleIdx="0" presStyleCnt="5"/>
      <dgm:spPr/>
      <dgm:t>
        <a:bodyPr/>
        <a:lstStyle/>
        <a:p>
          <a:endParaRPr lang="es-ES"/>
        </a:p>
      </dgm:t>
    </dgm:pt>
    <dgm:pt modelId="{395D445A-C1FF-4EE3-AD51-03C2D15F659E}" type="pres">
      <dgm:prSet presAssocID="{E28350A3-641A-4762-B011-DCDACD710EE2}" presName="connTx" presStyleLbl="parChTrans1D2" presStyleIdx="0" presStyleCnt="5"/>
      <dgm:spPr/>
      <dgm:t>
        <a:bodyPr/>
        <a:lstStyle/>
        <a:p>
          <a:endParaRPr lang="es-ES"/>
        </a:p>
      </dgm:t>
    </dgm:pt>
    <dgm:pt modelId="{631F291D-CBAC-4DD5-B16A-00B3CFF439BF}" type="pres">
      <dgm:prSet presAssocID="{78AB2F0B-A273-4E40-89F4-4679B825D42E}" presName="root2" presStyleCnt="0"/>
      <dgm:spPr/>
    </dgm:pt>
    <dgm:pt modelId="{C02DB876-0460-4436-9705-FC75E039FFD0}" type="pres">
      <dgm:prSet presAssocID="{78AB2F0B-A273-4E40-89F4-4679B825D42E}" presName="LevelTwoTextNode" presStyleLbl="node2" presStyleIdx="0" presStyleCnt="5" custScaleX="269814">
        <dgm:presLayoutVars>
          <dgm:chPref val="3"/>
        </dgm:presLayoutVars>
      </dgm:prSet>
      <dgm:spPr/>
      <dgm:t>
        <a:bodyPr/>
        <a:lstStyle/>
        <a:p>
          <a:endParaRPr lang="es-ES"/>
        </a:p>
      </dgm:t>
    </dgm:pt>
    <dgm:pt modelId="{38AC8DBC-B8F4-4C69-A291-D6E9CA673D60}" type="pres">
      <dgm:prSet presAssocID="{78AB2F0B-A273-4E40-89F4-4679B825D42E}" presName="level3hierChild" presStyleCnt="0"/>
      <dgm:spPr/>
    </dgm:pt>
    <dgm:pt modelId="{FCE25B46-8D27-4A7C-8415-D388742AF2FB}" type="pres">
      <dgm:prSet presAssocID="{82A65F8D-A95D-416B-9065-E6FAD721B266}" presName="conn2-1" presStyleLbl="parChTrans1D2" presStyleIdx="1" presStyleCnt="5"/>
      <dgm:spPr/>
      <dgm:t>
        <a:bodyPr/>
        <a:lstStyle/>
        <a:p>
          <a:endParaRPr lang="es-ES"/>
        </a:p>
      </dgm:t>
    </dgm:pt>
    <dgm:pt modelId="{AF7737DC-E0B9-47A8-8B14-1BAD17DE45C0}" type="pres">
      <dgm:prSet presAssocID="{82A65F8D-A95D-416B-9065-E6FAD721B266}" presName="connTx" presStyleLbl="parChTrans1D2" presStyleIdx="1" presStyleCnt="5"/>
      <dgm:spPr/>
      <dgm:t>
        <a:bodyPr/>
        <a:lstStyle/>
        <a:p>
          <a:endParaRPr lang="es-ES"/>
        </a:p>
      </dgm:t>
    </dgm:pt>
    <dgm:pt modelId="{320087BE-AB05-414B-9955-112037283C65}" type="pres">
      <dgm:prSet presAssocID="{2445FACA-88E4-40E4-9CC1-E1F45791489B}" presName="root2" presStyleCnt="0"/>
      <dgm:spPr/>
    </dgm:pt>
    <dgm:pt modelId="{294BD970-DCFD-438C-A0F4-1BDC8D431AC0}" type="pres">
      <dgm:prSet presAssocID="{2445FACA-88E4-40E4-9CC1-E1F45791489B}" presName="LevelTwoTextNode" presStyleLbl="node2" presStyleIdx="1" presStyleCnt="5" custScaleX="269814">
        <dgm:presLayoutVars>
          <dgm:chPref val="3"/>
        </dgm:presLayoutVars>
      </dgm:prSet>
      <dgm:spPr/>
      <dgm:t>
        <a:bodyPr/>
        <a:lstStyle/>
        <a:p>
          <a:endParaRPr lang="es-ES"/>
        </a:p>
      </dgm:t>
    </dgm:pt>
    <dgm:pt modelId="{5B180D0B-CFF3-4EAE-8BB3-58ABD55570A3}" type="pres">
      <dgm:prSet presAssocID="{2445FACA-88E4-40E4-9CC1-E1F45791489B}" presName="level3hierChild" presStyleCnt="0"/>
      <dgm:spPr/>
    </dgm:pt>
    <dgm:pt modelId="{0348BFA4-2D85-49DB-A402-E5CDDCE5B6FB}" type="pres">
      <dgm:prSet presAssocID="{B4544FF4-7D77-4D20-A0FA-22A470990F97}" presName="conn2-1" presStyleLbl="parChTrans1D2" presStyleIdx="2" presStyleCnt="5"/>
      <dgm:spPr/>
      <dgm:t>
        <a:bodyPr/>
        <a:lstStyle/>
        <a:p>
          <a:endParaRPr lang="es-ES"/>
        </a:p>
      </dgm:t>
    </dgm:pt>
    <dgm:pt modelId="{9C29DDB8-0C1F-47C1-90B5-E1A295469DB7}" type="pres">
      <dgm:prSet presAssocID="{B4544FF4-7D77-4D20-A0FA-22A470990F97}" presName="connTx" presStyleLbl="parChTrans1D2" presStyleIdx="2" presStyleCnt="5"/>
      <dgm:spPr/>
      <dgm:t>
        <a:bodyPr/>
        <a:lstStyle/>
        <a:p>
          <a:endParaRPr lang="es-ES"/>
        </a:p>
      </dgm:t>
    </dgm:pt>
    <dgm:pt modelId="{ECBB7582-31A5-4E64-AAF3-CFBC15E3366D}" type="pres">
      <dgm:prSet presAssocID="{E2A789B9-6E3F-470E-BFE6-B6D9FFC9292A}" presName="root2" presStyleCnt="0"/>
      <dgm:spPr/>
    </dgm:pt>
    <dgm:pt modelId="{B94A916B-BAFE-4ACA-8F11-B4E398759FD1}" type="pres">
      <dgm:prSet presAssocID="{E2A789B9-6E3F-470E-BFE6-B6D9FFC9292A}" presName="LevelTwoTextNode" presStyleLbl="node2" presStyleIdx="2" presStyleCnt="5" custScaleX="269814">
        <dgm:presLayoutVars>
          <dgm:chPref val="3"/>
        </dgm:presLayoutVars>
      </dgm:prSet>
      <dgm:spPr/>
      <dgm:t>
        <a:bodyPr/>
        <a:lstStyle/>
        <a:p>
          <a:endParaRPr lang="es-ES"/>
        </a:p>
      </dgm:t>
    </dgm:pt>
    <dgm:pt modelId="{AAA20C3A-7DBF-4D53-A5FF-E1D16DEB8E82}" type="pres">
      <dgm:prSet presAssocID="{E2A789B9-6E3F-470E-BFE6-B6D9FFC9292A}" presName="level3hierChild" presStyleCnt="0"/>
      <dgm:spPr/>
    </dgm:pt>
    <dgm:pt modelId="{9BE791D9-3526-45D4-A176-BC46A8548AE2}" type="pres">
      <dgm:prSet presAssocID="{4A721122-7523-4C21-A0E3-7993CF007F59}" presName="conn2-1" presStyleLbl="parChTrans1D2" presStyleIdx="3" presStyleCnt="5"/>
      <dgm:spPr/>
      <dgm:t>
        <a:bodyPr/>
        <a:lstStyle/>
        <a:p>
          <a:endParaRPr lang="es-ES"/>
        </a:p>
      </dgm:t>
    </dgm:pt>
    <dgm:pt modelId="{621B1184-4B3C-43A4-93C7-EA43ED62BC51}" type="pres">
      <dgm:prSet presAssocID="{4A721122-7523-4C21-A0E3-7993CF007F59}" presName="connTx" presStyleLbl="parChTrans1D2" presStyleIdx="3" presStyleCnt="5"/>
      <dgm:spPr/>
      <dgm:t>
        <a:bodyPr/>
        <a:lstStyle/>
        <a:p>
          <a:endParaRPr lang="es-ES"/>
        </a:p>
      </dgm:t>
    </dgm:pt>
    <dgm:pt modelId="{1C20F9CE-AB9B-4E76-94A8-8FC46D0585DD}" type="pres">
      <dgm:prSet presAssocID="{CDFDF0AF-7EEC-4B73-A026-49579B3B8097}" presName="root2" presStyleCnt="0"/>
      <dgm:spPr/>
    </dgm:pt>
    <dgm:pt modelId="{24392BE1-1ED9-44B4-A1CF-A156F5CC5C25}" type="pres">
      <dgm:prSet presAssocID="{CDFDF0AF-7EEC-4B73-A026-49579B3B8097}" presName="LevelTwoTextNode" presStyleLbl="node2" presStyleIdx="3" presStyleCnt="5" custScaleX="269814">
        <dgm:presLayoutVars>
          <dgm:chPref val="3"/>
        </dgm:presLayoutVars>
      </dgm:prSet>
      <dgm:spPr/>
      <dgm:t>
        <a:bodyPr/>
        <a:lstStyle/>
        <a:p>
          <a:endParaRPr lang="es-ES"/>
        </a:p>
      </dgm:t>
    </dgm:pt>
    <dgm:pt modelId="{60C8DA11-0BC0-4227-BCC9-A983B1A13109}" type="pres">
      <dgm:prSet presAssocID="{CDFDF0AF-7EEC-4B73-A026-49579B3B8097}" presName="level3hierChild" presStyleCnt="0"/>
      <dgm:spPr/>
    </dgm:pt>
    <dgm:pt modelId="{F37ED2ED-3B43-4F11-8181-B50EB4925B70}" type="pres">
      <dgm:prSet presAssocID="{78D51E0E-39A3-4D4E-A644-268B20A719A9}" presName="conn2-1" presStyleLbl="parChTrans1D2" presStyleIdx="4" presStyleCnt="5"/>
      <dgm:spPr/>
      <dgm:t>
        <a:bodyPr/>
        <a:lstStyle/>
        <a:p>
          <a:endParaRPr lang="es-ES"/>
        </a:p>
      </dgm:t>
    </dgm:pt>
    <dgm:pt modelId="{968A9D99-088F-4A03-AA96-763581352D5A}" type="pres">
      <dgm:prSet presAssocID="{78D51E0E-39A3-4D4E-A644-268B20A719A9}" presName="connTx" presStyleLbl="parChTrans1D2" presStyleIdx="4" presStyleCnt="5"/>
      <dgm:spPr/>
      <dgm:t>
        <a:bodyPr/>
        <a:lstStyle/>
        <a:p>
          <a:endParaRPr lang="es-ES"/>
        </a:p>
      </dgm:t>
    </dgm:pt>
    <dgm:pt modelId="{1ED0110D-1A41-452D-A04A-344A608DEBE0}" type="pres">
      <dgm:prSet presAssocID="{38FA9BC0-BF78-4457-9649-C0A092548BCF}" presName="root2" presStyleCnt="0"/>
      <dgm:spPr/>
    </dgm:pt>
    <dgm:pt modelId="{CD2C6610-C247-47AC-96E6-25BC68886B9B}" type="pres">
      <dgm:prSet presAssocID="{38FA9BC0-BF78-4457-9649-C0A092548BCF}" presName="LevelTwoTextNode" presStyleLbl="node2" presStyleIdx="4" presStyleCnt="5" custScaleX="269814">
        <dgm:presLayoutVars>
          <dgm:chPref val="3"/>
        </dgm:presLayoutVars>
      </dgm:prSet>
      <dgm:spPr/>
      <dgm:t>
        <a:bodyPr/>
        <a:lstStyle/>
        <a:p>
          <a:endParaRPr lang="es-ES"/>
        </a:p>
      </dgm:t>
    </dgm:pt>
    <dgm:pt modelId="{4E878FFB-5399-4006-AD3F-9B82E1E3814F}" type="pres">
      <dgm:prSet presAssocID="{38FA9BC0-BF78-4457-9649-C0A092548BCF}" presName="level3hierChild" presStyleCnt="0"/>
      <dgm:spPr/>
    </dgm:pt>
  </dgm:ptLst>
  <dgm:cxnLst>
    <dgm:cxn modelId="{EE375A82-10D3-483B-97F8-F413900F1BFD}" srcId="{301B9F91-3DF5-4694-8075-17D1DCFBA426}" destId="{2445FACA-88E4-40E4-9CC1-E1F45791489B}" srcOrd="1" destOrd="0" parTransId="{82A65F8D-A95D-416B-9065-E6FAD721B266}" sibTransId="{06EB9F3F-F055-493E-8D9F-5B15A9E9AA71}"/>
    <dgm:cxn modelId="{0DF639B6-1640-4127-99BC-DE3153D2D168}" srcId="{301B9F91-3DF5-4694-8075-17D1DCFBA426}" destId="{E2A789B9-6E3F-470E-BFE6-B6D9FFC9292A}" srcOrd="2" destOrd="0" parTransId="{B4544FF4-7D77-4D20-A0FA-22A470990F97}" sibTransId="{D684060F-D76B-470C-9F30-86DDC5AF06AC}"/>
    <dgm:cxn modelId="{06CC8A47-BF51-40AB-8137-A8E8DBA82E1E}" type="presOf" srcId="{2445FACA-88E4-40E4-9CC1-E1F45791489B}" destId="{294BD970-DCFD-438C-A0F4-1BDC8D431AC0}" srcOrd="0" destOrd="0" presId="urn:microsoft.com/office/officeart/2008/layout/HorizontalMultiLevelHierarchy"/>
    <dgm:cxn modelId="{AAB05B7C-6E7A-4AEA-BCCB-E9AE0EB22F78}" type="presOf" srcId="{E28350A3-641A-4762-B011-DCDACD710EE2}" destId="{395D445A-C1FF-4EE3-AD51-03C2D15F659E}" srcOrd="1" destOrd="0" presId="urn:microsoft.com/office/officeart/2008/layout/HorizontalMultiLevelHierarchy"/>
    <dgm:cxn modelId="{7A04CA47-6DFF-4422-8399-9918515AD318}" srcId="{E4083FD2-F581-4A75-9AE1-A57F73292F5A}" destId="{301B9F91-3DF5-4694-8075-17D1DCFBA426}" srcOrd="0" destOrd="0" parTransId="{D3F06C9C-F821-4B72-A5ED-9D898DD4C716}" sibTransId="{A235AFE8-158B-48B9-AF91-A71205C7D2B3}"/>
    <dgm:cxn modelId="{51A57172-67A8-4130-8C23-7B074C7217ED}" type="presOf" srcId="{82A65F8D-A95D-416B-9065-E6FAD721B266}" destId="{FCE25B46-8D27-4A7C-8415-D388742AF2FB}" srcOrd="0" destOrd="0" presId="urn:microsoft.com/office/officeart/2008/layout/HorizontalMultiLevelHierarchy"/>
    <dgm:cxn modelId="{A4999952-2DCB-477A-8FB7-54EE7E429F96}" type="presOf" srcId="{CDFDF0AF-7EEC-4B73-A026-49579B3B8097}" destId="{24392BE1-1ED9-44B4-A1CF-A156F5CC5C25}" srcOrd="0" destOrd="0" presId="urn:microsoft.com/office/officeart/2008/layout/HorizontalMultiLevelHierarchy"/>
    <dgm:cxn modelId="{B9169D09-2BA2-4A69-91B5-AF46F064D12B}" type="presOf" srcId="{B4544FF4-7D77-4D20-A0FA-22A470990F97}" destId="{0348BFA4-2D85-49DB-A402-E5CDDCE5B6FB}" srcOrd="0" destOrd="0" presId="urn:microsoft.com/office/officeart/2008/layout/HorizontalMultiLevelHierarchy"/>
    <dgm:cxn modelId="{86CF4486-2AED-45B4-877D-C0047A5BC972}" type="presOf" srcId="{38FA9BC0-BF78-4457-9649-C0A092548BCF}" destId="{CD2C6610-C247-47AC-96E6-25BC68886B9B}" srcOrd="0" destOrd="0" presId="urn:microsoft.com/office/officeart/2008/layout/HorizontalMultiLevelHierarchy"/>
    <dgm:cxn modelId="{8F8B5818-7270-46A0-A0E3-408A2A0C7700}" srcId="{301B9F91-3DF5-4694-8075-17D1DCFBA426}" destId="{CDFDF0AF-7EEC-4B73-A026-49579B3B8097}" srcOrd="3" destOrd="0" parTransId="{4A721122-7523-4C21-A0E3-7993CF007F59}" sibTransId="{A2D10988-F114-4985-ACBB-930107C46FAD}"/>
    <dgm:cxn modelId="{173043D1-5B53-4360-9A7D-D323D091FA7A}" type="presOf" srcId="{E4083FD2-F581-4A75-9AE1-A57F73292F5A}" destId="{34FCDA8F-BCD0-4CD7-9429-952AF3A2B69E}" srcOrd="0" destOrd="0" presId="urn:microsoft.com/office/officeart/2008/layout/HorizontalMultiLevelHierarchy"/>
    <dgm:cxn modelId="{58A7775E-66A4-4E22-B0CB-4A6C43FB17E2}" srcId="{301B9F91-3DF5-4694-8075-17D1DCFBA426}" destId="{38FA9BC0-BF78-4457-9649-C0A092548BCF}" srcOrd="4" destOrd="0" parTransId="{78D51E0E-39A3-4D4E-A644-268B20A719A9}" sibTransId="{9457FC06-8AE1-4969-8583-2E0FEB2A00A4}"/>
    <dgm:cxn modelId="{C4EBF2C4-62E3-4C28-9853-EB32665A85E7}" type="presOf" srcId="{78D51E0E-39A3-4D4E-A644-268B20A719A9}" destId="{968A9D99-088F-4A03-AA96-763581352D5A}" srcOrd="1" destOrd="0" presId="urn:microsoft.com/office/officeart/2008/layout/HorizontalMultiLevelHierarchy"/>
    <dgm:cxn modelId="{A633550A-BEEC-49BF-8A82-AD418EF93E5B}" type="presOf" srcId="{301B9F91-3DF5-4694-8075-17D1DCFBA426}" destId="{E769019D-4DC0-4AFF-A431-57ED87F09434}" srcOrd="0" destOrd="0" presId="urn:microsoft.com/office/officeart/2008/layout/HorizontalMultiLevelHierarchy"/>
    <dgm:cxn modelId="{17181F80-0590-4EFC-B9CE-953257CDA2DE}" type="presOf" srcId="{78AB2F0B-A273-4E40-89F4-4679B825D42E}" destId="{C02DB876-0460-4436-9705-FC75E039FFD0}" srcOrd="0" destOrd="0" presId="urn:microsoft.com/office/officeart/2008/layout/HorizontalMultiLevelHierarchy"/>
    <dgm:cxn modelId="{D16D17E0-2B64-4267-8A84-9498EE0573E7}" type="presOf" srcId="{82A65F8D-A95D-416B-9065-E6FAD721B266}" destId="{AF7737DC-E0B9-47A8-8B14-1BAD17DE45C0}" srcOrd="1" destOrd="0" presId="urn:microsoft.com/office/officeart/2008/layout/HorizontalMultiLevelHierarchy"/>
    <dgm:cxn modelId="{AE2EC434-7112-43EE-9793-EF0DE95839AB}" type="presOf" srcId="{E28350A3-641A-4762-B011-DCDACD710EE2}" destId="{FBE707DA-6B83-4F0A-845B-33676F8C6433}" srcOrd="0" destOrd="0" presId="urn:microsoft.com/office/officeart/2008/layout/HorizontalMultiLevelHierarchy"/>
    <dgm:cxn modelId="{F5133263-1455-47EA-9266-7AF5095EC26B}" type="presOf" srcId="{B4544FF4-7D77-4D20-A0FA-22A470990F97}" destId="{9C29DDB8-0C1F-47C1-90B5-E1A295469DB7}" srcOrd="1" destOrd="0" presId="urn:microsoft.com/office/officeart/2008/layout/HorizontalMultiLevelHierarchy"/>
    <dgm:cxn modelId="{7A8B7C4C-F4B8-4A58-A459-6518004938DE}" type="presOf" srcId="{E2A789B9-6E3F-470E-BFE6-B6D9FFC9292A}" destId="{B94A916B-BAFE-4ACA-8F11-B4E398759FD1}" srcOrd="0" destOrd="0" presId="urn:microsoft.com/office/officeart/2008/layout/HorizontalMultiLevelHierarchy"/>
    <dgm:cxn modelId="{77D5D37B-5388-405F-9791-A1758387DF1B}" type="presOf" srcId="{4A721122-7523-4C21-A0E3-7993CF007F59}" destId="{621B1184-4B3C-43A4-93C7-EA43ED62BC51}" srcOrd="1" destOrd="0" presId="urn:microsoft.com/office/officeart/2008/layout/HorizontalMultiLevelHierarchy"/>
    <dgm:cxn modelId="{9B8C72E3-8B2B-4D5B-9E25-892E46F66E85}" type="presOf" srcId="{4A721122-7523-4C21-A0E3-7993CF007F59}" destId="{9BE791D9-3526-45D4-A176-BC46A8548AE2}" srcOrd="0" destOrd="0" presId="urn:microsoft.com/office/officeart/2008/layout/HorizontalMultiLevelHierarchy"/>
    <dgm:cxn modelId="{45C59399-0C2C-4E9C-8F31-3AE745FC6A72}" type="presOf" srcId="{78D51E0E-39A3-4D4E-A644-268B20A719A9}" destId="{F37ED2ED-3B43-4F11-8181-B50EB4925B70}" srcOrd="0" destOrd="0" presId="urn:microsoft.com/office/officeart/2008/layout/HorizontalMultiLevelHierarchy"/>
    <dgm:cxn modelId="{DD661941-2B0F-42FF-BDD1-3E8FAACDF06F}" srcId="{301B9F91-3DF5-4694-8075-17D1DCFBA426}" destId="{78AB2F0B-A273-4E40-89F4-4679B825D42E}" srcOrd="0" destOrd="0" parTransId="{E28350A3-641A-4762-B011-DCDACD710EE2}" sibTransId="{493445BD-859E-4650-926D-80241F9C43F1}"/>
    <dgm:cxn modelId="{C1BA62CC-4AA4-4EC2-B998-8FA540AF82E5}" type="presParOf" srcId="{34FCDA8F-BCD0-4CD7-9429-952AF3A2B69E}" destId="{E607F171-4F28-4ACC-BE69-99B681A720A2}" srcOrd="0" destOrd="0" presId="urn:microsoft.com/office/officeart/2008/layout/HorizontalMultiLevelHierarchy"/>
    <dgm:cxn modelId="{EE2B219C-852F-4596-A6F0-C3C4F5D979C9}" type="presParOf" srcId="{E607F171-4F28-4ACC-BE69-99B681A720A2}" destId="{E769019D-4DC0-4AFF-A431-57ED87F09434}" srcOrd="0" destOrd="0" presId="urn:microsoft.com/office/officeart/2008/layout/HorizontalMultiLevelHierarchy"/>
    <dgm:cxn modelId="{FED2A325-40DB-46CD-8CCC-CDF764A3B98F}" type="presParOf" srcId="{E607F171-4F28-4ACC-BE69-99B681A720A2}" destId="{6EB6ABC1-7600-49DC-9176-15F8EC2B4F94}" srcOrd="1" destOrd="0" presId="urn:microsoft.com/office/officeart/2008/layout/HorizontalMultiLevelHierarchy"/>
    <dgm:cxn modelId="{4FCB2F3F-2C3A-4830-8E53-53841312E1AC}" type="presParOf" srcId="{6EB6ABC1-7600-49DC-9176-15F8EC2B4F94}" destId="{FBE707DA-6B83-4F0A-845B-33676F8C6433}" srcOrd="0" destOrd="0" presId="urn:microsoft.com/office/officeart/2008/layout/HorizontalMultiLevelHierarchy"/>
    <dgm:cxn modelId="{58812EAF-7D28-4391-9362-E92EDFD15DAA}" type="presParOf" srcId="{FBE707DA-6B83-4F0A-845B-33676F8C6433}" destId="{395D445A-C1FF-4EE3-AD51-03C2D15F659E}" srcOrd="0" destOrd="0" presId="urn:microsoft.com/office/officeart/2008/layout/HorizontalMultiLevelHierarchy"/>
    <dgm:cxn modelId="{90A552EC-2EEE-4857-BF6F-A7332E833365}" type="presParOf" srcId="{6EB6ABC1-7600-49DC-9176-15F8EC2B4F94}" destId="{631F291D-CBAC-4DD5-B16A-00B3CFF439BF}" srcOrd="1" destOrd="0" presId="urn:microsoft.com/office/officeart/2008/layout/HorizontalMultiLevelHierarchy"/>
    <dgm:cxn modelId="{5ABAAA5C-3413-4651-A2B7-6DC39B389C14}" type="presParOf" srcId="{631F291D-CBAC-4DD5-B16A-00B3CFF439BF}" destId="{C02DB876-0460-4436-9705-FC75E039FFD0}" srcOrd="0" destOrd="0" presId="urn:microsoft.com/office/officeart/2008/layout/HorizontalMultiLevelHierarchy"/>
    <dgm:cxn modelId="{05B492E5-66B8-480F-B39D-0625D067BEF3}" type="presParOf" srcId="{631F291D-CBAC-4DD5-B16A-00B3CFF439BF}" destId="{38AC8DBC-B8F4-4C69-A291-D6E9CA673D60}" srcOrd="1" destOrd="0" presId="urn:microsoft.com/office/officeart/2008/layout/HorizontalMultiLevelHierarchy"/>
    <dgm:cxn modelId="{FCF58C3F-8BDA-4CF7-B2E0-866D9DFA8C39}" type="presParOf" srcId="{6EB6ABC1-7600-49DC-9176-15F8EC2B4F94}" destId="{FCE25B46-8D27-4A7C-8415-D388742AF2FB}" srcOrd="2" destOrd="0" presId="urn:microsoft.com/office/officeart/2008/layout/HorizontalMultiLevelHierarchy"/>
    <dgm:cxn modelId="{BCEA054A-8A8F-4EA6-9553-5856B12CAD2C}" type="presParOf" srcId="{FCE25B46-8D27-4A7C-8415-D388742AF2FB}" destId="{AF7737DC-E0B9-47A8-8B14-1BAD17DE45C0}" srcOrd="0" destOrd="0" presId="urn:microsoft.com/office/officeart/2008/layout/HorizontalMultiLevelHierarchy"/>
    <dgm:cxn modelId="{A2D7DF81-2DEC-4A72-9E36-6140702E3A99}" type="presParOf" srcId="{6EB6ABC1-7600-49DC-9176-15F8EC2B4F94}" destId="{320087BE-AB05-414B-9955-112037283C65}" srcOrd="3" destOrd="0" presId="urn:microsoft.com/office/officeart/2008/layout/HorizontalMultiLevelHierarchy"/>
    <dgm:cxn modelId="{1BC3438C-894A-4906-94CF-F75E010D5AA0}" type="presParOf" srcId="{320087BE-AB05-414B-9955-112037283C65}" destId="{294BD970-DCFD-438C-A0F4-1BDC8D431AC0}" srcOrd="0" destOrd="0" presId="urn:microsoft.com/office/officeart/2008/layout/HorizontalMultiLevelHierarchy"/>
    <dgm:cxn modelId="{7EE9A9E2-9A52-4B3C-8A8F-918D73A405D0}" type="presParOf" srcId="{320087BE-AB05-414B-9955-112037283C65}" destId="{5B180D0B-CFF3-4EAE-8BB3-58ABD55570A3}" srcOrd="1" destOrd="0" presId="urn:microsoft.com/office/officeart/2008/layout/HorizontalMultiLevelHierarchy"/>
    <dgm:cxn modelId="{0C0C6594-746D-4008-B912-47595AEE716C}" type="presParOf" srcId="{6EB6ABC1-7600-49DC-9176-15F8EC2B4F94}" destId="{0348BFA4-2D85-49DB-A402-E5CDDCE5B6FB}" srcOrd="4" destOrd="0" presId="urn:microsoft.com/office/officeart/2008/layout/HorizontalMultiLevelHierarchy"/>
    <dgm:cxn modelId="{3EBBF4CF-0824-4D2B-9B61-45FEF157C056}" type="presParOf" srcId="{0348BFA4-2D85-49DB-A402-E5CDDCE5B6FB}" destId="{9C29DDB8-0C1F-47C1-90B5-E1A295469DB7}" srcOrd="0" destOrd="0" presId="urn:microsoft.com/office/officeart/2008/layout/HorizontalMultiLevelHierarchy"/>
    <dgm:cxn modelId="{863424B3-1E8A-49E3-BF45-21377DA896FE}" type="presParOf" srcId="{6EB6ABC1-7600-49DC-9176-15F8EC2B4F94}" destId="{ECBB7582-31A5-4E64-AAF3-CFBC15E3366D}" srcOrd="5" destOrd="0" presId="urn:microsoft.com/office/officeart/2008/layout/HorizontalMultiLevelHierarchy"/>
    <dgm:cxn modelId="{06EAAFAD-B180-4D93-A592-9064C03C03B7}" type="presParOf" srcId="{ECBB7582-31A5-4E64-AAF3-CFBC15E3366D}" destId="{B94A916B-BAFE-4ACA-8F11-B4E398759FD1}" srcOrd="0" destOrd="0" presId="urn:microsoft.com/office/officeart/2008/layout/HorizontalMultiLevelHierarchy"/>
    <dgm:cxn modelId="{C6760A77-E2AC-426A-A754-4B8657E5524F}" type="presParOf" srcId="{ECBB7582-31A5-4E64-AAF3-CFBC15E3366D}" destId="{AAA20C3A-7DBF-4D53-A5FF-E1D16DEB8E82}" srcOrd="1" destOrd="0" presId="urn:microsoft.com/office/officeart/2008/layout/HorizontalMultiLevelHierarchy"/>
    <dgm:cxn modelId="{5FB6C242-1549-40E7-9C0D-984B1E776314}" type="presParOf" srcId="{6EB6ABC1-7600-49DC-9176-15F8EC2B4F94}" destId="{9BE791D9-3526-45D4-A176-BC46A8548AE2}" srcOrd="6" destOrd="0" presId="urn:microsoft.com/office/officeart/2008/layout/HorizontalMultiLevelHierarchy"/>
    <dgm:cxn modelId="{DD1303E3-AAEF-43E5-83BA-C391A1AF50DF}" type="presParOf" srcId="{9BE791D9-3526-45D4-A176-BC46A8548AE2}" destId="{621B1184-4B3C-43A4-93C7-EA43ED62BC51}" srcOrd="0" destOrd="0" presId="urn:microsoft.com/office/officeart/2008/layout/HorizontalMultiLevelHierarchy"/>
    <dgm:cxn modelId="{F75314FC-2F5A-4648-9E4D-F26C03B37A7B}" type="presParOf" srcId="{6EB6ABC1-7600-49DC-9176-15F8EC2B4F94}" destId="{1C20F9CE-AB9B-4E76-94A8-8FC46D0585DD}" srcOrd="7" destOrd="0" presId="urn:microsoft.com/office/officeart/2008/layout/HorizontalMultiLevelHierarchy"/>
    <dgm:cxn modelId="{A07B3B8F-F808-43BF-A5E9-D6D907797FA5}" type="presParOf" srcId="{1C20F9CE-AB9B-4E76-94A8-8FC46D0585DD}" destId="{24392BE1-1ED9-44B4-A1CF-A156F5CC5C25}" srcOrd="0" destOrd="0" presId="urn:microsoft.com/office/officeart/2008/layout/HorizontalMultiLevelHierarchy"/>
    <dgm:cxn modelId="{D39FF7A5-FC05-49DC-818C-07DE16632D1D}" type="presParOf" srcId="{1C20F9CE-AB9B-4E76-94A8-8FC46D0585DD}" destId="{60C8DA11-0BC0-4227-BCC9-A983B1A13109}" srcOrd="1" destOrd="0" presId="urn:microsoft.com/office/officeart/2008/layout/HorizontalMultiLevelHierarchy"/>
    <dgm:cxn modelId="{37E421A4-9FCF-47F7-BDDE-FB5A32B7A514}" type="presParOf" srcId="{6EB6ABC1-7600-49DC-9176-15F8EC2B4F94}" destId="{F37ED2ED-3B43-4F11-8181-B50EB4925B70}" srcOrd="8" destOrd="0" presId="urn:microsoft.com/office/officeart/2008/layout/HorizontalMultiLevelHierarchy"/>
    <dgm:cxn modelId="{3552929A-80F6-4452-AA09-71E7D0A4901D}" type="presParOf" srcId="{F37ED2ED-3B43-4F11-8181-B50EB4925B70}" destId="{968A9D99-088F-4A03-AA96-763581352D5A}" srcOrd="0" destOrd="0" presId="urn:microsoft.com/office/officeart/2008/layout/HorizontalMultiLevelHierarchy"/>
    <dgm:cxn modelId="{350102B1-5724-42FA-AAAD-382BA8AD2CC2}" type="presParOf" srcId="{6EB6ABC1-7600-49DC-9176-15F8EC2B4F94}" destId="{1ED0110D-1A41-452D-A04A-344A608DEBE0}" srcOrd="9" destOrd="0" presId="urn:microsoft.com/office/officeart/2008/layout/HorizontalMultiLevelHierarchy"/>
    <dgm:cxn modelId="{7020CF77-564E-45BA-AB0B-EE4AE224EA61}" type="presParOf" srcId="{1ED0110D-1A41-452D-A04A-344A608DEBE0}" destId="{CD2C6610-C247-47AC-96E6-25BC68886B9B}" srcOrd="0" destOrd="0" presId="urn:microsoft.com/office/officeart/2008/layout/HorizontalMultiLevelHierarchy"/>
    <dgm:cxn modelId="{69789EDB-9B40-4FCD-912E-7100BD0E1585}" type="presParOf" srcId="{1ED0110D-1A41-452D-A04A-344A608DEBE0}" destId="{4E878FFB-5399-4006-AD3F-9B82E1E3814F}"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0A705D-258C-4BF0-BAE9-98444052F4C5}" type="doc">
      <dgm:prSet loTypeId="urn:microsoft.com/office/officeart/2005/8/layout/StepDownProcess" loCatId="process" qsTypeId="urn:microsoft.com/office/officeart/2005/8/quickstyle/3d2" qsCatId="3D" csTypeId="urn:microsoft.com/office/officeart/2005/8/colors/colorful4" csCatId="colorful" phldr="1"/>
      <dgm:spPr/>
      <dgm:t>
        <a:bodyPr/>
        <a:lstStyle/>
        <a:p>
          <a:endParaRPr lang="es-ES"/>
        </a:p>
      </dgm:t>
    </dgm:pt>
    <dgm:pt modelId="{C38060AC-C629-449D-A1F6-6B71523FA8FD}">
      <dgm:prSet phldrT="[Text]"/>
      <dgm:spPr/>
      <dgm:t>
        <a:bodyPr/>
        <a:lstStyle/>
        <a:p>
          <a:r>
            <a:rPr lang="es-EC" dirty="0" smtClean="0"/>
            <a:t>Agencia de carga, que realiza embarques de flores a nivel mundial</a:t>
          </a:r>
          <a:endParaRPr lang="es-ES" dirty="0"/>
        </a:p>
      </dgm:t>
    </dgm:pt>
    <dgm:pt modelId="{1D58B64E-478F-4F11-A9E4-32EEC256FF1C}" type="parTrans" cxnId="{6EB0EB80-785E-4394-8BBF-DA57121B084A}">
      <dgm:prSet/>
      <dgm:spPr/>
      <dgm:t>
        <a:bodyPr/>
        <a:lstStyle/>
        <a:p>
          <a:endParaRPr lang="es-ES"/>
        </a:p>
      </dgm:t>
    </dgm:pt>
    <dgm:pt modelId="{32CEF19D-73AA-448A-A649-F75360CC92C7}" type="sibTrans" cxnId="{6EB0EB80-785E-4394-8BBF-DA57121B084A}">
      <dgm:prSet/>
      <dgm:spPr/>
      <dgm:t>
        <a:bodyPr/>
        <a:lstStyle/>
        <a:p>
          <a:endParaRPr lang="es-ES"/>
        </a:p>
      </dgm:t>
    </dgm:pt>
    <dgm:pt modelId="{725D943E-F625-4712-94F9-3B781A71DA3A}">
      <dgm:prSet phldrT="[Text]"/>
      <dgm:spPr/>
      <dgm:t>
        <a:bodyPr/>
        <a:lstStyle/>
        <a:p>
          <a:r>
            <a:rPr lang="es-EC" dirty="0" smtClean="0"/>
            <a:t>Ubicada en el nuevo aeropuerto Internacional Mariscal Sucre en </a:t>
          </a:r>
          <a:r>
            <a:rPr lang="es-EC" dirty="0" err="1" smtClean="0"/>
            <a:t>Tababela</a:t>
          </a:r>
          <a:r>
            <a:rPr lang="es-EC" dirty="0" smtClean="0"/>
            <a:t>. Fundada en 1994.</a:t>
          </a:r>
          <a:endParaRPr lang="es-ES" dirty="0"/>
        </a:p>
      </dgm:t>
    </dgm:pt>
    <dgm:pt modelId="{5E06803A-EC9D-48C5-9DE1-E11A710AEFB7}" type="parTrans" cxnId="{00E92602-3AFF-4CD6-9326-B0AAED957A5D}">
      <dgm:prSet/>
      <dgm:spPr/>
      <dgm:t>
        <a:bodyPr/>
        <a:lstStyle/>
        <a:p>
          <a:endParaRPr lang="es-ES"/>
        </a:p>
      </dgm:t>
    </dgm:pt>
    <dgm:pt modelId="{097EBEA5-98D1-46D5-B374-4CD2ECBE3CA0}" type="sibTrans" cxnId="{00E92602-3AFF-4CD6-9326-B0AAED957A5D}">
      <dgm:prSet/>
      <dgm:spPr/>
      <dgm:t>
        <a:bodyPr/>
        <a:lstStyle/>
        <a:p>
          <a:endParaRPr lang="es-ES"/>
        </a:p>
      </dgm:t>
    </dgm:pt>
    <dgm:pt modelId="{058E9723-CA9B-4D0A-911E-1BE24582D63C}">
      <dgm:prSet phldrT="[Text]" phldr="1"/>
      <dgm:spPr/>
      <dgm:t>
        <a:bodyPr/>
        <a:lstStyle/>
        <a:p>
          <a:endParaRPr lang="es-ES"/>
        </a:p>
      </dgm:t>
    </dgm:pt>
    <dgm:pt modelId="{22C97AB2-0F6F-4DD1-9013-34D74131D123}" type="parTrans" cxnId="{432A84FB-F87B-46CA-8D9A-29D584A979E3}">
      <dgm:prSet/>
      <dgm:spPr/>
      <dgm:t>
        <a:bodyPr/>
        <a:lstStyle/>
        <a:p>
          <a:endParaRPr lang="es-ES"/>
        </a:p>
      </dgm:t>
    </dgm:pt>
    <dgm:pt modelId="{60A73CA3-EEEF-4EE6-AE30-8BF03CA806B7}" type="sibTrans" cxnId="{432A84FB-F87B-46CA-8D9A-29D584A979E3}">
      <dgm:prSet/>
      <dgm:spPr/>
      <dgm:t>
        <a:bodyPr/>
        <a:lstStyle/>
        <a:p>
          <a:endParaRPr lang="es-ES"/>
        </a:p>
      </dgm:t>
    </dgm:pt>
    <dgm:pt modelId="{55D95A3F-4615-4F62-8411-4F36C435BE56}">
      <dgm:prSet phldrT="[Text]"/>
      <dgm:spPr/>
      <dgm:t>
        <a:bodyPr/>
        <a:lstStyle/>
        <a:p>
          <a:r>
            <a:rPr lang="es-EC" dirty="0" smtClean="0"/>
            <a:t>Años de reconocida experiencia, con el trabajo eficiente y efectivo de sus operadores, asegurando una correcta temperatura para los productos transportados.</a:t>
          </a:r>
          <a:endParaRPr lang="es-ES" dirty="0"/>
        </a:p>
      </dgm:t>
    </dgm:pt>
    <dgm:pt modelId="{35848EBF-FCF0-48EC-9B6A-FF8846A32E0A}" type="parTrans" cxnId="{BB7C1C82-6C39-4216-BFDA-A9552C1F36AE}">
      <dgm:prSet/>
      <dgm:spPr/>
      <dgm:t>
        <a:bodyPr/>
        <a:lstStyle/>
        <a:p>
          <a:endParaRPr lang="es-ES"/>
        </a:p>
      </dgm:t>
    </dgm:pt>
    <dgm:pt modelId="{02901631-F534-4718-B87A-45A0552ED51D}" type="sibTrans" cxnId="{BB7C1C82-6C39-4216-BFDA-A9552C1F36AE}">
      <dgm:prSet/>
      <dgm:spPr/>
      <dgm:t>
        <a:bodyPr/>
        <a:lstStyle/>
        <a:p>
          <a:endParaRPr lang="es-ES"/>
        </a:p>
      </dgm:t>
    </dgm:pt>
    <dgm:pt modelId="{43C55F43-6AFA-4E9B-801F-CFCF2B53E8E7}" type="pres">
      <dgm:prSet presAssocID="{140A705D-258C-4BF0-BAE9-98444052F4C5}" presName="rootnode" presStyleCnt="0">
        <dgm:presLayoutVars>
          <dgm:chMax/>
          <dgm:chPref/>
          <dgm:dir/>
          <dgm:animLvl val="lvl"/>
        </dgm:presLayoutVars>
      </dgm:prSet>
      <dgm:spPr/>
      <dgm:t>
        <a:bodyPr/>
        <a:lstStyle/>
        <a:p>
          <a:endParaRPr lang="es-ES"/>
        </a:p>
      </dgm:t>
    </dgm:pt>
    <dgm:pt modelId="{99364B21-5627-4474-A136-7B5DAB93AEF1}" type="pres">
      <dgm:prSet presAssocID="{C38060AC-C629-449D-A1F6-6B71523FA8FD}" presName="composite" presStyleCnt="0"/>
      <dgm:spPr/>
    </dgm:pt>
    <dgm:pt modelId="{F8ECD6A3-F21E-4A47-B4B5-19F99122A8C3}" type="pres">
      <dgm:prSet presAssocID="{C38060AC-C629-449D-A1F6-6B71523FA8FD}" presName="bentUpArrow1" presStyleLbl="alignImgPlace1" presStyleIdx="0" presStyleCnt="2"/>
      <dgm:spPr/>
    </dgm:pt>
    <dgm:pt modelId="{F6729F2B-5F7D-45A6-BDB3-6CC03D6519FD}" type="pres">
      <dgm:prSet presAssocID="{C38060AC-C629-449D-A1F6-6B71523FA8FD}" presName="ParentText" presStyleLbl="node1" presStyleIdx="0" presStyleCnt="3" custScaleX="335104">
        <dgm:presLayoutVars>
          <dgm:chMax val="1"/>
          <dgm:chPref val="1"/>
          <dgm:bulletEnabled val="1"/>
        </dgm:presLayoutVars>
      </dgm:prSet>
      <dgm:spPr/>
      <dgm:t>
        <a:bodyPr/>
        <a:lstStyle/>
        <a:p>
          <a:endParaRPr lang="es-ES"/>
        </a:p>
      </dgm:t>
    </dgm:pt>
    <dgm:pt modelId="{7E00010F-A11D-4754-88AD-191506AB59B2}" type="pres">
      <dgm:prSet presAssocID="{C38060AC-C629-449D-A1F6-6B71523FA8FD}" presName="ChildText" presStyleLbl="revTx" presStyleIdx="0" presStyleCnt="2">
        <dgm:presLayoutVars>
          <dgm:chMax val="0"/>
          <dgm:chPref val="0"/>
          <dgm:bulletEnabled val="1"/>
        </dgm:presLayoutVars>
      </dgm:prSet>
      <dgm:spPr/>
      <dgm:t>
        <a:bodyPr/>
        <a:lstStyle/>
        <a:p>
          <a:endParaRPr lang="es-ES"/>
        </a:p>
      </dgm:t>
    </dgm:pt>
    <dgm:pt modelId="{7364A2B9-F575-4AF9-BE32-41820425BF18}" type="pres">
      <dgm:prSet presAssocID="{32CEF19D-73AA-448A-A649-F75360CC92C7}" presName="sibTrans" presStyleCnt="0"/>
      <dgm:spPr/>
    </dgm:pt>
    <dgm:pt modelId="{E3DE64DD-CDA2-4E93-992F-A3746BDECB6F}" type="pres">
      <dgm:prSet presAssocID="{725D943E-F625-4712-94F9-3B781A71DA3A}" presName="composite" presStyleCnt="0"/>
      <dgm:spPr/>
    </dgm:pt>
    <dgm:pt modelId="{4948CDC0-0ABD-4389-8C1B-D78B9072050A}" type="pres">
      <dgm:prSet presAssocID="{725D943E-F625-4712-94F9-3B781A71DA3A}" presName="bentUpArrow1" presStyleLbl="alignImgPlace1" presStyleIdx="1" presStyleCnt="2"/>
      <dgm:spPr/>
    </dgm:pt>
    <dgm:pt modelId="{A1A8D35A-F9D9-4243-AFB5-988ECFD92FE2}" type="pres">
      <dgm:prSet presAssocID="{725D943E-F625-4712-94F9-3B781A71DA3A}" presName="ParentText" presStyleLbl="node1" presStyleIdx="1" presStyleCnt="3" custScaleX="335104">
        <dgm:presLayoutVars>
          <dgm:chMax val="1"/>
          <dgm:chPref val="1"/>
          <dgm:bulletEnabled val="1"/>
        </dgm:presLayoutVars>
      </dgm:prSet>
      <dgm:spPr/>
      <dgm:t>
        <a:bodyPr/>
        <a:lstStyle/>
        <a:p>
          <a:endParaRPr lang="es-ES"/>
        </a:p>
      </dgm:t>
    </dgm:pt>
    <dgm:pt modelId="{7B449280-F781-4D61-B07E-9F132E10BA56}" type="pres">
      <dgm:prSet presAssocID="{725D943E-F625-4712-94F9-3B781A71DA3A}" presName="ChildText" presStyleLbl="revTx" presStyleIdx="1" presStyleCnt="2">
        <dgm:presLayoutVars>
          <dgm:chMax val="0"/>
          <dgm:chPref val="0"/>
          <dgm:bulletEnabled val="1"/>
        </dgm:presLayoutVars>
      </dgm:prSet>
      <dgm:spPr/>
      <dgm:t>
        <a:bodyPr/>
        <a:lstStyle/>
        <a:p>
          <a:endParaRPr lang="es-ES"/>
        </a:p>
      </dgm:t>
    </dgm:pt>
    <dgm:pt modelId="{44F2E270-FA57-4512-AB2D-C20A428CEE18}" type="pres">
      <dgm:prSet presAssocID="{097EBEA5-98D1-46D5-B374-4CD2ECBE3CA0}" presName="sibTrans" presStyleCnt="0"/>
      <dgm:spPr/>
    </dgm:pt>
    <dgm:pt modelId="{AFF6CCD8-4DF0-4297-BF19-E798DD7DB3CD}" type="pres">
      <dgm:prSet presAssocID="{55D95A3F-4615-4F62-8411-4F36C435BE56}" presName="composite" presStyleCnt="0"/>
      <dgm:spPr/>
    </dgm:pt>
    <dgm:pt modelId="{71B23000-AB82-49C8-AC2E-51C066DEA7C5}" type="pres">
      <dgm:prSet presAssocID="{55D95A3F-4615-4F62-8411-4F36C435BE56}" presName="ParentText" presStyleLbl="node1" presStyleIdx="2" presStyleCnt="3" custScaleX="335104">
        <dgm:presLayoutVars>
          <dgm:chMax val="1"/>
          <dgm:chPref val="1"/>
          <dgm:bulletEnabled val="1"/>
        </dgm:presLayoutVars>
      </dgm:prSet>
      <dgm:spPr/>
      <dgm:t>
        <a:bodyPr/>
        <a:lstStyle/>
        <a:p>
          <a:endParaRPr lang="es-ES"/>
        </a:p>
      </dgm:t>
    </dgm:pt>
  </dgm:ptLst>
  <dgm:cxnLst>
    <dgm:cxn modelId="{FDF3D99A-86DB-4F5C-A539-AF18F31F462D}" type="presOf" srcId="{55D95A3F-4615-4F62-8411-4F36C435BE56}" destId="{71B23000-AB82-49C8-AC2E-51C066DEA7C5}" srcOrd="0" destOrd="0" presId="urn:microsoft.com/office/officeart/2005/8/layout/StepDownProcess"/>
    <dgm:cxn modelId="{432A84FB-F87B-46CA-8D9A-29D584A979E3}" srcId="{725D943E-F625-4712-94F9-3B781A71DA3A}" destId="{058E9723-CA9B-4D0A-911E-1BE24582D63C}" srcOrd="0" destOrd="0" parTransId="{22C97AB2-0F6F-4DD1-9013-34D74131D123}" sibTransId="{60A73CA3-EEEF-4EE6-AE30-8BF03CA806B7}"/>
    <dgm:cxn modelId="{A05F0E77-8B4E-4315-A438-5A405634BF64}" type="presOf" srcId="{140A705D-258C-4BF0-BAE9-98444052F4C5}" destId="{43C55F43-6AFA-4E9B-801F-CFCF2B53E8E7}" srcOrd="0" destOrd="0" presId="urn:microsoft.com/office/officeart/2005/8/layout/StepDownProcess"/>
    <dgm:cxn modelId="{BB7C1C82-6C39-4216-BFDA-A9552C1F36AE}" srcId="{140A705D-258C-4BF0-BAE9-98444052F4C5}" destId="{55D95A3F-4615-4F62-8411-4F36C435BE56}" srcOrd="2" destOrd="0" parTransId="{35848EBF-FCF0-48EC-9B6A-FF8846A32E0A}" sibTransId="{02901631-F534-4718-B87A-45A0552ED51D}"/>
    <dgm:cxn modelId="{CFFE0C62-B0B5-4CEA-9E01-379507D3BAC6}" type="presOf" srcId="{C38060AC-C629-449D-A1F6-6B71523FA8FD}" destId="{F6729F2B-5F7D-45A6-BDB3-6CC03D6519FD}" srcOrd="0" destOrd="0" presId="urn:microsoft.com/office/officeart/2005/8/layout/StepDownProcess"/>
    <dgm:cxn modelId="{D5586F3E-80A3-48F4-AD6C-64E93065B543}" type="presOf" srcId="{725D943E-F625-4712-94F9-3B781A71DA3A}" destId="{A1A8D35A-F9D9-4243-AFB5-988ECFD92FE2}" srcOrd="0" destOrd="0" presId="urn:microsoft.com/office/officeart/2005/8/layout/StepDownProcess"/>
    <dgm:cxn modelId="{CCDA589C-577B-427F-8E90-8C888EC4FB5F}" type="presOf" srcId="{058E9723-CA9B-4D0A-911E-1BE24582D63C}" destId="{7B449280-F781-4D61-B07E-9F132E10BA56}" srcOrd="0" destOrd="0" presId="urn:microsoft.com/office/officeart/2005/8/layout/StepDownProcess"/>
    <dgm:cxn modelId="{00E92602-3AFF-4CD6-9326-B0AAED957A5D}" srcId="{140A705D-258C-4BF0-BAE9-98444052F4C5}" destId="{725D943E-F625-4712-94F9-3B781A71DA3A}" srcOrd="1" destOrd="0" parTransId="{5E06803A-EC9D-48C5-9DE1-E11A710AEFB7}" sibTransId="{097EBEA5-98D1-46D5-B374-4CD2ECBE3CA0}"/>
    <dgm:cxn modelId="{6EB0EB80-785E-4394-8BBF-DA57121B084A}" srcId="{140A705D-258C-4BF0-BAE9-98444052F4C5}" destId="{C38060AC-C629-449D-A1F6-6B71523FA8FD}" srcOrd="0" destOrd="0" parTransId="{1D58B64E-478F-4F11-A9E4-32EEC256FF1C}" sibTransId="{32CEF19D-73AA-448A-A649-F75360CC92C7}"/>
    <dgm:cxn modelId="{1FA3E4DB-8514-4F84-AD0F-55F62A9F23D6}" type="presParOf" srcId="{43C55F43-6AFA-4E9B-801F-CFCF2B53E8E7}" destId="{99364B21-5627-4474-A136-7B5DAB93AEF1}" srcOrd="0" destOrd="0" presId="urn:microsoft.com/office/officeart/2005/8/layout/StepDownProcess"/>
    <dgm:cxn modelId="{8DC68583-3505-4FBA-BAE2-1D543F2D5958}" type="presParOf" srcId="{99364B21-5627-4474-A136-7B5DAB93AEF1}" destId="{F8ECD6A3-F21E-4A47-B4B5-19F99122A8C3}" srcOrd="0" destOrd="0" presId="urn:microsoft.com/office/officeart/2005/8/layout/StepDownProcess"/>
    <dgm:cxn modelId="{6954C7A1-DACF-4F5A-B1F0-58ED71DDB477}" type="presParOf" srcId="{99364B21-5627-4474-A136-7B5DAB93AEF1}" destId="{F6729F2B-5F7D-45A6-BDB3-6CC03D6519FD}" srcOrd="1" destOrd="0" presId="urn:microsoft.com/office/officeart/2005/8/layout/StepDownProcess"/>
    <dgm:cxn modelId="{734B7251-3010-4474-8910-C8D91811FE03}" type="presParOf" srcId="{99364B21-5627-4474-A136-7B5DAB93AEF1}" destId="{7E00010F-A11D-4754-88AD-191506AB59B2}" srcOrd="2" destOrd="0" presId="urn:microsoft.com/office/officeart/2005/8/layout/StepDownProcess"/>
    <dgm:cxn modelId="{38A24BFF-200D-430F-9505-1B864EB5EE0A}" type="presParOf" srcId="{43C55F43-6AFA-4E9B-801F-CFCF2B53E8E7}" destId="{7364A2B9-F575-4AF9-BE32-41820425BF18}" srcOrd="1" destOrd="0" presId="urn:microsoft.com/office/officeart/2005/8/layout/StepDownProcess"/>
    <dgm:cxn modelId="{E3EB0746-C588-4811-A869-27A5B8645462}" type="presParOf" srcId="{43C55F43-6AFA-4E9B-801F-CFCF2B53E8E7}" destId="{E3DE64DD-CDA2-4E93-992F-A3746BDECB6F}" srcOrd="2" destOrd="0" presId="urn:microsoft.com/office/officeart/2005/8/layout/StepDownProcess"/>
    <dgm:cxn modelId="{B3BCF1F1-76BE-45D2-AE0E-1B57455EEBE1}" type="presParOf" srcId="{E3DE64DD-CDA2-4E93-992F-A3746BDECB6F}" destId="{4948CDC0-0ABD-4389-8C1B-D78B9072050A}" srcOrd="0" destOrd="0" presId="urn:microsoft.com/office/officeart/2005/8/layout/StepDownProcess"/>
    <dgm:cxn modelId="{D935994F-546D-499C-B16C-63592FBD39C7}" type="presParOf" srcId="{E3DE64DD-CDA2-4E93-992F-A3746BDECB6F}" destId="{A1A8D35A-F9D9-4243-AFB5-988ECFD92FE2}" srcOrd="1" destOrd="0" presId="urn:microsoft.com/office/officeart/2005/8/layout/StepDownProcess"/>
    <dgm:cxn modelId="{995FA19F-16DA-4714-98BD-FED5C0F403EE}" type="presParOf" srcId="{E3DE64DD-CDA2-4E93-992F-A3746BDECB6F}" destId="{7B449280-F781-4D61-B07E-9F132E10BA56}" srcOrd="2" destOrd="0" presId="urn:microsoft.com/office/officeart/2005/8/layout/StepDownProcess"/>
    <dgm:cxn modelId="{3BF0E1D9-F33F-436C-A865-A745594FA603}" type="presParOf" srcId="{43C55F43-6AFA-4E9B-801F-CFCF2B53E8E7}" destId="{44F2E270-FA57-4512-AB2D-C20A428CEE18}" srcOrd="3" destOrd="0" presId="urn:microsoft.com/office/officeart/2005/8/layout/StepDownProcess"/>
    <dgm:cxn modelId="{DFD4090A-1972-4C75-BEA2-8DA63527565B}" type="presParOf" srcId="{43C55F43-6AFA-4E9B-801F-CFCF2B53E8E7}" destId="{AFF6CCD8-4DF0-4297-BF19-E798DD7DB3CD}" srcOrd="4" destOrd="0" presId="urn:microsoft.com/office/officeart/2005/8/layout/StepDownProcess"/>
    <dgm:cxn modelId="{11B3EEAB-EDB9-468B-A1BE-B3DFB124411E}" type="presParOf" srcId="{AFF6CCD8-4DF0-4297-BF19-E798DD7DB3CD}" destId="{71B23000-AB82-49C8-AC2E-51C066DEA7C5}"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AEE3D19-E243-44CC-9611-BB9295A688A4}" type="doc">
      <dgm:prSet loTypeId="urn:microsoft.com/office/officeart/2008/layout/RadialCluster" loCatId="cycle" qsTypeId="urn:microsoft.com/office/officeart/2005/8/quickstyle/3d1" qsCatId="3D" csTypeId="urn:microsoft.com/office/officeart/2005/8/colors/colorful3" csCatId="colorful" phldr="1"/>
      <dgm:spPr/>
      <dgm:t>
        <a:bodyPr/>
        <a:lstStyle/>
        <a:p>
          <a:endParaRPr lang="es-ES"/>
        </a:p>
      </dgm:t>
    </dgm:pt>
    <dgm:pt modelId="{7FA9AFA7-1042-4C1E-8D9E-DA6482A79233}">
      <dgm:prSet phldrT="[Text]"/>
      <dgm:spPr/>
      <dgm:t>
        <a:bodyPr/>
        <a:lstStyle/>
        <a:p>
          <a:r>
            <a:rPr lang="es-ES" dirty="0" smtClean="0"/>
            <a:t>Importancia</a:t>
          </a:r>
          <a:endParaRPr lang="es-ES" dirty="0"/>
        </a:p>
      </dgm:t>
    </dgm:pt>
    <dgm:pt modelId="{D4EE0CEE-52C8-49EE-9E61-5B1225A2C13F}" type="parTrans" cxnId="{6C984174-3E5A-4D66-9442-CE149A377E40}">
      <dgm:prSet/>
      <dgm:spPr/>
      <dgm:t>
        <a:bodyPr/>
        <a:lstStyle/>
        <a:p>
          <a:endParaRPr lang="es-ES"/>
        </a:p>
      </dgm:t>
    </dgm:pt>
    <dgm:pt modelId="{A418BB3C-AA76-40F3-8337-42915CCD2628}" type="sibTrans" cxnId="{6C984174-3E5A-4D66-9442-CE149A377E40}">
      <dgm:prSet/>
      <dgm:spPr/>
      <dgm:t>
        <a:bodyPr/>
        <a:lstStyle/>
        <a:p>
          <a:endParaRPr lang="es-ES"/>
        </a:p>
      </dgm:t>
    </dgm:pt>
    <dgm:pt modelId="{65B1C405-EED3-4F78-9A38-DA272A506596}">
      <dgm:prSet phldrT="[Text]"/>
      <dgm:spPr/>
      <dgm:t>
        <a:bodyPr/>
        <a:lstStyle/>
        <a:p>
          <a:r>
            <a:rPr lang="es-ES" dirty="0" smtClean="0"/>
            <a:t>Mejora del posicionamiento de OPERFLOR Cargo</a:t>
          </a:r>
          <a:endParaRPr lang="es-ES" dirty="0"/>
        </a:p>
      </dgm:t>
    </dgm:pt>
    <dgm:pt modelId="{B12090A0-E772-47BB-8415-0CB73B30CBD9}" type="parTrans" cxnId="{1E3A69FB-E3AF-444B-9ED9-3A6E66661A1D}">
      <dgm:prSet/>
      <dgm:spPr/>
      <dgm:t>
        <a:bodyPr/>
        <a:lstStyle/>
        <a:p>
          <a:endParaRPr lang="es-ES"/>
        </a:p>
      </dgm:t>
    </dgm:pt>
    <dgm:pt modelId="{007D3CDC-A093-4A01-8AF5-DDC40B679848}" type="sibTrans" cxnId="{1E3A69FB-E3AF-444B-9ED9-3A6E66661A1D}">
      <dgm:prSet/>
      <dgm:spPr/>
      <dgm:t>
        <a:bodyPr/>
        <a:lstStyle/>
        <a:p>
          <a:endParaRPr lang="es-ES"/>
        </a:p>
      </dgm:t>
    </dgm:pt>
    <dgm:pt modelId="{CC9EF1FA-B11A-472A-8CB6-CD3FF5C406F5}">
      <dgm:prSet phldrT="[Text]"/>
      <dgm:spPr/>
      <dgm:t>
        <a:bodyPr/>
        <a:lstStyle/>
        <a:p>
          <a:r>
            <a:rPr lang="es-ES" dirty="0" smtClean="0"/>
            <a:t>Alcance de los objetivos estratégicos propuestos</a:t>
          </a:r>
          <a:endParaRPr lang="es-ES" dirty="0"/>
        </a:p>
      </dgm:t>
    </dgm:pt>
    <dgm:pt modelId="{1DAE8248-ACF8-49BC-A491-FE928DD5A65E}" type="parTrans" cxnId="{6A5B1969-0112-4E74-9E26-53F0F370A2E6}">
      <dgm:prSet/>
      <dgm:spPr/>
      <dgm:t>
        <a:bodyPr/>
        <a:lstStyle/>
        <a:p>
          <a:endParaRPr lang="es-ES"/>
        </a:p>
      </dgm:t>
    </dgm:pt>
    <dgm:pt modelId="{11E3D423-EB70-41BC-A088-4E8DA2D67C28}" type="sibTrans" cxnId="{6A5B1969-0112-4E74-9E26-53F0F370A2E6}">
      <dgm:prSet/>
      <dgm:spPr/>
      <dgm:t>
        <a:bodyPr/>
        <a:lstStyle/>
        <a:p>
          <a:endParaRPr lang="es-ES"/>
        </a:p>
      </dgm:t>
    </dgm:pt>
    <dgm:pt modelId="{40250DA5-4ACE-4E49-B4E2-3D771F2168D5}">
      <dgm:prSet phldrT="[Text]"/>
      <dgm:spPr/>
      <dgm:t>
        <a:bodyPr/>
        <a:lstStyle/>
        <a:p>
          <a:r>
            <a:rPr lang="es-ES" dirty="0" smtClean="0"/>
            <a:t>Mejora de la rentabilidad del negocio</a:t>
          </a:r>
          <a:endParaRPr lang="es-ES" dirty="0"/>
        </a:p>
      </dgm:t>
    </dgm:pt>
    <dgm:pt modelId="{DFD04DE5-5AE9-4A6F-8ADF-46E7020278F4}" type="parTrans" cxnId="{E4C7963A-9564-45CD-8318-A8E62646ABA8}">
      <dgm:prSet/>
      <dgm:spPr/>
      <dgm:t>
        <a:bodyPr/>
        <a:lstStyle/>
        <a:p>
          <a:endParaRPr lang="es-ES"/>
        </a:p>
      </dgm:t>
    </dgm:pt>
    <dgm:pt modelId="{B9DA4F67-8A39-4557-A6D7-B89149D58026}" type="sibTrans" cxnId="{E4C7963A-9564-45CD-8318-A8E62646ABA8}">
      <dgm:prSet/>
      <dgm:spPr/>
      <dgm:t>
        <a:bodyPr/>
        <a:lstStyle/>
        <a:p>
          <a:endParaRPr lang="es-ES"/>
        </a:p>
      </dgm:t>
    </dgm:pt>
    <dgm:pt modelId="{9931EC50-FA86-43CD-8112-F8D4B825CE2E}">
      <dgm:prSet phldrT="[Text]"/>
      <dgm:spPr/>
      <dgm:t>
        <a:bodyPr/>
        <a:lstStyle/>
        <a:p>
          <a:r>
            <a:rPr lang="es-ES" dirty="0" smtClean="0"/>
            <a:t>Rediseño del planeamiento estratégico</a:t>
          </a:r>
          <a:endParaRPr lang="es-ES" dirty="0"/>
        </a:p>
      </dgm:t>
    </dgm:pt>
    <dgm:pt modelId="{97926585-894D-499D-A447-C77B24159E25}" type="parTrans" cxnId="{EA93FC0C-FFBA-401D-B566-5B58A27F1502}">
      <dgm:prSet/>
      <dgm:spPr/>
      <dgm:t>
        <a:bodyPr/>
        <a:lstStyle/>
        <a:p>
          <a:endParaRPr lang="es-ES"/>
        </a:p>
      </dgm:t>
    </dgm:pt>
    <dgm:pt modelId="{B5352DA2-01C8-482A-802E-034EA91393A2}" type="sibTrans" cxnId="{EA93FC0C-FFBA-401D-B566-5B58A27F1502}">
      <dgm:prSet/>
      <dgm:spPr/>
      <dgm:t>
        <a:bodyPr/>
        <a:lstStyle/>
        <a:p>
          <a:endParaRPr lang="es-ES"/>
        </a:p>
      </dgm:t>
    </dgm:pt>
    <dgm:pt modelId="{19FB76C8-4F84-42D2-909E-457C5AF67459}" type="pres">
      <dgm:prSet presAssocID="{BAEE3D19-E243-44CC-9611-BB9295A688A4}" presName="Name0" presStyleCnt="0">
        <dgm:presLayoutVars>
          <dgm:chMax val="1"/>
          <dgm:chPref val="1"/>
          <dgm:dir/>
          <dgm:animOne val="branch"/>
          <dgm:animLvl val="lvl"/>
        </dgm:presLayoutVars>
      </dgm:prSet>
      <dgm:spPr/>
      <dgm:t>
        <a:bodyPr/>
        <a:lstStyle/>
        <a:p>
          <a:endParaRPr lang="es-ES"/>
        </a:p>
      </dgm:t>
    </dgm:pt>
    <dgm:pt modelId="{2E6AA0FD-0AF3-4DE1-A7E4-D47684BC2E10}" type="pres">
      <dgm:prSet presAssocID="{7FA9AFA7-1042-4C1E-8D9E-DA6482A79233}" presName="singleCycle" presStyleCnt="0"/>
      <dgm:spPr/>
    </dgm:pt>
    <dgm:pt modelId="{7DFDF740-6892-411E-ADEF-602468EF3043}" type="pres">
      <dgm:prSet presAssocID="{7FA9AFA7-1042-4C1E-8D9E-DA6482A79233}" presName="singleCenter" presStyleLbl="node1" presStyleIdx="0" presStyleCnt="5">
        <dgm:presLayoutVars>
          <dgm:chMax val="7"/>
          <dgm:chPref val="7"/>
        </dgm:presLayoutVars>
      </dgm:prSet>
      <dgm:spPr/>
      <dgm:t>
        <a:bodyPr/>
        <a:lstStyle/>
        <a:p>
          <a:endParaRPr lang="es-ES"/>
        </a:p>
      </dgm:t>
    </dgm:pt>
    <dgm:pt modelId="{6C3FCDCD-FCE5-4170-A43F-DC9E612953C1}" type="pres">
      <dgm:prSet presAssocID="{B12090A0-E772-47BB-8415-0CB73B30CBD9}" presName="Name56" presStyleLbl="parChTrans1D2" presStyleIdx="0" presStyleCnt="4"/>
      <dgm:spPr/>
      <dgm:t>
        <a:bodyPr/>
        <a:lstStyle/>
        <a:p>
          <a:endParaRPr lang="es-ES"/>
        </a:p>
      </dgm:t>
    </dgm:pt>
    <dgm:pt modelId="{45E8EC86-808F-4E85-9FB5-1E470B92F171}" type="pres">
      <dgm:prSet presAssocID="{65B1C405-EED3-4F78-9A38-DA272A506596}" presName="text0" presStyleLbl="node1" presStyleIdx="1" presStyleCnt="5" custScaleX="260000">
        <dgm:presLayoutVars>
          <dgm:bulletEnabled val="1"/>
        </dgm:presLayoutVars>
      </dgm:prSet>
      <dgm:spPr/>
      <dgm:t>
        <a:bodyPr/>
        <a:lstStyle/>
        <a:p>
          <a:endParaRPr lang="es-ES"/>
        </a:p>
      </dgm:t>
    </dgm:pt>
    <dgm:pt modelId="{0B92379C-3FB7-4F3F-9AB3-D5E06BEB2126}" type="pres">
      <dgm:prSet presAssocID="{97926585-894D-499D-A447-C77B24159E25}" presName="Name56" presStyleLbl="parChTrans1D2" presStyleIdx="1" presStyleCnt="4"/>
      <dgm:spPr/>
      <dgm:t>
        <a:bodyPr/>
        <a:lstStyle/>
        <a:p>
          <a:endParaRPr lang="es-ES"/>
        </a:p>
      </dgm:t>
    </dgm:pt>
    <dgm:pt modelId="{0702FA31-79AF-4643-A430-78CE76819B8F}" type="pres">
      <dgm:prSet presAssocID="{9931EC50-FA86-43CD-8112-F8D4B825CE2E}" presName="text0" presStyleLbl="node1" presStyleIdx="2" presStyleCnt="5" custScaleX="260000" custRadScaleRad="193888">
        <dgm:presLayoutVars>
          <dgm:bulletEnabled val="1"/>
        </dgm:presLayoutVars>
      </dgm:prSet>
      <dgm:spPr/>
      <dgm:t>
        <a:bodyPr/>
        <a:lstStyle/>
        <a:p>
          <a:endParaRPr lang="es-ES"/>
        </a:p>
      </dgm:t>
    </dgm:pt>
    <dgm:pt modelId="{938B76FB-C0D9-4DAC-B13A-723D259B819B}" type="pres">
      <dgm:prSet presAssocID="{1DAE8248-ACF8-49BC-A491-FE928DD5A65E}" presName="Name56" presStyleLbl="parChTrans1D2" presStyleIdx="2" presStyleCnt="4"/>
      <dgm:spPr/>
      <dgm:t>
        <a:bodyPr/>
        <a:lstStyle/>
        <a:p>
          <a:endParaRPr lang="es-ES"/>
        </a:p>
      </dgm:t>
    </dgm:pt>
    <dgm:pt modelId="{86FCD551-86D4-4E80-ABD8-8B7F40D735F0}" type="pres">
      <dgm:prSet presAssocID="{CC9EF1FA-B11A-472A-8CB6-CD3FF5C406F5}" presName="text0" presStyleLbl="node1" presStyleIdx="3" presStyleCnt="5" custScaleX="260000">
        <dgm:presLayoutVars>
          <dgm:bulletEnabled val="1"/>
        </dgm:presLayoutVars>
      </dgm:prSet>
      <dgm:spPr/>
      <dgm:t>
        <a:bodyPr/>
        <a:lstStyle/>
        <a:p>
          <a:endParaRPr lang="es-ES"/>
        </a:p>
      </dgm:t>
    </dgm:pt>
    <dgm:pt modelId="{488A3AEB-836E-47EF-917A-929BE9A1CA55}" type="pres">
      <dgm:prSet presAssocID="{DFD04DE5-5AE9-4A6F-8ADF-46E7020278F4}" presName="Name56" presStyleLbl="parChTrans1D2" presStyleIdx="3" presStyleCnt="4"/>
      <dgm:spPr/>
      <dgm:t>
        <a:bodyPr/>
        <a:lstStyle/>
        <a:p>
          <a:endParaRPr lang="es-ES"/>
        </a:p>
      </dgm:t>
    </dgm:pt>
    <dgm:pt modelId="{5760CCC9-AB3B-414C-B6E7-697C0AAE236A}" type="pres">
      <dgm:prSet presAssocID="{40250DA5-4ACE-4E49-B4E2-3D771F2168D5}" presName="text0" presStyleLbl="node1" presStyleIdx="4" presStyleCnt="5" custScaleX="260000" custRadScaleRad="225185">
        <dgm:presLayoutVars>
          <dgm:bulletEnabled val="1"/>
        </dgm:presLayoutVars>
      </dgm:prSet>
      <dgm:spPr/>
      <dgm:t>
        <a:bodyPr/>
        <a:lstStyle/>
        <a:p>
          <a:endParaRPr lang="es-ES"/>
        </a:p>
      </dgm:t>
    </dgm:pt>
  </dgm:ptLst>
  <dgm:cxnLst>
    <dgm:cxn modelId="{2A172E1D-D898-4AD8-A00F-CED6098BF8BF}" type="presOf" srcId="{65B1C405-EED3-4F78-9A38-DA272A506596}" destId="{45E8EC86-808F-4E85-9FB5-1E470B92F171}" srcOrd="0" destOrd="0" presId="urn:microsoft.com/office/officeart/2008/layout/RadialCluster"/>
    <dgm:cxn modelId="{89498A1D-58D6-469D-AF30-5F2BE9A8531E}" type="presOf" srcId="{40250DA5-4ACE-4E49-B4E2-3D771F2168D5}" destId="{5760CCC9-AB3B-414C-B6E7-697C0AAE236A}" srcOrd="0" destOrd="0" presId="urn:microsoft.com/office/officeart/2008/layout/RadialCluster"/>
    <dgm:cxn modelId="{FE95B21D-6C97-4A6C-80C5-62389C0CF983}" type="presOf" srcId="{DFD04DE5-5AE9-4A6F-8ADF-46E7020278F4}" destId="{488A3AEB-836E-47EF-917A-929BE9A1CA55}" srcOrd="0" destOrd="0" presId="urn:microsoft.com/office/officeart/2008/layout/RadialCluster"/>
    <dgm:cxn modelId="{EA93FC0C-FFBA-401D-B566-5B58A27F1502}" srcId="{7FA9AFA7-1042-4C1E-8D9E-DA6482A79233}" destId="{9931EC50-FA86-43CD-8112-F8D4B825CE2E}" srcOrd="1" destOrd="0" parTransId="{97926585-894D-499D-A447-C77B24159E25}" sibTransId="{B5352DA2-01C8-482A-802E-034EA91393A2}"/>
    <dgm:cxn modelId="{0F235D07-1098-4224-8CA1-1457BD343566}" type="presOf" srcId="{7FA9AFA7-1042-4C1E-8D9E-DA6482A79233}" destId="{7DFDF740-6892-411E-ADEF-602468EF3043}" srcOrd="0" destOrd="0" presId="urn:microsoft.com/office/officeart/2008/layout/RadialCluster"/>
    <dgm:cxn modelId="{B7FB8D68-EE24-4E1E-B95B-6C73ABB12DC9}" type="presOf" srcId="{97926585-894D-499D-A447-C77B24159E25}" destId="{0B92379C-3FB7-4F3F-9AB3-D5E06BEB2126}" srcOrd="0" destOrd="0" presId="urn:microsoft.com/office/officeart/2008/layout/RadialCluster"/>
    <dgm:cxn modelId="{E4C7963A-9564-45CD-8318-A8E62646ABA8}" srcId="{7FA9AFA7-1042-4C1E-8D9E-DA6482A79233}" destId="{40250DA5-4ACE-4E49-B4E2-3D771F2168D5}" srcOrd="3" destOrd="0" parTransId="{DFD04DE5-5AE9-4A6F-8ADF-46E7020278F4}" sibTransId="{B9DA4F67-8A39-4557-A6D7-B89149D58026}"/>
    <dgm:cxn modelId="{20CC73C0-5F90-4CF0-8DEA-1C3935E40E12}" type="presOf" srcId="{9931EC50-FA86-43CD-8112-F8D4B825CE2E}" destId="{0702FA31-79AF-4643-A430-78CE76819B8F}" srcOrd="0" destOrd="0" presId="urn:microsoft.com/office/officeart/2008/layout/RadialCluster"/>
    <dgm:cxn modelId="{FEF4F645-C5A7-4922-BBBD-F43D3CA02954}" type="presOf" srcId="{BAEE3D19-E243-44CC-9611-BB9295A688A4}" destId="{19FB76C8-4F84-42D2-909E-457C5AF67459}" srcOrd="0" destOrd="0" presId="urn:microsoft.com/office/officeart/2008/layout/RadialCluster"/>
    <dgm:cxn modelId="{6A5B1969-0112-4E74-9E26-53F0F370A2E6}" srcId="{7FA9AFA7-1042-4C1E-8D9E-DA6482A79233}" destId="{CC9EF1FA-B11A-472A-8CB6-CD3FF5C406F5}" srcOrd="2" destOrd="0" parTransId="{1DAE8248-ACF8-49BC-A491-FE928DD5A65E}" sibTransId="{11E3D423-EB70-41BC-A088-4E8DA2D67C28}"/>
    <dgm:cxn modelId="{BCF81BE5-E69A-4E14-BA8C-53CBE7156E7B}" type="presOf" srcId="{CC9EF1FA-B11A-472A-8CB6-CD3FF5C406F5}" destId="{86FCD551-86D4-4E80-ABD8-8B7F40D735F0}" srcOrd="0" destOrd="0" presId="urn:microsoft.com/office/officeart/2008/layout/RadialCluster"/>
    <dgm:cxn modelId="{1E3A69FB-E3AF-444B-9ED9-3A6E66661A1D}" srcId="{7FA9AFA7-1042-4C1E-8D9E-DA6482A79233}" destId="{65B1C405-EED3-4F78-9A38-DA272A506596}" srcOrd="0" destOrd="0" parTransId="{B12090A0-E772-47BB-8415-0CB73B30CBD9}" sibTransId="{007D3CDC-A093-4A01-8AF5-DDC40B679848}"/>
    <dgm:cxn modelId="{260BBCC6-5B3E-4461-919F-0EC17AD5513A}" type="presOf" srcId="{B12090A0-E772-47BB-8415-0CB73B30CBD9}" destId="{6C3FCDCD-FCE5-4170-A43F-DC9E612953C1}" srcOrd="0" destOrd="0" presId="urn:microsoft.com/office/officeart/2008/layout/RadialCluster"/>
    <dgm:cxn modelId="{6C984174-3E5A-4D66-9442-CE149A377E40}" srcId="{BAEE3D19-E243-44CC-9611-BB9295A688A4}" destId="{7FA9AFA7-1042-4C1E-8D9E-DA6482A79233}" srcOrd="0" destOrd="0" parTransId="{D4EE0CEE-52C8-49EE-9E61-5B1225A2C13F}" sibTransId="{A418BB3C-AA76-40F3-8337-42915CCD2628}"/>
    <dgm:cxn modelId="{758AB00E-3580-4174-AC45-5A9D26FC66C4}" type="presOf" srcId="{1DAE8248-ACF8-49BC-A491-FE928DD5A65E}" destId="{938B76FB-C0D9-4DAC-B13A-723D259B819B}" srcOrd="0" destOrd="0" presId="urn:microsoft.com/office/officeart/2008/layout/RadialCluster"/>
    <dgm:cxn modelId="{41B7F1DE-7829-47AB-8A88-684632538D11}" type="presParOf" srcId="{19FB76C8-4F84-42D2-909E-457C5AF67459}" destId="{2E6AA0FD-0AF3-4DE1-A7E4-D47684BC2E10}" srcOrd="0" destOrd="0" presId="urn:microsoft.com/office/officeart/2008/layout/RadialCluster"/>
    <dgm:cxn modelId="{A75DC044-6A4D-42B9-8E72-94362B46B8AF}" type="presParOf" srcId="{2E6AA0FD-0AF3-4DE1-A7E4-D47684BC2E10}" destId="{7DFDF740-6892-411E-ADEF-602468EF3043}" srcOrd="0" destOrd="0" presId="urn:microsoft.com/office/officeart/2008/layout/RadialCluster"/>
    <dgm:cxn modelId="{E28C8BCC-E01F-4563-A7EC-0782896D85DA}" type="presParOf" srcId="{2E6AA0FD-0AF3-4DE1-A7E4-D47684BC2E10}" destId="{6C3FCDCD-FCE5-4170-A43F-DC9E612953C1}" srcOrd="1" destOrd="0" presId="urn:microsoft.com/office/officeart/2008/layout/RadialCluster"/>
    <dgm:cxn modelId="{946482D6-B890-48A5-8C8A-B628685F51A4}" type="presParOf" srcId="{2E6AA0FD-0AF3-4DE1-A7E4-D47684BC2E10}" destId="{45E8EC86-808F-4E85-9FB5-1E470B92F171}" srcOrd="2" destOrd="0" presId="urn:microsoft.com/office/officeart/2008/layout/RadialCluster"/>
    <dgm:cxn modelId="{FD873910-4D62-4280-9D02-4650CB26F88C}" type="presParOf" srcId="{2E6AA0FD-0AF3-4DE1-A7E4-D47684BC2E10}" destId="{0B92379C-3FB7-4F3F-9AB3-D5E06BEB2126}" srcOrd="3" destOrd="0" presId="urn:microsoft.com/office/officeart/2008/layout/RadialCluster"/>
    <dgm:cxn modelId="{5AA53A3B-F4CE-4898-BDFB-CC4E81C6F208}" type="presParOf" srcId="{2E6AA0FD-0AF3-4DE1-A7E4-D47684BC2E10}" destId="{0702FA31-79AF-4643-A430-78CE76819B8F}" srcOrd="4" destOrd="0" presId="urn:microsoft.com/office/officeart/2008/layout/RadialCluster"/>
    <dgm:cxn modelId="{2270721A-FC8D-4FF7-8ECD-66882410F7BB}" type="presParOf" srcId="{2E6AA0FD-0AF3-4DE1-A7E4-D47684BC2E10}" destId="{938B76FB-C0D9-4DAC-B13A-723D259B819B}" srcOrd="5" destOrd="0" presId="urn:microsoft.com/office/officeart/2008/layout/RadialCluster"/>
    <dgm:cxn modelId="{B8BE5F0F-D9BD-4B51-BEA1-54410AF4E7A9}" type="presParOf" srcId="{2E6AA0FD-0AF3-4DE1-A7E4-D47684BC2E10}" destId="{86FCD551-86D4-4E80-ABD8-8B7F40D735F0}" srcOrd="6" destOrd="0" presId="urn:microsoft.com/office/officeart/2008/layout/RadialCluster"/>
    <dgm:cxn modelId="{C3173997-2BFA-48A2-9D3C-B0F38F10BF0F}" type="presParOf" srcId="{2E6AA0FD-0AF3-4DE1-A7E4-D47684BC2E10}" destId="{488A3AEB-836E-47EF-917A-929BE9A1CA55}" srcOrd="7" destOrd="0" presId="urn:microsoft.com/office/officeart/2008/layout/RadialCluster"/>
    <dgm:cxn modelId="{420EC7AA-99CF-4927-90D2-2AA4F2EB0717}" type="presParOf" srcId="{2E6AA0FD-0AF3-4DE1-A7E4-D47684BC2E10}" destId="{5760CCC9-AB3B-414C-B6E7-697C0AAE236A}" srcOrd="8"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7F3CADF-6054-4F39-B155-FAE4D7286999}" type="doc">
      <dgm:prSet loTypeId="urn:microsoft.com/office/officeart/2005/8/layout/hierarchy3" loCatId="list" qsTypeId="urn:microsoft.com/office/officeart/2005/8/quickstyle/3d1" qsCatId="3D" csTypeId="urn:microsoft.com/office/officeart/2005/8/colors/colorful2" csCatId="colorful" phldr="1"/>
      <dgm:spPr/>
      <dgm:t>
        <a:bodyPr/>
        <a:lstStyle/>
        <a:p>
          <a:endParaRPr lang="es-ES"/>
        </a:p>
      </dgm:t>
    </dgm:pt>
    <dgm:pt modelId="{E6BB387E-FFE2-4B5A-A9E7-8FD671DE86D4}">
      <dgm:prSet phldrT="[Text]"/>
      <dgm:spPr/>
      <dgm:t>
        <a:bodyPr/>
        <a:lstStyle/>
        <a:p>
          <a:r>
            <a:rPr lang="es-ES" dirty="0" smtClean="0"/>
            <a:t>Objetivo de la inv.</a:t>
          </a:r>
          <a:endParaRPr lang="es-ES" dirty="0"/>
        </a:p>
      </dgm:t>
    </dgm:pt>
    <dgm:pt modelId="{76D555E8-5874-489A-BC7C-E19B0B4DD4FB}" type="parTrans" cxnId="{281B2BC9-A58A-47BF-8E59-14C7D98F3509}">
      <dgm:prSet/>
      <dgm:spPr/>
      <dgm:t>
        <a:bodyPr/>
        <a:lstStyle/>
        <a:p>
          <a:endParaRPr lang="es-ES"/>
        </a:p>
      </dgm:t>
    </dgm:pt>
    <dgm:pt modelId="{40822C59-8CE8-4053-A6B0-46126D801B2C}" type="sibTrans" cxnId="{281B2BC9-A58A-47BF-8E59-14C7D98F3509}">
      <dgm:prSet/>
      <dgm:spPr/>
      <dgm:t>
        <a:bodyPr/>
        <a:lstStyle/>
        <a:p>
          <a:endParaRPr lang="es-ES"/>
        </a:p>
      </dgm:t>
    </dgm:pt>
    <dgm:pt modelId="{164466B6-D4D7-44D9-A570-5C3E6E58F53F}">
      <dgm:prSet phldrT="[Text]"/>
      <dgm:spPr/>
      <dgm:t>
        <a:bodyPr/>
        <a:lstStyle/>
        <a:p>
          <a:r>
            <a:rPr lang="es-EC" dirty="0" smtClean="0"/>
            <a:t>Establecer los datos, información, demanda, expectativas, requerimientos y necesidades de los clientes.</a:t>
          </a:r>
          <a:endParaRPr lang="es-ES" dirty="0"/>
        </a:p>
      </dgm:t>
    </dgm:pt>
    <dgm:pt modelId="{8CC22209-07A6-4AA5-9A1B-1FE6A4736800}" type="parTrans" cxnId="{CE238868-B415-43D3-9DAF-1482D3F3E06E}">
      <dgm:prSet/>
      <dgm:spPr/>
      <dgm:t>
        <a:bodyPr/>
        <a:lstStyle/>
        <a:p>
          <a:endParaRPr lang="es-ES"/>
        </a:p>
      </dgm:t>
    </dgm:pt>
    <dgm:pt modelId="{56083BCE-4CCC-4D5E-A1D9-DA3323E01C15}" type="sibTrans" cxnId="{CE238868-B415-43D3-9DAF-1482D3F3E06E}">
      <dgm:prSet/>
      <dgm:spPr/>
      <dgm:t>
        <a:bodyPr/>
        <a:lstStyle/>
        <a:p>
          <a:endParaRPr lang="es-ES"/>
        </a:p>
      </dgm:t>
    </dgm:pt>
    <dgm:pt modelId="{9B7F4E93-8366-40D4-B2F9-0026022AA46B}">
      <dgm:prSet phldrT="[Text]"/>
      <dgm:spPr/>
      <dgm:t>
        <a:bodyPr/>
        <a:lstStyle/>
        <a:p>
          <a:r>
            <a:rPr lang="es-ES" dirty="0" smtClean="0"/>
            <a:t>Metas</a:t>
          </a:r>
          <a:endParaRPr lang="es-ES" dirty="0"/>
        </a:p>
      </dgm:t>
    </dgm:pt>
    <dgm:pt modelId="{A2CF1916-E333-4B4C-A608-4DC3BC0B8AAA}" type="parTrans" cxnId="{E18E5D98-C64B-4369-8F43-7C5CDC7A6E8A}">
      <dgm:prSet/>
      <dgm:spPr/>
      <dgm:t>
        <a:bodyPr/>
        <a:lstStyle/>
        <a:p>
          <a:endParaRPr lang="es-ES"/>
        </a:p>
      </dgm:t>
    </dgm:pt>
    <dgm:pt modelId="{059C112D-02D8-4CA6-86DF-401B45D38A7D}" type="sibTrans" cxnId="{E18E5D98-C64B-4369-8F43-7C5CDC7A6E8A}">
      <dgm:prSet/>
      <dgm:spPr/>
      <dgm:t>
        <a:bodyPr/>
        <a:lstStyle/>
        <a:p>
          <a:endParaRPr lang="es-ES"/>
        </a:p>
      </dgm:t>
    </dgm:pt>
    <dgm:pt modelId="{77CC68E2-449A-4A5D-A62D-BA5C7A7786D0}">
      <dgm:prSet phldrT="[Text]"/>
      <dgm:spPr/>
      <dgm:t>
        <a:bodyPr/>
        <a:lstStyle/>
        <a:p>
          <a:r>
            <a:rPr lang="es-EC" dirty="0" smtClean="0"/>
            <a:t>Conocer las características del segmento de mercado.</a:t>
          </a:r>
          <a:endParaRPr lang="es-ES" dirty="0"/>
        </a:p>
      </dgm:t>
    </dgm:pt>
    <dgm:pt modelId="{A3C81835-E92B-4143-A55E-5F158EA7CD09}" type="parTrans" cxnId="{C9FA92A8-1003-4404-B7E0-21F8E559A11C}">
      <dgm:prSet/>
      <dgm:spPr/>
      <dgm:t>
        <a:bodyPr/>
        <a:lstStyle/>
        <a:p>
          <a:endParaRPr lang="es-ES"/>
        </a:p>
      </dgm:t>
    </dgm:pt>
    <dgm:pt modelId="{C2AD0EF2-7FF4-4478-8F08-4CCCEC5093ED}" type="sibTrans" cxnId="{C9FA92A8-1003-4404-B7E0-21F8E559A11C}">
      <dgm:prSet/>
      <dgm:spPr/>
      <dgm:t>
        <a:bodyPr/>
        <a:lstStyle/>
        <a:p>
          <a:endParaRPr lang="es-ES"/>
        </a:p>
      </dgm:t>
    </dgm:pt>
    <dgm:pt modelId="{39708D8F-68BC-4911-97C0-6FF244D789C7}">
      <dgm:prSet/>
      <dgm:spPr/>
      <dgm:t>
        <a:bodyPr/>
        <a:lstStyle/>
        <a:p>
          <a:r>
            <a:rPr lang="es-EC" dirty="0" smtClean="0"/>
            <a:t>Determinar las preferencias del segmento de mercado.</a:t>
          </a:r>
          <a:endParaRPr lang="es-ES" dirty="0"/>
        </a:p>
      </dgm:t>
    </dgm:pt>
    <dgm:pt modelId="{8F592590-C052-46F6-9851-2FC4AE54679C}" type="parTrans" cxnId="{68E747B3-BC5B-4E89-AE24-5D50AB3EB630}">
      <dgm:prSet/>
      <dgm:spPr/>
      <dgm:t>
        <a:bodyPr/>
        <a:lstStyle/>
        <a:p>
          <a:endParaRPr lang="es-ES"/>
        </a:p>
      </dgm:t>
    </dgm:pt>
    <dgm:pt modelId="{5BC9750B-DDB3-429B-AF2F-3D7B9C396F0A}" type="sibTrans" cxnId="{68E747B3-BC5B-4E89-AE24-5D50AB3EB630}">
      <dgm:prSet/>
      <dgm:spPr/>
      <dgm:t>
        <a:bodyPr/>
        <a:lstStyle/>
        <a:p>
          <a:endParaRPr lang="es-ES"/>
        </a:p>
      </dgm:t>
    </dgm:pt>
    <dgm:pt modelId="{253D6E27-3767-4606-AA6B-84B1DB8F66B4}">
      <dgm:prSet/>
      <dgm:spPr/>
      <dgm:t>
        <a:bodyPr/>
        <a:lstStyle/>
        <a:p>
          <a:r>
            <a:rPr lang="es-EC" dirty="0" smtClean="0"/>
            <a:t>Establecer el porcentaje de participación y posicionamiento de las empresas competidoras. </a:t>
          </a:r>
          <a:endParaRPr lang="es-ES" dirty="0"/>
        </a:p>
      </dgm:t>
    </dgm:pt>
    <dgm:pt modelId="{1C8381DB-E159-4278-8A85-53D8F4112EB1}" type="parTrans" cxnId="{3E53A601-8039-4FD7-ACFE-6D956B932073}">
      <dgm:prSet/>
      <dgm:spPr/>
      <dgm:t>
        <a:bodyPr/>
        <a:lstStyle/>
        <a:p>
          <a:endParaRPr lang="es-ES"/>
        </a:p>
      </dgm:t>
    </dgm:pt>
    <dgm:pt modelId="{76433676-3721-402B-9782-B1259749AC2A}" type="sibTrans" cxnId="{3E53A601-8039-4FD7-ACFE-6D956B932073}">
      <dgm:prSet/>
      <dgm:spPr/>
      <dgm:t>
        <a:bodyPr/>
        <a:lstStyle/>
        <a:p>
          <a:endParaRPr lang="es-ES"/>
        </a:p>
      </dgm:t>
    </dgm:pt>
    <dgm:pt modelId="{0533AF08-A005-4499-A93A-C8146D010830}" type="pres">
      <dgm:prSet presAssocID="{B7F3CADF-6054-4F39-B155-FAE4D7286999}" presName="diagram" presStyleCnt="0">
        <dgm:presLayoutVars>
          <dgm:chPref val="1"/>
          <dgm:dir/>
          <dgm:animOne val="branch"/>
          <dgm:animLvl val="lvl"/>
          <dgm:resizeHandles/>
        </dgm:presLayoutVars>
      </dgm:prSet>
      <dgm:spPr/>
      <dgm:t>
        <a:bodyPr/>
        <a:lstStyle/>
        <a:p>
          <a:endParaRPr lang="es-ES"/>
        </a:p>
      </dgm:t>
    </dgm:pt>
    <dgm:pt modelId="{DB01F681-D01C-4BDA-B9F3-C0BA0A9CBF33}" type="pres">
      <dgm:prSet presAssocID="{E6BB387E-FFE2-4B5A-A9E7-8FD671DE86D4}" presName="root" presStyleCnt="0"/>
      <dgm:spPr/>
    </dgm:pt>
    <dgm:pt modelId="{0D826F50-2EE4-4485-A4DF-A14F712D4C7F}" type="pres">
      <dgm:prSet presAssocID="{E6BB387E-FFE2-4B5A-A9E7-8FD671DE86D4}" presName="rootComposite" presStyleCnt="0"/>
      <dgm:spPr/>
    </dgm:pt>
    <dgm:pt modelId="{8C987993-6079-4C4F-83B6-87908DA9A4AF}" type="pres">
      <dgm:prSet presAssocID="{E6BB387E-FFE2-4B5A-A9E7-8FD671DE86D4}" presName="rootText" presStyleLbl="node1" presStyleIdx="0" presStyleCnt="2"/>
      <dgm:spPr/>
      <dgm:t>
        <a:bodyPr/>
        <a:lstStyle/>
        <a:p>
          <a:endParaRPr lang="es-ES"/>
        </a:p>
      </dgm:t>
    </dgm:pt>
    <dgm:pt modelId="{ABE17EBE-510C-4C8A-9583-977CDB894E05}" type="pres">
      <dgm:prSet presAssocID="{E6BB387E-FFE2-4B5A-A9E7-8FD671DE86D4}" presName="rootConnector" presStyleLbl="node1" presStyleIdx="0" presStyleCnt="2"/>
      <dgm:spPr/>
      <dgm:t>
        <a:bodyPr/>
        <a:lstStyle/>
        <a:p>
          <a:endParaRPr lang="es-ES"/>
        </a:p>
      </dgm:t>
    </dgm:pt>
    <dgm:pt modelId="{F1C711A4-84D5-42E2-BFD4-57D96BAE757B}" type="pres">
      <dgm:prSet presAssocID="{E6BB387E-FFE2-4B5A-A9E7-8FD671DE86D4}" presName="childShape" presStyleCnt="0"/>
      <dgm:spPr/>
    </dgm:pt>
    <dgm:pt modelId="{753F0778-4F47-403C-85AC-66E4A29E96B7}" type="pres">
      <dgm:prSet presAssocID="{8CC22209-07A6-4AA5-9A1B-1FE6A4736800}" presName="Name13" presStyleLbl="parChTrans1D2" presStyleIdx="0" presStyleCnt="4"/>
      <dgm:spPr/>
      <dgm:t>
        <a:bodyPr/>
        <a:lstStyle/>
        <a:p>
          <a:endParaRPr lang="es-ES"/>
        </a:p>
      </dgm:t>
    </dgm:pt>
    <dgm:pt modelId="{5D51FB5D-5423-452B-ABA7-E6CAC4E88121}" type="pres">
      <dgm:prSet presAssocID="{164466B6-D4D7-44D9-A570-5C3E6E58F53F}" presName="childText" presStyleLbl="bgAcc1" presStyleIdx="0" presStyleCnt="4">
        <dgm:presLayoutVars>
          <dgm:bulletEnabled val="1"/>
        </dgm:presLayoutVars>
      </dgm:prSet>
      <dgm:spPr/>
      <dgm:t>
        <a:bodyPr/>
        <a:lstStyle/>
        <a:p>
          <a:endParaRPr lang="es-ES"/>
        </a:p>
      </dgm:t>
    </dgm:pt>
    <dgm:pt modelId="{BB283113-610D-4F25-89C5-BCBBC8D08CC6}" type="pres">
      <dgm:prSet presAssocID="{9B7F4E93-8366-40D4-B2F9-0026022AA46B}" presName="root" presStyleCnt="0"/>
      <dgm:spPr/>
    </dgm:pt>
    <dgm:pt modelId="{8C5AE8C8-87CC-4B30-BD9D-AA3360D50D44}" type="pres">
      <dgm:prSet presAssocID="{9B7F4E93-8366-40D4-B2F9-0026022AA46B}" presName="rootComposite" presStyleCnt="0"/>
      <dgm:spPr/>
    </dgm:pt>
    <dgm:pt modelId="{FA1C76BD-742B-4211-8542-65F8D39FA69D}" type="pres">
      <dgm:prSet presAssocID="{9B7F4E93-8366-40D4-B2F9-0026022AA46B}" presName="rootText" presStyleLbl="node1" presStyleIdx="1" presStyleCnt="2"/>
      <dgm:spPr/>
      <dgm:t>
        <a:bodyPr/>
        <a:lstStyle/>
        <a:p>
          <a:endParaRPr lang="es-ES"/>
        </a:p>
      </dgm:t>
    </dgm:pt>
    <dgm:pt modelId="{447898C2-A1AC-49F0-A2EA-F73CBE300F33}" type="pres">
      <dgm:prSet presAssocID="{9B7F4E93-8366-40D4-B2F9-0026022AA46B}" presName="rootConnector" presStyleLbl="node1" presStyleIdx="1" presStyleCnt="2"/>
      <dgm:spPr/>
      <dgm:t>
        <a:bodyPr/>
        <a:lstStyle/>
        <a:p>
          <a:endParaRPr lang="es-ES"/>
        </a:p>
      </dgm:t>
    </dgm:pt>
    <dgm:pt modelId="{ADC92CFF-DA97-4ED1-96CC-9C7052441D1C}" type="pres">
      <dgm:prSet presAssocID="{9B7F4E93-8366-40D4-B2F9-0026022AA46B}" presName="childShape" presStyleCnt="0"/>
      <dgm:spPr/>
    </dgm:pt>
    <dgm:pt modelId="{2DD74FBD-C505-4906-ABF1-E60DE380D425}" type="pres">
      <dgm:prSet presAssocID="{A3C81835-E92B-4143-A55E-5F158EA7CD09}" presName="Name13" presStyleLbl="parChTrans1D2" presStyleIdx="1" presStyleCnt="4"/>
      <dgm:spPr/>
      <dgm:t>
        <a:bodyPr/>
        <a:lstStyle/>
        <a:p>
          <a:endParaRPr lang="es-ES"/>
        </a:p>
      </dgm:t>
    </dgm:pt>
    <dgm:pt modelId="{40EA6306-DEF2-4B8F-9B3B-60A4D3A57E36}" type="pres">
      <dgm:prSet presAssocID="{77CC68E2-449A-4A5D-A62D-BA5C7A7786D0}" presName="childText" presStyleLbl="bgAcc1" presStyleIdx="1" presStyleCnt="4">
        <dgm:presLayoutVars>
          <dgm:bulletEnabled val="1"/>
        </dgm:presLayoutVars>
      </dgm:prSet>
      <dgm:spPr/>
      <dgm:t>
        <a:bodyPr/>
        <a:lstStyle/>
        <a:p>
          <a:endParaRPr lang="es-ES"/>
        </a:p>
      </dgm:t>
    </dgm:pt>
    <dgm:pt modelId="{B3EE1CFD-93FE-4865-AECD-A9C297394113}" type="pres">
      <dgm:prSet presAssocID="{8F592590-C052-46F6-9851-2FC4AE54679C}" presName="Name13" presStyleLbl="parChTrans1D2" presStyleIdx="2" presStyleCnt="4"/>
      <dgm:spPr/>
      <dgm:t>
        <a:bodyPr/>
        <a:lstStyle/>
        <a:p>
          <a:endParaRPr lang="es-ES"/>
        </a:p>
      </dgm:t>
    </dgm:pt>
    <dgm:pt modelId="{B1427885-73A1-4586-A3BE-F90E4B50C3B3}" type="pres">
      <dgm:prSet presAssocID="{39708D8F-68BC-4911-97C0-6FF244D789C7}" presName="childText" presStyleLbl="bgAcc1" presStyleIdx="2" presStyleCnt="4">
        <dgm:presLayoutVars>
          <dgm:bulletEnabled val="1"/>
        </dgm:presLayoutVars>
      </dgm:prSet>
      <dgm:spPr/>
      <dgm:t>
        <a:bodyPr/>
        <a:lstStyle/>
        <a:p>
          <a:endParaRPr lang="es-ES"/>
        </a:p>
      </dgm:t>
    </dgm:pt>
    <dgm:pt modelId="{57AAA0A6-4B62-4992-97F5-65E8900F6C96}" type="pres">
      <dgm:prSet presAssocID="{1C8381DB-E159-4278-8A85-53D8F4112EB1}" presName="Name13" presStyleLbl="parChTrans1D2" presStyleIdx="3" presStyleCnt="4"/>
      <dgm:spPr/>
      <dgm:t>
        <a:bodyPr/>
        <a:lstStyle/>
        <a:p>
          <a:endParaRPr lang="es-ES"/>
        </a:p>
      </dgm:t>
    </dgm:pt>
    <dgm:pt modelId="{2179EBDE-D1EA-44D6-B467-4E1332CC8077}" type="pres">
      <dgm:prSet presAssocID="{253D6E27-3767-4606-AA6B-84B1DB8F66B4}" presName="childText" presStyleLbl="bgAcc1" presStyleIdx="3" presStyleCnt="4">
        <dgm:presLayoutVars>
          <dgm:bulletEnabled val="1"/>
        </dgm:presLayoutVars>
      </dgm:prSet>
      <dgm:spPr/>
      <dgm:t>
        <a:bodyPr/>
        <a:lstStyle/>
        <a:p>
          <a:endParaRPr lang="es-ES"/>
        </a:p>
      </dgm:t>
    </dgm:pt>
  </dgm:ptLst>
  <dgm:cxnLst>
    <dgm:cxn modelId="{6E0F77AD-DACF-4101-A70F-EAB98168B2D5}" type="presOf" srcId="{164466B6-D4D7-44D9-A570-5C3E6E58F53F}" destId="{5D51FB5D-5423-452B-ABA7-E6CAC4E88121}" srcOrd="0" destOrd="0" presId="urn:microsoft.com/office/officeart/2005/8/layout/hierarchy3"/>
    <dgm:cxn modelId="{70A1E89C-F843-4137-BF03-8FAC511365D8}" type="presOf" srcId="{77CC68E2-449A-4A5D-A62D-BA5C7A7786D0}" destId="{40EA6306-DEF2-4B8F-9B3B-60A4D3A57E36}" srcOrd="0" destOrd="0" presId="urn:microsoft.com/office/officeart/2005/8/layout/hierarchy3"/>
    <dgm:cxn modelId="{8EAE97ED-213C-423E-8CA8-C0BE6DB6CC6A}" type="presOf" srcId="{E6BB387E-FFE2-4B5A-A9E7-8FD671DE86D4}" destId="{8C987993-6079-4C4F-83B6-87908DA9A4AF}" srcOrd="0" destOrd="0" presId="urn:microsoft.com/office/officeart/2005/8/layout/hierarchy3"/>
    <dgm:cxn modelId="{9798C8A2-5731-48D6-8B98-208A0D64755D}" type="presOf" srcId="{1C8381DB-E159-4278-8A85-53D8F4112EB1}" destId="{57AAA0A6-4B62-4992-97F5-65E8900F6C96}" srcOrd="0" destOrd="0" presId="urn:microsoft.com/office/officeart/2005/8/layout/hierarchy3"/>
    <dgm:cxn modelId="{68E747B3-BC5B-4E89-AE24-5D50AB3EB630}" srcId="{9B7F4E93-8366-40D4-B2F9-0026022AA46B}" destId="{39708D8F-68BC-4911-97C0-6FF244D789C7}" srcOrd="1" destOrd="0" parTransId="{8F592590-C052-46F6-9851-2FC4AE54679C}" sibTransId="{5BC9750B-DDB3-429B-AF2F-3D7B9C396F0A}"/>
    <dgm:cxn modelId="{E18E5D98-C64B-4369-8F43-7C5CDC7A6E8A}" srcId="{B7F3CADF-6054-4F39-B155-FAE4D7286999}" destId="{9B7F4E93-8366-40D4-B2F9-0026022AA46B}" srcOrd="1" destOrd="0" parTransId="{A2CF1916-E333-4B4C-A608-4DC3BC0B8AAA}" sibTransId="{059C112D-02D8-4CA6-86DF-401B45D38A7D}"/>
    <dgm:cxn modelId="{26D4895E-1B83-4C2C-A486-A4E8824E525B}" type="presOf" srcId="{8F592590-C052-46F6-9851-2FC4AE54679C}" destId="{B3EE1CFD-93FE-4865-AECD-A9C297394113}" srcOrd="0" destOrd="0" presId="urn:microsoft.com/office/officeart/2005/8/layout/hierarchy3"/>
    <dgm:cxn modelId="{E6E2F06C-9AD4-4C56-A5B9-0CBA335D621C}" type="presOf" srcId="{8CC22209-07A6-4AA5-9A1B-1FE6A4736800}" destId="{753F0778-4F47-403C-85AC-66E4A29E96B7}" srcOrd="0" destOrd="0" presId="urn:microsoft.com/office/officeart/2005/8/layout/hierarchy3"/>
    <dgm:cxn modelId="{B40B93D3-0FDF-48A4-8BC4-D0090A1D4CB3}" type="presOf" srcId="{A3C81835-E92B-4143-A55E-5F158EA7CD09}" destId="{2DD74FBD-C505-4906-ABF1-E60DE380D425}" srcOrd="0" destOrd="0" presId="urn:microsoft.com/office/officeart/2005/8/layout/hierarchy3"/>
    <dgm:cxn modelId="{C9FA92A8-1003-4404-B7E0-21F8E559A11C}" srcId="{9B7F4E93-8366-40D4-B2F9-0026022AA46B}" destId="{77CC68E2-449A-4A5D-A62D-BA5C7A7786D0}" srcOrd="0" destOrd="0" parTransId="{A3C81835-E92B-4143-A55E-5F158EA7CD09}" sibTransId="{C2AD0EF2-7FF4-4478-8F08-4CCCEC5093ED}"/>
    <dgm:cxn modelId="{CE238868-B415-43D3-9DAF-1482D3F3E06E}" srcId="{E6BB387E-FFE2-4B5A-A9E7-8FD671DE86D4}" destId="{164466B6-D4D7-44D9-A570-5C3E6E58F53F}" srcOrd="0" destOrd="0" parTransId="{8CC22209-07A6-4AA5-9A1B-1FE6A4736800}" sibTransId="{56083BCE-4CCC-4D5E-A1D9-DA3323E01C15}"/>
    <dgm:cxn modelId="{281B2BC9-A58A-47BF-8E59-14C7D98F3509}" srcId="{B7F3CADF-6054-4F39-B155-FAE4D7286999}" destId="{E6BB387E-FFE2-4B5A-A9E7-8FD671DE86D4}" srcOrd="0" destOrd="0" parTransId="{76D555E8-5874-489A-BC7C-E19B0B4DD4FB}" sibTransId="{40822C59-8CE8-4053-A6B0-46126D801B2C}"/>
    <dgm:cxn modelId="{DF8E799F-8260-4C71-BA41-63D021ED7C63}" type="presOf" srcId="{B7F3CADF-6054-4F39-B155-FAE4D7286999}" destId="{0533AF08-A005-4499-A93A-C8146D010830}" srcOrd="0" destOrd="0" presId="urn:microsoft.com/office/officeart/2005/8/layout/hierarchy3"/>
    <dgm:cxn modelId="{3E53A601-8039-4FD7-ACFE-6D956B932073}" srcId="{9B7F4E93-8366-40D4-B2F9-0026022AA46B}" destId="{253D6E27-3767-4606-AA6B-84B1DB8F66B4}" srcOrd="2" destOrd="0" parTransId="{1C8381DB-E159-4278-8A85-53D8F4112EB1}" sibTransId="{76433676-3721-402B-9782-B1259749AC2A}"/>
    <dgm:cxn modelId="{49F7FD1E-8652-44FA-A002-D80F7FD25526}" type="presOf" srcId="{39708D8F-68BC-4911-97C0-6FF244D789C7}" destId="{B1427885-73A1-4586-A3BE-F90E4B50C3B3}" srcOrd="0" destOrd="0" presId="urn:microsoft.com/office/officeart/2005/8/layout/hierarchy3"/>
    <dgm:cxn modelId="{3A9863D5-5FDB-45DD-84C2-37310AE264D3}" type="presOf" srcId="{9B7F4E93-8366-40D4-B2F9-0026022AA46B}" destId="{447898C2-A1AC-49F0-A2EA-F73CBE300F33}" srcOrd="1" destOrd="0" presId="urn:microsoft.com/office/officeart/2005/8/layout/hierarchy3"/>
    <dgm:cxn modelId="{DB618C49-4F5C-4952-BECF-2872904ED981}" type="presOf" srcId="{253D6E27-3767-4606-AA6B-84B1DB8F66B4}" destId="{2179EBDE-D1EA-44D6-B467-4E1332CC8077}" srcOrd="0" destOrd="0" presId="urn:microsoft.com/office/officeart/2005/8/layout/hierarchy3"/>
    <dgm:cxn modelId="{431CE8B3-611E-410F-A640-8F8483691FDB}" type="presOf" srcId="{E6BB387E-FFE2-4B5A-A9E7-8FD671DE86D4}" destId="{ABE17EBE-510C-4C8A-9583-977CDB894E05}" srcOrd="1" destOrd="0" presId="urn:microsoft.com/office/officeart/2005/8/layout/hierarchy3"/>
    <dgm:cxn modelId="{53A14FB2-0978-4589-AEBC-06EC176C0D62}" type="presOf" srcId="{9B7F4E93-8366-40D4-B2F9-0026022AA46B}" destId="{FA1C76BD-742B-4211-8542-65F8D39FA69D}" srcOrd="0" destOrd="0" presId="urn:microsoft.com/office/officeart/2005/8/layout/hierarchy3"/>
    <dgm:cxn modelId="{6BBE2405-1340-463F-917D-495B903FB059}" type="presParOf" srcId="{0533AF08-A005-4499-A93A-C8146D010830}" destId="{DB01F681-D01C-4BDA-B9F3-C0BA0A9CBF33}" srcOrd="0" destOrd="0" presId="urn:microsoft.com/office/officeart/2005/8/layout/hierarchy3"/>
    <dgm:cxn modelId="{F0CE0C52-DA33-473F-B40E-D29E5FD1C5D0}" type="presParOf" srcId="{DB01F681-D01C-4BDA-B9F3-C0BA0A9CBF33}" destId="{0D826F50-2EE4-4485-A4DF-A14F712D4C7F}" srcOrd="0" destOrd="0" presId="urn:microsoft.com/office/officeart/2005/8/layout/hierarchy3"/>
    <dgm:cxn modelId="{2C210301-915F-4DAE-9209-EE8A60E3D0AB}" type="presParOf" srcId="{0D826F50-2EE4-4485-A4DF-A14F712D4C7F}" destId="{8C987993-6079-4C4F-83B6-87908DA9A4AF}" srcOrd="0" destOrd="0" presId="urn:microsoft.com/office/officeart/2005/8/layout/hierarchy3"/>
    <dgm:cxn modelId="{A01ADBB6-4FF5-4D55-BE4E-BE2848595F72}" type="presParOf" srcId="{0D826F50-2EE4-4485-A4DF-A14F712D4C7F}" destId="{ABE17EBE-510C-4C8A-9583-977CDB894E05}" srcOrd="1" destOrd="0" presId="urn:microsoft.com/office/officeart/2005/8/layout/hierarchy3"/>
    <dgm:cxn modelId="{E920E265-A996-48B0-98D1-01AD0AD975CC}" type="presParOf" srcId="{DB01F681-D01C-4BDA-B9F3-C0BA0A9CBF33}" destId="{F1C711A4-84D5-42E2-BFD4-57D96BAE757B}" srcOrd="1" destOrd="0" presId="urn:microsoft.com/office/officeart/2005/8/layout/hierarchy3"/>
    <dgm:cxn modelId="{06F901C1-BEE1-487F-864B-BA1535D78112}" type="presParOf" srcId="{F1C711A4-84D5-42E2-BFD4-57D96BAE757B}" destId="{753F0778-4F47-403C-85AC-66E4A29E96B7}" srcOrd="0" destOrd="0" presId="urn:microsoft.com/office/officeart/2005/8/layout/hierarchy3"/>
    <dgm:cxn modelId="{17B47A75-6AA8-4BDA-AC43-B974767228F6}" type="presParOf" srcId="{F1C711A4-84D5-42E2-BFD4-57D96BAE757B}" destId="{5D51FB5D-5423-452B-ABA7-E6CAC4E88121}" srcOrd="1" destOrd="0" presId="urn:microsoft.com/office/officeart/2005/8/layout/hierarchy3"/>
    <dgm:cxn modelId="{4905CEC4-E84E-4DAF-966D-04221898C649}" type="presParOf" srcId="{0533AF08-A005-4499-A93A-C8146D010830}" destId="{BB283113-610D-4F25-89C5-BCBBC8D08CC6}" srcOrd="1" destOrd="0" presId="urn:microsoft.com/office/officeart/2005/8/layout/hierarchy3"/>
    <dgm:cxn modelId="{869140D3-59E0-482C-88EC-AD79148FEA03}" type="presParOf" srcId="{BB283113-610D-4F25-89C5-BCBBC8D08CC6}" destId="{8C5AE8C8-87CC-4B30-BD9D-AA3360D50D44}" srcOrd="0" destOrd="0" presId="urn:microsoft.com/office/officeart/2005/8/layout/hierarchy3"/>
    <dgm:cxn modelId="{489278F0-FA33-44B0-8CBC-06CF66BCABB5}" type="presParOf" srcId="{8C5AE8C8-87CC-4B30-BD9D-AA3360D50D44}" destId="{FA1C76BD-742B-4211-8542-65F8D39FA69D}" srcOrd="0" destOrd="0" presId="urn:microsoft.com/office/officeart/2005/8/layout/hierarchy3"/>
    <dgm:cxn modelId="{9F53918E-0CA0-4E80-87D3-819FABAB6517}" type="presParOf" srcId="{8C5AE8C8-87CC-4B30-BD9D-AA3360D50D44}" destId="{447898C2-A1AC-49F0-A2EA-F73CBE300F33}" srcOrd="1" destOrd="0" presId="urn:microsoft.com/office/officeart/2005/8/layout/hierarchy3"/>
    <dgm:cxn modelId="{C95B0474-B543-4707-846D-27A6E079AA9C}" type="presParOf" srcId="{BB283113-610D-4F25-89C5-BCBBC8D08CC6}" destId="{ADC92CFF-DA97-4ED1-96CC-9C7052441D1C}" srcOrd="1" destOrd="0" presId="urn:microsoft.com/office/officeart/2005/8/layout/hierarchy3"/>
    <dgm:cxn modelId="{CC143584-6E81-492F-99F5-2E35ABB5E7EC}" type="presParOf" srcId="{ADC92CFF-DA97-4ED1-96CC-9C7052441D1C}" destId="{2DD74FBD-C505-4906-ABF1-E60DE380D425}" srcOrd="0" destOrd="0" presId="urn:microsoft.com/office/officeart/2005/8/layout/hierarchy3"/>
    <dgm:cxn modelId="{BF44E4F9-DFA5-4D19-9D79-C39A043EE086}" type="presParOf" srcId="{ADC92CFF-DA97-4ED1-96CC-9C7052441D1C}" destId="{40EA6306-DEF2-4B8F-9B3B-60A4D3A57E36}" srcOrd="1" destOrd="0" presId="urn:microsoft.com/office/officeart/2005/8/layout/hierarchy3"/>
    <dgm:cxn modelId="{60129EAC-A4C1-4DC4-A65B-FD9CD4933323}" type="presParOf" srcId="{ADC92CFF-DA97-4ED1-96CC-9C7052441D1C}" destId="{B3EE1CFD-93FE-4865-AECD-A9C297394113}" srcOrd="2" destOrd="0" presId="urn:microsoft.com/office/officeart/2005/8/layout/hierarchy3"/>
    <dgm:cxn modelId="{B4CFC4B5-F8D2-430A-992F-262E65F496F6}" type="presParOf" srcId="{ADC92CFF-DA97-4ED1-96CC-9C7052441D1C}" destId="{B1427885-73A1-4586-A3BE-F90E4B50C3B3}" srcOrd="3" destOrd="0" presId="urn:microsoft.com/office/officeart/2005/8/layout/hierarchy3"/>
    <dgm:cxn modelId="{3D130AAC-8259-4097-8D10-A0B6103BEA35}" type="presParOf" srcId="{ADC92CFF-DA97-4ED1-96CC-9C7052441D1C}" destId="{57AAA0A6-4B62-4992-97F5-65E8900F6C96}" srcOrd="4" destOrd="0" presId="urn:microsoft.com/office/officeart/2005/8/layout/hierarchy3"/>
    <dgm:cxn modelId="{D31B8D0C-9D10-4667-824C-664CB4A560A8}" type="presParOf" srcId="{ADC92CFF-DA97-4ED1-96CC-9C7052441D1C}" destId="{2179EBDE-D1EA-44D6-B467-4E1332CC8077}"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31FF3DF-305F-43CD-BE4B-23D539E1444F}" type="doc">
      <dgm:prSet loTypeId="urn:microsoft.com/office/officeart/2005/8/layout/bProcess3" loCatId="process" qsTypeId="urn:microsoft.com/office/officeart/2005/8/quickstyle/3d1" qsCatId="3D" csTypeId="urn:microsoft.com/office/officeart/2005/8/colors/colorful4" csCatId="colorful" phldr="1"/>
      <dgm:spPr/>
      <dgm:t>
        <a:bodyPr/>
        <a:lstStyle/>
        <a:p>
          <a:endParaRPr lang="es-ES"/>
        </a:p>
      </dgm:t>
    </dgm:pt>
    <dgm:pt modelId="{C76E53DD-DABE-4BF0-BEA0-ECA3BC1B47D2}">
      <dgm:prSet phldrT="[Text]"/>
      <dgm:spPr/>
      <dgm:t>
        <a:bodyPr/>
        <a:lstStyle/>
        <a:p>
          <a:r>
            <a:rPr lang="es-ES" dirty="0" smtClean="0"/>
            <a:t>Tipo: </a:t>
          </a:r>
          <a:br>
            <a:rPr lang="es-ES" dirty="0" smtClean="0"/>
          </a:br>
          <a:r>
            <a:rPr lang="es-ES" dirty="0" smtClean="0"/>
            <a:t>Bibliográfica / documental y de campo</a:t>
          </a:r>
          <a:endParaRPr lang="es-ES" dirty="0"/>
        </a:p>
      </dgm:t>
    </dgm:pt>
    <dgm:pt modelId="{97063CD1-DFC6-452C-A0FB-3A9B95BC0A58}" type="parTrans" cxnId="{5FB94042-0C9E-4E20-A4F0-F8B27A2780FA}">
      <dgm:prSet/>
      <dgm:spPr/>
      <dgm:t>
        <a:bodyPr/>
        <a:lstStyle/>
        <a:p>
          <a:endParaRPr lang="es-ES"/>
        </a:p>
      </dgm:t>
    </dgm:pt>
    <dgm:pt modelId="{6420E2DD-F18C-4E34-9871-966C8AD5FE42}" type="sibTrans" cxnId="{5FB94042-0C9E-4E20-A4F0-F8B27A2780FA}">
      <dgm:prSet/>
      <dgm:spPr/>
      <dgm:t>
        <a:bodyPr/>
        <a:lstStyle/>
        <a:p>
          <a:endParaRPr lang="es-ES"/>
        </a:p>
      </dgm:t>
    </dgm:pt>
    <dgm:pt modelId="{04459CC6-0A20-4B9F-B81B-BFD9E77F8A87}">
      <dgm:prSet phldrT="[Text]"/>
      <dgm:spPr/>
      <dgm:t>
        <a:bodyPr/>
        <a:lstStyle/>
        <a:p>
          <a:r>
            <a:rPr lang="es-ES" dirty="0" smtClean="0"/>
            <a:t>Diseño: Descriptivo</a:t>
          </a:r>
          <a:endParaRPr lang="es-ES" dirty="0"/>
        </a:p>
      </dgm:t>
    </dgm:pt>
    <dgm:pt modelId="{C87AB178-5F8E-46F9-A2DF-2537D1F05E4D}" type="parTrans" cxnId="{404A6940-2A75-49E0-A79F-F048F31E8052}">
      <dgm:prSet/>
      <dgm:spPr/>
      <dgm:t>
        <a:bodyPr/>
        <a:lstStyle/>
        <a:p>
          <a:endParaRPr lang="es-ES"/>
        </a:p>
      </dgm:t>
    </dgm:pt>
    <dgm:pt modelId="{EF65D27F-8BF0-45F6-BA71-1A3C69FA526E}" type="sibTrans" cxnId="{404A6940-2A75-49E0-A79F-F048F31E8052}">
      <dgm:prSet/>
      <dgm:spPr/>
      <dgm:t>
        <a:bodyPr/>
        <a:lstStyle/>
        <a:p>
          <a:endParaRPr lang="es-ES"/>
        </a:p>
      </dgm:t>
    </dgm:pt>
    <dgm:pt modelId="{392CA96A-1ED0-4CF2-A73A-EE8AC98F457F}">
      <dgm:prSet phldrT="[Text]"/>
      <dgm:spPr/>
      <dgm:t>
        <a:bodyPr/>
        <a:lstStyle/>
        <a:p>
          <a:r>
            <a:rPr lang="es-ES" dirty="0" smtClean="0"/>
            <a:t>Método: </a:t>
          </a:r>
          <a:br>
            <a:rPr lang="es-ES" dirty="0" smtClean="0"/>
          </a:br>
          <a:r>
            <a:rPr lang="es-ES" dirty="0" smtClean="0"/>
            <a:t>Análisis - Síntesis</a:t>
          </a:r>
          <a:endParaRPr lang="es-ES" dirty="0"/>
        </a:p>
      </dgm:t>
    </dgm:pt>
    <dgm:pt modelId="{45A45CCD-3190-403A-91E2-6DF8E1117BD5}" type="parTrans" cxnId="{1326C019-7910-4562-B38D-05418A25C9CD}">
      <dgm:prSet/>
      <dgm:spPr/>
      <dgm:t>
        <a:bodyPr/>
        <a:lstStyle/>
        <a:p>
          <a:endParaRPr lang="es-ES"/>
        </a:p>
      </dgm:t>
    </dgm:pt>
    <dgm:pt modelId="{0E4F3794-8123-4DB1-93B2-6E4C331D9246}" type="sibTrans" cxnId="{1326C019-7910-4562-B38D-05418A25C9CD}">
      <dgm:prSet/>
      <dgm:spPr/>
      <dgm:t>
        <a:bodyPr/>
        <a:lstStyle/>
        <a:p>
          <a:endParaRPr lang="es-ES"/>
        </a:p>
      </dgm:t>
    </dgm:pt>
    <dgm:pt modelId="{63900F70-16DF-4F76-9212-FE7CF4229B8C}">
      <dgm:prSet phldrT="[Text]"/>
      <dgm:spPr/>
      <dgm:t>
        <a:bodyPr/>
        <a:lstStyle/>
        <a:p>
          <a:r>
            <a:rPr lang="es-ES" dirty="0" smtClean="0"/>
            <a:t>Técnica: Encuesta</a:t>
          </a:r>
          <a:endParaRPr lang="es-ES" dirty="0"/>
        </a:p>
      </dgm:t>
    </dgm:pt>
    <dgm:pt modelId="{A740D349-EF48-4B1C-B3B8-92C9FDB0B595}" type="parTrans" cxnId="{8D5F201C-09C3-4D3E-8721-F3E99F25DB26}">
      <dgm:prSet/>
      <dgm:spPr/>
      <dgm:t>
        <a:bodyPr/>
        <a:lstStyle/>
        <a:p>
          <a:endParaRPr lang="es-ES"/>
        </a:p>
      </dgm:t>
    </dgm:pt>
    <dgm:pt modelId="{B803A2FE-8178-4314-86B3-86E70ED26293}" type="sibTrans" cxnId="{8D5F201C-09C3-4D3E-8721-F3E99F25DB26}">
      <dgm:prSet/>
      <dgm:spPr/>
      <dgm:t>
        <a:bodyPr/>
        <a:lstStyle/>
        <a:p>
          <a:endParaRPr lang="es-ES"/>
        </a:p>
      </dgm:t>
    </dgm:pt>
    <dgm:pt modelId="{1BF7761F-1E5F-4AD0-863A-9484D05D8977}">
      <dgm:prSet phldrT="[Text]"/>
      <dgm:spPr/>
      <dgm:t>
        <a:bodyPr/>
        <a:lstStyle/>
        <a:p>
          <a:r>
            <a:rPr lang="es-ES" dirty="0" smtClean="0"/>
            <a:t>Instrumento: Cuestionario</a:t>
          </a:r>
          <a:endParaRPr lang="es-ES" dirty="0"/>
        </a:p>
      </dgm:t>
    </dgm:pt>
    <dgm:pt modelId="{0D3D0E19-5EA9-4C0E-ACF9-8DC6935CAB81}" type="parTrans" cxnId="{6F10361E-5A37-4D18-9596-390D89E93994}">
      <dgm:prSet/>
      <dgm:spPr/>
      <dgm:t>
        <a:bodyPr/>
        <a:lstStyle/>
        <a:p>
          <a:endParaRPr lang="es-ES"/>
        </a:p>
      </dgm:t>
    </dgm:pt>
    <dgm:pt modelId="{16DF9567-EA6F-4BF8-A96A-C188DC45DE3C}" type="sibTrans" cxnId="{6F10361E-5A37-4D18-9596-390D89E93994}">
      <dgm:prSet/>
      <dgm:spPr/>
      <dgm:t>
        <a:bodyPr/>
        <a:lstStyle/>
        <a:p>
          <a:endParaRPr lang="es-ES"/>
        </a:p>
      </dgm:t>
    </dgm:pt>
    <dgm:pt modelId="{F57A4B8D-249A-4ACF-84AA-A2440C07A383}">
      <dgm:prSet phldrT="[Text]"/>
      <dgm:spPr/>
      <dgm:t>
        <a:bodyPr/>
        <a:lstStyle/>
        <a:p>
          <a:r>
            <a:rPr lang="es-ES" dirty="0" smtClean="0"/>
            <a:t>Población: 83 empresas</a:t>
          </a:r>
          <a:br>
            <a:rPr lang="es-ES" dirty="0" smtClean="0"/>
          </a:br>
          <a:endParaRPr lang="es-ES" dirty="0"/>
        </a:p>
      </dgm:t>
    </dgm:pt>
    <dgm:pt modelId="{CA33F7A0-07FF-49B6-962B-84722E5E1766}" type="parTrans" cxnId="{C51DD150-33B9-42BC-BB60-4798EBAD04BB}">
      <dgm:prSet/>
      <dgm:spPr/>
      <dgm:t>
        <a:bodyPr/>
        <a:lstStyle/>
        <a:p>
          <a:endParaRPr lang="es-ES"/>
        </a:p>
      </dgm:t>
    </dgm:pt>
    <dgm:pt modelId="{7F2716DD-F3E0-4AFB-A3C4-62AD53CCA021}" type="sibTrans" cxnId="{C51DD150-33B9-42BC-BB60-4798EBAD04BB}">
      <dgm:prSet/>
      <dgm:spPr/>
      <dgm:t>
        <a:bodyPr/>
        <a:lstStyle/>
        <a:p>
          <a:endParaRPr lang="es-ES"/>
        </a:p>
      </dgm:t>
    </dgm:pt>
    <dgm:pt modelId="{9A78CA4E-04F1-4AB1-B052-8DE35F0C908D}" type="pres">
      <dgm:prSet presAssocID="{831FF3DF-305F-43CD-BE4B-23D539E1444F}" presName="Name0" presStyleCnt="0">
        <dgm:presLayoutVars>
          <dgm:dir/>
          <dgm:resizeHandles val="exact"/>
        </dgm:presLayoutVars>
      </dgm:prSet>
      <dgm:spPr/>
      <dgm:t>
        <a:bodyPr/>
        <a:lstStyle/>
        <a:p>
          <a:endParaRPr lang="es-ES"/>
        </a:p>
      </dgm:t>
    </dgm:pt>
    <dgm:pt modelId="{C38B6881-F11D-49D8-9B24-CC9C3191E576}" type="pres">
      <dgm:prSet presAssocID="{C76E53DD-DABE-4BF0-BEA0-ECA3BC1B47D2}" presName="node" presStyleLbl="node1" presStyleIdx="0" presStyleCnt="6">
        <dgm:presLayoutVars>
          <dgm:bulletEnabled val="1"/>
        </dgm:presLayoutVars>
      </dgm:prSet>
      <dgm:spPr/>
      <dgm:t>
        <a:bodyPr/>
        <a:lstStyle/>
        <a:p>
          <a:endParaRPr lang="es-ES"/>
        </a:p>
      </dgm:t>
    </dgm:pt>
    <dgm:pt modelId="{14575CD7-AC64-4F4D-B1A4-2432B71BD160}" type="pres">
      <dgm:prSet presAssocID="{6420E2DD-F18C-4E34-9871-966C8AD5FE42}" presName="sibTrans" presStyleLbl="sibTrans1D1" presStyleIdx="0" presStyleCnt="5"/>
      <dgm:spPr/>
      <dgm:t>
        <a:bodyPr/>
        <a:lstStyle/>
        <a:p>
          <a:endParaRPr lang="es-ES"/>
        </a:p>
      </dgm:t>
    </dgm:pt>
    <dgm:pt modelId="{6D36C747-C04A-4F0D-A866-4434092C8980}" type="pres">
      <dgm:prSet presAssocID="{6420E2DD-F18C-4E34-9871-966C8AD5FE42}" presName="connectorText" presStyleLbl="sibTrans1D1" presStyleIdx="0" presStyleCnt="5"/>
      <dgm:spPr/>
      <dgm:t>
        <a:bodyPr/>
        <a:lstStyle/>
        <a:p>
          <a:endParaRPr lang="es-ES"/>
        </a:p>
      </dgm:t>
    </dgm:pt>
    <dgm:pt modelId="{3B72A22C-74F9-4716-9720-6D13C71263B8}" type="pres">
      <dgm:prSet presAssocID="{04459CC6-0A20-4B9F-B81B-BFD9E77F8A87}" presName="node" presStyleLbl="node1" presStyleIdx="1" presStyleCnt="6">
        <dgm:presLayoutVars>
          <dgm:bulletEnabled val="1"/>
        </dgm:presLayoutVars>
      </dgm:prSet>
      <dgm:spPr/>
      <dgm:t>
        <a:bodyPr/>
        <a:lstStyle/>
        <a:p>
          <a:endParaRPr lang="es-ES"/>
        </a:p>
      </dgm:t>
    </dgm:pt>
    <dgm:pt modelId="{80C7736D-E6C9-43A5-B358-F34783A3B227}" type="pres">
      <dgm:prSet presAssocID="{EF65D27F-8BF0-45F6-BA71-1A3C69FA526E}" presName="sibTrans" presStyleLbl="sibTrans1D1" presStyleIdx="1" presStyleCnt="5"/>
      <dgm:spPr/>
      <dgm:t>
        <a:bodyPr/>
        <a:lstStyle/>
        <a:p>
          <a:endParaRPr lang="es-ES"/>
        </a:p>
      </dgm:t>
    </dgm:pt>
    <dgm:pt modelId="{91A8035E-A626-4A9B-A230-7C79F344EF17}" type="pres">
      <dgm:prSet presAssocID="{EF65D27F-8BF0-45F6-BA71-1A3C69FA526E}" presName="connectorText" presStyleLbl="sibTrans1D1" presStyleIdx="1" presStyleCnt="5"/>
      <dgm:spPr/>
      <dgm:t>
        <a:bodyPr/>
        <a:lstStyle/>
        <a:p>
          <a:endParaRPr lang="es-ES"/>
        </a:p>
      </dgm:t>
    </dgm:pt>
    <dgm:pt modelId="{1897741A-E1F9-45FA-AC92-C0854A79C048}" type="pres">
      <dgm:prSet presAssocID="{392CA96A-1ED0-4CF2-A73A-EE8AC98F457F}" presName="node" presStyleLbl="node1" presStyleIdx="2" presStyleCnt="6">
        <dgm:presLayoutVars>
          <dgm:bulletEnabled val="1"/>
        </dgm:presLayoutVars>
      </dgm:prSet>
      <dgm:spPr/>
      <dgm:t>
        <a:bodyPr/>
        <a:lstStyle/>
        <a:p>
          <a:endParaRPr lang="es-ES"/>
        </a:p>
      </dgm:t>
    </dgm:pt>
    <dgm:pt modelId="{18B0A80F-ED7C-4E83-A441-D4CA05B69A5F}" type="pres">
      <dgm:prSet presAssocID="{0E4F3794-8123-4DB1-93B2-6E4C331D9246}" presName="sibTrans" presStyleLbl="sibTrans1D1" presStyleIdx="2" presStyleCnt="5"/>
      <dgm:spPr/>
      <dgm:t>
        <a:bodyPr/>
        <a:lstStyle/>
        <a:p>
          <a:endParaRPr lang="es-ES"/>
        </a:p>
      </dgm:t>
    </dgm:pt>
    <dgm:pt modelId="{9D3E7E1E-92C1-48D7-959B-DE52E276E983}" type="pres">
      <dgm:prSet presAssocID="{0E4F3794-8123-4DB1-93B2-6E4C331D9246}" presName="connectorText" presStyleLbl="sibTrans1D1" presStyleIdx="2" presStyleCnt="5"/>
      <dgm:spPr/>
      <dgm:t>
        <a:bodyPr/>
        <a:lstStyle/>
        <a:p>
          <a:endParaRPr lang="es-ES"/>
        </a:p>
      </dgm:t>
    </dgm:pt>
    <dgm:pt modelId="{355E4B66-83C6-439E-850C-2D21B28ABBA5}" type="pres">
      <dgm:prSet presAssocID="{63900F70-16DF-4F76-9212-FE7CF4229B8C}" presName="node" presStyleLbl="node1" presStyleIdx="3" presStyleCnt="6">
        <dgm:presLayoutVars>
          <dgm:bulletEnabled val="1"/>
        </dgm:presLayoutVars>
      </dgm:prSet>
      <dgm:spPr/>
      <dgm:t>
        <a:bodyPr/>
        <a:lstStyle/>
        <a:p>
          <a:endParaRPr lang="es-ES"/>
        </a:p>
      </dgm:t>
    </dgm:pt>
    <dgm:pt modelId="{91AE2705-D465-4C80-94A7-20FB132EE3C5}" type="pres">
      <dgm:prSet presAssocID="{B803A2FE-8178-4314-86B3-86E70ED26293}" presName="sibTrans" presStyleLbl="sibTrans1D1" presStyleIdx="3" presStyleCnt="5"/>
      <dgm:spPr/>
      <dgm:t>
        <a:bodyPr/>
        <a:lstStyle/>
        <a:p>
          <a:endParaRPr lang="es-ES"/>
        </a:p>
      </dgm:t>
    </dgm:pt>
    <dgm:pt modelId="{C881DDC1-3741-4F78-84F1-29680F31F63F}" type="pres">
      <dgm:prSet presAssocID="{B803A2FE-8178-4314-86B3-86E70ED26293}" presName="connectorText" presStyleLbl="sibTrans1D1" presStyleIdx="3" presStyleCnt="5"/>
      <dgm:spPr/>
      <dgm:t>
        <a:bodyPr/>
        <a:lstStyle/>
        <a:p>
          <a:endParaRPr lang="es-ES"/>
        </a:p>
      </dgm:t>
    </dgm:pt>
    <dgm:pt modelId="{784118C0-F35D-4BBE-9655-18A3AA59DED8}" type="pres">
      <dgm:prSet presAssocID="{1BF7761F-1E5F-4AD0-863A-9484D05D8977}" presName="node" presStyleLbl="node1" presStyleIdx="4" presStyleCnt="6">
        <dgm:presLayoutVars>
          <dgm:bulletEnabled val="1"/>
        </dgm:presLayoutVars>
      </dgm:prSet>
      <dgm:spPr/>
      <dgm:t>
        <a:bodyPr/>
        <a:lstStyle/>
        <a:p>
          <a:endParaRPr lang="es-ES"/>
        </a:p>
      </dgm:t>
    </dgm:pt>
    <dgm:pt modelId="{DAB085A4-9573-40AB-9746-993ECFD7045F}" type="pres">
      <dgm:prSet presAssocID="{16DF9567-EA6F-4BF8-A96A-C188DC45DE3C}" presName="sibTrans" presStyleLbl="sibTrans1D1" presStyleIdx="4" presStyleCnt="5"/>
      <dgm:spPr/>
      <dgm:t>
        <a:bodyPr/>
        <a:lstStyle/>
        <a:p>
          <a:endParaRPr lang="es-ES"/>
        </a:p>
      </dgm:t>
    </dgm:pt>
    <dgm:pt modelId="{CE686407-48BC-4CD3-AD52-890BB55C6D90}" type="pres">
      <dgm:prSet presAssocID="{16DF9567-EA6F-4BF8-A96A-C188DC45DE3C}" presName="connectorText" presStyleLbl="sibTrans1D1" presStyleIdx="4" presStyleCnt="5"/>
      <dgm:spPr/>
      <dgm:t>
        <a:bodyPr/>
        <a:lstStyle/>
        <a:p>
          <a:endParaRPr lang="es-ES"/>
        </a:p>
      </dgm:t>
    </dgm:pt>
    <dgm:pt modelId="{FCE84B4B-8939-4EBF-AC7D-59720A77E14E}" type="pres">
      <dgm:prSet presAssocID="{F57A4B8D-249A-4ACF-84AA-A2440C07A383}" presName="node" presStyleLbl="node1" presStyleIdx="5" presStyleCnt="6">
        <dgm:presLayoutVars>
          <dgm:bulletEnabled val="1"/>
        </dgm:presLayoutVars>
      </dgm:prSet>
      <dgm:spPr/>
      <dgm:t>
        <a:bodyPr/>
        <a:lstStyle/>
        <a:p>
          <a:endParaRPr lang="es-ES"/>
        </a:p>
      </dgm:t>
    </dgm:pt>
  </dgm:ptLst>
  <dgm:cxnLst>
    <dgm:cxn modelId="{6F10361E-5A37-4D18-9596-390D89E93994}" srcId="{831FF3DF-305F-43CD-BE4B-23D539E1444F}" destId="{1BF7761F-1E5F-4AD0-863A-9484D05D8977}" srcOrd="4" destOrd="0" parTransId="{0D3D0E19-5EA9-4C0E-ACF9-8DC6935CAB81}" sibTransId="{16DF9567-EA6F-4BF8-A96A-C188DC45DE3C}"/>
    <dgm:cxn modelId="{AEF318A5-5B41-4907-911F-8DA62ABEE761}" type="presOf" srcId="{0E4F3794-8123-4DB1-93B2-6E4C331D9246}" destId="{18B0A80F-ED7C-4E83-A441-D4CA05B69A5F}" srcOrd="0" destOrd="0" presId="urn:microsoft.com/office/officeart/2005/8/layout/bProcess3"/>
    <dgm:cxn modelId="{404A6940-2A75-49E0-A79F-F048F31E8052}" srcId="{831FF3DF-305F-43CD-BE4B-23D539E1444F}" destId="{04459CC6-0A20-4B9F-B81B-BFD9E77F8A87}" srcOrd="1" destOrd="0" parTransId="{C87AB178-5F8E-46F9-A2DF-2537D1F05E4D}" sibTransId="{EF65D27F-8BF0-45F6-BA71-1A3C69FA526E}"/>
    <dgm:cxn modelId="{088CE0B1-B7A8-4C54-BD2C-79A8785B14AF}" type="presOf" srcId="{0E4F3794-8123-4DB1-93B2-6E4C331D9246}" destId="{9D3E7E1E-92C1-48D7-959B-DE52E276E983}" srcOrd="1" destOrd="0" presId="urn:microsoft.com/office/officeart/2005/8/layout/bProcess3"/>
    <dgm:cxn modelId="{1E9CD557-01D8-47F2-AD84-B05FAA62E09A}" type="presOf" srcId="{16DF9567-EA6F-4BF8-A96A-C188DC45DE3C}" destId="{DAB085A4-9573-40AB-9746-993ECFD7045F}" srcOrd="0" destOrd="0" presId="urn:microsoft.com/office/officeart/2005/8/layout/bProcess3"/>
    <dgm:cxn modelId="{BE6E59C5-F115-4ADC-BFA9-501F1E8E8097}" type="presOf" srcId="{1BF7761F-1E5F-4AD0-863A-9484D05D8977}" destId="{784118C0-F35D-4BBE-9655-18A3AA59DED8}" srcOrd="0" destOrd="0" presId="urn:microsoft.com/office/officeart/2005/8/layout/bProcess3"/>
    <dgm:cxn modelId="{5FB94042-0C9E-4E20-A4F0-F8B27A2780FA}" srcId="{831FF3DF-305F-43CD-BE4B-23D539E1444F}" destId="{C76E53DD-DABE-4BF0-BEA0-ECA3BC1B47D2}" srcOrd="0" destOrd="0" parTransId="{97063CD1-DFC6-452C-A0FB-3A9B95BC0A58}" sibTransId="{6420E2DD-F18C-4E34-9871-966C8AD5FE42}"/>
    <dgm:cxn modelId="{C4C9B7E0-E007-4720-92CC-9DA7089F6A68}" type="presOf" srcId="{6420E2DD-F18C-4E34-9871-966C8AD5FE42}" destId="{6D36C747-C04A-4F0D-A866-4434092C8980}" srcOrd="1" destOrd="0" presId="urn:microsoft.com/office/officeart/2005/8/layout/bProcess3"/>
    <dgm:cxn modelId="{2A5E778F-F0DD-40ED-925D-85A501114DAE}" type="presOf" srcId="{F57A4B8D-249A-4ACF-84AA-A2440C07A383}" destId="{FCE84B4B-8939-4EBF-AC7D-59720A77E14E}" srcOrd="0" destOrd="0" presId="urn:microsoft.com/office/officeart/2005/8/layout/bProcess3"/>
    <dgm:cxn modelId="{414EEF31-403B-4353-AD73-9E4F709DEA76}" type="presOf" srcId="{EF65D27F-8BF0-45F6-BA71-1A3C69FA526E}" destId="{91A8035E-A626-4A9B-A230-7C79F344EF17}" srcOrd="1" destOrd="0" presId="urn:microsoft.com/office/officeart/2005/8/layout/bProcess3"/>
    <dgm:cxn modelId="{0E43178A-AED4-42BD-9305-4AC214519250}" type="presOf" srcId="{16DF9567-EA6F-4BF8-A96A-C188DC45DE3C}" destId="{CE686407-48BC-4CD3-AD52-890BB55C6D90}" srcOrd="1" destOrd="0" presId="urn:microsoft.com/office/officeart/2005/8/layout/bProcess3"/>
    <dgm:cxn modelId="{D44BCBEB-CF25-4FFA-B85C-36F4602E9F3C}" type="presOf" srcId="{C76E53DD-DABE-4BF0-BEA0-ECA3BC1B47D2}" destId="{C38B6881-F11D-49D8-9B24-CC9C3191E576}" srcOrd="0" destOrd="0" presId="urn:microsoft.com/office/officeart/2005/8/layout/bProcess3"/>
    <dgm:cxn modelId="{A89D860B-6183-4AEA-AD56-9DAD74FFE23E}" type="presOf" srcId="{EF65D27F-8BF0-45F6-BA71-1A3C69FA526E}" destId="{80C7736D-E6C9-43A5-B358-F34783A3B227}" srcOrd="0" destOrd="0" presId="urn:microsoft.com/office/officeart/2005/8/layout/bProcess3"/>
    <dgm:cxn modelId="{1326C019-7910-4562-B38D-05418A25C9CD}" srcId="{831FF3DF-305F-43CD-BE4B-23D539E1444F}" destId="{392CA96A-1ED0-4CF2-A73A-EE8AC98F457F}" srcOrd="2" destOrd="0" parTransId="{45A45CCD-3190-403A-91E2-6DF8E1117BD5}" sibTransId="{0E4F3794-8123-4DB1-93B2-6E4C331D9246}"/>
    <dgm:cxn modelId="{C71F8498-1920-40CA-8267-5AA054C6DD14}" type="presOf" srcId="{B803A2FE-8178-4314-86B3-86E70ED26293}" destId="{C881DDC1-3741-4F78-84F1-29680F31F63F}" srcOrd="1" destOrd="0" presId="urn:microsoft.com/office/officeart/2005/8/layout/bProcess3"/>
    <dgm:cxn modelId="{C51DD150-33B9-42BC-BB60-4798EBAD04BB}" srcId="{831FF3DF-305F-43CD-BE4B-23D539E1444F}" destId="{F57A4B8D-249A-4ACF-84AA-A2440C07A383}" srcOrd="5" destOrd="0" parTransId="{CA33F7A0-07FF-49B6-962B-84722E5E1766}" sibTransId="{7F2716DD-F3E0-4AFB-A3C4-62AD53CCA021}"/>
    <dgm:cxn modelId="{5BDAEA66-925F-4174-B404-D13265991DEC}" type="presOf" srcId="{6420E2DD-F18C-4E34-9871-966C8AD5FE42}" destId="{14575CD7-AC64-4F4D-B1A4-2432B71BD160}" srcOrd="0" destOrd="0" presId="urn:microsoft.com/office/officeart/2005/8/layout/bProcess3"/>
    <dgm:cxn modelId="{90626981-AD2D-4FA7-9187-7BE1905DC410}" type="presOf" srcId="{831FF3DF-305F-43CD-BE4B-23D539E1444F}" destId="{9A78CA4E-04F1-4AB1-B052-8DE35F0C908D}" srcOrd="0" destOrd="0" presId="urn:microsoft.com/office/officeart/2005/8/layout/bProcess3"/>
    <dgm:cxn modelId="{A3E16928-B253-4195-9295-8A6C923B7904}" type="presOf" srcId="{63900F70-16DF-4F76-9212-FE7CF4229B8C}" destId="{355E4B66-83C6-439E-850C-2D21B28ABBA5}" srcOrd="0" destOrd="0" presId="urn:microsoft.com/office/officeart/2005/8/layout/bProcess3"/>
    <dgm:cxn modelId="{ABC3C04D-F3A6-4BF5-9A0C-F040F41053B5}" type="presOf" srcId="{B803A2FE-8178-4314-86B3-86E70ED26293}" destId="{91AE2705-D465-4C80-94A7-20FB132EE3C5}" srcOrd="0" destOrd="0" presId="urn:microsoft.com/office/officeart/2005/8/layout/bProcess3"/>
    <dgm:cxn modelId="{63169048-4263-45CE-8D80-E559046E2B7D}" type="presOf" srcId="{392CA96A-1ED0-4CF2-A73A-EE8AC98F457F}" destId="{1897741A-E1F9-45FA-AC92-C0854A79C048}" srcOrd="0" destOrd="0" presId="urn:microsoft.com/office/officeart/2005/8/layout/bProcess3"/>
    <dgm:cxn modelId="{F360DF7E-97BF-4640-B1D1-1E606DFBE45C}" type="presOf" srcId="{04459CC6-0A20-4B9F-B81B-BFD9E77F8A87}" destId="{3B72A22C-74F9-4716-9720-6D13C71263B8}" srcOrd="0" destOrd="0" presId="urn:microsoft.com/office/officeart/2005/8/layout/bProcess3"/>
    <dgm:cxn modelId="{8D5F201C-09C3-4D3E-8721-F3E99F25DB26}" srcId="{831FF3DF-305F-43CD-BE4B-23D539E1444F}" destId="{63900F70-16DF-4F76-9212-FE7CF4229B8C}" srcOrd="3" destOrd="0" parTransId="{A740D349-EF48-4B1C-B3B8-92C9FDB0B595}" sibTransId="{B803A2FE-8178-4314-86B3-86E70ED26293}"/>
    <dgm:cxn modelId="{6E0A4036-67DB-4B50-B33A-A7BAFABBFF55}" type="presParOf" srcId="{9A78CA4E-04F1-4AB1-B052-8DE35F0C908D}" destId="{C38B6881-F11D-49D8-9B24-CC9C3191E576}" srcOrd="0" destOrd="0" presId="urn:microsoft.com/office/officeart/2005/8/layout/bProcess3"/>
    <dgm:cxn modelId="{DDBF6B6A-65AF-462B-9CA8-31CE2B5285C4}" type="presParOf" srcId="{9A78CA4E-04F1-4AB1-B052-8DE35F0C908D}" destId="{14575CD7-AC64-4F4D-B1A4-2432B71BD160}" srcOrd="1" destOrd="0" presId="urn:microsoft.com/office/officeart/2005/8/layout/bProcess3"/>
    <dgm:cxn modelId="{3E90C3AD-B54D-4B60-97BD-D7CD1EB17723}" type="presParOf" srcId="{14575CD7-AC64-4F4D-B1A4-2432B71BD160}" destId="{6D36C747-C04A-4F0D-A866-4434092C8980}" srcOrd="0" destOrd="0" presId="urn:microsoft.com/office/officeart/2005/8/layout/bProcess3"/>
    <dgm:cxn modelId="{CCABF605-9ED4-442D-97A7-C38464B82709}" type="presParOf" srcId="{9A78CA4E-04F1-4AB1-B052-8DE35F0C908D}" destId="{3B72A22C-74F9-4716-9720-6D13C71263B8}" srcOrd="2" destOrd="0" presId="urn:microsoft.com/office/officeart/2005/8/layout/bProcess3"/>
    <dgm:cxn modelId="{189CA9F4-F444-4597-B58C-F75928F885C5}" type="presParOf" srcId="{9A78CA4E-04F1-4AB1-B052-8DE35F0C908D}" destId="{80C7736D-E6C9-43A5-B358-F34783A3B227}" srcOrd="3" destOrd="0" presId="urn:microsoft.com/office/officeart/2005/8/layout/bProcess3"/>
    <dgm:cxn modelId="{6502E77F-AE1A-4878-9E8A-1D4915B8955D}" type="presParOf" srcId="{80C7736D-E6C9-43A5-B358-F34783A3B227}" destId="{91A8035E-A626-4A9B-A230-7C79F344EF17}" srcOrd="0" destOrd="0" presId="urn:microsoft.com/office/officeart/2005/8/layout/bProcess3"/>
    <dgm:cxn modelId="{138FD51F-0C61-44DF-BA5A-C17DEE8C9924}" type="presParOf" srcId="{9A78CA4E-04F1-4AB1-B052-8DE35F0C908D}" destId="{1897741A-E1F9-45FA-AC92-C0854A79C048}" srcOrd="4" destOrd="0" presId="urn:microsoft.com/office/officeart/2005/8/layout/bProcess3"/>
    <dgm:cxn modelId="{7DDBA3E3-BCBA-44B6-B746-C46017CCD97E}" type="presParOf" srcId="{9A78CA4E-04F1-4AB1-B052-8DE35F0C908D}" destId="{18B0A80F-ED7C-4E83-A441-D4CA05B69A5F}" srcOrd="5" destOrd="0" presId="urn:microsoft.com/office/officeart/2005/8/layout/bProcess3"/>
    <dgm:cxn modelId="{00A3441A-D2C1-49ED-A5D6-0B2F9ADC80E8}" type="presParOf" srcId="{18B0A80F-ED7C-4E83-A441-D4CA05B69A5F}" destId="{9D3E7E1E-92C1-48D7-959B-DE52E276E983}" srcOrd="0" destOrd="0" presId="urn:microsoft.com/office/officeart/2005/8/layout/bProcess3"/>
    <dgm:cxn modelId="{C6D6E71D-6DA7-494F-9FA4-E70F5A4A952F}" type="presParOf" srcId="{9A78CA4E-04F1-4AB1-B052-8DE35F0C908D}" destId="{355E4B66-83C6-439E-850C-2D21B28ABBA5}" srcOrd="6" destOrd="0" presId="urn:microsoft.com/office/officeart/2005/8/layout/bProcess3"/>
    <dgm:cxn modelId="{12DC68CF-644A-47EE-B51B-73DB7B26E164}" type="presParOf" srcId="{9A78CA4E-04F1-4AB1-B052-8DE35F0C908D}" destId="{91AE2705-D465-4C80-94A7-20FB132EE3C5}" srcOrd="7" destOrd="0" presId="urn:microsoft.com/office/officeart/2005/8/layout/bProcess3"/>
    <dgm:cxn modelId="{3F7DD9AD-5FC6-4E02-B4F7-BFC288A71B36}" type="presParOf" srcId="{91AE2705-D465-4C80-94A7-20FB132EE3C5}" destId="{C881DDC1-3741-4F78-84F1-29680F31F63F}" srcOrd="0" destOrd="0" presId="urn:microsoft.com/office/officeart/2005/8/layout/bProcess3"/>
    <dgm:cxn modelId="{2FBBCFEA-3D69-40AF-8309-5F038C6A0C3B}" type="presParOf" srcId="{9A78CA4E-04F1-4AB1-B052-8DE35F0C908D}" destId="{784118C0-F35D-4BBE-9655-18A3AA59DED8}" srcOrd="8" destOrd="0" presId="urn:microsoft.com/office/officeart/2005/8/layout/bProcess3"/>
    <dgm:cxn modelId="{25F8B7FC-5864-4616-A565-93311DCBCFB2}" type="presParOf" srcId="{9A78CA4E-04F1-4AB1-B052-8DE35F0C908D}" destId="{DAB085A4-9573-40AB-9746-993ECFD7045F}" srcOrd="9" destOrd="0" presId="urn:microsoft.com/office/officeart/2005/8/layout/bProcess3"/>
    <dgm:cxn modelId="{A0A6110B-590E-4589-8250-C68465E775EA}" type="presParOf" srcId="{DAB085A4-9573-40AB-9746-993ECFD7045F}" destId="{CE686407-48BC-4CD3-AD52-890BB55C6D90}" srcOrd="0" destOrd="0" presId="urn:microsoft.com/office/officeart/2005/8/layout/bProcess3"/>
    <dgm:cxn modelId="{E378EF0E-202B-45F9-89D3-97EFADDA436B}" type="presParOf" srcId="{9A78CA4E-04F1-4AB1-B052-8DE35F0C908D}" destId="{FCE84B4B-8939-4EBF-AC7D-59720A77E14E}" srcOrd="10" destOrd="0" presId="urn:microsoft.com/office/officeart/2005/8/layout/bProcess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209DEFE-B1E8-432F-BD68-92F3405CC71E}" type="doc">
      <dgm:prSet loTypeId="urn:microsoft.com/office/officeart/2005/8/layout/default" loCatId="list" qsTypeId="urn:microsoft.com/office/officeart/2005/8/quickstyle/3d1" qsCatId="3D" csTypeId="urn:microsoft.com/office/officeart/2005/8/colors/colorful3" csCatId="colorful" phldr="1"/>
      <dgm:spPr/>
      <dgm:t>
        <a:bodyPr/>
        <a:lstStyle/>
        <a:p>
          <a:endParaRPr lang="es-ES"/>
        </a:p>
      </dgm:t>
    </dgm:pt>
    <dgm:pt modelId="{D42A9AB8-79A9-4E59-89A2-86C5AF219CAB}">
      <dgm:prSet phldrT="[Text]" custT="1"/>
      <dgm:spPr/>
      <dgm:t>
        <a:bodyPr/>
        <a:lstStyle/>
        <a:p>
          <a:r>
            <a:rPr lang="es-ES" sz="1200" b="1" dirty="0" smtClean="0"/>
            <a:t>VISIÓN PROPUESTA</a:t>
          </a:r>
        </a:p>
        <a:p>
          <a:r>
            <a:rPr lang="es-ES" sz="1200" dirty="0" smtClean="0"/>
            <a:t>Alcanzar</a:t>
          </a:r>
          <a:r>
            <a:rPr lang="es-ES" sz="1200" dirty="0"/>
            <a:t>, en el mediano y largo plazo, un incremento significativo en la participación en el mercado de flores y posicionarnos en el Top of </a:t>
          </a:r>
          <a:r>
            <a:rPr lang="es-ES" sz="1200" dirty="0" err="1"/>
            <a:t>Mind</a:t>
          </a:r>
          <a:r>
            <a:rPr lang="es-ES" sz="1200" dirty="0"/>
            <a:t>, mediante un servicio diferenciado, óptimo, de calidad e innovador, inspirando la mejora continua en el personal y extendiendo los servicios  de logística en transporte a provincias de la costa y el oriente ecuatoriano para diversos productos.</a:t>
          </a:r>
        </a:p>
      </dgm:t>
    </dgm:pt>
    <dgm:pt modelId="{90C5B683-3073-4F75-84C8-F27ECEB2AF74}" type="parTrans" cxnId="{E81FD6F0-AB1B-4D99-A1F3-BBB1BFD7C82A}">
      <dgm:prSet/>
      <dgm:spPr/>
      <dgm:t>
        <a:bodyPr/>
        <a:lstStyle/>
        <a:p>
          <a:endParaRPr lang="es-ES" sz="2000"/>
        </a:p>
      </dgm:t>
    </dgm:pt>
    <dgm:pt modelId="{0F08BC94-3AF9-4EEB-A471-BBC845D78B08}" type="sibTrans" cxnId="{E81FD6F0-AB1B-4D99-A1F3-BBB1BFD7C82A}">
      <dgm:prSet/>
      <dgm:spPr/>
      <dgm:t>
        <a:bodyPr/>
        <a:lstStyle/>
        <a:p>
          <a:endParaRPr lang="es-ES" sz="2000"/>
        </a:p>
      </dgm:t>
    </dgm:pt>
    <dgm:pt modelId="{AFD5CF89-D4A5-44E3-85BE-4B4EF0EEC880}" type="pres">
      <dgm:prSet presAssocID="{E209DEFE-B1E8-432F-BD68-92F3405CC71E}" presName="diagram" presStyleCnt="0">
        <dgm:presLayoutVars>
          <dgm:dir/>
          <dgm:resizeHandles val="exact"/>
        </dgm:presLayoutVars>
      </dgm:prSet>
      <dgm:spPr/>
      <dgm:t>
        <a:bodyPr/>
        <a:lstStyle/>
        <a:p>
          <a:endParaRPr lang="es-ES"/>
        </a:p>
      </dgm:t>
    </dgm:pt>
    <dgm:pt modelId="{53DB55A7-B3E8-424A-91C1-4ECE1AE59E8A}" type="pres">
      <dgm:prSet presAssocID="{D42A9AB8-79A9-4E59-89A2-86C5AF219CAB}" presName="node" presStyleLbl="node1" presStyleIdx="0" presStyleCnt="1" custScaleX="234234" custScaleY="147166">
        <dgm:presLayoutVars>
          <dgm:bulletEnabled val="1"/>
        </dgm:presLayoutVars>
      </dgm:prSet>
      <dgm:spPr/>
      <dgm:t>
        <a:bodyPr/>
        <a:lstStyle/>
        <a:p>
          <a:endParaRPr lang="es-ES"/>
        </a:p>
      </dgm:t>
    </dgm:pt>
  </dgm:ptLst>
  <dgm:cxnLst>
    <dgm:cxn modelId="{E81FD6F0-AB1B-4D99-A1F3-BBB1BFD7C82A}" srcId="{E209DEFE-B1E8-432F-BD68-92F3405CC71E}" destId="{D42A9AB8-79A9-4E59-89A2-86C5AF219CAB}" srcOrd="0" destOrd="0" parTransId="{90C5B683-3073-4F75-84C8-F27ECEB2AF74}" sibTransId="{0F08BC94-3AF9-4EEB-A471-BBC845D78B08}"/>
    <dgm:cxn modelId="{7265439C-64A9-4837-8703-AD6BC257E100}" type="presOf" srcId="{D42A9AB8-79A9-4E59-89A2-86C5AF219CAB}" destId="{53DB55A7-B3E8-424A-91C1-4ECE1AE59E8A}" srcOrd="0" destOrd="0" presId="urn:microsoft.com/office/officeart/2005/8/layout/default"/>
    <dgm:cxn modelId="{3A8DC8A1-81D0-4878-9FA4-A56E60586AC0}" type="presOf" srcId="{E209DEFE-B1E8-432F-BD68-92F3405CC71E}" destId="{AFD5CF89-D4A5-44E3-85BE-4B4EF0EEC880}" srcOrd="0" destOrd="0" presId="urn:microsoft.com/office/officeart/2005/8/layout/default"/>
    <dgm:cxn modelId="{1D528EF9-EA6E-4896-B9B9-B996BDF4ECF4}" type="presParOf" srcId="{AFD5CF89-D4A5-44E3-85BE-4B4EF0EEC880}" destId="{53DB55A7-B3E8-424A-91C1-4ECE1AE59E8A}"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9F8B203-BF8F-43C9-8DEA-D0A379F55D9B}" type="doc">
      <dgm:prSet loTypeId="urn:microsoft.com/office/officeart/2005/8/layout/default" loCatId="list" qsTypeId="urn:microsoft.com/office/officeart/2005/8/quickstyle/simple5" qsCatId="simple" csTypeId="urn:microsoft.com/office/officeart/2005/8/colors/colorful4" csCatId="colorful" phldr="1"/>
      <dgm:spPr/>
      <dgm:t>
        <a:bodyPr/>
        <a:lstStyle/>
        <a:p>
          <a:endParaRPr lang="es-ES"/>
        </a:p>
      </dgm:t>
    </dgm:pt>
    <dgm:pt modelId="{3881B1E3-00A1-4E24-8E0D-AA5569C4B2E5}">
      <dgm:prSet phldrT="[Text]"/>
      <dgm:spPr/>
      <dgm:t>
        <a:bodyPr/>
        <a:lstStyle/>
        <a:p>
          <a:r>
            <a:rPr lang="es-ES" b="1" dirty="0" smtClean="0"/>
            <a:t>MISIÓN PROPUESTA</a:t>
          </a:r>
        </a:p>
        <a:p>
          <a:r>
            <a:rPr lang="es-ES" dirty="0" smtClean="0"/>
            <a:t>Ofrecer </a:t>
          </a:r>
          <a:r>
            <a:rPr lang="es-ES" dirty="0"/>
            <a:t>servicios profesionales, oportunos, confiables y eficientes de logística en comercio exterior a empresas florícolas y otras industrias, para el transporte de productos y gestión de trámites, con personal altamente capacitado </a:t>
          </a:r>
          <a:r>
            <a:rPr lang="es-ES" dirty="0" smtClean="0"/>
            <a:t>y tecnología </a:t>
          </a:r>
          <a:r>
            <a:rPr lang="es-ES" dirty="0"/>
            <a:t>de punta que no provoque un impacto fuerte en el ambiente, para alcanzar una rentabilidad para los socios, y contribuir al logro de los objetivos operativos y económicos de sus clientes.</a:t>
          </a:r>
        </a:p>
      </dgm:t>
    </dgm:pt>
    <dgm:pt modelId="{08EC41A6-E743-4BCE-8442-9318F502264D}" type="parTrans" cxnId="{DDB7CC0B-D200-433E-9B0B-99CF9247153B}">
      <dgm:prSet/>
      <dgm:spPr/>
      <dgm:t>
        <a:bodyPr/>
        <a:lstStyle/>
        <a:p>
          <a:endParaRPr lang="es-ES"/>
        </a:p>
      </dgm:t>
    </dgm:pt>
    <dgm:pt modelId="{2E3753E6-9D00-45DA-805B-040CED01E95E}" type="sibTrans" cxnId="{DDB7CC0B-D200-433E-9B0B-99CF9247153B}">
      <dgm:prSet/>
      <dgm:spPr/>
      <dgm:t>
        <a:bodyPr/>
        <a:lstStyle/>
        <a:p>
          <a:endParaRPr lang="es-ES"/>
        </a:p>
      </dgm:t>
    </dgm:pt>
    <dgm:pt modelId="{B26A165D-BBF4-49DB-9330-365F3EDCB131}" type="pres">
      <dgm:prSet presAssocID="{A9F8B203-BF8F-43C9-8DEA-D0A379F55D9B}" presName="diagram" presStyleCnt="0">
        <dgm:presLayoutVars>
          <dgm:dir/>
          <dgm:resizeHandles val="exact"/>
        </dgm:presLayoutVars>
      </dgm:prSet>
      <dgm:spPr/>
      <dgm:t>
        <a:bodyPr/>
        <a:lstStyle/>
        <a:p>
          <a:endParaRPr lang="es-ES"/>
        </a:p>
      </dgm:t>
    </dgm:pt>
    <dgm:pt modelId="{1BC265E1-86DD-4E0A-A16C-74AAD3C1FF0D}" type="pres">
      <dgm:prSet presAssocID="{3881B1E3-00A1-4E24-8E0D-AA5569C4B2E5}" presName="node" presStyleLbl="node1" presStyleIdx="0" presStyleCnt="1" custScaleX="172973" custScaleY="126012">
        <dgm:presLayoutVars>
          <dgm:bulletEnabled val="1"/>
        </dgm:presLayoutVars>
      </dgm:prSet>
      <dgm:spPr/>
      <dgm:t>
        <a:bodyPr/>
        <a:lstStyle/>
        <a:p>
          <a:endParaRPr lang="es-ES"/>
        </a:p>
      </dgm:t>
    </dgm:pt>
  </dgm:ptLst>
  <dgm:cxnLst>
    <dgm:cxn modelId="{DDB7CC0B-D200-433E-9B0B-99CF9247153B}" srcId="{A9F8B203-BF8F-43C9-8DEA-D0A379F55D9B}" destId="{3881B1E3-00A1-4E24-8E0D-AA5569C4B2E5}" srcOrd="0" destOrd="0" parTransId="{08EC41A6-E743-4BCE-8442-9318F502264D}" sibTransId="{2E3753E6-9D00-45DA-805B-040CED01E95E}"/>
    <dgm:cxn modelId="{E56DB657-7C11-45EA-BDB5-752D1CA7CF71}" type="presOf" srcId="{A9F8B203-BF8F-43C9-8DEA-D0A379F55D9B}" destId="{B26A165D-BBF4-49DB-9330-365F3EDCB131}" srcOrd="0" destOrd="0" presId="urn:microsoft.com/office/officeart/2005/8/layout/default"/>
    <dgm:cxn modelId="{C15B32AC-A2AA-4A2C-B69B-8A8DE6BF2BCD}" type="presOf" srcId="{3881B1E3-00A1-4E24-8E0D-AA5569C4B2E5}" destId="{1BC265E1-86DD-4E0A-A16C-74AAD3C1FF0D}" srcOrd="0" destOrd="0" presId="urn:microsoft.com/office/officeart/2005/8/layout/default"/>
    <dgm:cxn modelId="{312FDCA5-2E8E-4983-9E04-66B8D4F390C4}" type="presParOf" srcId="{B26A165D-BBF4-49DB-9330-365F3EDCB131}" destId="{1BC265E1-86DD-4E0A-A16C-74AAD3C1FF0D}" srcOrd="0"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1785D6A-0FFC-41F8-B87A-AB435B0713B4}" type="doc">
      <dgm:prSet loTypeId="urn:microsoft.com/office/officeart/2005/8/layout/default" loCatId="list" qsTypeId="urn:microsoft.com/office/officeart/2005/8/quickstyle/3d1" qsCatId="3D" csTypeId="urn:microsoft.com/office/officeart/2005/8/colors/colorful3" csCatId="colorful" phldr="1"/>
      <dgm:spPr/>
      <dgm:t>
        <a:bodyPr/>
        <a:lstStyle/>
        <a:p>
          <a:endParaRPr lang="es-ES"/>
        </a:p>
      </dgm:t>
    </dgm:pt>
    <dgm:pt modelId="{A6E7FC10-51A1-4A88-ACB5-0ABCEDB57579}">
      <dgm:prSet phldrT="[Text]"/>
      <dgm:spPr/>
      <dgm:t>
        <a:bodyPr/>
        <a:lstStyle/>
        <a:p>
          <a:r>
            <a:rPr lang="es-ES" dirty="0" smtClean="0"/>
            <a:t>Tasa de descuento: 14.27%</a:t>
          </a:r>
          <a:endParaRPr lang="es-ES" dirty="0"/>
        </a:p>
      </dgm:t>
    </dgm:pt>
    <dgm:pt modelId="{4ED16B0B-DDD0-4B33-8335-7C006839DF4E}" type="parTrans" cxnId="{058CB9EC-9FE6-43EA-97B6-1E7B4B1101F6}">
      <dgm:prSet/>
      <dgm:spPr/>
      <dgm:t>
        <a:bodyPr/>
        <a:lstStyle/>
        <a:p>
          <a:endParaRPr lang="es-ES"/>
        </a:p>
      </dgm:t>
    </dgm:pt>
    <dgm:pt modelId="{F89B8715-92C0-4DC7-BC4A-1D62FACF5C7D}" type="sibTrans" cxnId="{058CB9EC-9FE6-43EA-97B6-1E7B4B1101F6}">
      <dgm:prSet/>
      <dgm:spPr/>
      <dgm:t>
        <a:bodyPr/>
        <a:lstStyle/>
        <a:p>
          <a:endParaRPr lang="es-ES"/>
        </a:p>
      </dgm:t>
    </dgm:pt>
    <dgm:pt modelId="{0CAA4320-7FCB-4F47-8620-43EA483F8EC0}">
      <dgm:prSet phldrT="[Text]"/>
      <dgm:spPr/>
      <dgm:t>
        <a:bodyPr/>
        <a:lstStyle/>
        <a:p>
          <a:r>
            <a:rPr lang="es-ES" dirty="0" smtClean="0"/>
            <a:t>Valor Actual Neto: </a:t>
          </a:r>
          <a:br>
            <a:rPr lang="es-ES" dirty="0" smtClean="0"/>
          </a:br>
          <a:r>
            <a:rPr lang="es-ES" dirty="0" smtClean="0"/>
            <a:t>$ </a:t>
          </a:r>
          <a:r>
            <a:rPr lang="es-EC" dirty="0" smtClean="0"/>
            <a:t>12.708,67 </a:t>
          </a:r>
          <a:endParaRPr lang="es-ES" dirty="0"/>
        </a:p>
      </dgm:t>
    </dgm:pt>
    <dgm:pt modelId="{2A74390F-38CA-4117-820C-A6349E7D809A}" type="parTrans" cxnId="{8E47EE61-1B1F-4A06-A2A2-1E1157E00275}">
      <dgm:prSet/>
      <dgm:spPr/>
      <dgm:t>
        <a:bodyPr/>
        <a:lstStyle/>
        <a:p>
          <a:endParaRPr lang="es-ES"/>
        </a:p>
      </dgm:t>
    </dgm:pt>
    <dgm:pt modelId="{BF8ABF93-53C4-4340-8516-06B1D42EBCE9}" type="sibTrans" cxnId="{8E47EE61-1B1F-4A06-A2A2-1E1157E00275}">
      <dgm:prSet/>
      <dgm:spPr/>
      <dgm:t>
        <a:bodyPr/>
        <a:lstStyle/>
        <a:p>
          <a:endParaRPr lang="es-ES"/>
        </a:p>
      </dgm:t>
    </dgm:pt>
    <dgm:pt modelId="{779A86AC-4137-47A4-ACA5-3B763E770A23}">
      <dgm:prSet phldrT="[Text]"/>
      <dgm:spPr/>
      <dgm:t>
        <a:bodyPr/>
        <a:lstStyle/>
        <a:p>
          <a:r>
            <a:rPr lang="es-ES" dirty="0" smtClean="0"/>
            <a:t>Tasa Interna de Retorno: 25.89%	</a:t>
          </a:r>
          <a:endParaRPr lang="es-ES" dirty="0"/>
        </a:p>
      </dgm:t>
    </dgm:pt>
    <dgm:pt modelId="{96E97000-3D92-489B-9808-785FB876C40A}" type="parTrans" cxnId="{06175AB5-1759-41D4-BF02-494B9629B2DE}">
      <dgm:prSet/>
      <dgm:spPr/>
      <dgm:t>
        <a:bodyPr/>
        <a:lstStyle/>
        <a:p>
          <a:endParaRPr lang="es-ES"/>
        </a:p>
      </dgm:t>
    </dgm:pt>
    <dgm:pt modelId="{378D6277-60FE-4024-8723-632F3FF60328}" type="sibTrans" cxnId="{06175AB5-1759-41D4-BF02-494B9629B2DE}">
      <dgm:prSet/>
      <dgm:spPr/>
      <dgm:t>
        <a:bodyPr/>
        <a:lstStyle/>
        <a:p>
          <a:endParaRPr lang="es-ES"/>
        </a:p>
      </dgm:t>
    </dgm:pt>
    <dgm:pt modelId="{86A3B15D-A1FB-4517-A55D-2AF2ED4A8E65}">
      <dgm:prSet phldrT="[Text]"/>
      <dgm:spPr/>
      <dgm:t>
        <a:bodyPr/>
        <a:lstStyle/>
        <a:p>
          <a:r>
            <a:rPr lang="es-ES" dirty="0" smtClean="0"/>
            <a:t>Relación Costo Beneficio: </a:t>
          </a:r>
          <a:br>
            <a:rPr lang="es-ES" dirty="0" smtClean="0"/>
          </a:br>
          <a:r>
            <a:rPr lang="es-ES" dirty="0" smtClean="0"/>
            <a:t>1,11</a:t>
          </a:r>
          <a:endParaRPr lang="es-ES" dirty="0"/>
        </a:p>
      </dgm:t>
    </dgm:pt>
    <dgm:pt modelId="{7CF4A1C3-246D-440A-82F9-91C13442BB52}" type="parTrans" cxnId="{A974EC83-EEFB-4B1B-83B2-3A3006054648}">
      <dgm:prSet/>
      <dgm:spPr/>
      <dgm:t>
        <a:bodyPr/>
        <a:lstStyle/>
        <a:p>
          <a:endParaRPr lang="es-ES"/>
        </a:p>
      </dgm:t>
    </dgm:pt>
    <dgm:pt modelId="{B701D767-84CE-4765-943F-2FFEA1C58D62}" type="sibTrans" cxnId="{A974EC83-EEFB-4B1B-83B2-3A3006054648}">
      <dgm:prSet/>
      <dgm:spPr/>
      <dgm:t>
        <a:bodyPr/>
        <a:lstStyle/>
        <a:p>
          <a:endParaRPr lang="es-ES"/>
        </a:p>
      </dgm:t>
    </dgm:pt>
    <dgm:pt modelId="{AC2EE394-8635-488D-A45E-29E1D2D4A4D3}" type="pres">
      <dgm:prSet presAssocID="{E1785D6A-0FFC-41F8-B87A-AB435B0713B4}" presName="diagram" presStyleCnt="0">
        <dgm:presLayoutVars>
          <dgm:dir/>
          <dgm:resizeHandles val="exact"/>
        </dgm:presLayoutVars>
      </dgm:prSet>
      <dgm:spPr/>
      <dgm:t>
        <a:bodyPr/>
        <a:lstStyle/>
        <a:p>
          <a:endParaRPr lang="es-ES"/>
        </a:p>
      </dgm:t>
    </dgm:pt>
    <dgm:pt modelId="{9F1FB092-1B97-4A74-8782-7588AA39EB4E}" type="pres">
      <dgm:prSet presAssocID="{A6E7FC10-51A1-4A88-ACB5-0ABCEDB57579}" presName="node" presStyleLbl="node1" presStyleIdx="0" presStyleCnt="4">
        <dgm:presLayoutVars>
          <dgm:bulletEnabled val="1"/>
        </dgm:presLayoutVars>
      </dgm:prSet>
      <dgm:spPr/>
      <dgm:t>
        <a:bodyPr/>
        <a:lstStyle/>
        <a:p>
          <a:endParaRPr lang="es-ES"/>
        </a:p>
      </dgm:t>
    </dgm:pt>
    <dgm:pt modelId="{86272C6D-C365-4BD8-934E-B622287D4D81}" type="pres">
      <dgm:prSet presAssocID="{F89B8715-92C0-4DC7-BC4A-1D62FACF5C7D}" presName="sibTrans" presStyleCnt="0"/>
      <dgm:spPr/>
    </dgm:pt>
    <dgm:pt modelId="{8BB52C16-7429-4CEF-B812-C9E69D446F9F}" type="pres">
      <dgm:prSet presAssocID="{0CAA4320-7FCB-4F47-8620-43EA483F8EC0}" presName="node" presStyleLbl="node1" presStyleIdx="1" presStyleCnt="4">
        <dgm:presLayoutVars>
          <dgm:bulletEnabled val="1"/>
        </dgm:presLayoutVars>
      </dgm:prSet>
      <dgm:spPr/>
      <dgm:t>
        <a:bodyPr/>
        <a:lstStyle/>
        <a:p>
          <a:endParaRPr lang="es-ES"/>
        </a:p>
      </dgm:t>
    </dgm:pt>
    <dgm:pt modelId="{D0F4E2B8-7672-477C-8A7D-23548D880999}" type="pres">
      <dgm:prSet presAssocID="{BF8ABF93-53C4-4340-8516-06B1D42EBCE9}" presName="sibTrans" presStyleCnt="0"/>
      <dgm:spPr/>
    </dgm:pt>
    <dgm:pt modelId="{D83E8365-78C1-4C0A-A4A3-46BD51EF62B7}" type="pres">
      <dgm:prSet presAssocID="{779A86AC-4137-47A4-ACA5-3B763E770A23}" presName="node" presStyleLbl="node1" presStyleIdx="2" presStyleCnt="4">
        <dgm:presLayoutVars>
          <dgm:bulletEnabled val="1"/>
        </dgm:presLayoutVars>
      </dgm:prSet>
      <dgm:spPr/>
      <dgm:t>
        <a:bodyPr/>
        <a:lstStyle/>
        <a:p>
          <a:endParaRPr lang="es-ES"/>
        </a:p>
      </dgm:t>
    </dgm:pt>
    <dgm:pt modelId="{3140EB76-0FF9-409C-96C5-425EFF329516}" type="pres">
      <dgm:prSet presAssocID="{378D6277-60FE-4024-8723-632F3FF60328}" presName="sibTrans" presStyleCnt="0"/>
      <dgm:spPr/>
    </dgm:pt>
    <dgm:pt modelId="{C18EF281-053C-4C35-8211-8E2162F56883}" type="pres">
      <dgm:prSet presAssocID="{86A3B15D-A1FB-4517-A55D-2AF2ED4A8E65}" presName="node" presStyleLbl="node1" presStyleIdx="3" presStyleCnt="4">
        <dgm:presLayoutVars>
          <dgm:bulletEnabled val="1"/>
        </dgm:presLayoutVars>
      </dgm:prSet>
      <dgm:spPr/>
      <dgm:t>
        <a:bodyPr/>
        <a:lstStyle/>
        <a:p>
          <a:endParaRPr lang="es-ES"/>
        </a:p>
      </dgm:t>
    </dgm:pt>
  </dgm:ptLst>
  <dgm:cxnLst>
    <dgm:cxn modelId="{E400528C-9325-4807-8FE6-5D942A6CE6CC}" type="presOf" srcId="{0CAA4320-7FCB-4F47-8620-43EA483F8EC0}" destId="{8BB52C16-7429-4CEF-B812-C9E69D446F9F}" srcOrd="0" destOrd="0" presId="urn:microsoft.com/office/officeart/2005/8/layout/default"/>
    <dgm:cxn modelId="{06175AB5-1759-41D4-BF02-494B9629B2DE}" srcId="{E1785D6A-0FFC-41F8-B87A-AB435B0713B4}" destId="{779A86AC-4137-47A4-ACA5-3B763E770A23}" srcOrd="2" destOrd="0" parTransId="{96E97000-3D92-489B-9808-785FB876C40A}" sibTransId="{378D6277-60FE-4024-8723-632F3FF60328}"/>
    <dgm:cxn modelId="{8E47EE61-1B1F-4A06-A2A2-1E1157E00275}" srcId="{E1785D6A-0FFC-41F8-B87A-AB435B0713B4}" destId="{0CAA4320-7FCB-4F47-8620-43EA483F8EC0}" srcOrd="1" destOrd="0" parTransId="{2A74390F-38CA-4117-820C-A6349E7D809A}" sibTransId="{BF8ABF93-53C4-4340-8516-06B1D42EBCE9}"/>
    <dgm:cxn modelId="{A974EC83-EEFB-4B1B-83B2-3A3006054648}" srcId="{E1785D6A-0FFC-41F8-B87A-AB435B0713B4}" destId="{86A3B15D-A1FB-4517-A55D-2AF2ED4A8E65}" srcOrd="3" destOrd="0" parTransId="{7CF4A1C3-246D-440A-82F9-91C13442BB52}" sibTransId="{B701D767-84CE-4765-943F-2FFEA1C58D62}"/>
    <dgm:cxn modelId="{7DD16D8F-2D43-487C-97DD-2C85E3E86019}" type="presOf" srcId="{86A3B15D-A1FB-4517-A55D-2AF2ED4A8E65}" destId="{C18EF281-053C-4C35-8211-8E2162F56883}" srcOrd="0" destOrd="0" presId="urn:microsoft.com/office/officeart/2005/8/layout/default"/>
    <dgm:cxn modelId="{1E35CC46-626E-42A3-8E70-FC93C4093956}" type="presOf" srcId="{A6E7FC10-51A1-4A88-ACB5-0ABCEDB57579}" destId="{9F1FB092-1B97-4A74-8782-7588AA39EB4E}" srcOrd="0" destOrd="0" presId="urn:microsoft.com/office/officeart/2005/8/layout/default"/>
    <dgm:cxn modelId="{B9699B65-6604-4925-9D2B-452C93025EDB}" type="presOf" srcId="{779A86AC-4137-47A4-ACA5-3B763E770A23}" destId="{D83E8365-78C1-4C0A-A4A3-46BD51EF62B7}" srcOrd="0" destOrd="0" presId="urn:microsoft.com/office/officeart/2005/8/layout/default"/>
    <dgm:cxn modelId="{C0630EFD-A04F-43C8-951B-E3B6180DB400}" type="presOf" srcId="{E1785D6A-0FFC-41F8-B87A-AB435B0713B4}" destId="{AC2EE394-8635-488D-A45E-29E1D2D4A4D3}" srcOrd="0" destOrd="0" presId="urn:microsoft.com/office/officeart/2005/8/layout/default"/>
    <dgm:cxn modelId="{058CB9EC-9FE6-43EA-97B6-1E7B4B1101F6}" srcId="{E1785D6A-0FFC-41F8-B87A-AB435B0713B4}" destId="{A6E7FC10-51A1-4A88-ACB5-0ABCEDB57579}" srcOrd="0" destOrd="0" parTransId="{4ED16B0B-DDD0-4B33-8335-7C006839DF4E}" sibTransId="{F89B8715-92C0-4DC7-BC4A-1D62FACF5C7D}"/>
    <dgm:cxn modelId="{804856FC-C579-4DBF-8AEC-2957A3AFBE4C}" type="presParOf" srcId="{AC2EE394-8635-488D-A45E-29E1D2D4A4D3}" destId="{9F1FB092-1B97-4A74-8782-7588AA39EB4E}" srcOrd="0" destOrd="0" presId="urn:microsoft.com/office/officeart/2005/8/layout/default"/>
    <dgm:cxn modelId="{DD5D83D8-B26B-4FFC-B8B6-5F9CC6B58A1A}" type="presParOf" srcId="{AC2EE394-8635-488D-A45E-29E1D2D4A4D3}" destId="{86272C6D-C365-4BD8-934E-B622287D4D81}" srcOrd="1" destOrd="0" presId="urn:microsoft.com/office/officeart/2005/8/layout/default"/>
    <dgm:cxn modelId="{A48E2876-7206-4BB3-8386-4F58AC4B9C9B}" type="presParOf" srcId="{AC2EE394-8635-488D-A45E-29E1D2D4A4D3}" destId="{8BB52C16-7429-4CEF-B812-C9E69D446F9F}" srcOrd="2" destOrd="0" presId="urn:microsoft.com/office/officeart/2005/8/layout/default"/>
    <dgm:cxn modelId="{6B52E507-2A33-44F9-B4BB-D834843D4591}" type="presParOf" srcId="{AC2EE394-8635-488D-A45E-29E1D2D4A4D3}" destId="{D0F4E2B8-7672-477C-8A7D-23548D880999}" srcOrd="3" destOrd="0" presId="urn:microsoft.com/office/officeart/2005/8/layout/default"/>
    <dgm:cxn modelId="{880210DA-8DEE-483B-887F-055D9BD747B8}" type="presParOf" srcId="{AC2EE394-8635-488D-A45E-29E1D2D4A4D3}" destId="{D83E8365-78C1-4C0A-A4A3-46BD51EF62B7}" srcOrd="4" destOrd="0" presId="urn:microsoft.com/office/officeart/2005/8/layout/default"/>
    <dgm:cxn modelId="{5245E03C-0B2D-44EC-A8EF-9C7A8148BA90}" type="presParOf" srcId="{AC2EE394-8635-488D-A45E-29E1D2D4A4D3}" destId="{3140EB76-0FF9-409C-96C5-425EFF329516}" srcOrd="5" destOrd="0" presId="urn:microsoft.com/office/officeart/2005/8/layout/default"/>
    <dgm:cxn modelId="{8D36E404-4405-48FF-818C-31AEF8D48197}" type="presParOf" srcId="{AC2EE394-8635-488D-A45E-29E1D2D4A4D3}" destId="{C18EF281-053C-4C35-8211-8E2162F56883}"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FADE96-F3B5-4DD4-A644-1C36AD4E04EF}">
      <dsp:nvSpPr>
        <dsp:cNvPr id="0" name=""/>
        <dsp:cNvSpPr/>
      </dsp:nvSpPr>
      <dsp:spPr>
        <a:xfrm>
          <a:off x="2066576" y="134"/>
          <a:ext cx="4096447" cy="1028700"/>
        </a:xfrm>
        <a:prstGeom prst="roundRect">
          <a:avLst>
            <a:gd name="adj" fmla="val 1000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err="1" smtClean="0"/>
            <a:t>Operflor</a:t>
          </a:r>
          <a:r>
            <a:rPr lang="es-ES" sz="1800" kern="1200" dirty="0" smtClean="0"/>
            <a:t> Cargo </a:t>
          </a:r>
        </a:p>
        <a:p>
          <a:pPr lvl="0" algn="ctr" defTabSz="800100">
            <a:lnSpc>
              <a:spcPct val="90000"/>
            </a:lnSpc>
            <a:spcBef>
              <a:spcPct val="0"/>
            </a:spcBef>
            <a:spcAft>
              <a:spcPct val="35000"/>
            </a:spcAft>
          </a:pPr>
          <a:r>
            <a:rPr lang="es-ES" sz="1800" kern="1200" dirty="0" smtClean="0"/>
            <a:t>(Logística en procesos de exportación para florícolas)</a:t>
          </a:r>
          <a:endParaRPr lang="es-ES" sz="1800" kern="1200" dirty="0"/>
        </a:p>
      </dsp:txBody>
      <dsp:txXfrm>
        <a:off x="2096706" y="30264"/>
        <a:ext cx="4036187" cy="968440"/>
      </dsp:txXfrm>
    </dsp:sp>
    <dsp:sp modelId="{258D7FBB-2454-43CC-85B6-1CC5F52F87B5}">
      <dsp:nvSpPr>
        <dsp:cNvPr id="0" name=""/>
        <dsp:cNvSpPr/>
      </dsp:nvSpPr>
      <dsp:spPr>
        <a:xfrm rot="3600000">
          <a:off x="4427303" y="1808023"/>
          <a:ext cx="1076515" cy="360045"/>
        </a:xfrm>
        <a:prstGeom prst="leftRightArrow">
          <a:avLst>
            <a:gd name="adj1" fmla="val 60000"/>
            <a:gd name="adj2" fmla="val 5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S" sz="1400" kern="1200"/>
        </a:p>
      </dsp:txBody>
      <dsp:txXfrm>
        <a:off x="4535317" y="1880032"/>
        <a:ext cx="860488" cy="216027"/>
      </dsp:txXfrm>
    </dsp:sp>
    <dsp:sp modelId="{583ED8FB-6CA9-41F6-976F-82D1B7D7DFCC}">
      <dsp:nvSpPr>
        <dsp:cNvPr id="0" name=""/>
        <dsp:cNvSpPr/>
      </dsp:nvSpPr>
      <dsp:spPr>
        <a:xfrm>
          <a:off x="4787622" y="2947257"/>
          <a:ext cx="2057399" cy="1028699"/>
        </a:xfrm>
        <a:prstGeom prst="roundRect">
          <a:avLst>
            <a:gd name="adj" fmla="val 10000"/>
          </a:avLst>
        </a:prstGeom>
        <a:solidFill>
          <a:schemeClr val="accent2">
            <a:hueOff val="2340759"/>
            <a:satOff val="-2919"/>
            <a:lumOff val="68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t>No cuenta con estrategias de marketing</a:t>
          </a:r>
          <a:endParaRPr lang="es-ES" sz="1800" kern="1200" dirty="0"/>
        </a:p>
      </dsp:txBody>
      <dsp:txXfrm>
        <a:off x="4817752" y="2977387"/>
        <a:ext cx="1997139" cy="968439"/>
      </dsp:txXfrm>
    </dsp:sp>
    <dsp:sp modelId="{64355C79-F10C-41C4-9A32-C1E2BE2E0D58}">
      <dsp:nvSpPr>
        <dsp:cNvPr id="0" name=""/>
        <dsp:cNvSpPr/>
      </dsp:nvSpPr>
      <dsp:spPr>
        <a:xfrm rot="10800000">
          <a:off x="3576542" y="3281584"/>
          <a:ext cx="1076515" cy="360045"/>
        </a:xfrm>
        <a:prstGeom prst="leftRightArrow">
          <a:avLst>
            <a:gd name="adj1" fmla="val 60000"/>
            <a:gd name="adj2" fmla="val 50000"/>
          </a:avLst>
        </a:prstGeom>
        <a:solidFill>
          <a:schemeClr val="accent2">
            <a:hueOff val="2340759"/>
            <a:satOff val="-2919"/>
            <a:lumOff val="686"/>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S" sz="1400" kern="1200"/>
        </a:p>
      </dsp:txBody>
      <dsp:txXfrm rot="10800000">
        <a:off x="3684555" y="3353593"/>
        <a:ext cx="860488" cy="216027"/>
      </dsp:txXfrm>
    </dsp:sp>
    <dsp:sp modelId="{2A759BE0-6812-4439-BFC6-C3868AF8A4A1}">
      <dsp:nvSpPr>
        <dsp:cNvPr id="0" name=""/>
        <dsp:cNvSpPr/>
      </dsp:nvSpPr>
      <dsp:spPr>
        <a:xfrm>
          <a:off x="1384577" y="2947257"/>
          <a:ext cx="2057399" cy="1028699"/>
        </a:xfrm>
        <a:prstGeom prst="roundRect">
          <a:avLst>
            <a:gd name="adj" fmla="val 10000"/>
          </a:avLst>
        </a:prstGeom>
        <a:solidFill>
          <a:schemeClr val="accent2">
            <a:hueOff val="4681519"/>
            <a:satOff val="-5839"/>
            <a:lumOff val="137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t>Falta de posicionamiento en el mercado</a:t>
          </a:r>
          <a:endParaRPr lang="es-ES" sz="1800" kern="1200" dirty="0"/>
        </a:p>
      </dsp:txBody>
      <dsp:txXfrm>
        <a:off x="1414707" y="2977387"/>
        <a:ext cx="1997139" cy="968439"/>
      </dsp:txXfrm>
    </dsp:sp>
    <dsp:sp modelId="{4216F041-115D-4FC4-A330-7E4F81ED27EA}">
      <dsp:nvSpPr>
        <dsp:cNvPr id="0" name=""/>
        <dsp:cNvSpPr/>
      </dsp:nvSpPr>
      <dsp:spPr>
        <a:xfrm rot="18000000">
          <a:off x="2725781" y="1808023"/>
          <a:ext cx="1076515" cy="360045"/>
        </a:xfrm>
        <a:prstGeom prst="leftRightArrow">
          <a:avLst>
            <a:gd name="adj1" fmla="val 60000"/>
            <a:gd name="adj2" fmla="val 50000"/>
          </a:avLst>
        </a:prstGeom>
        <a:solidFill>
          <a:schemeClr val="accent2">
            <a:hueOff val="4681519"/>
            <a:satOff val="-5839"/>
            <a:lumOff val="1373"/>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S" sz="1400" kern="1200"/>
        </a:p>
      </dsp:txBody>
      <dsp:txXfrm>
        <a:off x="2833795" y="1880032"/>
        <a:ext cx="860488" cy="21602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7ED2ED-3B43-4F11-8181-B50EB4925B70}">
      <dsp:nvSpPr>
        <dsp:cNvPr id="0" name=""/>
        <dsp:cNvSpPr/>
      </dsp:nvSpPr>
      <dsp:spPr>
        <a:xfrm>
          <a:off x="2094488" y="2024050"/>
          <a:ext cx="442039" cy="1684600"/>
        </a:xfrm>
        <a:custGeom>
          <a:avLst/>
          <a:gdLst/>
          <a:ahLst/>
          <a:cxnLst/>
          <a:rect l="0" t="0" r="0" b="0"/>
          <a:pathLst>
            <a:path>
              <a:moveTo>
                <a:pt x="0" y="0"/>
              </a:moveTo>
              <a:lnTo>
                <a:pt x="221019" y="0"/>
              </a:lnTo>
              <a:lnTo>
                <a:pt x="221019" y="1684600"/>
              </a:lnTo>
              <a:lnTo>
                <a:pt x="442039" y="168460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S" sz="600" kern="1200"/>
        </a:p>
      </dsp:txBody>
      <dsp:txXfrm>
        <a:off x="2271967" y="2822809"/>
        <a:ext cx="87081" cy="87081"/>
      </dsp:txXfrm>
    </dsp:sp>
    <dsp:sp modelId="{9BE791D9-3526-45D4-A176-BC46A8548AE2}">
      <dsp:nvSpPr>
        <dsp:cNvPr id="0" name=""/>
        <dsp:cNvSpPr/>
      </dsp:nvSpPr>
      <dsp:spPr>
        <a:xfrm>
          <a:off x="2094488" y="2024050"/>
          <a:ext cx="442039" cy="842300"/>
        </a:xfrm>
        <a:custGeom>
          <a:avLst/>
          <a:gdLst/>
          <a:ahLst/>
          <a:cxnLst/>
          <a:rect l="0" t="0" r="0" b="0"/>
          <a:pathLst>
            <a:path>
              <a:moveTo>
                <a:pt x="0" y="0"/>
              </a:moveTo>
              <a:lnTo>
                <a:pt x="221019" y="0"/>
              </a:lnTo>
              <a:lnTo>
                <a:pt x="221019" y="842300"/>
              </a:lnTo>
              <a:lnTo>
                <a:pt x="442039" y="84230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2291727" y="2421418"/>
        <a:ext cx="47562" cy="47562"/>
      </dsp:txXfrm>
    </dsp:sp>
    <dsp:sp modelId="{0348BFA4-2D85-49DB-A402-E5CDDCE5B6FB}">
      <dsp:nvSpPr>
        <dsp:cNvPr id="0" name=""/>
        <dsp:cNvSpPr/>
      </dsp:nvSpPr>
      <dsp:spPr>
        <a:xfrm>
          <a:off x="2094488" y="1978329"/>
          <a:ext cx="442039" cy="91440"/>
        </a:xfrm>
        <a:custGeom>
          <a:avLst/>
          <a:gdLst/>
          <a:ahLst/>
          <a:cxnLst/>
          <a:rect l="0" t="0" r="0" b="0"/>
          <a:pathLst>
            <a:path>
              <a:moveTo>
                <a:pt x="0" y="45720"/>
              </a:moveTo>
              <a:lnTo>
                <a:pt x="442039" y="4572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2304457" y="2012999"/>
        <a:ext cx="22101" cy="22101"/>
      </dsp:txXfrm>
    </dsp:sp>
    <dsp:sp modelId="{FCE25B46-8D27-4A7C-8415-D388742AF2FB}">
      <dsp:nvSpPr>
        <dsp:cNvPr id="0" name=""/>
        <dsp:cNvSpPr/>
      </dsp:nvSpPr>
      <dsp:spPr>
        <a:xfrm>
          <a:off x="2094488" y="1181749"/>
          <a:ext cx="442039" cy="842300"/>
        </a:xfrm>
        <a:custGeom>
          <a:avLst/>
          <a:gdLst/>
          <a:ahLst/>
          <a:cxnLst/>
          <a:rect l="0" t="0" r="0" b="0"/>
          <a:pathLst>
            <a:path>
              <a:moveTo>
                <a:pt x="0" y="842300"/>
              </a:moveTo>
              <a:lnTo>
                <a:pt x="221019" y="842300"/>
              </a:lnTo>
              <a:lnTo>
                <a:pt x="221019" y="0"/>
              </a:lnTo>
              <a:lnTo>
                <a:pt x="442039" y="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2291727" y="1579118"/>
        <a:ext cx="47562" cy="47562"/>
      </dsp:txXfrm>
    </dsp:sp>
    <dsp:sp modelId="{FBE707DA-6B83-4F0A-845B-33676F8C6433}">
      <dsp:nvSpPr>
        <dsp:cNvPr id="0" name=""/>
        <dsp:cNvSpPr/>
      </dsp:nvSpPr>
      <dsp:spPr>
        <a:xfrm>
          <a:off x="2094488" y="339449"/>
          <a:ext cx="442039" cy="1684600"/>
        </a:xfrm>
        <a:custGeom>
          <a:avLst/>
          <a:gdLst/>
          <a:ahLst/>
          <a:cxnLst/>
          <a:rect l="0" t="0" r="0" b="0"/>
          <a:pathLst>
            <a:path>
              <a:moveTo>
                <a:pt x="0" y="1684600"/>
              </a:moveTo>
              <a:lnTo>
                <a:pt x="221019" y="1684600"/>
              </a:lnTo>
              <a:lnTo>
                <a:pt x="221019" y="0"/>
              </a:lnTo>
              <a:lnTo>
                <a:pt x="442039" y="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S" sz="600" kern="1200"/>
        </a:p>
      </dsp:txBody>
      <dsp:txXfrm>
        <a:off x="2271967" y="1138209"/>
        <a:ext cx="87081" cy="87081"/>
      </dsp:txXfrm>
    </dsp:sp>
    <dsp:sp modelId="{E769019D-4DC0-4AFF-A431-57ED87F09434}">
      <dsp:nvSpPr>
        <dsp:cNvPr id="0" name=""/>
        <dsp:cNvSpPr/>
      </dsp:nvSpPr>
      <dsp:spPr>
        <a:xfrm rot="16200000">
          <a:off x="-169586" y="980477"/>
          <a:ext cx="2441003" cy="20871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vert" wrap="square" lIns="13335" tIns="13335" rIns="13335" bIns="13335" numCol="1" spcCol="1270" anchor="ctr" anchorCtr="0">
          <a:noAutofit/>
        </a:bodyPr>
        <a:lstStyle/>
        <a:p>
          <a:pPr lvl="0" algn="ctr" defTabSz="933450">
            <a:lnSpc>
              <a:spcPct val="90000"/>
            </a:lnSpc>
            <a:spcBef>
              <a:spcPct val="0"/>
            </a:spcBef>
            <a:spcAft>
              <a:spcPct val="35000"/>
            </a:spcAft>
          </a:pPr>
          <a:r>
            <a:rPr lang="es-ES" sz="2100" kern="1200" dirty="0" smtClean="0"/>
            <a:t>Determinar una Propuesta Estratégica de Marketing para lograr el Posicionamiento de </a:t>
          </a:r>
          <a:r>
            <a:rPr lang="es-ES" sz="2100" kern="1200" dirty="0" err="1" smtClean="0"/>
            <a:t>Operflor</a:t>
          </a:r>
          <a:r>
            <a:rPr lang="es-ES" sz="2100" kern="1200" dirty="0" smtClean="0"/>
            <a:t> Cargo</a:t>
          </a:r>
          <a:endParaRPr lang="es-ES" sz="2100" kern="1200" dirty="0"/>
        </a:p>
      </dsp:txBody>
      <dsp:txXfrm>
        <a:off x="-169586" y="980477"/>
        <a:ext cx="2441003" cy="2087145"/>
      </dsp:txXfrm>
    </dsp:sp>
    <dsp:sp modelId="{C02DB876-0460-4436-9705-FC75E039FFD0}">
      <dsp:nvSpPr>
        <dsp:cNvPr id="0" name=""/>
        <dsp:cNvSpPr/>
      </dsp:nvSpPr>
      <dsp:spPr>
        <a:xfrm>
          <a:off x="2536527" y="2529"/>
          <a:ext cx="5963417" cy="67384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i="0" kern="1200" dirty="0" smtClean="0">
              <a:solidFill>
                <a:schemeClr val="bg2"/>
              </a:solidFill>
            </a:rPr>
            <a:t>Realizar un análisis situacional tanto interno como externo de la empresa, </a:t>
          </a:r>
          <a:endParaRPr lang="es-ES" sz="1200" kern="1200" dirty="0">
            <a:solidFill>
              <a:schemeClr val="bg2"/>
            </a:solidFill>
          </a:endParaRPr>
        </a:p>
      </dsp:txBody>
      <dsp:txXfrm>
        <a:off x="2536527" y="2529"/>
        <a:ext cx="5963417" cy="673840"/>
      </dsp:txXfrm>
    </dsp:sp>
    <dsp:sp modelId="{294BD970-DCFD-438C-A0F4-1BDC8D431AC0}">
      <dsp:nvSpPr>
        <dsp:cNvPr id="0" name=""/>
        <dsp:cNvSpPr/>
      </dsp:nvSpPr>
      <dsp:spPr>
        <a:xfrm>
          <a:off x="2536527" y="844829"/>
          <a:ext cx="5963417" cy="67384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i="0" kern="1200" dirty="0" smtClean="0">
              <a:solidFill>
                <a:schemeClr val="bg2"/>
              </a:solidFill>
            </a:rPr>
            <a:t>Desarrollar una Investigación de Mercados</a:t>
          </a:r>
          <a:endParaRPr lang="es-ES" sz="1200" kern="1200" dirty="0">
            <a:solidFill>
              <a:schemeClr val="bg2"/>
            </a:solidFill>
          </a:endParaRPr>
        </a:p>
      </dsp:txBody>
      <dsp:txXfrm>
        <a:off x="2536527" y="844829"/>
        <a:ext cx="5963417" cy="673840"/>
      </dsp:txXfrm>
    </dsp:sp>
    <dsp:sp modelId="{B94A916B-BAFE-4ACA-8F11-B4E398759FD1}">
      <dsp:nvSpPr>
        <dsp:cNvPr id="0" name=""/>
        <dsp:cNvSpPr/>
      </dsp:nvSpPr>
      <dsp:spPr>
        <a:xfrm>
          <a:off x="2536527" y="1687129"/>
          <a:ext cx="5963417" cy="67384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i="0" kern="1200" dirty="0" smtClean="0">
              <a:solidFill>
                <a:schemeClr val="bg2"/>
              </a:solidFill>
            </a:rPr>
            <a:t>Realizar una propuesta estratégica para mejorar el posicionamiento de la agencia </a:t>
          </a:r>
          <a:r>
            <a:rPr lang="es-ES" sz="1200" i="0" kern="1200" dirty="0" err="1" smtClean="0">
              <a:solidFill>
                <a:schemeClr val="bg2"/>
              </a:solidFill>
            </a:rPr>
            <a:t>Operflor</a:t>
          </a:r>
          <a:r>
            <a:rPr lang="es-ES" sz="1200" i="0" kern="1200" dirty="0" smtClean="0">
              <a:solidFill>
                <a:schemeClr val="bg2"/>
              </a:solidFill>
            </a:rPr>
            <a:t> Cargo en el mercado floricultor. </a:t>
          </a:r>
          <a:endParaRPr lang="es-ES" sz="1200" kern="1200" dirty="0">
            <a:solidFill>
              <a:schemeClr val="bg2"/>
            </a:solidFill>
          </a:endParaRPr>
        </a:p>
      </dsp:txBody>
      <dsp:txXfrm>
        <a:off x="2536527" y="1687129"/>
        <a:ext cx="5963417" cy="673840"/>
      </dsp:txXfrm>
    </dsp:sp>
    <dsp:sp modelId="{24392BE1-1ED9-44B4-A1CF-A156F5CC5C25}">
      <dsp:nvSpPr>
        <dsp:cNvPr id="0" name=""/>
        <dsp:cNvSpPr/>
      </dsp:nvSpPr>
      <dsp:spPr>
        <a:xfrm>
          <a:off x="2536527" y="2529430"/>
          <a:ext cx="5963417" cy="67384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i="0" kern="1200" dirty="0" smtClean="0">
              <a:solidFill>
                <a:schemeClr val="bg2"/>
              </a:solidFill>
            </a:rPr>
            <a:t>Realizar un análisis de los elementos del Marketing MIX. </a:t>
          </a:r>
          <a:endParaRPr lang="es-ES" sz="1200" kern="1200" dirty="0">
            <a:solidFill>
              <a:schemeClr val="bg2"/>
            </a:solidFill>
          </a:endParaRPr>
        </a:p>
      </dsp:txBody>
      <dsp:txXfrm>
        <a:off x="2536527" y="2529430"/>
        <a:ext cx="5963417" cy="673840"/>
      </dsp:txXfrm>
    </dsp:sp>
    <dsp:sp modelId="{CD2C6610-C247-47AC-96E6-25BC68886B9B}">
      <dsp:nvSpPr>
        <dsp:cNvPr id="0" name=""/>
        <dsp:cNvSpPr/>
      </dsp:nvSpPr>
      <dsp:spPr>
        <a:xfrm>
          <a:off x="2536527" y="3371730"/>
          <a:ext cx="5963417" cy="67384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i="0" kern="1200" dirty="0" smtClean="0">
              <a:solidFill>
                <a:schemeClr val="bg2"/>
              </a:solidFill>
            </a:rPr>
            <a:t>Realizar un Análisis Financiero que permita evaluar la viabilidad de la propuesta para la Agencia de carga, basados en indicadores económicos</a:t>
          </a:r>
          <a:endParaRPr lang="es-ES" sz="1200" kern="1200" dirty="0">
            <a:solidFill>
              <a:schemeClr val="bg2"/>
            </a:solidFill>
          </a:endParaRPr>
        </a:p>
      </dsp:txBody>
      <dsp:txXfrm>
        <a:off x="2536527" y="3371730"/>
        <a:ext cx="5963417" cy="6738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ECD6A3-F21E-4A47-B4B5-19F99122A8C3}">
      <dsp:nvSpPr>
        <dsp:cNvPr id="0" name=""/>
        <dsp:cNvSpPr/>
      </dsp:nvSpPr>
      <dsp:spPr>
        <a:xfrm rot="5400000">
          <a:off x="1670512" y="1533514"/>
          <a:ext cx="744181" cy="847224"/>
        </a:xfrm>
        <a:prstGeom prst="bentUpArrow">
          <a:avLst>
            <a:gd name="adj1" fmla="val 32840"/>
            <a:gd name="adj2" fmla="val 25000"/>
            <a:gd name="adj3" fmla="val 35780"/>
          </a:avLst>
        </a:prstGeom>
        <a:solidFill>
          <a:schemeClr val="accent4">
            <a:tint val="50000"/>
            <a:hueOff val="0"/>
            <a:satOff val="0"/>
            <a:lumOff val="0"/>
            <a:alphaOff val="0"/>
          </a:schemeClr>
        </a:solidFill>
        <a:ln>
          <a:noFill/>
        </a:ln>
        <a:effectLst/>
        <a:scene3d>
          <a:camera prst="orthographicFront"/>
          <a:lightRig rig="threePt" dir="t">
            <a:rot lat="0" lon="0" rev="7500000"/>
          </a:lightRig>
        </a:scene3d>
        <a:sp3d z="254000" extrusionH="63500" contourW="12700" prstMaterial="matte">
          <a:contourClr>
            <a:schemeClr val="lt1"/>
          </a:contourClr>
        </a:sp3d>
      </dsp:spPr>
      <dsp:style>
        <a:lnRef idx="0">
          <a:scrgbClr r="0" g="0" b="0"/>
        </a:lnRef>
        <a:fillRef idx="1">
          <a:scrgbClr r="0" g="0" b="0"/>
        </a:fillRef>
        <a:effectRef idx="0">
          <a:scrgbClr r="0" g="0" b="0"/>
        </a:effectRef>
        <a:fontRef idx="minor"/>
      </dsp:style>
    </dsp:sp>
    <dsp:sp modelId="{F6729F2B-5F7D-45A6-BDB3-6CC03D6519FD}">
      <dsp:nvSpPr>
        <dsp:cNvPr id="0" name=""/>
        <dsp:cNvSpPr/>
      </dsp:nvSpPr>
      <dsp:spPr>
        <a:xfrm>
          <a:off x="701" y="708574"/>
          <a:ext cx="4198059" cy="876893"/>
        </a:xfrm>
        <a:prstGeom prst="roundRect">
          <a:avLst>
            <a:gd name="adj" fmla="val 1667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C" sz="1300" kern="1200" dirty="0" smtClean="0"/>
            <a:t>Agencia de carga, que realiza embarques de flores a nivel mundial</a:t>
          </a:r>
          <a:endParaRPr lang="es-ES" sz="1300" kern="1200" dirty="0"/>
        </a:p>
      </dsp:txBody>
      <dsp:txXfrm>
        <a:off x="43515" y="751388"/>
        <a:ext cx="4112431" cy="791265"/>
      </dsp:txXfrm>
    </dsp:sp>
    <dsp:sp modelId="{7E00010F-A11D-4754-88AD-191506AB59B2}">
      <dsp:nvSpPr>
        <dsp:cNvPr id="0" name=""/>
        <dsp:cNvSpPr/>
      </dsp:nvSpPr>
      <dsp:spPr>
        <a:xfrm>
          <a:off x="2726113" y="792206"/>
          <a:ext cx="911140" cy="708744"/>
        </a:xfrm>
        <a:prstGeom prst="rect">
          <a:avLst/>
        </a:prstGeom>
        <a:noFill/>
        <a:ln>
          <a:noFill/>
        </a:ln>
        <a:effectLst/>
      </dsp:spPr>
      <dsp:style>
        <a:lnRef idx="0">
          <a:scrgbClr r="0" g="0" b="0"/>
        </a:lnRef>
        <a:fillRef idx="0">
          <a:scrgbClr r="0" g="0" b="0"/>
        </a:fillRef>
        <a:effectRef idx="0">
          <a:scrgbClr r="0" g="0" b="0"/>
        </a:effectRef>
        <a:fontRef idx="minor"/>
      </dsp:style>
    </dsp:sp>
    <dsp:sp modelId="{4948CDC0-0ABD-4389-8C1B-D78B9072050A}">
      <dsp:nvSpPr>
        <dsp:cNvPr id="0" name=""/>
        <dsp:cNvSpPr/>
      </dsp:nvSpPr>
      <dsp:spPr>
        <a:xfrm rot="5400000">
          <a:off x="3685581" y="2518555"/>
          <a:ext cx="744181" cy="847224"/>
        </a:xfrm>
        <a:prstGeom prst="bentUpArrow">
          <a:avLst>
            <a:gd name="adj1" fmla="val 32840"/>
            <a:gd name="adj2" fmla="val 25000"/>
            <a:gd name="adj3" fmla="val 35780"/>
          </a:avLst>
        </a:prstGeom>
        <a:solidFill>
          <a:schemeClr val="accent4">
            <a:tint val="50000"/>
            <a:hueOff val="-3925394"/>
            <a:satOff val="19763"/>
            <a:lumOff val="12722"/>
            <a:alphaOff val="0"/>
          </a:schemeClr>
        </a:solidFill>
        <a:ln>
          <a:noFill/>
        </a:ln>
        <a:effectLst/>
        <a:scene3d>
          <a:camera prst="orthographicFront"/>
          <a:lightRig rig="threePt" dir="t">
            <a:rot lat="0" lon="0" rev="7500000"/>
          </a:lightRig>
        </a:scene3d>
        <a:sp3d z="254000" extrusionH="63500" contourW="12700" prstMaterial="matte">
          <a:contourClr>
            <a:schemeClr val="lt1"/>
          </a:contourClr>
        </a:sp3d>
      </dsp:spPr>
      <dsp:style>
        <a:lnRef idx="0">
          <a:scrgbClr r="0" g="0" b="0"/>
        </a:lnRef>
        <a:fillRef idx="1">
          <a:scrgbClr r="0" g="0" b="0"/>
        </a:fillRef>
        <a:effectRef idx="0">
          <a:scrgbClr r="0" g="0" b="0"/>
        </a:effectRef>
        <a:fontRef idx="minor"/>
      </dsp:style>
    </dsp:sp>
    <dsp:sp modelId="{A1A8D35A-F9D9-4243-AFB5-988ECFD92FE2}">
      <dsp:nvSpPr>
        <dsp:cNvPr id="0" name=""/>
        <dsp:cNvSpPr/>
      </dsp:nvSpPr>
      <dsp:spPr>
        <a:xfrm>
          <a:off x="2015770" y="1693615"/>
          <a:ext cx="4198059" cy="876893"/>
        </a:xfrm>
        <a:prstGeom prst="roundRect">
          <a:avLst>
            <a:gd name="adj" fmla="val 16670"/>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C" sz="1300" kern="1200" dirty="0" smtClean="0"/>
            <a:t>Ubicada en el nuevo aeropuerto Internacional Mariscal Sucre en </a:t>
          </a:r>
          <a:r>
            <a:rPr lang="es-EC" sz="1300" kern="1200" dirty="0" err="1" smtClean="0"/>
            <a:t>Tababela</a:t>
          </a:r>
          <a:r>
            <a:rPr lang="es-EC" sz="1300" kern="1200" dirty="0" smtClean="0"/>
            <a:t>. Fundada en 1994.</a:t>
          </a:r>
          <a:endParaRPr lang="es-ES" sz="1300" kern="1200" dirty="0"/>
        </a:p>
      </dsp:txBody>
      <dsp:txXfrm>
        <a:off x="2058584" y="1736429"/>
        <a:ext cx="4112431" cy="791265"/>
      </dsp:txXfrm>
    </dsp:sp>
    <dsp:sp modelId="{7B449280-F781-4D61-B07E-9F132E10BA56}">
      <dsp:nvSpPr>
        <dsp:cNvPr id="0" name=""/>
        <dsp:cNvSpPr/>
      </dsp:nvSpPr>
      <dsp:spPr>
        <a:xfrm>
          <a:off x="4741181" y="1777247"/>
          <a:ext cx="911140" cy="7087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marL="57150" lvl="1" indent="-57150" algn="l" defTabSz="444500">
            <a:lnSpc>
              <a:spcPct val="90000"/>
            </a:lnSpc>
            <a:spcBef>
              <a:spcPct val="0"/>
            </a:spcBef>
            <a:spcAft>
              <a:spcPct val="15000"/>
            </a:spcAft>
            <a:buChar char="••"/>
          </a:pPr>
          <a:endParaRPr lang="es-ES" sz="1000" kern="1200"/>
        </a:p>
      </dsp:txBody>
      <dsp:txXfrm>
        <a:off x="4741181" y="1777247"/>
        <a:ext cx="911140" cy="708744"/>
      </dsp:txXfrm>
    </dsp:sp>
    <dsp:sp modelId="{71B23000-AB82-49C8-AC2E-51C066DEA7C5}">
      <dsp:nvSpPr>
        <dsp:cNvPr id="0" name=""/>
        <dsp:cNvSpPr/>
      </dsp:nvSpPr>
      <dsp:spPr>
        <a:xfrm>
          <a:off x="4030838" y="2678656"/>
          <a:ext cx="4198059" cy="876893"/>
        </a:xfrm>
        <a:prstGeom prst="roundRect">
          <a:avLst>
            <a:gd name="adj" fmla="val 1667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C" sz="1300" kern="1200" dirty="0" smtClean="0"/>
            <a:t>Años de reconocida experiencia, con el trabajo eficiente y efectivo de sus operadores, asegurando una correcta temperatura para los productos transportados.</a:t>
          </a:r>
          <a:endParaRPr lang="es-ES" sz="1300" kern="1200" dirty="0"/>
        </a:p>
      </dsp:txBody>
      <dsp:txXfrm>
        <a:off x="4073652" y="2721470"/>
        <a:ext cx="4112431" cy="7912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FDF740-6892-411E-ADEF-602468EF3043}">
      <dsp:nvSpPr>
        <dsp:cNvPr id="0" name=""/>
        <dsp:cNvSpPr/>
      </dsp:nvSpPr>
      <dsp:spPr>
        <a:xfrm>
          <a:off x="3509932" y="1411356"/>
          <a:ext cx="1209734" cy="1209734"/>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es-ES" sz="1500" kern="1200" dirty="0" smtClean="0"/>
            <a:t>Importancia</a:t>
          </a:r>
          <a:endParaRPr lang="es-ES" sz="1500" kern="1200" dirty="0"/>
        </a:p>
      </dsp:txBody>
      <dsp:txXfrm>
        <a:off x="3568986" y="1470410"/>
        <a:ext cx="1091626" cy="1091626"/>
      </dsp:txXfrm>
    </dsp:sp>
    <dsp:sp modelId="{6C3FCDCD-FCE5-4170-A43F-DC9E612953C1}">
      <dsp:nvSpPr>
        <dsp:cNvPr id="0" name=""/>
        <dsp:cNvSpPr/>
      </dsp:nvSpPr>
      <dsp:spPr>
        <a:xfrm rot="16200000">
          <a:off x="3814555" y="1111112"/>
          <a:ext cx="600488" cy="0"/>
        </a:xfrm>
        <a:custGeom>
          <a:avLst/>
          <a:gdLst/>
          <a:ahLst/>
          <a:cxnLst/>
          <a:rect l="0" t="0" r="0" b="0"/>
          <a:pathLst>
            <a:path>
              <a:moveTo>
                <a:pt x="0" y="0"/>
              </a:moveTo>
              <a:lnTo>
                <a:pt x="600488" y="0"/>
              </a:lnTo>
            </a:path>
          </a:pathLst>
        </a:custGeom>
        <a:noFill/>
        <a:ln w="2540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5E8EC86-808F-4E85-9FB5-1E470B92F171}">
      <dsp:nvSpPr>
        <dsp:cNvPr id="0" name=""/>
        <dsp:cNvSpPr/>
      </dsp:nvSpPr>
      <dsp:spPr>
        <a:xfrm>
          <a:off x="3061121" y="346"/>
          <a:ext cx="2107357" cy="810522"/>
        </a:xfrm>
        <a:prstGeom prst="roundRect">
          <a:avLst/>
        </a:prstGeom>
        <a:gradFill rotWithShape="0">
          <a:gsLst>
            <a:gs pos="0">
              <a:schemeClr val="accent3">
                <a:hueOff val="2812566"/>
                <a:satOff val="-4220"/>
                <a:lumOff val="-686"/>
                <a:alphaOff val="0"/>
                <a:shade val="51000"/>
                <a:satMod val="130000"/>
              </a:schemeClr>
            </a:gs>
            <a:gs pos="80000">
              <a:schemeClr val="accent3">
                <a:hueOff val="2812566"/>
                <a:satOff val="-4220"/>
                <a:lumOff val="-686"/>
                <a:alphaOff val="0"/>
                <a:shade val="93000"/>
                <a:satMod val="130000"/>
              </a:schemeClr>
            </a:gs>
            <a:gs pos="100000">
              <a:schemeClr val="accent3">
                <a:hueOff val="2812566"/>
                <a:satOff val="-4220"/>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s-ES" sz="1600" kern="1200" dirty="0" smtClean="0"/>
            <a:t>Mejora del posicionamiento de OPERFLOR Cargo</a:t>
          </a:r>
          <a:endParaRPr lang="es-ES" sz="1600" kern="1200" dirty="0"/>
        </a:p>
      </dsp:txBody>
      <dsp:txXfrm>
        <a:off x="3100687" y="39912"/>
        <a:ext cx="2028225" cy="731390"/>
      </dsp:txXfrm>
    </dsp:sp>
    <dsp:sp modelId="{0B92379C-3FB7-4F3F-9AB3-D5E06BEB2126}">
      <dsp:nvSpPr>
        <dsp:cNvPr id="0" name=""/>
        <dsp:cNvSpPr/>
      </dsp:nvSpPr>
      <dsp:spPr>
        <a:xfrm>
          <a:off x="4719667" y="2016223"/>
          <a:ext cx="1402575" cy="0"/>
        </a:xfrm>
        <a:custGeom>
          <a:avLst/>
          <a:gdLst/>
          <a:ahLst/>
          <a:cxnLst/>
          <a:rect l="0" t="0" r="0" b="0"/>
          <a:pathLst>
            <a:path>
              <a:moveTo>
                <a:pt x="0" y="0"/>
              </a:moveTo>
              <a:lnTo>
                <a:pt x="1402575" y="0"/>
              </a:lnTo>
            </a:path>
          </a:pathLst>
        </a:custGeom>
        <a:noFill/>
        <a:ln w="2540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702FA31-79AF-4643-A430-78CE76819B8F}">
      <dsp:nvSpPr>
        <dsp:cNvPr id="0" name=""/>
        <dsp:cNvSpPr/>
      </dsp:nvSpPr>
      <dsp:spPr>
        <a:xfrm>
          <a:off x="6122242" y="1610962"/>
          <a:ext cx="2107357" cy="810522"/>
        </a:xfrm>
        <a:prstGeom prst="roundRect">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s-ES" sz="1600" kern="1200" dirty="0" smtClean="0"/>
            <a:t>Rediseño del planeamiento estratégico</a:t>
          </a:r>
          <a:endParaRPr lang="es-ES" sz="1600" kern="1200" dirty="0"/>
        </a:p>
      </dsp:txBody>
      <dsp:txXfrm>
        <a:off x="6161808" y="1650528"/>
        <a:ext cx="2028225" cy="731390"/>
      </dsp:txXfrm>
    </dsp:sp>
    <dsp:sp modelId="{938B76FB-C0D9-4DAC-B13A-723D259B819B}">
      <dsp:nvSpPr>
        <dsp:cNvPr id="0" name=""/>
        <dsp:cNvSpPr/>
      </dsp:nvSpPr>
      <dsp:spPr>
        <a:xfrm rot="5400000">
          <a:off x="3814555" y="2921335"/>
          <a:ext cx="600488" cy="0"/>
        </a:xfrm>
        <a:custGeom>
          <a:avLst/>
          <a:gdLst/>
          <a:ahLst/>
          <a:cxnLst/>
          <a:rect l="0" t="0" r="0" b="0"/>
          <a:pathLst>
            <a:path>
              <a:moveTo>
                <a:pt x="0" y="0"/>
              </a:moveTo>
              <a:lnTo>
                <a:pt x="600488" y="0"/>
              </a:lnTo>
            </a:path>
          </a:pathLst>
        </a:custGeom>
        <a:noFill/>
        <a:ln w="2540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6FCD551-86D4-4E80-ABD8-8B7F40D735F0}">
      <dsp:nvSpPr>
        <dsp:cNvPr id="0" name=""/>
        <dsp:cNvSpPr/>
      </dsp:nvSpPr>
      <dsp:spPr>
        <a:xfrm>
          <a:off x="3061121" y="3221579"/>
          <a:ext cx="2107357" cy="810522"/>
        </a:xfrm>
        <a:prstGeom prst="roundRect">
          <a:avLst/>
        </a:prstGeom>
        <a:gradFill rotWithShape="0">
          <a:gsLst>
            <a:gs pos="0">
              <a:schemeClr val="accent3">
                <a:hueOff val="8437698"/>
                <a:satOff val="-12660"/>
                <a:lumOff val="-2059"/>
                <a:alphaOff val="0"/>
                <a:shade val="51000"/>
                <a:satMod val="130000"/>
              </a:schemeClr>
            </a:gs>
            <a:gs pos="80000">
              <a:schemeClr val="accent3">
                <a:hueOff val="8437698"/>
                <a:satOff val="-12660"/>
                <a:lumOff val="-2059"/>
                <a:alphaOff val="0"/>
                <a:shade val="93000"/>
                <a:satMod val="130000"/>
              </a:schemeClr>
            </a:gs>
            <a:gs pos="100000">
              <a:schemeClr val="accent3">
                <a:hueOff val="8437698"/>
                <a:satOff val="-12660"/>
                <a:lumOff val="-205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es-ES" sz="1500" kern="1200" dirty="0" smtClean="0"/>
            <a:t>Alcance de los objetivos estratégicos propuestos</a:t>
          </a:r>
          <a:endParaRPr lang="es-ES" sz="1500" kern="1200" dirty="0"/>
        </a:p>
      </dsp:txBody>
      <dsp:txXfrm>
        <a:off x="3100687" y="3261145"/>
        <a:ext cx="2028225" cy="731390"/>
      </dsp:txXfrm>
    </dsp:sp>
    <dsp:sp modelId="{488A3AEB-836E-47EF-917A-929BE9A1CA55}">
      <dsp:nvSpPr>
        <dsp:cNvPr id="0" name=""/>
        <dsp:cNvSpPr/>
      </dsp:nvSpPr>
      <dsp:spPr>
        <a:xfrm rot="10800000">
          <a:off x="2107357" y="2016224"/>
          <a:ext cx="1402575" cy="0"/>
        </a:xfrm>
        <a:custGeom>
          <a:avLst/>
          <a:gdLst/>
          <a:ahLst/>
          <a:cxnLst/>
          <a:rect l="0" t="0" r="0" b="0"/>
          <a:pathLst>
            <a:path>
              <a:moveTo>
                <a:pt x="0" y="0"/>
              </a:moveTo>
              <a:lnTo>
                <a:pt x="1402575" y="0"/>
              </a:lnTo>
            </a:path>
          </a:pathLst>
        </a:custGeom>
        <a:noFill/>
        <a:ln w="2540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760CCC9-AB3B-414C-B6E7-697C0AAE236A}">
      <dsp:nvSpPr>
        <dsp:cNvPr id="0" name=""/>
        <dsp:cNvSpPr/>
      </dsp:nvSpPr>
      <dsp:spPr>
        <a:xfrm>
          <a:off x="0" y="1610962"/>
          <a:ext cx="2107357" cy="810522"/>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s-ES" sz="1600" kern="1200" dirty="0" smtClean="0"/>
            <a:t>Mejora de la rentabilidad del negocio</a:t>
          </a:r>
          <a:endParaRPr lang="es-ES" sz="1600" kern="1200" dirty="0"/>
        </a:p>
      </dsp:txBody>
      <dsp:txXfrm>
        <a:off x="39566" y="1650528"/>
        <a:ext cx="2028225" cy="73139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pPr>
              <a:defRPr/>
            </a:pPr>
            <a:endParaRPr lang="es-EC"/>
          </a:p>
        </p:txBody>
      </p:sp>
      <p:sp>
        <p:nvSpPr>
          <p:cNvPr id="3" name="2 Marcador de fecha"/>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pPr>
              <a:defRPr/>
            </a:pPr>
            <a:fld id="{DD7FBD7F-7010-45AF-8B54-6F527F3FA528}" type="datetimeFigureOut">
              <a:rPr lang="es-EC"/>
              <a:pPr>
                <a:defRPr/>
              </a:pPr>
              <a:t>05/11/2014</a:t>
            </a:fld>
            <a:endParaRPr lang="es-EC"/>
          </a:p>
        </p:txBody>
      </p:sp>
      <p:sp>
        <p:nvSpPr>
          <p:cNvPr id="4" name="3 Marcador de pie de página"/>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pPr>
              <a:defRPr/>
            </a:pPr>
            <a:endParaRPr lang="es-EC"/>
          </a:p>
        </p:txBody>
      </p:sp>
      <p:sp>
        <p:nvSpPr>
          <p:cNvPr id="5" name="4 Marcador de número de diapositiva"/>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pPr>
              <a:defRPr/>
            </a:pPr>
            <a:fld id="{2225D75C-BDDB-4FC2-918B-842C3CDB3835}" type="slidenum">
              <a:rPr lang="es-EC"/>
              <a:pPr>
                <a:defRPr/>
              </a:pPr>
              <a:t>‹Nº›</a:t>
            </a:fld>
            <a:endParaRPr lang="es-EC"/>
          </a:p>
        </p:txBody>
      </p:sp>
    </p:spTree>
    <p:extLst>
      <p:ext uri="{BB962C8B-B14F-4D97-AF65-F5344CB8AC3E}">
        <p14:creationId xmlns:p14="http://schemas.microsoft.com/office/powerpoint/2010/main" val="16547506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6257F3A9-7C24-46C9-8477-2EB3835A5CEF}" type="datetimeFigureOut">
              <a:rPr lang="es-ES" smtClean="0"/>
              <a:t>05/11/2014</a:t>
            </a:fld>
            <a:endParaRPr lang="es-ES"/>
          </a:p>
        </p:txBody>
      </p:sp>
      <p:sp>
        <p:nvSpPr>
          <p:cNvPr id="4" name="Slide Image Placeholder 3"/>
          <p:cNvSpPr>
            <a:spLocks noGrp="1" noRot="1" noChangeAspect="1"/>
          </p:cNvSpPr>
          <p:nvPr>
            <p:ph type="sldImg" idx="2"/>
          </p:nvPr>
        </p:nvSpPr>
        <p:spPr>
          <a:xfrm>
            <a:off x="836613" y="676275"/>
            <a:ext cx="5413375" cy="338455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A9694D9A-DEBF-4EAA-B28D-A0AC3C72B7FE}" type="slidenum">
              <a:rPr lang="es-ES" smtClean="0"/>
              <a:t>‹Nº›</a:t>
            </a:fld>
            <a:endParaRPr lang="es-ES"/>
          </a:p>
        </p:txBody>
      </p:sp>
    </p:spTree>
    <p:extLst>
      <p:ext uri="{BB962C8B-B14F-4D97-AF65-F5344CB8AC3E}">
        <p14:creationId xmlns:p14="http://schemas.microsoft.com/office/powerpoint/2010/main" val="387253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A9694D9A-DEBF-4EAA-B28D-A0AC3C72B7FE}" type="slidenum">
              <a:rPr lang="es-ES" smtClean="0"/>
              <a:t>14</a:t>
            </a:fld>
            <a:endParaRPr lang="es-ES"/>
          </a:p>
        </p:txBody>
      </p:sp>
    </p:spTree>
    <p:extLst>
      <p:ext uri="{BB962C8B-B14F-4D97-AF65-F5344CB8AC3E}">
        <p14:creationId xmlns:p14="http://schemas.microsoft.com/office/powerpoint/2010/main" val="983332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A9694D9A-DEBF-4EAA-B28D-A0AC3C72B7FE}" type="slidenum">
              <a:rPr lang="es-ES" smtClean="0"/>
              <a:t>21</a:t>
            </a:fld>
            <a:endParaRPr lang="es-ES"/>
          </a:p>
        </p:txBody>
      </p:sp>
    </p:spTree>
    <p:extLst>
      <p:ext uri="{BB962C8B-B14F-4D97-AF65-F5344CB8AC3E}">
        <p14:creationId xmlns:p14="http://schemas.microsoft.com/office/powerpoint/2010/main" val="20745782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aphicFrame>
        <p:nvGraphicFramePr>
          <p:cNvPr id="2" name="Object 46"/>
          <p:cNvGraphicFramePr>
            <a:graphicFrameLocks noChangeAspect="1"/>
          </p:cNvGraphicFramePr>
          <p:nvPr userDrawn="1"/>
        </p:nvGraphicFramePr>
        <p:xfrm>
          <a:off x="0" y="817563"/>
          <a:ext cx="9144000" cy="4680479"/>
        </p:xfrm>
        <a:graphic>
          <a:graphicData uri="http://schemas.openxmlformats.org/presentationml/2006/ole">
            <mc:AlternateContent xmlns:mc="http://schemas.openxmlformats.org/markup-compatibility/2006">
              <mc:Choice xmlns:v="urn:schemas-microsoft-com:vml" Requires="v">
                <p:oleObj spid="_x0000_s47129" name="CorelDRAW" r:id="rId3" imgW="7748626" imgH="4759452" progId="CorelDRAW.Graphic.12">
                  <p:embed/>
                </p:oleObj>
              </mc:Choice>
              <mc:Fallback>
                <p:oleObj name="CorelDRAW" r:id="rId3" imgW="7748626" imgH="4759452" progId="CorelDRAW.Graphic.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17563"/>
                        <a:ext cx="9144000" cy="4680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Rectangle 24"/>
          <p:cNvSpPr>
            <a:spLocks noChangeArrowheads="1"/>
          </p:cNvSpPr>
          <p:nvPr userDrawn="1"/>
        </p:nvSpPr>
        <p:spPr bwMode="auto">
          <a:xfrm>
            <a:off x="457200" y="5204354"/>
            <a:ext cx="2133600" cy="396875"/>
          </a:xfrm>
          <a:prstGeom prst="rect">
            <a:avLst/>
          </a:prstGeom>
          <a:noFill/>
          <a:ln w="9525">
            <a:noFill/>
            <a:miter lim="800000"/>
            <a:headEnd/>
            <a:tailEnd/>
          </a:ln>
        </p:spPr>
        <p:txBody>
          <a:bodyPr/>
          <a:lstStyle/>
          <a:p>
            <a:pPr>
              <a:defRPr/>
            </a:pPr>
            <a:endParaRPr lang="es-EC" sz="1400"/>
          </a:p>
        </p:txBody>
      </p:sp>
      <p:sp>
        <p:nvSpPr>
          <p:cNvPr id="4" name="Rectangle 25"/>
          <p:cNvSpPr>
            <a:spLocks noChangeArrowheads="1"/>
          </p:cNvSpPr>
          <p:nvPr userDrawn="1"/>
        </p:nvSpPr>
        <p:spPr bwMode="auto">
          <a:xfrm>
            <a:off x="3124200" y="5204354"/>
            <a:ext cx="2895600" cy="396875"/>
          </a:xfrm>
          <a:prstGeom prst="rect">
            <a:avLst/>
          </a:prstGeom>
          <a:noFill/>
          <a:ln w="9525">
            <a:noFill/>
            <a:miter lim="800000"/>
            <a:headEnd/>
            <a:tailEnd/>
          </a:ln>
        </p:spPr>
        <p:txBody>
          <a:bodyPr/>
          <a:lstStyle/>
          <a:p>
            <a:pPr algn="ctr">
              <a:defRPr/>
            </a:pPr>
            <a:endParaRPr lang="es-EC" sz="1400"/>
          </a:p>
        </p:txBody>
      </p:sp>
      <p:sp>
        <p:nvSpPr>
          <p:cNvPr id="5" name="Rectangle 26"/>
          <p:cNvSpPr>
            <a:spLocks noChangeArrowheads="1"/>
          </p:cNvSpPr>
          <p:nvPr userDrawn="1"/>
        </p:nvSpPr>
        <p:spPr bwMode="auto">
          <a:xfrm>
            <a:off x="457200" y="5204354"/>
            <a:ext cx="2133600" cy="396875"/>
          </a:xfrm>
          <a:prstGeom prst="rect">
            <a:avLst/>
          </a:prstGeom>
          <a:noFill/>
          <a:ln w="9525">
            <a:noFill/>
            <a:miter lim="800000"/>
            <a:headEnd/>
            <a:tailEnd/>
          </a:ln>
        </p:spPr>
        <p:txBody>
          <a:bodyPr/>
          <a:lstStyle/>
          <a:p>
            <a:pPr>
              <a:defRPr/>
            </a:pPr>
            <a:endParaRPr lang="es-EC" sz="1400"/>
          </a:p>
        </p:txBody>
      </p:sp>
      <p:sp>
        <p:nvSpPr>
          <p:cNvPr id="6" name="Rectangle 27"/>
          <p:cNvSpPr>
            <a:spLocks noChangeArrowheads="1"/>
          </p:cNvSpPr>
          <p:nvPr userDrawn="1"/>
        </p:nvSpPr>
        <p:spPr bwMode="auto">
          <a:xfrm>
            <a:off x="3124200" y="5204354"/>
            <a:ext cx="2895600" cy="396875"/>
          </a:xfrm>
          <a:prstGeom prst="rect">
            <a:avLst/>
          </a:prstGeom>
          <a:noFill/>
          <a:ln w="9525">
            <a:noFill/>
            <a:miter lim="800000"/>
            <a:headEnd/>
            <a:tailEnd/>
          </a:ln>
        </p:spPr>
        <p:txBody>
          <a:bodyPr/>
          <a:lstStyle/>
          <a:p>
            <a:pPr algn="ctr">
              <a:defRPr/>
            </a:pPr>
            <a:endParaRPr lang="es-EC" sz="1400"/>
          </a:p>
        </p:txBody>
      </p:sp>
      <p:pic>
        <p:nvPicPr>
          <p:cNvPr id="7" name="Picture 48" descr="bannner 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4769115"/>
            <a:ext cx="9144000" cy="945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val 50"/>
          <p:cNvSpPr>
            <a:spLocks noChangeArrowheads="1"/>
          </p:cNvSpPr>
          <p:nvPr userDrawn="1"/>
        </p:nvSpPr>
        <p:spPr bwMode="auto">
          <a:xfrm>
            <a:off x="217488" y="216959"/>
            <a:ext cx="792162" cy="660136"/>
          </a:xfrm>
          <a:prstGeom prst="ellipse">
            <a:avLst/>
          </a:prstGeom>
          <a:solidFill>
            <a:schemeClr val="bg1"/>
          </a:solidFill>
          <a:ln w="9525">
            <a:noFill/>
            <a:round/>
            <a:headEnd/>
            <a:tailEnd/>
          </a:ln>
        </p:spPr>
        <p:txBody>
          <a:bodyPr wrap="none" anchor="ctr"/>
          <a:lstStyle/>
          <a:p>
            <a:pPr>
              <a:defRPr/>
            </a:pPr>
            <a:endParaRPr lang="es-EC"/>
          </a:p>
        </p:txBody>
      </p:sp>
      <p:pic>
        <p:nvPicPr>
          <p:cNvPr id="9" name="Picture 49" descr="LOGO ESPE ORIGINAL copia"/>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07951" y="96573"/>
            <a:ext cx="3313113" cy="739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434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865"/>
            <a:ext cx="8229600" cy="952500"/>
          </a:xfrm>
          <a:prstGeom prst="rect">
            <a:avLst/>
          </a:prstGeom>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1333500"/>
            <a:ext cx="8229600" cy="3771636"/>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Tree>
    <p:extLst>
      <p:ext uri="{BB962C8B-B14F-4D97-AF65-F5344CB8AC3E}">
        <p14:creationId xmlns:p14="http://schemas.microsoft.com/office/powerpoint/2010/main" val="4214737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28865"/>
            <a:ext cx="2057400" cy="4876271"/>
          </a:xfrm>
          <a:prstGeom prst="rect">
            <a:avLst/>
          </a:prstGeo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28865"/>
            <a:ext cx="6019800" cy="4876271"/>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Tree>
    <p:extLst>
      <p:ext uri="{BB962C8B-B14F-4D97-AF65-F5344CB8AC3E}">
        <p14:creationId xmlns:p14="http://schemas.microsoft.com/office/powerpoint/2010/main" val="1715424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865"/>
            <a:ext cx="8229600" cy="952500"/>
          </a:xfrm>
          <a:prstGeom prst="rect">
            <a:avLst/>
          </a:prstGeom>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a:xfrm>
            <a:off x="457200" y="1333500"/>
            <a:ext cx="8229600" cy="3771636"/>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Tree>
    <p:extLst>
      <p:ext uri="{BB962C8B-B14F-4D97-AF65-F5344CB8AC3E}">
        <p14:creationId xmlns:p14="http://schemas.microsoft.com/office/powerpoint/2010/main" val="2742260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3672417"/>
            <a:ext cx="7772400" cy="1135063"/>
          </a:xfrm>
          <a:prstGeom prst="rect">
            <a:avLst/>
          </a:prstGeo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422261"/>
            <a:ext cx="7772400" cy="1250156"/>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extLst>
      <p:ext uri="{BB962C8B-B14F-4D97-AF65-F5344CB8AC3E}">
        <p14:creationId xmlns:p14="http://schemas.microsoft.com/office/powerpoint/2010/main" val="1219636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865"/>
            <a:ext cx="8229600" cy="952500"/>
          </a:xfrm>
          <a:prstGeom prst="rect">
            <a:avLst/>
          </a:prstGeom>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333500"/>
            <a:ext cx="4038600" cy="377163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333500"/>
            <a:ext cx="4038600" cy="377163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Tree>
    <p:extLst>
      <p:ext uri="{BB962C8B-B14F-4D97-AF65-F5344CB8AC3E}">
        <p14:creationId xmlns:p14="http://schemas.microsoft.com/office/powerpoint/2010/main" val="242278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865"/>
            <a:ext cx="8229600" cy="952500"/>
          </a:xfrm>
          <a:prstGeom prst="rect">
            <a:avLst/>
          </a:prstGeom>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279261"/>
            <a:ext cx="4040188" cy="53313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1812396"/>
            <a:ext cx="4040188" cy="329274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6" y="1279261"/>
            <a:ext cx="4041775" cy="53313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1812396"/>
            <a:ext cx="4041775" cy="329274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Tree>
    <p:extLst>
      <p:ext uri="{BB962C8B-B14F-4D97-AF65-F5344CB8AC3E}">
        <p14:creationId xmlns:p14="http://schemas.microsoft.com/office/powerpoint/2010/main" val="29270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865"/>
            <a:ext cx="8229600" cy="952500"/>
          </a:xfrm>
          <a:prstGeom prst="rect">
            <a:avLst/>
          </a:prstGeom>
        </p:spPr>
        <p:txBody>
          <a:bodyPr/>
          <a:lstStyle/>
          <a:p>
            <a:r>
              <a:rPr lang="es-ES" smtClean="0"/>
              <a:t>Haga clic para modificar el estilo de título del patrón</a:t>
            </a:r>
            <a:endParaRPr lang="es-EC"/>
          </a:p>
        </p:txBody>
      </p:sp>
    </p:spTree>
    <p:extLst>
      <p:ext uri="{BB962C8B-B14F-4D97-AF65-F5344CB8AC3E}">
        <p14:creationId xmlns:p14="http://schemas.microsoft.com/office/powerpoint/2010/main" val="1384028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0690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27542"/>
            <a:ext cx="3008313" cy="968375"/>
          </a:xfrm>
          <a:prstGeom prst="rect">
            <a:avLst/>
          </a:prstGeo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27542"/>
            <a:ext cx="5111750" cy="4877594"/>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1" y="1195917"/>
            <a:ext cx="3008313" cy="390921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291088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000500"/>
            <a:ext cx="5486400" cy="472282"/>
          </a:xfrm>
          <a:prstGeom prst="rect">
            <a:avLst/>
          </a:prstGeo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510646"/>
            <a:ext cx="5486400" cy="3429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C" noProof="0" dirty="0" smtClean="0"/>
          </a:p>
        </p:txBody>
      </p:sp>
      <p:sp>
        <p:nvSpPr>
          <p:cNvPr id="4" name="3 Marcador de texto"/>
          <p:cNvSpPr>
            <a:spLocks noGrp="1"/>
          </p:cNvSpPr>
          <p:nvPr>
            <p:ph type="body" sz="half" idx="2"/>
          </p:nvPr>
        </p:nvSpPr>
        <p:spPr>
          <a:xfrm>
            <a:off x="1792288" y="4472782"/>
            <a:ext cx="5486400" cy="67071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2222442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0"/>
          <p:cNvSpPr>
            <a:spLocks noChangeArrowheads="1"/>
          </p:cNvSpPr>
          <p:nvPr userDrawn="1"/>
        </p:nvSpPr>
        <p:spPr bwMode="auto">
          <a:xfrm>
            <a:off x="0" y="0"/>
            <a:ext cx="9144000" cy="517261"/>
          </a:xfrm>
          <a:prstGeom prst="rect">
            <a:avLst/>
          </a:prstGeom>
          <a:gradFill rotWithShape="1">
            <a:gsLst>
              <a:gs pos="0">
                <a:schemeClr val="bg1"/>
              </a:gs>
              <a:gs pos="100000">
                <a:srgbClr val="9EB786"/>
              </a:gs>
            </a:gsLst>
            <a:lin ang="0" scaled="1"/>
          </a:gradFill>
          <a:ln w="9525">
            <a:noFill/>
            <a:miter lim="800000"/>
            <a:headEnd/>
            <a:tailEnd/>
          </a:ln>
        </p:spPr>
        <p:txBody>
          <a:bodyPr wrap="none" anchor="ctr"/>
          <a:lstStyle/>
          <a:p>
            <a:pPr>
              <a:defRPr/>
            </a:pPr>
            <a:endParaRPr lang="es-EC"/>
          </a:p>
        </p:txBody>
      </p:sp>
      <p:sp>
        <p:nvSpPr>
          <p:cNvPr id="1027" name="Rectangle 21"/>
          <p:cNvSpPr>
            <a:spLocks noChangeArrowheads="1"/>
          </p:cNvSpPr>
          <p:nvPr userDrawn="1"/>
        </p:nvSpPr>
        <p:spPr bwMode="auto">
          <a:xfrm rot="10800000">
            <a:off x="1" y="5257271"/>
            <a:ext cx="7885113" cy="457729"/>
          </a:xfrm>
          <a:prstGeom prst="rect">
            <a:avLst/>
          </a:prstGeom>
          <a:gradFill rotWithShape="1">
            <a:gsLst>
              <a:gs pos="0">
                <a:schemeClr val="bg1"/>
              </a:gs>
              <a:gs pos="100000">
                <a:srgbClr val="9EB786"/>
              </a:gs>
            </a:gsLst>
            <a:lin ang="0" scaled="1"/>
          </a:gradFill>
          <a:ln w="9525">
            <a:noFill/>
            <a:miter lim="800000"/>
            <a:headEnd/>
            <a:tailEnd/>
          </a:ln>
        </p:spPr>
        <p:txBody>
          <a:bodyPr wrap="none" anchor="ctr"/>
          <a:lstStyle/>
          <a:p>
            <a:pPr>
              <a:defRPr/>
            </a:pPr>
            <a:endParaRPr lang="es-EC"/>
          </a:p>
        </p:txBody>
      </p:sp>
      <p:sp>
        <p:nvSpPr>
          <p:cNvPr id="1028" name="Line 23"/>
          <p:cNvSpPr>
            <a:spLocks noChangeShapeType="1"/>
          </p:cNvSpPr>
          <p:nvPr userDrawn="1"/>
        </p:nvSpPr>
        <p:spPr bwMode="auto">
          <a:xfrm rot="10800000" flipH="1">
            <a:off x="25401" y="5246688"/>
            <a:ext cx="6659563" cy="0"/>
          </a:xfrm>
          <a:prstGeom prst="line">
            <a:avLst/>
          </a:prstGeom>
          <a:noFill/>
          <a:ln w="38100">
            <a:solidFill>
              <a:srgbClr val="FF0000"/>
            </a:solidFill>
            <a:round/>
            <a:headEnd/>
            <a:tailEnd/>
          </a:ln>
        </p:spPr>
        <p:txBody>
          <a:bodyPr/>
          <a:lstStyle/>
          <a:p>
            <a:pPr>
              <a:defRPr/>
            </a:pPr>
            <a:endParaRPr lang="es-EC"/>
          </a:p>
        </p:txBody>
      </p:sp>
      <p:sp>
        <p:nvSpPr>
          <p:cNvPr id="1029" name="Line 24"/>
          <p:cNvSpPr>
            <a:spLocks noChangeShapeType="1"/>
          </p:cNvSpPr>
          <p:nvPr userDrawn="1"/>
        </p:nvSpPr>
        <p:spPr bwMode="auto">
          <a:xfrm rot="10800000" flipH="1">
            <a:off x="25401" y="5204354"/>
            <a:ext cx="6659563" cy="0"/>
          </a:xfrm>
          <a:prstGeom prst="line">
            <a:avLst/>
          </a:prstGeom>
          <a:noFill/>
          <a:ln w="38100">
            <a:solidFill>
              <a:srgbClr val="006600"/>
            </a:solidFill>
            <a:round/>
            <a:headEnd/>
            <a:tailEnd/>
          </a:ln>
        </p:spPr>
        <p:txBody>
          <a:bodyPr/>
          <a:lstStyle/>
          <a:p>
            <a:pPr>
              <a:defRPr/>
            </a:pPr>
            <a:endParaRPr lang="es-EC"/>
          </a:p>
        </p:txBody>
      </p:sp>
      <p:pic>
        <p:nvPicPr>
          <p:cNvPr id="11270" name="Picture 26" descr="LOGO ESPE ORIGINAL copia"/>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l="3070"/>
          <a:stretch>
            <a:fillRect/>
          </a:stretch>
        </p:blipFill>
        <p:spPr bwMode="auto">
          <a:xfrm>
            <a:off x="6732588" y="4958292"/>
            <a:ext cx="2305050" cy="530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863"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mj-lt"/>
          <a:ea typeface="+mj-ea"/>
          <a:cs typeface="+mj-cs"/>
        </a:defRPr>
      </a:lvl1pPr>
      <a:lvl2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24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4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400">
          <a:solidFill>
            <a:schemeClr val="bg1"/>
          </a:solidFill>
          <a:latin typeface="+mn-lt"/>
        </a:defRPr>
      </a:lvl4pPr>
      <a:lvl5pPr marL="2057400" indent="-228600" algn="l" rtl="0" eaLnBrk="0" fontAlgn="base" hangingPunct="0">
        <a:spcBef>
          <a:spcPct val="20000"/>
        </a:spcBef>
        <a:spcAft>
          <a:spcPct val="0"/>
        </a:spcAft>
        <a:buChar char="»"/>
        <a:defRPr sz="2400">
          <a:solidFill>
            <a:schemeClr val="bg1"/>
          </a:solidFill>
          <a:latin typeface="+mn-lt"/>
        </a:defRPr>
      </a:lvl5pPr>
      <a:lvl6pPr marL="2514600" indent="-228600" algn="l" rtl="0" fontAlgn="base">
        <a:spcBef>
          <a:spcPct val="20000"/>
        </a:spcBef>
        <a:spcAft>
          <a:spcPct val="0"/>
        </a:spcAft>
        <a:buChar char="»"/>
        <a:defRPr sz="2400">
          <a:solidFill>
            <a:schemeClr val="bg1"/>
          </a:solidFill>
          <a:latin typeface="+mn-lt"/>
        </a:defRPr>
      </a:lvl6pPr>
      <a:lvl7pPr marL="2971800" indent="-228600" algn="l" rtl="0" fontAlgn="base">
        <a:spcBef>
          <a:spcPct val="20000"/>
        </a:spcBef>
        <a:spcAft>
          <a:spcPct val="0"/>
        </a:spcAft>
        <a:buChar char="»"/>
        <a:defRPr sz="2400">
          <a:solidFill>
            <a:schemeClr val="bg1"/>
          </a:solidFill>
          <a:latin typeface="+mn-lt"/>
        </a:defRPr>
      </a:lvl7pPr>
      <a:lvl8pPr marL="3429000" indent="-228600" algn="l" rtl="0" fontAlgn="base">
        <a:spcBef>
          <a:spcPct val="20000"/>
        </a:spcBef>
        <a:spcAft>
          <a:spcPct val="0"/>
        </a:spcAft>
        <a:buChar char="»"/>
        <a:defRPr sz="2400">
          <a:solidFill>
            <a:schemeClr val="bg1"/>
          </a:solidFill>
          <a:latin typeface="+mn-lt"/>
        </a:defRPr>
      </a:lvl8pPr>
      <a:lvl9pPr marL="3886200" indent="-228600" algn="l" rtl="0" fontAlgn="base">
        <a:spcBef>
          <a:spcPct val="20000"/>
        </a:spcBef>
        <a:spcAft>
          <a:spcPct val="0"/>
        </a:spcAft>
        <a:buChar char="»"/>
        <a:defRPr sz="2400">
          <a:solidFill>
            <a:schemeClr val="bg1"/>
          </a:solidFill>
          <a:latin typeface="+mn-lt"/>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7.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3 Ima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34069"/>
            <a:ext cx="3096344" cy="828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5 Rectángulo"/>
          <p:cNvSpPr/>
          <p:nvPr/>
        </p:nvSpPr>
        <p:spPr>
          <a:xfrm>
            <a:off x="1043608" y="937766"/>
            <a:ext cx="7632848" cy="2246769"/>
          </a:xfrm>
          <a:prstGeom prst="rect">
            <a:avLst/>
          </a:prstGeom>
          <a:noFill/>
        </p:spPr>
        <p:txBody>
          <a:bodyPr wrap="squar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fontAlgn="auto">
              <a:spcBef>
                <a:spcPts val="0"/>
              </a:spcBef>
              <a:spcAft>
                <a:spcPts val="0"/>
              </a:spcAft>
              <a:defRPr/>
            </a:pPr>
            <a:r>
              <a:rPr lang="es-EC" sz="2800" b="1" dirty="0">
                <a:solidFill>
                  <a:srgbClr val="0070C0"/>
                </a:solidFill>
              </a:rPr>
              <a:t>“PROPUESTA ESTRATÉGICA DE MARKETING PARA EL POSICIONAMIENTO DE LA AGENCIA “OPERFLOR CARGO” ESPECIALIZADA EN EL SECTOR FLORICULTOR DE LA CIUDAD DE QUITO</a:t>
            </a:r>
            <a:r>
              <a:rPr lang="es-EC" sz="2800" b="1" dirty="0" smtClean="0">
                <a:solidFill>
                  <a:srgbClr val="0070C0"/>
                </a:solidFill>
              </a:rPr>
              <a:t>”</a:t>
            </a:r>
            <a:endParaRPr lang="es-EC" sz="2800" b="1" dirty="0">
              <a:solidFill>
                <a:srgbClr val="0070C0"/>
              </a:solidFill>
              <a:latin typeface="+mn-lt"/>
            </a:endParaRPr>
          </a:p>
        </p:txBody>
      </p:sp>
      <p:sp>
        <p:nvSpPr>
          <p:cNvPr id="12292" name="1 CuadroTexto"/>
          <p:cNvSpPr txBox="1">
            <a:spLocks noChangeArrowheads="1"/>
          </p:cNvSpPr>
          <p:nvPr/>
        </p:nvSpPr>
        <p:spPr bwMode="auto">
          <a:xfrm>
            <a:off x="467545" y="3577580"/>
            <a:ext cx="849706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s-EC" sz="2000" dirty="0" smtClean="0">
                <a:solidFill>
                  <a:srgbClr val="0070C0"/>
                </a:solidFill>
              </a:rPr>
              <a:t>Autora: Fernanda Troya Andrade</a:t>
            </a:r>
          </a:p>
          <a:p>
            <a:pPr eaLnBrk="1" hangingPunct="1"/>
            <a:endParaRPr lang="es-EC" sz="2000" dirty="0">
              <a:solidFill>
                <a:srgbClr val="0070C0"/>
              </a:solidFill>
            </a:endParaRPr>
          </a:p>
          <a:p>
            <a:pPr algn="ctr" eaLnBrk="1" hangingPunct="1"/>
            <a:r>
              <a:rPr lang="es-EC" sz="2000" dirty="0" smtClean="0">
                <a:solidFill>
                  <a:srgbClr val="0070C0"/>
                </a:solidFill>
              </a:rPr>
              <a:t>Año 2014</a:t>
            </a:r>
            <a:endParaRPr lang="es-EC" sz="2000" dirty="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684419"/>
          </a:xfrm>
        </p:spPr>
        <p:txBody>
          <a:bodyPr/>
          <a:lstStyle/>
          <a:p>
            <a:pPr algn="ctr"/>
            <a:r>
              <a:rPr lang="es-ES" sz="3600" i="0" dirty="0" smtClean="0">
                <a:solidFill>
                  <a:srgbClr val="0070C0"/>
                </a:solidFill>
              </a:rPr>
              <a:t>Matriz defensiva y de mejoramiento</a:t>
            </a:r>
            <a:endParaRPr lang="es-ES" sz="3600" i="0" dirty="0">
              <a:solidFill>
                <a:srgbClr val="0070C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494562360"/>
              </p:ext>
            </p:extLst>
          </p:nvPr>
        </p:nvGraphicFramePr>
        <p:xfrm>
          <a:off x="457200" y="1201316"/>
          <a:ext cx="8229600" cy="1371600"/>
        </p:xfrm>
        <a:graphic>
          <a:graphicData uri="http://schemas.openxmlformats.org/drawingml/2006/table">
            <a:tbl>
              <a:tblPr firstRow="1" bandRow="1">
                <a:tableStyleId>{00A15C55-8517-42AA-B614-E9B94910E393}</a:tableStyleId>
              </a:tblPr>
              <a:tblGrid>
                <a:gridCol w="8229600"/>
              </a:tblGrid>
              <a:tr h="0">
                <a:tc>
                  <a:txBody>
                    <a:bodyPr/>
                    <a:lstStyle/>
                    <a:p>
                      <a:pPr indent="252095" algn="just">
                        <a:lnSpc>
                          <a:spcPct val="150000"/>
                        </a:lnSpc>
                        <a:spcAft>
                          <a:spcPts val="0"/>
                        </a:spcAft>
                      </a:pPr>
                      <a:r>
                        <a:rPr lang="es-ES_tradnl" sz="1200">
                          <a:effectLst/>
                        </a:rPr>
                        <a:t>ESTRATEGIAS DO</a:t>
                      </a:r>
                      <a:endParaRPr lang="es-ES" sz="1200">
                        <a:solidFill>
                          <a:srgbClr val="1F497D"/>
                        </a:solidFill>
                        <a:effectLst/>
                        <a:latin typeface="Times New Roman"/>
                        <a:ea typeface="Calibri"/>
                        <a:cs typeface="Times New Roman"/>
                      </a:endParaRPr>
                    </a:p>
                  </a:txBody>
                  <a:tcPr marL="68580" marR="68580" marT="0" marB="0"/>
                </a:tc>
              </a:tr>
              <a:tr h="0">
                <a:tc>
                  <a:txBody>
                    <a:bodyPr/>
                    <a:lstStyle/>
                    <a:p>
                      <a:pPr indent="252095" algn="just">
                        <a:lnSpc>
                          <a:spcPct val="150000"/>
                        </a:lnSpc>
                        <a:spcAft>
                          <a:spcPts val="0"/>
                        </a:spcAft>
                      </a:pPr>
                      <a:r>
                        <a:rPr lang="es-ES_tradnl" sz="1200" dirty="0">
                          <a:effectLst/>
                        </a:rPr>
                        <a:t>DO1 Contratación de un especialista en administración y procesos para el diseño de procesos organizacionales</a:t>
                      </a:r>
                      <a:endParaRPr lang="es-ES" sz="1200" dirty="0">
                        <a:effectLst/>
                      </a:endParaRPr>
                    </a:p>
                    <a:p>
                      <a:pPr indent="252095" algn="just">
                        <a:lnSpc>
                          <a:spcPct val="150000"/>
                        </a:lnSpc>
                        <a:spcAft>
                          <a:spcPts val="0"/>
                        </a:spcAft>
                      </a:pPr>
                      <a:r>
                        <a:rPr lang="es-ES_tradnl" sz="1200" dirty="0">
                          <a:effectLst/>
                        </a:rPr>
                        <a:t>DO2 Calificación de la ISO 90001 por gestión en procesos</a:t>
                      </a:r>
                      <a:endParaRPr lang="es-ES" sz="1200" dirty="0">
                        <a:effectLst/>
                      </a:endParaRPr>
                    </a:p>
                    <a:p>
                      <a:pPr indent="252095" algn="just">
                        <a:lnSpc>
                          <a:spcPct val="150000"/>
                        </a:lnSpc>
                        <a:spcAft>
                          <a:spcPts val="0"/>
                        </a:spcAft>
                      </a:pPr>
                      <a:r>
                        <a:rPr lang="es-ES_tradnl" sz="1200" dirty="0">
                          <a:effectLst/>
                        </a:rPr>
                        <a:t>DO3 Realización de un Plan Estratégico Organizacional </a:t>
                      </a:r>
                      <a:endParaRPr lang="es-ES" sz="1200" dirty="0">
                        <a:effectLst/>
                      </a:endParaRPr>
                    </a:p>
                    <a:p>
                      <a:pPr indent="252095" algn="just">
                        <a:lnSpc>
                          <a:spcPct val="150000"/>
                        </a:lnSpc>
                        <a:spcAft>
                          <a:spcPts val="0"/>
                        </a:spcAft>
                      </a:pPr>
                      <a:r>
                        <a:rPr lang="es-ES_tradnl" sz="1200" dirty="0">
                          <a:effectLst/>
                        </a:rPr>
                        <a:t> </a:t>
                      </a:r>
                      <a:endParaRPr lang="es-ES" sz="1200" dirty="0">
                        <a:solidFill>
                          <a:srgbClr val="1F497D"/>
                        </a:solidFill>
                        <a:effectLst/>
                        <a:latin typeface="Times New Roman"/>
                        <a:ea typeface="Calibri"/>
                        <a:cs typeface="Times New Roman"/>
                      </a:endParaRPr>
                    </a:p>
                  </a:txBody>
                  <a:tcPr marL="68580" marR="68580" marT="0" marB="0"/>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680375191"/>
              </p:ext>
            </p:extLst>
          </p:nvPr>
        </p:nvGraphicFramePr>
        <p:xfrm>
          <a:off x="467544" y="3073524"/>
          <a:ext cx="8229600" cy="1371600"/>
        </p:xfrm>
        <a:graphic>
          <a:graphicData uri="http://schemas.openxmlformats.org/drawingml/2006/table">
            <a:tbl>
              <a:tblPr firstRow="1" bandRow="1">
                <a:tableStyleId>{93296810-A885-4BE3-A3E7-6D5BEEA58F35}</a:tableStyleId>
              </a:tblPr>
              <a:tblGrid>
                <a:gridCol w="8229600"/>
              </a:tblGrid>
              <a:tr h="0">
                <a:tc>
                  <a:txBody>
                    <a:bodyPr/>
                    <a:lstStyle/>
                    <a:p>
                      <a:pPr indent="252095" algn="just">
                        <a:lnSpc>
                          <a:spcPct val="150000"/>
                        </a:lnSpc>
                        <a:spcAft>
                          <a:spcPts val="0"/>
                        </a:spcAft>
                      </a:pPr>
                      <a:r>
                        <a:rPr lang="es-ES_tradnl" sz="1200">
                          <a:effectLst/>
                        </a:rPr>
                        <a:t>ESTRATEGIAS DA</a:t>
                      </a:r>
                      <a:endParaRPr lang="es-ES" sz="1200">
                        <a:solidFill>
                          <a:srgbClr val="1F497D"/>
                        </a:solidFill>
                        <a:effectLst/>
                        <a:latin typeface="Times New Roman"/>
                        <a:ea typeface="Calibri"/>
                        <a:cs typeface="Times New Roman"/>
                      </a:endParaRPr>
                    </a:p>
                  </a:txBody>
                  <a:tcPr marL="68580" marR="68580" marT="0" marB="0"/>
                </a:tc>
              </a:tr>
              <a:tr h="0">
                <a:tc>
                  <a:txBody>
                    <a:bodyPr/>
                    <a:lstStyle/>
                    <a:p>
                      <a:pPr indent="252095" algn="just">
                        <a:lnSpc>
                          <a:spcPct val="150000"/>
                        </a:lnSpc>
                        <a:spcAft>
                          <a:spcPts val="0"/>
                        </a:spcAft>
                      </a:pPr>
                      <a:r>
                        <a:rPr lang="es-ES_tradnl" sz="1200" dirty="0">
                          <a:effectLst/>
                        </a:rPr>
                        <a:t>DA1 Realización de un Plan Estratégico de Marketing para el posicionamiento de la organización</a:t>
                      </a:r>
                      <a:endParaRPr lang="es-ES" sz="1200" dirty="0">
                        <a:effectLst/>
                      </a:endParaRPr>
                    </a:p>
                    <a:p>
                      <a:pPr indent="252095" algn="just">
                        <a:lnSpc>
                          <a:spcPct val="150000"/>
                        </a:lnSpc>
                        <a:spcAft>
                          <a:spcPts val="0"/>
                        </a:spcAft>
                      </a:pPr>
                      <a:r>
                        <a:rPr lang="es-ES_tradnl" sz="1200" dirty="0">
                          <a:effectLst/>
                        </a:rPr>
                        <a:t>DA2 Implementación de un área de marketing</a:t>
                      </a:r>
                      <a:endParaRPr lang="es-ES" sz="1200" dirty="0">
                        <a:effectLst/>
                      </a:endParaRPr>
                    </a:p>
                    <a:p>
                      <a:pPr indent="252095" algn="just">
                        <a:lnSpc>
                          <a:spcPct val="150000"/>
                        </a:lnSpc>
                        <a:spcAft>
                          <a:spcPts val="0"/>
                        </a:spcAft>
                      </a:pPr>
                      <a:r>
                        <a:rPr lang="es-ES_tradnl" sz="1200" dirty="0">
                          <a:effectLst/>
                        </a:rPr>
                        <a:t>DA3 Fortalecimiento del Marketing </a:t>
                      </a:r>
                      <a:r>
                        <a:rPr lang="es-ES_tradnl" sz="1200" dirty="0" err="1">
                          <a:effectLst/>
                        </a:rPr>
                        <a:t>Mix</a:t>
                      </a:r>
                      <a:r>
                        <a:rPr lang="es-ES_tradnl" sz="1200" dirty="0">
                          <a:effectLst/>
                        </a:rPr>
                        <a:t> de los servicios de la organización</a:t>
                      </a:r>
                      <a:endParaRPr lang="es-ES" sz="1200" dirty="0">
                        <a:effectLst/>
                      </a:endParaRPr>
                    </a:p>
                    <a:p>
                      <a:pPr indent="252095" algn="just">
                        <a:lnSpc>
                          <a:spcPct val="150000"/>
                        </a:lnSpc>
                        <a:spcAft>
                          <a:spcPts val="0"/>
                        </a:spcAft>
                      </a:pPr>
                      <a:r>
                        <a:rPr lang="es-ES_tradnl" sz="1200" dirty="0">
                          <a:effectLst/>
                        </a:rPr>
                        <a:t> </a:t>
                      </a:r>
                      <a:endParaRPr lang="es-ES" sz="1200" dirty="0">
                        <a:solidFill>
                          <a:srgbClr val="1F497D"/>
                        </a:solidFill>
                        <a:effectLst/>
                        <a:latin typeface="Times New Roman"/>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41966136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ctr"/>
            <a:r>
              <a:rPr lang="es-ES_tradnl" i="0" dirty="0">
                <a:solidFill>
                  <a:srgbClr val="0070C0"/>
                </a:solidFill>
                <a:effectLst/>
              </a:rPr>
              <a:t>Matriz de posición estratégica </a:t>
            </a:r>
            <a:r>
              <a:rPr lang="es-ES_tradnl" i="0" dirty="0" err="1">
                <a:solidFill>
                  <a:srgbClr val="0070C0"/>
                </a:solidFill>
                <a:effectLst/>
              </a:rPr>
              <a:t>PEYEA</a:t>
            </a:r>
            <a:r>
              <a:rPr lang="es-ES_tradnl" i="0" dirty="0">
                <a:solidFill>
                  <a:srgbClr val="0070C0"/>
                </a:solidFill>
                <a:effectLst/>
              </a:rPr>
              <a:t> </a:t>
            </a:r>
            <a:r>
              <a:rPr lang="es-ES" i="0" dirty="0">
                <a:solidFill>
                  <a:srgbClr val="0070C0"/>
                </a:solidFill>
                <a:effectLst/>
              </a:rPr>
              <a:t/>
            </a:r>
            <a:br>
              <a:rPr lang="es-ES" i="0" dirty="0">
                <a:solidFill>
                  <a:srgbClr val="0070C0"/>
                </a:solidFill>
                <a:effectLst/>
              </a:rPr>
            </a:br>
            <a:endParaRPr lang="es-ES" i="0" dirty="0">
              <a:solidFill>
                <a:srgbClr val="0070C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19256715"/>
              </p:ext>
            </p:extLst>
          </p:nvPr>
        </p:nvGraphicFramePr>
        <p:xfrm>
          <a:off x="395536" y="1489348"/>
          <a:ext cx="3168352" cy="533400"/>
        </p:xfrm>
        <a:graphic>
          <a:graphicData uri="http://schemas.openxmlformats.org/drawingml/2006/table">
            <a:tbl>
              <a:tblPr firstRow="1" firstCol="1" lastRow="1" bandRow="1">
                <a:tableStyleId>{F5AB1C69-6EDB-4FF4-983F-18BD219EF322}</a:tableStyleId>
              </a:tblPr>
              <a:tblGrid>
                <a:gridCol w="2376264"/>
                <a:gridCol w="792088"/>
              </a:tblGrid>
              <a:tr h="325151">
                <a:tc gridSpan="2">
                  <a:txBody>
                    <a:bodyPr/>
                    <a:lstStyle/>
                    <a:p>
                      <a:pPr marL="0" marR="71755" indent="0" algn="just" defTabSz="914400" rtl="0" eaLnBrk="1" fontAlgn="auto" latinLnBrk="0" hangingPunct="1">
                        <a:lnSpc>
                          <a:spcPct val="100000"/>
                        </a:lnSpc>
                        <a:spcBef>
                          <a:spcPts val="0"/>
                        </a:spcBef>
                        <a:spcAft>
                          <a:spcPts val="0"/>
                        </a:spcAft>
                        <a:buClrTx/>
                        <a:buSzTx/>
                        <a:buFontTx/>
                        <a:buNone/>
                        <a:tabLst/>
                        <a:defRPr/>
                      </a:pPr>
                      <a:r>
                        <a:rPr lang="es-ES" sz="1200" dirty="0">
                          <a:effectLst/>
                        </a:rPr>
                        <a:t>Fuerza financiera (</a:t>
                      </a:r>
                      <a:r>
                        <a:rPr lang="es-ES" sz="1200" dirty="0" err="1">
                          <a:effectLst/>
                        </a:rPr>
                        <a:t>FF</a:t>
                      </a:r>
                      <a:r>
                        <a:rPr lang="es-ES" sz="1200" dirty="0" smtClean="0">
                          <a:effectLst/>
                        </a:rPr>
                        <a:t>)</a:t>
                      </a:r>
                      <a:r>
                        <a:rPr lang="es-ES" sz="1100" dirty="0" smtClean="0">
                          <a:effectLst/>
                        </a:rPr>
                        <a:t> </a:t>
                      </a:r>
                    </a:p>
                    <a:p>
                      <a:pPr marL="0" marR="71755" indent="0" algn="just" defTabSz="914400" rtl="0" eaLnBrk="1" fontAlgn="auto" latinLnBrk="0" hangingPunct="1">
                        <a:lnSpc>
                          <a:spcPct val="100000"/>
                        </a:lnSpc>
                        <a:spcBef>
                          <a:spcPts val="0"/>
                        </a:spcBef>
                        <a:spcAft>
                          <a:spcPts val="0"/>
                        </a:spcAft>
                        <a:buClrTx/>
                        <a:buSzTx/>
                        <a:buFontTx/>
                        <a:buNone/>
                        <a:tabLst/>
                        <a:defRPr/>
                      </a:pPr>
                      <a:r>
                        <a:rPr lang="es-ES" sz="1100" dirty="0" smtClean="0">
                          <a:effectLst/>
                        </a:rPr>
                        <a:t>Valoración +1 peor a +6 mejor</a:t>
                      </a:r>
                      <a:endParaRPr lang="es-ES" sz="1100" dirty="0">
                        <a:solidFill>
                          <a:srgbClr val="1F497D"/>
                        </a:solidFill>
                        <a:effectLst/>
                        <a:latin typeface="Times New Roman"/>
                        <a:ea typeface="Calibri"/>
                        <a:cs typeface="Calibri"/>
                      </a:endParaRPr>
                    </a:p>
                  </a:txBody>
                  <a:tcPr marL="68580" marR="68580" marT="0" marB="0"/>
                </a:tc>
                <a:tc hMerge="1">
                  <a:txBody>
                    <a:bodyPr/>
                    <a:lstStyle/>
                    <a:p>
                      <a:pPr marR="71755" algn="ctr">
                        <a:spcAft>
                          <a:spcPts val="0"/>
                        </a:spcAft>
                      </a:pPr>
                      <a:endParaRPr lang="es-ES" sz="1050" dirty="0">
                        <a:solidFill>
                          <a:srgbClr val="1F497D"/>
                        </a:solidFill>
                        <a:effectLst/>
                        <a:latin typeface="Times New Roman"/>
                        <a:ea typeface="Calibri"/>
                        <a:cs typeface="Calibri"/>
                      </a:endParaRPr>
                    </a:p>
                  </a:txBody>
                  <a:tcPr marL="68580" marR="68580" marT="0" marB="0"/>
                </a:tc>
              </a:tr>
              <a:tr h="166356">
                <a:tc>
                  <a:txBody>
                    <a:bodyPr/>
                    <a:lstStyle/>
                    <a:p>
                      <a:pPr marR="71755" algn="just">
                        <a:spcAft>
                          <a:spcPts val="0"/>
                        </a:spcAft>
                      </a:pPr>
                      <a:r>
                        <a:rPr lang="es-ES" sz="1200" dirty="0">
                          <a:effectLst/>
                        </a:rPr>
                        <a:t>PROMEDIO</a:t>
                      </a:r>
                      <a:endParaRPr lang="es-ES" sz="1100" dirty="0">
                        <a:solidFill>
                          <a:srgbClr val="1F497D"/>
                        </a:solidFill>
                        <a:effectLst/>
                        <a:latin typeface="Times New Roman"/>
                        <a:ea typeface="Calibri"/>
                        <a:cs typeface="Calibri"/>
                      </a:endParaRPr>
                    </a:p>
                  </a:txBody>
                  <a:tcPr marL="68580" marR="68580" marT="0" marB="0"/>
                </a:tc>
                <a:tc>
                  <a:txBody>
                    <a:bodyPr/>
                    <a:lstStyle/>
                    <a:p>
                      <a:pPr marR="71755" algn="ctr">
                        <a:spcAft>
                          <a:spcPts val="0"/>
                        </a:spcAft>
                      </a:pPr>
                      <a:r>
                        <a:rPr lang="es-ES" sz="1200" dirty="0">
                          <a:effectLst/>
                        </a:rPr>
                        <a:t>3</a:t>
                      </a:r>
                      <a:endParaRPr lang="es-ES" sz="1100" dirty="0">
                        <a:solidFill>
                          <a:srgbClr val="1F497D"/>
                        </a:solidFill>
                        <a:effectLst/>
                        <a:latin typeface="Times New Roman"/>
                        <a:ea typeface="Calibri"/>
                        <a:cs typeface="Calibri"/>
                      </a:endParaRPr>
                    </a:p>
                  </a:txBody>
                  <a:tcPr marL="68580" marR="68580"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483627138"/>
              </p:ext>
            </p:extLst>
          </p:nvPr>
        </p:nvGraphicFramePr>
        <p:xfrm>
          <a:off x="395536" y="2309184"/>
          <a:ext cx="3168352" cy="533400"/>
        </p:xfrm>
        <a:graphic>
          <a:graphicData uri="http://schemas.openxmlformats.org/drawingml/2006/table">
            <a:tbl>
              <a:tblPr firstRow="1" firstCol="1" lastRow="1" bandRow="1">
                <a:tableStyleId>{00A15C55-8517-42AA-B614-E9B94910E393}</a:tableStyleId>
              </a:tblPr>
              <a:tblGrid>
                <a:gridCol w="2376264"/>
                <a:gridCol w="792088"/>
              </a:tblGrid>
              <a:tr h="62488">
                <a:tc gridSpan="2">
                  <a:txBody>
                    <a:bodyPr/>
                    <a:lstStyle/>
                    <a:p>
                      <a:pPr marL="0" marR="71755" indent="0" algn="just" defTabSz="914400" rtl="0" eaLnBrk="1" fontAlgn="auto" latinLnBrk="0" hangingPunct="1">
                        <a:lnSpc>
                          <a:spcPct val="100000"/>
                        </a:lnSpc>
                        <a:spcBef>
                          <a:spcPts val="0"/>
                        </a:spcBef>
                        <a:spcAft>
                          <a:spcPts val="0"/>
                        </a:spcAft>
                        <a:buClrTx/>
                        <a:buSzTx/>
                        <a:buFontTx/>
                        <a:buNone/>
                        <a:tabLst/>
                        <a:defRPr/>
                      </a:pPr>
                      <a:r>
                        <a:rPr lang="es-ES" sz="1200" dirty="0">
                          <a:effectLst/>
                        </a:rPr>
                        <a:t>Estabilidad del Ambiente (</a:t>
                      </a:r>
                      <a:r>
                        <a:rPr lang="es-ES" sz="1200" dirty="0" err="1">
                          <a:effectLst/>
                        </a:rPr>
                        <a:t>EA</a:t>
                      </a:r>
                      <a:r>
                        <a:rPr lang="es-ES" sz="1200" dirty="0" smtClean="0">
                          <a:effectLst/>
                        </a:rPr>
                        <a:t>)</a:t>
                      </a:r>
                    </a:p>
                    <a:p>
                      <a:pPr marL="0" marR="71755" indent="0" algn="just" defTabSz="914400" rtl="0" eaLnBrk="1" fontAlgn="auto" latinLnBrk="0" hangingPunct="1">
                        <a:lnSpc>
                          <a:spcPct val="100000"/>
                        </a:lnSpc>
                        <a:spcBef>
                          <a:spcPts val="0"/>
                        </a:spcBef>
                        <a:spcAft>
                          <a:spcPts val="0"/>
                        </a:spcAft>
                        <a:buClrTx/>
                        <a:buSzTx/>
                        <a:buFontTx/>
                        <a:buNone/>
                        <a:tabLst/>
                        <a:defRPr/>
                      </a:pPr>
                      <a:r>
                        <a:rPr lang="es-ES" sz="1100" dirty="0" smtClean="0">
                          <a:effectLst/>
                        </a:rPr>
                        <a:t>Valoración -1 mejor a -6 peor</a:t>
                      </a:r>
                      <a:endParaRPr lang="es-ES" sz="1100" dirty="0">
                        <a:solidFill>
                          <a:srgbClr val="1F497D"/>
                        </a:solidFill>
                        <a:effectLst/>
                        <a:latin typeface="Times New Roman"/>
                        <a:ea typeface="Calibri"/>
                        <a:cs typeface="Calibri"/>
                      </a:endParaRPr>
                    </a:p>
                  </a:txBody>
                  <a:tcPr marL="68580" marR="68580" marT="0" marB="0"/>
                </a:tc>
                <a:tc hMerge="1">
                  <a:txBody>
                    <a:bodyPr/>
                    <a:lstStyle/>
                    <a:p>
                      <a:pPr marR="71755" algn="ctr">
                        <a:spcAft>
                          <a:spcPts val="0"/>
                        </a:spcAft>
                      </a:pPr>
                      <a:endParaRPr lang="es-ES" sz="1100" dirty="0">
                        <a:solidFill>
                          <a:srgbClr val="1F497D"/>
                        </a:solidFill>
                        <a:effectLst/>
                        <a:latin typeface="Times New Roman"/>
                        <a:ea typeface="Calibri"/>
                        <a:cs typeface="Calibri"/>
                      </a:endParaRPr>
                    </a:p>
                  </a:txBody>
                  <a:tcPr marL="68580" marR="68580" marT="0" marB="0"/>
                </a:tc>
              </a:tr>
              <a:tr h="179493">
                <a:tc>
                  <a:txBody>
                    <a:bodyPr/>
                    <a:lstStyle/>
                    <a:p>
                      <a:pPr marR="71755" algn="just">
                        <a:spcAft>
                          <a:spcPts val="0"/>
                        </a:spcAft>
                      </a:pPr>
                      <a:r>
                        <a:rPr lang="es-ES" sz="1200" dirty="0">
                          <a:effectLst/>
                        </a:rPr>
                        <a:t>PROMEDIO</a:t>
                      </a:r>
                      <a:endParaRPr lang="es-ES" sz="1100" dirty="0">
                        <a:solidFill>
                          <a:srgbClr val="1F497D"/>
                        </a:solidFill>
                        <a:effectLst/>
                        <a:latin typeface="Times New Roman"/>
                        <a:ea typeface="Calibri"/>
                        <a:cs typeface="Calibri"/>
                      </a:endParaRPr>
                    </a:p>
                  </a:txBody>
                  <a:tcPr marL="68580" marR="68580" marT="0" marB="0"/>
                </a:tc>
                <a:tc>
                  <a:txBody>
                    <a:bodyPr/>
                    <a:lstStyle/>
                    <a:p>
                      <a:pPr marR="71755" algn="ctr">
                        <a:spcAft>
                          <a:spcPts val="0"/>
                        </a:spcAft>
                      </a:pPr>
                      <a:r>
                        <a:rPr lang="es-ES" sz="1200" dirty="0">
                          <a:effectLst/>
                        </a:rPr>
                        <a:t>-2</a:t>
                      </a:r>
                      <a:endParaRPr lang="es-ES" sz="1100" dirty="0">
                        <a:solidFill>
                          <a:srgbClr val="1F497D"/>
                        </a:solidFill>
                        <a:effectLst/>
                        <a:latin typeface="Times New Roman"/>
                        <a:ea typeface="Calibri"/>
                        <a:cs typeface="Calibri"/>
                      </a:endParaRPr>
                    </a:p>
                  </a:txBody>
                  <a:tcPr marL="68580" marR="68580" marT="0" marB="0"/>
                </a:tc>
              </a:tr>
            </a:tbl>
          </a:graphicData>
        </a:graphic>
      </p:graphicFrame>
      <p:pic>
        <p:nvPicPr>
          <p:cNvPr id="522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841276"/>
            <a:ext cx="4032448" cy="352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 5"/>
          <p:cNvGraphicFramePr>
            <a:graphicFrameLocks noGrp="1"/>
          </p:cNvGraphicFramePr>
          <p:nvPr>
            <p:extLst>
              <p:ext uri="{D42A27DB-BD31-4B8C-83A1-F6EECF244321}">
                <p14:modId xmlns:p14="http://schemas.microsoft.com/office/powerpoint/2010/main" val="409786015"/>
              </p:ext>
            </p:extLst>
          </p:nvPr>
        </p:nvGraphicFramePr>
        <p:xfrm>
          <a:off x="395536" y="3129020"/>
          <a:ext cx="3106688" cy="666180"/>
        </p:xfrm>
        <a:graphic>
          <a:graphicData uri="http://schemas.openxmlformats.org/drawingml/2006/table">
            <a:tbl>
              <a:tblPr firstRow="1" firstCol="1" lastRow="1" bandRow="1">
                <a:tableStyleId>{5C22544A-7EE6-4342-B048-85BDC9FD1C3A}</a:tableStyleId>
              </a:tblPr>
              <a:tblGrid>
                <a:gridCol w="2070918"/>
                <a:gridCol w="1035770"/>
              </a:tblGrid>
              <a:tr h="466155">
                <a:tc gridSpan="2">
                  <a:txBody>
                    <a:bodyPr/>
                    <a:lstStyle/>
                    <a:p>
                      <a:pPr marR="71755" algn="l">
                        <a:spcAft>
                          <a:spcPts val="0"/>
                        </a:spcAft>
                      </a:pPr>
                      <a:r>
                        <a:rPr lang="es-ES" sz="1200" dirty="0">
                          <a:effectLst/>
                        </a:rPr>
                        <a:t>Ventaja Competitiva (</a:t>
                      </a:r>
                      <a:r>
                        <a:rPr lang="es-ES" sz="1200" dirty="0" err="1">
                          <a:effectLst/>
                        </a:rPr>
                        <a:t>VC</a:t>
                      </a:r>
                      <a:r>
                        <a:rPr lang="es-ES" sz="1200" dirty="0">
                          <a:effectLst/>
                        </a:rPr>
                        <a:t>)</a:t>
                      </a:r>
                      <a:endParaRPr lang="es-ES" sz="1100" dirty="0">
                        <a:solidFill>
                          <a:srgbClr val="1F497D"/>
                        </a:solidFill>
                        <a:effectLst/>
                        <a:latin typeface="Times New Roman"/>
                        <a:ea typeface="Calibri"/>
                        <a:cs typeface="Calibri"/>
                      </a:endParaRPr>
                    </a:p>
                    <a:p>
                      <a:pPr marR="71755" algn="l">
                        <a:spcAft>
                          <a:spcPts val="0"/>
                        </a:spcAft>
                      </a:pPr>
                      <a:r>
                        <a:rPr lang="es-ES" sz="1200" dirty="0">
                          <a:effectLst/>
                        </a:rPr>
                        <a:t>Valoración -1 mejor a -6 peor</a:t>
                      </a:r>
                      <a:endParaRPr lang="es-ES" sz="1100" dirty="0">
                        <a:solidFill>
                          <a:srgbClr val="1F497D"/>
                        </a:solidFill>
                        <a:effectLst/>
                        <a:latin typeface="Times New Roman"/>
                        <a:ea typeface="Calibri"/>
                        <a:cs typeface="Calibri"/>
                      </a:endParaRPr>
                    </a:p>
                  </a:txBody>
                  <a:tcPr marL="68580" marR="68580" marT="0" marB="0"/>
                </a:tc>
                <a:tc hMerge="1">
                  <a:txBody>
                    <a:bodyPr/>
                    <a:lstStyle/>
                    <a:p>
                      <a:pPr marR="71755" algn="ctr">
                        <a:spcAft>
                          <a:spcPts val="0"/>
                        </a:spcAft>
                      </a:pPr>
                      <a:endParaRPr lang="es-ES" sz="1100" dirty="0">
                        <a:solidFill>
                          <a:srgbClr val="1F497D"/>
                        </a:solidFill>
                        <a:effectLst/>
                        <a:latin typeface="Times New Roman"/>
                        <a:ea typeface="Calibri"/>
                        <a:cs typeface="Calibri"/>
                      </a:endParaRPr>
                    </a:p>
                  </a:txBody>
                  <a:tcPr marL="68580" marR="68580" marT="0" marB="0"/>
                </a:tc>
              </a:tr>
              <a:tr h="200025">
                <a:tc>
                  <a:txBody>
                    <a:bodyPr/>
                    <a:lstStyle/>
                    <a:p>
                      <a:pPr marR="71755" algn="just">
                        <a:spcAft>
                          <a:spcPts val="0"/>
                        </a:spcAft>
                      </a:pPr>
                      <a:r>
                        <a:rPr lang="es-ES" sz="1200" dirty="0">
                          <a:effectLst/>
                        </a:rPr>
                        <a:t>PROMEDIO</a:t>
                      </a:r>
                      <a:endParaRPr lang="es-ES" sz="1100" dirty="0">
                        <a:solidFill>
                          <a:srgbClr val="1F497D"/>
                        </a:solidFill>
                        <a:effectLst/>
                        <a:latin typeface="Times New Roman"/>
                        <a:ea typeface="Calibri"/>
                        <a:cs typeface="Calibri"/>
                      </a:endParaRPr>
                    </a:p>
                  </a:txBody>
                  <a:tcPr marL="68580" marR="68580" marT="0" marB="0"/>
                </a:tc>
                <a:tc>
                  <a:txBody>
                    <a:bodyPr/>
                    <a:lstStyle/>
                    <a:p>
                      <a:pPr marR="71755" algn="ctr">
                        <a:spcAft>
                          <a:spcPts val="0"/>
                        </a:spcAft>
                      </a:pPr>
                      <a:r>
                        <a:rPr lang="es-ES" sz="1200" dirty="0">
                          <a:effectLst/>
                        </a:rPr>
                        <a:t>-2</a:t>
                      </a:r>
                      <a:endParaRPr lang="es-ES" sz="1100" dirty="0">
                        <a:solidFill>
                          <a:srgbClr val="1F497D"/>
                        </a:solidFill>
                        <a:effectLst/>
                        <a:latin typeface="Times New Roman"/>
                        <a:ea typeface="Calibri"/>
                        <a:cs typeface="Calibri"/>
                      </a:endParaRPr>
                    </a:p>
                  </a:txBody>
                  <a:tcPr marL="68580" marR="68580" marT="0" marB="0"/>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404366535"/>
              </p:ext>
            </p:extLst>
          </p:nvPr>
        </p:nvGraphicFramePr>
        <p:xfrm>
          <a:off x="395536" y="4081636"/>
          <a:ext cx="3240360" cy="565785"/>
        </p:xfrm>
        <a:graphic>
          <a:graphicData uri="http://schemas.openxmlformats.org/drawingml/2006/table">
            <a:tbl>
              <a:tblPr firstRow="1" firstCol="1" lastRow="1" bandRow="1">
                <a:tableStyleId>{93296810-A885-4BE3-A3E7-6D5BEEA58F35}</a:tableStyleId>
              </a:tblPr>
              <a:tblGrid>
                <a:gridCol w="2259179"/>
                <a:gridCol w="981181"/>
              </a:tblGrid>
              <a:tr h="200025">
                <a:tc gridSpan="2">
                  <a:txBody>
                    <a:bodyPr/>
                    <a:lstStyle/>
                    <a:p>
                      <a:pPr marR="71755" algn="l">
                        <a:spcAft>
                          <a:spcPts val="0"/>
                        </a:spcAft>
                      </a:pPr>
                      <a:r>
                        <a:rPr lang="es-ES" sz="1200" dirty="0">
                          <a:effectLst/>
                        </a:rPr>
                        <a:t>Fuerza de la Industria (FI)</a:t>
                      </a:r>
                      <a:endParaRPr lang="es-ES" sz="1100" dirty="0">
                        <a:solidFill>
                          <a:srgbClr val="1F497D"/>
                        </a:solidFill>
                        <a:effectLst/>
                        <a:latin typeface="Times New Roman"/>
                        <a:ea typeface="Calibri"/>
                        <a:cs typeface="Calibri"/>
                      </a:endParaRPr>
                    </a:p>
                    <a:p>
                      <a:pPr marR="71755" algn="l">
                        <a:spcAft>
                          <a:spcPts val="0"/>
                        </a:spcAft>
                      </a:pPr>
                      <a:r>
                        <a:rPr lang="es-ES" sz="1200" dirty="0">
                          <a:effectLst/>
                        </a:rPr>
                        <a:t>Valoración +1 peor a +6 mejor</a:t>
                      </a:r>
                      <a:endParaRPr lang="es-ES" sz="1100" dirty="0">
                        <a:solidFill>
                          <a:srgbClr val="1F497D"/>
                        </a:solidFill>
                        <a:effectLst/>
                        <a:latin typeface="Times New Roman"/>
                        <a:ea typeface="Calibri"/>
                        <a:cs typeface="Calibri"/>
                      </a:endParaRPr>
                    </a:p>
                  </a:txBody>
                  <a:tcPr marL="68580" marR="68580" marT="0" marB="0"/>
                </a:tc>
                <a:tc hMerge="1">
                  <a:txBody>
                    <a:bodyPr/>
                    <a:lstStyle/>
                    <a:p>
                      <a:pPr marR="71755" algn="ctr">
                        <a:spcAft>
                          <a:spcPts val="0"/>
                        </a:spcAft>
                      </a:pPr>
                      <a:endParaRPr lang="es-ES" sz="1100" dirty="0">
                        <a:solidFill>
                          <a:srgbClr val="1F497D"/>
                        </a:solidFill>
                        <a:effectLst/>
                        <a:latin typeface="Times New Roman"/>
                        <a:ea typeface="Calibri"/>
                        <a:cs typeface="Calibri"/>
                      </a:endParaRPr>
                    </a:p>
                  </a:txBody>
                  <a:tcPr marL="68580" marR="68580" marT="0" marB="0"/>
                </a:tc>
              </a:tr>
              <a:tr h="200025">
                <a:tc>
                  <a:txBody>
                    <a:bodyPr/>
                    <a:lstStyle/>
                    <a:p>
                      <a:pPr marR="71755" algn="just">
                        <a:spcAft>
                          <a:spcPts val="0"/>
                        </a:spcAft>
                      </a:pPr>
                      <a:r>
                        <a:rPr lang="es-ES" sz="1200" dirty="0">
                          <a:effectLst/>
                        </a:rPr>
                        <a:t>PROMEDIO</a:t>
                      </a:r>
                      <a:endParaRPr lang="es-ES" sz="1100" dirty="0">
                        <a:solidFill>
                          <a:srgbClr val="1F497D"/>
                        </a:solidFill>
                        <a:effectLst/>
                        <a:latin typeface="Times New Roman"/>
                        <a:ea typeface="Calibri"/>
                        <a:cs typeface="Calibri"/>
                      </a:endParaRPr>
                    </a:p>
                  </a:txBody>
                  <a:tcPr marL="68580" marR="68580" marT="0" marB="0"/>
                </a:tc>
                <a:tc>
                  <a:txBody>
                    <a:bodyPr/>
                    <a:lstStyle/>
                    <a:p>
                      <a:pPr marR="71755" algn="ctr">
                        <a:spcAft>
                          <a:spcPts val="0"/>
                        </a:spcAft>
                      </a:pPr>
                      <a:r>
                        <a:rPr lang="es-ES" sz="1200" dirty="0">
                          <a:effectLst/>
                        </a:rPr>
                        <a:t>4</a:t>
                      </a:r>
                      <a:endParaRPr lang="es-ES" sz="1100" dirty="0">
                        <a:solidFill>
                          <a:srgbClr val="1F497D"/>
                        </a:solidFill>
                        <a:effectLst/>
                        <a:latin typeface="Times New Roman"/>
                        <a:ea typeface="Calibri"/>
                        <a:cs typeface="Calibri"/>
                      </a:endParaRPr>
                    </a:p>
                  </a:txBody>
                  <a:tcPr marL="68580" marR="68580" marT="0" marB="0"/>
                </a:tc>
              </a:tr>
            </a:tbl>
          </a:graphicData>
        </a:graphic>
      </p:graphicFrame>
    </p:spTree>
    <p:extLst>
      <p:ext uri="{BB962C8B-B14F-4D97-AF65-F5344CB8AC3E}">
        <p14:creationId xmlns:p14="http://schemas.microsoft.com/office/powerpoint/2010/main" val="26047253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sz="4400" i="0" dirty="0" smtClean="0">
                <a:solidFill>
                  <a:srgbClr val="0070C0"/>
                </a:solidFill>
              </a:rPr>
              <a:t>Matriz </a:t>
            </a:r>
            <a:r>
              <a:rPr lang="es-ES" sz="4400" i="0" dirty="0" err="1" smtClean="0">
                <a:solidFill>
                  <a:srgbClr val="0070C0"/>
                </a:solidFill>
              </a:rPr>
              <a:t>EFI</a:t>
            </a:r>
            <a:r>
              <a:rPr lang="es-ES" sz="4400" i="0" dirty="0" smtClean="0">
                <a:solidFill>
                  <a:srgbClr val="0070C0"/>
                </a:solidFill>
              </a:rPr>
              <a:t> - EFE</a:t>
            </a:r>
            <a:endParaRPr lang="es-ES" sz="4400" i="0" dirty="0">
              <a:solidFill>
                <a:srgbClr val="0070C0"/>
              </a:solidFill>
            </a:endParaRPr>
          </a:p>
        </p:txBody>
      </p:sp>
      <p:pic>
        <p:nvPicPr>
          <p:cNvPr id="4" name="Picture 3"/>
          <p:cNvPicPr/>
          <p:nvPr/>
        </p:nvPicPr>
        <p:blipFill>
          <a:blip r:embed="rId2"/>
          <a:stretch>
            <a:fillRect/>
          </a:stretch>
        </p:blipFill>
        <p:spPr>
          <a:xfrm>
            <a:off x="2483768" y="985292"/>
            <a:ext cx="4320480" cy="4023422"/>
          </a:xfrm>
          <a:prstGeom prst="rect">
            <a:avLst/>
          </a:prstGeom>
        </p:spPr>
      </p:pic>
    </p:spTree>
    <p:extLst>
      <p:ext uri="{BB962C8B-B14F-4D97-AF65-F5344CB8AC3E}">
        <p14:creationId xmlns:p14="http://schemas.microsoft.com/office/powerpoint/2010/main" val="31402159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sz="4400" i="0" dirty="0" smtClean="0">
                <a:solidFill>
                  <a:srgbClr val="0070C0"/>
                </a:solidFill>
              </a:rPr>
              <a:t>Investigación</a:t>
            </a:r>
            <a:r>
              <a:rPr lang="es-ES" sz="4400" i="0" baseline="0" dirty="0" smtClean="0">
                <a:solidFill>
                  <a:srgbClr val="0070C0"/>
                </a:solidFill>
              </a:rPr>
              <a:t> de mercado</a:t>
            </a:r>
            <a:endParaRPr lang="es-ES" sz="4400" i="0" dirty="0">
              <a:solidFill>
                <a:srgbClr val="0070C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46583071"/>
              </p:ext>
            </p:extLst>
          </p:nvPr>
        </p:nvGraphicFramePr>
        <p:xfrm>
          <a:off x="457200" y="1057300"/>
          <a:ext cx="3682752" cy="4048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2398295638"/>
              </p:ext>
            </p:extLst>
          </p:nvPr>
        </p:nvGraphicFramePr>
        <p:xfrm>
          <a:off x="4283968" y="913284"/>
          <a:ext cx="4464496" cy="397621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9126280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sz="4400" i="0" dirty="0" smtClean="0">
                <a:solidFill>
                  <a:srgbClr val="0070C0"/>
                </a:solidFill>
              </a:rPr>
              <a:t>Resultados</a:t>
            </a:r>
            <a:endParaRPr lang="es-ES" sz="4400" i="0" dirty="0">
              <a:solidFill>
                <a:srgbClr val="0070C0"/>
              </a:solidFill>
            </a:endParaRP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2051720" y="1048249"/>
            <a:ext cx="4968552" cy="3969491"/>
          </a:xfrm>
          <a:prstGeom prst="rect">
            <a:avLst/>
          </a:prstGeom>
          <a:noFill/>
          <a:ln>
            <a:noFill/>
          </a:ln>
        </p:spPr>
      </p:pic>
    </p:spTree>
    <p:extLst>
      <p:ext uri="{BB962C8B-B14F-4D97-AF65-F5344CB8AC3E}">
        <p14:creationId xmlns:p14="http://schemas.microsoft.com/office/powerpoint/2010/main" val="32984374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sz="4400" i="0" dirty="0" smtClean="0">
                <a:solidFill>
                  <a:srgbClr val="0070C0"/>
                </a:solidFill>
              </a:rPr>
              <a:t>Resultados</a:t>
            </a:r>
            <a:endParaRPr lang="es-ES" sz="4400" i="0" dirty="0">
              <a:solidFill>
                <a:srgbClr val="0070C0"/>
              </a:solidFill>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251519" y="985290"/>
            <a:ext cx="4325437" cy="3455789"/>
          </a:xfrm>
          <a:prstGeom prst="rect">
            <a:avLst/>
          </a:prstGeom>
          <a:noFill/>
          <a:ln>
            <a:noFill/>
          </a:ln>
        </p:spPr>
      </p:pic>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4644008" y="966882"/>
            <a:ext cx="4319054" cy="3451268"/>
          </a:xfrm>
          <a:prstGeom prst="rect">
            <a:avLst/>
          </a:prstGeom>
          <a:noFill/>
          <a:ln>
            <a:noFill/>
          </a:ln>
        </p:spPr>
      </p:pic>
    </p:spTree>
    <p:extLst>
      <p:ext uri="{BB962C8B-B14F-4D97-AF65-F5344CB8AC3E}">
        <p14:creationId xmlns:p14="http://schemas.microsoft.com/office/powerpoint/2010/main" val="32809869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sz="4400" i="0" dirty="0" smtClean="0">
                <a:solidFill>
                  <a:srgbClr val="0070C0"/>
                </a:solidFill>
              </a:rPr>
              <a:t>Resultados</a:t>
            </a:r>
            <a:endParaRPr lang="es-ES" sz="4400" i="0" dirty="0">
              <a:solidFill>
                <a:srgbClr val="0070C0"/>
              </a:solidFill>
            </a:endParaRPr>
          </a:p>
        </p:txBody>
      </p:sp>
      <p:graphicFrame>
        <p:nvGraphicFramePr>
          <p:cNvPr id="4" name="Chart 3"/>
          <p:cNvGraphicFramePr/>
          <p:nvPr>
            <p:extLst>
              <p:ext uri="{D42A27DB-BD31-4B8C-83A1-F6EECF244321}">
                <p14:modId xmlns:p14="http://schemas.microsoft.com/office/powerpoint/2010/main" val="3834605273"/>
              </p:ext>
            </p:extLst>
          </p:nvPr>
        </p:nvGraphicFramePr>
        <p:xfrm>
          <a:off x="1259632" y="1417340"/>
          <a:ext cx="6408711" cy="3319264"/>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971600" y="1048008"/>
            <a:ext cx="7200800" cy="369332"/>
          </a:xfrm>
          <a:prstGeom prst="rect">
            <a:avLst/>
          </a:prstGeom>
        </p:spPr>
        <p:txBody>
          <a:bodyPr wrap="square">
            <a:spAutoFit/>
          </a:bodyPr>
          <a:lstStyle/>
          <a:p>
            <a:pPr algn="ctr"/>
            <a:r>
              <a:rPr lang="es-ES_tradnl" dirty="0">
                <a:solidFill>
                  <a:schemeClr val="bg2"/>
                </a:solidFill>
              </a:rPr>
              <a:t>¿Qué aspectos del servicio son los más útiles para usted?</a:t>
            </a:r>
            <a:endParaRPr lang="es-ES" dirty="0">
              <a:solidFill>
                <a:schemeClr val="bg2"/>
              </a:solidFill>
            </a:endParaRPr>
          </a:p>
        </p:txBody>
      </p:sp>
    </p:spTree>
    <p:extLst>
      <p:ext uri="{BB962C8B-B14F-4D97-AF65-F5344CB8AC3E}">
        <p14:creationId xmlns:p14="http://schemas.microsoft.com/office/powerpoint/2010/main" val="1485149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i="0" dirty="0" smtClean="0">
                <a:solidFill>
                  <a:srgbClr val="0070C0"/>
                </a:solidFill>
              </a:rPr>
              <a:t>Segmentación – Mercado de negocios</a:t>
            </a:r>
            <a:endParaRPr lang="es-ES" i="0" dirty="0">
              <a:solidFill>
                <a:srgbClr val="0070C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85151268"/>
              </p:ext>
            </p:extLst>
          </p:nvPr>
        </p:nvGraphicFramePr>
        <p:xfrm>
          <a:off x="683568" y="1057300"/>
          <a:ext cx="7632848" cy="3755520"/>
        </p:xfrm>
        <a:graphic>
          <a:graphicData uri="http://schemas.openxmlformats.org/drawingml/2006/table">
            <a:tbl>
              <a:tblPr firstRow="1" firstCol="1" bandRow="1">
                <a:tableStyleId>{7DF18680-E054-41AD-8BC1-D1AEF772440D}</a:tableStyleId>
              </a:tblPr>
              <a:tblGrid>
                <a:gridCol w="3470211"/>
                <a:gridCol w="4162637"/>
              </a:tblGrid>
              <a:tr h="216000">
                <a:tc>
                  <a:txBody>
                    <a:bodyPr/>
                    <a:lstStyle/>
                    <a:p>
                      <a:pPr marR="71755" algn="just">
                        <a:lnSpc>
                          <a:spcPct val="100000"/>
                        </a:lnSpc>
                        <a:spcAft>
                          <a:spcPts val="0"/>
                        </a:spcAft>
                      </a:pPr>
                      <a:r>
                        <a:rPr lang="es-ES" sz="1200" dirty="0">
                          <a:effectLst/>
                        </a:rPr>
                        <a:t>VARIABLES</a:t>
                      </a:r>
                      <a:endParaRPr lang="es-ES" sz="1200" dirty="0">
                        <a:solidFill>
                          <a:srgbClr val="365F91"/>
                        </a:solidFill>
                        <a:effectLst/>
                        <a:latin typeface="Times New Roman"/>
                        <a:ea typeface="Calibri"/>
                        <a:cs typeface="Calibri"/>
                      </a:endParaRPr>
                    </a:p>
                  </a:txBody>
                  <a:tcPr marL="31087" marR="31087" marT="0" marB="0"/>
                </a:tc>
                <a:tc>
                  <a:txBody>
                    <a:bodyPr/>
                    <a:lstStyle/>
                    <a:p>
                      <a:pPr marR="71755" algn="just">
                        <a:lnSpc>
                          <a:spcPct val="100000"/>
                        </a:lnSpc>
                        <a:spcAft>
                          <a:spcPts val="0"/>
                        </a:spcAft>
                      </a:pPr>
                      <a:r>
                        <a:rPr lang="es-ES" sz="1200" dirty="0">
                          <a:effectLst/>
                        </a:rPr>
                        <a:t>SEGMENTO DE </a:t>
                      </a:r>
                      <a:r>
                        <a:rPr lang="es-ES" sz="1200" dirty="0" err="1">
                          <a:effectLst/>
                        </a:rPr>
                        <a:t>OPERFLORCARGO</a:t>
                      </a:r>
                      <a:endParaRPr lang="es-ES" sz="1200" dirty="0">
                        <a:solidFill>
                          <a:srgbClr val="365F91"/>
                        </a:solidFill>
                        <a:effectLst/>
                        <a:latin typeface="Times New Roman"/>
                        <a:ea typeface="Calibri"/>
                        <a:cs typeface="Calibri"/>
                      </a:endParaRPr>
                    </a:p>
                  </a:txBody>
                  <a:tcPr marL="31087" marR="31087" marT="0" marB="0"/>
                </a:tc>
              </a:tr>
              <a:tr h="216000">
                <a:tc gridSpan="2">
                  <a:txBody>
                    <a:bodyPr/>
                    <a:lstStyle/>
                    <a:p>
                      <a:pPr marR="71755" algn="ctr">
                        <a:lnSpc>
                          <a:spcPct val="100000"/>
                        </a:lnSpc>
                        <a:spcAft>
                          <a:spcPts val="0"/>
                        </a:spcAft>
                      </a:pPr>
                      <a:r>
                        <a:rPr lang="es-ES" sz="1200" dirty="0">
                          <a:effectLst/>
                        </a:rPr>
                        <a:t>Variables operativas</a:t>
                      </a:r>
                      <a:endParaRPr lang="es-ES" sz="1200" dirty="0">
                        <a:solidFill>
                          <a:srgbClr val="365F91"/>
                        </a:solidFill>
                        <a:effectLst/>
                        <a:latin typeface="Times New Roman"/>
                        <a:ea typeface="Calibri"/>
                        <a:cs typeface="Calibri"/>
                      </a:endParaRPr>
                    </a:p>
                  </a:txBody>
                  <a:tcPr marL="31087" marR="31087" marT="0" marB="0">
                    <a:solidFill>
                      <a:schemeClr val="accent1"/>
                    </a:solidFill>
                  </a:tcPr>
                </a:tc>
                <a:tc hMerge="1">
                  <a:txBody>
                    <a:bodyPr/>
                    <a:lstStyle/>
                    <a:p>
                      <a:endParaRPr lang="es-ES"/>
                    </a:p>
                  </a:txBody>
                  <a:tcPr/>
                </a:tc>
              </a:tr>
              <a:tr h="216000">
                <a:tc>
                  <a:txBody>
                    <a:bodyPr/>
                    <a:lstStyle/>
                    <a:p>
                      <a:pPr marR="71755" algn="just">
                        <a:lnSpc>
                          <a:spcPct val="100000"/>
                        </a:lnSpc>
                        <a:spcAft>
                          <a:spcPts val="0"/>
                        </a:spcAft>
                      </a:pPr>
                      <a:r>
                        <a:rPr lang="es-ES" sz="1200" dirty="0">
                          <a:effectLst/>
                        </a:rPr>
                        <a:t>Estatus de usuario/no usuario: </a:t>
                      </a:r>
                      <a:endParaRPr lang="es-ES" sz="1200" dirty="0">
                        <a:solidFill>
                          <a:srgbClr val="365F91"/>
                        </a:solidFill>
                        <a:effectLst/>
                        <a:latin typeface="Times New Roman"/>
                        <a:ea typeface="Calibri"/>
                        <a:cs typeface="Calibri"/>
                      </a:endParaRPr>
                    </a:p>
                  </a:txBody>
                  <a:tcPr marL="31087" marR="31087" marT="0" marB="0">
                    <a:solidFill>
                      <a:schemeClr val="accent1"/>
                    </a:solidFill>
                  </a:tcPr>
                </a:tc>
                <a:tc>
                  <a:txBody>
                    <a:bodyPr/>
                    <a:lstStyle/>
                    <a:p>
                      <a:pPr marR="71755" algn="just">
                        <a:lnSpc>
                          <a:spcPct val="100000"/>
                        </a:lnSpc>
                        <a:spcAft>
                          <a:spcPts val="0"/>
                        </a:spcAft>
                      </a:pPr>
                      <a:r>
                        <a:rPr lang="es-ES" sz="1200">
                          <a:effectLst/>
                        </a:rPr>
                        <a:t>Usuarios intensivos</a:t>
                      </a:r>
                      <a:endParaRPr lang="es-ES" sz="1200">
                        <a:solidFill>
                          <a:srgbClr val="365F91"/>
                        </a:solidFill>
                        <a:effectLst/>
                        <a:latin typeface="Times New Roman"/>
                        <a:ea typeface="Calibri"/>
                        <a:cs typeface="Calibri"/>
                      </a:endParaRPr>
                    </a:p>
                  </a:txBody>
                  <a:tcPr marL="31087" marR="31087" marT="0" marB="0"/>
                </a:tc>
              </a:tr>
              <a:tr h="216000">
                <a:tc>
                  <a:txBody>
                    <a:bodyPr/>
                    <a:lstStyle/>
                    <a:p>
                      <a:pPr marR="71755" algn="just">
                        <a:lnSpc>
                          <a:spcPct val="100000"/>
                        </a:lnSpc>
                        <a:spcAft>
                          <a:spcPts val="0"/>
                        </a:spcAft>
                      </a:pPr>
                      <a:r>
                        <a:rPr lang="es-ES" sz="1200" dirty="0">
                          <a:effectLst/>
                        </a:rPr>
                        <a:t>Capacidades de los clientes: </a:t>
                      </a:r>
                      <a:endParaRPr lang="es-ES" sz="1200" dirty="0">
                        <a:solidFill>
                          <a:srgbClr val="365F91"/>
                        </a:solidFill>
                        <a:effectLst/>
                        <a:latin typeface="Times New Roman"/>
                        <a:ea typeface="Calibri"/>
                        <a:cs typeface="Calibri"/>
                      </a:endParaRPr>
                    </a:p>
                  </a:txBody>
                  <a:tcPr marL="31087" marR="31087" marT="0" marB="0">
                    <a:solidFill>
                      <a:schemeClr val="accent1"/>
                    </a:solidFill>
                  </a:tcPr>
                </a:tc>
                <a:tc>
                  <a:txBody>
                    <a:bodyPr/>
                    <a:lstStyle/>
                    <a:p>
                      <a:pPr marR="71755" algn="just">
                        <a:lnSpc>
                          <a:spcPct val="100000"/>
                        </a:lnSpc>
                        <a:spcAft>
                          <a:spcPts val="0"/>
                        </a:spcAft>
                      </a:pPr>
                      <a:r>
                        <a:rPr lang="es-ES" sz="1200">
                          <a:effectLst/>
                        </a:rPr>
                        <a:t>Muchos servicios</a:t>
                      </a:r>
                      <a:endParaRPr lang="es-ES" sz="1200">
                        <a:solidFill>
                          <a:srgbClr val="365F91"/>
                        </a:solidFill>
                        <a:effectLst/>
                        <a:latin typeface="Times New Roman"/>
                        <a:ea typeface="Calibri"/>
                        <a:cs typeface="Calibri"/>
                      </a:endParaRPr>
                    </a:p>
                  </a:txBody>
                  <a:tcPr marL="31087" marR="31087" marT="0" marB="0"/>
                </a:tc>
              </a:tr>
              <a:tr h="216000">
                <a:tc gridSpan="2">
                  <a:txBody>
                    <a:bodyPr/>
                    <a:lstStyle/>
                    <a:p>
                      <a:pPr marR="71755" algn="ctr">
                        <a:lnSpc>
                          <a:spcPct val="100000"/>
                        </a:lnSpc>
                        <a:spcAft>
                          <a:spcPts val="0"/>
                        </a:spcAft>
                      </a:pPr>
                      <a:r>
                        <a:rPr lang="es-ES" sz="1200" dirty="0">
                          <a:effectLst/>
                        </a:rPr>
                        <a:t>Enfoques de compra</a:t>
                      </a:r>
                      <a:endParaRPr lang="es-ES" sz="1200" dirty="0">
                        <a:solidFill>
                          <a:srgbClr val="365F91"/>
                        </a:solidFill>
                        <a:effectLst/>
                        <a:latin typeface="Times New Roman"/>
                        <a:ea typeface="Calibri"/>
                        <a:cs typeface="Calibri"/>
                      </a:endParaRPr>
                    </a:p>
                  </a:txBody>
                  <a:tcPr marL="31087" marR="31087" marT="0" marB="0">
                    <a:solidFill>
                      <a:schemeClr val="accent4"/>
                    </a:solidFill>
                  </a:tcPr>
                </a:tc>
                <a:tc hMerge="1">
                  <a:txBody>
                    <a:bodyPr/>
                    <a:lstStyle/>
                    <a:p>
                      <a:endParaRPr lang="es-ES"/>
                    </a:p>
                  </a:txBody>
                  <a:tcPr/>
                </a:tc>
              </a:tr>
              <a:tr h="216000">
                <a:tc>
                  <a:txBody>
                    <a:bodyPr/>
                    <a:lstStyle/>
                    <a:p>
                      <a:pPr marR="71755" algn="just">
                        <a:lnSpc>
                          <a:spcPct val="100000"/>
                        </a:lnSpc>
                        <a:spcAft>
                          <a:spcPts val="0"/>
                        </a:spcAft>
                      </a:pPr>
                      <a:r>
                        <a:rPr lang="es-ES" sz="1200" dirty="0">
                          <a:effectLst/>
                        </a:rPr>
                        <a:t>Organización de la función de compra: </a:t>
                      </a:r>
                      <a:endParaRPr lang="es-ES" sz="1200" dirty="0">
                        <a:solidFill>
                          <a:srgbClr val="365F91"/>
                        </a:solidFill>
                        <a:effectLst/>
                        <a:latin typeface="Times New Roman"/>
                        <a:ea typeface="Calibri"/>
                        <a:cs typeface="Calibri"/>
                      </a:endParaRPr>
                    </a:p>
                  </a:txBody>
                  <a:tcPr marL="31087" marR="31087" marT="0" marB="0">
                    <a:solidFill>
                      <a:schemeClr val="accent4"/>
                    </a:solidFill>
                  </a:tcPr>
                </a:tc>
                <a:tc>
                  <a:txBody>
                    <a:bodyPr/>
                    <a:lstStyle/>
                    <a:p>
                      <a:pPr marR="71755" algn="just">
                        <a:lnSpc>
                          <a:spcPct val="100000"/>
                        </a:lnSpc>
                        <a:spcAft>
                          <a:spcPts val="0"/>
                        </a:spcAft>
                      </a:pPr>
                      <a:r>
                        <a:rPr lang="es-ES" sz="1200">
                          <a:effectLst/>
                        </a:rPr>
                        <a:t>Centralizadas</a:t>
                      </a:r>
                      <a:endParaRPr lang="es-ES" sz="1200">
                        <a:solidFill>
                          <a:srgbClr val="365F91"/>
                        </a:solidFill>
                        <a:effectLst/>
                        <a:latin typeface="Times New Roman"/>
                        <a:ea typeface="Calibri"/>
                        <a:cs typeface="Calibri"/>
                      </a:endParaRPr>
                    </a:p>
                  </a:txBody>
                  <a:tcPr marL="31087" marR="31087" marT="0" marB="0"/>
                </a:tc>
              </a:tr>
              <a:tr h="216000">
                <a:tc>
                  <a:txBody>
                    <a:bodyPr/>
                    <a:lstStyle/>
                    <a:p>
                      <a:pPr marR="71755" algn="just">
                        <a:lnSpc>
                          <a:spcPct val="100000"/>
                        </a:lnSpc>
                        <a:spcAft>
                          <a:spcPts val="0"/>
                        </a:spcAft>
                      </a:pPr>
                      <a:r>
                        <a:rPr lang="es-ES" sz="1200" dirty="0">
                          <a:effectLst/>
                        </a:rPr>
                        <a:t>Estructura del poder. </a:t>
                      </a:r>
                      <a:endParaRPr lang="es-ES" sz="1200" dirty="0">
                        <a:solidFill>
                          <a:srgbClr val="365F91"/>
                        </a:solidFill>
                        <a:effectLst/>
                        <a:latin typeface="Times New Roman"/>
                        <a:ea typeface="Calibri"/>
                        <a:cs typeface="Calibri"/>
                      </a:endParaRPr>
                    </a:p>
                  </a:txBody>
                  <a:tcPr marL="31087" marR="31087" marT="0" marB="0">
                    <a:solidFill>
                      <a:schemeClr val="accent4"/>
                    </a:solidFill>
                  </a:tcPr>
                </a:tc>
                <a:tc>
                  <a:txBody>
                    <a:bodyPr/>
                    <a:lstStyle/>
                    <a:p>
                      <a:pPr>
                        <a:lnSpc>
                          <a:spcPct val="100000"/>
                        </a:lnSpc>
                      </a:pPr>
                      <a:r>
                        <a:rPr lang="es-ES" sz="1200" dirty="0" smtClean="0">
                          <a:effectLst/>
                        </a:rPr>
                        <a:t>Empresas </a:t>
                      </a:r>
                      <a:r>
                        <a:rPr lang="es-ES" sz="1200" dirty="0">
                          <a:effectLst/>
                        </a:rPr>
                        <a:t>interesadas en la seguridad para el producto y en la capacidad de exportación (Ingeniería) </a:t>
                      </a:r>
                      <a:endParaRPr lang="es-ES" sz="1200" dirty="0">
                        <a:solidFill>
                          <a:srgbClr val="365F91"/>
                        </a:solidFill>
                        <a:effectLst/>
                        <a:latin typeface="Calibri"/>
                      </a:endParaRPr>
                    </a:p>
                  </a:txBody>
                  <a:tcPr marL="31087" marR="31087" marT="0" marB="0"/>
                </a:tc>
              </a:tr>
              <a:tr h="216000">
                <a:tc>
                  <a:txBody>
                    <a:bodyPr/>
                    <a:lstStyle/>
                    <a:p>
                      <a:pPr marR="71755" algn="just">
                        <a:lnSpc>
                          <a:spcPct val="100000"/>
                        </a:lnSpc>
                        <a:spcAft>
                          <a:spcPts val="0"/>
                        </a:spcAft>
                      </a:pPr>
                      <a:r>
                        <a:rPr lang="es-ES" sz="1200" dirty="0">
                          <a:effectLst/>
                        </a:rPr>
                        <a:t>Naturaleza de las relaciones existentes; </a:t>
                      </a:r>
                      <a:endParaRPr lang="es-ES" sz="1200" dirty="0">
                        <a:solidFill>
                          <a:srgbClr val="365F91"/>
                        </a:solidFill>
                        <a:effectLst/>
                        <a:latin typeface="Times New Roman"/>
                        <a:ea typeface="Calibri"/>
                        <a:cs typeface="Calibri"/>
                      </a:endParaRPr>
                    </a:p>
                  </a:txBody>
                  <a:tcPr marL="31087" marR="31087" marT="0" marB="0">
                    <a:solidFill>
                      <a:schemeClr val="accent4"/>
                    </a:solidFill>
                  </a:tcPr>
                </a:tc>
                <a:tc>
                  <a:txBody>
                    <a:bodyPr/>
                    <a:lstStyle/>
                    <a:p>
                      <a:pPr marR="71755" algn="just">
                        <a:lnSpc>
                          <a:spcPct val="100000"/>
                        </a:lnSpc>
                        <a:spcAft>
                          <a:spcPts val="0"/>
                        </a:spcAft>
                      </a:pPr>
                      <a:r>
                        <a:rPr lang="es-ES" sz="1200" dirty="0">
                          <a:effectLst/>
                        </a:rPr>
                        <a:t>Empresas con relaciones firmes</a:t>
                      </a:r>
                      <a:endParaRPr lang="es-ES" sz="1200" dirty="0">
                        <a:solidFill>
                          <a:srgbClr val="365F91"/>
                        </a:solidFill>
                        <a:effectLst/>
                        <a:latin typeface="Times New Roman"/>
                        <a:ea typeface="Calibri"/>
                        <a:cs typeface="Calibri"/>
                      </a:endParaRPr>
                    </a:p>
                  </a:txBody>
                  <a:tcPr marL="31087" marR="31087" marT="0" marB="0"/>
                </a:tc>
              </a:tr>
              <a:tr h="216000">
                <a:tc>
                  <a:txBody>
                    <a:bodyPr/>
                    <a:lstStyle/>
                    <a:p>
                      <a:pPr marR="71755" algn="just">
                        <a:lnSpc>
                          <a:spcPct val="100000"/>
                        </a:lnSpc>
                        <a:spcAft>
                          <a:spcPts val="0"/>
                        </a:spcAft>
                      </a:pPr>
                      <a:r>
                        <a:rPr lang="es-ES" sz="1200" dirty="0">
                          <a:effectLst/>
                        </a:rPr>
                        <a:t>Políticas de compra generales: </a:t>
                      </a:r>
                      <a:endParaRPr lang="es-ES" sz="1200" dirty="0">
                        <a:solidFill>
                          <a:srgbClr val="365F91"/>
                        </a:solidFill>
                        <a:effectLst/>
                        <a:latin typeface="Times New Roman"/>
                        <a:ea typeface="Calibri"/>
                        <a:cs typeface="Calibri"/>
                      </a:endParaRPr>
                    </a:p>
                  </a:txBody>
                  <a:tcPr marL="31087" marR="31087" marT="0" marB="0">
                    <a:solidFill>
                      <a:schemeClr val="accent4"/>
                    </a:solidFill>
                  </a:tcPr>
                </a:tc>
                <a:tc>
                  <a:txBody>
                    <a:bodyPr/>
                    <a:lstStyle/>
                    <a:p>
                      <a:pPr marR="71755" algn="just">
                        <a:lnSpc>
                          <a:spcPct val="100000"/>
                        </a:lnSpc>
                        <a:spcAft>
                          <a:spcPts val="0"/>
                        </a:spcAft>
                      </a:pPr>
                      <a:r>
                        <a:rPr lang="es-ES" sz="1200" dirty="0">
                          <a:effectLst/>
                        </a:rPr>
                        <a:t>Contratos de servicio</a:t>
                      </a:r>
                      <a:endParaRPr lang="es-ES" sz="1200" dirty="0">
                        <a:solidFill>
                          <a:srgbClr val="365F91"/>
                        </a:solidFill>
                        <a:effectLst/>
                        <a:latin typeface="Times New Roman"/>
                        <a:ea typeface="Calibri"/>
                        <a:cs typeface="Calibri"/>
                      </a:endParaRPr>
                    </a:p>
                  </a:txBody>
                  <a:tcPr marL="31087" marR="31087" marT="0" marB="0"/>
                </a:tc>
              </a:tr>
              <a:tr h="216000">
                <a:tc>
                  <a:txBody>
                    <a:bodyPr/>
                    <a:lstStyle/>
                    <a:p>
                      <a:pPr marR="71755" algn="just">
                        <a:lnSpc>
                          <a:spcPct val="100000"/>
                        </a:lnSpc>
                        <a:spcAft>
                          <a:spcPts val="0"/>
                        </a:spcAft>
                      </a:pPr>
                      <a:r>
                        <a:rPr lang="es-ES" sz="1200" dirty="0">
                          <a:effectLst/>
                        </a:rPr>
                        <a:t>Criterios de compra: </a:t>
                      </a:r>
                      <a:endParaRPr lang="es-ES" sz="1200" dirty="0">
                        <a:solidFill>
                          <a:srgbClr val="365F91"/>
                        </a:solidFill>
                        <a:effectLst/>
                        <a:latin typeface="Times New Roman"/>
                        <a:ea typeface="Calibri"/>
                        <a:cs typeface="Calibri"/>
                      </a:endParaRPr>
                    </a:p>
                  </a:txBody>
                  <a:tcPr marL="31087" marR="31087" marT="0" marB="0">
                    <a:solidFill>
                      <a:schemeClr val="accent4"/>
                    </a:solidFill>
                  </a:tcPr>
                </a:tc>
                <a:tc>
                  <a:txBody>
                    <a:bodyPr/>
                    <a:lstStyle/>
                    <a:p>
                      <a:pPr marR="71755" algn="just">
                        <a:lnSpc>
                          <a:spcPct val="100000"/>
                        </a:lnSpc>
                        <a:spcAft>
                          <a:spcPts val="0"/>
                        </a:spcAft>
                      </a:pPr>
                      <a:r>
                        <a:rPr lang="es-ES" sz="1200" dirty="0">
                          <a:effectLst/>
                        </a:rPr>
                        <a:t>Servicio (Capacidad de exportación y seguridad para el producto)</a:t>
                      </a:r>
                      <a:endParaRPr lang="es-ES" sz="1200" dirty="0">
                        <a:solidFill>
                          <a:srgbClr val="365F91"/>
                        </a:solidFill>
                        <a:effectLst/>
                        <a:latin typeface="Times New Roman"/>
                        <a:ea typeface="Calibri"/>
                        <a:cs typeface="Calibri"/>
                      </a:endParaRPr>
                    </a:p>
                  </a:txBody>
                  <a:tcPr marL="31087" marR="31087" marT="0" marB="0"/>
                </a:tc>
              </a:tr>
              <a:tr h="216000">
                <a:tc gridSpan="2">
                  <a:txBody>
                    <a:bodyPr/>
                    <a:lstStyle/>
                    <a:p>
                      <a:pPr marR="71755" algn="ctr">
                        <a:lnSpc>
                          <a:spcPct val="100000"/>
                        </a:lnSpc>
                        <a:spcAft>
                          <a:spcPts val="0"/>
                        </a:spcAft>
                      </a:pPr>
                      <a:r>
                        <a:rPr lang="es-ES" sz="1200" dirty="0">
                          <a:effectLst/>
                        </a:rPr>
                        <a:t>Factores de situación</a:t>
                      </a:r>
                      <a:endParaRPr lang="es-ES" sz="1200" dirty="0">
                        <a:solidFill>
                          <a:srgbClr val="365F91"/>
                        </a:solidFill>
                        <a:effectLst/>
                        <a:latin typeface="Times New Roman"/>
                        <a:ea typeface="Calibri"/>
                        <a:cs typeface="Calibri"/>
                      </a:endParaRPr>
                    </a:p>
                  </a:txBody>
                  <a:tcPr marL="31087" marR="31087" marT="0" marB="0">
                    <a:solidFill>
                      <a:schemeClr val="accent3"/>
                    </a:solidFill>
                  </a:tcPr>
                </a:tc>
                <a:tc hMerge="1">
                  <a:txBody>
                    <a:bodyPr/>
                    <a:lstStyle/>
                    <a:p>
                      <a:endParaRPr lang="es-ES"/>
                    </a:p>
                  </a:txBody>
                  <a:tcPr/>
                </a:tc>
              </a:tr>
              <a:tr h="216000">
                <a:tc>
                  <a:txBody>
                    <a:bodyPr/>
                    <a:lstStyle/>
                    <a:p>
                      <a:pPr marR="71755" algn="just">
                        <a:lnSpc>
                          <a:spcPct val="100000"/>
                        </a:lnSpc>
                        <a:spcAft>
                          <a:spcPts val="0"/>
                        </a:spcAft>
                      </a:pPr>
                      <a:r>
                        <a:rPr lang="es-ES" sz="1200" dirty="0">
                          <a:effectLst/>
                        </a:rPr>
                        <a:t>Urgencia: </a:t>
                      </a:r>
                      <a:endParaRPr lang="es-ES" sz="1200" dirty="0">
                        <a:solidFill>
                          <a:srgbClr val="365F91"/>
                        </a:solidFill>
                        <a:effectLst/>
                        <a:latin typeface="Times New Roman"/>
                        <a:ea typeface="Calibri"/>
                        <a:cs typeface="Calibri"/>
                      </a:endParaRPr>
                    </a:p>
                  </a:txBody>
                  <a:tcPr marL="31087" marR="31087" marT="0" marB="0">
                    <a:solidFill>
                      <a:schemeClr val="accent3"/>
                    </a:solidFill>
                  </a:tcPr>
                </a:tc>
                <a:tc>
                  <a:txBody>
                    <a:bodyPr/>
                    <a:lstStyle/>
                    <a:p>
                      <a:pPr marR="71755" algn="just">
                        <a:lnSpc>
                          <a:spcPct val="100000"/>
                        </a:lnSpc>
                        <a:spcAft>
                          <a:spcPts val="0"/>
                        </a:spcAft>
                      </a:pPr>
                      <a:r>
                        <a:rPr lang="es-ES" sz="1200" dirty="0">
                          <a:effectLst/>
                        </a:rPr>
                        <a:t>Urgencia en el servicio</a:t>
                      </a:r>
                      <a:endParaRPr lang="es-ES" sz="1200" dirty="0">
                        <a:solidFill>
                          <a:srgbClr val="365F91"/>
                        </a:solidFill>
                        <a:effectLst/>
                        <a:latin typeface="Times New Roman"/>
                        <a:ea typeface="Calibri"/>
                        <a:cs typeface="Calibri"/>
                      </a:endParaRPr>
                    </a:p>
                  </a:txBody>
                  <a:tcPr marL="31087" marR="31087" marT="0" marB="0"/>
                </a:tc>
              </a:tr>
              <a:tr h="216000">
                <a:tc>
                  <a:txBody>
                    <a:bodyPr/>
                    <a:lstStyle/>
                    <a:p>
                      <a:pPr marR="71755" algn="just">
                        <a:lnSpc>
                          <a:spcPct val="100000"/>
                        </a:lnSpc>
                        <a:spcAft>
                          <a:spcPts val="0"/>
                        </a:spcAft>
                      </a:pPr>
                      <a:r>
                        <a:rPr lang="es-ES" sz="1200" dirty="0">
                          <a:effectLst/>
                        </a:rPr>
                        <a:t>Tamaño del pedido: </a:t>
                      </a:r>
                      <a:endParaRPr lang="es-ES" sz="1200" dirty="0">
                        <a:solidFill>
                          <a:srgbClr val="365F91"/>
                        </a:solidFill>
                        <a:effectLst/>
                        <a:latin typeface="Times New Roman"/>
                        <a:ea typeface="Calibri"/>
                        <a:cs typeface="Calibri"/>
                      </a:endParaRPr>
                    </a:p>
                  </a:txBody>
                  <a:tcPr marL="31087" marR="31087" marT="0" marB="0">
                    <a:solidFill>
                      <a:schemeClr val="accent3"/>
                    </a:solidFill>
                  </a:tcPr>
                </a:tc>
                <a:tc>
                  <a:txBody>
                    <a:bodyPr/>
                    <a:lstStyle/>
                    <a:p>
                      <a:pPr marR="71755" algn="just">
                        <a:lnSpc>
                          <a:spcPct val="100000"/>
                        </a:lnSpc>
                        <a:spcAft>
                          <a:spcPts val="0"/>
                        </a:spcAft>
                      </a:pPr>
                      <a:r>
                        <a:rPr lang="es-ES" sz="1200" dirty="0">
                          <a:effectLst/>
                        </a:rPr>
                        <a:t>Pedidos grandes</a:t>
                      </a:r>
                      <a:endParaRPr lang="es-ES" sz="1200" dirty="0">
                        <a:solidFill>
                          <a:srgbClr val="365F91"/>
                        </a:solidFill>
                        <a:effectLst/>
                        <a:latin typeface="Times New Roman"/>
                        <a:ea typeface="Calibri"/>
                        <a:cs typeface="Calibri"/>
                      </a:endParaRPr>
                    </a:p>
                  </a:txBody>
                  <a:tcPr marL="31087" marR="31087" marT="0" marB="0"/>
                </a:tc>
              </a:tr>
              <a:tr h="216000">
                <a:tc gridSpan="2">
                  <a:txBody>
                    <a:bodyPr/>
                    <a:lstStyle/>
                    <a:p>
                      <a:pPr marR="71755" algn="ctr">
                        <a:lnSpc>
                          <a:spcPct val="100000"/>
                        </a:lnSpc>
                        <a:spcAft>
                          <a:spcPts val="0"/>
                        </a:spcAft>
                      </a:pPr>
                      <a:r>
                        <a:rPr lang="es-ES" sz="1200" dirty="0">
                          <a:effectLst/>
                        </a:rPr>
                        <a:t>Características personales</a:t>
                      </a:r>
                      <a:endParaRPr lang="es-ES" sz="1200" dirty="0">
                        <a:solidFill>
                          <a:srgbClr val="365F91"/>
                        </a:solidFill>
                        <a:effectLst/>
                        <a:latin typeface="Times New Roman"/>
                        <a:ea typeface="Calibri"/>
                        <a:cs typeface="Calibri"/>
                      </a:endParaRPr>
                    </a:p>
                  </a:txBody>
                  <a:tcPr marL="31087" marR="31087" marT="0" marB="0">
                    <a:solidFill>
                      <a:schemeClr val="accent6"/>
                    </a:solidFill>
                  </a:tcPr>
                </a:tc>
                <a:tc hMerge="1">
                  <a:txBody>
                    <a:bodyPr/>
                    <a:lstStyle/>
                    <a:p>
                      <a:endParaRPr lang="es-ES"/>
                    </a:p>
                  </a:txBody>
                  <a:tcPr/>
                </a:tc>
              </a:tr>
              <a:tr h="216000">
                <a:tc>
                  <a:txBody>
                    <a:bodyPr/>
                    <a:lstStyle/>
                    <a:p>
                      <a:pPr marR="71755" algn="just">
                        <a:lnSpc>
                          <a:spcPct val="100000"/>
                        </a:lnSpc>
                        <a:spcAft>
                          <a:spcPts val="0"/>
                        </a:spcAft>
                      </a:pPr>
                      <a:r>
                        <a:rPr lang="es-ES" sz="1200" dirty="0">
                          <a:effectLst/>
                        </a:rPr>
                        <a:t>Similitud comprador-vendedor. </a:t>
                      </a:r>
                      <a:endParaRPr lang="es-ES" sz="1200" dirty="0">
                        <a:solidFill>
                          <a:srgbClr val="365F91"/>
                        </a:solidFill>
                        <a:effectLst/>
                        <a:latin typeface="Times New Roman"/>
                        <a:ea typeface="Calibri"/>
                        <a:cs typeface="Calibri"/>
                      </a:endParaRPr>
                    </a:p>
                  </a:txBody>
                  <a:tcPr marL="31087" marR="31087" marT="0" marB="0">
                    <a:solidFill>
                      <a:schemeClr val="accent6"/>
                    </a:solidFill>
                  </a:tcPr>
                </a:tc>
                <a:tc>
                  <a:txBody>
                    <a:bodyPr/>
                    <a:lstStyle/>
                    <a:p>
                      <a:pPr marR="71755" algn="just">
                        <a:lnSpc>
                          <a:spcPct val="100000"/>
                        </a:lnSpc>
                        <a:spcAft>
                          <a:spcPts val="0"/>
                        </a:spcAft>
                      </a:pPr>
                      <a:r>
                        <a:rPr lang="es-ES" sz="1200" dirty="0">
                          <a:effectLst/>
                        </a:rPr>
                        <a:t>Empresas enfocadas en la calidad y productividad</a:t>
                      </a:r>
                      <a:endParaRPr lang="es-ES" sz="1200" dirty="0">
                        <a:solidFill>
                          <a:srgbClr val="365F91"/>
                        </a:solidFill>
                        <a:effectLst/>
                        <a:latin typeface="Times New Roman"/>
                        <a:ea typeface="Calibri"/>
                        <a:cs typeface="Calibri"/>
                      </a:endParaRPr>
                    </a:p>
                  </a:txBody>
                  <a:tcPr marL="31087" marR="31087" marT="0" marB="0"/>
                </a:tc>
              </a:tr>
              <a:tr h="216000">
                <a:tc>
                  <a:txBody>
                    <a:bodyPr/>
                    <a:lstStyle/>
                    <a:p>
                      <a:pPr marR="71755" algn="just">
                        <a:lnSpc>
                          <a:spcPct val="100000"/>
                        </a:lnSpc>
                        <a:spcAft>
                          <a:spcPts val="0"/>
                        </a:spcAft>
                      </a:pPr>
                      <a:r>
                        <a:rPr lang="es-ES" sz="1200" dirty="0">
                          <a:effectLst/>
                        </a:rPr>
                        <a:t>Actitudes hacia el riesgo: </a:t>
                      </a:r>
                      <a:endParaRPr lang="es-ES" sz="1200" dirty="0">
                        <a:solidFill>
                          <a:srgbClr val="365F91"/>
                        </a:solidFill>
                        <a:effectLst/>
                        <a:latin typeface="Times New Roman"/>
                        <a:ea typeface="Calibri"/>
                        <a:cs typeface="Calibri"/>
                      </a:endParaRPr>
                    </a:p>
                  </a:txBody>
                  <a:tcPr marL="31087" marR="31087" marT="0" marB="0">
                    <a:solidFill>
                      <a:schemeClr val="accent6"/>
                    </a:solidFill>
                  </a:tcPr>
                </a:tc>
                <a:tc>
                  <a:txBody>
                    <a:bodyPr/>
                    <a:lstStyle/>
                    <a:p>
                      <a:pPr marR="71755" algn="just">
                        <a:lnSpc>
                          <a:spcPct val="100000"/>
                        </a:lnSpc>
                        <a:spcAft>
                          <a:spcPts val="0"/>
                        </a:spcAft>
                      </a:pPr>
                      <a:r>
                        <a:rPr lang="es-ES" sz="1200" dirty="0">
                          <a:effectLst/>
                        </a:rPr>
                        <a:t>Clientes que evitan los riegos</a:t>
                      </a:r>
                      <a:endParaRPr lang="es-ES" sz="1200" dirty="0">
                        <a:solidFill>
                          <a:srgbClr val="365F91"/>
                        </a:solidFill>
                        <a:effectLst/>
                        <a:latin typeface="Times New Roman"/>
                        <a:ea typeface="Calibri"/>
                        <a:cs typeface="Calibri"/>
                      </a:endParaRPr>
                    </a:p>
                  </a:txBody>
                  <a:tcPr marL="31087" marR="31087" marT="0" marB="0"/>
                </a:tc>
              </a:tr>
            </a:tbl>
          </a:graphicData>
        </a:graphic>
      </p:graphicFrame>
      <p:grpSp>
        <p:nvGrpSpPr>
          <p:cNvPr id="5" name="Group 4"/>
          <p:cNvGrpSpPr/>
          <p:nvPr/>
        </p:nvGrpSpPr>
        <p:grpSpPr>
          <a:xfrm>
            <a:off x="8532813" y="11017250"/>
            <a:ext cx="1460500" cy="249238"/>
            <a:chOff x="0" y="0"/>
            <a:chExt cx="1460632" cy="248920"/>
          </a:xfrm>
        </p:grpSpPr>
        <p:sp>
          <p:nvSpPr>
            <p:cNvPr id="6" name="Text Box 188"/>
            <p:cNvSpPr txBox="1"/>
            <p:nvPr/>
          </p:nvSpPr>
          <p:spPr>
            <a:xfrm>
              <a:off x="0" y="0"/>
              <a:ext cx="1198880" cy="24892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indent="252095" algn="just">
                <a:lnSpc>
                  <a:spcPct val="150000"/>
                </a:lnSpc>
                <a:spcAft>
                  <a:spcPts val="0"/>
                </a:spcAft>
              </a:pPr>
              <a:r>
                <a:rPr lang="es-ES" sz="1200">
                  <a:effectLst/>
                  <a:latin typeface="Times New Roman"/>
                  <a:ea typeface="Calibri"/>
                  <a:cs typeface="Times New Roman"/>
                </a:rPr>
                <a:t>Continúa</a:t>
              </a:r>
            </a:p>
          </p:txBody>
        </p:sp>
        <p:sp>
          <p:nvSpPr>
            <p:cNvPr id="7" name="Right Arrow 6"/>
            <p:cNvSpPr/>
            <p:nvPr/>
          </p:nvSpPr>
          <p:spPr>
            <a:xfrm>
              <a:off x="985652" y="106878"/>
              <a:ext cx="474980" cy="825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S"/>
            </a:p>
          </p:txBody>
        </p:sp>
      </p:grpSp>
    </p:spTree>
    <p:extLst>
      <p:ext uri="{BB962C8B-B14F-4D97-AF65-F5344CB8AC3E}">
        <p14:creationId xmlns:p14="http://schemas.microsoft.com/office/powerpoint/2010/main" val="25656429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sz="3600" i="0" dirty="0" smtClean="0">
                <a:solidFill>
                  <a:srgbClr val="0070C0"/>
                </a:solidFill>
              </a:rPr>
              <a:t>Planificación</a:t>
            </a:r>
            <a:r>
              <a:rPr lang="es-ES" sz="3600" i="0" baseline="0" dirty="0" smtClean="0">
                <a:solidFill>
                  <a:srgbClr val="0070C0"/>
                </a:solidFill>
              </a:rPr>
              <a:t> y dirección estratégica</a:t>
            </a:r>
            <a:endParaRPr lang="es-ES" sz="3600" i="0" dirty="0">
              <a:solidFill>
                <a:srgbClr val="0070C0"/>
              </a:solidFill>
            </a:endParaRPr>
          </a:p>
        </p:txBody>
      </p:sp>
      <p:graphicFrame>
        <p:nvGraphicFramePr>
          <p:cNvPr id="4" name="Diagram 3"/>
          <p:cNvGraphicFramePr/>
          <p:nvPr>
            <p:extLst>
              <p:ext uri="{D42A27DB-BD31-4B8C-83A1-F6EECF244321}">
                <p14:modId xmlns:p14="http://schemas.microsoft.com/office/powerpoint/2010/main" val="3915781027"/>
              </p:ext>
            </p:extLst>
          </p:nvPr>
        </p:nvGraphicFramePr>
        <p:xfrm>
          <a:off x="4499992" y="985292"/>
          <a:ext cx="4395103" cy="2088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extLst>
              <p:ext uri="{D42A27DB-BD31-4B8C-83A1-F6EECF244321}">
                <p14:modId xmlns:p14="http://schemas.microsoft.com/office/powerpoint/2010/main" val="2619470955"/>
              </p:ext>
            </p:extLst>
          </p:nvPr>
        </p:nvGraphicFramePr>
        <p:xfrm>
          <a:off x="395536" y="985292"/>
          <a:ext cx="3960440" cy="216024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452511156"/>
              </p:ext>
            </p:extLst>
          </p:nvPr>
        </p:nvGraphicFramePr>
        <p:xfrm>
          <a:off x="395536" y="3217540"/>
          <a:ext cx="8229600" cy="1508760"/>
        </p:xfrm>
        <a:graphic>
          <a:graphicData uri="http://schemas.openxmlformats.org/drawingml/2006/table">
            <a:tbl>
              <a:tblPr firstRow="1" bandRow="1">
                <a:tableStyleId>{7DF18680-E054-41AD-8BC1-D1AEF772440D}</a:tableStyleId>
              </a:tblPr>
              <a:tblGrid>
                <a:gridCol w="8229600"/>
              </a:tblGrid>
              <a:tr h="0">
                <a:tc>
                  <a:txBody>
                    <a:bodyPr/>
                    <a:lstStyle/>
                    <a:p>
                      <a:pPr marR="71755" algn="ctr">
                        <a:lnSpc>
                          <a:spcPct val="150000"/>
                        </a:lnSpc>
                        <a:spcAft>
                          <a:spcPts val="0"/>
                        </a:spcAft>
                      </a:pPr>
                      <a:r>
                        <a:rPr lang="es-ES" sz="1100">
                          <a:effectLst/>
                        </a:rPr>
                        <a:t>OBJETIVOS ESTRATÉGICOS DEL CIM PARA OPERFLOR CARGO S.A.</a:t>
                      </a:r>
                      <a:endParaRPr lang="es-ES" sz="1100">
                        <a:solidFill>
                          <a:srgbClr val="365F91"/>
                        </a:solidFill>
                        <a:effectLst/>
                        <a:latin typeface="Times New Roman"/>
                        <a:ea typeface="Calibri"/>
                        <a:cs typeface="Calibri"/>
                      </a:endParaRPr>
                    </a:p>
                  </a:txBody>
                  <a:tcPr marL="68580" marR="68580"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0">
                <a:tc>
                  <a:txBody>
                    <a:bodyPr/>
                    <a:lstStyle/>
                    <a:p>
                      <a:pPr marR="71755" algn="just">
                        <a:lnSpc>
                          <a:spcPct val="150000"/>
                        </a:lnSpc>
                        <a:spcAft>
                          <a:spcPts val="0"/>
                        </a:spcAft>
                      </a:pPr>
                      <a:r>
                        <a:rPr lang="es-ES" sz="1100">
                          <a:effectLst/>
                        </a:rPr>
                        <a:t>Mejorar el posicionamiento de la empresa mediante la diferenciación de la misma en relación con sus competidores, a través de estrategias de marketing y publicidad, para abarcar un mayor número de clientes y elevar la rentabilidad del negocio.</a:t>
                      </a:r>
                      <a:endParaRPr lang="es-ES" sz="1100">
                        <a:solidFill>
                          <a:srgbClr val="365F91"/>
                        </a:solidFill>
                        <a:effectLst/>
                        <a:latin typeface="Times New Roman"/>
                        <a:ea typeface="Calibri"/>
                        <a:cs typeface="Calibri"/>
                      </a:endParaRPr>
                    </a:p>
                  </a:txBody>
                  <a:tcPr marL="68580" marR="68580"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0">
                <a:tc>
                  <a:txBody>
                    <a:bodyPr/>
                    <a:lstStyle/>
                    <a:p>
                      <a:pPr marR="71755" algn="just">
                        <a:lnSpc>
                          <a:spcPct val="150000"/>
                        </a:lnSpc>
                        <a:spcAft>
                          <a:spcPts val="0"/>
                        </a:spcAft>
                      </a:pPr>
                      <a:r>
                        <a:rPr lang="es-ES" sz="1100" dirty="0">
                          <a:effectLst/>
                        </a:rPr>
                        <a:t>Elevar la rentabilidad económica a través del rediseño de los procesos internos, previamente evaluados, a nivel administrativo y operativo, para mejorar la calidad y satisfacción final del cliente, reducir costos y tiempo, y configurar una mezcla de marketing altamente competitiva.</a:t>
                      </a:r>
                      <a:endParaRPr lang="es-ES" sz="1100" dirty="0">
                        <a:solidFill>
                          <a:srgbClr val="365F91"/>
                        </a:solidFill>
                        <a:effectLst/>
                        <a:latin typeface="Times New Roman"/>
                        <a:ea typeface="Calibri"/>
                        <a:cs typeface="Calibri"/>
                      </a:endParaRPr>
                    </a:p>
                  </a:txBody>
                  <a:tcPr marL="68580" marR="68580"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043160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sz="4400" i="0" dirty="0" smtClean="0">
                <a:solidFill>
                  <a:srgbClr val="0070C0"/>
                </a:solidFill>
              </a:rPr>
              <a:t>ESTRATEGIAS</a:t>
            </a:r>
            <a:endParaRPr lang="es-ES" sz="4400" i="0" dirty="0">
              <a:solidFill>
                <a:srgbClr val="0070C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697461287"/>
              </p:ext>
            </p:extLst>
          </p:nvPr>
        </p:nvGraphicFramePr>
        <p:xfrm>
          <a:off x="323528" y="1333499"/>
          <a:ext cx="8568952" cy="2743200"/>
        </p:xfrm>
        <a:graphic>
          <a:graphicData uri="http://schemas.openxmlformats.org/drawingml/2006/table">
            <a:tbl>
              <a:tblPr firstRow="1" firstCol="1" bandRow="1">
                <a:tableStyleId>{00A15C55-8517-42AA-B614-E9B94910E393}</a:tableStyleId>
              </a:tblPr>
              <a:tblGrid>
                <a:gridCol w="2664296"/>
                <a:gridCol w="5904656"/>
              </a:tblGrid>
              <a:tr h="0">
                <a:tc>
                  <a:txBody>
                    <a:bodyPr/>
                    <a:lstStyle/>
                    <a:p>
                      <a:pPr indent="252095" algn="ctr">
                        <a:lnSpc>
                          <a:spcPct val="100000"/>
                        </a:lnSpc>
                        <a:spcAft>
                          <a:spcPts val="0"/>
                        </a:spcAft>
                      </a:pPr>
                      <a:r>
                        <a:rPr lang="es-ES_tradnl" sz="1200">
                          <a:effectLst/>
                        </a:rPr>
                        <a:t>TIPO DE ESTRATEGIA</a:t>
                      </a:r>
                      <a:endParaRPr lang="es-ES" sz="1200">
                        <a:solidFill>
                          <a:srgbClr val="365F91"/>
                        </a:solidFill>
                        <a:effectLst/>
                        <a:latin typeface="Times New Roman"/>
                        <a:ea typeface="Calibri"/>
                        <a:cs typeface="Times New Roman"/>
                      </a:endParaRPr>
                    </a:p>
                  </a:txBody>
                  <a:tcPr marL="45726" marR="45726" marT="0" marB="0"/>
                </a:tc>
                <a:tc>
                  <a:txBody>
                    <a:bodyPr/>
                    <a:lstStyle/>
                    <a:p>
                      <a:pPr indent="252095" algn="ctr">
                        <a:lnSpc>
                          <a:spcPct val="100000"/>
                        </a:lnSpc>
                        <a:spcAft>
                          <a:spcPts val="0"/>
                        </a:spcAft>
                      </a:pPr>
                      <a:r>
                        <a:rPr lang="es-ES_tradnl" sz="1200">
                          <a:effectLst/>
                        </a:rPr>
                        <a:t>ESTRATEGIAS</a:t>
                      </a:r>
                      <a:endParaRPr lang="es-ES" sz="1200">
                        <a:solidFill>
                          <a:srgbClr val="365F91"/>
                        </a:solidFill>
                        <a:effectLst/>
                        <a:latin typeface="Times New Roman"/>
                        <a:ea typeface="Calibri"/>
                        <a:cs typeface="Times New Roman"/>
                      </a:endParaRPr>
                    </a:p>
                  </a:txBody>
                  <a:tcPr marL="45726" marR="45726" marT="0" marB="0"/>
                </a:tc>
              </a:tr>
              <a:tr h="0">
                <a:tc rowSpan="3">
                  <a:txBody>
                    <a:bodyPr/>
                    <a:lstStyle/>
                    <a:p>
                      <a:pPr indent="252095" algn="l">
                        <a:lnSpc>
                          <a:spcPct val="100000"/>
                        </a:lnSpc>
                        <a:spcAft>
                          <a:spcPts val="0"/>
                        </a:spcAft>
                      </a:pPr>
                      <a:r>
                        <a:rPr lang="es-ES_tradnl" sz="1200">
                          <a:effectLst/>
                        </a:rPr>
                        <a:t>Estrategias de Desarrollo</a:t>
                      </a:r>
                      <a:endParaRPr lang="es-ES" sz="1200">
                        <a:solidFill>
                          <a:srgbClr val="365F91"/>
                        </a:solidFill>
                        <a:effectLst/>
                        <a:latin typeface="Times New Roman"/>
                        <a:ea typeface="Calibri"/>
                        <a:cs typeface="Times New Roman"/>
                      </a:endParaRPr>
                    </a:p>
                  </a:txBody>
                  <a:tcPr marL="45726" marR="45726" marT="0" marB="0"/>
                </a:tc>
                <a:tc>
                  <a:txBody>
                    <a:bodyPr/>
                    <a:lstStyle/>
                    <a:p>
                      <a:pPr marL="171450" indent="-171450" algn="just">
                        <a:lnSpc>
                          <a:spcPct val="100000"/>
                        </a:lnSpc>
                        <a:spcAft>
                          <a:spcPts val="0"/>
                        </a:spcAft>
                        <a:buFont typeface="Arial" pitchFamily="34" charset="0"/>
                        <a:buChar char="•"/>
                      </a:pPr>
                      <a:r>
                        <a:rPr lang="es-ES_tradnl" sz="1200" dirty="0">
                          <a:effectLst/>
                        </a:rPr>
                        <a:t>Desarrollo de mercados, mediante la ampliación de las operaciones de OPERFLOR a nuevas provincias</a:t>
                      </a:r>
                      <a:endParaRPr lang="es-ES" sz="1200" dirty="0">
                        <a:solidFill>
                          <a:srgbClr val="365F91"/>
                        </a:solidFill>
                        <a:effectLst/>
                        <a:latin typeface="Times New Roman"/>
                        <a:ea typeface="Calibri"/>
                        <a:cs typeface="Times New Roman"/>
                      </a:endParaRPr>
                    </a:p>
                  </a:txBody>
                  <a:tcPr marL="45726" marR="45726" marT="0" marB="0"/>
                </a:tc>
              </a:tr>
              <a:tr h="0">
                <a:tc vMerge="1">
                  <a:txBody>
                    <a:bodyPr/>
                    <a:lstStyle/>
                    <a:p>
                      <a:endParaRPr lang="es-ES"/>
                    </a:p>
                  </a:txBody>
                  <a:tcPr/>
                </a:tc>
                <a:tc>
                  <a:txBody>
                    <a:bodyPr/>
                    <a:lstStyle/>
                    <a:p>
                      <a:pPr marL="171450" indent="-171450" algn="just">
                        <a:lnSpc>
                          <a:spcPct val="100000"/>
                        </a:lnSpc>
                        <a:spcAft>
                          <a:spcPts val="0"/>
                        </a:spcAft>
                        <a:buFont typeface="Arial" pitchFamily="34" charset="0"/>
                        <a:buChar char="•"/>
                      </a:pPr>
                      <a:r>
                        <a:rPr lang="es-ES_tradnl" sz="1200" dirty="0">
                          <a:effectLst/>
                        </a:rPr>
                        <a:t>Desarrollo de productos, mediante la mejora del valor agregado en el servicio de logística de exportación</a:t>
                      </a:r>
                      <a:endParaRPr lang="es-ES" sz="1200" dirty="0">
                        <a:solidFill>
                          <a:srgbClr val="365F91"/>
                        </a:solidFill>
                        <a:effectLst/>
                        <a:latin typeface="Times New Roman"/>
                        <a:ea typeface="Calibri"/>
                        <a:cs typeface="Times New Roman"/>
                      </a:endParaRPr>
                    </a:p>
                  </a:txBody>
                  <a:tcPr marL="45726" marR="45726" marT="0" marB="0"/>
                </a:tc>
              </a:tr>
              <a:tr h="0">
                <a:tc vMerge="1">
                  <a:txBody>
                    <a:bodyPr/>
                    <a:lstStyle/>
                    <a:p>
                      <a:endParaRPr lang="es-ES"/>
                    </a:p>
                  </a:txBody>
                  <a:tcPr/>
                </a:tc>
                <a:tc>
                  <a:txBody>
                    <a:bodyPr/>
                    <a:lstStyle/>
                    <a:p>
                      <a:pPr marL="171450" indent="-171450" algn="just">
                        <a:lnSpc>
                          <a:spcPct val="100000"/>
                        </a:lnSpc>
                        <a:spcAft>
                          <a:spcPts val="0"/>
                        </a:spcAft>
                        <a:buFont typeface="Arial" pitchFamily="34" charset="0"/>
                        <a:buChar char="•"/>
                      </a:pPr>
                      <a:r>
                        <a:rPr lang="es-ES_tradnl" sz="1200" dirty="0">
                          <a:effectLst/>
                        </a:rPr>
                        <a:t>Desarrollo de Talento Humano, mediante programas de capacitación</a:t>
                      </a:r>
                      <a:endParaRPr lang="es-ES" sz="1200" dirty="0">
                        <a:solidFill>
                          <a:srgbClr val="365F91"/>
                        </a:solidFill>
                        <a:effectLst/>
                        <a:latin typeface="Times New Roman"/>
                        <a:ea typeface="Calibri"/>
                        <a:cs typeface="Times New Roman"/>
                      </a:endParaRPr>
                    </a:p>
                  </a:txBody>
                  <a:tcPr marL="45726" marR="45726" marT="0" marB="0"/>
                </a:tc>
              </a:tr>
              <a:tr h="0">
                <a:tc rowSpan="3">
                  <a:txBody>
                    <a:bodyPr/>
                    <a:lstStyle/>
                    <a:p>
                      <a:pPr indent="252095" algn="l">
                        <a:lnSpc>
                          <a:spcPct val="100000"/>
                        </a:lnSpc>
                        <a:spcAft>
                          <a:spcPts val="0"/>
                        </a:spcAft>
                      </a:pPr>
                      <a:r>
                        <a:rPr lang="es-ES_tradnl" sz="1200">
                          <a:effectLst/>
                        </a:rPr>
                        <a:t>Estrategias de crecimiento</a:t>
                      </a:r>
                      <a:endParaRPr lang="es-ES" sz="1200">
                        <a:solidFill>
                          <a:srgbClr val="365F91"/>
                        </a:solidFill>
                        <a:effectLst/>
                        <a:latin typeface="Times New Roman"/>
                        <a:ea typeface="Calibri"/>
                        <a:cs typeface="Times New Roman"/>
                      </a:endParaRPr>
                    </a:p>
                  </a:txBody>
                  <a:tcPr marL="45726" marR="45726" marT="0" marB="0"/>
                </a:tc>
                <a:tc>
                  <a:txBody>
                    <a:bodyPr/>
                    <a:lstStyle/>
                    <a:p>
                      <a:pPr marL="171450" indent="-171450">
                        <a:lnSpc>
                          <a:spcPct val="100000"/>
                        </a:lnSpc>
                        <a:buFont typeface="Arial" pitchFamily="34" charset="0"/>
                        <a:buChar char="•"/>
                      </a:pPr>
                      <a:r>
                        <a:rPr lang="es-ES_tradnl" sz="1200" dirty="0" smtClean="0">
                          <a:effectLst/>
                        </a:rPr>
                        <a:t>Crecimiento </a:t>
                      </a:r>
                      <a:r>
                        <a:rPr lang="es-ES_tradnl" sz="1200" dirty="0">
                          <a:effectLst/>
                        </a:rPr>
                        <a:t>en profundidad, ampliación del servicio a clientes actuales</a:t>
                      </a:r>
                      <a:r>
                        <a:rPr lang="es-ES" sz="1200" dirty="0">
                          <a:effectLst/>
                        </a:rPr>
                        <a:t> </a:t>
                      </a:r>
                      <a:endParaRPr lang="es-ES" sz="1200" dirty="0">
                        <a:solidFill>
                          <a:srgbClr val="365F91"/>
                        </a:solidFill>
                        <a:effectLst/>
                        <a:latin typeface="Calibri"/>
                      </a:endParaRPr>
                    </a:p>
                  </a:txBody>
                  <a:tcPr marL="45726" marR="45726" marT="0" marB="0"/>
                </a:tc>
              </a:tr>
              <a:tr h="0">
                <a:tc vMerge="1">
                  <a:txBody>
                    <a:bodyPr/>
                    <a:lstStyle/>
                    <a:p>
                      <a:endParaRPr lang="es-ES"/>
                    </a:p>
                  </a:txBody>
                  <a:tcPr/>
                </a:tc>
                <a:tc>
                  <a:txBody>
                    <a:bodyPr/>
                    <a:lstStyle/>
                    <a:p>
                      <a:pPr marL="171450" indent="-171450" algn="just">
                        <a:lnSpc>
                          <a:spcPct val="100000"/>
                        </a:lnSpc>
                        <a:spcAft>
                          <a:spcPts val="0"/>
                        </a:spcAft>
                        <a:buFont typeface="Arial" pitchFamily="34" charset="0"/>
                        <a:buChar char="•"/>
                      </a:pPr>
                      <a:r>
                        <a:rPr lang="es-ES_tradnl" sz="1200" dirty="0">
                          <a:effectLst/>
                        </a:rPr>
                        <a:t>Crecimiento en superficie, mediante la ampliación del servicio a empresas no florícolas</a:t>
                      </a:r>
                      <a:endParaRPr lang="es-ES" sz="1200" dirty="0">
                        <a:solidFill>
                          <a:srgbClr val="365F91"/>
                        </a:solidFill>
                        <a:effectLst/>
                        <a:latin typeface="Times New Roman"/>
                        <a:ea typeface="Calibri"/>
                        <a:cs typeface="Times New Roman"/>
                      </a:endParaRPr>
                    </a:p>
                  </a:txBody>
                  <a:tcPr marL="45726" marR="45726" marT="0" marB="0"/>
                </a:tc>
              </a:tr>
              <a:tr h="0">
                <a:tc vMerge="1">
                  <a:txBody>
                    <a:bodyPr/>
                    <a:lstStyle/>
                    <a:p>
                      <a:endParaRPr lang="es-ES"/>
                    </a:p>
                  </a:txBody>
                  <a:tcPr/>
                </a:tc>
                <a:tc>
                  <a:txBody>
                    <a:bodyPr/>
                    <a:lstStyle/>
                    <a:p>
                      <a:pPr marL="171450" indent="-171450" algn="just">
                        <a:lnSpc>
                          <a:spcPct val="100000"/>
                        </a:lnSpc>
                        <a:spcAft>
                          <a:spcPts val="0"/>
                        </a:spcAft>
                        <a:buFont typeface="Arial" pitchFamily="34" charset="0"/>
                        <a:buChar char="•"/>
                      </a:pPr>
                      <a:r>
                        <a:rPr lang="es-ES_tradnl" sz="1200" dirty="0">
                          <a:effectLst/>
                        </a:rPr>
                        <a:t>Nuevos productos, mediante la implementación de servicios de transporte refrigerado o congelado.</a:t>
                      </a:r>
                      <a:endParaRPr lang="es-ES" sz="1200" dirty="0">
                        <a:solidFill>
                          <a:srgbClr val="365F91"/>
                        </a:solidFill>
                        <a:effectLst/>
                        <a:latin typeface="Times New Roman"/>
                        <a:ea typeface="Calibri"/>
                        <a:cs typeface="Times New Roman"/>
                      </a:endParaRPr>
                    </a:p>
                  </a:txBody>
                  <a:tcPr marL="45726" marR="45726" marT="0" marB="0"/>
                </a:tc>
              </a:tr>
              <a:tr h="0">
                <a:tc>
                  <a:txBody>
                    <a:bodyPr/>
                    <a:lstStyle/>
                    <a:p>
                      <a:pPr indent="252095" algn="l">
                        <a:lnSpc>
                          <a:spcPct val="100000"/>
                        </a:lnSpc>
                        <a:spcAft>
                          <a:spcPts val="0"/>
                        </a:spcAft>
                      </a:pPr>
                      <a:r>
                        <a:rPr lang="es-ES_tradnl" sz="1200">
                          <a:effectLst/>
                        </a:rPr>
                        <a:t>Estrategias de competitividad</a:t>
                      </a:r>
                      <a:endParaRPr lang="es-ES" sz="1200">
                        <a:solidFill>
                          <a:srgbClr val="365F91"/>
                        </a:solidFill>
                        <a:effectLst/>
                        <a:latin typeface="Times New Roman"/>
                        <a:ea typeface="Calibri"/>
                        <a:cs typeface="Times New Roman"/>
                      </a:endParaRPr>
                    </a:p>
                  </a:txBody>
                  <a:tcPr marL="45726" marR="45726" marT="0" marB="0"/>
                </a:tc>
                <a:tc>
                  <a:txBody>
                    <a:bodyPr/>
                    <a:lstStyle/>
                    <a:p>
                      <a:pPr marL="171450" indent="-171450" algn="just">
                        <a:lnSpc>
                          <a:spcPct val="100000"/>
                        </a:lnSpc>
                        <a:spcAft>
                          <a:spcPts val="0"/>
                        </a:spcAft>
                        <a:buFont typeface="Arial" pitchFamily="34" charset="0"/>
                        <a:buChar char="•"/>
                      </a:pPr>
                      <a:r>
                        <a:rPr lang="es-ES_tradnl" sz="1200" dirty="0">
                          <a:effectLst/>
                        </a:rPr>
                        <a:t>Diferenciación, mediante la elevación del valor agregado y crecimiento en profundidad del servicio, y la aplicación de marketing y publicidad</a:t>
                      </a:r>
                      <a:endParaRPr lang="es-ES" sz="1200" dirty="0">
                        <a:solidFill>
                          <a:srgbClr val="365F91"/>
                        </a:solidFill>
                        <a:effectLst/>
                        <a:latin typeface="Times New Roman"/>
                        <a:ea typeface="Calibri"/>
                        <a:cs typeface="Times New Roman"/>
                      </a:endParaRPr>
                    </a:p>
                  </a:txBody>
                  <a:tcPr marL="45726" marR="45726" marT="0" marB="0"/>
                </a:tc>
              </a:tr>
              <a:tr h="0">
                <a:tc>
                  <a:txBody>
                    <a:bodyPr/>
                    <a:lstStyle/>
                    <a:p>
                      <a:pPr indent="252095" algn="l">
                        <a:lnSpc>
                          <a:spcPct val="100000"/>
                        </a:lnSpc>
                        <a:spcAft>
                          <a:spcPts val="0"/>
                        </a:spcAft>
                      </a:pPr>
                      <a:r>
                        <a:rPr lang="es-ES_tradnl" sz="1200">
                          <a:effectLst/>
                        </a:rPr>
                        <a:t>Enfoque o segmentación</a:t>
                      </a:r>
                      <a:endParaRPr lang="es-ES" sz="1200">
                        <a:solidFill>
                          <a:srgbClr val="365F91"/>
                        </a:solidFill>
                        <a:effectLst/>
                        <a:latin typeface="Times New Roman"/>
                        <a:ea typeface="Calibri"/>
                        <a:cs typeface="Times New Roman"/>
                      </a:endParaRPr>
                    </a:p>
                  </a:txBody>
                  <a:tcPr marL="45726" marR="45726" marT="0" marB="0"/>
                </a:tc>
                <a:tc>
                  <a:txBody>
                    <a:bodyPr/>
                    <a:lstStyle/>
                    <a:p>
                      <a:pPr marL="171450" indent="-171450" algn="just">
                        <a:lnSpc>
                          <a:spcPct val="100000"/>
                        </a:lnSpc>
                        <a:spcAft>
                          <a:spcPts val="0"/>
                        </a:spcAft>
                        <a:buFont typeface="Arial" pitchFamily="34" charset="0"/>
                        <a:buChar char="•"/>
                      </a:pPr>
                      <a:r>
                        <a:rPr lang="es-ES_tradnl" sz="1200" dirty="0">
                          <a:effectLst/>
                        </a:rPr>
                        <a:t>Segmentación, a partir de la concentración de OPERFLOR en el mercado florícola y la creación de una marca alternativa para otros mercados </a:t>
                      </a:r>
                      <a:endParaRPr lang="es-ES" sz="1200" dirty="0">
                        <a:solidFill>
                          <a:srgbClr val="365F91"/>
                        </a:solidFill>
                        <a:effectLst/>
                        <a:latin typeface="Times New Roman"/>
                        <a:ea typeface="Calibri"/>
                        <a:cs typeface="Times New Roman"/>
                      </a:endParaRPr>
                    </a:p>
                  </a:txBody>
                  <a:tcPr marL="45726" marR="45726" marT="0" marB="0"/>
                </a:tc>
              </a:tr>
            </a:tbl>
          </a:graphicData>
        </a:graphic>
      </p:graphicFrame>
      <p:grpSp>
        <p:nvGrpSpPr>
          <p:cNvPr id="5" name="Group 4"/>
          <p:cNvGrpSpPr/>
          <p:nvPr/>
        </p:nvGrpSpPr>
        <p:grpSpPr>
          <a:xfrm>
            <a:off x="7104063" y="11142663"/>
            <a:ext cx="1460500" cy="249237"/>
            <a:chOff x="0" y="0"/>
            <a:chExt cx="1460632" cy="248920"/>
          </a:xfrm>
        </p:grpSpPr>
        <p:sp>
          <p:nvSpPr>
            <p:cNvPr id="6" name="Text Box 360"/>
            <p:cNvSpPr txBox="1"/>
            <p:nvPr/>
          </p:nvSpPr>
          <p:spPr>
            <a:xfrm>
              <a:off x="0" y="0"/>
              <a:ext cx="1198880" cy="24892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indent="252095" algn="just">
                <a:lnSpc>
                  <a:spcPct val="150000"/>
                </a:lnSpc>
                <a:spcAft>
                  <a:spcPts val="0"/>
                </a:spcAft>
              </a:pPr>
              <a:r>
                <a:rPr lang="es-ES" sz="1200">
                  <a:effectLst/>
                  <a:latin typeface="Times New Roman"/>
                  <a:ea typeface="Calibri"/>
                  <a:cs typeface="Times New Roman"/>
                </a:rPr>
                <a:t>Continúa</a:t>
              </a:r>
            </a:p>
          </p:txBody>
        </p:sp>
        <p:sp>
          <p:nvSpPr>
            <p:cNvPr id="7" name="Right Arrow 6"/>
            <p:cNvSpPr/>
            <p:nvPr/>
          </p:nvSpPr>
          <p:spPr>
            <a:xfrm>
              <a:off x="985652" y="106878"/>
              <a:ext cx="474980" cy="825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S"/>
            </a:p>
          </p:txBody>
        </p:sp>
      </p:grpSp>
    </p:spTree>
    <p:extLst>
      <p:ext uri="{BB962C8B-B14F-4D97-AF65-F5344CB8AC3E}">
        <p14:creationId xmlns:p14="http://schemas.microsoft.com/office/powerpoint/2010/main" val="719445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sz="3600" i="0" dirty="0" smtClean="0">
                <a:solidFill>
                  <a:srgbClr val="0070C0"/>
                </a:solidFill>
              </a:rPr>
              <a:t>Problema de investigación</a:t>
            </a:r>
            <a:endParaRPr lang="es-ES" sz="3600" i="0" dirty="0">
              <a:solidFill>
                <a:srgbClr val="0070C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29792345"/>
              </p:ext>
            </p:extLst>
          </p:nvPr>
        </p:nvGraphicFramePr>
        <p:xfrm>
          <a:off x="457200" y="1129308"/>
          <a:ext cx="8229600" cy="39760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i="0" dirty="0" smtClean="0">
                <a:solidFill>
                  <a:srgbClr val="0070C0"/>
                </a:solidFill>
              </a:rPr>
              <a:t>Indicadores del CMI</a:t>
            </a:r>
            <a:endParaRPr lang="es-ES" i="0" dirty="0">
              <a:solidFill>
                <a:srgbClr val="0070C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70027784"/>
              </p:ext>
            </p:extLst>
          </p:nvPr>
        </p:nvGraphicFramePr>
        <p:xfrm>
          <a:off x="1259632" y="1489348"/>
          <a:ext cx="7056784" cy="2844000"/>
        </p:xfrm>
        <a:graphic>
          <a:graphicData uri="http://schemas.openxmlformats.org/drawingml/2006/table">
            <a:tbl>
              <a:tblPr firstRow="1" firstCol="1" bandRow="1">
                <a:tableStyleId>{5C22544A-7EE6-4342-B048-85BDC9FD1C3A}</a:tableStyleId>
              </a:tblPr>
              <a:tblGrid>
                <a:gridCol w="2469212"/>
                <a:gridCol w="4587572"/>
              </a:tblGrid>
              <a:tr h="189600">
                <a:tc>
                  <a:txBody>
                    <a:bodyPr/>
                    <a:lstStyle/>
                    <a:p>
                      <a:pPr indent="252095" algn="ctr">
                        <a:lnSpc>
                          <a:spcPct val="100000"/>
                        </a:lnSpc>
                        <a:spcAft>
                          <a:spcPts val="300"/>
                        </a:spcAft>
                      </a:pPr>
                      <a:r>
                        <a:rPr lang="es-ES_tradnl" sz="1100" dirty="0">
                          <a:effectLst/>
                        </a:rPr>
                        <a:t>PERSPECTIVA</a:t>
                      </a:r>
                      <a:endParaRPr lang="es-ES" sz="1100" dirty="0">
                        <a:solidFill>
                          <a:srgbClr val="365F91"/>
                        </a:solidFill>
                        <a:effectLst/>
                        <a:latin typeface="Times New Roman"/>
                        <a:ea typeface="Calibri"/>
                        <a:cs typeface="Times New Roman"/>
                      </a:endParaRPr>
                    </a:p>
                  </a:txBody>
                  <a:tcPr marL="24919" marR="24919" marT="0" marB="0"/>
                </a:tc>
                <a:tc>
                  <a:txBody>
                    <a:bodyPr/>
                    <a:lstStyle/>
                    <a:p>
                      <a:pPr indent="252095" algn="ctr">
                        <a:lnSpc>
                          <a:spcPct val="100000"/>
                        </a:lnSpc>
                        <a:spcAft>
                          <a:spcPts val="300"/>
                        </a:spcAft>
                      </a:pPr>
                      <a:r>
                        <a:rPr lang="es-ES_tradnl" sz="1100" dirty="0" err="1">
                          <a:effectLst/>
                        </a:rPr>
                        <a:t>KPI</a:t>
                      </a:r>
                      <a:endParaRPr lang="es-ES" sz="1100" dirty="0">
                        <a:solidFill>
                          <a:srgbClr val="365F91"/>
                        </a:solidFill>
                        <a:effectLst/>
                        <a:latin typeface="Times New Roman"/>
                        <a:ea typeface="Calibri"/>
                        <a:cs typeface="Times New Roman"/>
                      </a:endParaRPr>
                    </a:p>
                  </a:txBody>
                  <a:tcPr marL="24919" marR="24919" marT="0" marB="0"/>
                </a:tc>
              </a:tr>
              <a:tr h="189600">
                <a:tc rowSpan="3">
                  <a:txBody>
                    <a:bodyPr/>
                    <a:lstStyle/>
                    <a:p>
                      <a:pPr marR="71755" algn="ctr">
                        <a:lnSpc>
                          <a:spcPct val="100000"/>
                        </a:lnSpc>
                        <a:spcAft>
                          <a:spcPts val="300"/>
                        </a:spcAft>
                      </a:pPr>
                      <a:r>
                        <a:rPr lang="es-ES" sz="1100" dirty="0">
                          <a:effectLst/>
                        </a:rPr>
                        <a:t>PERSPECTIVA FINANCIERA</a:t>
                      </a:r>
                    </a:p>
                    <a:p>
                      <a:pPr marR="71755" algn="ctr">
                        <a:lnSpc>
                          <a:spcPct val="100000"/>
                        </a:lnSpc>
                        <a:spcAft>
                          <a:spcPts val="300"/>
                        </a:spcAft>
                      </a:pPr>
                      <a:r>
                        <a:rPr lang="es-ES" sz="1100" dirty="0">
                          <a:effectLst/>
                        </a:rPr>
                        <a:t> </a:t>
                      </a:r>
                      <a:endParaRPr lang="es-ES" sz="1100" dirty="0">
                        <a:solidFill>
                          <a:srgbClr val="365F91"/>
                        </a:solidFill>
                        <a:effectLst/>
                        <a:latin typeface="Times New Roman"/>
                        <a:ea typeface="Calibri"/>
                        <a:cs typeface="Calibri"/>
                      </a:endParaRPr>
                    </a:p>
                  </a:txBody>
                  <a:tcPr marL="24919" marR="24919" marT="0" marB="0" anchor="ctr">
                    <a:solidFill>
                      <a:schemeClr val="accent6"/>
                    </a:solidFill>
                  </a:tcPr>
                </a:tc>
                <a:tc>
                  <a:txBody>
                    <a:bodyPr/>
                    <a:lstStyle/>
                    <a:p>
                      <a:pPr marR="71755" algn="ctr">
                        <a:lnSpc>
                          <a:spcPct val="100000"/>
                        </a:lnSpc>
                        <a:spcAft>
                          <a:spcPts val="300"/>
                        </a:spcAft>
                      </a:pPr>
                      <a:r>
                        <a:rPr lang="es-ES" sz="1100" dirty="0">
                          <a:effectLst/>
                        </a:rPr>
                        <a:t>Incremento en el presupuesto anual asignado</a:t>
                      </a:r>
                      <a:endParaRPr lang="es-ES" sz="1100" dirty="0">
                        <a:solidFill>
                          <a:srgbClr val="365F91"/>
                        </a:solidFill>
                        <a:effectLst/>
                        <a:latin typeface="Times New Roman"/>
                        <a:ea typeface="Calibri"/>
                        <a:cs typeface="Calibri"/>
                      </a:endParaRPr>
                    </a:p>
                  </a:txBody>
                  <a:tcPr marL="24919" marR="24919" marT="0" marB="0">
                    <a:solidFill>
                      <a:schemeClr val="accent6">
                        <a:lumMod val="20000"/>
                        <a:lumOff val="80000"/>
                      </a:schemeClr>
                    </a:solidFill>
                  </a:tcPr>
                </a:tc>
              </a:tr>
              <a:tr h="189600">
                <a:tc vMerge="1">
                  <a:txBody>
                    <a:bodyPr/>
                    <a:lstStyle/>
                    <a:p>
                      <a:endParaRPr lang="es-ES"/>
                    </a:p>
                  </a:txBody>
                  <a:tcPr/>
                </a:tc>
                <a:tc>
                  <a:txBody>
                    <a:bodyPr/>
                    <a:lstStyle/>
                    <a:p>
                      <a:pPr marR="71755" algn="ctr">
                        <a:lnSpc>
                          <a:spcPct val="100000"/>
                        </a:lnSpc>
                        <a:spcAft>
                          <a:spcPts val="300"/>
                        </a:spcAft>
                      </a:pPr>
                      <a:r>
                        <a:rPr lang="es-ES" sz="1100" dirty="0">
                          <a:effectLst/>
                        </a:rPr>
                        <a:t>Cumplimiento del presupuesto</a:t>
                      </a:r>
                      <a:endParaRPr lang="es-ES" sz="1100" dirty="0">
                        <a:solidFill>
                          <a:srgbClr val="365F91"/>
                        </a:solidFill>
                        <a:effectLst/>
                        <a:latin typeface="Times New Roman"/>
                        <a:ea typeface="Calibri"/>
                        <a:cs typeface="Calibri"/>
                      </a:endParaRPr>
                    </a:p>
                  </a:txBody>
                  <a:tcPr marL="24919" marR="24919" marT="0" marB="0">
                    <a:solidFill>
                      <a:schemeClr val="accent6">
                        <a:lumMod val="20000"/>
                        <a:lumOff val="80000"/>
                      </a:schemeClr>
                    </a:solidFill>
                  </a:tcPr>
                </a:tc>
              </a:tr>
              <a:tr h="189600">
                <a:tc vMerge="1">
                  <a:txBody>
                    <a:bodyPr/>
                    <a:lstStyle/>
                    <a:p>
                      <a:endParaRPr lang="es-ES"/>
                    </a:p>
                  </a:txBody>
                  <a:tcPr/>
                </a:tc>
                <a:tc>
                  <a:txBody>
                    <a:bodyPr/>
                    <a:lstStyle/>
                    <a:p>
                      <a:pPr marR="71755" algn="ctr">
                        <a:lnSpc>
                          <a:spcPct val="100000"/>
                        </a:lnSpc>
                        <a:spcAft>
                          <a:spcPts val="300"/>
                        </a:spcAft>
                      </a:pPr>
                      <a:r>
                        <a:rPr lang="es-ES" sz="1100" dirty="0">
                          <a:effectLst/>
                        </a:rPr>
                        <a:t>Inversión en Marketing</a:t>
                      </a:r>
                      <a:endParaRPr lang="es-ES" sz="1100" dirty="0">
                        <a:solidFill>
                          <a:srgbClr val="365F91"/>
                        </a:solidFill>
                        <a:effectLst/>
                        <a:latin typeface="Times New Roman"/>
                        <a:ea typeface="Calibri"/>
                        <a:cs typeface="Calibri"/>
                      </a:endParaRPr>
                    </a:p>
                  </a:txBody>
                  <a:tcPr marL="24919" marR="24919" marT="0" marB="0">
                    <a:solidFill>
                      <a:schemeClr val="accent6">
                        <a:lumMod val="20000"/>
                        <a:lumOff val="80000"/>
                      </a:schemeClr>
                    </a:solidFill>
                  </a:tcPr>
                </a:tc>
              </a:tr>
              <a:tr h="189600">
                <a:tc rowSpan="5">
                  <a:txBody>
                    <a:bodyPr/>
                    <a:lstStyle/>
                    <a:p>
                      <a:pPr marR="71755" algn="ctr">
                        <a:lnSpc>
                          <a:spcPct val="100000"/>
                        </a:lnSpc>
                        <a:spcAft>
                          <a:spcPts val="300"/>
                        </a:spcAft>
                      </a:pPr>
                      <a:r>
                        <a:rPr lang="es-ES" sz="1100" dirty="0">
                          <a:effectLst/>
                        </a:rPr>
                        <a:t>PERSPECTIVA DEL CLIENTE</a:t>
                      </a:r>
                      <a:endParaRPr lang="es-ES" sz="1100" dirty="0">
                        <a:solidFill>
                          <a:srgbClr val="365F91"/>
                        </a:solidFill>
                        <a:effectLst/>
                        <a:latin typeface="Times New Roman"/>
                        <a:ea typeface="Calibri"/>
                        <a:cs typeface="Calibri"/>
                      </a:endParaRPr>
                    </a:p>
                  </a:txBody>
                  <a:tcPr marL="24919" marR="24919" marT="0" marB="0" anchor="ctr">
                    <a:solidFill>
                      <a:schemeClr val="accent4"/>
                    </a:solidFill>
                  </a:tcPr>
                </a:tc>
                <a:tc>
                  <a:txBody>
                    <a:bodyPr/>
                    <a:lstStyle/>
                    <a:p>
                      <a:pPr marR="71755" algn="ctr">
                        <a:lnSpc>
                          <a:spcPct val="100000"/>
                        </a:lnSpc>
                        <a:spcAft>
                          <a:spcPts val="300"/>
                        </a:spcAft>
                      </a:pPr>
                      <a:r>
                        <a:rPr lang="es-ES" sz="1100" dirty="0">
                          <a:effectLst/>
                        </a:rPr>
                        <a:t>Promedio del tamaño de los servicios de transporte</a:t>
                      </a:r>
                      <a:endParaRPr lang="es-ES" sz="1100" dirty="0">
                        <a:solidFill>
                          <a:srgbClr val="365F91"/>
                        </a:solidFill>
                        <a:effectLst/>
                        <a:latin typeface="Times New Roman"/>
                        <a:ea typeface="Calibri"/>
                        <a:cs typeface="Calibri"/>
                      </a:endParaRPr>
                    </a:p>
                  </a:txBody>
                  <a:tcPr marL="24919" marR="24919" marT="0" marB="0">
                    <a:solidFill>
                      <a:schemeClr val="accent4">
                        <a:lumMod val="20000"/>
                        <a:lumOff val="80000"/>
                      </a:schemeClr>
                    </a:solidFill>
                  </a:tcPr>
                </a:tc>
              </a:tr>
              <a:tr h="189600">
                <a:tc vMerge="1">
                  <a:txBody>
                    <a:bodyPr/>
                    <a:lstStyle/>
                    <a:p>
                      <a:endParaRPr lang="es-ES"/>
                    </a:p>
                  </a:txBody>
                  <a:tcPr/>
                </a:tc>
                <a:tc>
                  <a:txBody>
                    <a:bodyPr/>
                    <a:lstStyle/>
                    <a:p>
                      <a:pPr marR="71755" algn="ctr">
                        <a:lnSpc>
                          <a:spcPct val="100000"/>
                        </a:lnSpc>
                        <a:spcAft>
                          <a:spcPts val="300"/>
                        </a:spcAft>
                      </a:pPr>
                      <a:r>
                        <a:rPr lang="es-ES" sz="1100" dirty="0">
                          <a:effectLst/>
                        </a:rPr>
                        <a:t>% de capacidad de oferta mercado disponible</a:t>
                      </a:r>
                      <a:endParaRPr lang="es-ES" sz="1100" dirty="0">
                        <a:solidFill>
                          <a:srgbClr val="365F91"/>
                        </a:solidFill>
                        <a:effectLst/>
                        <a:latin typeface="Times New Roman"/>
                        <a:ea typeface="Calibri"/>
                        <a:cs typeface="Calibri"/>
                      </a:endParaRPr>
                    </a:p>
                  </a:txBody>
                  <a:tcPr marL="24919" marR="24919" marT="0" marB="0">
                    <a:solidFill>
                      <a:schemeClr val="accent4">
                        <a:lumMod val="20000"/>
                        <a:lumOff val="80000"/>
                      </a:schemeClr>
                    </a:solidFill>
                  </a:tcPr>
                </a:tc>
              </a:tr>
              <a:tr h="189600">
                <a:tc vMerge="1">
                  <a:txBody>
                    <a:bodyPr/>
                    <a:lstStyle/>
                    <a:p>
                      <a:endParaRPr lang="es-ES"/>
                    </a:p>
                  </a:txBody>
                  <a:tcPr/>
                </a:tc>
                <a:tc>
                  <a:txBody>
                    <a:bodyPr/>
                    <a:lstStyle/>
                    <a:p>
                      <a:pPr marR="71755" algn="ctr">
                        <a:lnSpc>
                          <a:spcPct val="100000"/>
                        </a:lnSpc>
                        <a:spcAft>
                          <a:spcPts val="300"/>
                        </a:spcAft>
                      </a:pPr>
                      <a:r>
                        <a:rPr lang="es-ES" sz="1100" dirty="0">
                          <a:effectLst/>
                        </a:rPr>
                        <a:t>Nivel de satisfacción clientes</a:t>
                      </a:r>
                      <a:endParaRPr lang="es-ES" sz="1100" dirty="0">
                        <a:solidFill>
                          <a:srgbClr val="365F91"/>
                        </a:solidFill>
                        <a:effectLst/>
                        <a:latin typeface="Times New Roman"/>
                        <a:ea typeface="Calibri"/>
                        <a:cs typeface="Calibri"/>
                      </a:endParaRPr>
                    </a:p>
                  </a:txBody>
                  <a:tcPr marL="24919" marR="24919" marT="0" marB="0">
                    <a:solidFill>
                      <a:schemeClr val="accent4">
                        <a:lumMod val="20000"/>
                        <a:lumOff val="80000"/>
                      </a:schemeClr>
                    </a:solidFill>
                  </a:tcPr>
                </a:tc>
              </a:tr>
              <a:tr h="189600">
                <a:tc vMerge="1">
                  <a:txBody>
                    <a:bodyPr/>
                    <a:lstStyle/>
                    <a:p>
                      <a:endParaRPr lang="es-ES"/>
                    </a:p>
                  </a:txBody>
                  <a:tcPr/>
                </a:tc>
                <a:tc>
                  <a:txBody>
                    <a:bodyPr/>
                    <a:lstStyle/>
                    <a:p>
                      <a:pPr marR="71755" algn="ctr">
                        <a:lnSpc>
                          <a:spcPct val="100000"/>
                        </a:lnSpc>
                        <a:spcAft>
                          <a:spcPts val="300"/>
                        </a:spcAft>
                      </a:pPr>
                      <a:r>
                        <a:rPr lang="es-ES" sz="1100" dirty="0">
                          <a:effectLst/>
                        </a:rPr>
                        <a:t>% de crecimiento en mercado</a:t>
                      </a:r>
                      <a:endParaRPr lang="es-ES" sz="1100" dirty="0">
                        <a:solidFill>
                          <a:srgbClr val="365F91"/>
                        </a:solidFill>
                        <a:effectLst/>
                        <a:latin typeface="Times New Roman"/>
                        <a:ea typeface="Calibri"/>
                        <a:cs typeface="Calibri"/>
                      </a:endParaRPr>
                    </a:p>
                  </a:txBody>
                  <a:tcPr marL="24919" marR="24919" marT="0" marB="0">
                    <a:solidFill>
                      <a:schemeClr val="accent4">
                        <a:lumMod val="20000"/>
                        <a:lumOff val="80000"/>
                      </a:schemeClr>
                    </a:solidFill>
                  </a:tcPr>
                </a:tc>
              </a:tr>
              <a:tr h="189600">
                <a:tc vMerge="1">
                  <a:txBody>
                    <a:bodyPr/>
                    <a:lstStyle/>
                    <a:p>
                      <a:endParaRPr lang="es-ES"/>
                    </a:p>
                  </a:txBody>
                  <a:tcPr/>
                </a:tc>
                <a:tc>
                  <a:txBody>
                    <a:bodyPr/>
                    <a:lstStyle/>
                    <a:p>
                      <a:pPr marR="71755" algn="ctr">
                        <a:lnSpc>
                          <a:spcPct val="100000"/>
                        </a:lnSpc>
                        <a:spcAft>
                          <a:spcPts val="300"/>
                        </a:spcAft>
                      </a:pPr>
                      <a:r>
                        <a:rPr lang="es-ES" sz="1100" dirty="0">
                          <a:effectLst/>
                        </a:rPr>
                        <a:t>% de competitividad en </a:t>
                      </a:r>
                      <a:r>
                        <a:rPr lang="es-ES" sz="1100" dirty="0" smtClean="0">
                          <a:effectLst/>
                        </a:rPr>
                        <a:t>precios</a:t>
                      </a:r>
                      <a:endParaRPr lang="es-ES" sz="1100" dirty="0">
                        <a:solidFill>
                          <a:srgbClr val="365F91"/>
                        </a:solidFill>
                        <a:effectLst/>
                        <a:latin typeface="Times New Roman"/>
                        <a:ea typeface="Calibri"/>
                        <a:cs typeface="Calibri"/>
                      </a:endParaRPr>
                    </a:p>
                  </a:txBody>
                  <a:tcPr marL="24919" marR="24919" marT="0" marB="0">
                    <a:solidFill>
                      <a:schemeClr val="accent4">
                        <a:lumMod val="20000"/>
                        <a:lumOff val="80000"/>
                      </a:schemeClr>
                    </a:solidFill>
                  </a:tcPr>
                </a:tc>
              </a:tr>
              <a:tr h="189600">
                <a:tc rowSpan="3">
                  <a:txBody>
                    <a:bodyPr/>
                    <a:lstStyle/>
                    <a:p>
                      <a:pPr marR="71755" algn="ctr">
                        <a:lnSpc>
                          <a:spcPct val="100000"/>
                        </a:lnSpc>
                        <a:spcAft>
                          <a:spcPts val="300"/>
                        </a:spcAft>
                      </a:pPr>
                      <a:r>
                        <a:rPr lang="es-ES" sz="1100" dirty="0">
                          <a:effectLst/>
                        </a:rPr>
                        <a:t>PERSPECTIVA DEL PROCESO INTERNO</a:t>
                      </a:r>
                      <a:endParaRPr lang="es-ES" sz="1100" dirty="0">
                        <a:solidFill>
                          <a:srgbClr val="365F91"/>
                        </a:solidFill>
                        <a:effectLst/>
                        <a:latin typeface="Times New Roman"/>
                        <a:ea typeface="Calibri"/>
                        <a:cs typeface="Calibri"/>
                      </a:endParaRPr>
                    </a:p>
                  </a:txBody>
                  <a:tcPr marL="24919" marR="24919" marT="0" marB="0" anchor="ctr"/>
                </a:tc>
                <a:tc>
                  <a:txBody>
                    <a:bodyPr/>
                    <a:lstStyle/>
                    <a:p>
                      <a:pPr marR="71755" algn="ctr">
                        <a:lnSpc>
                          <a:spcPct val="100000"/>
                        </a:lnSpc>
                        <a:spcAft>
                          <a:spcPts val="300"/>
                        </a:spcAft>
                      </a:pPr>
                      <a:r>
                        <a:rPr lang="es-ES" sz="1100" dirty="0">
                          <a:effectLst/>
                        </a:rPr>
                        <a:t>Costo promedio de </a:t>
                      </a:r>
                      <a:r>
                        <a:rPr lang="es-ES" sz="1100" dirty="0" smtClean="0">
                          <a:effectLst/>
                        </a:rPr>
                        <a:t>servicio</a:t>
                      </a:r>
                      <a:endParaRPr lang="es-ES" sz="1100" dirty="0">
                        <a:solidFill>
                          <a:srgbClr val="365F91"/>
                        </a:solidFill>
                        <a:effectLst/>
                        <a:latin typeface="Times New Roman"/>
                        <a:ea typeface="Calibri"/>
                        <a:cs typeface="Calibri"/>
                      </a:endParaRPr>
                    </a:p>
                  </a:txBody>
                  <a:tcPr marL="24919" marR="24919" marT="0" marB="0"/>
                </a:tc>
              </a:tr>
              <a:tr h="189600">
                <a:tc vMerge="1">
                  <a:txBody>
                    <a:bodyPr/>
                    <a:lstStyle/>
                    <a:p>
                      <a:endParaRPr lang="es-ES"/>
                    </a:p>
                  </a:txBody>
                  <a:tcPr/>
                </a:tc>
                <a:tc>
                  <a:txBody>
                    <a:bodyPr/>
                    <a:lstStyle/>
                    <a:p>
                      <a:pPr marR="71755" algn="ctr">
                        <a:lnSpc>
                          <a:spcPct val="100000"/>
                        </a:lnSpc>
                        <a:spcAft>
                          <a:spcPts val="300"/>
                        </a:spcAft>
                      </a:pPr>
                      <a:r>
                        <a:rPr lang="es-ES" sz="1100" dirty="0">
                          <a:effectLst/>
                        </a:rPr>
                        <a:t>Número de reclamos</a:t>
                      </a:r>
                      <a:endParaRPr lang="es-ES" sz="1100" dirty="0">
                        <a:solidFill>
                          <a:srgbClr val="365F91"/>
                        </a:solidFill>
                        <a:effectLst/>
                        <a:latin typeface="Times New Roman"/>
                        <a:ea typeface="Calibri"/>
                        <a:cs typeface="Calibri"/>
                      </a:endParaRPr>
                    </a:p>
                  </a:txBody>
                  <a:tcPr marL="24919" marR="24919" marT="0" marB="0"/>
                </a:tc>
              </a:tr>
              <a:tr h="189600">
                <a:tc vMerge="1">
                  <a:txBody>
                    <a:bodyPr/>
                    <a:lstStyle/>
                    <a:p>
                      <a:endParaRPr lang="es-ES"/>
                    </a:p>
                  </a:txBody>
                  <a:tcPr/>
                </a:tc>
                <a:tc>
                  <a:txBody>
                    <a:bodyPr/>
                    <a:lstStyle/>
                    <a:p>
                      <a:pPr marR="71755" algn="ctr">
                        <a:lnSpc>
                          <a:spcPct val="100000"/>
                        </a:lnSpc>
                        <a:spcAft>
                          <a:spcPts val="300"/>
                        </a:spcAft>
                      </a:pPr>
                      <a:r>
                        <a:rPr lang="es-ES" sz="1100" dirty="0">
                          <a:effectLst/>
                        </a:rPr>
                        <a:t>Nivel de cumplimiento</a:t>
                      </a:r>
                      <a:endParaRPr lang="es-ES" sz="1100" dirty="0">
                        <a:solidFill>
                          <a:srgbClr val="365F91"/>
                        </a:solidFill>
                        <a:effectLst/>
                        <a:latin typeface="Times New Roman"/>
                        <a:ea typeface="Calibri"/>
                        <a:cs typeface="Calibri"/>
                      </a:endParaRPr>
                    </a:p>
                  </a:txBody>
                  <a:tcPr marL="24919" marR="24919" marT="0" marB="0"/>
                </a:tc>
              </a:tr>
              <a:tr h="189600">
                <a:tc rowSpan="3">
                  <a:txBody>
                    <a:bodyPr/>
                    <a:lstStyle/>
                    <a:p>
                      <a:pPr marR="71755" algn="ctr">
                        <a:lnSpc>
                          <a:spcPct val="100000"/>
                        </a:lnSpc>
                        <a:spcAft>
                          <a:spcPts val="300"/>
                        </a:spcAft>
                      </a:pPr>
                      <a:r>
                        <a:rPr lang="es-ES" sz="1100" dirty="0">
                          <a:effectLst/>
                        </a:rPr>
                        <a:t>PERSPECTIVA DE APRENDIZAJE Y CRECIMIENTO</a:t>
                      </a:r>
                      <a:endParaRPr lang="es-ES" sz="1100" dirty="0">
                        <a:solidFill>
                          <a:srgbClr val="365F91"/>
                        </a:solidFill>
                        <a:effectLst/>
                        <a:latin typeface="Times New Roman"/>
                        <a:ea typeface="Calibri"/>
                        <a:cs typeface="Calibri"/>
                      </a:endParaRPr>
                    </a:p>
                  </a:txBody>
                  <a:tcPr marL="24919" marR="24919" marT="0" marB="0" anchor="ctr">
                    <a:solidFill>
                      <a:schemeClr val="accent3"/>
                    </a:solidFill>
                  </a:tcPr>
                </a:tc>
                <a:tc>
                  <a:txBody>
                    <a:bodyPr/>
                    <a:lstStyle/>
                    <a:p>
                      <a:pPr marR="71755" algn="ctr">
                        <a:lnSpc>
                          <a:spcPct val="100000"/>
                        </a:lnSpc>
                        <a:spcAft>
                          <a:spcPts val="300"/>
                        </a:spcAft>
                      </a:pPr>
                      <a:r>
                        <a:rPr lang="es-ES" sz="1100" dirty="0">
                          <a:effectLst/>
                        </a:rPr>
                        <a:t>Número de horas de capacitación</a:t>
                      </a:r>
                      <a:endParaRPr lang="es-ES" sz="1100" dirty="0">
                        <a:solidFill>
                          <a:srgbClr val="365F91"/>
                        </a:solidFill>
                        <a:effectLst/>
                        <a:latin typeface="Times New Roman"/>
                        <a:ea typeface="Calibri"/>
                        <a:cs typeface="Calibri"/>
                      </a:endParaRPr>
                    </a:p>
                  </a:txBody>
                  <a:tcPr marL="24919" marR="24919" marT="0" marB="0">
                    <a:solidFill>
                      <a:schemeClr val="accent3">
                        <a:lumMod val="20000"/>
                        <a:lumOff val="80000"/>
                      </a:schemeClr>
                    </a:solidFill>
                  </a:tcPr>
                </a:tc>
              </a:tr>
              <a:tr h="189600">
                <a:tc vMerge="1">
                  <a:txBody>
                    <a:bodyPr/>
                    <a:lstStyle/>
                    <a:p>
                      <a:endParaRPr lang="es-ES"/>
                    </a:p>
                  </a:txBody>
                  <a:tcPr/>
                </a:tc>
                <a:tc>
                  <a:txBody>
                    <a:bodyPr/>
                    <a:lstStyle/>
                    <a:p>
                      <a:pPr marR="71755" algn="ctr">
                        <a:lnSpc>
                          <a:spcPct val="100000"/>
                        </a:lnSpc>
                        <a:spcAft>
                          <a:spcPts val="300"/>
                        </a:spcAft>
                      </a:pPr>
                      <a:r>
                        <a:rPr lang="es-ES" sz="1100" dirty="0">
                          <a:effectLst/>
                        </a:rPr>
                        <a:t>Capacidad del personal</a:t>
                      </a:r>
                      <a:endParaRPr lang="es-ES" sz="1100" dirty="0">
                        <a:solidFill>
                          <a:srgbClr val="365F91"/>
                        </a:solidFill>
                        <a:effectLst/>
                        <a:latin typeface="Times New Roman"/>
                        <a:ea typeface="Calibri"/>
                        <a:cs typeface="Calibri"/>
                      </a:endParaRPr>
                    </a:p>
                  </a:txBody>
                  <a:tcPr marL="24919" marR="24919" marT="0" marB="0">
                    <a:solidFill>
                      <a:schemeClr val="accent3">
                        <a:lumMod val="20000"/>
                        <a:lumOff val="80000"/>
                      </a:schemeClr>
                    </a:solidFill>
                  </a:tcPr>
                </a:tc>
              </a:tr>
              <a:tr h="189600">
                <a:tc vMerge="1">
                  <a:txBody>
                    <a:bodyPr/>
                    <a:lstStyle/>
                    <a:p>
                      <a:endParaRPr lang="es-ES"/>
                    </a:p>
                  </a:txBody>
                  <a:tcPr/>
                </a:tc>
                <a:tc>
                  <a:txBody>
                    <a:bodyPr/>
                    <a:lstStyle/>
                    <a:p>
                      <a:pPr marR="71755" algn="ctr">
                        <a:lnSpc>
                          <a:spcPct val="100000"/>
                        </a:lnSpc>
                        <a:spcAft>
                          <a:spcPts val="300"/>
                        </a:spcAft>
                      </a:pPr>
                      <a:r>
                        <a:rPr lang="es-ES" sz="1100" dirty="0">
                          <a:effectLst/>
                        </a:rPr>
                        <a:t>Gestión estratégica</a:t>
                      </a:r>
                      <a:endParaRPr lang="es-ES" sz="1100" dirty="0">
                        <a:solidFill>
                          <a:srgbClr val="365F91"/>
                        </a:solidFill>
                        <a:effectLst/>
                        <a:latin typeface="Times New Roman"/>
                        <a:ea typeface="Calibri"/>
                        <a:cs typeface="Calibri"/>
                      </a:endParaRPr>
                    </a:p>
                  </a:txBody>
                  <a:tcPr marL="24919" marR="24919" marT="0" marB="0">
                    <a:solidFill>
                      <a:schemeClr val="accent3">
                        <a:lumMod val="20000"/>
                        <a:lumOff val="80000"/>
                      </a:schemeClr>
                    </a:solidFill>
                  </a:tcPr>
                </a:tc>
              </a:tr>
            </a:tbl>
          </a:graphicData>
        </a:graphic>
      </p:graphicFrame>
      <p:grpSp>
        <p:nvGrpSpPr>
          <p:cNvPr id="5" name="Group 4"/>
          <p:cNvGrpSpPr/>
          <p:nvPr/>
        </p:nvGrpSpPr>
        <p:grpSpPr>
          <a:xfrm>
            <a:off x="9121775" y="10702925"/>
            <a:ext cx="1460500" cy="249238"/>
            <a:chOff x="0" y="0"/>
            <a:chExt cx="1460632" cy="248920"/>
          </a:xfrm>
        </p:grpSpPr>
        <p:sp>
          <p:nvSpPr>
            <p:cNvPr id="6" name="Text Box 363"/>
            <p:cNvSpPr txBox="1"/>
            <p:nvPr/>
          </p:nvSpPr>
          <p:spPr>
            <a:xfrm>
              <a:off x="0" y="0"/>
              <a:ext cx="1198880" cy="24892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indent="252095" algn="just">
                <a:lnSpc>
                  <a:spcPct val="150000"/>
                </a:lnSpc>
                <a:spcAft>
                  <a:spcPts val="0"/>
                </a:spcAft>
              </a:pPr>
              <a:r>
                <a:rPr lang="es-ES" sz="1200">
                  <a:effectLst/>
                  <a:latin typeface="Times New Roman"/>
                  <a:ea typeface="Calibri"/>
                  <a:cs typeface="Times New Roman"/>
                </a:rPr>
                <a:t>Continúa</a:t>
              </a:r>
            </a:p>
          </p:txBody>
        </p:sp>
        <p:sp>
          <p:nvSpPr>
            <p:cNvPr id="7" name="Right Arrow 6"/>
            <p:cNvSpPr/>
            <p:nvPr/>
          </p:nvSpPr>
          <p:spPr>
            <a:xfrm>
              <a:off x="985652" y="106878"/>
              <a:ext cx="474980" cy="825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S"/>
            </a:p>
          </p:txBody>
        </p:sp>
      </p:grpSp>
    </p:spTree>
    <p:extLst>
      <p:ext uri="{BB962C8B-B14F-4D97-AF65-F5344CB8AC3E}">
        <p14:creationId xmlns:p14="http://schemas.microsoft.com/office/powerpoint/2010/main" val="20153390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5400000">
            <a:off x="3846748" y="-3076636"/>
            <a:ext cx="1666528" cy="7848871"/>
          </a:xfrm>
        </p:spPr>
        <p:txBody>
          <a:bodyPr vert="vert270"/>
          <a:lstStyle/>
          <a:p>
            <a:pPr algn="ctr"/>
            <a:r>
              <a:rPr lang="es-ES" sz="4400" i="0" dirty="0" smtClean="0">
                <a:solidFill>
                  <a:srgbClr val="0070C0"/>
                </a:solidFill>
              </a:rPr>
              <a:t>Cuadro de Mando Integral</a:t>
            </a:r>
            <a:endParaRPr lang="es-ES" sz="4400" i="0" dirty="0">
              <a:solidFill>
                <a:srgbClr val="0070C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200060222"/>
              </p:ext>
            </p:extLst>
          </p:nvPr>
        </p:nvGraphicFramePr>
        <p:xfrm>
          <a:off x="251521" y="841275"/>
          <a:ext cx="8784974" cy="4692990"/>
        </p:xfrm>
        <a:graphic>
          <a:graphicData uri="http://schemas.openxmlformats.org/drawingml/2006/table">
            <a:tbl>
              <a:tblPr firstRow="1" firstCol="1" bandRow="1">
                <a:tableStyleId>{5C22544A-7EE6-4342-B048-85BDC9FD1C3A}</a:tableStyleId>
              </a:tblPr>
              <a:tblGrid>
                <a:gridCol w="1465488"/>
                <a:gridCol w="1126747"/>
                <a:gridCol w="1801047"/>
                <a:gridCol w="2099959"/>
                <a:gridCol w="1222258"/>
                <a:gridCol w="1069475"/>
              </a:tblGrid>
              <a:tr h="261847">
                <a:tc>
                  <a:txBody>
                    <a:bodyPr/>
                    <a:lstStyle/>
                    <a:p>
                      <a:pPr marR="71755" algn="ctr">
                        <a:spcAft>
                          <a:spcPts val="300"/>
                        </a:spcAft>
                      </a:pPr>
                      <a:r>
                        <a:rPr lang="es-ES" sz="900" dirty="0">
                          <a:effectLst/>
                        </a:rPr>
                        <a:t>PERSPECTIVA</a:t>
                      </a:r>
                      <a:endParaRPr lang="es-ES" sz="900" dirty="0">
                        <a:solidFill>
                          <a:srgbClr val="365F91"/>
                        </a:solidFill>
                        <a:effectLst/>
                        <a:latin typeface="Times New Roman"/>
                        <a:ea typeface="Calibri"/>
                        <a:cs typeface="Calibri"/>
                      </a:endParaRPr>
                    </a:p>
                  </a:txBody>
                  <a:tcPr marL="30473" marR="30473" marT="0" marB="0" anchor="ctr"/>
                </a:tc>
                <a:tc>
                  <a:txBody>
                    <a:bodyPr/>
                    <a:lstStyle/>
                    <a:p>
                      <a:pPr marR="71755" algn="ctr">
                        <a:spcAft>
                          <a:spcPts val="300"/>
                        </a:spcAft>
                      </a:pPr>
                      <a:r>
                        <a:rPr lang="es-ES" sz="900">
                          <a:effectLst/>
                        </a:rPr>
                        <a:t>EJES</a:t>
                      </a:r>
                      <a:endParaRPr lang="es-ES" sz="900">
                        <a:solidFill>
                          <a:srgbClr val="365F91"/>
                        </a:solidFill>
                        <a:effectLst/>
                        <a:latin typeface="Times New Roman"/>
                        <a:ea typeface="Calibri"/>
                        <a:cs typeface="Calibri"/>
                      </a:endParaRPr>
                    </a:p>
                  </a:txBody>
                  <a:tcPr marL="30473" marR="30473" marT="0" marB="0" anchor="ctr"/>
                </a:tc>
                <a:tc>
                  <a:txBody>
                    <a:bodyPr/>
                    <a:lstStyle/>
                    <a:p>
                      <a:pPr marR="71755" algn="ctr">
                        <a:spcAft>
                          <a:spcPts val="300"/>
                        </a:spcAft>
                      </a:pPr>
                      <a:r>
                        <a:rPr lang="es-ES" sz="900">
                          <a:effectLst/>
                        </a:rPr>
                        <a:t>KPI</a:t>
                      </a:r>
                      <a:endParaRPr lang="es-ES" sz="900">
                        <a:solidFill>
                          <a:srgbClr val="365F91"/>
                        </a:solidFill>
                        <a:effectLst/>
                        <a:latin typeface="Times New Roman"/>
                        <a:ea typeface="Calibri"/>
                        <a:cs typeface="Calibri"/>
                      </a:endParaRPr>
                    </a:p>
                  </a:txBody>
                  <a:tcPr marL="30473" marR="30473" marT="0" marB="0" anchor="ctr"/>
                </a:tc>
                <a:tc>
                  <a:txBody>
                    <a:bodyPr/>
                    <a:lstStyle/>
                    <a:p>
                      <a:pPr marR="71755" algn="ctr">
                        <a:spcAft>
                          <a:spcPts val="300"/>
                        </a:spcAft>
                      </a:pPr>
                      <a:r>
                        <a:rPr lang="es-ES" sz="900">
                          <a:effectLst/>
                        </a:rPr>
                        <a:t>META</a:t>
                      </a:r>
                      <a:endParaRPr lang="es-ES" sz="900">
                        <a:solidFill>
                          <a:srgbClr val="365F91"/>
                        </a:solidFill>
                        <a:effectLst/>
                        <a:latin typeface="Times New Roman"/>
                        <a:ea typeface="Calibri"/>
                        <a:cs typeface="Calibri"/>
                      </a:endParaRPr>
                    </a:p>
                  </a:txBody>
                  <a:tcPr marL="30473" marR="30473" marT="0" marB="0" anchor="ctr"/>
                </a:tc>
                <a:tc>
                  <a:txBody>
                    <a:bodyPr/>
                    <a:lstStyle/>
                    <a:p>
                      <a:pPr marR="71755" algn="ctr">
                        <a:spcAft>
                          <a:spcPts val="300"/>
                        </a:spcAft>
                      </a:pPr>
                      <a:r>
                        <a:rPr lang="es-ES" sz="900">
                          <a:effectLst/>
                        </a:rPr>
                        <a:t>ESTRATEGIA</a:t>
                      </a:r>
                      <a:endParaRPr lang="es-ES" sz="900">
                        <a:solidFill>
                          <a:srgbClr val="365F91"/>
                        </a:solidFill>
                        <a:effectLst/>
                        <a:latin typeface="Times New Roman"/>
                        <a:ea typeface="Calibri"/>
                        <a:cs typeface="Calibri"/>
                      </a:endParaRPr>
                    </a:p>
                  </a:txBody>
                  <a:tcPr marL="30473" marR="30473" marT="0" marB="0" anchor="ctr"/>
                </a:tc>
                <a:tc>
                  <a:txBody>
                    <a:bodyPr/>
                    <a:lstStyle/>
                    <a:p>
                      <a:pPr marR="71755" algn="ctr">
                        <a:spcAft>
                          <a:spcPts val="300"/>
                        </a:spcAft>
                      </a:pPr>
                      <a:r>
                        <a:rPr lang="es-ES" sz="900">
                          <a:effectLst/>
                        </a:rPr>
                        <a:t>INICIATIVAS/ MEDIOS</a:t>
                      </a:r>
                      <a:endParaRPr lang="es-ES" sz="900">
                        <a:solidFill>
                          <a:srgbClr val="365F91"/>
                        </a:solidFill>
                        <a:effectLst/>
                        <a:latin typeface="Times New Roman"/>
                        <a:ea typeface="Calibri"/>
                        <a:cs typeface="Calibri"/>
                      </a:endParaRPr>
                    </a:p>
                  </a:txBody>
                  <a:tcPr marL="30473" marR="30473" marT="0" marB="0" anchor="ctr"/>
                </a:tc>
              </a:tr>
              <a:tr h="294578">
                <a:tc rowSpan="3">
                  <a:txBody>
                    <a:bodyPr/>
                    <a:lstStyle/>
                    <a:p>
                      <a:pPr marR="71755" algn="ctr">
                        <a:spcAft>
                          <a:spcPts val="300"/>
                        </a:spcAft>
                      </a:pPr>
                      <a:r>
                        <a:rPr lang="es-ES" sz="900" dirty="0">
                          <a:effectLst/>
                        </a:rPr>
                        <a:t>PERSPECTIVA FINANCIERA</a:t>
                      </a:r>
                    </a:p>
                    <a:p>
                      <a:pPr marR="71755" algn="ctr">
                        <a:spcAft>
                          <a:spcPts val="300"/>
                        </a:spcAft>
                      </a:pPr>
                      <a:r>
                        <a:rPr lang="es-ES" sz="900" dirty="0">
                          <a:effectLst/>
                        </a:rPr>
                        <a:t> </a:t>
                      </a:r>
                      <a:endParaRPr lang="es-ES" sz="900" dirty="0">
                        <a:solidFill>
                          <a:srgbClr val="365F91"/>
                        </a:solidFill>
                        <a:effectLst/>
                        <a:latin typeface="Times New Roman"/>
                        <a:ea typeface="Calibri"/>
                        <a:cs typeface="Calibri"/>
                      </a:endParaRPr>
                    </a:p>
                  </a:txBody>
                  <a:tcPr marL="30473" marR="30473" marT="0" marB="0" anchor="ctr">
                    <a:solidFill>
                      <a:schemeClr val="accent6"/>
                    </a:solidFill>
                  </a:tcPr>
                </a:tc>
                <a:tc rowSpan="3">
                  <a:txBody>
                    <a:bodyPr/>
                    <a:lstStyle/>
                    <a:p>
                      <a:pPr marR="71755" algn="ctr">
                        <a:spcAft>
                          <a:spcPts val="300"/>
                        </a:spcAft>
                      </a:pPr>
                      <a:r>
                        <a:rPr lang="es-ES" sz="900" dirty="0">
                          <a:effectLst/>
                        </a:rPr>
                        <a:t>Solidez y rentabilidad disminución de gastos e incremento de ingresos</a:t>
                      </a:r>
                      <a:endParaRPr lang="es-ES" sz="900" dirty="0">
                        <a:solidFill>
                          <a:srgbClr val="365F91"/>
                        </a:solidFill>
                        <a:effectLst/>
                        <a:latin typeface="Times New Roman"/>
                        <a:ea typeface="Calibri"/>
                        <a:cs typeface="Calibri"/>
                      </a:endParaRPr>
                    </a:p>
                  </a:txBody>
                  <a:tcPr marL="30473" marR="30473" marT="0" marB="0" anchor="ctr">
                    <a:solidFill>
                      <a:schemeClr val="accent3">
                        <a:lumMod val="20000"/>
                        <a:lumOff val="80000"/>
                      </a:schemeClr>
                    </a:solidFill>
                  </a:tcPr>
                </a:tc>
                <a:tc>
                  <a:txBody>
                    <a:bodyPr/>
                    <a:lstStyle/>
                    <a:p>
                      <a:pPr marR="71755" algn="ctr">
                        <a:spcAft>
                          <a:spcPts val="300"/>
                        </a:spcAft>
                      </a:pPr>
                      <a:r>
                        <a:rPr lang="es-ES" sz="900" dirty="0">
                          <a:effectLst/>
                        </a:rPr>
                        <a:t>Incremento en el presupuesto anual asignado</a:t>
                      </a:r>
                      <a:endParaRPr lang="es-ES" sz="900" dirty="0">
                        <a:solidFill>
                          <a:srgbClr val="365F91"/>
                        </a:solidFill>
                        <a:effectLst/>
                        <a:latin typeface="Times New Roman"/>
                        <a:ea typeface="Calibri"/>
                        <a:cs typeface="Calibri"/>
                      </a:endParaRPr>
                    </a:p>
                  </a:txBody>
                  <a:tcPr marL="30473" marR="30473" marT="0" marB="0" anchor="ctr">
                    <a:solidFill>
                      <a:schemeClr val="accent3">
                        <a:lumMod val="40000"/>
                        <a:lumOff val="60000"/>
                      </a:schemeClr>
                    </a:solidFill>
                  </a:tcPr>
                </a:tc>
                <a:tc>
                  <a:txBody>
                    <a:bodyPr/>
                    <a:lstStyle/>
                    <a:p>
                      <a:pPr marR="71755" algn="ctr">
                        <a:spcAft>
                          <a:spcPts val="300"/>
                        </a:spcAft>
                      </a:pPr>
                      <a:r>
                        <a:rPr lang="es-ES" sz="900" dirty="0">
                          <a:effectLst/>
                        </a:rPr>
                        <a:t>Incrementar al 50%</a:t>
                      </a:r>
                      <a:endParaRPr lang="es-ES" sz="900" dirty="0">
                        <a:solidFill>
                          <a:srgbClr val="365F91"/>
                        </a:solidFill>
                        <a:effectLst/>
                        <a:latin typeface="Times New Roman"/>
                        <a:ea typeface="Calibri"/>
                        <a:cs typeface="Calibri"/>
                      </a:endParaRPr>
                    </a:p>
                  </a:txBody>
                  <a:tcPr marL="30473" marR="30473" marT="0" marB="0" anchor="ctr">
                    <a:solidFill>
                      <a:schemeClr val="accent3">
                        <a:lumMod val="40000"/>
                        <a:lumOff val="60000"/>
                      </a:schemeClr>
                    </a:solidFill>
                  </a:tcPr>
                </a:tc>
                <a:tc rowSpan="3">
                  <a:txBody>
                    <a:bodyPr/>
                    <a:lstStyle/>
                    <a:p>
                      <a:pPr marR="71755" algn="ctr">
                        <a:spcAft>
                          <a:spcPts val="300"/>
                        </a:spcAft>
                      </a:pPr>
                      <a:r>
                        <a:rPr lang="es-ES" sz="900">
                          <a:effectLst/>
                        </a:rPr>
                        <a:t>Análisis presupuestario</a:t>
                      </a:r>
                    </a:p>
                    <a:p>
                      <a:pPr marR="71755" algn="ctr">
                        <a:spcAft>
                          <a:spcPts val="300"/>
                        </a:spcAft>
                      </a:pPr>
                      <a:r>
                        <a:rPr lang="es-ES" sz="900">
                          <a:effectLst/>
                        </a:rPr>
                        <a:t>Desarrollo de mercados</a:t>
                      </a:r>
                    </a:p>
                    <a:p>
                      <a:pPr marR="71755" algn="ctr">
                        <a:spcAft>
                          <a:spcPts val="300"/>
                        </a:spcAft>
                      </a:pPr>
                      <a:r>
                        <a:rPr lang="es-ES_tradnl" sz="900">
                          <a:effectLst/>
                        </a:rPr>
                        <a:t>Nuevos productos</a:t>
                      </a:r>
                      <a:endParaRPr lang="es-ES" sz="900">
                        <a:solidFill>
                          <a:srgbClr val="365F91"/>
                        </a:solidFill>
                        <a:effectLst/>
                        <a:latin typeface="Times New Roman"/>
                        <a:ea typeface="Calibri"/>
                        <a:cs typeface="Calibri"/>
                      </a:endParaRPr>
                    </a:p>
                  </a:txBody>
                  <a:tcPr marL="30473" marR="30473" marT="0" marB="0" anchor="ctr">
                    <a:solidFill>
                      <a:schemeClr val="accent3">
                        <a:lumMod val="20000"/>
                        <a:lumOff val="80000"/>
                      </a:schemeClr>
                    </a:solidFill>
                  </a:tcPr>
                </a:tc>
                <a:tc rowSpan="3">
                  <a:txBody>
                    <a:bodyPr/>
                    <a:lstStyle/>
                    <a:p>
                      <a:pPr marR="71755" algn="ctr">
                        <a:spcAft>
                          <a:spcPts val="300"/>
                        </a:spcAft>
                      </a:pPr>
                      <a:r>
                        <a:rPr lang="es-ES" sz="900">
                          <a:effectLst/>
                        </a:rPr>
                        <a:t>Ampliación geográfica</a:t>
                      </a:r>
                    </a:p>
                    <a:p>
                      <a:pPr marR="71755" algn="ctr">
                        <a:spcAft>
                          <a:spcPts val="300"/>
                        </a:spcAft>
                      </a:pPr>
                      <a:r>
                        <a:rPr lang="es-ES_tradnl" sz="900">
                          <a:effectLst/>
                        </a:rPr>
                        <a:t>Ampliación operativa</a:t>
                      </a:r>
                      <a:endParaRPr lang="es-ES" sz="900">
                        <a:solidFill>
                          <a:srgbClr val="365F91"/>
                        </a:solidFill>
                        <a:effectLst/>
                        <a:latin typeface="Times New Roman"/>
                        <a:ea typeface="Calibri"/>
                        <a:cs typeface="Calibri"/>
                      </a:endParaRPr>
                    </a:p>
                  </a:txBody>
                  <a:tcPr marL="30473" marR="30473" marT="0" marB="0" anchor="ctr">
                    <a:solidFill>
                      <a:schemeClr val="accent3">
                        <a:lumMod val="20000"/>
                        <a:lumOff val="80000"/>
                      </a:schemeClr>
                    </a:solidFill>
                  </a:tcPr>
                </a:tc>
              </a:tr>
              <a:tr h="147289">
                <a:tc vMerge="1">
                  <a:txBody>
                    <a:bodyPr/>
                    <a:lstStyle/>
                    <a:p>
                      <a:endParaRPr lang="es-ES"/>
                    </a:p>
                  </a:txBody>
                  <a:tcPr/>
                </a:tc>
                <a:tc vMerge="1">
                  <a:txBody>
                    <a:bodyPr/>
                    <a:lstStyle/>
                    <a:p>
                      <a:endParaRPr lang="es-ES"/>
                    </a:p>
                  </a:txBody>
                  <a:tcPr/>
                </a:tc>
                <a:tc>
                  <a:txBody>
                    <a:bodyPr/>
                    <a:lstStyle/>
                    <a:p>
                      <a:pPr marR="71755" algn="ctr">
                        <a:spcAft>
                          <a:spcPts val="300"/>
                        </a:spcAft>
                      </a:pPr>
                      <a:r>
                        <a:rPr lang="es-ES" sz="900">
                          <a:effectLst/>
                        </a:rPr>
                        <a:t>Cumplimiento del presupuesto</a:t>
                      </a:r>
                      <a:endParaRPr lang="es-ES" sz="900">
                        <a:solidFill>
                          <a:srgbClr val="365F91"/>
                        </a:solidFill>
                        <a:effectLst/>
                        <a:latin typeface="Times New Roman"/>
                        <a:ea typeface="Calibri"/>
                        <a:cs typeface="Calibri"/>
                      </a:endParaRPr>
                    </a:p>
                  </a:txBody>
                  <a:tcPr marL="30473" marR="30473" marT="0" marB="0" anchor="ctr">
                    <a:solidFill>
                      <a:schemeClr val="accent3">
                        <a:lumMod val="20000"/>
                        <a:lumOff val="80000"/>
                      </a:schemeClr>
                    </a:solidFill>
                  </a:tcPr>
                </a:tc>
                <a:tc>
                  <a:txBody>
                    <a:bodyPr/>
                    <a:lstStyle/>
                    <a:p>
                      <a:pPr marR="71755" algn="ctr">
                        <a:spcAft>
                          <a:spcPts val="300"/>
                        </a:spcAft>
                      </a:pPr>
                      <a:r>
                        <a:rPr lang="es-ES" sz="900" dirty="0">
                          <a:effectLst/>
                        </a:rPr>
                        <a:t>Mantener el 100% o menor</a:t>
                      </a:r>
                      <a:endParaRPr lang="es-ES" sz="900" dirty="0">
                        <a:solidFill>
                          <a:srgbClr val="365F91"/>
                        </a:solidFill>
                        <a:effectLst/>
                        <a:latin typeface="Times New Roman"/>
                        <a:ea typeface="Calibri"/>
                        <a:cs typeface="Calibri"/>
                      </a:endParaRPr>
                    </a:p>
                  </a:txBody>
                  <a:tcPr marL="30473" marR="30473" marT="0" marB="0" anchor="ctr">
                    <a:solidFill>
                      <a:schemeClr val="accent3">
                        <a:lumMod val="20000"/>
                        <a:lumOff val="80000"/>
                      </a:schemeClr>
                    </a:solidFill>
                  </a:tcPr>
                </a:tc>
                <a:tc vMerge="1">
                  <a:txBody>
                    <a:bodyPr/>
                    <a:lstStyle/>
                    <a:p>
                      <a:endParaRPr lang="es-ES"/>
                    </a:p>
                  </a:txBody>
                  <a:tcPr/>
                </a:tc>
                <a:tc vMerge="1">
                  <a:txBody>
                    <a:bodyPr/>
                    <a:lstStyle/>
                    <a:p>
                      <a:endParaRPr lang="es-ES"/>
                    </a:p>
                  </a:txBody>
                  <a:tcPr/>
                </a:tc>
              </a:tr>
              <a:tr h="441867">
                <a:tc vMerge="1">
                  <a:txBody>
                    <a:bodyPr/>
                    <a:lstStyle/>
                    <a:p>
                      <a:endParaRPr lang="es-ES"/>
                    </a:p>
                  </a:txBody>
                  <a:tcPr/>
                </a:tc>
                <a:tc vMerge="1">
                  <a:txBody>
                    <a:bodyPr/>
                    <a:lstStyle/>
                    <a:p>
                      <a:endParaRPr lang="es-ES"/>
                    </a:p>
                  </a:txBody>
                  <a:tcPr/>
                </a:tc>
                <a:tc>
                  <a:txBody>
                    <a:bodyPr/>
                    <a:lstStyle/>
                    <a:p>
                      <a:pPr marR="71755" algn="ctr">
                        <a:spcAft>
                          <a:spcPts val="300"/>
                        </a:spcAft>
                      </a:pPr>
                      <a:r>
                        <a:rPr lang="es-ES" sz="900" dirty="0">
                          <a:effectLst/>
                        </a:rPr>
                        <a:t>Inversión en Marketing</a:t>
                      </a:r>
                      <a:endParaRPr lang="es-ES" sz="900" dirty="0">
                        <a:solidFill>
                          <a:srgbClr val="365F91"/>
                        </a:solidFill>
                        <a:effectLst/>
                        <a:latin typeface="Times New Roman"/>
                        <a:ea typeface="Calibri"/>
                        <a:cs typeface="Calibri"/>
                      </a:endParaRPr>
                    </a:p>
                  </a:txBody>
                  <a:tcPr marL="30473" marR="30473" marT="0" marB="0" anchor="ctr">
                    <a:solidFill>
                      <a:schemeClr val="accent3"/>
                    </a:solidFill>
                  </a:tcPr>
                </a:tc>
                <a:tc>
                  <a:txBody>
                    <a:bodyPr/>
                    <a:lstStyle/>
                    <a:p>
                      <a:pPr marR="71755" algn="ctr">
                        <a:spcAft>
                          <a:spcPts val="300"/>
                        </a:spcAft>
                      </a:pPr>
                      <a:r>
                        <a:rPr lang="es-ES" sz="900" dirty="0">
                          <a:effectLst/>
                        </a:rPr>
                        <a:t>Incrementar en un 10% anual</a:t>
                      </a:r>
                      <a:endParaRPr lang="es-ES" sz="900" dirty="0">
                        <a:solidFill>
                          <a:srgbClr val="365F91"/>
                        </a:solidFill>
                        <a:effectLst/>
                        <a:latin typeface="Times New Roman"/>
                        <a:ea typeface="Calibri"/>
                        <a:cs typeface="Calibri"/>
                      </a:endParaRPr>
                    </a:p>
                  </a:txBody>
                  <a:tcPr marL="30473" marR="30473" marT="0" marB="0" anchor="ctr">
                    <a:solidFill>
                      <a:schemeClr val="accent3"/>
                    </a:solidFill>
                  </a:tcPr>
                </a:tc>
                <a:tc vMerge="1">
                  <a:txBody>
                    <a:bodyPr/>
                    <a:lstStyle/>
                    <a:p>
                      <a:endParaRPr lang="es-ES"/>
                    </a:p>
                  </a:txBody>
                  <a:tcPr/>
                </a:tc>
                <a:tc vMerge="1">
                  <a:txBody>
                    <a:bodyPr/>
                    <a:lstStyle/>
                    <a:p>
                      <a:endParaRPr lang="es-ES"/>
                    </a:p>
                  </a:txBody>
                  <a:tcPr/>
                </a:tc>
              </a:tr>
              <a:tr h="589156">
                <a:tc rowSpan="5">
                  <a:txBody>
                    <a:bodyPr/>
                    <a:lstStyle/>
                    <a:p>
                      <a:pPr marR="71755" algn="ctr">
                        <a:spcAft>
                          <a:spcPts val="300"/>
                        </a:spcAft>
                      </a:pPr>
                      <a:r>
                        <a:rPr lang="es-ES" sz="900" dirty="0">
                          <a:effectLst/>
                        </a:rPr>
                        <a:t>PERSPECTIVA DEL CLIENTE</a:t>
                      </a:r>
                      <a:endParaRPr lang="es-ES" sz="900" dirty="0">
                        <a:solidFill>
                          <a:srgbClr val="365F91"/>
                        </a:solidFill>
                        <a:effectLst/>
                        <a:latin typeface="Times New Roman"/>
                        <a:ea typeface="Calibri"/>
                        <a:cs typeface="Calibri"/>
                      </a:endParaRPr>
                    </a:p>
                  </a:txBody>
                  <a:tcPr marL="30473" marR="30473" marT="0" marB="0" anchor="ctr">
                    <a:solidFill>
                      <a:schemeClr val="accent4"/>
                    </a:solidFill>
                  </a:tcPr>
                </a:tc>
                <a:tc rowSpan="5">
                  <a:txBody>
                    <a:bodyPr/>
                    <a:lstStyle/>
                    <a:p>
                      <a:pPr marR="71755" algn="ctr">
                        <a:spcAft>
                          <a:spcPts val="300"/>
                        </a:spcAft>
                      </a:pPr>
                      <a:r>
                        <a:rPr lang="es-ES" sz="900" dirty="0">
                          <a:effectLst/>
                        </a:rPr>
                        <a:t>Dinamismo, diversidad, calidad, integridad y puntualidad</a:t>
                      </a:r>
                      <a:endParaRPr lang="es-ES" sz="900" dirty="0">
                        <a:solidFill>
                          <a:srgbClr val="365F91"/>
                        </a:solidFill>
                        <a:effectLst/>
                        <a:latin typeface="Times New Roman"/>
                        <a:ea typeface="Calibri"/>
                        <a:cs typeface="Calibri"/>
                      </a:endParaRPr>
                    </a:p>
                  </a:txBody>
                  <a:tcPr marL="30473" marR="30473" marT="0" marB="0" anchor="ctr">
                    <a:solidFill>
                      <a:schemeClr val="accent4">
                        <a:lumMod val="20000"/>
                        <a:lumOff val="80000"/>
                      </a:schemeClr>
                    </a:solidFill>
                  </a:tcPr>
                </a:tc>
                <a:tc>
                  <a:txBody>
                    <a:bodyPr/>
                    <a:lstStyle/>
                    <a:p>
                      <a:pPr marR="71755" algn="ctr">
                        <a:spcAft>
                          <a:spcPts val="300"/>
                        </a:spcAft>
                      </a:pPr>
                      <a:r>
                        <a:rPr lang="es-ES" sz="900" dirty="0">
                          <a:effectLst/>
                        </a:rPr>
                        <a:t>Promedio del tamaño de los servicios de transporte</a:t>
                      </a:r>
                      <a:endParaRPr lang="es-ES" sz="900" dirty="0">
                        <a:solidFill>
                          <a:srgbClr val="365F91"/>
                        </a:solidFill>
                        <a:effectLst/>
                        <a:latin typeface="Times New Roman"/>
                        <a:ea typeface="Calibri"/>
                        <a:cs typeface="Calibri"/>
                      </a:endParaRPr>
                    </a:p>
                  </a:txBody>
                  <a:tcPr marL="30473" marR="30473" marT="0" marB="0" anchor="ctr">
                    <a:solidFill>
                      <a:schemeClr val="accent4">
                        <a:lumMod val="20000"/>
                        <a:lumOff val="80000"/>
                      </a:schemeClr>
                    </a:solidFill>
                  </a:tcPr>
                </a:tc>
                <a:tc>
                  <a:txBody>
                    <a:bodyPr/>
                    <a:lstStyle/>
                    <a:p>
                      <a:pPr marR="71755" algn="ctr">
                        <a:spcAft>
                          <a:spcPts val="300"/>
                        </a:spcAft>
                      </a:pPr>
                      <a:r>
                        <a:rPr lang="es-ES_tradnl" sz="900" dirty="0">
                          <a:effectLst/>
                        </a:rPr>
                        <a:t>Promedio del tamaño de los servicios de transporte: Mantener un promedio constante de toneladas exportadas al mes</a:t>
                      </a:r>
                      <a:endParaRPr lang="es-ES" sz="900" dirty="0">
                        <a:solidFill>
                          <a:srgbClr val="365F91"/>
                        </a:solidFill>
                        <a:effectLst/>
                        <a:latin typeface="Times New Roman"/>
                        <a:ea typeface="Calibri"/>
                        <a:cs typeface="Calibri"/>
                      </a:endParaRPr>
                    </a:p>
                  </a:txBody>
                  <a:tcPr marL="30473" marR="30473" marT="0" marB="0" anchor="ctr">
                    <a:solidFill>
                      <a:schemeClr val="accent4">
                        <a:lumMod val="20000"/>
                        <a:lumOff val="80000"/>
                      </a:schemeClr>
                    </a:solidFill>
                  </a:tcPr>
                </a:tc>
                <a:tc rowSpan="5">
                  <a:txBody>
                    <a:bodyPr/>
                    <a:lstStyle/>
                    <a:p>
                      <a:pPr marR="71755" algn="ctr">
                        <a:spcAft>
                          <a:spcPts val="300"/>
                        </a:spcAft>
                      </a:pPr>
                      <a:r>
                        <a:rPr lang="es-ES_tradnl" sz="900" dirty="0">
                          <a:effectLst/>
                        </a:rPr>
                        <a:t>Desarrollo de productos</a:t>
                      </a:r>
                      <a:endParaRPr lang="es-ES" sz="900" dirty="0">
                        <a:effectLst/>
                      </a:endParaRPr>
                    </a:p>
                    <a:p>
                      <a:pPr marR="71755" algn="ctr">
                        <a:spcAft>
                          <a:spcPts val="300"/>
                        </a:spcAft>
                      </a:pPr>
                      <a:r>
                        <a:rPr lang="es-ES_tradnl" sz="900" dirty="0">
                          <a:effectLst/>
                        </a:rPr>
                        <a:t>Crecimiento en profundidad</a:t>
                      </a:r>
                      <a:endParaRPr lang="es-ES" sz="900" dirty="0">
                        <a:effectLst/>
                      </a:endParaRPr>
                    </a:p>
                    <a:p>
                      <a:pPr marR="71755" algn="ctr">
                        <a:spcAft>
                          <a:spcPts val="300"/>
                        </a:spcAft>
                      </a:pPr>
                      <a:r>
                        <a:rPr lang="es-ES_tradnl" sz="900" dirty="0">
                          <a:effectLst/>
                        </a:rPr>
                        <a:t>Segmentación</a:t>
                      </a:r>
                      <a:endParaRPr lang="es-ES" sz="900" dirty="0">
                        <a:effectLst/>
                      </a:endParaRPr>
                    </a:p>
                    <a:p>
                      <a:pPr marR="71755" algn="ctr">
                        <a:spcAft>
                          <a:spcPts val="300"/>
                        </a:spcAft>
                      </a:pPr>
                      <a:r>
                        <a:rPr lang="es-ES_tradnl" sz="900" dirty="0">
                          <a:effectLst/>
                        </a:rPr>
                        <a:t>Crecimiento en superficie</a:t>
                      </a:r>
                      <a:endParaRPr lang="es-ES" sz="900" dirty="0">
                        <a:solidFill>
                          <a:srgbClr val="365F91"/>
                        </a:solidFill>
                        <a:effectLst/>
                        <a:latin typeface="Times New Roman"/>
                        <a:ea typeface="Calibri"/>
                        <a:cs typeface="Calibri"/>
                      </a:endParaRPr>
                    </a:p>
                  </a:txBody>
                  <a:tcPr marL="30473" marR="30473" marT="0" marB="0" anchor="ctr">
                    <a:solidFill>
                      <a:schemeClr val="accent4">
                        <a:lumMod val="20000"/>
                        <a:lumOff val="80000"/>
                      </a:schemeClr>
                    </a:solidFill>
                  </a:tcPr>
                </a:tc>
                <a:tc rowSpan="5">
                  <a:txBody>
                    <a:bodyPr/>
                    <a:lstStyle/>
                    <a:p>
                      <a:pPr marR="71755" algn="ctr">
                        <a:spcAft>
                          <a:spcPts val="300"/>
                        </a:spcAft>
                      </a:pPr>
                      <a:r>
                        <a:rPr lang="es-ES_tradnl" sz="900" dirty="0">
                          <a:effectLst/>
                        </a:rPr>
                        <a:t>Valor agregado</a:t>
                      </a:r>
                      <a:endParaRPr lang="es-ES" sz="900" dirty="0">
                        <a:effectLst/>
                      </a:endParaRPr>
                    </a:p>
                    <a:p>
                      <a:pPr marR="71755" algn="ctr">
                        <a:spcAft>
                          <a:spcPts val="300"/>
                        </a:spcAft>
                      </a:pPr>
                      <a:r>
                        <a:rPr lang="es-ES_tradnl" sz="900" dirty="0">
                          <a:effectLst/>
                        </a:rPr>
                        <a:t>Expansión de servicios a clientes actuales</a:t>
                      </a:r>
                      <a:endParaRPr lang="es-ES" sz="900" dirty="0">
                        <a:solidFill>
                          <a:srgbClr val="365F91"/>
                        </a:solidFill>
                        <a:effectLst/>
                        <a:latin typeface="Times New Roman"/>
                        <a:ea typeface="Calibri"/>
                        <a:cs typeface="Calibri"/>
                      </a:endParaRPr>
                    </a:p>
                  </a:txBody>
                  <a:tcPr marL="30473" marR="30473" marT="0" marB="0" anchor="ctr">
                    <a:solidFill>
                      <a:schemeClr val="accent4">
                        <a:lumMod val="20000"/>
                        <a:lumOff val="80000"/>
                      </a:schemeClr>
                    </a:solidFill>
                  </a:tcPr>
                </a:tc>
              </a:tr>
              <a:tr h="589156">
                <a:tc vMerge="1">
                  <a:txBody>
                    <a:bodyPr/>
                    <a:lstStyle/>
                    <a:p>
                      <a:endParaRPr lang="es-ES"/>
                    </a:p>
                  </a:txBody>
                  <a:tcPr/>
                </a:tc>
                <a:tc vMerge="1">
                  <a:txBody>
                    <a:bodyPr/>
                    <a:lstStyle/>
                    <a:p>
                      <a:endParaRPr lang="es-ES"/>
                    </a:p>
                  </a:txBody>
                  <a:tcPr/>
                </a:tc>
                <a:tc>
                  <a:txBody>
                    <a:bodyPr/>
                    <a:lstStyle/>
                    <a:p>
                      <a:pPr marR="71755" algn="ctr">
                        <a:spcAft>
                          <a:spcPts val="300"/>
                        </a:spcAft>
                      </a:pPr>
                      <a:r>
                        <a:rPr lang="es-ES" sz="900" dirty="0">
                          <a:effectLst/>
                        </a:rPr>
                        <a:t>% de capacidad de oferta mercado disponible</a:t>
                      </a:r>
                      <a:endParaRPr lang="es-ES" sz="900" dirty="0">
                        <a:solidFill>
                          <a:srgbClr val="365F91"/>
                        </a:solidFill>
                        <a:effectLst/>
                        <a:latin typeface="Times New Roman"/>
                        <a:ea typeface="Calibri"/>
                        <a:cs typeface="Calibri"/>
                      </a:endParaRPr>
                    </a:p>
                  </a:txBody>
                  <a:tcPr marL="30473" marR="30473" marT="0" marB="0" anchor="ctr">
                    <a:solidFill>
                      <a:schemeClr val="accent4">
                        <a:lumMod val="40000"/>
                        <a:lumOff val="60000"/>
                      </a:schemeClr>
                    </a:solidFill>
                  </a:tcPr>
                </a:tc>
                <a:tc>
                  <a:txBody>
                    <a:bodyPr/>
                    <a:lstStyle/>
                    <a:p>
                      <a:pPr marR="71755" algn="ctr">
                        <a:spcAft>
                          <a:spcPts val="300"/>
                        </a:spcAft>
                      </a:pPr>
                      <a:r>
                        <a:rPr lang="es-ES_tradnl" sz="900" dirty="0">
                          <a:effectLst/>
                        </a:rPr>
                        <a:t>% de capacidad de oferta mercado disponible: Abarcar hasta un 90% de la capacidad de oferta de mercado de OPERFLOR</a:t>
                      </a:r>
                      <a:endParaRPr lang="es-ES" sz="900" dirty="0">
                        <a:solidFill>
                          <a:srgbClr val="365F91"/>
                        </a:solidFill>
                        <a:effectLst/>
                        <a:latin typeface="Times New Roman"/>
                        <a:ea typeface="Calibri"/>
                        <a:cs typeface="Calibri"/>
                      </a:endParaRPr>
                    </a:p>
                  </a:txBody>
                  <a:tcPr marL="30473" marR="30473" marT="0" marB="0" anchor="ctr">
                    <a:solidFill>
                      <a:schemeClr val="accent4">
                        <a:lumMod val="40000"/>
                        <a:lumOff val="60000"/>
                      </a:schemeClr>
                    </a:solidFill>
                  </a:tcPr>
                </a:tc>
                <a:tc vMerge="1">
                  <a:txBody>
                    <a:bodyPr/>
                    <a:lstStyle/>
                    <a:p>
                      <a:endParaRPr lang="es-ES"/>
                    </a:p>
                  </a:txBody>
                  <a:tcPr/>
                </a:tc>
                <a:tc vMerge="1">
                  <a:txBody>
                    <a:bodyPr/>
                    <a:lstStyle/>
                    <a:p>
                      <a:endParaRPr lang="es-ES"/>
                    </a:p>
                  </a:txBody>
                  <a:tcPr/>
                </a:tc>
              </a:tr>
              <a:tr h="294578">
                <a:tc vMerge="1">
                  <a:txBody>
                    <a:bodyPr/>
                    <a:lstStyle/>
                    <a:p>
                      <a:endParaRPr lang="es-ES"/>
                    </a:p>
                  </a:txBody>
                  <a:tcPr/>
                </a:tc>
                <a:tc vMerge="1">
                  <a:txBody>
                    <a:bodyPr/>
                    <a:lstStyle/>
                    <a:p>
                      <a:endParaRPr lang="es-ES"/>
                    </a:p>
                  </a:txBody>
                  <a:tcPr/>
                </a:tc>
                <a:tc>
                  <a:txBody>
                    <a:bodyPr/>
                    <a:lstStyle/>
                    <a:p>
                      <a:pPr marR="71755" algn="ctr">
                        <a:spcAft>
                          <a:spcPts val="300"/>
                        </a:spcAft>
                      </a:pPr>
                      <a:r>
                        <a:rPr lang="es-ES" sz="900" dirty="0">
                          <a:effectLst/>
                        </a:rPr>
                        <a:t>Nivel de satisfacción clientes</a:t>
                      </a:r>
                      <a:endParaRPr lang="es-ES" sz="900" dirty="0">
                        <a:solidFill>
                          <a:srgbClr val="365F91"/>
                        </a:solidFill>
                        <a:effectLst/>
                        <a:latin typeface="Times New Roman"/>
                        <a:ea typeface="Calibri"/>
                        <a:cs typeface="Calibri"/>
                      </a:endParaRPr>
                    </a:p>
                  </a:txBody>
                  <a:tcPr marL="30473" marR="30473" marT="0" marB="0" anchor="ctr">
                    <a:solidFill>
                      <a:schemeClr val="accent4">
                        <a:lumMod val="20000"/>
                        <a:lumOff val="80000"/>
                      </a:schemeClr>
                    </a:solidFill>
                  </a:tcPr>
                </a:tc>
                <a:tc>
                  <a:txBody>
                    <a:bodyPr/>
                    <a:lstStyle/>
                    <a:p>
                      <a:pPr marR="71755" algn="ctr">
                        <a:spcAft>
                          <a:spcPts val="300"/>
                        </a:spcAft>
                      </a:pPr>
                      <a:r>
                        <a:rPr lang="es-ES" sz="900" dirty="0">
                          <a:effectLst/>
                        </a:rPr>
                        <a:t>Incrementar y mantener al 90% mínimo</a:t>
                      </a:r>
                      <a:endParaRPr lang="es-ES" sz="900" dirty="0">
                        <a:solidFill>
                          <a:srgbClr val="365F91"/>
                        </a:solidFill>
                        <a:effectLst/>
                        <a:latin typeface="Times New Roman"/>
                        <a:ea typeface="Calibri"/>
                        <a:cs typeface="Calibri"/>
                      </a:endParaRPr>
                    </a:p>
                  </a:txBody>
                  <a:tcPr marL="30473" marR="30473" marT="0" marB="0" anchor="ctr">
                    <a:solidFill>
                      <a:schemeClr val="accent4">
                        <a:lumMod val="20000"/>
                        <a:lumOff val="80000"/>
                      </a:schemeClr>
                    </a:solidFill>
                  </a:tcPr>
                </a:tc>
                <a:tc vMerge="1">
                  <a:txBody>
                    <a:bodyPr/>
                    <a:lstStyle/>
                    <a:p>
                      <a:endParaRPr lang="es-ES"/>
                    </a:p>
                  </a:txBody>
                  <a:tcPr/>
                </a:tc>
                <a:tc vMerge="1">
                  <a:txBody>
                    <a:bodyPr/>
                    <a:lstStyle/>
                    <a:p>
                      <a:endParaRPr lang="es-ES"/>
                    </a:p>
                  </a:txBody>
                  <a:tcPr/>
                </a:tc>
              </a:tr>
              <a:tr h="441867">
                <a:tc vMerge="1">
                  <a:txBody>
                    <a:bodyPr/>
                    <a:lstStyle/>
                    <a:p>
                      <a:endParaRPr lang="es-ES"/>
                    </a:p>
                  </a:txBody>
                  <a:tcPr/>
                </a:tc>
                <a:tc vMerge="1">
                  <a:txBody>
                    <a:bodyPr/>
                    <a:lstStyle/>
                    <a:p>
                      <a:endParaRPr lang="es-ES"/>
                    </a:p>
                  </a:txBody>
                  <a:tcPr/>
                </a:tc>
                <a:tc>
                  <a:txBody>
                    <a:bodyPr/>
                    <a:lstStyle/>
                    <a:p>
                      <a:pPr marR="71755" algn="ctr">
                        <a:spcAft>
                          <a:spcPts val="300"/>
                        </a:spcAft>
                      </a:pPr>
                      <a:r>
                        <a:rPr lang="es-ES" sz="900" dirty="0">
                          <a:effectLst/>
                        </a:rPr>
                        <a:t>% de crecimiento en mercado</a:t>
                      </a:r>
                      <a:endParaRPr lang="es-ES" sz="900" dirty="0">
                        <a:solidFill>
                          <a:srgbClr val="365F91"/>
                        </a:solidFill>
                        <a:effectLst/>
                        <a:latin typeface="Times New Roman"/>
                        <a:ea typeface="Calibri"/>
                        <a:cs typeface="Calibri"/>
                      </a:endParaRPr>
                    </a:p>
                  </a:txBody>
                  <a:tcPr marL="30473" marR="30473" marT="0" marB="0" anchor="ctr">
                    <a:solidFill>
                      <a:schemeClr val="accent4">
                        <a:lumMod val="40000"/>
                        <a:lumOff val="60000"/>
                      </a:schemeClr>
                    </a:solidFill>
                  </a:tcPr>
                </a:tc>
                <a:tc>
                  <a:txBody>
                    <a:bodyPr/>
                    <a:lstStyle/>
                    <a:p>
                      <a:pPr marR="71755" algn="ctr">
                        <a:spcAft>
                          <a:spcPts val="300"/>
                        </a:spcAft>
                      </a:pPr>
                      <a:r>
                        <a:rPr lang="es-ES_tradnl" sz="900" dirty="0">
                          <a:effectLst/>
                        </a:rPr>
                        <a:t>% de crecimiento en mercado: Elevar en un 30% anual el mercado existente</a:t>
                      </a:r>
                      <a:endParaRPr lang="es-ES" sz="900" dirty="0">
                        <a:solidFill>
                          <a:srgbClr val="365F91"/>
                        </a:solidFill>
                        <a:effectLst/>
                        <a:latin typeface="Times New Roman"/>
                        <a:ea typeface="Calibri"/>
                        <a:cs typeface="Calibri"/>
                      </a:endParaRPr>
                    </a:p>
                  </a:txBody>
                  <a:tcPr marL="30473" marR="30473" marT="0" marB="0" anchor="ctr">
                    <a:solidFill>
                      <a:schemeClr val="accent4">
                        <a:lumMod val="40000"/>
                        <a:lumOff val="60000"/>
                      </a:schemeClr>
                    </a:solidFill>
                  </a:tcPr>
                </a:tc>
                <a:tc vMerge="1">
                  <a:txBody>
                    <a:bodyPr/>
                    <a:lstStyle/>
                    <a:p>
                      <a:endParaRPr lang="es-ES"/>
                    </a:p>
                  </a:txBody>
                  <a:tcPr/>
                </a:tc>
                <a:tc vMerge="1">
                  <a:txBody>
                    <a:bodyPr/>
                    <a:lstStyle/>
                    <a:p>
                      <a:endParaRPr lang="es-ES"/>
                    </a:p>
                  </a:txBody>
                  <a:tcPr/>
                </a:tc>
              </a:tr>
              <a:tr h="441867">
                <a:tc vMerge="1">
                  <a:txBody>
                    <a:bodyPr/>
                    <a:lstStyle/>
                    <a:p>
                      <a:endParaRPr lang="es-ES"/>
                    </a:p>
                  </a:txBody>
                  <a:tcPr/>
                </a:tc>
                <a:tc vMerge="1">
                  <a:txBody>
                    <a:bodyPr/>
                    <a:lstStyle/>
                    <a:p>
                      <a:endParaRPr lang="es-ES"/>
                    </a:p>
                  </a:txBody>
                  <a:tcPr/>
                </a:tc>
                <a:tc>
                  <a:txBody>
                    <a:bodyPr/>
                    <a:lstStyle/>
                    <a:p>
                      <a:pPr marR="71755" algn="ctr">
                        <a:spcAft>
                          <a:spcPts val="300"/>
                        </a:spcAft>
                      </a:pPr>
                      <a:r>
                        <a:rPr lang="es-ES" sz="900" dirty="0">
                          <a:effectLst/>
                        </a:rPr>
                        <a:t>% de competitividad en precios</a:t>
                      </a:r>
                    </a:p>
                    <a:p>
                      <a:pPr marR="71755" algn="ctr">
                        <a:spcAft>
                          <a:spcPts val="300"/>
                        </a:spcAft>
                      </a:pPr>
                      <a:r>
                        <a:rPr lang="es-ES" sz="900" dirty="0">
                          <a:effectLst/>
                        </a:rPr>
                        <a:t> </a:t>
                      </a:r>
                      <a:endParaRPr lang="es-ES" sz="900" dirty="0">
                        <a:solidFill>
                          <a:srgbClr val="365F91"/>
                        </a:solidFill>
                        <a:effectLst/>
                        <a:latin typeface="Times New Roman"/>
                        <a:ea typeface="Calibri"/>
                        <a:cs typeface="Calibri"/>
                      </a:endParaRPr>
                    </a:p>
                  </a:txBody>
                  <a:tcPr marL="30473" marR="30473" marT="0" marB="0" anchor="ctr">
                    <a:solidFill>
                      <a:schemeClr val="accent4">
                        <a:lumMod val="20000"/>
                        <a:lumOff val="80000"/>
                      </a:schemeClr>
                    </a:solidFill>
                  </a:tcPr>
                </a:tc>
                <a:tc>
                  <a:txBody>
                    <a:bodyPr/>
                    <a:lstStyle/>
                    <a:p>
                      <a:pPr marR="71755" algn="ctr">
                        <a:spcAft>
                          <a:spcPts val="300"/>
                        </a:spcAft>
                      </a:pPr>
                      <a:r>
                        <a:rPr lang="es-ES_tradnl" sz="900" dirty="0">
                          <a:effectLst/>
                        </a:rPr>
                        <a:t>% de competitividad en precios: Posicionarse por debajo del precio promedio del servicio en el mercado</a:t>
                      </a:r>
                      <a:endParaRPr lang="es-ES" sz="900" dirty="0">
                        <a:solidFill>
                          <a:srgbClr val="365F91"/>
                        </a:solidFill>
                        <a:effectLst/>
                        <a:latin typeface="Times New Roman"/>
                        <a:ea typeface="Calibri"/>
                        <a:cs typeface="Calibri"/>
                      </a:endParaRPr>
                    </a:p>
                  </a:txBody>
                  <a:tcPr marL="30473" marR="30473" marT="0" marB="0" anchor="ctr">
                    <a:solidFill>
                      <a:schemeClr val="accent4">
                        <a:lumMod val="20000"/>
                        <a:lumOff val="80000"/>
                      </a:schemeClr>
                    </a:solidFill>
                  </a:tcPr>
                </a:tc>
                <a:tc vMerge="1">
                  <a:txBody>
                    <a:bodyPr/>
                    <a:lstStyle/>
                    <a:p>
                      <a:endParaRPr lang="es-ES"/>
                    </a:p>
                  </a:txBody>
                  <a:tcPr/>
                </a:tc>
                <a:tc vMerge="1">
                  <a:txBody>
                    <a:bodyPr/>
                    <a:lstStyle/>
                    <a:p>
                      <a:endParaRPr lang="es-ES"/>
                    </a:p>
                  </a:txBody>
                  <a:tcPr/>
                </a:tc>
              </a:tr>
              <a:tr h="441867">
                <a:tc rowSpan="3">
                  <a:txBody>
                    <a:bodyPr/>
                    <a:lstStyle/>
                    <a:p>
                      <a:pPr marR="71755" algn="ctr">
                        <a:spcAft>
                          <a:spcPts val="300"/>
                        </a:spcAft>
                      </a:pPr>
                      <a:r>
                        <a:rPr lang="es-ES" sz="900">
                          <a:effectLst/>
                        </a:rPr>
                        <a:t>PERSPECTIVA DEL PROCESO INTERNO</a:t>
                      </a:r>
                      <a:endParaRPr lang="es-ES" sz="900">
                        <a:solidFill>
                          <a:srgbClr val="365F91"/>
                        </a:solidFill>
                        <a:effectLst/>
                        <a:latin typeface="Times New Roman"/>
                        <a:ea typeface="Calibri"/>
                        <a:cs typeface="Calibri"/>
                      </a:endParaRPr>
                    </a:p>
                  </a:txBody>
                  <a:tcPr marL="30473" marR="30473" marT="0" marB="0" anchor="ctr"/>
                </a:tc>
                <a:tc rowSpan="3">
                  <a:txBody>
                    <a:bodyPr/>
                    <a:lstStyle/>
                    <a:p>
                      <a:pPr marR="71755" algn="ctr">
                        <a:spcAft>
                          <a:spcPts val="300"/>
                        </a:spcAft>
                      </a:pPr>
                      <a:r>
                        <a:rPr lang="es-ES" sz="900">
                          <a:effectLst/>
                        </a:rPr>
                        <a:t>Calidad, reducción del gasto (material y tiempo)</a:t>
                      </a:r>
                    </a:p>
                    <a:p>
                      <a:pPr marR="71755" algn="ctr">
                        <a:spcAft>
                          <a:spcPts val="300"/>
                        </a:spcAft>
                      </a:pPr>
                      <a:r>
                        <a:rPr lang="es-ES" sz="900">
                          <a:effectLst/>
                        </a:rPr>
                        <a:t>Posicionamiento</a:t>
                      </a:r>
                      <a:endParaRPr lang="es-ES" sz="900">
                        <a:solidFill>
                          <a:srgbClr val="365F91"/>
                        </a:solidFill>
                        <a:effectLst/>
                        <a:latin typeface="Times New Roman"/>
                        <a:ea typeface="Calibri"/>
                        <a:cs typeface="Calibri"/>
                      </a:endParaRPr>
                    </a:p>
                  </a:txBody>
                  <a:tcPr marL="30473" marR="30473" marT="0" marB="0" anchor="ctr"/>
                </a:tc>
                <a:tc>
                  <a:txBody>
                    <a:bodyPr/>
                    <a:lstStyle/>
                    <a:p>
                      <a:pPr marR="71755" algn="ctr">
                        <a:spcAft>
                          <a:spcPts val="300"/>
                        </a:spcAft>
                      </a:pPr>
                      <a:r>
                        <a:rPr lang="es-ES" sz="900">
                          <a:effectLst/>
                        </a:rPr>
                        <a:t>Costo promedio de servicio</a:t>
                      </a:r>
                    </a:p>
                    <a:p>
                      <a:pPr marR="71755" algn="ctr">
                        <a:spcAft>
                          <a:spcPts val="300"/>
                        </a:spcAft>
                      </a:pPr>
                      <a:r>
                        <a:rPr lang="es-ES" sz="900">
                          <a:effectLst/>
                        </a:rPr>
                        <a:t> </a:t>
                      </a:r>
                      <a:endParaRPr lang="es-ES" sz="900">
                        <a:solidFill>
                          <a:srgbClr val="365F91"/>
                        </a:solidFill>
                        <a:effectLst/>
                        <a:latin typeface="Times New Roman"/>
                        <a:ea typeface="Calibri"/>
                        <a:cs typeface="Calibri"/>
                      </a:endParaRPr>
                    </a:p>
                  </a:txBody>
                  <a:tcPr marL="30473" marR="30473" marT="0" marB="0" anchor="ctr"/>
                </a:tc>
                <a:tc>
                  <a:txBody>
                    <a:bodyPr/>
                    <a:lstStyle/>
                    <a:p>
                      <a:pPr marR="71755" algn="ctr">
                        <a:spcAft>
                          <a:spcPts val="300"/>
                        </a:spcAft>
                      </a:pPr>
                      <a:r>
                        <a:rPr lang="es-ES_tradnl" sz="900">
                          <a:effectLst/>
                        </a:rPr>
                        <a:t>Costo promedio de servicio: Reducir el costo promedio del servicio en el primer año</a:t>
                      </a:r>
                      <a:endParaRPr lang="es-ES" sz="900">
                        <a:solidFill>
                          <a:srgbClr val="365F91"/>
                        </a:solidFill>
                        <a:effectLst/>
                        <a:latin typeface="Times New Roman"/>
                        <a:ea typeface="Calibri"/>
                        <a:cs typeface="Calibri"/>
                      </a:endParaRPr>
                    </a:p>
                  </a:txBody>
                  <a:tcPr marL="30473" marR="30473" marT="0" marB="0" anchor="ctr"/>
                </a:tc>
                <a:tc rowSpan="3">
                  <a:txBody>
                    <a:bodyPr/>
                    <a:lstStyle/>
                    <a:p>
                      <a:pPr marR="71755" algn="ctr">
                        <a:spcAft>
                          <a:spcPts val="300"/>
                        </a:spcAft>
                      </a:pPr>
                      <a:r>
                        <a:rPr lang="es-ES" sz="900">
                          <a:effectLst/>
                        </a:rPr>
                        <a:t>Alianzas con aerolíneas</a:t>
                      </a:r>
                      <a:endParaRPr lang="es-ES" sz="900">
                        <a:solidFill>
                          <a:srgbClr val="365F91"/>
                        </a:solidFill>
                        <a:effectLst/>
                        <a:latin typeface="Times New Roman"/>
                        <a:ea typeface="Calibri"/>
                        <a:cs typeface="Calibri"/>
                      </a:endParaRPr>
                    </a:p>
                  </a:txBody>
                  <a:tcPr marL="30473" marR="30473" marT="0" marB="0" anchor="ctr"/>
                </a:tc>
                <a:tc rowSpan="3">
                  <a:txBody>
                    <a:bodyPr/>
                    <a:lstStyle/>
                    <a:p>
                      <a:pPr marR="71755" algn="ctr">
                        <a:spcAft>
                          <a:spcPts val="300"/>
                        </a:spcAft>
                      </a:pPr>
                      <a:r>
                        <a:rPr lang="es-ES_tradnl" sz="900">
                          <a:effectLst/>
                        </a:rPr>
                        <a:t>Valor agregado, funcionalidad</a:t>
                      </a:r>
                      <a:endParaRPr lang="es-ES" sz="900">
                        <a:solidFill>
                          <a:srgbClr val="365F91"/>
                        </a:solidFill>
                        <a:effectLst/>
                        <a:latin typeface="Times New Roman"/>
                        <a:ea typeface="Calibri"/>
                        <a:cs typeface="Calibri"/>
                      </a:endParaRPr>
                    </a:p>
                  </a:txBody>
                  <a:tcPr marL="30473" marR="30473" marT="0" marB="0" anchor="ctr"/>
                </a:tc>
              </a:tr>
              <a:tr h="147289">
                <a:tc vMerge="1">
                  <a:txBody>
                    <a:bodyPr/>
                    <a:lstStyle/>
                    <a:p>
                      <a:endParaRPr lang="es-ES"/>
                    </a:p>
                  </a:txBody>
                  <a:tcPr/>
                </a:tc>
                <a:tc vMerge="1">
                  <a:txBody>
                    <a:bodyPr/>
                    <a:lstStyle/>
                    <a:p>
                      <a:endParaRPr lang="es-ES"/>
                    </a:p>
                  </a:txBody>
                  <a:tcPr/>
                </a:tc>
                <a:tc>
                  <a:txBody>
                    <a:bodyPr/>
                    <a:lstStyle/>
                    <a:p>
                      <a:pPr marR="71755" algn="ctr">
                        <a:spcAft>
                          <a:spcPts val="300"/>
                        </a:spcAft>
                      </a:pPr>
                      <a:r>
                        <a:rPr lang="es-ES" sz="900">
                          <a:effectLst/>
                        </a:rPr>
                        <a:t>Número de reclamos</a:t>
                      </a:r>
                      <a:endParaRPr lang="es-ES" sz="900">
                        <a:solidFill>
                          <a:srgbClr val="365F91"/>
                        </a:solidFill>
                        <a:effectLst/>
                        <a:latin typeface="Times New Roman"/>
                        <a:ea typeface="Calibri"/>
                        <a:cs typeface="Calibri"/>
                      </a:endParaRPr>
                    </a:p>
                  </a:txBody>
                  <a:tcPr marL="30473" marR="30473" marT="0" marB="0" anchor="ctr"/>
                </a:tc>
                <a:tc>
                  <a:txBody>
                    <a:bodyPr/>
                    <a:lstStyle/>
                    <a:p>
                      <a:pPr marR="71755" algn="ctr">
                        <a:spcAft>
                          <a:spcPts val="300"/>
                        </a:spcAft>
                      </a:pPr>
                      <a:r>
                        <a:rPr lang="es-ES" sz="900">
                          <a:effectLst/>
                        </a:rPr>
                        <a:t>Mantener por debajo del 5%</a:t>
                      </a:r>
                      <a:endParaRPr lang="es-ES" sz="900">
                        <a:solidFill>
                          <a:srgbClr val="365F91"/>
                        </a:solidFill>
                        <a:effectLst/>
                        <a:latin typeface="Times New Roman"/>
                        <a:ea typeface="Calibri"/>
                        <a:cs typeface="Calibri"/>
                      </a:endParaRPr>
                    </a:p>
                  </a:txBody>
                  <a:tcPr marL="30473" marR="30473" marT="0" marB="0" anchor="ctr"/>
                </a:tc>
                <a:tc vMerge="1">
                  <a:txBody>
                    <a:bodyPr/>
                    <a:lstStyle/>
                    <a:p>
                      <a:endParaRPr lang="es-ES"/>
                    </a:p>
                  </a:txBody>
                  <a:tcPr/>
                </a:tc>
                <a:tc vMerge="1">
                  <a:txBody>
                    <a:bodyPr/>
                    <a:lstStyle/>
                    <a:p>
                      <a:endParaRPr lang="es-ES"/>
                    </a:p>
                  </a:txBody>
                  <a:tcPr/>
                </a:tc>
              </a:tr>
              <a:tr h="147289">
                <a:tc vMerge="1">
                  <a:txBody>
                    <a:bodyPr/>
                    <a:lstStyle/>
                    <a:p>
                      <a:endParaRPr lang="es-ES"/>
                    </a:p>
                  </a:txBody>
                  <a:tcPr/>
                </a:tc>
                <a:tc vMerge="1">
                  <a:txBody>
                    <a:bodyPr/>
                    <a:lstStyle/>
                    <a:p>
                      <a:endParaRPr lang="es-ES"/>
                    </a:p>
                  </a:txBody>
                  <a:tcPr/>
                </a:tc>
                <a:tc>
                  <a:txBody>
                    <a:bodyPr/>
                    <a:lstStyle/>
                    <a:p>
                      <a:pPr marR="71755" algn="ctr">
                        <a:spcAft>
                          <a:spcPts val="300"/>
                        </a:spcAft>
                      </a:pPr>
                      <a:r>
                        <a:rPr lang="es-ES" sz="900">
                          <a:effectLst/>
                        </a:rPr>
                        <a:t>Nivel de cumplimiento</a:t>
                      </a:r>
                      <a:endParaRPr lang="es-ES" sz="900">
                        <a:solidFill>
                          <a:srgbClr val="365F91"/>
                        </a:solidFill>
                        <a:effectLst/>
                        <a:latin typeface="Times New Roman"/>
                        <a:ea typeface="Calibri"/>
                        <a:cs typeface="Calibri"/>
                      </a:endParaRPr>
                    </a:p>
                  </a:txBody>
                  <a:tcPr marL="30473" marR="30473" marT="0" marB="0" anchor="ctr"/>
                </a:tc>
                <a:tc>
                  <a:txBody>
                    <a:bodyPr/>
                    <a:lstStyle/>
                    <a:p>
                      <a:pPr marR="71755" algn="ctr">
                        <a:spcAft>
                          <a:spcPts val="300"/>
                        </a:spcAft>
                      </a:pPr>
                      <a:r>
                        <a:rPr lang="es-ES" sz="900">
                          <a:effectLst/>
                        </a:rPr>
                        <a:t>Mantener sobre el 95%</a:t>
                      </a:r>
                      <a:endParaRPr lang="es-ES" sz="900">
                        <a:solidFill>
                          <a:srgbClr val="365F91"/>
                        </a:solidFill>
                        <a:effectLst/>
                        <a:latin typeface="Times New Roman"/>
                        <a:ea typeface="Calibri"/>
                        <a:cs typeface="Calibri"/>
                      </a:endParaRPr>
                    </a:p>
                  </a:txBody>
                  <a:tcPr marL="30473" marR="30473" marT="0" marB="0" anchor="ctr"/>
                </a:tc>
                <a:tc vMerge="1">
                  <a:txBody>
                    <a:bodyPr/>
                    <a:lstStyle/>
                    <a:p>
                      <a:endParaRPr lang="es-ES"/>
                    </a:p>
                  </a:txBody>
                  <a:tcPr/>
                </a:tc>
                <a:tc vMerge="1">
                  <a:txBody>
                    <a:bodyPr/>
                    <a:lstStyle/>
                    <a:p>
                      <a:endParaRPr lang="es-ES"/>
                    </a:p>
                  </a:txBody>
                  <a:tcPr/>
                </a:tc>
              </a:tr>
              <a:tr h="441867">
                <a:tc>
                  <a:txBody>
                    <a:bodyPr/>
                    <a:lstStyle/>
                    <a:p>
                      <a:pPr marR="71755" algn="ctr">
                        <a:spcAft>
                          <a:spcPts val="300"/>
                        </a:spcAft>
                      </a:pPr>
                      <a:r>
                        <a:rPr lang="es-ES" sz="900" dirty="0">
                          <a:effectLst/>
                        </a:rPr>
                        <a:t>PERSPECTIVA DE APRENDIZAJE Y CRECIMIENTO</a:t>
                      </a:r>
                      <a:endParaRPr lang="es-ES" sz="900" dirty="0">
                        <a:solidFill>
                          <a:srgbClr val="365F91"/>
                        </a:solidFill>
                        <a:effectLst/>
                        <a:latin typeface="Times New Roman"/>
                        <a:ea typeface="Calibri"/>
                        <a:cs typeface="Calibri"/>
                      </a:endParaRPr>
                    </a:p>
                  </a:txBody>
                  <a:tcPr marL="30473" marR="30473" marT="0" marB="0" anchor="ctr">
                    <a:solidFill>
                      <a:schemeClr val="accent3"/>
                    </a:solidFill>
                  </a:tcPr>
                </a:tc>
                <a:tc>
                  <a:txBody>
                    <a:bodyPr/>
                    <a:lstStyle/>
                    <a:p>
                      <a:pPr marR="71755" algn="ctr">
                        <a:spcAft>
                          <a:spcPts val="300"/>
                        </a:spcAft>
                      </a:pPr>
                      <a:r>
                        <a:rPr lang="es-ES" sz="900" dirty="0">
                          <a:effectLst/>
                        </a:rPr>
                        <a:t>Capacitación, inversión</a:t>
                      </a:r>
                      <a:endParaRPr lang="es-ES" sz="900" dirty="0">
                        <a:solidFill>
                          <a:srgbClr val="365F91"/>
                        </a:solidFill>
                        <a:effectLst/>
                        <a:latin typeface="Times New Roman"/>
                        <a:ea typeface="Calibri"/>
                        <a:cs typeface="Calibri"/>
                      </a:endParaRPr>
                    </a:p>
                  </a:txBody>
                  <a:tcPr marL="30473" marR="30473" marT="0" marB="0" anchor="ctr">
                    <a:solidFill>
                      <a:schemeClr val="accent3">
                        <a:lumMod val="20000"/>
                        <a:lumOff val="80000"/>
                      </a:schemeClr>
                    </a:solidFill>
                  </a:tcPr>
                </a:tc>
                <a:tc>
                  <a:txBody>
                    <a:bodyPr/>
                    <a:lstStyle/>
                    <a:p>
                      <a:pPr marR="71755" algn="ctr">
                        <a:spcAft>
                          <a:spcPts val="300"/>
                        </a:spcAft>
                      </a:pPr>
                      <a:r>
                        <a:rPr lang="es-ES" sz="900" dirty="0">
                          <a:effectLst/>
                        </a:rPr>
                        <a:t>Número de horas de capacitación</a:t>
                      </a:r>
                      <a:endParaRPr lang="es-ES" sz="900" dirty="0">
                        <a:solidFill>
                          <a:srgbClr val="365F91"/>
                        </a:solidFill>
                        <a:effectLst/>
                        <a:latin typeface="Times New Roman"/>
                        <a:ea typeface="Calibri"/>
                        <a:cs typeface="Calibri"/>
                      </a:endParaRPr>
                    </a:p>
                  </a:txBody>
                  <a:tcPr marL="30473" marR="30473" marT="0" marB="0" anchor="ctr">
                    <a:solidFill>
                      <a:schemeClr val="accent3">
                        <a:lumMod val="20000"/>
                        <a:lumOff val="80000"/>
                      </a:schemeClr>
                    </a:solidFill>
                  </a:tcPr>
                </a:tc>
                <a:tc>
                  <a:txBody>
                    <a:bodyPr/>
                    <a:lstStyle/>
                    <a:p>
                      <a:pPr marR="71755" algn="ctr">
                        <a:spcAft>
                          <a:spcPts val="300"/>
                        </a:spcAft>
                      </a:pPr>
                      <a:r>
                        <a:rPr lang="es-ES" sz="900" dirty="0">
                          <a:effectLst/>
                        </a:rPr>
                        <a:t>Incremento a 80 horas de capacitación al año</a:t>
                      </a:r>
                      <a:endParaRPr lang="es-ES" sz="900" dirty="0">
                        <a:solidFill>
                          <a:srgbClr val="365F91"/>
                        </a:solidFill>
                        <a:effectLst/>
                        <a:latin typeface="Times New Roman"/>
                        <a:ea typeface="Calibri"/>
                        <a:cs typeface="Calibri"/>
                      </a:endParaRPr>
                    </a:p>
                  </a:txBody>
                  <a:tcPr marL="30473" marR="30473" marT="0" marB="0" anchor="ctr">
                    <a:solidFill>
                      <a:schemeClr val="accent3">
                        <a:lumMod val="20000"/>
                        <a:lumOff val="80000"/>
                      </a:schemeClr>
                    </a:solidFill>
                  </a:tcPr>
                </a:tc>
                <a:tc>
                  <a:txBody>
                    <a:bodyPr/>
                    <a:lstStyle/>
                    <a:p>
                      <a:pPr marR="71755" algn="ctr">
                        <a:spcAft>
                          <a:spcPts val="300"/>
                        </a:spcAft>
                      </a:pPr>
                      <a:r>
                        <a:rPr lang="es-ES" sz="900" dirty="0">
                          <a:effectLst/>
                        </a:rPr>
                        <a:t>Desarrollo de Talento Humano</a:t>
                      </a:r>
                      <a:endParaRPr lang="es-ES" sz="900" dirty="0">
                        <a:solidFill>
                          <a:srgbClr val="365F91"/>
                        </a:solidFill>
                        <a:effectLst/>
                        <a:latin typeface="Times New Roman"/>
                        <a:ea typeface="Calibri"/>
                        <a:cs typeface="Calibri"/>
                      </a:endParaRPr>
                    </a:p>
                  </a:txBody>
                  <a:tcPr marL="30473" marR="30473" marT="0" marB="0" anchor="ctr">
                    <a:solidFill>
                      <a:schemeClr val="accent3">
                        <a:lumMod val="20000"/>
                        <a:lumOff val="80000"/>
                      </a:schemeClr>
                    </a:solidFill>
                  </a:tcPr>
                </a:tc>
                <a:tc>
                  <a:txBody>
                    <a:bodyPr/>
                    <a:lstStyle/>
                    <a:p>
                      <a:pPr marR="71755" algn="ctr">
                        <a:spcAft>
                          <a:spcPts val="300"/>
                        </a:spcAft>
                      </a:pPr>
                      <a:r>
                        <a:rPr lang="es-ES" sz="900" dirty="0">
                          <a:effectLst/>
                        </a:rPr>
                        <a:t>Programa de capacitación</a:t>
                      </a:r>
                      <a:endParaRPr lang="es-ES" sz="900" dirty="0">
                        <a:solidFill>
                          <a:srgbClr val="365F91"/>
                        </a:solidFill>
                        <a:effectLst/>
                        <a:latin typeface="Times New Roman"/>
                        <a:ea typeface="Calibri"/>
                        <a:cs typeface="Calibri"/>
                      </a:endParaRPr>
                    </a:p>
                  </a:txBody>
                  <a:tcPr marL="30473" marR="30473" marT="0" marB="0" anchor="ctr">
                    <a:solidFill>
                      <a:schemeClr val="accent3">
                        <a:lumMod val="20000"/>
                        <a:lumOff val="80000"/>
                      </a:schemeClr>
                    </a:solidFill>
                  </a:tcPr>
                </a:tc>
              </a:tr>
            </a:tbl>
          </a:graphicData>
        </a:graphic>
      </p:graphicFrame>
    </p:spTree>
    <p:extLst>
      <p:ext uri="{BB962C8B-B14F-4D97-AF65-F5344CB8AC3E}">
        <p14:creationId xmlns:p14="http://schemas.microsoft.com/office/powerpoint/2010/main" val="12054247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sz="4400" i="0" dirty="0" smtClean="0">
                <a:solidFill>
                  <a:srgbClr val="0070C0"/>
                </a:solidFill>
              </a:rPr>
              <a:t>Estrategias y tácticas</a:t>
            </a:r>
            <a:endParaRPr lang="es-ES" sz="4400" i="0" dirty="0">
              <a:solidFill>
                <a:srgbClr val="0070C0"/>
              </a:solidFill>
            </a:endParaRPr>
          </a:p>
        </p:txBody>
      </p:sp>
      <p:grpSp>
        <p:nvGrpSpPr>
          <p:cNvPr id="5" name="Group 4"/>
          <p:cNvGrpSpPr/>
          <p:nvPr/>
        </p:nvGrpSpPr>
        <p:grpSpPr>
          <a:xfrm>
            <a:off x="16914813" y="-5965825"/>
            <a:ext cx="1460500" cy="249237"/>
            <a:chOff x="0" y="0"/>
            <a:chExt cx="1460632" cy="248920"/>
          </a:xfrm>
        </p:grpSpPr>
        <p:sp>
          <p:nvSpPr>
            <p:cNvPr id="6" name="Text Box 387"/>
            <p:cNvSpPr txBox="1"/>
            <p:nvPr/>
          </p:nvSpPr>
          <p:spPr>
            <a:xfrm>
              <a:off x="0" y="0"/>
              <a:ext cx="1198880" cy="24892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indent="252095" algn="just">
                <a:lnSpc>
                  <a:spcPct val="150000"/>
                </a:lnSpc>
                <a:spcAft>
                  <a:spcPts val="0"/>
                </a:spcAft>
              </a:pPr>
              <a:r>
                <a:rPr lang="es-ES" sz="1200">
                  <a:effectLst/>
                  <a:latin typeface="Times New Roman"/>
                  <a:ea typeface="Calibri"/>
                  <a:cs typeface="Times New Roman"/>
                </a:rPr>
                <a:t>Continúa</a:t>
              </a:r>
            </a:p>
          </p:txBody>
        </p:sp>
        <p:sp>
          <p:nvSpPr>
            <p:cNvPr id="7" name="Right Arrow 6"/>
            <p:cNvSpPr/>
            <p:nvPr/>
          </p:nvSpPr>
          <p:spPr>
            <a:xfrm>
              <a:off x="985652" y="106878"/>
              <a:ext cx="474980" cy="825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S"/>
            </a:p>
          </p:txBody>
        </p:sp>
      </p:grpSp>
      <p:graphicFrame>
        <p:nvGraphicFramePr>
          <p:cNvPr id="3" name="Table 2"/>
          <p:cNvGraphicFramePr>
            <a:graphicFrameLocks noGrp="1"/>
          </p:cNvGraphicFramePr>
          <p:nvPr>
            <p:extLst>
              <p:ext uri="{D42A27DB-BD31-4B8C-83A1-F6EECF244321}">
                <p14:modId xmlns:p14="http://schemas.microsoft.com/office/powerpoint/2010/main" val="568803066"/>
              </p:ext>
            </p:extLst>
          </p:nvPr>
        </p:nvGraphicFramePr>
        <p:xfrm>
          <a:off x="539552" y="1489348"/>
          <a:ext cx="8229600" cy="2227312"/>
        </p:xfrm>
        <a:graphic>
          <a:graphicData uri="http://schemas.openxmlformats.org/drawingml/2006/table">
            <a:tbl>
              <a:tblPr firstRow="1" firstCol="1" bandRow="1">
                <a:tableStyleId>{F5AB1C69-6EDB-4FF4-983F-18BD219EF322}</a:tableStyleId>
              </a:tblPr>
              <a:tblGrid>
                <a:gridCol w="2304256"/>
                <a:gridCol w="3528392"/>
                <a:gridCol w="2396952"/>
              </a:tblGrid>
              <a:tr h="1008112">
                <a:tc>
                  <a:txBody>
                    <a:bodyPr/>
                    <a:lstStyle/>
                    <a:p>
                      <a:pPr marR="71755" algn="ctr">
                        <a:spcAft>
                          <a:spcPts val="0"/>
                        </a:spcAft>
                      </a:pPr>
                      <a:r>
                        <a:rPr lang="es-ES" sz="2000" dirty="0" smtClean="0">
                          <a:effectLst/>
                        </a:rPr>
                        <a:t>ESTRATEGIA</a:t>
                      </a:r>
                      <a:endParaRPr lang="es-ES" sz="2000" dirty="0">
                        <a:solidFill>
                          <a:srgbClr val="365F91"/>
                        </a:solidFill>
                        <a:effectLst/>
                        <a:latin typeface="Times New Roman"/>
                        <a:ea typeface="Calibri"/>
                        <a:cs typeface="Calibri"/>
                      </a:endParaRPr>
                    </a:p>
                  </a:txBody>
                  <a:tcPr marL="68580" marR="68580" marT="0" marB="0" anchor="ctr"/>
                </a:tc>
                <a:tc>
                  <a:txBody>
                    <a:bodyPr/>
                    <a:lstStyle/>
                    <a:p>
                      <a:pPr marR="71755" algn="ctr">
                        <a:spcAft>
                          <a:spcPts val="0"/>
                        </a:spcAft>
                      </a:pPr>
                      <a:r>
                        <a:rPr lang="es-ES" sz="2000" dirty="0" smtClean="0">
                          <a:effectLst/>
                        </a:rPr>
                        <a:t>TÁCTICA</a:t>
                      </a:r>
                      <a:endParaRPr lang="es-ES" sz="2000" dirty="0">
                        <a:solidFill>
                          <a:srgbClr val="365F91"/>
                        </a:solidFill>
                        <a:effectLst/>
                        <a:latin typeface="Times New Roman"/>
                        <a:ea typeface="Calibri"/>
                        <a:cs typeface="Calibri"/>
                      </a:endParaRPr>
                    </a:p>
                  </a:txBody>
                  <a:tcPr marL="68580" marR="68580" marT="0" marB="0" anchor="ctr"/>
                </a:tc>
                <a:tc>
                  <a:txBody>
                    <a:bodyPr/>
                    <a:lstStyle/>
                    <a:p>
                      <a:pPr marR="71755" algn="ctr">
                        <a:spcAft>
                          <a:spcPts val="0"/>
                        </a:spcAft>
                      </a:pPr>
                      <a:r>
                        <a:rPr lang="es-ES" sz="2000" dirty="0" smtClean="0">
                          <a:effectLst/>
                        </a:rPr>
                        <a:t>MARKETING MIX</a:t>
                      </a:r>
                      <a:endParaRPr lang="es-ES" sz="2000" dirty="0">
                        <a:solidFill>
                          <a:srgbClr val="365F91"/>
                        </a:solidFill>
                        <a:effectLst/>
                        <a:latin typeface="Times New Roman"/>
                        <a:ea typeface="Calibri"/>
                        <a:cs typeface="Calibri"/>
                      </a:endParaRPr>
                    </a:p>
                  </a:txBody>
                  <a:tcPr marL="68580" marR="68580" marT="0" marB="0" anchor="ctr"/>
                </a:tc>
              </a:tr>
              <a:tr h="1008112">
                <a:tc>
                  <a:txBody>
                    <a:bodyPr/>
                    <a:lstStyle/>
                    <a:p>
                      <a:pPr marR="71755" algn="ctr">
                        <a:spcAft>
                          <a:spcPts val="0"/>
                        </a:spcAft>
                      </a:pPr>
                      <a:r>
                        <a:rPr lang="es-ES" sz="2000" dirty="0" smtClean="0">
                          <a:effectLst/>
                        </a:rPr>
                        <a:t>A</a:t>
                      </a:r>
                      <a:r>
                        <a:rPr lang="es-ES" sz="2000" dirty="0">
                          <a:effectLst/>
                        </a:rPr>
                        <a:t>. Desarrollo de mercados</a:t>
                      </a:r>
                    </a:p>
                    <a:p>
                      <a:pPr marR="71755" algn="ctr">
                        <a:spcAft>
                          <a:spcPts val="0"/>
                        </a:spcAft>
                      </a:pPr>
                      <a:r>
                        <a:rPr lang="es-ES" sz="2000" dirty="0">
                          <a:effectLst/>
                        </a:rPr>
                        <a:t> </a:t>
                      </a:r>
                      <a:endParaRPr lang="es-ES" sz="2000" dirty="0">
                        <a:solidFill>
                          <a:srgbClr val="365F91"/>
                        </a:solidFill>
                        <a:effectLst/>
                        <a:latin typeface="Times New Roman"/>
                        <a:ea typeface="Calibri"/>
                        <a:cs typeface="Calibri"/>
                      </a:endParaRPr>
                    </a:p>
                  </a:txBody>
                  <a:tcPr marL="68580" marR="68580" marT="0" marB="0" anchor="ctr"/>
                </a:tc>
                <a:tc>
                  <a:txBody>
                    <a:bodyPr/>
                    <a:lstStyle/>
                    <a:p>
                      <a:pPr marR="71755" algn="ctr">
                        <a:spcAft>
                          <a:spcPts val="0"/>
                        </a:spcAft>
                      </a:pPr>
                      <a:r>
                        <a:rPr lang="es-ES" sz="2000" dirty="0">
                          <a:effectLst/>
                        </a:rPr>
                        <a:t>A.1 Ampliación de operaciones a Imbabura, Cotopaxi, Cañar, Azuay y Carchi</a:t>
                      </a:r>
                      <a:endParaRPr lang="es-ES" sz="2000" dirty="0">
                        <a:solidFill>
                          <a:srgbClr val="365F91"/>
                        </a:solidFill>
                        <a:effectLst/>
                        <a:latin typeface="Times New Roman"/>
                        <a:ea typeface="Calibri"/>
                        <a:cs typeface="Calibri"/>
                      </a:endParaRPr>
                    </a:p>
                  </a:txBody>
                  <a:tcPr marL="68580" marR="68580" marT="0" marB="0" anchor="ctr"/>
                </a:tc>
                <a:tc>
                  <a:txBody>
                    <a:bodyPr/>
                    <a:lstStyle/>
                    <a:p>
                      <a:pPr marR="71755" algn="ctr">
                        <a:spcAft>
                          <a:spcPts val="0"/>
                        </a:spcAft>
                      </a:pPr>
                      <a:r>
                        <a:rPr lang="es-ES" sz="2000" dirty="0" smtClean="0">
                          <a:effectLst/>
                        </a:rPr>
                        <a:t>PLAZA</a:t>
                      </a:r>
                      <a:endParaRPr lang="es-ES" sz="2000" dirty="0">
                        <a:solidFill>
                          <a:srgbClr val="365F91"/>
                        </a:solidFill>
                        <a:effectLst/>
                        <a:latin typeface="Times New Roman"/>
                        <a:ea typeface="Calibri"/>
                        <a:cs typeface="Calibri"/>
                      </a:endParaRPr>
                    </a:p>
                  </a:txBody>
                  <a:tcPr marL="68580" marR="68580" marT="0" marB="0" anchor="ctr"/>
                </a:tc>
              </a:tr>
            </a:tbl>
          </a:graphicData>
        </a:graphic>
      </p:graphicFrame>
    </p:spTree>
    <p:extLst>
      <p:ext uri="{BB962C8B-B14F-4D97-AF65-F5344CB8AC3E}">
        <p14:creationId xmlns:p14="http://schemas.microsoft.com/office/powerpoint/2010/main" val="9779006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sz="4400" i="0" dirty="0" smtClean="0">
                <a:solidFill>
                  <a:srgbClr val="0070C0"/>
                </a:solidFill>
              </a:rPr>
              <a:t>Estrategias y tácticas</a:t>
            </a:r>
            <a:endParaRPr lang="es-ES" sz="4400" i="0" dirty="0">
              <a:solidFill>
                <a:srgbClr val="0070C0"/>
              </a:solidFill>
            </a:endParaRPr>
          </a:p>
        </p:txBody>
      </p:sp>
      <p:grpSp>
        <p:nvGrpSpPr>
          <p:cNvPr id="5" name="Group 4"/>
          <p:cNvGrpSpPr/>
          <p:nvPr/>
        </p:nvGrpSpPr>
        <p:grpSpPr>
          <a:xfrm>
            <a:off x="16914813" y="-5965825"/>
            <a:ext cx="1460500" cy="249237"/>
            <a:chOff x="0" y="0"/>
            <a:chExt cx="1460632" cy="248920"/>
          </a:xfrm>
        </p:grpSpPr>
        <p:sp>
          <p:nvSpPr>
            <p:cNvPr id="6" name="Text Box 387"/>
            <p:cNvSpPr txBox="1"/>
            <p:nvPr/>
          </p:nvSpPr>
          <p:spPr>
            <a:xfrm>
              <a:off x="0" y="0"/>
              <a:ext cx="1198880" cy="24892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indent="252095" algn="just">
                <a:lnSpc>
                  <a:spcPct val="150000"/>
                </a:lnSpc>
                <a:spcAft>
                  <a:spcPts val="0"/>
                </a:spcAft>
              </a:pPr>
              <a:r>
                <a:rPr lang="es-ES" sz="1200">
                  <a:effectLst/>
                  <a:latin typeface="Times New Roman"/>
                  <a:ea typeface="Calibri"/>
                  <a:cs typeface="Times New Roman"/>
                </a:rPr>
                <a:t>Continúa</a:t>
              </a:r>
            </a:p>
          </p:txBody>
        </p:sp>
        <p:sp>
          <p:nvSpPr>
            <p:cNvPr id="7" name="Right Arrow 6"/>
            <p:cNvSpPr/>
            <p:nvPr/>
          </p:nvSpPr>
          <p:spPr>
            <a:xfrm>
              <a:off x="985652" y="106878"/>
              <a:ext cx="474980" cy="825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S"/>
            </a:p>
          </p:txBody>
        </p:sp>
      </p:grpSp>
      <p:graphicFrame>
        <p:nvGraphicFramePr>
          <p:cNvPr id="3" name="Table 2"/>
          <p:cNvGraphicFramePr>
            <a:graphicFrameLocks noGrp="1"/>
          </p:cNvGraphicFramePr>
          <p:nvPr>
            <p:extLst>
              <p:ext uri="{D42A27DB-BD31-4B8C-83A1-F6EECF244321}">
                <p14:modId xmlns:p14="http://schemas.microsoft.com/office/powerpoint/2010/main" val="2523917504"/>
              </p:ext>
            </p:extLst>
          </p:nvPr>
        </p:nvGraphicFramePr>
        <p:xfrm>
          <a:off x="539552" y="1489348"/>
          <a:ext cx="8229600" cy="2227312"/>
        </p:xfrm>
        <a:graphic>
          <a:graphicData uri="http://schemas.openxmlformats.org/drawingml/2006/table">
            <a:tbl>
              <a:tblPr firstRow="1" firstCol="1" bandRow="1">
                <a:tableStyleId>{00A15C55-8517-42AA-B614-E9B94910E393}</a:tableStyleId>
              </a:tblPr>
              <a:tblGrid>
                <a:gridCol w="2304256"/>
                <a:gridCol w="3528392"/>
                <a:gridCol w="2396952"/>
              </a:tblGrid>
              <a:tr h="1008112">
                <a:tc>
                  <a:txBody>
                    <a:bodyPr/>
                    <a:lstStyle/>
                    <a:p>
                      <a:pPr marR="71755" algn="ctr">
                        <a:spcAft>
                          <a:spcPts val="0"/>
                        </a:spcAft>
                      </a:pPr>
                      <a:r>
                        <a:rPr lang="es-ES" sz="2000" dirty="0" smtClean="0">
                          <a:effectLst/>
                        </a:rPr>
                        <a:t>ESTRATEGIA</a:t>
                      </a:r>
                      <a:endParaRPr lang="es-ES" sz="2000" dirty="0">
                        <a:solidFill>
                          <a:srgbClr val="365F91"/>
                        </a:solidFill>
                        <a:effectLst/>
                        <a:latin typeface="Times New Roman"/>
                        <a:ea typeface="Calibri"/>
                        <a:cs typeface="Calibri"/>
                      </a:endParaRPr>
                    </a:p>
                  </a:txBody>
                  <a:tcPr marL="68580" marR="68580" marT="0" marB="0" anchor="ctr"/>
                </a:tc>
                <a:tc>
                  <a:txBody>
                    <a:bodyPr/>
                    <a:lstStyle/>
                    <a:p>
                      <a:pPr marR="71755" algn="ctr">
                        <a:spcAft>
                          <a:spcPts val="0"/>
                        </a:spcAft>
                      </a:pPr>
                      <a:r>
                        <a:rPr lang="es-ES" sz="2000" dirty="0" smtClean="0">
                          <a:effectLst/>
                        </a:rPr>
                        <a:t>TÁCTICA</a:t>
                      </a:r>
                      <a:endParaRPr lang="es-ES" sz="2000" dirty="0">
                        <a:solidFill>
                          <a:srgbClr val="365F91"/>
                        </a:solidFill>
                        <a:effectLst/>
                        <a:latin typeface="Times New Roman"/>
                        <a:ea typeface="Calibri"/>
                        <a:cs typeface="Calibri"/>
                      </a:endParaRPr>
                    </a:p>
                  </a:txBody>
                  <a:tcPr marL="68580" marR="68580" marT="0" marB="0" anchor="ctr"/>
                </a:tc>
                <a:tc>
                  <a:txBody>
                    <a:bodyPr/>
                    <a:lstStyle/>
                    <a:p>
                      <a:pPr marR="71755" algn="ctr">
                        <a:spcAft>
                          <a:spcPts val="0"/>
                        </a:spcAft>
                      </a:pPr>
                      <a:r>
                        <a:rPr lang="es-ES" sz="2000" dirty="0" smtClean="0">
                          <a:effectLst/>
                        </a:rPr>
                        <a:t>MARKETING MIX</a:t>
                      </a:r>
                      <a:endParaRPr lang="es-ES" sz="2000" dirty="0">
                        <a:solidFill>
                          <a:srgbClr val="365F91"/>
                        </a:solidFill>
                        <a:effectLst/>
                        <a:latin typeface="Times New Roman"/>
                        <a:ea typeface="Calibri"/>
                        <a:cs typeface="Calibri"/>
                      </a:endParaRPr>
                    </a:p>
                  </a:txBody>
                  <a:tcPr marL="68580" marR="68580" marT="0" marB="0" anchor="ctr"/>
                </a:tc>
              </a:tr>
              <a:tr h="1008112">
                <a:tc>
                  <a:txBody>
                    <a:bodyPr/>
                    <a:lstStyle/>
                    <a:p>
                      <a:pPr marR="71755" algn="ctr">
                        <a:spcAft>
                          <a:spcPts val="0"/>
                        </a:spcAft>
                      </a:pPr>
                      <a:r>
                        <a:rPr lang="es-ES_tradnl" sz="2000">
                          <a:effectLst/>
                        </a:rPr>
                        <a:t>B. Nuevos productos</a:t>
                      </a:r>
                      <a:endParaRPr lang="es-ES" sz="2000">
                        <a:solidFill>
                          <a:srgbClr val="365F91"/>
                        </a:solidFill>
                        <a:effectLst/>
                        <a:latin typeface="Times New Roman"/>
                        <a:ea typeface="Calibri"/>
                        <a:cs typeface="Calibri"/>
                      </a:endParaRPr>
                    </a:p>
                  </a:txBody>
                  <a:tcPr marL="68580" marR="68580" marT="0" marB="0" anchor="ctr"/>
                </a:tc>
                <a:tc>
                  <a:txBody>
                    <a:bodyPr/>
                    <a:lstStyle/>
                    <a:p>
                      <a:pPr marR="71755" algn="ctr">
                        <a:spcAft>
                          <a:spcPts val="0"/>
                        </a:spcAft>
                      </a:pPr>
                      <a:r>
                        <a:rPr lang="es-ES" sz="2000">
                          <a:effectLst/>
                        </a:rPr>
                        <a:t>B.1 Implementar una línea de operaciones para el transporte de producto congelado (servicio primario)</a:t>
                      </a:r>
                      <a:endParaRPr lang="es-ES" sz="2000">
                        <a:solidFill>
                          <a:srgbClr val="365F91"/>
                        </a:solidFill>
                        <a:effectLst/>
                        <a:latin typeface="Times New Roman"/>
                        <a:ea typeface="Calibri"/>
                        <a:cs typeface="Calibri"/>
                      </a:endParaRPr>
                    </a:p>
                  </a:txBody>
                  <a:tcPr marL="68580" marR="68580" marT="0" marB="0" anchor="ctr"/>
                </a:tc>
                <a:tc>
                  <a:txBody>
                    <a:bodyPr/>
                    <a:lstStyle/>
                    <a:p>
                      <a:pPr marR="71755" algn="ctr">
                        <a:spcAft>
                          <a:spcPts val="0"/>
                        </a:spcAft>
                      </a:pPr>
                      <a:r>
                        <a:rPr lang="es-ES" sz="2000" dirty="0">
                          <a:effectLst/>
                        </a:rPr>
                        <a:t>PRODUCTO</a:t>
                      </a:r>
                      <a:endParaRPr lang="es-ES" sz="2000" dirty="0">
                        <a:solidFill>
                          <a:srgbClr val="365F91"/>
                        </a:solidFill>
                        <a:effectLst/>
                        <a:latin typeface="Times New Roman"/>
                        <a:ea typeface="Calibri"/>
                        <a:cs typeface="Calibri"/>
                      </a:endParaRPr>
                    </a:p>
                  </a:txBody>
                  <a:tcPr marL="68580" marR="68580" marT="0" marB="0" anchor="ctr"/>
                </a:tc>
              </a:tr>
            </a:tbl>
          </a:graphicData>
        </a:graphic>
      </p:graphicFrame>
    </p:spTree>
    <p:extLst>
      <p:ext uri="{BB962C8B-B14F-4D97-AF65-F5344CB8AC3E}">
        <p14:creationId xmlns:p14="http://schemas.microsoft.com/office/powerpoint/2010/main" val="8027567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sz="4400" i="0" dirty="0" smtClean="0">
                <a:solidFill>
                  <a:srgbClr val="0070C0"/>
                </a:solidFill>
              </a:rPr>
              <a:t>Estrategias y tácticas</a:t>
            </a:r>
            <a:endParaRPr lang="es-ES" sz="4400" i="0" dirty="0">
              <a:solidFill>
                <a:srgbClr val="0070C0"/>
              </a:solidFill>
            </a:endParaRPr>
          </a:p>
        </p:txBody>
      </p:sp>
      <p:grpSp>
        <p:nvGrpSpPr>
          <p:cNvPr id="5" name="Group 4"/>
          <p:cNvGrpSpPr/>
          <p:nvPr/>
        </p:nvGrpSpPr>
        <p:grpSpPr>
          <a:xfrm>
            <a:off x="16914813" y="-5965825"/>
            <a:ext cx="1460500" cy="249237"/>
            <a:chOff x="0" y="0"/>
            <a:chExt cx="1460632" cy="248920"/>
          </a:xfrm>
        </p:grpSpPr>
        <p:sp>
          <p:nvSpPr>
            <p:cNvPr id="6" name="Text Box 387"/>
            <p:cNvSpPr txBox="1"/>
            <p:nvPr/>
          </p:nvSpPr>
          <p:spPr>
            <a:xfrm>
              <a:off x="0" y="0"/>
              <a:ext cx="1198880" cy="24892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indent="252095" algn="just">
                <a:lnSpc>
                  <a:spcPct val="150000"/>
                </a:lnSpc>
                <a:spcAft>
                  <a:spcPts val="0"/>
                </a:spcAft>
              </a:pPr>
              <a:r>
                <a:rPr lang="es-ES" sz="1200">
                  <a:effectLst/>
                  <a:latin typeface="Times New Roman"/>
                  <a:ea typeface="Calibri"/>
                  <a:cs typeface="Times New Roman"/>
                </a:rPr>
                <a:t>Continúa</a:t>
              </a:r>
            </a:p>
          </p:txBody>
        </p:sp>
        <p:sp>
          <p:nvSpPr>
            <p:cNvPr id="7" name="Right Arrow 6"/>
            <p:cNvSpPr/>
            <p:nvPr/>
          </p:nvSpPr>
          <p:spPr>
            <a:xfrm>
              <a:off x="985652" y="106878"/>
              <a:ext cx="474980" cy="825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S"/>
            </a:p>
          </p:txBody>
        </p:sp>
      </p:grpSp>
      <p:graphicFrame>
        <p:nvGraphicFramePr>
          <p:cNvPr id="3" name="Table 2"/>
          <p:cNvGraphicFramePr>
            <a:graphicFrameLocks noGrp="1"/>
          </p:cNvGraphicFramePr>
          <p:nvPr>
            <p:extLst>
              <p:ext uri="{D42A27DB-BD31-4B8C-83A1-F6EECF244321}">
                <p14:modId xmlns:p14="http://schemas.microsoft.com/office/powerpoint/2010/main" val="2904241964"/>
              </p:ext>
            </p:extLst>
          </p:nvPr>
        </p:nvGraphicFramePr>
        <p:xfrm>
          <a:off x="467544" y="1201316"/>
          <a:ext cx="8229600" cy="3751312"/>
        </p:xfrm>
        <a:graphic>
          <a:graphicData uri="http://schemas.openxmlformats.org/drawingml/2006/table">
            <a:tbl>
              <a:tblPr firstRow="1" firstCol="1" bandRow="1">
                <a:tableStyleId>{7DF18680-E054-41AD-8BC1-D1AEF772440D}</a:tableStyleId>
              </a:tblPr>
              <a:tblGrid>
                <a:gridCol w="2304256"/>
                <a:gridCol w="3528392"/>
                <a:gridCol w="2396952"/>
              </a:tblGrid>
              <a:tr h="1008112">
                <a:tc>
                  <a:txBody>
                    <a:bodyPr/>
                    <a:lstStyle/>
                    <a:p>
                      <a:pPr marR="71755" algn="ctr">
                        <a:spcAft>
                          <a:spcPts val="0"/>
                        </a:spcAft>
                      </a:pPr>
                      <a:r>
                        <a:rPr lang="es-ES" sz="2000" dirty="0" smtClean="0">
                          <a:effectLst/>
                        </a:rPr>
                        <a:t>ESTRATEGIA</a:t>
                      </a:r>
                      <a:endParaRPr lang="es-ES" sz="2000" dirty="0">
                        <a:solidFill>
                          <a:srgbClr val="365F91"/>
                        </a:solidFill>
                        <a:effectLst/>
                        <a:latin typeface="Times New Roman"/>
                        <a:ea typeface="Calibri"/>
                        <a:cs typeface="Calibri"/>
                      </a:endParaRPr>
                    </a:p>
                  </a:txBody>
                  <a:tcPr marL="68580" marR="68580" marT="0" marB="0" anchor="ctr"/>
                </a:tc>
                <a:tc>
                  <a:txBody>
                    <a:bodyPr/>
                    <a:lstStyle/>
                    <a:p>
                      <a:pPr marR="71755" algn="ctr">
                        <a:spcAft>
                          <a:spcPts val="0"/>
                        </a:spcAft>
                      </a:pPr>
                      <a:r>
                        <a:rPr lang="es-ES" sz="2000" dirty="0" smtClean="0">
                          <a:effectLst/>
                        </a:rPr>
                        <a:t>TÁCTICA</a:t>
                      </a:r>
                      <a:endParaRPr lang="es-ES" sz="2000" dirty="0">
                        <a:solidFill>
                          <a:srgbClr val="365F91"/>
                        </a:solidFill>
                        <a:effectLst/>
                        <a:latin typeface="Times New Roman"/>
                        <a:ea typeface="Calibri"/>
                        <a:cs typeface="Calibri"/>
                      </a:endParaRPr>
                    </a:p>
                  </a:txBody>
                  <a:tcPr marL="68580" marR="68580" marT="0" marB="0" anchor="ctr"/>
                </a:tc>
                <a:tc>
                  <a:txBody>
                    <a:bodyPr/>
                    <a:lstStyle/>
                    <a:p>
                      <a:pPr marR="71755" algn="ctr">
                        <a:spcAft>
                          <a:spcPts val="0"/>
                        </a:spcAft>
                      </a:pPr>
                      <a:r>
                        <a:rPr lang="es-ES" sz="2000" dirty="0" smtClean="0">
                          <a:effectLst/>
                        </a:rPr>
                        <a:t>MARKETING MIX</a:t>
                      </a:r>
                      <a:endParaRPr lang="es-ES" sz="2000" dirty="0">
                        <a:solidFill>
                          <a:srgbClr val="365F91"/>
                        </a:solidFill>
                        <a:effectLst/>
                        <a:latin typeface="Times New Roman"/>
                        <a:ea typeface="Calibri"/>
                        <a:cs typeface="Calibri"/>
                      </a:endParaRPr>
                    </a:p>
                  </a:txBody>
                  <a:tcPr marL="68580" marR="68580" marT="0" marB="0" anchor="ctr"/>
                </a:tc>
              </a:tr>
              <a:tr h="1008112">
                <a:tc>
                  <a:txBody>
                    <a:bodyPr/>
                    <a:lstStyle/>
                    <a:p>
                      <a:pPr marR="71755" algn="ctr">
                        <a:spcAft>
                          <a:spcPts val="0"/>
                        </a:spcAft>
                      </a:pPr>
                      <a:r>
                        <a:rPr lang="es-ES_tradnl" sz="2000">
                          <a:effectLst/>
                        </a:rPr>
                        <a:t> </a:t>
                      </a:r>
                      <a:endParaRPr lang="es-ES" sz="2000">
                        <a:effectLst/>
                      </a:endParaRPr>
                    </a:p>
                    <a:p>
                      <a:pPr marR="71755" algn="ctr">
                        <a:spcAft>
                          <a:spcPts val="0"/>
                        </a:spcAft>
                      </a:pPr>
                      <a:r>
                        <a:rPr lang="es-ES_tradnl" sz="2000">
                          <a:effectLst/>
                        </a:rPr>
                        <a:t>C. Crecimiento en profundidad</a:t>
                      </a:r>
                      <a:endParaRPr lang="es-ES" sz="2000">
                        <a:solidFill>
                          <a:srgbClr val="365F91"/>
                        </a:solidFill>
                        <a:effectLst/>
                        <a:latin typeface="Times New Roman"/>
                        <a:ea typeface="Calibri"/>
                        <a:cs typeface="Calibri"/>
                      </a:endParaRPr>
                    </a:p>
                  </a:txBody>
                  <a:tcPr marL="68580" marR="68580" marT="0" marB="0" anchor="ctr"/>
                </a:tc>
                <a:tc>
                  <a:txBody>
                    <a:bodyPr/>
                    <a:lstStyle/>
                    <a:p>
                      <a:pPr marR="71755" algn="ctr">
                        <a:spcAft>
                          <a:spcPts val="0"/>
                        </a:spcAft>
                      </a:pPr>
                      <a:r>
                        <a:rPr lang="es-ES_tradnl" sz="2000" dirty="0">
                          <a:effectLst/>
                        </a:rPr>
                        <a:t>C</a:t>
                      </a:r>
                      <a:r>
                        <a:rPr lang="es-ES" sz="2000" dirty="0">
                          <a:effectLst/>
                        </a:rPr>
                        <a:t>.1 Implementación del servicio de apoyo para la ubicación de mercados para exportación a clientes </a:t>
                      </a:r>
                      <a:r>
                        <a:rPr lang="es-ES" sz="2000" dirty="0" smtClean="0">
                          <a:effectLst/>
                        </a:rPr>
                        <a:t>actuales</a:t>
                      </a:r>
                    </a:p>
                    <a:p>
                      <a:pPr marR="71755" algn="ctr">
                        <a:spcAft>
                          <a:spcPts val="0"/>
                        </a:spcAft>
                      </a:pPr>
                      <a:endParaRPr lang="es-ES" sz="2000" dirty="0">
                        <a:effectLst/>
                      </a:endParaRPr>
                    </a:p>
                    <a:p>
                      <a:pPr marR="71755" algn="ctr">
                        <a:spcAft>
                          <a:spcPts val="0"/>
                        </a:spcAft>
                      </a:pPr>
                      <a:r>
                        <a:rPr lang="es-ES" sz="2000" dirty="0">
                          <a:effectLst/>
                        </a:rPr>
                        <a:t>C.2 Consolidación y </a:t>
                      </a:r>
                      <a:r>
                        <a:rPr lang="es-ES" sz="2000" dirty="0" err="1">
                          <a:effectLst/>
                        </a:rPr>
                        <a:t>desconsolidación</a:t>
                      </a:r>
                      <a:r>
                        <a:rPr lang="es-ES" sz="2000" dirty="0">
                          <a:effectLst/>
                        </a:rPr>
                        <a:t> de carga en puerto de origen y destino</a:t>
                      </a:r>
                      <a:endParaRPr lang="es-ES" sz="2000" dirty="0">
                        <a:solidFill>
                          <a:srgbClr val="365F91"/>
                        </a:solidFill>
                        <a:effectLst/>
                        <a:latin typeface="Times New Roman"/>
                        <a:ea typeface="Calibri"/>
                        <a:cs typeface="Calibri"/>
                      </a:endParaRPr>
                    </a:p>
                  </a:txBody>
                  <a:tcPr marL="68580" marR="68580" marT="0" marB="0" anchor="ctr"/>
                </a:tc>
                <a:tc>
                  <a:txBody>
                    <a:bodyPr/>
                    <a:lstStyle/>
                    <a:p>
                      <a:pPr marR="71755" algn="ctr">
                        <a:spcAft>
                          <a:spcPts val="0"/>
                        </a:spcAft>
                      </a:pPr>
                      <a:r>
                        <a:rPr lang="es-ES" sz="2000" dirty="0">
                          <a:effectLst/>
                        </a:rPr>
                        <a:t>PRODUCTO</a:t>
                      </a:r>
                      <a:endParaRPr lang="es-ES" sz="2000" dirty="0">
                        <a:solidFill>
                          <a:srgbClr val="365F91"/>
                        </a:solidFill>
                        <a:effectLst/>
                        <a:latin typeface="Times New Roman"/>
                        <a:ea typeface="Calibri"/>
                        <a:cs typeface="Calibri"/>
                      </a:endParaRPr>
                    </a:p>
                  </a:txBody>
                  <a:tcPr marL="68580" marR="68580" marT="0" marB="0" anchor="ctr"/>
                </a:tc>
              </a:tr>
            </a:tbl>
          </a:graphicData>
        </a:graphic>
      </p:graphicFrame>
    </p:spTree>
    <p:extLst>
      <p:ext uri="{BB962C8B-B14F-4D97-AF65-F5344CB8AC3E}">
        <p14:creationId xmlns:p14="http://schemas.microsoft.com/office/powerpoint/2010/main" val="24289692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sz="4400" i="0" dirty="0" smtClean="0">
                <a:solidFill>
                  <a:srgbClr val="0070C0"/>
                </a:solidFill>
              </a:rPr>
              <a:t>Estrategias y tácticas</a:t>
            </a:r>
            <a:endParaRPr lang="es-ES" sz="4400" i="0" dirty="0">
              <a:solidFill>
                <a:srgbClr val="0070C0"/>
              </a:solidFill>
            </a:endParaRPr>
          </a:p>
        </p:txBody>
      </p:sp>
      <p:grpSp>
        <p:nvGrpSpPr>
          <p:cNvPr id="5" name="Group 4"/>
          <p:cNvGrpSpPr/>
          <p:nvPr/>
        </p:nvGrpSpPr>
        <p:grpSpPr>
          <a:xfrm>
            <a:off x="16914813" y="-5965825"/>
            <a:ext cx="1460500" cy="249237"/>
            <a:chOff x="0" y="0"/>
            <a:chExt cx="1460632" cy="248920"/>
          </a:xfrm>
        </p:grpSpPr>
        <p:sp>
          <p:nvSpPr>
            <p:cNvPr id="6" name="Text Box 387"/>
            <p:cNvSpPr txBox="1"/>
            <p:nvPr/>
          </p:nvSpPr>
          <p:spPr>
            <a:xfrm>
              <a:off x="0" y="0"/>
              <a:ext cx="1198880" cy="24892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indent="252095" algn="just">
                <a:lnSpc>
                  <a:spcPct val="150000"/>
                </a:lnSpc>
                <a:spcAft>
                  <a:spcPts val="0"/>
                </a:spcAft>
              </a:pPr>
              <a:r>
                <a:rPr lang="es-ES" sz="1200">
                  <a:effectLst/>
                  <a:latin typeface="Times New Roman"/>
                  <a:ea typeface="Calibri"/>
                  <a:cs typeface="Times New Roman"/>
                </a:rPr>
                <a:t>Continúa</a:t>
              </a:r>
            </a:p>
          </p:txBody>
        </p:sp>
        <p:sp>
          <p:nvSpPr>
            <p:cNvPr id="7" name="Right Arrow 6"/>
            <p:cNvSpPr/>
            <p:nvPr/>
          </p:nvSpPr>
          <p:spPr>
            <a:xfrm>
              <a:off x="985652" y="106878"/>
              <a:ext cx="474980" cy="825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S"/>
            </a:p>
          </p:txBody>
        </p:sp>
      </p:grpSp>
      <p:graphicFrame>
        <p:nvGraphicFramePr>
          <p:cNvPr id="3" name="Table 2"/>
          <p:cNvGraphicFramePr>
            <a:graphicFrameLocks noGrp="1"/>
          </p:cNvGraphicFramePr>
          <p:nvPr>
            <p:extLst>
              <p:ext uri="{D42A27DB-BD31-4B8C-83A1-F6EECF244321}">
                <p14:modId xmlns:p14="http://schemas.microsoft.com/office/powerpoint/2010/main" val="2618339809"/>
              </p:ext>
            </p:extLst>
          </p:nvPr>
        </p:nvGraphicFramePr>
        <p:xfrm>
          <a:off x="467544" y="1201316"/>
          <a:ext cx="8229600" cy="2836912"/>
        </p:xfrm>
        <a:graphic>
          <a:graphicData uri="http://schemas.openxmlformats.org/drawingml/2006/table">
            <a:tbl>
              <a:tblPr firstRow="1" firstCol="1" bandRow="1">
                <a:tableStyleId>{93296810-A885-4BE3-A3E7-6D5BEEA58F35}</a:tableStyleId>
              </a:tblPr>
              <a:tblGrid>
                <a:gridCol w="2304256"/>
                <a:gridCol w="3528392"/>
                <a:gridCol w="2396952"/>
              </a:tblGrid>
              <a:tr h="1008112">
                <a:tc>
                  <a:txBody>
                    <a:bodyPr/>
                    <a:lstStyle/>
                    <a:p>
                      <a:pPr marR="71755" algn="ctr">
                        <a:spcAft>
                          <a:spcPts val="0"/>
                        </a:spcAft>
                      </a:pPr>
                      <a:r>
                        <a:rPr lang="es-ES" sz="2000" dirty="0" smtClean="0">
                          <a:effectLst/>
                        </a:rPr>
                        <a:t>ESTRATEGIA</a:t>
                      </a:r>
                      <a:endParaRPr lang="es-ES" sz="2000" dirty="0">
                        <a:solidFill>
                          <a:srgbClr val="365F91"/>
                        </a:solidFill>
                        <a:effectLst/>
                        <a:latin typeface="Times New Roman"/>
                        <a:ea typeface="Calibri"/>
                        <a:cs typeface="Calibri"/>
                      </a:endParaRPr>
                    </a:p>
                  </a:txBody>
                  <a:tcPr marL="68580" marR="68580" marT="0" marB="0" anchor="ctr"/>
                </a:tc>
                <a:tc>
                  <a:txBody>
                    <a:bodyPr/>
                    <a:lstStyle/>
                    <a:p>
                      <a:pPr marR="71755" algn="ctr">
                        <a:spcAft>
                          <a:spcPts val="0"/>
                        </a:spcAft>
                      </a:pPr>
                      <a:r>
                        <a:rPr lang="es-ES" sz="2000" dirty="0" smtClean="0">
                          <a:effectLst/>
                        </a:rPr>
                        <a:t>TÁCTICA</a:t>
                      </a:r>
                      <a:endParaRPr lang="es-ES" sz="2000" dirty="0">
                        <a:solidFill>
                          <a:srgbClr val="365F91"/>
                        </a:solidFill>
                        <a:effectLst/>
                        <a:latin typeface="Times New Roman"/>
                        <a:ea typeface="Calibri"/>
                        <a:cs typeface="Calibri"/>
                      </a:endParaRPr>
                    </a:p>
                  </a:txBody>
                  <a:tcPr marL="68580" marR="68580" marT="0" marB="0" anchor="ctr"/>
                </a:tc>
                <a:tc>
                  <a:txBody>
                    <a:bodyPr/>
                    <a:lstStyle/>
                    <a:p>
                      <a:pPr marR="71755" algn="ctr">
                        <a:spcAft>
                          <a:spcPts val="0"/>
                        </a:spcAft>
                      </a:pPr>
                      <a:r>
                        <a:rPr lang="es-ES" sz="2000" dirty="0" smtClean="0">
                          <a:effectLst/>
                        </a:rPr>
                        <a:t>MARKETING MIX</a:t>
                      </a:r>
                      <a:endParaRPr lang="es-ES" sz="2000" dirty="0">
                        <a:solidFill>
                          <a:srgbClr val="365F91"/>
                        </a:solidFill>
                        <a:effectLst/>
                        <a:latin typeface="Times New Roman"/>
                        <a:ea typeface="Calibri"/>
                        <a:cs typeface="Calibri"/>
                      </a:endParaRPr>
                    </a:p>
                  </a:txBody>
                  <a:tcPr marL="68580" marR="68580" marT="0" marB="0" anchor="ctr"/>
                </a:tc>
              </a:tr>
              <a:tr h="1008112">
                <a:tc>
                  <a:txBody>
                    <a:bodyPr/>
                    <a:lstStyle/>
                    <a:p>
                      <a:pPr marR="71755" algn="ctr">
                        <a:spcAft>
                          <a:spcPts val="0"/>
                        </a:spcAft>
                      </a:pPr>
                      <a:r>
                        <a:rPr lang="es-ES_tradnl" sz="2000">
                          <a:effectLst/>
                        </a:rPr>
                        <a:t>D. Segmentación</a:t>
                      </a:r>
                      <a:endParaRPr lang="es-ES" sz="2000">
                        <a:effectLst/>
                      </a:endParaRPr>
                    </a:p>
                    <a:p>
                      <a:pPr marR="71755" algn="ctr">
                        <a:spcAft>
                          <a:spcPts val="0"/>
                        </a:spcAft>
                      </a:pPr>
                      <a:r>
                        <a:rPr lang="es-ES" sz="2000">
                          <a:effectLst/>
                        </a:rPr>
                        <a:t> </a:t>
                      </a:r>
                      <a:endParaRPr lang="es-ES" sz="2000">
                        <a:solidFill>
                          <a:srgbClr val="365F91"/>
                        </a:solidFill>
                        <a:effectLst/>
                        <a:latin typeface="Times New Roman"/>
                        <a:ea typeface="Calibri"/>
                        <a:cs typeface="Calibri"/>
                      </a:endParaRPr>
                    </a:p>
                  </a:txBody>
                  <a:tcPr marL="68580" marR="68580" marT="0" marB="0" anchor="ctr"/>
                </a:tc>
                <a:tc>
                  <a:txBody>
                    <a:bodyPr/>
                    <a:lstStyle/>
                    <a:p>
                      <a:pPr marR="71755" algn="ctr">
                        <a:spcAft>
                          <a:spcPts val="0"/>
                        </a:spcAft>
                      </a:pPr>
                      <a:r>
                        <a:rPr lang="es-ES" sz="2000">
                          <a:effectLst/>
                        </a:rPr>
                        <a:t>D.1 Segmentación de mercado a partir del volumen de exportaciones (para ofrecer la posibilidad de envíos compartidos a precios menores)</a:t>
                      </a:r>
                      <a:endParaRPr lang="es-ES" sz="2000">
                        <a:solidFill>
                          <a:srgbClr val="365F91"/>
                        </a:solidFill>
                        <a:effectLst/>
                        <a:latin typeface="Times New Roman"/>
                        <a:ea typeface="Calibri"/>
                        <a:cs typeface="Calibri"/>
                      </a:endParaRPr>
                    </a:p>
                  </a:txBody>
                  <a:tcPr marL="68580" marR="68580" marT="0" marB="0" anchor="ctr"/>
                </a:tc>
                <a:tc>
                  <a:txBody>
                    <a:bodyPr/>
                    <a:lstStyle/>
                    <a:p>
                      <a:pPr marR="71755" algn="ctr">
                        <a:spcAft>
                          <a:spcPts val="0"/>
                        </a:spcAft>
                      </a:pPr>
                      <a:r>
                        <a:rPr lang="es-ES" sz="2000" dirty="0">
                          <a:effectLst/>
                        </a:rPr>
                        <a:t>PRODUCTO</a:t>
                      </a:r>
                    </a:p>
                    <a:p>
                      <a:pPr marR="71755" algn="ctr">
                        <a:spcAft>
                          <a:spcPts val="0"/>
                        </a:spcAft>
                      </a:pPr>
                      <a:r>
                        <a:rPr lang="es-ES" sz="2000" dirty="0">
                          <a:effectLst/>
                        </a:rPr>
                        <a:t>PRECIO</a:t>
                      </a:r>
                      <a:endParaRPr lang="es-ES" sz="2000" dirty="0">
                        <a:solidFill>
                          <a:srgbClr val="365F91"/>
                        </a:solidFill>
                        <a:effectLst/>
                        <a:latin typeface="Times New Roman"/>
                        <a:ea typeface="Calibri"/>
                        <a:cs typeface="Calibri"/>
                      </a:endParaRPr>
                    </a:p>
                  </a:txBody>
                  <a:tcPr marL="68580" marR="68580" marT="0" marB="0" anchor="ctr"/>
                </a:tc>
              </a:tr>
            </a:tbl>
          </a:graphicData>
        </a:graphic>
      </p:graphicFrame>
    </p:spTree>
    <p:extLst>
      <p:ext uri="{BB962C8B-B14F-4D97-AF65-F5344CB8AC3E}">
        <p14:creationId xmlns:p14="http://schemas.microsoft.com/office/powerpoint/2010/main" val="951848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sz="4400" i="0" dirty="0" smtClean="0">
                <a:solidFill>
                  <a:srgbClr val="0070C0"/>
                </a:solidFill>
              </a:rPr>
              <a:t>Estrategias y tácticas</a:t>
            </a:r>
            <a:endParaRPr lang="es-ES" sz="4400" i="0" dirty="0">
              <a:solidFill>
                <a:srgbClr val="0070C0"/>
              </a:solidFill>
            </a:endParaRPr>
          </a:p>
        </p:txBody>
      </p:sp>
      <p:grpSp>
        <p:nvGrpSpPr>
          <p:cNvPr id="5" name="Group 4"/>
          <p:cNvGrpSpPr/>
          <p:nvPr/>
        </p:nvGrpSpPr>
        <p:grpSpPr>
          <a:xfrm>
            <a:off x="16914813" y="-5965825"/>
            <a:ext cx="1460500" cy="249237"/>
            <a:chOff x="0" y="0"/>
            <a:chExt cx="1460632" cy="248920"/>
          </a:xfrm>
        </p:grpSpPr>
        <p:sp>
          <p:nvSpPr>
            <p:cNvPr id="6" name="Text Box 387"/>
            <p:cNvSpPr txBox="1"/>
            <p:nvPr/>
          </p:nvSpPr>
          <p:spPr>
            <a:xfrm>
              <a:off x="0" y="0"/>
              <a:ext cx="1198880" cy="24892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indent="252095" algn="just">
                <a:lnSpc>
                  <a:spcPct val="150000"/>
                </a:lnSpc>
                <a:spcAft>
                  <a:spcPts val="0"/>
                </a:spcAft>
              </a:pPr>
              <a:r>
                <a:rPr lang="es-ES" sz="1200">
                  <a:effectLst/>
                  <a:latin typeface="Times New Roman"/>
                  <a:ea typeface="Calibri"/>
                  <a:cs typeface="Times New Roman"/>
                </a:rPr>
                <a:t>Continúa</a:t>
              </a:r>
            </a:p>
          </p:txBody>
        </p:sp>
        <p:sp>
          <p:nvSpPr>
            <p:cNvPr id="7" name="Right Arrow 6"/>
            <p:cNvSpPr/>
            <p:nvPr/>
          </p:nvSpPr>
          <p:spPr>
            <a:xfrm>
              <a:off x="985652" y="106878"/>
              <a:ext cx="474980" cy="825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S"/>
            </a:p>
          </p:txBody>
        </p:sp>
      </p:grpSp>
      <p:graphicFrame>
        <p:nvGraphicFramePr>
          <p:cNvPr id="3" name="Table 2"/>
          <p:cNvGraphicFramePr>
            <a:graphicFrameLocks noGrp="1"/>
          </p:cNvGraphicFramePr>
          <p:nvPr>
            <p:extLst>
              <p:ext uri="{D42A27DB-BD31-4B8C-83A1-F6EECF244321}">
                <p14:modId xmlns:p14="http://schemas.microsoft.com/office/powerpoint/2010/main" val="1271934777"/>
              </p:ext>
            </p:extLst>
          </p:nvPr>
        </p:nvGraphicFramePr>
        <p:xfrm>
          <a:off x="467544" y="1201316"/>
          <a:ext cx="8229600" cy="2532112"/>
        </p:xfrm>
        <a:graphic>
          <a:graphicData uri="http://schemas.openxmlformats.org/drawingml/2006/table">
            <a:tbl>
              <a:tblPr firstRow="1" firstCol="1" bandRow="1">
                <a:tableStyleId>{5C22544A-7EE6-4342-B048-85BDC9FD1C3A}</a:tableStyleId>
              </a:tblPr>
              <a:tblGrid>
                <a:gridCol w="2304256"/>
                <a:gridCol w="3528392"/>
                <a:gridCol w="2396952"/>
              </a:tblGrid>
              <a:tr h="1008112">
                <a:tc>
                  <a:txBody>
                    <a:bodyPr/>
                    <a:lstStyle/>
                    <a:p>
                      <a:pPr marR="71755" algn="ctr">
                        <a:spcAft>
                          <a:spcPts val="0"/>
                        </a:spcAft>
                      </a:pPr>
                      <a:r>
                        <a:rPr lang="es-ES" sz="2000" dirty="0" smtClean="0">
                          <a:effectLst/>
                        </a:rPr>
                        <a:t>ESTRATEGIA</a:t>
                      </a:r>
                      <a:endParaRPr lang="es-ES" sz="2000" dirty="0">
                        <a:solidFill>
                          <a:srgbClr val="365F91"/>
                        </a:solidFill>
                        <a:effectLst/>
                        <a:latin typeface="Times New Roman"/>
                        <a:ea typeface="Calibri"/>
                        <a:cs typeface="Calibri"/>
                      </a:endParaRPr>
                    </a:p>
                  </a:txBody>
                  <a:tcPr marL="68580" marR="68580" marT="0" marB="0" anchor="ctr"/>
                </a:tc>
                <a:tc>
                  <a:txBody>
                    <a:bodyPr/>
                    <a:lstStyle/>
                    <a:p>
                      <a:pPr marR="71755" algn="ctr">
                        <a:spcAft>
                          <a:spcPts val="0"/>
                        </a:spcAft>
                      </a:pPr>
                      <a:r>
                        <a:rPr lang="es-ES" sz="2000" dirty="0" smtClean="0">
                          <a:effectLst/>
                        </a:rPr>
                        <a:t>TÁCTICA</a:t>
                      </a:r>
                      <a:endParaRPr lang="es-ES" sz="2000" dirty="0">
                        <a:solidFill>
                          <a:srgbClr val="365F91"/>
                        </a:solidFill>
                        <a:effectLst/>
                        <a:latin typeface="Times New Roman"/>
                        <a:ea typeface="Calibri"/>
                        <a:cs typeface="Calibri"/>
                      </a:endParaRPr>
                    </a:p>
                  </a:txBody>
                  <a:tcPr marL="68580" marR="68580" marT="0" marB="0" anchor="ctr"/>
                </a:tc>
                <a:tc>
                  <a:txBody>
                    <a:bodyPr/>
                    <a:lstStyle/>
                    <a:p>
                      <a:pPr marR="71755" algn="ctr">
                        <a:spcAft>
                          <a:spcPts val="0"/>
                        </a:spcAft>
                      </a:pPr>
                      <a:r>
                        <a:rPr lang="es-ES" sz="2000" dirty="0" smtClean="0">
                          <a:effectLst/>
                        </a:rPr>
                        <a:t>MARKETING MIX</a:t>
                      </a:r>
                      <a:endParaRPr lang="es-ES" sz="2000" dirty="0">
                        <a:solidFill>
                          <a:srgbClr val="365F91"/>
                        </a:solidFill>
                        <a:effectLst/>
                        <a:latin typeface="Times New Roman"/>
                        <a:ea typeface="Calibri"/>
                        <a:cs typeface="Calibri"/>
                      </a:endParaRPr>
                    </a:p>
                  </a:txBody>
                  <a:tcPr marL="68580" marR="68580" marT="0" marB="0" anchor="ctr"/>
                </a:tc>
              </a:tr>
              <a:tr h="1008112">
                <a:tc>
                  <a:txBody>
                    <a:bodyPr/>
                    <a:lstStyle/>
                    <a:p>
                      <a:pPr marR="71755" algn="ctr">
                        <a:spcAft>
                          <a:spcPts val="0"/>
                        </a:spcAft>
                      </a:pPr>
                      <a:r>
                        <a:rPr lang="es-ES_tradnl" sz="2000">
                          <a:effectLst/>
                        </a:rPr>
                        <a:t>E. Crecimiento en superficie</a:t>
                      </a:r>
                      <a:endParaRPr lang="es-ES" sz="2000">
                        <a:solidFill>
                          <a:srgbClr val="365F91"/>
                        </a:solidFill>
                        <a:effectLst/>
                        <a:latin typeface="Times New Roman"/>
                        <a:ea typeface="Calibri"/>
                        <a:cs typeface="Calibri"/>
                      </a:endParaRPr>
                    </a:p>
                  </a:txBody>
                  <a:tcPr marL="68580" marR="68580" marT="0" marB="0" anchor="ctr"/>
                </a:tc>
                <a:tc>
                  <a:txBody>
                    <a:bodyPr/>
                    <a:lstStyle/>
                    <a:p>
                      <a:pPr marR="71755" algn="ctr">
                        <a:spcAft>
                          <a:spcPts val="0"/>
                        </a:spcAft>
                      </a:pPr>
                      <a:r>
                        <a:rPr lang="es-ES" sz="2000">
                          <a:effectLst/>
                        </a:rPr>
                        <a:t>E.1 Apertura de servicios de exportación para productoras de productos de consumo frescos y congelados (Cadena de frío completa)</a:t>
                      </a:r>
                      <a:endParaRPr lang="es-ES" sz="2000">
                        <a:solidFill>
                          <a:srgbClr val="365F91"/>
                        </a:solidFill>
                        <a:effectLst/>
                        <a:latin typeface="Times New Roman"/>
                        <a:ea typeface="Calibri"/>
                        <a:cs typeface="Calibri"/>
                      </a:endParaRPr>
                    </a:p>
                  </a:txBody>
                  <a:tcPr marL="68580" marR="68580" marT="0" marB="0" anchor="ctr"/>
                </a:tc>
                <a:tc>
                  <a:txBody>
                    <a:bodyPr/>
                    <a:lstStyle/>
                    <a:p>
                      <a:pPr marR="71755" algn="ctr">
                        <a:spcAft>
                          <a:spcPts val="0"/>
                        </a:spcAft>
                      </a:pPr>
                      <a:r>
                        <a:rPr lang="es-ES" sz="2000" dirty="0">
                          <a:effectLst/>
                        </a:rPr>
                        <a:t>PRODUCTO</a:t>
                      </a:r>
                      <a:endParaRPr lang="es-ES" sz="2000" dirty="0">
                        <a:solidFill>
                          <a:srgbClr val="365F91"/>
                        </a:solidFill>
                        <a:effectLst/>
                        <a:latin typeface="Times New Roman"/>
                        <a:ea typeface="Calibri"/>
                        <a:cs typeface="Calibri"/>
                      </a:endParaRPr>
                    </a:p>
                  </a:txBody>
                  <a:tcPr marL="68580" marR="68580" marT="0" marB="0" anchor="ctr"/>
                </a:tc>
              </a:tr>
            </a:tbl>
          </a:graphicData>
        </a:graphic>
      </p:graphicFrame>
    </p:spTree>
    <p:extLst>
      <p:ext uri="{BB962C8B-B14F-4D97-AF65-F5344CB8AC3E}">
        <p14:creationId xmlns:p14="http://schemas.microsoft.com/office/powerpoint/2010/main" val="5476368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sz="4400" i="0" dirty="0" smtClean="0">
                <a:solidFill>
                  <a:srgbClr val="0070C0"/>
                </a:solidFill>
              </a:rPr>
              <a:t>Estrategias y tácticas</a:t>
            </a:r>
            <a:endParaRPr lang="es-ES" sz="4400" i="0" dirty="0">
              <a:solidFill>
                <a:srgbClr val="0070C0"/>
              </a:solidFill>
            </a:endParaRPr>
          </a:p>
        </p:txBody>
      </p:sp>
      <p:grpSp>
        <p:nvGrpSpPr>
          <p:cNvPr id="5" name="Group 4"/>
          <p:cNvGrpSpPr/>
          <p:nvPr/>
        </p:nvGrpSpPr>
        <p:grpSpPr>
          <a:xfrm>
            <a:off x="16914813" y="-5965825"/>
            <a:ext cx="1460500" cy="249237"/>
            <a:chOff x="0" y="0"/>
            <a:chExt cx="1460632" cy="248920"/>
          </a:xfrm>
        </p:grpSpPr>
        <p:sp>
          <p:nvSpPr>
            <p:cNvPr id="6" name="Text Box 387"/>
            <p:cNvSpPr txBox="1"/>
            <p:nvPr/>
          </p:nvSpPr>
          <p:spPr>
            <a:xfrm>
              <a:off x="0" y="0"/>
              <a:ext cx="1198880" cy="24892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indent="252095" algn="just">
                <a:lnSpc>
                  <a:spcPct val="150000"/>
                </a:lnSpc>
                <a:spcAft>
                  <a:spcPts val="0"/>
                </a:spcAft>
              </a:pPr>
              <a:r>
                <a:rPr lang="es-ES" sz="1200">
                  <a:effectLst/>
                  <a:latin typeface="Times New Roman"/>
                  <a:ea typeface="Calibri"/>
                  <a:cs typeface="Times New Roman"/>
                </a:rPr>
                <a:t>Continúa</a:t>
              </a:r>
            </a:p>
          </p:txBody>
        </p:sp>
        <p:sp>
          <p:nvSpPr>
            <p:cNvPr id="7" name="Right Arrow 6"/>
            <p:cNvSpPr/>
            <p:nvPr/>
          </p:nvSpPr>
          <p:spPr>
            <a:xfrm>
              <a:off x="985652" y="106878"/>
              <a:ext cx="474980" cy="825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S"/>
            </a:p>
          </p:txBody>
        </p:sp>
      </p:grpSp>
      <p:graphicFrame>
        <p:nvGraphicFramePr>
          <p:cNvPr id="3" name="Table 2"/>
          <p:cNvGraphicFramePr>
            <a:graphicFrameLocks noGrp="1"/>
          </p:cNvGraphicFramePr>
          <p:nvPr>
            <p:extLst>
              <p:ext uri="{D42A27DB-BD31-4B8C-83A1-F6EECF244321}">
                <p14:modId xmlns:p14="http://schemas.microsoft.com/office/powerpoint/2010/main" val="3159118505"/>
              </p:ext>
            </p:extLst>
          </p:nvPr>
        </p:nvGraphicFramePr>
        <p:xfrm>
          <a:off x="467544" y="1201316"/>
          <a:ext cx="8229600" cy="3619800"/>
        </p:xfrm>
        <a:graphic>
          <a:graphicData uri="http://schemas.openxmlformats.org/drawingml/2006/table">
            <a:tbl>
              <a:tblPr firstRow="1" firstCol="1" bandRow="1">
                <a:tableStyleId>{21E4AEA4-8DFA-4A89-87EB-49C32662AFE0}</a:tableStyleId>
              </a:tblPr>
              <a:tblGrid>
                <a:gridCol w="2304256"/>
                <a:gridCol w="3528392"/>
                <a:gridCol w="2396952"/>
              </a:tblGrid>
              <a:tr h="648000">
                <a:tc>
                  <a:txBody>
                    <a:bodyPr/>
                    <a:lstStyle/>
                    <a:p>
                      <a:pPr marR="71755" algn="ctr">
                        <a:spcAft>
                          <a:spcPts val="0"/>
                        </a:spcAft>
                      </a:pPr>
                      <a:r>
                        <a:rPr lang="es-ES" sz="2000" dirty="0" smtClean="0">
                          <a:effectLst/>
                        </a:rPr>
                        <a:t>ESTRATEGIA</a:t>
                      </a:r>
                      <a:endParaRPr lang="es-ES" sz="2000" dirty="0">
                        <a:solidFill>
                          <a:srgbClr val="365F91"/>
                        </a:solidFill>
                        <a:effectLst/>
                        <a:latin typeface="Times New Roman"/>
                        <a:ea typeface="Calibri"/>
                        <a:cs typeface="Calibri"/>
                      </a:endParaRPr>
                    </a:p>
                  </a:txBody>
                  <a:tcPr marL="68580" marR="68580" marT="0" marB="0" anchor="ctr"/>
                </a:tc>
                <a:tc>
                  <a:txBody>
                    <a:bodyPr/>
                    <a:lstStyle/>
                    <a:p>
                      <a:pPr marR="71755" algn="ctr">
                        <a:spcAft>
                          <a:spcPts val="0"/>
                        </a:spcAft>
                      </a:pPr>
                      <a:r>
                        <a:rPr lang="es-ES" sz="2000" dirty="0" smtClean="0">
                          <a:effectLst/>
                        </a:rPr>
                        <a:t>TÁCTICA</a:t>
                      </a:r>
                      <a:endParaRPr lang="es-ES" sz="2000" dirty="0">
                        <a:solidFill>
                          <a:srgbClr val="365F91"/>
                        </a:solidFill>
                        <a:effectLst/>
                        <a:latin typeface="Times New Roman"/>
                        <a:ea typeface="Calibri"/>
                        <a:cs typeface="Calibri"/>
                      </a:endParaRPr>
                    </a:p>
                  </a:txBody>
                  <a:tcPr marL="68580" marR="68580" marT="0" marB="0" anchor="ctr"/>
                </a:tc>
                <a:tc>
                  <a:txBody>
                    <a:bodyPr/>
                    <a:lstStyle/>
                    <a:p>
                      <a:pPr marR="71755" algn="ctr">
                        <a:spcAft>
                          <a:spcPts val="0"/>
                        </a:spcAft>
                      </a:pPr>
                      <a:r>
                        <a:rPr lang="es-ES" sz="2000" dirty="0" smtClean="0">
                          <a:effectLst/>
                        </a:rPr>
                        <a:t>MARKETING MIX</a:t>
                      </a:r>
                      <a:endParaRPr lang="es-ES" sz="2000" dirty="0">
                        <a:solidFill>
                          <a:srgbClr val="365F91"/>
                        </a:solidFill>
                        <a:effectLst/>
                        <a:latin typeface="Times New Roman"/>
                        <a:ea typeface="Calibri"/>
                        <a:cs typeface="Calibri"/>
                      </a:endParaRPr>
                    </a:p>
                  </a:txBody>
                  <a:tcPr marL="68580" marR="68580" marT="0" marB="0" anchor="ctr"/>
                </a:tc>
              </a:tr>
              <a:tr h="1008112">
                <a:tc>
                  <a:txBody>
                    <a:bodyPr/>
                    <a:lstStyle/>
                    <a:p>
                      <a:pPr marR="71755" algn="ctr">
                        <a:spcAft>
                          <a:spcPts val="0"/>
                        </a:spcAft>
                      </a:pPr>
                      <a:r>
                        <a:rPr lang="es-ES_tradnl" sz="2000" dirty="0">
                          <a:effectLst/>
                        </a:rPr>
                        <a:t>F. Desarrollo de productos</a:t>
                      </a:r>
                      <a:endParaRPr lang="es-ES" sz="2000" dirty="0">
                        <a:effectLst/>
                      </a:endParaRPr>
                    </a:p>
                    <a:p>
                      <a:pPr marR="71755" algn="ctr">
                        <a:spcAft>
                          <a:spcPts val="0"/>
                        </a:spcAft>
                      </a:pPr>
                      <a:r>
                        <a:rPr lang="es-ES" sz="2000" dirty="0">
                          <a:effectLst/>
                        </a:rPr>
                        <a:t> </a:t>
                      </a:r>
                      <a:endParaRPr lang="es-ES" sz="2000" dirty="0">
                        <a:solidFill>
                          <a:srgbClr val="365F91"/>
                        </a:solidFill>
                        <a:effectLst/>
                        <a:latin typeface="Times New Roman"/>
                        <a:ea typeface="Calibri"/>
                        <a:cs typeface="Calibri"/>
                      </a:endParaRPr>
                    </a:p>
                  </a:txBody>
                  <a:tcPr marL="68580" marR="68580" marT="0" marB="0" anchor="ctr"/>
                </a:tc>
                <a:tc>
                  <a:txBody>
                    <a:bodyPr/>
                    <a:lstStyle/>
                    <a:p>
                      <a:pPr marR="71755" algn="ctr">
                        <a:spcAft>
                          <a:spcPts val="0"/>
                        </a:spcAft>
                      </a:pPr>
                      <a:r>
                        <a:rPr lang="es-ES" sz="1500" dirty="0">
                          <a:effectLst/>
                        </a:rPr>
                        <a:t>F.1 Implementación de un canal </a:t>
                      </a:r>
                      <a:r>
                        <a:rPr lang="es-ES" sz="1500" dirty="0" err="1">
                          <a:effectLst/>
                        </a:rPr>
                        <a:t>call</a:t>
                      </a:r>
                      <a:r>
                        <a:rPr lang="es-ES" sz="1500" dirty="0">
                          <a:effectLst/>
                        </a:rPr>
                        <a:t> center de asistencia para exportadores (posibilidad de seguimiento de carga vía telefónica y vía mail) (Valor agregado)</a:t>
                      </a:r>
                    </a:p>
                    <a:p>
                      <a:pPr marR="71755" algn="ctr">
                        <a:spcAft>
                          <a:spcPts val="0"/>
                        </a:spcAft>
                      </a:pPr>
                      <a:r>
                        <a:rPr lang="es-ES" sz="1500" dirty="0">
                          <a:effectLst/>
                        </a:rPr>
                        <a:t>F.2 Realización de informes diarios para el exportados sobre la condición y ubicación de la carga (Valor agregado)</a:t>
                      </a:r>
                    </a:p>
                    <a:p>
                      <a:pPr marR="71755" algn="ctr">
                        <a:spcAft>
                          <a:spcPts val="0"/>
                        </a:spcAft>
                      </a:pPr>
                      <a:r>
                        <a:rPr lang="es-ES" sz="1500" dirty="0">
                          <a:effectLst/>
                        </a:rPr>
                        <a:t>F.3 Control continuo de temperatura y humedad de la carga (Valor agregado)</a:t>
                      </a:r>
                    </a:p>
                    <a:p>
                      <a:pPr marR="71755" algn="ctr">
                        <a:spcAft>
                          <a:spcPts val="0"/>
                        </a:spcAft>
                      </a:pPr>
                      <a:r>
                        <a:rPr lang="es-ES" sz="1500" dirty="0">
                          <a:effectLst/>
                        </a:rPr>
                        <a:t>F.4 Coordinación de acopio “</a:t>
                      </a:r>
                      <a:r>
                        <a:rPr lang="es-ES" sz="1500" dirty="0" err="1">
                          <a:effectLst/>
                        </a:rPr>
                        <a:t>Just</a:t>
                      </a:r>
                      <a:r>
                        <a:rPr lang="es-ES" sz="1500" dirty="0">
                          <a:effectLst/>
                        </a:rPr>
                        <a:t> in Time”</a:t>
                      </a:r>
                      <a:endParaRPr lang="es-ES" sz="1500" dirty="0">
                        <a:solidFill>
                          <a:srgbClr val="365F91"/>
                        </a:solidFill>
                        <a:effectLst/>
                        <a:latin typeface="Times New Roman"/>
                        <a:ea typeface="Calibri"/>
                        <a:cs typeface="Calibri"/>
                      </a:endParaRPr>
                    </a:p>
                  </a:txBody>
                  <a:tcPr marL="68580" marR="68580" marT="0" marB="0" anchor="ctr"/>
                </a:tc>
                <a:tc>
                  <a:txBody>
                    <a:bodyPr/>
                    <a:lstStyle/>
                    <a:p>
                      <a:pPr marR="71755" algn="ctr">
                        <a:spcAft>
                          <a:spcPts val="0"/>
                        </a:spcAft>
                      </a:pPr>
                      <a:r>
                        <a:rPr lang="es-ES" sz="2000" dirty="0">
                          <a:effectLst/>
                        </a:rPr>
                        <a:t>PRODUCTO</a:t>
                      </a:r>
                      <a:endParaRPr lang="es-ES" sz="2000" dirty="0">
                        <a:solidFill>
                          <a:srgbClr val="365F91"/>
                        </a:solidFill>
                        <a:effectLst/>
                        <a:latin typeface="Times New Roman"/>
                        <a:ea typeface="Calibri"/>
                        <a:cs typeface="Calibri"/>
                      </a:endParaRPr>
                    </a:p>
                  </a:txBody>
                  <a:tcPr marL="68580" marR="68580" marT="0" marB="0" anchor="ctr"/>
                </a:tc>
              </a:tr>
            </a:tbl>
          </a:graphicData>
        </a:graphic>
      </p:graphicFrame>
    </p:spTree>
    <p:extLst>
      <p:ext uri="{BB962C8B-B14F-4D97-AF65-F5344CB8AC3E}">
        <p14:creationId xmlns:p14="http://schemas.microsoft.com/office/powerpoint/2010/main" val="300025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sz="4400" i="0" dirty="0" smtClean="0">
                <a:solidFill>
                  <a:srgbClr val="0070C0"/>
                </a:solidFill>
              </a:rPr>
              <a:t>Estrategias y tácticas</a:t>
            </a:r>
            <a:endParaRPr lang="es-ES" sz="4400" i="0" dirty="0">
              <a:solidFill>
                <a:srgbClr val="0070C0"/>
              </a:solidFill>
            </a:endParaRPr>
          </a:p>
        </p:txBody>
      </p:sp>
      <p:grpSp>
        <p:nvGrpSpPr>
          <p:cNvPr id="5" name="Group 4"/>
          <p:cNvGrpSpPr/>
          <p:nvPr/>
        </p:nvGrpSpPr>
        <p:grpSpPr>
          <a:xfrm>
            <a:off x="16914813" y="-5965825"/>
            <a:ext cx="1460500" cy="249237"/>
            <a:chOff x="0" y="0"/>
            <a:chExt cx="1460632" cy="248920"/>
          </a:xfrm>
        </p:grpSpPr>
        <p:sp>
          <p:nvSpPr>
            <p:cNvPr id="6" name="Text Box 387"/>
            <p:cNvSpPr txBox="1"/>
            <p:nvPr/>
          </p:nvSpPr>
          <p:spPr>
            <a:xfrm>
              <a:off x="0" y="0"/>
              <a:ext cx="1198880" cy="24892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indent="252095" algn="just">
                <a:lnSpc>
                  <a:spcPct val="150000"/>
                </a:lnSpc>
                <a:spcAft>
                  <a:spcPts val="0"/>
                </a:spcAft>
              </a:pPr>
              <a:r>
                <a:rPr lang="es-ES" sz="1200">
                  <a:effectLst/>
                  <a:latin typeface="Times New Roman"/>
                  <a:ea typeface="Calibri"/>
                  <a:cs typeface="Times New Roman"/>
                </a:rPr>
                <a:t>Continúa</a:t>
              </a:r>
            </a:p>
          </p:txBody>
        </p:sp>
        <p:sp>
          <p:nvSpPr>
            <p:cNvPr id="7" name="Right Arrow 6"/>
            <p:cNvSpPr/>
            <p:nvPr/>
          </p:nvSpPr>
          <p:spPr>
            <a:xfrm>
              <a:off x="985652" y="106878"/>
              <a:ext cx="474980" cy="825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S"/>
            </a:p>
          </p:txBody>
        </p:sp>
      </p:grpSp>
      <p:graphicFrame>
        <p:nvGraphicFramePr>
          <p:cNvPr id="3" name="Table 2"/>
          <p:cNvGraphicFramePr>
            <a:graphicFrameLocks noGrp="1"/>
          </p:cNvGraphicFramePr>
          <p:nvPr>
            <p:extLst>
              <p:ext uri="{D42A27DB-BD31-4B8C-83A1-F6EECF244321}">
                <p14:modId xmlns:p14="http://schemas.microsoft.com/office/powerpoint/2010/main" val="696106349"/>
              </p:ext>
            </p:extLst>
          </p:nvPr>
        </p:nvGraphicFramePr>
        <p:xfrm>
          <a:off x="467544" y="1201316"/>
          <a:ext cx="8229600" cy="2781600"/>
        </p:xfrm>
        <a:graphic>
          <a:graphicData uri="http://schemas.openxmlformats.org/drawingml/2006/table">
            <a:tbl>
              <a:tblPr firstRow="1" firstCol="1" bandRow="1">
                <a:tableStyleId>{F5AB1C69-6EDB-4FF4-983F-18BD219EF322}</a:tableStyleId>
              </a:tblPr>
              <a:tblGrid>
                <a:gridCol w="2304256"/>
                <a:gridCol w="3528392"/>
                <a:gridCol w="2396952"/>
              </a:tblGrid>
              <a:tr h="648000">
                <a:tc>
                  <a:txBody>
                    <a:bodyPr/>
                    <a:lstStyle/>
                    <a:p>
                      <a:pPr marR="71755" algn="ctr">
                        <a:spcAft>
                          <a:spcPts val="0"/>
                        </a:spcAft>
                      </a:pPr>
                      <a:r>
                        <a:rPr lang="es-ES" sz="2000" dirty="0" smtClean="0">
                          <a:effectLst/>
                        </a:rPr>
                        <a:t>ESTRATEGIA</a:t>
                      </a:r>
                      <a:endParaRPr lang="es-ES" sz="2000" dirty="0">
                        <a:solidFill>
                          <a:srgbClr val="365F91"/>
                        </a:solidFill>
                        <a:effectLst/>
                        <a:latin typeface="Times New Roman"/>
                        <a:ea typeface="Calibri"/>
                        <a:cs typeface="Calibri"/>
                      </a:endParaRPr>
                    </a:p>
                  </a:txBody>
                  <a:tcPr marL="68580" marR="68580" marT="0" marB="0" anchor="ctr"/>
                </a:tc>
                <a:tc>
                  <a:txBody>
                    <a:bodyPr/>
                    <a:lstStyle/>
                    <a:p>
                      <a:pPr marR="71755" algn="ctr">
                        <a:spcAft>
                          <a:spcPts val="0"/>
                        </a:spcAft>
                      </a:pPr>
                      <a:r>
                        <a:rPr lang="es-ES" sz="2000" dirty="0" smtClean="0">
                          <a:effectLst/>
                        </a:rPr>
                        <a:t>TÁCTICA</a:t>
                      </a:r>
                      <a:endParaRPr lang="es-ES" sz="2000" dirty="0">
                        <a:solidFill>
                          <a:srgbClr val="365F91"/>
                        </a:solidFill>
                        <a:effectLst/>
                        <a:latin typeface="Times New Roman"/>
                        <a:ea typeface="Calibri"/>
                        <a:cs typeface="Calibri"/>
                      </a:endParaRPr>
                    </a:p>
                  </a:txBody>
                  <a:tcPr marL="68580" marR="68580" marT="0" marB="0" anchor="ctr"/>
                </a:tc>
                <a:tc>
                  <a:txBody>
                    <a:bodyPr/>
                    <a:lstStyle/>
                    <a:p>
                      <a:pPr marR="71755" algn="ctr">
                        <a:spcAft>
                          <a:spcPts val="0"/>
                        </a:spcAft>
                      </a:pPr>
                      <a:r>
                        <a:rPr lang="es-ES" sz="2000" dirty="0" smtClean="0">
                          <a:effectLst/>
                        </a:rPr>
                        <a:t>MARKETING MIX</a:t>
                      </a:r>
                      <a:endParaRPr lang="es-ES" sz="2000" dirty="0">
                        <a:solidFill>
                          <a:srgbClr val="365F91"/>
                        </a:solidFill>
                        <a:effectLst/>
                        <a:latin typeface="Times New Roman"/>
                        <a:ea typeface="Calibri"/>
                        <a:cs typeface="Calibri"/>
                      </a:endParaRPr>
                    </a:p>
                  </a:txBody>
                  <a:tcPr marL="68580" marR="68580" marT="0" marB="0" anchor="ctr"/>
                </a:tc>
              </a:tr>
              <a:tr h="1008112">
                <a:tc>
                  <a:txBody>
                    <a:bodyPr/>
                    <a:lstStyle/>
                    <a:p>
                      <a:pPr marR="71755" algn="ctr">
                        <a:spcAft>
                          <a:spcPts val="0"/>
                        </a:spcAft>
                      </a:pPr>
                      <a:r>
                        <a:rPr lang="es-ES" sz="2000">
                          <a:effectLst/>
                        </a:rPr>
                        <a:t>G. Diferenciación</a:t>
                      </a:r>
                      <a:endParaRPr lang="es-ES" sz="2000">
                        <a:solidFill>
                          <a:srgbClr val="365F91"/>
                        </a:solidFill>
                        <a:effectLst/>
                        <a:latin typeface="Times New Roman"/>
                        <a:ea typeface="Calibri"/>
                        <a:cs typeface="Calibri"/>
                      </a:endParaRPr>
                    </a:p>
                  </a:txBody>
                  <a:tcPr marL="68580" marR="68580" marT="0" marB="0" anchor="ctr"/>
                </a:tc>
                <a:tc>
                  <a:txBody>
                    <a:bodyPr/>
                    <a:lstStyle/>
                    <a:p>
                      <a:pPr marR="71755" algn="ctr">
                        <a:spcAft>
                          <a:spcPts val="0"/>
                        </a:spcAft>
                      </a:pPr>
                      <a:r>
                        <a:rPr lang="es-ES" sz="2000">
                          <a:effectLst/>
                        </a:rPr>
                        <a:t>G.1 Manejo de marcas para los servicios primarios</a:t>
                      </a:r>
                    </a:p>
                    <a:p>
                      <a:pPr marR="71755" algn="ctr">
                        <a:spcAft>
                          <a:spcPts val="0"/>
                        </a:spcAft>
                      </a:pPr>
                      <a:r>
                        <a:rPr lang="es-ES" sz="2000">
                          <a:effectLst/>
                        </a:rPr>
                        <a:t>G.2 Realización de campañas de marketing directo</a:t>
                      </a:r>
                    </a:p>
                    <a:p>
                      <a:pPr marR="71755" algn="ctr">
                        <a:spcAft>
                          <a:spcPts val="0"/>
                        </a:spcAft>
                      </a:pPr>
                      <a:r>
                        <a:rPr lang="es-ES" sz="2000">
                          <a:effectLst/>
                        </a:rPr>
                        <a:t>G.3 Preparación de una fuerza de ventas empresarial</a:t>
                      </a:r>
                      <a:endParaRPr lang="es-ES" sz="2000">
                        <a:solidFill>
                          <a:srgbClr val="365F91"/>
                        </a:solidFill>
                        <a:effectLst/>
                        <a:latin typeface="Times New Roman"/>
                        <a:ea typeface="Calibri"/>
                        <a:cs typeface="Calibri"/>
                      </a:endParaRPr>
                    </a:p>
                  </a:txBody>
                  <a:tcPr marL="68580" marR="68580" marT="0" marB="0" anchor="ctr"/>
                </a:tc>
                <a:tc>
                  <a:txBody>
                    <a:bodyPr/>
                    <a:lstStyle/>
                    <a:p>
                      <a:pPr marR="71755" algn="ctr">
                        <a:spcAft>
                          <a:spcPts val="0"/>
                        </a:spcAft>
                      </a:pPr>
                      <a:r>
                        <a:rPr lang="es-ES" sz="2000" dirty="0">
                          <a:effectLst/>
                        </a:rPr>
                        <a:t>PROMOCIÓN</a:t>
                      </a:r>
                      <a:endParaRPr lang="es-ES" sz="2000" dirty="0">
                        <a:solidFill>
                          <a:srgbClr val="365F91"/>
                        </a:solidFill>
                        <a:effectLst/>
                        <a:latin typeface="Times New Roman"/>
                        <a:ea typeface="Calibri"/>
                        <a:cs typeface="Calibri"/>
                      </a:endParaRPr>
                    </a:p>
                  </a:txBody>
                  <a:tcPr marL="68580" marR="68580" marT="0" marB="0" anchor="ctr"/>
                </a:tc>
              </a:tr>
            </a:tbl>
          </a:graphicData>
        </a:graphic>
      </p:graphicFrame>
    </p:spTree>
    <p:extLst>
      <p:ext uri="{BB962C8B-B14F-4D97-AF65-F5344CB8AC3E}">
        <p14:creationId xmlns:p14="http://schemas.microsoft.com/office/powerpoint/2010/main" val="3241675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sz="4400" i="0" dirty="0" smtClean="0">
                <a:solidFill>
                  <a:srgbClr val="0070C0"/>
                </a:solidFill>
              </a:rPr>
              <a:t>Estrategias y tácticas</a:t>
            </a:r>
            <a:endParaRPr lang="es-ES" sz="4400" i="0" dirty="0">
              <a:solidFill>
                <a:srgbClr val="0070C0"/>
              </a:solidFill>
            </a:endParaRPr>
          </a:p>
        </p:txBody>
      </p:sp>
      <p:grpSp>
        <p:nvGrpSpPr>
          <p:cNvPr id="5" name="Group 4"/>
          <p:cNvGrpSpPr/>
          <p:nvPr/>
        </p:nvGrpSpPr>
        <p:grpSpPr>
          <a:xfrm>
            <a:off x="16914813" y="-5965825"/>
            <a:ext cx="1460500" cy="249237"/>
            <a:chOff x="0" y="0"/>
            <a:chExt cx="1460632" cy="248920"/>
          </a:xfrm>
        </p:grpSpPr>
        <p:sp>
          <p:nvSpPr>
            <p:cNvPr id="6" name="Text Box 387"/>
            <p:cNvSpPr txBox="1"/>
            <p:nvPr/>
          </p:nvSpPr>
          <p:spPr>
            <a:xfrm>
              <a:off x="0" y="0"/>
              <a:ext cx="1198880" cy="24892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indent="252095" algn="just">
                <a:lnSpc>
                  <a:spcPct val="150000"/>
                </a:lnSpc>
                <a:spcAft>
                  <a:spcPts val="0"/>
                </a:spcAft>
              </a:pPr>
              <a:r>
                <a:rPr lang="es-ES" sz="1200">
                  <a:effectLst/>
                  <a:latin typeface="Times New Roman"/>
                  <a:ea typeface="Calibri"/>
                  <a:cs typeface="Times New Roman"/>
                </a:rPr>
                <a:t>Continúa</a:t>
              </a:r>
            </a:p>
          </p:txBody>
        </p:sp>
        <p:sp>
          <p:nvSpPr>
            <p:cNvPr id="7" name="Right Arrow 6"/>
            <p:cNvSpPr/>
            <p:nvPr/>
          </p:nvSpPr>
          <p:spPr>
            <a:xfrm>
              <a:off x="985652" y="106878"/>
              <a:ext cx="474980" cy="825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S"/>
            </a:p>
          </p:txBody>
        </p:sp>
      </p:grpSp>
      <p:graphicFrame>
        <p:nvGraphicFramePr>
          <p:cNvPr id="3" name="Table 2"/>
          <p:cNvGraphicFramePr>
            <a:graphicFrameLocks noGrp="1"/>
          </p:cNvGraphicFramePr>
          <p:nvPr>
            <p:extLst>
              <p:ext uri="{D42A27DB-BD31-4B8C-83A1-F6EECF244321}">
                <p14:modId xmlns:p14="http://schemas.microsoft.com/office/powerpoint/2010/main" val="495155525"/>
              </p:ext>
            </p:extLst>
          </p:nvPr>
        </p:nvGraphicFramePr>
        <p:xfrm>
          <a:off x="467544" y="1201316"/>
          <a:ext cx="8229600" cy="3672336"/>
        </p:xfrm>
        <a:graphic>
          <a:graphicData uri="http://schemas.openxmlformats.org/drawingml/2006/table">
            <a:tbl>
              <a:tblPr firstRow="1" firstCol="1" bandRow="1">
                <a:tableStyleId>{00A15C55-8517-42AA-B614-E9B94910E393}</a:tableStyleId>
              </a:tblPr>
              <a:tblGrid>
                <a:gridCol w="2304256"/>
                <a:gridCol w="3528392"/>
                <a:gridCol w="2396952"/>
              </a:tblGrid>
              <a:tr h="648000">
                <a:tc>
                  <a:txBody>
                    <a:bodyPr/>
                    <a:lstStyle/>
                    <a:p>
                      <a:pPr marR="71755" algn="ctr">
                        <a:spcAft>
                          <a:spcPts val="0"/>
                        </a:spcAft>
                      </a:pPr>
                      <a:r>
                        <a:rPr lang="es-ES" sz="2000" dirty="0" smtClean="0">
                          <a:effectLst/>
                        </a:rPr>
                        <a:t>ESTRATEGIA</a:t>
                      </a:r>
                      <a:endParaRPr lang="es-ES" sz="2000" dirty="0">
                        <a:solidFill>
                          <a:srgbClr val="365F91"/>
                        </a:solidFill>
                        <a:effectLst/>
                        <a:latin typeface="Times New Roman"/>
                        <a:ea typeface="Calibri"/>
                        <a:cs typeface="Calibri"/>
                      </a:endParaRPr>
                    </a:p>
                  </a:txBody>
                  <a:tcPr marL="68580" marR="68580" marT="0" marB="0" anchor="ctr"/>
                </a:tc>
                <a:tc>
                  <a:txBody>
                    <a:bodyPr/>
                    <a:lstStyle/>
                    <a:p>
                      <a:pPr marR="71755" algn="ctr">
                        <a:spcAft>
                          <a:spcPts val="0"/>
                        </a:spcAft>
                      </a:pPr>
                      <a:r>
                        <a:rPr lang="es-ES" sz="2000" dirty="0" smtClean="0">
                          <a:effectLst/>
                        </a:rPr>
                        <a:t>TÁCTICA</a:t>
                      </a:r>
                      <a:endParaRPr lang="es-ES" sz="2000" dirty="0">
                        <a:solidFill>
                          <a:srgbClr val="365F91"/>
                        </a:solidFill>
                        <a:effectLst/>
                        <a:latin typeface="Times New Roman"/>
                        <a:ea typeface="Calibri"/>
                        <a:cs typeface="Calibri"/>
                      </a:endParaRPr>
                    </a:p>
                  </a:txBody>
                  <a:tcPr marL="68580" marR="68580" marT="0" marB="0" anchor="ctr"/>
                </a:tc>
                <a:tc>
                  <a:txBody>
                    <a:bodyPr/>
                    <a:lstStyle/>
                    <a:p>
                      <a:pPr marR="71755" algn="ctr">
                        <a:spcAft>
                          <a:spcPts val="0"/>
                        </a:spcAft>
                      </a:pPr>
                      <a:r>
                        <a:rPr lang="es-ES" sz="2000" dirty="0" smtClean="0">
                          <a:effectLst/>
                        </a:rPr>
                        <a:t>MARKETING MIX</a:t>
                      </a:r>
                      <a:endParaRPr lang="es-ES" sz="2000" dirty="0">
                        <a:solidFill>
                          <a:srgbClr val="365F91"/>
                        </a:solidFill>
                        <a:effectLst/>
                        <a:latin typeface="Times New Roman"/>
                        <a:ea typeface="Calibri"/>
                        <a:cs typeface="Calibri"/>
                      </a:endParaRPr>
                    </a:p>
                  </a:txBody>
                  <a:tcPr marL="68580" marR="68580" marT="0" marB="0" anchor="ctr"/>
                </a:tc>
              </a:tr>
              <a:tr h="3024336">
                <a:tc>
                  <a:txBody>
                    <a:bodyPr/>
                    <a:lstStyle/>
                    <a:p>
                      <a:pPr marR="71755" algn="ctr">
                        <a:spcAft>
                          <a:spcPts val="0"/>
                        </a:spcAft>
                      </a:pPr>
                      <a:r>
                        <a:rPr lang="es-ES" sz="2000" dirty="0">
                          <a:effectLst/>
                        </a:rPr>
                        <a:t>H. Desarrollo de Talento Humano</a:t>
                      </a:r>
                      <a:endParaRPr lang="es-ES" sz="2000" dirty="0">
                        <a:solidFill>
                          <a:srgbClr val="365F91"/>
                        </a:solidFill>
                        <a:effectLst/>
                        <a:latin typeface="Times New Roman"/>
                        <a:ea typeface="Calibri"/>
                        <a:cs typeface="Calibri"/>
                      </a:endParaRPr>
                    </a:p>
                  </a:txBody>
                  <a:tcPr marL="68580" marR="68580" marT="0" marB="0" anchor="ctr"/>
                </a:tc>
                <a:tc>
                  <a:txBody>
                    <a:bodyPr/>
                    <a:lstStyle/>
                    <a:p>
                      <a:pPr marR="71755" algn="ctr">
                        <a:spcAft>
                          <a:spcPts val="0"/>
                        </a:spcAft>
                      </a:pPr>
                      <a:r>
                        <a:rPr lang="es-ES" sz="2000" dirty="0">
                          <a:effectLst/>
                        </a:rPr>
                        <a:t>H.1 Implementación de ejecutivos de cuenta para el manejo de carteras reducidas de clientes</a:t>
                      </a:r>
                    </a:p>
                    <a:p>
                      <a:pPr marR="71755" algn="ctr">
                        <a:spcAft>
                          <a:spcPts val="0"/>
                        </a:spcAft>
                      </a:pPr>
                      <a:r>
                        <a:rPr lang="es-ES" sz="2000" dirty="0">
                          <a:effectLst/>
                        </a:rPr>
                        <a:t>H.2 Capacitación al personal en logística de exportación, normativa aduanera, inglés y tecnología para exportación</a:t>
                      </a:r>
                      <a:endParaRPr lang="es-ES" sz="2000" dirty="0">
                        <a:solidFill>
                          <a:srgbClr val="365F91"/>
                        </a:solidFill>
                        <a:effectLst/>
                        <a:latin typeface="Times New Roman"/>
                        <a:ea typeface="Calibri"/>
                        <a:cs typeface="Calibri"/>
                      </a:endParaRPr>
                    </a:p>
                  </a:txBody>
                  <a:tcPr marL="68580" marR="68580" marT="0" marB="0" anchor="ctr"/>
                </a:tc>
                <a:tc>
                  <a:txBody>
                    <a:bodyPr/>
                    <a:lstStyle/>
                    <a:p>
                      <a:pPr marR="71755" algn="ctr">
                        <a:spcAft>
                          <a:spcPts val="0"/>
                        </a:spcAft>
                      </a:pPr>
                      <a:r>
                        <a:rPr lang="es-ES" sz="2000" dirty="0">
                          <a:effectLst/>
                        </a:rPr>
                        <a:t>PRODUCTO</a:t>
                      </a:r>
                      <a:endParaRPr lang="es-ES" sz="2000" dirty="0">
                        <a:solidFill>
                          <a:srgbClr val="365F91"/>
                        </a:solidFill>
                        <a:effectLst/>
                        <a:latin typeface="Times New Roman"/>
                        <a:ea typeface="Calibri"/>
                        <a:cs typeface="Calibri"/>
                      </a:endParaRPr>
                    </a:p>
                  </a:txBody>
                  <a:tcPr marL="68580" marR="68580" marT="0" marB="0" anchor="ctr"/>
                </a:tc>
              </a:tr>
            </a:tbl>
          </a:graphicData>
        </a:graphic>
      </p:graphicFrame>
    </p:spTree>
    <p:extLst>
      <p:ext uri="{BB962C8B-B14F-4D97-AF65-F5344CB8AC3E}">
        <p14:creationId xmlns:p14="http://schemas.microsoft.com/office/powerpoint/2010/main" val="3373611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i="0" dirty="0" smtClean="0">
                <a:solidFill>
                  <a:schemeClr val="accent1"/>
                </a:solidFill>
              </a:rPr>
              <a:t>Diagrama de Ishikawa</a:t>
            </a:r>
            <a:endParaRPr lang="es-ES" i="0" dirty="0">
              <a:solidFill>
                <a:schemeClr val="accent1"/>
              </a:solidFill>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5" name="Object 4"/>
          <p:cNvGraphicFramePr>
            <a:graphicFrameLocks noChangeAspect="1"/>
          </p:cNvGraphicFramePr>
          <p:nvPr>
            <p:extLst>
              <p:ext uri="{D42A27DB-BD31-4B8C-83A1-F6EECF244321}">
                <p14:modId xmlns:p14="http://schemas.microsoft.com/office/powerpoint/2010/main" val="2968452596"/>
              </p:ext>
            </p:extLst>
          </p:nvPr>
        </p:nvGraphicFramePr>
        <p:xfrm>
          <a:off x="238125" y="1201316"/>
          <a:ext cx="8667750" cy="3476625"/>
        </p:xfrm>
        <a:graphic>
          <a:graphicData uri="http://schemas.openxmlformats.org/presentationml/2006/ole">
            <mc:AlternateContent xmlns:mc="http://schemas.openxmlformats.org/markup-compatibility/2006">
              <mc:Choice xmlns:v="urn:schemas-microsoft-com:vml" Requires="v">
                <p:oleObj spid="_x0000_s50182" name="Visio" r:id="rId3" imgW="8047620" imgH="3252698" progId="Visio.Drawing.11">
                  <p:embed/>
                </p:oleObj>
              </mc:Choice>
              <mc:Fallback>
                <p:oleObj name="Visio" r:id="rId3" imgW="8047620" imgH="3252698"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125" y="1201316"/>
                        <a:ext cx="8667750" cy="3476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696690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913284"/>
          </a:xfrm>
        </p:spPr>
        <p:txBody>
          <a:bodyPr/>
          <a:lstStyle/>
          <a:p>
            <a:pPr algn="ctr"/>
            <a:r>
              <a:rPr lang="es-ES" sz="4400" i="0" dirty="0" smtClean="0">
                <a:solidFill>
                  <a:srgbClr val="0070C0"/>
                </a:solidFill>
              </a:rPr>
              <a:t>Presupuesto</a:t>
            </a:r>
            <a:endParaRPr lang="es-ES" sz="4400" i="0" dirty="0">
              <a:solidFill>
                <a:srgbClr val="0070C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508430266"/>
              </p:ext>
            </p:extLst>
          </p:nvPr>
        </p:nvGraphicFramePr>
        <p:xfrm>
          <a:off x="539552" y="841276"/>
          <a:ext cx="8208913" cy="4048127"/>
        </p:xfrm>
        <a:graphic>
          <a:graphicData uri="http://schemas.openxmlformats.org/drawingml/2006/table">
            <a:tbl>
              <a:tblPr firstRow="1" lastRow="1" bandRow="1">
                <a:tableStyleId>{5C22544A-7EE6-4342-B048-85BDC9FD1C3A}</a:tableStyleId>
              </a:tblPr>
              <a:tblGrid>
                <a:gridCol w="3528392"/>
                <a:gridCol w="3816424"/>
                <a:gridCol w="864097"/>
              </a:tblGrid>
              <a:tr h="390990">
                <a:tc>
                  <a:txBody>
                    <a:bodyPr/>
                    <a:lstStyle/>
                    <a:p>
                      <a:pPr marR="71755" algn="l">
                        <a:spcAft>
                          <a:spcPts val="0"/>
                        </a:spcAft>
                      </a:pPr>
                      <a:r>
                        <a:rPr lang="es-ES" sz="800" dirty="0">
                          <a:effectLst/>
                        </a:rPr>
                        <a:t>TÁCTICA</a:t>
                      </a:r>
                      <a:endParaRPr lang="es-ES" sz="800" dirty="0">
                        <a:solidFill>
                          <a:srgbClr val="365F91"/>
                        </a:solidFill>
                        <a:effectLst/>
                        <a:latin typeface="Times New Roman"/>
                        <a:ea typeface="Calibri"/>
                        <a:cs typeface="Calibri"/>
                      </a:endParaRPr>
                    </a:p>
                  </a:txBody>
                  <a:tcPr marL="10350" marR="10350" marT="0" marB="0"/>
                </a:tc>
                <a:tc>
                  <a:txBody>
                    <a:bodyPr/>
                    <a:lstStyle/>
                    <a:p>
                      <a:pPr marR="71755" algn="l">
                        <a:spcAft>
                          <a:spcPts val="0"/>
                        </a:spcAft>
                      </a:pPr>
                      <a:r>
                        <a:rPr lang="es-ES" sz="800" dirty="0">
                          <a:effectLst/>
                        </a:rPr>
                        <a:t>ACTIVIDADES</a:t>
                      </a:r>
                      <a:endParaRPr lang="es-ES" sz="800" dirty="0">
                        <a:solidFill>
                          <a:srgbClr val="365F91"/>
                        </a:solidFill>
                        <a:effectLst/>
                        <a:latin typeface="Times New Roman"/>
                        <a:ea typeface="Calibri"/>
                        <a:cs typeface="Calibri"/>
                      </a:endParaRPr>
                    </a:p>
                  </a:txBody>
                  <a:tcPr marL="10350" marR="10350" marT="0" marB="0"/>
                </a:tc>
                <a:tc>
                  <a:txBody>
                    <a:bodyPr/>
                    <a:lstStyle/>
                    <a:p>
                      <a:pPr marR="71755" algn="l">
                        <a:spcAft>
                          <a:spcPts val="0"/>
                        </a:spcAft>
                      </a:pPr>
                      <a:r>
                        <a:rPr lang="es-ES" sz="800">
                          <a:effectLst/>
                        </a:rPr>
                        <a:t>PRESUPUESTO ANUAL</a:t>
                      </a:r>
                      <a:endParaRPr lang="es-ES" sz="800">
                        <a:solidFill>
                          <a:srgbClr val="365F91"/>
                        </a:solidFill>
                        <a:effectLst/>
                        <a:latin typeface="Times New Roman"/>
                        <a:ea typeface="Calibri"/>
                        <a:cs typeface="Calibri"/>
                      </a:endParaRPr>
                    </a:p>
                  </a:txBody>
                  <a:tcPr marL="10350" marR="10350" marT="0" marB="0"/>
                </a:tc>
              </a:tr>
              <a:tr h="41058">
                <a:tc rowSpan="2">
                  <a:txBody>
                    <a:bodyPr/>
                    <a:lstStyle/>
                    <a:p>
                      <a:pPr marR="71755" algn="l">
                        <a:spcAft>
                          <a:spcPts val="0"/>
                        </a:spcAft>
                      </a:pPr>
                      <a:r>
                        <a:rPr lang="es-ES" sz="800">
                          <a:effectLst/>
                        </a:rPr>
                        <a:t>A.1 Ampliación de operaciones a Imbabura, Cotopaxi, Cañar, Azuay y Carchi</a:t>
                      </a:r>
                      <a:endParaRPr lang="es-ES" sz="800">
                        <a:solidFill>
                          <a:srgbClr val="365F91"/>
                        </a:solidFill>
                        <a:effectLst/>
                        <a:latin typeface="Times New Roman"/>
                        <a:ea typeface="Calibri"/>
                        <a:cs typeface="Calibri"/>
                      </a:endParaRPr>
                    </a:p>
                  </a:txBody>
                  <a:tcPr marL="10350" marR="10350" marT="0" marB="0"/>
                </a:tc>
                <a:tc>
                  <a:txBody>
                    <a:bodyPr/>
                    <a:lstStyle/>
                    <a:p>
                      <a:pPr marR="71755" algn="l">
                        <a:spcAft>
                          <a:spcPts val="0"/>
                        </a:spcAft>
                      </a:pPr>
                      <a:r>
                        <a:rPr lang="es-ES" sz="800">
                          <a:effectLst/>
                        </a:rPr>
                        <a:t>Realización de un estudio de mercado en las provincias mencionadas</a:t>
                      </a:r>
                      <a:endParaRPr lang="es-ES" sz="800">
                        <a:solidFill>
                          <a:srgbClr val="365F91"/>
                        </a:solidFill>
                        <a:effectLst/>
                        <a:latin typeface="Times New Roman"/>
                        <a:ea typeface="Calibri"/>
                        <a:cs typeface="Calibri"/>
                      </a:endParaRPr>
                    </a:p>
                  </a:txBody>
                  <a:tcPr marL="10350" marR="10350" marT="0" marB="0"/>
                </a:tc>
                <a:tc>
                  <a:txBody>
                    <a:bodyPr/>
                    <a:lstStyle/>
                    <a:p>
                      <a:pPr marR="71755" algn="r">
                        <a:spcAft>
                          <a:spcPts val="0"/>
                        </a:spcAft>
                      </a:pPr>
                      <a:r>
                        <a:rPr lang="es-ES" sz="800">
                          <a:effectLst/>
                        </a:rPr>
                        <a:t>600</a:t>
                      </a:r>
                      <a:endParaRPr lang="es-ES" sz="800">
                        <a:solidFill>
                          <a:srgbClr val="365F91"/>
                        </a:solidFill>
                        <a:effectLst/>
                        <a:latin typeface="Times New Roman"/>
                        <a:ea typeface="Calibri"/>
                        <a:cs typeface="Calibri"/>
                      </a:endParaRPr>
                    </a:p>
                  </a:txBody>
                  <a:tcPr marL="10350" marR="10350" marT="0" marB="0"/>
                </a:tc>
              </a:tr>
              <a:tr h="91998">
                <a:tc vMerge="1">
                  <a:txBody>
                    <a:bodyPr/>
                    <a:lstStyle/>
                    <a:p>
                      <a:endParaRPr lang="es-ES"/>
                    </a:p>
                  </a:txBody>
                  <a:tcPr/>
                </a:tc>
                <a:tc>
                  <a:txBody>
                    <a:bodyPr/>
                    <a:lstStyle/>
                    <a:p>
                      <a:pPr marR="71755" algn="l">
                        <a:spcAft>
                          <a:spcPts val="0"/>
                        </a:spcAft>
                      </a:pPr>
                      <a:r>
                        <a:rPr lang="es-ES" sz="800">
                          <a:effectLst/>
                        </a:rPr>
                        <a:t>Promoción de operaciones a empresas del sector</a:t>
                      </a:r>
                      <a:endParaRPr lang="es-ES" sz="800">
                        <a:solidFill>
                          <a:srgbClr val="365F91"/>
                        </a:solidFill>
                        <a:effectLst/>
                        <a:latin typeface="Times New Roman"/>
                        <a:ea typeface="Calibri"/>
                        <a:cs typeface="Calibri"/>
                      </a:endParaRPr>
                    </a:p>
                  </a:txBody>
                  <a:tcPr marL="10350" marR="10350" marT="0" marB="0"/>
                </a:tc>
                <a:tc>
                  <a:txBody>
                    <a:bodyPr/>
                    <a:lstStyle/>
                    <a:p>
                      <a:pPr marR="71755" algn="r">
                        <a:spcAft>
                          <a:spcPts val="0"/>
                        </a:spcAft>
                      </a:pPr>
                      <a:r>
                        <a:rPr lang="es-ES" sz="800">
                          <a:effectLst/>
                        </a:rPr>
                        <a:t>1200</a:t>
                      </a:r>
                      <a:endParaRPr lang="es-ES" sz="800">
                        <a:solidFill>
                          <a:srgbClr val="365F91"/>
                        </a:solidFill>
                        <a:effectLst/>
                        <a:latin typeface="Times New Roman"/>
                        <a:ea typeface="Calibri"/>
                        <a:cs typeface="Calibri"/>
                      </a:endParaRPr>
                    </a:p>
                  </a:txBody>
                  <a:tcPr marL="10350" marR="10350" marT="0" marB="0"/>
                </a:tc>
              </a:tr>
              <a:tr h="183995">
                <a:tc rowSpan="2">
                  <a:txBody>
                    <a:bodyPr/>
                    <a:lstStyle/>
                    <a:p>
                      <a:pPr marR="71755" algn="l">
                        <a:spcAft>
                          <a:spcPts val="0"/>
                        </a:spcAft>
                      </a:pPr>
                      <a:r>
                        <a:rPr lang="es-ES" sz="800">
                          <a:effectLst/>
                        </a:rPr>
                        <a:t>B.2 Implementación del servicio de importaciones (maquinaria e insumos para la industria florícola) (servicio primario)</a:t>
                      </a:r>
                      <a:endParaRPr lang="es-ES" sz="800">
                        <a:solidFill>
                          <a:srgbClr val="365F91"/>
                        </a:solidFill>
                        <a:effectLst/>
                        <a:latin typeface="Times New Roman"/>
                        <a:ea typeface="Calibri"/>
                        <a:cs typeface="Calibri"/>
                      </a:endParaRPr>
                    </a:p>
                  </a:txBody>
                  <a:tcPr marL="10350" marR="10350" marT="0" marB="0"/>
                </a:tc>
                <a:tc>
                  <a:txBody>
                    <a:bodyPr/>
                    <a:lstStyle/>
                    <a:p>
                      <a:pPr marR="71755" algn="l">
                        <a:spcAft>
                          <a:spcPts val="0"/>
                        </a:spcAft>
                      </a:pPr>
                      <a:r>
                        <a:rPr lang="es-ES" sz="800">
                          <a:effectLst/>
                        </a:rPr>
                        <a:t>Capacitación al personal</a:t>
                      </a:r>
                      <a:endParaRPr lang="es-ES" sz="800">
                        <a:solidFill>
                          <a:srgbClr val="365F91"/>
                        </a:solidFill>
                        <a:effectLst/>
                        <a:latin typeface="Times New Roman"/>
                        <a:ea typeface="Calibri"/>
                        <a:cs typeface="Calibri"/>
                      </a:endParaRPr>
                    </a:p>
                  </a:txBody>
                  <a:tcPr marL="10350" marR="10350" marT="0" marB="0"/>
                </a:tc>
                <a:tc>
                  <a:txBody>
                    <a:bodyPr/>
                    <a:lstStyle/>
                    <a:p>
                      <a:pPr marR="71755" algn="r">
                        <a:spcAft>
                          <a:spcPts val="0"/>
                        </a:spcAft>
                      </a:pPr>
                      <a:r>
                        <a:rPr lang="es-ES" sz="800">
                          <a:effectLst/>
                        </a:rPr>
                        <a:t>$ 500.00</a:t>
                      </a:r>
                      <a:endParaRPr lang="es-ES" sz="800">
                        <a:solidFill>
                          <a:srgbClr val="365F91"/>
                        </a:solidFill>
                        <a:effectLst/>
                        <a:latin typeface="Times New Roman"/>
                        <a:ea typeface="Calibri"/>
                        <a:cs typeface="Calibri"/>
                      </a:endParaRPr>
                    </a:p>
                  </a:txBody>
                  <a:tcPr marL="10350" marR="10350" marT="0" marB="0"/>
                </a:tc>
              </a:tr>
              <a:tr h="183995">
                <a:tc vMerge="1">
                  <a:txBody>
                    <a:bodyPr/>
                    <a:lstStyle/>
                    <a:p>
                      <a:endParaRPr lang="es-ES"/>
                    </a:p>
                  </a:txBody>
                  <a:tcPr/>
                </a:tc>
                <a:tc>
                  <a:txBody>
                    <a:bodyPr/>
                    <a:lstStyle/>
                    <a:p>
                      <a:pPr marR="71755" algn="l">
                        <a:spcAft>
                          <a:spcPts val="0"/>
                        </a:spcAft>
                      </a:pPr>
                      <a:r>
                        <a:rPr lang="es-ES" sz="800">
                          <a:effectLst/>
                        </a:rPr>
                        <a:t>Establecimiento de una marca para el servicio de importaciones</a:t>
                      </a:r>
                      <a:endParaRPr lang="es-ES" sz="800">
                        <a:solidFill>
                          <a:srgbClr val="365F91"/>
                        </a:solidFill>
                        <a:effectLst/>
                        <a:latin typeface="Times New Roman"/>
                        <a:ea typeface="Calibri"/>
                        <a:cs typeface="Calibri"/>
                      </a:endParaRPr>
                    </a:p>
                  </a:txBody>
                  <a:tcPr marL="10350" marR="10350" marT="0" marB="0"/>
                </a:tc>
                <a:tc>
                  <a:txBody>
                    <a:bodyPr/>
                    <a:lstStyle/>
                    <a:p>
                      <a:pPr marR="71755" algn="r">
                        <a:spcAft>
                          <a:spcPts val="0"/>
                        </a:spcAft>
                      </a:pPr>
                      <a:r>
                        <a:rPr lang="es-ES" sz="800">
                          <a:effectLst/>
                        </a:rPr>
                        <a:t>$ 500.00</a:t>
                      </a:r>
                      <a:endParaRPr lang="es-ES" sz="800">
                        <a:solidFill>
                          <a:srgbClr val="365F91"/>
                        </a:solidFill>
                        <a:effectLst/>
                        <a:latin typeface="Times New Roman"/>
                        <a:ea typeface="Calibri"/>
                        <a:cs typeface="Calibri"/>
                      </a:endParaRPr>
                    </a:p>
                  </a:txBody>
                  <a:tcPr marL="10350" marR="10350" marT="0" marB="0"/>
                </a:tc>
              </a:tr>
              <a:tr h="183995">
                <a:tc rowSpan="3">
                  <a:txBody>
                    <a:bodyPr/>
                    <a:lstStyle/>
                    <a:p>
                      <a:pPr marR="71755" algn="l">
                        <a:spcAft>
                          <a:spcPts val="0"/>
                        </a:spcAft>
                      </a:pPr>
                      <a:r>
                        <a:rPr lang="es-ES" sz="800">
                          <a:effectLst/>
                        </a:rPr>
                        <a:t>C.1 Implementación de un canal call center de asistencia para exportadores (posibilidad de seguimiento de carga vía telefónica y vía mail) (Valor agregado</a:t>
                      </a:r>
                      <a:endParaRPr lang="es-ES" sz="800">
                        <a:solidFill>
                          <a:srgbClr val="365F91"/>
                        </a:solidFill>
                        <a:effectLst/>
                        <a:latin typeface="Times New Roman"/>
                        <a:ea typeface="Calibri"/>
                        <a:cs typeface="Calibri"/>
                      </a:endParaRPr>
                    </a:p>
                  </a:txBody>
                  <a:tcPr marL="10350" marR="10350" marT="0" marB="0"/>
                </a:tc>
                <a:tc>
                  <a:txBody>
                    <a:bodyPr/>
                    <a:lstStyle/>
                    <a:p>
                      <a:pPr marR="71755" algn="l">
                        <a:spcAft>
                          <a:spcPts val="0"/>
                        </a:spcAft>
                      </a:pPr>
                      <a:r>
                        <a:rPr lang="es-ES" sz="800">
                          <a:effectLst/>
                        </a:rPr>
                        <a:t>Capacitación de personal para atención vía telefónica</a:t>
                      </a:r>
                      <a:endParaRPr lang="es-ES" sz="800">
                        <a:solidFill>
                          <a:srgbClr val="365F91"/>
                        </a:solidFill>
                        <a:effectLst/>
                        <a:latin typeface="Times New Roman"/>
                        <a:ea typeface="Calibri"/>
                        <a:cs typeface="Calibri"/>
                      </a:endParaRPr>
                    </a:p>
                  </a:txBody>
                  <a:tcPr marL="10350" marR="10350" marT="0" marB="0"/>
                </a:tc>
                <a:tc>
                  <a:txBody>
                    <a:bodyPr/>
                    <a:lstStyle/>
                    <a:p>
                      <a:pPr marR="71755" algn="r">
                        <a:spcAft>
                          <a:spcPts val="0"/>
                        </a:spcAft>
                      </a:pPr>
                      <a:r>
                        <a:rPr lang="es-ES" sz="800">
                          <a:effectLst/>
                        </a:rPr>
                        <a:t>$ 500.00</a:t>
                      </a:r>
                      <a:endParaRPr lang="es-ES" sz="800">
                        <a:solidFill>
                          <a:srgbClr val="365F91"/>
                        </a:solidFill>
                        <a:effectLst/>
                        <a:latin typeface="Times New Roman"/>
                        <a:ea typeface="Calibri"/>
                        <a:cs typeface="Calibri"/>
                      </a:endParaRPr>
                    </a:p>
                  </a:txBody>
                  <a:tcPr marL="10350" marR="10350" marT="0" marB="0"/>
                </a:tc>
              </a:tr>
              <a:tr h="206995">
                <a:tc vMerge="1">
                  <a:txBody>
                    <a:bodyPr/>
                    <a:lstStyle/>
                    <a:p>
                      <a:endParaRPr lang="es-ES"/>
                    </a:p>
                  </a:txBody>
                  <a:tcPr/>
                </a:tc>
                <a:tc>
                  <a:txBody>
                    <a:bodyPr/>
                    <a:lstStyle/>
                    <a:p>
                      <a:pPr marR="71755" algn="l">
                        <a:spcAft>
                          <a:spcPts val="0"/>
                        </a:spcAft>
                      </a:pPr>
                      <a:r>
                        <a:rPr lang="es-ES" sz="800">
                          <a:effectLst/>
                        </a:rPr>
                        <a:t>Compra de equipo para call center</a:t>
                      </a:r>
                      <a:endParaRPr lang="es-ES" sz="800">
                        <a:solidFill>
                          <a:srgbClr val="365F91"/>
                        </a:solidFill>
                        <a:effectLst/>
                        <a:latin typeface="Times New Roman"/>
                        <a:ea typeface="Calibri"/>
                        <a:cs typeface="Calibri"/>
                      </a:endParaRPr>
                    </a:p>
                  </a:txBody>
                  <a:tcPr marL="10350" marR="10350" marT="0" marB="0"/>
                </a:tc>
                <a:tc>
                  <a:txBody>
                    <a:bodyPr/>
                    <a:lstStyle/>
                    <a:p>
                      <a:pPr marR="71755" algn="r">
                        <a:spcAft>
                          <a:spcPts val="0"/>
                        </a:spcAft>
                      </a:pPr>
                      <a:r>
                        <a:rPr lang="es-ES" sz="800">
                          <a:effectLst/>
                        </a:rPr>
                        <a:t>$ 1500.00</a:t>
                      </a:r>
                      <a:endParaRPr lang="es-ES" sz="800">
                        <a:solidFill>
                          <a:srgbClr val="365F91"/>
                        </a:solidFill>
                        <a:effectLst/>
                        <a:latin typeface="Times New Roman"/>
                        <a:ea typeface="Calibri"/>
                        <a:cs typeface="Calibri"/>
                      </a:endParaRPr>
                    </a:p>
                  </a:txBody>
                  <a:tcPr marL="10350" marR="10350" marT="0" marB="0"/>
                </a:tc>
              </a:tr>
              <a:tr h="160996">
                <a:tc vMerge="1">
                  <a:txBody>
                    <a:bodyPr/>
                    <a:lstStyle/>
                    <a:p>
                      <a:endParaRPr lang="es-ES"/>
                    </a:p>
                  </a:txBody>
                  <a:tcPr/>
                </a:tc>
                <a:tc>
                  <a:txBody>
                    <a:bodyPr/>
                    <a:lstStyle/>
                    <a:p>
                      <a:pPr marR="71755" algn="l">
                        <a:spcAft>
                          <a:spcPts val="0"/>
                        </a:spcAft>
                      </a:pPr>
                      <a:r>
                        <a:rPr lang="es-ES" sz="800">
                          <a:effectLst/>
                        </a:rPr>
                        <a:t>Promoción del servicio a clientes actuales y potenciales</a:t>
                      </a:r>
                      <a:endParaRPr lang="es-ES" sz="800">
                        <a:solidFill>
                          <a:srgbClr val="365F91"/>
                        </a:solidFill>
                        <a:effectLst/>
                        <a:latin typeface="Times New Roman"/>
                        <a:ea typeface="Calibri"/>
                        <a:cs typeface="Calibri"/>
                      </a:endParaRPr>
                    </a:p>
                  </a:txBody>
                  <a:tcPr marL="10350" marR="10350" marT="0" marB="0"/>
                </a:tc>
                <a:tc>
                  <a:txBody>
                    <a:bodyPr/>
                    <a:lstStyle/>
                    <a:p>
                      <a:pPr marR="71755" algn="r">
                        <a:spcAft>
                          <a:spcPts val="0"/>
                        </a:spcAft>
                      </a:pPr>
                      <a:r>
                        <a:rPr lang="es-ES" sz="800">
                          <a:effectLst/>
                        </a:rPr>
                        <a:t>$500.00</a:t>
                      </a:r>
                      <a:endParaRPr lang="es-ES" sz="800">
                        <a:solidFill>
                          <a:srgbClr val="365F91"/>
                        </a:solidFill>
                        <a:effectLst/>
                        <a:latin typeface="Times New Roman"/>
                        <a:ea typeface="Calibri"/>
                        <a:cs typeface="Calibri"/>
                      </a:endParaRPr>
                    </a:p>
                  </a:txBody>
                  <a:tcPr marL="10350" marR="10350" marT="0" marB="0"/>
                </a:tc>
              </a:tr>
              <a:tr h="183995">
                <a:tc>
                  <a:txBody>
                    <a:bodyPr/>
                    <a:lstStyle/>
                    <a:p>
                      <a:pPr marR="71755" algn="l">
                        <a:spcAft>
                          <a:spcPts val="0"/>
                        </a:spcAft>
                      </a:pPr>
                      <a:r>
                        <a:rPr lang="es-ES" sz="800">
                          <a:effectLst/>
                        </a:rPr>
                        <a:t>C.2 Realización de informes diarios para el exportador sobre la condición y ubicación de la carga (Valor agregado)</a:t>
                      </a:r>
                      <a:endParaRPr lang="es-ES" sz="800">
                        <a:solidFill>
                          <a:srgbClr val="365F91"/>
                        </a:solidFill>
                        <a:effectLst/>
                        <a:latin typeface="Times New Roman"/>
                        <a:ea typeface="Calibri"/>
                        <a:cs typeface="Calibri"/>
                      </a:endParaRPr>
                    </a:p>
                  </a:txBody>
                  <a:tcPr marL="10350" marR="10350" marT="0" marB="0"/>
                </a:tc>
                <a:tc>
                  <a:txBody>
                    <a:bodyPr/>
                    <a:lstStyle/>
                    <a:p>
                      <a:pPr marR="71755" algn="l">
                        <a:spcAft>
                          <a:spcPts val="0"/>
                        </a:spcAft>
                      </a:pPr>
                      <a:r>
                        <a:rPr lang="es-ES" sz="800">
                          <a:effectLst/>
                        </a:rPr>
                        <a:t>Automatización de recopilación de datos sobre exportaciones</a:t>
                      </a:r>
                      <a:endParaRPr lang="es-ES" sz="800">
                        <a:solidFill>
                          <a:srgbClr val="365F91"/>
                        </a:solidFill>
                        <a:effectLst/>
                        <a:latin typeface="Times New Roman"/>
                        <a:ea typeface="Calibri"/>
                        <a:cs typeface="Calibri"/>
                      </a:endParaRPr>
                    </a:p>
                  </a:txBody>
                  <a:tcPr marL="10350" marR="10350" marT="0" marB="0"/>
                </a:tc>
                <a:tc>
                  <a:txBody>
                    <a:bodyPr/>
                    <a:lstStyle/>
                    <a:p>
                      <a:pPr marR="71755" algn="r">
                        <a:spcAft>
                          <a:spcPts val="0"/>
                        </a:spcAft>
                      </a:pPr>
                      <a:r>
                        <a:rPr lang="es-ES" sz="800">
                          <a:effectLst/>
                        </a:rPr>
                        <a:t>$ 500.00</a:t>
                      </a:r>
                      <a:endParaRPr lang="es-ES" sz="800">
                        <a:solidFill>
                          <a:srgbClr val="365F91"/>
                        </a:solidFill>
                        <a:effectLst/>
                        <a:latin typeface="Times New Roman"/>
                        <a:ea typeface="Calibri"/>
                        <a:cs typeface="Calibri"/>
                      </a:endParaRPr>
                    </a:p>
                  </a:txBody>
                  <a:tcPr marL="10350" marR="10350" marT="0" marB="0"/>
                </a:tc>
              </a:tr>
              <a:tr h="206995">
                <a:tc>
                  <a:txBody>
                    <a:bodyPr/>
                    <a:lstStyle/>
                    <a:p>
                      <a:pPr marR="71755" algn="l">
                        <a:spcAft>
                          <a:spcPts val="0"/>
                        </a:spcAft>
                      </a:pPr>
                      <a:r>
                        <a:rPr lang="es-ES" sz="800">
                          <a:effectLst/>
                        </a:rPr>
                        <a:t>C.3 Control continuo de temperatura y humedad de la carga (Valor agregado)</a:t>
                      </a:r>
                      <a:endParaRPr lang="es-ES" sz="800">
                        <a:solidFill>
                          <a:srgbClr val="365F91"/>
                        </a:solidFill>
                        <a:effectLst/>
                        <a:latin typeface="Times New Roman"/>
                        <a:ea typeface="Calibri"/>
                        <a:cs typeface="Calibri"/>
                      </a:endParaRPr>
                    </a:p>
                  </a:txBody>
                  <a:tcPr marL="10350" marR="10350" marT="0" marB="0"/>
                </a:tc>
                <a:tc>
                  <a:txBody>
                    <a:bodyPr/>
                    <a:lstStyle/>
                    <a:p>
                      <a:pPr marR="71755" algn="l">
                        <a:spcAft>
                          <a:spcPts val="0"/>
                        </a:spcAft>
                      </a:pPr>
                      <a:r>
                        <a:rPr lang="es-ES" sz="800">
                          <a:effectLst/>
                        </a:rPr>
                        <a:t>Implementación de monitores de temperatura y humedad en camiones propios</a:t>
                      </a:r>
                      <a:endParaRPr lang="es-ES" sz="800">
                        <a:solidFill>
                          <a:srgbClr val="365F91"/>
                        </a:solidFill>
                        <a:effectLst/>
                        <a:latin typeface="Times New Roman"/>
                        <a:ea typeface="Calibri"/>
                        <a:cs typeface="Calibri"/>
                      </a:endParaRPr>
                    </a:p>
                  </a:txBody>
                  <a:tcPr marL="10350" marR="10350" marT="0" marB="0"/>
                </a:tc>
                <a:tc>
                  <a:txBody>
                    <a:bodyPr/>
                    <a:lstStyle/>
                    <a:p>
                      <a:pPr marR="71755" algn="r">
                        <a:spcAft>
                          <a:spcPts val="0"/>
                        </a:spcAft>
                      </a:pPr>
                      <a:r>
                        <a:rPr lang="es-ES" sz="800">
                          <a:effectLst/>
                        </a:rPr>
                        <a:t>$ 1500.00</a:t>
                      </a:r>
                      <a:endParaRPr lang="es-ES" sz="800">
                        <a:solidFill>
                          <a:srgbClr val="365F91"/>
                        </a:solidFill>
                        <a:effectLst/>
                        <a:latin typeface="Times New Roman"/>
                        <a:ea typeface="Calibri"/>
                        <a:cs typeface="Calibri"/>
                      </a:endParaRPr>
                    </a:p>
                  </a:txBody>
                  <a:tcPr marL="10350" marR="10350" marT="0" marB="0"/>
                </a:tc>
              </a:tr>
              <a:tr h="206995">
                <a:tc>
                  <a:txBody>
                    <a:bodyPr/>
                    <a:lstStyle/>
                    <a:p>
                      <a:pPr marR="71755" algn="l">
                        <a:spcAft>
                          <a:spcPts val="0"/>
                        </a:spcAft>
                      </a:pPr>
                      <a:r>
                        <a:rPr lang="es-ES" sz="800">
                          <a:effectLst/>
                        </a:rPr>
                        <a:t>C.4 Coordinación de acopio “Just in Time</a:t>
                      </a:r>
                      <a:r>
                        <a:rPr lang="es-ES" sz="800" baseline="30000">
                          <a:effectLst/>
                        </a:rPr>
                        <a:t>3</a:t>
                      </a:r>
                      <a:r>
                        <a:rPr lang="es-ES" sz="800">
                          <a:effectLst/>
                        </a:rPr>
                        <a:t>”</a:t>
                      </a:r>
                      <a:endParaRPr lang="es-ES" sz="800">
                        <a:solidFill>
                          <a:srgbClr val="365F91"/>
                        </a:solidFill>
                        <a:effectLst/>
                        <a:latin typeface="Times New Roman"/>
                        <a:ea typeface="Calibri"/>
                        <a:cs typeface="Calibri"/>
                      </a:endParaRPr>
                    </a:p>
                  </a:txBody>
                  <a:tcPr marL="10350" marR="10350" marT="0" marB="0"/>
                </a:tc>
                <a:tc>
                  <a:txBody>
                    <a:bodyPr/>
                    <a:lstStyle/>
                    <a:p>
                      <a:pPr marR="71755" algn="l">
                        <a:spcAft>
                          <a:spcPts val="0"/>
                        </a:spcAft>
                      </a:pPr>
                      <a:r>
                        <a:rPr lang="es-ES" sz="800">
                          <a:effectLst/>
                        </a:rPr>
                        <a:t>Establecimiento de bodegas específicas para el servicio Just in Time</a:t>
                      </a:r>
                      <a:endParaRPr lang="es-ES" sz="800">
                        <a:solidFill>
                          <a:srgbClr val="365F91"/>
                        </a:solidFill>
                        <a:effectLst/>
                        <a:latin typeface="Times New Roman"/>
                        <a:ea typeface="Calibri"/>
                        <a:cs typeface="Calibri"/>
                      </a:endParaRPr>
                    </a:p>
                  </a:txBody>
                  <a:tcPr marL="10350" marR="10350" marT="0" marB="0"/>
                </a:tc>
                <a:tc>
                  <a:txBody>
                    <a:bodyPr/>
                    <a:lstStyle/>
                    <a:p>
                      <a:pPr marR="71755" algn="r">
                        <a:spcAft>
                          <a:spcPts val="0"/>
                        </a:spcAft>
                      </a:pPr>
                      <a:r>
                        <a:rPr lang="es-ES" sz="800">
                          <a:effectLst/>
                        </a:rPr>
                        <a:t>$ 1000.00</a:t>
                      </a:r>
                      <a:endParaRPr lang="es-ES" sz="800">
                        <a:solidFill>
                          <a:srgbClr val="365F91"/>
                        </a:solidFill>
                        <a:effectLst/>
                        <a:latin typeface="Times New Roman"/>
                        <a:ea typeface="Calibri"/>
                        <a:cs typeface="Calibri"/>
                      </a:endParaRPr>
                    </a:p>
                  </a:txBody>
                  <a:tcPr marL="10350" marR="10350" marT="0" marB="0"/>
                </a:tc>
              </a:tr>
              <a:tr h="206995">
                <a:tc>
                  <a:txBody>
                    <a:bodyPr/>
                    <a:lstStyle/>
                    <a:p>
                      <a:pPr marR="71755" algn="l">
                        <a:spcAft>
                          <a:spcPts val="0"/>
                        </a:spcAft>
                      </a:pPr>
                      <a:r>
                        <a:rPr lang="es-ES" sz="800">
                          <a:effectLst/>
                        </a:rPr>
                        <a:t>D.1 Implementación del servicio de apoyo para la ubicación de mercados para exportación a clientes actuales</a:t>
                      </a:r>
                      <a:endParaRPr lang="es-ES" sz="800">
                        <a:solidFill>
                          <a:srgbClr val="365F91"/>
                        </a:solidFill>
                        <a:effectLst/>
                        <a:latin typeface="Times New Roman"/>
                        <a:ea typeface="Calibri"/>
                        <a:cs typeface="Calibri"/>
                      </a:endParaRPr>
                    </a:p>
                  </a:txBody>
                  <a:tcPr marL="10350" marR="10350" marT="0" marB="0"/>
                </a:tc>
                <a:tc>
                  <a:txBody>
                    <a:bodyPr/>
                    <a:lstStyle/>
                    <a:p>
                      <a:pPr marR="71755" algn="l">
                        <a:spcAft>
                          <a:spcPts val="0"/>
                        </a:spcAft>
                      </a:pPr>
                      <a:r>
                        <a:rPr lang="es-ES" sz="800">
                          <a:effectLst/>
                        </a:rPr>
                        <a:t>Apertura del servicio de apoyo a clientes actuales</a:t>
                      </a:r>
                      <a:endParaRPr lang="es-ES" sz="800">
                        <a:solidFill>
                          <a:srgbClr val="365F91"/>
                        </a:solidFill>
                        <a:effectLst/>
                        <a:latin typeface="Times New Roman"/>
                        <a:ea typeface="Calibri"/>
                        <a:cs typeface="Calibri"/>
                      </a:endParaRPr>
                    </a:p>
                  </a:txBody>
                  <a:tcPr marL="10350" marR="10350" marT="0" marB="0"/>
                </a:tc>
                <a:tc>
                  <a:txBody>
                    <a:bodyPr/>
                    <a:lstStyle/>
                    <a:p>
                      <a:pPr marR="71755" algn="r">
                        <a:spcAft>
                          <a:spcPts val="0"/>
                        </a:spcAft>
                      </a:pPr>
                      <a:r>
                        <a:rPr lang="es-ES" sz="800">
                          <a:effectLst/>
                        </a:rPr>
                        <a:t>$ 7200.00</a:t>
                      </a:r>
                      <a:endParaRPr lang="es-ES" sz="800">
                        <a:solidFill>
                          <a:srgbClr val="365F91"/>
                        </a:solidFill>
                        <a:effectLst/>
                        <a:latin typeface="Times New Roman"/>
                        <a:ea typeface="Calibri"/>
                        <a:cs typeface="Calibri"/>
                      </a:endParaRPr>
                    </a:p>
                  </a:txBody>
                  <a:tcPr marL="10350" marR="10350" marT="0" marB="0"/>
                </a:tc>
              </a:tr>
              <a:tr h="183995">
                <a:tc rowSpan="2">
                  <a:txBody>
                    <a:bodyPr/>
                    <a:lstStyle/>
                    <a:p>
                      <a:pPr marR="71755" algn="l">
                        <a:spcAft>
                          <a:spcPts val="0"/>
                        </a:spcAft>
                      </a:pPr>
                      <a:r>
                        <a:rPr lang="es-ES" sz="800">
                          <a:effectLst/>
                        </a:rPr>
                        <a:t>E.1 Manejo de marcas para los servicios primarios</a:t>
                      </a:r>
                      <a:endParaRPr lang="es-ES" sz="800">
                        <a:solidFill>
                          <a:srgbClr val="365F91"/>
                        </a:solidFill>
                        <a:effectLst/>
                        <a:latin typeface="Times New Roman"/>
                        <a:ea typeface="Calibri"/>
                        <a:cs typeface="Calibri"/>
                      </a:endParaRPr>
                    </a:p>
                  </a:txBody>
                  <a:tcPr marL="10350" marR="10350" marT="0" marB="0"/>
                </a:tc>
                <a:tc>
                  <a:txBody>
                    <a:bodyPr/>
                    <a:lstStyle/>
                    <a:p>
                      <a:pPr marR="71755" algn="l">
                        <a:spcAft>
                          <a:spcPts val="0"/>
                        </a:spcAft>
                      </a:pPr>
                      <a:r>
                        <a:rPr lang="es-ES" sz="800">
                          <a:effectLst/>
                        </a:rPr>
                        <a:t>Diseño de imagen para cada marca</a:t>
                      </a:r>
                      <a:endParaRPr lang="es-ES" sz="800">
                        <a:solidFill>
                          <a:srgbClr val="365F91"/>
                        </a:solidFill>
                        <a:effectLst/>
                        <a:latin typeface="Times New Roman"/>
                        <a:ea typeface="Calibri"/>
                        <a:cs typeface="Calibri"/>
                      </a:endParaRPr>
                    </a:p>
                  </a:txBody>
                  <a:tcPr marL="10350" marR="10350" marT="0" marB="0"/>
                </a:tc>
                <a:tc>
                  <a:txBody>
                    <a:bodyPr/>
                    <a:lstStyle/>
                    <a:p>
                      <a:pPr marR="71755" algn="r">
                        <a:spcAft>
                          <a:spcPts val="0"/>
                        </a:spcAft>
                      </a:pPr>
                      <a:r>
                        <a:rPr lang="es-ES" sz="800">
                          <a:effectLst/>
                        </a:rPr>
                        <a:t>$ 500.00</a:t>
                      </a:r>
                      <a:endParaRPr lang="es-ES" sz="800">
                        <a:solidFill>
                          <a:srgbClr val="365F91"/>
                        </a:solidFill>
                        <a:effectLst/>
                        <a:latin typeface="Times New Roman"/>
                        <a:ea typeface="Calibri"/>
                        <a:cs typeface="Calibri"/>
                      </a:endParaRPr>
                    </a:p>
                  </a:txBody>
                  <a:tcPr marL="10350" marR="10350" marT="0" marB="0"/>
                </a:tc>
              </a:tr>
              <a:tr h="183995">
                <a:tc vMerge="1">
                  <a:txBody>
                    <a:bodyPr/>
                    <a:lstStyle/>
                    <a:p>
                      <a:endParaRPr lang="es-ES"/>
                    </a:p>
                  </a:txBody>
                  <a:tcPr/>
                </a:tc>
                <a:tc>
                  <a:txBody>
                    <a:bodyPr/>
                    <a:lstStyle/>
                    <a:p>
                      <a:pPr marR="71755" algn="l">
                        <a:spcAft>
                          <a:spcPts val="0"/>
                        </a:spcAft>
                      </a:pPr>
                      <a:r>
                        <a:rPr lang="es-ES" sz="800">
                          <a:effectLst/>
                        </a:rPr>
                        <a:t>Elaboración de material promocional</a:t>
                      </a:r>
                      <a:endParaRPr lang="es-ES" sz="800">
                        <a:solidFill>
                          <a:srgbClr val="365F91"/>
                        </a:solidFill>
                        <a:effectLst/>
                        <a:latin typeface="Times New Roman"/>
                        <a:ea typeface="Calibri"/>
                        <a:cs typeface="Calibri"/>
                      </a:endParaRPr>
                    </a:p>
                  </a:txBody>
                  <a:tcPr marL="10350" marR="10350" marT="0" marB="0"/>
                </a:tc>
                <a:tc>
                  <a:txBody>
                    <a:bodyPr/>
                    <a:lstStyle/>
                    <a:p>
                      <a:pPr marR="71755" algn="r">
                        <a:spcAft>
                          <a:spcPts val="0"/>
                        </a:spcAft>
                      </a:pPr>
                      <a:r>
                        <a:rPr lang="es-ES" sz="800">
                          <a:effectLst/>
                        </a:rPr>
                        <a:t>$1000.00</a:t>
                      </a:r>
                      <a:endParaRPr lang="es-ES" sz="800">
                        <a:solidFill>
                          <a:srgbClr val="365F91"/>
                        </a:solidFill>
                        <a:effectLst/>
                        <a:latin typeface="Times New Roman"/>
                        <a:ea typeface="Calibri"/>
                        <a:cs typeface="Calibri"/>
                      </a:endParaRPr>
                    </a:p>
                  </a:txBody>
                  <a:tcPr marL="10350" marR="10350" marT="0" marB="0"/>
                </a:tc>
              </a:tr>
              <a:tr h="160996">
                <a:tc>
                  <a:txBody>
                    <a:bodyPr/>
                    <a:lstStyle/>
                    <a:p>
                      <a:pPr marR="71755" algn="l">
                        <a:spcAft>
                          <a:spcPts val="0"/>
                        </a:spcAft>
                      </a:pPr>
                      <a:r>
                        <a:rPr lang="es-ES" sz="800">
                          <a:effectLst/>
                        </a:rPr>
                        <a:t>E.2 Realización de campañas de marketing directo</a:t>
                      </a:r>
                      <a:endParaRPr lang="es-ES" sz="800">
                        <a:solidFill>
                          <a:srgbClr val="365F91"/>
                        </a:solidFill>
                        <a:effectLst/>
                        <a:latin typeface="Times New Roman"/>
                        <a:ea typeface="Calibri"/>
                        <a:cs typeface="Calibri"/>
                      </a:endParaRPr>
                    </a:p>
                  </a:txBody>
                  <a:tcPr marL="10350" marR="10350" marT="0" marB="0"/>
                </a:tc>
                <a:tc>
                  <a:txBody>
                    <a:bodyPr/>
                    <a:lstStyle/>
                    <a:p>
                      <a:pPr marR="71755" algn="l">
                        <a:spcAft>
                          <a:spcPts val="0"/>
                        </a:spcAft>
                      </a:pPr>
                      <a:r>
                        <a:rPr lang="es-ES" sz="800">
                          <a:effectLst/>
                        </a:rPr>
                        <a:t>Elaboración de material promocional y publicitario</a:t>
                      </a:r>
                      <a:endParaRPr lang="es-ES" sz="800">
                        <a:solidFill>
                          <a:srgbClr val="365F91"/>
                        </a:solidFill>
                        <a:effectLst/>
                        <a:latin typeface="Times New Roman"/>
                        <a:ea typeface="Calibri"/>
                        <a:cs typeface="Calibri"/>
                      </a:endParaRPr>
                    </a:p>
                  </a:txBody>
                  <a:tcPr marL="10350" marR="10350" marT="0" marB="0"/>
                </a:tc>
                <a:tc>
                  <a:txBody>
                    <a:bodyPr/>
                    <a:lstStyle/>
                    <a:p>
                      <a:pPr marR="71755" algn="r">
                        <a:spcAft>
                          <a:spcPts val="0"/>
                        </a:spcAft>
                      </a:pPr>
                      <a:r>
                        <a:rPr lang="es-ES" sz="800">
                          <a:effectLst/>
                        </a:rPr>
                        <a:t>$500.00</a:t>
                      </a:r>
                      <a:endParaRPr lang="es-ES" sz="800">
                        <a:solidFill>
                          <a:srgbClr val="365F91"/>
                        </a:solidFill>
                        <a:effectLst/>
                        <a:latin typeface="Times New Roman"/>
                        <a:ea typeface="Calibri"/>
                        <a:cs typeface="Calibri"/>
                      </a:endParaRPr>
                    </a:p>
                  </a:txBody>
                  <a:tcPr marL="10350" marR="10350" marT="0" marB="0"/>
                </a:tc>
              </a:tr>
              <a:tr h="183995">
                <a:tc>
                  <a:txBody>
                    <a:bodyPr/>
                    <a:lstStyle/>
                    <a:p>
                      <a:pPr marR="71755" algn="l">
                        <a:spcAft>
                          <a:spcPts val="0"/>
                        </a:spcAft>
                      </a:pPr>
                      <a:r>
                        <a:rPr lang="es-ES" sz="800">
                          <a:effectLst/>
                        </a:rPr>
                        <a:t>E.3 Preparación de una fuerza de ventas empresarial</a:t>
                      </a:r>
                      <a:endParaRPr lang="es-ES" sz="800">
                        <a:solidFill>
                          <a:srgbClr val="365F91"/>
                        </a:solidFill>
                        <a:effectLst/>
                        <a:latin typeface="Times New Roman"/>
                        <a:ea typeface="Calibri"/>
                        <a:cs typeface="Calibri"/>
                      </a:endParaRPr>
                    </a:p>
                  </a:txBody>
                  <a:tcPr marL="10350" marR="10350" marT="0" marB="0"/>
                </a:tc>
                <a:tc>
                  <a:txBody>
                    <a:bodyPr/>
                    <a:lstStyle/>
                    <a:p>
                      <a:pPr marR="71755" algn="l">
                        <a:spcAft>
                          <a:spcPts val="0"/>
                        </a:spcAft>
                      </a:pPr>
                      <a:r>
                        <a:rPr lang="es-ES" sz="800">
                          <a:effectLst/>
                        </a:rPr>
                        <a:t>Capacitación del personal</a:t>
                      </a:r>
                      <a:endParaRPr lang="es-ES" sz="800">
                        <a:solidFill>
                          <a:srgbClr val="365F91"/>
                        </a:solidFill>
                        <a:effectLst/>
                        <a:latin typeface="Times New Roman"/>
                        <a:ea typeface="Calibri"/>
                        <a:cs typeface="Calibri"/>
                      </a:endParaRPr>
                    </a:p>
                  </a:txBody>
                  <a:tcPr marL="10350" marR="10350" marT="0" marB="0"/>
                </a:tc>
                <a:tc>
                  <a:txBody>
                    <a:bodyPr/>
                    <a:lstStyle/>
                    <a:p>
                      <a:pPr marR="71755" algn="r">
                        <a:spcAft>
                          <a:spcPts val="0"/>
                        </a:spcAft>
                      </a:pPr>
                      <a:r>
                        <a:rPr lang="es-ES" sz="800">
                          <a:effectLst/>
                        </a:rPr>
                        <a:t>$ 800.00</a:t>
                      </a:r>
                      <a:endParaRPr lang="es-ES" sz="800">
                        <a:solidFill>
                          <a:srgbClr val="365F91"/>
                        </a:solidFill>
                        <a:effectLst/>
                        <a:latin typeface="Times New Roman"/>
                        <a:ea typeface="Calibri"/>
                        <a:cs typeface="Calibri"/>
                      </a:endParaRPr>
                    </a:p>
                  </a:txBody>
                  <a:tcPr marL="10350" marR="10350" marT="0" marB="0"/>
                </a:tc>
              </a:tr>
              <a:tr h="183995">
                <a:tc>
                  <a:txBody>
                    <a:bodyPr/>
                    <a:lstStyle/>
                    <a:p>
                      <a:pPr marR="71755" algn="l">
                        <a:spcAft>
                          <a:spcPts val="0"/>
                        </a:spcAft>
                      </a:pPr>
                      <a:r>
                        <a:rPr lang="es-ES" sz="800">
                          <a:effectLst/>
                        </a:rPr>
                        <a:t>F.2 Capacitación al personal en logística de exportación, normativa aduanera, inglés y tecnología para exportación</a:t>
                      </a:r>
                      <a:endParaRPr lang="es-ES" sz="800">
                        <a:solidFill>
                          <a:srgbClr val="365F91"/>
                        </a:solidFill>
                        <a:effectLst/>
                        <a:latin typeface="Times New Roman"/>
                        <a:ea typeface="Calibri"/>
                        <a:cs typeface="Calibri"/>
                      </a:endParaRPr>
                    </a:p>
                  </a:txBody>
                  <a:tcPr marL="10350" marR="10350" marT="0" marB="0"/>
                </a:tc>
                <a:tc>
                  <a:txBody>
                    <a:bodyPr/>
                    <a:lstStyle/>
                    <a:p>
                      <a:pPr marR="71755" algn="l">
                        <a:spcAft>
                          <a:spcPts val="0"/>
                        </a:spcAft>
                      </a:pPr>
                      <a:r>
                        <a:rPr lang="es-ES" sz="800">
                          <a:effectLst/>
                        </a:rPr>
                        <a:t>Ejecución de las capacitaciones</a:t>
                      </a:r>
                      <a:endParaRPr lang="es-ES" sz="800">
                        <a:solidFill>
                          <a:srgbClr val="365F91"/>
                        </a:solidFill>
                        <a:effectLst/>
                        <a:latin typeface="Times New Roman"/>
                        <a:ea typeface="Calibri"/>
                        <a:cs typeface="Calibri"/>
                      </a:endParaRPr>
                    </a:p>
                  </a:txBody>
                  <a:tcPr marL="10350" marR="10350" marT="0" marB="0"/>
                </a:tc>
                <a:tc>
                  <a:txBody>
                    <a:bodyPr/>
                    <a:lstStyle/>
                    <a:p>
                      <a:pPr marR="71755" algn="r">
                        <a:spcAft>
                          <a:spcPts val="0"/>
                        </a:spcAft>
                      </a:pPr>
                      <a:r>
                        <a:rPr lang="es-ES" sz="800">
                          <a:effectLst/>
                        </a:rPr>
                        <a:t>$ 800.00</a:t>
                      </a:r>
                      <a:endParaRPr lang="es-ES" sz="800">
                        <a:solidFill>
                          <a:srgbClr val="365F91"/>
                        </a:solidFill>
                        <a:effectLst/>
                        <a:latin typeface="Times New Roman"/>
                        <a:ea typeface="Calibri"/>
                        <a:cs typeface="Calibri"/>
                      </a:endParaRPr>
                    </a:p>
                  </a:txBody>
                  <a:tcPr marL="10350" marR="10350" marT="0" marB="0"/>
                </a:tc>
              </a:tr>
              <a:tr h="206995">
                <a:tc rowSpan="2">
                  <a:txBody>
                    <a:bodyPr/>
                    <a:lstStyle/>
                    <a:p>
                      <a:pPr marR="71755" algn="l">
                        <a:spcAft>
                          <a:spcPts val="0"/>
                        </a:spcAft>
                      </a:pPr>
                      <a:r>
                        <a:rPr lang="es-ES" sz="800">
                          <a:effectLst/>
                        </a:rPr>
                        <a:t>H.1 Apertura de servicios de exportación para productoras de productos de consumo frescos y congelados (Cadena de frío completa)</a:t>
                      </a:r>
                      <a:endParaRPr lang="es-ES" sz="800">
                        <a:solidFill>
                          <a:srgbClr val="365F91"/>
                        </a:solidFill>
                        <a:effectLst/>
                        <a:latin typeface="Times New Roman"/>
                        <a:ea typeface="Calibri"/>
                        <a:cs typeface="Calibri"/>
                      </a:endParaRPr>
                    </a:p>
                  </a:txBody>
                  <a:tcPr marL="10350" marR="10350" marT="0" marB="0"/>
                </a:tc>
                <a:tc>
                  <a:txBody>
                    <a:bodyPr/>
                    <a:lstStyle/>
                    <a:p>
                      <a:pPr marR="71755" algn="l">
                        <a:spcAft>
                          <a:spcPts val="0"/>
                        </a:spcAft>
                      </a:pPr>
                      <a:r>
                        <a:rPr lang="es-ES" sz="800">
                          <a:effectLst/>
                        </a:rPr>
                        <a:t>Adecuación de  vehículos propios</a:t>
                      </a:r>
                      <a:endParaRPr lang="es-ES" sz="800">
                        <a:solidFill>
                          <a:srgbClr val="365F91"/>
                        </a:solidFill>
                        <a:effectLst/>
                        <a:latin typeface="Times New Roman"/>
                        <a:ea typeface="Calibri"/>
                        <a:cs typeface="Calibri"/>
                      </a:endParaRPr>
                    </a:p>
                  </a:txBody>
                  <a:tcPr marL="10350" marR="10350" marT="0" marB="0"/>
                </a:tc>
                <a:tc>
                  <a:txBody>
                    <a:bodyPr/>
                    <a:lstStyle/>
                    <a:p>
                      <a:pPr marR="71755" algn="r">
                        <a:spcAft>
                          <a:spcPts val="0"/>
                        </a:spcAft>
                      </a:pPr>
                      <a:r>
                        <a:rPr lang="es-ES" sz="800">
                          <a:effectLst/>
                        </a:rPr>
                        <a:t>$ 6000.00</a:t>
                      </a:r>
                      <a:endParaRPr lang="es-ES" sz="800">
                        <a:solidFill>
                          <a:srgbClr val="365F91"/>
                        </a:solidFill>
                        <a:effectLst/>
                        <a:latin typeface="Times New Roman"/>
                        <a:ea typeface="Calibri"/>
                        <a:cs typeface="Calibri"/>
                      </a:endParaRPr>
                    </a:p>
                  </a:txBody>
                  <a:tcPr marL="10350" marR="10350" marT="0" marB="0"/>
                </a:tc>
              </a:tr>
              <a:tr h="206995">
                <a:tc vMerge="1">
                  <a:txBody>
                    <a:bodyPr/>
                    <a:lstStyle/>
                    <a:p>
                      <a:endParaRPr lang="es-ES"/>
                    </a:p>
                  </a:txBody>
                  <a:tcPr/>
                </a:tc>
                <a:tc>
                  <a:txBody>
                    <a:bodyPr/>
                    <a:lstStyle/>
                    <a:p>
                      <a:pPr marR="71755" algn="l">
                        <a:spcAft>
                          <a:spcPts val="0"/>
                        </a:spcAft>
                      </a:pPr>
                      <a:r>
                        <a:rPr lang="es-ES" sz="800">
                          <a:effectLst/>
                        </a:rPr>
                        <a:t>Elaboración de material promocional y/o publicitario</a:t>
                      </a:r>
                      <a:endParaRPr lang="es-ES" sz="800">
                        <a:solidFill>
                          <a:srgbClr val="365F91"/>
                        </a:solidFill>
                        <a:effectLst/>
                        <a:latin typeface="Times New Roman"/>
                        <a:ea typeface="Calibri"/>
                        <a:cs typeface="Calibri"/>
                      </a:endParaRPr>
                    </a:p>
                  </a:txBody>
                  <a:tcPr marL="10350" marR="10350" marT="0" marB="0"/>
                </a:tc>
                <a:tc>
                  <a:txBody>
                    <a:bodyPr/>
                    <a:lstStyle/>
                    <a:p>
                      <a:pPr marR="71755" algn="r">
                        <a:spcAft>
                          <a:spcPts val="0"/>
                        </a:spcAft>
                      </a:pPr>
                      <a:r>
                        <a:rPr lang="es-ES" sz="800">
                          <a:effectLst/>
                        </a:rPr>
                        <a:t>$ 1000.00</a:t>
                      </a:r>
                      <a:endParaRPr lang="es-ES" sz="800">
                        <a:solidFill>
                          <a:srgbClr val="365F91"/>
                        </a:solidFill>
                        <a:effectLst/>
                        <a:latin typeface="Times New Roman"/>
                        <a:ea typeface="Calibri"/>
                        <a:cs typeface="Calibri"/>
                      </a:endParaRPr>
                    </a:p>
                  </a:txBody>
                  <a:tcPr marL="10350" marR="10350" marT="0" marB="0"/>
                </a:tc>
              </a:tr>
              <a:tr h="183995">
                <a:tc>
                  <a:txBody>
                    <a:bodyPr/>
                    <a:lstStyle/>
                    <a:p>
                      <a:pPr marR="71755" algn="l">
                        <a:spcAft>
                          <a:spcPts val="0"/>
                        </a:spcAft>
                      </a:pPr>
                      <a:r>
                        <a:rPr lang="es-ES" sz="800">
                          <a:effectLst/>
                        </a:rPr>
                        <a:t> </a:t>
                      </a:r>
                      <a:endParaRPr lang="es-ES" sz="800">
                        <a:solidFill>
                          <a:srgbClr val="365F91"/>
                        </a:solidFill>
                        <a:effectLst/>
                        <a:latin typeface="Times New Roman"/>
                        <a:ea typeface="Calibri"/>
                        <a:cs typeface="Calibri"/>
                      </a:endParaRPr>
                    </a:p>
                  </a:txBody>
                  <a:tcPr marL="10350" marR="10350" marT="0" marB="0"/>
                </a:tc>
                <a:tc>
                  <a:txBody>
                    <a:bodyPr/>
                    <a:lstStyle/>
                    <a:p>
                      <a:pPr marR="71755" algn="l">
                        <a:spcAft>
                          <a:spcPts val="0"/>
                        </a:spcAft>
                      </a:pPr>
                      <a:r>
                        <a:rPr lang="es-ES" sz="800" dirty="0">
                          <a:effectLst/>
                        </a:rPr>
                        <a:t>TOTAL</a:t>
                      </a:r>
                      <a:endParaRPr lang="es-ES" sz="800" dirty="0">
                        <a:solidFill>
                          <a:srgbClr val="365F91"/>
                        </a:solidFill>
                        <a:effectLst/>
                        <a:latin typeface="Times New Roman"/>
                        <a:ea typeface="Calibri"/>
                        <a:cs typeface="Calibri"/>
                      </a:endParaRPr>
                    </a:p>
                  </a:txBody>
                  <a:tcPr marL="10350" marR="10350" marT="0" marB="0"/>
                </a:tc>
                <a:tc>
                  <a:txBody>
                    <a:bodyPr/>
                    <a:lstStyle/>
                    <a:p>
                      <a:pPr marR="71755" algn="r">
                        <a:spcAft>
                          <a:spcPts val="0"/>
                        </a:spcAft>
                      </a:pPr>
                      <a:r>
                        <a:rPr lang="es-ES" sz="800" dirty="0">
                          <a:effectLst/>
                        </a:rPr>
                        <a:t>$ 26.100</a:t>
                      </a:r>
                      <a:endParaRPr lang="es-ES" sz="800" dirty="0">
                        <a:solidFill>
                          <a:srgbClr val="365F91"/>
                        </a:solidFill>
                        <a:effectLst/>
                        <a:latin typeface="Times New Roman"/>
                        <a:ea typeface="Calibri"/>
                        <a:cs typeface="Calibri"/>
                      </a:endParaRPr>
                    </a:p>
                  </a:txBody>
                  <a:tcPr marL="10350" marR="10350" marT="0" marB="0"/>
                </a:tc>
              </a:tr>
            </a:tbl>
          </a:graphicData>
        </a:graphic>
      </p:graphicFrame>
    </p:spTree>
    <p:extLst>
      <p:ext uri="{BB962C8B-B14F-4D97-AF65-F5344CB8AC3E}">
        <p14:creationId xmlns:p14="http://schemas.microsoft.com/office/powerpoint/2010/main" val="29934373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sz="4400" i="0" dirty="0" smtClean="0">
                <a:solidFill>
                  <a:srgbClr val="0070C0"/>
                </a:solidFill>
              </a:rPr>
              <a:t>Ingresos</a:t>
            </a:r>
            <a:endParaRPr lang="es-ES" sz="4400" i="0" dirty="0">
              <a:solidFill>
                <a:srgbClr val="0070C0"/>
              </a:solidFill>
            </a:endParaRPr>
          </a:p>
        </p:txBody>
      </p:sp>
      <p:graphicFrame>
        <p:nvGraphicFramePr>
          <p:cNvPr id="4" name="Chart 3"/>
          <p:cNvGraphicFramePr/>
          <p:nvPr>
            <p:extLst>
              <p:ext uri="{D42A27DB-BD31-4B8C-83A1-F6EECF244321}">
                <p14:modId xmlns:p14="http://schemas.microsoft.com/office/powerpoint/2010/main" val="568875543"/>
              </p:ext>
            </p:extLst>
          </p:nvPr>
        </p:nvGraphicFramePr>
        <p:xfrm>
          <a:off x="611560" y="1059180"/>
          <a:ext cx="7776864" cy="35966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392787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sz="4400" i="0" dirty="0" smtClean="0">
                <a:solidFill>
                  <a:srgbClr val="0070C0"/>
                </a:solidFill>
              </a:rPr>
              <a:t>Egresos-Costos</a:t>
            </a:r>
            <a:endParaRPr lang="es-ES" sz="4400" i="0" dirty="0">
              <a:solidFill>
                <a:srgbClr val="0070C0"/>
              </a:solidFill>
            </a:endParaRPr>
          </a:p>
        </p:txBody>
      </p:sp>
      <p:sp>
        <p:nvSpPr>
          <p:cNvPr id="3" name="Content Placeholder 2"/>
          <p:cNvSpPr>
            <a:spLocks noGrp="1"/>
          </p:cNvSpPr>
          <p:nvPr>
            <p:ph idx="1"/>
          </p:nvPr>
        </p:nvSpPr>
        <p:spPr/>
        <p:txBody>
          <a:bodyPr/>
          <a:lstStyle/>
          <a:p>
            <a:endParaRPr lang="es-ES" dirty="0"/>
          </a:p>
        </p:txBody>
      </p:sp>
      <p:graphicFrame>
        <p:nvGraphicFramePr>
          <p:cNvPr id="4" name="Chart 3"/>
          <p:cNvGraphicFramePr/>
          <p:nvPr>
            <p:extLst>
              <p:ext uri="{D42A27DB-BD31-4B8C-83A1-F6EECF244321}">
                <p14:modId xmlns:p14="http://schemas.microsoft.com/office/powerpoint/2010/main" val="1563202475"/>
              </p:ext>
            </p:extLst>
          </p:nvPr>
        </p:nvGraphicFramePr>
        <p:xfrm>
          <a:off x="539552" y="1042987"/>
          <a:ext cx="8136904" cy="36290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636231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sz="4400" i="0" dirty="0" smtClean="0">
                <a:solidFill>
                  <a:srgbClr val="0070C0"/>
                </a:solidFill>
              </a:rPr>
              <a:t>Egresos-Gastos</a:t>
            </a:r>
            <a:endParaRPr lang="es-ES" sz="4400" i="0" dirty="0">
              <a:solidFill>
                <a:srgbClr val="0070C0"/>
              </a:solidFill>
            </a:endParaRPr>
          </a:p>
        </p:txBody>
      </p:sp>
      <p:graphicFrame>
        <p:nvGraphicFramePr>
          <p:cNvPr id="4" name="Chart 3"/>
          <p:cNvGraphicFramePr/>
          <p:nvPr>
            <p:extLst>
              <p:ext uri="{D42A27DB-BD31-4B8C-83A1-F6EECF244321}">
                <p14:modId xmlns:p14="http://schemas.microsoft.com/office/powerpoint/2010/main" val="2065301427"/>
              </p:ext>
            </p:extLst>
          </p:nvPr>
        </p:nvGraphicFramePr>
        <p:xfrm>
          <a:off x="467545" y="1123950"/>
          <a:ext cx="7992888" cy="34671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322820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sz="4400" i="0" dirty="0" smtClean="0">
                <a:solidFill>
                  <a:srgbClr val="0070C0"/>
                </a:solidFill>
              </a:rPr>
              <a:t>Resultados</a:t>
            </a:r>
            <a:endParaRPr lang="es-ES" sz="4400" i="0" dirty="0">
              <a:solidFill>
                <a:srgbClr val="0070C0"/>
              </a:solidFill>
            </a:endParaRPr>
          </a:p>
        </p:txBody>
      </p:sp>
      <p:sp>
        <p:nvSpPr>
          <p:cNvPr id="5" name="Rectangle 1"/>
          <p:cNvSpPr>
            <a:spLocks noChangeArrowheads="1"/>
          </p:cNvSpPr>
          <p:nvPr/>
        </p:nvSpPr>
        <p:spPr bwMode="auto">
          <a:xfrm>
            <a:off x="2133600" y="17335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252413" algn="l" defTabSz="914400" rtl="0" eaLnBrk="0" fontAlgn="base" latinLnBrk="0" hangingPunct="0">
              <a:lnSpc>
                <a:spcPct val="100000"/>
              </a:lnSpc>
              <a:spcBef>
                <a:spcPct val="0"/>
              </a:spcBef>
              <a:spcAft>
                <a:spcPct val="0"/>
              </a:spcAft>
              <a:buClrTx/>
              <a:buSzTx/>
              <a:buFontTx/>
              <a:buNone/>
              <a:tabLst/>
            </a:pPr>
            <a:r>
              <a:rPr kumimoji="0" lang="es-EC" sz="1100" b="1" i="0" u="none" strike="noStrike" cap="none" normalizeH="0" baseline="0" smtClean="0">
                <a:ln>
                  <a:noFill/>
                </a:ln>
                <a:solidFill>
                  <a:schemeClr val="tx1"/>
                </a:solidFill>
                <a:effectLst/>
                <a:latin typeface="Arial" pitchFamily="34" charset="0"/>
                <a:ea typeface="Calibri" pitchFamily="34" charset="0"/>
                <a:cs typeface="Times New Roman" pitchFamily="18" charset="0"/>
              </a:rPr>
              <a:t>Resultados Proyectado sin Marketing</a:t>
            </a:r>
            <a:endParaRPr kumimoji="0" lang="es-EC" sz="1800" b="0" i="0" u="none" strike="noStrike" cap="none" normalizeH="0" baseline="0" smtClean="0">
              <a:ln>
                <a:noFill/>
              </a:ln>
              <a:solidFill>
                <a:schemeClr val="tx1"/>
              </a:solidFill>
              <a:effectLst/>
              <a:latin typeface="Arial" pitchFamily="34" charset="0"/>
            </a:endParaRPr>
          </a:p>
        </p:txBody>
      </p:sp>
      <p:graphicFrame>
        <p:nvGraphicFramePr>
          <p:cNvPr id="6" name="Chart 5"/>
          <p:cNvGraphicFramePr/>
          <p:nvPr>
            <p:extLst>
              <p:ext uri="{D42A27DB-BD31-4B8C-83A1-F6EECF244321}">
                <p14:modId xmlns:p14="http://schemas.microsoft.com/office/powerpoint/2010/main" val="3503699188"/>
              </p:ext>
            </p:extLst>
          </p:nvPr>
        </p:nvGraphicFramePr>
        <p:xfrm>
          <a:off x="467545" y="1141730"/>
          <a:ext cx="8280920" cy="34315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128870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sz="4400" i="0" dirty="0" smtClean="0">
                <a:solidFill>
                  <a:srgbClr val="0070C0"/>
                </a:solidFill>
              </a:rPr>
              <a:t>Evaluación Financiera</a:t>
            </a:r>
            <a:endParaRPr lang="es-ES" sz="4400" i="0" dirty="0">
              <a:solidFill>
                <a:srgbClr val="0070C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29582780"/>
              </p:ext>
            </p:extLst>
          </p:nvPr>
        </p:nvGraphicFramePr>
        <p:xfrm>
          <a:off x="457200" y="1333500"/>
          <a:ext cx="8229600" cy="3771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36014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sz="2800" i="0" dirty="0" smtClean="0">
                <a:solidFill>
                  <a:srgbClr val="0070C0"/>
                </a:solidFill>
              </a:rPr>
              <a:t>Evaluación Financiera – diversos escenarios</a:t>
            </a:r>
            <a:endParaRPr lang="es-ES" sz="2800" i="0" dirty="0">
              <a:solidFill>
                <a:srgbClr val="0070C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68566760"/>
              </p:ext>
            </p:extLst>
          </p:nvPr>
        </p:nvGraphicFramePr>
        <p:xfrm>
          <a:off x="467544" y="1273324"/>
          <a:ext cx="8229600" cy="3091800"/>
        </p:xfrm>
        <a:graphic>
          <a:graphicData uri="http://schemas.openxmlformats.org/drawingml/2006/table">
            <a:tbl>
              <a:tblPr firstRow="1" firstCol="1" bandRow="1">
                <a:tableStyleId>{F5AB1C69-6EDB-4FF4-983F-18BD219EF322}</a:tableStyleId>
              </a:tblPr>
              <a:tblGrid>
                <a:gridCol w="1576791"/>
                <a:gridCol w="1683776"/>
                <a:gridCol w="873984"/>
                <a:gridCol w="1278880"/>
                <a:gridCol w="1008949"/>
                <a:gridCol w="1807220"/>
              </a:tblGrid>
              <a:tr h="360040">
                <a:tc>
                  <a:txBody>
                    <a:bodyPr/>
                    <a:lstStyle/>
                    <a:p>
                      <a:pPr indent="252095" algn="ctr">
                        <a:lnSpc>
                          <a:spcPct val="150000"/>
                        </a:lnSpc>
                        <a:spcAft>
                          <a:spcPts val="0"/>
                        </a:spcAft>
                      </a:pPr>
                      <a:r>
                        <a:rPr lang="es-ES" sz="1100" dirty="0">
                          <a:effectLst/>
                        </a:rPr>
                        <a:t>FACTORES </a:t>
                      </a:r>
                      <a:endParaRPr lang="es-ES" sz="1600" dirty="0">
                        <a:solidFill>
                          <a:srgbClr val="365F91"/>
                        </a:solidFill>
                        <a:effectLst/>
                        <a:latin typeface="Times New Roman"/>
                        <a:ea typeface="Calibri"/>
                        <a:cs typeface="Times New Roman"/>
                      </a:endParaRPr>
                    </a:p>
                  </a:txBody>
                  <a:tcPr marL="68580" marR="68580" marT="0" marB="0"/>
                </a:tc>
                <a:tc>
                  <a:txBody>
                    <a:bodyPr/>
                    <a:lstStyle/>
                    <a:p>
                      <a:pPr indent="252095" algn="ctr">
                        <a:lnSpc>
                          <a:spcPct val="150000"/>
                        </a:lnSpc>
                        <a:spcAft>
                          <a:spcPts val="0"/>
                        </a:spcAft>
                      </a:pPr>
                      <a:r>
                        <a:rPr lang="es-ES" sz="1100">
                          <a:effectLst/>
                        </a:rPr>
                        <a:t> VAN </a:t>
                      </a:r>
                      <a:endParaRPr lang="es-ES" sz="1600">
                        <a:solidFill>
                          <a:srgbClr val="365F91"/>
                        </a:solidFill>
                        <a:effectLst/>
                        <a:latin typeface="Times New Roman"/>
                        <a:ea typeface="Calibri"/>
                        <a:cs typeface="Times New Roman"/>
                      </a:endParaRPr>
                    </a:p>
                  </a:txBody>
                  <a:tcPr marL="68580" marR="68580" marT="0" marB="0"/>
                </a:tc>
                <a:tc>
                  <a:txBody>
                    <a:bodyPr/>
                    <a:lstStyle/>
                    <a:p>
                      <a:pPr indent="252095" algn="ctr">
                        <a:lnSpc>
                          <a:spcPct val="150000"/>
                        </a:lnSpc>
                        <a:spcAft>
                          <a:spcPts val="0"/>
                        </a:spcAft>
                      </a:pPr>
                      <a:r>
                        <a:rPr lang="es-ES" sz="1100">
                          <a:effectLst/>
                        </a:rPr>
                        <a:t> TIR </a:t>
                      </a:r>
                      <a:endParaRPr lang="es-ES" sz="1600">
                        <a:solidFill>
                          <a:srgbClr val="365F91"/>
                        </a:solidFill>
                        <a:effectLst/>
                        <a:latin typeface="Times New Roman"/>
                        <a:ea typeface="Calibri"/>
                        <a:cs typeface="Times New Roman"/>
                      </a:endParaRPr>
                    </a:p>
                  </a:txBody>
                  <a:tcPr marL="68580" marR="68580" marT="0" marB="0"/>
                </a:tc>
                <a:tc>
                  <a:txBody>
                    <a:bodyPr/>
                    <a:lstStyle/>
                    <a:p>
                      <a:pPr indent="252095" algn="ctr">
                        <a:lnSpc>
                          <a:spcPct val="150000"/>
                        </a:lnSpc>
                        <a:spcAft>
                          <a:spcPts val="0"/>
                        </a:spcAft>
                      </a:pPr>
                      <a:r>
                        <a:rPr lang="es-ES" sz="1100">
                          <a:effectLst/>
                        </a:rPr>
                        <a:t> TMAR </a:t>
                      </a:r>
                      <a:endParaRPr lang="es-ES" sz="1600">
                        <a:solidFill>
                          <a:srgbClr val="365F91"/>
                        </a:solidFill>
                        <a:effectLst/>
                        <a:latin typeface="Times New Roman"/>
                        <a:ea typeface="Calibri"/>
                        <a:cs typeface="Times New Roman"/>
                      </a:endParaRPr>
                    </a:p>
                  </a:txBody>
                  <a:tcPr marL="68580" marR="68580" marT="0" marB="0"/>
                </a:tc>
                <a:tc>
                  <a:txBody>
                    <a:bodyPr/>
                    <a:lstStyle/>
                    <a:p>
                      <a:pPr indent="252095" algn="ctr">
                        <a:lnSpc>
                          <a:spcPct val="150000"/>
                        </a:lnSpc>
                        <a:spcAft>
                          <a:spcPts val="0"/>
                        </a:spcAft>
                      </a:pPr>
                      <a:r>
                        <a:rPr lang="es-ES" sz="1100">
                          <a:effectLst/>
                        </a:rPr>
                        <a:t> B / C </a:t>
                      </a:r>
                      <a:endParaRPr lang="es-ES" sz="1600">
                        <a:solidFill>
                          <a:srgbClr val="365F91"/>
                        </a:solidFill>
                        <a:effectLst/>
                        <a:latin typeface="Times New Roman"/>
                        <a:ea typeface="Calibri"/>
                        <a:cs typeface="Times New Roman"/>
                      </a:endParaRPr>
                    </a:p>
                  </a:txBody>
                  <a:tcPr marL="68580" marR="68580" marT="0" marB="0"/>
                </a:tc>
                <a:tc>
                  <a:txBody>
                    <a:bodyPr/>
                    <a:lstStyle/>
                    <a:p>
                      <a:pPr indent="252095" algn="ctr">
                        <a:lnSpc>
                          <a:spcPct val="150000"/>
                        </a:lnSpc>
                        <a:spcAft>
                          <a:spcPts val="0"/>
                        </a:spcAft>
                      </a:pPr>
                      <a:r>
                        <a:rPr lang="es-ES" sz="1100">
                          <a:effectLst/>
                        </a:rPr>
                        <a:t> Utilidad al quinto año </a:t>
                      </a:r>
                      <a:endParaRPr lang="es-ES" sz="1600">
                        <a:solidFill>
                          <a:srgbClr val="365F91"/>
                        </a:solidFill>
                        <a:effectLst/>
                        <a:latin typeface="Times New Roman"/>
                        <a:ea typeface="Calibri"/>
                        <a:cs typeface="Times New Roman"/>
                      </a:endParaRPr>
                    </a:p>
                  </a:txBody>
                  <a:tcPr marL="68580" marR="68580" marT="0" marB="0"/>
                </a:tc>
              </a:tr>
              <a:tr h="360040">
                <a:tc gridSpan="6">
                  <a:txBody>
                    <a:bodyPr/>
                    <a:lstStyle/>
                    <a:p>
                      <a:pPr indent="252095" algn="ctr">
                        <a:lnSpc>
                          <a:spcPct val="150000"/>
                        </a:lnSpc>
                        <a:spcAft>
                          <a:spcPts val="0"/>
                        </a:spcAft>
                      </a:pPr>
                      <a:r>
                        <a:rPr lang="es-ES" sz="1100" dirty="0">
                          <a:effectLst/>
                        </a:rPr>
                        <a:t> ESCENARIO PESIMISTA CON ESTRATEGIAS DE MARKETING </a:t>
                      </a:r>
                      <a:endParaRPr lang="es-ES" sz="1600" dirty="0">
                        <a:solidFill>
                          <a:srgbClr val="365F91"/>
                        </a:solidFill>
                        <a:effectLst/>
                        <a:latin typeface="Times New Roman"/>
                        <a:ea typeface="Calibri"/>
                        <a:cs typeface="Times New Roman"/>
                      </a:endParaRPr>
                    </a:p>
                  </a:txBody>
                  <a:tcPr marL="68580" marR="68580" marT="0" marB="0">
                    <a:solidFill>
                      <a:schemeClr val="accent2"/>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60040">
                <a:tc>
                  <a:txBody>
                    <a:bodyPr/>
                    <a:lstStyle/>
                    <a:p>
                      <a:pPr indent="252095" algn="ctr">
                        <a:lnSpc>
                          <a:spcPct val="150000"/>
                        </a:lnSpc>
                        <a:spcAft>
                          <a:spcPts val="0"/>
                        </a:spcAft>
                      </a:pPr>
                      <a:r>
                        <a:rPr lang="es-ES" sz="1100" dirty="0">
                          <a:effectLst/>
                        </a:rPr>
                        <a:t> INCREMENTO 25% </a:t>
                      </a:r>
                      <a:endParaRPr lang="es-ES" sz="1600" dirty="0">
                        <a:solidFill>
                          <a:srgbClr val="365F91"/>
                        </a:solidFill>
                        <a:effectLst/>
                        <a:latin typeface="Times New Roman"/>
                        <a:ea typeface="Calibri"/>
                        <a:cs typeface="Times New Roman"/>
                      </a:endParaRPr>
                    </a:p>
                  </a:txBody>
                  <a:tcPr marL="68580" marR="68580" marT="0" marB="0">
                    <a:solidFill>
                      <a:schemeClr val="accent2"/>
                    </a:solidFill>
                  </a:tcPr>
                </a:tc>
                <a:tc>
                  <a:txBody>
                    <a:bodyPr/>
                    <a:lstStyle/>
                    <a:p>
                      <a:pPr indent="252095" algn="ctr">
                        <a:lnSpc>
                          <a:spcPct val="150000"/>
                        </a:lnSpc>
                        <a:spcAft>
                          <a:spcPts val="0"/>
                        </a:spcAft>
                      </a:pPr>
                      <a:r>
                        <a:rPr lang="es-ES" sz="1050" dirty="0">
                          <a:effectLst/>
                        </a:rPr>
                        <a:t> $3.108,50 </a:t>
                      </a:r>
                      <a:endParaRPr lang="es-ES" sz="1600" dirty="0">
                        <a:solidFill>
                          <a:srgbClr val="365F91"/>
                        </a:solidFill>
                        <a:effectLst/>
                        <a:latin typeface="Times New Roman"/>
                        <a:ea typeface="Calibri"/>
                        <a:cs typeface="Times New Roman"/>
                      </a:endParaRPr>
                    </a:p>
                  </a:txBody>
                  <a:tcPr marL="68580" marR="68580" marT="0" marB="0">
                    <a:solidFill>
                      <a:schemeClr val="accent2">
                        <a:lumMod val="20000"/>
                        <a:lumOff val="80000"/>
                      </a:schemeClr>
                    </a:solidFill>
                  </a:tcPr>
                </a:tc>
                <a:tc>
                  <a:txBody>
                    <a:bodyPr/>
                    <a:lstStyle/>
                    <a:p>
                      <a:pPr indent="252095" algn="ctr">
                        <a:lnSpc>
                          <a:spcPct val="150000"/>
                        </a:lnSpc>
                        <a:spcAft>
                          <a:spcPts val="0"/>
                        </a:spcAft>
                      </a:pPr>
                      <a:r>
                        <a:rPr lang="es-ES" sz="1050" dirty="0">
                          <a:effectLst/>
                        </a:rPr>
                        <a:t>14,82%</a:t>
                      </a:r>
                      <a:endParaRPr lang="es-ES" sz="1600" dirty="0">
                        <a:solidFill>
                          <a:srgbClr val="365F91"/>
                        </a:solidFill>
                        <a:effectLst/>
                        <a:latin typeface="Times New Roman"/>
                        <a:ea typeface="Calibri"/>
                        <a:cs typeface="Times New Roman"/>
                      </a:endParaRPr>
                    </a:p>
                  </a:txBody>
                  <a:tcPr marL="68580" marR="68580" marT="0" marB="0">
                    <a:solidFill>
                      <a:schemeClr val="accent2">
                        <a:lumMod val="20000"/>
                        <a:lumOff val="80000"/>
                      </a:schemeClr>
                    </a:solidFill>
                  </a:tcPr>
                </a:tc>
                <a:tc>
                  <a:txBody>
                    <a:bodyPr/>
                    <a:lstStyle/>
                    <a:p>
                      <a:pPr indent="252095" algn="ctr">
                        <a:lnSpc>
                          <a:spcPct val="150000"/>
                        </a:lnSpc>
                        <a:spcAft>
                          <a:spcPts val="0"/>
                        </a:spcAft>
                      </a:pPr>
                      <a:r>
                        <a:rPr lang="es-ES" sz="1050" dirty="0">
                          <a:effectLst/>
                        </a:rPr>
                        <a:t>14,27%</a:t>
                      </a:r>
                      <a:endParaRPr lang="es-ES" sz="1600" dirty="0">
                        <a:solidFill>
                          <a:srgbClr val="365F91"/>
                        </a:solidFill>
                        <a:effectLst/>
                        <a:latin typeface="Times New Roman"/>
                        <a:ea typeface="Calibri"/>
                        <a:cs typeface="Times New Roman"/>
                      </a:endParaRPr>
                    </a:p>
                  </a:txBody>
                  <a:tcPr marL="68580" marR="68580" marT="0" marB="0">
                    <a:solidFill>
                      <a:schemeClr val="accent2">
                        <a:lumMod val="20000"/>
                        <a:lumOff val="80000"/>
                      </a:schemeClr>
                    </a:solidFill>
                  </a:tcPr>
                </a:tc>
                <a:tc>
                  <a:txBody>
                    <a:bodyPr/>
                    <a:lstStyle/>
                    <a:p>
                      <a:pPr indent="252095" algn="ctr">
                        <a:lnSpc>
                          <a:spcPct val="150000"/>
                        </a:lnSpc>
                        <a:spcAft>
                          <a:spcPts val="0"/>
                        </a:spcAft>
                      </a:pPr>
                      <a:r>
                        <a:rPr lang="es-ES" sz="1050" dirty="0">
                          <a:effectLst/>
                        </a:rPr>
                        <a:t>1,11</a:t>
                      </a:r>
                      <a:endParaRPr lang="es-ES" sz="1600" dirty="0">
                        <a:solidFill>
                          <a:srgbClr val="365F91"/>
                        </a:solidFill>
                        <a:effectLst/>
                        <a:latin typeface="Times New Roman"/>
                        <a:ea typeface="Calibri"/>
                        <a:cs typeface="Times New Roman"/>
                      </a:endParaRPr>
                    </a:p>
                  </a:txBody>
                  <a:tcPr marL="68580" marR="68580" marT="0" marB="0">
                    <a:solidFill>
                      <a:schemeClr val="accent2">
                        <a:lumMod val="20000"/>
                        <a:lumOff val="80000"/>
                      </a:schemeClr>
                    </a:solidFill>
                  </a:tcPr>
                </a:tc>
                <a:tc>
                  <a:txBody>
                    <a:bodyPr/>
                    <a:lstStyle/>
                    <a:p>
                      <a:pPr indent="252095" algn="ctr">
                        <a:lnSpc>
                          <a:spcPct val="150000"/>
                        </a:lnSpc>
                        <a:spcAft>
                          <a:spcPts val="0"/>
                        </a:spcAft>
                      </a:pPr>
                      <a:r>
                        <a:rPr lang="es-ES" sz="1050" dirty="0">
                          <a:effectLst/>
                        </a:rPr>
                        <a:t> </a:t>
                      </a:r>
                      <a:r>
                        <a:rPr lang="es-ES" sz="1050" dirty="0" smtClean="0">
                          <a:effectLst/>
                        </a:rPr>
                        <a:t>$ 96.033,06 </a:t>
                      </a:r>
                      <a:endParaRPr lang="es-ES" sz="1600" dirty="0">
                        <a:solidFill>
                          <a:srgbClr val="365F91"/>
                        </a:solidFill>
                        <a:effectLst/>
                        <a:latin typeface="Times New Roman"/>
                        <a:ea typeface="Calibri"/>
                        <a:cs typeface="Times New Roman"/>
                      </a:endParaRPr>
                    </a:p>
                  </a:txBody>
                  <a:tcPr marL="68580" marR="68580" marT="0" marB="0">
                    <a:solidFill>
                      <a:schemeClr val="accent2">
                        <a:lumMod val="20000"/>
                        <a:lumOff val="80000"/>
                      </a:schemeClr>
                    </a:solidFill>
                  </a:tcPr>
                </a:tc>
              </a:tr>
              <a:tr h="360040">
                <a:tc gridSpan="6">
                  <a:txBody>
                    <a:bodyPr/>
                    <a:lstStyle/>
                    <a:p>
                      <a:pPr indent="252095" algn="ctr">
                        <a:lnSpc>
                          <a:spcPct val="150000"/>
                        </a:lnSpc>
                        <a:spcAft>
                          <a:spcPts val="0"/>
                        </a:spcAft>
                      </a:pPr>
                      <a:r>
                        <a:rPr lang="es-ES" sz="1100" dirty="0">
                          <a:effectLst/>
                        </a:rPr>
                        <a:t> ESCENARIO PREVISIBLE CON ESTRATEGIAS DE MARKETING </a:t>
                      </a:r>
                      <a:endParaRPr lang="es-ES" sz="1600" dirty="0">
                        <a:solidFill>
                          <a:srgbClr val="365F91"/>
                        </a:solidFill>
                        <a:effectLst/>
                        <a:latin typeface="Times New Roman"/>
                        <a:ea typeface="Calibri"/>
                        <a:cs typeface="Times New Roman"/>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60040">
                <a:tc>
                  <a:txBody>
                    <a:bodyPr/>
                    <a:lstStyle/>
                    <a:p>
                      <a:pPr indent="252095" algn="ctr">
                        <a:lnSpc>
                          <a:spcPct val="150000"/>
                        </a:lnSpc>
                        <a:spcAft>
                          <a:spcPts val="0"/>
                        </a:spcAft>
                      </a:pPr>
                      <a:r>
                        <a:rPr lang="es-ES" sz="1100" dirty="0">
                          <a:effectLst/>
                        </a:rPr>
                        <a:t> INCREMENTO 30% </a:t>
                      </a:r>
                      <a:endParaRPr lang="es-ES" sz="1600" dirty="0">
                        <a:solidFill>
                          <a:srgbClr val="365F91"/>
                        </a:solidFill>
                        <a:effectLst/>
                        <a:latin typeface="Times New Roman"/>
                        <a:ea typeface="Calibri"/>
                        <a:cs typeface="Times New Roman"/>
                      </a:endParaRPr>
                    </a:p>
                  </a:txBody>
                  <a:tcPr marL="68580" marR="68580" marT="0" marB="0"/>
                </a:tc>
                <a:tc>
                  <a:txBody>
                    <a:bodyPr/>
                    <a:lstStyle/>
                    <a:p>
                      <a:pPr indent="252095" algn="ctr">
                        <a:lnSpc>
                          <a:spcPct val="150000"/>
                        </a:lnSpc>
                        <a:spcAft>
                          <a:spcPts val="0"/>
                        </a:spcAft>
                      </a:pPr>
                      <a:r>
                        <a:rPr lang="es-ES" sz="1050" dirty="0" smtClean="0">
                          <a:effectLst/>
                        </a:rPr>
                        <a:t> $ 12.708,67</a:t>
                      </a:r>
                      <a:endParaRPr lang="es-ES" sz="1600" dirty="0">
                        <a:solidFill>
                          <a:srgbClr val="365F91"/>
                        </a:solidFill>
                        <a:effectLst/>
                        <a:latin typeface="Times New Roman"/>
                        <a:ea typeface="Calibri"/>
                        <a:cs typeface="Times New Roman"/>
                      </a:endParaRPr>
                    </a:p>
                  </a:txBody>
                  <a:tcPr marL="68580" marR="68580" marT="0" marB="0" anchor="ctr"/>
                </a:tc>
                <a:tc>
                  <a:txBody>
                    <a:bodyPr/>
                    <a:lstStyle/>
                    <a:p>
                      <a:pPr indent="252095" algn="ctr">
                        <a:lnSpc>
                          <a:spcPct val="150000"/>
                        </a:lnSpc>
                        <a:spcAft>
                          <a:spcPts val="0"/>
                        </a:spcAft>
                      </a:pPr>
                      <a:r>
                        <a:rPr lang="es-ES" sz="1050">
                          <a:effectLst/>
                        </a:rPr>
                        <a:t>25,89%</a:t>
                      </a:r>
                      <a:endParaRPr lang="es-ES" sz="1600">
                        <a:solidFill>
                          <a:srgbClr val="365F91"/>
                        </a:solidFill>
                        <a:effectLst/>
                        <a:latin typeface="Times New Roman"/>
                        <a:ea typeface="Calibri"/>
                        <a:cs typeface="Times New Roman"/>
                      </a:endParaRPr>
                    </a:p>
                  </a:txBody>
                  <a:tcPr marL="68580" marR="68580" marT="0" marB="0" anchor="ctr"/>
                </a:tc>
                <a:tc>
                  <a:txBody>
                    <a:bodyPr/>
                    <a:lstStyle/>
                    <a:p>
                      <a:pPr indent="252095" algn="ctr">
                        <a:lnSpc>
                          <a:spcPct val="150000"/>
                        </a:lnSpc>
                        <a:spcAft>
                          <a:spcPts val="0"/>
                        </a:spcAft>
                      </a:pPr>
                      <a:r>
                        <a:rPr lang="es-ES" sz="1050">
                          <a:effectLst/>
                        </a:rPr>
                        <a:t>14,27%</a:t>
                      </a:r>
                      <a:endParaRPr lang="es-ES" sz="1600">
                        <a:solidFill>
                          <a:srgbClr val="365F91"/>
                        </a:solidFill>
                        <a:effectLst/>
                        <a:latin typeface="Times New Roman"/>
                        <a:ea typeface="Calibri"/>
                        <a:cs typeface="Times New Roman"/>
                      </a:endParaRPr>
                    </a:p>
                  </a:txBody>
                  <a:tcPr marL="68580" marR="68580" marT="0" marB="0" anchor="ctr"/>
                </a:tc>
                <a:tc>
                  <a:txBody>
                    <a:bodyPr/>
                    <a:lstStyle/>
                    <a:p>
                      <a:pPr indent="252095" algn="ctr">
                        <a:lnSpc>
                          <a:spcPct val="150000"/>
                        </a:lnSpc>
                        <a:spcAft>
                          <a:spcPts val="0"/>
                        </a:spcAft>
                      </a:pPr>
                      <a:r>
                        <a:rPr lang="es-ES" sz="1050">
                          <a:effectLst/>
                        </a:rPr>
                        <a:t>1,11</a:t>
                      </a:r>
                      <a:endParaRPr lang="es-ES" sz="1600">
                        <a:solidFill>
                          <a:srgbClr val="365F91"/>
                        </a:solidFill>
                        <a:effectLst/>
                        <a:latin typeface="Times New Roman"/>
                        <a:ea typeface="Calibri"/>
                        <a:cs typeface="Times New Roman"/>
                      </a:endParaRPr>
                    </a:p>
                  </a:txBody>
                  <a:tcPr marL="68580" marR="68580" marT="0" marB="0" anchor="ctr"/>
                </a:tc>
                <a:tc>
                  <a:txBody>
                    <a:bodyPr/>
                    <a:lstStyle/>
                    <a:p>
                      <a:pPr indent="252095" algn="ctr">
                        <a:lnSpc>
                          <a:spcPct val="150000"/>
                        </a:lnSpc>
                        <a:spcAft>
                          <a:spcPts val="0"/>
                        </a:spcAft>
                      </a:pPr>
                      <a:r>
                        <a:rPr lang="es-ES" sz="1050" dirty="0" smtClean="0">
                          <a:effectLst/>
                        </a:rPr>
                        <a:t> $ 99.000,54</a:t>
                      </a:r>
                      <a:endParaRPr lang="es-ES" sz="1600" dirty="0">
                        <a:solidFill>
                          <a:srgbClr val="365F91"/>
                        </a:solidFill>
                        <a:effectLst/>
                        <a:latin typeface="Times New Roman"/>
                        <a:ea typeface="Calibri"/>
                        <a:cs typeface="Times New Roman"/>
                      </a:endParaRPr>
                    </a:p>
                  </a:txBody>
                  <a:tcPr marL="68580" marR="68580" marT="0" marB="0" anchor="ctr"/>
                </a:tc>
              </a:tr>
              <a:tr h="360040">
                <a:tc gridSpan="6">
                  <a:txBody>
                    <a:bodyPr/>
                    <a:lstStyle/>
                    <a:p>
                      <a:pPr indent="252095" algn="ctr">
                        <a:lnSpc>
                          <a:spcPct val="150000"/>
                        </a:lnSpc>
                        <a:spcAft>
                          <a:spcPts val="0"/>
                        </a:spcAft>
                      </a:pPr>
                      <a:r>
                        <a:rPr lang="es-ES" sz="1100" dirty="0">
                          <a:effectLst/>
                        </a:rPr>
                        <a:t> ESCENARIO OPTIMISTA CON ESTRATEGIAS DE MARKETING </a:t>
                      </a:r>
                      <a:endParaRPr lang="es-ES" sz="1600" dirty="0">
                        <a:solidFill>
                          <a:srgbClr val="365F91"/>
                        </a:solidFill>
                        <a:effectLst/>
                        <a:latin typeface="Times New Roman"/>
                        <a:ea typeface="Calibri"/>
                        <a:cs typeface="Times New Roman"/>
                      </a:endParaRPr>
                    </a:p>
                  </a:txBody>
                  <a:tcPr marL="68580" marR="68580" marT="0" marB="0">
                    <a:solidFill>
                      <a:schemeClr val="accent5"/>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60040">
                <a:tc>
                  <a:txBody>
                    <a:bodyPr/>
                    <a:lstStyle/>
                    <a:p>
                      <a:pPr indent="252095" algn="ctr">
                        <a:lnSpc>
                          <a:spcPct val="150000"/>
                        </a:lnSpc>
                        <a:spcAft>
                          <a:spcPts val="0"/>
                        </a:spcAft>
                      </a:pPr>
                      <a:r>
                        <a:rPr lang="es-ES" sz="1100" dirty="0">
                          <a:effectLst/>
                        </a:rPr>
                        <a:t> INCREMENTO 35% </a:t>
                      </a:r>
                      <a:endParaRPr lang="es-ES" sz="1600" dirty="0">
                        <a:solidFill>
                          <a:srgbClr val="365F91"/>
                        </a:solidFill>
                        <a:effectLst/>
                        <a:latin typeface="Times New Roman"/>
                        <a:ea typeface="Calibri"/>
                        <a:cs typeface="Times New Roman"/>
                      </a:endParaRPr>
                    </a:p>
                  </a:txBody>
                  <a:tcPr marL="68580" marR="68580" marT="0" marB="0">
                    <a:solidFill>
                      <a:schemeClr val="accent5"/>
                    </a:solidFill>
                  </a:tcPr>
                </a:tc>
                <a:tc>
                  <a:txBody>
                    <a:bodyPr/>
                    <a:lstStyle/>
                    <a:p>
                      <a:pPr indent="252095" algn="ctr">
                        <a:lnSpc>
                          <a:spcPct val="150000"/>
                        </a:lnSpc>
                        <a:spcAft>
                          <a:spcPts val="0"/>
                        </a:spcAft>
                      </a:pPr>
                      <a:r>
                        <a:rPr lang="es-ES" sz="1050" dirty="0">
                          <a:effectLst/>
                        </a:rPr>
                        <a:t> $  </a:t>
                      </a:r>
                      <a:r>
                        <a:rPr lang="es-ES" sz="1050" dirty="0" smtClean="0">
                          <a:effectLst/>
                        </a:rPr>
                        <a:t>22.308,84 </a:t>
                      </a:r>
                      <a:endParaRPr lang="es-ES" sz="1600" dirty="0">
                        <a:solidFill>
                          <a:srgbClr val="365F91"/>
                        </a:solidFill>
                        <a:effectLst/>
                        <a:latin typeface="Times New Roman"/>
                        <a:ea typeface="Calibri"/>
                        <a:cs typeface="Times New Roman"/>
                      </a:endParaRPr>
                    </a:p>
                  </a:txBody>
                  <a:tcPr marL="68580" marR="68580" marT="0" marB="0" anchor="ctr">
                    <a:solidFill>
                      <a:schemeClr val="accent5">
                        <a:lumMod val="20000"/>
                        <a:lumOff val="80000"/>
                      </a:schemeClr>
                    </a:solidFill>
                  </a:tcPr>
                </a:tc>
                <a:tc>
                  <a:txBody>
                    <a:bodyPr/>
                    <a:lstStyle/>
                    <a:p>
                      <a:pPr indent="252095" algn="ctr">
                        <a:lnSpc>
                          <a:spcPct val="150000"/>
                        </a:lnSpc>
                        <a:spcAft>
                          <a:spcPts val="0"/>
                        </a:spcAft>
                      </a:pPr>
                      <a:r>
                        <a:rPr lang="es-ES" sz="1050" dirty="0">
                          <a:effectLst/>
                        </a:rPr>
                        <a:t>36,28%</a:t>
                      </a:r>
                      <a:endParaRPr lang="es-ES" sz="1600" dirty="0">
                        <a:solidFill>
                          <a:srgbClr val="365F91"/>
                        </a:solidFill>
                        <a:effectLst/>
                        <a:latin typeface="Times New Roman"/>
                        <a:ea typeface="Calibri"/>
                        <a:cs typeface="Times New Roman"/>
                      </a:endParaRPr>
                    </a:p>
                  </a:txBody>
                  <a:tcPr marL="68580" marR="68580" marT="0" marB="0" anchor="ctr">
                    <a:solidFill>
                      <a:schemeClr val="accent5">
                        <a:lumMod val="20000"/>
                        <a:lumOff val="80000"/>
                      </a:schemeClr>
                    </a:solidFill>
                  </a:tcPr>
                </a:tc>
                <a:tc>
                  <a:txBody>
                    <a:bodyPr/>
                    <a:lstStyle/>
                    <a:p>
                      <a:pPr indent="252095" algn="ctr">
                        <a:lnSpc>
                          <a:spcPct val="150000"/>
                        </a:lnSpc>
                        <a:spcAft>
                          <a:spcPts val="0"/>
                        </a:spcAft>
                      </a:pPr>
                      <a:r>
                        <a:rPr lang="es-ES" sz="1050" dirty="0">
                          <a:effectLst/>
                        </a:rPr>
                        <a:t>14,27%</a:t>
                      </a:r>
                      <a:endParaRPr lang="es-ES" sz="1600" dirty="0">
                        <a:solidFill>
                          <a:srgbClr val="365F91"/>
                        </a:solidFill>
                        <a:effectLst/>
                        <a:latin typeface="Times New Roman"/>
                        <a:ea typeface="Calibri"/>
                        <a:cs typeface="Times New Roman"/>
                      </a:endParaRPr>
                    </a:p>
                  </a:txBody>
                  <a:tcPr marL="68580" marR="68580" marT="0" marB="0" anchor="ctr">
                    <a:solidFill>
                      <a:schemeClr val="accent5">
                        <a:lumMod val="20000"/>
                        <a:lumOff val="80000"/>
                      </a:schemeClr>
                    </a:solidFill>
                  </a:tcPr>
                </a:tc>
                <a:tc>
                  <a:txBody>
                    <a:bodyPr/>
                    <a:lstStyle/>
                    <a:p>
                      <a:pPr indent="252095" algn="ctr">
                        <a:lnSpc>
                          <a:spcPct val="150000"/>
                        </a:lnSpc>
                        <a:spcAft>
                          <a:spcPts val="0"/>
                        </a:spcAft>
                      </a:pPr>
                      <a:r>
                        <a:rPr lang="es-ES" sz="1050" dirty="0">
                          <a:effectLst/>
                        </a:rPr>
                        <a:t>1,11</a:t>
                      </a:r>
                      <a:endParaRPr lang="es-ES" sz="1600" dirty="0">
                        <a:solidFill>
                          <a:srgbClr val="365F91"/>
                        </a:solidFill>
                        <a:effectLst/>
                        <a:latin typeface="Times New Roman"/>
                        <a:ea typeface="Calibri"/>
                        <a:cs typeface="Times New Roman"/>
                      </a:endParaRPr>
                    </a:p>
                  </a:txBody>
                  <a:tcPr marL="68580" marR="68580" marT="0" marB="0" anchor="ctr">
                    <a:solidFill>
                      <a:schemeClr val="accent5">
                        <a:lumMod val="20000"/>
                        <a:lumOff val="80000"/>
                      </a:schemeClr>
                    </a:solidFill>
                  </a:tcPr>
                </a:tc>
                <a:tc>
                  <a:txBody>
                    <a:bodyPr/>
                    <a:lstStyle/>
                    <a:p>
                      <a:pPr indent="252095" algn="ctr">
                        <a:lnSpc>
                          <a:spcPct val="150000"/>
                        </a:lnSpc>
                        <a:spcAft>
                          <a:spcPts val="0"/>
                        </a:spcAft>
                      </a:pPr>
                      <a:r>
                        <a:rPr lang="es-ES" sz="1050" dirty="0" smtClean="0">
                          <a:effectLst/>
                        </a:rPr>
                        <a:t> $ 101.968,03 </a:t>
                      </a:r>
                      <a:endParaRPr lang="es-ES" sz="1600" dirty="0">
                        <a:solidFill>
                          <a:srgbClr val="365F91"/>
                        </a:solidFill>
                        <a:effectLst/>
                        <a:latin typeface="Times New Roman"/>
                        <a:ea typeface="Calibri"/>
                        <a:cs typeface="Times New Roman"/>
                      </a:endParaRPr>
                    </a:p>
                  </a:txBody>
                  <a:tcPr marL="68580" marR="68580" marT="0" marB="0" anchor="ctr">
                    <a:solidFill>
                      <a:schemeClr val="accent5">
                        <a:lumMod val="20000"/>
                        <a:lumOff val="80000"/>
                      </a:schemeClr>
                    </a:solidFill>
                  </a:tcPr>
                </a:tc>
              </a:tr>
            </a:tbl>
          </a:graphicData>
        </a:graphic>
      </p:graphicFrame>
    </p:spTree>
    <p:extLst>
      <p:ext uri="{BB962C8B-B14F-4D97-AF65-F5344CB8AC3E}">
        <p14:creationId xmlns:p14="http://schemas.microsoft.com/office/powerpoint/2010/main" val="35783496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sz="4400" i="0" dirty="0" smtClean="0">
                <a:solidFill>
                  <a:srgbClr val="0070C0"/>
                </a:solidFill>
              </a:rPr>
              <a:t>Conclusiones</a:t>
            </a:r>
            <a:endParaRPr lang="es-ES" sz="4400" i="0" dirty="0">
              <a:solidFill>
                <a:srgbClr val="0070C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87443977"/>
              </p:ext>
            </p:extLst>
          </p:nvPr>
        </p:nvGraphicFramePr>
        <p:xfrm>
          <a:off x="457200" y="1333500"/>
          <a:ext cx="8229600" cy="3771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05142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sz="4400" i="0" dirty="0" smtClean="0">
                <a:solidFill>
                  <a:srgbClr val="0070C0"/>
                </a:solidFill>
              </a:rPr>
              <a:t>Recomendaciones</a:t>
            </a:r>
            <a:endParaRPr lang="es-ES" sz="4400" i="0" dirty="0">
              <a:solidFill>
                <a:srgbClr val="0070C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81441859"/>
              </p:ext>
            </p:extLst>
          </p:nvPr>
        </p:nvGraphicFramePr>
        <p:xfrm>
          <a:off x="457200" y="1333500"/>
          <a:ext cx="8229600" cy="3771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41121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pPr algn="ctr"/>
            <a:r>
              <a:rPr lang="es-ES" sz="3600" b="1" dirty="0" smtClean="0">
                <a:solidFill>
                  <a:srgbClr val="0070C0"/>
                </a:solidFill>
              </a:rPr>
              <a:t>MUCHAS GRACIAS POR SU ATENCIÓN</a:t>
            </a:r>
            <a:endParaRPr lang="es-ES" sz="3600" b="1" dirty="0">
              <a:solidFill>
                <a:srgbClr val="0070C0"/>
              </a:solidFill>
            </a:endParaRPr>
          </a:p>
        </p:txBody>
      </p:sp>
    </p:spTree>
    <p:extLst>
      <p:ext uri="{BB962C8B-B14F-4D97-AF65-F5344CB8AC3E}">
        <p14:creationId xmlns:p14="http://schemas.microsoft.com/office/powerpoint/2010/main" val="2307645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sz="4400" i="0" dirty="0" smtClean="0">
                <a:solidFill>
                  <a:srgbClr val="0070C0"/>
                </a:solidFill>
              </a:rPr>
              <a:t>Objetivos</a:t>
            </a:r>
            <a:endParaRPr lang="es-ES" sz="4400" i="0" dirty="0">
              <a:solidFill>
                <a:srgbClr val="0070C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6657229"/>
              </p:ext>
            </p:extLst>
          </p:nvPr>
        </p:nvGraphicFramePr>
        <p:xfrm>
          <a:off x="457200" y="1057300"/>
          <a:ext cx="8507288" cy="4048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5243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sz="4400" i="0" dirty="0" smtClean="0">
                <a:solidFill>
                  <a:srgbClr val="0070C0"/>
                </a:solidFill>
              </a:rPr>
              <a:t>Giro del Negocio</a:t>
            </a:r>
            <a:endParaRPr lang="es-ES" sz="4400" i="0" dirty="0">
              <a:solidFill>
                <a:srgbClr val="0070C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65533478"/>
              </p:ext>
            </p:extLst>
          </p:nvPr>
        </p:nvGraphicFramePr>
        <p:xfrm>
          <a:off x="457200" y="841276"/>
          <a:ext cx="8229600" cy="42641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9154"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76055" y="1129308"/>
            <a:ext cx="3851505"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3182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196"/>
            <a:ext cx="8229600" cy="1060169"/>
          </a:xfrm>
        </p:spPr>
        <p:txBody>
          <a:bodyPr/>
          <a:lstStyle/>
          <a:p>
            <a:pPr algn="ctr"/>
            <a:r>
              <a:rPr lang="es-ES" sz="4400" i="0" dirty="0" smtClean="0">
                <a:solidFill>
                  <a:srgbClr val="0070C0"/>
                </a:solidFill>
              </a:rPr>
              <a:t>Justificación</a:t>
            </a:r>
            <a:endParaRPr lang="es-ES" sz="4400" i="0" dirty="0">
              <a:solidFill>
                <a:srgbClr val="0070C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3080172"/>
              </p:ext>
            </p:extLst>
          </p:nvPr>
        </p:nvGraphicFramePr>
        <p:xfrm>
          <a:off x="457200" y="913284"/>
          <a:ext cx="8229600"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0178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sz="4000" i="0" dirty="0" smtClean="0">
                <a:solidFill>
                  <a:srgbClr val="0070C0"/>
                </a:solidFill>
              </a:rPr>
              <a:t>Análisis externo</a:t>
            </a:r>
            <a:endParaRPr lang="es-ES" sz="4000" i="0" dirty="0">
              <a:solidFill>
                <a:srgbClr val="0070C0"/>
              </a:solidFill>
            </a:endParaRPr>
          </a:p>
        </p:txBody>
      </p:sp>
      <p:grpSp>
        <p:nvGrpSpPr>
          <p:cNvPr id="8" name="Group 7"/>
          <p:cNvGrpSpPr/>
          <p:nvPr/>
        </p:nvGrpSpPr>
        <p:grpSpPr>
          <a:xfrm>
            <a:off x="8351838" y="11088688"/>
            <a:ext cx="1460500" cy="249237"/>
            <a:chOff x="0" y="0"/>
            <a:chExt cx="1460632" cy="248920"/>
          </a:xfrm>
        </p:grpSpPr>
        <p:sp>
          <p:nvSpPr>
            <p:cNvPr id="9" name="Text Box 326"/>
            <p:cNvSpPr txBox="1"/>
            <p:nvPr/>
          </p:nvSpPr>
          <p:spPr>
            <a:xfrm>
              <a:off x="0" y="0"/>
              <a:ext cx="1198880" cy="24892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indent="252095" algn="just">
                <a:lnSpc>
                  <a:spcPct val="150000"/>
                </a:lnSpc>
                <a:spcAft>
                  <a:spcPts val="0"/>
                </a:spcAft>
              </a:pPr>
              <a:r>
                <a:rPr lang="es-ES" sz="1200">
                  <a:effectLst/>
                  <a:latin typeface="Times New Roman"/>
                  <a:ea typeface="Calibri"/>
                  <a:cs typeface="Times New Roman"/>
                </a:rPr>
                <a:t>Continúa</a:t>
              </a:r>
            </a:p>
          </p:txBody>
        </p:sp>
        <p:sp>
          <p:nvSpPr>
            <p:cNvPr id="10" name="Right Arrow 9"/>
            <p:cNvSpPr/>
            <p:nvPr/>
          </p:nvSpPr>
          <p:spPr>
            <a:xfrm>
              <a:off x="985652" y="106878"/>
              <a:ext cx="474980" cy="825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S"/>
            </a:p>
          </p:txBody>
        </p:sp>
      </p:grpSp>
      <p:graphicFrame>
        <p:nvGraphicFramePr>
          <p:cNvPr id="3" name="Table 2"/>
          <p:cNvGraphicFramePr>
            <a:graphicFrameLocks noGrp="1"/>
          </p:cNvGraphicFramePr>
          <p:nvPr>
            <p:extLst>
              <p:ext uri="{D42A27DB-BD31-4B8C-83A1-F6EECF244321}">
                <p14:modId xmlns:p14="http://schemas.microsoft.com/office/powerpoint/2010/main" val="2807632503"/>
              </p:ext>
            </p:extLst>
          </p:nvPr>
        </p:nvGraphicFramePr>
        <p:xfrm>
          <a:off x="179512" y="985292"/>
          <a:ext cx="5740408" cy="1764000"/>
        </p:xfrm>
        <a:graphic>
          <a:graphicData uri="http://schemas.openxmlformats.org/drawingml/2006/table">
            <a:tbl>
              <a:tblPr firstRow="1" firstCol="1" bandRow="1">
                <a:tableStyleId>{5C22544A-7EE6-4342-B048-85BDC9FD1C3A}</a:tableStyleId>
              </a:tblPr>
              <a:tblGrid>
                <a:gridCol w="648072"/>
                <a:gridCol w="5092336"/>
              </a:tblGrid>
              <a:tr h="252000">
                <a:tc gridSpan="2">
                  <a:txBody>
                    <a:bodyPr/>
                    <a:lstStyle/>
                    <a:p>
                      <a:pPr marR="71755" algn="ctr">
                        <a:spcAft>
                          <a:spcPts val="300"/>
                        </a:spcAft>
                      </a:pPr>
                      <a:r>
                        <a:rPr lang="es-ES" sz="1100" dirty="0">
                          <a:effectLst/>
                        </a:rPr>
                        <a:t>OPORTUNIDADES AGRUPADAS</a:t>
                      </a:r>
                      <a:endParaRPr lang="es-ES" sz="1100" dirty="0">
                        <a:solidFill>
                          <a:srgbClr val="1F497D"/>
                        </a:solidFill>
                        <a:effectLst/>
                        <a:latin typeface="Times New Roman"/>
                        <a:ea typeface="Calibri"/>
                        <a:cs typeface="Calibri"/>
                      </a:endParaRPr>
                    </a:p>
                  </a:txBody>
                  <a:tcPr marL="68580" marR="68580" marT="0" marB="0"/>
                </a:tc>
                <a:tc hMerge="1">
                  <a:txBody>
                    <a:bodyPr/>
                    <a:lstStyle/>
                    <a:p>
                      <a:endParaRPr lang="es-ES"/>
                    </a:p>
                  </a:txBody>
                  <a:tcPr/>
                </a:tc>
              </a:tr>
              <a:tr h="252000">
                <a:tc>
                  <a:txBody>
                    <a:bodyPr/>
                    <a:lstStyle/>
                    <a:p>
                      <a:pPr marR="71755" algn="l">
                        <a:spcAft>
                          <a:spcPts val="300"/>
                        </a:spcAft>
                      </a:pPr>
                      <a:r>
                        <a:rPr lang="es-ES" sz="1100">
                          <a:effectLst/>
                        </a:rPr>
                        <a:t>O1</a:t>
                      </a:r>
                      <a:endParaRPr lang="es-ES" sz="1100">
                        <a:solidFill>
                          <a:srgbClr val="1F497D"/>
                        </a:solidFill>
                        <a:effectLst/>
                        <a:latin typeface="Times New Roman"/>
                        <a:ea typeface="Calibri"/>
                        <a:cs typeface="Calibri"/>
                      </a:endParaRPr>
                    </a:p>
                  </a:txBody>
                  <a:tcPr marL="68580" marR="68580" marT="0" marB="0"/>
                </a:tc>
                <a:tc>
                  <a:txBody>
                    <a:bodyPr/>
                    <a:lstStyle/>
                    <a:p>
                      <a:pPr marR="71755" algn="l">
                        <a:spcAft>
                          <a:spcPts val="300"/>
                        </a:spcAft>
                      </a:pPr>
                      <a:r>
                        <a:rPr lang="es-ES" sz="1100" dirty="0">
                          <a:effectLst/>
                        </a:rPr>
                        <a:t>Tendencias demográficas positivas en relación a la fuerza de trabajo</a:t>
                      </a:r>
                      <a:endParaRPr lang="es-ES" sz="1100" dirty="0">
                        <a:solidFill>
                          <a:srgbClr val="1F497D"/>
                        </a:solidFill>
                        <a:effectLst/>
                        <a:latin typeface="Times New Roman"/>
                        <a:ea typeface="Calibri"/>
                        <a:cs typeface="Calibri"/>
                      </a:endParaRPr>
                    </a:p>
                  </a:txBody>
                  <a:tcPr marL="68580" marR="68580" marT="0" marB="0"/>
                </a:tc>
              </a:tr>
              <a:tr h="252000">
                <a:tc>
                  <a:txBody>
                    <a:bodyPr/>
                    <a:lstStyle/>
                    <a:p>
                      <a:pPr marR="71755" algn="l">
                        <a:spcAft>
                          <a:spcPts val="300"/>
                        </a:spcAft>
                      </a:pPr>
                      <a:r>
                        <a:rPr lang="es-ES" sz="1100" dirty="0">
                          <a:effectLst/>
                        </a:rPr>
                        <a:t>O2</a:t>
                      </a:r>
                      <a:endParaRPr lang="es-ES" sz="1100" dirty="0">
                        <a:solidFill>
                          <a:srgbClr val="1F497D"/>
                        </a:solidFill>
                        <a:effectLst/>
                        <a:latin typeface="Times New Roman"/>
                        <a:ea typeface="Calibri"/>
                        <a:cs typeface="Calibri"/>
                      </a:endParaRPr>
                    </a:p>
                  </a:txBody>
                  <a:tcPr marL="68580" marR="68580" marT="0" marB="0"/>
                </a:tc>
                <a:tc>
                  <a:txBody>
                    <a:bodyPr/>
                    <a:lstStyle/>
                    <a:p>
                      <a:pPr marR="71755" algn="l">
                        <a:spcAft>
                          <a:spcPts val="300"/>
                        </a:spcAft>
                      </a:pPr>
                      <a:r>
                        <a:rPr lang="es-ES" sz="1100" dirty="0">
                          <a:effectLst/>
                        </a:rPr>
                        <a:t>Oportunidades para el crecimiento empresarial financiero y productivo</a:t>
                      </a:r>
                      <a:endParaRPr lang="es-ES" sz="1100" dirty="0">
                        <a:solidFill>
                          <a:srgbClr val="1F497D"/>
                        </a:solidFill>
                        <a:effectLst/>
                        <a:latin typeface="Times New Roman"/>
                        <a:ea typeface="Calibri"/>
                        <a:cs typeface="Calibri"/>
                      </a:endParaRPr>
                    </a:p>
                  </a:txBody>
                  <a:tcPr marL="68580" marR="68580" marT="0" marB="0"/>
                </a:tc>
              </a:tr>
              <a:tr h="252000">
                <a:tc>
                  <a:txBody>
                    <a:bodyPr/>
                    <a:lstStyle/>
                    <a:p>
                      <a:pPr marR="71755" algn="l">
                        <a:spcAft>
                          <a:spcPts val="300"/>
                        </a:spcAft>
                      </a:pPr>
                      <a:r>
                        <a:rPr lang="es-ES" sz="1100">
                          <a:effectLst/>
                        </a:rPr>
                        <a:t>O3</a:t>
                      </a:r>
                      <a:endParaRPr lang="es-ES" sz="1100">
                        <a:solidFill>
                          <a:srgbClr val="1F497D"/>
                        </a:solidFill>
                        <a:effectLst/>
                        <a:latin typeface="Times New Roman"/>
                        <a:ea typeface="Calibri"/>
                        <a:cs typeface="Calibri"/>
                      </a:endParaRPr>
                    </a:p>
                  </a:txBody>
                  <a:tcPr marL="68580" marR="68580" marT="0" marB="0"/>
                </a:tc>
                <a:tc>
                  <a:txBody>
                    <a:bodyPr/>
                    <a:lstStyle/>
                    <a:p>
                      <a:pPr marR="71755" algn="l">
                        <a:spcAft>
                          <a:spcPts val="300"/>
                        </a:spcAft>
                      </a:pPr>
                      <a:r>
                        <a:rPr lang="es-ES" sz="1100">
                          <a:effectLst/>
                        </a:rPr>
                        <a:t>Mejora en la productividad por la integración de nuevas tecnologías</a:t>
                      </a:r>
                      <a:endParaRPr lang="es-ES" sz="1100">
                        <a:solidFill>
                          <a:srgbClr val="1F497D"/>
                        </a:solidFill>
                        <a:effectLst/>
                        <a:latin typeface="Times New Roman"/>
                        <a:ea typeface="Calibri"/>
                        <a:cs typeface="Calibri"/>
                      </a:endParaRPr>
                    </a:p>
                  </a:txBody>
                  <a:tcPr marL="68580" marR="68580" marT="0" marB="0"/>
                </a:tc>
              </a:tr>
              <a:tr h="252000">
                <a:tc>
                  <a:txBody>
                    <a:bodyPr/>
                    <a:lstStyle/>
                    <a:p>
                      <a:pPr marR="71755" algn="l">
                        <a:spcAft>
                          <a:spcPts val="300"/>
                        </a:spcAft>
                      </a:pPr>
                      <a:r>
                        <a:rPr lang="es-ES" sz="1100">
                          <a:effectLst/>
                        </a:rPr>
                        <a:t>O4</a:t>
                      </a:r>
                      <a:endParaRPr lang="es-ES" sz="1100">
                        <a:solidFill>
                          <a:srgbClr val="1F497D"/>
                        </a:solidFill>
                        <a:effectLst/>
                        <a:latin typeface="Times New Roman"/>
                        <a:ea typeface="Calibri"/>
                        <a:cs typeface="Calibri"/>
                      </a:endParaRPr>
                    </a:p>
                  </a:txBody>
                  <a:tcPr marL="68580" marR="68580" marT="0" marB="0"/>
                </a:tc>
                <a:tc>
                  <a:txBody>
                    <a:bodyPr/>
                    <a:lstStyle/>
                    <a:p>
                      <a:pPr marR="71755" algn="l">
                        <a:spcAft>
                          <a:spcPts val="300"/>
                        </a:spcAft>
                      </a:pPr>
                      <a:r>
                        <a:rPr lang="es-ES" sz="1100">
                          <a:effectLst/>
                        </a:rPr>
                        <a:t>Infraestructura vial beneficia a la logística de transporte</a:t>
                      </a:r>
                      <a:endParaRPr lang="es-ES" sz="1100">
                        <a:solidFill>
                          <a:srgbClr val="1F497D"/>
                        </a:solidFill>
                        <a:effectLst/>
                        <a:latin typeface="Times New Roman"/>
                        <a:ea typeface="Calibri"/>
                        <a:cs typeface="Calibri"/>
                      </a:endParaRPr>
                    </a:p>
                  </a:txBody>
                  <a:tcPr marL="68580" marR="68580" marT="0" marB="0"/>
                </a:tc>
              </a:tr>
              <a:tr h="252000">
                <a:tc>
                  <a:txBody>
                    <a:bodyPr/>
                    <a:lstStyle/>
                    <a:p>
                      <a:pPr marR="71755" algn="l">
                        <a:spcAft>
                          <a:spcPts val="300"/>
                        </a:spcAft>
                      </a:pPr>
                      <a:r>
                        <a:rPr lang="es-ES" sz="1100">
                          <a:effectLst/>
                        </a:rPr>
                        <a:t>O5</a:t>
                      </a:r>
                      <a:endParaRPr lang="es-ES" sz="1100">
                        <a:solidFill>
                          <a:srgbClr val="1F497D"/>
                        </a:solidFill>
                        <a:effectLst/>
                        <a:latin typeface="Times New Roman"/>
                        <a:ea typeface="Calibri"/>
                        <a:cs typeface="Calibri"/>
                      </a:endParaRPr>
                    </a:p>
                  </a:txBody>
                  <a:tcPr marL="68580" marR="68580" marT="0" marB="0"/>
                </a:tc>
                <a:tc>
                  <a:txBody>
                    <a:bodyPr/>
                    <a:lstStyle/>
                    <a:p>
                      <a:pPr marR="71755" algn="l">
                        <a:spcAft>
                          <a:spcPts val="300"/>
                        </a:spcAft>
                      </a:pPr>
                      <a:r>
                        <a:rPr lang="es-ES" sz="1100">
                          <a:effectLst/>
                        </a:rPr>
                        <a:t>Entorno económico nacional positivo</a:t>
                      </a:r>
                      <a:endParaRPr lang="es-ES" sz="1100">
                        <a:solidFill>
                          <a:srgbClr val="1F497D"/>
                        </a:solidFill>
                        <a:effectLst/>
                        <a:latin typeface="Times New Roman"/>
                        <a:ea typeface="Calibri"/>
                        <a:cs typeface="Calibri"/>
                      </a:endParaRPr>
                    </a:p>
                  </a:txBody>
                  <a:tcPr marL="68580" marR="68580" marT="0" marB="0"/>
                </a:tc>
              </a:tr>
              <a:tr h="252000">
                <a:tc>
                  <a:txBody>
                    <a:bodyPr/>
                    <a:lstStyle/>
                    <a:p>
                      <a:pPr marR="71755" algn="l">
                        <a:spcAft>
                          <a:spcPts val="300"/>
                        </a:spcAft>
                      </a:pPr>
                      <a:r>
                        <a:rPr lang="es-ES" sz="1100" dirty="0">
                          <a:effectLst/>
                        </a:rPr>
                        <a:t>O6</a:t>
                      </a:r>
                      <a:endParaRPr lang="es-ES" sz="1100" dirty="0">
                        <a:solidFill>
                          <a:srgbClr val="1F497D"/>
                        </a:solidFill>
                        <a:effectLst/>
                        <a:latin typeface="Times New Roman"/>
                        <a:ea typeface="Calibri"/>
                        <a:cs typeface="Calibri"/>
                      </a:endParaRPr>
                    </a:p>
                  </a:txBody>
                  <a:tcPr marL="68580" marR="68580" marT="0" marB="0"/>
                </a:tc>
                <a:tc>
                  <a:txBody>
                    <a:bodyPr/>
                    <a:lstStyle/>
                    <a:p>
                      <a:pPr marR="71755" algn="l">
                        <a:spcAft>
                          <a:spcPts val="300"/>
                        </a:spcAft>
                      </a:pPr>
                      <a:r>
                        <a:rPr lang="es-ES" sz="1100" dirty="0">
                          <a:effectLst/>
                        </a:rPr>
                        <a:t>Entorno de mercado beneficioso para empresas existentes</a:t>
                      </a:r>
                      <a:endParaRPr lang="es-ES" sz="1100" dirty="0">
                        <a:solidFill>
                          <a:srgbClr val="1F497D"/>
                        </a:solidFill>
                        <a:effectLst/>
                        <a:latin typeface="Times New Roman"/>
                        <a:ea typeface="Calibri"/>
                        <a:cs typeface="Calibri"/>
                      </a:endParaRPr>
                    </a:p>
                  </a:txBody>
                  <a:tcPr marL="68580" marR="68580" marT="0" marB="0"/>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586524709"/>
              </p:ext>
            </p:extLst>
          </p:nvPr>
        </p:nvGraphicFramePr>
        <p:xfrm>
          <a:off x="3275856" y="3073524"/>
          <a:ext cx="5675368" cy="1728000"/>
        </p:xfrm>
        <a:graphic>
          <a:graphicData uri="http://schemas.openxmlformats.org/drawingml/2006/table">
            <a:tbl>
              <a:tblPr firstRow="1" firstCol="1" bandRow="1">
                <a:tableStyleId>{21E4AEA4-8DFA-4A89-87EB-49C32662AFE0}</a:tableStyleId>
              </a:tblPr>
              <a:tblGrid>
                <a:gridCol w="414625"/>
                <a:gridCol w="5260743"/>
              </a:tblGrid>
              <a:tr h="288000">
                <a:tc gridSpan="2">
                  <a:txBody>
                    <a:bodyPr/>
                    <a:lstStyle/>
                    <a:p>
                      <a:pPr marR="71755" algn="ctr">
                        <a:spcAft>
                          <a:spcPts val="0"/>
                        </a:spcAft>
                      </a:pPr>
                      <a:r>
                        <a:rPr lang="es-ES" sz="1100" dirty="0">
                          <a:effectLst/>
                        </a:rPr>
                        <a:t>AMENAZAS AGRUPADAS</a:t>
                      </a:r>
                      <a:endParaRPr lang="es-ES" sz="1100" dirty="0">
                        <a:solidFill>
                          <a:srgbClr val="1F497D"/>
                        </a:solidFill>
                        <a:effectLst/>
                        <a:latin typeface="Times New Roman"/>
                        <a:ea typeface="Calibri"/>
                        <a:cs typeface="Calibri"/>
                      </a:endParaRPr>
                    </a:p>
                  </a:txBody>
                  <a:tcPr marL="68580" marR="68580" marT="0" marB="0"/>
                </a:tc>
                <a:tc hMerge="1">
                  <a:txBody>
                    <a:bodyPr/>
                    <a:lstStyle/>
                    <a:p>
                      <a:endParaRPr lang="es-ES"/>
                    </a:p>
                  </a:txBody>
                  <a:tcPr/>
                </a:tc>
              </a:tr>
              <a:tr h="288000">
                <a:tc>
                  <a:txBody>
                    <a:bodyPr/>
                    <a:lstStyle/>
                    <a:p>
                      <a:pPr marR="71755" algn="l">
                        <a:spcAft>
                          <a:spcPts val="0"/>
                        </a:spcAft>
                      </a:pPr>
                      <a:r>
                        <a:rPr lang="es-ES" sz="1100">
                          <a:effectLst/>
                        </a:rPr>
                        <a:t>A1</a:t>
                      </a:r>
                      <a:endParaRPr lang="es-ES" sz="1100">
                        <a:solidFill>
                          <a:srgbClr val="1F497D"/>
                        </a:solidFill>
                        <a:effectLst/>
                        <a:latin typeface="Times New Roman"/>
                        <a:ea typeface="Calibri"/>
                        <a:cs typeface="Calibri"/>
                      </a:endParaRPr>
                    </a:p>
                  </a:txBody>
                  <a:tcPr marL="68580" marR="68580" marT="0" marB="0"/>
                </a:tc>
                <a:tc>
                  <a:txBody>
                    <a:bodyPr/>
                    <a:lstStyle/>
                    <a:p>
                      <a:pPr marR="71755" algn="l">
                        <a:spcAft>
                          <a:spcPts val="0"/>
                        </a:spcAft>
                      </a:pPr>
                      <a:r>
                        <a:rPr lang="es-ES" sz="1100">
                          <a:effectLst/>
                        </a:rPr>
                        <a:t>Cambio en las tendencias y hábitos mayoritarios</a:t>
                      </a:r>
                      <a:endParaRPr lang="es-ES" sz="1100">
                        <a:solidFill>
                          <a:srgbClr val="1F497D"/>
                        </a:solidFill>
                        <a:effectLst/>
                        <a:latin typeface="Times New Roman"/>
                        <a:ea typeface="Calibri"/>
                        <a:cs typeface="Calibri"/>
                      </a:endParaRPr>
                    </a:p>
                  </a:txBody>
                  <a:tcPr marL="68580" marR="68580" marT="0" marB="0"/>
                </a:tc>
              </a:tr>
              <a:tr h="288000">
                <a:tc>
                  <a:txBody>
                    <a:bodyPr/>
                    <a:lstStyle/>
                    <a:p>
                      <a:pPr marR="71755" algn="l">
                        <a:spcAft>
                          <a:spcPts val="0"/>
                        </a:spcAft>
                      </a:pPr>
                      <a:r>
                        <a:rPr lang="es-ES" sz="1100">
                          <a:effectLst/>
                        </a:rPr>
                        <a:t>A2</a:t>
                      </a:r>
                      <a:endParaRPr lang="es-ES" sz="1100">
                        <a:solidFill>
                          <a:srgbClr val="1F497D"/>
                        </a:solidFill>
                        <a:effectLst/>
                        <a:latin typeface="Times New Roman"/>
                        <a:ea typeface="Calibri"/>
                        <a:cs typeface="Calibri"/>
                      </a:endParaRPr>
                    </a:p>
                  </a:txBody>
                  <a:tcPr marL="68580" marR="68580" marT="0" marB="0"/>
                </a:tc>
                <a:tc>
                  <a:txBody>
                    <a:bodyPr/>
                    <a:lstStyle/>
                    <a:p>
                      <a:pPr marR="71755" algn="l">
                        <a:spcAft>
                          <a:spcPts val="0"/>
                        </a:spcAft>
                      </a:pPr>
                      <a:r>
                        <a:rPr lang="es-ES" sz="1100">
                          <a:effectLst/>
                        </a:rPr>
                        <a:t>Aumento en los costos operativos</a:t>
                      </a:r>
                      <a:endParaRPr lang="es-ES" sz="1100">
                        <a:solidFill>
                          <a:srgbClr val="1F497D"/>
                        </a:solidFill>
                        <a:effectLst/>
                        <a:latin typeface="Times New Roman"/>
                        <a:ea typeface="Calibri"/>
                        <a:cs typeface="Calibri"/>
                      </a:endParaRPr>
                    </a:p>
                  </a:txBody>
                  <a:tcPr marL="68580" marR="68580" marT="0" marB="0"/>
                </a:tc>
              </a:tr>
              <a:tr h="288000">
                <a:tc>
                  <a:txBody>
                    <a:bodyPr/>
                    <a:lstStyle/>
                    <a:p>
                      <a:pPr marR="71755" algn="l">
                        <a:spcAft>
                          <a:spcPts val="0"/>
                        </a:spcAft>
                      </a:pPr>
                      <a:r>
                        <a:rPr lang="es-ES" sz="1100">
                          <a:effectLst/>
                        </a:rPr>
                        <a:t>A3</a:t>
                      </a:r>
                      <a:endParaRPr lang="es-ES" sz="1100">
                        <a:solidFill>
                          <a:srgbClr val="1F497D"/>
                        </a:solidFill>
                        <a:effectLst/>
                        <a:latin typeface="Times New Roman"/>
                        <a:ea typeface="Calibri"/>
                        <a:cs typeface="Calibri"/>
                      </a:endParaRPr>
                    </a:p>
                  </a:txBody>
                  <a:tcPr marL="68580" marR="68580" marT="0" marB="0"/>
                </a:tc>
                <a:tc>
                  <a:txBody>
                    <a:bodyPr/>
                    <a:lstStyle/>
                    <a:p>
                      <a:pPr marR="71755" algn="l">
                        <a:spcAft>
                          <a:spcPts val="0"/>
                        </a:spcAft>
                      </a:pPr>
                      <a:r>
                        <a:rPr lang="es-ES" sz="1100">
                          <a:effectLst/>
                        </a:rPr>
                        <a:t>Posibilidad de riesgo para la carga por demora o temperatura</a:t>
                      </a:r>
                      <a:endParaRPr lang="es-ES" sz="1100">
                        <a:solidFill>
                          <a:srgbClr val="1F497D"/>
                        </a:solidFill>
                        <a:effectLst/>
                        <a:latin typeface="Times New Roman"/>
                        <a:ea typeface="Calibri"/>
                        <a:cs typeface="Calibri"/>
                      </a:endParaRPr>
                    </a:p>
                  </a:txBody>
                  <a:tcPr marL="68580" marR="68580" marT="0" marB="0"/>
                </a:tc>
              </a:tr>
              <a:tr h="288000">
                <a:tc>
                  <a:txBody>
                    <a:bodyPr/>
                    <a:lstStyle/>
                    <a:p>
                      <a:pPr marR="71755" algn="l">
                        <a:spcAft>
                          <a:spcPts val="0"/>
                        </a:spcAft>
                      </a:pPr>
                      <a:r>
                        <a:rPr lang="es-ES" sz="1100">
                          <a:effectLst/>
                        </a:rPr>
                        <a:t>A4</a:t>
                      </a:r>
                      <a:endParaRPr lang="es-ES" sz="1100">
                        <a:solidFill>
                          <a:srgbClr val="1F497D"/>
                        </a:solidFill>
                        <a:effectLst/>
                        <a:latin typeface="Times New Roman"/>
                        <a:ea typeface="Calibri"/>
                        <a:cs typeface="Calibri"/>
                      </a:endParaRPr>
                    </a:p>
                  </a:txBody>
                  <a:tcPr marL="68580" marR="68580" marT="0" marB="0"/>
                </a:tc>
                <a:tc>
                  <a:txBody>
                    <a:bodyPr/>
                    <a:lstStyle/>
                    <a:p>
                      <a:pPr marR="71755" algn="l">
                        <a:spcAft>
                          <a:spcPts val="0"/>
                        </a:spcAft>
                      </a:pPr>
                      <a:r>
                        <a:rPr lang="es-ES" sz="1100">
                          <a:effectLst/>
                        </a:rPr>
                        <a:t>Lenta adaptación a los cambios tecnológicos y tendencias de mercado</a:t>
                      </a:r>
                      <a:endParaRPr lang="es-ES" sz="1100">
                        <a:solidFill>
                          <a:srgbClr val="1F497D"/>
                        </a:solidFill>
                        <a:effectLst/>
                        <a:latin typeface="Times New Roman"/>
                        <a:ea typeface="Calibri"/>
                        <a:cs typeface="Calibri"/>
                      </a:endParaRPr>
                    </a:p>
                  </a:txBody>
                  <a:tcPr marL="68580" marR="68580" marT="0" marB="0"/>
                </a:tc>
              </a:tr>
              <a:tr h="288000">
                <a:tc>
                  <a:txBody>
                    <a:bodyPr/>
                    <a:lstStyle/>
                    <a:p>
                      <a:pPr marR="71755" algn="l">
                        <a:spcAft>
                          <a:spcPts val="0"/>
                        </a:spcAft>
                      </a:pPr>
                      <a:r>
                        <a:rPr lang="es-ES" sz="1100">
                          <a:effectLst/>
                        </a:rPr>
                        <a:t>A5</a:t>
                      </a:r>
                      <a:endParaRPr lang="es-ES" sz="1100">
                        <a:solidFill>
                          <a:srgbClr val="1F497D"/>
                        </a:solidFill>
                        <a:effectLst/>
                        <a:latin typeface="Times New Roman"/>
                        <a:ea typeface="Calibri"/>
                        <a:cs typeface="Calibri"/>
                      </a:endParaRPr>
                    </a:p>
                  </a:txBody>
                  <a:tcPr marL="68580" marR="68580" marT="0" marB="0"/>
                </a:tc>
                <a:tc>
                  <a:txBody>
                    <a:bodyPr/>
                    <a:lstStyle/>
                    <a:p>
                      <a:pPr marR="71755" algn="l">
                        <a:spcAft>
                          <a:spcPts val="0"/>
                        </a:spcAft>
                      </a:pPr>
                      <a:r>
                        <a:rPr lang="es-ES" sz="1100" dirty="0">
                          <a:effectLst/>
                        </a:rPr>
                        <a:t>Entorno de mercado actual muy competitivo</a:t>
                      </a:r>
                      <a:endParaRPr lang="es-ES" sz="1100" dirty="0">
                        <a:solidFill>
                          <a:srgbClr val="1F497D"/>
                        </a:solidFill>
                        <a:effectLst/>
                        <a:latin typeface="Times New Roman"/>
                        <a:ea typeface="Calibri"/>
                        <a:cs typeface="Calibri"/>
                      </a:endParaRPr>
                    </a:p>
                  </a:txBody>
                  <a:tcPr marL="68580" marR="68580" marT="0" marB="0"/>
                </a:tc>
              </a:tr>
            </a:tbl>
          </a:graphicData>
        </a:graphic>
      </p:graphicFrame>
    </p:spTree>
    <p:extLst>
      <p:ext uri="{BB962C8B-B14F-4D97-AF65-F5344CB8AC3E}">
        <p14:creationId xmlns:p14="http://schemas.microsoft.com/office/powerpoint/2010/main" val="8834819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sz="3600" i="0" dirty="0" smtClean="0">
                <a:solidFill>
                  <a:srgbClr val="0070C0"/>
                </a:solidFill>
              </a:rPr>
              <a:t>Análisis</a:t>
            </a:r>
            <a:r>
              <a:rPr lang="es-ES" sz="3600" i="0" baseline="0" dirty="0" smtClean="0">
                <a:solidFill>
                  <a:srgbClr val="0070C0"/>
                </a:solidFill>
              </a:rPr>
              <a:t> interno</a:t>
            </a:r>
            <a:endParaRPr lang="es-ES" sz="3600" i="0" dirty="0">
              <a:solidFill>
                <a:srgbClr val="0070C0"/>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3383762803"/>
              </p:ext>
            </p:extLst>
          </p:nvPr>
        </p:nvGraphicFramePr>
        <p:xfrm>
          <a:off x="971601" y="1417340"/>
          <a:ext cx="7128792" cy="2204080"/>
        </p:xfrm>
        <a:graphic>
          <a:graphicData uri="http://schemas.openxmlformats.org/drawingml/2006/table">
            <a:tbl>
              <a:tblPr firstRow="1" bandRow="1">
                <a:tableStyleId>{5C22544A-7EE6-4342-B048-85BDC9FD1C3A}</a:tableStyleId>
              </a:tblPr>
              <a:tblGrid>
                <a:gridCol w="640515"/>
                <a:gridCol w="2870068"/>
                <a:gridCol w="523262"/>
                <a:gridCol w="3094947"/>
              </a:tblGrid>
              <a:tr h="360040">
                <a:tc>
                  <a:txBody>
                    <a:bodyPr/>
                    <a:lstStyle/>
                    <a:p>
                      <a:pPr marR="71755" algn="just">
                        <a:spcAft>
                          <a:spcPts val="0"/>
                        </a:spcAft>
                      </a:pPr>
                      <a:r>
                        <a:rPr lang="es-ES" sz="1100" dirty="0">
                          <a:effectLst/>
                        </a:rPr>
                        <a:t> </a:t>
                      </a:r>
                      <a:endParaRPr lang="es-ES" sz="1100" dirty="0">
                        <a:solidFill>
                          <a:srgbClr val="1F497D"/>
                        </a:solidFill>
                        <a:effectLst/>
                        <a:latin typeface="Times New Roman"/>
                        <a:ea typeface="Calibri"/>
                        <a:cs typeface="Calibri"/>
                      </a:endParaRPr>
                    </a:p>
                  </a:txBody>
                  <a:tcPr marL="68580" marR="68580" marT="0" marB="0">
                    <a:solidFill>
                      <a:schemeClr val="accent3"/>
                    </a:solidFill>
                  </a:tcPr>
                </a:tc>
                <a:tc>
                  <a:txBody>
                    <a:bodyPr/>
                    <a:lstStyle/>
                    <a:p>
                      <a:pPr marR="71755" algn="just">
                        <a:spcAft>
                          <a:spcPts val="0"/>
                        </a:spcAft>
                      </a:pPr>
                      <a:r>
                        <a:rPr lang="es-ES" sz="1100" dirty="0">
                          <a:effectLst/>
                        </a:rPr>
                        <a:t>FORTALEZAS</a:t>
                      </a:r>
                      <a:endParaRPr lang="es-ES" sz="1100" dirty="0">
                        <a:solidFill>
                          <a:srgbClr val="1F497D"/>
                        </a:solidFill>
                        <a:effectLst/>
                        <a:latin typeface="Times New Roman"/>
                        <a:ea typeface="Calibri"/>
                        <a:cs typeface="Calibri"/>
                      </a:endParaRPr>
                    </a:p>
                  </a:txBody>
                  <a:tcPr marL="68580" marR="68580" marT="0" marB="0">
                    <a:solidFill>
                      <a:schemeClr val="accent3"/>
                    </a:solidFill>
                  </a:tcPr>
                </a:tc>
                <a:tc>
                  <a:txBody>
                    <a:bodyPr/>
                    <a:lstStyle/>
                    <a:p>
                      <a:pPr marR="71755" algn="just">
                        <a:spcAft>
                          <a:spcPts val="0"/>
                        </a:spcAft>
                      </a:pPr>
                      <a:r>
                        <a:rPr lang="es-ES" sz="1100" dirty="0">
                          <a:effectLst/>
                        </a:rPr>
                        <a:t> </a:t>
                      </a:r>
                      <a:endParaRPr lang="es-ES" sz="1100" dirty="0">
                        <a:solidFill>
                          <a:srgbClr val="1F497D"/>
                        </a:solidFill>
                        <a:effectLst/>
                        <a:latin typeface="Times New Roman"/>
                        <a:ea typeface="Calibri"/>
                        <a:cs typeface="Calibri"/>
                      </a:endParaRPr>
                    </a:p>
                  </a:txBody>
                  <a:tcPr marL="68580" marR="68580" marT="0" marB="0">
                    <a:solidFill>
                      <a:schemeClr val="accent6"/>
                    </a:solidFill>
                  </a:tcPr>
                </a:tc>
                <a:tc>
                  <a:txBody>
                    <a:bodyPr/>
                    <a:lstStyle/>
                    <a:p>
                      <a:pPr marR="71755" algn="just">
                        <a:spcAft>
                          <a:spcPts val="0"/>
                        </a:spcAft>
                      </a:pPr>
                      <a:r>
                        <a:rPr lang="es-ES" sz="1100" dirty="0">
                          <a:effectLst/>
                        </a:rPr>
                        <a:t>DEBILIDADES</a:t>
                      </a:r>
                      <a:endParaRPr lang="es-ES" sz="1100" dirty="0">
                        <a:solidFill>
                          <a:srgbClr val="1F497D"/>
                        </a:solidFill>
                        <a:effectLst/>
                        <a:latin typeface="Times New Roman"/>
                        <a:ea typeface="Calibri"/>
                        <a:cs typeface="Calibri"/>
                      </a:endParaRPr>
                    </a:p>
                  </a:txBody>
                  <a:tcPr marL="68580" marR="68580" marT="0" marB="0">
                    <a:solidFill>
                      <a:schemeClr val="accent6"/>
                    </a:solidFill>
                  </a:tcPr>
                </a:tc>
              </a:tr>
              <a:tr h="0">
                <a:tc>
                  <a:txBody>
                    <a:bodyPr/>
                    <a:lstStyle/>
                    <a:p>
                      <a:pPr marR="71755" algn="just">
                        <a:spcAft>
                          <a:spcPts val="0"/>
                        </a:spcAft>
                      </a:pPr>
                      <a:r>
                        <a:rPr lang="es-ES" sz="1100" dirty="0">
                          <a:effectLst/>
                        </a:rPr>
                        <a:t>F1</a:t>
                      </a:r>
                      <a:endParaRPr lang="es-ES" sz="1100" dirty="0">
                        <a:solidFill>
                          <a:srgbClr val="1F497D"/>
                        </a:solidFill>
                        <a:effectLst/>
                        <a:latin typeface="Times New Roman"/>
                        <a:ea typeface="Calibri"/>
                        <a:cs typeface="Calibri"/>
                      </a:endParaRPr>
                    </a:p>
                  </a:txBody>
                  <a:tcPr marL="68580" marR="68580" marT="0" marB="0">
                    <a:solidFill>
                      <a:schemeClr val="accent3">
                        <a:lumMod val="20000"/>
                        <a:lumOff val="80000"/>
                      </a:schemeClr>
                    </a:solidFill>
                  </a:tcPr>
                </a:tc>
                <a:tc>
                  <a:txBody>
                    <a:bodyPr/>
                    <a:lstStyle/>
                    <a:p>
                      <a:pPr marR="71755" algn="just">
                        <a:spcAft>
                          <a:spcPts val="0"/>
                        </a:spcAft>
                      </a:pPr>
                      <a:r>
                        <a:rPr lang="es-ES" sz="1100">
                          <a:effectLst/>
                        </a:rPr>
                        <a:t>Baja presión de productos sustitutos</a:t>
                      </a:r>
                      <a:endParaRPr lang="es-ES" sz="1100">
                        <a:solidFill>
                          <a:srgbClr val="1F497D"/>
                        </a:solidFill>
                        <a:effectLst/>
                        <a:latin typeface="Times New Roman"/>
                        <a:ea typeface="Calibri"/>
                        <a:cs typeface="Calibri"/>
                      </a:endParaRPr>
                    </a:p>
                  </a:txBody>
                  <a:tcPr marL="68580" marR="68580" marT="0" marB="0">
                    <a:solidFill>
                      <a:schemeClr val="accent3">
                        <a:lumMod val="20000"/>
                        <a:lumOff val="80000"/>
                      </a:schemeClr>
                    </a:solidFill>
                  </a:tcPr>
                </a:tc>
                <a:tc>
                  <a:txBody>
                    <a:bodyPr/>
                    <a:lstStyle/>
                    <a:p>
                      <a:pPr marR="71755" algn="just">
                        <a:spcAft>
                          <a:spcPts val="0"/>
                        </a:spcAft>
                      </a:pPr>
                      <a:r>
                        <a:rPr lang="es-ES" sz="1100" dirty="0">
                          <a:effectLst/>
                        </a:rPr>
                        <a:t>D1</a:t>
                      </a:r>
                      <a:endParaRPr lang="es-ES" sz="1100" dirty="0">
                        <a:solidFill>
                          <a:srgbClr val="1F497D"/>
                        </a:solidFill>
                        <a:effectLst/>
                        <a:latin typeface="Times New Roman"/>
                        <a:ea typeface="Calibri"/>
                        <a:cs typeface="Calibri"/>
                      </a:endParaRPr>
                    </a:p>
                  </a:txBody>
                  <a:tcPr marL="68580" marR="68580" marT="0" marB="0">
                    <a:solidFill>
                      <a:schemeClr val="accent6">
                        <a:lumMod val="20000"/>
                        <a:lumOff val="80000"/>
                      </a:schemeClr>
                    </a:solidFill>
                  </a:tcPr>
                </a:tc>
                <a:tc>
                  <a:txBody>
                    <a:bodyPr/>
                    <a:lstStyle/>
                    <a:p>
                      <a:pPr marR="71755" algn="l">
                        <a:spcAft>
                          <a:spcPts val="0"/>
                        </a:spcAft>
                      </a:pPr>
                      <a:r>
                        <a:rPr lang="es-ES" sz="1100" dirty="0">
                          <a:effectLst/>
                        </a:rPr>
                        <a:t>Falta de planificación administrativa y estratégica</a:t>
                      </a:r>
                      <a:endParaRPr lang="es-ES" sz="1100" dirty="0">
                        <a:solidFill>
                          <a:srgbClr val="1F497D"/>
                        </a:solidFill>
                        <a:effectLst/>
                        <a:latin typeface="Times New Roman"/>
                        <a:ea typeface="Calibri"/>
                        <a:cs typeface="Calibri"/>
                      </a:endParaRPr>
                    </a:p>
                  </a:txBody>
                  <a:tcPr marL="68580" marR="68580" marT="0" marB="0">
                    <a:solidFill>
                      <a:schemeClr val="accent6">
                        <a:lumMod val="20000"/>
                        <a:lumOff val="80000"/>
                      </a:schemeClr>
                    </a:solidFill>
                  </a:tcPr>
                </a:tc>
              </a:tr>
              <a:tr h="0">
                <a:tc>
                  <a:txBody>
                    <a:bodyPr/>
                    <a:lstStyle/>
                    <a:p>
                      <a:pPr marR="71755" algn="just">
                        <a:spcAft>
                          <a:spcPts val="0"/>
                        </a:spcAft>
                      </a:pPr>
                      <a:r>
                        <a:rPr lang="es-ES" sz="1100">
                          <a:effectLst/>
                        </a:rPr>
                        <a:t>F2</a:t>
                      </a:r>
                      <a:endParaRPr lang="es-ES" sz="1100">
                        <a:solidFill>
                          <a:srgbClr val="1F497D"/>
                        </a:solidFill>
                        <a:effectLst/>
                        <a:latin typeface="Times New Roman"/>
                        <a:ea typeface="Calibri"/>
                        <a:cs typeface="Calibri"/>
                      </a:endParaRPr>
                    </a:p>
                  </a:txBody>
                  <a:tcPr marL="68580" marR="68580" marT="0" marB="0">
                    <a:solidFill>
                      <a:schemeClr val="accent3">
                        <a:lumMod val="20000"/>
                        <a:lumOff val="80000"/>
                      </a:schemeClr>
                    </a:solidFill>
                  </a:tcPr>
                </a:tc>
                <a:tc>
                  <a:txBody>
                    <a:bodyPr/>
                    <a:lstStyle/>
                    <a:p>
                      <a:pPr marR="71755" algn="just">
                        <a:spcAft>
                          <a:spcPts val="0"/>
                        </a:spcAft>
                      </a:pPr>
                      <a:r>
                        <a:rPr lang="es-ES" sz="1100" dirty="0">
                          <a:effectLst/>
                        </a:rPr>
                        <a:t>Personal motivado y comprometido</a:t>
                      </a:r>
                      <a:endParaRPr lang="es-ES" sz="1100" dirty="0">
                        <a:solidFill>
                          <a:srgbClr val="1F497D"/>
                        </a:solidFill>
                        <a:effectLst/>
                        <a:latin typeface="Times New Roman"/>
                        <a:ea typeface="Calibri"/>
                        <a:cs typeface="Calibri"/>
                      </a:endParaRPr>
                    </a:p>
                  </a:txBody>
                  <a:tcPr marL="68580" marR="68580" marT="0" marB="0">
                    <a:solidFill>
                      <a:schemeClr val="accent3">
                        <a:lumMod val="20000"/>
                        <a:lumOff val="80000"/>
                      </a:schemeClr>
                    </a:solidFill>
                  </a:tcPr>
                </a:tc>
                <a:tc>
                  <a:txBody>
                    <a:bodyPr/>
                    <a:lstStyle/>
                    <a:p>
                      <a:pPr marR="71755" algn="just">
                        <a:spcAft>
                          <a:spcPts val="0"/>
                        </a:spcAft>
                      </a:pPr>
                      <a:r>
                        <a:rPr lang="es-ES" sz="1100">
                          <a:effectLst/>
                        </a:rPr>
                        <a:t>D2</a:t>
                      </a:r>
                      <a:endParaRPr lang="es-ES" sz="1100">
                        <a:solidFill>
                          <a:srgbClr val="1F497D"/>
                        </a:solidFill>
                        <a:effectLst/>
                        <a:latin typeface="Times New Roman"/>
                        <a:ea typeface="Calibri"/>
                        <a:cs typeface="Calibri"/>
                      </a:endParaRPr>
                    </a:p>
                  </a:txBody>
                  <a:tcPr marL="68580" marR="68580" marT="0" marB="0">
                    <a:solidFill>
                      <a:schemeClr val="accent6">
                        <a:lumMod val="20000"/>
                        <a:lumOff val="80000"/>
                      </a:schemeClr>
                    </a:solidFill>
                  </a:tcPr>
                </a:tc>
                <a:tc>
                  <a:txBody>
                    <a:bodyPr/>
                    <a:lstStyle/>
                    <a:p>
                      <a:pPr marR="71755" algn="just">
                        <a:spcAft>
                          <a:spcPts val="0"/>
                        </a:spcAft>
                      </a:pPr>
                      <a:r>
                        <a:rPr lang="es-ES" sz="1100" dirty="0">
                          <a:effectLst/>
                        </a:rPr>
                        <a:t>No existen una correcta definición de objetivos organizacionales</a:t>
                      </a:r>
                      <a:endParaRPr lang="es-ES" sz="1100" dirty="0">
                        <a:solidFill>
                          <a:srgbClr val="1F497D"/>
                        </a:solidFill>
                        <a:effectLst/>
                        <a:latin typeface="Times New Roman"/>
                        <a:ea typeface="Calibri"/>
                        <a:cs typeface="Calibri"/>
                      </a:endParaRPr>
                    </a:p>
                  </a:txBody>
                  <a:tcPr marL="68580" marR="68580" marT="0" marB="0">
                    <a:solidFill>
                      <a:schemeClr val="accent6">
                        <a:lumMod val="20000"/>
                        <a:lumOff val="80000"/>
                      </a:schemeClr>
                    </a:solidFill>
                  </a:tcPr>
                </a:tc>
              </a:tr>
              <a:tr h="0">
                <a:tc>
                  <a:txBody>
                    <a:bodyPr/>
                    <a:lstStyle/>
                    <a:p>
                      <a:pPr marR="71755" algn="just">
                        <a:spcAft>
                          <a:spcPts val="0"/>
                        </a:spcAft>
                      </a:pPr>
                      <a:r>
                        <a:rPr lang="es-ES" sz="1100">
                          <a:effectLst/>
                        </a:rPr>
                        <a:t>F3</a:t>
                      </a:r>
                      <a:endParaRPr lang="es-ES" sz="1100">
                        <a:solidFill>
                          <a:srgbClr val="1F497D"/>
                        </a:solidFill>
                        <a:effectLst/>
                        <a:latin typeface="Times New Roman"/>
                        <a:ea typeface="Calibri"/>
                        <a:cs typeface="Calibri"/>
                      </a:endParaRPr>
                    </a:p>
                  </a:txBody>
                  <a:tcPr marL="68580" marR="68580" marT="0" marB="0">
                    <a:solidFill>
                      <a:schemeClr val="accent3">
                        <a:lumMod val="20000"/>
                        <a:lumOff val="80000"/>
                      </a:schemeClr>
                    </a:solidFill>
                  </a:tcPr>
                </a:tc>
                <a:tc>
                  <a:txBody>
                    <a:bodyPr/>
                    <a:lstStyle/>
                    <a:p>
                      <a:pPr marR="71755" algn="just">
                        <a:spcAft>
                          <a:spcPts val="0"/>
                        </a:spcAft>
                      </a:pPr>
                      <a:r>
                        <a:rPr lang="es-ES" sz="1100" dirty="0">
                          <a:effectLst/>
                        </a:rPr>
                        <a:t>Rotación del personal baja</a:t>
                      </a:r>
                      <a:endParaRPr lang="es-ES" sz="1100" dirty="0">
                        <a:solidFill>
                          <a:srgbClr val="1F497D"/>
                        </a:solidFill>
                        <a:effectLst/>
                        <a:latin typeface="Times New Roman"/>
                        <a:ea typeface="Calibri"/>
                        <a:cs typeface="Calibri"/>
                      </a:endParaRPr>
                    </a:p>
                  </a:txBody>
                  <a:tcPr marL="68580" marR="68580" marT="0" marB="0">
                    <a:solidFill>
                      <a:schemeClr val="accent3">
                        <a:lumMod val="20000"/>
                        <a:lumOff val="80000"/>
                      </a:schemeClr>
                    </a:solidFill>
                  </a:tcPr>
                </a:tc>
                <a:tc>
                  <a:txBody>
                    <a:bodyPr/>
                    <a:lstStyle/>
                    <a:p>
                      <a:pPr marR="71755" algn="just">
                        <a:spcAft>
                          <a:spcPts val="0"/>
                        </a:spcAft>
                      </a:pPr>
                      <a:r>
                        <a:rPr lang="es-ES" sz="1100">
                          <a:effectLst/>
                        </a:rPr>
                        <a:t>D3</a:t>
                      </a:r>
                      <a:endParaRPr lang="es-ES" sz="1100">
                        <a:solidFill>
                          <a:srgbClr val="1F497D"/>
                        </a:solidFill>
                        <a:effectLst/>
                        <a:latin typeface="Times New Roman"/>
                        <a:ea typeface="Calibri"/>
                        <a:cs typeface="Calibri"/>
                      </a:endParaRPr>
                    </a:p>
                  </a:txBody>
                  <a:tcPr marL="68580" marR="68580" marT="0" marB="0">
                    <a:solidFill>
                      <a:schemeClr val="accent6">
                        <a:lumMod val="20000"/>
                        <a:lumOff val="80000"/>
                      </a:schemeClr>
                    </a:solidFill>
                  </a:tcPr>
                </a:tc>
                <a:tc>
                  <a:txBody>
                    <a:bodyPr/>
                    <a:lstStyle/>
                    <a:p>
                      <a:pPr marR="71755" algn="just">
                        <a:spcAft>
                          <a:spcPts val="0"/>
                        </a:spcAft>
                      </a:pPr>
                      <a:r>
                        <a:rPr lang="es-ES" sz="1100" dirty="0">
                          <a:effectLst/>
                        </a:rPr>
                        <a:t>No se maneja una gestión por  procesos estandarizados</a:t>
                      </a:r>
                      <a:endParaRPr lang="es-ES" sz="1100" dirty="0">
                        <a:solidFill>
                          <a:srgbClr val="1F497D"/>
                        </a:solidFill>
                        <a:effectLst/>
                        <a:latin typeface="Times New Roman"/>
                        <a:ea typeface="Calibri"/>
                        <a:cs typeface="Calibri"/>
                      </a:endParaRPr>
                    </a:p>
                  </a:txBody>
                  <a:tcPr marL="68580" marR="68580" marT="0" marB="0">
                    <a:solidFill>
                      <a:schemeClr val="accent6">
                        <a:lumMod val="20000"/>
                        <a:lumOff val="80000"/>
                      </a:schemeClr>
                    </a:solidFill>
                  </a:tcPr>
                </a:tc>
              </a:tr>
              <a:tr h="0">
                <a:tc>
                  <a:txBody>
                    <a:bodyPr/>
                    <a:lstStyle/>
                    <a:p>
                      <a:pPr marR="71755" algn="just">
                        <a:spcAft>
                          <a:spcPts val="0"/>
                        </a:spcAft>
                      </a:pPr>
                      <a:r>
                        <a:rPr lang="es-ES" sz="1100">
                          <a:effectLst/>
                        </a:rPr>
                        <a:t>F4</a:t>
                      </a:r>
                      <a:endParaRPr lang="es-ES" sz="1100">
                        <a:solidFill>
                          <a:srgbClr val="1F497D"/>
                        </a:solidFill>
                        <a:effectLst/>
                        <a:latin typeface="Times New Roman"/>
                        <a:ea typeface="Calibri"/>
                        <a:cs typeface="Calibri"/>
                      </a:endParaRPr>
                    </a:p>
                  </a:txBody>
                  <a:tcPr marL="68580" marR="68580" marT="0" marB="0">
                    <a:solidFill>
                      <a:schemeClr val="accent3">
                        <a:lumMod val="20000"/>
                        <a:lumOff val="80000"/>
                      </a:schemeClr>
                    </a:solidFill>
                  </a:tcPr>
                </a:tc>
                <a:tc>
                  <a:txBody>
                    <a:bodyPr/>
                    <a:lstStyle/>
                    <a:p>
                      <a:pPr marR="71755" algn="just">
                        <a:spcAft>
                          <a:spcPts val="0"/>
                        </a:spcAft>
                      </a:pPr>
                      <a:r>
                        <a:rPr lang="es-ES" sz="1100" dirty="0">
                          <a:effectLst/>
                        </a:rPr>
                        <a:t>Capacidad de reinversión pues la empresa cuanta con utilidades positivas</a:t>
                      </a:r>
                      <a:endParaRPr lang="es-ES" sz="1100" dirty="0">
                        <a:solidFill>
                          <a:srgbClr val="1F497D"/>
                        </a:solidFill>
                        <a:effectLst/>
                        <a:latin typeface="Times New Roman"/>
                        <a:ea typeface="Calibri"/>
                        <a:cs typeface="Calibri"/>
                      </a:endParaRPr>
                    </a:p>
                  </a:txBody>
                  <a:tcPr marL="68580" marR="68580" marT="0" marB="0">
                    <a:solidFill>
                      <a:schemeClr val="accent3">
                        <a:lumMod val="20000"/>
                        <a:lumOff val="80000"/>
                      </a:schemeClr>
                    </a:solidFill>
                  </a:tcPr>
                </a:tc>
                <a:tc>
                  <a:txBody>
                    <a:bodyPr/>
                    <a:lstStyle/>
                    <a:p>
                      <a:pPr marR="71755" algn="just">
                        <a:spcAft>
                          <a:spcPts val="0"/>
                        </a:spcAft>
                      </a:pPr>
                      <a:r>
                        <a:rPr lang="es-ES" sz="1100">
                          <a:effectLst/>
                        </a:rPr>
                        <a:t>D4</a:t>
                      </a:r>
                      <a:endParaRPr lang="es-ES" sz="1100">
                        <a:solidFill>
                          <a:srgbClr val="1F497D"/>
                        </a:solidFill>
                        <a:effectLst/>
                        <a:latin typeface="Times New Roman"/>
                        <a:ea typeface="Calibri"/>
                        <a:cs typeface="Calibri"/>
                      </a:endParaRPr>
                    </a:p>
                  </a:txBody>
                  <a:tcPr marL="68580" marR="68580" marT="0" marB="0">
                    <a:solidFill>
                      <a:schemeClr val="accent6">
                        <a:lumMod val="20000"/>
                        <a:lumOff val="80000"/>
                      </a:schemeClr>
                    </a:solidFill>
                  </a:tcPr>
                </a:tc>
                <a:tc>
                  <a:txBody>
                    <a:bodyPr/>
                    <a:lstStyle/>
                    <a:p>
                      <a:pPr marR="71755" algn="just">
                        <a:spcAft>
                          <a:spcPts val="0"/>
                        </a:spcAft>
                      </a:pPr>
                      <a:r>
                        <a:rPr lang="es-ES" sz="1100" dirty="0">
                          <a:effectLst/>
                        </a:rPr>
                        <a:t>Falta de documentación operativa (manuales, reglamentos)</a:t>
                      </a:r>
                      <a:endParaRPr lang="es-ES" sz="1100" dirty="0">
                        <a:solidFill>
                          <a:srgbClr val="1F497D"/>
                        </a:solidFill>
                        <a:effectLst/>
                        <a:latin typeface="Times New Roman"/>
                        <a:ea typeface="Calibri"/>
                        <a:cs typeface="Calibri"/>
                      </a:endParaRPr>
                    </a:p>
                  </a:txBody>
                  <a:tcPr marL="68580" marR="68580" marT="0" marB="0">
                    <a:solidFill>
                      <a:schemeClr val="accent6">
                        <a:lumMod val="20000"/>
                        <a:lumOff val="80000"/>
                      </a:schemeClr>
                    </a:solidFill>
                  </a:tcPr>
                </a:tc>
              </a:tr>
              <a:tr h="0">
                <a:tc>
                  <a:txBody>
                    <a:bodyPr/>
                    <a:lstStyle/>
                    <a:p>
                      <a:pPr marR="71755" algn="just">
                        <a:spcAft>
                          <a:spcPts val="0"/>
                        </a:spcAft>
                      </a:pPr>
                      <a:r>
                        <a:rPr lang="es-ES" sz="1100">
                          <a:effectLst/>
                        </a:rPr>
                        <a:t>F5</a:t>
                      </a:r>
                      <a:endParaRPr lang="es-ES" sz="1100">
                        <a:solidFill>
                          <a:srgbClr val="1F497D"/>
                        </a:solidFill>
                        <a:effectLst/>
                        <a:latin typeface="Times New Roman"/>
                        <a:ea typeface="Calibri"/>
                        <a:cs typeface="Calibri"/>
                      </a:endParaRPr>
                    </a:p>
                  </a:txBody>
                  <a:tcPr marL="68580" marR="68580" marT="0" marB="0">
                    <a:solidFill>
                      <a:schemeClr val="accent3">
                        <a:lumMod val="20000"/>
                        <a:lumOff val="80000"/>
                      </a:schemeClr>
                    </a:solidFill>
                  </a:tcPr>
                </a:tc>
                <a:tc>
                  <a:txBody>
                    <a:bodyPr/>
                    <a:lstStyle/>
                    <a:p>
                      <a:pPr marR="71755" algn="just">
                        <a:spcAft>
                          <a:spcPts val="0"/>
                        </a:spcAft>
                      </a:pPr>
                      <a:r>
                        <a:rPr lang="es-ES" sz="1100" dirty="0">
                          <a:effectLst/>
                        </a:rPr>
                        <a:t>Grado positivo de liquidez</a:t>
                      </a:r>
                      <a:endParaRPr lang="es-ES" sz="1100" dirty="0">
                        <a:solidFill>
                          <a:srgbClr val="1F497D"/>
                        </a:solidFill>
                        <a:effectLst/>
                        <a:latin typeface="Times New Roman"/>
                        <a:ea typeface="Calibri"/>
                        <a:cs typeface="Calibri"/>
                      </a:endParaRPr>
                    </a:p>
                  </a:txBody>
                  <a:tcPr marL="68580" marR="68580" marT="0" marB="0">
                    <a:solidFill>
                      <a:schemeClr val="accent3">
                        <a:lumMod val="20000"/>
                        <a:lumOff val="80000"/>
                      </a:schemeClr>
                    </a:solidFill>
                  </a:tcPr>
                </a:tc>
                <a:tc>
                  <a:txBody>
                    <a:bodyPr/>
                    <a:lstStyle/>
                    <a:p>
                      <a:pPr marR="71755" algn="just">
                        <a:spcAft>
                          <a:spcPts val="0"/>
                        </a:spcAft>
                      </a:pPr>
                      <a:r>
                        <a:rPr lang="es-ES" sz="1100">
                          <a:effectLst/>
                        </a:rPr>
                        <a:t>D5</a:t>
                      </a:r>
                      <a:endParaRPr lang="es-ES" sz="1100">
                        <a:solidFill>
                          <a:srgbClr val="1F497D"/>
                        </a:solidFill>
                        <a:effectLst/>
                        <a:latin typeface="Times New Roman"/>
                        <a:ea typeface="Calibri"/>
                        <a:cs typeface="Calibri"/>
                      </a:endParaRPr>
                    </a:p>
                  </a:txBody>
                  <a:tcPr marL="68580" marR="68580" marT="0" marB="0">
                    <a:solidFill>
                      <a:schemeClr val="accent6">
                        <a:lumMod val="20000"/>
                        <a:lumOff val="80000"/>
                      </a:schemeClr>
                    </a:solidFill>
                  </a:tcPr>
                </a:tc>
                <a:tc>
                  <a:txBody>
                    <a:bodyPr/>
                    <a:lstStyle/>
                    <a:p>
                      <a:pPr marR="71755" algn="just">
                        <a:spcAft>
                          <a:spcPts val="0"/>
                        </a:spcAft>
                      </a:pPr>
                      <a:r>
                        <a:rPr lang="es-ES" sz="1100" dirty="0">
                          <a:effectLst/>
                        </a:rPr>
                        <a:t>No se aplican estrategias de marketing	</a:t>
                      </a:r>
                      <a:endParaRPr lang="es-ES" sz="1100" dirty="0">
                        <a:solidFill>
                          <a:srgbClr val="1F497D"/>
                        </a:solidFill>
                        <a:effectLst/>
                        <a:latin typeface="Times New Roman"/>
                        <a:ea typeface="Calibri"/>
                        <a:cs typeface="Calibri"/>
                      </a:endParaRPr>
                    </a:p>
                  </a:txBody>
                  <a:tcPr marL="68580" marR="68580" marT="0" marB="0">
                    <a:solidFill>
                      <a:schemeClr val="accent6">
                        <a:lumMod val="20000"/>
                        <a:lumOff val="80000"/>
                      </a:schemeClr>
                    </a:solidFill>
                  </a:tcPr>
                </a:tc>
              </a:tr>
              <a:tr h="0">
                <a:tc>
                  <a:txBody>
                    <a:bodyPr/>
                    <a:lstStyle/>
                    <a:p>
                      <a:endParaRPr lang="es-ES" sz="1000">
                        <a:solidFill>
                          <a:srgbClr val="1F497D"/>
                        </a:solidFill>
                        <a:effectLst/>
                        <a:latin typeface="Calibri"/>
                        <a:ea typeface="Times New Roman"/>
                        <a:cs typeface="Times New Roman"/>
                      </a:endParaRPr>
                    </a:p>
                  </a:txBody>
                  <a:tcPr marL="68580" marR="68580" marT="0" marB="0">
                    <a:solidFill>
                      <a:schemeClr val="accent3">
                        <a:lumMod val="20000"/>
                        <a:lumOff val="80000"/>
                      </a:schemeClr>
                    </a:solidFill>
                  </a:tcPr>
                </a:tc>
                <a:tc>
                  <a:txBody>
                    <a:bodyPr/>
                    <a:lstStyle/>
                    <a:p>
                      <a:pPr marR="71755" algn="just">
                        <a:spcAft>
                          <a:spcPts val="0"/>
                        </a:spcAft>
                      </a:pPr>
                      <a:r>
                        <a:rPr lang="es-ES" sz="1100" dirty="0">
                          <a:effectLst/>
                        </a:rPr>
                        <a:t> </a:t>
                      </a:r>
                      <a:endParaRPr lang="es-ES" sz="1100" dirty="0">
                        <a:solidFill>
                          <a:srgbClr val="1F497D"/>
                        </a:solidFill>
                        <a:effectLst/>
                        <a:latin typeface="Times New Roman"/>
                        <a:ea typeface="Calibri"/>
                        <a:cs typeface="Calibri"/>
                      </a:endParaRPr>
                    </a:p>
                  </a:txBody>
                  <a:tcPr marL="68580" marR="68580" marT="0" marB="0">
                    <a:solidFill>
                      <a:schemeClr val="accent3">
                        <a:lumMod val="20000"/>
                        <a:lumOff val="80000"/>
                      </a:schemeClr>
                    </a:solidFill>
                  </a:tcPr>
                </a:tc>
                <a:tc>
                  <a:txBody>
                    <a:bodyPr/>
                    <a:lstStyle/>
                    <a:p>
                      <a:pPr marR="71755" algn="just">
                        <a:spcAft>
                          <a:spcPts val="0"/>
                        </a:spcAft>
                      </a:pPr>
                      <a:r>
                        <a:rPr lang="es-ES" sz="1100">
                          <a:effectLst/>
                        </a:rPr>
                        <a:t>D6</a:t>
                      </a:r>
                      <a:endParaRPr lang="es-ES" sz="1100">
                        <a:solidFill>
                          <a:srgbClr val="1F497D"/>
                        </a:solidFill>
                        <a:effectLst/>
                        <a:latin typeface="Times New Roman"/>
                        <a:ea typeface="Calibri"/>
                        <a:cs typeface="Calibri"/>
                      </a:endParaRPr>
                    </a:p>
                  </a:txBody>
                  <a:tcPr marL="68580" marR="68580" marT="0" marB="0">
                    <a:solidFill>
                      <a:schemeClr val="accent6">
                        <a:lumMod val="20000"/>
                        <a:lumOff val="80000"/>
                      </a:schemeClr>
                    </a:solidFill>
                  </a:tcPr>
                </a:tc>
                <a:tc>
                  <a:txBody>
                    <a:bodyPr/>
                    <a:lstStyle/>
                    <a:p>
                      <a:pPr marR="71755" algn="just">
                        <a:spcAft>
                          <a:spcPts val="0"/>
                        </a:spcAft>
                      </a:pPr>
                      <a:r>
                        <a:rPr lang="es-ES" sz="1100" dirty="0">
                          <a:effectLst/>
                        </a:rPr>
                        <a:t>La organización no cuenta con una fuerza de ventas organizada</a:t>
                      </a:r>
                      <a:endParaRPr lang="es-ES" sz="1100" dirty="0">
                        <a:solidFill>
                          <a:srgbClr val="1F497D"/>
                        </a:solidFill>
                        <a:effectLst/>
                        <a:latin typeface="Times New Roman"/>
                        <a:ea typeface="Calibri"/>
                        <a:cs typeface="Calibri"/>
                      </a:endParaRPr>
                    </a:p>
                  </a:txBody>
                  <a:tcPr marL="68580" marR="68580" marT="0" marB="0">
                    <a:solidFill>
                      <a:schemeClr val="accent6">
                        <a:lumMod val="20000"/>
                        <a:lumOff val="80000"/>
                      </a:schemeClr>
                    </a:solidFill>
                  </a:tcPr>
                </a:tc>
              </a:tr>
            </a:tbl>
          </a:graphicData>
        </a:graphic>
      </p:graphicFrame>
    </p:spTree>
    <p:extLst>
      <p:ext uri="{BB962C8B-B14F-4D97-AF65-F5344CB8AC3E}">
        <p14:creationId xmlns:p14="http://schemas.microsoft.com/office/powerpoint/2010/main" val="21049711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684419"/>
          </a:xfrm>
        </p:spPr>
        <p:txBody>
          <a:bodyPr/>
          <a:lstStyle/>
          <a:p>
            <a:pPr algn="ctr"/>
            <a:r>
              <a:rPr lang="es-ES" sz="3600" i="0" dirty="0" smtClean="0">
                <a:solidFill>
                  <a:srgbClr val="0070C0"/>
                </a:solidFill>
              </a:rPr>
              <a:t>Matriz ofensiva y de respuesta</a:t>
            </a:r>
            <a:endParaRPr lang="es-ES" sz="3600" i="0" dirty="0">
              <a:solidFill>
                <a:srgbClr val="0070C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672350156"/>
              </p:ext>
            </p:extLst>
          </p:nvPr>
        </p:nvGraphicFramePr>
        <p:xfrm>
          <a:off x="467544" y="1273324"/>
          <a:ext cx="8301608" cy="1544620"/>
        </p:xfrm>
        <a:graphic>
          <a:graphicData uri="http://schemas.openxmlformats.org/drawingml/2006/table">
            <a:tbl>
              <a:tblPr firstRow="1" bandRow="1">
                <a:tableStyleId>{21E4AEA4-8DFA-4A89-87EB-49C32662AFE0}</a:tableStyleId>
              </a:tblPr>
              <a:tblGrid>
                <a:gridCol w="8301608"/>
              </a:tblGrid>
              <a:tr h="246172">
                <a:tc>
                  <a:txBody>
                    <a:bodyPr/>
                    <a:lstStyle/>
                    <a:p>
                      <a:pPr indent="252095" algn="just">
                        <a:lnSpc>
                          <a:spcPct val="115000"/>
                        </a:lnSpc>
                        <a:spcAft>
                          <a:spcPts val="0"/>
                        </a:spcAft>
                      </a:pPr>
                      <a:r>
                        <a:rPr lang="es-ES_tradnl" sz="1200" dirty="0">
                          <a:effectLst/>
                        </a:rPr>
                        <a:t>ESTRATEGIAS </a:t>
                      </a:r>
                      <a:r>
                        <a:rPr lang="es-ES_tradnl" sz="1200" dirty="0" err="1">
                          <a:effectLst/>
                        </a:rPr>
                        <a:t>FO</a:t>
                      </a:r>
                      <a:endParaRPr lang="es-ES" sz="1200" dirty="0">
                        <a:solidFill>
                          <a:srgbClr val="1F497D"/>
                        </a:solidFill>
                        <a:effectLst/>
                        <a:latin typeface="Times New Roman"/>
                        <a:ea typeface="Calibri"/>
                        <a:cs typeface="Times New Roman"/>
                      </a:endParaRPr>
                    </a:p>
                  </a:txBody>
                  <a:tcPr marL="68580" marR="68580" marT="0" marB="0"/>
                </a:tc>
              </a:tr>
              <a:tr h="1049972">
                <a:tc>
                  <a:txBody>
                    <a:bodyPr/>
                    <a:lstStyle/>
                    <a:p>
                      <a:pPr marL="90488" indent="-1588" algn="just" defTabSz="914400" rtl="0" eaLnBrk="1" latinLnBrk="0" hangingPunct="1">
                        <a:lnSpc>
                          <a:spcPct val="115000"/>
                        </a:lnSpc>
                        <a:spcBef>
                          <a:spcPts val="600"/>
                        </a:spcBef>
                        <a:spcAft>
                          <a:spcPts val="600"/>
                        </a:spcAft>
                      </a:pPr>
                      <a:r>
                        <a:rPr lang="es-ES_tradnl" sz="1200" kern="1200" dirty="0">
                          <a:solidFill>
                            <a:schemeClr val="dk1"/>
                          </a:solidFill>
                          <a:effectLst/>
                          <a:latin typeface="+mn-lt"/>
                          <a:ea typeface="+mn-ea"/>
                          <a:cs typeface="+mn-cs"/>
                        </a:rPr>
                        <a:t>FO1 Reinvertir en tecnología para la mejora de la productividad organizacional</a:t>
                      </a:r>
                      <a:endParaRPr lang="es-ES" sz="1200" kern="1200" dirty="0">
                        <a:solidFill>
                          <a:schemeClr val="dk1"/>
                        </a:solidFill>
                        <a:effectLst/>
                        <a:latin typeface="+mn-lt"/>
                        <a:ea typeface="+mn-ea"/>
                        <a:cs typeface="+mn-cs"/>
                      </a:endParaRPr>
                    </a:p>
                    <a:p>
                      <a:pPr marL="90488" indent="-1588" algn="just" defTabSz="914400" rtl="0" eaLnBrk="1" latinLnBrk="0" hangingPunct="1">
                        <a:lnSpc>
                          <a:spcPct val="115000"/>
                        </a:lnSpc>
                        <a:spcBef>
                          <a:spcPts val="600"/>
                        </a:spcBef>
                        <a:spcAft>
                          <a:spcPts val="600"/>
                        </a:spcAft>
                      </a:pPr>
                      <a:r>
                        <a:rPr lang="es-ES_tradnl" sz="1200" kern="1200" dirty="0">
                          <a:solidFill>
                            <a:schemeClr val="dk1"/>
                          </a:solidFill>
                          <a:effectLst/>
                          <a:latin typeface="+mn-lt"/>
                          <a:ea typeface="+mn-ea"/>
                          <a:cs typeface="+mn-cs"/>
                        </a:rPr>
                        <a:t>FO2 Realización de créditos bancarios para la ampliación de la capacidad instalada</a:t>
                      </a:r>
                      <a:endParaRPr lang="es-ES" sz="1200" kern="1200" dirty="0">
                        <a:solidFill>
                          <a:schemeClr val="dk1"/>
                        </a:solidFill>
                        <a:effectLst/>
                        <a:latin typeface="+mn-lt"/>
                        <a:ea typeface="+mn-ea"/>
                        <a:cs typeface="+mn-cs"/>
                      </a:endParaRPr>
                    </a:p>
                    <a:p>
                      <a:pPr marL="90488" indent="-1588" algn="just" defTabSz="914400" rtl="0" eaLnBrk="1" latinLnBrk="0" hangingPunct="1">
                        <a:lnSpc>
                          <a:spcPct val="115000"/>
                        </a:lnSpc>
                        <a:spcBef>
                          <a:spcPts val="600"/>
                        </a:spcBef>
                        <a:spcAft>
                          <a:spcPts val="600"/>
                        </a:spcAft>
                      </a:pPr>
                      <a:r>
                        <a:rPr lang="es-ES_tradnl" sz="1200" kern="1200" dirty="0">
                          <a:solidFill>
                            <a:schemeClr val="dk1"/>
                          </a:solidFill>
                          <a:effectLst/>
                          <a:latin typeface="+mn-lt"/>
                          <a:ea typeface="+mn-ea"/>
                          <a:cs typeface="+mn-cs"/>
                        </a:rPr>
                        <a:t>FO3 Planteamiento de nuevas rutas</a:t>
                      </a:r>
                      <a:endParaRPr lang="es-ES" sz="1200" kern="1200" dirty="0">
                        <a:solidFill>
                          <a:schemeClr val="dk1"/>
                        </a:solidFill>
                        <a:effectLst/>
                        <a:latin typeface="+mn-lt"/>
                        <a:ea typeface="+mn-ea"/>
                        <a:cs typeface="+mn-cs"/>
                      </a:endParaRPr>
                    </a:p>
                    <a:p>
                      <a:pPr marL="90488" indent="-1588" algn="just" defTabSz="914400" rtl="0" eaLnBrk="1" latinLnBrk="0" hangingPunct="1">
                        <a:lnSpc>
                          <a:spcPct val="115000"/>
                        </a:lnSpc>
                        <a:spcBef>
                          <a:spcPts val="600"/>
                        </a:spcBef>
                        <a:spcAft>
                          <a:spcPts val="600"/>
                        </a:spcAft>
                      </a:pPr>
                      <a:r>
                        <a:rPr lang="es-ES_tradnl" sz="1200" kern="1200" dirty="0">
                          <a:solidFill>
                            <a:schemeClr val="dk1"/>
                          </a:solidFill>
                          <a:effectLst/>
                          <a:latin typeface="+mn-lt"/>
                          <a:ea typeface="+mn-ea"/>
                          <a:cs typeface="+mn-cs"/>
                        </a:rPr>
                        <a:t>FO4 Promoción de la importancia del servicio sobre la calidad de las flores</a:t>
                      </a:r>
                      <a:endParaRPr lang="es-ES" sz="1200" kern="1200" dirty="0">
                        <a:solidFill>
                          <a:schemeClr val="dk1"/>
                        </a:solidFill>
                        <a:effectLst/>
                        <a:latin typeface="+mn-lt"/>
                        <a:ea typeface="+mn-ea"/>
                        <a:cs typeface="+mn-cs"/>
                      </a:endParaRPr>
                    </a:p>
                  </a:txBody>
                  <a:tcPr marL="68580" marR="68580" marT="0" marB="0"/>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942577988"/>
              </p:ext>
            </p:extLst>
          </p:nvPr>
        </p:nvGraphicFramePr>
        <p:xfrm>
          <a:off x="467544" y="3073524"/>
          <a:ext cx="8424936" cy="1356360"/>
        </p:xfrm>
        <a:graphic>
          <a:graphicData uri="http://schemas.openxmlformats.org/drawingml/2006/table">
            <a:tbl>
              <a:tblPr firstRow="1" bandRow="1">
                <a:tableStyleId>{F5AB1C69-6EDB-4FF4-983F-18BD219EF322}</a:tableStyleId>
              </a:tblPr>
              <a:tblGrid>
                <a:gridCol w="8424936"/>
              </a:tblGrid>
              <a:tr h="0">
                <a:tc>
                  <a:txBody>
                    <a:bodyPr/>
                    <a:lstStyle/>
                    <a:p>
                      <a:pPr indent="252095" algn="just">
                        <a:lnSpc>
                          <a:spcPct val="115000"/>
                        </a:lnSpc>
                        <a:spcBef>
                          <a:spcPts val="600"/>
                        </a:spcBef>
                        <a:spcAft>
                          <a:spcPts val="600"/>
                        </a:spcAft>
                      </a:pPr>
                      <a:r>
                        <a:rPr lang="es-ES_tradnl" sz="1200" dirty="0">
                          <a:effectLst/>
                        </a:rPr>
                        <a:t>ESTRATEGIAS FA</a:t>
                      </a:r>
                      <a:endParaRPr lang="es-ES" sz="1200" dirty="0">
                        <a:solidFill>
                          <a:srgbClr val="1F497D"/>
                        </a:solidFill>
                        <a:effectLst/>
                        <a:latin typeface="Times New Roman"/>
                        <a:ea typeface="Calibri"/>
                        <a:cs typeface="Times New Roman"/>
                      </a:endParaRPr>
                    </a:p>
                  </a:txBody>
                  <a:tcPr marL="68580" marR="68580" marT="0" marB="0"/>
                </a:tc>
              </a:tr>
              <a:tr h="0">
                <a:tc>
                  <a:txBody>
                    <a:bodyPr/>
                    <a:lstStyle/>
                    <a:p>
                      <a:pPr marL="90488" indent="-1588" algn="just">
                        <a:lnSpc>
                          <a:spcPct val="115000"/>
                        </a:lnSpc>
                        <a:spcBef>
                          <a:spcPts val="600"/>
                        </a:spcBef>
                        <a:spcAft>
                          <a:spcPts val="600"/>
                        </a:spcAft>
                      </a:pPr>
                      <a:r>
                        <a:rPr lang="es-ES_tradnl" sz="1200" dirty="0">
                          <a:effectLst/>
                        </a:rPr>
                        <a:t>FA1 Elevar la calidad en la atención al cliente a través del personal para mejorar la capacidad de negociación con florícolas</a:t>
                      </a:r>
                      <a:endParaRPr lang="es-ES" sz="1200" dirty="0">
                        <a:effectLst/>
                      </a:endParaRPr>
                    </a:p>
                    <a:p>
                      <a:pPr marL="90488" indent="-1588" algn="just">
                        <a:lnSpc>
                          <a:spcPct val="115000"/>
                        </a:lnSpc>
                        <a:spcBef>
                          <a:spcPts val="600"/>
                        </a:spcBef>
                        <a:spcAft>
                          <a:spcPts val="600"/>
                        </a:spcAft>
                      </a:pPr>
                      <a:r>
                        <a:rPr lang="es-ES_tradnl" sz="1200" dirty="0">
                          <a:effectLst/>
                        </a:rPr>
                        <a:t>FA2 Crear el cargo de “Ejecutivo de cuentas” para el manejo de cada florícola de forma eficiente y efectiva.</a:t>
                      </a:r>
                      <a:endParaRPr lang="es-ES" sz="1200" dirty="0">
                        <a:effectLst/>
                      </a:endParaRPr>
                    </a:p>
                    <a:p>
                      <a:pPr marL="90488" indent="-1588" algn="just">
                        <a:lnSpc>
                          <a:spcPct val="115000"/>
                        </a:lnSpc>
                        <a:spcBef>
                          <a:spcPts val="600"/>
                        </a:spcBef>
                        <a:spcAft>
                          <a:spcPts val="600"/>
                        </a:spcAft>
                      </a:pPr>
                      <a:r>
                        <a:rPr lang="es-ES_tradnl" sz="1200" dirty="0">
                          <a:effectLst/>
                        </a:rPr>
                        <a:t>FA3 Establecimiento de rutas nocturnas y/o alternativas</a:t>
                      </a:r>
                      <a:endParaRPr lang="es-ES" sz="1200" dirty="0">
                        <a:solidFill>
                          <a:srgbClr val="1F497D"/>
                        </a:solidFill>
                        <a:effectLst/>
                        <a:latin typeface="Times New Roman"/>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256502973"/>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Custom 3">
      <a:dk1>
        <a:sysClr val="windowText" lastClr="000000"/>
      </a:dk1>
      <a:lt1>
        <a:sysClr val="window" lastClr="FFFFFF"/>
      </a:lt1>
      <a:dk2>
        <a:srgbClr val="FFFFFF"/>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2862</TotalTime>
  <Words>2743</Words>
  <Application>Microsoft Office PowerPoint</Application>
  <PresentationFormat>Presentación en pantalla (16:10)</PresentationFormat>
  <Paragraphs>464</Paragraphs>
  <Slides>39</Slides>
  <Notes>2</Notes>
  <HiddenSlides>0</HiddenSlides>
  <MMClips>0</MMClips>
  <ScaleCrop>false</ScaleCrop>
  <HeadingPairs>
    <vt:vector size="6" baseType="variant">
      <vt:variant>
        <vt:lpstr>Tema</vt:lpstr>
      </vt:variant>
      <vt:variant>
        <vt:i4>1</vt:i4>
      </vt:variant>
      <vt:variant>
        <vt:lpstr>Servidores OLE incrustados</vt:lpstr>
      </vt:variant>
      <vt:variant>
        <vt:i4>2</vt:i4>
      </vt:variant>
      <vt:variant>
        <vt:lpstr>Títulos de diapositiva</vt:lpstr>
      </vt:variant>
      <vt:variant>
        <vt:i4>39</vt:i4>
      </vt:variant>
    </vt:vector>
  </HeadingPairs>
  <TitlesOfParts>
    <vt:vector size="42" baseType="lpstr">
      <vt:lpstr>Diseño predeterminado</vt:lpstr>
      <vt:lpstr>CorelDRAW</vt:lpstr>
      <vt:lpstr>Visio</vt:lpstr>
      <vt:lpstr>Presentación de PowerPoint</vt:lpstr>
      <vt:lpstr>Problema de investigación</vt:lpstr>
      <vt:lpstr>Diagrama de Ishikawa</vt:lpstr>
      <vt:lpstr>Objetivos</vt:lpstr>
      <vt:lpstr>Giro del Negocio</vt:lpstr>
      <vt:lpstr>Justificación</vt:lpstr>
      <vt:lpstr>Análisis externo</vt:lpstr>
      <vt:lpstr>Análisis interno</vt:lpstr>
      <vt:lpstr>Matriz ofensiva y de respuesta</vt:lpstr>
      <vt:lpstr>Matriz defensiva y de mejoramiento</vt:lpstr>
      <vt:lpstr>Matriz de posición estratégica PEYEA  </vt:lpstr>
      <vt:lpstr>Matriz EFI - EFE</vt:lpstr>
      <vt:lpstr>Investigación de mercado</vt:lpstr>
      <vt:lpstr>Resultados</vt:lpstr>
      <vt:lpstr>Resultados</vt:lpstr>
      <vt:lpstr>Resultados</vt:lpstr>
      <vt:lpstr>Segmentación – Mercado de negocios</vt:lpstr>
      <vt:lpstr>Planificación y dirección estratégica</vt:lpstr>
      <vt:lpstr>ESTRATEGIAS</vt:lpstr>
      <vt:lpstr>Indicadores del CMI</vt:lpstr>
      <vt:lpstr>Cuadro de Mando Integral</vt:lpstr>
      <vt:lpstr>Estrategias y tácticas</vt:lpstr>
      <vt:lpstr>Estrategias y tácticas</vt:lpstr>
      <vt:lpstr>Estrategias y tácticas</vt:lpstr>
      <vt:lpstr>Estrategias y tácticas</vt:lpstr>
      <vt:lpstr>Estrategias y tácticas</vt:lpstr>
      <vt:lpstr>Estrategias y tácticas</vt:lpstr>
      <vt:lpstr>Estrategias y tácticas</vt:lpstr>
      <vt:lpstr>Estrategias y tácticas</vt:lpstr>
      <vt:lpstr>Presupuesto</vt:lpstr>
      <vt:lpstr>Ingresos</vt:lpstr>
      <vt:lpstr>Egresos-Costos</vt:lpstr>
      <vt:lpstr>Egresos-Gastos</vt:lpstr>
      <vt:lpstr>Resultados</vt:lpstr>
      <vt:lpstr>Evaluación Financiera</vt:lpstr>
      <vt:lpstr>Evaluación Financiera – diversos escenarios</vt:lpstr>
      <vt:lpstr>Conclusiones</vt:lpstr>
      <vt:lpstr>Recomendaciones</vt:lpstr>
      <vt:lpstr>Presentación de PowerPoint</vt:lpstr>
    </vt:vector>
  </TitlesOfParts>
  <Company>ESPE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Ghjgh hjghjg hghg hghghghjgg h</dc:title>
  <dc:creator>lcifuentes</dc:creator>
  <cp:lastModifiedBy>Luffi</cp:lastModifiedBy>
  <cp:revision>131</cp:revision>
  <dcterms:created xsi:type="dcterms:W3CDTF">2008-02-13T16:07:44Z</dcterms:created>
  <dcterms:modified xsi:type="dcterms:W3CDTF">2014-11-05T16:36:51Z</dcterms:modified>
</cp:coreProperties>
</file>