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5">
  <p:sldMasterIdLst>
    <p:sldMasterId id="2147483648" r:id="rId2"/>
  </p:sldMasterIdLst>
  <p:notesMasterIdLst>
    <p:notesMasterId r:id="rId28"/>
  </p:notesMasterIdLst>
  <p:handoutMasterIdLst>
    <p:handoutMasterId r:id="rId29"/>
  </p:handoutMasterIdLst>
  <p:sldIdLst>
    <p:sldId id="265" r:id="rId3"/>
    <p:sldId id="325" r:id="rId4"/>
    <p:sldId id="327" r:id="rId5"/>
    <p:sldId id="328" r:id="rId6"/>
    <p:sldId id="329" r:id="rId7"/>
    <p:sldId id="332" r:id="rId8"/>
    <p:sldId id="333" r:id="rId9"/>
    <p:sldId id="330" r:id="rId10"/>
    <p:sldId id="331" r:id="rId11"/>
    <p:sldId id="338" r:id="rId12"/>
    <p:sldId id="339" r:id="rId13"/>
    <p:sldId id="340" r:id="rId14"/>
    <p:sldId id="341" r:id="rId15"/>
    <p:sldId id="342" r:id="rId16"/>
    <p:sldId id="343" r:id="rId17"/>
    <p:sldId id="344" r:id="rId18"/>
    <p:sldId id="337" r:id="rId19"/>
    <p:sldId id="348" r:id="rId20"/>
    <p:sldId id="346" r:id="rId21"/>
    <p:sldId id="345" r:id="rId22"/>
    <p:sldId id="347" r:id="rId23"/>
    <p:sldId id="334" r:id="rId24"/>
    <p:sldId id="335" r:id="rId25"/>
    <p:sldId id="336" r:id="rId26"/>
    <p:sldId id="349" r:id="rId27"/>
  </p:sldIdLst>
  <p:sldSz cx="12188825"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4030">
          <p15:clr>
            <a:srgbClr val="A4A3A4"/>
          </p15:clr>
        </p15:guide>
        <p15:guide id="3" orient="horz" pos="1200">
          <p15:clr>
            <a:srgbClr val="A4A3A4"/>
          </p15:clr>
        </p15:guide>
        <p15:guide id="4" orient="horz" pos="1008">
          <p15:clr>
            <a:srgbClr val="A4A3A4"/>
          </p15:clr>
        </p15:guide>
        <p15:guide id="5" orient="horz" pos="3792">
          <p15:clr>
            <a:srgbClr val="A4A3A4"/>
          </p15:clr>
        </p15:guide>
        <p15:guide id="6" orient="horz">
          <p15:clr>
            <a:srgbClr val="A4A3A4"/>
          </p15:clr>
        </p15:guide>
        <p15:guide id="7" orient="horz" pos="3360">
          <p15:clr>
            <a:srgbClr val="A4A3A4"/>
          </p15:clr>
        </p15:guide>
        <p15:guide id="8" orient="horz" pos="3312">
          <p15:clr>
            <a:srgbClr val="A4A3A4"/>
          </p15:clr>
        </p15:guide>
        <p15:guide id="9" orient="horz" pos="240">
          <p15:clr>
            <a:srgbClr val="A4A3A4"/>
          </p15:clr>
        </p15:guide>
        <p15:guide id="10" orient="horz" pos="432">
          <p15:clr>
            <a:srgbClr val="A4A3A4"/>
          </p15:clr>
        </p15:guide>
        <p15:guide id="11" orient="horz" pos="2784">
          <p15:clr>
            <a:srgbClr val="A4A3A4"/>
          </p15:clr>
        </p15:guide>
        <p15:guide id="12" pos="3839">
          <p15:clr>
            <a:srgbClr val="A4A3A4"/>
          </p15:clr>
        </p15:guide>
        <p15:guide id="13" pos="959">
          <p15:clr>
            <a:srgbClr val="A4A3A4"/>
          </p15:clr>
        </p15:guide>
        <p15:guide id="14" pos="6143">
          <p15:clr>
            <a:srgbClr val="A4A3A4"/>
          </p15:clr>
        </p15:guide>
        <p15:guide id="15" pos="1247">
          <p15:clr>
            <a:srgbClr val="A4A3A4"/>
          </p15:clr>
        </p15:guide>
        <p15:guide id="16" pos="7007">
          <p15:clr>
            <a:srgbClr val="A4A3A4"/>
          </p15:clr>
        </p15:guide>
        <p15:guide id="17" pos="5855">
          <p15:clr>
            <a:srgbClr val="A4A3A4"/>
          </p15:clr>
        </p15:guide>
        <p15:guide id="18" pos="671">
          <p15:clr>
            <a:srgbClr val="A4A3A4"/>
          </p15:clr>
        </p15:guide>
        <p15:guide id="19" pos="7151">
          <p15:clr>
            <a:srgbClr val="A4A3A4"/>
          </p15:clr>
        </p15:guide>
        <p15:guide id="20" pos="3119">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36" autoAdjust="0"/>
    <p:restoredTop sz="98824" autoAdjust="0"/>
  </p:normalViewPr>
  <p:slideViewPr>
    <p:cSldViewPr showGuides="1">
      <p:cViewPr>
        <p:scale>
          <a:sx n="71" d="100"/>
          <a:sy n="71" d="100"/>
        </p:scale>
        <p:origin x="-248" y="-880"/>
      </p:cViewPr>
      <p:guideLst>
        <p:guide orient="horz" pos="2160"/>
        <p:guide orient="horz" pos="4030"/>
        <p:guide orient="horz" pos="1200"/>
        <p:guide orient="horz" pos="1008"/>
        <p:guide orient="horz" pos="3792"/>
        <p:guide orient="horz"/>
        <p:guide orient="horz" pos="3360"/>
        <p:guide orient="horz" pos="3312"/>
        <p:guide orient="horz" pos="240"/>
        <p:guide orient="horz" pos="432"/>
        <p:guide orient="horz" pos="2784"/>
        <p:guide pos="3839"/>
        <p:guide pos="959"/>
        <p:guide pos="6143"/>
        <p:guide pos="1247"/>
        <p:guide pos="7007"/>
        <p:guide pos="5855"/>
        <p:guide pos="671"/>
        <p:guide pos="7151"/>
        <p:guide pos="311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250" y="96"/>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interSettings" Target="printerSettings/printerSettings1.bin"/><Relationship Id="rId31" Type="http://schemas.openxmlformats.org/officeDocument/2006/relationships/tags" Target="tags/tag1.xml"/><Relationship Id="rId32" Type="http://schemas.openxmlformats.org/officeDocument/2006/relationships/presProps" Target="pres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diagrams/_rels/data3.xml.rels><?xml version="1.0" encoding="UTF-8" standalone="yes"?>
<Relationships xmlns="http://schemas.openxmlformats.org/package/2006/relationships"><Relationship Id="rId1" Type="http://schemas.openxmlformats.org/officeDocument/2006/relationships/image" Target="../media/image8.png"/></Relationships>
</file>

<file path=ppt/diagrams/_rels/data4.xml.rels><?xml version="1.0" encoding="UTF-8" standalone="yes"?>
<Relationships xmlns="http://schemas.openxmlformats.org/package/2006/relationships"><Relationship Id="rId1" Type="http://schemas.openxmlformats.org/officeDocument/2006/relationships/image" Target="../media/image9.jpg"/></Relationships>
</file>

<file path=ppt/diagrams/_rels/data5.xml.rels><?xml version="1.0" encoding="UTF-8" standalone="yes"?>
<Relationships xmlns="http://schemas.openxmlformats.org/package/2006/relationships"><Relationship Id="rId1" Type="http://schemas.openxmlformats.org/officeDocument/2006/relationships/image" Target="../media/image11.jpg"/></Relationships>
</file>

<file path=ppt/diagrams/_rels/data7.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1" Type="http://schemas.openxmlformats.org/officeDocument/2006/relationships/image" Target="../media/image12.jpg"/><Relationship Id="rId2" Type="http://schemas.openxmlformats.org/officeDocument/2006/relationships/image" Target="../media/image13.jpg"/></Relationships>
</file>

<file path=ppt/diagrams/_rels/data8.xml.rels><?xml version="1.0" encoding="UTF-8" standalone="yes"?>
<Relationships xmlns="http://schemas.openxmlformats.org/package/2006/relationships"><Relationship Id="rId1" Type="http://schemas.openxmlformats.org/officeDocument/2006/relationships/image" Target="../media/image16.jpg"/><Relationship Id="rId2" Type="http://schemas.openxmlformats.org/officeDocument/2006/relationships/image" Target="../media/image17.jpg"/><Relationship Id="rId3" Type="http://schemas.openxmlformats.org/officeDocument/2006/relationships/image" Target="../media/image18.jpg"/></Relationships>
</file>

<file path=ppt/diagrams/_rels/drawing3.xml.rels><?xml version="1.0" encoding="UTF-8" standalone="yes"?>
<Relationships xmlns="http://schemas.openxmlformats.org/package/2006/relationships"><Relationship Id="rId1" Type="http://schemas.openxmlformats.org/officeDocument/2006/relationships/image" Target="../media/image8.png"/></Relationships>
</file>

<file path=ppt/diagrams/_rels/drawing4.xml.rels><?xml version="1.0" encoding="UTF-8" standalone="yes"?>
<Relationships xmlns="http://schemas.openxmlformats.org/package/2006/relationships"><Relationship Id="rId1" Type="http://schemas.openxmlformats.org/officeDocument/2006/relationships/image" Target="../media/image9.jpg"/></Relationships>
</file>

<file path=ppt/diagrams/_rels/drawing5.xml.rels><?xml version="1.0" encoding="UTF-8" standalone="yes"?>
<Relationships xmlns="http://schemas.openxmlformats.org/package/2006/relationships"><Relationship Id="rId1" Type="http://schemas.openxmlformats.org/officeDocument/2006/relationships/image" Target="../media/image11.jpg"/></Relationships>
</file>

<file path=ppt/diagrams/_rels/drawing7.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1" Type="http://schemas.openxmlformats.org/officeDocument/2006/relationships/image" Target="../media/image12.jpg"/><Relationship Id="rId2" Type="http://schemas.openxmlformats.org/officeDocument/2006/relationships/image" Target="../media/image13.jpg"/></Relationships>
</file>

<file path=ppt/diagrams/_rels/drawing8.xml.rels><?xml version="1.0" encoding="UTF-8" standalone="yes"?>
<Relationships xmlns="http://schemas.openxmlformats.org/package/2006/relationships"><Relationship Id="rId1" Type="http://schemas.openxmlformats.org/officeDocument/2006/relationships/image" Target="../media/image16.jpg"/><Relationship Id="rId2" Type="http://schemas.openxmlformats.org/officeDocument/2006/relationships/image" Target="../media/image17.jpg"/><Relationship Id="rId3" Type="http://schemas.openxmlformats.org/officeDocument/2006/relationships/image" Target="../media/image18.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A1C1B2-6BDA-4697-9304-6C9F741C092C}" type="doc">
      <dgm:prSet loTypeId="urn:microsoft.com/office/officeart/2005/8/layout/hChevron3" loCatId="process" qsTypeId="urn:microsoft.com/office/officeart/2005/8/quickstyle/simple4" qsCatId="simple" csTypeId="urn:microsoft.com/office/officeart/2005/8/colors/colorful4" csCatId="colorful" phldr="1"/>
      <dgm:spPr/>
    </dgm:pt>
    <dgm:pt modelId="{398EBEED-0D87-4D12-824A-3FC4152CB6B1}">
      <dgm:prSet phldrT="[Texto]" custT="1"/>
      <dgm:spPr/>
      <dgm:t>
        <a:bodyPr/>
        <a:lstStyle/>
        <a:p>
          <a:r>
            <a:rPr lang="es-AR" sz="1800" dirty="0" smtClean="0">
              <a:solidFill>
                <a:srgbClr val="000000"/>
              </a:solidFill>
            </a:rPr>
            <a:t>Alemania </a:t>
          </a:r>
        </a:p>
        <a:p>
          <a:r>
            <a:rPr lang="es-AR" sz="1800" dirty="0" smtClean="0">
              <a:solidFill>
                <a:srgbClr val="000000"/>
              </a:solidFill>
            </a:rPr>
            <a:t>Principal consumidor de concentrado y jugo simple  de maracuyá</a:t>
          </a:r>
          <a:endParaRPr lang="es-EC" sz="1800" dirty="0">
            <a:solidFill>
              <a:srgbClr val="000000"/>
            </a:solidFill>
          </a:endParaRPr>
        </a:p>
      </dgm:t>
    </dgm:pt>
    <dgm:pt modelId="{5986C017-3CE2-48AD-A4B2-CC7563DD9677}" type="parTrans" cxnId="{8E20CD88-03E1-4727-8704-070B60509B8F}">
      <dgm:prSet/>
      <dgm:spPr/>
      <dgm:t>
        <a:bodyPr/>
        <a:lstStyle/>
        <a:p>
          <a:endParaRPr lang="es-EC">
            <a:solidFill>
              <a:srgbClr val="000000"/>
            </a:solidFill>
          </a:endParaRPr>
        </a:p>
      </dgm:t>
    </dgm:pt>
    <dgm:pt modelId="{6CDA1F00-8C7D-4B18-8B4E-8F4C1D902E80}" type="sibTrans" cxnId="{8E20CD88-03E1-4727-8704-070B60509B8F}">
      <dgm:prSet/>
      <dgm:spPr/>
      <dgm:t>
        <a:bodyPr/>
        <a:lstStyle/>
        <a:p>
          <a:endParaRPr lang="es-EC">
            <a:solidFill>
              <a:srgbClr val="000000"/>
            </a:solidFill>
          </a:endParaRPr>
        </a:p>
      </dgm:t>
    </dgm:pt>
    <dgm:pt modelId="{604F6EA8-F99B-4691-B151-A7B2A4B3D540}">
      <dgm:prSet phldrT="[Texto]" custT="1"/>
      <dgm:spPr/>
      <dgm:t>
        <a:bodyPr/>
        <a:lstStyle/>
        <a:p>
          <a:r>
            <a:rPr lang="es-AR" sz="1600" smtClean="0">
              <a:solidFill>
                <a:srgbClr val="000000"/>
              </a:solidFill>
            </a:rPr>
            <a:t>América Central y del Sur</a:t>
          </a:r>
        </a:p>
        <a:p>
          <a:r>
            <a:rPr lang="es-AR" sz="1600" smtClean="0">
              <a:solidFill>
                <a:srgbClr val="000000"/>
              </a:solidFill>
            </a:rPr>
            <a:t>Brasil, Chile y Argentina. Desarrollan mercados para los productos elaborados de maracuyá.</a:t>
          </a:r>
          <a:endParaRPr lang="es-EC" sz="1600" dirty="0">
            <a:solidFill>
              <a:srgbClr val="000000"/>
            </a:solidFill>
          </a:endParaRPr>
        </a:p>
      </dgm:t>
    </dgm:pt>
    <dgm:pt modelId="{BACC6C14-D3CB-478A-95CA-30E42B9F82A7}" type="parTrans" cxnId="{56E2F3BD-EFD4-4C03-8017-C4AFAF3D9C22}">
      <dgm:prSet/>
      <dgm:spPr/>
      <dgm:t>
        <a:bodyPr/>
        <a:lstStyle/>
        <a:p>
          <a:endParaRPr lang="es-EC">
            <a:solidFill>
              <a:srgbClr val="000000"/>
            </a:solidFill>
          </a:endParaRPr>
        </a:p>
      </dgm:t>
    </dgm:pt>
    <dgm:pt modelId="{71084FA3-A5AA-4A77-903D-677536C9ED31}" type="sibTrans" cxnId="{56E2F3BD-EFD4-4C03-8017-C4AFAF3D9C22}">
      <dgm:prSet/>
      <dgm:spPr/>
      <dgm:t>
        <a:bodyPr/>
        <a:lstStyle/>
        <a:p>
          <a:endParaRPr lang="es-EC">
            <a:solidFill>
              <a:srgbClr val="000000"/>
            </a:solidFill>
          </a:endParaRPr>
        </a:p>
      </dgm:t>
    </dgm:pt>
    <dgm:pt modelId="{BCC5825D-0641-4199-956A-5B732CC29DF8}">
      <dgm:prSet phldrT="[Texto]" custT="1"/>
      <dgm:spPr/>
      <dgm:t>
        <a:bodyPr/>
        <a:lstStyle/>
        <a:p>
          <a:r>
            <a:rPr lang="es-AR" sz="1600" smtClean="0">
              <a:solidFill>
                <a:srgbClr val="000000"/>
              </a:solidFill>
            </a:rPr>
            <a:t>Asia,Japón, Taiwán, Corea del Sur Mercados nuevos  para los derivados del maracuyá</a:t>
          </a:r>
          <a:endParaRPr lang="es-EC" sz="1600" dirty="0">
            <a:solidFill>
              <a:srgbClr val="000000"/>
            </a:solidFill>
          </a:endParaRPr>
        </a:p>
      </dgm:t>
    </dgm:pt>
    <dgm:pt modelId="{41E38349-81C7-4CC8-B869-87E9A18285E9}" type="parTrans" cxnId="{E1FD191C-6DE2-4CEB-8E86-17AF18340F15}">
      <dgm:prSet/>
      <dgm:spPr/>
      <dgm:t>
        <a:bodyPr/>
        <a:lstStyle/>
        <a:p>
          <a:endParaRPr lang="es-EC">
            <a:solidFill>
              <a:srgbClr val="000000"/>
            </a:solidFill>
          </a:endParaRPr>
        </a:p>
      </dgm:t>
    </dgm:pt>
    <dgm:pt modelId="{0B6DC2B6-CF2E-4FCB-BEFE-62C047CE4359}" type="sibTrans" cxnId="{E1FD191C-6DE2-4CEB-8E86-17AF18340F15}">
      <dgm:prSet/>
      <dgm:spPr/>
      <dgm:t>
        <a:bodyPr/>
        <a:lstStyle/>
        <a:p>
          <a:endParaRPr lang="es-EC">
            <a:solidFill>
              <a:srgbClr val="000000"/>
            </a:solidFill>
          </a:endParaRPr>
        </a:p>
      </dgm:t>
    </dgm:pt>
    <dgm:pt modelId="{3BAF36EB-73C0-354C-8591-4859B0BBE473}" type="pres">
      <dgm:prSet presAssocID="{BBA1C1B2-6BDA-4697-9304-6C9F741C092C}" presName="Name0" presStyleCnt="0">
        <dgm:presLayoutVars>
          <dgm:dir/>
          <dgm:resizeHandles val="exact"/>
        </dgm:presLayoutVars>
      </dgm:prSet>
      <dgm:spPr/>
    </dgm:pt>
    <dgm:pt modelId="{0832DC4C-0729-F64F-8C67-C7AACF35F8AC}" type="pres">
      <dgm:prSet presAssocID="{398EBEED-0D87-4D12-824A-3FC4152CB6B1}" presName="parTxOnly" presStyleLbl="node1" presStyleIdx="0" presStyleCnt="3">
        <dgm:presLayoutVars>
          <dgm:bulletEnabled val="1"/>
        </dgm:presLayoutVars>
      </dgm:prSet>
      <dgm:spPr/>
      <dgm:t>
        <a:bodyPr/>
        <a:lstStyle/>
        <a:p>
          <a:endParaRPr lang="es-ES"/>
        </a:p>
      </dgm:t>
    </dgm:pt>
    <dgm:pt modelId="{D3D603F4-E3E1-934E-9ECB-60BB346CCAB8}" type="pres">
      <dgm:prSet presAssocID="{6CDA1F00-8C7D-4B18-8B4E-8F4C1D902E80}" presName="parSpace" presStyleCnt="0"/>
      <dgm:spPr/>
    </dgm:pt>
    <dgm:pt modelId="{59A0B717-D9F0-6640-80C5-78C34148F0E0}" type="pres">
      <dgm:prSet presAssocID="{604F6EA8-F99B-4691-B151-A7B2A4B3D540}" presName="parTxOnly" presStyleLbl="node1" presStyleIdx="1" presStyleCnt="3" custScaleX="108982">
        <dgm:presLayoutVars>
          <dgm:bulletEnabled val="1"/>
        </dgm:presLayoutVars>
      </dgm:prSet>
      <dgm:spPr/>
      <dgm:t>
        <a:bodyPr/>
        <a:lstStyle/>
        <a:p>
          <a:endParaRPr lang="es-ES"/>
        </a:p>
      </dgm:t>
    </dgm:pt>
    <dgm:pt modelId="{FB5EBE5A-C4FB-644E-AFA8-B4AA9312CC1D}" type="pres">
      <dgm:prSet presAssocID="{71084FA3-A5AA-4A77-903D-677536C9ED31}" presName="parSpace" presStyleCnt="0"/>
      <dgm:spPr/>
    </dgm:pt>
    <dgm:pt modelId="{D7EE2386-0A7A-C344-A749-581F853CF654}" type="pres">
      <dgm:prSet presAssocID="{BCC5825D-0641-4199-956A-5B732CC29DF8}" presName="parTxOnly" presStyleLbl="node1" presStyleIdx="2" presStyleCnt="3">
        <dgm:presLayoutVars>
          <dgm:bulletEnabled val="1"/>
        </dgm:presLayoutVars>
      </dgm:prSet>
      <dgm:spPr/>
      <dgm:t>
        <a:bodyPr/>
        <a:lstStyle/>
        <a:p>
          <a:endParaRPr lang="es-ES"/>
        </a:p>
      </dgm:t>
    </dgm:pt>
  </dgm:ptLst>
  <dgm:cxnLst>
    <dgm:cxn modelId="{8E20CD88-03E1-4727-8704-070B60509B8F}" srcId="{BBA1C1B2-6BDA-4697-9304-6C9F741C092C}" destId="{398EBEED-0D87-4D12-824A-3FC4152CB6B1}" srcOrd="0" destOrd="0" parTransId="{5986C017-3CE2-48AD-A4B2-CC7563DD9677}" sibTransId="{6CDA1F00-8C7D-4B18-8B4E-8F4C1D902E80}"/>
    <dgm:cxn modelId="{BCF39474-B39E-4B45-8A55-1CF02A385084}" type="presOf" srcId="{398EBEED-0D87-4D12-824A-3FC4152CB6B1}" destId="{0832DC4C-0729-F64F-8C67-C7AACF35F8AC}" srcOrd="0" destOrd="0" presId="urn:microsoft.com/office/officeart/2005/8/layout/hChevron3"/>
    <dgm:cxn modelId="{689B3D49-E0DB-AB43-AA7E-FD2212EBCC7B}" type="presOf" srcId="{604F6EA8-F99B-4691-B151-A7B2A4B3D540}" destId="{59A0B717-D9F0-6640-80C5-78C34148F0E0}" srcOrd="0" destOrd="0" presId="urn:microsoft.com/office/officeart/2005/8/layout/hChevron3"/>
    <dgm:cxn modelId="{D53B7955-F763-ED41-8360-D244CED8B568}" type="presOf" srcId="{BBA1C1B2-6BDA-4697-9304-6C9F741C092C}" destId="{3BAF36EB-73C0-354C-8591-4859B0BBE473}" srcOrd="0" destOrd="0" presId="urn:microsoft.com/office/officeart/2005/8/layout/hChevron3"/>
    <dgm:cxn modelId="{56E2F3BD-EFD4-4C03-8017-C4AFAF3D9C22}" srcId="{BBA1C1B2-6BDA-4697-9304-6C9F741C092C}" destId="{604F6EA8-F99B-4691-B151-A7B2A4B3D540}" srcOrd="1" destOrd="0" parTransId="{BACC6C14-D3CB-478A-95CA-30E42B9F82A7}" sibTransId="{71084FA3-A5AA-4A77-903D-677536C9ED31}"/>
    <dgm:cxn modelId="{E1FD191C-6DE2-4CEB-8E86-17AF18340F15}" srcId="{BBA1C1B2-6BDA-4697-9304-6C9F741C092C}" destId="{BCC5825D-0641-4199-956A-5B732CC29DF8}" srcOrd="2" destOrd="0" parTransId="{41E38349-81C7-4CC8-B869-87E9A18285E9}" sibTransId="{0B6DC2B6-CF2E-4FCB-BEFE-62C047CE4359}"/>
    <dgm:cxn modelId="{92213BCA-CC7F-4242-9AE2-4D36D80E6A94}" type="presOf" srcId="{BCC5825D-0641-4199-956A-5B732CC29DF8}" destId="{D7EE2386-0A7A-C344-A749-581F853CF654}" srcOrd="0" destOrd="0" presId="urn:microsoft.com/office/officeart/2005/8/layout/hChevron3"/>
    <dgm:cxn modelId="{35A4C1DC-26B1-9240-A599-33C020AD0CDE}" type="presParOf" srcId="{3BAF36EB-73C0-354C-8591-4859B0BBE473}" destId="{0832DC4C-0729-F64F-8C67-C7AACF35F8AC}" srcOrd="0" destOrd="0" presId="urn:microsoft.com/office/officeart/2005/8/layout/hChevron3"/>
    <dgm:cxn modelId="{D0DC5147-503F-A149-87E7-37A1FE225C6B}" type="presParOf" srcId="{3BAF36EB-73C0-354C-8591-4859B0BBE473}" destId="{D3D603F4-E3E1-934E-9ECB-60BB346CCAB8}" srcOrd="1" destOrd="0" presId="urn:microsoft.com/office/officeart/2005/8/layout/hChevron3"/>
    <dgm:cxn modelId="{57E1A468-E2CB-5A4B-BEBF-BFC58BA38216}" type="presParOf" srcId="{3BAF36EB-73C0-354C-8591-4859B0BBE473}" destId="{59A0B717-D9F0-6640-80C5-78C34148F0E0}" srcOrd="2" destOrd="0" presId="urn:microsoft.com/office/officeart/2005/8/layout/hChevron3"/>
    <dgm:cxn modelId="{AD0E1476-90F4-1440-AF12-FA2F251A2833}" type="presParOf" srcId="{3BAF36EB-73C0-354C-8591-4859B0BBE473}" destId="{FB5EBE5A-C4FB-644E-AFA8-B4AA9312CC1D}" srcOrd="3" destOrd="0" presId="urn:microsoft.com/office/officeart/2005/8/layout/hChevron3"/>
    <dgm:cxn modelId="{96AFD726-2FB3-8B49-84F1-556479F58227}" type="presParOf" srcId="{3BAF36EB-73C0-354C-8591-4859B0BBE473}" destId="{D7EE2386-0A7A-C344-A749-581F853CF654}"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E295856-E698-4541-8662-62A7DFA9A62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5075951C-ACD6-459C-85E2-D136ACEA47E3}">
      <dgm:prSet/>
      <dgm:spPr>
        <a:gradFill rotWithShape="0">
          <a:gsLst>
            <a:gs pos="36000">
              <a:schemeClr val="bg2">
                <a:lumMod val="50000"/>
                <a:lumOff val="50000"/>
              </a:schemeClr>
            </a:gs>
            <a:gs pos="100000">
              <a:schemeClr val="bg2">
                <a:lumMod val="25000"/>
                <a:lumOff val="75000"/>
              </a:schemeClr>
            </a:gs>
          </a:gsLst>
          <a:lin ang="5400000" scaled="0"/>
        </a:gradFill>
        <a:effectLst>
          <a:glow rad="228600">
            <a:schemeClr val="accent1">
              <a:satMod val="175000"/>
              <a:alpha val="40000"/>
            </a:schemeClr>
          </a:glow>
        </a:effectLst>
      </dgm:spPr>
      <dgm:t>
        <a:bodyPr/>
        <a:lstStyle/>
        <a:p>
          <a:pPr algn="ctr" rtl="0"/>
          <a:r>
            <a:rPr lang="es-EC" dirty="0" smtClean="0">
              <a:solidFill>
                <a:srgbClr val="000000"/>
              </a:solidFill>
            </a:rPr>
            <a:t>Con estos datos se determinó la producción en unidades por año, tomando en cuenta que cada unidad tendrá un peso de 6 kg y que de la producción total habrá un desperdicio del 0.06% por posibles productos que no cumplan los parámetros mínimos requeridos en cuanto a calidad y características del producto</a:t>
          </a:r>
          <a:endParaRPr lang="es-EC" dirty="0">
            <a:solidFill>
              <a:srgbClr val="000000"/>
            </a:solidFill>
          </a:endParaRPr>
        </a:p>
      </dgm:t>
    </dgm:pt>
    <dgm:pt modelId="{AC8A96BC-65DE-4342-98CC-41EAB1DAECAD}" type="parTrans" cxnId="{84876CB4-AA9C-4C54-B7A0-E23BBE770AFA}">
      <dgm:prSet/>
      <dgm:spPr/>
      <dgm:t>
        <a:bodyPr/>
        <a:lstStyle/>
        <a:p>
          <a:endParaRPr lang="es-EC">
            <a:solidFill>
              <a:srgbClr val="000000"/>
            </a:solidFill>
          </a:endParaRPr>
        </a:p>
      </dgm:t>
    </dgm:pt>
    <dgm:pt modelId="{6537AFBF-2CFD-4FE1-AEE4-53AAF579F3F9}" type="sibTrans" cxnId="{84876CB4-AA9C-4C54-B7A0-E23BBE770AFA}">
      <dgm:prSet/>
      <dgm:spPr/>
      <dgm:t>
        <a:bodyPr/>
        <a:lstStyle/>
        <a:p>
          <a:endParaRPr lang="es-EC">
            <a:solidFill>
              <a:srgbClr val="000000"/>
            </a:solidFill>
          </a:endParaRPr>
        </a:p>
      </dgm:t>
    </dgm:pt>
    <dgm:pt modelId="{6C9E6556-169F-4F98-B816-3E390C3A889E}" type="pres">
      <dgm:prSet presAssocID="{5E295856-E698-4541-8662-62A7DFA9A624}" presName="linear" presStyleCnt="0">
        <dgm:presLayoutVars>
          <dgm:animLvl val="lvl"/>
          <dgm:resizeHandles val="exact"/>
        </dgm:presLayoutVars>
      </dgm:prSet>
      <dgm:spPr/>
      <dgm:t>
        <a:bodyPr/>
        <a:lstStyle/>
        <a:p>
          <a:endParaRPr lang="es-ES"/>
        </a:p>
      </dgm:t>
    </dgm:pt>
    <dgm:pt modelId="{A6B8C54E-9D61-40E5-994F-14CDEFF13A8B}" type="pres">
      <dgm:prSet presAssocID="{5075951C-ACD6-459C-85E2-D136ACEA47E3}" presName="parentText" presStyleLbl="node1" presStyleIdx="0" presStyleCnt="1" custLinFactNeighborY="9996">
        <dgm:presLayoutVars>
          <dgm:chMax val="0"/>
          <dgm:bulletEnabled val="1"/>
        </dgm:presLayoutVars>
      </dgm:prSet>
      <dgm:spPr/>
      <dgm:t>
        <a:bodyPr/>
        <a:lstStyle/>
        <a:p>
          <a:endParaRPr lang="es-ES"/>
        </a:p>
      </dgm:t>
    </dgm:pt>
  </dgm:ptLst>
  <dgm:cxnLst>
    <dgm:cxn modelId="{42797508-AD03-48DE-AAED-E2AB235217F0}" type="presOf" srcId="{5E295856-E698-4541-8662-62A7DFA9A624}" destId="{6C9E6556-169F-4F98-B816-3E390C3A889E}" srcOrd="0" destOrd="0" presId="urn:microsoft.com/office/officeart/2005/8/layout/vList2"/>
    <dgm:cxn modelId="{C5620885-B7A9-4505-9B73-3B21C5C3E623}" type="presOf" srcId="{5075951C-ACD6-459C-85E2-D136ACEA47E3}" destId="{A6B8C54E-9D61-40E5-994F-14CDEFF13A8B}" srcOrd="0" destOrd="0" presId="urn:microsoft.com/office/officeart/2005/8/layout/vList2"/>
    <dgm:cxn modelId="{84876CB4-AA9C-4C54-B7A0-E23BBE770AFA}" srcId="{5E295856-E698-4541-8662-62A7DFA9A624}" destId="{5075951C-ACD6-459C-85E2-D136ACEA47E3}" srcOrd="0" destOrd="0" parTransId="{AC8A96BC-65DE-4342-98CC-41EAB1DAECAD}" sibTransId="{6537AFBF-2CFD-4FE1-AEE4-53AAF579F3F9}"/>
    <dgm:cxn modelId="{B2C95AD2-31D6-42C0-A029-D8816968686B}" type="presParOf" srcId="{6C9E6556-169F-4F98-B816-3E390C3A889E}" destId="{A6B8C54E-9D61-40E5-994F-14CDEFF13A8B}"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D7266A6-8910-4809-B7EA-37E9AB4B7549}"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en-US"/>
        </a:p>
      </dgm:t>
    </dgm:pt>
    <dgm:pt modelId="{94F85A20-FC4D-4439-885E-C4365B87462E}">
      <dgm:prSet phldrT="[Texto]"/>
      <dgm:spPr>
        <a:effectLst>
          <a:glow rad="139700">
            <a:schemeClr val="accent1">
              <a:satMod val="175000"/>
              <a:alpha val="40000"/>
            </a:schemeClr>
          </a:glow>
        </a:effectLst>
      </dgm:spPr>
      <dgm:t>
        <a:bodyPr/>
        <a:lstStyle/>
        <a:p>
          <a:r>
            <a:rPr lang="es-EC" b="1" noProof="0" smtClean="0"/>
            <a:t>PROMOCIÓN DEL PRODUCTO </a:t>
          </a:r>
          <a:endParaRPr lang="es-EC" noProof="0"/>
        </a:p>
      </dgm:t>
    </dgm:pt>
    <dgm:pt modelId="{FFA68DBA-5F56-4A52-8950-8FEFCD668C49}" type="parTrans" cxnId="{4F22EC25-8C01-4F9C-B6D3-9390A75B9A39}">
      <dgm:prSet/>
      <dgm:spPr/>
      <dgm:t>
        <a:bodyPr/>
        <a:lstStyle/>
        <a:p>
          <a:endParaRPr lang="es-EC" noProof="0"/>
        </a:p>
      </dgm:t>
    </dgm:pt>
    <dgm:pt modelId="{D7AF2E1C-78F7-4F20-9E88-3C70DA7A2E95}" type="sibTrans" cxnId="{4F22EC25-8C01-4F9C-B6D3-9390A75B9A39}">
      <dgm:prSet/>
      <dgm:spPr/>
      <dgm:t>
        <a:bodyPr/>
        <a:lstStyle/>
        <a:p>
          <a:endParaRPr lang="es-EC" noProof="0"/>
        </a:p>
      </dgm:t>
    </dgm:pt>
    <dgm:pt modelId="{8AD45CF0-1542-4B6A-961D-4ED91EB551B6}">
      <dgm:prSet phldrT="[Texto]"/>
      <dgm:spPr/>
      <dgm:t>
        <a:bodyPr/>
        <a:lstStyle/>
        <a:p>
          <a:r>
            <a:rPr lang="es-EC" noProof="0" smtClean="0"/>
            <a:t>Participacion Ferias internacionales</a:t>
          </a:r>
          <a:endParaRPr lang="es-EC" noProof="0"/>
        </a:p>
      </dgm:t>
    </dgm:pt>
    <dgm:pt modelId="{068A52B7-8780-4D2F-B3FE-C9E6A9AD678A}" type="parTrans" cxnId="{ED2483D0-21F7-4175-BCF0-0F4AB5F180FB}">
      <dgm:prSet/>
      <dgm:spPr/>
      <dgm:t>
        <a:bodyPr/>
        <a:lstStyle/>
        <a:p>
          <a:endParaRPr lang="es-EC" noProof="0"/>
        </a:p>
      </dgm:t>
    </dgm:pt>
    <dgm:pt modelId="{0B0A9A5D-6240-47B7-B6C8-7406847D33BE}" type="sibTrans" cxnId="{ED2483D0-21F7-4175-BCF0-0F4AB5F180FB}">
      <dgm:prSet/>
      <dgm:spPr/>
      <dgm:t>
        <a:bodyPr/>
        <a:lstStyle/>
        <a:p>
          <a:endParaRPr lang="es-EC" noProof="0"/>
        </a:p>
      </dgm:t>
    </dgm:pt>
    <dgm:pt modelId="{7B35BE77-6B3F-4B4C-B752-EF42A23E4DA5}">
      <dgm:prSet phldrT="[Texto]"/>
      <dgm:spPr/>
      <dgm:t>
        <a:bodyPr/>
        <a:lstStyle/>
        <a:p>
          <a:r>
            <a:rPr lang="es-EC" noProof="0" smtClean="0"/>
            <a:t>Cadenas alimenticias, medios de comunicación </a:t>
          </a:r>
          <a:endParaRPr lang="es-EC" noProof="0"/>
        </a:p>
      </dgm:t>
    </dgm:pt>
    <dgm:pt modelId="{14B49414-0157-4F02-981B-D43EF19DA146}" type="parTrans" cxnId="{DC8CC525-70E8-403D-9439-37C5601345E8}">
      <dgm:prSet/>
      <dgm:spPr/>
      <dgm:t>
        <a:bodyPr/>
        <a:lstStyle/>
        <a:p>
          <a:endParaRPr lang="es-EC" noProof="0"/>
        </a:p>
      </dgm:t>
    </dgm:pt>
    <dgm:pt modelId="{4FCA08C8-86E0-480F-A763-29E5634CA64C}" type="sibTrans" cxnId="{DC8CC525-70E8-403D-9439-37C5601345E8}">
      <dgm:prSet/>
      <dgm:spPr/>
      <dgm:t>
        <a:bodyPr/>
        <a:lstStyle/>
        <a:p>
          <a:endParaRPr lang="es-EC" noProof="0"/>
        </a:p>
      </dgm:t>
    </dgm:pt>
    <dgm:pt modelId="{87B61C25-4822-42EC-9ADA-20CFDFFE3B84}">
      <dgm:prSet phldrT="[Texto]"/>
      <dgm:spPr>
        <a:effectLst>
          <a:glow rad="139700">
            <a:schemeClr val="accent1">
              <a:satMod val="175000"/>
              <a:alpha val="40000"/>
            </a:schemeClr>
          </a:glow>
        </a:effectLst>
      </dgm:spPr>
      <dgm:t>
        <a:bodyPr/>
        <a:lstStyle/>
        <a:p>
          <a:r>
            <a:rPr lang="es-EC" b="1" noProof="0" smtClean="0"/>
            <a:t>Plan de comercialización</a:t>
          </a:r>
          <a:endParaRPr lang="es-EC" noProof="0"/>
        </a:p>
      </dgm:t>
    </dgm:pt>
    <dgm:pt modelId="{5D1BA142-E264-4E6C-B699-1A18B06EF0B0}" type="parTrans" cxnId="{56AF4287-AE2D-46EA-8CA7-48B4B276B3A3}">
      <dgm:prSet/>
      <dgm:spPr/>
      <dgm:t>
        <a:bodyPr/>
        <a:lstStyle/>
        <a:p>
          <a:endParaRPr lang="es-EC" noProof="0"/>
        </a:p>
      </dgm:t>
    </dgm:pt>
    <dgm:pt modelId="{BF427A56-94EE-41D5-A4FB-565703FA4A12}" type="sibTrans" cxnId="{56AF4287-AE2D-46EA-8CA7-48B4B276B3A3}">
      <dgm:prSet/>
      <dgm:spPr/>
      <dgm:t>
        <a:bodyPr/>
        <a:lstStyle/>
        <a:p>
          <a:endParaRPr lang="es-EC" noProof="0"/>
        </a:p>
      </dgm:t>
    </dgm:pt>
    <dgm:pt modelId="{13B99E00-968B-4F2D-BECC-8C888A169BD2}">
      <dgm:prSet phldrT="[Texto]"/>
      <dgm:spPr/>
      <dgm:t>
        <a:bodyPr/>
        <a:lstStyle/>
        <a:p>
          <a:r>
            <a:rPr lang="es-EC" noProof="0" smtClean="0"/>
            <a:t>Supermercados, micromercados</a:t>
          </a:r>
          <a:endParaRPr lang="es-EC" noProof="0"/>
        </a:p>
      </dgm:t>
    </dgm:pt>
    <dgm:pt modelId="{9B14E349-A141-4836-8AD7-48769651F97F}" type="parTrans" cxnId="{50E8C9CE-2E57-4206-9885-07C807804C4C}">
      <dgm:prSet/>
      <dgm:spPr/>
      <dgm:t>
        <a:bodyPr/>
        <a:lstStyle/>
        <a:p>
          <a:endParaRPr lang="es-EC" noProof="0"/>
        </a:p>
      </dgm:t>
    </dgm:pt>
    <dgm:pt modelId="{8BF1B877-5241-4755-9BC9-25C0FC13AA3F}" type="sibTrans" cxnId="{50E8C9CE-2E57-4206-9885-07C807804C4C}">
      <dgm:prSet/>
      <dgm:spPr/>
      <dgm:t>
        <a:bodyPr/>
        <a:lstStyle/>
        <a:p>
          <a:endParaRPr lang="es-EC" noProof="0"/>
        </a:p>
      </dgm:t>
    </dgm:pt>
    <dgm:pt modelId="{39E9A5B3-D1A6-4208-B342-56B26CFD42AF}">
      <dgm:prSet phldrT="[Texto]"/>
      <dgm:spPr/>
      <dgm:t>
        <a:bodyPr/>
        <a:lstStyle/>
        <a:p>
          <a:r>
            <a:rPr lang="es-EC" b="0" noProof="0" smtClean="0"/>
            <a:t>Pastelerias, restaurantes</a:t>
          </a:r>
          <a:endParaRPr lang="es-EC" b="0" noProof="0"/>
        </a:p>
      </dgm:t>
    </dgm:pt>
    <dgm:pt modelId="{D717A8C2-84BE-43C7-9B00-C2C7DB06920C}" type="parTrans" cxnId="{44E39C61-606D-4CF4-B0E9-6C1DD9894981}">
      <dgm:prSet/>
      <dgm:spPr/>
      <dgm:t>
        <a:bodyPr/>
        <a:lstStyle/>
        <a:p>
          <a:endParaRPr lang="es-EC" noProof="0"/>
        </a:p>
      </dgm:t>
    </dgm:pt>
    <dgm:pt modelId="{13890D70-A1D2-4602-B3C4-76A533DAE141}" type="sibTrans" cxnId="{44E39C61-606D-4CF4-B0E9-6C1DD9894981}">
      <dgm:prSet/>
      <dgm:spPr/>
      <dgm:t>
        <a:bodyPr/>
        <a:lstStyle/>
        <a:p>
          <a:endParaRPr lang="es-EC" noProof="0"/>
        </a:p>
      </dgm:t>
    </dgm:pt>
    <dgm:pt modelId="{E3591F58-AA7C-4819-940D-E9688586371C}">
      <dgm:prSet phldrT="[Texto]"/>
      <dgm:spPr/>
      <dgm:t>
        <a:bodyPr/>
        <a:lstStyle/>
        <a:p>
          <a:r>
            <a:rPr lang="es-EC" b="0" noProof="0" smtClean="0"/>
            <a:t>Exposiciones</a:t>
          </a:r>
          <a:r>
            <a:rPr lang="es-EC" b="1" noProof="0" smtClean="0"/>
            <a:t>, </a:t>
          </a:r>
          <a:r>
            <a:rPr lang="es-EC" b="0" noProof="0" smtClean="0"/>
            <a:t>ferias y eventos</a:t>
          </a:r>
          <a:endParaRPr lang="es-EC" b="0" noProof="0"/>
        </a:p>
      </dgm:t>
    </dgm:pt>
    <dgm:pt modelId="{014F426F-7605-40D1-BBCC-DEDCBA4A85B4}" type="parTrans" cxnId="{12B03745-DD8C-4E34-B5BB-0DCEF9E856DC}">
      <dgm:prSet/>
      <dgm:spPr/>
      <dgm:t>
        <a:bodyPr/>
        <a:lstStyle/>
        <a:p>
          <a:endParaRPr lang="es-EC" noProof="0"/>
        </a:p>
      </dgm:t>
    </dgm:pt>
    <dgm:pt modelId="{FE660E78-1197-4540-90CA-1E6C60C2DB41}" type="sibTrans" cxnId="{12B03745-DD8C-4E34-B5BB-0DCEF9E856DC}">
      <dgm:prSet/>
      <dgm:spPr/>
      <dgm:t>
        <a:bodyPr/>
        <a:lstStyle/>
        <a:p>
          <a:endParaRPr lang="es-EC" noProof="0"/>
        </a:p>
      </dgm:t>
    </dgm:pt>
    <dgm:pt modelId="{642A74D6-57F0-4E14-9A1B-332AD10BE86C}">
      <dgm:prSet/>
      <dgm:spPr/>
      <dgm:t>
        <a:bodyPr/>
        <a:lstStyle/>
        <a:p>
          <a:r>
            <a:rPr lang="es-EC" noProof="0" smtClean="0"/>
            <a:t>Promocion revista de Negocios </a:t>
          </a:r>
          <a:endParaRPr lang="es-EC" noProof="0"/>
        </a:p>
      </dgm:t>
    </dgm:pt>
    <dgm:pt modelId="{C2685C13-61A9-4C94-9592-158AC7E0C3A0}" type="parTrans" cxnId="{EA7F0A4F-8E37-4869-A9D0-82C232E495E1}">
      <dgm:prSet/>
      <dgm:spPr/>
      <dgm:t>
        <a:bodyPr/>
        <a:lstStyle/>
        <a:p>
          <a:endParaRPr lang="es-EC" noProof="0"/>
        </a:p>
      </dgm:t>
    </dgm:pt>
    <dgm:pt modelId="{A7D92CED-3ACE-4A77-8197-90E56916BFFF}" type="sibTrans" cxnId="{EA7F0A4F-8E37-4869-A9D0-82C232E495E1}">
      <dgm:prSet/>
      <dgm:spPr/>
      <dgm:t>
        <a:bodyPr/>
        <a:lstStyle/>
        <a:p>
          <a:endParaRPr lang="es-EC" noProof="0"/>
        </a:p>
      </dgm:t>
    </dgm:pt>
    <dgm:pt modelId="{EB7398BD-3881-45C6-9E82-6AE8BFBADA88}">
      <dgm:prSet/>
      <dgm:spPr/>
      <dgm:t>
        <a:bodyPr/>
        <a:lstStyle/>
        <a:p>
          <a:r>
            <a:rPr lang="es-EC" noProof="0" smtClean="0"/>
            <a:t>Presentacion pag. Web </a:t>
          </a:r>
          <a:endParaRPr lang="es-EC" noProof="0"/>
        </a:p>
      </dgm:t>
    </dgm:pt>
    <dgm:pt modelId="{B828B4CF-58B0-406E-AC75-880B457C6CBB}" type="parTrans" cxnId="{982AAEF1-C5DB-49AE-B90B-4ED4F349A16E}">
      <dgm:prSet/>
      <dgm:spPr/>
      <dgm:t>
        <a:bodyPr/>
        <a:lstStyle/>
        <a:p>
          <a:endParaRPr lang="es-EC" noProof="0"/>
        </a:p>
      </dgm:t>
    </dgm:pt>
    <dgm:pt modelId="{3D2060E4-CDEC-4993-A061-5528B539E0AC}" type="sibTrans" cxnId="{982AAEF1-C5DB-49AE-B90B-4ED4F349A16E}">
      <dgm:prSet/>
      <dgm:spPr/>
      <dgm:t>
        <a:bodyPr/>
        <a:lstStyle/>
        <a:p>
          <a:endParaRPr lang="es-EC" noProof="0"/>
        </a:p>
      </dgm:t>
    </dgm:pt>
    <dgm:pt modelId="{13B9CBB9-51D7-4335-955E-B519A2854F83}" type="pres">
      <dgm:prSet presAssocID="{5D7266A6-8910-4809-B7EA-37E9AB4B7549}" presName="diagram" presStyleCnt="0">
        <dgm:presLayoutVars>
          <dgm:chPref val="1"/>
          <dgm:dir/>
          <dgm:animOne val="branch"/>
          <dgm:animLvl val="lvl"/>
          <dgm:resizeHandles/>
        </dgm:presLayoutVars>
      </dgm:prSet>
      <dgm:spPr/>
      <dgm:t>
        <a:bodyPr/>
        <a:lstStyle/>
        <a:p>
          <a:endParaRPr lang="es-ES"/>
        </a:p>
      </dgm:t>
    </dgm:pt>
    <dgm:pt modelId="{FBB7AE98-3B41-4B1C-82A5-CC50F728A4F0}" type="pres">
      <dgm:prSet presAssocID="{94F85A20-FC4D-4439-885E-C4365B87462E}" presName="root" presStyleCnt="0"/>
      <dgm:spPr/>
    </dgm:pt>
    <dgm:pt modelId="{A917FA79-E73A-4617-961D-BF3C0640AA43}" type="pres">
      <dgm:prSet presAssocID="{94F85A20-FC4D-4439-885E-C4365B87462E}" presName="rootComposite" presStyleCnt="0"/>
      <dgm:spPr/>
    </dgm:pt>
    <dgm:pt modelId="{55FFAF22-ED19-4C52-84F0-55959BEB16AE}" type="pres">
      <dgm:prSet presAssocID="{94F85A20-FC4D-4439-885E-C4365B87462E}" presName="rootText" presStyleLbl="node1" presStyleIdx="0" presStyleCnt="2"/>
      <dgm:spPr/>
      <dgm:t>
        <a:bodyPr/>
        <a:lstStyle/>
        <a:p>
          <a:endParaRPr lang="en-US"/>
        </a:p>
      </dgm:t>
    </dgm:pt>
    <dgm:pt modelId="{951D25A9-F0A3-4A57-BF00-F372EA404D05}" type="pres">
      <dgm:prSet presAssocID="{94F85A20-FC4D-4439-885E-C4365B87462E}" presName="rootConnector" presStyleLbl="node1" presStyleIdx="0" presStyleCnt="2"/>
      <dgm:spPr/>
      <dgm:t>
        <a:bodyPr/>
        <a:lstStyle/>
        <a:p>
          <a:endParaRPr lang="es-ES"/>
        </a:p>
      </dgm:t>
    </dgm:pt>
    <dgm:pt modelId="{D73E84A4-C2BF-42C2-9BA1-C1331FF268AE}" type="pres">
      <dgm:prSet presAssocID="{94F85A20-FC4D-4439-885E-C4365B87462E}" presName="childShape" presStyleCnt="0"/>
      <dgm:spPr/>
    </dgm:pt>
    <dgm:pt modelId="{42487523-7F79-45A3-A7FB-72A9F8194731}" type="pres">
      <dgm:prSet presAssocID="{068A52B7-8780-4D2F-B3FE-C9E6A9AD678A}" presName="Name13" presStyleLbl="parChTrans1D2" presStyleIdx="0" presStyleCnt="7"/>
      <dgm:spPr/>
      <dgm:t>
        <a:bodyPr/>
        <a:lstStyle/>
        <a:p>
          <a:endParaRPr lang="es-ES"/>
        </a:p>
      </dgm:t>
    </dgm:pt>
    <dgm:pt modelId="{1F2E97E2-E1E7-45BB-8952-66DCCABDC3F3}" type="pres">
      <dgm:prSet presAssocID="{8AD45CF0-1542-4B6A-961D-4ED91EB551B6}" presName="childText" presStyleLbl="bgAcc1" presStyleIdx="0" presStyleCnt="7">
        <dgm:presLayoutVars>
          <dgm:bulletEnabled val="1"/>
        </dgm:presLayoutVars>
      </dgm:prSet>
      <dgm:spPr/>
      <dgm:t>
        <a:bodyPr/>
        <a:lstStyle/>
        <a:p>
          <a:endParaRPr lang="en-US"/>
        </a:p>
      </dgm:t>
    </dgm:pt>
    <dgm:pt modelId="{60A7D627-40FC-4B0C-890A-F5DF2C3F72F2}" type="pres">
      <dgm:prSet presAssocID="{C2685C13-61A9-4C94-9592-158AC7E0C3A0}" presName="Name13" presStyleLbl="parChTrans1D2" presStyleIdx="1" presStyleCnt="7"/>
      <dgm:spPr/>
      <dgm:t>
        <a:bodyPr/>
        <a:lstStyle/>
        <a:p>
          <a:endParaRPr lang="es-ES"/>
        </a:p>
      </dgm:t>
    </dgm:pt>
    <dgm:pt modelId="{5992127B-84A5-448F-B372-0184C5698C4F}" type="pres">
      <dgm:prSet presAssocID="{642A74D6-57F0-4E14-9A1B-332AD10BE86C}" presName="childText" presStyleLbl="bgAcc1" presStyleIdx="1" presStyleCnt="7">
        <dgm:presLayoutVars>
          <dgm:bulletEnabled val="1"/>
        </dgm:presLayoutVars>
      </dgm:prSet>
      <dgm:spPr/>
      <dgm:t>
        <a:bodyPr/>
        <a:lstStyle/>
        <a:p>
          <a:endParaRPr lang="es-EC"/>
        </a:p>
      </dgm:t>
    </dgm:pt>
    <dgm:pt modelId="{C4BE5B1E-3CA4-4CCC-B6ED-3EEA675A14C7}" type="pres">
      <dgm:prSet presAssocID="{B828B4CF-58B0-406E-AC75-880B457C6CBB}" presName="Name13" presStyleLbl="parChTrans1D2" presStyleIdx="2" presStyleCnt="7"/>
      <dgm:spPr/>
      <dgm:t>
        <a:bodyPr/>
        <a:lstStyle/>
        <a:p>
          <a:endParaRPr lang="es-ES"/>
        </a:p>
      </dgm:t>
    </dgm:pt>
    <dgm:pt modelId="{C99743B7-8E36-4BFB-B002-5A4EC611210F}" type="pres">
      <dgm:prSet presAssocID="{EB7398BD-3881-45C6-9E82-6AE8BFBADA88}" presName="childText" presStyleLbl="bgAcc1" presStyleIdx="2" presStyleCnt="7">
        <dgm:presLayoutVars>
          <dgm:bulletEnabled val="1"/>
        </dgm:presLayoutVars>
      </dgm:prSet>
      <dgm:spPr/>
      <dgm:t>
        <a:bodyPr/>
        <a:lstStyle/>
        <a:p>
          <a:endParaRPr lang="es-EC"/>
        </a:p>
      </dgm:t>
    </dgm:pt>
    <dgm:pt modelId="{07159A9D-0CD2-4A69-85F4-E3B336B15431}" type="pres">
      <dgm:prSet presAssocID="{14B49414-0157-4F02-981B-D43EF19DA146}" presName="Name13" presStyleLbl="parChTrans1D2" presStyleIdx="3" presStyleCnt="7"/>
      <dgm:spPr/>
      <dgm:t>
        <a:bodyPr/>
        <a:lstStyle/>
        <a:p>
          <a:endParaRPr lang="es-ES"/>
        </a:p>
      </dgm:t>
    </dgm:pt>
    <dgm:pt modelId="{8904E056-80EC-4341-BDE3-0FEDCA661A03}" type="pres">
      <dgm:prSet presAssocID="{7B35BE77-6B3F-4B4C-B752-EF42A23E4DA5}" presName="childText" presStyleLbl="bgAcc1" presStyleIdx="3" presStyleCnt="7">
        <dgm:presLayoutVars>
          <dgm:bulletEnabled val="1"/>
        </dgm:presLayoutVars>
      </dgm:prSet>
      <dgm:spPr/>
      <dgm:t>
        <a:bodyPr/>
        <a:lstStyle/>
        <a:p>
          <a:endParaRPr lang="en-US"/>
        </a:p>
      </dgm:t>
    </dgm:pt>
    <dgm:pt modelId="{CBEA1848-2DF1-410D-9124-E657F637E572}" type="pres">
      <dgm:prSet presAssocID="{87B61C25-4822-42EC-9ADA-20CFDFFE3B84}" presName="root" presStyleCnt="0"/>
      <dgm:spPr/>
    </dgm:pt>
    <dgm:pt modelId="{45A6CF6C-8BC9-49C7-8F56-7A80E3563C14}" type="pres">
      <dgm:prSet presAssocID="{87B61C25-4822-42EC-9ADA-20CFDFFE3B84}" presName="rootComposite" presStyleCnt="0"/>
      <dgm:spPr/>
    </dgm:pt>
    <dgm:pt modelId="{4A1E1FDA-6A53-42C8-820A-66D7C39F39EE}" type="pres">
      <dgm:prSet presAssocID="{87B61C25-4822-42EC-9ADA-20CFDFFE3B84}" presName="rootText" presStyleLbl="node1" presStyleIdx="1" presStyleCnt="2"/>
      <dgm:spPr/>
      <dgm:t>
        <a:bodyPr/>
        <a:lstStyle/>
        <a:p>
          <a:endParaRPr lang="es-ES"/>
        </a:p>
      </dgm:t>
    </dgm:pt>
    <dgm:pt modelId="{B0DA5808-21B1-4B3B-9D26-3333B13092FA}" type="pres">
      <dgm:prSet presAssocID="{87B61C25-4822-42EC-9ADA-20CFDFFE3B84}" presName="rootConnector" presStyleLbl="node1" presStyleIdx="1" presStyleCnt="2"/>
      <dgm:spPr/>
      <dgm:t>
        <a:bodyPr/>
        <a:lstStyle/>
        <a:p>
          <a:endParaRPr lang="es-ES"/>
        </a:p>
      </dgm:t>
    </dgm:pt>
    <dgm:pt modelId="{45B50952-0AFE-4D98-95EB-A45BEDDBFAE8}" type="pres">
      <dgm:prSet presAssocID="{87B61C25-4822-42EC-9ADA-20CFDFFE3B84}" presName="childShape" presStyleCnt="0"/>
      <dgm:spPr/>
    </dgm:pt>
    <dgm:pt modelId="{82AA9E6E-7553-4D14-A1E3-CAF1AC8E9108}" type="pres">
      <dgm:prSet presAssocID="{9B14E349-A141-4836-8AD7-48769651F97F}" presName="Name13" presStyleLbl="parChTrans1D2" presStyleIdx="4" presStyleCnt="7"/>
      <dgm:spPr/>
      <dgm:t>
        <a:bodyPr/>
        <a:lstStyle/>
        <a:p>
          <a:endParaRPr lang="es-ES"/>
        </a:p>
      </dgm:t>
    </dgm:pt>
    <dgm:pt modelId="{0DEF699E-CD03-4714-A4AB-34B9A6482C09}" type="pres">
      <dgm:prSet presAssocID="{13B99E00-968B-4F2D-BECC-8C888A169BD2}" presName="childText" presStyleLbl="bgAcc1" presStyleIdx="4" presStyleCnt="7">
        <dgm:presLayoutVars>
          <dgm:bulletEnabled val="1"/>
        </dgm:presLayoutVars>
      </dgm:prSet>
      <dgm:spPr/>
      <dgm:t>
        <a:bodyPr/>
        <a:lstStyle/>
        <a:p>
          <a:endParaRPr lang="en-US"/>
        </a:p>
      </dgm:t>
    </dgm:pt>
    <dgm:pt modelId="{DD6FF2DD-219B-4749-989E-E4F9FC944D5A}" type="pres">
      <dgm:prSet presAssocID="{D717A8C2-84BE-43C7-9B00-C2C7DB06920C}" presName="Name13" presStyleLbl="parChTrans1D2" presStyleIdx="5" presStyleCnt="7"/>
      <dgm:spPr/>
      <dgm:t>
        <a:bodyPr/>
        <a:lstStyle/>
        <a:p>
          <a:endParaRPr lang="es-ES"/>
        </a:p>
      </dgm:t>
    </dgm:pt>
    <dgm:pt modelId="{856AA8D5-B220-4EEC-80E8-21A9495FA5F3}" type="pres">
      <dgm:prSet presAssocID="{39E9A5B3-D1A6-4208-B342-56B26CFD42AF}" presName="childText" presStyleLbl="bgAcc1" presStyleIdx="5" presStyleCnt="7">
        <dgm:presLayoutVars>
          <dgm:bulletEnabled val="1"/>
        </dgm:presLayoutVars>
      </dgm:prSet>
      <dgm:spPr/>
      <dgm:t>
        <a:bodyPr/>
        <a:lstStyle/>
        <a:p>
          <a:endParaRPr lang="en-US"/>
        </a:p>
      </dgm:t>
    </dgm:pt>
    <dgm:pt modelId="{5D8EE54D-94CC-47A7-A309-030EE7BAABCF}" type="pres">
      <dgm:prSet presAssocID="{014F426F-7605-40D1-BBCC-DEDCBA4A85B4}" presName="Name13" presStyleLbl="parChTrans1D2" presStyleIdx="6" presStyleCnt="7"/>
      <dgm:spPr/>
      <dgm:t>
        <a:bodyPr/>
        <a:lstStyle/>
        <a:p>
          <a:endParaRPr lang="es-ES"/>
        </a:p>
      </dgm:t>
    </dgm:pt>
    <dgm:pt modelId="{4FB2E774-236F-40AD-A5C0-1BA1E346FC08}" type="pres">
      <dgm:prSet presAssocID="{E3591F58-AA7C-4819-940D-E9688586371C}" presName="childText" presStyleLbl="bgAcc1" presStyleIdx="6" presStyleCnt="7">
        <dgm:presLayoutVars>
          <dgm:bulletEnabled val="1"/>
        </dgm:presLayoutVars>
      </dgm:prSet>
      <dgm:spPr/>
      <dgm:t>
        <a:bodyPr/>
        <a:lstStyle/>
        <a:p>
          <a:endParaRPr lang="en-US"/>
        </a:p>
      </dgm:t>
    </dgm:pt>
  </dgm:ptLst>
  <dgm:cxnLst>
    <dgm:cxn modelId="{44E39C61-606D-4CF4-B0E9-6C1DD9894981}" srcId="{87B61C25-4822-42EC-9ADA-20CFDFFE3B84}" destId="{39E9A5B3-D1A6-4208-B342-56B26CFD42AF}" srcOrd="1" destOrd="0" parTransId="{D717A8C2-84BE-43C7-9B00-C2C7DB06920C}" sibTransId="{13890D70-A1D2-4602-B3C4-76A533DAE141}"/>
    <dgm:cxn modelId="{D7749EF0-AA27-45A6-914C-1023AE681CF8}" type="presOf" srcId="{014F426F-7605-40D1-BBCC-DEDCBA4A85B4}" destId="{5D8EE54D-94CC-47A7-A309-030EE7BAABCF}" srcOrd="0" destOrd="0" presId="urn:microsoft.com/office/officeart/2005/8/layout/hierarchy3"/>
    <dgm:cxn modelId="{1D7DFC1C-5441-4F5A-9967-8DE1D196A5EA}" type="presOf" srcId="{B828B4CF-58B0-406E-AC75-880B457C6CBB}" destId="{C4BE5B1E-3CA4-4CCC-B6ED-3EEA675A14C7}" srcOrd="0" destOrd="0" presId="urn:microsoft.com/office/officeart/2005/8/layout/hierarchy3"/>
    <dgm:cxn modelId="{56AF4287-AE2D-46EA-8CA7-48B4B276B3A3}" srcId="{5D7266A6-8910-4809-B7EA-37E9AB4B7549}" destId="{87B61C25-4822-42EC-9ADA-20CFDFFE3B84}" srcOrd="1" destOrd="0" parTransId="{5D1BA142-E264-4E6C-B699-1A18B06EF0B0}" sibTransId="{BF427A56-94EE-41D5-A4FB-565703FA4A12}"/>
    <dgm:cxn modelId="{E991DFAA-8DB2-4312-8A18-33CD12D6947E}" type="presOf" srcId="{E3591F58-AA7C-4819-940D-E9688586371C}" destId="{4FB2E774-236F-40AD-A5C0-1BA1E346FC08}" srcOrd="0" destOrd="0" presId="urn:microsoft.com/office/officeart/2005/8/layout/hierarchy3"/>
    <dgm:cxn modelId="{12B03745-DD8C-4E34-B5BB-0DCEF9E856DC}" srcId="{87B61C25-4822-42EC-9ADA-20CFDFFE3B84}" destId="{E3591F58-AA7C-4819-940D-E9688586371C}" srcOrd="2" destOrd="0" parTransId="{014F426F-7605-40D1-BBCC-DEDCBA4A85B4}" sibTransId="{FE660E78-1197-4540-90CA-1E6C60C2DB41}"/>
    <dgm:cxn modelId="{CD6B1262-C62F-4B2E-AE51-5441C027298C}" type="presOf" srcId="{14B49414-0157-4F02-981B-D43EF19DA146}" destId="{07159A9D-0CD2-4A69-85F4-E3B336B15431}" srcOrd="0" destOrd="0" presId="urn:microsoft.com/office/officeart/2005/8/layout/hierarchy3"/>
    <dgm:cxn modelId="{9E411A49-3F40-470D-9D43-04FD55F6C6B4}" type="presOf" srcId="{94F85A20-FC4D-4439-885E-C4365B87462E}" destId="{951D25A9-F0A3-4A57-BF00-F372EA404D05}" srcOrd="1" destOrd="0" presId="urn:microsoft.com/office/officeart/2005/8/layout/hierarchy3"/>
    <dgm:cxn modelId="{8A230088-4BD5-4A11-B44A-52403446D000}" type="presOf" srcId="{EB7398BD-3881-45C6-9E82-6AE8BFBADA88}" destId="{C99743B7-8E36-4BFB-B002-5A4EC611210F}" srcOrd="0" destOrd="0" presId="urn:microsoft.com/office/officeart/2005/8/layout/hierarchy3"/>
    <dgm:cxn modelId="{EA7F0A4F-8E37-4869-A9D0-82C232E495E1}" srcId="{94F85A20-FC4D-4439-885E-C4365B87462E}" destId="{642A74D6-57F0-4E14-9A1B-332AD10BE86C}" srcOrd="1" destOrd="0" parTransId="{C2685C13-61A9-4C94-9592-158AC7E0C3A0}" sibTransId="{A7D92CED-3ACE-4A77-8197-90E56916BFFF}"/>
    <dgm:cxn modelId="{BF23FF94-0ECD-4C1A-A26C-10A4F733E124}" type="presOf" srcId="{7B35BE77-6B3F-4B4C-B752-EF42A23E4DA5}" destId="{8904E056-80EC-4341-BDE3-0FEDCA661A03}" srcOrd="0" destOrd="0" presId="urn:microsoft.com/office/officeart/2005/8/layout/hierarchy3"/>
    <dgm:cxn modelId="{2ACBFEF9-6DE5-4F47-BCF6-20D73B1FCCFC}" type="presOf" srcId="{9B14E349-A141-4836-8AD7-48769651F97F}" destId="{82AA9E6E-7553-4D14-A1E3-CAF1AC8E9108}" srcOrd="0" destOrd="0" presId="urn:microsoft.com/office/officeart/2005/8/layout/hierarchy3"/>
    <dgm:cxn modelId="{65B9FF33-78A7-4432-88F5-A820F6B70881}" type="presOf" srcId="{87B61C25-4822-42EC-9ADA-20CFDFFE3B84}" destId="{B0DA5808-21B1-4B3B-9D26-3333B13092FA}" srcOrd="1" destOrd="0" presId="urn:microsoft.com/office/officeart/2005/8/layout/hierarchy3"/>
    <dgm:cxn modelId="{AB76C1A8-7A84-4BF7-9E5F-4F95D228019E}" type="presOf" srcId="{C2685C13-61A9-4C94-9592-158AC7E0C3A0}" destId="{60A7D627-40FC-4B0C-890A-F5DF2C3F72F2}" srcOrd="0" destOrd="0" presId="urn:microsoft.com/office/officeart/2005/8/layout/hierarchy3"/>
    <dgm:cxn modelId="{58AE364D-F711-4498-906C-06EF12E780A6}" type="presOf" srcId="{8AD45CF0-1542-4B6A-961D-4ED91EB551B6}" destId="{1F2E97E2-E1E7-45BB-8952-66DCCABDC3F3}" srcOrd="0" destOrd="0" presId="urn:microsoft.com/office/officeart/2005/8/layout/hierarchy3"/>
    <dgm:cxn modelId="{8FF91F7A-626C-40F7-87BE-FE91D0328166}" type="presOf" srcId="{87B61C25-4822-42EC-9ADA-20CFDFFE3B84}" destId="{4A1E1FDA-6A53-42C8-820A-66D7C39F39EE}" srcOrd="0" destOrd="0" presId="urn:microsoft.com/office/officeart/2005/8/layout/hierarchy3"/>
    <dgm:cxn modelId="{08672E5F-0070-47BD-A383-D07158755B79}" type="presOf" srcId="{94F85A20-FC4D-4439-885E-C4365B87462E}" destId="{55FFAF22-ED19-4C52-84F0-55959BEB16AE}" srcOrd="0" destOrd="0" presId="urn:microsoft.com/office/officeart/2005/8/layout/hierarchy3"/>
    <dgm:cxn modelId="{1C4C03C8-6899-4E3A-A696-0E374292F3D0}" type="presOf" srcId="{068A52B7-8780-4D2F-B3FE-C9E6A9AD678A}" destId="{42487523-7F79-45A3-A7FB-72A9F8194731}" srcOrd="0" destOrd="0" presId="urn:microsoft.com/office/officeart/2005/8/layout/hierarchy3"/>
    <dgm:cxn modelId="{4F22EC25-8C01-4F9C-B6D3-9390A75B9A39}" srcId="{5D7266A6-8910-4809-B7EA-37E9AB4B7549}" destId="{94F85A20-FC4D-4439-885E-C4365B87462E}" srcOrd="0" destOrd="0" parTransId="{FFA68DBA-5F56-4A52-8950-8FEFCD668C49}" sibTransId="{D7AF2E1C-78F7-4F20-9E88-3C70DA7A2E95}"/>
    <dgm:cxn modelId="{DC8CC525-70E8-403D-9439-37C5601345E8}" srcId="{94F85A20-FC4D-4439-885E-C4365B87462E}" destId="{7B35BE77-6B3F-4B4C-B752-EF42A23E4DA5}" srcOrd="3" destOrd="0" parTransId="{14B49414-0157-4F02-981B-D43EF19DA146}" sibTransId="{4FCA08C8-86E0-480F-A763-29E5634CA64C}"/>
    <dgm:cxn modelId="{E2D44AA7-CA99-40D0-A161-82C6E50B7BBC}" type="presOf" srcId="{13B99E00-968B-4F2D-BECC-8C888A169BD2}" destId="{0DEF699E-CD03-4714-A4AB-34B9A6482C09}" srcOrd="0" destOrd="0" presId="urn:microsoft.com/office/officeart/2005/8/layout/hierarchy3"/>
    <dgm:cxn modelId="{ED2483D0-21F7-4175-BCF0-0F4AB5F180FB}" srcId="{94F85A20-FC4D-4439-885E-C4365B87462E}" destId="{8AD45CF0-1542-4B6A-961D-4ED91EB551B6}" srcOrd="0" destOrd="0" parTransId="{068A52B7-8780-4D2F-B3FE-C9E6A9AD678A}" sibTransId="{0B0A9A5D-6240-47B7-B6C8-7406847D33BE}"/>
    <dgm:cxn modelId="{3516F21A-80DB-4537-9E91-7F48C718D93E}" type="presOf" srcId="{D717A8C2-84BE-43C7-9B00-C2C7DB06920C}" destId="{DD6FF2DD-219B-4749-989E-E4F9FC944D5A}" srcOrd="0" destOrd="0" presId="urn:microsoft.com/office/officeart/2005/8/layout/hierarchy3"/>
    <dgm:cxn modelId="{9CF9051F-E3FF-4C5B-B286-59BEC672B700}" type="presOf" srcId="{5D7266A6-8910-4809-B7EA-37E9AB4B7549}" destId="{13B9CBB9-51D7-4335-955E-B519A2854F83}" srcOrd="0" destOrd="0" presId="urn:microsoft.com/office/officeart/2005/8/layout/hierarchy3"/>
    <dgm:cxn modelId="{6EAAC81D-4237-4343-8941-1142E225108D}" type="presOf" srcId="{642A74D6-57F0-4E14-9A1B-332AD10BE86C}" destId="{5992127B-84A5-448F-B372-0184C5698C4F}" srcOrd="0" destOrd="0" presId="urn:microsoft.com/office/officeart/2005/8/layout/hierarchy3"/>
    <dgm:cxn modelId="{BEAAE2B9-3B03-4576-9A6A-4549848A10D8}" type="presOf" srcId="{39E9A5B3-D1A6-4208-B342-56B26CFD42AF}" destId="{856AA8D5-B220-4EEC-80E8-21A9495FA5F3}" srcOrd="0" destOrd="0" presId="urn:microsoft.com/office/officeart/2005/8/layout/hierarchy3"/>
    <dgm:cxn modelId="{982AAEF1-C5DB-49AE-B90B-4ED4F349A16E}" srcId="{94F85A20-FC4D-4439-885E-C4365B87462E}" destId="{EB7398BD-3881-45C6-9E82-6AE8BFBADA88}" srcOrd="2" destOrd="0" parTransId="{B828B4CF-58B0-406E-AC75-880B457C6CBB}" sibTransId="{3D2060E4-CDEC-4993-A061-5528B539E0AC}"/>
    <dgm:cxn modelId="{50E8C9CE-2E57-4206-9885-07C807804C4C}" srcId="{87B61C25-4822-42EC-9ADA-20CFDFFE3B84}" destId="{13B99E00-968B-4F2D-BECC-8C888A169BD2}" srcOrd="0" destOrd="0" parTransId="{9B14E349-A141-4836-8AD7-48769651F97F}" sibTransId="{8BF1B877-5241-4755-9BC9-25C0FC13AA3F}"/>
    <dgm:cxn modelId="{30737D46-8603-4914-8A9A-53833B77E30E}" type="presParOf" srcId="{13B9CBB9-51D7-4335-955E-B519A2854F83}" destId="{FBB7AE98-3B41-4B1C-82A5-CC50F728A4F0}" srcOrd="0" destOrd="0" presId="urn:microsoft.com/office/officeart/2005/8/layout/hierarchy3"/>
    <dgm:cxn modelId="{76EBC912-3D1C-48CB-B306-3F3643A2D111}" type="presParOf" srcId="{FBB7AE98-3B41-4B1C-82A5-CC50F728A4F0}" destId="{A917FA79-E73A-4617-961D-BF3C0640AA43}" srcOrd="0" destOrd="0" presId="urn:microsoft.com/office/officeart/2005/8/layout/hierarchy3"/>
    <dgm:cxn modelId="{99923399-E627-4B63-B98D-E398B8ED091D}" type="presParOf" srcId="{A917FA79-E73A-4617-961D-BF3C0640AA43}" destId="{55FFAF22-ED19-4C52-84F0-55959BEB16AE}" srcOrd="0" destOrd="0" presId="urn:microsoft.com/office/officeart/2005/8/layout/hierarchy3"/>
    <dgm:cxn modelId="{0EF9C492-9C9F-41EC-AF33-55EF23B7FFDD}" type="presParOf" srcId="{A917FA79-E73A-4617-961D-BF3C0640AA43}" destId="{951D25A9-F0A3-4A57-BF00-F372EA404D05}" srcOrd="1" destOrd="0" presId="urn:microsoft.com/office/officeart/2005/8/layout/hierarchy3"/>
    <dgm:cxn modelId="{CD5124D4-3C7F-4BCA-A65C-2978B0D4784E}" type="presParOf" srcId="{FBB7AE98-3B41-4B1C-82A5-CC50F728A4F0}" destId="{D73E84A4-C2BF-42C2-9BA1-C1331FF268AE}" srcOrd="1" destOrd="0" presId="urn:microsoft.com/office/officeart/2005/8/layout/hierarchy3"/>
    <dgm:cxn modelId="{9F921919-A9E7-4569-BF6A-E326F9B91B68}" type="presParOf" srcId="{D73E84A4-C2BF-42C2-9BA1-C1331FF268AE}" destId="{42487523-7F79-45A3-A7FB-72A9F8194731}" srcOrd="0" destOrd="0" presId="urn:microsoft.com/office/officeart/2005/8/layout/hierarchy3"/>
    <dgm:cxn modelId="{A94F4D87-E447-4CE4-A485-6C5EDC841176}" type="presParOf" srcId="{D73E84A4-C2BF-42C2-9BA1-C1331FF268AE}" destId="{1F2E97E2-E1E7-45BB-8952-66DCCABDC3F3}" srcOrd="1" destOrd="0" presId="urn:microsoft.com/office/officeart/2005/8/layout/hierarchy3"/>
    <dgm:cxn modelId="{49285CA7-2762-460F-ABA9-171C56EB3C0C}" type="presParOf" srcId="{D73E84A4-C2BF-42C2-9BA1-C1331FF268AE}" destId="{60A7D627-40FC-4B0C-890A-F5DF2C3F72F2}" srcOrd="2" destOrd="0" presId="urn:microsoft.com/office/officeart/2005/8/layout/hierarchy3"/>
    <dgm:cxn modelId="{78453AAF-7400-4C9F-863E-94A81942D005}" type="presParOf" srcId="{D73E84A4-C2BF-42C2-9BA1-C1331FF268AE}" destId="{5992127B-84A5-448F-B372-0184C5698C4F}" srcOrd="3" destOrd="0" presId="urn:microsoft.com/office/officeart/2005/8/layout/hierarchy3"/>
    <dgm:cxn modelId="{6D1E294A-9D60-47A4-95AF-9FD65810DB41}" type="presParOf" srcId="{D73E84A4-C2BF-42C2-9BA1-C1331FF268AE}" destId="{C4BE5B1E-3CA4-4CCC-B6ED-3EEA675A14C7}" srcOrd="4" destOrd="0" presId="urn:microsoft.com/office/officeart/2005/8/layout/hierarchy3"/>
    <dgm:cxn modelId="{ABAAFB88-DAFB-465E-98CD-A39F1233F576}" type="presParOf" srcId="{D73E84A4-C2BF-42C2-9BA1-C1331FF268AE}" destId="{C99743B7-8E36-4BFB-B002-5A4EC611210F}" srcOrd="5" destOrd="0" presId="urn:microsoft.com/office/officeart/2005/8/layout/hierarchy3"/>
    <dgm:cxn modelId="{11C43132-1AF2-420C-8E47-14E9DC7A78F2}" type="presParOf" srcId="{D73E84A4-C2BF-42C2-9BA1-C1331FF268AE}" destId="{07159A9D-0CD2-4A69-85F4-E3B336B15431}" srcOrd="6" destOrd="0" presId="urn:microsoft.com/office/officeart/2005/8/layout/hierarchy3"/>
    <dgm:cxn modelId="{15507082-4D85-40EC-8A0E-5041372310C7}" type="presParOf" srcId="{D73E84A4-C2BF-42C2-9BA1-C1331FF268AE}" destId="{8904E056-80EC-4341-BDE3-0FEDCA661A03}" srcOrd="7" destOrd="0" presId="urn:microsoft.com/office/officeart/2005/8/layout/hierarchy3"/>
    <dgm:cxn modelId="{8A5F0025-993A-4B38-A532-B86ABEF7D284}" type="presParOf" srcId="{13B9CBB9-51D7-4335-955E-B519A2854F83}" destId="{CBEA1848-2DF1-410D-9124-E657F637E572}" srcOrd="1" destOrd="0" presId="urn:microsoft.com/office/officeart/2005/8/layout/hierarchy3"/>
    <dgm:cxn modelId="{DA10DCA3-55CF-4803-8B13-E877EC69420E}" type="presParOf" srcId="{CBEA1848-2DF1-410D-9124-E657F637E572}" destId="{45A6CF6C-8BC9-49C7-8F56-7A80E3563C14}" srcOrd="0" destOrd="0" presId="urn:microsoft.com/office/officeart/2005/8/layout/hierarchy3"/>
    <dgm:cxn modelId="{124F8629-0FED-4977-9559-D5E2B2DA03CA}" type="presParOf" srcId="{45A6CF6C-8BC9-49C7-8F56-7A80E3563C14}" destId="{4A1E1FDA-6A53-42C8-820A-66D7C39F39EE}" srcOrd="0" destOrd="0" presId="urn:microsoft.com/office/officeart/2005/8/layout/hierarchy3"/>
    <dgm:cxn modelId="{8A6DD42C-CF6F-4AC5-B6DD-D0A23541CCFA}" type="presParOf" srcId="{45A6CF6C-8BC9-49C7-8F56-7A80E3563C14}" destId="{B0DA5808-21B1-4B3B-9D26-3333B13092FA}" srcOrd="1" destOrd="0" presId="urn:microsoft.com/office/officeart/2005/8/layout/hierarchy3"/>
    <dgm:cxn modelId="{B3B21748-3459-4412-B90F-904675E54AA8}" type="presParOf" srcId="{CBEA1848-2DF1-410D-9124-E657F637E572}" destId="{45B50952-0AFE-4D98-95EB-A45BEDDBFAE8}" srcOrd="1" destOrd="0" presId="urn:microsoft.com/office/officeart/2005/8/layout/hierarchy3"/>
    <dgm:cxn modelId="{EE998047-FF92-49E2-BFCB-6CB31586ED3F}" type="presParOf" srcId="{45B50952-0AFE-4D98-95EB-A45BEDDBFAE8}" destId="{82AA9E6E-7553-4D14-A1E3-CAF1AC8E9108}" srcOrd="0" destOrd="0" presId="urn:microsoft.com/office/officeart/2005/8/layout/hierarchy3"/>
    <dgm:cxn modelId="{47B9F6A2-68D8-4D74-8848-1C1453D8044C}" type="presParOf" srcId="{45B50952-0AFE-4D98-95EB-A45BEDDBFAE8}" destId="{0DEF699E-CD03-4714-A4AB-34B9A6482C09}" srcOrd="1" destOrd="0" presId="urn:microsoft.com/office/officeart/2005/8/layout/hierarchy3"/>
    <dgm:cxn modelId="{0F58A240-82DE-46C1-9559-469EC3759F9A}" type="presParOf" srcId="{45B50952-0AFE-4D98-95EB-A45BEDDBFAE8}" destId="{DD6FF2DD-219B-4749-989E-E4F9FC944D5A}" srcOrd="2" destOrd="0" presId="urn:microsoft.com/office/officeart/2005/8/layout/hierarchy3"/>
    <dgm:cxn modelId="{EF14DDF2-5EC4-4CAE-BD05-8D3155854009}" type="presParOf" srcId="{45B50952-0AFE-4D98-95EB-A45BEDDBFAE8}" destId="{856AA8D5-B220-4EEC-80E8-21A9495FA5F3}" srcOrd="3" destOrd="0" presId="urn:microsoft.com/office/officeart/2005/8/layout/hierarchy3"/>
    <dgm:cxn modelId="{EEFA4F9F-CA7F-420F-973C-627A24DDE526}" type="presParOf" srcId="{45B50952-0AFE-4D98-95EB-A45BEDDBFAE8}" destId="{5D8EE54D-94CC-47A7-A309-030EE7BAABCF}" srcOrd="4" destOrd="0" presId="urn:microsoft.com/office/officeart/2005/8/layout/hierarchy3"/>
    <dgm:cxn modelId="{D5F9CF8D-6262-4FDD-BA6E-603F09962BC3}" type="presParOf" srcId="{45B50952-0AFE-4D98-95EB-A45BEDDBFAE8}" destId="{4FB2E774-236F-40AD-A5C0-1BA1E346FC08}" srcOrd="5" destOrd="0" presId="urn:microsoft.com/office/officeart/2005/8/layout/hierarchy3"/>
  </dgm:cxnLst>
  <dgm:bg>
    <a:effectLst>
      <a:glow rad="101600">
        <a:schemeClr val="accent1">
          <a:satMod val="175000"/>
          <a:alpha val="40000"/>
        </a:scheme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28B7D2D-B538-4F51-ABCD-EF3202207BC0}" type="doc">
      <dgm:prSet loTypeId="urn:microsoft.com/office/officeart/2005/8/layout/hierarchy3" loCatId="hierarchy" qsTypeId="urn:microsoft.com/office/officeart/2005/8/quickstyle/simple1" qsCatId="simple" csTypeId="urn:microsoft.com/office/officeart/2005/8/colors/accent0_1" csCatId="mainScheme" phldr="1"/>
      <dgm:spPr/>
      <dgm:t>
        <a:bodyPr/>
        <a:lstStyle/>
        <a:p>
          <a:endParaRPr lang="en-US"/>
        </a:p>
      </dgm:t>
    </dgm:pt>
    <dgm:pt modelId="{DD55A114-6A54-4724-847B-2DD52DC01603}">
      <dgm:prSet phldrT="[Texto]">
        <dgm:style>
          <a:lnRef idx="1">
            <a:schemeClr val="accent2"/>
          </a:lnRef>
          <a:fillRef idx="2">
            <a:schemeClr val="accent2"/>
          </a:fillRef>
          <a:effectRef idx="1">
            <a:schemeClr val="accent2"/>
          </a:effectRef>
          <a:fontRef idx="minor">
            <a:schemeClr val="dk1"/>
          </a:fontRef>
        </dgm:style>
      </dgm:prSet>
      <dgm:spPr/>
      <dgm:t>
        <a:bodyPr/>
        <a:lstStyle/>
        <a:p>
          <a:r>
            <a:rPr lang="es-EC" b="1" noProof="0" dirty="0" smtClean="0"/>
            <a:t>Diseño general de la planta </a:t>
          </a:r>
        </a:p>
        <a:p>
          <a:r>
            <a:rPr lang="es-EC" b="1" noProof="0" dirty="0" smtClean="0"/>
            <a:t>A»600mts</a:t>
          </a:r>
          <a:endParaRPr lang="es-EC" noProof="0" dirty="0"/>
        </a:p>
      </dgm:t>
    </dgm:pt>
    <dgm:pt modelId="{CF2F8534-DCD6-4F12-B8AC-8387A392A01C}" type="parTrans" cxnId="{30C75E0D-5F07-4631-8E62-3D2C9FFBB7CF}">
      <dgm:prSet/>
      <dgm:spPr/>
      <dgm:t>
        <a:bodyPr/>
        <a:lstStyle/>
        <a:p>
          <a:endParaRPr lang="es-EC" noProof="0"/>
        </a:p>
      </dgm:t>
    </dgm:pt>
    <dgm:pt modelId="{24BF84E1-156D-4CC0-9E1C-70A99EE0BBD2}" type="sibTrans" cxnId="{30C75E0D-5F07-4631-8E62-3D2C9FFBB7CF}">
      <dgm:prSet/>
      <dgm:spPr/>
      <dgm:t>
        <a:bodyPr/>
        <a:lstStyle/>
        <a:p>
          <a:endParaRPr lang="es-EC" noProof="0"/>
        </a:p>
      </dgm:t>
    </dgm:pt>
    <dgm:pt modelId="{0E64E145-B3DE-460C-8A3F-BB3833C6419C}">
      <dgm:prSet phldrT="[Texto]">
        <dgm:style>
          <a:lnRef idx="1">
            <a:schemeClr val="accent5"/>
          </a:lnRef>
          <a:fillRef idx="2">
            <a:schemeClr val="accent5"/>
          </a:fillRef>
          <a:effectRef idx="1">
            <a:schemeClr val="accent5"/>
          </a:effectRef>
          <a:fontRef idx="minor">
            <a:schemeClr val="dk1"/>
          </a:fontRef>
        </dgm:style>
      </dgm:prSet>
      <dgm:spPr/>
      <dgm:t>
        <a:bodyPr/>
        <a:lstStyle/>
        <a:p>
          <a:r>
            <a:rPr lang="es-EC" noProof="0" smtClean="0"/>
            <a:t>Zona de descargue</a:t>
          </a:r>
          <a:endParaRPr lang="es-EC" noProof="0"/>
        </a:p>
      </dgm:t>
    </dgm:pt>
    <dgm:pt modelId="{954F1573-0587-4161-B2D7-635475556F5A}" type="parTrans" cxnId="{DDA2CE06-BD98-4D62-BBF1-41A024D56125}">
      <dgm:prSet/>
      <dgm:spPr>
        <a:ln>
          <a:solidFill>
            <a:schemeClr val="tx1"/>
          </a:solidFill>
        </a:ln>
      </dgm:spPr>
      <dgm:t>
        <a:bodyPr/>
        <a:lstStyle/>
        <a:p>
          <a:endParaRPr lang="es-EC" noProof="0"/>
        </a:p>
      </dgm:t>
    </dgm:pt>
    <dgm:pt modelId="{7E7FD4BF-5E2B-4678-9AE1-D9086F1520C5}" type="sibTrans" cxnId="{DDA2CE06-BD98-4D62-BBF1-41A024D56125}">
      <dgm:prSet/>
      <dgm:spPr/>
      <dgm:t>
        <a:bodyPr/>
        <a:lstStyle/>
        <a:p>
          <a:endParaRPr lang="es-EC" noProof="0"/>
        </a:p>
      </dgm:t>
    </dgm:pt>
    <dgm:pt modelId="{6BEC1D0D-F412-4F4E-9C78-77A1DD34044C}">
      <dgm:prSet phldrT="[Texto]">
        <dgm:style>
          <a:lnRef idx="1">
            <a:schemeClr val="accent5"/>
          </a:lnRef>
          <a:fillRef idx="2">
            <a:schemeClr val="accent5"/>
          </a:fillRef>
          <a:effectRef idx="1">
            <a:schemeClr val="accent5"/>
          </a:effectRef>
          <a:fontRef idx="minor">
            <a:schemeClr val="dk1"/>
          </a:fontRef>
        </dgm:style>
      </dgm:prSet>
      <dgm:spPr/>
      <dgm:t>
        <a:bodyPr/>
        <a:lstStyle/>
        <a:p>
          <a:r>
            <a:rPr lang="es-EC" noProof="0" smtClean="0"/>
            <a:t>Depósito de acondicionamiento</a:t>
          </a:r>
          <a:endParaRPr lang="es-EC" noProof="0"/>
        </a:p>
      </dgm:t>
    </dgm:pt>
    <dgm:pt modelId="{B37C47D6-8213-4973-803C-D9ACAD43D043}" type="parTrans" cxnId="{9115087E-8241-405C-A687-BB567BC67BE0}">
      <dgm:prSet/>
      <dgm:spPr>
        <a:ln>
          <a:solidFill>
            <a:schemeClr val="tx1"/>
          </a:solidFill>
        </a:ln>
      </dgm:spPr>
      <dgm:t>
        <a:bodyPr/>
        <a:lstStyle/>
        <a:p>
          <a:endParaRPr lang="es-EC" noProof="0"/>
        </a:p>
      </dgm:t>
    </dgm:pt>
    <dgm:pt modelId="{2855B00D-6901-4244-9208-4301A4A33B3C}" type="sibTrans" cxnId="{9115087E-8241-405C-A687-BB567BC67BE0}">
      <dgm:prSet/>
      <dgm:spPr/>
      <dgm:t>
        <a:bodyPr/>
        <a:lstStyle/>
        <a:p>
          <a:endParaRPr lang="es-EC" noProof="0"/>
        </a:p>
      </dgm:t>
    </dgm:pt>
    <dgm:pt modelId="{6D3F5C93-A8AF-44B1-8C09-FC02A90FC45B}">
      <dgm:prSet phldrT="[Texto]">
        <dgm:style>
          <a:lnRef idx="1">
            <a:schemeClr val="accent2"/>
          </a:lnRef>
          <a:fillRef idx="2">
            <a:schemeClr val="accent2"/>
          </a:fillRef>
          <a:effectRef idx="1">
            <a:schemeClr val="accent2"/>
          </a:effectRef>
          <a:fontRef idx="minor">
            <a:schemeClr val="dk1"/>
          </a:fontRef>
        </dgm:style>
      </dgm:prSet>
      <dgm:spPr/>
      <dgm:t>
        <a:bodyPr/>
        <a:lstStyle/>
        <a:p>
          <a:r>
            <a:rPr lang="es-EC" noProof="0" smtClean="0"/>
            <a:t>Inversiones</a:t>
          </a:r>
          <a:endParaRPr lang="es-EC" noProof="0"/>
        </a:p>
      </dgm:t>
    </dgm:pt>
    <dgm:pt modelId="{6D2B617C-3D41-4DBF-ACBE-65F76699510E}" type="parTrans" cxnId="{25BBC2B9-87D3-4688-981D-F184C3615ADD}">
      <dgm:prSet/>
      <dgm:spPr/>
      <dgm:t>
        <a:bodyPr/>
        <a:lstStyle/>
        <a:p>
          <a:endParaRPr lang="es-EC" noProof="0"/>
        </a:p>
      </dgm:t>
    </dgm:pt>
    <dgm:pt modelId="{344FD638-0402-4CE2-9FC5-846A6C6E6670}" type="sibTrans" cxnId="{25BBC2B9-87D3-4688-981D-F184C3615ADD}">
      <dgm:prSet/>
      <dgm:spPr/>
      <dgm:t>
        <a:bodyPr/>
        <a:lstStyle/>
        <a:p>
          <a:endParaRPr lang="es-EC" noProof="0"/>
        </a:p>
      </dgm:t>
    </dgm:pt>
    <dgm:pt modelId="{AC04243A-BA29-4794-B18B-732BB4DCCE40}">
      <dgm:prSet phldrT="[Texto]">
        <dgm:style>
          <a:lnRef idx="1">
            <a:schemeClr val="accent5"/>
          </a:lnRef>
          <a:fillRef idx="2">
            <a:schemeClr val="accent5"/>
          </a:fillRef>
          <a:effectRef idx="1">
            <a:schemeClr val="accent5"/>
          </a:effectRef>
          <a:fontRef idx="minor">
            <a:schemeClr val="dk1"/>
          </a:fontRef>
        </dgm:style>
      </dgm:prSet>
      <dgm:spPr/>
      <dgm:t>
        <a:bodyPr/>
        <a:lstStyle/>
        <a:p>
          <a:r>
            <a:rPr lang="es-EC" b="0" noProof="0" smtClean="0"/>
            <a:t>Bienes Muebles</a:t>
          </a:r>
          <a:endParaRPr lang="es-EC" b="0" noProof="0"/>
        </a:p>
      </dgm:t>
    </dgm:pt>
    <dgm:pt modelId="{75D794E4-5FAB-4FC9-ACEE-47F5E2ED19E2}" type="parTrans" cxnId="{8A5D60D7-D7C8-4DAF-B953-20E51FA621DA}">
      <dgm:prSet/>
      <dgm:spPr>
        <a:ln>
          <a:solidFill>
            <a:schemeClr val="tx1"/>
          </a:solidFill>
        </a:ln>
      </dgm:spPr>
      <dgm:t>
        <a:bodyPr/>
        <a:lstStyle/>
        <a:p>
          <a:endParaRPr lang="es-EC" noProof="0"/>
        </a:p>
      </dgm:t>
    </dgm:pt>
    <dgm:pt modelId="{7A679930-648E-4A88-83BF-04E37AE4BA5A}" type="sibTrans" cxnId="{8A5D60D7-D7C8-4DAF-B953-20E51FA621DA}">
      <dgm:prSet/>
      <dgm:spPr/>
      <dgm:t>
        <a:bodyPr/>
        <a:lstStyle/>
        <a:p>
          <a:endParaRPr lang="es-EC" noProof="0"/>
        </a:p>
      </dgm:t>
    </dgm:pt>
    <dgm:pt modelId="{03FA0594-1BED-456A-817E-7A1A79FB9620}">
      <dgm:prSet phldrT="[Texto]">
        <dgm:style>
          <a:lnRef idx="1">
            <a:schemeClr val="accent5"/>
          </a:lnRef>
          <a:fillRef idx="2">
            <a:schemeClr val="accent5"/>
          </a:fillRef>
          <a:effectRef idx="1">
            <a:schemeClr val="accent5"/>
          </a:effectRef>
          <a:fontRef idx="minor">
            <a:schemeClr val="dk1"/>
          </a:fontRef>
        </dgm:style>
      </dgm:prSet>
      <dgm:spPr/>
      <dgm:t>
        <a:bodyPr/>
        <a:lstStyle/>
        <a:p>
          <a:r>
            <a:rPr lang="es-EC" b="0" noProof="0" smtClean="0"/>
            <a:t>Equipo de Oficina</a:t>
          </a:r>
          <a:endParaRPr lang="es-EC" b="0" noProof="0"/>
        </a:p>
      </dgm:t>
    </dgm:pt>
    <dgm:pt modelId="{0A3588EF-BD91-43CB-BCBB-68561F50FF40}" type="parTrans" cxnId="{B3E33965-3BAA-47E5-92A5-D9702A277A50}">
      <dgm:prSet/>
      <dgm:spPr>
        <a:ln>
          <a:solidFill>
            <a:schemeClr val="tx1"/>
          </a:solidFill>
        </a:ln>
      </dgm:spPr>
      <dgm:t>
        <a:bodyPr/>
        <a:lstStyle/>
        <a:p>
          <a:endParaRPr lang="es-EC" noProof="0"/>
        </a:p>
      </dgm:t>
    </dgm:pt>
    <dgm:pt modelId="{B473C781-3380-4DB4-8653-D51023D0E24E}" type="sibTrans" cxnId="{B3E33965-3BAA-47E5-92A5-D9702A277A50}">
      <dgm:prSet/>
      <dgm:spPr/>
      <dgm:t>
        <a:bodyPr/>
        <a:lstStyle/>
        <a:p>
          <a:endParaRPr lang="es-EC" noProof="0"/>
        </a:p>
      </dgm:t>
    </dgm:pt>
    <dgm:pt modelId="{B89919DC-2EA7-4C99-880E-96D1EF3A9E9B}">
      <dgm:prSet phldrT="[Texto]">
        <dgm:style>
          <a:lnRef idx="1">
            <a:schemeClr val="accent5"/>
          </a:lnRef>
          <a:fillRef idx="2">
            <a:schemeClr val="accent5"/>
          </a:fillRef>
          <a:effectRef idx="1">
            <a:schemeClr val="accent5"/>
          </a:effectRef>
          <a:fontRef idx="minor">
            <a:schemeClr val="dk1"/>
          </a:fontRef>
        </dgm:style>
      </dgm:prSet>
      <dgm:spPr/>
      <dgm:t>
        <a:bodyPr/>
        <a:lstStyle/>
        <a:p>
          <a:r>
            <a:rPr lang="es-EC" noProof="0" smtClean="0"/>
            <a:t>Zonas de selección y distribucion </a:t>
          </a:r>
          <a:endParaRPr lang="es-EC" noProof="0"/>
        </a:p>
      </dgm:t>
    </dgm:pt>
    <dgm:pt modelId="{ED4D1E26-1285-461F-A7AB-C44DC52E4B36}" type="parTrans" cxnId="{15813C80-3788-455F-86DE-F8FEEE1AB50B}">
      <dgm:prSet/>
      <dgm:spPr>
        <a:ln>
          <a:solidFill>
            <a:schemeClr val="tx1"/>
          </a:solidFill>
        </a:ln>
      </dgm:spPr>
      <dgm:t>
        <a:bodyPr/>
        <a:lstStyle/>
        <a:p>
          <a:endParaRPr lang="es-EC" noProof="0"/>
        </a:p>
      </dgm:t>
    </dgm:pt>
    <dgm:pt modelId="{5534CE64-F8F5-43A9-A6E4-1161F9684450}" type="sibTrans" cxnId="{15813C80-3788-455F-86DE-F8FEEE1AB50B}">
      <dgm:prSet/>
      <dgm:spPr/>
      <dgm:t>
        <a:bodyPr/>
        <a:lstStyle/>
        <a:p>
          <a:endParaRPr lang="es-EC" noProof="0"/>
        </a:p>
      </dgm:t>
    </dgm:pt>
    <dgm:pt modelId="{7588331E-FF50-43FD-8E89-A982A5FE8465}">
      <dgm:prSet phldrT="[Texto]">
        <dgm:style>
          <a:lnRef idx="1">
            <a:schemeClr val="accent5"/>
          </a:lnRef>
          <a:fillRef idx="2">
            <a:schemeClr val="accent5"/>
          </a:fillRef>
          <a:effectRef idx="1">
            <a:schemeClr val="accent5"/>
          </a:effectRef>
          <a:fontRef idx="minor">
            <a:schemeClr val="dk1"/>
          </a:fontRef>
        </dgm:style>
      </dgm:prSet>
      <dgm:spPr/>
      <dgm:t>
        <a:bodyPr/>
        <a:lstStyle/>
        <a:p>
          <a:r>
            <a:rPr lang="es-EC" noProof="0" smtClean="0"/>
            <a:t>COMERCIALIZACION </a:t>
          </a:r>
          <a:endParaRPr lang="es-EC" noProof="0"/>
        </a:p>
      </dgm:t>
    </dgm:pt>
    <dgm:pt modelId="{57402DD5-62C6-45D7-BB70-BB82431CC025}" type="parTrans" cxnId="{D774C062-198D-4B78-ABEA-3CF18473B4EC}">
      <dgm:prSet/>
      <dgm:spPr>
        <a:ln>
          <a:solidFill>
            <a:schemeClr val="tx1"/>
          </a:solidFill>
        </a:ln>
      </dgm:spPr>
      <dgm:t>
        <a:bodyPr/>
        <a:lstStyle/>
        <a:p>
          <a:endParaRPr lang="es-EC" noProof="0"/>
        </a:p>
      </dgm:t>
    </dgm:pt>
    <dgm:pt modelId="{99CE39F4-EE90-4F63-824D-2BC65B1CA58F}" type="sibTrans" cxnId="{D774C062-198D-4B78-ABEA-3CF18473B4EC}">
      <dgm:prSet/>
      <dgm:spPr/>
      <dgm:t>
        <a:bodyPr/>
        <a:lstStyle/>
        <a:p>
          <a:endParaRPr lang="es-EC" noProof="0"/>
        </a:p>
      </dgm:t>
    </dgm:pt>
    <dgm:pt modelId="{E18A536F-329E-43C6-849B-F01CE085CD6C}">
      <dgm:prSet phldrT="[Texto]">
        <dgm:style>
          <a:lnRef idx="1">
            <a:schemeClr val="accent5"/>
          </a:lnRef>
          <a:fillRef idx="2">
            <a:schemeClr val="accent5"/>
          </a:fillRef>
          <a:effectRef idx="1">
            <a:schemeClr val="accent5"/>
          </a:effectRef>
          <a:fontRef idx="minor">
            <a:schemeClr val="dk1"/>
          </a:fontRef>
        </dgm:style>
      </dgm:prSet>
      <dgm:spPr/>
      <dgm:t>
        <a:bodyPr/>
        <a:lstStyle/>
        <a:p>
          <a:r>
            <a:rPr lang="es-EC" b="0" noProof="0" smtClean="0"/>
            <a:t>Materias primas y materiales</a:t>
          </a:r>
          <a:endParaRPr lang="es-EC" b="0" noProof="0"/>
        </a:p>
      </dgm:t>
    </dgm:pt>
    <dgm:pt modelId="{ABAB0684-8193-4A17-A606-9A46470F9907}" type="parTrans" cxnId="{9CBF5A96-C364-44C4-8AC6-F3B9B0D5DD9A}">
      <dgm:prSet/>
      <dgm:spPr/>
      <dgm:t>
        <a:bodyPr/>
        <a:lstStyle/>
        <a:p>
          <a:endParaRPr lang="es-EC" noProof="0"/>
        </a:p>
      </dgm:t>
    </dgm:pt>
    <dgm:pt modelId="{56F69AFA-0143-4B7E-8704-80A2C2455AFE}" type="sibTrans" cxnId="{9CBF5A96-C364-44C4-8AC6-F3B9B0D5DD9A}">
      <dgm:prSet/>
      <dgm:spPr/>
      <dgm:t>
        <a:bodyPr/>
        <a:lstStyle/>
        <a:p>
          <a:endParaRPr lang="es-EC" noProof="0"/>
        </a:p>
      </dgm:t>
    </dgm:pt>
    <dgm:pt modelId="{CD31283E-87AC-4B42-BE3D-8D24FC286432}">
      <dgm:prSet phldrT="[Texto]">
        <dgm:style>
          <a:lnRef idx="1">
            <a:schemeClr val="accent5"/>
          </a:lnRef>
          <a:fillRef idx="2">
            <a:schemeClr val="accent5"/>
          </a:fillRef>
          <a:effectRef idx="1">
            <a:schemeClr val="accent5"/>
          </a:effectRef>
          <a:fontRef idx="minor">
            <a:schemeClr val="dk1"/>
          </a:fontRef>
        </dgm:style>
      </dgm:prSet>
      <dgm:spPr/>
      <dgm:t>
        <a:bodyPr/>
        <a:lstStyle/>
        <a:p>
          <a:r>
            <a:rPr lang="es-EC" b="0" noProof="0" smtClean="0"/>
            <a:t>Maquinaria y Equipo</a:t>
          </a:r>
          <a:endParaRPr lang="es-EC" b="0" noProof="0"/>
        </a:p>
      </dgm:t>
    </dgm:pt>
    <dgm:pt modelId="{7E76B0C6-2C2C-48E6-9801-CAEB63521880}" type="parTrans" cxnId="{285C7F15-C09A-4087-A342-C81B995B254C}">
      <dgm:prSet/>
      <dgm:spPr>
        <a:ln>
          <a:solidFill>
            <a:schemeClr val="tx1"/>
          </a:solidFill>
        </a:ln>
      </dgm:spPr>
      <dgm:t>
        <a:bodyPr/>
        <a:lstStyle/>
        <a:p>
          <a:endParaRPr lang="es-EC" noProof="0"/>
        </a:p>
      </dgm:t>
    </dgm:pt>
    <dgm:pt modelId="{1E6E2841-BFE9-41D9-BB8C-5BFEFBE8EA1E}" type="sibTrans" cxnId="{285C7F15-C09A-4087-A342-C81B995B254C}">
      <dgm:prSet/>
      <dgm:spPr/>
      <dgm:t>
        <a:bodyPr/>
        <a:lstStyle/>
        <a:p>
          <a:endParaRPr lang="es-EC" noProof="0"/>
        </a:p>
      </dgm:t>
    </dgm:pt>
    <dgm:pt modelId="{EC916664-5BE8-446D-9E27-97DB453A3A45}">
      <dgm:prSet phldrT="[Texto]">
        <dgm:style>
          <a:lnRef idx="1">
            <a:schemeClr val="accent5"/>
          </a:lnRef>
          <a:fillRef idx="2">
            <a:schemeClr val="accent5"/>
          </a:fillRef>
          <a:effectRef idx="1">
            <a:schemeClr val="accent5"/>
          </a:effectRef>
          <a:fontRef idx="minor">
            <a:schemeClr val="dk1"/>
          </a:fontRef>
        </dgm:style>
      </dgm:prSet>
      <dgm:spPr/>
      <dgm:t>
        <a:bodyPr/>
        <a:lstStyle/>
        <a:p>
          <a:r>
            <a:rPr lang="es-EC" b="0" noProof="0" smtClean="0"/>
            <a:t>Fondo de maniobra y puesta en marcha</a:t>
          </a:r>
          <a:endParaRPr lang="es-EC" b="0" noProof="0"/>
        </a:p>
      </dgm:t>
    </dgm:pt>
    <dgm:pt modelId="{4FD68399-0786-4871-8678-7D4BCBF00C1D}" type="parTrans" cxnId="{E1FB316D-9CBD-4335-8F2F-BA2F8C9AC337}">
      <dgm:prSet/>
      <dgm:spPr>
        <a:ln>
          <a:solidFill>
            <a:schemeClr val="tx1"/>
          </a:solidFill>
        </a:ln>
      </dgm:spPr>
      <dgm:t>
        <a:bodyPr/>
        <a:lstStyle/>
        <a:p>
          <a:endParaRPr lang="es-EC" noProof="0"/>
        </a:p>
      </dgm:t>
    </dgm:pt>
    <dgm:pt modelId="{F00D5C0E-4309-402B-98DD-DD63343F5519}" type="sibTrans" cxnId="{E1FB316D-9CBD-4335-8F2F-BA2F8C9AC337}">
      <dgm:prSet/>
      <dgm:spPr/>
      <dgm:t>
        <a:bodyPr/>
        <a:lstStyle/>
        <a:p>
          <a:endParaRPr lang="es-EC" noProof="0"/>
        </a:p>
      </dgm:t>
    </dgm:pt>
    <dgm:pt modelId="{468D1F86-85F6-4A20-8AE3-3DD6F9CCF4B6}">
      <dgm:prSet phldrT="[Texto]">
        <dgm:style>
          <a:lnRef idx="1">
            <a:schemeClr val="accent5"/>
          </a:lnRef>
          <a:fillRef idx="2">
            <a:schemeClr val="accent5"/>
          </a:fillRef>
          <a:effectRef idx="1">
            <a:schemeClr val="accent5"/>
          </a:effectRef>
          <a:fontRef idx="minor">
            <a:schemeClr val="dk1"/>
          </a:fontRef>
        </dgm:style>
      </dgm:prSet>
      <dgm:spPr/>
      <dgm:t>
        <a:bodyPr/>
        <a:lstStyle/>
        <a:p>
          <a:r>
            <a:rPr lang="es-EC" noProof="0" smtClean="0"/>
            <a:t>Empaque - etiquetado</a:t>
          </a:r>
          <a:endParaRPr lang="es-EC" noProof="0"/>
        </a:p>
      </dgm:t>
    </dgm:pt>
    <dgm:pt modelId="{50826D8D-DA0D-4BD6-A246-9D153A65B344}" type="sibTrans" cxnId="{5D1BBCFD-1B8D-41DD-839D-0AE20F883008}">
      <dgm:prSet/>
      <dgm:spPr/>
      <dgm:t>
        <a:bodyPr/>
        <a:lstStyle/>
        <a:p>
          <a:endParaRPr lang="es-EC" noProof="0"/>
        </a:p>
      </dgm:t>
    </dgm:pt>
    <dgm:pt modelId="{A974AF0D-99E4-4078-BCB7-9370EEC0D805}" type="parTrans" cxnId="{5D1BBCFD-1B8D-41DD-839D-0AE20F883008}">
      <dgm:prSet/>
      <dgm:spPr>
        <a:ln>
          <a:solidFill>
            <a:schemeClr val="tx1"/>
          </a:solidFill>
        </a:ln>
      </dgm:spPr>
      <dgm:t>
        <a:bodyPr/>
        <a:lstStyle/>
        <a:p>
          <a:endParaRPr lang="es-EC" noProof="0"/>
        </a:p>
      </dgm:t>
    </dgm:pt>
    <dgm:pt modelId="{D3B6FF1F-94B2-4878-9951-D2AFC98EA756}" type="pres">
      <dgm:prSet presAssocID="{628B7D2D-B538-4F51-ABCD-EF3202207BC0}" presName="diagram" presStyleCnt="0">
        <dgm:presLayoutVars>
          <dgm:chPref val="1"/>
          <dgm:dir/>
          <dgm:animOne val="branch"/>
          <dgm:animLvl val="lvl"/>
          <dgm:resizeHandles/>
        </dgm:presLayoutVars>
      </dgm:prSet>
      <dgm:spPr/>
      <dgm:t>
        <a:bodyPr/>
        <a:lstStyle/>
        <a:p>
          <a:endParaRPr lang="es-ES"/>
        </a:p>
      </dgm:t>
    </dgm:pt>
    <dgm:pt modelId="{3894C591-0D5A-49EC-830F-B7A3C3F9F4C5}" type="pres">
      <dgm:prSet presAssocID="{DD55A114-6A54-4724-847B-2DD52DC01603}" presName="root" presStyleCnt="0"/>
      <dgm:spPr/>
    </dgm:pt>
    <dgm:pt modelId="{4CBC1035-7CAD-4CAC-9AD7-D19F5775188C}" type="pres">
      <dgm:prSet presAssocID="{DD55A114-6A54-4724-847B-2DD52DC01603}" presName="rootComposite" presStyleCnt="0"/>
      <dgm:spPr/>
    </dgm:pt>
    <dgm:pt modelId="{682A596E-BADA-49FE-8818-542526140659}" type="pres">
      <dgm:prSet presAssocID="{DD55A114-6A54-4724-847B-2DD52DC01603}" presName="rootText" presStyleLbl="node1" presStyleIdx="0" presStyleCnt="2"/>
      <dgm:spPr/>
      <dgm:t>
        <a:bodyPr/>
        <a:lstStyle/>
        <a:p>
          <a:endParaRPr lang="en-US"/>
        </a:p>
      </dgm:t>
    </dgm:pt>
    <dgm:pt modelId="{530EFFE9-53FF-4C35-BF73-F7EA1B139B3E}" type="pres">
      <dgm:prSet presAssocID="{DD55A114-6A54-4724-847B-2DD52DC01603}" presName="rootConnector" presStyleLbl="node1" presStyleIdx="0" presStyleCnt="2"/>
      <dgm:spPr/>
      <dgm:t>
        <a:bodyPr/>
        <a:lstStyle/>
        <a:p>
          <a:endParaRPr lang="es-ES"/>
        </a:p>
      </dgm:t>
    </dgm:pt>
    <dgm:pt modelId="{69893FFF-47A8-46B3-A904-BB8B98D64B25}" type="pres">
      <dgm:prSet presAssocID="{DD55A114-6A54-4724-847B-2DD52DC01603}" presName="childShape" presStyleCnt="0"/>
      <dgm:spPr/>
    </dgm:pt>
    <dgm:pt modelId="{9AF58DE7-421C-4241-B1EB-E013169E1A46}" type="pres">
      <dgm:prSet presAssocID="{954F1573-0587-4161-B2D7-635475556F5A}" presName="Name13" presStyleLbl="parChTrans1D2" presStyleIdx="0" presStyleCnt="10"/>
      <dgm:spPr/>
      <dgm:t>
        <a:bodyPr/>
        <a:lstStyle/>
        <a:p>
          <a:endParaRPr lang="es-ES"/>
        </a:p>
      </dgm:t>
    </dgm:pt>
    <dgm:pt modelId="{0C70EC53-FE50-4A02-8B3C-2CA9EF25F3E0}" type="pres">
      <dgm:prSet presAssocID="{0E64E145-B3DE-460C-8A3F-BB3833C6419C}" presName="childText" presStyleLbl="bgAcc1" presStyleIdx="0" presStyleCnt="10">
        <dgm:presLayoutVars>
          <dgm:bulletEnabled val="1"/>
        </dgm:presLayoutVars>
      </dgm:prSet>
      <dgm:spPr/>
      <dgm:t>
        <a:bodyPr/>
        <a:lstStyle/>
        <a:p>
          <a:endParaRPr lang="en-US"/>
        </a:p>
      </dgm:t>
    </dgm:pt>
    <dgm:pt modelId="{D5B465ED-A69C-4F7F-8F43-6F57CDE3F162}" type="pres">
      <dgm:prSet presAssocID="{B37C47D6-8213-4973-803C-D9ACAD43D043}" presName="Name13" presStyleLbl="parChTrans1D2" presStyleIdx="1" presStyleCnt="10"/>
      <dgm:spPr/>
      <dgm:t>
        <a:bodyPr/>
        <a:lstStyle/>
        <a:p>
          <a:endParaRPr lang="es-ES"/>
        </a:p>
      </dgm:t>
    </dgm:pt>
    <dgm:pt modelId="{9281A92A-71AD-4272-97C0-BAF90095C1D3}" type="pres">
      <dgm:prSet presAssocID="{6BEC1D0D-F412-4F4E-9C78-77A1DD34044C}" presName="childText" presStyleLbl="bgAcc1" presStyleIdx="1" presStyleCnt="10">
        <dgm:presLayoutVars>
          <dgm:bulletEnabled val="1"/>
        </dgm:presLayoutVars>
      </dgm:prSet>
      <dgm:spPr/>
      <dgm:t>
        <a:bodyPr/>
        <a:lstStyle/>
        <a:p>
          <a:endParaRPr lang="en-US"/>
        </a:p>
      </dgm:t>
    </dgm:pt>
    <dgm:pt modelId="{FAE8302E-4DA2-4A13-B88B-2695A001C0B8}" type="pres">
      <dgm:prSet presAssocID="{ED4D1E26-1285-461F-A7AB-C44DC52E4B36}" presName="Name13" presStyleLbl="parChTrans1D2" presStyleIdx="2" presStyleCnt="10"/>
      <dgm:spPr/>
      <dgm:t>
        <a:bodyPr/>
        <a:lstStyle/>
        <a:p>
          <a:endParaRPr lang="es-ES"/>
        </a:p>
      </dgm:t>
    </dgm:pt>
    <dgm:pt modelId="{A27504BE-467C-4D73-BA5F-B81200EE6A5A}" type="pres">
      <dgm:prSet presAssocID="{B89919DC-2EA7-4C99-880E-96D1EF3A9E9B}" presName="childText" presStyleLbl="bgAcc1" presStyleIdx="2" presStyleCnt="10">
        <dgm:presLayoutVars>
          <dgm:bulletEnabled val="1"/>
        </dgm:presLayoutVars>
      </dgm:prSet>
      <dgm:spPr/>
      <dgm:t>
        <a:bodyPr/>
        <a:lstStyle/>
        <a:p>
          <a:endParaRPr lang="en-US"/>
        </a:p>
      </dgm:t>
    </dgm:pt>
    <dgm:pt modelId="{750AEB64-6D74-4FB0-A0B4-89A6D980E43B}" type="pres">
      <dgm:prSet presAssocID="{A974AF0D-99E4-4078-BCB7-9370EEC0D805}" presName="Name13" presStyleLbl="parChTrans1D2" presStyleIdx="3" presStyleCnt="10"/>
      <dgm:spPr/>
      <dgm:t>
        <a:bodyPr/>
        <a:lstStyle/>
        <a:p>
          <a:endParaRPr lang="es-ES"/>
        </a:p>
      </dgm:t>
    </dgm:pt>
    <dgm:pt modelId="{3A0EFFEF-988C-45B5-82CC-7B5138D23E55}" type="pres">
      <dgm:prSet presAssocID="{468D1F86-85F6-4A20-8AE3-3DD6F9CCF4B6}" presName="childText" presStyleLbl="bgAcc1" presStyleIdx="3" presStyleCnt="10">
        <dgm:presLayoutVars>
          <dgm:bulletEnabled val="1"/>
        </dgm:presLayoutVars>
      </dgm:prSet>
      <dgm:spPr/>
      <dgm:t>
        <a:bodyPr/>
        <a:lstStyle/>
        <a:p>
          <a:endParaRPr lang="en-US"/>
        </a:p>
      </dgm:t>
    </dgm:pt>
    <dgm:pt modelId="{9DE68773-75FC-4F3F-9630-C2A90ECBF876}" type="pres">
      <dgm:prSet presAssocID="{57402DD5-62C6-45D7-BB70-BB82431CC025}" presName="Name13" presStyleLbl="parChTrans1D2" presStyleIdx="4" presStyleCnt="10"/>
      <dgm:spPr/>
      <dgm:t>
        <a:bodyPr/>
        <a:lstStyle/>
        <a:p>
          <a:endParaRPr lang="es-ES"/>
        </a:p>
      </dgm:t>
    </dgm:pt>
    <dgm:pt modelId="{AAD1C0FE-8E80-46AC-B849-3C7BE487187E}" type="pres">
      <dgm:prSet presAssocID="{7588331E-FF50-43FD-8E89-A982A5FE8465}" presName="childText" presStyleLbl="bgAcc1" presStyleIdx="4" presStyleCnt="10">
        <dgm:presLayoutVars>
          <dgm:bulletEnabled val="1"/>
        </dgm:presLayoutVars>
      </dgm:prSet>
      <dgm:spPr/>
      <dgm:t>
        <a:bodyPr/>
        <a:lstStyle/>
        <a:p>
          <a:endParaRPr lang="en-US"/>
        </a:p>
      </dgm:t>
    </dgm:pt>
    <dgm:pt modelId="{3813C156-B44A-4639-B105-FED37AC060F6}" type="pres">
      <dgm:prSet presAssocID="{6D3F5C93-A8AF-44B1-8C09-FC02A90FC45B}" presName="root" presStyleCnt="0"/>
      <dgm:spPr/>
    </dgm:pt>
    <dgm:pt modelId="{5D45BEE4-BE4B-498B-A225-CEE44084355D}" type="pres">
      <dgm:prSet presAssocID="{6D3F5C93-A8AF-44B1-8C09-FC02A90FC45B}" presName="rootComposite" presStyleCnt="0"/>
      <dgm:spPr/>
    </dgm:pt>
    <dgm:pt modelId="{C2DAF3EB-0812-429D-89B8-D2C1BA3DCA9C}" type="pres">
      <dgm:prSet presAssocID="{6D3F5C93-A8AF-44B1-8C09-FC02A90FC45B}" presName="rootText" presStyleLbl="node1" presStyleIdx="1" presStyleCnt="2"/>
      <dgm:spPr/>
      <dgm:t>
        <a:bodyPr/>
        <a:lstStyle/>
        <a:p>
          <a:endParaRPr lang="es-ES"/>
        </a:p>
      </dgm:t>
    </dgm:pt>
    <dgm:pt modelId="{AC7CB9AA-FFF1-405A-AB44-C05F5F481E36}" type="pres">
      <dgm:prSet presAssocID="{6D3F5C93-A8AF-44B1-8C09-FC02A90FC45B}" presName="rootConnector" presStyleLbl="node1" presStyleIdx="1" presStyleCnt="2"/>
      <dgm:spPr/>
      <dgm:t>
        <a:bodyPr/>
        <a:lstStyle/>
        <a:p>
          <a:endParaRPr lang="es-ES"/>
        </a:p>
      </dgm:t>
    </dgm:pt>
    <dgm:pt modelId="{42779589-79E3-4854-A9D6-47B5841BB374}" type="pres">
      <dgm:prSet presAssocID="{6D3F5C93-A8AF-44B1-8C09-FC02A90FC45B}" presName="childShape" presStyleCnt="0"/>
      <dgm:spPr/>
    </dgm:pt>
    <dgm:pt modelId="{684DEB9B-EFA9-46B0-9EC2-CE85544BFF06}" type="pres">
      <dgm:prSet presAssocID="{75D794E4-5FAB-4FC9-ACEE-47F5E2ED19E2}" presName="Name13" presStyleLbl="parChTrans1D2" presStyleIdx="5" presStyleCnt="10"/>
      <dgm:spPr/>
      <dgm:t>
        <a:bodyPr/>
        <a:lstStyle/>
        <a:p>
          <a:endParaRPr lang="es-ES"/>
        </a:p>
      </dgm:t>
    </dgm:pt>
    <dgm:pt modelId="{2D40D296-8AD1-46B0-AD7C-E295C15E87FC}" type="pres">
      <dgm:prSet presAssocID="{AC04243A-BA29-4794-B18B-732BB4DCCE40}" presName="childText" presStyleLbl="bgAcc1" presStyleIdx="5" presStyleCnt="10">
        <dgm:presLayoutVars>
          <dgm:bulletEnabled val="1"/>
        </dgm:presLayoutVars>
      </dgm:prSet>
      <dgm:spPr/>
      <dgm:t>
        <a:bodyPr/>
        <a:lstStyle/>
        <a:p>
          <a:endParaRPr lang="en-US"/>
        </a:p>
      </dgm:t>
    </dgm:pt>
    <dgm:pt modelId="{704B7F51-E797-4DF1-9AC4-E1EB990EC67F}" type="pres">
      <dgm:prSet presAssocID="{0A3588EF-BD91-43CB-BCBB-68561F50FF40}" presName="Name13" presStyleLbl="parChTrans1D2" presStyleIdx="6" presStyleCnt="10"/>
      <dgm:spPr/>
      <dgm:t>
        <a:bodyPr/>
        <a:lstStyle/>
        <a:p>
          <a:endParaRPr lang="es-ES"/>
        </a:p>
      </dgm:t>
    </dgm:pt>
    <dgm:pt modelId="{FC989F39-81C9-4FC1-964E-7713AC3A0590}" type="pres">
      <dgm:prSet presAssocID="{03FA0594-1BED-456A-817E-7A1A79FB9620}" presName="childText" presStyleLbl="bgAcc1" presStyleIdx="6" presStyleCnt="10">
        <dgm:presLayoutVars>
          <dgm:bulletEnabled val="1"/>
        </dgm:presLayoutVars>
      </dgm:prSet>
      <dgm:spPr/>
      <dgm:t>
        <a:bodyPr/>
        <a:lstStyle/>
        <a:p>
          <a:endParaRPr lang="en-US"/>
        </a:p>
      </dgm:t>
    </dgm:pt>
    <dgm:pt modelId="{445FF362-DA69-45AC-BBFD-D9870E9C0956}" type="pres">
      <dgm:prSet presAssocID="{7E76B0C6-2C2C-48E6-9801-CAEB63521880}" presName="Name13" presStyleLbl="parChTrans1D2" presStyleIdx="7" presStyleCnt="10"/>
      <dgm:spPr/>
      <dgm:t>
        <a:bodyPr/>
        <a:lstStyle/>
        <a:p>
          <a:endParaRPr lang="es-ES"/>
        </a:p>
      </dgm:t>
    </dgm:pt>
    <dgm:pt modelId="{537A3F43-AA02-4807-83C1-AC0FDC0BE67A}" type="pres">
      <dgm:prSet presAssocID="{CD31283E-87AC-4B42-BE3D-8D24FC286432}" presName="childText" presStyleLbl="bgAcc1" presStyleIdx="7" presStyleCnt="10">
        <dgm:presLayoutVars>
          <dgm:bulletEnabled val="1"/>
        </dgm:presLayoutVars>
      </dgm:prSet>
      <dgm:spPr/>
      <dgm:t>
        <a:bodyPr/>
        <a:lstStyle/>
        <a:p>
          <a:endParaRPr lang="en-US"/>
        </a:p>
      </dgm:t>
    </dgm:pt>
    <dgm:pt modelId="{461003CD-73F1-4346-9C2C-5C16FE0184C7}" type="pres">
      <dgm:prSet presAssocID="{ABAB0684-8193-4A17-A606-9A46470F9907}" presName="Name13" presStyleLbl="parChTrans1D2" presStyleIdx="8" presStyleCnt="10"/>
      <dgm:spPr/>
      <dgm:t>
        <a:bodyPr/>
        <a:lstStyle/>
        <a:p>
          <a:endParaRPr lang="es-ES"/>
        </a:p>
      </dgm:t>
    </dgm:pt>
    <dgm:pt modelId="{90A86085-253B-4ACE-96D8-7E955F6EC86D}" type="pres">
      <dgm:prSet presAssocID="{E18A536F-329E-43C6-849B-F01CE085CD6C}" presName="childText" presStyleLbl="bgAcc1" presStyleIdx="8" presStyleCnt="10">
        <dgm:presLayoutVars>
          <dgm:bulletEnabled val="1"/>
        </dgm:presLayoutVars>
      </dgm:prSet>
      <dgm:spPr/>
      <dgm:t>
        <a:bodyPr/>
        <a:lstStyle/>
        <a:p>
          <a:endParaRPr lang="en-US"/>
        </a:p>
      </dgm:t>
    </dgm:pt>
    <dgm:pt modelId="{A864276C-0960-4D41-8159-6B0FA26A3D84}" type="pres">
      <dgm:prSet presAssocID="{4FD68399-0786-4871-8678-7D4BCBF00C1D}" presName="Name13" presStyleLbl="parChTrans1D2" presStyleIdx="9" presStyleCnt="10"/>
      <dgm:spPr/>
      <dgm:t>
        <a:bodyPr/>
        <a:lstStyle/>
        <a:p>
          <a:endParaRPr lang="es-ES"/>
        </a:p>
      </dgm:t>
    </dgm:pt>
    <dgm:pt modelId="{69DD601B-7F9C-49BA-8D35-7B0E4C61CD8D}" type="pres">
      <dgm:prSet presAssocID="{EC916664-5BE8-446D-9E27-97DB453A3A45}" presName="childText" presStyleLbl="bgAcc1" presStyleIdx="9" presStyleCnt="10">
        <dgm:presLayoutVars>
          <dgm:bulletEnabled val="1"/>
        </dgm:presLayoutVars>
      </dgm:prSet>
      <dgm:spPr/>
      <dgm:t>
        <a:bodyPr/>
        <a:lstStyle/>
        <a:p>
          <a:endParaRPr lang="en-US"/>
        </a:p>
      </dgm:t>
    </dgm:pt>
  </dgm:ptLst>
  <dgm:cxnLst>
    <dgm:cxn modelId="{3A83CB92-7EBC-4AA7-BF43-D1A4C02A9753}" type="presOf" srcId="{E18A536F-329E-43C6-849B-F01CE085CD6C}" destId="{90A86085-253B-4ACE-96D8-7E955F6EC86D}" srcOrd="0" destOrd="0" presId="urn:microsoft.com/office/officeart/2005/8/layout/hierarchy3"/>
    <dgm:cxn modelId="{5829173C-CADC-4600-A2B2-AF3A6E794E3D}" type="presOf" srcId="{4FD68399-0786-4871-8678-7D4BCBF00C1D}" destId="{A864276C-0960-4D41-8159-6B0FA26A3D84}" srcOrd="0" destOrd="0" presId="urn:microsoft.com/office/officeart/2005/8/layout/hierarchy3"/>
    <dgm:cxn modelId="{49AE7678-622B-4EC7-9CF0-0127808EEE04}" type="presOf" srcId="{AC04243A-BA29-4794-B18B-732BB4DCCE40}" destId="{2D40D296-8AD1-46B0-AD7C-E295C15E87FC}" srcOrd="0" destOrd="0" presId="urn:microsoft.com/office/officeart/2005/8/layout/hierarchy3"/>
    <dgm:cxn modelId="{5F5CC50A-109D-4B1E-983A-55B70DC22AA8}" type="presOf" srcId="{03FA0594-1BED-456A-817E-7A1A79FB9620}" destId="{FC989F39-81C9-4FC1-964E-7713AC3A0590}" srcOrd="0" destOrd="0" presId="urn:microsoft.com/office/officeart/2005/8/layout/hierarchy3"/>
    <dgm:cxn modelId="{E2B75172-A162-4301-ACC7-85924E246150}" type="presOf" srcId="{ED4D1E26-1285-461F-A7AB-C44DC52E4B36}" destId="{FAE8302E-4DA2-4A13-B88B-2695A001C0B8}" srcOrd="0" destOrd="0" presId="urn:microsoft.com/office/officeart/2005/8/layout/hierarchy3"/>
    <dgm:cxn modelId="{285C7F15-C09A-4087-A342-C81B995B254C}" srcId="{6D3F5C93-A8AF-44B1-8C09-FC02A90FC45B}" destId="{CD31283E-87AC-4B42-BE3D-8D24FC286432}" srcOrd="2" destOrd="0" parTransId="{7E76B0C6-2C2C-48E6-9801-CAEB63521880}" sibTransId="{1E6E2841-BFE9-41D9-BB8C-5BFEFBE8EA1E}"/>
    <dgm:cxn modelId="{F3007780-6F88-4FF7-AE9E-9FA346277EEB}" type="presOf" srcId="{CD31283E-87AC-4B42-BE3D-8D24FC286432}" destId="{537A3F43-AA02-4807-83C1-AC0FDC0BE67A}" srcOrd="0" destOrd="0" presId="urn:microsoft.com/office/officeart/2005/8/layout/hierarchy3"/>
    <dgm:cxn modelId="{7628C8B0-B398-46FE-ADA4-A92A50D6D7A9}" type="presOf" srcId="{DD55A114-6A54-4724-847B-2DD52DC01603}" destId="{682A596E-BADA-49FE-8818-542526140659}" srcOrd="0" destOrd="0" presId="urn:microsoft.com/office/officeart/2005/8/layout/hierarchy3"/>
    <dgm:cxn modelId="{AF49569A-F36B-4713-89D9-3740B363FBEE}" type="presOf" srcId="{0E64E145-B3DE-460C-8A3F-BB3833C6419C}" destId="{0C70EC53-FE50-4A02-8B3C-2CA9EF25F3E0}" srcOrd="0" destOrd="0" presId="urn:microsoft.com/office/officeart/2005/8/layout/hierarchy3"/>
    <dgm:cxn modelId="{C527C88E-B2C3-450C-B79F-B0497074107C}" type="presOf" srcId="{B37C47D6-8213-4973-803C-D9ACAD43D043}" destId="{D5B465ED-A69C-4F7F-8F43-6F57CDE3F162}" srcOrd="0" destOrd="0" presId="urn:microsoft.com/office/officeart/2005/8/layout/hierarchy3"/>
    <dgm:cxn modelId="{83F7C6F5-18B4-4A6A-AFAB-404C9A0E471B}" type="presOf" srcId="{6D3F5C93-A8AF-44B1-8C09-FC02A90FC45B}" destId="{C2DAF3EB-0812-429D-89B8-D2C1BA3DCA9C}" srcOrd="0" destOrd="0" presId="urn:microsoft.com/office/officeart/2005/8/layout/hierarchy3"/>
    <dgm:cxn modelId="{11712639-20BD-4FBB-9BBA-7EC4AA3AD7C6}" type="presOf" srcId="{628B7D2D-B538-4F51-ABCD-EF3202207BC0}" destId="{D3B6FF1F-94B2-4878-9951-D2AFC98EA756}" srcOrd="0" destOrd="0" presId="urn:microsoft.com/office/officeart/2005/8/layout/hierarchy3"/>
    <dgm:cxn modelId="{D2EC45BF-D71F-4E35-A965-AD0F27EA2C07}" type="presOf" srcId="{6BEC1D0D-F412-4F4E-9C78-77A1DD34044C}" destId="{9281A92A-71AD-4272-97C0-BAF90095C1D3}" srcOrd="0" destOrd="0" presId="urn:microsoft.com/office/officeart/2005/8/layout/hierarchy3"/>
    <dgm:cxn modelId="{E1FB316D-9CBD-4335-8F2F-BA2F8C9AC337}" srcId="{6D3F5C93-A8AF-44B1-8C09-FC02A90FC45B}" destId="{EC916664-5BE8-446D-9E27-97DB453A3A45}" srcOrd="4" destOrd="0" parTransId="{4FD68399-0786-4871-8678-7D4BCBF00C1D}" sibTransId="{F00D5C0E-4309-402B-98DD-DD63343F5519}"/>
    <dgm:cxn modelId="{1E225277-B4A4-46A3-BB06-396EAB29FB56}" type="presOf" srcId="{DD55A114-6A54-4724-847B-2DD52DC01603}" destId="{530EFFE9-53FF-4C35-BF73-F7EA1B139B3E}" srcOrd="1" destOrd="0" presId="urn:microsoft.com/office/officeart/2005/8/layout/hierarchy3"/>
    <dgm:cxn modelId="{5D1BBCFD-1B8D-41DD-839D-0AE20F883008}" srcId="{DD55A114-6A54-4724-847B-2DD52DC01603}" destId="{468D1F86-85F6-4A20-8AE3-3DD6F9CCF4B6}" srcOrd="3" destOrd="0" parTransId="{A974AF0D-99E4-4078-BCB7-9370EEC0D805}" sibTransId="{50826D8D-DA0D-4BD6-A246-9D153A65B344}"/>
    <dgm:cxn modelId="{AFC37E4C-8080-4EED-A021-D1B77C2492A0}" type="presOf" srcId="{0A3588EF-BD91-43CB-BCBB-68561F50FF40}" destId="{704B7F51-E797-4DF1-9AC4-E1EB990EC67F}" srcOrd="0" destOrd="0" presId="urn:microsoft.com/office/officeart/2005/8/layout/hierarchy3"/>
    <dgm:cxn modelId="{8A5D60D7-D7C8-4DAF-B953-20E51FA621DA}" srcId="{6D3F5C93-A8AF-44B1-8C09-FC02A90FC45B}" destId="{AC04243A-BA29-4794-B18B-732BB4DCCE40}" srcOrd="0" destOrd="0" parTransId="{75D794E4-5FAB-4FC9-ACEE-47F5E2ED19E2}" sibTransId="{7A679930-648E-4A88-83BF-04E37AE4BA5A}"/>
    <dgm:cxn modelId="{4D02556E-A6CC-462B-85A9-6115774B37C5}" type="presOf" srcId="{75D794E4-5FAB-4FC9-ACEE-47F5E2ED19E2}" destId="{684DEB9B-EFA9-46B0-9EC2-CE85544BFF06}" srcOrd="0" destOrd="0" presId="urn:microsoft.com/office/officeart/2005/8/layout/hierarchy3"/>
    <dgm:cxn modelId="{D774C062-198D-4B78-ABEA-3CF18473B4EC}" srcId="{DD55A114-6A54-4724-847B-2DD52DC01603}" destId="{7588331E-FF50-43FD-8E89-A982A5FE8465}" srcOrd="4" destOrd="0" parTransId="{57402DD5-62C6-45D7-BB70-BB82431CC025}" sibTransId="{99CE39F4-EE90-4F63-824D-2BC65B1CA58F}"/>
    <dgm:cxn modelId="{3340C491-CFF5-4145-BD87-F0AFB8F94477}" type="presOf" srcId="{7588331E-FF50-43FD-8E89-A982A5FE8465}" destId="{AAD1C0FE-8E80-46AC-B849-3C7BE487187E}" srcOrd="0" destOrd="0" presId="urn:microsoft.com/office/officeart/2005/8/layout/hierarchy3"/>
    <dgm:cxn modelId="{B6C46137-DC47-4696-95F9-3882FFD11401}" type="presOf" srcId="{6D3F5C93-A8AF-44B1-8C09-FC02A90FC45B}" destId="{AC7CB9AA-FFF1-405A-AB44-C05F5F481E36}" srcOrd="1" destOrd="0" presId="urn:microsoft.com/office/officeart/2005/8/layout/hierarchy3"/>
    <dgm:cxn modelId="{7E30AF22-0901-400F-A699-F0FB90147D9B}" type="presOf" srcId="{A974AF0D-99E4-4078-BCB7-9370EEC0D805}" destId="{750AEB64-6D74-4FB0-A0B4-89A6D980E43B}" srcOrd="0" destOrd="0" presId="urn:microsoft.com/office/officeart/2005/8/layout/hierarchy3"/>
    <dgm:cxn modelId="{B3E33965-3BAA-47E5-92A5-D9702A277A50}" srcId="{6D3F5C93-A8AF-44B1-8C09-FC02A90FC45B}" destId="{03FA0594-1BED-456A-817E-7A1A79FB9620}" srcOrd="1" destOrd="0" parTransId="{0A3588EF-BD91-43CB-BCBB-68561F50FF40}" sibTransId="{B473C781-3380-4DB4-8653-D51023D0E24E}"/>
    <dgm:cxn modelId="{30C75E0D-5F07-4631-8E62-3D2C9FFBB7CF}" srcId="{628B7D2D-B538-4F51-ABCD-EF3202207BC0}" destId="{DD55A114-6A54-4724-847B-2DD52DC01603}" srcOrd="0" destOrd="0" parTransId="{CF2F8534-DCD6-4F12-B8AC-8387A392A01C}" sibTransId="{24BF84E1-156D-4CC0-9E1C-70A99EE0BBD2}"/>
    <dgm:cxn modelId="{0BFDFE1E-E296-44EE-9C94-BF6A69A93596}" type="presOf" srcId="{954F1573-0587-4161-B2D7-635475556F5A}" destId="{9AF58DE7-421C-4241-B1EB-E013169E1A46}" srcOrd="0" destOrd="0" presId="urn:microsoft.com/office/officeart/2005/8/layout/hierarchy3"/>
    <dgm:cxn modelId="{EDC5A9DC-C39A-4E87-9146-0C915F2B0E07}" type="presOf" srcId="{ABAB0684-8193-4A17-A606-9A46470F9907}" destId="{461003CD-73F1-4346-9C2C-5C16FE0184C7}" srcOrd="0" destOrd="0" presId="urn:microsoft.com/office/officeart/2005/8/layout/hierarchy3"/>
    <dgm:cxn modelId="{9CBF5A96-C364-44C4-8AC6-F3B9B0D5DD9A}" srcId="{6D3F5C93-A8AF-44B1-8C09-FC02A90FC45B}" destId="{E18A536F-329E-43C6-849B-F01CE085CD6C}" srcOrd="3" destOrd="0" parTransId="{ABAB0684-8193-4A17-A606-9A46470F9907}" sibTransId="{56F69AFA-0143-4B7E-8704-80A2C2455AFE}"/>
    <dgm:cxn modelId="{BD4DFD78-A5ED-4276-9932-E03E83F20ECE}" type="presOf" srcId="{7E76B0C6-2C2C-48E6-9801-CAEB63521880}" destId="{445FF362-DA69-45AC-BBFD-D9870E9C0956}" srcOrd="0" destOrd="0" presId="urn:microsoft.com/office/officeart/2005/8/layout/hierarchy3"/>
    <dgm:cxn modelId="{DDA2CE06-BD98-4D62-BBF1-41A024D56125}" srcId="{DD55A114-6A54-4724-847B-2DD52DC01603}" destId="{0E64E145-B3DE-460C-8A3F-BB3833C6419C}" srcOrd="0" destOrd="0" parTransId="{954F1573-0587-4161-B2D7-635475556F5A}" sibTransId="{7E7FD4BF-5E2B-4678-9AE1-D9086F1520C5}"/>
    <dgm:cxn modelId="{7CE7CB67-A436-42A0-A504-66053D8CEEE3}" type="presOf" srcId="{B89919DC-2EA7-4C99-880E-96D1EF3A9E9B}" destId="{A27504BE-467C-4D73-BA5F-B81200EE6A5A}" srcOrd="0" destOrd="0" presId="urn:microsoft.com/office/officeart/2005/8/layout/hierarchy3"/>
    <dgm:cxn modelId="{B75419BA-3AB8-48D1-A92E-072617670060}" type="presOf" srcId="{468D1F86-85F6-4A20-8AE3-3DD6F9CCF4B6}" destId="{3A0EFFEF-988C-45B5-82CC-7B5138D23E55}" srcOrd="0" destOrd="0" presId="urn:microsoft.com/office/officeart/2005/8/layout/hierarchy3"/>
    <dgm:cxn modelId="{9115087E-8241-405C-A687-BB567BC67BE0}" srcId="{DD55A114-6A54-4724-847B-2DD52DC01603}" destId="{6BEC1D0D-F412-4F4E-9C78-77A1DD34044C}" srcOrd="1" destOrd="0" parTransId="{B37C47D6-8213-4973-803C-D9ACAD43D043}" sibTransId="{2855B00D-6901-4244-9208-4301A4A33B3C}"/>
    <dgm:cxn modelId="{15813C80-3788-455F-86DE-F8FEEE1AB50B}" srcId="{DD55A114-6A54-4724-847B-2DD52DC01603}" destId="{B89919DC-2EA7-4C99-880E-96D1EF3A9E9B}" srcOrd="2" destOrd="0" parTransId="{ED4D1E26-1285-461F-A7AB-C44DC52E4B36}" sibTransId="{5534CE64-F8F5-43A9-A6E4-1161F9684450}"/>
    <dgm:cxn modelId="{B74D7602-0855-42CC-86C4-6C03375B90E5}" type="presOf" srcId="{57402DD5-62C6-45D7-BB70-BB82431CC025}" destId="{9DE68773-75FC-4F3F-9630-C2A90ECBF876}" srcOrd="0" destOrd="0" presId="urn:microsoft.com/office/officeart/2005/8/layout/hierarchy3"/>
    <dgm:cxn modelId="{3F953486-B459-4938-BEF1-E3BC46A53F8F}" type="presOf" srcId="{EC916664-5BE8-446D-9E27-97DB453A3A45}" destId="{69DD601B-7F9C-49BA-8D35-7B0E4C61CD8D}" srcOrd="0" destOrd="0" presId="urn:microsoft.com/office/officeart/2005/8/layout/hierarchy3"/>
    <dgm:cxn modelId="{25BBC2B9-87D3-4688-981D-F184C3615ADD}" srcId="{628B7D2D-B538-4F51-ABCD-EF3202207BC0}" destId="{6D3F5C93-A8AF-44B1-8C09-FC02A90FC45B}" srcOrd="1" destOrd="0" parTransId="{6D2B617C-3D41-4DBF-ACBE-65F76699510E}" sibTransId="{344FD638-0402-4CE2-9FC5-846A6C6E6670}"/>
    <dgm:cxn modelId="{F7D92B45-2911-4188-906D-477D7A40AD92}" type="presParOf" srcId="{D3B6FF1F-94B2-4878-9951-D2AFC98EA756}" destId="{3894C591-0D5A-49EC-830F-B7A3C3F9F4C5}" srcOrd="0" destOrd="0" presId="urn:microsoft.com/office/officeart/2005/8/layout/hierarchy3"/>
    <dgm:cxn modelId="{048245BD-A02C-450C-AB0E-D3074E781401}" type="presParOf" srcId="{3894C591-0D5A-49EC-830F-B7A3C3F9F4C5}" destId="{4CBC1035-7CAD-4CAC-9AD7-D19F5775188C}" srcOrd="0" destOrd="0" presId="urn:microsoft.com/office/officeart/2005/8/layout/hierarchy3"/>
    <dgm:cxn modelId="{E7FE5440-377F-43A7-87D5-B8E5C641B7C2}" type="presParOf" srcId="{4CBC1035-7CAD-4CAC-9AD7-D19F5775188C}" destId="{682A596E-BADA-49FE-8818-542526140659}" srcOrd="0" destOrd="0" presId="urn:microsoft.com/office/officeart/2005/8/layout/hierarchy3"/>
    <dgm:cxn modelId="{9EBFDDE5-5A99-4040-AC7E-9724A8DCD797}" type="presParOf" srcId="{4CBC1035-7CAD-4CAC-9AD7-D19F5775188C}" destId="{530EFFE9-53FF-4C35-BF73-F7EA1B139B3E}" srcOrd="1" destOrd="0" presId="urn:microsoft.com/office/officeart/2005/8/layout/hierarchy3"/>
    <dgm:cxn modelId="{B6F8DEC0-1BCA-4D9A-8A32-BFBC43EA5716}" type="presParOf" srcId="{3894C591-0D5A-49EC-830F-B7A3C3F9F4C5}" destId="{69893FFF-47A8-46B3-A904-BB8B98D64B25}" srcOrd="1" destOrd="0" presId="urn:microsoft.com/office/officeart/2005/8/layout/hierarchy3"/>
    <dgm:cxn modelId="{95C36A7F-C2A5-4273-A68D-FC147A5F1A75}" type="presParOf" srcId="{69893FFF-47A8-46B3-A904-BB8B98D64B25}" destId="{9AF58DE7-421C-4241-B1EB-E013169E1A46}" srcOrd="0" destOrd="0" presId="urn:microsoft.com/office/officeart/2005/8/layout/hierarchy3"/>
    <dgm:cxn modelId="{03DFF3DF-2839-4803-846E-497548978DDF}" type="presParOf" srcId="{69893FFF-47A8-46B3-A904-BB8B98D64B25}" destId="{0C70EC53-FE50-4A02-8B3C-2CA9EF25F3E0}" srcOrd="1" destOrd="0" presId="urn:microsoft.com/office/officeart/2005/8/layout/hierarchy3"/>
    <dgm:cxn modelId="{43EC4010-A84E-4869-A56F-E8BA55C821B5}" type="presParOf" srcId="{69893FFF-47A8-46B3-A904-BB8B98D64B25}" destId="{D5B465ED-A69C-4F7F-8F43-6F57CDE3F162}" srcOrd="2" destOrd="0" presId="urn:microsoft.com/office/officeart/2005/8/layout/hierarchy3"/>
    <dgm:cxn modelId="{E0BD419F-A146-4B79-AB60-FE1026F9EE7F}" type="presParOf" srcId="{69893FFF-47A8-46B3-A904-BB8B98D64B25}" destId="{9281A92A-71AD-4272-97C0-BAF90095C1D3}" srcOrd="3" destOrd="0" presId="urn:microsoft.com/office/officeart/2005/8/layout/hierarchy3"/>
    <dgm:cxn modelId="{218635C9-F7A1-49E0-BC17-2FCBFC396452}" type="presParOf" srcId="{69893FFF-47A8-46B3-A904-BB8B98D64B25}" destId="{FAE8302E-4DA2-4A13-B88B-2695A001C0B8}" srcOrd="4" destOrd="0" presId="urn:microsoft.com/office/officeart/2005/8/layout/hierarchy3"/>
    <dgm:cxn modelId="{747A7150-37CE-4D90-906A-F63CBB83EA1E}" type="presParOf" srcId="{69893FFF-47A8-46B3-A904-BB8B98D64B25}" destId="{A27504BE-467C-4D73-BA5F-B81200EE6A5A}" srcOrd="5" destOrd="0" presId="urn:microsoft.com/office/officeart/2005/8/layout/hierarchy3"/>
    <dgm:cxn modelId="{6CB72875-F6CE-4E7B-8C09-D70E87E49910}" type="presParOf" srcId="{69893FFF-47A8-46B3-A904-BB8B98D64B25}" destId="{750AEB64-6D74-4FB0-A0B4-89A6D980E43B}" srcOrd="6" destOrd="0" presId="urn:microsoft.com/office/officeart/2005/8/layout/hierarchy3"/>
    <dgm:cxn modelId="{737824A7-CE4E-4833-AC74-80BE4BA245CE}" type="presParOf" srcId="{69893FFF-47A8-46B3-A904-BB8B98D64B25}" destId="{3A0EFFEF-988C-45B5-82CC-7B5138D23E55}" srcOrd="7" destOrd="0" presId="urn:microsoft.com/office/officeart/2005/8/layout/hierarchy3"/>
    <dgm:cxn modelId="{C9D1F494-7A0B-4CC8-B5E0-75FA21DF958D}" type="presParOf" srcId="{69893FFF-47A8-46B3-A904-BB8B98D64B25}" destId="{9DE68773-75FC-4F3F-9630-C2A90ECBF876}" srcOrd="8" destOrd="0" presId="urn:microsoft.com/office/officeart/2005/8/layout/hierarchy3"/>
    <dgm:cxn modelId="{9B786A00-80CA-434E-ACE3-96821ED5198B}" type="presParOf" srcId="{69893FFF-47A8-46B3-A904-BB8B98D64B25}" destId="{AAD1C0FE-8E80-46AC-B849-3C7BE487187E}" srcOrd="9" destOrd="0" presId="urn:microsoft.com/office/officeart/2005/8/layout/hierarchy3"/>
    <dgm:cxn modelId="{4A5860B4-7928-4309-AEF9-118E8AD67F2D}" type="presParOf" srcId="{D3B6FF1F-94B2-4878-9951-D2AFC98EA756}" destId="{3813C156-B44A-4639-B105-FED37AC060F6}" srcOrd="1" destOrd="0" presId="urn:microsoft.com/office/officeart/2005/8/layout/hierarchy3"/>
    <dgm:cxn modelId="{93E24A3D-104B-47CE-95F6-CBC96815423D}" type="presParOf" srcId="{3813C156-B44A-4639-B105-FED37AC060F6}" destId="{5D45BEE4-BE4B-498B-A225-CEE44084355D}" srcOrd="0" destOrd="0" presId="urn:microsoft.com/office/officeart/2005/8/layout/hierarchy3"/>
    <dgm:cxn modelId="{B92A0670-284A-4BE1-A9D0-DC20C55460D8}" type="presParOf" srcId="{5D45BEE4-BE4B-498B-A225-CEE44084355D}" destId="{C2DAF3EB-0812-429D-89B8-D2C1BA3DCA9C}" srcOrd="0" destOrd="0" presId="urn:microsoft.com/office/officeart/2005/8/layout/hierarchy3"/>
    <dgm:cxn modelId="{9FDD402C-C8D2-45C6-91FE-8E8698C746DF}" type="presParOf" srcId="{5D45BEE4-BE4B-498B-A225-CEE44084355D}" destId="{AC7CB9AA-FFF1-405A-AB44-C05F5F481E36}" srcOrd="1" destOrd="0" presId="urn:microsoft.com/office/officeart/2005/8/layout/hierarchy3"/>
    <dgm:cxn modelId="{9B7F9C15-4B3C-416D-981A-4E4358DAA3A0}" type="presParOf" srcId="{3813C156-B44A-4639-B105-FED37AC060F6}" destId="{42779589-79E3-4854-A9D6-47B5841BB374}" srcOrd="1" destOrd="0" presId="urn:microsoft.com/office/officeart/2005/8/layout/hierarchy3"/>
    <dgm:cxn modelId="{9330BB4B-1790-422C-944E-C5AA5ADAACAB}" type="presParOf" srcId="{42779589-79E3-4854-A9D6-47B5841BB374}" destId="{684DEB9B-EFA9-46B0-9EC2-CE85544BFF06}" srcOrd="0" destOrd="0" presId="urn:microsoft.com/office/officeart/2005/8/layout/hierarchy3"/>
    <dgm:cxn modelId="{67BB6071-E9ED-4850-9AB9-5F6A2B095F33}" type="presParOf" srcId="{42779589-79E3-4854-A9D6-47B5841BB374}" destId="{2D40D296-8AD1-46B0-AD7C-E295C15E87FC}" srcOrd="1" destOrd="0" presId="urn:microsoft.com/office/officeart/2005/8/layout/hierarchy3"/>
    <dgm:cxn modelId="{433158B1-2A28-46B1-A866-A64CDB92804C}" type="presParOf" srcId="{42779589-79E3-4854-A9D6-47B5841BB374}" destId="{704B7F51-E797-4DF1-9AC4-E1EB990EC67F}" srcOrd="2" destOrd="0" presId="urn:microsoft.com/office/officeart/2005/8/layout/hierarchy3"/>
    <dgm:cxn modelId="{E31E1B28-8116-43F9-9792-35EFFCFABDC6}" type="presParOf" srcId="{42779589-79E3-4854-A9D6-47B5841BB374}" destId="{FC989F39-81C9-4FC1-964E-7713AC3A0590}" srcOrd="3" destOrd="0" presId="urn:microsoft.com/office/officeart/2005/8/layout/hierarchy3"/>
    <dgm:cxn modelId="{86FC1963-9871-4134-9CB7-7A375D25CFC8}" type="presParOf" srcId="{42779589-79E3-4854-A9D6-47B5841BB374}" destId="{445FF362-DA69-45AC-BBFD-D9870E9C0956}" srcOrd="4" destOrd="0" presId="urn:microsoft.com/office/officeart/2005/8/layout/hierarchy3"/>
    <dgm:cxn modelId="{CD9A2548-4AD7-4C65-8AC9-C00412D9B03F}" type="presParOf" srcId="{42779589-79E3-4854-A9D6-47B5841BB374}" destId="{537A3F43-AA02-4807-83C1-AC0FDC0BE67A}" srcOrd="5" destOrd="0" presId="urn:microsoft.com/office/officeart/2005/8/layout/hierarchy3"/>
    <dgm:cxn modelId="{9995A4F9-06C6-4BA1-A5F9-D701A0F3120C}" type="presParOf" srcId="{42779589-79E3-4854-A9D6-47B5841BB374}" destId="{461003CD-73F1-4346-9C2C-5C16FE0184C7}" srcOrd="6" destOrd="0" presId="urn:microsoft.com/office/officeart/2005/8/layout/hierarchy3"/>
    <dgm:cxn modelId="{A456F689-6032-4809-BE47-43AAEFD75827}" type="presParOf" srcId="{42779589-79E3-4854-A9D6-47B5841BB374}" destId="{90A86085-253B-4ACE-96D8-7E955F6EC86D}" srcOrd="7" destOrd="0" presId="urn:microsoft.com/office/officeart/2005/8/layout/hierarchy3"/>
    <dgm:cxn modelId="{554D6625-6535-4A0C-B462-642D0AF14F53}" type="presParOf" srcId="{42779589-79E3-4854-A9D6-47B5841BB374}" destId="{A864276C-0960-4D41-8159-6B0FA26A3D84}" srcOrd="8" destOrd="0" presId="urn:microsoft.com/office/officeart/2005/8/layout/hierarchy3"/>
    <dgm:cxn modelId="{3A1E7F3E-CC91-4D42-B662-4CEE9564C5EE}" type="presParOf" srcId="{42779589-79E3-4854-A9D6-47B5841BB374}" destId="{69DD601B-7F9C-49BA-8D35-7B0E4C61CD8D}"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BB0B7FA-07F1-4E3D-AA6D-9570BCDAB3CB}"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s-EC"/>
        </a:p>
      </dgm:t>
    </dgm:pt>
    <dgm:pt modelId="{13734871-0AE1-4809-9694-4CC8C4B50D48}">
      <dgm:prSet/>
      <dgm:spPr/>
      <dgm:t>
        <a:bodyPr/>
        <a:lstStyle/>
        <a:p>
          <a:pPr rtl="0"/>
          <a:r>
            <a:rPr lang="es-EC" b="1" dirty="0" smtClean="0">
              <a:solidFill>
                <a:srgbClr val="000000"/>
              </a:solidFill>
            </a:rPr>
            <a:t>La dinámica económica del cantón de Quinindé está fundamentada en el sector primario donde predominan las actividades agropecuarias.</a:t>
          </a:r>
          <a:endParaRPr lang="es-EC" dirty="0">
            <a:solidFill>
              <a:srgbClr val="000000"/>
            </a:solidFill>
          </a:endParaRPr>
        </a:p>
      </dgm:t>
    </dgm:pt>
    <dgm:pt modelId="{6B804249-7D1F-4B46-A004-25B4A1F59310}" type="parTrans" cxnId="{F02797D4-00AD-41C6-A61F-AFEE6D88127E}">
      <dgm:prSet/>
      <dgm:spPr/>
      <dgm:t>
        <a:bodyPr/>
        <a:lstStyle/>
        <a:p>
          <a:endParaRPr lang="es-EC">
            <a:solidFill>
              <a:srgbClr val="000000"/>
            </a:solidFill>
          </a:endParaRPr>
        </a:p>
      </dgm:t>
    </dgm:pt>
    <dgm:pt modelId="{F5B25AF7-F428-497B-A673-2A1CBC3C8860}" type="sibTrans" cxnId="{F02797D4-00AD-41C6-A61F-AFEE6D88127E}">
      <dgm:prSet/>
      <dgm:spPr/>
      <dgm:t>
        <a:bodyPr/>
        <a:lstStyle/>
        <a:p>
          <a:endParaRPr lang="es-EC">
            <a:solidFill>
              <a:srgbClr val="000000"/>
            </a:solidFill>
          </a:endParaRPr>
        </a:p>
      </dgm:t>
    </dgm:pt>
    <dgm:pt modelId="{672F4FE7-23F7-4D48-A171-010C494F011E}">
      <dgm:prSet/>
      <dgm:spPr/>
      <dgm:t>
        <a:bodyPr/>
        <a:lstStyle/>
        <a:p>
          <a:pPr rtl="0"/>
          <a:r>
            <a:rPr lang="es-EC" b="1" dirty="0" smtClean="0">
              <a:solidFill>
                <a:srgbClr val="000000"/>
              </a:solidFill>
            </a:rPr>
            <a:t>Este verde cantón está ubicado en el centro de la provincia de Esmeraldas.</a:t>
          </a:r>
          <a:endParaRPr lang="es-EC" dirty="0">
            <a:solidFill>
              <a:srgbClr val="000000"/>
            </a:solidFill>
          </a:endParaRPr>
        </a:p>
      </dgm:t>
    </dgm:pt>
    <dgm:pt modelId="{2A714F6B-9E1F-4F17-A8DC-332336A42ADB}" type="parTrans" cxnId="{20A83653-7729-41ED-973F-A738FA447DEB}">
      <dgm:prSet/>
      <dgm:spPr/>
      <dgm:t>
        <a:bodyPr/>
        <a:lstStyle/>
        <a:p>
          <a:endParaRPr lang="es-EC">
            <a:solidFill>
              <a:srgbClr val="000000"/>
            </a:solidFill>
          </a:endParaRPr>
        </a:p>
      </dgm:t>
    </dgm:pt>
    <dgm:pt modelId="{07B23765-B56B-442A-AB48-E99E6137A2CE}" type="sibTrans" cxnId="{20A83653-7729-41ED-973F-A738FA447DEB}">
      <dgm:prSet/>
      <dgm:spPr/>
      <dgm:t>
        <a:bodyPr/>
        <a:lstStyle/>
        <a:p>
          <a:endParaRPr lang="es-EC">
            <a:solidFill>
              <a:srgbClr val="000000"/>
            </a:solidFill>
          </a:endParaRPr>
        </a:p>
      </dgm:t>
    </dgm:pt>
    <dgm:pt modelId="{97FF851E-CA82-4D55-A062-300E9903614C}" type="pres">
      <dgm:prSet presAssocID="{8BB0B7FA-07F1-4E3D-AA6D-9570BCDAB3CB}" presName="linear" presStyleCnt="0">
        <dgm:presLayoutVars>
          <dgm:animLvl val="lvl"/>
          <dgm:resizeHandles val="exact"/>
        </dgm:presLayoutVars>
      </dgm:prSet>
      <dgm:spPr/>
      <dgm:t>
        <a:bodyPr/>
        <a:lstStyle/>
        <a:p>
          <a:endParaRPr lang="es-ES"/>
        </a:p>
      </dgm:t>
    </dgm:pt>
    <dgm:pt modelId="{F3643878-BF41-4CB5-B79B-46E2E037D301}" type="pres">
      <dgm:prSet presAssocID="{13734871-0AE1-4809-9694-4CC8C4B50D48}" presName="parentText" presStyleLbl="node1" presStyleIdx="0" presStyleCnt="2">
        <dgm:presLayoutVars>
          <dgm:chMax val="0"/>
          <dgm:bulletEnabled val="1"/>
        </dgm:presLayoutVars>
      </dgm:prSet>
      <dgm:spPr/>
      <dgm:t>
        <a:bodyPr/>
        <a:lstStyle/>
        <a:p>
          <a:endParaRPr lang="es-ES"/>
        </a:p>
      </dgm:t>
    </dgm:pt>
    <dgm:pt modelId="{6A036F2E-297B-44B5-A341-D467AAE09A7E}" type="pres">
      <dgm:prSet presAssocID="{F5B25AF7-F428-497B-A673-2A1CBC3C8860}" presName="spacer" presStyleCnt="0"/>
      <dgm:spPr/>
    </dgm:pt>
    <dgm:pt modelId="{1A81F0AF-AAD4-4459-BC0E-07F30F91BDF1}" type="pres">
      <dgm:prSet presAssocID="{672F4FE7-23F7-4D48-A171-010C494F011E}" presName="parentText" presStyleLbl="node1" presStyleIdx="1" presStyleCnt="2">
        <dgm:presLayoutVars>
          <dgm:chMax val="0"/>
          <dgm:bulletEnabled val="1"/>
        </dgm:presLayoutVars>
      </dgm:prSet>
      <dgm:spPr/>
      <dgm:t>
        <a:bodyPr/>
        <a:lstStyle/>
        <a:p>
          <a:endParaRPr lang="es-ES"/>
        </a:p>
      </dgm:t>
    </dgm:pt>
  </dgm:ptLst>
  <dgm:cxnLst>
    <dgm:cxn modelId="{F02797D4-00AD-41C6-A61F-AFEE6D88127E}" srcId="{8BB0B7FA-07F1-4E3D-AA6D-9570BCDAB3CB}" destId="{13734871-0AE1-4809-9694-4CC8C4B50D48}" srcOrd="0" destOrd="0" parTransId="{6B804249-7D1F-4B46-A004-25B4A1F59310}" sibTransId="{F5B25AF7-F428-497B-A673-2A1CBC3C8860}"/>
    <dgm:cxn modelId="{F4541A72-1866-4466-83EF-3CE348B215C0}" type="presOf" srcId="{8BB0B7FA-07F1-4E3D-AA6D-9570BCDAB3CB}" destId="{97FF851E-CA82-4D55-A062-300E9903614C}" srcOrd="0" destOrd="0" presId="urn:microsoft.com/office/officeart/2005/8/layout/vList2"/>
    <dgm:cxn modelId="{C01725BD-AD62-49D8-97ED-409D1386E209}" type="presOf" srcId="{672F4FE7-23F7-4D48-A171-010C494F011E}" destId="{1A81F0AF-AAD4-4459-BC0E-07F30F91BDF1}" srcOrd="0" destOrd="0" presId="urn:microsoft.com/office/officeart/2005/8/layout/vList2"/>
    <dgm:cxn modelId="{20A83653-7729-41ED-973F-A738FA447DEB}" srcId="{8BB0B7FA-07F1-4E3D-AA6D-9570BCDAB3CB}" destId="{672F4FE7-23F7-4D48-A171-010C494F011E}" srcOrd="1" destOrd="0" parTransId="{2A714F6B-9E1F-4F17-A8DC-332336A42ADB}" sibTransId="{07B23765-B56B-442A-AB48-E99E6137A2CE}"/>
    <dgm:cxn modelId="{D596404D-59F8-42CC-BA0A-ACF811CB5EAC}" type="presOf" srcId="{13734871-0AE1-4809-9694-4CC8C4B50D48}" destId="{F3643878-BF41-4CB5-B79B-46E2E037D301}" srcOrd="0" destOrd="0" presId="urn:microsoft.com/office/officeart/2005/8/layout/vList2"/>
    <dgm:cxn modelId="{A3881245-FFE6-4B7F-915A-BA74A545A022}" type="presParOf" srcId="{97FF851E-CA82-4D55-A062-300E9903614C}" destId="{F3643878-BF41-4CB5-B79B-46E2E037D301}" srcOrd="0" destOrd="0" presId="urn:microsoft.com/office/officeart/2005/8/layout/vList2"/>
    <dgm:cxn modelId="{C8B0F988-E884-44A3-A2F0-065143AB9DFC}" type="presParOf" srcId="{97FF851E-CA82-4D55-A062-300E9903614C}" destId="{6A036F2E-297B-44B5-A341-D467AAE09A7E}" srcOrd="1" destOrd="0" presId="urn:microsoft.com/office/officeart/2005/8/layout/vList2"/>
    <dgm:cxn modelId="{D3DECABF-162C-4712-A43B-1A17A7C9CDC6}" type="presParOf" srcId="{97FF851E-CA82-4D55-A062-300E9903614C}" destId="{1A81F0AF-AAD4-4459-BC0E-07F30F91BDF1}"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07EA709-67E4-42B6-B7D9-D7D31D63281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AFD9B284-A9CA-4E87-A1C4-955C94530594}">
      <dgm:prSet custT="1">
        <dgm:style>
          <a:lnRef idx="0">
            <a:schemeClr val="accent1"/>
          </a:lnRef>
          <a:fillRef idx="3">
            <a:schemeClr val="accent1"/>
          </a:fillRef>
          <a:effectRef idx="3">
            <a:schemeClr val="accent1"/>
          </a:effectRef>
          <a:fontRef idx="minor">
            <a:schemeClr val="lt1"/>
          </a:fontRef>
        </dgm:style>
      </dgm:prSet>
      <dgm:spPr/>
      <dgm:t>
        <a:bodyPr/>
        <a:lstStyle/>
        <a:p>
          <a:pPr rtl="0"/>
          <a:r>
            <a:rPr lang="es-EC" sz="1200" dirty="0" smtClean="0">
              <a:solidFill>
                <a:srgbClr val="000000"/>
              </a:solidFill>
            </a:rPr>
            <a:t>El Centro de Acopio se ubica en un terreno aledaño al centro del municipio de La Unión, zona de influencia comercial</a:t>
          </a:r>
          <a:endParaRPr lang="es-EC" sz="1200" dirty="0">
            <a:solidFill>
              <a:srgbClr val="000000"/>
            </a:solidFill>
          </a:endParaRPr>
        </a:p>
      </dgm:t>
    </dgm:pt>
    <dgm:pt modelId="{2A888B91-54CA-4F08-BDAB-76941969675B}" type="parTrans" cxnId="{16E9A59E-98A0-46C2-929F-CF8E0FDB2DD2}">
      <dgm:prSet/>
      <dgm:spPr/>
      <dgm:t>
        <a:bodyPr/>
        <a:lstStyle/>
        <a:p>
          <a:endParaRPr lang="es-EC"/>
        </a:p>
      </dgm:t>
    </dgm:pt>
    <dgm:pt modelId="{67C51C27-970E-4701-843F-1F1EB6A5AF68}" type="sibTrans" cxnId="{16E9A59E-98A0-46C2-929F-CF8E0FDB2DD2}">
      <dgm:prSet/>
      <dgm:spPr/>
      <dgm:t>
        <a:bodyPr/>
        <a:lstStyle/>
        <a:p>
          <a:endParaRPr lang="es-EC"/>
        </a:p>
      </dgm:t>
    </dgm:pt>
    <dgm:pt modelId="{38F5B5F1-67C1-4901-AFEC-91487AC38E7F}">
      <dgm:prSet custT="1">
        <dgm:style>
          <a:lnRef idx="0">
            <a:schemeClr val="accent1"/>
          </a:lnRef>
          <a:fillRef idx="3">
            <a:schemeClr val="accent1"/>
          </a:fillRef>
          <a:effectRef idx="3">
            <a:schemeClr val="accent1"/>
          </a:effectRef>
          <a:fontRef idx="minor">
            <a:schemeClr val="lt1"/>
          </a:fontRef>
        </dgm:style>
      </dgm:prSet>
      <dgm:spPr/>
      <dgm:t>
        <a:bodyPr/>
        <a:lstStyle/>
        <a:p>
          <a:pPr rtl="0"/>
          <a:r>
            <a:rPr lang="es-EC" sz="1200" dirty="0" smtClean="0">
              <a:solidFill>
                <a:srgbClr val="000000"/>
              </a:solidFill>
            </a:rPr>
            <a:t>Punto estratégico al localizarse en una zona de influencia comercial tiene aproximadamente 10.000 hectáreas de cultivos en producción de maracuyá</a:t>
          </a:r>
          <a:r>
            <a:rPr lang="es-EC" sz="1400" dirty="0" smtClean="0">
              <a:solidFill>
                <a:srgbClr val="000000"/>
              </a:solidFill>
            </a:rPr>
            <a:t>.</a:t>
          </a:r>
          <a:endParaRPr lang="es-EC" sz="1400" dirty="0">
            <a:solidFill>
              <a:srgbClr val="000000"/>
            </a:solidFill>
          </a:endParaRPr>
        </a:p>
      </dgm:t>
    </dgm:pt>
    <dgm:pt modelId="{6A27812D-FF98-4389-B841-98C997E87418}" type="parTrans" cxnId="{9DE909A4-9A56-43DE-9D13-A7CE7BF311CE}">
      <dgm:prSet/>
      <dgm:spPr/>
      <dgm:t>
        <a:bodyPr/>
        <a:lstStyle/>
        <a:p>
          <a:endParaRPr lang="es-EC"/>
        </a:p>
      </dgm:t>
    </dgm:pt>
    <dgm:pt modelId="{C0CF89D1-4ED5-4B9C-B4CC-FF9DD83CB05B}" type="sibTrans" cxnId="{9DE909A4-9A56-43DE-9D13-A7CE7BF311CE}">
      <dgm:prSet/>
      <dgm:spPr/>
      <dgm:t>
        <a:bodyPr/>
        <a:lstStyle/>
        <a:p>
          <a:endParaRPr lang="es-EC"/>
        </a:p>
      </dgm:t>
    </dgm:pt>
    <dgm:pt modelId="{4F3AFA5E-E12C-4C75-9E04-BA4C25B48EE7}" type="pres">
      <dgm:prSet presAssocID="{007EA709-67E4-42B6-B7D9-D7D31D63281A}" presName="linear" presStyleCnt="0">
        <dgm:presLayoutVars>
          <dgm:animLvl val="lvl"/>
          <dgm:resizeHandles val="exact"/>
        </dgm:presLayoutVars>
      </dgm:prSet>
      <dgm:spPr/>
      <dgm:t>
        <a:bodyPr/>
        <a:lstStyle/>
        <a:p>
          <a:endParaRPr lang="es-ES"/>
        </a:p>
      </dgm:t>
    </dgm:pt>
    <dgm:pt modelId="{76435937-85D3-4422-8FCA-6A0CD3610EF3}" type="pres">
      <dgm:prSet presAssocID="{AFD9B284-A9CA-4E87-A1C4-955C94530594}" presName="parentText" presStyleLbl="node1" presStyleIdx="0" presStyleCnt="2">
        <dgm:presLayoutVars>
          <dgm:chMax val="0"/>
          <dgm:bulletEnabled val="1"/>
        </dgm:presLayoutVars>
      </dgm:prSet>
      <dgm:spPr/>
      <dgm:t>
        <a:bodyPr/>
        <a:lstStyle/>
        <a:p>
          <a:endParaRPr lang="es-EC"/>
        </a:p>
      </dgm:t>
    </dgm:pt>
    <dgm:pt modelId="{99CDA416-1275-4053-A0F7-E73B59C61036}" type="pres">
      <dgm:prSet presAssocID="{67C51C27-970E-4701-843F-1F1EB6A5AF68}" presName="spacer" presStyleCnt="0"/>
      <dgm:spPr/>
    </dgm:pt>
    <dgm:pt modelId="{99E3F641-B4B3-4257-9E4B-7A91C581883B}" type="pres">
      <dgm:prSet presAssocID="{38F5B5F1-67C1-4901-AFEC-91487AC38E7F}" presName="parentText" presStyleLbl="node1" presStyleIdx="1" presStyleCnt="2">
        <dgm:presLayoutVars>
          <dgm:chMax val="0"/>
          <dgm:bulletEnabled val="1"/>
        </dgm:presLayoutVars>
      </dgm:prSet>
      <dgm:spPr/>
      <dgm:t>
        <a:bodyPr/>
        <a:lstStyle/>
        <a:p>
          <a:endParaRPr lang="es-ES"/>
        </a:p>
      </dgm:t>
    </dgm:pt>
  </dgm:ptLst>
  <dgm:cxnLst>
    <dgm:cxn modelId="{16E9A59E-98A0-46C2-929F-CF8E0FDB2DD2}" srcId="{007EA709-67E4-42B6-B7D9-D7D31D63281A}" destId="{AFD9B284-A9CA-4E87-A1C4-955C94530594}" srcOrd="0" destOrd="0" parTransId="{2A888B91-54CA-4F08-BDAB-76941969675B}" sibTransId="{67C51C27-970E-4701-843F-1F1EB6A5AF68}"/>
    <dgm:cxn modelId="{9DE909A4-9A56-43DE-9D13-A7CE7BF311CE}" srcId="{007EA709-67E4-42B6-B7D9-D7D31D63281A}" destId="{38F5B5F1-67C1-4901-AFEC-91487AC38E7F}" srcOrd="1" destOrd="0" parTransId="{6A27812D-FF98-4389-B841-98C997E87418}" sibTransId="{C0CF89D1-4ED5-4B9C-B4CC-FF9DD83CB05B}"/>
    <dgm:cxn modelId="{60462680-3054-46C3-9C5D-C8B8B2DECDA3}" type="presOf" srcId="{007EA709-67E4-42B6-B7D9-D7D31D63281A}" destId="{4F3AFA5E-E12C-4C75-9E04-BA4C25B48EE7}" srcOrd="0" destOrd="0" presId="urn:microsoft.com/office/officeart/2005/8/layout/vList2"/>
    <dgm:cxn modelId="{0B4F2676-DFB5-4F9C-9C95-D7BEC5D3E46E}" type="presOf" srcId="{38F5B5F1-67C1-4901-AFEC-91487AC38E7F}" destId="{99E3F641-B4B3-4257-9E4B-7A91C581883B}" srcOrd="0" destOrd="0" presId="urn:microsoft.com/office/officeart/2005/8/layout/vList2"/>
    <dgm:cxn modelId="{3CB772FB-8AC7-48DF-A9B7-25B9889E757E}" type="presOf" srcId="{AFD9B284-A9CA-4E87-A1C4-955C94530594}" destId="{76435937-85D3-4422-8FCA-6A0CD3610EF3}" srcOrd="0" destOrd="0" presId="urn:microsoft.com/office/officeart/2005/8/layout/vList2"/>
    <dgm:cxn modelId="{EF4F3A23-C60A-4C7A-95A5-B2C54EBD0674}" type="presParOf" srcId="{4F3AFA5E-E12C-4C75-9E04-BA4C25B48EE7}" destId="{76435937-85D3-4422-8FCA-6A0CD3610EF3}" srcOrd="0" destOrd="0" presId="urn:microsoft.com/office/officeart/2005/8/layout/vList2"/>
    <dgm:cxn modelId="{2A35082A-D84B-4F4A-895A-E575459E7228}" type="presParOf" srcId="{4F3AFA5E-E12C-4C75-9E04-BA4C25B48EE7}" destId="{99CDA416-1275-4053-A0F7-E73B59C61036}" srcOrd="1" destOrd="0" presId="urn:microsoft.com/office/officeart/2005/8/layout/vList2"/>
    <dgm:cxn modelId="{FEC209CC-6CE5-4326-BF19-25E7EB81AF37}" type="presParOf" srcId="{4F3AFA5E-E12C-4C75-9E04-BA4C25B48EE7}" destId="{99E3F641-B4B3-4257-9E4B-7A91C581883B}" srcOrd="2"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7E68C7D-FD2F-4AAE-8BCA-6E4527566E2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C"/>
        </a:p>
      </dgm:t>
    </dgm:pt>
    <dgm:pt modelId="{6D1505E6-076E-431D-93DE-7AD6616AC783}">
      <dgm:prSet phldrT="[Texto]">
        <dgm:style>
          <a:lnRef idx="1">
            <a:schemeClr val="accent4"/>
          </a:lnRef>
          <a:fillRef idx="2">
            <a:schemeClr val="accent4"/>
          </a:fillRef>
          <a:effectRef idx="1">
            <a:schemeClr val="accent4"/>
          </a:effectRef>
          <a:fontRef idx="minor">
            <a:schemeClr val="dk1"/>
          </a:fontRef>
        </dgm:style>
      </dgm:prSet>
      <dgm:spPr/>
      <dgm:t>
        <a:bodyPr/>
        <a:lstStyle/>
        <a:p>
          <a:r>
            <a:rPr lang="es-AR" dirty="0" smtClean="0"/>
            <a:t>Supervisor de Planta</a:t>
          </a:r>
          <a:endParaRPr lang="es-EC" dirty="0"/>
        </a:p>
      </dgm:t>
    </dgm:pt>
    <dgm:pt modelId="{30B188B8-259A-4D44-BDF6-0FA5CA4844DB}" type="parTrans" cxnId="{5640E068-32F6-473E-BA77-FCC1351D9053}">
      <dgm:prSet/>
      <dgm:spPr/>
      <dgm:t>
        <a:bodyPr/>
        <a:lstStyle/>
        <a:p>
          <a:endParaRPr lang="es-EC"/>
        </a:p>
      </dgm:t>
    </dgm:pt>
    <dgm:pt modelId="{EF828D56-5989-435B-AA84-1198E5C83E55}" type="sibTrans" cxnId="{5640E068-32F6-473E-BA77-FCC1351D9053}">
      <dgm:prSet/>
      <dgm:spPr/>
      <dgm:t>
        <a:bodyPr/>
        <a:lstStyle/>
        <a:p>
          <a:endParaRPr lang="es-EC"/>
        </a:p>
      </dgm:t>
    </dgm:pt>
    <dgm:pt modelId="{DBA800A6-FC89-4F6A-B81C-3FB883E34466}">
      <dgm:prSet phldrT="[Texto]">
        <dgm:style>
          <a:lnRef idx="1">
            <a:schemeClr val="accent1"/>
          </a:lnRef>
          <a:fillRef idx="3">
            <a:schemeClr val="accent1"/>
          </a:fillRef>
          <a:effectRef idx="2">
            <a:schemeClr val="accent1"/>
          </a:effectRef>
          <a:fontRef idx="minor">
            <a:schemeClr val="lt1"/>
          </a:fontRef>
        </dgm:style>
      </dgm:prSet>
      <dgm:spPr/>
      <dgm:t>
        <a:bodyPr/>
        <a:lstStyle/>
        <a:p>
          <a:r>
            <a:rPr lang="es-AR" dirty="0" smtClean="0"/>
            <a:t>Operarios 	</a:t>
          </a:r>
          <a:endParaRPr lang="es-EC" dirty="0"/>
        </a:p>
      </dgm:t>
    </dgm:pt>
    <dgm:pt modelId="{4CCCFE87-37DA-40FE-AA29-3F28A4383858}" type="parTrans" cxnId="{C1ADBA57-813F-4254-8F99-A47104A67212}">
      <dgm:prSet/>
      <dgm:spPr/>
      <dgm:t>
        <a:bodyPr/>
        <a:lstStyle/>
        <a:p>
          <a:endParaRPr lang="es-EC"/>
        </a:p>
      </dgm:t>
    </dgm:pt>
    <dgm:pt modelId="{308C78A1-9DAE-414B-B79B-9A67C5CFDFAB}" type="sibTrans" cxnId="{C1ADBA57-813F-4254-8F99-A47104A67212}">
      <dgm:prSet/>
      <dgm:spPr/>
      <dgm:t>
        <a:bodyPr/>
        <a:lstStyle/>
        <a:p>
          <a:endParaRPr lang="es-EC"/>
        </a:p>
      </dgm:t>
    </dgm:pt>
    <dgm:pt modelId="{8C7B3837-68A4-402B-AD52-3AFF32276CBF}">
      <dgm:prSet phldrT="[Texto]">
        <dgm:style>
          <a:lnRef idx="1">
            <a:schemeClr val="accent4"/>
          </a:lnRef>
          <a:fillRef idx="2">
            <a:schemeClr val="accent4"/>
          </a:fillRef>
          <a:effectRef idx="1">
            <a:schemeClr val="accent4"/>
          </a:effectRef>
          <a:fontRef idx="minor">
            <a:schemeClr val="dk1"/>
          </a:fontRef>
        </dgm:style>
      </dgm:prSet>
      <dgm:spPr/>
      <dgm:t>
        <a:bodyPr/>
        <a:lstStyle/>
        <a:p>
          <a:r>
            <a:rPr lang="es-AR" dirty="0" smtClean="0"/>
            <a:t>Agente de Exportaciones</a:t>
          </a:r>
          <a:endParaRPr lang="es-EC" dirty="0"/>
        </a:p>
      </dgm:t>
    </dgm:pt>
    <dgm:pt modelId="{70AB384E-F39D-41C8-826B-1CF728C8D893}" type="parTrans" cxnId="{6D32C2F9-D337-45A0-982D-C932AF840034}">
      <dgm:prSet/>
      <dgm:spPr/>
      <dgm:t>
        <a:bodyPr/>
        <a:lstStyle/>
        <a:p>
          <a:endParaRPr lang="es-EC"/>
        </a:p>
      </dgm:t>
    </dgm:pt>
    <dgm:pt modelId="{7C2CDE81-E3CA-4024-AD2F-BB84E2F0B616}" type="sibTrans" cxnId="{6D32C2F9-D337-45A0-982D-C932AF840034}">
      <dgm:prSet/>
      <dgm:spPr/>
      <dgm:t>
        <a:bodyPr/>
        <a:lstStyle/>
        <a:p>
          <a:endParaRPr lang="es-EC"/>
        </a:p>
      </dgm:t>
    </dgm:pt>
    <dgm:pt modelId="{D2CB1397-D97F-40F2-A4EC-960489056DAC}">
      <dgm:prSet phldrT="[Texto]">
        <dgm:style>
          <a:lnRef idx="1">
            <a:schemeClr val="accent1"/>
          </a:lnRef>
          <a:fillRef idx="3">
            <a:schemeClr val="accent1"/>
          </a:fillRef>
          <a:effectRef idx="2">
            <a:schemeClr val="accent1"/>
          </a:effectRef>
          <a:fontRef idx="minor">
            <a:schemeClr val="lt1"/>
          </a:fontRef>
        </dgm:style>
      </dgm:prSet>
      <dgm:spPr/>
      <dgm:t>
        <a:bodyPr/>
        <a:lstStyle/>
        <a:p>
          <a:r>
            <a:rPr lang="es-AR" dirty="0" smtClean="0"/>
            <a:t>Auxiliar Administrativo</a:t>
          </a:r>
          <a:endParaRPr lang="es-EC" dirty="0"/>
        </a:p>
      </dgm:t>
    </dgm:pt>
    <dgm:pt modelId="{2CC357EF-C894-4083-AC1A-CD57CCBF3ADA}" type="parTrans" cxnId="{396389F3-4DCD-4459-9423-1E15ABE67447}">
      <dgm:prSet/>
      <dgm:spPr/>
      <dgm:t>
        <a:bodyPr/>
        <a:lstStyle/>
        <a:p>
          <a:endParaRPr lang="es-EC"/>
        </a:p>
      </dgm:t>
    </dgm:pt>
    <dgm:pt modelId="{57C18088-6CCE-448D-9A15-DDA3C4072E6B}" type="sibTrans" cxnId="{396389F3-4DCD-4459-9423-1E15ABE67447}">
      <dgm:prSet/>
      <dgm:spPr/>
      <dgm:t>
        <a:bodyPr/>
        <a:lstStyle/>
        <a:p>
          <a:endParaRPr lang="es-EC"/>
        </a:p>
      </dgm:t>
    </dgm:pt>
    <dgm:pt modelId="{8EA5C19F-5F8E-4A81-8528-915097ACC4D7}">
      <dgm:prSet phldrT="[Texto]">
        <dgm:style>
          <a:lnRef idx="1">
            <a:schemeClr val="accent5"/>
          </a:lnRef>
          <a:fillRef idx="2">
            <a:schemeClr val="accent5"/>
          </a:fillRef>
          <a:effectRef idx="1">
            <a:schemeClr val="accent5"/>
          </a:effectRef>
          <a:fontRef idx="minor">
            <a:schemeClr val="dk1"/>
          </a:fontRef>
        </dgm:style>
      </dgm:prSet>
      <dgm:spPr/>
      <dgm:t>
        <a:bodyPr/>
        <a:lstStyle/>
        <a:p>
          <a:r>
            <a:rPr lang="es-AR" dirty="0" smtClean="0"/>
            <a:t>Administrador del centro de Acopio</a:t>
          </a:r>
          <a:endParaRPr lang="es-EC" dirty="0"/>
        </a:p>
      </dgm:t>
    </dgm:pt>
    <dgm:pt modelId="{E3ADD3F4-984F-472C-A471-502F6DCEE553}" type="sibTrans" cxnId="{8AB57C46-8E07-410B-81DA-09C6CFD18C0D}">
      <dgm:prSet/>
      <dgm:spPr/>
      <dgm:t>
        <a:bodyPr/>
        <a:lstStyle/>
        <a:p>
          <a:endParaRPr lang="es-EC"/>
        </a:p>
      </dgm:t>
    </dgm:pt>
    <dgm:pt modelId="{D132A13E-EA70-43B9-808E-9AA64A575F71}" type="parTrans" cxnId="{8AB57C46-8E07-410B-81DA-09C6CFD18C0D}">
      <dgm:prSet/>
      <dgm:spPr/>
      <dgm:t>
        <a:bodyPr/>
        <a:lstStyle/>
        <a:p>
          <a:endParaRPr lang="es-EC"/>
        </a:p>
      </dgm:t>
    </dgm:pt>
    <dgm:pt modelId="{1E75A5AC-3856-4EA7-B988-08D33A2A2457}">
      <dgm:prSet phldrT="[Texto]">
        <dgm:style>
          <a:lnRef idx="1">
            <a:schemeClr val="accent1"/>
          </a:lnRef>
          <a:fillRef idx="3">
            <a:schemeClr val="accent1"/>
          </a:fillRef>
          <a:effectRef idx="2">
            <a:schemeClr val="accent1"/>
          </a:effectRef>
          <a:fontRef idx="minor">
            <a:schemeClr val="lt1"/>
          </a:fontRef>
        </dgm:style>
      </dgm:prSet>
      <dgm:spPr/>
      <dgm:t>
        <a:bodyPr/>
        <a:lstStyle/>
        <a:p>
          <a:r>
            <a:rPr lang="es-AR" dirty="0" smtClean="0"/>
            <a:t>Operadores</a:t>
          </a:r>
          <a:endParaRPr lang="es-EC" dirty="0"/>
        </a:p>
      </dgm:t>
    </dgm:pt>
    <dgm:pt modelId="{45C3A825-3AA2-44D7-BCA5-32B8E4D0C5D7}" type="sibTrans" cxnId="{1188FCBA-FAC0-4940-BF51-6B1B210EE282}">
      <dgm:prSet/>
      <dgm:spPr/>
      <dgm:t>
        <a:bodyPr/>
        <a:lstStyle/>
        <a:p>
          <a:endParaRPr lang="es-EC"/>
        </a:p>
      </dgm:t>
    </dgm:pt>
    <dgm:pt modelId="{5D4D83A2-B552-4444-A8C9-FDCDA3224FB9}" type="parTrans" cxnId="{1188FCBA-FAC0-4940-BF51-6B1B210EE282}">
      <dgm:prSet/>
      <dgm:spPr/>
      <dgm:t>
        <a:bodyPr/>
        <a:lstStyle/>
        <a:p>
          <a:endParaRPr lang="es-EC"/>
        </a:p>
      </dgm:t>
    </dgm:pt>
    <dgm:pt modelId="{55380735-7BD2-470F-84E3-5D4A98FF3141}" type="pres">
      <dgm:prSet presAssocID="{07E68C7D-FD2F-4AAE-8BCA-6E4527566E2B}" presName="hierChild1" presStyleCnt="0">
        <dgm:presLayoutVars>
          <dgm:chPref val="1"/>
          <dgm:dir/>
          <dgm:animOne val="branch"/>
          <dgm:animLvl val="lvl"/>
          <dgm:resizeHandles/>
        </dgm:presLayoutVars>
      </dgm:prSet>
      <dgm:spPr/>
      <dgm:t>
        <a:bodyPr/>
        <a:lstStyle/>
        <a:p>
          <a:endParaRPr lang="es-ES"/>
        </a:p>
      </dgm:t>
    </dgm:pt>
    <dgm:pt modelId="{2EBC5E4E-CFD3-4435-B8AE-89730571638D}" type="pres">
      <dgm:prSet presAssocID="{8EA5C19F-5F8E-4A81-8528-915097ACC4D7}" presName="hierRoot1" presStyleCnt="0"/>
      <dgm:spPr/>
    </dgm:pt>
    <dgm:pt modelId="{99A01B59-C771-4658-8EE3-851E7EDB22AE}" type="pres">
      <dgm:prSet presAssocID="{8EA5C19F-5F8E-4A81-8528-915097ACC4D7}" presName="composite" presStyleCnt="0"/>
      <dgm:spPr/>
    </dgm:pt>
    <dgm:pt modelId="{8968E3F5-9157-408C-AB2B-5D8E186ED4F3}" type="pres">
      <dgm:prSet presAssocID="{8EA5C19F-5F8E-4A81-8528-915097ACC4D7}" presName="background" presStyleLbl="node0" presStyleIdx="0" presStyleCnt="1"/>
      <dgm:spPr>
        <a:noFill/>
        <a:ln>
          <a:noFill/>
        </a:ln>
      </dgm:spPr>
    </dgm:pt>
    <dgm:pt modelId="{EAB32AAB-FB4B-49BE-9A57-9A079959C97D}" type="pres">
      <dgm:prSet presAssocID="{8EA5C19F-5F8E-4A81-8528-915097ACC4D7}" presName="text" presStyleLbl="fgAcc0" presStyleIdx="0" presStyleCnt="1">
        <dgm:presLayoutVars>
          <dgm:chPref val="3"/>
        </dgm:presLayoutVars>
      </dgm:prSet>
      <dgm:spPr/>
      <dgm:t>
        <a:bodyPr/>
        <a:lstStyle/>
        <a:p>
          <a:endParaRPr lang="es-EC"/>
        </a:p>
      </dgm:t>
    </dgm:pt>
    <dgm:pt modelId="{70656E95-9146-4631-B905-13DE72A53FC1}" type="pres">
      <dgm:prSet presAssocID="{8EA5C19F-5F8E-4A81-8528-915097ACC4D7}" presName="hierChild2" presStyleCnt="0"/>
      <dgm:spPr/>
    </dgm:pt>
    <dgm:pt modelId="{7B22141D-D535-4CA4-AE56-E4C5F3C0743C}" type="pres">
      <dgm:prSet presAssocID="{30B188B8-259A-4D44-BDF6-0FA5CA4844DB}" presName="Name10" presStyleLbl="parChTrans1D2" presStyleIdx="0" presStyleCnt="2"/>
      <dgm:spPr/>
      <dgm:t>
        <a:bodyPr/>
        <a:lstStyle/>
        <a:p>
          <a:endParaRPr lang="es-ES"/>
        </a:p>
      </dgm:t>
    </dgm:pt>
    <dgm:pt modelId="{63C3A923-5FF0-4CFF-8462-6F956F22A458}" type="pres">
      <dgm:prSet presAssocID="{6D1505E6-076E-431D-93DE-7AD6616AC783}" presName="hierRoot2" presStyleCnt="0"/>
      <dgm:spPr/>
    </dgm:pt>
    <dgm:pt modelId="{A3712076-974C-4983-AD6F-890763B0E763}" type="pres">
      <dgm:prSet presAssocID="{6D1505E6-076E-431D-93DE-7AD6616AC783}" presName="composite2" presStyleCnt="0"/>
      <dgm:spPr/>
    </dgm:pt>
    <dgm:pt modelId="{CAC9E66C-A3C9-453E-8262-400A9334E559}" type="pres">
      <dgm:prSet presAssocID="{6D1505E6-076E-431D-93DE-7AD6616AC783}" presName="background2" presStyleLbl="node2" presStyleIdx="0" presStyleCnt="2"/>
      <dgm:spPr>
        <a:noFill/>
        <a:ln>
          <a:noFill/>
        </a:ln>
      </dgm:spPr>
    </dgm:pt>
    <dgm:pt modelId="{99330677-E04C-40B4-9893-23459B6832FA}" type="pres">
      <dgm:prSet presAssocID="{6D1505E6-076E-431D-93DE-7AD6616AC783}" presName="text2" presStyleLbl="fgAcc2" presStyleIdx="0" presStyleCnt="2" custLinFactNeighborX="-10187" custLinFactNeighborY="-18023">
        <dgm:presLayoutVars>
          <dgm:chPref val="3"/>
        </dgm:presLayoutVars>
      </dgm:prSet>
      <dgm:spPr/>
      <dgm:t>
        <a:bodyPr/>
        <a:lstStyle/>
        <a:p>
          <a:endParaRPr lang="es-EC"/>
        </a:p>
      </dgm:t>
    </dgm:pt>
    <dgm:pt modelId="{2323D545-EAAC-497E-828E-5789A12AC5C5}" type="pres">
      <dgm:prSet presAssocID="{6D1505E6-076E-431D-93DE-7AD6616AC783}" presName="hierChild3" presStyleCnt="0"/>
      <dgm:spPr/>
    </dgm:pt>
    <dgm:pt modelId="{5E55FF6F-F5BF-4AE7-B98A-4D79A59856AF}" type="pres">
      <dgm:prSet presAssocID="{4CCCFE87-37DA-40FE-AA29-3F28A4383858}" presName="Name17" presStyleLbl="parChTrans1D3" presStyleIdx="0" presStyleCnt="3"/>
      <dgm:spPr/>
      <dgm:t>
        <a:bodyPr/>
        <a:lstStyle/>
        <a:p>
          <a:endParaRPr lang="es-ES"/>
        </a:p>
      </dgm:t>
    </dgm:pt>
    <dgm:pt modelId="{FD0171C1-ECF3-4170-93E6-388ECB654307}" type="pres">
      <dgm:prSet presAssocID="{DBA800A6-FC89-4F6A-B81C-3FB883E34466}" presName="hierRoot3" presStyleCnt="0"/>
      <dgm:spPr/>
    </dgm:pt>
    <dgm:pt modelId="{0CF2F919-C82C-483A-B714-28AB318299A5}" type="pres">
      <dgm:prSet presAssocID="{DBA800A6-FC89-4F6A-B81C-3FB883E34466}" presName="composite3" presStyleCnt="0"/>
      <dgm:spPr/>
    </dgm:pt>
    <dgm:pt modelId="{403D2944-5644-49A4-B8F7-A41C9FB4BED6}" type="pres">
      <dgm:prSet presAssocID="{DBA800A6-FC89-4F6A-B81C-3FB883E34466}" presName="background3" presStyleLbl="node3" presStyleIdx="0" presStyleCnt="3"/>
      <dgm:spPr>
        <a:noFill/>
        <a:ln>
          <a:noFill/>
        </a:ln>
      </dgm:spPr>
    </dgm:pt>
    <dgm:pt modelId="{89CCFC44-1B44-46E6-849E-A4BADCD27ABC}" type="pres">
      <dgm:prSet presAssocID="{DBA800A6-FC89-4F6A-B81C-3FB883E34466}" presName="text3" presStyleLbl="fgAcc3" presStyleIdx="0" presStyleCnt="3" custLinFactNeighborX="924" custLinFactNeighborY="-17258">
        <dgm:presLayoutVars>
          <dgm:chPref val="3"/>
        </dgm:presLayoutVars>
      </dgm:prSet>
      <dgm:spPr/>
      <dgm:t>
        <a:bodyPr/>
        <a:lstStyle/>
        <a:p>
          <a:endParaRPr lang="es-ES"/>
        </a:p>
      </dgm:t>
    </dgm:pt>
    <dgm:pt modelId="{B23BB5A9-7185-4049-A904-32E3A71D2AF8}" type="pres">
      <dgm:prSet presAssocID="{DBA800A6-FC89-4F6A-B81C-3FB883E34466}" presName="hierChild4" presStyleCnt="0"/>
      <dgm:spPr/>
    </dgm:pt>
    <dgm:pt modelId="{BF0E94B5-1149-443C-8B9B-6F0C4158503E}" type="pres">
      <dgm:prSet presAssocID="{5D4D83A2-B552-4444-A8C9-FDCDA3224FB9}" presName="Name17" presStyleLbl="parChTrans1D3" presStyleIdx="1" presStyleCnt="3"/>
      <dgm:spPr/>
      <dgm:t>
        <a:bodyPr/>
        <a:lstStyle/>
        <a:p>
          <a:endParaRPr lang="es-ES"/>
        </a:p>
      </dgm:t>
    </dgm:pt>
    <dgm:pt modelId="{E5E63542-A14B-4109-A6BB-457AFF32D7B9}" type="pres">
      <dgm:prSet presAssocID="{1E75A5AC-3856-4EA7-B988-08D33A2A2457}" presName="hierRoot3" presStyleCnt="0"/>
      <dgm:spPr/>
    </dgm:pt>
    <dgm:pt modelId="{D8F4C855-4AAF-404A-A7FD-700BF6B3D030}" type="pres">
      <dgm:prSet presAssocID="{1E75A5AC-3856-4EA7-B988-08D33A2A2457}" presName="composite3" presStyleCnt="0"/>
      <dgm:spPr/>
    </dgm:pt>
    <dgm:pt modelId="{0BEB3B94-1916-46F6-A2BD-253151E42F17}" type="pres">
      <dgm:prSet presAssocID="{1E75A5AC-3856-4EA7-B988-08D33A2A2457}" presName="background3" presStyleLbl="node3" presStyleIdx="1" presStyleCnt="3"/>
      <dgm:spPr>
        <a:noFill/>
        <a:ln>
          <a:noFill/>
        </a:ln>
      </dgm:spPr>
    </dgm:pt>
    <dgm:pt modelId="{A1817C9D-CD04-457C-8D98-10A90F1A1064}" type="pres">
      <dgm:prSet presAssocID="{1E75A5AC-3856-4EA7-B988-08D33A2A2457}" presName="text3" presStyleLbl="fgAcc3" presStyleIdx="1" presStyleCnt="3" custLinFactNeighborX="-367" custLinFactNeighborY="-17258">
        <dgm:presLayoutVars>
          <dgm:chPref val="3"/>
        </dgm:presLayoutVars>
      </dgm:prSet>
      <dgm:spPr/>
      <dgm:t>
        <a:bodyPr/>
        <a:lstStyle/>
        <a:p>
          <a:endParaRPr lang="es-EC"/>
        </a:p>
      </dgm:t>
    </dgm:pt>
    <dgm:pt modelId="{ADD32F09-2845-4424-9488-191A74E06F88}" type="pres">
      <dgm:prSet presAssocID="{1E75A5AC-3856-4EA7-B988-08D33A2A2457}" presName="hierChild4" presStyleCnt="0"/>
      <dgm:spPr/>
    </dgm:pt>
    <dgm:pt modelId="{7C8860A8-AF1E-4ED5-B76F-51A7C2C49AB9}" type="pres">
      <dgm:prSet presAssocID="{70AB384E-F39D-41C8-826B-1CF728C8D893}" presName="Name10" presStyleLbl="parChTrans1D2" presStyleIdx="1" presStyleCnt="2"/>
      <dgm:spPr/>
      <dgm:t>
        <a:bodyPr/>
        <a:lstStyle/>
        <a:p>
          <a:endParaRPr lang="es-ES"/>
        </a:p>
      </dgm:t>
    </dgm:pt>
    <dgm:pt modelId="{3AA6F8D9-EB68-42B2-9EF7-A8058802E96E}" type="pres">
      <dgm:prSet presAssocID="{8C7B3837-68A4-402B-AD52-3AFF32276CBF}" presName="hierRoot2" presStyleCnt="0"/>
      <dgm:spPr/>
    </dgm:pt>
    <dgm:pt modelId="{08DD6F69-AF7A-49EA-89F4-E243B7B083B5}" type="pres">
      <dgm:prSet presAssocID="{8C7B3837-68A4-402B-AD52-3AFF32276CBF}" presName="composite2" presStyleCnt="0"/>
      <dgm:spPr/>
    </dgm:pt>
    <dgm:pt modelId="{05419A66-22D7-4EFD-A916-DF1C5F55D367}" type="pres">
      <dgm:prSet presAssocID="{8C7B3837-68A4-402B-AD52-3AFF32276CBF}" presName="background2" presStyleLbl="node2" presStyleIdx="1" presStyleCnt="2"/>
      <dgm:spPr>
        <a:noFill/>
        <a:ln>
          <a:noFill/>
        </a:ln>
      </dgm:spPr>
    </dgm:pt>
    <dgm:pt modelId="{F01C4CF2-A7A8-4B2A-8666-6D2ED91BC6BC}" type="pres">
      <dgm:prSet presAssocID="{8C7B3837-68A4-402B-AD52-3AFF32276CBF}" presName="text2" presStyleLbl="fgAcc2" presStyleIdx="1" presStyleCnt="2" custLinFactNeighborX="-1944" custLinFactNeighborY="-12595">
        <dgm:presLayoutVars>
          <dgm:chPref val="3"/>
        </dgm:presLayoutVars>
      </dgm:prSet>
      <dgm:spPr/>
      <dgm:t>
        <a:bodyPr/>
        <a:lstStyle/>
        <a:p>
          <a:endParaRPr lang="es-ES"/>
        </a:p>
      </dgm:t>
    </dgm:pt>
    <dgm:pt modelId="{E4F9CF31-6098-4255-8A4C-D5469E356603}" type="pres">
      <dgm:prSet presAssocID="{8C7B3837-68A4-402B-AD52-3AFF32276CBF}" presName="hierChild3" presStyleCnt="0"/>
      <dgm:spPr/>
    </dgm:pt>
    <dgm:pt modelId="{98635890-0480-4D23-BD76-7F8A8F564A28}" type="pres">
      <dgm:prSet presAssocID="{2CC357EF-C894-4083-AC1A-CD57CCBF3ADA}" presName="Name17" presStyleLbl="parChTrans1D3" presStyleIdx="2" presStyleCnt="3"/>
      <dgm:spPr/>
      <dgm:t>
        <a:bodyPr/>
        <a:lstStyle/>
        <a:p>
          <a:endParaRPr lang="es-ES"/>
        </a:p>
      </dgm:t>
    </dgm:pt>
    <dgm:pt modelId="{CAB7E447-FC28-4B7C-80F4-A9C4275DA463}" type="pres">
      <dgm:prSet presAssocID="{D2CB1397-D97F-40F2-A4EC-960489056DAC}" presName="hierRoot3" presStyleCnt="0"/>
      <dgm:spPr/>
    </dgm:pt>
    <dgm:pt modelId="{E9115A9C-5E63-4323-89CE-5A6AAD8EE0E4}" type="pres">
      <dgm:prSet presAssocID="{D2CB1397-D97F-40F2-A4EC-960489056DAC}" presName="composite3" presStyleCnt="0"/>
      <dgm:spPr/>
    </dgm:pt>
    <dgm:pt modelId="{4DB3F3CB-A256-4DC0-8CAE-BF20B444ED5F}" type="pres">
      <dgm:prSet presAssocID="{D2CB1397-D97F-40F2-A4EC-960489056DAC}" presName="background3" presStyleLbl="node3" presStyleIdx="2" presStyleCnt="3"/>
      <dgm:spPr>
        <a:noFill/>
        <a:ln>
          <a:noFill/>
        </a:ln>
      </dgm:spPr>
    </dgm:pt>
    <dgm:pt modelId="{4FDF80E8-8455-424E-A867-E844F0B31B24}" type="pres">
      <dgm:prSet presAssocID="{D2CB1397-D97F-40F2-A4EC-960489056DAC}" presName="text3" presStyleLbl="fgAcc3" presStyleIdx="2" presStyleCnt="3" custLinFactNeighborX="1503" custLinFactNeighborY="-17258">
        <dgm:presLayoutVars>
          <dgm:chPref val="3"/>
        </dgm:presLayoutVars>
      </dgm:prSet>
      <dgm:spPr/>
      <dgm:t>
        <a:bodyPr/>
        <a:lstStyle/>
        <a:p>
          <a:endParaRPr lang="es-EC"/>
        </a:p>
      </dgm:t>
    </dgm:pt>
    <dgm:pt modelId="{E6809DD6-73C5-4E60-B657-CAA874C51706}" type="pres">
      <dgm:prSet presAssocID="{D2CB1397-D97F-40F2-A4EC-960489056DAC}" presName="hierChild4" presStyleCnt="0"/>
      <dgm:spPr/>
    </dgm:pt>
  </dgm:ptLst>
  <dgm:cxnLst>
    <dgm:cxn modelId="{4993C6E6-ACB6-4CDA-90C2-F03CB1DC97FC}" type="presOf" srcId="{D2CB1397-D97F-40F2-A4EC-960489056DAC}" destId="{4FDF80E8-8455-424E-A867-E844F0B31B24}" srcOrd="0" destOrd="0" presId="urn:microsoft.com/office/officeart/2005/8/layout/hierarchy1"/>
    <dgm:cxn modelId="{D17F09AF-0526-4E84-8279-B7EF0CC3714B}" type="presOf" srcId="{5D4D83A2-B552-4444-A8C9-FDCDA3224FB9}" destId="{BF0E94B5-1149-443C-8B9B-6F0C4158503E}" srcOrd="0" destOrd="0" presId="urn:microsoft.com/office/officeart/2005/8/layout/hierarchy1"/>
    <dgm:cxn modelId="{C71B96AF-B61A-4F68-8886-ED4FF40EE34B}" type="presOf" srcId="{30B188B8-259A-4D44-BDF6-0FA5CA4844DB}" destId="{7B22141D-D535-4CA4-AE56-E4C5F3C0743C}" srcOrd="0" destOrd="0" presId="urn:microsoft.com/office/officeart/2005/8/layout/hierarchy1"/>
    <dgm:cxn modelId="{5640E068-32F6-473E-BA77-FCC1351D9053}" srcId="{8EA5C19F-5F8E-4A81-8528-915097ACC4D7}" destId="{6D1505E6-076E-431D-93DE-7AD6616AC783}" srcOrd="0" destOrd="0" parTransId="{30B188B8-259A-4D44-BDF6-0FA5CA4844DB}" sibTransId="{EF828D56-5989-435B-AA84-1198E5C83E55}"/>
    <dgm:cxn modelId="{396389F3-4DCD-4459-9423-1E15ABE67447}" srcId="{8C7B3837-68A4-402B-AD52-3AFF32276CBF}" destId="{D2CB1397-D97F-40F2-A4EC-960489056DAC}" srcOrd="0" destOrd="0" parTransId="{2CC357EF-C894-4083-AC1A-CD57CCBF3ADA}" sibTransId="{57C18088-6CCE-448D-9A15-DDA3C4072E6B}"/>
    <dgm:cxn modelId="{6D32C2F9-D337-45A0-982D-C932AF840034}" srcId="{8EA5C19F-5F8E-4A81-8528-915097ACC4D7}" destId="{8C7B3837-68A4-402B-AD52-3AFF32276CBF}" srcOrd="1" destOrd="0" parTransId="{70AB384E-F39D-41C8-826B-1CF728C8D893}" sibTransId="{7C2CDE81-E3CA-4024-AD2F-BB84E2F0B616}"/>
    <dgm:cxn modelId="{2EEDC74D-8BE2-43D4-9F4B-7E12C1209D80}" type="presOf" srcId="{2CC357EF-C894-4083-AC1A-CD57CCBF3ADA}" destId="{98635890-0480-4D23-BD76-7F8A8F564A28}" srcOrd="0" destOrd="0" presId="urn:microsoft.com/office/officeart/2005/8/layout/hierarchy1"/>
    <dgm:cxn modelId="{F6D6F1E7-1CCE-46C7-A32E-F6588F3CD2A5}" type="presOf" srcId="{1E75A5AC-3856-4EA7-B988-08D33A2A2457}" destId="{A1817C9D-CD04-457C-8D98-10A90F1A1064}" srcOrd="0" destOrd="0" presId="urn:microsoft.com/office/officeart/2005/8/layout/hierarchy1"/>
    <dgm:cxn modelId="{00C1BAFA-4682-4F6C-A35E-9458E5457616}" type="presOf" srcId="{07E68C7D-FD2F-4AAE-8BCA-6E4527566E2B}" destId="{55380735-7BD2-470F-84E3-5D4A98FF3141}" srcOrd="0" destOrd="0" presId="urn:microsoft.com/office/officeart/2005/8/layout/hierarchy1"/>
    <dgm:cxn modelId="{6BEDD4B6-8C3A-4CF0-AA88-75658BC5F649}" type="presOf" srcId="{8EA5C19F-5F8E-4A81-8528-915097ACC4D7}" destId="{EAB32AAB-FB4B-49BE-9A57-9A079959C97D}" srcOrd="0" destOrd="0" presId="urn:microsoft.com/office/officeart/2005/8/layout/hierarchy1"/>
    <dgm:cxn modelId="{8AB57C46-8E07-410B-81DA-09C6CFD18C0D}" srcId="{07E68C7D-FD2F-4AAE-8BCA-6E4527566E2B}" destId="{8EA5C19F-5F8E-4A81-8528-915097ACC4D7}" srcOrd="0" destOrd="0" parTransId="{D132A13E-EA70-43B9-808E-9AA64A575F71}" sibTransId="{E3ADD3F4-984F-472C-A471-502F6DCEE553}"/>
    <dgm:cxn modelId="{9FDB0DFE-49A9-48FB-91F9-95BDD4FE62C4}" type="presOf" srcId="{4CCCFE87-37DA-40FE-AA29-3F28A4383858}" destId="{5E55FF6F-F5BF-4AE7-B98A-4D79A59856AF}" srcOrd="0" destOrd="0" presId="urn:microsoft.com/office/officeart/2005/8/layout/hierarchy1"/>
    <dgm:cxn modelId="{9475BC05-C445-4EF0-BED8-C13545C7EF0C}" type="presOf" srcId="{DBA800A6-FC89-4F6A-B81C-3FB883E34466}" destId="{89CCFC44-1B44-46E6-849E-A4BADCD27ABC}" srcOrd="0" destOrd="0" presId="urn:microsoft.com/office/officeart/2005/8/layout/hierarchy1"/>
    <dgm:cxn modelId="{306F86C4-FCC8-4B2F-A799-E2E6397F6DAD}" type="presOf" srcId="{70AB384E-F39D-41C8-826B-1CF728C8D893}" destId="{7C8860A8-AF1E-4ED5-B76F-51A7C2C49AB9}" srcOrd="0" destOrd="0" presId="urn:microsoft.com/office/officeart/2005/8/layout/hierarchy1"/>
    <dgm:cxn modelId="{C1ADBA57-813F-4254-8F99-A47104A67212}" srcId="{6D1505E6-076E-431D-93DE-7AD6616AC783}" destId="{DBA800A6-FC89-4F6A-B81C-3FB883E34466}" srcOrd="0" destOrd="0" parTransId="{4CCCFE87-37DA-40FE-AA29-3F28A4383858}" sibTransId="{308C78A1-9DAE-414B-B79B-9A67C5CFDFAB}"/>
    <dgm:cxn modelId="{1188FCBA-FAC0-4940-BF51-6B1B210EE282}" srcId="{6D1505E6-076E-431D-93DE-7AD6616AC783}" destId="{1E75A5AC-3856-4EA7-B988-08D33A2A2457}" srcOrd="1" destOrd="0" parTransId="{5D4D83A2-B552-4444-A8C9-FDCDA3224FB9}" sibTransId="{45C3A825-3AA2-44D7-BCA5-32B8E4D0C5D7}"/>
    <dgm:cxn modelId="{6936BB28-CCF8-4414-A164-5AD7A4666E94}" type="presOf" srcId="{6D1505E6-076E-431D-93DE-7AD6616AC783}" destId="{99330677-E04C-40B4-9893-23459B6832FA}" srcOrd="0" destOrd="0" presId="urn:microsoft.com/office/officeart/2005/8/layout/hierarchy1"/>
    <dgm:cxn modelId="{6E6BCD65-DA01-46F3-8014-7F92AC4A2B25}" type="presOf" srcId="{8C7B3837-68A4-402B-AD52-3AFF32276CBF}" destId="{F01C4CF2-A7A8-4B2A-8666-6D2ED91BC6BC}" srcOrd="0" destOrd="0" presId="urn:microsoft.com/office/officeart/2005/8/layout/hierarchy1"/>
    <dgm:cxn modelId="{C2C1654E-179D-4D5A-B2F0-8E896F4543D9}" type="presParOf" srcId="{55380735-7BD2-470F-84E3-5D4A98FF3141}" destId="{2EBC5E4E-CFD3-4435-B8AE-89730571638D}" srcOrd="0" destOrd="0" presId="urn:microsoft.com/office/officeart/2005/8/layout/hierarchy1"/>
    <dgm:cxn modelId="{90C9C810-8A8E-4881-9A4D-A9C06D8A6FBD}" type="presParOf" srcId="{2EBC5E4E-CFD3-4435-B8AE-89730571638D}" destId="{99A01B59-C771-4658-8EE3-851E7EDB22AE}" srcOrd="0" destOrd="0" presId="urn:microsoft.com/office/officeart/2005/8/layout/hierarchy1"/>
    <dgm:cxn modelId="{17052F77-8AE4-418E-916B-FB1F8AC5B300}" type="presParOf" srcId="{99A01B59-C771-4658-8EE3-851E7EDB22AE}" destId="{8968E3F5-9157-408C-AB2B-5D8E186ED4F3}" srcOrd="0" destOrd="0" presId="urn:microsoft.com/office/officeart/2005/8/layout/hierarchy1"/>
    <dgm:cxn modelId="{F1EBA0C3-5C4B-45E4-9E8C-3DDD6BA1C609}" type="presParOf" srcId="{99A01B59-C771-4658-8EE3-851E7EDB22AE}" destId="{EAB32AAB-FB4B-49BE-9A57-9A079959C97D}" srcOrd="1" destOrd="0" presId="urn:microsoft.com/office/officeart/2005/8/layout/hierarchy1"/>
    <dgm:cxn modelId="{64EA41B9-978D-4785-B545-A0C6EDA4954F}" type="presParOf" srcId="{2EBC5E4E-CFD3-4435-B8AE-89730571638D}" destId="{70656E95-9146-4631-B905-13DE72A53FC1}" srcOrd="1" destOrd="0" presId="urn:microsoft.com/office/officeart/2005/8/layout/hierarchy1"/>
    <dgm:cxn modelId="{45442192-CB91-400F-8D14-54011719C637}" type="presParOf" srcId="{70656E95-9146-4631-B905-13DE72A53FC1}" destId="{7B22141D-D535-4CA4-AE56-E4C5F3C0743C}" srcOrd="0" destOrd="0" presId="urn:microsoft.com/office/officeart/2005/8/layout/hierarchy1"/>
    <dgm:cxn modelId="{3AC84659-157E-422A-BE1E-203F8A5AE865}" type="presParOf" srcId="{70656E95-9146-4631-B905-13DE72A53FC1}" destId="{63C3A923-5FF0-4CFF-8462-6F956F22A458}" srcOrd="1" destOrd="0" presId="urn:microsoft.com/office/officeart/2005/8/layout/hierarchy1"/>
    <dgm:cxn modelId="{C87B4622-66BD-42BB-BDDC-96DF9B63BA31}" type="presParOf" srcId="{63C3A923-5FF0-4CFF-8462-6F956F22A458}" destId="{A3712076-974C-4983-AD6F-890763B0E763}" srcOrd="0" destOrd="0" presId="urn:microsoft.com/office/officeart/2005/8/layout/hierarchy1"/>
    <dgm:cxn modelId="{64F762DD-D61D-4597-990F-3478F1929E8D}" type="presParOf" srcId="{A3712076-974C-4983-AD6F-890763B0E763}" destId="{CAC9E66C-A3C9-453E-8262-400A9334E559}" srcOrd="0" destOrd="0" presId="urn:microsoft.com/office/officeart/2005/8/layout/hierarchy1"/>
    <dgm:cxn modelId="{564F1437-57CC-4735-A475-FFD7E0FA6F12}" type="presParOf" srcId="{A3712076-974C-4983-AD6F-890763B0E763}" destId="{99330677-E04C-40B4-9893-23459B6832FA}" srcOrd="1" destOrd="0" presId="urn:microsoft.com/office/officeart/2005/8/layout/hierarchy1"/>
    <dgm:cxn modelId="{3D4D3B4B-599C-4376-848B-4900BE432C65}" type="presParOf" srcId="{63C3A923-5FF0-4CFF-8462-6F956F22A458}" destId="{2323D545-EAAC-497E-828E-5789A12AC5C5}" srcOrd="1" destOrd="0" presId="urn:microsoft.com/office/officeart/2005/8/layout/hierarchy1"/>
    <dgm:cxn modelId="{AF3A8B40-4B4C-4059-A245-6FE97A448C5D}" type="presParOf" srcId="{2323D545-EAAC-497E-828E-5789A12AC5C5}" destId="{5E55FF6F-F5BF-4AE7-B98A-4D79A59856AF}" srcOrd="0" destOrd="0" presId="urn:microsoft.com/office/officeart/2005/8/layout/hierarchy1"/>
    <dgm:cxn modelId="{1212ECFE-3C21-44E8-ADE3-49CCDE7169B7}" type="presParOf" srcId="{2323D545-EAAC-497E-828E-5789A12AC5C5}" destId="{FD0171C1-ECF3-4170-93E6-388ECB654307}" srcOrd="1" destOrd="0" presId="urn:microsoft.com/office/officeart/2005/8/layout/hierarchy1"/>
    <dgm:cxn modelId="{23BFB3BD-C4D0-4F64-BFDA-6B46889B6C29}" type="presParOf" srcId="{FD0171C1-ECF3-4170-93E6-388ECB654307}" destId="{0CF2F919-C82C-483A-B714-28AB318299A5}" srcOrd="0" destOrd="0" presId="urn:microsoft.com/office/officeart/2005/8/layout/hierarchy1"/>
    <dgm:cxn modelId="{55076732-6CA7-4E79-ADD6-60EA1E88100D}" type="presParOf" srcId="{0CF2F919-C82C-483A-B714-28AB318299A5}" destId="{403D2944-5644-49A4-B8F7-A41C9FB4BED6}" srcOrd="0" destOrd="0" presId="urn:microsoft.com/office/officeart/2005/8/layout/hierarchy1"/>
    <dgm:cxn modelId="{796110CA-930C-45EF-9743-9E3ABC9EC6A2}" type="presParOf" srcId="{0CF2F919-C82C-483A-B714-28AB318299A5}" destId="{89CCFC44-1B44-46E6-849E-A4BADCD27ABC}" srcOrd="1" destOrd="0" presId="urn:microsoft.com/office/officeart/2005/8/layout/hierarchy1"/>
    <dgm:cxn modelId="{355E848B-BBB1-4A82-8314-CBA19987CFE1}" type="presParOf" srcId="{FD0171C1-ECF3-4170-93E6-388ECB654307}" destId="{B23BB5A9-7185-4049-A904-32E3A71D2AF8}" srcOrd="1" destOrd="0" presId="urn:microsoft.com/office/officeart/2005/8/layout/hierarchy1"/>
    <dgm:cxn modelId="{09B39F50-8B69-4E0F-B56B-5113C1E137A1}" type="presParOf" srcId="{2323D545-EAAC-497E-828E-5789A12AC5C5}" destId="{BF0E94B5-1149-443C-8B9B-6F0C4158503E}" srcOrd="2" destOrd="0" presId="urn:microsoft.com/office/officeart/2005/8/layout/hierarchy1"/>
    <dgm:cxn modelId="{CC1D43A6-23D6-4561-A1EC-7E9495414C76}" type="presParOf" srcId="{2323D545-EAAC-497E-828E-5789A12AC5C5}" destId="{E5E63542-A14B-4109-A6BB-457AFF32D7B9}" srcOrd="3" destOrd="0" presId="urn:microsoft.com/office/officeart/2005/8/layout/hierarchy1"/>
    <dgm:cxn modelId="{B07A32C9-FE11-4DA0-A020-DC7806E730B7}" type="presParOf" srcId="{E5E63542-A14B-4109-A6BB-457AFF32D7B9}" destId="{D8F4C855-4AAF-404A-A7FD-700BF6B3D030}" srcOrd="0" destOrd="0" presId="urn:microsoft.com/office/officeart/2005/8/layout/hierarchy1"/>
    <dgm:cxn modelId="{0CAC6030-C580-423B-8564-558A61B8481B}" type="presParOf" srcId="{D8F4C855-4AAF-404A-A7FD-700BF6B3D030}" destId="{0BEB3B94-1916-46F6-A2BD-253151E42F17}" srcOrd="0" destOrd="0" presId="urn:microsoft.com/office/officeart/2005/8/layout/hierarchy1"/>
    <dgm:cxn modelId="{1C21F690-EE1E-47F7-BB4E-36D216C957C1}" type="presParOf" srcId="{D8F4C855-4AAF-404A-A7FD-700BF6B3D030}" destId="{A1817C9D-CD04-457C-8D98-10A90F1A1064}" srcOrd="1" destOrd="0" presId="urn:microsoft.com/office/officeart/2005/8/layout/hierarchy1"/>
    <dgm:cxn modelId="{80F13918-3A5D-4B67-903E-7C05D7398860}" type="presParOf" srcId="{E5E63542-A14B-4109-A6BB-457AFF32D7B9}" destId="{ADD32F09-2845-4424-9488-191A74E06F88}" srcOrd="1" destOrd="0" presId="urn:microsoft.com/office/officeart/2005/8/layout/hierarchy1"/>
    <dgm:cxn modelId="{C7FD14BF-D53D-4BB1-8738-389F1D4D3098}" type="presParOf" srcId="{70656E95-9146-4631-B905-13DE72A53FC1}" destId="{7C8860A8-AF1E-4ED5-B76F-51A7C2C49AB9}" srcOrd="2" destOrd="0" presId="urn:microsoft.com/office/officeart/2005/8/layout/hierarchy1"/>
    <dgm:cxn modelId="{FABA0524-3822-400F-BF56-9F20CC8BE72D}" type="presParOf" srcId="{70656E95-9146-4631-B905-13DE72A53FC1}" destId="{3AA6F8D9-EB68-42B2-9EF7-A8058802E96E}" srcOrd="3" destOrd="0" presId="urn:microsoft.com/office/officeart/2005/8/layout/hierarchy1"/>
    <dgm:cxn modelId="{CCF4F954-F360-4E1E-9144-37DA99E143B1}" type="presParOf" srcId="{3AA6F8D9-EB68-42B2-9EF7-A8058802E96E}" destId="{08DD6F69-AF7A-49EA-89F4-E243B7B083B5}" srcOrd="0" destOrd="0" presId="urn:microsoft.com/office/officeart/2005/8/layout/hierarchy1"/>
    <dgm:cxn modelId="{AA12069A-95EC-4283-B205-3CED0174F8E2}" type="presParOf" srcId="{08DD6F69-AF7A-49EA-89F4-E243B7B083B5}" destId="{05419A66-22D7-4EFD-A916-DF1C5F55D367}" srcOrd="0" destOrd="0" presId="urn:microsoft.com/office/officeart/2005/8/layout/hierarchy1"/>
    <dgm:cxn modelId="{7E159932-9130-4D49-8DA8-DE394E204B9D}" type="presParOf" srcId="{08DD6F69-AF7A-49EA-89F4-E243B7B083B5}" destId="{F01C4CF2-A7A8-4B2A-8666-6D2ED91BC6BC}" srcOrd="1" destOrd="0" presId="urn:microsoft.com/office/officeart/2005/8/layout/hierarchy1"/>
    <dgm:cxn modelId="{79D2932A-8F5A-4217-A1FA-FE0978C9BFD1}" type="presParOf" srcId="{3AA6F8D9-EB68-42B2-9EF7-A8058802E96E}" destId="{E4F9CF31-6098-4255-8A4C-D5469E356603}" srcOrd="1" destOrd="0" presId="urn:microsoft.com/office/officeart/2005/8/layout/hierarchy1"/>
    <dgm:cxn modelId="{0B187853-8221-45F4-B60A-5D0AC9B5EBBD}" type="presParOf" srcId="{E4F9CF31-6098-4255-8A4C-D5469E356603}" destId="{98635890-0480-4D23-BD76-7F8A8F564A28}" srcOrd="0" destOrd="0" presId="urn:microsoft.com/office/officeart/2005/8/layout/hierarchy1"/>
    <dgm:cxn modelId="{B6876E03-C3C7-4452-A033-3B5E4AD2ABF1}" type="presParOf" srcId="{E4F9CF31-6098-4255-8A4C-D5469E356603}" destId="{CAB7E447-FC28-4B7C-80F4-A9C4275DA463}" srcOrd="1" destOrd="0" presId="urn:microsoft.com/office/officeart/2005/8/layout/hierarchy1"/>
    <dgm:cxn modelId="{C463ED48-6632-4B6E-8832-5AFB61E5CBF7}" type="presParOf" srcId="{CAB7E447-FC28-4B7C-80F4-A9C4275DA463}" destId="{E9115A9C-5E63-4323-89CE-5A6AAD8EE0E4}" srcOrd="0" destOrd="0" presId="urn:microsoft.com/office/officeart/2005/8/layout/hierarchy1"/>
    <dgm:cxn modelId="{57B30D57-B7A4-4602-B5D9-6D1311CC30CD}" type="presParOf" srcId="{E9115A9C-5E63-4323-89CE-5A6AAD8EE0E4}" destId="{4DB3F3CB-A256-4DC0-8CAE-BF20B444ED5F}" srcOrd="0" destOrd="0" presId="urn:microsoft.com/office/officeart/2005/8/layout/hierarchy1"/>
    <dgm:cxn modelId="{F55FFDDB-4AA1-454B-A625-627F12F96530}" type="presParOf" srcId="{E9115A9C-5E63-4323-89CE-5A6AAD8EE0E4}" destId="{4FDF80E8-8455-424E-A867-E844F0B31B24}" srcOrd="1" destOrd="0" presId="urn:microsoft.com/office/officeart/2005/8/layout/hierarchy1"/>
    <dgm:cxn modelId="{5FFB61FC-5364-4BC4-96EE-BB76EF26F575}" type="presParOf" srcId="{CAB7E447-FC28-4B7C-80F4-A9C4275DA463}" destId="{E6809DD6-73C5-4E60-B657-CAA874C51706}" srcOrd="1" destOrd="0" presId="urn:microsoft.com/office/officeart/2005/8/layout/hierarchy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16086C8-0B49-48B6-B664-243EBF7C9CC0}"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s-EC"/>
        </a:p>
      </dgm:t>
    </dgm:pt>
    <dgm:pt modelId="{3D610537-3D7F-45D8-9D49-7DB877A7BAD7}">
      <dgm:prSet/>
      <dgm:spPr>
        <a:effectLst>
          <a:glow rad="139700">
            <a:schemeClr val="accent1">
              <a:satMod val="175000"/>
              <a:alpha val="40000"/>
            </a:schemeClr>
          </a:glow>
        </a:effectLst>
      </dgm:spPr>
      <dgm:t>
        <a:bodyPr/>
        <a:lstStyle/>
        <a:p>
          <a:pPr rtl="0"/>
          <a:r>
            <a:rPr lang="es-EC" dirty="0" smtClean="0">
              <a:solidFill>
                <a:srgbClr val="000000"/>
              </a:solidFill>
            </a:rPr>
            <a:t>Origen 100% saludable</a:t>
          </a:r>
          <a:endParaRPr lang="es-EC" dirty="0">
            <a:solidFill>
              <a:srgbClr val="000000"/>
            </a:solidFill>
          </a:endParaRPr>
        </a:p>
      </dgm:t>
    </dgm:pt>
    <dgm:pt modelId="{25F7C906-3325-4EC8-B62D-073A39388021}" type="parTrans" cxnId="{D5FCFF81-79C1-4491-9D9A-6D86EAB6983B}">
      <dgm:prSet/>
      <dgm:spPr/>
      <dgm:t>
        <a:bodyPr/>
        <a:lstStyle/>
        <a:p>
          <a:endParaRPr lang="es-EC">
            <a:solidFill>
              <a:srgbClr val="000000"/>
            </a:solidFill>
          </a:endParaRPr>
        </a:p>
      </dgm:t>
    </dgm:pt>
    <dgm:pt modelId="{3831E614-6FA6-428F-957A-5975F1F2CB09}" type="sibTrans" cxnId="{D5FCFF81-79C1-4491-9D9A-6D86EAB6983B}">
      <dgm:prSet/>
      <dgm:spPr/>
      <dgm:t>
        <a:bodyPr/>
        <a:lstStyle/>
        <a:p>
          <a:endParaRPr lang="es-EC">
            <a:solidFill>
              <a:srgbClr val="000000"/>
            </a:solidFill>
          </a:endParaRPr>
        </a:p>
      </dgm:t>
    </dgm:pt>
    <dgm:pt modelId="{A72E0F7D-8E79-4F79-ACBE-8A860EA924C2}">
      <dgm:prSet/>
      <dgm:spPr>
        <a:effectLst>
          <a:glow rad="139700">
            <a:schemeClr val="accent1">
              <a:satMod val="175000"/>
              <a:alpha val="40000"/>
            </a:schemeClr>
          </a:glow>
        </a:effectLst>
      </dgm:spPr>
      <dgm:t>
        <a:bodyPr/>
        <a:lstStyle/>
        <a:p>
          <a:pPr rtl="0"/>
          <a:r>
            <a:rPr lang="es-EC" smtClean="0">
              <a:solidFill>
                <a:srgbClr val="000000"/>
              </a:solidFill>
            </a:rPr>
            <a:t>Peso: 6 kilogramos</a:t>
          </a:r>
          <a:endParaRPr lang="es-EC">
            <a:solidFill>
              <a:srgbClr val="000000"/>
            </a:solidFill>
          </a:endParaRPr>
        </a:p>
      </dgm:t>
    </dgm:pt>
    <dgm:pt modelId="{B6BC17A7-6242-483F-BB44-639FA260AAB1}" type="parTrans" cxnId="{8A1C3153-2A58-4B61-A925-2FEC592DC8E7}">
      <dgm:prSet/>
      <dgm:spPr/>
      <dgm:t>
        <a:bodyPr/>
        <a:lstStyle/>
        <a:p>
          <a:endParaRPr lang="es-EC">
            <a:solidFill>
              <a:srgbClr val="000000"/>
            </a:solidFill>
          </a:endParaRPr>
        </a:p>
      </dgm:t>
    </dgm:pt>
    <dgm:pt modelId="{EF51AFC9-0F44-48E2-B62E-0E458364B516}" type="sibTrans" cxnId="{8A1C3153-2A58-4B61-A925-2FEC592DC8E7}">
      <dgm:prSet/>
      <dgm:spPr/>
      <dgm:t>
        <a:bodyPr/>
        <a:lstStyle/>
        <a:p>
          <a:endParaRPr lang="es-EC">
            <a:solidFill>
              <a:srgbClr val="000000"/>
            </a:solidFill>
          </a:endParaRPr>
        </a:p>
      </dgm:t>
    </dgm:pt>
    <dgm:pt modelId="{4D2BAA77-62FA-46E5-884A-A5778D798BCD}">
      <dgm:prSet/>
      <dgm:spPr>
        <a:effectLst>
          <a:glow rad="228600">
            <a:schemeClr val="accent1">
              <a:satMod val="175000"/>
              <a:alpha val="40000"/>
            </a:schemeClr>
          </a:glow>
        </a:effectLst>
      </dgm:spPr>
      <dgm:t>
        <a:bodyPr/>
        <a:lstStyle/>
        <a:p>
          <a:pPr rtl="0"/>
          <a:r>
            <a:rPr lang="es-EC" smtClean="0">
              <a:solidFill>
                <a:srgbClr val="000000"/>
              </a:solidFill>
            </a:rPr>
            <a:t>Tamaño: 32 x 12 cm </a:t>
          </a:r>
          <a:endParaRPr lang="es-EC">
            <a:solidFill>
              <a:srgbClr val="000000"/>
            </a:solidFill>
          </a:endParaRPr>
        </a:p>
      </dgm:t>
    </dgm:pt>
    <dgm:pt modelId="{62F03800-DAB5-4EA3-A0B3-3623066BE6BE}" type="parTrans" cxnId="{58E5C03A-A4B7-45F5-9451-10EBC7872553}">
      <dgm:prSet/>
      <dgm:spPr/>
      <dgm:t>
        <a:bodyPr/>
        <a:lstStyle/>
        <a:p>
          <a:endParaRPr lang="es-EC">
            <a:solidFill>
              <a:srgbClr val="000000"/>
            </a:solidFill>
          </a:endParaRPr>
        </a:p>
      </dgm:t>
    </dgm:pt>
    <dgm:pt modelId="{92DCBB9F-5CF9-4E2E-AE6E-079B1AF4184C}" type="sibTrans" cxnId="{58E5C03A-A4B7-45F5-9451-10EBC7872553}">
      <dgm:prSet/>
      <dgm:spPr/>
      <dgm:t>
        <a:bodyPr/>
        <a:lstStyle/>
        <a:p>
          <a:endParaRPr lang="es-EC">
            <a:solidFill>
              <a:srgbClr val="000000"/>
            </a:solidFill>
          </a:endParaRPr>
        </a:p>
      </dgm:t>
    </dgm:pt>
    <dgm:pt modelId="{59F14BFF-37F9-4864-9862-9FEA8036E3F6}">
      <dgm:prSet/>
      <dgm:spPr>
        <a:effectLst>
          <a:glow rad="228600">
            <a:schemeClr val="accent1">
              <a:satMod val="175000"/>
              <a:alpha val="40000"/>
            </a:schemeClr>
          </a:glow>
        </a:effectLst>
      </dgm:spPr>
      <dgm:t>
        <a:bodyPr/>
        <a:lstStyle/>
        <a:p>
          <a:pPr rtl="0"/>
          <a:r>
            <a:rPr lang="es-EC" dirty="0" smtClean="0">
              <a:solidFill>
                <a:srgbClr val="000000"/>
              </a:solidFill>
            </a:rPr>
            <a:t>Porcentaje de fruta: 86%</a:t>
          </a:r>
          <a:endParaRPr lang="es-EC" dirty="0">
            <a:solidFill>
              <a:srgbClr val="000000"/>
            </a:solidFill>
          </a:endParaRPr>
        </a:p>
      </dgm:t>
    </dgm:pt>
    <dgm:pt modelId="{B9D5B8C6-ECF9-443A-B9A8-0CF9BCB93A1C}" type="parTrans" cxnId="{99F61046-4F2D-4415-97BF-9724C9FFF029}">
      <dgm:prSet/>
      <dgm:spPr/>
      <dgm:t>
        <a:bodyPr/>
        <a:lstStyle/>
        <a:p>
          <a:endParaRPr lang="es-EC">
            <a:solidFill>
              <a:srgbClr val="000000"/>
            </a:solidFill>
          </a:endParaRPr>
        </a:p>
      </dgm:t>
    </dgm:pt>
    <dgm:pt modelId="{5743080E-6E58-493B-BBC6-FB8AA15B0E9F}" type="sibTrans" cxnId="{99F61046-4F2D-4415-97BF-9724C9FFF029}">
      <dgm:prSet/>
      <dgm:spPr/>
      <dgm:t>
        <a:bodyPr/>
        <a:lstStyle/>
        <a:p>
          <a:endParaRPr lang="es-EC">
            <a:solidFill>
              <a:srgbClr val="000000"/>
            </a:solidFill>
          </a:endParaRPr>
        </a:p>
      </dgm:t>
    </dgm:pt>
    <dgm:pt modelId="{FA633E0F-D481-4966-A3F6-761F27DE73B3}" type="pres">
      <dgm:prSet presAssocID="{416086C8-0B49-48B6-B664-243EBF7C9CC0}" presName="linear" presStyleCnt="0">
        <dgm:presLayoutVars>
          <dgm:animLvl val="lvl"/>
          <dgm:resizeHandles val="exact"/>
        </dgm:presLayoutVars>
      </dgm:prSet>
      <dgm:spPr/>
      <dgm:t>
        <a:bodyPr/>
        <a:lstStyle/>
        <a:p>
          <a:endParaRPr lang="es-ES"/>
        </a:p>
      </dgm:t>
    </dgm:pt>
    <dgm:pt modelId="{96CFDE18-20FB-4115-A3F8-9BE3A8AB2A3B}" type="pres">
      <dgm:prSet presAssocID="{3D610537-3D7F-45D8-9D49-7DB877A7BAD7}" presName="parentText" presStyleLbl="node1" presStyleIdx="0" presStyleCnt="4">
        <dgm:presLayoutVars>
          <dgm:chMax val="0"/>
          <dgm:bulletEnabled val="1"/>
        </dgm:presLayoutVars>
      </dgm:prSet>
      <dgm:spPr/>
      <dgm:t>
        <a:bodyPr/>
        <a:lstStyle/>
        <a:p>
          <a:endParaRPr lang="es-ES"/>
        </a:p>
      </dgm:t>
    </dgm:pt>
    <dgm:pt modelId="{24542F6D-A231-406F-A39F-B151CFCF688F}" type="pres">
      <dgm:prSet presAssocID="{3831E614-6FA6-428F-957A-5975F1F2CB09}" presName="spacer" presStyleCnt="0"/>
      <dgm:spPr/>
    </dgm:pt>
    <dgm:pt modelId="{82E2A2F4-CBF6-4043-A406-F5AC27FFBEC6}" type="pres">
      <dgm:prSet presAssocID="{A72E0F7D-8E79-4F79-ACBE-8A860EA924C2}" presName="parentText" presStyleLbl="node1" presStyleIdx="1" presStyleCnt="4">
        <dgm:presLayoutVars>
          <dgm:chMax val="0"/>
          <dgm:bulletEnabled val="1"/>
        </dgm:presLayoutVars>
      </dgm:prSet>
      <dgm:spPr/>
      <dgm:t>
        <a:bodyPr/>
        <a:lstStyle/>
        <a:p>
          <a:endParaRPr lang="es-ES"/>
        </a:p>
      </dgm:t>
    </dgm:pt>
    <dgm:pt modelId="{1F9E0297-38F3-47F2-814A-8EC99B7054C5}" type="pres">
      <dgm:prSet presAssocID="{EF51AFC9-0F44-48E2-B62E-0E458364B516}" presName="spacer" presStyleCnt="0"/>
      <dgm:spPr/>
    </dgm:pt>
    <dgm:pt modelId="{14E6E5C7-E5F0-484A-80F2-847A9F290F2E}" type="pres">
      <dgm:prSet presAssocID="{4D2BAA77-62FA-46E5-884A-A5778D798BCD}" presName="parentText" presStyleLbl="node1" presStyleIdx="2" presStyleCnt="4">
        <dgm:presLayoutVars>
          <dgm:chMax val="0"/>
          <dgm:bulletEnabled val="1"/>
        </dgm:presLayoutVars>
      </dgm:prSet>
      <dgm:spPr/>
      <dgm:t>
        <a:bodyPr/>
        <a:lstStyle/>
        <a:p>
          <a:endParaRPr lang="es-ES"/>
        </a:p>
      </dgm:t>
    </dgm:pt>
    <dgm:pt modelId="{626069C3-CFDD-46FF-B0C5-396B4A685B56}" type="pres">
      <dgm:prSet presAssocID="{92DCBB9F-5CF9-4E2E-AE6E-079B1AF4184C}" presName="spacer" presStyleCnt="0"/>
      <dgm:spPr/>
    </dgm:pt>
    <dgm:pt modelId="{C3D1AC95-2A8F-4EE1-BC46-7B5710F83126}" type="pres">
      <dgm:prSet presAssocID="{59F14BFF-37F9-4864-9862-9FEA8036E3F6}" presName="parentText" presStyleLbl="node1" presStyleIdx="3" presStyleCnt="4">
        <dgm:presLayoutVars>
          <dgm:chMax val="0"/>
          <dgm:bulletEnabled val="1"/>
        </dgm:presLayoutVars>
      </dgm:prSet>
      <dgm:spPr/>
      <dgm:t>
        <a:bodyPr/>
        <a:lstStyle/>
        <a:p>
          <a:endParaRPr lang="es-ES"/>
        </a:p>
      </dgm:t>
    </dgm:pt>
  </dgm:ptLst>
  <dgm:cxnLst>
    <dgm:cxn modelId="{58E5C03A-A4B7-45F5-9451-10EBC7872553}" srcId="{416086C8-0B49-48B6-B664-243EBF7C9CC0}" destId="{4D2BAA77-62FA-46E5-884A-A5778D798BCD}" srcOrd="2" destOrd="0" parTransId="{62F03800-DAB5-4EA3-A0B3-3623066BE6BE}" sibTransId="{92DCBB9F-5CF9-4E2E-AE6E-079B1AF4184C}"/>
    <dgm:cxn modelId="{4223129E-C7D8-4119-AF2D-468C89C59B84}" type="presOf" srcId="{3D610537-3D7F-45D8-9D49-7DB877A7BAD7}" destId="{96CFDE18-20FB-4115-A3F8-9BE3A8AB2A3B}" srcOrd="0" destOrd="0" presId="urn:microsoft.com/office/officeart/2005/8/layout/vList2"/>
    <dgm:cxn modelId="{99F61046-4F2D-4415-97BF-9724C9FFF029}" srcId="{416086C8-0B49-48B6-B664-243EBF7C9CC0}" destId="{59F14BFF-37F9-4864-9862-9FEA8036E3F6}" srcOrd="3" destOrd="0" parTransId="{B9D5B8C6-ECF9-443A-B9A8-0CF9BCB93A1C}" sibTransId="{5743080E-6E58-493B-BBC6-FB8AA15B0E9F}"/>
    <dgm:cxn modelId="{24A9D5D9-F8DF-4D52-948B-76A4FA3795E2}" type="presOf" srcId="{A72E0F7D-8E79-4F79-ACBE-8A860EA924C2}" destId="{82E2A2F4-CBF6-4043-A406-F5AC27FFBEC6}" srcOrd="0" destOrd="0" presId="urn:microsoft.com/office/officeart/2005/8/layout/vList2"/>
    <dgm:cxn modelId="{D5FCFF81-79C1-4491-9D9A-6D86EAB6983B}" srcId="{416086C8-0B49-48B6-B664-243EBF7C9CC0}" destId="{3D610537-3D7F-45D8-9D49-7DB877A7BAD7}" srcOrd="0" destOrd="0" parTransId="{25F7C906-3325-4EC8-B62D-073A39388021}" sibTransId="{3831E614-6FA6-428F-957A-5975F1F2CB09}"/>
    <dgm:cxn modelId="{F09A30A5-6F6B-4B22-80F0-FFFB6CF19583}" type="presOf" srcId="{59F14BFF-37F9-4864-9862-9FEA8036E3F6}" destId="{C3D1AC95-2A8F-4EE1-BC46-7B5710F83126}" srcOrd="0" destOrd="0" presId="urn:microsoft.com/office/officeart/2005/8/layout/vList2"/>
    <dgm:cxn modelId="{8A1C3153-2A58-4B61-A925-2FEC592DC8E7}" srcId="{416086C8-0B49-48B6-B664-243EBF7C9CC0}" destId="{A72E0F7D-8E79-4F79-ACBE-8A860EA924C2}" srcOrd="1" destOrd="0" parTransId="{B6BC17A7-6242-483F-BB44-639FA260AAB1}" sibTransId="{EF51AFC9-0F44-48E2-B62E-0E458364B516}"/>
    <dgm:cxn modelId="{8ECBAA5F-5244-4DF7-9328-01D8F1C98BD0}" type="presOf" srcId="{4D2BAA77-62FA-46E5-884A-A5778D798BCD}" destId="{14E6E5C7-E5F0-484A-80F2-847A9F290F2E}" srcOrd="0" destOrd="0" presId="urn:microsoft.com/office/officeart/2005/8/layout/vList2"/>
    <dgm:cxn modelId="{5F6E7485-1A4F-4EF1-BB1F-251B673BCFC2}" type="presOf" srcId="{416086C8-0B49-48B6-B664-243EBF7C9CC0}" destId="{FA633E0F-D481-4966-A3F6-761F27DE73B3}" srcOrd="0" destOrd="0" presId="urn:microsoft.com/office/officeart/2005/8/layout/vList2"/>
    <dgm:cxn modelId="{C1E8DE83-3399-491C-953F-182911749B3E}" type="presParOf" srcId="{FA633E0F-D481-4966-A3F6-761F27DE73B3}" destId="{96CFDE18-20FB-4115-A3F8-9BE3A8AB2A3B}" srcOrd="0" destOrd="0" presId="urn:microsoft.com/office/officeart/2005/8/layout/vList2"/>
    <dgm:cxn modelId="{DF08C00E-9681-44F0-ACCF-AFBEDF37647E}" type="presParOf" srcId="{FA633E0F-D481-4966-A3F6-761F27DE73B3}" destId="{24542F6D-A231-406F-A39F-B151CFCF688F}" srcOrd="1" destOrd="0" presId="urn:microsoft.com/office/officeart/2005/8/layout/vList2"/>
    <dgm:cxn modelId="{C55E3B13-AC4B-488F-BC25-BA2A8CAF9A0E}" type="presParOf" srcId="{FA633E0F-D481-4966-A3F6-761F27DE73B3}" destId="{82E2A2F4-CBF6-4043-A406-F5AC27FFBEC6}" srcOrd="2" destOrd="0" presId="urn:microsoft.com/office/officeart/2005/8/layout/vList2"/>
    <dgm:cxn modelId="{683B490F-E94F-453A-83BD-21CC2283F890}" type="presParOf" srcId="{FA633E0F-D481-4966-A3F6-761F27DE73B3}" destId="{1F9E0297-38F3-47F2-814A-8EC99B7054C5}" srcOrd="3" destOrd="0" presId="urn:microsoft.com/office/officeart/2005/8/layout/vList2"/>
    <dgm:cxn modelId="{3126114A-1EB7-4C24-8506-1844F9AC8A55}" type="presParOf" srcId="{FA633E0F-D481-4966-A3F6-761F27DE73B3}" destId="{14E6E5C7-E5F0-484A-80F2-847A9F290F2E}" srcOrd="4" destOrd="0" presId="urn:microsoft.com/office/officeart/2005/8/layout/vList2"/>
    <dgm:cxn modelId="{B2AF0796-CD96-406D-84D2-B0E2E68D26E1}" type="presParOf" srcId="{FA633E0F-D481-4966-A3F6-761F27DE73B3}" destId="{626069C3-CFDD-46FF-B0C5-396B4A685B56}" srcOrd="5" destOrd="0" presId="urn:microsoft.com/office/officeart/2005/8/layout/vList2"/>
    <dgm:cxn modelId="{355E3262-7DF3-4E62-93BB-6E623DB82095}" type="presParOf" srcId="{FA633E0F-D481-4966-A3F6-761F27DE73B3}" destId="{C3D1AC95-2A8F-4EE1-BC46-7B5710F8312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72FBDB0-9CDD-4F29-AC28-24389141DBC3}"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s-EC"/>
        </a:p>
      </dgm:t>
    </dgm:pt>
    <dgm:pt modelId="{BA53DB6F-6056-4435-ABE8-977ADFBF951B}">
      <dgm:prSet/>
      <dgm:spPr>
        <a:effectLst>
          <a:glow rad="228600">
            <a:schemeClr val="accent1">
              <a:satMod val="175000"/>
              <a:alpha val="40000"/>
            </a:schemeClr>
          </a:glow>
        </a:effectLst>
      </dgm:spPr>
      <dgm:t>
        <a:bodyPr/>
        <a:lstStyle/>
        <a:p>
          <a:pPr rtl="0"/>
          <a:r>
            <a:rPr lang="es-EC" dirty="0" smtClean="0">
              <a:solidFill>
                <a:srgbClr val="000000"/>
              </a:solidFill>
            </a:rPr>
            <a:t>MARACUYATE.</a:t>
          </a:r>
          <a:endParaRPr lang="es-EC" dirty="0">
            <a:solidFill>
              <a:srgbClr val="000000"/>
            </a:solidFill>
          </a:endParaRPr>
        </a:p>
      </dgm:t>
    </dgm:pt>
    <dgm:pt modelId="{67BCFB4E-AA3C-49FC-BC15-05D1556CD606}" type="parTrans" cxnId="{0B0A0113-8385-43D7-AA15-E493A66B696A}">
      <dgm:prSet/>
      <dgm:spPr/>
      <dgm:t>
        <a:bodyPr/>
        <a:lstStyle/>
        <a:p>
          <a:endParaRPr lang="es-EC">
            <a:solidFill>
              <a:srgbClr val="000000"/>
            </a:solidFill>
          </a:endParaRPr>
        </a:p>
      </dgm:t>
    </dgm:pt>
    <dgm:pt modelId="{20522CAA-93A8-4D68-B30F-75E223A4C500}" type="sibTrans" cxnId="{0B0A0113-8385-43D7-AA15-E493A66B696A}">
      <dgm:prSet/>
      <dgm:spPr/>
      <dgm:t>
        <a:bodyPr/>
        <a:lstStyle/>
        <a:p>
          <a:endParaRPr lang="es-EC">
            <a:solidFill>
              <a:srgbClr val="000000"/>
            </a:solidFill>
          </a:endParaRPr>
        </a:p>
      </dgm:t>
    </dgm:pt>
    <dgm:pt modelId="{F07E8F6C-9406-4EB4-A6E1-790B59B310EE}">
      <dgm:prSet/>
      <dgm:spPr>
        <a:effectLst>
          <a:glow rad="139700">
            <a:schemeClr val="accent1">
              <a:satMod val="175000"/>
              <a:alpha val="40000"/>
            </a:schemeClr>
          </a:glow>
        </a:effectLst>
      </dgm:spPr>
      <dgm:t>
        <a:bodyPr/>
        <a:lstStyle/>
        <a:p>
          <a:pPr rtl="0"/>
          <a:r>
            <a:rPr lang="es-EC" dirty="0" smtClean="0">
              <a:solidFill>
                <a:srgbClr val="000000"/>
              </a:solidFill>
            </a:rPr>
            <a:t>Fruta como icono del producto.</a:t>
          </a:r>
          <a:endParaRPr lang="es-EC" dirty="0">
            <a:solidFill>
              <a:srgbClr val="000000"/>
            </a:solidFill>
          </a:endParaRPr>
        </a:p>
      </dgm:t>
    </dgm:pt>
    <dgm:pt modelId="{E49FBD74-FDE2-45E8-983E-7AEE4F47BAA9}" type="parTrans" cxnId="{A154F877-A135-49C4-BDA9-DF11CE85A111}">
      <dgm:prSet/>
      <dgm:spPr/>
      <dgm:t>
        <a:bodyPr/>
        <a:lstStyle/>
        <a:p>
          <a:endParaRPr lang="es-EC">
            <a:solidFill>
              <a:srgbClr val="000000"/>
            </a:solidFill>
          </a:endParaRPr>
        </a:p>
      </dgm:t>
    </dgm:pt>
    <dgm:pt modelId="{C9BD9EC4-AC4B-4334-A973-5454EF0C94A7}" type="sibTrans" cxnId="{A154F877-A135-49C4-BDA9-DF11CE85A111}">
      <dgm:prSet/>
      <dgm:spPr/>
      <dgm:t>
        <a:bodyPr/>
        <a:lstStyle/>
        <a:p>
          <a:endParaRPr lang="es-EC">
            <a:solidFill>
              <a:srgbClr val="000000"/>
            </a:solidFill>
          </a:endParaRPr>
        </a:p>
      </dgm:t>
    </dgm:pt>
    <dgm:pt modelId="{1C7368A5-7825-4F76-89E5-33A80EFE036D}">
      <dgm:prSet/>
      <dgm:spPr>
        <a:effectLst>
          <a:glow rad="228600">
            <a:schemeClr val="accent1">
              <a:satMod val="175000"/>
              <a:alpha val="40000"/>
            </a:schemeClr>
          </a:glow>
        </a:effectLst>
      </dgm:spPr>
      <dgm:t>
        <a:bodyPr/>
        <a:lstStyle/>
        <a:p>
          <a:pPr rtl="0"/>
          <a:r>
            <a:rPr lang="es-EC" dirty="0" smtClean="0">
              <a:solidFill>
                <a:srgbClr val="000000"/>
              </a:solidFill>
            </a:rPr>
            <a:t>Colorantes de origen frutal.</a:t>
          </a:r>
          <a:endParaRPr lang="es-EC" dirty="0">
            <a:solidFill>
              <a:srgbClr val="000000"/>
            </a:solidFill>
          </a:endParaRPr>
        </a:p>
      </dgm:t>
    </dgm:pt>
    <dgm:pt modelId="{8E5E90B9-C647-4E08-B9B3-07D33E02BA94}" type="parTrans" cxnId="{B4C6F375-68D7-40C5-95BA-12074092EEBE}">
      <dgm:prSet/>
      <dgm:spPr/>
      <dgm:t>
        <a:bodyPr/>
        <a:lstStyle/>
        <a:p>
          <a:endParaRPr lang="es-EC">
            <a:solidFill>
              <a:srgbClr val="000000"/>
            </a:solidFill>
          </a:endParaRPr>
        </a:p>
      </dgm:t>
    </dgm:pt>
    <dgm:pt modelId="{EEE580DE-F8DD-4838-B2BF-ABAE665F077F}" type="sibTrans" cxnId="{B4C6F375-68D7-40C5-95BA-12074092EEBE}">
      <dgm:prSet/>
      <dgm:spPr/>
      <dgm:t>
        <a:bodyPr/>
        <a:lstStyle/>
        <a:p>
          <a:endParaRPr lang="es-EC">
            <a:solidFill>
              <a:srgbClr val="000000"/>
            </a:solidFill>
          </a:endParaRPr>
        </a:p>
      </dgm:t>
    </dgm:pt>
    <dgm:pt modelId="{57C4E0DE-7A23-4021-9E75-AE6705F1C090}">
      <dgm:prSet/>
      <dgm:spPr>
        <a:effectLst>
          <a:glow rad="228600">
            <a:schemeClr val="accent1">
              <a:satMod val="175000"/>
              <a:alpha val="40000"/>
            </a:schemeClr>
          </a:glow>
        </a:effectLst>
      </dgm:spPr>
      <dgm:t>
        <a:bodyPr/>
        <a:lstStyle/>
        <a:p>
          <a:pPr rtl="0"/>
          <a:r>
            <a:rPr lang="es-EC" smtClean="0">
              <a:solidFill>
                <a:srgbClr val="000000"/>
              </a:solidFill>
            </a:rPr>
            <a:t>Colores frescura y dulzor.</a:t>
          </a:r>
          <a:endParaRPr lang="es-EC">
            <a:solidFill>
              <a:srgbClr val="000000"/>
            </a:solidFill>
          </a:endParaRPr>
        </a:p>
      </dgm:t>
    </dgm:pt>
    <dgm:pt modelId="{DE6D29C2-2815-4482-85E6-D0BAF0849792}" type="parTrans" cxnId="{B01CB5D3-2E09-420A-8229-0C2AB91393E3}">
      <dgm:prSet/>
      <dgm:spPr/>
      <dgm:t>
        <a:bodyPr/>
        <a:lstStyle/>
        <a:p>
          <a:endParaRPr lang="es-EC">
            <a:solidFill>
              <a:srgbClr val="000000"/>
            </a:solidFill>
          </a:endParaRPr>
        </a:p>
      </dgm:t>
    </dgm:pt>
    <dgm:pt modelId="{E7BDC4A5-AA4D-4712-9782-6C84E145473B}" type="sibTrans" cxnId="{B01CB5D3-2E09-420A-8229-0C2AB91393E3}">
      <dgm:prSet/>
      <dgm:spPr/>
      <dgm:t>
        <a:bodyPr/>
        <a:lstStyle/>
        <a:p>
          <a:endParaRPr lang="es-EC">
            <a:solidFill>
              <a:srgbClr val="000000"/>
            </a:solidFill>
          </a:endParaRPr>
        </a:p>
      </dgm:t>
    </dgm:pt>
    <dgm:pt modelId="{74BE0B7C-BD43-4ACB-AE43-AF63263CEEF6}" type="pres">
      <dgm:prSet presAssocID="{E72FBDB0-9CDD-4F29-AC28-24389141DBC3}" presName="linear" presStyleCnt="0">
        <dgm:presLayoutVars>
          <dgm:animLvl val="lvl"/>
          <dgm:resizeHandles val="exact"/>
        </dgm:presLayoutVars>
      </dgm:prSet>
      <dgm:spPr/>
      <dgm:t>
        <a:bodyPr/>
        <a:lstStyle/>
        <a:p>
          <a:endParaRPr lang="es-ES"/>
        </a:p>
      </dgm:t>
    </dgm:pt>
    <dgm:pt modelId="{43CDE146-03CD-4BE7-A7EC-568411C86E97}" type="pres">
      <dgm:prSet presAssocID="{BA53DB6F-6056-4435-ABE8-977ADFBF951B}" presName="parentText" presStyleLbl="node1" presStyleIdx="0" presStyleCnt="4" custLinFactNeighborY="87501">
        <dgm:presLayoutVars>
          <dgm:chMax val="0"/>
          <dgm:bulletEnabled val="1"/>
        </dgm:presLayoutVars>
      </dgm:prSet>
      <dgm:spPr/>
      <dgm:t>
        <a:bodyPr/>
        <a:lstStyle/>
        <a:p>
          <a:endParaRPr lang="es-ES"/>
        </a:p>
      </dgm:t>
    </dgm:pt>
    <dgm:pt modelId="{DDE048F9-B25D-4C90-BC6F-DF53814BB538}" type="pres">
      <dgm:prSet presAssocID="{20522CAA-93A8-4D68-B30F-75E223A4C500}" presName="spacer" presStyleCnt="0"/>
      <dgm:spPr/>
    </dgm:pt>
    <dgm:pt modelId="{4EF2B863-2096-4151-9C9D-6918A48D0E80}" type="pres">
      <dgm:prSet presAssocID="{F07E8F6C-9406-4EB4-A6E1-790B59B310EE}" presName="parentText" presStyleLbl="node1" presStyleIdx="1" presStyleCnt="4">
        <dgm:presLayoutVars>
          <dgm:chMax val="0"/>
          <dgm:bulletEnabled val="1"/>
        </dgm:presLayoutVars>
      </dgm:prSet>
      <dgm:spPr/>
      <dgm:t>
        <a:bodyPr/>
        <a:lstStyle/>
        <a:p>
          <a:endParaRPr lang="es-ES"/>
        </a:p>
      </dgm:t>
    </dgm:pt>
    <dgm:pt modelId="{20A6AB40-25A6-4C8F-BDA6-9CB8A3CCEAAB}" type="pres">
      <dgm:prSet presAssocID="{C9BD9EC4-AC4B-4334-A973-5454EF0C94A7}" presName="spacer" presStyleCnt="0"/>
      <dgm:spPr/>
    </dgm:pt>
    <dgm:pt modelId="{E13E6342-1660-4908-8CCA-F3558C8C8D03}" type="pres">
      <dgm:prSet presAssocID="{1C7368A5-7825-4F76-89E5-33A80EFE036D}" presName="parentText" presStyleLbl="node1" presStyleIdx="2" presStyleCnt="4">
        <dgm:presLayoutVars>
          <dgm:chMax val="0"/>
          <dgm:bulletEnabled val="1"/>
        </dgm:presLayoutVars>
      </dgm:prSet>
      <dgm:spPr/>
      <dgm:t>
        <a:bodyPr/>
        <a:lstStyle/>
        <a:p>
          <a:endParaRPr lang="es-ES"/>
        </a:p>
      </dgm:t>
    </dgm:pt>
    <dgm:pt modelId="{DB316FF2-F06A-4264-813A-6740533EAAB3}" type="pres">
      <dgm:prSet presAssocID="{EEE580DE-F8DD-4838-B2BF-ABAE665F077F}" presName="spacer" presStyleCnt="0"/>
      <dgm:spPr/>
    </dgm:pt>
    <dgm:pt modelId="{485B5FC3-DEE9-40B0-AE1C-2B7797784D96}" type="pres">
      <dgm:prSet presAssocID="{57C4E0DE-7A23-4021-9E75-AE6705F1C090}" presName="parentText" presStyleLbl="node1" presStyleIdx="3" presStyleCnt="4">
        <dgm:presLayoutVars>
          <dgm:chMax val="0"/>
          <dgm:bulletEnabled val="1"/>
        </dgm:presLayoutVars>
      </dgm:prSet>
      <dgm:spPr/>
      <dgm:t>
        <a:bodyPr/>
        <a:lstStyle/>
        <a:p>
          <a:endParaRPr lang="es-ES"/>
        </a:p>
      </dgm:t>
    </dgm:pt>
  </dgm:ptLst>
  <dgm:cxnLst>
    <dgm:cxn modelId="{6E4127C9-5F94-4F38-B542-B681E32CBDA7}" type="presOf" srcId="{57C4E0DE-7A23-4021-9E75-AE6705F1C090}" destId="{485B5FC3-DEE9-40B0-AE1C-2B7797784D96}" srcOrd="0" destOrd="0" presId="urn:microsoft.com/office/officeart/2005/8/layout/vList2"/>
    <dgm:cxn modelId="{AF210058-494C-43B2-8E65-463B5494DE4B}" type="presOf" srcId="{F07E8F6C-9406-4EB4-A6E1-790B59B310EE}" destId="{4EF2B863-2096-4151-9C9D-6918A48D0E80}" srcOrd="0" destOrd="0" presId="urn:microsoft.com/office/officeart/2005/8/layout/vList2"/>
    <dgm:cxn modelId="{9AAF8EE2-3F3A-4897-9775-8907DBB55CB0}" type="presOf" srcId="{BA53DB6F-6056-4435-ABE8-977ADFBF951B}" destId="{43CDE146-03CD-4BE7-A7EC-568411C86E97}" srcOrd="0" destOrd="0" presId="urn:microsoft.com/office/officeart/2005/8/layout/vList2"/>
    <dgm:cxn modelId="{EBA0CC6A-961F-4A14-B797-8B92511AE57C}" type="presOf" srcId="{E72FBDB0-9CDD-4F29-AC28-24389141DBC3}" destId="{74BE0B7C-BD43-4ACB-AE43-AF63263CEEF6}" srcOrd="0" destOrd="0" presId="urn:microsoft.com/office/officeart/2005/8/layout/vList2"/>
    <dgm:cxn modelId="{0FCF0B30-F7C4-42E8-BD1B-24AD07CC35DD}" type="presOf" srcId="{1C7368A5-7825-4F76-89E5-33A80EFE036D}" destId="{E13E6342-1660-4908-8CCA-F3558C8C8D03}" srcOrd="0" destOrd="0" presId="urn:microsoft.com/office/officeart/2005/8/layout/vList2"/>
    <dgm:cxn modelId="{B01CB5D3-2E09-420A-8229-0C2AB91393E3}" srcId="{E72FBDB0-9CDD-4F29-AC28-24389141DBC3}" destId="{57C4E0DE-7A23-4021-9E75-AE6705F1C090}" srcOrd="3" destOrd="0" parTransId="{DE6D29C2-2815-4482-85E6-D0BAF0849792}" sibTransId="{E7BDC4A5-AA4D-4712-9782-6C84E145473B}"/>
    <dgm:cxn modelId="{0B0A0113-8385-43D7-AA15-E493A66B696A}" srcId="{E72FBDB0-9CDD-4F29-AC28-24389141DBC3}" destId="{BA53DB6F-6056-4435-ABE8-977ADFBF951B}" srcOrd="0" destOrd="0" parTransId="{67BCFB4E-AA3C-49FC-BC15-05D1556CD606}" sibTransId="{20522CAA-93A8-4D68-B30F-75E223A4C500}"/>
    <dgm:cxn modelId="{A154F877-A135-49C4-BDA9-DF11CE85A111}" srcId="{E72FBDB0-9CDD-4F29-AC28-24389141DBC3}" destId="{F07E8F6C-9406-4EB4-A6E1-790B59B310EE}" srcOrd="1" destOrd="0" parTransId="{E49FBD74-FDE2-45E8-983E-7AEE4F47BAA9}" sibTransId="{C9BD9EC4-AC4B-4334-A973-5454EF0C94A7}"/>
    <dgm:cxn modelId="{B4C6F375-68D7-40C5-95BA-12074092EEBE}" srcId="{E72FBDB0-9CDD-4F29-AC28-24389141DBC3}" destId="{1C7368A5-7825-4F76-89E5-33A80EFE036D}" srcOrd="2" destOrd="0" parTransId="{8E5E90B9-C647-4E08-B9B3-07D33E02BA94}" sibTransId="{EEE580DE-F8DD-4838-B2BF-ABAE665F077F}"/>
    <dgm:cxn modelId="{8EE0B2B4-2F4D-4A59-B02D-357C6EABB145}" type="presParOf" srcId="{74BE0B7C-BD43-4ACB-AE43-AF63263CEEF6}" destId="{43CDE146-03CD-4BE7-A7EC-568411C86E97}" srcOrd="0" destOrd="0" presId="urn:microsoft.com/office/officeart/2005/8/layout/vList2"/>
    <dgm:cxn modelId="{3E30DC2A-AB41-4CE6-9196-19EC18954C60}" type="presParOf" srcId="{74BE0B7C-BD43-4ACB-AE43-AF63263CEEF6}" destId="{DDE048F9-B25D-4C90-BC6F-DF53814BB538}" srcOrd="1" destOrd="0" presId="urn:microsoft.com/office/officeart/2005/8/layout/vList2"/>
    <dgm:cxn modelId="{6534F71D-069F-432A-AAB1-1C8817D8EB19}" type="presParOf" srcId="{74BE0B7C-BD43-4ACB-AE43-AF63263CEEF6}" destId="{4EF2B863-2096-4151-9C9D-6918A48D0E80}" srcOrd="2" destOrd="0" presId="urn:microsoft.com/office/officeart/2005/8/layout/vList2"/>
    <dgm:cxn modelId="{92FF91DF-5EF0-453B-97D3-9FA0EFBC9EAD}" type="presParOf" srcId="{74BE0B7C-BD43-4ACB-AE43-AF63263CEEF6}" destId="{20A6AB40-25A6-4C8F-BDA6-9CB8A3CCEAAB}" srcOrd="3" destOrd="0" presId="urn:microsoft.com/office/officeart/2005/8/layout/vList2"/>
    <dgm:cxn modelId="{C6609B54-ACC9-40A6-A145-2151DA3553CD}" type="presParOf" srcId="{74BE0B7C-BD43-4ACB-AE43-AF63263CEEF6}" destId="{E13E6342-1660-4908-8CCA-F3558C8C8D03}" srcOrd="4" destOrd="0" presId="urn:microsoft.com/office/officeart/2005/8/layout/vList2"/>
    <dgm:cxn modelId="{55F582C8-DBC2-4C0B-ADAA-3636DFD97F96}" type="presParOf" srcId="{74BE0B7C-BD43-4ACB-AE43-AF63263CEEF6}" destId="{DB316FF2-F06A-4264-813A-6740533EAAB3}" srcOrd="5" destOrd="0" presId="urn:microsoft.com/office/officeart/2005/8/layout/vList2"/>
    <dgm:cxn modelId="{FEFAAA54-9553-4C08-AF38-61031EE6DE65}" type="presParOf" srcId="{74BE0B7C-BD43-4ACB-AE43-AF63263CEEF6}" destId="{485B5FC3-DEE9-40B0-AE1C-2B7797784D96}" srcOrd="6" destOrd="0" presId="urn:microsoft.com/office/officeart/2005/8/layout/vList2"/>
  </dgm:cxnLst>
  <dgm:bg>
    <a:effectLst>
      <a:glow rad="228600">
        <a:schemeClr val="accent1">
          <a:satMod val="175000"/>
          <a:alpha val="40000"/>
        </a:schemeClr>
      </a:glow>
    </a:effect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99D023D-D005-40EB-AF56-943881F3306F}"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s-EC"/>
        </a:p>
      </dgm:t>
    </dgm:pt>
    <dgm:pt modelId="{36C263F7-98B3-4DAA-9E95-557FD5320F9F}">
      <dgm:prSet/>
      <dgm:spPr>
        <a:effectLst>
          <a:glow rad="228600">
            <a:schemeClr val="accent1">
              <a:satMod val="175000"/>
              <a:alpha val="40000"/>
            </a:schemeClr>
          </a:glow>
        </a:effectLst>
      </dgm:spPr>
      <dgm:t>
        <a:bodyPr/>
        <a:lstStyle/>
        <a:p>
          <a:pPr rtl="0"/>
          <a:r>
            <a:rPr lang="es-EC" dirty="0" smtClean="0">
              <a:solidFill>
                <a:srgbClr val="000000"/>
              </a:solidFill>
            </a:rPr>
            <a:t>Papel celofán y polipropileno. </a:t>
          </a:r>
          <a:r>
            <a:rPr lang="es-ES" dirty="0" smtClean="0">
              <a:solidFill>
                <a:srgbClr val="000000"/>
              </a:solidFill>
            </a:rPr>
            <a:t>Cajas de cartón corrugado. </a:t>
          </a:r>
          <a:endParaRPr lang="es-EC" dirty="0">
            <a:solidFill>
              <a:srgbClr val="000000"/>
            </a:solidFill>
          </a:endParaRPr>
        </a:p>
      </dgm:t>
    </dgm:pt>
    <dgm:pt modelId="{09030304-AB6C-4D02-9E94-3DCAD3B31C12}" type="parTrans" cxnId="{2556B88C-D026-47BC-8C1A-6D7F09523870}">
      <dgm:prSet/>
      <dgm:spPr/>
      <dgm:t>
        <a:bodyPr/>
        <a:lstStyle/>
        <a:p>
          <a:endParaRPr lang="es-EC"/>
        </a:p>
      </dgm:t>
    </dgm:pt>
    <dgm:pt modelId="{1D698E87-9B37-4E72-A8A1-6603A7C928DF}" type="sibTrans" cxnId="{2556B88C-D026-47BC-8C1A-6D7F09523870}">
      <dgm:prSet/>
      <dgm:spPr/>
      <dgm:t>
        <a:bodyPr/>
        <a:lstStyle/>
        <a:p>
          <a:endParaRPr lang="es-EC"/>
        </a:p>
      </dgm:t>
    </dgm:pt>
    <dgm:pt modelId="{A2DBD244-DDE1-4D86-9F21-F223DDAFB470}" type="pres">
      <dgm:prSet presAssocID="{599D023D-D005-40EB-AF56-943881F3306F}" presName="linear" presStyleCnt="0">
        <dgm:presLayoutVars>
          <dgm:animLvl val="lvl"/>
          <dgm:resizeHandles val="exact"/>
        </dgm:presLayoutVars>
      </dgm:prSet>
      <dgm:spPr/>
      <dgm:t>
        <a:bodyPr/>
        <a:lstStyle/>
        <a:p>
          <a:endParaRPr lang="es-ES"/>
        </a:p>
      </dgm:t>
    </dgm:pt>
    <dgm:pt modelId="{685D0D1A-F42C-4EA4-A834-24D36A908AE9}" type="pres">
      <dgm:prSet presAssocID="{36C263F7-98B3-4DAA-9E95-557FD5320F9F}" presName="parentText" presStyleLbl="node1" presStyleIdx="0" presStyleCnt="1" custLinFactX="43132" custLinFactY="-200000" custLinFactNeighborX="100000" custLinFactNeighborY="-256132">
        <dgm:presLayoutVars>
          <dgm:chMax val="0"/>
          <dgm:bulletEnabled val="1"/>
        </dgm:presLayoutVars>
      </dgm:prSet>
      <dgm:spPr/>
      <dgm:t>
        <a:bodyPr/>
        <a:lstStyle/>
        <a:p>
          <a:endParaRPr lang="es-ES"/>
        </a:p>
      </dgm:t>
    </dgm:pt>
  </dgm:ptLst>
  <dgm:cxnLst>
    <dgm:cxn modelId="{2556B88C-D026-47BC-8C1A-6D7F09523870}" srcId="{599D023D-D005-40EB-AF56-943881F3306F}" destId="{36C263F7-98B3-4DAA-9E95-557FD5320F9F}" srcOrd="0" destOrd="0" parTransId="{09030304-AB6C-4D02-9E94-3DCAD3B31C12}" sibTransId="{1D698E87-9B37-4E72-A8A1-6603A7C928DF}"/>
    <dgm:cxn modelId="{8D22A5F9-5472-48E3-9F70-A9F036F2CECD}" type="presOf" srcId="{36C263F7-98B3-4DAA-9E95-557FD5320F9F}" destId="{685D0D1A-F42C-4EA4-A834-24D36A908AE9}" srcOrd="0" destOrd="0" presId="urn:microsoft.com/office/officeart/2005/8/layout/vList2"/>
    <dgm:cxn modelId="{190B4264-0087-4EEA-BE5A-9C714CE28FD2}" type="presOf" srcId="{599D023D-D005-40EB-AF56-943881F3306F}" destId="{A2DBD244-DDE1-4D86-9F21-F223DDAFB470}" srcOrd="0" destOrd="0" presId="urn:microsoft.com/office/officeart/2005/8/layout/vList2"/>
    <dgm:cxn modelId="{C7198990-9FF1-401F-BB5D-551641BFBFC0}" type="presParOf" srcId="{A2DBD244-DDE1-4D86-9F21-F223DDAFB470}" destId="{685D0D1A-F42C-4EA4-A834-24D36A908AE9}" srcOrd="0" destOrd="0" presId="urn:microsoft.com/office/officeart/2005/8/layout/vList2"/>
  </dgm:cxnLst>
  <dgm:bg>
    <a:effectLst>
      <a:glow rad="228600">
        <a:schemeClr val="accent1">
          <a:satMod val="175000"/>
          <a:alpha val="40000"/>
        </a:schemeClr>
      </a:glow>
    </a:effect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2E3B7E7-4AAF-47B9-9393-B008AA7D7789}"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s-EC"/>
        </a:p>
      </dgm:t>
    </dgm:pt>
    <dgm:pt modelId="{CB36D539-7426-426E-9778-95B8B4C22C5B}">
      <dgm:prSet custT="1"/>
      <dgm:spPr>
        <a:effectLst>
          <a:glow rad="139700">
            <a:schemeClr val="accent1">
              <a:satMod val="175000"/>
              <a:alpha val="40000"/>
            </a:schemeClr>
          </a:glow>
        </a:effectLst>
      </dgm:spPr>
      <dgm:t>
        <a:bodyPr/>
        <a:lstStyle/>
        <a:p>
          <a:pPr rtl="0"/>
          <a:r>
            <a:rPr lang="es-AR" sz="2000" dirty="0" smtClean="0">
              <a:solidFill>
                <a:srgbClr val="000000"/>
              </a:solidFill>
            </a:rPr>
            <a:t>Medidas l33- a34-a36</a:t>
          </a:r>
          <a:endParaRPr lang="es-EC" sz="2000" dirty="0">
            <a:solidFill>
              <a:srgbClr val="000000"/>
            </a:solidFill>
          </a:endParaRPr>
        </a:p>
      </dgm:t>
    </dgm:pt>
    <dgm:pt modelId="{5F537F44-7A88-48FA-9DA9-C23516F851DB}" type="parTrans" cxnId="{C6B5E35A-7BA0-4AE3-8691-AC59643FF97D}">
      <dgm:prSet/>
      <dgm:spPr/>
      <dgm:t>
        <a:bodyPr/>
        <a:lstStyle/>
        <a:p>
          <a:endParaRPr lang="es-EC" sz="1800"/>
        </a:p>
      </dgm:t>
    </dgm:pt>
    <dgm:pt modelId="{C9E7D558-3B2D-4CC4-85A1-1C7C198FA8EF}" type="sibTrans" cxnId="{C6B5E35A-7BA0-4AE3-8691-AC59643FF97D}">
      <dgm:prSet/>
      <dgm:spPr/>
      <dgm:t>
        <a:bodyPr/>
        <a:lstStyle/>
        <a:p>
          <a:endParaRPr lang="es-EC" sz="1800"/>
        </a:p>
      </dgm:t>
    </dgm:pt>
    <dgm:pt modelId="{1073CB13-77CA-46F9-97AA-DA6629A64A49}" type="pres">
      <dgm:prSet presAssocID="{82E3B7E7-4AAF-47B9-9393-B008AA7D7789}" presName="linear" presStyleCnt="0">
        <dgm:presLayoutVars>
          <dgm:animLvl val="lvl"/>
          <dgm:resizeHandles val="exact"/>
        </dgm:presLayoutVars>
      </dgm:prSet>
      <dgm:spPr/>
      <dgm:t>
        <a:bodyPr/>
        <a:lstStyle/>
        <a:p>
          <a:endParaRPr lang="es-ES"/>
        </a:p>
      </dgm:t>
    </dgm:pt>
    <dgm:pt modelId="{53CFB408-BEFF-462F-B256-642C9723C69D}" type="pres">
      <dgm:prSet presAssocID="{CB36D539-7426-426E-9778-95B8B4C22C5B}" presName="parentText" presStyleLbl="node1" presStyleIdx="0" presStyleCnt="1" custLinFactNeighborY="49962">
        <dgm:presLayoutVars>
          <dgm:chMax val="0"/>
          <dgm:bulletEnabled val="1"/>
        </dgm:presLayoutVars>
      </dgm:prSet>
      <dgm:spPr/>
      <dgm:t>
        <a:bodyPr/>
        <a:lstStyle/>
        <a:p>
          <a:endParaRPr lang="es-ES"/>
        </a:p>
      </dgm:t>
    </dgm:pt>
  </dgm:ptLst>
  <dgm:cxnLst>
    <dgm:cxn modelId="{7534E218-C62C-43F8-825A-D0BECE62AA81}" type="presOf" srcId="{82E3B7E7-4AAF-47B9-9393-B008AA7D7789}" destId="{1073CB13-77CA-46F9-97AA-DA6629A64A49}" srcOrd="0" destOrd="0" presId="urn:microsoft.com/office/officeart/2005/8/layout/vList2"/>
    <dgm:cxn modelId="{0570061D-AE82-45C8-9981-8BCA372D0EE6}" type="presOf" srcId="{CB36D539-7426-426E-9778-95B8B4C22C5B}" destId="{53CFB408-BEFF-462F-B256-642C9723C69D}" srcOrd="0" destOrd="0" presId="urn:microsoft.com/office/officeart/2005/8/layout/vList2"/>
    <dgm:cxn modelId="{C6B5E35A-7BA0-4AE3-8691-AC59643FF97D}" srcId="{82E3B7E7-4AAF-47B9-9393-B008AA7D7789}" destId="{CB36D539-7426-426E-9778-95B8B4C22C5B}" srcOrd="0" destOrd="0" parTransId="{5F537F44-7A88-48FA-9DA9-C23516F851DB}" sibTransId="{C9E7D558-3B2D-4CC4-85A1-1C7C198FA8EF}"/>
    <dgm:cxn modelId="{D7B1751C-CE32-4EFD-9656-DD9190A85C4E}" type="presParOf" srcId="{1073CB13-77CA-46F9-97AA-DA6629A64A49}" destId="{53CFB408-BEFF-462F-B256-642C9723C69D}" srcOrd="0" destOrd="0" presId="urn:microsoft.com/office/officeart/2005/8/layout/vList2"/>
  </dgm:cxnLst>
  <dgm:bg>
    <a:effectLst>
      <a:glow rad="228600">
        <a:schemeClr val="accent1">
          <a:satMod val="175000"/>
          <a:alpha val="40000"/>
        </a:schemeClr>
      </a:glow>
    </a:effect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A1C1B2-6BDA-4697-9304-6C9F741C092C}" type="doc">
      <dgm:prSet loTypeId="urn:microsoft.com/office/officeart/2005/8/layout/hChevron3" loCatId="process" qsTypeId="urn:microsoft.com/office/officeart/2005/8/quickstyle/simple4" qsCatId="simple" csTypeId="urn:microsoft.com/office/officeart/2005/8/colors/colorful1" csCatId="colorful" phldr="1"/>
      <dgm:spPr/>
    </dgm:pt>
    <dgm:pt modelId="{398EBEED-0D87-4D12-824A-3FC4152CB6B1}">
      <dgm:prSet phldrT="[Texto]" custT="1"/>
      <dgm:spPr/>
      <dgm:t>
        <a:bodyPr/>
        <a:lstStyle/>
        <a:p>
          <a:r>
            <a:rPr lang="es-AR" sz="1600" dirty="0" smtClean="0">
              <a:solidFill>
                <a:srgbClr val="000000"/>
              </a:solidFill>
            </a:rPr>
            <a:t>Delimitado  por la tendencia de consumo y apreciación del maracuyá </a:t>
          </a:r>
          <a:endParaRPr lang="es-EC" sz="1600" dirty="0">
            <a:solidFill>
              <a:srgbClr val="000000"/>
            </a:solidFill>
          </a:endParaRPr>
        </a:p>
      </dgm:t>
    </dgm:pt>
    <dgm:pt modelId="{5986C017-3CE2-48AD-A4B2-CC7563DD9677}" type="parTrans" cxnId="{8E20CD88-03E1-4727-8704-070B60509B8F}">
      <dgm:prSet/>
      <dgm:spPr/>
      <dgm:t>
        <a:bodyPr/>
        <a:lstStyle/>
        <a:p>
          <a:endParaRPr lang="es-EC" sz="2000">
            <a:solidFill>
              <a:srgbClr val="000000"/>
            </a:solidFill>
          </a:endParaRPr>
        </a:p>
      </dgm:t>
    </dgm:pt>
    <dgm:pt modelId="{6CDA1F00-8C7D-4B18-8B4E-8F4C1D902E80}" type="sibTrans" cxnId="{8E20CD88-03E1-4727-8704-070B60509B8F}">
      <dgm:prSet/>
      <dgm:spPr/>
      <dgm:t>
        <a:bodyPr/>
        <a:lstStyle/>
        <a:p>
          <a:endParaRPr lang="es-EC" sz="2000">
            <a:solidFill>
              <a:srgbClr val="000000"/>
            </a:solidFill>
          </a:endParaRPr>
        </a:p>
      </dgm:t>
    </dgm:pt>
    <dgm:pt modelId="{604F6EA8-F99B-4691-B151-A7B2A4B3D540}">
      <dgm:prSet phldrT="[Texto]" custT="1"/>
      <dgm:spPr/>
      <dgm:t>
        <a:bodyPr/>
        <a:lstStyle/>
        <a:p>
          <a:pPr algn="ctr"/>
          <a:r>
            <a:rPr lang="es-AR" sz="1400" dirty="0" smtClean="0">
              <a:solidFill>
                <a:srgbClr val="000000"/>
              </a:solidFill>
            </a:rPr>
            <a:t>Oferta Nacional </a:t>
          </a:r>
        </a:p>
        <a:p>
          <a:pPr algn="l"/>
          <a:r>
            <a:rPr lang="es-AR" sz="1400" dirty="0" smtClean="0">
              <a:solidFill>
                <a:srgbClr val="000000"/>
              </a:solidFill>
            </a:rPr>
            <a:t>Jugo de frutas tropicales</a:t>
          </a:r>
        </a:p>
        <a:p>
          <a:pPr algn="l"/>
          <a:r>
            <a:rPr lang="es-AR" sz="1400" dirty="0" smtClean="0">
              <a:solidFill>
                <a:srgbClr val="000000"/>
              </a:solidFill>
            </a:rPr>
            <a:t>Helado - Bambino Nestlé</a:t>
          </a:r>
        </a:p>
        <a:p>
          <a:pPr algn="l"/>
          <a:r>
            <a:rPr lang="es-AR" sz="1400" dirty="0" smtClean="0">
              <a:solidFill>
                <a:srgbClr val="000000"/>
              </a:solidFill>
            </a:rPr>
            <a:t>Sherbet – Sta. Clara</a:t>
          </a:r>
          <a:endParaRPr lang="es-EC" sz="1400" dirty="0">
            <a:solidFill>
              <a:srgbClr val="000000"/>
            </a:solidFill>
          </a:endParaRPr>
        </a:p>
      </dgm:t>
    </dgm:pt>
    <dgm:pt modelId="{BACC6C14-D3CB-478A-95CA-30E42B9F82A7}" type="parTrans" cxnId="{56E2F3BD-EFD4-4C03-8017-C4AFAF3D9C22}">
      <dgm:prSet/>
      <dgm:spPr/>
      <dgm:t>
        <a:bodyPr/>
        <a:lstStyle/>
        <a:p>
          <a:endParaRPr lang="es-EC" sz="2000">
            <a:solidFill>
              <a:srgbClr val="000000"/>
            </a:solidFill>
          </a:endParaRPr>
        </a:p>
      </dgm:t>
    </dgm:pt>
    <dgm:pt modelId="{71084FA3-A5AA-4A77-903D-677536C9ED31}" type="sibTrans" cxnId="{56E2F3BD-EFD4-4C03-8017-C4AFAF3D9C22}">
      <dgm:prSet/>
      <dgm:spPr/>
      <dgm:t>
        <a:bodyPr/>
        <a:lstStyle/>
        <a:p>
          <a:endParaRPr lang="es-EC" sz="2000">
            <a:solidFill>
              <a:srgbClr val="000000"/>
            </a:solidFill>
          </a:endParaRPr>
        </a:p>
      </dgm:t>
    </dgm:pt>
    <dgm:pt modelId="{BCC5825D-0641-4199-956A-5B732CC29DF8}">
      <dgm:prSet phldrT="[Texto]" custT="1"/>
      <dgm:spPr/>
      <dgm:t>
        <a:bodyPr/>
        <a:lstStyle/>
        <a:p>
          <a:pPr algn="l"/>
          <a:r>
            <a:rPr lang="es-AR" sz="1600" dirty="0" smtClean="0">
              <a:solidFill>
                <a:srgbClr val="000000"/>
              </a:solidFill>
            </a:rPr>
            <a:t>Restaurantes : Demanda es en kilos tendencia positiva de desarrollo y como jugos de frutas.</a:t>
          </a:r>
          <a:endParaRPr lang="es-EC" sz="1600" dirty="0">
            <a:solidFill>
              <a:srgbClr val="000000"/>
            </a:solidFill>
          </a:endParaRPr>
        </a:p>
      </dgm:t>
    </dgm:pt>
    <dgm:pt modelId="{41E38349-81C7-4CC8-B869-87E9A18285E9}" type="parTrans" cxnId="{E1FD191C-6DE2-4CEB-8E86-17AF18340F15}">
      <dgm:prSet/>
      <dgm:spPr/>
      <dgm:t>
        <a:bodyPr/>
        <a:lstStyle/>
        <a:p>
          <a:endParaRPr lang="es-EC" sz="2000">
            <a:solidFill>
              <a:srgbClr val="000000"/>
            </a:solidFill>
          </a:endParaRPr>
        </a:p>
      </dgm:t>
    </dgm:pt>
    <dgm:pt modelId="{0B6DC2B6-CF2E-4FCB-BEFE-62C047CE4359}" type="sibTrans" cxnId="{E1FD191C-6DE2-4CEB-8E86-17AF18340F15}">
      <dgm:prSet/>
      <dgm:spPr/>
      <dgm:t>
        <a:bodyPr/>
        <a:lstStyle/>
        <a:p>
          <a:endParaRPr lang="es-EC" sz="2000">
            <a:solidFill>
              <a:srgbClr val="000000"/>
            </a:solidFill>
          </a:endParaRPr>
        </a:p>
      </dgm:t>
    </dgm:pt>
    <dgm:pt modelId="{0098643B-7C38-8C47-997E-5FA336847854}" type="pres">
      <dgm:prSet presAssocID="{BBA1C1B2-6BDA-4697-9304-6C9F741C092C}" presName="Name0" presStyleCnt="0">
        <dgm:presLayoutVars>
          <dgm:dir/>
          <dgm:resizeHandles val="exact"/>
        </dgm:presLayoutVars>
      </dgm:prSet>
      <dgm:spPr/>
    </dgm:pt>
    <dgm:pt modelId="{5E1C9728-8A28-394B-B6FC-ADAC2580FF48}" type="pres">
      <dgm:prSet presAssocID="{398EBEED-0D87-4D12-824A-3FC4152CB6B1}" presName="parTxOnly" presStyleLbl="node1" presStyleIdx="0" presStyleCnt="3">
        <dgm:presLayoutVars>
          <dgm:bulletEnabled val="1"/>
        </dgm:presLayoutVars>
      </dgm:prSet>
      <dgm:spPr/>
      <dgm:t>
        <a:bodyPr/>
        <a:lstStyle/>
        <a:p>
          <a:endParaRPr lang="es-ES"/>
        </a:p>
      </dgm:t>
    </dgm:pt>
    <dgm:pt modelId="{6C863C01-9A5A-B842-8644-A1921798484E}" type="pres">
      <dgm:prSet presAssocID="{6CDA1F00-8C7D-4B18-8B4E-8F4C1D902E80}" presName="parSpace" presStyleCnt="0"/>
      <dgm:spPr/>
    </dgm:pt>
    <dgm:pt modelId="{82FF45A2-C463-B64A-BCC7-AA9DE81D6108}" type="pres">
      <dgm:prSet presAssocID="{604F6EA8-F99B-4691-B151-A7B2A4B3D540}" presName="parTxOnly" presStyleLbl="node1" presStyleIdx="1" presStyleCnt="3" custScaleX="117157">
        <dgm:presLayoutVars>
          <dgm:bulletEnabled val="1"/>
        </dgm:presLayoutVars>
      </dgm:prSet>
      <dgm:spPr/>
      <dgm:t>
        <a:bodyPr/>
        <a:lstStyle/>
        <a:p>
          <a:endParaRPr lang="es-ES"/>
        </a:p>
      </dgm:t>
    </dgm:pt>
    <dgm:pt modelId="{9E527829-AFCD-F547-93AF-6F488A38F80A}" type="pres">
      <dgm:prSet presAssocID="{71084FA3-A5AA-4A77-903D-677536C9ED31}" presName="parSpace" presStyleCnt="0"/>
      <dgm:spPr/>
    </dgm:pt>
    <dgm:pt modelId="{2B950494-1BE1-2647-BED3-54A6F42A0B30}" type="pres">
      <dgm:prSet presAssocID="{BCC5825D-0641-4199-956A-5B732CC29DF8}" presName="parTxOnly" presStyleLbl="node1" presStyleIdx="2" presStyleCnt="3" custScaleX="133999">
        <dgm:presLayoutVars>
          <dgm:bulletEnabled val="1"/>
        </dgm:presLayoutVars>
      </dgm:prSet>
      <dgm:spPr/>
      <dgm:t>
        <a:bodyPr/>
        <a:lstStyle/>
        <a:p>
          <a:endParaRPr lang="es-ES"/>
        </a:p>
      </dgm:t>
    </dgm:pt>
  </dgm:ptLst>
  <dgm:cxnLst>
    <dgm:cxn modelId="{B4A268F0-3DB5-D04F-AD34-0CC60A12E15F}" type="presOf" srcId="{BCC5825D-0641-4199-956A-5B732CC29DF8}" destId="{2B950494-1BE1-2647-BED3-54A6F42A0B30}" srcOrd="0" destOrd="0" presId="urn:microsoft.com/office/officeart/2005/8/layout/hChevron3"/>
    <dgm:cxn modelId="{9EC850E4-A6CE-0F45-AFEB-B8545753FD8D}" type="presOf" srcId="{BBA1C1B2-6BDA-4697-9304-6C9F741C092C}" destId="{0098643B-7C38-8C47-997E-5FA336847854}" srcOrd="0" destOrd="0" presId="urn:microsoft.com/office/officeart/2005/8/layout/hChevron3"/>
    <dgm:cxn modelId="{56E2F3BD-EFD4-4C03-8017-C4AFAF3D9C22}" srcId="{BBA1C1B2-6BDA-4697-9304-6C9F741C092C}" destId="{604F6EA8-F99B-4691-B151-A7B2A4B3D540}" srcOrd="1" destOrd="0" parTransId="{BACC6C14-D3CB-478A-95CA-30E42B9F82A7}" sibTransId="{71084FA3-A5AA-4A77-903D-677536C9ED31}"/>
    <dgm:cxn modelId="{8E20CD88-03E1-4727-8704-070B60509B8F}" srcId="{BBA1C1B2-6BDA-4697-9304-6C9F741C092C}" destId="{398EBEED-0D87-4D12-824A-3FC4152CB6B1}" srcOrd="0" destOrd="0" parTransId="{5986C017-3CE2-48AD-A4B2-CC7563DD9677}" sibTransId="{6CDA1F00-8C7D-4B18-8B4E-8F4C1D902E80}"/>
    <dgm:cxn modelId="{89063872-20B1-3549-9FCE-67F72E0D86B2}" type="presOf" srcId="{398EBEED-0D87-4D12-824A-3FC4152CB6B1}" destId="{5E1C9728-8A28-394B-B6FC-ADAC2580FF48}" srcOrd="0" destOrd="0" presId="urn:microsoft.com/office/officeart/2005/8/layout/hChevron3"/>
    <dgm:cxn modelId="{E1FD191C-6DE2-4CEB-8E86-17AF18340F15}" srcId="{BBA1C1B2-6BDA-4697-9304-6C9F741C092C}" destId="{BCC5825D-0641-4199-956A-5B732CC29DF8}" srcOrd="2" destOrd="0" parTransId="{41E38349-81C7-4CC8-B869-87E9A18285E9}" sibTransId="{0B6DC2B6-CF2E-4FCB-BEFE-62C047CE4359}"/>
    <dgm:cxn modelId="{70F1796F-4EF6-AF4D-B89D-0D33E42FEC5B}" type="presOf" srcId="{604F6EA8-F99B-4691-B151-A7B2A4B3D540}" destId="{82FF45A2-C463-B64A-BCC7-AA9DE81D6108}" srcOrd="0" destOrd="0" presId="urn:microsoft.com/office/officeart/2005/8/layout/hChevron3"/>
    <dgm:cxn modelId="{547CC062-FF53-4447-A33D-AB20883DFE4B}" type="presParOf" srcId="{0098643B-7C38-8C47-997E-5FA336847854}" destId="{5E1C9728-8A28-394B-B6FC-ADAC2580FF48}" srcOrd="0" destOrd="0" presId="urn:microsoft.com/office/officeart/2005/8/layout/hChevron3"/>
    <dgm:cxn modelId="{7334BF05-D407-5042-A6EA-DC4C0035E434}" type="presParOf" srcId="{0098643B-7C38-8C47-997E-5FA336847854}" destId="{6C863C01-9A5A-B842-8644-A1921798484E}" srcOrd="1" destOrd="0" presId="urn:microsoft.com/office/officeart/2005/8/layout/hChevron3"/>
    <dgm:cxn modelId="{85E5204D-9EF2-0642-B0EA-17F3BD92D03A}" type="presParOf" srcId="{0098643B-7C38-8C47-997E-5FA336847854}" destId="{82FF45A2-C463-B64A-BCC7-AA9DE81D6108}" srcOrd="2" destOrd="0" presId="urn:microsoft.com/office/officeart/2005/8/layout/hChevron3"/>
    <dgm:cxn modelId="{43EE7F80-E730-444C-BBC1-F98CEB6CD25A}" type="presParOf" srcId="{0098643B-7C38-8C47-997E-5FA336847854}" destId="{9E527829-AFCD-F547-93AF-6F488A38F80A}" srcOrd="3" destOrd="0" presId="urn:microsoft.com/office/officeart/2005/8/layout/hChevron3"/>
    <dgm:cxn modelId="{E92849AC-BF88-CF4E-8D82-74F420C77B1C}" type="presParOf" srcId="{0098643B-7C38-8C47-997E-5FA336847854}" destId="{2B950494-1BE1-2647-BED3-54A6F42A0B30}" srcOrd="4"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56F74B2-CA0F-4D31-B2A0-A8D456081001}"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s-EC"/>
        </a:p>
      </dgm:t>
    </dgm:pt>
    <dgm:pt modelId="{1F9C5500-A614-45AB-9707-10C579674EC0}">
      <dgm:prSet/>
      <dgm:spPr>
        <a:effectLst>
          <a:glow rad="228600">
            <a:schemeClr val="accent1">
              <a:satMod val="175000"/>
              <a:alpha val="40000"/>
            </a:schemeClr>
          </a:glow>
        </a:effectLst>
      </dgm:spPr>
      <dgm:t>
        <a:bodyPr/>
        <a:lstStyle/>
        <a:p>
          <a:pPr rtl="0"/>
          <a:r>
            <a:rPr lang="es-EC" dirty="0" smtClean="0">
              <a:solidFill>
                <a:srgbClr val="000000"/>
              </a:solidFill>
            </a:rPr>
            <a:t>Marcado</a:t>
          </a:r>
          <a:endParaRPr lang="es-EC" dirty="0">
            <a:solidFill>
              <a:srgbClr val="000000"/>
            </a:solidFill>
          </a:endParaRPr>
        </a:p>
      </dgm:t>
    </dgm:pt>
    <dgm:pt modelId="{14C539EF-BB3D-407C-8E2B-16A0A3BCC4BC}" type="parTrans" cxnId="{E01DB0A4-6EF7-43A5-A6A7-C0CC5465291E}">
      <dgm:prSet/>
      <dgm:spPr/>
      <dgm:t>
        <a:bodyPr/>
        <a:lstStyle/>
        <a:p>
          <a:endParaRPr lang="es-EC">
            <a:solidFill>
              <a:srgbClr val="000000"/>
            </a:solidFill>
          </a:endParaRPr>
        </a:p>
      </dgm:t>
    </dgm:pt>
    <dgm:pt modelId="{5CFCF1AB-C5E7-4141-950F-508A0EDF9A39}" type="sibTrans" cxnId="{E01DB0A4-6EF7-43A5-A6A7-C0CC5465291E}">
      <dgm:prSet/>
      <dgm:spPr/>
      <dgm:t>
        <a:bodyPr/>
        <a:lstStyle/>
        <a:p>
          <a:endParaRPr lang="es-EC">
            <a:solidFill>
              <a:srgbClr val="000000"/>
            </a:solidFill>
          </a:endParaRPr>
        </a:p>
      </dgm:t>
    </dgm:pt>
    <dgm:pt modelId="{1CE826A8-A34D-4839-A557-3C4A5270B851}" type="pres">
      <dgm:prSet presAssocID="{256F74B2-CA0F-4D31-B2A0-A8D456081001}" presName="linear" presStyleCnt="0">
        <dgm:presLayoutVars>
          <dgm:animLvl val="lvl"/>
          <dgm:resizeHandles val="exact"/>
        </dgm:presLayoutVars>
      </dgm:prSet>
      <dgm:spPr/>
      <dgm:t>
        <a:bodyPr/>
        <a:lstStyle/>
        <a:p>
          <a:endParaRPr lang="es-ES"/>
        </a:p>
      </dgm:t>
    </dgm:pt>
    <dgm:pt modelId="{D0F6E419-68DB-451C-8B6E-5D80C25181B2}" type="pres">
      <dgm:prSet presAssocID="{1F9C5500-A614-45AB-9707-10C579674EC0}" presName="parentText" presStyleLbl="node1" presStyleIdx="0" presStyleCnt="1">
        <dgm:presLayoutVars>
          <dgm:chMax val="0"/>
          <dgm:bulletEnabled val="1"/>
        </dgm:presLayoutVars>
      </dgm:prSet>
      <dgm:spPr/>
      <dgm:t>
        <a:bodyPr/>
        <a:lstStyle/>
        <a:p>
          <a:endParaRPr lang="es-ES"/>
        </a:p>
      </dgm:t>
    </dgm:pt>
  </dgm:ptLst>
  <dgm:cxnLst>
    <dgm:cxn modelId="{E01DB0A4-6EF7-43A5-A6A7-C0CC5465291E}" srcId="{256F74B2-CA0F-4D31-B2A0-A8D456081001}" destId="{1F9C5500-A614-45AB-9707-10C579674EC0}" srcOrd="0" destOrd="0" parTransId="{14C539EF-BB3D-407C-8E2B-16A0A3BCC4BC}" sibTransId="{5CFCF1AB-C5E7-4141-950F-508A0EDF9A39}"/>
    <dgm:cxn modelId="{E01AE470-51A7-4A8E-B5B7-3E22E4C369F7}" type="presOf" srcId="{1F9C5500-A614-45AB-9707-10C579674EC0}" destId="{D0F6E419-68DB-451C-8B6E-5D80C25181B2}" srcOrd="0" destOrd="0" presId="urn:microsoft.com/office/officeart/2005/8/layout/vList2"/>
    <dgm:cxn modelId="{1E65A094-B3E8-4A86-B7E1-BFCC00CA190E}" type="presOf" srcId="{256F74B2-CA0F-4D31-B2A0-A8D456081001}" destId="{1CE826A8-A34D-4839-A557-3C4A5270B851}" srcOrd="0" destOrd="0" presId="urn:microsoft.com/office/officeart/2005/8/layout/vList2"/>
    <dgm:cxn modelId="{53FE6DE6-3FBB-4A58-9C74-7F68018BAD27}" type="presParOf" srcId="{1CE826A8-A34D-4839-A557-3C4A5270B851}" destId="{D0F6E419-68DB-451C-8B6E-5D80C25181B2}" srcOrd="0" destOrd="0" presId="urn:microsoft.com/office/officeart/2005/8/layout/vList2"/>
  </dgm:cxnLst>
  <dgm:bg/>
  <dgm:whole/>
  <dgm:extLst>
    <a:ext uri="http://schemas.microsoft.com/office/drawing/2008/diagram">
      <dsp:dataModelExt xmlns:dsp="http://schemas.microsoft.com/office/drawing/2008/diagram" relId="rId30"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4B0AF05-AD90-4FC0-A5B3-EAB9E5ADA4E8}" type="doc">
      <dgm:prSet loTypeId="urn:microsoft.com/office/officeart/2005/8/layout/vList6" loCatId="list" qsTypeId="urn:microsoft.com/office/officeart/2005/8/quickstyle/3d2" qsCatId="3D" csTypeId="urn:microsoft.com/office/officeart/2005/8/colors/colorful1#2" csCatId="colorful" phldr="1"/>
      <dgm:spPr/>
      <dgm:t>
        <a:bodyPr/>
        <a:lstStyle/>
        <a:p>
          <a:endParaRPr lang="en-US"/>
        </a:p>
      </dgm:t>
    </dgm:pt>
    <dgm:pt modelId="{15322E5A-2B38-42F4-BA14-1EC2C9A8537F}">
      <dgm:prSet phldrT="[Texto]" custT="1"/>
      <dgm:spPr/>
      <dgm:t>
        <a:bodyPr/>
        <a:lstStyle/>
        <a:p>
          <a:r>
            <a:rPr lang="es-EC" sz="2000" b="0" dirty="0" smtClean="0"/>
            <a:t>ACUERDOS COMERCIALES</a:t>
          </a:r>
          <a:endParaRPr lang="en-US" sz="2000" b="0" dirty="0"/>
        </a:p>
      </dgm:t>
    </dgm:pt>
    <dgm:pt modelId="{F903E0DA-6EF4-4580-8EEC-E8D75BF0695E}" type="parTrans" cxnId="{58A7DFFC-D9A8-46BC-A4F4-8421CC6CC521}">
      <dgm:prSet/>
      <dgm:spPr/>
      <dgm:t>
        <a:bodyPr/>
        <a:lstStyle/>
        <a:p>
          <a:endParaRPr lang="en-US"/>
        </a:p>
      </dgm:t>
    </dgm:pt>
    <dgm:pt modelId="{1AFE80D5-EC2D-4A34-A0B0-77C708098BF6}" type="sibTrans" cxnId="{58A7DFFC-D9A8-46BC-A4F4-8421CC6CC521}">
      <dgm:prSet/>
      <dgm:spPr/>
      <dgm:t>
        <a:bodyPr/>
        <a:lstStyle/>
        <a:p>
          <a:endParaRPr lang="en-US"/>
        </a:p>
      </dgm:t>
    </dgm:pt>
    <dgm:pt modelId="{4F8718E2-6426-4F99-A7A7-70E0F6421262}">
      <dgm:prSet phldrT="[Texto]" custT="1"/>
      <dgm:spPr/>
      <dgm:t>
        <a:bodyPr/>
        <a:lstStyle/>
        <a:p>
          <a:r>
            <a:rPr lang="es-AR" sz="1800" dirty="0" smtClean="0"/>
            <a:t>Régimen 40,  </a:t>
          </a:r>
          <a:endParaRPr lang="en-US" sz="1800" dirty="0"/>
        </a:p>
      </dgm:t>
    </dgm:pt>
    <dgm:pt modelId="{33050E83-967C-4087-98FA-D316AF77E843}" type="parTrans" cxnId="{23D930BB-0B31-4258-B1B4-3678C0AAE112}">
      <dgm:prSet/>
      <dgm:spPr/>
      <dgm:t>
        <a:bodyPr/>
        <a:lstStyle/>
        <a:p>
          <a:endParaRPr lang="en-US"/>
        </a:p>
      </dgm:t>
    </dgm:pt>
    <dgm:pt modelId="{62AE1674-266F-4824-BAC7-17CECF46CBAC}" type="sibTrans" cxnId="{23D930BB-0B31-4258-B1B4-3678C0AAE112}">
      <dgm:prSet/>
      <dgm:spPr/>
      <dgm:t>
        <a:bodyPr/>
        <a:lstStyle/>
        <a:p>
          <a:endParaRPr lang="en-US"/>
        </a:p>
      </dgm:t>
    </dgm:pt>
    <dgm:pt modelId="{744712EB-8A9E-4DCB-B33C-4715003FA9F1}">
      <dgm:prSet phldrT="[Texto]"/>
      <dgm:spPr/>
      <dgm:t>
        <a:bodyPr/>
        <a:lstStyle/>
        <a:p>
          <a:r>
            <a:rPr lang="es-EC" b="0" dirty="0" smtClean="0"/>
            <a:t>PARTIDAS ARANCELARIAS</a:t>
          </a:r>
          <a:endParaRPr lang="en-US" b="0" dirty="0"/>
        </a:p>
      </dgm:t>
    </dgm:pt>
    <dgm:pt modelId="{4693C779-4E0D-4C32-96A8-700CD0FF6C32}" type="parTrans" cxnId="{15CA7895-4268-4403-A438-84B3CCBB0544}">
      <dgm:prSet/>
      <dgm:spPr/>
      <dgm:t>
        <a:bodyPr/>
        <a:lstStyle/>
        <a:p>
          <a:endParaRPr lang="en-US"/>
        </a:p>
      </dgm:t>
    </dgm:pt>
    <dgm:pt modelId="{17D52BB3-07F7-41D2-9F7B-62C7D30763D6}" type="sibTrans" cxnId="{15CA7895-4268-4403-A438-84B3CCBB0544}">
      <dgm:prSet/>
      <dgm:spPr/>
      <dgm:t>
        <a:bodyPr/>
        <a:lstStyle/>
        <a:p>
          <a:endParaRPr lang="en-US"/>
        </a:p>
      </dgm:t>
    </dgm:pt>
    <dgm:pt modelId="{69F1620A-4B65-4844-8FD5-256CCD21BFDE}">
      <dgm:prSet phldrT="[Texto]" custT="1"/>
      <dgm:spPr/>
      <dgm:t>
        <a:bodyPr/>
        <a:lstStyle/>
        <a:p>
          <a:r>
            <a:rPr lang="es-EC" sz="1800" b="0" dirty="0" smtClean="0"/>
            <a:t>17.04.90.99</a:t>
          </a:r>
          <a:endParaRPr lang="en-US" sz="1800" b="0" dirty="0"/>
        </a:p>
      </dgm:t>
    </dgm:pt>
    <dgm:pt modelId="{5F604E74-566F-4CA5-B83C-841A14B1ACAF}" type="parTrans" cxnId="{73E5CC59-CCEB-4E56-9499-C0B9A31D7CC7}">
      <dgm:prSet/>
      <dgm:spPr/>
      <dgm:t>
        <a:bodyPr/>
        <a:lstStyle/>
        <a:p>
          <a:endParaRPr lang="en-US"/>
        </a:p>
      </dgm:t>
    </dgm:pt>
    <dgm:pt modelId="{0EDCE4C5-CD5A-466E-9749-AE04E4D43F9B}" type="sibTrans" cxnId="{73E5CC59-CCEB-4E56-9499-C0B9A31D7CC7}">
      <dgm:prSet/>
      <dgm:spPr/>
      <dgm:t>
        <a:bodyPr/>
        <a:lstStyle/>
        <a:p>
          <a:endParaRPr lang="en-US"/>
        </a:p>
      </dgm:t>
    </dgm:pt>
    <dgm:pt modelId="{CF02F1E4-BB21-4239-848B-64B5C626B5E4}">
      <dgm:prSet phldrT="[Texto]" custT="1"/>
      <dgm:spPr/>
      <dgm:t>
        <a:bodyPr/>
        <a:lstStyle/>
        <a:p>
          <a:r>
            <a:rPr lang="es-AR" sz="1800" dirty="0" smtClean="0"/>
            <a:t>Los demás artículos de confitería sin CACAO </a:t>
          </a:r>
          <a:endParaRPr lang="en-US" sz="1800" dirty="0"/>
        </a:p>
      </dgm:t>
    </dgm:pt>
    <dgm:pt modelId="{F4A2EBB4-E76F-4DEA-833A-620E0B2EA394}" type="parTrans" cxnId="{35F90C5D-0C19-40EA-86E5-DEC8EF78300A}">
      <dgm:prSet/>
      <dgm:spPr/>
      <dgm:t>
        <a:bodyPr/>
        <a:lstStyle/>
        <a:p>
          <a:endParaRPr lang="en-US"/>
        </a:p>
      </dgm:t>
    </dgm:pt>
    <dgm:pt modelId="{10B26791-6B7D-46B6-869E-1DC964D01B8B}" type="sibTrans" cxnId="{35F90C5D-0C19-40EA-86E5-DEC8EF78300A}">
      <dgm:prSet/>
      <dgm:spPr/>
      <dgm:t>
        <a:bodyPr/>
        <a:lstStyle/>
        <a:p>
          <a:endParaRPr lang="en-US"/>
        </a:p>
      </dgm:t>
    </dgm:pt>
    <dgm:pt modelId="{01335563-BCAA-4373-A859-AF5035CD1B97}">
      <dgm:prSet phldrT="[Texto]"/>
      <dgm:spPr/>
      <dgm:t>
        <a:bodyPr/>
        <a:lstStyle/>
        <a:p>
          <a:r>
            <a:rPr lang="es-AR" dirty="0" smtClean="0"/>
            <a:t>REGIMEN ADUANERO</a:t>
          </a:r>
          <a:endParaRPr lang="en-US" dirty="0"/>
        </a:p>
      </dgm:t>
    </dgm:pt>
    <dgm:pt modelId="{9537C8B1-DF32-46B4-BD33-8700CC5FDF4A}" type="parTrans" cxnId="{A5DE6612-3D5F-43C2-BD3F-748BDB5839C2}">
      <dgm:prSet/>
      <dgm:spPr/>
      <dgm:t>
        <a:bodyPr/>
        <a:lstStyle/>
        <a:p>
          <a:endParaRPr lang="en-US"/>
        </a:p>
      </dgm:t>
    </dgm:pt>
    <dgm:pt modelId="{D9E1F595-B1C5-4490-999A-E5EFFB446B86}" type="sibTrans" cxnId="{A5DE6612-3D5F-43C2-BD3F-748BDB5839C2}">
      <dgm:prSet/>
      <dgm:spPr/>
      <dgm:t>
        <a:bodyPr/>
        <a:lstStyle/>
        <a:p>
          <a:endParaRPr lang="en-US"/>
        </a:p>
      </dgm:t>
    </dgm:pt>
    <dgm:pt modelId="{A2DC98FB-EEE8-4E03-BFD4-C822FC93A76A}">
      <dgm:prSet phldrT="[Texto]"/>
      <dgm:spPr/>
      <dgm:t>
        <a:bodyPr/>
        <a:lstStyle/>
        <a:p>
          <a:r>
            <a:rPr lang="es-EC" dirty="0" smtClean="0"/>
            <a:t>DOCUMENTACIÓN REQUERIDA PARA LA EXPORTACION</a:t>
          </a:r>
          <a:endParaRPr lang="en-US" dirty="0"/>
        </a:p>
      </dgm:t>
    </dgm:pt>
    <dgm:pt modelId="{D85EB41F-BF71-43E9-A302-E3ABAB65502F}" type="parTrans" cxnId="{38E3CA9F-FDA0-4D22-B170-F2CBD03D9913}">
      <dgm:prSet/>
      <dgm:spPr/>
      <dgm:t>
        <a:bodyPr/>
        <a:lstStyle/>
        <a:p>
          <a:endParaRPr lang="en-US"/>
        </a:p>
      </dgm:t>
    </dgm:pt>
    <dgm:pt modelId="{50D8CC14-B356-4707-9770-EC5DD1E3E443}" type="sibTrans" cxnId="{38E3CA9F-FDA0-4D22-B170-F2CBD03D9913}">
      <dgm:prSet/>
      <dgm:spPr/>
      <dgm:t>
        <a:bodyPr/>
        <a:lstStyle/>
        <a:p>
          <a:endParaRPr lang="en-US"/>
        </a:p>
      </dgm:t>
    </dgm:pt>
    <dgm:pt modelId="{67A2D5B3-EF7C-47C9-A119-2353CD40852D}">
      <dgm:prSet phldrT="[Texto]" custT="1"/>
      <dgm:spPr/>
      <dgm:t>
        <a:bodyPr/>
        <a:lstStyle/>
        <a:p>
          <a:r>
            <a:rPr lang="en-US" sz="2000" b="0" dirty="0" smtClean="0"/>
            <a:t>ACUERDO DE ALCANCE PARCIAL N°29</a:t>
          </a:r>
          <a:endParaRPr lang="en-US" sz="2000" b="0" dirty="0"/>
        </a:p>
      </dgm:t>
    </dgm:pt>
    <dgm:pt modelId="{2661D933-4DFA-429C-9D76-727FBCE23EB9}" type="parTrans" cxnId="{47D60432-F245-4346-8B20-F2D1A84B9390}">
      <dgm:prSet/>
      <dgm:spPr/>
      <dgm:t>
        <a:bodyPr/>
        <a:lstStyle/>
        <a:p>
          <a:endParaRPr lang="en-US"/>
        </a:p>
      </dgm:t>
    </dgm:pt>
    <dgm:pt modelId="{33B2C719-EB9B-4252-AD4F-DA307242A2DA}" type="sibTrans" cxnId="{47D60432-F245-4346-8B20-F2D1A84B9390}">
      <dgm:prSet/>
      <dgm:spPr/>
      <dgm:t>
        <a:bodyPr/>
        <a:lstStyle/>
        <a:p>
          <a:endParaRPr lang="en-US"/>
        </a:p>
      </dgm:t>
    </dgm:pt>
    <dgm:pt modelId="{6DE5654A-6825-4664-B1C7-94D8C4EE8780}">
      <dgm:prSet phldrT="[Texto]" custT="1"/>
      <dgm:spPr/>
      <dgm:t>
        <a:bodyPr/>
        <a:lstStyle/>
        <a:p>
          <a:r>
            <a:rPr lang="es-EC" sz="1800" b="0" dirty="0" smtClean="0"/>
            <a:t>Documentos de Acompañamiento (Art. 72 Reglamento COPCI).TSCC</a:t>
          </a:r>
          <a:endParaRPr lang="en-US" sz="1800" b="0" dirty="0"/>
        </a:p>
      </dgm:t>
    </dgm:pt>
    <dgm:pt modelId="{F46F3C3B-F66C-4E45-924C-91D2D96B4CD2}" type="parTrans" cxnId="{55C6BFA8-2E23-4B7B-B12C-146AB7F5AAFD}">
      <dgm:prSet/>
      <dgm:spPr/>
      <dgm:t>
        <a:bodyPr/>
        <a:lstStyle/>
        <a:p>
          <a:endParaRPr lang="en-US"/>
        </a:p>
      </dgm:t>
    </dgm:pt>
    <dgm:pt modelId="{893C202B-3541-4FF2-9218-3544F5D5B93A}" type="sibTrans" cxnId="{55C6BFA8-2E23-4B7B-B12C-146AB7F5AAFD}">
      <dgm:prSet/>
      <dgm:spPr/>
      <dgm:t>
        <a:bodyPr/>
        <a:lstStyle/>
        <a:p>
          <a:endParaRPr lang="en-US"/>
        </a:p>
      </dgm:t>
    </dgm:pt>
    <dgm:pt modelId="{64EABACE-2B54-4269-A698-EF8E5AF41094}">
      <dgm:prSet phldrT="[Texto]" custT="1"/>
      <dgm:spPr/>
      <dgm:t>
        <a:bodyPr/>
        <a:lstStyle/>
        <a:p>
          <a:r>
            <a:rPr lang="es-EC" sz="1800" b="0" dirty="0" smtClean="0"/>
            <a:t>Documentos de Soporte (Art. 73 Reglamento COPCI).FC</a:t>
          </a:r>
          <a:endParaRPr lang="en-US" sz="1800" b="0" dirty="0"/>
        </a:p>
      </dgm:t>
    </dgm:pt>
    <dgm:pt modelId="{050301A7-CAA6-40A6-9FD7-3191F07F4DD1}" type="parTrans" cxnId="{C593244E-D4CA-47AF-B958-55745D4724A0}">
      <dgm:prSet/>
      <dgm:spPr/>
      <dgm:t>
        <a:bodyPr/>
        <a:lstStyle/>
        <a:p>
          <a:endParaRPr lang="en-US"/>
        </a:p>
      </dgm:t>
    </dgm:pt>
    <dgm:pt modelId="{00CF9F4E-A1FD-4BA8-B8B6-B51A09F6A345}" type="sibTrans" cxnId="{C593244E-D4CA-47AF-B958-55745D4724A0}">
      <dgm:prSet/>
      <dgm:spPr/>
      <dgm:t>
        <a:bodyPr/>
        <a:lstStyle/>
        <a:p>
          <a:endParaRPr lang="en-US"/>
        </a:p>
      </dgm:t>
    </dgm:pt>
    <dgm:pt modelId="{B0EDCBE8-99E6-4C45-A688-490EA1BE6D06}">
      <dgm:prSet phldrT="[Texto]"/>
      <dgm:spPr/>
      <dgm:t>
        <a:bodyPr/>
        <a:lstStyle/>
        <a:p>
          <a:r>
            <a:rPr lang="es-EC" b="0" dirty="0" smtClean="0"/>
            <a:t>TRANSPORTE PARA LA IMPORTACIÓN- INCOTERM</a:t>
          </a:r>
          <a:endParaRPr lang="en-US" b="0" dirty="0"/>
        </a:p>
      </dgm:t>
    </dgm:pt>
    <dgm:pt modelId="{02C55511-A2C0-4C0F-A2FA-6775E2BBB614}" type="parTrans" cxnId="{2DE3ABAB-DD49-42F6-9517-54AB92522CC2}">
      <dgm:prSet/>
      <dgm:spPr/>
      <dgm:t>
        <a:bodyPr/>
        <a:lstStyle/>
        <a:p>
          <a:endParaRPr lang="en-US"/>
        </a:p>
      </dgm:t>
    </dgm:pt>
    <dgm:pt modelId="{0274417D-3E5B-4759-9D5C-5BBE6BD17939}" type="sibTrans" cxnId="{2DE3ABAB-DD49-42F6-9517-54AB92522CC2}">
      <dgm:prSet/>
      <dgm:spPr/>
      <dgm:t>
        <a:bodyPr/>
        <a:lstStyle/>
        <a:p>
          <a:endParaRPr lang="en-US"/>
        </a:p>
      </dgm:t>
    </dgm:pt>
    <dgm:pt modelId="{0F1CADF4-A5DE-43A0-89AC-55EB39C25D81}">
      <dgm:prSet phldrT="[Texto]" custT="1"/>
      <dgm:spPr/>
      <dgm:t>
        <a:bodyPr/>
        <a:lstStyle/>
        <a:p>
          <a:r>
            <a:rPr lang="es-AR" sz="1800" b="0" dirty="0" smtClean="0"/>
            <a:t>Vía marítima</a:t>
          </a:r>
          <a:endParaRPr lang="en-US" sz="1800" b="0" dirty="0"/>
        </a:p>
      </dgm:t>
    </dgm:pt>
    <dgm:pt modelId="{6405B0D3-10F4-451D-BE42-A4DAAB9565B8}" type="sibTrans" cxnId="{5C407626-0A84-4B49-AE1C-F23B9F8353AD}">
      <dgm:prSet/>
      <dgm:spPr/>
      <dgm:t>
        <a:bodyPr/>
        <a:lstStyle/>
        <a:p>
          <a:endParaRPr lang="en-US"/>
        </a:p>
      </dgm:t>
    </dgm:pt>
    <dgm:pt modelId="{56ABA5D3-2395-47C6-8062-A2BE7FBC01E1}" type="parTrans" cxnId="{5C407626-0A84-4B49-AE1C-F23B9F8353AD}">
      <dgm:prSet/>
      <dgm:spPr/>
      <dgm:t>
        <a:bodyPr/>
        <a:lstStyle/>
        <a:p>
          <a:endParaRPr lang="en-US"/>
        </a:p>
      </dgm:t>
    </dgm:pt>
    <dgm:pt modelId="{780627F7-DCBD-4F94-B91C-C663BD06E3E4}">
      <dgm:prSet phldrT="[Texto]"/>
      <dgm:spPr/>
      <dgm:t>
        <a:bodyPr/>
        <a:lstStyle/>
        <a:p>
          <a:endParaRPr lang="en-US" sz="1400" b="0" dirty="0"/>
        </a:p>
      </dgm:t>
    </dgm:pt>
    <dgm:pt modelId="{DE0D34F6-F2DE-41C1-90D4-BDA70D5E5C88}" type="parTrans" cxnId="{5B875A83-2158-447A-9461-9AD061F1A42C}">
      <dgm:prSet/>
      <dgm:spPr/>
      <dgm:t>
        <a:bodyPr/>
        <a:lstStyle/>
        <a:p>
          <a:endParaRPr lang="en-US"/>
        </a:p>
      </dgm:t>
    </dgm:pt>
    <dgm:pt modelId="{AC1457E4-F53F-4557-B71C-A71D301454BF}" type="sibTrans" cxnId="{5B875A83-2158-447A-9461-9AD061F1A42C}">
      <dgm:prSet/>
      <dgm:spPr/>
      <dgm:t>
        <a:bodyPr/>
        <a:lstStyle/>
        <a:p>
          <a:endParaRPr lang="en-US"/>
        </a:p>
      </dgm:t>
    </dgm:pt>
    <dgm:pt modelId="{44976946-C2E8-422D-8AFC-B159BE6FC6B2}">
      <dgm:prSet phldrT="[Texto]"/>
      <dgm:spPr/>
      <dgm:t>
        <a:bodyPr/>
        <a:lstStyle/>
        <a:p>
          <a:endParaRPr lang="en-US" sz="1400" b="0" dirty="0"/>
        </a:p>
      </dgm:t>
    </dgm:pt>
    <dgm:pt modelId="{26BF4EF6-2911-4A3A-93B9-213DD4AF372F}" type="parTrans" cxnId="{4C0741DA-90D1-461E-9A99-E05FF8005D18}">
      <dgm:prSet/>
      <dgm:spPr/>
      <dgm:t>
        <a:bodyPr/>
        <a:lstStyle/>
        <a:p>
          <a:endParaRPr lang="en-US"/>
        </a:p>
      </dgm:t>
    </dgm:pt>
    <dgm:pt modelId="{9249F4A3-1864-4C45-832B-1A28AEF2E4A9}" type="sibTrans" cxnId="{4C0741DA-90D1-461E-9A99-E05FF8005D18}">
      <dgm:prSet/>
      <dgm:spPr/>
      <dgm:t>
        <a:bodyPr/>
        <a:lstStyle/>
        <a:p>
          <a:endParaRPr lang="en-US"/>
        </a:p>
      </dgm:t>
    </dgm:pt>
    <dgm:pt modelId="{6AB11696-DF8A-435E-B202-9AA475524253}">
      <dgm:prSet phldrT="[Texto]" custT="1"/>
      <dgm:spPr/>
      <dgm:t>
        <a:bodyPr/>
        <a:lstStyle/>
        <a:p>
          <a:r>
            <a:rPr lang="es-AR" sz="1800" b="0" dirty="0" err="1" smtClean="0"/>
            <a:t>Incoterm</a:t>
          </a:r>
          <a:r>
            <a:rPr lang="es-AR" sz="1800" b="0" dirty="0" smtClean="0"/>
            <a:t> FOB</a:t>
          </a:r>
          <a:endParaRPr lang="en-US" sz="1800" b="0" dirty="0"/>
        </a:p>
      </dgm:t>
    </dgm:pt>
    <dgm:pt modelId="{2798EA85-2A73-4A41-920A-A6FEBE92F4BE}" type="parTrans" cxnId="{9F02B658-6F55-4783-8B10-380ED3434B5B}">
      <dgm:prSet/>
      <dgm:spPr/>
      <dgm:t>
        <a:bodyPr/>
        <a:lstStyle/>
        <a:p>
          <a:endParaRPr lang="en-US"/>
        </a:p>
      </dgm:t>
    </dgm:pt>
    <dgm:pt modelId="{0808B2CD-64D0-4DB7-9F61-1E59894ED0E9}" type="sibTrans" cxnId="{9F02B658-6F55-4783-8B10-380ED3434B5B}">
      <dgm:prSet/>
      <dgm:spPr/>
      <dgm:t>
        <a:bodyPr/>
        <a:lstStyle/>
        <a:p>
          <a:endParaRPr lang="en-US"/>
        </a:p>
      </dgm:t>
    </dgm:pt>
    <dgm:pt modelId="{DC9DE530-2C85-4B2C-ACD8-AE3733FE0C5C}">
      <dgm:prSet phldrT="[Texto]" custT="1"/>
      <dgm:spPr/>
      <dgm:t>
        <a:bodyPr/>
        <a:lstStyle/>
        <a:p>
          <a:r>
            <a:rPr lang="es-AR" sz="1800" dirty="0" smtClean="0"/>
            <a:t>MATRIZ PRODUCTIVA 116 COMEX</a:t>
          </a:r>
          <a:endParaRPr lang="en-US" sz="1800" dirty="0"/>
        </a:p>
      </dgm:t>
    </dgm:pt>
    <dgm:pt modelId="{A2461F23-1ADF-4E41-BA3E-55663CE1495F}" type="parTrans" cxnId="{D80DC4F6-0E31-4484-82AA-BE726CDFC402}">
      <dgm:prSet/>
      <dgm:spPr/>
      <dgm:t>
        <a:bodyPr/>
        <a:lstStyle/>
        <a:p>
          <a:endParaRPr lang="es-ES"/>
        </a:p>
      </dgm:t>
    </dgm:pt>
    <dgm:pt modelId="{78C3742B-D960-4423-89F1-F19F917FED13}" type="sibTrans" cxnId="{D80DC4F6-0E31-4484-82AA-BE726CDFC402}">
      <dgm:prSet/>
      <dgm:spPr/>
      <dgm:t>
        <a:bodyPr/>
        <a:lstStyle/>
        <a:p>
          <a:endParaRPr lang="es-ES"/>
        </a:p>
      </dgm:t>
    </dgm:pt>
    <dgm:pt modelId="{27CAC878-6B8D-4817-B2F3-C9504477697A}" type="pres">
      <dgm:prSet presAssocID="{74B0AF05-AD90-4FC0-A5B3-EAB9E5ADA4E8}" presName="Name0" presStyleCnt="0">
        <dgm:presLayoutVars>
          <dgm:dir/>
          <dgm:animLvl val="lvl"/>
          <dgm:resizeHandles/>
        </dgm:presLayoutVars>
      </dgm:prSet>
      <dgm:spPr/>
      <dgm:t>
        <a:bodyPr/>
        <a:lstStyle/>
        <a:p>
          <a:endParaRPr lang="es-ES"/>
        </a:p>
      </dgm:t>
    </dgm:pt>
    <dgm:pt modelId="{06A76B3A-3B8B-47C3-9A97-A76EF7DC6F3C}" type="pres">
      <dgm:prSet presAssocID="{15322E5A-2B38-42F4-BA14-1EC2C9A8537F}" presName="linNode" presStyleCnt="0"/>
      <dgm:spPr/>
      <dgm:t>
        <a:bodyPr/>
        <a:lstStyle/>
        <a:p>
          <a:endParaRPr lang="en-US"/>
        </a:p>
      </dgm:t>
    </dgm:pt>
    <dgm:pt modelId="{9D00D14B-F3BC-4EC4-BF46-F2A32CD474BA}" type="pres">
      <dgm:prSet presAssocID="{15322E5A-2B38-42F4-BA14-1EC2C9A8537F}" presName="parentShp" presStyleLbl="node1" presStyleIdx="0" presStyleCnt="5">
        <dgm:presLayoutVars>
          <dgm:bulletEnabled val="1"/>
        </dgm:presLayoutVars>
      </dgm:prSet>
      <dgm:spPr/>
      <dgm:t>
        <a:bodyPr/>
        <a:lstStyle/>
        <a:p>
          <a:endParaRPr lang="en-US"/>
        </a:p>
      </dgm:t>
    </dgm:pt>
    <dgm:pt modelId="{B4C9994F-B1D9-424A-A7D0-11C3347E69F1}" type="pres">
      <dgm:prSet presAssocID="{15322E5A-2B38-42F4-BA14-1EC2C9A8537F}" presName="childShp" presStyleLbl="bgAccFollowNode1" presStyleIdx="0" presStyleCnt="5" custScaleY="128980">
        <dgm:presLayoutVars>
          <dgm:bulletEnabled val="1"/>
        </dgm:presLayoutVars>
      </dgm:prSet>
      <dgm:spPr/>
      <dgm:t>
        <a:bodyPr/>
        <a:lstStyle/>
        <a:p>
          <a:endParaRPr lang="es-ES"/>
        </a:p>
      </dgm:t>
    </dgm:pt>
    <dgm:pt modelId="{A6E3D5C9-7674-4A5F-8472-3BFEAF71D7E3}" type="pres">
      <dgm:prSet presAssocID="{1AFE80D5-EC2D-4A34-A0B0-77C708098BF6}" presName="spacing" presStyleCnt="0"/>
      <dgm:spPr/>
      <dgm:t>
        <a:bodyPr/>
        <a:lstStyle/>
        <a:p>
          <a:endParaRPr lang="en-US"/>
        </a:p>
      </dgm:t>
    </dgm:pt>
    <dgm:pt modelId="{02D2C6DC-B66C-4935-8C7B-F2908406F326}" type="pres">
      <dgm:prSet presAssocID="{A2DC98FB-EEE8-4E03-BFD4-C822FC93A76A}" presName="linNode" presStyleCnt="0"/>
      <dgm:spPr/>
      <dgm:t>
        <a:bodyPr/>
        <a:lstStyle/>
        <a:p>
          <a:endParaRPr lang="en-US"/>
        </a:p>
      </dgm:t>
    </dgm:pt>
    <dgm:pt modelId="{C09A2188-5DFC-47EC-AFDB-634211963597}" type="pres">
      <dgm:prSet presAssocID="{A2DC98FB-EEE8-4E03-BFD4-C822FC93A76A}" presName="parentShp" presStyleLbl="node1" presStyleIdx="1" presStyleCnt="5">
        <dgm:presLayoutVars>
          <dgm:bulletEnabled val="1"/>
        </dgm:presLayoutVars>
      </dgm:prSet>
      <dgm:spPr/>
      <dgm:t>
        <a:bodyPr/>
        <a:lstStyle/>
        <a:p>
          <a:endParaRPr lang="en-US"/>
        </a:p>
      </dgm:t>
    </dgm:pt>
    <dgm:pt modelId="{1646E7BB-0C60-47F2-A3A0-D7143016FA4C}" type="pres">
      <dgm:prSet presAssocID="{A2DC98FB-EEE8-4E03-BFD4-C822FC93A76A}" presName="childShp" presStyleLbl="bgAccFollowNode1" presStyleIdx="1" presStyleCnt="5" custScaleY="155903" custLinFactNeighborX="967" custLinFactNeighborY="-3730">
        <dgm:presLayoutVars>
          <dgm:bulletEnabled val="1"/>
        </dgm:presLayoutVars>
      </dgm:prSet>
      <dgm:spPr/>
      <dgm:t>
        <a:bodyPr/>
        <a:lstStyle/>
        <a:p>
          <a:endParaRPr lang="en-US"/>
        </a:p>
      </dgm:t>
    </dgm:pt>
    <dgm:pt modelId="{107120F7-50B9-416B-80EA-AA757D2070BD}" type="pres">
      <dgm:prSet presAssocID="{50D8CC14-B356-4707-9770-EC5DD1E3E443}" presName="spacing" presStyleCnt="0"/>
      <dgm:spPr/>
      <dgm:t>
        <a:bodyPr/>
        <a:lstStyle/>
        <a:p>
          <a:endParaRPr lang="en-US"/>
        </a:p>
      </dgm:t>
    </dgm:pt>
    <dgm:pt modelId="{1E7D4E7E-DEA8-40D6-9B6B-C3F75DD59AF5}" type="pres">
      <dgm:prSet presAssocID="{01335563-BCAA-4373-A859-AF5035CD1B97}" presName="linNode" presStyleCnt="0"/>
      <dgm:spPr/>
      <dgm:t>
        <a:bodyPr/>
        <a:lstStyle/>
        <a:p>
          <a:endParaRPr lang="en-US"/>
        </a:p>
      </dgm:t>
    </dgm:pt>
    <dgm:pt modelId="{AD81964A-E053-485C-A34F-F6B1D15C1CB7}" type="pres">
      <dgm:prSet presAssocID="{01335563-BCAA-4373-A859-AF5035CD1B97}" presName="parentShp" presStyleLbl="node1" presStyleIdx="2" presStyleCnt="5">
        <dgm:presLayoutVars>
          <dgm:bulletEnabled val="1"/>
        </dgm:presLayoutVars>
      </dgm:prSet>
      <dgm:spPr/>
      <dgm:t>
        <a:bodyPr/>
        <a:lstStyle/>
        <a:p>
          <a:endParaRPr lang="en-US"/>
        </a:p>
      </dgm:t>
    </dgm:pt>
    <dgm:pt modelId="{FB66AAE4-5A2D-4F4A-9D3A-9141161E60E4}" type="pres">
      <dgm:prSet presAssocID="{01335563-BCAA-4373-A859-AF5035CD1B97}" presName="childShp" presStyleLbl="bgAccFollowNode1" presStyleIdx="2" presStyleCnt="5">
        <dgm:presLayoutVars>
          <dgm:bulletEnabled val="1"/>
        </dgm:presLayoutVars>
      </dgm:prSet>
      <dgm:spPr/>
      <dgm:t>
        <a:bodyPr/>
        <a:lstStyle/>
        <a:p>
          <a:endParaRPr lang="en-US"/>
        </a:p>
      </dgm:t>
    </dgm:pt>
    <dgm:pt modelId="{52E70D6C-34BA-4C48-9CF9-78D60536168B}" type="pres">
      <dgm:prSet presAssocID="{D9E1F595-B1C5-4490-999A-E5EFFB446B86}" presName="spacing" presStyleCnt="0"/>
      <dgm:spPr/>
      <dgm:t>
        <a:bodyPr/>
        <a:lstStyle/>
        <a:p>
          <a:endParaRPr lang="en-US"/>
        </a:p>
      </dgm:t>
    </dgm:pt>
    <dgm:pt modelId="{52BA6579-AF53-4069-B2ED-B61ED1B7FB98}" type="pres">
      <dgm:prSet presAssocID="{744712EB-8A9E-4DCB-B33C-4715003FA9F1}" presName="linNode" presStyleCnt="0"/>
      <dgm:spPr/>
      <dgm:t>
        <a:bodyPr/>
        <a:lstStyle/>
        <a:p>
          <a:endParaRPr lang="en-US"/>
        </a:p>
      </dgm:t>
    </dgm:pt>
    <dgm:pt modelId="{956A834D-64D3-4AE8-88CF-CE14A85CDFF6}" type="pres">
      <dgm:prSet presAssocID="{744712EB-8A9E-4DCB-B33C-4715003FA9F1}" presName="parentShp" presStyleLbl="node1" presStyleIdx="3" presStyleCnt="5">
        <dgm:presLayoutVars>
          <dgm:bulletEnabled val="1"/>
        </dgm:presLayoutVars>
      </dgm:prSet>
      <dgm:spPr/>
      <dgm:t>
        <a:bodyPr/>
        <a:lstStyle/>
        <a:p>
          <a:endParaRPr lang="en-US"/>
        </a:p>
      </dgm:t>
    </dgm:pt>
    <dgm:pt modelId="{6DBB9375-512F-4486-B617-296AF24D856A}" type="pres">
      <dgm:prSet presAssocID="{744712EB-8A9E-4DCB-B33C-4715003FA9F1}" presName="childShp" presStyleLbl="bgAccFollowNode1" presStyleIdx="3" presStyleCnt="5">
        <dgm:presLayoutVars>
          <dgm:bulletEnabled val="1"/>
        </dgm:presLayoutVars>
      </dgm:prSet>
      <dgm:spPr/>
      <dgm:t>
        <a:bodyPr/>
        <a:lstStyle/>
        <a:p>
          <a:endParaRPr lang="en-US"/>
        </a:p>
      </dgm:t>
    </dgm:pt>
    <dgm:pt modelId="{3840D75B-06AA-40C0-9DDE-98FDE019DEA2}" type="pres">
      <dgm:prSet presAssocID="{17D52BB3-07F7-41D2-9F7B-62C7D30763D6}" presName="spacing" presStyleCnt="0"/>
      <dgm:spPr/>
      <dgm:t>
        <a:bodyPr/>
        <a:lstStyle/>
        <a:p>
          <a:endParaRPr lang="en-US"/>
        </a:p>
      </dgm:t>
    </dgm:pt>
    <dgm:pt modelId="{1F5F3AD5-8451-4354-9AC1-CA880590BC48}" type="pres">
      <dgm:prSet presAssocID="{B0EDCBE8-99E6-4C45-A688-490EA1BE6D06}" presName="linNode" presStyleCnt="0"/>
      <dgm:spPr/>
      <dgm:t>
        <a:bodyPr/>
        <a:lstStyle/>
        <a:p>
          <a:endParaRPr lang="en-US"/>
        </a:p>
      </dgm:t>
    </dgm:pt>
    <dgm:pt modelId="{13DF20FC-5D82-4168-93D6-DD20C85B8363}" type="pres">
      <dgm:prSet presAssocID="{B0EDCBE8-99E6-4C45-A688-490EA1BE6D06}" presName="parentShp" presStyleLbl="node1" presStyleIdx="4" presStyleCnt="5">
        <dgm:presLayoutVars>
          <dgm:bulletEnabled val="1"/>
        </dgm:presLayoutVars>
      </dgm:prSet>
      <dgm:spPr/>
      <dgm:t>
        <a:bodyPr/>
        <a:lstStyle/>
        <a:p>
          <a:endParaRPr lang="en-US"/>
        </a:p>
      </dgm:t>
    </dgm:pt>
    <dgm:pt modelId="{8998ACD1-3467-4579-8479-3224A699088D}" type="pres">
      <dgm:prSet presAssocID="{B0EDCBE8-99E6-4C45-A688-490EA1BE6D06}" presName="childShp" presStyleLbl="bgAccFollowNode1" presStyleIdx="4" presStyleCnt="5">
        <dgm:presLayoutVars>
          <dgm:bulletEnabled val="1"/>
        </dgm:presLayoutVars>
      </dgm:prSet>
      <dgm:spPr/>
      <dgm:t>
        <a:bodyPr/>
        <a:lstStyle/>
        <a:p>
          <a:endParaRPr lang="en-US"/>
        </a:p>
      </dgm:t>
    </dgm:pt>
  </dgm:ptLst>
  <dgm:cxnLst>
    <dgm:cxn modelId="{98A5F379-570C-4366-B371-F4A661B0BD8B}" type="presOf" srcId="{6DE5654A-6825-4664-B1C7-94D8C4EE8780}" destId="{1646E7BB-0C60-47F2-A3A0-D7143016FA4C}" srcOrd="0" destOrd="0" presId="urn:microsoft.com/office/officeart/2005/8/layout/vList6"/>
    <dgm:cxn modelId="{C593244E-D4CA-47AF-B958-55745D4724A0}" srcId="{A2DC98FB-EEE8-4E03-BFD4-C822FC93A76A}" destId="{64EABACE-2B54-4269-A698-EF8E5AF41094}" srcOrd="1" destOrd="0" parTransId="{050301A7-CAA6-40A6-9FD7-3191F07F4DD1}" sibTransId="{00CF9F4E-A1FD-4BA8-B8B6-B51A09F6A345}"/>
    <dgm:cxn modelId="{DA6BCD14-ACA5-42C7-B706-6C5D435679DB}" type="presOf" srcId="{DC9DE530-2C85-4B2C-ACD8-AE3733FE0C5C}" destId="{FB66AAE4-5A2D-4F4A-9D3A-9141161E60E4}" srcOrd="0" destOrd="1" presId="urn:microsoft.com/office/officeart/2005/8/layout/vList6"/>
    <dgm:cxn modelId="{2D50669A-EF86-4A3D-B6E7-B6C8C6ACE2AF}" type="presOf" srcId="{74B0AF05-AD90-4FC0-A5B3-EAB9E5ADA4E8}" destId="{27CAC878-6B8D-4817-B2F3-C9504477697A}" srcOrd="0" destOrd="0" presId="urn:microsoft.com/office/officeart/2005/8/layout/vList6"/>
    <dgm:cxn modelId="{5D1A186A-38AC-4523-96BE-9A383B1E7BA4}" type="presOf" srcId="{744712EB-8A9E-4DCB-B33C-4715003FA9F1}" destId="{956A834D-64D3-4AE8-88CF-CE14A85CDFF6}" srcOrd="0" destOrd="0" presId="urn:microsoft.com/office/officeart/2005/8/layout/vList6"/>
    <dgm:cxn modelId="{C36D2348-80B9-4472-B048-1DFB71EF5188}" type="presOf" srcId="{B0EDCBE8-99E6-4C45-A688-490EA1BE6D06}" destId="{13DF20FC-5D82-4168-93D6-DD20C85B8363}" srcOrd="0" destOrd="0" presId="urn:microsoft.com/office/officeart/2005/8/layout/vList6"/>
    <dgm:cxn modelId="{00DCB7D8-A874-4D52-84A0-53E56A68BF98}" type="presOf" srcId="{CF02F1E4-BB21-4239-848B-64B5C626B5E4}" destId="{6DBB9375-512F-4486-B617-296AF24D856A}" srcOrd="0" destOrd="1" presId="urn:microsoft.com/office/officeart/2005/8/layout/vList6"/>
    <dgm:cxn modelId="{47D60432-F245-4346-8B20-F2D1A84B9390}" srcId="{15322E5A-2B38-42F4-BA14-1EC2C9A8537F}" destId="{67A2D5B3-EF7C-47C9-A119-2353CD40852D}" srcOrd="0" destOrd="0" parTransId="{2661D933-4DFA-429C-9D76-727FBCE23EB9}" sibTransId="{33B2C719-EB9B-4252-AD4F-DA307242A2DA}"/>
    <dgm:cxn modelId="{D80DC4F6-0E31-4484-82AA-BE726CDFC402}" srcId="{01335563-BCAA-4373-A859-AF5035CD1B97}" destId="{DC9DE530-2C85-4B2C-ACD8-AE3733FE0C5C}" srcOrd="1" destOrd="0" parTransId="{A2461F23-1ADF-4E41-BA3E-55663CE1495F}" sibTransId="{78C3742B-D960-4423-89F1-F19F917FED13}"/>
    <dgm:cxn modelId="{A5DE6612-3D5F-43C2-BD3F-748BDB5839C2}" srcId="{74B0AF05-AD90-4FC0-A5B3-EAB9E5ADA4E8}" destId="{01335563-BCAA-4373-A859-AF5035CD1B97}" srcOrd="2" destOrd="0" parTransId="{9537C8B1-DF32-46B4-BD33-8700CC5FDF4A}" sibTransId="{D9E1F595-B1C5-4490-999A-E5EFFB446B86}"/>
    <dgm:cxn modelId="{F94E66C9-9142-4E83-859F-0368B788248B}" type="presOf" srcId="{69F1620A-4B65-4844-8FD5-256CCD21BFDE}" destId="{6DBB9375-512F-4486-B617-296AF24D856A}" srcOrd="0" destOrd="0" presId="urn:microsoft.com/office/officeart/2005/8/layout/vList6"/>
    <dgm:cxn modelId="{2DE3ABAB-DD49-42F6-9517-54AB92522CC2}" srcId="{74B0AF05-AD90-4FC0-A5B3-EAB9E5ADA4E8}" destId="{B0EDCBE8-99E6-4C45-A688-490EA1BE6D06}" srcOrd="4" destOrd="0" parTransId="{02C55511-A2C0-4C0F-A2FA-6775E2BBB614}" sibTransId="{0274417D-3E5B-4759-9D5C-5BBE6BD17939}"/>
    <dgm:cxn modelId="{F40DA87D-5015-446E-921C-81C1CB3A68E1}" type="presOf" srcId="{6AB11696-DF8A-435E-B202-9AA475524253}" destId="{8998ACD1-3467-4579-8479-3224A699088D}" srcOrd="0" destOrd="1" presId="urn:microsoft.com/office/officeart/2005/8/layout/vList6"/>
    <dgm:cxn modelId="{5B875A83-2158-447A-9461-9AD061F1A42C}" srcId="{B0EDCBE8-99E6-4C45-A688-490EA1BE6D06}" destId="{780627F7-DCBD-4F94-B91C-C663BD06E3E4}" srcOrd="3" destOrd="0" parTransId="{DE0D34F6-F2DE-41C1-90D4-BDA70D5E5C88}" sibTransId="{AC1457E4-F53F-4557-B71C-A71D301454BF}"/>
    <dgm:cxn modelId="{35F90C5D-0C19-40EA-86E5-DEC8EF78300A}" srcId="{744712EB-8A9E-4DCB-B33C-4715003FA9F1}" destId="{CF02F1E4-BB21-4239-848B-64B5C626B5E4}" srcOrd="1" destOrd="0" parTransId="{F4A2EBB4-E76F-4DEA-833A-620E0B2EA394}" sibTransId="{10B26791-6B7D-46B6-869E-1DC964D01B8B}"/>
    <dgm:cxn modelId="{182565DB-8F0B-4600-80CF-875257D2683D}" type="presOf" srcId="{15322E5A-2B38-42F4-BA14-1EC2C9A8537F}" destId="{9D00D14B-F3BC-4EC4-BF46-F2A32CD474BA}" srcOrd="0" destOrd="0" presId="urn:microsoft.com/office/officeart/2005/8/layout/vList6"/>
    <dgm:cxn modelId="{73E5CC59-CCEB-4E56-9499-C0B9A31D7CC7}" srcId="{744712EB-8A9E-4DCB-B33C-4715003FA9F1}" destId="{69F1620A-4B65-4844-8FD5-256CCD21BFDE}" srcOrd="0" destOrd="0" parTransId="{5F604E74-566F-4CA5-B83C-841A14B1ACAF}" sibTransId="{0EDCE4C5-CD5A-466E-9749-AE04E4D43F9B}"/>
    <dgm:cxn modelId="{9F02B658-6F55-4783-8B10-380ED3434B5B}" srcId="{B0EDCBE8-99E6-4C45-A688-490EA1BE6D06}" destId="{6AB11696-DF8A-435E-B202-9AA475524253}" srcOrd="1" destOrd="0" parTransId="{2798EA85-2A73-4A41-920A-A6FEBE92F4BE}" sibTransId="{0808B2CD-64D0-4DB7-9F61-1E59894ED0E9}"/>
    <dgm:cxn modelId="{15CA7895-4268-4403-A438-84B3CCBB0544}" srcId="{74B0AF05-AD90-4FC0-A5B3-EAB9E5ADA4E8}" destId="{744712EB-8A9E-4DCB-B33C-4715003FA9F1}" srcOrd="3" destOrd="0" parTransId="{4693C779-4E0D-4C32-96A8-700CD0FF6C32}" sibTransId="{17D52BB3-07F7-41D2-9F7B-62C7D30763D6}"/>
    <dgm:cxn modelId="{23D930BB-0B31-4258-B1B4-3678C0AAE112}" srcId="{01335563-BCAA-4373-A859-AF5035CD1B97}" destId="{4F8718E2-6426-4F99-A7A7-70E0F6421262}" srcOrd="0" destOrd="0" parTransId="{33050E83-967C-4087-98FA-D316AF77E843}" sibTransId="{62AE1674-266F-4824-BAC7-17CECF46CBAC}"/>
    <dgm:cxn modelId="{DB1A426D-F311-41D8-BF48-457A21338931}" type="presOf" srcId="{67A2D5B3-EF7C-47C9-A119-2353CD40852D}" destId="{B4C9994F-B1D9-424A-A7D0-11C3347E69F1}" srcOrd="0" destOrd="0" presId="urn:microsoft.com/office/officeart/2005/8/layout/vList6"/>
    <dgm:cxn modelId="{58A7DFFC-D9A8-46BC-A4F4-8421CC6CC521}" srcId="{74B0AF05-AD90-4FC0-A5B3-EAB9E5ADA4E8}" destId="{15322E5A-2B38-42F4-BA14-1EC2C9A8537F}" srcOrd="0" destOrd="0" parTransId="{F903E0DA-6EF4-4580-8EEC-E8D75BF0695E}" sibTransId="{1AFE80D5-EC2D-4A34-A0B0-77C708098BF6}"/>
    <dgm:cxn modelId="{C8D2B10D-917B-4C97-9C5F-2C71E12884E9}" type="presOf" srcId="{01335563-BCAA-4373-A859-AF5035CD1B97}" destId="{AD81964A-E053-485C-A34F-F6B1D15C1CB7}" srcOrd="0" destOrd="0" presId="urn:microsoft.com/office/officeart/2005/8/layout/vList6"/>
    <dgm:cxn modelId="{1245C7BB-22F3-4153-84ED-20A67A0F6AF6}" type="presOf" srcId="{A2DC98FB-EEE8-4E03-BFD4-C822FC93A76A}" destId="{C09A2188-5DFC-47EC-AFDB-634211963597}" srcOrd="0" destOrd="0" presId="urn:microsoft.com/office/officeart/2005/8/layout/vList6"/>
    <dgm:cxn modelId="{4C0741DA-90D1-461E-9A99-E05FF8005D18}" srcId="{B0EDCBE8-99E6-4C45-A688-490EA1BE6D06}" destId="{44976946-C2E8-422D-8AFC-B159BE6FC6B2}" srcOrd="2" destOrd="0" parTransId="{26BF4EF6-2911-4A3A-93B9-213DD4AF372F}" sibTransId="{9249F4A3-1864-4C45-832B-1A28AEF2E4A9}"/>
    <dgm:cxn modelId="{EE42FD63-5408-447A-8A6C-28F82DFB07B3}" type="presOf" srcId="{0F1CADF4-A5DE-43A0-89AC-55EB39C25D81}" destId="{8998ACD1-3467-4579-8479-3224A699088D}" srcOrd="0" destOrd="0" presId="urn:microsoft.com/office/officeart/2005/8/layout/vList6"/>
    <dgm:cxn modelId="{55C6BFA8-2E23-4B7B-B12C-146AB7F5AAFD}" srcId="{A2DC98FB-EEE8-4E03-BFD4-C822FC93A76A}" destId="{6DE5654A-6825-4664-B1C7-94D8C4EE8780}" srcOrd="0" destOrd="0" parTransId="{F46F3C3B-F66C-4E45-924C-91D2D96B4CD2}" sibTransId="{893C202B-3541-4FF2-9218-3544F5D5B93A}"/>
    <dgm:cxn modelId="{5C407626-0A84-4B49-AE1C-F23B9F8353AD}" srcId="{B0EDCBE8-99E6-4C45-A688-490EA1BE6D06}" destId="{0F1CADF4-A5DE-43A0-89AC-55EB39C25D81}" srcOrd="0" destOrd="0" parTransId="{56ABA5D3-2395-47C6-8062-A2BE7FBC01E1}" sibTransId="{6405B0D3-10F4-451D-BE42-A4DAAB9565B8}"/>
    <dgm:cxn modelId="{5C396C87-353D-405D-8E43-56E75FF6624E}" type="presOf" srcId="{64EABACE-2B54-4269-A698-EF8E5AF41094}" destId="{1646E7BB-0C60-47F2-A3A0-D7143016FA4C}" srcOrd="0" destOrd="1" presId="urn:microsoft.com/office/officeart/2005/8/layout/vList6"/>
    <dgm:cxn modelId="{1E540FC4-21C0-470F-9FB5-B8FC270F37CA}" type="presOf" srcId="{4F8718E2-6426-4F99-A7A7-70E0F6421262}" destId="{FB66AAE4-5A2D-4F4A-9D3A-9141161E60E4}" srcOrd="0" destOrd="0" presId="urn:microsoft.com/office/officeart/2005/8/layout/vList6"/>
    <dgm:cxn modelId="{38E3CA9F-FDA0-4D22-B170-F2CBD03D9913}" srcId="{74B0AF05-AD90-4FC0-A5B3-EAB9E5ADA4E8}" destId="{A2DC98FB-EEE8-4E03-BFD4-C822FC93A76A}" srcOrd="1" destOrd="0" parTransId="{D85EB41F-BF71-43E9-A302-E3ABAB65502F}" sibTransId="{50D8CC14-B356-4707-9770-EC5DD1E3E443}"/>
    <dgm:cxn modelId="{0632B74F-0E41-44B9-AE87-E260606D864A}" type="presOf" srcId="{780627F7-DCBD-4F94-B91C-C663BD06E3E4}" destId="{8998ACD1-3467-4579-8479-3224A699088D}" srcOrd="0" destOrd="3" presId="urn:microsoft.com/office/officeart/2005/8/layout/vList6"/>
    <dgm:cxn modelId="{22BE6B19-92A6-4210-B56D-B8D5C0B336E2}" type="presOf" srcId="{44976946-C2E8-422D-8AFC-B159BE6FC6B2}" destId="{8998ACD1-3467-4579-8479-3224A699088D}" srcOrd="0" destOrd="2" presId="urn:microsoft.com/office/officeart/2005/8/layout/vList6"/>
    <dgm:cxn modelId="{FEECE4AE-113D-4F5E-8540-A7D5A897634D}" type="presParOf" srcId="{27CAC878-6B8D-4817-B2F3-C9504477697A}" destId="{06A76B3A-3B8B-47C3-9A97-A76EF7DC6F3C}" srcOrd="0" destOrd="0" presId="urn:microsoft.com/office/officeart/2005/8/layout/vList6"/>
    <dgm:cxn modelId="{B092ECB2-3795-487E-B931-97E94B8BD06E}" type="presParOf" srcId="{06A76B3A-3B8B-47C3-9A97-A76EF7DC6F3C}" destId="{9D00D14B-F3BC-4EC4-BF46-F2A32CD474BA}" srcOrd="0" destOrd="0" presId="urn:microsoft.com/office/officeart/2005/8/layout/vList6"/>
    <dgm:cxn modelId="{7EC3B974-8F8F-4501-853D-57BF861EC43B}" type="presParOf" srcId="{06A76B3A-3B8B-47C3-9A97-A76EF7DC6F3C}" destId="{B4C9994F-B1D9-424A-A7D0-11C3347E69F1}" srcOrd="1" destOrd="0" presId="urn:microsoft.com/office/officeart/2005/8/layout/vList6"/>
    <dgm:cxn modelId="{C1EC90EE-B312-4393-97E9-9EB8F1C31F26}" type="presParOf" srcId="{27CAC878-6B8D-4817-B2F3-C9504477697A}" destId="{A6E3D5C9-7674-4A5F-8472-3BFEAF71D7E3}" srcOrd="1" destOrd="0" presId="urn:microsoft.com/office/officeart/2005/8/layout/vList6"/>
    <dgm:cxn modelId="{3FD97848-1BAA-428F-A27C-C11B55C9AE3A}" type="presParOf" srcId="{27CAC878-6B8D-4817-B2F3-C9504477697A}" destId="{02D2C6DC-B66C-4935-8C7B-F2908406F326}" srcOrd="2" destOrd="0" presId="urn:microsoft.com/office/officeart/2005/8/layout/vList6"/>
    <dgm:cxn modelId="{89E5648E-2D5B-474C-9C1E-EE311F4F9E8E}" type="presParOf" srcId="{02D2C6DC-B66C-4935-8C7B-F2908406F326}" destId="{C09A2188-5DFC-47EC-AFDB-634211963597}" srcOrd="0" destOrd="0" presId="urn:microsoft.com/office/officeart/2005/8/layout/vList6"/>
    <dgm:cxn modelId="{DE4CBD98-5723-4DD0-962A-B87AE1C754CD}" type="presParOf" srcId="{02D2C6DC-B66C-4935-8C7B-F2908406F326}" destId="{1646E7BB-0C60-47F2-A3A0-D7143016FA4C}" srcOrd="1" destOrd="0" presId="urn:microsoft.com/office/officeart/2005/8/layout/vList6"/>
    <dgm:cxn modelId="{3A8B7186-A19D-415B-9A09-6BD5BCEF3B70}" type="presParOf" srcId="{27CAC878-6B8D-4817-B2F3-C9504477697A}" destId="{107120F7-50B9-416B-80EA-AA757D2070BD}" srcOrd="3" destOrd="0" presId="urn:microsoft.com/office/officeart/2005/8/layout/vList6"/>
    <dgm:cxn modelId="{873FF2EC-862E-492B-A048-C40014D5FE8A}" type="presParOf" srcId="{27CAC878-6B8D-4817-B2F3-C9504477697A}" destId="{1E7D4E7E-DEA8-40D6-9B6B-C3F75DD59AF5}" srcOrd="4" destOrd="0" presId="urn:microsoft.com/office/officeart/2005/8/layout/vList6"/>
    <dgm:cxn modelId="{84110B2F-C484-41B0-9258-9006C9E0955E}" type="presParOf" srcId="{1E7D4E7E-DEA8-40D6-9B6B-C3F75DD59AF5}" destId="{AD81964A-E053-485C-A34F-F6B1D15C1CB7}" srcOrd="0" destOrd="0" presId="urn:microsoft.com/office/officeart/2005/8/layout/vList6"/>
    <dgm:cxn modelId="{353D52E2-4345-4588-9C92-769829DBC6BF}" type="presParOf" srcId="{1E7D4E7E-DEA8-40D6-9B6B-C3F75DD59AF5}" destId="{FB66AAE4-5A2D-4F4A-9D3A-9141161E60E4}" srcOrd="1" destOrd="0" presId="urn:microsoft.com/office/officeart/2005/8/layout/vList6"/>
    <dgm:cxn modelId="{8BB4046F-682C-4E5A-AE48-BF58FEEC4D8C}" type="presParOf" srcId="{27CAC878-6B8D-4817-B2F3-C9504477697A}" destId="{52E70D6C-34BA-4C48-9CF9-78D60536168B}" srcOrd="5" destOrd="0" presId="urn:microsoft.com/office/officeart/2005/8/layout/vList6"/>
    <dgm:cxn modelId="{F2059F3B-EFAB-4B23-BC10-01CDF2122ADD}" type="presParOf" srcId="{27CAC878-6B8D-4817-B2F3-C9504477697A}" destId="{52BA6579-AF53-4069-B2ED-B61ED1B7FB98}" srcOrd="6" destOrd="0" presId="urn:microsoft.com/office/officeart/2005/8/layout/vList6"/>
    <dgm:cxn modelId="{67F736A2-2A87-449E-A8DE-4E5936D6549D}" type="presParOf" srcId="{52BA6579-AF53-4069-B2ED-B61ED1B7FB98}" destId="{956A834D-64D3-4AE8-88CF-CE14A85CDFF6}" srcOrd="0" destOrd="0" presId="urn:microsoft.com/office/officeart/2005/8/layout/vList6"/>
    <dgm:cxn modelId="{931962B2-EA9C-4018-9102-7DA43815ED49}" type="presParOf" srcId="{52BA6579-AF53-4069-B2ED-B61ED1B7FB98}" destId="{6DBB9375-512F-4486-B617-296AF24D856A}" srcOrd="1" destOrd="0" presId="urn:microsoft.com/office/officeart/2005/8/layout/vList6"/>
    <dgm:cxn modelId="{A67BC0B0-A90D-41C3-B5AB-781DEB1C23CD}" type="presParOf" srcId="{27CAC878-6B8D-4817-B2F3-C9504477697A}" destId="{3840D75B-06AA-40C0-9DDE-98FDE019DEA2}" srcOrd="7" destOrd="0" presId="urn:microsoft.com/office/officeart/2005/8/layout/vList6"/>
    <dgm:cxn modelId="{B3C11A32-6BBE-4EDC-B2E6-D1C87AF8F3A6}" type="presParOf" srcId="{27CAC878-6B8D-4817-B2F3-C9504477697A}" destId="{1F5F3AD5-8451-4354-9AC1-CA880590BC48}" srcOrd="8" destOrd="0" presId="urn:microsoft.com/office/officeart/2005/8/layout/vList6"/>
    <dgm:cxn modelId="{4E0A51DD-1831-4F67-8AD5-183FAFA1DE8D}" type="presParOf" srcId="{1F5F3AD5-8451-4354-9AC1-CA880590BC48}" destId="{13DF20FC-5D82-4168-93D6-DD20C85B8363}" srcOrd="0" destOrd="0" presId="urn:microsoft.com/office/officeart/2005/8/layout/vList6"/>
    <dgm:cxn modelId="{4F043116-9E34-45A3-9674-E6BABB3B5FAF}" type="presParOf" srcId="{1F5F3AD5-8451-4354-9AC1-CA880590BC48}" destId="{8998ACD1-3467-4579-8479-3224A699088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72A9E7F-AA91-4B14-8DFF-6485EF5C13BD}"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EC"/>
        </a:p>
      </dgm:t>
    </dgm:pt>
    <dgm:pt modelId="{12E2A56C-0CFE-45F5-B5BF-7DE5F95C7CE5}">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rtl="0"/>
          <a:r>
            <a:rPr lang="es-EC" sz="1400" dirty="0" smtClean="0">
              <a:solidFill>
                <a:srgbClr val="000000"/>
              </a:solidFill>
            </a:rPr>
            <a:t>DAE (Declaración Aduanera de Exportación).</a:t>
          </a:r>
          <a:endParaRPr lang="es-EC" sz="1400" dirty="0">
            <a:solidFill>
              <a:srgbClr val="000000"/>
            </a:solidFill>
          </a:endParaRPr>
        </a:p>
      </dgm:t>
    </dgm:pt>
    <dgm:pt modelId="{1348A245-49F5-4DAC-B029-590F27473C8F}" type="parTrans" cxnId="{3C0B385B-D2EC-43D1-BEDD-2D21C69C777B}">
      <dgm:prSet/>
      <dgm:spPr/>
      <dgm:t>
        <a:bodyPr/>
        <a:lstStyle/>
        <a:p>
          <a:endParaRPr lang="es-EC">
            <a:solidFill>
              <a:srgbClr val="000000"/>
            </a:solidFill>
          </a:endParaRPr>
        </a:p>
      </dgm:t>
    </dgm:pt>
    <dgm:pt modelId="{D3BB0AF1-BD13-4365-BE16-7903B8C51C4C}" type="sibTrans" cxnId="{3C0B385B-D2EC-43D1-BEDD-2D21C69C777B}">
      <dgm:prSet/>
      <dgm:spPr/>
      <dgm:t>
        <a:bodyPr/>
        <a:lstStyle/>
        <a:p>
          <a:endParaRPr lang="es-EC">
            <a:solidFill>
              <a:srgbClr val="000000"/>
            </a:solidFill>
          </a:endParaRPr>
        </a:p>
      </dgm:t>
    </dgm:pt>
    <dgm:pt modelId="{4EB2E94E-1CE2-4F91-BB28-C73583AA874B}">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s-EC" sz="1400" dirty="0" smtClean="0">
              <a:solidFill>
                <a:srgbClr val="000000"/>
              </a:solidFill>
            </a:rPr>
            <a:t>Antinarcóticos</a:t>
          </a:r>
          <a:endParaRPr lang="es-EC" sz="1200" dirty="0">
            <a:solidFill>
              <a:srgbClr val="000000"/>
            </a:solidFill>
          </a:endParaRPr>
        </a:p>
      </dgm:t>
    </dgm:pt>
    <dgm:pt modelId="{74517199-CC5C-4BC1-B319-B42E31EC96EC}" type="parTrans" cxnId="{03F5736F-0D5A-47C8-8CCA-D660484CB455}">
      <dgm:prSet/>
      <dgm:spPr/>
      <dgm:t>
        <a:bodyPr/>
        <a:lstStyle/>
        <a:p>
          <a:endParaRPr lang="es-EC">
            <a:solidFill>
              <a:srgbClr val="000000"/>
            </a:solidFill>
          </a:endParaRPr>
        </a:p>
      </dgm:t>
    </dgm:pt>
    <dgm:pt modelId="{9C12A153-421C-42C7-AEAE-4E1F4F157528}" type="sibTrans" cxnId="{03F5736F-0D5A-47C8-8CCA-D660484CB455}">
      <dgm:prSet/>
      <dgm:spPr/>
      <dgm:t>
        <a:bodyPr/>
        <a:lstStyle/>
        <a:p>
          <a:endParaRPr lang="es-EC">
            <a:solidFill>
              <a:srgbClr val="000000"/>
            </a:solidFill>
          </a:endParaRPr>
        </a:p>
      </dgm:t>
    </dgm:pt>
    <dgm:pt modelId="{DE28D921-3BA2-4FCB-B6A5-448D2E4DCFFA}">
      <dgm:prSet custT="1">
        <dgm:style>
          <a:lnRef idx="3">
            <a:schemeClr val="lt1"/>
          </a:lnRef>
          <a:fillRef idx="1">
            <a:schemeClr val="accent3"/>
          </a:fillRef>
          <a:effectRef idx="1">
            <a:schemeClr val="accent3"/>
          </a:effectRef>
          <a:fontRef idx="minor">
            <a:schemeClr val="lt1"/>
          </a:fontRef>
        </dgm:style>
      </dgm:prSet>
      <dgm:spPr/>
      <dgm:t>
        <a:bodyPr/>
        <a:lstStyle/>
        <a:p>
          <a:pPr rtl="0"/>
          <a:r>
            <a:rPr lang="es-EC" sz="1400" dirty="0" smtClean="0">
              <a:solidFill>
                <a:srgbClr val="000000"/>
              </a:solidFill>
            </a:rPr>
            <a:t>Aforo (si el caso lo amerita).</a:t>
          </a:r>
          <a:endParaRPr lang="es-EC" sz="1400" dirty="0">
            <a:solidFill>
              <a:srgbClr val="000000"/>
            </a:solidFill>
          </a:endParaRPr>
        </a:p>
      </dgm:t>
    </dgm:pt>
    <dgm:pt modelId="{A6FE1500-CA6F-4541-A595-60B8AA8E7EB4}" type="parTrans" cxnId="{A3B2CB6F-6E67-4F7B-AA8C-2CB9772C9CC2}">
      <dgm:prSet/>
      <dgm:spPr/>
      <dgm:t>
        <a:bodyPr/>
        <a:lstStyle/>
        <a:p>
          <a:endParaRPr lang="es-EC">
            <a:solidFill>
              <a:srgbClr val="000000"/>
            </a:solidFill>
          </a:endParaRPr>
        </a:p>
      </dgm:t>
    </dgm:pt>
    <dgm:pt modelId="{2D6FBF3E-535F-428C-9A02-96F7535E3A6C}" type="sibTrans" cxnId="{A3B2CB6F-6E67-4F7B-AA8C-2CB9772C9CC2}">
      <dgm:prSet/>
      <dgm:spPr/>
      <dgm:t>
        <a:bodyPr/>
        <a:lstStyle/>
        <a:p>
          <a:endParaRPr lang="es-EC">
            <a:solidFill>
              <a:srgbClr val="000000"/>
            </a:solidFill>
          </a:endParaRPr>
        </a:p>
      </dgm:t>
    </dgm:pt>
    <dgm:pt modelId="{9B64502D-3499-4D2B-AD78-C6C1542E88F8}">
      <dgm:prSet custT="1">
        <dgm:style>
          <a:lnRef idx="1">
            <a:schemeClr val="accent4"/>
          </a:lnRef>
          <a:fillRef idx="3">
            <a:schemeClr val="accent4"/>
          </a:fillRef>
          <a:effectRef idx="2">
            <a:schemeClr val="accent4"/>
          </a:effectRef>
          <a:fontRef idx="minor">
            <a:schemeClr val="lt1"/>
          </a:fontRef>
        </dgm:style>
      </dgm:prSet>
      <dgm:spPr/>
      <dgm:t>
        <a:bodyPr/>
        <a:lstStyle/>
        <a:p>
          <a:pPr rtl="0"/>
          <a:r>
            <a:rPr lang="es-EC" sz="1400" dirty="0" smtClean="0">
              <a:solidFill>
                <a:srgbClr val="000000"/>
              </a:solidFill>
            </a:rPr>
            <a:t>Certificado de inspección (etiquetado, calidad). </a:t>
          </a:r>
          <a:endParaRPr lang="es-EC" sz="1400" dirty="0">
            <a:solidFill>
              <a:srgbClr val="000000"/>
            </a:solidFill>
          </a:endParaRPr>
        </a:p>
      </dgm:t>
    </dgm:pt>
    <dgm:pt modelId="{65421AD0-6458-415D-8ECE-41C5BA55CDC6}" type="parTrans" cxnId="{31FC89C9-DB96-4EBA-95FC-C9C2E623DBBC}">
      <dgm:prSet/>
      <dgm:spPr/>
      <dgm:t>
        <a:bodyPr/>
        <a:lstStyle/>
        <a:p>
          <a:endParaRPr lang="es-EC">
            <a:solidFill>
              <a:srgbClr val="000000"/>
            </a:solidFill>
          </a:endParaRPr>
        </a:p>
      </dgm:t>
    </dgm:pt>
    <dgm:pt modelId="{DD46C85F-B5E8-4C9E-91EB-C4CBA59F6974}" type="sibTrans" cxnId="{31FC89C9-DB96-4EBA-95FC-C9C2E623DBBC}">
      <dgm:prSet/>
      <dgm:spPr/>
      <dgm:t>
        <a:bodyPr/>
        <a:lstStyle/>
        <a:p>
          <a:endParaRPr lang="es-EC">
            <a:solidFill>
              <a:srgbClr val="000000"/>
            </a:solidFill>
          </a:endParaRPr>
        </a:p>
      </dgm:t>
    </dgm:pt>
    <dgm:pt modelId="{A7B24E93-3E6B-4D3D-9F79-EC887A4CAA6E}">
      <dgm:prSet custT="1">
        <dgm:style>
          <a:lnRef idx="0">
            <a:schemeClr val="accent3"/>
          </a:lnRef>
          <a:fillRef idx="3">
            <a:schemeClr val="accent3"/>
          </a:fillRef>
          <a:effectRef idx="3">
            <a:schemeClr val="accent3"/>
          </a:effectRef>
          <a:fontRef idx="minor">
            <a:schemeClr val="lt1"/>
          </a:fontRef>
        </dgm:style>
      </dgm:prSet>
      <dgm:spPr/>
      <dgm:t>
        <a:bodyPr/>
        <a:lstStyle/>
        <a:p>
          <a:pPr rtl="0"/>
          <a:r>
            <a:rPr lang="es-EC" sz="1400" dirty="0" smtClean="0">
              <a:solidFill>
                <a:srgbClr val="000000"/>
              </a:solidFill>
            </a:rPr>
            <a:t>Certificado de fumigación (embalajes de madera).</a:t>
          </a:r>
          <a:endParaRPr lang="es-EC" sz="1400" dirty="0">
            <a:solidFill>
              <a:srgbClr val="000000"/>
            </a:solidFill>
          </a:endParaRPr>
        </a:p>
      </dgm:t>
    </dgm:pt>
    <dgm:pt modelId="{0A8B0D07-793D-4CE0-93A5-B3370A146B70}" type="parTrans" cxnId="{222B341B-F8DA-487E-A70D-A3D81248B3A4}">
      <dgm:prSet/>
      <dgm:spPr/>
      <dgm:t>
        <a:bodyPr/>
        <a:lstStyle/>
        <a:p>
          <a:endParaRPr lang="es-EC">
            <a:solidFill>
              <a:srgbClr val="000000"/>
            </a:solidFill>
          </a:endParaRPr>
        </a:p>
      </dgm:t>
    </dgm:pt>
    <dgm:pt modelId="{47B840E7-2248-46B1-94B5-7BEB8700F1D7}" type="sibTrans" cxnId="{222B341B-F8DA-487E-A70D-A3D81248B3A4}">
      <dgm:prSet/>
      <dgm:spPr/>
      <dgm:t>
        <a:bodyPr/>
        <a:lstStyle/>
        <a:p>
          <a:endParaRPr lang="es-EC">
            <a:solidFill>
              <a:srgbClr val="000000"/>
            </a:solidFill>
          </a:endParaRPr>
        </a:p>
      </dgm:t>
    </dgm:pt>
    <dgm:pt modelId="{96815714-9C8A-4B87-BB3D-75E81D329304}">
      <dgm:prSet custT="1"/>
      <dgm:spPr/>
      <dgm:t>
        <a:bodyPr/>
        <a:lstStyle/>
        <a:p>
          <a:pPr rtl="0"/>
          <a:r>
            <a:rPr lang="es-EC" sz="1400" dirty="0" smtClean="0">
              <a:solidFill>
                <a:srgbClr val="000000"/>
              </a:solidFill>
            </a:rPr>
            <a:t>Documentos de transporte (</a:t>
          </a:r>
          <a:r>
            <a:rPr lang="es-EC" sz="1400" dirty="0" err="1" smtClean="0">
              <a:solidFill>
                <a:srgbClr val="000000"/>
              </a:solidFill>
            </a:rPr>
            <a:t>bill</a:t>
          </a:r>
          <a:r>
            <a:rPr lang="es-EC" sz="1400" dirty="0" smtClean="0">
              <a:solidFill>
                <a:srgbClr val="000000"/>
              </a:solidFill>
            </a:rPr>
            <a:t> of </a:t>
          </a:r>
          <a:r>
            <a:rPr lang="es-EC" sz="1400" dirty="0" err="1" smtClean="0">
              <a:solidFill>
                <a:srgbClr val="000000"/>
              </a:solidFill>
            </a:rPr>
            <a:t>lading</a:t>
          </a:r>
          <a:r>
            <a:rPr lang="es-EC" sz="1400" dirty="0" smtClean="0">
              <a:solidFill>
                <a:srgbClr val="000000"/>
              </a:solidFill>
            </a:rPr>
            <a:t>).</a:t>
          </a:r>
          <a:endParaRPr lang="es-EC" sz="1400" dirty="0">
            <a:solidFill>
              <a:srgbClr val="000000"/>
            </a:solidFill>
          </a:endParaRPr>
        </a:p>
      </dgm:t>
    </dgm:pt>
    <dgm:pt modelId="{4AB253C3-03AD-4EC7-AC8D-2728E06CD3E2}" type="parTrans" cxnId="{3159E888-6A14-42D8-92A2-00CF32EE59AD}">
      <dgm:prSet/>
      <dgm:spPr/>
      <dgm:t>
        <a:bodyPr/>
        <a:lstStyle/>
        <a:p>
          <a:endParaRPr lang="es-EC">
            <a:solidFill>
              <a:srgbClr val="000000"/>
            </a:solidFill>
          </a:endParaRPr>
        </a:p>
      </dgm:t>
    </dgm:pt>
    <dgm:pt modelId="{267F5149-175C-46D8-83AB-D8D2B241FA67}" type="sibTrans" cxnId="{3159E888-6A14-42D8-92A2-00CF32EE59AD}">
      <dgm:prSet/>
      <dgm:spPr/>
      <dgm:t>
        <a:bodyPr/>
        <a:lstStyle/>
        <a:p>
          <a:endParaRPr lang="es-EC">
            <a:solidFill>
              <a:srgbClr val="000000"/>
            </a:solidFill>
          </a:endParaRPr>
        </a:p>
      </dgm:t>
    </dgm:pt>
    <dgm:pt modelId="{1F8DFB09-571A-479A-8485-D32B283761AD}" type="pres">
      <dgm:prSet presAssocID="{172A9E7F-AA91-4B14-8DFF-6485EF5C13BD}" presName="rootnode" presStyleCnt="0">
        <dgm:presLayoutVars>
          <dgm:chMax/>
          <dgm:chPref/>
          <dgm:dir/>
          <dgm:animLvl val="lvl"/>
        </dgm:presLayoutVars>
      </dgm:prSet>
      <dgm:spPr/>
      <dgm:t>
        <a:bodyPr/>
        <a:lstStyle/>
        <a:p>
          <a:endParaRPr lang="es-ES"/>
        </a:p>
      </dgm:t>
    </dgm:pt>
    <dgm:pt modelId="{2DF7A6D1-D8B5-49E3-A18E-36B930312E48}" type="pres">
      <dgm:prSet presAssocID="{12E2A56C-0CFE-45F5-B5BF-7DE5F95C7CE5}" presName="composite" presStyleCnt="0"/>
      <dgm:spPr/>
    </dgm:pt>
    <dgm:pt modelId="{4EB1FF04-A30B-4F1E-9D2A-B69427C0C359}" type="pres">
      <dgm:prSet presAssocID="{12E2A56C-0CFE-45F5-B5BF-7DE5F95C7CE5}" presName="bentUpArrow1" presStyleLbl="alignImgPlace1" presStyleIdx="0" presStyleCnt="5"/>
      <dgm:spPr/>
    </dgm:pt>
    <dgm:pt modelId="{1A926BFA-BC60-4076-980C-D8ADC99E8ED2}" type="pres">
      <dgm:prSet presAssocID="{12E2A56C-0CFE-45F5-B5BF-7DE5F95C7CE5}" presName="ParentText" presStyleLbl="node1" presStyleIdx="0" presStyleCnt="6">
        <dgm:presLayoutVars>
          <dgm:chMax val="1"/>
          <dgm:chPref val="1"/>
          <dgm:bulletEnabled val="1"/>
        </dgm:presLayoutVars>
      </dgm:prSet>
      <dgm:spPr/>
      <dgm:t>
        <a:bodyPr/>
        <a:lstStyle/>
        <a:p>
          <a:endParaRPr lang="es-ES"/>
        </a:p>
      </dgm:t>
    </dgm:pt>
    <dgm:pt modelId="{04E30AF8-692D-4AA9-BA9C-3CC642CCCF60}" type="pres">
      <dgm:prSet presAssocID="{12E2A56C-0CFE-45F5-B5BF-7DE5F95C7CE5}" presName="ChildText" presStyleLbl="revTx" presStyleIdx="0" presStyleCnt="5">
        <dgm:presLayoutVars>
          <dgm:chMax val="0"/>
          <dgm:chPref val="0"/>
          <dgm:bulletEnabled val="1"/>
        </dgm:presLayoutVars>
      </dgm:prSet>
      <dgm:spPr/>
    </dgm:pt>
    <dgm:pt modelId="{F9ACCF11-F60C-4B35-8E9E-688DDBA314E2}" type="pres">
      <dgm:prSet presAssocID="{D3BB0AF1-BD13-4365-BE16-7903B8C51C4C}" presName="sibTrans" presStyleCnt="0"/>
      <dgm:spPr/>
    </dgm:pt>
    <dgm:pt modelId="{885DB71A-A2C5-42F5-899D-83A5E1D1E51C}" type="pres">
      <dgm:prSet presAssocID="{4EB2E94E-1CE2-4F91-BB28-C73583AA874B}" presName="composite" presStyleCnt="0"/>
      <dgm:spPr/>
    </dgm:pt>
    <dgm:pt modelId="{94D63BF5-D352-4AA9-BBD4-6A63EFC3111A}" type="pres">
      <dgm:prSet presAssocID="{4EB2E94E-1CE2-4F91-BB28-C73583AA874B}" presName="bentUpArrow1" presStyleLbl="alignImgPlace1" presStyleIdx="1" presStyleCnt="5"/>
      <dgm:spPr/>
    </dgm:pt>
    <dgm:pt modelId="{67E75A5F-FDC2-42E5-9D9F-318CB289D30E}" type="pres">
      <dgm:prSet presAssocID="{4EB2E94E-1CE2-4F91-BB28-C73583AA874B}" presName="ParentText" presStyleLbl="node1" presStyleIdx="1" presStyleCnt="6">
        <dgm:presLayoutVars>
          <dgm:chMax val="1"/>
          <dgm:chPref val="1"/>
          <dgm:bulletEnabled val="1"/>
        </dgm:presLayoutVars>
      </dgm:prSet>
      <dgm:spPr/>
      <dgm:t>
        <a:bodyPr/>
        <a:lstStyle/>
        <a:p>
          <a:endParaRPr lang="es-ES"/>
        </a:p>
      </dgm:t>
    </dgm:pt>
    <dgm:pt modelId="{F905EE12-FF22-4C40-842B-1DF25D5C9B5E}" type="pres">
      <dgm:prSet presAssocID="{4EB2E94E-1CE2-4F91-BB28-C73583AA874B}" presName="ChildText" presStyleLbl="revTx" presStyleIdx="1" presStyleCnt="5">
        <dgm:presLayoutVars>
          <dgm:chMax val="0"/>
          <dgm:chPref val="0"/>
          <dgm:bulletEnabled val="1"/>
        </dgm:presLayoutVars>
      </dgm:prSet>
      <dgm:spPr/>
    </dgm:pt>
    <dgm:pt modelId="{BBE9D9E7-247E-49EC-862A-6272CA119004}" type="pres">
      <dgm:prSet presAssocID="{9C12A153-421C-42C7-AEAE-4E1F4F157528}" presName="sibTrans" presStyleCnt="0"/>
      <dgm:spPr/>
    </dgm:pt>
    <dgm:pt modelId="{ED1F25DF-A8F3-492E-B32E-882F7FE8A79E}" type="pres">
      <dgm:prSet presAssocID="{DE28D921-3BA2-4FCB-B6A5-448D2E4DCFFA}" presName="composite" presStyleCnt="0"/>
      <dgm:spPr/>
    </dgm:pt>
    <dgm:pt modelId="{9EE93D5B-1426-4318-BC7E-12BF4EE0C414}" type="pres">
      <dgm:prSet presAssocID="{DE28D921-3BA2-4FCB-B6A5-448D2E4DCFFA}" presName="bentUpArrow1" presStyleLbl="alignImgPlace1" presStyleIdx="2" presStyleCnt="5"/>
      <dgm:spPr/>
    </dgm:pt>
    <dgm:pt modelId="{54E3E48E-011B-4115-BA74-706AE2AE7E09}" type="pres">
      <dgm:prSet presAssocID="{DE28D921-3BA2-4FCB-B6A5-448D2E4DCFFA}" presName="ParentText" presStyleLbl="node1" presStyleIdx="2" presStyleCnt="6">
        <dgm:presLayoutVars>
          <dgm:chMax val="1"/>
          <dgm:chPref val="1"/>
          <dgm:bulletEnabled val="1"/>
        </dgm:presLayoutVars>
      </dgm:prSet>
      <dgm:spPr/>
      <dgm:t>
        <a:bodyPr/>
        <a:lstStyle/>
        <a:p>
          <a:endParaRPr lang="es-ES"/>
        </a:p>
      </dgm:t>
    </dgm:pt>
    <dgm:pt modelId="{1567812B-F8B3-4C90-9709-5F4D57C08AC6}" type="pres">
      <dgm:prSet presAssocID="{DE28D921-3BA2-4FCB-B6A5-448D2E4DCFFA}" presName="ChildText" presStyleLbl="revTx" presStyleIdx="2" presStyleCnt="5">
        <dgm:presLayoutVars>
          <dgm:chMax val="0"/>
          <dgm:chPref val="0"/>
          <dgm:bulletEnabled val="1"/>
        </dgm:presLayoutVars>
      </dgm:prSet>
      <dgm:spPr/>
    </dgm:pt>
    <dgm:pt modelId="{CF6AA51B-7E4D-4A53-8BCB-8FEA8DE12074}" type="pres">
      <dgm:prSet presAssocID="{2D6FBF3E-535F-428C-9A02-96F7535E3A6C}" presName="sibTrans" presStyleCnt="0"/>
      <dgm:spPr/>
    </dgm:pt>
    <dgm:pt modelId="{7B20C305-51C3-470B-A835-B579065D509E}" type="pres">
      <dgm:prSet presAssocID="{9B64502D-3499-4D2B-AD78-C6C1542E88F8}" presName="composite" presStyleCnt="0"/>
      <dgm:spPr/>
    </dgm:pt>
    <dgm:pt modelId="{533BEF69-4ED5-4CF7-A810-57D23F007DFD}" type="pres">
      <dgm:prSet presAssocID="{9B64502D-3499-4D2B-AD78-C6C1542E88F8}" presName="bentUpArrow1" presStyleLbl="alignImgPlace1" presStyleIdx="3" presStyleCnt="5"/>
      <dgm:spPr/>
    </dgm:pt>
    <dgm:pt modelId="{92EE85C4-4BAF-4557-A8B5-CBBDDF9A34AD}" type="pres">
      <dgm:prSet presAssocID="{9B64502D-3499-4D2B-AD78-C6C1542E88F8}" presName="ParentText" presStyleLbl="node1" presStyleIdx="3" presStyleCnt="6">
        <dgm:presLayoutVars>
          <dgm:chMax val="1"/>
          <dgm:chPref val="1"/>
          <dgm:bulletEnabled val="1"/>
        </dgm:presLayoutVars>
      </dgm:prSet>
      <dgm:spPr/>
      <dgm:t>
        <a:bodyPr/>
        <a:lstStyle/>
        <a:p>
          <a:endParaRPr lang="es-ES"/>
        </a:p>
      </dgm:t>
    </dgm:pt>
    <dgm:pt modelId="{1C49D2F5-AED0-4A2C-99D2-7F885EBFA46E}" type="pres">
      <dgm:prSet presAssocID="{9B64502D-3499-4D2B-AD78-C6C1542E88F8}" presName="ChildText" presStyleLbl="revTx" presStyleIdx="3" presStyleCnt="5">
        <dgm:presLayoutVars>
          <dgm:chMax val="0"/>
          <dgm:chPref val="0"/>
          <dgm:bulletEnabled val="1"/>
        </dgm:presLayoutVars>
      </dgm:prSet>
      <dgm:spPr/>
    </dgm:pt>
    <dgm:pt modelId="{A0434531-747E-42E3-B7D2-25E0A480DBC9}" type="pres">
      <dgm:prSet presAssocID="{DD46C85F-B5E8-4C9E-91EB-C4CBA59F6974}" presName="sibTrans" presStyleCnt="0"/>
      <dgm:spPr/>
    </dgm:pt>
    <dgm:pt modelId="{C540B415-3632-47FE-9E8A-675AD0D05922}" type="pres">
      <dgm:prSet presAssocID="{A7B24E93-3E6B-4D3D-9F79-EC887A4CAA6E}" presName="composite" presStyleCnt="0"/>
      <dgm:spPr/>
    </dgm:pt>
    <dgm:pt modelId="{7A2EC3BB-534A-4DAC-85CB-50D200CE7C65}" type="pres">
      <dgm:prSet presAssocID="{A7B24E93-3E6B-4D3D-9F79-EC887A4CAA6E}" presName="bentUpArrow1" presStyleLbl="alignImgPlace1" presStyleIdx="4" presStyleCnt="5"/>
      <dgm:spPr/>
    </dgm:pt>
    <dgm:pt modelId="{6A4702A6-3192-4D3F-B800-95EEAD24232F}" type="pres">
      <dgm:prSet presAssocID="{A7B24E93-3E6B-4D3D-9F79-EC887A4CAA6E}" presName="ParentText" presStyleLbl="node1" presStyleIdx="4" presStyleCnt="6">
        <dgm:presLayoutVars>
          <dgm:chMax val="1"/>
          <dgm:chPref val="1"/>
          <dgm:bulletEnabled val="1"/>
        </dgm:presLayoutVars>
      </dgm:prSet>
      <dgm:spPr/>
      <dgm:t>
        <a:bodyPr/>
        <a:lstStyle/>
        <a:p>
          <a:endParaRPr lang="es-ES"/>
        </a:p>
      </dgm:t>
    </dgm:pt>
    <dgm:pt modelId="{A516EB95-8354-4A7B-81FB-585858DEEF32}" type="pres">
      <dgm:prSet presAssocID="{A7B24E93-3E6B-4D3D-9F79-EC887A4CAA6E}" presName="ChildText" presStyleLbl="revTx" presStyleIdx="4" presStyleCnt="5">
        <dgm:presLayoutVars>
          <dgm:chMax val="0"/>
          <dgm:chPref val="0"/>
          <dgm:bulletEnabled val="1"/>
        </dgm:presLayoutVars>
      </dgm:prSet>
      <dgm:spPr/>
    </dgm:pt>
    <dgm:pt modelId="{C0EE600F-A4BC-4817-B505-6FD9EBC2DFFC}" type="pres">
      <dgm:prSet presAssocID="{47B840E7-2248-46B1-94B5-7BEB8700F1D7}" presName="sibTrans" presStyleCnt="0"/>
      <dgm:spPr/>
    </dgm:pt>
    <dgm:pt modelId="{1FBE8D1E-3F7B-4454-BC28-8EAA60DECDC9}" type="pres">
      <dgm:prSet presAssocID="{96815714-9C8A-4B87-BB3D-75E81D329304}" presName="composite" presStyleCnt="0"/>
      <dgm:spPr/>
    </dgm:pt>
    <dgm:pt modelId="{8951B9CC-3DEA-40F8-B901-E695E7A0C42B}" type="pres">
      <dgm:prSet presAssocID="{96815714-9C8A-4B87-BB3D-75E81D329304}" presName="ParentText" presStyleLbl="node1" presStyleIdx="5" presStyleCnt="6">
        <dgm:presLayoutVars>
          <dgm:chMax val="1"/>
          <dgm:chPref val="1"/>
          <dgm:bulletEnabled val="1"/>
        </dgm:presLayoutVars>
      </dgm:prSet>
      <dgm:spPr/>
      <dgm:t>
        <a:bodyPr/>
        <a:lstStyle/>
        <a:p>
          <a:endParaRPr lang="es-ES"/>
        </a:p>
      </dgm:t>
    </dgm:pt>
  </dgm:ptLst>
  <dgm:cxnLst>
    <dgm:cxn modelId="{C5E925D2-44D1-4930-9C03-D365C7E7D4C1}" type="presOf" srcId="{4EB2E94E-1CE2-4F91-BB28-C73583AA874B}" destId="{67E75A5F-FDC2-42E5-9D9F-318CB289D30E}" srcOrd="0" destOrd="0" presId="urn:microsoft.com/office/officeart/2005/8/layout/StepDownProcess"/>
    <dgm:cxn modelId="{3C0B385B-D2EC-43D1-BEDD-2D21C69C777B}" srcId="{172A9E7F-AA91-4B14-8DFF-6485EF5C13BD}" destId="{12E2A56C-0CFE-45F5-B5BF-7DE5F95C7CE5}" srcOrd="0" destOrd="0" parTransId="{1348A245-49F5-4DAC-B029-590F27473C8F}" sibTransId="{D3BB0AF1-BD13-4365-BE16-7903B8C51C4C}"/>
    <dgm:cxn modelId="{A3B2CB6F-6E67-4F7B-AA8C-2CB9772C9CC2}" srcId="{172A9E7F-AA91-4B14-8DFF-6485EF5C13BD}" destId="{DE28D921-3BA2-4FCB-B6A5-448D2E4DCFFA}" srcOrd="2" destOrd="0" parTransId="{A6FE1500-CA6F-4541-A595-60B8AA8E7EB4}" sibTransId="{2D6FBF3E-535F-428C-9A02-96F7535E3A6C}"/>
    <dgm:cxn modelId="{03F5736F-0D5A-47C8-8CCA-D660484CB455}" srcId="{172A9E7F-AA91-4B14-8DFF-6485EF5C13BD}" destId="{4EB2E94E-1CE2-4F91-BB28-C73583AA874B}" srcOrd="1" destOrd="0" parTransId="{74517199-CC5C-4BC1-B319-B42E31EC96EC}" sibTransId="{9C12A153-421C-42C7-AEAE-4E1F4F157528}"/>
    <dgm:cxn modelId="{DC48EDF6-D26D-4AAD-9630-E5F7A082E381}" type="presOf" srcId="{96815714-9C8A-4B87-BB3D-75E81D329304}" destId="{8951B9CC-3DEA-40F8-B901-E695E7A0C42B}" srcOrd="0" destOrd="0" presId="urn:microsoft.com/office/officeart/2005/8/layout/StepDownProcess"/>
    <dgm:cxn modelId="{F84200ED-EC05-46C3-8856-3EA97A30FFBB}" type="presOf" srcId="{DE28D921-3BA2-4FCB-B6A5-448D2E4DCFFA}" destId="{54E3E48E-011B-4115-BA74-706AE2AE7E09}" srcOrd="0" destOrd="0" presId="urn:microsoft.com/office/officeart/2005/8/layout/StepDownProcess"/>
    <dgm:cxn modelId="{3159E888-6A14-42D8-92A2-00CF32EE59AD}" srcId="{172A9E7F-AA91-4B14-8DFF-6485EF5C13BD}" destId="{96815714-9C8A-4B87-BB3D-75E81D329304}" srcOrd="5" destOrd="0" parTransId="{4AB253C3-03AD-4EC7-AC8D-2728E06CD3E2}" sibTransId="{267F5149-175C-46D8-83AB-D8D2B241FA67}"/>
    <dgm:cxn modelId="{2F4CCFFE-DB45-488E-AC8B-2A1BAFB484D5}" type="presOf" srcId="{A7B24E93-3E6B-4D3D-9F79-EC887A4CAA6E}" destId="{6A4702A6-3192-4D3F-B800-95EEAD24232F}" srcOrd="0" destOrd="0" presId="urn:microsoft.com/office/officeart/2005/8/layout/StepDownProcess"/>
    <dgm:cxn modelId="{599E795A-3F78-4EC6-BFC1-69130A0054E3}" type="presOf" srcId="{12E2A56C-0CFE-45F5-B5BF-7DE5F95C7CE5}" destId="{1A926BFA-BC60-4076-980C-D8ADC99E8ED2}" srcOrd="0" destOrd="0" presId="urn:microsoft.com/office/officeart/2005/8/layout/StepDownProcess"/>
    <dgm:cxn modelId="{31FC89C9-DB96-4EBA-95FC-C9C2E623DBBC}" srcId="{172A9E7F-AA91-4B14-8DFF-6485EF5C13BD}" destId="{9B64502D-3499-4D2B-AD78-C6C1542E88F8}" srcOrd="3" destOrd="0" parTransId="{65421AD0-6458-415D-8ECE-41C5BA55CDC6}" sibTransId="{DD46C85F-B5E8-4C9E-91EB-C4CBA59F6974}"/>
    <dgm:cxn modelId="{94EF1328-9E47-4CE4-8029-F23873546963}" type="presOf" srcId="{172A9E7F-AA91-4B14-8DFF-6485EF5C13BD}" destId="{1F8DFB09-571A-479A-8485-D32B283761AD}" srcOrd="0" destOrd="0" presId="urn:microsoft.com/office/officeart/2005/8/layout/StepDownProcess"/>
    <dgm:cxn modelId="{222B341B-F8DA-487E-A70D-A3D81248B3A4}" srcId="{172A9E7F-AA91-4B14-8DFF-6485EF5C13BD}" destId="{A7B24E93-3E6B-4D3D-9F79-EC887A4CAA6E}" srcOrd="4" destOrd="0" parTransId="{0A8B0D07-793D-4CE0-93A5-B3370A146B70}" sibTransId="{47B840E7-2248-46B1-94B5-7BEB8700F1D7}"/>
    <dgm:cxn modelId="{AA3CDB31-939B-4239-A534-B4BE6855171C}" type="presOf" srcId="{9B64502D-3499-4D2B-AD78-C6C1542E88F8}" destId="{92EE85C4-4BAF-4557-A8B5-CBBDDF9A34AD}" srcOrd="0" destOrd="0" presId="urn:microsoft.com/office/officeart/2005/8/layout/StepDownProcess"/>
    <dgm:cxn modelId="{806E3F7E-731E-489F-AB94-EA13BD38FB62}" type="presParOf" srcId="{1F8DFB09-571A-479A-8485-D32B283761AD}" destId="{2DF7A6D1-D8B5-49E3-A18E-36B930312E48}" srcOrd="0" destOrd="0" presId="urn:microsoft.com/office/officeart/2005/8/layout/StepDownProcess"/>
    <dgm:cxn modelId="{52602429-2D80-4F3D-90DE-F44DBAB8EB47}" type="presParOf" srcId="{2DF7A6D1-D8B5-49E3-A18E-36B930312E48}" destId="{4EB1FF04-A30B-4F1E-9D2A-B69427C0C359}" srcOrd="0" destOrd="0" presId="urn:microsoft.com/office/officeart/2005/8/layout/StepDownProcess"/>
    <dgm:cxn modelId="{BE290106-C4EE-4738-A65B-C17E5210AB16}" type="presParOf" srcId="{2DF7A6D1-D8B5-49E3-A18E-36B930312E48}" destId="{1A926BFA-BC60-4076-980C-D8ADC99E8ED2}" srcOrd="1" destOrd="0" presId="urn:microsoft.com/office/officeart/2005/8/layout/StepDownProcess"/>
    <dgm:cxn modelId="{C61D757B-F821-40C3-9590-E56F88705B55}" type="presParOf" srcId="{2DF7A6D1-D8B5-49E3-A18E-36B930312E48}" destId="{04E30AF8-692D-4AA9-BA9C-3CC642CCCF60}" srcOrd="2" destOrd="0" presId="urn:microsoft.com/office/officeart/2005/8/layout/StepDownProcess"/>
    <dgm:cxn modelId="{F3E7C2AA-F032-4DB8-B535-49849FB54390}" type="presParOf" srcId="{1F8DFB09-571A-479A-8485-D32B283761AD}" destId="{F9ACCF11-F60C-4B35-8E9E-688DDBA314E2}" srcOrd="1" destOrd="0" presId="urn:microsoft.com/office/officeart/2005/8/layout/StepDownProcess"/>
    <dgm:cxn modelId="{05DD5631-F55B-43F0-BB0B-9A3C9E3C7C05}" type="presParOf" srcId="{1F8DFB09-571A-479A-8485-D32B283761AD}" destId="{885DB71A-A2C5-42F5-899D-83A5E1D1E51C}" srcOrd="2" destOrd="0" presId="urn:microsoft.com/office/officeart/2005/8/layout/StepDownProcess"/>
    <dgm:cxn modelId="{4B212781-D375-461F-AA2D-11CAC6C69D1A}" type="presParOf" srcId="{885DB71A-A2C5-42F5-899D-83A5E1D1E51C}" destId="{94D63BF5-D352-4AA9-BBD4-6A63EFC3111A}" srcOrd="0" destOrd="0" presId="urn:microsoft.com/office/officeart/2005/8/layout/StepDownProcess"/>
    <dgm:cxn modelId="{A477854B-E391-439F-BB7E-CFB9987317D4}" type="presParOf" srcId="{885DB71A-A2C5-42F5-899D-83A5E1D1E51C}" destId="{67E75A5F-FDC2-42E5-9D9F-318CB289D30E}" srcOrd="1" destOrd="0" presId="urn:microsoft.com/office/officeart/2005/8/layout/StepDownProcess"/>
    <dgm:cxn modelId="{124C2E99-B98F-460D-ADB1-FC61531E55A6}" type="presParOf" srcId="{885DB71A-A2C5-42F5-899D-83A5E1D1E51C}" destId="{F905EE12-FF22-4C40-842B-1DF25D5C9B5E}" srcOrd="2" destOrd="0" presId="urn:microsoft.com/office/officeart/2005/8/layout/StepDownProcess"/>
    <dgm:cxn modelId="{A54496FF-69C2-41EC-9F7F-DBAAF049ACA4}" type="presParOf" srcId="{1F8DFB09-571A-479A-8485-D32B283761AD}" destId="{BBE9D9E7-247E-49EC-862A-6272CA119004}" srcOrd="3" destOrd="0" presId="urn:microsoft.com/office/officeart/2005/8/layout/StepDownProcess"/>
    <dgm:cxn modelId="{E355A8D2-DBEA-4398-AB4D-2E056383462C}" type="presParOf" srcId="{1F8DFB09-571A-479A-8485-D32B283761AD}" destId="{ED1F25DF-A8F3-492E-B32E-882F7FE8A79E}" srcOrd="4" destOrd="0" presId="urn:microsoft.com/office/officeart/2005/8/layout/StepDownProcess"/>
    <dgm:cxn modelId="{8F3FA440-DB3B-4B7C-9E46-4C0789CA3A51}" type="presParOf" srcId="{ED1F25DF-A8F3-492E-B32E-882F7FE8A79E}" destId="{9EE93D5B-1426-4318-BC7E-12BF4EE0C414}" srcOrd="0" destOrd="0" presId="urn:microsoft.com/office/officeart/2005/8/layout/StepDownProcess"/>
    <dgm:cxn modelId="{C8891A81-099D-413F-A03F-696D954E74C5}" type="presParOf" srcId="{ED1F25DF-A8F3-492E-B32E-882F7FE8A79E}" destId="{54E3E48E-011B-4115-BA74-706AE2AE7E09}" srcOrd="1" destOrd="0" presId="urn:microsoft.com/office/officeart/2005/8/layout/StepDownProcess"/>
    <dgm:cxn modelId="{93C80268-6F67-4400-910D-74FB95F36E7E}" type="presParOf" srcId="{ED1F25DF-A8F3-492E-B32E-882F7FE8A79E}" destId="{1567812B-F8B3-4C90-9709-5F4D57C08AC6}" srcOrd="2" destOrd="0" presId="urn:microsoft.com/office/officeart/2005/8/layout/StepDownProcess"/>
    <dgm:cxn modelId="{9EC4AB79-2F43-4B24-B48D-22DFE38F3765}" type="presParOf" srcId="{1F8DFB09-571A-479A-8485-D32B283761AD}" destId="{CF6AA51B-7E4D-4A53-8BCB-8FEA8DE12074}" srcOrd="5" destOrd="0" presId="urn:microsoft.com/office/officeart/2005/8/layout/StepDownProcess"/>
    <dgm:cxn modelId="{3C1B0D0D-F295-4D5C-86E0-F941A6EFD0D4}" type="presParOf" srcId="{1F8DFB09-571A-479A-8485-D32B283761AD}" destId="{7B20C305-51C3-470B-A835-B579065D509E}" srcOrd="6" destOrd="0" presId="urn:microsoft.com/office/officeart/2005/8/layout/StepDownProcess"/>
    <dgm:cxn modelId="{4B5BC156-FC1D-4DC6-93F6-BDA15A4EF9EF}" type="presParOf" srcId="{7B20C305-51C3-470B-A835-B579065D509E}" destId="{533BEF69-4ED5-4CF7-A810-57D23F007DFD}" srcOrd="0" destOrd="0" presId="urn:microsoft.com/office/officeart/2005/8/layout/StepDownProcess"/>
    <dgm:cxn modelId="{C5BCDFD2-FBC1-4284-9F0F-E187F0ED49C6}" type="presParOf" srcId="{7B20C305-51C3-470B-A835-B579065D509E}" destId="{92EE85C4-4BAF-4557-A8B5-CBBDDF9A34AD}" srcOrd="1" destOrd="0" presId="urn:microsoft.com/office/officeart/2005/8/layout/StepDownProcess"/>
    <dgm:cxn modelId="{8C30D64A-800E-420B-80D9-FFE7C29D0D8C}" type="presParOf" srcId="{7B20C305-51C3-470B-A835-B579065D509E}" destId="{1C49D2F5-AED0-4A2C-99D2-7F885EBFA46E}" srcOrd="2" destOrd="0" presId="urn:microsoft.com/office/officeart/2005/8/layout/StepDownProcess"/>
    <dgm:cxn modelId="{AB2F4812-05B9-4C5F-BB27-E914702ABEAD}" type="presParOf" srcId="{1F8DFB09-571A-479A-8485-D32B283761AD}" destId="{A0434531-747E-42E3-B7D2-25E0A480DBC9}" srcOrd="7" destOrd="0" presId="urn:microsoft.com/office/officeart/2005/8/layout/StepDownProcess"/>
    <dgm:cxn modelId="{B8BB71A8-8EE8-4203-B716-08813985B3BA}" type="presParOf" srcId="{1F8DFB09-571A-479A-8485-D32B283761AD}" destId="{C540B415-3632-47FE-9E8A-675AD0D05922}" srcOrd="8" destOrd="0" presId="urn:microsoft.com/office/officeart/2005/8/layout/StepDownProcess"/>
    <dgm:cxn modelId="{2870773D-139C-45C9-9DE1-E5FD69EDBBDE}" type="presParOf" srcId="{C540B415-3632-47FE-9E8A-675AD0D05922}" destId="{7A2EC3BB-534A-4DAC-85CB-50D200CE7C65}" srcOrd="0" destOrd="0" presId="urn:microsoft.com/office/officeart/2005/8/layout/StepDownProcess"/>
    <dgm:cxn modelId="{60BCE8B7-863E-475A-894E-FD054AD52776}" type="presParOf" srcId="{C540B415-3632-47FE-9E8A-675AD0D05922}" destId="{6A4702A6-3192-4D3F-B800-95EEAD24232F}" srcOrd="1" destOrd="0" presId="urn:microsoft.com/office/officeart/2005/8/layout/StepDownProcess"/>
    <dgm:cxn modelId="{B8A1651F-DD6E-446D-A3EC-025706BFF710}" type="presParOf" srcId="{C540B415-3632-47FE-9E8A-675AD0D05922}" destId="{A516EB95-8354-4A7B-81FB-585858DEEF32}" srcOrd="2" destOrd="0" presId="urn:microsoft.com/office/officeart/2005/8/layout/StepDownProcess"/>
    <dgm:cxn modelId="{5D36C9A2-BFCD-47EA-AF33-59876D57CD74}" type="presParOf" srcId="{1F8DFB09-571A-479A-8485-D32B283761AD}" destId="{C0EE600F-A4BC-4817-B505-6FD9EBC2DFFC}" srcOrd="9" destOrd="0" presId="urn:microsoft.com/office/officeart/2005/8/layout/StepDownProcess"/>
    <dgm:cxn modelId="{D9110CA7-73A8-4C72-A127-40163C73983F}" type="presParOf" srcId="{1F8DFB09-571A-479A-8485-D32B283761AD}" destId="{1FBE8D1E-3F7B-4454-BC28-8EAA60DECDC9}" srcOrd="10" destOrd="0" presId="urn:microsoft.com/office/officeart/2005/8/layout/StepDownProcess"/>
    <dgm:cxn modelId="{B7383D75-CDA7-462A-A149-C19AA4F5941C}" type="presParOf" srcId="{1FBE8D1E-3F7B-4454-BC28-8EAA60DECDC9}" destId="{8951B9CC-3DEA-40F8-B901-E695E7A0C42B}" srcOrd="0" destOrd="0" presId="urn:microsoft.com/office/officeart/2005/8/layout/StepDown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D83F227-C6DD-4F40-A254-9D0068566F3A}" type="doc">
      <dgm:prSet loTypeId="urn:microsoft.com/office/officeart/2005/8/layout/bProcess3" loCatId="cycle" qsTypeId="urn:microsoft.com/office/officeart/2005/8/quickstyle/simple1" qsCatId="simple" csTypeId="urn:microsoft.com/office/officeart/2005/8/colors/colorful3" csCatId="colorful" phldr="1"/>
      <dgm:spPr/>
      <dgm:t>
        <a:bodyPr/>
        <a:lstStyle/>
        <a:p>
          <a:endParaRPr lang="es-EC"/>
        </a:p>
      </dgm:t>
    </dgm:pt>
    <dgm:pt modelId="{A333ECE7-9524-4C52-AFAB-8A51D3B34A21}">
      <dgm:prSet custT="1"/>
      <dgm:spPr/>
      <dgm:t>
        <a:bodyPr/>
        <a:lstStyle/>
        <a:p>
          <a:pPr rtl="0"/>
          <a:r>
            <a:rPr lang="es-EC" sz="2400" dirty="0" smtClean="0">
              <a:solidFill>
                <a:schemeClr val="bg1"/>
              </a:solidFill>
            </a:rPr>
            <a:t>Las tendencias culturales y costumbres alimenticias de México, facilitan la aceptación del ate  de frutos exóticos</a:t>
          </a:r>
          <a:endParaRPr lang="es-EC" sz="2400" dirty="0">
            <a:solidFill>
              <a:schemeClr val="bg1"/>
            </a:solidFill>
          </a:endParaRPr>
        </a:p>
      </dgm:t>
    </dgm:pt>
    <dgm:pt modelId="{D1C72078-EB99-4BB8-9476-F7F212B0F731}" type="parTrans" cxnId="{E3FE098E-EFB7-4982-AEBB-324AB5669378}">
      <dgm:prSet/>
      <dgm:spPr/>
      <dgm:t>
        <a:bodyPr/>
        <a:lstStyle/>
        <a:p>
          <a:endParaRPr lang="es-EC"/>
        </a:p>
      </dgm:t>
    </dgm:pt>
    <dgm:pt modelId="{6AA48305-FCEC-4739-88C7-65C8746595A2}" type="sibTrans" cxnId="{E3FE098E-EFB7-4982-AEBB-324AB5669378}">
      <dgm:prSet/>
      <dgm:spPr/>
      <dgm:t>
        <a:bodyPr/>
        <a:lstStyle/>
        <a:p>
          <a:endParaRPr lang="es-EC"/>
        </a:p>
      </dgm:t>
    </dgm:pt>
    <dgm:pt modelId="{DC7E5837-48CC-4171-91F8-45B699F491C0}">
      <dgm:prSet custT="1"/>
      <dgm:spPr/>
      <dgm:t>
        <a:bodyPr/>
        <a:lstStyle/>
        <a:p>
          <a:pPr rtl="0"/>
          <a:r>
            <a:rPr lang="es-EC" sz="2400" dirty="0" smtClean="0">
              <a:solidFill>
                <a:srgbClr val="000000"/>
              </a:solidFill>
            </a:rPr>
            <a:t>De acuerdo a la evaluación macro y micro la ubicación más adecuada de la planta es el cantón Quinindé, debido a factores como la mano de obra, vías de acceso, capacidad industrial </a:t>
          </a:r>
          <a:r>
            <a:rPr lang="es-EC" sz="2400" noProof="0" dirty="0" smtClean="0">
              <a:solidFill>
                <a:srgbClr val="000000"/>
              </a:solidFill>
            </a:rPr>
            <a:t>instalada</a:t>
          </a:r>
          <a:r>
            <a:rPr lang="es-EC" sz="2400" dirty="0" smtClean="0">
              <a:solidFill>
                <a:srgbClr val="000000"/>
              </a:solidFill>
            </a:rPr>
            <a:t> y por la cercanía a las </a:t>
          </a:r>
          <a:r>
            <a:rPr lang="es-EC" sz="2400" noProof="0" dirty="0" smtClean="0">
              <a:solidFill>
                <a:srgbClr val="000000"/>
              </a:solidFill>
            </a:rPr>
            <a:t>plantaciones</a:t>
          </a:r>
          <a:r>
            <a:rPr lang="es-EC" sz="2400" dirty="0" smtClean="0">
              <a:solidFill>
                <a:srgbClr val="000000"/>
              </a:solidFill>
            </a:rPr>
            <a:t> de la fruta. </a:t>
          </a:r>
          <a:endParaRPr lang="es-EC" sz="2400" dirty="0">
            <a:solidFill>
              <a:srgbClr val="000000"/>
            </a:solidFill>
          </a:endParaRPr>
        </a:p>
      </dgm:t>
    </dgm:pt>
    <dgm:pt modelId="{B7981DA9-81DF-4317-8D14-10B1474C31B8}" type="parTrans" cxnId="{C0E86B7C-1EE3-43F6-8693-F37D5E4FA5E0}">
      <dgm:prSet/>
      <dgm:spPr/>
      <dgm:t>
        <a:bodyPr/>
        <a:lstStyle/>
        <a:p>
          <a:endParaRPr lang="es-EC"/>
        </a:p>
      </dgm:t>
    </dgm:pt>
    <dgm:pt modelId="{249F487E-624B-4D28-84E1-986841446E81}" type="sibTrans" cxnId="{C0E86B7C-1EE3-43F6-8693-F37D5E4FA5E0}">
      <dgm:prSet/>
      <dgm:spPr/>
      <dgm:t>
        <a:bodyPr/>
        <a:lstStyle/>
        <a:p>
          <a:endParaRPr lang="es-EC"/>
        </a:p>
      </dgm:t>
    </dgm:pt>
    <dgm:pt modelId="{E1D1999C-60DF-43AE-A09F-FA2562AAB4CC}">
      <dgm:prSet custT="1"/>
      <dgm:spPr/>
      <dgm:t>
        <a:bodyPr/>
        <a:lstStyle/>
        <a:p>
          <a:pPr rtl="0"/>
          <a:r>
            <a:rPr lang="es-EC" sz="2400" dirty="0" smtClean="0">
              <a:solidFill>
                <a:srgbClr val="000000"/>
              </a:solidFill>
            </a:rPr>
            <a:t>Una vez efectuado el análisis financiero, en base al sistema empleado en la CFN, se concluye que el proyecto es viable, sin embargo cabe destacar que en todo proyecto existen siempre variables endógenas que podrían afectar a los resultados obtenidos.</a:t>
          </a:r>
          <a:endParaRPr lang="es-EC" sz="2400" dirty="0">
            <a:solidFill>
              <a:srgbClr val="000000"/>
            </a:solidFill>
          </a:endParaRPr>
        </a:p>
      </dgm:t>
    </dgm:pt>
    <dgm:pt modelId="{013A28CA-B15A-4D95-9C7E-3FBE2CBB0D40}" type="parTrans" cxnId="{58463FF3-1AE1-4983-AD22-A9D60F219039}">
      <dgm:prSet/>
      <dgm:spPr/>
      <dgm:t>
        <a:bodyPr/>
        <a:lstStyle/>
        <a:p>
          <a:endParaRPr lang="es-EC"/>
        </a:p>
      </dgm:t>
    </dgm:pt>
    <dgm:pt modelId="{B2C737D8-B1AF-408C-8982-DEEFC828E8FD}" type="sibTrans" cxnId="{58463FF3-1AE1-4983-AD22-A9D60F219039}">
      <dgm:prSet/>
      <dgm:spPr/>
      <dgm:t>
        <a:bodyPr/>
        <a:lstStyle/>
        <a:p>
          <a:endParaRPr lang="es-EC"/>
        </a:p>
      </dgm:t>
    </dgm:pt>
    <dgm:pt modelId="{71B5BAB8-E011-4C2F-9716-5F9E07C65AC4}">
      <dgm:prSet custT="1"/>
      <dgm:spPr/>
      <dgm:t>
        <a:bodyPr/>
        <a:lstStyle/>
        <a:p>
          <a:pPr rtl="0"/>
          <a:r>
            <a:rPr lang="es-EC" sz="2400" dirty="0" smtClean="0">
              <a:solidFill>
                <a:srgbClr val="000000"/>
              </a:solidFill>
            </a:rPr>
            <a:t>El proyecto para 5 años, presenta un Valor Actual Neto Positivo de aproximadamente USD 12.407,84 así como una Tasa Interna de Retorno, del 27,66%, superior a la tasa de descuento (TMAR), de 15,11%.</a:t>
          </a:r>
          <a:endParaRPr lang="es-EC" sz="2400" dirty="0">
            <a:solidFill>
              <a:srgbClr val="000000"/>
            </a:solidFill>
          </a:endParaRPr>
        </a:p>
      </dgm:t>
    </dgm:pt>
    <dgm:pt modelId="{6E7B445F-BAEA-4F81-8F11-E95FB5D2F759}" type="parTrans" cxnId="{05873026-7BCD-4AFB-AA06-8CA3D0ACC1B5}">
      <dgm:prSet/>
      <dgm:spPr/>
      <dgm:t>
        <a:bodyPr/>
        <a:lstStyle/>
        <a:p>
          <a:endParaRPr lang="es-EC"/>
        </a:p>
      </dgm:t>
    </dgm:pt>
    <dgm:pt modelId="{181188DF-B949-46A1-9092-F329EA78F158}" type="sibTrans" cxnId="{05873026-7BCD-4AFB-AA06-8CA3D0ACC1B5}">
      <dgm:prSet/>
      <dgm:spPr/>
      <dgm:t>
        <a:bodyPr/>
        <a:lstStyle/>
        <a:p>
          <a:endParaRPr lang="es-EC"/>
        </a:p>
      </dgm:t>
    </dgm:pt>
    <dgm:pt modelId="{36766948-7B54-0A47-AC16-7156FF06B724}" type="pres">
      <dgm:prSet presAssocID="{5D83F227-C6DD-4F40-A254-9D0068566F3A}" presName="Name0" presStyleCnt="0">
        <dgm:presLayoutVars>
          <dgm:dir/>
          <dgm:resizeHandles val="exact"/>
        </dgm:presLayoutVars>
      </dgm:prSet>
      <dgm:spPr/>
      <dgm:t>
        <a:bodyPr/>
        <a:lstStyle/>
        <a:p>
          <a:endParaRPr lang="es-ES"/>
        </a:p>
      </dgm:t>
    </dgm:pt>
    <dgm:pt modelId="{34CC3A3B-1B57-F14A-AA9E-15EAB586E288}" type="pres">
      <dgm:prSet presAssocID="{A333ECE7-9524-4C52-AFAB-8A51D3B34A21}" presName="node" presStyleLbl="node1" presStyleIdx="0" presStyleCnt="4" custScaleX="130337">
        <dgm:presLayoutVars>
          <dgm:bulletEnabled val="1"/>
        </dgm:presLayoutVars>
      </dgm:prSet>
      <dgm:spPr/>
      <dgm:t>
        <a:bodyPr/>
        <a:lstStyle/>
        <a:p>
          <a:endParaRPr lang="es-ES"/>
        </a:p>
      </dgm:t>
    </dgm:pt>
    <dgm:pt modelId="{26A24F49-B044-2C46-8688-AC11E6D6840B}" type="pres">
      <dgm:prSet presAssocID="{6AA48305-FCEC-4739-88C7-65C8746595A2}" presName="sibTrans" presStyleLbl="sibTrans1D1" presStyleIdx="0" presStyleCnt="3"/>
      <dgm:spPr/>
      <dgm:t>
        <a:bodyPr/>
        <a:lstStyle/>
        <a:p>
          <a:endParaRPr lang="es-ES"/>
        </a:p>
      </dgm:t>
    </dgm:pt>
    <dgm:pt modelId="{703F47F5-21B5-7344-89EC-9FD534DCEA19}" type="pres">
      <dgm:prSet presAssocID="{6AA48305-FCEC-4739-88C7-65C8746595A2}" presName="connectorText" presStyleLbl="sibTrans1D1" presStyleIdx="0" presStyleCnt="3"/>
      <dgm:spPr/>
      <dgm:t>
        <a:bodyPr/>
        <a:lstStyle/>
        <a:p>
          <a:endParaRPr lang="es-ES"/>
        </a:p>
      </dgm:t>
    </dgm:pt>
    <dgm:pt modelId="{CCC4EA82-B734-7B46-B10A-2E94960BA995}" type="pres">
      <dgm:prSet presAssocID="{DC7E5837-48CC-4171-91F8-45B699F491C0}" presName="node" presStyleLbl="node1" presStyleIdx="1" presStyleCnt="4" custScaleX="126583">
        <dgm:presLayoutVars>
          <dgm:bulletEnabled val="1"/>
        </dgm:presLayoutVars>
      </dgm:prSet>
      <dgm:spPr/>
      <dgm:t>
        <a:bodyPr/>
        <a:lstStyle/>
        <a:p>
          <a:endParaRPr lang="es-ES"/>
        </a:p>
      </dgm:t>
    </dgm:pt>
    <dgm:pt modelId="{40BD542B-F165-8A44-A9AF-5759611C2C72}" type="pres">
      <dgm:prSet presAssocID="{249F487E-624B-4D28-84E1-986841446E81}" presName="sibTrans" presStyleLbl="sibTrans1D1" presStyleIdx="1" presStyleCnt="3"/>
      <dgm:spPr/>
      <dgm:t>
        <a:bodyPr/>
        <a:lstStyle/>
        <a:p>
          <a:endParaRPr lang="es-ES"/>
        </a:p>
      </dgm:t>
    </dgm:pt>
    <dgm:pt modelId="{68D1B4D0-288A-8C42-A2EB-CBEB0C241315}" type="pres">
      <dgm:prSet presAssocID="{249F487E-624B-4D28-84E1-986841446E81}" presName="connectorText" presStyleLbl="sibTrans1D1" presStyleIdx="1" presStyleCnt="3"/>
      <dgm:spPr/>
      <dgm:t>
        <a:bodyPr/>
        <a:lstStyle/>
        <a:p>
          <a:endParaRPr lang="es-ES"/>
        </a:p>
      </dgm:t>
    </dgm:pt>
    <dgm:pt modelId="{F6CB0783-4F91-3042-A54E-FE615A0AFC5B}" type="pres">
      <dgm:prSet presAssocID="{E1D1999C-60DF-43AE-A09F-FA2562AAB4CC}" presName="node" presStyleLbl="node1" presStyleIdx="2" presStyleCnt="4" custScaleX="137625">
        <dgm:presLayoutVars>
          <dgm:bulletEnabled val="1"/>
        </dgm:presLayoutVars>
      </dgm:prSet>
      <dgm:spPr/>
      <dgm:t>
        <a:bodyPr/>
        <a:lstStyle/>
        <a:p>
          <a:endParaRPr lang="es-ES"/>
        </a:p>
      </dgm:t>
    </dgm:pt>
    <dgm:pt modelId="{6391063A-E0F5-A444-ADE1-E46BD38EF35B}" type="pres">
      <dgm:prSet presAssocID="{B2C737D8-B1AF-408C-8982-DEEFC828E8FD}" presName="sibTrans" presStyleLbl="sibTrans1D1" presStyleIdx="2" presStyleCnt="3"/>
      <dgm:spPr/>
      <dgm:t>
        <a:bodyPr/>
        <a:lstStyle/>
        <a:p>
          <a:endParaRPr lang="es-ES"/>
        </a:p>
      </dgm:t>
    </dgm:pt>
    <dgm:pt modelId="{70AD5B9C-1C0C-BA4E-8D62-717CDD02A984}" type="pres">
      <dgm:prSet presAssocID="{B2C737D8-B1AF-408C-8982-DEEFC828E8FD}" presName="connectorText" presStyleLbl="sibTrans1D1" presStyleIdx="2" presStyleCnt="3"/>
      <dgm:spPr/>
      <dgm:t>
        <a:bodyPr/>
        <a:lstStyle/>
        <a:p>
          <a:endParaRPr lang="es-ES"/>
        </a:p>
      </dgm:t>
    </dgm:pt>
    <dgm:pt modelId="{7794ABEB-5A1A-424E-81C8-6A342D9BF286}" type="pres">
      <dgm:prSet presAssocID="{71B5BAB8-E011-4C2F-9716-5F9E07C65AC4}" presName="node" presStyleLbl="node1" presStyleIdx="3" presStyleCnt="4" custScaleX="121894">
        <dgm:presLayoutVars>
          <dgm:bulletEnabled val="1"/>
        </dgm:presLayoutVars>
      </dgm:prSet>
      <dgm:spPr/>
      <dgm:t>
        <a:bodyPr/>
        <a:lstStyle/>
        <a:p>
          <a:endParaRPr lang="es-ES"/>
        </a:p>
      </dgm:t>
    </dgm:pt>
  </dgm:ptLst>
  <dgm:cxnLst>
    <dgm:cxn modelId="{0FE032E4-5F1C-A443-8E56-AE67313AB8CF}" type="presOf" srcId="{6AA48305-FCEC-4739-88C7-65C8746595A2}" destId="{703F47F5-21B5-7344-89EC-9FD534DCEA19}" srcOrd="1" destOrd="0" presId="urn:microsoft.com/office/officeart/2005/8/layout/bProcess3"/>
    <dgm:cxn modelId="{BFDBB8F8-DA66-9141-BC09-06705803A493}" type="presOf" srcId="{B2C737D8-B1AF-408C-8982-DEEFC828E8FD}" destId="{70AD5B9C-1C0C-BA4E-8D62-717CDD02A984}" srcOrd="1" destOrd="0" presId="urn:microsoft.com/office/officeart/2005/8/layout/bProcess3"/>
    <dgm:cxn modelId="{A69DE42B-003F-D046-B166-5B5C52115945}" type="presOf" srcId="{A333ECE7-9524-4C52-AFAB-8A51D3B34A21}" destId="{34CC3A3B-1B57-F14A-AA9E-15EAB586E288}" srcOrd="0" destOrd="0" presId="urn:microsoft.com/office/officeart/2005/8/layout/bProcess3"/>
    <dgm:cxn modelId="{F9E6F0BC-6C6E-534F-BDAD-434A7B1B506F}" type="presOf" srcId="{E1D1999C-60DF-43AE-A09F-FA2562AAB4CC}" destId="{F6CB0783-4F91-3042-A54E-FE615A0AFC5B}" srcOrd="0" destOrd="0" presId="urn:microsoft.com/office/officeart/2005/8/layout/bProcess3"/>
    <dgm:cxn modelId="{E3FE098E-EFB7-4982-AEBB-324AB5669378}" srcId="{5D83F227-C6DD-4F40-A254-9D0068566F3A}" destId="{A333ECE7-9524-4C52-AFAB-8A51D3B34A21}" srcOrd="0" destOrd="0" parTransId="{D1C72078-EB99-4BB8-9476-F7F212B0F731}" sibTransId="{6AA48305-FCEC-4739-88C7-65C8746595A2}"/>
    <dgm:cxn modelId="{05873026-7BCD-4AFB-AA06-8CA3D0ACC1B5}" srcId="{5D83F227-C6DD-4F40-A254-9D0068566F3A}" destId="{71B5BAB8-E011-4C2F-9716-5F9E07C65AC4}" srcOrd="3" destOrd="0" parTransId="{6E7B445F-BAEA-4F81-8F11-E95FB5D2F759}" sibTransId="{181188DF-B949-46A1-9092-F329EA78F158}"/>
    <dgm:cxn modelId="{95C9A993-D90A-4643-92E7-C66B7048878E}" type="presOf" srcId="{71B5BAB8-E011-4C2F-9716-5F9E07C65AC4}" destId="{7794ABEB-5A1A-424E-81C8-6A342D9BF286}" srcOrd="0" destOrd="0" presId="urn:microsoft.com/office/officeart/2005/8/layout/bProcess3"/>
    <dgm:cxn modelId="{8214E8A2-09A9-544D-8FF7-E99744DAC5F1}" type="presOf" srcId="{6AA48305-FCEC-4739-88C7-65C8746595A2}" destId="{26A24F49-B044-2C46-8688-AC11E6D6840B}" srcOrd="0" destOrd="0" presId="urn:microsoft.com/office/officeart/2005/8/layout/bProcess3"/>
    <dgm:cxn modelId="{1572DBB4-34E7-CA4D-B149-041E6722C5D7}" type="presOf" srcId="{249F487E-624B-4D28-84E1-986841446E81}" destId="{68D1B4D0-288A-8C42-A2EB-CBEB0C241315}" srcOrd="1" destOrd="0" presId="urn:microsoft.com/office/officeart/2005/8/layout/bProcess3"/>
    <dgm:cxn modelId="{C0E86B7C-1EE3-43F6-8693-F37D5E4FA5E0}" srcId="{5D83F227-C6DD-4F40-A254-9D0068566F3A}" destId="{DC7E5837-48CC-4171-91F8-45B699F491C0}" srcOrd="1" destOrd="0" parTransId="{B7981DA9-81DF-4317-8D14-10B1474C31B8}" sibTransId="{249F487E-624B-4D28-84E1-986841446E81}"/>
    <dgm:cxn modelId="{F547F42F-72BC-2442-B062-29D348756554}" type="presOf" srcId="{DC7E5837-48CC-4171-91F8-45B699F491C0}" destId="{CCC4EA82-B734-7B46-B10A-2E94960BA995}" srcOrd="0" destOrd="0" presId="urn:microsoft.com/office/officeart/2005/8/layout/bProcess3"/>
    <dgm:cxn modelId="{676FFA38-A8A9-7B46-99AA-E1C3FC06209B}" type="presOf" srcId="{B2C737D8-B1AF-408C-8982-DEEFC828E8FD}" destId="{6391063A-E0F5-A444-ADE1-E46BD38EF35B}" srcOrd="0" destOrd="0" presId="urn:microsoft.com/office/officeart/2005/8/layout/bProcess3"/>
    <dgm:cxn modelId="{58463FF3-1AE1-4983-AD22-A9D60F219039}" srcId="{5D83F227-C6DD-4F40-A254-9D0068566F3A}" destId="{E1D1999C-60DF-43AE-A09F-FA2562AAB4CC}" srcOrd="2" destOrd="0" parTransId="{013A28CA-B15A-4D95-9C7E-3FBE2CBB0D40}" sibTransId="{B2C737D8-B1AF-408C-8982-DEEFC828E8FD}"/>
    <dgm:cxn modelId="{DA1F136B-3FCB-8247-A6E1-35A4D6B5C0A0}" type="presOf" srcId="{5D83F227-C6DD-4F40-A254-9D0068566F3A}" destId="{36766948-7B54-0A47-AC16-7156FF06B724}" srcOrd="0" destOrd="0" presId="urn:microsoft.com/office/officeart/2005/8/layout/bProcess3"/>
    <dgm:cxn modelId="{549BC2DF-753E-2140-887D-623A833F373A}" type="presOf" srcId="{249F487E-624B-4D28-84E1-986841446E81}" destId="{40BD542B-F165-8A44-A9AF-5759611C2C72}" srcOrd="0" destOrd="0" presId="urn:microsoft.com/office/officeart/2005/8/layout/bProcess3"/>
    <dgm:cxn modelId="{81358081-3B23-3942-A03F-5F13E814A464}" type="presParOf" srcId="{36766948-7B54-0A47-AC16-7156FF06B724}" destId="{34CC3A3B-1B57-F14A-AA9E-15EAB586E288}" srcOrd="0" destOrd="0" presId="urn:microsoft.com/office/officeart/2005/8/layout/bProcess3"/>
    <dgm:cxn modelId="{D088AFC0-EB5F-5543-9CA7-47989B9FBE67}" type="presParOf" srcId="{36766948-7B54-0A47-AC16-7156FF06B724}" destId="{26A24F49-B044-2C46-8688-AC11E6D6840B}" srcOrd="1" destOrd="0" presId="urn:microsoft.com/office/officeart/2005/8/layout/bProcess3"/>
    <dgm:cxn modelId="{5381654E-E6D0-C14A-8355-CC0226EC05B0}" type="presParOf" srcId="{26A24F49-B044-2C46-8688-AC11E6D6840B}" destId="{703F47F5-21B5-7344-89EC-9FD534DCEA19}" srcOrd="0" destOrd="0" presId="urn:microsoft.com/office/officeart/2005/8/layout/bProcess3"/>
    <dgm:cxn modelId="{9E16EAD1-18C5-B04A-B8AD-ADE021537062}" type="presParOf" srcId="{36766948-7B54-0A47-AC16-7156FF06B724}" destId="{CCC4EA82-B734-7B46-B10A-2E94960BA995}" srcOrd="2" destOrd="0" presId="urn:microsoft.com/office/officeart/2005/8/layout/bProcess3"/>
    <dgm:cxn modelId="{444BD038-0032-7449-AE48-4535817D2636}" type="presParOf" srcId="{36766948-7B54-0A47-AC16-7156FF06B724}" destId="{40BD542B-F165-8A44-A9AF-5759611C2C72}" srcOrd="3" destOrd="0" presId="urn:microsoft.com/office/officeart/2005/8/layout/bProcess3"/>
    <dgm:cxn modelId="{034B9FEF-4CC9-2346-999D-77B9AF8B1165}" type="presParOf" srcId="{40BD542B-F165-8A44-A9AF-5759611C2C72}" destId="{68D1B4D0-288A-8C42-A2EB-CBEB0C241315}" srcOrd="0" destOrd="0" presId="urn:microsoft.com/office/officeart/2005/8/layout/bProcess3"/>
    <dgm:cxn modelId="{DF57DC9B-2307-D64A-86A5-F53FC6DB289F}" type="presParOf" srcId="{36766948-7B54-0A47-AC16-7156FF06B724}" destId="{F6CB0783-4F91-3042-A54E-FE615A0AFC5B}" srcOrd="4" destOrd="0" presId="urn:microsoft.com/office/officeart/2005/8/layout/bProcess3"/>
    <dgm:cxn modelId="{C0AA7818-166D-6B49-8F20-A1C35FD1DF43}" type="presParOf" srcId="{36766948-7B54-0A47-AC16-7156FF06B724}" destId="{6391063A-E0F5-A444-ADE1-E46BD38EF35B}" srcOrd="5" destOrd="0" presId="urn:microsoft.com/office/officeart/2005/8/layout/bProcess3"/>
    <dgm:cxn modelId="{4E50F980-6D70-DD47-8046-B4569B0E76B4}" type="presParOf" srcId="{6391063A-E0F5-A444-ADE1-E46BD38EF35B}" destId="{70AD5B9C-1C0C-BA4E-8D62-717CDD02A984}" srcOrd="0" destOrd="0" presId="urn:microsoft.com/office/officeart/2005/8/layout/bProcess3"/>
    <dgm:cxn modelId="{05258B7D-CE8F-8243-A052-EE8CFCC379DB}" type="presParOf" srcId="{36766948-7B54-0A47-AC16-7156FF06B724}" destId="{7794ABEB-5A1A-424E-81C8-6A342D9BF286}"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1DA99F0-71BA-419F-BC0B-24C8EC02D58D}"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es-EC"/>
        </a:p>
      </dgm:t>
    </dgm:pt>
    <dgm:pt modelId="{2802EC8A-5C22-4CAC-A8AE-68DF6DB5B943}">
      <dgm:prSet custT="1"/>
      <dgm:spPr/>
      <dgm:t>
        <a:bodyPr/>
        <a:lstStyle/>
        <a:p>
          <a:pPr algn="l" rtl="0"/>
          <a:r>
            <a:rPr lang="es-EC" sz="2000" dirty="0" smtClean="0">
              <a:solidFill>
                <a:srgbClr val="000000"/>
              </a:solidFill>
            </a:rPr>
            <a:t>Se recomienda visitar ferias comerciales a fin de realizar un contacto directo con el cliente y así economizar la comisión por ventas</a:t>
          </a:r>
          <a:r>
            <a:rPr lang="es-EC" sz="1600" dirty="0" smtClean="0">
              <a:solidFill>
                <a:srgbClr val="000000"/>
              </a:solidFill>
            </a:rPr>
            <a:t>.</a:t>
          </a:r>
          <a:endParaRPr lang="es-EC" sz="1600" dirty="0">
            <a:solidFill>
              <a:srgbClr val="000000"/>
            </a:solidFill>
          </a:endParaRPr>
        </a:p>
      </dgm:t>
    </dgm:pt>
    <dgm:pt modelId="{98199740-B81A-4711-B190-2717E2128AE9}" type="parTrans" cxnId="{1CF4E14D-1291-46BC-8040-991F73600BDB}">
      <dgm:prSet/>
      <dgm:spPr/>
      <dgm:t>
        <a:bodyPr/>
        <a:lstStyle/>
        <a:p>
          <a:endParaRPr lang="es-EC"/>
        </a:p>
      </dgm:t>
    </dgm:pt>
    <dgm:pt modelId="{4C925BE9-576B-4E70-9177-56E2C41CFD10}" type="sibTrans" cxnId="{1CF4E14D-1291-46BC-8040-991F73600BDB}">
      <dgm:prSet/>
      <dgm:spPr/>
      <dgm:t>
        <a:bodyPr/>
        <a:lstStyle/>
        <a:p>
          <a:endParaRPr lang="es-EC"/>
        </a:p>
      </dgm:t>
    </dgm:pt>
    <dgm:pt modelId="{AD2A2AD2-BA3F-42F9-A874-43008C4695B9}">
      <dgm:prSet custT="1"/>
      <dgm:spPr/>
      <dgm:t>
        <a:bodyPr/>
        <a:lstStyle/>
        <a:p>
          <a:pPr algn="l" rtl="0"/>
          <a:r>
            <a:rPr lang="es-EC" sz="2000" dirty="0" smtClean="0">
              <a:solidFill>
                <a:srgbClr val="000000"/>
              </a:solidFill>
            </a:rPr>
            <a:t>Considerar la posibilidad de incluir mayor variedad de frutas en los productos ofertados.</a:t>
          </a:r>
          <a:endParaRPr lang="es-EC" sz="2000" dirty="0">
            <a:solidFill>
              <a:srgbClr val="000000"/>
            </a:solidFill>
          </a:endParaRPr>
        </a:p>
      </dgm:t>
    </dgm:pt>
    <dgm:pt modelId="{607B5F30-E8A2-4618-83DA-29D2CBFBAF5C}" type="parTrans" cxnId="{B75F56AA-6D22-4F0F-B1C9-EBBAA7A4F692}">
      <dgm:prSet/>
      <dgm:spPr/>
      <dgm:t>
        <a:bodyPr/>
        <a:lstStyle/>
        <a:p>
          <a:endParaRPr lang="es-EC"/>
        </a:p>
      </dgm:t>
    </dgm:pt>
    <dgm:pt modelId="{15CAA11D-33A0-4F2C-8B57-BBD5CD76963D}" type="sibTrans" cxnId="{B75F56AA-6D22-4F0F-B1C9-EBBAA7A4F692}">
      <dgm:prSet/>
      <dgm:spPr/>
      <dgm:t>
        <a:bodyPr/>
        <a:lstStyle/>
        <a:p>
          <a:endParaRPr lang="es-EC"/>
        </a:p>
      </dgm:t>
    </dgm:pt>
    <dgm:pt modelId="{D6F9DBB5-A766-4EB5-B91B-445E9AF363C7}">
      <dgm:prSet custT="1"/>
      <dgm:spPr/>
      <dgm:t>
        <a:bodyPr/>
        <a:lstStyle/>
        <a:p>
          <a:pPr algn="l" rtl="0"/>
          <a:r>
            <a:rPr lang="es-EC" sz="1800" dirty="0" smtClean="0">
              <a:solidFill>
                <a:srgbClr val="000000"/>
              </a:solidFill>
            </a:rPr>
            <a:t>El período de recuperación del proyecto es de 5 años aproximadamente, después del cual se puede considerar la opción de reinvertir para incrementar la capacidad de producción de la planta. </a:t>
          </a:r>
          <a:endParaRPr lang="es-EC" sz="1800" dirty="0">
            <a:solidFill>
              <a:srgbClr val="000000"/>
            </a:solidFill>
          </a:endParaRPr>
        </a:p>
      </dgm:t>
    </dgm:pt>
    <dgm:pt modelId="{8B07EE8C-861C-4EB2-BB8A-B20246CB46FE}" type="parTrans" cxnId="{60DC6FB2-8858-4915-BBC5-23191C5B7C6B}">
      <dgm:prSet/>
      <dgm:spPr/>
      <dgm:t>
        <a:bodyPr/>
        <a:lstStyle/>
        <a:p>
          <a:endParaRPr lang="es-EC"/>
        </a:p>
      </dgm:t>
    </dgm:pt>
    <dgm:pt modelId="{BD3C4DF5-6E31-4386-AF4D-793A1BB8CAAD}" type="sibTrans" cxnId="{60DC6FB2-8858-4915-BBC5-23191C5B7C6B}">
      <dgm:prSet/>
      <dgm:spPr/>
      <dgm:t>
        <a:bodyPr/>
        <a:lstStyle/>
        <a:p>
          <a:endParaRPr lang="es-EC"/>
        </a:p>
      </dgm:t>
    </dgm:pt>
    <dgm:pt modelId="{F4917039-3328-43CC-9589-9D2A2F166980}">
      <dgm:prSet custT="1"/>
      <dgm:spPr/>
      <dgm:t>
        <a:bodyPr/>
        <a:lstStyle/>
        <a:p>
          <a:pPr algn="l" rtl="0"/>
          <a:r>
            <a:rPr lang="es-EC" sz="2000" dirty="0" smtClean="0">
              <a:solidFill>
                <a:srgbClr val="000000"/>
              </a:solidFill>
            </a:rPr>
            <a:t>Se puede prever la posibilidad de generar una comercialización local del producto y no únicamente para la exportación.</a:t>
          </a:r>
          <a:endParaRPr lang="es-EC" sz="2000" dirty="0">
            <a:solidFill>
              <a:srgbClr val="000000"/>
            </a:solidFill>
          </a:endParaRPr>
        </a:p>
      </dgm:t>
    </dgm:pt>
    <dgm:pt modelId="{A9BA5AAD-D590-4080-89A5-3A0BB65A146D}" type="parTrans" cxnId="{45DC640B-18BC-4440-9B0F-31E9B8C046CB}">
      <dgm:prSet/>
      <dgm:spPr/>
      <dgm:t>
        <a:bodyPr/>
        <a:lstStyle/>
        <a:p>
          <a:endParaRPr lang="es-EC"/>
        </a:p>
      </dgm:t>
    </dgm:pt>
    <dgm:pt modelId="{29068A46-C001-4488-830D-A6C4C51CD55C}" type="sibTrans" cxnId="{45DC640B-18BC-4440-9B0F-31E9B8C046CB}">
      <dgm:prSet/>
      <dgm:spPr/>
      <dgm:t>
        <a:bodyPr/>
        <a:lstStyle/>
        <a:p>
          <a:endParaRPr lang="es-EC"/>
        </a:p>
      </dgm:t>
    </dgm:pt>
    <dgm:pt modelId="{77C39CF8-E820-49E3-B1F8-C69BB63D10B6}" type="pres">
      <dgm:prSet presAssocID="{71DA99F0-71BA-419F-BC0B-24C8EC02D58D}" presName="CompostProcess" presStyleCnt="0">
        <dgm:presLayoutVars>
          <dgm:dir/>
          <dgm:resizeHandles val="exact"/>
        </dgm:presLayoutVars>
      </dgm:prSet>
      <dgm:spPr/>
      <dgm:t>
        <a:bodyPr/>
        <a:lstStyle/>
        <a:p>
          <a:endParaRPr lang="es-ES"/>
        </a:p>
      </dgm:t>
    </dgm:pt>
    <dgm:pt modelId="{8549B0BF-3D21-483E-9209-408C44FA1A1D}" type="pres">
      <dgm:prSet presAssocID="{71DA99F0-71BA-419F-BC0B-24C8EC02D58D}" presName="arrow" presStyleLbl="bgShp" presStyleIdx="0" presStyleCnt="1"/>
      <dgm:spPr/>
    </dgm:pt>
    <dgm:pt modelId="{2F23A0A4-9B92-44CD-9C86-061032162A27}" type="pres">
      <dgm:prSet presAssocID="{71DA99F0-71BA-419F-BC0B-24C8EC02D58D}" presName="linearProcess" presStyleCnt="0"/>
      <dgm:spPr/>
    </dgm:pt>
    <dgm:pt modelId="{5EB686B2-1D35-48DE-A434-38C79B20EB84}" type="pres">
      <dgm:prSet presAssocID="{2802EC8A-5C22-4CAC-A8AE-68DF6DB5B943}" presName="textNode" presStyleLbl="node1" presStyleIdx="0" presStyleCnt="4">
        <dgm:presLayoutVars>
          <dgm:bulletEnabled val="1"/>
        </dgm:presLayoutVars>
      </dgm:prSet>
      <dgm:spPr/>
      <dgm:t>
        <a:bodyPr/>
        <a:lstStyle/>
        <a:p>
          <a:endParaRPr lang="es-ES"/>
        </a:p>
      </dgm:t>
    </dgm:pt>
    <dgm:pt modelId="{35057412-3225-493F-BA8D-87FCD9A38532}" type="pres">
      <dgm:prSet presAssocID="{4C925BE9-576B-4E70-9177-56E2C41CFD10}" presName="sibTrans" presStyleCnt="0"/>
      <dgm:spPr/>
    </dgm:pt>
    <dgm:pt modelId="{36E19AAA-B442-4510-8323-05894711D1DE}" type="pres">
      <dgm:prSet presAssocID="{AD2A2AD2-BA3F-42F9-A874-43008C4695B9}" presName="textNode" presStyleLbl="node1" presStyleIdx="1" presStyleCnt="4" custScaleX="100444">
        <dgm:presLayoutVars>
          <dgm:bulletEnabled val="1"/>
        </dgm:presLayoutVars>
      </dgm:prSet>
      <dgm:spPr/>
      <dgm:t>
        <a:bodyPr/>
        <a:lstStyle/>
        <a:p>
          <a:endParaRPr lang="es-ES"/>
        </a:p>
      </dgm:t>
    </dgm:pt>
    <dgm:pt modelId="{4FF366E9-4552-4EF0-A2ED-D0C20FD5A2D8}" type="pres">
      <dgm:prSet presAssocID="{15CAA11D-33A0-4F2C-8B57-BBD5CD76963D}" presName="sibTrans" presStyleCnt="0"/>
      <dgm:spPr/>
    </dgm:pt>
    <dgm:pt modelId="{D3045B6B-E375-49FB-9ECF-F8158446FC56}" type="pres">
      <dgm:prSet presAssocID="{D6F9DBB5-A766-4EB5-B91B-445E9AF363C7}" presName="textNode" presStyleLbl="node1" presStyleIdx="2" presStyleCnt="4" custScaleX="115354">
        <dgm:presLayoutVars>
          <dgm:bulletEnabled val="1"/>
        </dgm:presLayoutVars>
      </dgm:prSet>
      <dgm:spPr/>
      <dgm:t>
        <a:bodyPr/>
        <a:lstStyle/>
        <a:p>
          <a:endParaRPr lang="es-ES"/>
        </a:p>
      </dgm:t>
    </dgm:pt>
    <dgm:pt modelId="{91DFA1B2-F208-45AC-9E26-74CB7A6237A2}" type="pres">
      <dgm:prSet presAssocID="{BD3C4DF5-6E31-4386-AF4D-793A1BB8CAAD}" presName="sibTrans" presStyleCnt="0"/>
      <dgm:spPr/>
    </dgm:pt>
    <dgm:pt modelId="{495BE13D-E43F-4783-B5DB-C7F3F3C5C2F3}" type="pres">
      <dgm:prSet presAssocID="{F4917039-3328-43CC-9589-9D2A2F166980}" presName="textNode" presStyleLbl="node1" presStyleIdx="3" presStyleCnt="4">
        <dgm:presLayoutVars>
          <dgm:bulletEnabled val="1"/>
        </dgm:presLayoutVars>
      </dgm:prSet>
      <dgm:spPr/>
      <dgm:t>
        <a:bodyPr/>
        <a:lstStyle/>
        <a:p>
          <a:endParaRPr lang="es-ES"/>
        </a:p>
      </dgm:t>
    </dgm:pt>
  </dgm:ptLst>
  <dgm:cxnLst>
    <dgm:cxn modelId="{2FB670B0-6B81-417B-85E5-A989BCCEB5EE}" type="presOf" srcId="{D6F9DBB5-A766-4EB5-B91B-445E9AF363C7}" destId="{D3045B6B-E375-49FB-9ECF-F8158446FC56}" srcOrd="0" destOrd="0" presId="urn:microsoft.com/office/officeart/2005/8/layout/hProcess9"/>
    <dgm:cxn modelId="{4F2FD261-E64D-492D-B956-0AD5B98917F1}" type="presOf" srcId="{2802EC8A-5C22-4CAC-A8AE-68DF6DB5B943}" destId="{5EB686B2-1D35-48DE-A434-38C79B20EB84}" srcOrd="0" destOrd="0" presId="urn:microsoft.com/office/officeart/2005/8/layout/hProcess9"/>
    <dgm:cxn modelId="{8DF39E5E-4E1A-42B0-82BE-F8594F7FA3D0}" type="presOf" srcId="{71DA99F0-71BA-419F-BC0B-24C8EC02D58D}" destId="{77C39CF8-E820-49E3-B1F8-C69BB63D10B6}" srcOrd="0" destOrd="0" presId="urn:microsoft.com/office/officeart/2005/8/layout/hProcess9"/>
    <dgm:cxn modelId="{45DC640B-18BC-4440-9B0F-31E9B8C046CB}" srcId="{71DA99F0-71BA-419F-BC0B-24C8EC02D58D}" destId="{F4917039-3328-43CC-9589-9D2A2F166980}" srcOrd="3" destOrd="0" parTransId="{A9BA5AAD-D590-4080-89A5-3A0BB65A146D}" sibTransId="{29068A46-C001-4488-830D-A6C4C51CD55C}"/>
    <dgm:cxn modelId="{60DC6FB2-8858-4915-BBC5-23191C5B7C6B}" srcId="{71DA99F0-71BA-419F-BC0B-24C8EC02D58D}" destId="{D6F9DBB5-A766-4EB5-B91B-445E9AF363C7}" srcOrd="2" destOrd="0" parTransId="{8B07EE8C-861C-4EB2-BB8A-B20246CB46FE}" sibTransId="{BD3C4DF5-6E31-4386-AF4D-793A1BB8CAAD}"/>
    <dgm:cxn modelId="{4AE44DD1-60DB-40B5-B0AB-952F34BDF141}" type="presOf" srcId="{F4917039-3328-43CC-9589-9D2A2F166980}" destId="{495BE13D-E43F-4783-B5DB-C7F3F3C5C2F3}" srcOrd="0" destOrd="0" presId="urn:microsoft.com/office/officeart/2005/8/layout/hProcess9"/>
    <dgm:cxn modelId="{B75F56AA-6D22-4F0F-B1C9-EBBAA7A4F692}" srcId="{71DA99F0-71BA-419F-BC0B-24C8EC02D58D}" destId="{AD2A2AD2-BA3F-42F9-A874-43008C4695B9}" srcOrd="1" destOrd="0" parTransId="{607B5F30-E8A2-4618-83DA-29D2CBFBAF5C}" sibTransId="{15CAA11D-33A0-4F2C-8B57-BBD5CD76963D}"/>
    <dgm:cxn modelId="{1CF4E14D-1291-46BC-8040-991F73600BDB}" srcId="{71DA99F0-71BA-419F-BC0B-24C8EC02D58D}" destId="{2802EC8A-5C22-4CAC-A8AE-68DF6DB5B943}" srcOrd="0" destOrd="0" parTransId="{98199740-B81A-4711-B190-2717E2128AE9}" sibTransId="{4C925BE9-576B-4E70-9177-56E2C41CFD10}"/>
    <dgm:cxn modelId="{5D1099CE-61D9-4304-B30D-C09E277D9FFF}" type="presOf" srcId="{AD2A2AD2-BA3F-42F9-A874-43008C4695B9}" destId="{36E19AAA-B442-4510-8323-05894711D1DE}" srcOrd="0" destOrd="0" presId="urn:microsoft.com/office/officeart/2005/8/layout/hProcess9"/>
    <dgm:cxn modelId="{B9606E90-75F9-4896-9747-EB75E779FDCC}" type="presParOf" srcId="{77C39CF8-E820-49E3-B1F8-C69BB63D10B6}" destId="{8549B0BF-3D21-483E-9209-408C44FA1A1D}" srcOrd="0" destOrd="0" presId="urn:microsoft.com/office/officeart/2005/8/layout/hProcess9"/>
    <dgm:cxn modelId="{124EDFD5-DFF7-46DD-8290-4583932C491A}" type="presParOf" srcId="{77C39CF8-E820-49E3-B1F8-C69BB63D10B6}" destId="{2F23A0A4-9B92-44CD-9C86-061032162A27}" srcOrd="1" destOrd="0" presId="urn:microsoft.com/office/officeart/2005/8/layout/hProcess9"/>
    <dgm:cxn modelId="{011F0019-C992-4608-BC6E-6150AC15F668}" type="presParOf" srcId="{2F23A0A4-9B92-44CD-9C86-061032162A27}" destId="{5EB686B2-1D35-48DE-A434-38C79B20EB84}" srcOrd="0" destOrd="0" presId="urn:microsoft.com/office/officeart/2005/8/layout/hProcess9"/>
    <dgm:cxn modelId="{103CE233-CEDA-476D-80EA-E273F5AA1D47}" type="presParOf" srcId="{2F23A0A4-9B92-44CD-9C86-061032162A27}" destId="{35057412-3225-493F-BA8D-87FCD9A38532}" srcOrd="1" destOrd="0" presId="urn:microsoft.com/office/officeart/2005/8/layout/hProcess9"/>
    <dgm:cxn modelId="{49F3A20D-9797-4264-B50E-E69DFA0F709A}" type="presParOf" srcId="{2F23A0A4-9B92-44CD-9C86-061032162A27}" destId="{36E19AAA-B442-4510-8323-05894711D1DE}" srcOrd="2" destOrd="0" presId="urn:microsoft.com/office/officeart/2005/8/layout/hProcess9"/>
    <dgm:cxn modelId="{2B8FF6CD-BECA-4A09-BE0B-25F6DADAD3A6}" type="presParOf" srcId="{2F23A0A4-9B92-44CD-9C86-061032162A27}" destId="{4FF366E9-4552-4EF0-A2ED-D0C20FD5A2D8}" srcOrd="3" destOrd="0" presId="urn:microsoft.com/office/officeart/2005/8/layout/hProcess9"/>
    <dgm:cxn modelId="{1745BF38-1289-4492-B637-CA5810AB62CD}" type="presParOf" srcId="{2F23A0A4-9B92-44CD-9C86-061032162A27}" destId="{D3045B6B-E375-49FB-9ECF-F8158446FC56}" srcOrd="4" destOrd="0" presId="urn:microsoft.com/office/officeart/2005/8/layout/hProcess9"/>
    <dgm:cxn modelId="{FCD9A65F-1637-4376-86E8-ACC262094DB6}" type="presParOf" srcId="{2F23A0A4-9B92-44CD-9C86-061032162A27}" destId="{91DFA1B2-F208-45AC-9E26-74CB7A6237A2}" srcOrd="5" destOrd="0" presId="urn:microsoft.com/office/officeart/2005/8/layout/hProcess9"/>
    <dgm:cxn modelId="{CFAE0334-3927-4F00-8352-E93C8BB9C9D7}" type="presParOf" srcId="{2F23A0A4-9B92-44CD-9C86-061032162A27}" destId="{495BE13D-E43F-4783-B5DB-C7F3F3C5C2F3}"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0A7750-E57E-44AF-A414-2AFC5FFB13C8}" type="doc">
      <dgm:prSet loTypeId="urn:microsoft.com/office/officeart/2005/8/layout/vList3" loCatId="list" qsTypeId="urn:microsoft.com/office/officeart/2005/8/quickstyle/simple5" qsCatId="simple" csTypeId="urn:microsoft.com/office/officeart/2005/8/colors/accent1_2" csCatId="accent1" phldr="1"/>
      <dgm:spPr/>
    </dgm:pt>
    <dgm:pt modelId="{4487E51A-2B27-4C5C-8704-96F859A7AB43}">
      <dgm:prSet phldrT="[Texto]" custT="1"/>
      <dgm:spPr>
        <a:effectLst>
          <a:glow rad="139700">
            <a:schemeClr val="accent1">
              <a:satMod val="175000"/>
              <a:alpha val="40000"/>
            </a:schemeClr>
          </a:glow>
        </a:effectLst>
      </dgm:spPr>
      <dgm:t>
        <a:bodyPr/>
        <a:lstStyle/>
        <a:p>
          <a:pPr algn="l">
            <a:lnSpc>
              <a:spcPct val="100000"/>
            </a:lnSpc>
            <a:spcAft>
              <a:spcPts val="0"/>
            </a:spcAft>
          </a:pPr>
          <a:endParaRPr lang="es-AR" sz="1400" dirty="0" smtClean="0">
            <a:solidFill>
              <a:srgbClr val="000000"/>
            </a:solidFill>
          </a:endParaRPr>
        </a:p>
        <a:p>
          <a:pPr algn="l">
            <a:lnSpc>
              <a:spcPct val="100000"/>
            </a:lnSpc>
            <a:spcAft>
              <a:spcPts val="0"/>
            </a:spcAft>
          </a:pPr>
          <a:r>
            <a:rPr lang="es-AR" sz="1400" dirty="0" smtClean="0">
              <a:solidFill>
                <a:srgbClr val="000000"/>
              </a:solidFill>
            </a:rPr>
            <a:t>	Ecuador  principal exportador de jugo concentrado y simple de maracuyá . </a:t>
          </a:r>
        </a:p>
        <a:p>
          <a:pPr algn="l">
            <a:lnSpc>
              <a:spcPct val="100000"/>
            </a:lnSpc>
            <a:spcAft>
              <a:spcPts val="0"/>
            </a:spcAft>
          </a:pPr>
          <a:r>
            <a:rPr lang="es-AR" sz="1400" dirty="0" smtClean="0">
              <a:solidFill>
                <a:srgbClr val="000000"/>
              </a:solidFill>
            </a:rPr>
            <a:t>	En años anteriores  exporto entre 1500 y 2000 TM aumentado hasta 5500 TM.</a:t>
          </a:r>
        </a:p>
        <a:p>
          <a:pPr algn="l">
            <a:lnSpc>
              <a:spcPct val="100000"/>
            </a:lnSpc>
            <a:spcAft>
              <a:spcPts val="0"/>
            </a:spcAft>
          </a:pPr>
          <a:r>
            <a:rPr lang="es-AR" sz="1400" dirty="0" smtClean="0">
              <a:solidFill>
                <a:srgbClr val="000000"/>
              </a:solidFill>
            </a:rPr>
            <a:t>	Ecuador envejecimiento de plantaciones  del país  y bajos precios  bajo 30%</a:t>
          </a:r>
        </a:p>
        <a:p>
          <a:pPr algn="ctr">
            <a:lnSpc>
              <a:spcPct val="90000"/>
            </a:lnSpc>
            <a:spcAft>
              <a:spcPct val="35000"/>
            </a:spcAft>
          </a:pPr>
          <a:endParaRPr lang="es-EC" sz="1400" dirty="0">
            <a:solidFill>
              <a:srgbClr val="000000"/>
            </a:solidFill>
          </a:endParaRPr>
        </a:p>
      </dgm:t>
    </dgm:pt>
    <dgm:pt modelId="{75F52D08-A5EE-4E9E-AE8E-8E71ACABB424}" type="parTrans" cxnId="{5253F1AB-2085-487E-835A-337220A5E60E}">
      <dgm:prSet/>
      <dgm:spPr/>
      <dgm:t>
        <a:bodyPr/>
        <a:lstStyle/>
        <a:p>
          <a:endParaRPr lang="es-EC">
            <a:solidFill>
              <a:srgbClr val="000000"/>
            </a:solidFill>
          </a:endParaRPr>
        </a:p>
      </dgm:t>
    </dgm:pt>
    <dgm:pt modelId="{BB126F80-C1B3-416F-A247-9F1FF4ED745D}" type="sibTrans" cxnId="{5253F1AB-2085-487E-835A-337220A5E60E}">
      <dgm:prSet/>
      <dgm:spPr/>
      <dgm:t>
        <a:bodyPr/>
        <a:lstStyle/>
        <a:p>
          <a:endParaRPr lang="es-EC">
            <a:solidFill>
              <a:srgbClr val="000000"/>
            </a:solidFill>
          </a:endParaRPr>
        </a:p>
      </dgm:t>
    </dgm:pt>
    <dgm:pt modelId="{65B5DCCA-3A1B-4D17-A3C1-98841F79542C}" type="pres">
      <dgm:prSet presAssocID="{120A7750-E57E-44AF-A414-2AFC5FFB13C8}" presName="linearFlow" presStyleCnt="0">
        <dgm:presLayoutVars>
          <dgm:dir/>
          <dgm:resizeHandles val="exact"/>
        </dgm:presLayoutVars>
      </dgm:prSet>
      <dgm:spPr/>
    </dgm:pt>
    <dgm:pt modelId="{58D3B009-1802-4BF8-87A1-2FBC804DBE8F}" type="pres">
      <dgm:prSet presAssocID="{4487E51A-2B27-4C5C-8704-96F859A7AB43}" presName="composite" presStyleCnt="0"/>
      <dgm:spPr/>
    </dgm:pt>
    <dgm:pt modelId="{DD5F92A5-EACB-4918-A689-829A1E6508B8}" type="pres">
      <dgm:prSet presAssocID="{4487E51A-2B27-4C5C-8704-96F859A7AB43}" presName="imgShp" presStyleLbl="fgImgPlace1" presStyleIdx="0" presStyleCnt="1" custLinFactNeighborX="-74547"/>
      <dgm:spPr>
        <a:blipFill rotWithShape="1">
          <a:blip xmlns:r="http://schemas.openxmlformats.org/officeDocument/2006/relationships" r:embed="rId1"/>
          <a:stretch>
            <a:fillRect/>
          </a:stretch>
        </a:blipFill>
      </dgm:spPr>
      <dgm:t>
        <a:bodyPr/>
        <a:lstStyle/>
        <a:p>
          <a:endParaRPr lang="es-EC"/>
        </a:p>
      </dgm:t>
    </dgm:pt>
    <dgm:pt modelId="{88D6485D-7C35-412D-8FA6-AD5F1A7D2A73}" type="pres">
      <dgm:prSet presAssocID="{4487E51A-2B27-4C5C-8704-96F859A7AB43}" presName="txShp" presStyleLbl="node1" presStyleIdx="0" presStyleCnt="1" custFlipHor="1" custScaleX="145956" custScaleY="62513" custLinFactNeighborX="7779" custLinFactNeighborY="-24">
        <dgm:presLayoutVars>
          <dgm:bulletEnabled val="1"/>
        </dgm:presLayoutVars>
      </dgm:prSet>
      <dgm:spPr/>
      <dgm:t>
        <a:bodyPr/>
        <a:lstStyle/>
        <a:p>
          <a:endParaRPr lang="es-EC"/>
        </a:p>
      </dgm:t>
    </dgm:pt>
  </dgm:ptLst>
  <dgm:cxnLst>
    <dgm:cxn modelId="{5253F1AB-2085-487E-835A-337220A5E60E}" srcId="{120A7750-E57E-44AF-A414-2AFC5FFB13C8}" destId="{4487E51A-2B27-4C5C-8704-96F859A7AB43}" srcOrd="0" destOrd="0" parTransId="{75F52D08-A5EE-4E9E-AE8E-8E71ACABB424}" sibTransId="{BB126F80-C1B3-416F-A247-9F1FF4ED745D}"/>
    <dgm:cxn modelId="{C055EA41-917F-45B3-BF22-B4E2594C0B76}" type="presOf" srcId="{4487E51A-2B27-4C5C-8704-96F859A7AB43}" destId="{88D6485D-7C35-412D-8FA6-AD5F1A7D2A73}" srcOrd="0" destOrd="0" presId="urn:microsoft.com/office/officeart/2005/8/layout/vList3"/>
    <dgm:cxn modelId="{F6E1D65B-8B2E-4E67-A8AE-6A2CBEC0CB13}" type="presOf" srcId="{120A7750-E57E-44AF-A414-2AFC5FFB13C8}" destId="{65B5DCCA-3A1B-4D17-A3C1-98841F79542C}" srcOrd="0" destOrd="0" presId="urn:microsoft.com/office/officeart/2005/8/layout/vList3"/>
    <dgm:cxn modelId="{4B06CD0A-4589-434E-8A4E-1602845F8BD1}" type="presParOf" srcId="{65B5DCCA-3A1B-4D17-A3C1-98841F79542C}" destId="{58D3B009-1802-4BF8-87A1-2FBC804DBE8F}" srcOrd="0" destOrd="0" presId="urn:microsoft.com/office/officeart/2005/8/layout/vList3"/>
    <dgm:cxn modelId="{AD509A4F-9C99-4E1A-B996-36F232A65CF4}" type="presParOf" srcId="{58D3B009-1802-4BF8-87A1-2FBC804DBE8F}" destId="{DD5F92A5-EACB-4918-A689-829A1E6508B8}" srcOrd="0" destOrd="0" presId="urn:microsoft.com/office/officeart/2005/8/layout/vList3"/>
    <dgm:cxn modelId="{25C2D534-09A2-484E-91B3-064C2FED33D7}" type="presParOf" srcId="{58D3B009-1802-4BF8-87A1-2FBC804DBE8F}" destId="{88D6485D-7C35-412D-8FA6-AD5F1A7D2A73}" srcOrd="1" destOrd="0" presId="urn:microsoft.com/office/officeart/2005/8/layout/vLis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0A7750-E57E-44AF-A414-2AFC5FFB13C8}" type="doc">
      <dgm:prSet loTypeId="urn:microsoft.com/office/officeart/2005/8/layout/vList3" loCatId="list" qsTypeId="urn:microsoft.com/office/officeart/2005/8/quickstyle/simple5" qsCatId="simple" csTypeId="urn:microsoft.com/office/officeart/2005/8/colors/accent1_2" csCatId="accent1" phldr="1"/>
      <dgm:spPr/>
      <dgm:t>
        <a:bodyPr/>
        <a:lstStyle/>
        <a:p>
          <a:endParaRPr lang="es-EC"/>
        </a:p>
      </dgm:t>
    </dgm:pt>
    <dgm:pt modelId="{4487E51A-2B27-4C5C-8704-96F859A7AB43}">
      <dgm:prSet phldrT="[Texto]" custT="1"/>
      <dgm:spPr>
        <a:effectLst>
          <a:glow rad="139700">
            <a:schemeClr val="accent1">
              <a:satMod val="175000"/>
              <a:alpha val="40000"/>
            </a:schemeClr>
          </a:glow>
        </a:effectLst>
      </dgm:spPr>
      <dgm:t>
        <a:bodyPr/>
        <a:lstStyle/>
        <a:p>
          <a:pPr algn="r"/>
          <a:r>
            <a:rPr lang="es-AR" sz="1300" dirty="0" smtClean="0">
              <a:solidFill>
                <a:srgbClr val="000000"/>
              </a:solidFill>
            </a:rPr>
            <a:t>   </a:t>
          </a:r>
          <a:r>
            <a:rPr lang="es-AR" sz="1300" smtClean="0">
              <a:solidFill>
                <a:srgbClr val="000000"/>
              </a:solidFill>
            </a:rPr>
            <a:t>   </a:t>
          </a:r>
          <a:r>
            <a:rPr lang="es-AR" sz="1300" dirty="0" smtClean="0">
              <a:solidFill>
                <a:srgbClr val="000000"/>
              </a:solidFill>
            </a:rPr>
            <a:t>Demanda mundial de jugo concentrado es de 10000 y 14000 TM  producto principal elaborado de mayor demanda</a:t>
          </a:r>
          <a:endParaRPr lang="es-EC" sz="1300" dirty="0">
            <a:solidFill>
              <a:srgbClr val="000000"/>
            </a:solidFill>
          </a:endParaRPr>
        </a:p>
      </dgm:t>
    </dgm:pt>
    <dgm:pt modelId="{75F52D08-A5EE-4E9E-AE8E-8E71ACABB424}" type="parTrans" cxnId="{5253F1AB-2085-487E-835A-337220A5E60E}">
      <dgm:prSet/>
      <dgm:spPr/>
      <dgm:t>
        <a:bodyPr/>
        <a:lstStyle/>
        <a:p>
          <a:endParaRPr lang="es-EC" sz="1300">
            <a:solidFill>
              <a:srgbClr val="000000"/>
            </a:solidFill>
          </a:endParaRPr>
        </a:p>
      </dgm:t>
    </dgm:pt>
    <dgm:pt modelId="{BB126F80-C1B3-416F-A247-9F1FF4ED745D}" type="sibTrans" cxnId="{5253F1AB-2085-487E-835A-337220A5E60E}">
      <dgm:prSet/>
      <dgm:spPr/>
      <dgm:t>
        <a:bodyPr/>
        <a:lstStyle/>
        <a:p>
          <a:endParaRPr lang="es-EC" sz="1300">
            <a:solidFill>
              <a:srgbClr val="000000"/>
            </a:solidFill>
          </a:endParaRPr>
        </a:p>
      </dgm:t>
    </dgm:pt>
    <dgm:pt modelId="{65B5DCCA-3A1B-4D17-A3C1-98841F79542C}" type="pres">
      <dgm:prSet presAssocID="{120A7750-E57E-44AF-A414-2AFC5FFB13C8}" presName="linearFlow" presStyleCnt="0">
        <dgm:presLayoutVars>
          <dgm:dir/>
          <dgm:resizeHandles val="exact"/>
        </dgm:presLayoutVars>
      </dgm:prSet>
      <dgm:spPr/>
      <dgm:t>
        <a:bodyPr/>
        <a:lstStyle/>
        <a:p>
          <a:endParaRPr lang="es-ES"/>
        </a:p>
      </dgm:t>
    </dgm:pt>
    <dgm:pt modelId="{58D3B009-1802-4BF8-87A1-2FBC804DBE8F}" type="pres">
      <dgm:prSet presAssocID="{4487E51A-2B27-4C5C-8704-96F859A7AB43}" presName="composite" presStyleCnt="0"/>
      <dgm:spPr/>
    </dgm:pt>
    <dgm:pt modelId="{DD5F92A5-EACB-4918-A689-829A1E6508B8}" type="pres">
      <dgm:prSet presAssocID="{4487E51A-2B27-4C5C-8704-96F859A7AB43}" presName="imgShp" presStyleLbl="fgImgPlace1" presStyleIdx="0" presStyleCnt="1" custLinFactNeighborX="-99145"/>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s-EC"/>
        </a:p>
      </dgm:t>
    </dgm:pt>
    <dgm:pt modelId="{88D6485D-7C35-412D-8FA6-AD5F1A7D2A73}" type="pres">
      <dgm:prSet presAssocID="{4487E51A-2B27-4C5C-8704-96F859A7AB43}" presName="txShp" presStyleLbl="node1" presStyleIdx="0" presStyleCnt="1" custFlipHor="1" custScaleX="139730" custScaleY="42047" custLinFactNeighborX="0" custLinFactNeighborY="-3664">
        <dgm:presLayoutVars>
          <dgm:bulletEnabled val="1"/>
        </dgm:presLayoutVars>
      </dgm:prSet>
      <dgm:spPr/>
      <dgm:t>
        <a:bodyPr/>
        <a:lstStyle/>
        <a:p>
          <a:endParaRPr lang="es-EC"/>
        </a:p>
      </dgm:t>
    </dgm:pt>
  </dgm:ptLst>
  <dgm:cxnLst>
    <dgm:cxn modelId="{747895D6-C8AA-495A-9A33-7652FDCA1D2A}" type="presOf" srcId="{4487E51A-2B27-4C5C-8704-96F859A7AB43}" destId="{88D6485D-7C35-412D-8FA6-AD5F1A7D2A73}" srcOrd="0" destOrd="0" presId="urn:microsoft.com/office/officeart/2005/8/layout/vList3"/>
    <dgm:cxn modelId="{29634B19-83A9-42AD-A4C7-520C990D1A70}" type="presOf" srcId="{120A7750-E57E-44AF-A414-2AFC5FFB13C8}" destId="{65B5DCCA-3A1B-4D17-A3C1-98841F79542C}" srcOrd="0" destOrd="0" presId="urn:microsoft.com/office/officeart/2005/8/layout/vList3"/>
    <dgm:cxn modelId="{5253F1AB-2085-487E-835A-337220A5E60E}" srcId="{120A7750-E57E-44AF-A414-2AFC5FFB13C8}" destId="{4487E51A-2B27-4C5C-8704-96F859A7AB43}" srcOrd="0" destOrd="0" parTransId="{75F52D08-A5EE-4E9E-AE8E-8E71ACABB424}" sibTransId="{BB126F80-C1B3-416F-A247-9F1FF4ED745D}"/>
    <dgm:cxn modelId="{B3430DDA-8FDD-44EA-9331-88848EC81B0C}" type="presParOf" srcId="{65B5DCCA-3A1B-4D17-A3C1-98841F79542C}" destId="{58D3B009-1802-4BF8-87A1-2FBC804DBE8F}" srcOrd="0" destOrd="0" presId="urn:microsoft.com/office/officeart/2005/8/layout/vList3"/>
    <dgm:cxn modelId="{12B048CF-20EF-4984-B454-034CBBBDD7F8}" type="presParOf" srcId="{58D3B009-1802-4BF8-87A1-2FBC804DBE8F}" destId="{DD5F92A5-EACB-4918-A689-829A1E6508B8}" srcOrd="0" destOrd="0" presId="urn:microsoft.com/office/officeart/2005/8/layout/vList3"/>
    <dgm:cxn modelId="{16136B40-4EA0-45DE-A90F-952220ED1BB9}" type="presParOf" srcId="{58D3B009-1802-4BF8-87A1-2FBC804DBE8F}" destId="{88D6485D-7C35-412D-8FA6-AD5F1A7D2A73}" srcOrd="1" destOrd="0" presId="urn:microsoft.com/office/officeart/2005/8/layout/vList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39B19A-8F46-48F7-8117-797FB3C6B2A9}" type="doc">
      <dgm:prSet loTypeId="urn:microsoft.com/office/officeart/2005/8/layout/vList3" loCatId="list" qsTypeId="urn:microsoft.com/office/officeart/2005/8/quickstyle/simple5" qsCatId="simple" csTypeId="urn:microsoft.com/office/officeart/2005/8/colors/accent1_2" csCatId="accent1" phldr="1"/>
      <dgm:spPr/>
      <dgm:t>
        <a:bodyPr/>
        <a:lstStyle/>
        <a:p>
          <a:endParaRPr lang="es-EC"/>
        </a:p>
      </dgm:t>
    </dgm:pt>
    <dgm:pt modelId="{37B0BB6A-A74B-4AC0-BEB2-56124B984AF4}">
      <dgm:prSet custT="1"/>
      <dgm:spPr>
        <a:effectLst>
          <a:glow rad="139700">
            <a:schemeClr val="accent1">
              <a:satMod val="175000"/>
              <a:alpha val="40000"/>
            </a:schemeClr>
          </a:glow>
        </a:effectLst>
      </dgm:spPr>
      <dgm:t>
        <a:bodyPr/>
        <a:lstStyle/>
        <a:p>
          <a:pPr rtl="0"/>
          <a:r>
            <a:rPr lang="es-EC" sz="1200" b="1" baseline="0" noProof="0" dirty="0" smtClean="0">
              <a:solidFill>
                <a:srgbClr val="000000"/>
              </a:solidFill>
            </a:rPr>
            <a:t>Datos estadÍsticos </a:t>
          </a:r>
          <a:r>
            <a:rPr lang="es-EC" sz="1200" b="0" baseline="0" noProof="0" dirty="0" smtClean="0">
              <a:solidFill>
                <a:srgbClr val="000000"/>
              </a:solidFill>
            </a:rPr>
            <a:t>– </a:t>
          </a:r>
          <a:r>
            <a:rPr lang="es-EC" sz="1200" b="1" baseline="0" noProof="0" dirty="0" smtClean="0">
              <a:solidFill>
                <a:srgbClr val="000000"/>
              </a:solidFill>
            </a:rPr>
            <a:t>INEGI</a:t>
          </a:r>
        </a:p>
        <a:p>
          <a:pPr rtl="0"/>
          <a:r>
            <a:rPr lang="es-EC" sz="1200" b="1" baseline="0" noProof="0" dirty="0" smtClean="0">
              <a:solidFill>
                <a:srgbClr val="000000"/>
              </a:solidFill>
            </a:rPr>
            <a:t>Cap. 17 de Clasificación de azúcares y confituras.</a:t>
          </a:r>
          <a:endParaRPr lang="es-EC" sz="1200" noProof="0" dirty="0">
            <a:solidFill>
              <a:srgbClr val="000000"/>
            </a:solidFill>
          </a:endParaRPr>
        </a:p>
      </dgm:t>
    </dgm:pt>
    <dgm:pt modelId="{70508C0D-62A9-44B1-92EA-5324ADD0CF1C}" type="parTrans" cxnId="{78DE72F9-0222-47A2-A241-667C3C877342}">
      <dgm:prSet/>
      <dgm:spPr/>
      <dgm:t>
        <a:bodyPr/>
        <a:lstStyle/>
        <a:p>
          <a:endParaRPr lang="es-EC" noProof="0"/>
        </a:p>
      </dgm:t>
    </dgm:pt>
    <dgm:pt modelId="{A1BBFC8D-48EC-49A4-86D5-CA6BD77CDEE0}" type="sibTrans" cxnId="{78DE72F9-0222-47A2-A241-667C3C877342}">
      <dgm:prSet/>
      <dgm:spPr/>
      <dgm:t>
        <a:bodyPr/>
        <a:lstStyle/>
        <a:p>
          <a:endParaRPr lang="es-EC" noProof="0"/>
        </a:p>
      </dgm:t>
    </dgm:pt>
    <dgm:pt modelId="{5669A980-EBFA-464B-994B-DF1F88F2DF9A}" type="pres">
      <dgm:prSet presAssocID="{5B39B19A-8F46-48F7-8117-797FB3C6B2A9}" presName="linearFlow" presStyleCnt="0">
        <dgm:presLayoutVars>
          <dgm:dir/>
          <dgm:resizeHandles val="exact"/>
        </dgm:presLayoutVars>
      </dgm:prSet>
      <dgm:spPr/>
      <dgm:t>
        <a:bodyPr/>
        <a:lstStyle/>
        <a:p>
          <a:endParaRPr lang="es-ES"/>
        </a:p>
      </dgm:t>
    </dgm:pt>
    <dgm:pt modelId="{6E336BCC-F96F-40EE-90A8-ABC2969F3B9B}" type="pres">
      <dgm:prSet presAssocID="{37B0BB6A-A74B-4AC0-BEB2-56124B984AF4}" presName="composite" presStyleCnt="0"/>
      <dgm:spPr/>
    </dgm:pt>
    <dgm:pt modelId="{5307329B-10C6-44BC-B8B3-85206E060F18}" type="pres">
      <dgm:prSet presAssocID="{37B0BB6A-A74B-4AC0-BEB2-56124B984AF4}" presName="imgShp" presStyleLbl="fgImgPlace1" presStyleIdx="0" presStyleCnt="1" custScaleX="98037" custScaleY="101317" custLinFactNeighborX="-17946" custLinFactNeighborY="8299"/>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effectLst>
          <a:glow rad="139700">
            <a:schemeClr val="accent1">
              <a:satMod val="175000"/>
              <a:alpha val="40000"/>
            </a:schemeClr>
          </a:glow>
        </a:effectLst>
      </dgm:spPr>
    </dgm:pt>
    <dgm:pt modelId="{44F67476-895E-4C42-80E7-65039D74220D}" type="pres">
      <dgm:prSet presAssocID="{37B0BB6A-A74B-4AC0-BEB2-56124B984AF4}" presName="txShp" presStyleLbl="node1" presStyleIdx="0" presStyleCnt="1">
        <dgm:presLayoutVars>
          <dgm:bulletEnabled val="1"/>
        </dgm:presLayoutVars>
      </dgm:prSet>
      <dgm:spPr/>
      <dgm:t>
        <a:bodyPr/>
        <a:lstStyle/>
        <a:p>
          <a:endParaRPr lang="es-EC"/>
        </a:p>
      </dgm:t>
    </dgm:pt>
  </dgm:ptLst>
  <dgm:cxnLst>
    <dgm:cxn modelId="{78DE72F9-0222-47A2-A241-667C3C877342}" srcId="{5B39B19A-8F46-48F7-8117-797FB3C6B2A9}" destId="{37B0BB6A-A74B-4AC0-BEB2-56124B984AF4}" srcOrd="0" destOrd="0" parTransId="{70508C0D-62A9-44B1-92EA-5324ADD0CF1C}" sibTransId="{A1BBFC8D-48EC-49A4-86D5-CA6BD77CDEE0}"/>
    <dgm:cxn modelId="{79248FD4-416D-4081-BF71-3275C86CE3AD}" type="presOf" srcId="{37B0BB6A-A74B-4AC0-BEB2-56124B984AF4}" destId="{44F67476-895E-4C42-80E7-65039D74220D}" srcOrd="0" destOrd="0" presId="urn:microsoft.com/office/officeart/2005/8/layout/vList3"/>
    <dgm:cxn modelId="{363E486B-16A6-47AB-9FE2-230D03EAE00B}" type="presOf" srcId="{5B39B19A-8F46-48F7-8117-797FB3C6B2A9}" destId="{5669A980-EBFA-464B-994B-DF1F88F2DF9A}" srcOrd="0" destOrd="0" presId="urn:microsoft.com/office/officeart/2005/8/layout/vList3"/>
    <dgm:cxn modelId="{8AB2A48C-9E7A-4CD0-ACE1-6DB59F1F5A7F}" type="presParOf" srcId="{5669A980-EBFA-464B-994B-DF1F88F2DF9A}" destId="{6E336BCC-F96F-40EE-90A8-ABC2969F3B9B}" srcOrd="0" destOrd="0" presId="urn:microsoft.com/office/officeart/2005/8/layout/vList3"/>
    <dgm:cxn modelId="{79613250-79DD-49F5-AAE7-06B6C39246D5}" type="presParOf" srcId="{6E336BCC-F96F-40EE-90A8-ABC2969F3B9B}" destId="{5307329B-10C6-44BC-B8B3-85206E060F18}" srcOrd="0" destOrd="0" presId="urn:microsoft.com/office/officeart/2005/8/layout/vList3"/>
    <dgm:cxn modelId="{3AD0C2DD-7720-4088-A10D-C2110CC6E681}" type="presParOf" srcId="{6E336BCC-F96F-40EE-90A8-ABC2969F3B9B}" destId="{44F67476-895E-4C42-80E7-65039D74220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5C5596-8D6E-4CCB-AF56-505E0F91E726}"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s-EC"/>
        </a:p>
      </dgm:t>
    </dgm:pt>
    <dgm:pt modelId="{39B67DDA-D922-4A95-B335-CCDFD365BF2F}">
      <dgm:prSet custT="1"/>
      <dgm:spPr>
        <a:effectLst>
          <a:glow rad="139700">
            <a:schemeClr val="accent1">
              <a:satMod val="175000"/>
              <a:alpha val="40000"/>
            </a:schemeClr>
          </a:glow>
        </a:effectLst>
      </dgm:spPr>
      <dgm:t>
        <a:bodyPr/>
        <a:lstStyle/>
        <a:p>
          <a:pPr algn="l" rtl="0"/>
          <a:r>
            <a:rPr lang="es-ES" sz="1200" dirty="0" smtClean="0">
              <a:solidFill>
                <a:srgbClr val="000000"/>
              </a:solidFill>
            </a:rPr>
            <a:t>Ligera disminución en la proyección de la demanda en el año 2015 </a:t>
          </a:r>
        </a:p>
        <a:p>
          <a:pPr algn="l" rtl="0"/>
          <a:r>
            <a:rPr lang="es-ES" sz="1200" dirty="0" smtClean="0">
              <a:solidFill>
                <a:srgbClr val="000000"/>
              </a:solidFill>
            </a:rPr>
            <a:t>Comportamiento desde el 2008 podremos identificar que del 2011 al 2012 hay un decrecimiento. </a:t>
          </a:r>
        </a:p>
        <a:p>
          <a:pPr algn="l" rtl="0"/>
          <a:r>
            <a:rPr lang="es-ES" sz="1200" dirty="0" smtClean="0">
              <a:solidFill>
                <a:srgbClr val="000000"/>
              </a:solidFill>
            </a:rPr>
            <a:t>Metodología adoptada para la proyección de la demanda es promedio móvil simple se obtienen resultados similares en la proyección de 2014 a 2015.</a:t>
          </a:r>
          <a:endParaRPr lang="es-EC" sz="1200" dirty="0">
            <a:solidFill>
              <a:srgbClr val="000000"/>
            </a:solidFill>
          </a:endParaRPr>
        </a:p>
      </dgm:t>
    </dgm:pt>
    <dgm:pt modelId="{FFB56341-63E6-419B-8A0E-41B9C0A63546}" type="parTrans" cxnId="{F6508E1A-1FB8-4DEE-A946-8E7D358C004A}">
      <dgm:prSet/>
      <dgm:spPr/>
      <dgm:t>
        <a:bodyPr/>
        <a:lstStyle/>
        <a:p>
          <a:endParaRPr lang="es-EC">
            <a:solidFill>
              <a:srgbClr val="000000"/>
            </a:solidFill>
          </a:endParaRPr>
        </a:p>
      </dgm:t>
    </dgm:pt>
    <dgm:pt modelId="{25DC0BF8-5B7D-4EEF-BD36-9A880E9F0CD6}" type="sibTrans" cxnId="{F6508E1A-1FB8-4DEE-A946-8E7D358C004A}">
      <dgm:prSet/>
      <dgm:spPr/>
      <dgm:t>
        <a:bodyPr/>
        <a:lstStyle/>
        <a:p>
          <a:endParaRPr lang="es-EC">
            <a:solidFill>
              <a:srgbClr val="000000"/>
            </a:solidFill>
          </a:endParaRPr>
        </a:p>
      </dgm:t>
    </dgm:pt>
    <dgm:pt modelId="{4AD563AF-8038-41BF-A900-BB65DFE126CC}" type="pres">
      <dgm:prSet presAssocID="{0C5C5596-8D6E-4CCB-AF56-505E0F91E726}" presName="linear" presStyleCnt="0">
        <dgm:presLayoutVars>
          <dgm:animLvl val="lvl"/>
          <dgm:resizeHandles val="exact"/>
        </dgm:presLayoutVars>
      </dgm:prSet>
      <dgm:spPr/>
      <dgm:t>
        <a:bodyPr/>
        <a:lstStyle/>
        <a:p>
          <a:endParaRPr lang="es-ES"/>
        </a:p>
      </dgm:t>
    </dgm:pt>
    <dgm:pt modelId="{1414FD2B-5688-41F6-ACD3-985AA5487CFB}" type="pres">
      <dgm:prSet presAssocID="{39B67DDA-D922-4A95-B335-CCDFD365BF2F}" presName="parentText" presStyleLbl="node1" presStyleIdx="0" presStyleCnt="1" custScaleY="289908" custLinFactNeighborY="-36416">
        <dgm:presLayoutVars>
          <dgm:chMax val="0"/>
          <dgm:bulletEnabled val="1"/>
        </dgm:presLayoutVars>
      </dgm:prSet>
      <dgm:spPr/>
      <dgm:t>
        <a:bodyPr/>
        <a:lstStyle/>
        <a:p>
          <a:endParaRPr lang="es-EC"/>
        </a:p>
      </dgm:t>
    </dgm:pt>
  </dgm:ptLst>
  <dgm:cxnLst>
    <dgm:cxn modelId="{C71F35D5-9AA5-4A0E-ADC4-F7935E57720D}" type="presOf" srcId="{39B67DDA-D922-4A95-B335-CCDFD365BF2F}" destId="{1414FD2B-5688-41F6-ACD3-985AA5487CFB}" srcOrd="0" destOrd="0" presId="urn:microsoft.com/office/officeart/2005/8/layout/vList2"/>
    <dgm:cxn modelId="{EF3C0B2A-4B66-450A-B6FA-8BB057561ACF}" type="presOf" srcId="{0C5C5596-8D6E-4CCB-AF56-505E0F91E726}" destId="{4AD563AF-8038-41BF-A900-BB65DFE126CC}" srcOrd="0" destOrd="0" presId="urn:microsoft.com/office/officeart/2005/8/layout/vList2"/>
    <dgm:cxn modelId="{F6508E1A-1FB8-4DEE-A946-8E7D358C004A}" srcId="{0C5C5596-8D6E-4CCB-AF56-505E0F91E726}" destId="{39B67DDA-D922-4A95-B335-CCDFD365BF2F}" srcOrd="0" destOrd="0" parTransId="{FFB56341-63E6-419B-8A0E-41B9C0A63546}" sibTransId="{25DC0BF8-5B7D-4EEF-BD36-9A880E9F0CD6}"/>
    <dgm:cxn modelId="{78EC2670-0E72-4C0D-80F3-15F501C21722}" type="presParOf" srcId="{4AD563AF-8038-41BF-A900-BB65DFE126CC}" destId="{1414FD2B-5688-41F6-ACD3-985AA5487CFB}" srcOrd="0" destOrd="0" presId="urn:microsoft.com/office/officeart/2005/8/layout/vList2"/>
  </dgm:cxnLst>
  <dgm:bg>
    <a:effectLst>
      <a:glow rad="139700">
        <a:schemeClr val="accent1">
          <a:satMod val="175000"/>
          <a:alpha val="40000"/>
        </a:schemeClr>
      </a:glow>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AA78FD-B20A-4D9E-AF98-47816708B133}" type="doc">
      <dgm:prSet loTypeId="urn:microsoft.com/office/officeart/2005/8/layout/vList3" loCatId="list" qsTypeId="urn:microsoft.com/office/officeart/2005/8/quickstyle/simple1" qsCatId="simple" csTypeId="urn:microsoft.com/office/officeart/2005/8/colors/colorful2" csCatId="colorful" phldr="1"/>
      <dgm:spPr/>
      <dgm:t>
        <a:bodyPr/>
        <a:lstStyle/>
        <a:p>
          <a:endParaRPr lang="es-EC"/>
        </a:p>
      </dgm:t>
    </dgm:pt>
    <dgm:pt modelId="{EE3088EC-D70E-417B-93C7-1D315826EA40}">
      <dgm:prSet custT="1"/>
      <dgm:spPr/>
      <dgm:t>
        <a:bodyPr/>
        <a:lstStyle/>
        <a:p>
          <a:pPr rtl="0"/>
          <a:r>
            <a:rPr lang="es-EC" sz="1400" dirty="0" smtClean="0">
              <a:solidFill>
                <a:srgbClr val="000000"/>
              </a:solidFill>
            </a:rPr>
            <a:t>Colombia participa en el mercado mundial de manera variable, en 1993 aportó del 60% al 70%, 1994 contribuyo solo 7,3%.</a:t>
          </a:r>
          <a:endParaRPr lang="es-EC" sz="1400" dirty="0">
            <a:solidFill>
              <a:srgbClr val="000000"/>
            </a:solidFill>
          </a:endParaRPr>
        </a:p>
      </dgm:t>
    </dgm:pt>
    <dgm:pt modelId="{98AB9921-0CBB-421E-A2CA-E09760DDD261}" type="parTrans" cxnId="{6D673D35-1F87-4B7F-B19E-0644CE74012A}">
      <dgm:prSet/>
      <dgm:spPr/>
      <dgm:t>
        <a:bodyPr/>
        <a:lstStyle/>
        <a:p>
          <a:endParaRPr lang="es-EC" sz="2000"/>
        </a:p>
      </dgm:t>
    </dgm:pt>
    <dgm:pt modelId="{E207698F-6AEA-436C-882D-0520CA9900E4}" type="sibTrans" cxnId="{6D673D35-1F87-4B7F-B19E-0644CE74012A}">
      <dgm:prSet/>
      <dgm:spPr/>
      <dgm:t>
        <a:bodyPr/>
        <a:lstStyle/>
        <a:p>
          <a:endParaRPr lang="es-EC" sz="2000"/>
        </a:p>
      </dgm:t>
    </dgm:pt>
    <dgm:pt modelId="{F294EAC0-C30F-4EB5-A3E4-CD9BC40F259C}">
      <dgm:prSet custT="1"/>
      <dgm:spPr/>
      <dgm:t>
        <a:bodyPr/>
        <a:lstStyle/>
        <a:p>
          <a:pPr rtl="0"/>
          <a:r>
            <a:rPr lang="es-EC" sz="1400" dirty="0" smtClean="0">
              <a:solidFill>
                <a:srgbClr val="000000"/>
              </a:solidFill>
            </a:rPr>
            <a:t>Brasil, participa  producción anual 30% jugo fresco y concentrado, su participación en el mercado mundial es del 10 %, demanda interna ha crecido sustancialmente, hasta requerir importar jugo de maracuyá.</a:t>
          </a:r>
          <a:endParaRPr lang="es-EC" sz="1400" dirty="0">
            <a:solidFill>
              <a:srgbClr val="000000"/>
            </a:solidFill>
          </a:endParaRPr>
        </a:p>
      </dgm:t>
    </dgm:pt>
    <dgm:pt modelId="{8D32EB2C-C178-476F-9570-285A614F951B}" type="parTrans" cxnId="{22F66C86-B9BB-49EE-8FAA-F40717D1F69D}">
      <dgm:prSet/>
      <dgm:spPr/>
      <dgm:t>
        <a:bodyPr/>
        <a:lstStyle/>
        <a:p>
          <a:endParaRPr lang="es-EC" sz="2000"/>
        </a:p>
      </dgm:t>
    </dgm:pt>
    <dgm:pt modelId="{071C9D81-8412-4463-9267-0ABE6D05A95E}" type="sibTrans" cxnId="{22F66C86-B9BB-49EE-8FAA-F40717D1F69D}">
      <dgm:prSet/>
      <dgm:spPr/>
      <dgm:t>
        <a:bodyPr/>
        <a:lstStyle/>
        <a:p>
          <a:endParaRPr lang="es-EC" sz="2000"/>
        </a:p>
      </dgm:t>
    </dgm:pt>
    <dgm:pt modelId="{DF32F76C-CE31-431F-93C0-20C10E2A4C85}">
      <dgm:prSet custT="1"/>
      <dgm:spPr/>
      <dgm:t>
        <a:bodyPr/>
        <a:lstStyle/>
        <a:p>
          <a:pPr rtl="0"/>
          <a:r>
            <a:rPr lang="es-EC" sz="1400" dirty="0" smtClean="0">
              <a:solidFill>
                <a:srgbClr val="000000"/>
              </a:solidFill>
            </a:rPr>
            <a:t>Ecuador, participación en el mercado internacional, la caída de los precios internacionales continúo produciendo y procesando jugo de maracuyá, apoyo de las industrias nacionales y los organismos gubernamentales logrando exportaciones a U.S.A, Europa, Chile, Argentina y Brasil</a:t>
          </a:r>
          <a:r>
            <a:rPr lang="es-EC" sz="1050" dirty="0" smtClean="0">
              <a:solidFill>
                <a:srgbClr val="000000"/>
              </a:solidFill>
            </a:rPr>
            <a:t>.</a:t>
          </a:r>
          <a:endParaRPr lang="es-EC" sz="1050" dirty="0">
            <a:solidFill>
              <a:srgbClr val="000000"/>
            </a:solidFill>
          </a:endParaRPr>
        </a:p>
      </dgm:t>
    </dgm:pt>
    <dgm:pt modelId="{E3F62B54-2722-4D17-9643-03CD46211B67}" type="parTrans" cxnId="{6536DAC8-5ADA-49E8-B6F7-8F49C91BC228}">
      <dgm:prSet/>
      <dgm:spPr/>
      <dgm:t>
        <a:bodyPr/>
        <a:lstStyle/>
        <a:p>
          <a:endParaRPr lang="es-EC" sz="2000"/>
        </a:p>
      </dgm:t>
    </dgm:pt>
    <dgm:pt modelId="{BB0A9CCA-1814-418D-86BB-35E7F670D707}" type="sibTrans" cxnId="{6536DAC8-5ADA-49E8-B6F7-8F49C91BC228}">
      <dgm:prSet/>
      <dgm:spPr/>
      <dgm:t>
        <a:bodyPr/>
        <a:lstStyle/>
        <a:p>
          <a:endParaRPr lang="es-EC" sz="2000"/>
        </a:p>
      </dgm:t>
    </dgm:pt>
    <dgm:pt modelId="{0E1D4A76-6E4A-432C-A50F-64D77C957C12}">
      <dgm:prSet custT="1"/>
      <dgm:spPr/>
      <dgm:t>
        <a:bodyPr/>
        <a:lstStyle/>
        <a:p>
          <a:pPr rtl="0"/>
          <a:r>
            <a:rPr lang="es-EC" sz="1400" dirty="0" smtClean="0">
              <a:solidFill>
                <a:srgbClr val="000000"/>
              </a:solidFill>
            </a:rPr>
            <a:t>El desarrollo de la demanda interna y externa está soportado en el mejoramiento de las técnicas agrícolas</a:t>
          </a:r>
          <a:r>
            <a:rPr lang="es-EC" sz="1800" dirty="0" smtClean="0">
              <a:solidFill>
                <a:srgbClr val="000000"/>
              </a:solidFill>
            </a:rPr>
            <a:t>.</a:t>
          </a:r>
          <a:endParaRPr lang="es-EC" sz="1800" dirty="0">
            <a:solidFill>
              <a:srgbClr val="000000"/>
            </a:solidFill>
          </a:endParaRPr>
        </a:p>
      </dgm:t>
    </dgm:pt>
    <dgm:pt modelId="{B64ADF4A-1B87-4692-930B-B96AA26237A6}" type="parTrans" cxnId="{20647A89-1591-4421-933C-34CB949F99B6}">
      <dgm:prSet/>
      <dgm:spPr/>
      <dgm:t>
        <a:bodyPr/>
        <a:lstStyle/>
        <a:p>
          <a:endParaRPr lang="es-EC" sz="2000"/>
        </a:p>
      </dgm:t>
    </dgm:pt>
    <dgm:pt modelId="{DAB277E3-8A79-4239-82BB-707050C5952F}" type="sibTrans" cxnId="{20647A89-1591-4421-933C-34CB949F99B6}">
      <dgm:prSet/>
      <dgm:spPr/>
      <dgm:t>
        <a:bodyPr/>
        <a:lstStyle/>
        <a:p>
          <a:endParaRPr lang="es-EC" sz="2000"/>
        </a:p>
      </dgm:t>
    </dgm:pt>
    <dgm:pt modelId="{6E723706-9512-4BC7-8D13-EE131816FEC6}" type="pres">
      <dgm:prSet presAssocID="{0AAA78FD-B20A-4D9E-AF98-47816708B133}" presName="linearFlow" presStyleCnt="0">
        <dgm:presLayoutVars>
          <dgm:dir/>
          <dgm:resizeHandles val="exact"/>
        </dgm:presLayoutVars>
      </dgm:prSet>
      <dgm:spPr/>
      <dgm:t>
        <a:bodyPr/>
        <a:lstStyle/>
        <a:p>
          <a:endParaRPr lang="es-ES"/>
        </a:p>
      </dgm:t>
    </dgm:pt>
    <dgm:pt modelId="{F22AFBF8-4D69-4BC9-A4F4-0B7A0A4BCA80}" type="pres">
      <dgm:prSet presAssocID="{EE3088EC-D70E-417B-93C7-1D315826EA40}" presName="composite" presStyleCnt="0"/>
      <dgm:spPr/>
      <dgm:t>
        <a:bodyPr/>
        <a:lstStyle/>
        <a:p>
          <a:endParaRPr lang="es-ES"/>
        </a:p>
      </dgm:t>
    </dgm:pt>
    <dgm:pt modelId="{500E4433-DB71-46E8-89D0-65AB0EAAC79E}" type="pres">
      <dgm:prSet presAssocID="{EE3088EC-D70E-417B-93C7-1D315826EA40}" presName="imgShp" presStyleLbl="fgImgPlace1" presStyleIdx="0" presStyleCnt="4" custScaleX="74452" custScaleY="74402" custLinFactNeighborX="-34988" custLinFactNeighborY="454"/>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endParaRPr lang="es-ES"/>
        </a:p>
      </dgm:t>
    </dgm:pt>
    <dgm:pt modelId="{C53CF5EE-5EB3-4908-9987-6FC461447837}" type="pres">
      <dgm:prSet presAssocID="{EE3088EC-D70E-417B-93C7-1D315826EA40}" presName="txShp" presStyleLbl="node1" presStyleIdx="0" presStyleCnt="4" custScaleX="130733">
        <dgm:presLayoutVars>
          <dgm:bulletEnabled val="1"/>
        </dgm:presLayoutVars>
      </dgm:prSet>
      <dgm:spPr/>
      <dgm:t>
        <a:bodyPr/>
        <a:lstStyle/>
        <a:p>
          <a:endParaRPr lang="es-ES"/>
        </a:p>
      </dgm:t>
    </dgm:pt>
    <dgm:pt modelId="{8781E03C-9F02-4503-83CE-7247CE0ECCFD}" type="pres">
      <dgm:prSet presAssocID="{E207698F-6AEA-436C-882D-0520CA9900E4}" presName="spacing" presStyleCnt="0"/>
      <dgm:spPr/>
      <dgm:t>
        <a:bodyPr/>
        <a:lstStyle/>
        <a:p>
          <a:endParaRPr lang="es-ES"/>
        </a:p>
      </dgm:t>
    </dgm:pt>
    <dgm:pt modelId="{465BD2E9-A7E8-4965-AFBF-EB726DF7CEFC}" type="pres">
      <dgm:prSet presAssocID="{F294EAC0-C30F-4EB5-A3E4-CD9BC40F259C}" presName="composite" presStyleCnt="0"/>
      <dgm:spPr/>
      <dgm:t>
        <a:bodyPr/>
        <a:lstStyle/>
        <a:p>
          <a:endParaRPr lang="es-ES"/>
        </a:p>
      </dgm:t>
    </dgm:pt>
    <dgm:pt modelId="{938B20CC-B5FA-4B44-A94F-6C14099F7574}" type="pres">
      <dgm:prSet presAssocID="{F294EAC0-C30F-4EB5-A3E4-CD9BC40F259C}" presName="imgShp" presStyleLbl="fgImgPlace1" presStyleIdx="1" presStyleCnt="4" custScaleX="67181" custScaleY="80455" custLinFactNeighborX="-31991" custLinFactNeighborY="-1440"/>
      <dgm:spPr>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dgm:spPr>
      <dgm:t>
        <a:bodyPr/>
        <a:lstStyle/>
        <a:p>
          <a:endParaRPr lang="es-ES"/>
        </a:p>
      </dgm:t>
    </dgm:pt>
    <dgm:pt modelId="{8D055C34-559D-4023-8521-8EAB31694AB8}" type="pres">
      <dgm:prSet presAssocID="{F294EAC0-C30F-4EB5-A3E4-CD9BC40F259C}" presName="txShp" presStyleLbl="node1" presStyleIdx="1" presStyleCnt="4" custScaleX="131868" custScaleY="102185">
        <dgm:presLayoutVars>
          <dgm:bulletEnabled val="1"/>
        </dgm:presLayoutVars>
      </dgm:prSet>
      <dgm:spPr/>
      <dgm:t>
        <a:bodyPr/>
        <a:lstStyle/>
        <a:p>
          <a:endParaRPr lang="es-ES"/>
        </a:p>
      </dgm:t>
    </dgm:pt>
    <dgm:pt modelId="{175CC153-65AE-499F-B813-44F8CAA66D5C}" type="pres">
      <dgm:prSet presAssocID="{071C9D81-8412-4463-9267-0ABE6D05A95E}" presName="spacing" presStyleCnt="0"/>
      <dgm:spPr/>
      <dgm:t>
        <a:bodyPr/>
        <a:lstStyle/>
        <a:p>
          <a:endParaRPr lang="es-ES"/>
        </a:p>
      </dgm:t>
    </dgm:pt>
    <dgm:pt modelId="{ACED78B6-D811-4927-BC32-F42429875D2C}" type="pres">
      <dgm:prSet presAssocID="{DF32F76C-CE31-431F-93C0-20C10E2A4C85}" presName="composite" presStyleCnt="0"/>
      <dgm:spPr/>
      <dgm:t>
        <a:bodyPr/>
        <a:lstStyle/>
        <a:p>
          <a:endParaRPr lang="es-ES"/>
        </a:p>
      </dgm:t>
    </dgm:pt>
    <dgm:pt modelId="{9DAE14B9-C4C4-4583-87C2-B63AA3EB2DE8}" type="pres">
      <dgm:prSet presAssocID="{DF32F76C-CE31-431F-93C0-20C10E2A4C85}" presName="imgShp" presStyleLbl="fgImgPlace1" presStyleIdx="2" presStyleCnt="4" custScaleX="74452" custScaleY="62653" custLinFactNeighborX="-28356" custLinFactNeighborY="-287"/>
      <dgm:spPr>
        <a:blipFill>
          <a:blip xmlns:r="http://schemas.openxmlformats.org/officeDocument/2006/relationships" r:embed="rId3">
            <a:extLst>
              <a:ext uri="{28A0092B-C50C-407E-A947-70E740481C1C}">
                <a14:useLocalDpi xmlns:a14="http://schemas.microsoft.com/office/drawing/2010/main" val="0"/>
              </a:ext>
            </a:extLst>
          </a:blip>
          <a:srcRect/>
          <a:stretch>
            <a:fillRect l="-27000" r="-27000"/>
          </a:stretch>
        </a:blipFill>
      </dgm:spPr>
      <dgm:t>
        <a:bodyPr/>
        <a:lstStyle/>
        <a:p>
          <a:endParaRPr lang="es-ES"/>
        </a:p>
      </dgm:t>
    </dgm:pt>
    <dgm:pt modelId="{CE183992-11A8-4B47-A535-463362960D36}" type="pres">
      <dgm:prSet presAssocID="{DF32F76C-CE31-431F-93C0-20C10E2A4C85}" presName="txShp" presStyleLbl="node1" presStyleIdx="2" presStyleCnt="4" custScaleX="130374" custScaleY="109847">
        <dgm:presLayoutVars>
          <dgm:bulletEnabled val="1"/>
        </dgm:presLayoutVars>
      </dgm:prSet>
      <dgm:spPr/>
      <dgm:t>
        <a:bodyPr/>
        <a:lstStyle/>
        <a:p>
          <a:endParaRPr lang="es-ES"/>
        </a:p>
      </dgm:t>
    </dgm:pt>
    <dgm:pt modelId="{C787D6BA-D7FA-4772-8720-20C0048AB5C1}" type="pres">
      <dgm:prSet presAssocID="{BB0A9CCA-1814-418D-86BB-35E7F670D707}" presName="spacing" presStyleCnt="0"/>
      <dgm:spPr/>
      <dgm:t>
        <a:bodyPr/>
        <a:lstStyle/>
        <a:p>
          <a:endParaRPr lang="es-ES"/>
        </a:p>
      </dgm:t>
    </dgm:pt>
    <dgm:pt modelId="{0C818631-4F60-4AE5-A5DD-E73F09B62C6A}" type="pres">
      <dgm:prSet presAssocID="{0E1D4A76-6E4A-432C-A50F-64D77C957C12}" presName="composite" presStyleCnt="0"/>
      <dgm:spPr/>
      <dgm:t>
        <a:bodyPr/>
        <a:lstStyle/>
        <a:p>
          <a:endParaRPr lang="es-ES"/>
        </a:p>
      </dgm:t>
    </dgm:pt>
    <dgm:pt modelId="{84D0FAD5-6F07-4226-8CF8-095F64974A26}" type="pres">
      <dgm:prSet presAssocID="{0E1D4A76-6E4A-432C-A50F-64D77C957C12}" presName="imgShp" presStyleLbl="fgImgPlace1" presStyleIdx="3" presStyleCnt="4" custScaleX="61497" custScaleY="76210" custLinFactNeighborX="-30035" custLinFactNeighborY="4373"/>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t>
        <a:bodyPr/>
        <a:lstStyle/>
        <a:p>
          <a:endParaRPr lang="es-ES"/>
        </a:p>
      </dgm:t>
    </dgm:pt>
    <dgm:pt modelId="{B82EECF4-5402-4E90-96D0-47D229FD782D}" type="pres">
      <dgm:prSet presAssocID="{0E1D4A76-6E4A-432C-A50F-64D77C957C12}" presName="txShp" presStyleLbl="node1" presStyleIdx="3" presStyleCnt="4" custScaleX="129196" custLinFactNeighborX="2118">
        <dgm:presLayoutVars>
          <dgm:bulletEnabled val="1"/>
        </dgm:presLayoutVars>
      </dgm:prSet>
      <dgm:spPr/>
      <dgm:t>
        <a:bodyPr/>
        <a:lstStyle/>
        <a:p>
          <a:endParaRPr lang="es-ES"/>
        </a:p>
      </dgm:t>
    </dgm:pt>
  </dgm:ptLst>
  <dgm:cxnLst>
    <dgm:cxn modelId="{6D673D35-1F87-4B7F-B19E-0644CE74012A}" srcId="{0AAA78FD-B20A-4D9E-AF98-47816708B133}" destId="{EE3088EC-D70E-417B-93C7-1D315826EA40}" srcOrd="0" destOrd="0" parTransId="{98AB9921-0CBB-421E-A2CA-E09760DDD261}" sibTransId="{E207698F-6AEA-436C-882D-0520CA9900E4}"/>
    <dgm:cxn modelId="{22F66C86-B9BB-49EE-8FAA-F40717D1F69D}" srcId="{0AAA78FD-B20A-4D9E-AF98-47816708B133}" destId="{F294EAC0-C30F-4EB5-A3E4-CD9BC40F259C}" srcOrd="1" destOrd="0" parTransId="{8D32EB2C-C178-476F-9570-285A614F951B}" sibTransId="{071C9D81-8412-4463-9267-0ABE6D05A95E}"/>
    <dgm:cxn modelId="{72FB112A-A59D-41E2-98F5-F7150FCC1515}" type="presOf" srcId="{0E1D4A76-6E4A-432C-A50F-64D77C957C12}" destId="{B82EECF4-5402-4E90-96D0-47D229FD782D}" srcOrd="0" destOrd="0" presId="urn:microsoft.com/office/officeart/2005/8/layout/vList3"/>
    <dgm:cxn modelId="{6536DAC8-5ADA-49E8-B6F7-8F49C91BC228}" srcId="{0AAA78FD-B20A-4D9E-AF98-47816708B133}" destId="{DF32F76C-CE31-431F-93C0-20C10E2A4C85}" srcOrd="2" destOrd="0" parTransId="{E3F62B54-2722-4D17-9643-03CD46211B67}" sibTransId="{BB0A9CCA-1814-418D-86BB-35E7F670D707}"/>
    <dgm:cxn modelId="{55856B6D-A1E9-42FB-A6E4-5FDDACED26F7}" type="presOf" srcId="{DF32F76C-CE31-431F-93C0-20C10E2A4C85}" destId="{CE183992-11A8-4B47-A535-463362960D36}" srcOrd="0" destOrd="0" presId="urn:microsoft.com/office/officeart/2005/8/layout/vList3"/>
    <dgm:cxn modelId="{A31E4A5D-B63C-4E32-9C7F-AAB9BE9DDC3E}" type="presOf" srcId="{0AAA78FD-B20A-4D9E-AF98-47816708B133}" destId="{6E723706-9512-4BC7-8D13-EE131816FEC6}" srcOrd="0" destOrd="0" presId="urn:microsoft.com/office/officeart/2005/8/layout/vList3"/>
    <dgm:cxn modelId="{EF610646-D9EC-4ECA-AFC4-27FC61DF2830}" type="presOf" srcId="{F294EAC0-C30F-4EB5-A3E4-CD9BC40F259C}" destId="{8D055C34-559D-4023-8521-8EAB31694AB8}" srcOrd="0" destOrd="0" presId="urn:microsoft.com/office/officeart/2005/8/layout/vList3"/>
    <dgm:cxn modelId="{08812AD5-1F6F-405A-9FA2-46830CE7EA45}" type="presOf" srcId="{EE3088EC-D70E-417B-93C7-1D315826EA40}" destId="{C53CF5EE-5EB3-4908-9987-6FC461447837}" srcOrd="0" destOrd="0" presId="urn:microsoft.com/office/officeart/2005/8/layout/vList3"/>
    <dgm:cxn modelId="{20647A89-1591-4421-933C-34CB949F99B6}" srcId="{0AAA78FD-B20A-4D9E-AF98-47816708B133}" destId="{0E1D4A76-6E4A-432C-A50F-64D77C957C12}" srcOrd="3" destOrd="0" parTransId="{B64ADF4A-1B87-4692-930B-B96AA26237A6}" sibTransId="{DAB277E3-8A79-4239-82BB-707050C5952F}"/>
    <dgm:cxn modelId="{A806896D-5310-4058-B66B-150A83B9715A}" type="presParOf" srcId="{6E723706-9512-4BC7-8D13-EE131816FEC6}" destId="{F22AFBF8-4D69-4BC9-A4F4-0B7A0A4BCA80}" srcOrd="0" destOrd="0" presId="urn:microsoft.com/office/officeart/2005/8/layout/vList3"/>
    <dgm:cxn modelId="{0C08976A-11C7-49C6-9172-EF11AF3ADC40}" type="presParOf" srcId="{F22AFBF8-4D69-4BC9-A4F4-0B7A0A4BCA80}" destId="{500E4433-DB71-46E8-89D0-65AB0EAAC79E}" srcOrd="0" destOrd="0" presId="urn:microsoft.com/office/officeart/2005/8/layout/vList3"/>
    <dgm:cxn modelId="{90423C9F-7CF1-45BE-A709-123CCBF21508}" type="presParOf" srcId="{F22AFBF8-4D69-4BC9-A4F4-0B7A0A4BCA80}" destId="{C53CF5EE-5EB3-4908-9987-6FC461447837}" srcOrd="1" destOrd="0" presId="urn:microsoft.com/office/officeart/2005/8/layout/vList3"/>
    <dgm:cxn modelId="{929B4480-D21D-4471-812D-BEFC6C124B6C}" type="presParOf" srcId="{6E723706-9512-4BC7-8D13-EE131816FEC6}" destId="{8781E03C-9F02-4503-83CE-7247CE0ECCFD}" srcOrd="1" destOrd="0" presId="urn:microsoft.com/office/officeart/2005/8/layout/vList3"/>
    <dgm:cxn modelId="{F28F81F1-E046-483D-95EC-9811B48B2CBB}" type="presParOf" srcId="{6E723706-9512-4BC7-8D13-EE131816FEC6}" destId="{465BD2E9-A7E8-4965-AFBF-EB726DF7CEFC}" srcOrd="2" destOrd="0" presId="urn:microsoft.com/office/officeart/2005/8/layout/vList3"/>
    <dgm:cxn modelId="{C86562D4-4FDB-4939-854F-58EED473C594}" type="presParOf" srcId="{465BD2E9-A7E8-4965-AFBF-EB726DF7CEFC}" destId="{938B20CC-B5FA-4B44-A94F-6C14099F7574}" srcOrd="0" destOrd="0" presId="urn:microsoft.com/office/officeart/2005/8/layout/vList3"/>
    <dgm:cxn modelId="{214357AB-C10D-46E6-8B8E-5B8FF5E1F273}" type="presParOf" srcId="{465BD2E9-A7E8-4965-AFBF-EB726DF7CEFC}" destId="{8D055C34-559D-4023-8521-8EAB31694AB8}" srcOrd="1" destOrd="0" presId="urn:microsoft.com/office/officeart/2005/8/layout/vList3"/>
    <dgm:cxn modelId="{73D0EE58-D081-438E-ACA0-4CD28A3D8414}" type="presParOf" srcId="{6E723706-9512-4BC7-8D13-EE131816FEC6}" destId="{175CC153-65AE-499F-B813-44F8CAA66D5C}" srcOrd="3" destOrd="0" presId="urn:microsoft.com/office/officeart/2005/8/layout/vList3"/>
    <dgm:cxn modelId="{09E453F1-25BB-4876-864B-C9DFCC046696}" type="presParOf" srcId="{6E723706-9512-4BC7-8D13-EE131816FEC6}" destId="{ACED78B6-D811-4927-BC32-F42429875D2C}" srcOrd="4" destOrd="0" presId="urn:microsoft.com/office/officeart/2005/8/layout/vList3"/>
    <dgm:cxn modelId="{0A1FF2E6-CA2B-4F9D-9032-39C15CDE1AAE}" type="presParOf" srcId="{ACED78B6-D811-4927-BC32-F42429875D2C}" destId="{9DAE14B9-C4C4-4583-87C2-B63AA3EB2DE8}" srcOrd="0" destOrd="0" presId="urn:microsoft.com/office/officeart/2005/8/layout/vList3"/>
    <dgm:cxn modelId="{D0316F93-FC9A-4DEE-9BDB-F41713A78951}" type="presParOf" srcId="{ACED78B6-D811-4927-BC32-F42429875D2C}" destId="{CE183992-11A8-4B47-A535-463362960D36}" srcOrd="1" destOrd="0" presId="urn:microsoft.com/office/officeart/2005/8/layout/vList3"/>
    <dgm:cxn modelId="{3951BD65-E743-47A6-B7B2-DDA87CA69B92}" type="presParOf" srcId="{6E723706-9512-4BC7-8D13-EE131816FEC6}" destId="{C787D6BA-D7FA-4772-8720-20C0048AB5C1}" srcOrd="5" destOrd="0" presId="urn:microsoft.com/office/officeart/2005/8/layout/vList3"/>
    <dgm:cxn modelId="{18CB93DF-F604-4624-9B2B-220FBC323C8D}" type="presParOf" srcId="{6E723706-9512-4BC7-8D13-EE131816FEC6}" destId="{0C818631-4F60-4AE5-A5DD-E73F09B62C6A}" srcOrd="6" destOrd="0" presId="urn:microsoft.com/office/officeart/2005/8/layout/vList3"/>
    <dgm:cxn modelId="{D6A69C13-35C2-4D62-B133-C3CEBEBCFABD}" type="presParOf" srcId="{0C818631-4F60-4AE5-A5DD-E73F09B62C6A}" destId="{84D0FAD5-6F07-4226-8CF8-095F64974A26}" srcOrd="0" destOrd="0" presId="urn:microsoft.com/office/officeart/2005/8/layout/vList3"/>
    <dgm:cxn modelId="{FDC3ACFB-F922-4161-B9CB-F6DD4F839A74}" type="presParOf" srcId="{0C818631-4F60-4AE5-A5DD-E73F09B62C6A}" destId="{B82EECF4-5402-4E90-96D0-47D229FD782D}" srcOrd="1" destOrd="0" presId="urn:microsoft.com/office/officeart/2005/8/layout/vLis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6B8E270-5DB6-405C-81BA-ABEF0A9CD86A}" type="doc">
      <dgm:prSet loTypeId="urn:microsoft.com/office/officeart/2005/8/layout/venn1" loCatId="relationship" qsTypeId="urn:microsoft.com/office/officeart/2005/8/quickstyle/simple5" qsCatId="simple" csTypeId="urn:microsoft.com/office/officeart/2005/8/colors/accent1_2" csCatId="accent1" phldr="1"/>
      <dgm:spPr/>
      <dgm:t>
        <a:bodyPr/>
        <a:lstStyle/>
        <a:p>
          <a:endParaRPr lang="es-EC"/>
        </a:p>
      </dgm:t>
    </dgm:pt>
    <dgm:pt modelId="{E47AC97A-D4E1-4955-8576-F24842EBAB55}">
      <dgm:prSet/>
      <dgm:spPr>
        <a:blipFill rotWithShape="0">
          <a:blip xmlns:r="http://schemas.openxmlformats.org/officeDocument/2006/relationships" r:embed="rId1"/>
          <a:stretch>
            <a:fillRect/>
          </a:stretch>
        </a:blipFill>
        <a:effectLst>
          <a:glow rad="228600">
            <a:schemeClr val="accent1">
              <a:satMod val="175000"/>
              <a:alpha val="40000"/>
            </a:schemeClr>
          </a:glow>
        </a:effectLst>
      </dgm:spPr>
      <dgm:t>
        <a:bodyPr/>
        <a:lstStyle/>
        <a:p>
          <a:pPr algn="l" rtl="0"/>
          <a:r>
            <a:rPr lang="es-EC" b="0" dirty="0" smtClean="0">
              <a:solidFill>
                <a:schemeClr val="accent2">
                  <a:lumMod val="60000"/>
                  <a:lumOff val="40000"/>
                </a:schemeClr>
              </a:solidFill>
            </a:rPr>
            <a:t>El 70% de la producción de maracuyá en el Ecuador se industrializa para la producción de jugo simple o natural como de jugo concentrado. </a:t>
          </a:r>
          <a:endParaRPr lang="es-EC" b="0" dirty="0">
            <a:solidFill>
              <a:schemeClr val="accent2">
                <a:lumMod val="60000"/>
                <a:lumOff val="40000"/>
              </a:schemeClr>
            </a:solidFill>
          </a:endParaRPr>
        </a:p>
      </dgm:t>
    </dgm:pt>
    <dgm:pt modelId="{9B47A13B-B0B1-4B79-A4A3-8302C0C294CD}" type="parTrans" cxnId="{568D5F45-535F-41A7-9AB8-8355ED1C3E47}">
      <dgm:prSet/>
      <dgm:spPr/>
      <dgm:t>
        <a:bodyPr/>
        <a:lstStyle/>
        <a:p>
          <a:endParaRPr lang="es-EC">
            <a:solidFill>
              <a:srgbClr val="FFFF00"/>
            </a:solidFill>
          </a:endParaRPr>
        </a:p>
      </dgm:t>
    </dgm:pt>
    <dgm:pt modelId="{2F4758E7-90ED-41B4-997F-2C4C45DF1FC1}" type="sibTrans" cxnId="{568D5F45-535F-41A7-9AB8-8355ED1C3E47}">
      <dgm:prSet/>
      <dgm:spPr/>
      <dgm:t>
        <a:bodyPr/>
        <a:lstStyle/>
        <a:p>
          <a:endParaRPr lang="es-EC">
            <a:solidFill>
              <a:srgbClr val="FFFF00"/>
            </a:solidFill>
          </a:endParaRPr>
        </a:p>
      </dgm:t>
    </dgm:pt>
    <dgm:pt modelId="{1D90485A-749A-41C9-B3A6-3AC934B1EBCF}">
      <dgm:prSet/>
      <dgm:spPr>
        <a:blipFill dpi="0" rotWithShape="0">
          <a:blip xmlns:r="http://schemas.openxmlformats.org/officeDocument/2006/relationships" r:embed="rId2">
            <a:alphaModFix amt="83000"/>
          </a:blip>
          <a:srcRect/>
          <a:stretch>
            <a:fillRect/>
          </a:stretch>
        </a:blipFill>
        <a:effectLst>
          <a:glow rad="228600">
            <a:schemeClr val="accent1">
              <a:satMod val="175000"/>
              <a:alpha val="40000"/>
            </a:schemeClr>
          </a:glow>
        </a:effectLst>
      </dgm:spPr>
      <dgm:t>
        <a:bodyPr/>
        <a:lstStyle/>
        <a:p>
          <a:pPr algn="r" rtl="0"/>
          <a:endParaRPr lang="es-EC" dirty="0" smtClean="0">
            <a:solidFill>
              <a:srgbClr val="000000"/>
            </a:solidFill>
          </a:endParaRPr>
        </a:p>
        <a:p>
          <a:pPr algn="r" rtl="0"/>
          <a:endParaRPr lang="es-EC" dirty="0" smtClean="0">
            <a:solidFill>
              <a:srgbClr val="000000"/>
            </a:solidFill>
          </a:endParaRPr>
        </a:p>
        <a:p>
          <a:pPr algn="r" rtl="0"/>
          <a:r>
            <a:rPr lang="es-EC" dirty="0" smtClean="0">
              <a:solidFill>
                <a:srgbClr val="000000"/>
              </a:solidFill>
            </a:rPr>
            <a:t>La transformación del maracuyá para jugos de exportación se generalizó en 1985.</a:t>
          </a:r>
          <a:endParaRPr lang="es-EC" dirty="0">
            <a:solidFill>
              <a:srgbClr val="000000"/>
            </a:solidFill>
          </a:endParaRPr>
        </a:p>
      </dgm:t>
    </dgm:pt>
    <dgm:pt modelId="{54036721-3588-4462-9947-023ABD9C6605}" type="parTrans" cxnId="{B2B385EA-8BF9-4CE1-9F5D-8A49F15ACCE2}">
      <dgm:prSet/>
      <dgm:spPr/>
      <dgm:t>
        <a:bodyPr/>
        <a:lstStyle/>
        <a:p>
          <a:endParaRPr lang="es-EC">
            <a:solidFill>
              <a:srgbClr val="FFFF00"/>
            </a:solidFill>
          </a:endParaRPr>
        </a:p>
      </dgm:t>
    </dgm:pt>
    <dgm:pt modelId="{89D045FA-203A-4C1A-8CFD-6975AC824362}" type="sibTrans" cxnId="{B2B385EA-8BF9-4CE1-9F5D-8A49F15ACCE2}">
      <dgm:prSet/>
      <dgm:spPr/>
      <dgm:t>
        <a:bodyPr/>
        <a:lstStyle/>
        <a:p>
          <a:endParaRPr lang="es-EC">
            <a:solidFill>
              <a:srgbClr val="FFFF00"/>
            </a:solidFill>
          </a:endParaRPr>
        </a:p>
      </dgm:t>
    </dgm:pt>
    <dgm:pt modelId="{2F5255B4-CDEB-49E4-A666-F65517247786}">
      <dgm:prSet custT="1"/>
      <dgm:spPr>
        <a:blipFill dpi="0" rotWithShape="0">
          <a:blip xmlns:r="http://schemas.openxmlformats.org/officeDocument/2006/relationships" r:embed="rId3">
            <a:alphaModFix amt="87000"/>
          </a:blip>
          <a:srcRect/>
          <a:stretch>
            <a:fillRect/>
          </a:stretch>
        </a:blipFill>
        <a:effectLst>
          <a:glow rad="228600">
            <a:schemeClr val="accent1">
              <a:satMod val="175000"/>
              <a:alpha val="40000"/>
            </a:schemeClr>
          </a:glow>
        </a:effectLst>
      </dgm:spPr>
      <dgm:t>
        <a:bodyPr/>
        <a:lstStyle/>
        <a:p>
          <a:pPr algn="l" rtl="0"/>
          <a:r>
            <a:rPr lang="es-EC" sz="1100" dirty="0" smtClean="0">
              <a:solidFill>
                <a:schemeClr val="bg1"/>
              </a:solidFill>
            </a:rPr>
            <a:t>La producción en la región costera ha propiciado a la vez la concentración regional de la industria, por las facilidades para el suministro de las materias primas.</a:t>
          </a:r>
          <a:endParaRPr lang="es-EC" sz="1100" dirty="0">
            <a:solidFill>
              <a:schemeClr val="bg1"/>
            </a:solidFill>
          </a:endParaRPr>
        </a:p>
      </dgm:t>
    </dgm:pt>
    <dgm:pt modelId="{67328742-FAED-4502-9555-B356CC036FEC}" type="parTrans" cxnId="{D6D77847-729B-41AC-A0AC-A7961B73F658}">
      <dgm:prSet/>
      <dgm:spPr/>
      <dgm:t>
        <a:bodyPr/>
        <a:lstStyle/>
        <a:p>
          <a:endParaRPr lang="es-EC">
            <a:solidFill>
              <a:srgbClr val="FFFF00"/>
            </a:solidFill>
          </a:endParaRPr>
        </a:p>
      </dgm:t>
    </dgm:pt>
    <dgm:pt modelId="{742B71D2-2E03-4E02-B60C-8BEF462AE294}" type="sibTrans" cxnId="{D6D77847-729B-41AC-A0AC-A7961B73F658}">
      <dgm:prSet/>
      <dgm:spPr/>
      <dgm:t>
        <a:bodyPr/>
        <a:lstStyle/>
        <a:p>
          <a:endParaRPr lang="es-EC">
            <a:solidFill>
              <a:srgbClr val="FFFF00"/>
            </a:solidFill>
          </a:endParaRPr>
        </a:p>
      </dgm:t>
    </dgm:pt>
    <dgm:pt modelId="{25085857-AC08-470B-9C5F-9BE155EB0DFB}" type="pres">
      <dgm:prSet presAssocID="{96B8E270-5DB6-405C-81BA-ABEF0A9CD86A}" presName="compositeShape" presStyleCnt="0">
        <dgm:presLayoutVars>
          <dgm:chMax val="7"/>
          <dgm:dir/>
          <dgm:resizeHandles val="exact"/>
        </dgm:presLayoutVars>
      </dgm:prSet>
      <dgm:spPr/>
      <dgm:t>
        <a:bodyPr/>
        <a:lstStyle/>
        <a:p>
          <a:endParaRPr lang="es-ES"/>
        </a:p>
      </dgm:t>
    </dgm:pt>
    <dgm:pt modelId="{F7E218AE-B644-4BE0-BC10-804BA3CF8AA4}" type="pres">
      <dgm:prSet presAssocID="{E47AC97A-D4E1-4955-8576-F24842EBAB55}" presName="circ1" presStyleLbl="vennNode1" presStyleIdx="0" presStyleCnt="3" custLinFactNeighborX="-5031" custLinFactNeighborY="1061"/>
      <dgm:spPr/>
      <dgm:t>
        <a:bodyPr/>
        <a:lstStyle/>
        <a:p>
          <a:endParaRPr lang="es-ES"/>
        </a:p>
      </dgm:t>
    </dgm:pt>
    <dgm:pt modelId="{86673D6F-F7F5-46D6-BB15-63F4FA5B37F4}" type="pres">
      <dgm:prSet presAssocID="{E47AC97A-D4E1-4955-8576-F24842EBAB55}" presName="circ1Tx" presStyleLbl="revTx" presStyleIdx="0" presStyleCnt="0">
        <dgm:presLayoutVars>
          <dgm:chMax val="0"/>
          <dgm:chPref val="0"/>
          <dgm:bulletEnabled val="1"/>
        </dgm:presLayoutVars>
      </dgm:prSet>
      <dgm:spPr/>
      <dgm:t>
        <a:bodyPr/>
        <a:lstStyle/>
        <a:p>
          <a:endParaRPr lang="es-ES"/>
        </a:p>
      </dgm:t>
    </dgm:pt>
    <dgm:pt modelId="{81A61649-D467-4AB9-8AAF-3CD865205E24}" type="pres">
      <dgm:prSet presAssocID="{1D90485A-749A-41C9-B3A6-3AC934B1EBCF}" presName="circ2" presStyleLbl="vennNode1" presStyleIdx="1" presStyleCnt="3"/>
      <dgm:spPr/>
      <dgm:t>
        <a:bodyPr/>
        <a:lstStyle/>
        <a:p>
          <a:endParaRPr lang="es-EC"/>
        </a:p>
      </dgm:t>
    </dgm:pt>
    <dgm:pt modelId="{37F9ED7E-1BF8-4A22-9446-EB6D981D4A46}" type="pres">
      <dgm:prSet presAssocID="{1D90485A-749A-41C9-B3A6-3AC934B1EBCF}" presName="circ2Tx" presStyleLbl="revTx" presStyleIdx="0" presStyleCnt="0">
        <dgm:presLayoutVars>
          <dgm:chMax val="0"/>
          <dgm:chPref val="0"/>
          <dgm:bulletEnabled val="1"/>
        </dgm:presLayoutVars>
      </dgm:prSet>
      <dgm:spPr/>
      <dgm:t>
        <a:bodyPr/>
        <a:lstStyle/>
        <a:p>
          <a:endParaRPr lang="es-EC"/>
        </a:p>
      </dgm:t>
    </dgm:pt>
    <dgm:pt modelId="{B0DB45C6-B690-4262-AABF-BAD63CCF3A4F}" type="pres">
      <dgm:prSet presAssocID="{2F5255B4-CDEB-49E4-A666-F65517247786}" presName="circ3" presStyleLbl="vennNode1" presStyleIdx="2" presStyleCnt="3" custLinFactNeighborX="-14347" custLinFactNeighborY="659"/>
      <dgm:spPr/>
      <dgm:t>
        <a:bodyPr/>
        <a:lstStyle/>
        <a:p>
          <a:endParaRPr lang="es-ES"/>
        </a:p>
      </dgm:t>
    </dgm:pt>
    <dgm:pt modelId="{D88E34FE-25EA-4343-B782-3A5CFA086DA9}" type="pres">
      <dgm:prSet presAssocID="{2F5255B4-CDEB-49E4-A666-F65517247786}" presName="circ3Tx" presStyleLbl="revTx" presStyleIdx="0" presStyleCnt="0">
        <dgm:presLayoutVars>
          <dgm:chMax val="0"/>
          <dgm:chPref val="0"/>
          <dgm:bulletEnabled val="1"/>
        </dgm:presLayoutVars>
      </dgm:prSet>
      <dgm:spPr/>
      <dgm:t>
        <a:bodyPr/>
        <a:lstStyle/>
        <a:p>
          <a:endParaRPr lang="es-ES"/>
        </a:p>
      </dgm:t>
    </dgm:pt>
  </dgm:ptLst>
  <dgm:cxnLst>
    <dgm:cxn modelId="{E2714044-3EC4-401B-BD3A-F220A99C3970}" type="presOf" srcId="{1D90485A-749A-41C9-B3A6-3AC934B1EBCF}" destId="{37F9ED7E-1BF8-4A22-9446-EB6D981D4A46}" srcOrd="1" destOrd="0" presId="urn:microsoft.com/office/officeart/2005/8/layout/venn1"/>
    <dgm:cxn modelId="{D6D77847-729B-41AC-A0AC-A7961B73F658}" srcId="{96B8E270-5DB6-405C-81BA-ABEF0A9CD86A}" destId="{2F5255B4-CDEB-49E4-A666-F65517247786}" srcOrd="2" destOrd="0" parTransId="{67328742-FAED-4502-9555-B356CC036FEC}" sibTransId="{742B71D2-2E03-4E02-B60C-8BEF462AE294}"/>
    <dgm:cxn modelId="{568D5F45-535F-41A7-9AB8-8355ED1C3E47}" srcId="{96B8E270-5DB6-405C-81BA-ABEF0A9CD86A}" destId="{E47AC97A-D4E1-4955-8576-F24842EBAB55}" srcOrd="0" destOrd="0" parTransId="{9B47A13B-B0B1-4B79-A4A3-8302C0C294CD}" sibTransId="{2F4758E7-90ED-41B4-997F-2C4C45DF1FC1}"/>
    <dgm:cxn modelId="{BBBD2AA0-0064-4EF4-9FAF-9779781DC994}" type="presOf" srcId="{E47AC97A-D4E1-4955-8576-F24842EBAB55}" destId="{F7E218AE-B644-4BE0-BC10-804BA3CF8AA4}" srcOrd="0" destOrd="0" presId="urn:microsoft.com/office/officeart/2005/8/layout/venn1"/>
    <dgm:cxn modelId="{8207F79B-B943-470C-AE45-B12DFBEB569A}" type="presOf" srcId="{1D90485A-749A-41C9-B3A6-3AC934B1EBCF}" destId="{81A61649-D467-4AB9-8AAF-3CD865205E24}" srcOrd="0" destOrd="0" presId="urn:microsoft.com/office/officeart/2005/8/layout/venn1"/>
    <dgm:cxn modelId="{6F6F03DE-C415-4A42-8E9E-6DB0AE0366FC}" type="presOf" srcId="{2F5255B4-CDEB-49E4-A666-F65517247786}" destId="{D88E34FE-25EA-4343-B782-3A5CFA086DA9}" srcOrd="1" destOrd="0" presId="urn:microsoft.com/office/officeart/2005/8/layout/venn1"/>
    <dgm:cxn modelId="{BE159E41-1121-4DF8-8F4D-A9A0DF8001E0}" type="presOf" srcId="{2F5255B4-CDEB-49E4-A666-F65517247786}" destId="{B0DB45C6-B690-4262-AABF-BAD63CCF3A4F}" srcOrd="0" destOrd="0" presId="urn:microsoft.com/office/officeart/2005/8/layout/venn1"/>
    <dgm:cxn modelId="{B2B385EA-8BF9-4CE1-9F5D-8A49F15ACCE2}" srcId="{96B8E270-5DB6-405C-81BA-ABEF0A9CD86A}" destId="{1D90485A-749A-41C9-B3A6-3AC934B1EBCF}" srcOrd="1" destOrd="0" parTransId="{54036721-3588-4462-9947-023ABD9C6605}" sibTransId="{89D045FA-203A-4C1A-8CFD-6975AC824362}"/>
    <dgm:cxn modelId="{ACD6088D-A35C-49A7-878A-427D14FA76DE}" type="presOf" srcId="{E47AC97A-D4E1-4955-8576-F24842EBAB55}" destId="{86673D6F-F7F5-46D6-BB15-63F4FA5B37F4}" srcOrd="1" destOrd="0" presId="urn:microsoft.com/office/officeart/2005/8/layout/venn1"/>
    <dgm:cxn modelId="{2F0EA47E-0C0D-42C8-842F-8151BD3BC0DD}" type="presOf" srcId="{96B8E270-5DB6-405C-81BA-ABEF0A9CD86A}" destId="{25085857-AC08-470B-9C5F-9BE155EB0DFB}" srcOrd="0" destOrd="0" presId="urn:microsoft.com/office/officeart/2005/8/layout/venn1"/>
    <dgm:cxn modelId="{7F85F518-3782-442D-B1AE-56E3FDED7996}" type="presParOf" srcId="{25085857-AC08-470B-9C5F-9BE155EB0DFB}" destId="{F7E218AE-B644-4BE0-BC10-804BA3CF8AA4}" srcOrd="0" destOrd="0" presId="urn:microsoft.com/office/officeart/2005/8/layout/venn1"/>
    <dgm:cxn modelId="{BA39FC19-1BF7-49D0-9A61-4B6D3D348A12}" type="presParOf" srcId="{25085857-AC08-470B-9C5F-9BE155EB0DFB}" destId="{86673D6F-F7F5-46D6-BB15-63F4FA5B37F4}" srcOrd="1" destOrd="0" presId="urn:microsoft.com/office/officeart/2005/8/layout/venn1"/>
    <dgm:cxn modelId="{A34A4BD7-4217-40F9-9DF1-E8A0AAE8373F}" type="presParOf" srcId="{25085857-AC08-470B-9C5F-9BE155EB0DFB}" destId="{81A61649-D467-4AB9-8AAF-3CD865205E24}" srcOrd="2" destOrd="0" presId="urn:microsoft.com/office/officeart/2005/8/layout/venn1"/>
    <dgm:cxn modelId="{3D349833-79FB-499F-B7EC-535CFE672D6B}" type="presParOf" srcId="{25085857-AC08-470B-9C5F-9BE155EB0DFB}" destId="{37F9ED7E-1BF8-4A22-9446-EB6D981D4A46}" srcOrd="3" destOrd="0" presId="urn:microsoft.com/office/officeart/2005/8/layout/venn1"/>
    <dgm:cxn modelId="{91EE5105-6402-4DBD-865B-D566EA6F3E90}" type="presParOf" srcId="{25085857-AC08-470B-9C5F-9BE155EB0DFB}" destId="{B0DB45C6-B690-4262-AABF-BAD63CCF3A4F}" srcOrd="4" destOrd="0" presId="urn:microsoft.com/office/officeart/2005/8/layout/venn1"/>
    <dgm:cxn modelId="{700CF4A7-9281-40F8-8033-6605C72954A6}" type="presParOf" srcId="{25085857-AC08-470B-9C5F-9BE155EB0DFB}" destId="{D88E34FE-25EA-4343-B782-3A5CFA086DA9}"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C4CD5E2-62AE-4D0C-A2E3-CF45DBF98A6C}" type="doc">
      <dgm:prSet loTypeId="urn:microsoft.com/office/officeart/2005/8/layout/matrix2" loCatId="matrix" qsTypeId="urn:microsoft.com/office/officeart/2005/8/quickstyle/simple1" qsCatId="simple" csTypeId="urn:microsoft.com/office/officeart/2005/8/colors/colorful1" csCatId="colorful" phldr="1"/>
      <dgm:spPr/>
      <dgm:t>
        <a:bodyPr/>
        <a:lstStyle/>
        <a:p>
          <a:endParaRPr lang="es-EC"/>
        </a:p>
      </dgm:t>
    </dgm:pt>
    <dgm:pt modelId="{6A7B9AF2-B5A2-4EE7-8529-BBC0461BA4B5}">
      <dgm:prSet/>
      <dgm:spPr/>
      <dgm:t>
        <a:bodyPr/>
        <a:lstStyle/>
        <a:p>
          <a:pPr rtl="0"/>
          <a:r>
            <a:rPr lang="es-EC" dirty="0" smtClean="0">
              <a:solidFill>
                <a:srgbClr val="000000"/>
              </a:solidFill>
            </a:rPr>
            <a:t>Cantidad de Productos  Ofertar empresa está en función de la capacidad operativa y de producción con la que cuenta.</a:t>
          </a:r>
          <a:endParaRPr lang="es-EC" dirty="0">
            <a:solidFill>
              <a:srgbClr val="000000"/>
            </a:solidFill>
          </a:endParaRPr>
        </a:p>
      </dgm:t>
    </dgm:pt>
    <dgm:pt modelId="{947716CD-5137-43AF-B558-849EE2D401D2}" type="parTrans" cxnId="{0687B535-1B5E-490F-BB91-C0AB546EA3D3}">
      <dgm:prSet/>
      <dgm:spPr/>
      <dgm:t>
        <a:bodyPr/>
        <a:lstStyle/>
        <a:p>
          <a:endParaRPr lang="es-EC">
            <a:solidFill>
              <a:srgbClr val="000000"/>
            </a:solidFill>
          </a:endParaRPr>
        </a:p>
      </dgm:t>
    </dgm:pt>
    <dgm:pt modelId="{A0F9AF13-5C6C-43A6-AE5A-19DD8013D9E9}" type="sibTrans" cxnId="{0687B535-1B5E-490F-BB91-C0AB546EA3D3}">
      <dgm:prSet/>
      <dgm:spPr/>
      <dgm:t>
        <a:bodyPr/>
        <a:lstStyle/>
        <a:p>
          <a:endParaRPr lang="es-EC">
            <a:solidFill>
              <a:srgbClr val="000000"/>
            </a:solidFill>
          </a:endParaRPr>
        </a:p>
      </dgm:t>
    </dgm:pt>
    <dgm:pt modelId="{F3102F55-DA23-4568-B13B-4382E08C68D1}">
      <dgm:prSet/>
      <dgm:spPr/>
      <dgm:t>
        <a:bodyPr/>
        <a:lstStyle/>
        <a:p>
          <a:pPr rtl="0"/>
          <a:r>
            <a:rPr lang="es-EC" smtClean="0">
              <a:solidFill>
                <a:srgbClr val="000000"/>
              </a:solidFill>
            </a:rPr>
            <a:t>Capacidad Producción Planta 50.000 Kg mensuales.</a:t>
          </a:r>
          <a:endParaRPr lang="es-EC" dirty="0">
            <a:solidFill>
              <a:srgbClr val="000000"/>
            </a:solidFill>
          </a:endParaRPr>
        </a:p>
      </dgm:t>
    </dgm:pt>
    <dgm:pt modelId="{FF171D92-B26C-4B57-86B4-45AE709EB012}" type="parTrans" cxnId="{38482482-6728-4093-863B-43BCDC16C3B5}">
      <dgm:prSet/>
      <dgm:spPr/>
      <dgm:t>
        <a:bodyPr/>
        <a:lstStyle/>
        <a:p>
          <a:endParaRPr lang="es-EC">
            <a:solidFill>
              <a:srgbClr val="000000"/>
            </a:solidFill>
          </a:endParaRPr>
        </a:p>
      </dgm:t>
    </dgm:pt>
    <dgm:pt modelId="{085B3ECB-108C-478F-8A41-CE1C11B2B75F}" type="sibTrans" cxnId="{38482482-6728-4093-863B-43BCDC16C3B5}">
      <dgm:prSet/>
      <dgm:spPr/>
      <dgm:t>
        <a:bodyPr/>
        <a:lstStyle/>
        <a:p>
          <a:endParaRPr lang="es-EC">
            <a:solidFill>
              <a:srgbClr val="000000"/>
            </a:solidFill>
          </a:endParaRPr>
        </a:p>
      </dgm:t>
    </dgm:pt>
    <dgm:pt modelId="{BAF6E71F-E0A3-40F3-86BF-D8290A548A52}">
      <dgm:prSet/>
      <dgm:spPr/>
      <dgm:t>
        <a:bodyPr/>
        <a:lstStyle/>
        <a:p>
          <a:pPr rtl="0"/>
          <a:r>
            <a:rPr lang="es-EC" smtClean="0">
              <a:solidFill>
                <a:srgbClr val="000000"/>
              </a:solidFill>
            </a:rPr>
            <a:t>Inicialmente  70% de la capacidad Capacidad=420.000 Kg de ate.</a:t>
          </a:r>
          <a:endParaRPr lang="es-EC" dirty="0">
            <a:solidFill>
              <a:srgbClr val="000000"/>
            </a:solidFill>
          </a:endParaRPr>
        </a:p>
      </dgm:t>
    </dgm:pt>
    <dgm:pt modelId="{F1BC967A-E9F0-40DE-86E9-482368B9D52E}" type="parTrans" cxnId="{0D2384BA-8EC0-41C2-A6D8-523BC0BA063D}">
      <dgm:prSet/>
      <dgm:spPr/>
      <dgm:t>
        <a:bodyPr/>
        <a:lstStyle/>
        <a:p>
          <a:endParaRPr lang="es-EC">
            <a:solidFill>
              <a:srgbClr val="000000"/>
            </a:solidFill>
          </a:endParaRPr>
        </a:p>
      </dgm:t>
    </dgm:pt>
    <dgm:pt modelId="{C7DB97DD-61C4-42BB-A02C-CA0D88D87381}" type="sibTrans" cxnId="{0D2384BA-8EC0-41C2-A6D8-523BC0BA063D}">
      <dgm:prSet/>
      <dgm:spPr/>
      <dgm:t>
        <a:bodyPr/>
        <a:lstStyle/>
        <a:p>
          <a:endParaRPr lang="es-EC">
            <a:solidFill>
              <a:srgbClr val="000000"/>
            </a:solidFill>
          </a:endParaRPr>
        </a:p>
      </dgm:t>
    </dgm:pt>
    <dgm:pt modelId="{FF709ABF-03C9-445C-9316-5D3E948171ED}">
      <dgm:prSet/>
      <dgm:spPr/>
      <dgm:t>
        <a:bodyPr/>
        <a:lstStyle/>
        <a:p>
          <a:pPr rtl="0"/>
          <a:r>
            <a:rPr lang="es-AR" smtClean="0">
              <a:solidFill>
                <a:srgbClr val="000000"/>
              </a:solidFill>
            </a:rPr>
            <a:t>Planificación Producción Anual 3%</a:t>
          </a:r>
          <a:endParaRPr lang="es-EC" dirty="0">
            <a:solidFill>
              <a:srgbClr val="000000"/>
            </a:solidFill>
          </a:endParaRPr>
        </a:p>
      </dgm:t>
    </dgm:pt>
    <dgm:pt modelId="{3C71B67E-DB56-44CB-93C5-4965E0CBDC11}" type="parTrans" cxnId="{0A29FFA8-B449-4D3A-9082-BC45F6C6A7CE}">
      <dgm:prSet/>
      <dgm:spPr/>
      <dgm:t>
        <a:bodyPr/>
        <a:lstStyle/>
        <a:p>
          <a:endParaRPr lang="es-EC">
            <a:solidFill>
              <a:srgbClr val="000000"/>
            </a:solidFill>
          </a:endParaRPr>
        </a:p>
      </dgm:t>
    </dgm:pt>
    <dgm:pt modelId="{172E1424-05B6-4422-A239-8FA49495FCDF}" type="sibTrans" cxnId="{0A29FFA8-B449-4D3A-9082-BC45F6C6A7CE}">
      <dgm:prSet/>
      <dgm:spPr/>
      <dgm:t>
        <a:bodyPr/>
        <a:lstStyle/>
        <a:p>
          <a:endParaRPr lang="es-EC">
            <a:solidFill>
              <a:srgbClr val="000000"/>
            </a:solidFill>
          </a:endParaRPr>
        </a:p>
      </dgm:t>
    </dgm:pt>
    <dgm:pt modelId="{79DA85EC-544F-44E9-9EF9-5C836916C28B}" type="pres">
      <dgm:prSet presAssocID="{FC4CD5E2-62AE-4D0C-A2E3-CF45DBF98A6C}" presName="matrix" presStyleCnt="0">
        <dgm:presLayoutVars>
          <dgm:chMax val="1"/>
          <dgm:dir/>
          <dgm:resizeHandles val="exact"/>
        </dgm:presLayoutVars>
      </dgm:prSet>
      <dgm:spPr/>
      <dgm:t>
        <a:bodyPr/>
        <a:lstStyle/>
        <a:p>
          <a:endParaRPr lang="es-ES"/>
        </a:p>
      </dgm:t>
    </dgm:pt>
    <dgm:pt modelId="{347D8A2A-6B40-4626-BB5E-081EC690BD5D}" type="pres">
      <dgm:prSet presAssocID="{FC4CD5E2-62AE-4D0C-A2E3-CF45DBF98A6C}" presName="axisShape" presStyleLbl="bgShp" presStyleIdx="0" presStyleCnt="1"/>
      <dgm:spPr/>
      <dgm:t>
        <a:bodyPr/>
        <a:lstStyle/>
        <a:p>
          <a:endParaRPr lang="es-ES"/>
        </a:p>
      </dgm:t>
    </dgm:pt>
    <dgm:pt modelId="{80FB8684-69AD-486B-84F7-2BE93957AFFD}" type="pres">
      <dgm:prSet presAssocID="{FC4CD5E2-62AE-4D0C-A2E3-CF45DBF98A6C}" presName="rect1" presStyleLbl="node1" presStyleIdx="0" presStyleCnt="4">
        <dgm:presLayoutVars>
          <dgm:chMax val="0"/>
          <dgm:chPref val="0"/>
          <dgm:bulletEnabled val="1"/>
        </dgm:presLayoutVars>
      </dgm:prSet>
      <dgm:spPr/>
      <dgm:t>
        <a:bodyPr/>
        <a:lstStyle/>
        <a:p>
          <a:endParaRPr lang="es-EC"/>
        </a:p>
      </dgm:t>
    </dgm:pt>
    <dgm:pt modelId="{CF3700DB-37AE-4F80-89EC-91678EE3E55F}" type="pres">
      <dgm:prSet presAssocID="{FC4CD5E2-62AE-4D0C-A2E3-CF45DBF98A6C}" presName="rect2" presStyleLbl="node1" presStyleIdx="1" presStyleCnt="4">
        <dgm:presLayoutVars>
          <dgm:chMax val="0"/>
          <dgm:chPref val="0"/>
          <dgm:bulletEnabled val="1"/>
        </dgm:presLayoutVars>
      </dgm:prSet>
      <dgm:spPr/>
      <dgm:t>
        <a:bodyPr/>
        <a:lstStyle/>
        <a:p>
          <a:endParaRPr lang="es-EC"/>
        </a:p>
      </dgm:t>
    </dgm:pt>
    <dgm:pt modelId="{0E58E842-5A80-4B9E-A3D1-BF38407C19FA}" type="pres">
      <dgm:prSet presAssocID="{FC4CD5E2-62AE-4D0C-A2E3-CF45DBF98A6C}" presName="rect3" presStyleLbl="node1" presStyleIdx="2" presStyleCnt="4">
        <dgm:presLayoutVars>
          <dgm:chMax val="0"/>
          <dgm:chPref val="0"/>
          <dgm:bulletEnabled val="1"/>
        </dgm:presLayoutVars>
      </dgm:prSet>
      <dgm:spPr/>
      <dgm:t>
        <a:bodyPr/>
        <a:lstStyle/>
        <a:p>
          <a:endParaRPr lang="es-EC"/>
        </a:p>
      </dgm:t>
    </dgm:pt>
    <dgm:pt modelId="{5AB5D2EE-B7EB-48D5-A58B-C6B2D96542D0}" type="pres">
      <dgm:prSet presAssocID="{FC4CD5E2-62AE-4D0C-A2E3-CF45DBF98A6C}" presName="rect4" presStyleLbl="node1" presStyleIdx="3" presStyleCnt="4">
        <dgm:presLayoutVars>
          <dgm:chMax val="0"/>
          <dgm:chPref val="0"/>
          <dgm:bulletEnabled val="1"/>
        </dgm:presLayoutVars>
      </dgm:prSet>
      <dgm:spPr/>
      <dgm:t>
        <a:bodyPr/>
        <a:lstStyle/>
        <a:p>
          <a:endParaRPr lang="es-EC"/>
        </a:p>
      </dgm:t>
    </dgm:pt>
  </dgm:ptLst>
  <dgm:cxnLst>
    <dgm:cxn modelId="{0A29FFA8-B449-4D3A-9082-BC45F6C6A7CE}" srcId="{FC4CD5E2-62AE-4D0C-A2E3-CF45DBF98A6C}" destId="{FF709ABF-03C9-445C-9316-5D3E948171ED}" srcOrd="3" destOrd="0" parTransId="{3C71B67E-DB56-44CB-93C5-4965E0CBDC11}" sibTransId="{172E1424-05B6-4422-A239-8FA49495FCDF}"/>
    <dgm:cxn modelId="{0578F922-AA3F-48CD-AFF2-7B3375F170BE}" type="presOf" srcId="{FF709ABF-03C9-445C-9316-5D3E948171ED}" destId="{5AB5D2EE-B7EB-48D5-A58B-C6B2D96542D0}" srcOrd="0" destOrd="0" presId="urn:microsoft.com/office/officeart/2005/8/layout/matrix2"/>
    <dgm:cxn modelId="{0687B535-1B5E-490F-BB91-C0AB546EA3D3}" srcId="{FC4CD5E2-62AE-4D0C-A2E3-CF45DBF98A6C}" destId="{6A7B9AF2-B5A2-4EE7-8529-BBC0461BA4B5}" srcOrd="0" destOrd="0" parTransId="{947716CD-5137-43AF-B558-849EE2D401D2}" sibTransId="{A0F9AF13-5C6C-43A6-AE5A-19DD8013D9E9}"/>
    <dgm:cxn modelId="{2A3C7693-8D4D-4AB7-9377-CD125A5B2E26}" type="presOf" srcId="{F3102F55-DA23-4568-B13B-4382E08C68D1}" destId="{CF3700DB-37AE-4F80-89EC-91678EE3E55F}" srcOrd="0" destOrd="0" presId="urn:microsoft.com/office/officeart/2005/8/layout/matrix2"/>
    <dgm:cxn modelId="{56792FE8-D25F-4D29-A999-6261B19D79D2}" type="presOf" srcId="{BAF6E71F-E0A3-40F3-86BF-D8290A548A52}" destId="{0E58E842-5A80-4B9E-A3D1-BF38407C19FA}" srcOrd="0" destOrd="0" presId="urn:microsoft.com/office/officeart/2005/8/layout/matrix2"/>
    <dgm:cxn modelId="{1263A663-D58B-45BC-8BFD-77F1A1EAF0A9}" type="presOf" srcId="{6A7B9AF2-B5A2-4EE7-8529-BBC0461BA4B5}" destId="{80FB8684-69AD-486B-84F7-2BE93957AFFD}" srcOrd="0" destOrd="0" presId="urn:microsoft.com/office/officeart/2005/8/layout/matrix2"/>
    <dgm:cxn modelId="{988C884E-068B-4FF1-A4DC-5B6E12DF3C58}" type="presOf" srcId="{FC4CD5E2-62AE-4D0C-A2E3-CF45DBF98A6C}" destId="{79DA85EC-544F-44E9-9EF9-5C836916C28B}" srcOrd="0" destOrd="0" presId="urn:microsoft.com/office/officeart/2005/8/layout/matrix2"/>
    <dgm:cxn modelId="{0D2384BA-8EC0-41C2-A6D8-523BC0BA063D}" srcId="{FC4CD5E2-62AE-4D0C-A2E3-CF45DBF98A6C}" destId="{BAF6E71F-E0A3-40F3-86BF-D8290A548A52}" srcOrd="2" destOrd="0" parTransId="{F1BC967A-E9F0-40DE-86E9-482368B9D52E}" sibTransId="{C7DB97DD-61C4-42BB-A02C-CA0D88D87381}"/>
    <dgm:cxn modelId="{38482482-6728-4093-863B-43BCDC16C3B5}" srcId="{FC4CD5E2-62AE-4D0C-A2E3-CF45DBF98A6C}" destId="{F3102F55-DA23-4568-B13B-4382E08C68D1}" srcOrd="1" destOrd="0" parTransId="{FF171D92-B26C-4B57-86B4-45AE709EB012}" sibTransId="{085B3ECB-108C-478F-8A41-CE1C11B2B75F}"/>
    <dgm:cxn modelId="{5D8434F2-CC2B-4566-A3C4-8BF2234FE879}" type="presParOf" srcId="{79DA85EC-544F-44E9-9EF9-5C836916C28B}" destId="{347D8A2A-6B40-4626-BB5E-081EC690BD5D}" srcOrd="0" destOrd="0" presId="urn:microsoft.com/office/officeart/2005/8/layout/matrix2"/>
    <dgm:cxn modelId="{E216BDCA-3097-49B6-8BED-F150F00CF4CA}" type="presParOf" srcId="{79DA85EC-544F-44E9-9EF9-5C836916C28B}" destId="{80FB8684-69AD-486B-84F7-2BE93957AFFD}" srcOrd="1" destOrd="0" presId="urn:microsoft.com/office/officeart/2005/8/layout/matrix2"/>
    <dgm:cxn modelId="{03AB7A79-91E9-4322-86E9-C46B415BE9E1}" type="presParOf" srcId="{79DA85EC-544F-44E9-9EF9-5C836916C28B}" destId="{CF3700DB-37AE-4F80-89EC-91678EE3E55F}" srcOrd="2" destOrd="0" presId="urn:microsoft.com/office/officeart/2005/8/layout/matrix2"/>
    <dgm:cxn modelId="{1AC77A7F-5E24-4953-887E-CA462B2DC5A7}" type="presParOf" srcId="{79DA85EC-544F-44E9-9EF9-5C836916C28B}" destId="{0E58E842-5A80-4B9E-A3D1-BF38407C19FA}" srcOrd="3" destOrd="0" presId="urn:microsoft.com/office/officeart/2005/8/layout/matrix2"/>
    <dgm:cxn modelId="{7624B99F-E800-4083-984B-8DEBBE758BDD}" type="presParOf" srcId="{79DA85EC-544F-44E9-9EF9-5C836916C28B}" destId="{5AB5D2EE-B7EB-48D5-A58B-C6B2D96542D0}" srcOrd="4" destOrd="0" presId="urn:microsoft.com/office/officeart/2005/8/layout/matrix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2DC4C-0729-F64F-8C67-C7AACF35F8AC}">
      <dsp:nvSpPr>
        <dsp:cNvPr id="0" name=""/>
        <dsp:cNvSpPr/>
      </dsp:nvSpPr>
      <dsp:spPr>
        <a:xfrm>
          <a:off x="2263" y="241880"/>
          <a:ext cx="3291096" cy="1316438"/>
        </a:xfrm>
        <a:prstGeom prst="homePlate">
          <a:avLst/>
        </a:prstGeom>
        <a:gradFill rotWithShape="0">
          <a:gsLst>
            <a:gs pos="0">
              <a:schemeClr val="accent4">
                <a:hueOff val="0"/>
                <a:satOff val="0"/>
                <a:lumOff val="0"/>
                <a:alphaOff val="0"/>
                <a:satMod val="103000"/>
                <a:lumMod val="118000"/>
              </a:schemeClr>
            </a:gs>
            <a:gs pos="50000">
              <a:schemeClr val="accent4">
                <a:hueOff val="0"/>
                <a:satOff val="0"/>
                <a:lumOff val="0"/>
                <a:alphaOff val="0"/>
                <a:satMod val="89000"/>
                <a:lumMod val="91000"/>
              </a:schemeClr>
            </a:gs>
            <a:gs pos="100000">
              <a:schemeClr val="accent4">
                <a:hueOff val="0"/>
                <a:satOff val="0"/>
                <a:lumOff val="0"/>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es-AR" sz="1800" kern="1200" dirty="0" smtClean="0">
              <a:solidFill>
                <a:srgbClr val="000000"/>
              </a:solidFill>
            </a:rPr>
            <a:t>Alemania </a:t>
          </a:r>
        </a:p>
        <a:p>
          <a:pPr lvl="0" algn="ctr" defTabSz="800100">
            <a:lnSpc>
              <a:spcPct val="90000"/>
            </a:lnSpc>
            <a:spcBef>
              <a:spcPct val="0"/>
            </a:spcBef>
            <a:spcAft>
              <a:spcPct val="35000"/>
            </a:spcAft>
          </a:pPr>
          <a:r>
            <a:rPr lang="es-AR" sz="1800" kern="1200" dirty="0" smtClean="0">
              <a:solidFill>
                <a:srgbClr val="000000"/>
              </a:solidFill>
            </a:rPr>
            <a:t>Principal consumidor de concentrado y jugo simple  de maracuyá</a:t>
          </a:r>
          <a:endParaRPr lang="es-EC" sz="1800" kern="1200" dirty="0">
            <a:solidFill>
              <a:srgbClr val="000000"/>
            </a:solidFill>
          </a:endParaRPr>
        </a:p>
      </dsp:txBody>
      <dsp:txXfrm>
        <a:off x="2263" y="241880"/>
        <a:ext cx="2961987" cy="1316438"/>
      </dsp:txXfrm>
    </dsp:sp>
    <dsp:sp modelId="{59A0B717-D9F0-6640-80C5-78C34148F0E0}">
      <dsp:nvSpPr>
        <dsp:cNvPr id="0" name=""/>
        <dsp:cNvSpPr/>
      </dsp:nvSpPr>
      <dsp:spPr>
        <a:xfrm>
          <a:off x="2635140" y="241880"/>
          <a:ext cx="3586702" cy="1316438"/>
        </a:xfrm>
        <a:prstGeom prst="chevron">
          <a:avLst/>
        </a:prstGeom>
        <a:gradFill rotWithShape="0">
          <a:gsLst>
            <a:gs pos="0">
              <a:schemeClr val="accent4">
                <a:hueOff val="-7775369"/>
                <a:satOff val="13906"/>
                <a:lumOff val="3628"/>
                <a:alphaOff val="0"/>
                <a:satMod val="103000"/>
                <a:lumMod val="118000"/>
              </a:schemeClr>
            </a:gs>
            <a:gs pos="50000">
              <a:schemeClr val="accent4">
                <a:hueOff val="-7775369"/>
                <a:satOff val="13906"/>
                <a:lumOff val="3628"/>
                <a:alphaOff val="0"/>
                <a:satMod val="89000"/>
                <a:lumMod val="91000"/>
              </a:schemeClr>
            </a:gs>
            <a:gs pos="100000">
              <a:schemeClr val="accent4">
                <a:hueOff val="-7775369"/>
                <a:satOff val="13906"/>
                <a:lumOff val="3628"/>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s-AR" sz="1600" kern="1200" smtClean="0">
              <a:solidFill>
                <a:srgbClr val="000000"/>
              </a:solidFill>
            </a:rPr>
            <a:t>América Central y del Sur</a:t>
          </a:r>
        </a:p>
        <a:p>
          <a:pPr lvl="0" algn="ctr" defTabSz="711200">
            <a:lnSpc>
              <a:spcPct val="90000"/>
            </a:lnSpc>
            <a:spcBef>
              <a:spcPct val="0"/>
            </a:spcBef>
            <a:spcAft>
              <a:spcPct val="35000"/>
            </a:spcAft>
          </a:pPr>
          <a:r>
            <a:rPr lang="es-AR" sz="1600" kern="1200" smtClean="0">
              <a:solidFill>
                <a:srgbClr val="000000"/>
              </a:solidFill>
            </a:rPr>
            <a:t>Brasil, Chile y Argentina. Desarrollan mercados para los productos elaborados de maracuyá.</a:t>
          </a:r>
          <a:endParaRPr lang="es-EC" sz="1600" kern="1200" dirty="0">
            <a:solidFill>
              <a:srgbClr val="000000"/>
            </a:solidFill>
          </a:endParaRPr>
        </a:p>
      </dsp:txBody>
      <dsp:txXfrm>
        <a:off x="3293359" y="241880"/>
        <a:ext cx="2270264" cy="1316438"/>
      </dsp:txXfrm>
    </dsp:sp>
    <dsp:sp modelId="{D7EE2386-0A7A-C344-A749-581F853CF654}">
      <dsp:nvSpPr>
        <dsp:cNvPr id="0" name=""/>
        <dsp:cNvSpPr/>
      </dsp:nvSpPr>
      <dsp:spPr>
        <a:xfrm>
          <a:off x="5563623" y="241880"/>
          <a:ext cx="3291096" cy="1316438"/>
        </a:xfrm>
        <a:prstGeom prst="chevron">
          <a:avLst/>
        </a:prstGeom>
        <a:gradFill rotWithShape="0">
          <a:gsLst>
            <a:gs pos="0">
              <a:schemeClr val="accent4">
                <a:hueOff val="-15550737"/>
                <a:satOff val="27812"/>
                <a:lumOff val="7255"/>
                <a:alphaOff val="0"/>
                <a:satMod val="103000"/>
                <a:lumMod val="118000"/>
              </a:schemeClr>
            </a:gs>
            <a:gs pos="50000">
              <a:schemeClr val="accent4">
                <a:hueOff val="-15550737"/>
                <a:satOff val="27812"/>
                <a:lumOff val="7255"/>
                <a:alphaOff val="0"/>
                <a:satMod val="89000"/>
                <a:lumMod val="91000"/>
              </a:schemeClr>
            </a:gs>
            <a:gs pos="100000">
              <a:schemeClr val="accent4">
                <a:hueOff val="-15550737"/>
                <a:satOff val="27812"/>
                <a:lumOff val="7255"/>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s-AR" sz="1600" kern="1200" smtClean="0">
              <a:solidFill>
                <a:srgbClr val="000000"/>
              </a:solidFill>
            </a:rPr>
            <a:t>Asia,Japón, Taiwán, Corea del Sur Mercados nuevos  para los derivados del maracuyá</a:t>
          </a:r>
          <a:endParaRPr lang="es-EC" sz="1600" kern="1200" dirty="0">
            <a:solidFill>
              <a:srgbClr val="000000"/>
            </a:solidFill>
          </a:endParaRPr>
        </a:p>
      </dsp:txBody>
      <dsp:txXfrm>
        <a:off x="6221842" y="241880"/>
        <a:ext cx="1974658" cy="13164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8C54E-9D61-40E5-994F-14CDEFF13A8B}">
      <dsp:nvSpPr>
        <dsp:cNvPr id="0" name=""/>
        <dsp:cNvSpPr/>
      </dsp:nvSpPr>
      <dsp:spPr>
        <a:xfrm>
          <a:off x="0" y="108271"/>
          <a:ext cx="5400600" cy="2340000"/>
        </a:xfrm>
        <a:prstGeom prst="roundRect">
          <a:avLst/>
        </a:prstGeom>
        <a:gradFill rotWithShape="0">
          <a:gsLst>
            <a:gs pos="36000">
              <a:schemeClr val="bg2">
                <a:lumMod val="50000"/>
                <a:lumOff val="50000"/>
              </a:schemeClr>
            </a:gs>
            <a:gs pos="100000">
              <a:schemeClr val="bg2">
                <a:lumMod val="25000"/>
                <a:lumOff val="75000"/>
              </a:schemeClr>
            </a:gs>
          </a:gsLst>
          <a:lin ang="5400000" scaled="0"/>
        </a:gradFill>
        <a:ln w="12700" cap="flat" cmpd="sng" algn="ctr">
          <a:solidFill>
            <a:schemeClr val="lt1">
              <a:hueOff val="0"/>
              <a:satOff val="0"/>
              <a:lumOff val="0"/>
              <a:alphaOff val="0"/>
            </a:schemeClr>
          </a:solidFill>
          <a:prstDash val="solid"/>
        </a:ln>
        <a:effectLst>
          <a:glow rad="2286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C" sz="2000" kern="1200" dirty="0" smtClean="0">
              <a:solidFill>
                <a:srgbClr val="000000"/>
              </a:solidFill>
            </a:rPr>
            <a:t>Con estos datos se determinó la producción en unidades por año, tomando en cuenta que cada unidad tendrá un peso de 6 kg y que de la producción total habrá un desperdicio del 0.06% por posibles productos que no cumplan los parámetros mínimos requeridos en cuanto a calidad y características del producto</a:t>
          </a:r>
          <a:endParaRPr lang="es-EC" sz="2000" kern="1200" dirty="0">
            <a:solidFill>
              <a:srgbClr val="000000"/>
            </a:solidFill>
          </a:endParaRPr>
        </a:p>
      </dsp:txBody>
      <dsp:txXfrm>
        <a:off x="114229" y="222500"/>
        <a:ext cx="5172142" cy="211154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FAF22-ED19-4C52-84F0-55959BEB16AE}">
      <dsp:nvSpPr>
        <dsp:cNvPr id="0" name=""/>
        <dsp:cNvSpPr/>
      </dsp:nvSpPr>
      <dsp:spPr>
        <a:xfrm>
          <a:off x="834402" y="233"/>
          <a:ext cx="1934932" cy="96746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a:glow rad="1397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C" sz="1900" b="1" kern="1200" noProof="0" smtClean="0"/>
            <a:t>PROMOCIÓN DEL PRODUCTO </a:t>
          </a:r>
          <a:endParaRPr lang="es-EC" sz="1900" kern="1200" noProof="0"/>
        </a:p>
      </dsp:txBody>
      <dsp:txXfrm>
        <a:off x="862738" y="28569"/>
        <a:ext cx="1878260" cy="910794"/>
      </dsp:txXfrm>
    </dsp:sp>
    <dsp:sp modelId="{42487523-7F79-45A3-A7FB-72A9F8194731}">
      <dsp:nvSpPr>
        <dsp:cNvPr id="0" name=""/>
        <dsp:cNvSpPr/>
      </dsp:nvSpPr>
      <dsp:spPr>
        <a:xfrm>
          <a:off x="1027896" y="967699"/>
          <a:ext cx="193493" cy="725599"/>
        </a:xfrm>
        <a:custGeom>
          <a:avLst/>
          <a:gdLst/>
          <a:ahLst/>
          <a:cxnLst/>
          <a:rect l="0" t="0" r="0" b="0"/>
          <a:pathLst>
            <a:path>
              <a:moveTo>
                <a:pt x="0" y="0"/>
              </a:moveTo>
              <a:lnTo>
                <a:pt x="0" y="725599"/>
              </a:lnTo>
              <a:lnTo>
                <a:pt x="193493" y="725599"/>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2E97E2-E1E7-45BB-8952-66DCCABDC3F3}">
      <dsp:nvSpPr>
        <dsp:cNvPr id="0" name=""/>
        <dsp:cNvSpPr/>
      </dsp:nvSpPr>
      <dsp:spPr>
        <a:xfrm>
          <a:off x="1221389" y="1209566"/>
          <a:ext cx="1547946" cy="96746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noProof="0" smtClean="0"/>
            <a:t>Participacion Ferias internacionales</a:t>
          </a:r>
          <a:endParaRPr lang="es-EC" sz="1500" kern="1200" noProof="0"/>
        </a:p>
      </dsp:txBody>
      <dsp:txXfrm>
        <a:off x="1249725" y="1237902"/>
        <a:ext cx="1491274" cy="910794"/>
      </dsp:txXfrm>
    </dsp:sp>
    <dsp:sp modelId="{60A7D627-40FC-4B0C-890A-F5DF2C3F72F2}">
      <dsp:nvSpPr>
        <dsp:cNvPr id="0" name=""/>
        <dsp:cNvSpPr/>
      </dsp:nvSpPr>
      <dsp:spPr>
        <a:xfrm>
          <a:off x="1027896" y="967699"/>
          <a:ext cx="193493" cy="1934932"/>
        </a:xfrm>
        <a:custGeom>
          <a:avLst/>
          <a:gdLst/>
          <a:ahLst/>
          <a:cxnLst/>
          <a:rect l="0" t="0" r="0" b="0"/>
          <a:pathLst>
            <a:path>
              <a:moveTo>
                <a:pt x="0" y="0"/>
              </a:moveTo>
              <a:lnTo>
                <a:pt x="0" y="1934932"/>
              </a:lnTo>
              <a:lnTo>
                <a:pt x="193493" y="1934932"/>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92127B-84A5-448F-B372-0184C5698C4F}">
      <dsp:nvSpPr>
        <dsp:cNvPr id="0" name=""/>
        <dsp:cNvSpPr/>
      </dsp:nvSpPr>
      <dsp:spPr>
        <a:xfrm>
          <a:off x="1221389" y="2418898"/>
          <a:ext cx="1547946" cy="96746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860740"/>
              <a:satOff val="-3906"/>
              <a:lumOff val="-5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noProof="0" smtClean="0"/>
            <a:t>Promocion revista de Negocios </a:t>
          </a:r>
          <a:endParaRPr lang="es-EC" sz="1500" kern="1200" noProof="0"/>
        </a:p>
      </dsp:txBody>
      <dsp:txXfrm>
        <a:off x="1249725" y="2447234"/>
        <a:ext cx="1491274" cy="910794"/>
      </dsp:txXfrm>
    </dsp:sp>
    <dsp:sp modelId="{C4BE5B1E-3CA4-4CCC-B6ED-3EEA675A14C7}">
      <dsp:nvSpPr>
        <dsp:cNvPr id="0" name=""/>
        <dsp:cNvSpPr/>
      </dsp:nvSpPr>
      <dsp:spPr>
        <a:xfrm>
          <a:off x="1027896" y="967699"/>
          <a:ext cx="193493" cy="3144265"/>
        </a:xfrm>
        <a:custGeom>
          <a:avLst/>
          <a:gdLst/>
          <a:ahLst/>
          <a:cxnLst/>
          <a:rect l="0" t="0" r="0" b="0"/>
          <a:pathLst>
            <a:path>
              <a:moveTo>
                <a:pt x="0" y="0"/>
              </a:moveTo>
              <a:lnTo>
                <a:pt x="0" y="3144265"/>
              </a:lnTo>
              <a:lnTo>
                <a:pt x="193493" y="3144265"/>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9743B7-8E36-4BFB-B002-5A4EC611210F}">
      <dsp:nvSpPr>
        <dsp:cNvPr id="0" name=""/>
        <dsp:cNvSpPr/>
      </dsp:nvSpPr>
      <dsp:spPr>
        <a:xfrm>
          <a:off x="1221389" y="3628231"/>
          <a:ext cx="1547946" cy="96746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5721480"/>
              <a:satOff val="-7812"/>
              <a:lumOff val="-11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noProof="0" smtClean="0"/>
            <a:t>Presentacion pag. Web </a:t>
          </a:r>
          <a:endParaRPr lang="es-EC" sz="1500" kern="1200" noProof="0"/>
        </a:p>
      </dsp:txBody>
      <dsp:txXfrm>
        <a:off x="1249725" y="3656567"/>
        <a:ext cx="1491274" cy="910794"/>
      </dsp:txXfrm>
    </dsp:sp>
    <dsp:sp modelId="{07159A9D-0CD2-4A69-85F4-E3B336B15431}">
      <dsp:nvSpPr>
        <dsp:cNvPr id="0" name=""/>
        <dsp:cNvSpPr/>
      </dsp:nvSpPr>
      <dsp:spPr>
        <a:xfrm>
          <a:off x="1027896" y="967699"/>
          <a:ext cx="193493" cy="4353598"/>
        </a:xfrm>
        <a:custGeom>
          <a:avLst/>
          <a:gdLst/>
          <a:ahLst/>
          <a:cxnLst/>
          <a:rect l="0" t="0" r="0" b="0"/>
          <a:pathLst>
            <a:path>
              <a:moveTo>
                <a:pt x="0" y="0"/>
              </a:moveTo>
              <a:lnTo>
                <a:pt x="0" y="4353598"/>
              </a:lnTo>
              <a:lnTo>
                <a:pt x="193493" y="4353598"/>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04E056-80EC-4341-BDE3-0FEDCA661A03}">
      <dsp:nvSpPr>
        <dsp:cNvPr id="0" name=""/>
        <dsp:cNvSpPr/>
      </dsp:nvSpPr>
      <dsp:spPr>
        <a:xfrm>
          <a:off x="1221389" y="4837564"/>
          <a:ext cx="1547946" cy="96746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8582220"/>
              <a:satOff val="-11718"/>
              <a:lumOff val="-16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noProof="0" smtClean="0"/>
            <a:t>Cadenas alimenticias, medios de comunicación </a:t>
          </a:r>
          <a:endParaRPr lang="es-EC" sz="1500" kern="1200" noProof="0"/>
        </a:p>
      </dsp:txBody>
      <dsp:txXfrm>
        <a:off x="1249725" y="4865900"/>
        <a:ext cx="1491274" cy="910794"/>
      </dsp:txXfrm>
    </dsp:sp>
    <dsp:sp modelId="{4A1E1FDA-6A53-42C8-820A-66D7C39F39EE}">
      <dsp:nvSpPr>
        <dsp:cNvPr id="0" name=""/>
        <dsp:cNvSpPr/>
      </dsp:nvSpPr>
      <dsp:spPr>
        <a:xfrm>
          <a:off x="3253068" y="233"/>
          <a:ext cx="1934932" cy="967466"/>
        </a:xfrm>
        <a:prstGeom prst="roundRect">
          <a:avLst>
            <a:gd name="adj" fmla="val 10000"/>
          </a:avLst>
        </a:prstGeom>
        <a:solidFill>
          <a:schemeClr val="accent5">
            <a:hueOff val="17164440"/>
            <a:satOff val="-23436"/>
            <a:lumOff val="-3332"/>
            <a:alphaOff val="0"/>
          </a:schemeClr>
        </a:solidFill>
        <a:ln w="12700" cap="flat" cmpd="sng" algn="ctr">
          <a:solidFill>
            <a:schemeClr val="lt1">
              <a:hueOff val="0"/>
              <a:satOff val="0"/>
              <a:lumOff val="0"/>
              <a:alphaOff val="0"/>
            </a:schemeClr>
          </a:solidFill>
          <a:prstDash val="solid"/>
        </a:ln>
        <a:effectLst>
          <a:glow rad="1397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C" sz="1900" b="1" kern="1200" noProof="0" smtClean="0"/>
            <a:t>Plan de comercialización</a:t>
          </a:r>
          <a:endParaRPr lang="es-EC" sz="1900" kern="1200" noProof="0"/>
        </a:p>
      </dsp:txBody>
      <dsp:txXfrm>
        <a:off x="3281404" y="28569"/>
        <a:ext cx="1878260" cy="910794"/>
      </dsp:txXfrm>
    </dsp:sp>
    <dsp:sp modelId="{82AA9E6E-7553-4D14-A1E3-CAF1AC8E9108}">
      <dsp:nvSpPr>
        <dsp:cNvPr id="0" name=""/>
        <dsp:cNvSpPr/>
      </dsp:nvSpPr>
      <dsp:spPr>
        <a:xfrm>
          <a:off x="3446561" y="967699"/>
          <a:ext cx="193493" cy="725599"/>
        </a:xfrm>
        <a:custGeom>
          <a:avLst/>
          <a:gdLst/>
          <a:ahLst/>
          <a:cxnLst/>
          <a:rect l="0" t="0" r="0" b="0"/>
          <a:pathLst>
            <a:path>
              <a:moveTo>
                <a:pt x="0" y="0"/>
              </a:moveTo>
              <a:lnTo>
                <a:pt x="0" y="725599"/>
              </a:lnTo>
              <a:lnTo>
                <a:pt x="193493" y="725599"/>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EF699E-CD03-4714-A4AB-34B9A6482C09}">
      <dsp:nvSpPr>
        <dsp:cNvPr id="0" name=""/>
        <dsp:cNvSpPr/>
      </dsp:nvSpPr>
      <dsp:spPr>
        <a:xfrm>
          <a:off x="3640055" y="1209566"/>
          <a:ext cx="1547946" cy="96746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1442960"/>
              <a:satOff val="-15624"/>
              <a:lumOff val="-22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noProof="0" smtClean="0"/>
            <a:t>Supermercados, micromercados</a:t>
          </a:r>
          <a:endParaRPr lang="es-EC" sz="1500" kern="1200" noProof="0"/>
        </a:p>
      </dsp:txBody>
      <dsp:txXfrm>
        <a:off x="3668391" y="1237902"/>
        <a:ext cx="1491274" cy="910794"/>
      </dsp:txXfrm>
    </dsp:sp>
    <dsp:sp modelId="{DD6FF2DD-219B-4749-989E-E4F9FC944D5A}">
      <dsp:nvSpPr>
        <dsp:cNvPr id="0" name=""/>
        <dsp:cNvSpPr/>
      </dsp:nvSpPr>
      <dsp:spPr>
        <a:xfrm>
          <a:off x="3446561" y="967699"/>
          <a:ext cx="193493" cy="1934932"/>
        </a:xfrm>
        <a:custGeom>
          <a:avLst/>
          <a:gdLst/>
          <a:ahLst/>
          <a:cxnLst/>
          <a:rect l="0" t="0" r="0" b="0"/>
          <a:pathLst>
            <a:path>
              <a:moveTo>
                <a:pt x="0" y="0"/>
              </a:moveTo>
              <a:lnTo>
                <a:pt x="0" y="1934932"/>
              </a:lnTo>
              <a:lnTo>
                <a:pt x="193493" y="1934932"/>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6AA8D5-B220-4EEC-80E8-21A9495FA5F3}">
      <dsp:nvSpPr>
        <dsp:cNvPr id="0" name=""/>
        <dsp:cNvSpPr/>
      </dsp:nvSpPr>
      <dsp:spPr>
        <a:xfrm>
          <a:off x="3640055" y="2418898"/>
          <a:ext cx="1547946" cy="96746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4303700"/>
              <a:satOff val="-19530"/>
              <a:lumOff val="-27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b="0" kern="1200" noProof="0" smtClean="0"/>
            <a:t>Pastelerias, restaurantes</a:t>
          </a:r>
          <a:endParaRPr lang="es-EC" sz="1500" b="0" kern="1200" noProof="0"/>
        </a:p>
      </dsp:txBody>
      <dsp:txXfrm>
        <a:off x="3668391" y="2447234"/>
        <a:ext cx="1491274" cy="910794"/>
      </dsp:txXfrm>
    </dsp:sp>
    <dsp:sp modelId="{5D8EE54D-94CC-47A7-A309-030EE7BAABCF}">
      <dsp:nvSpPr>
        <dsp:cNvPr id="0" name=""/>
        <dsp:cNvSpPr/>
      </dsp:nvSpPr>
      <dsp:spPr>
        <a:xfrm>
          <a:off x="3446561" y="967699"/>
          <a:ext cx="193493" cy="3144265"/>
        </a:xfrm>
        <a:custGeom>
          <a:avLst/>
          <a:gdLst/>
          <a:ahLst/>
          <a:cxnLst/>
          <a:rect l="0" t="0" r="0" b="0"/>
          <a:pathLst>
            <a:path>
              <a:moveTo>
                <a:pt x="0" y="0"/>
              </a:moveTo>
              <a:lnTo>
                <a:pt x="0" y="3144265"/>
              </a:lnTo>
              <a:lnTo>
                <a:pt x="193493" y="3144265"/>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2E774-236F-40AD-A5C0-1BA1E346FC08}">
      <dsp:nvSpPr>
        <dsp:cNvPr id="0" name=""/>
        <dsp:cNvSpPr/>
      </dsp:nvSpPr>
      <dsp:spPr>
        <a:xfrm>
          <a:off x="3640055" y="3628231"/>
          <a:ext cx="1547946" cy="96746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7164440"/>
              <a:satOff val="-23436"/>
              <a:lumOff val="-33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b="0" kern="1200" noProof="0" smtClean="0"/>
            <a:t>Exposiciones</a:t>
          </a:r>
          <a:r>
            <a:rPr lang="es-EC" sz="1500" b="1" kern="1200" noProof="0" smtClean="0"/>
            <a:t>, </a:t>
          </a:r>
          <a:r>
            <a:rPr lang="es-EC" sz="1500" b="0" kern="1200" noProof="0" smtClean="0"/>
            <a:t>ferias y eventos</a:t>
          </a:r>
          <a:endParaRPr lang="es-EC" sz="1500" b="0" kern="1200" noProof="0"/>
        </a:p>
      </dsp:txBody>
      <dsp:txXfrm>
        <a:off x="3668391" y="3656567"/>
        <a:ext cx="1491274" cy="91079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A596E-BADA-49FE-8818-542526140659}">
      <dsp:nvSpPr>
        <dsp:cNvPr id="0" name=""/>
        <dsp:cNvSpPr/>
      </dsp:nvSpPr>
      <dsp:spPr>
        <a:xfrm>
          <a:off x="432" y="151818"/>
          <a:ext cx="1574907" cy="787453"/>
        </a:xfrm>
        <a:prstGeom prst="roundRect">
          <a:avLst>
            <a:gd name="adj" fmla="val 10000"/>
          </a:avLst>
        </a:prstGeom>
        <a:gradFill rotWithShape="1">
          <a:gsLst>
            <a:gs pos="0">
              <a:schemeClr val="accent2">
                <a:lumMod val="157000"/>
                <a:satMod val="101000"/>
              </a:schemeClr>
            </a:gs>
            <a:gs pos="50000">
              <a:schemeClr val="accent2">
                <a:lumMod val="137000"/>
                <a:satMod val="103000"/>
              </a:schemeClr>
            </a:gs>
            <a:gs pos="100000">
              <a:schemeClr val="accent2">
                <a:lumMod val="115000"/>
                <a:satMod val="109000"/>
              </a:schemeClr>
            </a:gs>
          </a:gsLst>
          <a:lin ang="5400000" scaled="0"/>
        </a:gradFill>
        <a:ln w="6350"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b="1" kern="1200" noProof="0" dirty="0" smtClean="0"/>
            <a:t>Diseño general de la planta </a:t>
          </a:r>
        </a:p>
        <a:p>
          <a:pPr lvl="0" algn="ctr" defTabSz="666750">
            <a:lnSpc>
              <a:spcPct val="90000"/>
            </a:lnSpc>
            <a:spcBef>
              <a:spcPct val="0"/>
            </a:spcBef>
            <a:spcAft>
              <a:spcPct val="35000"/>
            </a:spcAft>
          </a:pPr>
          <a:r>
            <a:rPr lang="es-EC" sz="1500" b="1" kern="1200" noProof="0" dirty="0" smtClean="0"/>
            <a:t>A»600mts</a:t>
          </a:r>
          <a:endParaRPr lang="es-EC" sz="1500" kern="1200" noProof="0" dirty="0"/>
        </a:p>
      </dsp:txBody>
      <dsp:txXfrm>
        <a:off x="23496" y="174882"/>
        <a:ext cx="1528779" cy="741325"/>
      </dsp:txXfrm>
    </dsp:sp>
    <dsp:sp modelId="{9AF58DE7-421C-4241-B1EB-E013169E1A46}">
      <dsp:nvSpPr>
        <dsp:cNvPr id="0" name=""/>
        <dsp:cNvSpPr/>
      </dsp:nvSpPr>
      <dsp:spPr>
        <a:xfrm>
          <a:off x="157923" y="939272"/>
          <a:ext cx="157490" cy="590590"/>
        </a:xfrm>
        <a:custGeom>
          <a:avLst/>
          <a:gdLst/>
          <a:ahLst/>
          <a:cxnLst/>
          <a:rect l="0" t="0" r="0" b="0"/>
          <a:pathLst>
            <a:path>
              <a:moveTo>
                <a:pt x="0" y="0"/>
              </a:moveTo>
              <a:lnTo>
                <a:pt x="0" y="590590"/>
              </a:lnTo>
              <a:lnTo>
                <a:pt x="157490" y="590590"/>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0C70EC53-FE50-4A02-8B3C-2CA9EF25F3E0}">
      <dsp:nvSpPr>
        <dsp:cNvPr id="0" name=""/>
        <dsp:cNvSpPr/>
      </dsp:nvSpPr>
      <dsp:spPr>
        <a:xfrm>
          <a:off x="315414" y="1136135"/>
          <a:ext cx="1259925" cy="787453"/>
        </a:xfrm>
        <a:prstGeom prst="roundRect">
          <a:avLst>
            <a:gd name="adj" fmla="val 10000"/>
          </a:avLst>
        </a:prstGeom>
        <a:gradFill rotWithShape="1">
          <a:gsLst>
            <a:gs pos="0">
              <a:schemeClr val="accent5">
                <a:lumMod val="157000"/>
                <a:satMod val="101000"/>
              </a:schemeClr>
            </a:gs>
            <a:gs pos="50000">
              <a:schemeClr val="accent5">
                <a:lumMod val="137000"/>
                <a:satMod val="103000"/>
              </a:schemeClr>
            </a:gs>
            <a:gs pos="100000">
              <a:schemeClr val="accent5">
                <a:lumMod val="115000"/>
                <a:satMod val="109000"/>
              </a:schemeClr>
            </a:gs>
          </a:gsLst>
          <a:lin ang="5400000" scaled="0"/>
        </a:gradFill>
        <a:ln w="6350" cap="flat"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C" sz="1000" kern="1200" noProof="0" smtClean="0"/>
            <a:t>Zona de descargue</a:t>
          </a:r>
          <a:endParaRPr lang="es-EC" sz="1000" kern="1200" noProof="0"/>
        </a:p>
      </dsp:txBody>
      <dsp:txXfrm>
        <a:off x="338478" y="1159199"/>
        <a:ext cx="1213797" cy="741325"/>
      </dsp:txXfrm>
    </dsp:sp>
    <dsp:sp modelId="{D5B465ED-A69C-4F7F-8F43-6F57CDE3F162}">
      <dsp:nvSpPr>
        <dsp:cNvPr id="0" name=""/>
        <dsp:cNvSpPr/>
      </dsp:nvSpPr>
      <dsp:spPr>
        <a:xfrm>
          <a:off x="157923" y="939272"/>
          <a:ext cx="157490" cy="1574907"/>
        </a:xfrm>
        <a:custGeom>
          <a:avLst/>
          <a:gdLst/>
          <a:ahLst/>
          <a:cxnLst/>
          <a:rect l="0" t="0" r="0" b="0"/>
          <a:pathLst>
            <a:path>
              <a:moveTo>
                <a:pt x="0" y="0"/>
              </a:moveTo>
              <a:lnTo>
                <a:pt x="0" y="1574907"/>
              </a:lnTo>
              <a:lnTo>
                <a:pt x="157490" y="1574907"/>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9281A92A-71AD-4272-97C0-BAF90095C1D3}">
      <dsp:nvSpPr>
        <dsp:cNvPr id="0" name=""/>
        <dsp:cNvSpPr/>
      </dsp:nvSpPr>
      <dsp:spPr>
        <a:xfrm>
          <a:off x="315414" y="2120452"/>
          <a:ext cx="1259925" cy="787453"/>
        </a:xfrm>
        <a:prstGeom prst="roundRect">
          <a:avLst>
            <a:gd name="adj" fmla="val 10000"/>
          </a:avLst>
        </a:prstGeom>
        <a:gradFill rotWithShape="1">
          <a:gsLst>
            <a:gs pos="0">
              <a:schemeClr val="accent5">
                <a:lumMod val="157000"/>
                <a:satMod val="101000"/>
              </a:schemeClr>
            </a:gs>
            <a:gs pos="50000">
              <a:schemeClr val="accent5">
                <a:lumMod val="137000"/>
                <a:satMod val="103000"/>
              </a:schemeClr>
            </a:gs>
            <a:gs pos="100000">
              <a:schemeClr val="accent5">
                <a:lumMod val="115000"/>
                <a:satMod val="109000"/>
              </a:schemeClr>
            </a:gs>
          </a:gsLst>
          <a:lin ang="5400000" scaled="0"/>
        </a:gradFill>
        <a:ln w="6350" cap="flat"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C" sz="1000" kern="1200" noProof="0" smtClean="0"/>
            <a:t>Depósito de acondicionamiento</a:t>
          </a:r>
          <a:endParaRPr lang="es-EC" sz="1000" kern="1200" noProof="0"/>
        </a:p>
      </dsp:txBody>
      <dsp:txXfrm>
        <a:off x="338478" y="2143516"/>
        <a:ext cx="1213797" cy="741325"/>
      </dsp:txXfrm>
    </dsp:sp>
    <dsp:sp modelId="{FAE8302E-4DA2-4A13-B88B-2695A001C0B8}">
      <dsp:nvSpPr>
        <dsp:cNvPr id="0" name=""/>
        <dsp:cNvSpPr/>
      </dsp:nvSpPr>
      <dsp:spPr>
        <a:xfrm>
          <a:off x="157923" y="939272"/>
          <a:ext cx="157490" cy="2559224"/>
        </a:xfrm>
        <a:custGeom>
          <a:avLst/>
          <a:gdLst/>
          <a:ahLst/>
          <a:cxnLst/>
          <a:rect l="0" t="0" r="0" b="0"/>
          <a:pathLst>
            <a:path>
              <a:moveTo>
                <a:pt x="0" y="0"/>
              </a:moveTo>
              <a:lnTo>
                <a:pt x="0" y="2559224"/>
              </a:lnTo>
              <a:lnTo>
                <a:pt x="157490" y="2559224"/>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A27504BE-467C-4D73-BA5F-B81200EE6A5A}">
      <dsp:nvSpPr>
        <dsp:cNvPr id="0" name=""/>
        <dsp:cNvSpPr/>
      </dsp:nvSpPr>
      <dsp:spPr>
        <a:xfrm>
          <a:off x="315414" y="3104769"/>
          <a:ext cx="1259925" cy="787453"/>
        </a:xfrm>
        <a:prstGeom prst="roundRect">
          <a:avLst>
            <a:gd name="adj" fmla="val 10000"/>
          </a:avLst>
        </a:prstGeom>
        <a:gradFill rotWithShape="1">
          <a:gsLst>
            <a:gs pos="0">
              <a:schemeClr val="accent5">
                <a:lumMod val="157000"/>
                <a:satMod val="101000"/>
              </a:schemeClr>
            </a:gs>
            <a:gs pos="50000">
              <a:schemeClr val="accent5">
                <a:lumMod val="137000"/>
                <a:satMod val="103000"/>
              </a:schemeClr>
            </a:gs>
            <a:gs pos="100000">
              <a:schemeClr val="accent5">
                <a:lumMod val="115000"/>
                <a:satMod val="109000"/>
              </a:schemeClr>
            </a:gs>
          </a:gsLst>
          <a:lin ang="5400000" scaled="0"/>
        </a:gradFill>
        <a:ln w="6350" cap="flat"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C" sz="1000" kern="1200" noProof="0" smtClean="0"/>
            <a:t>Zonas de selección y distribucion </a:t>
          </a:r>
          <a:endParaRPr lang="es-EC" sz="1000" kern="1200" noProof="0"/>
        </a:p>
      </dsp:txBody>
      <dsp:txXfrm>
        <a:off x="338478" y="3127833"/>
        <a:ext cx="1213797" cy="741325"/>
      </dsp:txXfrm>
    </dsp:sp>
    <dsp:sp modelId="{750AEB64-6D74-4FB0-A0B4-89A6D980E43B}">
      <dsp:nvSpPr>
        <dsp:cNvPr id="0" name=""/>
        <dsp:cNvSpPr/>
      </dsp:nvSpPr>
      <dsp:spPr>
        <a:xfrm>
          <a:off x="157923" y="939272"/>
          <a:ext cx="157490" cy="3543541"/>
        </a:xfrm>
        <a:custGeom>
          <a:avLst/>
          <a:gdLst/>
          <a:ahLst/>
          <a:cxnLst/>
          <a:rect l="0" t="0" r="0" b="0"/>
          <a:pathLst>
            <a:path>
              <a:moveTo>
                <a:pt x="0" y="0"/>
              </a:moveTo>
              <a:lnTo>
                <a:pt x="0" y="3543541"/>
              </a:lnTo>
              <a:lnTo>
                <a:pt x="157490" y="3543541"/>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A0EFFEF-988C-45B5-82CC-7B5138D23E55}">
      <dsp:nvSpPr>
        <dsp:cNvPr id="0" name=""/>
        <dsp:cNvSpPr/>
      </dsp:nvSpPr>
      <dsp:spPr>
        <a:xfrm>
          <a:off x="315414" y="4089086"/>
          <a:ext cx="1259925" cy="787453"/>
        </a:xfrm>
        <a:prstGeom prst="roundRect">
          <a:avLst>
            <a:gd name="adj" fmla="val 10000"/>
          </a:avLst>
        </a:prstGeom>
        <a:gradFill rotWithShape="1">
          <a:gsLst>
            <a:gs pos="0">
              <a:schemeClr val="accent5">
                <a:lumMod val="157000"/>
                <a:satMod val="101000"/>
              </a:schemeClr>
            </a:gs>
            <a:gs pos="50000">
              <a:schemeClr val="accent5">
                <a:lumMod val="137000"/>
                <a:satMod val="103000"/>
              </a:schemeClr>
            </a:gs>
            <a:gs pos="100000">
              <a:schemeClr val="accent5">
                <a:lumMod val="115000"/>
                <a:satMod val="109000"/>
              </a:schemeClr>
            </a:gs>
          </a:gsLst>
          <a:lin ang="5400000" scaled="0"/>
        </a:gradFill>
        <a:ln w="6350" cap="flat"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C" sz="1000" kern="1200" noProof="0" smtClean="0"/>
            <a:t>Empaque - etiquetado</a:t>
          </a:r>
          <a:endParaRPr lang="es-EC" sz="1000" kern="1200" noProof="0"/>
        </a:p>
      </dsp:txBody>
      <dsp:txXfrm>
        <a:off x="338478" y="4112150"/>
        <a:ext cx="1213797" cy="741325"/>
      </dsp:txXfrm>
    </dsp:sp>
    <dsp:sp modelId="{9DE68773-75FC-4F3F-9630-C2A90ECBF876}">
      <dsp:nvSpPr>
        <dsp:cNvPr id="0" name=""/>
        <dsp:cNvSpPr/>
      </dsp:nvSpPr>
      <dsp:spPr>
        <a:xfrm>
          <a:off x="157923" y="939272"/>
          <a:ext cx="157490" cy="4527858"/>
        </a:xfrm>
        <a:custGeom>
          <a:avLst/>
          <a:gdLst/>
          <a:ahLst/>
          <a:cxnLst/>
          <a:rect l="0" t="0" r="0" b="0"/>
          <a:pathLst>
            <a:path>
              <a:moveTo>
                <a:pt x="0" y="0"/>
              </a:moveTo>
              <a:lnTo>
                <a:pt x="0" y="4527858"/>
              </a:lnTo>
              <a:lnTo>
                <a:pt x="157490" y="4527858"/>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AAD1C0FE-8E80-46AC-B849-3C7BE487187E}">
      <dsp:nvSpPr>
        <dsp:cNvPr id="0" name=""/>
        <dsp:cNvSpPr/>
      </dsp:nvSpPr>
      <dsp:spPr>
        <a:xfrm>
          <a:off x="315414" y="5073403"/>
          <a:ext cx="1259925" cy="787453"/>
        </a:xfrm>
        <a:prstGeom prst="roundRect">
          <a:avLst>
            <a:gd name="adj" fmla="val 10000"/>
          </a:avLst>
        </a:prstGeom>
        <a:gradFill rotWithShape="1">
          <a:gsLst>
            <a:gs pos="0">
              <a:schemeClr val="accent5">
                <a:lumMod val="157000"/>
                <a:satMod val="101000"/>
              </a:schemeClr>
            </a:gs>
            <a:gs pos="50000">
              <a:schemeClr val="accent5">
                <a:lumMod val="137000"/>
                <a:satMod val="103000"/>
              </a:schemeClr>
            </a:gs>
            <a:gs pos="100000">
              <a:schemeClr val="accent5">
                <a:lumMod val="115000"/>
                <a:satMod val="109000"/>
              </a:schemeClr>
            </a:gs>
          </a:gsLst>
          <a:lin ang="5400000" scaled="0"/>
        </a:gradFill>
        <a:ln w="6350" cap="flat"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C" sz="1000" kern="1200" noProof="0" smtClean="0"/>
            <a:t>COMERCIALIZACION </a:t>
          </a:r>
          <a:endParaRPr lang="es-EC" sz="1000" kern="1200" noProof="0"/>
        </a:p>
      </dsp:txBody>
      <dsp:txXfrm>
        <a:off x="338478" y="5096467"/>
        <a:ext cx="1213797" cy="741325"/>
      </dsp:txXfrm>
    </dsp:sp>
    <dsp:sp modelId="{C2DAF3EB-0812-429D-89B8-D2C1BA3DCA9C}">
      <dsp:nvSpPr>
        <dsp:cNvPr id="0" name=""/>
        <dsp:cNvSpPr/>
      </dsp:nvSpPr>
      <dsp:spPr>
        <a:xfrm>
          <a:off x="1969066" y="151818"/>
          <a:ext cx="1574907" cy="787453"/>
        </a:xfrm>
        <a:prstGeom prst="roundRect">
          <a:avLst>
            <a:gd name="adj" fmla="val 10000"/>
          </a:avLst>
        </a:prstGeom>
        <a:gradFill rotWithShape="1">
          <a:gsLst>
            <a:gs pos="0">
              <a:schemeClr val="accent2">
                <a:lumMod val="157000"/>
                <a:satMod val="101000"/>
              </a:schemeClr>
            </a:gs>
            <a:gs pos="50000">
              <a:schemeClr val="accent2">
                <a:lumMod val="137000"/>
                <a:satMod val="103000"/>
              </a:schemeClr>
            </a:gs>
            <a:gs pos="100000">
              <a:schemeClr val="accent2">
                <a:lumMod val="115000"/>
                <a:satMod val="109000"/>
              </a:schemeClr>
            </a:gs>
          </a:gsLst>
          <a:lin ang="5400000" scaled="0"/>
        </a:gradFill>
        <a:ln w="6350"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noProof="0" smtClean="0"/>
            <a:t>Inversiones</a:t>
          </a:r>
          <a:endParaRPr lang="es-EC" sz="1500" kern="1200" noProof="0"/>
        </a:p>
      </dsp:txBody>
      <dsp:txXfrm>
        <a:off x="1992130" y="174882"/>
        <a:ext cx="1528779" cy="741325"/>
      </dsp:txXfrm>
    </dsp:sp>
    <dsp:sp modelId="{684DEB9B-EFA9-46B0-9EC2-CE85544BFF06}">
      <dsp:nvSpPr>
        <dsp:cNvPr id="0" name=""/>
        <dsp:cNvSpPr/>
      </dsp:nvSpPr>
      <dsp:spPr>
        <a:xfrm>
          <a:off x="2126557" y="939272"/>
          <a:ext cx="157490" cy="590590"/>
        </a:xfrm>
        <a:custGeom>
          <a:avLst/>
          <a:gdLst/>
          <a:ahLst/>
          <a:cxnLst/>
          <a:rect l="0" t="0" r="0" b="0"/>
          <a:pathLst>
            <a:path>
              <a:moveTo>
                <a:pt x="0" y="0"/>
              </a:moveTo>
              <a:lnTo>
                <a:pt x="0" y="590590"/>
              </a:lnTo>
              <a:lnTo>
                <a:pt x="157490" y="590590"/>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2D40D296-8AD1-46B0-AD7C-E295C15E87FC}">
      <dsp:nvSpPr>
        <dsp:cNvPr id="0" name=""/>
        <dsp:cNvSpPr/>
      </dsp:nvSpPr>
      <dsp:spPr>
        <a:xfrm>
          <a:off x="2284048" y="1136135"/>
          <a:ext cx="1259925" cy="787453"/>
        </a:xfrm>
        <a:prstGeom prst="roundRect">
          <a:avLst>
            <a:gd name="adj" fmla="val 10000"/>
          </a:avLst>
        </a:prstGeom>
        <a:gradFill rotWithShape="1">
          <a:gsLst>
            <a:gs pos="0">
              <a:schemeClr val="accent5">
                <a:lumMod val="157000"/>
                <a:satMod val="101000"/>
              </a:schemeClr>
            </a:gs>
            <a:gs pos="50000">
              <a:schemeClr val="accent5">
                <a:lumMod val="137000"/>
                <a:satMod val="103000"/>
              </a:schemeClr>
            </a:gs>
            <a:gs pos="100000">
              <a:schemeClr val="accent5">
                <a:lumMod val="115000"/>
                <a:satMod val="109000"/>
              </a:schemeClr>
            </a:gs>
          </a:gsLst>
          <a:lin ang="5400000" scaled="0"/>
        </a:gradFill>
        <a:ln w="6350" cap="flat"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C" sz="1000" b="0" kern="1200" noProof="0" smtClean="0"/>
            <a:t>Bienes Muebles</a:t>
          </a:r>
          <a:endParaRPr lang="es-EC" sz="1000" b="0" kern="1200" noProof="0"/>
        </a:p>
      </dsp:txBody>
      <dsp:txXfrm>
        <a:off x="2307112" y="1159199"/>
        <a:ext cx="1213797" cy="741325"/>
      </dsp:txXfrm>
    </dsp:sp>
    <dsp:sp modelId="{704B7F51-E797-4DF1-9AC4-E1EB990EC67F}">
      <dsp:nvSpPr>
        <dsp:cNvPr id="0" name=""/>
        <dsp:cNvSpPr/>
      </dsp:nvSpPr>
      <dsp:spPr>
        <a:xfrm>
          <a:off x="2126557" y="939272"/>
          <a:ext cx="157490" cy="1574907"/>
        </a:xfrm>
        <a:custGeom>
          <a:avLst/>
          <a:gdLst/>
          <a:ahLst/>
          <a:cxnLst/>
          <a:rect l="0" t="0" r="0" b="0"/>
          <a:pathLst>
            <a:path>
              <a:moveTo>
                <a:pt x="0" y="0"/>
              </a:moveTo>
              <a:lnTo>
                <a:pt x="0" y="1574907"/>
              </a:lnTo>
              <a:lnTo>
                <a:pt x="157490" y="1574907"/>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FC989F39-81C9-4FC1-964E-7713AC3A0590}">
      <dsp:nvSpPr>
        <dsp:cNvPr id="0" name=""/>
        <dsp:cNvSpPr/>
      </dsp:nvSpPr>
      <dsp:spPr>
        <a:xfrm>
          <a:off x="2284048" y="2120452"/>
          <a:ext cx="1259925" cy="787453"/>
        </a:xfrm>
        <a:prstGeom prst="roundRect">
          <a:avLst>
            <a:gd name="adj" fmla="val 10000"/>
          </a:avLst>
        </a:prstGeom>
        <a:gradFill rotWithShape="1">
          <a:gsLst>
            <a:gs pos="0">
              <a:schemeClr val="accent5">
                <a:lumMod val="157000"/>
                <a:satMod val="101000"/>
              </a:schemeClr>
            </a:gs>
            <a:gs pos="50000">
              <a:schemeClr val="accent5">
                <a:lumMod val="137000"/>
                <a:satMod val="103000"/>
              </a:schemeClr>
            </a:gs>
            <a:gs pos="100000">
              <a:schemeClr val="accent5">
                <a:lumMod val="115000"/>
                <a:satMod val="109000"/>
              </a:schemeClr>
            </a:gs>
          </a:gsLst>
          <a:lin ang="5400000" scaled="0"/>
        </a:gradFill>
        <a:ln w="6350" cap="flat"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C" sz="1000" b="0" kern="1200" noProof="0" smtClean="0"/>
            <a:t>Equipo de Oficina</a:t>
          </a:r>
          <a:endParaRPr lang="es-EC" sz="1000" b="0" kern="1200" noProof="0"/>
        </a:p>
      </dsp:txBody>
      <dsp:txXfrm>
        <a:off x="2307112" y="2143516"/>
        <a:ext cx="1213797" cy="741325"/>
      </dsp:txXfrm>
    </dsp:sp>
    <dsp:sp modelId="{445FF362-DA69-45AC-BBFD-D9870E9C0956}">
      <dsp:nvSpPr>
        <dsp:cNvPr id="0" name=""/>
        <dsp:cNvSpPr/>
      </dsp:nvSpPr>
      <dsp:spPr>
        <a:xfrm>
          <a:off x="2126557" y="939272"/>
          <a:ext cx="157490" cy="2559224"/>
        </a:xfrm>
        <a:custGeom>
          <a:avLst/>
          <a:gdLst/>
          <a:ahLst/>
          <a:cxnLst/>
          <a:rect l="0" t="0" r="0" b="0"/>
          <a:pathLst>
            <a:path>
              <a:moveTo>
                <a:pt x="0" y="0"/>
              </a:moveTo>
              <a:lnTo>
                <a:pt x="0" y="2559224"/>
              </a:lnTo>
              <a:lnTo>
                <a:pt x="157490" y="2559224"/>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537A3F43-AA02-4807-83C1-AC0FDC0BE67A}">
      <dsp:nvSpPr>
        <dsp:cNvPr id="0" name=""/>
        <dsp:cNvSpPr/>
      </dsp:nvSpPr>
      <dsp:spPr>
        <a:xfrm>
          <a:off x="2284048" y="3104769"/>
          <a:ext cx="1259925" cy="787453"/>
        </a:xfrm>
        <a:prstGeom prst="roundRect">
          <a:avLst>
            <a:gd name="adj" fmla="val 10000"/>
          </a:avLst>
        </a:prstGeom>
        <a:gradFill rotWithShape="1">
          <a:gsLst>
            <a:gs pos="0">
              <a:schemeClr val="accent5">
                <a:lumMod val="157000"/>
                <a:satMod val="101000"/>
              </a:schemeClr>
            </a:gs>
            <a:gs pos="50000">
              <a:schemeClr val="accent5">
                <a:lumMod val="137000"/>
                <a:satMod val="103000"/>
              </a:schemeClr>
            </a:gs>
            <a:gs pos="100000">
              <a:schemeClr val="accent5">
                <a:lumMod val="115000"/>
                <a:satMod val="109000"/>
              </a:schemeClr>
            </a:gs>
          </a:gsLst>
          <a:lin ang="5400000" scaled="0"/>
        </a:gradFill>
        <a:ln w="6350" cap="flat"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C" sz="1000" b="0" kern="1200" noProof="0" smtClean="0"/>
            <a:t>Maquinaria y Equipo</a:t>
          </a:r>
          <a:endParaRPr lang="es-EC" sz="1000" b="0" kern="1200" noProof="0"/>
        </a:p>
      </dsp:txBody>
      <dsp:txXfrm>
        <a:off x="2307112" y="3127833"/>
        <a:ext cx="1213797" cy="741325"/>
      </dsp:txXfrm>
    </dsp:sp>
    <dsp:sp modelId="{461003CD-73F1-4346-9C2C-5C16FE0184C7}">
      <dsp:nvSpPr>
        <dsp:cNvPr id="0" name=""/>
        <dsp:cNvSpPr/>
      </dsp:nvSpPr>
      <dsp:spPr>
        <a:xfrm>
          <a:off x="2126557" y="939272"/>
          <a:ext cx="157490" cy="3543541"/>
        </a:xfrm>
        <a:custGeom>
          <a:avLst/>
          <a:gdLst/>
          <a:ahLst/>
          <a:cxnLst/>
          <a:rect l="0" t="0" r="0" b="0"/>
          <a:pathLst>
            <a:path>
              <a:moveTo>
                <a:pt x="0" y="0"/>
              </a:moveTo>
              <a:lnTo>
                <a:pt x="0" y="3543541"/>
              </a:lnTo>
              <a:lnTo>
                <a:pt x="157490" y="3543541"/>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A86085-253B-4ACE-96D8-7E955F6EC86D}">
      <dsp:nvSpPr>
        <dsp:cNvPr id="0" name=""/>
        <dsp:cNvSpPr/>
      </dsp:nvSpPr>
      <dsp:spPr>
        <a:xfrm>
          <a:off x="2284048" y="4089086"/>
          <a:ext cx="1259925" cy="787453"/>
        </a:xfrm>
        <a:prstGeom prst="roundRect">
          <a:avLst>
            <a:gd name="adj" fmla="val 10000"/>
          </a:avLst>
        </a:prstGeom>
        <a:gradFill rotWithShape="1">
          <a:gsLst>
            <a:gs pos="0">
              <a:schemeClr val="accent5">
                <a:lumMod val="157000"/>
                <a:satMod val="101000"/>
              </a:schemeClr>
            </a:gs>
            <a:gs pos="50000">
              <a:schemeClr val="accent5">
                <a:lumMod val="137000"/>
                <a:satMod val="103000"/>
              </a:schemeClr>
            </a:gs>
            <a:gs pos="100000">
              <a:schemeClr val="accent5">
                <a:lumMod val="115000"/>
                <a:satMod val="109000"/>
              </a:schemeClr>
            </a:gs>
          </a:gsLst>
          <a:lin ang="5400000" scaled="0"/>
        </a:gradFill>
        <a:ln w="6350" cap="flat"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C" sz="1000" b="0" kern="1200" noProof="0" smtClean="0"/>
            <a:t>Materias primas y materiales</a:t>
          </a:r>
          <a:endParaRPr lang="es-EC" sz="1000" b="0" kern="1200" noProof="0"/>
        </a:p>
      </dsp:txBody>
      <dsp:txXfrm>
        <a:off x="2307112" y="4112150"/>
        <a:ext cx="1213797" cy="741325"/>
      </dsp:txXfrm>
    </dsp:sp>
    <dsp:sp modelId="{A864276C-0960-4D41-8159-6B0FA26A3D84}">
      <dsp:nvSpPr>
        <dsp:cNvPr id="0" name=""/>
        <dsp:cNvSpPr/>
      </dsp:nvSpPr>
      <dsp:spPr>
        <a:xfrm>
          <a:off x="2126557" y="939272"/>
          <a:ext cx="157490" cy="4527858"/>
        </a:xfrm>
        <a:custGeom>
          <a:avLst/>
          <a:gdLst/>
          <a:ahLst/>
          <a:cxnLst/>
          <a:rect l="0" t="0" r="0" b="0"/>
          <a:pathLst>
            <a:path>
              <a:moveTo>
                <a:pt x="0" y="0"/>
              </a:moveTo>
              <a:lnTo>
                <a:pt x="0" y="4527858"/>
              </a:lnTo>
              <a:lnTo>
                <a:pt x="157490" y="4527858"/>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69DD601B-7F9C-49BA-8D35-7B0E4C61CD8D}">
      <dsp:nvSpPr>
        <dsp:cNvPr id="0" name=""/>
        <dsp:cNvSpPr/>
      </dsp:nvSpPr>
      <dsp:spPr>
        <a:xfrm>
          <a:off x="2284048" y="5073403"/>
          <a:ext cx="1259925" cy="787453"/>
        </a:xfrm>
        <a:prstGeom prst="roundRect">
          <a:avLst>
            <a:gd name="adj" fmla="val 10000"/>
          </a:avLst>
        </a:prstGeom>
        <a:gradFill rotWithShape="1">
          <a:gsLst>
            <a:gs pos="0">
              <a:schemeClr val="accent5">
                <a:lumMod val="157000"/>
                <a:satMod val="101000"/>
              </a:schemeClr>
            </a:gs>
            <a:gs pos="50000">
              <a:schemeClr val="accent5">
                <a:lumMod val="137000"/>
                <a:satMod val="103000"/>
              </a:schemeClr>
            </a:gs>
            <a:gs pos="100000">
              <a:schemeClr val="accent5">
                <a:lumMod val="115000"/>
                <a:satMod val="109000"/>
              </a:schemeClr>
            </a:gs>
          </a:gsLst>
          <a:lin ang="5400000" scaled="0"/>
        </a:gradFill>
        <a:ln w="6350" cap="flat"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C" sz="1000" b="0" kern="1200" noProof="0" smtClean="0"/>
            <a:t>Fondo de maniobra y puesta en marcha</a:t>
          </a:r>
          <a:endParaRPr lang="es-EC" sz="1000" b="0" kern="1200" noProof="0"/>
        </a:p>
      </dsp:txBody>
      <dsp:txXfrm>
        <a:off x="2307112" y="5096467"/>
        <a:ext cx="1213797" cy="74132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43878-BF41-4CB5-B79B-46E2E037D301}">
      <dsp:nvSpPr>
        <dsp:cNvPr id="0" name=""/>
        <dsp:cNvSpPr/>
      </dsp:nvSpPr>
      <dsp:spPr>
        <a:xfrm>
          <a:off x="0" y="23880"/>
          <a:ext cx="2520279" cy="1038959"/>
        </a:xfrm>
        <a:prstGeom prst="roundRect">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s-EC" sz="1200" b="1" kern="1200" dirty="0" smtClean="0">
              <a:solidFill>
                <a:srgbClr val="000000"/>
              </a:solidFill>
            </a:rPr>
            <a:t>La dinámica económica del cantón de Quinindé está fundamentada en el sector primario donde predominan las actividades agropecuarias.</a:t>
          </a:r>
          <a:endParaRPr lang="es-EC" sz="1200" kern="1200" dirty="0">
            <a:solidFill>
              <a:srgbClr val="000000"/>
            </a:solidFill>
          </a:endParaRPr>
        </a:p>
      </dsp:txBody>
      <dsp:txXfrm>
        <a:off x="50718" y="74598"/>
        <a:ext cx="2418843" cy="937523"/>
      </dsp:txXfrm>
    </dsp:sp>
    <dsp:sp modelId="{1A81F0AF-AAD4-4459-BC0E-07F30F91BDF1}">
      <dsp:nvSpPr>
        <dsp:cNvPr id="0" name=""/>
        <dsp:cNvSpPr/>
      </dsp:nvSpPr>
      <dsp:spPr>
        <a:xfrm>
          <a:off x="0" y="1097400"/>
          <a:ext cx="2520279" cy="1038959"/>
        </a:xfrm>
        <a:prstGeom prst="roundRect">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s-EC" sz="1200" b="1" kern="1200" dirty="0" smtClean="0">
              <a:solidFill>
                <a:srgbClr val="000000"/>
              </a:solidFill>
            </a:rPr>
            <a:t>Este verde cantón está ubicado en el centro de la provincia de Esmeraldas.</a:t>
          </a:r>
          <a:endParaRPr lang="es-EC" sz="1200" kern="1200" dirty="0">
            <a:solidFill>
              <a:srgbClr val="000000"/>
            </a:solidFill>
          </a:endParaRPr>
        </a:p>
      </dsp:txBody>
      <dsp:txXfrm>
        <a:off x="50718" y="1148118"/>
        <a:ext cx="2418843" cy="93752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35937-85D3-4422-8FCA-6A0CD3610EF3}">
      <dsp:nvSpPr>
        <dsp:cNvPr id="0" name=""/>
        <dsp:cNvSpPr/>
      </dsp:nvSpPr>
      <dsp:spPr>
        <a:xfrm>
          <a:off x="0" y="14535"/>
          <a:ext cx="2736303" cy="1123200"/>
        </a:xfrm>
        <a:prstGeom prst="roundRect">
          <a:avLst/>
        </a:prstGeom>
        <a:gradFill rotWithShape="1">
          <a:gsLst>
            <a:gs pos="0">
              <a:schemeClr val="accent1">
                <a:satMod val="103000"/>
                <a:lumMod val="118000"/>
              </a:schemeClr>
            </a:gs>
            <a:gs pos="50000">
              <a:schemeClr val="accent1">
                <a:satMod val="89000"/>
                <a:lumMod val="91000"/>
              </a:schemeClr>
            </a:gs>
            <a:gs pos="100000">
              <a:schemeClr val="accent1">
                <a:lumMod val="69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s-EC" sz="1200" kern="1200" dirty="0" smtClean="0">
              <a:solidFill>
                <a:srgbClr val="000000"/>
              </a:solidFill>
            </a:rPr>
            <a:t>El Centro de Acopio se ubica en un terreno aledaño al centro del municipio de La Unión, zona de influencia comercial</a:t>
          </a:r>
          <a:endParaRPr lang="es-EC" sz="1200" kern="1200" dirty="0">
            <a:solidFill>
              <a:srgbClr val="000000"/>
            </a:solidFill>
          </a:endParaRPr>
        </a:p>
      </dsp:txBody>
      <dsp:txXfrm>
        <a:off x="54830" y="69365"/>
        <a:ext cx="2626643" cy="1013540"/>
      </dsp:txXfrm>
    </dsp:sp>
    <dsp:sp modelId="{99E3F641-B4B3-4257-9E4B-7A91C581883B}">
      <dsp:nvSpPr>
        <dsp:cNvPr id="0" name=""/>
        <dsp:cNvSpPr/>
      </dsp:nvSpPr>
      <dsp:spPr>
        <a:xfrm>
          <a:off x="0" y="1310536"/>
          <a:ext cx="2736303" cy="1123200"/>
        </a:xfrm>
        <a:prstGeom prst="roundRect">
          <a:avLst/>
        </a:prstGeom>
        <a:gradFill rotWithShape="1">
          <a:gsLst>
            <a:gs pos="0">
              <a:schemeClr val="accent1">
                <a:satMod val="103000"/>
                <a:lumMod val="118000"/>
              </a:schemeClr>
            </a:gs>
            <a:gs pos="50000">
              <a:schemeClr val="accent1">
                <a:satMod val="89000"/>
                <a:lumMod val="91000"/>
              </a:schemeClr>
            </a:gs>
            <a:gs pos="100000">
              <a:schemeClr val="accent1">
                <a:lumMod val="69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s-EC" sz="1200" kern="1200" dirty="0" smtClean="0">
              <a:solidFill>
                <a:srgbClr val="000000"/>
              </a:solidFill>
            </a:rPr>
            <a:t>Punto estratégico al localizarse en una zona de influencia comercial tiene aproximadamente 10.000 hectáreas de cultivos en producción de maracuyá</a:t>
          </a:r>
          <a:r>
            <a:rPr lang="es-EC" sz="1400" kern="1200" dirty="0" smtClean="0">
              <a:solidFill>
                <a:srgbClr val="000000"/>
              </a:solidFill>
            </a:rPr>
            <a:t>.</a:t>
          </a:r>
          <a:endParaRPr lang="es-EC" sz="1400" kern="1200" dirty="0">
            <a:solidFill>
              <a:srgbClr val="000000"/>
            </a:solidFill>
          </a:endParaRPr>
        </a:p>
      </dsp:txBody>
      <dsp:txXfrm>
        <a:off x="54830" y="1365366"/>
        <a:ext cx="2626643" cy="101354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35890-0480-4D23-BD76-7F8A8F564A28}">
      <dsp:nvSpPr>
        <dsp:cNvPr id="0" name=""/>
        <dsp:cNvSpPr/>
      </dsp:nvSpPr>
      <dsp:spPr>
        <a:xfrm>
          <a:off x="2454817" y="1383186"/>
          <a:ext cx="91440" cy="223315"/>
        </a:xfrm>
        <a:custGeom>
          <a:avLst/>
          <a:gdLst/>
          <a:ahLst/>
          <a:cxnLst/>
          <a:rect l="0" t="0" r="0" b="0"/>
          <a:pathLst>
            <a:path>
              <a:moveTo>
                <a:pt x="45720" y="0"/>
              </a:moveTo>
              <a:lnTo>
                <a:pt x="45720" y="144119"/>
              </a:lnTo>
              <a:lnTo>
                <a:pt x="62338" y="144119"/>
              </a:lnTo>
              <a:lnTo>
                <a:pt x="62338" y="22331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8860A8-AF1E-4ED5-B76F-51A7C2C49AB9}">
      <dsp:nvSpPr>
        <dsp:cNvPr id="0" name=""/>
        <dsp:cNvSpPr/>
      </dsp:nvSpPr>
      <dsp:spPr>
        <a:xfrm>
          <a:off x="1733513" y="660078"/>
          <a:ext cx="767024" cy="180256"/>
        </a:xfrm>
        <a:custGeom>
          <a:avLst/>
          <a:gdLst/>
          <a:ahLst/>
          <a:cxnLst/>
          <a:rect l="0" t="0" r="0" b="0"/>
          <a:pathLst>
            <a:path>
              <a:moveTo>
                <a:pt x="0" y="0"/>
              </a:moveTo>
              <a:lnTo>
                <a:pt x="0" y="101061"/>
              </a:lnTo>
              <a:lnTo>
                <a:pt x="767024" y="101061"/>
              </a:lnTo>
              <a:lnTo>
                <a:pt x="767024" y="18025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0E94B5-1149-443C-8B9B-6F0C4158503E}">
      <dsp:nvSpPr>
        <dsp:cNvPr id="0" name=""/>
        <dsp:cNvSpPr/>
      </dsp:nvSpPr>
      <dsp:spPr>
        <a:xfrm>
          <a:off x="862783" y="1353720"/>
          <a:ext cx="606378" cy="252781"/>
        </a:xfrm>
        <a:custGeom>
          <a:avLst/>
          <a:gdLst/>
          <a:ahLst/>
          <a:cxnLst/>
          <a:rect l="0" t="0" r="0" b="0"/>
          <a:pathLst>
            <a:path>
              <a:moveTo>
                <a:pt x="0" y="0"/>
              </a:moveTo>
              <a:lnTo>
                <a:pt x="0" y="173585"/>
              </a:lnTo>
              <a:lnTo>
                <a:pt x="606378" y="173585"/>
              </a:lnTo>
              <a:lnTo>
                <a:pt x="606378" y="25278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55FF6F-F5BF-4AE7-B98A-4D79A59856AF}">
      <dsp:nvSpPr>
        <dsp:cNvPr id="0" name=""/>
        <dsp:cNvSpPr/>
      </dsp:nvSpPr>
      <dsp:spPr>
        <a:xfrm>
          <a:off x="435340" y="1353720"/>
          <a:ext cx="427442" cy="252781"/>
        </a:xfrm>
        <a:custGeom>
          <a:avLst/>
          <a:gdLst/>
          <a:ahLst/>
          <a:cxnLst/>
          <a:rect l="0" t="0" r="0" b="0"/>
          <a:pathLst>
            <a:path>
              <a:moveTo>
                <a:pt x="427442" y="0"/>
              </a:moveTo>
              <a:lnTo>
                <a:pt x="427442" y="173585"/>
              </a:lnTo>
              <a:lnTo>
                <a:pt x="0" y="173585"/>
              </a:lnTo>
              <a:lnTo>
                <a:pt x="0" y="25278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22141D-D535-4CA4-AE56-E4C5F3C0743C}">
      <dsp:nvSpPr>
        <dsp:cNvPr id="0" name=""/>
        <dsp:cNvSpPr/>
      </dsp:nvSpPr>
      <dsp:spPr>
        <a:xfrm>
          <a:off x="862783" y="660078"/>
          <a:ext cx="870729" cy="150790"/>
        </a:xfrm>
        <a:custGeom>
          <a:avLst/>
          <a:gdLst/>
          <a:ahLst/>
          <a:cxnLst/>
          <a:rect l="0" t="0" r="0" b="0"/>
          <a:pathLst>
            <a:path>
              <a:moveTo>
                <a:pt x="870729" y="0"/>
              </a:moveTo>
              <a:lnTo>
                <a:pt x="870729" y="71595"/>
              </a:lnTo>
              <a:lnTo>
                <a:pt x="0" y="71595"/>
              </a:lnTo>
              <a:lnTo>
                <a:pt x="0" y="15079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68E3F5-9157-408C-AB2B-5D8E186ED4F3}">
      <dsp:nvSpPr>
        <dsp:cNvPr id="0" name=""/>
        <dsp:cNvSpPr/>
      </dsp:nvSpPr>
      <dsp:spPr>
        <a:xfrm>
          <a:off x="1306071" y="117227"/>
          <a:ext cx="854883" cy="542850"/>
        </a:xfrm>
        <a:prstGeom prst="roundRect">
          <a:avLst>
            <a:gd name="adj" fmla="val 10000"/>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B32AAB-FB4B-49BE-9A57-9A079959C97D}">
      <dsp:nvSpPr>
        <dsp:cNvPr id="0" name=""/>
        <dsp:cNvSpPr/>
      </dsp:nvSpPr>
      <dsp:spPr>
        <a:xfrm>
          <a:off x="1401058" y="207465"/>
          <a:ext cx="854883" cy="542850"/>
        </a:xfrm>
        <a:prstGeom prst="roundRect">
          <a:avLst>
            <a:gd name="adj" fmla="val 10000"/>
          </a:avLst>
        </a:prstGeom>
        <a:gradFill rotWithShape="1">
          <a:gsLst>
            <a:gs pos="0">
              <a:schemeClr val="accent5">
                <a:lumMod val="157000"/>
                <a:satMod val="101000"/>
              </a:schemeClr>
            </a:gs>
            <a:gs pos="50000">
              <a:schemeClr val="accent5">
                <a:lumMod val="137000"/>
                <a:satMod val="103000"/>
              </a:schemeClr>
            </a:gs>
            <a:gs pos="100000">
              <a:schemeClr val="accent5">
                <a:lumMod val="115000"/>
                <a:satMod val="109000"/>
              </a:schemeClr>
            </a:gs>
          </a:gsLst>
          <a:lin ang="5400000" scaled="0"/>
        </a:gradFill>
        <a:ln w="6350" cap="flat"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AR" sz="900" kern="1200" dirty="0" smtClean="0"/>
            <a:t>Administrador del centro de Acopio</a:t>
          </a:r>
          <a:endParaRPr lang="es-EC" sz="900" kern="1200" dirty="0"/>
        </a:p>
      </dsp:txBody>
      <dsp:txXfrm>
        <a:off x="1416958" y="223365"/>
        <a:ext cx="823083" cy="511050"/>
      </dsp:txXfrm>
    </dsp:sp>
    <dsp:sp modelId="{CAC9E66C-A3C9-453E-8262-400A9334E559}">
      <dsp:nvSpPr>
        <dsp:cNvPr id="0" name=""/>
        <dsp:cNvSpPr/>
      </dsp:nvSpPr>
      <dsp:spPr>
        <a:xfrm>
          <a:off x="435341" y="810869"/>
          <a:ext cx="854883" cy="542850"/>
        </a:xfrm>
        <a:prstGeom prst="roundRect">
          <a:avLst>
            <a:gd name="adj" fmla="val 10000"/>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9330677-E04C-40B4-9893-23459B6832FA}">
      <dsp:nvSpPr>
        <dsp:cNvPr id="0" name=""/>
        <dsp:cNvSpPr/>
      </dsp:nvSpPr>
      <dsp:spPr>
        <a:xfrm>
          <a:off x="530328" y="901106"/>
          <a:ext cx="854883" cy="542850"/>
        </a:xfrm>
        <a:prstGeom prst="roundRect">
          <a:avLst>
            <a:gd name="adj" fmla="val 10000"/>
          </a:avLst>
        </a:prstGeom>
        <a:gradFill rotWithShape="1">
          <a:gsLst>
            <a:gs pos="0">
              <a:schemeClr val="accent4">
                <a:lumMod val="157000"/>
                <a:satMod val="101000"/>
              </a:schemeClr>
            </a:gs>
            <a:gs pos="50000">
              <a:schemeClr val="accent4">
                <a:lumMod val="137000"/>
                <a:satMod val="103000"/>
              </a:schemeClr>
            </a:gs>
            <a:gs pos="100000">
              <a:schemeClr val="accent4">
                <a:lumMod val="115000"/>
                <a:satMod val="109000"/>
              </a:schemeClr>
            </a:gs>
          </a:gsLst>
          <a:lin ang="5400000" scaled="0"/>
        </a:gradFill>
        <a:ln w="6350"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AR" sz="900" kern="1200" dirty="0" smtClean="0"/>
            <a:t>Supervisor de Planta</a:t>
          </a:r>
          <a:endParaRPr lang="es-EC" sz="900" kern="1200" dirty="0"/>
        </a:p>
      </dsp:txBody>
      <dsp:txXfrm>
        <a:off x="546228" y="917006"/>
        <a:ext cx="823083" cy="511050"/>
      </dsp:txXfrm>
    </dsp:sp>
    <dsp:sp modelId="{403D2944-5644-49A4-B8F7-A41C9FB4BED6}">
      <dsp:nvSpPr>
        <dsp:cNvPr id="0" name=""/>
        <dsp:cNvSpPr/>
      </dsp:nvSpPr>
      <dsp:spPr>
        <a:xfrm>
          <a:off x="7899" y="1606501"/>
          <a:ext cx="854883" cy="542850"/>
        </a:xfrm>
        <a:prstGeom prst="roundRect">
          <a:avLst>
            <a:gd name="adj" fmla="val 10000"/>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CCFC44-1B44-46E6-849E-A4BADCD27ABC}">
      <dsp:nvSpPr>
        <dsp:cNvPr id="0" name=""/>
        <dsp:cNvSpPr/>
      </dsp:nvSpPr>
      <dsp:spPr>
        <a:xfrm>
          <a:off x="102886" y="1696739"/>
          <a:ext cx="854883" cy="542850"/>
        </a:xfrm>
        <a:prstGeom prst="roundRect">
          <a:avLst>
            <a:gd name="adj" fmla="val 10000"/>
          </a:avLst>
        </a:prstGeom>
        <a:gradFill rotWithShape="1">
          <a:gsLst>
            <a:gs pos="0">
              <a:schemeClr val="accent1">
                <a:satMod val="103000"/>
                <a:lumMod val="118000"/>
              </a:schemeClr>
            </a:gs>
            <a:gs pos="50000">
              <a:schemeClr val="accent1">
                <a:satMod val="89000"/>
                <a:lumMod val="91000"/>
              </a:schemeClr>
            </a:gs>
            <a:gs pos="100000">
              <a:schemeClr val="accent1">
                <a:lumMod val="69000"/>
              </a:schemeClr>
            </a:gs>
          </a:gsLst>
          <a:lin ang="5400000" scaled="0"/>
        </a:gradFill>
        <a:ln w="6350" cap="flat" cmpd="sng" algn="ctr">
          <a:solidFill>
            <a:schemeClr val="accent1"/>
          </a:solidFill>
          <a:prstDash val="solid"/>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AR" sz="900" kern="1200" dirty="0" smtClean="0"/>
            <a:t>Operarios 	</a:t>
          </a:r>
          <a:endParaRPr lang="es-EC" sz="900" kern="1200" dirty="0"/>
        </a:p>
      </dsp:txBody>
      <dsp:txXfrm>
        <a:off x="118786" y="1712639"/>
        <a:ext cx="823083" cy="511050"/>
      </dsp:txXfrm>
    </dsp:sp>
    <dsp:sp modelId="{0BEB3B94-1916-46F6-A2BD-253151E42F17}">
      <dsp:nvSpPr>
        <dsp:cNvPr id="0" name=""/>
        <dsp:cNvSpPr/>
      </dsp:nvSpPr>
      <dsp:spPr>
        <a:xfrm>
          <a:off x="1041719" y="1606501"/>
          <a:ext cx="854883" cy="542850"/>
        </a:xfrm>
        <a:prstGeom prst="roundRect">
          <a:avLst>
            <a:gd name="adj" fmla="val 10000"/>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817C9D-CD04-457C-8D98-10A90F1A1064}">
      <dsp:nvSpPr>
        <dsp:cNvPr id="0" name=""/>
        <dsp:cNvSpPr/>
      </dsp:nvSpPr>
      <dsp:spPr>
        <a:xfrm>
          <a:off x="1136706" y="1696739"/>
          <a:ext cx="854883" cy="542850"/>
        </a:xfrm>
        <a:prstGeom prst="roundRect">
          <a:avLst>
            <a:gd name="adj" fmla="val 10000"/>
          </a:avLst>
        </a:prstGeom>
        <a:gradFill rotWithShape="1">
          <a:gsLst>
            <a:gs pos="0">
              <a:schemeClr val="accent1">
                <a:satMod val="103000"/>
                <a:lumMod val="118000"/>
              </a:schemeClr>
            </a:gs>
            <a:gs pos="50000">
              <a:schemeClr val="accent1">
                <a:satMod val="89000"/>
                <a:lumMod val="91000"/>
              </a:schemeClr>
            </a:gs>
            <a:gs pos="100000">
              <a:schemeClr val="accent1">
                <a:lumMod val="69000"/>
              </a:schemeClr>
            </a:gs>
          </a:gsLst>
          <a:lin ang="5400000" scaled="0"/>
        </a:gradFill>
        <a:ln w="6350" cap="flat" cmpd="sng" algn="ctr">
          <a:solidFill>
            <a:schemeClr val="accent1"/>
          </a:solidFill>
          <a:prstDash val="solid"/>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AR" sz="900" kern="1200" dirty="0" smtClean="0"/>
            <a:t>Operadores</a:t>
          </a:r>
          <a:endParaRPr lang="es-EC" sz="900" kern="1200" dirty="0"/>
        </a:p>
      </dsp:txBody>
      <dsp:txXfrm>
        <a:off x="1152606" y="1712639"/>
        <a:ext cx="823083" cy="511050"/>
      </dsp:txXfrm>
    </dsp:sp>
    <dsp:sp modelId="{05419A66-22D7-4EFD-A916-DF1C5F55D367}">
      <dsp:nvSpPr>
        <dsp:cNvPr id="0" name=""/>
        <dsp:cNvSpPr/>
      </dsp:nvSpPr>
      <dsp:spPr>
        <a:xfrm>
          <a:off x="2073095" y="840335"/>
          <a:ext cx="854883" cy="542850"/>
        </a:xfrm>
        <a:prstGeom prst="roundRect">
          <a:avLst>
            <a:gd name="adj" fmla="val 10000"/>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1C4CF2-A7A8-4B2A-8666-6D2ED91BC6BC}">
      <dsp:nvSpPr>
        <dsp:cNvPr id="0" name=""/>
        <dsp:cNvSpPr/>
      </dsp:nvSpPr>
      <dsp:spPr>
        <a:xfrm>
          <a:off x="2168082" y="930572"/>
          <a:ext cx="854883" cy="542850"/>
        </a:xfrm>
        <a:prstGeom prst="roundRect">
          <a:avLst>
            <a:gd name="adj" fmla="val 10000"/>
          </a:avLst>
        </a:prstGeom>
        <a:gradFill rotWithShape="1">
          <a:gsLst>
            <a:gs pos="0">
              <a:schemeClr val="accent4">
                <a:lumMod val="157000"/>
                <a:satMod val="101000"/>
              </a:schemeClr>
            </a:gs>
            <a:gs pos="50000">
              <a:schemeClr val="accent4">
                <a:lumMod val="137000"/>
                <a:satMod val="103000"/>
              </a:schemeClr>
            </a:gs>
            <a:gs pos="100000">
              <a:schemeClr val="accent4">
                <a:lumMod val="115000"/>
                <a:satMod val="109000"/>
              </a:schemeClr>
            </a:gs>
          </a:gsLst>
          <a:lin ang="5400000" scaled="0"/>
        </a:gradFill>
        <a:ln w="6350"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AR" sz="900" kern="1200" dirty="0" smtClean="0"/>
            <a:t>Agente de Exportaciones</a:t>
          </a:r>
          <a:endParaRPr lang="es-EC" sz="900" kern="1200" dirty="0"/>
        </a:p>
      </dsp:txBody>
      <dsp:txXfrm>
        <a:off x="2183982" y="946472"/>
        <a:ext cx="823083" cy="511050"/>
      </dsp:txXfrm>
    </dsp:sp>
    <dsp:sp modelId="{4DB3F3CB-A256-4DC0-8CAE-BF20B444ED5F}">
      <dsp:nvSpPr>
        <dsp:cNvPr id="0" name=""/>
        <dsp:cNvSpPr/>
      </dsp:nvSpPr>
      <dsp:spPr>
        <a:xfrm>
          <a:off x="2089714" y="1606501"/>
          <a:ext cx="854883" cy="542850"/>
        </a:xfrm>
        <a:prstGeom prst="roundRect">
          <a:avLst>
            <a:gd name="adj" fmla="val 10000"/>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DF80E8-8455-424E-A867-E844F0B31B24}">
      <dsp:nvSpPr>
        <dsp:cNvPr id="0" name=""/>
        <dsp:cNvSpPr/>
      </dsp:nvSpPr>
      <dsp:spPr>
        <a:xfrm>
          <a:off x="2184701" y="1696739"/>
          <a:ext cx="854883" cy="542850"/>
        </a:xfrm>
        <a:prstGeom prst="roundRect">
          <a:avLst>
            <a:gd name="adj" fmla="val 10000"/>
          </a:avLst>
        </a:prstGeom>
        <a:gradFill rotWithShape="1">
          <a:gsLst>
            <a:gs pos="0">
              <a:schemeClr val="accent1">
                <a:satMod val="103000"/>
                <a:lumMod val="118000"/>
              </a:schemeClr>
            </a:gs>
            <a:gs pos="50000">
              <a:schemeClr val="accent1">
                <a:satMod val="89000"/>
                <a:lumMod val="91000"/>
              </a:schemeClr>
            </a:gs>
            <a:gs pos="100000">
              <a:schemeClr val="accent1">
                <a:lumMod val="69000"/>
              </a:schemeClr>
            </a:gs>
          </a:gsLst>
          <a:lin ang="5400000" scaled="0"/>
        </a:gradFill>
        <a:ln w="6350" cap="flat" cmpd="sng" algn="ctr">
          <a:solidFill>
            <a:schemeClr val="accent1"/>
          </a:solidFill>
          <a:prstDash val="solid"/>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AR" sz="900" kern="1200" dirty="0" smtClean="0"/>
            <a:t>Auxiliar Administrativo</a:t>
          </a:r>
          <a:endParaRPr lang="es-EC" sz="900" kern="1200" dirty="0"/>
        </a:p>
      </dsp:txBody>
      <dsp:txXfrm>
        <a:off x="2200601" y="1712639"/>
        <a:ext cx="823083" cy="51105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FDE18-20FB-4115-A3F8-9BE3A8AB2A3B}">
      <dsp:nvSpPr>
        <dsp:cNvPr id="0" name=""/>
        <dsp:cNvSpPr/>
      </dsp:nvSpPr>
      <dsp:spPr>
        <a:xfrm>
          <a:off x="0" y="11169"/>
          <a:ext cx="2592288" cy="407745"/>
        </a:xfrm>
        <a:prstGeom prst="roundRect">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a:glow rad="139700">
            <a:schemeClr val="accent1">
              <a:satMod val="175000"/>
              <a:alpha val="40000"/>
            </a:schemeClr>
          </a:glo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EC" sz="1700" kern="1200" dirty="0" smtClean="0">
              <a:solidFill>
                <a:srgbClr val="000000"/>
              </a:solidFill>
            </a:rPr>
            <a:t>Origen 100% saludable</a:t>
          </a:r>
          <a:endParaRPr lang="es-EC" sz="1700" kern="1200" dirty="0">
            <a:solidFill>
              <a:srgbClr val="000000"/>
            </a:solidFill>
          </a:endParaRPr>
        </a:p>
      </dsp:txBody>
      <dsp:txXfrm>
        <a:off x="19904" y="31073"/>
        <a:ext cx="2552480" cy="367937"/>
      </dsp:txXfrm>
    </dsp:sp>
    <dsp:sp modelId="{82E2A2F4-CBF6-4043-A406-F5AC27FFBEC6}">
      <dsp:nvSpPr>
        <dsp:cNvPr id="0" name=""/>
        <dsp:cNvSpPr/>
      </dsp:nvSpPr>
      <dsp:spPr>
        <a:xfrm>
          <a:off x="0" y="467874"/>
          <a:ext cx="2592288" cy="407745"/>
        </a:xfrm>
        <a:prstGeom prst="roundRect">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a:glow rad="139700">
            <a:schemeClr val="accent1">
              <a:satMod val="175000"/>
              <a:alpha val="40000"/>
            </a:schemeClr>
          </a:glo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EC" sz="1700" kern="1200" smtClean="0">
              <a:solidFill>
                <a:srgbClr val="000000"/>
              </a:solidFill>
            </a:rPr>
            <a:t>Peso: 6 kilogramos</a:t>
          </a:r>
          <a:endParaRPr lang="es-EC" sz="1700" kern="1200">
            <a:solidFill>
              <a:srgbClr val="000000"/>
            </a:solidFill>
          </a:endParaRPr>
        </a:p>
      </dsp:txBody>
      <dsp:txXfrm>
        <a:off x="19904" y="487778"/>
        <a:ext cx="2552480" cy="367937"/>
      </dsp:txXfrm>
    </dsp:sp>
    <dsp:sp modelId="{14E6E5C7-E5F0-484A-80F2-847A9F290F2E}">
      <dsp:nvSpPr>
        <dsp:cNvPr id="0" name=""/>
        <dsp:cNvSpPr/>
      </dsp:nvSpPr>
      <dsp:spPr>
        <a:xfrm>
          <a:off x="0" y="924580"/>
          <a:ext cx="2592288" cy="407745"/>
        </a:xfrm>
        <a:prstGeom prst="roundRect">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a:glow rad="228600">
            <a:schemeClr val="accent1">
              <a:satMod val="175000"/>
              <a:alpha val="40000"/>
            </a:schemeClr>
          </a:glo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EC" sz="1700" kern="1200" smtClean="0">
              <a:solidFill>
                <a:srgbClr val="000000"/>
              </a:solidFill>
            </a:rPr>
            <a:t>Tamaño: 32 x 12 cm </a:t>
          </a:r>
          <a:endParaRPr lang="es-EC" sz="1700" kern="1200">
            <a:solidFill>
              <a:srgbClr val="000000"/>
            </a:solidFill>
          </a:endParaRPr>
        </a:p>
      </dsp:txBody>
      <dsp:txXfrm>
        <a:off x="19904" y="944484"/>
        <a:ext cx="2552480" cy="367937"/>
      </dsp:txXfrm>
    </dsp:sp>
    <dsp:sp modelId="{C3D1AC95-2A8F-4EE1-BC46-7B5710F83126}">
      <dsp:nvSpPr>
        <dsp:cNvPr id="0" name=""/>
        <dsp:cNvSpPr/>
      </dsp:nvSpPr>
      <dsp:spPr>
        <a:xfrm>
          <a:off x="0" y="1381284"/>
          <a:ext cx="2592288" cy="407745"/>
        </a:xfrm>
        <a:prstGeom prst="roundRect">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a:glow rad="228600">
            <a:schemeClr val="accent1">
              <a:satMod val="175000"/>
              <a:alpha val="40000"/>
            </a:schemeClr>
          </a:glo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EC" sz="1700" kern="1200" dirty="0" smtClean="0">
              <a:solidFill>
                <a:srgbClr val="000000"/>
              </a:solidFill>
            </a:rPr>
            <a:t>Porcentaje de fruta: 86%</a:t>
          </a:r>
          <a:endParaRPr lang="es-EC" sz="1700" kern="1200" dirty="0">
            <a:solidFill>
              <a:srgbClr val="000000"/>
            </a:solidFill>
          </a:endParaRPr>
        </a:p>
      </dsp:txBody>
      <dsp:txXfrm>
        <a:off x="19904" y="1401188"/>
        <a:ext cx="2552480" cy="36793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DE146-03CD-4BE7-A7EC-568411C86E97}">
      <dsp:nvSpPr>
        <dsp:cNvPr id="0" name=""/>
        <dsp:cNvSpPr/>
      </dsp:nvSpPr>
      <dsp:spPr>
        <a:xfrm>
          <a:off x="0" y="88202"/>
          <a:ext cx="2952328" cy="383760"/>
        </a:xfrm>
        <a:prstGeom prst="roundRect">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a:glow rad="228600">
            <a:schemeClr val="accent1">
              <a:satMod val="175000"/>
              <a:alpha val="40000"/>
            </a:schemeClr>
          </a:glo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C" sz="1600" kern="1200" dirty="0" smtClean="0">
              <a:solidFill>
                <a:srgbClr val="000000"/>
              </a:solidFill>
            </a:rPr>
            <a:t>MARACUYATE.</a:t>
          </a:r>
          <a:endParaRPr lang="es-EC" sz="1600" kern="1200" dirty="0">
            <a:solidFill>
              <a:srgbClr val="000000"/>
            </a:solidFill>
          </a:endParaRPr>
        </a:p>
      </dsp:txBody>
      <dsp:txXfrm>
        <a:off x="18734" y="106936"/>
        <a:ext cx="2914860" cy="346292"/>
      </dsp:txXfrm>
    </dsp:sp>
    <dsp:sp modelId="{4EF2B863-2096-4151-9C9D-6918A48D0E80}">
      <dsp:nvSpPr>
        <dsp:cNvPr id="0" name=""/>
        <dsp:cNvSpPr/>
      </dsp:nvSpPr>
      <dsp:spPr>
        <a:xfrm>
          <a:off x="0" y="477721"/>
          <a:ext cx="2952328" cy="383760"/>
        </a:xfrm>
        <a:prstGeom prst="roundRect">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a:glow rad="139700">
            <a:schemeClr val="accent1">
              <a:satMod val="175000"/>
              <a:alpha val="40000"/>
            </a:schemeClr>
          </a:glo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C" sz="1600" kern="1200" dirty="0" smtClean="0">
              <a:solidFill>
                <a:srgbClr val="000000"/>
              </a:solidFill>
            </a:rPr>
            <a:t>Fruta como icono del producto.</a:t>
          </a:r>
          <a:endParaRPr lang="es-EC" sz="1600" kern="1200" dirty="0">
            <a:solidFill>
              <a:srgbClr val="000000"/>
            </a:solidFill>
          </a:endParaRPr>
        </a:p>
      </dsp:txBody>
      <dsp:txXfrm>
        <a:off x="18734" y="496455"/>
        <a:ext cx="2914860" cy="346292"/>
      </dsp:txXfrm>
    </dsp:sp>
    <dsp:sp modelId="{E13E6342-1660-4908-8CCA-F3558C8C8D03}">
      <dsp:nvSpPr>
        <dsp:cNvPr id="0" name=""/>
        <dsp:cNvSpPr/>
      </dsp:nvSpPr>
      <dsp:spPr>
        <a:xfrm>
          <a:off x="0" y="907561"/>
          <a:ext cx="2952328" cy="383760"/>
        </a:xfrm>
        <a:prstGeom prst="roundRect">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a:glow rad="228600">
            <a:schemeClr val="accent1">
              <a:satMod val="175000"/>
              <a:alpha val="40000"/>
            </a:schemeClr>
          </a:glo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C" sz="1600" kern="1200" dirty="0" smtClean="0">
              <a:solidFill>
                <a:srgbClr val="000000"/>
              </a:solidFill>
            </a:rPr>
            <a:t>Colorantes de origen frutal.</a:t>
          </a:r>
          <a:endParaRPr lang="es-EC" sz="1600" kern="1200" dirty="0">
            <a:solidFill>
              <a:srgbClr val="000000"/>
            </a:solidFill>
          </a:endParaRPr>
        </a:p>
      </dsp:txBody>
      <dsp:txXfrm>
        <a:off x="18734" y="926295"/>
        <a:ext cx="2914860" cy="346292"/>
      </dsp:txXfrm>
    </dsp:sp>
    <dsp:sp modelId="{485B5FC3-DEE9-40B0-AE1C-2B7797784D96}">
      <dsp:nvSpPr>
        <dsp:cNvPr id="0" name=""/>
        <dsp:cNvSpPr/>
      </dsp:nvSpPr>
      <dsp:spPr>
        <a:xfrm>
          <a:off x="0" y="1337402"/>
          <a:ext cx="2952328" cy="383760"/>
        </a:xfrm>
        <a:prstGeom prst="roundRect">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a:glow rad="228600">
            <a:schemeClr val="accent1">
              <a:satMod val="175000"/>
              <a:alpha val="40000"/>
            </a:schemeClr>
          </a:glo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C" sz="1600" kern="1200" smtClean="0">
              <a:solidFill>
                <a:srgbClr val="000000"/>
              </a:solidFill>
            </a:rPr>
            <a:t>Colores frescura y dulzor.</a:t>
          </a:r>
          <a:endParaRPr lang="es-EC" sz="1600" kern="1200">
            <a:solidFill>
              <a:srgbClr val="000000"/>
            </a:solidFill>
          </a:endParaRPr>
        </a:p>
      </dsp:txBody>
      <dsp:txXfrm>
        <a:off x="18734" y="1356136"/>
        <a:ext cx="2914860" cy="34629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D0D1A-F42C-4EA4-A834-24D36A908AE9}">
      <dsp:nvSpPr>
        <dsp:cNvPr id="0" name=""/>
        <dsp:cNvSpPr/>
      </dsp:nvSpPr>
      <dsp:spPr>
        <a:xfrm>
          <a:off x="0" y="0"/>
          <a:ext cx="2804741" cy="989820"/>
        </a:xfrm>
        <a:prstGeom prst="roundRect">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a:glow rad="228600">
            <a:schemeClr val="accent1">
              <a:satMod val="175000"/>
              <a:alpha val="40000"/>
            </a:schemeClr>
          </a:glo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C" sz="1800" kern="1200" dirty="0" smtClean="0">
              <a:solidFill>
                <a:srgbClr val="000000"/>
              </a:solidFill>
            </a:rPr>
            <a:t>Papel celofán y polipropileno. </a:t>
          </a:r>
          <a:r>
            <a:rPr lang="es-ES" sz="1800" kern="1200" dirty="0" smtClean="0">
              <a:solidFill>
                <a:srgbClr val="000000"/>
              </a:solidFill>
            </a:rPr>
            <a:t>Cajas de cartón corrugado. </a:t>
          </a:r>
          <a:endParaRPr lang="es-EC" sz="1800" kern="1200" dirty="0">
            <a:solidFill>
              <a:srgbClr val="000000"/>
            </a:solidFill>
          </a:endParaRPr>
        </a:p>
      </dsp:txBody>
      <dsp:txXfrm>
        <a:off x="48319" y="48319"/>
        <a:ext cx="2708103" cy="89318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FB408-BEFF-462F-B256-642C9723C69D}">
      <dsp:nvSpPr>
        <dsp:cNvPr id="0" name=""/>
        <dsp:cNvSpPr/>
      </dsp:nvSpPr>
      <dsp:spPr>
        <a:xfrm>
          <a:off x="0" y="14463"/>
          <a:ext cx="2763703" cy="561600"/>
        </a:xfrm>
        <a:prstGeom prst="roundRect">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a:glow rad="139700">
            <a:schemeClr val="accent1">
              <a:satMod val="175000"/>
              <a:alpha val="40000"/>
            </a:schemeClr>
          </a:glo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AR" sz="2000" kern="1200" dirty="0" smtClean="0">
              <a:solidFill>
                <a:srgbClr val="000000"/>
              </a:solidFill>
            </a:rPr>
            <a:t>Medidas l33- a34-a36</a:t>
          </a:r>
          <a:endParaRPr lang="es-EC" sz="2000" kern="1200" dirty="0">
            <a:solidFill>
              <a:srgbClr val="000000"/>
            </a:solidFill>
          </a:endParaRPr>
        </a:p>
      </dsp:txBody>
      <dsp:txXfrm>
        <a:off x="27415" y="41878"/>
        <a:ext cx="2708873" cy="5067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C9728-8A28-394B-B6FC-ADAC2580FF48}">
      <dsp:nvSpPr>
        <dsp:cNvPr id="0" name=""/>
        <dsp:cNvSpPr/>
      </dsp:nvSpPr>
      <dsp:spPr>
        <a:xfrm>
          <a:off x="1206" y="581071"/>
          <a:ext cx="2675264" cy="1070105"/>
        </a:xfrm>
        <a:prstGeom prst="homePlate">
          <a:avLst/>
        </a:prstGeom>
        <a:gradFill rotWithShape="0">
          <a:gsLst>
            <a:gs pos="0">
              <a:schemeClr val="accent2">
                <a:hueOff val="0"/>
                <a:satOff val="0"/>
                <a:lumOff val="0"/>
                <a:alphaOff val="0"/>
                <a:satMod val="103000"/>
                <a:lumMod val="118000"/>
              </a:schemeClr>
            </a:gs>
            <a:gs pos="50000">
              <a:schemeClr val="accent2">
                <a:hueOff val="0"/>
                <a:satOff val="0"/>
                <a:lumOff val="0"/>
                <a:alphaOff val="0"/>
                <a:satMod val="89000"/>
                <a:lumMod val="91000"/>
              </a:schemeClr>
            </a:gs>
            <a:gs pos="100000">
              <a:schemeClr val="accent2">
                <a:hueOff val="0"/>
                <a:satOff val="0"/>
                <a:lumOff val="0"/>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s-AR" sz="1600" kern="1200" dirty="0" smtClean="0">
              <a:solidFill>
                <a:srgbClr val="000000"/>
              </a:solidFill>
            </a:rPr>
            <a:t>Delimitado  por la tendencia de consumo y apreciación del maracuyá </a:t>
          </a:r>
          <a:endParaRPr lang="es-EC" sz="1600" kern="1200" dirty="0">
            <a:solidFill>
              <a:srgbClr val="000000"/>
            </a:solidFill>
          </a:endParaRPr>
        </a:p>
      </dsp:txBody>
      <dsp:txXfrm>
        <a:off x="1206" y="581071"/>
        <a:ext cx="2407738" cy="1070105"/>
      </dsp:txXfrm>
    </dsp:sp>
    <dsp:sp modelId="{82FF45A2-C463-B64A-BCC7-AA9DE81D6108}">
      <dsp:nvSpPr>
        <dsp:cNvPr id="0" name=""/>
        <dsp:cNvSpPr/>
      </dsp:nvSpPr>
      <dsp:spPr>
        <a:xfrm>
          <a:off x="2141418" y="581071"/>
          <a:ext cx="3134259" cy="1070105"/>
        </a:xfrm>
        <a:prstGeom prst="chevron">
          <a:avLst/>
        </a:prstGeom>
        <a:gradFill rotWithShape="0">
          <a:gsLst>
            <a:gs pos="0">
              <a:schemeClr val="accent3">
                <a:hueOff val="0"/>
                <a:satOff val="0"/>
                <a:lumOff val="0"/>
                <a:alphaOff val="0"/>
                <a:satMod val="103000"/>
                <a:lumMod val="118000"/>
              </a:schemeClr>
            </a:gs>
            <a:gs pos="50000">
              <a:schemeClr val="accent3">
                <a:hueOff val="0"/>
                <a:satOff val="0"/>
                <a:lumOff val="0"/>
                <a:alphaOff val="0"/>
                <a:satMod val="89000"/>
                <a:lumMod val="91000"/>
              </a:schemeClr>
            </a:gs>
            <a:gs pos="100000">
              <a:schemeClr val="accent3">
                <a:hueOff val="0"/>
                <a:satOff val="0"/>
                <a:lumOff val="0"/>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s-AR" sz="1400" kern="1200" dirty="0" smtClean="0">
              <a:solidFill>
                <a:srgbClr val="000000"/>
              </a:solidFill>
            </a:rPr>
            <a:t>Oferta Nacional </a:t>
          </a:r>
        </a:p>
        <a:p>
          <a:pPr lvl="0" algn="l" defTabSz="622300">
            <a:lnSpc>
              <a:spcPct val="90000"/>
            </a:lnSpc>
            <a:spcBef>
              <a:spcPct val="0"/>
            </a:spcBef>
            <a:spcAft>
              <a:spcPct val="35000"/>
            </a:spcAft>
          </a:pPr>
          <a:r>
            <a:rPr lang="es-AR" sz="1400" kern="1200" dirty="0" smtClean="0">
              <a:solidFill>
                <a:srgbClr val="000000"/>
              </a:solidFill>
            </a:rPr>
            <a:t>Jugo de frutas tropicales</a:t>
          </a:r>
        </a:p>
        <a:p>
          <a:pPr lvl="0" algn="l" defTabSz="622300">
            <a:lnSpc>
              <a:spcPct val="90000"/>
            </a:lnSpc>
            <a:spcBef>
              <a:spcPct val="0"/>
            </a:spcBef>
            <a:spcAft>
              <a:spcPct val="35000"/>
            </a:spcAft>
          </a:pPr>
          <a:r>
            <a:rPr lang="es-AR" sz="1400" kern="1200" dirty="0" smtClean="0">
              <a:solidFill>
                <a:srgbClr val="000000"/>
              </a:solidFill>
            </a:rPr>
            <a:t>Helado - Bambino Nestlé</a:t>
          </a:r>
        </a:p>
        <a:p>
          <a:pPr lvl="0" algn="l" defTabSz="622300">
            <a:lnSpc>
              <a:spcPct val="90000"/>
            </a:lnSpc>
            <a:spcBef>
              <a:spcPct val="0"/>
            </a:spcBef>
            <a:spcAft>
              <a:spcPct val="35000"/>
            </a:spcAft>
          </a:pPr>
          <a:r>
            <a:rPr lang="es-AR" sz="1400" kern="1200" dirty="0" smtClean="0">
              <a:solidFill>
                <a:srgbClr val="000000"/>
              </a:solidFill>
            </a:rPr>
            <a:t>Sherbet – Sta. Clara</a:t>
          </a:r>
          <a:endParaRPr lang="es-EC" sz="1400" kern="1200" dirty="0">
            <a:solidFill>
              <a:srgbClr val="000000"/>
            </a:solidFill>
          </a:endParaRPr>
        </a:p>
      </dsp:txBody>
      <dsp:txXfrm>
        <a:off x="2676471" y="581071"/>
        <a:ext cx="2064154" cy="1070105"/>
      </dsp:txXfrm>
    </dsp:sp>
    <dsp:sp modelId="{2B950494-1BE1-2647-BED3-54A6F42A0B30}">
      <dsp:nvSpPr>
        <dsp:cNvPr id="0" name=""/>
        <dsp:cNvSpPr/>
      </dsp:nvSpPr>
      <dsp:spPr>
        <a:xfrm>
          <a:off x="4740625" y="581071"/>
          <a:ext cx="3584828" cy="1070105"/>
        </a:xfrm>
        <a:prstGeom prst="chevron">
          <a:avLst/>
        </a:prstGeom>
        <a:gradFill rotWithShape="0">
          <a:gsLst>
            <a:gs pos="0">
              <a:schemeClr val="accent4">
                <a:hueOff val="0"/>
                <a:satOff val="0"/>
                <a:lumOff val="0"/>
                <a:alphaOff val="0"/>
                <a:satMod val="103000"/>
                <a:lumMod val="118000"/>
              </a:schemeClr>
            </a:gs>
            <a:gs pos="50000">
              <a:schemeClr val="accent4">
                <a:hueOff val="0"/>
                <a:satOff val="0"/>
                <a:lumOff val="0"/>
                <a:alphaOff val="0"/>
                <a:satMod val="89000"/>
                <a:lumMod val="91000"/>
              </a:schemeClr>
            </a:gs>
            <a:gs pos="100000">
              <a:schemeClr val="accent4">
                <a:hueOff val="0"/>
                <a:satOff val="0"/>
                <a:lumOff val="0"/>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lvl="0" algn="l" defTabSz="711200">
            <a:lnSpc>
              <a:spcPct val="90000"/>
            </a:lnSpc>
            <a:spcBef>
              <a:spcPct val="0"/>
            </a:spcBef>
            <a:spcAft>
              <a:spcPct val="35000"/>
            </a:spcAft>
          </a:pPr>
          <a:r>
            <a:rPr lang="es-AR" sz="1600" kern="1200" dirty="0" smtClean="0">
              <a:solidFill>
                <a:srgbClr val="000000"/>
              </a:solidFill>
            </a:rPr>
            <a:t>Restaurantes : Demanda es en kilos tendencia positiva de desarrollo y como jugos de frutas.</a:t>
          </a:r>
          <a:endParaRPr lang="es-EC" sz="1600" kern="1200" dirty="0">
            <a:solidFill>
              <a:srgbClr val="000000"/>
            </a:solidFill>
          </a:endParaRPr>
        </a:p>
      </dsp:txBody>
      <dsp:txXfrm>
        <a:off x="5275678" y="581071"/>
        <a:ext cx="2514723" cy="107010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6E419-68DB-451C-8B6E-5D80C25181B2}">
      <dsp:nvSpPr>
        <dsp:cNvPr id="0" name=""/>
        <dsp:cNvSpPr/>
      </dsp:nvSpPr>
      <dsp:spPr>
        <a:xfrm>
          <a:off x="0" y="16823"/>
          <a:ext cx="1152128" cy="479700"/>
        </a:xfrm>
        <a:prstGeom prst="roundRect">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a:glow rad="228600">
            <a:schemeClr val="accent1">
              <a:satMod val="175000"/>
              <a:alpha val="40000"/>
            </a:schemeClr>
          </a:glo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C" sz="2000" kern="1200" dirty="0" smtClean="0">
              <a:solidFill>
                <a:srgbClr val="000000"/>
              </a:solidFill>
            </a:rPr>
            <a:t>Marcado</a:t>
          </a:r>
          <a:endParaRPr lang="es-EC" sz="2000" kern="1200" dirty="0">
            <a:solidFill>
              <a:srgbClr val="000000"/>
            </a:solidFill>
          </a:endParaRPr>
        </a:p>
      </dsp:txBody>
      <dsp:txXfrm>
        <a:off x="23417" y="40240"/>
        <a:ext cx="1105294" cy="43286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9994F-B1D9-424A-A7D0-11C3347E69F1}">
      <dsp:nvSpPr>
        <dsp:cNvPr id="0" name=""/>
        <dsp:cNvSpPr/>
      </dsp:nvSpPr>
      <dsp:spPr>
        <a:xfrm>
          <a:off x="4638447" y="2068"/>
          <a:ext cx="6949179" cy="1158454"/>
        </a:xfrm>
        <a:prstGeom prst="rightArrow">
          <a:avLst>
            <a:gd name="adj1" fmla="val 75000"/>
            <a:gd name="adj2" fmla="val 5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b="0" kern="1200" dirty="0" smtClean="0"/>
            <a:t>ACUERDO DE ALCANCE PARCIAL N°29</a:t>
          </a:r>
          <a:endParaRPr lang="en-US" sz="2000" b="0" kern="1200" dirty="0"/>
        </a:p>
      </dsp:txBody>
      <dsp:txXfrm>
        <a:off x="4638447" y="146875"/>
        <a:ext cx="6514759" cy="868840"/>
      </dsp:txXfrm>
    </dsp:sp>
    <dsp:sp modelId="{9D00D14B-F3BC-4EC4-BF46-F2A32CD474BA}">
      <dsp:nvSpPr>
        <dsp:cNvPr id="0" name=""/>
        <dsp:cNvSpPr/>
      </dsp:nvSpPr>
      <dsp:spPr>
        <a:xfrm>
          <a:off x="5660" y="132212"/>
          <a:ext cx="4632786" cy="898166"/>
        </a:xfrm>
        <a:prstGeom prst="roundRect">
          <a:avLst/>
        </a:prstGeom>
        <a:gradFill rotWithShape="0">
          <a:gsLst>
            <a:gs pos="0">
              <a:schemeClr val="accent2">
                <a:hueOff val="0"/>
                <a:satOff val="0"/>
                <a:lumOff val="0"/>
                <a:alphaOff val="0"/>
                <a:satMod val="103000"/>
                <a:lumMod val="118000"/>
              </a:schemeClr>
            </a:gs>
            <a:gs pos="50000">
              <a:schemeClr val="accent2">
                <a:hueOff val="0"/>
                <a:satOff val="0"/>
                <a:lumOff val="0"/>
                <a:alphaOff val="0"/>
                <a:satMod val="89000"/>
                <a:lumMod val="91000"/>
              </a:schemeClr>
            </a:gs>
            <a:gs pos="100000">
              <a:schemeClr val="accent2">
                <a:hueOff val="0"/>
                <a:satOff val="0"/>
                <a:lumOff val="0"/>
                <a:alphaOff val="0"/>
                <a:lumMod val="6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b="0" kern="1200" dirty="0" smtClean="0"/>
            <a:t>ACUERDOS COMERCIALES</a:t>
          </a:r>
          <a:endParaRPr lang="en-US" sz="2000" b="0" kern="1200" dirty="0"/>
        </a:p>
      </dsp:txBody>
      <dsp:txXfrm>
        <a:off x="49505" y="176057"/>
        <a:ext cx="4545096" cy="810476"/>
      </dsp:txXfrm>
    </dsp:sp>
    <dsp:sp modelId="{1646E7BB-0C60-47F2-A3A0-D7143016FA4C}">
      <dsp:nvSpPr>
        <dsp:cNvPr id="0" name=""/>
        <dsp:cNvSpPr/>
      </dsp:nvSpPr>
      <dsp:spPr>
        <a:xfrm>
          <a:off x="4644108" y="1216837"/>
          <a:ext cx="6949179" cy="1400268"/>
        </a:xfrm>
        <a:prstGeom prst="rightArrow">
          <a:avLst>
            <a:gd name="adj1" fmla="val 75000"/>
            <a:gd name="adj2" fmla="val 50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C" sz="1800" b="0" kern="1200" dirty="0" smtClean="0"/>
            <a:t>Documentos de Acompañamiento (Art. 72 Reglamento COPCI).TSCC</a:t>
          </a:r>
          <a:endParaRPr lang="en-US" sz="1800" b="0" kern="1200" dirty="0"/>
        </a:p>
        <a:p>
          <a:pPr marL="171450" lvl="1" indent="-171450" algn="l" defTabSz="800100">
            <a:lnSpc>
              <a:spcPct val="90000"/>
            </a:lnSpc>
            <a:spcBef>
              <a:spcPct val="0"/>
            </a:spcBef>
            <a:spcAft>
              <a:spcPct val="15000"/>
            </a:spcAft>
            <a:buChar char="••"/>
          </a:pPr>
          <a:r>
            <a:rPr lang="es-EC" sz="1800" b="0" kern="1200" dirty="0" smtClean="0"/>
            <a:t>Documentos de Soporte (Art. 73 Reglamento COPCI).FC</a:t>
          </a:r>
          <a:endParaRPr lang="en-US" sz="1800" b="0" kern="1200" dirty="0"/>
        </a:p>
      </dsp:txBody>
      <dsp:txXfrm>
        <a:off x="4644108" y="1391871"/>
        <a:ext cx="6424079" cy="1050201"/>
      </dsp:txXfrm>
    </dsp:sp>
    <dsp:sp modelId="{C09A2188-5DFC-47EC-AFDB-634211963597}">
      <dsp:nvSpPr>
        <dsp:cNvPr id="0" name=""/>
        <dsp:cNvSpPr/>
      </dsp:nvSpPr>
      <dsp:spPr>
        <a:xfrm>
          <a:off x="5660" y="1501390"/>
          <a:ext cx="4632786" cy="898166"/>
        </a:xfrm>
        <a:prstGeom prst="roundRect">
          <a:avLst/>
        </a:prstGeom>
        <a:gradFill rotWithShape="0">
          <a:gsLst>
            <a:gs pos="0">
              <a:schemeClr val="accent3">
                <a:hueOff val="0"/>
                <a:satOff val="0"/>
                <a:lumOff val="0"/>
                <a:alphaOff val="0"/>
                <a:satMod val="103000"/>
                <a:lumMod val="118000"/>
              </a:schemeClr>
            </a:gs>
            <a:gs pos="50000">
              <a:schemeClr val="accent3">
                <a:hueOff val="0"/>
                <a:satOff val="0"/>
                <a:lumOff val="0"/>
                <a:alphaOff val="0"/>
                <a:satMod val="89000"/>
                <a:lumMod val="91000"/>
              </a:schemeClr>
            </a:gs>
            <a:gs pos="100000">
              <a:schemeClr val="accent3">
                <a:hueOff val="0"/>
                <a:satOff val="0"/>
                <a:lumOff val="0"/>
                <a:alphaOff val="0"/>
                <a:lumMod val="6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C" sz="2500" kern="1200" dirty="0" smtClean="0"/>
            <a:t>DOCUMENTACIÓN REQUERIDA PARA LA EXPORTACION</a:t>
          </a:r>
          <a:endParaRPr lang="en-US" sz="2500" kern="1200" dirty="0"/>
        </a:p>
      </dsp:txBody>
      <dsp:txXfrm>
        <a:off x="49505" y="1545235"/>
        <a:ext cx="4545096" cy="810476"/>
      </dsp:txXfrm>
    </dsp:sp>
    <dsp:sp modelId="{FB66AAE4-5A2D-4F4A-9D3A-9141161E60E4}">
      <dsp:nvSpPr>
        <dsp:cNvPr id="0" name=""/>
        <dsp:cNvSpPr/>
      </dsp:nvSpPr>
      <dsp:spPr>
        <a:xfrm>
          <a:off x="4637315" y="2740424"/>
          <a:ext cx="6955972" cy="898166"/>
        </a:xfrm>
        <a:prstGeom prst="rightArrow">
          <a:avLst>
            <a:gd name="adj1" fmla="val 75000"/>
            <a:gd name="adj2" fmla="val 50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AR" sz="1800" kern="1200" dirty="0" smtClean="0"/>
            <a:t>Régimen 40,  </a:t>
          </a:r>
          <a:endParaRPr lang="en-US" sz="1800" kern="1200" dirty="0"/>
        </a:p>
        <a:p>
          <a:pPr marL="171450" lvl="1" indent="-171450" algn="l" defTabSz="800100">
            <a:lnSpc>
              <a:spcPct val="90000"/>
            </a:lnSpc>
            <a:spcBef>
              <a:spcPct val="0"/>
            </a:spcBef>
            <a:spcAft>
              <a:spcPct val="15000"/>
            </a:spcAft>
            <a:buChar char="••"/>
          </a:pPr>
          <a:r>
            <a:rPr lang="es-AR" sz="1800" kern="1200" dirty="0" smtClean="0"/>
            <a:t>MATRIZ PRODUCTIVA 116 COMEX</a:t>
          </a:r>
          <a:endParaRPr lang="en-US" sz="1800" kern="1200" dirty="0"/>
        </a:p>
      </dsp:txBody>
      <dsp:txXfrm>
        <a:off x="4637315" y="2852695"/>
        <a:ext cx="6619160" cy="673624"/>
      </dsp:txXfrm>
    </dsp:sp>
    <dsp:sp modelId="{AD81964A-E053-485C-A34F-F6B1D15C1CB7}">
      <dsp:nvSpPr>
        <dsp:cNvPr id="0" name=""/>
        <dsp:cNvSpPr/>
      </dsp:nvSpPr>
      <dsp:spPr>
        <a:xfrm>
          <a:off x="0" y="2740424"/>
          <a:ext cx="4637315" cy="898166"/>
        </a:xfrm>
        <a:prstGeom prst="roundRect">
          <a:avLst/>
        </a:prstGeom>
        <a:gradFill rotWithShape="0">
          <a:gsLst>
            <a:gs pos="0">
              <a:schemeClr val="accent4">
                <a:hueOff val="0"/>
                <a:satOff val="0"/>
                <a:lumOff val="0"/>
                <a:alphaOff val="0"/>
                <a:satMod val="103000"/>
                <a:lumMod val="118000"/>
              </a:schemeClr>
            </a:gs>
            <a:gs pos="50000">
              <a:schemeClr val="accent4">
                <a:hueOff val="0"/>
                <a:satOff val="0"/>
                <a:lumOff val="0"/>
                <a:alphaOff val="0"/>
                <a:satMod val="89000"/>
                <a:lumMod val="91000"/>
              </a:schemeClr>
            </a:gs>
            <a:gs pos="100000">
              <a:schemeClr val="accent4">
                <a:hueOff val="0"/>
                <a:satOff val="0"/>
                <a:lumOff val="0"/>
                <a:alphaOff val="0"/>
                <a:lumMod val="6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AR" sz="2500" kern="1200" dirty="0" smtClean="0"/>
            <a:t>REGIMEN ADUANERO</a:t>
          </a:r>
          <a:endParaRPr lang="en-US" sz="2500" kern="1200" dirty="0"/>
        </a:p>
      </dsp:txBody>
      <dsp:txXfrm>
        <a:off x="43845" y="2784269"/>
        <a:ext cx="4549625" cy="810476"/>
      </dsp:txXfrm>
    </dsp:sp>
    <dsp:sp modelId="{6DBB9375-512F-4486-B617-296AF24D856A}">
      <dsp:nvSpPr>
        <dsp:cNvPr id="0" name=""/>
        <dsp:cNvSpPr/>
      </dsp:nvSpPr>
      <dsp:spPr>
        <a:xfrm>
          <a:off x="4637315" y="3728406"/>
          <a:ext cx="6955972" cy="898166"/>
        </a:xfrm>
        <a:prstGeom prst="rightArrow">
          <a:avLst>
            <a:gd name="adj1" fmla="val 75000"/>
            <a:gd name="adj2" fmla="val 50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C" sz="1800" b="0" kern="1200" dirty="0" smtClean="0"/>
            <a:t>17.04.90.99</a:t>
          </a:r>
          <a:endParaRPr lang="en-US" sz="1800" b="0" kern="1200" dirty="0"/>
        </a:p>
        <a:p>
          <a:pPr marL="171450" lvl="1" indent="-171450" algn="l" defTabSz="800100">
            <a:lnSpc>
              <a:spcPct val="90000"/>
            </a:lnSpc>
            <a:spcBef>
              <a:spcPct val="0"/>
            </a:spcBef>
            <a:spcAft>
              <a:spcPct val="15000"/>
            </a:spcAft>
            <a:buChar char="••"/>
          </a:pPr>
          <a:r>
            <a:rPr lang="es-AR" sz="1800" kern="1200" dirty="0" smtClean="0"/>
            <a:t>Los demás artículos de confitería sin CACAO </a:t>
          </a:r>
          <a:endParaRPr lang="en-US" sz="1800" kern="1200" dirty="0"/>
        </a:p>
      </dsp:txBody>
      <dsp:txXfrm>
        <a:off x="4637315" y="3840677"/>
        <a:ext cx="6619160" cy="673624"/>
      </dsp:txXfrm>
    </dsp:sp>
    <dsp:sp modelId="{956A834D-64D3-4AE8-88CF-CE14A85CDFF6}">
      <dsp:nvSpPr>
        <dsp:cNvPr id="0" name=""/>
        <dsp:cNvSpPr/>
      </dsp:nvSpPr>
      <dsp:spPr>
        <a:xfrm>
          <a:off x="0" y="3728406"/>
          <a:ext cx="4637315" cy="898166"/>
        </a:xfrm>
        <a:prstGeom prst="roundRect">
          <a:avLst/>
        </a:prstGeom>
        <a:gradFill rotWithShape="0">
          <a:gsLst>
            <a:gs pos="0">
              <a:schemeClr val="accent5">
                <a:hueOff val="0"/>
                <a:satOff val="0"/>
                <a:lumOff val="0"/>
                <a:alphaOff val="0"/>
                <a:satMod val="103000"/>
                <a:lumMod val="118000"/>
              </a:schemeClr>
            </a:gs>
            <a:gs pos="50000">
              <a:schemeClr val="accent5">
                <a:hueOff val="0"/>
                <a:satOff val="0"/>
                <a:lumOff val="0"/>
                <a:alphaOff val="0"/>
                <a:satMod val="89000"/>
                <a:lumMod val="91000"/>
              </a:schemeClr>
            </a:gs>
            <a:gs pos="100000">
              <a:schemeClr val="accent5">
                <a:hueOff val="0"/>
                <a:satOff val="0"/>
                <a:lumOff val="0"/>
                <a:alphaOff val="0"/>
                <a:lumMod val="6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C" sz="2500" b="0" kern="1200" dirty="0" smtClean="0"/>
            <a:t>PARTIDAS ARANCELARIAS</a:t>
          </a:r>
          <a:endParaRPr lang="en-US" sz="2500" b="0" kern="1200" dirty="0"/>
        </a:p>
      </dsp:txBody>
      <dsp:txXfrm>
        <a:off x="43845" y="3772251"/>
        <a:ext cx="4549625" cy="810476"/>
      </dsp:txXfrm>
    </dsp:sp>
    <dsp:sp modelId="{8998ACD1-3467-4579-8479-3224A699088D}">
      <dsp:nvSpPr>
        <dsp:cNvPr id="0" name=""/>
        <dsp:cNvSpPr/>
      </dsp:nvSpPr>
      <dsp:spPr>
        <a:xfrm>
          <a:off x="4637315" y="4716389"/>
          <a:ext cx="6955972" cy="898166"/>
        </a:xfrm>
        <a:prstGeom prst="rightArrow">
          <a:avLst>
            <a:gd name="adj1" fmla="val 75000"/>
            <a:gd name="adj2" fmla="val 50000"/>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AR" sz="1800" b="0" kern="1200" dirty="0" smtClean="0"/>
            <a:t>Vía marítima</a:t>
          </a:r>
          <a:endParaRPr lang="en-US" sz="1800" b="0" kern="1200" dirty="0"/>
        </a:p>
        <a:p>
          <a:pPr marL="171450" lvl="1" indent="-171450" algn="l" defTabSz="800100">
            <a:lnSpc>
              <a:spcPct val="90000"/>
            </a:lnSpc>
            <a:spcBef>
              <a:spcPct val="0"/>
            </a:spcBef>
            <a:spcAft>
              <a:spcPct val="15000"/>
            </a:spcAft>
            <a:buChar char="••"/>
          </a:pPr>
          <a:r>
            <a:rPr lang="es-AR" sz="1800" b="0" kern="1200" dirty="0" err="1" smtClean="0"/>
            <a:t>Incoterm</a:t>
          </a:r>
          <a:r>
            <a:rPr lang="es-AR" sz="1800" b="0" kern="1200" dirty="0" smtClean="0"/>
            <a:t> FOB</a:t>
          </a:r>
          <a:endParaRPr lang="en-US" sz="1800" b="0" kern="1200" dirty="0"/>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endParaRPr lang="en-US" sz="1400" b="0" kern="1200" dirty="0"/>
        </a:p>
      </dsp:txBody>
      <dsp:txXfrm>
        <a:off x="4637315" y="4828660"/>
        <a:ext cx="6619160" cy="673624"/>
      </dsp:txXfrm>
    </dsp:sp>
    <dsp:sp modelId="{13DF20FC-5D82-4168-93D6-DD20C85B8363}">
      <dsp:nvSpPr>
        <dsp:cNvPr id="0" name=""/>
        <dsp:cNvSpPr/>
      </dsp:nvSpPr>
      <dsp:spPr>
        <a:xfrm>
          <a:off x="0" y="4716389"/>
          <a:ext cx="4637315" cy="898166"/>
        </a:xfrm>
        <a:prstGeom prst="roundRect">
          <a:avLst/>
        </a:prstGeom>
        <a:gradFill rotWithShape="0">
          <a:gsLst>
            <a:gs pos="0">
              <a:schemeClr val="accent6">
                <a:hueOff val="0"/>
                <a:satOff val="0"/>
                <a:lumOff val="0"/>
                <a:alphaOff val="0"/>
                <a:satMod val="103000"/>
                <a:lumMod val="118000"/>
              </a:schemeClr>
            </a:gs>
            <a:gs pos="50000">
              <a:schemeClr val="accent6">
                <a:hueOff val="0"/>
                <a:satOff val="0"/>
                <a:lumOff val="0"/>
                <a:alphaOff val="0"/>
                <a:satMod val="89000"/>
                <a:lumMod val="91000"/>
              </a:schemeClr>
            </a:gs>
            <a:gs pos="100000">
              <a:schemeClr val="accent6">
                <a:hueOff val="0"/>
                <a:satOff val="0"/>
                <a:lumOff val="0"/>
                <a:alphaOff val="0"/>
                <a:lumMod val="6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C" sz="2500" b="0" kern="1200" dirty="0" smtClean="0"/>
            <a:t>TRANSPORTE PARA LA IMPORTACIÓN- INCOTERM</a:t>
          </a:r>
          <a:endParaRPr lang="en-US" sz="2500" b="0" kern="1200" dirty="0"/>
        </a:p>
      </dsp:txBody>
      <dsp:txXfrm>
        <a:off x="43845" y="4760234"/>
        <a:ext cx="4549625" cy="81047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1FF04-A30B-4F1E-9D2A-B69427C0C359}">
      <dsp:nvSpPr>
        <dsp:cNvPr id="0" name=""/>
        <dsp:cNvSpPr/>
      </dsp:nvSpPr>
      <dsp:spPr>
        <a:xfrm rot="5400000">
          <a:off x="3140596" y="878563"/>
          <a:ext cx="756246" cy="86095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926BFA-BC60-4076-980C-D8ADC99E8ED2}">
      <dsp:nvSpPr>
        <dsp:cNvPr id="0" name=""/>
        <dsp:cNvSpPr/>
      </dsp:nvSpPr>
      <dsp:spPr>
        <a:xfrm>
          <a:off x="2940237" y="40249"/>
          <a:ext cx="1273073" cy="891110"/>
        </a:xfrm>
        <a:prstGeom prst="roundRect">
          <a:avLst>
            <a:gd name="adj" fmla="val 16670"/>
          </a:avLst>
        </a:prstGeom>
        <a:solidFill>
          <a:schemeClr val="accent2"/>
        </a:solidFill>
        <a:ln w="127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C" sz="1400" kern="1200" dirty="0" smtClean="0">
              <a:solidFill>
                <a:srgbClr val="000000"/>
              </a:solidFill>
            </a:rPr>
            <a:t>DAE (Declaración Aduanera de Exportación).</a:t>
          </a:r>
          <a:endParaRPr lang="es-EC" sz="1400" kern="1200" dirty="0">
            <a:solidFill>
              <a:srgbClr val="000000"/>
            </a:solidFill>
          </a:endParaRPr>
        </a:p>
      </dsp:txBody>
      <dsp:txXfrm>
        <a:off x="2983745" y="83757"/>
        <a:ext cx="1186057" cy="804094"/>
      </dsp:txXfrm>
    </dsp:sp>
    <dsp:sp modelId="{04E30AF8-692D-4AA9-BA9C-3CC642CCCF60}">
      <dsp:nvSpPr>
        <dsp:cNvPr id="0" name=""/>
        <dsp:cNvSpPr/>
      </dsp:nvSpPr>
      <dsp:spPr>
        <a:xfrm>
          <a:off x="4213311" y="125236"/>
          <a:ext cx="925912" cy="720234"/>
        </a:xfrm>
        <a:prstGeom prst="rect">
          <a:avLst/>
        </a:prstGeom>
        <a:noFill/>
        <a:ln>
          <a:noFill/>
        </a:ln>
        <a:effectLst/>
      </dsp:spPr>
      <dsp:style>
        <a:lnRef idx="0">
          <a:scrgbClr r="0" g="0" b="0"/>
        </a:lnRef>
        <a:fillRef idx="0">
          <a:scrgbClr r="0" g="0" b="0"/>
        </a:fillRef>
        <a:effectRef idx="0">
          <a:scrgbClr r="0" g="0" b="0"/>
        </a:effectRef>
        <a:fontRef idx="minor"/>
      </dsp:style>
    </dsp:sp>
    <dsp:sp modelId="{94D63BF5-D352-4AA9-BBD4-6A63EFC3111A}">
      <dsp:nvSpPr>
        <dsp:cNvPr id="0" name=""/>
        <dsp:cNvSpPr/>
      </dsp:nvSpPr>
      <dsp:spPr>
        <a:xfrm rot="5400000">
          <a:off x="4196110" y="1879574"/>
          <a:ext cx="756246" cy="86095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E75A5F-FDC2-42E5-9D9F-318CB289D30E}">
      <dsp:nvSpPr>
        <dsp:cNvPr id="0" name=""/>
        <dsp:cNvSpPr/>
      </dsp:nvSpPr>
      <dsp:spPr>
        <a:xfrm>
          <a:off x="3995750" y="1041260"/>
          <a:ext cx="1273073" cy="891110"/>
        </a:xfrm>
        <a:prstGeom prst="roundRect">
          <a:avLst>
            <a:gd name="adj" fmla="val 16670"/>
          </a:avLst>
        </a:prstGeom>
        <a:gradFill rotWithShape="1">
          <a:gsLst>
            <a:gs pos="0">
              <a:schemeClr val="accent5">
                <a:satMod val="103000"/>
                <a:lumMod val="118000"/>
              </a:schemeClr>
            </a:gs>
            <a:gs pos="50000">
              <a:schemeClr val="accent5">
                <a:satMod val="89000"/>
                <a:lumMod val="91000"/>
              </a:schemeClr>
            </a:gs>
            <a:gs pos="100000">
              <a:schemeClr val="accent5">
                <a:lumMod val="69000"/>
              </a:schemeClr>
            </a:gs>
          </a:gsLst>
          <a:lin ang="5400000" scaled="0"/>
        </a:gradFill>
        <a:ln w="6350" cap="flat" cmpd="sng" algn="ctr">
          <a:solidFill>
            <a:schemeClr val="accent5"/>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C" sz="1400" kern="1200" dirty="0" smtClean="0">
              <a:solidFill>
                <a:srgbClr val="000000"/>
              </a:solidFill>
            </a:rPr>
            <a:t>Antinarcóticos</a:t>
          </a:r>
          <a:endParaRPr lang="es-EC" sz="1200" kern="1200" dirty="0">
            <a:solidFill>
              <a:srgbClr val="000000"/>
            </a:solidFill>
          </a:endParaRPr>
        </a:p>
      </dsp:txBody>
      <dsp:txXfrm>
        <a:off x="4039258" y="1084768"/>
        <a:ext cx="1186057" cy="804094"/>
      </dsp:txXfrm>
    </dsp:sp>
    <dsp:sp modelId="{F905EE12-FF22-4C40-842B-1DF25D5C9B5E}">
      <dsp:nvSpPr>
        <dsp:cNvPr id="0" name=""/>
        <dsp:cNvSpPr/>
      </dsp:nvSpPr>
      <dsp:spPr>
        <a:xfrm>
          <a:off x="5268824" y="1126247"/>
          <a:ext cx="925912" cy="720234"/>
        </a:xfrm>
        <a:prstGeom prst="rect">
          <a:avLst/>
        </a:prstGeom>
        <a:noFill/>
        <a:ln>
          <a:noFill/>
        </a:ln>
        <a:effectLst/>
      </dsp:spPr>
      <dsp:style>
        <a:lnRef idx="0">
          <a:scrgbClr r="0" g="0" b="0"/>
        </a:lnRef>
        <a:fillRef idx="0">
          <a:scrgbClr r="0" g="0" b="0"/>
        </a:fillRef>
        <a:effectRef idx="0">
          <a:scrgbClr r="0" g="0" b="0"/>
        </a:effectRef>
        <a:fontRef idx="minor"/>
      </dsp:style>
    </dsp:sp>
    <dsp:sp modelId="{9EE93D5B-1426-4318-BC7E-12BF4EE0C414}">
      <dsp:nvSpPr>
        <dsp:cNvPr id="0" name=""/>
        <dsp:cNvSpPr/>
      </dsp:nvSpPr>
      <dsp:spPr>
        <a:xfrm rot="5400000">
          <a:off x="5251623" y="2880585"/>
          <a:ext cx="756246" cy="86095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E3E48E-011B-4115-BA74-706AE2AE7E09}">
      <dsp:nvSpPr>
        <dsp:cNvPr id="0" name=""/>
        <dsp:cNvSpPr/>
      </dsp:nvSpPr>
      <dsp:spPr>
        <a:xfrm>
          <a:off x="5051264" y="2042271"/>
          <a:ext cx="1273073" cy="891110"/>
        </a:xfrm>
        <a:prstGeom prst="roundRect">
          <a:avLst>
            <a:gd name="adj" fmla="val 16670"/>
          </a:avLst>
        </a:prstGeom>
        <a:solidFill>
          <a:schemeClr val="accent3"/>
        </a:solidFill>
        <a:ln w="19050" cap="flat" cmpd="sng" algn="ctr">
          <a:solidFill>
            <a:schemeClr val="lt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C" sz="1400" kern="1200" dirty="0" smtClean="0">
              <a:solidFill>
                <a:srgbClr val="000000"/>
              </a:solidFill>
            </a:rPr>
            <a:t>Aforo (si el caso lo amerita).</a:t>
          </a:r>
          <a:endParaRPr lang="es-EC" sz="1400" kern="1200" dirty="0">
            <a:solidFill>
              <a:srgbClr val="000000"/>
            </a:solidFill>
          </a:endParaRPr>
        </a:p>
      </dsp:txBody>
      <dsp:txXfrm>
        <a:off x="5094772" y="2085779"/>
        <a:ext cx="1186057" cy="804094"/>
      </dsp:txXfrm>
    </dsp:sp>
    <dsp:sp modelId="{1567812B-F8B3-4C90-9709-5F4D57C08AC6}">
      <dsp:nvSpPr>
        <dsp:cNvPr id="0" name=""/>
        <dsp:cNvSpPr/>
      </dsp:nvSpPr>
      <dsp:spPr>
        <a:xfrm>
          <a:off x="6324338" y="2127258"/>
          <a:ext cx="925912" cy="720234"/>
        </a:xfrm>
        <a:prstGeom prst="rect">
          <a:avLst/>
        </a:prstGeom>
        <a:noFill/>
        <a:ln>
          <a:noFill/>
        </a:ln>
        <a:effectLst/>
      </dsp:spPr>
      <dsp:style>
        <a:lnRef idx="0">
          <a:scrgbClr r="0" g="0" b="0"/>
        </a:lnRef>
        <a:fillRef idx="0">
          <a:scrgbClr r="0" g="0" b="0"/>
        </a:fillRef>
        <a:effectRef idx="0">
          <a:scrgbClr r="0" g="0" b="0"/>
        </a:effectRef>
        <a:fontRef idx="minor"/>
      </dsp:style>
    </dsp:sp>
    <dsp:sp modelId="{533BEF69-4ED5-4CF7-A810-57D23F007DFD}">
      <dsp:nvSpPr>
        <dsp:cNvPr id="0" name=""/>
        <dsp:cNvSpPr/>
      </dsp:nvSpPr>
      <dsp:spPr>
        <a:xfrm rot="5400000">
          <a:off x="6307137" y="3881596"/>
          <a:ext cx="756246" cy="86095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EE85C4-4BAF-4557-A8B5-CBBDDF9A34AD}">
      <dsp:nvSpPr>
        <dsp:cNvPr id="0" name=""/>
        <dsp:cNvSpPr/>
      </dsp:nvSpPr>
      <dsp:spPr>
        <a:xfrm>
          <a:off x="6106777" y="3043282"/>
          <a:ext cx="1273073" cy="891110"/>
        </a:xfrm>
        <a:prstGeom prst="roundRect">
          <a:avLst>
            <a:gd name="adj" fmla="val 16670"/>
          </a:avLst>
        </a:prstGeom>
        <a:gradFill rotWithShape="1">
          <a:gsLst>
            <a:gs pos="0">
              <a:schemeClr val="accent4">
                <a:satMod val="103000"/>
                <a:lumMod val="118000"/>
              </a:schemeClr>
            </a:gs>
            <a:gs pos="50000">
              <a:schemeClr val="accent4">
                <a:satMod val="89000"/>
                <a:lumMod val="91000"/>
              </a:schemeClr>
            </a:gs>
            <a:gs pos="100000">
              <a:schemeClr val="accent4">
                <a:lumMod val="69000"/>
              </a:schemeClr>
            </a:gs>
          </a:gsLst>
          <a:lin ang="5400000" scaled="0"/>
        </a:gradFill>
        <a:ln w="6350" cap="flat" cmpd="sng" algn="ctr">
          <a:solidFill>
            <a:schemeClr val="accent4"/>
          </a:solidFill>
          <a:prstDash val="solid"/>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C" sz="1400" kern="1200" dirty="0" smtClean="0">
              <a:solidFill>
                <a:srgbClr val="000000"/>
              </a:solidFill>
            </a:rPr>
            <a:t>Certificado de inspección (etiquetado, calidad). </a:t>
          </a:r>
          <a:endParaRPr lang="es-EC" sz="1400" kern="1200" dirty="0">
            <a:solidFill>
              <a:srgbClr val="000000"/>
            </a:solidFill>
          </a:endParaRPr>
        </a:p>
      </dsp:txBody>
      <dsp:txXfrm>
        <a:off x="6150285" y="3086790"/>
        <a:ext cx="1186057" cy="804094"/>
      </dsp:txXfrm>
    </dsp:sp>
    <dsp:sp modelId="{1C49D2F5-AED0-4A2C-99D2-7F885EBFA46E}">
      <dsp:nvSpPr>
        <dsp:cNvPr id="0" name=""/>
        <dsp:cNvSpPr/>
      </dsp:nvSpPr>
      <dsp:spPr>
        <a:xfrm>
          <a:off x="7379851" y="3128270"/>
          <a:ext cx="925912" cy="720234"/>
        </a:xfrm>
        <a:prstGeom prst="rect">
          <a:avLst/>
        </a:prstGeom>
        <a:noFill/>
        <a:ln>
          <a:noFill/>
        </a:ln>
        <a:effectLst/>
      </dsp:spPr>
      <dsp:style>
        <a:lnRef idx="0">
          <a:scrgbClr r="0" g="0" b="0"/>
        </a:lnRef>
        <a:fillRef idx="0">
          <a:scrgbClr r="0" g="0" b="0"/>
        </a:fillRef>
        <a:effectRef idx="0">
          <a:scrgbClr r="0" g="0" b="0"/>
        </a:effectRef>
        <a:fontRef idx="minor"/>
      </dsp:style>
    </dsp:sp>
    <dsp:sp modelId="{7A2EC3BB-534A-4DAC-85CB-50D200CE7C65}">
      <dsp:nvSpPr>
        <dsp:cNvPr id="0" name=""/>
        <dsp:cNvSpPr/>
      </dsp:nvSpPr>
      <dsp:spPr>
        <a:xfrm rot="5400000">
          <a:off x="7362650" y="4882607"/>
          <a:ext cx="756246" cy="86095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4702A6-3192-4D3F-B800-95EEAD24232F}">
      <dsp:nvSpPr>
        <dsp:cNvPr id="0" name=""/>
        <dsp:cNvSpPr/>
      </dsp:nvSpPr>
      <dsp:spPr>
        <a:xfrm>
          <a:off x="7162291" y="4044293"/>
          <a:ext cx="1273073" cy="891110"/>
        </a:xfrm>
        <a:prstGeom prst="roundRect">
          <a:avLst>
            <a:gd name="adj" fmla="val 16670"/>
          </a:avLst>
        </a:prstGeom>
        <a:gradFill rotWithShape="1">
          <a:gsLst>
            <a:gs pos="0">
              <a:schemeClr val="accent3">
                <a:satMod val="103000"/>
                <a:lumMod val="118000"/>
              </a:schemeClr>
            </a:gs>
            <a:gs pos="50000">
              <a:schemeClr val="accent3">
                <a:satMod val="89000"/>
                <a:lumMod val="91000"/>
              </a:schemeClr>
            </a:gs>
            <a:gs pos="100000">
              <a:schemeClr val="accent3">
                <a:lumMod val="69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C" sz="1400" kern="1200" dirty="0" smtClean="0">
              <a:solidFill>
                <a:srgbClr val="000000"/>
              </a:solidFill>
            </a:rPr>
            <a:t>Certificado de fumigación (embalajes de madera).</a:t>
          </a:r>
          <a:endParaRPr lang="es-EC" sz="1400" kern="1200" dirty="0">
            <a:solidFill>
              <a:srgbClr val="000000"/>
            </a:solidFill>
          </a:endParaRPr>
        </a:p>
      </dsp:txBody>
      <dsp:txXfrm>
        <a:off x="7205799" y="4087801"/>
        <a:ext cx="1186057" cy="804094"/>
      </dsp:txXfrm>
    </dsp:sp>
    <dsp:sp modelId="{A516EB95-8354-4A7B-81FB-585858DEEF32}">
      <dsp:nvSpPr>
        <dsp:cNvPr id="0" name=""/>
        <dsp:cNvSpPr/>
      </dsp:nvSpPr>
      <dsp:spPr>
        <a:xfrm>
          <a:off x="8435365" y="4129281"/>
          <a:ext cx="925912" cy="720234"/>
        </a:xfrm>
        <a:prstGeom prst="rect">
          <a:avLst/>
        </a:prstGeom>
        <a:noFill/>
        <a:ln>
          <a:noFill/>
        </a:ln>
        <a:effectLst/>
      </dsp:spPr>
      <dsp:style>
        <a:lnRef idx="0">
          <a:scrgbClr r="0" g="0" b="0"/>
        </a:lnRef>
        <a:fillRef idx="0">
          <a:scrgbClr r="0" g="0" b="0"/>
        </a:fillRef>
        <a:effectRef idx="0">
          <a:scrgbClr r="0" g="0" b="0"/>
        </a:effectRef>
        <a:fontRef idx="minor"/>
      </dsp:style>
    </dsp:sp>
    <dsp:sp modelId="{8951B9CC-3DEA-40F8-B901-E695E7A0C42B}">
      <dsp:nvSpPr>
        <dsp:cNvPr id="0" name=""/>
        <dsp:cNvSpPr/>
      </dsp:nvSpPr>
      <dsp:spPr>
        <a:xfrm>
          <a:off x="8217804" y="5045304"/>
          <a:ext cx="1273073" cy="89111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C" sz="1400" kern="1200" dirty="0" smtClean="0">
              <a:solidFill>
                <a:srgbClr val="000000"/>
              </a:solidFill>
            </a:rPr>
            <a:t>Documentos de transporte (</a:t>
          </a:r>
          <a:r>
            <a:rPr lang="es-EC" sz="1400" kern="1200" dirty="0" err="1" smtClean="0">
              <a:solidFill>
                <a:srgbClr val="000000"/>
              </a:solidFill>
            </a:rPr>
            <a:t>bill</a:t>
          </a:r>
          <a:r>
            <a:rPr lang="es-EC" sz="1400" kern="1200" dirty="0" smtClean="0">
              <a:solidFill>
                <a:srgbClr val="000000"/>
              </a:solidFill>
            </a:rPr>
            <a:t> of </a:t>
          </a:r>
          <a:r>
            <a:rPr lang="es-EC" sz="1400" kern="1200" dirty="0" err="1" smtClean="0">
              <a:solidFill>
                <a:srgbClr val="000000"/>
              </a:solidFill>
            </a:rPr>
            <a:t>lading</a:t>
          </a:r>
          <a:r>
            <a:rPr lang="es-EC" sz="1400" kern="1200" dirty="0" smtClean="0">
              <a:solidFill>
                <a:srgbClr val="000000"/>
              </a:solidFill>
            </a:rPr>
            <a:t>).</a:t>
          </a:r>
          <a:endParaRPr lang="es-EC" sz="1400" kern="1200" dirty="0">
            <a:solidFill>
              <a:srgbClr val="000000"/>
            </a:solidFill>
          </a:endParaRPr>
        </a:p>
      </dsp:txBody>
      <dsp:txXfrm>
        <a:off x="8261312" y="5088812"/>
        <a:ext cx="1186057" cy="80409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24F49-B044-2C46-8688-AC11E6D6840B}">
      <dsp:nvSpPr>
        <dsp:cNvPr id="0" name=""/>
        <dsp:cNvSpPr/>
      </dsp:nvSpPr>
      <dsp:spPr>
        <a:xfrm>
          <a:off x="5882422" y="1165302"/>
          <a:ext cx="894552" cy="91440"/>
        </a:xfrm>
        <a:custGeom>
          <a:avLst/>
          <a:gdLst/>
          <a:ahLst/>
          <a:cxnLst/>
          <a:rect l="0" t="0" r="0" b="0"/>
          <a:pathLst>
            <a:path>
              <a:moveTo>
                <a:pt x="0" y="45720"/>
              </a:moveTo>
              <a:lnTo>
                <a:pt x="894552" y="45720"/>
              </a:lnTo>
            </a:path>
          </a:pathLst>
        </a:custGeom>
        <a:noFill/>
        <a:ln w="635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306570" y="1206392"/>
        <a:ext cx="46257" cy="9260"/>
      </dsp:txXfrm>
    </dsp:sp>
    <dsp:sp modelId="{34CC3A3B-1B57-F14A-AA9E-15EAB586E288}">
      <dsp:nvSpPr>
        <dsp:cNvPr id="0" name=""/>
        <dsp:cNvSpPr/>
      </dsp:nvSpPr>
      <dsp:spPr>
        <a:xfrm>
          <a:off x="641542" y="4301"/>
          <a:ext cx="5242679" cy="241344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s-EC" sz="2400" kern="1200" dirty="0" smtClean="0">
              <a:solidFill>
                <a:schemeClr val="bg1"/>
              </a:solidFill>
            </a:rPr>
            <a:t>Las tendencias culturales y costumbres alimenticias de México, facilitan la aceptación del ate  de frutos exóticos</a:t>
          </a:r>
          <a:endParaRPr lang="es-EC" sz="2400" kern="1200" dirty="0">
            <a:solidFill>
              <a:schemeClr val="bg1"/>
            </a:solidFill>
          </a:endParaRPr>
        </a:p>
      </dsp:txBody>
      <dsp:txXfrm>
        <a:off x="641542" y="4301"/>
        <a:ext cx="5242679" cy="2413441"/>
      </dsp:txXfrm>
    </dsp:sp>
    <dsp:sp modelId="{40BD542B-F165-8A44-A9AF-5759611C2C72}">
      <dsp:nvSpPr>
        <dsp:cNvPr id="0" name=""/>
        <dsp:cNvSpPr/>
      </dsp:nvSpPr>
      <dsp:spPr>
        <a:xfrm>
          <a:off x="3409458" y="2415943"/>
          <a:ext cx="5945755" cy="894552"/>
        </a:xfrm>
        <a:custGeom>
          <a:avLst/>
          <a:gdLst/>
          <a:ahLst/>
          <a:cxnLst/>
          <a:rect l="0" t="0" r="0" b="0"/>
          <a:pathLst>
            <a:path>
              <a:moveTo>
                <a:pt x="5945755" y="0"/>
              </a:moveTo>
              <a:lnTo>
                <a:pt x="5945755" y="464376"/>
              </a:lnTo>
              <a:lnTo>
                <a:pt x="0" y="464376"/>
              </a:lnTo>
              <a:lnTo>
                <a:pt x="0" y="894552"/>
              </a:lnTo>
            </a:path>
          </a:pathLst>
        </a:custGeom>
        <a:noFill/>
        <a:ln w="6350" cap="flat" cmpd="sng" algn="ctr">
          <a:solidFill>
            <a:schemeClr val="accent3">
              <a:hueOff val="7134817"/>
              <a:satOff val="-15421"/>
              <a:lumOff val="-48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231904" y="2858589"/>
        <a:ext cx="300865" cy="9260"/>
      </dsp:txXfrm>
    </dsp:sp>
    <dsp:sp modelId="{CCC4EA82-B734-7B46-B10A-2E94960BA995}">
      <dsp:nvSpPr>
        <dsp:cNvPr id="0" name=""/>
        <dsp:cNvSpPr/>
      </dsp:nvSpPr>
      <dsp:spPr>
        <a:xfrm>
          <a:off x="6809375" y="4301"/>
          <a:ext cx="5091678" cy="2413441"/>
        </a:xfrm>
        <a:prstGeom prst="rect">
          <a:avLst/>
        </a:prstGeom>
        <a:solidFill>
          <a:schemeClr val="accent3">
            <a:hueOff val="4756544"/>
            <a:satOff val="-10281"/>
            <a:lumOff val="-32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s-EC" sz="2400" kern="1200" dirty="0" smtClean="0">
              <a:solidFill>
                <a:srgbClr val="000000"/>
              </a:solidFill>
            </a:rPr>
            <a:t>De acuerdo a la evaluación macro y micro la ubicación más adecuada de la planta es el cantón Quinindé, debido a factores como la mano de obra, vías de acceso, capacidad industrial </a:t>
          </a:r>
          <a:r>
            <a:rPr lang="es-EC" sz="2400" kern="1200" noProof="0" dirty="0" smtClean="0">
              <a:solidFill>
                <a:srgbClr val="000000"/>
              </a:solidFill>
            </a:rPr>
            <a:t>instalada</a:t>
          </a:r>
          <a:r>
            <a:rPr lang="es-EC" sz="2400" kern="1200" dirty="0" smtClean="0">
              <a:solidFill>
                <a:srgbClr val="000000"/>
              </a:solidFill>
            </a:rPr>
            <a:t> y por la cercanía a las </a:t>
          </a:r>
          <a:r>
            <a:rPr lang="es-EC" sz="2400" kern="1200" noProof="0" dirty="0" smtClean="0">
              <a:solidFill>
                <a:srgbClr val="000000"/>
              </a:solidFill>
            </a:rPr>
            <a:t>plantaciones</a:t>
          </a:r>
          <a:r>
            <a:rPr lang="es-EC" sz="2400" kern="1200" dirty="0" smtClean="0">
              <a:solidFill>
                <a:srgbClr val="000000"/>
              </a:solidFill>
            </a:rPr>
            <a:t> de la fruta. </a:t>
          </a:r>
          <a:endParaRPr lang="es-EC" sz="2400" kern="1200" dirty="0">
            <a:solidFill>
              <a:srgbClr val="000000"/>
            </a:solidFill>
          </a:endParaRPr>
        </a:p>
      </dsp:txBody>
      <dsp:txXfrm>
        <a:off x="6809375" y="4301"/>
        <a:ext cx="5091678" cy="2413441"/>
      </dsp:txXfrm>
    </dsp:sp>
    <dsp:sp modelId="{6391063A-E0F5-A444-ADE1-E46BD38EF35B}">
      <dsp:nvSpPr>
        <dsp:cNvPr id="0" name=""/>
        <dsp:cNvSpPr/>
      </dsp:nvSpPr>
      <dsp:spPr>
        <a:xfrm>
          <a:off x="6175575" y="4503897"/>
          <a:ext cx="894552" cy="91440"/>
        </a:xfrm>
        <a:custGeom>
          <a:avLst/>
          <a:gdLst/>
          <a:ahLst/>
          <a:cxnLst/>
          <a:rect l="0" t="0" r="0" b="0"/>
          <a:pathLst>
            <a:path>
              <a:moveTo>
                <a:pt x="0" y="45720"/>
              </a:moveTo>
              <a:lnTo>
                <a:pt x="894552" y="45720"/>
              </a:lnTo>
            </a:path>
          </a:pathLst>
        </a:custGeom>
        <a:noFill/>
        <a:ln w="6350" cap="flat" cmpd="sng" algn="ctr">
          <a:solidFill>
            <a:schemeClr val="accent3">
              <a:hueOff val="14269633"/>
              <a:satOff val="-30842"/>
              <a:lumOff val="-97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599722" y="4544987"/>
        <a:ext cx="46257" cy="9260"/>
      </dsp:txXfrm>
    </dsp:sp>
    <dsp:sp modelId="{F6CB0783-4F91-3042-A54E-FE615A0AFC5B}">
      <dsp:nvSpPr>
        <dsp:cNvPr id="0" name=""/>
        <dsp:cNvSpPr/>
      </dsp:nvSpPr>
      <dsp:spPr>
        <a:xfrm>
          <a:off x="641542" y="3342896"/>
          <a:ext cx="5535832" cy="2413441"/>
        </a:xfrm>
        <a:prstGeom prst="rect">
          <a:avLst/>
        </a:prstGeom>
        <a:solidFill>
          <a:schemeClr val="accent3">
            <a:hueOff val="9513089"/>
            <a:satOff val="-20561"/>
            <a:lumOff val="-65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s-EC" sz="2400" kern="1200" dirty="0" smtClean="0">
              <a:solidFill>
                <a:srgbClr val="000000"/>
              </a:solidFill>
            </a:rPr>
            <a:t>Una vez efectuado el análisis financiero, en base al sistema empleado en la CFN, se concluye que el proyecto es viable, sin embargo cabe destacar que en todo proyecto existen siempre variables endógenas que podrían afectar a los resultados obtenidos.</a:t>
          </a:r>
          <a:endParaRPr lang="es-EC" sz="2400" kern="1200" dirty="0">
            <a:solidFill>
              <a:srgbClr val="000000"/>
            </a:solidFill>
          </a:endParaRPr>
        </a:p>
      </dsp:txBody>
      <dsp:txXfrm>
        <a:off x="641542" y="3342896"/>
        <a:ext cx="5535832" cy="2413441"/>
      </dsp:txXfrm>
    </dsp:sp>
    <dsp:sp modelId="{7794ABEB-5A1A-424E-81C8-6A342D9BF286}">
      <dsp:nvSpPr>
        <dsp:cNvPr id="0" name=""/>
        <dsp:cNvSpPr/>
      </dsp:nvSpPr>
      <dsp:spPr>
        <a:xfrm>
          <a:off x="7102528" y="3342896"/>
          <a:ext cx="4903068" cy="2413441"/>
        </a:xfrm>
        <a:prstGeom prst="rect">
          <a:avLst/>
        </a:prstGeom>
        <a:solidFill>
          <a:schemeClr val="accent3">
            <a:hueOff val="14269633"/>
            <a:satOff val="-30842"/>
            <a:lumOff val="-97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s-EC" sz="2400" kern="1200" dirty="0" smtClean="0">
              <a:solidFill>
                <a:srgbClr val="000000"/>
              </a:solidFill>
            </a:rPr>
            <a:t>El proyecto para 5 años, presenta un Valor Actual Neto Positivo de aproximadamente USD 12.407,84 así como una Tasa Interna de Retorno, del 27,66%, superior a la tasa de descuento (TMAR), de 15,11%.</a:t>
          </a:r>
          <a:endParaRPr lang="es-EC" sz="2400" kern="1200" dirty="0">
            <a:solidFill>
              <a:srgbClr val="000000"/>
            </a:solidFill>
          </a:endParaRPr>
        </a:p>
      </dsp:txBody>
      <dsp:txXfrm>
        <a:off x="7102528" y="3342896"/>
        <a:ext cx="4903068" cy="241344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9B0BF-3D21-483E-9209-408C44FA1A1D}">
      <dsp:nvSpPr>
        <dsp:cNvPr id="0" name=""/>
        <dsp:cNvSpPr/>
      </dsp:nvSpPr>
      <dsp:spPr>
        <a:xfrm>
          <a:off x="914161" y="0"/>
          <a:ext cx="10360501" cy="5616624"/>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B686B2-1D35-48DE-A434-38C79B20EB84}">
      <dsp:nvSpPr>
        <dsp:cNvPr id="0" name=""/>
        <dsp:cNvSpPr/>
      </dsp:nvSpPr>
      <dsp:spPr>
        <a:xfrm>
          <a:off x="6591" y="1684987"/>
          <a:ext cx="2613931" cy="22466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C" sz="2000" kern="1200" dirty="0" smtClean="0">
              <a:solidFill>
                <a:srgbClr val="000000"/>
              </a:solidFill>
            </a:rPr>
            <a:t>Se recomienda visitar ferias comerciales a fin de realizar un contacto directo con el cliente y así economizar la comisión por ventas</a:t>
          </a:r>
          <a:r>
            <a:rPr lang="es-EC" sz="1600" kern="1200" dirty="0" smtClean="0">
              <a:solidFill>
                <a:srgbClr val="000000"/>
              </a:solidFill>
            </a:rPr>
            <a:t>.</a:t>
          </a:r>
          <a:endParaRPr lang="es-EC" sz="1600" kern="1200" dirty="0">
            <a:solidFill>
              <a:srgbClr val="000000"/>
            </a:solidFill>
          </a:endParaRPr>
        </a:p>
      </dsp:txBody>
      <dsp:txXfrm>
        <a:off x="116263" y="1794659"/>
        <a:ext cx="2394587" cy="2027305"/>
      </dsp:txXfrm>
    </dsp:sp>
    <dsp:sp modelId="{36E19AAA-B442-4510-8323-05894711D1DE}">
      <dsp:nvSpPr>
        <dsp:cNvPr id="0" name=""/>
        <dsp:cNvSpPr/>
      </dsp:nvSpPr>
      <dsp:spPr>
        <a:xfrm>
          <a:off x="3056178" y="1684987"/>
          <a:ext cx="2625537" cy="224664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C" sz="2000" kern="1200" dirty="0" smtClean="0">
              <a:solidFill>
                <a:srgbClr val="000000"/>
              </a:solidFill>
            </a:rPr>
            <a:t>Considerar la posibilidad de incluir mayor variedad de frutas en los productos ofertados.</a:t>
          </a:r>
          <a:endParaRPr lang="es-EC" sz="2000" kern="1200" dirty="0">
            <a:solidFill>
              <a:srgbClr val="000000"/>
            </a:solidFill>
          </a:endParaRPr>
        </a:p>
      </dsp:txBody>
      <dsp:txXfrm>
        <a:off x="3165850" y="1794659"/>
        <a:ext cx="2406193" cy="2027305"/>
      </dsp:txXfrm>
    </dsp:sp>
    <dsp:sp modelId="{D3045B6B-E375-49FB-9ECF-F8158446FC56}">
      <dsp:nvSpPr>
        <dsp:cNvPr id="0" name=""/>
        <dsp:cNvSpPr/>
      </dsp:nvSpPr>
      <dsp:spPr>
        <a:xfrm>
          <a:off x="6117371" y="1684987"/>
          <a:ext cx="3015274" cy="224664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C" sz="1800" kern="1200" dirty="0" smtClean="0">
              <a:solidFill>
                <a:srgbClr val="000000"/>
              </a:solidFill>
            </a:rPr>
            <a:t>El período de recuperación del proyecto es de 5 años aproximadamente, después del cual se puede considerar la opción de reinvertir para incrementar la capacidad de producción de la planta. </a:t>
          </a:r>
          <a:endParaRPr lang="es-EC" sz="1800" kern="1200" dirty="0">
            <a:solidFill>
              <a:srgbClr val="000000"/>
            </a:solidFill>
          </a:endParaRPr>
        </a:p>
      </dsp:txBody>
      <dsp:txXfrm>
        <a:off x="6227043" y="1794659"/>
        <a:ext cx="2795930" cy="2027305"/>
      </dsp:txXfrm>
    </dsp:sp>
    <dsp:sp modelId="{495BE13D-E43F-4783-B5DB-C7F3F3C5C2F3}">
      <dsp:nvSpPr>
        <dsp:cNvPr id="0" name=""/>
        <dsp:cNvSpPr/>
      </dsp:nvSpPr>
      <dsp:spPr>
        <a:xfrm>
          <a:off x="9568301" y="1684987"/>
          <a:ext cx="2613931" cy="224664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C" sz="2000" kern="1200" dirty="0" smtClean="0">
              <a:solidFill>
                <a:srgbClr val="000000"/>
              </a:solidFill>
            </a:rPr>
            <a:t>Se puede prever la posibilidad de generar una comercialización local del producto y no únicamente para la exportación.</a:t>
          </a:r>
          <a:endParaRPr lang="es-EC" sz="2000" kern="1200" dirty="0">
            <a:solidFill>
              <a:srgbClr val="000000"/>
            </a:solidFill>
          </a:endParaRPr>
        </a:p>
      </dsp:txBody>
      <dsp:txXfrm>
        <a:off x="9677973" y="1794659"/>
        <a:ext cx="2394587" cy="20273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6485D-7C35-412D-8FA6-AD5F1A7D2A73}">
      <dsp:nvSpPr>
        <dsp:cNvPr id="0" name=""/>
        <dsp:cNvSpPr/>
      </dsp:nvSpPr>
      <dsp:spPr>
        <a:xfrm rot="10800000" flipH="1">
          <a:off x="228582" y="306755"/>
          <a:ext cx="7548281" cy="1021729"/>
        </a:xfrm>
        <a:prstGeom prst="homePlate">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a:glow rad="139700">
            <a:schemeClr val="accent1">
              <a:satMod val="175000"/>
              <a:alpha val="40000"/>
            </a:schemeClr>
          </a:glow>
        </a:effectLst>
      </dsp:spPr>
      <dsp:style>
        <a:lnRef idx="0">
          <a:scrgbClr r="0" g="0" b="0"/>
        </a:lnRef>
        <a:fillRef idx="3">
          <a:scrgbClr r="0" g="0" b="0"/>
        </a:fillRef>
        <a:effectRef idx="3">
          <a:scrgbClr r="0" g="0" b="0"/>
        </a:effectRef>
        <a:fontRef idx="minor">
          <a:schemeClr val="lt1"/>
        </a:fontRef>
      </dsp:style>
      <dsp:txBody>
        <a:bodyPr spcFirstLastPara="0" vert="horz" wrap="square" lIns="720737" tIns="53340" rIns="99568" bIns="53340" numCol="1" spcCol="1270" anchor="ctr" anchorCtr="0">
          <a:noAutofit/>
        </a:bodyPr>
        <a:lstStyle/>
        <a:p>
          <a:pPr lvl="0" algn="l" defTabSz="622300">
            <a:lnSpc>
              <a:spcPct val="100000"/>
            </a:lnSpc>
            <a:spcBef>
              <a:spcPct val="0"/>
            </a:spcBef>
            <a:spcAft>
              <a:spcPts val="0"/>
            </a:spcAft>
          </a:pPr>
          <a:endParaRPr lang="es-AR" sz="1400" kern="1200" dirty="0" smtClean="0">
            <a:solidFill>
              <a:srgbClr val="000000"/>
            </a:solidFill>
          </a:endParaRPr>
        </a:p>
        <a:p>
          <a:pPr lvl="0" algn="l" defTabSz="622300">
            <a:lnSpc>
              <a:spcPct val="100000"/>
            </a:lnSpc>
            <a:spcBef>
              <a:spcPct val="0"/>
            </a:spcBef>
            <a:spcAft>
              <a:spcPts val="0"/>
            </a:spcAft>
          </a:pPr>
          <a:r>
            <a:rPr lang="es-AR" sz="1400" kern="1200" dirty="0" smtClean="0">
              <a:solidFill>
                <a:srgbClr val="000000"/>
              </a:solidFill>
            </a:rPr>
            <a:t>	Ecuador  principal exportador de jugo concentrado y simple de maracuyá . </a:t>
          </a:r>
        </a:p>
        <a:p>
          <a:pPr lvl="0" algn="l" defTabSz="622300">
            <a:lnSpc>
              <a:spcPct val="100000"/>
            </a:lnSpc>
            <a:spcBef>
              <a:spcPct val="0"/>
            </a:spcBef>
            <a:spcAft>
              <a:spcPts val="0"/>
            </a:spcAft>
          </a:pPr>
          <a:r>
            <a:rPr lang="es-AR" sz="1400" kern="1200" dirty="0" smtClean="0">
              <a:solidFill>
                <a:srgbClr val="000000"/>
              </a:solidFill>
            </a:rPr>
            <a:t>	En años anteriores  exporto entre 1500 y 2000 TM aumentado hasta 5500 TM.</a:t>
          </a:r>
        </a:p>
        <a:p>
          <a:pPr lvl="0" algn="l" defTabSz="622300">
            <a:lnSpc>
              <a:spcPct val="100000"/>
            </a:lnSpc>
            <a:spcBef>
              <a:spcPct val="0"/>
            </a:spcBef>
            <a:spcAft>
              <a:spcPts val="0"/>
            </a:spcAft>
          </a:pPr>
          <a:r>
            <a:rPr lang="es-AR" sz="1400" kern="1200" dirty="0" smtClean="0">
              <a:solidFill>
                <a:srgbClr val="000000"/>
              </a:solidFill>
            </a:rPr>
            <a:t>	Ecuador envejecimiento de plantaciones  del país  y bajos precios  bajo 30%</a:t>
          </a:r>
        </a:p>
        <a:p>
          <a:pPr lvl="0" algn="ctr" defTabSz="622300">
            <a:lnSpc>
              <a:spcPct val="90000"/>
            </a:lnSpc>
            <a:spcBef>
              <a:spcPct val="0"/>
            </a:spcBef>
            <a:spcAft>
              <a:spcPct val="35000"/>
            </a:spcAft>
          </a:pPr>
          <a:endParaRPr lang="es-EC" sz="1400" kern="1200" dirty="0">
            <a:solidFill>
              <a:srgbClr val="000000"/>
            </a:solidFill>
          </a:endParaRPr>
        </a:p>
      </dsp:txBody>
      <dsp:txXfrm rot="10800000">
        <a:off x="228582" y="306755"/>
        <a:ext cx="7292849" cy="1021729"/>
      </dsp:txXfrm>
    </dsp:sp>
    <dsp:sp modelId="{DD5F92A5-EACB-4918-A689-829A1E6508B8}">
      <dsp:nvSpPr>
        <dsp:cNvPr id="0" name=""/>
        <dsp:cNvSpPr/>
      </dsp:nvSpPr>
      <dsp:spPr>
        <a:xfrm>
          <a:off x="0" y="798"/>
          <a:ext cx="1634427" cy="1634427"/>
        </a:xfrm>
        <a:prstGeom prst="ellipse">
          <a:avLst/>
        </a:prstGeom>
        <a:blipFill rotWithShape="1">
          <a:blip xmlns:r="http://schemas.openxmlformats.org/officeDocument/2006/relationships" r:embed="rId1"/>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6485D-7C35-412D-8FA6-AD5F1A7D2A73}">
      <dsp:nvSpPr>
        <dsp:cNvPr id="0" name=""/>
        <dsp:cNvSpPr/>
      </dsp:nvSpPr>
      <dsp:spPr>
        <a:xfrm rot="10800000" flipH="1">
          <a:off x="336457" y="243533"/>
          <a:ext cx="8832140" cy="404537"/>
        </a:xfrm>
        <a:prstGeom prst="homePlate">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a:glow rad="139700">
            <a:schemeClr val="accent1">
              <a:satMod val="175000"/>
              <a:alpha val="40000"/>
            </a:schemeClr>
          </a:glow>
        </a:effectLst>
      </dsp:spPr>
      <dsp:style>
        <a:lnRef idx="0">
          <a:scrgbClr r="0" g="0" b="0"/>
        </a:lnRef>
        <a:fillRef idx="3">
          <a:scrgbClr r="0" g="0" b="0"/>
        </a:fillRef>
        <a:effectRef idx="3">
          <a:scrgbClr r="0" g="0" b="0"/>
        </a:effectRef>
        <a:fontRef idx="minor">
          <a:schemeClr val="lt1"/>
        </a:fontRef>
      </dsp:style>
      <dsp:txBody>
        <a:bodyPr spcFirstLastPara="0" vert="horz" wrap="square" lIns="424263" tIns="49530" rIns="92456" bIns="49530" numCol="1" spcCol="1270" anchor="ctr" anchorCtr="0">
          <a:noAutofit/>
        </a:bodyPr>
        <a:lstStyle/>
        <a:p>
          <a:pPr lvl="0" algn="r" defTabSz="577850">
            <a:lnSpc>
              <a:spcPct val="90000"/>
            </a:lnSpc>
            <a:spcBef>
              <a:spcPct val="0"/>
            </a:spcBef>
            <a:spcAft>
              <a:spcPct val="35000"/>
            </a:spcAft>
          </a:pPr>
          <a:r>
            <a:rPr lang="es-AR" sz="1300" kern="1200" dirty="0" smtClean="0">
              <a:solidFill>
                <a:srgbClr val="000000"/>
              </a:solidFill>
            </a:rPr>
            <a:t>   </a:t>
          </a:r>
          <a:r>
            <a:rPr lang="es-AR" sz="1300" kern="1200" smtClean="0">
              <a:solidFill>
                <a:srgbClr val="000000"/>
              </a:solidFill>
            </a:rPr>
            <a:t>   </a:t>
          </a:r>
          <a:r>
            <a:rPr lang="es-AR" sz="1300" kern="1200" dirty="0" smtClean="0">
              <a:solidFill>
                <a:srgbClr val="000000"/>
              </a:solidFill>
            </a:rPr>
            <a:t>Demanda mundial de jugo concentrado es de 10000 y 14000 TM  producto principal elaborado de mayor demanda</a:t>
          </a:r>
          <a:endParaRPr lang="es-EC" sz="1300" kern="1200" dirty="0">
            <a:solidFill>
              <a:srgbClr val="000000"/>
            </a:solidFill>
          </a:endParaRPr>
        </a:p>
      </dsp:txBody>
      <dsp:txXfrm rot="10800000">
        <a:off x="336457" y="243533"/>
        <a:ext cx="8731006" cy="404537"/>
      </dsp:txXfrm>
    </dsp:sp>
    <dsp:sp modelId="{DD5F92A5-EACB-4918-A689-829A1E6508B8}">
      <dsp:nvSpPr>
        <dsp:cNvPr id="0" name=""/>
        <dsp:cNvSpPr/>
      </dsp:nvSpPr>
      <dsp:spPr>
        <a:xfrm>
          <a:off x="157159" y="0"/>
          <a:ext cx="962109" cy="96210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67476-895E-4C42-80E7-65039D74220D}">
      <dsp:nvSpPr>
        <dsp:cNvPr id="0" name=""/>
        <dsp:cNvSpPr/>
      </dsp:nvSpPr>
      <dsp:spPr>
        <a:xfrm rot="10800000">
          <a:off x="1109088" y="5906"/>
          <a:ext cx="3573930" cy="852282"/>
        </a:xfrm>
        <a:prstGeom prst="homePlate">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a:glow rad="139700">
            <a:schemeClr val="accent1">
              <a:satMod val="175000"/>
              <a:alpha val="40000"/>
            </a:schemeClr>
          </a:glow>
        </a:effectLst>
      </dsp:spPr>
      <dsp:style>
        <a:lnRef idx="0">
          <a:scrgbClr r="0" g="0" b="0"/>
        </a:lnRef>
        <a:fillRef idx="3">
          <a:scrgbClr r="0" g="0" b="0"/>
        </a:fillRef>
        <a:effectRef idx="3">
          <a:scrgbClr r="0" g="0" b="0"/>
        </a:effectRef>
        <a:fontRef idx="minor">
          <a:schemeClr val="lt1"/>
        </a:fontRef>
      </dsp:style>
      <dsp:txBody>
        <a:bodyPr spcFirstLastPara="0" vert="horz" wrap="square" lIns="375833" tIns="45720" rIns="85344" bIns="45720" numCol="1" spcCol="1270" anchor="ctr" anchorCtr="0">
          <a:noAutofit/>
        </a:bodyPr>
        <a:lstStyle/>
        <a:p>
          <a:pPr lvl="0" algn="ctr" defTabSz="533400" rtl="0">
            <a:lnSpc>
              <a:spcPct val="90000"/>
            </a:lnSpc>
            <a:spcBef>
              <a:spcPct val="0"/>
            </a:spcBef>
            <a:spcAft>
              <a:spcPct val="35000"/>
            </a:spcAft>
          </a:pPr>
          <a:r>
            <a:rPr lang="es-EC" sz="1200" b="1" kern="1200" baseline="0" noProof="0" dirty="0" smtClean="0">
              <a:solidFill>
                <a:srgbClr val="000000"/>
              </a:solidFill>
            </a:rPr>
            <a:t>Datos estadÍsticos </a:t>
          </a:r>
          <a:r>
            <a:rPr lang="es-EC" sz="1200" b="0" kern="1200" baseline="0" noProof="0" dirty="0" smtClean="0">
              <a:solidFill>
                <a:srgbClr val="000000"/>
              </a:solidFill>
            </a:rPr>
            <a:t>– </a:t>
          </a:r>
          <a:r>
            <a:rPr lang="es-EC" sz="1200" b="1" kern="1200" baseline="0" noProof="0" dirty="0" smtClean="0">
              <a:solidFill>
                <a:srgbClr val="000000"/>
              </a:solidFill>
            </a:rPr>
            <a:t>INEGI</a:t>
          </a:r>
        </a:p>
        <a:p>
          <a:pPr lvl="0" algn="ctr" defTabSz="533400" rtl="0">
            <a:lnSpc>
              <a:spcPct val="90000"/>
            </a:lnSpc>
            <a:spcBef>
              <a:spcPct val="0"/>
            </a:spcBef>
            <a:spcAft>
              <a:spcPct val="35000"/>
            </a:spcAft>
          </a:pPr>
          <a:r>
            <a:rPr lang="es-EC" sz="1200" b="1" kern="1200" baseline="0" noProof="0" dirty="0" smtClean="0">
              <a:solidFill>
                <a:srgbClr val="000000"/>
              </a:solidFill>
            </a:rPr>
            <a:t>Cap. 17 de Clasificación de azúcares y confituras.</a:t>
          </a:r>
          <a:endParaRPr lang="es-EC" sz="1200" kern="1200" noProof="0" dirty="0">
            <a:solidFill>
              <a:srgbClr val="000000"/>
            </a:solidFill>
          </a:endParaRPr>
        </a:p>
      </dsp:txBody>
      <dsp:txXfrm rot="10800000">
        <a:off x="1322158" y="5906"/>
        <a:ext cx="3360860" cy="852282"/>
      </dsp:txXfrm>
    </dsp:sp>
    <dsp:sp modelId="{5307329B-10C6-44BC-B8B3-85206E060F18}">
      <dsp:nvSpPr>
        <dsp:cNvPr id="0" name=""/>
        <dsp:cNvSpPr/>
      </dsp:nvSpPr>
      <dsp:spPr>
        <a:xfrm>
          <a:off x="538362" y="589"/>
          <a:ext cx="835551" cy="86350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a:noFill/>
        </a:ln>
        <a:effectLst>
          <a:glow rad="139700">
            <a:schemeClr val="accent1">
              <a:satMod val="175000"/>
              <a:alpha val="40000"/>
            </a:schemeClr>
          </a:glow>
        </a:effectLst>
      </dsp:spPr>
      <dsp:style>
        <a:lnRef idx="0">
          <a:scrgbClr r="0" g="0" b="0"/>
        </a:lnRef>
        <a:fillRef idx="1">
          <a:scrgbClr r="0" g="0" b="0"/>
        </a:fillRef>
        <a:effectRef idx="3">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4FD2B-5688-41F6-ACD3-985AA5487CFB}">
      <dsp:nvSpPr>
        <dsp:cNvPr id="0" name=""/>
        <dsp:cNvSpPr/>
      </dsp:nvSpPr>
      <dsp:spPr>
        <a:xfrm>
          <a:off x="0" y="0"/>
          <a:ext cx="5032181" cy="1152127"/>
        </a:xfrm>
        <a:prstGeom prst="roundRect">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a:glow rad="139700">
            <a:schemeClr val="accent1">
              <a:satMod val="175000"/>
              <a:alpha val="40000"/>
            </a:schemeClr>
          </a:glo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s-ES" sz="1200" kern="1200" dirty="0" smtClean="0">
              <a:solidFill>
                <a:srgbClr val="000000"/>
              </a:solidFill>
            </a:rPr>
            <a:t>Ligera disminución en la proyección de la demanda en el año 2015 </a:t>
          </a:r>
        </a:p>
        <a:p>
          <a:pPr lvl="0" algn="l" defTabSz="533400" rtl="0">
            <a:lnSpc>
              <a:spcPct val="90000"/>
            </a:lnSpc>
            <a:spcBef>
              <a:spcPct val="0"/>
            </a:spcBef>
            <a:spcAft>
              <a:spcPct val="35000"/>
            </a:spcAft>
          </a:pPr>
          <a:r>
            <a:rPr lang="es-ES" sz="1200" kern="1200" dirty="0" smtClean="0">
              <a:solidFill>
                <a:srgbClr val="000000"/>
              </a:solidFill>
            </a:rPr>
            <a:t>Comportamiento desde el 2008 podremos identificar que del 2011 al 2012 hay un decrecimiento. </a:t>
          </a:r>
        </a:p>
        <a:p>
          <a:pPr lvl="0" algn="l" defTabSz="533400" rtl="0">
            <a:lnSpc>
              <a:spcPct val="90000"/>
            </a:lnSpc>
            <a:spcBef>
              <a:spcPct val="0"/>
            </a:spcBef>
            <a:spcAft>
              <a:spcPct val="35000"/>
            </a:spcAft>
          </a:pPr>
          <a:r>
            <a:rPr lang="es-ES" sz="1200" kern="1200" dirty="0" smtClean="0">
              <a:solidFill>
                <a:srgbClr val="000000"/>
              </a:solidFill>
            </a:rPr>
            <a:t>Metodología adoptada para la proyección de la demanda es promedio móvil simple se obtienen resultados similares en la proyección de 2014 a 2015.</a:t>
          </a:r>
          <a:endParaRPr lang="es-EC" sz="1200" kern="1200" dirty="0">
            <a:solidFill>
              <a:srgbClr val="000000"/>
            </a:solidFill>
          </a:endParaRPr>
        </a:p>
      </dsp:txBody>
      <dsp:txXfrm>
        <a:off x="56242" y="56242"/>
        <a:ext cx="4919697" cy="10396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CF5EE-5EB3-4908-9987-6FC461447837}">
      <dsp:nvSpPr>
        <dsp:cNvPr id="0" name=""/>
        <dsp:cNvSpPr/>
      </dsp:nvSpPr>
      <dsp:spPr>
        <a:xfrm rot="10800000">
          <a:off x="418570" y="4611"/>
          <a:ext cx="5571571" cy="1169903"/>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5895" tIns="53340" rIns="99568" bIns="53340" numCol="1" spcCol="1270" anchor="ctr" anchorCtr="0">
          <a:noAutofit/>
        </a:bodyPr>
        <a:lstStyle/>
        <a:p>
          <a:pPr lvl="0" algn="ctr" defTabSz="622300" rtl="0">
            <a:lnSpc>
              <a:spcPct val="90000"/>
            </a:lnSpc>
            <a:spcBef>
              <a:spcPct val="0"/>
            </a:spcBef>
            <a:spcAft>
              <a:spcPct val="35000"/>
            </a:spcAft>
          </a:pPr>
          <a:r>
            <a:rPr lang="es-EC" sz="1400" kern="1200" dirty="0" smtClean="0">
              <a:solidFill>
                <a:srgbClr val="000000"/>
              </a:solidFill>
            </a:rPr>
            <a:t>Colombia participa en el mercado mundial de manera variable, en 1993 aportó del 60% al 70%, 1994 contribuyo solo 7,3%.</a:t>
          </a:r>
          <a:endParaRPr lang="es-EC" sz="1400" kern="1200" dirty="0">
            <a:solidFill>
              <a:srgbClr val="000000"/>
            </a:solidFill>
          </a:endParaRPr>
        </a:p>
      </dsp:txBody>
      <dsp:txXfrm rot="10800000">
        <a:off x="711046" y="4611"/>
        <a:ext cx="5279095" cy="1169903"/>
      </dsp:txXfrm>
    </dsp:sp>
    <dsp:sp modelId="{500E4433-DB71-46E8-89D0-65AB0EAAC79E}">
      <dsp:nvSpPr>
        <dsp:cNvPr id="0" name=""/>
        <dsp:cNvSpPr/>
      </dsp:nvSpPr>
      <dsp:spPr>
        <a:xfrm>
          <a:off x="228625" y="159658"/>
          <a:ext cx="871016" cy="87043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055C34-559D-4023-8521-8EAB31694AB8}">
      <dsp:nvSpPr>
        <dsp:cNvPr id="0" name=""/>
        <dsp:cNvSpPr/>
      </dsp:nvSpPr>
      <dsp:spPr>
        <a:xfrm rot="10800000">
          <a:off x="394385" y="1523739"/>
          <a:ext cx="5619942" cy="1195465"/>
        </a:xfrm>
        <a:prstGeom prst="homePlate">
          <a:avLst/>
        </a:prstGeom>
        <a:solidFill>
          <a:schemeClr val="accent2">
            <a:hueOff val="-1360241"/>
            <a:satOff val="14071"/>
            <a:lumOff val="91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5895" tIns="53340" rIns="99568" bIns="53340" numCol="1" spcCol="1270" anchor="ctr" anchorCtr="0">
          <a:noAutofit/>
        </a:bodyPr>
        <a:lstStyle/>
        <a:p>
          <a:pPr lvl="0" algn="ctr" defTabSz="622300" rtl="0">
            <a:lnSpc>
              <a:spcPct val="90000"/>
            </a:lnSpc>
            <a:spcBef>
              <a:spcPct val="0"/>
            </a:spcBef>
            <a:spcAft>
              <a:spcPct val="35000"/>
            </a:spcAft>
          </a:pPr>
          <a:r>
            <a:rPr lang="es-EC" sz="1400" kern="1200" dirty="0" smtClean="0">
              <a:solidFill>
                <a:srgbClr val="000000"/>
              </a:solidFill>
            </a:rPr>
            <a:t>Brasil, participa  producción anual 30% jugo fresco y concentrado, su participación en el mercado mundial es del 10 %, demanda interna ha crecido sustancialmente, hasta requerir importar jugo de maracuyá.</a:t>
          </a:r>
          <a:endParaRPr lang="es-EC" sz="1400" kern="1200" dirty="0">
            <a:solidFill>
              <a:srgbClr val="000000"/>
            </a:solidFill>
          </a:endParaRPr>
        </a:p>
      </dsp:txBody>
      <dsp:txXfrm rot="10800000">
        <a:off x="693251" y="1523739"/>
        <a:ext cx="5321076" cy="1195465"/>
      </dsp:txXfrm>
    </dsp:sp>
    <dsp:sp modelId="{938B20CC-B5FA-4B44-A94F-6C14099F7574}">
      <dsp:nvSpPr>
        <dsp:cNvPr id="0" name=""/>
        <dsp:cNvSpPr/>
      </dsp:nvSpPr>
      <dsp:spPr>
        <a:xfrm>
          <a:off x="306219" y="1634002"/>
          <a:ext cx="785952" cy="94124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183992-11A8-4B47-A535-463362960D36}">
      <dsp:nvSpPr>
        <dsp:cNvPr id="0" name=""/>
        <dsp:cNvSpPr/>
      </dsp:nvSpPr>
      <dsp:spPr>
        <a:xfrm rot="10800000">
          <a:off x="426220" y="3068429"/>
          <a:ext cx="5556271" cy="1285103"/>
        </a:xfrm>
        <a:prstGeom prst="homePlate">
          <a:avLst/>
        </a:prstGeom>
        <a:solidFill>
          <a:schemeClr val="accent2">
            <a:hueOff val="-2720483"/>
            <a:satOff val="28143"/>
            <a:lumOff val="182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5895" tIns="53340" rIns="99568" bIns="53340" numCol="1" spcCol="1270" anchor="ctr" anchorCtr="0">
          <a:noAutofit/>
        </a:bodyPr>
        <a:lstStyle/>
        <a:p>
          <a:pPr lvl="0" algn="ctr" defTabSz="622300" rtl="0">
            <a:lnSpc>
              <a:spcPct val="90000"/>
            </a:lnSpc>
            <a:spcBef>
              <a:spcPct val="0"/>
            </a:spcBef>
            <a:spcAft>
              <a:spcPct val="35000"/>
            </a:spcAft>
          </a:pPr>
          <a:r>
            <a:rPr lang="es-EC" sz="1400" kern="1200" dirty="0" smtClean="0">
              <a:solidFill>
                <a:srgbClr val="000000"/>
              </a:solidFill>
            </a:rPr>
            <a:t>Ecuador, participación en el mercado internacional, la caída de los precios internacionales continúo produciendo y procesando jugo de maracuyá, apoyo de las industrias nacionales y los organismos gubernamentales logrando exportaciones a U.S.A, Europa, Chile, Argentina y Brasil</a:t>
          </a:r>
          <a:r>
            <a:rPr lang="es-EC" sz="1050" kern="1200" dirty="0" smtClean="0">
              <a:solidFill>
                <a:srgbClr val="000000"/>
              </a:solidFill>
            </a:rPr>
            <a:t>.</a:t>
          </a:r>
          <a:endParaRPr lang="es-EC" sz="1050" kern="1200" dirty="0">
            <a:solidFill>
              <a:srgbClr val="000000"/>
            </a:solidFill>
          </a:endParaRPr>
        </a:p>
      </dsp:txBody>
      <dsp:txXfrm rot="10800000">
        <a:off x="747496" y="3068429"/>
        <a:ext cx="5234995" cy="1285103"/>
      </dsp:txXfrm>
    </dsp:sp>
    <dsp:sp modelId="{9DAE14B9-C4C4-4583-87C2-B63AA3EB2DE8}">
      <dsp:nvSpPr>
        <dsp:cNvPr id="0" name=""/>
        <dsp:cNvSpPr/>
      </dsp:nvSpPr>
      <dsp:spPr>
        <a:xfrm>
          <a:off x="306213" y="3341133"/>
          <a:ext cx="871016" cy="73297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7000" r="-27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2EECF4-5402-4E90-96D0-47D229FD782D}">
      <dsp:nvSpPr>
        <dsp:cNvPr id="0" name=""/>
        <dsp:cNvSpPr/>
      </dsp:nvSpPr>
      <dsp:spPr>
        <a:xfrm rot="10800000">
          <a:off x="541587" y="4702757"/>
          <a:ext cx="5506067" cy="1169903"/>
        </a:xfrm>
        <a:prstGeom prst="homePlate">
          <a:avLst/>
        </a:prstGeom>
        <a:solidFill>
          <a:schemeClr val="accent2">
            <a:hueOff val="-4080724"/>
            <a:satOff val="42214"/>
            <a:lumOff val="274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5895" tIns="53340" rIns="99568" bIns="53340" numCol="1" spcCol="1270" anchor="ctr" anchorCtr="0">
          <a:noAutofit/>
        </a:bodyPr>
        <a:lstStyle/>
        <a:p>
          <a:pPr lvl="0" algn="ctr" defTabSz="622300" rtl="0">
            <a:lnSpc>
              <a:spcPct val="90000"/>
            </a:lnSpc>
            <a:spcBef>
              <a:spcPct val="0"/>
            </a:spcBef>
            <a:spcAft>
              <a:spcPct val="35000"/>
            </a:spcAft>
          </a:pPr>
          <a:r>
            <a:rPr lang="es-EC" sz="1400" kern="1200" dirty="0" smtClean="0">
              <a:solidFill>
                <a:srgbClr val="000000"/>
              </a:solidFill>
            </a:rPr>
            <a:t>El desarrollo de la demanda interna y externa está soportado en el mejoramiento de las técnicas agrícolas</a:t>
          </a:r>
          <a:r>
            <a:rPr lang="es-EC" sz="1800" kern="1200" dirty="0" smtClean="0">
              <a:solidFill>
                <a:srgbClr val="000000"/>
              </a:solidFill>
            </a:rPr>
            <a:t>.</a:t>
          </a:r>
          <a:endParaRPr lang="es-EC" sz="1800" kern="1200" dirty="0">
            <a:solidFill>
              <a:srgbClr val="000000"/>
            </a:solidFill>
          </a:endParaRPr>
        </a:p>
      </dsp:txBody>
      <dsp:txXfrm rot="10800000">
        <a:off x="834063" y="4702757"/>
        <a:ext cx="5213591" cy="1169903"/>
      </dsp:txXfrm>
    </dsp:sp>
    <dsp:sp modelId="{84D0FAD5-6F07-4226-8CF8-095F64974A26}">
      <dsp:nvSpPr>
        <dsp:cNvPr id="0" name=""/>
        <dsp:cNvSpPr/>
      </dsp:nvSpPr>
      <dsp:spPr>
        <a:xfrm>
          <a:off x="362351" y="4893077"/>
          <a:ext cx="719455" cy="891583"/>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218AE-B644-4BE0-BC10-804BA3CF8AA4}">
      <dsp:nvSpPr>
        <dsp:cNvPr id="0" name=""/>
        <dsp:cNvSpPr/>
      </dsp:nvSpPr>
      <dsp:spPr>
        <a:xfrm>
          <a:off x="722562" y="185350"/>
          <a:ext cx="2326919" cy="2326919"/>
        </a:xfrm>
        <a:prstGeom prst="ellipse">
          <a:avLst/>
        </a:prstGeom>
        <a:blipFill rotWithShape="0">
          <a:blip xmlns:r="http://schemas.openxmlformats.org/officeDocument/2006/relationships" r:embed="rId1"/>
          <a:stretch>
            <a:fillRect/>
          </a:stretch>
        </a:blipFill>
        <a:ln>
          <a:noFill/>
        </a:ln>
        <a:effectLst>
          <a:glow rad="228600">
            <a:schemeClr val="accent1">
              <a:satMod val="175000"/>
              <a:alpha val="40000"/>
            </a:schemeClr>
          </a:glo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l" defTabSz="533400" rtl="0">
            <a:lnSpc>
              <a:spcPct val="90000"/>
            </a:lnSpc>
            <a:spcBef>
              <a:spcPct val="0"/>
            </a:spcBef>
            <a:spcAft>
              <a:spcPct val="35000"/>
            </a:spcAft>
          </a:pPr>
          <a:r>
            <a:rPr lang="es-EC" sz="1200" b="0" kern="1200" dirty="0" smtClean="0">
              <a:solidFill>
                <a:schemeClr val="accent2">
                  <a:lumMod val="60000"/>
                  <a:lumOff val="40000"/>
                </a:schemeClr>
              </a:solidFill>
            </a:rPr>
            <a:t>El 70% de la producción de maracuyá en el Ecuador se industrializa para la producción de jugo simple o natural como de jugo concentrado. </a:t>
          </a:r>
          <a:endParaRPr lang="es-EC" sz="1200" b="0" kern="1200" dirty="0">
            <a:solidFill>
              <a:schemeClr val="accent2">
                <a:lumMod val="60000"/>
                <a:lumOff val="40000"/>
              </a:schemeClr>
            </a:solidFill>
          </a:endParaRPr>
        </a:p>
      </dsp:txBody>
      <dsp:txXfrm>
        <a:off x="1032818" y="592561"/>
        <a:ext cx="1706407" cy="1047113"/>
      </dsp:txXfrm>
    </dsp:sp>
    <dsp:sp modelId="{81A61649-D467-4AB9-8AAF-3CD865205E24}">
      <dsp:nvSpPr>
        <dsp:cNvPr id="0" name=""/>
        <dsp:cNvSpPr/>
      </dsp:nvSpPr>
      <dsp:spPr>
        <a:xfrm>
          <a:off x="1679260" y="1614987"/>
          <a:ext cx="2326919" cy="2326919"/>
        </a:xfrm>
        <a:prstGeom prst="ellipse">
          <a:avLst/>
        </a:prstGeom>
        <a:blipFill dpi="0" rotWithShape="0">
          <a:blip xmlns:r="http://schemas.openxmlformats.org/officeDocument/2006/relationships" r:embed="rId2">
            <a:alphaModFix amt="83000"/>
          </a:blip>
          <a:srcRect/>
          <a:stretch>
            <a:fillRect/>
          </a:stretch>
        </a:blipFill>
        <a:ln>
          <a:noFill/>
        </a:ln>
        <a:effectLst>
          <a:glow rad="228600">
            <a:schemeClr val="accent1">
              <a:satMod val="175000"/>
              <a:alpha val="40000"/>
            </a:schemeClr>
          </a:glo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r" defTabSz="533400" rtl="0">
            <a:lnSpc>
              <a:spcPct val="90000"/>
            </a:lnSpc>
            <a:spcBef>
              <a:spcPct val="0"/>
            </a:spcBef>
            <a:spcAft>
              <a:spcPct val="35000"/>
            </a:spcAft>
          </a:pPr>
          <a:endParaRPr lang="es-EC" sz="1200" kern="1200" dirty="0" smtClean="0">
            <a:solidFill>
              <a:srgbClr val="000000"/>
            </a:solidFill>
          </a:endParaRPr>
        </a:p>
        <a:p>
          <a:pPr lvl="0" algn="r" defTabSz="533400" rtl="0">
            <a:lnSpc>
              <a:spcPct val="90000"/>
            </a:lnSpc>
            <a:spcBef>
              <a:spcPct val="0"/>
            </a:spcBef>
            <a:spcAft>
              <a:spcPct val="35000"/>
            </a:spcAft>
          </a:pPr>
          <a:endParaRPr lang="es-EC" sz="1200" kern="1200" dirty="0" smtClean="0">
            <a:solidFill>
              <a:srgbClr val="000000"/>
            </a:solidFill>
          </a:endParaRPr>
        </a:p>
        <a:p>
          <a:pPr lvl="0" algn="r" defTabSz="533400" rtl="0">
            <a:lnSpc>
              <a:spcPct val="90000"/>
            </a:lnSpc>
            <a:spcBef>
              <a:spcPct val="0"/>
            </a:spcBef>
            <a:spcAft>
              <a:spcPct val="35000"/>
            </a:spcAft>
          </a:pPr>
          <a:r>
            <a:rPr lang="es-EC" sz="1200" kern="1200" dirty="0" smtClean="0">
              <a:solidFill>
                <a:srgbClr val="000000"/>
              </a:solidFill>
            </a:rPr>
            <a:t>La transformación del maracuyá para jugos de exportación se generalizó en 1985.</a:t>
          </a:r>
          <a:endParaRPr lang="es-EC" sz="1200" kern="1200" dirty="0">
            <a:solidFill>
              <a:srgbClr val="000000"/>
            </a:solidFill>
          </a:endParaRPr>
        </a:p>
      </dsp:txBody>
      <dsp:txXfrm>
        <a:off x="2390909" y="2216107"/>
        <a:ext cx="1396151" cy="1279805"/>
      </dsp:txXfrm>
    </dsp:sp>
    <dsp:sp modelId="{B0DB45C6-B690-4262-AABF-BAD63CCF3A4F}">
      <dsp:nvSpPr>
        <dsp:cNvPr id="0" name=""/>
        <dsp:cNvSpPr/>
      </dsp:nvSpPr>
      <dsp:spPr>
        <a:xfrm>
          <a:off x="0" y="1630321"/>
          <a:ext cx="2326919" cy="2326919"/>
        </a:xfrm>
        <a:prstGeom prst="ellipse">
          <a:avLst/>
        </a:prstGeom>
        <a:blipFill dpi="0" rotWithShape="0">
          <a:blip xmlns:r="http://schemas.openxmlformats.org/officeDocument/2006/relationships" r:embed="rId3">
            <a:alphaModFix amt="87000"/>
          </a:blip>
          <a:srcRect/>
          <a:stretch>
            <a:fillRect/>
          </a:stretch>
        </a:blipFill>
        <a:ln>
          <a:noFill/>
        </a:ln>
        <a:effectLst>
          <a:glow rad="228600">
            <a:schemeClr val="accent1">
              <a:satMod val="175000"/>
              <a:alpha val="40000"/>
            </a:schemeClr>
          </a:glo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l" defTabSz="488950" rtl="0">
            <a:lnSpc>
              <a:spcPct val="90000"/>
            </a:lnSpc>
            <a:spcBef>
              <a:spcPct val="0"/>
            </a:spcBef>
            <a:spcAft>
              <a:spcPct val="35000"/>
            </a:spcAft>
          </a:pPr>
          <a:r>
            <a:rPr lang="es-EC" sz="1100" kern="1200" dirty="0" smtClean="0">
              <a:solidFill>
                <a:schemeClr val="bg1"/>
              </a:solidFill>
            </a:rPr>
            <a:t>La producción en la región costera ha propiciado a la vez la concentración regional de la industria, por las facilidades para el suministro de las materias primas.</a:t>
          </a:r>
          <a:endParaRPr lang="es-EC" sz="1100" kern="1200" dirty="0">
            <a:solidFill>
              <a:schemeClr val="bg1"/>
            </a:solidFill>
          </a:endParaRPr>
        </a:p>
      </dsp:txBody>
      <dsp:txXfrm>
        <a:off x="219118" y="2231442"/>
        <a:ext cx="1396151" cy="127980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D8A2A-6B40-4626-BB5E-081EC690BD5D}">
      <dsp:nvSpPr>
        <dsp:cNvPr id="0" name=""/>
        <dsp:cNvSpPr/>
      </dsp:nvSpPr>
      <dsp:spPr>
        <a:xfrm>
          <a:off x="1872208" y="0"/>
          <a:ext cx="4608512" cy="4608512"/>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FB8684-69AD-486B-84F7-2BE93957AFFD}">
      <dsp:nvSpPr>
        <dsp:cNvPr id="0" name=""/>
        <dsp:cNvSpPr/>
      </dsp:nvSpPr>
      <dsp:spPr>
        <a:xfrm>
          <a:off x="2171761" y="299553"/>
          <a:ext cx="1843404" cy="184340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C" sz="1400" kern="1200" dirty="0" smtClean="0">
              <a:solidFill>
                <a:srgbClr val="000000"/>
              </a:solidFill>
            </a:rPr>
            <a:t>Cantidad de Productos  Ofertar empresa está en función de la capacidad operativa y de producción con la que cuenta.</a:t>
          </a:r>
          <a:endParaRPr lang="es-EC" sz="1400" kern="1200" dirty="0">
            <a:solidFill>
              <a:srgbClr val="000000"/>
            </a:solidFill>
          </a:endParaRPr>
        </a:p>
      </dsp:txBody>
      <dsp:txXfrm>
        <a:off x="2261749" y="389541"/>
        <a:ext cx="1663428" cy="1663428"/>
      </dsp:txXfrm>
    </dsp:sp>
    <dsp:sp modelId="{CF3700DB-37AE-4F80-89EC-91678EE3E55F}">
      <dsp:nvSpPr>
        <dsp:cNvPr id="0" name=""/>
        <dsp:cNvSpPr/>
      </dsp:nvSpPr>
      <dsp:spPr>
        <a:xfrm>
          <a:off x="4337761" y="299553"/>
          <a:ext cx="1843404" cy="184340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C" sz="1400" kern="1200" smtClean="0">
              <a:solidFill>
                <a:srgbClr val="000000"/>
              </a:solidFill>
            </a:rPr>
            <a:t>Capacidad Producción Planta 50.000 Kg mensuales.</a:t>
          </a:r>
          <a:endParaRPr lang="es-EC" sz="1400" kern="1200" dirty="0">
            <a:solidFill>
              <a:srgbClr val="000000"/>
            </a:solidFill>
          </a:endParaRPr>
        </a:p>
      </dsp:txBody>
      <dsp:txXfrm>
        <a:off x="4427749" y="389541"/>
        <a:ext cx="1663428" cy="1663428"/>
      </dsp:txXfrm>
    </dsp:sp>
    <dsp:sp modelId="{0E58E842-5A80-4B9E-A3D1-BF38407C19FA}">
      <dsp:nvSpPr>
        <dsp:cNvPr id="0" name=""/>
        <dsp:cNvSpPr/>
      </dsp:nvSpPr>
      <dsp:spPr>
        <a:xfrm>
          <a:off x="2171761" y="2465553"/>
          <a:ext cx="1843404" cy="184340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C" sz="1400" kern="1200" smtClean="0">
              <a:solidFill>
                <a:srgbClr val="000000"/>
              </a:solidFill>
            </a:rPr>
            <a:t>Inicialmente  70% de la capacidad Capacidad=420.000 Kg de ate.</a:t>
          </a:r>
          <a:endParaRPr lang="es-EC" sz="1400" kern="1200" dirty="0">
            <a:solidFill>
              <a:srgbClr val="000000"/>
            </a:solidFill>
          </a:endParaRPr>
        </a:p>
      </dsp:txBody>
      <dsp:txXfrm>
        <a:off x="2261749" y="2555541"/>
        <a:ext cx="1663428" cy="1663428"/>
      </dsp:txXfrm>
    </dsp:sp>
    <dsp:sp modelId="{5AB5D2EE-B7EB-48D5-A58B-C6B2D96542D0}">
      <dsp:nvSpPr>
        <dsp:cNvPr id="0" name=""/>
        <dsp:cNvSpPr/>
      </dsp:nvSpPr>
      <dsp:spPr>
        <a:xfrm>
          <a:off x="4337761" y="2465553"/>
          <a:ext cx="1843404" cy="184340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AR" sz="1400" kern="1200" smtClean="0">
              <a:solidFill>
                <a:srgbClr val="000000"/>
              </a:solidFill>
            </a:rPr>
            <a:t>Planificación Producción Anual 3%</a:t>
          </a:r>
          <a:endParaRPr lang="es-EC" sz="1400" kern="1200" dirty="0">
            <a:solidFill>
              <a:srgbClr val="000000"/>
            </a:solidFill>
          </a:endParaRPr>
        </a:p>
      </dsp:txBody>
      <dsp:txXfrm>
        <a:off x="4427749" y="2555541"/>
        <a:ext cx="1663428" cy="1663428"/>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04/02/15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‹Nr.›</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04/02/15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‹Nr.›</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F93199CD-3E1B-4AE6-990F-76F925F5EA9F}" type="slidenum">
              <a:rPr lang="es-EC" smtClean="0"/>
              <a:t>6</a:t>
            </a:fld>
            <a:endParaRPr lang="es-EC"/>
          </a:p>
        </p:txBody>
      </p:sp>
    </p:spTree>
    <p:extLst>
      <p:ext uri="{BB962C8B-B14F-4D97-AF65-F5344CB8AC3E}">
        <p14:creationId xmlns:p14="http://schemas.microsoft.com/office/powerpoint/2010/main" val="365367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s-ES" smtClean="0"/>
              <a:t>Haga clic para modificar el estilo de título del patrón</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03F41C87-7AD9-4845-A077-840E4A0F3F06}" type="datetimeFigureOut">
              <a:rPr lang="en-US"/>
              <a:t>04/02/15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‹Nr.›</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s-ES" smtClean="0"/>
              <a:t>Haga clic para modificar el estilo de título del patrón</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03F41C87-7AD9-4845-A077-840E4A0F3F06}" type="datetimeFigureOut">
              <a:rPr lang="en-US"/>
              <a:t>04/02/15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‹Nr.›</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lvl5pPr>
              <a:defRPr/>
            </a:lvl5pPr>
            <a:lvl6pPr>
              <a:defRPr/>
            </a:lvl6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03F41C87-7AD9-4845-A077-840E4A0F3F06}" type="datetimeFigureOut">
              <a:rPr lang="en-US"/>
              <a:t>04/02/15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‹Nr.›</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s-ES" smtClean="0"/>
              <a:t>Haga clic para modificar el estilo de título del patrón</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3F41C87-7AD9-4845-A077-840E4A0F3F06}" type="datetimeFigureOut">
              <a:rPr lang="en-US"/>
              <a:t>04/02/15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‹Nr.›</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522412" y="381000"/>
            <a:ext cx="9144002" cy="1371600"/>
          </a:xfrm>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fld id="{03F41C87-7AD9-4845-A077-840E4A0F3F06}" type="datetimeFigureOut">
              <a:rPr lang="en-US"/>
              <a:t>04/02/15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‹Nr.›</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522412" y="381000"/>
            <a:ext cx="9144002" cy="1371600"/>
          </a:xfrm>
        </p:spPr>
        <p:txBody>
          <a:bodyPr/>
          <a:lstStyle>
            <a:lvl1pPr>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7" name="Date Placeholder 6"/>
          <p:cNvSpPr>
            <a:spLocks noGrp="1"/>
          </p:cNvSpPr>
          <p:nvPr>
            <p:ph type="dt" sz="half" idx="10"/>
          </p:nvPr>
        </p:nvSpPr>
        <p:spPr/>
        <p:txBody>
          <a:bodyPr/>
          <a:lstStyle/>
          <a:p>
            <a:fld id="{03F41C87-7AD9-4845-A077-840E4A0F3F06}" type="datetimeFigureOut">
              <a:rPr lang="en-US"/>
              <a:t>04/02/15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‹Nr.›</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03F41C87-7AD9-4845-A077-840E4A0F3F06}" type="datetimeFigureOut">
              <a:rPr lang="en-US"/>
              <a:t>04/02/15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t>‹Nr.›</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a:t>04/02/15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t>‹Nr.›</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s-ES" smtClean="0"/>
              <a:t>Haga clic para modificar el estilo de título del patrón</a:t>
            </a:r>
            <a:endParaRP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3F41C87-7AD9-4845-A077-840E4A0F3F06}" type="datetimeFigureOut">
              <a:rPr lang="en-US"/>
              <a:t>04/02/15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‹Nr.›</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s-ES" smtClean="0"/>
              <a:t>Haga clic para modificar el estilo de título del patrón</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3F41C87-7AD9-4845-A077-840E4A0F3F06}" type="datetimeFigureOut">
              <a:rPr lang="en-US"/>
              <a:pPr/>
              <a:t>04/02/15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‹Nr.›</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s-ES" smtClean="0"/>
              <a:t>Haga clic para modificar el estilo de título del patrón</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03F41C87-7AD9-4845-A077-840E4A0F3F06}" type="datetimeFigureOut">
              <a:rPr lang="en-US"/>
              <a:pPr/>
              <a:t>04/02/15</a:t>
            </a:fld>
            <a:endParaRPr/>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a:pPr/>
              <a:t>‹Nr.›</a:t>
            </a:fld>
            <a:endParaRPr/>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 Id="rId3"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3.xml"/><Relationship Id="rId2" Type="http://schemas.openxmlformats.org/officeDocument/2006/relationships/diagramData" Target="../diagrams/data11.xml"/></Relationships>
</file>

<file path=ppt/slides/_rels/slide12.xml.rels><?xml version="1.0" encoding="UTF-8" standalone="yes"?>
<Relationships xmlns="http://schemas.openxmlformats.org/package/2006/relationships"><Relationship Id="rId9" Type="http://schemas.openxmlformats.org/officeDocument/2006/relationships/diagramQuickStyle" Target="../diagrams/quickStyle13.xml"/><Relationship Id="rId20" Type="http://schemas.openxmlformats.org/officeDocument/2006/relationships/diagramQuickStyle" Target="../diagrams/quickStyle15.xml"/><Relationship Id="rId21" Type="http://schemas.openxmlformats.org/officeDocument/2006/relationships/diagramColors" Target="../diagrams/colors15.xml"/><Relationship Id="rId22" Type="http://schemas.microsoft.com/office/2007/relationships/diagramDrawing" Target="../diagrams/drawing15.xml"/><Relationship Id="rId10" Type="http://schemas.openxmlformats.org/officeDocument/2006/relationships/diagramColors" Target="../diagrams/colors13.xml"/><Relationship Id="rId11" Type="http://schemas.microsoft.com/office/2007/relationships/diagramDrawing" Target="../diagrams/drawing13.xml"/><Relationship Id="rId12" Type="http://schemas.openxmlformats.org/officeDocument/2006/relationships/diagramData" Target="../diagrams/data14.xml"/><Relationship Id="rId13" Type="http://schemas.openxmlformats.org/officeDocument/2006/relationships/diagramLayout" Target="../diagrams/layout14.xml"/><Relationship Id="rId14" Type="http://schemas.openxmlformats.org/officeDocument/2006/relationships/diagramQuickStyle" Target="../diagrams/quickStyle14.xml"/><Relationship Id="rId15" Type="http://schemas.openxmlformats.org/officeDocument/2006/relationships/diagramColors" Target="../diagrams/colors14.xml"/><Relationship Id="rId16" Type="http://schemas.microsoft.com/office/2007/relationships/diagramDrawing" Target="../diagrams/drawing14.xml"/><Relationship Id="rId17" Type="http://schemas.openxmlformats.org/officeDocument/2006/relationships/image" Target="../media/image25.png"/><Relationship Id="rId18" Type="http://schemas.openxmlformats.org/officeDocument/2006/relationships/diagramData" Target="../diagrams/data15.xml"/><Relationship Id="rId19" Type="http://schemas.openxmlformats.org/officeDocument/2006/relationships/diagramLayout" Target="../diagrams/layout15.xml"/><Relationship Id="rId1" Type="http://schemas.openxmlformats.org/officeDocument/2006/relationships/slideLayout" Target="../slideLayouts/slideLayout3.xml"/><Relationship Id="rId2" Type="http://schemas.openxmlformats.org/officeDocument/2006/relationships/diagramData" Target="../diagrams/data12.xml"/><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7" Type="http://schemas.openxmlformats.org/officeDocument/2006/relationships/diagramData" Target="../diagrams/data13.xml"/><Relationship Id="rId8" Type="http://schemas.openxmlformats.org/officeDocument/2006/relationships/diagramLayout" Target="../diagrams/layout13.xml"/></Relationships>
</file>

<file path=ppt/slides/_rels/slide13.xml.rels><?xml version="1.0" encoding="UTF-8" standalone="yes"?>
<Relationships xmlns="http://schemas.openxmlformats.org/package/2006/relationships"><Relationship Id="rId9" Type="http://schemas.openxmlformats.org/officeDocument/2006/relationships/diagramData" Target="../diagrams/data17.xml"/><Relationship Id="rId20" Type="http://schemas.openxmlformats.org/officeDocument/2006/relationships/diagramData" Target="../diagrams/data19.xml"/><Relationship Id="rId21" Type="http://schemas.openxmlformats.org/officeDocument/2006/relationships/diagramLayout" Target="../diagrams/layout19.xml"/><Relationship Id="rId22" Type="http://schemas.openxmlformats.org/officeDocument/2006/relationships/diagramQuickStyle" Target="../diagrams/quickStyle19.xml"/><Relationship Id="rId23" Type="http://schemas.openxmlformats.org/officeDocument/2006/relationships/diagramColors" Target="../diagrams/colors19.xml"/><Relationship Id="rId24" Type="http://schemas.microsoft.com/office/2007/relationships/diagramDrawing" Target="../diagrams/drawing19.xml"/><Relationship Id="rId25" Type="http://schemas.openxmlformats.org/officeDocument/2006/relationships/image" Target="../media/image29.png"/><Relationship Id="rId26" Type="http://schemas.openxmlformats.org/officeDocument/2006/relationships/diagramData" Target="../diagrams/data20.xml"/><Relationship Id="rId27" Type="http://schemas.openxmlformats.org/officeDocument/2006/relationships/diagramLayout" Target="../diagrams/layout20.xml"/><Relationship Id="rId28" Type="http://schemas.openxmlformats.org/officeDocument/2006/relationships/diagramQuickStyle" Target="../diagrams/quickStyle20.xml"/><Relationship Id="rId29" Type="http://schemas.openxmlformats.org/officeDocument/2006/relationships/diagramColors" Target="../diagrams/colors20.xml"/><Relationship Id="rId30" Type="http://schemas.microsoft.com/office/2007/relationships/diagramDrawing" Target="../diagrams/drawing20.xml"/><Relationship Id="rId10" Type="http://schemas.openxmlformats.org/officeDocument/2006/relationships/diagramLayout" Target="../diagrams/layout17.xml"/><Relationship Id="rId11" Type="http://schemas.openxmlformats.org/officeDocument/2006/relationships/diagramQuickStyle" Target="../diagrams/quickStyle17.xml"/><Relationship Id="rId12" Type="http://schemas.openxmlformats.org/officeDocument/2006/relationships/diagramColors" Target="../diagrams/colors17.xml"/><Relationship Id="rId13" Type="http://schemas.microsoft.com/office/2007/relationships/diagramDrawing" Target="../diagrams/drawing17.xml"/><Relationship Id="rId14" Type="http://schemas.openxmlformats.org/officeDocument/2006/relationships/image" Target="../media/image28.jpeg"/><Relationship Id="rId15" Type="http://schemas.openxmlformats.org/officeDocument/2006/relationships/diagramData" Target="../diagrams/data18.xml"/><Relationship Id="rId16" Type="http://schemas.openxmlformats.org/officeDocument/2006/relationships/diagramLayout" Target="../diagrams/layout18.xml"/><Relationship Id="rId17" Type="http://schemas.openxmlformats.org/officeDocument/2006/relationships/diagramQuickStyle" Target="../diagrams/quickStyle18.xml"/><Relationship Id="rId18" Type="http://schemas.openxmlformats.org/officeDocument/2006/relationships/diagramColors" Target="../diagrams/colors18.xml"/><Relationship Id="rId19" Type="http://schemas.microsoft.com/office/2007/relationships/diagramDrawing" Target="../diagrams/drawing18.xml"/><Relationship Id="rId1" Type="http://schemas.openxmlformats.org/officeDocument/2006/relationships/slideLayout" Target="../slideLayouts/slideLayout3.xml"/><Relationship Id="rId2" Type="http://schemas.openxmlformats.org/officeDocument/2006/relationships/diagramData" Target="../diagrams/data16.xml"/><Relationship Id="rId3" Type="http://schemas.openxmlformats.org/officeDocument/2006/relationships/diagramLayout" Target="../diagrams/layout16.xml"/><Relationship Id="rId4" Type="http://schemas.openxmlformats.org/officeDocument/2006/relationships/diagramQuickStyle" Target="../diagrams/quickStyle16.xml"/><Relationship Id="rId5" Type="http://schemas.openxmlformats.org/officeDocument/2006/relationships/diagramColors" Target="../diagrams/colors16.xml"/><Relationship Id="rId6" Type="http://schemas.microsoft.com/office/2007/relationships/diagramDrawing" Target="../diagrams/drawing16.xml"/><Relationship Id="rId7" Type="http://schemas.openxmlformats.org/officeDocument/2006/relationships/image" Target="../media/image26.jpeg"/><Relationship Id="rId8"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1.xml"/><Relationship Id="rId4" Type="http://schemas.openxmlformats.org/officeDocument/2006/relationships/diagramQuickStyle" Target="../diagrams/quickStyle21.xml"/><Relationship Id="rId5" Type="http://schemas.openxmlformats.org/officeDocument/2006/relationships/diagramColors" Target="../diagrams/colors21.xml"/><Relationship Id="rId6" Type="http://schemas.microsoft.com/office/2007/relationships/diagramDrawing" Target="../diagrams/drawing21.xml"/><Relationship Id="rId1" Type="http://schemas.openxmlformats.org/officeDocument/2006/relationships/slideLayout" Target="../slideLayouts/slideLayout3.xml"/><Relationship Id="rId2" Type="http://schemas.openxmlformats.org/officeDocument/2006/relationships/diagramData" Target="../diagrams/data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2.xml"/><Relationship Id="rId4" Type="http://schemas.openxmlformats.org/officeDocument/2006/relationships/diagramQuickStyle" Target="../diagrams/quickStyle22.xml"/><Relationship Id="rId5" Type="http://schemas.openxmlformats.org/officeDocument/2006/relationships/diagramColors" Target="../diagrams/colors22.xml"/><Relationship Id="rId6" Type="http://schemas.microsoft.com/office/2007/relationships/diagramDrawing" Target="../diagrams/drawing22.xml"/><Relationship Id="rId7" Type="http://schemas.openxmlformats.org/officeDocument/2006/relationships/image" Target="../media/image31.jpg"/><Relationship Id="rId1" Type="http://schemas.openxmlformats.org/officeDocument/2006/relationships/slideLayout" Target="../slideLayouts/slideLayout3.xml"/><Relationship Id="rId2" Type="http://schemas.openxmlformats.org/officeDocument/2006/relationships/diagramData" Target="../diagrams/data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3.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4.emf"/><Relationship Id="rId3" Type="http://schemas.openxmlformats.org/officeDocument/2006/relationships/image" Target="../media/image3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6.emf"/><Relationship Id="rId3" Type="http://schemas.openxmlformats.org/officeDocument/2006/relationships/image" Target="../media/image3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8.emf"/><Relationship Id="rId3" Type="http://schemas.openxmlformats.org/officeDocument/2006/relationships/image" Target="../media/image39.emf"/></Relationships>
</file>

<file path=ppt/slides/_rels/slide22.xml.rels><?xml version="1.0" encoding="UTF-8" standalone="yes"?>
<Relationships xmlns="http://schemas.openxmlformats.org/package/2006/relationships"><Relationship Id="rId3" Type="http://schemas.openxmlformats.org/officeDocument/2006/relationships/image" Target="../media/image41.emf"/><Relationship Id="rId4" Type="http://schemas.openxmlformats.org/officeDocument/2006/relationships/image" Target="../media/image42.emf"/><Relationship Id="rId1" Type="http://schemas.openxmlformats.org/officeDocument/2006/relationships/slideLayout" Target="../slideLayouts/slideLayout3.xml"/><Relationship Id="rId2" Type="http://schemas.openxmlformats.org/officeDocument/2006/relationships/image" Target="../media/image40.emf"/></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3.xml"/><Relationship Id="rId4" Type="http://schemas.openxmlformats.org/officeDocument/2006/relationships/diagramQuickStyle" Target="../diagrams/quickStyle23.xml"/><Relationship Id="rId5" Type="http://schemas.openxmlformats.org/officeDocument/2006/relationships/diagramColors" Target="../diagrams/colors23.xml"/><Relationship Id="rId6" Type="http://schemas.microsoft.com/office/2007/relationships/diagramDrawing" Target="../diagrams/drawing23.xml"/><Relationship Id="rId1" Type="http://schemas.openxmlformats.org/officeDocument/2006/relationships/slideLayout" Target="../slideLayouts/slideLayout3.xml"/><Relationship Id="rId2" Type="http://schemas.openxmlformats.org/officeDocument/2006/relationships/diagramData" Target="../diagrams/data2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4.xml"/><Relationship Id="rId4" Type="http://schemas.openxmlformats.org/officeDocument/2006/relationships/diagramQuickStyle" Target="../diagrams/quickStyle24.xml"/><Relationship Id="rId5" Type="http://schemas.openxmlformats.org/officeDocument/2006/relationships/diagramColors" Target="../diagrams/colors24.xml"/><Relationship Id="rId6" Type="http://schemas.microsoft.com/office/2007/relationships/diagramDrawing" Target="../diagrams/drawing24.xml"/><Relationship Id="rId1" Type="http://schemas.openxmlformats.org/officeDocument/2006/relationships/slideLayout" Target="../slideLayouts/slideLayout3.xml"/><Relationship Id="rId2" Type="http://schemas.openxmlformats.org/officeDocument/2006/relationships/diagramData" Target="../diagrams/data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G"/><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9" Type="http://schemas.openxmlformats.org/officeDocument/2006/relationships/diagramQuickStyle" Target="../diagrams/quickStyle2.xml"/><Relationship Id="rId20" Type="http://schemas.openxmlformats.org/officeDocument/2006/relationships/diagramColors" Target="../diagrams/colors4.xml"/><Relationship Id="rId21" Type="http://schemas.microsoft.com/office/2007/relationships/diagramDrawing" Target="../diagrams/drawing4.xml"/><Relationship Id="rId22" Type="http://schemas.openxmlformats.org/officeDocument/2006/relationships/image" Target="../media/image10.jpg"/><Relationship Id="rId10" Type="http://schemas.openxmlformats.org/officeDocument/2006/relationships/diagramColors" Target="../diagrams/colors2.xml"/><Relationship Id="rId11" Type="http://schemas.microsoft.com/office/2007/relationships/diagramDrawing" Target="../diagrams/drawing2.xml"/><Relationship Id="rId12" Type="http://schemas.openxmlformats.org/officeDocument/2006/relationships/diagramData" Target="../diagrams/data3.xml"/><Relationship Id="rId13" Type="http://schemas.openxmlformats.org/officeDocument/2006/relationships/diagramLayout" Target="../diagrams/layout3.xml"/><Relationship Id="rId14" Type="http://schemas.openxmlformats.org/officeDocument/2006/relationships/diagramQuickStyle" Target="../diagrams/quickStyle3.xml"/><Relationship Id="rId15" Type="http://schemas.openxmlformats.org/officeDocument/2006/relationships/diagramColors" Target="../diagrams/colors3.xml"/><Relationship Id="rId16" Type="http://schemas.microsoft.com/office/2007/relationships/diagramDrawing" Target="../diagrams/drawing3.xml"/><Relationship Id="rId17" Type="http://schemas.openxmlformats.org/officeDocument/2006/relationships/diagramData" Target="../diagrams/data4.xml"/><Relationship Id="rId18" Type="http://schemas.openxmlformats.org/officeDocument/2006/relationships/diagramLayout" Target="../diagrams/layout4.xml"/><Relationship Id="rId19" Type="http://schemas.openxmlformats.org/officeDocument/2006/relationships/diagramQuickStyle" Target="../diagrams/quickStyle4.xml"/><Relationship Id="rId1" Type="http://schemas.openxmlformats.org/officeDocument/2006/relationships/slideLayout" Target="../slideLayouts/slideLayout3.xml"/><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1" Type="http://schemas.microsoft.com/office/2007/relationships/diagramDrawing" Target="../diagrams/drawing6.xml"/><Relationship Id="rId12" Type="http://schemas.openxmlformats.org/officeDocument/2006/relationships/diagramData" Target="../diagrams/data7.xml"/><Relationship Id="rId13" Type="http://schemas.openxmlformats.org/officeDocument/2006/relationships/diagramLayout" Target="../diagrams/layout7.xml"/><Relationship Id="rId14" Type="http://schemas.openxmlformats.org/officeDocument/2006/relationships/diagramQuickStyle" Target="../diagrams/quickStyle7.xml"/><Relationship Id="rId15" Type="http://schemas.openxmlformats.org/officeDocument/2006/relationships/diagramColors" Target="../diagrams/colors7.xml"/><Relationship Id="rId16" Type="http://schemas.microsoft.com/office/2007/relationships/diagramDrawing" Target="../diagrams/drawing7.xml"/><Relationship Id="rId1" Type="http://schemas.openxmlformats.org/officeDocument/2006/relationships/slideLayout" Target="../slideLayouts/slideLayout3.xml"/><Relationship Id="rId2" Type="http://schemas.openxmlformats.org/officeDocument/2006/relationships/diagramData" Target="../diagrams/data5.xml"/><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diagramData" Target="../diagrams/data6.xml"/><Relationship Id="rId8" Type="http://schemas.openxmlformats.org/officeDocument/2006/relationships/diagramLayout" Target="../diagrams/layout6.xml"/><Relationship Id="rId9" Type="http://schemas.openxmlformats.org/officeDocument/2006/relationships/diagramQuickStyle" Target="../diagrams/quickStyle6.xml"/><Relationship Id="rId10" Type="http://schemas.openxmlformats.org/officeDocument/2006/relationships/diagramColors" Target="../diagrams/colors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1" Type="http://schemas.openxmlformats.org/officeDocument/2006/relationships/diagramQuickStyle" Target="../diagrams/quickStyle10.xml"/><Relationship Id="rId12" Type="http://schemas.openxmlformats.org/officeDocument/2006/relationships/diagramColors" Target="../diagrams/colors10.xml"/><Relationship Id="rId13" Type="http://schemas.microsoft.com/office/2007/relationships/diagramDrawing" Target="../diagrams/drawing10.xml"/><Relationship Id="rId1" Type="http://schemas.openxmlformats.org/officeDocument/2006/relationships/slideLayout" Target="../slideLayouts/slideLayout3.xml"/><Relationship Id="rId2" Type="http://schemas.openxmlformats.org/officeDocument/2006/relationships/image" Target="../media/image19.emf"/><Relationship Id="rId3" Type="http://schemas.openxmlformats.org/officeDocument/2006/relationships/image" Target="../media/image20.emf"/><Relationship Id="rId4" Type="http://schemas.openxmlformats.org/officeDocument/2006/relationships/diagramData" Target="../diagrams/data9.xml"/><Relationship Id="rId5" Type="http://schemas.openxmlformats.org/officeDocument/2006/relationships/diagramLayout" Target="../diagrams/layout9.xml"/><Relationship Id="rId6" Type="http://schemas.openxmlformats.org/officeDocument/2006/relationships/diagramQuickStyle" Target="../diagrams/quickStyle9.xml"/><Relationship Id="rId7" Type="http://schemas.openxmlformats.org/officeDocument/2006/relationships/diagramColors" Target="../diagrams/colors9.xml"/><Relationship Id="rId8" Type="http://schemas.microsoft.com/office/2007/relationships/diagramDrawing" Target="../diagrams/drawing9.xml"/><Relationship Id="rId9" Type="http://schemas.openxmlformats.org/officeDocument/2006/relationships/diagramData" Target="../diagrams/data10.xml"/><Relationship Id="rId10" Type="http://schemas.openxmlformats.org/officeDocument/2006/relationships/diagramLayout" Target="../diagrams/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22.emf"/><Relationship Id="rId1" Type="http://schemas.openxmlformats.org/officeDocument/2006/relationships/slideLayout" Target="../slideLayouts/slideLayout3.xml"/><Relationship Id="rId2"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1269876" y="2204864"/>
            <a:ext cx="7808914" cy="2160240"/>
          </a:xfrm>
        </p:spPr>
        <p:txBody>
          <a:bodyPr>
            <a:normAutofit fontScale="90000"/>
          </a:bodyPr>
          <a:lstStyle/>
          <a:p>
            <a:pPr algn="ctr"/>
            <a:r>
              <a:rPr lang="es-EC" sz="2400" b="1" dirty="0"/>
              <a:t> </a:t>
            </a:r>
            <a:r>
              <a:rPr lang="en-US" sz="2400" dirty="0"/>
              <a:t/>
            </a:r>
            <a:br>
              <a:rPr lang="en-US" sz="2400" dirty="0"/>
            </a:br>
            <a:r>
              <a:rPr lang="es-EC" sz="2400" b="1" dirty="0"/>
              <a:t>“PLAN DE EXPORTACIÓN DE LA LÍNEA DE ATE DE MARACUYÁ A MÉXICO MEDIANTE LA ADECUACIÓN DE UN CENTRO DE ACOPIO FORMADO POR LOS PEQUEÑOS PRODUCTORES DE QUININDÉ”</a:t>
            </a:r>
            <a:r>
              <a:rPr lang="en-US" dirty="0"/>
              <a:t/>
            </a:r>
            <a:br>
              <a:rPr lang="en-US" dirty="0"/>
            </a:br>
            <a:endParaRPr lang="es-ES" sz="6600" b="0" i="0" spc="100" baseline="0" dirty="0">
              <a:solidFill>
                <a:schemeClr val="tx1"/>
              </a:solidFill>
              <a:latin typeface="Corbel"/>
              <a:ea typeface="+mj-ea"/>
              <a:cs typeface="+mj-cs"/>
            </a:endParaRPr>
          </a:p>
        </p:txBody>
      </p:sp>
      <p:sp>
        <p:nvSpPr>
          <p:cNvPr id="4" name="Subtítulo 3"/>
          <p:cNvSpPr>
            <a:spLocks noGrp="1"/>
          </p:cNvSpPr>
          <p:nvPr>
            <p:ph type="subTitle" idx="1"/>
          </p:nvPr>
        </p:nvSpPr>
        <p:spPr>
          <a:xfrm>
            <a:off x="2854052" y="4293096"/>
            <a:ext cx="4824536" cy="792088"/>
          </a:xfrm>
        </p:spPr>
        <p:txBody>
          <a:bodyPr>
            <a:normAutofit lnSpcReduction="10000"/>
          </a:bodyPr>
          <a:lstStyle/>
          <a:p>
            <a:pPr algn="ctr"/>
            <a:r>
              <a:rPr lang="es-EC" b="1" dirty="0" smtClean="0"/>
              <a:t> </a:t>
            </a:r>
            <a:endParaRPr lang="en-US" sz="1700" dirty="0" smtClean="0"/>
          </a:p>
          <a:p>
            <a:pPr algn="ctr"/>
            <a:r>
              <a:rPr lang="es-EC" sz="1700" b="1" dirty="0" smtClean="0"/>
              <a:t>INGENIERÍA EN COMERCIO EXTERIOR Y</a:t>
            </a:r>
          </a:p>
          <a:p>
            <a:pPr algn="ctr"/>
            <a:r>
              <a:rPr lang="es-EC" sz="1700" b="1" dirty="0" smtClean="0"/>
              <a:t> NEGOCIACIÓN INTERNACIONAL</a:t>
            </a:r>
          </a:p>
          <a:p>
            <a:endParaRPr lang="es-EC" sz="1700" b="1" dirty="0"/>
          </a:p>
          <a:p>
            <a:endParaRPr lang="es-EC" sz="1700" b="1" dirty="0" smtClean="0"/>
          </a:p>
          <a:p>
            <a:endParaRPr lang="es-EC" sz="1600" b="1" dirty="0" smtClean="0"/>
          </a:p>
          <a:p>
            <a:pPr algn="r"/>
            <a:endParaRPr lang="en-US" sz="1600" dirty="0" smtClean="0"/>
          </a:p>
          <a:p>
            <a:pPr marL="0" indent="0" algn="l">
              <a:spcBef>
                <a:spcPts val="0"/>
              </a:spcBef>
              <a:buNone/>
            </a:pPr>
            <a:endParaRPr lang="es-ES" sz="2000" b="0" i="0" spc="200" baseline="0" dirty="0">
              <a:solidFill>
                <a:srgbClr val="56C5FF"/>
              </a:solidFill>
            </a:endParaRPr>
          </a:p>
        </p:txBody>
      </p:sp>
      <p:pic>
        <p:nvPicPr>
          <p:cNvPr id="5" name="4 Imagen" descr="C:\Users\EZER_2\Pictures\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764" y="404664"/>
            <a:ext cx="4464496" cy="1152128"/>
          </a:xfrm>
          <a:prstGeom prst="rect">
            <a:avLst/>
          </a:prstGeom>
          <a:noFill/>
          <a:ln>
            <a:noFill/>
          </a:ln>
        </p:spPr>
      </p:pic>
      <p:sp>
        <p:nvSpPr>
          <p:cNvPr id="6" name="Subtítulo 3"/>
          <p:cNvSpPr txBox="1">
            <a:spLocks/>
          </p:cNvSpPr>
          <p:nvPr/>
        </p:nvSpPr>
        <p:spPr>
          <a:xfrm>
            <a:off x="4582244" y="5589240"/>
            <a:ext cx="4176464" cy="57606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0"/>
              </a:spcBef>
              <a:buClr>
                <a:schemeClr val="accent1"/>
              </a:buClr>
              <a:buSzPct val="100000"/>
              <a:buFont typeface="Arial" pitchFamily="34" charset="0"/>
              <a:buNone/>
              <a:defRPr sz="2000" kern="1200" cap="all" spc="200" baseline="0">
                <a:solidFill>
                  <a:schemeClr val="accent1"/>
                </a:solidFill>
                <a:latin typeface="+mn-lt"/>
                <a:ea typeface="+mn-ea"/>
                <a:cs typeface="+mn-cs"/>
              </a:defRPr>
            </a:lvl1pPr>
            <a:lvl2pPr marL="457200" indent="0" algn="ctr" defTabSz="914400" rtl="0" eaLnBrk="1" latinLnBrk="0" hangingPunct="1">
              <a:lnSpc>
                <a:spcPct val="90000"/>
              </a:lnSpc>
              <a:spcBef>
                <a:spcPts val="1200"/>
              </a:spcBef>
              <a:buClr>
                <a:schemeClr val="accent1"/>
              </a:buClr>
              <a:buSzPct val="10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accent1"/>
              </a:buClr>
              <a:buSzPct val="10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accent1"/>
              </a:buClr>
              <a:buSzPct val="10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accent1"/>
              </a:buClr>
              <a:buSzPct val="10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lgn="ctr"/>
            <a:r>
              <a:rPr lang="es-EC" b="1" dirty="0" smtClean="0">
                <a:solidFill>
                  <a:schemeClr val="tx1"/>
                </a:solidFill>
              </a:rPr>
              <a:t> </a:t>
            </a:r>
            <a:endParaRPr lang="en-US" sz="1700" dirty="0" smtClean="0">
              <a:solidFill>
                <a:schemeClr val="tx1"/>
              </a:solidFill>
            </a:endParaRPr>
          </a:p>
          <a:p>
            <a:pPr algn="ctr"/>
            <a:r>
              <a:rPr lang="es-EC" sz="1700" b="1" dirty="0" smtClean="0">
                <a:solidFill>
                  <a:schemeClr val="tx1"/>
                </a:solidFill>
              </a:rPr>
              <a:t>AYO CAZA EDGAR FABRICIO</a:t>
            </a:r>
          </a:p>
          <a:p>
            <a:endParaRPr lang="es-EC" sz="1700" b="1" dirty="0" smtClean="0">
              <a:solidFill>
                <a:schemeClr val="tx1"/>
              </a:solidFill>
            </a:endParaRPr>
          </a:p>
          <a:p>
            <a:endParaRPr lang="es-EC" sz="1700" b="1" dirty="0" smtClean="0">
              <a:solidFill>
                <a:schemeClr val="tx1"/>
              </a:solidFill>
            </a:endParaRPr>
          </a:p>
          <a:p>
            <a:endParaRPr lang="es-EC" sz="1600" b="1" dirty="0" smtClean="0">
              <a:solidFill>
                <a:schemeClr val="tx1"/>
              </a:solidFill>
            </a:endParaRPr>
          </a:p>
          <a:p>
            <a:pPr algn="r"/>
            <a:endParaRPr lang="en-US" sz="1600" dirty="0" smtClean="0">
              <a:solidFill>
                <a:schemeClr val="tx1"/>
              </a:solidFill>
            </a:endParaRPr>
          </a:p>
          <a:p>
            <a:endParaRPr lang="es-ES" dirty="0">
              <a:solidFill>
                <a:schemeClr val="tx1"/>
              </a:solidFill>
            </a:endParaRP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61765" y="620688"/>
            <a:ext cx="4824536" cy="4508927"/>
          </a:xfrm>
          <a:prstGeom prst="rect">
            <a:avLst/>
          </a:prstGeom>
        </p:spPr>
        <p:txBody>
          <a:bodyPr wrap="square">
            <a:spAutoFit/>
          </a:bodyPr>
          <a:lstStyle/>
          <a:p>
            <a:r>
              <a:rPr lang="es-EC" sz="1300" dirty="0"/>
              <a:t>L</a:t>
            </a:r>
            <a:r>
              <a:rPr lang="es-EC" sz="1300" dirty="0" smtClean="0"/>
              <a:t>a </a:t>
            </a:r>
            <a:r>
              <a:rPr lang="es-EC" sz="1300" dirty="0"/>
              <a:t>caracterización del producto </a:t>
            </a:r>
            <a:r>
              <a:rPr lang="es-EC" sz="1300" dirty="0" smtClean="0"/>
              <a:t>tropical y exótico permite </a:t>
            </a:r>
            <a:r>
              <a:rPr lang="es-EC" sz="1300" dirty="0"/>
              <a:t>generar una serie de derivados como mermeladas, jugos, </a:t>
            </a:r>
            <a:r>
              <a:rPr lang="es-EC" sz="1300" dirty="0" smtClean="0"/>
              <a:t>pulpas y  </a:t>
            </a:r>
            <a:r>
              <a:rPr lang="es-EC" sz="1300" dirty="0"/>
              <a:t>ate de maracuyá.</a:t>
            </a:r>
            <a:endParaRPr lang="en-US" sz="1300" dirty="0"/>
          </a:p>
          <a:p>
            <a:r>
              <a:rPr lang="es-EC" sz="1300" dirty="0"/>
              <a:t> </a:t>
            </a:r>
            <a:endParaRPr lang="en-US" sz="1300" dirty="0"/>
          </a:p>
          <a:p>
            <a:r>
              <a:rPr lang="es-EC" sz="1300" dirty="0"/>
              <a:t>El ate es un producto dulce que consiste en una pasta concentrada de pulpa de frutas y azúcar, </a:t>
            </a:r>
            <a:r>
              <a:rPr lang="es-EC" sz="1300" dirty="0" smtClean="0"/>
              <a:t>debemos considerar </a:t>
            </a:r>
            <a:r>
              <a:rPr lang="es-EC" sz="1300" dirty="0"/>
              <a:t>la consistencia, textura, viscosidad y sabor. </a:t>
            </a:r>
            <a:endParaRPr lang="es-EC" sz="1300" dirty="0" smtClean="0"/>
          </a:p>
          <a:p>
            <a:endParaRPr lang="es-ES" sz="1400" dirty="0" smtClean="0"/>
          </a:p>
          <a:p>
            <a:r>
              <a:rPr lang="es-EC" sz="1300" dirty="0"/>
              <a:t>Dentro de la distribución del producto en México hemos enfocado nuestro destino principal por facilidades de comercialización y por el mayor  porcentaje de consumo  de dulces y mermeladas hacia el estado de México DF para posteriormente incursionar en el resto de los estados.</a:t>
            </a:r>
          </a:p>
          <a:p>
            <a:endParaRPr lang="es-ES" sz="1300" dirty="0" smtClean="0"/>
          </a:p>
          <a:p>
            <a:endParaRPr lang="es-ES" sz="1300" dirty="0"/>
          </a:p>
          <a:p>
            <a:endParaRPr lang="es-ES" sz="1300" dirty="0" smtClean="0"/>
          </a:p>
          <a:p>
            <a:endParaRPr lang="es-ES" sz="1300" dirty="0"/>
          </a:p>
          <a:p>
            <a:endParaRPr lang="es-ES" sz="1300" dirty="0" smtClean="0"/>
          </a:p>
          <a:p>
            <a:endParaRPr lang="es-ES" sz="1300" dirty="0"/>
          </a:p>
          <a:p>
            <a:endParaRPr lang="es-EC" sz="1300" dirty="0"/>
          </a:p>
          <a:p>
            <a:endParaRPr lang="es-AR" sz="1300" dirty="0"/>
          </a:p>
          <a:p>
            <a:endParaRPr lang="es-EC" sz="1300" dirty="0"/>
          </a:p>
        </p:txBody>
      </p:sp>
      <p:sp>
        <p:nvSpPr>
          <p:cNvPr id="5" name="Marcador de posición de texto 2"/>
          <p:cNvSpPr txBox="1">
            <a:spLocks/>
          </p:cNvSpPr>
          <p:nvPr/>
        </p:nvSpPr>
        <p:spPr>
          <a:xfrm>
            <a:off x="261764" y="260648"/>
            <a:ext cx="3672408" cy="360040"/>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0"/>
              </a:spcBef>
              <a:buClr>
                <a:schemeClr val="accent1"/>
              </a:buClr>
              <a:buSzPct val="100000"/>
              <a:buFont typeface="Arial" pitchFamily="34" charset="0"/>
              <a:buNone/>
              <a:defRPr sz="2000" kern="1200" cap="all" spc="200" baseline="0">
                <a:solidFill>
                  <a:schemeClr val="accent1"/>
                </a:solidFill>
                <a:latin typeface="+mn-lt"/>
                <a:ea typeface="+mn-ea"/>
                <a:cs typeface="+mn-cs"/>
              </a:defRPr>
            </a:lvl1pPr>
            <a:lvl2pPr marL="457200" indent="0" algn="l" defTabSz="914400" rtl="0" eaLnBrk="1" latinLnBrk="0" hangingPunct="1">
              <a:lnSpc>
                <a:spcPct val="90000"/>
              </a:lnSpc>
              <a:spcBef>
                <a:spcPts val="1200"/>
              </a:spcBef>
              <a:buClr>
                <a:schemeClr val="accent1"/>
              </a:buClr>
              <a:buSzPct val="10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Clr>
                <a:schemeClr val="accent1"/>
              </a:buClr>
              <a:buSzPct val="10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Clr>
                <a:schemeClr val="accent1"/>
              </a:buClr>
              <a:buSzPct val="10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Clr>
                <a:schemeClr val="accent1"/>
              </a:buClr>
              <a:buSzPct val="10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9pPr>
          </a:lstStyle>
          <a:p>
            <a:r>
              <a:rPr lang="en-US" dirty="0" smtClean="0"/>
              <a:t>PRODUCTO PROCESADO</a:t>
            </a:r>
            <a:endParaRPr lang="en-US" dirty="0"/>
          </a:p>
        </p:txBody>
      </p:sp>
      <p:pic>
        <p:nvPicPr>
          <p:cNvPr id="6" name="5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2484" y="620688"/>
            <a:ext cx="4752528" cy="2808312"/>
          </a:xfrm>
          <a:prstGeom prst="rect">
            <a:avLst/>
          </a:prstGeom>
          <a:noFill/>
          <a:ln>
            <a:noFill/>
          </a:ln>
          <a:effectLst>
            <a:glow rad="228600">
              <a:schemeClr val="accent1">
                <a:satMod val="175000"/>
                <a:alpha val="40000"/>
              </a:schemeClr>
            </a:glow>
          </a:effectLst>
        </p:spPr>
      </p:pic>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2484" y="4005064"/>
            <a:ext cx="4680520" cy="2638802"/>
          </a:xfrm>
          <a:prstGeom prst="rect">
            <a:avLst/>
          </a:prstGeom>
          <a:noFill/>
          <a:ln>
            <a:noFill/>
          </a:ln>
          <a:effectLst>
            <a:glow rad="228600">
              <a:schemeClr val="accent1">
                <a:satMod val="175000"/>
                <a:alpha val="40000"/>
              </a:schemeClr>
            </a:glow>
          </a:effectLst>
        </p:spPr>
      </p:pic>
      <p:sp>
        <p:nvSpPr>
          <p:cNvPr id="8" name="7 Rectángulo"/>
          <p:cNvSpPr/>
          <p:nvPr/>
        </p:nvSpPr>
        <p:spPr>
          <a:xfrm>
            <a:off x="7534572" y="242672"/>
            <a:ext cx="3390672" cy="338554"/>
          </a:xfrm>
          <a:prstGeom prst="rect">
            <a:avLst/>
          </a:prstGeom>
        </p:spPr>
        <p:txBody>
          <a:bodyPr wrap="none">
            <a:spAutoFit/>
          </a:bodyPr>
          <a:lstStyle/>
          <a:p>
            <a:r>
              <a:rPr lang="es-EC" sz="1600" b="1" dirty="0"/>
              <a:t>Descripción de Insumos y Materiales</a:t>
            </a:r>
          </a:p>
        </p:txBody>
      </p:sp>
      <p:sp>
        <p:nvSpPr>
          <p:cNvPr id="11" name="10 Rectángulo"/>
          <p:cNvSpPr/>
          <p:nvPr/>
        </p:nvSpPr>
        <p:spPr>
          <a:xfrm>
            <a:off x="8179299" y="3604998"/>
            <a:ext cx="1934794" cy="307777"/>
          </a:xfrm>
          <a:prstGeom prst="rect">
            <a:avLst/>
          </a:prstGeom>
        </p:spPr>
        <p:txBody>
          <a:bodyPr wrap="none">
            <a:spAutoFit/>
          </a:bodyPr>
          <a:lstStyle/>
          <a:p>
            <a:r>
              <a:rPr lang="es-EC" sz="1400" b="1" dirty="0"/>
              <a:t>Proceso de Producción</a:t>
            </a:r>
          </a:p>
        </p:txBody>
      </p:sp>
      <p:sp>
        <p:nvSpPr>
          <p:cNvPr id="12" name="11 CuadroTexto"/>
          <p:cNvSpPr txBox="1"/>
          <p:nvPr/>
        </p:nvSpPr>
        <p:spPr>
          <a:xfrm rot="5400000">
            <a:off x="9187939" y="3141868"/>
            <a:ext cx="5136726" cy="286232"/>
          </a:xfrm>
          <a:prstGeom prst="rect">
            <a:avLst/>
          </a:prstGeom>
          <a:noFill/>
        </p:spPr>
        <p:txBody>
          <a:bodyPr wrap="square" rtlCol="0">
            <a:spAutoFit/>
          </a:bodyPr>
          <a:lstStyle/>
          <a:p>
            <a:pPr>
              <a:lnSpc>
                <a:spcPct val="90000"/>
              </a:lnSpc>
            </a:pPr>
            <a:r>
              <a:rPr lang="es-AR" sz="1400" b="1" i="1" dirty="0" smtClean="0"/>
              <a:t>DETERMINACION DEL PROCESO ELABORACION Y ACTIVIDADES </a:t>
            </a:r>
            <a:endParaRPr lang="es-EC" sz="1400" b="1" i="1" dirty="0"/>
          </a:p>
        </p:txBody>
      </p:sp>
      <p:graphicFrame>
        <p:nvGraphicFramePr>
          <p:cNvPr id="18" name="17 Tabla"/>
          <p:cNvGraphicFramePr>
            <a:graphicFrameLocks noGrp="1"/>
          </p:cNvGraphicFramePr>
          <p:nvPr>
            <p:extLst>
              <p:ext uri="{D42A27DB-BD31-4B8C-83A1-F6EECF244321}">
                <p14:modId xmlns:p14="http://schemas.microsoft.com/office/powerpoint/2010/main" val="4196089100"/>
              </p:ext>
            </p:extLst>
          </p:nvPr>
        </p:nvGraphicFramePr>
        <p:xfrm>
          <a:off x="261764" y="4005064"/>
          <a:ext cx="5472608" cy="2304256"/>
        </p:xfrm>
        <a:graphic>
          <a:graphicData uri="http://schemas.openxmlformats.org/drawingml/2006/table">
            <a:tbl>
              <a:tblPr firstRow="1" firstCol="1" bandRow="1">
                <a:effectLst>
                  <a:innerShdw blurRad="114300">
                    <a:prstClr val="black"/>
                  </a:innerShdw>
                </a:effectLst>
                <a:tableStyleId>{5C22544A-7EE6-4342-B048-85BDC9FD1C3A}</a:tableStyleId>
              </a:tblPr>
              <a:tblGrid>
                <a:gridCol w="813496"/>
                <a:gridCol w="1177269"/>
                <a:gridCol w="1127790"/>
                <a:gridCol w="1127790"/>
                <a:gridCol w="1226263"/>
              </a:tblGrid>
              <a:tr h="864096">
                <a:tc>
                  <a:txBody>
                    <a:bodyPr/>
                    <a:lstStyle/>
                    <a:p>
                      <a:pPr algn="ctr">
                        <a:lnSpc>
                          <a:spcPct val="150000"/>
                        </a:lnSpc>
                        <a:spcAft>
                          <a:spcPts val="0"/>
                        </a:spcAft>
                      </a:pPr>
                      <a:r>
                        <a:rPr lang="es-ES" sz="1000">
                          <a:solidFill>
                            <a:srgbClr val="000000"/>
                          </a:solidFill>
                          <a:effectLst/>
                        </a:rPr>
                        <a:t>Zona</a:t>
                      </a:r>
                      <a:endParaRPr lang="en-US" sz="1200">
                        <a:solidFill>
                          <a:srgbClr val="000000"/>
                        </a:solidFill>
                        <a:effectLst/>
                        <a:latin typeface="Arial"/>
                        <a:ea typeface="SimSun"/>
                        <a:cs typeface="Times New Roman"/>
                      </a:endParaRPr>
                    </a:p>
                  </a:txBody>
                  <a:tcPr marL="44450" marR="44450" marT="0" marB="0" anchor="ctr">
                    <a:gradFill>
                      <a:gsLst>
                        <a:gs pos="68765">
                          <a:srgbClr val="5098FF"/>
                        </a:gs>
                        <a:gs pos="62503">
                          <a:srgbClr val="4491FF"/>
                        </a:gs>
                        <a:gs pos="55414">
                          <a:srgbClr val="3789FF"/>
                        </a:gs>
                        <a:gs pos="50016">
                          <a:srgbClr val="2D83FF"/>
                        </a:gs>
                        <a:gs pos="25417">
                          <a:schemeClr val="bg2">
                            <a:lumMod val="50000"/>
                            <a:lumOff val="50000"/>
                          </a:schemeClr>
                        </a:gs>
                        <a:gs pos="36000">
                          <a:schemeClr val="bg2">
                            <a:lumMod val="50000"/>
                            <a:lumOff val="50000"/>
                          </a:schemeClr>
                        </a:gs>
                        <a:gs pos="100000">
                          <a:schemeClr val="bg2">
                            <a:lumMod val="25000"/>
                            <a:lumOff val="75000"/>
                          </a:schemeClr>
                        </a:gs>
                      </a:gsLst>
                      <a:lin ang="5400000" scaled="0"/>
                    </a:gradFill>
                  </a:tcPr>
                </a:tc>
                <a:tc>
                  <a:txBody>
                    <a:bodyPr/>
                    <a:lstStyle/>
                    <a:p>
                      <a:pPr algn="ctr">
                        <a:lnSpc>
                          <a:spcPct val="150000"/>
                        </a:lnSpc>
                        <a:spcAft>
                          <a:spcPts val="0"/>
                        </a:spcAft>
                      </a:pPr>
                      <a:r>
                        <a:rPr lang="es-ES" sz="1000">
                          <a:solidFill>
                            <a:srgbClr val="000000"/>
                          </a:solidFill>
                          <a:effectLst/>
                        </a:rPr>
                        <a:t>Formas de comercialización</a:t>
                      </a:r>
                      <a:endParaRPr lang="en-US" sz="1200">
                        <a:solidFill>
                          <a:srgbClr val="000000"/>
                        </a:solidFill>
                        <a:effectLst/>
                        <a:latin typeface="Arial"/>
                        <a:ea typeface="SimSun"/>
                        <a:cs typeface="Times New Roman"/>
                      </a:endParaRPr>
                    </a:p>
                  </a:txBody>
                  <a:tcPr marL="44450" marR="44450" marT="0" marB="0" anchor="ctr">
                    <a:gradFill>
                      <a:gsLst>
                        <a:gs pos="68765">
                          <a:srgbClr val="5098FF"/>
                        </a:gs>
                        <a:gs pos="62503">
                          <a:srgbClr val="4491FF"/>
                        </a:gs>
                        <a:gs pos="55414">
                          <a:srgbClr val="3789FF"/>
                        </a:gs>
                        <a:gs pos="50016">
                          <a:srgbClr val="2D83FF"/>
                        </a:gs>
                        <a:gs pos="25417">
                          <a:schemeClr val="bg2">
                            <a:lumMod val="50000"/>
                            <a:lumOff val="50000"/>
                          </a:schemeClr>
                        </a:gs>
                        <a:gs pos="36000">
                          <a:schemeClr val="bg2">
                            <a:lumMod val="50000"/>
                            <a:lumOff val="50000"/>
                          </a:schemeClr>
                        </a:gs>
                        <a:gs pos="100000">
                          <a:schemeClr val="bg2">
                            <a:lumMod val="25000"/>
                            <a:lumOff val="75000"/>
                          </a:schemeClr>
                        </a:gs>
                      </a:gsLst>
                      <a:lin ang="5400000" scaled="0"/>
                    </a:gradFill>
                  </a:tcPr>
                </a:tc>
                <a:tc>
                  <a:txBody>
                    <a:bodyPr/>
                    <a:lstStyle/>
                    <a:p>
                      <a:pPr algn="ctr">
                        <a:lnSpc>
                          <a:spcPct val="150000"/>
                        </a:lnSpc>
                        <a:spcAft>
                          <a:spcPts val="0"/>
                        </a:spcAft>
                      </a:pPr>
                      <a:r>
                        <a:rPr lang="es-ES" sz="1000">
                          <a:solidFill>
                            <a:srgbClr val="000000"/>
                          </a:solidFill>
                          <a:effectLst/>
                        </a:rPr>
                        <a:t>Productos elaborados</a:t>
                      </a:r>
                      <a:endParaRPr lang="en-US" sz="1200">
                        <a:solidFill>
                          <a:srgbClr val="000000"/>
                        </a:solidFill>
                        <a:effectLst/>
                        <a:latin typeface="Arial"/>
                        <a:ea typeface="SimSun"/>
                        <a:cs typeface="Times New Roman"/>
                      </a:endParaRPr>
                    </a:p>
                  </a:txBody>
                  <a:tcPr marL="44450" marR="44450" marT="0" marB="0" anchor="ctr">
                    <a:gradFill>
                      <a:gsLst>
                        <a:gs pos="68765">
                          <a:srgbClr val="5098FF"/>
                        </a:gs>
                        <a:gs pos="62503">
                          <a:srgbClr val="4491FF"/>
                        </a:gs>
                        <a:gs pos="55414">
                          <a:srgbClr val="3789FF"/>
                        </a:gs>
                        <a:gs pos="50016">
                          <a:srgbClr val="2D83FF"/>
                        </a:gs>
                        <a:gs pos="25417">
                          <a:schemeClr val="bg2">
                            <a:lumMod val="50000"/>
                            <a:lumOff val="50000"/>
                          </a:schemeClr>
                        </a:gs>
                        <a:gs pos="36000">
                          <a:schemeClr val="bg2">
                            <a:lumMod val="50000"/>
                            <a:lumOff val="50000"/>
                          </a:schemeClr>
                        </a:gs>
                        <a:gs pos="100000">
                          <a:schemeClr val="bg2">
                            <a:lumMod val="25000"/>
                            <a:lumOff val="75000"/>
                          </a:schemeClr>
                        </a:gs>
                      </a:gsLst>
                      <a:lin ang="5400000" scaled="0"/>
                    </a:gradFill>
                  </a:tcPr>
                </a:tc>
                <a:tc>
                  <a:txBody>
                    <a:bodyPr/>
                    <a:lstStyle/>
                    <a:p>
                      <a:pPr algn="ctr">
                        <a:lnSpc>
                          <a:spcPct val="150000"/>
                        </a:lnSpc>
                        <a:spcAft>
                          <a:spcPts val="0"/>
                        </a:spcAft>
                      </a:pPr>
                      <a:r>
                        <a:rPr lang="es-ES" sz="1000" dirty="0">
                          <a:solidFill>
                            <a:srgbClr val="000000"/>
                          </a:solidFill>
                          <a:effectLst/>
                        </a:rPr>
                        <a:t>Tipo de mercado</a:t>
                      </a:r>
                      <a:endParaRPr lang="en-US" sz="1200" dirty="0">
                        <a:solidFill>
                          <a:srgbClr val="000000"/>
                        </a:solidFill>
                        <a:effectLst/>
                        <a:latin typeface="Arial"/>
                        <a:ea typeface="SimSun"/>
                        <a:cs typeface="Times New Roman"/>
                      </a:endParaRPr>
                    </a:p>
                  </a:txBody>
                  <a:tcPr marL="44450" marR="44450" marT="0" marB="0" anchor="ctr">
                    <a:gradFill>
                      <a:gsLst>
                        <a:gs pos="68765">
                          <a:srgbClr val="5098FF"/>
                        </a:gs>
                        <a:gs pos="62503">
                          <a:srgbClr val="4491FF"/>
                        </a:gs>
                        <a:gs pos="55414">
                          <a:srgbClr val="3789FF"/>
                        </a:gs>
                        <a:gs pos="50016">
                          <a:srgbClr val="2D83FF"/>
                        </a:gs>
                        <a:gs pos="25417">
                          <a:schemeClr val="bg2">
                            <a:lumMod val="50000"/>
                            <a:lumOff val="50000"/>
                          </a:schemeClr>
                        </a:gs>
                        <a:gs pos="36000">
                          <a:schemeClr val="bg2">
                            <a:lumMod val="50000"/>
                            <a:lumOff val="50000"/>
                          </a:schemeClr>
                        </a:gs>
                        <a:gs pos="100000">
                          <a:schemeClr val="bg2">
                            <a:lumMod val="25000"/>
                            <a:lumOff val="75000"/>
                          </a:schemeClr>
                        </a:gs>
                      </a:gsLst>
                      <a:lin ang="5400000" scaled="0"/>
                    </a:gradFill>
                  </a:tcPr>
                </a:tc>
                <a:tc>
                  <a:txBody>
                    <a:bodyPr/>
                    <a:lstStyle/>
                    <a:p>
                      <a:pPr algn="ctr">
                        <a:lnSpc>
                          <a:spcPct val="150000"/>
                        </a:lnSpc>
                        <a:spcAft>
                          <a:spcPts val="0"/>
                        </a:spcAft>
                      </a:pPr>
                      <a:r>
                        <a:rPr lang="es-ES" sz="1000">
                          <a:solidFill>
                            <a:srgbClr val="000000"/>
                          </a:solidFill>
                          <a:effectLst/>
                        </a:rPr>
                        <a:t>Lugares de destino del producto transformado</a:t>
                      </a:r>
                      <a:endParaRPr lang="en-US" sz="1200">
                        <a:solidFill>
                          <a:srgbClr val="000000"/>
                        </a:solidFill>
                        <a:effectLst/>
                        <a:latin typeface="Arial"/>
                        <a:ea typeface="SimSun"/>
                        <a:cs typeface="Times New Roman"/>
                      </a:endParaRPr>
                    </a:p>
                  </a:txBody>
                  <a:tcPr marL="44450" marR="44450" marT="0" marB="0" anchor="ctr">
                    <a:gradFill>
                      <a:gsLst>
                        <a:gs pos="68765">
                          <a:srgbClr val="5098FF"/>
                        </a:gs>
                        <a:gs pos="62503">
                          <a:srgbClr val="4491FF"/>
                        </a:gs>
                        <a:gs pos="55414">
                          <a:srgbClr val="3789FF"/>
                        </a:gs>
                        <a:gs pos="50016">
                          <a:srgbClr val="2D83FF"/>
                        </a:gs>
                        <a:gs pos="25417">
                          <a:schemeClr val="bg2">
                            <a:lumMod val="50000"/>
                            <a:lumOff val="50000"/>
                          </a:schemeClr>
                        </a:gs>
                        <a:gs pos="36000">
                          <a:schemeClr val="bg2">
                            <a:lumMod val="50000"/>
                            <a:lumOff val="50000"/>
                          </a:schemeClr>
                        </a:gs>
                        <a:gs pos="100000">
                          <a:schemeClr val="bg2">
                            <a:lumMod val="25000"/>
                            <a:lumOff val="75000"/>
                          </a:schemeClr>
                        </a:gs>
                      </a:gsLst>
                      <a:lin ang="5400000" scaled="0"/>
                    </a:gradFill>
                  </a:tcPr>
                </a:tc>
              </a:tr>
              <a:tr h="1440160">
                <a:tc>
                  <a:txBody>
                    <a:bodyPr/>
                    <a:lstStyle/>
                    <a:p>
                      <a:pPr algn="l">
                        <a:lnSpc>
                          <a:spcPct val="150000"/>
                        </a:lnSpc>
                        <a:spcAft>
                          <a:spcPts val="0"/>
                        </a:spcAft>
                      </a:pPr>
                      <a:r>
                        <a:rPr lang="es-ES" sz="1000">
                          <a:solidFill>
                            <a:srgbClr val="000000"/>
                          </a:solidFill>
                          <a:effectLst/>
                        </a:rPr>
                        <a:t>Nautlay San Rafael, Ver.DF</a:t>
                      </a:r>
                      <a:endParaRPr lang="en-US" sz="1200">
                        <a:solidFill>
                          <a:srgbClr val="000000"/>
                        </a:solidFill>
                        <a:effectLst/>
                        <a:latin typeface="Arial"/>
                        <a:ea typeface="SimSun"/>
                        <a:cs typeface="Times New Roman"/>
                      </a:endParaRPr>
                    </a:p>
                  </a:txBody>
                  <a:tcPr marL="44450" marR="44450" marT="0" marB="0" anchor="ctr">
                    <a:gradFill>
                      <a:gsLst>
                        <a:gs pos="68765">
                          <a:srgbClr val="5098FF"/>
                        </a:gs>
                        <a:gs pos="62503">
                          <a:srgbClr val="4491FF"/>
                        </a:gs>
                        <a:gs pos="55414">
                          <a:srgbClr val="3789FF"/>
                        </a:gs>
                        <a:gs pos="50016">
                          <a:srgbClr val="2D83FF"/>
                        </a:gs>
                        <a:gs pos="25417">
                          <a:schemeClr val="bg2">
                            <a:lumMod val="50000"/>
                            <a:lumOff val="50000"/>
                          </a:schemeClr>
                        </a:gs>
                        <a:gs pos="36000">
                          <a:schemeClr val="bg2">
                            <a:lumMod val="50000"/>
                            <a:lumOff val="50000"/>
                          </a:schemeClr>
                        </a:gs>
                        <a:gs pos="100000">
                          <a:schemeClr val="bg2">
                            <a:lumMod val="25000"/>
                            <a:lumOff val="75000"/>
                          </a:schemeClr>
                        </a:gs>
                      </a:gsLst>
                      <a:lin ang="5400000" scaled="0"/>
                    </a:gradFill>
                  </a:tcPr>
                </a:tc>
                <a:tc>
                  <a:txBody>
                    <a:bodyPr/>
                    <a:lstStyle/>
                    <a:p>
                      <a:pPr algn="l">
                        <a:lnSpc>
                          <a:spcPct val="150000"/>
                        </a:lnSpc>
                        <a:spcAft>
                          <a:spcPts val="0"/>
                        </a:spcAft>
                      </a:pPr>
                      <a:r>
                        <a:rPr lang="es-ES" sz="1000" dirty="0">
                          <a:solidFill>
                            <a:srgbClr val="000000"/>
                          </a:solidFill>
                          <a:effectLst/>
                        </a:rPr>
                        <a:t>Venta de fruta fresca en forma indirecta y contacto transformación</a:t>
                      </a:r>
                      <a:endParaRPr lang="en-US" sz="1200" dirty="0">
                        <a:solidFill>
                          <a:srgbClr val="000000"/>
                        </a:solidFill>
                        <a:effectLst/>
                        <a:latin typeface="Arial"/>
                        <a:ea typeface="SimSun"/>
                        <a:cs typeface="Times New Roman"/>
                      </a:endParaRPr>
                    </a:p>
                  </a:txBody>
                  <a:tcPr marL="44450" marR="44450" marT="0" marB="0" anchor="ctr">
                    <a:gradFill>
                      <a:gsLst>
                        <a:gs pos="68765">
                          <a:srgbClr val="5098FF"/>
                        </a:gs>
                        <a:gs pos="62503">
                          <a:srgbClr val="4491FF"/>
                        </a:gs>
                        <a:gs pos="55414">
                          <a:srgbClr val="3789FF"/>
                        </a:gs>
                        <a:gs pos="50016">
                          <a:srgbClr val="2D83FF"/>
                        </a:gs>
                        <a:gs pos="25417">
                          <a:schemeClr val="bg2">
                            <a:lumMod val="50000"/>
                            <a:lumOff val="50000"/>
                          </a:schemeClr>
                        </a:gs>
                        <a:gs pos="36000">
                          <a:schemeClr val="bg2">
                            <a:lumMod val="50000"/>
                            <a:lumOff val="50000"/>
                          </a:schemeClr>
                        </a:gs>
                        <a:gs pos="100000">
                          <a:schemeClr val="bg2">
                            <a:lumMod val="25000"/>
                            <a:lumOff val="75000"/>
                          </a:schemeClr>
                        </a:gs>
                      </a:gsLst>
                      <a:lin ang="5400000" scaled="0"/>
                    </a:gradFill>
                  </a:tcPr>
                </a:tc>
                <a:tc>
                  <a:txBody>
                    <a:bodyPr/>
                    <a:lstStyle/>
                    <a:p>
                      <a:pPr algn="l">
                        <a:lnSpc>
                          <a:spcPct val="150000"/>
                        </a:lnSpc>
                        <a:spcAft>
                          <a:spcPts val="0"/>
                        </a:spcAft>
                      </a:pPr>
                      <a:r>
                        <a:rPr lang="es-ES" sz="1000">
                          <a:solidFill>
                            <a:srgbClr val="000000"/>
                          </a:solidFill>
                          <a:effectLst/>
                        </a:rPr>
                        <a:t>Concentración en % de azúcar por peso según la escala Brix, mermelada, licor</a:t>
                      </a:r>
                      <a:endParaRPr lang="en-US" sz="1200">
                        <a:solidFill>
                          <a:srgbClr val="000000"/>
                        </a:solidFill>
                        <a:effectLst/>
                        <a:latin typeface="Arial"/>
                        <a:ea typeface="SimSun"/>
                        <a:cs typeface="Times New Roman"/>
                      </a:endParaRPr>
                    </a:p>
                  </a:txBody>
                  <a:tcPr marL="44450" marR="44450" marT="0" marB="0" anchor="ctr">
                    <a:gradFill>
                      <a:gsLst>
                        <a:gs pos="68765">
                          <a:srgbClr val="5098FF"/>
                        </a:gs>
                        <a:gs pos="62503">
                          <a:srgbClr val="4491FF"/>
                        </a:gs>
                        <a:gs pos="55414">
                          <a:srgbClr val="3789FF"/>
                        </a:gs>
                        <a:gs pos="50016">
                          <a:srgbClr val="2D83FF"/>
                        </a:gs>
                        <a:gs pos="25417">
                          <a:schemeClr val="bg2">
                            <a:lumMod val="50000"/>
                            <a:lumOff val="50000"/>
                          </a:schemeClr>
                        </a:gs>
                        <a:gs pos="36000">
                          <a:schemeClr val="bg2">
                            <a:lumMod val="50000"/>
                            <a:lumOff val="50000"/>
                          </a:schemeClr>
                        </a:gs>
                        <a:gs pos="100000">
                          <a:schemeClr val="bg2">
                            <a:lumMod val="25000"/>
                            <a:lumOff val="75000"/>
                          </a:schemeClr>
                        </a:gs>
                      </a:gsLst>
                      <a:lin ang="5400000" scaled="0"/>
                    </a:gradFill>
                  </a:tcPr>
                </a:tc>
                <a:tc>
                  <a:txBody>
                    <a:bodyPr/>
                    <a:lstStyle/>
                    <a:p>
                      <a:pPr algn="l">
                        <a:lnSpc>
                          <a:spcPct val="150000"/>
                        </a:lnSpc>
                        <a:spcAft>
                          <a:spcPts val="0"/>
                        </a:spcAft>
                      </a:pPr>
                      <a:r>
                        <a:rPr lang="es-ES" sz="1000">
                          <a:solidFill>
                            <a:srgbClr val="000000"/>
                          </a:solidFill>
                          <a:effectLst/>
                        </a:rPr>
                        <a:t>Mercado regional, nacional y urbano</a:t>
                      </a:r>
                      <a:endParaRPr lang="en-US" sz="1200">
                        <a:solidFill>
                          <a:srgbClr val="000000"/>
                        </a:solidFill>
                        <a:effectLst/>
                        <a:latin typeface="Arial"/>
                        <a:ea typeface="SimSun"/>
                        <a:cs typeface="Times New Roman"/>
                      </a:endParaRPr>
                    </a:p>
                  </a:txBody>
                  <a:tcPr marL="44450" marR="44450" marT="0" marB="0" anchor="ctr">
                    <a:gradFill>
                      <a:gsLst>
                        <a:gs pos="68765">
                          <a:srgbClr val="5098FF"/>
                        </a:gs>
                        <a:gs pos="62503">
                          <a:srgbClr val="4491FF"/>
                        </a:gs>
                        <a:gs pos="55414">
                          <a:srgbClr val="3789FF"/>
                        </a:gs>
                        <a:gs pos="50016">
                          <a:srgbClr val="2D83FF"/>
                        </a:gs>
                        <a:gs pos="25417">
                          <a:schemeClr val="bg2">
                            <a:lumMod val="50000"/>
                            <a:lumOff val="50000"/>
                          </a:schemeClr>
                        </a:gs>
                        <a:gs pos="36000">
                          <a:schemeClr val="bg2">
                            <a:lumMod val="50000"/>
                            <a:lumOff val="50000"/>
                          </a:schemeClr>
                        </a:gs>
                        <a:gs pos="100000">
                          <a:schemeClr val="bg2">
                            <a:lumMod val="25000"/>
                            <a:lumOff val="75000"/>
                          </a:schemeClr>
                        </a:gs>
                      </a:gsLst>
                      <a:lin ang="5400000" scaled="0"/>
                    </a:gradFill>
                  </a:tcPr>
                </a:tc>
                <a:tc>
                  <a:txBody>
                    <a:bodyPr/>
                    <a:lstStyle/>
                    <a:p>
                      <a:pPr algn="l">
                        <a:lnSpc>
                          <a:spcPct val="150000"/>
                        </a:lnSpc>
                        <a:spcAft>
                          <a:spcPts val="0"/>
                        </a:spcAft>
                      </a:pPr>
                      <a:r>
                        <a:rPr lang="es-ES" sz="1000" dirty="0">
                          <a:solidFill>
                            <a:srgbClr val="000000"/>
                          </a:solidFill>
                          <a:effectLst/>
                        </a:rPr>
                        <a:t>Pastelerías, restaurantes  en el DF, distribución </a:t>
                      </a:r>
                      <a:r>
                        <a:rPr lang="es-ES" sz="1000" dirty="0" err="1">
                          <a:solidFill>
                            <a:srgbClr val="000000"/>
                          </a:solidFill>
                          <a:effectLst/>
                        </a:rPr>
                        <a:t>markets</a:t>
                      </a:r>
                      <a:r>
                        <a:rPr lang="es-ES" sz="1000" dirty="0">
                          <a:solidFill>
                            <a:srgbClr val="000000"/>
                          </a:solidFill>
                          <a:effectLst/>
                        </a:rPr>
                        <a:t> </a:t>
                      </a:r>
                      <a:endParaRPr lang="en-US" sz="1200" dirty="0">
                        <a:solidFill>
                          <a:srgbClr val="000000"/>
                        </a:solidFill>
                        <a:effectLst/>
                        <a:latin typeface="Arial"/>
                        <a:ea typeface="SimSun"/>
                        <a:cs typeface="Times New Roman"/>
                      </a:endParaRPr>
                    </a:p>
                  </a:txBody>
                  <a:tcPr marL="44450" marR="44450" marT="0" marB="0" anchor="ctr">
                    <a:gradFill>
                      <a:gsLst>
                        <a:gs pos="68765">
                          <a:srgbClr val="5098FF"/>
                        </a:gs>
                        <a:gs pos="62503">
                          <a:srgbClr val="4491FF"/>
                        </a:gs>
                        <a:gs pos="55414">
                          <a:srgbClr val="3789FF"/>
                        </a:gs>
                        <a:gs pos="50016">
                          <a:srgbClr val="2D83FF"/>
                        </a:gs>
                        <a:gs pos="25417">
                          <a:schemeClr val="bg2">
                            <a:lumMod val="50000"/>
                            <a:lumOff val="50000"/>
                          </a:schemeClr>
                        </a:gs>
                        <a:gs pos="36000">
                          <a:schemeClr val="bg2">
                            <a:lumMod val="50000"/>
                            <a:lumOff val="50000"/>
                          </a:schemeClr>
                        </a:gs>
                        <a:gs pos="100000">
                          <a:schemeClr val="bg2">
                            <a:lumMod val="25000"/>
                            <a:lumOff val="75000"/>
                          </a:schemeClr>
                        </a:gs>
                      </a:gsLst>
                      <a:lin ang="5400000" scaled="0"/>
                    </a:gradFill>
                  </a:tcPr>
                </a:tc>
              </a:tr>
            </a:tbl>
          </a:graphicData>
        </a:graphic>
      </p:graphicFrame>
    </p:spTree>
    <p:extLst>
      <p:ext uri="{BB962C8B-B14F-4D97-AF65-F5344CB8AC3E}">
        <p14:creationId xmlns:p14="http://schemas.microsoft.com/office/powerpoint/2010/main" val="51495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ción de texto 2"/>
          <p:cNvSpPr>
            <a:spLocks noGrp="1"/>
          </p:cNvSpPr>
          <p:nvPr>
            <p:ph type="body" idx="1"/>
          </p:nvPr>
        </p:nvSpPr>
        <p:spPr>
          <a:xfrm>
            <a:off x="333772" y="260076"/>
            <a:ext cx="3240359" cy="504627"/>
          </a:xfrm>
        </p:spPr>
        <p:txBody>
          <a:bodyPr>
            <a:normAutofit/>
          </a:bodyPr>
          <a:lstStyle/>
          <a:p>
            <a:r>
              <a:rPr lang="en-US" dirty="0" smtClean="0"/>
              <a:t>PLAN DE MERCADO</a:t>
            </a:r>
            <a:endParaRPr lang="en-US" dirty="0"/>
          </a:p>
        </p:txBody>
      </p:sp>
      <p:graphicFrame>
        <p:nvGraphicFramePr>
          <p:cNvPr id="6" name="5 Diagrama"/>
          <p:cNvGraphicFramePr/>
          <p:nvPr>
            <p:extLst>
              <p:ext uri="{D42A27DB-BD31-4B8C-83A1-F6EECF244321}">
                <p14:modId xmlns:p14="http://schemas.microsoft.com/office/powerpoint/2010/main" val="3607425591"/>
              </p:ext>
            </p:extLst>
          </p:nvPr>
        </p:nvGraphicFramePr>
        <p:xfrm>
          <a:off x="0" y="1052736"/>
          <a:ext cx="6022404" cy="5805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9 Rectángulo redondeado"/>
          <p:cNvSpPr/>
          <p:nvPr/>
        </p:nvSpPr>
        <p:spPr>
          <a:xfrm>
            <a:off x="6526460" y="2780928"/>
            <a:ext cx="5472608" cy="1800200"/>
          </a:xfrm>
          <a:prstGeom prst="roundRect">
            <a:avLst/>
          </a:prstGeom>
          <a:gradFill>
            <a:gsLst>
              <a:gs pos="42924">
                <a:srgbClr val="207BFF"/>
              </a:gs>
              <a:gs pos="68765">
                <a:srgbClr val="5098FF"/>
              </a:gs>
              <a:gs pos="62503">
                <a:srgbClr val="4491FF"/>
              </a:gs>
              <a:gs pos="55414">
                <a:srgbClr val="3789FF"/>
              </a:gs>
              <a:gs pos="50016">
                <a:srgbClr val="2D83FF"/>
              </a:gs>
              <a:gs pos="25417">
                <a:schemeClr val="bg2">
                  <a:lumMod val="50000"/>
                  <a:lumOff val="50000"/>
                </a:schemeClr>
              </a:gs>
              <a:gs pos="36000">
                <a:schemeClr val="bg2">
                  <a:lumMod val="50000"/>
                  <a:lumOff val="50000"/>
                </a:schemeClr>
              </a:gs>
              <a:gs pos="100000">
                <a:schemeClr val="bg2">
                  <a:lumMod val="25000"/>
                  <a:lumOff val="75000"/>
                </a:schemeClr>
              </a:gs>
            </a:gsLst>
            <a:lin ang="5400000" scaled="0"/>
          </a:gra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000000"/>
              </a:solidFill>
            </a:endParaRPr>
          </a:p>
        </p:txBody>
      </p:sp>
      <p:sp>
        <p:nvSpPr>
          <p:cNvPr id="7" name="6 Rectángulo"/>
          <p:cNvSpPr/>
          <p:nvPr/>
        </p:nvSpPr>
        <p:spPr>
          <a:xfrm>
            <a:off x="6670476" y="2924944"/>
            <a:ext cx="5328592" cy="1323439"/>
          </a:xfrm>
          <a:prstGeom prst="rect">
            <a:avLst/>
          </a:prstGeom>
        </p:spPr>
        <p:txBody>
          <a:bodyPr wrap="square">
            <a:spAutoFit/>
          </a:bodyPr>
          <a:lstStyle/>
          <a:p>
            <a:r>
              <a:rPr lang="es-EC" sz="1600" b="1" dirty="0" smtClean="0">
                <a:solidFill>
                  <a:srgbClr val="000000"/>
                </a:solidFill>
              </a:rPr>
              <a:t>Considerando la plaza, tipos </a:t>
            </a:r>
            <a:r>
              <a:rPr lang="es-EC" sz="1600" b="1" dirty="0">
                <a:solidFill>
                  <a:srgbClr val="000000"/>
                </a:solidFill>
              </a:rPr>
              <a:t>de estrategias </a:t>
            </a:r>
            <a:r>
              <a:rPr lang="es-EC" sz="1600" b="1" dirty="0" smtClean="0">
                <a:solidFill>
                  <a:srgbClr val="000000"/>
                </a:solidFill>
              </a:rPr>
              <a:t>:</a:t>
            </a:r>
          </a:p>
          <a:p>
            <a:r>
              <a:rPr lang="es-EC" sz="1600" b="1" i="1" dirty="0" smtClean="0">
                <a:solidFill>
                  <a:srgbClr val="000000"/>
                </a:solidFill>
              </a:rPr>
              <a:t>CONCENTRACIÓN</a:t>
            </a:r>
            <a:r>
              <a:rPr lang="es-EC" sz="1600" b="1" dirty="0" smtClean="0">
                <a:solidFill>
                  <a:srgbClr val="000000"/>
                </a:solidFill>
              </a:rPr>
              <a:t> </a:t>
            </a:r>
            <a:r>
              <a:rPr lang="es-EC" sz="1600" b="1" dirty="0">
                <a:solidFill>
                  <a:srgbClr val="000000"/>
                </a:solidFill>
              </a:rPr>
              <a:t>en el nicho de mercado </a:t>
            </a:r>
            <a:r>
              <a:rPr lang="es-EC" sz="1600" b="1" dirty="0" smtClean="0">
                <a:solidFill>
                  <a:srgbClr val="000000"/>
                </a:solidFill>
              </a:rPr>
              <a:t>identificado .</a:t>
            </a:r>
          </a:p>
          <a:p>
            <a:r>
              <a:rPr lang="es-EC" sz="1600" b="1" i="1" dirty="0" smtClean="0">
                <a:solidFill>
                  <a:srgbClr val="000000"/>
                </a:solidFill>
              </a:rPr>
              <a:t>PENETRACIÓN</a:t>
            </a:r>
            <a:r>
              <a:rPr lang="es-EC" sz="1600" b="1" dirty="0" smtClean="0">
                <a:solidFill>
                  <a:srgbClr val="000000"/>
                </a:solidFill>
              </a:rPr>
              <a:t>  estrategia agresiva </a:t>
            </a:r>
            <a:r>
              <a:rPr lang="es-EC" sz="1600" b="1" dirty="0">
                <a:solidFill>
                  <a:srgbClr val="000000"/>
                </a:solidFill>
              </a:rPr>
              <a:t>de los productos ya existentes, </a:t>
            </a:r>
            <a:r>
              <a:rPr lang="es-EC" sz="1600" b="1" dirty="0" smtClean="0">
                <a:solidFill>
                  <a:srgbClr val="000000"/>
                </a:solidFill>
              </a:rPr>
              <a:t>oferta </a:t>
            </a:r>
            <a:r>
              <a:rPr lang="es-EC" sz="1600" b="1" dirty="0">
                <a:solidFill>
                  <a:srgbClr val="000000"/>
                </a:solidFill>
              </a:rPr>
              <a:t>de precio más conveniente </a:t>
            </a:r>
            <a:r>
              <a:rPr lang="es-EC" sz="1600" b="1" dirty="0" smtClean="0">
                <a:solidFill>
                  <a:srgbClr val="000000"/>
                </a:solidFill>
              </a:rPr>
              <a:t>y </a:t>
            </a:r>
            <a:r>
              <a:rPr lang="es-EC" sz="1600" b="1" dirty="0">
                <a:solidFill>
                  <a:srgbClr val="000000"/>
                </a:solidFill>
              </a:rPr>
              <a:t>actividades de </a:t>
            </a:r>
            <a:r>
              <a:rPr lang="es-EC" sz="1600" b="1" dirty="0" smtClean="0">
                <a:solidFill>
                  <a:srgbClr val="000000"/>
                </a:solidFill>
              </a:rPr>
              <a:t>publicidad</a:t>
            </a:r>
            <a:r>
              <a:rPr lang="es-EC" sz="1600" b="1" dirty="0">
                <a:solidFill>
                  <a:srgbClr val="000000"/>
                </a:solidFill>
              </a:rPr>
              <a:t>.</a:t>
            </a:r>
            <a:endParaRPr lang="es-EC" sz="1600" b="1" dirty="0" smtClean="0">
              <a:solidFill>
                <a:srgbClr val="000000"/>
              </a:solidFill>
            </a:endParaRPr>
          </a:p>
        </p:txBody>
      </p:sp>
    </p:spTree>
    <p:extLst>
      <p:ext uri="{BB962C8B-B14F-4D97-AF65-F5344CB8AC3E}">
        <p14:creationId xmlns:p14="http://schemas.microsoft.com/office/powerpoint/2010/main" val="51495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ción de texto 2"/>
          <p:cNvSpPr>
            <a:spLocks noGrp="1"/>
          </p:cNvSpPr>
          <p:nvPr>
            <p:ph type="body" idx="1"/>
          </p:nvPr>
        </p:nvSpPr>
        <p:spPr>
          <a:xfrm>
            <a:off x="405780" y="188640"/>
            <a:ext cx="2724943" cy="467072"/>
          </a:xfrm>
        </p:spPr>
        <p:txBody>
          <a:bodyPr/>
          <a:lstStyle/>
          <a:p>
            <a:r>
              <a:rPr lang="en-US" dirty="0" err="1" smtClean="0"/>
              <a:t>Estudio</a:t>
            </a:r>
            <a:r>
              <a:rPr lang="en-US" dirty="0" smtClean="0"/>
              <a:t> </a:t>
            </a:r>
            <a:r>
              <a:rPr lang="en-US" dirty="0" err="1" smtClean="0"/>
              <a:t>técnico</a:t>
            </a:r>
            <a:r>
              <a:rPr lang="en-US" dirty="0" smtClean="0"/>
              <a:t> </a:t>
            </a:r>
            <a:endParaRPr lang="en-US" dirty="0"/>
          </a:p>
        </p:txBody>
      </p:sp>
      <p:graphicFrame>
        <p:nvGraphicFramePr>
          <p:cNvPr id="5" name="4 Diagrama"/>
          <p:cNvGraphicFramePr/>
          <p:nvPr>
            <p:extLst>
              <p:ext uri="{D42A27DB-BD31-4B8C-83A1-F6EECF244321}">
                <p14:modId xmlns:p14="http://schemas.microsoft.com/office/powerpoint/2010/main" val="947754766"/>
              </p:ext>
            </p:extLst>
          </p:nvPr>
        </p:nvGraphicFramePr>
        <p:xfrm>
          <a:off x="3990165" y="404664"/>
          <a:ext cx="3544407" cy="6012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CuadroTexto"/>
          <p:cNvSpPr txBox="1"/>
          <p:nvPr/>
        </p:nvSpPr>
        <p:spPr>
          <a:xfrm>
            <a:off x="405780" y="756312"/>
            <a:ext cx="2664296" cy="258532"/>
          </a:xfrm>
          <a:prstGeom prst="rect">
            <a:avLst/>
          </a:prstGeom>
          <a:noFill/>
        </p:spPr>
        <p:txBody>
          <a:bodyPr wrap="square" rtlCol="0">
            <a:spAutoFit/>
          </a:bodyPr>
          <a:lstStyle/>
          <a:p>
            <a:pPr>
              <a:lnSpc>
                <a:spcPct val="90000"/>
              </a:lnSpc>
            </a:pPr>
            <a:r>
              <a:rPr lang="es-AR" sz="1200" b="1" dirty="0" smtClean="0"/>
              <a:t>MACRO LOCALIZACION</a:t>
            </a:r>
            <a:endParaRPr lang="es-EC" sz="1200" b="1" dirty="0"/>
          </a:p>
        </p:txBody>
      </p:sp>
      <p:sp>
        <p:nvSpPr>
          <p:cNvPr id="9" name="8 CuadroTexto"/>
          <p:cNvSpPr txBox="1"/>
          <p:nvPr/>
        </p:nvSpPr>
        <p:spPr>
          <a:xfrm>
            <a:off x="454342" y="3571713"/>
            <a:ext cx="1800200" cy="258532"/>
          </a:xfrm>
          <a:prstGeom prst="rect">
            <a:avLst/>
          </a:prstGeom>
          <a:noFill/>
        </p:spPr>
        <p:txBody>
          <a:bodyPr wrap="square" rtlCol="0">
            <a:spAutoFit/>
          </a:bodyPr>
          <a:lstStyle/>
          <a:p>
            <a:pPr>
              <a:lnSpc>
                <a:spcPct val="90000"/>
              </a:lnSpc>
            </a:pPr>
            <a:r>
              <a:rPr lang="es-AR" sz="1200" b="1" dirty="0"/>
              <a:t>MICRO LOCALIZACION</a:t>
            </a:r>
            <a:endParaRPr lang="es-EC" sz="1200" b="1" dirty="0"/>
          </a:p>
        </p:txBody>
      </p:sp>
      <p:graphicFrame>
        <p:nvGraphicFramePr>
          <p:cNvPr id="11" name="10 Diagrama"/>
          <p:cNvGraphicFramePr/>
          <p:nvPr>
            <p:extLst>
              <p:ext uri="{D42A27DB-BD31-4B8C-83A1-F6EECF244321}">
                <p14:modId xmlns:p14="http://schemas.microsoft.com/office/powerpoint/2010/main" val="4118528301"/>
              </p:ext>
            </p:extLst>
          </p:nvPr>
        </p:nvGraphicFramePr>
        <p:xfrm>
          <a:off x="405781" y="1196752"/>
          <a:ext cx="2520279" cy="21602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3" name="12 Diagrama"/>
          <p:cNvGraphicFramePr/>
          <p:nvPr>
            <p:extLst>
              <p:ext uri="{D42A27DB-BD31-4B8C-83A1-F6EECF244321}">
                <p14:modId xmlns:p14="http://schemas.microsoft.com/office/powerpoint/2010/main" val="4237386116"/>
              </p:ext>
            </p:extLst>
          </p:nvPr>
        </p:nvGraphicFramePr>
        <p:xfrm>
          <a:off x="405780" y="4077072"/>
          <a:ext cx="2736303" cy="244827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5" name="14 Imagen"/>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074631" y="620688"/>
            <a:ext cx="3672408" cy="2711895"/>
          </a:xfrm>
          <a:prstGeom prst="rect">
            <a:avLst/>
          </a:prstGeom>
          <a:noFill/>
        </p:spPr>
      </p:pic>
      <p:sp>
        <p:nvSpPr>
          <p:cNvPr id="16" name="15 Rectángulo"/>
          <p:cNvSpPr/>
          <p:nvPr/>
        </p:nvSpPr>
        <p:spPr>
          <a:xfrm>
            <a:off x="8678735" y="234214"/>
            <a:ext cx="2464201" cy="276999"/>
          </a:xfrm>
          <a:prstGeom prst="rect">
            <a:avLst/>
          </a:prstGeom>
        </p:spPr>
        <p:txBody>
          <a:bodyPr wrap="none">
            <a:spAutoFit/>
          </a:bodyPr>
          <a:lstStyle/>
          <a:p>
            <a:r>
              <a:rPr lang="es-EC" sz="1200" b="1" dirty="0"/>
              <a:t>Organigrama del Centro de Acopio</a:t>
            </a:r>
          </a:p>
        </p:txBody>
      </p:sp>
      <p:graphicFrame>
        <p:nvGraphicFramePr>
          <p:cNvPr id="20" name="19 Diagrama"/>
          <p:cNvGraphicFramePr/>
          <p:nvPr>
            <p:extLst>
              <p:ext uri="{D42A27DB-BD31-4B8C-83A1-F6EECF244321}">
                <p14:modId xmlns:p14="http://schemas.microsoft.com/office/powerpoint/2010/main" val="850437433"/>
              </p:ext>
            </p:extLst>
          </p:nvPr>
        </p:nvGraphicFramePr>
        <p:xfrm>
          <a:off x="8527434" y="4074840"/>
          <a:ext cx="3039585" cy="2450503"/>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2" name="21 Rectángulo"/>
          <p:cNvSpPr/>
          <p:nvPr/>
        </p:nvSpPr>
        <p:spPr>
          <a:xfrm>
            <a:off x="9030433" y="3819836"/>
            <a:ext cx="1760803" cy="276999"/>
          </a:xfrm>
          <a:prstGeom prst="rect">
            <a:avLst/>
          </a:prstGeom>
        </p:spPr>
        <p:txBody>
          <a:bodyPr wrap="none">
            <a:spAutoFit/>
          </a:bodyPr>
          <a:lstStyle/>
          <a:p>
            <a:r>
              <a:rPr lang="es-EC" sz="1200" b="1" dirty="0"/>
              <a:t>Organigrama Operativo</a:t>
            </a:r>
          </a:p>
        </p:txBody>
      </p:sp>
    </p:spTree>
    <p:extLst>
      <p:ext uri="{BB962C8B-B14F-4D97-AF65-F5344CB8AC3E}">
        <p14:creationId xmlns:p14="http://schemas.microsoft.com/office/powerpoint/2010/main" val="51495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posición de texto 2"/>
          <p:cNvSpPr>
            <a:spLocks noGrp="1"/>
          </p:cNvSpPr>
          <p:nvPr>
            <p:ph type="body" idx="1"/>
          </p:nvPr>
        </p:nvSpPr>
        <p:spPr>
          <a:xfrm>
            <a:off x="261764" y="332656"/>
            <a:ext cx="2076871" cy="395064"/>
          </a:xfrm>
        </p:spPr>
        <p:txBody>
          <a:bodyPr/>
          <a:lstStyle/>
          <a:p>
            <a:r>
              <a:rPr lang="en-US" dirty="0" smtClean="0"/>
              <a:t>EL PRODUCTO </a:t>
            </a:r>
            <a:endParaRPr lang="en-US" dirty="0"/>
          </a:p>
        </p:txBody>
      </p:sp>
      <p:graphicFrame>
        <p:nvGraphicFramePr>
          <p:cNvPr id="13" name="12 Diagrama"/>
          <p:cNvGraphicFramePr/>
          <p:nvPr>
            <p:extLst>
              <p:ext uri="{D42A27DB-BD31-4B8C-83A1-F6EECF244321}">
                <p14:modId xmlns:p14="http://schemas.microsoft.com/office/powerpoint/2010/main" val="135450687"/>
              </p:ext>
            </p:extLst>
          </p:nvPr>
        </p:nvGraphicFramePr>
        <p:xfrm>
          <a:off x="333772" y="980728"/>
          <a:ext cx="2592288" cy="18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10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6480" y="4077072"/>
            <a:ext cx="2088232" cy="1566174"/>
          </a:xfrm>
          <a:prstGeom prst="rect">
            <a:avLst/>
          </a:prstGeom>
          <a:effectLst>
            <a:glow rad="228600">
              <a:schemeClr val="accent2">
                <a:satMod val="175000"/>
                <a:alpha val="40000"/>
              </a:schemeClr>
            </a:glow>
          </a:effectLst>
        </p:spPr>
      </p:pic>
      <p:pic>
        <p:nvPicPr>
          <p:cNvPr id="12" name="11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30116" y="908720"/>
            <a:ext cx="2039371" cy="1538503"/>
          </a:xfrm>
          <a:prstGeom prst="rect">
            <a:avLst/>
          </a:prstGeom>
          <a:effectLst>
            <a:glow rad="228600">
              <a:schemeClr val="accent5">
                <a:satMod val="175000"/>
                <a:alpha val="40000"/>
              </a:schemeClr>
            </a:glow>
          </a:effectLst>
        </p:spPr>
      </p:pic>
      <p:graphicFrame>
        <p:nvGraphicFramePr>
          <p:cNvPr id="15" name="14 Diagrama"/>
          <p:cNvGraphicFramePr/>
          <p:nvPr>
            <p:extLst>
              <p:ext uri="{D42A27DB-BD31-4B8C-83A1-F6EECF244321}">
                <p14:modId xmlns:p14="http://schemas.microsoft.com/office/powerpoint/2010/main" val="1151553814"/>
              </p:ext>
            </p:extLst>
          </p:nvPr>
        </p:nvGraphicFramePr>
        <p:xfrm>
          <a:off x="2998068" y="4180236"/>
          <a:ext cx="2952328" cy="176904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6" name="15 Imagen" descr="http://www.panadis.com.mx/media/16266/308034_ate_natural_en_tiras.jpg"/>
          <p:cNvPicPr/>
          <p:nvPr/>
        </p:nvPicPr>
        <p:blipFill rotWithShape="1">
          <a:blip r:embed="rId14">
            <a:extLst>
              <a:ext uri="{28A0092B-C50C-407E-A947-70E740481C1C}">
                <a14:useLocalDpi xmlns:a14="http://schemas.microsoft.com/office/drawing/2010/main" val="0"/>
              </a:ext>
            </a:extLst>
          </a:blip>
          <a:srcRect b="13677"/>
          <a:stretch/>
        </p:blipFill>
        <p:spPr bwMode="auto">
          <a:xfrm>
            <a:off x="6619165" y="3721805"/>
            <a:ext cx="2477304" cy="1721144"/>
          </a:xfrm>
          <a:prstGeom prst="rect">
            <a:avLst/>
          </a:prstGeom>
          <a:noFill/>
          <a:ln>
            <a:noFill/>
          </a:ln>
          <a:effectLst>
            <a:glow rad="228600">
              <a:schemeClr val="accent3">
                <a:satMod val="175000"/>
                <a:alpha val="40000"/>
              </a:schemeClr>
            </a:glow>
          </a:effectLst>
          <a:extLst>
            <a:ext uri="{53640926-AAD7-44d8-BBD7-CCE9431645EC}">
              <a14:shadowObscured xmlns:a14="http://schemas.microsoft.com/office/drawing/2010/main"/>
            </a:ext>
          </a:extLst>
        </p:spPr>
      </p:pic>
      <p:graphicFrame>
        <p:nvGraphicFramePr>
          <p:cNvPr id="19" name="18 Diagrama"/>
          <p:cNvGraphicFramePr/>
          <p:nvPr>
            <p:extLst>
              <p:ext uri="{D42A27DB-BD31-4B8C-83A1-F6EECF244321}">
                <p14:modId xmlns:p14="http://schemas.microsoft.com/office/powerpoint/2010/main" val="1572276889"/>
              </p:ext>
            </p:extLst>
          </p:nvPr>
        </p:nvGraphicFramePr>
        <p:xfrm>
          <a:off x="9384083" y="3717032"/>
          <a:ext cx="2804741" cy="1008112"/>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aphicFrame>
        <p:nvGraphicFramePr>
          <p:cNvPr id="21" name="20 Diagrama"/>
          <p:cNvGraphicFramePr/>
          <p:nvPr>
            <p:extLst>
              <p:ext uri="{D42A27DB-BD31-4B8C-83A1-F6EECF244321}">
                <p14:modId xmlns:p14="http://schemas.microsoft.com/office/powerpoint/2010/main" val="2583843862"/>
              </p:ext>
            </p:extLst>
          </p:nvPr>
        </p:nvGraphicFramePr>
        <p:xfrm>
          <a:off x="9425122" y="4688459"/>
          <a:ext cx="2763703" cy="576064"/>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pic>
        <p:nvPicPr>
          <p:cNvPr id="22" name="21 Imagen"/>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8542684" y="877017"/>
            <a:ext cx="3240360" cy="1975919"/>
          </a:xfrm>
          <a:prstGeom prst="rect">
            <a:avLst/>
          </a:prstGeom>
          <a:noFill/>
          <a:ln>
            <a:noFill/>
          </a:ln>
        </p:spPr>
      </p:pic>
      <p:graphicFrame>
        <p:nvGraphicFramePr>
          <p:cNvPr id="24" name="23 Diagrama"/>
          <p:cNvGraphicFramePr/>
          <p:nvPr>
            <p:extLst>
              <p:ext uri="{D42A27DB-BD31-4B8C-83A1-F6EECF244321}">
                <p14:modId xmlns:p14="http://schemas.microsoft.com/office/powerpoint/2010/main" val="1138553688"/>
              </p:ext>
            </p:extLst>
          </p:nvPr>
        </p:nvGraphicFramePr>
        <p:xfrm>
          <a:off x="6958508" y="764704"/>
          <a:ext cx="1152128" cy="513348"/>
        </p:xfrm>
        <a:graphic>
          <a:graphicData uri="http://schemas.openxmlformats.org/drawingml/2006/diagram">
            <dgm:relIds xmlns:dgm="http://schemas.openxmlformats.org/drawingml/2006/diagram" xmlns:r="http://schemas.openxmlformats.org/officeDocument/2006/relationships" r:dm="rId26" r:lo="rId27" r:qs="rId28" r:cs="rId29"/>
          </a:graphicData>
        </a:graphic>
      </p:graphicFrame>
    </p:spTree>
    <p:extLst>
      <p:ext uri="{BB962C8B-B14F-4D97-AF65-F5344CB8AC3E}">
        <p14:creationId xmlns:p14="http://schemas.microsoft.com/office/powerpoint/2010/main" val="51495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ción de texto 2"/>
          <p:cNvSpPr>
            <a:spLocks noGrp="1"/>
          </p:cNvSpPr>
          <p:nvPr>
            <p:ph type="body" idx="1"/>
          </p:nvPr>
        </p:nvSpPr>
        <p:spPr>
          <a:xfrm>
            <a:off x="333772" y="332656"/>
            <a:ext cx="3877071" cy="395064"/>
          </a:xfrm>
        </p:spPr>
        <p:txBody>
          <a:bodyPr>
            <a:normAutofit/>
          </a:bodyPr>
          <a:lstStyle/>
          <a:p>
            <a:r>
              <a:rPr lang="en-US" dirty="0" smtClean="0"/>
              <a:t>ESTUDIO DE EXPORTACION</a:t>
            </a:r>
            <a:endParaRPr lang="en-US" dirty="0"/>
          </a:p>
        </p:txBody>
      </p:sp>
      <p:graphicFrame>
        <p:nvGraphicFramePr>
          <p:cNvPr id="5" name="4 Diagrama"/>
          <p:cNvGraphicFramePr/>
          <p:nvPr>
            <p:extLst>
              <p:ext uri="{D42A27DB-BD31-4B8C-83A1-F6EECF244321}">
                <p14:modId xmlns:p14="http://schemas.microsoft.com/office/powerpoint/2010/main" val="1039815215"/>
              </p:ext>
            </p:extLst>
          </p:nvPr>
        </p:nvGraphicFramePr>
        <p:xfrm>
          <a:off x="261764" y="764704"/>
          <a:ext cx="11593288"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495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ción de texto 2"/>
          <p:cNvSpPr>
            <a:spLocks noGrp="1"/>
          </p:cNvSpPr>
          <p:nvPr>
            <p:ph type="body" idx="1"/>
          </p:nvPr>
        </p:nvSpPr>
        <p:spPr>
          <a:xfrm>
            <a:off x="619853" y="263642"/>
            <a:ext cx="2508919" cy="323056"/>
          </a:xfrm>
        </p:spPr>
        <p:txBody>
          <a:bodyPr>
            <a:noAutofit/>
          </a:bodyPr>
          <a:lstStyle/>
          <a:p>
            <a:r>
              <a:rPr lang="en-US" dirty="0" smtClean="0"/>
              <a:t>FORMA DE PAGO</a:t>
            </a:r>
            <a:endParaRPr lang="en-US" dirty="0"/>
          </a:p>
        </p:txBody>
      </p:sp>
      <p:sp>
        <p:nvSpPr>
          <p:cNvPr id="4" name="3 CuadroTexto"/>
          <p:cNvSpPr txBox="1"/>
          <p:nvPr/>
        </p:nvSpPr>
        <p:spPr>
          <a:xfrm>
            <a:off x="621804" y="577900"/>
            <a:ext cx="3024336" cy="341632"/>
          </a:xfrm>
          <a:prstGeom prst="rect">
            <a:avLst/>
          </a:prstGeom>
          <a:noFill/>
        </p:spPr>
        <p:txBody>
          <a:bodyPr wrap="square" rtlCol="0">
            <a:spAutoFit/>
          </a:bodyPr>
          <a:lstStyle/>
          <a:p>
            <a:pPr>
              <a:lnSpc>
                <a:spcPct val="90000"/>
              </a:lnSpc>
            </a:pPr>
            <a:r>
              <a:rPr lang="es-AR" dirty="0" smtClean="0"/>
              <a:t>Carta de Crédito 30 días -DAE</a:t>
            </a:r>
            <a:endParaRPr lang="es-EC" dirty="0"/>
          </a:p>
        </p:txBody>
      </p:sp>
      <p:sp>
        <p:nvSpPr>
          <p:cNvPr id="5" name="Marcador de posición de texto 2"/>
          <p:cNvSpPr txBox="1">
            <a:spLocks/>
          </p:cNvSpPr>
          <p:nvPr/>
        </p:nvSpPr>
        <p:spPr>
          <a:xfrm>
            <a:off x="656502" y="1124744"/>
            <a:ext cx="2508919" cy="323056"/>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0"/>
              </a:spcBef>
              <a:buClr>
                <a:schemeClr val="accent1"/>
              </a:buClr>
              <a:buSzPct val="100000"/>
              <a:buFont typeface="Arial" pitchFamily="34" charset="0"/>
              <a:buNone/>
              <a:defRPr sz="2000" kern="1200" cap="all" spc="200" baseline="0">
                <a:solidFill>
                  <a:schemeClr val="accent1"/>
                </a:solidFill>
                <a:latin typeface="+mn-lt"/>
                <a:ea typeface="+mn-ea"/>
                <a:cs typeface="+mn-cs"/>
              </a:defRPr>
            </a:lvl1pPr>
            <a:lvl2pPr marL="457200" indent="0" algn="l" defTabSz="914400" rtl="0" eaLnBrk="1" latinLnBrk="0" hangingPunct="1">
              <a:lnSpc>
                <a:spcPct val="90000"/>
              </a:lnSpc>
              <a:spcBef>
                <a:spcPts val="1200"/>
              </a:spcBef>
              <a:buClr>
                <a:schemeClr val="accent1"/>
              </a:buClr>
              <a:buSzPct val="10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Clr>
                <a:schemeClr val="accent1"/>
              </a:buClr>
              <a:buSzPct val="10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Clr>
                <a:schemeClr val="accent1"/>
              </a:buClr>
              <a:buSzPct val="10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Clr>
                <a:schemeClr val="accent1"/>
              </a:buClr>
              <a:buSzPct val="10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9pPr>
          </a:lstStyle>
          <a:p>
            <a:r>
              <a:rPr lang="en-US" dirty="0" smtClean="0"/>
              <a:t>UNITARIZACION</a:t>
            </a:r>
            <a:endParaRPr lang="en-US" dirty="0"/>
          </a:p>
        </p:txBody>
      </p:sp>
      <p:sp>
        <p:nvSpPr>
          <p:cNvPr id="9" name="8 CuadroTexto"/>
          <p:cNvSpPr txBox="1"/>
          <p:nvPr/>
        </p:nvSpPr>
        <p:spPr>
          <a:xfrm>
            <a:off x="621804" y="1475433"/>
            <a:ext cx="4645822" cy="1089529"/>
          </a:xfrm>
          <a:prstGeom prst="rect">
            <a:avLst/>
          </a:prstGeom>
          <a:noFill/>
        </p:spPr>
        <p:txBody>
          <a:bodyPr wrap="square" rtlCol="0">
            <a:spAutoFit/>
          </a:bodyPr>
          <a:lstStyle/>
          <a:p>
            <a:pPr>
              <a:lnSpc>
                <a:spcPct val="90000"/>
              </a:lnSpc>
            </a:pPr>
            <a:r>
              <a:rPr lang="es-AR" dirty="0" smtClean="0"/>
              <a:t>Se utilizarán 2 contenedores de 20¨, cada uno capacidad de </a:t>
            </a:r>
            <a:r>
              <a:rPr lang="es-AR" dirty="0"/>
              <a:t>306 cajas </a:t>
            </a:r>
            <a:r>
              <a:rPr lang="es-AR" dirty="0" smtClean="0"/>
              <a:t>en 17pallets, lo que permitirá exportar nuestro producto según nuestra producción de la planta</a:t>
            </a:r>
            <a:endParaRPr lang="es-EC" dirty="0"/>
          </a:p>
        </p:txBody>
      </p:sp>
      <p:pic>
        <p:nvPicPr>
          <p:cNvPr id="10" name="9 Imagen"/>
          <p:cNvPicPr/>
          <p:nvPr/>
        </p:nvPicPr>
        <p:blipFill rotWithShape="1">
          <a:blip r:embed="rId2" cstate="print">
            <a:extLst>
              <a:ext uri="{28A0092B-C50C-407E-A947-70E740481C1C}">
                <a14:useLocalDpi xmlns:a14="http://schemas.microsoft.com/office/drawing/2010/main" val="0"/>
              </a:ext>
            </a:extLst>
          </a:blip>
          <a:srcRect t="11497" b="10291"/>
          <a:stretch/>
        </p:blipFill>
        <p:spPr bwMode="auto">
          <a:xfrm>
            <a:off x="680610" y="2708920"/>
            <a:ext cx="4117658" cy="2520280"/>
          </a:xfrm>
          <a:prstGeom prst="rect">
            <a:avLst/>
          </a:prstGeom>
          <a:noFill/>
          <a:ln>
            <a:noFill/>
          </a:ln>
          <a:extLst>
            <a:ext uri="{53640926-AAD7-44d8-BBD7-CCE9431645EC}">
              <a14:shadowObscured xmlns:a14="http://schemas.microsoft.com/office/drawing/2010/main"/>
            </a:ext>
          </a:extLst>
        </p:spPr>
      </p:pic>
      <p:graphicFrame>
        <p:nvGraphicFramePr>
          <p:cNvPr id="11" name="10 Tabla"/>
          <p:cNvGraphicFramePr>
            <a:graphicFrameLocks noGrp="1"/>
          </p:cNvGraphicFramePr>
          <p:nvPr>
            <p:extLst>
              <p:ext uri="{D42A27DB-BD31-4B8C-83A1-F6EECF244321}">
                <p14:modId xmlns:p14="http://schemas.microsoft.com/office/powerpoint/2010/main" val="1366560285"/>
              </p:ext>
            </p:extLst>
          </p:nvPr>
        </p:nvGraphicFramePr>
        <p:xfrm>
          <a:off x="6310435" y="1295364"/>
          <a:ext cx="5472608" cy="2205645"/>
        </p:xfrm>
        <a:graphic>
          <a:graphicData uri="http://schemas.openxmlformats.org/drawingml/2006/table">
            <a:tbl>
              <a:tblPr firstRow="1" firstCol="1" bandRow="1">
                <a:tableStyleId>{5C22544A-7EE6-4342-B048-85BDC9FD1C3A}</a:tableStyleId>
              </a:tblPr>
              <a:tblGrid>
                <a:gridCol w="1220656"/>
                <a:gridCol w="1810640"/>
                <a:gridCol w="1220656"/>
                <a:gridCol w="1220656"/>
              </a:tblGrid>
              <a:tr h="913476">
                <a:tc>
                  <a:txBody>
                    <a:bodyPr/>
                    <a:lstStyle/>
                    <a:p>
                      <a:pPr algn="ctr">
                        <a:lnSpc>
                          <a:spcPct val="150000"/>
                        </a:lnSpc>
                        <a:spcAft>
                          <a:spcPts val="0"/>
                        </a:spcAft>
                      </a:pPr>
                      <a:r>
                        <a:rPr lang="es-ES" sz="1400" dirty="0">
                          <a:solidFill>
                            <a:srgbClr val="000000"/>
                          </a:solidFill>
                          <a:effectLst/>
                        </a:rPr>
                        <a:t>Número de Pallets</a:t>
                      </a:r>
                      <a:endParaRPr lang="en-US" sz="2000" dirty="0">
                        <a:solidFill>
                          <a:srgbClr val="000000"/>
                        </a:solidFill>
                        <a:effectLst/>
                        <a:latin typeface="Arial"/>
                        <a:ea typeface="SimSun"/>
                        <a:cs typeface="Times New Roman"/>
                      </a:endParaRPr>
                    </a:p>
                  </a:txBody>
                  <a:tcPr marL="44450" marR="44450" marT="0" marB="0" anchor="ctr"/>
                </a:tc>
                <a:tc>
                  <a:txBody>
                    <a:bodyPr/>
                    <a:lstStyle/>
                    <a:p>
                      <a:pPr algn="ctr">
                        <a:lnSpc>
                          <a:spcPct val="150000"/>
                        </a:lnSpc>
                        <a:spcAft>
                          <a:spcPts val="0"/>
                        </a:spcAft>
                      </a:pPr>
                      <a:r>
                        <a:rPr lang="es-ES" sz="1400" dirty="0">
                          <a:solidFill>
                            <a:srgbClr val="000000"/>
                          </a:solidFill>
                          <a:effectLst/>
                        </a:rPr>
                        <a:t>Cantidad de cajas/pallets</a:t>
                      </a:r>
                      <a:endParaRPr lang="en-US" sz="2000" dirty="0">
                        <a:solidFill>
                          <a:srgbClr val="000000"/>
                        </a:solidFill>
                        <a:effectLst/>
                        <a:latin typeface="Arial"/>
                        <a:ea typeface="SimSun"/>
                        <a:cs typeface="Times New Roman"/>
                      </a:endParaRPr>
                    </a:p>
                  </a:txBody>
                  <a:tcPr marL="44450" marR="44450" marT="0" marB="0" anchor="ctr"/>
                </a:tc>
                <a:tc>
                  <a:txBody>
                    <a:bodyPr/>
                    <a:lstStyle/>
                    <a:p>
                      <a:pPr algn="ctr">
                        <a:lnSpc>
                          <a:spcPct val="150000"/>
                        </a:lnSpc>
                        <a:spcAft>
                          <a:spcPts val="0"/>
                        </a:spcAft>
                      </a:pPr>
                      <a:r>
                        <a:rPr lang="es-ES" sz="1400">
                          <a:solidFill>
                            <a:srgbClr val="000000"/>
                          </a:solidFill>
                          <a:effectLst/>
                        </a:rPr>
                        <a:t>Peso caja</a:t>
                      </a:r>
                      <a:endParaRPr lang="en-US" sz="2000">
                        <a:solidFill>
                          <a:srgbClr val="000000"/>
                        </a:solidFill>
                        <a:effectLst/>
                        <a:latin typeface="Arial"/>
                        <a:ea typeface="SimSun"/>
                        <a:cs typeface="Times New Roman"/>
                      </a:endParaRPr>
                    </a:p>
                  </a:txBody>
                  <a:tcPr marL="44450" marR="44450" marT="0" marB="0" anchor="ctr"/>
                </a:tc>
                <a:tc>
                  <a:txBody>
                    <a:bodyPr/>
                    <a:lstStyle/>
                    <a:p>
                      <a:pPr algn="ctr">
                        <a:lnSpc>
                          <a:spcPct val="150000"/>
                        </a:lnSpc>
                        <a:spcAft>
                          <a:spcPts val="0"/>
                        </a:spcAft>
                      </a:pPr>
                      <a:r>
                        <a:rPr lang="es-ES" sz="1400">
                          <a:solidFill>
                            <a:srgbClr val="000000"/>
                          </a:solidFill>
                          <a:effectLst/>
                        </a:rPr>
                        <a:t>Peso Total (Kg)</a:t>
                      </a:r>
                      <a:endParaRPr lang="en-US" sz="2000">
                        <a:solidFill>
                          <a:srgbClr val="000000"/>
                        </a:solidFill>
                        <a:effectLst/>
                        <a:latin typeface="Arial"/>
                        <a:ea typeface="SimSun"/>
                        <a:cs typeface="Times New Roman"/>
                      </a:endParaRPr>
                    </a:p>
                  </a:txBody>
                  <a:tcPr marL="44450" marR="44450" marT="0" marB="0" anchor="ctr"/>
                </a:tc>
              </a:tr>
              <a:tr h="430723">
                <a:tc>
                  <a:txBody>
                    <a:bodyPr/>
                    <a:lstStyle/>
                    <a:p>
                      <a:pPr algn="ctr">
                        <a:lnSpc>
                          <a:spcPct val="150000"/>
                        </a:lnSpc>
                        <a:spcAft>
                          <a:spcPts val="0"/>
                        </a:spcAft>
                      </a:pPr>
                      <a:r>
                        <a:rPr lang="es-ES" sz="1400">
                          <a:solidFill>
                            <a:srgbClr val="000000"/>
                          </a:solidFill>
                          <a:effectLst/>
                        </a:rPr>
                        <a:t>34</a:t>
                      </a:r>
                      <a:endParaRPr lang="en-US" sz="2000">
                        <a:solidFill>
                          <a:srgbClr val="000000"/>
                        </a:solidFill>
                        <a:effectLst/>
                        <a:latin typeface="Arial"/>
                        <a:ea typeface="SimSun"/>
                        <a:cs typeface="Times New Roman"/>
                      </a:endParaRPr>
                    </a:p>
                  </a:txBody>
                  <a:tcPr marL="44450" marR="44450" marT="0" marB="0" anchor="ctr"/>
                </a:tc>
                <a:tc>
                  <a:txBody>
                    <a:bodyPr/>
                    <a:lstStyle/>
                    <a:p>
                      <a:pPr algn="ctr">
                        <a:lnSpc>
                          <a:spcPct val="150000"/>
                        </a:lnSpc>
                        <a:spcAft>
                          <a:spcPts val="0"/>
                        </a:spcAft>
                      </a:pPr>
                      <a:r>
                        <a:rPr lang="es-ES" sz="1400">
                          <a:solidFill>
                            <a:srgbClr val="000000"/>
                          </a:solidFill>
                          <a:effectLst/>
                        </a:rPr>
                        <a:t>18</a:t>
                      </a:r>
                      <a:endParaRPr lang="en-US" sz="2000">
                        <a:solidFill>
                          <a:srgbClr val="000000"/>
                        </a:solidFill>
                        <a:effectLst/>
                        <a:latin typeface="Arial"/>
                        <a:ea typeface="SimSun"/>
                        <a:cs typeface="Times New Roman"/>
                      </a:endParaRPr>
                    </a:p>
                  </a:txBody>
                  <a:tcPr marL="44450" marR="44450" marT="0" marB="0" anchor="ctr"/>
                </a:tc>
                <a:tc>
                  <a:txBody>
                    <a:bodyPr/>
                    <a:lstStyle/>
                    <a:p>
                      <a:pPr algn="ctr">
                        <a:lnSpc>
                          <a:spcPct val="150000"/>
                        </a:lnSpc>
                        <a:spcAft>
                          <a:spcPts val="0"/>
                        </a:spcAft>
                      </a:pPr>
                      <a:r>
                        <a:rPr lang="es-ES" sz="1400">
                          <a:solidFill>
                            <a:srgbClr val="000000"/>
                          </a:solidFill>
                          <a:effectLst/>
                        </a:rPr>
                        <a:t>54</a:t>
                      </a:r>
                      <a:endParaRPr lang="en-US" sz="2000">
                        <a:solidFill>
                          <a:srgbClr val="000000"/>
                        </a:solidFill>
                        <a:effectLst/>
                        <a:latin typeface="Arial"/>
                        <a:ea typeface="SimSun"/>
                        <a:cs typeface="Times New Roman"/>
                      </a:endParaRPr>
                    </a:p>
                  </a:txBody>
                  <a:tcPr marL="44450" marR="44450" marT="0" marB="0" anchor="ctr"/>
                </a:tc>
                <a:tc>
                  <a:txBody>
                    <a:bodyPr/>
                    <a:lstStyle/>
                    <a:p>
                      <a:pPr algn="ctr">
                        <a:lnSpc>
                          <a:spcPct val="150000"/>
                        </a:lnSpc>
                        <a:spcAft>
                          <a:spcPts val="0"/>
                        </a:spcAft>
                      </a:pPr>
                      <a:r>
                        <a:rPr lang="es-ES" sz="1400">
                          <a:solidFill>
                            <a:srgbClr val="000000"/>
                          </a:solidFill>
                          <a:effectLst/>
                        </a:rPr>
                        <a:t>33.048</a:t>
                      </a:r>
                      <a:endParaRPr lang="en-US" sz="2000">
                        <a:solidFill>
                          <a:srgbClr val="000000"/>
                        </a:solidFill>
                        <a:effectLst/>
                        <a:latin typeface="Arial"/>
                        <a:ea typeface="SimSun"/>
                        <a:cs typeface="Times New Roman"/>
                      </a:endParaRPr>
                    </a:p>
                  </a:txBody>
                  <a:tcPr marL="44450" marR="44450" marT="0" marB="0" anchor="ctr"/>
                </a:tc>
              </a:tr>
              <a:tr h="430723">
                <a:tc gridSpan="3">
                  <a:txBody>
                    <a:bodyPr/>
                    <a:lstStyle/>
                    <a:p>
                      <a:pPr algn="ctr">
                        <a:lnSpc>
                          <a:spcPct val="150000"/>
                        </a:lnSpc>
                        <a:spcAft>
                          <a:spcPts val="0"/>
                        </a:spcAft>
                      </a:pPr>
                      <a:r>
                        <a:rPr lang="es-ES" sz="1400" dirty="0">
                          <a:solidFill>
                            <a:srgbClr val="000000"/>
                          </a:solidFill>
                          <a:effectLst/>
                        </a:rPr>
                        <a:t>Peso Pallets</a:t>
                      </a:r>
                      <a:endParaRPr lang="en-US" sz="2000" dirty="0">
                        <a:solidFill>
                          <a:srgbClr val="000000"/>
                        </a:solidFill>
                        <a:effectLst/>
                        <a:latin typeface="Arial"/>
                        <a:ea typeface="SimSun"/>
                        <a:cs typeface="Times New Roman"/>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ES" sz="1400">
                          <a:solidFill>
                            <a:srgbClr val="000000"/>
                          </a:solidFill>
                          <a:effectLst/>
                        </a:rPr>
                        <a:t>612</a:t>
                      </a:r>
                      <a:endParaRPr lang="en-US" sz="2000">
                        <a:solidFill>
                          <a:srgbClr val="000000"/>
                        </a:solidFill>
                        <a:effectLst/>
                        <a:latin typeface="Arial"/>
                        <a:ea typeface="SimSun"/>
                        <a:cs typeface="Times New Roman"/>
                      </a:endParaRPr>
                    </a:p>
                  </a:txBody>
                  <a:tcPr marL="44450" marR="44450" marT="0" marB="0" anchor="ctr"/>
                </a:tc>
              </a:tr>
              <a:tr h="430723">
                <a:tc gridSpan="3">
                  <a:txBody>
                    <a:bodyPr/>
                    <a:lstStyle/>
                    <a:p>
                      <a:pPr algn="ctr">
                        <a:lnSpc>
                          <a:spcPct val="150000"/>
                        </a:lnSpc>
                        <a:spcAft>
                          <a:spcPts val="0"/>
                        </a:spcAft>
                      </a:pPr>
                      <a:r>
                        <a:rPr lang="es-ES" sz="1400" dirty="0">
                          <a:solidFill>
                            <a:srgbClr val="000000"/>
                          </a:solidFill>
                          <a:effectLst/>
                        </a:rPr>
                        <a:t>PESO TOTAL</a:t>
                      </a:r>
                      <a:endParaRPr lang="en-US" sz="2000" dirty="0">
                        <a:solidFill>
                          <a:srgbClr val="000000"/>
                        </a:solidFill>
                        <a:effectLst/>
                        <a:latin typeface="Arial"/>
                        <a:ea typeface="SimSun"/>
                        <a:cs typeface="Times New Roman"/>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ES" sz="1400" dirty="0">
                          <a:solidFill>
                            <a:srgbClr val="000000"/>
                          </a:solidFill>
                          <a:effectLst/>
                        </a:rPr>
                        <a:t>33.660</a:t>
                      </a:r>
                      <a:endParaRPr lang="en-US" sz="2000" dirty="0">
                        <a:solidFill>
                          <a:srgbClr val="000000"/>
                        </a:solidFill>
                        <a:effectLst/>
                        <a:latin typeface="Arial"/>
                        <a:ea typeface="SimSun"/>
                        <a:cs typeface="Times New Roman"/>
                      </a:endParaRPr>
                    </a:p>
                  </a:txBody>
                  <a:tcPr marL="44450" marR="44450" marT="0" marB="0" anchor="ctr"/>
                </a:tc>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3250130879"/>
              </p:ext>
            </p:extLst>
          </p:nvPr>
        </p:nvGraphicFramePr>
        <p:xfrm>
          <a:off x="6310435" y="4365104"/>
          <a:ext cx="5400600" cy="2232250"/>
        </p:xfrm>
        <a:graphic>
          <a:graphicData uri="http://schemas.openxmlformats.org/drawingml/2006/table">
            <a:tbl>
              <a:tblPr firstRow="1" firstCol="1" bandRow="1">
                <a:tableStyleId>{5C22544A-7EE6-4342-B048-85BDC9FD1C3A}</a:tableStyleId>
              </a:tblPr>
              <a:tblGrid>
                <a:gridCol w="1080120"/>
                <a:gridCol w="1080120"/>
                <a:gridCol w="1080120"/>
                <a:gridCol w="1080120"/>
                <a:gridCol w="1080120"/>
              </a:tblGrid>
              <a:tr h="364700">
                <a:tc gridSpan="3">
                  <a:txBody>
                    <a:bodyPr/>
                    <a:lstStyle/>
                    <a:p>
                      <a:pPr algn="ctr">
                        <a:lnSpc>
                          <a:spcPct val="150000"/>
                        </a:lnSpc>
                        <a:spcAft>
                          <a:spcPts val="0"/>
                        </a:spcAft>
                      </a:pPr>
                      <a:r>
                        <a:rPr lang="es-ES" sz="1400" dirty="0">
                          <a:solidFill>
                            <a:srgbClr val="000000"/>
                          </a:solidFill>
                          <a:effectLst/>
                        </a:rPr>
                        <a:t>Medidas (cm)</a:t>
                      </a:r>
                      <a:endParaRPr lang="en-US" sz="2000" dirty="0">
                        <a:solidFill>
                          <a:srgbClr val="000000"/>
                        </a:solidFill>
                        <a:effectLst/>
                        <a:latin typeface="Arial"/>
                        <a:ea typeface="SimSun"/>
                        <a:cs typeface="Times New Roman"/>
                      </a:endParaRPr>
                    </a:p>
                  </a:txBody>
                  <a:tcPr marL="44450" marR="44450" marT="0" marB="0" anchor="ctr"/>
                </a:tc>
                <a:tc hMerge="1">
                  <a:txBody>
                    <a:bodyPr/>
                    <a:lstStyle/>
                    <a:p>
                      <a:endParaRPr lang="es-EC"/>
                    </a:p>
                  </a:txBody>
                  <a:tcPr/>
                </a:tc>
                <a:tc hMerge="1">
                  <a:txBody>
                    <a:bodyPr/>
                    <a:lstStyle/>
                    <a:p>
                      <a:endParaRPr lang="es-EC"/>
                    </a:p>
                  </a:txBody>
                  <a:tcPr/>
                </a:tc>
                <a:tc>
                  <a:txBody>
                    <a:bodyPr/>
                    <a:lstStyle/>
                    <a:p>
                      <a:endParaRPr lang="en-US" sz="1400">
                        <a:solidFill>
                          <a:srgbClr val="000000"/>
                        </a:solidFill>
                        <a:effectLst/>
                        <a:latin typeface="Calibri"/>
                      </a:endParaRPr>
                    </a:p>
                  </a:txBody>
                  <a:tcPr marL="44450" marR="44450" marT="0" marB="0" anchor="ctr"/>
                </a:tc>
                <a:tc>
                  <a:txBody>
                    <a:bodyPr/>
                    <a:lstStyle/>
                    <a:p>
                      <a:endParaRPr lang="en-US" sz="1400">
                        <a:solidFill>
                          <a:srgbClr val="000000"/>
                        </a:solidFill>
                        <a:effectLst/>
                        <a:latin typeface="Calibri"/>
                      </a:endParaRPr>
                    </a:p>
                  </a:txBody>
                  <a:tcPr marL="44450" marR="44450" marT="0" marB="0" anchor="ctr"/>
                </a:tc>
              </a:tr>
              <a:tr h="773450">
                <a:tc>
                  <a:txBody>
                    <a:bodyPr/>
                    <a:lstStyle/>
                    <a:p>
                      <a:pPr algn="ctr">
                        <a:lnSpc>
                          <a:spcPct val="150000"/>
                        </a:lnSpc>
                        <a:spcAft>
                          <a:spcPts val="0"/>
                        </a:spcAft>
                      </a:pPr>
                      <a:r>
                        <a:rPr lang="es-ES" sz="1400" dirty="0">
                          <a:solidFill>
                            <a:srgbClr val="000000"/>
                          </a:solidFill>
                          <a:effectLst/>
                        </a:rPr>
                        <a:t>Largo</a:t>
                      </a:r>
                      <a:endParaRPr lang="en-US" sz="2000" dirty="0">
                        <a:solidFill>
                          <a:srgbClr val="000000"/>
                        </a:solidFill>
                        <a:effectLst/>
                        <a:latin typeface="Arial"/>
                        <a:ea typeface="SimSun"/>
                        <a:cs typeface="Times New Roman"/>
                      </a:endParaRPr>
                    </a:p>
                  </a:txBody>
                  <a:tcPr marL="44450" marR="44450" marT="0" marB="0" anchor="ctr"/>
                </a:tc>
                <a:tc>
                  <a:txBody>
                    <a:bodyPr/>
                    <a:lstStyle/>
                    <a:p>
                      <a:pPr algn="ctr">
                        <a:lnSpc>
                          <a:spcPct val="150000"/>
                        </a:lnSpc>
                        <a:spcAft>
                          <a:spcPts val="0"/>
                        </a:spcAft>
                      </a:pPr>
                      <a:r>
                        <a:rPr lang="es-ES" sz="1400">
                          <a:solidFill>
                            <a:srgbClr val="000000"/>
                          </a:solidFill>
                          <a:effectLst/>
                        </a:rPr>
                        <a:t>Alto</a:t>
                      </a:r>
                      <a:endParaRPr lang="en-US" sz="2000">
                        <a:solidFill>
                          <a:srgbClr val="000000"/>
                        </a:solidFill>
                        <a:effectLst/>
                        <a:latin typeface="Arial"/>
                        <a:ea typeface="SimSun"/>
                        <a:cs typeface="Times New Roman"/>
                      </a:endParaRPr>
                    </a:p>
                  </a:txBody>
                  <a:tcPr marL="44450" marR="44450" marT="0" marB="0" anchor="ctr"/>
                </a:tc>
                <a:tc>
                  <a:txBody>
                    <a:bodyPr/>
                    <a:lstStyle/>
                    <a:p>
                      <a:pPr algn="ctr">
                        <a:lnSpc>
                          <a:spcPct val="150000"/>
                        </a:lnSpc>
                        <a:spcAft>
                          <a:spcPts val="0"/>
                        </a:spcAft>
                      </a:pPr>
                      <a:r>
                        <a:rPr lang="es-ES" sz="1400">
                          <a:solidFill>
                            <a:srgbClr val="000000"/>
                          </a:solidFill>
                          <a:effectLst/>
                        </a:rPr>
                        <a:t>Ancho</a:t>
                      </a:r>
                      <a:endParaRPr lang="en-US" sz="2000">
                        <a:solidFill>
                          <a:srgbClr val="000000"/>
                        </a:solidFill>
                        <a:effectLst/>
                        <a:latin typeface="Arial"/>
                        <a:ea typeface="SimSun"/>
                        <a:cs typeface="Times New Roman"/>
                      </a:endParaRPr>
                    </a:p>
                  </a:txBody>
                  <a:tcPr marL="44450" marR="44450" marT="0" marB="0" anchor="ctr"/>
                </a:tc>
                <a:tc>
                  <a:txBody>
                    <a:bodyPr/>
                    <a:lstStyle/>
                    <a:p>
                      <a:pPr algn="ctr">
                        <a:lnSpc>
                          <a:spcPct val="150000"/>
                        </a:lnSpc>
                        <a:spcAft>
                          <a:spcPts val="0"/>
                        </a:spcAft>
                      </a:pPr>
                      <a:r>
                        <a:rPr lang="es-ES" sz="1400">
                          <a:solidFill>
                            <a:srgbClr val="000000"/>
                          </a:solidFill>
                          <a:effectLst/>
                        </a:rPr>
                        <a:t>Factor</a:t>
                      </a:r>
                      <a:endParaRPr lang="en-US" sz="2000">
                        <a:solidFill>
                          <a:srgbClr val="000000"/>
                        </a:solidFill>
                        <a:effectLst/>
                        <a:latin typeface="Arial"/>
                        <a:ea typeface="SimSun"/>
                        <a:cs typeface="Times New Roman"/>
                      </a:endParaRPr>
                    </a:p>
                  </a:txBody>
                  <a:tcPr marL="44450" marR="44450" marT="0" marB="0" anchor="ctr"/>
                </a:tc>
                <a:tc>
                  <a:txBody>
                    <a:bodyPr/>
                    <a:lstStyle/>
                    <a:p>
                      <a:pPr algn="ctr">
                        <a:lnSpc>
                          <a:spcPct val="150000"/>
                        </a:lnSpc>
                        <a:spcAft>
                          <a:spcPts val="0"/>
                        </a:spcAft>
                      </a:pPr>
                      <a:r>
                        <a:rPr lang="es-ES" sz="1400" dirty="0">
                          <a:solidFill>
                            <a:srgbClr val="000000"/>
                          </a:solidFill>
                          <a:effectLst/>
                        </a:rPr>
                        <a:t>Volumen Total (Kg)</a:t>
                      </a:r>
                      <a:endParaRPr lang="en-US" sz="2000" dirty="0">
                        <a:solidFill>
                          <a:srgbClr val="000000"/>
                        </a:solidFill>
                        <a:effectLst/>
                        <a:latin typeface="Arial"/>
                        <a:ea typeface="SimSun"/>
                        <a:cs typeface="Times New Roman"/>
                      </a:endParaRPr>
                    </a:p>
                  </a:txBody>
                  <a:tcPr marL="44450" marR="44450" marT="0" marB="0" anchor="ctr"/>
                </a:tc>
              </a:tr>
              <a:tr h="364700">
                <a:tc>
                  <a:txBody>
                    <a:bodyPr/>
                    <a:lstStyle/>
                    <a:p>
                      <a:pPr algn="ctr">
                        <a:lnSpc>
                          <a:spcPct val="150000"/>
                        </a:lnSpc>
                        <a:spcAft>
                          <a:spcPts val="0"/>
                        </a:spcAft>
                      </a:pPr>
                      <a:r>
                        <a:rPr lang="es-ES" sz="1400">
                          <a:solidFill>
                            <a:srgbClr val="000000"/>
                          </a:solidFill>
                          <a:effectLst/>
                        </a:rPr>
                        <a:t>100</a:t>
                      </a:r>
                      <a:endParaRPr lang="en-US" sz="2000">
                        <a:solidFill>
                          <a:srgbClr val="000000"/>
                        </a:solidFill>
                        <a:effectLst/>
                        <a:latin typeface="Arial"/>
                        <a:ea typeface="SimSun"/>
                        <a:cs typeface="Times New Roman"/>
                      </a:endParaRPr>
                    </a:p>
                  </a:txBody>
                  <a:tcPr marL="44450" marR="44450" marT="0" marB="0" anchor="ctr"/>
                </a:tc>
                <a:tc>
                  <a:txBody>
                    <a:bodyPr/>
                    <a:lstStyle/>
                    <a:p>
                      <a:pPr algn="ctr">
                        <a:lnSpc>
                          <a:spcPct val="150000"/>
                        </a:lnSpc>
                        <a:spcAft>
                          <a:spcPts val="0"/>
                        </a:spcAft>
                      </a:pPr>
                      <a:r>
                        <a:rPr lang="es-ES" sz="1400">
                          <a:solidFill>
                            <a:srgbClr val="000000"/>
                          </a:solidFill>
                          <a:effectLst/>
                        </a:rPr>
                        <a:t>82</a:t>
                      </a:r>
                      <a:endParaRPr lang="en-US" sz="2000">
                        <a:solidFill>
                          <a:srgbClr val="000000"/>
                        </a:solidFill>
                        <a:effectLst/>
                        <a:latin typeface="Arial"/>
                        <a:ea typeface="SimSun"/>
                        <a:cs typeface="Times New Roman"/>
                      </a:endParaRPr>
                    </a:p>
                  </a:txBody>
                  <a:tcPr marL="44450" marR="44450" marT="0" marB="0" anchor="ctr"/>
                </a:tc>
                <a:tc>
                  <a:txBody>
                    <a:bodyPr/>
                    <a:lstStyle/>
                    <a:p>
                      <a:pPr algn="ctr">
                        <a:lnSpc>
                          <a:spcPct val="150000"/>
                        </a:lnSpc>
                        <a:spcAft>
                          <a:spcPts val="0"/>
                        </a:spcAft>
                      </a:pPr>
                      <a:r>
                        <a:rPr lang="es-ES" sz="1400" dirty="0">
                          <a:solidFill>
                            <a:srgbClr val="000000"/>
                          </a:solidFill>
                          <a:effectLst/>
                        </a:rPr>
                        <a:t>120</a:t>
                      </a:r>
                      <a:endParaRPr lang="en-US" sz="2000" dirty="0">
                        <a:solidFill>
                          <a:srgbClr val="000000"/>
                        </a:solidFill>
                        <a:effectLst/>
                        <a:latin typeface="Arial"/>
                        <a:ea typeface="SimSun"/>
                        <a:cs typeface="Times New Roman"/>
                      </a:endParaRPr>
                    </a:p>
                  </a:txBody>
                  <a:tcPr marL="44450" marR="44450" marT="0" marB="0" anchor="ctr"/>
                </a:tc>
                <a:tc>
                  <a:txBody>
                    <a:bodyPr/>
                    <a:lstStyle/>
                    <a:p>
                      <a:pPr algn="ctr">
                        <a:lnSpc>
                          <a:spcPct val="150000"/>
                        </a:lnSpc>
                        <a:spcAft>
                          <a:spcPts val="0"/>
                        </a:spcAft>
                      </a:pPr>
                      <a:r>
                        <a:rPr lang="es-ES" sz="1400">
                          <a:solidFill>
                            <a:srgbClr val="000000"/>
                          </a:solidFill>
                          <a:effectLst/>
                        </a:rPr>
                        <a:t>6000</a:t>
                      </a:r>
                      <a:endParaRPr lang="en-US" sz="2000">
                        <a:solidFill>
                          <a:srgbClr val="000000"/>
                        </a:solidFill>
                        <a:effectLst/>
                        <a:latin typeface="Arial"/>
                        <a:ea typeface="SimSun"/>
                        <a:cs typeface="Times New Roman"/>
                      </a:endParaRPr>
                    </a:p>
                  </a:txBody>
                  <a:tcPr marL="44450" marR="44450" marT="0" marB="0" anchor="ctr"/>
                </a:tc>
                <a:tc>
                  <a:txBody>
                    <a:bodyPr/>
                    <a:lstStyle/>
                    <a:p>
                      <a:pPr algn="ctr">
                        <a:lnSpc>
                          <a:spcPct val="150000"/>
                        </a:lnSpc>
                        <a:spcAft>
                          <a:spcPts val="0"/>
                        </a:spcAft>
                      </a:pPr>
                      <a:r>
                        <a:rPr lang="es-ES" sz="1400">
                          <a:solidFill>
                            <a:srgbClr val="000000"/>
                          </a:solidFill>
                          <a:effectLst/>
                        </a:rPr>
                        <a:t>164</a:t>
                      </a:r>
                      <a:endParaRPr lang="en-US" sz="2000">
                        <a:solidFill>
                          <a:srgbClr val="000000"/>
                        </a:solidFill>
                        <a:effectLst/>
                        <a:latin typeface="Arial"/>
                        <a:ea typeface="SimSun"/>
                        <a:cs typeface="Times New Roman"/>
                      </a:endParaRPr>
                    </a:p>
                  </a:txBody>
                  <a:tcPr marL="44450" marR="44450" marT="0" marB="0" anchor="ctr"/>
                </a:tc>
              </a:tr>
              <a:tr h="364700">
                <a:tc gridSpan="4">
                  <a:txBody>
                    <a:bodyPr/>
                    <a:lstStyle/>
                    <a:p>
                      <a:pPr algn="ctr">
                        <a:lnSpc>
                          <a:spcPct val="150000"/>
                        </a:lnSpc>
                        <a:spcAft>
                          <a:spcPts val="0"/>
                        </a:spcAft>
                      </a:pPr>
                      <a:r>
                        <a:rPr lang="es-ES" sz="1400">
                          <a:solidFill>
                            <a:srgbClr val="000000"/>
                          </a:solidFill>
                          <a:effectLst/>
                        </a:rPr>
                        <a:t>Número de Pallets de 36 cajas</a:t>
                      </a:r>
                      <a:endParaRPr lang="en-US" sz="2000">
                        <a:solidFill>
                          <a:srgbClr val="000000"/>
                        </a:solidFill>
                        <a:effectLst/>
                        <a:latin typeface="Arial"/>
                        <a:ea typeface="SimSun"/>
                        <a:cs typeface="Times New Roman"/>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ES" sz="1400">
                          <a:solidFill>
                            <a:srgbClr val="000000"/>
                          </a:solidFill>
                          <a:effectLst/>
                        </a:rPr>
                        <a:t>34</a:t>
                      </a:r>
                      <a:endParaRPr lang="en-US" sz="2000">
                        <a:solidFill>
                          <a:srgbClr val="000000"/>
                        </a:solidFill>
                        <a:effectLst/>
                        <a:latin typeface="Arial"/>
                        <a:ea typeface="SimSun"/>
                        <a:cs typeface="Times New Roman"/>
                      </a:endParaRPr>
                    </a:p>
                  </a:txBody>
                  <a:tcPr marL="44450" marR="44450" marT="0" marB="0" anchor="ctr"/>
                </a:tc>
              </a:tr>
              <a:tr h="364700">
                <a:tc gridSpan="4">
                  <a:txBody>
                    <a:bodyPr/>
                    <a:lstStyle/>
                    <a:p>
                      <a:pPr algn="ctr">
                        <a:lnSpc>
                          <a:spcPct val="150000"/>
                        </a:lnSpc>
                        <a:spcAft>
                          <a:spcPts val="0"/>
                        </a:spcAft>
                      </a:pPr>
                      <a:r>
                        <a:rPr lang="es-ES" sz="1400" dirty="0">
                          <a:solidFill>
                            <a:srgbClr val="000000"/>
                          </a:solidFill>
                          <a:effectLst/>
                        </a:rPr>
                        <a:t>TOTAL</a:t>
                      </a:r>
                      <a:endParaRPr lang="en-US" sz="2000" dirty="0">
                        <a:solidFill>
                          <a:srgbClr val="000000"/>
                        </a:solidFill>
                        <a:effectLst/>
                        <a:latin typeface="Arial"/>
                        <a:ea typeface="SimSun"/>
                        <a:cs typeface="Times New Roman"/>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ES" sz="1400" dirty="0">
                          <a:solidFill>
                            <a:srgbClr val="000000"/>
                          </a:solidFill>
                          <a:effectLst/>
                        </a:rPr>
                        <a:t>5.576</a:t>
                      </a:r>
                      <a:endParaRPr lang="en-US" sz="2000" dirty="0">
                        <a:solidFill>
                          <a:srgbClr val="000000"/>
                        </a:solidFill>
                        <a:effectLst/>
                        <a:latin typeface="Arial"/>
                        <a:ea typeface="SimSun"/>
                        <a:cs typeface="Times New Roman"/>
                      </a:endParaRPr>
                    </a:p>
                  </a:txBody>
                  <a:tcPr marL="44450" marR="44450" marT="0" marB="0" anchor="ctr"/>
                </a:tc>
              </a:tr>
            </a:tbl>
          </a:graphicData>
        </a:graphic>
      </p:graphicFrame>
      <p:sp>
        <p:nvSpPr>
          <p:cNvPr id="13" name="12 Rectángulo"/>
          <p:cNvSpPr/>
          <p:nvPr/>
        </p:nvSpPr>
        <p:spPr>
          <a:xfrm>
            <a:off x="6911753" y="3769739"/>
            <a:ext cx="2409584" cy="400110"/>
          </a:xfrm>
          <a:prstGeom prst="rect">
            <a:avLst/>
          </a:prstGeom>
        </p:spPr>
        <p:txBody>
          <a:bodyPr wrap="none">
            <a:spAutoFit/>
          </a:bodyPr>
          <a:lstStyle/>
          <a:p>
            <a:r>
              <a:rPr lang="es-ES" sz="2000" b="1" dirty="0"/>
              <a:t>Volumen de la carga</a:t>
            </a:r>
            <a:endParaRPr lang="es-EC" sz="2000" b="1" dirty="0"/>
          </a:p>
        </p:txBody>
      </p:sp>
      <p:sp>
        <p:nvSpPr>
          <p:cNvPr id="14" name="13 Rectángulo"/>
          <p:cNvSpPr/>
          <p:nvPr/>
        </p:nvSpPr>
        <p:spPr>
          <a:xfrm>
            <a:off x="6889314" y="577900"/>
            <a:ext cx="2533441" cy="400110"/>
          </a:xfrm>
          <a:prstGeom prst="rect">
            <a:avLst/>
          </a:prstGeom>
        </p:spPr>
        <p:txBody>
          <a:bodyPr wrap="none">
            <a:spAutoFit/>
          </a:bodyPr>
          <a:lstStyle/>
          <a:p>
            <a:r>
              <a:rPr lang="es-ES" sz="2000" b="1" dirty="0"/>
              <a:t>Peso total de la carga</a:t>
            </a:r>
            <a:endParaRPr lang="es-EC" sz="2000" b="1" dirty="0"/>
          </a:p>
        </p:txBody>
      </p:sp>
    </p:spTree>
    <p:extLst>
      <p:ext uri="{BB962C8B-B14F-4D97-AF65-F5344CB8AC3E}">
        <p14:creationId xmlns:p14="http://schemas.microsoft.com/office/powerpoint/2010/main" val="51495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015345198"/>
              </p:ext>
            </p:extLst>
          </p:nvPr>
        </p:nvGraphicFramePr>
        <p:xfrm>
          <a:off x="0" y="620688"/>
          <a:ext cx="12431116"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ador de texto"/>
          <p:cNvSpPr>
            <a:spLocks noGrp="1"/>
          </p:cNvSpPr>
          <p:nvPr>
            <p:ph type="body" idx="1"/>
          </p:nvPr>
        </p:nvSpPr>
        <p:spPr>
          <a:xfrm>
            <a:off x="333772" y="5733256"/>
            <a:ext cx="3301007" cy="718593"/>
          </a:xfrm>
        </p:spPr>
        <p:txBody>
          <a:bodyPr/>
          <a:lstStyle/>
          <a:p>
            <a:r>
              <a:rPr lang="es-AR" dirty="0" smtClean="0"/>
              <a:t>TRAMITES ADUANERO</a:t>
            </a:r>
            <a:endParaRPr lang="es-EC" dirty="0"/>
          </a:p>
        </p:txBody>
      </p:sp>
      <p:pic>
        <p:nvPicPr>
          <p:cNvPr id="7" name="6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9797" y="404664"/>
            <a:ext cx="1800200" cy="1588909"/>
          </a:xfrm>
          <a:prstGeom prst="rect">
            <a:avLst/>
          </a:prstGeom>
        </p:spPr>
      </p:pic>
    </p:spTree>
    <p:extLst>
      <p:ext uri="{BB962C8B-B14F-4D97-AF65-F5344CB8AC3E}">
        <p14:creationId xmlns:p14="http://schemas.microsoft.com/office/powerpoint/2010/main" val="51495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txBox="1">
            <a:spLocks/>
          </p:cNvSpPr>
          <p:nvPr/>
        </p:nvSpPr>
        <p:spPr>
          <a:xfrm>
            <a:off x="268941" y="207132"/>
            <a:ext cx="4889367" cy="34154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0"/>
              </a:spcBef>
              <a:buClr>
                <a:schemeClr val="accent1"/>
              </a:buClr>
              <a:buSzPct val="100000"/>
              <a:buFont typeface="Arial" pitchFamily="34" charset="0"/>
              <a:buNone/>
              <a:defRPr sz="2000" kern="1200" cap="all" spc="200" baseline="0">
                <a:solidFill>
                  <a:schemeClr val="accent1"/>
                </a:solidFill>
                <a:latin typeface="+mn-lt"/>
                <a:ea typeface="+mn-ea"/>
                <a:cs typeface="+mn-cs"/>
              </a:defRPr>
            </a:lvl1pPr>
            <a:lvl2pPr marL="457200" indent="0" algn="l" defTabSz="914400" rtl="0" eaLnBrk="1" latinLnBrk="0" hangingPunct="1">
              <a:lnSpc>
                <a:spcPct val="90000"/>
              </a:lnSpc>
              <a:spcBef>
                <a:spcPts val="1200"/>
              </a:spcBef>
              <a:buClr>
                <a:schemeClr val="accent1"/>
              </a:buClr>
              <a:buSzPct val="10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Clr>
                <a:schemeClr val="accent1"/>
              </a:buClr>
              <a:buSzPct val="10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Clr>
                <a:schemeClr val="accent1"/>
              </a:buClr>
              <a:buSzPct val="10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Clr>
                <a:schemeClr val="accent1"/>
              </a:buClr>
              <a:buSzPct val="10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9pPr>
          </a:lstStyle>
          <a:p>
            <a:r>
              <a:rPr lang="es-AR" sz="2800" dirty="0" smtClean="0"/>
              <a:t>ESTUDIO FINANCIERO</a:t>
            </a:r>
            <a:endParaRPr lang="es-EC" sz="2800" dirty="0"/>
          </a:p>
        </p:txBody>
      </p:sp>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764" y="602196"/>
            <a:ext cx="11737304" cy="6032139"/>
          </a:xfrm>
          <a:prstGeom prst="rect">
            <a:avLst/>
          </a:prstGeom>
          <a:gradFill>
            <a:gsLst>
              <a:gs pos="73325">
                <a:srgbClr val="589DFF"/>
              </a:gs>
              <a:gs pos="42924">
                <a:srgbClr val="207BFF"/>
              </a:gs>
              <a:gs pos="68765">
                <a:srgbClr val="5098FF"/>
              </a:gs>
              <a:gs pos="62503">
                <a:srgbClr val="4491FF"/>
              </a:gs>
              <a:gs pos="55414">
                <a:srgbClr val="3789FF"/>
              </a:gs>
              <a:gs pos="50016">
                <a:srgbClr val="2D83FF"/>
              </a:gs>
              <a:gs pos="25417">
                <a:schemeClr val="bg2">
                  <a:lumMod val="50000"/>
                  <a:lumOff val="50000"/>
                </a:schemeClr>
              </a:gs>
              <a:gs pos="36000">
                <a:schemeClr val="bg2">
                  <a:lumMod val="50000"/>
                  <a:lumOff val="50000"/>
                </a:schemeClr>
              </a:gs>
              <a:gs pos="100000">
                <a:schemeClr val="bg2">
                  <a:lumMod val="25000"/>
                  <a:lumOff val="75000"/>
                </a:schemeClr>
              </a:gs>
            </a:gsLst>
            <a:lin ang="5400000" scaled="0"/>
          </a:gradFill>
          <a:ln>
            <a:noFill/>
          </a:ln>
        </p:spPr>
      </p:pic>
    </p:spTree>
    <p:extLst>
      <p:ext uri="{BB962C8B-B14F-4D97-AF65-F5344CB8AC3E}">
        <p14:creationId xmlns:p14="http://schemas.microsoft.com/office/powerpoint/2010/main" val="11786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413892" y="0"/>
            <a:ext cx="10225136" cy="6858000"/>
          </a:xfrm>
          <a:prstGeom prst="rect">
            <a:avLst/>
          </a:prstGeom>
          <a:gradFill>
            <a:gsLst>
              <a:gs pos="73325">
                <a:srgbClr val="589DFF"/>
              </a:gs>
              <a:gs pos="42924">
                <a:srgbClr val="207BFF"/>
              </a:gs>
              <a:gs pos="68765">
                <a:srgbClr val="5098FF"/>
              </a:gs>
              <a:gs pos="62503">
                <a:srgbClr val="4491FF"/>
              </a:gs>
              <a:gs pos="55414">
                <a:srgbClr val="3789FF"/>
              </a:gs>
              <a:gs pos="50016">
                <a:srgbClr val="2D83FF"/>
              </a:gs>
              <a:gs pos="25417">
                <a:schemeClr val="bg2">
                  <a:lumMod val="50000"/>
                  <a:lumOff val="50000"/>
                </a:schemeClr>
              </a:gs>
              <a:gs pos="36000">
                <a:schemeClr val="bg2">
                  <a:lumMod val="50000"/>
                  <a:lumOff val="50000"/>
                </a:schemeClr>
              </a:gs>
              <a:gs pos="100000">
                <a:schemeClr val="bg2">
                  <a:lumMod val="25000"/>
                  <a:lumOff val="75000"/>
                </a:schemeClr>
              </a:gs>
            </a:gsLst>
            <a:lin ang="5400000" scaled="0"/>
          </a:gradFill>
          <a:ln>
            <a:noFill/>
          </a:ln>
        </p:spPr>
      </p:pic>
      <p:sp>
        <p:nvSpPr>
          <p:cNvPr id="5" name="4 Rectángulo"/>
          <p:cNvSpPr/>
          <p:nvPr/>
        </p:nvSpPr>
        <p:spPr>
          <a:xfrm rot="16200000">
            <a:off x="-2372189" y="3090155"/>
            <a:ext cx="6264696" cy="461665"/>
          </a:xfrm>
          <a:prstGeom prst="rect">
            <a:avLst/>
          </a:prstGeom>
        </p:spPr>
        <p:txBody>
          <a:bodyPr wrap="square">
            <a:spAutoFit/>
          </a:bodyPr>
          <a:lstStyle/>
          <a:p>
            <a:r>
              <a:rPr lang="es-EC" sz="2400" b="1" dirty="0"/>
              <a:t>Proyección de costos y gastos totales en USD</a:t>
            </a:r>
          </a:p>
        </p:txBody>
      </p:sp>
    </p:spTree>
    <p:extLst>
      <p:ext uri="{BB962C8B-B14F-4D97-AF65-F5344CB8AC3E}">
        <p14:creationId xmlns:p14="http://schemas.microsoft.com/office/powerpoint/2010/main" val="122230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261764" y="1268760"/>
            <a:ext cx="5544614" cy="5256584"/>
          </a:xfrm>
          <a:prstGeom prst="rect">
            <a:avLst/>
          </a:prstGeom>
          <a:gradFill>
            <a:gsLst>
              <a:gs pos="73325">
                <a:srgbClr val="589DFF"/>
              </a:gs>
              <a:gs pos="42924">
                <a:srgbClr val="207BFF"/>
              </a:gs>
              <a:gs pos="68765">
                <a:srgbClr val="5098FF"/>
              </a:gs>
              <a:gs pos="62503">
                <a:srgbClr val="4491FF"/>
              </a:gs>
              <a:gs pos="55414">
                <a:srgbClr val="3789FF"/>
              </a:gs>
              <a:gs pos="50016">
                <a:srgbClr val="2D83FF"/>
              </a:gs>
              <a:gs pos="25417">
                <a:schemeClr val="bg2">
                  <a:lumMod val="50000"/>
                  <a:lumOff val="50000"/>
                </a:schemeClr>
              </a:gs>
              <a:gs pos="36000">
                <a:schemeClr val="bg2">
                  <a:lumMod val="50000"/>
                  <a:lumOff val="50000"/>
                </a:schemeClr>
              </a:gs>
              <a:gs pos="100000">
                <a:schemeClr val="bg2">
                  <a:lumMod val="25000"/>
                  <a:lumOff val="75000"/>
                </a:schemeClr>
              </a:gs>
            </a:gsLst>
            <a:lin ang="5400000" scaled="0"/>
          </a:gradFill>
          <a:ln>
            <a:noFill/>
          </a:ln>
        </p:spPr>
      </p:pic>
      <p:sp>
        <p:nvSpPr>
          <p:cNvPr id="5" name="4 Rectángulo"/>
          <p:cNvSpPr/>
          <p:nvPr/>
        </p:nvSpPr>
        <p:spPr>
          <a:xfrm>
            <a:off x="261764" y="620688"/>
            <a:ext cx="4968552" cy="461665"/>
          </a:xfrm>
          <a:prstGeom prst="rect">
            <a:avLst/>
          </a:prstGeom>
        </p:spPr>
        <p:txBody>
          <a:bodyPr wrap="square">
            <a:spAutoFit/>
          </a:bodyPr>
          <a:lstStyle/>
          <a:p>
            <a:r>
              <a:rPr lang="es-EC" sz="2400" b="1" dirty="0"/>
              <a:t>Fijación de precios de venta en USD</a:t>
            </a:r>
          </a:p>
        </p:txBody>
      </p:sp>
      <p:pic>
        <p:nvPicPr>
          <p:cNvPr id="6" name="5 Imagen"/>
          <p:cNvPicPr/>
          <p:nvPr/>
        </p:nvPicPr>
        <p:blipFill>
          <a:blip r:embed="rId3"/>
          <a:srcRect/>
          <a:stretch>
            <a:fillRect/>
          </a:stretch>
        </p:blipFill>
        <p:spPr bwMode="auto">
          <a:xfrm>
            <a:off x="6742484" y="3717032"/>
            <a:ext cx="5184575" cy="329565"/>
          </a:xfrm>
          <a:prstGeom prst="rect">
            <a:avLst/>
          </a:prstGeom>
          <a:gradFill>
            <a:gsLst>
              <a:gs pos="73325">
                <a:srgbClr val="589DFF"/>
              </a:gs>
              <a:gs pos="42924">
                <a:srgbClr val="207BFF"/>
              </a:gs>
              <a:gs pos="68765">
                <a:srgbClr val="5098FF"/>
              </a:gs>
              <a:gs pos="62503">
                <a:srgbClr val="4491FF"/>
              </a:gs>
              <a:gs pos="55414">
                <a:srgbClr val="3789FF"/>
              </a:gs>
              <a:gs pos="50016">
                <a:srgbClr val="2D83FF"/>
              </a:gs>
              <a:gs pos="25417">
                <a:schemeClr val="bg2">
                  <a:lumMod val="50000"/>
                  <a:lumOff val="50000"/>
                </a:schemeClr>
              </a:gs>
              <a:gs pos="36000">
                <a:schemeClr val="bg2">
                  <a:lumMod val="50000"/>
                  <a:lumOff val="50000"/>
                </a:schemeClr>
              </a:gs>
              <a:gs pos="100000">
                <a:schemeClr val="bg2">
                  <a:lumMod val="25000"/>
                  <a:lumOff val="75000"/>
                </a:schemeClr>
              </a:gs>
            </a:gsLst>
            <a:lin ang="5400000" scaled="0"/>
          </a:gradFill>
          <a:ln w="9525">
            <a:noFill/>
            <a:miter lim="800000"/>
            <a:headEnd/>
            <a:tailEnd/>
          </a:ln>
        </p:spPr>
      </p:pic>
      <p:sp>
        <p:nvSpPr>
          <p:cNvPr id="7" name="6 Rectángulo"/>
          <p:cNvSpPr/>
          <p:nvPr/>
        </p:nvSpPr>
        <p:spPr>
          <a:xfrm>
            <a:off x="6589641" y="3140968"/>
            <a:ext cx="5599184" cy="400110"/>
          </a:xfrm>
          <a:prstGeom prst="rect">
            <a:avLst/>
          </a:prstGeom>
        </p:spPr>
        <p:txBody>
          <a:bodyPr wrap="none">
            <a:spAutoFit/>
          </a:bodyPr>
          <a:lstStyle/>
          <a:p>
            <a:r>
              <a:rPr lang="es-EC" sz="2000" b="1" dirty="0"/>
              <a:t>Precios en USD proyectados por tipo de producto</a:t>
            </a:r>
            <a:endParaRPr lang="en-US" sz="2000" b="1" dirty="0"/>
          </a:p>
        </p:txBody>
      </p:sp>
    </p:spTree>
    <p:extLst>
      <p:ext uri="{BB962C8B-B14F-4D97-AF65-F5344CB8AC3E}">
        <p14:creationId xmlns:p14="http://schemas.microsoft.com/office/powerpoint/2010/main" val="122230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7788" y="692696"/>
            <a:ext cx="8692399" cy="1368152"/>
          </a:xfrm>
        </p:spPr>
        <p:txBody>
          <a:bodyPr>
            <a:normAutofit/>
          </a:bodyPr>
          <a:lstStyle/>
          <a:p>
            <a:pPr algn="just"/>
            <a:r>
              <a:rPr lang="es-EC" sz="2000" dirty="0"/>
              <a:t>Elaborar un Plan de Exportación que determine la factibilidad de la exportación de ate de maracuyá a México a través de la adecuación de un centro de acopio para fomentar el desarrollo de los pequeños productores de Quinindé</a:t>
            </a:r>
            <a:r>
              <a:rPr lang="es-EC" sz="2700" dirty="0" smtClean="0"/>
              <a:t>.</a:t>
            </a:r>
            <a:endParaRPr lang="en-US" dirty="0"/>
          </a:p>
        </p:txBody>
      </p:sp>
      <p:sp>
        <p:nvSpPr>
          <p:cNvPr id="3" name="Marcador de posición de texto 2"/>
          <p:cNvSpPr>
            <a:spLocks noGrp="1"/>
          </p:cNvSpPr>
          <p:nvPr>
            <p:ph type="body" idx="1"/>
          </p:nvPr>
        </p:nvSpPr>
        <p:spPr>
          <a:xfrm>
            <a:off x="477789" y="332657"/>
            <a:ext cx="3240359" cy="432047"/>
          </a:xfrm>
        </p:spPr>
        <p:txBody>
          <a:bodyPr>
            <a:normAutofit/>
          </a:bodyPr>
          <a:lstStyle/>
          <a:p>
            <a:r>
              <a:rPr lang="es-EC" sz="1600" dirty="0">
                <a:effectLst>
                  <a:outerShdw blurRad="38100" dist="38100" dir="2700000" algn="tl">
                    <a:srgbClr val="000000">
                      <a:alpha val="43137"/>
                    </a:srgbClr>
                  </a:outerShdw>
                </a:effectLst>
              </a:rPr>
              <a:t>Objetivo </a:t>
            </a:r>
            <a:r>
              <a:rPr lang="es-EC" sz="1600" dirty="0" smtClean="0">
                <a:effectLst>
                  <a:outerShdw blurRad="38100" dist="38100" dir="2700000" algn="tl">
                    <a:srgbClr val="000000">
                      <a:alpha val="43137"/>
                    </a:srgbClr>
                  </a:outerShdw>
                </a:effectLst>
              </a:rPr>
              <a:t>General</a:t>
            </a:r>
            <a:endParaRPr lang="en-US" sz="1600" dirty="0"/>
          </a:p>
        </p:txBody>
      </p:sp>
      <p:sp>
        <p:nvSpPr>
          <p:cNvPr id="5" name="Marcador de posición de texto 2"/>
          <p:cNvSpPr txBox="1">
            <a:spLocks/>
          </p:cNvSpPr>
          <p:nvPr/>
        </p:nvSpPr>
        <p:spPr>
          <a:xfrm>
            <a:off x="477788" y="2564905"/>
            <a:ext cx="3240359" cy="432047"/>
          </a:xfrm>
          <a:prstGeom prst="rect">
            <a:avLst/>
          </a:prstGeom>
        </p:spPr>
        <p:txBody>
          <a:bodyPr vert="horz" lIns="91440" tIns="45720" rIns="91440" bIns="45720" rtlCol="0" anchor="t">
            <a:normAutofit fontScale="25000" lnSpcReduction="20000"/>
          </a:bodyPr>
          <a:lstStyle>
            <a:lvl1pPr marL="0" indent="0" algn="l" defTabSz="914400" rtl="0" eaLnBrk="1" latinLnBrk="0" hangingPunct="1">
              <a:lnSpc>
                <a:spcPct val="90000"/>
              </a:lnSpc>
              <a:spcBef>
                <a:spcPts val="0"/>
              </a:spcBef>
              <a:buClr>
                <a:schemeClr val="accent1"/>
              </a:buClr>
              <a:buSzPct val="100000"/>
              <a:buFont typeface="Arial" pitchFamily="34" charset="0"/>
              <a:buNone/>
              <a:defRPr sz="2000" kern="1200" cap="all" spc="200" baseline="0">
                <a:solidFill>
                  <a:schemeClr val="accent1"/>
                </a:solidFill>
                <a:latin typeface="+mn-lt"/>
                <a:ea typeface="+mn-ea"/>
                <a:cs typeface="+mn-cs"/>
              </a:defRPr>
            </a:lvl1pPr>
            <a:lvl2pPr marL="457200" indent="0" algn="l" defTabSz="914400" rtl="0" eaLnBrk="1" latinLnBrk="0" hangingPunct="1">
              <a:lnSpc>
                <a:spcPct val="90000"/>
              </a:lnSpc>
              <a:spcBef>
                <a:spcPts val="1200"/>
              </a:spcBef>
              <a:buClr>
                <a:schemeClr val="accent1"/>
              </a:buClr>
              <a:buSzPct val="10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Clr>
                <a:schemeClr val="accent1"/>
              </a:buClr>
              <a:buSzPct val="10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Clr>
                <a:schemeClr val="accent1"/>
              </a:buClr>
              <a:buSzPct val="10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Clr>
                <a:schemeClr val="accent1"/>
              </a:buClr>
              <a:buSzPct val="10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9pPr>
          </a:lstStyle>
          <a:p>
            <a:pPr>
              <a:lnSpc>
                <a:spcPct val="110000"/>
              </a:lnSpc>
            </a:pPr>
            <a:r>
              <a:rPr lang="es-EC" sz="6200" dirty="0">
                <a:effectLst>
                  <a:outerShdw blurRad="38100" dist="38100" dir="2700000" algn="tl">
                    <a:srgbClr val="000000">
                      <a:alpha val="43137"/>
                    </a:srgbClr>
                  </a:outerShdw>
                </a:effectLst>
              </a:rPr>
              <a:t>Objetivos Específicos</a:t>
            </a:r>
          </a:p>
          <a:p>
            <a:endParaRPr lang="en-US" dirty="0"/>
          </a:p>
        </p:txBody>
      </p:sp>
      <p:sp>
        <p:nvSpPr>
          <p:cNvPr id="6" name="Título 1"/>
          <p:cNvSpPr txBox="1">
            <a:spLocks/>
          </p:cNvSpPr>
          <p:nvPr/>
        </p:nvSpPr>
        <p:spPr>
          <a:xfrm>
            <a:off x="504691" y="2924944"/>
            <a:ext cx="10864825" cy="2808311"/>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4800" b="0" kern="1200" cap="none" spc="100" baseline="0">
                <a:solidFill>
                  <a:schemeClr val="tx1"/>
                </a:solidFill>
                <a:latin typeface="+mj-lt"/>
                <a:ea typeface="+mj-ea"/>
                <a:cs typeface="+mj-cs"/>
              </a:defRPr>
            </a:lvl1pPr>
          </a:lstStyle>
          <a:p>
            <a:pPr marL="452628" lvl="0" indent="-342900" algn="just">
              <a:lnSpc>
                <a:spcPct val="150000"/>
              </a:lnSpc>
              <a:buAutoNum type="arabicPeriod"/>
              <a:defRPr/>
            </a:pPr>
            <a:r>
              <a:rPr lang="es-EC" sz="2000" dirty="0"/>
              <a:t>Analizar el mercado mexicano para conocer la demanda del producto y determinar la factibilidad de exportación.</a:t>
            </a:r>
          </a:p>
          <a:p>
            <a:pPr marL="452628" indent="-342900" algn="just">
              <a:lnSpc>
                <a:spcPct val="150000"/>
              </a:lnSpc>
              <a:buFontTx/>
              <a:buAutoNum type="arabicPeriod"/>
              <a:defRPr/>
            </a:pPr>
            <a:r>
              <a:rPr lang="es-EC" sz="2000" dirty="0"/>
              <a:t>Definir un estudio técnico para adecuar el centro de acopio con los pequeños productores, para la producción y exportación de ate de maracuyá.</a:t>
            </a:r>
            <a:endParaRPr lang="en-US" sz="2000" dirty="0"/>
          </a:p>
          <a:p>
            <a:pPr marL="452628" indent="-342900" algn="just">
              <a:lnSpc>
                <a:spcPct val="150000"/>
              </a:lnSpc>
              <a:buFontTx/>
              <a:buAutoNum type="arabicPeriod"/>
              <a:defRPr/>
            </a:pPr>
            <a:r>
              <a:rPr lang="es-EC" sz="2000" dirty="0"/>
              <a:t>Determinar los requisitos y la logística para la exportación del producto.</a:t>
            </a:r>
            <a:endParaRPr lang="en-US" sz="2000" dirty="0"/>
          </a:p>
          <a:p>
            <a:pPr marL="452628" lvl="0" indent="-342900" algn="just">
              <a:lnSpc>
                <a:spcPct val="150000"/>
              </a:lnSpc>
              <a:buAutoNum type="arabicPeriod"/>
              <a:defRPr/>
            </a:pPr>
            <a:r>
              <a:rPr lang="es-EC" sz="2000" dirty="0"/>
              <a:t>Realizar un estudio financiero para determinar que el proyecto es </a:t>
            </a:r>
            <a:r>
              <a:rPr lang="es-EC" sz="2000" dirty="0" smtClean="0"/>
              <a:t>viable</a:t>
            </a:r>
            <a:endParaRPr lang="en-US" sz="1400" dirty="0"/>
          </a:p>
        </p:txBody>
      </p:sp>
    </p:spTree>
    <p:extLst>
      <p:ext uri="{BB962C8B-B14F-4D97-AF65-F5344CB8AC3E}">
        <p14:creationId xmlns:p14="http://schemas.microsoft.com/office/powerpoint/2010/main" val="52607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a:stretch>
            <a:fillRect/>
          </a:stretch>
        </p:blipFill>
        <p:spPr bwMode="auto">
          <a:xfrm>
            <a:off x="1773932" y="836712"/>
            <a:ext cx="7704856" cy="2448272"/>
          </a:xfrm>
          <a:prstGeom prst="rect">
            <a:avLst/>
          </a:prstGeom>
          <a:gradFill>
            <a:gsLst>
              <a:gs pos="73325">
                <a:srgbClr val="589DFF"/>
              </a:gs>
              <a:gs pos="42924">
                <a:srgbClr val="207BFF"/>
              </a:gs>
              <a:gs pos="68765">
                <a:srgbClr val="5098FF"/>
              </a:gs>
              <a:gs pos="62503">
                <a:srgbClr val="4491FF"/>
              </a:gs>
              <a:gs pos="55414">
                <a:srgbClr val="3789FF"/>
              </a:gs>
              <a:gs pos="50016">
                <a:srgbClr val="2D83FF"/>
              </a:gs>
              <a:gs pos="25417">
                <a:schemeClr val="bg2">
                  <a:lumMod val="50000"/>
                  <a:lumOff val="50000"/>
                </a:schemeClr>
              </a:gs>
              <a:gs pos="36000">
                <a:schemeClr val="bg2">
                  <a:lumMod val="50000"/>
                  <a:lumOff val="50000"/>
                </a:schemeClr>
              </a:gs>
              <a:gs pos="100000">
                <a:schemeClr val="bg2">
                  <a:lumMod val="25000"/>
                  <a:lumOff val="75000"/>
                </a:schemeClr>
              </a:gs>
            </a:gsLst>
            <a:lin ang="5400000" scaled="0"/>
          </a:gradFill>
          <a:ln w="9525">
            <a:noFill/>
            <a:miter lim="800000"/>
            <a:headEnd/>
            <a:tailEnd/>
          </a:ln>
        </p:spPr>
      </p:pic>
      <p:sp>
        <p:nvSpPr>
          <p:cNvPr id="5" name="4 Rectángulo"/>
          <p:cNvSpPr/>
          <p:nvPr/>
        </p:nvSpPr>
        <p:spPr>
          <a:xfrm>
            <a:off x="3430116" y="188640"/>
            <a:ext cx="4968552" cy="461665"/>
          </a:xfrm>
          <a:prstGeom prst="rect">
            <a:avLst/>
          </a:prstGeom>
        </p:spPr>
        <p:txBody>
          <a:bodyPr wrap="square">
            <a:spAutoFit/>
          </a:bodyPr>
          <a:lstStyle/>
          <a:p>
            <a:r>
              <a:rPr lang="es-EC" sz="2400" b="1" dirty="0"/>
              <a:t>Flujo de caja operativo proyectado</a:t>
            </a:r>
          </a:p>
        </p:txBody>
      </p:sp>
      <p:pic>
        <p:nvPicPr>
          <p:cNvPr id="6" name="5 Imagen"/>
          <p:cNvPicPr/>
          <p:nvPr/>
        </p:nvPicPr>
        <p:blipFill>
          <a:blip r:embed="rId3"/>
          <a:srcRect/>
          <a:stretch>
            <a:fillRect/>
          </a:stretch>
        </p:blipFill>
        <p:spPr bwMode="auto">
          <a:xfrm>
            <a:off x="2608746" y="4365104"/>
            <a:ext cx="6365986" cy="2304256"/>
          </a:xfrm>
          <a:prstGeom prst="rect">
            <a:avLst/>
          </a:prstGeom>
          <a:gradFill>
            <a:gsLst>
              <a:gs pos="73325">
                <a:srgbClr val="589DFF"/>
              </a:gs>
              <a:gs pos="42924">
                <a:srgbClr val="207BFF"/>
              </a:gs>
              <a:gs pos="68765">
                <a:srgbClr val="5098FF"/>
              </a:gs>
              <a:gs pos="62503">
                <a:srgbClr val="4491FF"/>
              </a:gs>
              <a:gs pos="55414">
                <a:srgbClr val="3789FF"/>
              </a:gs>
              <a:gs pos="50016">
                <a:srgbClr val="2D83FF"/>
              </a:gs>
              <a:gs pos="25417">
                <a:schemeClr val="bg2">
                  <a:lumMod val="50000"/>
                  <a:lumOff val="50000"/>
                </a:schemeClr>
              </a:gs>
              <a:gs pos="36000">
                <a:schemeClr val="bg2">
                  <a:lumMod val="50000"/>
                  <a:lumOff val="50000"/>
                </a:schemeClr>
              </a:gs>
              <a:gs pos="100000">
                <a:schemeClr val="bg2">
                  <a:lumMod val="25000"/>
                  <a:lumOff val="75000"/>
                </a:schemeClr>
              </a:gs>
            </a:gsLst>
            <a:lin ang="5400000" scaled="0"/>
          </a:gradFill>
          <a:ln w="9525">
            <a:noFill/>
            <a:miter lim="800000"/>
            <a:headEnd/>
            <a:tailEnd/>
          </a:ln>
        </p:spPr>
      </p:pic>
      <p:sp>
        <p:nvSpPr>
          <p:cNvPr id="7" name="6 Rectángulo"/>
          <p:cNvSpPr/>
          <p:nvPr/>
        </p:nvSpPr>
        <p:spPr>
          <a:xfrm>
            <a:off x="3358841" y="3604374"/>
            <a:ext cx="5579021" cy="461665"/>
          </a:xfrm>
          <a:prstGeom prst="rect">
            <a:avLst/>
          </a:prstGeom>
        </p:spPr>
        <p:txBody>
          <a:bodyPr wrap="none">
            <a:spAutoFit/>
          </a:bodyPr>
          <a:lstStyle/>
          <a:p>
            <a:r>
              <a:rPr lang="es-EC" sz="2400" b="1" dirty="0" smtClean="0"/>
              <a:t>Tasa Mínima </a:t>
            </a:r>
            <a:r>
              <a:rPr lang="es-EC" sz="2400" b="1" dirty="0" err="1" smtClean="0"/>
              <a:t>Retrono</a:t>
            </a:r>
            <a:r>
              <a:rPr lang="es-EC" sz="2400" b="1" dirty="0" smtClean="0"/>
              <a:t> </a:t>
            </a:r>
            <a:r>
              <a:rPr lang="es-EC" sz="2400" b="1" dirty="0"/>
              <a:t>del </a:t>
            </a:r>
            <a:r>
              <a:rPr lang="es-EC" sz="2400" b="1" dirty="0" smtClean="0"/>
              <a:t>proyecto TMAR</a:t>
            </a:r>
            <a:endParaRPr lang="es-EC" sz="2400" b="1" dirty="0"/>
          </a:p>
        </p:txBody>
      </p:sp>
    </p:spTree>
    <p:extLst>
      <p:ext uri="{BB962C8B-B14F-4D97-AF65-F5344CB8AC3E}">
        <p14:creationId xmlns:p14="http://schemas.microsoft.com/office/powerpoint/2010/main" val="122230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61764" y="0"/>
            <a:ext cx="3314279" cy="461665"/>
          </a:xfrm>
          <a:prstGeom prst="rect">
            <a:avLst/>
          </a:prstGeom>
        </p:spPr>
        <p:txBody>
          <a:bodyPr wrap="none">
            <a:spAutoFit/>
          </a:bodyPr>
          <a:lstStyle/>
          <a:p>
            <a:pPr lvl="2"/>
            <a:r>
              <a:rPr lang="es-EC" sz="2400" b="1" dirty="0"/>
              <a:t>Valor actual neto – VAN</a:t>
            </a:r>
            <a:endParaRPr lang="en-US" sz="2400" b="1" dirty="0"/>
          </a:p>
        </p:txBody>
      </p:sp>
      <p:pic>
        <p:nvPicPr>
          <p:cNvPr id="5" name="4 Imagen"/>
          <p:cNvPicPr/>
          <p:nvPr/>
        </p:nvPicPr>
        <p:blipFill>
          <a:blip r:embed="rId2"/>
          <a:srcRect/>
          <a:stretch>
            <a:fillRect/>
          </a:stretch>
        </p:blipFill>
        <p:spPr bwMode="auto">
          <a:xfrm>
            <a:off x="117748" y="548680"/>
            <a:ext cx="4896544" cy="2952328"/>
          </a:xfrm>
          <a:prstGeom prst="rect">
            <a:avLst/>
          </a:prstGeom>
          <a:gradFill>
            <a:gsLst>
              <a:gs pos="73325">
                <a:srgbClr val="589DFF"/>
              </a:gs>
              <a:gs pos="42924">
                <a:srgbClr val="207BFF"/>
              </a:gs>
              <a:gs pos="68765">
                <a:srgbClr val="5098FF"/>
              </a:gs>
              <a:gs pos="62503">
                <a:srgbClr val="4491FF"/>
              </a:gs>
              <a:gs pos="55414">
                <a:srgbClr val="3789FF"/>
              </a:gs>
              <a:gs pos="50016">
                <a:srgbClr val="2D83FF"/>
              </a:gs>
              <a:gs pos="25417">
                <a:schemeClr val="bg2">
                  <a:lumMod val="50000"/>
                  <a:lumOff val="50000"/>
                </a:schemeClr>
              </a:gs>
              <a:gs pos="36000">
                <a:schemeClr val="bg2">
                  <a:lumMod val="50000"/>
                  <a:lumOff val="50000"/>
                </a:schemeClr>
              </a:gs>
              <a:gs pos="100000">
                <a:schemeClr val="bg2">
                  <a:lumMod val="25000"/>
                  <a:lumOff val="75000"/>
                </a:schemeClr>
              </a:gs>
            </a:gsLst>
            <a:lin ang="5400000" scaled="0"/>
          </a:gradFill>
          <a:ln w="9525">
            <a:noFill/>
            <a:miter lim="800000"/>
            <a:headEnd/>
            <a:tailEnd/>
          </a:ln>
        </p:spPr>
      </p:pic>
      <p:sp>
        <p:nvSpPr>
          <p:cNvPr id="6" name="5 Rectángulo"/>
          <p:cNvSpPr/>
          <p:nvPr/>
        </p:nvSpPr>
        <p:spPr>
          <a:xfrm>
            <a:off x="-242292" y="3573016"/>
            <a:ext cx="3929281" cy="461665"/>
          </a:xfrm>
          <a:prstGeom prst="rect">
            <a:avLst/>
          </a:prstGeom>
        </p:spPr>
        <p:txBody>
          <a:bodyPr wrap="none">
            <a:spAutoFit/>
          </a:bodyPr>
          <a:lstStyle/>
          <a:p>
            <a:pPr lvl="2"/>
            <a:r>
              <a:rPr lang="es-EC" sz="2400" b="1" dirty="0"/>
              <a:t>TIR (tasa interna de retorno)</a:t>
            </a:r>
            <a:endParaRPr lang="en-US" sz="2400" b="1" dirty="0"/>
          </a:p>
        </p:txBody>
      </p:sp>
      <p:sp>
        <p:nvSpPr>
          <p:cNvPr id="7" name="6 Rectángulo"/>
          <p:cNvSpPr/>
          <p:nvPr/>
        </p:nvSpPr>
        <p:spPr>
          <a:xfrm>
            <a:off x="6261226" y="1484784"/>
            <a:ext cx="5915009" cy="1015663"/>
          </a:xfrm>
          <a:prstGeom prst="rect">
            <a:avLst/>
          </a:prstGeom>
        </p:spPr>
        <p:txBody>
          <a:bodyPr wrap="square">
            <a:spAutoFit/>
          </a:bodyPr>
          <a:lstStyle/>
          <a:p>
            <a:r>
              <a:rPr lang="es-EC" sz="2000" b="1" dirty="0"/>
              <a:t>Al ser el VAN mayor a cero, significa que el proyecto arroja un beneficio aún después de cubrir el costo de oportunidad de las alternativas de inversión</a:t>
            </a:r>
          </a:p>
        </p:txBody>
      </p:sp>
      <p:pic>
        <p:nvPicPr>
          <p:cNvPr id="8" name="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748" y="4090607"/>
            <a:ext cx="4958199" cy="2755265"/>
          </a:xfrm>
          <a:prstGeom prst="rect">
            <a:avLst/>
          </a:prstGeom>
          <a:noFill/>
          <a:ln>
            <a:noFill/>
          </a:ln>
        </p:spPr>
      </p:pic>
      <p:sp>
        <p:nvSpPr>
          <p:cNvPr id="9" name="8 Rectángulo"/>
          <p:cNvSpPr/>
          <p:nvPr/>
        </p:nvSpPr>
        <p:spPr>
          <a:xfrm>
            <a:off x="6083410" y="4293096"/>
            <a:ext cx="6092825" cy="1631216"/>
          </a:xfrm>
          <a:prstGeom prst="rect">
            <a:avLst/>
          </a:prstGeom>
        </p:spPr>
        <p:txBody>
          <a:bodyPr>
            <a:spAutoFit/>
          </a:bodyPr>
          <a:lstStyle/>
          <a:p>
            <a:r>
              <a:rPr lang="es-EC" sz="2000" b="1" dirty="0"/>
              <a:t> </a:t>
            </a:r>
            <a:endParaRPr lang="en-US" sz="2000" b="1" dirty="0"/>
          </a:p>
          <a:p>
            <a:r>
              <a:rPr lang="es-EC" sz="2000" b="1" dirty="0"/>
              <a:t>Para el caso del presente proyecto la tasa interna de retorno (TIR) es de 27,66% y, frente a una tasa de descuento del 15.11% se puede concluir que el proyecto es conveniente para los inversionistas.</a:t>
            </a:r>
            <a:endParaRPr lang="en-US" sz="2000" b="1" dirty="0"/>
          </a:p>
        </p:txBody>
      </p:sp>
    </p:spTree>
    <p:extLst>
      <p:ext uri="{BB962C8B-B14F-4D97-AF65-F5344CB8AC3E}">
        <p14:creationId xmlns:p14="http://schemas.microsoft.com/office/powerpoint/2010/main" val="122230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a:stretch>
            <a:fillRect/>
          </a:stretch>
        </p:blipFill>
        <p:spPr bwMode="auto">
          <a:xfrm>
            <a:off x="937704" y="764704"/>
            <a:ext cx="3723481" cy="2668116"/>
          </a:xfrm>
          <a:prstGeom prst="rect">
            <a:avLst/>
          </a:prstGeom>
          <a:gradFill>
            <a:gsLst>
              <a:gs pos="73325">
                <a:srgbClr val="589DFF"/>
              </a:gs>
              <a:gs pos="42924">
                <a:srgbClr val="207BFF"/>
              </a:gs>
              <a:gs pos="68765">
                <a:srgbClr val="5098FF"/>
              </a:gs>
              <a:gs pos="62503">
                <a:srgbClr val="4491FF"/>
              </a:gs>
              <a:gs pos="55414">
                <a:srgbClr val="3789FF"/>
              </a:gs>
              <a:gs pos="50016">
                <a:srgbClr val="2D83FF"/>
              </a:gs>
              <a:gs pos="25417">
                <a:schemeClr val="bg2">
                  <a:lumMod val="50000"/>
                  <a:lumOff val="50000"/>
                </a:schemeClr>
              </a:gs>
              <a:gs pos="36000">
                <a:schemeClr val="bg2">
                  <a:lumMod val="50000"/>
                  <a:lumOff val="50000"/>
                </a:schemeClr>
              </a:gs>
              <a:gs pos="100000">
                <a:schemeClr val="bg2">
                  <a:lumMod val="25000"/>
                  <a:lumOff val="75000"/>
                </a:schemeClr>
              </a:gs>
            </a:gsLst>
            <a:lin ang="5400000" scaled="0"/>
          </a:gradFill>
          <a:ln w="9525">
            <a:noFill/>
            <a:miter lim="800000"/>
            <a:headEnd/>
            <a:tailEnd/>
          </a:ln>
        </p:spPr>
      </p:pic>
      <p:sp>
        <p:nvSpPr>
          <p:cNvPr id="5" name="4 Rectángulo"/>
          <p:cNvSpPr/>
          <p:nvPr/>
        </p:nvSpPr>
        <p:spPr>
          <a:xfrm>
            <a:off x="333772" y="260648"/>
            <a:ext cx="5437456" cy="461665"/>
          </a:xfrm>
          <a:prstGeom prst="rect">
            <a:avLst/>
          </a:prstGeom>
        </p:spPr>
        <p:txBody>
          <a:bodyPr wrap="none">
            <a:spAutoFit/>
          </a:bodyPr>
          <a:lstStyle/>
          <a:p>
            <a:r>
              <a:rPr lang="es-EC" sz="2400" b="1" dirty="0"/>
              <a:t>Período de Recuperación de la Inversión</a:t>
            </a:r>
          </a:p>
        </p:txBody>
      </p:sp>
      <p:sp>
        <p:nvSpPr>
          <p:cNvPr id="6" name="5 Rectángulo"/>
          <p:cNvSpPr/>
          <p:nvPr/>
        </p:nvSpPr>
        <p:spPr>
          <a:xfrm>
            <a:off x="4726260" y="1916832"/>
            <a:ext cx="5609828" cy="707886"/>
          </a:xfrm>
          <a:prstGeom prst="rect">
            <a:avLst/>
          </a:prstGeom>
        </p:spPr>
        <p:txBody>
          <a:bodyPr wrap="square">
            <a:spAutoFit/>
          </a:bodyPr>
          <a:lstStyle/>
          <a:p>
            <a:r>
              <a:rPr lang="es-EC" sz="2000" b="1" dirty="0"/>
              <a:t>El Período de Recuperación de la Inversión para el presente proyecto es de 2 años y 7 meses.</a:t>
            </a:r>
            <a:endParaRPr lang="en-US" sz="2000" b="1" dirty="0"/>
          </a:p>
        </p:txBody>
      </p:sp>
      <p:pic>
        <p:nvPicPr>
          <p:cNvPr id="7" name="6 Imagen"/>
          <p:cNvPicPr/>
          <p:nvPr/>
        </p:nvPicPr>
        <p:blipFill>
          <a:blip r:embed="rId3"/>
          <a:srcRect/>
          <a:stretch>
            <a:fillRect/>
          </a:stretch>
        </p:blipFill>
        <p:spPr bwMode="auto">
          <a:xfrm>
            <a:off x="938403" y="3645024"/>
            <a:ext cx="3722782" cy="2996952"/>
          </a:xfrm>
          <a:prstGeom prst="rect">
            <a:avLst/>
          </a:prstGeom>
          <a:noFill/>
          <a:ln w="9525">
            <a:noFill/>
            <a:miter lim="800000"/>
            <a:headEnd/>
            <a:tailEnd/>
          </a:ln>
        </p:spPr>
      </p:pic>
      <p:pic>
        <p:nvPicPr>
          <p:cNvPr id="8" name="7 Imagen"/>
          <p:cNvPicPr/>
          <p:nvPr/>
        </p:nvPicPr>
        <p:blipFill>
          <a:blip r:embed="rId4"/>
          <a:srcRect/>
          <a:stretch>
            <a:fillRect/>
          </a:stretch>
        </p:blipFill>
        <p:spPr bwMode="auto">
          <a:xfrm>
            <a:off x="6022403" y="3356992"/>
            <a:ext cx="5976665" cy="1512168"/>
          </a:xfrm>
          <a:prstGeom prst="rect">
            <a:avLst/>
          </a:prstGeom>
          <a:gradFill>
            <a:gsLst>
              <a:gs pos="73325">
                <a:srgbClr val="589DFF"/>
              </a:gs>
              <a:gs pos="42924">
                <a:srgbClr val="207BFF"/>
              </a:gs>
              <a:gs pos="68765">
                <a:srgbClr val="5098FF"/>
              </a:gs>
              <a:gs pos="62503">
                <a:srgbClr val="4491FF"/>
              </a:gs>
              <a:gs pos="55414">
                <a:srgbClr val="3789FF"/>
              </a:gs>
              <a:gs pos="50016">
                <a:srgbClr val="2D83FF"/>
              </a:gs>
              <a:gs pos="25417">
                <a:schemeClr val="bg2">
                  <a:lumMod val="50000"/>
                  <a:lumOff val="50000"/>
                </a:schemeClr>
              </a:gs>
              <a:gs pos="36000">
                <a:schemeClr val="bg2">
                  <a:lumMod val="50000"/>
                  <a:lumOff val="50000"/>
                </a:schemeClr>
              </a:gs>
              <a:gs pos="100000">
                <a:schemeClr val="bg2">
                  <a:lumMod val="25000"/>
                  <a:lumOff val="75000"/>
                </a:schemeClr>
              </a:gs>
            </a:gsLst>
            <a:lin ang="5400000" scaled="0"/>
          </a:gradFill>
          <a:ln w="9525">
            <a:noFill/>
            <a:miter lim="800000"/>
            <a:headEnd/>
            <a:tailEnd/>
          </a:ln>
        </p:spPr>
      </p:pic>
      <p:sp>
        <p:nvSpPr>
          <p:cNvPr id="9" name="8 Rectángulo"/>
          <p:cNvSpPr/>
          <p:nvPr/>
        </p:nvSpPr>
        <p:spPr>
          <a:xfrm>
            <a:off x="6096000" y="4941168"/>
            <a:ext cx="6092825" cy="923330"/>
          </a:xfrm>
          <a:prstGeom prst="rect">
            <a:avLst/>
          </a:prstGeom>
        </p:spPr>
        <p:txBody>
          <a:bodyPr>
            <a:spAutoFit/>
          </a:bodyPr>
          <a:lstStyle/>
          <a:p>
            <a:r>
              <a:rPr lang="es-EC" b="1" dirty="0"/>
              <a:t>Observamos que en el primer año se requiere comercializar un número aproximado de 47,823 unidades, lo que representa aproximadamente 347.672,07 dólares en ventas.</a:t>
            </a:r>
            <a:endParaRPr lang="en-US" b="1" dirty="0"/>
          </a:p>
        </p:txBody>
      </p:sp>
    </p:spTree>
    <p:extLst>
      <p:ext uri="{BB962C8B-B14F-4D97-AF65-F5344CB8AC3E}">
        <p14:creationId xmlns:p14="http://schemas.microsoft.com/office/powerpoint/2010/main" val="11786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61764" y="11117"/>
            <a:ext cx="3528392" cy="543739"/>
          </a:xfrm>
          <a:prstGeom prst="rect">
            <a:avLst/>
          </a:prstGeom>
          <a:noFill/>
        </p:spPr>
        <p:txBody>
          <a:bodyPr wrap="square" rtlCol="0">
            <a:spAutoFit/>
          </a:bodyPr>
          <a:lstStyle/>
          <a:p>
            <a:pPr>
              <a:lnSpc>
                <a:spcPct val="90000"/>
              </a:lnSpc>
            </a:pPr>
            <a:r>
              <a:rPr lang="es-AR" sz="3200" b="1" dirty="0" smtClean="0"/>
              <a:t>CONCLUSIONES</a:t>
            </a:r>
            <a:endParaRPr lang="es-EC" sz="2800" b="1" dirty="0"/>
          </a:p>
        </p:txBody>
      </p:sp>
      <p:graphicFrame>
        <p:nvGraphicFramePr>
          <p:cNvPr id="6" name="5 Diagrama"/>
          <p:cNvGraphicFramePr/>
          <p:nvPr>
            <p:extLst>
              <p:ext uri="{D42A27DB-BD31-4B8C-83A1-F6EECF244321}">
                <p14:modId xmlns:p14="http://schemas.microsoft.com/office/powerpoint/2010/main" val="336308040"/>
              </p:ext>
            </p:extLst>
          </p:nvPr>
        </p:nvGraphicFramePr>
        <p:xfrm>
          <a:off x="0" y="764704"/>
          <a:ext cx="12647139"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86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05780" y="332656"/>
            <a:ext cx="4058523" cy="584776"/>
          </a:xfrm>
          <a:prstGeom prst="rect">
            <a:avLst/>
          </a:prstGeom>
        </p:spPr>
        <p:txBody>
          <a:bodyPr wrap="none">
            <a:spAutoFit/>
          </a:bodyPr>
          <a:lstStyle/>
          <a:p>
            <a:pPr lvl="1" fontAlgn="base"/>
            <a:r>
              <a:rPr lang="es-EC" sz="3200" b="1" dirty="0">
                <a:effectLst>
                  <a:glow>
                    <a:srgbClr val="000000"/>
                  </a:glow>
                  <a:outerShdw sx="0" sy="0">
                    <a:srgbClr val="000000"/>
                  </a:outerShdw>
                  <a:reflection stA="0" endPos="0" fadeDir="0" sx="0" sy="0"/>
                </a:effectLst>
              </a:rPr>
              <a:t>RECOMENDACIONES</a:t>
            </a:r>
            <a:endParaRPr lang="en-US" b="1" dirty="0">
              <a:effectLst>
                <a:glow>
                  <a:srgbClr val="000000"/>
                </a:glow>
                <a:outerShdw sx="0" sy="0">
                  <a:srgbClr val="000000"/>
                </a:outerShdw>
                <a:reflection stA="0" endPos="0" fadeDir="0" sx="0" sy="0"/>
              </a:effectLst>
            </a:endParaRPr>
          </a:p>
        </p:txBody>
      </p:sp>
      <p:graphicFrame>
        <p:nvGraphicFramePr>
          <p:cNvPr id="6" name="5 Diagrama"/>
          <p:cNvGraphicFramePr/>
          <p:nvPr>
            <p:extLst>
              <p:ext uri="{D42A27DB-BD31-4B8C-83A1-F6EECF244321}">
                <p14:modId xmlns:p14="http://schemas.microsoft.com/office/powerpoint/2010/main" val="2188600375"/>
              </p:ext>
            </p:extLst>
          </p:nvPr>
        </p:nvGraphicFramePr>
        <p:xfrm>
          <a:off x="-1" y="980728"/>
          <a:ext cx="12188825"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86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6513" y="4616827"/>
            <a:ext cx="2012449" cy="165359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9699417" y="6255720"/>
            <a:ext cx="1944216" cy="341632"/>
          </a:xfrm>
          <a:prstGeom prst="rect">
            <a:avLst/>
          </a:prstGeom>
          <a:noFill/>
        </p:spPr>
        <p:txBody>
          <a:bodyPr wrap="square" rtlCol="0">
            <a:spAutoFit/>
          </a:bodyPr>
          <a:lstStyle/>
          <a:p>
            <a:pPr algn="r">
              <a:lnSpc>
                <a:spcPct val="90000"/>
              </a:lnSpc>
            </a:pPr>
            <a:r>
              <a:rPr lang="es-AR" b="1" i="1" dirty="0" smtClean="0"/>
              <a:t>FABRICIO AYO</a:t>
            </a:r>
            <a:endParaRPr lang="es-EC" b="1" i="1" dirty="0"/>
          </a:p>
        </p:txBody>
      </p:sp>
    </p:spTree>
    <p:extLst>
      <p:ext uri="{BB962C8B-B14F-4D97-AF65-F5344CB8AC3E}">
        <p14:creationId xmlns:p14="http://schemas.microsoft.com/office/powerpoint/2010/main" val="3289500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5821" y="764704"/>
            <a:ext cx="4752527" cy="1728192"/>
          </a:xfrm>
        </p:spPr>
        <p:txBody>
          <a:bodyPr>
            <a:normAutofit/>
          </a:bodyPr>
          <a:lstStyle/>
          <a:p>
            <a:r>
              <a:rPr lang="es-EC" sz="2400" dirty="0"/>
              <a:t>Incentivar la producción y exportación de ate de maracuyá que permita mejorar el estilo de vida de los productores de Quinindé</a:t>
            </a:r>
            <a:r>
              <a:rPr lang="es-EC" sz="2400" dirty="0" smtClean="0"/>
              <a:t>.</a:t>
            </a:r>
            <a:endParaRPr lang="en-US" sz="2400" dirty="0"/>
          </a:p>
        </p:txBody>
      </p:sp>
      <p:sp>
        <p:nvSpPr>
          <p:cNvPr id="3" name="2 Marcador de texto"/>
          <p:cNvSpPr>
            <a:spLocks noGrp="1"/>
          </p:cNvSpPr>
          <p:nvPr>
            <p:ph type="body" idx="1"/>
          </p:nvPr>
        </p:nvSpPr>
        <p:spPr>
          <a:xfrm>
            <a:off x="909836" y="332656"/>
            <a:ext cx="4381127" cy="467072"/>
          </a:xfrm>
        </p:spPr>
        <p:txBody>
          <a:bodyPr/>
          <a:lstStyle/>
          <a:p>
            <a:r>
              <a:rPr lang="es-EC" dirty="0"/>
              <a:t>JUSTIFICACION DEL PROYECTO</a:t>
            </a:r>
            <a:endParaRPr lang="es-EC" sz="2400" dirty="0">
              <a:effectLst>
                <a:outerShdw blurRad="38100" dist="38100" dir="2700000" algn="tl">
                  <a:srgbClr val="000000">
                    <a:alpha val="43137"/>
                  </a:srgbClr>
                </a:outerShdw>
              </a:effectLst>
            </a:endParaRPr>
          </a:p>
          <a:p>
            <a:endParaRPr lang="en-US" dirty="0"/>
          </a:p>
        </p:txBody>
      </p:sp>
      <p:sp>
        <p:nvSpPr>
          <p:cNvPr id="5" name="4 Rectángulo"/>
          <p:cNvSpPr/>
          <p:nvPr/>
        </p:nvSpPr>
        <p:spPr>
          <a:xfrm>
            <a:off x="6690556" y="3460358"/>
            <a:ext cx="2501326" cy="369332"/>
          </a:xfrm>
          <a:prstGeom prst="rect">
            <a:avLst/>
          </a:prstGeom>
        </p:spPr>
        <p:txBody>
          <a:bodyPr wrap="none">
            <a:spAutoFit/>
          </a:bodyPr>
          <a:lstStyle/>
          <a:p>
            <a:pPr>
              <a:lnSpc>
                <a:spcPct val="90000"/>
              </a:lnSpc>
              <a:buClr>
                <a:schemeClr val="accent1"/>
              </a:buClr>
              <a:buSzPct val="100000"/>
            </a:pPr>
            <a:r>
              <a:rPr lang="es-EC" sz="2000" cap="all" spc="200" dirty="0" smtClean="0">
                <a:solidFill>
                  <a:schemeClr val="accent1"/>
                </a:solidFill>
              </a:rPr>
              <a:t>COMO HACERLO?</a:t>
            </a:r>
            <a:endParaRPr lang="es-EC" sz="2000" cap="all" spc="200" dirty="0">
              <a:solidFill>
                <a:schemeClr val="accent1"/>
              </a:solidFill>
            </a:endParaRPr>
          </a:p>
        </p:txBody>
      </p:sp>
      <p:sp>
        <p:nvSpPr>
          <p:cNvPr id="6" name="5 Rectángulo"/>
          <p:cNvSpPr/>
          <p:nvPr/>
        </p:nvSpPr>
        <p:spPr>
          <a:xfrm>
            <a:off x="6742484" y="4079513"/>
            <a:ext cx="4464495" cy="1938992"/>
          </a:xfrm>
          <a:prstGeom prst="rect">
            <a:avLst/>
          </a:prstGeom>
        </p:spPr>
        <p:txBody>
          <a:bodyPr wrap="square">
            <a:spAutoFit/>
          </a:bodyPr>
          <a:lstStyle/>
          <a:p>
            <a:pPr marL="109728" algn="just">
              <a:defRPr/>
            </a:pPr>
            <a:r>
              <a:rPr lang="es-EC" sz="2400" dirty="0"/>
              <a:t>Realizando una planificación en la que se defina la factibilidad de </a:t>
            </a:r>
            <a:r>
              <a:rPr lang="es-ES" sz="2400" dirty="0"/>
              <a:t>la </a:t>
            </a:r>
            <a:r>
              <a:rPr lang="es-EC" sz="2400" dirty="0"/>
              <a:t>adecuación de un centro de acopio en Quinindé para producir y exportar ate.</a:t>
            </a:r>
            <a:endParaRPr lang="es-ES" sz="2400" dirty="0"/>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0476" y="332656"/>
            <a:ext cx="4130948" cy="2753965"/>
          </a:xfrm>
          <a:prstGeom prst="rect">
            <a:avLst/>
          </a:prstGeom>
          <a:effectLst>
            <a:glow rad="228600">
              <a:schemeClr val="accent1">
                <a:satMod val="175000"/>
                <a:alpha val="40000"/>
              </a:schemeClr>
            </a:glow>
          </a:effectLst>
        </p:spPr>
      </p:pic>
      <p:pic>
        <p:nvPicPr>
          <p:cNvPr id="8" name="7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960948"/>
            <a:ext cx="4235523" cy="3019938"/>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43103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261764" y="116633"/>
            <a:ext cx="9361040" cy="432047"/>
          </a:xfrm>
        </p:spPr>
        <p:txBody>
          <a:bodyPr>
            <a:normAutofit/>
          </a:bodyPr>
          <a:lstStyle/>
          <a:p>
            <a:pPr lvl="0"/>
            <a:r>
              <a:rPr lang="es-EC" b="1" dirty="0"/>
              <a:t>ESTUDIO DE MERCADO </a:t>
            </a:r>
            <a:r>
              <a:rPr lang="es-EC" b="1" dirty="0" smtClean="0"/>
              <a:t>INTERNACIONAL - ANALISIS </a:t>
            </a:r>
            <a:r>
              <a:rPr lang="es-EC" b="1" dirty="0"/>
              <a:t>DEL </a:t>
            </a:r>
            <a:r>
              <a:rPr lang="es-EC" b="1" dirty="0" smtClean="0"/>
              <a:t>MERCADO</a:t>
            </a:r>
            <a:endParaRPr lang="en-US" b="1" dirty="0"/>
          </a:p>
          <a:p>
            <a:endParaRPr lang="en-US" dirty="0"/>
          </a:p>
        </p:txBody>
      </p:sp>
      <p:graphicFrame>
        <p:nvGraphicFramePr>
          <p:cNvPr id="8" name="7 Diagrama"/>
          <p:cNvGraphicFramePr/>
          <p:nvPr>
            <p:extLst>
              <p:ext uri="{D42A27DB-BD31-4B8C-83A1-F6EECF244321}">
                <p14:modId xmlns:p14="http://schemas.microsoft.com/office/powerpoint/2010/main" val="1476154811"/>
              </p:ext>
            </p:extLst>
          </p:nvPr>
        </p:nvGraphicFramePr>
        <p:xfrm>
          <a:off x="261764" y="404664"/>
          <a:ext cx="8856984" cy="18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2 Marcador de texto"/>
          <p:cNvSpPr txBox="1">
            <a:spLocks/>
          </p:cNvSpPr>
          <p:nvPr/>
        </p:nvSpPr>
        <p:spPr>
          <a:xfrm>
            <a:off x="261764" y="3022957"/>
            <a:ext cx="2916324" cy="43204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0"/>
              </a:spcBef>
              <a:buClr>
                <a:schemeClr val="accent1"/>
              </a:buClr>
              <a:buSzPct val="100000"/>
              <a:buFont typeface="Arial" pitchFamily="34" charset="0"/>
              <a:buNone/>
              <a:defRPr sz="2000" kern="1200" cap="all" spc="200" baseline="0">
                <a:solidFill>
                  <a:schemeClr val="accent1"/>
                </a:solidFill>
                <a:latin typeface="+mn-lt"/>
                <a:ea typeface="+mn-ea"/>
                <a:cs typeface="+mn-cs"/>
              </a:defRPr>
            </a:lvl1pPr>
            <a:lvl2pPr marL="457200" indent="0" algn="l" defTabSz="914400" rtl="0" eaLnBrk="1" latinLnBrk="0" hangingPunct="1">
              <a:lnSpc>
                <a:spcPct val="90000"/>
              </a:lnSpc>
              <a:spcBef>
                <a:spcPts val="1200"/>
              </a:spcBef>
              <a:buClr>
                <a:schemeClr val="accent1"/>
              </a:buClr>
              <a:buSzPct val="10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Clr>
                <a:schemeClr val="accent1"/>
              </a:buClr>
              <a:buSzPct val="10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Clr>
                <a:schemeClr val="accent1"/>
              </a:buClr>
              <a:buSzPct val="10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Clr>
                <a:schemeClr val="accent1"/>
              </a:buClr>
              <a:buSzPct val="10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9pPr>
          </a:lstStyle>
          <a:p>
            <a:r>
              <a:rPr lang="es-AR" sz="1600" b="1" dirty="0" smtClean="0"/>
              <a:t>DEMANDA EN México</a:t>
            </a:r>
            <a:endParaRPr lang="en-US" sz="1600" dirty="0"/>
          </a:p>
        </p:txBody>
      </p:sp>
      <p:graphicFrame>
        <p:nvGraphicFramePr>
          <p:cNvPr id="14" name="13 Diagrama"/>
          <p:cNvGraphicFramePr/>
          <p:nvPr>
            <p:extLst>
              <p:ext uri="{D42A27DB-BD31-4B8C-83A1-F6EECF244321}">
                <p14:modId xmlns:p14="http://schemas.microsoft.com/office/powerpoint/2010/main" val="252931668"/>
              </p:ext>
            </p:extLst>
          </p:nvPr>
        </p:nvGraphicFramePr>
        <p:xfrm>
          <a:off x="0" y="2924944"/>
          <a:ext cx="8326660" cy="22322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5" name="14 Diagrama"/>
          <p:cNvGraphicFramePr/>
          <p:nvPr>
            <p:extLst>
              <p:ext uri="{D42A27DB-BD31-4B8C-83A1-F6EECF244321}">
                <p14:modId xmlns:p14="http://schemas.microsoft.com/office/powerpoint/2010/main" val="841719259"/>
              </p:ext>
            </p:extLst>
          </p:nvPr>
        </p:nvGraphicFramePr>
        <p:xfrm>
          <a:off x="117748" y="4509120"/>
          <a:ext cx="7776864" cy="163602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9" name="18 Diagrama"/>
          <p:cNvGraphicFramePr/>
          <p:nvPr>
            <p:extLst>
              <p:ext uri="{D42A27DB-BD31-4B8C-83A1-F6EECF244321}">
                <p14:modId xmlns:p14="http://schemas.microsoft.com/office/powerpoint/2010/main" val="2591031848"/>
              </p:ext>
            </p:extLst>
          </p:nvPr>
        </p:nvGraphicFramePr>
        <p:xfrm>
          <a:off x="117748" y="1916832"/>
          <a:ext cx="9505056" cy="962109"/>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8" name="17 Tabla"/>
          <p:cNvGraphicFramePr>
            <a:graphicFrameLocks noGrp="1"/>
          </p:cNvGraphicFramePr>
          <p:nvPr>
            <p:extLst>
              <p:ext uri="{D42A27DB-BD31-4B8C-83A1-F6EECF244321}">
                <p14:modId xmlns:p14="http://schemas.microsoft.com/office/powerpoint/2010/main" val="2592276137"/>
              </p:ext>
            </p:extLst>
          </p:nvPr>
        </p:nvGraphicFramePr>
        <p:xfrm>
          <a:off x="8182644" y="3861048"/>
          <a:ext cx="4006183" cy="1755043"/>
        </p:xfrm>
        <a:graphic>
          <a:graphicData uri="http://schemas.openxmlformats.org/drawingml/2006/table">
            <a:tbl>
              <a:tblPr firstRow="1" firstCol="1" bandRow="1">
                <a:tableStyleId>{7DF18680-E054-41AD-8BC1-D1AEF772440D}</a:tableStyleId>
              </a:tblPr>
              <a:tblGrid>
                <a:gridCol w="818238"/>
                <a:gridCol w="637589"/>
                <a:gridCol w="637589"/>
                <a:gridCol w="637589"/>
                <a:gridCol w="637589"/>
                <a:gridCol w="637589"/>
              </a:tblGrid>
              <a:tr h="435323">
                <a:tc>
                  <a:txBody>
                    <a:bodyPr/>
                    <a:lstStyle/>
                    <a:p>
                      <a:pPr algn="ctr">
                        <a:lnSpc>
                          <a:spcPct val="150000"/>
                        </a:lnSpc>
                        <a:spcAft>
                          <a:spcPts val="0"/>
                        </a:spcAft>
                      </a:pPr>
                      <a:r>
                        <a:rPr lang="es-ES" sz="1100" dirty="0">
                          <a:solidFill>
                            <a:srgbClr val="000000"/>
                          </a:solidFill>
                          <a:effectLst/>
                        </a:rPr>
                        <a:t>País Exportador</a:t>
                      </a:r>
                      <a:endParaRPr lang="en-US" sz="1200" dirty="0">
                        <a:solidFill>
                          <a:srgbClr val="000000"/>
                        </a:solidFill>
                        <a:effectLst/>
                        <a:latin typeface="Arial"/>
                        <a:ea typeface="SimSun"/>
                        <a:cs typeface="Times New Roman"/>
                      </a:endParaRPr>
                    </a:p>
                  </a:txBody>
                  <a:tcPr marL="44450" marR="44450" marT="0" marB="0" anchor="ctr"/>
                </a:tc>
                <a:tc>
                  <a:txBody>
                    <a:bodyPr/>
                    <a:lstStyle/>
                    <a:p>
                      <a:pPr algn="ctr">
                        <a:lnSpc>
                          <a:spcPct val="150000"/>
                        </a:lnSpc>
                        <a:spcAft>
                          <a:spcPts val="0"/>
                        </a:spcAft>
                      </a:pPr>
                      <a:r>
                        <a:rPr lang="es-ES" sz="1100" dirty="0">
                          <a:solidFill>
                            <a:srgbClr val="000000"/>
                          </a:solidFill>
                          <a:effectLst/>
                        </a:rPr>
                        <a:t>1987</a:t>
                      </a:r>
                      <a:endParaRPr lang="en-US" sz="1200" dirty="0">
                        <a:solidFill>
                          <a:srgbClr val="000000"/>
                        </a:solidFill>
                        <a:effectLst/>
                        <a:latin typeface="Arial"/>
                        <a:ea typeface="SimSun"/>
                        <a:cs typeface="Times New Roman"/>
                      </a:endParaRPr>
                    </a:p>
                  </a:txBody>
                  <a:tcPr marL="44450" marR="44450" marT="0" marB="0" anchor="ctr"/>
                </a:tc>
                <a:tc>
                  <a:txBody>
                    <a:bodyPr/>
                    <a:lstStyle/>
                    <a:p>
                      <a:pPr algn="ctr">
                        <a:lnSpc>
                          <a:spcPct val="150000"/>
                        </a:lnSpc>
                        <a:spcAft>
                          <a:spcPts val="0"/>
                        </a:spcAft>
                      </a:pPr>
                      <a:r>
                        <a:rPr lang="es-ES" sz="1100">
                          <a:solidFill>
                            <a:srgbClr val="000000"/>
                          </a:solidFill>
                          <a:effectLst/>
                        </a:rPr>
                        <a:t>1988</a:t>
                      </a:r>
                      <a:endParaRPr lang="en-US" sz="1200">
                        <a:solidFill>
                          <a:srgbClr val="000000"/>
                        </a:solidFill>
                        <a:effectLst/>
                        <a:latin typeface="Arial"/>
                        <a:ea typeface="SimSun"/>
                        <a:cs typeface="Times New Roman"/>
                      </a:endParaRPr>
                    </a:p>
                  </a:txBody>
                  <a:tcPr marL="44450" marR="44450" marT="0" marB="0" anchor="ctr"/>
                </a:tc>
                <a:tc>
                  <a:txBody>
                    <a:bodyPr/>
                    <a:lstStyle/>
                    <a:p>
                      <a:pPr algn="ctr">
                        <a:lnSpc>
                          <a:spcPct val="150000"/>
                        </a:lnSpc>
                        <a:spcAft>
                          <a:spcPts val="0"/>
                        </a:spcAft>
                      </a:pPr>
                      <a:r>
                        <a:rPr lang="es-ES" sz="1100">
                          <a:solidFill>
                            <a:srgbClr val="000000"/>
                          </a:solidFill>
                          <a:effectLst/>
                        </a:rPr>
                        <a:t>1989</a:t>
                      </a:r>
                      <a:endParaRPr lang="en-US" sz="1200">
                        <a:solidFill>
                          <a:srgbClr val="000000"/>
                        </a:solidFill>
                        <a:effectLst/>
                        <a:latin typeface="Arial"/>
                        <a:ea typeface="SimSun"/>
                        <a:cs typeface="Times New Roman"/>
                      </a:endParaRPr>
                    </a:p>
                  </a:txBody>
                  <a:tcPr marL="44450" marR="44450" marT="0" marB="0" anchor="ctr"/>
                </a:tc>
                <a:tc>
                  <a:txBody>
                    <a:bodyPr/>
                    <a:lstStyle/>
                    <a:p>
                      <a:pPr algn="ctr">
                        <a:lnSpc>
                          <a:spcPct val="150000"/>
                        </a:lnSpc>
                        <a:spcAft>
                          <a:spcPts val="0"/>
                        </a:spcAft>
                      </a:pPr>
                      <a:r>
                        <a:rPr lang="es-ES" sz="1100">
                          <a:solidFill>
                            <a:srgbClr val="000000"/>
                          </a:solidFill>
                          <a:effectLst/>
                        </a:rPr>
                        <a:t>1990</a:t>
                      </a:r>
                      <a:endParaRPr lang="en-US" sz="1200">
                        <a:solidFill>
                          <a:srgbClr val="000000"/>
                        </a:solidFill>
                        <a:effectLst/>
                        <a:latin typeface="Arial"/>
                        <a:ea typeface="SimSun"/>
                        <a:cs typeface="Times New Roman"/>
                      </a:endParaRPr>
                    </a:p>
                  </a:txBody>
                  <a:tcPr marL="44450" marR="44450" marT="0" marB="0" anchor="ctr"/>
                </a:tc>
                <a:tc>
                  <a:txBody>
                    <a:bodyPr/>
                    <a:lstStyle/>
                    <a:p>
                      <a:pPr algn="ctr">
                        <a:lnSpc>
                          <a:spcPct val="150000"/>
                        </a:lnSpc>
                        <a:spcAft>
                          <a:spcPts val="0"/>
                        </a:spcAft>
                      </a:pPr>
                      <a:r>
                        <a:rPr lang="es-ES" sz="1100" dirty="0">
                          <a:solidFill>
                            <a:srgbClr val="000000"/>
                          </a:solidFill>
                          <a:effectLst/>
                        </a:rPr>
                        <a:t>1994</a:t>
                      </a:r>
                      <a:endParaRPr lang="en-US" sz="1200" dirty="0">
                        <a:solidFill>
                          <a:srgbClr val="000000"/>
                        </a:solidFill>
                        <a:effectLst/>
                        <a:latin typeface="Arial"/>
                        <a:ea typeface="SimSun"/>
                        <a:cs typeface="Times New Roman"/>
                      </a:endParaRPr>
                    </a:p>
                  </a:txBody>
                  <a:tcPr marL="44450" marR="44450" marT="0" marB="0" anchor="ctr"/>
                </a:tc>
              </a:tr>
              <a:tr h="313031">
                <a:tc>
                  <a:txBody>
                    <a:bodyPr/>
                    <a:lstStyle/>
                    <a:p>
                      <a:pPr algn="ctr">
                        <a:lnSpc>
                          <a:spcPct val="150000"/>
                        </a:lnSpc>
                        <a:spcAft>
                          <a:spcPts val="0"/>
                        </a:spcAft>
                      </a:pPr>
                      <a:r>
                        <a:rPr lang="es-ES" sz="1100">
                          <a:solidFill>
                            <a:srgbClr val="000000"/>
                          </a:solidFill>
                          <a:effectLst/>
                        </a:rPr>
                        <a:t>Colombia</a:t>
                      </a:r>
                      <a:endParaRPr lang="en-US" sz="1200">
                        <a:solidFill>
                          <a:srgbClr val="000000"/>
                        </a:solidFill>
                        <a:effectLst/>
                        <a:latin typeface="Arial"/>
                        <a:ea typeface="SimSun"/>
                        <a:cs typeface="Times New Roman"/>
                      </a:endParaRPr>
                    </a:p>
                  </a:txBody>
                  <a:tcPr marL="44450" marR="44450" marT="0" marB="0" anchor="ctr"/>
                </a:tc>
                <a:tc>
                  <a:txBody>
                    <a:bodyPr/>
                    <a:lstStyle/>
                    <a:p>
                      <a:pPr algn="ctr">
                        <a:lnSpc>
                          <a:spcPct val="150000"/>
                        </a:lnSpc>
                        <a:spcAft>
                          <a:spcPts val="0"/>
                        </a:spcAft>
                      </a:pPr>
                      <a:r>
                        <a:rPr lang="es-ES" sz="1100">
                          <a:solidFill>
                            <a:srgbClr val="000000"/>
                          </a:solidFill>
                          <a:effectLst/>
                        </a:rPr>
                        <a:t>2,487</a:t>
                      </a:r>
                      <a:endParaRPr lang="en-US" sz="1200">
                        <a:solidFill>
                          <a:srgbClr val="000000"/>
                        </a:solidFill>
                        <a:effectLst/>
                        <a:latin typeface="Arial"/>
                        <a:ea typeface="SimSun"/>
                        <a:cs typeface="Times New Roman"/>
                      </a:endParaRPr>
                    </a:p>
                  </a:txBody>
                  <a:tcPr marL="44450" marR="44450" marT="0" marB="0" anchor="ctr"/>
                </a:tc>
                <a:tc>
                  <a:txBody>
                    <a:bodyPr/>
                    <a:lstStyle/>
                    <a:p>
                      <a:pPr algn="ctr">
                        <a:lnSpc>
                          <a:spcPct val="150000"/>
                        </a:lnSpc>
                        <a:spcAft>
                          <a:spcPts val="0"/>
                        </a:spcAft>
                      </a:pPr>
                      <a:r>
                        <a:rPr lang="es-ES" sz="1100">
                          <a:solidFill>
                            <a:srgbClr val="000000"/>
                          </a:solidFill>
                          <a:effectLst/>
                        </a:rPr>
                        <a:t>3,286</a:t>
                      </a:r>
                      <a:endParaRPr lang="en-US" sz="1200">
                        <a:solidFill>
                          <a:srgbClr val="000000"/>
                        </a:solidFill>
                        <a:effectLst/>
                        <a:latin typeface="Arial"/>
                        <a:ea typeface="SimSun"/>
                        <a:cs typeface="Times New Roman"/>
                      </a:endParaRPr>
                    </a:p>
                  </a:txBody>
                  <a:tcPr marL="44450" marR="44450" marT="0" marB="0" anchor="ctr"/>
                </a:tc>
                <a:tc>
                  <a:txBody>
                    <a:bodyPr/>
                    <a:lstStyle/>
                    <a:p>
                      <a:pPr algn="ctr">
                        <a:lnSpc>
                          <a:spcPct val="150000"/>
                        </a:lnSpc>
                        <a:spcAft>
                          <a:spcPts val="0"/>
                        </a:spcAft>
                      </a:pPr>
                      <a:r>
                        <a:rPr lang="es-ES" sz="1100">
                          <a:solidFill>
                            <a:srgbClr val="000000"/>
                          </a:solidFill>
                          <a:effectLst/>
                        </a:rPr>
                        <a:t>2,068</a:t>
                      </a:r>
                      <a:endParaRPr lang="en-US" sz="1200">
                        <a:solidFill>
                          <a:srgbClr val="000000"/>
                        </a:solidFill>
                        <a:effectLst/>
                        <a:latin typeface="Arial"/>
                        <a:ea typeface="SimSun"/>
                        <a:cs typeface="Times New Roman"/>
                      </a:endParaRPr>
                    </a:p>
                  </a:txBody>
                  <a:tcPr marL="44450" marR="44450" marT="0" marB="0" anchor="ctr"/>
                </a:tc>
                <a:tc>
                  <a:txBody>
                    <a:bodyPr/>
                    <a:lstStyle/>
                    <a:p>
                      <a:pPr algn="ctr">
                        <a:lnSpc>
                          <a:spcPct val="150000"/>
                        </a:lnSpc>
                        <a:spcAft>
                          <a:spcPts val="0"/>
                        </a:spcAft>
                      </a:pPr>
                      <a:r>
                        <a:rPr lang="es-ES" sz="1100">
                          <a:solidFill>
                            <a:srgbClr val="000000"/>
                          </a:solidFill>
                          <a:effectLst/>
                        </a:rPr>
                        <a:t>1,889</a:t>
                      </a:r>
                      <a:endParaRPr lang="en-US" sz="1200">
                        <a:solidFill>
                          <a:srgbClr val="000000"/>
                        </a:solidFill>
                        <a:effectLst/>
                        <a:latin typeface="Arial"/>
                        <a:ea typeface="SimSun"/>
                        <a:cs typeface="Times New Roman"/>
                      </a:endParaRPr>
                    </a:p>
                  </a:txBody>
                  <a:tcPr marL="44450" marR="44450" marT="0" marB="0" anchor="ctr"/>
                </a:tc>
                <a:tc>
                  <a:txBody>
                    <a:bodyPr/>
                    <a:lstStyle/>
                    <a:p>
                      <a:pPr algn="ctr">
                        <a:lnSpc>
                          <a:spcPct val="150000"/>
                        </a:lnSpc>
                        <a:spcAft>
                          <a:spcPts val="0"/>
                        </a:spcAft>
                      </a:pPr>
                      <a:r>
                        <a:rPr lang="es-ES" sz="1100">
                          <a:solidFill>
                            <a:srgbClr val="000000"/>
                          </a:solidFill>
                          <a:effectLst/>
                        </a:rPr>
                        <a:t>270</a:t>
                      </a:r>
                      <a:endParaRPr lang="en-US" sz="1200">
                        <a:solidFill>
                          <a:srgbClr val="000000"/>
                        </a:solidFill>
                        <a:effectLst/>
                        <a:latin typeface="Arial"/>
                        <a:ea typeface="SimSun"/>
                        <a:cs typeface="Times New Roman"/>
                      </a:endParaRPr>
                    </a:p>
                  </a:txBody>
                  <a:tcPr marL="44450" marR="44450" marT="0" marB="0" anchor="ctr"/>
                </a:tc>
              </a:tr>
              <a:tr h="313031">
                <a:tc>
                  <a:txBody>
                    <a:bodyPr/>
                    <a:lstStyle/>
                    <a:p>
                      <a:pPr algn="ctr">
                        <a:lnSpc>
                          <a:spcPct val="150000"/>
                        </a:lnSpc>
                        <a:spcAft>
                          <a:spcPts val="0"/>
                        </a:spcAft>
                      </a:pPr>
                      <a:r>
                        <a:rPr lang="es-ES" sz="1100">
                          <a:solidFill>
                            <a:srgbClr val="000000"/>
                          </a:solidFill>
                          <a:effectLst/>
                        </a:rPr>
                        <a:t>Brasil</a:t>
                      </a:r>
                      <a:endParaRPr lang="en-US" sz="1200">
                        <a:solidFill>
                          <a:srgbClr val="000000"/>
                        </a:solidFill>
                        <a:effectLst/>
                        <a:latin typeface="Arial"/>
                        <a:ea typeface="SimSun"/>
                        <a:cs typeface="Times New Roman"/>
                      </a:endParaRPr>
                    </a:p>
                  </a:txBody>
                  <a:tcPr marL="44450" marR="44450" marT="0" marB="0" anchor="ctr"/>
                </a:tc>
                <a:tc>
                  <a:txBody>
                    <a:bodyPr/>
                    <a:lstStyle/>
                    <a:p>
                      <a:pPr algn="ctr">
                        <a:lnSpc>
                          <a:spcPct val="150000"/>
                        </a:lnSpc>
                        <a:spcAft>
                          <a:spcPts val="0"/>
                        </a:spcAft>
                      </a:pPr>
                      <a:r>
                        <a:rPr lang="es-ES" sz="1100">
                          <a:solidFill>
                            <a:srgbClr val="000000"/>
                          </a:solidFill>
                          <a:effectLst/>
                        </a:rPr>
                        <a:t>1,800</a:t>
                      </a:r>
                      <a:endParaRPr lang="en-US" sz="1200">
                        <a:solidFill>
                          <a:srgbClr val="000000"/>
                        </a:solidFill>
                        <a:effectLst/>
                        <a:latin typeface="Arial"/>
                        <a:ea typeface="SimSun"/>
                        <a:cs typeface="Times New Roman"/>
                      </a:endParaRPr>
                    </a:p>
                  </a:txBody>
                  <a:tcPr marL="44450" marR="44450" marT="0" marB="0" anchor="ctr"/>
                </a:tc>
                <a:tc>
                  <a:txBody>
                    <a:bodyPr/>
                    <a:lstStyle/>
                    <a:p>
                      <a:pPr algn="ctr">
                        <a:lnSpc>
                          <a:spcPct val="150000"/>
                        </a:lnSpc>
                        <a:spcAft>
                          <a:spcPts val="0"/>
                        </a:spcAft>
                      </a:pPr>
                      <a:r>
                        <a:rPr lang="es-ES" sz="1100">
                          <a:solidFill>
                            <a:srgbClr val="000000"/>
                          </a:solidFill>
                          <a:effectLst/>
                        </a:rPr>
                        <a:t>2,994</a:t>
                      </a:r>
                      <a:endParaRPr lang="en-US" sz="1200">
                        <a:solidFill>
                          <a:srgbClr val="000000"/>
                        </a:solidFill>
                        <a:effectLst/>
                        <a:latin typeface="Arial"/>
                        <a:ea typeface="SimSun"/>
                        <a:cs typeface="Times New Roman"/>
                      </a:endParaRPr>
                    </a:p>
                  </a:txBody>
                  <a:tcPr marL="44450" marR="44450" marT="0" marB="0" anchor="ctr"/>
                </a:tc>
                <a:tc>
                  <a:txBody>
                    <a:bodyPr/>
                    <a:lstStyle/>
                    <a:p>
                      <a:pPr algn="ctr">
                        <a:lnSpc>
                          <a:spcPct val="150000"/>
                        </a:lnSpc>
                        <a:spcAft>
                          <a:spcPts val="0"/>
                        </a:spcAft>
                      </a:pPr>
                      <a:r>
                        <a:rPr lang="es-ES" sz="1100">
                          <a:solidFill>
                            <a:srgbClr val="000000"/>
                          </a:solidFill>
                          <a:effectLst/>
                        </a:rPr>
                        <a:t>3,877</a:t>
                      </a:r>
                      <a:endParaRPr lang="en-US" sz="1200">
                        <a:solidFill>
                          <a:srgbClr val="000000"/>
                        </a:solidFill>
                        <a:effectLst/>
                        <a:latin typeface="Arial"/>
                        <a:ea typeface="SimSun"/>
                        <a:cs typeface="Times New Roman"/>
                      </a:endParaRPr>
                    </a:p>
                  </a:txBody>
                  <a:tcPr marL="44450" marR="44450" marT="0" marB="0" anchor="ctr"/>
                </a:tc>
                <a:tc>
                  <a:txBody>
                    <a:bodyPr/>
                    <a:lstStyle/>
                    <a:p>
                      <a:pPr algn="ctr">
                        <a:lnSpc>
                          <a:spcPct val="150000"/>
                        </a:lnSpc>
                        <a:spcAft>
                          <a:spcPts val="0"/>
                        </a:spcAft>
                      </a:pPr>
                      <a:r>
                        <a:rPr lang="es-ES" sz="1100">
                          <a:solidFill>
                            <a:srgbClr val="000000"/>
                          </a:solidFill>
                          <a:effectLst/>
                        </a:rPr>
                        <a:t>1,350</a:t>
                      </a:r>
                      <a:endParaRPr lang="en-US" sz="1200">
                        <a:solidFill>
                          <a:srgbClr val="000000"/>
                        </a:solidFill>
                        <a:effectLst/>
                        <a:latin typeface="Arial"/>
                        <a:ea typeface="SimSun"/>
                        <a:cs typeface="Times New Roman"/>
                      </a:endParaRPr>
                    </a:p>
                  </a:txBody>
                  <a:tcPr marL="44450" marR="44450" marT="0" marB="0" anchor="ctr"/>
                </a:tc>
                <a:tc>
                  <a:txBody>
                    <a:bodyPr/>
                    <a:lstStyle/>
                    <a:p>
                      <a:pPr algn="ctr">
                        <a:lnSpc>
                          <a:spcPct val="150000"/>
                        </a:lnSpc>
                        <a:spcAft>
                          <a:spcPts val="0"/>
                        </a:spcAft>
                      </a:pPr>
                      <a:r>
                        <a:rPr lang="es-ES" sz="1100">
                          <a:solidFill>
                            <a:srgbClr val="000000"/>
                          </a:solidFill>
                          <a:effectLst/>
                        </a:rPr>
                        <a:t> </a:t>
                      </a:r>
                      <a:endParaRPr lang="en-US" sz="1200">
                        <a:solidFill>
                          <a:srgbClr val="000000"/>
                        </a:solidFill>
                        <a:effectLst/>
                        <a:latin typeface="Arial"/>
                        <a:ea typeface="SimSun"/>
                        <a:cs typeface="Times New Roman"/>
                      </a:endParaRPr>
                    </a:p>
                  </a:txBody>
                  <a:tcPr marL="44450" marR="44450" marT="0" marB="0" anchor="ctr"/>
                </a:tc>
              </a:tr>
              <a:tr h="313031">
                <a:tc>
                  <a:txBody>
                    <a:bodyPr/>
                    <a:lstStyle/>
                    <a:p>
                      <a:pPr algn="ctr">
                        <a:lnSpc>
                          <a:spcPct val="150000"/>
                        </a:lnSpc>
                        <a:spcAft>
                          <a:spcPts val="0"/>
                        </a:spcAft>
                      </a:pPr>
                      <a:r>
                        <a:rPr lang="es-ES" sz="1100">
                          <a:solidFill>
                            <a:srgbClr val="000000"/>
                          </a:solidFill>
                          <a:effectLst/>
                        </a:rPr>
                        <a:t>Ecuador</a:t>
                      </a:r>
                      <a:endParaRPr lang="en-US" sz="1200">
                        <a:solidFill>
                          <a:srgbClr val="000000"/>
                        </a:solidFill>
                        <a:effectLst/>
                        <a:latin typeface="Arial"/>
                        <a:ea typeface="SimSun"/>
                        <a:cs typeface="Times New Roman"/>
                      </a:endParaRPr>
                    </a:p>
                  </a:txBody>
                  <a:tcPr marL="44450" marR="44450" marT="0" marB="0" anchor="ctr"/>
                </a:tc>
                <a:tc>
                  <a:txBody>
                    <a:bodyPr/>
                    <a:lstStyle/>
                    <a:p>
                      <a:pPr algn="ctr">
                        <a:lnSpc>
                          <a:spcPct val="150000"/>
                        </a:lnSpc>
                        <a:spcAft>
                          <a:spcPts val="0"/>
                        </a:spcAft>
                      </a:pPr>
                      <a:r>
                        <a:rPr lang="es-ES" sz="1100">
                          <a:solidFill>
                            <a:srgbClr val="000000"/>
                          </a:solidFill>
                          <a:effectLst/>
                        </a:rPr>
                        <a:t>800</a:t>
                      </a:r>
                      <a:endParaRPr lang="en-US" sz="1200">
                        <a:solidFill>
                          <a:srgbClr val="000000"/>
                        </a:solidFill>
                        <a:effectLst/>
                        <a:latin typeface="Arial"/>
                        <a:ea typeface="SimSun"/>
                        <a:cs typeface="Times New Roman"/>
                      </a:endParaRPr>
                    </a:p>
                  </a:txBody>
                  <a:tcPr marL="44450" marR="44450" marT="0" marB="0" anchor="ctr"/>
                </a:tc>
                <a:tc>
                  <a:txBody>
                    <a:bodyPr/>
                    <a:lstStyle/>
                    <a:p>
                      <a:pPr algn="ctr">
                        <a:lnSpc>
                          <a:spcPct val="150000"/>
                        </a:lnSpc>
                        <a:spcAft>
                          <a:spcPts val="0"/>
                        </a:spcAft>
                      </a:pPr>
                      <a:r>
                        <a:rPr lang="es-ES" sz="1100">
                          <a:solidFill>
                            <a:srgbClr val="000000"/>
                          </a:solidFill>
                          <a:effectLst/>
                        </a:rPr>
                        <a:t>1,100</a:t>
                      </a:r>
                      <a:endParaRPr lang="en-US" sz="1200">
                        <a:solidFill>
                          <a:srgbClr val="000000"/>
                        </a:solidFill>
                        <a:effectLst/>
                        <a:latin typeface="Arial"/>
                        <a:ea typeface="SimSun"/>
                        <a:cs typeface="Times New Roman"/>
                      </a:endParaRPr>
                    </a:p>
                  </a:txBody>
                  <a:tcPr marL="44450" marR="44450" marT="0" marB="0" anchor="ctr"/>
                </a:tc>
                <a:tc>
                  <a:txBody>
                    <a:bodyPr/>
                    <a:lstStyle/>
                    <a:p>
                      <a:pPr algn="ctr">
                        <a:lnSpc>
                          <a:spcPct val="150000"/>
                        </a:lnSpc>
                        <a:spcAft>
                          <a:spcPts val="0"/>
                        </a:spcAft>
                      </a:pPr>
                      <a:r>
                        <a:rPr lang="es-ES" sz="1100">
                          <a:solidFill>
                            <a:srgbClr val="000000"/>
                          </a:solidFill>
                          <a:effectLst/>
                        </a:rPr>
                        <a:t>1,200</a:t>
                      </a:r>
                      <a:endParaRPr lang="en-US" sz="1200">
                        <a:solidFill>
                          <a:srgbClr val="000000"/>
                        </a:solidFill>
                        <a:effectLst/>
                        <a:latin typeface="Arial"/>
                        <a:ea typeface="SimSun"/>
                        <a:cs typeface="Times New Roman"/>
                      </a:endParaRPr>
                    </a:p>
                  </a:txBody>
                  <a:tcPr marL="44450" marR="44450" marT="0" marB="0" anchor="ctr"/>
                </a:tc>
                <a:tc>
                  <a:txBody>
                    <a:bodyPr/>
                    <a:lstStyle/>
                    <a:p>
                      <a:pPr algn="ctr">
                        <a:lnSpc>
                          <a:spcPct val="150000"/>
                        </a:lnSpc>
                        <a:spcAft>
                          <a:spcPts val="0"/>
                        </a:spcAft>
                      </a:pPr>
                      <a:r>
                        <a:rPr lang="es-ES" sz="1100">
                          <a:solidFill>
                            <a:srgbClr val="000000"/>
                          </a:solidFill>
                          <a:effectLst/>
                        </a:rPr>
                        <a:t>1,485</a:t>
                      </a:r>
                      <a:endParaRPr lang="en-US" sz="1200">
                        <a:solidFill>
                          <a:srgbClr val="000000"/>
                        </a:solidFill>
                        <a:effectLst/>
                        <a:latin typeface="Arial"/>
                        <a:ea typeface="SimSun"/>
                        <a:cs typeface="Times New Roman"/>
                      </a:endParaRPr>
                    </a:p>
                  </a:txBody>
                  <a:tcPr marL="44450" marR="44450" marT="0" marB="0" anchor="ctr"/>
                </a:tc>
                <a:tc>
                  <a:txBody>
                    <a:bodyPr/>
                    <a:lstStyle/>
                    <a:p>
                      <a:pPr algn="ctr">
                        <a:lnSpc>
                          <a:spcPct val="150000"/>
                        </a:lnSpc>
                        <a:spcAft>
                          <a:spcPts val="0"/>
                        </a:spcAft>
                      </a:pPr>
                      <a:r>
                        <a:rPr lang="es-ES" sz="1100">
                          <a:solidFill>
                            <a:srgbClr val="000000"/>
                          </a:solidFill>
                          <a:effectLst/>
                        </a:rPr>
                        <a:t>4,200</a:t>
                      </a:r>
                      <a:endParaRPr lang="en-US" sz="1200">
                        <a:solidFill>
                          <a:srgbClr val="000000"/>
                        </a:solidFill>
                        <a:effectLst/>
                        <a:latin typeface="Arial"/>
                        <a:ea typeface="SimSun"/>
                        <a:cs typeface="Times New Roman"/>
                      </a:endParaRPr>
                    </a:p>
                  </a:txBody>
                  <a:tcPr marL="44450" marR="44450" marT="0" marB="0" anchor="ctr"/>
                </a:tc>
              </a:tr>
              <a:tr h="313031">
                <a:tc>
                  <a:txBody>
                    <a:bodyPr/>
                    <a:lstStyle/>
                    <a:p>
                      <a:pPr algn="ctr">
                        <a:lnSpc>
                          <a:spcPct val="150000"/>
                        </a:lnSpc>
                        <a:spcAft>
                          <a:spcPts val="0"/>
                        </a:spcAft>
                      </a:pPr>
                      <a:r>
                        <a:rPr lang="es-ES" sz="1100">
                          <a:solidFill>
                            <a:srgbClr val="000000"/>
                          </a:solidFill>
                          <a:effectLst/>
                        </a:rPr>
                        <a:t>Perú</a:t>
                      </a:r>
                      <a:endParaRPr lang="en-US" sz="1200">
                        <a:solidFill>
                          <a:srgbClr val="000000"/>
                        </a:solidFill>
                        <a:effectLst/>
                        <a:latin typeface="Arial"/>
                        <a:ea typeface="SimSun"/>
                        <a:cs typeface="Times New Roman"/>
                      </a:endParaRPr>
                    </a:p>
                  </a:txBody>
                  <a:tcPr marL="44450" marR="44450" marT="0" marB="0" anchor="ctr"/>
                </a:tc>
                <a:tc>
                  <a:txBody>
                    <a:bodyPr/>
                    <a:lstStyle/>
                    <a:p>
                      <a:pPr algn="ctr">
                        <a:lnSpc>
                          <a:spcPct val="150000"/>
                        </a:lnSpc>
                        <a:spcAft>
                          <a:spcPts val="0"/>
                        </a:spcAft>
                      </a:pPr>
                      <a:r>
                        <a:rPr lang="es-ES" sz="1100">
                          <a:solidFill>
                            <a:srgbClr val="000000"/>
                          </a:solidFill>
                          <a:effectLst/>
                        </a:rPr>
                        <a:t>1,029</a:t>
                      </a:r>
                      <a:endParaRPr lang="en-US" sz="1200">
                        <a:solidFill>
                          <a:srgbClr val="000000"/>
                        </a:solidFill>
                        <a:effectLst/>
                        <a:latin typeface="Arial"/>
                        <a:ea typeface="SimSun"/>
                        <a:cs typeface="Times New Roman"/>
                      </a:endParaRPr>
                    </a:p>
                  </a:txBody>
                  <a:tcPr marL="44450" marR="44450" marT="0" marB="0" anchor="ctr"/>
                </a:tc>
                <a:tc>
                  <a:txBody>
                    <a:bodyPr/>
                    <a:lstStyle/>
                    <a:p>
                      <a:pPr algn="ctr">
                        <a:lnSpc>
                          <a:spcPct val="150000"/>
                        </a:lnSpc>
                        <a:spcAft>
                          <a:spcPts val="0"/>
                        </a:spcAft>
                      </a:pPr>
                      <a:r>
                        <a:rPr lang="es-ES" sz="1100">
                          <a:solidFill>
                            <a:srgbClr val="000000"/>
                          </a:solidFill>
                          <a:effectLst/>
                        </a:rPr>
                        <a:t>1,178</a:t>
                      </a:r>
                      <a:endParaRPr lang="en-US" sz="1200">
                        <a:solidFill>
                          <a:srgbClr val="000000"/>
                        </a:solidFill>
                        <a:effectLst/>
                        <a:latin typeface="Arial"/>
                        <a:ea typeface="SimSun"/>
                        <a:cs typeface="Times New Roman"/>
                      </a:endParaRPr>
                    </a:p>
                  </a:txBody>
                  <a:tcPr marL="44450" marR="44450" marT="0" marB="0" anchor="ctr"/>
                </a:tc>
                <a:tc>
                  <a:txBody>
                    <a:bodyPr/>
                    <a:lstStyle/>
                    <a:p>
                      <a:pPr algn="ctr">
                        <a:lnSpc>
                          <a:spcPct val="150000"/>
                        </a:lnSpc>
                        <a:spcAft>
                          <a:spcPts val="0"/>
                        </a:spcAft>
                      </a:pPr>
                      <a:r>
                        <a:rPr lang="es-ES" sz="1100">
                          <a:solidFill>
                            <a:srgbClr val="000000"/>
                          </a:solidFill>
                          <a:effectLst/>
                        </a:rPr>
                        <a:t>1,705</a:t>
                      </a:r>
                      <a:endParaRPr lang="en-US" sz="1200">
                        <a:solidFill>
                          <a:srgbClr val="000000"/>
                        </a:solidFill>
                        <a:effectLst/>
                        <a:latin typeface="Arial"/>
                        <a:ea typeface="SimSun"/>
                        <a:cs typeface="Times New Roman"/>
                      </a:endParaRPr>
                    </a:p>
                  </a:txBody>
                  <a:tcPr marL="44450" marR="44450" marT="0" marB="0" anchor="ctr"/>
                </a:tc>
                <a:tc>
                  <a:txBody>
                    <a:bodyPr/>
                    <a:lstStyle/>
                    <a:p>
                      <a:pPr algn="ctr">
                        <a:lnSpc>
                          <a:spcPct val="150000"/>
                        </a:lnSpc>
                        <a:spcAft>
                          <a:spcPts val="0"/>
                        </a:spcAft>
                      </a:pPr>
                      <a:r>
                        <a:rPr lang="es-ES" sz="1100">
                          <a:solidFill>
                            <a:srgbClr val="000000"/>
                          </a:solidFill>
                          <a:effectLst/>
                        </a:rPr>
                        <a:t>1,243</a:t>
                      </a:r>
                      <a:endParaRPr lang="en-US" sz="1200">
                        <a:solidFill>
                          <a:srgbClr val="000000"/>
                        </a:solidFill>
                        <a:effectLst/>
                        <a:latin typeface="Arial"/>
                        <a:ea typeface="SimSun"/>
                        <a:cs typeface="Times New Roman"/>
                      </a:endParaRPr>
                    </a:p>
                  </a:txBody>
                  <a:tcPr marL="44450" marR="44450" marT="0" marB="0" anchor="ctr"/>
                </a:tc>
                <a:tc>
                  <a:txBody>
                    <a:bodyPr/>
                    <a:lstStyle/>
                    <a:p>
                      <a:pPr algn="ctr">
                        <a:lnSpc>
                          <a:spcPct val="150000"/>
                        </a:lnSpc>
                        <a:spcAft>
                          <a:spcPts val="0"/>
                        </a:spcAft>
                      </a:pPr>
                      <a:r>
                        <a:rPr lang="es-ES" sz="1100" dirty="0">
                          <a:solidFill>
                            <a:srgbClr val="000000"/>
                          </a:solidFill>
                          <a:effectLst/>
                        </a:rPr>
                        <a:t>768</a:t>
                      </a:r>
                      <a:endParaRPr lang="en-US" sz="1200" dirty="0">
                        <a:solidFill>
                          <a:srgbClr val="000000"/>
                        </a:solidFill>
                        <a:effectLst/>
                        <a:latin typeface="Arial"/>
                        <a:ea typeface="SimSun"/>
                        <a:cs typeface="Times New Roman"/>
                      </a:endParaRPr>
                    </a:p>
                  </a:txBody>
                  <a:tcPr marL="44450" marR="44450" marT="0" marB="0" anchor="ctr"/>
                </a:tc>
              </a:tr>
            </a:tbl>
          </a:graphicData>
        </a:graphic>
      </p:graphicFrame>
      <p:pic>
        <p:nvPicPr>
          <p:cNvPr id="22" name="21 Imagen"/>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550796" y="620688"/>
            <a:ext cx="2286000" cy="2000250"/>
          </a:xfrm>
          <a:prstGeom prst="rect">
            <a:avLst/>
          </a:prstGeom>
          <a:effectLst>
            <a:glow rad="139700">
              <a:schemeClr val="accent1">
                <a:satMod val="175000"/>
                <a:alpha val="40000"/>
              </a:schemeClr>
            </a:glow>
          </a:effectLst>
        </p:spPr>
      </p:pic>
      <p:sp>
        <p:nvSpPr>
          <p:cNvPr id="23" name="22 CuadroTexto"/>
          <p:cNvSpPr txBox="1"/>
          <p:nvPr/>
        </p:nvSpPr>
        <p:spPr>
          <a:xfrm>
            <a:off x="8182644" y="3356992"/>
            <a:ext cx="3456384" cy="734047"/>
          </a:xfrm>
          <a:prstGeom prst="rect">
            <a:avLst/>
          </a:prstGeom>
          <a:noFill/>
        </p:spPr>
        <p:txBody>
          <a:bodyPr wrap="square" rtlCol="0">
            <a:spAutoFit/>
          </a:bodyPr>
          <a:lstStyle/>
          <a:p>
            <a:pPr lvl="0" algn="ctr">
              <a:lnSpc>
                <a:spcPct val="90000"/>
              </a:lnSpc>
            </a:pPr>
            <a:r>
              <a:rPr lang="es-EC" sz="1400" b="1" dirty="0"/>
              <a:t>Exportación mundial de jugo concentrado de maracuyá por países seleccionados</a:t>
            </a:r>
          </a:p>
          <a:p>
            <a:pPr>
              <a:lnSpc>
                <a:spcPct val="90000"/>
              </a:lnSpc>
            </a:pPr>
            <a:endParaRPr lang="es-EC" dirty="0"/>
          </a:p>
        </p:txBody>
      </p:sp>
    </p:spTree>
    <p:extLst>
      <p:ext uri="{BB962C8B-B14F-4D97-AF65-F5344CB8AC3E}">
        <p14:creationId xmlns:p14="http://schemas.microsoft.com/office/powerpoint/2010/main" val="43103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77788" y="260648"/>
            <a:ext cx="4381127" cy="395064"/>
          </a:xfrm>
        </p:spPr>
        <p:txBody>
          <a:bodyPr/>
          <a:lstStyle/>
          <a:p>
            <a:r>
              <a:rPr lang="es-EC" smtClean="0"/>
              <a:t>Proyección de la demanda</a:t>
            </a:r>
            <a:endParaRPr lang="es-EC"/>
          </a:p>
        </p:txBody>
      </p:sp>
      <p:graphicFrame>
        <p:nvGraphicFramePr>
          <p:cNvPr id="5" name="4 Tabla"/>
          <p:cNvGraphicFramePr>
            <a:graphicFrameLocks noGrp="1"/>
          </p:cNvGraphicFramePr>
          <p:nvPr>
            <p:extLst>
              <p:ext uri="{D42A27DB-BD31-4B8C-83A1-F6EECF244321}">
                <p14:modId xmlns:p14="http://schemas.microsoft.com/office/powerpoint/2010/main" val="1788244944"/>
              </p:ext>
            </p:extLst>
          </p:nvPr>
        </p:nvGraphicFramePr>
        <p:xfrm>
          <a:off x="0" y="2420888"/>
          <a:ext cx="4942284" cy="2794635"/>
        </p:xfrm>
        <a:graphic>
          <a:graphicData uri="http://schemas.openxmlformats.org/drawingml/2006/table">
            <a:tbl>
              <a:tblPr firstRow="1" firstCol="1" bandRow="1">
                <a:effectLst>
                  <a:innerShdw blurRad="114300">
                    <a:prstClr val="black"/>
                  </a:innerShdw>
                </a:effectLst>
                <a:tableStyleId>{5C22544A-7EE6-4342-B048-85BDC9FD1C3A}</a:tableStyleId>
              </a:tblPr>
              <a:tblGrid>
                <a:gridCol w="1192939"/>
                <a:gridCol w="1906408"/>
                <a:gridCol w="1842937"/>
              </a:tblGrid>
              <a:tr h="600075">
                <a:tc>
                  <a:txBody>
                    <a:bodyPr/>
                    <a:lstStyle/>
                    <a:p>
                      <a:pPr algn="ctr">
                        <a:lnSpc>
                          <a:spcPct val="150000"/>
                        </a:lnSpc>
                        <a:spcAft>
                          <a:spcPts val="0"/>
                        </a:spcAft>
                      </a:pPr>
                      <a:r>
                        <a:rPr lang="es-EC" sz="1200" dirty="0">
                          <a:solidFill>
                            <a:srgbClr val="000000"/>
                          </a:solidFill>
                          <a:effectLst/>
                        </a:rPr>
                        <a:t>Año</a:t>
                      </a:r>
                      <a:endParaRPr lang="en-US" sz="1200" dirty="0">
                        <a:solidFill>
                          <a:srgbClr val="000000"/>
                        </a:solidFill>
                        <a:effectLst/>
                        <a:latin typeface="Arial"/>
                        <a:ea typeface="SimSun"/>
                        <a:cs typeface="Times New Roman"/>
                      </a:endParaRPr>
                    </a:p>
                  </a:txBody>
                  <a:tcPr marL="44450" marR="44450" marT="0" marB="0" anchor="ctr">
                    <a:solidFill>
                      <a:srgbClr val="FFFF00"/>
                    </a:solidFill>
                  </a:tcPr>
                </a:tc>
                <a:tc>
                  <a:txBody>
                    <a:bodyPr/>
                    <a:lstStyle/>
                    <a:p>
                      <a:pPr algn="ctr">
                        <a:lnSpc>
                          <a:spcPct val="150000"/>
                        </a:lnSpc>
                        <a:spcAft>
                          <a:spcPts val="0"/>
                        </a:spcAft>
                      </a:pPr>
                      <a:r>
                        <a:rPr lang="es-EC" sz="1200" dirty="0">
                          <a:solidFill>
                            <a:srgbClr val="000000"/>
                          </a:solidFill>
                          <a:effectLst/>
                        </a:rPr>
                        <a:t>Demanda</a:t>
                      </a:r>
                      <a:endParaRPr lang="en-US" sz="1200" dirty="0">
                        <a:solidFill>
                          <a:srgbClr val="000000"/>
                        </a:solidFill>
                        <a:effectLst/>
                        <a:latin typeface="Arial"/>
                        <a:ea typeface="SimSun"/>
                        <a:cs typeface="Times New Roman"/>
                      </a:endParaRPr>
                    </a:p>
                  </a:txBody>
                  <a:tcPr marL="44450" marR="44450" marT="0" marB="0" anchor="ctr">
                    <a:solidFill>
                      <a:srgbClr val="FFFF00"/>
                    </a:solidFill>
                  </a:tcPr>
                </a:tc>
                <a:tc>
                  <a:txBody>
                    <a:bodyPr/>
                    <a:lstStyle/>
                    <a:p>
                      <a:pPr algn="ctr">
                        <a:lnSpc>
                          <a:spcPct val="150000"/>
                        </a:lnSpc>
                        <a:spcAft>
                          <a:spcPts val="0"/>
                        </a:spcAft>
                      </a:pPr>
                      <a:r>
                        <a:rPr lang="es-EC" sz="1200" dirty="0">
                          <a:solidFill>
                            <a:srgbClr val="000000"/>
                          </a:solidFill>
                          <a:effectLst/>
                        </a:rPr>
                        <a:t>Pronóstico promedios móviles</a:t>
                      </a:r>
                      <a:endParaRPr lang="en-US" sz="1200" dirty="0">
                        <a:solidFill>
                          <a:srgbClr val="000000"/>
                        </a:solidFill>
                        <a:effectLst/>
                        <a:latin typeface="Arial"/>
                        <a:ea typeface="SimSun"/>
                        <a:cs typeface="Times New Roman"/>
                      </a:endParaRPr>
                    </a:p>
                  </a:txBody>
                  <a:tcPr marL="44450" marR="44450" marT="0" marB="0" anchor="ctr">
                    <a:solidFill>
                      <a:srgbClr val="FFFF00"/>
                    </a:solidFill>
                  </a:tcPr>
                </a:tc>
              </a:tr>
              <a:tr h="200025">
                <a:tc>
                  <a:txBody>
                    <a:bodyPr/>
                    <a:lstStyle/>
                    <a:p>
                      <a:pPr algn="ctr">
                        <a:lnSpc>
                          <a:spcPct val="150000"/>
                        </a:lnSpc>
                        <a:spcAft>
                          <a:spcPts val="0"/>
                        </a:spcAft>
                      </a:pPr>
                      <a:r>
                        <a:rPr lang="es-EC" sz="1200">
                          <a:solidFill>
                            <a:srgbClr val="000000"/>
                          </a:solidFill>
                          <a:effectLst/>
                        </a:rPr>
                        <a:t>2008</a:t>
                      </a:r>
                      <a:endParaRPr lang="en-US" sz="1200">
                        <a:solidFill>
                          <a:srgbClr val="000000"/>
                        </a:solidFill>
                        <a:effectLst/>
                        <a:latin typeface="Arial"/>
                        <a:ea typeface="SimSun"/>
                        <a:cs typeface="Times New Roman"/>
                      </a:endParaRPr>
                    </a:p>
                  </a:txBody>
                  <a:tcPr marL="44450" marR="44450" marT="0" marB="0" anchor="b">
                    <a:solidFill>
                      <a:srgbClr val="FFFF00"/>
                    </a:solidFill>
                  </a:tcPr>
                </a:tc>
                <a:tc>
                  <a:txBody>
                    <a:bodyPr/>
                    <a:lstStyle/>
                    <a:p>
                      <a:pPr algn="l">
                        <a:lnSpc>
                          <a:spcPct val="150000"/>
                        </a:lnSpc>
                        <a:spcAft>
                          <a:spcPts val="0"/>
                        </a:spcAft>
                      </a:pPr>
                      <a:r>
                        <a:rPr lang="es-EC" sz="1000" dirty="0">
                          <a:solidFill>
                            <a:srgbClr val="000000"/>
                          </a:solidFill>
                          <a:effectLst/>
                        </a:rPr>
                        <a:t> $          509,745,117.00 </a:t>
                      </a:r>
                      <a:endParaRPr lang="en-US" sz="1200" dirty="0">
                        <a:solidFill>
                          <a:srgbClr val="000000"/>
                        </a:solidFill>
                        <a:effectLst/>
                        <a:latin typeface="Arial"/>
                        <a:ea typeface="SimSun"/>
                        <a:cs typeface="Times New Roman"/>
                      </a:endParaRPr>
                    </a:p>
                  </a:txBody>
                  <a:tcPr marL="44450" marR="44450" marT="0" marB="0" anchor="b">
                    <a:solidFill>
                      <a:srgbClr val="FFFF00"/>
                    </a:solidFill>
                  </a:tcPr>
                </a:tc>
                <a:tc>
                  <a:txBody>
                    <a:bodyPr/>
                    <a:lstStyle/>
                    <a:p>
                      <a:pPr algn="ctr">
                        <a:lnSpc>
                          <a:spcPct val="150000"/>
                        </a:lnSpc>
                        <a:spcAft>
                          <a:spcPts val="0"/>
                        </a:spcAft>
                      </a:pPr>
                      <a:r>
                        <a:rPr lang="es-EC" sz="1200">
                          <a:solidFill>
                            <a:srgbClr val="000000"/>
                          </a:solidFill>
                          <a:effectLst/>
                        </a:rPr>
                        <a:t>-</a:t>
                      </a:r>
                      <a:endParaRPr lang="en-US" sz="1200">
                        <a:solidFill>
                          <a:srgbClr val="000000"/>
                        </a:solidFill>
                        <a:effectLst/>
                        <a:latin typeface="Arial"/>
                        <a:ea typeface="SimSun"/>
                        <a:cs typeface="Times New Roman"/>
                      </a:endParaRPr>
                    </a:p>
                  </a:txBody>
                  <a:tcPr marL="44450" marR="44450" marT="0" marB="0" anchor="b">
                    <a:solidFill>
                      <a:srgbClr val="FFFF00"/>
                    </a:solidFill>
                  </a:tcPr>
                </a:tc>
              </a:tr>
              <a:tr h="200025">
                <a:tc>
                  <a:txBody>
                    <a:bodyPr/>
                    <a:lstStyle/>
                    <a:p>
                      <a:pPr algn="ctr">
                        <a:lnSpc>
                          <a:spcPct val="150000"/>
                        </a:lnSpc>
                        <a:spcAft>
                          <a:spcPts val="0"/>
                        </a:spcAft>
                      </a:pPr>
                      <a:r>
                        <a:rPr lang="es-EC" sz="1200">
                          <a:solidFill>
                            <a:srgbClr val="000000"/>
                          </a:solidFill>
                          <a:effectLst/>
                        </a:rPr>
                        <a:t>2009</a:t>
                      </a:r>
                      <a:endParaRPr lang="en-US" sz="1200">
                        <a:solidFill>
                          <a:srgbClr val="000000"/>
                        </a:solidFill>
                        <a:effectLst/>
                        <a:latin typeface="Arial"/>
                        <a:ea typeface="SimSun"/>
                        <a:cs typeface="Times New Roman"/>
                      </a:endParaRPr>
                    </a:p>
                  </a:txBody>
                  <a:tcPr marL="44450" marR="44450" marT="0" marB="0" anchor="ctr">
                    <a:solidFill>
                      <a:srgbClr val="FFFF00"/>
                    </a:solidFill>
                  </a:tcPr>
                </a:tc>
                <a:tc>
                  <a:txBody>
                    <a:bodyPr/>
                    <a:lstStyle/>
                    <a:p>
                      <a:pPr algn="l">
                        <a:lnSpc>
                          <a:spcPct val="150000"/>
                        </a:lnSpc>
                        <a:spcAft>
                          <a:spcPts val="0"/>
                        </a:spcAft>
                      </a:pPr>
                      <a:r>
                        <a:rPr lang="es-EC" sz="1000">
                          <a:solidFill>
                            <a:srgbClr val="000000"/>
                          </a:solidFill>
                          <a:effectLst/>
                        </a:rPr>
                        <a:t> $          705,231,140.00 </a:t>
                      </a:r>
                      <a:endParaRPr lang="en-US" sz="1200">
                        <a:solidFill>
                          <a:srgbClr val="000000"/>
                        </a:solidFill>
                        <a:effectLst/>
                        <a:latin typeface="Arial"/>
                        <a:ea typeface="SimSun"/>
                        <a:cs typeface="Times New Roman"/>
                      </a:endParaRPr>
                    </a:p>
                  </a:txBody>
                  <a:tcPr marL="44450" marR="44450" marT="0" marB="0" anchor="b">
                    <a:solidFill>
                      <a:srgbClr val="FFFF00"/>
                    </a:solidFill>
                  </a:tcPr>
                </a:tc>
                <a:tc>
                  <a:txBody>
                    <a:bodyPr/>
                    <a:lstStyle/>
                    <a:p>
                      <a:pPr algn="ctr">
                        <a:lnSpc>
                          <a:spcPct val="150000"/>
                        </a:lnSpc>
                        <a:spcAft>
                          <a:spcPts val="0"/>
                        </a:spcAft>
                      </a:pPr>
                      <a:r>
                        <a:rPr lang="es-EC" sz="1000">
                          <a:solidFill>
                            <a:srgbClr val="000000"/>
                          </a:solidFill>
                          <a:effectLst/>
                        </a:rPr>
                        <a:t> - </a:t>
                      </a:r>
                      <a:endParaRPr lang="en-US" sz="1200">
                        <a:solidFill>
                          <a:srgbClr val="000000"/>
                        </a:solidFill>
                        <a:effectLst/>
                        <a:latin typeface="Arial"/>
                        <a:ea typeface="SimSun"/>
                        <a:cs typeface="Times New Roman"/>
                      </a:endParaRPr>
                    </a:p>
                  </a:txBody>
                  <a:tcPr marL="44450" marR="44450" marT="0" marB="0" anchor="b">
                    <a:solidFill>
                      <a:srgbClr val="FFFF00"/>
                    </a:solidFill>
                  </a:tcPr>
                </a:tc>
              </a:tr>
              <a:tr h="200025">
                <a:tc>
                  <a:txBody>
                    <a:bodyPr/>
                    <a:lstStyle/>
                    <a:p>
                      <a:pPr algn="ctr">
                        <a:lnSpc>
                          <a:spcPct val="150000"/>
                        </a:lnSpc>
                        <a:spcAft>
                          <a:spcPts val="0"/>
                        </a:spcAft>
                      </a:pPr>
                      <a:r>
                        <a:rPr lang="es-EC" sz="1200">
                          <a:solidFill>
                            <a:srgbClr val="000000"/>
                          </a:solidFill>
                          <a:effectLst/>
                        </a:rPr>
                        <a:t>2010</a:t>
                      </a:r>
                      <a:endParaRPr lang="en-US" sz="1200">
                        <a:solidFill>
                          <a:srgbClr val="000000"/>
                        </a:solidFill>
                        <a:effectLst/>
                        <a:latin typeface="Arial"/>
                        <a:ea typeface="SimSun"/>
                        <a:cs typeface="Times New Roman"/>
                      </a:endParaRPr>
                    </a:p>
                  </a:txBody>
                  <a:tcPr marL="44450" marR="44450" marT="0" marB="0" anchor="ctr">
                    <a:solidFill>
                      <a:srgbClr val="FFFF00"/>
                    </a:solidFill>
                  </a:tcPr>
                </a:tc>
                <a:tc>
                  <a:txBody>
                    <a:bodyPr/>
                    <a:lstStyle/>
                    <a:p>
                      <a:pPr algn="l">
                        <a:lnSpc>
                          <a:spcPct val="150000"/>
                        </a:lnSpc>
                        <a:spcAft>
                          <a:spcPts val="0"/>
                        </a:spcAft>
                      </a:pPr>
                      <a:r>
                        <a:rPr lang="es-EC" sz="1000" dirty="0">
                          <a:solidFill>
                            <a:srgbClr val="000000"/>
                          </a:solidFill>
                          <a:effectLst/>
                        </a:rPr>
                        <a:t> $          997,965,499.00 </a:t>
                      </a:r>
                      <a:endParaRPr lang="en-US" sz="1200" dirty="0">
                        <a:solidFill>
                          <a:srgbClr val="000000"/>
                        </a:solidFill>
                        <a:effectLst/>
                        <a:latin typeface="Arial"/>
                        <a:ea typeface="SimSun"/>
                        <a:cs typeface="Times New Roman"/>
                      </a:endParaRPr>
                    </a:p>
                  </a:txBody>
                  <a:tcPr marL="44450" marR="44450" marT="0" marB="0" anchor="b">
                    <a:solidFill>
                      <a:srgbClr val="FFFF00"/>
                    </a:solidFill>
                  </a:tcPr>
                </a:tc>
                <a:tc>
                  <a:txBody>
                    <a:bodyPr/>
                    <a:lstStyle/>
                    <a:p>
                      <a:pPr algn="ctr">
                        <a:lnSpc>
                          <a:spcPct val="150000"/>
                        </a:lnSpc>
                        <a:spcAft>
                          <a:spcPts val="0"/>
                        </a:spcAft>
                      </a:pPr>
                      <a:r>
                        <a:rPr lang="es-EC" sz="1000">
                          <a:solidFill>
                            <a:srgbClr val="000000"/>
                          </a:solidFill>
                          <a:effectLst/>
                        </a:rPr>
                        <a:t> - </a:t>
                      </a:r>
                      <a:endParaRPr lang="en-US" sz="1200">
                        <a:solidFill>
                          <a:srgbClr val="000000"/>
                        </a:solidFill>
                        <a:effectLst/>
                        <a:latin typeface="Arial"/>
                        <a:ea typeface="SimSun"/>
                        <a:cs typeface="Times New Roman"/>
                      </a:endParaRPr>
                    </a:p>
                  </a:txBody>
                  <a:tcPr marL="44450" marR="44450" marT="0" marB="0" anchor="b">
                    <a:solidFill>
                      <a:srgbClr val="FFFF00"/>
                    </a:solidFill>
                  </a:tcPr>
                </a:tc>
              </a:tr>
              <a:tr h="200025">
                <a:tc>
                  <a:txBody>
                    <a:bodyPr/>
                    <a:lstStyle/>
                    <a:p>
                      <a:pPr algn="ctr">
                        <a:lnSpc>
                          <a:spcPct val="150000"/>
                        </a:lnSpc>
                        <a:spcAft>
                          <a:spcPts val="0"/>
                        </a:spcAft>
                      </a:pPr>
                      <a:r>
                        <a:rPr lang="es-EC" sz="1200">
                          <a:solidFill>
                            <a:srgbClr val="000000"/>
                          </a:solidFill>
                          <a:effectLst/>
                        </a:rPr>
                        <a:t>2011</a:t>
                      </a:r>
                      <a:endParaRPr lang="en-US" sz="1200">
                        <a:solidFill>
                          <a:srgbClr val="000000"/>
                        </a:solidFill>
                        <a:effectLst/>
                        <a:latin typeface="Arial"/>
                        <a:ea typeface="SimSun"/>
                        <a:cs typeface="Times New Roman"/>
                      </a:endParaRPr>
                    </a:p>
                  </a:txBody>
                  <a:tcPr marL="44450" marR="44450" marT="0" marB="0" anchor="ctr">
                    <a:solidFill>
                      <a:srgbClr val="FFFF00"/>
                    </a:solidFill>
                  </a:tcPr>
                </a:tc>
                <a:tc>
                  <a:txBody>
                    <a:bodyPr/>
                    <a:lstStyle/>
                    <a:p>
                      <a:pPr algn="l">
                        <a:lnSpc>
                          <a:spcPct val="150000"/>
                        </a:lnSpc>
                        <a:spcAft>
                          <a:spcPts val="0"/>
                        </a:spcAft>
                      </a:pPr>
                      <a:r>
                        <a:rPr lang="es-EC" sz="1000">
                          <a:solidFill>
                            <a:srgbClr val="000000"/>
                          </a:solidFill>
                          <a:effectLst/>
                        </a:rPr>
                        <a:t> $        1,149,094,466.00 </a:t>
                      </a:r>
                      <a:endParaRPr lang="en-US" sz="1200">
                        <a:solidFill>
                          <a:srgbClr val="000000"/>
                        </a:solidFill>
                        <a:effectLst/>
                        <a:latin typeface="Arial"/>
                        <a:ea typeface="SimSun"/>
                        <a:cs typeface="Times New Roman"/>
                      </a:endParaRPr>
                    </a:p>
                  </a:txBody>
                  <a:tcPr marL="44450" marR="44450" marT="0" marB="0" anchor="b">
                    <a:solidFill>
                      <a:srgbClr val="FFFF00"/>
                    </a:solidFill>
                  </a:tcPr>
                </a:tc>
                <a:tc>
                  <a:txBody>
                    <a:bodyPr/>
                    <a:lstStyle/>
                    <a:p>
                      <a:pPr algn="l">
                        <a:lnSpc>
                          <a:spcPct val="150000"/>
                        </a:lnSpc>
                        <a:spcAft>
                          <a:spcPts val="0"/>
                        </a:spcAft>
                      </a:pPr>
                      <a:r>
                        <a:rPr lang="es-EC" sz="1000">
                          <a:solidFill>
                            <a:srgbClr val="000000"/>
                          </a:solidFill>
                          <a:effectLst/>
                        </a:rPr>
                        <a:t> $          840,509,055.50 </a:t>
                      </a:r>
                      <a:endParaRPr lang="en-US" sz="1200">
                        <a:solidFill>
                          <a:srgbClr val="000000"/>
                        </a:solidFill>
                        <a:effectLst/>
                        <a:latin typeface="Arial"/>
                        <a:ea typeface="SimSun"/>
                        <a:cs typeface="Times New Roman"/>
                      </a:endParaRPr>
                    </a:p>
                  </a:txBody>
                  <a:tcPr marL="44450" marR="44450" marT="0" marB="0" anchor="b">
                    <a:solidFill>
                      <a:srgbClr val="FFFF00"/>
                    </a:solidFill>
                  </a:tcPr>
                </a:tc>
              </a:tr>
              <a:tr h="200025">
                <a:tc>
                  <a:txBody>
                    <a:bodyPr/>
                    <a:lstStyle/>
                    <a:p>
                      <a:pPr algn="ctr">
                        <a:lnSpc>
                          <a:spcPct val="150000"/>
                        </a:lnSpc>
                        <a:spcAft>
                          <a:spcPts val="0"/>
                        </a:spcAft>
                      </a:pPr>
                      <a:r>
                        <a:rPr lang="es-EC" sz="1200">
                          <a:solidFill>
                            <a:srgbClr val="000000"/>
                          </a:solidFill>
                          <a:effectLst/>
                        </a:rPr>
                        <a:t>2012</a:t>
                      </a:r>
                      <a:endParaRPr lang="en-US" sz="1200">
                        <a:solidFill>
                          <a:srgbClr val="000000"/>
                        </a:solidFill>
                        <a:effectLst/>
                        <a:latin typeface="Arial"/>
                        <a:ea typeface="SimSun"/>
                        <a:cs typeface="Times New Roman"/>
                      </a:endParaRPr>
                    </a:p>
                  </a:txBody>
                  <a:tcPr marL="44450" marR="44450" marT="0" marB="0" anchor="ctr">
                    <a:solidFill>
                      <a:srgbClr val="FFFF00"/>
                    </a:solidFill>
                  </a:tcPr>
                </a:tc>
                <a:tc>
                  <a:txBody>
                    <a:bodyPr/>
                    <a:lstStyle/>
                    <a:p>
                      <a:pPr algn="l">
                        <a:lnSpc>
                          <a:spcPct val="150000"/>
                        </a:lnSpc>
                        <a:spcAft>
                          <a:spcPts val="0"/>
                        </a:spcAft>
                      </a:pPr>
                      <a:r>
                        <a:rPr lang="es-EC" sz="1000">
                          <a:solidFill>
                            <a:srgbClr val="000000"/>
                          </a:solidFill>
                          <a:effectLst/>
                        </a:rPr>
                        <a:t> $          840,509,055.50 </a:t>
                      </a:r>
                      <a:endParaRPr lang="en-US" sz="1200">
                        <a:solidFill>
                          <a:srgbClr val="000000"/>
                        </a:solidFill>
                        <a:effectLst/>
                        <a:latin typeface="Arial"/>
                        <a:ea typeface="SimSun"/>
                        <a:cs typeface="Times New Roman"/>
                      </a:endParaRPr>
                    </a:p>
                  </a:txBody>
                  <a:tcPr marL="44450" marR="44450" marT="0" marB="0" anchor="b">
                    <a:solidFill>
                      <a:srgbClr val="FFFF00"/>
                    </a:solidFill>
                  </a:tcPr>
                </a:tc>
                <a:tc>
                  <a:txBody>
                    <a:bodyPr/>
                    <a:lstStyle/>
                    <a:p>
                      <a:pPr algn="l">
                        <a:lnSpc>
                          <a:spcPct val="150000"/>
                        </a:lnSpc>
                        <a:spcAft>
                          <a:spcPts val="0"/>
                        </a:spcAft>
                      </a:pPr>
                      <a:r>
                        <a:rPr lang="es-EC" sz="1000">
                          <a:solidFill>
                            <a:srgbClr val="000000"/>
                          </a:solidFill>
                          <a:effectLst/>
                        </a:rPr>
                        <a:t> $          923,200,040.13 </a:t>
                      </a:r>
                      <a:endParaRPr lang="en-US" sz="1200">
                        <a:solidFill>
                          <a:srgbClr val="000000"/>
                        </a:solidFill>
                        <a:effectLst/>
                        <a:latin typeface="Arial"/>
                        <a:ea typeface="SimSun"/>
                        <a:cs typeface="Times New Roman"/>
                      </a:endParaRPr>
                    </a:p>
                  </a:txBody>
                  <a:tcPr marL="44450" marR="44450" marT="0" marB="0" anchor="b">
                    <a:solidFill>
                      <a:srgbClr val="FFFF00"/>
                    </a:solidFill>
                  </a:tcPr>
                </a:tc>
              </a:tr>
              <a:tr h="200025">
                <a:tc>
                  <a:txBody>
                    <a:bodyPr/>
                    <a:lstStyle/>
                    <a:p>
                      <a:pPr algn="ctr">
                        <a:lnSpc>
                          <a:spcPct val="150000"/>
                        </a:lnSpc>
                        <a:spcAft>
                          <a:spcPts val="0"/>
                        </a:spcAft>
                      </a:pPr>
                      <a:r>
                        <a:rPr lang="es-EC" sz="1200">
                          <a:solidFill>
                            <a:srgbClr val="000000"/>
                          </a:solidFill>
                          <a:effectLst/>
                        </a:rPr>
                        <a:t>2013</a:t>
                      </a:r>
                      <a:endParaRPr lang="en-US" sz="1200">
                        <a:solidFill>
                          <a:srgbClr val="000000"/>
                        </a:solidFill>
                        <a:effectLst/>
                        <a:latin typeface="Arial"/>
                        <a:ea typeface="SimSun"/>
                        <a:cs typeface="Times New Roman"/>
                      </a:endParaRPr>
                    </a:p>
                  </a:txBody>
                  <a:tcPr marL="44450" marR="44450" marT="0" marB="0" anchor="b">
                    <a:solidFill>
                      <a:srgbClr val="FFFF00"/>
                    </a:solidFill>
                  </a:tcPr>
                </a:tc>
                <a:tc>
                  <a:txBody>
                    <a:bodyPr/>
                    <a:lstStyle/>
                    <a:p>
                      <a:pPr algn="l">
                        <a:lnSpc>
                          <a:spcPct val="150000"/>
                        </a:lnSpc>
                        <a:spcAft>
                          <a:spcPts val="0"/>
                        </a:spcAft>
                      </a:pPr>
                      <a:r>
                        <a:rPr lang="es-EC" sz="1000">
                          <a:solidFill>
                            <a:srgbClr val="000000"/>
                          </a:solidFill>
                          <a:effectLst/>
                        </a:rPr>
                        <a:t> $          923,200,040.13 </a:t>
                      </a:r>
                      <a:endParaRPr lang="en-US" sz="1200">
                        <a:solidFill>
                          <a:srgbClr val="000000"/>
                        </a:solidFill>
                        <a:effectLst/>
                        <a:latin typeface="Arial"/>
                        <a:ea typeface="SimSun"/>
                        <a:cs typeface="Times New Roman"/>
                      </a:endParaRPr>
                    </a:p>
                  </a:txBody>
                  <a:tcPr marL="44450" marR="44450" marT="0" marB="0" anchor="b">
                    <a:solidFill>
                      <a:srgbClr val="FFFF00"/>
                    </a:solidFill>
                  </a:tcPr>
                </a:tc>
                <a:tc>
                  <a:txBody>
                    <a:bodyPr/>
                    <a:lstStyle/>
                    <a:p>
                      <a:pPr algn="l">
                        <a:lnSpc>
                          <a:spcPct val="150000"/>
                        </a:lnSpc>
                        <a:spcAft>
                          <a:spcPts val="0"/>
                        </a:spcAft>
                      </a:pPr>
                      <a:r>
                        <a:rPr lang="es-EC" sz="1000">
                          <a:solidFill>
                            <a:srgbClr val="000000"/>
                          </a:solidFill>
                          <a:effectLst/>
                        </a:rPr>
                        <a:t> $          977,692,265.16 </a:t>
                      </a:r>
                      <a:endParaRPr lang="en-US" sz="1200">
                        <a:solidFill>
                          <a:srgbClr val="000000"/>
                        </a:solidFill>
                        <a:effectLst/>
                        <a:latin typeface="Arial"/>
                        <a:ea typeface="SimSun"/>
                        <a:cs typeface="Times New Roman"/>
                      </a:endParaRPr>
                    </a:p>
                  </a:txBody>
                  <a:tcPr marL="44450" marR="44450" marT="0" marB="0" anchor="b">
                    <a:solidFill>
                      <a:srgbClr val="FFFF00"/>
                    </a:solidFill>
                  </a:tcPr>
                </a:tc>
              </a:tr>
              <a:tr h="200025">
                <a:tc>
                  <a:txBody>
                    <a:bodyPr/>
                    <a:lstStyle/>
                    <a:p>
                      <a:pPr algn="ctr">
                        <a:lnSpc>
                          <a:spcPct val="150000"/>
                        </a:lnSpc>
                        <a:spcAft>
                          <a:spcPts val="0"/>
                        </a:spcAft>
                      </a:pPr>
                      <a:r>
                        <a:rPr lang="es-EC" sz="1200">
                          <a:solidFill>
                            <a:srgbClr val="000000"/>
                          </a:solidFill>
                          <a:effectLst/>
                        </a:rPr>
                        <a:t>2014</a:t>
                      </a:r>
                      <a:endParaRPr lang="en-US" sz="1200">
                        <a:solidFill>
                          <a:srgbClr val="000000"/>
                        </a:solidFill>
                        <a:effectLst/>
                        <a:latin typeface="Arial"/>
                        <a:ea typeface="SimSun"/>
                        <a:cs typeface="Times New Roman"/>
                      </a:endParaRPr>
                    </a:p>
                  </a:txBody>
                  <a:tcPr marL="44450" marR="44450" marT="0" marB="0" anchor="b">
                    <a:solidFill>
                      <a:srgbClr val="FFFF00"/>
                    </a:solidFill>
                  </a:tcPr>
                </a:tc>
                <a:tc>
                  <a:txBody>
                    <a:bodyPr/>
                    <a:lstStyle/>
                    <a:p>
                      <a:pPr algn="l">
                        <a:lnSpc>
                          <a:spcPct val="150000"/>
                        </a:lnSpc>
                        <a:spcAft>
                          <a:spcPts val="0"/>
                        </a:spcAft>
                      </a:pPr>
                      <a:r>
                        <a:rPr lang="es-EC" sz="1000">
                          <a:solidFill>
                            <a:srgbClr val="000000"/>
                          </a:solidFill>
                          <a:effectLst/>
                        </a:rPr>
                        <a:t> $          977,692,265.16 </a:t>
                      </a:r>
                      <a:endParaRPr lang="en-US" sz="1200">
                        <a:solidFill>
                          <a:srgbClr val="000000"/>
                        </a:solidFill>
                        <a:effectLst/>
                        <a:latin typeface="Arial"/>
                        <a:ea typeface="SimSun"/>
                        <a:cs typeface="Times New Roman"/>
                      </a:endParaRPr>
                    </a:p>
                  </a:txBody>
                  <a:tcPr marL="44450" marR="44450" marT="0" marB="0" anchor="b">
                    <a:solidFill>
                      <a:srgbClr val="FFFF00"/>
                    </a:solidFill>
                  </a:tcPr>
                </a:tc>
                <a:tc>
                  <a:txBody>
                    <a:bodyPr/>
                    <a:lstStyle/>
                    <a:p>
                      <a:pPr algn="l">
                        <a:lnSpc>
                          <a:spcPct val="150000"/>
                        </a:lnSpc>
                        <a:spcAft>
                          <a:spcPts val="0"/>
                        </a:spcAft>
                      </a:pPr>
                      <a:r>
                        <a:rPr lang="es-EC" sz="1000">
                          <a:solidFill>
                            <a:srgbClr val="000000"/>
                          </a:solidFill>
                          <a:effectLst/>
                        </a:rPr>
                        <a:t> $          972,623,956.70 </a:t>
                      </a:r>
                      <a:endParaRPr lang="en-US" sz="1200">
                        <a:solidFill>
                          <a:srgbClr val="000000"/>
                        </a:solidFill>
                        <a:effectLst/>
                        <a:latin typeface="Arial"/>
                        <a:ea typeface="SimSun"/>
                        <a:cs typeface="Times New Roman"/>
                      </a:endParaRPr>
                    </a:p>
                  </a:txBody>
                  <a:tcPr marL="44450" marR="44450" marT="0" marB="0" anchor="b">
                    <a:solidFill>
                      <a:srgbClr val="FFFF00"/>
                    </a:solidFill>
                  </a:tcPr>
                </a:tc>
              </a:tr>
              <a:tr h="200025">
                <a:tc>
                  <a:txBody>
                    <a:bodyPr/>
                    <a:lstStyle/>
                    <a:p>
                      <a:pPr algn="ctr">
                        <a:lnSpc>
                          <a:spcPct val="150000"/>
                        </a:lnSpc>
                        <a:spcAft>
                          <a:spcPts val="0"/>
                        </a:spcAft>
                      </a:pPr>
                      <a:r>
                        <a:rPr lang="es-EC" sz="1200">
                          <a:solidFill>
                            <a:srgbClr val="000000"/>
                          </a:solidFill>
                          <a:effectLst/>
                        </a:rPr>
                        <a:t>2015</a:t>
                      </a:r>
                      <a:endParaRPr lang="en-US" sz="1200">
                        <a:solidFill>
                          <a:srgbClr val="000000"/>
                        </a:solidFill>
                        <a:effectLst/>
                        <a:latin typeface="Arial"/>
                        <a:ea typeface="SimSun"/>
                        <a:cs typeface="Times New Roman"/>
                      </a:endParaRPr>
                    </a:p>
                  </a:txBody>
                  <a:tcPr marL="44450" marR="44450" marT="0" marB="0" anchor="b">
                    <a:solidFill>
                      <a:srgbClr val="FFFF00"/>
                    </a:solidFill>
                  </a:tcPr>
                </a:tc>
                <a:tc>
                  <a:txBody>
                    <a:bodyPr/>
                    <a:lstStyle/>
                    <a:p>
                      <a:pPr algn="l">
                        <a:lnSpc>
                          <a:spcPct val="150000"/>
                        </a:lnSpc>
                        <a:spcAft>
                          <a:spcPts val="0"/>
                        </a:spcAft>
                      </a:pPr>
                      <a:r>
                        <a:rPr lang="es-EC" sz="1000">
                          <a:solidFill>
                            <a:srgbClr val="000000"/>
                          </a:solidFill>
                          <a:effectLst/>
                        </a:rPr>
                        <a:t> $          972,623,956.70 </a:t>
                      </a:r>
                      <a:endParaRPr lang="en-US" sz="1200">
                        <a:solidFill>
                          <a:srgbClr val="000000"/>
                        </a:solidFill>
                        <a:effectLst/>
                        <a:latin typeface="Arial"/>
                        <a:ea typeface="SimSun"/>
                        <a:cs typeface="Times New Roman"/>
                      </a:endParaRPr>
                    </a:p>
                  </a:txBody>
                  <a:tcPr marL="44450" marR="44450" marT="0" marB="0" anchor="b">
                    <a:solidFill>
                      <a:srgbClr val="FFFF00"/>
                    </a:solidFill>
                  </a:tcPr>
                </a:tc>
                <a:tc>
                  <a:txBody>
                    <a:bodyPr/>
                    <a:lstStyle/>
                    <a:p>
                      <a:pPr algn="ctr">
                        <a:lnSpc>
                          <a:spcPct val="150000"/>
                        </a:lnSpc>
                        <a:spcAft>
                          <a:spcPts val="0"/>
                        </a:spcAft>
                      </a:pPr>
                      <a:r>
                        <a:rPr lang="es-EC" sz="1000" dirty="0">
                          <a:solidFill>
                            <a:srgbClr val="000000"/>
                          </a:solidFill>
                          <a:effectLst/>
                        </a:rPr>
                        <a:t> - </a:t>
                      </a:r>
                      <a:endParaRPr lang="en-US" sz="1200" dirty="0">
                        <a:solidFill>
                          <a:srgbClr val="000000"/>
                        </a:solidFill>
                        <a:effectLst/>
                        <a:latin typeface="Arial"/>
                        <a:ea typeface="SimSun"/>
                        <a:cs typeface="Times New Roman"/>
                      </a:endParaRPr>
                    </a:p>
                  </a:txBody>
                  <a:tcPr marL="44450" marR="44450" marT="0" marB="0" anchor="b">
                    <a:solidFill>
                      <a:srgbClr val="FFFF00"/>
                    </a:solidFill>
                  </a:tcPr>
                </a:tc>
              </a:tr>
            </a:tbl>
          </a:graphicData>
        </a:graphic>
      </p:graphicFrame>
      <p:sp>
        <p:nvSpPr>
          <p:cNvPr id="6" name="Rectangle 1"/>
          <p:cNvSpPr>
            <a:spLocks noGrp="1" noChangeArrowheads="1"/>
          </p:cNvSpPr>
          <p:nvPr>
            <p:ph type="title"/>
          </p:nvPr>
        </p:nvSpPr>
        <p:spPr bwMode="auto">
          <a:xfrm>
            <a:off x="1053852" y="1844824"/>
            <a:ext cx="284565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bmk="_Toc378428843">
                <a:ln>
                  <a:noFill/>
                </a:ln>
                <a:solidFill>
                  <a:schemeClr val="tx1"/>
                </a:solidFill>
                <a:effectLst/>
                <a:latin typeface="Arial" pitchFamily="34" charset="0"/>
                <a:ea typeface="Calibri" pitchFamily="34" charset="0"/>
                <a:cs typeface="Times New Roman" pitchFamily="18" charset="0"/>
              </a:rPr>
              <a:t>Datos en USD Demanda México</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9 Diagrama"/>
          <p:cNvGraphicFramePr/>
          <p:nvPr>
            <p:extLst>
              <p:ext uri="{D42A27DB-BD31-4B8C-83A1-F6EECF244321}">
                <p14:modId xmlns:p14="http://schemas.microsoft.com/office/powerpoint/2010/main" val="2299306058"/>
              </p:ext>
            </p:extLst>
          </p:nvPr>
        </p:nvGraphicFramePr>
        <p:xfrm>
          <a:off x="0" y="764704"/>
          <a:ext cx="5374332"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11 Diagrama"/>
          <p:cNvGraphicFramePr/>
          <p:nvPr>
            <p:extLst>
              <p:ext uri="{D42A27DB-BD31-4B8C-83A1-F6EECF244321}">
                <p14:modId xmlns:p14="http://schemas.microsoft.com/office/powerpoint/2010/main" val="2607243822"/>
              </p:ext>
            </p:extLst>
          </p:nvPr>
        </p:nvGraphicFramePr>
        <p:xfrm>
          <a:off x="0" y="5298484"/>
          <a:ext cx="5032181" cy="12241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2 Marcador de texto"/>
          <p:cNvSpPr txBox="1">
            <a:spLocks/>
          </p:cNvSpPr>
          <p:nvPr/>
        </p:nvSpPr>
        <p:spPr>
          <a:xfrm>
            <a:off x="6022404" y="178968"/>
            <a:ext cx="4824536" cy="39506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0"/>
              </a:spcBef>
              <a:buClr>
                <a:schemeClr val="accent1"/>
              </a:buClr>
              <a:buSzPct val="100000"/>
              <a:buFont typeface="Arial" pitchFamily="34" charset="0"/>
              <a:buNone/>
              <a:defRPr sz="2000" kern="1200" cap="all" spc="200" baseline="0">
                <a:solidFill>
                  <a:schemeClr val="accent1"/>
                </a:solidFill>
                <a:latin typeface="+mn-lt"/>
                <a:ea typeface="+mn-ea"/>
                <a:cs typeface="+mn-cs"/>
              </a:defRPr>
            </a:lvl1pPr>
            <a:lvl2pPr marL="457200" indent="0" algn="l" defTabSz="914400" rtl="0" eaLnBrk="1" latinLnBrk="0" hangingPunct="1">
              <a:lnSpc>
                <a:spcPct val="90000"/>
              </a:lnSpc>
              <a:spcBef>
                <a:spcPts val="1200"/>
              </a:spcBef>
              <a:buClr>
                <a:schemeClr val="accent1"/>
              </a:buClr>
              <a:buSzPct val="10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Clr>
                <a:schemeClr val="accent1"/>
              </a:buClr>
              <a:buSzPct val="10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Clr>
                <a:schemeClr val="accent1"/>
              </a:buClr>
              <a:buSzPct val="10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Clr>
                <a:schemeClr val="accent1"/>
              </a:buClr>
              <a:buSzPct val="10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9pPr>
          </a:lstStyle>
          <a:p>
            <a:pPr algn="ctr"/>
            <a:r>
              <a:rPr lang="en-US" b="1" dirty="0" smtClean="0"/>
              <a:t>OFERTA – PRODUCCION MUNDIAL MARACUYÁ</a:t>
            </a:r>
            <a:endParaRPr lang="en-US" b="1" dirty="0"/>
          </a:p>
        </p:txBody>
      </p:sp>
      <p:graphicFrame>
        <p:nvGraphicFramePr>
          <p:cNvPr id="17" name="16 Diagrama"/>
          <p:cNvGraphicFramePr/>
          <p:nvPr>
            <p:extLst>
              <p:ext uri="{D42A27DB-BD31-4B8C-83A1-F6EECF244321}">
                <p14:modId xmlns:p14="http://schemas.microsoft.com/office/powerpoint/2010/main" val="669889293"/>
              </p:ext>
            </p:extLst>
          </p:nvPr>
        </p:nvGraphicFramePr>
        <p:xfrm>
          <a:off x="6166419" y="980728"/>
          <a:ext cx="6408713" cy="587727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43103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89756" y="260648"/>
            <a:ext cx="3949079" cy="323056"/>
          </a:xfrm>
        </p:spPr>
        <p:txBody>
          <a:bodyPr>
            <a:normAutofit fontScale="92500" lnSpcReduction="20000"/>
          </a:bodyPr>
          <a:lstStyle/>
          <a:p>
            <a:r>
              <a:rPr lang="en-US" dirty="0" smtClean="0"/>
              <a:t>EXPORTACION DE ECUADOR</a:t>
            </a:r>
            <a:endParaRPr lang="en-US" dirty="0"/>
          </a:p>
        </p:txBody>
      </p:sp>
      <p:graphicFrame>
        <p:nvGraphicFramePr>
          <p:cNvPr id="8" name="7 Diagrama"/>
          <p:cNvGraphicFramePr/>
          <p:nvPr>
            <p:extLst>
              <p:ext uri="{D42A27DB-BD31-4B8C-83A1-F6EECF244321}">
                <p14:modId xmlns:p14="http://schemas.microsoft.com/office/powerpoint/2010/main" val="2433516723"/>
              </p:ext>
            </p:extLst>
          </p:nvPr>
        </p:nvGraphicFramePr>
        <p:xfrm>
          <a:off x="0" y="1630686"/>
          <a:ext cx="4006180" cy="41025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8 Tabla"/>
          <p:cNvGraphicFramePr>
            <a:graphicFrameLocks noGrp="1"/>
          </p:cNvGraphicFramePr>
          <p:nvPr>
            <p:extLst>
              <p:ext uri="{D42A27DB-BD31-4B8C-83A1-F6EECF244321}">
                <p14:modId xmlns:p14="http://schemas.microsoft.com/office/powerpoint/2010/main" val="2382148718"/>
              </p:ext>
            </p:extLst>
          </p:nvPr>
        </p:nvGraphicFramePr>
        <p:xfrm>
          <a:off x="4078188" y="404664"/>
          <a:ext cx="8110637" cy="3180517"/>
        </p:xfrm>
        <a:graphic>
          <a:graphicData uri="http://schemas.openxmlformats.org/drawingml/2006/table">
            <a:tbl>
              <a:tblPr firstRow="1" firstCol="1" bandRow="1">
                <a:effectLst>
                  <a:innerShdw blurRad="114300">
                    <a:prstClr val="black"/>
                  </a:innerShdw>
                </a:effectLst>
                <a:tableStyleId>{5C22544A-7EE6-4342-B048-85BDC9FD1C3A}</a:tableStyleId>
              </a:tblPr>
              <a:tblGrid>
                <a:gridCol w="2034056"/>
                <a:gridCol w="1402797"/>
                <a:gridCol w="4673784"/>
              </a:tblGrid>
              <a:tr h="235535">
                <a:tc>
                  <a:txBody>
                    <a:bodyPr/>
                    <a:lstStyle/>
                    <a:p>
                      <a:pPr algn="ctr">
                        <a:lnSpc>
                          <a:spcPct val="150000"/>
                        </a:lnSpc>
                        <a:spcAft>
                          <a:spcPts val="0"/>
                        </a:spcAft>
                      </a:pPr>
                      <a:r>
                        <a:rPr lang="es-ES" sz="1300" dirty="0">
                          <a:solidFill>
                            <a:srgbClr val="000000"/>
                          </a:solidFill>
                          <a:effectLst/>
                        </a:rPr>
                        <a:t>Nombre de la Empresa</a:t>
                      </a:r>
                      <a:endParaRPr lang="en-US" sz="1300" dirty="0">
                        <a:solidFill>
                          <a:srgbClr val="000000"/>
                        </a:solidFill>
                        <a:effectLst/>
                        <a:latin typeface="Arial"/>
                        <a:ea typeface="SimSun"/>
                        <a:cs typeface="Times New Roman"/>
                      </a:endParaRPr>
                    </a:p>
                  </a:txBody>
                  <a:tcPr marL="44450" marR="44450" marT="0" marB="0" anchor="ctr">
                    <a:solidFill>
                      <a:schemeClr val="accent3">
                        <a:lumMod val="60000"/>
                        <a:lumOff val="40000"/>
                      </a:schemeClr>
                    </a:solidFill>
                  </a:tcPr>
                </a:tc>
                <a:tc>
                  <a:txBody>
                    <a:bodyPr/>
                    <a:lstStyle/>
                    <a:p>
                      <a:pPr algn="ctr">
                        <a:lnSpc>
                          <a:spcPct val="150000"/>
                        </a:lnSpc>
                        <a:spcAft>
                          <a:spcPts val="0"/>
                        </a:spcAft>
                      </a:pPr>
                      <a:r>
                        <a:rPr lang="es-ES" sz="1300">
                          <a:solidFill>
                            <a:srgbClr val="000000"/>
                          </a:solidFill>
                          <a:effectLst/>
                        </a:rPr>
                        <a:t>Localización</a:t>
                      </a:r>
                      <a:endParaRPr lang="en-US" sz="1300">
                        <a:solidFill>
                          <a:srgbClr val="000000"/>
                        </a:solidFill>
                        <a:effectLst/>
                        <a:latin typeface="Arial"/>
                        <a:ea typeface="SimSun"/>
                        <a:cs typeface="Times New Roman"/>
                      </a:endParaRPr>
                    </a:p>
                  </a:txBody>
                  <a:tcPr marL="44450" marR="44450" marT="0" marB="0" anchor="ctr">
                    <a:solidFill>
                      <a:schemeClr val="accent3">
                        <a:lumMod val="60000"/>
                        <a:lumOff val="40000"/>
                      </a:schemeClr>
                    </a:solidFill>
                  </a:tcPr>
                </a:tc>
                <a:tc>
                  <a:txBody>
                    <a:bodyPr/>
                    <a:lstStyle/>
                    <a:p>
                      <a:pPr algn="ctr">
                        <a:lnSpc>
                          <a:spcPct val="150000"/>
                        </a:lnSpc>
                        <a:spcAft>
                          <a:spcPts val="0"/>
                        </a:spcAft>
                      </a:pPr>
                      <a:r>
                        <a:rPr lang="es-ES" sz="1300">
                          <a:solidFill>
                            <a:srgbClr val="000000"/>
                          </a:solidFill>
                          <a:effectLst/>
                        </a:rPr>
                        <a:t>Producto</a:t>
                      </a:r>
                      <a:endParaRPr lang="en-US" sz="1300">
                        <a:solidFill>
                          <a:srgbClr val="000000"/>
                        </a:solidFill>
                        <a:effectLst/>
                        <a:latin typeface="Arial"/>
                        <a:ea typeface="SimSun"/>
                        <a:cs typeface="Times New Roman"/>
                      </a:endParaRPr>
                    </a:p>
                  </a:txBody>
                  <a:tcPr marL="44450" marR="44450" marT="0" marB="0" anchor="ctr">
                    <a:solidFill>
                      <a:schemeClr val="accent3">
                        <a:lumMod val="60000"/>
                        <a:lumOff val="40000"/>
                      </a:schemeClr>
                    </a:solidFill>
                  </a:tcPr>
                </a:tc>
              </a:tr>
              <a:tr h="471069">
                <a:tc>
                  <a:txBody>
                    <a:bodyPr/>
                    <a:lstStyle/>
                    <a:p>
                      <a:pPr algn="ctr">
                        <a:lnSpc>
                          <a:spcPct val="150000"/>
                        </a:lnSpc>
                        <a:spcAft>
                          <a:spcPts val="0"/>
                        </a:spcAft>
                      </a:pPr>
                      <a:r>
                        <a:rPr lang="es-ES" sz="1300" dirty="0" err="1">
                          <a:solidFill>
                            <a:srgbClr val="000000"/>
                          </a:solidFill>
                          <a:effectLst/>
                        </a:rPr>
                        <a:t>Tropifrutas</a:t>
                      </a:r>
                      <a:endParaRPr lang="en-US" sz="1300" dirty="0">
                        <a:solidFill>
                          <a:srgbClr val="000000"/>
                        </a:solidFill>
                        <a:effectLst/>
                        <a:latin typeface="Arial"/>
                        <a:ea typeface="SimSun"/>
                        <a:cs typeface="Times New Roman"/>
                      </a:endParaRPr>
                    </a:p>
                  </a:txBody>
                  <a:tcPr marL="44450" marR="44450" marT="0" marB="0" anchor="ctr">
                    <a:solidFill>
                      <a:schemeClr val="accent3">
                        <a:lumMod val="60000"/>
                        <a:lumOff val="40000"/>
                      </a:schemeClr>
                    </a:solidFill>
                  </a:tcPr>
                </a:tc>
                <a:tc>
                  <a:txBody>
                    <a:bodyPr/>
                    <a:lstStyle/>
                    <a:p>
                      <a:pPr algn="ctr">
                        <a:lnSpc>
                          <a:spcPct val="150000"/>
                        </a:lnSpc>
                        <a:spcAft>
                          <a:spcPts val="0"/>
                        </a:spcAft>
                      </a:pPr>
                      <a:r>
                        <a:rPr lang="es-ES" sz="1300">
                          <a:solidFill>
                            <a:srgbClr val="000000"/>
                          </a:solidFill>
                          <a:effectLst/>
                        </a:rPr>
                        <a:t>Guayas</a:t>
                      </a:r>
                      <a:endParaRPr lang="en-US" sz="1300">
                        <a:solidFill>
                          <a:srgbClr val="000000"/>
                        </a:solidFill>
                        <a:effectLst/>
                        <a:latin typeface="Arial"/>
                        <a:ea typeface="SimSun"/>
                        <a:cs typeface="Times New Roman"/>
                      </a:endParaRPr>
                    </a:p>
                  </a:txBody>
                  <a:tcPr marL="44450" marR="44450" marT="0" marB="0" anchor="ctr">
                    <a:solidFill>
                      <a:schemeClr val="accent3">
                        <a:lumMod val="60000"/>
                        <a:lumOff val="40000"/>
                      </a:schemeClr>
                    </a:solidFill>
                  </a:tcPr>
                </a:tc>
                <a:tc>
                  <a:txBody>
                    <a:bodyPr/>
                    <a:lstStyle/>
                    <a:p>
                      <a:pPr algn="l">
                        <a:lnSpc>
                          <a:spcPct val="150000"/>
                        </a:lnSpc>
                        <a:spcAft>
                          <a:spcPts val="0"/>
                        </a:spcAft>
                      </a:pPr>
                      <a:r>
                        <a:rPr lang="es-ES" sz="1300">
                          <a:solidFill>
                            <a:srgbClr val="000000"/>
                          </a:solidFill>
                          <a:effectLst/>
                        </a:rPr>
                        <a:t>Jugo concentrado de maracuyá, jugo de piña, mango, tomate y cítricos</a:t>
                      </a:r>
                      <a:endParaRPr lang="en-US" sz="1300">
                        <a:solidFill>
                          <a:srgbClr val="000000"/>
                        </a:solidFill>
                        <a:effectLst/>
                        <a:latin typeface="Arial"/>
                        <a:ea typeface="SimSun"/>
                        <a:cs typeface="Times New Roman"/>
                      </a:endParaRPr>
                    </a:p>
                  </a:txBody>
                  <a:tcPr marL="44450" marR="44450" marT="0" marB="0" anchor="ctr">
                    <a:solidFill>
                      <a:schemeClr val="accent3">
                        <a:lumMod val="60000"/>
                        <a:lumOff val="40000"/>
                      </a:schemeClr>
                    </a:solidFill>
                  </a:tcPr>
                </a:tc>
              </a:tr>
              <a:tr h="471069">
                <a:tc>
                  <a:txBody>
                    <a:bodyPr/>
                    <a:lstStyle/>
                    <a:p>
                      <a:pPr algn="ctr">
                        <a:lnSpc>
                          <a:spcPct val="150000"/>
                        </a:lnSpc>
                        <a:spcAft>
                          <a:spcPts val="0"/>
                        </a:spcAft>
                      </a:pPr>
                      <a:r>
                        <a:rPr lang="es-ES" sz="1300" dirty="0" err="1">
                          <a:solidFill>
                            <a:srgbClr val="000000"/>
                          </a:solidFill>
                          <a:effectLst/>
                        </a:rPr>
                        <a:t>Inborja</a:t>
                      </a:r>
                      <a:endParaRPr lang="en-US" sz="1300" dirty="0">
                        <a:solidFill>
                          <a:srgbClr val="000000"/>
                        </a:solidFill>
                        <a:effectLst/>
                        <a:latin typeface="Arial"/>
                        <a:ea typeface="SimSun"/>
                        <a:cs typeface="Times New Roman"/>
                      </a:endParaRPr>
                    </a:p>
                  </a:txBody>
                  <a:tcPr marL="44450" marR="44450" marT="0" marB="0" anchor="ctr">
                    <a:solidFill>
                      <a:schemeClr val="accent3">
                        <a:lumMod val="60000"/>
                        <a:lumOff val="40000"/>
                      </a:schemeClr>
                    </a:solidFill>
                  </a:tcPr>
                </a:tc>
                <a:tc>
                  <a:txBody>
                    <a:bodyPr/>
                    <a:lstStyle/>
                    <a:p>
                      <a:pPr algn="ctr">
                        <a:lnSpc>
                          <a:spcPct val="150000"/>
                        </a:lnSpc>
                        <a:spcAft>
                          <a:spcPts val="0"/>
                        </a:spcAft>
                      </a:pPr>
                      <a:r>
                        <a:rPr lang="es-ES" sz="1300">
                          <a:solidFill>
                            <a:srgbClr val="000000"/>
                          </a:solidFill>
                          <a:effectLst/>
                        </a:rPr>
                        <a:t>El Oro</a:t>
                      </a:r>
                      <a:endParaRPr lang="en-US" sz="1300">
                        <a:solidFill>
                          <a:srgbClr val="000000"/>
                        </a:solidFill>
                        <a:effectLst/>
                        <a:latin typeface="Arial"/>
                        <a:ea typeface="SimSun"/>
                        <a:cs typeface="Times New Roman"/>
                      </a:endParaRPr>
                    </a:p>
                  </a:txBody>
                  <a:tcPr marL="44450" marR="44450" marT="0" marB="0" anchor="ctr">
                    <a:solidFill>
                      <a:schemeClr val="accent3">
                        <a:lumMod val="60000"/>
                        <a:lumOff val="40000"/>
                      </a:schemeClr>
                    </a:solidFill>
                  </a:tcPr>
                </a:tc>
                <a:tc>
                  <a:txBody>
                    <a:bodyPr/>
                    <a:lstStyle/>
                    <a:p>
                      <a:pPr algn="l">
                        <a:lnSpc>
                          <a:spcPct val="150000"/>
                        </a:lnSpc>
                        <a:spcAft>
                          <a:spcPts val="0"/>
                        </a:spcAft>
                      </a:pPr>
                      <a:r>
                        <a:rPr lang="es-ES" sz="1300">
                          <a:solidFill>
                            <a:srgbClr val="000000"/>
                          </a:solidFill>
                          <a:effectLst/>
                        </a:rPr>
                        <a:t>Jugo simple aséptico de maracuyá, puré de banano</a:t>
                      </a:r>
                      <a:endParaRPr lang="en-US" sz="1300">
                        <a:solidFill>
                          <a:srgbClr val="000000"/>
                        </a:solidFill>
                        <a:effectLst/>
                        <a:latin typeface="Arial"/>
                        <a:ea typeface="SimSun"/>
                        <a:cs typeface="Times New Roman"/>
                      </a:endParaRPr>
                    </a:p>
                  </a:txBody>
                  <a:tcPr marL="44450" marR="44450" marT="0" marB="0" anchor="ctr">
                    <a:solidFill>
                      <a:schemeClr val="accent3">
                        <a:lumMod val="60000"/>
                        <a:lumOff val="40000"/>
                      </a:schemeClr>
                    </a:solidFill>
                  </a:tcPr>
                </a:tc>
              </a:tr>
              <a:tr h="332008">
                <a:tc>
                  <a:txBody>
                    <a:bodyPr/>
                    <a:lstStyle/>
                    <a:p>
                      <a:pPr algn="ctr">
                        <a:lnSpc>
                          <a:spcPct val="150000"/>
                        </a:lnSpc>
                        <a:spcAft>
                          <a:spcPts val="0"/>
                        </a:spcAft>
                      </a:pPr>
                      <a:r>
                        <a:rPr lang="es-ES" sz="1300">
                          <a:solidFill>
                            <a:srgbClr val="000000"/>
                          </a:solidFill>
                          <a:effectLst/>
                        </a:rPr>
                        <a:t>Ecuajugos</a:t>
                      </a:r>
                      <a:endParaRPr lang="en-US" sz="1300">
                        <a:solidFill>
                          <a:srgbClr val="000000"/>
                        </a:solidFill>
                        <a:effectLst/>
                        <a:latin typeface="Arial"/>
                        <a:ea typeface="SimSun"/>
                        <a:cs typeface="Times New Roman"/>
                      </a:endParaRPr>
                    </a:p>
                  </a:txBody>
                  <a:tcPr marL="44450" marR="44450" marT="0" marB="0" anchor="ctr">
                    <a:solidFill>
                      <a:schemeClr val="accent3">
                        <a:lumMod val="60000"/>
                        <a:lumOff val="40000"/>
                      </a:schemeClr>
                    </a:solidFill>
                  </a:tcPr>
                </a:tc>
                <a:tc>
                  <a:txBody>
                    <a:bodyPr/>
                    <a:lstStyle/>
                    <a:p>
                      <a:pPr algn="ctr">
                        <a:lnSpc>
                          <a:spcPct val="150000"/>
                        </a:lnSpc>
                        <a:spcAft>
                          <a:spcPts val="0"/>
                        </a:spcAft>
                      </a:pPr>
                      <a:r>
                        <a:rPr lang="es-ES" sz="1300" dirty="0">
                          <a:solidFill>
                            <a:srgbClr val="000000"/>
                          </a:solidFill>
                          <a:effectLst/>
                        </a:rPr>
                        <a:t>Guayas</a:t>
                      </a:r>
                      <a:endParaRPr lang="en-US" sz="1300" dirty="0">
                        <a:solidFill>
                          <a:srgbClr val="000000"/>
                        </a:solidFill>
                        <a:effectLst/>
                        <a:latin typeface="Arial"/>
                        <a:ea typeface="SimSun"/>
                        <a:cs typeface="Times New Roman"/>
                      </a:endParaRPr>
                    </a:p>
                  </a:txBody>
                  <a:tcPr marL="44450" marR="44450" marT="0" marB="0" anchor="ctr">
                    <a:solidFill>
                      <a:schemeClr val="accent3">
                        <a:lumMod val="60000"/>
                        <a:lumOff val="40000"/>
                      </a:schemeClr>
                    </a:solidFill>
                  </a:tcPr>
                </a:tc>
                <a:tc>
                  <a:txBody>
                    <a:bodyPr/>
                    <a:lstStyle/>
                    <a:p>
                      <a:pPr algn="l">
                        <a:lnSpc>
                          <a:spcPct val="150000"/>
                        </a:lnSpc>
                        <a:spcAft>
                          <a:spcPts val="0"/>
                        </a:spcAft>
                      </a:pPr>
                      <a:r>
                        <a:rPr lang="es-ES" sz="1300" dirty="0">
                          <a:solidFill>
                            <a:srgbClr val="000000"/>
                          </a:solidFill>
                          <a:effectLst/>
                        </a:rPr>
                        <a:t>Jugo de maracuyá, mora, toronja. Frutilla, mango, cítricos y otras</a:t>
                      </a:r>
                      <a:endParaRPr lang="en-US" sz="1300" dirty="0">
                        <a:solidFill>
                          <a:srgbClr val="000000"/>
                        </a:solidFill>
                        <a:effectLst/>
                        <a:latin typeface="Arial"/>
                        <a:ea typeface="SimSun"/>
                        <a:cs typeface="Times New Roman"/>
                      </a:endParaRPr>
                    </a:p>
                  </a:txBody>
                  <a:tcPr marL="44450" marR="44450" marT="0" marB="0" anchor="ctr">
                    <a:solidFill>
                      <a:schemeClr val="accent3">
                        <a:lumMod val="60000"/>
                        <a:lumOff val="40000"/>
                      </a:schemeClr>
                    </a:solidFill>
                  </a:tcPr>
                </a:tc>
              </a:tr>
              <a:tr h="235535">
                <a:tc>
                  <a:txBody>
                    <a:bodyPr/>
                    <a:lstStyle/>
                    <a:p>
                      <a:pPr algn="ctr">
                        <a:lnSpc>
                          <a:spcPct val="150000"/>
                        </a:lnSpc>
                        <a:spcAft>
                          <a:spcPts val="0"/>
                        </a:spcAft>
                      </a:pPr>
                      <a:r>
                        <a:rPr lang="es-ES" sz="1300" dirty="0">
                          <a:solidFill>
                            <a:srgbClr val="000000"/>
                          </a:solidFill>
                          <a:effectLst/>
                        </a:rPr>
                        <a:t>Conservas de Guayas</a:t>
                      </a:r>
                      <a:endParaRPr lang="en-US" sz="1300" dirty="0">
                        <a:solidFill>
                          <a:srgbClr val="000000"/>
                        </a:solidFill>
                        <a:effectLst/>
                        <a:latin typeface="Arial"/>
                        <a:ea typeface="SimSun"/>
                        <a:cs typeface="Times New Roman"/>
                      </a:endParaRPr>
                    </a:p>
                  </a:txBody>
                  <a:tcPr marL="44450" marR="44450" marT="0" marB="0" anchor="ctr">
                    <a:solidFill>
                      <a:schemeClr val="accent3">
                        <a:lumMod val="60000"/>
                        <a:lumOff val="40000"/>
                      </a:schemeClr>
                    </a:solidFill>
                  </a:tcPr>
                </a:tc>
                <a:tc>
                  <a:txBody>
                    <a:bodyPr/>
                    <a:lstStyle/>
                    <a:p>
                      <a:pPr algn="ctr">
                        <a:lnSpc>
                          <a:spcPct val="150000"/>
                        </a:lnSpc>
                        <a:spcAft>
                          <a:spcPts val="0"/>
                        </a:spcAft>
                      </a:pPr>
                      <a:r>
                        <a:rPr lang="es-ES" sz="1300">
                          <a:solidFill>
                            <a:srgbClr val="000000"/>
                          </a:solidFill>
                          <a:effectLst/>
                        </a:rPr>
                        <a:t>Guayas</a:t>
                      </a:r>
                      <a:endParaRPr lang="en-US" sz="1300">
                        <a:solidFill>
                          <a:srgbClr val="000000"/>
                        </a:solidFill>
                        <a:effectLst/>
                        <a:latin typeface="Arial"/>
                        <a:ea typeface="SimSun"/>
                        <a:cs typeface="Times New Roman"/>
                      </a:endParaRPr>
                    </a:p>
                  </a:txBody>
                  <a:tcPr marL="44450" marR="44450" marT="0" marB="0" anchor="ctr">
                    <a:solidFill>
                      <a:schemeClr val="accent3">
                        <a:lumMod val="60000"/>
                        <a:lumOff val="40000"/>
                      </a:schemeClr>
                    </a:solidFill>
                  </a:tcPr>
                </a:tc>
                <a:tc>
                  <a:txBody>
                    <a:bodyPr/>
                    <a:lstStyle/>
                    <a:p>
                      <a:pPr algn="l">
                        <a:lnSpc>
                          <a:spcPct val="150000"/>
                        </a:lnSpc>
                        <a:spcAft>
                          <a:spcPts val="0"/>
                        </a:spcAft>
                      </a:pPr>
                      <a:r>
                        <a:rPr lang="es-ES" sz="1300" dirty="0">
                          <a:solidFill>
                            <a:srgbClr val="000000"/>
                          </a:solidFill>
                          <a:effectLst/>
                        </a:rPr>
                        <a:t>Jugos de maracuyá, naranja, mermeladas</a:t>
                      </a:r>
                      <a:endParaRPr lang="en-US" sz="1300" dirty="0">
                        <a:solidFill>
                          <a:srgbClr val="000000"/>
                        </a:solidFill>
                        <a:effectLst/>
                        <a:latin typeface="Arial"/>
                        <a:ea typeface="SimSun"/>
                        <a:cs typeface="Times New Roman"/>
                      </a:endParaRPr>
                    </a:p>
                  </a:txBody>
                  <a:tcPr marL="44450" marR="44450" marT="0" marB="0" anchor="ctr">
                    <a:solidFill>
                      <a:schemeClr val="accent3">
                        <a:lumMod val="60000"/>
                        <a:lumOff val="40000"/>
                      </a:schemeClr>
                    </a:solidFill>
                  </a:tcPr>
                </a:tc>
              </a:tr>
              <a:tr h="306699">
                <a:tc>
                  <a:txBody>
                    <a:bodyPr/>
                    <a:lstStyle/>
                    <a:p>
                      <a:pPr algn="ctr">
                        <a:lnSpc>
                          <a:spcPct val="150000"/>
                        </a:lnSpc>
                        <a:spcAft>
                          <a:spcPts val="0"/>
                        </a:spcAft>
                      </a:pPr>
                      <a:r>
                        <a:rPr lang="es-ES" sz="1300" dirty="0">
                          <a:solidFill>
                            <a:srgbClr val="000000"/>
                          </a:solidFill>
                          <a:effectLst/>
                        </a:rPr>
                        <a:t>Industrial Fruta de la Pasión</a:t>
                      </a:r>
                      <a:endParaRPr lang="en-US" sz="1300" dirty="0">
                        <a:solidFill>
                          <a:srgbClr val="000000"/>
                        </a:solidFill>
                        <a:effectLst/>
                        <a:latin typeface="Arial"/>
                        <a:ea typeface="SimSun"/>
                        <a:cs typeface="Times New Roman"/>
                      </a:endParaRPr>
                    </a:p>
                  </a:txBody>
                  <a:tcPr marL="44450" marR="44450" marT="0" marB="0" anchor="ctr">
                    <a:solidFill>
                      <a:schemeClr val="accent3">
                        <a:lumMod val="60000"/>
                        <a:lumOff val="40000"/>
                      </a:schemeClr>
                    </a:solidFill>
                  </a:tcPr>
                </a:tc>
                <a:tc>
                  <a:txBody>
                    <a:bodyPr/>
                    <a:lstStyle/>
                    <a:p>
                      <a:pPr algn="ctr">
                        <a:lnSpc>
                          <a:spcPct val="150000"/>
                        </a:lnSpc>
                        <a:spcAft>
                          <a:spcPts val="0"/>
                        </a:spcAft>
                      </a:pPr>
                      <a:r>
                        <a:rPr lang="es-ES" sz="1300">
                          <a:solidFill>
                            <a:srgbClr val="000000"/>
                          </a:solidFill>
                          <a:effectLst/>
                        </a:rPr>
                        <a:t>Los Ríos</a:t>
                      </a:r>
                      <a:endParaRPr lang="en-US" sz="1300">
                        <a:solidFill>
                          <a:srgbClr val="000000"/>
                        </a:solidFill>
                        <a:effectLst/>
                        <a:latin typeface="Arial"/>
                        <a:ea typeface="SimSun"/>
                        <a:cs typeface="Times New Roman"/>
                      </a:endParaRPr>
                    </a:p>
                  </a:txBody>
                  <a:tcPr marL="44450" marR="44450" marT="0" marB="0" anchor="ctr">
                    <a:solidFill>
                      <a:schemeClr val="accent3">
                        <a:lumMod val="60000"/>
                        <a:lumOff val="40000"/>
                      </a:schemeClr>
                    </a:solidFill>
                  </a:tcPr>
                </a:tc>
                <a:tc>
                  <a:txBody>
                    <a:bodyPr/>
                    <a:lstStyle/>
                    <a:p>
                      <a:pPr algn="l">
                        <a:lnSpc>
                          <a:spcPct val="150000"/>
                        </a:lnSpc>
                        <a:spcAft>
                          <a:spcPts val="0"/>
                        </a:spcAft>
                      </a:pPr>
                      <a:r>
                        <a:rPr lang="es-ES" sz="1300" dirty="0">
                          <a:solidFill>
                            <a:srgbClr val="000000"/>
                          </a:solidFill>
                          <a:effectLst/>
                        </a:rPr>
                        <a:t>Concentrado de maracuyá</a:t>
                      </a:r>
                      <a:endParaRPr lang="en-US" sz="1300" dirty="0">
                        <a:solidFill>
                          <a:srgbClr val="000000"/>
                        </a:solidFill>
                        <a:effectLst/>
                        <a:latin typeface="Arial"/>
                        <a:ea typeface="SimSun"/>
                        <a:cs typeface="Times New Roman"/>
                      </a:endParaRPr>
                    </a:p>
                  </a:txBody>
                  <a:tcPr marL="44450" marR="44450" marT="0" marB="0" anchor="ctr">
                    <a:solidFill>
                      <a:schemeClr val="accent3">
                        <a:lumMod val="60000"/>
                        <a:lumOff val="40000"/>
                      </a:schemeClr>
                    </a:solidFill>
                  </a:tcPr>
                </a:tc>
              </a:tr>
              <a:tr h="471069">
                <a:tc>
                  <a:txBody>
                    <a:bodyPr/>
                    <a:lstStyle/>
                    <a:p>
                      <a:pPr algn="ctr">
                        <a:lnSpc>
                          <a:spcPct val="150000"/>
                        </a:lnSpc>
                        <a:spcAft>
                          <a:spcPts val="0"/>
                        </a:spcAft>
                      </a:pPr>
                      <a:r>
                        <a:rPr lang="es-ES" sz="1300">
                          <a:solidFill>
                            <a:srgbClr val="000000"/>
                          </a:solidFill>
                          <a:effectLst/>
                        </a:rPr>
                        <a:t>Quicomac</a:t>
                      </a:r>
                      <a:endParaRPr lang="en-US" sz="1300">
                        <a:solidFill>
                          <a:srgbClr val="000000"/>
                        </a:solidFill>
                        <a:effectLst/>
                        <a:latin typeface="Arial"/>
                        <a:ea typeface="SimSun"/>
                        <a:cs typeface="Times New Roman"/>
                      </a:endParaRPr>
                    </a:p>
                  </a:txBody>
                  <a:tcPr marL="44450" marR="44450" marT="0" marB="0" anchor="ctr">
                    <a:solidFill>
                      <a:schemeClr val="accent3">
                        <a:lumMod val="60000"/>
                        <a:lumOff val="40000"/>
                      </a:schemeClr>
                    </a:solidFill>
                  </a:tcPr>
                </a:tc>
                <a:tc>
                  <a:txBody>
                    <a:bodyPr/>
                    <a:lstStyle/>
                    <a:p>
                      <a:pPr algn="ctr">
                        <a:lnSpc>
                          <a:spcPct val="150000"/>
                        </a:lnSpc>
                        <a:spcAft>
                          <a:spcPts val="0"/>
                        </a:spcAft>
                      </a:pPr>
                      <a:r>
                        <a:rPr lang="es-ES" sz="1300">
                          <a:solidFill>
                            <a:srgbClr val="000000"/>
                          </a:solidFill>
                          <a:effectLst/>
                        </a:rPr>
                        <a:t>Los Ríos</a:t>
                      </a:r>
                      <a:endParaRPr lang="en-US" sz="1300">
                        <a:solidFill>
                          <a:srgbClr val="000000"/>
                        </a:solidFill>
                        <a:effectLst/>
                        <a:latin typeface="Arial"/>
                        <a:ea typeface="SimSun"/>
                        <a:cs typeface="Times New Roman"/>
                      </a:endParaRPr>
                    </a:p>
                  </a:txBody>
                  <a:tcPr marL="44450" marR="44450" marT="0" marB="0" anchor="ctr">
                    <a:solidFill>
                      <a:schemeClr val="accent3">
                        <a:lumMod val="60000"/>
                        <a:lumOff val="40000"/>
                      </a:schemeClr>
                    </a:solidFill>
                  </a:tcPr>
                </a:tc>
                <a:tc>
                  <a:txBody>
                    <a:bodyPr/>
                    <a:lstStyle/>
                    <a:p>
                      <a:pPr algn="l">
                        <a:lnSpc>
                          <a:spcPct val="150000"/>
                        </a:lnSpc>
                        <a:spcAft>
                          <a:spcPts val="0"/>
                        </a:spcAft>
                      </a:pPr>
                      <a:r>
                        <a:rPr lang="es-ES" sz="1300" dirty="0">
                          <a:solidFill>
                            <a:srgbClr val="000000"/>
                          </a:solidFill>
                          <a:effectLst/>
                        </a:rPr>
                        <a:t>Jugo concentrado de maracuyá, mermelada, jugo de frutas de temporada</a:t>
                      </a:r>
                      <a:endParaRPr lang="en-US" sz="1300" dirty="0">
                        <a:solidFill>
                          <a:srgbClr val="000000"/>
                        </a:solidFill>
                        <a:effectLst/>
                        <a:latin typeface="Arial"/>
                        <a:ea typeface="SimSun"/>
                        <a:cs typeface="Times New Roman"/>
                      </a:endParaRPr>
                    </a:p>
                  </a:txBody>
                  <a:tcPr marL="44450" marR="44450" marT="0" marB="0" anchor="ctr">
                    <a:solidFill>
                      <a:schemeClr val="accent3">
                        <a:lumMod val="60000"/>
                        <a:lumOff val="40000"/>
                      </a:schemeClr>
                    </a:solidFill>
                  </a:tcPr>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2831022849"/>
              </p:ext>
            </p:extLst>
          </p:nvPr>
        </p:nvGraphicFramePr>
        <p:xfrm>
          <a:off x="4078187" y="4131468"/>
          <a:ext cx="8110639" cy="2630248"/>
        </p:xfrm>
        <a:graphic>
          <a:graphicData uri="http://schemas.openxmlformats.org/drawingml/2006/table">
            <a:tbl>
              <a:tblPr firstRow="1" firstCol="1" bandRow="1">
                <a:effectLst>
                  <a:innerShdw blurRad="114300">
                    <a:prstClr val="black"/>
                  </a:innerShdw>
                </a:effectLst>
                <a:tableStyleId>{5C22544A-7EE6-4342-B048-85BDC9FD1C3A}</a:tableStyleId>
              </a:tblPr>
              <a:tblGrid>
                <a:gridCol w="2034055"/>
                <a:gridCol w="1963916"/>
                <a:gridCol w="4112668"/>
              </a:tblGrid>
              <a:tr h="302426">
                <a:tc>
                  <a:txBody>
                    <a:bodyPr/>
                    <a:lstStyle/>
                    <a:p>
                      <a:pPr algn="ctr">
                        <a:lnSpc>
                          <a:spcPct val="150000"/>
                        </a:lnSpc>
                        <a:spcAft>
                          <a:spcPts val="0"/>
                        </a:spcAft>
                      </a:pPr>
                      <a:r>
                        <a:rPr lang="es-EC" sz="1400" dirty="0">
                          <a:solidFill>
                            <a:srgbClr val="000000"/>
                          </a:solidFill>
                          <a:effectLst/>
                        </a:rPr>
                        <a:t>Código </a:t>
                      </a:r>
                      <a:r>
                        <a:rPr lang="es-EC" sz="1400" dirty="0" err="1">
                          <a:solidFill>
                            <a:srgbClr val="000000"/>
                          </a:solidFill>
                          <a:effectLst/>
                        </a:rPr>
                        <a:t>Nandina</a:t>
                      </a:r>
                      <a:endParaRPr lang="en-US" sz="1400" dirty="0">
                        <a:solidFill>
                          <a:srgbClr val="000000"/>
                        </a:solidFill>
                        <a:effectLst/>
                        <a:latin typeface="Arial"/>
                        <a:ea typeface="SimSun"/>
                        <a:cs typeface="Times New Roman"/>
                      </a:endParaRPr>
                    </a:p>
                  </a:txBody>
                  <a:tcPr marL="44450" marR="44450" marT="0" marB="0" anchor="ctr">
                    <a:solidFill>
                      <a:schemeClr val="accent2">
                        <a:lumMod val="75000"/>
                      </a:schemeClr>
                    </a:solidFill>
                  </a:tcPr>
                </a:tc>
                <a:tc>
                  <a:txBody>
                    <a:bodyPr/>
                    <a:lstStyle/>
                    <a:p>
                      <a:pPr algn="ctr">
                        <a:lnSpc>
                          <a:spcPct val="150000"/>
                        </a:lnSpc>
                        <a:spcAft>
                          <a:spcPts val="0"/>
                        </a:spcAft>
                      </a:pPr>
                      <a:r>
                        <a:rPr lang="es-EC" sz="1400">
                          <a:solidFill>
                            <a:srgbClr val="000000"/>
                          </a:solidFill>
                          <a:effectLst/>
                        </a:rPr>
                        <a:t>Descripción</a:t>
                      </a:r>
                      <a:endParaRPr lang="en-US" sz="1400">
                        <a:solidFill>
                          <a:srgbClr val="000000"/>
                        </a:solidFill>
                        <a:effectLst/>
                        <a:latin typeface="Arial"/>
                        <a:ea typeface="SimSun"/>
                        <a:cs typeface="Times New Roman"/>
                      </a:endParaRPr>
                    </a:p>
                  </a:txBody>
                  <a:tcPr marL="44450" marR="44450" marT="0" marB="0" anchor="ctr">
                    <a:solidFill>
                      <a:schemeClr val="accent2">
                        <a:lumMod val="75000"/>
                      </a:schemeClr>
                    </a:solidFill>
                  </a:tcPr>
                </a:tc>
                <a:tc>
                  <a:txBody>
                    <a:bodyPr/>
                    <a:lstStyle/>
                    <a:p>
                      <a:pPr algn="ctr">
                        <a:lnSpc>
                          <a:spcPct val="150000"/>
                        </a:lnSpc>
                        <a:spcAft>
                          <a:spcPts val="0"/>
                        </a:spcAft>
                      </a:pPr>
                      <a:r>
                        <a:rPr lang="es-EC" sz="1400" dirty="0">
                          <a:solidFill>
                            <a:srgbClr val="000000"/>
                          </a:solidFill>
                          <a:effectLst/>
                        </a:rPr>
                        <a:t>Ofertantes</a:t>
                      </a:r>
                      <a:endParaRPr lang="en-US" sz="1400" dirty="0">
                        <a:solidFill>
                          <a:srgbClr val="000000"/>
                        </a:solidFill>
                        <a:effectLst/>
                        <a:latin typeface="Arial"/>
                        <a:ea typeface="SimSun"/>
                        <a:cs typeface="Times New Roman"/>
                      </a:endParaRPr>
                    </a:p>
                  </a:txBody>
                  <a:tcPr marL="44450" marR="44450" marT="0" marB="0" anchor="ctr">
                    <a:solidFill>
                      <a:schemeClr val="accent2">
                        <a:lumMod val="75000"/>
                      </a:schemeClr>
                    </a:solidFill>
                  </a:tcPr>
                </a:tc>
              </a:tr>
              <a:tr h="334254">
                <a:tc rowSpan="7">
                  <a:txBody>
                    <a:bodyPr/>
                    <a:lstStyle/>
                    <a:p>
                      <a:pPr algn="ctr">
                        <a:lnSpc>
                          <a:spcPct val="150000"/>
                        </a:lnSpc>
                        <a:spcAft>
                          <a:spcPts val="0"/>
                        </a:spcAft>
                      </a:pPr>
                      <a:r>
                        <a:rPr lang="es-EC" sz="1600" dirty="0">
                          <a:solidFill>
                            <a:srgbClr val="000000"/>
                          </a:solidFill>
                          <a:effectLst/>
                        </a:rPr>
                        <a:t>2007911000</a:t>
                      </a:r>
                      <a:endParaRPr lang="en-US" sz="1600" dirty="0">
                        <a:solidFill>
                          <a:srgbClr val="000000"/>
                        </a:solidFill>
                        <a:effectLst/>
                        <a:latin typeface="Arial"/>
                        <a:ea typeface="SimSun"/>
                        <a:cs typeface="Times New Roman"/>
                      </a:endParaRPr>
                    </a:p>
                  </a:txBody>
                  <a:tcPr marL="44450" marR="44450" marT="0" marB="0" anchor="ctr">
                    <a:solidFill>
                      <a:schemeClr val="accent2">
                        <a:lumMod val="75000"/>
                      </a:schemeClr>
                    </a:solidFill>
                  </a:tcPr>
                </a:tc>
                <a:tc rowSpan="7">
                  <a:txBody>
                    <a:bodyPr/>
                    <a:lstStyle/>
                    <a:p>
                      <a:pPr algn="ctr">
                        <a:lnSpc>
                          <a:spcPct val="150000"/>
                        </a:lnSpc>
                        <a:spcAft>
                          <a:spcPts val="0"/>
                        </a:spcAft>
                      </a:pPr>
                      <a:r>
                        <a:rPr lang="es-EC" sz="1100" u="none" dirty="0">
                          <a:solidFill>
                            <a:srgbClr val="000000"/>
                          </a:solidFill>
                          <a:effectLst/>
                        </a:rPr>
                        <a:t>CONFITURAS, JALEAS Y MERMELADAS</a:t>
                      </a:r>
                      <a:endParaRPr lang="en-US" sz="1100" u="none" dirty="0">
                        <a:solidFill>
                          <a:srgbClr val="000000"/>
                        </a:solidFill>
                        <a:effectLst/>
                        <a:latin typeface="Arial"/>
                        <a:ea typeface="SimSun"/>
                        <a:cs typeface="Times New Roman"/>
                      </a:endParaRPr>
                    </a:p>
                  </a:txBody>
                  <a:tcPr marL="44450" marR="44450" marT="0" marB="0" anchor="ctr">
                    <a:solidFill>
                      <a:schemeClr val="accent2">
                        <a:lumMod val="75000"/>
                      </a:schemeClr>
                    </a:solidFill>
                  </a:tcPr>
                </a:tc>
                <a:tc>
                  <a:txBody>
                    <a:bodyPr/>
                    <a:lstStyle/>
                    <a:p>
                      <a:pPr algn="l">
                        <a:lnSpc>
                          <a:spcPct val="150000"/>
                        </a:lnSpc>
                        <a:spcAft>
                          <a:spcPts val="0"/>
                        </a:spcAft>
                      </a:pPr>
                      <a:r>
                        <a:rPr lang="es-EC" sz="1100" u="none" strike="noStrike" dirty="0">
                          <a:solidFill>
                            <a:srgbClr val="000000"/>
                          </a:solidFill>
                          <a:effectLst/>
                        </a:rPr>
                        <a:t>BORDOYCOURIER Y SERVICIOS S.A.</a:t>
                      </a:r>
                      <a:endParaRPr lang="en-US" sz="1100" u="none" dirty="0">
                        <a:solidFill>
                          <a:srgbClr val="000000"/>
                        </a:solidFill>
                        <a:effectLst/>
                        <a:latin typeface="Arial"/>
                        <a:ea typeface="SimSun"/>
                        <a:cs typeface="Times New Roman"/>
                      </a:endParaRPr>
                    </a:p>
                  </a:txBody>
                  <a:tcPr marL="44450" marR="44450" marT="0" marB="0" anchor="ctr">
                    <a:solidFill>
                      <a:schemeClr val="accent2">
                        <a:lumMod val="75000"/>
                      </a:schemeClr>
                    </a:solidFill>
                  </a:tcPr>
                </a:tc>
              </a:tr>
              <a:tr h="334254">
                <a:tc vMerge="1">
                  <a:txBody>
                    <a:bodyPr/>
                    <a:lstStyle/>
                    <a:p>
                      <a:endParaRPr lang="es-EC"/>
                    </a:p>
                  </a:txBody>
                  <a:tcPr/>
                </a:tc>
                <a:tc vMerge="1">
                  <a:txBody>
                    <a:bodyPr/>
                    <a:lstStyle/>
                    <a:p>
                      <a:endParaRPr lang="es-EC"/>
                    </a:p>
                  </a:txBody>
                  <a:tcPr/>
                </a:tc>
                <a:tc>
                  <a:txBody>
                    <a:bodyPr/>
                    <a:lstStyle/>
                    <a:p>
                      <a:pPr algn="l">
                        <a:lnSpc>
                          <a:spcPct val="150000"/>
                        </a:lnSpc>
                        <a:spcAft>
                          <a:spcPts val="0"/>
                        </a:spcAft>
                      </a:pPr>
                      <a:r>
                        <a:rPr lang="es-EC" sz="1100" u="none" strike="noStrike" dirty="0">
                          <a:solidFill>
                            <a:srgbClr val="000000"/>
                          </a:solidFill>
                          <a:effectLst/>
                        </a:rPr>
                        <a:t>CORPORACION PAKTA MINTALAY</a:t>
                      </a:r>
                      <a:endParaRPr lang="en-US" sz="1100" dirty="0">
                        <a:solidFill>
                          <a:srgbClr val="000000"/>
                        </a:solidFill>
                        <a:effectLst/>
                        <a:latin typeface="Arial"/>
                        <a:ea typeface="SimSun"/>
                        <a:cs typeface="Times New Roman"/>
                      </a:endParaRPr>
                    </a:p>
                  </a:txBody>
                  <a:tcPr marL="44450" marR="44450" marT="0" marB="0" anchor="ctr">
                    <a:solidFill>
                      <a:schemeClr val="accent2">
                        <a:lumMod val="75000"/>
                      </a:schemeClr>
                    </a:solidFill>
                  </a:tcPr>
                </a:tc>
              </a:tr>
              <a:tr h="334254">
                <a:tc vMerge="1">
                  <a:txBody>
                    <a:bodyPr/>
                    <a:lstStyle/>
                    <a:p>
                      <a:endParaRPr lang="es-EC"/>
                    </a:p>
                  </a:txBody>
                  <a:tcPr/>
                </a:tc>
                <a:tc vMerge="1">
                  <a:txBody>
                    <a:bodyPr/>
                    <a:lstStyle/>
                    <a:p>
                      <a:endParaRPr lang="es-EC"/>
                    </a:p>
                  </a:txBody>
                  <a:tcPr/>
                </a:tc>
                <a:tc>
                  <a:txBody>
                    <a:bodyPr/>
                    <a:lstStyle/>
                    <a:p>
                      <a:pPr algn="l">
                        <a:lnSpc>
                          <a:spcPct val="150000"/>
                        </a:lnSpc>
                        <a:spcAft>
                          <a:spcPts val="0"/>
                        </a:spcAft>
                      </a:pPr>
                      <a:r>
                        <a:rPr lang="es-EC" sz="1100" u="none" strike="noStrike" dirty="0">
                          <a:solidFill>
                            <a:srgbClr val="000000"/>
                          </a:solidFill>
                          <a:effectLst/>
                        </a:rPr>
                        <a:t>ESPECIES EXOTICAS CIA.LTDA.</a:t>
                      </a:r>
                      <a:endParaRPr lang="en-US" sz="1100" dirty="0">
                        <a:solidFill>
                          <a:srgbClr val="000000"/>
                        </a:solidFill>
                        <a:effectLst/>
                        <a:latin typeface="Arial"/>
                        <a:ea typeface="SimSun"/>
                        <a:cs typeface="Times New Roman"/>
                      </a:endParaRPr>
                    </a:p>
                  </a:txBody>
                  <a:tcPr marL="44450" marR="44450" marT="0" marB="0" anchor="ctr">
                    <a:solidFill>
                      <a:schemeClr val="accent2">
                        <a:lumMod val="75000"/>
                      </a:schemeClr>
                    </a:solidFill>
                  </a:tcPr>
                </a:tc>
              </a:tr>
              <a:tr h="361110">
                <a:tc vMerge="1">
                  <a:txBody>
                    <a:bodyPr/>
                    <a:lstStyle/>
                    <a:p>
                      <a:endParaRPr lang="es-EC"/>
                    </a:p>
                  </a:txBody>
                  <a:tcPr/>
                </a:tc>
                <a:tc vMerge="1">
                  <a:txBody>
                    <a:bodyPr/>
                    <a:lstStyle/>
                    <a:p>
                      <a:endParaRPr lang="es-EC"/>
                    </a:p>
                  </a:txBody>
                  <a:tcPr/>
                </a:tc>
                <a:tc>
                  <a:txBody>
                    <a:bodyPr/>
                    <a:lstStyle/>
                    <a:p>
                      <a:pPr algn="l">
                        <a:lnSpc>
                          <a:spcPct val="150000"/>
                        </a:lnSpc>
                        <a:spcAft>
                          <a:spcPts val="0"/>
                        </a:spcAft>
                      </a:pPr>
                      <a:r>
                        <a:rPr lang="es-EC" sz="1100" u="none" strike="noStrike" dirty="0">
                          <a:solidFill>
                            <a:srgbClr val="000000"/>
                          </a:solidFill>
                          <a:effectLst/>
                        </a:rPr>
                        <a:t>FONDO ECUATORIANO POPULORUM PROGRESSIO</a:t>
                      </a:r>
                      <a:endParaRPr lang="en-US" sz="1100" dirty="0">
                        <a:solidFill>
                          <a:srgbClr val="000000"/>
                        </a:solidFill>
                        <a:effectLst/>
                        <a:latin typeface="Arial"/>
                        <a:ea typeface="SimSun"/>
                        <a:cs typeface="Times New Roman"/>
                      </a:endParaRPr>
                    </a:p>
                  </a:txBody>
                  <a:tcPr marL="44450" marR="44450" marT="0" marB="0" anchor="ctr">
                    <a:solidFill>
                      <a:schemeClr val="accent2">
                        <a:lumMod val="75000"/>
                      </a:schemeClr>
                    </a:solidFill>
                  </a:tcPr>
                </a:tc>
              </a:tr>
              <a:tr h="306041">
                <a:tc vMerge="1">
                  <a:txBody>
                    <a:bodyPr/>
                    <a:lstStyle/>
                    <a:p>
                      <a:endParaRPr lang="es-EC"/>
                    </a:p>
                  </a:txBody>
                  <a:tcPr/>
                </a:tc>
                <a:tc vMerge="1">
                  <a:txBody>
                    <a:bodyPr/>
                    <a:lstStyle/>
                    <a:p>
                      <a:endParaRPr lang="es-EC"/>
                    </a:p>
                  </a:txBody>
                  <a:tcPr/>
                </a:tc>
                <a:tc>
                  <a:txBody>
                    <a:bodyPr/>
                    <a:lstStyle/>
                    <a:p>
                      <a:pPr algn="l">
                        <a:lnSpc>
                          <a:spcPct val="150000"/>
                        </a:lnSpc>
                        <a:spcAft>
                          <a:spcPts val="0"/>
                        </a:spcAft>
                      </a:pPr>
                      <a:r>
                        <a:rPr lang="es-EC" sz="1100" u="none" strike="noStrike" dirty="0">
                          <a:solidFill>
                            <a:srgbClr val="000000"/>
                          </a:solidFill>
                          <a:effectLst/>
                        </a:rPr>
                        <a:t>FUNDACION RANTINPAK</a:t>
                      </a:r>
                      <a:endParaRPr lang="en-US" sz="1100" dirty="0">
                        <a:solidFill>
                          <a:srgbClr val="000000"/>
                        </a:solidFill>
                        <a:effectLst/>
                        <a:latin typeface="Arial"/>
                        <a:ea typeface="SimSun"/>
                        <a:cs typeface="Times New Roman"/>
                      </a:endParaRPr>
                    </a:p>
                  </a:txBody>
                  <a:tcPr marL="44450" marR="44450" marT="0" marB="0" anchor="ctr">
                    <a:solidFill>
                      <a:schemeClr val="accent2">
                        <a:lumMod val="75000"/>
                      </a:schemeClr>
                    </a:solidFill>
                  </a:tcPr>
                </a:tc>
              </a:tr>
              <a:tr h="306041">
                <a:tc vMerge="1">
                  <a:txBody>
                    <a:bodyPr/>
                    <a:lstStyle/>
                    <a:p>
                      <a:endParaRPr lang="es-EC"/>
                    </a:p>
                  </a:txBody>
                  <a:tcPr/>
                </a:tc>
                <a:tc vMerge="1">
                  <a:txBody>
                    <a:bodyPr/>
                    <a:lstStyle/>
                    <a:p>
                      <a:endParaRPr lang="es-EC"/>
                    </a:p>
                  </a:txBody>
                  <a:tcPr/>
                </a:tc>
                <a:tc>
                  <a:txBody>
                    <a:bodyPr/>
                    <a:lstStyle/>
                    <a:p>
                      <a:pPr algn="l">
                        <a:lnSpc>
                          <a:spcPct val="150000"/>
                        </a:lnSpc>
                        <a:spcAft>
                          <a:spcPts val="0"/>
                        </a:spcAft>
                      </a:pPr>
                      <a:r>
                        <a:rPr lang="es-EC" sz="1100" u="none" strike="noStrike" dirty="0">
                          <a:solidFill>
                            <a:srgbClr val="000000"/>
                          </a:solidFill>
                          <a:effectLst/>
                        </a:rPr>
                        <a:t>INVERAGROCORP S.A.</a:t>
                      </a:r>
                      <a:endParaRPr lang="en-US" sz="1100" dirty="0">
                        <a:solidFill>
                          <a:srgbClr val="000000"/>
                        </a:solidFill>
                        <a:effectLst/>
                        <a:latin typeface="Arial"/>
                        <a:ea typeface="SimSun"/>
                        <a:cs typeface="Times New Roman"/>
                      </a:endParaRPr>
                    </a:p>
                  </a:txBody>
                  <a:tcPr marL="44450" marR="44450" marT="0" marB="0" anchor="ctr">
                    <a:solidFill>
                      <a:schemeClr val="accent2">
                        <a:lumMod val="75000"/>
                      </a:schemeClr>
                    </a:solidFill>
                  </a:tcPr>
                </a:tc>
              </a:tr>
              <a:tr h="334254">
                <a:tc vMerge="1">
                  <a:txBody>
                    <a:bodyPr/>
                    <a:lstStyle/>
                    <a:p>
                      <a:endParaRPr lang="es-EC"/>
                    </a:p>
                  </a:txBody>
                  <a:tcPr/>
                </a:tc>
                <a:tc vMerge="1">
                  <a:txBody>
                    <a:bodyPr/>
                    <a:lstStyle/>
                    <a:p>
                      <a:endParaRPr lang="es-EC"/>
                    </a:p>
                  </a:txBody>
                  <a:tcPr/>
                </a:tc>
                <a:tc>
                  <a:txBody>
                    <a:bodyPr/>
                    <a:lstStyle/>
                    <a:p>
                      <a:pPr algn="l">
                        <a:lnSpc>
                          <a:spcPct val="150000"/>
                        </a:lnSpc>
                        <a:spcAft>
                          <a:spcPts val="0"/>
                        </a:spcAft>
                      </a:pPr>
                      <a:r>
                        <a:rPr lang="es-EC" sz="1000" u="none" strike="noStrike" dirty="0">
                          <a:solidFill>
                            <a:srgbClr val="000000"/>
                          </a:solidFill>
                          <a:effectLst/>
                        </a:rPr>
                        <a:t>ZAMBRANO GUERRERO CARLOS ENRIQUE</a:t>
                      </a:r>
                      <a:endParaRPr lang="en-US" sz="1600" dirty="0">
                        <a:solidFill>
                          <a:srgbClr val="000000"/>
                        </a:solidFill>
                        <a:effectLst/>
                        <a:latin typeface="Arial"/>
                        <a:ea typeface="SimSun"/>
                        <a:cs typeface="Times New Roman"/>
                      </a:endParaRPr>
                    </a:p>
                  </a:txBody>
                  <a:tcPr marL="44450" marR="44450" marT="0" marB="0" anchor="ctr">
                    <a:solidFill>
                      <a:schemeClr val="accent2">
                        <a:lumMod val="75000"/>
                      </a:schemeClr>
                    </a:solidFill>
                  </a:tcPr>
                </a:tc>
              </a:tr>
            </a:tbl>
          </a:graphicData>
        </a:graphic>
      </p:graphicFrame>
      <p:sp>
        <p:nvSpPr>
          <p:cNvPr id="11" name="10 CuadroTexto"/>
          <p:cNvSpPr txBox="1"/>
          <p:nvPr/>
        </p:nvSpPr>
        <p:spPr>
          <a:xfrm>
            <a:off x="5518348" y="3645024"/>
            <a:ext cx="5328592" cy="568361"/>
          </a:xfrm>
          <a:prstGeom prst="rect">
            <a:avLst/>
          </a:prstGeom>
          <a:noFill/>
        </p:spPr>
        <p:txBody>
          <a:bodyPr wrap="square" rtlCol="0">
            <a:spAutoFit/>
          </a:bodyPr>
          <a:lstStyle/>
          <a:p>
            <a:pPr>
              <a:lnSpc>
                <a:spcPct val="90000"/>
              </a:lnSpc>
            </a:pPr>
            <a:r>
              <a:rPr lang="es-EC" sz="1400" b="1" dirty="0"/>
              <a:t>Listado de Exportadores de Confituras, Jaleas y Mermeladas</a:t>
            </a:r>
            <a:endParaRPr lang="en-US" sz="1400" b="1" dirty="0"/>
          </a:p>
          <a:p>
            <a:pPr>
              <a:lnSpc>
                <a:spcPct val="90000"/>
              </a:lnSpc>
            </a:pPr>
            <a:endParaRPr lang="es-EC" sz="2000" dirty="0"/>
          </a:p>
        </p:txBody>
      </p:sp>
      <p:sp>
        <p:nvSpPr>
          <p:cNvPr id="12" name="11 CuadroTexto"/>
          <p:cNvSpPr txBox="1"/>
          <p:nvPr/>
        </p:nvSpPr>
        <p:spPr>
          <a:xfrm>
            <a:off x="5518348" y="0"/>
            <a:ext cx="4151081" cy="289823"/>
          </a:xfrm>
          <a:prstGeom prst="rect">
            <a:avLst/>
          </a:prstGeom>
          <a:noFill/>
        </p:spPr>
        <p:txBody>
          <a:bodyPr wrap="square" rtlCol="0">
            <a:spAutoFit/>
          </a:bodyPr>
          <a:lstStyle/>
          <a:p>
            <a:pPr>
              <a:lnSpc>
                <a:spcPct val="90000"/>
              </a:lnSpc>
            </a:pPr>
            <a:r>
              <a:rPr lang="es-EC" sz="1400" b="1" dirty="0"/>
              <a:t>Industrias transformadoras de maracuyá</a:t>
            </a:r>
          </a:p>
        </p:txBody>
      </p:sp>
    </p:spTree>
    <p:extLst>
      <p:ext uri="{BB962C8B-B14F-4D97-AF65-F5344CB8AC3E}">
        <p14:creationId xmlns:p14="http://schemas.microsoft.com/office/powerpoint/2010/main" val="208946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261764" y="260648"/>
            <a:ext cx="4021087" cy="323056"/>
          </a:xfrm>
        </p:spPr>
        <p:txBody>
          <a:bodyPr>
            <a:normAutofit fontScale="92500" lnSpcReduction="20000"/>
          </a:bodyPr>
          <a:lstStyle/>
          <a:p>
            <a:r>
              <a:rPr lang="en-US" dirty="0" smtClean="0"/>
              <a:t>PROYECCION DE LA OFERTA</a:t>
            </a:r>
            <a:endParaRPr lang="en-US" dirty="0"/>
          </a:p>
        </p:txBody>
      </p:sp>
      <p:graphicFrame>
        <p:nvGraphicFramePr>
          <p:cNvPr id="5" name="4 Tabla"/>
          <p:cNvGraphicFramePr>
            <a:graphicFrameLocks noGrp="1"/>
          </p:cNvGraphicFramePr>
          <p:nvPr>
            <p:extLst>
              <p:ext uri="{D42A27DB-BD31-4B8C-83A1-F6EECF244321}">
                <p14:modId xmlns:p14="http://schemas.microsoft.com/office/powerpoint/2010/main" val="1590690540"/>
              </p:ext>
            </p:extLst>
          </p:nvPr>
        </p:nvGraphicFramePr>
        <p:xfrm>
          <a:off x="29213" y="1052736"/>
          <a:ext cx="5625422" cy="3672410"/>
        </p:xfrm>
        <a:graphic>
          <a:graphicData uri="http://schemas.openxmlformats.org/drawingml/2006/table">
            <a:tbl>
              <a:tblPr firstRow="1" firstCol="1" bandRow="1">
                <a:effectLst>
                  <a:innerShdw blurRad="114300">
                    <a:prstClr val="black"/>
                  </a:innerShdw>
                </a:effectLst>
                <a:tableStyleId>{5C22544A-7EE6-4342-B048-85BDC9FD1C3A}</a:tableStyleId>
              </a:tblPr>
              <a:tblGrid>
                <a:gridCol w="1308237"/>
                <a:gridCol w="1988354"/>
                <a:gridCol w="2328831"/>
              </a:tblGrid>
              <a:tr h="734482">
                <a:tc>
                  <a:txBody>
                    <a:bodyPr/>
                    <a:lstStyle/>
                    <a:p>
                      <a:pPr algn="ctr">
                        <a:lnSpc>
                          <a:spcPct val="150000"/>
                        </a:lnSpc>
                        <a:spcAft>
                          <a:spcPts val="0"/>
                        </a:spcAft>
                      </a:pPr>
                      <a:r>
                        <a:rPr lang="es-EC" sz="1400" dirty="0">
                          <a:solidFill>
                            <a:srgbClr val="000000"/>
                          </a:solidFill>
                          <a:effectLst/>
                        </a:rPr>
                        <a:t>Año</a:t>
                      </a:r>
                      <a:endParaRPr lang="en-US" sz="1400" dirty="0">
                        <a:solidFill>
                          <a:srgbClr val="000000"/>
                        </a:solidFill>
                        <a:effectLst/>
                        <a:latin typeface="Arial"/>
                        <a:ea typeface="SimSun"/>
                        <a:cs typeface="Times New Roman"/>
                      </a:endParaRPr>
                    </a:p>
                  </a:txBody>
                  <a:tcPr marL="44450" marR="44450" marT="0" marB="0" anchor="ctr">
                    <a:solidFill>
                      <a:schemeClr val="accent3">
                        <a:lumMod val="60000"/>
                        <a:lumOff val="40000"/>
                      </a:schemeClr>
                    </a:solidFill>
                  </a:tcPr>
                </a:tc>
                <a:tc>
                  <a:txBody>
                    <a:bodyPr/>
                    <a:lstStyle/>
                    <a:p>
                      <a:pPr algn="ctr">
                        <a:lnSpc>
                          <a:spcPct val="150000"/>
                        </a:lnSpc>
                        <a:spcAft>
                          <a:spcPts val="0"/>
                        </a:spcAft>
                      </a:pPr>
                      <a:r>
                        <a:rPr lang="es-EC" sz="1400" dirty="0">
                          <a:solidFill>
                            <a:srgbClr val="000000"/>
                          </a:solidFill>
                          <a:effectLst/>
                        </a:rPr>
                        <a:t>Oferta</a:t>
                      </a:r>
                      <a:endParaRPr lang="en-US" sz="1400" dirty="0">
                        <a:solidFill>
                          <a:srgbClr val="000000"/>
                        </a:solidFill>
                        <a:effectLst/>
                        <a:latin typeface="Arial"/>
                        <a:ea typeface="SimSun"/>
                        <a:cs typeface="Times New Roman"/>
                      </a:endParaRPr>
                    </a:p>
                  </a:txBody>
                  <a:tcPr marL="44450" marR="44450" marT="0" marB="0" anchor="ctr">
                    <a:solidFill>
                      <a:schemeClr val="accent3">
                        <a:lumMod val="60000"/>
                        <a:lumOff val="40000"/>
                      </a:schemeClr>
                    </a:solidFill>
                  </a:tcPr>
                </a:tc>
                <a:tc>
                  <a:txBody>
                    <a:bodyPr/>
                    <a:lstStyle/>
                    <a:p>
                      <a:pPr algn="ctr">
                        <a:lnSpc>
                          <a:spcPct val="150000"/>
                        </a:lnSpc>
                        <a:spcAft>
                          <a:spcPts val="0"/>
                        </a:spcAft>
                      </a:pPr>
                      <a:r>
                        <a:rPr lang="es-EC" sz="1400" dirty="0">
                          <a:solidFill>
                            <a:srgbClr val="000000"/>
                          </a:solidFill>
                          <a:effectLst/>
                        </a:rPr>
                        <a:t>Pronóstico </a:t>
                      </a:r>
                      <a:r>
                        <a:rPr lang="es-EC" sz="1400" dirty="0" err="1">
                          <a:solidFill>
                            <a:srgbClr val="000000"/>
                          </a:solidFill>
                          <a:effectLst/>
                        </a:rPr>
                        <a:t>promedios_móviles</a:t>
                      </a:r>
                      <a:endParaRPr lang="en-US" sz="1400" dirty="0">
                        <a:solidFill>
                          <a:srgbClr val="000000"/>
                        </a:solidFill>
                        <a:effectLst/>
                        <a:latin typeface="Arial"/>
                        <a:ea typeface="SimSun"/>
                        <a:cs typeface="Times New Roman"/>
                      </a:endParaRPr>
                    </a:p>
                  </a:txBody>
                  <a:tcPr marL="44450" marR="44450" marT="0" marB="0" anchor="ctr">
                    <a:solidFill>
                      <a:schemeClr val="accent3">
                        <a:lumMod val="60000"/>
                        <a:lumOff val="40000"/>
                      </a:schemeClr>
                    </a:solidFill>
                  </a:tcPr>
                </a:tc>
              </a:tr>
              <a:tr h="367241">
                <a:tc>
                  <a:txBody>
                    <a:bodyPr/>
                    <a:lstStyle/>
                    <a:p>
                      <a:pPr algn="ctr">
                        <a:lnSpc>
                          <a:spcPct val="150000"/>
                        </a:lnSpc>
                        <a:spcAft>
                          <a:spcPts val="0"/>
                        </a:spcAft>
                      </a:pPr>
                      <a:r>
                        <a:rPr lang="es-EC" sz="1400">
                          <a:solidFill>
                            <a:srgbClr val="000000"/>
                          </a:solidFill>
                          <a:effectLst/>
                        </a:rPr>
                        <a:t>2008</a:t>
                      </a:r>
                      <a:endParaRPr lang="en-US" sz="1400">
                        <a:solidFill>
                          <a:srgbClr val="000000"/>
                        </a:solidFill>
                        <a:effectLst/>
                        <a:latin typeface="Arial"/>
                        <a:ea typeface="SimSun"/>
                        <a:cs typeface="Times New Roman"/>
                      </a:endParaRPr>
                    </a:p>
                  </a:txBody>
                  <a:tcPr marL="44450" marR="44450" marT="0" marB="0" anchor="b">
                    <a:solidFill>
                      <a:schemeClr val="accent3">
                        <a:lumMod val="60000"/>
                        <a:lumOff val="40000"/>
                      </a:schemeClr>
                    </a:solidFill>
                  </a:tcPr>
                </a:tc>
                <a:tc>
                  <a:txBody>
                    <a:bodyPr/>
                    <a:lstStyle/>
                    <a:p>
                      <a:pPr algn="l">
                        <a:lnSpc>
                          <a:spcPct val="150000"/>
                        </a:lnSpc>
                        <a:spcAft>
                          <a:spcPts val="0"/>
                        </a:spcAft>
                      </a:pPr>
                      <a:r>
                        <a:rPr lang="es-EC" sz="1050">
                          <a:solidFill>
                            <a:srgbClr val="000000"/>
                          </a:solidFill>
                          <a:effectLst/>
                        </a:rPr>
                        <a:t> $           3,150,911.00 </a:t>
                      </a:r>
                      <a:endParaRPr lang="en-US" sz="1400">
                        <a:solidFill>
                          <a:srgbClr val="000000"/>
                        </a:solidFill>
                        <a:effectLst/>
                        <a:latin typeface="Arial"/>
                        <a:ea typeface="SimSun"/>
                        <a:cs typeface="Times New Roman"/>
                      </a:endParaRPr>
                    </a:p>
                  </a:txBody>
                  <a:tcPr marL="44450" marR="44450" marT="0" marB="0" anchor="b">
                    <a:solidFill>
                      <a:schemeClr val="accent3">
                        <a:lumMod val="60000"/>
                        <a:lumOff val="40000"/>
                      </a:schemeClr>
                    </a:solidFill>
                  </a:tcPr>
                </a:tc>
                <a:tc>
                  <a:txBody>
                    <a:bodyPr/>
                    <a:lstStyle/>
                    <a:p>
                      <a:pPr algn="ctr">
                        <a:lnSpc>
                          <a:spcPct val="150000"/>
                        </a:lnSpc>
                        <a:spcAft>
                          <a:spcPts val="0"/>
                        </a:spcAft>
                      </a:pPr>
                      <a:r>
                        <a:rPr lang="es-EC" sz="1050">
                          <a:solidFill>
                            <a:srgbClr val="000000"/>
                          </a:solidFill>
                          <a:effectLst/>
                        </a:rPr>
                        <a:t> - </a:t>
                      </a:r>
                      <a:endParaRPr lang="en-US" sz="1400">
                        <a:solidFill>
                          <a:srgbClr val="000000"/>
                        </a:solidFill>
                        <a:effectLst/>
                        <a:latin typeface="Arial"/>
                        <a:ea typeface="SimSun"/>
                        <a:cs typeface="Times New Roman"/>
                      </a:endParaRPr>
                    </a:p>
                  </a:txBody>
                  <a:tcPr marL="44450" marR="44450" marT="0" marB="0" anchor="b">
                    <a:solidFill>
                      <a:schemeClr val="accent3">
                        <a:lumMod val="60000"/>
                        <a:lumOff val="40000"/>
                      </a:schemeClr>
                    </a:solidFill>
                  </a:tcPr>
                </a:tc>
              </a:tr>
              <a:tr h="367241">
                <a:tc>
                  <a:txBody>
                    <a:bodyPr/>
                    <a:lstStyle/>
                    <a:p>
                      <a:pPr algn="ctr">
                        <a:lnSpc>
                          <a:spcPct val="150000"/>
                        </a:lnSpc>
                        <a:spcAft>
                          <a:spcPts val="0"/>
                        </a:spcAft>
                      </a:pPr>
                      <a:r>
                        <a:rPr lang="es-EC" sz="1400">
                          <a:solidFill>
                            <a:srgbClr val="000000"/>
                          </a:solidFill>
                          <a:effectLst/>
                        </a:rPr>
                        <a:t>2009</a:t>
                      </a:r>
                      <a:endParaRPr lang="en-US" sz="1400">
                        <a:solidFill>
                          <a:srgbClr val="000000"/>
                        </a:solidFill>
                        <a:effectLst/>
                        <a:latin typeface="Arial"/>
                        <a:ea typeface="SimSun"/>
                        <a:cs typeface="Times New Roman"/>
                      </a:endParaRPr>
                    </a:p>
                  </a:txBody>
                  <a:tcPr marL="44450" marR="44450" marT="0" marB="0" anchor="ctr">
                    <a:solidFill>
                      <a:schemeClr val="accent3">
                        <a:lumMod val="60000"/>
                        <a:lumOff val="40000"/>
                      </a:schemeClr>
                    </a:solidFill>
                  </a:tcPr>
                </a:tc>
                <a:tc>
                  <a:txBody>
                    <a:bodyPr/>
                    <a:lstStyle/>
                    <a:p>
                      <a:pPr algn="l">
                        <a:lnSpc>
                          <a:spcPct val="150000"/>
                        </a:lnSpc>
                        <a:spcAft>
                          <a:spcPts val="0"/>
                        </a:spcAft>
                      </a:pPr>
                      <a:r>
                        <a:rPr lang="es-EC" sz="1050">
                          <a:solidFill>
                            <a:srgbClr val="000000"/>
                          </a:solidFill>
                          <a:effectLst/>
                        </a:rPr>
                        <a:t> $           2,483,724.00 </a:t>
                      </a:r>
                      <a:endParaRPr lang="en-US" sz="1400">
                        <a:solidFill>
                          <a:srgbClr val="000000"/>
                        </a:solidFill>
                        <a:effectLst/>
                        <a:latin typeface="Arial"/>
                        <a:ea typeface="SimSun"/>
                        <a:cs typeface="Times New Roman"/>
                      </a:endParaRPr>
                    </a:p>
                  </a:txBody>
                  <a:tcPr marL="44450" marR="44450" marT="0" marB="0" anchor="b">
                    <a:solidFill>
                      <a:schemeClr val="accent3">
                        <a:lumMod val="60000"/>
                        <a:lumOff val="40000"/>
                      </a:schemeClr>
                    </a:solidFill>
                  </a:tcPr>
                </a:tc>
                <a:tc>
                  <a:txBody>
                    <a:bodyPr/>
                    <a:lstStyle/>
                    <a:p>
                      <a:pPr algn="ctr">
                        <a:lnSpc>
                          <a:spcPct val="150000"/>
                        </a:lnSpc>
                        <a:spcAft>
                          <a:spcPts val="0"/>
                        </a:spcAft>
                      </a:pPr>
                      <a:r>
                        <a:rPr lang="es-EC" sz="1050">
                          <a:solidFill>
                            <a:srgbClr val="000000"/>
                          </a:solidFill>
                          <a:effectLst/>
                        </a:rPr>
                        <a:t> - </a:t>
                      </a:r>
                      <a:endParaRPr lang="en-US" sz="1400">
                        <a:solidFill>
                          <a:srgbClr val="000000"/>
                        </a:solidFill>
                        <a:effectLst/>
                        <a:latin typeface="Arial"/>
                        <a:ea typeface="SimSun"/>
                        <a:cs typeface="Times New Roman"/>
                      </a:endParaRPr>
                    </a:p>
                  </a:txBody>
                  <a:tcPr marL="44450" marR="44450" marT="0" marB="0" anchor="b">
                    <a:solidFill>
                      <a:schemeClr val="accent3">
                        <a:lumMod val="60000"/>
                        <a:lumOff val="40000"/>
                      </a:schemeClr>
                    </a:solidFill>
                  </a:tcPr>
                </a:tc>
              </a:tr>
              <a:tr h="367241">
                <a:tc>
                  <a:txBody>
                    <a:bodyPr/>
                    <a:lstStyle/>
                    <a:p>
                      <a:pPr algn="ctr">
                        <a:lnSpc>
                          <a:spcPct val="150000"/>
                        </a:lnSpc>
                        <a:spcAft>
                          <a:spcPts val="0"/>
                        </a:spcAft>
                      </a:pPr>
                      <a:r>
                        <a:rPr lang="es-EC" sz="1400" dirty="0">
                          <a:solidFill>
                            <a:srgbClr val="000000"/>
                          </a:solidFill>
                          <a:effectLst/>
                        </a:rPr>
                        <a:t>2010</a:t>
                      </a:r>
                      <a:endParaRPr lang="en-US" sz="1400" dirty="0">
                        <a:solidFill>
                          <a:srgbClr val="000000"/>
                        </a:solidFill>
                        <a:effectLst/>
                        <a:latin typeface="Arial"/>
                        <a:ea typeface="SimSun"/>
                        <a:cs typeface="Times New Roman"/>
                      </a:endParaRPr>
                    </a:p>
                  </a:txBody>
                  <a:tcPr marL="44450" marR="44450" marT="0" marB="0" anchor="ctr">
                    <a:solidFill>
                      <a:schemeClr val="accent3">
                        <a:lumMod val="60000"/>
                        <a:lumOff val="40000"/>
                      </a:schemeClr>
                    </a:solidFill>
                  </a:tcPr>
                </a:tc>
                <a:tc>
                  <a:txBody>
                    <a:bodyPr/>
                    <a:lstStyle/>
                    <a:p>
                      <a:pPr algn="l">
                        <a:lnSpc>
                          <a:spcPct val="150000"/>
                        </a:lnSpc>
                        <a:spcAft>
                          <a:spcPts val="0"/>
                        </a:spcAft>
                      </a:pPr>
                      <a:r>
                        <a:rPr lang="es-EC" sz="1050">
                          <a:solidFill>
                            <a:srgbClr val="000000"/>
                          </a:solidFill>
                          <a:effectLst/>
                        </a:rPr>
                        <a:t> $           1,876,058.00 </a:t>
                      </a:r>
                      <a:endParaRPr lang="en-US" sz="1400">
                        <a:solidFill>
                          <a:srgbClr val="000000"/>
                        </a:solidFill>
                        <a:effectLst/>
                        <a:latin typeface="Arial"/>
                        <a:ea typeface="SimSun"/>
                        <a:cs typeface="Times New Roman"/>
                      </a:endParaRPr>
                    </a:p>
                  </a:txBody>
                  <a:tcPr marL="44450" marR="44450" marT="0" marB="0" anchor="b">
                    <a:solidFill>
                      <a:schemeClr val="accent3">
                        <a:lumMod val="60000"/>
                        <a:lumOff val="40000"/>
                      </a:schemeClr>
                    </a:solidFill>
                  </a:tcPr>
                </a:tc>
                <a:tc>
                  <a:txBody>
                    <a:bodyPr/>
                    <a:lstStyle/>
                    <a:p>
                      <a:pPr algn="ctr">
                        <a:lnSpc>
                          <a:spcPct val="150000"/>
                        </a:lnSpc>
                        <a:spcAft>
                          <a:spcPts val="0"/>
                        </a:spcAft>
                      </a:pPr>
                      <a:r>
                        <a:rPr lang="es-EC" sz="1050">
                          <a:solidFill>
                            <a:srgbClr val="000000"/>
                          </a:solidFill>
                          <a:effectLst/>
                        </a:rPr>
                        <a:t> - </a:t>
                      </a:r>
                      <a:endParaRPr lang="en-US" sz="1400">
                        <a:solidFill>
                          <a:srgbClr val="000000"/>
                        </a:solidFill>
                        <a:effectLst/>
                        <a:latin typeface="Arial"/>
                        <a:ea typeface="SimSun"/>
                        <a:cs typeface="Times New Roman"/>
                      </a:endParaRPr>
                    </a:p>
                  </a:txBody>
                  <a:tcPr marL="44450" marR="44450" marT="0" marB="0" anchor="b">
                    <a:solidFill>
                      <a:schemeClr val="accent3">
                        <a:lumMod val="60000"/>
                        <a:lumOff val="40000"/>
                      </a:schemeClr>
                    </a:solidFill>
                  </a:tcPr>
                </a:tc>
              </a:tr>
              <a:tr h="367241">
                <a:tc>
                  <a:txBody>
                    <a:bodyPr/>
                    <a:lstStyle/>
                    <a:p>
                      <a:pPr algn="ctr">
                        <a:lnSpc>
                          <a:spcPct val="150000"/>
                        </a:lnSpc>
                        <a:spcAft>
                          <a:spcPts val="0"/>
                        </a:spcAft>
                      </a:pPr>
                      <a:r>
                        <a:rPr lang="es-EC" sz="1400">
                          <a:solidFill>
                            <a:srgbClr val="000000"/>
                          </a:solidFill>
                          <a:effectLst/>
                        </a:rPr>
                        <a:t>2011</a:t>
                      </a:r>
                      <a:endParaRPr lang="en-US" sz="1400">
                        <a:solidFill>
                          <a:srgbClr val="000000"/>
                        </a:solidFill>
                        <a:effectLst/>
                        <a:latin typeface="Arial"/>
                        <a:ea typeface="SimSun"/>
                        <a:cs typeface="Times New Roman"/>
                      </a:endParaRPr>
                    </a:p>
                  </a:txBody>
                  <a:tcPr marL="44450" marR="44450" marT="0" marB="0" anchor="ctr">
                    <a:solidFill>
                      <a:schemeClr val="accent3">
                        <a:lumMod val="60000"/>
                        <a:lumOff val="40000"/>
                      </a:schemeClr>
                    </a:solidFill>
                  </a:tcPr>
                </a:tc>
                <a:tc>
                  <a:txBody>
                    <a:bodyPr/>
                    <a:lstStyle/>
                    <a:p>
                      <a:pPr algn="l">
                        <a:lnSpc>
                          <a:spcPct val="150000"/>
                        </a:lnSpc>
                        <a:spcAft>
                          <a:spcPts val="0"/>
                        </a:spcAft>
                      </a:pPr>
                      <a:r>
                        <a:rPr lang="es-EC" sz="1050">
                          <a:solidFill>
                            <a:srgbClr val="000000"/>
                          </a:solidFill>
                          <a:effectLst/>
                        </a:rPr>
                        <a:t> $           1,525,033.00 </a:t>
                      </a:r>
                      <a:endParaRPr lang="en-US" sz="1400">
                        <a:solidFill>
                          <a:srgbClr val="000000"/>
                        </a:solidFill>
                        <a:effectLst/>
                        <a:latin typeface="Arial"/>
                        <a:ea typeface="SimSun"/>
                        <a:cs typeface="Times New Roman"/>
                      </a:endParaRPr>
                    </a:p>
                  </a:txBody>
                  <a:tcPr marL="44450" marR="44450" marT="0" marB="0" anchor="b">
                    <a:solidFill>
                      <a:schemeClr val="accent3">
                        <a:lumMod val="60000"/>
                        <a:lumOff val="40000"/>
                      </a:schemeClr>
                    </a:solidFill>
                  </a:tcPr>
                </a:tc>
                <a:tc>
                  <a:txBody>
                    <a:bodyPr/>
                    <a:lstStyle/>
                    <a:p>
                      <a:pPr algn="l">
                        <a:lnSpc>
                          <a:spcPct val="150000"/>
                        </a:lnSpc>
                        <a:spcAft>
                          <a:spcPts val="0"/>
                        </a:spcAft>
                      </a:pPr>
                      <a:r>
                        <a:rPr lang="es-EC" sz="1050" dirty="0">
                          <a:solidFill>
                            <a:srgbClr val="000000"/>
                          </a:solidFill>
                          <a:effectLst/>
                        </a:rPr>
                        <a:t> $                  2,258,931.50 </a:t>
                      </a:r>
                      <a:endParaRPr lang="en-US" sz="1400" dirty="0">
                        <a:solidFill>
                          <a:srgbClr val="000000"/>
                        </a:solidFill>
                        <a:effectLst/>
                        <a:latin typeface="Arial"/>
                        <a:ea typeface="SimSun"/>
                        <a:cs typeface="Times New Roman"/>
                      </a:endParaRPr>
                    </a:p>
                  </a:txBody>
                  <a:tcPr marL="44450" marR="44450" marT="0" marB="0" anchor="b">
                    <a:solidFill>
                      <a:schemeClr val="accent3">
                        <a:lumMod val="60000"/>
                        <a:lumOff val="40000"/>
                      </a:schemeClr>
                    </a:solidFill>
                  </a:tcPr>
                </a:tc>
              </a:tr>
              <a:tr h="367241">
                <a:tc>
                  <a:txBody>
                    <a:bodyPr/>
                    <a:lstStyle/>
                    <a:p>
                      <a:pPr algn="ctr">
                        <a:lnSpc>
                          <a:spcPct val="150000"/>
                        </a:lnSpc>
                        <a:spcAft>
                          <a:spcPts val="0"/>
                        </a:spcAft>
                      </a:pPr>
                      <a:r>
                        <a:rPr lang="es-EC" sz="1400">
                          <a:solidFill>
                            <a:srgbClr val="000000"/>
                          </a:solidFill>
                          <a:effectLst/>
                        </a:rPr>
                        <a:t>2012</a:t>
                      </a:r>
                      <a:endParaRPr lang="en-US" sz="1400">
                        <a:solidFill>
                          <a:srgbClr val="000000"/>
                        </a:solidFill>
                        <a:effectLst/>
                        <a:latin typeface="Arial"/>
                        <a:ea typeface="SimSun"/>
                        <a:cs typeface="Times New Roman"/>
                      </a:endParaRPr>
                    </a:p>
                  </a:txBody>
                  <a:tcPr marL="44450" marR="44450" marT="0" marB="0" anchor="ctr">
                    <a:solidFill>
                      <a:schemeClr val="accent3">
                        <a:lumMod val="60000"/>
                        <a:lumOff val="40000"/>
                      </a:schemeClr>
                    </a:solidFill>
                  </a:tcPr>
                </a:tc>
                <a:tc>
                  <a:txBody>
                    <a:bodyPr/>
                    <a:lstStyle/>
                    <a:p>
                      <a:pPr algn="l">
                        <a:lnSpc>
                          <a:spcPct val="150000"/>
                        </a:lnSpc>
                        <a:spcAft>
                          <a:spcPts val="0"/>
                        </a:spcAft>
                      </a:pPr>
                      <a:r>
                        <a:rPr lang="es-EC" sz="1050">
                          <a:solidFill>
                            <a:srgbClr val="000000"/>
                          </a:solidFill>
                          <a:effectLst/>
                        </a:rPr>
                        <a:t> $           2,258,931.50 </a:t>
                      </a:r>
                      <a:endParaRPr lang="en-US" sz="1400">
                        <a:solidFill>
                          <a:srgbClr val="000000"/>
                        </a:solidFill>
                        <a:effectLst/>
                        <a:latin typeface="Arial"/>
                        <a:ea typeface="SimSun"/>
                        <a:cs typeface="Times New Roman"/>
                      </a:endParaRPr>
                    </a:p>
                  </a:txBody>
                  <a:tcPr marL="44450" marR="44450" marT="0" marB="0" anchor="b">
                    <a:solidFill>
                      <a:schemeClr val="accent3">
                        <a:lumMod val="60000"/>
                        <a:lumOff val="40000"/>
                      </a:schemeClr>
                    </a:solidFill>
                  </a:tcPr>
                </a:tc>
                <a:tc>
                  <a:txBody>
                    <a:bodyPr/>
                    <a:lstStyle/>
                    <a:p>
                      <a:pPr algn="l">
                        <a:lnSpc>
                          <a:spcPct val="150000"/>
                        </a:lnSpc>
                        <a:spcAft>
                          <a:spcPts val="0"/>
                        </a:spcAft>
                      </a:pPr>
                      <a:r>
                        <a:rPr lang="es-EC" sz="1050">
                          <a:solidFill>
                            <a:srgbClr val="000000"/>
                          </a:solidFill>
                          <a:effectLst/>
                        </a:rPr>
                        <a:t> $                  2,035,936.63 </a:t>
                      </a:r>
                      <a:endParaRPr lang="en-US" sz="1400">
                        <a:solidFill>
                          <a:srgbClr val="000000"/>
                        </a:solidFill>
                        <a:effectLst/>
                        <a:latin typeface="Arial"/>
                        <a:ea typeface="SimSun"/>
                        <a:cs typeface="Times New Roman"/>
                      </a:endParaRPr>
                    </a:p>
                  </a:txBody>
                  <a:tcPr marL="44450" marR="44450" marT="0" marB="0" anchor="b">
                    <a:solidFill>
                      <a:schemeClr val="accent3">
                        <a:lumMod val="60000"/>
                        <a:lumOff val="40000"/>
                      </a:schemeClr>
                    </a:solidFill>
                  </a:tcPr>
                </a:tc>
              </a:tr>
              <a:tr h="367241">
                <a:tc>
                  <a:txBody>
                    <a:bodyPr/>
                    <a:lstStyle/>
                    <a:p>
                      <a:pPr algn="ctr">
                        <a:lnSpc>
                          <a:spcPct val="150000"/>
                        </a:lnSpc>
                        <a:spcAft>
                          <a:spcPts val="0"/>
                        </a:spcAft>
                      </a:pPr>
                      <a:r>
                        <a:rPr lang="es-EC" sz="1400">
                          <a:solidFill>
                            <a:srgbClr val="000000"/>
                          </a:solidFill>
                          <a:effectLst/>
                        </a:rPr>
                        <a:t>2013</a:t>
                      </a:r>
                      <a:endParaRPr lang="en-US" sz="1400">
                        <a:solidFill>
                          <a:srgbClr val="000000"/>
                        </a:solidFill>
                        <a:effectLst/>
                        <a:latin typeface="Arial"/>
                        <a:ea typeface="SimSun"/>
                        <a:cs typeface="Times New Roman"/>
                      </a:endParaRPr>
                    </a:p>
                  </a:txBody>
                  <a:tcPr marL="44450" marR="44450" marT="0" marB="0" anchor="b">
                    <a:solidFill>
                      <a:schemeClr val="accent3">
                        <a:lumMod val="60000"/>
                        <a:lumOff val="40000"/>
                      </a:schemeClr>
                    </a:solidFill>
                  </a:tcPr>
                </a:tc>
                <a:tc>
                  <a:txBody>
                    <a:bodyPr/>
                    <a:lstStyle/>
                    <a:p>
                      <a:pPr algn="l">
                        <a:lnSpc>
                          <a:spcPct val="150000"/>
                        </a:lnSpc>
                        <a:spcAft>
                          <a:spcPts val="0"/>
                        </a:spcAft>
                      </a:pPr>
                      <a:r>
                        <a:rPr lang="es-EC" sz="1050">
                          <a:solidFill>
                            <a:srgbClr val="000000"/>
                          </a:solidFill>
                          <a:effectLst/>
                        </a:rPr>
                        <a:t> $           2,035,936.63 </a:t>
                      </a:r>
                      <a:endParaRPr lang="en-US" sz="1400">
                        <a:solidFill>
                          <a:srgbClr val="000000"/>
                        </a:solidFill>
                        <a:effectLst/>
                        <a:latin typeface="Arial"/>
                        <a:ea typeface="SimSun"/>
                        <a:cs typeface="Times New Roman"/>
                      </a:endParaRPr>
                    </a:p>
                  </a:txBody>
                  <a:tcPr marL="44450" marR="44450" marT="0" marB="0" anchor="b">
                    <a:solidFill>
                      <a:schemeClr val="accent3">
                        <a:lumMod val="60000"/>
                        <a:lumOff val="40000"/>
                      </a:schemeClr>
                    </a:solidFill>
                  </a:tcPr>
                </a:tc>
                <a:tc>
                  <a:txBody>
                    <a:bodyPr/>
                    <a:lstStyle/>
                    <a:p>
                      <a:pPr algn="l">
                        <a:lnSpc>
                          <a:spcPct val="150000"/>
                        </a:lnSpc>
                        <a:spcAft>
                          <a:spcPts val="0"/>
                        </a:spcAft>
                      </a:pPr>
                      <a:r>
                        <a:rPr lang="es-EC" sz="1050">
                          <a:solidFill>
                            <a:srgbClr val="000000"/>
                          </a:solidFill>
                          <a:effectLst/>
                        </a:rPr>
                        <a:t> $                  1,923,989.78 </a:t>
                      </a:r>
                      <a:endParaRPr lang="en-US" sz="1400">
                        <a:solidFill>
                          <a:srgbClr val="000000"/>
                        </a:solidFill>
                        <a:effectLst/>
                        <a:latin typeface="Arial"/>
                        <a:ea typeface="SimSun"/>
                        <a:cs typeface="Times New Roman"/>
                      </a:endParaRPr>
                    </a:p>
                  </a:txBody>
                  <a:tcPr marL="44450" marR="44450" marT="0" marB="0" anchor="b">
                    <a:solidFill>
                      <a:schemeClr val="accent3">
                        <a:lumMod val="60000"/>
                        <a:lumOff val="40000"/>
                      </a:schemeClr>
                    </a:solidFill>
                  </a:tcPr>
                </a:tc>
              </a:tr>
              <a:tr h="367241">
                <a:tc>
                  <a:txBody>
                    <a:bodyPr/>
                    <a:lstStyle/>
                    <a:p>
                      <a:pPr algn="ctr">
                        <a:lnSpc>
                          <a:spcPct val="150000"/>
                        </a:lnSpc>
                        <a:spcAft>
                          <a:spcPts val="0"/>
                        </a:spcAft>
                      </a:pPr>
                      <a:r>
                        <a:rPr lang="es-EC" sz="1400">
                          <a:solidFill>
                            <a:srgbClr val="000000"/>
                          </a:solidFill>
                          <a:effectLst/>
                        </a:rPr>
                        <a:t>2014</a:t>
                      </a:r>
                      <a:endParaRPr lang="en-US" sz="1400">
                        <a:solidFill>
                          <a:srgbClr val="000000"/>
                        </a:solidFill>
                        <a:effectLst/>
                        <a:latin typeface="Arial"/>
                        <a:ea typeface="SimSun"/>
                        <a:cs typeface="Times New Roman"/>
                      </a:endParaRPr>
                    </a:p>
                  </a:txBody>
                  <a:tcPr marL="44450" marR="44450" marT="0" marB="0" anchor="b">
                    <a:solidFill>
                      <a:schemeClr val="accent3">
                        <a:lumMod val="60000"/>
                        <a:lumOff val="40000"/>
                      </a:schemeClr>
                    </a:solidFill>
                  </a:tcPr>
                </a:tc>
                <a:tc>
                  <a:txBody>
                    <a:bodyPr/>
                    <a:lstStyle/>
                    <a:p>
                      <a:pPr algn="l">
                        <a:lnSpc>
                          <a:spcPct val="150000"/>
                        </a:lnSpc>
                        <a:spcAft>
                          <a:spcPts val="0"/>
                        </a:spcAft>
                      </a:pPr>
                      <a:r>
                        <a:rPr lang="es-EC" sz="1050">
                          <a:solidFill>
                            <a:srgbClr val="000000"/>
                          </a:solidFill>
                          <a:effectLst/>
                        </a:rPr>
                        <a:t> $           1,923,989.78 </a:t>
                      </a:r>
                      <a:endParaRPr lang="en-US" sz="1400">
                        <a:solidFill>
                          <a:srgbClr val="000000"/>
                        </a:solidFill>
                        <a:effectLst/>
                        <a:latin typeface="Arial"/>
                        <a:ea typeface="SimSun"/>
                        <a:cs typeface="Times New Roman"/>
                      </a:endParaRPr>
                    </a:p>
                  </a:txBody>
                  <a:tcPr marL="44450" marR="44450" marT="0" marB="0" anchor="b">
                    <a:solidFill>
                      <a:schemeClr val="accent3">
                        <a:lumMod val="60000"/>
                        <a:lumOff val="40000"/>
                      </a:schemeClr>
                    </a:solidFill>
                  </a:tcPr>
                </a:tc>
                <a:tc>
                  <a:txBody>
                    <a:bodyPr/>
                    <a:lstStyle/>
                    <a:p>
                      <a:pPr algn="l">
                        <a:lnSpc>
                          <a:spcPct val="150000"/>
                        </a:lnSpc>
                        <a:spcAft>
                          <a:spcPts val="0"/>
                        </a:spcAft>
                      </a:pPr>
                      <a:r>
                        <a:rPr lang="es-EC" sz="1050">
                          <a:solidFill>
                            <a:srgbClr val="000000"/>
                          </a:solidFill>
                          <a:effectLst/>
                        </a:rPr>
                        <a:t> $                  1,935,972.73 </a:t>
                      </a:r>
                      <a:endParaRPr lang="en-US" sz="1400">
                        <a:solidFill>
                          <a:srgbClr val="000000"/>
                        </a:solidFill>
                        <a:effectLst/>
                        <a:latin typeface="Arial"/>
                        <a:ea typeface="SimSun"/>
                        <a:cs typeface="Times New Roman"/>
                      </a:endParaRPr>
                    </a:p>
                  </a:txBody>
                  <a:tcPr marL="44450" marR="44450" marT="0" marB="0" anchor="b">
                    <a:solidFill>
                      <a:schemeClr val="accent3">
                        <a:lumMod val="60000"/>
                        <a:lumOff val="40000"/>
                      </a:schemeClr>
                    </a:solidFill>
                  </a:tcPr>
                </a:tc>
              </a:tr>
              <a:tr h="367241">
                <a:tc>
                  <a:txBody>
                    <a:bodyPr/>
                    <a:lstStyle/>
                    <a:p>
                      <a:pPr algn="ctr">
                        <a:lnSpc>
                          <a:spcPct val="150000"/>
                        </a:lnSpc>
                        <a:spcAft>
                          <a:spcPts val="0"/>
                        </a:spcAft>
                      </a:pPr>
                      <a:r>
                        <a:rPr lang="es-EC" sz="1400" dirty="0">
                          <a:solidFill>
                            <a:srgbClr val="000000"/>
                          </a:solidFill>
                          <a:effectLst/>
                        </a:rPr>
                        <a:t>2015</a:t>
                      </a:r>
                      <a:endParaRPr lang="en-US" sz="1400" dirty="0">
                        <a:solidFill>
                          <a:srgbClr val="000000"/>
                        </a:solidFill>
                        <a:effectLst/>
                        <a:latin typeface="Arial"/>
                        <a:ea typeface="SimSun"/>
                        <a:cs typeface="Times New Roman"/>
                      </a:endParaRPr>
                    </a:p>
                  </a:txBody>
                  <a:tcPr marL="44450" marR="44450" marT="0" marB="0" anchor="b">
                    <a:solidFill>
                      <a:schemeClr val="accent3">
                        <a:lumMod val="60000"/>
                        <a:lumOff val="40000"/>
                      </a:schemeClr>
                    </a:solidFill>
                  </a:tcPr>
                </a:tc>
                <a:tc>
                  <a:txBody>
                    <a:bodyPr/>
                    <a:lstStyle/>
                    <a:p>
                      <a:pPr algn="l">
                        <a:lnSpc>
                          <a:spcPct val="150000"/>
                        </a:lnSpc>
                        <a:spcAft>
                          <a:spcPts val="0"/>
                        </a:spcAft>
                      </a:pPr>
                      <a:r>
                        <a:rPr lang="es-EC" sz="1050" dirty="0">
                          <a:solidFill>
                            <a:srgbClr val="000000"/>
                          </a:solidFill>
                          <a:effectLst/>
                        </a:rPr>
                        <a:t> $           1,935,972.73 </a:t>
                      </a:r>
                      <a:endParaRPr lang="en-US" sz="1400" dirty="0">
                        <a:solidFill>
                          <a:srgbClr val="000000"/>
                        </a:solidFill>
                        <a:effectLst/>
                        <a:latin typeface="Arial"/>
                        <a:ea typeface="SimSun"/>
                        <a:cs typeface="Times New Roman"/>
                      </a:endParaRPr>
                    </a:p>
                  </a:txBody>
                  <a:tcPr marL="44450" marR="44450" marT="0" marB="0" anchor="b">
                    <a:solidFill>
                      <a:schemeClr val="accent3">
                        <a:lumMod val="60000"/>
                        <a:lumOff val="40000"/>
                      </a:schemeClr>
                    </a:solidFill>
                  </a:tcPr>
                </a:tc>
                <a:tc>
                  <a:txBody>
                    <a:bodyPr/>
                    <a:lstStyle/>
                    <a:p>
                      <a:pPr algn="ctr">
                        <a:lnSpc>
                          <a:spcPct val="150000"/>
                        </a:lnSpc>
                        <a:spcAft>
                          <a:spcPts val="0"/>
                        </a:spcAft>
                      </a:pPr>
                      <a:r>
                        <a:rPr lang="es-EC" sz="1050" dirty="0">
                          <a:solidFill>
                            <a:srgbClr val="000000"/>
                          </a:solidFill>
                          <a:effectLst/>
                        </a:rPr>
                        <a:t> - </a:t>
                      </a:r>
                      <a:endParaRPr lang="en-US" sz="1400" dirty="0">
                        <a:solidFill>
                          <a:srgbClr val="000000"/>
                        </a:solidFill>
                        <a:effectLst/>
                        <a:latin typeface="Arial"/>
                        <a:ea typeface="SimSun"/>
                        <a:cs typeface="Times New Roman"/>
                      </a:endParaRPr>
                    </a:p>
                  </a:txBody>
                  <a:tcPr marL="44450" marR="44450" marT="0" marB="0" anchor="b">
                    <a:solidFill>
                      <a:schemeClr val="accent3">
                        <a:lumMod val="60000"/>
                        <a:lumOff val="40000"/>
                      </a:schemeClr>
                    </a:solidFill>
                  </a:tcPr>
                </a:tc>
              </a:tr>
            </a:tbl>
          </a:graphicData>
        </a:graphic>
      </p:graphicFrame>
      <p:sp>
        <p:nvSpPr>
          <p:cNvPr id="6" name="5 CuadroTexto"/>
          <p:cNvSpPr txBox="1"/>
          <p:nvPr/>
        </p:nvSpPr>
        <p:spPr>
          <a:xfrm>
            <a:off x="0" y="694496"/>
            <a:ext cx="5518348" cy="318036"/>
          </a:xfrm>
          <a:prstGeom prst="rect">
            <a:avLst/>
          </a:prstGeom>
          <a:noFill/>
        </p:spPr>
        <p:txBody>
          <a:bodyPr wrap="square" rtlCol="0">
            <a:spAutoFit/>
          </a:bodyPr>
          <a:lstStyle/>
          <a:p>
            <a:pPr>
              <a:lnSpc>
                <a:spcPct val="90000"/>
              </a:lnSpc>
            </a:pPr>
            <a:r>
              <a:rPr lang="es-EC" sz="1600" b="1" dirty="0"/>
              <a:t>Oferta de Mermeladas, Jaleas y Confites de Ecuador a México</a:t>
            </a:r>
          </a:p>
        </p:txBody>
      </p:sp>
      <p:sp>
        <p:nvSpPr>
          <p:cNvPr id="7" name="6 CuadroTexto"/>
          <p:cNvSpPr txBox="1"/>
          <p:nvPr/>
        </p:nvSpPr>
        <p:spPr>
          <a:xfrm>
            <a:off x="333772" y="4869160"/>
            <a:ext cx="3845892" cy="590931"/>
          </a:xfrm>
          <a:prstGeom prst="rect">
            <a:avLst/>
          </a:prstGeom>
          <a:noFill/>
          <a:effectLst>
            <a:glow rad="101600">
              <a:schemeClr val="accent1">
                <a:satMod val="175000"/>
                <a:alpha val="40000"/>
              </a:schemeClr>
            </a:glow>
          </a:effectLst>
        </p:spPr>
        <p:txBody>
          <a:bodyPr wrap="square" rtlCol="0">
            <a:spAutoFit/>
          </a:bodyPr>
          <a:lstStyle/>
          <a:p>
            <a:pPr>
              <a:lnSpc>
                <a:spcPct val="90000"/>
              </a:lnSpc>
            </a:pPr>
            <a:r>
              <a:rPr lang="es-AR" dirty="0" smtClean="0"/>
              <a:t>»INEGI – Capítulo 17 </a:t>
            </a:r>
            <a:r>
              <a:rPr lang="es-AR" sz="1200" dirty="0" smtClean="0"/>
              <a:t>(Azucares- confituras)</a:t>
            </a:r>
            <a:endParaRPr lang="es-AR" dirty="0" smtClean="0"/>
          </a:p>
          <a:p>
            <a:pPr>
              <a:lnSpc>
                <a:spcPct val="90000"/>
              </a:lnSpc>
            </a:pPr>
            <a:r>
              <a:rPr lang="es-AR" dirty="0" smtClean="0"/>
              <a:t>2009</a:t>
            </a:r>
            <a:r>
              <a:rPr lang="en-US" dirty="0" smtClean="0"/>
              <a:t>&gt;2011 Disminución 25%.</a:t>
            </a:r>
            <a:endParaRPr lang="es-EC" dirty="0"/>
          </a:p>
        </p:txBody>
      </p:sp>
      <p:sp>
        <p:nvSpPr>
          <p:cNvPr id="8" name="7 CuadroTexto"/>
          <p:cNvSpPr txBox="1"/>
          <p:nvPr/>
        </p:nvSpPr>
        <p:spPr>
          <a:xfrm>
            <a:off x="333772" y="5373216"/>
            <a:ext cx="3384376" cy="590931"/>
          </a:xfrm>
          <a:prstGeom prst="rect">
            <a:avLst/>
          </a:prstGeom>
          <a:noFill/>
        </p:spPr>
        <p:txBody>
          <a:bodyPr wrap="square" rtlCol="0">
            <a:spAutoFit/>
          </a:bodyPr>
          <a:lstStyle/>
          <a:p>
            <a:pPr>
              <a:lnSpc>
                <a:spcPct val="90000"/>
              </a:lnSpc>
            </a:pPr>
            <a:r>
              <a:rPr lang="es-AR" dirty="0" smtClean="0"/>
              <a:t>»2013</a:t>
            </a:r>
            <a:r>
              <a:rPr lang="en-US" dirty="0" smtClean="0"/>
              <a:t>&gt;2015 , Decrecimiento sigue siendo una cantidad significativa. </a:t>
            </a:r>
            <a:endParaRPr lang="es-EC" dirty="0"/>
          </a:p>
        </p:txBody>
      </p:sp>
      <p:graphicFrame>
        <p:nvGraphicFramePr>
          <p:cNvPr id="9" name="8 Tabla"/>
          <p:cNvGraphicFramePr>
            <a:graphicFrameLocks noGrp="1"/>
          </p:cNvGraphicFramePr>
          <p:nvPr>
            <p:extLst>
              <p:ext uri="{D42A27DB-BD31-4B8C-83A1-F6EECF244321}">
                <p14:modId xmlns:p14="http://schemas.microsoft.com/office/powerpoint/2010/main" val="10203797"/>
              </p:ext>
            </p:extLst>
          </p:nvPr>
        </p:nvGraphicFramePr>
        <p:xfrm>
          <a:off x="6022405" y="963848"/>
          <a:ext cx="6166419" cy="3953811"/>
        </p:xfrm>
        <a:graphic>
          <a:graphicData uri="http://schemas.openxmlformats.org/drawingml/2006/table">
            <a:tbl>
              <a:tblPr firstRow="1" firstCol="1" bandRow="1">
                <a:effectLst>
                  <a:innerShdw blurRad="114300">
                    <a:prstClr val="black"/>
                  </a:innerShdw>
                </a:effectLst>
                <a:tableStyleId>{5C22544A-7EE6-4342-B048-85BDC9FD1C3A}</a:tableStyleId>
              </a:tblPr>
              <a:tblGrid>
                <a:gridCol w="678491"/>
                <a:gridCol w="1362909"/>
                <a:gridCol w="1365130"/>
                <a:gridCol w="1469571"/>
                <a:gridCol w="1290318"/>
              </a:tblGrid>
              <a:tr h="560184">
                <a:tc>
                  <a:txBody>
                    <a:bodyPr/>
                    <a:lstStyle/>
                    <a:p>
                      <a:pPr algn="ctr">
                        <a:lnSpc>
                          <a:spcPct val="150000"/>
                        </a:lnSpc>
                        <a:spcAft>
                          <a:spcPts val="0"/>
                        </a:spcAft>
                      </a:pPr>
                      <a:r>
                        <a:rPr lang="es-EC" sz="1000" dirty="0">
                          <a:solidFill>
                            <a:srgbClr val="000000"/>
                          </a:solidFill>
                          <a:effectLst/>
                        </a:rPr>
                        <a:t>Año</a:t>
                      </a:r>
                      <a:endParaRPr lang="en-US" sz="1200" dirty="0">
                        <a:solidFill>
                          <a:srgbClr val="000000"/>
                        </a:solidFill>
                        <a:effectLst/>
                        <a:latin typeface="Arial"/>
                        <a:ea typeface="SimSun"/>
                        <a:cs typeface="Times New Roman"/>
                      </a:endParaRPr>
                    </a:p>
                  </a:txBody>
                  <a:tcPr marL="43881" marR="43881" marT="0" marB="0" anchor="ctr">
                    <a:gradFill>
                      <a:gsLst>
                        <a:gs pos="83000">
                          <a:schemeClr val="accent1">
                            <a:hueOff val="0"/>
                            <a:satOff val="0"/>
                            <a:lumOff val="0"/>
                            <a:alphaOff val="0"/>
                            <a:satMod val="103000"/>
                            <a:lumMod val="118000"/>
                          </a:schemeClr>
                        </a:gs>
                        <a:gs pos="100000">
                          <a:schemeClr val="accent1">
                            <a:hueOff val="0"/>
                            <a:satOff val="0"/>
                            <a:lumOff val="0"/>
                            <a:alphaOff val="0"/>
                            <a:lumMod val="69000"/>
                          </a:schemeClr>
                        </a:gs>
                      </a:gsLst>
                      <a:lin ang="5400000" scaled="0"/>
                    </a:gradFill>
                  </a:tcPr>
                </a:tc>
                <a:tc>
                  <a:txBody>
                    <a:bodyPr/>
                    <a:lstStyle/>
                    <a:p>
                      <a:pPr algn="ctr">
                        <a:lnSpc>
                          <a:spcPct val="150000"/>
                        </a:lnSpc>
                        <a:spcAft>
                          <a:spcPts val="0"/>
                        </a:spcAft>
                      </a:pPr>
                      <a:r>
                        <a:rPr lang="es-EC" sz="1000" dirty="0">
                          <a:solidFill>
                            <a:srgbClr val="000000"/>
                          </a:solidFill>
                          <a:effectLst/>
                        </a:rPr>
                        <a:t>Demanda México</a:t>
                      </a:r>
                      <a:endParaRPr lang="en-US" sz="1200" dirty="0">
                        <a:solidFill>
                          <a:srgbClr val="000000"/>
                        </a:solidFill>
                        <a:effectLst/>
                        <a:latin typeface="Arial"/>
                        <a:ea typeface="SimSun"/>
                        <a:cs typeface="Times New Roman"/>
                      </a:endParaRPr>
                    </a:p>
                  </a:txBody>
                  <a:tcPr marL="43881" marR="43881" marT="0" marB="0" anchor="ctr">
                    <a:gradFill>
                      <a:gsLst>
                        <a:gs pos="83000">
                          <a:schemeClr val="accent1">
                            <a:hueOff val="0"/>
                            <a:satOff val="0"/>
                            <a:lumOff val="0"/>
                            <a:alphaOff val="0"/>
                            <a:satMod val="103000"/>
                            <a:lumMod val="118000"/>
                          </a:schemeClr>
                        </a:gs>
                        <a:gs pos="100000">
                          <a:schemeClr val="accent1">
                            <a:hueOff val="0"/>
                            <a:satOff val="0"/>
                            <a:lumOff val="0"/>
                            <a:alphaOff val="0"/>
                            <a:lumMod val="69000"/>
                          </a:schemeClr>
                        </a:gs>
                      </a:gsLst>
                      <a:lin ang="5400000" scaled="0"/>
                    </a:gradFill>
                  </a:tcPr>
                </a:tc>
                <a:tc>
                  <a:txBody>
                    <a:bodyPr/>
                    <a:lstStyle/>
                    <a:p>
                      <a:pPr algn="ctr">
                        <a:lnSpc>
                          <a:spcPct val="150000"/>
                        </a:lnSpc>
                        <a:spcAft>
                          <a:spcPts val="0"/>
                        </a:spcAft>
                      </a:pPr>
                      <a:r>
                        <a:rPr lang="es-EC" sz="1000">
                          <a:solidFill>
                            <a:srgbClr val="000000"/>
                          </a:solidFill>
                          <a:effectLst/>
                        </a:rPr>
                        <a:t>Oferta Ecuador</a:t>
                      </a:r>
                      <a:endParaRPr lang="en-US" sz="1200">
                        <a:solidFill>
                          <a:srgbClr val="000000"/>
                        </a:solidFill>
                        <a:effectLst/>
                        <a:latin typeface="Arial"/>
                        <a:ea typeface="SimSun"/>
                        <a:cs typeface="Times New Roman"/>
                      </a:endParaRPr>
                    </a:p>
                  </a:txBody>
                  <a:tcPr marL="43881" marR="43881" marT="0" marB="0" anchor="ctr">
                    <a:gradFill>
                      <a:gsLst>
                        <a:gs pos="83000">
                          <a:schemeClr val="accent1">
                            <a:hueOff val="0"/>
                            <a:satOff val="0"/>
                            <a:lumOff val="0"/>
                            <a:alphaOff val="0"/>
                            <a:satMod val="103000"/>
                            <a:lumMod val="118000"/>
                          </a:schemeClr>
                        </a:gs>
                        <a:gs pos="100000">
                          <a:schemeClr val="accent1">
                            <a:hueOff val="0"/>
                            <a:satOff val="0"/>
                            <a:lumOff val="0"/>
                            <a:alphaOff val="0"/>
                            <a:lumMod val="69000"/>
                          </a:schemeClr>
                        </a:gs>
                      </a:gsLst>
                      <a:lin ang="5400000" scaled="0"/>
                    </a:gradFill>
                  </a:tcPr>
                </a:tc>
                <a:tc>
                  <a:txBody>
                    <a:bodyPr/>
                    <a:lstStyle/>
                    <a:p>
                      <a:pPr algn="ctr">
                        <a:lnSpc>
                          <a:spcPct val="150000"/>
                        </a:lnSpc>
                        <a:spcAft>
                          <a:spcPts val="0"/>
                        </a:spcAft>
                      </a:pPr>
                      <a:r>
                        <a:rPr lang="es-EC" sz="1000">
                          <a:solidFill>
                            <a:srgbClr val="000000"/>
                          </a:solidFill>
                          <a:effectLst/>
                        </a:rPr>
                        <a:t>Oferta Mundial (resto de países)</a:t>
                      </a:r>
                      <a:endParaRPr lang="en-US" sz="1200">
                        <a:solidFill>
                          <a:srgbClr val="000000"/>
                        </a:solidFill>
                        <a:effectLst/>
                        <a:latin typeface="Arial"/>
                        <a:ea typeface="SimSun"/>
                        <a:cs typeface="Times New Roman"/>
                      </a:endParaRPr>
                    </a:p>
                  </a:txBody>
                  <a:tcPr marL="43881" marR="43881" marT="0" marB="0" anchor="ctr">
                    <a:gradFill>
                      <a:gsLst>
                        <a:gs pos="83000">
                          <a:schemeClr val="accent1">
                            <a:hueOff val="0"/>
                            <a:satOff val="0"/>
                            <a:lumOff val="0"/>
                            <a:alphaOff val="0"/>
                            <a:satMod val="103000"/>
                            <a:lumMod val="118000"/>
                          </a:schemeClr>
                        </a:gs>
                        <a:gs pos="100000">
                          <a:schemeClr val="accent1">
                            <a:hueOff val="0"/>
                            <a:satOff val="0"/>
                            <a:lumOff val="0"/>
                            <a:alphaOff val="0"/>
                            <a:lumMod val="69000"/>
                          </a:schemeClr>
                        </a:gs>
                      </a:gsLst>
                      <a:lin ang="5400000" scaled="0"/>
                    </a:gradFill>
                  </a:tcPr>
                </a:tc>
                <a:tc>
                  <a:txBody>
                    <a:bodyPr/>
                    <a:lstStyle/>
                    <a:p>
                      <a:pPr algn="ctr">
                        <a:lnSpc>
                          <a:spcPct val="150000"/>
                        </a:lnSpc>
                        <a:spcAft>
                          <a:spcPts val="0"/>
                        </a:spcAft>
                      </a:pPr>
                      <a:r>
                        <a:rPr lang="es-EC" sz="1000">
                          <a:solidFill>
                            <a:srgbClr val="000000"/>
                          </a:solidFill>
                          <a:effectLst/>
                        </a:rPr>
                        <a:t>Demanda Insatisfecha</a:t>
                      </a:r>
                      <a:endParaRPr lang="en-US" sz="1200">
                        <a:solidFill>
                          <a:srgbClr val="000000"/>
                        </a:solidFill>
                        <a:effectLst/>
                        <a:latin typeface="Arial"/>
                        <a:ea typeface="SimSun"/>
                        <a:cs typeface="Times New Roman"/>
                      </a:endParaRPr>
                    </a:p>
                  </a:txBody>
                  <a:tcPr marL="43881" marR="43881" marT="0" marB="0" anchor="ctr">
                    <a:gradFill>
                      <a:gsLst>
                        <a:gs pos="83000">
                          <a:schemeClr val="accent1">
                            <a:hueOff val="0"/>
                            <a:satOff val="0"/>
                            <a:lumOff val="0"/>
                            <a:alphaOff val="0"/>
                            <a:satMod val="103000"/>
                            <a:lumMod val="118000"/>
                          </a:schemeClr>
                        </a:gs>
                        <a:gs pos="100000">
                          <a:schemeClr val="accent1">
                            <a:hueOff val="0"/>
                            <a:satOff val="0"/>
                            <a:lumOff val="0"/>
                            <a:alphaOff val="0"/>
                            <a:lumMod val="69000"/>
                          </a:schemeClr>
                        </a:gs>
                      </a:gsLst>
                      <a:lin ang="5400000" scaled="0"/>
                    </a:gradFill>
                  </a:tcPr>
                </a:tc>
              </a:tr>
              <a:tr h="422848">
                <a:tc>
                  <a:txBody>
                    <a:bodyPr/>
                    <a:lstStyle/>
                    <a:p>
                      <a:pPr algn="ctr">
                        <a:lnSpc>
                          <a:spcPct val="150000"/>
                        </a:lnSpc>
                        <a:spcAft>
                          <a:spcPts val="0"/>
                        </a:spcAft>
                      </a:pPr>
                      <a:r>
                        <a:rPr lang="es-EC" sz="1000">
                          <a:solidFill>
                            <a:srgbClr val="000000"/>
                          </a:solidFill>
                          <a:effectLst/>
                        </a:rPr>
                        <a:t>2008</a:t>
                      </a:r>
                      <a:endParaRPr lang="en-US" sz="1200">
                        <a:solidFill>
                          <a:srgbClr val="000000"/>
                        </a:solidFill>
                        <a:effectLst/>
                        <a:latin typeface="Arial"/>
                        <a:ea typeface="SimSun"/>
                        <a:cs typeface="Times New Roman"/>
                      </a:endParaRPr>
                    </a:p>
                  </a:txBody>
                  <a:tcPr marL="43881" marR="43881" marT="0" marB="0" anchor="ctr">
                    <a:gradFill>
                      <a:gsLst>
                        <a:gs pos="83000">
                          <a:schemeClr val="accent1">
                            <a:hueOff val="0"/>
                            <a:satOff val="0"/>
                            <a:lumOff val="0"/>
                            <a:alphaOff val="0"/>
                            <a:satMod val="103000"/>
                            <a:lumMod val="118000"/>
                          </a:schemeClr>
                        </a:gs>
                        <a:gs pos="100000">
                          <a:schemeClr val="accent1">
                            <a:hueOff val="0"/>
                            <a:satOff val="0"/>
                            <a:lumOff val="0"/>
                            <a:alphaOff val="0"/>
                            <a:lumMod val="69000"/>
                          </a:schemeClr>
                        </a:gs>
                      </a:gsLst>
                      <a:lin ang="5400000" scaled="0"/>
                    </a:gradFill>
                  </a:tcPr>
                </a:tc>
                <a:tc>
                  <a:txBody>
                    <a:bodyPr/>
                    <a:lstStyle/>
                    <a:p>
                      <a:pPr algn="l">
                        <a:lnSpc>
                          <a:spcPct val="150000"/>
                        </a:lnSpc>
                        <a:spcAft>
                          <a:spcPts val="0"/>
                        </a:spcAft>
                      </a:pPr>
                      <a:r>
                        <a:rPr lang="es-EC" sz="1000">
                          <a:solidFill>
                            <a:srgbClr val="000000"/>
                          </a:solidFill>
                          <a:effectLst/>
                        </a:rPr>
                        <a:t>$ 509,745,117.00 </a:t>
                      </a:r>
                      <a:endParaRPr lang="en-US" sz="1200">
                        <a:solidFill>
                          <a:srgbClr val="000000"/>
                        </a:solidFill>
                        <a:effectLst/>
                        <a:latin typeface="Arial"/>
                        <a:ea typeface="SimSun"/>
                        <a:cs typeface="Times New Roman"/>
                      </a:endParaRPr>
                    </a:p>
                  </a:txBody>
                  <a:tcPr marL="43881" marR="43881" marT="0" marB="0" anchor="ctr">
                    <a:gradFill>
                      <a:gsLst>
                        <a:gs pos="83000">
                          <a:schemeClr val="accent1">
                            <a:hueOff val="0"/>
                            <a:satOff val="0"/>
                            <a:lumOff val="0"/>
                            <a:alphaOff val="0"/>
                            <a:satMod val="103000"/>
                            <a:lumMod val="118000"/>
                          </a:schemeClr>
                        </a:gs>
                        <a:gs pos="100000">
                          <a:schemeClr val="accent1">
                            <a:hueOff val="0"/>
                            <a:satOff val="0"/>
                            <a:lumOff val="0"/>
                            <a:alphaOff val="0"/>
                            <a:lumMod val="69000"/>
                          </a:schemeClr>
                        </a:gs>
                      </a:gsLst>
                      <a:lin ang="5400000" scaled="0"/>
                    </a:gradFill>
                  </a:tcPr>
                </a:tc>
                <a:tc>
                  <a:txBody>
                    <a:bodyPr/>
                    <a:lstStyle/>
                    <a:p>
                      <a:pPr algn="l">
                        <a:lnSpc>
                          <a:spcPct val="150000"/>
                        </a:lnSpc>
                        <a:spcAft>
                          <a:spcPts val="0"/>
                        </a:spcAft>
                      </a:pPr>
                      <a:r>
                        <a:rPr lang="es-EC" sz="1000">
                          <a:solidFill>
                            <a:srgbClr val="000000"/>
                          </a:solidFill>
                          <a:effectLst/>
                        </a:rPr>
                        <a:t>$ 3,150,911.00 </a:t>
                      </a:r>
                      <a:endParaRPr lang="en-US" sz="1200">
                        <a:solidFill>
                          <a:srgbClr val="000000"/>
                        </a:solidFill>
                        <a:effectLst/>
                        <a:latin typeface="Arial"/>
                        <a:ea typeface="SimSun"/>
                        <a:cs typeface="Times New Roman"/>
                      </a:endParaRPr>
                    </a:p>
                  </a:txBody>
                  <a:tcPr marL="43881" marR="43881" marT="0" marB="0" anchor="ctr">
                    <a:gradFill>
                      <a:gsLst>
                        <a:gs pos="83000">
                          <a:schemeClr val="accent1">
                            <a:hueOff val="0"/>
                            <a:satOff val="0"/>
                            <a:lumOff val="0"/>
                            <a:alphaOff val="0"/>
                            <a:satMod val="103000"/>
                            <a:lumMod val="118000"/>
                          </a:schemeClr>
                        </a:gs>
                        <a:gs pos="100000">
                          <a:schemeClr val="accent1">
                            <a:hueOff val="0"/>
                            <a:satOff val="0"/>
                            <a:lumOff val="0"/>
                            <a:alphaOff val="0"/>
                            <a:lumMod val="69000"/>
                          </a:schemeClr>
                        </a:gs>
                      </a:gsLst>
                      <a:lin ang="5400000" scaled="0"/>
                    </a:gradFill>
                  </a:tcPr>
                </a:tc>
                <a:tc>
                  <a:txBody>
                    <a:bodyPr/>
                    <a:lstStyle/>
                    <a:p>
                      <a:pPr algn="l">
                        <a:lnSpc>
                          <a:spcPct val="150000"/>
                        </a:lnSpc>
                        <a:spcAft>
                          <a:spcPts val="0"/>
                        </a:spcAft>
                      </a:pPr>
                      <a:r>
                        <a:rPr lang="es-EC" sz="1000">
                          <a:solidFill>
                            <a:srgbClr val="000000"/>
                          </a:solidFill>
                          <a:effectLst/>
                        </a:rPr>
                        <a:t>$ 499,550,214.66 </a:t>
                      </a:r>
                      <a:endParaRPr lang="en-US" sz="1200">
                        <a:solidFill>
                          <a:srgbClr val="000000"/>
                        </a:solidFill>
                        <a:effectLst/>
                        <a:latin typeface="Arial"/>
                        <a:ea typeface="SimSun"/>
                        <a:cs typeface="Times New Roman"/>
                      </a:endParaRPr>
                    </a:p>
                  </a:txBody>
                  <a:tcPr marL="43881" marR="43881" marT="0" marB="0" anchor="ctr">
                    <a:gradFill>
                      <a:gsLst>
                        <a:gs pos="83000">
                          <a:schemeClr val="accent1">
                            <a:hueOff val="0"/>
                            <a:satOff val="0"/>
                            <a:lumOff val="0"/>
                            <a:alphaOff val="0"/>
                            <a:satMod val="103000"/>
                            <a:lumMod val="118000"/>
                          </a:schemeClr>
                        </a:gs>
                        <a:gs pos="100000">
                          <a:schemeClr val="accent1">
                            <a:hueOff val="0"/>
                            <a:satOff val="0"/>
                            <a:lumOff val="0"/>
                            <a:alphaOff val="0"/>
                            <a:lumMod val="69000"/>
                          </a:schemeClr>
                        </a:gs>
                      </a:gsLst>
                      <a:lin ang="5400000" scaled="0"/>
                    </a:gradFill>
                  </a:tcPr>
                </a:tc>
                <a:tc>
                  <a:txBody>
                    <a:bodyPr/>
                    <a:lstStyle/>
                    <a:p>
                      <a:pPr algn="ctr">
                        <a:lnSpc>
                          <a:spcPct val="150000"/>
                        </a:lnSpc>
                        <a:spcAft>
                          <a:spcPts val="0"/>
                        </a:spcAft>
                      </a:pPr>
                      <a:r>
                        <a:rPr lang="es-EC" sz="1000">
                          <a:solidFill>
                            <a:srgbClr val="000000"/>
                          </a:solidFill>
                          <a:effectLst/>
                        </a:rPr>
                        <a:t>$ 7,043,991.34</a:t>
                      </a:r>
                      <a:endParaRPr lang="en-US" sz="1200">
                        <a:solidFill>
                          <a:srgbClr val="000000"/>
                        </a:solidFill>
                        <a:effectLst/>
                        <a:latin typeface="Arial"/>
                        <a:ea typeface="SimSun"/>
                        <a:cs typeface="Times New Roman"/>
                      </a:endParaRPr>
                    </a:p>
                  </a:txBody>
                  <a:tcPr marL="43881" marR="43881" marT="0" marB="0" anchor="ctr">
                    <a:gradFill>
                      <a:gsLst>
                        <a:gs pos="83000">
                          <a:schemeClr val="accent1">
                            <a:hueOff val="0"/>
                            <a:satOff val="0"/>
                            <a:lumOff val="0"/>
                            <a:alphaOff val="0"/>
                            <a:satMod val="103000"/>
                            <a:lumMod val="118000"/>
                          </a:schemeClr>
                        </a:gs>
                        <a:gs pos="100000">
                          <a:schemeClr val="accent1">
                            <a:hueOff val="0"/>
                            <a:satOff val="0"/>
                            <a:lumOff val="0"/>
                            <a:alphaOff val="0"/>
                            <a:lumMod val="69000"/>
                          </a:schemeClr>
                        </a:gs>
                      </a:gsLst>
                      <a:lin ang="5400000" scaled="0"/>
                    </a:gradFill>
                  </a:tcPr>
                </a:tc>
              </a:tr>
              <a:tr h="422848">
                <a:tc>
                  <a:txBody>
                    <a:bodyPr/>
                    <a:lstStyle/>
                    <a:p>
                      <a:pPr algn="ctr">
                        <a:lnSpc>
                          <a:spcPct val="150000"/>
                        </a:lnSpc>
                        <a:spcAft>
                          <a:spcPts val="0"/>
                        </a:spcAft>
                      </a:pPr>
                      <a:r>
                        <a:rPr lang="es-EC" sz="1000">
                          <a:solidFill>
                            <a:srgbClr val="000000"/>
                          </a:solidFill>
                          <a:effectLst/>
                        </a:rPr>
                        <a:t>2009</a:t>
                      </a:r>
                      <a:endParaRPr lang="en-US" sz="1200">
                        <a:solidFill>
                          <a:srgbClr val="000000"/>
                        </a:solidFill>
                        <a:effectLst/>
                        <a:latin typeface="Arial"/>
                        <a:ea typeface="SimSun"/>
                        <a:cs typeface="Times New Roman"/>
                      </a:endParaRPr>
                    </a:p>
                  </a:txBody>
                  <a:tcPr marL="43881" marR="43881" marT="0" marB="0" anchor="ctr">
                    <a:gradFill>
                      <a:gsLst>
                        <a:gs pos="83000">
                          <a:schemeClr val="accent1">
                            <a:hueOff val="0"/>
                            <a:satOff val="0"/>
                            <a:lumOff val="0"/>
                            <a:alphaOff val="0"/>
                            <a:satMod val="103000"/>
                            <a:lumMod val="118000"/>
                          </a:schemeClr>
                        </a:gs>
                        <a:gs pos="100000">
                          <a:schemeClr val="accent1">
                            <a:hueOff val="0"/>
                            <a:satOff val="0"/>
                            <a:lumOff val="0"/>
                            <a:alphaOff val="0"/>
                            <a:lumMod val="69000"/>
                          </a:schemeClr>
                        </a:gs>
                      </a:gsLst>
                      <a:lin ang="5400000" scaled="0"/>
                    </a:gradFill>
                  </a:tcPr>
                </a:tc>
                <a:tc>
                  <a:txBody>
                    <a:bodyPr/>
                    <a:lstStyle/>
                    <a:p>
                      <a:pPr algn="l">
                        <a:lnSpc>
                          <a:spcPct val="150000"/>
                        </a:lnSpc>
                        <a:spcAft>
                          <a:spcPts val="0"/>
                        </a:spcAft>
                      </a:pPr>
                      <a:r>
                        <a:rPr lang="es-EC" sz="1000">
                          <a:solidFill>
                            <a:srgbClr val="000000"/>
                          </a:solidFill>
                          <a:effectLst/>
                        </a:rPr>
                        <a:t>$ 705,231,140.00 </a:t>
                      </a:r>
                      <a:endParaRPr lang="en-US" sz="1200">
                        <a:solidFill>
                          <a:srgbClr val="000000"/>
                        </a:solidFill>
                        <a:effectLst/>
                        <a:latin typeface="Arial"/>
                        <a:ea typeface="SimSun"/>
                        <a:cs typeface="Times New Roman"/>
                      </a:endParaRPr>
                    </a:p>
                  </a:txBody>
                  <a:tcPr marL="43881" marR="43881" marT="0" marB="0" anchor="ctr">
                    <a:gradFill>
                      <a:gsLst>
                        <a:gs pos="83000">
                          <a:schemeClr val="accent1">
                            <a:hueOff val="0"/>
                            <a:satOff val="0"/>
                            <a:lumOff val="0"/>
                            <a:alphaOff val="0"/>
                            <a:satMod val="103000"/>
                            <a:lumMod val="118000"/>
                          </a:schemeClr>
                        </a:gs>
                        <a:gs pos="100000">
                          <a:schemeClr val="accent1">
                            <a:hueOff val="0"/>
                            <a:satOff val="0"/>
                            <a:lumOff val="0"/>
                            <a:alphaOff val="0"/>
                            <a:lumMod val="69000"/>
                          </a:schemeClr>
                        </a:gs>
                      </a:gsLst>
                      <a:lin ang="5400000" scaled="0"/>
                    </a:gradFill>
                  </a:tcPr>
                </a:tc>
                <a:tc>
                  <a:txBody>
                    <a:bodyPr/>
                    <a:lstStyle/>
                    <a:p>
                      <a:pPr algn="l">
                        <a:lnSpc>
                          <a:spcPct val="150000"/>
                        </a:lnSpc>
                        <a:spcAft>
                          <a:spcPts val="0"/>
                        </a:spcAft>
                      </a:pPr>
                      <a:r>
                        <a:rPr lang="es-EC" sz="1000">
                          <a:solidFill>
                            <a:srgbClr val="000000"/>
                          </a:solidFill>
                          <a:effectLst/>
                        </a:rPr>
                        <a:t>$ 2,483,724.00 </a:t>
                      </a:r>
                      <a:endParaRPr lang="en-US" sz="1200">
                        <a:solidFill>
                          <a:srgbClr val="000000"/>
                        </a:solidFill>
                        <a:effectLst/>
                        <a:latin typeface="Arial"/>
                        <a:ea typeface="SimSun"/>
                        <a:cs typeface="Times New Roman"/>
                      </a:endParaRPr>
                    </a:p>
                  </a:txBody>
                  <a:tcPr marL="43881" marR="43881" marT="0" marB="0" anchor="ctr">
                    <a:gradFill>
                      <a:gsLst>
                        <a:gs pos="83000">
                          <a:schemeClr val="accent1">
                            <a:hueOff val="0"/>
                            <a:satOff val="0"/>
                            <a:lumOff val="0"/>
                            <a:alphaOff val="0"/>
                            <a:satMod val="103000"/>
                            <a:lumMod val="118000"/>
                          </a:schemeClr>
                        </a:gs>
                        <a:gs pos="100000">
                          <a:schemeClr val="accent1">
                            <a:hueOff val="0"/>
                            <a:satOff val="0"/>
                            <a:lumOff val="0"/>
                            <a:alphaOff val="0"/>
                            <a:lumMod val="69000"/>
                          </a:schemeClr>
                        </a:gs>
                      </a:gsLst>
                      <a:lin ang="5400000" scaled="0"/>
                    </a:gradFill>
                  </a:tcPr>
                </a:tc>
                <a:tc>
                  <a:txBody>
                    <a:bodyPr/>
                    <a:lstStyle/>
                    <a:p>
                      <a:pPr algn="l">
                        <a:lnSpc>
                          <a:spcPct val="150000"/>
                        </a:lnSpc>
                        <a:spcAft>
                          <a:spcPts val="0"/>
                        </a:spcAft>
                      </a:pPr>
                      <a:r>
                        <a:rPr lang="es-EC" sz="1000">
                          <a:solidFill>
                            <a:srgbClr val="000000"/>
                          </a:solidFill>
                          <a:effectLst/>
                        </a:rPr>
                        <a:t>$ 691,126,517.20 </a:t>
                      </a:r>
                      <a:endParaRPr lang="en-US" sz="1200">
                        <a:solidFill>
                          <a:srgbClr val="000000"/>
                        </a:solidFill>
                        <a:effectLst/>
                        <a:latin typeface="Arial"/>
                        <a:ea typeface="SimSun"/>
                        <a:cs typeface="Times New Roman"/>
                      </a:endParaRPr>
                    </a:p>
                  </a:txBody>
                  <a:tcPr marL="43881" marR="43881" marT="0" marB="0" anchor="ctr">
                    <a:gradFill>
                      <a:gsLst>
                        <a:gs pos="83000">
                          <a:schemeClr val="accent1">
                            <a:hueOff val="0"/>
                            <a:satOff val="0"/>
                            <a:lumOff val="0"/>
                            <a:alphaOff val="0"/>
                            <a:satMod val="103000"/>
                            <a:lumMod val="118000"/>
                          </a:schemeClr>
                        </a:gs>
                        <a:gs pos="100000">
                          <a:schemeClr val="accent1">
                            <a:hueOff val="0"/>
                            <a:satOff val="0"/>
                            <a:lumOff val="0"/>
                            <a:alphaOff val="0"/>
                            <a:lumMod val="69000"/>
                          </a:schemeClr>
                        </a:gs>
                      </a:gsLst>
                      <a:lin ang="5400000" scaled="0"/>
                    </a:gradFill>
                  </a:tcPr>
                </a:tc>
                <a:tc>
                  <a:txBody>
                    <a:bodyPr/>
                    <a:lstStyle/>
                    <a:p>
                      <a:pPr algn="ctr">
                        <a:lnSpc>
                          <a:spcPct val="150000"/>
                        </a:lnSpc>
                        <a:spcAft>
                          <a:spcPts val="0"/>
                        </a:spcAft>
                      </a:pPr>
                      <a:r>
                        <a:rPr lang="es-EC" sz="1000">
                          <a:solidFill>
                            <a:srgbClr val="000000"/>
                          </a:solidFill>
                          <a:effectLst/>
                        </a:rPr>
                        <a:t>$ 11,620,898.80</a:t>
                      </a:r>
                      <a:endParaRPr lang="en-US" sz="1200">
                        <a:solidFill>
                          <a:srgbClr val="000000"/>
                        </a:solidFill>
                        <a:effectLst/>
                        <a:latin typeface="Arial"/>
                        <a:ea typeface="SimSun"/>
                        <a:cs typeface="Times New Roman"/>
                      </a:endParaRPr>
                    </a:p>
                  </a:txBody>
                  <a:tcPr marL="43881" marR="43881" marT="0" marB="0" anchor="ctr">
                    <a:gradFill>
                      <a:gsLst>
                        <a:gs pos="83000">
                          <a:schemeClr val="accent1">
                            <a:hueOff val="0"/>
                            <a:satOff val="0"/>
                            <a:lumOff val="0"/>
                            <a:alphaOff val="0"/>
                            <a:satMod val="103000"/>
                            <a:lumMod val="118000"/>
                          </a:schemeClr>
                        </a:gs>
                        <a:gs pos="100000">
                          <a:schemeClr val="accent1">
                            <a:hueOff val="0"/>
                            <a:satOff val="0"/>
                            <a:lumOff val="0"/>
                            <a:alphaOff val="0"/>
                            <a:lumMod val="69000"/>
                          </a:schemeClr>
                        </a:gs>
                      </a:gsLst>
                      <a:lin ang="5400000" scaled="0"/>
                    </a:gradFill>
                  </a:tcPr>
                </a:tc>
              </a:tr>
              <a:tr h="422848">
                <a:tc>
                  <a:txBody>
                    <a:bodyPr/>
                    <a:lstStyle/>
                    <a:p>
                      <a:pPr algn="ctr">
                        <a:lnSpc>
                          <a:spcPct val="150000"/>
                        </a:lnSpc>
                        <a:spcAft>
                          <a:spcPts val="0"/>
                        </a:spcAft>
                      </a:pPr>
                      <a:r>
                        <a:rPr lang="es-EC" sz="1000" dirty="0">
                          <a:solidFill>
                            <a:srgbClr val="000000"/>
                          </a:solidFill>
                          <a:effectLst/>
                        </a:rPr>
                        <a:t>2010</a:t>
                      </a:r>
                      <a:endParaRPr lang="en-US" sz="1200" dirty="0">
                        <a:solidFill>
                          <a:srgbClr val="000000"/>
                        </a:solidFill>
                        <a:effectLst/>
                        <a:latin typeface="Arial"/>
                        <a:ea typeface="SimSun"/>
                        <a:cs typeface="Times New Roman"/>
                      </a:endParaRPr>
                    </a:p>
                  </a:txBody>
                  <a:tcPr marL="43881" marR="43881" marT="0" marB="0" anchor="ctr">
                    <a:gradFill>
                      <a:gsLst>
                        <a:gs pos="83000">
                          <a:schemeClr val="accent1">
                            <a:hueOff val="0"/>
                            <a:satOff val="0"/>
                            <a:lumOff val="0"/>
                            <a:alphaOff val="0"/>
                            <a:satMod val="103000"/>
                            <a:lumMod val="118000"/>
                          </a:schemeClr>
                        </a:gs>
                        <a:gs pos="100000">
                          <a:schemeClr val="accent1">
                            <a:hueOff val="0"/>
                            <a:satOff val="0"/>
                            <a:lumOff val="0"/>
                            <a:alphaOff val="0"/>
                            <a:lumMod val="69000"/>
                          </a:schemeClr>
                        </a:gs>
                      </a:gsLst>
                      <a:lin ang="5400000" scaled="0"/>
                    </a:gradFill>
                  </a:tcPr>
                </a:tc>
                <a:tc>
                  <a:txBody>
                    <a:bodyPr/>
                    <a:lstStyle/>
                    <a:p>
                      <a:pPr algn="l">
                        <a:lnSpc>
                          <a:spcPct val="150000"/>
                        </a:lnSpc>
                        <a:spcAft>
                          <a:spcPts val="0"/>
                        </a:spcAft>
                      </a:pPr>
                      <a:r>
                        <a:rPr lang="es-EC" sz="1000">
                          <a:solidFill>
                            <a:srgbClr val="000000"/>
                          </a:solidFill>
                          <a:effectLst/>
                        </a:rPr>
                        <a:t>$ 997,965,499.00 </a:t>
                      </a:r>
                      <a:endParaRPr lang="en-US" sz="1200">
                        <a:solidFill>
                          <a:srgbClr val="000000"/>
                        </a:solidFill>
                        <a:effectLst/>
                        <a:latin typeface="Arial"/>
                        <a:ea typeface="SimSun"/>
                        <a:cs typeface="Times New Roman"/>
                      </a:endParaRPr>
                    </a:p>
                  </a:txBody>
                  <a:tcPr marL="43881" marR="43881" marT="0" marB="0" anchor="ctr">
                    <a:gradFill>
                      <a:gsLst>
                        <a:gs pos="83000">
                          <a:schemeClr val="accent1">
                            <a:hueOff val="0"/>
                            <a:satOff val="0"/>
                            <a:lumOff val="0"/>
                            <a:alphaOff val="0"/>
                            <a:satMod val="103000"/>
                            <a:lumMod val="118000"/>
                          </a:schemeClr>
                        </a:gs>
                        <a:gs pos="100000">
                          <a:schemeClr val="accent1">
                            <a:hueOff val="0"/>
                            <a:satOff val="0"/>
                            <a:lumOff val="0"/>
                            <a:alphaOff val="0"/>
                            <a:lumMod val="69000"/>
                          </a:schemeClr>
                        </a:gs>
                      </a:gsLst>
                      <a:lin ang="5400000" scaled="0"/>
                    </a:gradFill>
                  </a:tcPr>
                </a:tc>
                <a:tc>
                  <a:txBody>
                    <a:bodyPr/>
                    <a:lstStyle/>
                    <a:p>
                      <a:pPr algn="l">
                        <a:lnSpc>
                          <a:spcPct val="150000"/>
                        </a:lnSpc>
                        <a:spcAft>
                          <a:spcPts val="0"/>
                        </a:spcAft>
                      </a:pPr>
                      <a:r>
                        <a:rPr lang="es-EC" sz="1000">
                          <a:solidFill>
                            <a:srgbClr val="000000"/>
                          </a:solidFill>
                          <a:effectLst/>
                        </a:rPr>
                        <a:t>$ 1,876,058.00 </a:t>
                      </a:r>
                      <a:endParaRPr lang="en-US" sz="1200">
                        <a:solidFill>
                          <a:srgbClr val="000000"/>
                        </a:solidFill>
                        <a:effectLst/>
                        <a:latin typeface="Arial"/>
                        <a:ea typeface="SimSun"/>
                        <a:cs typeface="Times New Roman"/>
                      </a:endParaRPr>
                    </a:p>
                  </a:txBody>
                  <a:tcPr marL="43881" marR="43881" marT="0" marB="0" anchor="ctr">
                    <a:gradFill>
                      <a:gsLst>
                        <a:gs pos="83000">
                          <a:schemeClr val="accent1">
                            <a:hueOff val="0"/>
                            <a:satOff val="0"/>
                            <a:lumOff val="0"/>
                            <a:alphaOff val="0"/>
                            <a:satMod val="103000"/>
                            <a:lumMod val="118000"/>
                          </a:schemeClr>
                        </a:gs>
                        <a:gs pos="100000">
                          <a:schemeClr val="accent1">
                            <a:hueOff val="0"/>
                            <a:satOff val="0"/>
                            <a:lumOff val="0"/>
                            <a:alphaOff val="0"/>
                            <a:lumMod val="69000"/>
                          </a:schemeClr>
                        </a:gs>
                      </a:gsLst>
                      <a:lin ang="5400000" scaled="0"/>
                    </a:gradFill>
                  </a:tcPr>
                </a:tc>
                <a:tc>
                  <a:txBody>
                    <a:bodyPr/>
                    <a:lstStyle/>
                    <a:p>
                      <a:pPr algn="l">
                        <a:lnSpc>
                          <a:spcPct val="150000"/>
                        </a:lnSpc>
                        <a:spcAft>
                          <a:spcPts val="0"/>
                        </a:spcAft>
                      </a:pPr>
                      <a:r>
                        <a:rPr lang="es-EC" sz="1000">
                          <a:solidFill>
                            <a:srgbClr val="000000"/>
                          </a:solidFill>
                          <a:effectLst/>
                        </a:rPr>
                        <a:t>$ 978,006,189.02 </a:t>
                      </a:r>
                      <a:endParaRPr lang="en-US" sz="1200">
                        <a:solidFill>
                          <a:srgbClr val="000000"/>
                        </a:solidFill>
                        <a:effectLst/>
                        <a:latin typeface="Arial"/>
                        <a:ea typeface="SimSun"/>
                        <a:cs typeface="Times New Roman"/>
                      </a:endParaRPr>
                    </a:p>
                  </a:txBody>
                  <a:tcPr marL="43881" marR="43881" marT="0" marB="0" anchor="ctr">
                    <a:gradFill>
                      <a:gsLst>
                        <a:gs pos="83000">
                          <a:schemeClr val="accent1">
                            <a:hueOff val="0"/>
                            <a:satOff val="0"/>
                            <a:lumOff val="0"/>
                            <a:alphaOff val="0"/>
                            <a:satMod val="103000"/>
                            <a:lumMod val="118000"/>
                          </a:schemeClr>
                        </a:gs>
                        <a:gs pos="100000">
                          <a:schemeClr val="accent1">
                            <a:hueOff val="0"/>
                            <a:satOff val="0"/>
                            <a:lumOff val="0"/>
                            <a:alphaOff val="0"/>
                            <a:lumMod val="69000"/>
                          </a:schemeClr>
                        </a:gs>
                      </a:gsLst>
                      <a:lin ang="5400000" scaled="0"/>
                    </a:gradFill>
                  </a:tcPr>
                </a:tc>
                <a:tc>
                  <a:txBody>
                    <a:bodyPr/>
                    <a:lstStyle/>
                    <a:p>
                      <a:pPr algn="ctr">
                        <a:lnSpc>
                          <a:spcPct val="150000"/>
                        </a:lnSpc>
                        <a:spcAft>
                          <a:spcPts val="0"/>
                        </a:spcAft>
                      </a:pPr>
                      <a:r>
                        <a:rPr lang="es-EC" sz="1000">
                          <a:solidFill>
                            <a:srgbClr val="000000"/>
                          </a:solidFill>
                          <a:effectLst/>
                        </a:rPr>
                        <a:t>$ 18,083,251.98</a:t>
                      </a:r>
                      <a:endParaRPr lang="en-US" sz="1200">
                        <a:solidFill>
                          <a:srgbClr val="000000"/>
                        </a:solidFill>
                        <a:effectLst/>
                        <a:latin typeface="Arial"/>
                        <a:ea typeface="SimSun"/>
                        <a:cs typeface="Times New Roman"/>
                      </a:endParaRPr>
                    </a:p>
                  </a:txBody>
                  <a:tcPr marL="43881" marR="43881" marT="0" marB="0" anchor="ctr">
                    <a:gradFill>
                      <a:gsLst>
                        <a:gs pos="83000">
                          <a:schemeClr val="accent1">
                            <a:hueOff val="0"/>
                            <a:satOff val="0"/>
                            <a:lumOff val="0"/>
                            <a:alphaOff val="0"/>
                            <a:satMod val="103000"/>
                            <a:lumMod val="118000"/>
                          </a:schemeClr>
                        </a:gs>
                        <a:gs pos="100000">
                          <a:schemeClr val="accent1">
                            <a:hueOff val="0"/>
                            <a:satOff val="0"/>
                            <a:lumOff val="0"/>
                            <a:alphaOff val="0"/>
                            <a:lumMod val="69000"/>
                          </a:schemeClr>
                        </a:gs>
                      </a:gsLst>
                      <a:lin ang="5400000" scaled="0"/>
                    </a:gradFill>
                  </a:tcPr>
                </a:tc>
              </a:tr>
              <a:tr h="433691">
                <a:tc>
                  <a:txBody>
                    <a:bodyPr/>
                    <a:lstStyle/>
                    <a:p>
                      <a:pPr algn="ctr">
                        <a:lnSpc>
                          <a:spcPct val="150000"/>
                        </a:lnSpc>
                        <a:spcAft>
                          <a:spcPts val="0"/>
                        </a:spcAft>
                      </a:pPr>
                      <a:r>
                        <a:rPr lang="es-EC" sz="1000">
                          <a:solidFill>
                            <a:srgbClr val="000000"/>
                          </a:solidFill>
                          <a:effectLst/>
                        </a:rPr>
                        <a:t>2011</a:t>
                      </a:r>
                      <a:endParaRPr lang="en-US" sz="1200">
                        <a:solidFill>
                          <a:srgbClr val="000000"/>
                        </a:solidFill>
                        <a:effectLst/>
                        <a:latin typeface="Arial"/>
                        <a:ea typeface="SimSun"/>
                        <a:cs typeface="Times New Roman"/>
                      </a:endParaRPr>
                    </a:p>
                  </a:txBody>
                  <a:tcPr marL="43881" marR="43881" marT="0" marB="0" anchor="ctr">
                    <a:gradFill>
                      <a:gsLst>
                        <a:gs pos="83000">
                          <a:schemeClr val="accent1">
                            <a:hueOff val="0"/>
                            <a:satOff val="0"/>
                            <a:lumOff val="0"/>
                            <a:alphaOff val="0"/>
                            <a:satMod val="103000"/>
                            <a:lumMod val="118000"/>
                          </a:schemeClr>
                        </a:gs>
                        <a:gs pos="100000">
                          <a:schemeClr val="accent1">
                            <a:hueOff val="0"/>
                            <a:satOff val="0"/>
                            <a:lumOff val="0"/>
                            <a:alphaOff val="0"/>
                            <a:lumMod val="69000"/>
                          </a:schemeClr>
                        </a:gs>
                      </a:gsLst>
                      <a:lin ang="5400000" scaled="0"/>
                    </a:gradFill>
                  </a:tcPr>
                </a:tc>
                <a:tc>
                  <a:txBody>
                    <a:bodyPr/>
                    <a:lstStyle/>
                    <a:p>
                      <a:pPr algn="l">
                        <a:lnSpc>
                          <a:spcPct val="150000"/>
                        </a:lnSpc>
                        <a:spcAft>
                          <a:spcPts val="0"/>
                        </a:spcAft>
                      </a:pPr>
                      <a:r>
                        <a:rPr lang="es-EC" sz="1000">
                          <a:solidFill>
                            <a:srgbClr val="000000"/>
                          </a:solidFill>
                          <a:effectLst/>
                        </a:rPr>
                        <a:t>$ 1,149,094,466.00 </a:t>
                      </a:r>
                      <a:endParaRPr lang="en-US" sz="1200">
                        <a:solidFill>
                          <a:srgbClr val="000000"/>
                        </a:solidFill>
                        <a:effectLst/>
                        <a:latin typeface="Arial"/>
                        <a:ea typeface="SimSun"/>
                        <a:cs typeface="Times New Roman"/>
                      </a:endParaRPr>
                    </a:p>
                  </a:txBody>
                  <a:tcPr marL="43881" marR="43881" marT="0" marB="0" anchor="ctr">
                    <a:gradFill>
                      <a:gsLst>
                        <a:gs pos="83000">
                          <a:schemeClr val="accent1">
                            <a:hueOff val="0"/>
                            <a:satOff val="0"/>
                            <a:lumOff val="0"/>
                            <a:alphaOff val="0"/>
                            <a:satMod val="103000"/>
                            <a:lumMod val="118000"/>
                          </a:schemeClr>
                        </a:gs>
                        <a:gs pos="100000">
                          <a:schemeClr val="accent1">
                            <a:hueOff val="0"/>
                            <a:satOff val="0"/>
                            <a:lumOff val="0"/>
                            <a:alphaOff val="0"/>
                            <a:lumMod val="69000"/>
                          </a:schemeClr>
                        </a:gs>
                      </a:gsLst>
                      <a:lin ang="5400000" scaled="0"/>
                    </a:gradFill>
                  </a:tcPr>
                </a:tc>
                <a:tc>
                  <a:txBody>
                    <a:bodyPr/>
                    <a:lstStyle/>
                    <a:p>
                      <a:pPr algn="l">
                        <a:lnSpc>
                          <a:spcPct val="150000"/>
                        </a:lnSpc>
                        <a:spcAft>
                          <a:spcPts val="0"/>
                        </a:spcAft>
                      </a:pPr>
                      <a:r>
                        <a:rPr lang="es-EC" sz="1000">
                          <a:solidFill>
                            <a:srgbClr val="000000"/>
                          </a:solidFill>
                          <a:effectLst/>
                        </a:rPr>
                        <a:t>$ 1,525,033.00 </a:t>
                      </a:r>
                      <a:endParaRPr lang="en-US" sz="1200">
                        <a:solidFill>
                          <a:srgbClr val="000000"/>
                        </a:solidFill>
                        <a:effectLst/>
                        <a:latin typeface="Arial"/>
                        <a:ea typeface="SimSun"/>
                        <a:cs typeface="Times New Roman"/>
                      </a:endParaRPr>
                    </a:p>
                  </a:txBody>
                  <a:tcPr marL="43881" marR="43881" marT="0" marB="0" anchor="ctr">
                    <a:gradFill>
                      <a:gsLst>
                        <a:gs pos="83000">
                          <a:schemeClr val="accent1">
                            <a:hueOff val="0"/>
                            <a:satOff val="0"/>
                            <a:lumOff val="0"/>
                            <a:alphaOff val="0"/>
                            <a:satMod val="103000"/>
                            <a:lumMod val="118000"/>
                          </a:schemeClr>
                        </a:gs>
                        <a:gs pos="100000">
                          <a:schemeClr val="accent1">
                            <a:hueOff val="0"/>
                            <a:satOff val="0"/>
                            <a:lumOff val="0"/>
                            <a:alphaOff val="0"/>
                            <a:lumMod val="69000"/>
                          </a:schemeClr>
                        </a:gs>
                      </a:gsLst>
                      <a:lin ang="5400000" scaled="0"/>
                    </a:gradFill>
                  </a:tcPr>
                </a:tc>
                <a:tc>
                  <a:txBody>
                    <a:bodyPr/>
                    <a:lstStyle/>
                    <a:p>
                      <a:pPr algn="l">
                        <a:lnSpc>
                          <a:spcPct val="150000"/>
                        </a:lnSpc>
                        <a:spcAft>
                          <a:spcPts val="0"/>
                        </a:spcAft>
                      </a:pPr>
                      <a:r>
                        <a:rPr lang="es-EC" sz="1000">
                          <a:solidFill>
                            <a:srgbClr val="000000"/>
                          </a:solidFill>
                          <a:effectLst/>
                        </a:rPr>
                        <a:t>$ 1,126,112,576.68 </a:t>
                      </a:r>
                      <a:endParaRPr lang="en-US" sz="1200">
                        <a:solidFill>
                          <a:srgbClr val="000000"/>
                        </a:solidFill>
                        <a:effectLst/>
                        <a:latin typeface="Arial"/>
                        <a:ea typeface="SimSun"/>
                        <a:cs typeface="Times New Roman"/>
                      </a:endParaRPr>
                    </a:p>
                  </a:txBody>
                  <a:tcPr marL="43881" marR="43881" marT="0" marB="0" anchor="ctr">
                    <a:gradFill>
                      <a:gsLst>
                        <a:gs pos="83000">
                          <a:schemeClr val="accent1">
                            <a:hueOff val="0"/>
                            <a:satOff val="0"/>
                            <a:lumOff val="0"/>
                            <a:alphaOff val="0"/>
                            <a:satMod val="103000"/>
                            <a:lumMod val="118000"/>
                          </a:schemeClr>
                        </a:gs>
                        <a:gs pos="100000">
                          <a:schemeClr val="accent1">
                            <a:hueOff val="0"/>
                            <a:satOff val="0"/>
                            <a:lumOff val="0"/>
                            <a:alphaOff val="0"/>
                            <a:lumMod val="69000"/>
                          </a:schemeClr>
                        </a:gs>
                      </a:gsLst>
                      <a:lin ang="5400000" scaled="0"/>
                    </a:gradFill>
                  </a:tcPr>
                </a:tc>
                <a:tc>
                  <a:txBody>
                    <a:bodyPr/>
                    <a:lstStyle/>
                    <a:p>
                      <a:pPr algn="ctr">
                        <a:lnSpc>
                          <a:spcPct val="150000"/>
                        </a:lnSpc>
                        <a:spcAft>
                          <a:spcPts val="0"/>
                        </a:spcAft>
                      </a:pPr>
                      <a:r>
                        <a:rPr lang="es-EC" sz="1000" dirty="0">
                          <a:solidFill>
                            <a:srgbClr val="000000"/>
                          </a:solidFill>
                          <a:effectLst/>
                        </a:rPr>
                        <a:t>$ 21,456,856.32</a:t>
                      </a:r>
                      <a:endParaRPr lang="en-US" sz="1200" dirty="0">
                        <a:solidFill>
                          <a:srgbClr val="000000"/>
                        </a:solidFill>
                        <a:effectLst/>
                        <a:latin typeface="Arial"/>
                        <a:ea typeface="SimSun"/>
                        <a:cs typeface="Times New Roman"/>
                      </a:endParaRPr>
                    </a:p>
                  </a:txBody>
                  <a:tcPr marL="43881" marR="43881" marT="0" marB="0" anchor="ctr">
                    <a:gradFill>
                      <a:gsLst>
                        <a:gs pos="83000">
                          <a:schemeClr val="accent1">
                            <a:hueOff val="0"/>
                            <a:satOff val="0"/>
                            <a:lumOff val="0"/>
                            <a:alphaOff val="0"/>
                            <a:satMod val="103000"/>
                            <a:lumMod val="118000"/>
                          </a:schemeClr>
                        </a:gs>
                        <a:gs pos="100000">
                          <a:schemeClr val="accent1">
                            <a:hueOff val="0"/>
                            <a:satOff val="0"/>
                            <a:lumOff val="0"/>
                            <a:alphaOff val="0"/>
                            <a:lumMod val="69000"/>
                          </a:schemeClr>
                        </a:gs>
                      </a:gsLst>
                      <a:lin ang="5400000" scaled="0"/>
                    </a:gradFill>
                  </a:tcPr>
                </a:tc>
              </a:tr>
              <a:tr h="422848">
                <a:tc>
                  <a:txBody>
                    <a:bodyPr/>
                    <a:lstStyle/>
                    <a:p>
                      <a:pPr algn="ctr">
                        <a:lnSpc>
                          <a:spcPct val="150000"/>
                        </a:lnSpc>
                        <a:spcAft>
                          <a:spcPts val="0"/>
                        </a:spcAft>
                      </a:pPr>
                      <a:r>
                        <a:rPr lang="es-EC" sz="1000">
                          <a:solidFill>
                            <a:srgbClr val="000000"/>
                          </a:solidFill>
                          <a:effectLst/>
                        </a:rPr>
                        <a:t>2012</a:t>
                      </a:r>
                      <a:endParaRPr lang="en-US" sz="1200">
                        <a:solidFill>
                          <a:srgbClr val="000000"/>
                        </a:solidFill>
                        <a:effectLst/>
                        <a:latin typeface="Arial"/>
                        <a:ea typeface="SimSun"/>
                        <a:cs typeface="Times New Roman"/>
                      </a:endParaRPr>
                    </a:p>
                  </a:txBody>
                  <a:tcPr marL="43881" marR="43881" marT="0" marB="0" anchor="ctr">
                    <a:gradFill>
                      <a:gsLst>
                        <a:gs pos="83000">
                          <a:schemeClr val="accent1">
                            <a:hueOff val="0"/>
                            <a:satOff val="0"/>
                            <a:lumOff val="0"/>
                            <a:alphaOff val="0"/>
                            <a:satMod val="103000"/>
                            <a:lumMod val="118000"/>
                          </a:schemeClr>
                        </a:gs>
                        <a:gs pos="100000">
                          <a:schemeClr val="accent1">
                            <a:hueOff val="0"/>
                            <a:satOff val="0"/>
                            <a:lumOff val="0"/>
                            <a:alphaOff val="0"/>
                            <a:lumMod val="69000"/>
                          </a:schemeClr>
                        </a:gs>
                      </a:gsLst>
                      <a:lin ang="5400000" scaled="0"/>
                    </a:gradFill>
                  </a:tcPr>
                </a:tc>
                <a:tc>
                  <a:txBody>
                    <a:bodyPr/>
                    <a:lstStyle/>
                    <a:p>
                      <a:pPr algn="l">
                        <a:lnSpc>
                          <a:spcPct val="150000"/>
                        </a:lnSpc>
                        <a:spcAft>
                          <a:spcPts val="0"/>
                        </a:spcAft>
                      </a:pPr>
                      <a:r>
                        <a:rPr lang="es-EC" sz="1000">
                          <a:solidFill>
                            <a:srgbClr val="000000"/>
                          </a:solidFill>
                          <a:effectLst/>
                        </a:rPr>
                        <a:t>$ 840,509,055.50 </a:t>
                      </a:r>
                      <a:endParaRPr lang="en-US" sz="1200">
                        <a:solidFill>
                          <a:srgbClr val="000000"/>
                        </a:solidFill>
                        <a:effectLst/>
                        <a:latin typeface="Arial"/>
                        <a:ea typeface="SimSun"/>
                        <a:cs typeface="Times New Roman"/>
                      </a:endParaRPr>
                    </a:p>
                  </a:txBody>
                  <a:tcPr marL="43881" marR="43881" marT="0" marB="0" anchor="ctr">
                    <a:gradFill>
                      <a:gsLst>
                        <a:gs pos="83000">
                          <a:schemeClr val="accent1">
                            <a:hueOff val="0"/>
                            <a:satOff val="0"/>
                            <a:lumOff val="0"/>
                            <a:alphaOff val="0"/>
                            <a:satMod val="103000"/>
                            <a:lumMod val="118000"/>
                          </a:schemeClr>
                        </a:gs>
                        <a:gs pos="100000">
                          <a:schemeClr val="accent1">
                            <a:hueOff val="0"/>
                            <a:satOff val="0"/>
                            <a:lumOff val="0"/>
                            <a:alphaOff val="0"/>
                            <a:lumMod val="69000"/>
                          </a:schemeClr>
                        </a:gs>
                      </a:gsLst>
                      <a:lin ang="5400000" scaled="0"/>
                    </a:gradFill>
                  </a:tcPr>
                </a:tc>
                <a:tc>
                  <a:txBody>
                    <a:bodyPr/>
                    <a:lstStyle/>
                    <a:p>
                      <a:pPr algn="l">
                        <a:lnSpc>
                          <a:spcPct val="150000"/>
                        </a:lnSpc>
                        <a:spcAft>
                          <a:spcPts val="0"/>
                        </a:spcAft>
                      </a:pPr>
                      <a:r>
                        <a:rPr lang="es-EC" sz="1000">
                          <a:solidFill>
                            <a:srgbClr val="000000"/>
                          </a:solidFill>
                          <a:effectLst/>
                        </a:rPr>
                        <a:t>$ 2,258,931.50 </a:t>
                      </a:r>
                      <a:endParaRPr lang="en-US" sz="1200">
                        <a:solidFill>
                          <a:srgbClr val="000000"/>
                        </a:solidFill>
                        <a:effectLst/>
                        <a:latin typeface="Arial"/>
                        <a:ea typeface="SimSun"/>
                        <a:cs typeface="Times New Roman"/>
                      </a:endParaRPr>
                    </a:p>
                  </a:txBody>
                  <a:tcPr marL="43881" marR="43881" marT="0" marB="0" anchor="ctr">
                    <a:gradFill>
                      <a:gsLst>
                        <a:gs pos="83000">
                          <a:schemeClr val="accent1">
                            <a:hueOff val="0"/>
                            <a:satOff val="0"/>
                            <a:lumOff val="0"/>
                            <a:alphaOff val="0"/>
                            <a:satMod val="103000"/>
                            <a:lumMod val="118000"/>
                          </a:schemeClr>
                        </a:gs>
                        <a:gs pos="100000">
                          <a:schemeClr val="accent1">
                            <a:hueOff val="0"/>
                            <a:satOff val="0"/>
                            <a:lumOff val="0"/>
                            <a:alphaOff val="0"/>
                            <a:lumMod val="69000"/>
                          </a:schemeClr>
                        </a:gs>
                      </a:gsLst>
                      <a:lin ang="5400000" scaled="0"/>
                    </a:gradFill>
                  </a:tcPr>
                </a:tc>
                <a:tc>
                  <a:txBody>
                    <a:bodyPr/>
                    <a:lstStyle/>
                    <a:p>
                      <a:pPr algn="l">
                        <a:lnSpc>
                          <a:spcPct val="150000"/>
                        </a:lnSpc>
                        <a:spcAft>
                          <a:spcPts val="0"/>
                        </a:spcAft>
                      </a:pPr>
                      <a:r>
                        <a:rPr lang="es-EC" sz="1000" dirty="0">
                          <a:solidFill>
                            <a:srgbClr val="000000"/>
                          </a:solidFill>
                          <a:effectLst/>
                        </a:rPr>
                        <a:t>$ 823,698,874.39 </a:t>
                      </a:r>
                      <a:endParaRPr lang="en-US" sz="1200" dirty="0">
                        <a:solidFill>
                          <a:srgbClr val="000000"/>
                        </a:solidFill>
                        <a:effectLst/>
                        <a:latin typeface="Arial"/>
                        <a:ea typeface="SimSun"/>
                        <a:cs typeface="Times New Roman"/>
                      </a:endParaRPr>
                    </a:p>
                  </a:txBody>
                  <a:tcPr marL="43881" marR="43881" marT="0" marB="0" anchor="ctr">
                    <a:gradFill>
                      <a:gsLst>
                        <a:gs pos="83000">
                          <a:schemeClr val="accent1">
                            <a:hueOff val="0"/>
                            <a:satOff val="0"/>
                            <a:lumOff val="0"/>
                            <a:alphaOff val="0"/>
                            <a:satMod val="103000"/>
                            <a:lumMod val="118000"/>
                          </a:schemeClr>
                        </a:gs>
                        <a:gs pos="100000">
                          <a:schemeClr val="accent1">
                            <a:hueOff val="0"/>
                            <a:satOff val="0"/>
                            <a:lumOff val="0"/>
                            <a:alphaOff val="0"/>
                            <a:lumMod val="69000"/>
                          </a:schemeClr>
                        </a:gs>
                      </a:gsLst>
                      <a:lin ang="5400000" scaled="0"/>
                    </a:gradFill>
                  </a:tcPr>
                </a:tc>
                <a:tc>
                  <a:txBody>
                    <a:bodyPr/>
                    <a:lstStyle/>
                    <a:p>
                      <a:pPr algn="ctr">
                        <a:lnSpc>
                          <a:spcPct val="150000"/>
                        </a:lnSpc>
                        <a:spcAft>
                          <a:spcPts val="0"/>
                        </a:spcAft>
                      </a:pPr>
                      <a:r>
                        <a:rPr lang="es-EC" sz="1000">
                          <a:solidFill>
                            <a:srgbClr val="000000"/>
                          </a:solidFill>
                          <a:effectLst/>
                        </a:rPr>
                        <a:t>$ 14,551,249.61</a:t>
                      </a:r>
                      <a:endParaRPr lang="en-US" sz="1200">
                        <a:solidFill>
                          <a:srgbClr val="000000"/>
                        </a:solidFill>
                        <a:effectLst/>
                        <a:latin typeface="Arial"/>
                        <a:ea typeface="SimSun"/>
                        <a:cs typeface="Times New Roman"/>
                      </a:endParaRPr>
                    </a:p>
                  </a:txBody>
                  <a:tcPr marL="43881" marR="43881" marT="0" marB="0" anchor="ctr">
                    <a:gradFill>
                      <a:gsLst>
                        <a:gs pos="83000">
                          <a:schemeClr val="accent1">
                            <a:hueOff val="0"/>
                            <a:satOff val="0"/>
                            <a:lumOff val="0"/>
                            <a:alphaOff val="0"/>
                            <a:satMod val="103000"/>
                            <a:lumMod val="118000"/>
                          </a:schemeClr>
                        </a:gs>
                        <a:gs pos="100000">
                          <a:schemeClr val="accent1">
                            <a:hueOff val="0"/>
                            <a:satOff val="0"/>
                            <a:lumOff val="0"/>
                            <a:alphaOff val="0"/>
                            <a:lumMod val="69000"/>
                          </a:schemeClr>
                        </a:gs>
                      </a:gsLst>
                      <a:lin ang="5400000" scaled="0"/>
                    </a:gradFill>
                  </a:tcPr>
                </a:tc>
              </a:tr>
              <a:tr h="422848">
                <a:tc>
                  <a:txBody>
                    <a:bodyPr/>
                    <a:lstStyle/>
                    <a:p>
                      <a:pPr algn="ctr">
                        <a:lnSpc>
                          <a:spcPct val="150000"/>
                        </a:lnSpc>
                        <a:spcAft>
                          <a:spcPts val="0"/>
                        </a:spcAft>
                      </a:pPr>
                      <a:r>
                        <a:rPr lang="es-EC" sz="1000">
                          <a:solidFill>
                            <a:srgbClr val="000000"/>
                          </a:solidFill>
                          <a:effectLst/>
                        </a:rPr>
                        <a:t>2013</a:t>
                      </a:r>
                      <a:endParaRPr lang="en-US" sz="1200">
                        <a:solidFill>
                          <a:srgbClr val="000000"/>
                        </a:solidFill>
                        <a:effectLst/>
                        <a:latin typeface="Arial"/>
                        <a:ea typeface="SimSun"/>
                        <a:cs typeface="Times New Roman"/>
                      </a:endParaRPr>
                    </a:p>
                  </a:txBody>
                  <a:tcPr marL="43881" marR="43881" marT="0" marB="0" anchor="ctr">
                    <a:gradFill>
                      <a:gsLst>
                        <a:gs pos="83000">
                          <a:schemeClr val="accent1">
                            <a:hueOff val="0"/>
                            <a:satOff val="0"/>
                            <a:lumOff val="0"/>
                            <a:alphaOff val="0"/>
                            <a:satMod val="103000"/>
                            <a:lumMod val="118000"/>
                          </a:schemeClr>
                        </a:gs>
                        <a:gs pos="100000">
                          <a:schemeClr val="accent1">
                            <a:hueOff val="0"/>
                            <a:satOff val="0"/>
                            <a:lumOff val="0"/>
                            <a:alphaOff val="0"/>
                            <a:lumMod val="69000"/>
                          </a:schemeClr>
                        </a:gs>
                      </a:gsLst>
                      <a:lin ang="5400000" scaled="0"/>
                    </a:gradFill>
                  </a:tcPr>
                </a:tc>
                <a:tc>
                  <a:txBody>
                    <a:bodyPr/>
                    <a:lstStyle/>
                    <a:p>
                      <a:pPr algn="l">
                        <a:lnSpc>
                          <a:spcPct val="150000"/>
                        </a:lnSpc>
                        <a:spcAft>
                          <a:spcPts val="0"/>
                        </a:spcAft>
                      </a:pPr>
                      <a:r>
                        <a:rPr lang="es-EC" sz="1000">
                          <a:solidFill>
                            <a:srgbClr val="000000"/>
                          </a:solidFill>
                          <a:effectLst/>
                        </a:rPr>
                        <a:t>$ 923,200,040.13 </a:t>
                      </a:r>
                      <a:endParaRPr lang="en-US" sz="1200">
                        <a:solidFill>
                          <a:srgbClr val="000000"/>
                        </a:solidFill>
                        <a:effectLst/>
                        <a:latin typeface="Arial"/>
                        <a:ea typeface="SimSun"/>
                        <a:cs typeface="Times New Roman"/>
                      </a:endParaRPr>
                    </a:p>
                  </a:txBody>
                  <a:tcPr marL="43881" marR="43881" marT="0" marB="0" anchor="ctr">
                    <a:gradFill>
                      <a:gsLst>
                        <a:gs pos="83000">
                          <a:schemeClr val="accent1">
                            <a:hueOff val="0"/>
                            <a:satOff val="0"/>
                            <a:lumOff val="0"/>
                            <a:alphaOff val="0"/>
                            <a:satMod val="103000"/>
                            <a:lumMod val="118000"/>
                          </a:schemeClr>
                        </a:gs>
                        <a:gs pos="100000">
                          <a:schemeClr val="accent1">
                            <a:hueOff val="0"/>
                            <a:satOff val="0"/>
                            <a:lumOff val="0"/>
                            <a:alphaOff val="0"/>
                            <a:lumMod val="69000"/>
                          </a:schemeClr>
                        </a:gs>
                      </a:gsLst>
                      <a:lin ang="5400000" scaled="0"/>
                    </a:gradFill>
                  </a:tcPr>
                </a:tc>
                <a:tc>
                  <a:txBody>
                    <a:bodyPr/>
                    <a:lstStyle/>
                    <a:p>
                      <a:pPr algn="l">
                        <a:lnSpc>
                          <a:spcPct val="150000"/>
                        </a:lnSpc>
                        <a:spcAft>
                          <a:spcPts val="0"/>
                        </a:spcAft>
                      </a:pPr>
                      <a:r>
                        <a:rPr lang="es-EC" sz="1000">
                          <a:solidFill>
                            <a:srgbClr val="000000"/>
                          </a:solidFill>
                          <a:effectLst/>
                        </a:rPr>
                        <a:t>$ 2,035,936.63 </a:t>
                      </a:r>
                      <a:endParaRPr lang="en-US" sz="1200">
                        <a:solidFill>
                          <a:srgbClr val="000000"/>
                        </a:solidFill>
                        <a:effectLst/>
                        <a:latin typeface="Arial"/>
                        <a:ea typeface="SimSun"/>
                        <a:cs typeface="Times New Roman"/>
                      </a:endParaRPr>
                    </a:p>
                  </a:txBody>
                  <a:tcPr marL="43881" marR="43881" marT="0" marB="0" anchor="ctr">
                    <a:gradFill>
                      <a:gsLst>
                        <a:gs pos="83000">
                          <a:schemeClr val="accent1">
                            <a:hueOff val="0"/>
                            <a:satOff val="0"/>
                            <a:lumOff val="0"/>
                            <a:alphaOff val="0"/>
                            <a:satMod val="103000"/>
                            <a:lumMod val="118000"/>
                          </a:schemeClr>
                        </a:gs>
                        <a:gs pos="100000">
                          <a:schemeClr val="accent1">
                            <a:hueOff val="0"/>
                            <a:satOff val="0"/>
                            <a:lumOff val="0"/>
                            <a:alphaOff val="0"/>
                            <a:lumMod val="69000"/>
                          </a:schemeClr>
                        </a:gs>
                      </a:gsLst>
                      <a:lin ang="5400000" scaled="0"/>
                    </a:gradFill>
                  </a:tcPr>
                </a:tc>
                <a:tc>
                  <a:txBody>
                    <a:bodyPr/>
                    <a:lstStyle/>
                    <a:p>
                      <a:pPr algn="l">
                        <a:lnSpc>
                          <a:spcPct val="150000"/>
                        </a:lnSpc>
                        <a:spcAft>
                          <a:spcPts val="0"/>
                        </a:spcAft>
                      </a:pPr>
                      <a:r>
                        <a:rPr lang="es-EC" sz="1000">
                          <a:solidFill>
                            <a:srgbClr val="000000"/>
                          </a:solidFill>
                          <a:effectLst/>
                        </a:rPr>
                        <a:t>$ 904,736,039.33 </a:t>
                      </a:r>
                      <a:endParaRPr lang="en-US" sz="1200">
                        <a:solidFill>
                          <a:srgbClr val="000000"/>
                        </a:solidFill>
                        <a:effectLst/>
                        <a:latin typeface="Arial"/>
                        <a:ea typeface="SimSun"/>
                        <a:cs typeface="Times New Roman"/>
                      </a:endParaRPr>
                    </a:p>
                  </a:txBody>
                  <a:tcPr marL="43881" marR="43881" marT="0" marB="0" anchor="ctr">
                    <a:gradFill>
                      <a:gsLst>
                        <a:gs pos="83000">
                          <a:schemeClr val="accent1">
                            <a:hueOff val="0"/>
                            <a:satOff val="0"/>
                            <a:lumOff val="0"/>
                            <a:alphaOff val="0"/>
                            <a:satMod val="103000"/>
                            <a:lumMod val="118000"/>
                          </a:schemeClr>
                        </a:gs>
                        <a:gs pos="100000">
                          <a:schemeClr val="accent1">
                            <a:hueOff val="0"/>
                            <a:satOff val="0"/>
                            <a:lumOff val="0"/>
                            <a:alphaOff val="0"/>
                            <a:lumMod val="69000"/>
                          </a:schemeClr>
                        </a:gs>
                      </a:gsLst>
                      <a:lin ang="5400000" scaled="0"/>
                    </a:gradFill>
                  </a:tcPr>
                </a:tc>
                <a:tc>
                  <a:txBody>
                    <a:bodyPr/>
                    <a:lstStyle/>
                    <a:p>
                      <a:pPr algn="ctr">
                        <a:lnSpc>
                          <a:spcPct val="150000"/>
                        </a:lnSpc>
                        <a:spcAft>
                          <a:spcPts val="0"/>
                        </a:spcAft>
                      </a:pPr>
                      <a:r>
                        <a:rPr lang="es-EC" sz="1000">
                          <a:solidFill>
                            <a:srgbClr val="000000"/>
                          </a:solidFill>
                          <a:effectLst/>
                        </a:rPr>
                        <a:t>$ 16,428,064.17</a:t>
                      </a:r>
                      <a:endParaRPr lang="en-US" sz="1200">
                        <a:solidFill>
                          <a:srgbClr val="000000"/>
                        </a:solidFill>
                        <a:effectLst/>
                        <a:latin typeface="Arial"/>
                        <a:ea typeface="SimSun"/>
                        <a:cs typeface="Times New Roman"/>
                      </a:endParaRPr>
                    </a:p>
                  </a:txBody>
                  <a:tcPr marL="43881" marR="43881" marT="0" marB="0" anchor="ctr">
                    <a:gradFill>
                      <a:gsLst>
                        <a:gs pos="83000">
                          <a:schemeClr val="accent1">
                            <a:hueOff val="0"/>
                            <a:satOff val="0"/>
                            <a:lumOff val="0"/>
                            <a:alphaOff val="0"/>
                            <a:satMod val="103000"/>
                            <a:lumMod val="118000"/>
                          </a:schemeClr>
                        </a:gs>
                        <a:gs pos="100000">
                          <a:schemeClr val="accent1">
                            <a:hueOff val="0"/>
                            <a:satOff val="0"/>
                            <a:lumOff val="0"/>
                            <a:alphaOff val="0"/>
                            <a:lumMod val="69000"/>
                          </a:schemeClr>
                        </a:gs>
                      </a:gsLst>
                      <a:lin ang="5400000" scaled="0"/>
                    </a:gradFill>
                  </a:tcPr>
                </a:tc>
              </a:tr>
              <a:tr h="422848">
                <a:tc>
                  <a:txBody>
                    <a:bodyPr/>
                    <a:lstStyle/>
                    <a:p>
                      <a:pPr algn="ctr">
                        <a:lnSpc>
                          <a:spcPct val="150000"/>
                        </a:lnSpc>
                        <a:spcAft>
                          <a:spcPts val="0"/>
                        </a:spcAft>
                      </a:pPr>
                      <a:r>
                        <a:rPr lang="es-EC" sz="1000">
                          <a:solidFill>
                            <a:srgbClr val="000000"/>
                          </a:solidFill>
                          <a:effectLst/>
                        </a:rPr>
                        <a:t>2014</a:t>
                      </a:r>
                      <a:endParaRPr lang="en-US" sz="1200">
                        <a:solidFill>
                          <a:srgbClr val="000000"/>
                        </a:solidFill>
                        <a:effectLst/>
                        <a:latin typeface="Arial"/>
                        <a:ea typeface="SimSun"/>
                        <a:cs typeface="Times New Roman"/>
                      </a:endParaRPr>
                    </a:p>
                  </a:txBody>
                  <a:tcPr marL="43881" marR="43881" marT="0" marB="0" anchor="ctr">
                    <a:gradFill>
                      <a:gsLst>
                        <a:gs pos="83000">
                          <a:schemeClr val="accent1">
                            <a:hueOff val="0"/>
                            <a:satOff val="0"/>
                            <a:lumOff val="0"/>
                            <a:alphaOff val="0"/>
                            <a:satMod val="103000"/>
                            <a:lumMod val="118000"/>
                          </a:schemeClr>
                        </a:gs>
                        <a:gs pos="100000">
                          <a:schemeClr val="accent1">
                            <a:hueOff val="0"/>
                            <a:satOff val="0"/>
                            <a:lumOff val="0"/>
                            <a:alphaOff val="0"/>
                            <a:lumMod val="69000"/>
                          </a:schemeClr>
                        </a:gs>
                      </a:gsLst>
                      <a:lin ang="5400000" scaled="0"/>
                    </a:gradFill>
                  </a:tcPr>
                </a:tc>
                <a:tc>
                  <a:txBody>
                    <a:bodyPr/>
                    <a:lstStyle/>
                    <a:p>
                      <a:pPr algn="l">
                        <a:lnSpc>
                          <a:spcPct val="150000"/>
                        </a:lnSpc>
                        <a:spcAft>
                          <a:spcPts val="0"/>
                        </a:spcAft>
                      </a:pPr>
                      <a:r>
                        <a:rPr lang="es-EC" sz="1000">
                          <a:solidFill>
                            <a:srgbClr val="000000"/>
                          </a:solidFill>
                          <a:effectLst/>
                        </a:rPr>
                        <a:t>$ 977,692,265.16 </a:t>
                      </a:r>
                      <a:endParaRPr lang="en-US" sz="1200">
                        <a:solidFill>
                          <a:srgbClr val="000000"/>
                        </a:solidFill>
                        <a:effectLst/>
                        <a:latin typeface="Arial"/>
                        <a:ea typeface="SimSun"/>
                        <a:cs typeface="Times New Roman"/>
                      </a:endParaRPr>
                    </a:p>
                  </a:txBody>
                  <a:tcPr marL="43881" marR="43881" marT="0" marB="0" anchor="ctr">
                    <a:gradFill>
                      <a:gsLst>
                        <a:gs pos="83000">
                          <a:schemeClr val="accent1">
                            <a:hueOff val="0"/>
                            <a:satOff val="0"/>
                            <a:lumOff val="0"/>
                            <a:alphaOff val="0"/>
                            <a:satMod val="103000"/>
                            <a:lumMod val="118000"/>
                          </a:schemeClr>
                        </a:gs>
                        <a:gs pos="100000">
                          <a:schemeClr val="accent1">
                            <a:hueOff val="0"/>
                            <a:satOff val="0"/>
                            <a:lumOff val="0"/>
                            <a:alphaOff val="0"/>
                            <a:lumMod val="69000"/>
                          </a:schemeClr>
                        </a:gs>
                      </a:gsLst>
                      <a:lin ang="5400000" scaled="0"/>
                    </a:gradFill>
                  </a:tcPr>
                </a:tc>
                <a:tc>
                  <a:txBody>
                    <a:bodyPr/>
                    <a:lstStyle/>
                    <a:p>
                      <a:pPr algn="l">
                        <a:lnSpc>
                          <a:spcPct val="150000"/>
                        </a:lnSpc>
                        <a:spcAft>
                          <a:spcPts val="0"/>
                        </a:spcAft>
                      </a:pPr>
                      <a:r>
                        <a:rPr lang="es-EC" sz="1000">
                          <a:solidFill>
                            <a:srgbClr val="000000"/>
                          </a:solidFill>
                          <a:effectLst/>
                        </a:rPr>
                        <a:t>$ 1,923,989.78 </a:t>
                      </a:r>
                      <a:endParaRPr lang="en-US" sz="1200">
                        <a:solidFill>
                          <a:srgbClr val="000000"/>
                        </a:solidFill>
                        <a:effectLst/>
                        <a:latin typeface="Arial"/>
                        <a:ea typeface="SimSun"/>
                        <a:cs typeface="Times New Roman"/>
                      </a:endParaRPr>
                    </a:p>
                  </a:txBody>
                  <a:tcPr marL="43881" marR="43881" marT="0" marB="0" anchor="ctr">
                    <a:gradFill>
                      <a:gsLst>
                        <a:gs pos="83000">
                          <a:schemeClr val="accent1">
                            <a:hueOff val="0"/>
                            <a:satOff val="0"/>
                            <a:lumOff val="0"/>
                            <a:alphaOff val="0"/>
                            <a:satMod val="103000"/>
                            <a:lumMod val="118000"/>
                          </a:schemeClr>
                        </a:gs>
                        <a:gs pos="100000">
                          <a:schemeClr val="accent1">
                            <a:hueOff val="0"/>
                            <a:satOff val="0"/>
                            <a:lumOff val="0"/>
                            <a:alphaOff val="0"/>
                            <a:lumMod val="69000"/>
                          </a:schemeClr>
                        </a:gs>
                      </a:gsLst>
                      <a:lin ang="5400000" scaled="0"/>
                    </a:gradFill>
                  </a:tcPr>
                </a:tc>
                <a:tc>
                  <a:txBody>
                    <a:bodyPr/>
                    <a:lstStyle/>
                    <a:p>
                      <a:pPr algn="l">
                        <a:lnSpc>
                          <a:spcPct val="150000"/>
                        </a:lnSpc>
                        <a:spcAft>
                          <a:spcPts val="0"/>
                        </a:spcAft>
                      </a:pPr>
                      <a:r>
                        <a:rPr lang="es-EC" sz="1000">
                          <a:solidFill>
                            <a:srgbClr val="000000"/>
                          </a:solidFill>
                          <a:effectLst/>
                        </a:rPr>
                        <a:t>$ 958,138,419.86 </a:t>
                      </a:r>
                      <a:endParaRPr lang="en-US" sz="1200">
                        <a:solidFill>
                          <a:srgbClr val="000000"/>
                        </a:solidFill>
                        <a:effectLst/>
                        <a:latin typeface="Arial"/>
                        <a:ea typeface="SimSun"/>
                        <a:cs typeface="Times New Roman"/>
                      </a:endParaRPr>
                    </a:p>
                  </a:txBody>
                  <a:tcPr marL="43881" marR="43881" marT="0" marB="0" anchor="ctr">
                    <a:gradFill>
                      <a:gsLst>
                        <a:gs pos="83000">
                          <a:schemeClr val="accent1">
                            <a:hueOff val="0"/>
                            <a:satOff val="0"/>
                            <a:lumOff val="0"/>
                            <a:alphaOff val="0"/>
                            <a:satMod val="103000"/>
                            <a:lumMod val="118000"/>
                          </a:schemeClr>
                        </a:gs>
                        <a:gs pos="100000">
                          <a:schemeClr val="accent1">
                            <a:hueOff val="0"/>
                            <a:satOff val="0"/>
                            <a:lumOff val="0"/>
                            <a:alphaOff val="0"/>
                            <a:lumMod val="69000"/>
                          </a:schemeClr>
                        </a:gs>
                      </a:gsLst>
                      <a:lin ang="5400000" scaled="0"/>
                    </a:gradFill>
                  </a:tcPr>
                </a:tc>
                <a:tc>
                  <a:txBody>
                    <a:bodyPr/>
                    <a:lstStyle/>
                    <a:p>
                      <a:pPr algn="ctr">
                        <a:lnSpc>
                          <a:spcPct val="150000"/>
                        </a:lnSpc>
                        <a:spcAft>
                          <a:spcPts val="0"/>
                        </a:spcAft>
                      </a:pPr>
                      <a:r>
                        <a:rPr lang="es-EC" sz="1000">
                          <a:solidFill>
                            <a:srgbClr val="000000"/>
                          </a:solidFill>
                          <a:effectLst/>
                        </a:rPr>
                        <a:t>$ 17,629,855.52</a:t>
                      </a:r>
                      <a:endParaRPr lang="en-US" sz="1200">
                        <a:solidFill>
                          <a:srgbClr val="000000"/>
                        </a:solidFill>
                        <a:effectLst/>
                        <a:latin typeface="Arial"/>
                        <a:ea typeface="SimSun"/>
                        <a:cs typeface="Times New Roman"/>
                      </a:endParaRPr>
                    </a:p>
                  </a:txBody>
                  <a:tcPr marL="43881" marR="43881" marT="0" marB="0" anchor="ctr">
                    <a:gradFill>
                      <a:gsLst>
                        <a:gs pos="83000">
                          <a:schemeClr val="accent1">
                            <a:hueOff val="0"/>
                            <a:satOff val="0"/>
                            <a:lumOff val="0"/>
                            <a:alphaOff val="0"/>
                            <a:satMod val="103000"/>
                            <a:lumMod val="118000"/>
                          </a:schemeClr>
                        </a:gs>
                        <a:gs pos="100000">
                          <a:schemeClr val="accent1">
                            <a:hueOff val="0"/>
                            <a:satOff val="0"/>
                            <a:lumOff val="0"/>
                            <a:alphaOff val="0"/>
                            <a:lumMod val="69000"/>
                          </a:schemeClr>
                        </a:gs>
                      </a:gsLst>
                      <a:lin ang="5400000" scaled="0"/>
                    </a:gradFill>
                  </a:tcPr>
                </a:tc>
              </a:tr>
              <a:tr h="422848">
                <a:tc>
                  <a:txBody>
                    <a:bodyPr/>
                    <a:lstStyle/>
                    <a:p>
                      <a:pPr algn="ctr">
                        <a:lnSpc>
                          <a:spcPct val="150000"/>
                        </a:lnSpc>
                        <a:spcAft>
                          <a:spcPts val="0"/>
                        </a:spcAft>
                      </a:pPr>
                      <a:r>
                        <a:rPr lang="es-EC" sz="1000">
                          <a:solidFill>
                            <a:srgbClr val="000000"/>
                          </a:solidFill>
                          <a:effectLst/>
                        </a:rPr>
                        <a:t>2015</a:t>
                      </a:r>
                      <a:endParaRPr lang="en-US" sz="1200">
                        <a:solidFill>
                          <a:srgbClr val="000000"/>
                        </a:solidFill>
                        <a:effectLst/>
                        <a:latin typeface="Arial"/>
                        <a:ea typeface="SimSun"/>
                        <a:cs typeface="Times New Roman"/>
                      </a:endParaRPr>
                    </a:p>
                  </a:txBody>
                  <a:tcPr marL="43881" marR="43881" marT="0" marB="0" anchor="ctr">
                    <a:gradFill>
                      <a:gsLst>
                        <a:gs pos="83000">
                          <a:schemeClr val="accent1">
                            <a:hueOff val="0"/>
                            <a:satOff val="0"/>
                            <a:lumOff val="0"/>
                            <a:alphaOff val="0"/>
                            <a:satMod val="103000"/>
                            <a:lumMod val="118000"/>
                          </a:schemeClr>
                        </a:gs>
                        <a:gs pos="100000">
                          <a:schemeClr val="accent1">
                            <a:hueOff val="0"/>
                            <a:satOff val="0"/>
                            <a:lumOff val="0"/>
                            <a:alphaOff val="0"/>
                            <a:lumMod val="69000"/>
                          </a:schemeClr>
                        </a:gs>
                      </a:gsLst>
                      <a:lin ang="5400000" scaled="0"/>
                    </a:gradFill>
                  </a:tcPr>
                </a:tc>
                <a:tc>
                  <a:txBody>
                    <a:bodyPr/>
                    <a:lstStyle/>
                    <a:p>
                      <a:pPr algn="l">
                        <a:lnSpc>
                          <a:spcPct val="150000"/>
                        </a:lnSpc>
                        <a:spcAft>
                          <a:spcPts val="0"/>
                        </a:spcAft>
                      </a:pPr>
                      <a:r>
                        <a:rPr lang="es-EC" sz="1000">
                          <a:solidFill>
                            <a:srgbClr val="000000"/>
                          </a:solidFill>
                          <a:effectLst/>
                        </a:rPr>
                        <a:t>$ 972,623,956.70 </a:t>
                      </a:r>
                      <a:endParaRPr lang="en-US" sz="1200">
                        <a:solidFill>
                          <a:srgbClr val="000000"/>
                        </a:solidFill>
                        <a:effectLst/>
                        <a:latin typeface="Arial"/>
                        <a:ea typeface="SimSun"/>
                        <a:cs typeface="Times New Roman"/>
                      </a:endParaRPr>
                    </a:p>
                  </a:txBody>
                  <a:tcPr marL="43881" marR="43881" marT="0" marB="0" anchor="ctr">
                    <a:gradFill>
                      <a:gsLst>
                        <a:gs pos="83000">
                          <a:schemeClr val="accent1">
                            <a:hueOff val="0"/>
                            <a:satOff val="0"/>
                            <a:lumOff val="0"/>
                            <a:alphaOff val="0"/>
                            <a:satMod val="103000"/>
                            <a:lumMod val="118000"/>
                          </a:schemeClr>
                        </a:gs>
                        <a:gs pos="100000">
                          <a:schemeClr val="accent1">
                            <a:hueOff val="0"/>
                            <a:satOff val="0"/>
                            <a:lumOff val="0"/>
                            <a:alphaOff val="0"/>
                            <a:lumMod val="69000"/>
                          </a:schemeClr>
                        </a:gs>
                      </a:gsLst>
                      <a:lin ang="5400000" scaled="0"/>
                    </a:gradFill>
                  </a:tcPr>
                </a:tc>
                <a:tc>
                  <a:txBody>
                    <a:bodyPr/>
                    <a:lstStyle/>
                    <a:p>
                      <a:pPr algn="l">
                        <a:lnSpc>
                          <a:spcPct val="150000"/>
                        </a:lnSpc>
                        <a:spcAft>
                          <a:spcPts val="0"/>
                        </a:spcAft>
                      </a:pPr>
                      <a:r>
                        <a:rPr lang="es-EC" sz="1000">
                          <a:solidFill>
                            <a:srgbClr val="000000"/>
                          </a:solidFill>
                          <a:effectLst/>
                        </a:rPr>
                        <a:t>$ 1,935,972.73 </a:t>
                      </a:r>
                      <a:endParaRPr lang="en-US" sz="1200">
                        <a:solidFill>
                          <a:srgbClr val="000000"/>
                        </a:solidFill>
                        <a:effectLst/>
                        <a:latin typeface="Arial"/>
                        <a:ea typeface="SimSun"/>
                        <a:cs typeface="Times New Roman"/>
                      </a:endParaRPr>
                    </a:p>
                  </a:txBody>
                  <a:tcPr marL="43881" marR="43881" marT="0" marB="0" anchor="ctr">
                    <a:gradFill>
                      <a:gsLst>
                        <a:gs pos="83000">
                          <a:schemeClr val="accent1">
                            <a:hueOff val="0"/>
                            <a:satOff val="0"/>
                            <a:lumOff val="0"/>
                            <a:alphaOff val="0"/>
                            <a:satMod val="103000"/>
                            <a:lumMod val="118000"/>
                          </a:schemeClr>
                        </a:gs>
                        <a:gs pos="100000">
                          <a:schemeClr val="accent1">
                            <a:hueOff val="0"/>
                            <a:satOff val="0"/>
                            <a:lumOff val="0"/>
                            <a:alphaOff val="0"/>
                            <a:lumMod val="69000"/>
                          </a:schemeClr>
                        </a:gs>
                      </a:gsLst>
                      <a:lin ang="5400000" scaled="0"/>
                    </a:gradFill>
                  </a:tcPr>
                </a:tc>
                <a:tc>
                  <a:txBody>
                    <a:bodyPr/>
                    <a:lstStyle/>
                    <a:p>
                      <a:pPr algn="l">
                        <a:lnSpc>
                          <a:spcPct val="150000"/>
                        </a:lnSpc>
                        <a:spcAft>
                          <a:spcPts val="0"/>
                        </a:spcAft>
                      </a:pPr>
                      <a:r>
                        <a:rPr lang="es-EC" sz="1000">
                          <a:solidFill>
                            <a:srgbClr val="000000"/>
                          </a:solidFill>
                          <a:effectLst/>
                        </a:rPr>
                        <a:t>$ 953,171,477.57 </a:t>
                      </a:r>
                      <a:endParaRPr lang="en-US" sz="1200">
                        <a:solidFill>
                          <a:srgbClr val="000000"/>
                        </a:solidFill>
                        <a:effectLst/>
                        <a:latin typeface="Arial"/>
                        <a:ea typeface="SimSun"/>
                        <a:cs typeface="Times New Roman"/>
                      </a:endParaRPr>
                    </a:p>
                  </a:txBody>
                  <a:tcPr marL="43881" marR="43881" marT="0" marB="0" anchor="ctr">
                    <a:gradFill>
                      <a:gsLst>
                        <a:gs pos="83000">
                          <a:schemeClr val="accent1">
                            <a:hueOff val="0"/>
                            <a:satOff val="0"/>
                            <a:lumOff val="0"/>
                            <a:alphaOff val="0"/>
                            <a:satMod val="103000"/>
                            <a:lumMod val="118000"/>
                          </a:schemeClr>
                        </a:gs>
                        <a:gs pos="100000">
                          <a:schemeClr val="accent1">
                            <a:hueOff val="0"/>
                            <a:satOff val="0"/>
                            <a:lumOff val="0"/>
                            <a:alphaOff val="0"/>
                            <a:lumMod val="69000"/>
                          </a:schemeClr>
                        </a:gs>
                      </a:gsLst>
                      <a:lin ang="5400000" scaled="0"/>
                    </a:gradFill>
                  </a:tcPr>
                </a:tc>
                <a:tc>
                  <a:txBody>
                    <a:bodyPr/>
                    <a:lstStyle/>
                    <a:p>
                      <a:pPr algn="ctr">
                        <a:lnSpc>
                          <a:spcPct val="150000"/>
                        </a:lnSpc>
                        <a:spcAft>
                          <a:spcPts val="0"/>
                        </a:spcAft>
                      </a:pPr>
                      <a:r>
                        <a:rPr lang="es-EC" sz="1000" dirty="0">
                          <a:solidFill>
                            <a:srgbClr val="000000"/>
                          </a:solidFill>
                          <a:effectLst/>
                        </a:rPr>
                        <a:t>$ 17,516,506.40</a:t>
                      </a:r>
                      <a:endParaRPr lang="en-US" sz="1200" dirty="0">
                        <a:solidFill>
                          <a:srgbClr val="000000"/>
                        </a:solidFill>
                        <a:effectLst/>
                        <a:latin typeface="Arial"/>
                        <a:ea typeface="SimSun"/>
                        <a:cs typeface="Times New Roman"/>
                      </a:endParaRPr>
                    </a:p>
                  </a:txBody>
                  <a:tcPr marL="43881" marR="43881" marT="0" marB="0" anchor="ctr">
                    <a:gradFill>
                      <a:gsLst>
                        <a:gs pos="83000">
                          <a:schemeClr val="accent1">
                            <a:hueOff val="0"/>
                            <a:satOff val="0"/>
                            <a:lumOff val="0"/>
                            <a:alphaOff val="0"/>
                            <a:satMod val="103000"/>
                            <a:lumMod val="118000"/>
                          </a:schemeClr>
                        </a:gs>
                        <a:gs pos="100000">
                          <a:schemeClr val="accent1">
                            <a:hueOff val="0"/>
                            <a:satOff val="0"/>
                            <a:lumOff val="0"/>
                            <a:alphaOff val="0"/>
                            <a:lumMod val="69000"/>
                          </a:schemeClr>
                        </a:gs>
                      </a:gsLst>
                      <a:lin ang="5400000" scaled="0"/>
                    </a:gradFill>
                  </a:tcPr>
                </a:tc>
              </a:tr>
            </a:tbl>
          </a:graphicData>
        </a:graphic>
      </p:graphicFrame>
      <p:sp>
        <p:nvSpPr>
          <p:cNvPr id="10" name="9 Rectángulo"/>
          <p:cNvSpPr/>
          <p:nvPr/>
        </p:nvSpPr>
        <p:spPr>
          <a:xfrm>
            <a:off x="6238428" y="611395"/>
            <a:ext cx="4762842" cy="369332"/>
          </a:xfrm>
          <a:prstGeom prst="rect">
            <a:avLst/>
          </a:prstGeom>
        </p:spPr>
        <p:txBody>
          <a:bodyPr wrap="none">
            <a:spAutoFit/>
          </a:bodyPr>
          <a:lstStyle/>
          <a:p>
            <a:r>
              <a:rPr lang="es-EC" b="1" dirty="0"/>
              <a:t>Demanda insatisfecha entre México y Ecuador</a:t>
            </a:r>
          </a:p>
        </p:txBody>
      </p:sp>
      <p:sp>
        <p:nvSpPr>
          <p:cNvPr id="11" name="10 CuadroTexto"/>
          <p:cNvSpPr txBox="1"/>
          <p:nvPr/>
        </p:nvSpPr>
        <p:spPr>
          <a:xfrm>
            <a:off x="6814492" y="5039917"/>
            <a:ext cx="4104456" cy="189283"/>
          </a:xfrm>
          <a:prstGeom prst="rect">
            <a:avLst/>
          </a:prstGeom>
          <a:noFill/>
        </p:spPr>
        <p:txBody>
          <a:bodyPr wrap="square" rtlCol="0">
            <a:spAutoFit/>
          </a:bodyPr>
          <a:lstStyle/>
          <a:p>
            <a:pPr>
              <a:lnSpc>
                <a:spcPct val="90000"/>
              </a:lnSpc>
            </a:pPr>
            <a:r>
              <a:rPr lang="es-AR" sz="700" dirty="0" smtClean="0"/>
              <a:t>TABLA RESUMEN DEMANDA AZUCARES Y CONFITURAS CONTEMPLADO ATE DE MARACUYA</a:t>
            </a:r>
            <a:endParaRPr lang="es-EC" sz="700" dirty="0"/>
          </a:p>
        </p:txBody>
      </p:sp>
      <p:sp>
        <p:nvSpPr>
          <p:cNvPr id="12" name="11 CuadroTexto"/>
          <p:cNvSpPr txBox="1"/>
          <p:nvPr/>
        </p:nvSpPr>
        <p:spPr>
          <a:xfrm>
            <a:off x="5950396" y="5301208"/>
            <a:ext cx="5904656" cy="313932"/>
          </a:xfrm>
          <a:prstGeom prst="rect">
            <a:avLst/>
          </a:prstGeom>
          <a:noFill/>
        </p:spPr>
        <p:txBody>
          <a:bodyPr wrap="square" rtlCol="0">
            <a:spAutoFit/>
          </a:bodyPr>
          <a:lstStyle/>
          <a:p>
            <a:pPr>
              <a:lnSpc>
                <a:spcPct val="90000"/>
              </a:lnSpc>
            </a:pPr>
            <a:r>
              <a:rPr lang="es-AR" sz="1600" dirty="0" smtClean="0"/>
              <a:t>» Delimitado – Capacidad 3,20% Demanda  insatisfecha.</a:t>
            </a:r>
            <a:endParaRPr lang="es-EC" sz="1600" dirty="0"/>
          </a:p>
        </p:txBody>
      </p:sp>
      <p:sp>
        <p:nvSpPr>
          <p:cNvPr id="13" name="12 CuadroTexto"/>
          <p:cNvSpPr txBox="1"/>
          <p:nvPr/>
        </p:nvSpPr>
        <p:spPr>
          <a:xfrm>
            <a:off x="6009796" y="5589240"/>
            <a:ext cx="6192688" cy="535531"/>
          </a:xfrm>
          <a:prstGeom prst="rect">
            <a:avLst/>
          </a:prstGeom>
          <a:noFill/>
        </p:spPr>
        <p:txBody>
          <a:bodyPr wrap="square" rtlCol="0">
            <a:spAutoFit/>
          </a:bodyPr>
          <a:lstStyle/>
          <a:p>
            <a:pPr>
              <a:lnSpc>
                <a:spcPct val="90000"/>
              </a:lnSpc>
            </a:pPr>
            <a:r>
              <a:rPr lang="es-AR" sz="1600" dirty="0" smtClean="0"/>
              <a:t>» Ecuador  alto potencial desarrollo índice de requerimiento - Centro de Acopio.</a:t>
            </a:r>
            <a:endParaRPr lang="es-EC" sz="1600" dirty="0"/>
          </a:p>
        </p:txBody>
      </p:sp>
    </p:spTree>
    <p:extLst>
      <p:ext uri="{BB962C8B-B14F-4D97-AF65-F5344CB8AC3E}">
        <p14:creationId xmlns:p14="http://schemas.microsoft.com/office/powerpoint/2010/main" val="208946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89756" y="188640"/>
            <a:ext cx="3589039" cy="323056"/>
          </a:xfrm>
        </p:spPr>
        <p:txBody>
          <a:bodyPr>
            <a:normAutofit fontScale="92500" lnSpcReduction="20000"/>
          </a:bodyPr>
          <a:lstStyle/>
          <a:p>
            <a:r>
              <a:rPr lang="en-US" dirty="0" smtClean="0"/>
              <a:t>OFERTA DEL PROYECTO</a:t>
            </a:r>
            <a:endParaRPr lang="en-US" dirty="0"/>
          </a:p>
        </p:txBody>
      </p:sp>
      <p:pic>
        <p:nvPicPr>
          <p:cNvPr id="6" name="5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764" y="1124744"/>
            <a:ext cx="5130165" cy="606401"/>
          </a:xfrm>
          <a:prstGeom prst="rect">
            <a:avLst/>
          </a:prstGeom>
          <a:gradFill>
            <a:gsLst>
              <a:gs pos="11000">
                <a:schemeClr val="accent1">
                  <a:hueOff val="0"/>
                  <a:satOff val="0"/>
                  <a:lumOff val="0"/>
                  <a:alphaOff val="0"/>
                  <a:satMod val="103000"/>
                  <a:lumMod val="118000"/>
                </a:schemeClr>
              </a:gs>
              <a:gs pos="100000">
                <a:schemeClr val="accent1">
                  <a:hueOff val="0"/>
                  <a:satOff val="0"/>
                  <a:lumOff val="0"/>
                  <a:alphaOff val="0"/>
                  <a:lumMod val="69000"/>
                </a:schemeClr>
              </a:gs>
            </a:gsLst>
            <a:lin ang="5400000" scaled="0"/>
          </a:gradFill>
          <a:ln>
            <a:noFill/>
          </a:ln>
          <a:effectLst>
            <a:glow rad="228600">
              <a:schemeClr val="accent1">
                <a:satMod val="175000"/>
                <a:alpha val="40000"/>
              </a:schemeClr>
            </a:glow>
          </a:effectLst>
        </p:spPr>
      </p:pic>
      <p:sp>
        <p:nvSpPr>
          <p:cNvPr id="7" name="6 Rectángulo"/>
          <p:cNvSpPr/>
          <p:nvPr/>
        </p:nvSpPr>
        <p:spPr>
          <a:xfrm>
            <a:off x="189756" y="622001"/>
            <a:ext cx="3932687" cy="400110"/>
          </a:xfrm>
          <a:prstGeom prst="rect">
            <a:avLst/>
          </a:prstGeom>
        </p:spPr>
        <p:txBody>
          <a:bodyPr wrap="none">
            <a:spAutoFit/>
          </a:bodyPr>
          <a:lstStyle/>
          <a:p>
            <a:r>
              <a:rPr lang="es-EC" sz="2000" b="1" dirty="0"/>
              <a:t>Oferta del producto por año en Kg</a:t>
            </a:r>
            <a:endParaRPr lang="en-US" sz="2000" b="1" dirty="0"/>
          </a:p>
        </p:txBody>
      </p:sp>
      <p:pic>
        <p:nvPicPr>
          <p:cNvPr id="8" name="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8428" y="1052736"/>
            <a:ext cx="5112568" cy="884269"/>
          </a:xfrm>
          <a:prstGeom prst="rect">
            <a:avLst/>
          </a:prstGeom>
          <a:gradFill>
            <a:gsLst>
              <a:gs pos="0">
                <a:schemeClr val="bg2">
                  <a:lumMod val="50000"/>
                  <a:lumOff val="50000"/>
                </a:schemeClr>
              </a:gs>
              <a:gs pos="100000">
                <a:schemeClr val="bg2">
                  <a:lumMod val="25000"/>
                  <a:lumOff val="75000"/>
                </a:schemeClr>
              </a:gs>
            </a:gsLst>
            <a:lin ang="5400000" scaled="0"/>
          </a:gradFill>
          <a:ln>
            <a:noFill/>
          </a:ln>
          <a:effectLst>
            <a:glow rad="228600">
              <a:schemeClr val="accent1">
                <a:satMod val="175000"/>
                <a:alpha val="40000"/>
              </a:schemeClr>
            </a:glow>
          </a:effectLst>
        </p:spPr>
      </p:pic>
      <p:sp>
        <p:nvSpPr>
          <p:cNvPr id="9" name="8 Rectángulo"/>
          <p:cNvSpPr/>
          <p:nvPr/>
        </p:nvSpPr>
        <p:spPr>
          <a:xfrm>
            <a:off x="6238428" y="548680"/>
            <a:ext cx="3701755" cy="400110"/>
          </a:xfrm>
          <a:prstGeom prst="rect">
            <a:avLst/>
          </a:prstGeom>
        </p:spPr>
        <p:txBody>
          <a:bodyPr wrap="none">
            <a:spAutoFit/>
          </a:bodyPr>
          <a:lstStyle/>
          <a:p>
            <a:r>
              <a:rPr lang="es-EC" sz="2000" b="1" dirty="0"/>
              <a:t>Producción por año en unidades</a:t>
            </a:r>
          </a:p>
        </p:txBody>
      </p:sp>
      <p:graphicFrame>
        <p:nvGraphicFramePr>
          <p:cNvPr id="17" name="16 Diagrama"/>
          <p:cNvGraphicFramePr/>
          <p:nvPr>
            <p:extLst>
              <p:ext uri="{D42A27DB-BD31-4B8C-83A1-F6EECF244321}">
                <p14:modId xmlns:p14="http://schemas.microsoft.com/office/powerpoint/2010/main" val="3018487112"/>
              </p:ext>
            </p:extLst>
          </p:nvPr>
        </p:nvGraphicFramePr>
        <p:xfrm>
          <a:off x="-1394420" y="1988840"/>
          <a:ext cx="8352928" cy="4608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0" name="19 Diagrama"/>
          <p:cNvGraphicFramePr/>
          <p:nvPr>
            <p:extLst>
              <p:ext uri="{D42A27DB-BD31-4B8C-83A1-F6EECF244321}">
                <p14:modId xmlns:p14="http://schemas.microsoft.com/office/powerpoint/2010/main" val="3108991344"/>
              </p:ext>
            </p:extLst>
          </p:nvPr>
        </p:nvGraphicFramePr>
        <p:xfrm>
          <a:off x="6238428" y="2420888"/>
          <a:ext cx="5400600" cy="244827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3103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89756" y="476672"/>
            <a:ext cx="2580927" cy="395064"/>
          </a:xfrm>
        </p:spPr>
        <p:txBody>
          <a:bodyPr/>
          <a:lstStyle/>
          <a:p>
            <a:r>
              <a:rPr lang="en-US" dirty="0" smtClean="0"/>
              <a:t>MARKETING MIX</a:t>
            </a:r>
            <a:endParaRPr lang="en-US" dirty="0"/>
          </a:p>
        </p:txBody>
      </p:sp>
      <p:sp>
        <p:nvSpPr>
          <p:cNvPr id="5" name="4 CuadroTexto"/>
          <p:cNvSpPr txBox="1"/>
          <p:nvPr/>
        </p:nvSpPr>
        <p:spPr>
          <a:xfrm>
            <a:off x="261764" y="980728"/>
            <a:ext cx="2160240" cy="289823"/>
          </a:xfrm>
          <a:prstGeom prst="rect">
            <a:avLst/>
          </a:prstGeom>
          <a:noFill/>
        </p:spPr>
        <p:txBody>
          <a:bodyPr wrap="square" rtlCol="0">
            <a:spAutoFit/>
          </a:bodyPr>
          <a:lstStyle/>
          <a:p>
            <a:pPr>
              <a:lnSpc>
                <a:spcPct val="90000"/>
              </a:lnSpc>
            </a:pPr>
            <a:r>
              <a:rPr lang="es-AR" sz="1400" b="1" dirty="0" smtClean="0"/>
              <a:t>MATERIA PRIMA</a:t>
            </a:r>
            <a:endParaRPr lang="es-EC" sz="1400" b="1" dirty="0"/>
          </a:p>
        </p:txBody>
      </p:sp>
      <p:sp>
        <p:nvSpPr>
          <p:cNvPr id="6" name="5 Rectángulo"/>
          <p:cNvSpPr/>
          <p:nvPr/>
        </p:nvSpPr>
        <p:spPr>
          <a:xfrm>
            <a:off x="261764" y="1700808"/>
            <a:ext cx="5688632" cy="4832092"/>
          </a:xfrm>
          <a:prstGeom prst="rect">
            <a:avLst/>
          </a:prstGeom>
        </p:spPr>
        <p:txBody>
          <a:bodyPr wrap="square">
            <a:spAutoFit/>
          </a:bodyPr>
          <a:lstStyle/>
          <a:p>
            <a:pPr algn="just"/>
            <a:r>
              <a:rPr lang="es-EC" sz="1400" dirty="0"/>
              <a:t>Maracuyá o fruta de la pasión </a:t>
            </a:r>
            <a:r>
              <a:rPr lang="es-EC" sz="1400" dirty="0" smtClean="0"/>
              <a:t>amarilla. Originario </a:t>
            </a:r>
            <a:r>
              <a:rPr lang="es-EC" sz="1400" dirty="0"/>
              <a:t>de Brasil </a:t>
            </a:r>
            <a:r>
              <a:rPr lang="es-EC" sz="1400" dirty="0" smtClean="0"/>
              <a:t>cultivado </a:t>
            </a:r>
            <a:r>
              <a:rPr lang="es-EC" sz="1400" dirty="0"/>
              <a:t>en zonas tropicales y subtropicales </a:t>
            </a:r>
            <a:r>
              <a:rPr lang="es-EC" sz="1400" dirty="0" smtClean="0"/>
              <a:t> en </a:t>
            </a:r>
            <a:r>
              <a:rPr lang="es-EC" sz="1400" dirty="0"/>
              <a:t>países como: Colombia, </a:t>
            </a:r>
            <a:r>
              <a:rPr lang="es-EC" sz="1400" b="1" i="1" u="sng" dirty="0"/>
              <a:t>Ecuador</a:t>
            </a:r>
            <a:r>
              <a:rPr lang="es-EC" sz="1400" dirty="0"/>
              <a:t>, Venezuela, Australia, Nueva Zelanda, Sur África e </a:t>
            </a:r>
            <a:r>
              <a:rPr lang="es-EC" sz="1400" dirty="0" smtClean="0"/>
              <a:t>Israel.</a:t>
            </a:r>
          </a:p>
          <a:p>
            <a:pPr algn="just"/>
            <a:endParaRPr lang="es-AR" sz="1400" dirty="0"/>
          </a:p>
          <a:p>
            <a:pPr algn="just"/>
            <a:r>
              <a:rPr lang="es-EC" sz="1400" dirty="0"/>
              <a:t>El maracuyá proviene de un arbusto, tipo enredadera, requiere de semillas para su reproducción y es cosechado a los siete meses, en la primera </a:t>
            </a:r>
            <a:r>
              <a:rPr lang="es-EC" sz="1400" dirty="0" smtClean="0"/>
              <a:t>siembra, </a:t>
            </a:r>
            <a:r>
              <a:rPr lang="es-EC" sz="1400" dirty="0"/>
              <a:t> </a:t>
            </a:r>
            <a:r>
              <a:rPr lang="es-EC" sz="1400" dirty="0" smtClean="0"/>
              <a:t>fruta </a:t>
            </a:r>
            <a:r>
              <a:rPr lang="es-EC" sz="1400" dirty="0"/>
              <a:t>redonda con un promedio de 6 cm de diámetro, </a:t>
            </a:r>
            <a:r>
              <a:rPr lang="es-EC" sz="1400" dirty="0" smtClean="0"/>
              <a:t>pulpa gelatinosa </a:t>
            </a:r>
            <a:r>
              <a:rPr lang="es-EC" sz="1400" dirty="0"/>
              <a:t>y de color amarillo oro, posee semillas de color obscuro y está compuesto en un 40% de jugo, es ácido y con aroma penetrante.</a:t>
            </a:r>
            <a:endParaRPr lang="en-US" sz="1400" dirty="0"/>
          </a:p>
          <a:p>
            <a:pPr algn="just"/>
            <a:endParaRPr lang="es-AR" sz="1400" dirty="0" smtClean="0"/>
          </a:p>
          <a:p>
            <a:pPr algn="just"/>
            <a:r>
              <a:rPr lang="es-EC" sz="1400" dirty="0" smtClean="0"/>
              <a:t>Uso principal es </a:t>
            </a:r>
            <a:r>
              <a:rPr lang="es-EC" sz="1400" dirty="0"/>
              <a:t>el concentrado </a:t>
            </a:r>
            <a:r>
              <a:rPr lang="es-EC" sz="1400" dirty="0" smtClean="0"/>
              <a:t>el </a:t>
            </a:r>
            <a:r>
              <a:rPr lang="es-EC" sz="1400" dirty="0"/>
              <a:t>cual se comercializa a través de mayoristas </a:t>
            </a:r>
            <a:r>
              <a:rPr lang="es-EC" sz="1400" dirty="0" smtClean="0"/>
              <a:t>para la </a:t>
            </a:r>
            <a:r>
              <a:rPr lang="es-EC" sz="1400" dirty="0"/>
              <a:t>producción de jugo </a:t>
            </a:r>
            <a:r>
              <a:rPr lang="es-EC" sz="1400" dirty="0" smtClean="0"/>
              <a:t>fresco.</a:t>
            </a:r>
          </a:p>
          <a:p>
            <a:pPr algn="just"/>
            <a:endParaRPr lang="es-EC" sz="1400" dirty="0" smtClean="0"/>
          </a:p>
          <a:p>
            <a:pPr algn="just"/>
            <a:r>
              <a:rPr lang="es-EC" sz="1400" dirty="0" smtClean="0"/>
              <a:t>Consumidores </a:t>
            </a:r>
            <a:r>
              <a:rPr lang="es-EC" sz="1400" dirty="0"/>
              <a:t>de este producto Holanda y Estados Unidos sin dejar de lado el potencial comercial con países como México y Alemania.</a:t>
            </a:r>
            <a:endParaRPr lang="en-US" sz="1400" dirty="0"/>
          </a:p>
          <a:p>
            <a:pPr algn="just"/>
            <a:endParaRPr lang="es-EC" sz="1400" dirty="0" smtClean="0"/>
          </a:p>
          <a:p>
            <a:pPr algn="just"/>
            <a:r>
              <a:rPr lang="es-EC" sz="1400" dirty="0"/>
              <a:t>Ecuador </a:t>
            </a:r>
            <a:r>
              <a:rPr lang="es-EC" sz="1400" dirty="0" smtClean="0"/>
              <a:t>país productor q ha </a:t>
            </a:r>
            <a:r>
              <a:rPr lang="es-EC" sz="1400" dirty="0"/>
              <a:t>mantenido una balanza comercial variable con relación a la comercialización del producto</a:t>
            </a:r>
            <a:r>
              <a:rPr lang="es-EC" sz="1400" dirty="0" smtClean="0"/>
              <a:t>, </a:t>
            </a:r>
            <a:r>
              <a:rPr lang="es-EC" sz="1400" dirty="0"/>
              <a:t>por lo que no existen </a:t>
            </a:r>
            <a:r>
              <a:rPr lang="es-EC" sz="1400" dirty="0" smtClean="0"/>
              <a:t>importaciones del producto, </a:t>
            </a:r>
            <a:r>
              <a:rPr lang="es-EC" sz="1400" dirty="0"/>
              <a:t>participación </a:t>
            </a:r>
            <a:r>
              <a:rPr lang="es-EC" sz="1400" dirty="0" smtClean="0"/>
              <a:t>cosechada Manabí el </a:t>
            </a:r>
            <a:r>
              <a:rPr lang="es-EC" sz="1400" dirty="0"/>
              <a:t>41</a:t>
            </a:r>
            <a:r>
              <a:rPr lang="es-EC" sz="1400" dirty="0" smtClean="0"/>
              <a:t>%, Los </a:t>
            </a:r>
            <a:r>
              <a:rPr lang="es-EC" sz="1400" dirty="0"/>
              <a:t>Ríos </a:t>
            </a:r>
            <a:r>
              <a:rPr lang="es-EC" sz="1400" dirty="0" smtClean="0"/>
              <a:t>23</a:t>
            </a:r>
            <a:r>
              <a:rPr lang="es-EC" sz="1400" dirty="0"/>
              <a:t>%, Esmeraldas </a:t>
            </a:r>
            <a:r>
              <a:rPr lang="es-EC" sz="1400" dirty="0" smtClean="0"/>
              <a:t>15</a:t>
            </a:r>
            <a:r>
              <a:rPr lang="es-EC" sz="1400" dirty="0"/>
              <a:t>% y Guayas con el 10%.</a:t>
            </a:r>
            <a:endParaRPr lang="en-US" sz="1400" dirty="0"/>
          </a:p>
          <a:p>
            <a:pPr algn="just"/>
            <a:endParaRPr lang="es-EC" sz="1400" dirty="0" smtClean="0"/>
          </a:p>
          <a:p>
            <a:endParaRPr lang="es-EC" sz="1400" dirty="0"/>
          </a:p>
        </p:txBody>
      </p:sp>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6460" y="836712"/>
            <a:ext cx="2016880" cy="1511800"/>
          </a:xfrm>
          <a:prstGeom prst="rect">
            <a:avLst/>
          </a:prstGeom>
          <a:effectLst>
            <a:glow rad="228600">
              <a:schemeClr val="accent1">
                <a:satMod val="175000"/>
                <a:alpha val="40000"/>
              </a:schemeClr>
            </a:glow>
          </a:effectLst>
        </p:spPr>
      </p:pic>
      <p:pic>
        <p:nvPicPr>
          <p:cNvPr id="9" name="8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3643" y="204664"/>
            <a:ext cx="1971329" cy="1496144"/>
          </a:xfrm>
          <a:prstGeom prst="rect">
            <a:avLst/>
          </a:prstGeom>
          <a:effectLst>
            <a:glow rad="228600">
              <a:schemeClr val="accent1">
                <a:satMod val="175000"/>
                <a:alpha val="40000"/>
              </a:schemeClr>
            </a:glow>
          </a:effectLst>
        </p:spPr>
      </p:pic>
      <p:pic>
        <p:nvPicPr>
          <p:cNvPr id="10" name="9 Imagen"/>
          <p:cNvPicPr/>
          <p:nvPr/>
        </p:nvPicPr>
        <p:blipFill>
          <a:blip r:embed="rId4">
            <a:extLst>
              <a:ext uri="{28A0092B-C50C-407E-A947-70E740481C1C}">
                <a14:useLocalDpi xmlns:a14="http://schemas.microsoft.com/office/drawing/2010/main" val="0"/>
              </a:ext>
            </a:extLst>
          </a:blip>
          <a:srcRect/>
          <a:stretch>
            <a:fillRect/>
          </a:stretch>
        </p:blipFill>
        <p:spPr bwMode="auto">
          <a:xfrm>
            <a:off x="6166420" y="3066608"/>
            <a:ext cx="6022405" cy="3458736"/>
          </a:xfrm>
          <a:prstGeom prst="rect">
            <a:avLst/>
          </a:prstGeom>
          <a:noFill/>
          <a:ln>
            <a:noFill/>
          </a:ln>
          <a:effectLst>
            <a:glow rad="228600">
              <a:schemeClr val="accent1">
                <a:satMod val="175000"/>
                <a:alpha val="40000"/>
              </a:schemeClr>
            </a:glow>
          </a:effectLst>
        </p:spPr>
      </p:pic>
      <p:sp>
        <p:nvSpPr>
          <p:cNvPr id="11" name="10 Rectángulo"/>
          <p:cNvSpPr/>
          <p:nvPr/>
        </p:nvSpPr>
        <p:spPr>
          <a:xfrm>
            <a:off x="6760292" y="2564810"/>
            <a:ext cx="4212930" cy="307777"/>
          </a:xfrm>
          <a:prstGeom prst="rect">
            <a:avLst/>
          </a:prstGeom>
        </p:spPr>
        <p:txBody>
          <a:bodyPr wrap="square">
            <a:spAutoFit/>
          </a:bodyPr>
          <a:lstStyle/>
          <a:p>
            <a:r>
              <a:rPr lang="es-EC" sz="1400" b="1" dirty="0"/>
              <a:t>Balanza comercial del concentrado de maracuyá</a:t>
            </a:r>
            <a:endParaRPr lang="en-US" sz="1400" b="1" dirty="0"/>
          </a:p>
        </p:txBody>
      </p:sp>
    </p:spTree>
    <p:extLst>
      <p:ext uri="{BB962C8B-B14F-4D97-AF65-F5344CB8AC3E}">
        <p14:creationId xmlns:p14="http://schemas.microsoft.com/office/powerpoint/2010/main" val="43103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S102895261 (1)">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Digital Blue Tunn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nSpc>
            <a:spcPct val="90000"/>
          </a:lnSpc>
          <a:defRPr/>
        </a:defPPr>
      </a:lstStyle>
    </a:txDef>
  </a:objectDefaults>
  <a:extraClrScheme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Digital Blue Tunn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Digital Blue Tunn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E257D54-B65D-4775-8A47-BF76CA13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2160</Words>
  <Application>Microsoft Macintosh PowerPoint</Application>
  <PresentationFormat>Personalizado</PresentationFormat>
  <Paragraphs>413</Paragraphs>
  <Slides>25</Slides>
  <Notes>1</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TS102895261 (1)</vt:lpstr>
      <vt:lpstr>  “PLAN DE EXPORTACIÓN DE LA LÍNEA DE ATE DE MARACUYÁ A MÉXICO MEDIANTE LA ADECUACIÓN DE UN CENTRO DE ACOPIO FORMADO POR LOS PEQUEÑOS PRODUCTORES DE QUININDÉ” </vt:lpstr>
      <vt:lpstr>Elaborar un Plan de Exportación que determine la factibilidad de la exportación de ate de maracuyá a México a través de la adecuación de un centro de acopio para fomentar el desarrollo de los pequeños productores de Quinindé.</vt:lpstr>
      <vt:lpstr>Incentivar la producción y exportación de ate de maracuyá que permita mejorar el estilo de vida de los productores de Quinindé.</vt:lpstr>
      <vt:lpstr>Presentación de PowerPoint</vt:lpstr>
      <vt:lpstr>Datos en USD Demanda México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2014-01-29T15:36:38Z</dcterms:created>
  <dcterms:modified xsi:type="dcterms:W3CDTF">2015-02-04T19:23:00Z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TC028952619991</vt:lpwstr>
  </property>
</Properties>
</file>