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9" r:id="rId3"/>
    <p:sldId id="260" r:id="rId4"/>
    <p:sldId id="261" r:id="rId5"/>
    <p:sldId id="350" r:id="rId6"/>
    <p:sldId id="342" r:id="rId7"/>
    <p:sldId id="343" r:id="rId8"/>
    <p:sldId id="344" r:id="rId9"/>
    <p:sldId id="347" r:id="rId10"/>
    <p:sldId id="348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308" r:id="rId22"/>
    <p:sldId id="311" r:id="rId23"/>
    <p:sldId id="309" r:id="rId24"/>
    <p:sldId id="312" r:id="rId25"/>
    <p:sldId id="313" r:id="rId26"/>
    <p:sldId id="314" r:id="rId27"/>
    <p:sldId id="315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7" r:id="rId36"/>
    <p:sldId id="368" r:id="rId37"/>
    <p:sldId id="369" r:id="rId38"/>
    <p:sldId id="370" r:id="rId39"/>
    <p:sldId id="351" r:id="rId40"/>
    <p:sldId id="334" r:id="rId41"/>
    <p:sldId id="338" r:id="rId42"/>
    <p:sldId id="339" r:id="rId43"/>
    <p:sldId id="340" r:id="rId44"/>
    <p:sldId id="298" r:id="rId45"/>
    <p:sldId id="299" r:id="rId46"/>
  </p:sldIdLst>
  <p:sldSz cx="9144000" cy="6858000" type="screen4x3"/>
  <p:notesSz cx="6888163" cy="100203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DEDEDE"/>
    <a:srgbClr val="E4E4E4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>
        <p:scale>
          <a:sx n="75" d="100"/>
          <a:sy n="75" d="100"/>
        </p:scale>
        <p:origin x="-1824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84"/>
      </p:cViewPr>
      <p:guideLst>
        <p:guide orient="horz" pos="3157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cs typeface="Arial" charset="0"/>
              </a:defRPr>
            </a:lvl1pPr>
          </a:lstStyle>
          <a:p>
            <a:pPr>
              <a:defRPr/>
            </a:pPr>
            <a:fld id="{DB435498-3468-4749-96CD-900D3929DCD6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01698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>
                <a:cs typeface="Arial" charset="0"/>
              </a:defRPr>
            </a:lvl1pPr>
          </a:lstStyle>
          <a:p>
            <a:pPr>
              <a:defRPr/>
            </a:pPr>
            <a:fld id="{E3A77535-1E0E-4C2E-A01F-0D14D1007A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570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>
                <a:cs typeface="Arial" charset="0"/>
              </a:defRPr>
            </a:lvl1pPr>
          </a:lstStyle>
          <a:p>
            <a:pPr>
              <a:defRPr/>
            </a:pPr>
            <a:fld id="{C6C66C03-8727-49E8-BB68-5A0AD4C25A0D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10150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17" y="4759644"/>
            <a:ext cx="5510530" cy="4509134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>
                <a:cs typeface="Arial" charset="0"/>
              </a:defRPr>
            </a:lvl1pPr>
          </a:lstStyle>
          <a:p>
            <a:pPr>
              <a:defRPr/>
            </a:pPr>
            <a:fld id="{8F4CAE9E-809B-457C-ACDB-EE99B5FA024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75648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8720B-9983-499D-8567-CF1EF9F5DDCC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17B42-E312-42BE-9822-3050F97D526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65622896"/>
      </p:ext>
    </p:extLst>
  </p:cSld>
  <p:clrMapOvr>
    <a:masterClrMapping/>
  </p:clrMapOvr>
  <p:transition spd="slow"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4BE0B-9432-4442-A011-40EF66E87A5C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1E023-2B9C-417E-875A-AD128BDBCA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4197924"/>
      </p:ext>
    </p:extLst>
  </p:cSld>
  <p:clrMapOvr>
    <a:masterClrMapping/>
  </p:clrMapOvr>
  <p:transition spd="slow"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17117-968A-49BC-A524-EE0A4CDA1CD6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EC6F7-7825-42A4-BD46-FECB50FADEA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2958554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309E2-A264-47C7-9C56-D44E129C1F09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ED521-43D2-49F9-83FB-C635463D513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842338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670ED-0BA0-4979-A263-A2FD70DCFF10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F4070-C41B-46BE-865D-AF7546824D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6735069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D4588-8993-45A8-9F66-80FAD6262E01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18B6-C70D-4843-B55E-CEC8C630291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6886812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133EF-7128-4FAF-A679-8501F638D372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24D2-91DF-4975-9169-C53452060A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46001725"/>
      </p:ext>
    </p:extLst>
  </p:cSld>
  <p:clrMapOvr>
    <a:masterClrMapping/>
  </p:clrMapOvr>
  <p:transition spd="slow"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0D851-24C1-40A8-B7F0-0B7363EEB417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6F8D8-EAEA-4CF4-ADC4-AB3373E9FD6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5477745"/>
      </p:ext>
    </p:extLst>
  </p:cSld>
  <p:clrMapOvr>
    <a:masterClrMapping/>
  </p:clrMapOvr>
  <p:transition spd="slow"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2D476-3E53-473C-9987-BBFA367A01A2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1C2A-28C3-424D-8D19-57D96A9BBA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7732449"/>
      </p:ext>
    </p:extLst>
  </p:cSld>
  <p:clrMapOvr>
    <a:masterClrMapping/>
  </p:clrMapOvr>
  <p:transition spd="slow"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7F713-4049-45EC-9A4F-12509158B703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6BFAA-7E8F-472C-BE70-C69AC139EDB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640197"/>
      </p:ext>
    </p:extLst>
  </p:cSld>
  <p:clrMapOvr>
    <a:masterClrMapping/>
  </p:clrMapOvr>
  <p:transition spd="slow"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5E23BD-EBB0-4226-AE04-E61B991D1AC5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A7F03-C73A-44E4-8735-31E45A71D2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45797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C238CDA-4B9C-48E5-8B0C-0DD2394632F9}" type="datetimeFigureOut">
              <a:rPr lang="es-ES"/>
              <a:pPr>
                <a:defRPr/>
              </a:pPr>
              <a:t>05/11/2014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A645BE-06D3-461B-AB7C-064C8DAAFB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0.wmf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Título"/>
          <p:cNvSpPr>
            <a:spLocks noGrp="1"/>
          </p:cNvSpPr>
          <p:nvPr>
            <p:ph type="ctrTitle"/>
          </p:nvPr>
        </p:nvSpPr>
        <p:spPr>
          <a:xfrm>
            <a:off x="1101725" y="3436938"/>
            <a:ext cx="7772400" cy="2089150"/>
          </a:xfrm>
        </p:spPr>
        <p:txBody>
          <a:bodyPr/>
          <a:lstStyle/>
          <a:p>
            <a:pPr eaLnBrk="1" hangingPunct="1"/>
            <a:r>
              <a:rPr lang="es-ES" sz="2600" b="1" dirty="0" smtClean="0">
                <a:latin typeface="Calibri" pitchFamily="34" charset="0"/>
                <a:cs typeface="Calibri" pitchFamily="34" charset="0"/>
              </a:rPr>
              <a:t>AUTOR: GABRIELA PAOLA PALMA CORRALES.</a:t>
            </a:r>
            <a:br>
              <a:rPr lang="es-ES" sz="2600" b="1" dirty="0" smtClean="0">
                <a:latin typeface="Calibri" pitchFamily="34" charset="0"/>
                <a:cs typeface="Calibri" pitchFamily="34" charset="0"/>
              </a:rPr>
            </a:br>
            <a:r>
              <a:rPr lang="es-ES" sz="26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2600" b="1" dirty="0" smtClean="0">
                <a:latin typeface="Calibri" pitchFamily="34" charset="0"/>
                <a:cs typeface="Calibri" pitchFamily="34" charset="0"/>
              </a:rPr>
            </a:br>
            <a:r>
              <a:rPr lang="es-ES" sz="2600" b="1" dirty="0" smtClean="0">
                <a:latin typeface="Calibri" pitchFamily="34" charset="0"/>
                <a:cs typeface="Calibri" pitchFamily="34" charset="0"/>
              </a:rPr>
              <a:t>DIRECTOR: </a:t>
            </a:r>
            <a:r>
              <a:rPr lang="es-ES" sz="2600" b="1" dirty="0">
                <a:latin typeface="Calibri" pitchFamily="34" charset="0"/>
                <a:cs typeface="Calibri" pitchFamily="34" charset="0"/>
              </a:rPr>
              <a:t>ING. LUIS TIPÁN, MBA. </a:t>
            </a:r>
            <a:r>
              <a:rPr lang="es-ES" sz="26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es-ES" sz="2600" b="1" dirty="0" smtClean="0">
                <a:latin typeface="Calibri" pitchFamily="34" charset="0"/>
                <a:cs typeface="Calibri" pitchFamily="34" charset="0"/>
              </a:rPr>
            </a:br>
            <a:r>
              <a:rPr lang="es-ES" sz="2600" b="1" dirty="0" smtClean="0">
                <a:latin typeface="Calibri" pitchFamily="34" charset="0"/>
                <a:cs typeface="Calibri" pitchFamily="34" charset="0"/>
              </a:rPr>
              <a:t>CODIRECTOR</a:t>
            </a:r>
            <a:r>
              <a:rPr lang="es-ES" sz="2600" b="1" dirty="0">
                <a:latin typeface="Calibri" pitchFamily="34" charset="0"/>
                <a:cs typeface="Calibri" pitchFamily="34" charset="0"/>
              </a:rPr>
              <a:t>: ING. ÁLVARO CARRILLO P, MBA.</a:t>
            </a:r>
            <a:endParaRPr lang="es-ES" sz="26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51" name="1 Título"/>
          <p:cNvSpPr txBox="1">
            <a:spLocks/>
          </p:cNvSpPr>
          <p:nvPr/>
        </p:nvSpPr>
        <p:spPr bwMode="auto">
          <a:xfrm>
            <a:off x="1123950" y="1196975"/>
            <a:ext cx="77724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sz="3300" b="1" dirty="0">
                <a:cs typeface="Calibri" pitchFamily="34" charset="0"/>
              </a:rPr>
              <a:t>MODELO DE GESTIÓN FINANCIERA PARA LA EMPRESA “FERRETERÍA LOS NEVADOS” DE LA CIUDAD DE LATACUNGA, PROVINCIA DE COTOPAXI</a:t>
            </a: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ESTRUCTURA ORGÁNICA </a:t>
            </a:r>
            <a:endParaRPr lang="es-EC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336704" cy="4145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437980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78098"/>
          </a:xfrm>
        </p:spPr>
        <p:txBody>
          <a:bodyPr/>
          <a:lstStyle/>
          <a:p>
            <a:pPr lvl="1"/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TAMAÑO DE LA MUESTRA</a:t>
            </a:r>
            <a:endParaRPr lang="es-EC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3212976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n = 	Tamaño de muestra.</a:t>
            </a:r>
            <a:endParaRPr lang="es-EC" sz="2400" dirty="0"/>
          </a:p>
          <a:p>
            <a:pPr algn="just"/>
            <a:r>
              <a:rPr lang="es-ES" sz="2400" dirty="0"/>
              <a:t>PQ = 	Varianza de la población con respecto a las </a:t>
            </a:r>
            <a:r>
              <a:rPr lang="es-ES" sz="2400" dirty="0" smtClean="0"/>
              <a:t>  principales </a:t>
            </a:r>
            <a:r>
              <a:rPr lang="es-ES" sz="2400" dirty="0"/>
              <a:t>características que van a representar. </a:t>
            </a:r>
            <a:endParaRPr lang="es-EC" sz="2400" dirty="0"/>
          </a:p>
          <a:p>
            <a:pPr algn="just"/>
            <a:r>
              <a:rPr lang="es-ES" sz="2400" dirty="0"/>
              <a:t>N = 	</a:t>
            </a:r>
            <a:r>
              <a:rPr lang="es-ES" sz="2400" dirty="0" smtClean="0"/>
              <a:t>Tamaño de la Población</a:t>
            </a:r>
            <a:endParaRPr lang="es-EC" sz="2400" dirty="0"/>
          </a:p>
          <a:p>
            <a:pPr algn="just"/>
            <a:r>
              <a:rPr lang="es-ES" sz="2400" dirty="0"/>
              <a:t>E = 	Error de Estimación. </a:t>
            </a:r>
            <a:endParaRPr lang="es-EC" sz="2400" dirty="0"/>
          </a:p>
          <a:p>
            <a:pPr algn="just"/>
            <a:r>
              <a:rPr lang="es-ES" sz="2400" dirty="0"/>
              <a:t>Z =	Valor de en la curva normal del nivel de confianza.</a:t>
            </a:r>
            <a:endParaRPr lang="es-EC" sz="2400" dirty="0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560" y="1325562"/>
            <a:ext cx="8280919" cy="18874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236576"/>
              </p:ext>
            </p:extLst>
          </p:nvPr>
        </p:nvGraphicFramePr>
        <p:xfrm>
          <a:off x="1979712" y="1009697"/>
          <a:ext cx="5616624" cy="3840480"/>
        </p:xfrm>
        <a:graphic>
          <a:graphicData uri="http://schemas.openxmlformats.org/drawingml/2006/table">
            <a:tbl>
              <a:tblPr firstRow="1" firstCol="1" bandRow="1">
                <a:tableStyleId>{5A111915-BE36-4E01-A7E5-04B1672EAD32}</a:tableStyleId>
              </a:tblPr>
              <a:tblGrid>
                <a:gridCol w="4010764"/>
                <a:gridCol w="1605860"/>
              </a:tblGrid>
              <a:tr h="5410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VARIABLES</a:t>
                      </a:r>
                      <a:endParaRPr lang="es-EC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VALOR</a:t>
                      </a:r>
                      <a:endParaRPr lang="es-EC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0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N</a:t>
                      </a:r>
                      <a:endParaRPr lang="es-EC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128</a:t>
                      </a:r>
                      <a:endParaRPr lang="es-EC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0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P</a:t>
                      </a:r>
                      <a:endParaRPr lang="es-EC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0,50</a:t>
                      </a:r>
                      <a:endParaRPr lang="es-EC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0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Q</a:t>
                      </a:r>
                      <a:endParaRPr lang="es-EC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0,50</a:t>
                      </a:r>
                      <a:endParaRPr lang="es-EC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0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E</a:t>
                      </a:r>
                      <a:endParaRPr lang="es-EC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0,05</a:t>
                      </a:r>
                      <a:endParaRPr lang="es-EC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0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Z</a:t>
                      </a:r>
                      <a:endParaRPr lang="es-EC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1,96</a:t>
                      </a:r>
                      <a:endParaRPr lang="es-EC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41065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Tamaño de Muestra</a:t>
                      </a:r>
                      <a:endParaRPr lang="es-EC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96</a:t>
                      </a:r>
                      <a:endParaRPr lang="es-EC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1115616" y="515719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400" dirty="0" smtClean="0"/>
              <a:t>Se aplican 96 encuestas.</a:t>
            </a:r>
            <a:endParaRPr lang="es-EC" sz="24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6052" cy="922114"/>
          </a:xfrm>
        </p:spPr>
        <p:txBody>
          <a:bodyPr/>
          <a:lstStyle/>
          <a:p>
            <a:r>
              <a:rPr lang="es-ES" sz="40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RESULTADOS DE LA INVESTIGACIÓN DE MERCADO</a:t>
            </a:r>
            <a:endParaRPr lang="es-EC" sz="40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614016" y="1237804"/>
            <a:ext cx="77768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Cómo evalúa la calidad de productos que comercializa FERRETERÍA LOS NEVADOS</a:t>
            </a:r>
            <a:r>
              <a:rPr lang="es-ES" sz="2800" b="1" dirty="0"/>
              <a:t>?</a:t>
            </a:r>
            <a:endParaRPr lang="es-EC" sz="2800" dirty="0"/>
          </a:p>
          <a:p>
            <a:pPr lvl="0"/>
            <a:endParaRPr lang="es-EC" sz="2800" dirty="0"/>
          </a:p>
        </p:txBody>
      </p:sp>
      <p:sp>
        <p:nvSpPr>
          <p:cNvPr id="6" name="5 Rectángulo"/>
          <p:cNvSpPr/>
          <p:nvPr/>
        </p:nvSpPr>
        <p:spPr>
          <a:xfrm>
            <a:off x="5148064" y="2591827"/>
            <a:ext cx="39000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El 59.38% de los encuestados señalan que la calidad de los productos que comercializa Ferretería Los Nevados es Moderada.</a:t>
            </a:r>
            <a:endParaRPr lang="es-EC" sz="24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276872"/>
            <a:ext cx="4320480" cy="338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23033" y="345455"/>
            <a:ext cx="741682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b="1" dirty="0"/>
              <a:t>Considera adecuada la ubicación del local de FERRETERÍA LOS NEVADOS?</a:t>
            </a:r>
            <a:endParaRPr lang="es-EC" sz="2400" dirty="0"/>
          </a:p>
          <a:p>
            <a:pPr lvl="0"/>
            <a:endParaRPr lang="es-EC" sz="2800" dirty="0"/>
          </a:p>
        </p:txBody>
      </p:sp>
      <p:sp>
        <p:nvSpPr>
          <p:cNvPr id="4" name="3 Rectángulo"/>
          <p:cNvSpPr/>
          <p:nvPr/>
        </p:nvSpPr>
        <p:spPr>
          <a:xfrm>
            <a:off x="5220072" y="1689770"/>
            <a:ext cx="36724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El 66.67% de los encuestados señalan que la localización de la  Ferretería Los Nevados es adecuada, pero existe un 33.33% que no está de acuerdo.</a:t>
            </a:r>
            <a:endParaRPr lang="es-EC" sz="2400" dirty="0"/>
          </a:p>
        </p:txBody>
      </p:sp>
      <p:pic>
        <p:nvPicPr>
          <p:cNvPr id="2050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04" y="1556792"/>
            <a:ext cx="4286250" cy="351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692696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/>
              <a:t>En qué nivel considera los precios de los productos de FERRETERÍA LOS NEVADOS respecto a la </a:t>
            </a:r>
            <a:r>
              <a:rPr lang="es-ES" sz="2400" b="1" dirty="0" smtClean="0"/>
              <a:t>competencia?</a:t>
            </a:r>
            <a:endParaRPr lang="es-EC" sz="2400" dirty="0"/>
          </a:p>
        </p:txBody>
      </p:sp>
      <p:sp>
        <p:nvSpPr>
          <p:cNvPr id="4" name="3 Rectángulo"/>
          <p:cNvSpPr/>
          <p:nvPr/>
        </p:nvSpPr>
        <p:spPr>
          <a:xfrm>
            <a:off x="5076056" y="2243048"/>
            <a:ext cx="32941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El 70.83% de los encuestados señalan que los precios de comercialización de Ferretería Los Nevados son moderados con respecto a la competencia</a:t>
            </a:r>
            <a:endParaRPr lang="es-EC" sz="2400" dirty="0"/>
          </a:p>
        </p:txBody>
      </p:sp>
      <p:pic>
        <p:nvPicPr>
          <p:cNvPr id="307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44824"/>
            <a:ext cx="4464496" cy="33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755576" y="620688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/>
              <a:t>La empresa ofrece adecuadas condiciones de crédito para los clientes?</a:t>
            </a:r>
            <a:endParaRPr lang="es-EC" sz="2400" dirty="0"/>
          </a:p>
        </p:txBody>
      </p:sp>
      <p:sp>
        <p:nvSpPr>
          <p:cNvPr id="4" name="3 Rectángulo"/>
          <p:cNvSpPr/>
          <p:nvPr/>
        </p:nvSpPr>
        <p:spPr>
          <a:xfrm>
            <a:off x="5454352" y="1772816"/>
            <a:ext cx="32941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El 61.46% de los encuestados señalan que las políticas de crédito que aplica Ferretería Los Nevados no son adecuadas, apenas un 38.54% establecen que si son adecuadas</a:t>
            </a:r>
            <a:r>
              <a:rPr lang="es-ES" sz="2400" dirty="0" smtClean="0"/>
              <a:t>.</a:t>
            </a:r>
            <a:endParaRPr lang="es-EC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15" y="1772816"/>
            <a:ext cx="453763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580112" y="1628800"/>
            <a:ext cx="32403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El 57.29% de los encuestados señalan que encuentran todo lo que necesitan para construcción en la Ferretería Los Nevados, pero un importante 42.71% consideran que no encuentran lo requerido</a:t>
            </a:r>
            <a:endParaRPr lang="es-EC" sz="2400" dirty="0"/>
          </a:p>
        </p:txBody>
      </p:sp>
      <p:sp>
        <p:nvSpPr>
          <p:cNvPr id="2" name="1 Rectángulo"/>
          <p:cNvSpPr/>
          <p:nvPr/>
        </p:nvSpPr>
        <p:spPr>
          <a:xfrm>
            <a:off x="539552" y="548680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b="1" dirty="0"/>
              <a:t>Encuentra todo lo que requiere para construcción en la  FERRETERÍA LOS NEVADOS</a:t>
            </a:r>
            <a:endParaRPr lang="es-EC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1628800"/>
            <a:ext cx="4523243" cy="381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804622" y="764704"/>
            <a:ext cx="66675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just"/>
            <a:r>
              <a:rPr lang="es-ES" sz="2400" b="1" dirty="0" smtClean="0"/>
              <a:t>Por </a:t>
            </a:r>
            <a:r>
              <a:rPr lang="es-ES" sz="2400" b="1" dirty="0"/>
              <a:t>qué compra en FERRETERÍA LOS NEVADOS</a:t>
            </a:r>
            <a:r>
              <a:rPr lang="es-MX" sz="2400" b="1" dirty="0" smtClean="0"/>
              <a:t>?</a:t>
            </a:r>
            <a:endParaRPr lang="es-EC" sz="2400" dirty="0"/>
          </a:p>
        </p:txBody>
      </p:sp>
      <p:sp>
        <p:nvSpPr>
          <p:cNvPr id="4" name="3 Rectángulo"/>
          <p:cNvSpPr/>
          <p:nvPr/>
        </p:nvSpPr>
        <p:spPr>
          <a:xfrm>
            <a:off x="5580112" y="1659572"/>
            <a:ext cx="31683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/>
              <a:t>El 24.55% de los encuestados señalan que la principal razón de compra en Ferretería Los Nevados son los productos (diversidad y calidad), por crédito apenas un 10%.</a:t>
            </a:r>
            <a:endParaRPr lang="es-EC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622" y="1556792"/>
            <a:ext cx="412741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91546" y="476672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400" b="1" dirty="0"/>
              <a:t>Ha encontrado descuentos en la compra de productos en FERRETERÍA LOS NEVADOS</a:t>
            </a:r>
            <a:r>
              <a:rPr lang="es-MX" sz="2400" b="1" dirty="0" smtClean="0"/>
              <a:t>?</a:t>
            </a:r>
            <a:endParaRPr lang="es-EC" sz="2400" dirty="0"/>
          </a:p>
        </p:txBody>
      </p:sp>
      <p:sp>
        <p:nvSpPr>
          <p:cNvPr id="4" name="3 Rectángulo"/>
          <p:cNvSpPr/>
          <p:nvPr/>
        </p:nvSpPr>
        <p:spPr>
          <a:xfrm>
            <a:off x="5508104" y="1700808"/>
            <a:ext cx="33661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Apenas un 8.33% de los encuestados señalan que han encontrado descuentos en productos que comercializa Ferretería Los Nevados, y un 91.67% no lo han hecho.</a:t>
            </a:r>
            <a:endParaRPr lang="es-EC" sz="2400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46" y="1700808"/>
            <a:ext cx="4600575" cy="3275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IMPORTANCIA</a:t>
            </a:r>
            <a:endParaRPr lang="es-EC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115616" y="1484784"/>
            <a:ext cx="734481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000" dirty="0">
                <a:cs typeface="Calibri" pitchFamily="34" charset="0"/>
              </a:rPr>
              <a:t>Este proyecto es importante porque el sector de la construcción ha crecido ampliamente en los últimos años, gracias a la inyección de recursos financieros por el BIESS y la banca privada, y un sector estratégico en este componente son las ferreterías que son el medio de intermediación entre el constructor y el propietario de la vivienda.</a:t>
            </a:r>
            <a:endParaRPr lang="es-EC" sz="3000" dirty="0">
              <a:cs typeface="Calibri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611560" y="764704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s-ES" sz="2800" b="1" dirty="0"/>
              <a:t>Considera los descuentos competitivos</a:t>
            </a:r>
            <a:r>
              <a:rPr lang="es-MX" sz="2800" b="1" dirty="0" smtClean="0"/>
              <a:t>?</a:t>
            </a:r>
            <a:endParaRPr lang="es-EC" sz="2800" dirty="0"/>
          </a:p>
        </p:txBody>
      </p:sp>
      <p:sp>
        <p:nvSpPr>
          <p:cNvPr id="4" name="3 Rectángulo"/>
          <p:cNvSpPr/>
          <p:nvPr/>
        </p:nvSpPr>
        <p:spPr>
          <a:xfrm>
            <a:off x="5436096" y="2132856"/>
            <a:ext cx="30780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El 100% de los encuestados que ha accedido a descuentos en la  Ferretería Los Nevado consideran que son competitivos</a:t>
            </a:r>
            <a:endParaRPr lang="es-EC" sz="2400" dirty="0"/>
          </a:p>
        </p:txBody>
      </p:sp>
      <p:pic>
        <p:nvPicPr>
          <p:cNvPr id="8194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93528"/>
            <a:ext cx="4536504" cy="357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just"/>
            <a:r>
              <a:rPr lang="es-ES" sz="2400" b="1" dirty="0">
                <a:latin typeface="Calibri" pitchFamily="34" charset="0"/>
                <a:cs typeface="Calibri" pitchFamily="34" charset="0"/>
              </a:rPr>
              <a:t>Aceptaría un descuento por pronto pago o pago de </a:t>
            </a:r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contado?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652120" y="1700808"/>
            <a:ext cx="3034680" cy="3484984"/>
          </a:xfrm>
        </p:spPr>
        <p:txBody>
          <a:bodyPr/>
          <a:lstStyle/>
          <a:p>
            <a:pPr algn="just"/>
            <a:r>
              <a:rPr lang="es-ES" sz="2400" dirty="0">
                <a:latin typeface="Calibri" pitchFamily="34" charset="0"/>
                <a:cs typeface="Calibri" pitchFamily="34" charset="0"/>
              </a:rPr>
              <a:t>El 80.21% de los encuestados si trabajaría con descuentos de pronto pago que proponga la Ferretería Los Nevado.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C" sz="2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525288"/>
            <a:ext cx="4824536" cy="3919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36613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ES" sz="2400" b="1" dirty="0">
                <a:latin typeface="Calibri" pitchFamily="34" charset="0"/>
                <a:cs typeface="Calibri" pitchFamily="34" charset="0"/>
              </a:rPr>
              <a:t>Cuando no compra en FERRETERÍA LOS NEVADOS, a dónde </a:t>
            </a:r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acude?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436096" y="1780208"/>
            <a:ext cx="3466728" cy="2620888"/>
          </a:xfrm>
        </p:spPr>
        <p:txBody>
          <a:bodyPr/>
          <a:lstStyle/>
          <a:p>
            <a:pPr algn="just"/>
            <a:r>
              <a:rPr lang="es-ES" sz="2400" dirty="0">
                <a:latin typeface="Calibri" pitchFamily="34" charset="0"/>
                <a:cs typeface="Calibri" pitchFamily="34" charset="0"/>
              </a:rPr>
              <a:t>Las opciones de comprar son KIWY y Ferretería San Agustín en mayor proporción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42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24" y="1628800"/>
            <a:ext cx="4968552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819344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2400" b="1" dirty="0">
                <a:latin typeface="Calibri" pitchFamily="34" charset="0"/>
                <a:cs typeface="Calibri" pitchFamily="34" charset="0"/>
              </a:rPr>
              <a:t>En relación a la Competencia, en qué tamaño ubicaría usted a FERRETERÍA LOS NEVADOS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84168" y="1600200"/>
            <a:ext cx="2602632" cy="4525963"/>
          </a:xfrm>
        </p:spPr>
        <p:txBody>
          <a:bodyPr/>
          <a:lstStyle/>
          <a:p>
            <a:r>
              <a:rPr lang="es-ES" sz="2400" dirty="0">
                <a:latin typeface="Calibri" pitchFamily="34" charset="0"/>
                <a:cs typeface="Calibri" pitchFamily="34" charset="0"/>
              </a:rPr>
              <a:t>El 94.79% de los clientes consideran que Ferretería Los nevadas es una empresa Mediana en relación a la competencia.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endParaRPr lang="es-EC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266" name="Gráfico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44" y="1684164"/>
            <a:ext cx="5325268" cy="340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76703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922114"/>
          </a:xfrm>
        </p:spPr>
        <p:txBody>
          <a:bodyPr/>
          <a:lstStyle/>
          <a:p>
            <a:r>
              <a:rPr lang="es-ES" sz="4000" b="1" dirty="0">
                <a:solidFill>
                  <a:schemeClr val="accent3">
                    <a:lumMod val="50000"/>
                  </a:schemeClr>
                </a:solidFill>
              </a:rPr>
              <a:t>FODA</a:t>
            </a:r>
            <a:endParaRPr lang="es-EC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/>
          <a:lstStyle/>
          <a:p>
            <a:pPr algn="just"/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FORTALEZAS</a:t>
            </a:r>
          </a:p>
          <a:p>
            <a:pPr algn="just"/>
            <a:endParaRPr lang="es-ES" sz="24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2400" dirty="0" smtClean="0">
                <a:latin typeface="Calibri" pitchFamily="34" charset="0"/>
                <a:cs typeface="Calibri" pitchFamily="34" charset="0"/>
              </a:rPr>
              <a:t>Experiencia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en el mercado.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Materiales y productos ferreteros de marcas de alto prestigio.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Incremento de ventas anuales.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Empresa familiar.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Personal capacitado.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Políticas de Crédito con proveedores favorables.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 smtClean="0">
                <a:latin typeface="Calibri" pitchFamily="34" charset="0"/>
                <a:cs typeface="Calibri" pitchFamily="34" charset="0"/>
              </a:rPr>
              <a:t>Canales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de distribución físicos y virtuales.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95407510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FODA</a:t>
            </a:r>
            <a:endParaRPr lang="es-EC" sz="4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algn="just"/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OPORTUNIDADES</a:t>
            </a:r>
          </a:p>
          <a:p>
            <a:pPr marL="0" indent="0" algn="just">
              <a:buNone/>
            </a:pPr>
            <a:endParaRPr lang="es-EC" sz="24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Carreteras en buen estado, que permiten la llegada a tiempo del producto.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Incremento de la construcción por préstamos del BIESS.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Innovación en diseños de ingeniería y arquitectura para la construcción.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Facilidades de préstamos para el desarrollo de la producción.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400" dirty="0">
                <a:latin typeface="Calibri" pitchFamily="34" charset="0"/>
                <a:cs typeface="Calibri" pitchFamily="34" charset="0"/>
              </a:rPr>
              <a:t>Disponibilidad de proveedores en todo el país.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644028132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FODA</a:t>
            </a:r>
            <a:endParaRPr lang="es-EC" sz="4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DEBILIDADES</a:t>
            </a:r>
          </a:p>
          <a:p>
            <a:pPr marL="0" indent="0" algn="just">
              <a:buNone/>
            </a:pPr>
            <a:endParaRPr lang="es-ES" b="1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Falta </a:t>
            </a:r>
            <a:r>
              <a:rPr lang="es-ES" dirty="0">
                <a:latin typeface="Calibri" pitchFamily="34" charset="0"/>
                <a:cs typeface="Calibri" pitchFamily="34" charset="0"/>
              </a:rPr>
              <a:t>de análisis y planificación financiera.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dirty="0">
                <a:latin typeface="Calibri" pitchFamily="34" charset="0"/>
                <a:cs typeface="Calibri" pitchFamily="34" charset="0"/>
              </a:rPr>
              <a:t>Costos y gastos no óptimos.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dirty="0">
                <a:latin typeface="Calibri" pitchFamily="34" charset="0"/>
                <a:cs typeface="Calibri" pitchFamily="34" charset="0"/>
              </a:rPr>
              <a:t>No existe manual de funciones formales.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No </a:t>
            </a:r>
            <a:r>
              <a:rPr lang="es-ES" dirty="0">
                <a:latin typeface="Calibri" pitchFamily="34" charset="0"/>
                <a:cs typeface="Calibri" pitchFamily="34" charset="0"/>
              </a:rPr>
              <a:t>existe evaluación del desempeño</a:t>
            </a:r>
            <a:endParaRPr lang="es-EC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65637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accent3">
                    <a:lumMod val="50000"/>
                  </a:schemeClr>
                </a:solidFill>
              </a:rPr>
              <a:t>FODA</a:t>
            </a:r>
            <a:endParaRPr lang="es-EC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8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AMENAZAS</a:t>
            </a:r>
          </a:p>
          <a:p>
            <a:pPr marL="0" indent="0" algn="just">
              <a:buNone/>
            </a:pPr>
            <a:endParaRPr lang="es-EC" sz="28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800" dirty="0">
                <a:latin typeface="Calibri" pitchFamily="34" charset="0"/>
                <a:cs typeface="Calibri" pitchFamily="34" charset="0"/>
              </a:rPr>
              <a:t>Restricción a las importaciones.</a:t>
            </a:r>
            <a:endParaRPr lang="es-EC" sz="2800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sz="2800" dirty="0">
                <a:latin typeface="Calibri" pitchFamily="34" charset="0"/>
                <a:cs typeface="Calibri" pitchFamily="34" charset="0"/>
              </a:rPr>
              <a:t>Fuerte competencia en el mercado.</a:t>
            </a:r>
            <a:endParaRPr lang="es-EC" sz="28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2800" dirty="0" smtClean="0">
                <a:latin typeface="Calibri" pitchFamily="34" charset="0"/>
                <a:cs typeface="Calibri" pitchFamily="34" charset="0"/>
              </a:rPr>
              <a:t>Inestabilidad 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económica por constantes políticas fiscales y de gobierno que afectan al empresario privado</a:t>
            </a:r>
            <a:endParaRPr lang="es-EC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89909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2007096"/>
          </a:xfrm>
        </p:spPr>
        <p:txBody>
          <a:bodyPr/>
          <a:lstStyle/>
          <a:p>
            <a:r>
              <a:rPr lang="es-ES" sz="7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ANÁLISIS FINANCIERO</a:t>
            </a:r>
            <a:r>
              <a:rPr lang="es-EC" sz="7000" b="1" dirty="0"/>
              <a:t/>
            </a:r>
            <a:br>
              <a:rPr lang="es-EC" sz="7000" b="1" dirty="0"/>
            </a:br>
            <a:endParaRPr lang="es-EC" sz="7000" dirty="0"/>
          </a:p>
        </p:txBody>
      </p:sp>
    </p:spTree>
    <p:extLst>
      <p:ext uri="{BB962C8B-B14F-4D97-AF65-F5344CB8AC3E}">
        <p14:creationId xmlns:p14="http://schemas.microsoft.com/office/powerpoint/2010/main" val="3197479161"/>
      </p:ext>
    </p:extLst>
  </p:cSld>
  <p:clrMapOvr>
    <a:masterClrMapping/>
  </p:clrMapOvr>
  <p:transition spd="slow" advClick="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RAZONES</a:t>
            </a:r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</a:rPr>
              <a:t> FINANCIERAS</a:t>
            </a:r>
            <a:br>
              <a:rPr lang="es-ES" sz="4000" b="1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</a:rPr>
              <a:t> 2010-2013</a:t>
            </a:r>
            <a:endParaRPr lang="es-EC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021907"/>
          </a:xfrm>
        </p:spPr>
        <p:txBody>
          <a:bodyPr/>
          <a:lstStyle/>
          <a:p>
            <a:pPr algn="just"/>
            <a:r>
              <a:rPr lang="es-ES" sz="2400" b="1" dirty="0">
                <a:latin typeface="Calibri" pitchFamily="34" charset="0"/>
                <a:cs typeface="Calibri" pitchFamily="34" charset="0"/>
              </a:rPr>
              <a:t>RAZONES DE </a:t>
            </a:r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LIQUIDEZ</a:t>
            </a:r>
          </a:p>
          <a:p>
            <a:pPr marL="0" indent="0" algn="just">
              <a:buNone/>
            </a:pPr>
            <a:r>
              <a:rPr lang="es-ES" sz="2400" dirty="0">
                <a:latin typeface="Calibri" pitchFamily="34" charset="0"/>
                <a:cs typeface="Calibri" pitchFamily="34" charset="0"/>
              </a:rPr>
              <a:t>La liquidez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ha disminuido, lo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mismo ocurrió con la prueba ácida y el capital de trabajo, esto se debe  a un aumento de los pasivos corrientes y una disminución del activo corriente, debido a una baja en el efectivo que se ha presentado año tras año, y un mayor endeudamiento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686052"/>
              </p:ext>
            </p:extLst>
          </p:nvPr>
        </p:nvGraphicFramePr>
        <p:xfrm>
          <a:off x="395536" y="4149080"/>
          <a:ext cx="8496946" cy="1512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75174"/>
                <a:gridCol w="1505443"/>
                <a:gridCol w="1505443"/>
                <a:gridCol w="1505443"/>
                <a:gridCol w="1505443"/>
              </a:tblGrid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LIQUIDEZ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2010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2012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CAPITAL TRABAJO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486.413,09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461.879,35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441.436,39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407.477,28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RAZON CIRCULANTE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3,29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1,98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1,86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1,71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804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PRUEBA ÁCIDA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2,13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0,83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0,79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0,68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573464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OBJETIVO</a:t>
            </a:r>
            <a:r>
              <a:rPr lang="es-EC" dirty="0" smtClean="0">
                <a:latin typeface="Calibri" pitchFamily="34" charset="0"/>
                <a:cs typeface="Calibri" pitchFamily="34" charset="0"/>
              </a:rPr>
              <a:t> </a:t>
            </a:r>
            <a:endParaRPr lang="es-EC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71600" y="1340768"/>
            <a:ext cx="75608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dirty="0" smtClean="0">
                <a:solidFill>
                  <a:schemeClr val="accent3">
                    <a:lumMod val="50000"/>
                  </a:schemeClr>
                </a:solidFill>
              </a:rPr>
              <a:t>GENERAL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s-MX" sz="3200" b="1" dirty="0" smtClean="0"/>
          </a:p>
          <a:p>
            <a:pPr marL="457200" indent="-457200" algn="just">
              <a:buFont typeface="Arial" pitchFamily="34" charset="0"/>
              <a:buChar char="•"/>
            </a:pPr>
            <a:r>
              <a:rPr lang="es-ES" sz="3200" dirty="0" smtClean="0"/>
              <a:t>Diseñar un Plan Financiero para la empresa Los Nevados Ferretería, ubicada en la ciudad de Latacunga, provincia de Cotopaxi, con la finalidad de establecer estrategias para maximizar la liquidez</a:t>
            </a:r>
            <a:r>
              <a:rPr lang="es-MX" sz="3200" dirty="0" smtClean="0"/>
              <a:t>.</a:t>
            </a:r>
            <a:endParaRPr lang="es-EC" sz="32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778694"/>
            <a:ext cx="8229600" cy="706090"/>
          </a:xfrm>
        </p:spPr>
        <p:txBody>
          <a:bodyPr/>
          <a:lstStyle/>
          <a:p>
            <a:pPr algn="l"/>
            <a:r>
              <a:rPr lang="es-ES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RAZONES DE ACTIVIDAD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8925139"/>
              </p:ext>
            </p:extLst>
          </p:nvPr>
        </p:nvGraphicFramePr>
        <p:xfrm>
          <a:off x="539552" y="3429000"/>
          <a:ext cx="7986005" cy="2009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52327"/>
                <a:gridCol w="1357621"/>
                <a:gridCol w="1359218"/>
                <a:gridCol w="1359218"/>
                <a:gridCol w="1357621"/>
              </a:tblGrid>
              <a:tr h="482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ACTIVIDAD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Año 2011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2012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PLAZO DE COBRO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127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135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138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PLAZO DE PAGO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410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280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275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250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29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PLAZO DE INVENTARIOS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683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545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452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411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67544" y="1484784"/>
            <a:ext cx="78488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L</a:t>
            </a:r>
            <a:r>
              <a:rPr lang="es-ES" sz="2400" dirty="0" smtClean="0"/>
              <a:t>a </a:t>
            </a:r>
            <a:r>
              <a:rPr lang="es-ES" sz="2400" dirty="0"/>
              <a:t>empresa tarda más en recuperar el dinero resultante de una venta a crédito. Los plazos de pagos a proveedores por concepto de las compras a crédito han </a:t>
            </a:r>
            <a:r>
              <a:rPr lang="es-ES" sz="2400" dirty="0" err="1" smtClean="0"/>
              <a:t>disminuido.Así</a:t>
            </a:r>
            <a:r>
              <a:rPr lang="es-ES" sz="2400" dirty="0" smtClean="0"/>
              <a:t> </a:t>
            </a:r>
            <a:r>
              <a:rPr lang="es-ES" sz="2400" dirty="0"/>
              <a:t>la brecha entre pagos y cobros ha disminuido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2579886155"/>
      </p:ext>
    </p:extLst>
  </p:cSld>
  <p:clrMapOvr>
    <a:masterClrMapping/>
  </p:clrMapOvr>
  <p:transition spd="slow"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l"/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RAZONES DE ENDEUDAMIENTO</a:t>
            </a:r>
            <a:r>
              <a:rPr lang="es-EC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EC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s-EC" sz="4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381947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>
                <a:latin typeface="Calibri" pitchFamily="34" charset="0"/>
                <a:cs typeface="Calibri" pitchFamily="34" charset="0"/>
              </a:rPr>
              <a:t>Los niveles de endeudamiento han aumentado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debido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a la carga del pasivo a corto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plazo.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Mientras que el pago de deuda de largo plazo ha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decrecido.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Con respecto a la cobertura de empresas se dispone de mayor capacidad al año 2013, así de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1.74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dólares de utilidad operacional para cubrir cada dólar de intereses de deuda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805166"/>
              </p:ext>
            </p:extLst>
          </p:nvPr>
        </p:nvGraphicFramePr>
        <p:xfrm>
          <a:off x="467544" y="3501008"/>
          <a:ext cx="8229601" cy="2018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68953"/>
                <a:gridCol w="1465162"/>
                <a:gridCol w="1465162"/>
                <a:gridCol w="1465162"/>
                <a:gridCol w="1465162"/>
              </a:tblGrid>
              <a:tr h="486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ENDEUDAMIENTO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2012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ENDEUDAMIENTO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25,75%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38,47%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39,02%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40,12%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PASIVO LARGO PLAZO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27,34%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11,26%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7,20%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3,36%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60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COBERTURA INTERES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1,36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1,29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1,28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1,74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172357"/>
      </p:ext>
    </p:extLst>
  </p:cSld>
  <p:clrMapOvr>
    <a:masterClrMapping/>
  </p:clrMapOvr>
  <p:transition spd="slow"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RAZONES DE RENTABILIDAD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>
                <a:latin typeface="Calibri" pitchFamily="34" charset="0"/>
                <a:cs typeface="Calibri" pitchFamily="34" charset="0"/>
              </a:rPr>
              <a:t>La rentabilidad bruta ha crecido al 2013 debido al incremento de ventas y la baja de participación del costo de ventas. La utilidad neta también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se.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Con respecto al Rendimiento sobre el Activo y el Rendimiento sobre la Inversión también crecieron al año 2013. Pero estas rentabilidades son inferiores al costo de oportunidad del mercado, ya sea tasa activa del 8.75%, o de la tasa de rentabilidad del mercado ferretero del 14.8%.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595433"/>
              </p:ext>
            </p:extLst>
          </p:nvPr>
        </p:nvGraphicFramePr>
        <p:xfrm>
          <a:off x="611560" y="3645024"/>
          <a:ext cx="7992888" cy="28816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7852"/>
                <a:gridCol w="1476259"/>
                <a:gridCol w="1476259"/>
                <a:gridCol w="1476259"/>
                <a:gridCol w="1476259"/>
              </a:tblGrid>
              <a:tr h="4300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RENTABILIDAD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2012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MARGEN BRUTO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38,50%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41,18%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48,90%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47,76%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821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MARGEN OPERACIONAL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11,89%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12,57%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19,25%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12,48%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MARGEN NETO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1,87%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1,72%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2,57%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3,29%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ROA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0,35%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0,60%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1,02%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1,33%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00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ROE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0,49%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1,04%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1,81%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2,46%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577179"/>
      </p:ext>
    </p:extLst>
  </p:cSld>
  <p:clrMapOvr>
    <a:masterClrMapping/>
  </p:clrMapOvr>
  <p:transition spd="slow"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</a:rPr>
              <a:t>PUNTO DE EQUILIBRIO</a:t>
            </a:r>
            <a:endParaRPr lang="es-EC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216610"/>
              </p:ext>
            </p:extLst>
          </p:nvPr>
        </p:nvGraphicFramePr>
        <p:xfrm>
          <a:off x="539552" y="1772816"/>
          <a:ext cx="8280920" cy="3364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0093"/>
                <a:gridCol w="1302122"/>
                <a:gridCol w="1302122"/>
                <a:gridCol w="1302122"/>
                <a:gridCol w="1474461"/>
              </a:tblGrid>
              <a:tr h="190500">
                <a:tc>
                  <a:txBody>
                    <a:bodyPr/>
                    <a:lstStyle/>
                    <a:p>
                      <a:endParaRPr lang="es-EC" sz="16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2012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Ventas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211.300,50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484.660,72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564.150,75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597.369,52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COSTOS FIJOD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47.282,00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123.632,68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163.888,73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128.355,75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Gastos Administrativos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23.475,49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59.274,01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56.979,23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65.591,17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Gastos Generales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5.282,51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17.108,52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22.058,29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19.910,33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Gastos Financieros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18.524,00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47.250,15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84.851,21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42.854,25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COSTOS VARIABLES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157.418,87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347.356,34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376.532,26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437.303,99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Costo de Ventas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129.949,81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285.077,44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288.281,03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312.065,84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Gastos de Ventas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27.469,07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62.278,90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88.251,23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125.238,15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PUNTO EQUILIBRIO % DE VENTAS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87,75%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90,04%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87,35%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80,19%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PUNTO EQUILIBRIO USD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185.419,60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436.401,97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492.797,65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479.027,63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682877"/>
      </p:ext>
    </p:extLst>
  </p:cSld>
  <p:clrMapOvr>
    <a:masterClrMapping/>
  </p:clrMapOvr>
  <p:transition spd="slow" advClick="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50106"/>
          </a:xfrm>
        </p:spPr>
        <p:txBody>
          <a:bodyPr/>
          <a:lstStyle/>
          <a:p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FODA FINANCIERO</a:t>
            </a:r>
            <a:endParaRPr lang="es-EC" sz="4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/>
          <a:lstStyle/>
          <a:p>
            <a:r>
              <a:rPr lang="es-ES" sz="2400" b="1" dirty="0">
                <a:latin typeface="Calibri" pitchFamily="34" charset="0"/>
                <a:cs typeface="Calibri" pitchFamily="34" charset="0"/>
              </a:rPr>
              <a:t>Fortalezas 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400" dirty="0">
                <a:latin typeface="Calibri" pitchFamily="34" charset="0"/>
                <a:cs typeface="Calibri" pitchFamily="34" charset="0"/>
              </a:rPr>
              <a:t>Aumento de niveles de rentabilidad.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400" dirty="0">
                <a:latin typeface="Calibri" pitchFamily="34" charset="0"/>
                <a:cs typeface="Calibri" pitchFamily="34" charset="0"/>
              </a:rPr>
              <a:t>Reducción de participación del costo de ventas.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400" dirty="0">
                <a:latin typeface="Calibri" pitchFamily="34" charset="0"/>
                <a:cs typeface="Calibri" pitchFamily="34" charset="0"/>
              </a:rPr>
              <a:t>Incremento de ventas anuales.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r>
              <a:rPr lang="es-ES" sz="2400" b="1" dirty="0" smtClean="0">
                <a:latin typeface="Calibri" pitchFamily="34" charset="0"/>
                <a:cs typeface="Calibri" pitchFamily="34" charset="0"/>
              </a:rPr>
              <a:t>Oportunidades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 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400" dirty="0">
                <a:latin typeface="Calibri" pitchFamily="34" charset="0"/>
                <a:cs typeface="Calibri" pitchFamily="34" charset="0"/>
              </a:rPr>
              <a:t>Financiamiento público o privado de mejor acceso.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400" dirty="0">
                <a:latin typeface="Calibri" pitchFamily="34" charset="0"/>
                <a:cs typeface="Calibri" pitchFamily="34" charset="0"/>
              </a:rPr>
              <a:t>Código de la Producción.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400" dirty="0">
                <a:latin typeface="Calibri" pitchFamily="34" charset="0"/>
                <a:cs typeface="Calibri" pitchFamily="34" charset="0"/>
              </a:rPr>
              <a:t>Fomento de créditos para la construcción a través del BIESS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.</a:t>
            </a:r>
            <a:endParaRPr lang="es-EC" sz="2400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es-ES" dirty="0" smtClean="0"/>
              <a:t> </a:t>
            </a:r>
            <a:endParaRPr lang="es-EC" dirty="0" smtClean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938048124"/>
      </p:ext>
    </p:extLst>
  </p:cSld>
  <p:clrMapOvr>
    <a:masterClrMapping/>
  </p:clrMapOvr>
  <p:transition spd="slow" advClick="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FODA FINANCIERO</a:t>
            </a:r>
            <a:endParaRPr lang="es-EC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4040188" cy="639762"/>
          </a:xfrm>
        </p:spPr>
        <p:txBody>
          <a:bodyPr/>
          <a:lstStyle/>
          <a:p>
            <a:r>
              <a:rPr lang="es-ES" dirty="0">
                <a:latin typeface="Calibri" pitchFamily="34" charset="0"/>
                <a:cs typeface="Calibri" pitchFamily="34" charset="0"/>
              </a:rPr>
              <a:t>Debilidades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endParaRPr lang="es-EC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7544" y="1844824"/>
            <a:ext cx="4104456" cy="3951288"/>
          </a:xfrm>
        </p:spPr>
        <p:txBody>
          <a:bodyPr/>
          <a:lstStyle/>
          <a:p>
            <a:pPr lvl="0"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Disminución </a:t>
            </a:r>
            <a:r>
              <a:rPr lang="es-ES" dirty="0">
                <a:latin typeface="Calibri" pitchFamily="34" charset="0"/>
                <a:cs typeface="Calibri" pitchFamily="34" charset="0"/>
              </a:rPr>
              <a:t>de niveles de liquidez.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dirty="0">
                <a:latin typeface="Calibri" pitchFamily="34" charset="0"/>
                <a:cs typeface="Calibri" pitchFamily="34" charset="0"/>
              </a:rPr>
              <a:t>Rentabilidad muy abajo del costo de oportunidad.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dirty="0">
                <a:latin typeface="Calibri" pitchFamily="34" charset="0"/>
                <a:cs typeface="Calibri" pitchFamily="34" charset="0"/>
              </a:rPr>
              <a:t>Crecimiento de niveles de deuda de pasivo corriente.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dirty="0" smtClean="0">
                <a:latin typeface="Calibri" pitchFamily="34" charset="0"/>
                <a:cs typeface="Calibri" pitchFamily="34" charset="0"/>
              </a:rPr>
              <a:t>Punto </a:t>
            </a:r>
            <a:r>
              <a:rPr lang="es-ES" dirty="0">
                <a:latin typeface="Calibri" pitchFamily="34" charset="0"/>
                <a:cs typeface="Calibri" pitchFamily="34" charset="0"/>
              </a:rPr>
              <a:t>de equilibrio elevado.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dirty="0">
                <a:latin typeface="Calibri" pitchFamily="34" charset="0"/>
                <a:cs typeface="Calibri" pitchFamily="34" charset="0"/>
              </a:rPr>
              <a:t>Disminución de efectivo</a:t>
            </a:r>
            <a:r>
              <a:rPr lang="es-ES" dirty="0" smtClean="0">
                <a:latin typeface="Calibri" pitchFamily="34" charset="0"/>
                <a:cs typeface="Calibri" pitchFamily="34" charset="0"/>
              </a:rPr>
              <a:t>.</a:t>
            </a:r>
            <a:endParaRPr lang="es-EC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5796136" y="1340768"/>
            <a:ext cx="2880320" cy="639762"/>
          </a:xfrm>
        </p:spPr>
        <p:txBody>
          <a:bodyPr/>
          <a:lstStyle/>
          <a:p>
            <a:r>
              <a:rPr lang="es-ES" dirty="0">
                <a:latin typeface="Calibri" pitchFamily="34" charset="0"/>
                <a:cs typeface="Calibri" pitchFamily="34" charset="0"/>
              </a:rPr>
              <a:t>Amenazas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endParaRPr lang="es-EC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>
          <a:xfrm>
            <a:off x="5148064" y="1772816"/>
            <a:ext cx="3105671" cy="3951288"/>
          </a:xfrm>
        </p:spPr>
        <p:txBody>
          <a:bodyPr/>
          <a:lstStyle/>
          <a:p>
            <a:pPr lvl="0" algn="just"/>
            <a:r>
              <a:rPr lang="es-ES" dirty="0">
                <a:latin typeface="Calibri" pitchFamily="34" charset="0"/>
                <a:cs typeface="Calibri" pitchFamily="34" charset="0"/>
              </a:rPr>
              <a:t>Código financiero Monetario.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dirty="0">
                <a:latin typeface="Calibri" pitchFamily="34" charset="0"/>
                <a:cs typeface="Calibri" pitchFamily="34" charset="0"/>
              </a:rPr>
              <a:t>Restricciones de Importaciones.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lvl="0" algn="just"/>
            <a:r>
              <a:rPr lang="es-ES" dirty="0">
                <a:latin typeface="Calibri" pitchFamily="34" charset="0"/>
                <a:cs typeface="Calibri" pitchFamily="34" charset="0"/>
              </a:rPr>
              <a:t>Alza e incorporación de nuevos impuestos.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dirty="0">
                <a:latin typeface="Calibri" pitchFamily="34" charset="0"/>
                <a:cs typeface="Calibri" pitchFamily="34" charset="0"/>
              </a:rPr>
              <a:t>Alza materiales de construcción</a:t>
            </a:r>
            <a:endParaRPr lang="es-EC" dirty="0">
              <a:latin typeface="Calibri" pitchFamily="34" charset="0"/>
              <a:cs typeface="Calibri" pitchFamily="34" charset="0"/>
            </a:endParaRPr>
          </a:p>
          <a:p>
            <a:pPr algn="just"/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544281824"/>
      </p:ext>
    </p:extLst>
  </p:cSld>
  <p:clrMapOvr>
    <a:masterClrMapping/>
  </p:clrMapOvr>
  <p:transition spd="slow" advClick="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8229600" cy="576064"/>
          </a:xfrm>
        </p:spPr>
        <p:txBody>
          <a:bodyPr/>
          <a:lstStyle/>
          <a:p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PLAN FINANCIERO </a:t>
            </a:r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ES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Matríz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BCG (Boston Consulting Group).</a:t>
            </a:r>
            <a:r>
              <a:rPr lang="es-EC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EC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en-US" dirty="0"/>
              <a:t> 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pic>
        <p:nvPicPr>
          <p:cNvPr id="24585" name="Picture 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484784"/>
            <a:ext cx="8640960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646899"/>
      </p:ext>
    </p:extLst>
  </p:cSld>
  <p:clrMapOvr>
    <a:masterClrMapping/>
  </p:clrMapOvr>
  <p:transition spd="slow" advClick="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Matriz G.E.(General Electric)</a:t>
            </a:r>
            <a:r>
              <a:rPr lang="es-EC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s-EC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s-EC" sz="4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013" y="1052736"/>
            <a:ext cx="9238027" cy="503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142504"/>
      </p:ext>
    </p:extLst>
  </p:cSld>
  <p:clrMapOvr>
    <a:masterClrMapping/>
  </p:clrMapOvr>
  <p:transition spd="slow" advClick="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4942"/>
          </a:xfrm>
        </p:spPr>
        <p:txBody>
          <a:bodyPr/>
          <a:lstStyle/>
          <a:p>
            <a:r>
              <a:rPr lang="es-ES" dirty="0"/>
              <a:t> </a:t>
            </a:r>
            <a:r>
              <a:rPr lang="es-EC" dirty="0"/>
              <a:t/>
            </a:r>
            <a:br>
              <a:rPr lang="es-EC" dirty="0"/>
            </a:br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Matriz del ciclo de </a:t>
            </a:r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vida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05" y="1051670"/>
            <a:ext cx="8240943" cy="5534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961097"/>
      </p:ext>
    </p:extLst>
  </p:cSld>
  <p:clrMapOvr>
    <a:masterClrMapping/>
  </p:clrMapOvr>
  <p:transition spd="slow" advClick="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OBJETIVOS FINANCIEROS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r>
              <a:rPr lang="es-ES" sz="2800" dirty="0" smtClean="0">
                <a:latin typeface="Calibri" pitchFamily="34" charset="0"/>
                <a:cs typeface="Calibri" pitchFamily="34" charset="0"/>
              </a:rPr>
              <a:t>Generar </a:t>
            </a:r>
            <a:r>
              <a:rPr lang="es-ES" sz="2800" dirty="0">
                <a:latin typeface="Calibri" pitchFamily="34" charset="0"/>
                <a:cs typeface="Calibri" pitchFamily="34" charset="0"/>
              </a:rPr>
              <a:t>una rentabilidad neta superior al costo de oportunidad.</a:t>
            </a:r>
          </a:p>
          <a:p>
            <a:pPr lvl="0"/>
            <a:r>
              <a:rPr lang="es-ES" sz="2800" dirty="0">
                <a:latin typeface="Calibri" pitchFamily="34" charset="0"/>
                <a:cs typeface="Calibri" pitchFamily="34" charset="0"/>
              </a:rPr>
              <a:t>Incrementar la rentabilidad neta al 12%</a:t>
            </a:r>
            <a:endParaRPr lang="es-EC" sz="2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800" dirty="0">
                <a:latin typeface="Calibri" pitchFamily="34" charset="0"/>
                <a:cs typeface="Calibri" pitchFamily="34" charset="0"/>
              </a:rPr>
              <a:t>Incrementar las ventas anuales en un 10%.</a:t>
            </a:r>
            <a:endParaRPr lang="es-EC" sz="2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800" dirty="0">
                <a:latin typeface="Calibri" pitchFamily="34" charset="0"/>
                <a:cs typeface="Calibri" pitchFamily="34" charset="0"/>
              </a:rPr>
              <a:t>Lograr niveles de liquidez superiores a 2 puntos.</a:t>
            </a:r>
            <a:endParaRPr lang="es-EC" sz="2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800" dirty="0">
                <a:latin typeface="Calibri" pitchFamily="34" charset="0"/>
                <a:cs typeface="Calibri" pitchFamily="34" charset="0"/>
              </a:rPr>
              <a:t>Aumentar deuda  a largo plazo hasta un 40% del total de pasivos.</a:t>
            </a:r>
            <a:endParaRPr lang="es-EC" sz="2800" dirty="0">
              <a:latin typeface="Calibri" pitchFamily="34" charset="0"/>
              <a:cs typeface="Calibri" pitchFamily="34" charset="0"/>
            </a:endParaRPr>
          </a:p>
          <a:p>
            <a:pPr lvl="0"/>
            <a:r>
              <a:rPr lang="es-ES" sz="2800" dirty="0">
                <a:latin typeface="Calibri" pitchFamily="34" charset="0"/>
                <a:cs typeface="Calibri" pitchFamily="34" charset="0"/>
              </a:rPr>
              <a:t>Disminuir el porcentaje de Punto de equilibrio a un 70% de las ventas.</a:t>
            </a:r>
            <a:endParaRPr lang="es-EC" sz="2800" dirty="0">
              <a:latin typeface="Calibri" pitchFamily="34" charset="0"/>
              <a:cs typeface="Calibri" pitchFamily="34" charset="0"/>
            </a:endParaRPr>
          </a:p>
          <a:p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625529960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C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OBJETIVOS</a:t>
            </a:r>
            <a:r>
              <a:rPr lang="es-EC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s-EC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ESPECÍFICOS</a:t>
            </a:r>
            <a:endParaRPr lang="es-EC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835472" y="1268760"/>
            <a:ext cx="792088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Arial" pitchFamily="34" charset="0"/>
              <a:buChar char="•"/>
            </a:pPr>
            <a:r>
              <a:rPr lang="es-ES" sz="2600" dirty="0"/>
              <a:t>Diagnosticar la situación actual de la empresa para establecer el FODA.</a:t>
            </a:r>
            <a:endParaRPr lang="es-EC" sz="26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2600" dirty="0"/>
              <a:t>Aplicar herramientas financieras para evaluar  la liquidez, rentabilidad, gestión y apalancamiento de la empresa.</a:t>
            </a:r>
            <a:endParaRPr lang="es-EC" sz="26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2600" dirty="0"/>
              <a:t>Estructurar el Plan financiero para formular las estrategias de acción.</a:t>
            </a:r>
            <a:endParaRPr lang="es-EC" sz="26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2600" dirty="0"/>
              <a:t>Presupuestar los estados financieros para formular los indicadores de gestión financiera.</a:t>
            </a:r>
            <a:endParaRPr lang="es-EC" sz="2600" dirty="0"/>
          </a:p>
          <a:p>
            <a:pPr marL="457200" lvl="0" indent="-457200" algn="just">
              <a:buFont typeface="Arial" pitchFamily="34" charset="0"/>
              <a:buChar char="•"/>
            </a:pPr>
            <a:r>
              <a:rPr lang="es-ES" sz="2600" dirty="0"/>
              <a:t>Establecer las conclusiones y recomendaciones del proyecto</a:t>
            </a:r>
            <a:r>
              <a:rPr lang="es-ES" sz="2600" dirty="0" smtClean="0"/>
              <a:t>.</a:t>
            </a:r>
            <a:endParaRPr lang="es-EC" sz="2600" dirty="0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ESTRATEGIAS</a:t>
            </a:r>
            <a:r>
              <a:rPr lang="es-EC" sz="6000" dirty="0">
                <a:solidFill>
                  <a:srgbClr val="000000"/>
                </a:solidFill>
                <a:ea typeface="Calibri"/>
                <a:cs typeface="Times New Roman"/>
              </a:rPr>
              <a:t/>
            </a:r>
            <a:br>
              <a:rPr lang="es-EC" sz="6000" dirty="0">
                <a:solidFill>
                  <a:srgbClr val="000000"/>
                </a:solidFill>
                <a:ea typeface="Calibri"/>
                <a:cs typeface="Times New Roman"/>
              </a:rPr>
            </a:br>
            <a:endParaRPr lang="es-EC" dirty="0"/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/>
        </p:nvGraphicFramePr>
        <p:xfrm>
          <a:off x="0" y="0"/>
          <a:ext cx="800100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r:id="rId3" imgW="799753" imgH="177723" progId="Equation.DSMT4">
                  <p:embed/>
                </p:oleObj>
              </mc:Choice>
              <mc:Fallback>
                <p:oleObj r:id="rId3" imgW="799753" imgH="177723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800100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9 Rectángulo"/>
          <p:cNvSpPr/>
          <p:nvPr/>
        </p:nvSpPr>
        <p:spPr>
          <a:xfrm>
            <a:off x="5516699" y="476672"/>
            <a:ext cx="517449" cy="8356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endParaRPr lang="es-EC" sz="1400" dirty="0" smtClean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endParaRPr lang="es-EC" sz="1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endParaRPr lang="es-EC" sz="1400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</p:txBody>
      </p:sp>
      <p:sp>
        <p:nvSpPr>
          <p:cNvPr id="11" name="10 Marcador de contenido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175054"/>
          </a:xfrm>
        </p:spPr>
        <p:txBody>
          <a:bodyPr/>
          <a:lstStyle/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latin typeface="Calibri" pitchFamily="34" charset="0"/>
                <a:cs typeface="Calibri" pitchFamily="34" charset="0"/>
              </a:rPr>
              <a:t>Capacitación Fuerza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de Ventas.</a:t>
            </a:r>
          </a:p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 smtClean="0">
                <a:latin typeface="Calibri" pitchFamily="34" charset="0"/>
                <a:cs typeface="Calibri" pitchFamily="34" charset="0"/>
              </a:rPr>
              <a:t>Diversificación de Líneas de Construcción anti sísmica.</a:t>
            </a:r>
          </a:p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 smtClean="0">
                <a:latin typeface="Calibri" pitchFamily="34" charset="0"/>
                <a:cs typeface="Calibri" pitchFamily="34" charset="0"/>
              </a:rPr>
              <a:t>Alianza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Estratégica otras ferreterías locales.</a:t>
            </a:r>
            <a:endParaRPr lang="es-EC" sz="2400" dirty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r>
              <a:rPr lang="es-EC" sz="2400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Apertura de nueva agencia.</a:t>
            </a:r>
            <a:endParaRPr lang="es-EC" sz="2400" dirty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r>
              <a:rPr lang="es-EC" sz="2400" dirty="0" smtClean="0">
                <a:solidFill>
                  <a:srgbClr val="000000"/>
                </a:solidFill>
                <a:latin typeface="Calibri" pitchFamily="34" charset="0"/>
                <a:ea typeface="Calibri"/>
                <a:cs typeface="Calibri" pitchFamily="34" charset="0"/>
              </a:rPr>
              <a:t>Aplicar programa de incentivos por ventas.</a:t>
            </a:r>
            <a:endParaRPr lang="es-EC" sz="2400" dirty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 smtClean="0">
                <a:latin typeface="Calibri" pitchFamily="34" charset="0"/>
                <a:cs typeface="Calibri" pitchFamily="34" charset="0"/>
              </a:rPr>
              <a:t>Ampliar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políticas de pago a proveedores.</a:t>
            </a:r>
            <a:endParaRPr lang="es-EC" sz="2400" dirty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marL="77470" indent="252095" algn="just">
              <a:lnSpc>
                <a:spcPct val="115000"/>
              </a:lnSpc>
              <a:spcAft>
                <a:spcPts val="0"/>
              </a:spcAft>
            </a:pPr>
            <a:r>
              <a:rPr lang="es-ES" sz="2400" dirty="0">
                <a:latin typeface="Calibri" pitchFamily="34" charset="0"/>
                <a:cs typeface="Calibri" pitchFamily="34" charset="0"/>
              </a:rPr>
              <a:t>Aplicar descuentos por pronto pago.</a:t>
            </a:r>
            <a:endParaRPr lang="es-EC" sz="2400" dirty="0">
              <a:solidFill>
                <a:srgbClr val="000000"/>
              </a:solidFill>
              <a:latin typeface="Calibri" pitchFamily="34" charset="0"/>
              <a:ea typeface="Calibri"/>
              <a:cs typeface="Calibri" pitchFamily="34" charset="0"/>
            </a:endParaRPr>
          </a:p>
          <a:p>
            <a:pPr marL="0" indent="0">
              <a:buNone/>
            </a:pP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14876988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pPr algn="just"/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RAZONES </a:t>
            </a:r>
            <a:r>
              <a:rPr lang="es-ES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FINANCIERAS 2014-2017</a:t>
            </a:r>
            <a:endParaRPr lang="es-EC" sz="4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r>
              <a:rPr lang="es-ES" sz="2400" b="1" dirty="0">
                <a:latin typeface="Calibri" pitchFamily="34" charset="0"/>
                <a:cs typeface="Calibri" pitchFamily="34" charset="0"/>
              </a:rPr>
              <a:t>LIQUIDEZ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s-ES" sz="2400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Ferretería Los Nevados ha mejorado notablemente su liquidez,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logrando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cumplir su meta. De la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misma </a:t>
            </a:r>
            <a:r>
              <a:rPr lang="es-ES" sz="2400" dirty="0">
                <a:latin typeface="Calibri" pitchFamily="34" charset="0"/>
                <a:cs typeface="Calibri" pitchFamily="34" charset="0"/>
              </a:rPr>
              <a:t>manera la empresa dispone de un mayor capital de trabajo y creciente.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907013"/>
              </p:ext>
            </p:extLst>
          </p:nvPr>
        </p:nvGraphicFramePr>
        <p:xfrm>
          <a:off x="971600" y="3717032"/>
          <a:ext cx="7416825" cy="19629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9497"/>
                <a:gridCol w="1451832"/>
                <a:gridCol w="1451832"/>
                <a:gridCol w="1451832"/>
                <a:gridCol w="1451832"/>
              </a:tblGrid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LIQUIDEZ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2014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2015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2016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2017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CAPITAL TRABAJO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574.556,53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720.312,52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869.163,20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1.030.550,64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RAZON CIRCULANTE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2,12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2,76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3,65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4,93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0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PRUEBA ÁCIDA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0,87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1,03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1,28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1,67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77447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06090"/>
          </a:xfrm>
        </p:spPr>
        <p:txBody>
          <a:bodyPr/>
          <a:lstStyle/>
          <a:p>
            <a:pPr algn="l"/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RENTABILIDAD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400" dirty="0">
                <a:latin typeface="Calibri" pitchFamily="34" charset="0"/>
                <a:cs typeface="Calibri" pitchFamily="34" charset="0"/>
              </a:rPr>
              <a:t>Los niveles de rentabilidad mejoran a un índice atractivo superior al 12% en el año 2017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endParaRPr lang="es-EC" dirty="0"/>
          </a:p>
          <a:p>
            <a:endParaRPr lang="es-EC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21883"/>
              </p:ext>
            </p:extLst>
          </p:nvPr>
        </p:nvGraphicFramePr>
        <p:xfrm>
          <a:off x="457200" y="2636911"/>
          <a:ext cx="8435278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12786"/>
                <a:gridCol w="1430623"/>
                <a:gridCol w="1430623"/>
                <a:gridCol w="1430623"/>
                <a:gridCol w="1430623"/>
              </a:tblGrid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RENTABILIDAD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2014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2016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2017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MARGEN BRUTO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48,71%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49,64%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50,56%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51,46%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MARGEN OPERACIONAL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15,04%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17,50%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21,34%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24,89%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MARGEN NETO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5,64%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7,55%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10,18%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12,81%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ROA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2,22%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3,42%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5,16%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7,05%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ROE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4,21%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6,20%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9,19%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12,73%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45157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710952"/>
          </a:xfrm>
        </p:spPr>
        <p:txBody>
          <a:bodyPr/>
          <a:lstStyle/>
          <a:p>
            <a:pPr algn="l"/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ENDEUDAMIENTO</a:t>
            </a:r>
            <a:r>
              <a:rPr lang="es-EC" dirty="0"/>
              <a:t/>
            </a:r>
            <a:br>
              <a:rPr lang="es-EC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algn="just"/>
            <a:r>
              <a:rPr lang="es-ES" sz="2400" dirty="0"/>
              <a:t>Los niveles de deuda que tiene la empresa son muy buenos al 2017,  inferiores al 60%, y logrando una mayor participación de los pasivos de largo plazo, y no únicamente del pasivo de corto plazo.</a:t>
            </a:r>
            <a:endParaRPr lang="es-EC" sz="2400" dirty="0"/>
          </a:p>
          <a:p>
            <a:endParaRPr lang="es-EC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234663"/>
              </p:ext>
            </p:extLst>
          </p:nvPr>
        </p:nvGraphicFramePr>
        <p:xfrm>
          <a:off x="539552" y="3429000"/>
          <a:ext cx="7992889" cy="2448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88785"/>
                <a:gridCol w="1501026"/>
                <a:gridCol w="1501026"/>
                <a:gridCol w="1501026"/>
                <a:gridCol w="1501026"/>
              </a:tblGrid>
              <a:tr h="4432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ENDEUDAMIENTO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Año 2014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2015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2016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Año 2017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2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SOLIDEZ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39,69%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33,52%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27,26%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21,20%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87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PASIVO LARGO PLAZO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22,67%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23,39%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23,39%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22,26%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087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COBERTURA INTERES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2,67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>
                          <a:effectLst/>
                        </a:rPr>
                        <a:t>3,42</a:t>
                      </a:r>
                      <a:endParaRPr lang="es-EC" sz="160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4,59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600" dirty="0">
                          <a:effectLst/>
                        </a:rPr>
                        <a:t>5,88</a:t>
                      </a:r>
                      <a:endParaRPr lang="es-EC" sz="1600" dirty="0">
                        <a:solidFill>
                          <a:srgbClr val="000000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589055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9188" y="836712"/>
            <a:ext cx="8229600" cy="720080"/>
          </a:xfrm>
        </p:spPr>
        <p:txBody>
          <a:bodyPr/>
          <a:lstStyle/>
          <a:p>
            <a:pPr algn="l"/>
            <a:r>
              <a:rPr lang="es-EC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CONCLUSIÓN</a:t>
            </a:r>
            <a:br>
              <a:rPr lang="es-EC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endParaRPr lang="es-EC" sz="4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39552" y="1844824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2400" dirty="0"/>
              <a:t>Con la aplicación de las estrategias se espera mejorar los niveles de liquidez, rentabilidad, endeudamiento en Ferretería Los Nevados para los años 2014 – 2017. La Ferretería Los Nevados ha mejorado notablemente su liquidez, así al año 2014 llegaría a 2.12 de razón circulante, y al año 2017 será de 4.93 logrando cumplir su meta. De la </a:t>
            </a:r>
            <a:r>
              <a:rPr lang="es-ES" sz="2400" dirty="0" smtClean="0"/>
              <a:t>misma </a:t>
            </a:r>
            <a:r>
              <a:rPr lang="es-ES" sz="2400" dirty="0"/>
              <a:t>manera la empresa dispone de un mayor capital de trabajo y creciente.</a:t>
            </a:r>
            <a:endParaRPr lang="es-EC" sz="2400" dirty="0"/>
          </a:p>
          <a:p>
            <a:pPr lvl="0"/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46577332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4848" y="548680"/>
            <a:ext cx="8229600" cy="720080"/>
          </a:xfrm>
        </p:spPr>
        <p:txBody>
          <a:bodyPr/>
          <a:lstStyle/>
          <a:p>
            <a:pPr algn="l"/>
            <a:r>
              <a:rPr lang="es-EC" sz="4000" b="1" dirty="0" smtClean="0">
                <a:solidFill>
                  <a:schemeClr val="accent3">
                    <a:lumMod val="50000"/>
                  </a:schemeClr>
                </a:solidFill>
              </a:rPr>
              <a:t>RECOMENDACIÓNES</a:t>
            </a:r>
            <a:endParaRPr lang="es-EC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700808"/>
            <a:ext cx="78488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itchFamily="34" charset="0"/>
              <a:buChar char="•"/>
            </a:pPr>
            <a:r>
              <a:rPr lang="es-ES" sz="2400" dirty="0"/>
              <a:t>Se recomienda desarrollar un PLAN DE DESARROLLO DE PROVEEDORES para mantener costos moderados y relaciones de largo plazo</a:t>
            </a:r>
            <a:r>
              <a:rPr lang="es-ES" sz="2400" dirty="0" smtClean="0"/>
              <a:t>.</a:t>
            </a:r>
          </a:p>
          <a:p>
            <a:pPr lvl="0" algn="just"/>
            <a:endParaRPr lang="es-EC" sz="2400" dirty="0"/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es-ES" sz="2400" dirty="0"/>
              <a:t>Es indispensable desarrollar el PLAN DE RELACIONES CON FERRETERIAS para logra Alianzas estratégicas efectivas en que tanto Ferretería Los Nevados y las ferreterías pequeñas puedan ganar y sobrevivir ante la gran competencia del mercado como son cadenas grandes</a:t>
            </a:r>
            <a:r>
              <a:rPr lang="es-ES" sz="2400" dirty="0" smtClean="0"/>
              <a:t>.</a:t>
            </a:r>
            <a:endParaRPr lang="es-EC" sz="2400" dirty="0"/>
          </a:p>
        </p:txBody>
      </p:sp>
    </p:spTree>
    <p:extLst>
      <p:ext uri="{BB962C8B-B14F-4D97-AF65-F5344CB8AC3E}">
        <p14:creationId xmlns:p14="http://schemas.microsoft.com/office/powerpoint/2010/main" val="344095908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es-EC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CLIENTES</a:t>
            </a:r>
            <a:endParaRPr lang="es-EC" sz="4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" sz="2400" dirty="0">
                <a:latin typeface="Calibri" pitchFamily="34" charset="0"/>
                <a:cs typeface="Calibri" pitchFamily="34" charset="0"/>
              </a:rPr>
              <a:t>Ferretería Los Nevados tiene en su cartera de clientes al año 2013 aproximadamente 4.258 de los cuáles 128 son fijos porque son constructores (arquitectos e </a:t>
            </a:r>
            <a:r>
              <a:rPr lang="es-ES" sz="2400" dirty="0" smtClean="0">
                <a:latin typeface="Calibri" pitchFamily="34" charset="0"/>
                <a:cs typeface="Calibri" pitchFamily="34" charset="0"/>
              </a:rPr>
              <a:t>ingenieros)</a:t>
            </a:r>
            <a:endParaRPr lang="es-EC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endParaRPr lang="es-EC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80928"/>
            <a:ext cx="6217637" cy="2573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565813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chemeClr val="accent3">
                    <a:lumMod val="50000"/>
                  </a:schemeClr>
                </a:solidFill>
              </a:rPr>
              <a:t>PROVEEDORES</a:t>
            </a:r>
            <a:r>
              <a:rPr lang="es-EC" b="1" dirty="0"/>
              <a:t/>
            </a:r>
            <a:br>
              <a:rPr lang="es-EC" b="1" dirty="0"/>
            </a:br>
            <a:endParaRPr lang="es-EC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84168" y="1196752"/>
            <a:ext cx="2818656" cy="4248472"/>
          </a:xfrm>
        </p:spPr>
        <p:txBody>
          <a:bodyPr/>
          <a:lstStyle/>
          <a:p>
            <a:endParaRPr lang="es-ES" dirty="0" smtClean="0"/>
          </a:p>
          <a:p>
            <a:pPr algn="just"/>
            <a:r>
              <a:rPr lang="es-ES" sz="2600" dirty="0" smtClean="0">
                <a:latin typeface="Calibri" pitchFamily="34" charset="0"/>
                <a:cs typeface="Calibri" pitchFamily="34" charset="0"/>
              </a:rPr>
              <a:t>Los </a:t>
            </a:r>
            <a:r>
              <a:rPr lang="es-ES" sz="2600" dirty="0">
                <a:latin typeface="Calibri" pitchFamily="34" charset="0"/>
                <a:cs typeface="Calibri" pitchFamily="34" charset="0"/>
              </a:rPr>
              <a:t>proveedores de Ferretería Los Nevados se encuentran ubicados a nivel nacional, especialmente ubicados en Quito, Guayaquil y Cuenca. </a:t>
            </a:r>
            <a:endParaRPr lang="es-EC" sz="2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1916832"/>
            <a:ext cx="6624736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5176971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COMPETENCIA</a:t>
            </a:r>
            <a:endParaRPr lang="es-EC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sz="2600" dirty="0">
                <a:latin typeface="Calibri" pitchFamily="34" charset="0"/>
                <a:cs typeface="Calibri" pitchFamily="34" charset="0"/>
              </a:rPr>
              <a:t>Los competidores </a:t>
            </a:r>
            <a:r>
              <a:rPr lang="es-ES" sz="2600" dirty="0" smtClean="0">
                <a:latin typeface="Calibri" pitchFamily="34" charset="0"/>
                <a:cs typeface="Calibri" pitchFamily="34" charset="0"/>
              </a:rPr>
              <a:t>son </a:t>
            </a:r>
            <a:r>
              <a:rPr lang="es-ES" sz="2600" dirty="0">
                <a:latin typeface="Calibri" pitchFamily="34" charset="0"/>
                <a:cs typeface="Calibri" pitchFamily="34" charset="0"/>
              </a:rPr>
              <a:t>muy fuertes en capital y productos dentro del mercado local y nacional, siendo el líder actual del mercado </a:t>
            </a:r>
            <a:r>
              <a:rPr lang="es-ES" sz="2600" dirty="0" smtClean="0">
                <a:latin typeface="Calibri" pitchFamily="34" charset="0"/>
                <a:cs typeface="Calibri" pitchFamily="34" charset="0"/>
              </a:rPr>
              <a:t>Kywi que </a:t>
            </a:r>
            <a:r>
              <a:rPr lang="es-ES" sz="2600" dirty="0">
                <a:latin typeface="Calibri" pitchFamily="34" charset="0"/>
                <a:cs typeface="Calibri" pitchFamily="34" charset="0"/>
              </a:rPr>
              <a:t>posee productos de mejor calidad y </a:t>
            </a:r>
            <a:r>
              <a:rPr lang="es-ES" sz="2600" dirty="0" smtClean="0">
                <a:latin typeface="Calibri" pitchFamily="34" charset="0"/>
                <a:cs typeface="Calibri" pitchFamily="34" charset="0"/>
              </a:rPr>
              <a:t>precio debido </a:t>
            </a:r>
            <a:r>
              <a:rPr lang="es-ES" sz="2600" dirty="0">
                <a:latin typeface="Calibri" pitchFamily="34" charset="0"/>
                <a:cs typeface="Calibri" pitchFamily="34" charset="0"/>
              </a:rPr>
              <a:t>a </a:t>
            </a:r>
            <a:r>
              <a:rPr lang="es-ES" sz="2600" dirty="0" smtClean="0">
                <a:latin typeface="Calibri" pitchFamily="34" charset="0"/>
                <a:cs typeface="Calibri" pitchFamily="34" charset="0"/>
              </a:rPr>
              <a:t>su </a:t>
            </a:r>
            <a:r>
              <a:rPr lang="es-ES" sz="2600" dirty="0">
                <a:latin typeface="Calibri" pitchFamily="34" charset="0"/>
                <a:cs typeface="Calibri" pitchFamily="34" charset="0"/>
              </a:rPr>
              <a:t>cobertura nacional y amplia logística, a nivel local </a:t>
            </a:r>
            <a:r>
              <a:rPr lang="es-ES" sz="2600" dirty="0" smtClean="0">
                <a:latin typeface="Calibri" pitchFamily="34" charset="0"/>
                <a:cs typeface="Calibri" pitchFamily="34" charset="0"/>
              </a:rPr>
              <a:t>con </a:t>
            </a:r>
            <a:r>
              <a:rPr lang="es-ES" sz="2600" dirty="0">
                <a:latin typeface="Calibri" pitchFamily="34" charset="0"/>
                <a:cs typeface="Calibri" pitchFamily="34" charset="0"/>
              </a:rPr>
              <a:t>Ferretería San Agustín como empresa Grande. </a:t>
            </a:r>
            <a:endParaRPr lang="es-ES" sz="26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endParaRPr lang="es-ES" sz="26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2600" dirty="0" smtClean="0">
                <a:latin typeface="Calibri" pitchFamily="34" charset="0"/>
                <a:cs typeface="Calibri" pitchFamily="34" charset="0"/>
              </a:rPr>
              <a:t>A  Mediano con Ferretería Nelly y Ferretería </a:t>
            </a:r>
            <a:r>
              <a:rPr lang="es-ES" sz="2600" dirty="0" err="1" smtClean="0">
                <a:latin typeface="Calibri" pitchFamily="34" charset="0"/>
                <a:cs typeface="Calibri" pitchFamily="34" charset="0"/>
              </a:rPr>
              <a:t>Sansur</a:t>
            </a:r>
            <a:r>
              <a:rPr lang="es-ES" sz="2600" dirty="0" smtClean="0">
                <a:latin typeface="Calibri" pitchFamily="34" charset="0"/>
                <a:cs typeface="Calibri" pitchFamily="34" charset="0"/>
              </a:rPr>
              <a:t>, y a nivel de pequeña empresa existen alrededor de 21 ferreterías en la zona urbana de la ciudad de Latacunga</a:t>
            </a:r>
            <a:endParaRPr lang="es-EC" sz="2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8274389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sz="4000" b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FILOSOFÍA EMPRESARIAL ACTUAL </a:t>
            </a:r>
            <a:endParaRPr lang="es-EC" sz="400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33056"/>
          </a:xfrm>
        </p:spPr>
        <p:txBody>
          <a:bodyPr/>
          <a:lstStyle/>
          <a:p>
            <a:pPr algn="just"/>
            <a:r>
              <a:rPr lang="es-ES" sz="2600" dirty="0" smtClean="0">
                <a:latin typeface="Calibri" pitchFamily="34" charset="0"/>
                <a:cs typeface="Calibri" pitchFamily="34" charset="0"/>
              </a:rPr>
              <a:t>La </a:t>
            </a:r>
            <a:r>
              <a:rPr lang="es-ES" sz="2600" dirty="0">
                <a:latin typeface="Calibri" pitchFamily="34" charset="0"/>
                <a:cs typeface="Calibri" pitchFamily="34" charset="0"/>
              </a:rPr>
              <a:t>empresa provee de materiales y servicios a los habitantes de esta localidad, en materia de la construcción, así; como el servicio de transporte de los materiales adquiridos en </a:t>
            </a:r>
            <a:r>
              <a:rPr lang="es-ES" sz="2600" dirty="0" smtClean="0">
                <a:latin typeface="Calibri" pitchFamily="34" charset="0"/>
                <a:cs typeface="Calibri" pitchFamily="34" charset="0"/>
              </a:rPr>
              <a:t>las instalaciones</a:t>
            </a:r>
          </a:p>
          <a:p>
            <a:pPr marL="0" indent="0" algn="just">
              <a:buNone/>
            </a:pPr>
            <a:endParaRPr lang="es-ES" sz="26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2600" dirty="0" smtClean="0">
                <a:latin typeface="Calibri" pitchFamily="34" charset="0"/>
                <a:cs typeface="Calibri" pitchFamily="34" charset="0"/>
              </a:rPr>
              <a:t>Dispone </a:t>
            </a:r>
            <a:r>
              <a:rPr lang="es-ES" sz="2600" dirty="0">
                <a:latin typeface="Calibri" pitchFamily="34" charset="0"/>
                <a:cs typeface="Calibri" pitchFamily="34" charset="0"/>
              </a:rPr>
              <a:t>de un amplio stock en materiales para la construcción de afamadas marcas, tanto nacionales como extranjeras. </a:t>
            </a:r>
            <a:endParaRPr lang="es-EC" sz="2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0093536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-38100"/>
            <a:ext cx="8229600" cy="1143000"/>
          </a:xfrm>
        </p:spPr>
        <p:txBody>
          <a:bodyPr/>
          <a:lstStyle/>
          <a:p>
            <a:r>
              <a:rPr lang="es-EC" sz="4000" b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AMBIENTE INTERNO</a:t>
            </a:r>
            <a:endParaRPr lang="es-EC" sz="4000" b="1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323528" y="836712"/>
            <a:ext cx="8568952" cy="5544616"/>
          </a:xfrm>
        </p:spPr>
        <p:txBody>
          <a:bodyPr/>
          <a:lstStyle/>
          <a:p>
            <a:pPr algn="just"/>
            <a:r>
              <a:rPr lang="es-ES" sz="2100" b="1" dirty="0" smtClean="0">
                <a:latin typeface="Calibri" pitchFamily="34" charset="0"/>
                <a:cs typeface="Calibri" pitchFamily="34" charset="0"/>
              </a:rPr>
              <a:t>MISIÓN</a:t>
            </a:r>
            <a:endParaRPr lang="es-ES" sz="21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s-ES" sz="21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s-ES" sz="2100" dirty="0">
                <a:latin typeface="Calibri" pitchFamily="34" charset="0"/>
                <a:cs typeface="Calibri" pitchFamily="34" charset="0"/>
              </a:rPr>
              <a:t>Proveer a nuestros clientes y público en general materiales, productos para la construcción y terminados, de la mejor y más alta calidad, respaldados de importantes firmas comerciales con un servicio rápido, eficiente y oportuno</a:t>
            </a:r>
            <a:r>
              <a:rPr lang="es-ES" sz="2100" dirty="0" smtClean="0">
                <a:latin typeface="Calibri" pitchFamily="34" charset="0"/>
                <a:cs typeface="Calibri" pitchFamily="34" charset="0"/>
              </a:rPr>
              <a:t>.”</a:t>
            </a:r>
          </a:p>
          <a:p>
            <a:pPr algn="just"/>
            <a:r>
              <a:rPr lang="es-ES" sz="2100" b="1" dirty="0">
                <a:latin typeface="Calibri" pitchFamily="34" charset="0"/>
                <a:cs typeface="Calibri" pitchFamily="34" charset="0"/>
              </a:rPr>
              <a:t>VISIÓN</a:t>
            </a:r>
            <a:r>
              <a:rPr lang="es-ES" sz="2100" dirty="0">
                <a:latin typeface="Calibri" pitchFamily="34" charset="0"/>
                <a:cs typeface="Calibri" pitchFamily="34" charset="0"/>
              </a:rPr>
              <a:t> </a:t>
            </a:r>
            <a:endParaRPr lang="es-EC" sz="2100" dirty="0" smtClean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r>
              <a:rPr lang="es-ES" sz="2100" dirty="0" smtClean="0">
                <a:latin typeface="Calibri" pitchFamily="34" charset="0"/>
                <a:cs typeface="Calibri" pitchFamily="34" charset="0"/>
              </a:rPr>
              <a:t>“</a:t>
            </a:r>
            <a:r>
              <a:rPr lang="es-ES" sz="2100" dirty="0">
                <a:latin typeface="Calibri" pitchFamily="34" charset="0"/>
                <a:cs typeface="Calibri" pitchFamily="34" charset="0"/>
              </a:rPr>
              <a:t>Ser la empresa comercial y de servicios de mayor magnitud en la ciudad y la provincia, distribuyendo productos al por mayor con cobertura local y nacional.”</a:t>
            </a:r>
            <a:endParaRPr lang="es-EC" sz="2100" dirty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es-ES" sz="2100" b="1" dirty="0" smtClean="0">
                <a:latin typeface="Calibri" pitchFamily="34" charset="0"/>
                <a:cs typeface="Calibri" pitchFamily="34" charset="0"/>
              </a:rPr>
              <a:t>VALORES</a:t>
            </a:r>
            <a:endParaRPr lang="es-EC" sz="2100" dirty="0">
              <a:latin typeface="Calibri" pitchFamily="34" charset="0"/>
              <a:cs typeface="Calibri" pitchFamily="34" charset="0"/>
            </a:endParaRPr>
          </a:p>
          <a:p>
            <a:pPr marL="0" lvl="0" indent="0" algn="just">
              <a:buNone/>
            </a:pPr>
            <a:r>
              <a:rPr lang="es-ES" sz="2100" dirty="0">
                <a:latin typeface="Calibri" pitchFamily="34" charset="0"/>
                <a:cs typeface="Calibri" pitchFamily="34" charset="0"/>
              </a:rPr>
              <a:t>Tecnología</a:t>
            </a:r>
            <a:endParaRPr lang="es-EC" sz="2100" dirty="0">
              <a:latin typeface="Calibri" pitchFamily="34" charset="0"/>
              <a:cs typeface="Calibri" pitchFamily="34" charset="0"/>
            </a:endParaRPr>
          </a:p>
          <a:p>
            <a:pPr marL="0" lvl="0" indent="0" algn="just">
              <a:buNone/>
            </a:pPr>
            <a:r>
              <a:rPr lang="es-ES" sz="2100" dirty="0">
                <a:latin typeface="Calibri" pitchFamily="34" charset="0"/>
                <a:cs typeface="Calibri" pitchFamily="34" charset="0"/>
              </a:rPr>
              <a:t>Calidad</a:t>
            </a:r>
            <a:endParaRPr lang="es-EC" sz="2100" dirty="0">
              <a:latin typeface="Calibri" pitchFamily="34" charset="0"/>
              <a:cs typeface="Calibri" pitchFamily="34" charset="0"/>
            </a:endParaRPr>
          </a:p>
          <a:p>
            <a:pPr marL="0" lvl="0" indent="0" algn="just">
              <a:buNone/>
            </a:pPr>
            <a:r>
              <a:rPr lang="es-ES" sz="2100" dirty="0">
                <a:latin typeface="Calibri" pitchFamily="34" charset="0"/>
                <a:cs typeface="Calibri" pitchFamily="34" charset="0"/>
              </a:rPr>
              <a:t>Precio</a:t>
            </a:r>
            <a:endParaRPr lang="es-EC" sz="2100" dirty="0">
              <a:latin typeface="Calibri" pitchFamily="34" charset="0"/>
              <a:cs typeface="Calibri" pitchFamily="34" charset="0"/>
            </a:endParaRPr>
          </a:p>
          <a:p>
            <a:pPr marL="0" lvl="0" indent="0" algn="just">
              <a:buNone/>
            </a:pPr>
            <a:r>
              <a:rPr lang="es-ES" sz="2100" dirty="0">
                <a:latin typeface="Calibri" pitchFamily="34" charset="0"/>
                <a:cs typeface="Calibri" pitchFamily="34" charset="0"/>
              </a:rPr>
              <a:t>Garantía</a:t>
            </a:r>
            <a:endParaRPr lang="es-EC" sz="2100" dirty="0">
              <a:latin typeface="Calibri" pitchFamily="34" charset="0"/>
              <a:cs typeface="Calibri" pitchFamily="34" charset="0"/>
            </a:endParaRPr>
          </a:p>
          <a:p>
            <a:pPr marL="0" lvl="0" indent="0" algn="just">
              <a:buNone/>
            </a:pPr>
            <a:r>
              <a:rPr lang="es-ES" sz="2100" dirty="0">
                <a:latin typeface="Calibri" pitchFamily="34" charset="0"/>
                <a:cs typeface="Calibri" pitchFamily="34" charset="0"/>
              </a:rPr>
              <a:t>Trabajo en Equipo</a:t>
            </a:r>
            <a:endParaRPr lang="es-EC" sz="2100" dirty="0">
              <a:latin typeface="Calibri" pitchFamily="34" charset="0"/>
              <a:cs typeface="Calibri" pitchFamily="34" charset="0"/>
            </a:endParaRPr>
          </a:p>
          <a:p>
            <a:pPr marL="0" lvl="0" indent="0" algn="just">
              <a:buNone/>
            </a:pPr>
            <a:r>
              <a:rPr lang="es-ES" sz="2100" dirty="0">
                <a:latin typeface="Calibri" pitchFamily="34" charset="0"/>
                <a:cs typeface="Calibri" pitchFamily="34" charset="0"/>
              </a:rPr>
              <a:t>Liderazgo</a:t>
            </a:r>
            <a:endParaRPr lang="es-EC" sz="2100" dirty="0">
              <a:latin typeface="Calibri" pitchFamily="34" charset="0"/>
              <a:cs typeface="Calibri" pitchFamily="34" charset="0"/>
            </a:endParaRPr>
          </a:p>
          <a:p>
            <a:pPr marL="0" indent="0" algn="just">
              <a:buNone/>
            </a:pPr>
            <a:endParaRPr lang="es-EC" sz="2400" dirty="0"/>
          </a:p>
          <a:p>
            <a:pPr marL="0" indent="0" algn="just">
              <a:buNone/>
            </a:pPr>
            <a:endParaRPr lang="es-EC" sz="2000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33765624"/>
      </p:ext>
    </p:extLst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3065</TotalTime>
  <Words>2001</Words>
  <Application>Microsoft Office PowerPoint</Application>
  <PresentationFormat>Presentación en pantalla (4:3)</PresentationFormat>
  <Paragraphs>396</Paragraphs>
  <Slides>45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7" baseType="lpstr">
      <vt:lpstr>Tema de Office</vt:lpstr>
      <vt:lpstr>Equation.DSMT4</vt:lpstr>
      <vt:lpstr>AUTOR: GABRIELA PAOLA PALMA CORRALES.  DIRECTOR: ING. LUIS TIPÁN, MBA.  CODIRECTOR: ING. ÁLVARO CARRILLO P, MBA.</vt:lpstr>
      <vt:lpstr>IMPORTANCIA</vt:lpstr>
      <vt:lpstr>OBJETIVO </vt:lpstr>
      <vt:lpstr>OBJETIVOS ESPECÍFICOS</vt:lpstr>
      <vt:lpstr>CLIENTES</vt:lpstr>
      <vt:lpstr>PROVEEDORES </vt:lpstr>
      <vt:lpstr>COMPETENCIA</vt:lpstr>
      <vt:lpstr>FILOSOFÍA EMPRESARIAL ACTUAL </vt:lpstr>
      <vt:lpstr>AMBIENTE INTERNO</vt:lpstr>
      <vt:lpstr>ESTRUCTURA ORGÁNICA </vt:lpstr>
      <vt:lpstr>TAMAÑO DE LA MUESTRA</vt:lpstr>
      <vt:lpstr>Presentación de PowerPoint</vt:lpstr>
      <vt:lpstr>RESULTADOS DE LA INVESTIGACIÓN DE MERCADO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Aceptaría un descuento por pronto pago o pago de contado?</vt:lpstr>
      <vt:lpstr>Cuando no compra en FERRETERÍA LOS NEVADOS, a dónde acude?</vt:lpstr>
      <vt:lpstr>En relación a la Competencia, en qué tamaño ubicaría usted a FERRETERÍA LOS NEVADOS</vt:lpstr>
      <vt:lpstr>FODA</vt:lpstr>
      <vt:lpstr>FODA</vt:lpstr>
      <vt:lpstr>FODA</vt:lpstr>
      <vt:lpstr>FODA</vt:lpstr>
      <vt:lpstr>ANÁLISIS FINANCIERO </vt:lpstr>
      <vt:lpstr>RAZONES FINANCIERAS  2010-2013</vt:lpstr>
      <vt:lpstr>RAZONES DE ACTIVIDAD </vt:lpstr>
      <vt:lpstr>RAZONES DE ENDEUDAMIENTO </vt:lpstr>
      <vt:lpstr>RAZONES DE RENTABILIDAD </vt:lpstr>
      <vt:lpstr>PUNTO DE EQUILIBRIO</vt:lpstr>
      <vt:lpstr>FODA FINANCIERO</vt:lpstr>
      <vt:lpstr>FODA FINANCIERO</vt:lpstr>
      <vt:lpstr>PLAN FINANCIERO  Matríz BCG (Boston Consulting Group).   </vt:lpstr>
      <vt:lpstr>Matriz G.E.(General Electric) </vt:lpstr>
      <vt:lpstr>  Matriz del ciclo de vida </vt:lpstr>
      <vt:lpstr>OBJETIVOS FINANCIEROS </vt:lpstr>
      <vt:lpstr>ESTRATEGIAS </vt:lpstr>
      <vt:lpstr>RAZONES FINANCIERAS 2014-2017</vt:lpstr>
      <vt:lpstr>RENTABILIDAD </vt:lpstr>
      <vt:lpstr>ENDEUDAMIENTO </vt:lpstr>
      <vt:lpstr>CONCLUSIÓN </vt:lpstr>
      <vt:lpstr>RECOMENDACIÓNES</vt:lpstr>
    </vt:vector>
  </TitlesOfParts>
  <Company>JONATHAN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</dc:creator>
  <cp:lastModifiedBy>COMPU</cp:lastModifiedBy>
  <cp:revision>277</cp:revision>
  <cp:lastPrinted>2014-11-05T15:50:19Z</cp:lastPrinted>
  <dcterms:created xsi:type="dcterms:W3CDTF">2014-02-06T17:16:42Z</dcterms:created>
  <dcterms:modified xsi:type="dcterms:W3CDTF">2014-11-05T15:53:04Z</dcterms:modified>
</cp:coreProperties>
</file>