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53"/>
  </p:notes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2"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FFCC29"/>
    <a:srgbClr val="639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66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5F94F-5567-438F-89BF-27CCD267A25A}" type="datetimeFigureOut">
              <a:rPr lang="es-CO" smtClean="0"/>
              <a:t>22/07/2014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F556C-C34C-4802-8F8B-E30434904DE6}" type="slidenum">
              <a:rPr lang="es-CO" smtClean="0"/>
              <a:t>‹Nº›</a:t>
            </a:fld>
            <a:endParaRPr lang="es-CO"/>
          </a:p>
        </p:txBody>
      </p:sp>
    </p:spTree>
    <p:extLst>
      <p:ext uri="{BB962C8B-B14F-4D97-AF65-F5344CB8AC3E}">
        <p14:creationId xmlns:p14="http://schemas.microsoft.com/office/powerpoint/2010/main" val="366890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5</a:t>
            </a:fld>
            <a:endParaRPr lang="es-CO"/>
          </a:p>
        </p:txBody>
      </p:sp>
    </p:spTree>
    <p:extLst>
      <p:ext uri="{BB962C8B-B14F-4D97-AF65-F5344CB8AC3E}">
        <p14:creationId xmlns:p14="http://schemas.microsoft.com/office/powerpoint/2010/main" val="172753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7</a:t>
            </a:fld>
            <a:endParaRPr lang="es-CO"/>
          </a:p>
        </p:txBody>
      </p:sp>
    </p:spTree>
    <p:extLst>
      <p:ext uri="{BB962C8B-B14F-4D97-AF65-F5344CB8AC3E}">
        <p14:creationId xmlns:p14="http://schemas.microsoft.com/office/powerpoint/2010/main" val="32293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Decodificación</a:t>
            </a:r>
            <a:r>
              <a:rPr lang="es-CO" baseline="0" dirty="0" smtClean="0"/>
              <a:t> / No puede haber lectura sin comprensión. La capacidad que tiene una persona para darle sentido y trascendencia a lo que lee, el lector da un valor subjetivo a lo que lee.</a:t>
            </a:r>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10</a:t>
            </a:fld>
            <a:endParaRPr lang="es-CO"/>
          </a:p>
        </p:txBody>
      </p:sp>
    </p:spTree>
    <p:extLst>
      <p:ext uri="{BB962C8B-B14F-4D97-AF65-F5344CB8AC3E}">
        <p14:creationId xmlns:p14="http://schemas.microsoft.com/office/powerpoint/2010/main" val="8749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Desarrollar los sentidos.</a:t>
            </a:r>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12</a:t>
            </a:fld>
            <a:endParaRPr lang="es-CO"/>
          </a:p>
        </p:txBody>
      </p:sp>
    </p:spTree>
    <p:extLst>
      <p:ext uri="{BB962C8B-B14F-4D97-AF65-F5344CB8AC3E}">
        <p14:creationId xmlns:p14="http://schemas.microsoft.com/office/powerpoint/2010/main" val="300816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Esta lectura también puede ser comprensiva o no.</a:t>
            </a:r>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13</a:t>
            </a:fld>
            <a:endParaRPr lang="es-CO"/>
          </a:p>
        </p:txBody>
      </p:sp>
    </p:spTree>
    <p:extLst>
      <p:ext uri="{BB962C8B-B14F-4D97-AF65-F5344CB8AC3E}">
        <p14:creationId xmlns:p14="http://schemas.microsoft.com/office/powerpoint/2010/main" val="147966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Ritmo:</a:t>
            </a:r>
            <a:r>
              <a:rPr lang="es-CO" baseline="0" dirty="0" smtClean="0"/>
              <a:t> </a:t>
            </a:r>
            <a:r>
              <a:rPr lang="es-CO" sz="1200" kern="1200" dirty="0" smtClean="0">
                <a:solidFill>
                  <a:schemeClr val="tx1"/>
                </a:solidFill>
                <a:effectLst/>
                <a:latin typeface="+mn-lt"/>
                <a:ea typeface="+mn-ea"/>
                <a:cs typeface="+mn-cs"/>
              </a:rPr>
              <a:t>Es la repetición de un elemento, para cautivar la atención del lector y especialmente para darle continuidad a la narración.</a:t>
            </a:r>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15</a:t>
            </a:fld>
            <a:endParaRPr lang="es-CO"/>
          </a:p>
        </p:txBody>
      </p:sp>
    </p:spTree>
    <p:extLst>
      <p:ext uri="{BB962C8B-B14F-4D97-AF65-F5344CB8AC3E}">
        <p14:creationId xmlns:p14="http://schemas.microsoft.com/office/powerpoint/2010/main" val="76129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Toma fuerza en un mundo preponderantemente visual / Libro</a:t>
            </a:r>
            <a:r>
              <a:rPr lang="es-CO" baseline="0" dirty="0" smtClean="0"/>
              <a:t> Álbum </a:t>
            </a:r>
            <a:r>
              <a:rPr lang="es-CO" baseline="0" smtClean="0"/>
              <a:t>con texto y sin texto.</a:t>
            </a:r>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16</a:t>
            </a:fld>
            <a:endParaRPr lang="es-CO"/>
          </a:p>
        </p:txBody>
      </p:sp>
    </p:spTree>
    <p:extLst>
      <p:ext uri="{BB962C8B-B14F-4D97-AF65-F5344CB8AC3E}">
        <p14:creationId xmlns:p14="http://schemas.microsoft.com/office/powerpoint/2010/main" val="347786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Relacionarlos con los cuentos comunes. Los niños hacen hipótesis y luego las descartan.</a:t>
            </a:r>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17</a:t>
            </a:fld>
            <a:endParaRPr lang="es-CO"/>
          </a:p>
        </p:txBody>
      </p:sp>
    </p:spTree>
    <p:extLst>
      <p:ext uri="{BB962C8B-B14F-4D97-AF65-F5344CB8AC3E}">
        <p14:creationId xmlns:p14="http://schemas.microsoft.com/office/powerpoint/2010/main" val="183843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7BF556C-C34C-4802-8F8B-E30434904DE6}" type="slidenum">
              <a:rPr lang="es-CO" smtClean="0"/>
              <a:t>25</a:t>
            </a:fld>
            <a:endParaRPr lang="es-CO"/>
          </a:p>
        </p:txBody>
      </p:sp>
    </p:spTree>
    <p:extLst>
      <p:ext uri="{BB962C8B-B14F-4D97-AF65-F5344CB8AC3E}">
        <p14:creationId xmlns:p14="http://schemas.microsoft.com/office/powerpoint/2010/main" val="297558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77287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119110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217338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90454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168193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335404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167653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2148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49307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208735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F5747C-DECB-4F86-8FFB-D5736D342043}" type="datetimeFigureOut">
              <a:rPr lang="es-CO" smtClean="0"/>
              <a:t>22/07/2014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DE95AF0-0022-430D-AB5C-57D5A0269AAE}" type="slidenum">
              <a:rPr lang="es-CO" smtClean="0"/>
              <a:t>‹Nº›</a:t>
            </a:fld>
            <a:endParaRPr lang="es-CO"/>
          </a:p>
        </p:txBody>
      </p:sp>
    </p:spTree>
    <p:extLst>
      <p:ext uri="{BB962C8B-B14F-4D97-AF65-F5344CB8AC3E}">
        <p14:creationId xmlns:p14="http://schemas.microsoft.com/office/powerpoint/2010/main" val="284013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5747C-DECB-4F86-8FFB-D5736D342043}" type="datetimeFigureOut">
              <a:rPr lang="es-CO" smtClean="0"/>
              <a:t>22/07/2014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95AF0-0022-430D-AB5C-57D5A0269AAE}" type="slidenum">
              <a:rPr lang="es-CO" smtClean="0"/>
              <a:t>‹Nº›</a:t>
            </a:fld>
            <a:endParaRPr lang="es-CO"/>
          </a:p>
        </p:txBody>
      </p:sp>
    </p:spTree>
    <p:extLst>
      <p:ext uri="{BB962C8B-B14F-4D97-AF65-F5344CB8AC3E}">
        <p14:creationId xmlns:p14="http://schemas.microsoft.com/office/powerpoint/2010/main" val="29853225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29"/>
        </a:soli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052736"/>
            <a:ext cx="7772400" cy="2594719"/>
          </a:xfrm>
        </p:spPr>
        <p:txBody>
          <a:bodyPr>
            <a:noAutofit/>
          </a:bodyPr>
          <a:lstStyle/>
          <a:p>
            <a:r>
              <a:rPr lang="es-CO" sz="2800" b="0" dirty="0" smtClean="0">
                <a:solidFill>
                  <a:schemeClr val="tx1"/>
                </a:solidFill>
                <a:effectLst/>
                <a:latin typeface="Cooper Black" panose="0208090404030B020404" pitchFamily="18" charset="0"/>
              </a:rPr>
              <a:t>Análisis de la aplicación del libro álbum </a:t>
            </a:r>
            <a:br>
              <a:rPr lang="es-CO" sz="2800" b="0" dirty="0" smtClean="0">
                <a:solidFill>
                  <a:schemeClr val="tx1"/>
                </a:solidFill>
                <a:effectLst/>
                <a:latin typeface="Cooper Black" panose="0208090404030B020404" pitchFamily="18" charset="0"/>
              </a:rPr>
            </a:br>
            <a:r>
              <a:rPr lang="es-CO" sz="2800" b="0" dirty="0" smtClean="0">
                <a:solidFill>
                  <a:schemeClr val="tx1"/>
                </a:solidFill>
                <a:effectLst/>
                <a:latin typeface="Cooper Black" panose="0208090404030B020404" pitchFamily="18" charset="0"/>
              </a:rPr>
              <a:t>para el mejoramiento de la comprensión lectora de los niños del primer año de educación básica de la escuela Alexander Romanovich Luria, ubicada en el sector norte de quito, durante el periodo académico 2013 – 2014</a:t>
            </a:r>
            <a:endParaRPr lang="es-CO" sz="2800" dirty="0"/>
          </a:p>
        </p:txBody>
      </p:sp>
      <p:pic>
        <p:nvPicPr>
          <p:cNvPr id="8195" name="Picture 3" descr="C:\Users\carolina\Desktop\Promo-libro-álbum-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441320"/>
            <a:ext cx="6264696" cy="241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0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476672"/>
            <a:ext cx="6984776" cy="1143000"/>
          </a:xfrm>
        </p:spPr>
        <p:txBody>
          <a:bodyPr/>
          <a:lstStyle/>
          <a:p>
            <a:pPr algn="ctr"/>
            <a:r>
              <a:rPr lang="es-CO" dirty="0" smtClean="0"/>
              <a:t>2. Lectura </a:t>
            </a:r>
            <a:endParaRPr lang="es-CO" dirty="0"/>
          </a:p>
        </p:txBody>
      </p:sp>
      <p:sp>
        <p:nvSpPr>
          <p:cNvPr id="2" name="1 Marcador de contenido"/>
          <p:cNvSpPr>
            <a:spLocks noGrp="1"/>
          </p:cNvSpPr>
          <p:nvPr>
            <p:ph idx="1"/>
          </p:nvPr>
        </p:nvSpPr>
        <p:spPr>
          <a:xfrm>
            <a:off x="467544" y="1700809"/>
            <a:ext cx="8229600" cy="4032448"/>
          </a:xfrm>
        </p:spPr>
        <p:txBody>
          <a:bodyPr/>
          <a:lstStyle/>
          <a:p>
            <a:r>
              <a:rPr lang="es-CO" dirty="0" smtClean="0"/>
              <a:t>Importancia</a:t>
            </a:r>
          </a:p>
          <a:p>
            <a:pPr marL="109728" indent="0">
              <a:buNone/>
            </a:pPr>
            <a:endParaRPr lang="es-CO" dirty="0" smtClean="0"/>
          </a:p>
          <a:p>
            <a:r>
              <a:rPr lang="es-CO" dirty="0" smtClean="0"/>
              <a:t>Lectura Tradicional, Lectura </a:t>
            </a:r>
            <a:r>
              <a:rPr lang="es-CO" dirty="0"/>
              <a:t>C</a:t>
            </a:r>
            <a:r>
              <a:rPr lang="es-CO" dirty="0" smtClean="0"/>
              <a:t>omprensiva y Otras </a:t>
            </a:r>
            <a:r>
              <a:rPr lang="es-CO" dirty="0"/>
              <a:t>L</a:t>
            </a:r>
            <a:r>
              <a:rPr lang="es-CO" dirty="0" smtClean="0"/>
              <a:t>ecturas.</a:t>
            </a:r>
          </a:p>
          <a:p>
            <a:pPr marL="109728" indent="0">
              <a:buNone/>
            </a:pPr>
            <a:endParaRPr lang="es-CO" dirty="0" smtClean="0"/>
          </a:p>
          <a:p>
            <a:pPr marL="109728" indent="0">
              <a:buNone/>
            </a:pPr>
            <a:endParaRPr lang="es-CO" dirty="0"/>
          </a:p>
        </p:txBody>
      </p:sp>
    </p:spTree>
    <p:extLst>
      <p:ext uri="{BB962C8B-B14F-4D97-AF65-F5344CB8AC3E}">
        <p14:creationId xmlns:p14="http://schemas.microsoft.com/office/powerpoint/2010/main" val="3821055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836712"/>
            <a:ext cx="8229600" cy="4968552"/>
          </a:xfrm>
        </p:spPr>
        <p:txBody>
          <a:bodyPr>
            <a:normAutofit fontScale="70000" lnSpcReduction="20000"/>
          </a:bodyPr>
          <a:lstStyle/>
          <a:p>
            <a:pPr marL="109728" indent="0">
              <a:buNone/>
            </a:pPr>
            <a:r>
              <a:rPr lang="es-CO" dirty="0" smtClean="0"/>
              <a:t>Jaime Sarramona </a:t>
            </a:r>
            <a:r>
              <a:rPr lang="x-none" smtClean="0"/>
              <a:t>opina</a:t>
            </a:r>
            <a:r>
              <a:rPr lang="es-EC" dirty="0" smtClean="0"/>
              <a:t> </a:t>
            </a:r>
            <a:r>
              <a:rPr lang="es-EC" dirty="0"/>
              <a:t>que leer:</a:t>
            </a:r>
            <a:endParaRPr lang="es-CO" dirty="0"/>
          </a:p>
          <a:p>
            <a:pPr marL="109728" indent="0">
              <a:buNone/>
            </a:pPr>
            <a:endParaRPr lang="es-CO" dirty="0"/>
          </a:p>
          <a:p>
            <a:pPr marL="109728" indent="0">
              <a:buNone/>
            </a:pPr>
            <a:endParaRPr lang="es-EC" sz="3100" dirty="0" smtClean="0"/>
          </a:p>
          <a:p>
            <a:pPr marL="109728" indent="0" algn="just">
              <a:buNone/>
            </a:pPr>
            <a:r>
              <a:rPr lang="es-EC" sz="3100" dirty="0" smtClean="0"/>
              <a:t>E</a:t>
            </a:r>
            <a:r>
              <a:rPr lang="x-none" sz="3100"/>
              <a:t>s algo más que descifrar el significado de las palabras. Es una experiencia social que implica al autor y al lector, la lectura sobrepasa el límite de la palabra escrita, porque incluso los dibujos, las fotos e incluso los sonidos pueden dar un sesgo distinto al mensaje. Como sucede con todo tipo de acciones interpersonales, no hay que contemplar la lectura como una experiencia siempre igual. </a:t>
            </a:r>
            <a:endParaRPr lang="es-CO" sz="3100" dirty="0" smtClean="0"/>
          </a:p>
          <a:p>
            <a:pPr marL="109728" indent="0" algn="just">
              <a:buNone/>
            </a:pPr>
            <a:endParaRPr lang="es-CO" sz="3100" dirty="0"/>
          </a:p>
          <a:p>
            <a:pPr marL="109728" indent="0" algn="just">
              <a:buNone/>
            </a:pPr>
            <a:r>
              <a:rPr lang="x-none" sz="3100" smtClean="0"/>
              <a:t>Cada </a:t>
            </a:r>
            <a:r>
              <a:rPr lang="x-none" sz="3100"/>
              <a:t>mensaje plantea a cada lector nuevos problemas de comprensión, implicación, evaluación y aceptación, y cada uno lo recibe de manera diferente a los demás. La lectura de cualquier tipo de material, sea visual u oral, representativo o simbólico, constituye una experiencia única para cada persona.</a:t>
            </a:r>
            <a:endParaRPr lang="es-CO" sz="3100" dirty="0"/>
          </a:p>
          <a:p>
            <a:pPr marL="109728" indent="0">
              <a:buNone/>
            </a:pPr>
            <a:endParaRPr lang="es-CO" dirty="0"/>
          </a:p>
        </p:txBody>
      </p:sp>
    </p:spTree>
    <p:extLst>
      <p:ext uri="{BB962C8B-B14F-4D97-AF65-F5344CB8AC3E}">
        <p14:creationId xmlns:p14="http://schemas.microsoft.com/office/powerpoint/2010/main" val="3020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548680"/>
            <a:ext cx="8229600" cy="1143000"/>
          </a:xfrm>
        </p:spPr>
        <p:txBody>
          <a:bodyPr>
            <a:normAutofit/>
          </a:bodyPr>
          <a:lstStyle/>
          <a:p>
            <a:pPr algn="ctr"/>
            <a:r>
              <a:rPr lang="es-CO" sz="3600" dirty="0" smtClean="0"/>
              <a:t>Lectura de Imágenes</a:t>
            </a:r>
            <a:endParaRPr lang="es-CO" sz="3600" dirty="0"/>
          </a:p>
        </p:txBody>
      </p:sp>
      <p:sp>
        <p:nvSpPr>
          <p:cNvPr id="2" name="1 Marcador de contenido"/>
          <p:cNvSpPr>
            <a:spLocks noGrp="1"/>
          </p:cNvSpPr>
          <p:nvPr>
            <p:ph idx="1"/>
          </p:nvPr>
        </p:nvSpPr>
        <p:spPr>
          <a:xfrm>
            <a:off x="539552" y="1772816"/>
            <a:ext cx="8229600" cy="3819880"/>
          </a:xfrm>
        </p:spPr>
        <p:txBody>
          <a:bodyPr>
            <a:normAutofit fontScale="92500" lnSpcReduction="20000"/>
          </a:bodyPr>
          <a:lstStyle/>
          <a:p>
            <a:pPr marL="109728" indent="0" algn="ctr">
              <a:buNone/>
            </a:pPr>
            <a:r>
              <a:rPr lang="es-CO" dirty="0"/>
              <a:t>Los maestros de educación inicial deberían quitarle la supremacía a la palabra, cómo única otorgadora de validez a la hora de interpretar o comprender, sobre todo en esta época, 4 y 5 años, donde lo visual tiene vasta preponderancia. </a:t>
            </a:r>
            <a:endParaRPr lang="es-CO" dirty="0" smtClean="0"/>
          </a:p>
          <a:p>
            <a:pPr marL="109728" indent="0" algn="ctr">
              <a:buNone/>
            </a:pPr>
            <a:endParaRPr lang="es-CO" dirty="0"/>
          </a:p>
          <a:p>
            <a:pPr marL="109728" indent="0" algn="ctr">
              <a:buNone/>
            </a:pPr>
            <a:r>
              <a:rPr lang="es-CO" dirty="0" smtClean="0"/>
              <a:t>La </a:t>
            </a:r>
            <a:r>
              <a:rPr lang="es-CO" dirty="0"/>
              <a:t>lectura de imágenes puede ayudar a la construcción activa de significados como un proceso intencionado y reflexivo</a:t>
            </a:r>
          </a:p>
          <a:p>
            <a:endParaRPr lang="es-CO" dirty="0"/>
          </a:p>
        </p:txBody>
      </p:sp>
    </p:spTree>
    <p:extLst>
      <p:ext uri="{BB962C8B-B14F-4D97-AF65-F5344CB8AC3E}">
        <p14:creationId xmlns:p14="http://schemas.microsoft.com/office/powerpoint/2010/main" val="254678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O" dirty="0"/>
              <a:t>¿</a:t>
            </a:r>
            <a:r>
              <a:rPr lang="es-CO" dirty="0" smtClean="0"/>
              <a:t>Por qué y para qué leer imágenes?</a:t>
            </a:r>
            <a:endParaRPr lang="es-CO" dirty="0"/>
          </a:p>
        </p:txBody>
      </p:sp>
      <p:sp>
        <p:nvSpPr>
          <p:cNvPr id="2" name="1 Marcador de contenido"/>
          <p:cNvSpPr>
            <a:spLocks noGrp="1"/>
          </p:cNvSpPr>
          <p:nvPr>
            <p:ph idx="1"/>
          </p:nvPr>
        </p:nvSpPr>
        <p:spPr>
          <a:xfrm>
            <a:off x="457200" y="1481328"/>
            <a:ext cx="8229600" cy="4900000"/>
          </a:xfrm>
        </p:spPr>
        <p:txBody>
          <a:bodyPr>
            <a:normAutofit fontScale="77500" lnSpcReduction="20000"/>
          </a:bodyPr>
          <a:lstStyle/>
          <a:p>
            <a:r>
              <a:rPr lang="es-CO" sz="2900" dirty="0" smtClean="0"/>
              <a:t>El niño aprende viendo.</a:t>
            </a:r>
          </a:p>
          <a:p>
            <a:pPr marL="109728" indent="0">
              <a:buNone/>
            </a:pPr>
            <a:endParaRPr lang="es-CO" sz="2900" dirty="0" smtClean="0"/>
          </a:p>
          <a:p>
            <a:r>
              <a:rPr lang="es-CO" sz="2900" dirty="0" smtClean="0"/>
              <a:t>Sociedad visual: Redes sociales, fotografía, </a:t>
            </a:r>
            <a:r>
              <a:rPr lang="es-CO" sz="2900" dirty="0" err="1" smtClean="0"/>
              <a:t>tablets</a:t>
            </a:r>
            <a:r>
              <a:rPr lang="es-CO" sz="2900" dirty="0" smtClean="0"/>
              <a:t>, celulares.</a:t>
            </a:r>
          </a:p>
          <a:p>
            <a:pPr marL="109728" indent="0">
              <a:buNone/>
            </a:pPr>
            <a:endParaRPr lang="es-CO" sz="2900" dirty="0" smtClean="0"/>
          </a:p>
          <a:p>
            <a:r>
              <a:rPr lang="es-CO" sz="2900" dirty="0" smtClean="0"/>
              <a:t>Es una forma más amena y sencilla de presentarles la lectura.</a:t>
            </a:r>
          </a:p>
          <a:p>
            <a:pPr marL="109728" indent="0">
              <a:buNone/>
            </a:pPr>
            <a:endParaRPr lang="es-CO" sz="2900" dirty="0" smtClean="0"/>
          </a:p>
          <a:p>
            <a:r>
              <a:rPr lang="es-CO" sz="2900" dirty="0"/>
              <a:t>E</a:t>
            </a:r>
            <a:r>
              <a:rPr lang="es-CO" sz="2900" dirty="0" smtClean="0"/>
              <a:t>s un proceso más natural ir </a:t>
            </a:r>
            <a:r>
              <a:rPr lang="es-CO" sz="2900" dirty="0" smtClean="0"/>
              <a:t>de la imagen </a:t>
            </a:r>
            <a:r>
              <a:rPr lang="es-CO" sz="2900" dirty="0" smtClean="0"/>
              <a:t>al </a:t>
            </a:r>
            <a:r>
              <a:rPr lang="es-CO" sz="2900" dirty="0" smtClean="0"/>
              <a:t>texto </a:t>
            </a:r>
            <a:r>
              <a:rPr lang="es-CO" sz="2900" dirty="0" smtClean="0"/>
              <a:t>escrito.</a:t>
            </a:r>
            <a:endParaRPr lang="es-CO" sz="2900" dirty="0" smtClean="0"/>
          </a:p>
          <a:p>
            <a:pPr marL="109728" indent="0">
              <a:buNone/>
            </a:pPr>
            <a:endParaRPr lang="es-CO" sz="2900" dirty="0" smtClean="0"/>
          </a:p>
          <a:p>
            <a:r>
              <a:rPr lang="es-CO" sz="2900" dirty="0" smtClean="0"/>
              <a:t>Potencia el descubrimiento a través de los sentidos.</a:t>
            </a:r>
          </a:p>
          <a:p>
            <a:pPr marL="109728" indent="0">
              <a:buNone/>
            </a:pPr>
            <a:endParaRPr lang="es-CO" sz="2900" dirty="0" smtClean="0"/>
          </a:p>
          <a:p>
            <a:r>
              <a:rPr lang="es-CO" sz="2900" dirty="0" smtClean="0"/>
              <a:t>Se recuerda con mayor facilidad una imagen.</a:t>
            </a:r>
          </a:p>
          <a:p>
            <a:pPr marL="109728" indent="0">
              <a:buNone/>
            </a:pPr>
            <a:endParaRPr lang="es-CO" sz="2900" dirty="0" smtClean="0"/>
          </a:p>
          <a:p>
            <a:r>
              <a:rPr lang="es-CO" sz="2900" dirty="0" smtClean="0"/>
              <a:t>Los niños pueden ser partícipes de la lectura de imágenes a diferencia del texto.</a:t>
            </a:r>
          </a:p>
          <a:p>
            <a:endParaRPr lang="es-CO" dirty="0"/>
          </a:p>
        </p:txBody>
      </p:sp>
    </p:spTree>
    <p:extLst>
      <p:ext uri="{BB962C8B-B14F-4D97-AF65-F5344CB8AC3E}">
        <p14:creationId xmlns:p14="http://schemas.microsoft.com/office/powerpoint/2010/main" val="3472634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CO" sz="3600" dirty="0" smtClean="0"/>
              <a:t>3. Teoría de la Imagen</a:t>
            </a:r>
            <a:endParaRPr lang="es-CO" sz="3600" dirty="0"/>
          </a:p>
        </p:txBody>
      </p:sp>
      <p:sp>
        <p:nvSpPr>
          <p:cNvPr id="2" name="1 Marcador de contenido"/>
          <p:cNvSpPr>
            <a:spLocks noGrp="1"/>
          </p:cNvSpPr>
          <p:nvPr>
            <p:ph idx="1"/>
          </p:nvPr>
        </p:nvSpPr>
        <p:spPr>
          <a:xfrm>
            <a:off x="611560" y="1481328"/>
            <a:ext cx="8075240" cy="4525963"/>
          </a:xfrm>
        </p:spPr>
        <p:txBody>
          <a:bodyPr>
            <a:normAutofit lnSpcReduction="10000"/>
          </a:bodyPr>
          <a:lstStyle/>
          <a:p>
            <a:pPr marL="109728" indent="0">
              <a:buNone/>
            </a:pPr>
            <a:r>
              <a:rPr lang="es-CO" dirty="0" smtClean="0"/>
              <a:t>Las </a:t>
            </a:r>
            <a:r>
              <a:rPr lang="es-CO" dirty="0"/>
              <a:t>imágenes también son susceptibles de ser leídas, no sólo porque tienen un mensaje sino que ese mensaje puede ser un poderoso vehículo de transmisión de ideas, valores y </a:t>
            </a:r>
            <a:r>
              <a:rPr lang="es-CO" dirty="0" smtClean="0"/>
              <a:t>emociones.</a:t>
            </a:r>
          </a:p>
          <a:p>
            <a:pPr marL="109728" indent="0">
              <a:buNone/>
            </a:pPr>
            <a:endParaRPr lang="es-CO" dirty="0" smtClean="0"/>
          </a:p>
          <a:p>
            <a:pPr marL="109728" indent="0">
              <a:buNone/>
            </a:pPr>
            <a:r>
              <a:rPr lang="es-CO" dirty="0"/>
              <a:t>R</a:t>
            </a:r>
            <a:r>
              <a:rPr lang="es-CO" dirty="0" smtClean="0"/>
              <a:t>econocer </a:t>
            </a:r>
            <a:r>
              <a:rPr lang="es-CO" dirty="0"/>
              <a:t>una imagen no necesariamente significa entender el mensaje que la misma </a:t>
            </a:r>
            <a:r>
              <a:rPr lang="es-CO" dirty="0" smtClean="0"/>
              <a:t>contiene.</a:t>
            </a:r>
          </a:p>
        </p:txBody>
      </p:sp>
    </p:spTree>
    <p:extLst>
      <p:ext uri="{BB962C8B-B14F-4D97-AF65-F5344CB8AC3E}">
        <p14:creationId xmlns:p14="http://schemas.microsoft.com/office/powerpoint/2010/main" val="405992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CO" sz="3200" dirty="0" smtClean="0"/>
              <a:t>Elementos del lenguaje visual</a:t>
            </a:r>
            <a:endParaRPr lang="es-CO" sz="3200" dirty="0"/>
          </a:p>
        </p:txBody>
      </p:sp>
      <p:sp>
        <p:nvSpPr>
          <p:cNvPr id="2" name="1 Marcador de contenido"/>
          <p:cNvSpPr>
            <a:spLocks noGrp="1"/>
          </p:cNvSpPr>
          <p:nvPr>
            <p:ph idx="1"/>
          </p:nvPr>
        </p:nvSpPr>
        <p:spPr/>
        <p:txBody>
          <a:bodyPr>
            <a:normAutofit fontScale="92500"/>
          </a:bodyPr>
          <a:lstStyle/>
          <a:p>
            <a:pPr marL="109728" indent="0">
              <a:buNone/>
            </a:pPr>
            <a:r>
              <a:rPr lang="es-CO" dirty="0"/>
              <a:t>Los elementos del lenguaje visual se unen como </a:t>
            </a:r>
            <a:r>
              <a:rPr lang="es-CO" dirty="0" smtClean="0"/>
              <a:t>una </a:t>
            </a:r>
            <a:r>
              <a:rPr lang="es-CO" dirty="0"/>
              <a:t>gramática visual que intenta transmitir un mensaje, que por supuesto debe ser </a:t>
            </a:r>
            <a:r>
              <a:rPr lang="es-CO" dirty="0" smtClean="0"/>
              <a:t>decodificado.</a:t>
            </a:r>
          </a:p>
          <a:p>
            <a:pPr marL="109728" indent="0">
              <a:buNone/>
            </a:pPr>
            <a:endParaRPr lang="es-CO" dirty="0" smtClean="0"/>
          </a:p>
          <a:p>
            <a:r>
              <a:rPr lang="es-CO" dirty="0" smtClean="0"/>
              <a:t>Color</a:t>
            </a:r>
          </a:p>
          <a:p>
            <a:r>
              <a:rPr lang="es-CO" dirty="0" smtClean="0"/>
              <a:t>Ritmo</a:t>
            </a:r>
          </a:p>
          <a:p>
            <a:r>
              <a:rPr lang="es-CO" dirty="0" smtClean="0"/>
              <a:t>Composición (peso)</a:t>
            </a:r>
          </a:p>
          <a:p>
            <a:r>
              <a:rPr lang="es-CO" dirty="0" smtClean="0"/>
              <a:t>Luz</a:t>
            </a:r>
            <a:endParaRPr lang="es-CO" dirty="0"/>
          </a:p>
        </p:txBody>
      </p:sp>
    </p:spTree>
    <p:extLst>
      <p:ext uri="{BB962C8B-B14F-4D97-AF65-F5344CB8AC3E}">
        <p14:creationId xmlns:p14="http://schemas.microsoft.com/office/powerpoint/2010/main" val="3529969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CO" dirty="0" smtClean="0"/>
              <a:t>4. Libro Álbum</a:t>
            </a:r>
            <a:endParaRPr lang="es-CO" dirty="0"/>
          </a:p>
        </p:txBody>
      </p:sp>
      <p:sp>
        <p:nvSpPr>
          <p:cNvPr id="2" name="1 Marcador de contenido"/>
          <p:cNvSpPr>
            <a:spLocks noGrp="1"/>
          </p:cNvSpPr>
          <p:nvPr>
            <p:ph idx="1"/>
          </p:nvPr>
        </p:nvSpPr>
        <p:spPr/>
        <p:txBody>
          <a:bodyPr>
            <a:normAutofit fontScale="77500" lnSpcReduction="20000"/>
          </a:bodyPr>
          <a:lstStyle/>
          <a:p>
            <a:pPr marL="109728" indent="0">
              <a:buNone/>
            </a:pPr>
            <a:r>
              <a:rPr lang="es-CO" dirty="0" smtClean="0"/>
              <a:t>Michael </a:t>
            </a:r>
            <a:r>
              <a:rPr lang="es-CO" dirty="0" err="1" smtClean="0"/>
              <a:t>Lockwood</a:t>
            </a:r>
            <a:endParaRPr lang="es-CO" dirty="0" smtClean="0"/>
          </a:p>
          <a:p>
            <a:pPr marL="109728" indent="0">
              <a:buNone/>
            </a:pPr>
            <a:endParaRPr lang="es-CO" dirty="0"/>
          </a:p>
          <a:p>
            <a:pPr marL="109728" indent="0" algn="ctr">
              <a:buNone/>
            </a:pPr>
            <a:r>
              <a:rPr lang="es-CO" dirty="0"/>
              <a:t>El libro álbum </a:t>
            </a:r>
            <a:r>
              <a:rPr lang="es-CO" dirty="0" smtClean="0"/>
              <a:t>es </a:t>
            </a:r>
            <a:r>
              <a:rPr lang="es-CO" dirty="0"/>
              <a:t>un tipo de libro donde la </a:t>
            </a:r>
            <a:r>
              <a:rPr lang="es-CO" b="1" dirty="0"/>
              <a:t>imagen</a:t>
            </a:r>
            <a:r>
              <a:rPr lang="es-CO" dirty="0"/>
              <a:t> y el </a:t>
            </a:r>
            <a:r>
              <a:rPr lang="es-CO" b="1" dirty="0"/>
              <a:t>texto</a:t>
            </a:r>
            <a:r>
              <a:rPr lang="es-CO" dirty="0"/>
              <a:t> adquieren un nivel de significación que se activa con la relación de ambos </a:t>
            </a:r>
            <a:r>
              <a:rPr lang="es-CO" dirty="0" smtClean="0"/>
              <a:t>lenguajes.</a:t>
            </a:r>
          </a:p>
          <a:p>
            <a:pPr marL="109728" indent="0" algn="ctr">
              <a:buNone/>
            </a:pPr>
            <a:endParaRPr lang="es-CO" dirty="0"/>
          </a:p>
          <a:p>
            <a:pPr marL="109728" indent="0" algn="ctr">
              <a:buNone/>
            </a:pPr>
            <a:r>
              <a:rPr lang="es-CO" dirty="0" smtClean="0"/>
              <a:t>Generalmente la </a:t>
            </a:r>
            <a:r>
              <a:rPr lang="es-CO" dirty="0"/>
              <a:t>ilustración ocupa el total de la hoja y los textos son simplificados a un par de frases por cada doble página. Esta fuera de lo que habitualmente se conoce como libro infantil, ya que su importancia radica en el uso de textos e imágenes que se complementan de formas diferentes y que permiten distintos niveles de significación.</a:t>
            </a:r>
          </a:p>
          <a:p>
            <a:pPr marL="109728" indent="0">
              <a:buNone/>
            </a:pPr>
            <a:endParaRPr lang="es-CO" dirty="0"/>
          </a:p>
        </p:txBody>
      </p:sp>
    </p:spTree>
    <p:extLst>
      <p:ext uri="{BB962C8B-B14F-4D97-AF65-F5344CB8AC3E}">
        <p14:creationId xmlns:p14="http://schemas.microsoft.com/office/powerpoint/2010/main" val="2431089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413792"/>
            <a:ext cx="8229600" cy="1143000"/>
          </a:xfrm>
        </p:spPr>
        <p:txBody>
          <a:bodyPr>
            <a:normAutofit/>
          </a:bodyPr>
          <a:lstStyle/>
          <a:p>
            <a:pPr algn="ctr"/>
            <a:r>
              <a:rPr lang="es-CO" sz="3600" dirty="0" smtClean="0"/>
              <a:t>Características de los Libros Álbum</a:t>
            </a:r>
            <a:endParaRPr lang="es-CO" sz="3600" dirty="0"/>
          </a:p>
        </p:txBody>
      </p:sp>
      <p:sp>
        <p:nvSpPr>
          <p:cNvPr id="2" name="1 Marcador de contenido"/>
          <p:cNvSpPr>
            <a:spLocks noGrp="1"/>
          </p:cNvSpPr>
          <p:nvPr>
            <p:ph idx="1"/>
          </p:nvPr>
        </p:nvSpPr>
        <p:spPr>
          <a:xfrm>
            <a:off x="467544" y="1700808"/>
            <a:ext cx="8229600" cy="4248472"/>
          </a:xfrm>
        </p:spPr>
        <p:txBody>
          <a:bodyPr>
            <a:normAutofit fontScale="92500" lnSpcReduction="20000"/>
          </a:bodyPr>
          <a:lstStyle/>
          <a:p>
            <a:r>
              <a:rPr lang="es-CO" dirty="0" smtClean="0"/>
              <a:t>El texto e imagen se complementan o hacen un juego narrativo.</a:t>
            </a:r>
          </a:p>
          <a:p>
            <a:pPr marL="109728" indent="0">
              <a:buNone/>
            </a:pPr>
            <a:endParaRPr lang="es-CO" dirty="0" smtClean="0"/>
          </a:p>
          <a:p>
            <a:r>
              <a:rPr lang="es-CO" dirty="0" smtClean="0"/>
              <a:t>El lector debe participar en forma activa.</a:t>
            </a:r>
          </a:p>
          <a:p>
            <a:pPr marL="109728" indent="0">
              <a:buNone/>
            </a:pPr>
            <a:endParaRPr lang="es-CO" dirty="0" smtClean="0"/>
          </a:p>
          <a:p>
            <a:r>
              <a:rPr lang="es-CO" dirty="0" smtClean="0"/>
              <a:t>No existe sólo una interpretación válida de la narración.</a:t>
            </a:r>
          </a:p>
          <a:p>
            <a:pPr marL="109728" indent="0">
              <a:buNone/>
            </a:pPr>
            <a:endParaRPr lang="es-CO" dirty="0" smtClean="0"/>
          </a:p>
          <a:p>
            <a:r>
              <a:rPr lang="es-CO" dirty="0" smtClean="0"/>
              <a:t>Ofrecen diferentes niveles de comprensión.</a:t>
            </a:r>
          </a:p>
        </p:txBody>
      </p:sp>
    </p:spTree>
    <p:extLst>
      <p:ext uri="{BB962C8B-B14F-4D97-AF65-F5344CB8AC3E}">
        <p14:creationId xmlns:p14="http://schemas.microsoft.com/office/powerpoint/2010/main" val="206159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1207293"/>
            <a:ext cx="8229600" cy="4525963"/>
          </a:xfrm>
        </p:spPr>
        <p:txBody>
          <a:bodyPr>
            <a:normAutofit fontScale="77500" lnSpcReduction="20000"/>
          </a:bodyPr>
          <a:lstStyle/>
          <a:p>
            <a:r>
              <a:rPr lang="es-CO" sz="3300" dirty="0"/>
              <a:t>Tratan temas contemporáneos difíciles de tratar con la niñez</a:t>
            </a:r>
            <a:r>
              <a:rPr lang="es-CO" sz="3300" dirty="0" smtClean="0"/>
              <a:t>.</a:t>
            </a:r>
          </a:p>
          <a:p>
            <a:pPr marL="109728" indent="0">
              <a:buNone/>
            </a:pPr>
            <a:endParaRPr lang="es-CO" sz="3300" dirty="0"/>
          </a:p>
          <a:p>
            <a:r>
              <a:rPr lang="es-CO" sz="3300" dirty="0"/>
              <a:t>Contribuyen a la formación del gusto artístico y al conocimiento del patrimonio cultural tradicional</a:t>
            </a:r>
            <a:r>
              <a:rPr lang="es-CO" sz="3300" dirty="0" smtClean="0"/>
              <a:t>.</a:t>
            </a:r>
          </a:p>
          <a:p>
            <a:pPr marL="109728" indent="0">
              <a:buNone/>
            </a:pPr>
            <a:endParaRPr lang="es-CO" sz="3300" dirty="0"/>
          </a:p>
          <a:p>
            <a:r>
              <a:rPr lang="es-CO" sz="3300" dirty="0"/>
              <a:t>Brindan diferentes caminos para la lectura</a:t>
            </a:r>
            <a:r>
              <a:rPr lang="es-CO" sz="3300" dirty="0" smtClean="0"/>
              <a:t>.</a:t>
            </a:r>
          </a:p>
          <a:p>
            <a:pPr marL="109728" indent="0">
              <a:buNone/>
            </a:pPr>
            <a:endParaRPr lang="es-CO" sz="3300" dirty="0"/>
          </a:p>
          <a:p>
            <a:r>
              <a:rPr lang="es-CO" sz="3300" dirty="0"/>
              <a:t>Requieren de más de una lectura</a:t>
            </a:r>
            <a:r>
              <a:rPr lang="es-CO" sz="3300" dirty="0" smtClean="0"/>
              <a:t>.</a:t>
            </a:r>
          </a:p>
          <a:p>
            <a:pPr marL="109728" indent="0">
              <a:buNone/>
            </a:pPr>
            <a:endParaRPr lang="es-CO" sz="3300" dirty="0" smtClean="0"/>
          </a:p>
          <a:p>
            <a:r>
              <a:rPr lang="es-CO" sz="3300" dirty="0"/>
              <a:t>Hacen relaciones intertextuales o </a:t>
            </a:r>
            <a:r>
              <a:rPr lang="es-CO" sz="3300" dirty="0" err="1"/>
              <a:t>intervisuales</a:t>
            </a:r>
            <a:r>
              <a:rPr lang="es-CO" sz="3300" dirty="0"/>
              <a:t>.</a:t>
            </a:r>
          </a:p>
          <a:p>
            <a:endParaRPr lang="es-CO" dirty="0"/>
          </a:p>
          <a:p>
            <a:endParaRPr lang="es-CO" dirty="0"/>
          </a:p>
        </p:txBody>
      </p:sp>
    </p:spTree>
    <p:extLst>
      <p:ext uri="{BB962C8B-B14F-4D97-AF65-F5344CB8AC3E}">
        <p14:creationId xmlns:p14="http://schemas.microsoft.com/office/powerpoint/2010/main" val="77794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CO" sz="3800" dirty="0" smtClean="0"/>
              <a:t>Metodología de la Investigación</a:t>
            </a:r>
            <a:endParaRPr lang="es-CO" sz="3800" dirty="0"/>
          </a:p>
        </p:txBody>
      </p:sp>
      <p:pic>
        <p:nvPicPr>
          <p:cNvPr id="1025" name="Picture 1" descr="C:\Users\carolina\Desktop\tab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849928" cy="536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8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692696"/>
            <a:ext cx="8229600" cy="1143000"/>
          </a:xfrm>
        </p:spPr>
        <p:txBody>
          <a:bodyPr>
            <a:normAutofit/>
          </a:bodyPr>
          <a:lstStyle/>
          <a:p>
            <a:pPr algn="ctr"/>
            <a:r>
              <a:rPr lang="es-CO" sz="3600" dirty="0" smtClean="0"/>
              <a:t>Planteamiento del Problema</a:t>
            </a:r>
            <a:endParaRPr lang="es-CO" sz="3600" dirty="0"/>
          </a:p>
        </p:txBody>
      </p:sp>
      <p:sp>
        <p:nvSpPr>
          <p:cNvPr id="2" name="1 Marcador de contenido"/>
          <p:cNvSpPr>
            <a:spLocks noGrp="1"/>
          </p:cNvSpPr>
          <p:nvPr>
            <p:ph idx="1"/>
          </p:nvPr>
        </p:nvSpPr>
        <p:spPr>
          <a:xfrm>
            <a:off x="467544" y="1988840"/>
            <a:ext cx="4104456" cy="3816423"/>
          </a:xfrm>
        </p:spPr>
        <p:txBody>
          <a:bodyPr>
            <a:normAutofit lnSpcReduction="10000"/>
          </a:bodyPr>
          <a:lstStyle/>
          <a:p>
            <a:pPr marL="109728" indent="0" algn="ctr">
              <a:buNone/>
            </a:pPr>
            <a:r>
              <a:rPr lang="es-CO" dirty="0" smtClean="0"/>
              <a:t>A pesar de la importancia de la lectura los estudiantes, de los diferentes niveles de escolaridad, presentan falencias en la comprensión de lectura.</a:t>
            </a:r>
            <a:endParaRPr lang="es-CO" dirty="0"/>
          </a:p>
        </p:txBody>
      </p:sp>
      <p:pic>
        <p:nvPicPr>
          <p:cNvPr id="9218" name="Picture 2" descr="C:\Users\carolina\Desktop\d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819" y="2132856"/>
            <a:ext cx="3665621" cy="338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9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CO" dirty="0" smtClean="0"/>
              <a:t>Interpretación de Resultados</a:t>
            </a:r>
            <a:endParaRPr lang="es-CO" dirty="0"/>
          </a:p>
        </p:txBody>
      </p:sp>
      <p:sp>
        <p:nvSpPr>
          <p:cNvPr id="2" name="1 Marcador de contenido"/>
          <p:cNvSpPr>
            <a:spLocks noGrp="1"/>
          </p:cNvSpPr>
          <p:nvPr>
            <p:ph idx="1"/>
          </p:nvPr>
        </p:nvSpPr>
        <p:spPr>
          <a:xfrm>
            <a:off x="457200" y="1495325"/>
            <a:ext cx="8229600" cy="4525963"/>
          </a:xfrm>
        </p:spPr>
        <p:txBody>
          <a:bodyPr>
            <a:normAutofit/>
          </a:bodyPr>
          <a:lstStyle/>
          <a:p>
            <a:pPr marL="109728" indent="0" algn="ctr">
              <a:buNone/>
            </a:pPr>
            <a:r>
              <a:rPr lang="es-CO" sz="2400" b="1" dirty="0" smtClean="0"/>
              <a:t>Resultados del pre y post – test en forma grupal</a:t>
            </a:r>
            <a:endParaRPr lang="es-CO" sz="2400" b="1" dirty="0"/>
          </a:p>
          <a:p>
            <a:pPr marL="109728" indent="0">
              <a:buNone/>
            </a:pPr>
            <a:endParaRPr lang="es-CO" sz="1800" dirty="0"/>
          </a:p>
        </p:txBody>
      </p:sp>
      <p:pic>
        <p:nvPicPr>
          <p:cNvPr id="2050" name="Picture 2" descr="C:\Users\carolina\Desktop\aih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01076"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6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64704"/>
            <a:ext cx="8229600" cy="4525963"/>
          </a:xfrm>
        </p:spPr>
        <p:txBody>
          <a:bodyPr/>
          <a:lstStyle/>
          <a:p>
            <a:pPr marL="109728" indent="0">
              <a:buNone/>
            </a:pPr>
            <a:r>
              <a:rPr lang="es-CO" sz="2600" b="1" dirty="0"/>
              <a:t>Resultados del pre y post – test en forma grupal</a:t>
            </a:r>
          </a:p>
          <a:p>
            <a:pPr marL="109728" indent="0">
              <a:buNone/>
            </a:pPr>
            <a:endParaRPr lang="es-CO" dirty="0"/>
          </a:p>
        </p:txBody>
      </p:sp>
      <p:pic>
        <p:nvPicPr>
          <p:cNvPr id="4" name="Gráfico 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552728" cy="3888432"/>
          </a:xfrm>
          <a:prstGeom prst="rect">
            <a:avLst/>
          </a:prstGeom>
          <a:noFill/>
          <a:ln>
            <a:noFill/>
          </a:ln>
        </p:spPr>
      </p:pic>
    </p:spTree>
    <p:extLst>
      <p:ext uri="{BB962C8B-B14F-4D97-AF65-F5344CB8AC3E}">
        <p14:creationId xmlns:p14="http://schemas.microsoft.com/office/powerpoint/2010/main" val="2353466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476672"/>
            <a:ext cx="8229600" cy="648072"/>
          </a:xfrm>
        </p:spPr>
        <p:txBody>
          <a:bodyPr/>
          <a:lstStyle/>
          <a:p>
            <a:pPr marL="109728" indent="0" algn="ctr">
              <a:buNone/>
            </a:pPr>
            <a:r>
              <a:rPr lang="es-CO" sz="2400" b="1" dirty="0"/>
              <a:t>Resultados del pre y post – test en </a:t>
            </a:r>
            <a:r>
              <a:rPr lang="es-CO" sz="2400" b="1" dirty="0" smtClean="0"/>
              <a:t>forma individual</a:t>
            </a:r>
            <a:endParaRPr lang="es-CO" sz="2400" b="1" dirty="0"/>
          </a:p>
          <a:p>
            <a:pPr marL="109728" indent="0">
              <a:buNone/>
            </a:pPr>
            <a:endParaRPr lang="es-CO" dirty="0"/>
          </a:p>
        </p:txBody>
      </p:sp>
      <p:pic>
        <p:nvPicPr>
          <p:cNvPr id="3074" name="Picture 2" descr="C:\Users\carolina\Desktop\qoir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277225"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448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764704"/>
            <a:ext cx="8229600" cy="576064"/>
          </a:xfrm>
        </p:spPr>
        <p:txBody>
          <a:bodyPr/>
          <a:lstStyle/>
          <a:p>
            <a:pPr marL="109728" indent="0">
              <a:buNone/>
            </a:pPr>
            <a:r>
              <a:rPr lang="es-CO" sz="2400" b="1" dirty="0"/>
              <a:t>Resultados del pre y post – test en forma individual</a:t>
            </a:r>
          </a:p>
          <a:p>
            <a:endParaRPr lang="es-CO" dirty="0" smtClean="0"/>
          </a:p>
          <a:p>
            <a:endParaRPr lang="es-CO" dirty="0"/>
          </a:p>
        </p:txBody>
      </p:sp>
      <p:pic>
        <p:nvPicPr>
          <p:cNvPr id="4098" name="Picture 2" descr="C:\Users\carolina\Desktop\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470" y="1268760"/>
            <a:ext cx="7315201"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60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124744"/>
            <a:ext cx="8229600" cy="1143000"/>
          </a:xfrm>
        </p:spPr>
        <p:txBody>
          <a:bodyPr>
            <a:normAutofit/>
          </a:bodyPr>
          <a:lstStyle/>
          <a:p>
            <a:pPr algn="ctr"/>
            <a:r>
              <a:rPr lang="es-CO" sz="3200" dirty="0" smtClean="0"/>
              <a:t>Comprobación de Hipótesis</a:t>
            </a:r>
            <a:endParaRPr lang="es-CO" sz="3200" dirty="0"/>
          </a:p>
        </p:txBody>
      </p:sp>
      <p:sp>
        <p:nvSpPr>
          <p:cNvPr id="2" name="1 Marcador de contenido"/>
          <p:cNvSpPr>
            <a:spLocks noGrp="1"/>
          </p:cNvSpPr>
          <p:nvPr>
            <p:ph idx="1"/>
          </p:nvPr>
        </p:nvSpPr>
        <p:spPr>
          <a:xfrm>
            <a:off x="611560" y="2276872"/>
            <a:ext cx="7920880" cy="1875664"/>
          </a:xfrm>
        </p:spPr>
        <p:txBody>
          <a:bodyPr>
            <a:normAutofit/>
          </a:bodyPr>
          <a:lstStyle/>
          <a:p>
            <a:pPr marL="109728" indent="0">
              <a:buNone/>
            </a:pPr>
            <a:r>
              <a:rPr lang="x-none" smtClean="0"/>
              <a:t>La </a:t>
            </a:r>
            <a:r>
              <a:rPr lang="x-none"/>
              <a:t>utilización del recurso libro álbum con los niños del primer año de básica desarrolla mejores niveles de comprensión </a:t>
            </a:r>
            <a:r>
              <a:rPr lang="x-none"/>
              <a:t>lectora</a:t>
            </a:r>
            <a:r>
              <a:rPr lang="x-none" smtClean="0"/>
              <a:t>.</a:t>
            </a:r>
            <a:endParaRPr lang="es-CO" dirty="0"/>
          </a:p>
          <a:p>
            <a:endParaRPr lang="es-CO" dirty="0"/>
          </a:p>
        </p:txBody>
      </p:sp>
    </p:spTree>
    <p:extLst>
      <p:ext uri="{BB962C8B-B14F-4D97-AF65-F5344CB8AC3E}">
        <p14:creationId xmlns:p14="http://schemas.microsoft.com/office/powerpoint/2010/main" val="92925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CO" sz="3800" dirty="0" smtClean="0"/>
              <a:t>Resultados Prueba “t”</a:t>
            </a:r>
            <a:endParaRPr lang="es-CO" sz="3800" dirty="0"/>
          </a:p>
        </p:txBody>
      </p:sp>
      <p:pic>
        <p:nvPicPr>
          <p:cNvPr id="5122" name="Picture 2" descr="C:\Users\carolina\Desktop\prueba 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89840"/>
            <a:ext cx="5544616" cy="509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33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CO" dirty="0" smtClean="0"/>
              <a:t>Evaluación de los Objetivos</a:t>
            </a:r>
            <a:endParaRPr lang="es-CO" dirty="0"/>
          </a:p>
        </p:txBody>
      </p:sp>
      <p:sp>
        <p:nvSpPr>
          <p:cNvPr id="2" name="1 Marcador de contenido"/>
          <p:cNvSpPr>
            <a:spLocks noGrp="1"/>
          </p:cNvSpPr>
          <p:nvPr>
            <p:ph idx="1"/>
          </p:nvPr>
        </p:nvSpPr>
        <p:spPr/>
        <p:txBody>
          <a:bodyPr>
            <a:normAutofit lnSpcReduction="10000"/>
          </a:bodyPr>
          <a:lstStyle/>
          <a:p>
            <a:pPr lvl="0"/>
            <a:r>
              <a:rPr lang="es-CO" sz="2400" dirty="0"/>
              <a:t>Evaluar  el nivel de comprensión lectora inicial de los estudiantes.</a:t>
            </a:r>
          </a:p>
          <a:p>
            <a:pPr marL="109728" indent="0">
              <a:buNone/>
            </a:pPr>
            <a:endParaRPr lang="es-CO" sz="2400" dirty="0"/>
          </a:p>
          <a:p>
            <a:pPr lvl="0"/>
            <a:r>
              <a:rPr lang="es-CO" sz="2400" dirty="0"/>
              <a:t>Emplear el recurso libro álbum con los estudiantes.</a:t>
            </a:r>
          </a:p>
          <a:p>
            <a:pPr marL="109728" lvl="0" indent="0">
              <a:buNone/>
            </a:pPr>
            <a:endParaRPr lang="es-CO" sz="2400" dirty="0"/>
          </a:p>
          <a:p>
            <a:pPr lvl="0"/>
            <a:r>
              <a:rPr lang="es-CO" sz="2400" dirty="0"/>
              <a:t>Evaluar el nivel de comprensión lectora de los estudiantes, después de aplicado el recuso libro álbum.</a:t>
            </a:r>
          </a:p>
          <a:p>
            <a:pPr marL="109728" indent="0">
              <a:buNone/>
            </a:pPr>
            <a:endParaRPr lang="es-CO" sz="2400" dirty="0"/>
          </a:p>
          <a:p>
            <a:pPr lvl="0"/>
            <a:r>
              <a:rPr lang="es-CO" sz="2400" dirty="0"/>
              <a:t>Analizar las conclusiones que brindarán las evaluaciones y realizar una propuesta alternativa para el mejoramiento de la comprensión lectora de los estudiantes</a:t>
            </a:r>
            <a:r>
              <a:rPr lang="es-CO" sz="2400" dirty="0" smtClean="0"/>
              <a:t>.</a:t>
            </a:r>
          </a:p>
          <a:p>
            <a:pPr lvl="0"/>
            <a:endParaRPr lang="es-CO" sz="2400" dirty="0"/>
          </a:p>
          <a:p>
            <a:pPr lvl="0"/>
            <a:endParaRPr lang="es-CO" sz="2400" dirty="0" smtClean="0"/>
          </a:p>
          <a:p>
            <a:endParaRPr lang="es-CO" dirty="0"/>
          </a:p>
        </p:txBody>
      </p:sp>
    </p:spTree>
    <p:extLst>
      <p:ext uri="{BB962C8B-B14F-4D97-AF65-F5344CB8AC3E}">
        <p14:creationId xmlns:p14="http://schemas.microsoft.com/office/powerpoint/2010/main" val="1498374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20688"/>
            <a:ext cx="8229600" cy="1143000"/>
          </a:xfrm>
        </p:spPr>
        <p:txBody>
          <a:bodyPr>
            <a:normAutofit/>
          </a:bodyPr>
          <a:lstStyle/>
          <a:p>
            <a:pPr algn="ctr"/>
            <a:r>
              <a:rPr lang="es-CO" sz="3400" dirty="0" smtClean="0"/>
              <a:t>Respuesta al problema de Investigación</a:t>
            </a:r>
            <a:endParaRPr lang="es-CO" sz="3400" dirty="0"/>
          </a:p>
        </p:txBody>
      </p:sp>
      <p:sp>
        <p:nvSpPr>
          <p:cNvPr id="2" name="1 Marcador de contenido"/>
          <p:cNvSpPr>
            <a:spLocks noGrp="1"/>
          </p:cNvSpPr>
          <p:nvPr>
            <p:ph idx="1"/>
          </p:nvPr>
        </p:nvSpPr>
        <p:spPr>
          <a:xfrm>
            <a:off x="467544" y="2132856"/>
            <a:ext cx="8229600" cy="1875664"/>
          </a:xfrm>
        </p:spPr>
        <p:txBody>
          <a:bodyPr>
            <a:normAutofit lnSpcReduction="10000"/>
          </a:bodyPr>
          <a:lstStyle/>
          <a:p>
            <a:pPr marL="109728" indent="0" algn="ctr">
              <a:buNone/>
            </a:pPr>
            <a:r>
              <a:rPr lang="es-CO" dirty="0"/>
              <a:t>A pesar de la importancia de la lectura los estudiantes, de los diferentes niveles de escolaridad, presentan falencias en la comprensión de lectura.</a:t>
            </a:r>
          </a:p>
          <a:p>
            <a:pPr marL="109728" indent="0">
              <a:buNone/>
            </a:pPr>
            <a:endParaRPr lang="es-CO" dirty="0"/>
          </a:p>
        </p:txBody>
      </p:sp>
    </p:spTree>
    <p:extLst>
      <p:ext uri="{BB962C8B-B14F-4D97-AF65-F5344CB8AC3E}">
        <p14:creationId xmlns:p14="http://schemas.microsoft.com/office/powerpoint/2010/main" val="90941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764704"/>
            <a:ext cx="8229600" cy="490066"/>
          </a:xfrm>
        </p:spPr>
        <p:txBody>
          <a:bodyPr>
            <a:normAutofit fontScale="90000"/>
          </a:bodyPr>
          <a:lstStyle/>
          <a:p>
            <a:pPr algn="ctr"/>
            <a:r>
              <a:rPr lang="es-CO" dirty="0" smtClean="0"/>
              <a:t>Conclusiones</a:t>
            </a:r>
            <a:br>
              <a:rPr lang="es-CO" dirty="0" smtClean="0"/>
            </a:br>
            <a:endParaRPr lang="es-CO" dirty="0"/>
          </a:p>
        </p:txBody>
      </p:sp>
      <p:sp>
        <p:nvSpPr>
          <p:cNvPr id="2" name="1 Marcador de contenido"/>
          <p:cNvSpPr>
            <a:spLocks noGrp="1"/>
          </p:cNvSpPr>
          <p:nvPr>
            <p:ph idx="1"/>
          </p:nvPr>
        </p:nvSpPr>
        <p:spPr>
          <a:xfrm>
            <a:off x="457200" y="1481328"/>
            <a:ext cx="8229600" cy="4467951"/>
          </a:xfrm>
        </p:spPr>
        <p:txBody>
          <a:bodyPr>
            <a:normAutofit fontScale="62500" lnSpcReduction="20000"/>
          </a:bodyPr>
          <a:lstStyle/>
          <a:p>
            <a:r>
              <a:rPr lang="es-CO" sz="4500" dirty="0" smtClean="0"/>
              <a:t>Mejoría grupal del 34% en la comprensión lectora.</a:t>
            </a:r>
          </a:p>
          <a:p>
            <a:pPr marL="0" indent="0">
              <a:buNone/>
            </a:pPr>
            <a:endParaRPr lang="es-CO" sz="4500" dirty="0" smtClean="0"/>
          </a:p>
          <a:p>
            <a:pPr marL="0" indent="0">
              <a:buNone/>
            </a:pPr>
            <a:r>
              <a:rPr lang="es-CO" sz="4500" dirty="0" smtClean="0"/>
              <a:t>Los estudiantes:</a:t>
            </a:r>
          </a:p>
          <a:p>
            <a:r>
              <a:rPr lang="es-CO" sz="4500" dirty="0" smtClean="0"/>
              <a:t>Crearon vínculos afectivos con los libros.</a:t>
            </a:r>
          </a:p>
          <a:p>
            <a:pPr marL="0" indent="0">
              <a:buNone/>
            </a:pPr>
            <a:endParaRPr lang="es-CO" sz="4500" dirty="0" smtClean="0"/>
          </a:p>
          <a:p>
            <a:r>
              <a:rPr lang="es-CO" sz="4500" dirty="0" smtClean="0"/>
              <a:t>Aprendieron las destrezas de las 3 áreas estudiadas.</a:t>
            </a:r>
          </a:p>
          <a:p>
            <a:pPr marL="0" indent="0">
              <a:buNone/>
            </a:pPr>
            <a:endParaRPr lang="es-CO" sz="4500" dirty="0" smtClean="0"/>
          </a:p>
          <a:p>
            <a:r>
              <a:rPr lang="es-CO" sz="4500" dirty="0" smtClean="0"/>
              <a:t>Aprendieron a reflexionar antes de contestar.</a:t>
            </a:r>
          </a:p>
          <a:p>
            <a:pPr marL="0" indent="0">
              <a:buNone/>
            </a:pPr>
            <a:endParaRPr lang="es-CO" sz="4500" dirty="0" smtClean="0"/>
          </a:p>
          <a:p>
            <a:r>
              <a:rPr lang="es-CO" sz="4500" dirty="0" smtClean="0"/>
              <a:t>Lograron elaborar ideas en conjunto.</a:t>
            </a:r>
          </a:p>
          <a:p>
            <a:endParaRPr lang="es-CO" dirty="0"/>
          </a:p>
        </p:txBody>
      </p:sp>
    </p:spTree>
    <p:extLst>
      <p:ext uri="{BB962C8B-B14F-4D97-AF65-F5344CB8AC3E}">
        <p14:creationId xmlns:p14="http://schemas.microsoft.com/office/powerpoint/2010/main" val="561266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r>
              <a:rPr lang="es-CO" sz="4000" dirty="0" smtClean="0"/>
              <a:t>Recomendaciones</a:t>
            </a:r>
            <a:endParaRPr lang="es-CO" sz="4000" dirty="0"/>
          </a:p>
        </p:txBody>
      </p:sp>
      <p:sp>
        <p:nvSpPr>
          <p:cNvPr id="2" name="1 Marcador de contenido"/>
          <p:cNvSpPr>
            <a:spLocks noGrp="1"/>
          </p:cNvSpPr>
          <p:nvPr>
            <p:ph idx="1"/>
          </p:nvPr>
        </p:nvSpPr>
        <p:spPr/>
        <p:txBody>
          <a:bodyPr>
            <a:normAutofit fontScale="92500" lnSpcReduction="10000"/>
          </a:bodyPr>
          <a:lstStyle/>
          <a:p>
            <a:pPr marL="109728" indent="0">
              <a:buNone/>
            </a:pPr>
            <a:r>
              <a:rPr lang="es-CO" dirty="0" smtClean="0"/>
              <a:t>Para los docentes: </a:t>
            </a:r>
          </a:p>
          <a:p>
            <a:r>
              <a:rPr lang="es-CO" dirty="0" smtClean="0"/>
              <a:t>Considerar la importancia de la educación visual.</a:t>
            </a:r>
          </a:p>
          <a:p>
            <a:pPr marL="109728" indent="0">
              <a:buNone/>
            </a:pPr>
            <a:endParaRPr lang="es-CO" dirty="0" smtClean="0"/>
          </a:p>
          <a:p>
            <a:r>
              <a:rPr lang="es-CO" dirty="0" smtClean="0"/>
              <a:t>Aprender a construir significados antes de aprender a decodificar.</a:t>
            </a:r>
          </a:p>
          <a:p>
            <a:endParaRPr lang="es-CO" dirty="0"/>
          </a:p>
          <a:p>
            <a:r>
              <a:rPr lang="es-CO" dirty="0" smtClean="0"/>
              <a:t>Evaluar, </a:t>
            </a:r>
            <a:r>
              <a:rPr lang="es-CO" dirty="0"/>
              <a:t>desde los primeros niveles de educación la comprensión lectora y buscar mecanismos para su mejoría.</a:t>
            </a:r>
          </a:p>
          <a:p>
            <a:endParaRPr lang="es-CO" dirty="0" smtClean="0"/>
          </a:p>
        </p:txBody>
      </p:sp>
    </p:spTree>
    <p:extLst>
      <p:ext uri="{BB962C8B-B14F-4D97-AF65-F5344CB8AC3E}">
        <p14:creationId xmlns:p14="http://schemas.microsoft.com/office/powerpoint/2010/main" val="39351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92696"/>
            <a:ext cx="8229600" cy="1143000"/>
          </a:xfrm>
        </p:spPr>
        <p:txBody>
          <a:bodyPr>
            <a:noAutofit/>
          </a:bodyPr>
          <a:lstStyle/>
          <a:p>
            <a:pPr algn="ctr"/>
            <a:r>
              <a:rPr lang="es-CO" sz="3600" dirty="0" smtClean="0"/>
              <a:t>Problemas </a:t>
            </a:r>
            <a:r>
              <a:rPr lang="es-CO" sz="3600" dirty="0" smtClean="0"/>
              <a:t>Subyacentes</a:t>
            </a:r>
            <a:endParaRPr lang="es-CO" sz="3200" dirty="0"/>
          </a:p>
        </p:txBody>
      </p:sp>
      <p:sp>
        <p:nvSpPr>
          <p:cNvPr id="2" name="1 Marcador de contenido"/>
          <p:cNvSpPr>
            <a:spLocks noGrp="1"/>
          </p:cNvSpPr>
          <p:nvPr>
            <p:ph idx="1"/>
          </p:nvPr>
        </p:nvSpPr>
        <p:spPr>
          <a:xfrm>
            <a:off x="755576" y="1988840"/>
            <a:ext cx="7920880" cy="3816424"/>
          </a:xfrm>
        </p:spPr>
        <p:txBody>
          <a:bodyPr>
            <a:normAutofit/>
          </a:bodyPr>
          <a:lstStyle/>
          <a:p>
            <a:pPr lvl="0"/>
            <a:r>
              <a:rPr lang="es-CO" sz="2000" dirty="0" smtClean="0"/>
              <a:t>Marcada preocupación en la forma </a:t>
            </a:r>
            <a:r>
              <a:rPr lang="es-CO" sz="2000" dirty="0" smtClean="0"/>
              <a:t>más que </a:t>
            </a:r>
            <a:r>
              <a:rPr lang="es-CO" sz="2000" dirty="0" smtClean="0"/>
              <a:t>en el </a:t>
            </a:r>
            <a:r>
              <a:rPr lang="es-CO" sz="2000" dirty="0" smtClean="0"/>
              <a:t>fondo de la lectura, que es la </a:t>
            </a:r>
            <a:r>
              <a:rPr lang="es-CO" sz="2000" dirty="0" smtClean="0"/>
              <a:t>comprensión.</a:t>
            </a:r>
          </a:p>
          <a:p>
            <a:pPr marL="109728" lvl="0" indent="0">
              <a:buNone/>
            </a:pPr>
            <a:endParaRPr lang="es-CO" sz="2000" dirty="0" smtClean="0"/>
          </a:p>
          <a:p>
            <a:pPr lvl="0"/>
            <a:r>
              <a:rPr lang="es-CO" sz="2000" dirty="0" smtClean="0"/>
              <a:t>Algunos docentes consideran que la comprensión es posterior a la lectura (descifrar el código alfabético).</a:t>
            </a:r>
          </a:p>
          <a:p>
            <a:pPr marL="109728" lvl="0" indent="0">
              <a:buNone/>
            </a:pPr>
            <a:endParaRPr lang="es-CO" sz="2000" dirty="0"/>
          </a:p>
          <a:p>
            <a:pPr lvl="0"/>
            <a:r>
              <a:rPr lang="es-CO" sz="2000" dirty="0"/>
              <a:t>N</a:t>
            </a:r>
            <a:r>
              <a:rPr lang="x-none" sz="2000" smtClean="0"/>
              <a:t>o </a:t>
            </a:r>
            <a:r>
              <a:rPr lang="x-none" sz="2000"/>
              <a:t>hay un adecuado estímulo para desarrollar la comprensión lectora. </a:t>
            </a:r>
            <a:endParaRPr lang="es-CO" sz="2000" dirty="0" smtClean="0"/>
          </a:p>
          <a:p>
            <a:pPr marL="109728" lvl="0" indent="0">
              <a:buNone/>
            </a:pPr>
            <a:endParaRPr lang="es-CO" sz="2000" dirty="0" smtClean="0"/>
          </a:p>
          <a:p>
            <a:pPr lvl="0"/>
            <a:r>
              <a:rPr lang="es-CO" sz="2000" dirty="0" smtClean="0"/>
              <a:t>No se leen otros formatos como la imagen.</a:t>
            </a:r>
            <a:endParaRPr lang="es-CO" dirty="0"/>
          </a:p>
        </p:txBody>
      </p:sp>
    </p:spTree>
    <p:extLst>
      <p:ext uri="{BB962C8B-B14F-4D97-AF65-F5344CB8AC3E}">
        <p14:creationId xmlns:p14="http://schemas.microsoft.com/office/powerpoint/2010/main" val="965013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8" y="1052737"/>
            <a:ext cx="8075240" cy="3672408"/>
          </a:xfrm>
        </p:spPr>
        <p:txBody>
          <a:bodyPr>
            <a:normAutofit fontScale="85000" lnSpcReduction="10000"/>
          </a:bodyPr>
          <a:lstStyle/>
          <a:p>
            <a:r>
              <a:rPr lang="es-CO" dirty="0" smtClean="0"/>
              <a:t>Promover la lectura de libros álbum.</a:t>
            </a:r>
          </a:p>
          <a:p>
            <a:pPr marL="0" indent="0">
              <a:buNone/>
            </a:pPr>
            <a:endParaRPr lang="es-CO" dirty="0" smtClean="0"/>
          </a:p>
          <a:p>
            <a:r>
              <a:rPr lang="es-CO" dirty="0" smtClean="0"/>
              <a:t>Involucrar </a:t>
            </a:r>
            <a:r>
              <a:rPr lang="es-CO" dirty="0"/>
              <a:t>a los padres en la lectura de imágenes</a:t>
            </a:r>
            <a:r>
              <a:rPr lang="es-CO" dirty="0" smtClean="0"/>
              <a:t>.</a:t>
            </a:r>
          </a:p>
          <a:p>
            <a:pPr marL="109728" indent="0">
              <a:buNone/>
            </a:pPr>
            <a:endParaRPr lang="es-CO" dirty="0"/>
          </a:p>
          <a:p>
            <a:r>
              <a:rPr lang="es-CO" dirty="0"/>
              <a:t>Buscar libros acordes a los gustos y realidades  de los </a:t>
            </a:r>
            <a:r>
              <a:rPr lang="es-CO" dirty="0" smtClean="0"/>
              <a:t>niños</a:t>
            </a:r>
          </a:p>
          <a:p>
            <a:pPr marL="109728" indent="0">
              <a:buNone/>
            </a:pPr>
            <a:endParaRPr lang="es-CO" dirty="0"/>
          </a:p>
          <a:p>
            <a:r>
              <a:rPr lang="es-CO" dirty="0"/>
              <a:t>Leer libros álbum en grupo.</a:t>
            </a:r>
            <a:endParaRPr lang="es-CO" dirty="0"/>
          </a:p>
        </p:txBody>
      </p:sp>
    </p:spTree>
    <p:extLst>
      <p:ext uri="{BB962C8B-B14F-4D97-AF65-F5344CB8AC3E}">
        <p14:creationId xmlns:p14="http://schemas.microsoft.com/office/powerpoint/2010/main" val="40234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CO" dirty="0" smtClean="0"/>
              <a:t>Propuesta alternativa</a:t>
            </a:r>
            <a:endParaRPr lang="es-CO" dirty="0"/>
          </a:p>
        </p:txBody>
      </p:sp>
      <p:sp>
        <p:nvSpPr>
          <p:cNvPr id="2" name="1 Marcador de contenido"/>
          <p:cNvSpPr>
            <a:spLocks noGrp="1"/>
          </p:cNvSpPr>
          <p:nvPr>
            <p:ph idx="1"/>
          </p:nvPr>
        </p:nvSpPr>
        <p:spPr/>
        <p:txBody>
          <a:bodyPr/>
          <a:lstStyle/>
          <a:p>
            <a:pPr marL="109728" indent="0" algn="ctr">
              <a:buNone/>
            </a:pPr>
            <a:r>
              <a:rPr lang="es-CO" sz="5400" dirty="0">
                <a:solidFill>
                  <a:srgbClr val="00B050"/>
                </a:solidFill>
                <a:latin typeface="Jokerman" panose="04090605060D06020702" pitchFamily="82" charset="0"/>
              </a:rPr>
              <a:t>Había una vez…</a:t>
            </a:r>
          </a:p>
          <a:p>
            <a:pPr marL="109728" indent="0">
              <a:buNone/>
            </a:pPr>
            <a:endParaRPr lang="es-CO" dirty="0"/>
          </a:p>
          <a:p>
            <a:pPr marL="109728" indent="0" algn="ctr">
              <a:buNone/>
            </a:pPr>
            <a:r>
              <a:rPr lang="es-CO" b="1" dirty="0" smtClean="0">
                <a:solidFill>
                  <a:srgbClr val="639729"/>
                </a:solidFill>
                <a:latin typeface="MV Boli" panose="02000500030200090000" pitchFamily="2" charset="0"/>
                <a:cs typeface="MV Boli" panose="02000500030200090000" pitchFamily="2" charset="0"/>
              </a:rPr>
              <a:t>Promoción </a:t>
            </a:r>
            <a:r>
              <a:rPr lang="es-CO" b="1" dirty="0">
                <a:solidFill>
                  <a:srgbClr val="639729"/>
                </a:solidFill>
                <a:latin typeface="MV Boli" panose="02000500030200090000" pitchFamily="2" charset="0"/>
                <a:cs typeface="MV Boli" panose="02000500030200090000" pitchFamily="2" charset="0"/>
              </a:rPr>
              <a:t>de lectura comprensiva con libros </a:t>
            </a:r>
            <a:r>
              <a:rPr lang="es-CO" b="1" dirty="0" smtClean="0">
                <a:solidFill>
                  <a:srgbClr val="639729"/>
                </a:solidFill>
                <a:latin typeface="MV Boli" panose="02000500030200090000" pitchFamily="2" charset="0"/>
                <a:cs typeface="MV Boli" panose="02000500030200090000" pitchFamily="2" charset="0"/>
              </a:rPr>
              <a:t>Álbum</a:t>
            </a:r>
          </a:p>
          <a:p>
            <a:pPr marL="109728" indent="0" algn="ctr">
              <a:buNone/>
            </a:pPr>
            <a:endParaRPr lang="es-CO" b="1" dirty="0">
              <a:solidFill>
                <a:srgbClr val="639729"/>
              </a:solidFill>
              <a:latin typeface="MV Boli" panose="02000500030200090000" pitchFamily="2" charset="0"/>
              <a:cs typeface="MV Boli" panose="02000500030200090000" pitchFamily="2" charset="0"/>
            </a:endParaRPr>
          </a:p>
          <a:p>
            <a:pPr marL="109728" indent="0" algn="ctr">
              <a:buNone/>
            </a:pPr>
            <a:r>
              <a:rPr lang="es-CO" b="1" dirty="0" smtClean="0">
                <a:solidFill>
                  <a:srgbClr val="639729"/>
                </a:solidFill>
                <a:latin typeface="MV Boli" panose="02000500030200090000" pitchFamily="2" charset="0"/>
                <a:cs typeface="MV Boli" panose="02000500030200090000" pitchFamily="2" charset="0"/>
              </a:rPr>
              <a:t>Guía para docentes</a:t>
            </a:r>
            <a:endParaRPr lang="es-CO" dirty="0">
              <a:solidFill>
                <a:srgbClr val="639729"/>
              </a:solidFill>
              <a:latin typeface="MV Boli" panose="02000500030200090000" pitchFamily="2" charset="0"/>
              <a:cs typeface="MV Boli" panose="02000500030200090000" pitchFamily="2" charset="0"/>
            </a:endParaRPr>
          </a:p>
          <a:p>
            <a:pPr marL="109728" indent="0">
              <a:buNone/>
            </a:pPr>
            <a:endParaRPr lang="es-CO" dirty="0"/>
          </a:p>
        </p:txBody>
      </p:sp>
    </p:spTree>
    <p:extLst>
      <p:ext uri="{BB962C8B-B14F-4D97-AF65-F5344CB8AC3E}">
        <p14:creationId xmlns:p14="http://schemas.microsoft.com/office/powerpoint/2010/main" val="337232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268760"/>
            <a:ext cx="8229600" cy="4525963"/>
          </a:xfrm>
        </p:spPr>
        <p:txBody>
          <a:bodyPr>
            <a:normAutofit lnSpcReduction="10000"/>
          </a:bodyPr>
          <a:lstStyle/>
          <a:p>
            <a:pPr marL="109728" indent="0" algn="ctr">
              <a:buNone/>
            </a:pPr>
            <a:r>
              <a:rPr lang="es-CO" dirty="0"/>
              <a:t>G</a:t>
            </a:r>
            <a:r>
              <a:rPr lang="es-CO" dirty="0" smtClean="0"/>
              <a:t>uía</a:t>
            </a:r>
            <a:r>
              <a:rPr lang="es-CO" dirty="0"/>
              <a:t>, útil para </a:t>
            </a:r>
            <a:r>
              <a:rPr lang="es-CO" dirty="0" smtClean="0"/>
              <a:t>crear </a:t>
            </a:r>
            <a:r>
              <a:rPr lang="es-CO" dirty="0"/>
              <a:t>lecciones, con el objetivo de desarrollar destrezas </a:t>
            </a:r>
            <a:r>
              <a:rPr lang="es-CO" dirty="0" smtClean="0"/>
              <a:t>para </a:t>
            </a:r>
            <a:r>
              <a:rPr lang="es-CO" dirty="0"/>
              <a:t>la comprensión lectora de los estudiantes de 4 y 5 años.</a:t>
            </a:r>
          </a:p>
          <a:p>
            <a:pPr marL="109728" indent="0" algn="ctr">
              <a:buNone/>
            </a:pPr>
            <a:endParaRPr lang="es-CO" dirty="0"/>
          </a:p>
          <a:p>
            <a:pPr marL="109728" indent="0" algn="ctr">
              <a:buNone/>
            </a:pPr>
            <a:r>
              <a:rPr lang="es-CO" dirty="0"/>
              <a:t>Esta guía no pretende ser un recetario sobre el trabajo </a:t>
            </a:r>
            <a:r>
              <a:rPr lang="es-CO" dirty="0" smtClean="0"/>
              <a:t>con </a:t>
            </a:r>
            <a:r>
              <a:rPr lang="es-CO" dirty="0"/>
              <a:t>libros álbum, más bien es una guía que brinda </a:t>
            </a:r>
            <a:r>
              <a:rPr lang="es-CO" dirty="0" smtClean="0"/>
              <a:t>algunos elementos</a:t>
            </a:r>
            <a:r>
              <a:rPr lang="es-CO" dirty="0"/>
              <a:t>, recomendaciones y recursos didácticos </a:t>
            </a:r>
            <a:r>
              <a:rPr lang="es-CO" dirty="0" smtClean="0"/>
              <a:t>que</a:t>
            </a:r>
            <a:endParaRPr lang="es-CO" dirty="0"/>
          </a:p>
          <a:p>
            <a:pPr marL="109728" indent="0" algn="ctr">
              <a:buNone/>
            </a:pPr>
            <a:r>
              <a:rPr lang="es-CO" dirty="0"/>
              <a:t>permitirán </a:t>
            </a:r>
            <a:r>
              <a:rPr lang="es-CO" dirty="0" smtClean="0"/>
              <a:t>planificar lecciones</a:t>
            </a:r>
            <a:r>
              <a:rPr lang="es-CO" dirty="0"/>
              <a:t>.</a:t>
            </a:r>
          </a:p>
          <a:p>
            <a:pPr marL="109728" indent="0">
              <a:buNone/>
            </a:pPr>
            <a:endParaRPr lang="es-CO" dirty="0"/>
          </a:p>
        </p:txBody>
      </p:sp>
    </p:spTree>
    <p:extLst>
      <p:ext uri="{BB962C8B-B14F-4D97-AF65-F5344CB8AC3E}">
        <p14:creationId xmlns:p14="http://schemas.microsoft.com/office/powerpoint/2010/main" val="2033846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carolina\Desktop\f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80823" cy="537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95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rolina\Desktop\768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06095"/>
            <a:ext cx="8676456" cy="362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23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88640"/>
            <a:ext cx="5544616" cy="6525344"/>
          </a:xfrm>
          <a:prstGeom prst="rect">
            <a:avLst/>
          </a:prstGeom>
          <a:noFill/>
          <a:ln>
            <a:noFill/>
          </a:ln>
        </p:spPr>
      </p:pic>
    </p:spTree>
    <p:extLst>
      <p:ext uri="{BB962C8B-B14F-4D97-AF65-F5344CB8AC3E}">
        <p14:creationId xmlns:p14="http://schemas.microsoft.com/office/powerpoint/2010/main" val="395804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0"/>
            <a:ext cx="6264696" cy="6858000"/>
          </a:xfrm>
          <a:prstGeom prst="rect">
            <a:avLst/>
          </a:prstGeom>
          <a:noFill/>
          <a:ln>
            <a:noFill/>
          </a:ln>
        </p:spPr>
      </p:pic>
    </p:spTree>
    <p:extLst>
      <p:ext uri="{BB962C8B-B14F-4D97-AF65-F5344CB8AC3E}">
        <p14:creationId xmlns:p14="http://schemas.microsoft.com/office/powerpoint/2010/main" val="3199403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72008"/>
            <a:ext cx="6120680" cy="6669360"/>
          </a:xfrm>
          <a:prstGeom prst="rect">
            <a:avLst/>
          </a:prstGeom>
          <a:noFill/>
          <a:ln>
            <a:noFill/>
          </a:ln>
        </p:spPr>
      </p:pic>
    </p:spTree>
    <p:extLst>
      <p:ext uri="{BB962C8B-B14F-4D97-AF65-F5344CB8AC3E}">
        <p14:creationId xmlns:p14="http://schemas.microsoft.com/office/powerpoint/2010/main" val="3107129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16632"/>
            <a:ext cx="6192688" cy="6624735"/>
          </a:xfrm>
          <a:prstGeom prst="rect">
            <a:avLst/>
          </a:prstGeom>
          <a:noFill/>
          <a:ln>
            <a:noFill/>
          </a:ln>
        </p:spPr>
      </p:pic>
    </p:spTree>
    <p:extLst>
      <p:ext uri="{BB962C8B-B14F-4D97-AF65-F5344CB8AC3E}">
        <p14:creationId xmlns:p14="http://schemas.microsoft.com/office/powerpoint/2010/main" val="4169259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5"/>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1" cy="6264695"/>
          </a:xfrm>
          <a:prstGeom prst="rect">
            <a:avLst/>
          </a:prstGeom>
          <a:noFill/>
          <a:ln>
            <a:noFill/>
          </a:ln>
        </p:spPr>
      </p:pic>
    </p:spTree>
    <p:extLst>
      <p:ext uri="{BB962C8B-B14F-4D97-AF65-F5344CB8AC3E}">
        <p14:creationId xmlns:p14="http://schemas.microsoft.com/office/powerpoint/2010/main" val="338344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052736"/>
            <a:ext cx="8229600" cy="1143000"/>
          </a:xfrm>
        </p:spPr>
        <p:txBody>
          <a:bodyPr/>
          <a:lstStyle/>
          <a:p>
            <a:pPr algn="ctr"/>
            <a:r>
              <a:rPr lang="es-CO" dirty="0" smtClean="0"/>
              <a:t>Formulación del Problema</a:t>
            </a:r>
            <a:endParaRPr lang="es-CO" dirty="0"/>
          </a:p>
        </p:txBody>
      </p:sp>
      <p:sp>
        <p:nvSpPr>
          <p:cNvPr id="2" name="1 Marcador de contenido"/>
          <p:cNvSpPr>
            <a:spLocks noGrp="1"/>
          </p:cNvSpPr>
          <p:nvPr>
            <p:ph idx="1"/>
          </p:nvPr>
        </p:nvSpPr>
        <p:spPr>
          <a:xfrm>
            <a:off x="467544" y="2492896"/>
            <a:ext cx="8229600" cy="1803656"/>
          </a:xfrm>
        </p:spPr>
        <p:txBody>
          <a:bodyPr>
            <a:normAutofit fontScale="92500" lnSpcReduction="10000"/>
          </a:bodyPr>
          <a:lstStyle/>
          <a:p>
            <a:pPr marL="109728" indent="0" algn="ctr">
              <a:buNone/>
            </a:pPr>
            <a:r>
              <a:rPr lang="x-none"/>
              <a:t>¿Qué aporte realiza el Libro Álbum en el desarrollo de la comprensión lectora de los niños de primer año de educación básica del Plantel Educativo Alexander Romanovich Luria?</a:t>
            </a:r>
            <a:endParaRPr lang="es-CO" dirty="0"/>
          </a:p>
          <a:p>
            <a:endParaRPr lang="es-CO" dirty="0"/>
          </a:p>
        </p:txBody>
      </p:sp>
      <p:pic>
        <p:nvPicPr>
          <p:cNvPr id="10242" name="Picture 2" descr="C:\Users\carolina\Desktop\yu3j35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890214"/>
            <a:ext cx="6552728" cy="196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96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6632"/>
            <a:ext cx="7776864" cy="6480720"/>
          </a:xfrm>
          <a:prstGeom prst="rect">
            <a:avLst/>
          </a:prstGeom>
          <a:noFill/>
          <a:ln>
            <a:noFill/>
          </a:ln>
        </p:spPr>
      </p:pic>
    </p:spTree>
    <p:extLst>
      <p:ext uri="{BB962C8B-B14F-4D97-AF65-F5344CB8AC3E}">
        <p14:creationId xmlns:p14="http://schemas.microsoft.com/office/powerpoint/2010/main" val="2752067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4624"/>
            <a:ext cx="7200800" cy="6669360"/>
          </a:xfrm>
          <a:prstGeom prst="rect">
            <a:avLst/>
          </a:prstGeom>
          <a:noFill/>
          <a:ln>
            <a:noFill/>
          </a:ln>
        </p:spPr>
      </p:pic>
    </p:spTree>
    <p:extLst>
      <p:ext uri="{BB962C8B-B14F-4D97-AF65-F5344CB8AC3E}">
        <p14:creationId xmlns:p14="http://schemas.microsoft.com/office/powerpoint/2010/main" val="1251477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72008"/>
            <a:ext cx="6840759" cy="6741368"/>
          </a:xfrm>
          <a:prstGeom prst="rect">
            <a:avLst/>
          </a:prstGeom>
          <a:noFill/>
          <a:ln>
            <a:noFill/>
          </a:ln>
        </p:spPr>
      </p:pic>
    </p:spTree>
    <p:extLst>
      <p:ext uri="{BB962C8B-B14F-4D97-AF65-F5344CB8AC3E}">
        <p14:creationId xmlns:p14="http://schemas.microsoft.com/office/powerpoint/2010/main" val="205817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6632"/>
            <a:ext cx="7344816" cy="6624736"/>
          </a:xfrm>
          <a:prstGeom prst="rect">
            <a:avLst/>
          </a:prstGeom>
          <a:noFill/>
          <a:ln>
            <a:noFill/>
          </a:ln>
        </p:spPr>
      </p:pic>
    </p:spTree>
    <p:extLst>
      <p:ext uri="{BB962C8B-B14F-4D97-AF65-F5344CB8AC3E}">
        <p14:creationId xmlns:p14="http://schemas.microsoft.com/office/powerpoint/2010/main" val="2059491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6632"/>
            <a:ext cx="7416823" cy="6741368"/>
          </a:xfrm>
          <a:prstGeom prst="rect">
            <a:avLst/>
          </a:prstGeom>
          <a:noFill/>
          <a:ln>
            <a:noFill/>
          </a:ln>
        </p:spPr>
      </p:pic>
    </p:spTree>
    <p:extLst>
      <p:ext uri="{BB962C8B-B14F-4D97-AF65-F5344CB8AC3E}">
        <p14:creationId xmlns:p14="http://schemas.microsoft.com/office/powerpoint/2010/main" val="1716549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8640"/>
            <a:ext cx="7704855" cy="6552727"/>
          </a:xfrm>
          <a:prstGeom prst="rect">
            <a:avLst/>
          </a:prstGeom>
          <a:noFill/>
          <a:ln>
            <a:noFill/>
          </a:ln>
        </p:spPr>
      </p:pic>
    </p:spTree>
    <p:extLst>
      <p:ext uri="{BB962C8B-B14F-4D97-AF65-F5344CB8AC3E}">
        <p14:creationId xmlns:p14="http://schemas.microsoft.com/office/powerpoint/2010/main" val="3772297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2"/>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704855" cy="6552728"/>
          </a:xfrm>
          <a:prstGeom prst="rect">
            <a:avLst/>
          </a:prstGeom>
          <a:noFill/>
          <a:ln>
            <a:noFill/>
          </a:ln>
        </p:spPr>
      </p:pic>
    </p:spTree>
    <p:extLst>
      <p:ext uri="{BB962C8B-B14F-4D97-AF65-F5344CB8AC3E}">
        <p14:creationId xmlns:p14="http://schemas.microsoft.com/office/powerpoint/2010/main" val="2673556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4624"/>
            <a:ext cx="7128791" cy="6669360"/>
          </a:xfrm>
          <a:prstGeom prst="rect">
            <a:avLst/>
          </a:prstGeom>
          <a:noFill/>
          <a:ln>
            <a:noFill/>
          </a:ln>
        </p:spPr>
      </p:pic>
    </p:spTree>
    <p:extLst>
      <p:ext uri="{BB962C8B-B14F-4D97-AF65-F5344CB8AC3E}">
        <p14:creationId xmlns:p14="http://schemas.microsoft.com/office/powerpoint/2010/main" val="1915703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4"/>
          <p:cNvPicPr/>
          <p:nvPr/>
        </p:nvPicPr>
        <p:blipFill>
          <a:blip r:embed="rId2">
            <a:extLst>
              <a:ext uri="{28A0092B-C50C-407E-A947-70E740481C1C}">
                <a14:useLocalDpi xmlns:a14="http://schemas.microsoft.com/office/drawing/2010/main" val="0"/>
              </a:ext>
            </a:extLst>
          </a:blip>
          <a:srcRect/>
          <a:stretch>
            <a:fillRect/>
          </a:stretch>
        </p:blipFill>
        <p:spPr bwMode="auto">
          <a:xfrm>
            <a:off x="1259632" y="72008"/>
            <a:ext cx="7056783" cy="6741368"/>
          </a:xfrm>
          <a:prstGeom prst="rect">
            <a:avLst/>
          </a:prstGeom>
          <a:noFill/>
          <a:ln>
            <a:noFill/>
          </a:ln>
        </p:spPr>
      </p:pic>
    </p:spTree>
    <p:extLst>
      <p:ext uri="{BB962C8B-B14F-4D97-AF65-F5344CB8AC3E}">
        <p14:creationId xmlns:p14="http://schemas.microsoft.com/office/powerpoint/2010/main" val="2997686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4624"/>
            <a:ext cx="7560839" cy="6741368"/>
          </a:xfrm>
          <a:prstGeom prst="rect">
            <a:avLst/>
          </a:prstGeom>
          <a:noFill/>
          <a:ln>
            <a:noFill/>
          </a:ln>
        </p:spPr>
      </p:pic>
    </p:spTree>
    <p:extLst>
      <p:ext uri="{BB962C8B-B14F-4D97-AF65-F5344CB8AC3E}">
        <p14:creationId xmlns:p14="http://schemas.microsoft.com/office/powerpoint/2010/main" val="3832638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62880" y="764704"/>
            <a:ext cx="8229600" cy="1143000"/>
          </a:xfrm>
        </p:spPr>
        <p:txBody>
          <a:bodyPr/>
          <a:lstStyle/>
          <a:p>
            <a:pPr algn="ctr"/>
            <a:r>
              <a:rPr lang="es-CO" dirty="0" smtClean="0"/>
              <a:t>Objetivo General</a:t>
            </a:r>
            <a:endParaRPr lang="es-CO" dirty="0"/>
          </a:p>
        </p:txBody>
      </p:sp>
      <p:sp>
        <p:nvSpPr>
          <p:cNvPr id="2" name="1 Marcador de contenido"/>
          <p:cNvSpPr>
            <a:spLocks noGrp="1"/>
          </p:cNvSpPr>
          <p:nvPr>
            <p:ph idx="1"/>
          </p:nvPr>
        </p:nvSpPr>
        <p:spPr>
          <a:xfrm>
            <a:off x="611560" y="2057392"/>
            <a:ext cx="8064896" cy="3027792"/>
          </a:xfrm>
        </p:spPr>
        <p:txBody>
          <a:bodyPr>
            <a:normAutofit fontScale="92500"/>
          </a:bodyPr>
          <a:lstStyle/>
          <a:p>
            <a:pPr marL="109728" indent="0" algn="ctr">
              <a:buNone/>
            </a:pPr>
            <a:r>
              <a:rPr lang="es-CO" dirty="0"/>
              <a:t>Analizar la aplicación del recurso didáctico libro álbum para el desarrollo de la comprensión de lectura de los niños del primer año de educación básica del Plantel Educativo Alexander Romanovich Luria, durante el periodo 2013 – 2014 y realizar una propuesta alternativa.</a:t>
            </a:r>
          </a:p>
          <a:p>
            <a:endParaRPr lang="es-CO" dirty="0"/>
          </a:p>
        </p:txBody>
      </p:sp>
      <p:pic>
        <p:nvPicPr>
          <p:cNvPr id="11267" name="Picture 3" descr="C:\Users\carolina\Desktop\couv-s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2" y="5661248"/>
            <a:ext cx="2089709" cy="1196752"/>
          </a:xfrm>
          <a:prstGeom prst="rect">
            <a:avLst/>
          </a:prstGeom>
          <a:noFill/>
          <a:ln cmpd="sng">
            <a:solidFill>
              <a:schemeClr val="tx1">
                <a:alpha val="97000"/>
              </a:schemeClr>
            </a:solidFill>
          </a:ln>
          <a:extLst>
            <a:ext uri="{909E8E84-426E-40DD-AFC4-6F175D3DCCD1}">
              <a14:hiddenFill xmlns:a14="http://schemas.microsoft.com/office/drawing/2010/main">
                <a:solidFill>
                  <a:srgbClr val="FFFFFF"/>
                </a:solidFill>
              </a14:hiddenFill>
            </a:ext>
          </a:extLst>
        </p:spPr>
      </p:pic>
      <p:pic>
        <p:nvPicPr>
          <p:cNvPr id="11268" name="Picture 4" descr="C:\Users\carolina\Desktop\¡Es-un-lib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767" y="5273824"/>
            <a:ext cx="1584176" cy="1584176"/>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1269" name="Picture 5" descr="C:\Users\carolina\Desktop\FG65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3943" y="5179811"/>
            <a:ext cx="1212982" cy="168111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arolina\Desktop\97860740043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5453623"/>
            <a:ext cx="1440160" cy="144976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carolina\Desktop\no_-_ita_portad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6925" y="5481503"/>
            <a:ext cx="1433267" cy="1409379"/>
          </a:xfrm>
          <a:prstGeom prst="rect">
            <a:avLst/>
          </a:prstGeom>
          <a:noFill/>
          <a:ln w="12700">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1272" name="Picture 8" descr="C:\Users\carolina\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6148" y="5327833"/>
            <a:ext cx="1537852" cy="162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786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6"/>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280920" cy="6624736"/>
          </a:xfrm>
          <a:prstGeom prst="rect">
            <a:avLst/>
          </a:prstGeom>
          <a:noFill/>
          <a:ln>
            <a:noFill/>
          </a:ln>
        </p:spPr>
      </p:pic>
    </p:spTree>
    <p:extLst>
      <p:ext uri="{BB962C8B-B14F-4D97-AF65-F5344CB8AC3E}">
        <p14:creationId xmlns:p14="http://schemas.microsoft.com/office/powerpoint/2010/main" val="1137826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6"/>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280920" cy="6624736"/>
          </a:xfrm>
          <a:prstGeom prst="rect">
            <a:avLst/>
          </a:prstGeom>
          <a:noFill/>
          <a:ln>
            <a:noFill/>
          </a:ln>
        </p:spPr>
      </p:pic>
    </p:spTree>
    <p:extLst>
      <p:ext uri="{BB962C8B-B14F-4D97-AF65-F5344CB8AC3E}">
        <p14:creationId xmlns:p14="http://schemas.microsoft.com/office/powerpoint/2010/main" val="787648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908720"/>
            <a:ext cx="8229600" cy="1143000"/>
          </a:xfrm>
        </p:spPr>
        <p:txBody>
          <a:bodyPr>
            <a:normAutofit/>
          </a:bodyPr>
          <a:lstStyle/>
          <a:p>
            <a:pPr algn="ctr"/>
            <a:r>
              <a:rPr lang="es-CO" sz="3600" dirty="0" smtClean="0"/>
              <a:t>Marco Teórico</a:t>
            </a:r>
            <a:endParaRPr lang="es-CO" sz="3600" dirty="0"/>
          </a:p>
        </p:txBody>
      </p:sp>
      <p:sp>
        <p:nvSpPr>
          <p:cNvPr id="2" name="1 Marcador de contenido"/>
          <p:cNvSpPr>
            <a:spLocks noGrp="1"/>
          </p:cNvSpPr>
          <p:nvPr>
            <p:ph idx="1"/>
          </p:nvPr>
        </p:nvSpPr>
        <p:spPr>
          <a:xfrm>
            <a:off x="1043608" y="2132855"/>
            <a:ext cx="7632848" cy="3154661"/>
          </a:xfrm>
        </p:spPr>
        <p:txBody>
          <a:bodyPr>
            <a:noAutofit/>
          </a:bodyPr>
          <a:lstStyle/>
          <a:p>
            <a:pPr marL="109728" indent="0">
              <a:lnSpc>
                <a:spcPct val="170000"/>
              </a:lnSpc>
              <a:buNone/>
            </a:pPr>
            <a:r>
              <a:rPr lang="es-CO" sz="2400" dirty="0" smtClean="0"/>
              <a:t>1. </a:t>
            </a:r>
            <a:r>
              <a:rPr lang="es-CO" sz="2800" dirty="0" smtClean="0"/>
              <a:t>Desarrollo de los niños de 4 y 5 años de edad</a:t>
            </a:r>
          </a:p>
          <a:p>
            <a:pPr marL="109728" indent="0">
              <a:lnSpc>
                <a:spcPct val="170000"/>
              </a:lnSpc>
              <a:buNone/>
            </a:pPr>
            <a:r>
              <a:rPr lang="es-CO" sz="2800" dirty="0" smtClean="0"/>
              <a:t>2. Lectura</a:t>
            </a:r>
          </a:p>
          <a:p>
            <a:pPr marL="109728" indent="0">
              <a:lnSpc>
                <a:spcPct val="170000"/>
              </a:lnSpc>
              <a:buNone/>
            </a:pPr>
            <a:r>
              <a:rPr lang="es-CO" sz="2800" dirty="0" smtClean="0"/>
              <a:t>3. Teoría de la Imagen</a:t>
            </a:r>
          </a:p>
          <a:p>
            <a:pPr marL="109728" indent="0">
              <a:lnSpc>
                <a:spcPct val="170000"/>
              </a:lnSpc>
              <a:buNone/>
            </a:pPr>
            <a:r>
              <a:rPr lang="es-CO" sz="2800" dirty="0" smtClean="0"/>
              <a:t>4. Libro Álbum</a:t>
            </a:r>
            <a:endParaRPr lang="es-CO" sz="2800" dirty="0"/>
          </a:p>
        </p:txBody>
      </p:sp>
      <p:pic>
        <p:nvPicPr>
          <p:cNvPr id="12292" name="Picture 4" descr="C:\Users\carolina\Desktop\anthony-brow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765" y="3717033"/>
            <a:ext cx="3407235"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6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11560" y="1124744"/>
            <a:ext cx="7776864" cy="1143000"/>
          </a:xfrm>
        </p:spPr>
        <p:txBody>
          <a:bodyPr>
            <a:noAutofit/>
          </a:bodyPr>
          <a:lstStyle/>
          <a:p>
            <a:pPr algn="ctr"/>
            <a:r>
              <a:rPr lang="es-CO" sz="3600" dirty="0" smtClean="0"/>
              <a:t>1. Desarrollo de los Niños de </a:t>
            </a:r>
            <a:br>
              <a:rPr lang="es-CO" sz="3600" dirty="0" smtClean="0"/>
            </a:br>
            <a:r>
              <a:rPr lang="es-CO" sz="3600" dirty="0" smtClean="0"/>
              <a:t>4 y 5 años de edad</a:t>
            </a:r>
            <a:endParaRPr lang="es-CO" sz="3600" dirty="0"/>
          </a:p>
        </p:txBody>
      </p:sp>
      <p:sp>
        <p:nvSpPr>
          <p:cNvPr id="2" name="1 Marcador de contenido"/>
          <p:cNvSpPr>
            <a:spLocks noGrp="1"/>
          </p:cNvSpPr>
          <p:nvPr>
            <p:ph idx="1"/>
          </p:nvPr>
        </p:nvSpPr>
        <p:spPr>
          <a:xfrm>
            <a:off x="1331640" y="2420888"/>
            <a:ext cx="5881085" cy="2808312"/>
          </a:xfrm>
        </p:spPr>
        <p:txBody>
          <a:bodyPr>
            <a:normAutofit/>
          </a:bodyPr>
          <a:lstStyle/>
          <a:p>
            <a:pPr>
              <a:lnSpc>
                <a:spcPct val="150000"/>
              </a:lnSpc>
            </a:pPr>
            <a:r>
              <a:rPr lang="es-CO" dirty="0" smtClean="0"/>
              <a:t>Cognoscitivo y del lenguaje</a:t>
            </a:r>
          </a:p>
          <a:p>
            <a:pPr>
              <a:lnSpc>
                <a:spcPct val="150000"/>
              </a:lnSpc>
            </a:pPr>
            <a:r>
              <a:rPr lang="es-CO" dirty="0" smtClean="0"/>
              <a:t>Físico – Motriz</a:t>
            </a:r>
          </a:p>
          <a:p>
            <a:pPr>
              <a:lnSpc>
                <a:spcPct val="150000"/>
              </a:lnSpc>
            </a:pPr>
            <a:r>
              <a:rPr lang="es-CO" dirty="0" smtClean="0"/>
              <a:t>Emocional - Social</a:t>
            </a:r>
            <a:endParaRPr lang="es-CO" dirty="0"/>
          </a:p>
        </p:txBody>
      </p:sp>
      <p:pic>
        <p:nvPicPr>
          <p:cNvPr id="4" name="Picture 2" descr="C:\Users\carolina\Desktop\yu3j35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20254" y="2409103"/>
            <a:ext cx="6552728" cy="196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75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548680"/>
            <a:ext cx="8229600" cy="720080"/>
          </a:xfrm>
        </p:spPr>
        <p:txBody>
          <a:bodyPr>
            <a:normAutofit fontScale="90000"/>
          </a:bodyPr>
          <a:lstStyle/>
          <a:p>
            <a:pPr algn="ctr"/>
            <a:r>
              <a:rPr lang="es-CO" dirty="0" smtClean="0"/>
              <a:t/>
            </a:r>
            <a:br>
              <a:rPr lang="es-CO" dirty="0" smtClean="0"/>
            </a:br>
            <a:r>
              <a:rPr lang="es-CO" sz="3600" dirty="0" smtClean="0"/>
              <a:t>Cognoscitivo </a:t>
            </a:r>
            <a:r>
              <a:rPr lang="es-CO" sz="3600" dirty="0"/>
              <a:t>y del </a:t>
            </a:r>
            <a:r>
              <a:rPr lang="es-CO" sz="3600" dirty="0" smtClean="0"/>
              <a:t>Lenguaje</a:t>
            </a:r>
            <a:r>
              <a:rPr lang="es-CO" dirty="0"/>
              <a:t/>
            </a:r>
            <a:br>
              <a:rPr lang="es-CO" dirty="0"/>
            </a:br>
            <a:endParaRPr lang="es-CO" dirty="0"/>
          </a:p>
        </p:txBody>
      </p:sp>
      <p:sp>
        <p:nvSpPr>
          <p:cNvPr id="2" name="1 Marcador de contenido"/>
          <p:cNvSpPr>
            <a:spLocks noGrp="1"/>
          </p:cNvSpPr>
          <p:nvPr>
            <p:ph idx="1"/>
          </p:nvPr>
        </p:nvSpPr>
        <p:spPr>
          <a:xfrm>
            <a:off x="755576" y="1481328"/>
            <a:ext cx="7992888" cy="4683976"/>
          </a:xfrm>
        </p:spPr>
        <p:txBody>
          <a:bodyPr>
            <a:normAutofit fontScale="77500" lnSpcReduction="20000"/>
          </a:bodyPr>
          <a:lstStyle/>
          <a:p>
            <a:r>
              <a:rPr lang="es-CO" sz="2800" dirty="0"/>
              <a:t>Vygotsky destacó la importancia del lenguaje en el desarrollo cognitivo, demostrando que si los niños disponen de palabras y símbolos, son capaces de construir conceptos mucho más rápidamente. </a:t>
            </a:r>
            <a:endParaRPr lang="es-CO" sz="2800" dirty="0" smtClean="0"/>
          </a:p>
          <a:p>
            <a:pPr marL="109728" indent="0">
              <a:buNone/>
            </a:pPr>
            <a:endParaRPr lang="es-CO" sz="2800" dirty="0"/>
          </a:p>
          <a:p>
            <a:r>
              <a:rPr lang="es-CO" sz="2800" dirty="0" smtClean="0"/>
              <a:t>Poseen </a:t>
            </a:r>
            <a:r>
              <a:rPr lang="es-CO" sz="2800" dirty="0" smtClean="0"/>
              <a:t>una gran imaginación (juego simbólico).</a:t>
            </a:r>
          </a:p>
          <a:p>
            <a:pPr marL="109728" indent="0">
              <a:buNone/>
            </a:pPr>
            <a:endParaRPr lang="es-CO" sz="2800" dirty="0" smtClean="0"/>
          </a:p>
          <a:p>
            <a:r>
              <a:rPr lang="es-CO" sz="2800" dirty="0" smtClean="0"/>
              <a:t>Comprenden </a:t>
            </a:r>
            <a:r>
              <a:rPr lang="es-CO" sz="2800" dirty="0" smtClean="0"/>
              <a:t>e interpreta de mejor forma lo que sucede.</a:t>
            </a:r>
          </a:p>
          <a:p>
            <a:pPr marL="109728" indent="0">
              <a:buNone/>
            </a:pPr>
            <a:endParaRPr lang="es-CO" sz="2800" dirty="0" smtClean="0"/>
          </a:p>
          <a:p>
            <a:r>
              <a:rPr lang="es-CO" sz="2800" dirty="0" smtClean="0"/>
              <a:t>Pueden </a:t>
            </a:r>
            <a:r>
              <a:rPr lang="es-CO" sz="2800" dirty="0" smtClean="0"/>
              <a:t>establecer similitudes y diferencias.</a:t>
            </a:r>
          </a:p>
          <a:p>
            <a:pPr marL="109728" indent="0">
              <a:buNone/>
            </a:pPr>
            <a:endParaRPr lang="es-CO" sz="2800" dirty="0" smtClean="0"/>
          </a:p>
          <a:p>
            <a:r>
              <a:rPr lang="es-CO" sz="2800" dirty="0" smtClean="0"/>
              <a:t>Tienen </a:t>
            </a:r>
            <a:r>
              <a:rPr lang="es-CO" sz="2800" dirty="0" smtClean="0"/>
              <a:t>muchas preguntas.</a:t>
            </a:r>
          </a:p>
          <a:p>
            <a:pPr marL="109728" indent="0">
              <a:buNone/>
            </a:pPr>
            <a:endParaRPr lang="es-CO" sz="2800" dirty="0" smtClean="0"/>
          </a:p>
          <a:p>
            <a:r>
              <a:rPr lang="es-CO" sz="2800" dirty="0" smtClean="0"/>
              <a:t>Reconocen </a:t>
            </a:r>
            <a:r>
              <a:rPr lang="es-CO" sz="2800" dirty="0" smtClean="0"/>
              <a:t>nociones </a:t>
            </a:r>
            <a:r>
              <a:rPr lang="es-CO" sz="2800" dirty="0" err="1" smtClean="0"/>
              <a:t>témporo</a:t>
            </a:r>
            <a:r>
              <a:rPr lang="es-CO" sz="2800" dirty="0" smtClean="0"/>
              <a:t>-espaciales básicas.</a:t>
            </a:r>
          </a:p>
          <a:p>
            <a:pPr marL="109728" indent="0">
              <a:buNone/>
            </a:pPr>
            <a:endParaRPr lang="es-CO" dirty="0" smtClean="0"/>
          </a:p>
          <a:p>
            <a:endParaRPr lang="es-CO" dirty="0"/>
          </a:p>
        </p:txBody>
      </p:sp>
    </p:spTree>
    <p:extLst>
      <p:ext uri="{BB962C8B-B14F-4D97-AF65-F5344CB8AC3E}">
        <p14:creationId xmlns:p14="http://schemas.microsoft.com/office/powerpoint/2010/main" val="777700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87624" y="620688"/>
            <a:ext cx="6912768" cy="4680520"/>
          </a:xfrm>
        </p:spPr>
        <p:txBody>
          <a:bodyPr>
            <a:noAutofit/>
          </a:bodyPr>
          <a:lstStyle/>
          <a:p>
            <a:r>
              <a:rPr lang="es-CO" sz="2200" dirty="0" smtClean="0"/>
              <a:t>Su</a:t>
            </a:r>
            <a:r>
              <a:rPr lang="es-CO" sz="2200" dirty="0" smtClean="0"/>
              <a:t> </a:t>
            </a:r>
            <a:r>
              <a:rPr lang="es-CO" sz="2200" dirty="0"/>
              <a:t>lenguaje es muy parecido al de un adulto</a:t>
            </a:r>
            <a:r>
              <a:rPr lang="es-CO" sz="2200" dirty="0" smtClean="0"/>
              <a:t>.</a:t>
            </a:r>
          </a:p>
          <a:p>
            <a:pPr marL="109728" indent="0">
              <a:buNone/>
            </a:pPr>
            <a:endParaRPr lang="es-CO" sz="2200" dirty="0"/>
          </a:p>
          <a:p>
            <a:r>
              <a:rPr lang="es-CO" sz="2200" dirty="0" smtClean="0"/>
              <a:t>Poseen </a:t>
            </a:r>
            <a:r>
              <a:rPr lang="es-CO" sz="2200" dirty="0"/>
              <a:t>una gran memoria</a:t>
            </a:r>
            <a:r>
              <a:rPr lang="es-CO" sz="2200" dirty="0" smtClean="0"/>
              <a:t>.</a:t>
            </a:r>
          </a:p>
          <a:p>
            <a:pPr marL="109728" indent="0">
              <a:buNone/>
            </a:pPr>
            <a:endParaRPr lang="es-CO" sz="2200" dirty="0"/>
          </a:p>
          <a:p>
            <a:r>
              <a:rPr lang="es-CO" sz="2200" dirty="0" smtClean="0"/>
              <a:t>Relatan </a:t>
            </a:r>
            <a:r>
              <a:rPr lang="es-CO" sz="2200" dirty="0"/>
              <a:t>y </a:t>
            </a:r>
            <a:r>
              <a:rPr lang="es-CO" sz="2200" dirty="0" smtClean="0"/>
              <a:t>entienden </a:t>
            </a:r>
            <a:r>
              <a:rPr lang="es-CO" sz="2200" dirty="0"/>
              <a:t>con buenos detalles situaciones cotidianas</a:t>
            </a:r>
            <a:r>
              <a:rPr lang="es-CO" sz="2200" dirty="0" smtClean="0"/>
              <a:t>.</a:t>
            </a:r>
          </a:p>
          <a:p>
            <a:pPr marL="109728" indent="0">
              <a:buNone/>
            </a:pPr>
            <a:endParaRPr lang="es-CO" sz="2200" dirty="0"/>
          </a:p>
          <a:p>
            <a:r>
              <a:rPr lang="es-CO" sz="2200" dirty="0" smtClean="0"/>
              <a:t>Les </a:t>
            </a:r>
            <a:r>
              <a:rPr lang="es-CO" sz="2200" dirty="0"/>
              <a:t>gusta escuchar cuentos y cantar</a:t>
            </a:r>
            <a:r>
              <a:rPr lang="es-CO" sz="2200" dirty="0" smtClean="0"/>
              <a:t>.</a:t>
            </a:r>
          </a:p>
          <a:p>
            <a:pPr marL="109728" indent="0">
              <a:buNone/>
            </a:pPr>
            <a:endParaRPr lang="es-CO" sz="2200" dirty="0"/>
          </a:p>
          <a:p>
            <a:r>
              <a:rPr lang="es-CO" sz="2200" dirty="0" smtClean="0"/>
              <a:t>Entiendes </a:t>
            </a:r>
            <a:r>
              <a:rPr lang="es-CO" sz="2200" dirty="0"/>
              <a:t>la diferencia entre textos e imágenes</a:t>
            </a:r>
            <a:r>
              <a:rPr lang="es-CO" sz="2200" dirty="0" smtClean="0"/>
              <a:t>.</a:t>
            </a:r>
          </a:p>
          <a:p>
            <a:pPr marL="109728" indent="0">
              <a:buNone/>
            </a:pPr>
            <a:endParaRPr lang="es-CO" sz="2200" dirty="0"/>
          </a:p>
          <a:p>
            <a:r>
              <a:rPr lang="es-CO" sz="2200" dirty="0" smtClean="0"/>
              <a:t>Entiendes </a:t>
            </a:r>
            <a:r>
              <a:rPr lang="es-CO" sz="2200" dirty="0"/>
              <a:t>etiquetas de los productos que consume</a:t>
            </a:r>
            <a:r>
              <a:rPr lang="es-CO" sz="2200" dirty="0" smtClean="0"/>
              <a:t>.</a:t>
            </a:r>
          </a:p>
          <a:p>
            <a:pPr marL="109728" indent="0">
              <a:buNone/>
            </a:pPr>
            <a:endParaRPr lang="es-CO" sz="2200" dirty="0"/>
          </a:p>
          <a:p>
            <a:r>
              <a:rPr lang="es-CO" sz="2200" dirty="0" smtClean="0"/>
              <a:t>Entiendes </a:t>
            </a:r>
            <a:r>
              <a:rPr lang="es-CO" sz="2200" dirty="0"/>
              <a:t>muchos mensajes de su contexto, en diferentes formatos</a:t>
            </a:r>
            <a:r>
              <a:rPr lang="es-CO" sz="2200" dirty="0" smtClean="0"/>
              <a:t>.</a:t>
            </a:r>
            <a:endParaRPr lang="es-CO" sz="2200" dirty="0"/>
          </a:p>
        </p:txBody>
      </p:sp>
    </p:spTree>
    <p:extLst>
      <p:ext uri="{BB962C8B-B14F-4D97-AF65-F5344CB8AC3E}">
        <p14:creationId xmlns:p14="http://schemas.microsoft.com/office/powerpoint/2010/main" val="3850727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Words>1385</Words>
  <Application>Microsoft Office PowerPoint</Application>
  <PresentationFormat>Presentación en pantalla (4:3)</PresentationFormat>
  <Paragraphs>181</Paragraphs>
  <Slides>51</Slides>
  <Notes>9</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Análisis de la aplicación del libro álbum  para el mejoramiento de la comprensión lectora de los niños del primer año de educación básica de la escuela Alexander Romanovich Luria, ubicada en el sector norte de quito, durante el periodo académico 2013 – 2014</vt:lpstr>
      <vt:lpstr>Planteamiento del Problema</vt:lpstr>
      <vt:lpstr>Problemas Subyacentes</vt:lpstr>
      <vt:lpstr>Formulación del Problema</vt:lpstr>
      <vt:lpstr>Objetivo General</vt:lpstr>
      <vt:lpstr>Marco Teórico</vt:lpstr>
      <vt:lpstr>1. Desarrollo de los Niños de  4 y 5 años de edad</vt:lpstr>
      <vt:lpstr> Cognoscitivo y del Lenguaje </vt:lpstr>
      <vt:lpstr>Presentación de PowerPoint</vt:lpstr>
      <vt:lpstr>2. Lectura </vt:lpstr>
      <vt:lpstr>Presentación de PowerPoint</vt:lpstr>
      <vt:lpstr>Lectura de Imágenes</vt:lpstr>
      <vt:lpstr>¿Por qué y para qué leer imágenes?</vt:lpstr>
      <vt:lpstr>3. Teoría de la Imagen</vt:lpstr>
      <vt:lpstr>Elementos del lenguaje visual</vt:lpstr>
      <vt:lpstr>4. Libro Álbum</vt:lpstr>
      <vt:lpstr>Características de los Libros Álbum</vt:lpstr>
      <vt:lpstr>Presentación de PowerPoint</vt:lpstr>
      <vt:lpstr>Metodología de la Investigación</vt:lpstr>
      <vt:lpstr>Interpretación de Resultados</vt:lpstr>
      <vt:lpstr>Presentación de PowerPoint</vt:lpstr>
      <vt:lpstr>Presentación de PowerPoint</vt:lpstr>
      <vt:lpstr>Presentación de PowerPoint</vt:lpstr>
      <vt:lpstr>Comprobación de Hipótesis</vt:lpstr>
      <vt:lpstr>Resultados Prueba “t”</vt:lpstr>
      <vt:lpstr>Evaluación de los Objetivos</vt:lpstr>
      <vt:lpstr>Respuesta al problema de Investigación</vt:lpstr>
      <vt:lpstr>Conclusiones </vt:lpstr>
      <vt:lpstr>Recomendaciones</vt:lpstr>
      <vt:lpstr>Presentación de PowerPoint</vt:lpstr>
      <vt:lpstr>Propuesta alternativa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dc:creator>
  <cp:lastModifiedBy>Carolina</cp:lastModifiedBy>
  <cp:revision>48</cp:revision>
  <dcterms:created xsi:type="dcterms:W3CDTF">2014-07-22T03:27:15Z</dcterms:created>
  <dcterms:modified xsi:type="dcterms:W3CDTF">2014-07-22T17:07:52Z</dcterms:modified>
</cp:coreProperties>
</file>