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7" r:id="rId11"/>
    <p:sldId id="268" r:id="rId12"/>
    <p:sldId id="270" r:id="rId13"/>
    <p:sldId id="271" r:id="rId14"/>
    <p:sldId id="272" r:id="rId15"/>
    <p:sldId id="273" r:id="rId16"/>
    <p:sldId id="274" r:id="rId17"/>
    <p:sldId id="275" r:id="rId18"/>
    <p:sldId id="276" r:id="rId19"/>
    <p:sldId id="277" r:id="rId20"/>
    <p:sldId id="279"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7DD0E562-C9F9-4E46-BF9F-75DAF40A6516}" type="slidenum">
              <a:rPr lang="es-EC" smtClean="0"/>
              <a:t>‹Nº›</a:t>
            </a:fld>
            <a:endParaRPr lang="es-EC"/>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5" name="4 Marcador de pie de página"/>
          <p:cNvSpPr>
            <a:spLocks noGrp="1"/>
          </p:cNvSpPr>
          <p:nvPr>
            <p:ph type="ftr" sz="quarter" idx="11"/>
          </p:nvPr>
        </p:nvSpPr>
        <p:spPr>
          <a:xfrm>
            <a:off x="800100" y="6172200"/>
            <a:ext cx="4000500" cy="457200"/>
          </a:xfrm>
        </p:spPr>
        <p:txBody>
          <a:bodyPr/>
          <a:lstStyle/>
          <a:p>
            <a:endParaRPr lang="es-EC"/>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7DD0E562-C9F9-4E46-BF9F-75DAF40A6516}"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DD0E562-C9F9-4E46-BF9F-75DAF40A6516}" type="slidenum">
              <a:rPr lang="es-EC" smtClean="0"/>
              <a:t>‹Nº›</a:t>
            </a:fld>
            <a:endParaRPr lang="es-EC"/>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3A40660-44DB-475A-AC9B-3138EFB195B3}" type="datetimeFigureOut">
              <a:rPr lang="es-EC" smtClean="0"/>
              <a:t>09/01/2015</a:t>
            </a:fld>
            <a:endParaRPr lang="es-EC"/>
          </a:p>
        </p:txBody>
      </p:sp>
      <p:sp>
        <p:nvSpPr>
          <p:cNvPr id="6" name="5 Marcador de pie de página"/>
          <p:cNvSpPr>
            <a:spLocks noGrp="1"/>
          </p:cNvSpPr>
          <p:nvPr>
            <p:ph type="ftr" sz="quarter" idx="11"/>
          </p:nvPr>
        </p:nvSpPr>
        <p:spPr>
          <a:xfrm>
            <a:off x="914400" y="6172200"/>
            <a:ext cx="3886200" cy="457200"/>
          </a:xfrm>
        </p:spPr>
        <p:txBody>
          <a:bodyPr/>
          <a:lstStyle/>
          <a:p>
            <a:endParaRPr lang="es-EC"/>
          </a:p>
        </p:txBody>
      </p:sp>
      <p:sp>
        <p:nvSpPr>
          <p:cNvPr id="7" name="6 Marcador de número de diapositiva"/>
          <p:cNvSpPr>
            <a:spLocks noGrp="1"/>
          </p:cNvSpPr>
          <p:nvPr>
            <p:ph type="sldNum" sz="quarter" idx="12"/>
          </p:nvPr>
        </p:nvSpPr>
        <p:spPr>
          <a:xfrm>
            <a:off x="146304" y="6208776"/>
            <a:ext cx="457200" cy="457200"/>
          </a:xfrm>
        </p:spPr>
        <p:txBody>
          <a:bodyPr/>
          <a:lstStyle/>
          <a:p>
            <a:fld id="{7DD0E562-C9F9-4E46-BF9F-75DAF40A6516}" type="slidenum">
              <a:rPr lang="es-EC" smtClean="0"/>
              <a:t>‹Nº›</a:t>
            </a:fld>
            <a:endParaRPr lang="es-EC"/>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3A40660-44DB-475A-AC9B-3138EFB195B3}" type="datetimeFigureOut">
              <a:rPr lang="es-EC" smtClean="0"/>
              <a:t>09/01/2015</a:t>
            </a:fld>
            <a:endParaRPr lang="es-EC"/>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DD0E562-C9F9-4E46-BF9F-75DAF40A6516}"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068960"/>
            <a:ext cx="7772400" cy="2666727"/>
          </a:xfrm>
        </p:spPr>
        <p:txBody>
          <a:bodyPr>
            <a:normAutofit/>
          </a:bodyPr>
          <a:lstStyle/>
          <a:p>
            <a:r>
              <a:rPr lang="es-EC" dirty="0" smtClean="0"/>
              <a:t>DEPARTAMENTO DE CIENCIAS DE LA COMPUTACIÓN CARRERA DE INGENIERÍA DE SISTEMAS E INFORMÁTICA</a:t>
            </a:r>
            <a:endParaRPr lang="es-EC" dirty="0"/>
          </a:p>
        </p:txBody>
      </p:sp>
      <p:pic>
        <p:nvPicPr>
          <p:cNvPr id="1026" name="Picture 2"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284984"/>
            <a:ext cx="6870067" cy="177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14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Población y muestra</a:t>
            </a:r>
            <a:endParaRPr lang="es-EC" dirty="0"/>
          </a:p>
        </p:txBody>
      </p:sp>
      <p:sp>
        <p:nvSpPr>
          <p:cNvPr id="3" name="2 Marcador de contenido"/>
          <p:cNvSpPr>
            <a:spLocks noGrp="1"/>
          </p:cNvSpPr>
          <p:nvPr>
            <p:ph sz="quarter" idx="1"/>
          </p:nvPr>
        </p:nvSpPr>
        <p:spPr/>
        <p:txBody>
          <a:bodyPr>
            <a:normAutofit fontScale="92500" lnSpcReduction="10000"/>
          </a:bodyPr>
          <a:lstStyle/>
          <a:p>
            <a:pPr algn="just"/>
            <a:r>
              <a:rPr lang="es-EC" dirty="0"/>
              <a:t>Muestreo por conglomerados “Una muestra por conglomerados es una muestra aleatoria en el cual cada unidad de muestreo es una colección o conglomerado de elementos” (</a:t>
            </a:r>
            <a:r>
              <a:rPr lang="es-EC" dirty="0" err="1"/>
              <a:t>Scheafer</a:t>
            </a:r>
            <a:r>
              <a:rPr lang="es-EC" dirty="0"/>
              <a:t>, 2007</a:t>
            </a:r>
            <a:r>
              <a:rPr lang="es-EC" dirty="0" smtClean="0"/>
              <a:t>).</a:t>
            </a:r>
          </a:p>
          <a:p>
            <a:pPr algn="just"/>
            <a:r>
              <a:rPr lang="es-EC" dirty="0" smtClean="0"/>
              <a:t>El </a:t>
            </a:r>
            <a:r>
              <a:rPr lang="es-EC" dirty="0"/>
              <a:t>universo a ser estudiado está conformado por las 434 instituciones educativas que están a cargo  del Consejo Provincial de Pichincha. </a:t>
            </a:r>
            <a:endParaRPr lang="es-EC" dirty="0" smtClean="0"/>
          </a:p>
          <a:p>
            <a:pPr algn="just"/>
            <a:r>
              <a:rPr lang="es-EC" dirty="0"/>
              <a:t>La muestra piloto está conformada por 8 escuelas y colegios fiscales de la provincia de Pichincha a  los alumnos de Básica (5to 6to 7mo 8vo 9no 10mo) y bachillerato y comunidad que en este caso corresponden al representante de cada alumno. Esta muestra piloto fue seleccionada de forma aleatoria entre las 434 escuelas y colegios fiscales de la provincia de Pichincha.</a:t>
            </a:r>
          </a:p>
        </p:txBody>
      </p:sp>
    </p:spTree>
    <p:extLst>
      <p:ext uri="{BB962C8B-B14F-4D97-AF65-F5344CB8AC3E}">
        <p14:creationId xmlns:p14="http://schemas.microsoft.com/office/powerpoint/2010/main" val="349154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lgn="just"/>
            <a:r>
              <a:rPr lang="es-EC" dirty="0"/>
              <a:t>Para esto se debe conocer la característica de interés, a las 8 instituciones se les realizó una pregunta que es la pregunta más significativa</a:t>
            </a:r>
            <a:r>
              <a:rPr lang="es-EC" dirty="0" smtClean="0"/>
              <a:t>.</a:t>
            </a:r>
          </a:p>
          <a:p>
            <a:pPr algn="just"/>
            <a:endParaRPr lang="es-EC" dirty="0" smtClean="0"/>
          </a:p>
          <a:p>
            <a:pPr marL="0" indent="0" algn="ctr">
              <a:buNone/>
            </a:pPr>
            <a:r>
              <a:rPr lang="es-EC" dirty="0"/>
              <a:t>Usa frecuentemente el computador?          </a:t>
            </a:r>
            <a:endParaRPr lang="es-EC" dirty="0" smtClean="0"/>
          </a:p>
          <a:p>
            <a:pPr marL="0" indent="0" algn="ctr">
              <a:buNone/>
            </a:pPr>
            <a:r>
              <a:rPr lang="es-EC" dirty="0" smtClean="0"/>
              <a:t>   </a:t>
            </a:r>
            <a:r>
              <a:rPr lang="es-EC" dirty="0"/>
              <a:t>Si             No </a:t>
            </a:r>
            <a:endParaRPr lang="es-EC" dirty="0" smtClean="0"/>
          </a:p>
        </p:txBody>
      </p:sp>
    </p:spTree>
    <p:extLst>
      <p:ext uri="{BB962C8B-B14F-4D97-AF65-F5344CB8AC3E}">
        <p14:creationId xmlns:p14="http://schemas.microsoft.com/office/powerpoint/2010/main" val="165438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
          </p:nvPr>
        </p:nvSpPr>
        <p:spPr/>
        <p:txBody>
          <a:bodyPr/>
          <a:lstStyle/>
          <a:p>
            <a:endParaRPr lang="es-EC"/>
          </a:p>
        </p:txBody>
      </p:sp>
      <p:sp>
        <p:nvSpPr>
          <p:cNvPr id="5" name="Título 4"/>
          <p:cNvSpPr>
            <a:spLocks noGrp="1"/>
          </p:cNvSpPr>
          <p:nvPr>
            <p:ph type="title"/>
          </p:nvPr>
        </p:nvSpPr>
        <p:spPr/>
        <p:txBody>
          <a:bodyPr/>
          <a:lstStyle/>
          <a:p>
            <a:endParaRPr lang="es-EC"/>
          </a:p>
        </p:txBody>
      </p:sp>
      <p:pic>
        <p:nvPicPr>
          <p:cNvPr id="6" name="Imagen 5"/>
          <p:cNvPicPr>
            <a:picLocks noChangeAspect="1"/>
          </p:cNvPicPr>
          <p:nvPr/>
        </p:nvPicPr>
        <p:blipFill rotWithShape="1">
          <a:blip r:embed="rId2"/>
          <a:srcRect l="27862" t="19185" r="17348" b="3778"/>
          <a:stretch/>
        </p:blipFill>
        <p:spPr>
          <a:xfrm>
            <a:off x="755576" y="274638"/>
            <a:ext cx="7931224" cy="6008502"/>
          </a:xfrm>
          <a:prstGeom prst="rect">
            <a:avLst/>
          </a:prstGeom>
        </p:spPr>
      </p:pic>
    </p:spTree>
    <p:extLst>
      <p:ext uri="{BB962C8B-B14F-4D97-AF65-F5344CB8AC3E}">
        <p14:creationId xmlns:p14="http://schemas.microsoft.com/office/powerpoint/2010/main" val="3267514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C"/>
          </a:p>
        </p:txBody>
      </p:sp>
      <p:pic>
        <p:nvPicPr>
          <p:cNvPr id="4" name="Imagen 3"/>
          <p:cNvPicPr>
            <a:picLocks noChangeAspect="1"/>
          </p:cNvPicPr>
          <p:nvPr/>
        </p:nvPicPr>
        <p:blipFill rotWithShape="1">
          <a:blip r:embed="rId2"/>
          <a:srcRect l="27310" t="28429" r="17347" b="13022"/>
          <a:stretch/>
        </p:blipFill>
        <p:spPr>
          <a:xfrm>
            <a:off x="755577" y="274638"/>
            <a:ext cx="7931224" cy="5818658"/>
          </a:xfrm>
          <a:prstGeom prst="rect">
            <a:avLst/>
          </a:prstGeom>
        </p:spPr>
      </p:pic>
    </p:spTree>
    <p:extLst>
      <p:ext uri="{BB962C8B-B14F-4D97-AF65-F5344CB8AC3E}">
        <p14:creationId xmlns:p14="http://schemas.microsoft.com/office/powerpoint/2010/main" val="3155438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671" t="20544" r="16985" b="4474"/>
          <a:stretch/>
        </p:blipFill>
        <p:spPr>
          <a:xfrm>
            <a:off x="539552" y="260648"/>
            <a:ext cx="8208912" cy="6192688"/>
          </a:xfrm>
          <a:prstGeom prst="rect">
            <a:avLst/>
          </a:prstGeom>
        </p:spPr>
      </p:pic>
    </p:spTree>
    <p:extLst>
      <p:ext uri="{BB962C8B-B14F-4D97-AF65-F5344CB8AC3E}">
        <p14:creationId xmlns:p14="http://schemas.microsoft.com/office/powerpoint/2010/main" val="664516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Diseño de técnicas de recolección de información.</a:t>
            </a:r>
            <a:endParaRPr lang="es-EC" dirty="0"/>
          </a:p>
        </p:txBody>
      </p:sp>
      <p:sp>
        <p:nvSpPr>
          <p:cNvPr id="3" name="Marcador de contenido 2"/>
          <p:cNvSpPr>
            <a:spLocks noGrp="1"/>
          </p:cNvSpPr>
          <p:nvPr>
            <p:ph sz="quarter" idx="1"/>
          </p:nvPr>
        </p:nvSpPr>
        <p:spPr/>
        <p:txBody>
          <a:bodyPr/>
          <a:lstStyle/>
          <a:p>
            <a:pPr algn="just"/>
            <a:r>
              <a:rPr lang="es-EC" dirty="0"/>
              <a:t>Para el levantamiento de la información se utilizó la encuesta como instrumento para tomar la información. Se utilizó este instrumento debido </a:t>
            </a:r>
            <a:r>
              <a:rPr lang="es-EC" dirty="0" smtClean="0"/>
              <a:t>a: Un </a:t>
            </a:r>
            <a:r>
              <a:rPr lang="es-EC" dirty="0"/>
              <a:t>gran número de alumno y comunidad  pueden dar sus opiniones, pueden responder de acuerdo a su   conveniencia Suministra un registro </a:t>
            </a:r>
            <a:r>
              <a:rPr lang="es-EC" dirty="0" smtClean="0"/>
              <a:t>escrito Fácil </a:t>
            </a:r>
            <a:r>
              <a:rPr lang="es-EC" dirty="0"/>
              <a:t>de enlistar o tabular las respuestas para el análisis estadístico Gran número de encuestados A través de la encuesta  recolectó información precisa de la muestra respecto al uso de las herramientas informáticas básicas en la provincia de Pichincha.</a:t>
            </a:r>
          </a:p>
        </p:txBody>
      </p:sp>
    </p:spTree>
    <p:extLst>
      <p:ext uri="{BB962C8B-B14F-4D97-AF65-F5344CB8AC3E}">
        <p14:creationId xmlns:p14="http://schemas.microsoft.com/office/powerpoint/2010/main" val="2130725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Técnicas de análisis.</a:t>
            </a:r>
            <a:endParaRPr lang="es-EC" dirty="0"/>
          </a:p>
        </p:txBody>
      </p:sp>
      <p:sp>
        <p:nvSpPr>
          <p:cNvPr id="3" name="Marcador de contenido 2"/>
          <p:cNvSpPr>
            <a:spLocks noGrp="1"/>
          </p:cNvSpPr>
          <p:nvPr>
            <p:ph sz="quarter" idx="1"/>
          </p:nvPr>
        </p:nvSpPr>
        <p:spPr/>
        <p:txBody>
          <a:bodyPr>
            <a:normAutofit/>
          </a:bodyPr>
          <a:lstStyle/>
          <a:p>
            <a:pPr marL="0" indent="0" algn="just">
              <a:buNone/>
            </a:pPr>
            <a:endParaRPr lang="es-EC" dirty="0" smtClean="0"/>
          </a:p>
          <a:p>
            <a:pPr algn="just"/>
            <a:r>
              <a:rPr lang="es-EC" dirty="0" smtClean="0"/>
              <a:t>Se </a:t>
            </a:r>
            <a:r>
              <a:rPr lang="es-EC" dirty="0"/>
              <a:t>realizó una matriz con todas las </a:t>
            </a:r>
            <a:r>
              <a:rPr lang="es-EC" dirty="0" smtClean="0"/>
              <a:t>variables </a:t>
            </a:r>
          </a:p>
          <a:p>
            <a:pPr marL="0" indent="0" algn="just">
              <a:buNone/>
            </a:pPr>
            <a:endParaRPr lang="es-EC" dirty="0" smtClean="0"/>
          </a:p>
          <a:p>
            <a:pPr algn="just"/>
            <a:r>
              <a:rPr lang="es-EC" dirty="0" smtClean="0"/>
              <a:t>El </a:t>
            </a:r>
            <a:r>
              <a:rPr lang="es-EC" dirty="0"/>
              <a:t>análisis estadístico se lo realizó con la ayuda de SPSS el cual permite un análisis cualitativo de los datos, para ello se separó </a:t>
            </a:r>
            <a:r>
              <a:rPr lang="es-EC" dirty="0" smtClean="0"/>
              <a:t>en: </a:t>
            </a:r>
          </a:p>
          <a:p>
            <a:pPr marL="0" indent="0" algn="ctr">
              <a:buNone/>
            </a:pPr>
            <a:r>
              <a:rPr lang="es-EC" dirty="0" smtClean="0"/>
              <a:t>Análisis </a:t>
            </a:r>
            <a:r>
              <a:rPr lang="es-EC" dirty="0" err="1" smtClean="0"/>
              <a:t>univariado</a:t>
            </a:r>
            <a:r>
              <a:rPr lang="es-EC" dirty="0" smtClean="0"/>
              <a:t> y Análisis </a:t>
            </a:r>
            <a:r>
              <a:rPr lang="es-EC" dirty="0" err="1" smtClean="0"/>
              <a:t>bivariado</a:t>
            </a:r>
            <a:endParaRPr lang="es-EC" dirty="0" smtClean="0"/>
          </a:p>
          <a:p>
            <a:pPr algn="just"/>
            <a:endParaRPr lang="es-EC" dirty="0"/>
          </a:p>
        </p:txBody>
      </p:sp>
    </p:spTree>
    <p:extLst>
      <p:ext uri="{BB962C8B-B14F-4D97-AF65-F5344CB8AC3E}">
        <p14:creationId xmlns:p14="http://schemas.microsoft.com/office/powerpoint/2010/main" val="201323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Análisis de Resultados</a:t>
            </a:r>
            <a:endParaRPr lang="es-EC" dirty="0"/>
          </a:p>
        </p:txBody>
      </p:sp>
      <p:pic>
        <p:nvPicPr>
          <p:cNvPr id="4" name="Marcador de contenido 3"/>
          <p:cNvPicPr>
            <a:picLocks noGrp="1" noChangeAspect="1"/>
          </p:cNvPicPr>
          <p:nvPr>
            <p:ph sz="quarter" idx="1"/>
          </p:nvPr>
        </p:nvPicPr>
        <p:blipFill rotWithShape="1">
          <a:blip r:embed="rId2"/>
          <a:srcRect l="35205" t="37901" r="40707" b="35733"/>
          <a:stretch/>
        </p:blipFill>
        <p:spPr>
          <a:xfrm>
            <a:off x="2812976" y="1866110"/>
            <a:ext cx="3343200" cy="2057354"/>
          </a:xfrm>
          <a:prstGeom prst="rect">
            <a:avLst/>
          </a:prstGeom>
        </p:spPr>
      </p:pic>
      <p:sp>
        <p:nvSpPr>
          <p:cNvPr id="5" name="Rectángulo 4"/>
          <p:cNvSpPr/>
          <p:nvPr/>
        </p:nvSpPr>
        <p:spPr>
          <a:xfrm>
            <a:off x="1043608" y="3755139"/>
            <a:ext cx="7643192" cy="2308324"/>
          </a:xfrm>
          <a:prstGeom prst="rect">
            <a:avLst/>
          </a:prstGeom>
        </p:spPr>
        <p:txBody>
          <a:bodyPr wrap="square">
            <a:spAutoFit/>
          </a:bodyPr>
          <a:lstStyle/>
          <a:p>
            <a:pPr algn="just"/>
            <a:r>
              <a:rPr lang="es-EC" dirty="0"/>
              <a:t>Notoriamente </a:t>
            </a:r>
            <a:r>
              <a:rPr lang="es-EC" dirty="0" smtClean="0"/>
              <a:t>se puede </a:t>
            </a:r>
            <a:r>
              <a:rPr lang="es-EC" dirty="0"/>
              <a:t>observar que el nivel de acceso a un computador es alto y esto se debe a la gestión realizada por el GAD  de la provincia de Pichincha y el </a:t>
            </a:r>
            <a:r>
              <a:rPr lang="es-EC" dirty="0" err="1"/>
              <a:t>Mintel</a:t>
            </a:r>
            <a:r>
              <a:rPr lang="es-EC" dirty="0"/>
              <a:t>  instituciones que dotaron de computadores e internet a las instituciones </a:t>
            </a:r>
            <a:r>
              <a:rPr lang="es-EC" dirty="0" smtClean="0"/>
              <a:t>fiscales</a:t>
            </a:r>
            <a:endParaRPr lang="es-EC" dirty="0"/>
          </a:p>
          <a:p>
            <a:pPr algn="just"/>
            <a:r>
              <a:rPr lang="es-EC" dirty="0"/>
              <a:t>En la provincia de Pichincha, el número de establecimientos educativos de tipo rurales que tienen acceso al computador e internet es mayor que el 55%; alcanzando en indicador meta del objetivo 2 del literal 2.7.1 del plan del buen vivir en los establecimientos rurales, mientras que en los establecimientos urbanos el porcentaje de acceso es menor que el 90%, no cumpliendo el 100% de acceso indicado en el indicador meta mencionado.</a:t>
            </a:r>
          </a:p>
        </p:txBody>
      </p:sp>
      <p:sp>
        <p:nvSpPr>
          <p:cNvPr id="7" name="Rectángulo 6"/>
          <p:cNvSpPr/>
          <p:nvPr/>
        </p:nvSpPr>
        <p:spPr>
          <a:xfrm>
            <a:off x="1043608" y="1393333"/>
            <a:ext cx="4877169" cy="461665"/>
          </a:xfrm>
          <a:prstGeom prst="rect">
            <a:avLst/>
          </a:prstGeom>
        </p:spPr>
        <p:txBody>
          <a:bodyPr wrap="none">
            <a:spAutoFit/>
          </a:bodyPr>
          <a:lstStyle/>
          <a:p>
            <a:r>
              <a:rPr lang="es-EC" sz="2400" b="1" dirty="0"/>
              <a:t>Análisis de </a:t>
            </a:r>
            <a:r>
              <a:rPr lang="es-EC" sz="2400" b="1" dirty="0" smtClean="0"/>
              <a:t>Acceso a </a:t>
            </a:r>
            <a:r>
              <a:rPr lang="es-EC" sz="2400" b="1" dirty="0" smtClean="0"/>
              <a:t>un </a:t>
            </a:r>
            <a:r>
              <a:rPr lang="es-EC" sz="2400" b="1" dirty="0" smtClean="0"/>
              <a:t>computador</a:t>
            </a:r>
            <a:endParaRPr lang="es-EC" sz="2400" dirty="0"/>
          </a:p>
        </p:txBody>
      </p:sp>
    </p:spTree>
    <p:extLst>
      <p:ext uri="{BB962C8B-B14F-4D97-AF65-F5344CB8AC3E}">
        <p14:creationId xmlns:p14="http://schemas.microsoft.com/office/powerpoint/2010/main" val="3035699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400" b="1" dirty="0">
                <a:latin typeface="+mn-lt"/>
              </a:rPr>
              <a:t>Frecuencia de uso de las herramientas informática</a:t>
            </a:r>
            <a:r>
              <a:rPr lang="es-EC" sz="2400" b="1" dirty="0" smtClean="0">
                <a:latin typeface="+mn-lt"/>
              </a:rPr>
              <a:t>.|||</a:t>
            </a:r>
            <a:endParaRPr lang="es-EC" sz="2400" b="1" dirty="0">
              <a:latin typeface="+mn-lt"/>
            </a:endParaRPr>
          </a:p>
        </p:txBody>
      </p:sp>
      <p:sp>
        <p:nvSpPr>
          <p:cNvPr id="3" name="2 Marcador de contenido"/>
          <p:cNvSpPr>
            <a:spLocks noGrp="1"/>
          </p:cNvSpPr>
          <p:nvPr>
            <p:ph sz="quarter" idx="1"/>
          </p:nvPr>
        </p:nvSpPr>
        <p:spPr>
          <a:xfrm>
            <a:off x="1331640" y="4007046"/>
            <a:ext cx="7355160" cy="2012754"/>
          </a:xfrm>
        </p:spPr>
        <p:txBody>
          <a:bodyPr>
            <a:normAutofit fontScale="85000" lnSpcReduction="10000"/>
          </a:bodyPr>
          <a:lstStyle/>
          <a:p>
            <a:pPr algn="just"/>
            <a:r>
              <a:rPr lang="es-EC" dirty="0"/>
              <a:t>Como </a:t>
            </a:r>
            <a:r>
              <a:rPr lang="es-EC" dirty="0" smtClean="0"/>
              <a:t>se comprobó que </a:t>
            </a:r>
            <a:r>
              <a:rPr lang="es-EC" dirty="0"/>
              <a:t>el nivel de acceso a un computador es alto en la provincia de Pichincha, pero se reconoció  un nuevo problema; la baja frecuencia del uso de las herramientas informáticas  tanto en la comunidad como en los alumnos, provocando así la deficiente calidad en el sector educativo y el bajo desarrollo tecnológico en la comunidad con respecto a la inclusión de las tics.</a:t>
            </a:r>
          </a:p>
        </p:txBody>
      </p:sp>
      <p:pic>
        <p:nvPicPr>
          <p:cNvPr id="4" name="Imagen 3"/>
          <p:cNvPicPr>
            <a:picLocks noChangeAspect="1"/>
          </p:cNvPicPr>
          <p:nvPr/>
        </p:nvPicPr>
        <p:blipFill rotWithShape="1">
          <a:blip r:embed="rId2"/>
          <a:srcRect l="41144" t="35620" r="31184" b="34592"/>
          <a:stretch/>
        </p:blipFill>
        <p:spPr>
          <a:xfrm>
            <a:off x="2195736" y="1417638"/>
            <a:ext cx="4464496" cy="2589408"/>
          </a:xfrm>
          <a:prstGeom prst="rect">
            <a:avLst/>
          </a:prstGeom>
        </p:spPr>
      </p:pic>
    </p:spTree>
    <p:extLst>
      <p:ext uri="{BB962C8B-B14F-4D97-AF65-F5344CB8AC3E}">
        <p14:creationId xmlns:p14="http://schemas.microsoft.com/office/powerpoint/2010/main" val="3212451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Conclusiones</a:t>
            </a:r>
            <a:endParaRPr lang="es-EC" dirty="0"/>
          </a:p>
        </p:txBody>
      </p:sp>
      <p:sp>
        <p:nvSpPr>
          <p:cNvPr id="3" name="2 Marcador de contenido"/>
          <p:cNvSpPr>
            <a:spLocks noGrp="1"/>
          </p:cNvSpPr>
          <p:nvPr>
            <p:ph sz="quarter" idx="1"/>
          </p:nvPr>
        </p:nvSpPr>
        <p:spPr/>
        <p:txBody>
          <a:bodyPr>
            <a:normAutofit fontScale="70000" lnSpcReduction="20000"/>
          </a:bodyPr>
          <a:lstStyle/>
          <a:p>
            <a:r>
              <a:rPr lang="es-EC" dirty="0"/>
              <a:t>Existe el suficiente acceso  a las TICS en las escuelas, </a:t>
            </a:r>
            <a:r>
              <a:rPr lang="es-EC" dirty="0" err="1"/>
              <a:t>infocentros</a:t>
            </a:r>
            <a:r>
              <a:rPr lang="es-EC" dirty="0"/>
              <a:t> y en los mismos hogares, pero en cuanto a la intensidad de  uso y a las habilidades no se obtiene el porcentaje que se debería, para los proyectos que Ecuador tiene en cuanto a la inclusión de las </a:t>
            </a:r>
            <a:r>
              <a:rPr lang="es-EC" dirty="0" smtClean="0"/>
              <a:t>tics.</a:t>
            </a:r>
          </a:p>
          <a:p>
            <a:r>
              <a:rPr lang="es-EC" dirty="0" smtClean="0"/>
              <a:t>Los </a:t>
            </a:r>
            <a:r>
              <a:rPr lang="es-EC" dirty="0"/>
              <a:t>alumnos y comunidad de la Provincia de Pichincha  no acceden  frecuentemente a un computador e internet, por lo cual las herramientas informáticas no son integradas en sus actividades diarias</a:t>
            </a:r>
            <a:r>
              <a:rPr lang="es-EC" dirty="0" smtClean="0"/>
              <a:t>.</a:t>
            </a:r>
          </a:p>
          <a:p>
            <a:r>
              <a:rPr lang="es-EC" dirty="0" smtClean="0"/>
              <a:t>Los </a:t>
            </a:r>
            <a:r>
              <a:rPr lang="es-EC" dirty="0"/>
              <a:t>laboratorios de las instituciones educativas de la provincia de Pichincha tienen un nivel bajo de actualización de hardware y software, puesto que aún  se está utilizando computadoras con procesadores Pentium III pantallas CRT mouse mecánicos, lo que provoca la  baja frecuencia del uso de las herramientas informáticas de los alumnos y comunidad, los cuales no permiten obtener un conocimiento moderno sobre el hardware software e internet, existe una insuficiente  incorporación de  las herramientas informáticas al proceso educativo, puesto que el uso de computadoras obsoletas no  pueden ser actualizadas con las últimas versiones de programas que en la actualidad se requieren  para una educación  de calidad. </a:t>
            </a:r>
            <a:endParaRPr lang="es-EC" dirty="0" smtClean="0"/>
          </a:p>
          <a:p>
            <a:r>
              <a:rPr lang="es-EC" dirty="0" smtClean="0"/>
              <a:t>La </a:t>
            </a:r>
            <a:r>
              <a:rPr lang="es-EC" dirty="0"/>
              <a:t>escasa frecuencia del uso de las herramientas informáticas  no permite la incorporación de las mismas en las actividades educativas y productivas de la comunidad de la provincia de Pichincha.</a:t>
            </a:r>
          </a:p>
        </p:txBody>
      </p:sp>
    </p:spTree>
    <p:extLst>
      <p:ext uri="{BB962C8B-B14F-4D97-AF65-F5344CB8AC3E}">
        <p14:creationId xmlns:p14="http://schemas.microsoft.com/office/powerpoint/2010/main" val="107127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4752528"/>
          </a:xfrm>
        </p:spPr>
        <p:txBody>
          <a:bodyPr>
            <a:normAutofit/>
          </a:bodyPr>
          <a:lstStyle/>
          <a:p>
            <a:pPr algn="just"/>
            <a:r>
              <a:rPr lang="es-EC" dirty="0">
                <a:solidFill>
                  <a:schemeClr val="tx1"/>
                </a:solidFill>
              </a:rPr>
              <a:t>ESTUDIO DIAGNÓSTICO DEL USO DE HERRAMIENTAS INFORMÁTICAS BÁSICAS (HARDWARE, SOFTWARE E INTERNET) EN ESCUELAS, COLEGIOS FISCALES Y COMUNIDAD, EN  LA PROVINCIA DE PICHINCHA.</a:t>
            </a:r>
          </a:p>
        </p:txBody>
      </p:sp>
    </p:spTree>
    <p:extLst>
      <p:ext uri="{BB962C8B-B14F-4D97-AF65-F5344CB8AC3E}">
        <p14:creationId xmlns:p14="http://schemas.microsoft.com/office/powerpoint/2010/main" val="3303213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7760"/>
            <a:ext cx="7772400" cy="1143000"/>
          </a:xfrm>
        </p:spPr>
        <p:txBody>
          <a:bodyPr/>
          <a:lstStyle/>
          <a:p>
            <a:r>
              <a:rPr lang="es-EC" b="1" dirty="0"/>
              <a:t>RECOMENDACIONES</a:t>
            </a:r>
            <a:endParaRPr lang="es-EC" dirty="0"/>
          </a:p>
        </p:txBody>
      </p:sp>
      <p:sp>
        <p:nvSpPr>
          <p:cNvPr id="3" name="2 Marcador de contenido"/>
          <p:cNvSpPr>
            <a:spLocks noGrp="1"/>
          </p:cNvSpPr>
          <p:nvPr>
            <p:ph sz="quarter" idx="1"/>
          </p:nvPr>
        </p:nvSpPr>
        <p:spPr>
          <a:xfrm>
            <a:off x="914400" y="1160760"/>
            <a:ext cx="7772400" cy="4572000"/>
          </a:xfrm>
        </p:spPr>
        <p:txBody>
          <a:bodyPr>
            <a:noAutofit/>
          </a:bodyPr>
          <a:lstStyle/>
          <a:p>
            <a:r>
              <a:rPr lang="es-EC" sz="1500" dirty="0"/>
              <a:t>Se recomienda que cada institución gubernamental cree un plan de acción para incorporar correctamente las herramientas informativas  </a:t>
            </a:r>
            <a:endParaRPr lang="es-EC" sz="1500" dirty="0" smtClean="0"/>
          </a:p>
          <a:p>
            <a:pPr marL="0" indent="0">
              <a:buNone/>
            </a:pPr>
            <a:r>
              <a:rPr lang="es-EC" sz="1500" dirty="0" smtClean="0"/>
              <a:t>Gobierno </a:t>
            </a:r>
            <a:r>
              <a:rPr lang="es-EC" sz="1500" dirty="0"/>
              <a:t>Autónomo de la Provincia de Pichincha y Ministerio de Telecomunicaciones </a:t>
            </a:r>
            <a:endParaRPr lang="es-EC" sz="1500" dirty="0" smtClean="0"/>
          </a:p>
          <a:p>
            <a:r>
              <a:rPr lang="es-EC" sz="1500" dirty="0" smtClean="0"/>
              <a:t>Actualizar </a:t>
            </a:r>
            <a:r>
              <a:rPr lang="es-EC" sz="1500" dirty="0"/>
              <a:t>los laboratorios tanto en capacidad de computadores como del internet  en las instituciones </a:t>
            </a:r>
            <a:r>
              <a:rPr lang="es-EC" sz="1500" dirty="0" smtClean="0"/>
              <a:t>educativas</a:t>
            </a:r>
          </a:p>
          <a:p>
            <a:r>
              <a:rPr lang="es-EC" sz="1500" dirty="0" smtClean="0"/>
              <a:t>Realizar   </a:t>
            </a:r>
            <a:r>
              <a:rPr lang="es-EC" sz="1500" dirty="0"/>
              <a:t>planes de mantenimientos continuos, en el que siempre se pueda tener la información actualizada acerca de cada laboratorio</a:t>
            </a:r>
            <a:r>
              <a:rPr lang="es-EC" sz="1500" dirty="0" smtClean="0"/>
              <a:t>.</a:t>
            </a:r>
          </a:p>
          <a:p>
            <a:pPr marL="0" indent="0">
              <a:buNone/>
            </a:pPr>
            <a:r>
              <a:rPr lang="es-EC" sz="1500" dirty="0" smtClean="0"/>
              <a:t>Ministerio </a:t>
            </a:r>
            <a:r>
              <a:rPr lang="es-EC" sz="1500" dirty="0"/>
              <a:t>de Educación </a:t>
            </a:r>
            <a:endParaRPr lang="es-EC" sz="1500" dirty="0" smtClean="0"/>
          </a:p>
          <a:p>
            <a:r>
              <a:rPr lang="es-EC" sz="1500" dirty="0" smtClean="0"/>
              <a:t>Asignar </a:t>
            </a:r>
            <a:r>
              <a:rPr lang="es-EC" sz="1500" dirty="0"/>
              <a:t>docentes especializados en la carrera de Ciencias de la computación con conocimientos actualizados</a:t>
            </a:r>
            <a:r>
              <a:rPr lang="es-EC" sz="1500" dirty="0" smtClean="0"/>
              <a:t>.</a:t>
            </a:r>
          </a:p>
          <a:p>
            <a:r>
              <a:rPr lang="es-EC" sz="1500" dirty="0" smtClean="0"/>
              <a:t>Mejorar </a:t>
            </a:r>
            <a:r>
              <a:rPr lang="es-EC" sz="1500" dirty="0"/>
              <a:t>el plan académico para que exista mayor incorporación de las herramientas informáticas en los alumnos</a:t>
            </a:r>
            <a:r>
              <a:rPr lang="es-EC" sz="1500" dirty="0" smtClean="0"/>
              <a:t>.</a:t>
            </a:r>
          </a:p>
          <a:p>
            <a:r>
              <a:rPr lang="es-EC" sz="1500" dirty="0" smtClean="0"/>
              <a:t>Crear </a:t>
            </a:r>
            <a:r>
              <a:rPr lang="es-EC" sz="1500" dirty="0"/>
              <a:t>capacitaciones para la comunidad con docentes calificados que incluyan los temas que ellos requieren estudiar  usando las herramientas informáticas</a:t>
            </a:r>
            <a:r>
              <a:rPr lang="es-EC" sz="1500" dirty="0" smtClean="0"/>
              <a:t>.</a:t>
            </a:r>
          </a:p>
          <a:p>
            <a:pPr marL="0" indent="0">
              <a:buNone/>
            </a:pPr>
            <a:r>
              <a:rPr lang="es-EC" sz="1500" dirty="0" smtClean="0"/>
              <a:t>Ministerio </a:t>
            </a:r>
            <a:r>
              <a:rPr lang="es-EC" sz="1500" dirty="0"/>
              <a:t>de Inclusión Económica y Social </a:t>
            </a:r>
            <a:endParaRPr lang="es-EC" sz="1500" dirty="0" smtClean="0"/>
          </a:p>
          <a:p>
            <a:r>
              <a:rPr lang="es-EC" sz="1500" dirty="0" smtClean="0"/>
              <a:t>Capacitar </a:t>
            </a:r>
            <a:r>
              <a:rPr lang="es-EC" sz="1500" dirty="0"/>
              <a:t>e  implantar habilidades con las herramientas informáticas en la comunidad y se incluya en las actividades económicas y productivas, para aumentar el desarrollo de la provincia de Pichincha. </a:t>
            </a:r>
            <a:endParaRPr lang="es-EC" sz="1500" dirty="0" smtClean="0"/>
          </a:p>
          <a:p>
            <a:pPr marL="0" indent="0">
              <a:buNone/>
            </a:pPr>
            <a:r>
              <a:rPr lang="es-EC" sz="1500" dirty="0" smtClean="0"/>
              <a:t>Plan </a:t>
            </a:r>
            <a:r>
              <a:rPr lang="es-EC" sz="1500" dirty="0"/>
              <a:t>Nacional del Gobierno </a:t>
            </a:r>
            <a:r>
              <a:rPr lang="es-EC" sz="1500" dirty="0" smtClean="0"/>
              <a:t>Electrónico</a:t>
            </a:r>
          </a:p>
          <a:p>
            <a:r>
              <a:rPr lang="es-EC" sz="1500" dirty="0" smtClean="0"/>
              <a:t>  </a:t>
            </a:r>
            <a:r>
              <a:rPr lang="es-EC" sz="1500" dirty="0"/>
              <a:t>Aplicar el presente estudio a otras provincias </a:t>
            </a:r>
          </a:p>
        </p:txBody>
      </p:sp>
    </p:spTree>
    <p:extLst>
      <p:ext uri="{BB962C8B-B14F-4D97-AF65-F5344CB8AC3E}">
        <p14:creationId xmlns:p14="http://schemas.microsoft.com/office/powerpoint/2010/main" val="265396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52736"/>
            <a:ext cx="8229600" cy="1800200"/>
          </a:xfrm>
        </p:spPr>
        <p:txBody>
          <a:bodyPr>
            <a:normAutofit fontScale="90000"/>
          </a:bodyPr>
          <a:lstStyle/>
          <a:p>
            <a:r>
              <a:rPr lang="pt-BR" dirty="0">
                <a:solidFill>
                  <a:schemeClr val="tx1"/>
                </a:solidFill>
              </a:rPr>
              <a:t>Elaborado por: </a:t>
            </a:r>
            <a:r>
              <a:rPr lang="pt-BR" dirty="0" smtClean="0">
                <a:solidFill>
                  <a:schemeClr val="tx1"/>
                </a:solidFill>
              </a:rPr>
              <a:t/>
            </a:r>
            <a:br>
              <a:rPr lang="pt-BR" dirty="0" smtClean="0">
                <a:solidFill>
                  <a:schemeClr val="tx1"/>
                </a:solidFill>
              </a:rPr>
            </a:br>
            <a:r>
              <a:rPr lang="pt-BR" dirty="0">
                <a:solidFill>
                  <a:schemeClr val="tx1"/>
                </a:solidFill>
              </a:rPr>
              <a:t/>
            </a:r>
            <a:br>
              <a:rPr lang="pt-BR" dirty="0">
                <a:solidFill>
                  <a:schemeClr val="tx1"/>
                </a:solidFill>
              </a:rPr>
            </a:br>
            <a:r>
              <a:rPr lang="pt-BR" dirty="0" smtClean="0">
                <a:solidFill>
                  <a:schemeClr val="tx1"/>
                </a:solidFill>
              </a:rPr>
              <a:t>    Mayra </a:t>
            </a:r>
            <a:r>
              <a:rPr lang="pt-BR" dirty="0" err="1">
                <a:solidFill>
                  <a:schemeClr val="tx1"/>
                </a:solidFill>
              </a:rPr>
              <a:t>Grefa</a:t>
            </a:r>
            <a:r>
              <a:rPr lang="pt-BR" dirty="0">
                <a:solidFill>
                  <a:schemeClr val="tx1"/>
                </a:solidFill>
              </a:rPr>
              <a:t>                    </a:t>
            </a:r>
            <a:br>
              <a:rPr lang="pt-BR" dirty="0">
                <a:solidFill>
                  <a:schemeClr val="tx1"/>
                </a:solidFill>
              </a:rPr>
            </a:br>
            <a:r>
              <a:rPr lang="pt-BR" dirty="0" smtClean="0">
                <a:solidFill>
                  <a:schemeClr val="tx1"/>
                </a:solidFill>
              </a:rPr>
              <a:t>    Pedro </a:t>
            </a:r>
            <a:r>
              <a:rPr lang="pt-BR" dirty="0" err="1" smtClean="0">
                <a:solidFill>
                  <a:schemeClr val="tx1"/>
                </a:solidFill>
              </a:rPr>
              <a:t>Aráuz</a:t>
            </a:r>
            <a:endParaRPr lang="es-EC" dirty="0">
              <a:solidFill>
                <a:schemeClr val="tx1"/>
              </a:solidFill>
            </a:endParaRPr>
          </a:p>
        </p:txBody>
      </p:sp>
      <p:sp>
        <p:nvSpPr>
          <p:cNvPr id="4" name="1 Título"/>
          <p:cNvSpPr txBox="1">
            <a:spLocks/>
          </p:cNvSpPr>
          <p:nvPr/>
        </p:nvSpPr>
        <p:spPr>
          <a:xfrm>
            <a:off x="2267744" y="4221088"/>
            <a:ext cx="6480720" cy="18002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dirty="0"/>
              <a:t>DIRECTOR: ING. VINUEZA </a:t>
            </a:r>
            <a:r>
              <a:rPr lang="pt-BR" dirty="0" smtClean="0"/>
              <a:t>PATRICIO</a:t>
            </a:r>
          </a:p>
          <a:p>
            <a:pPr algn="l"/>
            <a:endParaRPr lang="pt-BR" dirty="0" smtClean="0"/>
          </a:p>
          <a:p>
            <a:pPr algn="l"/>
            <a:r>
              <a:rPr lang="pt-BR" dirty="0" smtClean="0"/>
              <a:t>CODIRECTOR</a:t>
            </a:r>
            <a:r>
              <a:rPr lang="pt-BR" dirty="0"/>
              <a:t>: ING. GALARRAGA FERNANDO</a:t>
            </a:r>
            <a:endParaRPr lang="es-EC" dirty="0"/>
          </a:p>
        </p:txBody>
      </p:sp>
    </p:spTree>
    <p:extLst>
      <p:ext uri="{BB962C8B-B14F-4D97-AF65-F5344CB8AC3E}">
        <p14:creationId xmlns:p14="http://schemas.microsoft.com/office/powerpoint/2010/main" val="179276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a:t>
            </a:r>
            <a:endParaRPr lang="es-EC" dirty="0"/>
          </a:p>
        </p:txBody>
      </p:sp>
      <p:sp>
        <p:nvSpPr>
          <p:cNvPr id="3" name="2 Marcador de contenido"/>
          <p:cNvSpPr>
            <a:spLocks noGrp="1"/>
          </p:cNvSpPr>
          <p:nvPr>
            <p:ph sz="quarter" idx="1"/>
          </p:nvPr>
        </p:nvSpPr>
        <p:spPr/>
        <p:txBody>
          <a:bodyPr>
            <a:normAutofit/>
          </a:bodyPr>
          <a:lstStyle/>
          <a:p>
            <a:pPr algn="just"/>
            <a:r>
              <a:rPr lang="es-EC" dirty="0"/>
              <a:t>El presente trabajo muestra un estudio diagnóstico del uso de herramientas informáticas básicas (hardware, software e internet) en escuelas, colegios fiscales y comunidad, en la provincia de Pichincha. La investigación que se llevó a cabo fue de tipo exploratoria y descriptiva. Se realizó una encuesta cuyo objetivo es conocer si existe un alto porcentaje de uso de las tics en dicha provincia y dado que la muestra es extensa, se utilizó el muestreo por conglomerados, esta encuesta fue realizada a los alumnos y a la comunidad de 40 instituciones educativas sorteadas entre 434 instituciones que encuentran a cargo del Consejo Provincial de Pichincha. </a:t>
            </a:r>
            <a:endParaRPr lang="es-EC" dirty="0" smtClean="0"/>
          </a:p>
        </p:txBody>
      </p:sp>
    </p:spTree>
    <p:extLst>
      <p:ext uri="{BB962C8B-B14F-4D97-AF65-F5344CB8AC3E}">
        <p14:creationId xmlns:p14="http://schemas.microsoft.com/office/powerpoint/2010/main" val="270243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OBJETIVO GENERAL</a:t>
            </a:r>
            <a:endParaRPr lang="es-EC" dirty="0"/>
          </a:p>
        </p:txBody>
      </p:sp>
      <p:sp>
        <p:nvSpPr>
          <p:cNvPr id="3" name="2 Marcador de contenido"/>
          <p:cNvSpPr>
            <a:spLocks noGrp="1"/>
          </p:cNvSpPr>
          <p:nvPr>
            <p:ph sz="quarter" idx="1"/>
          </p:nvPr>
        </p:nvSpPr>
        <p:spPr>
          <a:xfrm>
            <a:off x="948680" y="2708920"/>
            <a:ext cx="7772400" cy="4572000"/>
          </a:xfrm>
        </p:spPr>
        <p:txBody>
          <a:bodyPr/>
          <a:lstStyle/>
          <a:p>
            <a:pPr algn="just"/>
            <a:r>
              <a:rPr lang="es-EC" dirty="0"/>
              <a:t>Realizar un estudio diagnóstico del uso de herramientas informáticas básicas (hardware, software e internet) en escuelas, colegios fiscales y comunidad, en  la provincia de Pichincha.</a:t>
            </a:r>
          </a:p>
        </p:txBody>
      </p:sp>
    </p:spTree>
    <p:extLst>
      <p:ext uri="{BB962C8B-B14F-4D97-AF65-F5344CB8AC3E}">
        <p14:creationId xmlns:p14="http://schemas.microsoft.com/office/powerpoint/2010/main" val="2463541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OBJETIVOS ESPECÍFICOS</a:t>
            </a:r>
            <a:endParaRPr lang="es-EC" dirty="0"/>
          </a:p>
        </p:txBody>
      </p:sp>
      <p:sp>
        <p:nvSpPr>
          <p:cNvPr id="3" name="2 Marcador de contenido"/>
          <p:cNvSpPr>
            <a:spLocks noGrp="1"/>
          </p:cNvSpPr>
          <p:nvPr>
            <p:ph sz="quarter" idx="1"/>
          </p:nvPr>
        </p:nvSpPr>
        <p:spPr/>
        <p:txBody>
          <a:bodyPr>
            <a:normAutofit fontScale="92500"/>
          </a:bodyPr>
          <a:lstStyle/>
          <a:p>
            <a:pPr algn="just"/>
            <a:r>
              <a:rPr lang="es-EC" dirty="0"/>
              <a:t>Obtener información sobre el conocimiento por parte de la comunidad y alumnos de las escuelas y colegios de la provincia de Pichincha, sobre los componentes de un computador</a:t>
            </a:r>
            <a:r>
              <a:rPr lang="es-EC" dirty="0" smtClean="0"/>
              <a:t>.</a:t>
            </a:r>
          </a:p>
          <a:p>
            <a:pPr algn="just"/>
            <a:r>
              <a:rPr lang="es-EC" dirty="0" smtClean="0"/>
              <a:t>Determinar </a:t>
            </a:r>
            <a:r>
              <a:rPr lang="es-EC" dirty="0"/>
              <a:t>el  número de personas de la comunidad y alumnos que acceden a un computador e internet</a:t>
            </a:r>
            <a:r>
              <a:rPr lang="es-EC" dirty="0" smtClean="0"/>
              <a:t>.</a:t>
            </a:r>
          </a:p>
          <a:p>
            <a:pPr algn="just"/>
            <a:r>
              <a:rPr lang="es-EC" dirty="0" smtClean="0"/>
              <a:t>Conocer </a:t>
            </a:r>
            <a:r>
              <a:rPr lang="es-EC" dirty="0"/>
              <a:t>qué importancia  le da la comunidad y los alumnos de la provincia de Pichincha al uso de la computadora</a:t>
            </a:r>
            <a:r>
              <a:rPr lang="es-EC" dirty="0" smtClean="0"/>
              <a:t>.</a:t>
            </a:r>
          </a:p>
          <a:p>
            <a:pPr algn="just"/>
            <a:r>
              <a:rPr lang="es-EC" dirty="0" smtClean="0"/>
              <a:t>Obtener </a:t>
            </a:r>
            <a:r>
              <a:rPr lang="es-EC" dirty="0"/>
              <a:t>información de los laboratorios en las escuelas y colegios de la provincia de Pichincha Evaluar el uso de las herramientas informáticas básicas (hardware, software e internet)</a:t>
            </a:r>
          </a:p>
        </p:txBody>
      </p:sp>
    </p:spTree>
    <p:extLst>
      <p:ext uri="{BB962C8B-B14F-4D97-AF65-F5344CB8AC3E}">
        <p14:creationId xmlns:p14="http://schemas.microsoft.com/office/powerpoint/2010/main" val="838195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ALCANCE</a:t>
            </a:r>
            <a:endParaRPr lang="es-EC" dirty="0"/>
          </a:p>
        </p:txBody>
      </p:sp>
      <p:sp>
        <p:nvSpPr>
          <p:cNvPr id="3" name="2 Marcador de contenido"/>
          <p:cNvSpPr>
            <a:spLocks noGrp="1"/>
          </p:cNvSpPr>
          <p:nvPr>
            <p:ph sz="quarter" idx="1"/>
          </p:nvPr>
        </p:nvSpPr>
        <p:spPr/>
        <p:txBody>
          <a:bodyPr/>
          <a:lstStyle/>
          <a:p>
            <a:pPr algn="just"/>
            <a:r>
              <a:rPr lang="es-EC" dirty="0"/>
              <a:t>La presente investigación tiene como alcance realizar un estudio sobre el uso de las herramientas informáticas básicas (hardware software e internet), luego se realizará una página web, para mostrar la información levantada sobre el tema en escuelas, colegios fiscales y comunidad, en  la provincia de Pichincha </a:t>
            </a:r>
          </a:p>
        </p:txBody>
      </p:sp>
    </p:spTree>
    <p:extLst>
      <p:ext uri="{BB962C8B-B14F-4D97-AF65-F5344CB8AC3E}">
        <p14:creationId xmlns:p14="http://schemas.microsoft.com/office/powerpoint/2010/main" val="2866030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6718" t="18158" r="26756" b="2751"/>
          <a:stretch/>
        </p:blipFill>
        <p:spPr>
          <a:xfrm>
            <a:off x="1043608" y="188640"/>
            <a:ext cx="6768752" cy="6183261"/>
          </a:xfrm>
          <a:prstGeom prst="rect">
            <a:avLst/>
          </a:prstGeom>
        </p:spPr>
      </p:pic>
    </p:spTree>
    <p:extLst>
      <p:ext uri="{BB962C8B-B14F-4D97-AF65-F5344CB8AC3E}">
        <p14:creationId xmlns:p14="http://schemas.microsoft.com/office/powerpoint/2010/main" val="3443634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200" dirty="0" smtClean="0"/>
              <a:t/>
            </a:r>
            <a:br>
              <a:rPr lang="es-EC" sz="3200" dirty="0" smtClean="0"/>
            </a:br>
            <a:r>
              <a:rPr lang="es-EC" sz="3200" dirty="0"/>
              <a:t/>
            </a:r>
            <a:br>
              <a:rPr lang="es-EC" sz="3200" dirty="0"/>
            </a:br>
            <a:r>
              <a:rPr lang="es-EC" sz="3200" dirty="0" smtClean="0"/>
              <a:t/>
            </a:r>
            <a:br>
              <a:rPr lang="es-EC" sz="3200" dirty="0" smtClean="0"/>
            </a:br>
            <a:r>
              <a:rPr lang="es-EC" sz="3200" dirty="0" smtClean="0"/>
              <a:t>Exploratoria </a:t>
            </a:r>
            <a:endParaRPr lang="es-EC" sz="3200" dirty="0"/>
          </a:p>
        </p:txBody>
      </p:sp>
      <p:sp>
        <p:nvSpPr>
          <p:cNvPr id="3" name="2 Marcador de contenido"/>
          <p:cNvSpPr>
            <a:spLocks noGrp="1"/>
          </p:cNvSpPr>
          <p:nvPr>
            <p:ph sz="quarter" idx="1"/>
          </p:nvPr>
        </p:nvSpPr>
        <p:spPr/>
        <p:txBody>
          <a:bodyPr/>
          <a:lstStyle/>
          <a:p>
            <a:pPr algn="just"/>
            <a:r>
              <a:rPr lang="es-EC" dirty="0"/>
              <a:t>El objetivo de la investigación exploratoria es obtener información preliminar que ayude a definir el problema y a sugerir la hipótesis</a:t>
            </a:r>
          </a:p>
        </p:txBody>
      </p:sp>
      <p:sp>
        <p:nvSpPr>
          <p:cNvPr id="5" name="Rectángulo 4"/>
          <p:cNvSpPr/>
          <p:nvPr/>
        </p:nvSpPr>
        <p:spPr>
          <a:xfrm>
            <a:off x="1115616" y="3573016"/>
            <a:ext cx="2520280" cy="584775"/>
          </a:xfrm>
          <a:prstGeom prst="rect">
            <a:avLst/>
          </a:prstGeom>
        </p:spPr>
        <p:txBody>
          <a:bodyPr wrap="square">
            <a:spAutoFit/>
          </a:bodyPr>
          <a:lstStyle/>
          <a:p>
            <a:r>
              <a:rPr lang="es-EC" sz="3200" dirty="0"/>
              <a:t>Descriptiva:</a:t>
            </a:r>
          </a:p>
        </p:txBody>
      </p:sp>
      <p:sp>
        <p:nvSpPr>
          <p:cNvPr id="6" name="Rectángulo 5"/>
          <p:cNvSpPr/>
          <p:nvPr/>
        </p:nvSpPr>
        <p:spPr>
          <a:xfrm>
            <a:off x="1115616" y="4365521"/>
            <a:ext cx="7571184" cy="1569660"/>
          </a:xfrm>
          <a:prstGeom prst="rect">
            <a:avLst/>
          </a:prstGeom>
        </p:spPr>
        <p:txBody>
          <a:bodyPr wrap="square">
            <a:spAutoFit/>
          </a:bodyPr>
          <a:lstStyle/>
          <a:p>
            <a:pPr marL="342900" indent="-342900" algn="just">
              <a:buFont typeface="Arial" panose="020B0604020202020204" pitchFamily="34" charset="0"/>
              <a:buChar char="•"/>
            </a:pPr>
            <a:r>
              <a:rPr lang="es-EC" sz="2400" dirty="0"/>
              <a:t> “El objetivo de la investigación descriptiva consiste en llegar a conocer las situaciones, costumbres y actitudes predominantes a través de la descripción exacta de las actividades, objetos, procesos y per-</a:t>
            </a:r>
            <a:r>
              <a:rPr lang="es-EC" sz="2400" dirty="0" err="1"/>
              <a:t>sonas</a:t>
            </a:r>
            <a:r>
              <a:rPr lang="es-EC" sz="2400" dirty="0"/>
              <a:t>”. (Morales, 2010) </a:t>
            </a:r>
          </a:p>
        </p:txBody>
      </p:sp>
      <p:sp>
        <p:nvSpPr>
          <p:cNvPr id="7" name="CuadroTexto 6"/>
          <p:cNvSpPr txBox="1"/>
          <p:nvPr/>
        </p:nvSpPr>
        <p:spPr>
          <a:xfrm>
            <a:off x="539552" y="206850"/>
            <a:ext cx="4824536" cy="707886"/>
          </a:xfrm>
          <a:prstGeom prst="rect">
            <a:avLst/>
          </a:prstGeom>
          <a:noFill/>
        </p:spPr>
        <p:txBody>
          <a:bodyPr wrap="square" rtlCol="0">
            <a:spAutoFit/>
          </a:bodyPr>
          <a:lstStyle/>
          <a:p>
            <a:r>
              <a:rPr lang="es-EC" sz="4000" dirty="0" smtClean="0"/>
              <a:t>Tipo de Investigación </a:t>
            </a:r>
            <a:endParaRPr lang="es-EC" sz="4000" dirty="0"/>
          </a:p>
        </p:txBody>
      </p:sp>
    </p:spTree>
    <p:extLst>
      <p:ext uri="{BB962C8B-B14F-4D97-AF65-F5344CB8AC3E}">
        <p14:creationId xmlns:p14="http://schemas.microsoft.com/office/powerpoint/2010/main" val="2633559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77</TotalTime>
  <Words>1328</Words>
  <Application>Microsoft Office PowerPoint</Application>
  <PresentationFormat>Presentación en pantalla (4:3)</PresentationFormat>
  <Paragraphs>62</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Franklin Gothic Book</vt:lpstr>
      <vt:lpstr>Perpetua</vt:lpstr>
      <vt:lpstr>Wingdings 2</vt:lpstr>
      <vt:lpstr>Equidad</vt:lpstr>
      <vt:lpstr>DEPARTAMENTO DE CIENCIAS DE LA COMPUTACIÓN CARRERA DE INGENIERÍA DE SISTEMAS E INFORMÁTICA</vt:lpstr>
      <vt:lpstr>ESTUDIO DIAGNÓSTICO DEL USO DE HERRAMIENTAS INFORMÁTICAS BÁSICAS (HARDWARE, SOFTWARE E INTERNET) EN ESCUELAS, COLEGIOS FISCALES Y COMUNIDAD, EN  LA PROVINCIA DE PICHINCHA.</vt:lpstr>
      <vt:lpstr>Elaborado por:       Mayra Grefa                         Pedro Aráuz</vt:lpstr>
      <vt:lpstr>RESUMEN</vt:lpstr>
      <vt:lpstr>OBJETIVO GENERAL</vt:lpstr>
      <vt:lpstr>OBJETIVOS ESPECÍFICOS</vt:lpstr>
      <vt:lpstr>ALCANCE</vt:lpstr>
      <vt:lpstr>Presentación de PowerPoint</vt:lpstr>
      <vt:lpstr>   Exploratoria </vt:lpstr>
      <vt:lpstr>Población y muestra</vt:lpstr>
      <vt:lpstr>Presentación de PowerPoint</vt:lpstr>
      <vt:lpstr>Presentación de PowerPoint</vt:lpstr>
      <vt:lpstr>Presentación de PowerPoint</vt:lpstr>
      <vt:lpstr>Presentación de PowerPoint</vt:lpstr>
      <vt:lpstr>Diseño de técnicas de recolección de información.</vt:lpstr>
      <vt:lpstr>Técnicas de análisis.</vt:lpstr>
      <vt:lpstr>Análisis de Resultados</vt:lpstr>
      <vt:lpstr>Frecuencia de uso de las herramientas informática.|||</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COMPUTACIÓN CARRERA DE INGENIERÍA DE SISTEMAS E INFORMÁTICA</dc:title>
  <dc:creator>GuIdO</dc:creator>
  <cp:lastModifiedBy>Mayra Gf</cp:lastModifiedBy>
  <cp:revision>10</cp:revision>
  <dcterms:created xsi:type="dcterms:W3CDTF">2014-11-21T00:22:46Z</dcterms:created>
  <dcterms:modified xsi:type="dcterms:W3CDTF">2015-01-10T00:25:40Z</dcterms:modified>
</cp:coreProperties>
</file>