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6" r:id="rId7"/>
    <p:sldId id="262" r:id="rId8"/>
    <p:sldId id="263" r:id="rId9"/>
    <p:sldId id="290" r:id="rId10"/>
    <p:sldId id="289" r:id="rId11"/>
    <p:sldId id="264" r:id="rId12"/>
    <p:sldId id="265" r:id="rId13"/>
    <p:sldId id="267" r:id="rId14"/>
    <p:sldId id="268" r:id="rId15"/>
    <p:sldId id="269" r:id="rId16"/>
    <p:sldId id="270" r:id="rId17"/>
    <p:sldId id="291" r:id="rId18"/>
    <p:sldId id="277" r:id="rId19"/>
    <p:sldId id="278" r:id="rId20"/>
    <p:sldId id="295" r:id="rId21"/>
    <p:sldId id="280" r:id="rId22"/>
    <p:sldId id="293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72" r:id="rId32"/>
    <p:sldId id="273" r:id="rId33"/>
    <p:sldId id="274" r:id="rId34"/>
    <p:sldId id="275" r:id="rId35"/>
    <p:sldId id="276" r:id="rId36"/>
    <p:sldId id="294" r:id="rId3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7792-2AB7-46F9-A66F-2524C6F61FE3}" type="datetimeFigureOut">
              <a:rPr lang="es-MX" smtClean="0"/>
              <a:pPr/>
              <a:t>06/10/2014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0D50-4672-4A53-9C4A-CC1E9478BED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7792-2AB7-46F9-A66F-2524C6F61FE3}" type="datetimeFigureOut">
              <a:rPr lang="es-MX" smtClean="0"/>
              <a:pPr/>
              <a:t>06/10/2014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0D50-4672-4A53-9C4A-CC1E9478BED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7792-2AB7-46F9-A66F-2524C6F61FE3}" type="datetimeFigureOut">
              <a:rPr lang="es-MX" smtClean="0"/>
              <a:pPr/>
              <a:t>06/10/2014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0D50-4672-4A53-9C4A-CC1E9478BED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p:oleObj spid="_x0000_s1026" name="CorelDRAW" r:id="rId3" imgW="9151920" imgH="5621400" progId="">
              <p:embed/>
            </p:oleObj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C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s-EC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C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s-EC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C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7792-2AB7-46F9-A66F-2524C6F61FE3}" type="datetimeFigureOut">
              <a:rPr lang="es-MX" smtClean="0"/>
              <a:pPr/>
              <a:t>06/10/2014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0D50-4672-4A53-9C4A-CC1E9478BED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7792-2AB7-46F9-A66F-2524C6F61FE3}" type="datetimeFigureOut">
              <a:rPr lang="es-MX" smtClean="0"/>
              <a:pPr/>
              <a:t>06/10/2014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0D50-4672-4A53-9C4A-CC1E9478BED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7792-2AB7-46F9-A66F-2524C6F61FE3}" type="datetimeFigureOut">
              <a:rPr lang="es-MX" smtClean="0"/>
              <a:pPr/>
              <a:t>06/10/2014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0D50-4672-4A53-9C4A-CC1E9478BED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7792-2AB7-46F9-A66F-2524C6F61FE3}" type="datetimeFigureOut">
              <a:rPr lang="es-MX" smtClean="0"/>
              <a:pPr/>
              <a:t>06/10/2014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0D50-4672-4A53-9C4A-CC1E9478BED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7792-2AB7-46F9-A66F-2524C6F61FE3}" type="datetimeFigureOut">
              <a:rPr lang="es-MX" smtClean="0"/>
              <a:pPr/>
              <a:t>06/10/2014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0D50-4672-4A53-9C4A-CC1E9478BED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7792-2AB7-46F9-A66F-2524C6F61FE3}" type="datetimeFigureOut">
              <a:rPr lang="es-MX" smtClean="0"/>
              <a:pPr/>
              <a:t>06/10/2014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0D50-4672-4A53-9C4A-CC1E9478BED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7792-2AB7-46F9-A66F-2524C6F61FE3}" type="datetimeFigureOut">
              <a:rPr lang="es-MX" smtClean="0"/>
              <a:pPr/>
              <a:t>06/10/2014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0D50-4672-4A53-9C4A-CC1E9478BED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7792-2AB7-46F9-A66F-2524C6F61FE3}" type="datetimeFigureOut">
              <a:rPr lang="es-MX" smtClean="0"/>
              <a:pPr/>
              <a:t>06/10/2014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00D50-4672-4A53-9C4A-CC1E9478BED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F7792-2AB7-46F9-A66F-2524C6F61FE3}" type="datetimeFigureOut">
              <a:rPr lang="es-MX" smtClean="0"/>
              <a:pPr/>
              <a:t>06/10/2014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00D50-4672-4A53-9C4A-CC1E9478BED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4.png"/><Relationship Id="rId12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Rectángulo"/>
          <p:cNvSpPr>
            <a:spLocks noChangeArrowheads="1"/>
          </p:cNvSpPr>
          <p:nvPr/>
        </p:nvSpPr>
        <p:spPr bwMode="auto">
          <a:xfrm>
            <a:off x="1071538" y="1214422"/>
            <a:ext cx="727233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altLang="es-ES" sz="2800" b="1" dirty="0" smtClean="0">
                <a:latin typeface="Arial" pitchFamily="34" charset="0"/>
                <a:cs typeface="Arial" pitchFamily="34" charset="0"/>
              </a:rPr>
              <a:t>EVALUACIÓN DEL EFECTO DE LA INOCULACIÓN DE LA BACTERIA </a:t>
            </a:r>
            <a:r>
              <a:rPr lang="es-ES" altLang="es-ES" sz="2800" b="1" i="1" dirty="0" smtClean="0">
                <a:latin typeface="Arial" pitchFamily="34" charset="0"/>
                <a:cs typeface="Arial" pitchFamily="34" charset="0"/>
              </a:rPr>
              <a:t>Gluconacetobacter diazotrophicus </a:t>
            </a:r>
            <a:r>
              <a:rPr lang="es-ES" altLang="es-ES" sz="2800" b="1" dirty="0" smtClean="0">
                <a:latin typeface="Arial" pitchFamily="34" charset="0"/>
                <a:cs typeface="Arial" pitchFamily="34" charset="0"/>
              </a:rPr>
              <a:t>EN EL CRECIMIENTO DE PLANTAS DE CAÑA DE AZÚCAR </a:t>
            </a:r>
            <a:r>
              <a:rPr lang="es-ES" altLang="es-ES" sz="2800" b="1" i="1" dirty="0" smtClean="0">
                <a:latin typeface="Arial" pitchFamily="34" charset="0"/>
                <a:cs typeface="Arial" pitchFamily="34" charset="0"/>
              </a:rPr>
              <a:t>(Saccharum officinarum) </a:t>
            </a:r>
            <a:r>
              <a:rPr lang="es-ES" altLang="es-ES" sz="2800" b="1" dirty="0" smtClean="0">
                <a:latin typeface="Arial" pitchFamily="34" charset="0"/>
                <a:cs typeface="Arial" pitchFamily="34" charset="0"/>
              </a:rPr>
              <a:t>OBTENIDAS </a:t>
            </a:r>
            <a:r>
              <a:rPr lang="es-ES" altLang="es-ES" sz="2800" b="1" i="1" dirty="0" smtClean="0">
                <a:latin typeface="Arial" pitchFamily="34" charset="0"/>
                <a:cs typeface="Arial" pitchFamily="34" charset="0"/>
              </a:rPr>
              <a:t>in vitro</a:t>
            </a:r>
            <a:endParaRPr lang="es-MX" altLang="es-E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2 Rectángulo"/>
          <p:cNvSpPr>
            <a:spLocks noChangeArrowheads="1"/>
          </p:cNvSpPr>
          <p:nvPr/>
        </p:nvSpPr>
        <p:spPr bwMode="auto">
          <a:xfrm>
            <a:off x="3714744" y="4429132"/>
            <a:ext cx="46004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es-ES" b="1" dirty="0" smtClean="0">
                <a:latin typeface="Arial" pitchFamily="34" charset="0"/>
                <a:cs typeface="Arial" pitchFamily="34" charset="0"/>
              </a:rPr>
              <a:t>LISETH ALEXANDRA SALINAS TOLEDO</a:t>
            </a:r>
            <a:endParaRPr lang="es-MX" alt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315595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857752" y="5000636"/>
            <a:ext cx="4106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s-E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Director:</a:t>
            </a:r>
            <a:r>
              <a:rPr lang="es-ES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Pablo Landázuri,</a:t>
            </a:r>
            <a:r>
              <a:rPr lang="es-EC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s-EC" sz="16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MSc.</a:t>
            </a:r>
            <a:endParaRPr lang="es-ES" sz="16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r"/>
            <a:r>
              <a:rPr lang="es-ES" sz="16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Codirectora:</a:t>
            </a:r>
            <a:r>
              <a:rPr lang="es-ES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s-MX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B</a:t>
            </a:r>
            <a:r>
              <a:rPr lang="en-US" sz="16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Sc. Karina Ponce</a:t>
            </a:r>
            <a:endParaRPr lang="es-ES" sz="1600" dirty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1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4257676" cy="654032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METODOLOGÍA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000100" y="4572008"/>
            <a:ext cx="1214446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itchFamily="34" charset="0"/>
                <a:cs typeface="Arial" pitchFamily="34" charset="0"/>
              </a:rPr>
              <a:t>Incubación</a:t>
            </a:r>
            <a:endParaRPr lang="es-MX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22 Grupo"/>
          <p:cNvGrpSpPr/>
          <p:nvPr/>
        </p:nvGrpSpPr>
        <p:grpSpPr>
          <a:xfrm>
            <a:off x="214282" y="1071546"/>
            <a:ext cx="8715436" cy="5594189"/>
            <a:chOff x="214282" y="1071546"/>
            <a:chExt cx="8715436" cy="5594189"/>
          </a:xfrm>
        </p:grpSpPr>
        <p:pic>
          <p:nvPicPr>
            <p:cNvPr id="18" name="17 Imagen" descr="inmersion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3438" y="3500438"/>
              <a:ext cx="1500198" cy="1178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18 Imagen" descr="incubacio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4414" y="3571876"/>
              <a:ext cx="2942214" cy="12144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96 Imagen" descr="invitro1.png"/>
            <p:cNvPicPr/>
            <p:nvPr/>
          </p:nvPicPr>
          <p:blipFill>
            <a:blip r:embed="rId5"/>
            <a:srcRect l="59321"/>
            <a:stretch>
              <a:fillRect/>
            </a:stretch>
          </p:blipFill>
          <p:spPr>
            <a:xfrm>
              <a:off x="6858016" y="3714752"/>
              <a:ext cx="1857356" cy="12858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12 Flecha doblada"/>
            <p:cNvSpPr/>
            <p:nvPr/>
          </p:nvSpPr>
          <p:spPr>
            <a:xfrm rot="1687538">
              <a:off x="5619484" y="1118092"/>
              <a:ext cx="911146" cy="429134"/>
            </a:xfrm>
            <a:prstGeom prst="ben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15" name="14 Flecha abajo"/>
            <p:cNvSpPr/>
            <p:nvPr/>
          </p:nvSpPr>
          <p:spPr>
            <a:xfrm>
              <a:off x="7572396" y="3071810"/>
              <a:ext cx="285752" cy="571504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4786314" y="4643446"/>
              <a:ext cx="1214446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Inoculación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28 Estrella de 5 puntas"/>
            <p:cNvSpPr/>
            <p:nvPr/>
          </p:nvSpPr>
          <p:spPr>
            <a:xfrm>
              <a:off x="214282" y="1071546"/>
              <a:ext cx="2500330" cy="1785950"/>
            </a:xfrm>
            <a:prstGeom prst="star5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Mejor tratamiento</a:t>
              </a:r>
              <a:endParaRPr lang="es-MX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35 CuadroTexto"/>
            <p:cNvSpPr txBox="1"/>
            <p:nvPr/>
          </p:nvSpPr>
          <p:spPr>
            <a:xfrm>
              <a:off x="7715272" y="4857760"/>
              <a:ext cx="1214446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Lavado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37 Flecha curvada hacia arriba"/>
            <p:cNvSpPr/>
            <p:nvPr/>
          </p:nvSpPr>
          <p:spPr>
            <a:xfrm rot="11308861">
              <a:off x="3605592" y="3028923"/>
              <a:ext cx="1397548" cy="560957"/>
            </a:xfrm>
            <a:prstGeom prst="curvedUp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30" name="29 Flecha derecha"/>
            <p:cNvSpPr/>
            <p:nvPr/>
          </p:nvSpPr>
          <p:spPr>
            <a:xfrm>
              <a:off x="2500298" y="2071678"/>
              <a:ext cx="642942" cy="214314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1" name="30 Imagen" descr="DSCN0692.JPG"/>
            <p:cNvPicPr>
              <a:picLocks noChangeAspect="1"/>
            </p:cNvPicPr>
            <p:nvPr/>
          </p:nvPicPr>
          <p:blipFill>
            <a:blip r:embed="rId6" cstate="print"/>
            <a:srcRect l="50000" t="22916" r="13281" b="47917"/>
            <a:stretch>
              <a:fillRect/>
            </a:stretch>
          </p:blipFill>
          <p:spPr>
            <a:xfrm>
              <a:off x="3357554" y="1285860"/>
              <a:ext cx="2428892" cy="1447000"/>
            </a:xfrm>
            <a:prstGeom prst="rect">
              <a:avLst/>
            </a:prstGeom>
          </p:spPr>
        </p:pic>
        <p:pic>
          <p:nvPicPr>
            <p:cNvPr id="35" name="34 Imagen" descr="pesamid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00826" y="1285860"/>
              <a:ext cx="2143140" cy="14383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7" name="36 CuadroTexto"/>
            <p:cNvSpPr txBox="1"/>
            <p:nvPr/>
          </p:nvSpPr>
          <p:spPr>
            <a:xfrm>
              <a:off x="7143768" y="2714620"/>
              <a:ext cx="1214446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Valoración 1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38 Flecha izquierda"/>
            <p:cNvSpPr/>
            <p:nvPr/>
          </p:nvSpPr>
          <p:spPr>
            <a:xfrm>
              <a:off x="6215074" y="4071942"/>
              <a:ext cx="642942" cy="214314"/>
            </a:xfrm>
            <a:prstGeom prst="lef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42" name="41 Grupo"/>
            <p:cNvGrpSpPr/>
            <p:nvPr/>
          </p:nvGrpSpPr>
          <p:grpSpPr>
            <a:xfrm>
              <a:off x="2500298" y="4991009"/>
              <a:ext cx="2214578" cy="1674726"/>
              <a:chOff x="2500298" y="4991009"/>
              <a:chExt cx="2214578" cy="1674726"/>
            </a:xfrm>
          </p:grpSpPr>
          <p:sp>
            <p:nvSpPr>
              <p:cNvPr id="27" name="26 CuadroTexto"/>
              <p:cNvSpPr txBox="1"/>
              <p:nvPr/>
            </p:nvSpPr>
            <p:spPr>
              <a:xfrm>
                <a:off x="3224202" y="6357958"/>
                <a:ext cx="1490674" cy="30777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 smtClean="0">
                    <a:latin typeface="Arial" pitchFamily="34" charset="0"/>
                    <a:cs typeface="Arial" pitchFamily="34" charset="0"/>
                  </a:rPr>
                  <a:t>Valoración 2</a:t>
                </a:r>
                <a:endParaRPr lang="es-MX" sz="1400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40" name="39 Imagen" descr="pesamide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0298" y="4991009"/>
                <a:ext cx="2143140" cy="14383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41" name="40 Flecha curvada hacia arriba"/>
            <p:cNvSpPr/>
            <p:nvPr/>
          </p:nvSpPr>
          <p:spPr>
            <a:xfrm rot="2705765">
              <a:off x="1151780" y="5323768"/>
              <a:ext cx="1216152" cy="731520"/>
            </a:xfrm>
            <a:prstGeom prst="curvedUp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1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4257676" cy="654032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METODOLOGÍA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500562" y="4143380"/>
            <a:ext cx="71438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itchFamily="34" charset="0"/>
                <a:cs typeface="Arial" pitchFamily="34" charset="0"/>
              </a:rPr>
              <a:t>Día 12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214282" y="4214818"/>
            <a:ext cx="1214446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itchFamily="34" charset="0"/>
                <a:cs typeface="Arial" pitchFamily="34" charset="0"/>
              </a:rPr>
              <a:t>Valoración 3</a:t>
            </a:r>
            <a:endParaRPr lang="es-MX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6" name="35 Grupo"/>
          <p:cNvGrpSpPr/>
          <p:nvPr/>
        </p:nvGrpSpPr>
        <p:grpSpPr>
          <a:xfrm>
            <a:off x="0" y="1071546"/>
            <a:ext cx="8707766" cy="5786454"/>
            <a:chOff x="0" y="1071546"/>
            <a:chExt cx="8707766" cy="5786454"/>
          </a:xfrm>
        </p:grpSpPr>
        <p:pic>
          <p:nvPicPr>
            <p:cNvPr id="11" name="10 Imagen" descr="fibracoc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1868" y="1071546"/>
              <a:ext cx="4242520" cy="13573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12 Imagen" descr="replicatb19dias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8992" y="4214818"/>
              <a:ext cx="1981482" cy="15001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14 Imagen" descr="ness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357826"/>
              <a:ext cx="1522448" cy="11430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23 Imagen" descr="nessler.png"/>
            <p:cNvPicPr>
              <a:picLocks noChangeAspect="1"/>
            </p:cNvPicPr>
            <p:nvPr/>
          </p:nvPicPr>
          <p:blipFill>
            <a:blip r:embed="rId6"/>
            <a:srcRect l="20089" r="51212"/>
            <a:stretch>
              <a:fillRect/>
            </a:stretch>
          </p:blipFill>
          <p:spPr>
            <a:xfrm>
              <a:off x="1928794" y="5743567"/>
              <a:ext cx="928694" cy="11144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24 Imagen" descr="pesamid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282" y="3230476"/>
              <a:ext cx="1785950" cy="11986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25 Imagen" descr="riego15dias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14942" y="2857496"/>
              <a:ext cx="1143008" cy="1255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2" name="11 Grupo"/>
            <p:cNvGrpSpPr/>
            <p:nvPr/>
          </p:nvGrpSpPr>
          <p:grpSpPr>
            <a:xfrm>
              <a:off x="285720" y="1071546"/>
              <a:ext cx="2214578" cy="1674726"/>
              <a:chOff x="2500298" y="4991009"/>
              <a:chExt cx="2214578" cy="1674726"/>
            </a:xfrm>
          </p:grpSpPr>
          <p:sp>
            <p:nvSpPr>
              <p:cNvPr id="14" name="13 CuadroTexto"/>
              <p:cNvSpPr txBox="1"/>
              <p:nvPr/>
            </p:nvSpPr>
            <p:spPr>
              <a:xfrm>
                <a:off x="3224202" y="6357958"/>
                <a:ext cx="1490674" cy="30777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 smtClean="0">
                    <a:latin typeface="Arial" pitchFamily="34" charset="0"/>
                    <a:cs typeface="Arial" pitchFamily="34" charset="0"/>
                  </a:rPr>
                  <a:t>Valoración 2</a:t>
                </a:r>
                <a:endParaRPr lang="es-MX" sz="1400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6" name="15 Imagen" descr="pesamide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0298" y="4991009"/>
                <a:ext cx="2143140" cy="14383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7" name="16 Flecha derecha"/>
            <p:cNvSpPr/>
            <p:nvPr/>
          </p:nvSpPr>
          <p:spPr>
            <a:xfrm>
              <a:off x="2428860" y="1571612"/>
              <a:ext cx="928694" cy="285752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4071934" y="2428868"/>
              <a:ext cx="2428892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Aclimatación en laboratorio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7358082" y="3571876"/>
              <a:ext cx="714380" cy="3077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Día 9</a:t>
              </a:r>
            </a:p>
          </p:txBody>
        </p:sp>
        <p:pic>
          <p:nvPicPr>
            <p:cNvPr id="20" name="19 Imagen" descr="agujeros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43834" y="1643050"/>
              <a:ext cx="1063932" cy="17145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20 Imagen" descr="inverna1.png"/>
            <p:cNvPicPr>
              <a:picLocks noChangeAspect="1"/>
            </p:cNvPicPr>
            <p:nvPr/>
          </p:nvPicPr>
          <p:blipFill>
            <a:blip r:embed="rId10"/>
            <a:srcRect t="52131" r="71058" b="-1130"/>
            <a:stretch>
              <a:fillRect/>
            </a:stretch>
          </p:blipFill>
          <p:spPr>
            <a:xfrm>
              <a:off x="6178485" y="4143380"/>
              <a:ext cx="1536787" cy="14287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21 Flecha curvada hacia la izquierda"/>
            <p:cNvSpPr/>
            <p:nvPr/>
          </p:nvSpPr>
          <p:spPr>
            <a:xfrm rot="1987732">
              <a:off x="7885127" y="3478033"/>
              <a:ext cx="806680" cy="1229895"/>
            </a:xfrm>
            <a:prstGeom prst="curvedLef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5357818" y="5572140"/>
              <a:ext cx="2428892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Aclimatación en invernadero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28 Flecha izquierda"/>
            <p:cNvSpPr/>
            <p:nvPr/>
          </p:nvSpPr>
          <p:spPr>
            <a:xfrm>
              <a:off x="5357818" y="4714884"/>
              <a:ext cx="928694" cy="285752"/>
            </a:xfrm>
            <a:prstGeom prst="lef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80930" y="6500834"/>
              <a:ext cx="1847864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Determinación de N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2" name="31 Imagen" descr="licua2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1604" y="4429132"/>
              <a:ext cx="828819" cy="1237552"/>
            </a:xfrm>
            <a:prstGeom prst="rect">
              <a:avLst/>
            </a:prstGeom>
          </p:spPr>
        </p:pic>
        <p:sp>
          <p:nvSpPr>
            <p:cNvPr id="33" name="32 CuadroTexto"/>
            <p:cNvSpPr txBox="1"/>
            <p:nvPr/>
          </p:nvSpPr>
          <p:spPr>
            <a:xfrm>
              <a:off x="428596" y="4786322"/>
              <a:ext cx="1214446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Aislamiento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4" name="33 Imagen" descr="DSCN2641.JPG"/>
            <p:cNvPicPr>
              <a:picLocks noChangeAspect="1"/>
            </p:cNvPicPr>
            <p:nvPr/>
          </p:nvPicPr>
          <p:blipFill>
            <a:blip r:embed="rId12" cstate="print"/>
            <a:srcRect l="26389" r="40278" b="56250"/>
            <a:stretch>
              <a:fillRect/>
            </a:stretch>
          </p:blipFill>
          <p:spPr>
            <a:xfrm>
              <a:off x="2857488" y="2714620"/>
              <a:ext cx="857256" cy="1500186"/>
            </a:xfrm>
            <a:prstGeom prst="rect">
              <a:avLst/>
            </a:prstGeom>
          </p:spPr>
        </p:pic>
        <p:sp>
          <p:nvSpPr>
            <p:cNvPr id="35" name="34 Flecha doblada"/>
            <p:cNvSpPr/>
            <p:nvPr/>
          </p:nvSpPr>
          <p:spPr>
            <a:xfrm rot="20492997" flipH="1">
              <a:off x="3895958" y="3406309"/>
              <a:ext cx="432138" cy="763919"/>
            </a:xfrm>
            <a:prstGeom prst="bentArrow">
              <a:avLst>
                <a:gd name="adj1" fmla="val 22065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cxnSp>
          <p:nvCxnSpPr>
            <p:cNvPr id="37" name="36 Forma"/>
            <p:cNvCxnSpPr>
              <a:stCxn id="34" idx="1"/>
              <a:endCxn id="25" idx="0"/>
            </p:cNvCxnSpPr>
            <p:nvPr/>
          </p:nvCxnSpPr>
          <p:spPr>
            <a:xfrm rot="10800000">
              <a:off x="1107258" y="3230477"/>
              <a:ext cx="1750231" cy="234237"/>
            </a:xfrm>
            <a:prstGeom prst="bentConnector4">
              <a:avLst>
                <a:gd name="adj1" fmla="val 24490"/>
                <a:gd name="adj2" fmla="val 197593"/>
              </a:avLst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9" name="38 Conector angular"/>
            <p:cNvCxnSpPr>
              <a:stCxn id="34" idx="1"/>
              <a:endCxn id="32" idx="3"/>
            </p:cNvCxnSpPr>
            <p:nvPr/>
          </p:nvCxnSpPr>
          <p:spPr>
            <a:xfrm rot="10800000" flipV="1">
              <a:off x="2400424" y="3464712"/>
              <a:ext cx="457065" cy="1583195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" name="40 Forma"/>
            <p:cNvCxnSpPr>
              <a:stCxn id="34" idx="2"/>
              <a:endCxn id="24" idx="3"/>
            </p:cNvCxnSpPr>
            <p:nvPr/>
          </p:nvCxnSpPr>
          <p:spPr>
            <a:xfrm rot="5400000">
              <a:off x="2028813" y="5043481"/>
              <a:ext cx="2085978" cy="428628"/>
            </a:xfrm>
            <a:prstGeom prst="bentConnector2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1 Título"/>
          <p:cNvSpPr>
            <a:spLocks noGrp="1"/>
          </p:cNvSpPr>
          <p:nvPr>
            <p:ph type="title"/>
          </p:nvPr>
        </p:nvSpPr>
        <p:spPr>
          <a:xfrm>
            <a:off x="0" y="0"/>
            <a:ext cx="8929718" cy="785794"/>
          </a:xfrm>
        </p:spPr>
        <p:txBody>
          <a:bodyPr>
            <a:normAutofit/>
          </a:bodyPr>
          <a:lstStyle/>
          <a:p>
            <a:pPr algn="l"/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RESULTADOS Y DISCUSIÓN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71438" y="857232"/>
            <a:ext cx="8574136" cy="5777725"/>
            <a:chOff x="71438" y="857232"/>
            <a:chExt cx="8574136" cy="5777725"/>
          </a:xfrm>
        </p:grpSpPr>
        <p:pic>
          <p:nvPicPr>
            <p:cNvPr id="9" name="11 Imagen" descr="resultubo1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28596" y="928670"/>
              <a:ext cx="3429024" cy="51435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13 Imagen" descr="DSCN2569.JPG"/>
            <p:cNvPicPr>
              <a:picLocks noChangeAspect="1"/>
            </p:cNvPicPr>
            <p:nvPr/>
          </p:nvPicPr>
          <p:blipFill>
            <a:blip r:embed="rId4" cstate="print"/>
            <a:srcRect l="48181" t="38337" r="31025" b="38787"/>
            <a:stretch>
              <a:fillRect/>
            </a:stretch>
          </p:blipFill>
          <p:spPr>
            <a:xfrm>
              <a:off x="4143372" y="857232"/>
              <a:ext cx="3071835" cy="24742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15 Imagen" descr="m5h3-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2198" y="3357562"/>
              <a:ext cx="2573376" cy="25167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18 CuadroTexto"/>
            <p:cNvSpPr txBox="1"/>
            <p:nvPr/>
          </p:nvSpPr>
          <p:spPr>
            <a:xfrm>
              <a:off x="71438" y="6357958"/>
              <a:ext cx="56435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 smtClean="0">
                  <a:latin typeface="Arial" pitchFamily="34" charset="0"/>
                  <a:cs typeface="Arial" pitchFamily="34" charset="0"/>
                </a:rPr>
                <a:t>Cavalcante</a:t>
              </a:r>
              <a:r>
                <a:rPr lang="es-ES" sz="1200" dirty="0" smtClean="0"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s-ES" sz="1200" dirty="0" err="1" smtClean="0">
                  <a:latin typeface="Arial" pitchFamily="34" charset="0"/>
                  <a:cs typeface="Arial" pitchFamily="34" charset="0"/>
                </a:rPr>
                <a:t>Döbereiner</a:t>
              </a:r>
              <a:r>
                <a:rPr lang="es-ES" sz="1200" dirty="0" smtClean="0">
                  <a:latin typeface="Arial" pitchFamily="34" charset="0"/>
                  <a:cs typeface="Arial" pitchFamily="34" charset="0"/>
                </a:rPr>
                <a:t> (1988), Muñoz </a:t>
              </a:r>
              <a:r>
                <a:rPr lang="es-ES" sz="1200" dirty="0">
                  <a:latin typeface="Arial" pitchFamily="34" charset="0"/>
                  <a:cs typeface="Arial" pitchFamily="34" charset="0"/>
                </a:rPr>
                <a:t>&amp; Caballero (2001) </a:t>
              </a:r>
              <a:r>
                <a:rPr lang="es-ES" sz="12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s-ES" sz="1200" dirty="0" err="1" smtClean="0">
                  <a:latin typeface="Arial" pitchFamily="34" charset="0"/>
                  <a:cs typeface="Arial" pitchFamily="34" charset="0"/>
                </a:rPr>
                <a:t>Dibut</a:t>
              </a:r>
              <a:r>
                <a:rPr lang="es-ES" sz="1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1200" i="1" dirty="0">
                  <a:latin typeface="Arial" pitchFamily="34" charset="0"/>
                  <a:cs typeface="Arial" pitchFamily="34" charset="0"/>
                </a:rPr>
                <a:t>et al. </a:t>
              </a:r>
              <a:r>
                <a:rPr lang="es-ES" sz="1200" dirty="0">
                  <a:latin typeface="Arial" pitchFamily="34" charset="0"/>
                  <a:cs typeface="Arial" pitchFamily="34" charset="0"/>
                </a:rPr>
                <a:t>(</a:t>
              </a:r>
              <a:r>
                <a:rPr lang="es-ES" sz="1200" dirty="0" smtClean="0">
                  <a:latin typeface="Arial" pitchFamily="34" charset="0"/>
                  <a:cs typeface="Arial" pitchFamily="34" charset="0"/>
                </a:rPr>
                <a:t>2005)</a:t>
              </a:r>
              <a:endParaRPr lang="es-MX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4143372" y="3571876"/>
              <a:ext cx="1428760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Aislamiento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21 Título"/>
          <p:cNvSpPr txBox="1">
            <a:spLocks/>
          </p:cNvSpPr>
          <p:nvPr/>
        </p:nvSpPr>
        <p:spPr>
          <a:xfrm>
            <a:off x="71406" y="214290"/>
            <a:ext cx="3571900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pSp>
        <p:nvGrpSpPr>
          <p:cNvPr id="14" name="13 Grupo"/>
          <p:cNvGrpSpPr/>
          <p:nvPr/>
        </p:nvGrpSpPr>
        <p:grpSpPr>
          <a:xfrm>
            <a:off x="357158" y="0"/>
            <a:ext cx="8786842" cy="6563519"/>
            <a:chOff x="357158" y="0"/>
            <a:chExt cx="8786842" cy="6563519"/>
          </a:xfrm>
        </p:grpSpPr>
        <p:pic>
          <p:nvPicPr>
            <p:cNvPr id="7" name="6 Imagen" descr="met1lgip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910" y="1357298"/>
              <a:ext cx="3071834" cy="27096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7 Imagen" descr="met1lgip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158" y="4414691"/>
              <a:ext cx="3793881" cy="18718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10 Imagen" descr="PDApositivoss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2123" y="285728"/>
              <a:ext cx="3411843" cy="55007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14 CuadroTexto"/>
            <p:cNvSpPr txBox="1"/>
            <p:nvPr/>
          </p:nvSpPr>
          <p:spPr>
            <a:xfrm>
              <a:off x="428596" y="6286520"/>
              <a:ext cx="38491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>
                  <a:latin typeface="Arial" pitchFamily="34" charset="0"/>
                  <a:cs typeface="Arial" pitchFamily="34" charset="0"/>
                </a:rPr>
                <a:t>Fuentes </a:t>
              </a:r>
              <a:r>
                <a:rPr lang="es-ES" sz="1200" i="1" dirty="0">
                  <a:latin typeface="Arial" pitchFamily="34" charset="0"/>
                  <a:cs typeface="Arial" pitchFamily="34" charset="0"/>
                </a:rPr>
                <a:t>et al. </a:t>
              </a:r>
              <a:r>
                <a:rPr lang="es-ES" sz="1200" dirty="0">
                  <a:latin typeface="Arial" pitchFamily="34" charset="0"/>
                  <a:cs typeface="Arial" pitchFamily="34" charset="0"/>
                </a:rPr>
                <a:t>(2001</a:t>
              </a:r>
              <a:r>
                <a:rPr lang="es-ES" sz="1200" dirty="0" smtClean="0">
                  <a:latin typeface="Arial" pitchFamily="34" charset="0"/>
                  <a:cs typeface="Arial" pitchFamily="34" charset="0"/>
                </a:rPr>
                <a:t>) : </a:t>
              </a:r>
              <a:r>
                <a:rPr lang="es-ES" sz="1200" i="1" dirty="0">
                  <a:latin typeface="Arial" pitchFamily="34" charset="0"/>
                  <a:cs typeface="Arial" pitchFamily="34" charset="0"/>
                </a:rPr>
                <a:t>G. </a:t>
              </a:r>
              <a:r>
                <a:rPr lang="es-ES" sz="1200" i="1" dirty="0" err="1">
                  <a:latin typeface="Arial" pitchFamily="34" charset="0"/>
                  <a:cs typeface="Arial" pitchFamily="34" charset="0"/>
                </a:rPr>
                <a:t>johannae</a:t>
              </a:r>
              <a:r>
                <a:rPr lang="es-ES" sz="1200" dirty="0">
                  <a:latin typeface="Arial" pitchFamily="34" charset="0"/>
                  <a:cs typeface="Arial" pitchFamily="34" charset="0"/>
                </a:rPr>
                <a:t> y </a:t>
              </a:r>
              <a:r>
                <a:rPr lang="es-ES" sz="1200" i="1" dirty="0">
                  <a:latin typeface="Arial" pitchFamily="34" charset="0"/>
                  <a:cs typeface="Arial" pitchFamily="34" charset="0"/>
                </a:rPr>
                <a:t>G. </a:t>
              </a:r>
              <a:r>
                <a:rPr lang="es-ES" sz="1200" i="1" dirty="0" err="1">
                  <a:latin typeface="Arial" pitchFamily="34" charset="0"/>
                  <a:cs typeface="Arial" pitchFamily="34" charset="0"/>
                </a:rPr>
                <a:t>azotocaptans</a:t>
              </a:r>
              <a:endParaRPr lang="es-MX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6500826" y="5723769"/>
              <a:ext cx="23823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err="1">
                  <a:latin typeface="Arial" pitchFamily="34" charset="0"/>
                  <a:cs typeface="Arial" pitchFamily="34" charset="0"/>
                </a:rPr>
                <a:t>Cavalcante</a:t>
              </a:r>
              <a:r>
                <a:rPr lang="es-ES" sz="1200" dirty="0"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s-ES" sz="1200" dirty="0" err="1">
                  <a:latin typeface="Arial" pitchFamily="34" charset="0"/>
                  <a:cs typeface="Arial" pitchFamily="34" charset="0"/>
                </a:rPr>
                <a:t>Döbereiner</a:t>
              </a:r>
              <a:r>
                <a:rPr lang="es-ES" sz="1200" dirty="0">
                  <a:latin typeface="Arial" pitchFamily="34" charset="0"/>
                  <a:cs typeface="Arial" pitchFamily="34" charset="0"/>
                </a:rPr>
                <a:t> (1988)</a:t>
              </a:r>
              <a:endParaRPr lang="es-MX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4357686" y="4643446"/>
              <a:ext cx="642942" cy="64633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MX" dirty="0" smtClean="0"/>
                <a:t>M3H</a:t>
              </a:r>
            </a:p>
            <a:p>
              <a:r>
                <a:rPr lang="es-MX" dirty="0" smtClean="0"/>
                <a:t>M3T</a:t>
              </a:r>
              <a:endParaRPr lang="es-MX" dirty="0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1500166" y="4071942"/>
              <a:ext cx="1428760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Purificación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7572364" y="0"/>
              <a:ext cx="1571636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Caracterización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21 Título"/>
          <p:cNvSpPr txBox="1">
            <a:spLocks/>
          </p:cNvSpPr>
          <p:nvPr/>
        </p:nvSpPr>
        <p:spPr>
          <a:xfrm>
            <a:off x="71406" y="214290"/>
            <a:ext cx="3571900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214282" y="357166"/>
            <a:ext cx="8858312" cy="6441562"/>
            <a:chOff x="214282" y="357166"/>
            <a:chExt cx="8858312" cy="6441562"/>
          </a:xfrm>
        </p:grpSpPr>
        <p:pic>
          <p:nvPicPr>
            <p:cNvPr id="7" name="24 Imagen" descr="gramcatoxi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714863" y="357166"/>
              <a:ext cx="5357731" cy="3071834"/>
            </a:xfrm>
            <a:prstGeom prst="rect">
              <a:avLst/>
            </a:prstGeom>
          </p:spPr>
        </p:pic>
        <p:pic>
          <p:nvPicPr>
            <p:cNvPr id="8" name="55 Imagen" descr="motciindosukf.pn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14282" y="3429000"/>
              <a:ext cx="4467889" cy="2978592"/>
            </a:xfrm>
            <a:prstGeom prst="rect">
              <a:avLst/>
            </a:prstGeom>
          </p:spPr>
        </p:pic>
        <p:sp>
          <p:nvSpPr>
            <p:cNvPr id="6" name="5 CuadroTexto"/>
            <p:cNvSpPr txBox="1"/>
            <p:nvPr/>
          </p:nvSpPr>
          <p:spPr>
            <a:xfrm>
              <a:off x="1357290" y="1857364"/>
              <a:ext cx="642942" cy="64633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MX" dirty="0" smtClean="0"/>
                <a:t>M3H</a:t>
              </a:r>
            </a:p>
            <a:p>
              <a:r>
                <a:rPr lang="es-MX" dirty="0" smtClean="0"/>
                <a:t>M3T</a:t>
              </a:r>
              <a:endParaRPr lang="es-MX" dirty="0"/>
            </a:p>
          </p:txBody>
        </p:sp>
        <p:sp>
          <p:nvSpPr>
            <p:cNvPr id="10" name="9 Flecha derecha"/>
            <p:cNvSpPr/>
            <p:nvPr/>
          </p:nvSpPr>
          <p:spPr>
            <a:xfrm>
              <a:off x="2714612" y="2071678"/>
              <a:ext cx="500066" cy="214314"/>
            </a:xfrm>
            <a:prstGeom prst="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5072066" y="4714884"/>
              <a:ext cx="642942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MX" dirty="0" smtClean="0"/>
                <a:t>96 h</a:t>
              </a:r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6286512" y="4357694"/>
              <a:ext cx="2143140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latin typeface="Arial" pitchFamily="34" charset="0"/>
                  <a:cs typeface="Arial" pitchFamily="34" charset="0"/>
                </a:rPr>
                <a:t>Caracterización</a:t>
              </a:r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285720" y="6429396"/>
              <a:ext cx="4214842" cy="369332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Motilidad     Citrato         Indol              H</a:t>
              </a:r>
              <a:r>
                <a:rPr lang="es-MX" sz="1200" dirty="0" smtClean="0"/>
                <a:t>2</a:t>
              </a:r>
              <a:r>
                <a:rPr lang="es-MX" dirty="0" smtClean="0"/>
                <a:t>S</a:t>
              </a:r>
              <a:endParaRPr lang="es-MX" dirty="0"/>
            </a:p>
          </p:txBody>
        </p:sp>
      </p:grpSp>
      <p:sp>
        <p:nvSpPr>
          <p:cNvPr id="16" name="15 CuadroTexto"/>
          <p:cNvSpPr txBox="1"/>
          <p:nvPr/>
        </p:nvSpPr>
        <p:spPr>
          <a:xfrm>
            <a:off x="6357950" y="3071810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latin typeface="Arial" pitchFamily="34" charset="0"/>
                <a:cs typeface="Arial" pitchFamily="34" charset="0"/>
              </a:rPr>
              <a:t>Oxidasa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1 Título"/>
          <p:cNvSpPr txBox="1">
            <a:spLocks/>
          </p:cNvSpPr>
          <p:nvPr/>
        </p:nvSpPr>
        <p:spPr>
          <a:xfrm>
            <a:off x="71406" y="214290"/>
            <a:ext cx="3571900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pSp>
        <p:nvGrpSpPr>
          <p:cNvPr id="9" name="8 Grupo"/>
          <p:cNvGrpSpPr/>
          <p:nvPr/>
        </p:nvGrpSpPr>
        <p:grpSpPr>
          <a:xfrm>
            <a:off x="71406" y="1000108"/>
            <a:ext cx="8858312" cy="5715040"/>
            <a:chOff x="71406" y="1000108"/>
            <a:chExt cx="8858312" cy="5715040"/>
          </a:xfrm>
        </p:grpSpPr>
        <p:pic>
          <p:nvPicPr>
            <p:cNvPr id="6" name="83 Imagen" descr="aaazuca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28596" y="1428736"/>
              <a:ext cx="8215370" cy="4357718"/>
            </a:xfrm>
            <a:prstGeom prst="rect">
              <a:avLst/>
            </a:prstGeom>
          </p:spPr>
        </p:pic>
        <p:sp>
          <p:nvSpPr>
            <p:cNvPr id="12" name="11 CuadroTexto"/>
            <p:cNvSpPr txBox="1"/>
            <p:nvPr/>
          </p:nvSpPr>
          <p:spPr>
            <a:xfrm>
              <a:off x="71406" y="6191928"/>
              <a:ext cx="60420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err="1">
                  <a:latin typeface="Arial" pitchFamily="34" charset="0"/>
                  <a:cs typeface="Arial" pitchFamily="34" charset="0"/>
                </a:rPr>
                <a:t>Cavalcante</a:t>
              </a:r>
              <a:r>
                <a:rPr lang="es-ES" sz="1400" dirty="0"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s-ES" sz="1400" dirty="0" err="1">
                  <a:latin typeface="Arial" pitchFamily="34" charset="0"/>
                  <a:cs typeface="Arial" pitchFamily="34" charset="0"/>
                </a:rPr>
                <a:t>Döbereiner</a:t>
              </a:r>
              <a:r>
                <a:rPr lang="es-ES" sz="1400" dirty="0">
                  <a:latin typeface="Arial" pitchFamily="34" charset="0"/>
                  <a:cs typeface="Arial" pitchFamily="34" charset="0"/>
                </a:rPr>
                <a:t> (1988), </a:t>
              </a:r>
              <a:r>
                <a:rPr lang="es-ES" sz="1400" dirty="0" err="1">
                  <a:latin typeface="Arial" pitchFamily="34" charset="0"/>
                  <a:cs typeface="Arial" pitchFamily="34" charset="0"/>
                </a:rPr>
                <a:t>Gillis</a:t>
              </a:r>
              <a:r>
                <a:rPr lang="es-ES" sz="1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1400" i="1" dirty="0">
                  <a:latin typeface="Arial" pitchFamily="34" charset="0"/>
                  <a:cs typeface="Arial" pitchFamily="34" charset="0"/>
                </a:rPr>
                <a:t>et al. </a:t>
              </a:r>
              <a:r>
                <a:rPr lang="es-ES" sz="1400" dirty="0">
                  <a:latin typeface="Arial" pitchFamily="34" charset="0"/>
                  <a:cs typeface="Arial" pitchFamily="34" charset="0"/>
                </a:rPr>
                <a:t>(1989), Fuentes </a:t>
              </a:r>
              <a:r>
                <a:rPr lang="es-ES" sz="1400" i="1" dirty="0">
                  <a:latin typeface="Arial" pitchFamily="34" charset="0"/>
                  <a:cs typeface="Arial" pitchFamily="34" charset="0"/>
                </a:rPr>
                <a:t>et al. </a:t>
              </a:r>
              <a:r>
                <a:rPr lang="es-ES" sz="1400" dirty="0">
                  <a:latin typeface="Arial" pitchFamily="34" charset="0"/>
                  <a:cs typeface="Arial" pitchFamily="34" charset="0"/>
                </a:rPr>
                <a:t>(2001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</a:rPr>
                <a:t>),</a:t>
              </a:r>
            </a:p>
            <a:p>
              <a:r>
                <a:rPr lang="es-ES" sz="1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1400" dirty="0">
                  <a:latin typeface="Arial" pitchFamily="34" charset="0"/>
                  <a:cs typeface="Arial" pitchFamily="34" charset="0"/>
                </a:rPr>
                <a:t>Muñoz &amp; Caballero (2001) y </a:t>
              </a:r>
              <a:r>
                <a:rPr lang="es-ES" sz="1400" dirty="0" err="1">
                  <a:latin typeface="Arial" pitchFamily="34" charset="0"/>
                  <a:cs typeface="Arial" pitchFamily="34" charset="0"/>
                </a:rPr>
                <a:t>Dibut</a:t>
              </a:r>
              <a:r>
                <a:rPr lang="es-ES" sz="1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1400" i="1" dirty="0">
                  <a:latin typeface="Arial" pitchFamily="34" charset="0"/>
                  <a:cs typeface="Arial" pitchFamily="34" charset="0"/>
                </a:rPr>
                <a:t>et al. </a:t>
              </a:r>
              <a:r>
                <a:rPr lang="es-ES" sz="1400" dirty="0">
                  <a:latin typeface="Arial" pitchFamily="34" charset="0"/>
                  <a:cs typeface="Arial" pitchFamily="34" charset="0"/>
                </a:rPr>
                <a:t>(2005).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8429652" y="1000108"/>
              <a:ext cx="500066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MX" dirty="0" smtClean="0"/>
                <a:t>7 d</a:t>
              </a: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4714876" y="1000108"/>
              <a:ext cx="2143140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latin typeface="Arial" pitchFamily="34" charset="0"/>
                  <a:cs typeface="Arial" pitchFamily="34" charset="0"/>
                </a:rPr>
                <a:t>Caracterización</a:t>
              </a:r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71406" y="214290"/>
            <a:ext cx="3571900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cxnSp>
        <p:nvCxnSpPr>
          <p:cNvPr id="25" name="24 Forma"/>
          <p:cNvCxnSpPr>
            <a:stCxn id="12" idx="3"/>
            <a:endCxn id="16" idx="1"/>
          </p:cNvCxnSpPr>
          <p:nvPr/>
        </p:nvCxnSpPr>
        <p:spPr>
          <a:xfrm>
            <a:off x="5405443" y="4288188"/>
            <a:ext cx="619129" cy="71981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16 Grupo"/>
          <p:cNvGrpSpPr/>
          <p:nvPr/>
        </p:nvGrpSpPr>
        <p:grpSpPr>
          <a:xfrm>
            <a:off x="142844" y="857232"/>
            <a:ext cx="8358246" cy="5939213"/>
            <a:chOff x="142844" y="857232"/>
            <a:chExt cx="8358246" cy="5939213"/>
          </a:xfrm>
        </p:grpSpPr>
        <p:sp>
          <p:nvSpPr>
            <p:cNvPr id="33" name="32 CuadroTexto"/>
            <p:cNvSpPr txBox="1"/>
            <p:nvPr/>
          </p:nvSpPr>
          <p:spPr>
            <a:xfrm>
              <a:off x="142844" y="6488668"/>
              <a:ext cx="54264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>
                  <a:latin typeface="Arial" pitchFamily="34" charset="0"/>
                  <a:cs typeface="Arial" pitchFamily="34" charset="0"/>
                </a:rPr>
                <a:t>Loiret </a:t>
              </a:r>
              <a:r>
                <a:rPr lang="es-ES" sz="1400" i="1" dirty="0">
                  <a:latin typeface="Arial" pitchFamily="34" charset="0"/>
                  <a:cs typeface="Arial" pitchFamily="34" charset="0"/>
                </a:rPr>
                <a:t>et al. </a:t>
              </a:r>
              <a:r>
                <a:rPr lang="es-ES" sz="1400" dirty="0">
                  <a:latin typeface="Arial" pitchFamily="34" charset="0"/>
                  <a:cs typeface="Arial" pitchFamily="34" charset="0"/>
                </a:rPr>
                <a:t>(2004): inhibición del complejo enzimático </a:t>
              </a:r>
              <a:r>
                <a:rPr lang="es-ES" sz="1400" dirty="0" err="1">
                  <a:latin typeface="Arial" pitchFamily="34" charset="0"/>
                  <a:cs typeface="Arial" pitchFamily="34" charset="0"/>
                </a:rPr>
                <a:t>nitrogenasa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5" name="14 Grupo"/>
            <p:cNvGrpSpPr/>
            <p:nvPr/>
          </p:nvGrpSpPr>
          <p:grpSpPr>
            <a:xfrm>
              <a:off x="1071538" y="3143248"/>
              <a:ext cx="1768941" cy="2945007"/>
              <a:chOff x="642910" y="1214422"/>
              <a:chExt cx="1428760" cy="2655348"/>
            </a:xfrm>
          </p:grpSpPr>
          <p:pic>
            <p:nvPicPr>
              <p:cNvPr id="7" name="12 Imagen" descr="multiv82.png"/>
              <p:cNvPicPr/>
              <p:nvPr/>
            </p:nvPicPr>
            <p:blipFill>
              <a:blip r:embed="rId3"/>
              <a:srcRect l="1346" r="49035"/>
              <a:stretch>
                <a:fillRect/>
              </a:stretch>
            </p:blipFill>
            <p:spPr>
              <a:xfrm>
                <a:off x="642910" y="1214422"/>
                <a:ext cx="1428760" cy="214314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8" name="7 CuadroTexto"/>
              <p:cNvSpPr txBox="1"/>
              <p:nvPr/>
            </p:nvSpPr>
            <p:spPr>
              <a:xfrm>
                <a:off x="714348" y="3500438"/>
                <a:ext cx="1214446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dirty="0" smtClean="0"/>
                  <a:t>Caldo V8</a:t>
                </a:r>
                <a:endParaRPr lang="es-MX" dirty="0"/>
              </a:p>
            </p:txBody>
          </p:sp>
        </p:grpSp>
        <p:grpSp>
          <p:nvGrpSpPr>
            <p:cNvPr id="13" name="12 Grupo"/>
            <p:cNvGrpSpPr/>
            <p:nvPr/>
          </p:nvGrpSpPr>
          <p:grpSpPr>
            <a:xfrm>
              <a:off x="5786446" y="857232"/>
              <a:ext cx="2034282" cy="1994237"/>
              <a:chOff x="500034" y="4500570"/>
              <a:chExt cx="1643074" cy="1798092"/>
            </a:xfrm>
          </p:grpSpPr>
          <p:sp>
            <p:nvSpPr>
              <p:cNvPr id="9" name="8 CuadroTexto"/>
              <p:cNvSpPr txBox="1"/>
              <p:nvPr/>
            </p:nvSpPr>
            <p:spPr>
              <a:xfrm>
                <a:off x="500034" y="5929330"/>
                <a:ext cx="1643074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dirty="0" smtClean="0"/>
                  <a:t>Agar nutriente</a:t>
                </a:r>
                <a:endParaRPr lang="es-MX" dirty="0"/>
              </a:p>
            </p:txBody>
          </p:sp>
          <p:pic>
            <p:nvPicPr>
              <p:cNvPr id="11" name="4 Imagen" descr="multinutri1.png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42910" y="4500570"/>
                <a:ext cx="1304530" cy="129269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grpSp>
          <p:nvGrpSpPr>
            <p:cNvPr id="14" name="13 Grupo"/>
            <p:cNvGrpSpPr/>
            <p:nvPr/>
          </p:nvGrpSpPr>
          <p:grpSpPr>
            <a:xfrm>
              <a:off x="3636502" y="3218571"/>
              <a:ext cx="2034282" cy="2707315"/>
              <a:chOff x="2857488" y="1857364"/>
              <a:chExt cx="1643074" cy="2441034"/>
            </a:xfrm>
          </p:grpSpPr>
          <p:sp>
            <p:nvSpPr>
              <p:cNvPr id="10" name="9 CuadroTexto"/>
              <p:cNvSpPr txBox="1"/>
              <p:nvPr/>
            </p:nvSpPr>
            <p:spPr>
              <a:xfrm>
                <a:off x="2857488" y="3929066"/>
                <a:ext cx="1643074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dirty="0" smtClean="0"/>
                  <a:t>LGI-P líquido</a:t>
                </a:r>
                <a:endParaRPr lang="es-MX" dirty="0"/>
              </a:p>
            </p:txBody>
          </p:sp>
          <p:pic>
            <p:nvPicPr>
              <p:cNvPr id="12" name="9 Imagen" descr="multilgip3.png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071802" y="1857364"/>
                <a:ext cx="1214446" cy="1928826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16" name="15 CuadroTexto"/>
            <p:cNvSpPr txBox="1"/>
            <p:nvPr/>
          </p:nvSpPr>
          <p:spPr>
            <a:xfrm>
              <a:off x="6024573" y="4803188"/>
              <a:ext cx="2476517" cy="40962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" dirty="0"/>
                <a:t>1.7*10</a:t>
              </a:r>
              <a:r>
                <a:rPr lang="es-ES" baseline="30000" dirty="0"/>
                <a:t>7</a:t>
              </a:r>
              <a:r>
                <a:rPr lang="es-ES" dirty="0"/>
                <a:t> UFC·mL</a:t>
              </a:r>
              <a:r>
                <a:rPr lang="es-ES" baseline="30000" dirty="0"/>
                <a:t>-1</a:t>
              </a:r>
              <a:endParaRPr lang="es-MX" dirty="0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1214414" y="1928802"/>
              <a:ext cx="2299584" cy="40962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latin typeface="Arial" pitchFamily="34" charset="0"/>
                  <a:cs typeface="Arial" pitchFamily="34" charset="0"/>
                </a:rPr>
                <a:t>Propagación</a:t>
              </a:r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71406" y="214290"/>
            <a:ext cx="3571900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pSp>
        <p:nvGrpSpPr>
          <p:cNvPr id="8" name="7 Grupo"/>
          <p:cNvGrpSpPr/>
          <p:nvPr/>
        </p:nvGrpSpPr>
        <p:grpSpPr>
          <a:xfrm>
            <a:off x="-32" y="214290"/>
            <a:ext cx="8929718" cy="6451445"/>
            <a:chOff x="-32" y="214290"/>
            <a:chExt cx="8929718" cy="6451445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3"/>
            <a:srcRect b="5104"/>
            <a:stretch>
              <a:fillRect/>
            </a:stretch>
          </p:blipFill>
          <p:spPr bwMode="auto">
            <a:xfrm>
              <a:off x="-32" y="1944841"/>
              <a:ext cx="7215238" cy="3984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33 CuadroTexto"/>
            <p:cNvSpPr txBox="1"/>
            <p:nvPr/>
          </p:nvSpPr>
          <p:spPr>
            <a:xfrm>
              <a:off x="357158" y="6357958"/>
              <a:ext cx="48157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>
                  <a:latin typeface="Arial" pitchFamily="34" charset="0"/>
                  <a:cs typeface="Arial" pitchFamily="34" charset="0"/>
                </a:rPr>
                <a:t>Quintero (1995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</a:rPr>
                <a:t>): </a:t>
              </a:r>
              <a:r>
                <a:rPr lang="es-ES" sz="1400" dirty="0">
                  <a:latin typeface="Arial" pitchFamily="34" charset="0"/>
                  <a:cs typeface="Arial" pitchFamily="34" charset="0"/>
                </a:rPr>
                <a:t>deficiencia de 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</a:rPr>
                <a:t>nitrógeno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 </a:t>
              </a:r>
              <a:r>
                <a:rPr lang="es-ES" sz="1400" dirty="0" err="1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amarillamiento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115 Imagen" descr="estadoplanta.pn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643438" y="214290"/>
              <a:ext cx="4286248" cy="3643338"/>
            </a:xfrm>
            <a:prstGeom prst="rect">
              <a:avLst/>
            </a:prstGeom>
          </p:spPr>
        </p:pic>
        <p:sp>
          <p:nvSpPr>
            <p:cNvPr id="22" name="21 CuadroTexto"/>
            <p:cNvSpPr txBox="1"/>
            <p:nvPr/>
          </p:nvSpPr>
          <p:spPr>
            <a:xfrm>
              <a:off x="1000100" y="1500174"/>
              <a:ext cx="229958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latin typeface="Arial" pitchFamily="34" charset="0"/>
                  <a:cs typeface="Arial" pitchFamily="34" charset="0"/>
                </a:rPr>
                <a:t>Estado de la planta</a:t>
              </a:r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71406" y="214290"/>
            <a:ext cx="3571900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aphicFrame>
        <p:nvGraphicFramePr>
          <p:cNvPr id="22" name="21 Tabla"/>
          <p:cNvGraphicFramePr>
            <a:graphicFrameLocks noGrp="1"/>
          </p:cNvGraphicFramePr>
          <p:nvPr/>
        </p:nvGraphicFramePr>
        <p:xfrm>
          <a:off x="4429124" y="1500174"/>
          <a:ext cx="4286280" cy="33375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143140"/>
                <a:gridCol w="2143140"/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TRATAMIENTO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% CONTAMINACIÓN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T3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100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T1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71.43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T2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71.43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T4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42.86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T4B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42.86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T3B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28.57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T1B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28.57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T2B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14.29</a:t>
                      </a:r>
                      <a:endParaRPr lang="es-MX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0" name="9 Grupo"/>
          <p:cNvGrpSpPr/>
          <p:nvPr/>
        </p:nvGrpSpPr>
        <p:grpSpPr>
          <a:xfrm>
            <a:off x="285720" y="428604"/>
            <a:ext cx="7657434" cy="6237131"/>
            <a:chOff x="285720" y="428604"/>
            <a:chExt cx="7657434" cy="6237131"/>
          </a:xfrm>
        </p:grpSpPr>
        <p:sp>
          <p:nvSpPr>
            <p:cNvPr id="34" name="33 CuadroTexto"/>
            <p:cNvSpPr txBox="1"/>
            <p:nvPr/>
          </p:nvSpPr>
          <p:spPr>
            <a:xfrm>
              <a:off x="285720" y="6357958"/>
              <a:ext cx="37540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López </a:t>
              </a:r>
              <a:r>
                <a:rPr lang="es-ES" sz="1400" i="1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et al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. (2011)  contaminación &lt; 30 % 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" name="17 Imagen" descr="cont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720" y="1643050"/>
              <a:ext cx="2071702" cy="20801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4"/>
            <a:srcRect l="42826" t="26367" r="37957" b="26758"/>
            <a:stretch>
              <a:fillRect/>
            </a:stretch>
          </p:blipFill>
          <p:spPr bwMode="auto">
            <a:xfrm>
              <a:off x="2428860" y="1357298"/>
              <a:ext cx="1857388" cy="25472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5"/>
            <a:srcRect l="38470" t="45117" r="28038" b="23633"/>
            <a:stretch>
              <a:fillRect/>
            </a:stretch>
          </p:blipFill>
          <p:spPr bwMode="auto">
            <a:xfrm>
              <a:off x="428596" y="3929066"/>
              <a:ext cx="3786214" cy="19862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8 CuadroTexto"/>
            <p:cNvSpPr txBox="1"/>
            <p:nvPr/>
          </p:nvSpPr>
          <p:spPr>
            <a:xfrm>
              <a:off x="5643570" y="428604"/>
              <a:ext cx="229958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latin typeface="Arial" pitchFamily="34" charset="0"/>
                  <a:cs typeface="Arial" pitchFamily="34" charset="0"/>
                </a:rPr>
                <a:t>Contaminación</a:t>
              </a:r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71406" y="214290"/>
            <a:ext cx="3571900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pSp>
        <p:nvGrpSpPr>
          <p:cNvPr id="11" name="10 Grupo"/>
          <p:cNvGrpSpPr/>
          <p:nvPr/>
        </p:nvGrpSpPr>
        <p:grpSpPr>
          <a:xfrm>
            <a:off x="285720" y="428604"/>
            <a:ext cx="8786874" cy="6237131"/>
            <a:chOff x="285720" y="428604"/>
            <a:chExt cx="8786874" cy="6237131"/>
          </a:xfrm>
        </p:grpSpPr>
        <p:sp>
          <p:nvSpPr>
            <p:cNvPr id="34" name="33 CuadroTexto"/>
            <p:cNvSpPr txBox="1"/>
            <p:nvPr/>
          </p:nvSpPr>
          <p:spPr>
            <a:xfrm>
              <a:off x="285720" y="6357958"/>
              <a:ext cx="5173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(Reis </a:t>
              </a:r>
              <a:r>
                <a:rPr lang="es-ES" sz="1400" i="1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et al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., 1999; </a:t>
              </a:r>
              <a:r>
                <a:rPr lang="es-ES" sz="1400" dirty="0" err="1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Muthukumarasamy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 </a:t>
              </a:r>
              <a:r>
                <a:rPr lang="es-ES" sz="1400" i="1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et al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., 2002)  7-15 días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8 Imagen" descr="crecipur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473" y="1357298"/>
              <a:ext cx="2571768" cy="2434346"/>
            </a:xfrm>
            <a:prstGeom prst="rect">
              <a:avLst/>
            </a:prstGeom>
          </p:spPr>
        </p:pic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4"/>
            <a:srcRect l="36237" t="27344" r="40703" b="35546"/>
            <a:stretch>
              <a:fillRect/>
            </a:stretch>
          </p:blipFill>
          <p:spPr bwMode="auto">
            <a:xfrm>
              <a:off x="3357555" y="1357298"/>
              <a:ext cx="2714644" cy="2456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5"/>
            <a:srcRect l="36823" t="27539" r="38470" b="29492"/>
            <a:stretch>
              <a:fillRect/>
            </a:stretch>
          </p:blipFill>
          <p:spPr bwMode="auto">
            <a:xfrm>
              <a:off x="1946653" y="3929066"/>
              <a:ext cx="2411033" cy="235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6"/>
            <a:srcRect l="28551" t="21875" r="41251" b="23437"/>
            <a:stretch>
              <a:fillRect/>
            </a:stretch>
          </p:blipFill>
          <p:spPr bwMode="auto">
            <a:xfrm>
              <a:off x="6143636" y="2500306"/>
              <a:ext cx="2928958" cy="2982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9 CuadroTexto"/>
            <p:cNvSpPr txBox="1"/>
            <p:nvPr/>
          </p:nvSpPr>
          <p:spPr>
            <a:xfrm>
              <a:off x="5857884" y="428604"/>
              <a:ext cx="3013964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latin typeface="Arial" pitchFamily="34" charset="0"/>
                  <a:cs typeface="Arial" pitchFamily="34" charset="0"/>
                </a:rPr>
                <a:t>Aislamiento</a:t>
              </a:r>
            </a:p>
            <a:p>
              <a:pPr algn="ctr"/>
              <a:r>
                <a:rPr lang="es-MX" i="1" dirty="0" smtClean="0">
                  <a:latin typeface="Arial" pitchFamily="34" charset="0"/>
                  <a:cs typeface="Arial" pitchFamily="34" charset="0"/>
                </a:rPr>
                <a:t>G. diazotrophicus</a:t>
              </a:r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AutoShape 8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C" altLang="es-ES"/>
          </a:p>
        </p:txBody>
      </p:sp>
      <p:sp>
        <p:nvSpPr>
          <p:cNvPr id="4100" name="AutoShape 10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C" altLang="es-ES"/>
          </a:p>
        </p:txBody>
      </p:sp>
      <p:sp>
        <p:nvSpPr>
          <p:cNvPr id="4101" name="AutoShape 12" descr="data:image/jpeg;base64,/9j/4AAQSkZJRgABAQAAAQABAAD/2wCEAAkGBxQTEhUUExQWFhUXGBgYGBgYGBcXGBgYFxcXFxccFxgdHCggGhwlHBQXITEhJSkrLi4uFx8zODMsNygtLisBCgoKDg0OGhAQGywkHyQsLCwsLCwsLCwsLCwsLCwsLCwsLCwsLCwsLCwsLCwsLCwsLCwsLCwsLCwsLCwsLCwsLP/AABEIALEBHAMBIgACEQEDEQH/xAAcAAACAwEBAQEAAAAAAAAAAAADBAACBQEGBwj/xABFEAABAwIDBQQHBQYEBQUAAAABAAIRAyEEEjEFQVFhcYGRodEGEyIyscHwFUJSkuEUFiNDgvEzU2KiB3JzssI0Y4OT0v/EABoBAAMBAQEBAAAAAAAAAAAAAAABAgMEBQb/xAAoEQACAgEEAgIBBAMAAAAAAAAAAQIRAxIhMUETUSJhBBQycZFigaH/2gAMAwEAAhEDEQA/APZY3DhwaCYG4AR4pSnsOo5pc0AjkZleyZsynlDXNB5pio9tOGgQOS6V+Q4qkZPEm9z5pUpkEgiCNVTKvVeklGnMgHMd+6F59+FdeBI4hdmPIpKzknBp0KwpCJlT2z2UyRmGkzOhVylSsmMbdGbCkLcxWAkEsaDPD7vZwWQ+kQYOqUZqQ5QcQMKQiZVyFZBTKpCvCkIAHCkIkLkIApCkK8KQgCkKQrwpCABwpCJCkIAEQuQi5VzKgAUKQiQplQAOFIRIXMqABwpCJC5CABkLhCIQuEIAFCkIkLkIGUIVYRIXCEADLVWEUhVLUFHu8b6Z4an79UZt7WgvI6xp2oGH9McJiHZfWFh/9wZQeh08V8fY1pFnHwhWNB266+f8p6ek/QFKixwGjhuOvcUVmEa2crQvgmB2riMP/h1KlMcGuOXtbMHuXstkf8TqjQG4lmb/AFtADu1uh7IWiyCcT2O0MEyCTTAJ3iNdyzqeFp+6RfiPFPYT0gwuKbDKrCT913suB/5TBPYpQ2SZ9owN4HhC6YZNuTGUd+CrNpUmDKBYcNSsfaTc5zBsT4r09DZlJpnLJiL3HXqmDhWvdLhponHLGLtCeNyVM8zs/YGdpLiWncEriNi1GaxHFe59WN6DXxDNCJCF+TOweCNHz9+GcBJEBCyrZ2zUaXkMs3t16LKyruhJtWzjmknSBZVITOHpAugmAjeoYDd0jxKbkkCjYhlUhNYjJ90IOVNOxNA4UhEyqwAjmnYgMLkImVTKgAeVcLUXKuZUAChSE4ME7Lm9mJiMwmdRImyHUoObqCPh3qVNPspxaF4UyomVTKqJBQuQiwpCAAlq4Wo2VcLUwA5VyEbKqlqBgoXIRcq5lQAKFzKjFqqQkM8RhsM+mYA9njvHHXXoi060mCQexWZtenxI7EUY6kfvN8F85qfaPYpeweJpEt9klpsRqRbdqsarjXCztQdCPmFsYPFseCZgDn5rK2q2k+XMdcfQ+CqD3pomS7Reg4HeQe/uWzgNt4imIp4mo3k5pLewOkBYOzaBc0/xC0ixHBatGgWCXw7nlv3DVEpJPkErPT7M/wCImLowKobWbzaGk9HNAHeCvYbM/wCIOFrENcTRdwf7pPJ4sO2F8tGHEEQI4HRJPawEzbdE2ntTjksTifodzg4aggjcbdhVKGHA7V8O2T6Q18PDWPOT8BJLY/08Oxalb09xJEMc1vNozH/d5LVSVEOz60/ZVIuzlt/DuWNtfBU2hzwPGAOa+Xu9K8WdcRUjmUhidoVKhl73PJ/ESfDQLSOZxfJnKCao94zG0y7KKjS7gCE1TAkTpvXzAkbym8Btisz3HHKNxuO4/KF0R/MT/cjF/jtcM+jYgNn2JhCLV5uj6WiBmp33lrrdgI+a0MP6R0HauLf+YfMSFvDNjeyZlLHPtGnlUyoJ2jR/zaf52+aCdt4cG9Tua490CFo8kVyyFBvoebTJMASVx1MjUELN/fJrHgUgW0xEnKC93G506Jbbvpq6tDGAtYL3yh7jzI06LB/lKzZfjuj0WEwmcm4GW55cOmiOMRRpuyuc3Xc0lzuTXGcp6xY7l4wemD2CKVNjGwLGXEkauLtXO3SbDcFk4/0gfVcXFrQT+EET4lYyzOb34No4lE9HnFWoWM9hrqhcBmgCYgyYJNtF7mtUeAPZa8EQQQ0f7hcL47htrmm4OLGPgzldME8wCJ6LX2j6fYiq2AxrOJpzPYSbKZO6opbcnttq4ekzLByucJyCX9LgSJvrCym1gdzufsm1gb9h10XjsP6T1BvdrJzb+piFq7P9L3MzEgukeyJsCeOluQWsc0ormzN4ovo9Ph6bSDJuOBHio/CwdQvF4r0nxDyCXsB5MZJ6mJPSYQsLt2swkl+ccHXHZw7FSzq92S8O2yPaGiYncqtpEryw9KasRDD2HzQX+k9bg3safmVazxI8LPXPpEKhavJ/vXV/AO4+ajfSatrDehH6qvPFci8Mj1eVcyrzrPSk/epdxj5KzvSxu6me1w8k/ND2LxT9HoRRP1Cq6mVjYT0qb95pHAth3fMIp9JKRuc/cPNT5l7Rfjfo+bFUJXKwymDrZVDuK81HUySqrpCjSmBMx5ojcQ/QOPeVUNV44KW0MK7EvIgudERqjU8xGoeBe8iDA1NvJKNDiYiO1eh2Xs7LMOBJEmCHyOguByWc5KKKSsTw2KDvZA42mB4qUDaBPxidOqJjdjnNLTl5GQOzyWMHEGADZxnqP7JKpcDba5NSpWOa5Gu8EI+HYY1BPAEJGviH6tYSLEHKUq+vUkzNxp3eSpJtC2NOsZMGW9dSqPbHvSGjeN581TZ2Nge0A7f7W7hBHwWo/CUnGQ6ORIc3zCHPS6ZSjYm19lbPw/t1RK2z6g0Ac3lf9SkvWGSCI5ec701T4E9gzTOgRpiwMlCYYHBQC0JNhRY1OagfvKoWiefFVc2bFWpCcTrKrXGJPj9BGLgAYiBqeizalMtNj3KlSsS3LuWrhfBmMOqh2lh4lEo1W6WSBduCjKmXSOqbhaGjUqUxGsc0MVS3U5u6D9cEqysLGd90V9YTa/FZpNbMYf1gNwFQYwmREQqsg62KrUpzrrxj4qlp7JDDEkX+XciMquPIcT5JCHAxu79ETOdO02VOIDJquG+3REY4kTYIFFubf+nPqmadCLmTwWU5qJSTZwO5hdsdAoW3TRolo0k/WqyeV9FqNi1SGi6G2pO5KYh5LyCZPL4IvrosTHZPim7HsEdhWu95sniqfZtM8QlhtY/gHiuv2qbQ0Djfl5rGsnQnQb7DB91xnpPzTB9H2gXfB7LJDD7QqvJDbCQbaajXlErTaagnUnjmDfCCQiUprljWnsVOx2b6h7BA8UP7Mplwa1xJ1kmw7gn3Ydzh70cv1Q24RzfdieR81Kyv2VUQZ2fSabt04kpihTpsIcz2SN4LunFCe9/3mT2eSE2oDpbxVXYUaP7XU3VSeTiCPFK18K15BLYMzI+cW8EIM/1DvhHNF0SnxwwCUKBa0Brs0cdez67UOviMs5gAQCYIvbhdU9cePmihxIiCRwiQs3DsTXoz27bYD7vcExS2rTcYI3wPOdy47ZTD9wN/2+CAdlMBgOjdfKfnr2q0sf2KpI2aQc02JLTu58QQk9u1XEA5CWwQZbIk6GRcQgswrvZhjSBqQJ3QNJ5HVQBwtkE6TAkc47PFUqTsbuhJmLJEi+s67uCL+0OHA9Nbb1oS1xu3t03d/JcrZSB7ZEHfvjnw71epE0Dw7mPBiZGs215LtXI33jB4a+CVzim4k1BrMCOwH+yYZjGFwDQC4kCYgXFzKQWT9mz7jyPJI18G9pAcIHHd+q1cxObUx+E750NuHNBpuzOLQSLXl1o0+auGShNWIHDACxPnz6IdRrRbvPHotk7NzHV3DWO6Vf7Cnj3j9U/1Ee2Gl9Hmcq6XEL0VT0fA1cW8zB+QS9bYYj2aoJ/5fmCqX5EGLxszKDky1679kVRuB6EfNVpYZ+cMiCePJVqi+ydLLSN+i6wSfqFrN2fTYAHnMeG5L1KoafZYI3Df2lZ+W/2l6PZyjAsBdMUqZcb/AF5LPdiaj3fhH13rWw7gBEgfEn6BWM12y0UdTymw7UljMcYsbceKbqu/GIHxWHjsSHaCycI29wk6Qs/Fke7A5xdLF54qxbKdo7KcQDMSum4xMt2IFjuB7vFDYxxIHx07V6l2yz+Mxwt5JapsMnf4N+t65lngytILBuyCzhHZ23TTMbNg4GOYQKmy3AwHN00IaLdISL8EWuiGyb6M3HXVZOMZ72M2BijyTNJxIlYTcKG6tZPST4I9LDPvFMBoHvOkeGqzeOK7HwbRlUc0HUA9Qsz9jqgZpEAEyHvtvNl1tKobg6EgxUdusRfmChJeytQ27BtJkSDBA3i/I/FAOFqNdLXCOF2/BCbTqG7cxOv+LNj1splrafxJ1jNTNj8tVa/lCtEqYyqzNNPN+EgA9pi6YZjswkeyDpOtjFz1S5biDucL6+xpzhUr0awBNQgt3ghrt9oGu9PZ9oLY03EgAumIJEnfHDijF86wZ0ngsevg3mMzXDXRpi5nceKlb1gOjgQBo06C3BDj6YtTNP2dcsdDEK4xxGjieToKxHU6pdmIdx0MTEXV6LqoguEN3yIjtMDVaKK7YKRuMxrT7zO5EY6ifvFp7vGFiVqjw6wtAIJB33Qawqke66QZsN0aynoXseo9FU2bmHsVDHY4ayk27Ne0ODsjpENJFxwg2hZjqlRvuZmugXkDr4o+KqOqMAzXHEPmbb7zolT9haYzSbUYR7OUZQJJduMG/bmVK1MOBcXFzgDBEXIFgW8JHgrYLadVrAHMLnDiHyRf/T0CbG0mH/Epkdk/G6VtMKMVuPe0Ah2+CC3SBvTNLEVqsgFotvJZ3binaj8M62ZzZ1nMe8EFDqU2CMtRt4IlpjSBJHVPUvQqYq/C1mkgTb8JB16FEw1KudXEdf1Q6gykkNHIsMaf6SBdWbUBE+symxIcAbDQcuxNy2EaYY60z3wmqTBqde/xWLXxBZDi6mZIiCJ7SB80J+PcSIcAATp087dqnRZVo9I9jTu+SWfhxqQJ4nXvSDHPcLVPn8CuOwjyZLyQOAPmlSHyPPolotAHKPmlKT8ri5sFx3meO6/VMVKk08kMsCJytz3vLnwTPNJFrWgCzjfrABPkE0KmN4htR9yYHAgEHrJQBhgPuMJvqCBy3FLPqhsE5gIvAdqT4AK7q4AkOcOuvzKe4g9PDQZhoMa6AdAierO95PQBKfaTgcue8x7QGtvNOMx7vwUjzk9fmobkPYVw+0hUMCtE7gwzbmSi08RTIvXPa7L8AFkP2m1zSH0bxYgC3UEXVnYzDXPqpsIzEnuF46rPx/TX9CNQuoA+1GsS8F2nAuCsMdSDQW5RJgCGjfc6aRdZwq4Rwg5mjXU2J1+A8Ew3CYUgfxDFyPaO7Uweihwj3YUagxbJAD2yRIuNIlY2K2g6pTcBoahZI1LYFwOkq9TBYZon1ml9W3ns5oGzsJSqgjMWwTvF7/2ThGC+QUIftrm5myYdxPOPgi4fGEM9Xb2S4zrOaW/M+C1T6OM3PPbf5qh9HOFTw/VaeXExUZmHx5EN3TEDgL69SU/Xx4Dw+RJOUxMBrXa87FL4fY+YuDKodGtiD8NO1H/d534m+PkiUsV8gh2ltNgfUJdIluUctD59qXq7WDiydASXDn92/wBaoH7vOj7s8cx4ndHRVPo+/gO/+yS8V8j3HcXthpywcozAmbyBeOSxMfj5ccrne1709TYRuumauwKm4eIHzQamwqg0Y4jqO3RaQ8S7E7OYjaBNOmzMfZPtb5FoutHaO1qdSnlaTJIkEbgePYs07GrT/hujiCP7rh2e9rgHNcCbNsL7rJ6MbqnwI2W7Vb603GXIABzB3d5VMPtUOlr3BskyReLtgDlEylGei9Y72d58lXEejtVjS4lsN1gnwEKdGKuR7m+cfSdbML2n9UviMQ1oJbVvoBY33C40XlXtP4h4j5Lhbzae3zTWBLsLZ6f9vLQ0DK8kC4MHcBPOT4JQ42swDMDqd8m8jceiwoMbo11Hmuw6d/Z32VrEgtm3S2o8Od7JJM5ZJ43jiPJab8T7n8O5ImQLA6zuBsvIy4Om/fCNTx1b8R7zKmWK+A1M9I0EuIYS0NPugRB6h3PwU/ZXa5Wk8wfJYFHGva7MJk68Dc6p0bWqesncARFwJjW/MKXGa4HZpmg4iDTpnkAPJADBvps7Y+ZV8BtcunOAI8+fKPFN0cc106nsn4LJznHagFGjeKQB4gH5FRzryac/0n4J1zmH7vcIPghVXxoY/wCYfMKfK/QbircRSMZ6WUuMG7xxibjggbRpMJaKb4NzBJtNiZJtu7k8zFtmHWPImCo40zqfgfiE1lafYjmEwbAy77n3iHmCfNLtwQbVd7ZLQwHW8k2g8bHvCK/DUojM2P6fkFUYVp0fHQkb53FNZPsC32dTfcOJNyZeDy0LUelRyiMrTzcAT3h4QW4YjRzT1AJ7yCi5HcWDo1vkn5PspNG4WBDOFYdWt7QPJY49IafE/pxRW7cpl+XNu13dFz6ZrpmmpDz9nUjqxn5R5IdTY9B2tNvYI+C59oMInOPrku4fHseJa4b9bG3JLVL7C16Au9HMOfudzneaF+7FD7udvR3mCn6WKa4SCLTy01XK+NawAuMTprvTWSfFsWwo/wBHKcRmf3jyVR6PXtXqC2XdoNE+cY3MG5hJEwi+sR5JIPiYdH0WewksruE8v1RGbBxDfdrzcG4nT60Wz61d9ah5m+QqJ56psjFB+YVQT3W6dqmJoY3dl/pIHxXohVVvW801l+kGlHlML+1scP4JyySQCIObttCfO0awF8M/Tkb9i2y9cDj9QiU4y5Qafs8njdtV4gUXMjU5T5WUwOIfWrNcQRa8HSL/ABXotqVyym7iRF432WHsCiZzDcDq3iTI118ltBx0NpURJUz0dJxkItXWUtMJh5JaCsIfLG4iA1C3ePCVmfa9Ea03j/41ovbwXA5RGS7NVIQbtTCnUR1pnyUOJwe/1faz9FqCN4CsKbd4HcrU19/2MxyMEf8AJ8Ap+z4LX+D+Yea13Ydh+63u/RVOApHVjPyhPX9sdfRmDD4I/wCT3gfNRuDwZtFL8w80+di0DrSZ3Kjtg4fT1bPFVrXtir6AM2Nhz7oHZUd8nLp2DR3Bw6Pf5q59HKG5g7C4H4ro2DRGgcOlR/mjX/kwr6A/u9StBqW/1uUdsBn46v5/0RjsKlxqjpUd5rrNjAe7Wr/nn4p6vsKXoWd6PsP8yp+YeS5+77d1V/bkP/im27Kdf+PWvxyn/wAVx+y6u7EvH9NM/JGr7DSvQoNhtGrnH8v/AOVen6OscYzFvMkAcr5bI/7BiBpiO+mw/JVODxA/nt/+ofJJNp8oWlHK/odiLGlJG8hwfI5BqUOyarbOc6egH/ktGg7F0zLK7AeIY5s9faTzdu40C78O48XU3T4FXqT5Joyn7ApOvlb2WQn+jdLhB5E2T5nkud6wWSa7NtKMw+jdKIl3eqfuxTmz3N6XWoD1CpiKha3MJMXIg3G+Odp7I3q45Jt0iWorczm+jLhZlcgcx+qriPReo7+dOmoO7tTFbazWwZkEgiN7XNN+wgjuSlLbUgtLsrozTqJIL8vOBDeK0Xk5J+HApiNiVmmc7SQCdb5RrzgKzzig0EglsCDrI1mRyCptXEZiypEP9ppbYg2IkeIniEAbQeadNk6WHYcwnkJb3LXS2laItJlq+KrFwcWHMLaOEeNrHqit23Va4ktJB3Gedgm8RVxAIe2Q4tv0i0g3Bh0zz5AIuza1VjQCMznmGtIs1rQGknh7oHPL3pxVcIDOd6QvBdLSJ0t7vTiit9IYABN4F8u/ndbmMxbAzMGiSWtBgES5wbPMCUPY4perMskl7yJidbCeNln8KvSVp3Mx3pOBo2R3H9bpih6QtcBLSDvhJ7Qx9JzwPVsynRxFxMa8Iv8AQS+OoURBpyCdACT0vz1hV4YPlEWX2vj3VLNmOHFH9HK+UOc7UkDXf9fBY1FpJAJudOB4/XPmtijsXKQczoBkN1A39YV5FGENBN27PQ0qt7hNPes8OO9NUak2K5cc6+IygqQUtiahkEENF5Jv4QnKgQKjZHPgdFk46HuMyNo7fdRcAaQcCPelzZO/iEJvpY0/yXjo8Ef9oWy6k3SxjkYnlmAPaoG8PgtNeOqcd/5HuZA9K2b2PHd5orfSul/qHYPNanq+ncquwzTqB3BLVj9P+xWxJvpVQ4u/KiD0oofiP5XIv7Ez8DfyhVqbOpu1psP9I8k9WP0x6pEHpNQ/H/td5IrfSGgf5jfEfJLHY9E/ymdyn2NR/wApvj5ovH9j1yHxtakf5jPzBdG06e6oz8zfNZ/2RR30m+Pmq/YtD/LHe7zS+HthrZrNx7To5p6FpV24kcR4LCfsOifudxK59g0eB/MU/h7/AOD1s9EMQOKsKwXmHbCpbnPH9XzhcOwhurVB2hHx9j1s9OHhVc0Lz32Qf8+r3gobtkP3Ymp2/wB0VH2Gv6Nf1jpg5T2wiEwCSO5Rzo3oD8SDIBuOn1CxW5VitbFMBmcsWmZaeo3HuQPtcM1Et91xF4kS0xvFtd6Qx2JDszS2TdvD2gBoYPcs7C1QxxlpLYuCZlpIBAsP0IXo4oIwlJsq9823AmOQJldwNMOeXOnK2XPI1DAbxzOg5kJfEENecpls2OkjUdqJTxH8JzBAzOzOJOoaJa2I436xwXUZj+LxHrHw0AWADW7gGwB0ExKBTwz2ODhldBE3lsn6i36qU65d7LCykw6y6CeMm5kxpu8S7VqinTHq2kN/ERZ5+98bDVZttFxQq/ab3PdLrlxJ67zG9GbWLpdJDWxBuAdLT96eGgm+5C2jTaL5Ym/UcQfq6SpONyBMAyIJgcbdeilJPctvo3HbVmnTDgIDmEuufcqNJnhYLj8SwUGMJhzpNpEe1rPf3LLwzw6m4OP3meJAM9iZpVW2MCbNN9xdYxEkCRv3b1OhA2wBw5IknUZpg7y6O05ZUygC5ixMgT2Ra9tUbaeIhzYII4gR1jwWa4ZKgJIIBm4tysevgtIu0Z0P7GaDVLnNJEWgA+C9UwFea2XtynSlvq/Z5ON+w6aLQpektKb0bEahxkHkNFz5sUpuyqNghdY6Dqk8PjGvaHCYM23yDCbw1QbwuPS7piGKjQOnVUkpplQQhuAPbwW2TFa2KoEHAm4E/EIVRp1g777gI00uiPZGl0P1m+NN8adq5062aCwTXuAuPirsqgrtNrdxsgObBNx0FyL77+SHwFjW/qD4EeaBjsW2k3Mb3A7zfwv2LJeX+szNbUJEQHDK3KfegzE2HinNqYc1aYAMGxI1gbxPFaaEmr4FYxs7aDaokSNLdgnxt2Jl9drdXALypJovAmJMEDcONtf78Uljg9xLmyePGDfu5rf9Om7T2BM9wysHCRcKy8lsPaxYMrhbcZjsWmdrgiAYPeFlPFKMqGmbKysVWqDEsaCPV5ZcDAF8wHbICwqW0atN2pIbmtPvE3k947lp4TbhcRItoRwO7qtPE4b8is3MqUo06ge/M4Fv3YbB7SlsFtQy4P4nKd0TYFNjaDPxBYtVsUGDSoRCQxe1MpGUSIM8Qd3Ys1+3XixbfkRCpYW1YGhtGrDTrAjUR3HUHmsuo45DUDr21s6BbT60Wr62dAD2C/eUtUxTS7K8RrAdee1GN0uBMx8NivYdN85cRGpcRAnlNz0CYZQAh73BxIkzbXcSdeKriQaYlmU08x9mJ97nv0hJVsRIi08b25NXYvktiUMbVw12Fvun2RN7g/qs4tg3WlTruLRPtQZk9o333pXH0xmkWB9odquDfDAq+uDAjLfdYdvNXOIgFpL4/DNjw3pVzidenYNFauYMRuHmrpBZ1uJdoHGJ0k3+oRaOIyzwIg6iet7pRihJ1TroLHaLiAYv7TDHEg+PRGa4R7QmCR4zp3rmCcCA2CHREzqdWxEDWOPVPP2VVubOm+t+Y8VjOSTpjF8ZSe7LlBIEEbzI1APSCpg6H7VWcXmGsHjoB2wStrZjYBzSJOhB7NOvgm6GCpsnIGtO+BDp7dR4LLy0mFGJR2JTdUqj2mtDhljm0OPxRMXsRoYcklwvffxC1KbCHOMg5jJtF4AtuFmrpzmRAHMnf2TPgsZZZ6tmKjO2C8miGxEQd0kH2mkHd73eFogDf4oeGweWBMw1rfyAj5plhB4dN6zyS+TaCjtOfKD80YDv+oVGU7FVbN7ERxET0S8sqHbCuB3EDqgPZeSAeG/5Ig6Ls8PJQ5tgxcuGoHgrCpYCLdB42uEVtUA3E/DtIRfWA7gOkkeKa2EkJUsI5jnVBkdmEZdSejALERrG9SoHOaHBsAanML9GmI0TOHLstyM2kiQD4cEJ+Op5/VGARutfSFs5qWzRVClFhLiXNuTrbQadmnii+rYXSQJ+gtCQbkT10PWL/QQ30xEtZcuiA6QBx/S6zdvcZjv2UHPkANA4WvJOnBVxezWhjgJucx4TyHabc1oVZ0Co1kvBJ0m26+8q45JbbhSMOtsxxb7sOBJJuARx08Ei/BQCZNt+4wL3+t69hzKTr0c5O5v3ufAdy1h+Q+0DieeGELmBzTJvbhE687HsUbhHSRnEgTHmVvV8I1jDllsCRvvB89Fl4PBuMuIIuIuBqAZvv9rwW0ckZKxOLQk4PG8GbWMhTJUMESR0WkMFmygNAIsSDE6zI0B0ghXZsZ8CKgHK/wAihzggpj2J0Hb8UtjdGdnwUUXND9xMjNb/ADe34hZtXQKKLqx8CZq7V9xvU/Bqpt7Wj/0aXwUUVQH0Zjtytid3Z8lFFp2IE3euDf1XVFQD+H/xmdG/AL2dP3ndn/c5RRcH5fRaLVde/wCKAde1RRcfYmStr2/NFO/r8lFEPkALtD0RT739PkooqXDGFp7kR6iijoQM6IZ3KKJIGdd5fFDb5KKKxoKPl8l5/a//AKhn9PxCii3w8v8AgJHp8B/gj63BAbr2j4FRRZspA3b+o+aBT949nwUUUrliCU9OxXf7p+t4UUQykL4/3H9D8Crt0b9bgootV+3/AGUCpaM/6aqVxRTM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C" altLang="es-ES"/>
          </a:p>
        </p:txBody>
      </p:sp>
      <p:sp>
        <p:nvSpPr>
          <p:cNvPr id="4112" name="AutoShape 24" descr="data:image/jpeg;base64,/9j/4AAQSkZJRgABAQAAAQABAAD/2wCEAAkGBxQTEhQUExMVFhQXGB0bGRcXFx0gGRoeIBoYGBwgHRobHCggGx0lHBwYITEiJykrLi4uHR8zODMsNygtLisBCgoKDg0OGxAQGywkICUsLCwsNC0sLCwsLSwsLCwsLCwsLCwsLCwsLCwsLCwsLCwsLCwsLCwsLCwsLCwsLCwsLP/AABEIALcBEwMBIgACEQEDEQH/xAAcAAACAgMBAQAAAAAAAAAAAAAEBQMGAAIHAQj/xAA/EAABAwIEBAQDBwMDBAEFAAABAgMRACEEEjFBBSJRYQYTcYEykaEHFEJSscHwI9HhM2KSFSRy8RZDU4Kiwv/EABkBAAMBAQEAAAAAAAAAAAAAAAECAwQABf/EACwRAAICAgIBAwMDBAMAAAAAAAABAhEDIRIxQSJRYQQTcTKBobHB4fEjM5H/2gAMAwEAAhEDEQA/AOWoUdKYPNZmHAdQmR7XoJBiw1o/CCRCjrrXmydOzYiHhqpbSe0fK1N1gZU3kkUk4NYKT+VVNgsJH+40My2DGDcSXnbKSKpi0wSKuzaea5tVW4vh8rhjQ1f6aXcRM0fIBWVNh8KtxQShClqOyUkn5CrpwT7MMW9BdysJ/wB5lev5Rp7mtUpxj2yCi30UWrxwBs+QnarVhPspwrd3n3HL6ABCbxrqd9iKeu4LA4dORLaTGkqKttxJjUajbvWP6jNGapGnFjknbKDj2z6HrSwq610lzimCdBSphmJI/wBMSJJ3T2jTveh3/CGFfA8lSmzBBKTImExyEzF1XkaaGs0aXZWSZzpytG9b1aOL+C32JVIW3bmTE3mLEjpSFOHWnVJn09Ntd6sq9xDdIGW1FcNWQw6R1qFleYgKMC+p1sT+1PMIwhMgTE6E2IgnT2pGqCtlYzK96sPBWiGXFn8KCf1ps1g2FAHy0megvrGx60bgsA1BaykNrsqFXjQxNRlkvRRQOdqxIIuTQqiTpXTsV9kqiqWX0Fs6ZwQofKQdqXYn7LsWj4cix/tV36GNq0rRKygFsyKcrK0sk6ACmB8L4htf9RhxISbkpPrbrWeIkjyVelI53JIPGk2c4dXJJO9OvB+HzPg9KRkVc/BLWVtx09DW/M6gZYK5CTxZic+JX0Tak1Eq/qOkkwFKuegJ19qeYTAsBColbyzlbSQYSDYKPVRkEDsaZNRSQVBzYiawTikKcS2soT8Sgk5R6naoUg10nh/C30l3DYbEXQk5mlIBSYSlS7jQyqI3M0j4xhsOrDIWGVYd6JAzZm3U6EpOygdUm4kazSqbvaDLGktFSUqda8BrK9SknSqkhvwfjzjCgRcbpOhotvE4Z7EZ8QClogyEzrtpeNaSw2G7g+ZPtFDTUvtxvktMfm6pjtrFhTqEnN91S4JMc3l5rn1y1v41awicSRgnCtjKDckgKOoBIEjT5mhuFcTShJSpMg0ufUCokaTXRvk1RzSrs1FZUoIrKexvt/I+8xI+EV4yu+tDRJovDsXBNYWkkWR7geV5adiJFOUIGppZikhLzShuIP8APerJwjhxdWlASTPT96SbuNhiqZNw3w2p+AmAo3JOgFW3CfZxg+XzkuOKgDVQEgyfhEx7/rT7heCQwgdYuROomI6e/wCk1796BXCSQRHKAQdLXmJygn0gmx5pxfHyO1yCsJwdlpOVtAbTEhKQB9N/n/eh8fw8qny3E3BTBte41uAdNfyjSh3uLC8zAiREzMazzCDe4FjuTZZiMZOVSYnrBIIkgAFOX0yjXplBVQlNMaMGhR4lefaHO2sTvEpOv4kzIkzBKvTeqg5iSvcSdo6H6abV0jDcVUuUkFQVykEDNvYjQiPYA6gc5Rcf8NJIKmMqZBOTVJsLA6Tp2/WhFoLTKM8SPike/wDOtNuAcYU2EiTl2HT4dBcDTpSXGuqbKkqsQdxBHzHao8Ji09f5ertWhE9nQ8Hxk+UUuDNyghZJBVqTIMq16AVFxXHsLBSsXJ+IzM8u+X9IqlJxhsEmANPrXuIxpMghJJIvF9NbbmkUAtjhvhLee7wiTb4ibEflABqx8ORhIyiSb7wdFDcXiRpa3zpzWMWBZeSZkA6i0CP2orCY9OaA4QVfiBgelrkdq52cqLvwrgjJFisSZ0VF1ExKkgb/AK7UxX4ZbCgS4sDYAi+uhIvSbAY0NgF51GX8ylJSo2i2YqJ9gKa4TxChz/SOZMWWreJHw72m8e81HXlD78FqYfCG4VJgRIkbJOpgdd9qnLvLZXbroOpjvVTVxECJNpi2TmvuZBI5jtTFvi7atFJn1Cb/APkv2iLW71VZCTxssmHxAy3KeuvWT+1LuJ+H8K/OdsTPxIOU67wfpQX34gkBQERYrFtLyJtBNb4XjaYAK0ybgFXrMQmSJ0qiyJ6YjxtbRUuK/YjhXJLDzjaiZ5uYd7W1pTxX7On8Hg3h5jRbSCS4VZYT1IP6fKurL4ikEknKgAmTAEXNyTPrauSeO/EB4o6MPh5LDUqsT/VVYSUwLC4BNviVpFXUlLQkYOyk8E4Gry1lWVLRIU4rU5AMwIMW19SbbUWHShZfS0kJSklCSoAJRGTlCzM3zZYk5lRrR+IwSLMIeLkATsnPABiYJAKQJ0sIBIMEvYdTikYeUhGULOVsEZE5ySZgqVAsJgk9hTXbNMMfUUK/DDi2lYl1bpQtTd1FGbMokuKGwB5Y+dImXkvqw7brp8srKlDZuQlNjGpyg+kbzT3GOEMqjMDLpWgxHxyIVN4KgdyYF4EUNwrgB4i/h8O26lCfIEKP4SlGZYIEEyom/fqIpl7kcvboF8T+DiwnzGVZ24nuKqaVxXSOL/Z9xbDtFKIxDXRlWYgdchhXyBrnDrRSSlQIIMEEQQehB0p4NtbdmaWjUmvKysqgp6K9ArxJqRMTagxoq2ZFZW0VlKWodJXOgqZtUa1GlNSJTWF0OidzDrWEFIzKzpCU+prt3hPgoabEx5mUFR17wCKpP2dcK8wqdKZCbJJNir/GvrFdQbQMoTIEDrcfS1+0Wqd3oZ0DYx1Cc2ZYQAfzKE2nWQPzew7CgcXjmgCk+qhveDFo1tOo0BkU4/6YIEqExrM3+QPXcaChU+FmsxIMzMgkxMQTGot0I95mlcZvwOpRXkpXGccoj+mmYE2mwk/DIAN9dzvfWvqxahBneCCAQD1EbW02iNIrqn/xtIHwgDtoPTW3bSq7x/wOtZJaUADtbl3sIA7/ADpOEl2h+cX0yj/9UWDsJsY/TuNddbTRH/X1JFzCgLXJtO03F9p+cVX/ABFwvF4YnzG1JTNlbH30qvscTWVQlEqJ63q8cDkrJyypaLtxkt4togjK4LhfXcg6Tvrfua50pZSYBuNafuYbFAguIUhrfJBt2gmpMNwVvFGMOkpSNXFkm/QDc/StGJcFT6JTdifD8VIsoT3H9qLGNTEhcD5Gj8R4Icbw7mJLqCEKIygG6QrKTO29qRY8ZuZKDEQSByz7CJpuMJPQOUkthqOJAWzVM1ikHRQrZvwpiWwVFsLtdKTKhv8ADrSNpgqKhEEG4OvyocIPph5SXaLKGwqmDeKUkCCYtbNEelraazVIdQUGxI9DU7XFnU7yO4pXgb6Yfuryi6p4y6lWpn8wVzEdCYuO1EvcaUUSokT/ALUnoSM1j9NapjfG5PMi28G9SvcXSRafSp/YfsP9xe4+xXitwAozqIiBc/uTet8D4scz5iVKJ3zkH/8AW+uwiqK+8VGafeGmkpCluBRVbIREC9yZ3iwqksEVHYsJylKkXXiHGnXGglSykEDkQfjif9Qm+UaZTrqdBUGHxBGdtlxaZjzlAmSpUWEQVruQBMASTOpT4h7Mq6gkSAEJ1I+tzpp60U2p0ISpKvLShQS2EicylJUo3M/gNibnNPp0Y0qLtLsbOhLbfIgKHlElMpzCJUSrcajuZSBzGs4AvyWlurUQ7iAUtpVPI2lUjWSZWEEmLJCr3pArhvmOnDpl7FrKUlWbKlJEqWJUYJmANo7098VMls4RlC1BxpBymEZTCoIEHmJClH0N9SQ48FUXJ9sQccytrSlsK/qqVKMxJy8qRAkwFEH6/lp59nfBEJxedKgUFjNuMoKki8wbgBQ0+KlKeNB1xsgZiwS6tcQXMpShCUkXyxzR1UbVN4CdWcS6UlJSrLzOaAc2Xpc9N70uV+hkF4Or/fUtEFteYHW0AxrBVcjfX3qq/aB4MTxJJxOGSlOLSOdsKs8ItB3XFgTEj2qwOutnKSjzTqRJAnqAq/e8xqNaLw3GIIgQARYCwN+gmfe+oBvWLHlcJWhp41JHzLiMOpClIWkpUkwUmxB6EVFX1uEsYlMONocEaLQFC8Hvf3/auVfad9mKG2zicCiEoH9RkSbfmQTeQJJHS46V6UMykYpY2jjtTMixNRUQiyapLo7EvUbJUKyoYr2hQ3Jj9HYUVhsOpRgCSdB1NaIxrQ3q1+A2kv4jMi4bE++37/I158uXsWVHRPDHD/JabbInKkT3JvIAHUkU/wAPJ023MD5k36/XrQiXUtpClRGsjYwLddJ+RqJrEKWAc0QBOQDLMkcpJJ1BF4saS6Gqxg5BiVbbK/5e2vynavU4cmMijA9IPaDexvt+EV601KQJJkCTKSFCw09r23VWpRkSApWeBGYhMq2zcoABMnoObtT/ACxfhEuIxBSJ1j17xFrz+knpVXxPiJRUSUwAREzrGxBEAH1mSNFJozjGLhMlYTsnUzoPh9YNjNx0g8+8U8YQEE/CUzIEXm1ulra/iI0qTk5OkVjFJWyw47xKypJSsoU0bKBuTMxtY63rkinGQFpSB8aoXEHKCfTVNooA4pTzyStRIEWmw/m5plh+EvOqW+2gBoLJGZUZgOg7/vWyGLgtsi58npB3h9l9KS42lxTUcwgjL/ysfUdaccK4n5qyxh2ykTDjqhAbkmTBi+u1b8FY4jiG0hKEssqFlK0y9QkXPvFNuHYVjCrfAUFJMBazrnAlSp22sKSbpOyyipNV0AN8bw6GFthQKEOHXmJTnkEzrIvQ/Bce/LihhEjCuLhJOVJSkqty2JEk3jet3OAJBOKaSoqObOlYgEXukQIsPeii+vDoQ6tSnsOtIBUACpuLCAB8AsO1Tk147Y8I+/Qx4g8rDErCCrS2pMk8v9qVuYjCuIU87w9wr1Ki0oQB1OUW7ia8xuNfxKgcG427kEqQYSTMwQrr2+tDcLw+Lfg/eMO3lvDry7XuCMqkhU0uLE1Hf9R8uVc9AHE/DysT5a8Nh20o1POAUg6FYuQKQcT8OlDYcS6hY/EEj4feTP0q8svuNueQ28w8t0EqcaMobAIzZgTaJEdT0rTi3hvAsYdZWpSeWc3mkqUewCokntV4TlHTIzhGe0c64TwV7ELLTLZWoXOgAHcmwpzivAONaSVFtJgSQFifYHWr23w7Dow5e4esNvBOYDOTntoqSQfWhcLxLFONtO4oeWwsSXUkFQFiBlHwZupn2Jrnnm9x6Avp4x1J7+Dn7HACtLSwrMVm7aRKgN6d4xIIS222pSACSoDm940SP31qd7iTaWV+U2G/NWYAB5Ui1yTcnUjqaCwqFoLiipSWynRF82hAKthcEn1qluXY0Y8VS7ff4JcEULdbGSVKMWJuAIypA+FJiJvvQ/E8W4lDKsxHmJKwsqBibEQJ7i94iwgCvXFcy8gQohCQMygIKgLpuJINgKWMIK1ALVaQO0f2FHoZLnLjHosXhjBoLbrqlhKwDlUpwAAxJKkkSRE6STNr1pxbGh5nDOKUFpRlS4oT5hXlIyidijLPUjsKmxvB2RhnHQHVBEBF0AKJURcSpYiCdBptMUiwuK/ppIb0ByEgwlUgqV/uUBYWIEzQXuPnkv0hDCXEYZbmUZvMCEggApAV5iramVED2A7U38DuJbnMrKSrYXtcCdBMq96T44ZSy0Z/ppObuVDMSepuRQaeKhJUi4E0s4uUaRmckmi/cb4+EwABY8pN43B6ddI96AwnFXHCbza/KIM6yNI/SfSq03iCsHUxoPX9v8Vefs74UPJWspPOqEyDlKd4BNxr3t6ms0oqKGUm2OeCY/S4t1HNoM1t7BSdCTINoFXjA4sOIvCgRBvb8qr+oNtb1z/FcMUCNACdMsc3xQNxebHarXwPPlGYiZOuo59NrgGxMn90hLYZxtHBPtB8MHAYtTQktrGds/7STb1ER8utInDYeld++1PgIxWCUpSYdYSXEGRMfiB6yB801wB8a16UJ8kZVHi2DzWV5WVYgWfB+D8QvRs11vwJwUYPDwoQtRzKNrQJ9wBm+dXPK2gEwLUmbNsyiqDM6730SRoAa87POXTZpw1LwTpUVm6RfqmZ+cXuvrRJAEZjOt9TYcw0vYdzelRfg8oi+iepkcw35j9LTTJCjBjebAxqFRr7VmTNLQcECAYBJN9OpSTp3P8AyNelWhKE6bEW2N4/3L+fyGaNgSNZtE7JOvrtUq82bRURuE68+2s6dtO9UJld8YcD+8Yf+i5lWLwqb72V+EydYvauD4zEqWotXgG4nfSPavoriSkpCs03kA97wbb9tK+euJpIxC3LZVLNxpdSunpVfp6tgyN0gjhvAPMcITmUltMrykTPQTA6b1aMJgy+GQWFhKVSpSVAEoBAPmIEJk9E3+tKGuJBhpSm/wAZhRmQk9T1G/8A7phwZ510oUhagyg3IVdRgmIGo1k08ubtseHBUl+50N5QyFoqLYy/01tgC0aJEEAwDtVH4Zwh1rEKUw05jMOhRVJKZzSDJEjNvoO8aVZWPN8uUJCuYJbbuDBNiqfhMX7d6nwXBEkjItxlaf8AV8lUJcXruO+sA3j0yY5uOuzZkgp76FfGvEGJCkJ+5PIWshKS4kxJNuYiBeKes8BxGHSjyXUrK1/1UOR5YkEqKIEhIOxkmaA4lh+IecGW8SnyyknOtIKxGxAsqbEG394OG8axjsrcSlt5kwnDE5C4nRSpVtex61Rq1dE16fIwRwpbLjrrrKEpMf6V0qsdbAg6XNVvxjj2VtpQ1hAshYcUENzABlRURpIkd6Yv/aeDyeUJVKSFzb1IERUY4mFAJXihmWOVtqI1j4bD52p03HwTaUvJXuFPcPUy8W0Ft1auXnyluw+EzMSCYPpTHwdxzCYbDK80/wDcScy1EqWoSbCdExEAa064Bw3Cs+aS0FukSpSkjPz2y7gAARG96ZYbwVgniMQ8znU5BgrVlAjQAECe+1MpKTrdCzTgk3VlFVwPGqfLjLJ+6uL8xKStsEixIIzSJO3Q0NxLFOlbreVbGHUoDyCISCCJItGWQTANyDTDxJwYNuIDbxbYUtQStDjpUAmZSCpZQVAiIt1qsYx4EqCXHFoSTlU4eYyTE97qNMqe0d13ZDisaCVQkGQEo2ywdY3tPzoxt1vJ5a15eX4rxmNrgaBIpY0tISVm5BgdPYfzSswTSF5vMIRMqCzMaaRqokwB0knaq0Bydb7f9P8AJ6pOVRUU5hzIBCoIMRMAkgXmN9OtNeCNhpIX8UECMp5Z/FBBBTqN7n0pRhmDdRmIudqN4hxlbqWwJCWklBWBCiCTExMQLVz2XX/EuT7YZhuKLQ4vIoqTIKjklKYCicqFHUSoXkXJvSvE/EFpzFI0UvqZOnczapRjiUBtoFKTAKvxGwkSNjGlTLSQEi0HmPsbCx7ULohfLbJOG4IvO5c4BMytX1Nu50t7UVjvBmHbTfFhSugIknskAz86X4MtF1HmghtQVAzlMkdSPanuJ8LNZm3G1OCVJzJK7IuIIVqo9u1LyrzQlKW6ss/gf7PEttlx9IdXIKAScoEiAQkjmIm19qt2LCgMh5UgnlFrRywEiQRA0ozhLDbLKWhJt+O6jESe1iT7ipH3okgAE6GIuZ31BkVlm+W2wx14A8O0XE8yBcyCTzEdxHSpG0K63MG+n4b3Sfyn5j22aJuNTcix6zrBgg9vpW6YnbT/AO2ZvYHrF02gCx9kQzJoCkFNrpI9oIM7AXr5j47gvJccQdQsjewBPUelfTaYIsd9LmLj8I039YrmH2ycACm04pCYWiA5GikmLxrIMexrVgnUqZKa9Lo49WVlZW8xn0j4h4gWgEg8ytj0Gv8AaoMHNiRP/iozfXXplJ96TcR8WtYxxtTaVtrTINgQZ0t604wKgUiBJ0VFj+WSNYuTXjZf1m/CqgEOPAEnWJNzB/Npvc0ywxkydLetp/uaWeRzyQTEEWFtdx6mjW30oEWHSNfpSLRR7GbSrawB/b5Ul4l4pabJBV2sbb9Db/FKOL8WWoEAK9h2nqOvTaq2ngC3p5ik90kCZ6meh3rnkt6CsaXYbx3xirIuBygW3+WpqicPzOKzrBAF0Jy67zfqd761cWvBLjmZBWII5Vzb/FIXcOttbmEdBSsWEi4Gy09REG2orThS4uuyc3UvgJ4sgnJ93aDiyAVgpTlg2hcQFfrateCoeYV5zgbSyqy0tpOVG2bLHz6E1v4LCmsQtp/IpRTmzpMkZTYE7a1p92edxS2kPkMEFWYc2XNqkjQKnb0p9r0sZU/Ui1YLxVhSVZHLNpnpmWrWOwFvnVVw54p5iywOVwlQBUIOhG9jECLfDQ+N4fh0JS26ylpJ+F9tc5wN7EnS8EX2phgceuUBhxTjecAqKCPKTPxFWk9v80FBR3H+QyyObSl/B5w7xq+y5ldb8zExkgiFJJVcdL8vyN6n4p4oUt4DHtLaCRLa0KPKZ5jaUqOnKQdO9M/F+KbQlbiGWyRBU6QM5gjRUTMW1rThuKbX5QUpKsykQPiCkySCQdLj5jeKFxq6DxlfGxzgeBYPEsJX5SFlxIJXlyqM6WToe1A4dGEfUjAs4YZETmcAIylOuVcT5h6zOtBP8ZxmGfdDTCywtZyuBByCdYP5QZPen6eHB9lojElpLZJBaUkqURIO2tzaDNT9XT/YtcK147Mw/h1DeIU624UJLcLQSpUkfCQVEwddZ/WonsYpSRhMG4qQIcK7lCIPMV2CPqTt1FXf49hWHXVL+8YjT44KJA05QANtQfTrKjG4vEYdTzbCWMKbqAMLWm8lCQL23P1p4wkuyU5xZtxdleDw7jCXUusK/wBMKSc4zQSZ0/NG9c/dBsP4OtOeJBPmAMuuLZKAQFqJIMX1/e+tKxoo26D+fP5VaKoS+VWRrcCQBlskWPVUzf2tUrTbZSStKvMJtzAJSNbiJUff50DkUSAOs0dhcOq5EKWT8J1PcTY+9UekHGnOVvoZYXGtIBSsOQYjIvlUQRYpUMqh66VG9xJak/dylK0CyA0LZiJkwmVEAn60CMWFKSXEgIEiBYGAY0769e1aOcSXZIIATITAggGZPaxPzrkjsuXlLR7hrCQdB9N6JwmHKyG0xmMlRJskakk+4+lBhYSLnX+f5p7wDg6HeZaiZAMZilME9rk0ktKya3SRjmFZKFkrTlbjmiVFQgiOkmJNqd/Zlw115YW7lVh25KTfmXMgEaEanoLda88PpQHFNsgeUHFojWZMC5OpsL10fgPBhhsOhhsACJURKZJMkyJ2n2iovJ3EeUKSkEuYhJsAqw0AtBHa/Q32UKDxeLjQaa8pJtczlCrwDTN/ACQCkWiOWctuu2qhbbTtCjhyZ00Nh+WTNoExIsZtJ6VBpnJoRjiiyoDmPtB7E86Y326aUSOIXO09p7iwUqJ3JSdTTYcPBmAdIvtJ/wB1tyfpsKDxeGBClATa8EgnVVwQUmeZNgTMey8WNyRBhsaVfiCwDEg835QkkGQsc0yEcyo2mkv2hPZsDiLaJ/KLXHee/pHu9w+Gy3VJUBlJHKqLpv15guAIFxY1X/HoH3PECwBTrli+YfIz+3tSD9a/Ikl6WcHryvayvXPPL1wx5IUDcdY3rovCMSVASRMWkbae51rl+BPMKv8A4beypFymRYkyD2ryMy2bsfRZFqj+40NqieStWhSmZ9dTfpUWHfzEwQNjf2ntRDB1JurUAG5GhjciesVCWyy0bYfh03UtXcAQI+mtMCwD1mO1h2nf+9QpxZNwknSY0n10MWNpovDhU8wSk6nud9tv3popAbZ7gGYAJTFpIj2G9a+IvDbWLQkLHMggpUDcgXyk65SdqLZCpue/aikPAWn51eGiUnbOTeJCzhleW2AmJJSBAmwnrS/hPFWsG2tWROdwZiCSRmIvrXTfFHBcPiRnW0lawIkfFHSQRXP2OB4ZjF+c84XAOZKHIhIAvNuYjY2j5U1qt/7Hjbev9HPnONKKlIMFoqkNrEgdhN0+xFWHgWDLwDTL7bLbqocSUKgGLEBSjDkgAQqO9P8ADYTC8QS55jZQ4XFEGCFZT8JB3t+9AI8GuIX5SsU2GhKkkpOc/lEAx1MztVZZE1XQkYNO+w/CpYwf/b4vK+VSQ6oSFgWAhU5YtYT1k1j+H4aD5jLy2VX5QRlk2+E2HtQvEPCbuJbabViEFSSTPMpXoBF7X20OtDN+CE4YhbincQlXL5baVIWDBObUyNdDuKVSjW3spKE70tDn/rz+DYbW8n7wyRKXWyUrANxnSRaRBtI1orB8PbxOXFBK8OozCUqCVH/csC067aG/QVP/AOS4xIUsNleHzeWk5OnKkRsbRprWziMWp7zFN4hpkiVpQElW2ib5Z65Y+dHj+wvK17lidZyBeElBaUrMpVpIVzKJT1mRIgdhpUHF8TinHXEYdOdtASEgFIBASJCQYIvPaifDmEwy0LWApwOynO7/AKgy8sCwywZNgNZpA/wrEYLO7hnHFoQZMzmA3MgQoddxeh5+To/x8Ff4uUlcgZV//USJEERqDcE7jt3oFxQOVN51Ma1csZiMNjsOXJyYpAnNbnA2V17HY1TM2YyLb/t+lUjK/wBjnBr5sIYa1VMbXHSsGJXkIzEtKV8EwFEfpWj2JgBIjoVTJ+VDqcvyn0pkn2NOaSUUeqaka6E+29q0kAE9f0/9155+pJqFolagBvpOlOkzO5JHrQzqiCU7x/farp4cbYQiXXIbEwFHTtIibzrS7w9wdZCsuRYEgpC4WqbGAQBp3q58GdwWGTl8oJWNGyP6ij3J5jUss10hsUHfJhf2aYBh553FNtlDbasqNQCuBKgiYkA9O9r10ZK7xEC3y3ER8Ohmag4e3laAIgxJ1Ak667STfYg1qpQAPTcfPbpciR2rNKVux6JlJkk9otqO0/w1G7Y2N40Hpf2121oVWKVcQR3kTfQ9xtPpQ6Somdd7DTeRfcZbdRvSOSCojVJ/W9j/AA/+68fRI2JF4O52vtKovGx60K28RBO+sb/wgwJNlCiA8CCTb+Eb+hP/ABrk7OaoFxDuXLBN5MExIibewTb/AHbaGhfaisfdFmRqkam/N/B7e1XbFqBk94sNDqSL9h/JrnP2o4iWAkk3WBtBidBGkzeaOP8A7F+QT/Qzk9ZU4ZrK9WzDxY/YXBB71b+D4rk6EA2IsT1HSqU2q9qsTDsZSdFAa7mvPzK0aoOi08MxkD4QdD2F4nuac4RyTJNiZEg5p6k/QjSqhwxcL030BtEVZ23Yvmsdibn/AAdD3rG9M0rY/aVexgdE9tpo9lwAfuf5ekDOKIInWLJn9e9S4/FkIN9taZSpAcbJOO+KEYcSSFHpNc/4j9oji1kJEJ2oXiGCexLwGxPt71a+BeDGQnnRmteetFSVerZ3GuhfwTxO6tC0mVlSSAJ6j5D1pHhWRhXEP4k+eQFAnPmSkyIgRr3vXR8P4bZQD5JLJOpTEfWtR4QUpSVF1tcGeZEE+tzJ0vVISpNI702m3s55xZb7jyFK/wC3SBmC1CSoHUAAzYXgx7U+xeEa8pl0OKW6kwpwmJQcxEJ0Tei/FPhfErcBQ1nTIEhYMC4mDBET3rbHcOS0hGGbQFOr+EqsAoCZJg5R6fWn5elLoNLk3dlcdC0ghlWRajCVA3BveRtf61twrhz+FUHSpLiASVIzysA3Uek2JkGan4vwvENDOUoUlKgV5FD4QZJvBsR2oBxtauYEdZgmZsQaMejp2pEnG8HivMV91j7u6PMRb8WpAH5s1/eo+AccecUhDjSySrywSkgSJsFn0Nj3pPwbxIvDvBpav6batzoBcRfXSre7jUJRhCgyt1RURaxKFKN9RqabJGo01+BcUk5Wn+TTjGJVhirIoElQKkpBMEybEa3BnWhvDfihLoUlRuZlJ9Yke2tOMExCwkwlS8y4nmjQ/LMKA454RL2LSvCkNmJdWRyCN8ouVEE/LvdcTTjsOW4z0J8f4PaW8C275KCBnQkSZObREi0CvcR4NGVQw75WpInI40psnqEqJgntan2Kw7eERnedUt1cIBbTa2ZXwQYMTedtqhRxYtZHXFo8pebIsounKYIJG5MwexsK5zyX8DRWNL5Kz4h8DYjD4fz1FsgAFaUkykHcSADqJpNwbgGJxKSppslCdVqISj0Clan0rozfiBrHr+6NgrQoEuqkwEzcA6kkwPnTFplC1rbQoJw7Ccpy2ExJA2ASCO5ntdlmklTW/wCwv2ot2nr+5yTg+DIxJQ8ytZSYKUpzgH/8dau+P4tw9pIQcKEr6uNZCB6RMVYmeGJcUPKaCEA6nNmVrcpH/wDV6h4qwTCoQ42zICcgJCxobzt8poSyKbtp/wDoY43CLSd/sB+GOANQX20L59AucsTBhKj8iZ2q0cI4U049mJlLSp6gKjQHaAqflVLadxmLeDaXkob0N+bL/tjU23jSur4PhwZZS2mwSm99TrM9Tf5mld3YrkkuKNMXcGFJB0HrcRdUX/Wo3gLXNhFtvltb+RaRTY1KRMyJ67D9PlQz5UYAtH07dtfpUmwJEaU5bhIE777A+ogD/jUrM9BPQzp/PrWLaGWVGEjqbaXma0QZAAkD9ttP80oQgqB1F/rtofQfQUHjXCLz9bRaAR0ske5qVS+3S87H/IPSwpdxDETMmbduh+YJn5iubOSBH8WopJIJKYMAAzuJ69dNjXNPtCdzFsTYTYCBsPfSrjjHTCjJ5Z0SLm0z30Hy6mqB4mWCvXQRVfp167Eyv0leArKmAHWva3mWg5tj/dT1lUIRf4ff+a6VRBm6mrZwhZUwAZkSLmBbT9ajmx0rspB/A6D05SEwdYBsetOsHjwADvBgdPXsap+ExmqT19/5FOMDxATJKekgfWP2rHOBeMi0YV2SZULRJi47HuKm+/JJMmT2/Wk4fGUxFxvQuFfF1KIBTcCdf7Go0UstuDw6EiY5jt07U1CykCLGJV6bmqfg+ILmRcC8n63FGHi0jmBvcwbgDQUFoLLC5ixOUzFtt9vlRgxmiQZnW8Qaq2EfEyVKO5BjU/yKaYYXk3m3ud6ZSYHEco4hE3sNz16e9SpfCgM4BP8AJg/SlItAEgakASJ0E/rRiU7gaWEHfb+9UUmK0iVXC2yZQQIEQR22NVbifhttiXi2vIDmIQbR0y7D0irbhxePn3G/1qdb8A2kHb9qde53N9PZzlnxdhVKCGG8wi6EovH/AIpE0Nh8Iz/Udfwi0IKiptaVnMOpSgkQB6ddRV9RwDDlRcbSGlq+IpEZomx+ZoDxLwt1KCpLfmoEcqbq9AN6L60NBxu29nN8YsKfC/vgieRxUAwbZSNBca2BMUfw7jxZCmVlzMSYCkkLXJtEjSN+1Zxrwo2y8t84d8NWUltpQ5CDJJAkxpAiBescwqeJFCsKtQcQof1F3yCINxrIm1UuLS9hWmm2+xc94jxqHSsYNyIhJ8tUgTM6ROlMsL4gdabL6XQ9nu7hzylskaJJN9pEa6dKtnD+BZBlXjFlUapSkX6jWvX/AAelxCpcDyjqXEgKPQZkgG1K5x8I6KfllZbx6uInPhcrISnK64tNzoQBFyU31tBHtArhLuAbU8XJYzT5dyo5rZyZsJOlzTPEsvYNIQjC8lyfLAyH5ae9Q4jxAMT/AE1oUmyhlBzW72ig5vwtFFCPl7PeD493GNqbw6wALLcVNp0GvMd4kD6VAvgrmBWosvl3PdxpYAmYBIVmgHsemtJ1YM4IA4YLWhQlZUZMjXlGlu1ooxrLiGnH3XypJQpLbaSiQsJsSVKFs0bSZouXt0BRfnsvXgzhvMp9TPllUa/EegA2CelWxa51qteEscVYZvNAVAmDN99P1p0Hx1pU0SnbZ4850vsdPrQzaTJOojSw0296mWoVGVyLew/z1pGFGuKcBsADGsfhPcbiokNgCAbkkmPaYn2j2qEYeCVGyjuJ0PX5Xr112ACqBrc7bfpee+lJfuPVdGuKcsQq5OttSbHe3Qe9Vbi+Py8olROnL73P82oriXEAmSSJG0GI9f796pPEcaVLKswET1jQ3vXRXJgk6DMbxFMCYgbfoL1zzieNUtZJG+lOcJi0OuqbdVkSowlR/CrYnsf7Ul41w9bDqm3BzD5EG4IO4716P0+NRdPsx5pNqyJGLgRArKGrK1cUQth7dPOCvQCLe4pAHKYcMcE/5rNkjaNvJUEYlzIqRmEfOjsBiDE39Ipfj0a2HtQuFfy2qbhyiTUqZbnMRIuPrQ6nRFyOvz0vStrEiLi3rRzSkqItG81mcKLKVjXCkAASRF57e3Wj8M4SQLX5jNyOlLGUndQuZnUx0tRWExGYk2kmPbbWoSRVMseGgR13E/Km7RTF5gVV2XyVTlIi19D0uKctKIQOYEk3A7etKgjNlRTJUrMom4mPSxoxvEXAB0sRbU3+gpJ98sSoTHUa9KmQ6AAL33tN7mipUc1Y+RiANDY6TsB/mtmMTm1M0jccTqARt2gelTMK5dbk9Tp/6plMVxHiHoJJm/a0D/NEs4qAL/zU0lQ/JkHlGhn2Fu9FeZ6/PeqKQjiF4tSHLEWn0pTxDhpSjKxlSNkwI+lEhYm+gvUbmOBBJk2mBp2pW0+xlZy7jWNxLK4WClX0PpfSmPhfxcsLyOaHc1eHmUOJhYBntp77VSuP+GcqipFu/e1JaXgotnRsPiZE9aCd4Vhysr8lAURqBBI7xVM8O+I1I/pr1HWrizjkuJBBAnTv1pudqmLxadoExHAm1Zi0ci4IE3v1jauUL+z7El1wF1lMGTC735hygT866jxzDrLai2pQXYpymNO2/pSnG8LcWG3My0uBAz5R8cbKO9NjzOHR04Ka2zfwO0ploMqXmyEwr10j/NWkvQP5rVe8OYFYBUoETa+p/tTlcAXO21T5N7YWktEvnWipgqxy7j2pS04ZkzajUKsQdflRTsDVGzmIsQfeT/Ld6V4/EZQRftcX/mvyqTieIASYmPSR6enWue8f44QSmYg7jSuUXJ0jm0lZtx/jAMp0AMHmqlYt5S1QDy9P1+lSOuF4iBYGPU/w0wbwUOAEgEqA0Ex8J7Tet2OKx/kzO5gnFcDlyLj4kfh0zAlJEydx9akYbGIZLbhPmM3bO/l3zJJ3CSQodiqrRiMKF4ZMuJkqSBKdJyA7SZVIm+3slw2FLbmYlMfFG5BsR/xmhHPaGlj2KRwUfmrKcFABInQkfIkVlW+5IhxiU+p8K4QoQYvXfh9lOC/KfnRCfsmwMfAfnVW2/BNZY+5w/EKOt79/3pWsFJqz+JuHJw+KdaQZSlXLoTFVvGJ009qnjZRnpxBKaL4fjSBEX67ilc14lZFO8aaoVSosyscr8MgWlR1pnhcesakKG5t+hqsYXiE/HzRpNH4fHDYD3/Ssc8XwXjP5LYxiDlkACTGn9qnaxqsx1kW6ikmFxmYC22g3rdvHKmCo+kWiszgy6kO1Y88sA63MkWFG4TFrnVWWNyDc0kSud0x3/tRmaEzmEneptDWMW+Kq6mxgyjWpm+MKTJseliImkgxV4kE1N972I1/lqVpjWWDAcYChcDuQemlHtOpMTmMb+tVpmBtb+1TpxgExodq6zqLCtVjlcg9zt70IlZVAF8ytR0GlKX3AVG5smB0M0bgWAJV0EC8ULs6hwUFQ3vWi284IPpULLwvMAAaA+1SMYqRcmJNtulFnIqOO4MQcydztTDAOFqMxttPWnvEQAk6e1pqp8aTyxBIjYXmhTug2N3OLyCZ176VGx4jM3NhYWtVXzzoSI0G9Dqck6369adRYtovaeOyANPUxWr+LUtMWP82qrYd0R3tPaaObxEKjqNP80GmFMdtvkAFU9I2rzE8QjQx329xSnG8WSERJBi56VU+K8eASYueop4Y5S0hJzSGnH/EZSCAUz1H861SHG3H1Ska3vUWFzPvJCrz+g1q+YHhaEZQNAJJ+v9q1ya+nSXkhG8u/Ag8PcLUAsLRIzJ3vIzTGxsIjvTtWCKlEyBMAKi3xJUDod4pi0ptQyEkhJklJgZvyzsP81Mt0QnKIAvJ0tYAyba6xH7Zp5pSlZohCKR6hnlSAbZrKSIP4VEGOonYfWvVsgys5VR1TqCUjpeDI+daYNYUrMVeYlIVBHxGRzQbSNL9ZqdgB5ZTcNwCVj4gbco2Bt7VLY7aOT8VxKi87zk86r+hIFZXTHfstw5JIfeg3FkHW+te166+pxpHmvFOztbIrziT+RpaugNZWVZ/pZhXaPmfxG95i1OblR/WkuKBKZ+X8+dZWVmxdI9CQAaxBrKytRIk8rpReGJ9+te1lRk7Q67GbJUbzeiWXhNzB6elZWVlki6DW8VMkXPfavfvRMCQQNyK8rKjSHskadGsTPQxW/nGwg5tubqe9ZWUtDWSodIPxmdewrZvFmw969rKWjrGGExSSoG/xCnKH9+p+Y1rKypPsciQoiTaCelb4XEwlAkpuLD1msrK4JJxnHgoMawapOL4qoykkzWVlWxRT7Em6QlVxJSjEmaIRiSkXAnbtWVlapRSpEU2Df9ZKSYFzqevtW54+YrKyq/Zg/AnOQuxvGlLmSfSlK3Co3rKytMIKK0QlJt7Hnhto+aFbwQn96uWOxBDK7CUpj5j/ADXlZXmfUbyqzZj1jKvgsWALh0TZWUpjsdjPrNN8HgcMqFKLiiNUqAAMQR8O16ysquRewuOQ+wSw+UssjKmLHokWI9J+cX1qyNcJQ0OSUq3KTEnuNDvtWVlYpKnRdMM/6ak3IP8AyP7GsrKyhQL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C" altLang="es-ES"/>
          </a:p>
        </p:txBody>
      </p:sp>
      <p:pic>
        <p:nvPicPr>
          <p:cNvPr id="4114" name="17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2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3230" cy="439718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PROBLEMA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32 Grupo"/>
          <p:cNvGrpSpPr/>
          <p:nvPr/>
        </p:nvGrpSpPr>
        <p:grpSpPr>
          <a:xfrm>
            <a:off x="642910" y="357166"/>
            <a:ext cx="8215370" cy="6072230"/>
            <a:chOff x="642910" y="357166"/>
            <a:chExt cx="8215370" cy="6072230"/>
          </a:xfrm>
        </p:grpSpPr>
        <p:pic>
          <p:nvPicPr>
            <p:cNvPr id="2062" name="Picture 14" descr="http://www.santiago.cu/hosting/etica/UASCTE/images/Marchi1.jpg"/>
            <p:cNvPicPr>
              <a:picLocks noChangeAspect="1" noChangeArrowheads="1"/>
            </p:cNvPicPr>
            <p:nvPr/>
          </p:nvPicPr>
          <p:blipFill>
            <a:blip r:embed="rId3"/>
            <a:srcRect l="9276" t="6466" r="12544" b="28879"/>
            <a:stretch>
              <a:fillRect/>
            </a:stretch>
          </p:blipFill>
          <p:spPr bwMode="auto">
            <a:xfrm>
              <a:off x="6429388" y="642918"/>
              <a:ext cx="1643074" cy="1113948"/>
            </a:xfrm>
            <a:prstGeom prst="rect">
              <a:avLst/>
            </a:prstGeom>
            <a:noFill/>
          </p:spPr>
        </p:pic>
        <p:grpSp>
          <p:nvGrpSpPr>
            <p:cNvPr id="37" name="36 Grupo"/>
            <p:cNvGrpSpPr/>
            <p:nvPr/>
          </p:nvGrpSpPr>
          <p:grpSpPr>
            <a:xfrm>
              <a:off x="3000364" y="1214422"/>
              <a:ext cx="2928958" cy="4786346"/>
              <a:chOff x="3000364" y="1000108"/>
              <a:chExt cx="2786082" cy="3740370"/>
            </a:xfrm>
          </p:grpSpPr>
          <p:pic>
            <p:nvPicPr>
              <p:cNvPr id="2052" name="Picture 4" descr="http://www.guiatelefonica.com.ec/imgFacebook/COMPANIA-AZUCARERA-VALDEZ-SA-08-42-18.jpg"/>
              <p:cNvPicPr>
                <a:picLocks noChangeAspect="1" noChangeArrowheads="1"/>
              </p:cNvPicPr>
              <p:nvPr/>
            </p:nvPicPr>
            <p:blipFill>
              <a:blip r:embed="rId4"/>
              <a:srcRect l="30804" r="30357"/>
              <a:stretch>
                <a:fillRect/>
              </a:stretch>
            </p:blipFill>
            <p:spPr bwMode="auto">
              <a:xfrm>
                <a:off x="3000364" y="1000108"/>
                <a:ext cx="2786082" cy="3740370"/>
              </a:xfrm>
              <a:prstGeom prst="rect">
                <a:avLst/>
              </a:prstGeom>
              <a:noFill/>
            </p:spPr>
          </p:pic>
          <p:sp>
            <p:nvSpPr>
              <p:cNvPr id="28" name="27 CuadroTexto"/>
              <p:cNvSpPr txBox="1"/>
              <p:nvPr/>
            </p:nvSpPr>
            <p:spPr>
              <a:xfrm>
                <a:off x="4714876" y="4429132"/>
                <a:ext cx="10134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000" dirty="0" smtClean="0">
                    <a:latin typeface="Arial" pitchFamily="34" charset="0"/>
                    <a:cs typeface="Arial" pitchFamily="34" charset="0"/>
                  </a:rPr>
                  <a:t>(Valdez, 2014)</a:t>
                </a:r>
                <a:endParaRPr lang="es-MX" sz="1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9" name="28 Imagen" descr="ron_bacardi.jpg"/>
            <p:cNvPicPr>
              <a:picLocks noChangeAspect="1"/>
            </p:cNvPicPr>
            <p:nvPr/>
          </p:nvPicPr>
          <p:blipFill>
            <a:blip r:embed="rId5" cstate="print"/>
            <a:srcRect l="23453" r="25000"/>
            <a:stretch>
              <a:fillRect/>
            </a:stretch>
          </p:blipFill>
          <p:spPr>
            <a:xfrm>
              <a:off x="1928794" y="1214422"/>
              <a:ext cx="564810" cy="1643074"/>
            </a:xfrm>
            <a:prstGeom prst="rect">
              <a:avLst/>
            </a:prstGeom>
          </p:spPr>
        </p:pic>
        <p:pic>
          <p:nvPicPr>
            <p:cNvPr id="31" name="30 Imagen" descr="AZUCAR-VALDEZ-2-KG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4348" y="2143116"/>
              <a:ext cx="1272541" cy="1668588"/>
            </a:xfrm>
            <a:prstGeom prst="rect">
              <a:avLst/>
            </a:prstGeom>
          </p:spPr>
        </p:pic>
        <p:pic>
          <p:nvPicPr>
            <p:cNvPr id="32" name="31 Imagen" descr="panela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2976" y="4000504"/>
              <a:ext cx="1022791" cy="928694"/>
            </a:xfrm>
            <a:prstGeom prst="rect">
              <a:avLst/>
            </a:prstGeom>
          </p:spPr>
        </p:pic>
        <p:pic>
          <p:nvPicPr>
            <p:cNvPr id="2054" name="Picture 6" descr="http://ecolosfera.com/img/ecolosfera/2010/05/bioethanol_pump-273x320.jpg"/>
            <p:cNvPicPr>
              <a:picLocks noChangeAspect="1" noChangeArrowheads="1"/>
            </p:cNvPicPr>
            <p:nvPr/>
          </p:nvPicPr>
          <p:blipFill>
            <a:blip r:embed="rId8"/>
            <a:srcRect t="9375" r="9340" b="13281"/>
            <a:stretch>
              <a:fillRect/>
            </a:stretch>
          </p:blipFill>
          <p:spPr bwMode="auto">
            <a:xfrm>
              <a:off x="642910" y="5143512"/>
              <a:ext cx="1285884" cy="1285884"/>
            </a:xfrm>
            <a:prstGeom prst="rect">
              <a:avLst/>
            </a:prstGeom>
            <a:noFill/>
          </p:spPr>
        </p:pic>
        <p:pic>
          <p:nvPicPr>
            <p:cNvPr id="2056" name="Picture 8" descr="http://sian.inia.gob.ve/repositorio/revistas_tec/FonaiapDivulga/fd02/imagen/cana1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786446" y="357166"/>
              <a:ext cx="1022509" cy="785818"/>
            </a:xfrm>
            <a:prstGeom prst="rect">
              <a:avLst/>
            </a:prstGeom>
            <a:noFill/>
          </p:spPr>
        </p:pic>
        <p:pic>
          <p:nvPicPr>
            <p:cNvPr id="2060" name="Picture 12" descr="http://cmc1desarrollosostenible.wikispaces.com/file/view/a.jpg/191987936/a.jpg"/>
            <p:cNvPicPr>
              <a:picLocks noChangeAspect="1" noChangeArrowheads="1"/>
            </p:cNvPicPr>
            <p:nvPr/>
          </p:nvPicPr>
          <p:blipFill>
            <a:blip r:embed="rId10"/>
            <a:srcRect t="22748" r="-2857"/>
            <a:stretch>
              <a:fillRect/>
            </a:stretch>
          </p:blipFill>
          <p:spPr bwMode="auto">
            <a:xfrm>
              <a:off x="6215074" y="4643446"/>
              <a:ext cx="2357454" cy="1111901"/>
            </a:xfrm>
            <a:prstGeom prst="rect">
              <a:avLst/>
            </a:prstGeom>
            <a:noFill/>
          </p:spPr>
        </p:pic>
        <p:pic>
          <p:nvPicPr>
            <p:cNvPr id="42" name="41 Imagen" descr="DSCN0696.JPG"/>
            <p:cNvPicPr>
              <a:picLocks noChangeAspect="1"/>
            </p:cNvPicPr>
            <p:nvPr/>
          </p:nvPicPr>
          <p:blipFill>
            <a:blip r:embed="rId11" cstate="print"/>
            <a:srcRect l="18750" t="5208" r="26562"/>
            <a:stretch>
              <a:fillRect/>
            </a:stretch>
          </p:blipFill>
          <p:spPr>
            <a:xfrm>
              <a:off x="6072198" y="2143116"/>
              <a:ext cx="1044097" cy="1357322"/>
            </a:xfrm>
            <a:prstGeom prst="rect">
              <a:avLst/>
            </a:prstGeom>
          </p:spPr>
        </p:pic>
        <p:sp>
          <p:nvSpPr>
            <p:cNvPr id="36" name="35 Flecha doblada"/>
            <p:cNvSpPr/>
            <p:nvPr/>
          </p:nvSpPr>
          <p:spPr>
            <a:xfrm rot="10800000">
              <a:off x="2000232" y="5857892"/>
              <a:ext cx="1143008" cy="428628"/>
            </a:xfrm>
            <a:prstGeom prst="bentArrow">
              <a:avLst>
                <a:gd name="adj1" fmla="val 25000"/>
                <a:gd name="adj2" fmla="val 26693"/>
                <a:gd name="adj3" fmla="val 25000"/>
                <a:gd name="adj4" fmla="val 4375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44" name="43 Flecha arriba"/>
            <p:cNvSpPr/>
            <p:nvPr/>
          </p:nvSpPr>
          <p:spPr>
            <a:xfrm rot="16200000">
              <a:off x="2187326" y="2825878"/>
              <a:ext cx="411630" cy="991930"/>
            </a:xfrm>
            <a:prstGeom prst="up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" name="45 Flecha doblada"/>
            <p:cNvSpPr/>
            <p:nvPr/>
          </p:nvSpPr>
          <p:spPr>
            <a:xfrm>
              <a:off x="4857752" y="928670"/>
              <a:ext cx="857256" cy="357190"/>
            </a:xfrm>
            <a:prstGeom prst="ben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48" name="47 Flecha curvada hacia la izquierda"/>
            <p:cNvSpPr/>
            <p:nvPr/>
          </p:nvSpPr>
          <p:spPr>
            <a:xfrm>
              <a:off x="7715272" y="1214422"/>
              <a:ext cx="857256" cy="1357322"/>
            </a:xfrm>
            <a:prstGeom prst="curvedLef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49" name="48 Flecha curvada hacia la izquierda"/>
            <p:cNvSpPr/>
            <p:nvPr/>
          </p:nvSpPr>
          <p:spPr>
            <a:xfrm>
              <a:off x="8501090" y="4071942"/>
              <a:ext cx="357190" cy="1143008"/>
            </a:xfrm>
            <a:prstGeom prst="curved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30" name="29 Flecha curvada hacia abajo"/>
            <p:cNvSpPr/>
            <p:nvPr/>
          </p:nvSpPr>
          <p:spPr>
            <a:xfrm flipH="1">
              <a:off x="2428860" y="1071546"/>
              <a:ext cx="1214446" cy="571504"/>
            </a:xfrm>
            <a:prstGeom prst="curvedDown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34" name="33 Flecha arriba"/>
            <p:cNvSpPr/>
            <p:nvPr/>
          </p:nvSpPr>
          <p:spPr>
            <a:xfrm rot="16200000">
              <a:off x="2576134" y="3853230"/>
              <a:ext cx="411630" cy="991930"/>
            </a:xfrm>
            <a:prstGeom prst="up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41" name="40 Forma"/>
            <p:cNvCxnSpPr>
              <a:stCxn id="42" idx="3"/>
              <a:endCxn id="39" idx="0"/>
            </p:cNvCxnSpPr>
            <p:nvPr/>
          </p:nvCxnSpPr>
          <p:spPr>
            <a:xfrm>
              <a:off x="7116295" y="2821777"/>
              <a:ext cx="706134" cy="464347"/>
            </a:xfrm>
            <a:prstGeom prst="bentConnector2">
              <a:avLst/>
            </a:prstGeom>
            <a:ln w="69850"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40" name="39 Grupo"/>
            <p:cNvGrpSpPr/>
            <p:nvPr/>
          </p:nvGrpSpPr>
          <p:grpSpPr>
            <a:xfrm>
              <a:off x="7143768" y="3286124"/>
              <a:ext cx="1357322" cy="1285884"/>
              <a:chOff x="6715140" y="2500306"/>
              <a:chExt cx="1714512" cy="1785950"/>
            </a:xfrm>
          </p:grpSpPr>
          <p:pic>
            <p:nvPicPr>
              <p:cNvPr id="38" name="Picture 10" descr="http://industriarrocera2010.wikispaces.com/file/view/fot-prod-urea-molinos-cia%5B1%5D.jpg/178097305/fot-prod-urea-molinos-cia%5B1%5D.jpg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7000892" y="2714620"/>
                <a:ext cx="1085858" cy="1428760"/>
              </a:xfrm>
              <a:prstGeom prst="rect">
                <a:avLst/>
              </a:prstGeom>
              <a:noFill/>
            </p:spPr>
          </p:pic>
          <p:sp>
            <p:nvSpPr>
              <p:cNvPr id="39" name="38 Señal de prohibido"/>
              <p:cNvSpPr/>
              <p:nvPr/>
            </p:nvSpPr>
            <p:spPr>
              <a:xfrm>
                <a:off x="6715140" y="2500306"/>
                <a:ext cx="1714512" cy="1785950"/>
              </a:xfrm>
              <a:prstGeom prst="noSmoking">
                <a:avLst/>
              </a:prstGeom>
              <a:solidFill>
                <a:srgbClr val="FF0000">
                  <a:alpha val="67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71406" y="214290"/>
            <a:ext cx="3571900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pSp>
        <p:nvGrpSpPr>
          <p:cNvPr id="14" name="13 Grupo"/>
          <p:cNvGrpSpPr/>
          <p:nvPr/>
        </p:nvGrpSpPr>
        <p:grpSpPr>
          <a:xfrm>
            <a:off x="285720" y="428604"/>
            <a:ext cx="8786874" cy="6237131"/>
            <a:chOff x="285720" y="428604"/>
            <a:chExt cx="8786874" cy="6237131"/>
          </a:xfrm>
        </p:grpSpPr>
        <p:sp>
          <p:nvSpPr>
            <p:cNvPr id="34" name="33 CuadroTexto"/>
            <p:cNvSpPr txBox="1"/>
            <p:nvPr/>
          </p:nvSpPr>
          <p:spPr>
            <a:xfrm>
              <a:off x="285720" y="6357958"/>
              <a:ext cx="5173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(Reis </a:t>
              </a:r>
              <a:r>
                <a:rPr lang="es-ES" sz="1400" i="1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et al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., 1999; </a:t>
              </a:r>
              <a:r>
                <a:rPr lang="es-ES" sz="1400" dirty="0" err="1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Muthukumarasamy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 </a:t>
              </a:r>
              <a:r>
                <a:rPr lang="es-ES" sz="1400" i="1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et al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., 2002)  7-15 días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8 Imagen" descr="crecipur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473" y="1357298"/>
              <a:ext cx="2571768" cy="2434346"/>
            </a:xfrm>
            <a:prstGeom prst="rect">
              <a:avLst/>
            </a:prstGeom>
          </p:spPr>
        </p:pic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4"/>
            <a:srcRect l="36237" t="27344" r="40703" b="35546"/>
            <a:stretch>
              <a:fillRect/>
            </a:stretch>
          </p:blipFill>
          <p:spPr bwMode="auto">
            <a:xfrm>
              <a:off x="3357555" y="1357298"/>
              <a:ext cx="2714644" cy="2456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5"/>
            <a:srcRect l="36823" t="27539" r="38470" b="29492"/>
            <a:stretch>
              <a:fillRect/>
            </a:stretch>
          </p:blipFill>
          <p:spPr bwMode="auto">
            <a:xfrm>
              <a:off x="1946653" y="3929066"/>
              <a:ext cx="2411033" cy="235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6"/>
            <a:srcRect l="28551" t="21875" r="41251" b="23437"/>
            <a:stretch>
              <a:fillRect/>
            </a:stretch>
          </p:blipFill>
          <p:spPr bwMode="auto">
            <a:xfrm>
              <a:off x="6143636" y="2500306"/>
              <a:ext cx="2928958" cy="2982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9 CuadroTexto"/>
            <p:cNvSpPr txBox="1"/>
            <p:nvPr/>
          </p:nvSpPr>
          <p:spPr>
            <a:xfrm>
              <a:off x="5857884" y="428604"/>
              <a:ext cx="3013964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latin typeface="Arial" pitchFamily="34" charset="0"/>
                  <a:cs typeface="Arial" pitchFamily="34" charset="0"/>
                </a:rPr>
                <a:t>Aislamiento</a:t>
              </a:r>
            </a:p>
            <a:p>
              <a:pPr algn="ctr"/>
              <a:r>
                <a:rPr lang="es-MX" i="1" dirty="0" smtClean="0">
                  <a:latin typeface="Arial" pitchFamily="34" charset="0"/>
                  <a:cs typeface="Arial" pitchFamily="34" charset="0"/>
                </a:rPr>
                <a:t>G. diazotrophicus</a:t>
              </a:r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11 Estrella de 5 puntas"/>
            <p:cNvSpPr/>
            <p:nvPr/>
          </p:nvSpPr>
          <p:spPr>
            <a:xfrm>
              <a:off x="6357950" y="3000372"/>
              <a:ext cx="2500330" cy="1785950"/>
            </a:xfrm>
            <a:prstGeom prst="star5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4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T1B</a:t>
              </a:r>
              <a:endParaRPr lang="es-MX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6215074" y="1857364"/>
              <a:ext cx="28488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Reis </a:t>
              </a:r>
              <a:r>
                <a:rPr lang="es-ES" sz="1400" i="1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et al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., (1999)  Escases de </a:t>
              </a:r>
            </a:p>
            <a:p>
              <a:pPr algn="ctr"/>
              <a:r>
                <a:rPr lang="es-ES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nutrientes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71406" y="214290"/>
            <a:ext cx="3571900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4429124" y="285728"/>
          <a:ext cx="4203087" cy="1000131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366750"/>
                <a:gridCol w="1417931"/>
                <a:gridCol w="1418406"/>
              </a:tblGrid>
              <a:tr h="3333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" sz="1400" dirty="0">
                          <a:latin typeface="Arial" pitchFamily="34" charset="0"/>
                          <a:cs typeface="Arial" pitchFamily="34" charset="0"/>
                        </a:rPr>
                        <a:t>Tratamiento</a:t>
                      </a:r>
                      <a:endParaRPr lang="es-MX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" sz="1400">
                          <a:latin typeface="Arial" pitchFamily="34" charset="0"/>
                          <a:cs typeface="Arial" pitchFamily="34" charset="0"/>
                        </a:rPr>
                        <a:t>Contaminación</a:t>
                      </a:r>
                      <a:endParaRPr lang="es-MX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" sz="1400">
                          <a:latin typeface="Arial" pitchFamily="34" charset="0"/>
                          <a:cs typeface="Arial" pitchFamily="34" charset="0"/>
                        </a:rPr>
                        <a:t>Supervivencia</a:t>
                      </a:r>
                      <a:endParaRPr lang="es-MX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333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endParaRPr lang="es-MX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16.67 %</a:t>
                      </a:r>
                      <a:endParaRPr lang="es-MX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22.22 %</a:t>
                      </a:r>
                      <a:endParaRPr lang="es-MX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333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TB</a:t>
                      </a:r>
                      <a:endParaRPr lang="es-MX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0.00 %</a:t>
                      </a:r>
                      <a:endParaRPr lang="es-MX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94.44 %</a:t>
                      </a:r>
                      <a:endParaRPr lang="es-MX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11" name="10 Grupo"/>
          <p:cNvGrpSpPr/>
          <p:nvPr/>
        </p:nvGrpSpPr>
        <p:grpSpPr>
          <a:xfrm>
            <a:off x="142844" y="1357298"/>
            <a:ext cx="8643998" cy="5429288"/>
            <a:chOff x="142844" y="1357298"/>
            <a:chExt cx="8643998" cy="5429288"/>
          </a:xfrm>
        </p:grpSpPr>
        <p:sp>
          <p:nvSpPr>
            <p:cNvPr id="12" name="11 CuadroTexto"/>
            <p:cNvSpPr txBox="1"/>
            <p:nvPr/>
          </p:nvSpPr>
          <p:spPr>
            <a:xfrm>
              <a:off x="3428992" y="6263366"/>
              <a:ext cx="29787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28 a 50 días (</a:t>
              </a:r>
              <a:r>
                <a:rPr lang="es-MX" sz="1400" dirty="0" err="1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Cortegaza</a:t>
              </a:r>
              <a:r>
                <a:rPr lang="es-MX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, 2013) </a:t>
              </a:r>
              <a:endParaRPr lang="es-MX" sz="1400" dirty="0">
                <a:latin typeface="Arial" pitchFamily="34" charset="0"/>
                <a:cs typeface="Arial" pitchFamily="34" charset="0"/>
                <a:sym typeface="Wingdings" pitchFamily="2" charset="2"/>
              </a:endParaRPr>
            </a:p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60 a 70 días (Arellano </a:t>
              </a:r>
              <a:r>
                <a:rPr lang="es-MX" sz="1400" i="1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et al</a:t>
              </a:r>
              <a:r>
                <a:rPr lang="es-MX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., 2009)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/>
            <a:srcRect l="36786" t="8789" r="36859" b="17968"/>
            <a:stretch>
              <a:fillRect/>
            </a:stretch>
          </p:blipFill>
          <p:spPr bwMode="auto">
            <a:xfrm>
              <a:off x="142844" y="1357298"/>
              <a:ext cx="3337583" cy="5214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532" name="Picture 4"/>
            <p:cNvPicPr>
              <a:picLocks noChangeAspect="1" noChangeArrowheads="1"/>
            </p:cNvPicPr>
            <p:nvPr/>
          </p:nvPicPr>
          <p:blipFill>
            <a:blip r:embed="rId4"/>
            <a:srcRect l="32980" t="10937" r="31881" b="13867"/>
            <a:stretch>
              <a:fillRect/>
            </a:stretch>
          </p:blipFill>
          <p:spPr bwMode="auto">
            <a:xfrm>
              <a:off x="5357818" y="1643050"/>
              <a:ext cx="3429024" cy="4125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8 CuadroTexto"/>
            <p:cNvSpPr txBox="1"/>
            <p:nvPr/>
          </p:nvSpPr>
          <p:spPr>
            <a:xfrm>
              <a:off x="3571868" y="3143248"/>
              <a:ext cx="164307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latin typeface="Arial" pitchFamily="34" charset="0"/>
                  <a:cs typeface="Arial" pitchFamily="34" charset="0"/>
                </a:rPr>
                <a:t>Aclimatación</a:t>
              </a:r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3857620" y="1643050"/>
              <a:ext cx="1071570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i="1" dirty="0" smtClean="0">
                  <a:latin typeface="Arial" pitchFamily="34" charset="0"/>
                  <a:cs typeface="Arial" pitchFamily="34" charset="0"/>
                </a:rPr>
                <a:t>19  días</a:t>
              </a:r>
              <a:r>
                <a:rPr lang="es-MX" dirty="0" smtClean="0">
                  <a:latin typeface="Arial" pitchFamily="34" charset="0"/>
                  <a:cs typeface="Arial" pitchFamily="34" charset="0"/>
                </a:rPr>
                <a:t> </a:t>
              </a:r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14 Elipse"/>
          <p:cNvSpPr/>
          <p:nvPr/>
        </p:nvSpPr>
        <p:spPr>
          <a:xfrm>
            <a:off x="5357818" y="1714488"/>
            <a:ext cx="3429024" cy="33575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71406" y="214290"/>
            <a:ext cx="3571900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4429124" y="285728"/>
          <a:ext cx="4203087" cy="1000131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366750"/>
                <a:gridCol w="1417931"/>
                <a:gridCol w="1418406"/>
              </a:tblGrid>
              <a:tr h="3333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" sz="1400" dirty="0">
                          <a:latin typeface="Arial" pitchFamily="34" charset="0"/>
                          <a:cs typeface="Arial" pitchFamily="34" charset="0"/>
                        </a:rPr>
                        <a:t>Tratamiento</a:t>
                      </a:r>
                      <a:endParaRPr lang="es-MX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" sz="1400">
                          <a:latin typeface="Arial" pitchFamily="34" charset="0"/>
                          <a:cs typeface="Arial" pitchFamily="34" charset="0"/>
                        </a:rPr>
                        <a:t>Contaminación</a:t>
                      </a:r>
                      <a:endParaRPr lang="es-MX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" sz="1400">
                          <a:latin typeface="Arial" pitchFamily="34" charset="0"/>
                          <a:cs typeface="Arial" pitchFamily="34" charset="0"/>
                        </a:rPr>
                        <a:t>Supervivencia</a:t>
                      </a:r>
                      <a:endParaRPr lang="es-MX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333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endParaRPr lang="es-MX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16.67 %</a:t>
                      </a:r>
                      <a:endParaRPr lang="es-MX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22.22 %</a:t>
                      </a:r>
                      <a:endParaRPr lang="es-MX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333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TB</a:t>
                      </a:r>
                      <a:endParaRPr lang="es-MX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0.00 %</a:t>
                      </a:r>
                      <a:endParaRPr lang="es-MX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94.44 %</a:t>
                      </a:r>
                      <a:endParaRPr lang="es-MX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9 Elipse"/>
          <p:cNvSpPr/>
          <p:nvPr/>
        </p:nvSpPr>
        <p:spPr>
          <a:xfrm>
            <a:off x="7215206" y="1000108"/>
            <a:ext cx="1428760" cy="357190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4" name="13 Grupo"/>
          <p:cNvGrpSpPr/>
          <p:nvPr/>
        </p:nvGrpSpPr>
        <p:grpSpPr>
          <a:xfrm>
            <a:off x="142844" y="1357298"/>
            <a:ext cx="8643998" cy="5500726"/>
            <a:chOff x="142844" y="1357298"/>
            <a:chExt cx="8643998" cy="5500726"/>
          </a:xfrm>
        </p:grpSpPr>
        <p:sp>
          <p:nvSpPr>
            <p:cNvPr id="12" name="11 CuadroTexto"/>
            <p:cNvSpPr txBox="1"/>
            <p:nvPr/>
          </p:nvSpPr>
          <p:spPr>
            <a:xfrm>
              <a:off x="3428992" y="6550247"/>
              <a:ext cx="1944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 (Arellano </a:t>
              </a:r>
              <a:r>
                <a:rPr lang="es-MX" sz="1400" i="1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et al</a:t>
              </a:r>
              <a:r>
                <a:rPr lang="es-MX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., 2009)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/>
            <a:srcRect l="36786" t="8789" r="36859" b="17968"/>
            <a:stretch>
              <a:fillRect/>
            </a:stretch>
          </p:blipFill>
          <p:spPr bwMode="auto">
            <a:xfrm>
              <a:off x="142844" y="1357298"/>
              <a:ext cx="3337583" cy="5214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532" name="Picture 4"/>
            <p:cNvPicPr>
              <a:picLocks noChangeAspect="1" noChangeArrowheads="1"/>
            </p:cNvPicPr>
            <p:nvPr/>
          </p:nvPicPr>
          <p:blipFill>
            <a:blip r:embed="rId4"/>
            <a:srcRect l="32980" t="10937" r="31881" b="13867"/>
            <a:stretch>
              <a:fillRect/>
            </a:stretch>
          </p:blipFill>
          <p:spPr bwMode="auto">
            <a:xfrm>
              <a:off x="5357818" y="1643050"/>
              <a:ext cx="3429024" cy="4125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8 CuadroTexto"/>
            <p:cNvSpPr txBox="1"/>
            <p:nvPr/>
          </p:nvSpPr>
          <p:spPr>
            <a:xfrm>
              <a:off x="3571868" y="3143248"/>
              <a:ext cx="164307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latin typeface="Arial" pitchFamily="34" charset="0"/>
                  <a:cs typeface="Arial" pitchFamily="34" charset="0"/>
                </a:rPr>
                <a:t>Aclimatación</a:t>
              </a: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3929058" y="4286256"/>
              <a:ext cx="1071570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s-MX" dirty="0" smtClean="0">
                  <a:latin typeface="Arial" pitchFamily="34" charset="0"/>
                  <a:cs typeface="Arial" pitchFamily="34" charset="0"/>
                </a:rPr>
                <a:t>88 % </a:t>
              </a:r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3857620" y="2214554"/>
              <a:ext cx="1071570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i="1" dirty="0" smtClean="0">
                  <a:latin typeface="Arial" pitchFamily="34" charset="0"/>
                  <a:cs typeface="Arial" pitchFamily="34" charset="0"/>
                </a:rPr>
                <a:t> UREA</a:t>
              </a:r>
              <a:r>
                <a:rPr lang="es-MX" dirty="0" smtClean="0">
                  <a:latin typeface="Arial" pitchFamily="34" charset="0"/>
                  <a:cs typeface="Arial" pitchFamily="34" charset="0"/>
                </a:rPr>
                <a:t> </a:t>
              </a:r>
              <a:endParaRPr lang="es-MX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357158" y="-24"/>
            <a:ext cx="792961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214281" y="857232"/>
            <a:ext cx="8643999" cy="5786478"/>
            <a:chOff x="214281" y="857232"/>
            <a:chExt cx="8643999" cy="5786478"/>
          </a:xfrm>
        </p:grpSpPr>
        <p:pic>
          <p:nvPicPr>
            <p:cNvPr id="9" name="8 Imagen" descr="alturastotales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281" y="857232"/>
              <a:ext cx="5905541" cy="5786478"/>
            </a:xfrm>
            <a:prstGeom prst="rect">
              <a:avLst/>
            </a:prstGeom>
          </p:spPr>
        </p:pic>
        <p:sp>
          <p:nvSpPr>
            <p:cNvPr id="5" name="4 CuadroTexto"/>
            <p:cNvSpPr txBox="1"/>
            <p:nvPr/>
          </p:nvSpPr>
          <p:spPr>
            <a:xfrm>
              <a:off x="6429388" y="3071810"/>
              <a:ext cx="128588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latin typeface="Arial" pitchFamily="34" charset="0"/>
                  <a:cs typeface="Arial" pitchFamily="34" charset="0"/>
                </a:rPr>
                <a:t>Altura</a:t>
              </a: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5143504" y="1428736"/>
              <a:ext cx="3714776" cy="6463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latin typeface="Arial" pitchFamily="34" charset="0"/>
                  <a:cs typeface="Arial" pitchFamily="34" charset="0"/>
                </a:rPr>
                <a:t>Evaluación del efecto de </a:t>
              </a:r>
              <a:r>
                <a:rPr lang="es-MX" i="1" dirty="0" smtClean="0">
                  <a:latin typeface="Arial" pitchFamily="34" charset="0"/>
                  <a:cs typeface="Arial" pitchFamily="34" charset="0"/>
                </a:rPr>
                <a:t>G. diazotrophicus</a:t>
              </a:r>
              <a:endParaRPr lang="es-MX" dirty="0" smtClean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357158" y="-24"/>
            <a:ext cx="792961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pSp>
        <p:nvGrpSpPr>
          <p:cNvPr id="9" name="8 Grupo"/>
          <p:cNvGrpSpPr/>
          <p:nvPr/>
        </p:nvGrpSpPr>
        <p:grpSpPr>
          <a:xfrm>
            <a:off x="181968" y="857232"/>
            <a:ext cx="8676312" cy="5715040"/>
            <a:chOff x="181968" y="857232"/>
            <a:chExt cx="8676312" cy="5715040"/>
          </a:xfrm>
        </p:grpSpPr>
        <p:pic>
          <p:nvPicPr>
            <p:cNvPr id="5" name="4 Imagen" descr="biomasastotales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968" y="857232"/>
              <a:ext cx="5818792" cy="5715040"/>
            </a:xfrm>
            <a:prstGeom prst="rect">
              <a:avLst/>
            </a:prstGeom>
          </p:spPr>
        </p:pic>
        <p:sp>
          <p:nvSpPr>
            <p:cNvPr id="6" name="5 CuadroTexto"/>
            <p:cNvSpPr txBox="1"/>
            <p:nvPr/>
          </p:nvSpPr>
          <p:spPr>
            <a:xfrm>
              <a:off x="6000760" y="1142984"/>
              <a:ext cx="23342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400" dirty="0">
                  <a:latin typeface="Arial" pitchFamily="34" charset="0"/>
                  <a:cs typeface="Arial" pitchFamily="34" charset="0"/>
                </a:rPr>
                <a:t>Sevilla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s-ES" sz="1400" i="1" dirty="0" smtClean="0">
                  <a:latin typeface="Arial" pitchFamily="34" charset="0"/>
                  <a:cs typeface="Arial" pitchFamily="34" charset="0"/>
                </a:rPr>
                <a:t>et al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1400" dirty="0">
                  <a:latin typeface="Arial" pitchFamily="34" charset="0"/>
                  <a:cs typeface="Arial" pitchFamily="34" charset="0"/>
                </a:rPr>
                <a:t>(2001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</a:rPr>
                <a:t>);</a:t>
              </a:r>
            </a:p>
            <a:p>
              <a:pPr algn="ctr"/>
              <a:r>
                <a:rPr lang="es-ES" sz="1400" dirty="0" smtClean="0">
                  <a:latin typeface="Arial" pitchFamily="34" charset="0"/>
                  <a:cs typeface="Arial" pitchFamily="34" charset="0"/>
                </a:rPr>
                <a:t> Muñoz </a:t>
              </a:r>
              <a:r>
                <a:rPr lang="es-ES" sz="1400" dirty="0">
                  <a:latin typeface="Arial" pitchFamily="34" charset="0"/>
                  <a:cs typeface="Arial" pitchFamily="34" charset="0"/>
                </a:rPr>
                <a:t>&amp; Caballero (2001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</a:rPr>
                <a:t>)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5715008" y="2285992"/>
              <a:ext cx="3143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ES" sz="1600" dirty="0" err="1" smtClean="0">
                  <a:latin typeface="Arial" pitchFamily="34" charset="0"/>
                  <a:cs typeface="Arial" pitchFamily="34" charset="0"/>
                </a:rPr>
                <a:t>Giberelinas</a:t>
              </a:r>
              <a:r>
                <a:rPr lang="es-ES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s-ES" sz="1600" dirty="0">
                  <a:latin typeface="Arial" pitchFamily="34" charset="0"/>
                  <a:cs typeface="Arial" pitchFamily="34" charset="0"/>
                </a:rPr>
                <a:t>y ácido indolacético (</a:t>
              </a:r>
              <a:r>
                <a:rPr lang="es-ES" sz="1600" dirty="0" smtClean="0">
                  <a:latin typeface="Arial" pitchFamily="34" charset="0"/>
                  <a:cs typeface="Arial" pitchFamily="34" charset="0"/>
                </a:rPr>
                <a:t>AIA), fitohormonas que inducen </a:t>
              </a:r>
            </a:p>
            <a:p>
              <a:pPr algn="ctr">
                <a:lnSpc>
                  <a:spcPct val="150000"/>
                </a:lnSpc>
              </a:pPr>
              <a:r>
                <a:rPr lang="es-ES" sz="1600" dirty="0" smtClean="0">
                  <a:latin typeface="Arial" pitchFamily="34" charset="0"/>
                  <a:cs typeface="Arial" pitchFamily="34" charset="0"/>
                </a:rPr>
                <a:t>la elongación celular </a:t>
              </a:r>
            </a:p>
            <a:p>
              <a:pPr algn="ctr">
                <a:lnSpc>
                  <a:spcPct val="150000"/>
                </a:lnSpc>
              </a:pPr>
              <a:r>
                <a:rPr lang="es-ES" sz="1600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es-ES" sz="1600" dirty="0" err="1" smtClean="0">
                  <a:latin typeface="Arial" pitchFamily="34" charset="0"/>
                  <a:cs typeface="Arial" pitchFamily="34" charset="0"/>
                </a:rPr>
                <a:t>Rayle</a:t>
              </a:r>
              <a:r>
                <a:rPr lang="es-ES" sz="1600" dirty="0" smtClean="0">
                  <a:latin typeface="Arial" pitchFamily="34" charset="0"/>
                  <a:cs typeface="Arial" pitchFamily="34" charset="0"/>
                </a:rPr>
                <a:t> &amp; </a:t>
              </a:r>
              <a:r>
                <a:rPr lang="es-ES" sz="1600" dirty="0" err="1" smtClean="0">
                  <a:latin typeface="Arial" pitchFamily="34" charset="0"/>
                  <a:cs typeface="Arial" pitchFamily="34" charset="0"/>
                </a:rPr>
                <a:t>Cleland</a:t>
              </a:r>
              <a:r>
                <a:rPr lang="es-ES" sz="1600" dirty="0" smtClean="0">
                  <a:latin typeface="Arial" pitchFamily="34" charset="0"/>
                  <a:cs typeface="Arial" pitchFamily="34" charset="0"/>
                </a:rPr>
                <a:t>, 1992; Fuentes </a:t>
              </a:r>
              <a:r>
                <a:rPr lang="es-ES" sz="1600" i="1" dirty="0" smtClean="0">
                  <a:latin typeface="Arial" pitchFamily="34" charset="0"/>
                  <a:cs typeface="Arial" pitchFamily="34" charset="0"/>
                </a:rPr>
                <a:t>et al.,</a:t>
              </a:r>
              <a:r>
                <a:rPr lang="es-ES" sz="1600" dirty="0" smtClean="0">
                  <a:latin typeface="Arial" pitchFamily="34" charset="0"/>
                  <a:cs typeface="Arial" pitchFamily="34" charset="0"/>
                </a:rPr>
                <a:t>1993)</a:t>
              </a: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6500826" y="4714884"/>
              <a:ext cx="128588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latin typeface="Arial" pitchFamily="34" charset="0"/>
                  <a:cs typeface="Arial" pitchFamily="34" charset="0"/>
                </a:rPr>
                <a:t>Biomasa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357158" y="-24"/>
            <a:ext cx="792961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428596" y="857232"/>
            <a:ext cx="8143932" cy="5941496"/>
            <a:chOff x="428596" y="857232"/>
            <a:chExt cx="8143932" cy="5941496"/>
          </a:xfrm>
        </p:grpSpPr>
        <p:sp>
          <p:nvSpPr>
            <p:cNvPr id="9" name="8 CuadroTexto"/>
            <p:cNvSpPr txBox="1"/>
            <p:nvPr/>
          </p:nvSpPr>
          <p:spPr>
            <a:xfrm>
              <a:off x="428596" y="6000769"/>
              <a:ext cx="5214974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TB </a:t>
              </a:r>
              <a:r>
                <a:rPr lang="es-MX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 L. raíz/ L. tallo: </a:t>
              </a:r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1.49       T </a:t>
              </a:r>
              <a:r>
                <a:rPr lang="es-MX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 L. raíz/ L. tallo:  0.44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" name="206 Imagen" descr="tb7-t11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00034" y="1142984"/>
              <a:ext cx="5003544" cy="458900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10 Imagen" descr="DSCN2631.JPG"/>
            <p:cNvPicPr>
              <a:picLocks noChangeAspect="1"/>
            </p:cNvPicPr>
            <p:nvPr/>
          </p:nvPicPr>
          <p:blipFill>
            <a:blip r:embed="rId4" cstate="print"/>
            <a:srcRect l="27778" r="19444" b="10416"/>
            <a:stretch>
              <a:fillRect/>
            </a:stretch>
          </p:blipFill>
          <p:spPr>
            <a:xfrm>
              <a:off x="6394502" y="857232"/>
              <a:ext cx="2178026" cy="4929198"/>
            </a:xfrm>
            <a:prstGeom prst="rect">
              <a:avLst/>
            </a:prstGeom>
          </p:spPr>
        </p:pic>
        <p:sp>
          <p:nvSpPr>
            <p:cNvPr id="12" name="11 CuadroTexto"/>
            <p:cNvSpPr txBox="1"/>
            <p:nvPr/>
          </p:nvSpPr>
          <p:spPr>
            <a:xfrm>
              <a:off x="1071538" y="6429396"/>
              <a:ext cx="3379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/>
                <a:t>0.72 – 0.94 </a:t>
              </a:r>
              <a:r>
                <a:rPr lang="es-MX" dirty="0" smtClean="0">
                  <a:sym typeface="Wingdings" pitchFamily="2" charset="2"/>
                </a:rPr>
                <a:t> Pineda </a:t>
              </a:r>
              <a:r>
                <a:rPr lang="es-MX" i="1" dirty="0" smtClean="0">
                  <a:sym typeface="Wingdings" pitchFamily="2" charset="2"/>
                </a:rPr>
                <a:t>et al. </a:t>
              </a:r>
              <a:r>
                <a:rPr lang="es-MX" dirty="0" smtClean="0">
                  <a:sym typeface="Wingdings" pitchFamily="2" charset="2"/>
                </a:rPr>
                <a:t>(2004)</a:t>
              </a:r>
              <a:endParaRPr lang="es-MX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3071802" y="1214422"/>
              <a:ext cx="2357454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latin typeface="Arial" pitchFamily="34" charset="0"/>
                  <a:cs typeface="Arial" pitchFamily="34" charset="0"/>
                </a:rPr>
                <a:t>Sistema radicular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357158" y="-24"/>
            <a:ext cx="792961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285720" y="1071546"/>
            <a:ext cx="7786742" cy="5369992"/>
            <a:chOff x="285720" y="1071546"/>
            <a:chExt cx="7786742" cy="5369992"/>
          </a:xfrm>
        </p:grpSpPr>
        <p:pic>
          <p:nvPicPr>
            <p:cNvPr id="8" name="177 Imagen" descr="lgip-pda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00100" y="1071546"/>
              <a:ext cx="7072362" cy="4714908"/>
            </a:xfrm>
            <a:prstGeom prst="rect">
              <a:avLst/>
            </a:prstGeom>
          </p:spPr>
        </p:pic>
        <p:sp>
          <p:nvSpPr>
            <p:cNvPr id="5" name="4 CuadroTexto"/>
            <p:cNvSpPr txBox="1"/>
            <p:nvPr/>
          </p:nvSpPr>
          <p:spPr>
            <a:xfrm>
              <a:off x="285720" y="6072206"/>
              <a:ext cx="3571900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latin typeface="Arial" pitchFamily="34" charset="0"/>
                  <a:cs typeface="Arial" pitchFamily="34" charset="0"/>
                </a:rPr>
                <a:t>Aislamiento de </a:t>
              </a:r>
              <a:r>
                <a:rPr lang="es-MX" i="1" dirty="0" smtClean="0">
                  <a:latin typeface="Arial" pitchFamily="34" charset="0"/>
                  <a:cs typeface="Arial" pitchFamily="34" charset="0"/>
                </a:rPr>
                <a:t>G. diazotrophicus</a:t>
              </a:r>
              <a:endParaRPr lang="es-MX" dirty="0" smtClean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357158" y="-24"/>
            <a:ext cx="792961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pSp>
        <p:nvGrpSpPr>
          <p:cNvPr id="15" name="14 Grupo"/>
          <p:cNvGrpSpPr/>
          <p:nvPr/>
        </p:nvGrpSpPr>
        <p:grpSpPr>
          <a:xfrm>
            <a:off x="214282" y="1142984"/>
            <a:ext cx="8537704" cy="5500726"/>
            <a:chOff x="214282" y="1142984"/>
            <a:chExt cx="8537704" cy="5500726"/>
          </a:xfrm>
        </p:grpSpPr>
        <p:sp>
          <p:nvSpPr>
            <p:cNvPr id="6" name="5 CuadroTexto"/>
            <p:cNvSpPr txBox="1"/>
            <p:nvPr/>
          </p:nvSpPr>
          <p:spPr>
            <a:xfrm>
              <a:off x="571472" y="1142984"/>
              <a:ext cx="7786742" cy="30777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Contenido de N </a:t>
              </a:r>
              <a:r>
                <a:rPr lang="es-MX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 </a:t>
              </a:r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TB: </a:t>
              </a:r>
              <a:r>
                <a:rPr lang="es-MX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0.65 %                                                        </a:t>
              </a:r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Contenido de N </a:t>
              </a:r>
              <a:r>
                <a:rPr lang="es-MX" sz="14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 </a:t>
              </a:r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T: 0.28 %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8914" name="Picture 2"/>
            <p:cNvPicPr>
              <a:picLocks noChangeAspect="1" noChangeArrowheads="1"/>
            </p:cNvPicPr>
            <p:nvPr/>
          </p:nvPicPr>
          <p:blipFill>
            <a:blip r:embed="rId3"/>
            <a:srcRect l="34590" t="16601" r="35212" b="21875"/>
            <a:stretch>
              <a:fillRect/>
            </a:stretch>
          </p:blipFill>
          <p:spPr bwMode="auto">
            <a:xfrm>
              <a:off x="214282" y="1714488"/>
              <a:ext cx="2245194" cy="2571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915" name="Picture 3"/>
            <p:cNvPicPr>
              <a:picLocks noChangeAspect="1" noChangeArrowheads="1"/>
            </p:cNvPicPr>
            <p:nvPr/>
          </p:nvPicPr>
          <p:blipFill>
            <a:blip r:embed="rId4"/>
            <a:srcRect l="41215" t="27539" r="39100" b="30469"/>
            <a:stretch>
              <a:fillRect/>
            </a:stretch>
          </p:blipFill>
          <p:spPr bwMode="auto">
            <a:xfrm>
              <a:off x="7143768" y="1643050"/>
              <a:ext cx="1608218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916" name="Picture 4"/>
            <p:cNvPicPr>
              <a:picLocks noChangeAspect="1" noChangeArrowheads="1"/>
            </p:cNvPicPr>
            <p:nvPr/>
          </p:nvPicPr>
          <p:blipFill>
            <a:blip r:embed="rId5"/>
            <a:srcRect l="36984" t="8984" r="45608" b="18769"/>
            <a:stretch>
              <a:fillRect/>
            </a:stretch>
          </p:blipFill>
          <p:spPr bwMode="auto">
            <a:xfrm>
              <a:off x="2643174" y="1714485"/>
              <a:ext cx="1714512" cy="4000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917" name="Picture 5"/>
            <p:cNvPicPr>
              <a:picLocks noChangeAspect="1" noChangeArrowheads="1"/>
            </p:cNvPicPr>
            <p:nvPr/>
          </p:nvPicPr>
          <p:blipFill>
            <a:blip r:embed="rId6"/>
            <a:srcRect l="42862" t="7031" r="34627" b="21679"/>
            <a:stretch>
              <a:fillRect/>
            </a:stretch>
          </p:blipFill>
          <p:spPr bwMode="auto">
            <a:xfrm>
              <a:off x="4571021" y="1643050"/>
              <a:ext cx="2286995" cy="4071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918" name="Picture 6"/>
            <p:cNvPicPr>
              <a:picLocks noChangeAspect="1" noChangeArrowheads="1"/>
            </p:cNvPicPr>
            <p:nvPr/>
          </p:nvPicPr>
          <p:blipFill>
            <a:blip r:embed="rId7"/>
            <a:srcRect l="46157" t="21679" r="38470" b="37305"/>
            <a:stretch>
              <a:fillRect/>
            </a:stretch>
          </p:blipFill>
          <p:spPr bwMode="auto">
            <a:xfrm>
              <a:off x="7215206" y="3643314"/>
              <a:ext cx="1428760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919" name="Picture 7"/>
            <p:cNvPicPr>
              <a:picLocks noChangeAspect="1" noChangeArrowheads="1"/>
            </p:cNvPicPr>
            <p:nvPr/>
          </p:nvPicPr>
          <p:blipFill>
            <a:blip r:embed="rId8"/>
            <a:srcRect l="39019" t="26562" r="36823" b="29492"/>
            <a:stretch>
              <a:fillRect/>
            </a:stretch>
          </p:blipFill>
          <p:spPr bwMode="auto">
            <a:xfrm>
              <a:off x="214282" y="4357694"/>
              <a:ext cx="2235216" cy="228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12 CuadroTexto"/>
            <p:cNvSpPr txBox="1"/>
            <p:nvPr/>
          </p:nvSpPr>
          <p:spPr>
            <a:xfrm>
              <a:off x="3071802" y="6286520"/>
              <a:ext cx="24240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>
                  <a:latin typeface="Arial" pitchFamily="34" charset="0"/>
                  <a:cs typeface="Arial" pitchFamily="34" charset="0"/>
                </a:rPr>
                <a:t>Sevilla </a:t>
              </a:r>
              <a:r>
                <a:rPr lang="es-ES" sz="1400" i="1" dirty="0">
                  <a:latin typeface="Arial" pitchFamily="34" charset="0"/>
                  <a:cs typeface="Arial" pitchFamily="34" charset="0"/>
                </a:rPr>
                <a:t>et al.</a:t>
              </a:r>
              <a:r>
                <a:rPr lang="es-ES" sz="1400" dirty="0">
                  <a:latin typeface="Arial" pitchFamily="34" charset="0"/>
                  <a:cs typeface="Arial" pitchFamily="34" charset="0"/>
                </a:rPr>
                <a:t> (2001</a:t>
              </a:r>
              <a:r>
                <a:rPr lang="es-ES" sz="1400" dirty="0" smtClean="0">
                  <a:latin typeface="Arial" pitchFamily="34" charset="0"/>
                  <a:cs typeface="Arial" pitchFamily="34" charset="0"/>
                </a:rPr>
                <a:t>): 0.59 % 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357158" y="-24"/>
            <a:ext cx="792961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pSp>
        <p:nvGrpSpPr>
          <p:cNvPr id="17" name="16 Grupo"/>
          <p:cNvGrpSpPr/>
          <p:nvPr/>
        </p:nvGrpSpPr>
        <p:grpSpPr>
          <a:xfrm>
            <a:off x="428596" y="1000109"/>
            <a:ext cx="8286808" cy="5643601"/>
            <a:chOff x="428596" y="1000109"/>
            <a:chExt cx="8286808" cy="5643601"/>
          </a:xfrm>
        </p:grpSpPr>
        <p:grpSp>
          <p:nvGrpSpPr>
            <p:cNvPr id="10" name="9 Grupo"/>
            <p:cNvGrpSpPr/>
            <p:nvPr/>
          </p:nvGrpSpPr>
          <p:grpSpPr>
            <a:xfrm>
              <a:off x="428596" y="1000109"/>
              <a:ext cx="8286808" cy="5643601"/>
              <a:chOff x="428596" y="1000109"/>
              <a:chExt cx="8286808" cy="5643601"/>
            </a:xfrm>
          </p:grpSpPr>
          <p:pic>
            <p:nvPicPr>
              <p:cNvPr id="11" name="216 Imagen" descr="t0.png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8596" y="1000109"/>
                <a:ext cx="4071966" cy="2571768"/>
              </a:xfrm>
              <a:prstGeom prst="rect">
                <a:avLst/>
              </a:prstGeom>
            </p:spPr>
          </p:pic>
          <p:pic>
            <p:nvPicPr>
              <p:cNvPr id="12" name="220 Imagen" descr="t15.png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596" y="3643314"/>
                <a:ext cx="4071966" cy="3000396"/>
              </a:xfrm>
              <a:prstGeom prst="rect">
                <a:avLst/>
              </a:prstGeom>
            </p:spPr>
          </p:pic>
          <p:pic>
            <p:nvPicPr>
              <p:cNvPr id="13" name="223 Imagen" descr="t18.png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57752" y="1428736"/>
                <a:ext cx="3857652" cy="4071966"/>
              </a:xfrm>
              <a:prstGeom prst="rect">
                <a:avLst/>
              </a:prstGeom>
            </p:spPr>
          </p:pic>
        </p:grpSp>
        <p:sp>
          <p:nvSpPr>
            <p:cNvPr id="14" name="13 CuadroTexto"/>
            <p:cNvSpPr txBox="1"/>
            <p:nvPr/>
          </p:nvSpPr>
          <p:spPr>
            <a:xfrm>
              <a:off x="482218" y="1059404"/>
              <a:ext cx="660758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MX" dirty="0" smtClean="0"/>
                <a:t>Día 0</a:t>
              </a:r>
              <a:endParaRPr lang="es-MX" dirty="0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500034" y="3714752"/>
              <a:ext cx="777777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MX" dirty="0" smtClean="0"/>
                <a:t>Día 15</a:t>
              </a:r>
              <a:endParaRPr lang="es-MX" dirty="0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4929190" y="1500174"/>
              <a:ext cx="777777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MX" dirty="0" smtClean="0"/>
                <a:t>Día 18</a:t>
              </a:r>
              <a:endParaRPr lang="es-MX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357158" y="-24"/>
            <a:ext cx="792961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357159" y="1071547"/>
            <a:ext cx="8358245" cy="5500725"/>
            <a:chOff x="357159" y="1071547"/>
            <a:chExt cx="8358245" cy="5500725"/>
          </a:xfrm>
        </p:grpSpPr>
        <p:grpSp>
          <p:nvGrpSpPr>
            <p:cNvPr id="11" name="10 Grupo"/>
            <p:cNvGrpSpPr/>
            <p:nvPr/>
          </p:nvGrpSpPr>
          <p:grpSpPr>
            <a:xfrm>
              <a:off x="357159" y="1071547"/>
              <a:ext cx="8358245" cy="5500725"/>
              <a:chOff x="357159" y="1071547"/>
              <a:chExt cx="8358245" cy="5500725"/>
            </a:xfrm>
          </p:grpSpPr>
          <p:pic>
            <p:nvPicPr>
              <p:cNvPr id="7" name="226 Imagen" descr="t24.png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7159" y="1071547"/>
                <a:ext cx="4214842" cy="2500330"/>
              </a:xfrm>
              <a:prstGeom prst="rect">
                <a:avLst/>
              </a:prstGeom>
            </p:spPr>
          </p:pic>
          <p:pic>
            <p:nvPicPr>
              <p:cNvPr id="8" name="230 Imagen" descr="t27.png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14942" y="1285860"/>
                <a:ext cx="3500462" cy="3571900"/>
              </a:xfrm>
              <a:prstGeom prst="rect">
                <a:avLst/>
              </a:prstGeom>
            </p:spPr>
          </p:pic>
          <p:pic>
            <p:nvPicPr>
              <p:cNvPr id="9" name="233 Imagen" descr="t30.png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5786" y="3929066"/>
                <a:ext cx="3429024" cy="2643206"/>
              </a:xfrm>
              <a:prstGeom prst="rect">
                <a:avLst/>
              </a:prstGeom>
            </p:spPr>
          </p:pic>
        </p:grpSp>
        <p:sp>
          <p:nvSpPr>
            <p:cNvPr id="10" name="9 CuadroTexto"/>
            <p:cNvSpPr txBox="1"/>
            <p:nvPr/>
          </p:nvSpPr>
          <p:spPr>
            <a:xfrm>
              <a:off x="3714744" y="1142984"/>
              <a:ext cx="777777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MX" dirty="0" smtClean="0"/>
                <a:t>Día 24</a:t>
              </a:r>
              <a:endParaRPr lang="es-MX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7858148" y="4429132"/>
              <a:ext cx="777777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MX" dirty="0" smtClean="0"/>
                <a:t>Día 27</a:t>
              </a:r>
              <a:endParaRPr lang="es-MX" dirty="0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3357554" y="6143644"/>
              <a:ext cx="777777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MX" dirty="0" smtClean="0"/>
                <a:t>Día 30</a:t>
              </a:r>
              <a:endParaRPr lang="es-MX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511156"/>
          </a:xfrm>
        </p:spPr>
        <p:txBody>
          <a:bodyPr>
            <a:noAutofit/>
          </a:bodyPr>
          <a:lstStyle/>
          <a:p>
            <a:r>
              <a:rPr lang="es-MX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JUSTIFICACIÓN</a:t>
            </a:r>
          </a:p>
        </p:txBody>
      </p:sp>
      <p:pic>
        <p:nvPicPr>
          <p:cNvPr id="18" name="17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CuadroTexto"/>
          <p:cNvSpPr txBox="1"/>
          <p:nvPr/>
        </p:nvSpPr>
        <p:spPr>
          <a:xfrm>
            <a:off x="7802134" y="500042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latin typeface="Arial" pitchFamily="34" charset="0"/>
                <a:cs typeface="Arial" pitchFamily="34" charset="0"/>
              </a:rPr>
              <a:t>metabolismo</a:t>
            </a:r>
            <a:endParaRPr lang="es-MX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32 Grupo"/>
          <p:cNvGrpSpPr/>
          <p:nvPr/>
        </p:nvGrpSpPr>
        <p:grpSpPr>
          <a:xfrm>
            <a:off x="0" y="142852"/>
            <a:ext cx="8925741" cy="6500858"/>
            <a:chOff x="0" y="142852"/>
            <a:chExt cx="8925741" cy="6500858"/>
          </a:xfrm>
        </p:grpSpPr>
        <p:grpSp>
          <p:nvGrpSpPr>
            <p:cNvPr id="5" name="4 Grupo"/>
            <p:cNvGrpSpPr/>
            <p:nvPr/>
          </p:nvGrpSpPr>
          <p:grpSpPr>
            <a:xfrm>
              <a:off x="3000364" y="1214422"/>
              <a:ext cx="2928958" cy="4786346"/>
              <a:chOff x="3000364" y="1000108"/>
              <a:chExt cx="2786082" cy="3740370"/>
            </a:xfrm>
          </p:grpSpPr>
          <p:pic>
            <p:nvPicPr>
              <p:cNvPr id="6" name="Picture 4" descr="http://www.guiatelefonica.com.ec/imgFacebook/COMPANIA-AZUCARERA-VALDEZ-SA-08-42-18.jpg"/>
              <p:cNvPicPr>
                <a:picLocks noChangeAspect="1" noChangeArrowheads="1"/>
              </p:cNvPicPr>
              <p:nvPr/>
            </p:nvPicPr>
            <p:blipFill>
              <a:blip r:embed="rId3"/>
              <a:srcRect l="30804" r="30357"/>
              <a:stretch>
                <a:fillRect/>
              </a:stretch>
            </p:blipFill>
            <p:spPr bwMode="auto">
              <a:xfrm>
                <a:off x="3000364" y="1000108"/>
                <a:ext cx="2786082" cy="3740370"/>
              </a:xfrm>
              <a:prstGeom prst="rect">
                <a:avLst/>
              </a:prstGeom>
              <a:noFill/>
            </p:spPr>
          </p:pic>
          <p:sp>
            <p:nvSpPr>
              <p:cNvPr id="7" name="6 CuadroTexto"/>
              <p:cNvSpPr txBox="1"/>
              <p:nvPr/>
            </p:nvSpPr>
            <p:spPr>
              <a:xfrm>
                <a:off x="4714876" y="4429132"/>
                <a:ext cx="10134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000" dirty="0" smtClean="0">
                    <a:latin typeface="Arial" pitchFamily="34" charset="0"/>
                    <a:cs typeface="Arial" pitchFamily="34" charset="0"/>
                  </a:rPr>
                  <a:t>(Valdez, 2014)</a:t>
                </a:r>
                <a:endParaRPr lang="es-MX" sz="1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074" name="Picture 2" descr="http://3.bp.blogspot.com/-Uc9TfNQVdro/T2JXvrhwCmI/AAAAAAAAJOI/q2CCo4rEmQE/s1600/mafalda-3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7158" y="1000108"/>
              <a:ext cx="2333641" cy="1750231"/>
            </a:xfrm>
            <a:prstGeom prst="rect">
              <a:avLst/>
            </a:prstGeom>
            <a:noFill/>
          </p:spPr>
        </p:pic>
        <p:grpSp>
          <p:nvGrpSpPr>
            <p:cNvPr id="26" name="25 Grupo"/>
            <p:cNvGrpSpPr/>
            <p:nvPr/>
          </p:nvGrpSpPr>
          <p:grpSpPr>
            <a:xfrm>
              <a:off x="6143636" y="142852"/>
              <a:ext cx="2571768" cy="2571768"/>
              <a:chOff x="5857884" y="285728"/>
              <a:chExt cx="2643206" cy="3226852"/>
            </a:xfrm>
          </p:grpSpPr>
          <p:pic>
            <p:nvPicPr>
              <p:cNvPr id="3082" name="Picture 10" descr="http://www.agroads.com.ar/clasificados/insumos/inoculantes/200826_fosfoactiv%20nodulacion.jpg"/>
              <p:cNvPicPr>
                <a:picLocks noChangeAspect="1" noChangeArrowheads="1"/>
              </p:cNvPicPr>
              <p:nvPr/>
            </p:nvPicPr>
            <p:blipFill>
              <a:blip r:embed="rId5"/>
              <a:srcRect l="28750" r="8749" b="23333"/>
              <a:stretch>
                <a:fillRect/>
              </a:stretch>
            </p:blipFill>
            <p:spPr bwMode="auto">
              <a:xfrm>
                <a:off x="5857884" y="285728"/>
                <a:ext cx="1857388" cy="170879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4" name="13 CuadroTexto"/>
              <p:cNvSpPr txBox="1"/>
              <p:nvPr/>
            </p:nvSpPr>
            <p:spPr>
              <a:xfrm>
                <a:off x="6215074" y="2143116"/>
                <a:ext cx="1714512" cy="36933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MX" dirty="0" smtClean="0">
                    <a:latin typeface="Arial" pitchFamily="34" charset="0"/>
                    <a:cs typeface="Arial" pitchFamily="34" charset="0"/>
                  </a:rPr>
                  <a:t>Inmovilización</a:t>
                </a:r>
              </a:p>
            </p:txBody>
          </p:sp>
          <p:sp>
            <p:nvSpPr>
              <p:cNvPr id="16" name="15 CuadroTexto"/>
              <p:cNvSpPr txBox="1"/>
              <p:nvPr/>
            </p:nvSpPr>
            <p:spPr>
              <a:xfrm>
                <a:off x="6500826" y="2643182"/>
                <a:ext cx="1714512" cy="36933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MX" dirty="0" smtClean="0">
                    <a:latin typeface="Arial" pitchFamily="34" charset="0"/>
                    <a:cs typeface="Arial" pitchFamily="34" charset="0"/>
                  </a:rPr>
                  <a:t>Lixiviación</a:t>
                </a:r>
              </a:p>
            </p:txBody>
          </p:sp>
          <p:sp>
            <p:nvSpPr>
              <p:cNvPr id="17" name="16 CuadroTexto"/>
              <p:cNvSpPr txBox="1"/>
              <p:nvPr/>
            </p:nvSpPr>
            <p:spPr>
              <a:xfrm>
                <a:off x="6786578" y="3143248"/>
                <a:ext cx="1714512" cy="36933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MX" dirty="0" smtClean="0">
                    <a:latin typeface="Arial" pitchFamily="34" charset="0"/>
                    <a:cs typeface="Arial" pitchFamily="34" charset="0"/>
                  </a:rPr>
                  <a:t>Lavado</a:t>
                </a:r>
              </a:p>
            </p:txBody>
          </p:sp>
          <p:cxnSp>
            <p:nvCxnSpPr>
              <p:cNvPr id="20" name="19 Conector angular"/>
              <p:cNvCxnSpPr>
                <a:stCxn id="3082" idx="3"/>
                <a:endCxn id="14" idx="3"/>
              </p:cNvCxnSpPr>
              <p:nvPr/>
            </p:nvCxnSpPr>
            <p:spPr>
              <a:xfrm>
                <a:off x="7715272" y="1140127"/>
                <a:ext cx="214314" cy="1187655"/>
              </a:xfrm>
              <a:prstGeom prst="bentConnector3">
                <a:avLst>
                  <a:gd name="adj1" fmla="val 206666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21 Conector angular"/>
              <p:cNvCxnSpPr>
                <a:stCxn id="3082" idx="3"/>
                <a:endCxn id="16" idx="3"/>
              </p:cNvCxnSpPr>
              <p:nvPr/>
            </p:nvCxnSpPr>
            <p:spPr>
              <a:xfrm>
                <a:off x="7715272" y="1140127"/>
                <a:ext cx="500066" cy="1687721"/>
              </a:xfrm>
              <a:prstGeom prst="bentConnector3">
                <a:avLst>
                  <a:gd name="adj1" fmla="val 145714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23 Conector angular"/>
              <p:cNvCxnSpPr>
                <a:stCxn id="3082" idx="3"/>
                <a:endCxn id="17" idx="3"/>
              </p:cNvCxnSpPr>
              <p:nvPr/>
            </p:nvCxnSpPr>
            <p:spPr>
              <a:xfrm>
                <a:off x="7715272" y="1140127"/>
                <a:ext cx="785818" cy="2187787"/>
              </a:xfrm>
              <a:prstGeom prst="bentConnector3">
                <a:avLst>
                  <a:gd name="adj1" fmla="val 129091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24 Imagen" descr="transegenicos_preview[4].jpg"/>
            <p:cNvPicPr>
              <a:picLocks noChangeAspect="1"/>
            </p:cNvPicPr>
            <p:nvPr/>
          </p:nvPicPr>
          <p:blipFill>
            <a:blip r:embed="rId6" cstate="print"/>
            <a:srcRect t="15625" r="3222" b="15625"/>
            <a:stretch>
              <a:fillRect/>
            </a:stretch>
          </p:blipFill>
          <p:spPr>
            <a:xfrm>
              <a:off x="5429256" y="2571745"/>
              <a:ext cx="1285884" cy="911586"/>
            </a:xfrm>
            <a:prstGeom prst="rect">
              <a:avLst/>
            </a:prstGeom>
          </p:spPr>
        </p:pic>
        <p:pic>
          <p:nvPicPr>
            <p:cNvPr id="28" name="27 Imagen" descr="Floema-y-xilema.jpg"/>
            <p:cNvPicPr>
              <a:picLocks noChangeAspect="1"/>
            </p:cNvPicPr>
            <p:nvPr/>
          </p:nvPicPr>
          <p:blipFill>
            <a:blip r:embed="rId7" cstate="print"/>
            <a:srcRect l="8767" r="47830"/>
            <a:stretch>
              <a:fillRect/>
            </a:stretch>
          </p:blipFill>
          <p:spPr>
            <a:xfrm>
              <a:off x="7072330" y="2928934"/>
              <a:ext cx="1853411" cy="2182562"/>
            </a:xfrm>
            <a:prstGeom prst="rect">
              <a:avLst/>
            </a:prstGeom>
          </p:spPr>
        </p:pic>
        <p:pic>
          <p:nvPicPr>
            <p:cNvPr id="3086" name="Picture 14" descr="https://encrypted-tbn1.gstatic.com/images?q=tbn:ANd9GcQReJBoGY-x0mSHoRbUrUTdA7WXem0daM8CsXPycbyvP1Et-5Ow"/>
            <p:cNvPicPr>
              <a:picLocks noChangeAspect="1" noChangeArrowheads="1"/>
            </p:cNvPicPr>
            <p:nvPr/>
          </p:nvPicPr>
          <p:blipFill>
            <a:blip r:embed="rId8"/>
            <a:srcRect l="43605" t="45919" r="12790" b="19642"/>
            <a:stretch>
              <a:fillRect/>
            </a:stretch>
          </p:blipFill>
          <p:spPr bwMode="auto">
            <a:xfrm rot="2496306">
              <a:off x="6176594" y="4581035"/>
              <a:ext cx="1428760" cy="857256"/>
            </a:xfrm>
            <a:prstGeom prst="rect">
              <a:avLst/>
            </a:prstGeom>
            <a:noFill/>
          </p:spPr>
        </p:pic>
        <p:grpSp>
          <p:nvGrpSpPr>
            <p:cNvPr id="29" name="28 Grupo"/>
            <p:cNvGrpSpPr/>
            <p:nvPr/>
          </p:nvGrpSpPr>
          <p:grpSpPr>
            <a:xfrm>
              <a:off x="0" y="2857496"/>
              <a:ext cx="2786050" cy="3786214"/>
              <a:chOff x="0" y="2857496"/>
              <a:chExt cx="2786050" cy="3786214"/>
            </a:xfrm>
          </p:grpSpPr>
          <p:sp>
            <p:nvSpPr>
              <p:cNvPr id="8" name="7 Rectángulo"/>
              <p:cNvSpPr/>
              <p:nvPr/>
            </p:nvSpPr>
            <p:spPr>
              <a:xfrm>
                <a:off x="0" y="2857496"/>
                <a:ext cx="1357322" cy="156966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s-ES" sz="9600" b="1" cap="all" dirty="0" smtClean="0">
                    <a:ln w="9000" cmpd="sng">
                      <a:solidFill>
                        <a:schemeClr val="accent4">
                          <a:shade val="50000"/>
                          <a:satMod val="12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4">
                            <a:shade val="20000"/>
                            <a:satMod val="245000"/>
                          </a:schemeClr>
                        </a:gs>
                        <a:gs pos="43000">
                          <a:schemeClr val="accent4">
                            <a:satMod val="255000"/>
                          </a:schemeClr>
                        </a:gs>
                        <a:gs pos="48000">
                          <a:schemeClr val="accent4">
                            <a:shade val="85000"/>
                            <a:satMod val="255000"/>
                          </a:schemeClr>
                        </a:gs>
                        <a:gs pos="100000">
                          <a:schemeClr val="accent4">
                            <a:shade val="20000"/>
                            <a:satMod val="245000"/>
                          </a:schemeClr>
                        </a:gs>
                      </a:gsLst>
                      <a:lin ang="5400000"/>
                    </a:gradFill>
                    <a:effectLst>
                      <a:reflection blurRad="12700" stA="28000" endPos="45000" dist="1000" dir="5400000" sy="-100000" algn="bl" rotWithShape="0"/>
                    </a:effectLst>
                    <a:latin typeface="Arial" pitchFamily="34" charset="0"/>
                    <a:cs typeface="Arial" pitchFamily="34" charset="0"/>
                  </a:rPr>
                  <a:t>N</a:t>
                </a:r>
                <a:endParaRPr lang="es-ES" sz="96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3076" name="Picture 4" descr="http://www.culturizame.es/sites/default/files/clorofila1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18605" t="9302" r="30233" b="13178"/>
              <a:stretch>
                <a:fillRect/>
              </a:stretch>
            </p:blipFill>
            <p:spPr bwMode="auto">
              <a:xfrm>
                <a:off x="285720" y="4929198"/>
                <a:ext cx="880116" cy="1000132"/>
              </a:xfrm>
              <a:prstGeom prst="rect">
                <a:avLst/>
              </a:prstGeom>
              <a:noFill/>
            </p:spPr>
          </p:pic>
          <p:pic>
            <p:nvPicPr>
              <p:cNvPr id="3078" name="Picture 6" descr="http://t3.gstatic.com/images?q=tbn:ANd9GcQkKZc6EjPETEK2kFQ1wMGG6_9p_HDHCmthZsLcyARRce6qIO3M1A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785918" y="3071810"/>
                <a:ext cx="785818" cy="1155365"/>
              </a:xfrm>
              <a:prstGeom prst="rect">
                <a:avLst/>
              </a:prstGeom>
              <a:noFill/>
            </p:spPr>
          </p:pic>
          <p:cxnSp>
            <p:nvCxnSpPr>
              <p:cNvPr id="31" name="30 Conector recto de flecha"/>
              <p:cNvCxnSpPr>
                <a:stCxn id="8" idx="3"/>
                <a:endCxn id="3078" idx="1"/>
              </p:cNvCxnSpPr>
              <p:nvPr/>
            </p:nvCxnSpPr>
            <p:spPr>
              <a:xfrm>
                <a:off x="1357322" y="3642326"/>
                <a:ext cx="428596" cy="716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36 Conector recto de flecha"/>
              <p:cNvCxnSpPr>
                <a:stCxn id="8" idx="2"/>
                <a:endCxn id="3076" idx="0"/>
              </p:cNvCxnSpPr>
              <p:nvPr/>
            </p:nvCxnSpPr>
            <p:spPr>
              <a:xfrm rot="16200000" flipH="1">
                <a:off x="451198" y="4654618"/>
                <a:ext cx="502042" cy="4711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38 Conector recto de flecha"/>
              <p:cNvCxnSpPr/>
              <p:nvPr/>
            </p:nvCxnSpPr>
            <p:spPr>
              <a:xfrm rot="16200000" flipH="1">
                <a:off x="1142976" y="4286256"/>
                <a:ext cx="285752" cy="28575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pic>
            <p:nvPicPr>
              <p:cNvPr id="50178" name="Picture 2" descr="http://thumbs.dreamstime.com/x/hojas-y-ca%C3%B1a-de-az%C3%BAcar-de-los-v%C3%A1stagos-19262958.jpg"/>
              <p:cNvPicPr>
                <a:picLocks noChangeAspect="1" noChangeArrowheads="1"/>
              </p:cNvPicPr>
              <p:nvPr/>
            </p:nvPicPr>
            <p:blipFill>
              <a:blip r:embed="rId11"/>
              <a:srcRect l="67500" r="2499" b="10112"/>
              <a:stretch>
                <a:fillRect/>
              </a:stretch>
            </p:blipFill>
            <p:spPr bwMode="auto">
              <a:xfrm>
                <a:off x="1643042" y="4357694"/>
                <a:ext cx="1143008" cy="2286016"/>
              </a:xfrm>
              <a:prstGeom prst="rect">
                <a:avLst/>
              </a:prstGeom>
              <a:noFill/>
            </p:spPr>
          </p:pic>
        </p:grpSp>
        <p:sp>
          <p:nvSpPr>
            <p:cNvPr id="30" name="29 Flecha curvada hacia la derecha"/>
            <p:cNvSpPr/>
            <p:nvPr/>
          </p:nvSpPr>
          <p:spPr>
            <a:xfrm rot="1222414">
              <a:off x="6042326" y="1977077"/>
              <a:ext cx="407130" cy="722351"/>
            </a:xfrm>
            <a:prstGeom prst="curved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32" name="31 Flecha curvada hacia la derecha"/>
            <p:cNvSpPr/>
            <p:nvPr/>
          </p:nvSpPr>
          <p:spPr>
            <a:xfrm rot="17600208">
              <a:off x="6495215" y="3540686"/>
              <a:ext cx="407130" cy="722351"/>
            </a:xfrm>
            <a:prstGeom prst="curved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pic>
          <p:nvPicPr>
            <p:cNvPr id="50180" name="Picture 4" descr="https://pbs.twimg.com/profile_images/2405239116/j7dd34asbp6knrvpgmhc.jpe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572396" y="5143512"/>
              <a:ext cx="428628" cy="42862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357158" y="-24"/>
            <a:ext cx="792961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RESULTADOS Y DISCUSIÓN</a:t>
            </a:r>
          </a:p>
        </p:txBody>
      </p:sp>
      <p:grpSp>
        <p:nvGrpSpPr>
          <p:cNvPr id="9" name="8 Grupo"/>
          <p:cNvGrpSpPr/>
          <p:nvPr/>
        </p:nvGrpSpPr>
        <p:grpSpPr>
          <a:xfrm>
            <a:off x="500034" y="1000108"/>
            <a:ext cx="8001056" cy="5643602"/>
            <a:chOff x="500034" y="1000108"/>
            <a:chExt cx="8001056" cy="5643602"/>
          </a:xfrm>
        </p:grpSpPr>
        <p:pic>
          <p:nvPicPr>
            <p:cNvPr id="10" name="236 Imagen" descr="t34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00034" y="1000109"/>
              <a:ext cx="3571900" cy="3071834"/>
            </a:xfrm>
            <a:prstGeom prst="rect">
              <a:avLst/>
            </a:prstGeom>
          </p:spPr>
        </p:pic>
        <p:pic>
          <p:nvPicPr>
            <p:cNvPr id="11" name="237 Imagen" descr="tytbraiz34.pn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845548" y="1000108"/>
              <a:ext cx="3655542" cy="42862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240 Imagen" descr="tytbnitro.png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785919" y="4286256"/>
              <a:ext cx="1785950" cy="2357454"/>
            </a:xfrm>
            <a:prstGeom prst="rect">
              <a:avLst/>
            </a:prstGeom>
          </p:spPr>
        </p:pic>
        <p:sp>
          <p:nvSpPr>
            <p:cNvPr id="13" name="12 CuadroTexto"/>
            <p:cNvSpPr txBox="1"/>
            <p:nvPr/>
          </p:nvSpPr>
          <p:spPr>
            <a:xfrm>
              <a:off x="3214678" y="3643314"/>
              <a:ext cx="777777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MX" dirty="0" smtClean="0"/>
                <a:t>Día 34</a:t>
              </a:r>
              <a:endParaRPr lang="es-MX" dirty="0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7715272" y="1000108"/>
              <a:ext cx="777777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MX" dirty="0" smtClean="0"/>
                <a:t>Día 34</a:t>
              </a:r>
              <a:endParaRPr lang="es-MX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214282" y="214290"/>
            <a:ext cx="4357718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CONCLUSIONES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14282" y="1428736"/>
            <a:ext cx="8643998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 </a:t>
            </a:r>
            <a:endParaRPr lang="es-MX" dirty="0"/>
          </a:p>
          <a:p>
            <a:pPr lvl="0" algn="just"/>
            <a:r>
              <a:rPr lang="es-ES" sz="1700" dirty="0" smtClean="0">
                <a:latin typeface="Arial" pitchFamily="34" charset="0"/>
                <a:cs typeface="Arial" pitchFamily="34" charset="0"/>
              </a:rPr>
              <a:t>1. La 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bacteria </a:t>
            </a:r>
            <a:r>
              <a:rPr lang="es-ES" sz="1700" i="1" dirty="0">
                <a:latin typeface="Arial" pitchFamily="34" charset="0"/>
                <a:cs typeface="Arial" pitchFamily="34" charset="0"/>
              </a:rPr>
              <a:t>G. diazotrophicus 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fue aislada y purificada por primera vez en el 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Ecuador  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a partir de cortes de tallo y hoja de caña de azúcar que crece de manera 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silvestre en 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la parroquia de </a:t>
            </a:r>
            <a:r>
              <a:rPr lang="es-ES" sz="1700" dirty="0" err="1">
                <a:latin typeface="Arial" pitchFamily="34" charset="0"/>
                <a:cs typeface="Arial" pitchFamily="34" charset="0"/>
              </a:rPr>
              <a:t>Mindo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.</a:t>
            </a:r>
            <a:endParaRPr lang="es-MX" sz="17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1700" dirty="0">
                <a:latin typeface="Arial" pitchFamily="34" charset="0"/>
                <a:cs typeface="Arial" pitchFamily="34" charset="0"/>
              </a:rPr>
              <a:t> </a:t>
            </a:r>
            <a:endParaRPr lang="es-MX" sz="1700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1700" dirty="0" smtClean="0">
                <a:latin typeface="Arial" pitchFamily="34" charset="0"/>
                <a:cs typeface="Arial" pitchFamily="34" charset="0"/>
              </a:rPr>
              <a:t>2. La 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caracterización morfológica y bioquímica determinó que la bacteria 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aislada  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corresponde a </a:t>
            </a:r>
            <a:r>
              <a:rPr lang="es-ES" sz="1700" i="1" dirty="0" smtClean="0">
                <a:latin typeface="Arial" pitchFamily="34" charset="0"/>
                <a:cs typeface="Arial" pitchFamily="34" charset="0"/>
              </a:rPr>
              <a:t>Gluconacetobacter diazotrophicus.</a:t>
            </a:r>
          </a:p>
          <a:p>
            <a:pPr lvl="0" algn="just"/>
            <a:endParaRPr lang="es-ES" sz="1700" i="1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1700" dirty="0" smtClean="0">
                <a:latin typeface="Arial" pitchFamily="34" charset="0"/>
                <a:cs typeface="Arial" pitchFamily="34" charset="0"/>
              </a:rPr>
              <a:t>3. El 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mejor medio de cultivo para la propagación de la bacteria </a:t>
            </a:r>
            <a:r>
              <a:rPr lang="es-ES" sz="1700" i="1" dirty="0">
                <a:latin typeface="Arial" pitchFamily="34" charset="0"/>
                <a:cs typeface="Arial" pitchFamily="34" charset="0"/>
              </a:rPr>
              <a:t>G. diazotrophicus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 fue el LGI-P 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líquido, ya que presentó mayor crecimiento en relación a caldo V8 y </a:t>
            </a:r>
            <a:r>
              <a:rPr lang="es-ES" sz="1700" dirty="0" err="1" smtClean="0">
                <a:latin typeface="Arial" pitchFamily="34" charset="0"/>
                <a:cs typeface="Arial" pitchFamily="34" charset="0"/>
              </a:rPr>
              <a:t>agar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 nutriente, a los 15 días de incubación.</a:t>
            </a:r>
          </a:p>
          <a:p>
            <a:pPr lvl="0" algn="just"/>
            <a:endParaRPr lang="es-ES" sz="17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1600" dirty="0" smtClean="0">
                <a:latin typeface="Arial" pitchFamily="34" charset="0"/>
                <a:cs typeface="Arial" pitchFamily="34" charset="0"/>
              </a:rPr>
              <a:t>4. El mejor método de inoculación de la bacteria </a:t>
            </a:r>
            <a:r>
              <a:rPr lang="es-ES" sz="1600" i="1" dirty="0" smtClean="0">
                <a:latin typeface="Arial" pitchFamily="34" charset="0"/>
                <a:cs typeface="Arial" pitchFamily="34" charset="0"/>
              </a:rPr>
              <a:t>G. diazotrophicus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 en plantas </a:t>
            </a:r>
            <a:r>
              <a:rPr lang="es-ES" sz="1600" i="1" dirty="0" smtClean="0">
                <a:latin typeface="Arial" pitchFamily="34" charset="0"/>
                <a:cs typeface="Arial" pitchFamily="34" charset="0"/>
              </a:rPr>
              <a:t>in vitro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 de caña de azúcar, para  la obtención de plantas con un mayor interés comercial, fue el T1B que utiliza medio MS al 10% con 2 g·L</a:t>
            </a:r>
            <a:r>
              <a:rPr lang="es-ES" sz="1600" baseline="30000" dirty="0" smtClean="0">
                <a:latin typeface="Arial" pitchFamily="34" charset="0"/>
                <a:cs typeface="Arial" pitchFamily="34" charset="0"/>
              </a:rPr>
              <a:t>-1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 de sacarosa.</a:t>
            </a:r>
            <a:endParaRPr lang="es-MX" sz="16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MX" sz="1700" dirty="0">
              <a:latin typeface="Arial" pitchFamily="34" charset="0"/>
              <a:cs typeface="Arial" pitchFamily="34" charset="0"/>
            </a:endParaRPr>
          </a:p>
          <a:p>
            <a:pPr lvl="0" algn="just"/>
            <a:endParaRPr lang="es-MX" sz="1700" dirty="0">
              <a:latin typeface="Arial" pitchFamily="34" charset="0"/>
              <a:cs typeface="Arial" pitchFamily="34" charset="0"/>
            </a:endParaRPr>
          </a:p>
          <a:p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214282" y="214290"/>
            <a:ext cx="4357718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CONCLUSIONES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14282" y="1540267"/>
            <a:ext cx="86439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 </a:t>
            </a:r>
            <a:endParaRPr lang="es-MX" dirty="0"/>
          </a:p>
          <a:p>
            <a:pPr algn="just"/>
            <a:r>
              <a:rPr lang="es-ES" sz="1700" dirty="0">
                <a:latin typeface="Arial" pitchFamily="34" charset="0"/>
                <a:cs typeface="Arial" pitchFamily="34" charset="0"/>
              </a:rPr>
              <a:t> 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5. La 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bacteria </a:t>
            </a:r>
            <a:r>
              <a:rPr lang="es-ES" sz="1700" i="1" dirty="0">
                <a:latin typeface="Arial" pitchFamily="34" charset="0"/>
                <a:cs typeface="Arial" pitchFamily="34" charset="0"/>
              </a:rPr>
              <a:t>G. diazotrophicus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 fue aislada de plantas </a:t>
            </a:r>
            <a:r>
              <a:rPr lang="es-ES" sz="1700" i="1" dirty="0">
                <a:latin typeface="Arial" pitchFamily="34" charset="0"/>
                <a:cs typeface="Arial" pitchFamily="34" charset="0"/>
              </a:rPr>
              <a:t>in vitro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 de caña de azúcar inoculadas, a partir de 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raíz, 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tallo y hoja, en todos los tratamientos de inoculación: T1B, T2B, T3B y T4B, con lo que se determinó que las plantas fueron colonizadas completamente por la bacteria.</a:t>
            </a:r>
            <a:endParaRPr lang="es-MX" sz="17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1700" dirty="0">
                <a:latin typeface="Arial" pitchFamily="34" charset="0"/>
                <a:cs typeface="Arial" pitchFamily="34" charset="0"/>
              </a:rPr>
              <a:t> </a:t>
            </a:r>
            <a:endParaRPr lang="es-MX" sz="1700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1700" dirty="0" smtClean="0">
                <a:latin typeface="Arial" pitchFamily="34" charset="0"/>
                <a:cs typeface="Arial" pitchFamily="34" charset="0"/>
              </a:rPr>
              <a:t>6. La 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bacteria </a:t>
            </a:r>
            <a:r>
              <a:rPr lang="es-ES" sz="1700" i="1" dirty="0">
                <a:latin typeface="Arial" pitchFamily="34" charset="0"/>
                <a:cs typeface="Arial" pitchFamily="34" charset="0"/>
              </a:rPr>
              <a:t>G. diazotrophicus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 produjo una supervivencia del 94.44 % de plantas aclimatadas en invernadero, frente al 22.22 % de las plantas testigo, en condiciones limitadas de nutrientes (la décima parte), lo que demuestra la simbiosis planta-bacteria establecida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endParaRPr lang="es-ES" sz="17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1700" dirty="0" smtClean="0">
                <a:latin typeface="Arial" pitchFamily="34" charset="0"/>
                <a:cs typeface="Arial" pitchFamily="34" charset="0"/>
              </a:rPr>
              <a:t>7. Las plantas de caña de azúcar inoculadas con la bacteria </a:t>
            </a:r>
            <a:r>
              <a:rPr lang="es-ES" sz="1700" i="1" dirty="0" smtClean="0">
                <a:latin typeface="Arial" pitchFamily="34" charset="0"/>
                <a:cs typeface="Arial" pitchFamily="34" charset="0"/>
              </a:rPr>
              <a:t>G. diazotrophicus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 durante la fase </a:t>
            </a:r>
            <a:r>
              <a:rPr lang="es-ES" sz="1700" i="1" dirty="0" smtClean="0">
                <a:latin typeface="Arial" pitchFamily="34" charset="0"/>
                <a:cs typeface="Arial" pitchFamily="34" charset="0"/>
              </a:rPr>
              <a:t>in vitro 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presentaron una variación</a:t>
            </a:r>
            <a:r>
              <a:rPr lang="es-ES" sz="1700" i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 en altura de 19.67 % y en biomasa de 17.63 %, frente a la de los testigos de 8.54 % y -6.60 % respectivamente, lo que demuestra que la bacteria estimula el crecimiento de  la planta.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 </a:t>
            </a:r>
            <a:endParaRPr lang="es-MX" sz="17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214282" y="214290"/>
            <a:ext cx="4357718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CONCLUSIONES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14282" y="1500174"/>
            <a:ext cx="864399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 </a:t>
            </a:r>
            <a:endParaRPr lang="es-MX" dirty="0"/>
          </a:p>
          <a:p>
            <a:pPr lvl="0" algn="just"/>
            <a:r>
              <a:rPr lang="es-ES" sz="1700" dirty="0">
                <a:latin typeface="Arial" pitchFamily="34" charset="0"/>
                <a:cs typeface="Arial" pitchFamily="34" charset="0"/>
              </a:rPr>
              <a:t>8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s-MX" sz="1700" dirty="0" smtClean="0">
                <a:latin typeface="Arial" pitchFamily="34" charset="0"/>
                <a:cs typeface="Arial" pitchFamily="34" charset="0"/>
              </a:rPr>
              <a:t>El efecto benéfico de </a:t>
            </a:r>
            <a:r>
              <a:rPr lang="es-MX" sz="1700" i="1" dirty="0" smtClean="0">
                <a:latin typeface="Arial" pitchFamily="34" charset="0"/>
                <a:cs typeface="Arial" pitchFamily="34" charset="0"/>
              </a:rPr>
              <a:t>G. diazotrophicus</a:t>
            </a:r>
            <a:r>
              <a:rPr lang="es-MX" sz="1700" dirty="0" smtClean="0">
                <a:latin typeface="Arial" pitchFamily="34" charset="0"/>
                <a:cs typeface="Arial" pitchFamily="34" charset="0"/>
              </a:rPr>
              <a:t> sobre las plantas de caña de azúcar continuó durante la fase de aclimatación en invernadero, como lo demostraron las variaciones en altura de 26.49 % y biomasa de 44.60 %, para las inoculadas, mientras para las testigo fueron de -26.85 % y -56.63 % respectivamente.</a:t>
            </a:r>
            <a:endParaRPr lang="es-MX" sz="17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1700" dirty="0">
                <a:latin typeface="Arial" pitchFamily="34" charset="0"/>
                <a:cs typeface="Arial" pitchFamily="34" charset="0"/>
              </a:rPr>
              <a:t> </a:t>
            </a:r>
            <a:endParaRPr lang="es-MX" sz="1700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sz="1700" dirty="0" smtClean="0">
                <a:latin typeface="Arial" pitchFamily="34" charset="0"/>
                <a:cs typeface="Arial" pitchFamily="34" charset="0"/>
              </a:rPr>
              <a:t>9. Las 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plantas inoculadas con la bacteria </a:t>
            </a:r>
            <a:r>
              <a:rPr lang="es-ES" sz="1700" i="1" dirty="0">
                <a:latin typeface="Arial" pitchFamily="34" charset="0"/>
                <a:cs typeface="Arial" pitchFamily="34" charset="0"/>
              </a:rPr>
              <a:t>G. diazotrophicus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, una vez aclimatadas, tuvieron un contenido de nitrógeno del 0.65 %, que al ser comparado con el 0.28 % encontrado en las plantas testigo, demuestra la capacidad fijadora de nitrógeno de la bacteria, ya que en el sustrato y el riego no se aportó este nutriente.</a:t>
            </a:r>
            <a:endParaRPr lang="es-MX" sz="17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1700" dirty="0">
                <a:latin typeface="Arial" pitchFamily="34" charset="0"/>
                <a:cs typeface="Arial" pitchFamily="34" charset="0"/>
              </a:rPr>
              <a:t> </a:t>
            </a:r>
            <a:endParaRPr lang="es-MX" sz="17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1700" dirty="0" smtClean="0">
                <a:latin typeface="Arial" pitchFamily="34" charset="0"/>
                <a:cs typeface="Arial" pitchFamily="34" charset="0"/>
              </a:rPr>
              <a:t>10. La 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inoculación de la bacteria </a:t>
            </a:r>
            <a:r>
              <a:rPr lang="es-ES" sz="1700" i="1" dirty="0">
                <a:latin typeface="Arial" pitchFamily="34" charset="0"/>
                <a:cs typeface="Arial" pitchFamily="34" charset="0"/>
              </a:rPr>
              <a:t>G. diazotrophicus</a:t>
            </a:r>
            <a:r>
              <a:rPr lang="es-ES" sz="1700" dirty="0">
                <a:latin typeface="Arial" pitchFamily="34" charset="0"/>
                <a:cs typeface="Arial" pitchFamily="34" charset="0"/>
              </a:rPr>
              <a:t> en plantas de caña de azúcar favoreció el desarrollo del sistema radicular en la fase de aclimatación en invernadero, lo que permite a la planta mayor absorción de nutrientes.  </a:t>
            </a:r>
            <a:endParaRPr lang="es-MX" sz="17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57158" y="1928802"/>
            <a:ext cx="85011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 </a:t>
            </a:r>
            <a:endParaRPr lang="es-MX" dirty="0"/>
          </a:p>
          <a:p>
            <a:pPr lvl="0" algn="just"/>
            <a:r>
              <a:rPr lang="es-ES" dirty="0" smtClean="0">
                <a:latin typeface="Arial" pitchFamily="34" charset="0"/>
                <a:cs typeface="Arial" pitchFamily="34" charset="0"/>
              </a:rPr>
              <a:t>1. Buscar </a:t>
            </a:r>
            <a:r>
              <a:rPr lang="es-ES" dirty="0">
                <a:latin typeface="Arial" pitchFamily="34" charset="0"/>
                <a:cs typeface="Arial" pitchFamily="34" charset="0"/>
              </a:rPr>
              <a:t>aislar la bacteria en especies silvestres de caña de azúcar de otras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zonas geográficas </a:t>
            </a:r>
            <a:r>
              <a:rPr lang="es-ES" dirty="0">
                <a:latin typeface="Arial" pitchFamily="34" charset="0"/>
                <a:cs typeface="Arial" pitchFamily="34" charset="0"/>
              </a:rPr>
              <a:t>del Ecuador, aumentando así el patrimonio genético del país.</a:t>
            </a:r>
            <a:endParaRPr lang="es-MX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 </a:t>
            </a:r>
            <a:endParaRPr lang="es-MX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dirty="0" smtClean="0">
                <a:latin typeface="Arial" pitchFamily="34" charset="0"/>
                <a:cs typeface="Arial" pitchFamily="34" charset="0"/>
              </a:rPr>
              <a:t>2. Realizar </a:t>
            </a:r>
            <a:r>
              <a:rPr lang="es-ES" dirty="0">
                <a:latin typeface="Arial" pitchFamily="34" charset="0"/>
                <a:cs typeface="Arial" pitchFamily="34" charset="0"/>
              </a:rPr>
              <a:t>una caracterización molecular de la bacteria </a:t>
            </a:r>
            <a:r>
              <a:rPr lang="es-ES" i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lang="es-ES" i="1" dirty="0">
                <a:latin typeface="Arial" pitchFamily="34" charset="0"/>
                <a:cs typeface="Arial" pitchFamily="34" charset="0"/>
              </a:rPr>
              <a:t>. diazotrophicus</a:t>
            </a:r>
            <a:r>
              <a:rPr lang="es-ES" dirty="0">
                <a:latin typeface="Arial" pitchFamily="34" charset="0"/>
                <a:cs typeface="Arial" pitchFamily="34" charset="0"/>
              </a:rPr>
              <a:t> ecuatoriana para su clasificación filogenética.</a:t>
            </a:r>
            <a:endParaRPr lang="es-MX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 </a:t>
            </a:r>
            <a:endParaRPr lang="es-MX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dirty="0" smtClean="0">
                <a:latin typeface="Arial" pitchFamily="34" charset="0"/>
                <a:cs typeface="Arial" pitchFamily="34" charset="0"/>
              </a:rPr>
              <a:t>3. Realizar </a:t>
            </a:r>
            <a:r>
              <a:rPr lang="es-ES" dirty="0">
                <a:latin typeface="Arial" pitchFamily="34" charset="0"/>
                <a:cs typeface="Arial" pitchFamily="34" charset="0"/>
              </a:rPr>
              <a:t>pruebas con la bacteria </a:t>
            </a:r>
            <a:r>
              <a:rPr lang="es-ES" i="1" dirty="0">
                <a:latin typeface="Arial" pitchFamily="34" charset="0"/>
                <a:cs typeface="Arial" pitchFamily="34" charset="0"/>
              </a:rPr>
              <a:t>G. diazotrophicus </a:t>
            </a:r>
            <a:r>
              <a:rPr lang="es-ES" dirty="0">
                <a:latin typeface="Arial" pitchFamily="34" charset="0"/>
                <a:cs typeface="Arial" pitchFamily="34" charset="0"/>
              </a:rPr>
              <a:t>sobre su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capacidad  </a:t>
            </a:r>
            <a:r>
              <a:rPr lang="es-ES" dirty="0">
                <a:latin typeface="Arial" pitchFamily="34" charset="0"/>
                <a:cs typeface="Arial" pitchFamily="34" charset="0"/>
              </a:rPr>
              <a:t>como controlador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biológico, por la baja incidencia de contaminación encontrada en las plantas inoculadas en el presente ensayo. </a:t>
            </a:r>
            <a:r>
              <a:rPr lang="es-ES" dirty="0"/>
              <a:t> </a:t>
            </a:r>
            <a:endParaRPr lang="es-MX" dirty="0"/>
          </a:p>
          <a:p>
            <a:endParaRPr lang="es-MX" dirty="0"/>
          </a:p>
        </p:txBody>
      </p:sp>
      <p:sp>
        <p:nvSpPr>
          <p:cNvPr id="7" name="21 Título"/>
          <p:cNvSpPr txBox="1">
            <a:spLocks/>
          </p:cNvSpPr>
          <p:nvPr/>
        </p:nvSpPr>
        <p:spPr>
          <a:xfrm>
            <a:off x="214282" y="214290"/>
            <a:ext cx="5643602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RECOMENDACIONES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1 Título"/>
          <p:cNvSpPr txBox="1">
            <a:spLocks/>
          </p:cNvSpPr>
          <p:nvPr/>
        </p:nvSpPr>
        <p:spPr>
          <a:xfrm>
            <a:off x="214282" y="214290"/>
            <a:ext cx="5643602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RECOMENDACIONES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85720" y="135729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es-ES" dirty="0" smtClean="0"/>
          </a:p>
          <a:p>
            <a:endParaRPr lang="es-MX" dirty="0"/>
          </a:p>
        </p:txBody>
      </p:sp>
      <p:sp>
        <p:nvSpPr>
          <p:cNvPr id="7" name="6 Rectángulo"/>
          <p:cNvSpPr/>
          <p:nvPr/>
        </p:nvSpPr>
        <p:spPr>
          <a:xfrm>
            <a:off x="500034" y="1857364"/>
            <a:ext cx="80010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4. Inocular la bacteria </a:t>
            </a:r>
            <a:r>
              <a:rPr lang="es-ES" i="1" dirty="0" smtClean="0">
                <a:latin typeface="Arial" pitchFamily="34" charset="0"/>
                <a:cs typeface="Arial" pitchFamily="34" charset="0"/>
              </a:rPr>
              <a:t>G.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diazotrophicus en medio MS modificado al 10 % con 2 g·L</a:t>
            </a:r>
            <a:r>
              <a:rPr lang="es-ES" baseline="30000" dirty="0" smtClean="0">
                <a:latin typeface="Arial" pitchFamily="34" charset="0"/>
                <a:cs typeface="Arial" pitchFamily="34" charset="0"/>
              </a:rPr>
              <a:t>-1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de sacarosa, al iniciar la fase de enraizamiento </a:t>
            </a:r>
            <a:r>
              <a:rPr lang="es-ES" i="1" dirty="0" smtClean="0">
                <a:latin typeface="Arial" pitchFamily="34" charset="0"/>
                <a:cs typeface="Arial" pitchFamily="34" charset="0"/>
              </a:rPr>
              <a:t>in vitro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, como alternativa al uso de hormonas inductoras de la formación de raíces.</a:t>
            </a:r>
          </a:p>
          <a:p>
            <a:pPr algn="just"/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dirty="0" smtClean="0">
                <a:latin typeface="Arial" pitchFamily="34" charset="0"/>
                <a:cs typeface="Arial" pitchFamily="34" charset="0"/>
              </a:rPr>
              <a:t>5. Probar la inoculación de la bacteria </a:t>
            </a:r>
            <a:r>
              <a:rPr lang="es-ES" i="1" dirty="0" smtClean="0">
                <a:latin typeface="Arial" pitchFamily="34" charset="0"/>
                <a:cs typeface="Arial" pitchFamily="34" charset="0"/>
              </a:rPr>
              <a:t>G. diazotrophicus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, por inmersión de la raíz sin necesidad de podarla,</a:t>
            </a:r>
            <a:r>
              <a:rPr lang="es-E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en diferentes especies vegetales de interés comercial y alimenticio para contribuir al desarrollo del agro y a la soberanía alimentaria.</a:t>
            </a:r>
          </a:p>
          <a:p>
            <a:pPr lvl="0" algn="just"/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s-ES" dirty="0" smtClean="0">
                <a:latin typeface="Arial" pitchFamily="34" charset="0"/>
                <a:cs typeface="Arial" pitchFamily="34" charset="0"/>
              </a:rPr>
              <a:t>6. Realizar ensayos de campo con plantas de caña de azúcar inoculadas con la bacteria </a:t>
            </a:r>
            <a:r>
              <a:rPr lang="es-ES" i="1" dirty="0" smtClean="0">
                <a:latin typeface="Arial" pitchFamily="34" charset="0"/>
                <a:cs typeface="Arial" pitchFamily="34" charset="0"/>
              </a:rPr>
              <a:t>G. diazotrophicus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para la determinación de sus efectos  en los rendimientos del cultivo.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AutoShape 2" descr="data:image/jpeg;base64,/9j/4AAQSkZJRgABAQAAAQABAAD/2wCEAAkGBhISERUUEBQUFBIVFRQWFRIUFBUUFBUUFBQVFBUUFBUXHCYeFxkjGRQUHy8gIycpLCwsFR4xNTAqNSYrLCkBCQoKDgwOGg8PGCwkHyQqKSwsKSkpKS0sLyopLCwsKSwsKSkpKSkpLCwpKSkpLCksLCwpKSwsLCkpLCwsNDUpLP/AABEIAMgAyAMBIgACEQEDEQH/xAAcAAAABwEBAAAAAAAAAAAAAAAAAQIDBAUGBwj/xAA8EAABAwEFBgMHAwMDBQEAAAABAAIDEQQFEiExBhNBUWFxIoGRBzJSobHB8CNC0RRygmKS8SQzQ7LhF//EABoBAAIDAQEAAAAAAAAAAAAAAAAEAgMFBgH/xAAwEQACAgEEAQIEBgEFAQAAAAAAAQIDEQQSITEFE0EiUYGRFEJhcaHwMjNSscHxFf/aAAwDAQACEQMRAD8A7hiQqmi7PXySZDllrVAD9UnEE3vBUZ86qrvy+BBHrWQ+6Pv2ChOSjHLJQg5vaiTed9xQDxnPg0e8Vn7Vt38DKH/U77BVN1xi0T/rP51JIqeQHILaQXdBH7jGU50BPqUlG2y7mLSX8jc6408SWWZd+2loJyDR0wEpMO2E+LMtIGrS2lfNbPLUUIqOXmottumGWuJorTJwFDXupOm3uMyKtr6cRi6dqI5jhd4H/CTkexV0CuTWiUCR7PhcQHf2mlRyUqPay1RkUkxDSj89OSqq1v5bOy2zR8bodHTyUYKx937dh1N7GRzLDiHemq0cFta9odGQ4cx+ZJ+FkZ9MSnXKHaJtUWMJIdkkA9QrCA9VAuTBfQ9KUKBk1oUAO4kzaLaxgq4gffsFHvG3iJtTm46DqsTtBtFHAwzWp9BoBqXH4WN4n8Kxtd5H0JKqpbpv2GqdPvW6TwjSWnaNxyjbTqcz6Kqtt+uH/cmDB1e1n3C4htF7UrVOS2z/AKEXANNZD1c/h/isrjc92J7i53EuJJPmapVeO1mo+K+3b+iLvWqg8Qjn9z0jDtGwmjLSwngBMxx9KlW0G0EraYqOHUU+a8snXp2+6urnv+1QEf08rxp4C7E092HJD8TfSs03P69EvVhN4lBfQ9SWG+I5Mvdd8J+x4qcSuO7O7biUtitTdzOaYXZiN5/0uPunp6Lot0XuT4JDmdHfY9VZpfJTjYqdUsP2fsyq7TJLdDr5GgqjUcTZ9EFvrkSHDFmgWJapdo7/ABZ2ZUMhGQ5dT0UJzUFukShFze1BXzfkcBoBikP7QaU6lYK+bykldi9550HAAfREyVzqyPJJdz1pzUeJ1SXeVeFPuud1OqnbL9DotLo1Us+4mFjmgVIHb+U//UOORkcfM0TYLeRd14eSD5ByS6m/YvnFPscjt8sZDmSOB6E/McVd3dt48ZTNDjlmPD6jis099NNPzRQnyZ9U3VfOHuKW1QkuibeGbiW6l1R3JqQluhLqVCj2VxcdFYhhUPhzki5PGERHWdzT4a0U2771fE7E0kEa8j0I4ontPBIwnkCrozWeCl5xydGuK+W2hldHjJzevMdFZCJcysczo3BzCQ4afwt3cl+iYYXZSDUc+oWvTapLDM2yva8os8CQ6jRU6CpTyqdoJ8MVOLiB5an5Beam70apWfJEIR3SSM3fN6jxyyHCxrSSToGtqfp81552u2mkt07pHZRtNI4/hZXLL4jqSui+2C+DHZWQtNDM6rv7I+Hm4j0K5CADzrlT71WP4XT7k9VZzKTeP0X9/gb1U8NVx6QcMdVMjs51SbOzgrGz2c1C35SxyyiEMjdnswrmMXIaZlb7YzZpoi30lB+7G4e4zp1OXqFRXNcu+ma3QHMnXIcPVdHvy1Ms9lEbKeCjjXiQPAOorhP+BPBYXkdS240w7ZoVw9Pn3Mj7R72hLRFGCCC05mhrmGk00OYNNQrr2d7Vm0xbqU1niA8Vc5I9MXcGlfLmuZXtbHP15mp1LiT7xJ1OaXs3exs1rik0AcA/rG7wu+RPop2+OU9L6fuuU/1K3dizPt0epbntm8Zn7wyP2KCp9n58MtODgR5jMfnVBX+Mv/EadOT5XH2FNRWoTaRpLROGNJNKAE+i5deFodPKXO55/Ydlt9rLRhhp8RAPYVKxcLKNB4k/Upbyd3KgjT8ZUsObEWzJuXIBNXdYjKQGgkV0HEo70Phpz0Wt2JsIa0upoAB9SkdLX601E0dTf6Vbkg7BscKVlPkFW7SbPthAc3NpNOoK3AI/Cs/tlL+m1p4muvALau0lUanwYVWqtlYuTn80dNEhlmUySPNKjjXNTs28GvyxqzQ0Kmg/JGyNHgUFaRcAqcUVM0bmoNTELCDiKaPRS7LLgcCPeBBB7KEHZqTBTn2TtVuGLWQydAsF4MlbVp7jiCqnad3uD+4+mFUlitZieC2uRzHMdVcX67G1jxoa/MD+E15KfqaOeBOmG25HBfbNITa4m8BACP8AJ7yfosLCPNdK9rVjH9TZ3vyY+J0eKmLCWOrkB0ePVZSC6YsqTxkUORDwR/iW1Kv8ZZFaSv8Ab/slbU5WS/ciWSOpWksl2taAZSWnhGBWV4zocP7B1KZs1ojiIMbcbx/5HDIU+GPPnq6vQBXl1xCJn9VNnI6u5Y6pLnaGQ8aD8K91F7S4/wDRyipIlWp8dlY3CzDMfFhxOcQAct4cs+g+yz96X4+WgkJ7ClNKVp5Jq8bY6Rxc/NxNScs/+FXyBQ0+mivilyyVln+0r7QamhTBGvHIp+1R51HT5psx+KjcyaADiScqeq008IzJLk9E7NTEss7jqWRE9ywVQT2z9kwmGP4Gsb/sYB9kFzfiFNwm4dbmManG5Z+RZbbj9Jvd30WWw0azyW32ngxQ9iPnkViJ24RHyq1Hkli7PzRoeOkvSwMW5lXN7rb7IyDdlvEGvqshMyrgrG5rw3MwJ905O8+KjoJ+nYmyetr31tI3mFZPbd5BjFOB+y1jXLKba1Lox0K3da8USZh6b/URlGtS2tT7IUZjXD2S5OhXQljUbm5JxoThGSqUj0iFiOidLEksTcJEJobwot5Qqtv299xG55FcI0rSqzl0e0aGaQMe0xlxo15ILK8jxC1aqJzjuihKdkU8M2gtR5q2sl7F7RE81aaBp0wkaeuioWQ1Tgq0qyM8pwl0+CEofmRD9olwG1WNwYKyxHeMHE0Hib5tJ9Fyew2DE1rscedaguDSO4OdV6AifiZj60d0PPsR868lzPbfYp0bjPZmVjcS6SNozYeLgPgrU5aVVPjb/wAPJ6Wx45ymezipYsX1KOzQRRUc87w0Ja0A4DT4nHVteDdaZ0VjfloLpcJPuhrBllkASQB1WeifUZ/nVWl5OxYZBo5oDiPjYA1wPWgB/wAlsTh8abeSyEvh4IZkrXhrmOfJRZJRnX5oOeolocU3GIvOeEMzz6j86K/9ndyG02xrnD9KEiR54Yh7jf8Adn2BVLdNyTWqURwtq4nM/taPiceAXddktlm2aJsEIq45vef3OOrj0AyCzvJaxUw9KH+cuEv3Kqob3ul0jU7OWWri86DwjvqUFd2SzCNoaNB+VQTXj9O9NRGHv2/3FrrPUm2JtbA5paeIWCvGzkNI4tP/AKldCzqszf8AZKPJpk8fPilvKU7oKa9hzx9u2Ti/cz05yDuxU28LCDCyRmhqHdDwKitZ4S08K+il7O2oHFDJ7rxQV4OGnqsnTOLbg/c1b3JLcvY0Gyt47yEBx8UfhPbgfRM7Vx13Z7gqlu+0Gy2jxZNPgf24OWqvmDFCelD6LacvW00ovtGPOPo3KS6Zj3MokJ2QJp2i5GyHJsRkJLqJoThRLytoY0ucaAAn0WDm9olH5RuwZ0NdaZVCvo0Nlq+FEJ3xg+TpjHBLIqqa4b2bPG17DUEenMFXzGJaUJVy2yJ7lJcGZ2oukzMIoNDSor6LkVtupzXYQ0Mc0huEauJ0IHEr0DLZQVnbRs0wSGQRtxfFhFfI8Fu+P16pi4sRvo3vIq5pnbtmP3g1oPcABWLnV1Uay2XCn3BLyszLJYoYWC2uC0BsmF2bHjCR9D6q0t9zOZmyrm+pHfms9ZOHRdCs78TQeYC0vwdesqxPhrprtCU7JUzzE5NfuwUE5Lo/0ZDqWirCebmcO4WWtXs+tjBRmCVtQfC+lTpXC6lDSvNd7tN0RvzIz5jIqvk2a+F58xVKfh/I6biDU17f3ssjqKZd8HCP/wA/tzjTdgdTIyg1rxVpd3sncaG0zAN+CKpPbG4CnkF2FmzJ4vHkCpkOz0bczVx66eisX/1LeMKP9+oStoXPZlNntmWRN3dljDG8Tz6uf+4rY3fd7Yhlm4kVdxPTspDYKDLLsjDCntH4yFD9Sb3T+bFLtQ7FhcIc3maJJEPHigtYWHqKFetj3kZHEZjuppKIquyCnFxZKMnF5RgJ48688iq+0jA8Hgcj34LV37YMLsQ913ycqC12fEwg9lyVtbpscTpdParIpkmT/qI/FTesH+9n8q62ZvTeMMT/AHmCg6tpQegoFkrNIcgTRw0dzITzZnMe2VuT2mpA48x5pujV7JL7Mov0uYtL6FhbbKWvI5EqI5mSv7cWyYZG6PAUCWDpkqNVSoz46Kqp5ismE2wsbnwuY2tSDTqRwXKGEtOBzS2lQXGmQ466aL0Bb7CHjRVUeyUZdiexrjUZuaCemab0et/DJrBXfT6hQezayObBm2mJxcCRmWnQ58Fv4xkmbNd+D+VJosbXW+ra5oZpjtjgUGJiaNPgonhLxLcFZJFQqLLGrSWNRJWJiMj1oixPw9ls9n74bu8MjgMOYJOVOSxjmZpxktD00K19Jq9ojfQpHQbrvhk4JYcwSC2uYpxU8LmMcr4Hh7T/AGngehW+ui9mzxhwyOhHIrZ0+oVvD7M+2hw5XRYoIkabFwIIIsSADQRVQQA0a14InuoMuaUYc0e6QBHtcQkbhPGvkeCyNoZhdhd281tdwFT3/dWJuNuo1/lZPkdN6kd8e0PaO/ZLa+mZOWDxEHQ/Iow2mTuPHn3T9qb4a8RRS7JZWzx0GTxXzXP1wc3hG3K1RWWQrJeRhIjf7jnVBP7SdfJX1ARks5brIS0h2Tmp+6L1LQA7NvPkU5Gzcts+xayr80S1NlRYE+2UO00QLFTOp+xUpMiuak4FLLEjdpKcHksUyNgSXNUohMPChjBNSyMSKDM1T3hR7RFko5LSGWpuRlQnS+iZlmVlcmnkjKORLJa1Y7McOivdkoHNlNHeEtz68llxLVy0Fy2zdPB1ByPY6rotJbGTWezPvTSZtxJ9SibLqjZGCARxSzCFuGUI3mfTJGHfVK3IRbgIASJc0EvchBADiCSXow5ABpLm1R4knGvGsgZa97uwEinhOnSvBVl3kxkFuoPqtfe0QdG7mM/RZGAUkz90nPoua1dSpt+H3NzTW+pVhmjns0dpjxNyeOXPkVipbOY5TwrkQdOy0sMjoXVGnHkRz7pd+WESsE0ev7gM/NTuiro74r4l2iNFnoy2v/F9FPZpnMzbm3krOz29r+h5FVEJ5a8QlTWcEVbw5ahLVWsasrTL4kJBeqq77cXHA6uIDyI5hSJZaHzUL0u0LKDzhkkkJp6aMyJ8iRkXJBPUaWXJKkemHqsuGZc1DmjU0sTUzMl70BWOi9VKs1pIydmidGmnNom6rdpTOGUa+4to8AwyZt4HiP8A4tZHICARmDoVyyySZ6rY7MW79hJoc2/wui0mr3/CzJvp28o0qCIFFiWmKCkEnEggBquevkik6a1qnTEEe7QAyZMx5o2A0zTm6CVhQBFmFWuzrkclm2WXETTVat0WRVZYLucx5LqUz81m6zTu6ccfcbot9OLIET6jdPy5Hqk2W0GJ5a73TqPurG+LDUYhqPyqRJZDLGHUo4fOiUdU4Swu1/KLlZFrnp/8lTfN04PHFoflX7Kva6mbfMfZaK67TrFIMuFfooN7XSY3YmCrDw5dFRdQpR9SH1XyGabsP05/cqHtzEkYzbq3iFZZOaHDiFAPxNy+vYqfY5mubSlDy4V5hJY3cF81jlENz80Gp2eHxImMSji0z3cIe1Ic1SQxIdEoNElIhFNuapL2JOFQZPJEdGmJo1YujTUkKFLAFW1pBV1d9twkEahV0sKRG8grQ09jUk0KXxyjpcFoxAPGjgE4Hj5ql2Ut+JhjdqMx2Oo9fqr4RhdfXLfFMxZLDwNCTPogn8AQUyIpBNl/ZHvPrRAC0Egv+6ISIAcRJG87IF6AFEIUSRIjL15gCsvW76+Nuo1onLBaxI3A7WmYPEKeSokdia1+IEivDhmlHS42bo9Psu35hh+3RVXncJHii04jp91SNkwyBumni4V5LdEqBb7pbKK6O5hKXePTe+H2GK9XJLbIpZojWvRJjhVhDZHNbhcMxl+FMSMWfZpdvLGI2pkbdpJjT9OaJwSM4YL4yIb48k22OiluCTgSriW5GSxJdEnsKDWLzAZIU1n6KL/Tq3fDkohyKvr4ZTMduR27laeFaHsVuQsMBVbCyyEsb2H0XUaCbccGVcuckpBJxILRKBo66IPFU9hQogCPnXsltZQJ2iFEAMNPRAsJT+FCiAI7gfzohn9lIohhQBHwkmqMglP0QogCPU1z5UQLCVIojogBkaZqstcFD0KuCEl8YIzVVtamsE4T2szb25onBTLdZsJpw4FRAue1OncGaNdiaG3MSaJ+iSWrNlBl6kMOag1lE7u0ZYo7WS3EdxUO1hT3xqFaRqpxjgiyPZZSDktrYj+m2g4BZGyR81trLHRjRyAXReOTSZm39iAw6oKSgtUWAgmXOzQdJQeaAHkE0X6Imvr/AMoAeQTId3RF+YryQA+gmcZGvMfNG5/0QA6gmjJnqg6SnrRADlUdU052fkURkpRADyJFiTeLoUAHNCHChVbNd5bmMwrLeZ06BE5+vkq7KlNYZKMnHopC3NJoFazWQOz0NO6ivsRHUdFlW6J+w1G75kEhFVPOYmsBWdLTyzjBerEIeoNojU8xFLiux7undWw0km+iMrlgYuSyY3CugzP8LVgqHYbOIxhHevMp/F9VvUVKuOBGctzHkE0JM6IK8gEWGqMxkoIIATuSliPJBBACQ0o90gggBJiKAhKCCADEHPVARc0EEAJ3JShDzQQQAoMSQ0o0EAFuUTYeaCCAFvZySQ0o0EAJMCS6yjkPRBBeYQAbZ6aZJZgQQXuMADcohEeaCCADEHqgggg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00174"/>
            <a:ext cx="4419335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4286248" y="2500306"/>
            <a:ext cx="414340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GRACIAS</a:t>
            </a:r>
            <a:endParaRPr lang="es-ES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1571612"/>
            <a:ext cx="6000760" cy="857232"/>
          </a:xfrm>
        </p:spPr>
        <p:txBody>
          <a:bodyPr>
            <a:normAutofit/>
          </a:bodyPr>
          <a:lstStyle/>
          <a:p>
            <a:r>
              <a:rPr lang="es-MX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OBJETIVO GENERAL</a:t>
            </a:r>
            <a:endParaRPr lang="es-MX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28596" y="3143248"/>
            <a:ext cx="8143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Arial" pitchFamily="34" charset="0"/>
                <a:cs typeface="Arial" pitchFamily="34" charset="0"/>
              </a:rPr>
              <a:t>Evaluar el efecto de la inoculación de la bacteria </a:t>
            </a:r>
            <a:r>
              <a:rPr lang="es-MX" sz="2400" i="1" dirty="0" smtClean="0">
                <a:latin typeface="Arial" pitchFamily="34" charset="0"/>
                <a:cs typeface="Arial" pitchFamily="34" charset="0"/>
              </a:rPr>
              <a:t>Gluconacetobacter diazotrophicus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en el crecimiento de plantas de caña de azúcar </a:t>
            </a:r>
            <a:r>
              <a:rPr lang="es-MX" sz="2400" i="1" dirty="0">
                <a:latin typeface="Arial" pitchFamily="34" charset="0"/>
                <a:cs typeface="Arial" pitchFamily="34" charset="0"/>
              </a:rPr>
              <a:t>(</a:t>
            </a:r>
            <a:r>
              <a:rPr lang="es-MX" sz="2400" i="1" dirty="0" smtClean="0">
                <a:latin typeface="Arial" pitchFamily="34" charset="0"/>
                <a:cs typeface="Arial" pitchFamily="34" charset="0"/>
              </a:rPr>
              <a:t>Saccharum officinarum</a:t>
            </a:r>
            <a:r>
              <a:rPr lang="es-MX" sz="2400" i="1" dirty="0">
                <a:latin typeface="Arial" pitchFamily="34" charset="0"/>
                <a:cs typeface="Arial" pitchFamily="34" charset="0"/>
              </a:rPr>
              <a:t>)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obtenidas </a:t>
            </a:r>
            <a:r>
              <a:rPr lang="es-MX" sz="2400" i="1" dirty="0">
                <a:latin typeface="Arial" pitchFamily="34" charset="0"/>
                <a:cs typeface="Arial" pitchFamily="34" charset="0"/>
              </a:rPr>
              <a:t>in vitro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5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285728"/>
            <a:ext cx="6143668" cy="714380"/>
          </a:xfrm>
        </p:spPr>
        <p:txBody>
          <a:bodyPr>
            <a:normAutofit fontScale="90000"/>
          </a:bodyPr>
          <a:lstStyle/>
          <a:p>
            <a:r>
              <a:rPr lang="es-MX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OBJETIVOS ESPECÍFICOS</a:t>
            </a:r>
            <a:endParaRPr lang="es-MX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85720" y="1142984"/>
            <a:ext cx="835824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s-MX" sz="1600" dirty="0" smtClean="0">
                <a:latin typeface="Arial" pitchFamily="34" charset="0"/>
                <a:cs typeface="Arial" pitchFamily="34" charset="0"/>
              </a:rPr>
              <a:t>Aislar</a:t>
            </a:r>
            <a:r>
              <a:rPr lang="es-MX" sz="1600" dirty="0">
                <a:latin typeface="Arial" pitchFamily="34" charset="0"/>
                <a:cs typeface="Arial" pitchFamily="34" charset="0"/>
              </a:rPr>
              <a:t>, purificar, caracterizar y propagar a la bacteria </a:t>
            </a:r>
            <a:r>
              <a:rPr lang="es-MX" sz="1600" i="1" dirty="0">
                <a:latin typeface="Arial" pitchFamily="34" charset="0"/>
                <a:cs typeface="Arial" pitchFamily="34" charset="0"/>
              </a:rPr>
              <a:t>G. diazotrophicus</a:t>
            </a:r>
            <a:r>
              <a:rPr lang="es-MX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de plantas </a:t>
            </a:r>
            <a:r>
              <a:rPr lang="es-MX" sz="1600" dirty="0">
                <a:latin typeface="Arial" pitchFamily="34" charset="0"/>
                <a:cs typeface="Arial" pitchFamily="34" charset="0"/>
              </a:rPr>
              <a:t>silvestres de caña de azúcar para su inoculación en plantas </a:t>
            </a:r>
            <a:r>
              <a:rPr lang="es-MX" sz="1600" i="1" dirty="0">
                <a:latin typeface="Arial" pitchFamily="34" charset="0"/>
                <a:cs typeface="Arial" pitchFamily="34" charset="0"/>
              </a:rPr>
              <a:t>in vitro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/>
            <a:endParaRPr lang="es-MX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1600" dirty="0">
                <a:latin typeface="Arial" pitchFamily="34" charset="0"/>
                <a:cs typeface="Arial" pitchFamily="34" charset="0"/>
              </a:rPr>
              <a:t>2. Inocular plantas </a:t>
            </a:r>
            <a:r>
              <a:rPr lang="es-MX" sz="1600" i="1" dirty="0">
                <a:latin typeface="Arial" pitchFamily="34" charset="0"/>
                <a:cs typeface="Arial" pitchFamily="34" charset="0"/>
              </a:rPr>
              <a:t>in vitro </a:t>
            </a:r>
            <a:r>
              <a:rPr lang="es-MX" sz="1600" dirty="0">
                <a:latin typeface="Arial" pitchFamily="34" charset="0"/>
                <a:cs typeface="Arial" pitchFamily="34" charset="0"/>
              </a:rPr>
              <a:t>de caña de azúcar con la bacteria </a:t>
            </a:r>
            <a:r>
              <a:rPr lang="es-MX" sz="1600" i="1" dirty="0">
                <a:latin typeface="Arial" pitchFamily="34" charset="0"/>
                <a:cs typeface="Arial" pitchFamily="34" charset="0"/>
              </a:rPr>
              <a:t>G</a:t>
            </a:r>
            <a:r>
              <a:rPr lang="es-MX" sz="1600" i="1" dirty="0" smtClean="0">
                <a:latin typeface="Arial" pitchFamily="34" charset="0"/>
                <a:cs typeface="Arial" pitchFamily="34" charset="0"/>
              </a:rPr>
              <a:t>. diazotrophicus</a:t>
            </a:r>
            <a:r>
              <a:rPr lang="es-MX" sz="1600" dirty="0">
                <a:latin typeface="Arial" pitchFamily="34" charset="0"/>
                <a:cs typeface="Arial" pitchFamily="34" charset="0"/>
              </a:rPr>
              <a:t>, para la obtención de plantas con un mayor 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interés comercial.</a:t>
            </a:r>
          </a:p>
          <a:p>
            <a:pPr algn="just"/>
            <a:endParaRPr lang="es-MX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1600" dirty="0">
                <a:latin typeface="Arial" pitchFamily="34" charset="0"/>
                <a:cs typeface="Arial" pitchFamily="34" charset="0"/>
              </a:rPr>
              <a:t>3. Aislar la bacteria </a:t>
            </a:r>
            <a:r>
              <a:rPr lang="es-MX" sz="1600" i="1" dirty="0">
                <a:latin typeface="Arial" pitchFamily="34" charset="0"/>
                <a:cs typeface="Arial" pitchFamily="34" charset="0"/>
              </a:rPr>
              <a:t>G. diazotrophicus </a:t>
            </a:r>
            <a:r>
              <a:rPr lang="es-MX" sz="1600" dirty="0">
                <a:latin typeface="Arial" pitchFamily="34" charset="0"/>
                <a:cs typeface="Arial" pitchFamily="34" charset="0"/>
              </a:rPr>
              <a:t>de plantas de caña de 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azúcar inoculadas </a:t>
            </a:r>
            <a:r>
              <a:rPr lang="es-MX" sz="1600" dirty="0">
                <a:latin typeface="Arial" pitchFamily="34" charset="0"/>
                <a:cs typeface="Arial" pitchFamily="34" charset="0"/>
              </a:rPr>
              <a:t>para la determinación del tratamiento más eficiente 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de colonización </a:t>
            </a:r>
            <a:r>
              <a:rPr lang="es-MX" sz="1600" dirty="0">
                <a:latin typeface="Arial" pitchFamily="34" charset="0"/>
                <a:cs typeface="Arial" pitchFamily="34" charset="0"/>
              </a:rPr>
              <a:t>bacteriana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endParaRPr lang="es-MX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1600" dirty="0">
                <a:latin typeface="Arial" pitchFamily="34" charset="0"/>
                <a:cs typeface="Arial" pitchFamily="34" charset="0"/>
              </a:rPr>
              <a:t>4. Aclimatar en invernadero plantas de caña de azúcar inoculadas con 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la bacteria </a:t>
            </a:r>
            <a:r>
              <a:rPr lang="es-MX" sz="1600" i="1" dirty="0">
                <a:latin typeface="Arial" pitchFamily="34" charset="0"/>
                <a:cs typeface="Arial" pitchFamily="34" charset="0"/>
              </a:rPr>
              <a:t>G. diazotrophicus</a:t>
            </a:r>
            <a:r>
              <a:rPr lang="es-MX" sz="1600" dirty="0">
                <a:latin typeface="Arial" pitchFamily="34" charset="0"/>
                <a:cs typeface="Arial" pitchFamily="34" charset="0"/>
              </a:rPr>
              <a:t> que presenten el mejor tratamiento 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de colonización </a:t>
            </a:r>
            <a:r>
              <a:rPr lang="es-MX" sz="1600" dirty="0">
                <a:latin typeface="Arial" pitchFamily="34" charset="0"/>
                <a:cs typeface="Arial" pitchFamily="34" charset="0"/>
              </a:rPr>
              <a:t>bacteriana para la evaluación de la simbiosis establecida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s-MX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1600" dirty="0">
                <a:latin typeface="Arial" pitchFamily="34" charset="0"/>
                <a:cs typeface="Arial" pitchFamily="34" charset="0"/>
              </a:rPr>
              <a:t>5. Determinar el efecto en la altura y biomasa de plantas de caña de azúcar </a:t>
            </a:r>
            <a:r>
              <a:rPr lang="es-MX" sz="1600" i="1" dirty="0" smtClean="0">
                <a:latin typeface="Arial" pitchFamily="34" charset="0"/>
                <a:cs typeface="Arial" pitchFamily="34" charset="0"/>
              </a:rPr>
              <a:t>in vitro </a:t>
            </a:r>
            <a:r>
              <a:rPr lang="es-MX" sz="1600" dirty="0">
                <a:latin typeface="Arial" pitchFamily="34" charset="0"/>
                <a:cs typeface="Arial" pitchFamily="34" charset="0"/>
              </a:rPr>
              <a:t>y aclimatadas para la verificación del aporte benéfico de la bacteria </a:t>
            </a:r>
            <a:r>
              <a:rPr lang="es-MX" sz="1600" i="1" dirty="0">
                <a:latin typeface="Arial" pitchFamily="34" charset="0"/>
                <a:cs typeface="Arial" pitchFamily="34" charset="0"/>
              </a:rPr>
              <a:t>G</a:t>
            </a:r>
            <a:r>
              <a:rPr lang="es-MX" sz="1600" i="1" dirty="0" smtClean="0">
                <a:latin typeface="Arial" pitchFamily="34" charset="0"/>
                <a:cs typeface="Arial" pitchFamily="34" charset="0"/>
              </a:rPr>
              <a:t>. diazotrophicus </a:t>
            </a:r>
            <a:r>
              <a:rPr lang="es-MX" sz="1600" dirty="0">
                <a:latin typeface="Arial" pitchFamily="34" charset="0"/>
                <a:cs typeface="Arial" pitchFamily="34" charset="0"/>
              </a:rPr>
              <a:t>en su desarrollo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s-MX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sz="1600" dirty="0">
                <a:latin typeface="Arial" pitchFamily="34" charset="0"/>
                <a:cs typeface="Arial" pitchFamily="34" charset="0"/>
              </a:rPr>
              <a:t>6. Determinar el contenido de nitrógeno total en plantas de caña de 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azúcar  aclimatadas </a:t>
            </a:r>
            <a:r>
              <a:rPr lang="es-MX" sz="1600" dirty="0">
                <a:latin typeface="Arial" pitchFamily="34" charset="0"/>
                <a:cs typeface="Arial" pitchFamily="34" charset="0"/>
              </a:rPr>
              <a:t>para la confirmación de la capacidad fijadora de nitrógeno de 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la bacteria </a:t>
            </a:r>
            <a:r>
              <a:rPr lang="es-MX" sz="1600" i="1" dirty="0">
                <a:latin typeface="Arial" pitchFamily="34" charset="0"/>
                <a:cs typeface="Arial" pitchFamily="34" charset="0"/>
              </a:rPr>
              <a:t>G. </a:t>
            </a:r>
            <a:r>
              <a:rPr lang="es-MX" sz="1600" i="1" dirty="0" smtClean="0">
                <a:latin typeface="Arial" pitchFamily="34" charset="0"/>
                <a:cs typeface="Arial" pitchFamily="34" charset="0"/>
              </a:rPr>
              <a:t>diazotrophicus</a:t>
            </a:r>
            <a:r>
              <a:rPr lang="es-MX" sz="1600" i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5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428604"/>
            <a:ext cx="3357586" cy="857256"/>
          </a:xfrm>
        </p:spPr>
        <p:txBody>
          <a:bodyPr>
            <a:normAutofit/>
          </a:bodyPr>
          <a:lstStyle/>
          <a:p>
            <a:r>
              <a:rPr lang="es-MX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HIPÓTESIS</a:t>
            </a:r>
            <a:endParaRPr lang="es-MX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85720" y="1928802"/>
            <a:ext cx="85011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latin typeface="Arial" pitchFamily="34" charset="0"/>
                <a:cs typeface="Arial" pitchFamily="34" charset="0"/>
              </a:rPr>
              <a:t>H1: Es posible aislar, purificar, caracterizar y propagar a la bacteria </a:t>
            </a:r>
            <a:r>
              <a:rPr lang="es-MX" sz="2400" i="1" dirty="0" smtClean="0">
                <a:latin typeface="Arial" pitchFamily="34" charset="0"/>
                <a:cs typeface="Arial" pitchFamily="34" charset="0"/>
              </a:rPr>
              <a:t>G. diazotrophicus 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de plantas de caña de azúcar que crecen de manera silvestre en el Ecuador.</a:t>
            </a:r>
          </a:p>
          <a:p>
            <a:pPr algn="ctr"/>
            <a:endParaRPr lang="es-MX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s-MX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2400" dirty="0" smtClean="0">
                <a:latin typeface="Arial" pitchFamily="34" charset="0"/>
                <a:cs typeface="Arial" pitchFamily="34" charset="0"/>
              </a:rPr>
              <a:t>H2: La inoculación de la bacteria </a:t>
            </a:r>
            <a:r>
              <a:rPr lang="es-MX" sz="2400" i="1" dirty="0" smtClean="0">
                <a:latin typeface="Arial" pitchFamily="34" charset="0"/>
                <a:cs typeface="Arial" pitchFamily="34" charset="0"/>
              </a:rPr>
              <a:t>G. diazotrophicus a 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plantas</a:t>
            </a:r>
            <a:r>
              <a:rPr lang="es-MX" sz="2400" i="1" dirty="0" smtClean="0">
                <a:latin typeface="Arial" pitchFamily="34" charset="0"/>
                <a:cs typeface="Arial" pitchFamily="34" charset="0"/>
              </a:rPr>
              <a:t> in vitro 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de caña de azúcar aumenta su altura, biomasa y contenido de nitrógeno.</a:t>
            </a:r>
            <a:endParaRPr lang="es-MX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1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4257676" cy="654032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METODOLOGÍA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32 Grupo"/>
          <p:cNvGrpSpPr/>
          <p:nvPr/>
        </p:nvGrpSpPr>
        <p:grpSpPr>
          <a:xfrm>
            <a:off x="357158" y="978083"/>
            <a:ext cx="8572560" cy="5451313"/>
            <a:chOff x="357158" y="978083"/>
            <a:chExt cx="8572560" cy="5451313"/>
          </a:xfrm>
        </p:grpSpPr>
        <p:pic>
          <p:nvPicPr>
            <p:cNvPr id="6" name="5 Imagen" descr="muestreocaña.png"/>
            <p:cNvPicPr>
              <a:picLocks noChangeAspect="1"/>
            </p:cNvPicPr>
            <p:nvPr/>
          </p:nvPicPr>
          <p:blipFill>
            <a:blip r:embed="rId3"/>
            <a:srcRect l="19243" t="2513" r="52929" b="53957"/>
            <a:stretch>
              <a:fillRect/>
            </a:stretch>
          </p:blipFill>
          <p:spPr>
            <a:xfrm>
              <a:off x="428596" y="1000108"/>
              <a:ext cx="1428760" cy="16543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6 Imagen" descr="DSCN3096.JPG"/>
            <p:cNvPicPr>
              <a:picLocks noChangeAspect="1"/>
            </p:cNvPicPr>
            <p:nvPr/>
          </p:nvPicPr>
          <p:blipFill>
            <a:blip r:embed="rId4" cstate="print"/>
            <a:srcRect l="10937" r="14062" b="15625"/>
            <a:stretch>
              <a:fillRect/>
            </a:stretch>
          </p:blipFill>
          <p:spPr>
            <a:xfrm>
              <a:off x="2714612" y="1000108"/>
              <a:ext cx="2032022" cy="17145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7 Imagen" descr="DSCN3097.JPG"/>
            <p:cNvPicPr>
              <a:picLocks noChangeAspect="1"/>
            </p:cNvPicPr>
            <p:nvPr/>
          </p:nvPicPr>
          <p:blipFill>
            <a:blip r:embed="rId5" cstate="print"/>
            <a:srcRect l="35156" t="36458" r="25781" b="44792"/>
            <a:stretch>
              <a:fillRect/>
            </a:stretch>
          </p:blipFill>
          <p:spPr>
            <a:xfrm>
              <a:off x="5357818" y="1285860"/>
              <a:ext cx="3175022" cy="11430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9 Imagen" descr="DSCN0570.JPG"/>
            <p:cNvPicPr>
              <a:picLocks noChangeAspect="1"/>
            </p:cNvPicPr>
            <p:nvPr/>
          </p:nvPicPr>
          <p:blipFill>
            <a:blip r:embed="rId6" cstate="print"/>
            <a:srcRect l="31543" t="41667" r="46875" b="25000"/>
            <a:stretch>
              <a:fillRect/>
            </a:stretch>
          </p:blipFill>
          <p:spPr>
            <a:xfrm>
              <a:off x="7143768" y="2714620"/>
              <a:ext cx="1541736" cy="17859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10 Imagen" descr="lgip liquido tallo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9388" y="2714620"/>
              <a:ext cx="658161" cy="18573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12 Imagen" descr="detuboasolidolgip.png"/>
            <p:cNvPicPr>
              <a:picLocks noChangeAspect="1"/>
            </p:cNvPicPr>
            <p:nvPr/>
          </p:nvPicPr>
          <p:blipFill>
            <a:blip r:embed="rId8"/>
            <a:srcRect l="38835" r="5341" b="10299"/>
            <a:stretch>
              <a:fillRect/>
            </a:stretch>
          </p:blipFill>
          <p:spPr>
            <a:xfrm>
              <a:off x="3714744" y="3000372"/>
              <a:ext cx="2143140" cy="14526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13 Imagen" descr="DSCN0674.JPG"/>
            <p:cNvPicPr>
              <a:picLocks noChangeAspect="1"/>
            </p:cNvPicPr>
            <p:nvPr/>
          </p:nvPicPr>
          <p:blipFill>
            <a:blip r:embed="rId9" cstate="print"/>
            <a:srcRect l="35294" t="10457" r="19608" b="34641"/>
            <a:stretch>
              <a:fillRect/>
            </a:stretch>
          </p:blipFill>
          <p:spPr>
            <a:xfrm>
              <a:off x="357158" y="3071810"/>
              <a:ext cx="1857388" cy="16958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14 Imagen" descr="gram2.png"/>
            <p:cNvPicPr>
              <a:picLocks noChangeAspect="1"/>
            </p:cNvPicPr>
            <p:nvPr/>
          </p:nvPicPr>
          <p:blipFill>
            <a:blip r:embed="rId10"/>
            <a:srcRect r="45570" b="5263"/>
            <a:stretch>
              <a:fillRect/>
            </a:stretch>
          </p:blipFill>
          <p:spPr>
            <a:xfrm>
              <a:off x="500035" y="4872799"/>
              <a:ext cx="1643073" cy="15565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15 Imagen" descr="azucares.png"/>
            <p:cNvPicPr>
              <a:picLocks noChangeAspect="1"/>
            </p:cNvPicPr>
            <p:nvPr/>
          </p:nvPicPr>
          <p:blipFill>
            <a:blip r:embed="rId11" cstate="print"/>
            <a:srcRect r="39130"/>
            <a:stretch>
              <a:fillRect/>
            </a:stretch>
          </p:blipFill>
          <p:spPr>
            <a:xfrm>
              <a:off x="1785918" y="5143512"/>
              <a:ext cx="2000264" cy="12453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16 Imagen" descr="catalasa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00496" y="5429264"/>
              <a:ext cx="1785950" cy="8929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17 Imagen" descr="sim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71802" y="4643446"/>
              <a:ext cx="1238666" cy="11580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18 CuadroTexto"/>
            <p:cNvSpPr txBox="1"/>
            <p:nvPr/>
          </p:nvSpPr>
          <p:spPr>
            <a:xfrm>
              <a:off x="357158" y="2643182"/>
              <a:ext cx="928694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Muestreo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22 Flecha derecha"/>
            <p:cNvSpPr/>
            <p:nvPr/>
          </p:nvSpPr>
          <p:spPr>
            <a:xfrm>
              <a:off x="1857356" y="1714488"/>
              <a:ext cx="714380" cy="285752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23 Flecha derecha"/>
            <p:cNvSpPr/>
            <p:nvPr/>
          </p:nvSpPr>
          <p:spPr>
            <a:xfrm>
              <a:off x="4714876" y="1714488"/>
              <a:ext cx="714380" cy="285752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2928926" y="2643182"/>
              <a:ext cx="1490674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Desinfección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5938846" y="978083"/>
              <a:ext cx="2062178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Cortes vegetales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26 Flecha curvada hacia la izquierda"/>
            <p:cNvSpPr/>
            <p:nvPr/>
          </p:nvSpPr>
          <p:spPr>
            <a:xfrm>
              <a:off x="8501090" y="2143116"/>
              <a:ext cx="428628" cy="1000132"/>
            </a:xfrm>
            <a:prstGeom prst="curvedLef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7286644" y="4500570"/>
              <a:ext cx="1490674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Siembra 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28 Flecha curvada hacia arriba"/>
            <p:cNvSpPr/>
            <p:nvPr/>
          </p:nvSpPr>
          <p:spPr>
            <a:xfrm rot="10800000" flipV="1">
              <a:off x="5214942" y="4572008"/>
              <a:ext cx="1785950" cy="714380"/>
            </a:xfrm>
            <a:prstGeom prst="curvedUp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30" name="29 CuadroTexto"/>
            <p:cNvSpPr txBox="1"/>
            <p:nvPr/>
          </p:nvSpPr>
          <p:spPr>
            <a:xfrm>
              <a:off x="4643438" y="2928934"/>
              <a:ext cx="1490674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Purificación 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1428728" y="4643446"/>
              <a:ext cx="1490674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Caracterización 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31 Flecha izquierda"/>
            <p:cNvSpPr/>
            <p:nvPr/>
          </p:nvSpPr>
          <p:spPr>
            <a:xfrm rot="19847743">
              <a:off x="2609247" y="3866466"/>
              <a:ext cx="928694" cy="360997"/>
            </a:xfrm>
            <a:prstGeom prst="lef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1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4257676" cy="654032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METODOLOGÍA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23 Tabla"/>
          <p:cNvGraphicFramePr>
            <a:graphicFrameLocks noGrp="1"/>
          </p:cNvGraphicFramePr>
          <p:nvPr/>
        </p:nvGraphicFramePr>
        <p:xfrm>
          <a:off x="5286381" y="428604"/>
          <a:ext cx="3643335" cy="153257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214445"/>
                <a:gridCol w="1214445"/>
                <a:gridCol w="1214445"/>
              </a:tblGrid>
              <a:tr h="346064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TRATAMIENTO</a:t>
                      </a:r>
                      <a:endParaRPr lang="es-MX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[</a:t>
                      </a:r>
                      <a:r>
                        <a:rPr lang="es-MX" sz="1100" baseline="0" dirty="0" smtClean="0"/>
                        <a:t> MS]</a:t>
                      </a:r>
                      <a:endParaRPr lang="es-MX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 [</a:t>
                      </a:r>
                      <a:r>
                        <a:rPr lang="es-MX" sz="1100" baseline="0" dirty="0" smtClean="0"/>
                        <a:t>SACAROSA]</a:t>
                      </a:r>
                      <a:endParaRPr lang="es-MX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662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T1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10 %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smtClean="0"/>
                        <a:t>2</a:t>
                      </a:r>
                      <a:r>
                        <a:rPr lang="es-MX" sz="1000" smtClean="0"/>
                        <a:t>g</a:t>
                      </a:r>
                      <a:r>
                        <a:rPr lang="es-MX" sz="1000" smtClean="0">
                          <a:latin typeface="+mn-lt"/>
                          <a:cs typeface="Calibri"/>
                        </a:rPr>
                        <a:t>·</a:t>
                      </a:r>
                      <a:r>
                        <a:rPr lang="es-MX" sz="12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es-MX" sz="1200" kern="1200" baseline="300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s-MX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9662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T2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10 %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4 </a:t>
                      </a:r>
                      <a:r>
                        <a:rPr lang="es-MX" sz="1000" dirty="0" smtClean="0"/>
                        <a:t>g</a:t>
                      </a:r>
                      <a:r>
                        <a:rPr lang="es-MX" sz="1000" dirty="0" smtClean="0">
                          <a:latin typeface="+mn-lt"/>
                          <a:cs typeface="Calibri"/>
                        </a:rPr>
                        <a:t>·</a:t>
                      </a: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es-MX" sz="12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662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T3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20 %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2 </a:t>
                      </a:r>
                      <a:r>
                        <a:rPr lang="es-MX" sz="1000" dirty="0" smtClean="0"/>
                        <a:t>g</a:t>
                      </a:r>
                      <a:r>
                        <a:rPr lang="es-MX" sz="1000" dirty="0" smtClean="0">
                          <a:latin typeface="+mn-lt"/>
                          <a:cs typeface="Calibri"/>
                        </a:rPr>
                        <a:t>·</a:t>
                      </a: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es-MX" sz="12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662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T4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20 %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4 </a:t>
                      </a:r>
                      <a:r>
                        <a:rPr lang="es-MX" sz="1000" dirty="0" smtClean="0"/>
                        <a:t>g</a:t>
                      </a:r>
                      <a:r>
                        <a:rPr lang="es-MX" sz="1000" dirty="0" smtClean="0">
                          <a:latin typeface="+mn-lt"/>
                          <a:cs typeface="Calibri"/>
                        </a:rPr>
                        <a:t>·</a:t>
                      </a: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es-MX" sz="12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0" name="29 Grupo"/>
          <p:cNvGrpSpPr/>
          <p:nvPr/>
        </p:nvGrpSpPr>
        <p:grpSpPr>
          <a:xfrm>
            <a:off x="-28607" y="656622"/>
            <a:ext cx="9101201" cy="5866237"/>
            <a:chOff x="-28607" y="656622"/>
            <a:chExt cx="9101201" cy="5866237"/>
          </a:xfrm>
        </p:grpSpPr>
        <p:pic>
          <p:nvPicPr>
            <p:cNvPr id="17" name="16 Imagen" descr="mediosrepr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8607" y="1285860"/>
              <a:ext cx="3600475" cy="10001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17 Imagen" descr="inmersion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6116" y="2857496"/>
              <a:ext cx="1500198" cy="1178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18 Imagen" descr="incubacion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4282" y="3071810"/>
              <a:ext cx="2942214" cy="12144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19 Imagen" descr="licua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6314" y="4572008"/>
              <a:ext cx="1453545" cy="10791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21 Imagen" descr="licua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28860" y="5000636"/>
              <a:ext cx="2571768" cy="1077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22 Imagen" descr="verde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28728" y="4643446"/>
              <a:ext cx="1215536" cy="17000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96 Imagen" descr="invitro1.png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890713" y="2714620"/>
              <a:ext cx="4039005" cy="11525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11 CuadroTexto"/>
            <p:cNvSpPr txBox="1"/>
            <p:nvPr/>
          </p:nvSpPr>
          <p:spPr>
            <a:xfrm>
              <a:off x="1857356" y="2214554"/>
              <a:ext cx="1490674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Propagación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12 Flecha doblada"/>
            <p:cNvSpPr/>
            <p:nvPr/>
          </p:nvSpPr>
          <p:spPr>
            <a:xfrm rot="899955">
              <a:off x="4400981" y="656622"/>
              <a:ext cx="714380" cy="428628"/>
            </a:xfrm>
            <a:prstGeom prst="ben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15" name="14 Flecha abajo"/>
            <p:cNvSpPr/>
            <p:nvPr/>
          </p:nvSpPr>
          <p:spPr>
            <a:xfrm>
              <a:off x="6786578" y="2071678"/>
              <a:ext cx="285752" cy="571504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3500430" y="4000504"/>
              <a:ext cx="1214446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Inoculación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285720" y="4143380"/>
              <a:ext cx="1214446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Incubación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25 Flecha curvada hacia arriba"/>
            <p:cNvSpPr/>
            <p:nvPr/>
          </p:nvSpPr>
          <p:spPr>
            <a:xfrm rot="9953900">
              <a:off x="2679092" y="2748319"/>
              <a:ext cx="785818" cy="357190"/>
            </a:xfrm>
            <a:prstGeom prst="curvedUp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3286116" y="6215082"/>
              <a:ext cx="1490674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Evaluación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27 Flecha doblada hacia arriba"/>
            <p:cNvSpPr/>
            <p:nvPr/>
          </p:nvSpPr>
          <p:spPr>
            <a:xfrm rot="5400000">
              <a:off x="714348" y="4643446"/>
              <a:ext cx="571504" cy="714380"/>
            </a:xfrm>
            <a:prstGeom prst="bentUp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" name="28 Estrella de 5 puntas"/>
            <p:cNvSpPr/>
            <p:nvPr/>
          </p:nvSpPr>
          <p:spPr>
            <a:xfrm>
              <a:off x="6500826" y="4071942"/>
              <a:ext cx="2571768" cy="1785950"/>
            </a:xfrm>
            <a:prstGeom prst="star5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Mejor tratamiento</a:t>
              </a:r>
              <a:endParaRPr lang="es-MX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31 Flecha doblada hacia arriba"/>
            <p:cNvSpPr/>
            <p:nvPr/>
          </p:nvSpPr>
          <p:spPr>
            <a:xfrm rot="3081408">
              <a:off x="5974441" y="5121474"/>
              <a:ext cx="544049" cy="925900"/>
            </a:xfrm>
            <a:prstGeom prst="bentUp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4" name="33 Imagen" descr="macfa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14744" y="1071546"/>
              <a:ext cx="857256" cy="1420932"/>
            </a:xfrm>
            <a:prstGeom prst="rect">
              <a:avLst/>
            </a:prstGeom>
          </p:spPr>
        </p:pic>
        <p:sp>
          <p:nvSpPr>
            <p:cNvPr id="36" name="35 CuadroTexto"/>
            <p:cNvSpPr txBox="1"/>
            <p:nvPr/>
          </p:nvSpPr>
          <p:spPr>
            <a:xfrm>
              <a:off x="7286644" y="2500306"/>
              <a:ext cx="1214446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Lavado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37 Flecha curvada hacia arriba"/>
            <p:cNvSpPr/>
            <p:nvPr/>
          </p:nvSpPr>
          <p:spPr>
            <a:xfrm rot="9953900">
              <a:off x="4532236" y="2519216"/>
              <a:ext cx="785818" cy="357190"/>
            </a:xfrm>
            <a:prstGeom prst="curvedUp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5929313"/>
            <a:ext cx="2870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1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4257676" cy="654032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METODOLOGÍA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23 Tabla"/>
          <p:cNvGraphicFramePr>
            <a:graphicFrameLocks noGrp="1"/>
          </p:cNvGraphicFramePr>
          <p:nvPr/>
        </p:nvGraphicFramePr>
        <p:xfrm>
          <a:off x="5286381" y="428604"/>
          <a:ext cx="3643335" cy="153257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214445"/>
                <a:gridCol w="1214445"/>
                <a:gridCol w="1214445"/>
              </a:tblGrid>
              <a:tr h="346064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TRATAMIENTO</a:t>
                      </a:r>
                      <a:endParaRPr lang="es-MX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[</a:t>
                      </a:r>
                      <a:r>
                        <a:rPr lang="es-MX" sz="1100" baseline="0" dirty="0" smtClean="0"/>
                        <a:t> MS]</a:t>
                      </a:r>
                      <a:endParaRPr lang="es-MX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 smtClean="0"/>
                        <a:t> [</a:t>
                      </a:r>
                      <a:r>
                        <a:rPr lang="es-MX" sz="1100" baseline="0" dirty="0" smtClean="0"/>
                        <a:t>SACAROSA]</a:t>
                      </a:r>
                      <a:endParaRPr lang="es-MX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662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T1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10 %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smtClean="0"/>
                        <a:t>2</a:t>
                      </a:r>
                      <a:r>
                        <a:rPr lang="es-MX" sz="1000" smtClean="0"/>
                        <a:t>g</a:t>
                      </a:r>
                      <a:r>
                        <a:rPr lang="es-MX" sz="1000" smtClean="0">
                          <a:latin typeface="+mn-lt"/>
                          <a:cs typeface="Calibri"/>
                        </a:rPr>
                        <a:t>·</a:t>
                      </a:r>
                      <a:r>
                        <a:rPr lang="es-MX" sz="120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es-MX" sz="1200" kern="1200" baseline="300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s-MX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9662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T2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10 %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4 </a:t>
                      </a:r>
                      <a:r>
                        <a:rPr lang="es-MX" sz="1000" dirty="0" smtClean="0"/>
                        <a:t>g</a:t>
                      </a:r>
                      <a:r>
                        <a:rPr lang="es-MX" sz="1000" dirty="0" smtClean="0">
                          <a:latin typeface="+mn-lt"/>
                          <a:cs typeface="Calibri"/>
                        </a:rPr>
                        <a:t>·</a:t>
                      </a: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es-MX" sz="12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662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T3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20 %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2 </a:t>
                      </a:r>
                      <a:r>
                        <a:rPr lang="es-MX" sz="1000" dirty="0" smtClean="0"/>
                        <a:t>g</a:t>
                      </a:r>
                      <a:r>
                        <a:rPr lang="es-MX" sz="1000" dirty="0" smtClean="0">
                          <a:latin typeface="+mn-lt"/>
                          <a:cs typeface="Calibri"/>
                        </a:rPr>
                        <a:t>·</a:t>
                      </a: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es-MX" sz="12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9662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T4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20 %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4 </a:t>
                      </a:r>
                      <a:r>
                        <a:rPr lang="es-MX" sz="1000" dirty="0" smtClean="0"/>
                        <a:t>g</a:t>
                      </a:r>
                      <a:r>
                        <a:rPr lang="es-MX" sz="1000" dirty="0" smtClean="0">
                          <a:latin typeface="+mn-lt"/>
                          <a:cs typeface="Calibri"/>
                        </a:rPr>
                        <a:t>·</a:t>
                      </a:r>
                      <a:r>
                        <a:rPr lang="es-MX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es-MX" sz="12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9" name="28 Grupo"/>
          <p:cNvGrpSpPr/>
          <p:nvPr/>
        </p:nvGrpSpPr>
        <p:grpSpPr>
          <a:xfrm>
            <a:off x="-28607" y="656622"/>
            <a:ext cx="8958325" cy="5866237"/>
            <a:chOff x="-28607" y="656622"/>
            <a:chExt cx="8958325" cy="5866237"/>
          </a:xfrm>
        </p:grpSpPr>
        <p:pic>
          <p:nvPicPr>
            <p:cNvPr id="17" name="16 Imagen" descr="mediosrepr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8607" y="1285860"/>
              <a:ext cx="3600475" cy="10001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17 Imagen" descr="inmersion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6116" y="2857496"/>
              <a:ext cx="1500198" cy="1178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18 Imagen" descr="incubacion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4282" y="3071810"/>
              <a:ext cx="2942214" cy="12144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19 Imagen" descr="licua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6314" y="4572008"/>
              <a:ext cx="1453545" cy="10791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21 Imagen" descr="licua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28860" y="5000636"/>
              <a:ext cx="2571768" cy="1077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22 Imagen" descr="verde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28728" y="4643446"/>
              <a:ext cx="1215536" cy="17000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96 Imagen" descr="invitro1.png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890713" y="2714620"/>
              <a:ext cx="4039005" cy="11525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11 CuadroTexto"/>
            <p:cNvSpPr txBox="1"/>
            <p:nvPr/>
          </p:nvSpPr>
          <p:spPr>
            <a:xfrm>
              <a:off x="1857356" y="2214554"/>
              <a:ext cx="1490674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Propagación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12 Flecha doblada"/>
            <p:cNvSpPr/>
            <p:nvPr/>
          </p:nvSpPr>
          <p:spPr>
            <a:xfrm rot="899955">
              <a:off x="4400981" y="656622"/>
              <a:ext cx="714380" cy="428628"/>
            </a:xfrm>
            <a:prstGeom prst="ben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15" name="14 Flecha abajo"/>
            <p:cNvSpPr/>
            <p:nvPr/>
          </p:nvSpPr>
          <p:spPr>
            <a:xfrm>
              <a:off x="6786578" y="2071678"/>
              <a:ext cx="285752" cy="571504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3500430" y="4000504"/>
              <a:ext cx="1214446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Inoculación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285720" y="4143380"/>
              <a:ext cx="1214446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Incubación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25 Flecha curvada hacia arriba"/>
            <p:cNvSpPr/>
            <p:nvPr/>
          </p:nvSpPr>
          <p:spPr>
            <a:xfrm rot="9953900">
              <a:off x="2679092" y="2748319"/>
              <a:ext cx="785818" cy="357190"/>
            </a:xfrm>
            <a:prstGeom prst="curvedUp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3286116" y="6215082"/>
              <a:ext cx="1490674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Evaluación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27 Flecha doblada hacia arriba"/>
            <p:cNvSpPr/>
            <p:nvPr/>
          </p:nvSpPr>
          <p:spPr>
            <a:xfrm rot="5400000">
              <a:off x="714348" y="4643446"/>
              <a:ext cx="571504" cy="714380"/>
            </a:xfrm>
            <a:prstGeom prst="bentUp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" name="31 Flecha doblada hacia arriba"/>
            <p:cNvSpPr/>
            <p:nvPr/>
          </p:nvSpPr>
          <p:spPr>
            <a:xfrm rot="3081408">
              <a:off x="5974441" y="5121474"/>
              <a:ext cx="544049" cy="925900"/>
            </a:xfrm>
            <a:prstGeom prst="bentUp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4" name="33 Imagen" descr="macfa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14744" y="1071546"/>
              <a:ext cx="857256" cy="1420932"/>
            </a:xfrm>
            <a:prstGeom prst="rect">
              <a:avLst/>
            </a:prstGeom>
          </p:spPr>
        </p:pic>
        <p:sp>
          <p:nvSpPr>
            <p:cNvPr id="36" name="35 CuadroTexto"/>
            <p:cNvSpPr txBox="1"/>
            <p:nvPr/>
          </p:nvSpPr>
          <p:spPr>
            <a:xfrm>
              <a:off x="7286644" y="2500306"/>
              <a:ext cx="1214446" cy="30777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 smtClean="0">
                  <a:latin typeface="Arial" pitchFamily="34" charset="0"/>
                  <a:cs typeface="Arial" pitchFamily="34" charset="0"/>
                </a:rPr>
                <a:t>Lavado</a:t>
              </a:r>
              <a:endParaRPr lang="es-MX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37 Flecha curvada hacia arriba"/>
            <p:cNvSpPr/>
            <p:nvPr/>
          </p:nvSpPr>
          <p:spPr>
            <a:xfrm rot="9953900">
              <a:off x="4532236" y="2519216"/>
              <a:ext cx="785818" cy="357190"/>
            </a:xfrm>
            <a:prstGeom prst="curvedUp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6572264" y="4214818"/>
              <a:ext cx="2214578" cy="107157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dirty="0" smtClean="0">
                  <a:solidFill>
                    <a:srgbClr val="7030A0"/>
                  </a:solidFill>
                </a:rPr>
                <a:t>Colonización de </a:t>
              </a:r>
              <a:r>
                <a:rPr lang="es-MX" i="1" dirty="0" smtClean="0">
                  <a:solidFill>
                    <a:srgbClr val="7030A0"/>
                  </a:solidFill>
                </a:rPr>
                <a:t>G. diazotrophicus</a:t>
              </a:r>
              <a:endParaRPr lang="es-MX" dirty="0">
                <a:solidFill>
                  <a:srgbClr val="7030A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1032</Words>
  <Application>Microsoft Office PowerPoint</Application>
  <PresentationFormat>Presentación en pantalla (4:3)</PresentationFormat>
  <Paragraphs>259</Paragraphs>
  <Slides>36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8" baseType="lpstr">
      <vt:lpstr>Tema de Office</vt:lpstr>
      <vt:lpstr>CorelDRAW</vt:lpstr>
      <vt:lpstr>Diapositiva 1</vt:lpstr>
      <vt:lpstr>PROBLEMA</vt:lpstr>
      <vt:lpstr>JUSTIFICACIÓN</vt:lpstr>
      <vt:lpstr>OBJETIVO GENERAL</vt:lpstr>
      <vt:lpstr>OBJETIVOS ESPECÍFICOS</vt:lpstr>
      <vt:lpstr>HIPÓTESIS</vt:lpstr>
      <vt:lpstr>METODOLOGÍA</vt:lpstr>
      <vt:lpstr>METODOLOGÍA</vt:lpstr>
      <vt:lpstr>METODOLOGÍA</vt:lpstr>
      <vt:lpstr>METODOLOGÍA</vt:lpstr>
      <vt:lpstr>METODOLOGÍA</vt:lpstr>
      <vt:lpstr>RESULTADOS Y DISCUSIÓN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Liss</dc:creator>
  <cp:lastModifiedBy>Liss</cp:lastModifiedBy>
  <cp:revision>66</cp:revision>
  <dcterms:created xsi:type="dcterms:W3CDTF">2014-09-02T23:53:53Z</dcterms:created>
  <dcterms:modified xsi:type="dcterms:W3CDTF">2014-10-07T02:36:44Z</dcterms:modified>
</cp:coreProperties>
</file>