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258" r:id="rId4"/>
    <p:sldId id="259" r:id="rId5"/>
    <p:sldId id="260" r:id="rId6"/>
    <p:sldId id="262" r:id="rId7"/>
    <p:sldId id="263" r:id="rId8"/>
    <p:sldId id="346" r:id="rId9"/>
    <p:sldId id="347" r:id="rId10"/>
    <p:sldId id="349" r:id="rId11"/>
    <p:sldId id="350" r:id="rId12"/>
    <p:sldId id="353" r:id="rId13"/>
    <p:sldId id="354" r:id="rId14"/>
    <p:sldId id="357" r:id="rId15"/>
    <p:sldId id="359" r:id="rId16"/>
    <p:sldId id="361" r:id="rId17"/>
    <p:sldId id="362" r:id="rId18"/>
    <p:sldId id="363" r:id="rId19"/>
    <p:sldId id="364" r:id="rId20"/>
    <p:sldId id="368" r:id="rId21"/>
    <p:sldId id="371" r:id="rId22"/>
    <p:sldId id="374" r:id="rId23"/>
    <p:sldId id="375" r:id="rId24"/>
    <p:sldId id="376" r:id="rId25"/>
    <p:sldId id="424" r:id="rId26"/>
    <p:sldId id="382" r:id="rId27"/>
    <p:sldId id="383" r:id="rId28"/>
    <p:sldId id="385" r:id="rId29"/>
    <p:sldId id="387" r:id="rId30"/>
    <p:sldId id="390" r:id="rId31"/>
    <p:sldId id="391" r:id="rId32"/>
    <p:sldId id="393" r:id="rId33"/>
    <p:sldId id="394" r:id="rId34"/>
    <p:sldId id="395" r:id="rId35"/>
    <p:sldId id="396" r:id="rId36"/>
    <p:sldId id="397" r:id="rId37"/>
    <p:sldId id="398" r:id="rId38"/>
    <p:sldId id="399" r:id="rId39"/>
    <p:sldId id="404" r:id="rId40"/>
    <p:sldId id="405" r:id="rId41"/>
    <p:sldId id="406" r:id="rId42"/>
    <p:sldId id="409" r:id="rId43"/>
    <p:sldId id="410" r:id="rId44"/>
    <p:sldId id="411" r:id="rId45"/>
    <p:sldId id="412" r:id="rId46"/>
    <p:sldId id="414" r:id="rId47"/>
    <p:sldId id="422" r:id="rId48"/>
    <p:sldId id="416" r:id="rId49"/>
    <p:sldId id="417" r:id="rId50"/>
    <p:sldId id="423" r:id="rId51"/>
    <p:sldId id="418" r:id="rId52"/>
    <p:sldId id="419" r:id="rId53"/>
    <p:sldId id="420" r:id="rId54"/>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5" d="100"/>
          <a:sy n="75" d="100"/>
        </p:scale>
        <p:origin x="-1824" y="-33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C"/>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C"/>
          </a:p>
        </p:txBody>
      </p:sp>
      <p:sp>
        <p:nvSpPr>
          <p:cNvPr id="4" name="3 Marcador de fecha"/>
          <p:cNvSpPr>
            <a:spLocks noGrp="1"/>
          </p:cNvSpPr>
          <p:nvPr>
            <p:ph type="dt" sz="half" idx="10"/>
          </p:nvPr>
        </p:nvSpPr>
        <p:spPr/>
        <p:txBody>
          <a:bodyPr/>
          <a:lstStyle/>
          <a:p>
            <a:fld id="{FF8C7B3D-90CB-45B4-A571-261B455955DB}" type="datetimeFigureOut">
              <a:rPr lang="es-EC" smtClean="0"/>
              <a:pPr/>
              <a:t>26/09/2014</a:t>
            </a:fld>
            <a:endParaRPr lang="es-EC" dirty="0"/>
          </a:p>
        </p:txBody>
      </p:sp>
      <p:sp>
        <p:nvSpPr>
          <p:cNvPr id="5" name="4 Marcador de pie de página"/>
          <p:cNvSpPr>
            <a:spLocks noGrp="1"/>
          </p:cNvSpPr>
          <p:nvPr>
            <p:ph type="ftr" sz="quarter" idx="11"/>
          </p:nvPr>
        </p:nvSpPr>
        <p:spPr/>
        <p:txBody>
          <a:bodyPr/>
          <a:lstStyle/>
          <a:p>
            <a:endParaRPr lang="es-EC" dirty="0"/>
          </a:p>
        </p:txBody>
      </p:sp>
      <p:sp>
        <p:nvSpPr>
          <p:cNvPr id="6" name="5 Marcador de número de diapositiva"/>
          <p:cNvSpPr>
            <a:spLocks noGrp="1"/>
          </p:cNvSpPr>
          <p:nvPr>
            <p:ph type="sldNum" sz="quarter" idx="12"/>
          </p:nvPr>
        </p:nvSpPr>
        <p:spPr/>
        <p:txBody>
          <a:bodyPr/>
          <a:lstStyle/>
          <a:p>
            <a:fld id="{41B3BE90-5A60-4388-92A5-3D2328EB3D2D}" type="slidenum">
              <a:rPr lang="es-EC" smtClean="0"/>
              <a:pPr/>
              <a:t>‹Nº›</a:t>
            </a:fld>
            <a:endParaRPr lang="es-EC"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FF8C7B3D-90CB-45B4-A571-261B455955DB}" type="datetimeFigureOut">
              <a:rPr lang="es-EC" smtClean="0"/>
              <a:pPr/>
              <a:t>26/09/2014</a:t>
            </a:fld>
            <a:endParaRPr lang="es-EC" dirty="0"/>
          </a:p>
        </p:txBody>
      </p:sp>
      <p:sp>
        <p:nvSpPr>
          <p:cNvPr id="5" name="4 Marcador de pie de página"/>
          <p:cNvSpPr>
            <a:spLocks noGrp="1"/>
          </p:cNvSpPr>
          <p:nvPr>
            <p:ph type="ftr" sz="quarter" idx="11"/>
          </p:nvPr>
        </p:nvSpPr>
        <p:spPr/>
        <p:txBody>
          <a:bodyPr/>
          <a:lstStyle/>
          <a:p>
            <a:endParaRPr lang="es-EC" dirty="0"/>
          </a:p>
        </p:txBody>
      </p:sp>
      <p:sp>
        <p:nvSpPr>
          <p:cNvPr id="6" name="5 Marcador de número de diapositiva"/>
          <p:cNvSpPr>
            <a:spLocks noGrp="1"/>
          </p:cNvSpPr>
          <p:nvPr>
            <p:ph type="sldNum" sz="quarter" idx="12"/>
          </p:nvPr>
        </p:nvSpPr>
        <p:spPr/>
        <p:txBody>
          <a:bodyPr/>
          <a:lstStyle/>
          <a:p>
            <a:fld id="{41B3BE90-5A60-4388-92A5-3D2328EB3D2D}" type="slidenum">
              <a:rPr lang="es-EC" smtClean="0"/>
              <a:pPr/>
              <a:t>‹Nº›</a:t>
            </a:fld>
            <a:endParaRPr lang="es-EC"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FF8C7B3D-90CB-45B4-A571-261B455955DB}" type="datetimeFigureOut">
              <a:rPr lang="es-EC" smtClean="0"/>
              <a:pPr/>
              <a:t>26/09/2014</a:t>
            </a:fld>
            <a:endParaRPr lang="es-EC" dirty="0"/>
          </a:p>
        </p:txBody>
      </p:sp>
      <p:sp>
        <p:nvSpPr>
          <p:cNvPr id="5" name="4 Marcador de pie de página"/>
          <p:cNvSpPr>
            <a:spLocks noGrp="1"/>
          </p:cNvSpPr>
          <p:nvPr>
            <p:ph type="ftr" sz="quarter" idx="11"/>
          </p:nvPr>
        </p:nvSpPr>
        <p:spPr/>
        <p:txBody>
          <a:bodyPr/>
          <a:lstStyle/>
          <a:p>
            <a:endParaRPr lang="es-EC" dirty="0"/>
          </a:p>
        </p:txBody>
      </p:sp>
      <p:sp>
        <p:nvSpPr>
          <p:cNvPr id="6" name="5 Marcador de número de diapositiva"/>
          <p:cNvSpPr>
            <a:spLocks noGrp="1"/>
          </p:cNvSpPr>
          <p:nvPr>
            <p:ph type="sldNum" sz="quarter" idx="12"/>
          </p:nvPr>
        </p:nvSpPr>
        <p:spPr/>
        <p:txBody>
          <a:bodyPr/>
          <a:lstStyle/>
          <a:p>
            <a:fld id="{41B3BE90-5A60-4388-92A5-3D2328EB3D2D}" type="slidenum">
              <a:rPr lang="es-EC" smtClean="0"/>
              <a:pPr/>
              <a:t>‹Nº›</a:t>
            </a:fld>
            <a:endParaRPr lang="es-EC"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FF8C7B3D-90CB-45B4-A571-261B455955DB}" type="datetimeFigureOut">
              <a:rPr lang="es-EC" smtClean="0"/>
              <a:pPr/>
              <a:t>26/09/2014</a:t>
            </a:fld>
            <a:endParaRPr lang="es-EC" dirty="0"/>
          </a:p>
        </p:txBody>
      </p:sp>
      <p:sp>
        <p:nvSpPr>
          <p:cNvPr id="5" name="4 Marcador de pie de página"/>
          <p:cNvSpPr>
            <a:spLocks noGrp="1"/>
          </p:cNvSpPr>
          <p:nvPr>
            <p:ph type="ftr" sz="quarter" idx="11"/>
          </p:nvPr>
        </p:nvSpPr>
        <p:spPr/>
        <p:txBody>
          <a:bodyPr/>
          <a:lstStyle/>
          <a:p>
            <a:endParaRPr lang="es-EC" dirty="0"/>
          </a:p>
        </p:txBody>
      </p:sp>
      <p:sp>
        <p:nvSpPr>
          <p:cNvPr id="6" name="5 Marcador de número de diapositiva"/>
          <p:cNvSpPr>
            <a:spLocks noGrp="1"/>
          </p:cNvSpPr>
          <p:nvPr>
            <p:ph type="sldNum" sz="quarter" idx="12"/>
          </p:nvPr>
        </p:nvSpPr>
        <p:spPr/>
        <p:txBody>
          <a:bodyPr/>
          <a:lstStyle/>
          <a:p>
            <a:fld id="{41B3BE90-5A60-4388-92A5-3D2328EB3D2D}" type="slidenum">
              <a:rPr lang="es-EC" smtClean="0"/>
              <a:pPr/>
              <a:t>‹Nº›</a:t>
            </a:fld>
            <a:endParaRPr lang="es-EC"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FF8C7B3D-90CB-45B4-A571-261B455955DB}" type="datetimeFigureOut">
              <a:rPr lang="es-EC" smtClean="0"/>
              <a:pPr/>
              <a:t>26/09/2014</a:t>
            </a:fld>
            <a:endParaRPr lang="es-EC" dirty="0"/>
          </a:p>
        </p:txBody>
      </p:sp>
      <p:sp>
        <p:nvSpPr>
          <p:cNvPr id="5" name="4 Marcador de pie de página"/>
          <p:cNvSpPr>
            <a:spLocks noGrp="1"/>
          </p:cNvSpPr>
          <p:nvPr>
            <p:ph type="ftr" sz="quarter" idx="11"/>
          </p:nvPr>
        </p:nvSpPr>
        <p:spPr/>
        <p:txBody>
          <a:bodyPr/>
          <a:lstStyle/>
          <a:p>
            <a:endParaRPr lang="es-EC" dirty="0"/>
          </a:p>
        </p:txBody>
      </p:sp>
      <p:sp>
        <p:nvSpPr>
          <p:cNvPr id="6" name="5 Marcador de número de diapositiva"/>
          <p:cNvSpPr>
            <a:spLocks noGrp="1"/>
          </p:cNvSpPr>
          <p:nvPr>
            <p:ph type="sldNum" sz="quarter" idx="12"/>
          </p:nvPr>
        </p:nvSpPr>
        <p:spPr/>
        <p:txBody>
          <a:bodyPr/>
          <a:lstStyle/>
          <a:p>
            <a:fld id="{41B3BE90-5A60-4388-92A5-3D2328EB3D2D}" type="slidenum">
              <a:rPr lang="es-EC" smtClean="0"/>
              <a:pPr/>
              <a:t>‹Nº›</a:t>
            </a:fld>
            <a:endParaRPr lang="es-EC"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fecha"/>
          <p:cNvSpPr>
            <a:spLocks noGrp="1"/>
          </p:cNvSpPr>
          <p:nvPr>
            <p:ph type="dt" sz="half" idx="10"/>
          </p:nvPr>
        </p:nvSpPr>
        <p:spPr/>
        <p:txBody>
          <a:bodyPr/>
          <a:lstStyle/>
          <a:p>
            <a:fld id="{FF8C7B3D-90CB-45B4-A571-261B455955DB}" type="datetimeFigureOut">
              <a:rPr lang="es-EC" smtClean="0"/>
              <a:pPr/>
              <a:t>26/09/2014</a:t>
            </a:fld>
            <a:endParaRPr lang="es-EC" dirty="0"/>
          </a:p>
        </p:txBody>
      </p:sp>
      <p:sp>
        <p:nvSpPr>
          <p:cNvPr id="6" name="5 Marcador de pie de página"/>
          <p:cNvSpPr>
            <a:spLocks noGrp="1"/>
          </p:cNvSpPr>
          <p:nvPr>
            <p:ph type="ftr" sz="quarter" idx="11"/>
          </p:nvPr>
        </p:nvSpPr>
        <p:spPr/>
        <p:txBody>
          <a:bodyPr/>
          <a:lstStyle/>
          <a:p>
            <a:endParaRPr lang="es-EC" dirty="0"/>
          </a:p>
        </p:txBody>
      </p:sp>
      <p:sp>
        <p:nvSpPr>
          <p:cNvPr id="7" name="6 Marcador de número de diapositiva"/>
          <p:cNvSpPr>
            <a:spLocks noGrp="1"/>
          </p:cNvSpPr>
          <p:nvPr>
            <p:ph type="sldNum" sz="quarter" idx="12"/>
          </p:nvPr>
        </p:nvSpPr>
        <p:spPr/>
        <p:txBody>
          <a:bodyPr/>
          <a:lstStyle/>
          <a:p>
            <a:fld id="{41B3BE90-5A60-4388-92A5-3D2328EB3D2D}" type="slidenum">
              <a:rPr lang="es-EC" smtClean="0"/>
              <a:pPr/>
              <a:t>‹Nº›</a:t>
            </a:fld>
            <a:endParaRPr lang="es-EC"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6 Marcador de fecha"/>
          <p:cNvSpPr>
            <a:spLocks noGrp="1"/>
          </p:cNvSpPr>
          <p:nvPr>
            <p:ph type="dt" sz="half" idx="10"/>
          </p:nvPr>
        </p:nvSpPr>
        <p:spPr/>
        <p:txBody>
          <a:bodyPr/>
          <a:lstStyle/>
          <a:p>
            <a:fld id="{FF8C7B3D-90CB-45B4-A571-261B455955DB}" type="datetimeFigureOut">
              <a:rPr lang="es-EC" smtClean="0"/>
              <a:pPr/>
              <a:t>26/09/2014</a:t>
            </a:fld>
            <a:endParaRPr lang="es-EC" dirty="0"/>
          </a:p>
        </p:txBody>
      </p:sp>
      <p:sp>
        <p:nvSpPr>
          <p:cNvPr id="8" name="7 Marcador de pie de página"/>
          <p:cNvSpPr>
            <a:spLocks noGrp="1"/>
          </p:cNvSpPr>
          <p:nvPr>
            <p:ph type="ftr" sz="quarter" idx="11"/>
          </p:nvPr>
        </p:nvSpPr>
        <p:spPr/>
        <p:txBody>
          <a:bodyPr/>
          <a:lstStyle/>
          <a:p>
            <a:endParaRPr lang="es-EC" dirty="0"/>
          </a:p>
        </p:txBody>
      </p:sp>
      <p:sp>
        <p:nvSpPr>
          <p:cNvPr id="9" name="8 Marcador de número de diapositiva"/>
          <p:cNvSpPr>
            <a:spLocks noGrp="1"/>
          </p:cNvSpPr>
          <p:nvPr>
            <p:ph type="sldNum" sz="quarter" idx="12"/>
          </p:nvPr>
        </p:nvSpPr>
        <p:spPr/>
        <p:txBody>
          <a:bodyPr/>
          <a:lstStyle/>
          <a:p>
            <a:fld id="{41B3BE90-5A60-4388-92A5-3D2328EB3D2D}" type="slidenum">
              <a:rPr lang="es-EC" smtClean="0"/>
              <a:pPr/>
              <a:t>‹Nº›</a:t>
            </a:fld>
            <a:endParaRPr lang="es-EC"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fecha"/>
          <p:cNvSpPr>
            <a:spLocks noGrp="1"/>
          </p:cNvSpPr>
          <p:nvPr>
            <p:ph type="dt" sz="half" idx="10"/>
          </p:nvPr>
        </p:nvSpPr>
        <p:spPr/>
        <p:txBody>
          <a:bodyPr/>
          <a:lstStyle/>
          <a:p>
            <a:fld id="{FF8C7B3D-90CB-45B4-A571-261B455955DB}" type="datetimeFigureOut">
              <a:rPr lang="es-EC" smtClean="0"/>
              <a:pPr/>
              <a:t>26/09/2014</a:t>
            </a:fld>
            <a:endParaRPr lang="es-EC" dirty="0"/>
          </a:p>
        </p:txBody>
      </p:sp>
      <p:sp>
        <p:nvSpPr>
          <p:cNvPr id="4" name="3 Marcador de pie de página"/>
          <p:cNvSpPr>
            <a:spLocks noGrp="1"/>
          </p:cNvSpPr>
          <p:nvPr>
            <p:ph type="ftr" sz="quarter" idx="11"/>
          </p:nvPr>
        </p:nvSpPr>
        <p:spPr/>
        <p:txBody>
          <a:bodyPr/>
          <a:lstStyle/>
          <a:p>
            <a:endParaRPr lang="es-EC" dirty="0"/>
          </a:p>
        </p:txBody>
      </p:sp>
      <p:sp>
        <p:nvSpPr>
          <p:cNvPr id="5" name="4 Marcador de número de diapositiva"/>
          <p:cNvSpPr>
            <a:spLocks noGrp="1"/>
          </p:cNvSpPr>
          <p:nvPr>
            <p:ph type="sldNum" sz="quarter" idx="12"/>
          </p:nvPr>
        </p:nvSpPr>
        <p:spPr/>
        <p:txBody>
          <a:bodyPr/>
          <a:lstStyle/>
          <a:p>
            <a:fld id="{41B3BE90-5A60-4388-92A5-3D2328EB3D2D}" type="slidenum">
              <a:rPr lang="es-EC" smtClean="0"/>
              <a:pPr/>
              <a:t>‹Nº›</a:t>
            </a:fld>
            <a:endParaRPr lang="es-EC"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FF8C7B3D-90CB-45B4-A571-261B455955DB}" type="datetimeFigureOut">
              <a:rPr lang="es-EC" smtClean="0"/>
              <a:pPr/>
              <a:t>26/09/2014</a:t>
            </a:fld>
            <a:endParaRPr lang="es-EC" dirty="0"/>
          </a:p>
        </p:txBody>
      </p:sp>
      <p:sp>
        <p:nvSpPr>
          <p:cNvPr id="3" name="2 Marcador de pie de página"/>
          <p:cNvSpPr>
            <a:spLocks noGrp="1"/>
          </p:cNvSpPr>
          <p:nvPr>
            <p:ph type="ftr" sz="quarter" idx="11"/>
          </p:nvPr>
        </p:nvSpPr>
        <p:spPr/>
        <p:txBody>
          <a:bodyPr/>
          <a:lstStyle/>
          <a:p>
            <a:endParaRPr lang="es-EC" dirty="0"/>
          </a:p>
        </p:txBody>
      </p:sp>
      <p:sp>
        <p:nvSpPr>
          <p:cNvPr id="4" name="3 Marcador de número de diapositiva"/>
          <p:cNvSpPr>
            <a:spLocks noGrp="1"/>
          </p:cNvSpPr>
          <p:nvPr>
            <p:ph type="sldNum" sz="quarter" idx="12"/>
          </p:nvPr>
        </p:nvSpPr>
        <p:spPr/>
        <p:txBody>
          <a:bodyPr/>
          <a:lstStyle/>
          <a:p>
            <a:fld id="{41B3BE90-5A60-4388-92A5-3D2328EB3D2D}" type="slidenum">
              <a:rPr lang="es-EC" smtClean="0"/>
              <a:pPr/>
              <a:t>‹Nº›</a:t>
            </a:fld>
            <a:endParaRPr lang="es-EC"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C"/>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FF8C7B3D-90CB-45B4-A571-261B455955DB}" type="datetimeFigureOut">
              <a:rPr lang="es-EC" smtClean="0"/>
              <a:pPr/>
              <a:t>26/09/2014</a:t>
            </a:fld>
            <a:endParaRPr lang="es-EC" dirty="0"/>
          </a:p>
        </p:txBody>
      </p:sp>
      <p:sp>
        <p:nvSpPr>
          <p:cNvPr id="6" name="5 Marcador de pie de página"/>
          <p:cNvSpPr>
            <a:spLocks noGrp="1"/>
          </p:cNvSpPr>
          <p:nvPr>
            <p:ph type="ftr" sz="quarter" idx="11"/>
          </p:nvPr>
        </p:nvSpPr>
        <p:spPr/>
        <p:txBody>
          <a:bodyPr/>
          <a:lstStyle/>
          <a:p>
            <a:endParaRPr lang="es-EC" dirty="0"/>
          </a:p>
        </p:txBody>
      </p:sp>
      <p:sp>
        <p:nvSpPr>
          <p:cNvPr id="7" name="6 Marcador de número de diapositiva"/>
          <p:cNvSpPr>
            <a:spLocks noGrp="1"/>
          </p:cNvSpPr>
          <p:nvPr>
            <p:ph type="sldNum" sz="quarter" idx="12"/>
          </p:nvPr>
        </p:nvSpPr>
        <p:spPr/>
        <p:txBody>
          <a:bodyPr/>
          <a:lstStyle/>
          <a:p>
            <a:fld id="{41B3BE90-5A60-4388-92A5-3D2328EB3D2D}" type="slidenum">
              <a:rPr lang="es-EC" smtClean="0"/>
              <a:pPr/>
              <a:t>‹Nº›</a:t>
            </a:fld>
            <a:endParaRPr lang="es-EC"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C"/>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dirty="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FF8C7B3D-90CB-45B4-A571-261B455955DB}" type="datetimeFigureOut">
              <a:rPr lang="es-EC" smtClean="0"/>
              <a:pPr/>
              <a:t>26/09/2014</a:t>
            </a:fld>
            <a:endParaRPr lang="es-EC" dirty="0"/>
          </a:p>
        </p:txBody>
      </p:sp>
      <p:sp>
        <p:nvSpPr>
          <p:cNvPr id="6" name="5 Marcador de pie de página"/>
          <p:cNvSpPr>
            <a:spLocks noGrp="1"/>
          </p:cNvSpPr>
          <p:nvPr>
            <p:ph type="ftr" sz="quarter" idx="11"/>
          </p:nvPr>
        </p:nvSpPr>
        <p:spPr/>
        <p:txBody>
          <a:bodyPr/>
          <a:lstStyle/>
          <a:p>
            <a:endParaRPr lang="es-EC" dirty="0"/>
          </a:p>
        </p:txBody>
      </p:sp>
      <p:sp>
        <p:nvSpPr>
          <p:cNvPr id="7" name="6 Marcador de número de diapositiva"/>
          <p:cNvSpPr>
            <a:spLocks noGrp="1"/>
          </p:cNvSpPr>
          <p:nvPr>
            <p:ph type="sldNum" sz="quarter" idx="12"/>
          </p:nvPr>
        </p:nvSpPr>
        <p:spPr/>
        <p:txBody>
          <a:bodyPr/>
          <a:lstStyle/>
          <a:p>
            <a:fld id="{41B3BE90-5A60-4388-92A5-3D2328EB3D2D}" type="slidenum">
              <a:rPr lang="es-EC" smtClean="0"/>
              <a:pPr/>
              <a:t>‹Nº›</a:t>
            </a:fld>
            <a:endParaRPr lang="es-EC"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1000" r="-1000"/>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8C7B3D-90CB-45B4-A571-261B455955DB}" type="datetimeFigureOut">
              <a:rPr lang="es-EC" smtClean="0"/>
              <a:pPr/>
              <a:t>26/09/2014</a:t>
            </a:fld>
            <a:endParaRPr lang="es-EC" dirty="0"/>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dirty="0"/>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B3BE90-5A60-4388-92A5-3D2328EB3D2D}" type="slidenum">
              <a:rPr lang="es-EC" smtClean="0"/>
              <a:pPr/>
              <a:t>‹Nº›</a:t>
            </a:fld>
            <a:endParaRPr lang="es-EC"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hyperlink" Target="Montaje%20antiguo.mp4"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s>
</file>

<file path=ppt/slides/_rels/slide4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4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4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4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4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hyperlink" Target="MONTAJE%20NUEVO.mp4"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1187624" y="2247007"/>
            <a:ext cx="7772400" cy="1470025"/>
          </a:xfrm>
        </p:spPr>
        <p:txBody>
          <a:bodyPr>
            <a:noAutofit/>
          </a:bodyPr>
          <a:lstStyle/>
          <a:p>
            <a:pPr>
              <a:tabLst>
                <a:tab pos="1962150" algn="l"/>
                <a:tab pos="2879725" algn="ctr"/>
              </a:tabLst>
            </a:pPr>
            <a:r>
              <a:rPr lang="es-ES" sz="1400" b="1" dirty="0" smtClean="0">
                <a:ea typeface="Times New Roman" pitchFamily="18" charset="0"/>
                <a:cs typeface="Arial" charset="0"/>
              </a:rPr>
              <a:t/>
            </a:r>
            <a:br>
              <a:rPr lang="es-ES" sz="1400" b="1" dirty="0" smtClean="0">
                <a:ea typeface="Times New Roman" pitchFamily="18" charset="0"/>
                <a:cs typeface="Arial" charset="0"/>
              </a:rPr>
            </a:br>
            <a:r>
              <a:rPr lang="es-ES" sz="1400" b="1" dirty="0">
                <a:ea typeface="Times New Roman" pitchFamily="18" charset="0"/>
                <a:cs typeface="Arial" charset="0"/>
              </a:rPr>
              <a:t/>
            </a:r>
            <a:br>
              <a:rPr lang="es-ES" sz="1400" b="1" dirty="0">
                <a:ea typeface="Times New Roman" pitchFamily="18" charset="0"/>
                <a:cs typeface="Arial" charset="0"/>
              </a:rPr>
            </a:br>
            <a:r>
              <a:rPr lang="es-ES" sz="1400" b="1" dirty="0" smtClean="0">
                <a:ea typeface="Times New Roman" pitchFamily="18" charset="0"/>
                <a:cs typeface="Arial" charset="0"/>
              </a:rPr>
              <a:t/>
            </a:r>
            <a:br>
              <a:rPr lang="es-ES" sz="1400" b="1" dirty="0" smtClean="0">
                <a:ea typeface="Times New Roman" pitchFamily="18" charset="0"/>
                <a:cs typeface="Arial" charset="0"/>
              </a:rPr>
            </a:br>
            <a:r>
              <a:rPr lang="es-ES" sz="1400" b="1" dirty="0" smtClean="0">
                <a:ea typeface="Times New Roman" pitchFamily="18" charset="0"/>
                <a:cs typeface="Arial" charset="0"/>
              </a:rPr>
              <a:t/>
            </a:r>
            <a:br>
              <a:rPr lang="es-ES" sz="1400" b="1" dirty="0" smtClean="0">
                <a:ea typeface="Times New Roman" pitchFamily="18" charset="0"/>
                <a:cs typeface="Arial" charset="0"/>
              </a:rPr>
            </a:br>
            <a:r>
              <a:rPr lang="es-ES" sz="1400" b="1" dirty="0" smtClean="0">
                <a:ea typeface="Times New Roman" pitchFamily="18" charset="0"/>
                <a:cs typeface="Arial" charset="0"/>
              </a:rPr>
              <a:t/>
            </a:r>
            <a:br>
              <a:rPr lang="es-ES" sz="1400" b="1" dirty="0" smtClean="0">
                <a:ea typeface="Times New Roman" pitchFamily="18" charset="0"/>
                <a:cs typeface="Arial" charset="0"/>
              </a:rPr>
            </a:br>
            <a:r>
              <a:rPr lang="es-ES" sz="1400" b="1" dirty="0" smtClean="0">
                <a:ea typeface="Times New Roman" pitchFamily="18" charset="0"/>
                <a:cs typeface="Arial" charset="0"/>
              </a:rPr>
              <a:t/>
            </a:r>
            <a:br>
              <a:rPr lang="es-ES" sz="1400" b="1" dirty="0" smtClean="0">
                <a:ea typeface="Times New Roman" pitchFamily="18" charset="0"/>
                <a:cs typeface="Arial" charset="0"/>
              </a:rPr>
            </a:br>
            <a:r>
              <a:rPr lang="es-ES" sz="1400" b="1" dirty="0" smtClean="0">
                <a:ea typeface="Times New Roman" pitchFamily="18" charset="0"/>
                <a:cs typeface="Arial" charset="0"/>
              </a:rPr>
              <a:t>DEPARTAMENTO DE CIENCIAS DE LA ENERGÍA Y MECÁNICA</a:t>
            </a:r>
            <a:br>
              <a:rPr lang="es-ES" sz="1400" b="1" dirty="0" smtClean="0">
                <a:ea typeface="Times New Roman" pitchFamily="18" charset="0"/>
                <a:cs typeface="Arial" charset="0"/>
              </a:rPr>
            </a:br>
            <a:r>
              <a:rPr lang="es-ES" sz="1400" b="1" dirty="0" smtClean="0">
                <a:ea typeface="Times New Roman" pitchFamily="18" charset="0"/>
                <a:cs typeface="Arial" charset="0"/>
              </a:rPr>
              <a:t/>
            </a:r>
            <a:br>
              <a:rPr lang="es-ES" sz="1400" b="1" dirty="0" smtClean="0">
                <a:ea typeface="Times New Roman" pitchFamily="18" charset="0"/>
                <a:cs typeface="Arial" charset="0"/>
              </a:rPr>
            </a:br>
            <a:r>
              <a:rPr lang="es-ES" sz="1600" b="1" dirty="0" smtClean="0">
                <a:ea typeface="Times New Roman" pitchFamily="18" charset="0"/>
                <a:cs typeface="Arial" charset="0"/>
              </a:rPr>
              <a:t>CARRERA DE INGENIERÍA MECÁNICA </a:t>
            </a:r>
            <a:br>
              <a:rPr lang="es-ES" sz="1600" b="1" dirty="0" smtClean="0">
                <a:ea typeface="Times New Roman" pitchFamily="18" charset="0"/>
                <a:cs typeface="Arial" charset="0"/>
              </a:rPr>
            </a:br>
            <a:r>
              <a:rPr lang="es-ES" sz="1600" b="1" dirty="0" smtClean="0">
                <a:ea typeface="Times New Roman" pitchFamily="18" charset="0"/>
                <a:cs typeface="Arial" charset="0"/>
              </a:rPr>
              <a:t/>
            </a:r>
            <a:br>
              <a:rPr lang="es-ES" sz="1600" b="1" dirty="0" smtClean="0">
                <a:ea typeface="Times New Roman" pitchFamily="18" charset="0"/>
                <a:cs typeface="Arial" charset="0"/>
              </a:rPr>
            </a:br>
            <a:r>
              <a:rPr lang="es-EC" sz="1400" b="1" dirty="0" smtClean="0">
                <a:ea typeface="Times New Roman" pitchFamily="18" charset="0"/>
                <a:cs typeface="Arial" charset="0"/>
              </a:rPr>
              <a:t>PROYECTO DE GRADO PRESENTADO COMO REQUISITO PREVIO A LA OBTENCIÓN DEL TÍTULO DE INGENIERO MECÁNICO.</a:t>
            </a:r>
            <a:r>
              <a:rPr lang="es-ES" sz="1400" dirty="0" smtClean="0">
                <a:ea typeface="Times New Roman" pitchFamily="18" charset="0"/>
                <a:cs typeface="Arial" charset="0"/>
              </a:rPr>
              <a:t/>
            </a:r>
            <a:br>
              <a:rPr lang="es-ES" sz="1400" dirty="0" smtClean="0">
                <a:ea typeface="Times New Roman" pitchFamily="18" charset="0"/>
                <a:cs typeface="Arial" charset="0"/>
              </a:rPr>
            </a:br>
            <a:r>
              <a:rPr lang="es-EC" sz="1000" dirty="0" smtClean="0">
                <a:ea typeface="Times New Roman" pitchFamily="18" charset="0"/>
                <a:cs typeface="Arial" charset="0"/>
              </a:rPr>
              <a:t/>
            </a:r>
            <a:br>
              <a:rPr lang="es-EC" sz="1000" dirty="0" smtClean="0">
                <a:ea typeface="Times New Roman" pitchFamily="18" charset="0"/>
                <a:cs typeface="Arial" charset="0"/>
              </a:rPr>
            </a:br>
            <a:r>
              <a:rPr lang="es-EC" sz="1000" dirty="0" smtClean="0">
                <a:ea typeface="Times New Roman" pitchFamily="18" charset="0"/>
                <a:cs typeface="Arial" charset="0"/>
              </a:rPr>
              <a:t/>
            </a:r>
            <a:br>
              <a:rPr lang="es-EC" sz="1000" dirty="0" smtClean="0">
                <a:ea typeface="Times New Roman" pitchFamily="18" charset="0"/>
                <a:cs typeface="Arial" charset="0"/>
              </a:rPr>
            </a:br>
            <a:r>
              <a:rPr lang="es-EC" sz="1400" b="1" dirty="0" smtClean="0">
                <a:latin typeface="Calibri" pitchFamily="34" charset="0"/>
                <a:ea typeface="Calibri" pitchFamily="34" charset="0"/>
                <a:cs typeface="Arial" charset="0"/>
              </a:rPr>
              <a:t>“</a:t>
            </a:r>
            <a:r>
              <a:rPr lang="es-EC" sz="2400" b="1" dirty="0" smtClean="0"/>
              <a:t>REDISEÑO DE LA MÁQUINA DE BOBINADO Y REBOBINADO DE CABLES DE REGISTROS ELÉCTRICOS PARA LA EMPRESA HALLIBURTON LATIN AMERICA S.A. LLC. UBICADA EN LA BASE COCA</a:t>
            </a:r>
            <a:r>
              <a:rPr lang="es-EC" sz="1400" b="1" dirty="0" smtClean="0">
                <a:latin typeface="Calibri" pitchFamily="34" charset="0"/>
                <a:cs typeface="Calibri" pitchFamily="34" charset="0"/>
              </a:rPr>
              <a:t>”</a:t>
            </a:r>
            <a:r>
              <a:rPr lang="es-EC" sz="1400" b="1" dirty="0" smtClean="0">
                <a:cs typeface="Calibri" pitchFamily="34" charset="0"/>
              </a:rPr>
              <a:t/>
            </a:r>
            <a:br>
              <a:rPr lang="es-EC" sz="1400" b="1" dirty="0" smtClean="0">
                <a:cs typeface="Calibri" pitchFamily="34" charset="0"/>
              </a:rPr>
            </a:br>
            <a:r>
              <a:rPr lang="es-EC" sz="1000" dirty="0" smtClean="0">
                <a:cs typeface="Arial" charset="0"/>
              </a:rPr>
              <a:t/>
            </a:r>
            <a:br>
              <a:rPr lang="es-EC" sz="1000" dirty="0" smtClean="0">
                <a:cs typeface="Arial" charset="0"/>
              </a:rPr>
            </a:br>
            <a:r>
              <a:rPr lang="es-EC" sz="1400" b="1" dirty="0" smtClean="0">
                <a:cs typeface="Calibri" pitchFamily="34" charset="0"/>
              </a:rPr>
              <a:t>AUTOR:</a:t>
            </a:r>
            <a:br>
              <a:rPr lang="es-EC" sz="1400" b="1" dirty="0" smtClean="0">
                <a:cs typeface="Calibri" pitchFamily="34" charset="0"/>
              </a:rPr>
            </a:br>
            <a:r>
              <a:rPr lang="es-EC" sz="1400" b="1" dirty="0" smtClean="0">
                <a:cs typeface="Calibri" pitchFamily="34" charset="0"/>
              </a:rPr>
              <a:t>CARLOS ALBERTO LUNA CHÁVEZ</a:t>
            </a:r>
            <a:br>
              <a:rPr lang="es-EC" sz="1400" b="1" dirty="0" smtClean="0">
                <a:cs typeface="Calibri" pitchFamily="34" charset="0"/>
              </a:rPr>
            </a:br>
            <a:r>
              <a:rPr lang="es-EC" sz="1400" b="1" dirty="0" smtClean="0">
                <a:cs typeface="Calibri" pitchFamily="34" charset="0"/>
              </a:rPr>
              <a:t/>
            </a:r>
            <a:br>
              <a:rPr lang="es-EC" sz="1400" b="1" dirty="0" smtClean="0">
                <a:cs typeface="Calibri" pitchFamily="34" charset="0"/>
              </a:rPr>
            </a:br>
            <a:r>
              <a:rPr lang="es-EC" sz="1400" b="1" dirty="0" smtClean="0">
                <a:cs typeface="Calibri" pitchFamily="34" charset="0"/>
              </a:rPr>
              <a:t>                                             </a:t>
            </a:r>
            <a:r>
              <a:rPr lang="es-EC" sz="1000" dirty="0" smtClean="0">
                <a:cs typeface="Arial" charset="0"/>
              </a:rPr>
              <a:t/>
            </a:r>
            <a:br>
              <a:rPr lang="es-EC" sz="1000" dirty="0" smtClean="0">
                <a:cs typeface="Arial" charset="0"/>
              </a:rPr>
            </a:br>
            <a:r>
              <a:rPr lang="es-EC" sz="1400" dirty="0" smtClean="0">
                <a:cs typeface="Times New Roman" pitchFamily="18" charset="0"/>
              </a:rPr>
              <a:t>     </a:t>
            </a:r>
            <a:r>
              <a:rPr lang="es-EC" sz="1400" b="1" dirty="0" smtClean="0">
                <a:cs typeface="Times New Roman" pitchFamily="18" charset="0"/>
              </a:rPr>
              <a:t>Ing. Naranjo Carlos Msc.            Dr. Marcelo Mejía Mena</a:t>
            </a:r>
            <a:r>
              <a:rPr lang="es-EC" sz="1400" dirty="0" smtClean="0">
                <a:cs typeface="Times New Roman" pitchFamily="18" charset="0"/>
              </a:rPr>
              <a:t>            </a:t>
            </a:r>
            <a:r>
              <a:rPr lang="es-EC" sz="1400" b="1" dirty="0" smtClean="0">
                <a:cs typeface="Times New Roman" pitchFamily="18" charset="0"/>
              </a:rPr>
              <a:t>Ing. Fernando Olmedo Msc.</a:t>
            </a:r>
            <a:r>
              <a:rPr lang="es-EC" sz="1400" b="1" dirty="0" smtClean="0">
                <a:cs typeface="Arial" charset="0"/>
              </a:rPr>
              <a:t/>
            </a:r>
            <a:br>
              <a:rPr lang="es-EC" sz="1400" b="1" dirty="0" smtClean="0">
                <a:cs typeface="Arial" charset="0"/>
              </a:rPr>
            </a:br>
            <a:r>
              <a:rPr lang="es-EC" sz="1400" b="1" dirty="0" smtClean="0">
                <a:cs typeface="Arial" charset="0"/>
              </a:rPr>
              <a:t>DI</a:t>
            </a:r>
            <a:r>
              <a:rPr lang="es-EC" sz="1400" b="1" i="1" dirty="0" smtClean="0">
                <a:cs typeface="Calibri" pitchFamily="34" charset="0"/>
              </a:rPr>
              <a:t>RECTOR                       SECRETARIO  ACADÉMICO                    CODIRECTOR</a:t>
            </a:r>
            <a:br>
              <a:rPr lang="es-EC" sz="1400" b="1" i="1" dirty="0" smtClean="0">
                <a:cs typeface="Calibri" pitchFamily="34" charset="0"/>
              </a:rPr>
            </a:br>
            <a:r>
              <a:rPr lang="es-EC" sz="1000" dirty="0" smtClean="0">
                <a:cs typeface="Arial" charset="0"/>
              </a:rPr>
              <a:t/>
            </a:r>
            <a:br>
              <a:rPr lang="es-EC" sz="1000" dirty="0" smtClean="0">
                <a:cs typeface="Arial" charset="0"/>
              </a:rPr>
            </a:br>
            <a:r>
              <a:rPr lang="es-EC" sz="1000" dirty="0" smtClean="0">
                <a:cs typeface="Arial" charset="0"/>
              </a:rPr>
              <a:t/>
            </a:r>
            <a:br>
              <a:rPr lang="es-EC" sz="1000" dirty="0" smtClean="0">
                <a:cs typeface="Arial" charset="0"/>
              </a:rPr>
            </a:br>
            <a:endParaRPr lang="es-EC" sz="1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734888" y="629816"/>
            <a:ext cx="8229600" cy="1143000"/>
          </a:xfrm>
        </p:spPr>
        <p:txBody>
          <a:bodyPr/>
          <a:lstStyle/>
          <a:p>
            <a:r>
              <a:rPr lang="es-EC" dirty="0" smtClean="0"/>
              <a:t>ANÁLISIS ESTRUCTURA ACTUAL</a:t>
            </a:r>
            <a:endParaRPr lang="es-EC" dirty="0"/>
          </a:p>
        </p:txBody>
      </p:sp>
      <p:pic>
        <p:nvPicPr>
          <p:cNvPr id="5" name="4 Imagen"/>
          <p:cNvPicPr/>
          <p:nvPr/>
        </p:nvPicPr>
        <p:blipFill>
          <a:blip r:embed="rId2" cstate="print"/>
          <a:srcRect l="33633" t="26345" r="25260"/>
          <a:stretch>
            <a:fillRect/>
          </a:stretch>
        </p:blipFill>
        <p:spPr>
          <a:xfrm>
            <a:off x="1619672" y="2204864"/>
            <a:ext cx="2808312" cy="2592288"/>
          </a:xfrm>
          <a:prstGeom prst="rect">
            <a:avLst/>
          </a:prstGeom>
        </p:spPr>
      </p:pic>
      <p:pic>
        <p:nvPicPr>
          <p:cNvPr id="6" name="5 Imagen"/>
          <p:cNvPicPr/>
          <p:nvPr/>
        </p:nvPicPr>
        <p:blipFill>
          <a:blip r:embed="rId3" cstate="print"/>
          <a:srcRect l="26159" t="18982" r="30866" b="1294"/>
          <a:stretch>
            <a:fillRect/>
          </a:stretch>
        </p:blipFill>
        <p:spPr>
          <a:xfrm>
            <a:off x="5580112" y="2276872"/>
            <a:ext cx="3096344" cy="2592288"/>
          </a:xfrm>
          <a:prstGeom prst="rect">
            <a:avLst/>
          </a:prstGeom>
        </p:spPr>
      </p:pic>
      <p:sp>
        <p:nvSpPr>
          <p:cNvPr id="8" name="3 Título"/>
          <p:cNvSpPr txBox="1">
            <a:spLocks/>
          </p:cNvSpPr>
          <p:nvPr/>
        </p:nvSpPr>
        <p:spPr>
          <a:xfrm>
            <a:off x="5508104" y="1628800"/>
            <a:ext cx="3096344" cy="566936"/>
          </a:xfrm>
          <a:prstGeom prst="rect">
            <a:avLst/>
          </a:prstGeom>
        </p:spPr>
        <p:txBody>
          <a:bodyPr vert="horz" lIns="91440" tIns="45720" rIns="91440" bIns="45720" rtlCol="0" anchor="ctr">
            <a:normAutofit fontScale="5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C" sz="4400" b="0" i="0" u="none" strike="noStrike" kern="1200" cap="none" spc="0" normalizeH="0" baseline="0" noProof="0" dirty="0" smtClean="0">
                <a:ln>
                  <a:noFill/>
                </a:ln>
                <a:solidFill>
                  <a:schemeClr val="tx1"/>
                </a:solidFill>
                <a:effectLst/>
                <a:uLnTx/>
                <a:uFillTx/>
                <a:latin typeface="+mj-lt"/>
                <a:ea typeface="+mj-ea"/>
                <a:cs typeface="+mj-cs"/>
              </a:rPr>
              <a:t>ESTRUCTURA DERECHA</a:t>
            </a:r>
            <a:endParaRPr kumimoji="0" lang="es-EC"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9" name="3 Título"/>
          <p:cNvSpPr txBox="1">
            <a:spLocks/>
          </p:cNvSpPr>
          <p:nvPr/>
        </p:nvSpPr>
        <p:spPr>
          <a:xfrm>
            <a:off x="1331640" y="1556792"/>
            <a:ext cx="3456384" cy="720080"/>
          </a:xfrm>
          <a:prstGeom prst="rect">
            <a:avLst/>
          </a:prstGeom>
        </p:spPr>
        <p:txBody>
          <a:bodyPr vert="horz" lIns="91440" tIns="45720" rIns="91440" bIns="45720" rtlCol="0" anchor="ctr">
            <a:normAutofit fontScale="5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C" sz="4400" b="0" i="0" u="none" strike="noStrike" kern="1200" cap="none" spc="0" normalizeH="0" baseline="0" noProof="0" dirty="0" smtClean="0">
                <a:ln>
                  <a:noFill/>
                </a:ln>
                <a:solidFill>
                  <a:schemeClr val="tx1"/>
                </a:solidFill>
                <a:effectLst/>
                <a:uLnTx/>
                <a:uFillTx/>
                <a:latin typeface="+mj-lt"/>
                <a:ea typeface="+mj-ea"/>
                <a:cs typeface="+mj-cs"/>
              </a:rPr>
              <a:t>ESTRUCTURA IZQUIERDA</a:t>
            </a:r>
            <a:endParaRPr kumimoji="0" lang="es-EC"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734888" y="629816"/>
            <a:ext cx="8229600" cy="1143000"/>
          </a:xfrm>
        </p:spPr>
        <p:txBody>
          <a:bodyPr/>
          <a:lstStyle/>
          <a:p>
            <a:r>
              <a:rPr lang="es-EC" dirty="0" smtClean="0"/>
              <a:t>ANÁLISIS DE ELEMENTOS</a:t>
            </a:r>
            <a:endParaRPr lang="es-EC" dirty="0"/>
          </a:p>
        </p:txBody>
      </p:sp>
      <p:sp>
        <p:nvSpPr>
          <p:cNvPr id="8" name="3 Título"/>
          <p:cNvSpPr txBox="1">
            <a:spLocks/>
          </p:cNvSpPr>
          <p:nvPr/>
        </p:nvSpPr>
        <p:spPr>
          <a:xfrm>
            <a:off x="5076056" y="1772816"/>
            <a:ext cx="3528392" cy="864096"/>
          </a:xfrm>
          <a:prstGeom prst="rect">
            <a:avLst/>
          </a:prstGeom>
        </p:spPr>
        <p:txBody>
          <a:bodyPr vert="horz" lIns="91440" tIns="45720" rIns="91440" bIns="45720" rtlCol="0" anchor="ctr">
            <a:normAutofit fontScale="47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C" sz="4400" b="0" i="0" u="none" strike="noStrike" kern="1200" cap="none" spc="0" normalizeH="0" baseline="0" noProof="0" dirty="0" smtClean="0">
                <a:ln>
                  <a:noFill/>
                </a:ln>
                <a:solidFill>
                  <a:schemeClr val="tx1"/>
                </a:solidFill>
                <a:effectLst/>
                <a:uLnTx/>
                <a:uFillTx/>
                <a:latin typeface="+mj-lt"/>
                <a:ea typeface="+mj-ea"/>
                <a:cs typeface="+mj-cs"/>
              </a:rPr>
              <a:t>Fuerzas resultantes:</a:t>
            </a:r>
          </a:p>
          <a:p>
            <a:pPr marL="0" marR="0" lvl="0" indent="0" algn="ctr" defTabSz="914400" rtl="0" eaLnBrk="1" fontAlgn="auto" latinLnBrk="0" hangingPunct="1">
              <a:lnSpc>
                <a:spcPct val="100000"/>
              </a:lnSpc>
              <a:spcBef>
                <a:spcPct val="0"/>
              </a:spcBef>
              <a:spcAft>
                <a:spcPts val="0"/>
              </a:spcAft>
              <a:buClrTx/>
              <a:buSzTx/>
              <a:buFontTx/>
              <a:buNone/>
              <a:tabLst/>
              <a:defRPr/>
            </a:pPr>
            <a:r>
              <a:rPr lang="es-EC" sz="4400" dirty="0" smtClean="0">
                <a:latin typeface="+mj-lt"/>
                <a:ea typeface="+mj-ea"/>
                <a:cs typeface="+mj-cs"/>
              </a:rPr>
              <a:t>Fm1 = Fm2 = Fm3 = 8115.84 N</a:t>
            </a:r>
            <a:endParaRPr kumimoji="0" lang="es-EC"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9" name="3 Título"/>
          <p:cNvSpPr txBox="1">
            <a:spLocks/>
          </p:cNvSpPr>
          <p:nvPr/>
        </p:nvSpPr>
        <p:spPr>
          <a:xfrm>
            <a:off x="1763688" y="1556792"/>
            <a:ext cx="1800200" cy="720080"/>
          </a:xfrm>
          <a:prstGeom prst="rect">
            <a:avLst/>
          </a:prstGeom>
        </p:spPr>
        <p:txBody>
          <a:bodyPr vert="horz" lIns="91440" tIns="45720" rIns="91440" bIns="45720" rtlCol="0" anchor="ctr">
            <a:normAutofit fontScale="325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s-EC" sz="4400" b="0" i="0" u="none" strike="noStrike" kern="1200" cap="none" spc="0" normalizeH="0" baseline="0" noProof="0" dirty="0" smtClean="0">
                <a:ln>
                  <a:noFill/>
                </a:ln>
                <a:solidFill>
                  <a:schemeClr val="tx1"/>
                </a:solidFill>
                <a:effectLst/>
                <a:uLnTx/>
                <a:uFillTx/>
                <a:latin typeface="+mj-lt"/>
                <a:ea typeface="+mj-ea"/>
                <a:cs typeface="+mj-cs"/>
              </a:rPr>
              <a:t>FUERZAS</a:t>
            </a:r>
            <a:r>
              <a:rPr kumimoji="0" lang="es-EC" sz="4400" b="0" i="0" u="none" strike="noStrike" kern="1200" cap="none" spc="0" normalizeH="0" noProof="0" dirty="0" smtClean="0">
                <a:ln>
                  <a:noFill/>
                </a:ln>
                <a:solidFill>
                  <a:schemeClr val="tx1"/>
                </a:solidFill>
                <a:effectLst/>
                <a:uLnTx/>
                <a:uFillTx/>
                <a:latin typeface="+mj-lt"/>
                <a:ea typeface="+mj-ea"/>
                <a:cs typeface="+mj-cs"/>
              </a:rPr>
              <a:t> GENERALES:</a:t>
            </a:r>
          </a:p>
          <a:p>
            <a:pPr marL="0" marR="0" lvl="0" indent="0" defTabSz="914400" rtl="0" eaLnBrk="1" fontAlgn="auto" latinLnBrk="0" hangingPunct="1">
              <a:lnSpc>
                <a:spcPct val="100000"/>
              </a:lnSpc>
              <a:spcBef>
                <a:spcPct val="0"/>
              </a:spcBef>
              <a:spcAft>
                <a:spcPts val="0"/>
              </a:spcAft>
              <a:buClrTx/>
              <a:buSzTx/>
              <a:buFont typeface="Arial" pitchFamily="34" charset="0"/>
              <a:buChar char="•"/>
              <a:tabLst/>
              <a:defRPr/>
            </a:pPr>
            <a:r>
              <a:rPr lang="es-EC" sz="4400" baseline="0" dirty="0" smtClean="0">
                <a:latin typeface="+mj-lt"/>
                <a:ea typeface="+mj-ea"/>
                <a:cs typeface="+mj-cs"/>
              </a:rPr>
              <a:t>Wtotal</a:t>
            </a:r>
            <a:r>
              <a:rPr lang="es-EC" sz="4400" dirty="0" smtClean="0">
                <a:latin typeface="+mj-lt"/>
                <a:ea typeface="+mj-ea"/>
                <a:cs typeface="+mj-cs"/>
              </a:rPr>
              <a:t> = 4965.51 Kgf</a:t>
            </a:r>
          </a:p>
          <a:p>
            <a:pPr marL="0" marR="0" lvl="0" indent="0" defTabSz="914400" rtl="0" eaLnBrk="1" fontAlgn="auto" latinLnBrk="0" hangingPunct="1">
              <a:lnSpc>
                <a:spcPct val="100000"/>
              </a:lnSpc>
              <a:spcBef>
                <a:spcPct val="0"/>
              </a:spcBef>
              <a:spcAft>
                <a:spcPts val="0"/>
              </a:spcAft>
              <a:buClrTx/>
              <a:buSzTx/>
              <a:buFont typeface="Arial" pitchFamily="34" charset="0"/>
              <a:buChar char="•"/>
              <a:tabLst/>
              <a:defRPr/>
            </a:pPr>
            <a:r>
              <a:rPr lang="es-EC" sz="4400" dirty="0" smtClean="0">
                <a:latin typeface="+mj-lt"/>
                <a:ea typeface="+mj-ea"/>
                <a:cs typeface="+mj-cs"/>
              </a:rPr>
              <a:t>Ft = 1000 Kgf</a:t>
            </a:r>
            <a:endParaRPr kumimoji="0" lang="es-EC"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6146" name="Picture 2"/>
          <p:cNvPicPr>
            <a:picLocks noChangeAspect="1" noChangeArrowheads="1"/>
          </p:cNvPicPr>
          <p:nvPr/>
        </p:nvPicPr>
        <p:blipFill>
          <a:blip r:embed="rId2" cstate="print"/>
          <a:srcRect/>
          <a:stretch>
            <a:fillRect/>
          </a:stretch>
        </p:blipFill>
        <p:spPr bwMode="auto">
          <a:xfrm>
            <a:off x="1475656" y="2348880"/>
            <a:ext cx="3163307" cy="2736304"/>
          </a:xfrm>
          <a:prstGeom prst="rect">
            <a:avLst/>
          </a:prstGeom>
          <a:noFill/>
          <a:ln w="9525">
            <a:noFill/>
            <a:miter lim="800000"/>
            <a:headEnd/>
            <a:tailEnd/>
          </a:ln>
        </p:spPr>
      </p:pic>
      <p:pic>
        <p:nvPicPr>
          <p:cNvPr id="6147" name="Picture 3"/>
          <p:cNvPicPr>
            <a:picLocks noChangeAspect="1" noChangeArrowheads="1"/>
          </p:cNvPicPr>
          <p:nvPr/>
        </p:nvPicPr>
        <p:blipFill>
          <a:blip r:embed="rId3" cstate="print"/>
          <a:srcRect/>
          <a:stretch>
            <a:fillRect/>
          </a:stretch>
        </p:blipFill>
        <p:spPr bwMode="auto">
          <a:xfrm>
            <a:off x="4788024" y="2780928"/>
            <a:ext cx="4065274" cy="178462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539552" y="1268760"/>
            <a:ext cx="4320480" cy="864096"/>
          </a:xfrm>
        </p:spPr>
        <p:txBody>
          <a:bodyPr>
            <a:normAutofit fontScale="90000"/>
          </a:bodyPr>
          <a:lstStyle/>
          <a:p>
            <a:r>
              <a:rPr lang="es-EC" dirty="0" smtClean="0"/>
              <a:t>ANÁLISIS ESTÁTICO</a:t>
            </a:r>
            <a:br>
              <a:rPr lang="es-EC" dirty="0" smtClean="0"/>
            </a:br>
            <a:r>
              <a:rPr lang="es-EC" dirty="0" smtClean="0"/>
              <a:t>-EJES-</a:t>
            </a:r>
            <a:endParaRPr lang="es-EC" dirty="0"/>
          </a:p>
        </p:txBody>
      </p:sp>
      <p:pic>
        <p:nvPicPr>
          <p:cNvPr id="6" name="Picture 2"/>
          <p:cNvPicPr>
            <a:picLocks noChangeAspect="1" noChangeArrowheads="1"/>
          </p:cNvPicPr>
          <p:nvPr/>
        </p:nvPicPr>
        <p:blipFill>
          <a:blip r:embed="rId2" cstate="print"/>
          <a:srcRect/>
          <a:stretch>
            <a:fillRect/>
          </a:stretch>
        </p:blipFill>
        <p:spPr bwMode="auto">
          <a:xfrm>
            <a:off x="0" y="2492896"/>
            <a:ext cx="4709710" cy="2808312"/>
          </a:xfrm>
          <a:prstGeom prst="rect">
            <a:avLst/>
          </a:prstGeom>
          <a:noFill/>
          <a:ln w="9525">
            <a:noFill/>
            <a:miter lim="800000"/>
            <a:headEnd/>
            <a:tailEnd/>
          </a:ln>
        </p:spPr>
      </p:pic>
      <p:pic>
        <p:nvPicPr>
          <p:cNvPr id="8195" name="Picture 3"/>
          <p:cNvPicPr>
            <a:picLocks noChangeAspect="1" noChangeArrowheads="1"/>
          </p:cNvPicPr>
          <p:nvPr/>
        </p:nvPicPr>
        <p:blipFill>
          <a:blip r:embed="rId3" cstate="print"/>
          <a:srcRect l="472" t="25158" r="74725" b="16279"/>
          <a:stretch>
            <a:fillRect/>
          </a:stretch>
        </p:blipFill>
        <p:spPr bwMode="auto">
          <a:xfrm>
            <a:off x="4788024" y="60995"/>
            <a:ext cx="4355976" cy="552824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4427984" y="0"/>
            <a:ext cx="4320480" cy="864096"/>
          </a:xfrm>
        </p:spPr>
        <p:txBody>
          <a:bodyPr>
            <a:normAutofit/>
          </a:bodyPr>
          <a:lstStyle/>
          <a:p>
            <a:r>
              <a:rPr lang="es-EC" dirty="0" smtClean="0"/>
              <a:t>RESULTADOS</a:t>
            </a:r>
            <a:endParaRPr lang="es-EC" dirty="0"/>
          </a:p>
        </p:txBody>
      </p:sp>
      <p:sp>
        <p:nvSpPr>
          <p:cNvPr id="9" name="3 Título"/>
          <p:cNvSpPr txBox="1">
            <a:spLocks/>
          </p:cNvSpPr>
          <p:nvPr/>
        </p:nvSpPr>
        <p:spPr>
          <a:xfrm>
            <a:off x="2555776" y="836712"/>
            <a:ext cx="4320480" cy="864096"/>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C" sz="4400" b="0" i="0" u="none" strike="noStrike" kern="1200" cap="none" spc="0" normalizeH="0" baseline="0" noProof="0" dirty="0" smtClean="0">
                <a:ln>
                  <a:noFill/>
                </a:ln>
                <a:solidFill>
                  <a:schemeClr val="tx1"/>
                </a:solidFill>
                <a:effectLst/>
                <a:uLnTx/>
                <a:uFillTx/>
                <a:latin typeface="+mj-lt"/>
                <a:ea typeface="+mj-ea"/>
                <a:cs typeface="+mj-cs"/>
              </a:rPr>
              <a:t>EJES</a:t>
            </a:r>
            <a:r>
              <a:rPr kumimoji="0" lang="es-EC" sz="4400" b="0" i="0" u="none" strike="noStrike" kern="1200" cap="none" spc="0" normalizeH="0" noProof="0" dirty="0" smtClean="0">
                <a:ln>
                  <a:noFill/>
                </a:ln>
                <a:solidFill>
                  <a:schemeClr val="tx1"/>
                </a:solidFill>
                <a:effectLst/>
                <a:uLnTx/>
                <a:uFillTx/>
                <a:latin typeface="+mj-lt"/>
                <a:ea typeface="+mj-ea"/>
                <a:cs typeface="+mj-cs"/>
              </a:rPr>
              <a:t> DE SUJECIÓN</a:t>
            </a:r>
            <a:endParaRPr kumimoji="0" lang="es-EC" sz="4400" b="0" i="0" u="none" strike="noStrike" kern="1200" cap="none" spc="0" normalizeH="0" baseline="0" noProof="0" dirty="0">
              <a:ln>
                <a:noFill/>
              </a:ln>
              <a:solidFill>
                <a:schemeClr val="tx1"/>
              </a:solidFill>
              <a:effectLst/>
              <a:uLnTx/>
              <a:uFillTx/>
              <a:latin typeface="+mj-lt"/>
              <a:ea typeface="+mj-ea"/>
              <a:cs typeface="+mj-cs"/>
            </a:endParaRPr>
          </a:p>
        </p:txBody>
      </p:sp>
      <p:graphicFrame>
        <p:nvGraphicFramePr>
          <p:cNvPr id="10" name="9 Tabla"/>
          <p:cNvGraphicFramePr>
            <a:graphicFrameLocks noGrp="1"/>
          </p:cNvGraphicFramePr>
          <p:nvPr/>
        </p:nvGraphicFramePr>
        <p:xfrm>
          <a:off x="1043608" y="1772816"/>
          <a:ext cx="3995420" cy="1143000"/>
        </p:xfrm>
        <a:graphic>
          <a:graphicData uri="http://schemas.openxmlformats.org/drawingml/2006/table">
            <a:tbl>
              <a:tblPr/>
              <a:tblGrid>
                <a:gridCol w="1242695"/>
                <a:gridCol w="1182370"/>
                <a:gridCol w="1570355"/>
              </a:tblGrid>
              <a:tr h="0">
                <a:tc>
                  <a:txBody>
                    <a:bodyPr/>
                    <a:lstStyle/>
                    <a:p>
                      <a:pPr algn="ctr">
                        <a:lnSpc>
                          <a:spcPct val="150000"/>
                        </a:lnSpc>
                        <a:spcAft>
                          <a:spcPts val="0"/>
                        </a:spcAft>
                      </a:pPr>
                      <a:r>
                        <a:rPr lang="es-EC" sz="1000" b="1" dirty="0">
                          <a:solidFill>
                            <a:srgbClr val="000000"/>
                          </a:solidFill>
                          <a:latin typeface="Arial"/>
                          <a:ea typeface="Times New Roman"/>
                        </a:rPr>
                        <a:t>DESCRIPCIÓN</a:t>
                      </a:r>
                      <a:endParaRPr lang="es-EC" sz="1200" dirty="0">
                        <a:solidFill>
                          <a:srgbClr val="000000"/>
                        </a:solidFill>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b="1" dirty="0">
                          <a:solidFill>
                            <a:srgbClr val="000000"/>
                          </a:solidFill>
                          <a:latin typeface="Arial"/>
                          <a:ea typeface="Times New Roman"/>
                        </a:rPr>
                        <a:t>CANTIDAD</a:t>
                      </a:r>
                      <a:endParaRPr lang="es-EC" sz="1200" dirty="0">
                        <a:solidFill>
                          <a:srgbClr val="000000"/>
                        </a:solidFill>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b="1" dirty="0">
                          <a:solidFill>
                            <a:srgbClr val="000000"/>
                          </a:solidFill>
                          <a:latin typeface="Arial"/>
                          <a:ea typeface="Times New Roman"/>
                        </a:rPr>
                        <a:t>FACTOR DE SEGURIDAD</a:t>
                      </a:r>
                      <a:endParaRPr lang="es-EC" sz="1200" dirty="0">
                        <a:solidFill>
                          <a:srgbClr val="000000"/>
                        </a:solidFill>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50000"/>
                        </a:lnSpc>
                        <a:spcAft>
                          <a:spcPts val="0"/>
                        </a:spcAft>
                      </a:pPr>
                      <a:r>
                        <a:rPr lang="es-EC" sz="1000" b="1" dirty="0">
                          <a:solidFill>
                            <a:srgbClr val="000000"/>
                          </a:solidFill>
                          <a:latin typeface="Arial"/>
                          <a:ea typeface="Times New Roman"/>
                        </a:rPr>
                        <a:t>PESO</a:t>
                      </a:r>
                      <a:endParaRPr lang="es-EC" sz="1200" dirty="0">
                        <a:solidFill>
                          <a:srgbClr val="000000"/>
                        </a:solidFill>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algn="ctr">
                        <a:lnSpc>
                          <a:spcPct val="150000"/>
                        </a:lnSpc>
                        <a:spcAft>
                          <a:spcPts val="0"/>
                        </a:spcAft>
                      </a:pPr>
                      <a:r>
                        <a:rPr lang="es-EC" sz="1000" dirty="0">
                          <a:solidFill>
                            <a:srgbClr val="000000"/>
                          </a:solidFill>
                          <a:latin typeface="Arial"/>
                          <a:ea typeface="Times New Roman"/>
                        </a:rPr>
                        <a:t>4,965.51 Kgf</a:t>
                      </a:r>
                      <a:endParaRPr lang="es-EC" sz="1200" dirty="0">
                        <a:solidFill>
                          <a:srgbClr val="000000"/>
                        </a:solidFill>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algn="ctr">
                        <a:lnSpc>
                          <a:spcPct val="150000"/>
                        </a:lnSpc>
                        <a:spcAft>
                          <a:spcPts val="0"/>
                        </a:spcAft>
                      </a:pPr>
                      <a:r>
                        <a:rPr lang="es-EC" sz="1000" dirty="0">
                          <a:solidFill>
                            <a:srgbClr val="000000"/>
                          </a:solidFill>
                          <a:latin typeface="Arial"/>
                          <a:ea typeface="Times New Roman"/>
                        </a:rPr>
                        <a:t>9.9</a:t>
                      </a:r>
                      <a:endParaRPr lang="es-EC" sz="1200" dirty="0">
                        <a:solidFill>
                          <a:srgbClr val="000000"/>
                        </a:solidFill>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C0C0C0"/>
                    </a:solidFill>
                  </a:tcPr>
                </a:tc>
              </a:tr>
              <a:tr h="0">
                <a:tc>
                  <a:txBody>
                    <a:bodyPr/>
                    <a:lstStyle/>
                    <a:p>
                      <a:pPr algn="ctr">
                        <a:lnSpc>
                          <a:spcPct val="150000"/>
                        </a:lnSpc>
                        <a:spcAft>
                          <a:spcPts val="0"/>
                        </a:spcAft>
                      </a:pPr>
                      <a:r>
                        <a:rPr lang="es-EC" sz="1000" b="1" dirty="0">
                          <a:solidFill>
                            <a:srgbClr val="000000"/>
                          </a:solidFill>
                          <a:latin typeface="Arial"/>
                          <a:ea typeface="Times New Roman"/>
                        </a:rPr>
                        <a:t>TENSIÓN</a:t>
                      </a:r>
                      <a:endParaRPr lang="es-EC" sz="1200" dirty="0">
                        <a:solidFill>
                          <a:srgbClr val="000000"/>
                        </a:solidFill>
                        <a:latin typeface="Times New Roman"/>
                        <a:ea typeface="Times New Roman"/>
                      </a:endParaRPr>
                    </a:p>
                  </a:txBody>
                  <a:tcPr marL="68580" marR="68580" marT="0" marB="0" anchor="ctr">
                    <a:lnL>
                      <a:noFill/>
                    </a:lnL>
                    <a:lnR>
                      <a:noFill/>
                    </a:lnR>
                    <a:lnT>
                      <a:noFill/>
                    </a:lnT>
                    <a:lnB>
                      <a:noFill/>
                    </a:lnB>
                  </a:tcPr>
                </a:tc>
                <a:tc>
                  <a:txBody>
                    <a:bodyPr/>
                    <a:lstStyle/>
                    <a:p>
                      <a:pPr algn="ctr">
                        <a:lnSpc>
                          <a:spcPct val="150000"/>
                        </a:lnSpc>
                        <a:spcAft>
                          <a:spcPts val="0"/>
                        </a:spcAft>
                      </a:pPr>
                      <a:r>
                        <a:rPr lang="es-EC" sz="1000" dirty="0">
                          <a:solidFill>
                            <a:srgbClr val="000000"/>
                          </a:solidFill>
                          <a:latin typeface="Arial"/>
                          <a:ea typeface="Times New Roman"/>
                        </a:rPr>
                        <a:t>1000Kgf</a:t>
                      </a:r>
                      <a:endParaRPr lang="es-EC" sz="1200" dirty="0">
                        <a:solidFill>
                          <a:srgbClr val="000000"/>
                        </a:solidFill>
                        <a:latin typeface="Times New Roman"/>
                        <a:ea typeface="Times New Roman"/>
                      </a:endParaRPr>
                    </a:p>
                  </a:txBody>
                  <a:tcPr marL="68580" marR="68580" marT="0" marB="0" anchor="ctr">
                    <a:lnL>
                      <a:noFill/>
                    </a:lnL>
                    <a:lnR>
                      <a:noFill/>
                    </a:lnR>
                    <a:lnT>
                      <a:noFill/>
                    </a:lnT>
                    <a:lnB>
                      <a:noFill/>
                    </a:lnB>
                  </a:tcPr>
                </a:tc>
                <a:tc>
                  <a:txBody>
                    <a:bodyPr/>
                    <a:lstStyle/>
                    <a:p>
                      <a:pPr algn="ctr">
                        <a:lnSpc>
                          <a:spcPct val="150000"/>
                        </a:lnSpc>
                        <a:spcAft>
                          <a:spcPts val="0"/>
                        </a:spcAft>
                      </a:pPr>
                      <a:r>
                        <a:rPr lang="es-EC" sz="1000" dirty="0">
                          <a:solidFill>
                            <a:srgbClr val="000000"/>
                          </a:solidFill>
                          <a:latin typeface="Arial"/>
                          <a:ea typeface="Times New Roman"/>
                        </a:rPr>
                        <a:t>16.3</a:t>
                      </a:r>
                      <a:endParaRPr lang="es-EC" sz="1200" dirty="0">
                        <a:solidFill>
                          <a:srgbClr val="000000"/>
                        </a:solidFill>
                        <a:latin typeface="Times New Roman"/>
                        <a:ea typeface="Times New Roman"/>
                      </a:endParaRPr>
                    </a:p>
                  </a:txBody>
                  <a:tcPr marL="68580" marR="68580" marT="0" marB="0" anchor="ctr">
                    <a:lnL>
                      <a:noFill/>
                    </a:lnL>
                    <a:lnR>
                      <a:noFill/>
                    </a:lnR>
                    <a:lnT>
                      <a:noFill/>
                    </a:lnT>
                    <a:lnB>
                      <a:noFill/>
                    </a:lnB>
                  </a:tcPr>
                </a:tc>
              </a:tr>
              <a:tr h="0">
                <a:tc>
                  <a:txBody>
                    <a:bodyPr/>
                    <a:lstStyle/>
                    <a:p>
                      <a:pPr algn="ctr">
                        <a:lnSpc>
                          <a:spcPct val="150000"/>
                        </a:lnSpc>
                        <a:spcAft>
                          <a:spcPts val="0"/>
                        </a:spcAft>
                      </a:pPr>
                      <a:r>
                        <a:rPr lang="es-EC" sz="1000" b="1" dirty="0">
                          <a:solidFill>
                            <a:srgbClr val="000000"/>
                          </a:solidFill>
                          <a:latin typeface="Arial"/>
                          <a:ea typeface="Times New Roman"/>
                        </a:rPr>
                        <a:t>SOLDADURA</a:t>
                      </a:r>
                      <a:endParaRPr lang="es-EC" sz="1200" dirty="0">
                        <a:solidFill>
                          <a:srgbClr val="000000"/>
                        </a:solidFill>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C0C0C0"/>
                    </a:solidFill>
                  </a:tcPr>
                </a:tc>
                <a:tc>
                  <a:txBody>
                    <a:bodyPr/>
                    <a:lstStyle/>
                    <a:p>
                      <a:pPr algn="ctr">
                        <a:lnSpc>
                          <a:spcPct val="150000"/>
                        </a:lnSpc>
                        <a:spcAft>
                          <a:spcPts val="0"/>
                        </a:spcAft>
                      </a:pPr>
                      <a:r>
                        <a:rPr lang="es-EC" sz="1000" dirty="0">
                          <a:solidFill>
                            <a:srgbClr val="000000"/>
                          </a:solidFill>
                          <a:latin typeface="Arial"/>
                          <a:ea typeface="Times New Roman"/>
                        </a:rPr>
                        <a:t>1500 Kgf</a:t>
                      </a:r>
                      <a:endParaRPr lang="es-EC" sz="1200" dirty="0">
                        <a:solidFill>
                          <a:srgbClr val="000000"/>
                        </a:solidFill>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C0C0C0"/>
                    </a:solidFill>
                  </a:tcPr>
                </a:tc>
                <a:tc>
                  <a:txBody>
                    <a:bodyPr/>
                    <a:lstStyle/>
                    <a:p>
                      <a:pPr algn="ctr">
                        <a:lnSpc>
                          <a:spcPct val="150000"/>
                        </a:lnSpc>
                        <a:spcAft>
                          <a:spcPts val="0"/>
                        </a:spcAft>
                      </a:pPr>
                      <a:r>
                        <a:rPr lang="es-EC" sz="1000" dirty="0">
                          <a:solidFill>
                            <a:srgbClr val="000000"/>
                          </a:solidFill>
                          <a:latin typeface="Arial"/>
                          <a:ea typeface="Times New Roman"/>
                        </a:rPr>
                        <a:t>1</a:t>
                      </a:r>
                      <a:r>
                        <a:rPr lang="es-EC" sz="1000" dirty="0" smtClean="0">
                          <a:solidFill>
                            <a:srgbClr val="000000"/>
                          </a:solidFill>
                          <a:latin typeface="Arial"/>
                          <a:ea typeface="Times New Roman"/>
                        </a:rPr>
                        <a:t>0.5</a:t>
                      </a:r>
                      <a:endParaRPr lang="es-EC" sz="1200" dirty="0">
                        <a:solidFill>
                          <a:srgbClr val="000000"/>
                        </a:solidFill>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solidFill>
                      <a:srgbClr val="C0C0C0"/>
                    </a:solidFill>
                  </a:tcPr>
                </a:tc>
              </a:tr>
            </a:tbl>
          </a:graphicData>
        </a:graphic>
      </p:graphicFrame>
      <p:pic>
        <p:nvPicPr>
          <p:cNvPr id="11" name="10 Imagen"/>
          <p:cNvPicPr/>
          <p:nvPr/>
        </p:nvPicPr>
        <p:blipFill>
          <a:blip r:embed="rId2" cstate="print"/>
          <a:srcRect/>
          <a:stretch>
            <a:fillRect/>
          </a:stretch>
        </p:blipFill>
        <p:spPr bwMode="auto">
          <a:xfrm>
            <a:off x="5652120" y="1556792"/>
            <a:ext cx="3240360" cy="1512168"/>
          </a:xfrm>
          <a:prstGeom prst="rect">
            <a:avLst/>
          </a:prstGeom>
          <a:noFill/>
          <a:ln w="9525">
            <a:noFill/>
            <a:miter lim="800000"/>
            <a:headEnd/>
            <a:tailEnd/>
          </a:ln>
        </p:spPr>
      </p:pic>
      <p:graphicFrame>
        <p:nvGraphicFramePr>
          <p:cNvPr id="12" name="11 Tabla"/>
          <p:cNvGraphicFramePr>
            <a:graphicFrameLocks noGrp="1"/>
          </p:cNvGraphicFramePr>
          <p:nvPr/>
        </p:nvGraphicFramePr>
        <p:xfrm>
          <a:off x="3635896" y="4221088"/>
          <a:ext cx="2813050" cy="914400"/>
        </p:xfrm>
        <a:graphic>
          <a:graphicData uri="http://schemas.openxmlformats.org/drawingml/2006/table">
            <a:tbl>
              <a:tblPr/>
              <a:tblGrid>
                <a:gridCol w="1242695"/>
                <a:gridCol w="1570355"/>
              </a:tblGrid>
              <a:tr h="0">
                <a:tc>
                  <a:txBody>
                    <a:bodyPr/>
                    <a:lstStyle/>
                    <a:p>
                      <a:pPr algn="ctr">
                        <a:lnSpc>
                          <a:spcPct val="150000"/>
                        </a:lnSpc>
                        <a:spcAft>
                          <a:spcPts val="0"/>
                        </a:spcAft>
                      </a:pPr>
                      <a:r>
                        <a:rPr lang="es-EC" sz="1000" b="1" dirty="0">
                          <a:solidFill>
                            <a:srgbClr val="000000"/>
                          </a:solidFill>
                          <a:latin typeface="Arial"/>
                          <a:ea typeface="Times New Roman"/>
                        </a:rPr>
                        <a:t>DESCRIPCIÓN</a:t>
                      </a:r>
                      <a:endParaRPr lang="es-EC" sz="1200" dirty="0">
                        <a:solidFill>
                          <a:srgbClr val="000000"/>
                        </a:solidFill>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b="1" dirty="0">
                          <a:solidFill>
                            <a:srgbClr val="000000"/>
                          </a:solidFill>
                          <a:latin typeface="Arial"/>
                          <a:ea typeface="Times New Roman"/>
                        </a:rPr>
                        <a:t>FACTOR DE SEGURIDAD</a:t>
                      </a:r>
                      <a:endParaRPr lang="es-EC" sz="1200" dirty="0">
                        <a:solidFill>
                          <a:srgbClr val="000000"/>
                        </a:solidFill>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50000"/>
                        </a:lnSpc>
                        <a:spcAft>
                          <a:spcPts val="0"/>
                        </a:spcAft>
                      </a:pPr>
                      <a:r>
                        <a:rPr lang="es-EC" sz="1000" b="1" dirty="0">
                          <a:solidFill>
                            <a:srgbClr val="000000"/>
                          </a:solidFill>
                          <a:latin typeface="Arial"/>
                          <a:ea typeface="Times New Roman"/>
                        </a:rPr>
                        <a:t>DERECHO</a:t>
                      </a:r>
                      <a:endParaRPr lang="es-EC" sz="1200" dirty="0">
                        <a:solidFill>
                          <a:srgbClr val="000000"/>
                        </a:solidFill>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C0C0C0"/>
                    </a:solidFill>
                  </a:tcPr>
                </a:tc>
                <a:tc>
                  <a:txBody>
                    <a:bodyPr/>
                    <a:lstStyle/>
                    <a:p>
                      <a:pPr algn="ctr">
                        <a:lnSpc>
                          <a:spcPct val="150000"/>
                        </a:lnSpc>
                        <a:spcAft>
                          <a:spcPts val="0"/>
                        </a:spcAft>
                      </a:pPr>
                      <a:r>
                        <a:rPr lang="es-EC" sz="1000" dirty="0" smtClean="0">
                          <a:solidFill>
                            <a:srgbClr val="000000"/>
                          </a:solidFill>
                          <a:latin typeface="Arial"/>
                          <a:ea typeface="Times New Roman"/>
                        </a:rPr>
                        <a:t>15.8</a:t>
                      </a:r>
                      <a:endParaRPr lang="es-EC" sz="1200" dirty="0">
                        <a:solidFill>
                          <a:srgbClr val="000000"/>
                        </a:solidFill>
                        <a:latin typeface="Times New Roman"/>
                        <a:ea typeface="Times New Roman"/>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solidFill>
                      <a:srgbClr val="C0C0C0"/>
                    </a:solidFill>
                  </a:tcPr>
                </a:tc>
              </a:tr>
              <a:tr h="0">
                <a:tc>
                  <a:txBody>
                    <a:bodyPr/>
                    <a:lstStyle/>
                    <a:p>
                      <a:pPr algn="ctr">
                        <a:lnSpc>
                          <a:spcPct val="150000"/>
                        </a:lnSpc>
                        <a:spcAft>
                          <a:spcPts val="0"/>
                        </a:spcAft>
                      </a:pPr>
                      <a:r>
                        <a:rPr lang="es-EC" sz="1000" b="1" dirty="0">
                          <a:solidFill>
                            <a:srgbClr val="000000"/>
                          </a:solidFill>
                          <a:latin typeface="Arial"/>
                          <a:ea typeface="Times New Roman"/>
                        </a:rPr>
                        <a:t>IZQUIERDO</a:t>
                      </a:r>
                      <a:endParaRPr lang="es-EC" sz="1200" dirty="0">
                        <a:solidFill>
                          <a:srgbClr val="000000"/>
                        </a:solidFill>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0"/>
                        </a:spcAft>
                      </a:pPr>
                      <a:r>
                        <a:rPr lang="es-EC" sz="1000" dirty="0" smtClean="0">
                          <a:solidFill>
                            <a:srgbClr val="000000"/>
                          </a:solidFill>
                          <a:latin typeface="Arial"/>
                          <a:ea typeface="Times New Roman"/>
                        </a:rPr>
                        <a:t>25.6</a:t>
                      </a:r>
                      <a:endParaRPr lang="es-EC" sz="1200" dirty="0">
                        <a:solidFill>
                          <a:srgbClr val="000000"/>
                        </a:solidFill>
                        <a:latin typeface="Times New Roman"/>
                        <a:ea typeface="Times New Roman"/>
                      </a:endParaRPr>
                    </a:p>
                  </a:txBody>
                  <a:tcPr marL="68580" marR="68580" marT="0" marB="0" anchor="ctr">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
        <p:nvSpPr>
          <p:cNvPr id="15" name="3 Título"/>
          <p:cNvSpPr txBox="1">
            <a:spLocks/>
          </p:cNvSpPr>
          <p:nvPr/>
        </p:nvSpPr>
        <p:spPr>
          <a:xfrm>
            <a:off x="2555776" y="3140968"/>
            <a:ext cx="4320480" cy="864096"/>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C" sz="4400" b="0" i="0" u="none" strike="noStrike" kern="1200" cap="none" spc="0" normalizeH="0" baseline="0" noProof="0" dirty="0" smtClean="0">
                <a:ln>
                  <a:noFill/>
                </a:ln>
                <a:solidFill>
                  <a:schemeClr val="tx1"/>
                </a:solidFill>
                <a:effectLst/>
                <a:uLnTx/>
                <a:uFillTx/>
                <a:latin typeface="+mj-lt"/>
                <a:ea typeface="+mj-ea"/>
                <a:cs typeface="+mj-cs"/>
              </a:rPr>
              <a:t>EJES</a:t>
            </a:r>
            <a:r>
              <a:rPr lang="es-EC" sz="4400" dirty="0" smtClean="0">
                <a:latin typeface="+mj-lt"/>
                <a:ea typeface="+mj-ea"/>
                <a:cs typeface="+mj-cs"/>
              </a:rPr>
              <a:t> MOTRICES</a:t>
            </a:r>
            <a:endParaRPr kumimoji="0" lang="es-EC"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16" name="15 Imagen"/>
          <p:cNvPicPr/>
          <p:nvPr/>
        </p:nvPicPr>
        <p:blipFill>
          <a:blip r:embed="rId3" cstate="print"/>
          <a:srcRect r="24353"/>
          <a:stretch>
            <a:fillRect/>
          </a:stretch>
        </p:blipFill>
        <p:spPr bwMode="auto">
          <a:xfrm>
            <a:off x="1691680" y="4077072"/>
            <a:ext cx="1728192" cy="1368152"/>
          </a:xfrm>
          <a:prstGeom prst="rect">
            <a:avLst/>
          </a:prstGeom>
          <a:noFill/>
          <a:ln w="9525">
            <a:noFill/>
            <a:miter lim="800000"/>
            <a:headEnd/>
            <a:tailEnd/>
          </a:ln>
        </p:spPr>
      </p:pic>
      <p:pic>
        <p:nvPicPr>
          <p:cNvPr id="17" name="16 Imagen"/>
          <p:cNvPicPr/>
          <p:nvPr/>
        </p:nvPicPr>
        <p:blipFill>
          <a:blip r:embed="rId4" cstate="print"/>
          <a:srcRect r="34303"/>
          <a:stretch>
            <a:fillRect/>
          </a:stretch>
        </p:blipFill>
        <p:spPr bwMode="auto">
          <a:xfrm>
            <a:off x="6732240" y="4005064"/>
            <a:ext cx="1656184" cy="136815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4427984" y="0"/>
            <a:ext cx="4320480" cy="864096"/>
          </a:xfrm>
        </p:spPr>
        <p:txBody>
          <a:bodyPr>
            <a:normAutofit/>
          </a:bodyPr>
          <a:lstStyle/>
          <a:p>
            <a:r>
              <a:rPr lang="es-EC" dirty="0" smtClean="0"/>
              <a:t>RESULTADOS</a:t>
            </a:r>
            <a:endParaRPr lang="es-EC" dirty="0"/>
          </a:p>
        </p:txBody>
      </p:sp>
      <p:pic>
        <p:nvPicPr>
          <p:cNvPr id="34818" name="Picture 2"/>
          <p:cNvPicPr>
            <a:picLocks noChangeAspect="1" noChangeArrowheads="1"/>
          </p:cNvPicPr>
          <p:nvPr/>
        </p:nvPicPr>
        <p:blipFill>
          <a:blip r:embed="rId2" cstate="print"/>
          <a:srcRect l="32362" t="40981" r="28421" b="23856"/>
          <a:stretch>
            <a:fillRect/>
          </a:stretch>
        </p:blipFill>
        <p:spPr bwMode="auto">
          <a:xfrm>
            <a:off x="2483768" y="980728"/>
            <a:ext cx="5080166" cy="2448272"/>
          </a:xfrm>
          <a:prstGeom prst="rect">
            <a:avLst/>
          </a:prstGeom>
          <a:noFill/>
          <a:ln w="9525">
            <a:noFill/>
            <a:miter lim="800000"/>
            <a:headEnd/>
            <a:tailEnd/>
          </a:ln>
        </p:spPr>
      </p:pic>
      <p:pic>
        <p:nvPicPr>
          <p:cNvPr id="34819" name="Picture 3"/>
          <p:cNvPicPr>
            <a:picLocks noChangeAspect="1" noChangeArrowheads="1"/>
          </p:cNvPicPr>
          <p:nvPr/>
        </p:nvPicPr>
        <p:blipFill>
          <a:blip r:embed="rId3" cstate="print"/>
          <a:srcRect l="32518" t="61428" r="28265" b="6047"/>
          <a:stretch>
            <a:fillRect/>
          </a:stretch>
        </p:blipFill>
        <p:spPr bwMode="auto">
          <a:xfrm>
            <a:off x="2627784" y="3573016"/>
            <a:ext cx="4896544" cy="218279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3960440" y="449288"/>
            <a:ext cx="5364088" cy="675456"/>
          </a:xfrm>
        </p:spPr>
        <p:txBody>
          <a:bodyPr>
            <a:noAutofit/>
          </a:bodyPr>
          <a:lstStyle/>
          <a:p>
            <a:r>
              <a:rPr lang="es-EC" sz="3200" dirty="0" smtClean="0"/>
              <a:t>SIMULACIÓN DE CARGAS  </a:t>
            </a:r>
            <a:br>
              <a:rPr lang="es-EC" sz="3200" dirty="0" smtClean="0"/>
            </a:br>
            <a:r>
              <a:rPr lang="es-EC" sz="3200" dirty="0" smtClean="0"/>
              <a:t>-</a:t>
            </a:r>
            <a:r>
              <a:rPr lang="es-EC" sz="3200" dirty="0" smtClean="0"/>
              <a:t>ESTRUCTURAS-</a:t>
            </a:r>
            <a:r>
              <a:rPr lang="es-EC" sz="3200" dirty="0" smtClean="0"/>
              <a:t/>
            </a:r>
            <a:br>
              <a:rPr lang="es-EC" sz="3200" dirty="0" smtClean="0"/>
            </a:br>
            <a:endParaRPr lang="es-EC" sz="3200" dirty="0"/>
          </a:p>
        </p:txBody>
      </p:sp>
      <p:pic>
        <p:nvPicPr>
          <p:cNvPr id="36866" name="Picture 2"/>
          <p:cNvPicPr>
            <a:picLocks noChangeAspect="1" noChangeArrowheads="1"/>
          </p:cNvPicPr>
          <p:nvPr/>
        </p:nvPicPr>
        <p:blipFill>
          <a:blip r:embed="rId2" cstate="print"/>
          <a:srcRect l="32835" t="33949" r="30783" b="29131"/>
          <a:stretch>
            <a:fillRect/>
          </a:stretch>
        </p:blipFill>
        <p:spPr bwMode="auto">
          <a:xfrm>
            <a:off x="2123728" y="1340768"/>
            <a:ext cx="5016558" cy="2736304"/>
          </a:xfrm>
          <a:prstGeom prst="rect">
            <a:avLst/>
          </a:prstGeom>
          <a:noFill/>
          <a:ln w="9525">
            <a:noFill/>
            <a:miter lim="800000"/>
            <a:headEnd/>
            <a:tailEnd/>
          </a:ln>
        </p:spPr>
      </p:pic>
      <p:pic>
        <p:nvPicPr>
          <p:cNvPr id="36867" name="Picture 3"/>
          <p:cNvPicPr>
            <a:picLocks noChangeAspect="1" noChangeArrowheads="1"/>
          </p:cNvPicPr>
          <p:nvPr/>
        </p:nvPicPr>
        <p:blipFill>
          <a:blip r:embed="rId3" cstate="print"/>
          <a:srcRect l="32990" t="36814" r="33463" b="22749"/>
          <a:stretch>
            <a:fillRect/>
          </a:stretch>
        </p:blipFill>
        <p:spPr bwMode="auto">
          <a:xfrm>
            <a:off x="323528" y="4129124"/>
            <a:ext cx="4211960" cy="2728876"/>
          </a:xfrm>
          <a:prstGeom prst="rect">
            <a:avLst/>
          </a:prstGeom>
          <a:noFill/>
          <a:ln w="9525">
            <a:noFill/>
            <a:miter lim="800000"/>
            <a:headEnd/>
            <a:tailEnd/>
          </a:ln>
        </p:spPr>
      </p:pic>
      <p:pic>
        <p:nvPicPr>
          <p:cNvPr id="5" name="Picture 3"/>
          <p:cNvPicPr>
            <a:picLocks noChangeAspect="1" noChangeArrowheads="1"/>
          </p:cNvPicPr>
          <p:nvPr/>
        </p:nvPicPr>
        <p:blipFill>
          <a:blip r:embed="rId4" cstate="print"/>
          <a:srcRect l="32990" t="40330" r="32518" b="19233"/>
          <a:stretch>
            <a:fillRect/>
          </a:stretch>
        </p:blipFill>
        <p:spPr bwMode="auto">
          <a:xfrm>
            <a:off x="4644008" y="4140523"/>
            <a:ext cx="4355976" cy="274486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cstate="print"/>
          <a:srcRect l="32362" t="36586" r="28893" b="12429"/>
          <a:stretch>
            <a:fillRect/>
          </a:stretch>
        </p:blipFill>
        <p:spPr bwMode="auto">
          <a:xfrm>
            <a:off x="755576" y="1268760"/>
            <a:ext cx="5904656" cy="4176464"/>
          </a:xfrm>
          <a:prstGeom prst="rect">
            <a:avLst/>
          </a:prstGeom>
          <a:noFill/>
          <a:ln w="9525">
            <a:noFill/>
            <a:miter lim="800000"/>
            <a:headEnd/>
            <a:tailEnd/>
          </a:ln>
        </p:spPr>
      </p:pic>
      <p:sp>
        <p:nvSpPr>
          <p:cNvPr id="7" name="3 Título"/>
          <p:cNvSpPr>
            <a:spLocks noGrp="1"/>
          </p:cNvSpPr>
          <p:nvPr>
            <p:ph type="title"/>
          </p:nvPr>
        </p:nvSpPr>
        <p:spPr>
          <a:xfrm>
            <a:off x="4427984" y="44624"/>
            <a:ext cx="4320480" cy="864096"/>
          </a:xfrm>
        </p:spPr>
        <p:txBody>
          <a:bodyPr>
            <a:normAutofit/>
          </a:bodyPr>
          <a:lstStyle/>
          <a:p>
            <a:r>
              <a:rPr lang="es-EC" dirty="0" smtClean="0"/>
              <a:t>RESULTADOS</a:t>
            </a:r>
            <a:endParaRPr lang="es-EC" dirty="0"/>
          </a:p>
        </p:txBody>
      </p:sp>
      <p:sp>
        <p:nvSpPr>
          <p:cNvPr id="8" name="3 Título"/>
          <p:cNvSpPr txBox="1">
            <a:spLocks/>
          </p:cNvSpPr>
          <p:nvPr/>
        </p:nvSpPr>
        <p:spPr>
          <a:xfrm>
            <a:off x="6156176" y="2636912"/>
            <a:ext cx="3348880" cy="1440160"/>
          </a:xfrm>
          <a:prstGeom prst="rect">
            <a:avLst/>
          </a:prstGeom>
        </p:spPr>
        <p:txBody>
          <a:bodyPr vert="horz" lIns="91440" tIns="45720" rIns="91440" bIns="45720" rtlCol="0" anchor="ctr">
            <a:normAutofit fontScale="77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EC" sz="4400" dirty="0" smtClean="0">
                <a:latin typeface="+mj-lt"/>
                <a:ea typeface="+mj-ea"/>
                <a:cs typeface="+mj-cs"/>
              </a:rPr>
              <a:t>FACTOR DE SEGURIDAD</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C" sz="4400" b="0" i="0" u="none" strike="noStrike" kern="1200" cap="none" spc="0" normalizeH="0" baseline="0" noProof="0" dirty="0" smtClean="0">
                <a:ln>
                  <a:noFill/>
                </a:ln>
                <a:solidFill>
                  <a:schemeClr val="tx1"/>
                </a:solidFill>
                <a:effectLst/>
                <a:uLnTx/>
                <a:uFillTx/>
                <a:latin typeface="+mj-lt"/>
                <a:ea typeface="+mj-ea"/>
                <a:cs typeface="+mj-cs"/>
              </a:rPr>
              <a:t>1.5</a:t>
            </a:r>
            <a:endParaRPr kumimoji="0" lang="es-EC"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3 Título"/>
          <p:cNvSpPr>
            <a:spLocks noGrp="1"/>
          </p:cNvSpPr>
          <p:nvPr>
            <p:ph type="title"/>
          </p:nvPr>
        </p:nvSpPr>
        <p:spPr>
          <a:xfrm>
            <a:off x="4427984" y="44624"/>
            <a:ext cx="4320480" cy="864096"/>
          </a:xfrm>
        </p:spPr>
        <p:txBody>
          <a:bodyPr>
            <a:normAutofit/>
          </a:bodyPr>
          <a:lstStyle/>
          <a:p>
            <a:r>
              <a:rPr lang="es-EC" dirty="0" smtClean="0"/>
              <a:t>RESULTADOS</a:t>
            </a:r>
            <a:endParaRPr lang="es-EC" dirty="0"/>
          </a:p>
        </p:txBody>
      </p:sp>
      <p:sp>
        <p:nvSpPr>
          <p:cNvPr id="8" name="3 Título"/>
          <p:cNvSpPr txBox="1">
            <a:spLocks/>
          </p:cNvSpPr>
          <p:nvPr/>
        </p:nvSpPr>
        <p:spPr>
          <a:xfrm>
            <a:off x="6156176" y="2636912"/>
            <a:ext cx="3348880" cy="1440160"/>
          </a:xfrm>
          <a:prstGeom prst="rect">
            <a:avLst/>
          </a:prstGeom>
        </p:spPr>
        <p:txBody>
          <a:bodyPr vert="horz" lIns="91440" tIns="45720" rIns="91440" bIns="45720" rtlCol="0" anchor="ctr">
            <a:normAutofit fontScale="77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s-EC" sz="4400" dirty="0" smtClean="0">
                <a:latin typeface="+mj-lt"/>
                <a:ea typeface="+mj-ea"/>
                <a:cs typeface="+mj-cs"/>
              </a:rPr>
              <a:t>FACTOR DE SEGURIDAD</a:t>
            </a:r>
          </a:p>
          <a:p>
            <a:pPr marL="0" marR="0" lvl="0" indent="0" algn="ctr" defTabSz="914400" rtl="0" eaLnBrk="1" fontAlgn="auto" latinLnBrk="0" hangingPunct="1">
              <a:lnSpc>
                <a:spcPct val="100000"/>
              </a:lnSpc>
              <a:spcBef>
                <a:spcPct val="0"/>
              </a:spcBef>
              <a:spcAft>
                <a:spcPts val="0"/>
              </a:spcAft>
              <a:buClrTx/>
              <a:buSzTx/>
              <a:buFontTx/>
              <a:buNone/>
              <a:tabLst/>
              <a:defRPr/>
            </a:pPr>
            <a:r>
              <a:rPr lang="es-EC" sz="4400" noProof="0" dirty="0" smtClean="0">
                <a:latin typeface="+mj-lt"/>
                <a:ea typeface="+mj-ea"/>
                <a:cs typeface="+mj-cs"/>
              </a:rPr>
              <a:t>5</a:t>
            </a:r>
            <a:endParaRPr kumimoji="0" lang="es-EC"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39939" name="Picture 3"/>
          <p:cNvPicPr>
            <a:picLocks noChangeAspect="1" noChangeArrowheads="1"/>
          </p:cNvPicPr>
          <p:nvPr/>
        </p:nvPicPr>
        <p:blipFill>
          <a:blip r:embed="rId2" cstate="print"/>
          <a:srcRect l="32990" t="26265" r="29683" b="20991"/>
          <a:stretch>
            <a:fillRect/>
          </a:stretch>
        </p:blipFill>
        <p:spPr bwMode="auto">
          <a:xfrm>
            <a:off x="971600" y="1124744"/>
            <a:ext cx="5688632" cy="43204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3 Título"/>
          <p:cNvSpPr>
            <a:spLocks noGrp="1"/>
          </p:cNvSpPr>
          <p:nvPr>
            <p:ph type="title"/>
          </p:nvPr>
        </p:nvSpPr>
        <p:spPr>
          <a:xfrm>
            <a:off x="4427984" y="44624"/>
            <a:ext cx="4320480" cy="864096"/>
          </a:xfrm>
        </p:spPr>
        <p:txBody>
          <a:bodyPr>
            <a:normAutofit/>
          </a:bodyPr>
          <a:lstStyle/>
          <a:p>
            <a:r>
              <a:rPr lang="es-EC" dirty="0" smtClean="0"/>
              <a:t>DISEÑO</a:t>
            </a:r>
            <a:endParaRPr lang="es-EC" dirty="0"/>
          </a:p>
        </p:txBody>
      </p:sp>
      <p:sp>
        <p:nvSpPr>
          <p:cNvPr id="8" name="3 Título"/>
          <p:cNvSpPr txBox="1">
            <a:spLocks/>
          </p:cNvSpPr>
          <p:nvPr/>
        </p:nvSpPr>
        <p:spPr>
          <a:xfrm>
            <a:off x="1655168" y="1196752"/>
            <a:ext cx="7488832" cy="4608512"/>
          </a:xfrm>
          <a:prstGeom prst="rect">
            <a:avLst/>
          </a:prstGeom>
        </p:spPr>
        <p:txBody>
          <a:bodyPr vert="horz" lIns="91440" tIns="45720" rIns="91440" bIns="45720" rtlCol="0" anchor="ctr">
            <a:normAutofit fontScale="62500" lnSpcReduction="20000"/>
          </a:bodyPr>
          <a:lstStyle/>
          <a:p>
            <a:pPr lvl="0">
              <a:buFont typeface="Arial" pitchFamily="34" charset="0"/>
              <a:buChar char="•"/>
            </a:pPr>
            <a:r>
              <a:rPr lang="es-EC" sz="4400" dirty="0" smtClean="0"/>
              <a:t>Carga de 5 toneladas.</a:t>
            </a:r>
          </a:p>
          <a:p>
            <a:pPr lvl="0">
              <a:buFont typeface="Arial" pitchFamily="34" charset="0"/>
              <a:buChar char="•"/>
            </a:pPr>
            <a:r>
              <a:rPr lang="es-EC" sz="4400" dirty="0" smtClean="0"/>
              <a:t>Tensión de trabajo de 0 - 3000PSI.</a:t>
            </a:r>
          </a:p>
          <a:p>
            <a:pPr lvl="0">
              <a:buFont typeface="Arial" pitchFamily="34" charset="0"/>
              <a:buChar char="•"/>
            </a:pPr>
            <a:r>
              <a:rPr lang="es-EC" sz="4400" dirty="0" smtClean="0"/>
              <a:t>Sistema de posicionamiento hidráulico de cable. </a:t>
            </a:r>
          </a:p>
          <a:p>
            <a:pPr lvl="0">
              <a:buFont typeface="Arial" pitchFamily="34" charset="0"/>
              <a:buChar char="•"/>
            </a:pPr>
            <a:r>
              <a:rPr lang="es-EC" sz="4400" dirty="0" smtClean="0"/>
              <a:t>La nueva estructura tiene que ser transportable y desarmable.</a:t>
            </a:r>
          </a:p>
          <a:p>
            <a:pPr lvl="0">
              <a:buFont typeface="Arial" pitchFamily="34" charset="0"/>
              <a:buChar char="•"/>
            </a:pPr>
            <a:r>
              <a:rPr lang="es-EC" sz="4400" dirty="0" smtClean="0"/>
              <a:t>El sistemas de posicionamiento de carrete y máquina debe ser diseñado para minimizar las operaciones manuales.</a:t>
            </a:r>
          </a:p>
          <a:p>
            <a:pPr lvl="0">
              <a:buFont typeface="Arial" pitchFamily="34" charset="0"/>
              <a:buChar char="•"/>
            </a:pPr>
            <a:r>
              <a:rPr lang="es-EC" sz="4400" dirty="0" smtClean="0"/>
              <a:t>La máquina debe cumplir con los estándares de seguridad del área de cables de  WP.</a:t>
            </a:r>
          </a:p>
          <a:p>
            <a:pPr>
              <a:buFont typeface="Arial" pitchFamily="34" charset="0"/>
              <a:buChar char="•"/>
            </a:pPr>
            <a:r>
              <a:rPr lang="es-EC" sz="4400" dirty="0" smtClean="0"/>
              <a:t>La máquina debe ser certificada.</a:t>
            </a:r>
            <a:endParaRPr kumimoji="0" lang="es-EC"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6" name="3 Título"/>
          <p:cNvSpPr txBox="1">
            <a:spLocks/>
          </p:cNvSpPr>
          <p:nvPr/>
        </p:nvSpPr>
        <p:spPr>
          <a:xfrm>
            <a:off x="683568" y="764704"/>
            <a:ext cx="4320480" cy="864096"/>
          </a:xfrm>
          <a:prstGeom prst="rect">
            <a:avLst/>
          </a:prstGeom>
        </p:spPr>
        <p:txBody>
          <a:bodyPr vert="horz" lIns="91440" tIns="45720" rIns="91440" bIns="45720" rtlCol="0" anchor="ctr">
            <a:normAutofit fontScale="70000" lnSpcReduction="20000"/>
          </a:bodyPr>
          <a:lstStyle/>
          <a:p>
            <a:pPr algn="ctr">
              <a:spcBef>
                <a:spcPct val="0"/>
              </a:spcBef>
            </a:pPr>
            <a:r>
              <a:rPr lang="es-EC" sz="4400" dirty="0" smtClean="0">
                <a:latin typeface="+mj-lt"/>
                <a:ea typeface="+mj-ea"/>
                <a:cs typeface="+mj-cs"/>
              </a:rPr>
              <a:t>PARÁMETROS DE DISEÑO</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3 Título"/>
          <p:cNvSpPr>
            <a:spLocks noGrp="1"/>
          </p:cNvSpPr>
          <p:nvPr>
            <p:ph type="title"/>
          </p:nvPr>
        </p:nvSpPr>
        <p:spPr>
          <a:xfrm>
            <a:off x="4211960" y="188640"/>
            <a:ext cx="4932040" cy="864096"/>
          </a:xfrm>
        </p:spPr>
        <p:txBody>
          <a:bodyPr>
            <a:normAutofit fontScale="90000"/>
          </a:bodyPr>
          <a:lstStyle/>
          <a:p>
            <a:r>
              <a:rPr lang="es-EC" dirty="0" smtClean="0"/>
              <a:t>ALTERNATIVAS DE SKID</a:t>
            </a:r>
            <a:endParaRPr lang="es-EC" dirty="0"/>
          </a:p>
        </p:txBody>
      </p:sp>
      <p:pic>
        <p:nvPicPr>
          <p:cNvPr id="9" name="8 Imagen"/>
          <p:cNvPicPr/>
          <p:nvPr/>
        </p:nvPicPr>
        <p:blipFill>
          <a:blip r:embed="rId2" cstate="print"/>
          <a:srcRect l="22751" t="18817" r="20715" b="8993"/>
          <a:stretch>
            <a:fillRect/>
          </a:stretch>
        </p:blipFill>
        <p:spPr bwMode="auto">
          <a:xfrm>
            <a:off x="0" y="980728"/>
            <a:ext cx="4644008" cy="2808312"/>
          </a:xfrm>
          <a:prstGeom prst="rect">
            <a:avLst/>
          </a:prstGeom>
          <a:noFill/>
          <a:ln w="9525">
            <a:noFill/>
            <a:miter lim="800000"/>
            <a:headEnd/>
            <a:tailEnd/>
          </a:ln>
        </p:spPr>
      </p:pic>
      <p:pic>
        <p:nvPicPr>
          <p:cNvPr id="6" name="5 Imagen"/>
          <p:cNvPicPr/>
          <p:nvPr/>
        </p:nvPicPr>
        <p:blipFill>
          <a:blip r:embed="rId3" cstate="print"/>
          <a:srcRect l="20027" t="15106" r="20061" b="9082"/>
          <a:stretch>
            <a:fillRect/>
          </a:stretch>
        </p:blipFill>
        <p:spPr bwMode="auto">
          <a:xfrm>
            <a:off x="4716016" y="980728"/>
            <a:ext cx="4427984" cy="2808312"/>
          </a:xfrm>
          <a:prstGeom prst="rect">
            <a:avLst/>
          </a:prstGeom>
          <a:noFill/>
          <a:ln w="9525">
            <a:noFill/>
            <a:miter lim="800000"/>
            <a:headEnd/>
            <a:tailEnd/>
          </a:ln>
        </p:spPr>
      </p:pic>
      <p:pic>
        <p:nvPicPr>
          <p:cNvPr id="8" name="7 Imagen"/>
          <p:cNvPicPr/>
          <p:nvPr/>
        </p:nvPicPr>
        <p:blipFill>
          <a:blip r:embed="rId4" cstate="print"/>
          <a:srcRect l="29532" t="21450" r="16497" b="9366"/>
          <a:stretch>
            <a:fillRect/>
          </a:stretch>
        </p:blipFill>
        <p:spPr bwMode="auto">
          <a:xfrm>
            <a:off x="0" y="3861048"/>
            <a:ext cx="4644008" cy="2996952"/>
          </a:xfrm>
          <a:prstGeom prst="rect">
            <a:avLst/>
          </a:prstGeom>
          <a:noFill/>
          <a:ln w="9525">
            <a:noFill/>
            <a:miter lim="800000"/>
            <a:headEnd/>
            <a:tailEnd/>
          </a:ln>
        </p:spPr>
      </p:pic>
      <p:pic>
        <p:nvPicPr>
          <p:cNvPr id="10" name="9 Imagen"/>
          <p:cNvPicPr/>
          <p:nvPr/>
        </p:nvPicPr>
        <p:blipFill>
          <a:blip r:embed="rId5" cstate="print"/>
          <a:srcRect l="25119" t="15710" r="18364" b="9063"/>
          <a:stretch>
            <a:fillRect/>
          </a:stretch>
        </p:blipFill>
        <p:spPr bwMode="auto">
          <a:xfrm>
            <a:off x="4716016" y="3861048"/>
            <a:ext cx="4427984" cy="299695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755576" y="1124744"/>
            <a:ext cx="3970784" cy="4525963"/>
          </a:xfrm>
        </p:spPr>
        <p:txBody>
          <a:bodyPr/>
          <a:lstStyle/>
          <a:p>
            <a:pPr lvl="1">
              <a:buNone/>
            </a:pPr>
            <a:r>
              <a:rPr lang="es-EC" b="1" dirty="0"/>
              <a:t>DEFINICIÓN DEL PROBLEMA</a:t>
            </a:r>
            <a:endParaRPr lang="es-EC" dirty="0"/>
          </a:p>
          <a:p>
            <a:pPr algn="just"/>
            <a:r>
              <a:rPr lang="es-EC" sz="2000" dirty="0" smtClean="0"/>
              <a:t>El manejo manual de esta máquina ha traído grandes dificultades para la empresa, al momento de realizar los trabajos de bobinado de cables, ya que la misma es inestable cuando se carga un nuevo carrete o se va a realizar el mantenimiento del cable. </a:t>
            </a:r>
            <a:endParaRPr lang="es-EC" sz="2000" dirty="0"/>
          </a:p>
          <a:p>
            <a:endParaRPr lang="es-EC" dirty="0"/>
          </a:p>
        </p:txBody>
      </p:sp>
      <p:pic>
        <p:nvPicPr>
          <p:cNvPr id="5" name="4 Imagen" descr="C:\Users\Carlos\Dropbox\TESIS\FOTOS\20130907_110145.jpg">
            <a:hlinkClick r:id="rId2" action="ppaction://hlinkfile"/>
          </p:cNvPr>
          <p:cNvPicPr/>
          <p:nvPr/>
        </p:nvPicPr>
        <p:blipFill>
          <a:blip r:embed="rId3" cstate="print"/>
          <a:srcRect l="17895" t="15421" r="13509" b="11215"/>
          <a:stretch>
            <a:fillRect/>
          </a:stretch>
        </p:blipFill>
        <p:spPr bwMode="auto">
          <a:xfrm>
            <a:off x="5004048" y="1412776"/>
            <a:ext cx="3724275" cy="2990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3 Título"/>
          <p:cNvSpPr>
            <a:spLocks noGrp="1"/>
          </p:cNvSpPr>
          <p:nvPr>
            <p:ph type="title"/>
          </p:nvPr>
        </p:nvSpPr>
        <p:spPr>
          <a:xfrm>
            <a:off x="4211960" y="188640"/>
            <a:ext cx="4932040" cy="864096"/>
          </a:xfrm>
        </p:spPr>
        <p:txBody>
          <a:bodyPr>
            <a:normAutofit fontScale="90000"/>
          </a:bodyPr>
          <a:lstStyle/>
          <a:p>
            <a:r>
              <a:rPr lang="es-EC" dirty="0" smtClean="0"/>
              <a:t>ALTERNATIVAS DE SKID</a:t>
            </a:r>
            <a:endParaRPr lang="es-EC" dirty="0"/>
          </a:p>
        </p:txBody>
      </p:sp>
      <p:pic>
        <p:nvPicPr>
          <p:cNvPr id="8" name="7 Imagen"/>
          <p:cNvPicPr/>
          <p:nvPr/>
        </p:nvPicPr>
        <p:blipFill>
          <a:blip r:embed="rId2" cstate="print"/>
          <a:srcRect l="31399" t="21148" r="23625" b="10574"/>
          <a:stretch>
            <a:fillRect/>
          </a:stretch>
        </p:blipFill>
        <p:spPr bwMode="auto">
          <a:xfrm>
            <a:off x="0" y="980728"/>
            <a:ext cx="5292080" cy="4752528"/>
          </a:xfrm>
          <a:prstGeom prst="rect">
            <a:avLst/>
          </a:prstGeom>
          <a:noFill/>
          <a:ln w="9525">
            <a:noFill/>
            <a:miter lim="800000"/>
            <a:headEnd/>
            <a:tailEnd/>
          </a:ln>
        </p:spPr>
      </p:pic>
      <p:pic>
        <p:nvPicPr>
          <p:cNvPr id="6" name="5 Imagen"/>
          <p:cNvPicPr/>
          <p:nvPr/>
        </p:nvPicPr>
        <p:blipFill>
          <a:blip r:embed="rId3" cstate="print"/>
          <a:srcRect l="17651" t="36556" r="33130" b="21752"/>
          <a:stretch>
            <a:fillRect/>
          </a:stretch>
        </p:blipFill>
        <p:spPr bwMode="auto">
          <a:xfrm>
            <a:off x="5652120" y="980728"/>
            <a:ext cx="3180521" cy="1513489"/>
          </a:xfrm>
          <a:prstGeom prst="rect">
            <a:avLst/>
          </a:prstGeom>
          <a:noFill/>
          <a:ln w="9525">
            <a:noFill/>
            <a:miter lim="800000"/>
            <a:headEnd/>
            <a:tailEnd/>
          </a:ln>
        </p:spPr>
      </p:pic>
      <p:pic>
        <p:nvPicPr>
          <p:cNvPr id="9" name="8 Imagen"/>
          <p:cNvPicPr/>
          <p:nvPr/>
        </p:nvPicPr>
        <p:blipFill>
          <a:blip r:embed="rId4" cstate="print"/>
          <a:srcRect l="21385" t="45921" r="1392" b="11178"/>
          <a:stretch>
            <a:fillRect/>
          </a:stretch>
        </p:blipFill>
        <p:spPr bwMode="auto">
          <a:xfrm>
            <a:off x="5400600" y="2708920"/>
            <a:ext cx="3635896" cy="1368152"/>
          </a:xfrm>
          <a:prstGeom prst="rect">
            <a:avLst/>
          </a:prstGeom>
          <a:noFill/>
          <a:ln w="9525">
            <a:noFill/>
            <a:miter lim="800000"/>
            <a:headEnd/>
            <a:tailEnd/>
          </a:ln>
        </p:spPr>
      </p:pic>
      <p:pic>
        <p:nvPicPr>
          <p:cNvPr id="10" name="9 Imagen"/>
          <p:cNvPicPr/>
          <p:nvPr/>
        </p:nvPicPr>
        <p:blipFill>
          <a:blip r:embed="rId5" cstate="print"/>
          <a:srcRect l="16802" t="43202" r="18847" b="21729"/>
          <a:stretch>
            <a:fillRect/>
          </a:stretch>
        </p:blipFill>
        <p:spPr bwMode="auto">
          <a:xfrm>
            <a:off x="5436096" y="4293096"/>
            <a:ext cx="3600400" cy="14401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3 Título"/>
          <p:cNvSpPr>
            <a:spLocks noGrp="1"/>
          </p:cNvSpPr>
          <p:nvPr>
            <p:ph type="title"/>
          </p:nvPr>
        </p:nvSpPr>
        <p:spPr>
          <a:xfrm>
            <a:off x="-107504" y="1196752"/>
            <a:ext cx="9144000" cy="864096"/>
          </a:xfrm>
        </p:spPr>
        <p:txBody>
          <a:bodyPr>
            <a:noAutofit/>
          </a:bodyPr>
          <a:lstStyle/>
          <a:p>
            <a:r>
              <a:rPr lang="es-EC" dirty="0" smtClean="0"/>
              <a:t>ALTERNATIVAS DE SOPORTES DE CARRETES</a:t>
            </a:r>
            <a:endParaRPr lang="es-EC" dirty="0"/>
          </a:p>
        </p:txBody>
      </p:sp>
      <p:pic>
        <p:nvPicPr>
          <p:cNvPr id="8" name="7 Imagen"/>
          <p:cNvPicPr/>
          <p:nvPr/>
        </p:nvPicPr>
        <p:blipFill>
          <a:blip r:embed="rId2" cstate="print"/>
          <a:srcRect l="21442" t="15106" r="13923" b="11142"/>
          <a:stretch>
            <a:fillRect/>
          </a:stretch>
        </p:blipFill>
        <p:spPr bwMode="auto">
          <a:xfrm>
            <a:off x="0" y="1700808"/>
            <a:ext cx="3275856" cy="2448272"/>
          </a:xfrm>
          <a:prstGeom prst="rect">
            <a:avLst/>
          </a:prstGeom>
          <a:noFill/>
          <a:ln w="9525">
            <a:noFill/>
            <a:miter lim="800000"/>
            <a:headEnd/>
            <a:tailEnd/>
          </a:ln>
        </p:spPr>
      </p:pic>
      <p:pic>
        <p:nvPicPr>
          <p:cNvPr id="6" name="5 Imagen"/>
          <p:cNvPicPr/>
          <p:nvPr/>
        </p:nvPicPr>
        <p:blipFill>
          <a:blip r:embed="rId3" cstate="print"/>
          <a:srcRect l="19518" t="15106" r="16300" b="9063"/>
          <a:stretch>
            <a:fillRect/>
          </a:stretch>
        </p:blipFill>
        <p:spPr bwMode="auto">
          <a:xfrm>
            <a:off x="5724128" y="1772816"/>
            <a:ext cx="3456384" cy="2304256"/>
          </a:xfrm>
          <a:prstGeom prst="rect">
            <a:avLst/>
          </a:prstGeom>
          <a:noFill/>
          <a:ln w="9525">
            <a:noFill/>
            <a:miter lim="800000"/>
            <a:headEnd/>
            <a:tailEnd/>
          </a:ln>
        </p:spPr>
      </p:pic>
      <p:pic>
        <p:nvPicPr>
          <p:cNvPr id="9" name="8 Imagen"/>
          <p:cNvPicPr/>
          <p:nvPr/>
        </p:nvPicPr>
        <p:blipFill>
          <a:blip r:embed="rId4" cstate="print"/>
          <a:srcRect l="23420" t="14501" r="10089" b="10272"/>
          <a:stretch>
            <a:fillRect/>
          </a:stretch>
        </p:blipFill>
        <p:spPr bwMode="auto">
          <a:xfrm>
            <a:off x="2267744" y="3689648"/>
            <a:ext cx="4464496" cy="316835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3 Título"/>
          <p:cNvSpPr>
            <a:spLocks noGrp="1"/>
          </p:cNvSpPr>
          <p:nvPr>
            <p:ph type="title"/>
          </p:nvPr>
        </p:nvSpPr>
        <p:spPr>
          <a:xfrm>
            <a:off x="1979712" y="908720"/>
            <a:ext cx="6120680" cy="864096"/>
          </a:xfrm>
        </p:spPr>
        <p:txBody>
          <a:bodyPr>
            <a:normAutofit/>
          </a:bodyPr>
          <a:lstStyle/>
          <a:p>
            <a:r>
              <a:rPr lang="es-EC" dirty="0" smtClean="0"/>
              <a:t>BANDEJA DE ELEVACIÓN</a:t>
            </a:r>
            <a:endParaRPr lang="es-EC" dirty="0"/>
          </a:p>
        </p:txBody>
      </p:sp>
      <p:pic>
        <p:nvPicPr>
          <p:cNvPr id="6" name="5 Imagen"/>
          <p:cNvPicPr/>
          <p:nvPr/>
        </p:nvPicPr>
        <p:blipFill>
          <a:blip r:embed="rId2" cstate="print"/>
          <a:srcRect l="27835" t="29607" r="12226" b="15710"/>
          <a:stretch>
            <a:fillRect/>
          </a:stretch>
        </p:blipFill>
        <p:spPr bwMode="auto">
          <a:xfrm>
            <a:off x="2051720" y="1772816"/>
            <a:ext cx="5904656" cy="36724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3 Título"/>
          <p:cNvSpPr>
            <a:spLocks noGrp="1"/>
          </p:cNvSpPr>
          <p:nvPr>
            <p:ph type="title"/>
          </p:nvPr>
        </p:nvSpPr>
        <p:spPr>
          <a:xfrm>
            <a:off x="1979712" y="908720"/>
            <a:ext cx="6120680" cy="864096"/>
          </a:xfrm>
        </p:spPr>
        <p:txBody>
          <a:bodyPr>
            <a:normAutofit/>
          </a:bodyPr>
          <a:lstStyle/>
          <a:p>
            <a:r>
              <a:rPr lang="es-EC" dirty="0" smtClean="0"/>
              <a:t>BANDEJA DE ELEVACIÓN</a:t>
            </a:r>
            <a:endParaRPr lang="es-EC" dirty="0"/>
          </a:p>
        </p:txBody>
      </p:sp>
      <p:pic>
        <p:nvPicPr>
          <p:cNvPr id="40962" name="Picture 2"/>
          <p:cNvPicPr>
            <a:picLocks noChangeAspect="1" noChangeArrowheads="1"/>
          </p:cNvPicPr>
          <p:nvPr/>
        </p:nvPicPr>
        <p:blipFill>
          <a:blip r:embed="rId2" cstate="print"/>
          <a:srcRect l="32362" t="32191" r="28421" b="30889"/>
          <a:stretch>
            <a:fillRect/>
          </a:stretch>
        </p:blipFill>
        <p:spPr bwMode="auto">
          <a:xfrm>
            <a:off x="683568" y="1628800"/>
            <a:ext cx="8172400" cy="413543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3 Título"/>
          <p:cNvSpPr>
            <a:spLocks noGrp="1"/>
          </p:cNvSpPr>
          <p:nvPr>
            <p:ph type="title"/>
          </p:nvPr>
        </p:nvSpPr>
        <p:spPr>
          <a:xfrm>
            <a:off x="1043608" y="836712"/>
            <a:ext cx="7848872" cy="864096"/>
          </a:xfrm>
        </p:spPr>
        <p:txBody>
          <a:bodyPr>
            <a:normAutofit fontScale="90000"/>
          </a:bodyPr>
          <a:lstStyle/>
          <a:p>
            <a:r>
              <a:rPr lang="es-EC" dirty="0" smtClean="0"/>
              <a:t>ANÁLISIS NUEVOS COMPONENTES</a:t>
            </a:r>
            <a:endParaRPr lang="es-EC" dirty="0"/>
          </a:p>
        </p:txBody>
      </p:sp>
      <p:pic>
        <p:nvPicPr>
          <p:cNvPr id="41986" name="Picture 2"/>
          <p:cNvPicPr>
            <a:picLocks noChangeAspect="1" noChangeArrowheads="1"/>
          </p:cNvPicPr>
          <p:nvPr/>
        </p:nvPicPr>
        <p:blipFill>
          <a:blip r:embed="rId2" cstate="print"/>
          <a:srcRect/>
          <a:stretch>
            <a:fillRect/>
          </a:stretch>
        </p:blipFill>
        <p:spPr bwMode="auto">
          <a:xfrm>
            <a:off x="4486622" y="1808148"/>
            <a:ext cx="4261842" cy="3709084"/>
          </a:xfrm>
          <a:prstGeom prst="rect">
            <a:avLst/>
          </a:prstGeom>
          <a:noFill/>
          <a:ln w="9525">
            <a:noFill/>
            <a:miter lim="800000"/>
            <a:headEnd/>
            <a:tailEnd/>
          </a:ln>
        </p:spPr>
      </p:pic>
      <p:sp>
        <p:nvSpPr>
          <p:cNvPr id="5" name="3 Título"/>
          <p:cNvSpPr txBox="1">
            <a:spLocks/>
          </p:cNvSpPr>
          <p:nvPr/>
        </p:nvSpPr>
        <p:spPr>
          <a:xfrm>
            <a:off x="1043608" y="1628800"/>
            <a:ext cx="4104456" cy="3744416"/>
          </a:xfrm>
          <a:prstGeom prst="rect">
            <a:avLst/>
          </a:prstGeom>
        </p:spPr>
        <p:txBody>
          <a:bodyPr vert="horz" lIns="91440" tIns="45720" rIns="91440" bIns="45720" rtlCol="0" anchor="ctr">
            <a:normAutofit fontScale="75000" lnSpcReduction="20000"/>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s-EC" sz="4400" b="0" i="0" u="none" strike="noStrike" kern="1200" cap="none" spc="0" normalizeH="0" baseline="0" noProof="0" dirty="0" smtClean="0">
                <a:ln>
                  <a:noFill/>
                </a:ln>
                <a:solidFill>
                  <a:schemeClr val="tx1"/>
                </a:solidFill>
                <a:effectLst/>
                <a:uLnTx/>
                <a:uFillTx/>
                <a:latin typeface="+mj-lt"/>
                <a:ea typeface="+mj-ea"/>
                <a:cs typeface="+mj-cs"/>
              </a:rPr>
              <a:t>Los componentes</a:t>
            </a:r>
            <a:r>
              <a:rPr kumimoji="0" lang="es-EC" sz="4400" b="0" i="0" u="none" strike="noStrike" kern="1200" cap="none" spc="0" normalizeH="0" noProof="0" dirty="0" smtClean="0">
                <a:ln>
                  <a:noFill/>
                </a:ln>
                <a:solidFill>
                  <a:schemeClr val="tx1"/>
                </a:solidFill>
                <a:effectLst/>
                <a:uLnTx/>
                <a:uFillTx/>
                <a:latin typeface="+mj-lt"/>
                <a:ea typeface="+mj-ea"/>
                <a:cs typeface="+mj-cs"/>
              </a:rPr>
              <a:t> analizados fueron:</a:t>
            </a:r>
          </a:p>
          <a:p>
            <a:pPr marL="0" marR="0" lvl="0" indent="0" defTabSz="914400" rtl="0" eaLnBrk="1" fontAlgn="auto" latinLnBrk="0" hangingPunct="1">
              <a:lnSpc>
                <a:spcPct val="100000"/>
              </a:lnSpc>
              <a:spcBef>
                <a:spcPct val="0"/>
              </a:spcBef>
              <a:spcAft>
                <a:spcPts val="0"/>
              </a:spcAft>
              <a:buClrTx/>
              <a:buSzTx/>
              <a:buFont typeface="Arial" pitchFamily="34" charset="0"/>
              <a:buChar char="•"/>
              <a:tabLst/>
              <a:defRPr/>
            </a:pPr>
            <a:r>
              <a:rPr lang="es-EC" sz="4400" baseline="0" dirty="0" smtClean="0">
                <a:latin typeface="+mj-lt"/>
                <a:ea typeface="+mj-ea"/>
                <a:cs typeface="+mj-cs"/>
              </a:rPr>
              <a:t>Ejes pasadores.</a:t>
            </a:r>
          </a:p>
          <a:p>
            <a:pPr marL="0" marR="0" lvl="0" indent="0" defTabSz="914400" rtl="0" eaLnBrk="1" fontAlgn="auto" latinLnBrk="0" hangingPunct="1">
              <a:lnSpc>
                <a:spcPct val="100000"/>
              </a:lnSpc>
              <a:spcBef>
                <a:spcPct val="0"/>
              </a:spcBef>
              <a:spcAft>
                <a:spcPts val="0"/>
              </a:spcAft>
              <a:buClrTx/>
              <a:buSzTx/>
              <a:buFont typeface="Arial" pitchFamily="34" charset="0"/>
              <a:buChar char="•"/>
              <a:tabLst/>
              <a:defRPr/>
            </a:pPr>
            <a:r>
              <a:rPr kumimoji="0" lang="es-EC" sz="4400" b="0" i="0" u="none" strike="noStrike" kern="1200" cap="none" spc="0" normalizeH="0" noProof="0" dirty="0" smtClean="0">
                <a:ln>
                  <a:noFill/>
                </a:ln>
                <a:solidFill>
                  <a:schemeClr val="tx1"/>
                </a:solidFill>
                <a:effectLst/>
                <a:uLnTx/>
                <a:uFillTx/>
                <a:latin typeface="+mj-lt"/>
                <a:ea typeface="+mj-ea"/>
                <a:cs typeface="+mj-cs"/>
              </a:rPr>
              <a:t>Ejes de soporte carrete metálico.</a:t>
            </a:r>
          </a:p>
          <a:p>
            <a:pPr marL="0" marR="0" lvl="0" indent="0" defTabSz="914400" rtl="0" eaLnBrk="1" fontAlgn="auto" latinLnBrk="0" hangingPunct="1">
              <a:lnSpc>
                <a:spcPct val="100000"/>
              </a:lnSpc>
              <a:spcBef>
                <a:spcPct val="0"/>
              </a:spcBef>
              <a:spcAft>
                <a:spcPts val="0"/>
              </a:spcAft>
              <a:buClrTx/>
              <a:buSzTx/>
              <a:buFont typeface="Arial" pitchFamily="34" charset="0"/>
              <a:buChar char="•"/>
              <a:tabLst/>
              <a:defRPr/>
            </a:pPr>
            <a:r>
              <a:rPr lang="es-EC" sz="4400" noProof="0" dirty="0" smtClean="0">
                <a:latin typeface="+mj-lt"/>
                <a:ea typeface="+mj-ea"/>
                <a:cs typeface="+mj-cs"/>
              </a:rPr>
              <a:t>Perno de sujeción ruedas centrales.</a:t>
            </a:r>
          </a:p>
          <a:p>
            <a:pPr marL="0" marR="0" lvl="0" indent="0" defTabSz="914400" rtl="0" eaLnBrk="1" fontAlgn="auto" latinLnBrk="0" hangingPunct="1">
              <a:lnSpc>
                <a:spcPct val="100000"/>
              </a:lnSpc>
              <a:spcBef>
                <a:spcPct val="0"/>
              </a:spcBef>
              <a:spcAft>
                <a:spcPts val="0"/>
              </a:spcAft>
              <a:buClrTx/>
              <a:buSzTx/>
              <a:buFont typeface="Arial" pitchFamily="34" charset="0"/>
              <a:buChar char="•"/>
              <a:tabLst/>
              <a:defRPr/>
            </a:pPr>
            <a:r>
              <a:rPr lang="es-EC" sz="4400" noProof="0" dirty="0" smtClean="0">
                <a:latin typeface="+mj-lt"/>
                <a:ea typeface="+mj-ea"/>
                <a:cs typeface="+mj-cs"/>
              </a:rPr>
              <a:t>Placa de eje de soporte de carretes.</a:t>
            </a:r>
            <a:endParaRPr kumimoji="0" lang="es-EC"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3 Título"/>
          <p:cNvSpPr>
            <a:spLocks noGrp="1"/>
          </p:cNvSpPr>
          <p:nvPr>
            <p:ph type="title"/>
          </p:nvPr>
        </p:nvSpPr>
        <p:spPr>
          <a:xfrm>
            <a:off x="2699792" y="0"/>
            <a:ext cx="7848872" cy="864096"/>
          </a:xfrm>
        </p:spPr>
        <p:txBody>
          <a:bodyPr>
            <a:normAutofit/>
          </a:bodyPr>
          <a:lstStyle/>
          <a:p>
            <a:r>
              <a:rPr lang="es-EC" dirty="0" smtClean="0"/>
              <a:t>RESULTADOS</a:t>
            </a:r>
            <a:endParaRPr lang="es-EC" dirty="0"/>
          </a:p>
        </p:txBody>
      </p:sp>
      <p:pic>
        <p:nvPicPr>
          <p:cNvPr id="1026" name="Picture 2"/>
          <p:cNvPicPr>
            <a:picLocks noChangeAspect="1" noChangeArrowheads="1"/>
          </p:cNvPicPr>
          <p:nvPr/>
        </p:nvPicPr>
        <p:blipFill>
          <a:blip r:embed="rId2" cstate="print"/>
          <a:srcRect l="12518" t="19941" r="53935" b="3638"/>
          <a:stretch>
            <a:fillRect/>
          </a:stretch>
        </p:blipFill>
        <p:spPr bwMode="auto">
          <a:xfrm>
            <a:off x="2843808" y="980728"/>
            <a:ext cx="4799987" cy="58772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0" y="1196752"/>
            <a:ext cx="9144000" cy="792088"/>
          </a:xfrm>
        </p:spPr>
        <p:txBody>
          <a:bodyPr>
            <a:noAutofit/>
          </a:bodyPr>
          <a:lstStyle/>
          <a:p>
            <a:r>
              <a:rPr lang="es-EC" dirty="0" smtClean="0"/>
              <a:t>SIMULACIÓN DE CARGAS  -SKID-</a:t>
            </a:r>
            <a:br>
              <a:rPr lang="es-EC" dirty="0" smtClean="0"/>
            </a:br>
            <a:endParaRPr lang="es-EC" dirty="0"/>
          </a:p>
        </p:txBody>
      </p:sp>
      <p:pic>
        <p:nvPicPr>
          <p:cNvPr id="5" name="4 Imagen"/>
          <p:cNvPicPr/>
          <p:nvPr/>
        </p:nvPicPr>
        <p:blipFill>
          <a:blip r:embed="rId2" cstate="print"/>
          <a:srcRect l="38139" t="28136" r="23358" b="19322"/>
          <a:stretch>
            <a:fillRect/>
          </a:stretch>
        </p:blipFill>
        <p:spPr bwMode="auto">
          <a:xfrm>
            <a:off x="4427984" y="2060848"/>
            <a:ext cx="4680520" cy="2952328"/>
          </a:xfrm>
          <a:prstGeom prst="rect">
            <a:avLst/>
          </a:prstGeom>
          <a:noFill/>
          <a:ln w="9525">
            <a:noFill/>
            <a:miter lim="800000"/>
            <a:headEnd/>
            <a:tailEnd/>
          </a:ln>
        </p:spPr>
      </p:pic>
      <p:sp>
        <p:nvSpPr>
          <p:cNvPr id="6" name="3 Título"/>
          <p:cNvSpPr txBox="1">
            <a:spLocks/>
          </p:cNvSpPr>
          <p:nvPr/>
        </p:nvSpPr>
        <p:spPr>
          <a:xfrm>
            <a:off x="755576" y="2060848"/>
            <a:ext cx="3563888" cy="2952328"/>
          </a:xfrm>
          <a:prstGeom prst="rect">
            <a:avLst/>
          </a:prstGeom>
        </p:spPr>
        <p:txBody>
          <a:bodyPr vert="horz" lIns="91440" tIns="45720" rIns="91440" bIns="45720" rtlCol="0" anchor="ctr">
            <a:noAutofit/>
          </a:bodyPr>
          <a:lstStyle/>
          <a:p>
            <a:pPr lvl="0">
              <a:spcBef>
                <a:spcPct val="0"/>
              </a:spcBef>
            </a:pPr>
            <a:r>
              <a:rPr lang="es-EC" sz="3200" noProof="0" dirty="0" smtClean="0">
                <a:latin typeface="+mj-lt"/>
                <a:ea typeface="+mj-ea"/>
                <a:cs typeface="+mj-cs"/>
              </a:rPr>
              <a:t>Las fuerzas aplicadas en cada punto es de 1700Kgf y las sujeciones se las designa a los orificios de anclaje</a:t>
            </a:r>
            <a:endParaRPr kumimoji="0" lang="es-EC" sz="32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0" y="1196752"/>
            <a:ext cx="9144000" cy="792088"/>
          </a:xfrm>
        </p:spPr>
        <p:txBody>
          <a:bodyPr>
            <a:noAutofit/>
          </a:bodyPr>
          <a:lstStyle/>
          <a:p>
            <a:r>
              <a:rPr lang="es-EC" dirty="0" smtClean="0"/>
              <a:t>SIMULACIÓN DE CARGAS  -SKID-</a:t>
            </a:r>
            <a:br>
              <a:rPr lang="es-EC" dirty="0" smtClean="0"/>
            </a:br>
            <a:endParaRPr lang="es-EC" dirty="0"/>
          </a:p>
        </p:txBody>
      </p:sp>
      <p:sp>
        <p:nvSpPr>
          <p:cNvPr id="6" name="3 Título"/>
          <p:cNvSpPr txBox="1">
            <a:spLocks/>
          </p:cNvSpPr>
          <p:nvPr/>
        </p:nvSpPr>
        <p:spPr>
          <a:xfrm>
            <a:off x="5580112" y="2060848"/>
            <a:ext cx="3563888" cy="2952328"/>
          </a:xfrm>
          <a:prstGeom prst="rect">
            <a:avLst/>
          </a:prstGeom>
        </p:spPr>
        <p:txBody>
          <a:bodyPr vert="horz" lIns="91440" tIns="45720" rIns="91440" bIns="45720" rtlCol="0" anchor="ctr">
            <a:noAutofit/>
          </a:bodyPr>
          <a:lstStyle/>
          <a:p>
            <a:pPr lvl="0">
              <a:spcBef>
                <a:spcPct val="0"/>
              </a:spcBef>
            </a:pPr>
            <a:r>
              <a:rPr lang="es-EC" sz="3200" dirty="0" smtClean="0">
                <a:latin typeface="+mj-lt"/>
                <a:ea typeface="+mj-ea"/>
                <a:cs typeface="+mj-cs"/>
              </a:rPr>
              <a:t>Factor de seguridad resultante es de 15.2 </a:t>
            </a:r>
            <a:endParaRPr kumimoji="0" lang="es-EC" sz="3200" b="0" i="0" u="none" strike="noStrike" kern="1200" cap="none" spc="0" normalizeH="0" baseline="0" noProof="0" dirty="0">
              <a:ln>
                <a:noFill/>
              </a:ln>
              <a:solidFill>
                <a:schemeClr val="tx1"/>
              </a:solidFill>
              <a:effectLst/>
              <a:uLnTx/>
              <a:uFillTx/>
              <a:latin typeface="+mj-lt"/>
              <a:ea typeface="+mj-ea"/>
              <a:cs typeface="+mj-cs"/>
            </a:endParaRPr>
          </a:p>
        </p:txBody>
      </p:sp>
      <p:pic>
        <p:nvPicPr>
          <p:cNvPr id="6147" name="Picture 3"/>
          <p:cNvPicPr>
            <a:picLocks noChangeAspect="1" noChangeArrowheads="1"/>
          </p:cNvPicPr>
          <p:nvPr/>
        </p:nvPicPr>
        <p:blipFill>
          <a:blip r:embed="rId2" cstate="print"/>
          <a:srcRect l="32990" t="55274" r="31573" b="3410"/>
          <a:stretch>
            <a:fillRect/>
          </a:stretch>
        </p:blipFill>
        <p:spPr bwMode="auto">
          <a:xfrm>
            <a:off x="0" y="1988840"/>
            <a:ext cx="5400600" cy="33843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3131840" y="836712"/>
            <a:ext cx="6372200" cy="792088"/>
          </a:xfrm>
        </p:spPr>
        <p:txBody>
          <a:bodyPr>
            <a:noAutofit/>
          </a:bodyPr>
          <a:lstStyle/>
          <a:p>
            <a:r>
              <a:rPr lang="es-EC" dirty="0" smtClean="0"/>
              <a:t>SIMULACIÓN </a:t>
            </a:r>
            <a:r>
              <a:rPr lang="es-EC" dirty="0" smtClean="0"/>
              <a:t/>
            </a:r>
            <a:br>
              <a:rPr lang="es-EC" dirty="0" smtClean="0"/>
            </a:br>
            <a:r>
              <a:rPr lang="es-EC" dirty="0" smtClean="0"/>
              <a:t> -</a:t>
            </a:r>
            <a:r>
              <a:rPr lang="es-EC" dirty="0" smtClean="0"/>
              <a:t>ESTRUCTURAS NUEVA-</a:t>
            </a:r>
            <a:r>
              <a:rPr lang="es-EC" dirty="0" smtClean="0"/>
              <a:t/>
            </a:r>
            <a:br>
              <a:rPr lang="es-EC" dirty="0" smtClean="0"/>
            </a:br>
            <a:endParaRPr lang="es-EC" dirty="0"/>
          </a:p>
        </p:txBody>
      </p:sp>
      <p:pic>
        <p:nvPicPr>
          <p:cNvPr id="7170" name="Picture 2"/>
          <p:cNvPicPr>
            <a:picLocks noChangeAspect="1" noChangeArrowheads="1"/>
          </p:cNvPicPr>
          <p:nvPr/>
        </p:nvPicPr>
        <p:blipFill>
          <a:blip r:embed="rId2" cstate="print"/>
          <a:srcRect l="32835" t="30433" r="32673" b="26493"/>
          <a:stretch>
            <a:fillRect/>
          </a:stretch>
        </p:blipFill>
        <p:spPr bwMode="auto">
          <a:xfrm>
            <a:off x="351449" y="4121696"/>
            <a:ext cx="4076535" cy="2736304"/>
          </a:xfrm>
          <a:prstGeom prst="rect">
            <a:avLst/>
          </a:prstGeom>
          <a:noFill/>
          <a:ln w="9525">
            <a:noFill/>
            <a:miter lim="800000"/>
            <a:headEnd/>
            <a:tailEnd/>
          </a:ln>
        </p:spPr>
      </p:pic>
      <p:pic>
        <p:nvPicPr>
          <p:cNvPr id="7171" name="Picture 3"/>
          <p:cNvPicPr>
            <a:picLocks noChangeAspect="1" noChangeArrowheads="1"/>
          </p:cNvPicPr>
          <p:nvPr/>
        </p:nvPicPr>
        <p:blipFill>
          <a:blip r:embed="rId3" cstate="print"/>
          <a:srcRect l="32990" t="42088" r="32518" b="26266"/>
          <a:stretch>
            <a:fillRect/>
          </a:stretch>
        </p:blipFill>
        <p:spPr bwMode="auto">
          <a:xfrm>
            <a:off x="2267744" y="1628800"/>
            <a:ext cx="4392488" cy="2379223"/>
          </a:xfrm>
          <a:prstGeom prst="rect">
            <a:avLst/>
          </a:prstGeom>
          <a:noFill/>
          <a:ln w="9525">
            <a:noFill/>
            <a:miter lim="800000"/>
            <a:headEnd/>
            <a:tailEnd/>
          </a:ln>
        </p:spPr>
      </p:pic>
      <p:pic>
        <p:nvPicPr>
          <p:cNvPr id="5" name="Picture 2"/>
          <p:cNvPicPr>
            <a:picLocks noChangeAspect="1" noChangeArrowheads="1"/>
          </p:cNvPicPr>
          <p:nvPr/>
        </p:nvPicPr>
        <p:blipFill>
          <a:blip r:embed="rId4" cstate="print"/>
          <a:srcRect l="32835" t="31312" r="34090" b="26493"/>
          <a:stretch>
            <a:fillRect/>
          </a:stretch>
        </p:blipFill>
        <p:spPr bwMode="auto">
          <a:xfrm>
            <a:off x="5004048" y="4117928"/>
            <a:ext cx="3995936" cy="274007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0" y="1484784"/>
            <a:ext cx="9144000" cy="792088"/>
          </a:xfrm>
        </p:spPr>
        <p:txBody>
          <a:bodyPr>
            <a:noAutofit/>
          </a:bodyPr>
          <a:lstStyle/>
          <a:p>
            <a:r>
              <a:rPr lang="es-EC" dirty="0" smtClean="0"/>
              <a:t>SIMULACIÓN DE CARGAS </a:t>
            </a:r>
            <a:br>
              <a:rPr lang="es-EC" dirty="0" smtClean="0"/>
            </a:br>
            <a:r>
              <a:rPr lang="es-EC" dirty="0" smtClean="0"/>
              <a:t> -ESTRUCTURA DERECHA-</a:t>
            </a:r>
            <a:br>
              <a:rPr lang="es-EC" dirty="0" smtClean="0"/>
            </a:br>
            <a:endParaRPr lang="es-EC" dirty="0"/>
          </a:p>
        </p:txBody>
      </p:sp>
      <p:sp>
        <p:nvSpPr>
          <p:cNvPr id="6" name="3 Título"/>
          <p:cNvSpPr txBox="1">
            <a:spLocks/>
          </p:cNvSpPr>
          <p:nvPr/>
        </p:nvSpPr>
        <p:spPr>
          <a:xfrm>
            <a:off x="5580112" y="2420888"/>
            <a:ext cx="3563888" cy="2952328"/>
          </a:xfrm>
          <a:prstGeom prst="rect">
            <a:avLst/>
          </a:prstGeom>
        </p:spPr>
        <p:txBody>
          <a:bodyPr vert="horz" lIns="91440" tIns="45720" rIns="91440" bIns="45720" rtlCol="0" anchor="ctr">
            <a:noAutofit/>
          </a:bodyPr>
          <a:lstStyle/>
          <a:p>
            <a:pPr lvl="0">
              <a:spcBef>
                <a:spcPct val="0"/>
              </a:spcBef>
            </a:pPr>
            <a:r>
              <a:rPr lang="es-EC" sz="3200" dirty="0" smtClean="0">
                <a:latin typeface="+mj-lt"/>
                <a:ea typeface="+mj-ea"/>
                <a:cs typeface="+mj-cs"/>
              </a:rPr>
              <a:t>Factor de seguridad resultante es de 1.6</a:t>
            </a:r>
            <a:endParaRPr kumimoji="0" lang="es-EC" sz="3200" b="0" i="0" u="none" strike="noStrike" kern="1200" cap="none" spc="0" normalizeH="0" baseline="0" noProof="0" dirty="0">
              <a:ln>
                <a:noFill/>
              </a:ln>
              <a:solidFill>
                <a:schemeClr val="tx1"/>
              </a:solidFill>
              <a:effectLst/>
              <a:uLnTx/>
              <a:uFillTx/>
              <a:latin typeface="+mj-lt"/>
              <a:ea typeface="+mj-ea"/>
              <a:cs typeface="+mj-cs"/>
            </a:endParaRPr>
          </a:p>
        </p:txBody>
      </p:sp>
      <p:pic>
        <p:nvPicPr>
          <p:cNvPr id="9218" name="Picture 2"/>
          <p:cNvPicPr>
            <a:picLocks noChangeAspect="1" noChangeArrowheads="1"/>
          </p:cNvPicPr>
          <p:nvPr/>
        </p:nvPicPr>
        <p:blipFill>
          <a:blip r:embed="rId2" cstate="print"/>
          <a:srcRect l="32835" t="36586" r="30783" b="23856"/>
          <a:stretch>
            <a:fillRect/>
          </a:stretch>
        </p:blipFill>
        <p:spPr bwMode="auto">
          <a:xfrm>
            <a:off x="0" y="2348880"/>
            <a:ext cx="5544616" cy="32403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755576" y="980728"/>
            <a:ext cx="8229600" cy="4525963"/>
          </a:xfrm>
        </p:spPr>
        <p:txBody>
          <a:bodyPr/>
          <a:lstStyle/>
          <a:p>
            <a:pPr marL="365760" lvl="1" indent="-256032" algn="just">
              <a:spcBef>
                <a:spcPts val="400"/>
              </a:spcBef>
              <a:buSzPct val="68000"/>
              <a:buNone/>
            </a:pPr>
            <a:r>
              <a:rPr lang="es-EC" b="1" dirty="0" smtClean="0"/>
              <a:t>JUSTIFICACIÓN</a:t>
            </a:r>
          </a:p>
          <a:p>
            <a:pPr marL="365760" lvl="1" indent="-256032" algn="just">
              <a:spcBef>
                <a:spcPts val="400"/>
              </a:spcBef>
              <a:buSzPct val="68000"/>
              <a:buFont typeface="Wingdings 3"/>
              <a:buChar char=""/>
            </a:pPr>
            <a:r>
              <a:rPr lang="es-EC" dirty="0" smtClean="0"/>
              <a:t> </a:t>
            </a:r>
            <a:r>
              <a:rPr lang="es-EC" sz="2400" dirty="0" smtClean="0"/>
              <a:t>El sistema de gestión de la empresa y su reglamento interno de seguridad y salud en el trabajo hace énfasis en la reducción de los riesgos de trabajo para los operadores, articulo 37 del REGLAMENTO INTERNO DE SEGURIDAD Y SALUD EN EL TRABAJO, con el rediseño de la maquina se pretende reducir en un 85% el tiempo de los trabajos manuales y el riesgo de accidentes en el área de cables, adicionalmente se optimizará el tiempo de la operación del bobinado, por lo cual los costos de operación se reducirán. </a:t>
            </a:r>
            <a:endParaRPr lang="es-EC" dirty="0" smtClean="0"/>
          </a:p>
          <a:p>
            <a:endParaRPr lang="es-EC"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0" y="1484784"/>
            <a:ext cx="9144000" cy="792088"/>
          </a:xfrm>
        </p:spPr>
        <p:txBody>
          <a:bodyPr>
            <a:noAutofit/>
          </a:bodyPr>
          <a:lstStyle/>
          <a:p>
            <a:r>
              <a:rPr lang="es-EC" dirty="0" smtClean="0"/>
              <a:t>SIMULACIÓN DE CARGAS </a:t>
            </a:r>
            <a:br>
              <a:rPr lang="es-EC" dirty="0" smtClean="0"/>
            </a:br>
            <a:r>
              <a:rPr lang="es-EC" dirty="0" smtClean="0"/>
              <a:t> -ESTRUCTURA IZQUIERDA-</a:t>
            </a:r>
            <a:br>
              <a:rPr lang="es-EC" dirty="0" smtClean="0"/>
            </a:br>
            <a:endParaRPr lang="es-EC" dirty="0"/>
          </a:p>
        </p:txBody>
      </p:sp>
      <p:sp>
        <p:nvSpPr>
          <p:cNvPr id="6" name="3 Título"/>
          <p:cNvSpPr txBox="1">
            <a:spLocks/>
          </p:cNvSpPr>
          <p:nvPr/>
        </p:nvSpPr>
        <p:spPr>
          <a:xfrm>
            <a:off x="5580112" y="2564904"/>
            <a:ext cx="3563888" cy="2952328"/>
          </a:xfrm>
          <a:prstGeom prst="rect">
            <a:avLst/>
          </a:prstGeom>
        </p:spPr>
        <p:txBody>
          <a:bodyPr vert="horz" lIns="91440" tIns="45720" rIns="91440" bIns="45720" rtlCol="0" anchor="ctr">
            <a:noAutofit/>
          </a:bodyPr>
          <a:lstStyle/>
          <a:p>
            <a:pPr lvl="0">
              <a:spcBef>
                <a:spcPct val="0"/>
              </a:spcBef>
            </a:pPr>
            <a:r>
              <a:rPr lang="es-EC" sz="3200" noProof="0" dirty="0" smtClean="0">
                <a:latin typeface="+mj-lt"/>
                <a:ea typeface="+mj-ea"/>
                <a:cs typeface="+mj-cs"/>
              </a:rPr>
              <a:t>Factor de seguridad resultante 1.2</a:t>
            </a:r>
            <a:endParaRPr kumimoji="0" lang="es-EC" sz="3200" b="0" i="0" u="none" strike="noStrike" kern="1200" cap="none" spc="0" normalizeH="0" baseline="0" noProof="0" dirty="0">
              <a:ln>
                <a:noFill/>
              </a:ln>
              <a:solidFill>
                <a:schemeClr val="tx1"/>
              </a:solidFill>
              <a:effectLst/>
              <a:uLnTx/>
              <a:uFillTx/>
              <a:latin typeface="+mj-lt"/>
              <a:ea typeface="+mj-ea"/>
              <a:cs typeface="+mj-cs"/>
            </a:endParaRPr>
          </a:p>
        </p:txBody>
      </p:sp>
      <p:pic>
        <p:nvPicPr>
          <p:cNvPr id="12290" name="Picture 2"/>
          <p:cNvPicPr>
            <a:picLocks noChangeAspect="1" noChangeArrowheads="1"/>
          </p:cNvPicPr>
          <p:nvPr/>
        </p:nvPicPr>
        <p:blipFill>
          <a:blip r:embed="rId2" cstate="print"/>
          <a:srcRect l="32835" t="26916" r="30783" b="32647"/>
          <a:stretch>
            <a:fillRect/>
          </a:stretch>
        </p:blipFill>
        <p:spPr bwMode="auto">
          <a:xfrm>
            <a:off x="0" y="2276872"/>
            <a:ext cx="5544616" cy="331236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0" y="1484784"/>
            <a:ext cx="9144000" cy="792088"/>
          </a:xfrm>
        </p:spPr>
        <p:txBody>
          <a:bodyPr>
            <a:noAutofit/>
          </a:bodyPr>
          <a:lstStyle/>
          <a:p>
            <a:r>
              <a:rPr lang="es-EC" dirty="0" smtClean="0"/>
              <a:t>SIMULACIÓN DE CARGAS </a:t>
            </a:r>
            <a:br>
              <a:rPr lang="es-EC" dirty="0" smtClean="0"/>
            </a:br>
            <a:r>
              <a:rPr lang="es-EC" dirty="0" smtClean="0"/>
              <a:t> -BANDEJA DE ELEVACIÓN-</a:t>
            </a:r>
            <a:br>
              <a:rPr lang="es-EC" dirty="0" smtClean="0"/>
            </a:br>
            <a:endParaRPr lang="es-EC" dirty="0"/>
          </a:p>
        </p:txBody>
      </p:sp>
      <p:pic>
        <p:nvPicPr>
          <p:cNvPr id="13315" name="Picture 3"/>
          <p:cNvPicPr>
            <a:picLocks noChangeAspect="1" noChangeArrowheads="1"/>
          </p:cNvPicPr>
          <p:nvPr/>
        </p:nvPicPr>
        <p:blipFill>
          <a:blip r:embed="rId2" cstate="print"/>
          <a:srcRect l="32518" t="31540" r="35353" b="29782"/>
          <a:stretch>
            <a:fillRect/>
          </a:stretch>
        </p:blipFill>
        <p:spPr bwMode="auto">
          <a:xfrm>
            <a:off x="72008" y="2564904"/>
            <a:ext cx="4355976" cy="2818573"/>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l="32362" t="31312" r="34091" b="27372"/>
          <a:stretch>
            <a:fillRect/>
          </a:stretch>
        </p:blipFill>
        <p:spPr bwMode="auto">
          <a:xfrm>
            <a:off x="4788024" y="2564904"/>
            <a:ext cx="4245150" cy="281017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0" y="1484784"/>
            <a:ext cx="9144000" cy="792088"/>
          </a:xfrm>
        </p:spPr>
        <p:txBody>
          <a:bodyPr>
            <a:noAutofit/>
          </a:bodyPr>
          <a:lstStyle/>
          <a:p>
            <a:r>
              <a:rPr lang="es-EC" dirty="0" smtClean="0"/>
              <a:t>SIMULACIÓN DE CARGAS </a:t>
            </a:r>
            <a:br>
              <a:rPr lang="es-EC" dirty="0" smtClean="0"/>
            </a:br>
            <a:r>
              <a:rPr lang="es-EC" dirty="0" smtClean="0"/>
              <a:t> -BANDEJA DE ELEVACIÓN-</a:t>
            </a:r>
            <a:br>
              <a:rPr lang="es-EC" dirty="0" smtClean="0"/>
            </a:br>
            <a:endParaRPr lang="es-EC" dirty="0"/>
          </a:p>
        </p:txBody>
      </p:sp>
      <p:sp>
        <p:nvSpPr>
          <p:cNvPr id="6" name="3 Título"/>
          <p:cNvSpPr txBox="1">
            <a:spLocks/>
          </p:cNvSpPr>
          <p:nvPr/>
        </p:nvSpPr>
        <p:spPr>
          <a:xfrm>
            <a:off x="5580112" y="2564904"/>
            <a:ext cx="3563888" cy="2952328"/>
          </a:xfrm>
          <a:prstGeom prst="rect">
            <a:avLst/>
          </a:prstGeom>
        </p:spPr>
        <p:txBody>
          <a:bodyPr vert="horz" lIns="91440" tIns="45720" rIns="91440" bIns="45720" rtlCol="0" anchor="ctr">
            <a:noAutofit/>
          </a:bodyPr>
          <a:lstStyle/>
          <a:p>
            <a:pPr lvl="0">
              <a:spcBef>
                <a:spcPct val="0"/>
              </a:spcBef>
            </a:pPr>
            <a:r>
              <a:rPr lang="es-EC" sz="3200" dirty="0" smtClean="0">
                <a:latin typeface="+mj-lt"/>
                <a:ea typeface="+mj-ea"/>
                <a:cs typeface="+mj-cs"/>
              </a:rPr>
              <a:t>Factor de seguridad resultante es de 1.6</a:t>
            </a:r>
            <a:endParaRPr kumimoji="0" lang="es-EC" sz="3200" b="0" i="0" u="none" strike="noStrike" kern="1200" cap="none" spc="0" normalizeH="0" baseline="0" noProof="0" dirty="0">
              <a:ln>
                <a:noFill/>
              </a:ln>
              <a:solidFill>
                <a:schemeClr val="tx1"/>
              </a:solidFill>
              <a:effectLst/>
              <a:uLnTx/>
              <a:uFillTx/>
              <a:latin typeface="+mj-lt"/>
              <a:ea typeface="+mj-ea"/>
              <a:cs typeface="+mj-cs"/>
            </a:endParaRPr>
          </a:p>
        </p:txBody>
      </p:sp>
      <p:pic>
        <p:nvPicPr>
          <p:cNvPr id="15362" name="Picture 2"/>
          <p:cNvPicPr>
            <a:picLocks noChangeAspect="1" noChangeArrowheads="1"/>
          </p:cNvPicPr>
          <p:nvPr/>
        </p:nvPicPr>
        <p:blipFill>
          <a:blip r:embed="rId2" cstate="print"/>
          <a:srcRect l="32835" t="44498" r="30311" b="11549"/>
          <a:stretch>
            <a:fillRect/>
          </a:stretch>
        </p:blipFill>
        <p:spPr bwMode="auto">
          <a:xfrm>
            <a:off x="0" y="2132856"/>
            <a:ext cx="5616624" cy="3600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0" y="1124744"/>
            <a:ext cx="9144000" cy="792088"/>
          </a:xfrm>
        </p:spPr>
        <p:txBody>
          <a:bodyPr>
            <a:noAutofit/>
          </a:bodyPr>
          <a:lstStyle/>
          <a:p>
            <a:r>
              <a:rPr lang="es-EC" dirty="0" smtClean="0"/>
              <a:t>ANÁLISIS ECONÓMICO</a:t>
            </a:r>
            <a:br>
              <a:rPr lang="es-EC" dirty="0" smtClean="0"/>
            </a:br>
            <a:endParaRPr lang="es-EC" dirty="0"/>
          </a:p>
        </p:txBody>
      </p:sp>
      <p:pic>
        <p:nvPicPr>
          <p:cNvPr id="16386" name="Picture 2"/>
          <p:cNvPicPr>
            <a:picLocks noChangeAspect="1" noChangeArrowheads="1"/>
          </p:cNvPicPr>
          <p:nvPr/>
        </p:nvPicPr>
        <p:blipFill>
          <a:blip r:embed="rId2" cstate="print"/>
          <a:srcRect l="32835" t="45377" r="29838" b="22098"/>
          <a:stretch>
            <a:fillRect/>
          </a:stretch>
        </p:blipFill>
        <p:spPr bwMode="auto">
          <a:xfrm>
            <a:off x="539552" y="1605101"/>
            <a:ext cx="8352928" cy="391213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0" y="1124744"/>
            <a:ext cx="9144000" cy="792088"/>
          </a:xfrm>
        </p:spPr>
        <p:txBody>
          <a:bodyPr>
            <a:noAutofit/>
          </a:bodyPr>
          <a:lstStyle/>
          <a:p>
            <a:r>
              <a:rPr lang="es-EC" dirty="0" smtClean="0"/>
              <a:t>ANÁLISIS ECONÓMICO</a:t>
            </a:r>
            <a:br>
              <a:rPr lang="es-EC" dirty="0" smtClean="0"/>
            </a:br>
            <a:endParaRPr lang="es-EC" dirty="0"/>
          </a:p>
        </p:txBody>
      </p:sp>
      <p:pic>
        <p:nvPicPr>
          <p:cNvPr id="17411" name="Picture 3"/>
          <p:cNvPicPr>
            <a:picLocks noChangeAspect="1" noChangeArrowheads="1"/>
          </p:cNvPicPr>
          <p:nvPr/>
        </p:nvPicPr>
        <p:blipFill>
          <a:blip r:embed="rId2" cstate="print"/>
          <a:srcRect l="32518" t="37693" r="28265" b="25386"/>
          <a:stretch>
            <a:fillRect/>
          </a:stretch>
        </p:blipFill>
        <p:spPr bwMode="auto">
          <a:xfrm>
            <a:off x="611560" y="1556792"/>
            <a:ext cx="8136904" cy="411747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0" y="1124744"/>
            <a:ext cx="9144000" cy="792088"/>
          </a:xfrm>
        </p:spPr>
        <p:txBody>
          <a:bodyPr>
            <a:noAutofit/>
          </a:bodyPr>
          <a:lstStyle/>
          <a:p>
            <a:r>
              <a:rPr lang="es-EC" dirty="0" smtClean="0"/>
              <a:t>ANÁLISIS ECONÓMICO</a:t>
            </a:r>
            <a:br>
              <a:rPr lang="es-EC" dirty="0" smtClean="0"/>
            </a:br>
            <a:endParaRPr lang="es-EC" dirty="0"/>
          </a:p>
        </p:txBody>
      </p:sp>
      <p:pic>
        <p:nvPicPr>
          <p:cNvPr id="17411" name="Picture 3"/>
          <p:cNvPicPr>
            <a:picLocks noChangeAspect="1" noChangeArrowheads="1"/>
          </p:cNvPicPr>
          <p:nvPr/>
        </p:nvPicPr>
        <p:blipFill>
          <a:blip r:embed="rId2" cstate="print"/>
          <a:srcRect l="32518" t="37693" r="28265" b="25386"/>
          <a:stretch>
            <a:fillRect/>
          </a:stretch>
        </p:blipFill>
        <p:spPr bwMode="auto">
          <a:xfrm>
            <a:off x="611560" y="1556792"/>
            <a:ext cx="8136904" cy="411747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0" y="1124744"/>
            <a:ext cx="9144000" cy="792088"/>
          </a:xfrm>
        </p:spPr>
        <p:txBody>
          <a:bodyPr>
            <a:noAutofit/>
          </a:bodyPr>
          <a:lstStyle/>
          <a:p>
            <a:r>
              <a:rPr lang="es-EC" dirty="0" smtClean="0"/>
              <a:t>ANÁLISIS ECONÓMICO</a:t>
            </a:r>
            <a:br>
              <a:rPr lang="es-EC" dirty="0" smtClean="0"/>
            </a:br>
            <a:endParaRPr lang="es-EC" dirty="0"/>
          </a:p>
        </p:txBody>
      </p:sp>
      <p:pic>
        <p:nvPicPr>
          <p:cNvPr id="18434" name="Picture 2"/>
          <p:cNvPicPr>
            <a:picLocks noChangeAspect="1" noChangeArrowheads="1"/>
          </p:cNvPicPr>
          <p:nvPr/>
        </p:nvPicPr>
        <p:blipFill>
          <a:blip r:embed="rId2" cstate="print"/>
          <a:srcRect l="32362" t="43619" r="33146" b="34405"/>
          <a:stretch>
            <a:fillRect/>
          </a:stretch>
        </p:blipFill>
        <p:spPr bwMode="auto">
          <a:xfrm>
            <a:off x="683568" y="1988840"/>
            <a:ext cx="8200271" cy="28083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2411760" y="1124744"/>
            <a:ext cx="5976664" cy="792088"/>
          </a:xfrm>
        </p:spPr>
        <p:txBody>
          <a:bodyPr>
            <a:noAutofit/>
          </a:bodyPr>
          <a:lstStyle/>
          <a:p>
            <a:r>
              <a:rPr lang="es-EC" dirty="0" smtClean="0"/>
              <a:t>ANÁLISIS ECONÓMICO</a:t>
            </a:r>
            <a:br>
              <a:rPr lang="es-EC" dirty="0" smtClean="0"/>
            </a:br>
            <a:endParaRPr lang="es-EC" dirty="0"/>
          </a:p>
        </p:txBody>
      </p:sp>
      <p:pic>
        <p:nvPicPr>
          <p:cNvPr id="19458" name="Picture 2"/>
          <p:cNvPicPr>
            <a:picLocks noChangeAspect="1" noChangeArrowheads="1"/>
          </p:cNvPicPr>
          <p:nvPr/>
        </p:nvPicPr>
        <p:blipFill>
          <a:blip r:embed="rId2" cstate="print"/>
          <a:srcRect l="31417" t="42740" r="27003" b="29130"/>
          <a:stretch>
            <a:fillRect/>
          </a:stretch>
        </p:blipFill>
        <p:spPr bwMode="auto">
          <a:xfrm>
            <a:off x="683568" y="1988840"/>
            <a:ext cx="7920880" cy="28803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1043608" y="1124744"/>
            <a:ext cx="7344816" cy="792088"/>
          </a:xfrm>
        </p:spPr>
        <p:txBody>
          <a:bodyPr>
            <a:noAutofit/>
          </a:bodyPr>
          <a:lstStyle/>
          <a:p>
            <a:r>
              <a:rPr lang="es-EC" dirty="0" smtClean="0"/>
              <a:t>ANÁLISIS IMPACTO SOCIAL</a:t>
            </a:r>
            <a:br>
              <a:rPr lang="es-EC" dirty="0" smtClean="0"/>
            </a:br>
            <a:endParaRPr lang="es-EC" dirty="0"/>
          </a:p>
        </p:txBody>
      </p:sp>
      <p:sp>
        <p:nvSpPr>
          <p:cNvPr id="5" name="3 Título"/>
          <p:cNvSpPr txBox="1">
            <a:spLocks/>
          </p:cNvSpPr>
          <p:nvPr/>
        </p:nvSpPr>
        <p:spPr>
          <a:xfrm>
            <a:off x="1259632" y="1844824"/>
            <a:ext cx="7344816" cy="3672408"/>
          </a:xfrm>
          <a:prstGeom prst="rect">
            <a:avLst/>
          </a:prstGeom>
        </p:spPr>
        <p:txBody>
          <a:bodyPr vert="horz" lIns="91440" tIns="45720" rIns="91440" bIns="45720" rtlCol="0" anchor="ctr">
            <a:noAutofit/>
          </a:bodyPr>
          <a:lstStyle/>
          <a:p>
            <a:pPr lvl="0">
              <a:buFont typeface="Arial" pitchFamily="34" charset="0"/>
              <a:buChar char="•"/>
            </a:pPr>
            <a:r>
              <a:rPr lang="es-EC" sz="2400" dirty="0" smtClean="0"/>
              <a:t>Reducción de los puntos de atrapamiento.</a:t>
            </a:r>
          </a:p>
          <a:p>
            <a:pPr lvl="0">
              <a:buFont typeface="Arial" pitchFamily="34" charset="0"/>
              <a:buChar char="•"/>
            </a:pPr>
            <a:r>
              <a:rPr lang="es-EC" sz="2400" dirty="0" smtClean="0"/>
              <a:t>Reducción de manipulación de elementos mecánicos.</a:t>
            </a:r>
          </a:p>
          <a:p>
            <a:pPr lvl="0">
              <a:buFont typeface="Arial" pitchFamily="34" charset="0"/>
              <a:buChar char="•"/>
            </a:pPr>
            <a:r>
              <a:rPr lang="es-EC" sz="2400" dirty="0" smtClean="0"/>
              <a:t>Implementación de guardas de seguridad para limitar el área.</a:t>
            </a:r>
          </a:p>
          <a:p>
            <a:pPr lvl="0">
              <a:buFont typeface="Arial" pitchFamily="34" charset="0"/>
              <a:buChar char="•"/>
            </a:pPr>
            <a:r>
              <a:rPr lang="es-EC" sz="2400" dirty="0" smtClean="0"/>
              <a:t>Sistema hidráulico de paro de emergencia.</a:t>
            </a:r>
          </a:p>
          <a:p>
            <a:pPr lvl="0">
              <a:buFont typeface="Arial" pitchFamily="34" charset="0"/>
              <a:buChar char="•"/>
            </a:pPr>
            <a:r>
              <a:rPr lang="es-EC" sz="2400" dirty="0" smtClean="0"/>
              <a:t>Cajas de seguridad para evitar la manipulación de válvulas y elementos que regulables.</a:t>
            </a:r>
          </a:p>
          <a:p>
            <a:pPr lvl="0">
              <a:buFont typeface="Arial" pitchFamily="34" charset="0"/>
              <a:buChar char="•"/>
            </a:pPr>
            <a:r>
              <a:rPr lang="es-EC" sz="2400" dirty="0" smtClean="0"/>
              <a:t>Protecciones para habilitar el área cuando no se ocupe la máquina.</a:t>
            </a:r>
          </a:p>
          <a:p>
            <a:pPr lvl="0">
              <a:buFont typeface="Arial" pitchFamily="34" charset="0"/>
              <a:buChar char="•"/>
            </a:pPr>
            <a:r>
              <a:rPr lang="es-EC" sz="2400" dirty="0" smtClean="0"/>
              <a:t>Protecciones para los elementos del sistema hidráulico.</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C" sz="2400" b="0" i="0" u="none" strike="noStrike" kern="1200" cap="none" spc="0" normalizeH="0" baseline="0" noProof="0" dirty="0" smtClean="0">
                <a:ln>
                  <a:noFill/>
                </a:ln>
                <a:solidFill>
                  <a:schemeClr val="tx1"/>
                </a:solidFill>
                <a:effectLst/>
                <a:uLnTx/>
                <a:uFillTx/>
                <a:latin typeface="+mj-lt"/>
                <a:ea typeface="+mj-ea"/>
                <a:cs typeface="+mj-cs"/>
              </a:rPr>
              <a:t/>
            </a:r>
            <a:br>
              <a:rPr kumimoji="0" lang="es-EC" sz="2400" b="0" i="0" u="none" strike="noStrike" kern="1200" cap="none" spc="0" normalizeH="0" baseline="0" noProof="0" dirty="0" smtClean="0">
                <a:ln>
                  <a:noFill/>
                </a:ln>
                <a:solidFill>
                  <a:schemeClr val="tx1"/>
                </a:solidFill>
                <a:effectLst/>
                <a:uLnTx/>
                <a:uFillTx/>
                <a:latin typeface="+mj-lt"/>
                <a:ea typeface="+mj-ea"/>
                <a:cs typeface="+mj-cs"/>
              </a:rPr>
            </a:br>
            <a:endParaRPr kumimoji="0" lang="es-EC" sz="2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3923928" y="44624"/>
            <a:ext cx="5472608" cy="792088"/>
          </a:xfrm>
        </p:spPr>
        <p:txBody>
          <a:bodyPr>
            <a:noAutofit/>
          </a:bodyPr>
          <a:lstStyle/>
          <a:p>
            <a:r>
              <a:rPr lang="es-EC" dirty="0" smtClean="0"/>
              <a:t>CONSTRUCCIÓN</a:t>
            </a:r>
            <a:endParaRPr lang="es-EC" dirty="0"/>
          </a:p>
        </p:txBody>
      </p:sp>
      <p:sp>
        <p:nvSpPr>
          <p:cNvPr id="5" name="3 Título"/>
          <p:cNvSpPr txBox="1">
            <a:spLocks/>
          </p:cNvSpPr>
          <p:nvPr/>
        </p:nvSpPr>
        <p:spPr>
          <a:xfrm>
            <a:off x="1331640" y="1196752"/>
            <a:ext cx="7344816" cy="3672408"/>
          </a:xfrm>
          <a:prstGeom prst="rect">
            <a:avLst/>
          </a:prstGeom>
        </p:spPr>
        <p:txBody>
          <a:bodyPr vert="horz" lIns="91440" tIns="45720" rIns="91440" bIns="45720" rtlCol="0" anchor="ctr">
            <a:no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s-EC" sz="4400" b="0" i="0" u="none" strike="noStrike" kern="1200" cap="none" spc="0" normalizeH="0" baseline="0" noProof="0" dirty="0" smtClean="0">
                <a:ln>
                  <a:noFill/>
                </a:ln>
                <a:solidFill>
                  <a:schemeClr val="tx1"/>
                </a:solidFill>
                <a:effectLst/>
                <a:uLnTx/>
                <a:uFillTx/>
                <a:latin typeface="+mj-lt"/>
                <a:ea typeface="+mj-ea"/>
                <a:cs typeface="+mj-cs"/>
              </a:rPr>
              <a:t>En</a:t>
            </a:r>
            <a:r>
              <a:rPr kumimoji="0" lang="es-EC" sz="4400" b="0" i="0" u="none" strike="noStrike" kern="1200" cap="none" spc="0" normalizeH="0" noProof="0" dirty="0" smtClean="0">
                <a:ln>
                  <a:noFill/>
                </a:ln>
                <a:solidFill>
                  <a:schemeClr val="tx1"/>
                </a:solidFill>
                <a:effectLst/>
                <a:uLnTx/>
                <a:uFillTx/>
                <a:latin typeface="+mj-lt"/>
                <a:ea typeface="+mj-ea"/>
                <a:cs typeface="+mj-cs"/>
              </a:rPr>
              <a:t> este proceso se ocuparon:</a:t>
            </a:r>
          </a:p>
          <a:p>
            <a:pPr marL="0" marR="0" lvl="0" indent="0" defTabSz="914400" rtl="0" eaLnBrk="1" fontAlgn="auto" latinLnBrk="0" hangingPunct="1">
              <a:lnSpc>
                <a:spcPct val="100000"/>
              </a:lnSpc>
              <a:spcBef>
                <a:spcPct val="0"/>
              </a:spcBef>
              <a:spcAft>
                <a:spcPts val="0"/>
              </a:spcAft>
              <a:buClrTx/>
              <a:buSzTx/>
              <a:buFont typeface="Arial" pitchFamily="34" charset="0"/>
              <a:buChar char="•"/>
              <a:tabLst/>
              <a:defRPr/>
            </a:pPr>
            <a:r>
              <a:rPr lang="es-EC" sz="4400" noProof="0" dirty="0" smtClean="0">
                <a:latin typeface="+mj-lt"/>
                <a:ea typeface="+mj-ea"/>
                <a:cs typeface="+mj-cs"/>
              </a:rPr>
              <a:t>Planos</a:t>
            </a:r>
          </a:p>
          <a:p>
            <a:pPr marL="0" marR="0" lvl="0" indent="0" defTabSz="914400" rtl="0" eaLnBrk="1" fontAlgn="auto" latinLnBrk="0" hangingPunct="1">
              <a:lnSpc>
                <a:spcPct val="100000"/>
              </a:lnSpc>
              <a:spcBef>
                <a:spcPct val="0"/>
              </a:spcBef>
              <a:spcAft>
                <a:spcPts val="0"/>
              </a:spcAft>
              <a:buClrTx/>
              <a:buSzTx/>
              <a:buFont typeface="Arial" pitchFamily="34" charset="0"/>
              <a:buChar char="•"/>
              <a:tabLst/>
              <a:defRPr/>
            </a:pPr>
            <a:r>
              <a:rPr kumimoji="0" lang="es-EC" sz="4400" b="0" i="0" u="none" strike="noStrike" kern="1200" cap="none" spc="0" normalizeH="0" baseline="0" dirty="0" smtClean="0">
                <a:ln>
                  <a:noFill/>
                </a:ln>
                <a:solidFill>
                  <a:schemeClr val="tx1"/>
                </a:solidFill>
                <a:effectLst/>
                <a:uLnTx/>
                <a:uFillTx/>
                <a:latin typeface="+mj-lt"/>
                <a:ea typeface="+mj-ea"/>
                <a:cs typeface="+mj-cs"/>
              </a:rPr>
              <a:t>Hojas</a:t>
            </a:r>
            <a:r>
              <a:rPr lang="es-EC" sz="4400" dirty="0" smtClean="0">
                <a:latin typeface="+mj-lt"/>
                <a:ea typeface="+mj-ea"/>
                <a:cs typeface="+mj-cs"/>
              </a:rPr>
              <a:t> de procesos</a:t>
            </a:r>
          </a:p>
          <a:p>
            <a:pPr marL="0" marR="0" lvl="0" indent="0" defTabSz="914400" rtl="0" eaLnBrk="1" fontAlgn="auto" latinLnBrk="0" hangingPunct="1">
              <a:lnSpc>
                <a:spcPct val="100000"/>
              </a:lnSpc>
              <a:spcBef>
                <a:spcPct val="0"/>
              </a:spcBef>
              <a:spcAft>
                <a:spcPts val="0"/>
              </a:spcAft>
              <a:buClrTx/>
              <a:buSzTx/>
              <a:buFont typeface="Arial" pitchFamily="34" charset="0"/>
              <a:buChar char="•"/>
              <a:tabLst/>
              <a:defRPr/>
            </a:pPr>
            <a:r>
              <a:rPr kumimoji="0" lang="es-EC" sz="4400" b="0" i="0" u="none" strike="noStrike" kern="1200" cap="none" spc="0" normalizeH="0" baseline="0" noProof="0" dirty="0" smtClean="0">
                <a:ln>
                  <a:noFill/>
                </a:ln>
                <a:solidFill>
                  <a:schemeClr val="tx1"/>
                </a:solidFill>
                <a:effectLst/>
                <a:uLnTx/>
                <a:uFillTx/>
                <a:latin typeface="+mj-lt"/>
                <a:ea typeface="+mj-ea"/>
                <a:cs typeface="+mj-cs"/>
              </a:rPr>
              <a:t>Diagramas</a:t>
            </a:r>
            <a:r>
              <a:rPr kumimoji="0" lang="es-EC" sz="4400" b="0" i="0" u="none" strike="noStrike" kern="1200" cap="none" spc="0" normalizeH="0" noProof="0" dirty="0" smtClean="0">
                <a:ln>
                  <a:noFill/>
                </a:ln>
                <a:solidFill>
                  <a:schemeClr val="tx1"/>
                </a:solidFill>
                <a:effectLst/>
                <a:uLnTx/>
                <a:uFillTx/>
                <a:latin typeface="+mj-lt"/>
                <a:ea typeface="+mj-ea"/>
                <a:cs typeface="+mj-cs"/>
              </a:rPr>
              <a:t> de procesos</a:t>
            </a:r>
            <a:endParaRPr kumimoji="0" lang="es-EC" sz="4400" b="0" i="0" u="none" strike="noStrike" kern="1200" cap="none" spc="0" normalizeH="0" baseline="0" noProof="0" dirty="0">
              <a:ln>
                <a:noFill/>
              </a:ln>
              <a:solidFill>
                <a:schemeClr val="tx1"/>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endParaRPr lang="es-EC" dirty="0"/>
          </a:p>
        </p:txBody>
      </p:sp>
      <p:sp>
        <p:nvSpPr>
          <p:cNvPr id="2" name="1 Marcador de contenido"/>
          <p:cNvSpPr>
            <a:spLocks noGrp="1"/>
          </p:cNvSpPr>
          <p:nvPr>
            <p:ph idx="1"/>
          </p:nvPr>
        </p:nvSpPr>
        <p:spPr>
          <a:xfrm>
            <a:off x="755576" y="1556792"/>
            <a:ext cx="8229600" cy="4525963"/>
          </a:xfrm>
        </p:spPr>
        <p:txBody>
          <a:bodyPr>
            <a:normAutofit/>
          </a:bodyPr>
          <a:lstStyle/>
          <a:p>
            <a:pPr algn="just">
              <a:buNone/>
            </a:pPr>
            <a:r>
              <a:rPr lang="es-EC" sz="2800" b="1" dirty="0" smtClean="0"/>
              <a:t>OBJETIVO GENERAL</a:t>
            </a:r>
            <a:endParaRPr lang="es-EC" sz="2800" dirty="0" smtClean="0"/>
          </a:p>
          <a:p>
            <a:pPr algn="just"/>
            <a:r>
              <a:rPr lang="es-EC" sz="2800" dirty="0" smtClean="0"/>
              <a:t>Rediseñar la máquina de bobinado de cables de registros eléctricos para disminuir el riesgo de accidentes en el área de cables de Wireline &amp; Perforating de la empresa Halliburton Latin America S.A. LLC. ubicado en base Coca..</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3923928" y="44624"/>
            <a:ext cx="5472608" cy="792088"/>
          </a:xfrm>
        </p:spPr>
        <p:txBody>
          <a:bodyPr>
            <a:noAutofit/>
          </a:bodyPr>
          <a:lstStyle/>
          <a:p>
            <a:r>
              <a:rPr lang="es-EC" dirty="0" smtClean="0"/>
              <a:t>CONSTRUCCIÓN</a:t>
            </a:r>
            <a:endParaRPr lang="es-EC" dirty="0"/>
          </a:p>
        </p:txBody>
      </p:sp>
      <p:pic>
        <p:nvPicPr>
          <p:cNvPr id="81922" name="Picture 2" descr="C:\Users\Carlos\Desktop\Fotos proyecto\04-17-2014\DSC08109.JPG"/>
          <p:cNvPicPr>
            <a:picLocks noChangeAspect="1" noChangeArrowheads="1"/>
          </p:cNvPicPr>
          <p:nvPr/>
        </p:nvPicPr>
        <p:blipFill>
          <a:blip r:embed="rId2" cstate="print"/>
          <a:srcRect/>
          <a:stretch>
            <a:fillRect/>
          </a:stretch>
        </p:blipFill>
        <p:spPr bwMode="auto">
          <a:xfrm>
            <a:off x="1043608" y="1124744"/>
            <a:ext cx="2367402" cy="1775552"/>
          </a:xfrm>
          <a:prstGeom prst="rect">
            <a:avLst/>
          </a:prstGeom>
          <a:noFill/>
        </p:spPr>
      </p:pic>
      <p:pic>
        <p:nvPicPr>
          <p:cNvPr id="81923" name="Picture 3" descr="C:\Users\Carlos\Desktop\Fotos proyecto\04-19-2014\DSC08121.JPG"/>
          <p:cNvPicPr>
            <a:picLocks noChangeAspect="1" noChangeArrowheads="1"/>
          </p:cNvPicPr>
          <p:nvPr/>
        </p:nvPicPr>
        <p:blipFill>
          <a:blip r:embed="rId3" cstate="print"/>
          <a:srcRect/>
          <a:stretch>
            <a:fillRect/>
          </a:stretch>
        </p:blipFill>
        <p:spPr bwMode="auto">
          <a:xfrm>
            <a:off x="6516216" y="3501008"/>
            <a:ext cx="2324796" cy="1743597"/>
          </a:xfrm>
          <a:prstGeom prst="rect">
            <a:avLst/>
          </a:prstGeom>
          <a:noFill/>
        </p:spPr>
      </p:pic>
      <p:pic>
        <p:nvPicPr>
          <p:cNvPr id="81924" name="Picture 4" descr="C:\Users\Carlos\Desktop\Fotos proyecto\04-20-2014\DSC08158.JPG"/>
          <p:cNvPicPr>
            <a:picLocks noChangeAspect="1" noChangeArrowheads="1"/>
          </p:cNvPicPr>
          <p:nvPr/>
        </p:nvPicPr>
        <p:blipFill>
          <a:blip r:embed="rId4" cstate="print"/>
          <a:srcRect/>
          <a:stretch>
            <a:fillRect/>
          </a:stretch>
        </p:blipFill>
        <p:spPr bwMode="auto">
          <a:xfrm>
            <a:off x="6527709" y="1079358"/>
            <a:ext cx="2364771" cy="1773578"/>
          </a:xfrm>
          <a:prstGeom prst="rect">
            <a:avLst/>
          </a:prstGeom>
          <a:noFill/>
        </p:spPr>
      </p:pic>
      <p:pic>
        <p:nvPicPr>
          <p:cNvPr id="81925" name="Picture 5" descr="C:\Users\Carlos\Desktop\Fotos proyecto\04-20-2014\DSC08161.JPG"/>
          <p:cNvPicPr>
            <a:picLocks noChangeAspect="1" noChangeArrowheads="1"/>
          </p:cNvPicPr>
          <p:nvPr/>
        </p:nvPicPr>
        <p:blipFill>
          <a:blip r:embed="rId5" cstate="print"/>
          <a:srcRect/>
          <a:stretch>
            <a:fillRect/>
          </a:stretch>
        </p:blipFill>
        <p:spPr bwMode="auto">
          <a:xfrm>
            <a:off x="1043607" y="3573016"/>
            <a:ext cx="2400265" cy="1800200"/>
          </a:xfrm>
          <a:prstGeom prst="rect">
            <a:avLst/>
          </a:prstGeom>
          <a:noFill/>
        </p:spPr>
      </p:pic>
      <p:pic>
        <p:nvPicPr>
          <p:cNvPr id="81926" name="Picture 6" descr="C:\Users\Carlos\Desktop\Fotos proyecto\04-21-2014\DSC08169.JPG"/>
          <p:cNvPicPr>
            <a:picLocks noChangeAspect="1" noChangeArrowheads="1"/>
          </p:cNvPicPr>
          <p:nvPr/>
        </p:nvPicPr>
        <p:blipFill>
          <a:blip r:embed="rId6" cstate="print"/>
          <a:srcRect/>
          <a:stretch>
            <a:fillRect/>
          </a:stretch>
        </p:blipFill>
        <p:spPr bwMode="auto">
          <a:xfrm>
            <a:off x="3851920" y="1700808"/>
            <a:ext cx="2318495" cy="3091327"/>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3923928" y="44624"/>
            <a:ext cx="5472608" cy="792088"/>
          </a:xfrm>
        </p:spPr>
        <p:txBody>
          <a:bodyPr>
            <a:noAutofit/>
          </a:bodyPr>
          <a:lstStyle/>
          <a:p>
            <a:r>
              <a:rPr lang="es-EC" dirty="0" smtClean="0"/>
              <a:t>CONSTRUCCIÓN</a:t>
            </a:r>
            <a:endParaRPr lang="es-EC" dirty="0"/>
          </a:p>
        </p:txBody>
      </p:sp>
      <p:pic>
        <p:nvPicPr>
          <p:cNvPr id="82946" name="Picture 2" descr="C:\Users\Carlos\Desktop\Fotos proyecto\04-21-2014\DSC08179.JPG"/>
          <p:cNvPicPr>
            <a:picLocks noChangeAspect="1" noChangeArrowheads="1"/>
          </p:cNvPicPr>
          <p:nvPr/>
        </p:nvPicPr>
        <p:blipFill>
          <a:blip r:embed="rId2" cstate="print"/>
          <a:srcRect/>
          <a:stretch>
            <a:fillRect/>
          </a:stretch>
        </p:blipFill>
        <p:spPr bwMode="auto">
          <a:xfrm>
            <a:off x="0" y="980728"/>
            <a:ext cx="2736304" cy="2052228"/>
          </a:xfrm>
          <a:prstGeom prst="rect">
            <a:avLst/>
          </a:prstGeom>
          <a:noFill/>
        </p:spPr>
      </p:pic>
      <p:pic>
        <p:nvPicPr>
          <p:cNvPr id="82947" name="Picture 3" descr="C:\Users\Carlos\Desktop\Fotos proyecto\04-22-2014\DSC08197.JPG"/>
          <p:cNvPicPr>
            <a:picLocks noChangeAspect="1" noChangeArrowheads="1"/>
          </p:cNvPicPr>
          <p:nvPr/>
        </p:nvPicPr>
        <p:blipFill>
          <a:blip r:embed="rId3" cstate="print"/>
          <a:srcRect/>
          <a:stretch>
            <a:fillRect/>
          </a:stretch>
        </p:blipFill>
        <p:spPr bwMode="auto">
          <a:xfrm>
            <a:off x="6359691" y="908720"/>
            <a:ext cx="2784309" cy="2088232"/>
          </a:xfrm>
          <a:prstGeom prst="rect">
            <a:avLst/>
          </a:prstGeom>
          <a:noFill/>
        </p:spPr>
      </p:pic>
      <p:pic>
        <p:nvPicPr>
          <p:cNvPr id="82948" name="Picture 4" descr="C:\Users\Carlos\Desktop\Fotos proyecto\04-22-2014\DSC08232.JPG"/>
          <p:cNvPicPr>
            <a:picLocks noChangeAspect="1" noChangeArrowheads="1"/>
          </p:cNvPicPr>
          <p:nvPr/>
        </p:nvPicPr>
        <p:blipFill>
          <a:blip r:embed="rId4" cstate="print"/>
          <a:srcRect/>
          <a:stretch>
            <a:fillRect/>
          </a:stretch>
        </p:blipFill>
        <p:spPr bwMode="auto">
          <a:xfrm>
            <a:off x="0" y="3717032"/>
            <a:ext cx="2736304" cy="2052228"/>
          </a:xfrm>
          <a:prstGeom prst="rect">
            <a:avLst/>
          </a:prstGeom>
          <a:noFill/>
        </p:spPr>
      </p:pic>
      <p:pic>
        <p:nvPicPr>
          <p:cNvPr id="82949" name="Picture 5" descr="C:\Users\Carlos\Desktop\Fotos proyecto\04-22-2014\DSC08249.JPG"/>
          <p:cNvPicPr>
            <a:picLocks noChangeAspect="1" noChangeArrowheads="1"/>
          </p:cNvPicPr>
          <p:nvPr/>
        </p:nvPicPr>
        <p:blipFill>
          <a:blip r:embed="rId5" cstate="print"/>
          <a:srcRect/>
          <a:stretch>
            <a:fillRect/>
          </a:stretch>
        </p:blipFill>
        <p:spPr bwMode="auto">
          <a:xfrm>
            <a:off x="6335688" y="3645024"/>
            <a:ext cx="2808312" cy="2106234"/>
          </a:xfrm>
          <a:prstGeom prst="rect">
            <a:avLst/>
          </a:prstGeom>
          <a:noFill/>
        </p:spPr>
      </p:pic>
      <p:pic>
        <p:nvPicPr>
          <p:cNvPr id="82950" name="Picture 6" descr="C:\Users\Carlos\Desktop\Fotos proyecto\04-22-2014\DSC08211.JPG"/>
          <p:cNvPicPr>
            <a:picLocks noChangeAspect="1" noChangeArrowheads="1"/>
          </p:cNvPicPr>
          <p:nvPr/>
        </p:nvPicPr>
        <p:blipFill>
          <a:blip r:embed="rId6" cstate="print"/>
          <a:srcRect/>
          <a:stretch>
            <a:fillRect/>
          </a:stretch>
        </p:blipFill>
        <p:spPr bwMode="auto">
          <a:xfrm>
            <a:off x="3059832" y="2276872"/>
            <a:ext cx="2976331" cy="2232248"/>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3923928" y="44624"/>
            <a:ext cx="5472608" cy="792088"/>
          </a:xfrm>
        </p:spPr>
        <p:txBody>
          <a:bodyPr>
            <a:noAutofit/>
          </a:bodyPr>
          <a:lstStyle/>
          <a:p>
            <a:r>
              <a:rPr lang="es-EC" dirty="0" smtClean="0"/>
              <a:t>CONSTRUCCIÓN</a:t>
            </a:r>
            <a:endParaRPr lang="es-EC" dirty="0"/>
          </a:p>
        </p:txBody>
      </p:sp>
      <p:pic>
        <p:nvPicPr>
          <p:cNvPr id="1028" name="Picture 4" descr="C:\Users\Carlos\Desktop\Fotos proyecto\05-02-2014\DSC08440.JPG"/>
          <p:cNvPicPr>
            <a:picLocks noChangeAspect="1" noChangeArrowheads="1"/>
          </p:cNvPicPr>
          <p:nvPr/>
        </p:nvPicPr>
        <p:blipFill>
          <a:blip r:embed="rId2" cstate="print"/>
          <a:srcRect/>
          <a:stretch>
            <a:fillRect/>
          </a:stretch>
        </p:blipFill>
        <p:spPr bwMode="auto">
          <a:xfrm>
            <a:off x="6263680" y="908720"/>
            <a:ext cx="2880320" cy="2160240"/>
          </a:xfrm>
          <a:prstGeom prst="rect">
            <a:avLst/>
          </a:prstGeom>
          <a:noFill/>
        </p:spPr>
      </p:pic>
      <p:pic>
        <p:nvPicPr>
          <p:cNvPr id="1029" name="Picture 5" descr="C:\Users\Carlos\Desktop\Fotos proyecto\05-02-2014\DSC08443.JPG"/>
          <p:cNvPicPr>
            <a:picLocks noChangeAspect="1" noChangeArrowheads="1"/>
          </p:cNvPicPr>
          <p:nvPr/>
        </p:nvPicPr>
        <p:blipFill>
          <a:blip r:embed="rId3" cstate="print"/>
          <a:srcRect/>
          <a:stretch>
            <a:fillRect/>
          </a:stretch>
        </p:blipFill>
        <p:spPr bwMode="auto">
          <a:xfrm>
            <a:off x="6276189" y="3212976"/>
            <a:ext cx="2976331" cy="2232248"/>
          </a:xfrm>
          <a:prstGeom prst="rect">
            <a:avLst/>
          </a:prstGeom>
          <a:noFill/>
        </p:spPr>
      </p:pic>
      <p:pic>
        <p:nvPicPr>
          <p:cNvPr id="1030" name="Picture 6" descr="C:\Users\Carlos\Desktop\Fotos proyecto\05-02-2014\DSC08446.JPG"/>
          <p:cNvPicPr>
            <a:picLocks noChangeAspect="1" noChangeArrowheads="1"/>
          </p:cNvPicPr>
          <p:nvPr/>
        </p:nvPicPr>
        <p:blipFill>
          <a:blip r:embed="rId4" cstate="print"/>
          <a:srcRect/>
          <a:stretch>
            <a:fillRect/>
          </a:stretch>
        </p:blipFill>
        <p:spPr bwMode="auto">
          <a:xfrm>
            <a:off x="0" y="3528392"/>
            <a:ext cx="2843808" cy="2132856"/>
          </a:xfrm>
          <a:prstGeom prst="rect">
            <a:avLst/>
          </a:prstGeom>
          <a:noFill/>
        </p:spPr>
      </p:pic>
      <p:pic>
        <p:nvPicPr>
          <p:cNvPr id="1031" name="Picture 7" descr="C:\Users\Carlos\Desktop\Fotos proyecto\05-02-2014\DSC08433.JPG"/>
          <p:cNvPicPr>
            <a:picLocks noChangeAspect="1" noChangeArrowheads="1"/>
          </p:cNvPicPr>
          <p:nvPr/>
        </p:nvPicPr>
        <p:blipFill>
          <a:blip r:embed="rId5" cstate="print"/>
          <a:srcRect/>
          <a:stretch>
            <a:fillRect/>
          </a:stretch>
        </p:blipFill>
        <p:spPr bwMode="auto">
          <a:xfrm>
            <a:off x="3275856" y="1700808"/>
            <a:ext cx="2736304" cy="3648406"/>
          </a:xfrm>
          <a:prstGeom prst="rect">
            <a:avLst/>
          </a:prstGeom>
          <a:noFill/>
        </p:spPr>
      </p:pic>
      <p:pic>
        <p:nvPicPr>
          <p:cNvPr id="1032" name="Picture 8" descr="C:\Users\Carlos\Desktop\Fotos proyecto\05-02-2014\DSC08441.JPG"/>
          <p:cNvPicPr>
            <a:picLocks noChangeAspect="1" noChangeArrowheads="1"/>
          </p:cNvPicPr>
          <p:nvPr/>
        </p:nvPicPr>
        <p:blipFill>
          <a:blip r:embed="rId6" cstate="print"/>
          <a:srcRect/>
          <a:stretch>
            <a:fillRect/>
          </a:stretch>
        </p:blipFill>
        <p:spPr bwMode="auto">
          <a:xfrm>
            <a:off x="0" y="980728"/>
            <a:ext cx="2843808" cy="2132856"/>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3923928" y="44624"/>
            <a:ext cx="5472608" cy="792088"/>
          </a:xfrm>
        </p:spPr>
        <p:txBody>
          <a:bodyPr>
            <a:noAutofit/>
          </a:bodyPr>
          <a:lstStyle/>
          <a:p>
            <a:r>
              <a:rPr lang="es-EC" dirty="0" smtClean="0"/>
              <a:t>CONSTRUCCIÓN</a:t>
            </a:r>
            <a:endParaRPr lang="es-EC" dirty="0"/>
          </a:p>
        </p:txBody>
      </p:sp>
      <p:pic>
        <p:nvPicPr>
          <p:cNvPr id="2050" name="Picture 2" descr="C:\Users\Carlos\Desktop\Fotos proyecto\06-04-2014\DSC08702.JPG"/>
          <p:cNvPicPr>
            <a:picLocks noChangeAspect="1" noChangeArrowheads="1"/>
          </p:cNvPicPr>
          <p:nvPr/>
        </p:nvPicPr>
        <p:blipFill>
          <a:blip r:embed="rId2" cstate="print"/>
          <a:srcRect/>
          <a:stretch>
            <a:fillRect/>
          </a:stretch>
        </p:blipFill>
        <p:spPr bwMode="auto">
          <a:xfrm>
            <a:off x="0" y="980729"/>
            <a:ext cx="2592288" cy="1944216"/>
          </a:xfrm>
          <a:prstGeom prst="rect">
            <a:avLst/>
          </a:prstGeom>
          <a:noFill/>
        </p:spPr>
      </p:pic>
      <p:pic>
        <p:nvPicPr>
          <p:cNvPr id="2052" name="Picture 4" descr="C:\Users\Carlos\Desktop\Fotos proyecto\06-06-2014\DSC08710.JPG"/>
          <p:cNvPicPr>
            <a:picLocks noChangeAspect="1" noChangeArrowheads="1"/>
          </p:cNvPicPr>
          <p:nvPr/>
        </p:nvPicPr>
        <p:blipFill>
          <a:blip r:embed="rId3" cstate="print"/>
          <a:srcRect/>
          <a:stretch>
            <a:fillRect/>
          </a:stretch>
        </p:blipFill>
        <p:spPr bwMode="auto">
          <a:xfrm>
            <a:off x="6372200" y="1052736"/>
            <a:ext cx="2771800" cy="2078850"/>
          </a:xfrm>
          <a:prstGeom prst="rect">
            <a:avLst/>
          </a:prstGeom>
          <a:noFill/>
        </p:spPr>
      </p:pic>
      <p:pic>
        <p:nvPicPr>
          <p:cNvPr id="2053" name="Picture 5" descr="C:\Users\Carlos\Desktop\Fotos proyecto\07-08-2014\DSC08853.JPG"/>
          <p:cNvPicPr>
            <a:picLocks noChangeAspect="1" noChangeArrowheads="1"/>
          </p:cNvPicPr>
          <p:nvPr/>
        </p:nvPicPr>
        <p:blipFill>
          <a:blip r:embed="rId4" cstate="print"/>
          <a:srcRect/>
          <a:stretch>
            <a:fillRect/>
          </a:stretch>
        </p:blipFill>
        <p:spPr bwMode="auto">
          <a:xfrm>
            <a:off x="0" y="3618402"/>
            <a:ext cx="2627784" cy="1970838"/>
          </a:xfrm>
          <a:prstGeom prst="rect">
            <a:avLst/>
          </a:prstGeom>
          <a:noFill/>
        </p:spPr>
      </p:pic>
      <p:pic>
        <p:nvPicPr>
          <p:cNvPr id="2054" name="Picture 6" descr="C:\Users\Carlos\Desktop\Fotos proyecto\06-26-2014\DSC08812.JPG"/>
          <p:cNvPicPr>
            <a:picLocks noChangeAspect="1" noChangeArrowheads="1"/>
          </p:cNvPicPr>
          <p:nvPr/>
        </p:nvPicPr>
        <p:blipFill>
          <a:blip r:embed="rId5" cstate="print"/>
          <a:srcRect/>
          <a:stretch>
            <a:fillRect/>
          </a:stretch>
        </p:blipFill>
        <p:spPr bwMode="auto">
          <a:xfrm>
            <a:off x="6455701" y="3501008"/>
            <a:ext cx="2688299" cy="2016224"/>
          </a:xfrm>
          <a:prstGeom prst="rect">
            <a:avLst/>
          </a:prstGeom>
          <a:noFill/>
        </p:spPr>
      </p:pic>
      <p:pic>
        <p:nvPicPr>
          <p:cNvPr id="2055" name="Picture 7" descr="C:\Users\Carlos\Desktop\Fotos proyecto\07-18-2014\DSC08874.JPG"/>
          <p:cNvPicPr>
            <a:picLocks noChangeAspect="1" noChangeArrowheads="1"/>
          </p:cNvPicPr>
          <p:nvPr/>
        </p:nvPicPr>
        <p:blipFill>
          <a:blip r:embed="rId6" cstate="print"/>
          <a:srcRect/>
          <a:stretch>
            <a:fillRect/>
          </a:stretch>
        </p:blipFill>
        <p:spPr bwMode="auto">
          <a:xfrm>
            <a:off x="3059832" y="1340768"/>
            <a:ext cx="2953290" cy="3937720"/>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2411760" y="980728"/>
            <a:ext cx="5472608" cy="792088"/>
          </a:xfrm>
        </p:spPr>
        <p:txBody>
          <a:bodyPr>
            <a:noAutofit/>
          </a:bodyPr>
          <a:lstStyle/>
          <a:p>
            <a:r>
              <a:rPr lang="es-EC" dirty="0" smtClean="0"/>
              <a:t>ENSAMBLE MECÁNICO</a:t>
            </a:r>
            <a:endParaRPr lang="es-EC" dirty="0"/>
          </a:p>
        </p:txBody>
      </p:sp>
      <p:pic>
        <p:nvPicPr>
          <p:cNvPr id="3074" name="Picture 2"/>
          <p:cNvPicPr>
            <a:picLocks noChangeAspect="1" noChangeArrowheads="1"/>
          </p:cNvPicPr>
          <p:nvPr/>
        </p:nvPicPr>
        <p:blipFill>
          <a:blip r:embed="rId2" cstate="print"/>
          <a:srcRect l="32835" t="26916" r="31728" b="39680"/>
          <a:stretch>
            <a:fillRect/>
          </a:stretch>
        </p:blipFill>
        <p:spPr bwMode="auto">
          <a:xfrm>
            <a:off x="1475656" y="1772816"/>
            <a:ext cx="6963931" cy="35283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2555776" y="908720"/>
            <a:ext cx="5472608" cy="792088"/>
          </a:xfrm>
        </p:spPr>
        <p:txBody>
          <a:bodyPr>
            <a:noAutofit/>
          </a:bodyPr>
          <a:lstStyle/>
          <a:p>
            <a:r>
              <a:rPr lang="es-EC" dirty="0" smtClean="0"/>
              <a:t>ENSAMBLE MECÁNICO</a:t>
            </a:r>
            <a:endParaRPr lang="es-EC" dirty="0"/>
          </a:p>
        </p:txBody>
      </p:sp>
      <p:pic>
        <p:nvPicPr>
          <p:cNvPr id="4099" name="Picture 3"/>
          <p:cNvPicPr>
            <a:picLocks noChangeAspect="1" noChangeArrowheads="1"/>
          </p:cNvPicPr>
          <p:nvPr/>
        </p:nvPicPr>
        <p:blipFill>
          <a:blip r:embed="rId2" cstate="print"/>
          <a:srcRect l="32518" t="42968" r="28738" b="17475"/>
          <a:stretch>
            <a:fillRect/>
          </a:stretch>
        </p:blipFill>
        <p:spPr bwMode="auto">
          <a:xfrm>
            <a:off x="1547664" y="1628800"/>
            <a:ext cx="7216802" cy="39604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2" cstate="print"/>
          <a:srcRect l="32990" t="44726" r="33463" b="20112"/>
          <a:stretch>
            <a:fillRect/>
          </a:stretch>
        </p:blipFill>
        <p:spPr bwMode="auto">
          <a:xfrm>
            <a:off x="899591" y="1756588"/>
            <a:ext cx="3096345" cy="1744420"/>
          </a:xfrm>
          <a:prstGeom prst="rect">
            <a:avLst/>
          </a:prstGeom>
          <a:noFill/>
          <a:ln w="9525">
            <a:noFill/>
            <a:miter lim="800000"/>
            <a:headEnd/>
            <a:tailEnd/>
          </a:ln>
        </p:spPr>
      </p:pic>
      <p:pic>
        <p:nvPicPr>
          <p:cNvPr id="6148" name="Picture 4"/>
          <p:cNvPicPr>
            <a:picLocks noChangeAspect="1" noChangeArrowheads="1"/>
          </p:cNvPicPr>
          <p:nvPr/>
        </p:nvPicPr>
        <p:blipFill>
          <a:blip r:embed="rId3" cstate="print"/>
          <a:srcRect l="32518" t="42968" r="35825" b="18354"/>
          <a:stretch>
            <a:fillRect/>
          </a:stretch>
        </p:blipFill>
        <p:spPr bwMode="auto">
          <a:xfrm>
            <a:off x="5580112" y="1772816"/>
            <a:ext cx="3179808" cy="2088232"/>
          </a:xfrm>
          <a:prstGeom prst="rect">
            <a:avLst/>
          </a:prstGeom>
          <a:noFill/>
          <a:ln w="9525">
            <a:noFill/>
            <a:miter lim="800000"/>
            <a:headEnd/>
            <a:tailEnd/>
          </a:ln>
        </p:spPr>
      </p:pic>
      <p:pic>
        <p:nvPicPr>
          <p:cNvPr id="6149" name="Picture 5"/>
          <p:cNvPicPr>
            <a:picLocks noChangeAspect="1" noChangeArrowheads="1"/>
          </p:cNvPicPr>
          <p:nvPr/>
        </p:nvPicPr>
        <p:blipFill>
          <a:blip r:embed="rId4" cstate="print"/>
          <a:srcRect l="32518" t="31540" r="34880" b="24507"/>
          <a:stretch>
            <a:fillRect/>
          </a:stretch>
        </p:blipFill>
        <p:spPr bwMode="auto">
          <a:xfrm>
            <a:off x="1187624" y="3698247"/>
            <a:ext cx="2808312" cy="2035009"/>
          </a:xfrm>
          <a:prstGeom prst="rect">
            <a:avLst/>
          </a:prstGeom>
          <a:noFill/>
          <a:ln w="9525">
            <a:noFill/>
            <a:miter lim="800000"/>
            <a:headEnd/>
            <a:tailEnd/>
          </a:ln>
        </p:spPr>
      </p:pic>
      <p:pic>
        <p:nvPicPr>
          <p:cNvPr id="6150" name="Picture 6"/>
          <p:cNvPicPr>
            <a:picLocks noChangeAspect="1" noChangeArrowheads="1"/>
          </p:cNvPicPr>
          <p:nvPr/>
        </p:nvPicPr>
        <p:blipFill>
          <a:blip r:embed="rId5" cstate="print"/>
          <a:srcRect l="32518" t="24507" r="28265" b="19233"/>
          <a:stretch>
            <a:fillRect/>
          </a:stretch>
        </p:blipFill>
        <p:spPr bwMode="auto">
          <a:xfrm>
            <a:off x="6012160" y="3910499"/>
            <a:ext cx="2232248" cy="1721251"/>
          </a:xfrm>
          <a:prstGeom prst="rect">
            <a:avLst/>
          </a:prstGeom>
          <a:noFill/>
          <a:ln w="9525">
            <a:noFill/>
            <a:miter lim="800000"/>
            <a:headEnd/>
            <a:tailEnd/>
          </a:ln>
        </p:spPr>
      </p:pic>
      <p:sp>
        <p:nvSpPr>
          <p:cNvPr id="10" name="3 Título"/>
          <p:cNvSpPr>
            <a:spLocks noGrp="1"/>
          </p:cNvSpPr>
          <p:nvPr>
            <p:ph type="title"/>
          </p:nvPr>
        </p:nvSpPr>
        <p:spPr>
          <a:xfrm>
            <a:off x="1043608" y="836712"/>
            <a:ext cx="7848872" cy="792088"/>
          </a:xfrm>
        </p:spPr>
        <p:txBody>
          <a:bodyPr>
            <a:noAutofit/>
          </a:bodyPr>
          <a:lstStyle/>
          <a:p>
            <a:r>
              <a:rPr lang="es-EC" dirty="0" smtClean="0"/>
              <a:t>ENSAMBLE SISTEMA HIDRÁULICO</a:t>
            </a:r>
            <a:endParaRPr lang="es-EC"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3 Título"/>
          <p:cNvSpPr>
            <a:spLocks noGrp="1"/>
          </p:cNvSpPr>
          <p:nvPr>
            <p:ph type="title"/>
          </p:nvPr>
        </p:nvSpPr>
        <p:spPr>
          <a:xfrm>
            <a:off x="1043608" y="836712"/>
            <a:ext cx="7848872" cy="792088"/>
          </a:xfrm>
        </p:spPr>
        <p:txBody>
          <a:bodyPr>
            <a:noAutofit/>
          </a:bodyPr>
          <a:lstStyle/>
          <a:p>
            <a:r>
              <a:rPr lang="es-EC" dirty="0" smtClean="0"/>
              <a:t>ENSAMBLE SISTEMA HIDRÁULICO</a:t>
            </a:r>
            <a:endParaRPr lang="es-EC" dirty="0"/>
          </a:p>
        </p:txBody>
      </p:sp>
      <p:pic>
        <p:nvPicPr>
          <p:cNvPr id="10243" name="Picture 3"/>
          <p:cNvPicPr>
            <a:picLocks noChangeAspect="1" noChangeArrowheads="1"/>
          </p:cNvPicPr>
          <p:nvPr/>
        </p:nvPicPr>
        <p:blipFill>
          <a:blip r:embed="rId2" cstate="print"/>
          <a:srcRect l="32990" t="55274" r="33935" b="12201"/>
          <a:stretch>
            <a:fillRect/>
          </a:stretch>
        </p:blipFill>
        <p:spPr bwMode="auto">
          <a:xfrm>
            <a:off x="3779912" y="2780928"/>
            <a:ext cx="5040560" cy="2664296"/>
          </a:xfrm>
          <a:prstGeom prst="rect">
            <a:avLst/>
          </a:prstGeom>
          <a:noFill/>
          <a:ln w="9525">
            <a:noFill/>
            <a:miter lim="800000"/>
            <a:headEnd/>
            <a:tailEnd/>
          </a:ln>
        </p:spPr>
      </p:pic>
      <p:pic>
        <p:nvPicPr>
          <p:cNvPr id="10242" name="Picture 2"/>
          <p:cNvPicPr>
            <a:picLocks noChangeAspect="1" noChangeArrowheads="1"/>
          </p:cNvPicPr>
          <p:nvPr/>
        </p:nvPicPr>
        <p:blipFill>
          <a:blip r:embed="rId3" cstate="print"/>
          <a:srcRect l="32835" t="33949" r="31728" b="16279"/>
          <a:stretch>
            <a:fillRect/>
          </a:stretch>
        </p:blipFill>
        <p:spPr bwMode="auto">
          <a:xfrm>
            <a:off x="-36512" y="1556792"/>
            <a:ext cx="4446763" cy="33569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3 Título"/>
          <p:cNvSpPr>
            <a:spLocks noGrp="1"/>
          </p:cNvSpPr>
          <p:nvPr>
            <p:ph type="title"/>
          </p:nvPr>
        </p:nvSpPr>
        <p:spPr>
          <a:xfrm>
            <a:off x="4211960" y="188640"/>
            <a:ext cx="5040560" cy="792088"/>
          </a:xfrm>
        </p:spPr>
        <p:txBody>
          <a:bodyPr>
            <a:noAutofit/>
          </a:bodyPr>
          <a:lstStyle/>
          <a:p>
            <a:r>
              <a:rPr lang="es-EC" dirty="0" smtClean="0"/>
              <a:t>PRUEBAS CON CARGA</a:t>
            </a:r>
            <a:endParaRPr lang="es-EC" dirty="0"/>
          </a:p>
        </p:txBody>
      </p:sp>
      <p:pic>
        <p:nvPicPr>
          <p:cNvPr id="8194" name="Picture 2"/>
          <p:cNvPicPr>
            <a:picLocks noChangeAspect="1" noChangeArrowheads="1"/>
          </p:cNvPicPr>
          <p:nvPr/>
        </p:nvPicPr>
        <p:blipFill>
          <a:blip r:embed="rId2" cstate="print"/>
          <a:srcRect l="32362" t="33070" r="34091" b="23856"/>
          <a:stretch>
            <a:fillRect/>
          </a:stretch>
        </p:blipFill>
        <p:spPr bwMode="auto">
          <a:xfrm>
            <a:off x="4031432" y="1628800"/>
            <a:ext cx="5112568" cy="3528392"/>
          </a:xfrm>
          <a:prstGeom prst="rect">
            <a:avLst/>
          </a:prstGeom>
          <a:noFill/>
          <a:ln w="9525">
            <a:noFill/>
            <a:miter lim="800000"/>
            <a:headEnd/>
            <a:tailEnd/>
          </a:ln>
        </p:spPr>
      </p:pic>
      <p:sp>
        <p:nvSpPr>
          <p:cNvPr id="6" name="3 Título"/>
          <p:cNvSpPr txBox="1">
            <a:spLocks/>
          </p:cNvSpPr>
          <p:nvPr/>
        </p:nvSpPr>
        <p:spPr>
          <a:xfrm>
            <a:off x="1043608" y="1124744"/>
            <a:ext cx="4032448" cy="4104456"/>
          </a:xfrm>
          <a:prstGeom prst="rect">
            <a:avLst/>
          </a:prstGeom>
        </p:spPr>
        <p:txBody>
          <a:bodyPr vert="horz" lIns="91440" tIns="45720" rIns="91440" bIns="45720" rtlCol="0" anchor="ctr">
            <a:noAutofit/>
          </a:bodyPr>
          <a:lstStyle/>
          <a:p>
            <a:r>
              <a:rPr lang="es-EC" sz="2000" dirty="0" smtClean="0"/>
              <a:t>En esta prueba se verifico lo siguiente:</a:t>
            </a:r>
          </a:p>
          <a:p>
            <a:pPr lvl="0">
              <a:buFont typeface="Arial" pitchFamily="34" charset="0"/>
              <a:buChar char="•"/>
            </a:pPr>
            <a:r>
              <a:rPr lang="es-EC" sz="2000" dirty="0" smtClean="0"/>
              <a:t>Carga de carrete en bandeja de elevación.</a:t>
            </a:r>
          </a:p>
          <a:p>
            <a:pPr lvl="0">
              <a:buFont typeface="Arial" pitchFamily="34" charset="0"/>
              <a:buChar char="•"/>
            </a:pPr>
            <a:r>
              <a:rPr lang="es-EC" sz="2000" dirty="0" smtClean="0"/>
              <a:t>Elevación y descenso de bandeja con carrete.</a:t>
            </a:r>
          </a:p>
          <a:p>
            <a:pPr lvl="0">
              <a:buFont typeface="Arial" pitchFamily="34" charset="0"/>
              <a:buChar char="•"/>
            </a:pPr>
            <a:r>
              <a:rPr lang="es-EC" sz="2000" dirty="0" smtClean="0"/>
              <a:t>Acople de carrete con estructuras de soporte.</a:t>
            </a:r>
          </a:p>
          <a:p>
            <a:pPr lvl="0">
              <a:buFont typeface="Arial" pitchFamily="34" charset="0"/>
              <a:buChar char="•"/>
            </a:pPr>
            <a:r>
              <a:rPr lang="es-EC" sz="2000" dirty="0" smtClean="0"/>
              <a:t>Descenso de bandeja de elevación sin carrete.</a:t>
            </a:r>
          </a:p>
          <a:p>
            <a:pPr lvl="0">
              <a:buFont typeface="Arial" pitchFamily="34" charset="0"/>
              <a:buChar char="•"/>
            </a:pPr>
            <a:r>
              <a:rPr lang="es-EC" sz="2000" dirty="0" smtClean="0"/>
              <a:t>Acople sistema de seguridad con carrete. </a:t>
            </a:r>
            <a:endParaRPr lang="es-EC" sz="2000"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3 Título"/>
          <p:cNvSpPr>
            <a:spLocks noGrp="1"/>
          </p:cNvSpPr>
          <p:nvPr>
            <p:ph type="title"/>
          </p:nvPr>
        </p:nvSpPr>
        <p:spPr>
          <a:xfrm>
            <a:off x="539552" y="1196752"/>
            <a:ext cx="5040560" cy="792088"/>
          </a:xfrm>
        </p:spPr>
        <p:txBody>
          <a:bodyPr>
            <a:noAutofit/>
          </a:bodyPr>
          <a:lstStyle/>
          <a:p>
            <a:r>
              <a:rPr lang="es-EC" dirty="0" smtClean="0"/>
              <a:t>PRUEBAS CON CARGA</a:t>
            </a:r>
            <a:endParaRPr lang="es-EC" dirty="0"/>
          </a:p>
        </p:txBody>
      </p:sp>
      <p:pic>
        <p:nvPicPr>
          <p:cNvPr id="9218" name="Picture 2"/>
          <p:cNvPicPr>
            <a:picLocks noChangeAspect="1" noChangeArrowheads="1"/>
          </p:cNvPicPr>
          <p:nvPr/>
        </p:nvPicPr>
        <p:blipFill>
          <a:blip r:embed="rId2" cstate="print"/>
          <a:srcRect l="57878" t="21642" r="14245" b="2759"/>
          <a:stretch>
            <a:fillRect/>
          </a:stretch>
        </p:blipFill>
        <p:spPr bwMode="auto">
          <a:xfrm>
            <a:off x="5389536" y="188640"/>
            <a:ext cx="3754464" cy="5472608"/>
          </a:xfrm>
          <a:prstGeom prst="rect">
            <a:avLst/>
          </a:prstGeom>
          <a:noFill/>
          <a:ln w="9525">
            <a:noFill/>
            <a:miter lim="800000"/>
            <a:headEnd/>
            <a:tailEnd/>
          </a:ln>
        </p:spPr>
      </p:pic>
      <p:pic>
        <p:nvPicPr>
          <p:cNvPr id="9219" name="Picture 3" descr="C:\Users\Carlos\Desktop\Fotos proyecto\08-07-2014\DSC08975.JPG"/>
          <p:cNvPicPr>
            <a:picLocks noChangeAspect="1" noChangeArrowheads="1"/>
          </p:cNvPicPr>
          <p:nvPr/>
        </p:nvPicPr>
        <p:blipFill>
          <a:blip r:embed="rId3" cstate="print"/>
          <a:srcRect/>
          <a:stretch>
            <a:fillRect/>
          </a:stretch>
        </p:blipFill>
        <p:spPr bwMode="auto">
          <a:xfrm>
            <a:off x="1133525" y="2492896"/>
            <a:ext cx="3870523" cy="2902893"/>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l="58350" t="21642" r="9048" b="35033"/>
          <a:stretch>
            <a:fillRect/>
          </a:stretch>
        </p:blipFill>
        <p:spPr bwMode="auto">
          <a:xfrm>
            <a:off x="1115616" y="1844824"/>
            <a:ext cx="4334881" cy="3096344"/>
          </a:xfrm>
          <a:prstGeom prst="rect">
            <a:avLst/>
          </a:prstGeom>
          <a:noFill/>
          <a:ln w="9525">
            <a:noFill/>
            <a:miter lim="800000"/>
            <a:headEnd/>
            <a:tailEnd/>
          </a:ln>
        </p:spPr>
      </p:pic>
      <p:pic>
        <p:nvPicPr>
          <p:cNvPr id="8" name="Picture 3"/>
          <p:cNvPicPr>
            <a:picLocks noChangeAspect="1" noChangeArrowheads="1"/>
          </p:cNvPicPr>
          <p:nvPr/>
        </p:nvPicPr>
        <p:blipFill>
          <a:blip r:embed="rId2" cstate="print"/>
          <a:srcRect l="58350" t="64967" r="13705" b="5396"/>
          <a:stretch>
            <a:fillRect/>
          </a:stretch>
        </p:blipFill>
        <p:spPr bwMode="auto">
          <a:xfrm>
            <a:off x="5364087" y="1916832"/>
            <a:ext cx="3663255" cy="2088232"/>
          </a:xfrm>
          <a:prstGeom prst="rect">
            <a:avLst/>
          </a:prstGeom>
          <a:noFill/>
          <a:ln w="9525">
            <a:noFill/>
            <a:miter lim="800000"/>
            <a:headEnd/>
            <a:tailEnd/>
          </a:ln>
        </p:spPr>
      </p:pic>
      <p:sp>
        <p:nvSpPr>
          <p:cNvPr id="4" name="2 Título"/>
          <p:cNvSpPr>
            <a:spLocks noGrp="1"/>
          </p:cNvSpPr>
          <p:nvPr>
            <p:ph type="title"/>
          </p:nvPr>
        </p:nvSpPr>
        <p:spPr>
          <a:xfrm>
            <a:off x="611560" y="908720"/>
            <a:ext cx="8532440" cy="926976"/>
          </a:xfrm>
        </p:spPr>
        <p:txBody>
          <a:bodyPr>
            <a:normAutofit fontScale="90000"/>
          </a:bodyPr>
          <a:lstStyle/>
          <a:p>
            <a:r>
              <a:rPr lang="es-EC" dirty="0" smtClean="0"/>
              <a:t>ELEMENTOS MÁQUINAS DE BOBINADO</a:t>
            </a:r>
            <a:endParaRPr lang="es-EC"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3 Título"/>
          <p:cNvSpPr>
            <a:spLocks noGrp="1"/>
          </p:cNvSpPr>
          <p:nvPr>
            <p:ph type="title"/>
          </p:nvPr>
        </p:nvSpPr>
        <p:spPr>
          <a:xfrm>
            <a:off x="827584" y="1052736"/>
            <a:ext cx="8208912" cy="792088"/>
          </a:xfrm>
        </p:spPr>
        <p:txBody>
          <a:bodyPr>
            <a:noAutofit/>
          </a:bodyPr>
          <a:lstStyle/>
          <a:p>
            <a:r>
              <a:rPr lang="es-EC" dirty="0" smtClean="0"/>
              <a:t>FUNCIONAMIENTO DE MÁQUINA</a:t>
            </a:r>
            <a:endParaRPr lang="es-EC" dirty="0"/>
          </a:p>
        </p:txBody>
      </p:sp>
      <p:pic>
        <p:nvPicPr>
          <p:cNvPr id="1026" name="Picture 2" descr="C:\Users\Carlos\Desktop\Fotos proyecto\20140723_102053.jpg">
            <a:hlinkClick r:id="rId2" action="ppaction://hlinkfile"/>
          </p:cNvPr>
          <p:cNvPicPr>
            <a:picLocks noChangeAspect="1" noChangeArrowheads="1"/>
          </p:cNvPicPr>
          <p:nvPr/>
        </p:nvPicPr>
        <p:blipFill>
          <a:blip r:embed="rId3" cstate="print"/>
          <a:srcRect/>
          <a:stretch>
            <a:fillRect/>
          </a:stretch>
        </p:blipFill>
        <p:spPr bwMode="auto">
          <a:xfrm>
            <a:off x="2699792" y="2132856"/>
            <a:ext cx="4355976" cy="3266982"/>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3 Título"/>
          <p:cNvSpPr>
            <a:spLocks noGrp="1"/>
          </p:cNvSpPr>
          <p:nvPr>
            <p:ph type="title"/>
          </p:nvPr>
        </p:nvSpPr>
        <p:spPr>
          <a:xfrm>
            <a:off x="4103440" y="0"/>
            <a:ext cx="5040560" cy="792088"/>
          </a:xfrm>
        </p:spPr>
        <p:txBody>
          <a:bodyPr>
            <a:noAutofit/>
          </a:bodyPr>
          <a:lstStyle/>
          <a:p>
            <a:r>
              <a:rPr lang="es-EC" dirty="0" smtClean="0"/>
              <a:t>CONCLUSIONES</a:t>
            </a:r>
            <a:endParaRPr lang="es-EC" dirty="0"/>
          </a:p>
        </p:txBody>
      </p:sp>
      <p:sp>
        <p:nvSpPr>
          <p:cNvPr id="5" name="3 Título"/>
          <p:cNvSpPr txBox="1">
            <a:spLocks/>
          </p:cNvSpPr>
          <p:nvPr/>
        </p:nvSpPr>
        <p:spPr>
          <a:xfrm>
            <a:off x="971600" y="1196752"/>
            <a:ext cx="8172400" cy="4320480"/>
          </a:xfrm>
          <a:prstGeom prst="rect">
            <a:avLst/>
          </a:prstGeom>
        </p:spPr>
        <p:txBody>
          <a:bodyPr vert="horz" lIns="91440" tIns="45720" rIns="91440" bIns="45720" rtlCol="0" anchor="ctr">
            <a:noAutofit/>
          </a:bodyPr>
          <a:lstStyle/>
          <a:p>
            <a:pPr marL="228600" lvl="0" indent="-228600">
              <a:buFont typeface="Arial" pitchFamily="34" charset="0"/>
              <a:buChar char="•"/>
            </a:pPr>
            <a:r>
              <a:rPr lang="es-EC" sz="1600" dirty="0" smtClean="0"/>
              <a:t>Se rediseño, reconstruyó y se probó la nueva máquina que cumple la carga de 5 toneladas, soporta la tensión de trabajo de 3000 PSI, reduce las operaciones peligrosas al momento de manejar carrete de cable, aumentó la seguridad en el área de cables y al momento del bobinado del cable. </a:t>
            </a:r>
          </a:p>
          <a:p>
            <a:pPr marL="228600" lvl="0" indent="-228600">
              <a:buFont typeface="Arial" pitchFamily="34" charset="0"/>
              <a:buChar char="•"/>
            </a:pPr>
            <a:r>
              <a:rPr lang="es-EC" sz="1600" dirty="0" smtClean="0"/>
              <a:t>El estudio de las estructura que conformaban la maquina anterior fue fundamental para conocer el estado de los componentes de cada una y saber si la configuración tenía la capacidad de seguir soportando las cargas de trabajo.</a:t>
            </a:r>
          </a:p>
          <a:p>
            <a:pPr marL="228600" lvl="0" indent="-228600">
              <a:buFont typeface="Arial" pitchFamily="34" charset="0"/>
              <a:buChar char="•"/>
            </a:pPr>
            <a:r>
              <a:rPr lang="es-EC" sz="1600" dirty="0" smtClean="0"/>
              <a:t>Con los resultados de los estudios generados, fue importante realizar la inspección visual en los puntos más críticos y a toda la máquina para detectar si sus elementos presentaban algún tipo de deflexión o la soldadura mostraba algún tipo de fisuras. </a:t>
            </a:r>
          </a:p>
          <a:p>
            <a:pPr marL="228600" lvl="0" indent="-228600">
              <a:buFont typeface="Arial" pitchFamily="34" charset="0"/>
              <a:buChar char="•"/>
            </a:pPr>
            <a:r>
              <a:rPr lang="es-EC" sz="1600" dirty="0" smtClean="0"/>
              <a:t>La aportación de los involucrados en este proyecto por parte de la empresa Halliburton fue de gran importancia para diseñar un proyecto que se direccione directamente a las necesidades del personal y cumpla los más altos niveles de seguridad industrial, de esta manera  se redujo el peligro al momento de manipular los diferentes carretes en el área de cables.</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3 Título"/>
          <p:cNvSpPr>
            <a:spLocks noGrp="1"/>
          </p:cNvSpPr>
          <p:nvPr>
            <p:ph type="title"/>
          </p:nvPr>
        </p:nvSpPr>
        <p:spPr>
          <a:xfrm>
            <a:off x="4103440" y="0"/>
            <a:ext cx="5040560" cy="792088"/>
          </a:xfrm>
        </p:spPr>
        <p:txBody>
          <a:bodyPr>
            <a:noAutofit/>
          </a:bodyPr>
          <a:lstStyle/>
          <a:p>
            <a:r>
              <a:rPr lang="es-EC" dirty="0" smtClean="0"/>
              <a:t>CONCLUSIONES</a:t>
            </a:r>
            <a:endParaRPr lang="es-EC" dirty="0"/>
          </a:p>
        </p:txBody>
      </p:sp>
      <p:sp>
        <p:nvSpPr>
          <p:cNvPr id="5" name="3 Título"/>
          <p:cNvSpPr txBox="1">
            <a:spLocks/>
          </p:cNvSpPr>
          <p:nvPr/>
        </p:nvSpPr>
        <p:spPr>
          <a:xfrm>
            <a:off x="971600" y="1196752"/>
            <a:ext cx="8172400" cy="4320480"/>
          </a:xfrm>
          <a:prstGeom prst="rect">
            <a:avLst/>
          </a:prstGeom>
        </p:spPr>
        <p:txBody>
          <a:bodyPr vert="horz" lIns="91440" tIns="45720" rIns="91440" bIns="45720" rtlCol="0" anchor="ctr">
            <a:noAutofit/>
          </a:bodyPr>
          <a:lstStyle/>
          <a:p>
            <a:pPr marL="228600" lvl="0" indent="-228600">
              <a:buFont typeface="Arial" pitchFamily="34" charset="0"/>
              <a:buChar char="•"/>
            </a:pPr>
            <a:r>
              <a:rPr lang="es-EC" sz="1600" dirty="0" smtClean="0"/>
              <a:t>El generar varios tipos de modelos para el proyecto fue de gran ayuda para resolver las necesidades del personal y realizar un estudio económico acorde al presupuesto establecido para el mismo. De esta manera se pudo reducir mediante pequeños cambios el costo de la modificación de la máquina.</a:t>
            </a:r>
          </a:p>
          <a:p>
            <a:pPr marL="228600" lvl="0" indent="-228600">
              <a:buFont typeface="Arial" pitchFamily="34" charset="0"/>
              <a:buChar char="•"/>
            </a:pPr>
            <a:r>
              <a:rPr lang="es-EC" sz="1600" dirty="0" smtClean="0"/>
              <a:t>Si la empresa tiene la capacidad de obtener varios recursos dentro de sus instalaciones, es importante que estos sean analizados para añadirlos al proyecto y  de esta forma de reducir más costos.</a:t>
            </a:r>
          </a:p>
          <a:p>
            <a:pPr marL="228600" lvl="0" indent="-228600">
              <a:buFont typeface="Arial" pitchFamily="34" charset="0"/>
              <a:buChar char="•"/>
            </a:pPr>
            <a:r>
              <a:rPr lang="es-EC" sz="1600" dirty="0" smtClean="0"/>
              <a:t>Los resultados obtenidos en las pruebas y el los trabajos realizados a continuación de las mismas, fueron favorables ya que la maquina soporto las cargas de trabajo sin sufrir ningún sobre esfuerzo estructural que comprometa al diseño.</a:t>
            </a:r>
            <a:endParaRPr lang="es-EC" sz="1600"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3 Título"/>
          <p:cNvSpPr>
            <a:spLocks noGrp="1"/>
          </p:cNvSpPr>
          <p:nvPr>
            <p:ph type="title"/>
          </p:nvPr>
        </p:nvSpPr>
        <p:spPr>
          <a:xfrm>
            <a:off x="4103440" y="0"/>
            <a:ext cx="5040560" cy="792088"/>
          </a:xfrm>
        </p:spPr>
        <p:txBody>
          <a:bodyPr>
            <a:noAutofit/>
          </a:bodyPr>
          <a:lstStyle/>
          <a:p>
            <a:r>
              <a:rPr lang="es-EC" dirty="0" smtClean="0"/>
              <a:t>RECOMENDACIONES</a:t>
            </a:r>
            <a:endParaRPr lang="es-EC" dirty="0"/>
          </a:p>
        </p:txBody>
      </p:sp>
      <p:sp>
        <p:nvSpPr>
          <p:cNvPr id="5" name="3 Título"/>
          <p:cNvSpPr txBox="1">
            <a:spLocks/>
          </p:cNvSpPr>
          <p:nvPr/>
        </p:nvSpPr>
        <p:spPr>
          <a:xfrm>
            <a:off x="971600" y="1268760"/>
            <a:ext cx="8172400" cy="3888432"/>
          </a:xfrm>
          <a:prstGeom prst="rect">
            <a:avLst/>
          </a:prstGeom>
        </p:spPr>
        <p:txBody>
          <a:bodyPr vert="horz" lIns="91440" tIns="45720" rIns="91440" bIns="45720" rtlCol="0" anchor="ctr">
            <a:noAutofit/>
          </a:bodyPr>
          <a:lstStyle/>
          <a:p>
            <a:pPr marL="228600" lvl="0" indent="-228600">
              <a:buFont typeface="Arial" pitchFamily="34" charset="0"/>
              <a:buChar char="•"/>
            </a:pPr>
            <a:r>
              <a:rPr lang="es-EC" sz="2000" dirty="0" smtClean="0"/>
              <a:t>Para la ejecución de la reingeniería de la maquina o de un proceso se necesita obtener la mayor cantidad de información del mismo, ya que de esta manera se puede generar un estudio integral el cual arrojara datos reales de la estado actual de la máquina o del proceso. </a:t>
            </a:r>
          </a:p>
          <a:p>
            <a:pPr marL="228600" indent="-228600">
              <a:buFont typeface="Arial" pitchFamily="34" charset="0"/>
              <a:buChar char="•"/>
            </a:pPr>
            <a:r>
              <a:rPr lang="es-EC" sz="2000" dirty="0" smtClean="0"/>
              <a:t>Se recomienda que los estudiantes que realizan este tipo de proyectos tengan plena disponibilidad de tiempo en todas las etapas del desarrollo del mismo, esto complementará el desarrollo personal y profesional del estudiante.</a:t>
            </a:r>
          </a:p>
          <a:p>
            <a:pPr marL="228600" lvl="0" indent="-228600">
              <a:buFont typeface="Arial" pitchFamily="34" charset="0"/>
              <a:buChar char="•"/>
            </a:pPr>
            <a:endParaRPr lang="es-EC" sz="2000" dirty="0" smtClean="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662880" y="620688"/>
            <a:ext cx="8229600" cy="1143000"/>
          </a:xfrm>
        </p:spPr>
        <p:txBody>
          <a:bodyPr/>
          <a:lstStyle/>
          <a:p>
            <a:r>
              <a:rPr lang="es-EC" dirty="0" smtClean="0"/>
              <a:t>MÁQUINAS DE ENROLLADO</a:t>
            </a:r>
            <a:endParaRPr lang="es-EC" dirty="0"/>
          </a:p>
        </p:txBody>
      </p:sp>
      <p:pic>
        <p:nvPicPr>
          <p:cNvPr id="6" name="5 Imagen"/>
          <p:cNvPicPr/>
          <p:nvPr/>
        </p:nvPicPr>
        <p:blipFill>
          <a:blip r:embed="rId2" cstate="print"/>
          <a:srcRect l="51583" t="20865" r="37857" b="59509"/>
          <a:stretch>
            <a:fillRect/>
          </a:stretch>
        </p:blipFill>
        <p:spPr bwMode="auto">
          <a:xfrm>
            <a:off x="1043608" y="1484784"/>
            <a:ext cx="1800200" cy="1944216"/>
          </a:xfrm>
          <a:prstGeom prst="rect">
            <a:avLst/>
          </a:prstGeom>
          <a:noFill/>
          <a:ln w="9525">
            <a:noFill/>
            <a:miter lim="800000"/>
            <a:headEnd/>
            <a:tailEnd/>
          </a:ln>
        </p:spPr>
      </p:pic>
      <p:pic>
        <p:nvPicPr>
          <p:cNvPr id="7" name="6 Imagen"/>
          <p:cNvPicPr/>
          <p:nvPr/>
        </p:nvPicPr>
        <p:blipFill>
          <a:blip r:embed="rId2" cstate="print"/>
          <a:srcRect l="51650" t="44613" r="37899" b="41624"/>
          <a:stretch>
            <a:fillRect/>
          </a:stretch>
        </p:blipFill>
        <p:spPr bwMode="auto">
          <a:xfrm>
            <a:off x="4648108" y="1457325"/>
            <a:ext cx="2660196" cy="1971675"/>
          </a:xfrm>
          <a:prstGeom prst="rect">
            <a:avLst/>
          </a:prstGeom>
          <a:noFill/>
          <a:ln w="9525">
            <a:noFill/>
            <a:miter lim="800000"/>
            <a:headEnd/>
            <a:tailEnd/>
          </a:ln>
        </p:spPr>
      </p:pic>
      <p:pic>
        <p:nvPicPr>
          <p:cNvPr id="8" name="7 Imagen" descr="http://www.mobac.de/image/image_s/tu_900-gross.jpg"/>
          <p:cNvPicPr/>
          <p:nvPr/>
        </p:nvPicPr>
        <p:blipFill>
          <a:blip r:embed="rId3" cstate="print"/>
          <a:srcRect/>
          <a:stretch>
            <a:fillRect/>
          </a:stretch>
        </p:blipFill>
        <p:spPr bwMode="auto">
          <a:xfrm>
            <a:off x="2411760" y="3573016"/>
            <a:ext cx="2406909" cy="2038350"/>
          </a:xfrm>
          <a:prstGeom prst="rect">
            <a:avLst/>
          </a:prstGeom>
          <a:noFill/>
          <a:ln w="9525">
            <a:noFill/>
            <a:miter lim="800000"/>
            <a:headEnd/>
            <a:tailEnd/>
          </a:ln>
        </p:spPr>
      </p:pic>
      <p:pic>
        <p:nvPicPr>
          <p:cNvPr id="9" name="8 Imagen"/>
          <p:cNvPicPr/>
          <p:nvPr/>
        </p:nvPicPr>
        <p:blipFill>
          <a:blip r:embed="rId4" cstate="print"/>
          <a:srcRect l="30494" t="30990" r="40269" b="33333"/>
          <a:stretch>
            <a:fillRect/>
          </a:stretch>
        </p:blipFill>
        <p:spPr bwMode="auto">
          <a:xfrm>
            <a:off x="6300192" y="3573016"/>
            <a:ext cx="2774251" cy="19003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4165104" y="0"/>
            <a:ext cx="4978896" cy="1143000"/>
          </a:xfrm>
        </p:spPr>
        <p:txBody>
          <a:bodyPr/>
          <a:lstStyle/>
          <a:p>
            <a:r>
              <a:rPr lang="es-EC" dirty="0" smtClean="0"/>
              <a:t>TIPOS DE CARRETES</a:t>
            </a:r>
            <a:endParaRPr lang="es-EC" dirty="0"/>
          </a:p>
        </p:txBody>
      </p:sp>
      <p:pic>
        <p:nvPicPr>
          <p:cNvPr id="8" name="7 Imagen" descr="C:\Users\Carlos\Dropbox\TESIS\FOTOS\20130904_172939.jpg"/>
          <p:cNvPicPr/>
          <p:nvPr/>
        </p:nvPicPr>
        <p:blipFill>
          <a:blip r:embed="rId2" cstate="print"/>
          <a:srcRect l="10067" t="16264" r="9134" b="26684"/>
          <a:stretch>
            <a:fillRect/>
          </a:stretch>
        </p:blipFill>
        <p:spPr bwMode="auto">
          <a:xfrm>
            <a:off x="4860032" y="1196752"/>
            <a:ext cx="4283968" cy="4248472"/>
          </a:xfrm>
          <a:prstGeom prst="rect">
            <a:avLst/>
          </a:prstGeom>
          <a:noFill/>
          <a:ln w="9525">
            <a:noFill/>
            <a:miter lim="800000"/>
            <a:headEnd/>
            <a:tailEnd/>
          </a:ln>
        </p:spPr>
      </p:pic>
      <p:pic>
        <p:nvPicPr>
          <p:cNvPr id="9" name="8 Imagen" descr="C:\Users\Carlos\Dropbox\TESIS\FOTOS\20130906_145518.jpg"/>
          <p:cNvPicPr/>
          <p:nvPr/>
        </p:nvPicPr>
        <p:blipFill>
          <a:blip r:embed="rId3" cstate="print"/>
          <a:srcRect l="13589" t="10549" r="13388" b="26463"/>
          <a:stretch>
            <a:fillRect/>
          </a:stretch>
        </p:blipFill>
        <p:spPr bwMode="auto">
          <a:xfrm>
            <a:off x="0" y="1124744"/>
            <a:ext cx="3995936" cy="43924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827584" y="917848"/>
            <a:ext cx="8208912" cy="1143000"/>
          </a:xfrm>
        </p:spPr>
        <p:txBody>
          <a:bodyPr>
            <a:normAutofit fontScale="90000"/>
          </a:bodyPr>
          <a:lstStyle/>
          <a:p>
            <a:r>
              <a:rPr lang="es-EC" dirty="0" smtClean="0"/>
              <a:t>EQUIPOS PARA SISTEMA HIDRÁULICO</a:t>
            </a:r>
            <a:endParaRPr lang="es-EC" dirty="0"/>
          </a:p>
        </p:txBody>
      </p:sp>
      <p:pic>
        <p:nvPicPr>
          <p:cNvPr id="3074" name="Picture 2"/>
          <p:cNvPicPr>
            <a:picLocks noChangeAspect="1" noChangeArrowheads="1"/>
          </p:cNvPicPr>
          <p:nvPr/>
        </p:nvPicPr>
        <p:blipFill>
          <a:blip r:embed="rId2" cstate="print"/>
          <a:srcRect l="32362" t="39223" r="27003" b="21219"/>
          <a:stretch>
            <a:fillRect/>
          </a:stretch>
        </p:blipFill>
        <p:spPr bwMode="auto">
          <a:xfrm>
            <a:off x="1861299" y="1916832"/>
            <a:ext cx="6743149" cy="35283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title"/>
          </p:nvPr>
        </p:nvSpPr>
        <p:spPr>
          <a:xfrm>
            <a:off x="4283968" y="188640"/>
            <a:ext cx="4608512" cy="620688"/>
          </a:xfrm>
        </p:spPr>
        <p:txBody>
          <a:bodyPr>
            <a:normAutofit/>
          </a:bodyPr>
          <a:lstStyle/>
          <a:p>
            <a:r>
              <a:rPr lang="es-EC" sz="2400" dirty="0" smtClean="0"/>
              <a:t>ESTRUCTURA PRINCIPAL MÁQUINA</a:t>
            </a:r>
            <a:endParaRPr lang="es-EC" sz="2400" dirty="0"/>
          </a:p>
        </p:txBody>
      </p:sp>
      <p:pic>
        <p:nvPicPr>
          <p:cNvPr id="6" name="5 Imagen" descr="C:\Users\Carlos\Dropbox\TESIS\FOTOS\20130907_110145.jpg"/>
          <p:cNvPicPr/>
          <p:nvPr/>
        </p:nvPicPr>
        <p:blipFill>
          <a:blip r:embed="rId2" cstate="print"/>
          <a:srcRect l="17895" t="15421" r="13509" b="11215"/>
          <a:stretch>
            <a:fillRect/>
          </a:stretch>
        </p:blipFill>
        <p:spPr bwMode="auto">
          <a:xfrm>
            <a:off x="3059832" y="908720"/>
            <a:ext cx="3724275" cy="2990850"/>
          </a:xfrm>
          <a:prstGeom prst="rect">
            <a:avLst/>
          </a:prstGeom>
          <a:noFill/>
          <a:ln w="9525">
            <a:noFill/>
            <a:miter lim="800000"/>
            <a:headEnd/>
            <a:tailEnd/>
          </a:ln>
        </p:spPr>
      </p:pic>
      <p:pic>
        <p:nvPicPr>
          <p:cNvPr id="5" name="Picture 2" descr="C:\Users\Carlos\Desktop\Fotos proyecto\FOTOS MAQUINA\20130906_145303.jpg"/>
          <p:cNvPicPr>
            <a:picLocks noChangeAspect="1" noChangeArrowheads="1"/>
          </p:cNvPicPr>
          <p:nvPr/>
        </p:nvPicPr>
        <p:blipFill>
          <a:blip r:embed="rId3" cstate="print"/>
          <a:srcRect l="11128" t="24690" r="12092" b="27667"/>
          <a:stretch>
            <a:fillRect/>
          </a:stretch>
        </p:blipFill>
        <p:spPr bwMode="auto">
          <a:xfrm>
            <a:off x="1115616" y="3912838"/>
            <a:ext cx="6696744" cy="3116562"/>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4412</TotalTime>
  <Words>1047</Words>
  <Application>Microsoft Office PowerPoint</Application>
  <PresentationFormat>Presentación en pantalla (4:3)</PresentationFormat>
  <Paragraphs>132</Paragraphs>
  <Slides>53</Slides>
  <Notes>0</Notes>
  <HiddenSlides>0</HiddenSlides>
  <MMClips>0</MMClips>
  <ScaleCrop>false</ScaleCrop>
  <HeadingPairs>
    <vt:vector size="4" baseType="variant">
      <vt:variant>
        <vt:lpstr>Tema</vt:lpstr>
      </vt:variant>
      <vt:variant>
        <vt:i4>1</vt:i4>
      </vt:variant>
      <vt:variant>
        <vt:lpstr>Títulos de diapositiva</vt:lpstr>
      </vt:variant>
      <vt:variant>
        <vt:i4>53</vt:i4>
      </vt:variant>
    </vt:vector>
  </HeadingPairs>
  <TitlesOfParts>
    <vt:vector size="54" baseType="lpstr">
      <vt:lpstr>Tema de Office</vt:lpstr>
      <vt:lpstr>      DEPARTAMENTO DE CIENCIAS DE LA ENERGÍA Y MECÁNICA  CARRERA DE INGENIERÍA MECÁNICA   PROYECTO DE GRADO PRESENTADO COMO REQUISITO PREVIO A LA OBTENCIÓN DEL TÍTULO DE INGENIERO MECÁNICO.   “REDISEÑO DE LA MÁQUINA DE BOBINADO Y REBOBINADO DE CABLES DE REGISTROS ELÉCTRICOS PARA LA EMPRESA HALLIBURTON LATIN AMERICA S.A. LLC. UBICADA EN LA BASE COCA”  AUTOR: CARLOS ALBERTO LUNA CHÁVEZ                                                     Ing. Naranjo Carlos Msc.            Dr. Marcelo Mejía Mena            Ing. Fernando Olmedo Msc. DIRECTOR                       SECRETARIO  ACADÉMICO                    CODIRECTOR   </vt:lpstr>
      <vt:lpstr>Diapositiva 2</vt:lpstr>
      <vt:lpstr>Diapositiva 3</vt:lpstr>
      <vt:lpstr>Diapositiva 4</vt:lpstr>
      <vt:lpstr>ELEMENTOS MÁQUINAS DE BOBINADO</vt:lpstr>
      <vt:lpstr>MÁQUINAS DE ENROLLADO</vt:lpstr>
      <vt:lpstr>TIPOS DE CARRETES</vt:lpstr>
      <vt:lpstr>EQUIPOS PARA SISTEMA HIDRÁULICO</vt:lpstr>
      <vt:lpstr>ESTRUCTURA PRINCIPAL MÁQUINA</vt:lpstr>
      <vt:lpstr>ANÁLISIS ESTRUCTURA ACTUAL</vt:lpstr>
      <vt:lpstr>ANÁLISIS DE ELEMENTOS</vt:lpstr>
      <vt:lpstr>ANÁLISIS ESTÁTICO -EJES-</vt:lpstr>
      <vt:lpstr>RESULTADOS</vt:lpstr>
      <vt:lpstr>RESULTADOS</vt:lpstr>
      <vt:lpstr>SIMULACIÓN DE CARGAS   -ESTRUCTURAS- </vt:lpstr>
      <vt:lpstr>RESULTADOS</vt:lpstr>
      <vt:lpstr>RESULTADOS</vt:lpstr>
      <vt:lpstr>DISEÑO</vt:lpstr>
      <vt:lpstr>ALTERNATIVAS DE SKID</vt:lpstr>
      <vt:lpstr>ALTERNATIVAS DE SKID</vt:lpstr>
      <vt:lpstr>ALTERNATIVAS DE SOPORTES DE CARRETES</vt:lpstr>
      <vt:lpstr>BANDEJA DE ELEVACIÓN</vt:lpstr>
      <vt:lpstr>BANDEJA DE ELEVACIÓN</vt:lpstr>
      <vt:lpstr>ANÁLISIS NUEVOS COMPONENTES</vt:lpstr>
      <vt:lpstr>RESULTADOS</vt:lpstr>
      <vt:lpstr>SIMULACIÓN DE CARGAS  -SKID- </vt:lpstr>
      <vt:lpstr>SIMULACIÓN DE CARGAS  -SKID- </vt:lpstr>
      <vt:lpstr>SIMULACIÓN   -ESTRUCTURAS NUEVA- </vt:lpstr>
      <vt:lpstr>SIMULACIÓN DE CARGAS   -ESTRUCTURA DERECHA- </vt:lpstr>
      <vt:lpstr>SIMULACIÓN DE CARGAS   -ESTRUCTURA IZQUIERDA- </vt:lpstr>
      <vt:lpstr>SIMULACIÓN DE CARGAS   -BANDEJA DE ELEVACIÓN- </vt:lpstr>
      <vt:lpstr>SIMULACIÓN DE CARGAS   -BANDEJA DE ELEVACIÓN- </vt:lpstr>
      <vt:lpstr>ANÁLISIS ECONÓMICO </vt:lpstr>
      <vt:lpstr>ANÁLISIS ECONÓMICO </vt:lpstr>
      <vt:lpstr>ANÁLISIS ECONÓMICO </vt:lpstr>
      <vt:lpstr>ANÁLISIS ECONÓMICO </vt:lpstr>
      <vt:lpstr>ANÁLISIS ECONÓMICO </vt:lpstr>
      <vt:lpstr>ANÁLISIS IMPACTO SOCIAL </vt:lpstr>
      <vt:lpstr>CONSTRUCCIÓN</vt:lpstr>
      <vt:lpstr>CONSTRUCCIÓN</vt:lpstr>
      <vt:lpstr>CONSTRUCCIÓN</vt:lpstr>
      <vt:lpstr>CONSTRUCCIÓN</vt:lpstr>
      <vt:lpstr>CONSTRUCCIÓN</vt:lpstr>
      <vt:lpstr>ENSAMBLE MECÁNICO</vt:lpstr>
      <vt:lpstr>ENSAMBLE MECÁNICO</vt:lpstr>
      <vt:lpstr>ENSAMBLE SISTEMA HIDRÁULICO</vt:lpstr>
      <vt:lpstr>ENSAMBLE SISTEMA HIDRÁULICO</vt:lpstr>
      <vt:lpstr>PRUEBAS CON CARGA</vt:lpstr>
      <vt:lpstr>PRUEBAS CON CARGA</vt:lpstr>
      <vt:lpstr>FUNCIONAMIENTO DE MÁQUINA</vt:lpstr>
      <vt:lpstr>CONCLUSIONES</vt:lpstr>
      <vt:lpstr>CONCLUSIONES</vt:lpstr>
      <vt:lpstr>RECOMENDACIONES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DEPARTAMENTO DE CIENCIAS DE LA ENERGÍA Y MECÁNICA  CARRERA DE INGENIERÍA MECÁNICA   TESIS PRESENTADA COMO REQUISITO PREVIO A LA OBTENCIÓN DEL TÍTULO DE INGENIERO MECÁNICO.   “DISEÑO, CONVERSIÓN Y ADAPTACIÓN DE UNA MOTOCICLETA DE 100 C.C. A GASOLINA EN ELÉCTRICA ”   AUTORES: LENIN ABATTA JÁCOME                            PAUL MOYA LLANO                                                     Ing. Fernando Olmedo                                                    Ing. Wilson Yépez                                           DIRECTOR                                                                              CODIRECTOR   SANGOLQUÍ, JULIO 2.013</dc:title>
  <dc:creator>user</dc:creator>
  <cp:lastModifiedBy>Carlos</cp:lastModifiedBy>
  <cp:revision>94</cp:revision>
  <dcterms:created xsi:type="dcterms:W3CDTF">2013-10-30T04:50:50Z</dcterms:created>
  <dcterms:modified xsi:type="dcterms:W3CDTF">2014-09-26T05:30:59Z</dcterms:modified>
</cp:coreProperties>
</file>