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diagrams/layout6.xml" ContentType="application/vnd.openxmlformats-officedocument.drawingml.diagram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charts/chart6.xml" ContentType="application/vnd.openxmlformats-officedocument.drawingml.chart+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840" r:id="rId3"/>
    <p:sldMasterId id="2147483900" r:id="rId4"/>
  </p:sldMasterIdLst>
  <p:notesMasterIdLst>
    <p:notesMasterId r:id="rId59"/>
  </p:notesMasterIdLst>
  <p:handoutMasterIdLst>
    <p:handoutMasterId r:id="rId60"/>
  </p:handoutMasterIdLst>
  <p:sldIdLst>
    <p:sldId id="257" r:id="rId5"/>
    <p:sldId id="297" r:id="rId6"/>
    <p:sldId id="298" r:id="rId7"/>
    <p:sldId id="282" r:id="rId8"/>
    <p:sldId id="300" r:id="rId9"/>
    <p:sldId id="283" r:id="rId10"/>
    <p:sldId id="299" r:id="rId11"/>
    <p:sldId id="353" r:id="rId12"/>
    <p:sldId id="329" r:id="rId13"/>
    <p:sldId id="355" r:id="rId14"/>
    <p:sldId id="308" r:id="rId15"/>
    <p:sldId id="310" r:id="rId16"/>
    <p:sldId id="293" r:id="rId17"/>
    <p:sldId id="312" r:id="rId18"/>
    <p:sldId id="309" r:id="rId19"/>
    <p:sldId id="337" r:id="rId20"/>
    <p:sldId id="359" r:id="rId21"/>
    <p:sldId id="352" r:id="rId22"/>
    <p:sldId id="376" r:id="rId23"/>
    <p:sldId id="377" r:id="rId24"/>
    <p:sldId id="383" r:id="rId25"/>
    <p:sldId id="384" r:id="rId26"/>
    <p:sldId id="360" r:id="rId27"/>
    <p:sldId id="351" r:id="rId28"/>
    <p:sldId id="379" r:id="rId29"/>
    <p:sldId id="380" r:id="rId30"/>
    <p:sldId id="381" r:id="rId31"/>
    <p:sldId id="385" r:id="rId32"/>
    <p:sldId id="386" r:id="rId33"/>
    <p:sldId id="324" r:id="rId34"/>
    <p:sldId id="327" r:id="rId35"/>
    <p:sldId id="345" r:id="rId36"/>
    <p:sldId id="354" r:id="rId37"/>
    <p:sldId id="347" r:id="rId38"/>
    <p:sldId id="334" r:id="rId39"/>
    <p:sldId id="348" r:id="rId40"/>
    <p:sldId id="382" r:id="rId41"/>
    <p:sldId id="349" r:id="rId42"/>
    <p:sldId id="369" r:id="rId43"/>
    <p:sldId id="361" r:id="rId44"/>
    <p:sldId id="362" r:id="rId45"/>
    <p:sldId id="365" r:id="rId46"/>
    <p:sldId id="364" r:id="rId47"/>
    <p:sldId id="363" r:id="rId48"/>
    <p:sldId id="366" r:id="rId49"/>
    <p:sldId id="368" r:id="rId50"/>
    <p:sldId id="367" r:id="rId51"/>
    <p:sldId id="372" r:id="rId52"/>
    <p:sldId id="371" r:id="rId53"/>
    <p:sldId id="370" r:id="rId54"/>
    <p:sldId id="373" r:id="rId55"/>
    <p:sldId id="374" r:id="rId56"/>
    <p:sldId id="350" r:id="rId57"/>
    <p:sldId id="325" r:id="rId58"/>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40000"/>
    <a:srgbClr val="00FFFF"/>
  </p:clrMru>
</p:presentationPr>
</file>

<file path=ppt/tableStyles.xml><?xml version="1.0" encoding="utf-8"?>
<a:tblStyleLst xmlns:a="http://schemas.openxmlformats.org/drawingml/2006/main" def="{5C22544A-7EE6-4342-B048-85BDC9FD1C3A}">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488"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H:\Par&#225;metros%20Gu&#237;a%20de%20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Gr&#225;ficos%20Gu&#237;a%20de%20Observaci&#243;n.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Gr&#225;ficos%20Cuestionario%20de%20Autoestima%20I%20y%20F.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Gr&#225;ficos%20Cuestionario%20de%20Autoestima%20I%20y%20F.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H:\Gr&#225;ficos%20Gu&#237;a%20de%20Observaci&#243;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Comprobaci&#243;n%20de%20Hip&#243;te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Par&#225;metros%20Gu&#237;a%20de%20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Par&#225;metros%20Gu&#237;a%20de%20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Par&#225;metros%20Gu&#237;a%20de%20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Tesis%20FCE\test%20autoestima\Cuadro%20compa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Todo\Tesis%20FCE\test%20autoestima\Cuadro%20compa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Gr&#225;ficos%20Gu&#237;a%20de%20Observaci&#243;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Tesis%20FCE\test%20autoestima\Cuadro%20compa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Todo\Tesis%20FCE\test%20autoestima\Cuadro%20comp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_tradnl"/>
  <c:style val="43"/>
  <c:chart>
    <c:title>
      <c:tx>
        <c:rich>
          <a:bodyPr/>
          <a:lstStyle/>
          <a:p>
            <a:pPr>
              <a:defRPr lang="es-ES"/>
            </a:pPr>
            <a:r>
              <a:rPr lang="es-ES_tradnl"/>
              <a:t>PREDISPOSICIÓN HACIA EL PROGRAMA RECREATIVO</a:t>
            </a:r>
          </a:p>
        </c:rich>
      </c:tx>
      <c:layout/>
    </c:title>
    <c:plotArea>
      <c:layout/>
      <c:barChart>
        <c:barDir val="col"/>
        <c:grouping val="clustered"/>
        <c:ser>
          <c:idx val="0"/>
          <c:order val="0"/>
          <c:spPr>
            <a:solidFill>
              <a:srgbClr val="00B050"/>
            </a:solidFill>
          </c:spPr>
          <c:dPt>
            <c:idx val="0"/>
            <c:spPr>
              <a:solidFill>
                <a:schemeClr val="accent5">
                  <a:lumMod val="60000"/>
                  <a:lumOff val="40000"/>
                </a:schemeClr>
              </a:solidFill>
            </c:spPr>
          </c:dPt>
          <c:dPt>
            <c:idx val="2"/>
            <c:spPr>
              <a:solidFill>
                <a:srgbClr val="0070C0"/>
              </a:solidFill>
            </c:spPr>
          </c:dPt>
          <c:dLbls>
            <c:txPr>
              <a:bodyPr/>
              <a:lstStyle/>
              <a:p>
                <a:pPr>
                  <a:defRPr lang="es-ES" sz="2800"/>
                </a:pPr>
                <a:endParaRPr lang="es-ES_tradnl"/>
              </a:p>
            </c:txPr>
            <c:showVal val="1"/>
          </c:dLbls>
          <c:cat>
            <c:strRef>
              <c:f>Predisposición!$AR$51:$AT$51</c:f>
              <c:strCache>
                <c:ptCount val="3"/>
                <c:pt idx="0">
                  <c:v>2 Participantes nivel Bueno</c:v>
                </c:pt>
                <c:pt idx="1">
                  <c:v>10 Participantes nivel Muy bueno</c:v>
                </c:pt>
                <c:pt idx="2">
                  <c:v>3 Participantes nivel Sobresaliente</c:v>
                </c:pt>
              </c:strCache>
            </c:strRef>
          </c:cat>
          <c:val>
            <c:numRef>
              <c:f>Predisposición!$AR$52:$AT$52</c:f>
              <c:numCache>
                <c:formatCode>0%</c:formatCode>
                <c:ptCount val="3"/>
                <c:pt idx="0">
                  <c:v>0.13</c:v>
                </c:pt>
                <c:pt idx="1">
                  <c:v>0.67000000000000148</c:v>
                </c:pt>
                <c:pt idx="2">
                  <c:v>0.2</c:v>
                </c:pt>
              </c:numCache>
            </c:numRef>
          </c:val>
        </c:ser>
        <c:dLbls>
          <c:showVal val="1"/>
        </c:dLbls>
        <c:overlap val="-25"/>
        <c:axId val="92650112"/>
        <c:axId val="92662400"/>
      </c:barChart>
      <c:catAx>
        <c:axId val="92650112"/>
        <c:scaling>
          <c:orientation val="minMax"/>
        </c:scaling>
        <c:axPos val="b"/>
        <c:majorTickMark val="none"/>
        <c:tickLblPos val="nextTo"/>
        <c:txPr>
          <a:bodyPr/>
          <a:lstStyle/>
          <a:p>
            <a:pPr>
              <a:defRPr lang="es-ES" sz="2400"/>
            </a:pPr>
            <a:endParaRPr lang="es-ES_tradnl"/>
          </a:p>
        </c:txPr>
        <c:crossAx val="92662400"/>
        <c:crosses val="autoZero"/>
        <c:auto val="1"/>
        <c:lblAlgn val="ctr"/>
        <c:lblOffset val="100"/>
      </c:catAx>
      <c:valAx>
        <c:axId val="92662400"/>
        <c:scaling>
          <c:orientation val="minMax"/>
        </c:scaling>
        <c:delete val="1"/>
        <c:axPos val="l"/>
        <c:numFmt formatCode="0%" sourceLinked="1"/>
        <c:majorTickMark val="none"/>
        <c:tickLblPos val="nextTo"/>
        <c:crossAx val="92650112"/>
        <c:crosses val="autoZero"/>
        <c:crossBetween val="between"/>
      </c:valAx>
      <c:spPr>
        <a:solidFill>
          <a:srgbClr val="002060"/>
        </a:solidFill>
      </c:spPr>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defRPr lang="es-ES"/>
            </a:pPr>
            <a:r>
              <a:rPr lang="es-ES_tradnl"/>
              <a:t>Participantes, nivel y porcentaje Cuestionario Final</a:t>
            </a:r>
          </a:p>
        </c:rich>
      </c:tx>
      <c:layout/>
    </c:title>
    <c:plotArea>
      <c:layout/>
      <c:barChart>
        <c:barDir val="col"/>
        <c:grouping val="clustered"/>
        <c:ser>
          <c:idx val="0"/>
          <c:order val="0"/>
          <c:dPt>
            <c:idx val="0"/>
            <c:spPr>
              <a:solidFill>
                <a:srgbClr val="FF0000"/>
              </a:solidFill>
            </c:spPr>
          </c:dPt>
          <c:dPt>
            <c:idx val="1"/>
            <c:spPr>
              <a:solidFill>
                <a:schemeClr val="accent5">
                  <a:lumMod val="60000"/>
                  <a:lumOff val="40000"/>
                </a:schemeClr>
              </a:solidFill>
            </c:spPr>
          </c:dPt>
          <c:dPt>
            <c:idx val="2"/>
            <c:spPr>
              <a:solidFill>
                <a:srgbClr val="FFC000"/>
              </a:solidFill>
            </c:spPr>
          </c:dPt>
          <c:dPt>
            <c:idx val="3"/>
            <c:spPr>
              <a:solidFill>
                <a:srgbClr val="0070C0"/>
              </a:solidFill>
            </c:spPr>
          </c:dPt>
          <c:dPt>
            <c:idx val="4"/>
            <c:spPr>
              <a:solidFill>
                <a:srgbClr val="7030A0"/>
              </a:solidFill>
            </c:spPr>
          </c:dPt>
          <c:dPt>
            <c:idx val="5"/>
            <c:spPr>
              <a:solidFill>
                <a:srgbClr val="00B050"/>
              </a:solidFill>
            </c:spPr>
          </c:dPt>
          <c:dLbls>
            <c:txPr>
              <a:bodyPr/>
              <a:lstStyle/>
              <a:p>
                <a:pPr>
                  <a:defRPr lang="es-ES" sz="1200"/>
                </a:pPr>
                <a:endParaRPr lang="es-ES_tradnl"/>
              </a:p>
            </c:txPr>
            <c:dLblPos val="inEnd"/>
            <c:showVal val="1"/>
          </c:dLbls>
          <c:cat>
            <c:strRef>
              <c:f>'Gráficos CF'!$B$3:$G$3</c:f>
              <c:strCache>
                <c:ptCount val="6"/>
                <c:pt idx="0">
                  <c:v>2 Participantes Nivel Deficiente</c:v>
                </c:pt>
                <c:pt idx="1">
                  <c:v>1 Participante Regular Próximo a deficiente</c:v>
                </c:pt>
                <c:pt idx="2">
                  <c:v>3 Participantes nivel Bueno próximo a regular</c:v>
                </c:pt>
                <c:pt idx="3">
                  <c:v>4 Particiapantes nivel bueno próximo a muy bueno</c:v>
                </c:pt>
                <c:pt idx="4">
                  <c:v>4 Participantes  nivel Muy bueno </c:v>
                </c:pt>
                <c:pt idx="5">
                  <c:v>1 participante Nivel Sobresaliente</c:v>
                </c:pt>
              </c:strCache>
            </c:strRef>
          </c:cat>
          <c:val>
            <c:numRef>
              <c:f>'Gráficos CF'!$B$4:$G$4</c:f>
              <c:numCache>
                <c:formatCode>0%</c:formatCode>
                <c:ptCount val="6"/>
                <c:pt idx="0">
                  <c:v>0.13</c:v>
                </c:pt>
                <c:pt idx="1">
                  <c:v>6.0000000000000032E-2</c:v>
                </c:pt>
                <c:pt idx="2">
                  <c:v>0.2</c:v>
                </c:pt>
                <c:pt idx="3">
                  <c:v>0.27</c:v>
                </c:pt>
                <c:pt idx="4">
                  <c:v>0.27</c:v>
                </c:pt>
                <c:pt idx="5">
                  <c:v>7.0000000000000021E-2</c:v>
                </c:pt>
              </c:numCache>
            </c:numRef>
          </c:val>
        </c:ser>
        <c:gapWidth val="75"/>
        <c:overlap val="40"/>
        <c:axId val="100864384"/>
        <c:axId val="100873344"/>
      </c:barChart>
      <c:catAx>
        <c:axId val="100864384"/>
        <c:scaling>
          <c:orientation val="minMax"/>
        </c:scaling>
        <c:axPos val="b"/>
        <c:majorTickMark val="none"/>
        <c:tickLblPos val="nextTo"/>
        <c:txPr>
          <a:bodyPr/>
          <a:lstStyle/>
          <a:p>
            <a:pPr>
              <a:defRPr lang="es-ES"/>
            </a:pPr>
            <a:endParaRPr lang="es-ES_tradnl"/>
          </a:p>
        </c:txPr>
        <c:crossAx val="100873344"/>
        <c:crosses val="autoZero"/>
        <c:auto val="1"/>
        <c:lblAlgn val="ctr"/>
        <c:lblOffset val="100"/>
      </c:catAx>
      <c:valAx>
        <c:axId val="100873344"/>
        <c:scaling>
          <c:orientation val="minMax"/>
        </c:scaling>
        <c:axPos val="l"/>
        <c:majorGridlines/>
        <c:numFmt formatCode="0%" sourceLinked="1"/>
        <c:majorTickMark val="none"/>
        <c:tickLblPos val="nextTo"/>
        <c:txPr>
          <a:bodyPr/>
          <a:lstStyle/>
          <a:p>
            <a:pPr>
              <a:defRPr lang="es-ES"/>
            </a:pPr>
            <a:endParaRPr lang="es-ES_tradnl"/>
          </a:p>
        </c:txPr>
        <c:crossAx val="100864384"/>
        <c:crosses val="autoZero"/>
        <c:crossBetween val="between"/>
      </c:valAx>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_tradnl"/>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ES_tradnl"/>
  <c:chart>
    <c:title>
      <c:tx>
        <c:rich>
          <a:bodyPr/>
          <a:lstStyle/>
          <a:p>
            <a:pPr>
              <a:defRPr sz="1200"/>
            </a:pPr>
            <a:r>
              <a:rPr lang="es-ES_tradnl" sz="1200"/>
              <a:t>CUESTIONARIO INICIAL Y FINAL</a:t>
            </a:r>
          </a:p>
        </c:rich>
      </c:tx>
      <c:layout/>
    </c:title>
    <c:plotArea>
      <c:layout/>
      <c:barChart>
        <c:barDir val="col"/>
        <c:grouping val="clustered"/>
        <c:ser>
          <c:idx val="0"/>
          <c:order val="0"/>
          <c:dPt>
            <c:idx val="0"/>
            <c:spPr>
              <a:solidFill>
                <a:srgbClr val="FF0000"/>
              </a:solidFill>
            </c:spPr>
          </c:dPt>
          <c:dPt>
            <c:idx val="2"/>
            <c:spPr>
              <a:solidFill>
                <a:srgbClr val="FF0000"/>
              </a:solidFill>
            </c:spPr>
          </c:dPt>
          <c:dPt>
            <c:idx val="4"/>
            <c:spPr>
              <a:solidFill>
                <a:srgbClr val="FF0000"/>
              </a:solidFill>
            </c:spPr>
          </c:dPt>
          <c:dPt>
            <c:idx val="6"/>
            <c:spPr>
              <a:solidFill>
                <a:srgbClr val="FF0000"/>
              </a:solidFill>
            </c:spPr>
          </c:dPt>
          <c:dPt>
            <c:idx val="8"/>
            <c:spPr>
              <a:solidFill>
                <a:srgbClr val="FF0000"/>
              </a:solidFill>
            </c:spPr>
          </c:dPt>
          <c:dPt>
            <c:idx val="10"/>
            <c:spPr>
              <a:solidFill>
                <a:srgbClr val="FF0000"/>
              </a:solidFill>
            </c:spPr>
          </c:dPt>
          <c:dPt>
            <c:idx val="12"/>
            <c:spPr>
              <a:solidFill>
                <a:srgbClr val="FF0000"/>
              </a:solidFill>
            </c:spPr>
          </c:dPt>
          <c:dPt>
            <c:idx val="14"/>
            <c:spPr>
              <a:solidFill>
                <a:srgbClr val="FF0000"/>
              </a:solidFill>
            </c:spPr>
          </c:dPt>
          <c:dPt>
            <c:idx val="16"/>
            <c:spPr>
              <a:solidFill>
                <a:srgbClr val="FF0000"/>
              </a:solidFill>
            </c:spPr>
          </c:dPt>
          <c:dPt>
            <c:idx val="18"/>
            <c:spPr>
              <a:solidFill>
                <a:srgbClr val="FF0000"/>
              </a:solidFill>
            </c:spPr>
          </c:dPt>
          <c:dPt>
            <c:idx val="20"/>
            <c:spPr>
              <a:solidFill>
                <a:srgbClr val="FF0000"/>
              </a:solidFill>
            </c:spPr>
          </c:dPt>
          <c:dPt>
            <c:idx val="22"/>
            <c:spPr>
              <a:solidFill>
                <a:srgbClr val="FF0000"/>
              </a:solidFill>
            </c:spPr>
          </c:dPt>
          <c:dPt>
            <c:idx val="24"/>
            <c:spPr>
              <a:solidFill>
                <a:srgbClr val="FF0000"/>
              </a:solidFill>
            </c:spPr>
          </c:dPt>
          <c:dPt>
            <c:idx val="26"/>
            <c:spPr>
              <a:solidFill>
                <a:srgbClr val="FF0000"/>
              </a:solidFill>
            </c:spPr>
          </c:dPt>
          <c:dPt>
            <c:idx val="28"/>
            <c:spPr>
              <a:solidFill>
                <a:srgbClr val="FF0000"/>
              </a:solidFill>
            </c:spPr>
          </c:dPt>
          <c:dLbls>
            <c:showVal val="1"/>
          </c:dLbls>
          <c:cat>
            <c:multiLvlStrRef>
              <c:f>'Comparaciçon Puntajes'!$J$11:$AM$13</c:f>
              <c:multiLvlStrCache>
                <c:ptCount val="30"/>
                <c:lvl>
                  <c:pt idx="0">
                    <c:v>  Bueno proximo a muy bueno</c:v>
                  </c:pt>
                  <c:pt idx="1">
                    <c:v> Muy Bueno</c:v>
                  </c:pt>
                  <c:pt idx="2">
                    <c:v> Regular</c:v>
                  </c:pt>
                  <c:pt idx="3">
                    <c:v> Sobresaliente</c:v>
                  </c:pt>
                  <c:pt idx="4">
                    <c:v> Regular proximo a deficiente</c:v>
                  </c:pt>
                  <c:pt idx="5">
                    <c:v> Bueno proximo a regular</c:v>
                  </c:pt>
                  <c:pt idx="6">
                    <c:v>  Bueno proximo a muy bueno</c:v>
                  </c:pt>
                  <c:pt idx="7">
                    <c:v>  Muy Bueno</c:v>
                  </c:pt>
                  <c:pt idx="8">
                    <c:v> Regular</c:v>
                  </c:pt>
                  <c:pt idx="9">
                    <c:v> Bueno proximo a muy bueno</c:v>
                  </c:pt>
                  <c:pt idx="10">
                    <c:v> Regular</c:v>
                  </c:pt>
                  <c:pt idx="11">
                    <c:v> Bueno proximo a muy bueno</c:v>
                  </c:pt>
                  <c:pt idx="12">
                    <c:v> Deficiente</c:v>
                  </c:pt>
                  <c:pt idx="13">
                    <c:v> Bueno proximo a regular</c:v>
                  </c:pt>
                  <c:pt idx="14">
                    <c:v> Regular</c:v>
                  </c:pt>
                  <c:pt idx="15">
                    <c:v> Deficiente</c:v>
                  </c:pt>
                  <c:pt idx="16">
                    <c:v> Bueno</c:v>
                  </c:pt>
                  <c:pt idx="17">
                    <c:v> Muy Bueno</c:v>
                  </c:pt>
                  <c:pt idx="18">
                    <c:v>Caso 10 Deficiente</c:v>
                  </c:pt>
                  <c:pt idx="19">
                    <c:v> Deficiente </c:v>
                  </c:pt>
                  <c:pt idx="20">
                    <c:v>Deficiente</c:v>
                  </c:pt>
                  <c:pt idx="21">
                    <c:v> Bueno proximo a regular</c:v>
                  </c:pt>
                  <c:pt idx="22">
                    <c:v> Regular proximo a deficiente</c:v>
                  </c:pt>
                  <c:pt idx="23">
                    <c:v>Bueno proximo a muy bueno</c:v>
                  </c:pt>
                  <c:pt idx="24">
                    <c:v> Deficiente</c:v>
                  </c:pt>
                  <c:pt idx="25">
                    <c:v> Regular </c:v>
                  </c:pt>
                  <c:pt idx="26">
                    <c:v> Bueno proximo a regular</c:v>
                  </c:pt>
                  <c:pt idx="27">
                    <c:v>Muy Bueno</c:v>
                  </c:pt>
                  <c:pt idx="28">
                    <c:v> Regular proximo a deficiente</c:v>
                  </c:pt>
                  <c:pt idx="29">
                    <c:v> Bueno proximo a muy bueno</c:v>
                  </c:pt>
                </c:lvl>
                <c:lvl>
                  <c:pt idx="0">
                    <c:v>Antes </c:v>
                  </c:pt>
                  <c:pt idx="1">
                    <c:v>Despues </c:v>
                  </c:pt>
                  <c:pt idx="2">
                    <c:v>Antes </c:v>
                  </c:pt>
                  <c:pt idx="3">
                    <c:v>Despues</c:v>
                  </c:pt>
                  <c:pt idx="4">
                    <c:v>Antes </c:v>
                  </c:pt>
                  <c:pt idx="5">
                    <c:v>Despues </c:v>
                  </c:pt>
                  <c:pt idx="6">
                    <c:v>Antes </c:v>
                  </c:pt>
                  <c:pt idx="7">
                    <c:v>Despues </c:v>
                  </c:pt>
                  <c:pt idx="8">
                    <c:v>Antes </c:v>
                  </c:pt>
                  <c:pt idx="9">
                    <c:v>Despues </c:v>
                  </c:pt>
                  <c:pt idx="10">
                    <c:v>Antes </c:v>
                  </c:pt>
                  <c:pt idx="11">
                    <c:v>Despues</c:v>
                  </c:pt>
                  <c:pt idx="12">
                    <c:v>Antes </c:v>
                  </c:pt>
                  <c:pt idx="13">
                    <c:v>Despues </c:v>
                  </c:pt>
                  <c:pt idx="14">
                    <c:v>Antes </c:v>
                  </c:pt>
                  <c:pt idx="15">
                    <c:v>Despues </c:v>
                  </c:pt>
                  <c:pt idx="16">
                    <c:v>Antes </c:v>
                  </c:pt>
                  <c:pt idx="17">
                    <c:v>Despues </c:v>
                  </c:pt>
                  <c:pt idx="18">
                    <c:v>Antes </c:v>
                  </c:pt>
                  <c:pt idx="19">
                    <c:v>Despues </c:v>
                  </c:pt>
                  <c:pt idx="20">
                    <c:v>Antes </c:v>
                  </c:pt>
                  <c:pt idx="21">
                    <c:v>Despues </c:v>
                  </c:pt>
                  <c:pt idx="22">
                    <c:v>Antes </c:v>
                  </c:pt>
                  <c:pt idx="23">
                    <c:v>Despues</c:v>
                  </c:pt>
                  <c:pt idx="24">
                    <c:v>Antes </c:v>
                  </c:pt>
                  <c:pt idx="25">
                    <c:v>Despues </c:v>
                  </c:pt>
                  <c:pt idx="26">
                    <c:v>Antes </c:v>
                  </c:pt>
                  <c:pt idx="27">
                    <c:v>Despues </c:v>
                  </c:pt>
                  <c:pt idx="28">
                    <c:v>Antes </c:v>
                  </c:pt>
                  <c:pt idx="29">
                    <c:v>Despues </c:v>
                  </c:pt>
                </c:lvl>
                <c:lvl>
                  <c:pt idx="0">
                    <c:v>CASO 1</c:v>
                  </c:pt>
                  <c:pt idx="2">
                    <c:v>Caso 2 </c:v>
                  </c:pt>
                  <c:pt idx="4">
                    <c:v>Caso 3 </c:v>
                  </c:pt>
                  <c:pt idx="6">
                    <c:v>Caso 4  </c:v>
                  </c:pt>
                  <c:pt idx="8">
                    <c:v>CASO 5</c:v>
                  </c:pt>
                  <c:pt idx="10">
                    <c:v>CASO 6</c:v>
                  </c:pt>
                  <c:pt idx="12">
                    <c:v>CASO 7 </c:v>
                  </c:pt>
                  <c:pt idx="14">
                    <c:v>CASO 8 </c:v>
                  </c:pt>
                  <c:pt idx="16">
                    <c:v>CASO 9 </c:v>
                  </c:pt>
                  <c:pt idx="18">
                    <c:v>CASO 10</c:v>
                  </c:pt>
                  <c:pt idx="20">
                    <c:v>CASO 11</c:v>
                  </c:pt>
                  <c:pt idx="22">
                    <c:v>CASO 12</c:v>
                  </c:pt>
                  <c:pt idx="24">
                    <c:v>CASO 13</c:v>
                  </c:pt>
                  <c:pt idx="26">
                    <c:v>CASO 14</c:v>
                  </c:pt>
                  <c:pt idx="28">
                    <c:v>CASO 15</c:v>
                  </c:pt>
                </c:lvl>
              </c:multiLvlStrCache>
            </c:multiLvlStrRef>
          </c:cat>
          <c:val>
            <c:numRef>
              <c:f>'Comparaciçon Puntajes'!$J$14:$AM$14</c:f>
              <c:numCache>
                <c:formatCode>General</c:formatCode>
                <c:ptCount val="30"/>
                <c:pt idx="0">
                  <c:v>51</c:v>
                </c:pt>
                <c:pt idx="1">
                  <c:v>55</c:v>
                </c:pt>
                <c:pt idx="2">
                  <c:v>44</c:v>
                </c:pt>
                <c:pt idx="3">
                  <c:v>61</c:v>
                </c:pt>
                <c:pt idx="4">
                  <c:v>39</c:v>
                </c:pt>
                <c:pt idx="5">
                  <c:v>46</c:v>
                </c:pt>
                <c:pt idx="6">
                  <c:v>41</c:v>
                </c:pt>
                <c:pt idx="7">
                  <c:v>57</c:v>
                </c:pt>
                <c:pt idx="8">
                  <c:v>43</c:v>
                </c:pt>
                <c:pt idx="9">
                  <c:v>52</c:v>
                </c:pt>
                <c:pt idx="10">
                  <c:v>41</c:v>
                </c:pt>
                <c:pt idx="11">
                  <c:v>51</c:v>
                </c:pt>
                <c:pt idx="12">
                  <c:v>36</c:v>
                </c:pt>
                <c:pt idx="13">
                  <c:v>47</c:v>
                </c:pt>
                <c:pt idx="14">
                  <c:v>42</c:v>
                </c:pt>
                <c:pt idx="15">
                  <c:v>33</c:v>
                </c:pt>
                <c:pt idx="16">
                  <c:v>50</c:v>
                </c:pt>
                <c:pt idx="17">
                  <c:v>54</c:v>
                </c:pt>
                <c:pt idx="18">
                  <c:v>38</c:v>
                </c:pt>
                <c:pt idx="19">
                  <c:v>33</c:v>
                </c:pt>
                <c:pt idx="20">
                  <c:v>36</c:v>
                </c:pt>
                <c:pt idx="21">
                  <c:v>46</c:v>
                </c:pt>
                <c:pt idx="22">
                  <c:v>40</c:v>
                </c:pt>
                <c:pt idx="23">
                  <c:v>51</c:v>
                </c:pt>
                <c:pt idx="24">
                  <c:v>33</c:v>
                </c:pt>
                <c:pt idx="25">
                  <c:v>39</c:v>
                </c:pt>
                <c:pt idx="26">
                  <c:v>49</c:v>
                </c:pt>
                <c:pt idx="27">
                  <c:v>54</c:v>
                </c:pt>
                <c:pt idx="28">
                  <c:v>39</c:v>
                </c:pt>
                <c:pt idx="29">
                  <c:v>51</c:v>
                </c:pt>
              </c:numCache>
            </c:numRef>
          </c:val>
        </c:ser>
        <c:dLbls>
          <c:showVal val="1"/>
        </c:dLbls>
        <c:overlap val="-25"/>
        <c:axId val="87667840"/>
        <c:axId val="87669376"/>
      </c:barChart>
      <c:catAx>
        <c:axId val="87667840"/>
        <c:scaling>
          <c:orientation val="minMax"/>
        </c:scaling>
        <c:axPos val="b"/>
        <c:majorTickMark val="none"/>
        <c:tickLblPos val="nextTo"/>
        <c:txPr>
          <a:bodyPr/>
          <a:lstStyle/>
          <a:p>
            <a:pPr>
              <a:defRPr sz="700"/>
            </a:pPr>
            <a:endParaRPr lang="es-ES_tradnl"/>
          </a:p>
        </c:txPr>
        <c:crossAx val="87669376"/>
        <c:crosses val="autoZero"/>
        <c:auto val="1"/>
        <c:lblAlgn val="ctr"/>
        <c:lblOffset val="100"/>
      </c:catAx>
      <c:valAx>
        <c:axId val="87669376"/>
        <c:scaling>
          <c:orientation val="minMax"/>
        </c:scaling>
        <c:delete val="1"/>
        <c:axPos val="l"/>
        <c:numFmt formatCode="General" sourceLinked="1"/>
        <c:majorTickMark val="none"/>
        <c:tickLblPos val="nextTo"/>
        <c:crossAx val="8766784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_tradnl"/>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s-ES_tradnl"/>
  <c:chart>
    <c:title>
      <c:tx>
        <c:rich>
          <a:bodyPr/>
          <a:lstStyle/>
          <a:p>
            <a:pPr>
              <a:defRPr lang="es-ES" sz="1200"/>
            </a:pPr>
            <a:r>
              <a:rPr lang="es-ES_tradnl" sz="1200"/>
              <a:t>PORCENTAJES PARTICIPANTES Y NIVELES ANTES Y DESPUES DEL PROGRAMA RECREATIVO </a:t>
            </a:r>
          </a:p>
        </c:rich>
      </c:tx>
      <c:layout>
        <c:manualLayout>
          <c:xMode val="edge"/>
          <c:yMode val="edge"/>
          <c:x val="0.12455701296998867"/>
          <c:y val="3.1592188244112814E-2"/>
        </c:manualLayout>
      </c:layout>
    </c:title>
    <c:plotArea>
      <c:layout/>
      <c:barChart>
        <c:barDir val="col"/>
        <c:grouping val="clustered"/>
        <c:ser>
          <c:idx val="0"/>
          <c:order val="0"/>
          <c:dPt>
            <c:idx val="0"/>
            <c:spPr>
              <a:solidFill>
                <a:srgbClr val="FF0000"/>
              </a:solidFill>
            </c:spPr>
          </c:dPt>
          <c:dPt>
            <c:idx val="2"/>
            <c:spPr>
              <a:solidFill>
                <a:srgbClr val="FF0000"/>
              </a:solidFill>
            </c:spPr>
          </c:dPt>
          <c:dPt>
            <c:idx val="4"/>
            <c:spPr>
              <a:solidFill>
                <a:srgbClr val="FF0000"/>
              </a:solidFill>
            </c:spPr>
          </c:dPt>
          <c:dPt>
            <c:idx val="5"/>
            <c:spPr>
              <a:solidFill>
                <a:srgbClr val="FF0000"/>
              </a:solidFill>
            </c:spPr>
          </c:dPt>
          <c:dPt>
            <c:idx val="6"/>
            <c:spPr>
              <a:solidFill>
                <a:schemeClr val="accent1"/>
              </a:solidFill>
            </c:spPr>
          </c:dPt>
          <c:dPt>
            <c:idx val="7"/>
            <c:spPr>
              <a:solidFill>
                <a:srgbClr val="FF0000"/>
              </a:solidFill>
            </c:spPr>
          </c:dPt>
          <c:dPt>
            <c:idx val="8"/>
            <c:spPr>
              <a:solidFill>
                <a:srgbClr val="FF0000"/>
              </a:solidFill>
            </c:spPr>
          </c:dPt>
          <c:dLbls>
            <c:txPr>
              <a:bodyPr/>
              <a:lstStyle/>
              <a:p>
                <a:pPr>
                  <a:defRPr lang="es-ES" sz="1400"/>
                </a:pPr>
                <a:endParaRPr lang="es-ES_tradnl"/>
              </a:p>
            </c:txPr>
            <c:showVal val="1"/>
          </c:dLbls>
          <c:cat>
            <c:multiLvlStrRef>
              <c:f>'Comparación nivles y porcentaje'!$B$3:$M$5</c:f>
              <c:multiLvlStrCache>
                <c:ptCount val="12"/>
                <c:lvl>
                  <c:pt idx="0">
                    <c:v>4 Casos </c:v>
                  </c:pt>
                  <c:pt idx="1">
                    <c:v>2 Casos</c:v>
                  </c:pt>
                  <c:pt idx="2">
                    <c:v>3 Casos</c:v>
                  </c:pt>
                  <c:pt idx="3">
                    <c:v>1Casos</c:v>
                  </c:pt>
                  <c:pt idx="4">
                    <c:v>5 Casos</c:v>
                  </c:pt>
                  <c:pt idx="5">
                    <c:v>1 Caso</c:v>
                  </c:pt>
                  <c:pt idx="6">
                    <c:v>3Casos</c:v>
                  </c:pt>
                  <c:pt idx="7">
                    <c:v>1Caso</c:v>
                  </c:pt>
                  <c:pt idx="8">
                    <c:v>1 Caso</c:v>
                  </c:pt>
                  <c:pt idx="9">
                    <c:v>4 Casos</c:v>
                  </c:pt>
                  <c:pt idx="10">
                    <c:v>4 Casos</c:v>
                  </c:pt>
                  <c:pt idx="11">
                    <c:v>1 Caso</c:v>
                  </c:pt>
                </c:lvl>
                <c:lvl>
                  <c:pt idx="0">
                    <c:v>Antes </c:v>
                  </c:pt>
                  <c:pt idx="1">
                    <c:v>Despues </c:v>
                  </c:pt>
                  <c:pt idx="2">
                    <c:v>Antes </c:v>
                  </c:pt>
                  <c:pt idx="3">
                    <c:v>Después</c:v>
                  </c:pt>
                  <c:pt idx="4">
                    <c:v>Antes </c:v>
                  </c:pt>
                  <c:pt idx="5">
                    <c:v>Antes </c:v>
                  </c:pt>
                  <c:pt idx="6">
                    <c:v>Despues </c:v>
                  </c:pt>
                  <c:pt idx="7">
                    <c:v>Antes </c:v>
                  </c:pt>
                  <c:pt idx="8">
                    <c:v>Antes </c:v>
                  </c:pt>
                  <c:pt idx="9">
                    <c:v>Despues</c:v>
                  </c:pt>
                  <c:pt idx="10">
                    <c:v>Despues </c:v>
                  </c:pt>
                  <c:pt idx="11">
                    <c:v>Despues </c:v>
                  </c:pt>
                </c:lvl>
                <c:lvl>
                  <c:pt idx="0">
                    <c:v>NIVEL DEFICIENTE</c:v>
                  </c:pt>
                  <c:pt idx="2">
                    <c:v>NIVEL REGULAR PRÓXIMO A DEFICIENTE</c:v>
                  </c:pt>
                  <c:pt idx="4">
                    <c:v>NIVEL REGULAR</c:v>
                  </c:pt>
                  <c:pt idx="5">
                    <c:v>NIVEL BUENO PRÓXIMO A REGULAR</c:v>
                  </c:pt>
                  <c:pt idx="7">
                    <c:v>NIVEL BUENO</c:v>
                  </c:pt>
                  <c:pt idx="8">
                    <c:v>NIVEL BUENO PRÓXIMO A MUY BUENO</c:v>
                  </c:pt>
                  <c:pt idx="10">
                    <c:v>NIVEL MUY BUENO</c:v>
                  </c:pt>
                  <c:pt idx="11">
                    <c:v>SOBRESALIENTE</c:v>
                  </c:pt>
                </c:lvl>
              </c:multiLvlStrCache>
            </c:multiLvlStrRef>
          </c:cat>
          <c:val>
            <c:numRef>
              <c:f>'Comparación nivles y porcentaje'!$B$6:$M$6</c:f>
              <c:numCache>
                <c:formatCode>0%</c:formatCode>
                <c:ptCount val="12"/>
                <c:pt idx="0">
                  <c:v>0.26</c:v>
                </c:pt>
                <c:pt idx="1">
                  <c:v>0.13</c:v>
                </c:pt>
                <c:pt idx="2">
                  <c:v>0.2</c:v>
                </c:pt>
                <c:pt idx="3">
                  <c:v>0.13</c:v>
                </c:pt>
                <c:pt idx="4">
                  <c:v>0.33</c:v>
                </c:pt>
                <c:pt idx="5">
                  <c:v>7.0000000000000007E-2</c:v>
                </c:pt>
                <c:pt idx="6">
                  <c:v>0.2</c:v>
                </c:pt>
                <c:pt idx="7">
                  <c:v>7.0000000000000007E-2</c:v>
                </c:pt>
                <c:pt idx="8">
                  <c:v>7.0000000000000007E-2</c:v>
                </c:pt>
                <c:pt idx="9">
                  <c:v>0.27</c:v>
                </c:pt>
                <c:pt idx="10">
                  <c:v>0.27</c:v>
                </c:pt>
                <c:pt idx="11">
                  <c:v>7.0000000000000007E-2</c:v>
                </c:pt>
              </c:numCache>
            </c:numRef>
          </c:val>
        </c:ser>
        <c:dLbls>
          <c:showVal val="1"/>
        </c:dLbls>
        <c:overlap val="-25"/>
        <c:axId val="54309248"/>
        <c:axId val="54311552"/>
      </c:barChart>
      <c:catAx>
        <c:axId val="54309248"/>
        <c:scaling>
          <c:orientation val="minMax"/>
        </c:scaling>
        <c:axPos val="b"/>
        <c:majorTickMark val="none"/>
        <c:tickLblPos val="nextTo"/>
        <c:txPr>
          <a:bodyPr rot="-5400000" vert="horz"/>
          <a:lstStyle/>
          <a:p>
            <a:pPr>
              <a:defRPr lang="es-ES" sz="700"/>
            </a:pPr>
            <a:endParaRPr lang="es-ES_tradnl"/>
          </a:p>
        </c:txPr>
        <c:crossAx val="54311552"/>
        <c:crosses val="autoZero"/>
        <c:auto val="1"/>
        <c:lblAlgn val="ctr"/>
        <c:lblOffset val="100"/>
      </c:catAx>
      <c:valAx>
        <c:axId val="54311552"/>
        <c:scaling>
          <c:orientation val="minMax"/>
        </c:scaling>
        <c:delete val="1"/>
        <c:axPos val="l"/>
        <c:numFmt formatCode="0%" sourceLinked="1"/>
        <c:majorTickMark val="none"/>
        <c:tickLblPos val="nextTo"/>
        <c:crossAx val="54309248"/>
        <c:crosses val="autoZero"/>
        <c:crossBetween val="between"/>
      </c:valAx>
    </c:plotArea>
    <c:plotVisOnly val="1"/>
    <c:dispBlanksAs val="gap"/>
  </c:chart>
  <c:spPr>
    <a:solidFill>
      <a:schemeClr val="lt1"/>
    </a:solidFill>
    <a:ln w="25400" cap="flat" cmpd="sng" algn="ctr">
      <a:solidFill>
        <a:schemeClr val="dk1"/>
      </a:solidFill>
      <a:prstDash val="solid"/>
    </a:ln>
    <a:effectLst/>
  </c:spPr>
  <c:txPr>
    <a:bodyPr/>
    <a:lstStyle/>
    <a:p>
      <a:pPr>
        <a:defRPr sz="800">
          <a:solidFill>
            <a:schemeClr val="dk1"/>
          </a:solidFill>
          <a:latin typeface="+mn-lt"/>
          <a:ea typeface="+mn-ea"/>
          <a:cs typeface="+mn-cs"/>
        </a:defRPr>
      </a:pPr>
      <a:endParaRPr lang="es-ES_tradnl"/>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defRPr lang="es-ES" sz="1800"/>
            </a:pPr>
            <a:r>
              <a:rPr lang="es-ES_tradnl" sz="1800"/>
              <a:t>RESULTADO</a:t>
            </a:r>
            <a:r>
              <a:rPr lang="es-ES_tradnl" sz="1800" baseline="0"/>
              <a:t> GENERAL</a:t>
            </a:r>
            <a:r>
              <a:rPr lang="es-ES_tradnl" sz="1800"/>
              <a:t> DE LA COMPARACION PARTICIPANTES, NIVELES Y PORCENTAJES</a:t>
            </a:r>
          </a:p>
          <a:p>
            <a:pPr>
              <a:defRPr lang="es-ES" sz="1800"/>
            </a:pPr>
            <a:endParaRPr lang="es-ES_tradnl" sz="1800"/>
          </a:p>
        </c:rich>
      </c:tx>
      <c:layout>
        <c:manualLayout>
          <c:xMode val="edge"/>
          <c:yMode val="edge"/>
          <c:x val="0.17106812447434824"/>
          <c:y val="2.8035359793223856E-3"/>
        </c:manualLayout>
      </c:layout>
    </c:title>
    <c:view3D>
      <c:rotX val="30"/>
      <c:perspective val="30"/>
    </c:view3D>
    <c:plotArea>
      <c:layout>
        <c:manualLayout>
          <c:layoutTarget val="inner"/>
          <c:xMode val="edge"/>
          <c:yMode val="edge"/>
          <c:x val="9.3055555555555863E-2"/>
          <c:y val="0.30663038806443238"/>
          <c:w val="0.81388888888889011"/>
          <c:h val="0.55810157400005911"/>
        </c:manualLayout>
      </c:layout>
      <c:pie3DChart>
        <c:varyColors val="1"/>
        <c:ser>
          <c:idx val="0"/>
          <c:order val="0"/>
          <c:explosion val="25"/>
          <c:dLbls>
            <c:dLbl>
              <c:idx val="0"/>
              <c:layout>
                <c:manualLayout>
                  <c:x val="-0.11460642770021291"/>
                  <c:y val="-0.24315677185672868"/>
                </c:manualLayout>
              </c:layout>
              <c:tx>
                <c:rich>
                  <a:bodyPr/>
                  <a:lstStyle/>
                  <a:p>
                    <a:r>
                      <a:rPr sz="2400"/>
                      <a:t>13 participantes ascendieron de puntaje y de nivel  
87%</a:t>
                    </a:r>
                  </a:p>
                </c:rich>
              </c:tx>
              <c:showCatName val="1"/>
              <c:showPercent val="1"/>
            </c:dLbl>
            <c:dLbl>
              <c:idx val="1"/>
              <c:layout>
                <c:manualLayout>
                  <c:x val="6.7035039706895547E-2"/>
                  <c:y val="-1.4318386691551423E-3"/>
                </c:manualLayout>
              </c:layout>
              <c:showCatName val="1"/>
              <c:showPercent val="1"/>
            </c:dLbl>
            <c:dLbl>
              <c:idx val="2"/>
              <c:layout>
                <c:manualLayout>
                  <c:x val="0.10589437436738738"/>
                  <c:y val="6.2128030193061401E-2"/>
                </c:manualLayout>
              </c:layout>
              <c:tx>
                <c:rich>
                  <a:bodyPr/>
                  <a:lstStyle/>
                  <a:p>
                    <a:r>
                      <a:rPr lang="en-US" sz="1800"/>
                      <a:t>1 Participante descendio de puntaje</a:t>
                    </a:r>
                  </a:p>
                  <a:p>
                    <a:r>
                      <a:rPr lang="en-US" sz="1800"/>
                      <a:t> y nivel
7%</a:t>
                    </a:r>
                  </a:p>
                </c:rich>
              </c:tx>
              <c:showCatName val="1"/>
              <c:showPercent val="1"/>
            </c:dLbl>
            <c:txPr>
              <a:bodyPr/>
              <a:lstStyle/>
              <a:p>
                <a:pPr>
                  <a:defRPr lang="es-ES" sz="1800"/>
                </a:pPr>
                <a:endParaRPr lang="es-ES_tradnl"/>
              </a:p>
            </c:txPr>
            <c:showCatName val="1"/>
            <c:showPercent val="1"/>
            <c:showLeaderLines val="1"/>
          </c:dLbls>
          <c:cat>
            <c:strRef>
              <c:f>'Comparaciçon Grçaficos'!$D$31:$F$31</c:f>
              <c:strCache>
                <c:ptCount val="3"/>
                <c:pt idx="0">
                  <c:v>13 participantes ascendieron de puntaje y de nivel  </c:v>
                </c:pt>
                <c:pt idx="1">
                  <c:v>1 participante se mantuvo </c:v>
                </c:pt>
                <c:pt idx="2">
                  <c:v>1 Participante descendio de punatje y nivel</c:v>
                </c:pt>
              </c:strCache>
            </c:strRef>
          </c:cat>
          <c:val>
            <c:numRef>
              <c:f>'Comparaciçon Grçaficos'!$D$32:$F$32</c:f>
              <c:numCache>
                <c:formatCode>General</c:formatCode>
                <c:ptCount val="3"/>
                <c:pt idx="0">
                  <c:v>13</c:v>
                </c:pt>
                <c:pt idx="1">
                  <c:v>1</c:v>
                </c:pt>
                <c:pt idx="2">
                  <c:v>1</c:v>
                </c:pt>
              </c:numCache>
            </c:numRef>
          </c:val>
        </c:ser>
        <c:dLbls>
          <c:showCatName val="1"/>
          <c:showPercent val="1"/>
        </c:dLbls>
      </c:pie3DChart>
    </c:plotArea>
    <c:plotVisOnly val="1"/>
    <c:dispBlanksAs val="zero"/>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_tradnl"/>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_tradnl"/>
  <c:chart>
    <c:autoTitleDeleted val="1"/>
    <c:plotArea>
      <c:layout>
        <c:manualLayout>
          <c:layoutTarget val="inner"/>
          <c:xMode val="edge"/>
          <c:yMode val="edge"/>
          <c:x val="1.6714033063874884E-2"/>
          <c:y val="0.13221798006245264"/>
          <c:w val="0.96657193387225027"/>
          <c:h val="0.69163512207433397"/>
        </c:manualLayout>
      </c:layout>
      <c:barChart>
        <c:barDir val="col"/>
        <c:grouping val="clustered"/>
        <c:ser>
          <c:idx val="0"/>
          <c:order val="0"/>
          <c:spPr>
            <a:solidFill>
              <a:schemeClr val="accent2"/>
            </a:solidFill>
          </c:spPr>
          <c:dPt>
            <c:idx val="0"/>
            <c:spPr>
              <a:solidFill>
                <a:srgbClr val="00B050"/>
              </a:solidFill>
            </c:spPr>
          </c:dPt>
          <c:dLbls>
            <c:txPr>
              <a:bodyPr/>
              <a:lstStyle/>
              <a:p>
                <a:pPr>
                  <a:defRPr lang="es-ES" sz="4000"/>
                </a:pPr>
                <a:endParaRPr lang="es-ES_tradnl"/>
              </a:p>
            </c:txPr>
            <c:showVal val="1"/>
          </c:dLbls>
          <c:cat>
            <c:strRef>
              <c:f>Hoja1!$C$3:$D$3</c:f>
              <c:strCache>
                <c:ptCount val="2"/>
                <c:pt idx="0">
                  <c:v>HIPÓTESIS DE TRABAJO</c:v>
                </c:pt>
                <c:pt idx="1">
                  <c:v>HIPÓTESIS NULA</c:v>
                </c:pt>
              </c:strCache>
            </c:strRef>
          </c:cat>
          <c:val>
            <c:numRef>
              <c:f>Hoja1!$C$4:$D$4</c:f>
              <c:numCache>
                <c:formatCode>0%</c:formatCode>
                <c:ptCount val="2"/>
                <c:pt idx="0">
                  <c:v>0.87000000000000066</c:v>
                </c:pt>
                <c:pt idx="1">
                  <c:v>0.13</c:v>
                </c:pt>
              </c:numCache>
            </c:numRef>
          </c:val>
        </c:ser>
        <c:dLbls>
          <c:showVal val="1"/>
        </c:dLbls>
        <c:overlap val="-25"/>
        <c:axId val="83083264"/>
        <c:axId val="83330944"/>
      </c:barChart>
      <c:catAx>
        <c:axId val="83083264"/>
        <c:scaling>
          <c:orientation val="minMax"/>
        </c:scaling>
        <c:axPos val="b"/>
        <c:majorTickMark val="none"/>
        <c:tickLblPos val="nextTo"/>
        <c:txPr>
          <a:bodyPr/>
          <a:lstStyle/>
          <a:p>
            <a:pPr>
              <a:defRPr lang="es-ES" sz="2800"/>
            </a:pPr>
            <a:endParaRPr lang="es-ES_tradnl"/>
          </a:p>
        </c:txPr>
        <c:crossAx val="83330944"/>
        <c:crosses val="autoZero"/>
        <c:auto val="1"/>
        <c:lblAlgn val="ctr"/>
        <c:lblOffset val="100"/>
      </c:catAx>
      <c:valAx>
        <c:axId val="83330944"/>
        <c:scaling>
          <c:orientation val="minMax"/>
        </c:scaling>
        <c:delete val="1"/>
        <c:axPos val="l"/>
        <c:numFmt formatCode="0%" sourceLinked="1"/>
        <c:tickLblPos val="nextTo"/>
        <c:crossAx val="83083264"/>
        <c:crosses val="autoZero"/>
        <c:crossBetween val="between"/>
      </c:valAx>
    </c:plotArea>
    <c:plotVisOnly val="1"/>
    <c:dispBlanksAs val="gap"/>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S_tradn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_tradnl"/>
  <c:style val="42"/>
  <c:chart>
    <c:title>
      <c:tx>
        <c:rich>
          <a:bodyPr/>
          <a:lstStyle/>
          <a:p>
            <a:pPr>
              <a:defRPr lang="es-ES" sz="2000"/>
            </a:pPr>
            <a:r>
              <a:rPr lang="es-ES_tradnl" sz="2000"/>
              <a:t>DESEMPEÑO GENERAL FRENTE AL PROGRAMA RECREATIVO</a:t>
            </a:r>
          </a:p>
        </c:rich>
      </c:tx>
      <c:layout/>
    </c:title>
    <c:plotArea>
      <c:layout/>
      <c:barChart>
        <c:barDir val="col"/>
        <c:grouping val="clustered"/>
        <c:ser>
          <c:idx val="0"/>
          <c:order val="0"/>
          <c:dPt>
            <c:idx val="0"/>
            <c:spPr>
              <a:solidFill>
                <a:srgbClr val="7030A0"/>
              </a:solidFill>
            </c:spPr>
          </c:dPt>
          <c:dPt>
            <c:idx val="1"/>
            <c:spPr>
              <a:solidFill>
                <a:srgbClr val="FFFF00"/>
              </a:solidFill>
            </c:spPr>
          </c:dPt>
          <c:dLbls>
            <c:txPr>
              <a:bodyPr/>
              <a:lstStyle/>
              <a:p>
                <a:pPr>
                  <a:defRPr lang="es-ES" sz="3200"/>
                </a:pPr>
                <a:endParaRPr lang="es-ES_tradnl"/>
              </a:p>
            </c:txPr>
            <c:showVal val="1"/>
          </c:dLbls>
          <c:cat>
            <c:strRef>
              <c:f>'Gráficos desempeño'!$A$55:$B$55</c:f>
              <c:strCache>
                <c:ptCount val="2"/>
                <c:pt idx="0">
                  <c:v>2 Participantes nivel Bueno</c:v>
                </c:pt>
                <c:pt idx="1">
                  <c:v>13 Participantes nivel Muy bueno</c:v>
                </c:pt>
              </c:strCache>
            </c:strRef>
          </c:cat>
          <c:val>
            <c:numRef>
              <c:f>'Gráficos desempeño'!$A$56:$B$56</c:f>
              <c:numCache>
                <c:formatCode>0%</c:formatCode>
                <c:ptCount val="2"/>
                <c:pt idx="0">
                  <c:v>0.13</c:v>
                </c:pt>
                <c:pt idx="1">
                  <c:v>0.87000000000000111</c:v>
                </c:pt>
              </c:numCache>
            </c:numRef>
          </c:val>
        </c:ser>
        <c:dLbls>
          <c:showVal val="1"/>
        </c:dLbls>
        <c:overlap val="-25"/>
        <c:axId val="65199104"/>
        <c:axId val="69753856"/>
      </c:barChart>
      <c:catAx>
        <c:axId val="65199104"/>
        <c:scaling>
          <c:orientation val="minMax"/>
        </c:scaling>
        <c:axPos val="b"/>
        <c:majorTickMark val="none"/>
        <c:tickLblPos val="nextTo"/>
        <c:txPr>
          <a:bodyPr/>
          <a:lstStyle/>
          <a:p>
            <a:pPr>
              <a:defRPr lang="es-ES" sz="2400"/>
            </a:pPr>
            <a:endParaRPr lang="es-ES_tradnl"/>
          </a:p>
        </c:txPr>
        <c:crossAx val="69753856"/>
        <c:crosses val="autoZero"/>
        <c:auto val="1"/>
        <c:lblAlgn val="ctr"/>
        <c:lblOffset val="100"/>
      </c:catAx>
      <c:valAx>
        <c:axId val="69753856"/>
        <c:scaling>
          <c:orientation val="minMax"/>
        </c:scaling>
        <c:delete val="1"/>
        <c:axPos val="l"/>
        <c:numFmt formatCode="0%" sourceLinked="1"/>
        <c:majorTickMark val="none"/>
        <c:tickLblPos val="nextTo"/>
        <c:crossAx val="65199104"/>
        <c:crosses val="autoZero"/>
        <c:crossBetween val="between"/>
      </c:valAx>
      <c:spPr>
        <a:solidFill>
          <a:schemeClr val="accent5">
            <a:lumMod val="60000"/>
            <a:lumOff val="40000"/>
          </a:schemeClr>
        </a:solidFill>
      </c:spPr>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_tradnl"/>
  <c:style val="45"/>
  <c:chart>
    <c:title>
      <c:tx>
        <c:rich>
          <a:bodyPr/>
          <a:lstStyle/>
          <a:p>
            <a:pPr>
              <a:defRPr lang="es-ES"/>
            </a:pPr>
            <a:r>
              <a:rPr lang="es-ES_tradnl"/>
              <a:t>SATISFACCIÓN GENERAL FRENTE AL PROGRAMA RECERATIVO</a:t>
            </a:r>
          </a:p>
        </c:rich>
      </c:tx>
      <c:layout/>
    </c:title>
    <c:plotArea>
      <c:layout/>
      <c:barChart>
        <c:barDir val="col"/>
        <c:grouping val="clustered"/>
        <c:ser>
          <c:idx val="0"/>
          <c:order val="0"/>
          <c:dPt>
            <c:idx val="0"/>
            <c:spPr>
              <a:solidFill>
                <a:schemeClr val="accent6">
                  <a:lumMod val="75000"/>
                </a:schemeClr>
              </a:solidFill>
            </c:spPr>
          </c:dPt>
          <c:dPt>
            <c:idx val="1"/>
            <c:spPr>
              <a:solidFill>
                <a:srgbClr val="0070C0"/>
              </a:solidFill>
            </c:spPr>
          </c:dPt>
          <c:dLbls>
            <c:txPr>
              <a:bodyPr/>
              <a:lstStyle/>
              <a:p>
                <a:pPr>
                  <a:defRPr lang="es-ES" sz="2800"/>
                </a:pPr>
                <a:endParaRPr lang="es-ES_tradnl"/>
              </a:p>
            </c:txPr>
            <c:showVal val="1"/>
          </c:dLbls>
          <c:cat>
            <c:strRef>
              <c:f>'Gráficos satisfacción'!$A$53:$C$53</c:f>
              <c:strCache>
                <c:ptCount val="3"/>
                <c:pt idx="0">
                  <c:v>1 Participante nivel Bueno</c:v>
                </c:pt>
                <c:pt idx="1">
                  <c:v>12 Participantes nivel Muy bueno</c:v>
                </c:pt>
                <c:pt idx="2">
                  <c:v>2 Participantes nivel Sobresaliente</c:v>
                </c:pt>
              </c:strCache>
            </c:strRef>
          </c:cat>
          <c:val>
            <c:numRef>
              <c:f>'Gráficos satisfacción'!$A$54:$C$54</c:f>
              <c:numCache>
                <c:formatCode>0%</c:formatCode>
                <c:ptCount val="3"/>
                <c:pt idx="0">
                  <c:v>7.0000000000000021E-2</c:v>
                </c:pt>
                <c:pt idx="1">
                  <c:v>0.8</c:v>
                </c:pt>
                <c:pt idx="2">
                  <c:v>0.13</c:v>
                </c:pt>
              </c:numCache>
            </c:numRef>
          </c:val>
        </c:ser>
        <c:dLbls>
          <c:showVal val="1"/>
        </c:dLbls>
        <c:overlap val="-25"/>
        <c:axId val="55892992"/>
        <c:axId val="65476096"/>
      </c:barChart>
      <c:catAx>
        <c:axId val="55892992"/>
        <c:scaling>
          <c:orientation val="minMax"/>
        </c:scaling>
        <c:axPos val="b"/>
        <c:majorTickMark val="none"/>
        <c:tickLblPos val="nextTo"/>
        <c:txPr>
          <a:bodyPr/>
          <a:lstStyle/>
          <a:p>
            <a:pPr>
              <a:defRPr lang="es-ES" sz="2400"/>
            </a:pPr>
            <a:endParaRPr lang="es-ES_tradnl"/>
          </a:p>
        </c:txPr>
        <c:crossAx val="65476096"/>
        <c:crosses val="autoZero"/>
        <c:auto val="1"/>
        <c:lblAlgn val="ctr"/>
        <c:lblOffset val="100"/>
      </c:catAx>
      <c:valAx>
        <c:axId val="65476096"/>
        <c:scaling>
          <c:orientation val="minMax"/>
        </c:scaling>
        <c:delete val="1"/>
        <c:axPos val="l"/>
        <c:numFmt formatCode="0%" sourceLinked="1"/>
        <c:tickLblPos val="nextTo"/>
        <c:crossAx val="55892992"/>
        <c:crosses val="autoZero"/>
        <c:crossBetween val="between"/>
      </c:valAx>
      <c:spPr>
        <a:solidFill>
          <a:srgbClr val="7030A0"/>
        </a:solidFill>
      </c:spPr>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_tradnl"/>
  <c:style val="38"/>
  <c:chart>
    <c:title>
      <c:tx>
        <c:rich>
          <a:bodyPr/>
          <a:lstStyle/>
          <a:p>
            <a:pPr>
              <a:defRPr lang="es-ES"/>
            </a:pPr>
            <a:r>
              <a:rPr lang="es-ES_tradnl"/>
              <a:t>ACEPTACIÓN AREAS PROGRAMA RECREATIVO</a:t>
            </a:r>
          </a:p>
        </c:rich>
      </c:tx>
      <c:layout/>
    </c:title>
    <c:plotArea>
      <c:layout/>
      <c:barChart>
        <c:barDir val="col"/>
        <c:grouping val="clustered"/>
        <c:ser>
          <c:idx val="0"/>
          <c:order val="0"/>
          <c:dLbls>
            <c:txPr>
              <a:bodyPr/>
              <a:lstStyle/>
              <a:p>
                <a:pPr>
                  <a:defRPr lang="es-ES"/>
                </a:pPr>
                <a:endParaRPr lang="es-ES_tradnl"/>
              </a:p>
            </c:txPr>
            <c:showVal val="1"/>
          </c:dLbls>
          <c:cat>
            <c:strRef>
              <c:f>'Gráficos Aceptación'!$A$59:$H$59</c:f>
              <c:strCache>
                <c:ptCount val="8"/>
                <c:pt idx="0">
                  <c:v> FÍSICO DEPORTIVA</c:v>
                </c:pt>
                <c:pt idx="1">
                  <c:v>ACUÁTICA</c:v>
                </c:pt>
                <c:pt idx="2">
                  <c:v>LÚDICA</c:v>
                </c:pt>
                <c:pt idx="3">
                  <c:v>MANUAL</c:v>
                </c:pt>
                <c:pt idx="4">
                  <c:v>ARTÍSTICA</c:v>
                </c:pt>
                <c:pt idx="5">
                  <c:v>DE SALUD</c:v>
                </c:pt>
                <c:pt idx="6">
                  <c:v>CONMEMORATIVA </c:v>
                </c:pt>
                <c:pt idx="7">
                  <c:v>AL AIRE LIBRE</c:v>
                </c:pt>
              </c:strCache>
            </c:strRef>
          </c:cat>
          <c:val>
            <c:numRef>
              <c:f>'Gráficos Aceptación'!$A$60:$H$60</c:f>
              <c:numCache>
                <c:formatCode>General</c:formatCode>
                <c:ptCount val="8"/>
              </c:numCache>
            </c:numRef>
          </c:val>
        </c:ser>
        <c:ser>
          <c:idx val="1"/>
          <c:order val="1"/>
          <c:dPt>
            <c:idx val="6"/>
            <c:spPr>
              <a:solidFill>
                <a:srgbClr val="FFFF00"/>
              </a:solidFill>
            </c:spPr>
          </c:dPt>
          <c:dPt>
            <c:idx val="7"/>
            <c:spPr>
              <a:solidFill>
                <a:srgbClr val="FFFF00"/>
              </a:solidFill>
            </c:spPr>
          </c:dPt>
          <c:dLbls>
            <c:txPr>
              <a:bodyPr/>
              <a:lstStyle/>
              <a:p>
                <a:pPr>
                  <a:defRPr lang="es-ES" sz="2400"/>
                </a:pPr>
                <a:endParaRPr lang="es-ES_tradnl"/>
              </a:p>
            </c:txPr>
            <c:showVal val="1"/>
          </c:dLbls>
          <c:cat>
            <c:strRef>
              <c:f>'Gráficos Aceptación'!$A$59:$H$59</c:f>
              <c:strCache>
                <c:ptCount val="8"/>
                <c:pt idx="0">
                  <c:v> FÍSICO DEPORTIVA</c:v>
                </c:pt>
                <c:pt idx="1">
                  <c:v>ACUÁTICA</c:v>
                </c:pt>
                <c:pt idx="2">
                  <c:v>LÚDICA</c:v>
                </c:pt>
                <c:pt idx="3">
                  <c:v>MANUAL</c:v>
                </c:pt>
                <c:pt idx="4">
                  <c:v>ARTÍSTICA</c:v>
                </c:pt>
                <c:pt idx="5">
                  <c:v>DE SALUD</c:v>
                </c:pt>
                <c:pt idx="6">
                  <c:v>CONMEMORATIVA </c:v>
                </c:pt>
                <c:pt idx="7">
                  <c:v>AL AIRE LIBRE</c:v>
                </c:pt>
              </c:strCache>
            </c:strRef>
          </c:cat>
          <c:val>
            <c:numRef>
              <c:f>'Gráficos Aceptación'!$A$61:$H$61</c:f>
              <c:numCache>
                <c:formatCode>0%</c:formatCode>
                <c:ptCount val="8"/>
                <c:pt idx="0">
                  <c:v>0.12000000000000002</c:v>
                </c:pt>
                <c:pt idx="1">
                  <c:v>0.12000000000000002</c:v>
                </c:pt>
                <c:pt idx="2">
                  <c:v>0.12000000000000002</c:v>
                </c:pt>
                <c:pt idx="3">
                  <c:v>0.12000000000000002</c:v>
                </c:pt>
                <c:pt idx="4">
                  <c:v>0.12000000000000002</c:v>
                </c:pt>
                <c:pt idx="5">
                  <c:v>0.12000000000000002</c:v>
                </c:pt>
                <c:pt idx="6">
                  <c:v>0.14000000000000001</c:v>
                </c:pt>
                <c:pt idx="7">
                  <c:v>0.14000000000000001</c:v>
                </c:pt>
              </c:numCache>
            </c:numRef>
          </c:val>
        </c:ser>
        <c:dLbls>
          <c:showVal val="1"/>
        </c:dLbls>
        <c:overlap val="-25"/>
        <c:axId val="67293184"/>
        <c:axId val="67296256"/>
      </c:barChart>
      <c:catAx>
        <c:axId val="67293184"/>
        <c:scaling>
          <c:orientation val="minMax"/>
        </c:scaling>
        <c:axPos val="b"/>
        <c:majorTickMark val="none"/>
        <c:tickLblPos val="nextTo"/>
        <c:txPr>
          <a:bodyPr/>
          <a:lstStyle/>
          <a:p>
            <a:pPr>
              <a:defRPr lang="es-ES" sz="1600"/>
            </a:pPr>
            <a:endParaRPr lang="es-ES_tradnl"/>
          </a:p>
        </c:txPr>
        <c:crossAx val="67296256"/>
        <c:crosses val="autoZero"/>
        <c:auto val="1"/>
        <c:lblAlgn val="ctr"/>
        <c:lblOffset val="100"/>
      </c:catAx>
      <c:valAx>
        <c:axId val="67296256"/>
        <c:scaling>
          <c:orientation val="minMax"/>
        </c:scaling>
        <c:delete val="1"/>
        <c:axPos val="l"/>
        <c:numFmt formatCode="General" sourceLinked="1"/>
        <c:majorTickMark val="none"/>
        <c:tickLblPos val="nextTo"/>
        <c:crossAx val="67293184"/>
        <c:crosses val="autoZero"/>
        <c:crossBetween val="between"/>
      </c:valAx>
      <c:spPr>
        <a:solidFill>
          <a:srgbClr val="0070C0"/>
        </a:solidFill>
      </c:spPr>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_tradn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_tradnl"/>
  <c:chart>
    <c:title>
      <c:tx>
        <c:rich>
          <a:bodyPr/>
          <a:lstStyle/>
          <a:p>
            <a:pPr>
              <a:defRPr/>
            </a:pPr>
            <a:r>
              <a:rPr lang="es-ES_tradnl" sz="1400"/>
              <a:t>RESULTADO</a:t>
            </a:r>
            <a:r>
              <a:rPr lang="es-ES_tradnl" sz="1400" baseline="0"/>
              <a:t> PORCENTUAL</a:t>
            </a:r>
          </a:p>
          <a:p>
            <a:pPr>
              <a:defRPr/>
            </a:pPr>
            <a:r>
              <a:rPr lang="es-ES_tradnl" sz="1400" baseline="0"/>
              <a:t>NIVEL REGULAR</a:t>
            </a:r>
          </a:p>
          <a:p>
            <a:pPr>
              <a:defRPr/>
            </a:pPr>
            <a:r>
              <a:rPr lang="es-ES_tradnl" sz="1400" baseline="0"/>
              <a:t>PUNTAJE MÁXIMO A OBTENER 960</a:t>
            </a:r>
          </a:p>
          <a:p>
            <a:pPr>
              <a:defRPr/>
            </a:pPr>
            <a:endParaRPr lang="es-ES_tradnl"/>
          </a:p>
        </c:rich>
      </c:tx>
      <c:layout/>
    </c:title>
    <c:view3D>
      <c:rotX val="30"/>
      <c:perspective val="30"/>
    </c:view3D>
    <c:plotArea>
      <c:layout/>
      <c:pie3DChart>
        <c:varyColors val="1"/>
        <c:ser>
          <c:idx val="0"/>
          <c:order val="0"/>
          <c:explosion val="25"/>
          <c:dLbls>
            <c:dLbl>
              <c:idx val="0"/>
              <c:layout>
                <c:manualLayout>
                  <c:x val="-0.20367426045216577"/>
                  <c:y val="-0.13501126546947978"/>
                </c:manualLayout>
              </c:layout>
              <c:showCatName val="1"/>
              <c:showPercent val="1"/>
            </c:dLbl>
            <c:dLbl>
              <c:idx val="1"/>
              <c:layout>
                <c:manualLayout>
                  <c:x val="7.3399693058698132E-2"/>
                  <c:y val="-5.9272324201353574E-2"/>
                </c:manualLayout>
              </c:layout>
              <c:showCatName val="1"/>
              <c:showPercent val="1"/>
            </c:dLbl>
            <c:spPr>
              <a:solidFill>
                <a:srgbClr val="00B050"/>
              </a:solidFill>
            </c:spPr>
            <c:txPr>
              <a:bodyPr/>
              <a:lstStyle/>
              <a:p>
                <a:pPr>
                  <a:defRPr sz="1200"/>
                </a:pPr>
                <a:endParaRPr lang="es-ES_tradnl"/>
              </a:p>
            </c:txPr>
            <c:showCatName val="1"/>
            <c:showPercent val="1"/>
          </c:dLbls>
          <c:cat>
            <c:strRef>
              <c:f>'Comparativo inicial y final'!$H$150:$I$150</c:f>
              <c:strCache>
                <c:ptCount val="2"/>
                <c:pt idx="0">
                  <c:v>Puntaje inicial 622</c:v>
                </c:pt>
                <c:pt idx="1">
                  <c:v>Diferencia  para   obtener el puntaje máximo  338</c:v>
                </c:pt>
              </c:strCache>
            </c:strRef>
          </c:cat>
          <c:val>
            <c:numRef>
              <c:f>'Comparativo inicial y final'!$H$151:$I$151</c:f>
              <c:numCache>
                <c:formatCode>General</c:formatCode>
                <c:ptCount val="2"/>
                <c:pt idx="0">
                  <c:v>622</c:v>
                </c:pt>
                <c:pt idx="1">
                  <c:v>338</c:v>
                </c:pt>
              </c:numCache>
            </c:numRef>
          </c:val>
        </c:ser>
        <c:dLbls>
          <c:showCatName val="1"/>
          <c:showPercent val="1"/>
        </c:dLbls>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_tradnl"/>
  <c:style val="8"/>
  <c:chart>
    <c:title>
      <c:tx>
        <c:rich>
          <a:bodyPr/>
          <a:lstStyle/>
          <a:p>
            <a:pPr>
              <a:defRPr lang="es-ES" sz="1200"/>
            </a:pPr>
            <a:r>
              <a:rPr lang="en-US" sz="1200"/>
              <a:t>PUNTAJE TOTAL</a:t>
            </a:r>
          </a:p>
          <a:p>
            <a:pPr>
              <a:defRPr lang="es-ES" sz="1200"/>
            </a:pPr>
            <a:r>
              <a:rPr lang="en-US" sz="1200"/>
              <a:t>SUMA TOTAL 622 PUNTOS</a:t>
            </a:r>
          </a:p>
          <a:p>
            <a:pPr>
              <a:defRPr lang="es-ES" sz="1200"/>
            </a:pPr>
            <a:r>
              <a:rPr lang="en-US" sz="1200"/>
              <a:t>PROMEDIO 41 PUNTOS NIVEL REGULAR</a:t>
            </a:r>
          </a:p>
        </c:rich>
      </c:tx>
      <c:layout/>
    </c:title>
    <c:plotArea>
      <c:layout/>
      <c:barChart>
        <c:barDir val="col"/>
        <c:grouping val="clustered"/>
        <c:ser>
          <c:idx val="0"/>
          <c:order val="0"/>
          <c:tx>
            <c:strRef>
              <c:f>'Comparativo inicial y final'!$C$4</c:f>
              <c:strCache>
                <c:ptCount val="1"/>
                <c:pt idx="0">
                  <c:v>PUNTAJE INICIAL 622 puntos </c:v>
                </c:pt>
              </c:strCache>
            </c:strRef>
          </c:tx>
          <c:spPr>
            <a:solidFill>
              <a:srgbClr val="FF0000"/>
            </a:solidFill>
          </c:spPr>
          <c:dLbls>
            <c:txPr>
              <a:bodyPr/>
              <a:lstStyle/>
              <a:p>
                <a:pPr>
                  <a:defRPr lang="es-ES"/>
                </a:pPr>
                <a:endParaRPr lang="es-ES_tradnl"/>
              </a:p>
            </c:txPr>
            <c:showVal val="1"/>
          </c:dLbls>
          <c:cat>
            <c:strRef>
              <c:f>'Comparativo inicial y final'!$B$5:$B$19</c:f>
              <c:strCache>
                <c:ptCount val="15"/>
                <c:pt idx="0">
                  <c:v>Caso 1 Bueno proximo a muy bueno</c:v>
                </c:pt>
                <c:pt idx="1">
                  <c:v>Caso 2 Regular</c:v>
                </c:pt>
                <c:pt idx="2">
                  <c:v>Caso 3 Regular</c:v>
                </c:pt>
                <c:pt idx="3">
                  <c:v>Caso 4 Regular</c:v>
                </c:pt>
                <c:pt idx="4">
                  <c:v>Caso 5 Regular</c:v>
                </c:pt>
                <c:pt idx="5">
                  <c:v>Caso 6 Regular</c:v>
                </c:pt>
                <c:pt idx="6">
                  <c:v>Caso 7 Deficiente</c:v>
                </c:pt>
                <c:pt idx="7">
                  <c:v>Caso 8 Regular</c:v>
                </c:pt>
                <c:pt idx="8">
                  <c:v>Caso 9 Bueno</c:v>
                </c:pt>
                <c:pt idx="9">
                  <c:v>Caso 10 Deficiente</c:v>
                </c:pt>
                <c:pt idx="10">
                  <c:v>Caso 11 Deficiente</c:v>
                </c:pt>
                <c:pt idx="11">
                  <c:v>Caso 12 Regular</c:v>
                </c:pt>
                <c:pt idx="12">
                  <c:v>Caso 13 Deficiente</c:v>
                </c:pt>
                <c:pt idx="13">
                  <c:v>Caso 14 bueno Proximo a regular</c:v>
                </c:pt>
                <c:pt idx="14">
                  <c:v>Caso 15 regular</c:v>
                </c:pt>
              </c:strCache>
            </c:strRef>
          </c:cat>
          <c:val>
            <c:numRef>
              <c:f>'Comparativo inicial y final'!$C$5:$C$19</c:f>
              <c:numCache>
                <c:formatCode>General</c:formatCode>
                <c:ptCount val="15"/>
                <c:pt idx="0">
                  <c:v>51</c:v>
                </c:pt>
                <c:pt idx="1">
                  <c:v>44</c:v>
                </c:pt>
                <c:pt idx="2">
                  <c:v>39</c:v>
                </c:pt>
                <c:pt idx="3">
                  <c:v>41</c:v>
                </c:pt>
                <c:pt idx="4">
                  <c:v>43</c:v>
                </c:pt>
                <c:pt idx="5">
                  <c:v>41</c:v>
                </c:pt>
                <c:pt idx="6">
                  <c:v>36</c:v>
                </c:pt>
                <c:pt idx="7">
                  <c:v>42</c:v>
                </c:pt>
                <c:pt idx="8">
                  <c:v>50</c:v>
                </c:pt>
                <c:pt idx="9">
                  <c:v>38</c:v>
                </c:pt>
                <c:pt idx="10">
                  <c:v>36</c:v>
                </c:pt>
                <c:pt idx="11">
                  <c:v>40</c:v>
                </c:pt>
                <c:pt idx="12">
                  <c:v>33</c:v>
                </c:pt>
                <c:pt idx="13">
                  <c:v>49</c:v>
                </c:pt>
                <c:pt idx="14">
                  <c:v>39</c:v>
                </c:pt>
              </c:numCache>
            </c:numRef>
          </c:val>
        </c:ser>
        <c:dLbls>
          <c:showVal val="1"/>
        </c:dLbls>
        <c:overlap val="-25"/>
        <c:axId val="82322944"/>
        <c:axId val="82365440"/>
      </c:barChart>
      <c:catAx>
        <c:axId val="82322944"/>
        <c:scaling>
          <c:orientation val="minMax"/>
        </c:scaling>
        <c:axPos val="b"/>
        <c:majorTickMark val="none"/>
        <c:tickLblPos val="nextTo"/>
        <c:txPr>
          <a:bodyPr rot="-5400000" vert="horz"/>
          <a:lstStyle/>
          <a:p>
            <a:pPr>
              <a:defRPr lang="es-ES" sz="800"/>
            </a:pPr>
            <a:endParaRPr lang="es-ES_tradnl"/>
          </a:p>
        </c:txPr>
        <c:crossAx val="82365440"/>
        <c:crosses val="autoZero"/>
        <c:auto val="1"/>
        <c:lblAlgn val="ctr"/>
        <c:lblOffset val="100"/>
      </c:catAx>
      <c:valAx>
        <c:axId val="82365440"/>
        <c:scaling>
          <c:orientation val="minMax"/>
        </c:scaling>
        <c:delete val="1"/>
        <c:axPos val="l"/>
        <c:numFmt formatCode="General" sourceLinked="1"/>
        <c:majorTickMark val="none"/>
        <c:tickLblPos val="nextTo"/>
        <c:crossAx val="82322944"/>
        <c:crosses val="autoZero"/>
        <c:crossBetween val="between"/>
      </c:valAx>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_tradnl"/>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defRPr lang="es-ES"/>
            </a:pPr>
            <a:r>
              <a:rPr lang="es-ES_tradnl"/>
              <a:t>Participantes, nivel y porcentaje Cuestionario de Autoestima inicial</a:t>
            </a:r>
          </a:p>
        </c:rich>
      </c:tx>
      <c:layout/>
    </c:title>
    <c:plotArea>
      <c:layout/>
      <c:barChart>
        <c:barDir val="col"/>
        <c:grouping val="clustered"/>
        <c:ser>
          <c:idx val="0"/>
          <c:order val="0"/>
          <c:dPt>
            <c:idx val="0"/>
            <c:spPr>
              <a:solidFill>
                <a:srgbClr val="FF0000"/>
              </a:solidFill>
            </c:spPr>
          </c:dPt>
          <c:dPt>
            <c:idx val="1"/>
            <c:spPr>
              <a:solidFill>
                <a:schemeClr val="accent2">
                  <a:lumMod val="60000"/>
                  <a:lumOff val="40000"/>
                </a:schemeClr>
              </a:solidFill>
            </c:spPr>
          </c:dPt>
          <c:dPt>
            <c:idx val="2"/>
            <c:spPr>
              <a:solidFill>
                <a:srgbClr val="FFC000"/>
              </a:solidFill>
            </c:spPr>
          </c:dPt>
          <c:dPt>
            <c:idx val="3"/>
            <c:spPr>
              <a:solidFill>
                <a:schemeClr val="accent4">
                  <a:lumMod val="60000"/>
                  <a:lumOff val="40000"/>
                </a:schemeClr>
              </a:solidFill>
            </c:spPr>
          </c:dPt>
          <c:dPt>
            <c:idx val="4"/>
            <c:spPr>
              <a:solidFill>
                <a:srgbClr val="00B0F0"/>
              </a:solidFill>
            </c:spPr>
          </c:dPt>
          <c:dPt>
            <c:idx val="5"/>
            <c:spPr>
              <a:solidFill>
                <a:srgbClr val="00B050"/>
              </a:solidFill>
            </c:spPr>
          </c:dPt>
          <c:dLbls>
            <c:txPr>
              <a:bodyPr/>
              <a:lstStyle/>
              <a:p>
                <a:pPr>
                  <a:defRPr lang="es-ES" sz="1400"/>
                </a:pPr>
                <a:endParaRPr lang="es-ES_tradnl"/>
              </a:p>
            </c:txPr>
            <c:dLblPos val="inEnd"/>
            <c:showVal val="1"/>
          </c:dLbls>
          <c:cat>
            <c:strRef>
              <c:f>'Gráficos C I'!$B$3:$G$3</c:f>
              <c:strCache>
                <c:ptCount val="6"/>
                <c:pt idx="0">
                  <c:v>4 Participantes Nivel Deficiente</c:v>
                </c:pt>
                <c:pt idx="1">
                  <c:v>3 Participantes nivel regular próximo a deficiente</c:v>
                </c:pt>
                <c:pt idx="2">
                  <c:v>5 Participantes nivel Regular</c:v>
                </c:pt>
                <c:pt idx="3">
                  <c:v>1 Participante nivel Bueno próximo a regular</c:v>
                </c:pt>
                <c:pt idx="4">
                  <c:v>1 Participante  nivel bueno</c:v>
                </c:pt>
                <c:pt idx="5">
                  <c:v>1 Participante  nivel bueno Próximo a muy bueno</c:v>
                </c:pt>
              </c:strCache>
            </c:strRef>
          </c:cat>
          <c:val>
            <c:numRef>
              <c:f>'Gráficos C I'!$B$4:$G$4</c:f>
              <c:numCache>
                <c:formatCode>0%</c:formatCode>
                <c:ptCount val="6"/>
                <c:pt idx="0">
                  <c:v>0.26</c:v>
                </c:pt>
                <c:pt idx="1">
                  <c:v>0.2</c:v>
                </c:pt>
                <c:pt idx="2">
                  <c:v>0.33000000000000057</c:v>
                </c:pt>
                <c:pt idx="3">
                  <c:v>7.0000000000000021E-2</c:v>
                </c:pt>
                <c:pt idx="4">
                  <c:v>7.0000000000000021E-2</c:v>
                </c:pt>
                <c:pt idx="5">
                  <c:v>7.0000000000000021E-2</c:v>
                </c:pt>
              </c:numCache>
            </c:numRef>
          </c:val>
        </c:ser>
        <c:gapWidth val="75"/>
        <c:overlap val="40"/>
        <c:axId val="100887552"/>
        <c:axId val="100912128"/>
      </c:barChart>
      <c:catAx>
        <c:axId val="100887552"/>
        <c:scaling>
          <c:orientation val="minMax"/>
        </c:scaling>
        <c:axPos val="b"/>
        <c:majorTickMark val="none"/>
        <c:tickLblPos val="nextTo"/>
        <c:txPr>
          <a:bodyPr/>
          <a:lstStyle/>
          <a:p>
            <a:pPr>
              <a:defRPr lang="es-ES"/>
            </a:pPr>
            <a:endParaRPr lang="es-ES_tradnl"/>
          </a:p>
        </c:txPr>
        <c:crossAx val="100912128"/>
        <c:crosses val="autoZero"/>
        <c:auto val="1"/>
        <c:lblAlgn val="ctr"/>
        <c:lblOffset val="100"/>
      </c:catAx>
      <c:valAx>
        <c:axId val="100912128"/>
        <c:scaling>
          <c:orientation val="minMax"/>
        </c:scaling>
        <c:axPos val="l"/>
        <c:majorGridlines/>
        <c:numFmt formatCode="0%" sourceLinked="1"/>
        <c:majorTickMark val="none"/>
        <c:tickLblPos val="nextTo"/>
        <c:txPr>
          <a:bodyPr/>
          <a:lstStyle/>
          <a:p>
            <a:pPr>
              <a:defRPr lang="es-ES"/>
            </a:pPr>
            <a:endParaRPr lang="es-ES_tradnl"/>
          </a:p>
        </c:txPr>
        <c:crossAx val="100887552"/>
        <c:crosses val="autoZero"/>
        <c:crossBetween val="between"/>
      </c:valAx>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_tradnl"/>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defRPr sz="1200"/>
            </a:pPr>
            <a:r>
              <a:rPr lang="es-ES_tradnl" sz="1200" dirty="0"/>
              <a:t>RESULTADO</a:t>
            </a:r>
            <a:r>
              <a:rPr lang="es-ES_tradnl" sz="1200" baseline="0" dirty="0"/>
              <a:t> PORCENTUAL</a:t>
            </a:r>
          </a:p>
          <a:p>
            <a:pPr>
              <a:defRPr sz="1200"/>
            </a:pPr>
            <a:r>
              <a:rPr lang="es-ES_tradnl" sz="1200" baseline="0" dirty="0"/>
              <a:t>NIVEL BUENO PRÓXIMO A REGULAR</a:t>
            </a:r>
          </a:p>
          <a:p>
            <a:pPr>
              <a:defRPr sz="1200"/>
            </a:pPr>
            <a:r>
              <a:rPr lang="es-ES_tradnl" sz="1200" baseline="0" dirty="0"/>
              <a:t>PUNTAJE MÁXIMO 960</a:t>
            </a:r>
          </a:p>
          <a:p>
            <a:pPr>
              <a:defRPr sz="1200"/>
            </a:pPr>
            <a:endParaRPr lang="es-ES_tradnl" sz="1200" dirty="0"/>
          </a:p>
        </c:rich>
      </c:tx>
      <c:layout>
        <c:manualLayout>
          <c:xMode val="edge"/>
          <c:yMode val="edge"/>
          <c:x val="0.30949300087489096"/>
          <c:y val="2.7777777777777832E-2"/>
        </c:manualLayout>
      </c:layout>
    </c:title>
    <c:view3D>
      <c:rotX val="30"/>
      <c:perspective val="30"/>
    </c:view3D>
    <c:plotArea>
      <c:layout/>
      <c:pie3DChart>
        <c:varyColors val="1"/>
        <c:ser>
          <c:idx val="0"/>
          <c:order val="0"/>
          <c:explosion val="25"/>
          <c:dLbls>
            <c:dLbl>
              <c:idx val="0"/>
              <c:layout>
                <c:manualLayout>
                  <c:x val="-0.18668253972293838"/>
                  <c:y val="-0.16600408746045522"/>
                </c:manualLayout>
              </c:layout>
              <c:showCatName val="1"/>
              <c:showPercent val="1"/>
            </c:dLbl>
            <c:dLbl>
              <c:idx val="1"/>
              <c:layout>
                <c:manualLayout>
                  <c:x val="2.7200954928494987E-3"/>
                  <c:y val="-4.4178168481760084E-3"/>
                </c:manualLayout>
              </c:layout>
              <c:showCatName val="1"/>
              <c:showPercent val="1"/>
            </c:dLbl>
            <c:spPr>
              <a:solidFill>
                <a:srgbClr val="00B050"/>
              </a:solidFill>
            </c:spPr>
            <c:txPr>
              <a:bodyPr/>
              <a:lstStyle/>
              <a:p>
                <a:pPr>
                  <a:defRPr sz="1200"/>
                </a:pPr>
                <a:endParaRPr lang="es-ES_tradnl"/>
              </a:p>
            </c:txPr>
            <c:showCatName val="1"/>
            <c:showPercent val="1"/>
          </c:dLbls>
          <c:cat>
            <c:strRef>
              <c:f>'Comparativo inicial y final'!$H$172:$I$172</c:f>
              <c:strCache>
                <c:ptCount val="2"/>
                <c:pt idx="0">
                  <c:v>Puntaje Final 730</c:v>
                </c:pt>
                <c:pt idx="1">
                  <c:v>Diferencia  para   obtener el puntaje máximo  230</c:v>
                </c:pt>
              </c:strCache>
            </c:strRef>
          </c:cat>
          <c:val>
            <c:numRef>
              <c:f>'Comparativo inicial y final'!$H$173:$I$173</c:f>
              <c:numCache>
                <c:formatCode>General</c:formatCode>
                <c:ptCount val="2"/>
                <c:pt idx="0">
                  <c:v>730</c:v>
                </c:pt>
                <c:pt idx="1">
                  <c:v>230</c:v>
                </c:pt>
              </c:numCache>
            </c:numRef>
          </c:val>
        </c:ser>
        <c:dLbls>
          <c:showCatName val="1"/>
          <c:showPercent val="1"/>
        </c:dLbls>
      </c:pie3DChart>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defRPr lang="es-ES" sz="1200"/>
            </a:pPr>
            <a:r>
              <a:rPr lang="es-ES_tradnl" sz="1200"/>
              <a:t>PUNTAJE TOTAL</a:t>
            </a:r>
          </a:p>
          <a:p>
            <a:pPr>
              <a:defRPr lang="es-ES" sz="1200"/>
            </a:pPr>
            <a:r>
              <a:rPr lang="es-ES_tradnl" sz="1200"/>
              <a:t>CUESTIONARIO FINAL</a:t>
            </a:r>
          </a:p>
          <a:p>
            <a:pPr>
              <a:defRPr lang="es-ES" sz="1200"/>
            </a:pPr>
            <a:r>
              <a:rPr lang="es-ES_tradnl" sz="1200"/>
              <a:t>SUMA TOTAL 730 PUNTOS</a:t>
            </a:r>
          </a:p>
          <a:p>
            <a:pPr>
              <a:defRPr lang="es-ES" sz="1200"/>
            </a:pPr>
            <a:r>
              <a:rPr lang="es-ES_tradnl" sz="1200"/>
              <a:t>PROMEDIO 48 PUNTOS NIVEL BUENO PRÓXIMO A REGULAR</a:t>
            </a:r>
          </a:p>
          <a:p>
            <a:pPr>
              <a:defRPr lang="es-ES" sz="1200"/>
            </a:pPr>
            <a:endParaRPr lang="es-ES_tradnl" sz="1200"/>
          </a:p>
        </c:rich>
      </c:tx>
      <c:layout/>
    </c:title>
    <c:plotArea>
      <c:layout/>
      <c:barChart>
        <c:barDir val="col"/>
        <c:grouping val="clustered"/>
        <c:ser>
          <c:idx val="0"/>
          <c:order val="0"/>
          <c:tx>
            <c:strRef>
              <c:f>'Comparativo inicial y final'!$G$4</c:f>
              <c:strCache>
                <c:ptCount val="1"/>
                <c:pt idx="0">
                  <c:v>PUNTAJE FINAL 730 puntos</c:v>
                </c:pt>
              </c:strCache>
            </c:strRef>
          </c:tx>
          <c:spPr>
            <a:solidFill>
              <a:srgbClr val="0070C0"/>
            </a:solidFill>
          </c:spPr>
          <c:dLbls>
            <c:txPr>
              <a:bodyPr/>
              <a:lstStyle/>
              <a:p>
                <a:pPr>
                  <a:defRPr lang="es-ES"/>
                </a:pPr>
                <a:endParaRPr lang="es-ES_tradnl"/>
              </a:p>
            </c:txPr>
            <c:showVal val="1"/>
          </c:dLbls>
          <c:cat>
            <c:strRef>
              <c:f>'Comparativo inicial y final'!$F$5:$F$19</c:f>
              <c:strCache>
                <c:ptCount val="15"/>
                <c:pt idx="0">
                  <c:v>Caso 1 Muy Bueno</c:v>
                </c:pt>
                <c:pt idx="1">
                  <c:v>Caso 2 Sobresaliente</c:v>
                </c:pt>
                <c:pt idx="2">
                  <c:v>Caso 3 Bueno proximo a regular</c:v>
                </c:pt>
                <c:pt idx="3">
                  <c:v>Caso 4 Muy Bueno</c:v>
                </c:pt>
                <c:pt idx="4">
                  <c:v>Caso 5 Bueno proximo a muy bueno</c:v>
                </c:pt>
                <c:pt idx="5">
                  <c:v>Caso 6 Bueno proximo a muy bueno</c:v>
                </c:pt>
                <c:pt idx="6">
                  <c:v>Caso 7 Bueno Proximo a regular</c:v>
                </c:pt>
                <c:pt idx="7">
                  <c:v>Caso 8 Deficiente</c:v>
                </c:pt>
                <c:pt idx="8">
                  <c:v>Caso 9 Muy Bueno</c:v>
                </c:pt>
                <c:pt idx="9">
                  <c:v>Caso 10 Deficiente</c:v>
                </c:pt>
                <c:pt idx="10">
                  <c:v>Caso 11 Bueno proximo a regular</c:v>
                </c:pt>
                <c:pt idx="11">
                  <c:v>Caso 12 Bueno proximo a muy bueno</c:v>
                </c:pt>
                <c:pt idx="12">
                  <c:v>Caso 13 Regular</c:v>
                </c:pt>
                <c:pt idx="13">
                  <c:v>Caso 14 Muy Bueno</c:v>
                </c:pt>
                <c:pt idx="14">
                  <c:v>Caso 15 Bueno Proximo a muy Bueno</c:v>
                </c:pt>
              </c:strCache>
            </c:strRef>
          </c:cat>
          <c:val>
            <c:numRef>
              <c:f>'Comparativo inicial y final'!$G$5:$G$19</c:f>
              <c:numCache>
                <c:formatCode>General</c:formatCode>
                <c:ptCount val="15"/>
                <c:pt idx="0">
                  <c:v>55</c:v>
                </c:pt>
                <c:pt idx="1">
                  <c:v>61</c:v>
                </c:pt>
                <c:pt idx="2">
                  <c:v>46</c:v>
                </c:pt>
                <c:pt idx="3">
                  <c:v>57</c:v>
                </c:pt>
                <c:pt idx="4">
                  <c:v>52</c:v>
                </c:pt>
                <c:pt idx="5">
                  <c:v>51</c:v>
                </c:pt>
                <c:pt idx="6">
                  <c:v>47</c:v>
                </c:pt>
                <c:pt idx="7">
                  <c:v>33</c:v>
                </c:pt>
                <c:pt idx="8">
                  <c:v>54</c:v>
                </c:pt>
                <c:pt idx="9">
                  <c:v>33</c:v>
                </c:pt>
                <c:pt idx="10">
                  <c:v>46</c:v>
                </c:pt>
                <c:pt idx="11">
                  <c:v>51</c:v>
                </c:pt>
                <c:pt idx="12">
                  <c:v>39</c:v>
                </c:pt>
                <c:pt idx="13">
                  <c:v>54</c:v>
                </c:pt>
                <c:pt idx="14">
                  <c:v>51</c:v>
                </c:pt>
              </c:numCache>
            </c:numRef>
          </c:val>
        </c:ser>
        <c:dLbls>
          <c:showVal val="1"/>
        </c:dLbls>
        <c:overlap val="-25"/>
        <c:axId val="68122112"/>
        <c:axId val="68123648"/>
      </c:barChart>
      <c:catAx>
        <c:axId val="68122112"/>
        <c:scaling>
          <c:orientation val="minMax"/>
        </c:scaling>
        <c:axPos val="b"/>
        <c:majorTickMark val="none"/>
        <c:tickLblPos val="nextTo"/>
        <c:txPr>
          <a:bodyPr rot="-5400000" vert="horz"/>
          <a:lstStyle/>
          <a:p>
            <a:pPr>
              <a:defRPr lang="es-ES" sz="800"/>
            </a:pPr>
            <a:endParaRPr lang="es-ES_tradnl"/>
          </a:p>
        </c:txPr>
        <c:crossAx val="68123648"/>
        <c:crosses val="autoZero"/>
        <c:auto val="1"/>
        <c:lblAlgn val="ctr"/>
        <c:lblOffset val="100"/>
      </c:catAx>
      <c:valAx>
        <c:axId val="68123648"/>
        <c:scaling>
          <c:orientation val="minMax"/>
        </c:scaling>
        <c:delete val="1"/>
        <c:axPos val="l"/>
        <c:numFmt formatCode="General" sourceLinked="1"/>
        <c:majorTickMark val="none"/>
        <c:tickLblPos val="nextTo"/>
        <c:crossAx val="68122112"/>
        <c:crosses val="autoZero"/>
        <c:crossBetween val="between"/>
      </c:valAx>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_tradnl"/>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00651-B76B-4ED6-9DAB-BC6B1848C9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93259F69-2756-4348-956A-885D729DE127}">
      <dgm:prSet>
        <dgm:style>
          <a:lnRef idx="3">
            <a:schemeClr val="lt1"/>
          </a:lnRef>
          <a:fillRef idx="1">
            <a:schemeClr val="accent3"/>
          </a:fillRef>
          <a:effectRef idx="1">
            <a:schemeClr val="accent3"/>
          </a:effectRef>
          <a:fontRef idx="minor">
            <a:schemeClr val="lt1"/>
          </a:fontRef>
        </dgm:style>
      </dgm:prSet>
      <dgm:spPr/>
      <dgm:t>
        <a:bodyPr/>
        <a:lstStyle/>
        <a:p>
          <a:pPr algn="ctr" rtl="0"/>
          <a:r>
            <a:rPr lang="es-ES" b="1" dirty="0" smtClean="0"/>
            <a:t>FORMULACIÓN DEL PROBLEMA</a:t>
          </a:r>
          <a:endParaRPr lang="es-ES_tradnl" dirty="0"/>
        </a:p>
      </dgm:t>
    </dgm:pt>
    <dgm:pt modelId="{E90673FB-9E63-4F9E-942F-EAF9D417BD75}" type="parTrans" cxnId="{ADF5365A-5D35-429F-90B2-961D8680D4DA}">
      <dgm:prSet/>
      <dgm:spPr/>
      <dgm:t>
        <a:bodyPr/>
        <a:lstStyle/>
        <a:p>
          <a:endParaRPr lang="es-ES_tradnl"/>
        </a:p>
      </dgm:t>
    </dgm:pt>
    <dgm:pt modelId="{2516FAD2-DEA4-4B5D-822D-5CF601B96186}" type="sibTrans" cxnId="{ADF5365A-5D35-429F-90B2-961D8680D4DA}">
      <dgm:prSet/>
      <dgm:spPr/>
      <dgm:t>
        <a:bodyPr/>
        <a:lstStyle/>
        <a:p>
          <a:endParaRPr lang="es-ES_tradnl"/>
        </a:p>
      </dgm:t>
    </dgm:pt>
    <dgm:pt modelId="{BD6A567A-9058-4A62-9BB0-E543CC6614DD}" type="pres">
      <dgm:prSet presAssocID="{D7E00651-B76B-4ED6-9DAB-BC6B1848C926}" presName="linear" presStyleCnt="0">
        <dgm:presLayoutVars>
          <dgm:animLvl val="lvl"/>
          <dgm:resizeHandles val="exact"/>
        </dgm:presLayoutVars>
      </dgm:prSet>
      <dgm:spPr/>
      <dgm:t>
        <a:bodyPr/>
        <a:lstStyle/>
        <a:p>
          <a:endParaRPr lang="es-ES_tradnl"/>
        </a:p>
      </dgm:t>
    </dgm:pt>
    <dgm:pt modelId="{7EF0D484-6056-4268-A535-8B4F2B648392}" type="pres">
      <dgm:prSet presAssocID="{93259F69-2756-4348-956A-885D729DE127}" presName="parentText" presStyleLbl="node1" presStyleIdx="0" presStyleCnt="1">
        <dgm:presLayoutVars>
          <dgm:chMax val="0"/>
          <dgm:bulletEnabled val="1"/>
        </dgm:presLayoutVars>
      </dgm:prSet>
      <dgm:spPr/>
      <dgm:t>
        <a:bodyPr/>
        <a:lstStyle/>
        <a:p>
          <a:endParaRPr lang="es-ES_tradnl"/>
        </a:p>
      </dgm:t>
    </dgm:pt>
  </dgm:ptLst>
  <dgm:cxnLst>
    <dgm:cxn modelId="{ADF5365A-5D35-429F-90B2-961D8680D4DA}" srcId="{D7E00651-B76B-4ED6-9DAB-BC6B1848C926}" destId="{93259F69-2756-4348-956A-885D729DE127}" srcOrd="0" destOrd="0" parTransId="{E90673FB-9E63-4F9E-942F-EAF9D417BD75}" sibTransId="{2516FAD2-DEA4-4B5D-822D-5CF601B96186}"/>
    <dgm:cxn modelId="{2883BBEA-EC8C-45CD-93AD-A85BFBCBD286}" type="presOf" srcId="{93259F69-2756-4348-956A-885D729DE127}" destId="{7EF0D484-6056-4268-A535-8B4F2B648392}" srcOrd="0" destOrd="0" presId="urn:microsoft.com/office/officeart/2005/8/layout/vList2"/>
    <dgm:cxn modelId="{92DF8F72-897E-425F-A135-43330C25962C}" type="presOf" srcId="{D7E00651-B76B-4ED6-9DAB-BC6B1848C926}" destId="{BD6A567A-9058-4A62-9BB0-E543CC6614DD}" srcOrd="0" destOrd="0" presId="urn:microsoft.com/office/officeart/2005/8/layout/vList2"/>
    <dgm:cxn modelId="{DB498AFB-2A2D-418B-A285-0DBF52485351}" type="presParOf" srcId="{BD6A567A-9058-4A62-9BB0-E543CC6614DD}" destId="{7EF0D484-6056-4268-A535-8B4F2B648392}"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A170A016-1F1A-42AD-A548-4A65712BCF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AFF3BD1A-13A2-48BF-A4F8-BEB7241463AD}">
      <dgm:prSet/>
      <dgm:spPr/>
      <dgm:t>
        <a:bodyPr/>
        <a:lstStyle/>
        <a:p>
          <a:pPr algn="just" rtl="0"/>
          <a:r>
            <a:rPr lang="es-ES" b="0" i="0" baseline="0" dirty="0" smtClean="0"/>
            <a:t>¿</a:t>
          </a:r>
          <a:r>
            <a:rPr lang="es-ES" b="1" i="0" baseline="0" dirty="0" smtClean="0"/>
            <a:t>La Falta de un Programa  Recreativo incide en la autoestima de las Jóvenes de la Fundación Caminos de Esperanza “Talita Kumi”?                                                                                                            </a:t>
          </a:r>
          <a:endParaRPr lang="es-ES" b="1" i="0" baseline="0" dirty="0"/>
        </a:p>
      </dgm:t>
    </dgm:pt>
    <dgm:pt modelId="{D98C5FD3-4489-415D-B4FE-7A93947FCCF4}" type="parTrans" cxnId="{D3D18128-4453-4702-990C-5E9B78873B27}">
      <dgm:prSet/>
      <dgm:spPr/>
      <dgm:t>
        <a:bodyPr/>
        <a:lstStyle/>
        <a:p>
          <a:endParaRPr lang="es-ES_tradnl"/>
        </a:p>
      </dgm:t>
    </dgm:pt>
    <dgm:pt modelId="{EA3F86BB-0D75-4F46-B069-F59C24A283D6}" type="sibTrans" cxnId="{D3D18128-4453-4702-990C-5E9B78873B27}">
      <dgm:prSet/>
      <dgm:spPr/>
      <dgm:t>
        <a:bodyPr/>
        <a:lstStyle/>
        <a:p>
          <a:endParaRPr lang="es-ES_tradnl"/>
        </a:p>
      </dgm:t>
    </dgm:pt>
    <dgm:pt modelId="{745A4BAC-1464-4410-A3D8-27075D884C61}" type="pres">
      <dgm:prSet presAssocID="{A170A016-1F1A-42AD-A548-4A65712BCFE0}" presName="linear" presStyleCnt="0">
        <dgm:presLayoutVars>
          <dgm:animLvl val="lvl"/>
          <dgm:resizeHandles val="exact"/>
        </dgm:presLayoutVars>
      </dgm:prSet>
      <dgm:spPr/>
      <dgm:t>
        <a:bodyPr/>
        <a:lstStyle/>
        <a:p>
          <a:endParaRPr lang="es-ES_tradnl"/>
        </a:p>
      </dgm:t>
    </dgm:pt>
    <dgm:pt modelId="{7C714B1A-65B5-48D9-8CAB-006906D60661}" type="pres">
      <dgm:prSet presAssocID="{AFF3BD1A-13A2-48BF-A4F8-BEB7241463AD}" presName="parentText" presStyleLbl="node1" presStyleIdx="0" presStyleCnt="1" custScaleY="141312">
        <dgm:presLayoutVars>
          <dgm:chMax val="0"/>
          <dgm:bulletEnabled val="1"/>
        </dgm:presLayoutVars>
      </dgm:prSet>
      <dgm:spPr/>
      <dgm:t>
        <a:bodyPr/>
        <a:lstStyle/>
        <a:p>
          <a:endParaRPr lang="es-ES_tradnl"/>
        </a:p>
      </dgm:t>
    </dgm:pt>
  </dgm:ptLst>
  <dgm:cxnLst>
    <dgm:cxn modelId="{4B6CEEC8-E11F-4683-89C5-04E29065383A}" type="presOf" srcId="{A170A016-1F1A-42AD-A548-4A65712BCFE0}" destId="{745A4BAC-1464-4410-A3D8-27075D884C61}" srcOrd="0" destOrd="0" presId="urn:microsoft.com/office/officeart/2005/8/layout/vList2"/>
    <dgm:cxn modelId="{D3D18128-4453-4702-990C-5E9B78873B27}" srcId="{A170A016-1F1A-42AD-A548-4A65712BCFE0}" destId="{AFF3BD1A-13A2-48BF-A4F8-BEB7241463AD}" srcOrd="0" destOrd="0" parTransId="{D98C5FD3-4489-415D-B4FE-7A93947FCCF4}" sibTransId="{EA3F86BB-0D75-4F46-B069-F59C24A283D6}"/>
    <dgm:cxn modelId="{AAC0FF0D-999E-462D-97A4-74F9F3BDB547}" type="presOf" srcId="{AFF3BD1A-13A2-48BF-A4F8-BEB7241463AD}" destId="{7C714B1A-65B5-48D9-8CAB-006906D60661}" srcOrd="0" destOrd="0" presId="urn:microsoft.com/office/officeart/2005/8/layout/vList2"/>
    <dgm:cxn modelId="{BEBCD102-14D4-4203-8FE3-6DDE4CEF38E7}" type="presParOf" srcId="{745A4BAC-1464-4410-A3D8-27075D884C61}" destId="{7C714B1A-65B5-48D9-8CAB-006906D60661}"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6339EE43-2436-4794-B1BB-BFDD6E88DD21}"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s-EC"/>
        </a:p>
      </dgm:t>
    </dgm:pt>
    <dgm:pt modelId="{4D3AAECC-2308-43A2-AB86-E5754470F7B2}">
      <dgm:prSet phldrT="[Texto]" custT="1"/>
      <dgm:spPr/>
      <dgm:t>
        <a:bodyPr/>
        <a:lstStyle/>
        <a:p>
          <a:r>
            <a:rPr lang="es-EC" sz="1300" b="1" dirty="0" smtClean="0"/>
            <a:t>ENFOQUE DE LA INVESTIGACIÓN</a:t>
          </a:r>
          <a:endParaRPr lang="es-EC" sz="1300" b="1" dirty="0"/>
        </a:p>
      </dgm:t>
    </dgm:pt>
    <dgm:pt modelId="{088C8C04-4606-4D52-A434-9CECB7BD3A89}" type="parTrans" cxnId="{3D9475D4-0375-4899-883F-2CDF7899D02A}">
      <dgm:prSet/>
      <dgm:spPr/>
      <dgm:t>
        <a:bodyPr/>
        <a:lstStyle/>
        <a:p>
          <a:endParaRPr lang="es-EC"/>
        </a:p>
      </dgm:t>
    </dgm:pt>
    <dgm:pt modelId="{8A8E5719-BCD2-4445-BC91-B7239C6F355A}" type="sibTrans" cxnId="{3D9475D4-0375-4899-883F-2CDF7899D02A}">
      <dgm:prSet/>
      <dgm:spPr/>
      <dgm:t>
        <a:bodyPr/>
        <a:lstStyle/>
        <a:p>
          <a:endParaRPr lang="es-EC"/>
        </a:p>
      </dgm:t>
    </dgm:pt>
    <dgm:pt modelId="{99BE0C6F-07E0-4808-98F5-12D2CFD9E1DA}">
      <dgm:prSet phldrT="[Texto]" custT="1"/>
      <dgm:spPr/>
      <dgm:t>
        <a:bodyPr/>
        <a:lstStyle/>
        <a:p>
          <a:r>
            <a:rPr lang="es-EC" sz="1300" dirty="0" smtClean="0"/>
            <a:t>Cuantitativo  ya que se basa en la recolección de datos utilizando medición numérica </a:t>
          </a:r>
          <a:r>
            <a:rPr lang="es-EC" sz="1300" smtClean="0"/>
            <a:t>y cualitativa </a:t>
          </a:r>
          <a:r>
            <a:rPr lang="es-EC" sz="1300" dirty="0" smtClean="0"/>
            <a:t>porque nos brinda información visual y verbal.</a:t>
          </a:r>
          <a:endParaRPr lang="es-EC" sz="1300" dirty="0"/>
        </a:p>
      </dgm:t>
    </dgm:pt>
    <dgm:pt modelId="{8034BC7A-5C4E-4968-99CF-865A1E46236B}" type="parTrans" cxnId="{4750BF0C-7AFB-4025-9665-DF16AFBEFDF5}">
      <dgm:prSet/>
      <dgm:spPr/>
      <dgm:t>
        <a:bodyPr/>
        <a:lstStyle/>
        <a:p>
          <a:endParaRPr lang="es-EC"/>
        </a:p>
      </dgm:t>
    </dgm:pt>
    <dgm:pt modelId="{0153C976-B95E-4ED6-9967-1D3A63789866}" type="sibTrans" cxnId="{4750BF0C-7AFB-4025-9665-DF16AFBEFDF5}">
      <dgm:prSet/>
      <dgm:spPr/>
      <dgm:t>
        <a:bodyPr/>
        <a:lstStyle/>
        <a:p>
          <a:endParaRPr lang="es-EC"/>
        </a:p>
      </dgm:t>
    </dgm:pt>
    <dgm:pt modelId="{F4729617-D27D-4285-BC27-53A8C9F0CF4F}">
      <dgm:prSet phldrT="[Texto]" custT="1"/>
      <dgm:spPr/>
      <dgm:t>
        <a:bodyPr/>
        <a:lstStyle/>
        <a:p>
          <a:r>
            <a:rPr lang="es-EC" sz="1400" b="1" dirty="0" smtClean="0"/>
            <a:t>TIPO DE INVESTIGACION</a:t>
          </a:r>
          <a:endParaRPr lang="es-EC" sz="1400" b="1" dirty="0"/>
        </a:p>
      </dgm:t>
    </dgm:pt>
    <dgm:pt modelId="{18734FDE-FADF-4F91-8623-91533514AFDD}" type="parTrans" cxnId="{BDDD46FD-C487-4073-8802-5E7EFAE8071E}">
      <dgm:prSet/>
      <dgm:spPr/>
      <dgm:t>
        <a:bodyPr/>
        <a:lstStyle/>
        <a:p>
          <a:endParaRPr lang="es-EC"/>
        </a:p>
      </dgm:t>
    </dgm:pt>
    <dgm:pt modelId="{90F7C478-DDB3-4BA2-9BF2-FF69DEF213D0}" type="sibTrans" cxnId="{BDDD46FD-C487-4073-8802-5E7EFAE8071E}">
      <dgm:prSet/>
      <dgm:spPr/>
      <dgm:t>
        <a:bodyPr/>
        <a:lstStyle/>
        <a:p>
          <a:endParaRPr lang="es-EC"/>
        </a:p>
      </dgm:t>
    </dgm:pt>
    <dgm:pt modelId="{601ECCC0-AD5C-426F-AC1C-1EB85D4439C7}">
      <dgm:prSet phldrT="[Texto]" custT="1"/>
      <dgm:spPr/>
      <dgm:t>
        <a:bodyPr/>
        <a:lstStyle/>
        <a:p>
          <a:r>
            <a:rPr lang="es-EC" sz="1200" dirty="0" smtClean="0"/>
            <a:t>Investigación cuasi experimental</a:t>
          </a:r>
          <a:endParaRPr lang="es-EC" sz="1200" dirty="0"/>
        </a:p>
      </dgm:t>
    </dgm:pt>
    <dgm:pt modelId="{A72CE58F-B41E-4A3D-B3A1-8F790525C080}" type="parTrans" cxnId="{FAEDEDB1-F6D4-4EF2-8BEF-C5078A1F2A05}">
      <dgm:prSet/>
      <dgm:spPr/>
      <dgm:t>
        <a:bodyPr/>
        <a:lstStyle/>
        <a:p>
          <a:endParaRPr lang="es-EC"/>
        </a:p>
      </dgm:t>
    </dgm:pt>
    <dgm:pt modelId="{24D77706-0E76-4E6C-8682-8517EEC00682}" type="sibTrans" cxnId="{FAEDEDB1-F6D4-4EF2-8BEF-C5078A1F2A05}">
      <dgm:prSet/>
      <dgm:spPr/>
      <dgm:t>
        <a:bodyPr/>
        <a:lstStyle/>
        <a:p>
          <a:endParaRPr lang="es-EC"/>
        </a:p>
      </dgm:t>
    </dgm:pt>
    <dgm:pt modelId="{B4CF7CCB-B2C9-44BC-AA10-EF6C745E3B71}">
      <dgm:prSet phldrT="[Texto]" custT="1"/>
      <dgm:spPr/>
      <dgm:t>
        <a:bodyPr/>
        <a:lstStyle/>
        <a:p>
          <a:r>
            <a:rPr lang="es-EC" sz="1400" b="1" dirty="0" smtClean="0"/>
            <a:t>POBLACIÓN Y MUESTRA</a:t>
          </a:r>
          <a:endParaRPr lang="es-EC" sz="1400" b="1" dirty="0"/>
        </a:p>
      </dgm:t>
    </dgm:pt>
    <dgm:pt modelId="{1231A7EF-3519-4D7F-AB7A-63A1C3CB668A}" type="parTrans" cxnId="{7218B7F0-E3FE-4995-B6D2-11C70D2384FF}">
      <dgm:prSet/>
      <dgm:spPr/>
      <dgm:t>
        <a:bodyPr/>
        <a:lstStyle/>
        <a:p>
          <a:endParaRPr lang="es-EC"/>
        </a:p>
      </dgm:t>
    </dgm:pt>
    <dgm:pt modelId="{876A0EB9-1745-4782-94EF-3323B9CE5823}" type="sibTrans" cxnId="{7218B7F0-E3FE-4995-B6D2-11C70D2384FF}">
      <dgm:prSet/>
      <dgm:spPr/>
      <dgm:t>
        <a:bodyPr/>
        <a:lstStyle/>
        <a:p>
          <a:endParaRPr lang="es-EC"/>
        </a:p>
      </dgm:t>
    </dgm:pt>
    <dgm:pt modelId="{FB40EB70-86B0-478F-942F-6F8C0EE5A9C6}">
      <dgm:prSet phldrT="[Texto]" custT="1"/>
      <dgm:spPr/>
      <dgm:t>
        <a:bodyPr/>
        <a:lstStyle/>
        <a:p>
          <a:r>
            <a:rPr lang="es-EC" sz="1200" dirty="0" smtClean="0"/>
            <a:t>15 mujeres adolescentes de la Fundación caminos de Esperanza “Talita Kumi”</a:t>
          </a:r>
          <a:endParaRPr lang="es-EC" sz="1200" dirty="0"/>
        </a:p>
      </dgm:t>
    </dgm:pt>
    <dgm:pt modelId="{3C0EB50E-6695-4947-BD33-84B6AD001FD2}" type="parTrans" cxnId="{F23E4E1E-D54A-4915-877F-008783BEF4F2}">
      <dgm:prSet/>
      <dgm:spPr/>
      <dgm:t>
        <a:bodyPr/>
        <a:lstStyle/>
        <a:p>
          <a:endParaRPr lang="es-EC"/>
        </a:p>
      </dgm:t>
    </dgm:pt>
    <dgm:pt modelId="{25148D5F-5DD2-454D-A9B0-B31A25130B5C}" type="sibTrans" cxnId="{F23E4E1E-D54A-4915-877F-008783BEF4F2}">
      <dgm:prSet/>
      <dgm:spPr/>
      <dgm:t>
        <a:bodyPr/>
        <a:lstStyle/>
        <a:p>
          <a:endParaRPr lang="es-EC"/>
        </a:p>
      </dgm:t>
    </dgm:pt>
    <dgm:pt modelId="{4D3C0A32-CD1E-415F-BCF8-BAE47AEF4A3C}" type="pres">
      <dgm:prSet presAssocID="{6339EE43-2436-4794-B1BB-BFDD6E88DD21}" presName="linearFlow" presStyleCnt="0">
        <dgm:presLayoutVars>
          <dgm:dir/>
          <dgm:animLvl val="lvl"/>
          <dgm:resizeHandles val="exact"/>
        </dgm:presLayoutVars>
      </dgm:prSet>
      <dgm:spPr/>
      <dgm:t>
        <a:bodyPr/>
        <a:lstStyle/>
        <a:p>
          <a:endParaRPr lang="es-EC"/>
        </a:p>
      </dgm:t>
    </dgm:pt>
    <dgm:pt modelId="{F2666410-9940-40F7-A541-FF8FA6D80DA9}" type="pres">
      <dgm:prSet presAssocID="{4D3AAECC-2308-43A2-AB86-E5754470F7B2}" presName="composite" presStyleCnt="0"/>
      <dgm:spPr/>
      <dgm:t>
        <a:bodyPr/>
        <a:lstStyle/>
        <a:p>
          <a:endParaRPr lang="es-MX"/>
        </a:p>
      </dgm:t>
    </dgm:pt>
    <dgm:pt modelId="{FF2FA758-F154-4864-A599-49AA975CF93D}" type="pres">
      <dgm:prSet presAssocID="{4D3AAECC-2308-43A2-AB86-E5754470F7B2}" presName="parentText" presStyleLbl="alignNode1" presStyleIdx="0" presStyleCnt="3" custScaleX="107323" custLinFactNeighborX="-7931">
        <dgm:presLayoutVars>
          <dgm:chMax val="1"/>
          <dgm:bulletEnabled val="1"/>
        </dgm:presLayoutVars>
      </dgm:prSet>
      <dgm:spPr/>
      <dgm:t>
        <a:bodyPr/>
        <a:lstStyle/>
        <a:p>
          <a:endParaRPr lang="es-EC"/>
        </a:p>
      </dgm:t>
    </dgm:pt>
    <dgm:pt modelId="{AB1AD69E-C800-4677-8666-D0AD6FDB9DD0}" type="pres">
      <dgm:prSet presAssocID="{4D3AAECC-2308-43A2-AB86-E5754470F7B2}" presName="descendantText" presStyleLbl="alignAcc1" presStyleIdx="0" presStyleCnt="3" custScaleX="82095" custLinFactNeighborX="-9583">
        <dgm:presLayoutVars>
          <dgm:bulletEnabled val="1"/>
        </dgm:presLayoutVars>
      </dgm:prSet>
      <dgm:spPr/>
      <dgm:t>
        <a:bodyPr/>
        <a:lstStyle/>
        <a:p>
          <a:endParaRPr lang="es-EC"/>
        </a:p>
      </dgm:t>
    </dgm:pt>
    <dgm:pt modelId="{1ADBB269-007F-48F8-9C0F-79FFCF61A57A}" type="pres">
      <dgm:prSet presAssocID="{8A8E5719-BCD2-4445-BC91-B7239C6F355A}" presName="sp" presStyleCnt="0"/>
      <dgm:spPr/>
      <dgm:t>
        <a:bodyPr/>
        <a:lstStyle/>
        <a:p>
          <a:endParaRPr lang="es-MX"/>
        </a:p>
      </dgm:t>
    </dgm:pt>
    <dgm:pt modelId="{95D36DAF-CF2E-40AA-AEA5-CD57554272FC}" type="pres">
      <dgm:prSet presAssocID="{F4729617-D27D-4285-BC27-53A8C9F0CF4F}" presName="composite" presStyleCnt="0"/>
      <dgm:spPr/>
      <dgm:t>
        <a:bodyPr/>
        <a:lstStyle/>
        <a:p>
          <a:endParaRPr lang="es-MX"/>
        </a:p>
      </dgm:t>
    </dgm:pt>
    <dgm:pt modelId="{241C70B6-8DA8-4E0F-A7D4-C5BEDE00661F}" type="pres">
      <dgm:prSet presAssocID="{F4729617-D27D-4285-BC27-53A8C9F0CF4F}" presName="parentText" presStyleLbl="alignNode1" presStyleIdx="1" presStyleCnt="3" custScaleX="112321" custLinFactNeighborX="-8924" custLinFactNeighborY="-2117">
        <dgm:presLayoutVars>
          <dgm:chMax val="1"/>
          <dgm:bulletEnabled val="1"/>
        </dgm:presLayoutVars>
      </dgm:prSet>
      <dgm:spPr/>
      <dgm:t>
        <a:bodyPr/>
        <a:lstStyle/>
        <a:p>
          <a:endParaRPr lang="es-EC"/>
        </a:p>
      </dgm:t>
    </dgm:pt>
    <dgm:pt modelId="{F3E927C5-18EC-4284-9CC2-7CC9606CEF8D}" type="pres">
      <dgm:prSet presAssocID="{F4729617-D27D-4285-BC27-53A8C9F0CF4F}" presName="descendantText" presStyleLbl="alignAcc1" presStyleIdx="1" presStyleCnt="3" custScaleX="81859" custLinFactNeighborX="-9074">
        <dgm:presLayoutVars>
          <dgm:bulletEnabled val="1"/>
        </dgm:presLayoutVars>
      </dgm:prSet>
      <dgm:spPr/>
      <dgm:t>
        <a:bodyPr/>
        <a:lstStyle/>
        <a:p>
          <a:endParaRPr lang="es-EC"/>
        </a:p>
      </dgm:t>
    </dgm:pt>
    <dgm:pt modelId="{D530CC65-58B6-4C45-8C44-C0B7E9AE4BED}" type="pres">
      <dgm:prSet presAssocID="{90F7C478-DDB3-4BA2-9BF2-FF69DEF213D0}" presName="sp" presStyleCnt="0"/>
      <dgm:spPr/>
      <dgm:t>
        <a:bodyPr/>
        <a:lstStyle/>
        <a:p>
          <a:endParaRPr lang="es-MX"/>
        </a:p>
      </dgm:t>
    </dgm:pt>
    <dgm:pt modelId="{47A1B6F0-EF14-4F59-A205-2CDDE076E0B9}" type="pres">
      <dgm:prSet presAssocID="{B4CF7CCB-B2C9-44BC-AA10-EF6C745E3B71}" presName="composite" presStyleCnt="0"/>
      <dgm:spPr/>
      <dgm:t>
        <a:bodyPr/>
        <a:lstStyle/>
        <a:p>
          <a:endParaRPr lang="es-MX"/>
        </a:p>
      </dgm:t>
    </dgm:pt>
    <dgm:pt modelId="{39E6FD8D-5354-47CE-A436-0A5A234ED6FC}" type="pres">
      <dgm:prSet presAssocID="{B4CF7CCB-B2C9-44BC-AA10-EF6C745E3B71}" presName="parentText" presStyleLbl="alignNode1" presStyleIdx="2" presStyleCnt="3" custScaleX="112279">
        <dgm:presLayoutVars>
          <dgm:chMax val="1"/>
          <dgm:bulletEnabled val="1"/>
        </dgm:presLayoutVars>
      </dgm:prSet>
      <dgm:spPr/>
      <dgm:t>
        <a:bodyPr/>
        <a:lstStyle/>
        <a:p>
          <a:endParaRPr lang="es-EC"/>
        </a:p>
      </dgm:t>
    </dgm:pt>
    <dgm:pt modelId="{5ABE778C-FC63-49C2-8B75-424539C86AA0}" type="pres">
      <dgm:prSet presAssocID="{B4CF7CCB-B2C9-44BC-AA10-EF6C745E3B71}" presName="descendantText" presStyleLbl="alignAcc1" presStyleIdx="2" presStyleCnt="3" custScaleX="84255" custLinFactNeighborX="-6464" custLinFactNeighborY="1122">
        <dgm:presLayoutVars>
          <dgm:bulletEnabled val="1"/>
        </dgm:presLayoutVars>
      </dgm:prSet>
      <dgm:spPr/>
      <dgm:t>
        <a:bodyPr/>
        <a:lstStyle/>
        <a:p>
          <a:endParaRPr lang="es-EC"/>
        </a:p>
      </dgm:t>
    </dgm:pt>
  </dgm:ptLst>
  <dgm:cxnLst>
    <dgm:cxn modelId="{3D9475D4-0375-4899-883F-2CDF7899D02A}" srcId="{6339EE43-2436-4794-B1BB-BFDD6E88DD21}" destId="{4D3AAECC-2308-43A2-AB86-E5754470F7B2}" srcOrd="0" destOrd="0" parTransId="{088C8C04-4606-4D52-A434-9CECB7BD3A89}" sibTransId="{8A8E5719-BCD2-4445-BC91-B7239C6F355A}"/>
    <dgm:cxn modelId="{90FE7536-B58B-4AA5-A794-EF58BABDA6EA}" type="presOf" srcId="{FB40EB70-86B0-478F-942F-6F8C0EE5A9C6}" destId="{5ABE778C-FC63-49C2-8B75-424539C86AA0}" srcOrd="0" destOrd="0" presId="urn:microsoft.com/office/officeart/2005/8/layout/chevron2"/>
    <dgm:cxn modelId="{9CBCCFEF-78E0-4C8F-BA74-3E36D0886C29}" type="presOf" srcId="{99BE0C6F-07E0-4808-98F5-12D2CFD9E1DA}" destId="{AB1AD69E-C800-4677-8666-D0AD6FDB9DD0}" srcOrd="0" destOrd="0" presId="urn:microsoft.com/office/officeart/2005/8/layout/chevron2"/>
    <dgm:cxn modelId="{4750BF0C-7AFB-4025-9665-DF16AFBEFDF5}" srcId="{4D3AAECC-2308-43A2-AB86-E5754470F7B2}" destId="{99BE0C6F-07E0-4808-98F5-12D2CFD9E1DA}" srcOrd="0" destOrd="0" parTransId="{8034BC7A-5C4E-4968-99CF-865A1E46236B}" sibTransId="{0153C976-B95E-4ED6-9967-1D3A63789866}"/>
    <dgm:cxn modelId="{009F334D-1AA7-4B08-8DEF-2D4831297AFD}" type="presOf" srcId="{B4CF7CCB-B2C9-44BC-AA10-EF6C745E3B71}" destId="{39E6FD8D-5354-47CE-A436-0A5A234ED6FC}" srcOrd="0" destOrd="0" presId="urn:microsoft.com/office/officeart/2005/8/layout/chevron2"/>
    <dgm:cxn modelId="{3AE36C06-9389-44A2-87DD-7618AC623C42}" type="presOf" srcId="{601ECCC0-AD5C-426F-AC1C-1EB85D4439C7}" destId="{F3E927C5-18EC-4284-9CC2-7CC9606CEF8D}" srcOrd="0" destOrd="0" presId="urn:microsoft.com/office/officeart/2005/8/layout/chevron2"/>
    <dgm:cxn modelId="{BDDD46FD-C487-4073-8802-5E7EFAE8071E}" srcId="{6339EE43-2436-4794-B1BB-BFDD6E88DD21}" destId="{F4729617-D27D-4285-BC27-53A8C9F0CF4F}" srcOrd="1" destOrd="0" parTransId="{18734FDE-FADF-4F91-8623-91533514AFDD}" sibTransId="{90F7C478-DDB3-4BA2-9BF2-FF69DEF213D0}"/>
    <dgm:cxn modelId="{7218B7F0-E3FE-4995-B6D2-11C70D2384FF}" srcId="{6339EE43-2436-4794-B1BB-BFDD6E88DD21}" destId="{B4CF7CCB-B2C9-44BC-AA10-EF6C745E3B71}" srcOrd="2" destOrd="0" parTransId="{1231A7EF-3519-4D7F-AB7A-63A1C3CB668A}" sibTransId="{876A0EB9-1745-4782-94EF-3323B9CE5823}"/>
    <dgm:cxn modelId="{BCE06560-7E35-416A-921C-535590D73FE6}" type="presOf" srcId="{F4729617-D27D-4285-BC27-53A8C9F0CF4F}" destId="{241C70B6-8DA8-4E0F-A7D4-C5BEDE00661F}" srcOrd="0" destOrd="0" presId="urn:microsoft.com/office/officeart/2005/8/layout/chevron2"/>
    <dgm:cxn modelId="{DFFEFF91-AD9C-452C-A05B-0F76BB2AA62B}" type="presOf" srcId="{4D3AAECC-2308-43A2-AB86-E5754470F7B2}" destId="{FF2FA758-F154-4864-A599-49AA975CF93D}" srcOrd="0" destOrd="0" presId="urn:microsoft.com/office/officeart/2005/8/layout/chevron2"/>
    <dgm:cxn modelId="{F23E4E1E-D54A-4915-877F-008783BEF4F2}" srcId="{B4CF7CCB-B2C9-44BC-AA10-EF6C745E3B71}" destId="{FB40EB70-86B0-478F-942F-6F8C0EE5A9C6}" srcOrd="0" destOrd="0" parTransId="{3C0EB50E-6695-4947-BD33-84B6AD001FD2}" sibTransId="{25148D5F-5DD2-454D-A9B0-B31A25130B5C}"/>
    <dgm:cxn modelId="{FAEDEDB1-F6D4-4EF2-8BEF-C5078A1F2A05}" srcId="{F4729617-D27D-4285-BC27-53A8C9F0CF4F}" destId="{601ECCC0-AD5C-426F-AC1C-1EB85D4439C7}" srcOrd="0" destOrd="0" parTransId="{A72CE58F-B41E-4A3D-B3A1-8F790525C080}" sibTransId="{24D77706-0E76-4E6C-8682-8517EEC00682}"/>
    <dgm:cxn modelId="{D020475A-7847-4626-A662-DF6637E6B053}" type="presOf" srcId="{6339EE43-2436-4794-B1BB-BFDD6E88DD21}" destId="{4D3C0A32-CD1E-415F-BCF8-BAE47AEF4A3C}" srcOrd="0" destOrd="0" presId="urn:microsoft.com/office/officeart/2005/8/layout/chevron2"/>
    <dgm:cxn modelId="{EE59DCB1-AE36-4567-9EDF-FBD34A2A5DA5}" type="presParOf" srcId="{4D3C0A32-CD1E-415F-BCF8-BAE47AEF4A3C}" destId="{F2666410-9940-40F7-A541-FF8FA6D80DA9}" srcOrd="0" destOrd="0" presId="urn:microsoft.com/office/officeart/2005/8/layout/chevron2"/>
    <dgm:cxn modelId="{5D488D87-B58E-4E0F-8A0A-CBDB7977F1B5}" type="presParOf" srcId="{F2666410-9940-40F7-A541-FF8FA6D80DA9}" destId="{FF2FA758-F154-4864-A599-49AA975CF93D}" srcOrd="0" destOrd="0" presId="urn:microsoft.com/office/officeart/2005/8/layout/chevron2"/>
    <dgm:cxn modelId="{3EB7A561-D50F-4614-B797-F0DA9BC63CD6}" type="presParOf" srcId="{F2666410-9940-40F7-A541-FF8FA6D80DA9}" destId="{AB1AD69E-C800-4677-8666-D0AD6FDB9DD0}" srcOrd="1" destOrd="0" presId="urn:microsoft.com/office/officeart/2005/8/layout/chevron2"/>
    <dgm:cxn modelId="{B98CB03D-3112-4B4F-9188-9E4D567A4518}" type="presParOf" srcId="{4D3C0A32-CD1E-415F-BCF8-BAE47AEF4A3C}" destId="{1ADBB269-007F-48F8-9C0F-79FFCF61A57A}" srcOrd="1" destOrd="0" presId="urn:microsoft.com/office/officeart/2005/8/layout/chevron2"/>
    <dgm:cxn modelId="{2E8A39CD-6786-49AF-B17B-0666C555CC8F}" type="presParOf" srcId="{4D3C0A32-CD1E-415F-BCF8-BAE47AEF4A3C}" destId="{95D36DAF-CF2E-40AA-AEA5-CD57554272FC}" srcOrd="2" destOrd="0" presId="urn:microsoft.com/office/officeart/2005/8/layout/chevron2"/>
    <dgm:cxn modelId="{93C978A3-25D7-4068-9E79-C2CE2ADBD49D}" type="presParOf" srcId="{95D36DAF-CF2E-40AA-AEA5-CD57554272FC}" destId="{241C70B6-8DA8-4E0F-A7D4-C5BEDE00661F}" srcOrd="0" destOrd="0" presId="urn:microsoft.com/office/officeart/2005/8/layout/chevron2"/>
    <dgm:cxn modelId="{64561CF4-127D-4B52-BF61-24AB2BE26ECA}" type="presParOf" srcId="{95D36DAF-CF2E-40AA-AEA5-CD57554272FC}" destId="{F3E927C5-18EC-4284-9CC2-7CC9606CEF8D}" srcOrd="1" destOrd="0" presId="urn:microsoft.com/office/officeart/2005/8/layout/chevron2"/>
    <dgm:cxn modelId="{298F87EA-1FE5-47AE-8E0B-B6A70BB20691}" type="presParOf" srcId="{4D3C0A32-CD1E-415F-BCF8-BAE47AEF4A3C}" destId="{D530CC65-58B6-4C45-8C44-C0B7E9AE4BED}" srcOrd="3" destOrd="0" presId="urn:microsoft.com/office/officeart/2005/8/layout/chevron2"/>
    <dgm:cxn modelId="{7856E285-A7CE-4BF7-AEFF-6E5108033D5B}" type="presParOf" srcId="{4D3C0A32-CD1E-415F-BCF8-BAE47AEF4A3C}" destId="{47A1B6F0-EF14-4F59-A205-2CDDE076E0B9}" srcOrd="4" destOrd="0" presId="urn:microsoft.com/office/officeart/2005/8/layout/chevron2"/>
    <dgm:cxn modelId="{79DE81C5-9D05-4BF5-9237-79D9D1F95E0D}" type="presParOf" srcId="{47A1B6F0-EF14-4F59-A205-2CDDE076E0B9}" destId="{39E6FD8D-5354-47CE-A436-0A5A234ED6FC}" srcOrd="0" destOrd="0" presId="urn:microsoft.com/office/officeart/2005/8/layout/chevron2"/>
    <dgm:cxn modelId="{E10600B3-9616-48E5-9AF2-49814A24C0EA}" type="presParOf" srcId="{47A1B6F0-EF14-4F59-A205-2CDDE076E0B9}" destId="{5ABE778C-FC63-49C2-8B75-424539C86AA0}" srcOrd="1" destOrd="0" presId="urn:microsoft.com/office/officeart/2005/8/layout/chevron2"/>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2C23DD62-329A-4EBA-9CC9-DC1D5157ABE6}" type="doc">
      <dgm:prSet loTypeId="urn:microsoft.com/office/officeart/2005/8/layout/arrow6" loCatId="relationship" qsTypeId="urn:microsoft.com/office/officeart/2005/8/quickstyle/3d9" qsCatId="3D" csTypeId="urn:microsoft.com/office/officeart/2005/8/colors/colorful2" csCatId="colorful" phldr="1"/>
      <dgm:spPr/>
      <dgm:t>
        <a:bodyPr/>
        <a:lstStyle/>
        <a:p>
          <a:endParaRPr lang="es-EC"/>
        </a:p>
      </dgm:t>
    </dgm:pt>
    <dgm:pt modelId="{CDCFB08D-1370-4CAD-B748-885E46A6F663}">
      <dgm:prSet custT="1"/>
      <dgm:spPr/>
      <dgm:t>
        <a:bodyPr/>
        <a:lstStyle/>
        <a:p>
          <a:pPr algn="ctr" rtl="0"/>
          <a:r>
            <a:rPr lang="es-EC" sz="1800" b="1" dirty="0" smtClean="0">
              <a:latin typeface="Bookman Old Style" pitchFamily="18" charset="0"/>
            </a:rPr>
            <a:t>Variable Independiente: </a:t>
          </a:r>
          <a:r>
            <a:rPr lang="es-ES" sz="1800" b="1" dirty="0" smtClean="0"/>
            <a:t>PROGRAMA  RECREATIVO</a:t>
          </a:r>
          <a:endParaRPr lang="es-EC" sz="1800" dirty="0">
            <a:latin typeface="Bookman Old Style" pitchFamily="18" charset="0"/>
          </a:endParaRPr>
        </a:p>
      </dgm:t>
    </dgm:pt>
    <dgm:pt modelId="{91BC78CA-1535-47CD-AAE5-4732517B5417}" type="parTrans" cxnId="{9F35E01E-86C1-4F6A-8221-3371990139AB}">
      <dgm:prSet/>
      <dgm:spPr/>
      <dgm:t>
        <a:bodyPr/>
        <a:lstStyle/>
        <a:p>
          <a:pPr algn="just"/>
          <a:endParaRPr lang="es-EC" sz="2000">
            <a:solidFill>
              <a:schemeClr val="bg1"/>
            </a:solidFill>
            <a:latin typeface="Bookman Old Style" pitchFamily="18" charset="0"/>
          </a:endParaRPr>
        </a:p>
      </dgm:t>
    </dgm:pt>
    <dgm:pt modelId="{F1679791-A124-4568-93A7-79AB11DAB089}" type="sibTrans" cxnId="{9F35E01E-86C1-4F6A-8221-3371990139AB}">
      <dgm:prSet/>
      <dgm:spPr/>
      <dgm:t>
        <a:bodyPr/>
        <a:lstStyle/>
        <a:p>
          <a:pPr algn="just"/>
          <a:endParaRPr lang="es-EC" sz="2000">
            <a:solidFill>
              <a:schemeClr val="bg1"/>
            </a:solidFill>
            <a:latin typeface="Bookman Old Style" pitchFamily="18" charset="0"/>
          </a:endParaRPr>
        </a:p>
      </dgm:t>
    </dgm:pt>
    <dgm:pt modelId="{7F1BA53B-6F1A-4D59-902B-AE54C75E3F61}">
      <dgm:prSet custT="1"/>
      <dgm:spPr/>
      <dgm:t>
        <a:bodyPr/>
        <a:lstStyle/>
        <a:p>
          <a:pPr algn="ctr" rtl="0"/>
          <a:r>
            <a:rPr lang="es-EC" sz="1800" b="1" dirty="0" smtClean="0">
              <a:latin typeface="Bookman Old Style" pitchFamily="18" charset="0"/>
            </a:rPr>
            <a:t>Variable Dependiente: </a:t>
          </a:r>
          <a:r>
            <a:rPr lang="es-ES" sz="1800" b="1" dirty="0" smtClean="0"/>
            <a:t>AUTOESTIMA</a:t>
          </a:r>
          <a:endParaRPr lang="es-EC" sz="1800" dirty="0">
            <a:latin typeface="Bookman Old Style" pitchFamily="18" charset="0"/>
          </a:endParaRPr>
        </a:p>
      </dgm:t>
    </dgm:pt>
    <dgm:pt modelId="{545AABDB-3572-4995-AB44-BD3553D6E722}" type="parTrans" cxnId="{C295B630-EFD2-49C5-BF18-3264DF0E24C2}">
      <dgm:prSet/>
      <dgm:spPr/>
      <dgm:t>
        <a:bodyPr/>
        <a:lstStyle/>
        <a:p>
          <a:pPr algn="just"/>
          <a:endParaRPr lang="es-EC" sz="2000">
            <a:solidFill>
              <a:schemeClr val="bg1"/>
            </a:solidFill>
            <a:latin typeface="Bookman Old Style" pitchFamily="18" charset="0"/>
          </a:endParaRPr>
        </a:p>
      </dgm:t>
    </dgm:pt>
    <dgm:pt modelId="{8DDBEA3A-3035-4BBB-961B-96251D21B8D6}" type="sibTrans" cxnId="{C295B630-EFD2-49C5-BF18-3264DF0E24C2}">
      <dgm:prSet/>
      <dgm:spPr/>
      <dgm:t>
        <a:bodyPr/>
        <a:lstStyle/>
        <a:p>
          <a:pPr algn="just"/>
          <a:endParaRPr lang="es-EC" sz="2000">
            <a:solidFill>
              <a:schemeClr val="bg1"/>
            </a:solidFill>
            <a:latin typeface="Bookman Old Style" pitchFamily="18" charset="0"/>
          </a:endParaRPr>
        </a:p>
      </dgm:t>
    </dgm:pt>
    <dgm:pt modelId="{A95814EC-C4D1-462D-9F1E-A09AED44421C}" type="pres">
      <dgm:prSet presAssocID="{2C23DD62-329A-4EBA-9CC9-DC1D5157ABE6}" presName="compositeShape" presStyleCnt="0">
        <dgm:presLayoutVars>
          <dgm:chMax val="2"/>
          <dgm:dir/>
          <dgm:resizeHandles val="exact"/>
        </dgm:presLayoutVars>
      </dgm:prSet>
      <dgm:spPr/>
      <dgm:t>
        <a:bodyPr/>
        <a:lstStyle/>
        <a:p>
          <a:endParaRPr lang="es-MX"/>
        </a:p>
      </dgm:t>
    </dgm:pt>
    <dgm:pt modelId="{D324F111-5252-4E15-9573-3DD1C91F76DB}" type="pres">
      <dgm:prSet presAssocID="{2C23DD62-329A-4EBA-9CC9-DC1D5157ABE6}" presName="ribbon" presStyleLbl="node1" presStyleIdx="0" presStyleCnt="1"/>
      <dgm:spPr>
        <a:effectLst/>
      </dgm:spPr>
      <dgm:t>
        <a:bodyPr/>
        <a:lstStyle/>
        <a:p>
          <a:endParaRPr lang="es-MX"/>
        </a:p>
      </dgm:t>
    </dgm:pt>
    <dgm:pt modelId="{5E10DDAA-F823-4874-86EA-AA59C6412B5C}" type="pres">
      <dgm:prSet presAssocID="{2C23DD62-329A-4EBA-9CC9-DC1D5157ABE6}" presName="leftArrowText" presStyleLbl="node1" presStyleIdx="0" presStyleCnt="1">
        <dgm:presLayoutVars>
          <dgm:chMax val="0"/>
          <dgm:bulletEnabled val="1"/>
        </dgm:presLayoutVars>
      </dgm:prSet>
      <dgm:spPr/>
      <dgm:t>
        <a:bodyPr/>
        <a:lstStyle/>
        <a:p>
          <a:endParaRPr lang="es-MX"/>
        </a:p>
      </dgm:t>
    </dgm:pt>
    <dgm:pt modelId="{5A6E4C73-987D-4CD2-868B-A65D4BF47322}" type="pres">
      <dgm:prSet presAssocID="{2C23DD62-329A-4EBA-9CC9-DC1D5157ABE6}" presName="rightArrowText" presStyleLbl="node1" presStyleIdx="0" presStyleCnt="1">
        <dgm:presLayoutVars>
          <dgm:chMax val="0"/>
          <dgm:bulletEnabled val="1"/>
        </dgm:presLayoutVars>
      </dgm:prSet>
      <dgm:spPr/>
      <dgm:t>
        <a:bodyPr/>
        <a:lstStyle/>
        <a:p>
          <a:endParaRPr lang="es-MX"/>
        </a:p>
      </dgm:t>
    </dgm:pt>
  </dgm:ptLst>
  <dgm:cxnLst>
    <dgm:cxn modelId="{58EF9895-CB61-43D7-A55F-5F5944BE1D7F}" type="presOf" srcId="{2C23DD62-329A-4EBA-9CC9-DC1D5157ABE6}" destId="{A95814EC-C4D1-462D-9F1E-A09AED44421C}" srcOrd="0" destOrd="0" presId="urn:microsoft.com/office/officeart/2005/8/layout/arrow6"/>
    <dgm:cxn modelId="{C295B630-EFD2-49C5-BF18-3264DF0E24C2}" srcId="{2C23DD62-329A-4EBA-9CC9-DC1D5157ABE6}" destId="{7F1BA53B-6F1A-4D59-902B-AE54C75E3F61}" srcOrd="1" destOrd="0" parTransId="{545AABDB-3572-4995-AB44-BD3553D6E722}" sibTransId="{8DDBEA3A-3035-4BBB-961B-96251D21B8D6}"/>
    <dgm:cxn modelId="{9F35E01E-86C1-4F6A-8221-3371990139AB}" srcId="{2C23DD62-329A-4EBA-9CC9-DC1D5157ABE6}" destId="{CDCFB08D-1370-4CAD-B748-885E46A6F663}" srcOrd="0" destOrd="0" parTransId="{91BC78CA-1535-47CD-AAE5-4732517B5417}" sibTransId="{F1679791-A124-4568-93A7-79AB11DAB089}"/>
    <dgm:cxn modelId="{0387F796-A654-4A69-A1F3-27D663374CCF}" type="presOf" srcId="{7F1BA53B-6F1A-4D59-902B-AE54C75E3F61}" destId="{5A6E4C73-987D-4CD2-868B-A65D4BF47322}" srcOrd="0" destOrd="0" presId="urn:microsoft.com/office/officeart/2005/8/layout/arrow6"/>
    <dgm:cxn modelId="{3153FB19-3FCE-4598-B23A-B4694CCA939F}" type="presOf" srcId="{CDCFB08D-1370-4CAD-B748-885E46A6F663}" destId="{5E10DDAA-F823-4874-86EA-AA59C6412B5C}" srcOrd="0" destOrd="0" presId="urn:microsoft.com/office/officeart/2005/8/layout/arrow6"/>
    <dgm:cxn modelId="{96FCA374-1505-4ED5-A092-470E45EF0001}" type="presParOf" srcId="{A95814EC-C4D1-462D-9F1E-A09AED44421C}" destId="{D324F111-5252-4E15-9573-3DD1C91F76DB}" srcOrd="0" destOrd="0" presId="urn:microsoft.com/office/officeart/2005/8/layout/arrow6"/>
    <dgm:cxn modelId="{93643A67-9683-4A0F-8D9B-30BABD72F497}" type="presParOf" srcId="{A95814EC-C4D1-462D-9F1E-A09AED44421C}" destId="{5E10DDAA-F823-4874-86EA-AA59C6412B5C}" srcOrd="1" destOrd="0" presId="urn:microsoft.com/office/officeart/2005/8/layout/arrow6"/>
    <dgm:cxn modelId="{A098458F-6FD0-4E35-AADE-D244B53AFA75}" type="presParOf" srcId="{A95814EC-C4D1-462D-9F1E-A09AED44421C}" destId="{5A6E4C73-987D-4CD2-868B-A65D4BF47322}" srcOrd="2" destOrd="0" presId="urn:microsoft.com/office/officeart/2005/8/layout/arrow6"/>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2C73C0B7-61A6-43F2-AD00-89DBB4DFAA5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s-ES_tradnl"/>
        </a:p>
      </dgm:t>
    </dgm:pt>
    <dgm:pt modelId="{6D1D8E9E-3117-410F-BFA5-8F11D6A6F13F}">
      <dgm:prSet>
        <dgm:style>
          <a:lnRef idx="1">
            <a:schemeClr val="accent5"/>
          </a:lnRef>
          <a:fillRef idx="3">
            <a:schemeClr val="accent5"/>
          </a:fillRef>
          <a:effectRef idx="2">
            <a:schemeClr val="accent5"/>
          </a:effectRef>
          <a:fontRef idx="minor">
            <a:schemeClr val="lt1"/>
          </a:fontRef>
        </dgm:style>
      </dgm:prSet>
      <dgm:spPr/>
      <dgm:t>
        <a:bodyPr/>
        <a:lstStyle/>
        <a:p>
          <a:pPr algn="ctr" rtl="0"/>
          <a:r>
            <a:rPr lang="es-ES_tradnl" dirty="0" smtClean="0"/>
            <a:t> </a:t>
          </a:r>
          <a:r>
            <a:rPr lang="es-ES_tradnl" b="1" dirty="0" smtClean="0"/>
            <a:t>VARIABLE INDEPENDIENTE DE INVESTIGACIÓN</a:t>
          </a:r>
        </a:p>
        <a:p>
          <a:pPr algn="ctr" rtl="0"/>
          <a:r>
            <a:rPr lang="es-ES_tradnl" b="1" u="sng" dirty="0" smtClean="0"/>
            <a:t>PROGRAMA RECREATIVO</a:t>
          </a:r>
          <a:endParaRPr lang="es-ES_tradnl" b="1" u="sng" dirty="0"/>
        </a:p>
      </dgm:t>
    </dgm:pt>
    <dgm:pt modelId="{85354E34-CB6D-4CB2-9202-B06AD542F368}" type="parTrans" cxnId="{AACDEF0E-1D27-4489-B4F3-44F99AECB697}">
      <dgm:prSet/>
      <dgm:spPr/>
      <dgm:t>
        <a:bodyPr/>
        <a:lstStyle/>
        <a:p>
          <a:endParaRPr lang="es-ES_tradnl"/>
        </a:p>
      </dgm:t>
    </dgm:pt>
    <dgm:pt modelId="{0AC3811C-D9EB-4D6B-9367-426A3386AB81}" type="sibTrans" cxnId="{AACDEF0E-1D27-4489-B4F3-44F99AECB697}">
      <dgm:prSet/>
      <dgm:spPr/>
      <dgm:t>
        <a:bodyPr/>
        <a:lstStyle/>
        <a:p>
          <a:endParaRPr lang="es-ES_tradnl"/>
        </a:p>
      </dgm:t>
    </dgm:pt>
    <dgm:pt modelId="{A575E5CC-4B55-4D3B-ADB7-0A62738BE34D}" type="pres">
      <dgm:prSet presAssocID="{2C73C0B7-61A6-43F2-AD00-89DBB4DFAA52}" presName="linear" presStyleCnt="0">
        <dgm:presLayoutVars>
          <dgm:animLvl val="lvl"/>
          <dgm:resizeHandles val="exact"/>
        </dgm:presLayoutVars>
      </dgm:prSet>
      <dgm:spPr/>
      <dgm:t>
        <a:bodyPr/>
        <a:lstStyle/>
        <a:p>
          <a:endParaRPr lang="es-ES_tradnl"/>
        </a:p>
      </dgm:t>
    </dgm:pt>
    <dgm:pt modelId="{0CEB9C37-A03A-44E2-B823-2C3EB9009D09}" type="pres">
      <dgm:prSet presAssocID="{6D1D8E9E-3117-410F-BFA5-8F11D6A6F13F}" presName="parentText" presStyleLbl="node1" presStyleIdx="0" presStyleCnt="1">
        <dgm:presLayoutVars>
          <dgm:chMax val="0"/>
          <dgm:bulletEnabled val="1"/>
        </dgm:presLayoutVars>
      </dgm:prSet>
      <dgm:spPr/>
      <dgm:t>
        <a:bodyPr/>
        <a:lstStyle/>
        <a:p>
          <a:endParaRPr lang="es-ES_tradnl"/>
        </a:p>
      </dgm:t>
    </dgm:pt>
  </dgm:ptLst>
  <dgm:cxnLst>
    <dgm:cxn modelId="{D0CF825B-27C0-454D-9DDD-6242741B77DD}" type="presOf" srcId="{2C73C0B7-61A6-43F2-AD00-89DBB4DFAA52}" destId="{A575E5CC-4B55-4D3B-ADB7-0A62738BE34D}" srcOrd="0" destOrd="0" presId="urn:microsoft.com/office/officeart/2005/8/layout/vList2"/>
    <dgm:cxn modelId="{AACDEF0E-1D27-4489-B4F3-44F99AECB697}" srcId="{2C73C0B7-61A6-43F2-AD00-89DBB4DFAA52}" destId="{6D1D8E9E-3117-410F-BFA5-8F11D6A6F13F}" srcOrd="0" destOrd="0" parTransId="{85354E34-CB6D-4CB2-9202-B06AD542F368}" sibTransId="{0AC3811C-D9EB-4D6B-9367-426A3386AB81}"/>
    <dgm:cxn modelId="{593455B2-1641-4198-AEB9-F077E06BAA85}" type="presOf" srcId="{6D1D8E9E-3117-410F-BFA5-8F11D6A6F13F}" destId="{0CEB9C37-A03A-44E2-B823-2C3EB9009D09}" srcOrd="0" destOrd="0" presId="urn:microsoft.com/office/officeart/2005/8/layout/vList2"/>
    <dgm:cxn modelId="{D9A12722-209E-46DB-84C5-3372BE2F0439}" type="presParOf" srcId="{A575E5CC-4B55-4D3B-ADB7-0A62738BE34D}" destId="{0CEB9C37-A03A-44E2-B823-2C3EB9009D09}"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2C73C0B7-61A6-43F2-AD00-89DBB4DFAA5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s-ES_tradnl"/>
        </a:p>
      </dgm:t>
    </dgm:pt>
    <dgm:pt modelId="{6D1D8E9E-3117-410F-BFA5-8F11D6A6F13F}">
      <dgm:prSet>
        <dgm:style>
          <a:lnRef idx="1">
            <a:schemeClr val="accent6"/>
          </a:lnRef>
          <a:fillRef idx="3">
            <a:schemeClr val="accent6"/>
          </a:fillRef>
          <a:effectRef idx="2">
            <a:schemeClr val="accent6"/>
          </a:effectRef>
          <a:fontRef idx="minor">
            <a:schemeClr val="lt1"/>
          </a:fontRef>
        </dgm:style>
      </dgm:prSet>
      <dgm:spPr>
        <a:effectLst>
          <a:glow rad="228600">
            <a:schemeClr val="accent6">
              <a:satMod val="175000"/>
              <a:alpha val="40000"/>
            </a:schemeClr>
          </a:glow>
        </a:effectLst>
      </dgm:spPr>
      <dgm:t>
        <a:bodyPr/>
        <a:lstStyle/>
        <a:p>
          <a:pPr algn="ctr" rtl="0"/>
          <a:r>
            <a:rPr lang="es-ES_tradnl" dirty="0" smtClean="0"/>
            <a:t> </a:t>
          </a:r>
          <a:r>
            <a:rPr lang="es-ES_tradnl" b="1" dirty="0" smtClean="0"/>
            <a:t>VARIABLE DEPENDIENTE DE INVESTIGACIÓN</a:t>
          </a:r>
        </a:p>
        <a:p>
          <a:pPr algn="ctr" rtl="0"/>
          <a:r>
            <a:rPr lang="es-ES_tradnl" b="1" u="sng" dirty="0" smtClean="0"/>
            <a:t>AUTOESTIMA</a:t>
          </a:r>
          <a:endParaRPr lang="es-ES_tradnl" b="1" u="sng" dirty="0"/>
        </a:p>
      </dgm:t>
    </dgm:pt>
    <dgm:pt modelId="{85354E34-CB6D-4CB2-9202-B06AD542F368}" type="parTrans" cxnId="{AACDEF0E-1D27-4489-B4F3-44F99AECB697}">
      <dgm:prSet/>
      <dgm:spPr/>
      <dgm:t>
        <a:bodyPr/>
        <a:lstStyle/>
        <a:p>
          <a:endParaRPr lang="es-ES_tradnl"/>
        </a:p>
      </dgm:t>
    </dgm:pt>
    <dgm:pt modelId="{0AC3811C-D9EB-4D6B-9367-426A3386AB81}" type="sibTrans" cxnId="{AACDEF0E-1D27-4489-B4F3-44F99AECB697}">
      <dgm:prSet/>
      <dgm:spPr/>
      <dgm:t>
        <a:bodyPr/>
        <a:lstStyle/>
        <a:p>
          <a:endParaRPr lang="es-ES_tradnl"/>
        </a:p>
      </dgm:t>
    </dgm:pt>
    <dgm:pt modelId="{A575E5CC-4B55-4D3B-ADB7-0A62738BE34D}" type="pres">
      <dgm:prSet presAssocID="{2C73C0B7-61A6-43F2-AD00-89DBB4DFAA52}" presName="linear" presStyleCnt="0">
        <dgm:presLayoutVars>
          <dgm:animLvl val="lvl"/>
          <dgm:resizeHandles val="exact"/>
        </dgm:presLayoutVars>
      </dgm:prSet>
      <dgm:spPr/>
      <dgm:t>
        <a:bodyPr/>
        <a:lstStyle/>
        <a:p>
          <a:endParaRPr lang="es-ES_tradnl"/>
        </a:p>
      </dgm:t>
    </dgm:pt>
    <dgm:pt modelId="{0CEB9C37-A03A-44E2-B823-2C3EB9009D09}" type="pres">
      <dgm:prSet presAssocID="{6D1D8E9E-3117-410F-BFA5-8F11D6A6F13F}" presName="parentText" presStyleLbl="node1" presStyleIdx="0" presStyleCnt="1">
        <dgm:presLayoutVars>
          <dgm:chMax val="0"/>
          <dgm:bulletEnabled val="1"/>
        </dgm:presLayoutVars>
      </dgm:prSet>
      <dgm:spPr/>
      <dgm:t>
        <a:bodyPr/>
        <a:lstStyle/>
        <a:p>
          <a:endParaRPr lang="es-ES_tradnl"/>
        </a:p>
      </dgm:t>
    </dgm:pt>
  </dgm:ptLst>
  <dgm:cxnLst>
    <dgm:cxn modelId="{9324B941-079B-47C8-8E08-5D11CC08870D}" type="presOf" srcId="{6D1D8E9E-3117-410F-BFA5-8F11D6A6F13F}" destId="{0CEB9C37-A03A-44E2-B823-2C3EB9009D09}" srcOrd="0" destOrd="0" presId="urn:microsoft.com/office/officeart/2005/8/layout/vList2"/>
    <dgm:cxn modelId="{AACDEF0E-1D27-4489-B4F3-44F99AECB697}" srcId="{2C73C0B7-61A6-43F2-AD00-89DBB4DFAA52}" destId="{6D1D8E9E-3117-410F-BFA5-8F11D6A6F13F}" srcOrd="0" destOrd="0" parTransId="{85354E34-CB6D-4CB2-9202-B06AD542F368}" sibTransId="{0AC3811C-D9EB-4D6B-9367-426A3386AB81}"/>
    <dgm:cxn modelId="{14EB3EF8-6654-4EDA-8F93-7F8A8B262BEF}" type="presOf" srcId="{2C73C0B7-61A6-43F2-AD00-89DBB4DFAA52}" destId="{A575E5CC-4B55-4D3B-ADB7-0A62738BE34D}" srcOrd="0" destOrd="0" presId="urn:microsoft.com/office/officeart/2005/8/layout/vList2"/>
    <dgm:cxn modelId="{4A924EEC-B131-4EF9-B5BA-8862B01B7AF5}" type="presParOf" srcId="{A575E5CC-4B55-4D3B-ADB7-0A62738BE34D}" destId="{0CEB9C37-A03A-44E2-B823-2C3EB9009D09}"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0.67707</cdr:x>
      <cdr:y>0.01538</cdr:y>
    </cdr:from>
    <cdr:to>
      <cdr:x>0.97062</cdr:x>
      <cdr:y>0.125</cdr:y>
    </cdr:to>
    <cdr:sp macro="" textlink="">
      <cdr:nvSpPr>
        <cdr:cNvPr id="2" name="1 CuadroTexto"/>
        <cdr:cNvSpPr txBox="1"/>
      </cdr:nvSpPr>
      <cdr:spPr>
        <a:xfrm xmlns:a="http://schemas.openxmlformats.org/drawingml/2006/main">
          <a:off x="5949694" y="79109"/>
          <a:ext cx="2579545" cy="563834"/>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solidFill>
            <a:srgbClr val="4F81BD"/>
          </a:solidFill>
          <a:prstDash val="solid"/>
        </a:ln>
        <a:effectLst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_tradnl" sz="900"/>
            <a:t>BARRAS</a:t>
          </a:r>
          <a:r>
            <a:rPr lang="es-ES_tradnl" sz="900" baseline="0"/>
            <a:t> DE COLOR AZUL DESPUES DEL PROGRAMA 730 PUNTOS, PROMEDIO 48 PUNTOS NIVEL BUENO PRÓXIMO A REGULAR</a:t>
          </a:r>
          <a:endParaRPr lang="es-ES_tradnl" sz="900"/>
        </a:p>
      </cdr:txBody>
    </cdr:sp>
  </cdr:relSizeAnchor>
  <cdr:relSizeAnchor xmlns:cdr="http://schemas.openxmlformats.org/drawingml/2006/chartDrawing">
    <cdr:from>
      <cdr:x>0</cdr:x>
      <cdr:y>0</cdr:y>
    </cdr:from>
    <cdr:to>
      <cdr:x>0.00189</cdr:x>
      <cdr:y>0.0046</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1.94419E-7</cdr:y>
    </cdr:from>
    <cdr:to>
      <cdr:x>0.32218</cdr:x>
      <cdr:y>0.11111</cdr:y>
    </cdr:to>
    <cdr:sp macro="" textlink="">
      <cdr:nvSpPr>
        <cdr:cNvPr id="4" name="1 CuadroTexto"/>
        <cdr:cNvSpPr txBox="1"/>
      </cdr:nvSpPr>
      <cdr:spPr>
        <a:xfrm xmlns:a="http://schemas.openxmlformats.org/drawingml/2006/main">
          <a:off x="0" y="1"/>
          <a:ext cx="2831129" cy="571504"/>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solidFill>
            <a:srgbClr val="C0504D"/>
          </a:solid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_tradnl" sz="900" dirty="0"/>
            <a:t>BARRAS</a:t>
          </a:r>
          <a:r>
            <a:rPr lang="es-ES_tradnl" sz="900" baseline="0" dirty="0"/>
            <a:t> DE COLOR ROJO ANTES DEL PROGRAM RECREATIVO 622 PUNTOS, PROMEDIO 41 PUNTOS NIVEL REGULAR</a:t>
          </a:r>
          <a:endParaRPr lang="es-ES_tradnl" sz="900" dirty="0"/>
        </a:p>
        <a:p xmlns:a="http://schemas.openxmlformats.org/drawingml/2006/main">
          <a:endParaRPr lang="es-ES_tradnl"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0.55646</cdr:x>
      <cdr:y>0.13333</cdr:y>
    </cdr:from>
    <cdr:to>
      <cdr:x>0.75807</cdr:x>
      <cdr:y>0.24444</cdr:y>
    </cdr:to>
    <cdr:sp macro="" textlink="">
      <cdr:nvSpPr>
        <cdr:cNvPr id="3" name="2 CuadroTexto"/>
        <cdr:cNvSpPr txBox="1"/>
      </cdr:nvSpPr>
      <cdr:spPr>
        <a:xfrm xmlns:a="http://schemas.openxmlformats.org/drawingml/2006/main">
          <a:off x="4929254" y="428628"/>
          <a:ext cx="1785982" cy="357190"/>
        </a:xfrm>
        <a:prstGeom xmlns:a="http://schemas.openxmlformats.org/drawingml/2006/main" prst="rect">
          <a:avLst/>
        </a:prstGeom>
        <a:solidFill xmlns:a="http://schemas.openxmlformats.org/drawingml/2006/main">
          <a:schemeClr val="accent1"/>
        </a:solidFill>
        <a:ln xmlns:a="http://schemas.openxmlformats.org/drawingml/2006/main">
          <a:solidFill>
            <a:schemeClr val="accent1"/>
          </a:solidFill>
        </a:ln>
      </cdr:spPr>
      <cdr:txBody>
        <a:bodyPr xmlns:a="http://schemas.openxmlformats.org/drawingml/2006/main" wrap="square" rtlCol="0"/>
        <a:lstStyle xmlns:a="http://schemas.openxmlformats.org/drawingml/2006/main"/>
        <a:p xmlns:a="http://schemas.openxmlformats.org/drawingml/2006/main">
          <a:r>
            <a:rPr lang="es-ES_tradnl" sz="1000" dirty="0"/>
            <a:t>BARRAS COLOR AZUL DESPUÉS DEL PROGRAMA</a:t>
          </a:r>
        </a:p>
      </cdr:txBody>
    </cdr:sp>
  </cdr:relSizeAnchor>
  <cdr:relSizeAnchor xmlns:cdr="http://schemas.openxmlformats.org/drawingml/2006/chartDrawing">
    <cdr:from>
      <cdr:x>0.11291</cdr:x>
      <cdr:y>0.11111</cdr:y>
    </cdr:from>
    <cdr:to>
      <cdr:x>0.34513</cdr:x>
      <cdr:y>0.27405</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0164" y="357190"/>
          <a:ext cx="2057143" cy="52381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40FCF5-585C-4DA1-8604-410E820FF26D}" type="datetimeFigureOut">
              <a:rPr lang="es-ES_tradnl" smtClean="0"/>
              <a:pPr/>
              <a:t>08/11/2014</a:t>
            </a:fld>
            <a:endParaRPr lang="es-ES_tradn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4B1AD3-EDAC-4728-9AEA-7C50864AF5E5}" type="slidenum">
              <a:rPr lang="es-ES_tradnl" smtClean="0"/>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EBFF0C8-6F3E-446F-8232-84E1FE8167C5}" type="datetimeFigureOut">
              <a:rPr lang="es-MX"/>
              <a:pPr>
                <a:defRPr/>
              </a:pPr>
              <a:t>08/11/2014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0BD6DD3-C26C-406A-BB0D-30542C6E5EED}"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pPr>
              <a:defRPr/>
            </a:pPr>
            <a:fld id="{40BD6DD3-C26C-406A-BB0D-30542C6E5EED}" type="slidenum">
              <a:rPr lang="es-MX" smtClean="0"/>
              <a:pPr>
                <a:defRPr/>
              </a:pPr>
              <a:t>32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pPr>
              <a:defRPr/>
            </a:pPr>
            <a:fld id="{ADCA2888-1A92-4E13-BA60-F5E3BCE50945}" type="datetimeFigureOut">
              <a:rPr lang="es-EC" smtClean="0"/>
              <a:pPr>
                <a:defRPr/>
              </a:pPr>
              <a:t>08/11/2014</a:t>
            </a:fld>
            <a:endParaRPr lang="es-EC"/>
          </a:p>
        </p:txBody>
      </p:sp>
      <p:sp>
        <p:nvSpPr>
          <p:cNvPr id="20" name="19 Marcador de pie de página"/>
          <p:cNvSpPr>
            <a:spLocks noGrp="1"/>
          </p:cNvSpPr>
          <p:nvPr>
            <p:ph type="ftr" sz="quarter" idx="11"/>
          </p:nvPr>
        </p:nvSpPr>
        <p:spPr/>
        <p:txBody>
          <a:bodyPr/>
          <a:lstStyle>
            <a:extLst/>
          </a:lstStyle>
          <a:p>
            <a:pPr>
              <a:defRPr/>
            </a:pPr>
            <a:endParaRPr lang="es-EC"/>
          </a:p>
        </p:txBody>
      </p:sp>
      <p:sp>
        <p:nvSpPr>
          <p:cNvPr id="10" name="9 Marcador de número de diapositiva"/>
          <p:cNvSpPr>
            <a:spLocks noGrp="1"/>
          </p:cNvSpPr>
          <p:nvPr>
            <p:ph type="sldNum" sz="quarter" idx="12"/>
          </p:nvPr>
        </p:nvSpPr>
        <p:spPr/>
        <p:txBody>
          <a:bodyPr/>
          <a:lstStyle>
            <a:extLst/>
          </a:lstStyle>
          <a:p>
            <a:pPr>
              <a:defRPr/>
            </a:pPr>
            <a:fld id="{14C1EDDC-4FA2-4651-A7A7-F03BCDBF7D84}" type="slidenum">
              <a:rPr lang="es-EC" smtClean="0"/>
              <a:pPr>
                <a:defRPr/>
              </a:pPr>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C16478B2-89F3-49D9-AFB7-6B15572CC6F1}"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5AEDC29A-6E34-4B01-B688-451C4D9D1906}" type="slidenum">
              <a:rPr lang="es-EC" smtClean="0"/>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072266D9-66B2-47F2-B9ED-E0EA69AC9B82}"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6DFDC72C-6895-483A-B248-BA045B0A577D}" type="slidenum">
              <a:rPr lang="es-EC" smtClean="0"/>
              <a:pPr>
                <a:defRPr/>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pPr>
              <a:defRPr/>
            </a:pPr>
            <a:fld id="{ADCA2888-1A92-4E13-BA60-F5E3BCE50945}" type="datetimeFigureOut">
              <a:rPr lang="es-EC" smtClean="0"/>
              <a:pPr>
                <a:defRPr/>
              </a:pPr>
              <a:t>08/11/2014</a:t>
            </a:fld>
            <a:endParaRPr lang="es-EC"/>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s-EC"/>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14C1EDDC-4FA2-4651-A7A7-F03BCDBF7D84}" type="slidenum">
              <a:rPr lang="es-EC" smtClean="0"/>
              <a:pPr>
                <a:defRPr/>
              </a:pPr>
              <a:t>‹Nº›</a:t>
            </a:fld>
            <a:endParaRPr lang="es-EC"/>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pPr>
              <a:defRPr/>
            </a:pPr>
            <a:fld id="{63C63210-8951-4D2D-8B8A-FA96D579C5D2}" type="datetimeFigureOut">
              <a:rPr lang="es-EC" smtClean="0"/>
              <a:pPr>
                <a:defRPr/>
              </a:pPr>
              <a:t>08/11/2014</a:t>
            </a:fld>
            <a:endParaRPr lang="es-EC"/>
          </a:p>
        </p:txBody>
      </p:sp>
      <p:sp>
        <p:nvSpPr>
          <p:cNvPr id="5" name="4 Marcador de pie de página"/>
          <p:cNvSpPr>
            <a:spLocks noGrp="1"/>
          </p:cNvSpPr>
          <p:nvPr>
            <p:ph type="ftr" sz="quarter" idx="11"/>
          </p:nvPr>
        </p:nvSpPr>
        <p:spPr>
          <a:xfrm>
            <a:off x="457200" y="6480969"/>
            <a:ext cx="4260056" cy="300831"/>
          </a:xfrm>
        </p:spPr>
        <p:txBody>
          <a:bodyPr/>
          <a:lstStyle/>
          <a:p>
            <a:pPr>
              <a:defRPr/>
            </a:pPr>
            <a:endParaRPr lang="es-EC"/>
          </a:p>
        </p:txBody>
      </p:sp>
      <p:sp>
        <p:nvSpPr>
          <p:cNvPr id="6" name="5 Marcador de número de diapositiva"/>
          <p:cNvSpPr>
            <a:spLocks noGrp="1"/>
          </p:cNvSpPr>
          <p:nvPr>
            <p:ph type="sldNum" sz="quarter" idx="12"/>
          </p:nvPr>
        </p:nvSpPr>
        <p:spPr/>
        <p:txBody>
          <a:bodyPr/>
          <a:lstStyle/>
          <a:p>
            <a:pPr>
              <a:defRPr/>
            </a:pPr>
            <a:fld id="{9E4EBD47-0B2C-437F-BCEF-29B2A78EC9D7}" type="slidenum">
              <a:rPr lang="es-EC" smtClean="0"/>
              <a:pPr>
                <a:defRPr/>
              </a:pPr>
              <a:t>‹Nº›</a:t>
            </a:fld>
            <a:endParaRPr lang="es-EC"/>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pPr>
              <a:defRPr/>
            </a:pPr>
            <a:fld id="{D8CFB74C-0A58-4D59-8DCB-26874708ECC1}" type="datetimeFigureOut">
              <a:rPr lang="es-EC" smtClean="0"/>
              <a:pPr>
                <a:defRPr/>
              </a:pPr>
              <a:t>08/11/2014</a:t>
            </a:fld>
            <a:endParaRPr lang="es-EC"/>
          </a:p>
        </p:txBody>
      </p:sp>
      <p:sp>
        <p:nvSpPr>
          <p:cNvPr id="5" name="4 Marcador de pie de página"/>
          <p:cNvSpPr>
            <a:spLocks noGrp="1"/>
          </p:cNvSpPr>
          <p:nvPr>
            <p:ph type="ftr" sz="quarter" idx="11"/>
          </p:nvPr>
        </p:nvSpPr>
        <p:spPr>
          <a:xfrm>
            <a:off x="2619376" y="6480969"/>
            <a:ext cx="4260056" cy="300831"/>
          </a:xfrm>
        </p:spPr>
        <p:txBody>
          <a:bodyPr/>
          <a:lstStyle/>
          <a:p>
            <a:pPr>
              <a:defRPr/>
            </a:pPr>
            <a:endParaRPr lang="es-EC"/>
          </a:p>
        </p:txBody>
      </p:sp>
      <p:sp>
        <p:nvSpPr>
          <p:cNvPr id="6" name="5 Marcador de número de diapositiva"/>
          <p:cNvSpPr>
            <a:spLocks noGrp="1"/>
          </p:cNvSpPr>
          <p:nvPr>
            <p:ph type="sldNum" sz="quarter" idx="12"/>
          </p:nvPr>
        </p:nvSpPr>
        <p:spPr>
          <a:xfrm>
            <a:off x="8451056" y="809624"/>
            <a:ext cx="502920" cy="300831"/>
          </a:xfrm>
        </p:spPr>
        <p:txBody>
          <a:bodyPr/>
          <a:lstStyle/>
          <a:p>
            <a:pPr>
              <a:defRPr/>
            </a:pPr>
            <a:fld id="{8BD5394F-E7AD-46D5-BA38-7F023BBA8529}" type="slidenum">
              <a:rPr lang="es-EC" smtClean="0"/>
              <a:pPr>
                <a:defRPr/>
              </a:pPr>
              <a:t>‹Nº›</a:t>
            </a:fld>
            <a:endParaRPr lang="es-EC"/>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pPr>
              <a:defRPr/>
            </a:pPr>
            <a:fld id="{2CDAA69D-1A8B-4641-A596-62DFF939043D}" type="datetimeFigureOut">
              <a:rPr lang="es-EC" smtClean="0"/>
              <a:pPr>
                <a:defRPr/>
              </a:pPr>
              <a:t>08/11/2014</a:t>
            </a:fld>
            <a:endParaRPr lang="es-EC"/>
          </a:p>
        </p:txBody>
      </p:sp>
      <p:sp>
        <p:nvSpPr>
          <p:cNvPr id="6" name="5 Marcador de pie de página"/>
          <p:cNvSpPr>
            <a:spLocks noGrp="1"/>
          </p:cNvSpPr>
          <p:nvPr>
            <p:ph type="ftr" sz="quarter" idx="11"/>
          </p:nvPr>
        </p:nvSpPr>
        <p:spPr>
          <a:xfrm>
            <a:off x="457200" y="6480969"/>
            <a:ext cx="4260056" cy="301752"/>
          </a:xfrm>
        </p:spPr>
        <p:txBody>
          <a:bodyPr/>
          <a:lstStyle/>
          <a:p>
            <a:pPr>
              <a:defRPr/>
            </a:pPr>
            <a:endParaRPr lang="es-EC"/>
          </a:p>
        </p:txBody>
      </p:sp>
      <p:sp>
        <p:nvSpPr>
          <p:cNvPr id="7" name="6 Marcador de número de diapositiva"/>
          <p:cNvSpPr>
            <a:spLocks noGrp="1"/>
          </p:cNvSpPr>
          <p:nvPr>
            <p:ph type="sldNum" sz="quarter" idx="12"/>
          </p:nvPr>
        </p:nvSpPr>
        <p:spPr>
          <a:xfrm>
            <a:off x="7589520" y="6480969"/>
            <a:ext cx="502920" cy="301752"/>
          </a:xfrm>
        </p:spPr>
        <p:txBody>
          <a:bodyPr/>
          <a:lstStyle/>
          <a:p>
            <a:pPr>
              <a:defRPr/>
            </a:pPr>
            <a:fld id="{32BC14B9-33B0-45EA-AF11-BB3EF76E711A}" type="slidenum">
              <a:rPr lang="es-EC" smtClean="0"/>
              <a:pPr>
                <a:defRPr/>
              </a:pPr>
              <a:t>‹Nº›</a:t>
            </a:fld>
            <a:endParaRPr lang="es-EC"/>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pPr>
              <a:defRPr/>
            </a:pPr>
            <a:fld id="{D182BE7C-C7E0-44E6-9346-367AC5CD5452}" type="datetimeFigureOut">
              <a:rPr lang="es-EC" smtClean="0"/>
              <a:pPr>
                <a:defRPr/>
              </a:pPr>
              <a:t>08/11/2014</a:t>
            </a:fld>
            <a:endParaRPr lang="es-EC"/>
          </a:p>
        </p:txBody>
      </p:sp>
      <p:sp>
        <p:nvSpPr>
          <p:cNvPr id="8" name="7 Marcador de pie de página"/>
          <p:cNvSpPr>
            <a:spLocks noGrp="1"/>
          </p:cNvSpPr>
          <p:nvPr>
            <p:ph type="ftr" sz="quarter" idx="11"/>
          </p:nvPr>
        </p:nvSpPr>
        <p:spPr>
          <a:xfrm>
            <a:off x="457200" y="6480969"/>
            <a:ext cx="4261104" cy="301752"/>
          </a:xfrm>
        </p:spPr>
        <p:txBody>
          <a:bodyPr/>
          <a:lstStyle/>
          <a:p>
            <a:pPr>
              <a:defRPr/>
            </a:pPr>
            <a:endParaRPr lang="es-EC"/>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pPr>
              <a:defRPr/>
            </a:pPr>
            <a:fld id="{3C307D19-D46F-4F58-894E-88F9A0F1E9E8}" type="slidenum">
              <a:rPr lang="es-EC" smtClean="0"/>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E960C5B4-63C7-4E29-9EFD-977350ACA014}" type="datetimeFigureOut">
              <a:rPr lang="es-EC" smtClean="0"/>
              <a:pPr>
                <a:defRPr/>
              </a:pPr>
              <a:t>08/11/2014</a:t>
            </a:fld>
            <a:endParaRPr lang="es-EC"/>
          </a:p>
        </p:txBody>
      </p:sp>
      <p:sp>
        <p:nvSpPr>
          <p:cNvPr id="4" name="3 Marcador de pie de página"/>
          <p:cNvSpPr>
            <a:spLocks noGrp="1"/>
          </p:cNvSpPr>
          <p:nvPr>
            <p:ph type="ftr" sz="quarter" idx="11"/>
          </p:nvPr>
        </p:nvSpPr>
        <p:spPr/>
        <p:txBody>
          <a:bodyPr/>
          <a:lstStyle/>
          <a:p>
            <a:pPr>
              <a:defRPr/>
            </a:pPr>
            <a:endParaRPr lang="es-EC"/>
          </a:p>
        </p:txBody>
      </p:sp>
      <p:sp>
        <p:nvSpPr>
          <p:cNvPr id="5" name="4 Marcador de número de diapositiva"/>
          <p:cNvSpPr>
            <a:spLocks noGrp="1"/>
          </p:cNvSpPr>
          <p:nvPr>
            <p:ph type="sldNum" sz="quarter" idx="12"/>
          </p:nvPr>
        </p:nvSpPr>
        <p:spPr/>
        <p:txBody>
          <a:bodyPr/>
          <a:lstStyle/>
          <a:p>
            <a:pPr>
              <a:defRPr/>
            </a:pPr>
            <a:fld id="{2BDE7DF0-FEF6-4FB4-91D5-7B411D34085A}" type="slidenum">
              <a:rPr lang="es-EC" smtClean="0"/>
              <a:pPr>
                <a:defRPr/>
              </a:pPr>
              <a:t>‹Nº›</a:t>
            </a:fld>
            <a:endParaRPr lang="es-EC"/>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pPr>
              <a:defRPr/>
            </a:pPr>
            <a:fld id="{EED37F2E-7275-4EF1-944B-2556B98B8E33}" type="datetimeFigureOut">
              <a:rPr lang="es-EC" smtClean="0"/>
              <a:pPr>
                <a:defRPr/>
              </a:pPr>
              <a:t>08/11/2014</a:t>
            </a:fld>
            <a:endParaRPr lang="es-EC"/>
          </a:p>
        </p:txBody>
      </p:sp>
      <p:sp>
        <p:nvSpPr>
          <p:cNvPr id="3" name="2 Marcador de pie de página"/>
          <p:cNvSpPr>
            <a:spLocks noGrp="1"/>
          </p:cNvSpPr>
          <p:nvPr>
            <p:ph type="ftr" sz="quarter" idx="11"/>
          </p:nvPr>
        </p:nvSpPr>
        <p:spPr>
          <a:xfrm>
            <a:off x="457200" y="6481890"/>
            <a:ext cx="4260056" cy="300831"/>
          </a:xfrm>
        </p:spPr>
        <p:txBody>
          <a:bodyPr/>
          <a:lstStyle/>
          <a:p>
            <a:pPr>
              <a:defRPr/>
            </a:pPr>
            <a:endParaRPr lang="es-EC"/>
          </a:p>
        </p:txBody>
      </p:sp>
      <p:sp>
        <p:nvSpPr>
          <p:cNvPr id="4" name="3 Marcador de número de diapositiva"/>
          <p:cNvSpPr>
            <a:spLocks noGrp="1"/>
          </p:cNvSpPr>
          <p:nvPr>
            <p:ph type="sldNum" sz="quarter" idx="12"/>
          </p:nvPr>
        </p:nvSpPr>
        <p:spPr>
          <a:xfrm>
            <a:off x="7589520" y="6480969"/>
            <a:ext cx="502920" cy="301752"/>
          </a:xfrm>
        </p:spPr>
        <p:txBody>
          <a:bodyPr/>
          <a:lstStyle/>
          <a:p>
            <a:pPr>
              <a:defRPr/>
            </a:pPr>
            <a:fld id="{90044DDC-FFB3-40E4-9CE1-DE5A5EEA1082}" type="slidenum">
              <a:rPr lang="es-EC" smtClean="0"/>
              <a:pPr>
                <a:defRPr/>
              </a:pPr>
              <a:t>‹Nº›</a:t>
            </a:fld>
            <a:endParaRPr lang="es-EC"/>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pPr>
              <a:defRPr/>
            </a:pPr>
            <a:fld id="{BB1CD14B-7D8B-4ABE-893E-55ECF80D7010}" type="datetimeFigureOut">
              <a:rPr lang="es-EC" smtClean="0"/>
              <a:pPr>
                <a:defRPr/>
              </a:pPr>
              <a:t>08/11/2014</a:t>
            </a:fld>
            <a:endParaRPr lang="es-EC"/>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pPr>
              <a:defRPr/>
            </a:pPr>
            <a:endParaRPr lang="es-EC"/>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pPr>
              <a:defRPr/>
            </a:pPr>
            <a:fld id="{934FBB7D-D501-4A44-A153-5572ED38E8E0}" type="slidenum">
              <a:rPr lang="es-EC" smtClean="0"/>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63C63210-8951-4D2D-8B8A-FA96D579C5D2}"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9E4EBD47-0B2C-437F-BCEF-29B2A78EC9D7}" type="slidenum">
              <a:rPr lang="es-EC" smtClean="0"/>
              <a:pPr>
                <a:defRPr/>
              </a:pPr>
              <a:t>‹Nº›</a:t>
            </a:fld>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pPr>
              <a:defRPr/>
            </a:pPr>
            <a:fld id="{37562C0B-FA81-4822-9904-9D2CB0776894}" type="datetimeFigureOut">
              <a:rPr lang="es-EC" smtClean="0"/>
              <a:pPr>
                <a:defRPr/>
              </a:pPr>
              <a:t>08/11/2014</a:t>
            </a:fld>
            <a:endParaRPr lang="es-EC"/>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pPr>
              <a:defRPr/>
            </a:pPr>
            <a:endParaRPr lang="es-EC"/>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pPr>
              <a:defRPr/>
            </a:pPr>
            <a:fld id="{080B1DA7-1083-4F02-BAE7-20487FB98237}" type="slidenum">
              <a:rPr lang="es-EC" smtClean="0"/>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C16478B2-89F3-49D9-AFB7-6B15572CC6F1}"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p>
            <a:pPr>
              <a:defRPr/>
            </a:pPr>
            <a:endParaRPr lang="es-EC"/>
          </a:p>
        </p:txBody>
      </p:sp>
      <p:sp>
        <p:nvSpPr>
          <p:cNvPr id="6" name="5 Marcador de número de diapositiva"/>
          <p:cNvSpPr>
            <a:spLocks noGrp="1"/>
          </p:cNvSpPr>
          <p:nvPr>
            <p:ph type="sldNum" sz="quarter" idx="12"/>
          </p:nvPr>
        </p:nvSpPr>
        <p:spPr/>
        <p:txBody>
          <a:bodyPr/>
          <a:lstStyle/>
          <a:p>
            <a:pPr>
              <a:defRPr/>
            </a:pPr>
            <a:fld id="{5AEDC29A-6E34-4B01-B688-451C4D9D1906}" type="slidenum">
              <a:rPr lang="es-EC" smtClean="0"/>
              <a:pPr>
                <a:defRPr/>
              </a:pPr>
              <a:t>‹Nº›</a:t>
            </a:fld>
            <a:endParaRPr lang="es-EC"/>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072266D9-66B2-47F2-B9ED-E0EA69AC9B82}"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p>
            <a:pPr>
              <a:defRPr/>
            </a:pPr>
            <a:endParaRPr lang="es-EC"/>
          </a:p>
        </p:txBody>
      </p:sp>
      <p:sp>
        <p:nvSpPr>
          <p:cNvPr id="6" name="5 Marcador de número de diapositiva"/>
          <p:cNvSpPr>
            <a:spLocks noGrp="1"/>
          </p:cNvSpPr>
          <p:nvPr>
            <p:ph type="sldNum" sz="quarter" idx="12"/>
          </p:nvPr>
        </p:nvSpPr>
        <p:spPr/>
        <p:txBody>
          <a:bodyPr/>
          <a:lstStyle/>
          <a:p>
            <a:pPr>
              <a:defRPr/>
            </a:pPr>
            <a:fld id="{6DFDC72C-6895-483A-B248-BA045B0A577D}" type="slidenum">
              <a:rPr lang="es-EC" smtClean="0"/>
              <a:pPr>
                <a:defRPr/>
              </a:pPr>
              <a:t>‹Nº›</a:t>
            </a:fld>
            <a:endParaRPr lang="es-EC"/>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pPr>
              <a:defRPr/>
            </a:pPr>
            <a:fld id="{ADCA2888-1A92-4E13-BA60-F5E3BCE50945}" type="datetimeFigureOut">
              <a:rPr lang="es-EC" smtClean="0"/>
              <a:pPr>
                <a:defRPr/>
              </a:pPr>
              <a:t>08/11/2014</a:t>
            </a:fld>
            <a:endParaRPr lang="es-EC"/>
          </a:p>
        </p:txBody>
      </p:sp>
      <p:sp>
        <p:nvSpPr>
          <p:cNvPr id="17" name="16 Marcador de pie de página"/>
          <p:cNvSpPr>
            <a:spLocks noGrp="1"/>
          </p:cNvSpPr>
          <p:nvPr>
            <p:ph type="ftr" sz="quarter" idx="11"/>
          </p:nvPr>
        </p:nvSpPr>
        <p:spPr/>
        <p:txBody>
          <a:bodyPr/>
          <a:lstStyle>
            <a:extLst/>
          </a:lstStyle>
          <a:p>
            <a:pPr>
              <a:defRPr/>
            </a:pPr>
            <a:endParaRPr lang="es-EC"/>
          </a:p>
        </p:txBody>
      </p:sp>
      <p:sp>
        <p:nvSpPr>
          <p:cNvPr id="29" name="28 Marcador de número de diapositiva"/>
          <p:cNvSpPr>
            <a:spLocks noGrp="1"/>
          </p:cNvSpPr>
          <p:nvPr>
            <p:ph type="sldNum" sz="quarter" idx="12"/>
          </p:nvPr>
        </p:nvSpPr>
        <p:spPr/>
        <p:txBody>
          <a:bodyPr/>
          <a:lstStyle>
            <a:extLst/>
          </a:lstStyle>
          <a:p>
            <a:pPr>
              <a:defRPr/>
            </a:pPr>
            <a:fld id="{14C1EDDC-4FA2-4651-A7A7-F03BCDBF7D84}" type="slidenum">
              <a:rPr lang="es-EC" smtClean="0"/>
              <a:pPr>
                <a:defRPr/>
              </a:pPr>
              <a:t>‹Nº›</a:t>
            </a:fld>
            <a:endParaRPr lang="es-EC"/>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63C63210-8951-4D2D-8B8A-FA96D579C5D2}"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9E4EBD47-0B2C-437F-BCEF-29B2A78EC9D7}" type="slidenum">
              <a:rPr lang="es-EC" smtClean="0"/>
              <a:pPr>
                <a:defRPr/>
              </a:pPr>
              <a:t>‹Nº›</a:t>
            </a:fld>
            <a:endParaRPr lang="es-EC"/>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fld id="{D8CFB74C-0A58-4D59-8DCB-26874708ECC1}"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8BD5394F-E7AD-46D5-BA38-7F023BBA8529}" type="slidenum">
              <a:rPr lang="es-EC" smtClean="0"/>
              <a:pPr>
                <a:defRPr/>
              </a:pPr>
              <a:t>‹Nº›</a:t>
            </a:fld>
            <a:endParaRPr lang="es-EC"/>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2CDAA69D-1A8B-4641-A596-62DFF939043D}" type="datetimeFigureOut">
              <a:rPr lang="es-EC" smtClean="0"/>
              <a:pPr>
                <a:defRPr/>
              </a:pPr>
              <a:t>08/11/2014</a:t>
            </a:fld>
            <a:endParaRPr lang="es-EC"/>
          </a:p>
        </p:txBody>
      </p:sp>
      <p:sp>
        <p:nvSpPr>
          <p:cNvPr id="6" name="5 Marcador de pie de página"/>
          <p:cNvSpPr>
            <a:spLocks noGrp="1"/>
          </p:cNvSpPr>
          <p:nvPr>
            <p:ph type="ftr" sz="quarter" idx="11"/>
          </p:nvPr>
        </p:nvSpPr>
        <p:spPr/>
        <p:txBody>
          <a:bodyPr/>
          <a:lstStyle>
            <a:extLst/>
          </a:lstStyle>
          <a:p>
            <a:pPr>
              <a:defRPr/>
            </a:pPr>
            <a:endParaRPr lang="es-EC"/>
          </a:p>
        </p:txBody>
      </p:sp>
      <p:sp>
        <p:nvSpPr>
          <p:cNvPr id="7" name="6 Marcador de número de diapositiva"/>
          <p:cNvSpPr>
            <a:spLocks noGrp="1"/>
          </p:cNvSpPr>
          <p:nvPr>
            <p:ph type="sldNum" sz="quarter" idx="12"/>
          </p:nvPr>
        </p:nvSpPr>
        <p:spPr/>
        <p:txBody>
          <a:bodyPr/>
          <a:lstStyle>
            <a:extLst/>
          </a:lstStyle>
          <a:p>
            <a:pPr>
              <a:defRPr/>
            </a:pPr>
            <a:fld id="{32BC14B9-33B0-45EA-AF11-BB3EF76E711A}" type="slidenum">
              <a:rPr lang="es-EC" smtClean="0"/>
              <a:pPr>
                <a:defRPr/>
              </a:pPr>
              <a:t>‹Nº›</a:t>
            </a:fld>
            <a:endParaRPr lang="es-EC"/>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fld id="{D182BE7C-C7E0-44E6-9346-367AC5CD5452}" type="datetimeFigureOut">
              <a:rPr lang="es-EC" smtClean="0"/>
              <a:pPr>
                <a:defRPr/>
              </a:pPr>
              <a:t>08/11/2014</a:t>
            </a:fld>
            <a:endParaRPr lang="es-EC"/>
          </a:p>
        </p:txBody>
      </p:sp>
      <p:sp>
        <p:nvSpPr>
          <p:cNvPr id="8" name="7 Marcador de pie de página"/>
          <p:cNvSpPr>
            <a:spLocks noGrp="1"/>
          </p:cNvSpPr>
          <p:nvPr>
            <p:ph type="ftr" sz="quarter" idx="11"/>
          </p:nvPr>
        </p:nvSpPr>
        <p:spPr/>
        <p:txBody>
          <a:bodyPr/>
          <a:lstStyle>
            <a:extLst/>
          </a:lstStyle>
          <a:p>
            <a:pPr>
              <a:defRPr/>
            </a:pPr>
            <a:endParaRPr lang="es-EC"/>
          </a:p>
        </p:txBody>
      </p:sp>
      <p:sp>
        <p:nvSpPr>
          <p:cNvPr id="9" name="8 Marcador de número de diapositiva"/>
          <p:cNvSpPr>
            <a:spLocks noGrp="1"/>
          </p:cNvSpPr>
          <p:nvPr>
            <p:ph type="sldNum" sz="quarter" idx="12"/>
          </p:nvPr>
        </p:nvSpPr>
        <p:spPr/>
        <p:txBody>
          <a:bodyPr/>
          <a:lstStyle>
            <a:extLst/>
          </a:lstStyle>
          <a:p>
            <a:pPr>
              <a:defRPr/>
            </a:pPr>
            <a:fld id="{3C307D19-D46F-4F58-894E-88F9A0F1E9E8}" type="slidenum">
              <a:rPr lang="es-EC" smtClean="0"/>
              <a:pPr>
                <a:defRPr/>
              </a:pPr>
              <a:t>‹Nº›</a:t>
            </a:fld>
            <a:endParaRPr lang="es-EC"/>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a:defRPr/>
            </a:pPr>
            <a:fld id="{E960C5B4-63C7-4E29-9EFD-977350ACA014}" type="datetimeFigureOut">
              <a:rPr lang="es-EC" smtClean="0"/>
              <a:pPr>
                <a:defRPr/>
              </a:pPr>
              <a:t>08/11/2014</a:t>
            </a:fld>
            <a:endParaRPr lang="es-EC"/>
          </a:p>
        </p:txBody>
      </p:sp>
      <p:sp>
        <p:nvSpPr>
          <p:cNvPr id="4" name="3 Marcador de pie de página"/>
          <p:cNvSpPr>
            <a:spLocks noGrp="1"/>
          </p:cNvSpPr>
          <p:nvPr>
            <p:ph type="ftr" sz="quarter" idx="11"/>
          </p:nvPr>
        </p:nvSpPr>
        <p:spPr/>
        <p:txBody>
          <a:bodyPr/>
          <a:lstStyle>
            <a:extLst/>
          </a:lstStyle>
          <a:p>
            <a:pPr>
              <a:defRPr/>
            </a:pPr>
            <a:endParaRPr lang="es-EC"/>
          </a:p>
        </p:txBody>
      </p:sp>
      <p:sp>
        <p:nvSpPr>
          <p:cNvPr id="5" name="4 Marcador de número de diapositiva"/>
          <p:cNvSpPr>
            <a:spLocks noGrp="1"/>
          </p:cNvSpPr>
          <p:nvPr>
            <p:ph type="sldNum" sz="quarter" idx="12"/>
          </p:nvPr>
        </p:nvSpPr>
        <p:spPr/>
        <p:txBody>
          <a:bodyPr/>
          <a:lstStyle>
            <a:extLst/>
          </a:lstStyle>
          <a:p>
            <a:pPr>
              <a:defRPr/>
            </a:pPr>
            <a:fld id="{2BDE7DF0-FEF6-4FB4-91D5-7B411D34085A}" type="slidenum">
              <a:rPr lang="es-EC" smtClean="0"/>
              <a:pPr>
                <a:defRPr/>
              </a:pPr>
              <a:t>‹Nº›</a:t>
            </a:fld>
            <a:endParaRPr lang="es-EC"/>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pPr>
              <a:defRPr/>
            </a:pPr>
            <a:fld id="{EED37F2E-7275-4EF1-944B-2556B98B8E33}" type="datetimeFigureOut">
              <a:rPr lang="es-EC" smtClean="0"/>
              <a:pPr>
                <a:defRPr/>
              </a:pPr>
              <a:t>08/11/2014</a:t>
            </a:fld>
            <a:endParaRPr lang="es-EC"/>
          </a:p>
        </p:txBody>
      </p:sp>
      <p:sp>
        <p:nvSpPr>
          <p:cNvPr id="3" name="2 Marcador de pie de página"/>
          <p:cNvSpPr>
            <a:spLocks noGrp="1"/>
          </p:cNvSpPr>
          <p:nvPr>
            <p:ph type="ftr" sz="quarter" idx="11"/>
          </p:nvPr>
        </p:nvSpPr>
        <p:spPr/>
        <p:txBody>
          <a:bodyPr/>
          <a:lstStyle>
            <a:extLst/>
          </a:lstStyle>
          <a:p>
            <a:pPr>
              <a:defRPr/>
            </a:pPr>
            <a:endParaRPr lang="es-EC"/>
          </a:p>
        </p:txBody>
      </p:sp>
      <p:sp>
        <p:nvSpPr>
          <p:cNvPr id="4" name="3 Marcador de número de diapositiva"/>
          <p:cNvSpPr>
            <a:spLocks noGrp="1"/>
          </p:cNvSpPr>
          <p:nvPr>
            <p:ph type="sldNum" sz="quarter" idx="12"/>
          </p:nvPr>
        </p:nvSpPr>
        <p:spPr/>
        <p:txBody>
          <a:bodyPr/>
          <a:lstStyle>
            <a:extLst/>
          </a:lstStyle>
          <a:p>
            <a:pPr>
              <a:defRPr/>
            </a:pPr>
            <a:fld id="{90044DDC-FFB3-40E4-9CE1-DE5A5EEA1082}" type="slidenum">
              <a:rPr lang="es-EC" smtClean="0"/>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fld id="{D8CFB74C-0A58-4D59-8DCB-26874708ECC1}"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8BD5394F-E7AD-46D5-BA38-7F023BBA8529}" type="slidenum">
              <a:rPr lang="es-EC" smtClean="0"/>
              <a:pPr>
                <a:defRPr/>
              </a:pPr>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BB1CD14B-7D8B-4ABE-893E-55ECF80D7010}" type="datetimeFigureOut">
              <a:rPr lang="es-EC" smtClean="0"/>
              <a:pPr>
                <a:defRPr/>
              </a:pPr>
              <a:t>08/11/2014</a:t>
            </a:fld>
            <a:endParaRPr lang="es-EC"/>
          </a:p>
        </p:txBody>
      </p:sp>
      <p:sp>
        <p:nvSpPr>
          <p:cNvPr id="6" name="5 Marcador de pie de página"/>
          <p:cNvSpPr>
            <a:spLocks noGrp="1"/>
          </p:cNvSpPr>
          <p:nvPr>
            <p:ph type="ftr" sz="quarter" idx="11"/>
          </p:nvPr>
        </p:nvSpPr>
        <p:spPr/>
        <p:txBody>
          <a:bodyPr/>
          <a:lstStyle>
            <a:extLst/>
          </a:lstStyle>
          <a:p>
            <a:pPr>
              <a:defRPr/>
            </a:pPr>
            <a:endParaRPr lang="es-EC"/>
          </a:p>
        </p:txBody>
      </p:sp>
      <p:sp>
        <p:nvSpPr>
          <p:cNvPr id="7" name="6 Marcador de número de diapositiva"/>
          <p:cNvSpPr>
            <a:spLocks noGrp="1"/>
          </p:cNvSpPr>
          <p:nvPr>
            <p:ph type="sldNum" sz="quarter" idx="12"/>
          </p:nvPr>
        </p:nvSpPr>
        <p:spPr/>
        <p:txBody>
          <a:bodyPr/>
          <a:lstStyle>
            <a:extLst/>
          </a:lstStyle>
          <a:p>
            <a:pPr>
              <a:defRPr/>
            </a:pPr>
            <a:fld id="{934FBB7D-D501-4A44-A153-5572ED38E8E0}" type="slidenum">
              <a:rPr lang="es-EC" smtClean="0"/>
              <a:pPr>
                <a:defRPr/>
              </a:pPr>
              <a:t>‹Nº›</a:t>
            </a:fld>
            <a:endParaRPr lang="es-EC"/>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pPr>
              <a:defRPr/>
            </a:pPr>
            <a:fld id="{37562C0B-FA81-4822-9904-9D2CB0776894}" type="datetimeFigureOut">
              <a:rPr lang="es-EC" smtClean="0"/>
              <a:pPr>
                <a:defRPr/>
              </a:pPr>
              <a:t>08/11/2014</a:t>
            </a:fld>
            <a:endParaRPr lang="es-EC"/>
          </a:p>
        </p:txBody>
      </p:sp>
      <p:sp>
        <p:nvSpPr>
          <p:cNvPr id="6" name="5 Marcador de pie de página"/>
          <p:cNvSpPr>
            <a:spLocks noGrp="1"/>
          </p:cNvSpPr>
          <p:nvPr>
            <p:ph type="ftr" sz="quarter" idx="11"/>
          </p:nvPr>
        </p:nvSpPr>
        <p:spPr>
          <a:xfrm>
            <a:off x="914400" y="55499"/>
            <a:ext cx="5562600" cy="365125"/>
          </a:xfrm>
        </p:spPr>
        <p:txBody>
          <a:bodyPr/>
          <a:lstStyle>
            <a:extLst/>
          </a:lstStyle>
          <a:p>
            <a:pPr>
              <a:defRPr/>
            </a:pPr>
            <a:endParaRPr lang="es-EC"/>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pPr>
              <a:defRPr/>
            </a:pPr>
            <a:fld id="{080B1DA7-1083-4F02-BAE7-20487FB98237}" type="slidenum">
              <a:rPr lang="es-EC" smtClean="0"/>
              <a:pPr>
                <a:defRPr/>
              </a:pPr>
              <a:t>‹Nº›</a:t>
            </a:fld>
            <a:endParaRPr lang="es-EC"/>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C16478B2-89F3-49D9-AFB7-6B15572CC6F1}"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5AEDC29A-6E34-4B01-B688-451C4D9D1906}" type="slidenum">
              <a:rPr lang="es-EC" smtClean="0"/>
              <a:pPr>
                <a:defRPr/>
              </a:pPr>
              <a:t>‹Nº›</a:t>
            </a:fld>
            <a:endParaRPr lang="es-EC"/>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072266D9-66B2-47F2-B9ED-E0EA69AC9B82}"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6DFDC72C-6895-483A-B248-BA045B0A577D}" type="slidenum">
              <a:rPr lang="es-EC" smtClean="0"/>
              <a:pPr>
                <a:defRPr/>
              </a:pPr>
              <a:t>‹Nº›</a:t>
            </a:fld>
            <a:endParaRPr lang="es-EC"/>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ADCA2888-1A92-4E13-BA60-F5E3BCE50945}" type="datetimeFigureOut">
              <a:rPr lang="es-EC" smtClean="0"/>
              <a:pPr>
                <a:defRPr/>
              </a:pPr>
              <a:t>08/11/2014</a:t>
            </a:fld>
            <a:endParaRPr lang="es-EC"/>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s-EC"/>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4C1EDDC-4FA2-4651-A7A7-F03BCDBF7D84}" type="slidenum">
              <a:rPr lang="es-EC" smtClean="0"/>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pPr>
              <a:defRPr/>
            </a:pPr>
            <a:fld id="{63C63210-8951-4D2D-8B8A-FA96D579C5D2}"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p>
            <a:pPr>
              <a:defRPr/>
            </a:pPr>
            <a:endParaRPr lang="es-EC"/>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pPr>
              <a:defRPr/>
            </a:pPr>
            <a:fld id="{9E4EBD47-0B2C-437F-BCEF-29B2A78EC9D7}" type="slidenum">
              <a:rPr lang="es-EC" smtClean="0"/>
              <a:pPr>
                <a:defRPr/>
              </a:pPr>
              <a:t>‹Nº›</a:t>
            </a:fld>
            <a:endParaRPr lang="es-EC"/>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pPr>
              <a:defRPr/>
            </a:pPr>
            <a:fld id="{D8CFB74C-0A58-4D59-8DCB-26874708ECC1}" type="datetimeFigureOut">
              <a:rPr lang="es-EC" smtClean="0"/>
              <a:pPr>
                <a:defRPr/>
              </a:pPr>
              <a:t>08/11/2014</a:t>
            </a:fld>
            <a:endParaRPr lang="es-EC"/>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BD5394F-E7AD-46D5-BA38-7F023BBA8529}" type="slidenum">
              <a:rPr lang="es-EC" smtClean="0"/>
              <a:pPr>
                <a:defRPr/>
              </a:pPr>
              <a:t>‹Nº›</a:t>
            </a:fld>
            <a:endParaRPr lang="es-EC"/>
          </a:p>
        </p:txBody>
      </p:sp>
      <p:sp>
        <p:nvSpPr>
          <p:cNvPr id="14" name="13 Marcador de pie de página"/>
          <p:cNvSpPr>
            <a:spLocks noGrp="1"/>
          </p:cNvSpPr>
          <p:nvPr>
            <p:ph type="ftr" sz="quarter" idx="12"/>
          </p:nvPr>
        </p:nvSpPr>
        <p:spPr/>
        <p:txBody>
          <a:bodyPr/>
          <a:lstStyle/>
          <a:p>
            <a:pPr>
              <a:defRPr/>
            </a:pPr>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pPr>
              <a:defRPr/>
            </a:pPr>
            <a:fld id="{2CDAA69D-1A8B-4641-A596-62DFF939043D}" type="datetimeFigureOut">
              <a:rPr lang="es-EC" smtClean="0"/>
              <a:pPr>
                <a:defRPr/>
              </a:pPr>
              <a:t>08/11/2014</a:t>
            </a:fld>
            <a:endParaRPr lang="es-EC"/>
          </a:p>
        </p:txBody>
      </p:sp>
      <p:sp>
        <p:nvSpPr>
          <p:cNvPr id="10" name="9 Marcador de número de diapositiva"/>
          <p:cNvSpPr>
            <a:spLocks noGrp="1"/>
          </p:cNvSpPr>
          <p:nvPr>
            <p:ph type="sldNum" sz="quarter" idx="16"/>
          </p:nvPr>
        </p:nvSpPr>
        <p:spPr/>
        <p:txBody>
          <a:bodyPr rtlCol="0"/>
          <a:lstStyle/>
          <a:p>
            <a:pPr>
              <a:defRPr/>
            </a:pPr>
            <a:fld id="{32BC14B9-33B0-45EA-AF11-BB3EF76E711A}" type="slidenum">
              <a:rPr lang="es-EC" smtClean="0"/>
              <a:pPr>
                <a:defRPr/>
              </a:pPr>
              <a:t>‹Nº›</a:t>
            </a:fld>
            <a:endParaRPr lang="es-EC"/>
          </a:p>
        </p:txBody>
      </p:sp>
      <p:sp>
        <p:nvSpPr>
          <p:cNvPr id="12" name="11 Marcador de pie de página"/>
          <p:cNvSpPr>
            <a:spLocks noGrp="1"/>
          </p:cNvSpPr>
          <p:nvPr>
            <p:ph type="ftr" sz="quarter" idx="17"/>
          </p:nvPr>
        </p:nvSpPr>
        <p:spPr/>
        <p:txBody>
          <a:bodyPr rtlCol="0"/>
          <a:lstStyle/>
          <a:p>
            <a:pPr>
              <a:defRPr/>
            </a:pPr>
            <a:endParaRPr lang="es-EC"/>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pPr>
              <a:defRPr/>
            </a:pPr>
            <a:fld id="{D182BE7C-C7E0-44E6-9346-367AC5CD5452}" type="datetimeFigureOut">
              <a:rPr lang="es-EC" smtClean="0"/>
              <a:pPr>
                <a:defRPr/>
              </a:pPr>
              <a:t>08/11/2014</a:t>
            </a:fld>
            <a:endParaRPr lang="es-EC"/>
          </a:p>
        </p:txBody>
      </p:sp>
      <p:sp>
        <p:nvSpPr>
          <p:cNvPr id="12" name="11 Marcador de número de diapositiva"/>
          <p:cNvSpPr>
            <a:spLocks noGrp="1"/>
          </p:cNvSpPr>
          <p:nvPr>
            <p:ph type="sldNum" sz="quarter" idx="16"/>
          </p:nvPr>
        </p:nvSpPr>
        <p:spPr/>
        <p:txBody>
          <a:bodyPr rtlCol="0"/>
          <a:lstStyle/>
          <a:p>
            <a:pPr>
              <a:defRPr/>
            </a:pPr>
            <a:fld id="{3C307D19-D46F-4F58-894E-88F9A0F1E9E8}" type="slidenum">
              <a:rPr lang="es-EC" smtClean="0"/>
              <a:pPr>
                <a:defRPr/>
              </a:pPr>
              <a:t>‹Nº›</a:t>
            </a:fld>
            <a:endParaRPr lang="es-EC"/>
          </a:p>
        </p:txBody>
      </p:sp>
      <p:sp>
        <p:nvSpPr>
          <p:cNvPr id="14" name="13 Marcador de pie de página"/>
          <p:cNvSpPr>
            <a:spLocks noGrp="1"/>
          </p:cNvSpPr>
          <p:nvPr>
            <p:ph type="ftr" sz="quarter" idx="17"/>
          </p:nvPr>
        </p:nvSpPr>
        <p:spPr/>
        <p:txBody>
          <a:bodyPr rtlCol="0"/>
          <a:lstStyle/>
          <a:p>
            <a:pPr>
              <a:defRPr/>
            </a:pPr>
            <a:endParaRPr lang="es-EC"/>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E960C5B4-63C7-4E29-9EFD-977350ACA014}" type="datetimeFigureOut">
              <a:rPr lang="es-EC" smtClean="0"/>
              <a:pPr>
                <a:defRPr/>
              </a:pPr>
              <a:t>08/11/2014</a:t>
            </a:fld>
            <a:endParaRPr lang="es-EC"/>
          </a:p>
        </p:txBody>
      </p:sp>
      <p:sp>
        <p:nvSpPr>
          <p:cNvPr id="4" name="3 Marcador de pie de página"/>
          <p:cNvSpPr>
            <a:spLocks noGrp="1"/>
          </p:cNvSpPr>
          <p:nvPr>
            <p:ph type="ftr" sz="quarter" idx="11"/>
          </p:nvPr>
        </p:nvSpPr>
        <p:spPr/>
        <p:txBody>
          <a:bodyPr/>
          <a:lstStyle/>
          <a:p>
            <a:pPr>
              <a:defRPr/>
            </a:pPr>
            <a:endParaRPr lang="es-EC"/>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pPr>
              <a:defRPr/>
            </a:pPr>
            <a:fld id="{2BDE7DF0-FEF6-4FB4-91D5-7B411D34085A}" type="slidenum">
              <a:rPr lang="es-EC" smtClean="0"/>
              <a:pPr>
                <a:defRPr/>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2CDAA69D-1A8B-4641-A596-62DFF939043D}" type="datetimeFigureOut">
              <a:rPr lang="es-EC" smtClean="0"/>
              <a:pPr>
                <a:defRPr/>
              </a:pPr>
              <a:t>08/11/2014</a:t>
            </a:fld>
            <a:endParaRPr lang="es-EC"/>
          </a:p>
        </p:txBody>
      </p:sp>
      <p:sp>
        <p:nvSpPr>
          <p:cNvPr id="6" name="5 Marcador de pie de página"/>
          <p:cNvSpPr>
            <a:spLocks noGrp="1"/>
          </p:cNvSpPr>
          <p:nvPr>
            <p:ph type="ftr" sz="quarter" idx="11"/>
          </p:nvPr>
        </p:nvSpPr>
        <p:spPr/>
        <p:txBody>
          <a:bodyPr/>
          <a:lstStyle>
            <a:extLst/>
          </a:lstStyle>
          <a:p>
            <a:pPr>
              <a:defRPr/>
            </a:pPr>
            <a:endParaRPr lang="es-EC"/>
          </a:p>
        </p:txBody>
      </p:sp>
      <p:sp>
        <p:nvSpPr>
          <p:cNvPr id="7" name="6 Marcador de número de diapositiva"/>
          <p:cNvSpPr>
            <a:spLocks noGrp="1"/>
          </p:cNvSpPr>
          <p:nvPr>
            <p:ph type="sldNum" sz="quarter" idx="12"/>
          </p:nvPr>
        </p:nvSpPr>
        <p:spPr/>
        <p:txBody>
          <a:bodyPr/>
          <a:lstStyle>
            <a:extLst/>
          </a:lstStyle>
          <a:p>
            <a:pPr>
              <a:defRPr/>
            </a:pPr>
            <a:fld id="{32BC14B9-33B0-45EA-AF11-BB3EF76E711A}" type="slidenum">
              <a:rPr lang="es-EC" smtClean="0"/>
              <a:pPr>
                <a:defRPr/>
              </a:pPr>
              <a:t>‹Nº›</a:t>
            </a:fld>
            <a:endParaRPr lang="es-EC"/>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EED37F2E-7275-4EF1-944B-2556B98B8E33}" type="datetimeFigureOut">
              <a:rPr lang="es-EC" smtClean="0"/>
              <a:pPr>
                <a:defRPr/>
              </a:pPr>
              <a:t>08/11/2014</a:t>
            </a:fld>
            <a:endParaRPr lang="es-EC"/>
          </a:p>
        </p:txBody>
      </p:sp>
      <p:sp>
        <p:nvSpPr>
          <p:cNvPr id="3" name="2 Marcador de pie de página"/>
          <p:cNvSpPr>
            <a:spLocks noGrp="1"/>
          </p:cNvSpPr>
          <p:nvPr>
            <p:ph type="ftr" sz="quarter" idx="11"/>
          </p:nvPr>
        </p:nvSpPr>
        <p:spPr/>
        <p:txBody>
          <a:bodyPr/>
          <a:lstStyle/>
          <a:p>
            <a:pPr>
              <a:defRPr/>
            </a:pPr>
            <a:endParaRPr lang="es-EC"/>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0044DDC-FFB3-40E4-9CE1-DE5A5EEA1082}" type="slidenum">
              <a:rPr lang="es-EC" smtClean="0"/>
              <a:pPr>
                <a:defRPr/>
              </a:pPr>
              <a:t>‹Nº›</a:t>
            </a:fld>
            <a:endParaRPr lang="es-EC"/>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a:defRPr/>
            </a:pPr>
            <a:fld id="{BB1CD14B-7D8B-4ABE-893E-55ECF80D7010}" type="datetimeFigureOut">
              <a:rPr lang="es-EC" smtClean="0"/>
              <a:pPr>
                <a:defRPr/>
              </a:pPr>
              <a:t>08/11/2014</a:t>
            </a:fld>
            <a:endParaRPr lang="es-EC"/>
          </a:p>
        </p:txBody>
      </p:sp>
      <p:sp>
        <p:nvSpPr>
          <p:cNvPr id="6" name="5 Marcador de pie de página"/>
          <p:cNvSpPr>
            <a:spLocks noGrp="1"/>
          </p:cNvSpPr>
          <p:nvPr>
            <p:ph type="ftr" sz="quarter" idx="11"/>
          </p:nvPr>
        </p:nvSpPr>
        <p:spPr/>
        <p:txBody>
          <a:bodyPr/>
          <a:lstStyle/>
          <a:p>
            <a:pPr>
              <a:defRPr/>
            </a:pPr>
            <a:endParaRPr lang="es-EC"/>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pPr>
              <a:defRPr/>
            </a:pPr>
            <a:fld id="{934FBB7D-D501-4A44-A153-5572ED38E8E0}" type="slidenum">
              <a:rPr lang="es-EC" smtClean="0"/>
              <a:pPr>
                <a:defRPr/>
              </a:pPr>
              <a:t>‹Nº›</a:t>
            </a:fld>
            <a:endParaRPr lang="es-EC"/>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pPr>
              <a:defRPr/>
            </a:pPr>
            <a:fld id="{37562C0B-FA81-4822-9904-9D2CB0776894}" type="datetimeFigureOut">
              <a:rPr lang="es-EC" smtClean="0"/>
              <a:pPr>
                <a:defRPr/>
              </a:pPr>
              <a:t>08/11/2014</a:t>
            </a:fld>
            <a:endParaRPr lang="es-EC"/>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pPr>
              <a:defRPr/>
            </a:pPr>
            <a:fld id="{080B1DA7-1083-4F02-BAE7-20487FB98237}" type="slidenum">
              <a:rPr lang="es-EC" smtClean="0"/>
              <a:pPr>
                <a:defRPr/>
              </a:pPr>
              <a:t>‹Nº›</a:t>
            </a:fld>
            <a:endParaRPr lang="es-EC"/>
          </a:p>
        </p:txBody>
      </p:sp>
      <p:sp>
        <p:nvSpPr>
          <p:cNvPr id="14" name="13 Marcador de pie de página"/>
          <p:cNvSpPr>
            <a:spLocks noGrp="1"/>
          </p:cNvSpPr>
          <p:nvPr>
            <p:ph type="ftr" sz="quarter" idx="12"/>
          </p:nvPr>
        </p:nvSpPr>
        <p:spPr>
          <a:xfrm>
            <a:off x="1600200" y="6248206"/>
            <a:ext cx="4572000" cy="365125"/>
          </a:xfrm>
        </p:spPr>
        <p:txBody>
          <a:bodyPr rtlCol="0"/>
          <a:lstStyle/>
          <a:p>
            <a:pPr>
              <a:defRPr/>
            </a:pPr>
            <a:endParaRPr lang="es-EC"/>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C16478B2-89F3-49D9-AFB7-6B15572CC6F1}" type="datetimeFigureOut">
              <a:rPr lang="es-EC" smtClean="0"/>
              <a:pPr>
                <a:defRPr/>
              </a:pPr>
              <a:t>08/11/2014</a:t>
            </a:fld>
            <a:endParaRPr lang="es-EC"/>
          </a:p>
        </p:txBody>
      </p:sp>
      <p:sp>
        <p:nvSpPr>
          <p:cNvPr id="5" name="4 Marcador de pie de página"/>
          <p:cNvSpPr>
            <a:spLocks noGrp="1"/>
          </p:cNvSpPr>
          <p:nvPr>
            <p:ph type="ftr" sz="quarter" idx="11"/>
          </p:nvPr>
        </p:nvSpPr>
        <p:spPr/>
        <p:txBody>
          <a:bodyPr/>
          <a:lstStyle/>
          <a:p>
            <a:pPr>
              <a:defRPr/>
            </a:pPr>
            <a:endParaRPr lang="es-EC"/>
          </a:p>
        </p:txBody>
      </p:sp>
      <p:sp>
        <p:nvSpPr>
          <p:cNvPr id="6" name="5 Marcador de número de diapositiva"/>
          <p:cNvSpPr>
            <a:spLocks noGrp="1"/>
          </p:cNvSpPr>
          <p:nvPr>
            <p:ph type="sldNum" sz="quarter" idx="12"/>
          </p:nvPr>
        </p:nvSpPr>
        <p:spPr/>
        <p:txBody>
          <a:bodyPr/>
          <a:lstStyle/>
          <a:p>
            <a:pPr>
              <a:defRPr/>
            </a:pPr>
            <a:fld id="{5AEDC29A-6E34-4B01-B688-451C4D9D1906}" type="slidenum">
              <a:rPr lang="es-EC" smtClean="0"/>
              <a:pPr>
                <a:defRPr/>
              </a:pPr>
              <a:t>‹Nº›</a:t>
            </a:fld>
            <a:endParaRPr lang="es-EC"/>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pPr>
              <a:defRPr/>
            </a:pPr>
            <a:fld id="{072266D9-66B2-47F2-B9ED-E0EA69AC9B82}" type="datetimeFigureOut">
              <a:rPr lang="es-EC" smtClean="0"/>
              <a:pPr>
                <a:defRPr/>
              </a:pPr>
              <a:t>08/11/2014</a:t>
            </a:fld>
            <a:endParaRPr lang="es-EC"/>
          </a:p>
        </p:txBody>
      </p:sp>
      <p:sp>
        <p:nvSpPr>
          <p:cNvPr id="5" name="4 Marcador de pie de página"/>
          <p:cNvSpPr>
            <a:spLocks noGrp="1"/>
          </p:cNvSpPr>
          <p:nvPr>
            <p:ph type="ftr" sz="quarter" idx="11"/>
          </p:nvPr>
        </p:nvSpPr>
        <p:spPr>
          <a:xfrm>
            <a:off x="457201" y="6248207"/>
            <a:ext cx="5573483" cy="365125"/>
          </a:xfrm>
        </p:spPr>
        <p:txBody>
          <a:bodyPr/>
          <a:lstStyle/>
          <a:p>
            <a:pPr>
              <a:defRPr/>
            </a:pPr>
            <a:endParaRPr lang="es-EC"/>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pPr>
              <a:defRPr/>
            </a:pPr>
            <a:fld id="{6DFDC72C-6895-483A-B248-BA045B0A577D}" type="slidenum">
              <a:rPr lang="es-EC" smtClean="0"/>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fld id="{D182BE7C-C7E0-44E6-9346-367AC5CD5452}" type="datetimeFigureOut">
              <a:rPr lang="es-EC" smtClean="0"/>
              <a:pPr>
                <a:defRPr/>
              </a:pPr>
              <a:t>08/11/2014</a:t>
            </a:fld>
            <a:endParaRPr lang="es-EC"/>
          </a:p>
        </p:txBody>
      </p:sp>
      <p:sp>
        <p:nvSpPr>
          <p:cNvPr id="8" name="7 Marcador de pie de página"/>
          <p:cNvSpPr>
            <a:spLocks noGrp="1"/>
          </p:cNvSpPr>
          <p:nvPr>
            <p:ph type="ftr" sz="quarter" idx="11"/>
          </p:nvPr>
        </p:nvSpPr>
        <p:spPr/>
        <p:txBody>
          <a:bodyPr/>
          <a:lstStyle>
            <a:extLst/>
          </a:lstStyle>
          <a:p>
            <a:pPr>
              <a:defRPr/>
            </a:pPr>
            <a:endParaRPr lang="es-EC"/>
          </a:p>
        </p:txBody>
      </p:sp>
      <p:sp>
        <p:nvSpPr>
          <p:cNvPr id="9" name="8 Marcador de número de diapositiva"/>
          <p:cNvSpPr>
            <a:spLocks noGrp="1"/>
          </p:cNvSpPr>
          <p:nvPr>
            <p:ph type="sldNum" sz="quarter" idx="12"/>
          </p:nvPr>
        </p:nvSpPr>
        <p:spPr/>
        <p:txBody>
          <a:bodyPr/>
          <a:lstStyle>
            <a:extLst/>
          </a:lstStyle>
          <a:p>
            <a:pPr>
              <a:defRPr/>
            </a:pPr>
            <a:fld id="{3C307D19-D46F-4F58-894E-88F9A0F1E9E8}" type="slidenum">
              <a:rPr lang="es-EC" smtClean="0"/>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a:defRPr/>
            </a:pPr>
            <a:fld id="{E960C5B4-63C7-4E29-9EFD-977350ACA014}" type="datetimeFigureOut">
              <a:rPr lang="es-EC" smtClean="0"/>
              <a:pPr>
                <a:defRPr/>
              </a:pPr>
              <a:t>08/11/2014</a:t>
            </a:fld>
            <a:endParaRPr lang="es-EC"/>
          </a:p>
        </p:txBody>
      </p:sp>
      <p:sp>
        <p:nvSpPr>
          <p:cNvPr id="4" name="3 Marcador de pie de página"/>
          <p:cNvSpPr>
            <a:spLocks noGrp="1"/>
          </p:cNvSpPr>
          <p:nvPr>
            <p:ph type="ftr" sz="quarter" idx="11"/>
          </p:nvPr>
        </p:nvSpPr>
        <p:spPr/>
        <p:txBody>
          <a:bodyPr/>
          <a:lstStyle>
            <a:extLst/>
          </a:lstStyle>
          <a:p>
            <a:pPr>
              <a:defRPr/>
            </a:pPr>
            <a:endParaRPr lang="es-EC"/>
          </a:p>
        </p:txBody>
      </p:sp>
      <p:sp>
        <p:nvSpPr>
          <p:cNvPr id="5" name="4 Marcador de número de diapositiva"/>
          <p:cNvSpPr>
            <a:spLocks noGrp="1"/>
          </p:cNvSpPr>
          <p:nvPr>
            <p:ph type="sldNum" sz="quarter" idx="12"/>
          </p:nvPr>
        </p:nvSpPr>
        <p:spPr/>
        <p:txBody>
          <a:bodyPr/>
          <a:lstStyle>
            <a:extLst/>
          </a:lstStyle>
          <a:p>
            <a:pPr>
              <a:defRPr/>
            </a:pPr>
            <a:fld id="{2BDE7DF0-FEF6-4FB4-91D5-7B411D34085A}" type="slidenum">
              <a:rPr lang="es-EC" smtClean="0"/>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pPr>
              <a:defRPr/>
            </a:pPr>
            <a:fld id="{EED37F2E-7275-4EF1-944B-2556B98B8E33}" type="datetimeFigureOut">
              <a:rPr lang="es-EC" smtClean="0"/>
              <a:pPr>
                <a:defRPr/>
              </a:pPr>
              <a:t>08/11/2014</a:t>
            </a:fld>
            <a:endParaRPr lang="es-EC"/>
          </a:p>
        </p:txBody>
      </p:sp>
      <p:sp>
        <p:nvSpPr>
          <p:cNvPr id="3" name="2 Marcador de pie de página"/>
          <p:cNvSpPr>
            <a:spLocks noGrp="1"/>
          </p:cNvSpPr>
          <p:nvPr>
            <p:ph type="ftr" sz="quarter" idx="11"/>
          </p:nvPr>
        </p:nvSpPr>
        <p:spPr/>
        <p:txBody>
          <a:bodyPr/>
          <a:lstStyle>
            <a:extLst/>
          </a:lstStyle>
          <a:p>
            <a:pPr>
              <a:defRPr/>
            </a:pPr>
            <a:endParaRPr lang="es-EC"/>
          </a:p>
        </p:txBody>
      </p:sp>
      <p:sp>
        <p:nvSpPr>
          <p:cNvPr id="4" name="3 Marcador de número de diapositiva"/>
          <p:cNvSpPr>
            <a:spLocks noGrp="1"/>
          </p:cNvSpPr>
          <p:nvPr>
            <p:ph type="sldNum" sz="quarter" idx="12"/>
          </p:nvPr>
        </p:nvSpPr>
        <p:spPr/>
        <p:txBody>
          <a:bodyPr/>
          <a:lstStyle>
            <a:extLst/>
          </a:lstStyle>
          <a:p>
            <a:pPr>
              <a:defRPr/>
            </a:pPr>
            <a:fld id="{90044DDC-FFB3-40E4-9CE1-DE5A5EEA1082}" type="slidenum">
              <a:rPr lang="es-EC" smtClean="0"/>
              <a:pPr>
                <a:defRPr/>
              </a:pPr>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BB1CD14B-7D8B-4ABE-893E-55ECF80D7010}" type="datetimeFigureOut">
              <a:rPr lang="es-EC" smtClean="0"/>
              <a:pPr>
                <a:defRPr/>
              </a:pPr>
              <a:t>08/11/2014</a:t>
            </a:fld>
            <a:endParaRPr lang="es-EC"/>
          </a:p>
        </p:txBody>
      </p:sp>
      <p:sp>
        <p:nvSpPr>
          <p:cNvPr id="6" name="5 Marcador de pie de página"/>
          <p:cNvSpPr>
            <a:spLocks noGrp="1"/>
          </p:cNvSpPr>
          <p:nvPr>
            <p:ph type="ftr" sz="quarter" idx="11"/>
          </p:nvPr>
        </p:nvSpPr>
        <p:spPr/>
        <p:txBody>
          <a:bodyPr/>
          <a:lstStyle>
            <a:extLst/>
          </a:lstStyle>
          <a:p>
            <a:pPr>
              <a:defRPr/>
            </a:pPr>
            <a:endParaRPr lang="es-EC"/>
          </a:p>
        </p:txBody>
      </p:sp>
      <p:sp>
        <p:nvSpPr>
          <p:cNvPr id="7" name="6 Marcador de número de diapositiva"/>
          <p:cNvSpPr>
            <a:spLocks noGrp="1"/>
          </p:cNvSpPr>
          <p:nvPr>
            <p:ph type="sldNum" sz="quarter" idx="12"/>
          </p:nvPr>
        </p:nvSpPr>
        <p:spPr/>
        <p:txBody>
          <a:bodyPr/>
          <a:lstStyle>
            <a:extLst/>
          </a:lstStyle>
          <a:p>
            <a:pPr>
              <a:defRPr/>
            </a:pPr>
            <a:fld id="{934FBB7D-D501-4A44-A153-5572ED38E8E0}" type="slidenum">
              <a:rPr lang="es-EC" smtClean="0"/>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pPr>
              <a:defRPr/>
            </a:pPr>
            <a:fld id="{37562C0B-FA81-4822-9904-9D2CB0776894}" type="datetimeFigureOut">
              <a:rPr lang="es-EC" smtClean="0"/>
              <a:pPr>
                <a:defRPr/>
              </a:pPr>
              <a:t>08/11/2014</a:t>
            </a:fld>
            <a:endParaRPr lang="es-EC"/>
          </a:p>
        </p:txBody>
      </p:sp>
      <p:sp>
        <p:nvSpPr>
          <p:cNvPr id="6" name="5 Marcador de pie de página"/>
          <p:cNvSpPr>
            <a:spLocks noGrp="1"/>
          </p:cNvSpPr>
          <p:nvPr>
            <p:ph type="ftr" sz="quarter" idx="11"/>
          </p:nvPr>
        </p:nvSpPr>
        <p:spPr/>
        <p:txBody>
          <a:bodyPr/>
          <a:lstStyle>
            <a:extLst/>
          </a:lstStyle>
          <a:p>
            <a:pPr>
              <a:defRPr/>
            </a:pPr>
            <a:endParaRPr lang="es-EC"/>
          </a:p>
        </p:txBody>
      </p:sp>
      <p:sp>
        <p:nvSpPr>
          <p:cNvPr id="7" name="6 Marcador de número de diapositiva"/>
          <p:cNvSpPr>
            <a:spLocks noGrp="1"/>
          </p:cNvSpPr>
          <p:nvPr>
            <p:ph type="sldNum" sz="quarter" idx="12"/>
          </p:nvPr>
        </p:nvSpPr>
        <p:spPr/>
        <p:txBody>
          <a:bodyPr/>
          <a:lstStyle>
            <a:extLst/>
          </a:lstStyle>
          <a:p>
            <a:pPr>
              <a:defRPr/>
            </a:pPr>
            <a:fld id="{080B1DA7-1083-4F02-BAE7-20487FB98237}" type="slidenum">
              <a:rPr lang="es-EC" smtClean="0"/>
              <a:pPr>
                <a:defRPr/>
              </a:pPr>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D670CDCF-DA04-43E7-9421-1C63DB1B48A7}" type="datetimeFigureOut">
              <a:rPr lang="es-EC" smtClean="0"/>
              <a:pPr>
                <a:defRPr/>
              </a:pPr>
              <a:t>08/11/2014</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2569200B-7779-417C-AB01-76FEC13DD844}" type="slidenum">
              <a:rPr lang="es-EC" smtClean="0"/>
              <a:pPr>
                <a:defRPr/>
              </a:pPr>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D670CDCF-DA04-43E7-9421-1C63DB1B48A7}" type="datetimeFigureOut">
              <a:rPr lang="es-EC" smtClean="0"/>
              <a:pPr>
                <a:defRPr/>
              </a:pPr>
              <a:t>08/11/2014</a:t>
            </a:fld>
            <a:endParaRPr lang="es-EC"/>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s-EC"/>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2569200B-7779-417C-AB01-76FEC13DD844}" type="slidenum">
              <a:rPr lang="es-EC" smtClean="0"/>
              <a:pPr>
                <a:defRPr/>
              </a:pPr>
              <a:t>‹Nº›</a:t>
            </a:fld>
            <a:endParaRPr lang="es-EC"/>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D670CDCF-DA04-43E7-9421-1C63DB1B48A7}" type="datetimeFigureOut">
              <a:rPr lang="es-EC" smtClean="0"/>
              <a:pPr>
                <a:defRPr/>
              </a:pPr>
              <a:t>08/11/2014</a:t>
            </a:fld>
            <a:endParaRPr lang="es-EC"/>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s-EC"/>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2569200B-7779-417C-AB01-76FEC13DD844}" type="slidenum">
              <a:rPr lang="es-EC" smtClean="0"/>
              <a:pPr>
                <a:defRPr/>
              </a:pPr>
              <a:t>‹Nº›</a:t>
            </a:fld>
            <a:endParaRPr lang="es-EC"/>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D670CDCF-DA04-43E7-9421-1C63DB1B48A7}" type="datetimeFigureOut">
              <a:rPr lang="es-EC" smtClean="0"/>
              <a:pPr>
                <a:defRPr/>
              </a:pPr>
              <a:t>08/11/2014</a:t>
            </a:fld>
            <a:endParaRPr lang="es-EC"/>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s-EC"/>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2569200B-7779-417C-AB01-76FEC13DD844}" type="slidenum">
              <a:rPr lang="es-EC" smtClean="0"/>
              <a:pPr>
                <a:defRPr/>
              </a:pPr>
              <a:t>‹Nº›</a:t>
            </a:fld>
            <a:endParaRPr lang="es-EC"/>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hontanar3b.blogspot.com/2008/11/liceo-bilingue-hontanar-3b-2008-2009.html" TargetMode="External"/><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2D050">
                <a:alpha val="64000"/>
              </a:srgbClr>
            </a:gs>
            <a:gs pos="50000">
              <a:schemeClr val="accent3">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5"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2050" name="1 Imagen" descr="C:\Documents and Settings\mpalacios\Escritorio\LOGOTIPOS UNIVERSIDADa\LOGO PRINCIPAL.PNG"/>
          <p:cNvPicPr>
            <a:picLocks noChangeAspect="1" noChangeArrowheads="1"/>
          </p:cNvPicPr>
          <p:nvPr/>
        </p:nvPicPr>
        <p:blipFill>
          <a:blip r:embed="rId3"/>
          <a:srcRect/>
          <a:stretch>
            <a:fillRect/>
          </a:stretch>
        </p:blipFill>
        <p:spPr bwMode="auto">
          <a:xfrm>
            <a:off x="2857488" y="214290"/>
            <a:ext cx="3311525" cy="1008063"/>
          </a:xfrm>
          <a:prstGeom prst="rect">
            <a:avLst/>
          </a:prstGeom>
          <a:noFill/>
          <a:ln w="9525">
            <a:noFill/>
            <a:miter lim="800000"/>
            <a:headEnd/>
            <a:tailEnd/>
          </a:ln>
        </p:spPr>
      </p:pic>
      <p:sp>
        <p:nvSpPr>
          <p:cNvPr id="10" name="7 Marcador de contenido"/>
          <p:cNvSpPr txBox="1">
            <a:spLocks/>
          </p:cNvSpPr>
          <p:nvPr/>
        </p:nvSpPr>
        <p:spPr>
          <a:xfrm>
            <a:off x="785787" y="1214422"/>
            <a:ext cx="7572428" cy="5000660"/>
          </a:xfrm>
          <a:prstGeom prst="rect">
            <a:avLst/>
          </a:prstGeom>
        </p:spPr>
        <p:txBody>
          <a:bodyPr>
            <a:normAutofit fontScale="77500" lnSpcReduction="20000"/>
          </a:bodyPr>
          <a:lstStyle/>
          <a:p>
            <a:pPr algn="just" eaLnBrk="0" fontAlgn="auto" hangingPunct="0">
              <a:spcBef>
                <a:spcPct val="20000"/>
              </a:spcBef>
              <a:buFont typeface="Wingdings 2" charset="2"/>
              <a:buNone/>
              <a:defRPr/>
            </a:pPr>
            <a:endParaRPr lang="es-AR" sz="3200" b="1" dirty="0">
              <a:latin typeface="+mn-lt"/>
              <a:cs typeface="+mn-cs"/>
            </a:endParaRPr>
          </a:p>
          <a:p>
            <a:pPr algn="ctr" eaLnBrk="0" fontAlgn="auto" hangingPunct="0">
              <a:spcBef>
                <a:spcPct val="20000"/>
              </a:spcBef>
              <a:buFont typeface="Wingdings 2" charset="2"/>
              <a:buNone/>
              <a:defRPr/>
            </a:pPr>
            <a:r>
              <a:rPr lang="es-AR" sz="4300" b="1" i="1" dirty="0" smtClean="0">
                <a:latin typeface="+mn-lt"/>
                <a:cs typeface="+mn-cs"/>
              </a:rPr>
              <a:t>Trabajo de investigación previo a la obtención del título de:</a:t>
            </a:r>
          </a:p>
          <a:p>
            <a:pPr algn="just" eaLnBrk="0" fontAlgn="auto" hangingPunct="0">
              <a:spcBef>
                <a:spcPct val="20000"/>
              </a:spcBef>
              <a:buFont typeface="Wingdings 2" charset="2"/>
              <a:buNone/>
              <a:defRPr/>
            </a:pPr>
            <a:endParaRPr lang="es-AR" sz="4300" b="1" i="1" dirty="0" smtClean="0">
              <a:latin typeface="+mn-lt"/>
              <a:cs typeface="+mn-cs"/>
            </a:endParaRPr>
          </a:p>
          <a:p>
            <a:pPr algn="ctr" eaLnBrk="0" fontAlgn="auto" hangingPunct="0">
              <a:spcBef>
                <a:spcPct val="20000"/>
              </a:spcBef>
              <a:buFont typeface="Wingdings 2" charset="2"/>
              <a:buNone/>
              <a:defRPr/>
            </a:pPr>
            <a:r>
              <a:rPr lang="es-AR" sz="4300" b="1" i="1" dirty="0" smtClean="0">
                <a:latin typeface="+mn-lt"/>
                <a:cs typeface="+mn-cs"/>
              </a:rPr>
              <a:t> LICENCIADO EN CIENCIAS DE LA ACTIVIDAD FÍSICA, DEPORTES Y RECREACIÓN</a:t>
            </a:r>
          </a:p>
          <a:p>
            <a:pPr algn="ctr" eaLnBrk="0" fontAlgn="auto" hangingPunct="0">
              <a:spcBef>
                <a:spcPct val="20000"/>
              </a:spcBef>
              <a:buFont typeface="Wingdings 2" charset="2"/>
              <a:buNone/>
              <a:defRPr/>
            </a:pPr>
            <a:endParaRPr lang="es-AR" sz="4300" b="1" i="1" dirty="0" smtClean="0">
              <a:latin typeface="+mn-lt"/>
              <a:cs typeface="+mn-cs"/>
            </a:endParaRPr>
          </a:p>
          <a:p>
            <a:pPr algn="just" eaLnBrk="0" fontAlgn="auto" hangingPunct="0">
              <a:spcBef>
                <a:spcPct val="20000"/>
              </a:spcBef>
              <a:buFont typeface="Wingdings 2" charset="2"/>
              <a:buNone/>
              <a:defRPr/>
            </a:pPr>
            <a:endParaRPr lang="es-EC" sz="4300" b="1" i="1" dirty="0" smtClean="0">
              <a:latin typeface="+mn-lt"/>
              <a:cs typeface="+mn-cs"/>
            </a:endParaRPr>
          </a:p>
          <a:p>
            <a:pPr algn="ctr" eaLnBrk="0" fontAlgn="auto" hangingPunct="0">
              <a:spcBef>
                <a:spcPct val="20000"/>
              </a:spcBef>
              <a:buFont typeface="Wingdings 2" charset="2"/>
              <a:buNone/>
              <a:defRPr/>
            </a:pPr>
            <a:r>
              <a:rPr lang="es-EC" sz="4300" b="1" i="1" dirty="0" smtClean="0">
                <a:latin typeface="+mn-lt"/>
                <a:cs typeface="+mn-cs"/>
              </a:rPr>
              <a:t>AUTOR: CARLOS ABALCO</a:t>
            </a:r>
            <a:r>
              <a:rPr lang="es-EC" sz="3200" b="1" dirty="0" smtClean="0">
                <a:latin typeface="+mn-lt"/>
                <a:cs typeface="+mn-cs"/>
              </a:rPr>
              <a:t>	.</a:t>
            </a:r>
            <a:endParaRPr lang="es-EC" sz="3200" b="1" dirty="0">
              <a:latin typeface="+mn-lt"/>
              <a:cs typeface="+mn-cs"/>
            </a:endParaRPr>
          </a:p>
        </p:txBody>
      </p:sp>
      <p:sp>
        <p:nvSpPr>
          <p:cNvPr id="48130" name="AutoShape 2" descr="data:image/jpeg;base64,/9j/4AAQSkZJRgABAQAAAQABAAD/2wCEAAkGBxAPEBAQDxIQDRAPDg8QDxAQEBAPEA8NFBUXFhQRFRUYHCsgGBolGxQWIjEhJSkrMTouFx8zODMsNygtLisBCgoKDg0OGxAQGiwkHyQsLCwsLCwsLCwtLSwtLCwsLCwsLiwsLCwsLCwsLSssLC8tLCwsLCwsLSwsLCwsLCwsLP/AABEIAMIBAwMBEQACEQEDEQH/xAAbAAEAAgMBAQAAAAAAAAAAAAAAAwUBAgQGB//EAEAQAAIBAgQDBQQHBQcFAAAAAAECAAMRBBIhMQUTUSJBYXGBBjKRoSNCUmKxwdEUcqKywhUkQ1OCkuEHM2Nz8P/EABoBAQADAQEBAAAAAAAAAAAAAAABAgMEBQb/xAA0EQACAQIEAgkDBAIDAQAAAAAAAQIDEQQSITFBUQUTImFxgZGh8DKx0RRCweEjUoKS8Qb/2gAMAwEAAhEDEQA/APhsAQBAEAQBAEAQBAEAQBAEAQBAEAQBAEAQBAEAQBAEAQBAEAQBAEAQBAEAQBAEAQBAEAQBAEAQBAEAQBAEAQBAEAQBAEAQBAEAQBAEAQBAEAQBAEAQBAEAQBAEAQBAEAQBAEAQBAEAQBAEAQBAEAQBAEAQBAEAQBAEAQBAEAQBAEAQBAEAQBAEAQBAMhZFwSLSkZiLm4oyuYrc3FGRmFxyYzC5qaMZhc0alLZibkZQy1ybmskkQBAEAQBAEAQBAEAQBAEAQBAEAQBAEAQBAEAQDIEAlSnKORVs6KVAnYSjkVuWGH4YzSupBZUOCX7osLHYnA/CLCxseB+EWFjnrcC8IsLFdiODsNoBW18KV3ElSJucj0pdSLJkLLaXTLGskCAIAgCAIAgCAIAgCAIAgCAIAgCAIAgCAZAvAJ6dOZuRRsscHgi5md7lT0vDeC7aQkLHpcFwPwlrE2LenwYKLtZR1YgD4mTYlIjapg10Nej6OrfhK54riaKjN8GBiMCf8el6m34x1kOZPUz5HRT4dSqj6J6dX9x1f8DLKz2KODW6OPF8A8IsVsee4jwHfSVsRY8pxHhJS9hI2IKWrSllIlM5nS01TLpmkkkQBAEAQBAEAQBAEAQBAEAQBAEAQBAMgQCekkzkyrZacPwRc+Ez3KHtuC8GvbSSkTY9auEo4WmKldhTXZRuznoqjUmTJqKuzSFOU3aKKnGe0VZ+zhkGHT7bBXqkfyr8/Ocs8Q39J308Gl9WpT1cI9U5qrtVbq7Fz85i5N7nSoKOxt/ZwG+nnpIuTZAYFTsQfIgxqNDVuG2NxoRsdiIuMpY4HjGLoWGfnoPqVrvp4N7w+PpNI15RMZ4aEu49Nw3G4bHdgDkVz/hOQc5/8bbN5aHwnVTrRnpsziq4aUNd0VPHfZ8i+k0aOax8841wkqSQJQqecq05aLJTOV1tNUy6NZJIgCAIAgCAIAgCAIAgCAIAgCAIAgEtJZWTIZ34ShmIExbM2e24Dw3bSSkSj2FbF0sDTDMA9Vx9FT6/ebookTmoI3o0XUfcefepUxDmpWYu59Aq9yqO4eE4JNyd2erCMYKyIMVj0pEoo5tQbqDZUP3m7vIXPhJy21ZrCEqjtFfg4WrV6xIzEaE5aX0agDvLXv6k2hS4RR0/p6dNZqj/AI+2oHBScjMqnmMiqx7Z7S5hr1t3b/GS3LiyI1KGrjHZX2Nv7CBVWyrZmRQGpgEFnZO0O62W/fv4SUpcGVliYXyuCfo/4MNhK9HVWdADbRrre+wRtOndsRI7XHX56k2w09uz7f0TUOKkaVlBH+ZTB0/eTf1F/ISNHsUqYecNVqvf0/Hodr0lYBkIYGzKym4PQgiVasYp3PVcC9phXAwuOILns0cS27nup1T3no3x6zro1r9mXqcOIw6+qHoV3tNwe2bTrOho89nzDjOByMTKbFSkqpNIssmQGaFzEAQBAEAQBAEAQBAEAQBAEAQBAMgQDqpLMpMoz0PA8LcgyiKnvcE6Yek1V/dQXt3s3co8SZZuyuXhFydkUQrviKjVahuzH0Ve5R4CcUm5O7PVglFWRjG4s60qRy20qONx9xT16nu7tdRV2j4nXh6Dqu7+n79y/l/Fnh/D1srP2KV2GmmYqLkA7Dp5kDvvKpZtWddauqf+OmtfsdWe2XlAKaSmzW1cZTzNDuNb6i+hlczckoK/D8fOdirgoxcq8rJ/xr9r7HNhKnMqKly2a4A2UaHQDYbnQTevg60aTnNpW+cDih0vgnNUqKbb42099fY1wTqzaAjKGcmw91BmP4S1fAVacb5lq0uO7djKn07hqzccjWjey2SvzN8PXLEEHPlu3a1ZRlykgnUaAeF1WZ1adahrNaHVRr4TF6UZWb4bez38jfEU6dRQUUU3tTQU1I1fM9za120yC/W979+ejR1rraUsstVq23yOOm1TDORY2v8ASUtNfvL3ZvkfgRZPhL5/RStQVSPWUt/v/fx8ztxKq6hl7SsLg9QZNjz8x6HgfFjiaRoVjmrUV0Y6mpS2BPUjQH0PWddKeZWe552Ip5XdbM8x7SYIa6S7OVnhMTTsSIiwjhqCaoujSWJEAQBAEAQBAEAQBAEAQBAEAQDemJVkM7sMlyBMpGbPZ8Eo7QgdPH8XmdKA92mAz+NQjQegP8UzqvgduHjZZiJqhpoMvvucqeB729Bc/Ad8wdlqztpQdSaguJPwfAK7ZSbKiF2ubkqCLk9+5uT0uZiu1LU9mvLqKaUF3L5zOziGOPvKLUyeympXMBazeQsNLaAEATahQeLm4Xslvz8vnjyPJxmJj0dSzNXqS25Lvfy722uzjqUWGXEUiSuYWvqaVT7DeHj3ieph402nhZpJ24fuX+y/nin3WZ8ziq1ac1i1JvXj+1/6vu5cGu8sMDw/+80KlNSaVQ5xYXFPuZD0sxt6icmKrt4KtSqPtwVn38VJeK97m2HopYulVprsSd13cGvJ6ehDTwfLpYx9srfs6+r9v5ATepV66vh6a4rrH5R092Ywp9VRxFTk8i83r7HNiMNyaKg6VK9nPVaAPYHqdfQTalL9RiJNfTT7PjLj/wBVp5syqLqKEU/qnr4RW3q9fJGtAPTCOxyEkGkfrG31vLx7/jOLF4aLm+oWsfqtsu7x425eKv8AQ9F9LSyRpYx9mWkW9/Pu4KXPnuunEhay0wifTDMCEFhlUaADYLlF/PNOC6ktNz3Iwlh6jzPsd/zfmV+DfI2T6lS5X7tW1yPIi58x4y8HmVjnx1HJLOtnv4/383MftLUKqVV3RrkfaXZl9Reaxdnc82azKxd8ZCuuZdVYBgeoIuDOpnmNHz3i9KzSpUp6omsWXRBLlhAEAQBAEAQBAEAQBAEAQBAEAmoiUkVZZ8PXtCZMoez4SLWkolFXQqcyo1Q/Xct6E6D4TB6s9COisdvvVD0pqEH7xAZvkU+E56zskj2ei6d1Kb8P5fzuLytmpUuSQFPMqFyVAJUZVBB3AzCoPEAeUq1LSnHduxtB05SliJ/TFX8LXfste5srhUambsMyVOyRq1N17lzLs3S2ontTjQjCNBStLg19Sb427/R7HwlbF1qtaWIqK6k9v2tcFfmuHFblxwbhjK6HD3r4eq3Lqq9iUU6lagGgsLkMNNPGcOIlTp4aVKs8lWCcovm+cO57SjuuN9zfDU59ep0e1Tk8slyXKXhuns/M9fiuXhaLuqBUQXyIEQEn4AeZnxvW1sZWWeV2+L5H1VOFOjHLBJLuOEYOji6VIgclWq8+pSYWd21BBHie8aEbTvp46vg6k5S1koZIvgldWfkvfc48RgqVeMY7Rz5mue/3Zy4/2fY1KmJrWrAZmWilxdV0RSzW0sLnTrvPTw3S9ONGng8O8rdrzlwb+ppcXfY86v0bKVaeJrdrlBcbbK/LmePx2GxFdufbsg2dmIp0lTYKGbQAbW3nu1p0cEoQg9v27yfe1u78X3nixjXxcpVJrz2iu7XTTl/JNhnA2bOpQo5W65qbDW1/TcbjaebjIdXUVRK0Za2089tO/c+16HxH6zC9W5XnTa11/wCL115p6cCLjWDVDakS30dOqme2ZXIDqGtp9k+tpzpqElY70pYijJTWuq9OPqcOMYOoYbMoYeRFxOq1j5+53cMxGfDKDqaZan6DUfIibw+k4qytI81xtN4ZieeqiXiWRzGalzEAQBAEAQBAEAQBAEAQBAEAQCejM5FWW3DRrMih6enUy0qh6UnI88pklo7o4eGd0yO65ZYFls12W5qVb3YDQOQO/oBOStGTloj28DjcLSoqM6kU9b3a5l1QptiWsX5jFdWLh2ygWtv0ihW6msqlTZfgrjquGxGEnh8NON3wi1tdX9tCTh3C357KhylQQTzKWVwNwyE6i57x+U66/SWFqTU6sdtn2vuuPKzPkqGBqRm6cJW9NfFcvFHruDYKlRLO3LpVCMpC1FCMuhDBb6HeeD0vjKuLUadNSnBapuLunta9ldeOvNs9fB4aGHblopPe23pw8tCzrNh3Uo7UXVhZlZkZSPEGeJGjiIu8YST8Gd3Wx5lRiqNOmVZByqbUalNFphVpqhAYVio0Z+wMt7WGbW5tPZw0Jqm89227vd+XvqQ5JanXgQtOiUaqtV81QAVKm5uQEN7nuHznBiac3WvGDSVtUn68ETnWx57i/Ba1YMXqLU7LZVDqEGmgA0An1WF6UwVCm4U4NX3bTu+9vVv1PDxPRuIrSzSle2y4LwWx5vh2BZKHMcqAHK3D02U9DdSR32kYjExqUo0le6d9nt5nZ/8APqOGnOtUkowatq1a6atr6kVZk+0n+5f1nKoS5H0j6TwPCrH1RWZgaQtsGqKPJXZR8hO9bLwR87UlFzk4u6u7eF9DfglTs1l6Mp+II/pmsDkr7oreMd8lnOecqy0SUcjTZGhiAIAgCAIAgCAIAgCAIAgCAIB0UZnIqy04edZkUPQA3pVB1pv/ACmSWh9SOfhbbTM6zp4bhTVq8sFVL13RS18t2chb2B3uPjIlueFiIZsQ4XtdnofZ6iaWKVGFmDVKTC4NmFwRpvqLThxivTfcb9FPqsWk+9fPNFzSdKWNZRTCF2VWe5OrXN1GwBJW/kZxZZTo77HsdbTpYtpR30v4/l29zPtHwBq9RKikWIFNrqSVNyVOm4udek9TonpFYenKm13rX2/BtisO6klJeB5o8PNyoGbWwIHveQn0ix1G13I5n0diVrkdvL8l7hsFiqlFaYCVFoFTRZyQaVV82YA2syqF9GOxsJ4VbEYdYh1HdRejt+78ZvdeJvGnUVNR4ra/D/wtOC+zq4cmq55tdr3bUhb72vqSe9j8p5/SHSM8SlTissFsvz/CNcPh1T7T1fM6uMgLQqliVAptqDlN+4AjqbCebRi+sVuZpiZJUZXdtDytfDmlgEDb1avM8ltcfgD6z0IyUsQ2uCseFiU6XR8Yv90r+W/4KPjHDmw7KjkFjSp1GUXBplxflsDsw/AiehseRVpOlJJvhfw7jgp6UV/eqH0LsR8jNGfQYfSlHwQ4Q1hWPUoPhf8AWWiRWexw8UbeGYFBVl4ko5GmqNDEkCAIAgCAIAgCAIAgCAIAgCATUTKSKsscG2sxZQ9Dg30t10kg5OHnKcp3UkHzGkqzrvctaAK1SQSCclRSNLHbQjoVv6zOppZnkY6LjVU18aPU4iic1LEoFQVvpAKdNqdNKqHtIt1ANuzcrpmzW2mNWOZX4MrUbjKNaHj5r59y54hVT6KutPM5HZcnsggGysAdw1jt3Tgo0pawbPar16clCtGN2+PLu8Uzsao9XDDIrs7DKcpsQw3JPQ/naXhTUKmrO/BV4zUZy4b/AD3KKnhnVhlV86m4UIS4I1vl3na7WuetiK6dFtPcs+A1a+dadRXVAth/d3QBQD2cxsFHoTOavThlbX3PIUtT0JpzhcS9zzfGKBxdZaCN9Gi3qEahX138dh6mddJKjDO1q9jzcTmxFZU4vRbkGPorVr0qR1o0MgqGxIygqGuACfsroDvsZphKOt3x18jjxklWrxpraHx/wjyPtBiC71Ktr390WUXAAVRZQACbDQAC50AnUnmkeVUvVq6cWVeM7CKm+VQt+tha82PoVorEfD+zSJ+2zN6bflLowqu8is4i+8gzKeqZpEsjlM1LmIAgCAIAgCAIAgCAIAgCAIAgElIysiGd2HbUTFmbLvB1YAxHZqBu59f9Q3/KQzeDurFtRNwrjU09SBqTTPvAfAH/AEiUkrqxnXpdbDLx4HtvZ5UqoaDkKtQ56L6WWvYAXJOqkAj1Nt9cqVmsj+M8+jaSdOXl4llgAad6VZDkJGZHUgq3c1jrMqlFt3WjOjDVuqbp1F2X7d5NjeDampSCBFTMLMbmwuSNPz/4iE/2y3PZhUnTX+K2Tfn42LSirZjU5BD3NN2V6Z7SrnZSb7gLr5AS36SbWVPQu6sLaSuvPwOluZ/ktqSou9EDMNxfNpaR+hn3Fethz+/4KXDcPq1HFU5gjszHLUsVBJt8JEnGKyrh3CVWpPspLLzW/r3k2MZKC8uiAGPTWx6nq0zjSlUeaZxV8RGhHq6W/wBv7KjiVD9mptT051ULzdO3Sp9q9LN966k26EG952TWSNuLPMmuqhbi9/A8TjgC9vq0yGbxf6i/1ei9ZWiuJbB0desfkUPEahZso3Y2E3R6d7E1ZgqhRsoAHpLHM3cpMa9zIIK2qZrEujnmhYQBAEAQBAEAQBAEAQBAEAQBAMqZDB10mmUkZss8JVlCpYsoqLl791PRpJeLsyThWLKmx0INiOhlWjY9rwcgDT/tnX/1k/0/h5bZ5b6o5cRQzPPHc9nRtVCrUsrKABUAF2sAqBttLW1J2UeJOq7WjMVJTspep0Lh6tHa+XTWxKEEXG+28rOjfdGkJVaO23sTGqG99WNxY2qVACOlr2t4SMs+EjVYmD+qHoZaonSq2t+1Wqb9fe/+tFqn+xP6mktov1NGeo4CoAi3Ci1gATsMx0G0iNBblJYmrNWjovnE5zTSkpNs9U5hr7iDVWFvrEg/hNdI+JinGmubPNcYc627TtcknW1/rN+nfMXG+rKU6Lqyu9uJ4niuIVAVBvuSTuzHcnxl4o9KyWiKfCC5NRvEJ5d7S5ScuBHiq0gyKeu95KCOKqZtFGiI5YkQBAEAQBAEAQBAEAQBAM2gC0EXM5YFzOSCMxvTNpSSDO2hUmTRRlph60gEtVM3aXRx/EOnnJLxlbRl17O8c5bANtexB7pVq2pqfUeDutVA1Ihl71vt5dPKaJKWpz1KSbvxLajWyEdoIQbgNlNj1F9L6naWs0ZWnAnWulrFaZ31AsTc33+UXRCqLikDXS2i0wSCL2JsT3i+x+MXQ6xckR4jE5tGca/VFhpcta25FztGrDlKehxYpLKToigasbbeA/WVy8y8aP8AsfO/abjiLmSmetzuSepMzep1JWR4sk1jmb3P5v8AiSkVlKxtXqyTIrMTVkEFfVeaRRdIhyXmhOYxy5IzDJBNzGWBcxaCRAMQBAEAQBAEAQDYCCDcCCrZuFkFWzcJBXMKlI7jcfOCYz5mKTzOSLtHbQqzMqd9GtAJXUPr7rdzD8+skspWO/hfHMRhGupNu8jVSPESLcUaKSZ7Dh3/AFBRgBVUea6S2drcWRb0fazBt93y0jrEQ4XN39qcGO8nzN46xEdWiuxft1QQHlrf8PlHWPgi2U8pxj2xr4nsLcL9lNB6n9ZV3e40RRcsk5qhzH7Pd69ZJRz5CrWkFDhr1oIOCrUlooskRUqZY37h8z0mq0InLKTGnJMsxqacFsxoUgsmaFYLJmhEktc0MEmIJEAQBAEAQBAJVEFGSKsgo2TIkFGyZUkGbkSLTgo5HPisKR2l9R+Yg2pVl9LIaVSUlE3aOulWmZU66daCDoStBJlgjbgX6jQ/ESSVJoxyV7iw9f1gnOxyh9pz6j9IGdjloO6/mSYGZmxq220kFSCpWgHLVrQQclWrLJFkjShQNQ6aKNz+XnNErFalRQXeWK0ABYaAQcbm27s1NOCVIjanJLKRE6QXTIWWSaJkTCDRMiaSXRrBIgCAIAgCAZEAlWQZsnQQZsnQSDJnQgkGTZMqwUbJAsFGzjxfD812TRu8dx/Qxc6KWJy6S2K/MVNmBUjcGQ4nYrSV0TpWmbiRYnStIIJVrQDcVoA50Awa0AiatAIXrSbE2OapVl1EskT4TANU1a6r/E36S2xz1cRGGkdWWyUgoAUWA7pBwubk7swVgXNGWSWTImWC6ZC4kmiZz1BJNUc7waoheSaI0gsIAgCAIAgGRAJVkGbJkMGbOhDIMmidGgzaJlaQZtEgaCjRuGkEWNK1FKgswv0PePIwTCcoPssrq3DWHuHMOh0P6GTodkMVF/UrHKxZfeBXzEjKdCcZbM2WvK5BlNxXkZRYc+MpFjU15OUmxoat9BqegkqJNrE1LBVH3GQdW3+EtZIxnXhHvLDDYFE1Pbbqe7yEXOSpXnPTZHWWkGFjUtBNjUtBNiNmklkiNmgukQO0k1SIHMGqRzuZJoiF5JojSCwgCAIAgCAIBIpgoyVWkFWiVXgzaJlqSCjiSLUgo4kgqSCuU2FWCuU2FWCMpkVYIymTUgZSF6FM7qPTT8ILqpUWzIzgqfiP9Rk3L9fUH7FT+9/ui46+obLhaQ+rfzJMFXVqPiToVX3QF8gBIM3d7m3NgjKY5sE5THNgZTU1YJympqwWymhqSSVEjapBdRImeC6iRM0k0SImMF0iJpJdGsEiAIAgCAIAgGwMEGwMFbG4aQVaNw8EWNxUgrlNhUgrlNhUkEZTPNgjKbc2BlHNgjKZ5sDIZ5sEZRzYGUc2BlMc2Ccg5sDKY5sDKYNWCcpjmwTlNTUgnKampJJympqQWymheCUjQtBaxoTJLWNTBJiCRAEAQBAEAQDMAXgGc0EWGeBYzzIIymeYYGVDmmBkQ5xgjIjPOMDIhzzAyIc8wMiHPMiwyIc8xYZEOeYsMiHPMmwyIc8wMiHOMDIhzjAyIxzTAyIc0wTlRjmGBlGeBlMZ4JsYvAsLwSYgCAIAgCAIAgCAIAgCAIAgCAIAgCAIAgCAIAgCAIAgCAIAgCAIAgCAIAgCAIA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48132" name="AutoShape 4" descr="data:image/jpeg;base64,/9j/4AAQSkZJRgABAQAAAQABAAD/2wCEAAkGBxAPEBAQDxIQDRAPDg8QDxAQEBAPEA8NFBUXFhQRFRUYHCsgGBolGxQWIjEhJSkrMTouFx8zODMsNygtLisBCgoKDg0OGxAQGiwkHyQsLCwsLCwsLCwtLSwtLCwsLCwsLiwsLCwsLCwsLSssLC8tLCwsLCwsLSwsLCwsLCwsLP/AABEIAMIBAwMBEQACEQEDEQH/xAAbAAEAAgMBAQAAAAAAAAAAAAAAAwUBAgQGB//EAEAQAAIBAgQDBQQHBQcFAAAAAAECAAMRBBIhMQUTUSJBYXGBBjKRoSNCUmKxwdEUcqKywhUkQ1OCkuEHM2Nz8P/EABoBAQADAQEBAAAAAAAAAAAAAAABAgMEBQb/xAA0EQACAQIEAgkDBAIDAQAAAAAAAQIDEQQSITFBUQUTImFxgZGh8DKx0RRCweEjUoKS8Qb/2gAMAwEAAhEDEQA/APhsAQBAEAQBAEAQBAEAQBAEAQBAEAQBAEAQBAEAQBAEAQBAEAQBAEAQBAEAQBAEAQBAEAQBAEAQBAEAQBAEAQBAEAQBAEAQBAEAQBAEAQBAEAQBAEAQBAEAQBAEAQBAEAQBAEAQBAEAQBAEAQBAEAQBAEAQBAEAQBAEAQBAEAQBAEAQBAEAQBAEAQBAMhZFwSLSkZiLm4oyuYrc3FGRmFxyYzC5qaMZhc0alLZibkZQy1ybmskkQBAEAQBAEAQBAEAQBAEAQBAEAQBAEAQBAEAQDIEAlSnKORVs6KVAnYSjkVuWGH4YzSupBZUOCX7osLHYnA/CLCxseB+EWFjnrcC8IsLFdiODsNoBW18KV3ElSJucj0pdSLJkLLaXTLGskCAIAgCAIAgCAIAgCAIAgCAIAgCAIAgCAZAvAJ6dOZuRRsscHgi5md7lT0vDeC7aQkLHpcFwPwlrE2LenwYKLtZR1YgD4mTYlIjapg10Nej6OrfhK54riaKjN8GBiMCf8el6m34x1kOZPUz5HRT4dSqj6J6dX9x1f8DLKz2KODW6OPF8A8IsVsee4jwHfSVsRY8pxHhJS9hI2IKWrSllIlM5nS01TLpmkkkQBAEAQBAEAQBAEAQBAEAQBAEAQBAMgQCekkzkyrZacPwRc+Ez3KHtuC8GvbSSkTY9auEo4WmKldhTXZRuznoqjUmTJqKuzSFOU3aKKnGe0VZ+zhkGHT7bBXqkfyr8/Ocs8Q39J308Gl9WpT1cI9U5qrtVbq7Fz85i5N7nSoKOxt/ZwG+nnpIuTZAYFTsQfIgxqNDVuG2NxoRsdiIuMpY4HjGLoWGfnoPqVrvp4N7w+PpNI15RMZ4aEu49Nw3G4bHdgDkVz/hOQc5/8bbN5aHwnVTrRnpsziq4aUNd0VPHfZ8i+k0aOax8841wkqSQJQqecq05aLJTOV1tNUy6NZJIgCAIAgCAIAgCAIAgCAIAgCAIAgEtJZWTIZ34ShmIExbM2e24Dw3bSSkSj2FbF0sDTDMA9Vx9FT6/ebookTmoI3o0XUfcefepUxDmpWYu59Aq9yqO4eE4JNyd2erCMYKyIMVj0pEoo5tQbqDZUP3m7vIXPhJy21ZrCEqjtFfg4WrV6xIzEaE5aX0agDvLXv6k2hS4RR0/p6dNZqj/AI+2oHBScjMqnmMiqx7Z7S5hr1t3b/GS3LiyI1KGrjHZX2Nv7CBVWyrZmRQGpgEFnZO0O62W/fv4SUpcGVliYXyuCfo/4MNhK9HVWdADbRrre+wRtOndsRI7XHX56k2w09uz7f0TUOKkaVlBH+ZTB0/eTf1F/ISNHsUqYecNVqvf0/Hodr0lYBkIYGzKym4PQgiVasYp3PVcC9phXAwuOILns0cS27nup1T3no3x6zro1r9mXqcOIw6+qHoV3tNwe2bTrOho89nzDjOByMTKbFSkqpNIssmQGaFzEAQBAEAQBAEAQBAEAQBAEAQBAMgQDqpLMpMoz0PA8LcgyiKnvcE6Yek1V/dQXt3s3co8SZZuyuXhFydkUQrviKjVahuzH0Ve5R4CcUm5O7PVglFWRjG4s60qRy20qONx9xT16nu7tdRV2j4nXh6Dqu7+n79y/l/Fnh/D1srP2KV2GmmYqLkA7Dp5kDvvKpZtWddauqf+OmtfsdWe2XlAKaSmzW1cZTzNDuNb6i+hlczckoK/D8fOdirgoxcq8rJ/xr9r7HNhKnMqKly2a4A2UaHQDYbnQTevg60aTnNpW+cDih0vgnNUqKbb42099fY1wTqzaAjKGcmw91BmP4S1fAVacb5lq0uO7djKn07hqzccjWjey2SvzN8PXLEEHPlu3a1ZRlykgnUaAeF1WZ1adahrNaHVRr4TF6UZWb4bez38jfEU6dRQUUU3tTQU1I1fM9za120yC/W979+ejR1rraUsstVq23yOOm1TDORY2v8ASUtNfvL3ZvkfgRZPhL5/RStQVSPWUt/v/fx8ztxKq6hl7SsLg9QZNjz8x6HgfFjiaRoVjmrUV0Y6mpS2BPUjQH0PWddKeZWe552Ip5XdbM8x7SYIa6S7OVnhMTTsSIiwjhqCaoujSWJEAQBAEAQBAEAQBAEAQBAEAQDemJVkM7sMlyBMpGbPZ8Eo7QgdPH8XmdKA92mAz+NQjQegP8UzqvgduHjZZiJqhpoMvvucqeB729Bc/Ad8wdlqztpQdSaguJPwfAK7ZSbKiF2ubkqCLk9+5uT0uZiu1LU9mvLqKaUF3L5zOziGOPvKLUyeympXMBazeQsNLaAEATahQeLm4Xslvz8vnjyPJxmJj0dSzNXqS25Lvfy722uzjqUWGXEUiSuYWvqaVT7DeHj3ieph402nhZpJ24fuX+y/nin3WZ8ziq1ac1i1JvXj+1/6vu5cGu8sMDw/+80KlNSaVQ5xYXFPuZD0sxt6icmKrt4KtSqPtwVn38VJeK97m2HopYulVprsSd13cGvJ6ehDTwfLpYx9srfs6+r9v5ATepV66vh6a4rrH5R092Ywp9VRxFTk8i83r7HNiMNyaKg6VK9nPVaAPYHqdfQTalL9RiJNfTT7PjLj/wBVp5syqLqKEU/qnr4RW3q9fJGtAPTCOxyEkGkfrG31vLx7/jOLF4aLm+oWsfqtsu7x425eKv8AQ9F9LSyRpYx9mWkW9/Pu4KXPnuunEhay0wifTDMCEFhlUaADYLlF/PNOC6ktNz3Iwlh6jzPsd/zfmV+DfI2T6lS5X7tW1yPIi58x4y8HmVjnx1HJLOtnv4/383MftLUKqVV3RrkfaXZl9Reaxdnc82azKxd8ZCuuZdVYBgeoIuDOpnmNHz3i9KzSpUp6omsWXRBLlhAEAQBAEAQBAEAQBAEAQBAEAmoiUkVZZ8PXtCZMoez4SLWkolFXQqcyo1Q/Xct6E6D4TB6s9COisdvvVD0pqEH7xAZvkU+E56zskj2ei6d1Kb8P5fzuLytmpUuSQFPMqFyVAJUZVBB3AzCoPEAeUq1LSnHduxtB05SliJ/TFX8LXfste5srhUambsMyVOyRq1N17lzLs3S2ontTjQjCNBStLg19Sb427/R7HwlbF1qtaWIqK6k9v2tcFfmuHFblxwbhjK6HD3r4eq3Lqq9iUU6lagGgsLkMNNPGcOIlTp4aVKs8lWCcovm+cO57SjuuN9zfDU59ep0e1Tk8slyXKXhuns/M9fiuXhaLuqBUQXyIEQEn4AeZnxvW1sZWWeV2+L5H1VOFOjHLBJLuOEYOji6VIgclWq8+pSYWd21BBHie8aEbTvp46vg6k5S1koZIvgldWfkvfc48RgqVeMY7Rz5mue/3Zy4/2fY1KmJrWrAZmWilxdV0RSzW0sLnTrvPTw3S9ONGng8O8rdrzlwb+ppcXfY86v0bKVaeJrdrlBcbbK/LmePx2GxFdufbsg2dmIp0lTYKGbQAbW3nu1p0cEoQg9v27yfe1u78X3nixjXxcpVJrz2iu7XTTl/JNhnA2bOpQo5W65qbDW1/TcbjaebjIdXUVRK0Za2089tO/c+16HxH6zC9W5XnTa11/wCL115p6cCLjWDVDakS30dOqme2ZXIDqGtp9k+tpzpqElY70pYijJTWuq9OPqcOMYOoYbMoYeRFxOq1j5+53cMxGfDKDqaZan6DUfIibw+k4qytI81xtN4ZieeqiXiWRzGalzEAQBAEAQBAEAQBAEAQBAEAQCejM5FWW3DRrMih6enUy0qh6UnI88pklo7o4eGd0yO65ZYFls12W5qVb3YDQOQO/oBOStGTloj28DjcLSoqM6kU9b3a5l1QptiWsX5jFdWLh2ygWtv0ihW6msqlTZfgrjquGxGEnh8NON3wi1tdX9tCTh3C357KhylQQTzKWVwNwyE6i57x+U66/SWFqTU6sdtn2vuuPKzPkqGBqRm6cJW9NfFcvFHruDYKlRLO3LpVCMpC1FCMuhDBb6HeeD0vjKuLUadNSnBapuLunta9ldeOvNs9fB4aGHblopPe23pw8tCzrNh3Uo7UXVhZlZkZSPEGeJGjiIu8YST8Gd3Wx5lRiqNOmVZByqbUalNFphVpqhAYVio0Z+wMt7WGbW5tPZw0Jqm89227vd+XvqQ5JanXgQtOiUaqtV81QAVKm5uQEN7nuHznBiac3WvGDSVtUn68ETnWx57i/Ba1YMXqLU7LZVDqEGmgA0An1WF6UwVCm4U4NX3bTu+9vVv1PDxPRuIrSzSle2y4LwWx5vh2BZKHMcqAHK3D02U9DdSR32kYjExqUo0le6d9nt5nZ/8APqOGnOtUkowatq1a6atr6kVZk+0n+5f1nKoS5H0j6TwPCrH1RWZgaQtsGqKPJXZR8hO9bLwR87UlFzk4u6u7eF9DfglTs1l6Mp+II/pmsDkr7oreMd8lnOecqy0SUcjTZGhiAIAgCAIAgCAIAgCAIAgCAIB0UZnIqy04edZkUPQA3pVB1pv/ACmSWh9SOfhbbTM6zp4bhTVq8sFVL13RS18t2chb2B3uPjIlueFiIZsQ4XtdnofZ6iaWKVGFmDVKTC4NmFwRpvqLThxivTfcb9FPqsWk+9fPNFzSdKWNZRTCF2VWe5OrXN1GwBJW/kZxZZTo77HsdbTpYtpR30v4/l29zPtHwBq9RKikWIFNrqSVNyVOm4udek9TonpFYenKm13rX2/BtisO6klJeB5o8PNyoGbWwIHveQn0ix1G13I5n0diVrkdvL8l7hsFiqlFaYCVFoFTRZyQaVV82YA2syqF9GOxsJ4VbEYdYh1HdRejt+78ZvdeJvGnUVNR4ra/D/wtOC+zq4cmq55tdr3bUhb72vqSe9j8p5/SHSM8SlTissFsvz/CNcPh1T7T1fM6uMgLQqliVAptqDlN+4AjqbCebRi+sVuZpiZJUZXdtDytfDmlgEDb1avM8ltcfgD6z0IyUsQ2uCseFiU6XR8Yv90r+W/4KPjHDmw7KjkFjSp1GUXBplxflsDsw/AiehseRVpOlJJvhfw7jgp6UV/eqH0LsR8jNGfQYfSlHwQ4Q1hWPUoPhf8AWWiRWexw8UbeGYFBVl4ko5GmqNDEkCAIAgCAIAgCAIAgCAIAgCATUTKSKsscG2sxZQ9Dg30t10kg5OHnKcp3UkHzGkqzrvctaAK1SQSCclRSNLHbQjoVv6zOppZnkY6LjVU18aPU4iic1LEoFQVvpAKdNqdNKqHtIt1ANuzcrpmzW2mNWOZX4MrUbjKNaHj5r59y54hVT6KutPM5HZcnsggGysAdw1jt3Tgo0pawbPar16clCtGN2+PLu8Uzsao9XDDIrs7DKcpsQw3JPQ/naXhTUKmrO/BV4zUZy4b/AD3KKnhnVhlV86m4UIS4I1vl3na7WuetiK6dFtPcs+A1a+dadRXVAth/d3QBQD2cxsFHoTOavThlbX3PIUtT0JpzhcS9zzfGKBxdZaCN9Gi3qEahX138dh6mddJKjDO1q9jzcTmxFZU4vRbkGPorVr0qR1o0MgqGxIygqGuACfsroDvsZphKOt3x18jjxklWrxpraHx/wjyPtBiC71Ktr390WUXAAVRZQACbDQAC50AnUnmkeVUvVq6cWVeM7CKm+VQt+tha82PoVorEfD+zSJ+2zN6bflLowqu8is4i+8gzKeqZpEsjlM1LmIAgCAIAgCAIAgCAIAgCAIAgElIysiGd2HbUTFmbLvB1YAxHZqBu59f9Q3/KQzeDurFtRNwrjU09SBqTTPvAfAH/AEiUkrqxnXpdbDLx4HtvZ5UqoaDkKtQ56L6WWvYAXJOqkAj1Nt9cqVmsj+M8+jaSdOXl4llgAad6VZDkJGZHUgq3c1jrMqlFt3WjOjDVuqbp1F2X7d5NjeDampSCBFTMLMbmwuSNPz/4iE/2y3PZhUnTX+K2Tfn42LSirZjU5BD3NN2V6Z7SrnZSb7gLr5AS36SbWVPQu6sLaSuvPwOluZ/ktqSou9EDMNxfNpaR+hn3Fethz+/4KXDcPq1HFU5gjszHLUsVBJt8JEnGKyrh3CVWpPspLLzW/r3k2MZKC8uiAGPTWx6nq0zjSlUeaZxV8RGhHq6W/wBv7KjiVD9mptT051ULzdO3Sp9q9LN966k26EG952TWSNuLPMmuqhbi9/A8TjgC9vq0yGbxf6i/1ei9ZWiuJbB0desfkUPEahZso3Y2E3R6d7E1ZgqhRsoAHpLHM3cpMa9zIIK2qZrEujnmhYQBAEAQBAEAQBAEAQBAEAQBAMqZDB10mmUkZss8JVlCpYsoqLl791PRpJeLsyThWLKmx0INiOhlWjY9rwcgDT/tnX/1k/0/h5bZ5b6o5cRQzPPHc9nRtVCrUsrKABUAF2sAqBttLW1J2UeJOq7WjMVJTspep0Lh6tHa+XTWxKEEXG+28rOjfdGkJVaO23sTGqG99WNxY2qVACOlr2t4SMs+EjVYmD+qHoZaonSq2t+1Wqb9fe/+tFqn+xP6mktov1NGeo4CoAi3Ci1gATsMx0G0iNBblJYmrNWjovnE5zTSkpNs9U5hr7iDVWFvrEg/hNdI+JinGmubPNcYc627TtcknW1/rN+nfMXG+rKU6Lqyu9uJ4niuIVAVBvuSTuzHcnxl4o9KyWiKfCC5NRvEJ5d7S5ScuBHiq0gyKeu95KCOKqZtFGiI5YkQBAEAQBAEAQBAEAQBAM2gC0EXM5YFzOSCMxvTNpSSDO2hUmTRRlph60gEtVM3aXRx/EOnnJLxlbRl17O8c5bANtexB7pVq2pqfUeDutVA1Ihl71vt5dPKaJKWpz1KSbvxLajWyEdoIQbgNlNj1F9L6naWs0ZWnAnWulrFaZ31AsTc33+UXRCqLikDXS2i0wSCL2JsT3i+x+MXQ6xckR4jE5tGca/VFhpcta25FztGrDlKehxYpLKToigasbbeA/WVy8y8aP8AsfO/abjiLmSmetzuSepMzep1JWR4sk1jmb3P5v8AiSkVlKxtXqyTIrMTVkEFfVeaRRdIhyXmhOYxy5IzDJBNzGWBcxaCRAMQBAEAQBAEAQDYCCDcCCrZuFkFWzcJBXMKlI7jcfOCYz5mKTzOSLtHbQqzMqd9GtAJXUPr7rdzD8+skspWO/hfHMRhGupNu8jVSPESLcUaKSZ7Dh3/AFBRgBVUea6S2drcWRb0fazBt93y0jrEQ4XN39qcGO8nzN46xEdWiuxft1QQHlrf8PlHWPgi2U8pxj2xr4nsLcL9lNB6n9ZV3e40RRcsk5qhzH7Pd69ZJRz5CrWkFDhr1oIOCrUlooskRUqZY37h8z0mq0InLKTGnJMsxqacFsxoUgsmaFYLJmhEktc0MEmIJEAQBAEAQBAJVEFGSKsgo2TIkFGyZUkGbkSLTgo5HPisKR2l9R+Yg2pVl9LIaVSUlE3aOulWmZU66daCDoStBJlgjbgX6jQ/ESSVJoxyV7iw9f1gnOxyh9pz6j9IGdjloO6/mSYGZmxq220kFSCpWgHLVrQQclWrLJFkjShQNQ6aKNz+XnNErFalRQXeWK0ABYaAQcbm27s1NOCVIjanJLKRE6QXTIWWSaJkTCDRMiaSXRrBIgCAIAgCAZEAlWQZsnQQZsnQSDJnQgkGTZMqwUbJAsFGzjxfD812TRu8dx/Qxc6KWJy6S2K/MVNmBUjcGQ4nYrSV0TpWmbiRYnStIIJVrQDcVoA50Awa0AiatAIXrSbE2OapVl1EskT4TANU1a6r/E36S2xz1cRGGkdWWyUgoAUWA7pBwubk7swVgXNGWSWTImWC6ZC4kmiZz1BJNUc7waoheSaI0gsIAgCAIAgGRAJVkGbJkMGbOhDIMmidGgzaJlaQZtEgaCjRuGkEWNK1FKgswv0PePIwTCcoPssrq3DWHuHMOh0P6GTodkMVF/UrHKxZfeBXzEjKdCcZbM2WvK5BlNxXkZRYc+MpFjU15OUmxoat9BqegkqJNrE1LBVH3GQdW3+EtZIxnXhHvLDDYFE1Pbbqe7yEXOSpXnPTZHWWkGFjUtBNjUtBNiNmklkiNmgukQO0k1SIHMGqRzuZJoiF5JojSCwgCAIAgCAIBIpgoyVWkFWiVXgzaJlqSCjiSLUgo4kgqSCuU2FWCuU2FWCMpkVYIymTUgZSF6FM7qPTT8ILqpUWzIzgqfiP9Rk3L9fUH7FT+9/ui46+obLhaQ+rfzJMFXVqPiToVX3QF8gBIM3d7m3NgjKY5sE5THNgZTU1YJympqwWymhqSSVEjapBdRImeC6iRM0k0SImMF0iJpJdGsEiAIAgCAIAgGwMEGwMFbG4aQVaNw8EWNxUgrlNhUgrlNhUkEZTPNgjKbc2BlHNgjKZ5sDIZ5sEZRzYGUc2BlMc2Ccg5sDKY5sDKYNWCcpjmwTlNTUgnKampJJympqQWymheCUjQtBaxoTJLWNTBJiCRAEAQBAEAQDMAXgGc0EWGeBYzzIIymeYYGVDmmBkQ5xgjIjPOMDIhzzAyIc8wMiHPMiwyIc8xYZEOeYsMiHPMmwyIc8wMiHOMDIhzjAyIxzTAyIc0wTlRjmGBlGeBlMZ4JsYvAsLwSYgCAIAgCAIAgCAIAgCAIAgCAIAgCAIAgCAIAgCAIAgCAIAgCAIAgCAIAgCAIA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48134" name="AutoShape 6" descr="data:image/jpeg;base64,/9j/4AAQSkZJRgABAQAAAQABAAD/2wCEAAkGBxAPEBAQDxIQDRAPDg8QDxAQEBAPEA8NFBUXFhQRFRUYHCsgGBolGxQWIjEhJSkrMTouFx8zODMsNygtLisBCgoKDg0OGxAQGiwkHyQsLCwsLCwsLCwtLSwtLCwsLCwsLiwsLCwsLCwsLSssLC8tLCwsLCwsLSwsLCwsLCwsLP/AABEIAMIBAwMBEQACEQEDEQH/xAAbAAEAAgMBAQAAAAAAAAAAAAAAAwUBAgQGB//EAEAQAAIBAgQDBQQHBQcFAAAAAAECAAMRBBIhMQUTUSJBYXGBBjKRoSNCUmKxwdEUcqKywhUkQ1OCkuEHM2Nz8P/EABoBAQADAQEBAAAAAAAAAAAAAAABAgMEBQb/xAA0EQACAQIEAgkDBAIDAQAAAAAAAQIDEQQSITFBUQUTImFxgZGh8DKx0RRCweEjUoKS8Qb/2gAMAwEAAhEDEQA/APhsAQBAEAQBAEAQBAEAQBAEAQBAEAQBAEAQBAEAQBAEAQBAEAQBAEAQBAEAQBAEAQBAEAQBAEAQBAEAQBAEAQBAEAQBAEAQBAEAQBAEAQBAEAQBAEAQBAEAQBAEAQBAEAQBAEAQBAEAQBAEAQBAEAQBAEAQBAEAQBAEAQBAEAQBAEAQBAEAQBAEAQBAMhZFwSLSkZiLm4oyuYrc3FGRmFxyYzC5qaMZhc0alLZibkZQy1ybmskkQBAEAQBAEAQBAEAQBAEAQBAEAQBAEAQBAEAQDIEAlSnKORVs6KVAnYSjkVuWGH4YzSupBZUOCX7osLHYnA/CLCxseB+EWFjnrcC8IsLFdiODsNoBW18KV3ElSJucj0pdSLJkLLaXTLGskCAIAgCAIAgCAIAgCAIAgCAIAgCAIAgCAZAvAJ6dOZuRRsscHgi5md7lT0vDeC7aQkLHpcFwPwlrE2LenwYKLtZR1YgD4mTYlIjapg10Nej6OrfhK54riaKjN8GBiMCf8el6m34x1kOZPUz5HRT4dSqj6J6dX9x1f8DLKz2KODW6OPF8A8IsVsee4jwHfSVsRY8pxHhJS9hI2IKWrSllIlM5nS01TLpmkkkQBAEAQBAEAQBAEAQBAEAQBAEAQBAMgQCekkzkyrZacPwRc+Ez3KHtuC8GvbSSkTY9auEo4WmKldhTXZRuznoqjUmTJqKuzSFOU3aKKnGe0VZ+zhkGHT7bBXqkfyr8/Ocs8Q39J308Gl9WpT1cI9U5qrtVbq7Fz85i5N7nSoKOxt/ZwG+nnpIuTZAYFTsQfIgxqNDVuG2NxoRsdiIuMpY4HjGLoWGfnoPqVrvp4N7w+PpNI15RMZ4aEu49Nw3G4bHdgDkVz/hOQc5/8bbN5aHwnVTrRnpsziq4aUNd0VPHfZ8i+k0aOax8841wkqSQJQqecq05aLJTOV1tNUy6NZJIgCAIAgCAIAgCAIAgCAIAgCAIAgEtJZWTIZ34ShmIExbM2e24Dw3bSSkSj2FbF0sDTDMA9Vx9FT6/ebookTmoI3o0XUfcefepUxDmpWYu59Aq9yqO4eE4JNyd2erCMYKyIMVj0pEoo5tQbqDZUP3m7vIXPhJy21ZrCEqjtFfg4WrV6xIzEaE5aX0agDvLXv6k2hS4RR0/p6dNZqj/AI+2oHBScjMqnmMiqx7Z7S5hr1t3b/GS3LiyI1KGrjHZX2Nv7CBVWyrZmRQGpgEFnZO0O62W/fv4SUpcGVliYXyuCfo/4MNhK9HVWdADbRrre+wRtOndsRI7XHX56k2w09uz7f0TUOKkaVlBH+ZTB0/eTf1F/ISNHsUqYecNVqvf0/Hodr0lYBkIYGzKym4PQgiVasYp3PVcC9phXAwuOILns0cS27nup1T3no3x6zro1r9mXqcOIw6+qHoV3tNwe2bTrOho89nzDjOByMTKbFSkqpNIssmQGaFzEAQBAEAQBAEAQBAEAQBAEAQBAMgQDqpLMpMoz0PA8LcgyiKnvcE6Yek1V/dQXt3s3co8SZZuyuXhFydkUQrviKjVahuzH0Ve5R4CcUm5O7PVglFWRjG4s60qRy20qONx9xT16nu7tdRV2j4nXh6Dqu7+n79y/l/Fnh/D1srP2KV2GmmYqLkA7Dp5kDvvKpZtWddauqf+OmtfsdWe2XlAKaSmzW1cZTzNDuNb6i+hlczckoK/D8fOdirgoxcq8rJ/xr9r7HNhKnMqKly2a4A2UaHQDYbnQTevg60aTnNpW+cDih0vgnNUqKbb42099fY1wTqzaAjKGcmw91BmP4S1fAVacb5lq0uO7djKn07hqzccjWjey2SvzN8PXLEEHPlu3a1ZRlykgnUaAeF1WZ1adahrNaHVRr4TF6UZWb4bez38jfEU6dRQUUU3tTQU1I1fM9za120yC/W979+ejR1rraUsstVq23yOOm1TDORY2v8ASUtNfvL3ZvkfgRZPhL5/RStQVSPWUt/v/fx8ztxKq6hl7SsLg9QZNjz8x6HgfFjiaRoVjmrUV0Y6mpS2BPUjQH0PWddKeZWe552Ip5XdbM8x7SYIa6S7OVnhMTTsSIiwjhqCaoujSWJEAQBAEAQBAEAQBAEAQBAEAQDemJVkM7sMlyBMpGbPZ8Eo7QgdPH8XmdKA92mAz+NQjQegP8UzqvgduHjZZiJqhpoMvvucqeB729Bc/Ad8wdlqztpQdSaguJPwfAK7ZSbKiF2ubkqCLk9+5uT0uZiu1LU9mvLqKaUF3L5zOziGOPvKLUyeympXMBazeQsNLaAEATahQeLm4Xslvz8vnjyPJxmJj0dSzNXqS25Lvfy722uzjqUWGXEUiSuYWvqaVT7DeHj3ieph402nhZpJ24fuX+y/nin3WZ8ziq1ac1i1JvXj+1/6vu5cGu8sMDw/+80KlNSaVQ5xYXFPuZD0sxt6icmKrt4KtSqPtwVn38VJeK97m2HopYulVprsSd13cGvJ6ehDTwfLpYx9srfs6+r9v5ATepV66vh6a4rrH5R092Ywp9VRxFTk8i83r7HNiMNyaKg6VK9nPVaAPYHqdfQTalL9RiJNfTT7PjLj/wBVp5syqLqKEU/qnr4RW3q9fJGtAPTCOxyEkGkfrG31vLx7/jOLF4aLm+oWsfqtsu7x425eKv8AQ9F9LSyRpYx9mWkW9/Pu4KXPnuunEhay0wifTDMCEFhlUaADYLlF/PNOC6ktNz3Iwlh6jzPsd/zfmV+DfI2T6lS5X7tW1yPIi58x4y8HmVjnx1HJLOtnv4/383MftLUKqVV3RrkfaXZl9Reaxdnc82azKxd8ZCuuZdVYBgeoIuDOpnmNHz3i9KzSpUp6omsWXRBLlhAEAQBAEAQBAEAQBAEAQBAEAmoiUkVZZ8PXtCZMoez4SLWkolFXQqcyo1Q/Xct6E6D4TB6s9COisdvvVD0pqEH7xAZvkU+E56zskj2ei6d1Kb8P5fzuLytmpUuSQFPMqFyVAJUZVBB3AzCoPEAeUq1LSnHduxtB05SliJ/TFX8LXfste5srhUambsMyVOyRq1N17lzLs3S2ontTjQjCNBStLg19Sb427/R7HwlbF1qtaWIqK6k9v2tcFfmuHFblxwbhjK6HD3r4eq3Lqq9iUU6lagGgsLkMNNPGcOIlTp4aVKs8lWCcovm+cO57SjuuN9zfDU59ep0e1Tk8slyXKXhuns/M9fiuXhaLuqBUQXyIEQEn4AeZnxvW1sZWWeV2+L5H1VOFOjHLBJLuOEYOji6VIgclWq8+pSYWd21BBHie8aEbTvp46vg6k5S1koZIvgldWfkvfc48RgqVeMY7Rz5mue/3Zy4/2fY1KmJrWrAZmWilxdV0RSzW0sLnTrvPTw3S9ONGng8O8rdrzlwb+ppcXfY86v0bKVaeJrdrlBcbbK/LmePx2GxFdufbsg2dmIp0lTYKGbQAbW3nu1p0cEoQg9v27yfe1u78X3nixjXxcpVJrz2iu7XTTl/JNhnA2bOpQo5W65qbDW1/TcbjaebjIdXUVRK0Za2089tO/c+16HxH6zC9W5XnTa11/wCL115p6cCLjWDVDakS30dOqme2ZXIDqGtp9k+tpzpqElY70pYijJTWuq9OPqcOMYOoYbMoYeRFxOq1j5+53cMxGfDKDqaZan6DUfIibw+k4qytI81xtN4ZieeqiXiWRzGalzEAQBAEAQBAEAQBAEAQBAEAQCejM5FWW3DRrMih6enUy0qh6UnI88pklo7o4eGd0yO65ZYFls12W5qVb3YDQOQO/oBOStGTloj28DjcLSoqM6kU9b3a5l1QptiWsX5jFdWLh2ygWtv0ihW6msqlTZfgrjquGxGEnh8NON3wi1tdX9tCTh3C357KhylQQTzKWVwNwyE6i57x+U66/SWFqTU6sdtn2vuuPKzPkqGBqRm6cJW9NfFcvFHruDYKlRLO3LpVCMpC1FCMuhDBb6HeeD0vjKuLUadNSnBapuLunta9ldeOvNs9fB4aGHblopPe23pw8tCzrNh3Uo7UXVhZlZkZSPEGeJGjiIu8YST8Gd3Wx5lRiqNOmVZByqbUalNFphVpqhAYVio0Z+wMt7WGbW5tPZw0Jqm89227vd+XvqQ5JanXgQtOiUaqtV81QAVKm5uQEN7nuHznBiac3WvGDSVtUn68ETnWx57i/Ba1YMXqLU7LZVDqEGmgA0An1WF6UwVCm4U4NX3bTu+9vVv1PDxPRuIrSzSle2y4LwWx5vh2BZKHMcqAHK3D02U9DdSR32kYjExqUo0le6d9nt5nZ/8APqOGnOtUkowatq1a6atr6kVZk+0n+5f1nKoS5H0j6TwPCrH1RWZgaQtsGqKPJXZR8hO9bLwR87UlFzk4u6u7eF9DfglTs1l6Mp+II/pmsDkr7oreMd8lnOecqy0SUcjTZGhiAIAgCAIAgCAIAgCAIAgCAIB0UZnIqy04edZkUPQA3pVB1pv/ACmSWh9SOfhbbTM6zp4bhTVq8sFVL13RS18t2chb2B3uPjIlueFiIZsQ4XtdnofZ6iaWKVGFmDVKTC4NmFwRpvqLThxivTfcb9FPqsWk+9fPNFzSdKWNZRTCF2VWe5OrXN1GwBJW/kZxZZTo77HsdbTpYtpR30v4/l29zPtHwBq9RKikWIFNrqSVNyVOm4udek9TonpFYenKm13rX2/BtisO6klJeB5o8PNyoGbWwIHveQn0ix1G13I5n0diVrkdvL8l7hsFiqlFaYCVFoFTRZyQaVV82YA2syqF9GOxsJ4VbEYdYh1HdRejt+78ZvdeJvGnUVNR4ra/D/wtOC+zq4cmq55tdr3bUhb72vqSe9j8p5/SHSM8SlTissFsvz/CNcPh1T7T1fM6uMgLQqliVAptqDlN+4AjqbCebRi+sVuZpiZJUZXdtDytfDmlgEDb1avM8ltcfgD6z0IyUsQ2uCseFiU6XR8Yv90r+W/4KPjHDmw7KjkFjSp1GUXBplxflsDsw/AiehseRVpOlJJvhfw7jgp6UV/eqH0LsR8jNGfQYfSlHwQ4Q1hWPUoPhf8AWWiRWexw8UbeGYFBVl4ko5GmqNDEkCAIAgCAIAgCAIAgCAIAgCATUTKSKsscG2sxZQ9Dg30t10kg5OHnKcp3UkHzGkqzrvctaAK1SQSCclRSNLHbQjoVv6zOppZnkY6LjVU18aPU4iic1LEoFQVvpAKdNqdNKqHtIt1ANuzcrpmzW2mNWOZX4MrUbjKNaHj5r59y54hVT6KutPM5HZcnsggGysAdw1jt3Tgo0pawbPar16clCtGN2+PLu8Uzsao9XDDIrs7DKcpsQw3JPQ/naXhTUKmrO/BV4zUZy4b/AD3KKnhnVhlV86m4UIS4I1vl3na7WuetiK6dFtPcs+A1a+dadRXVAth/d3QBQD2cxsFHoTOavThlbX3PIUtT0JpzhcS9zzfGKBxdZaCN9Gi3qEahX138dh6mddJKjDO1q9jzcTmxFZU4vRbkGPorVr0qR1o0MgqGxIygqGuACfsroDvsZphKOt3x18jjxklWrxpraHx/wjyPtBiC71Ktr390WUXAAVRZQACbDQAC50AnUnmkeVUvVq6cWVeM7CKm+VQt+tha82PoVorEfD+zSJ+2zN6bflLowqu8is4i+8gzKeqZpEsjlM1LmIAgCAIAgCAIAgCAIAgCAIAgElIysiGd2HbUTFmbLvB1YAxHZqBu59f9Q3/KQzeDurFtRNwrjU09SBqTTPvAfAH/AEiUkrqxnXpdbDLx4HtvZ5UqoaDkKtQ56L6WWvYAXJOqkAj1Nt9cqVmsj+M8+jaSdOXl4llgAad6VZDkJGZHUgq3c1jrMqlFt3WjOjDVuqbp1F2X7d5NjeDampSCBFTMLMbmwuSNPz/4iE/2y3PZhUnTX+K2Tfn42LSirZjU5BD3NN2V6Z7SrnZSb7gLr5AS36SbWVPQu6sLaSuvPwOluZ/ktqSou9EDMNxfNpaR+hn3Fethz+/4KXDcPq1HFU5gjszHLUsVBJt8JEnGKyrh3CVWpPspLLzW/r3k2MZKC8uiAGPTWx6nq0zjSlUeaZxV8RGhHq6W/wBv7KjiVD9mptT051ULzdO3Sp9q9LN966k26EG952TWSNuLPMmuqhbi9/A8TjgC9vq0yGbxf6i/1ei9ZWiuJbB0desfkUPEahZso3Y2E3R6d7E1ZgqhRsoAHpLHM3cpMa9zIIK2qZrEujnmhYQBAEAQBAEAQBAEAQBAEAQBAMqZDB10mmUkZss8JVlCpYsoqLl791PRpJeLsyThWLKmx0INiOhlWjY9rwcgDT/tnX/1k/0/h5bZ5b6o5cRQzPPHc9nRtVCrUsrKABUAF2sAqBttLW1J2UeJOq7WjMVJTspep0Lh6tHa+XTWxKEEXG+28rOjfdGkJVaO23sTGqG99WNxY2qVACOlr2t4SMs+EjVYmD+qHoZaonSq2t+1Wqb9fe/+tFqn+xP6mktov1NGeo4CoAi3Ci1gATsMx0G0iNBblJYmrNWjovnE5zTSkpNs9U5hr7iDVWFvrEg/hNdI+JinGmubPNcYc627TtcknW1/rN+nfMXG+rKU6Lqyu9uJ4niuIVAVBvuSTuzHcnxl4o9KyWiKfCC5NRvEJ5d7S5ScuBHiq0gyKeu95KCOKqZtFGiI5YkQBAEAQBAEAQBAEAQBAM2gC0EXM5YFzOSCMxvTNpSSDO2hUmTRRlph60gEtVM3aXRx/EOnnJLxlbRl17O8c5bANtexB7pVq2pqfUeDutVA1Ihl71vt5dPKaJKWpz1KSbvxLajWyEdoIQbgNlNj1F9L6naWs0ZWnAnWulrFaZ31AsTc33+UXRCqLikDXS2i0wSCL2JsT3i+x+MXQ6xckR4jE5tGca/VFhpcta25FztGrDlKehxYpLKToigasbbeA/WVy8y8aP8AsfO/abjiLmSmetzuSepMzep1JWR4sk1jmb3P5v8AiSkVlKxtXqyTIrMTVkEFfVeaRRdIhyXmhOYxy5IzDJBNzGWBcxaCRAMQBAEAQBAEAQDYCCDcCCrZuFkFWzcJBXMKlI7jcfOCYz5mKTzOSLtHbQqzMqd9GtAJXUPr7rdzD8+skspWO/hfHMRhGupNu8jVSPESLcUaKSZ7Dh3/AFBRgBVUea6S2drcWRb0fazBt93y0jrEQ4XN39qcGO8nzN46xEdWiuxft1QQHlrf8PlHWPgi2U8pxj2xr4nsLcL9lNB6n9ZV3e40RRcsk5qhzH7Pd69ZJRz5CrWkFDhr1oIOCrUlooskRUqZY37h8z0mq0InLKTGnJMsxqacFsxoUgsmaFYLJmhEktc0MEmIJEAQBAEAQBAJVEFGSKsgo2TIkFGyZUkGbkSLTgo5HPisKR2l9R+Yg2pVl9LIaVSUlE3aOulWmZU66daCDoStBJlgjbgX6jQ/ESSVJoxyV7iw9f1gnOxyh9pz6j9IGdjloO6/mSYGZmxq220kFSCpWgHLVrQQclWrLJFkjShQNQ6aKNz+XnNErFalRQXeWK0ABYaAQcbm27s1NOCVIjanJLKRE6QXTIWWSaJkTCDRMiaSXRrBIgCAIAgCAZEAlWQZsnQQZsnQSDJnQgkGTZMqwUbJAsFGzjxfD812TRu8dx/Qxc6KWJy6S2K/MVNmBUjcGQ4nYrSV0TpWmbiRYnStIIJVrQDcVoA50Awa0AiatAIXrSbE2OapVl1EskT4TANU1a6r/E36S2xz1cRGGkdWWyUgoAUWA7pBwubk7swVgXNGWSWTImWC6ZC4kmiZz1BJNUc7waoheSaI0gsIAgCAIAgGRAJVkGbJkMGbOhDIMmidGgzaJlaQZtEgaCjRuGkEWNK1FKgswv0PePIwTCcoPssrq3DWHuHMOh0P6GTodkMVF/UrHKxZfeBXzEjKdCcZbM2WvK5BlNxXkZRYc+MpFjU15OUmxoat9BqegkqJNrE1LBVH3GQdW3+EtZIxnXhHvLDDYFE1Pbbqe7yEXOSpXnPTZHWWkGFjUtBNjUtBNiNmklkiNmgukQO0k1SIHMGqRzuZJoiF5JojSCwgCAIAgCAIBIpgoyVWkFWiVXgzaJlqSCjiSLUgo4kgqSCuU2FWCuU2FWCMpkVYIymTUgZSF6FM7qPTT8ILqpUWzIzgqfiP9Rk3L9fUH7FT+9/ui46+obLhaQ+rfzJMFXVqPiToVX3QF8gBIM3d7m3NgjKY5sE5THNgZTU1YJympqwWymhqSSVEjapBdRImeC6iRM0k0SImMF0iJpJdGsEiAIAgCAIAgGwMEGwMFbG4aQVaNw8EWNxUgrlNhUgrlNhUkEZTPNgjKbc2BlHNgjKZ5sDIZ5sEZRzYGUc2BlMc2Ccg5sDKY5sDKYNWCcpjmwTlNTUgnKampJJympqQWymheCUjQtBaxoTJLWNTBJiCRAEAQBAEAQDMAXgGc0EWGeBYzzIIymeYYGVDmmBkQ5xgjIjPOMDIhzzAyIc8wMiHPMiwyIc8xYZEOeYsMiHPMmwyIc8wMiHOMDIhzjAyIxzTAyIc0wTlRjmGBlGeBlMZ4JsYvAsLwSYgCAIAgCAIAgCAIAgCAIAgCAIAgCAIAgCAIAgCAIAgCAIAgCAIAgCAIAgCAIA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48136" name="AutoShape 8" descr="http://cafder.espe.edu.ec/wp-content/uploads/2012/06/06-cafder-2009-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48138" name="AutoShape 10" descr="http://cafder.espe.edu.ec/wp-content/uploads/2012/06/06-cafder-2009-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48140" name="AutoShape 12" descr="http://cafder.espe.edu.ec/wp-content/uploads/2012/06/06-cafder-2009-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48142" name="AutoShape 14" descr="http://cafder.espe.edu.ec/wp-content/uploads/2013/05/cropped-cropped-DSC0418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48144" name="AutoShape 16" descr="http://cafder.espe.edu.ec/wp-content/uploads/2013/05/cropped-cropped-DSC0418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48146" name="AutoShape 18" descr="http://cafder.espe.edu.ec/wp-content/uploads/2013/05/cropped-cropped-DSC0418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48148" name="AutoShape 20" descr="http://cafder.espe.edu.ec/wp-content/uploads/2012/06/06-cafder-2009-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48150" name="AutoShape 22" descr="http://cafder.espe.edu.ec/wp-content/uploads/2012/06/06-cafder-2009-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714348" y="285728"/>
            <a:ext cx="2500330" cy="7143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b="1" dirty="0" smtClean="0"/>
              <a:t>AUTOESTIMA</a:t>
            </a:r>
            <a:endParaRPr lang="es-ES_tradnl" b="1" dirty="0"/>
          </a:p>
        </p:txBody>
      </p:sp>
      <p:sp>
        <p:nvSpPr>
          <p:cNvPr id="5" name="4 Rectángulo redondeado"/>
          <p:cNvSpPr/>
          <p:nvPr/>
        </p:nvSpPr>
        <p:spPr>
          <a:xfrm>
            <a:off x="928662" y="1785926"/>
            <a:ext cx="2286016" cy="46434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smtClean="0"/>
              <a:t>La autoestima se ha definido como el concepto que tenemos de nuestra valía personal, que involucra todos nuestros sentimientos, pensamientos, actitudes y experiencias que sobre nosotros mismos </a:t>
            </a:r>
            <a:endParaRPr lang="es-ES_tradnl" dirty="0"/>
          </a:p>
        </p:txBody>
      </p:sp>
      <p:sp>
        <p:nvSpPr>
          <p:cNvPr id="6" name="5 Rectángulo redondeado"/>
          <p:cNvSpPr/>
          <p:nvPr/>
        </p:nvSpPr>
        <p:spPr>
          <a:xfrm>
            <a:off x="3357554" y="214290"/>
            <a:ext cx="2643206" cy="1000132"/>
          </a:xfrm>
          <a:prstGeom prst="round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b="1" dirty="0" smtClean="0"/>
          </a:p>
          <a:p>
            <a:pPr algn="ctr"/>
            <a:r>
              <a:rPr lang="es-ES_tradnl" b="1" dirty="0" smtClean="0"/>
              <a:t>AUTOESTIMA EN LA  ADOLESCENCIA</a:t>
            </a:r>
            <a:br>
              <a:rPr lang="es-ES_tradnl" b="1" dirty="0" smtClean="0"/>
            </a:br>
            <a:endParaRPr lang="es-ES_tradnl" dirty="0"/>
          </a:p>
        </p:txBody>
      </p:sp>
      <p:sp>
        <p:nvSpPr>
          <p:cNvPr id="7" name="6 Rectángulo redondeado"/>
          <p:cNvSpPr/>
          <p:nvPr/>
        </p:nvSpPr>
        <p:spPr>
          <a:xfrm>
            <a:off x="3571868" y="1857364"/>
            <a:ext cx="2357454" cy="457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es-ES" dirty="0" smtClean="0"/>
              <a:t>En esta etapa el individuo requiere hacerse de una identidad </a:t>
            </a:r>
          </a:p>
          <a:p>
            <a:pPr algn="just">
              <a:buFont typeface="Wingdings" pitchFamily="2" charset="2"/>
              <a:buChar char="ü"/>
            </a:pPr>
            <a:r>
              <a:rPr lang="es-ES" dirty="0" smtClean="0"/>
              <a:t>La autoestima influye en el adolescente</a:t>
            </a:r>
          </a:p>
          <a:p>
            <a:pPr algn="just">
              <a:buFont typeface="Wingdings" pitchFamily="2" charset="2"/>
              <a:buChar char="ü"/>
            </a:pPr>
            <a:r>
              <a:rPr lang="es-ES" dirty="0" smtClean="0"/>
              <a:t>La autoestima se va moldeando así día a día</a:t>
            </a:r>
            <a:endParaRPr lang="es-ES_tradnl" dirty="0" smtClean="0"/>
          </a:p>
          <a:p>
            <a:pPr algn="just">
              <a:buFont typeface="Wingdings" pitchFamily="2" charset="2"/>
              <a:buChar char="ü"/>
            </a:pPr>
            <a:r>
              <a:rPr lang="es-ES" dirty="0" smtClean="0"/>
              <a:t>Un adolescente con una sana autoestima</a:t>
            </a:r>
            <a:endParaRPr lang="es-ES_tradnl" dirty="0"/>
          </a:p>
        </p:txBody>
      </p:sp>
      <p:sp>
        <p:nvSpPr>
          <p:cNvPr id="8" name="7 Rectángulo redondeado"/>
          <p:cNvSpPr/>
          <p:nvPr/>
        </p:nvSpPr>
        <p:spPr>
          <a:xfrm>
            <a:off x="6215074" y="214290"/>
            <a:ext cx="2714644" cy="14287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_tradnl" b="1" dirty="0" smtClean="0"/>
              <a:t>PROBLEMAS DE AUTOESTIMA EN LA ADOLESCENCIA</a:t>
            </a:r>
            <a:endParaRPr lang="es-ES_tradnl" dirty="0"/>
          </a:p>
        </p:txBody>
      </p:sp>
      <p:sp>
        <p:nvSpPr>
          <p:cNvPr id="9" name="8 Rectángulo redondeado"/>
          <p:cNvSpPr/>
          <p:nvPr/>
        </p:nvSpPr>
        <p:spPr>
          <a:xfrm>
            <a:off x="6357950" y="1928802"/>
            <a:ext cx="2571768" cy="44291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buFont typeface="Wingdings" pitchFamily="2" charset="2"/>
              <a:buChar char="Ø"/>
            </a:pPr>
            <a:endParaRPr lang="es-ES_tradnl" dirty="0" smtClean="0"/>
          </a:p>
          <a:p>
            <a:pPr>
              <a:buFont typeface="Wingdings" pitchFamily="2" charset="2"/>
              <a:buChar char="Ø"/>
            </a:pPr>
            <a:endParaRPr lang="es-ES_tradnl" dirty="0" smtClean="0"/>
          </a:p>
          <a:p>
            <a:pPr>
              <a:buFont typeface="Wingdings" pitchFamily="2" charset="2"/>
              <a:buChar char="Ø"/>
            </a:pPr>
            <a:endParaRPr lang="es-ES_tradnl" dirty="0" smtClean="0"/>
          </a:p>
          <a:p>
            <a:pPr>
              <a:buFont typeface="Wingdings" pitchFamily="2" charset="2"/>
              <a:buChar char="Ø"/>
            </a:pPr>
            <a:endParaRPr lang="es-ES_tradnl" dirty="0" smtClean="0"/>
          </a:p>
          <a:p>
            <a:pPr>
              <a:buFont typeface="Wingdings" pitchFamily="2" charset="2"/>
              <a:buChar char="Ø"/>
            </a:pPr>
            <a:endParaRPr lang="es-ES_tradnl" dirty="0" smtClean="0"/>
          </a:p>
          <a:p>
            <a:pPr>
              <a:buFont typeface="Wingdings" pitchFamily="2" charset="2"/>
              <a:buChar char="Ø"/>
            </a:pPr>
            <a:r>
              <a:rPr lang="es-ES_tradnl" dirty="0" smtClean="0">
                <a:solidFill>
                  <a:schemeClr val="tx1"/>
                </a:solidFill>
              </a:rPr>
              <a:t>Autocrítica excesiva</a:t>
            </a:r>
          </a:p>
          <a:p>
            <a:endParaRPr lang="es-ES_tradnl" dirty="0" smtClean="0">
              <a:solidFill>
                <a:schemeClr val="tx1"/>
              </a:solidFill>
            </a:endParaRPr>
          </a:p>
          <a:p>
            <a:pPr>
              <a:buFont typeface="Wingdings" pitchFamily="2" charset="2"/>
              <a:buChar char="Ø"/>
            </a:pPr>
            <a:r>
              <a:rPr lang="es-ES_tradnl" dirty="0" smtClean="0">
                <a:solidFill>
                  <a:schemeClr val="tx1"/>
                </a:solidFill>
              </a:rPr>
              <a:t>Insatisfacción consigo mismo</a:t>
            </a:r>
          </a:p>
          <a:p>
            <a:endParaRPr lang="es-ES_tradnl" dirty="0" smtClean="0">
              <a:solidFill>
                <a:schemeClr val="tx1"/>
              </a:solidFill>
            </a:endParaRPr>
          </a:p>
          <a:p>
            <a:pPr>
              <a:buFont typeface="Wingdings" pitchFamily="2" charset="2"/>
              <a:buChar char="Ø"/>
            </a:pPr>
            <a:r>
              <a:rPr lang="es-ES_tradnl" dirty="0" smtClean="0">
                <a:solidFill>
                  <a:schemeClr val="tx1"/>
                </a:solidFill>
              </a:rPr>
              <a:t>Sensible a la crítica</a:t>
            </a:r>
          </a:p>
          <a:p>
            <a:endParaRPr lang="es-ES_tradnl" dirty="0" smtClean="0">
              <a:solidFill>
                <a:schemeClr val="tx1"/>
              </a:solidFill>
            </a:endParaRPr>
          </a:p>
          <a:p>
            <a:pPr>
              <a:buFont typeface="Wingdings" pitchFamily="2" charset="2"/>
              <a:buChar char="Ø"/>
            </a:pPr>
            <a:r>
              <a:rPr lang="es-ES_tradnl" dirty="0" smtClean="0">
                <a:solidFill>
                  <a:schemeClr val="tx1"/>
                </a:solidFill>
              </a:rPr>
              <a:t>Todos en contra suyo</a:t>
            </a:r>
          </a:p>
          <a:p>
            <a:endParaRPr lang="es-ES_tradnl" dirty="0" smtClean="0">
              <a:solidFill>
                <a:schemeClr val="tx1"/>
              </a:solidFill>
            </a:endParaRPr>
          </a:p>
          <a:p>
            <a:pPr>
              <a:buFont typeface="Wingdings" pitchFamily="2" charset="2"/>
              <a:buChar char="Ø"/>
            </a:pPr>
            <a:r>
              <a:rPr lang="es-ES_tradnl" dirty="0" smtClean="0">
                <a:solidFill>
                  <a:schemeClr val="tx1"/>
                </a:solidFill>
              </a:rPr>
              <a:t>Miedo exagerado a equivocarse</a:t>
            </a:r>
          </a:p>
          <a:p>
            <a:endParaRPr lang="es-ES_tradnl" dirty="0" smtClean="0">
              <a:solidFill>
                <a:schemeClr val="tx1"/>
              </a:solidFill>
            </a:endParaRPr>
          </a:p>
          <a:p>
            <a:pPr>
              <a:buFont typeface="Wingdings" pitchFamily="2" charset="2"/>
              <a:buChar char="Ø"/>
            </a:pPr>
            <a:r>
              <a:rPr lang="es-ES_tradnl" dirty="0" smtClean="0">
                <a:solidFill>
                  <a:schemeClr val="tx1"/>
                </a:solidFill>
              </a:rPr>
              <a:t>Se compara con otros jóvenes</a:t>
            </a:r>
          </a:p>
          <a:p>
            <a:endParaRPr lang="es-ES_tradnl" dirty="0" smtClean="0"/>
          </a:p>
          <a:p>
            <a:endParaRPr lang="es-ES_tradnl" dirty="0" smtClean="0"/>
          </a:p>
          <a:p>
            <a:endParaRPr lang="es-ES_tradnl" dirty="0" smtClean="0"/>
          </a:p>
          <a:p>
            <a:endParaRPr lang="es-ES_tradnl" dirty="0" smtClean="0"/>
          </a:p>
          <a:p>
            <a:pPr algn="ctr"/>
            <a:endParaRPr lang="es-ES_tradnl" dirty="0"/>
          </a:p>
        </p:txBody>
      </p:sp>
      <p:sp>
        <p:nvSpPr>
          <p:cNvPr id="10" name="9 Flecha abajo"/>
          <p:cNvSpPr/>
          <p:nvPr/>
        </p:nvSpPr>
        <p:spPr>
          <a:xfrm>
            <a:off x="1928794" y="1000108"/>
            <a:ext cx="571504" cy="857256"/>
          </a:xfrm>
          <a:prstGeom prst="down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10 Flecha abajo"/>
          <p:cNvSpPr/>
          <p:nvPr/>
        </p:nvSpPr>
        <p:spPr>
          <a:xfrm>
            <a:off x="4429124" y="1214422"/>
            <a:ext cx="50006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11 Flecha abajo"/>
          <p:cNvSpPr/>
          <p:nvPr/>
        </p:nvSpPr>
        <p:spPr>
          <a:xfrm>
            <a:off x="7500958" y="1643050"/>
            <a:ext cx="357190" cy="357190"/>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1 Imagen" descr="C:\Documents and Settings\mpalacios\Escritorio\LOGOTIPOS UNIVERSIDADa\LOGO PRINCIPAL.PNG"/>
          <p:cNvPicPr>
            <a:picLocks noChangeAspect="1" noChangeArrowheads="1"/>
          </p:cNvPicPr>
          <p:nvPr/>
        </p:nvPicPr>
        <p:blipFill>
          <a:blip r:embed="rId2"/>
          <a:srcRect/>
          <a:stretch>
            <a:fillRect/>
          </a:stretch>
        </p:blipFill>
        <p:spPr bwMode="auto">
          <a:xfrm>
            <a:off x="539750" y="476250"/>
            <a:ext cx="3311525" cy="1008063"/>
          </a:xfrm>
          <a:prstGeom prst="rect">
            <a:avLst/>
          </a:prstGeom>
          <a:noFill/>
          <a:ln w="9525">
            <a:noFill/>
            <a:miter lim="800000"/>
            <a:headEnd/>
            <a:tailEnd/>
          </a:ln>
        </p:spPr>
      </p:pic>
      <p:sp>
        <p:nvSpPr>
          <p:cNvPr id="7" name="6 Rectángulo"/>
          <p:cNvSpPr/>
          <p:nvPr/>
        </p:nvSpPr>
        <p:spPr>
          <a:xfrm>
            <a:off x="857224" y="2203117"/>
            <a:ext cx="7387183" cy="280076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s-ES" sz="4400" b="1" dirty="0">
                <a:ln w="10541" cmpd="sng">
                  <a:solidFill>
                    <a:schemeClr val="accent1">
                      <a:shade val="88000"/>
                      <a:satMod val="110000"/>
                    </a:schemeClr>
                  </a:solidFill>
                  <a:prstDash val="solid"/>
                </a:ln>
                <a:solidFill>
                  <a:schemeClr val="tx1"/>
                </a:solidFill>
              </a:rPr>
              <a:t>CAPITULO   III</a:t>
            </a:r>
          </a:p>
          <a:p>
            <a:pPr algn="ctr">
              <a:defRPr/>
            </a:pPr>
            <a:endParaRPr lang="es-ES" sz="4400" b="1" dirty="0">
              <a:ln w="10541" cmpd="sng">
                <a:solidFill>
                  <a:schemeClr val="accent1">
                    <a:shade val="88000"/>
                    <a:satMod val="110000"/>
                  </a:schemeClr>
                </a:solidFill>
                <a:prstDash val="solid"/>
              </a:ln>
              <a:solidFill>
                <a:schemeClr val="tx1"/>
              </a:solidFill>
            </a:endParaRPr>
          </a:p>
          <a:p>
            <a:pPr algn="ctr">
              <a:defRPr/>
            </a:pPr>
            <a:r>
              <a:rPr lang="es-ES" sz="4400" b="1" dirty="0">
                <a:ln w="10541" cmpd="sng">
                  <a:solidFill>
                    <a:schemeClr val="accent1">
                      <a:shade val="88000"/>
                      <a:satMod val="110000"/>
                    </a:schemeClr>
                  </a:solidFill>
                  <a:prstDash val="solid"/>
                </a:ln>
                <a:solidFill>
                  <a:schemeClr val="tx1"/>
                </a:solidFill>
              </a:rPr>
              <a:t>METODOLOGÍA </a:t>
            </a:r>
          </a:p>
          <a:p>
            <a:pPr algn="ctr">
              <a:defRPr/>
            </a:pPr>
            <a:r>
              <a:rPr lang="es-ES" sz="4400" b="1" dirty="0">
                <a:ln w="10541" cmpd="sng">
                  <a:solidFill>
                    <a:schemeClr val="accent1">
                      <a:shade val="88000"/>
                      <a:satMod val="110000"/>
                    </a:schemeClr>
                  </a:solidFill>
                  <a:prstDash val="solid"/>
                </a:ln>
                <a:solidFill>
                  <a:schemeClr val="tx1"/>
                </a:solidFill>
              </a:rPr>
              <a:t>DE LA INVESTIGACIÓN</a:t>
            </a:r>
          </a:p>
        </p:txBody>
      </p: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nvGraphicFramePr>
        <p:xfrm>
          <a:off x="323528" y="1772816"/>
          <a:ext cx="882047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899592" y="332656"/>
            <a:ext cx="7416824" cy="58477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3200" b="1"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DISEÑO DE LA INVESTIGACIÓN</a:t>
            </a:r>
          </a:p>
        </p:txBody>
      </p:sp>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Marcador de contenido"/>
          <p:cNvSpPr>
            <a:spLocks noGrp="1"/>
          </p:cNvSpPr>
          <p:nvPr>
            <p:ph type="body" idx="1"/>
          </p:nvPr>
        </p:nvSpPr>
        <p:spPr>
          <a:xfrm>
            <a:off x="2533661" y="1476375"/>
            <a:ext cx="3538537" cy="1881187"/>
          </a:xfrm>
          <a:solidFill>
            <a:schemeClr val="bg1"/>
          </a:solidFill>
          <a:ln w="38100" cap="rnd">
            <a:solidFill>
              <a:schemeClr val="tx1"/>
            </a:solidFill>
          </a:ln>
        </p:spPr>
        <p:txBody>
          <a:bodyPr/>
          <a:lstStyle/>
          <a:p>
            <a:pPr marL="0" indent="0" algn="just">
              <a:buNone/>
            </a:pPr>
            <a:r>
              <a:rPr lang="es-ES" sz="2000" dirty="0" smtClean="0"/>
              <a:t>La aplicación de un Programa Recreativo  incide en la autoestima de las Jóvenes de la fundación Caminos de Esperanza “Talita Kumi</a:t>
            </a:r>
            <a:endParaRPr lang="es-ES_tradnl" sz="2000" dirty="0" smtClean="0"/>
          </a:p>
          <a:p>
            <a:pPr marL="0" indent="0" algn="just">
              <a:buFont typeface="Arial" charset="0"/>
              <a:buNone/>
            </a:pPr>
            <a:endParaRPr lang="ja-JP" altLang="ja-JP" sz="1600" b="1" smtClean="0">
              <a:latin typeface="Arial" charset="0"/>
              <a:cs typeface="Arial" charset="0"/>
            </a:endParaRPr>
          </a:p>
        </p:txBody>
      </p:sp>
      <p:sp>
        <p:nvSpPr>
          <p:cNvPr id="19462" name="4 Marcador de contenido"/>
          <p:cNvSpPr>
            <a:spLocks noGrp="1"/>
          </p:cNvSpPr>
          <p:nvPr>
            <p:ph sz="quarter" idx="2"/>
          </p:nvPr>
        </p:nvSpPr>
        <p:spPr>
          <a:xfrm>
            <a:off x="4707507" y="3843352"/>
            <a:ext cx="3825875" cy="1728788"/>
          </a:xfrm>
          <a:ln/>
        </p:spPr>
        <p:style>
          <a:lnRef idx="3">
            <a:schemeClr val="lt1"/>
          </a:lnRef>
          <a:fillRef idx="1">
            <a:schemeClr val="accent5"/>
          </a:fillRef>
          <a:effectRef idx="1">
            <a:schemeClr val="accent5"/>
          </a:effectRef>
          <a:fontRef idx="minor">
            <a:schemeClr val="lt1"/>
          </a:fontRef>
        </p:style>
        <p:txBody>
          <a:bodyPr/>
          <a:lstStyle/>
          <a:p>
            <a:pPr marL="0" indent="0" algn="just">
              <a:buNone/>
            </a:pPr>
            <a:r>
              <a:rPr lang="es-ES" sz="2000" dirty="0" smtClean="0"/>
              <a:t>La aplicación de un Programa Recreativo desmejora el nivel de autoestima de las Jóvenes de la fundación Caminos de Esperanza “Talita Kumi”</a:t>
            </a:r>
            <a:endParaRPr lang="es-ES_tradnl" sz="2000" dirty="0" smtClean="0"/>
          </a:p>
          <a:p>
            <a:pPr marL="0" indent="0" algn="just">
              <a:buFont typeface="Arial" charset="0"/>
              <a:buNone/>
            </a:pPr>
            <a:endParaRPr lang="ja-JP" altLang="ja-JP" sz="1400" b="1" smtClean="0">
              <a:latin typeface="Arial" charset="0"/>
              <a:cs typeface="Arial" charset="0"/>
            </a:endParaRPr>
          </a:p>
        </p:txBody>
      </p:sp>
      <p:sp>
        <p:nvSpPr>
          <p:cNvPr id="19461" name="4 Marcador de contenido"/>
          <p:cNvSpPr>
            <a:spLocks noGrp="1"/>
          </p:cNvSpPr>
          <p:nvPr>
            <p:ph sz="quarter" idx="4"/>
          </p:nvPr>
        </p:nvSpPr>
        <p:spPr>
          <a:xfrm>
            <a:off x="674687" y="3916378"/>
            <a:ext cx="3825875" cy="1655762"/>
          </a:xfrm>
          <a:ln/>
        </p:spPr>
        <p:style>
          <a:lnRef idx="3">
            <a:schemeClr val="lt1"/>
          </a:lnRef>
          <a:fillRef idx="1">
            <a:schemeClr val="accent3"/>
          </a:fillRef>
          <a:effectRef idx="1">
            <a:schemeClr val="accent3"/>
          </a:effectRef>
          <a:fontRef idx="minor">
            <a:schemeClr val="lt1"/>
          </a:fontRef>
        </p:style>
        <p:txBody>
          <a:bodyPr/>
          <a:lstStyle/>
          <a:p>
            <a:pPr marL="0" indent="0" algn="just">
              <a:buNone/>
            </a:pPr>
            <a:r>
              <a:rPr lang="es-ES" sz="2000" dirty="0" smtClean="0"/>
              <a:t>La aplicación de un Programa Recreativo </a:t>
            </a:r>
            <a:r>
              <a:rPr lang="es-ES" sz="2000" b="1" dirty="0" smtClean="0"/>
              <a:t>no </a:t>
            </a:r>
            <a:r>
              <a:rPr lang="es-ES" sz="2000" dirty="0" smtClean="0"/>
              <a:t>incide la autoestima de las Jóvenes de la fundación Caminos de Esperanza “Talita Kumi”.</a:t>
            </a:r>
            <a:endParaRPr lang="es-ES_tradnl" sz="2000" dirty="0" smtClean="0"/>
          </a:p>
          <a:p>
            <a:pPr marL="0" indent="0" algn="just">
              <a:buFont typeface="Arial" charset="0"/>
              <a:buNone/>
            </a:pPr>
            <a:endParaRPr lang="ja-JP" altLang="ja-JP" sz="1400" b="1" smtClean="0">
              <a:latin typeface="Arial" charset="0"/>
              <a:cs typeface="Arial" charset="0"/>
            </a:endParaRPr>
          </a:p>
        </p:txBody>
      </p:sp>
      <p:sp>
        <p:nvSpPr>
          <p:cNvPr id="10" name="9 Rectángulo"/>
          <p:cNvSpPr/>
          <p:nvPr/>
        </p:nvSpPr>
        <p:spPr>
          <a:xfrm>
            <a:off x="397373" y="190381"/>
            <a:ext cx="8318031" cy="646331"/>
          </a:xfrm>
          <a:prstGeom prst="rect">
            <a:avLst/>
          </a:prstGeom>
          <a:solidFill>
            <a:schemeClr val="accent3">
              <a:lumMod val="40000"/>
              <a:lumOff val="60000"/>
            </a:schemeClr>
          </a:solidFill>
          <a:ln>
            <a:solidFill>
              <a:schemeClr val="tx2">
                <a:lumMod val="50000"/>
              </a:schemeClr>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smtClean="0">
                <a:ln w="11430"/>
                <a:solidFill>
                  <a:srgbClr val="000000"/>
                </a:solidFill>
                <a:effectLst>
                  <a:outerShdw blurRad="76200" dist="50800" dir="5400000" algn="tl" rotWithShape="0">
                    <a:srgbClr val="000000">
                      <a:alpha val="65000"/>
                    </a:srgbClr>
                  </a:outerShdw>
                </a:effectLst>
              </a:rPr>
              <a:t> HIPÓTESIS</a:t>
            </a:r>
            <a:endParaRPr lang="es-ES" sz="3600" b="1" spc="50" dirty="0">
              <a:ln w="11430"/>
              <a:solidFill>
                <a:srgbClr val="000000"/>
              </a:solidFill>
              <a:effectLst>
                <a:outerShdw blurRad="76200" dist="50800" dir="5400000" algn="tl" rotWithShape="0">
                  <a:srgbClr val="000000">
                    <a:alpha val="65000"/>
                  </a:srgbClr>
                </a:outerShdw>
              </a:effectLst>
            </a:endParaRPr>
          </a:p>
        </p:txBody>
      </p:sp>
      <p:sp>
        <p:nvSpPr>
          <p:cNvPr id="11" name="10 Rectángulo"/>
          <p:cNvSpPr/>
          <p:nvPr/>
        </p:nvSpPr>
        <p:spPr>
          <a:xfrm>
            <a:off x="2339182" y="895633"/>
            <a:ext cx="4018768" cy="461665"/>
          </a:xfrm>
          <a:prstGeom prst="rect">
            <a:avLst/>
          </a:prstGeom>
          <a:noFill/>
        </p:spPr>
        <p:txBody>
          <a:bodyPr wrap="square">
            <a:spAutoFit/>
          </a:bodyPr>
          <a:lstStyle/>
          <a:p>
            <a:pPr algn="ctr">
              <a:defRPr/>
            </a:pP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HIPOTESIS DE TRABAJO  </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14 Rectángulo"/>
          <p:cNvSpPr/>
          <p:nvPr/>
        </p:nvSpPr>
        <p:spPr>
          <a:xfrm>
            <a:off x="396304" y="3429000"/>
            <a:ext cx="1008112" cy="461665"/>
          </a:xfrm>
          <a:prstGeom prst="rect">
            <a:avLst/>
          </a:prstGeom>
          <a:noFill/>
        </p:spPr>
        <p:txBody>
          <a:bodyPr>
            <a:spAutoFit/>
          </a:bodyPr>
          <a:lstStyle/>
          <a:p>
            <a:pPr algn="ctr">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a:t>
            </a:r>
          </a:p>
        </p:txBody>
      </p:sp>
      <p:sp>
        <p:nvSpPr>
          <p:cNvPr id="16" name="15 Rectángulo"/>
          <p:cNvSpPr/>
          <p:nvPr/>
        </p:nvSpPr>
        <p:spPr>
          <a:xfrm>
            <a:off x="4429124" y="3454315"/>
            <a:ext cx="1008112" cy="461665"/>
          </a:xfrm>
          <a:prstGeom prst="rect">
            <a:avLst/>
          </a:prstGeom>
          <a:noFill/>
        </p:spPr>
        <p:txBody>
          <a:bodyPr>
            <a:spAutoFit/>
          </a:bodyPr>
          <a:lstStyle/>
          <a:p>
            <a:pPr algn="ctr">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a:t>
            </a:r>
          </a:p>
        </p:txBody>
      </p:sp>
      <p:cxnSp>
        <p:nvCxnSpPr>
          <p:cNvPr id="13" name="12 Conector recto de flecha"/>
          <p:cNvCxnSpPr>
            <a:stCxn id="19458" idx="2"/>
            <a:endCxn id="19461" idx="0"/>
          </p:cNvCxnSpPr>
          <p:nvPr/>
        </p:nvCxnSpPr>
        <p:spPr>
          <a:xfrm rot="5400000">
            <a:off x="3165870" y="2779318"/>
            <a:ext cx="558816" cy="171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19458" idx="2"/>
            <a:endCxn id="19462" idx="0"/>
          </p:cNvCxnSpPr>
          <p:nvPr/>
        </p:nvCxnSpPr>
        <p:spPr>
          <a:xfrm rot="16200000" flipH="1">
            <a:off x="5218792" y="2441699"/>
            <a:ext cx="485790" cy="2317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1 Imagen" descr="C:\Documents and Settings\mpalacios\Escritorio\LOGOTIPOS UNIVERSIDADa\LOGO PRINCIPAL.PNG"/>
          <p:cNvPicPr>
            <a:picLocks noChangeAspect="1" noChangeArrowheads="1"/>
          </p:cNvPicPr>
          <p:nvPr/>
        </p:nvPicPr>
        <p:blipFill>
          <a:blip r:embed="rId2"/>
          <a:srcRect/>
          <a:stretch>
            <a:fillRect/>
          </a:stretch>
        </p:blipFill>
        <p:spPr bwMode="auto">
          <a:xfrm>
            <a:off x="539750" y="476250"/>
            <a:ext cx="3311525" cy="1008063"/>
          </a:xfrm>
          <a:prstGeom prst="rect">
            <a:avLst/>
          </a:prstGeom>
          <a:noFill/>
          <a:ln w="9525">
            <a:noFill/>
            <a:miter lim="800000"/>
            <a:headEnd/>
            <a:tailEnd/>
          </a:ln>
        </p:spPr>
      </p:pic>
      <p:sp>
        <p:nvSpPr>
          <p:cNvPr id="7" name="6 Rectángulo"/>
          <p:cNvSpPr/>
          <p:nvPr/>
        </p:nvSpPr>
        <p:spPr>
          <a:xfrm>
            <a:off x="611560" y="2420888"/>
            <a:ext cx="7603777" cy="160043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s-ES" sz="4000" b="1" dirty="0">
                <a:ln w="10541" cmpd="sng">
                  <a:solidFill>
                    <a:schemeClr val="accent1">
                      <a:shade val="88000"/>
                      <a:satMod val="110000"/>
                    </a:schemeClr>
                  </a:solidFill>
                  <a:prstDash val="solid"/>
                </a:ln>
                <a:solidFill>
                  <a:schemeClr val="tx1"/>
                </a:solidFill>
              </a:rPr>
              <a:t>CAPITULO   IV</a:t>
            </a:r>
          </a:p>
          <a:p>
            <a:pPr algn="ctr">
              <a:defRPr/>
            </a:pPr>
            <a:endParaRPr lang="es-ES" b="1" dirty="0">
              <a:ln w="10541" cmpd="sng">
                <a:solidFill>
                  <a:schemeClr val="accent1">
                    <a:shade val="88000"/>
                    <a:satMod val="110000"/>
                  </a:schemeClr>
                </a:solidFill>
                <a:prstDash val="solid"/>
              </a:ln>
              <a:solidFill>
                <a:schemeClr val="tx1"/>
              </a:solidFill>
            </a:endParaRPr>
          </a:p>
          <a:p>
            <a:pPr algn="ctr">
              <a:defRPr/>
            </a:pPr>
            <a:r>
              <a:rPr lang="es-ES" sz="4000" b="1" dirty="0">
                <a:ln w="10541" cmpd="sng">
                  <a:solidFill>
                    <a:schemeClr val="accent1">
                      <a:shade val="88000"/>
                      <a:satMod val="110000"/>
                    </a:schemeClr>
                  </a:solidFill>
                  <a:prstDash val="solid"/>
                </a:ln>
                <a:solidFill>
                  <a:schemeClr val="tx1"/>
                </a:solidFill>
              </a:rPr>
              <a:t>ANÁLISIS DE RESULTADOS</a:t>
            </a:r>
          </a:p>
        </p:txBody>
      </p:sp>
      <p:sp>
        <p:nvSpPr>
          <p:cNvPr id="16388" name="AutoShape 2">
            <a:hlinkClick r:id="rId3"/>
          </p:cNvPr>
          <p:cNvSpPr>
            <a:spLocks noChangeAspect="1" noChangeArrowheads="1"/>
          </p:cNvSpPr>
          <p:nvPr/>
        </p:nvSpPr>
        <p:spPr bwMode="auto">
          <a:xfrm>
            <a:off x="117475" y="-922338"/>
            <a:ext cx="2562225" cy="1924051"/>
          </a:xfrm>
          <a:prstGeom prst="rect">
            <a:avLst/>
          </a:prstGeom>
          <a:noFill/>
          <a:ln w="9525">
            <a:noFill/>
            <a:miter lim="800000"/>
            <a:headEnd/>
            <a:tailEnd/>
          </a:ln>
        </p:spPr>
        <p:txBody>
          <a:bodyPr/>
          <a:lstStyle/>
          <a:p>
            <a:endParaRPr lang="es-MX"/>
          </a:p>
        </p:txBody>
      </p:sp>
      <p:sp>
        <p:nvSpPr>
          <p:cNvPr id="16389" name="AutoShape 4">
            <a:hlinkClick r:id="rId3"/>
          </p:cNvPr>
          <p:cNvSpPr>
            <a:spLocks noChangeAspect="1" noChangeArrowheads="1"/>
          </p:cNvSpPr>
          <p:nvPr/>
        </p:nvSpPr>
        <p:spPr bwMode="auto">
          <a:xfrm>
            <a:off x="117475" y="-922338"/>
            <a:ext cx="2562225" cy="1924051"/>
          </a:xfrm>
          <a:prstGeom prst="rect">
            <a:avLst/>
          </a:prstGeom>
          <a:noFill/>
          <a:ln w="9525">
            <a:noFill/>
            <a:miter lim="800000"/>
            <a:headEnd/>
            <a:tailEnd/>
          </a:ln>
        </p:spPr>
        <p:txBody>
          <a:bodyPr/>
          <a:lstStyle/>
          <a:p>
            <a:endParaRPr lang="es-MX"/>
          </a:p>
        </p:txBody>
      </p:sp>
      <p:sp>
        <p:nvSpPr>
          <p:cNvPr id="16390" name="AutoShape 6">
            <a:hlinkClick r:id="rId3"/>
          </p:cNvPr>
          <p:cNvSpPr>
            <a:spLocks noChangeAspect="1" noChangeArrowheads="1"/>
          </p:cNvSpPr>
          <p:nvPr/>
        </p:nvSpPr>
        <p:spPr bwMode="auto">
          <a:xfrm>
            <a:off x="117475" y="-922338"/>
            <a:ext cx="2562225" cy="1924051"/>
          </a:xfrm>
          <a:prstGeom prst="rect">
            <a:avLst/>
          </a:prstGeom>
          <a:noFill/>
          <a:ln w="9525">
            <a:noFill/>
            <a:miter lim="800000"/>
            <a:headEnd/>
            <a:tailEnd/>
          </a:ln>
        </p:spPr>
        <p:txBody>
          <a:bodyPr/>
          <a:lstStyle/>
          <a:p>
            <a:endParaRPr lang="es-MX"/>
          </a:p>
        </p:txBody>
      </p:sp>
      <p:sp>
        <p:nvSpPr>
          <p:cNvPr id="16391" name="AutoShape 8">
            <a:hlinkClick r:id="rId3"/>
          </p:cNvPr>
          <p:cNvSpPr>
            <a:spLocks noChangeAspect="1" noChangeArrowheads="1"/>
          </p:cNvSpPr>
          <p:nvPr/>
        </p:nvSpPr>
        <p:spPr bwMode="auto">
          <a:xfrm>
            <a:off x="117475" y="-922338"/>
            <a:ext cx="2562225" cy="1924051"/>
          </a:xfrm>
          <a:prstGeom prst="rect">
            <a:avLst/>
          </a:prstGeom>
          <a:noFill/>
          <a:ln w="9525">
            <a:noFill/>
            <a:miter lim="800000"/>
            <a:headEnd/>
            <a:tailEnd/>
          </a:ln>
        </p:spPr>
        <p:txBody>
          <a:bodyPr/>
          <a:lstStyle/>
          <a:p>
            <a:endParaRPr lang="es-MX"/>
          </a:p>
        </p:txBody>
      </p:sp>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Marcador de contenido"/>
          <p:cNvGraphicFramePr>
            <a:graphicFrameLocks/>
          </p:cNvGraphicFramePr>
          <p:nvPr/>
        </p:nvGraphicFramePr>
        <p:xfrm>
          <a:off x="899592" y="332656"/>
          <a:ext cx="7992888" cy="6025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2000232" y="428604"/>
            <a:ext cx="6278874" cy="1446550"/>
          </a:xfrm>
          <a:prstGeom prst="rect">
            <a:avLst/>
          </a:prstGeom>
          <a:noFill/>
        </p:spPr>
        <p:txBody>
          <a:bodyPr wrap="square">
            <a:spAutoFit/>
            <a:scene3d>
              <a:camera prst="orthographicFront"/>
              <a:lightRig rig="freezing" dir="t"/>
            </a:scene3d>
          </a:bodyPr>
          <a:lstStyle/>
          <a:p>
            <a:pPr algn="ctr">
              <a:defRPr/>
            </a:pPr>
            <a:r>
              <a:rPr lang="es-E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VARIABLES DE LA INVESTIGACIÓN</a:t>
            </a:r>
            <a:endParaRPr lang="es-E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endParaRPr>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285984" y="428604"/>
            <a:ext cx="5143536" cy="107157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_tradnl" sz="3600" b="1" dirty="0" smtClean="0"/>
              <a:t>INSTRUMENTOS </a:t>
            </a:r>
            <a:endParaRPr lang="es-ES_tradnl" sz="3600" b="1" dirty="0"/>
          </a:p>
        </p:txBody>
      </p:sp>
      <p:sp>
        <p:nvSpPr>
          <p:cNvPr id="5" name="4 Flecha abajo"/>
          <p:cNvSpPr/>
          <p:nvPr/>
        </p:nvSpPr>
        <p:spPr>
          <a:xfrm>
            <a:off x="2857488" y="1571612"/>
            <a:ext cx="1000132" cy="2714644"/>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_tradnl" dirty="0">
              <a:solidFill>
                <a:srgbClr val="00B050"/>
              </a:solidFill>
              <a:effectLst>
                <a:glow rad="101600">
                  <a:schemeClr val="accent5">
                    <a:satMod val="175000"/>
                    <a:alpha val="40000"/>
                  </a:schemeClr>
                </a:glow>
              </a:effectLst>
            </a:endParaRPr>
          </a:p>
        </p:txBody>
      </p:sp>
      <p:sp>
        <p:nvSpPr>
          <p:cNvPr id="7" name="6 Flecha abajo"/>
          <p:cNvSpPr/>
          <p:nvPr/>
        </p:nvSpPr>
        <p:spPr>
          <a:xfrm>
            <a:off x="5786446" y="1571612"/>
            <a:ext cx="857256" cy="2643206"/>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_tradnl"/>
          </a:p>
        </p:txBody>
      </p:sp>
      <p:sp>
        <p:nvSpPr>
          <p:cNvPr id="8" name="7 Rectángulo"/>
          <p:cNvSpPr/>
          <p:nvPr/>
        </p:nvSpPr>
        <p:spPr>
          <a:xfrm>
            <a:off x="1500166" y="4643446"/>
            <a:ext cx="3429024" cy="100013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_tradnl" dirty="0" smtClean="0"/>
              <a:t>CUESTIONARIO DE AUTOESTIMA</a:t>
            </a:r>
            <a:endParaRPr lang="es-ES_tradnl" dirty="0"/>
          </a:p>
        </p:txBody>
      </p:sp>
      <p:sp>
        <p:nvSpPr>
          <p:cNvPr id="9" name="8 Rectángulo"/>
          <p:cNvSpPr/>
          <p:nvPr/>
        </p:nvSpPr>
        <p:spPr>
          <a:xfrm>
            <a:off x="5286380" y="4643446"/>
            <a:ext cx="2714644" cy="92869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dirty="0" smtClean="0"/>
              <a:t>GUÍA DE OBSERVACIÓN</a:t>
            </a:r>
            <a:endParaRPr lang="es-ES_tradn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714480" y="1714488"/>
          <a:ext cx="6143668" cy="335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214414" y="428604"/>
            <a:ext cx="392909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GUIA DE OBSERVACIÓN</a:t>
            </a:r>
            <a:endParaRPr lang="es-ES_tradnl"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5 Flecha abajo"/>
          <p:cNvSpPr/>
          <p:nvPr/>
        </p:nvSpPr>
        <p:spPr>
          <a:xfrm>
            <a:off x="3000364" y="1142984"/>
            <a:ext cx="428628"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6 Rectángulo"/>
          <p:cNvSpPr/>
          <p:nvPr/>
        </p:nvSpPr>
        <p:spPr>
          <a:xfrm>
            <a:off x="1500166" y="2071678"/>
            <a:ext cx="3643338"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5 Preguntas</a:t>
            </a:r>
            <a:endParaRPr lang="es-ES_tradnl" dirty="0"/>
          </a:p>
        </p:txBody>
      </p:sp>
      <p:sp>
        <p:nvSpPr>
          <p:cNvPr id="8" name="7 Flecha abajo"/>
          <p:cNvSpPr/>
          <p:nvPr/>
        </p:nvSpPr>
        <p:spPr>
          <a:xfrm>
            <a:off x="3143240" y="2928934"/>
            <a:ext cx="285752"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8 Rectángulo"/>
          <p:cNvSpPr/>
          <p:nvPr/>
        </p:nvSpPr>
        <p:spPr>
          <a:xfrm>
            <a:off x="1785918" y="3786190"/>
            <a:ext cx="314327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 5 puntos cada una </a:t>
            </a:r>
            <a:endParaRPr lang="es-ES_tradnl" dirty="0"/>
          </a:p>
        </p:txBody>
      </p:sp>
      <p:sp>
        <p:nvSpPr>
          <p:cNvPr id="10" name="9 Flecha abajo"/>
          <p:cNvSpPr/>
          <p:nvPr/>
        </p:nvSpPr>
        <p:spPr>
          <a:xfrm>
            <a:off x="3143240" y="4357694"/>
            <a:ext cx="28575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10 Rectángulo"/>
          <p:cNvSpPr/>
          <p:nvPr/>
        </p:nvSpPr>
        <p:spPr>
          <a:xfrm>
            <a:off x="2000232" y="5143512"/>
            <a:ext cx="264320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VALORACIÓN</a:t>
            </a:r>
            <a:endParaRPr lang="es-ES_tradnl" dirty="0"/>
          </a:p>
        </p:txBody>
      </p:sp>
      <p:sp>
        <p:nvSpPr>
          <p:cNvPr id="12" name="11 Flecha derecha"/>
          <p:cNvSpPr/>
          <p:nvPr/>
        </p:nvSpPr>
        <p:spPr>
          <a:xfrm>
            <a:off x="4857752" y="5286388"/>
            <a:ext cx="178595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12 Rectángulo"/>
          <p:cNvSpPr/>
          <p:nvPr/>
        </p:nvSpPr>
        <p:spPr>
          <a:xfrm>
            <a:off x="6643702" y="3643314"/>
            <a:ext cx="1928826" cy="2428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dirty="0" smtClean="0"/>
              <a:t>1 DEFICIENTE</a:t>
            </a:r>
          </a:p>
          <a:p>
            <a:r>
              <a:rPr lang="es-ES_tradnl" dirty="0" smtClean="0"/>
              <a:t>2 REGULAR</a:t>
            </a:r>
          </a:p>
          <a:p>
            <a:r>
              <a:rPr lang="es-ES_tradnl" dirty="0" smtClean="0"/>
              <a:t>3 BUENO</a:t>
            </a:r>
          </a:p>
          <a:p>
            <a:r>
              <a:rPr lang="es-ES_tradnl" dirty="0" smtClean="0"/>
              <a:t>4 MUY BUENO</a:t>
            </a:r>
          </a:p>
          <a:p>
            <a:r>
              <a:rPr lang="es-ES_tradnl" dirty="0" smtClean="0"/>
              <a:t>5 EXELENTE</a:t>
            </a:r>
            <a:endParaRPr lang="es-ES_trad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285852" y="285728"/>
            <a:ext cx="7072362"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 sz="5400" b="1" dirty="0" smtClean="0"/>
              <a:t>PREDISPOSICIÓN</a:t>
            </a:r>
            <a:endParaRPr lang="es-ES_tradnl" sz="5400" dirty="0" smtClean="0"/>
          </a:p>
        </p:txBody>
      </p:sp>
      <p:graphicFrame>
        <p:nvGraphicFramePr>
          <p:cNvPr id="8" name="7 Gráfico"/>
          <p:cNvGraphicFramePr/>
          <p:nvPr/>
        </p:nvGraphicFramePr>
        <p:xfrm>
          <a:off x="357158" y="1428736"/>
          <a:ext cx="8215370" cy="50720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pic>
        <p:nvPicPr>
          <p:cNvPr id="3074" name="1 Imagen" descr="C:\Documents and Settings\mpalacios\Escritorio\LOGOTIPOS UNIVERSIDADa\LOGO PRINCIPAL.PNG"/>
          <p:cNvPicPr>
            <a:picLocks noChangeAspect="1" noChangeArrowheads="1"/>
          </p:cNvPicPr>
          <p:nvPr/>
        </p:nvPicPr>
        <p:blipFill>
          <a:blip r:embed="rId3"/>
          <a:srcRect/>
          <a:stretch>
            <a:fillRect/>
          </a:stretch>
        </p:blipFill>
        <p:spPr bwMode="auto">
          <a:xfrm>
            <a:off x="285720" y="214290"/>
            <a:ext cx="3311525" cy="1008063"/>
          </a:xfrm>
          <a:prstGeom prst="rect">
            <a:avLst/>
          </a:prstGeom>
          <a:noFill/>
          <a:ln w="9525">
            <a:noFill/>
            <a:miter lim="800000"/>
            <a:headEnd/>
            <a:tailEnd/>
          </a:ln>
        </p:spPr>
      </p:pic>
      <p:sp>
        <p:nvSpPr>
          <p:cNvPr id="11" name="10 Título"/>
          <p:cNvSpPr>
            <a:spLocks noGrp="1"/>
          </p:cNvSpPr>
          <p:nvPr>
            <p:ph type="title"/>
          </p:nvPr>
        </p:nvSpPr>
        <p:spPr>
          <a:xfrm>
            <a:off x="684213" y="642918"/>
            <a:ext cx="7772400" cy="2160587"/>
          </a:xfrm>
          <a:effectLst>
            <a:glow rad="228600">
              <a:schemeClr val="accent5">
                <a:satMod val="175000"/>
                <a:alpha val="40000"/>
              </a:schemeClr>
            </a:glow>
          </a:effectLst>
        </p:spPr>
        <p:txBody>
          <a:bodyPr>
            <a:normAutofit fontScale="90000"/>
          </a:bodyPr>
          <a:lstStyle/>
          <a:p>
            <a:pPr algn="just">
              <a:defRPr/>
            </a:pPr>
            <a:r>
              <a:rPr lang="es-MX" sz="2800" u="sng" dirty="0" smtClean="0">
                <a:solidFill>
                  <a:schemeClr val="tx1"/>
                </a:solidFill>
                <a:latin typeface="Arial" pitchFamily="34" charset="0"/>
                <a:cs typeface="Arial" pitchFamily="34" charset="0"/>
              </a:rPr>
              <a:t>TEMA:</a:t>
            </a:r>
            <a:r>
              <a:rPr lang="es-MX" sz="2800" dirty="0" smtClean="0">
                <a:solidFill>
                  <a:schemeClr val="tx1"/>
                </a:solidFill>
                <a:latin typeface="Arial" pitchFamily="34" charset="0"/>
                <a:cs typeface="Arial" pitchFamily="34" charset="0"/>
              </a:rPr>
              <a:t/>
            </a:r>
            <a:br>
              <a:rPr lang="es-MX" sz="2800" dirty="0" smtClean="0">
                <a:solidFill>
                  <a:schemeClr val="tx1"/>
                </a:solidFill>
                <a:latin typeface="Arial" pitchFamily="34" charset="0"/>
                <a:cs typeface="Arial" pitchFamily="34" charset="0"/>
              </a:rPr>
            </a:br>
            <a:r>
              <a:rPr lang="es-MX" sz="2800" dirty="0" smtClean="0">
                <a:solidFill>
                  <a:schemeClr val="tx1"/>
                </a:solidFill>
                <a:latin typeface="Arial" pitchFamily="34" charset="0"/>
                <a:cs typeface="Arial" pitchFamily="34" charset="0"/>
              </a:rPr>
              <a:t>“</a:t>
            </a:r>
            <a:r>
              <a:rPr lang="es-ES_tradnl" sz="3600" dirty="0" smtClean="0">
                <a:solidFill>
                  <a:schemeClr val="tx1"/>
                </a:solidFill>
              </a:rPr>
              <a:t>Aplicación de un Programa  Recreativo y su incidencia en la autoestima de las Jóvenes de la Fundación Caminos de Esperanza “Talita Kumi”. Propuesta Alternativa”.</a:t>
            </a:r>
            <a:endParaRPr lang="es-MX" sz="3600" dirty="0">
              <a:solidFill>
                <a:schemeClr val="tx1"/>
              </a:solidFill>
              <a:latin typeface="Arial" pitchFamily="34" charset="0"/>
              <a:cs typeface="Arial" pitchFamily="34" charset="0"/>
            </a:endParaRPr>
          </a:p>
        </p:txBody>
      </p:sp>
      <p:sp>
        <p:nvSpPr>
          <p:cNvPr id="12" name="10 Título"/>
          <p:cNvSpPr txBox="1">
            <a:spLocks/>
          </p:cNvSpPr>
          <p:nvPr/>
        </p:nvSpPr>
        <p:spPr bwMode="auto">
          <a:xfrm>
            <a:off x="357158" y="5157788"/>
            <a:ext cx="4572032" cy="792162"/>
          </a:xfrm>
          <a:prstGeom prst="rect">
            <a:avLst/>
          </a:prstGeom>
          <a:noFill/>
          <a:ln w="9525">
            <a:noFill/>
            <a:miter lim="800000"/>
            <a:headEnd/>
            <a:tailEnd/>
          </a:ln>
        </p:spPr>
        <p:txBody>
          <a:bodyPr/>
          <a:lstStyle/>
          <a:p>
            <a:pPr algn="ctr" eaLnBrk="0" hangingPunct="0">
              <a:defRPr/>
            </a:pPr>
            <a:r>
              <a:rPr lang="es-MX" sz="2400" b="1" cap="all" dirty="0" smtClean="0">
                <a:latin typeface="Arial" pitchFamily="34" charset="0"/>
                <a:ea typeface="+mj-ea"/>
                <a:cs typeface="Arial" pitchFamily="34" charset="0"/>
              </a:rPr>
              <a:t>Directora</a:t>
            </a:r>
          </a:p>
          <a:p>
            <a:pPr algn="ctr" eaLnBrk="0" hangingPunct="0">
              <a:defRPr/>
            </a:pPr>
            <a:r>
              <a:rPr lang="es-MX" sz="2400" b="1" cap="all" dirty="0" smtClean="0">
                <a:latin typeface="Arial" pitchFamily="34" charset="0"/>
                <a:ea typeface="+mj-ea"/>
                <a:cs typeface="Arial" pitchFamily="34" charset="0"/>
              </a:rPr>
              <a:t>LCDA. Aracely obando</a:t>
            </a:r>
            <a:endParaRPr lang="es-MX" sz="2400" b="1" cap="all" dirty="0">
              <a:latin typeface="Arial" pitchFamily="34" charset="0"/>
              <a:ea typeface="+mj-ea"/>
              <a:cs typeface="Arial" pitchFamily="34" charset="0"/>
            </a:endParaRPr>
          </a:p>
        </p:txBody>
      </p:sp>
      <p:sp>
        <p:nvSpPr>
          <p:cNvPr id="13" name="10 Título"/>
          <p:cNvSpPr txBox="1">
            <a:spLocks/>
          </p:cNvSpPr>
          <p:nvPr/>
        </p:nvSpPr>
        <p:spPr bwMode="auto">
          <a:xfrm>
            <a:off x="4572000" y="5157788"/>
            <a:ext cx="4286280" cy="574675"/>
          </a:xfrm>
          <a:prstGeom prst="rect">
            <a:avLst/>
          </a:prstGeom>
          <a:noFill/>
          <a:ln w="9525">
            <a:noFill/>
            <a:miter lim="800000"/>
            <a:headEnd/>
            <a:tailEnd/>
          </a:ln>
        </p:spPr>
        <p:txBody>
          <a:bodyPr/>
          <a:lstStyle/>
          <a:p>
            <a:pPr algn="ctr" eaLnBrk="0" hangingPunct="0">
              <a:defRPr/>
            </a:pPr>
            <a:r>
              <a:rPr lang="es-MX" sz="2400" b="1" cap="all" dirty="0" smtClean="0">
                <a:latin typeface="Arial" pitchFamily="34" charset="0"/>
                <a:ea typeface="+mj-ea"/>
                <a:cs typeface="Arial" pitchFamily="34" charset="0"/>
              </a:rPr>
              <a:t>CodirectorA</a:t>
            </a:r>
          </a:p>
          <a:p>
            <a:pPr algn="ctr" eaLnBrk="0" hangingPunct="0">
              <a:defRPr/>
            </a:pPr>
            <a:r>
              <a:rPr lang="es-MX" sz="2400" b="1" cap="all" dirty="0" smtClean="0">
                <a:latin typeface="Arial" pitchFamily="34" charset="0"/>
                <a:ea typeface="+mj-ea"/>
                <a:cs typeface="Arial" pitchFamily="34" charset="0"/>
              </a:rPr>
              <a:t>Msc. LORENA SANDOVA</a:t>
            </a:r>
            <a:r>
              <a:rPr lang="es-MX" sz="2000" b="1" cap="all" dirty="0" smtClean="0">
                <a:latin typeface="Arial" pitchFamily="34" charset="0"/>
                <a:ea typeface="+mj-ea"/>
                <a:cs typeface="Arial" pitchFamily="34" charset="0"/>
              </a:rPr>
              <a:t>L</a:t>
            </a:r>
            <a:endParaRPr lang="es-MX" sz="2000" b="1" cap="all" dirty="0">
              <a:latin typeface="Arial" pitchFamily="34" charset="0"/>
              <a:ea typeface="+mj-ea"/>
              <a:cs typeface="Arial" pitchFamily="34" charset="0"/>
            </a:endParaRPr>
          </a:p>
          <a:p>
            <a:pPr algn="ctr" eaLnBrk="0" hangingPunct="0">
              <a:defRPr/>
            </a:pPr>
            <a:endParaRPr lang="es-MX" sz="2000" b="1" cap="all" dirty="0">
              <a:latin typeface="Arial" pitchFamily="34" charset="0"/>
              <a:ea typeface="+mj-ea"/>
              <a:cs typeface="Arial" pitchFamily="34" charset="0"/>
            </a:endParaRPr>
          </a:p>
        </p:txBody>
      </p:sp>
    </p:spTree>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00100" y="500042"/>
            <a:ext cx="721523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_tradnl" sz="5400" dirty="0" smtClean="0"/>
              <a:t>DESEMPEÑO</a:t>
            </a:r>
            <a:endParaRPr lang="es-ES_tradnl" sz="5400" dirty="0" smtClean="0"/>
          </a:p>
        </p:txBody>
      </p:sp>
      <p:graphicFrame>
        <p:nvGraphicFramePr>
          <p:cNvPr id="7" name="6 Gráfico"/>
          <p:cNvGraphicFramePr/>
          <p:nvPr/>
        </p:nvGraphicFramePr>
        <p:xfrm>
          <a:off x="571472" y="1571612"/>
          <a:ext cx="8143932" cy="485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2976" y="285728"/>
            <a:ext cx="7498080" cy="1143000"/>
          </a:xfrm>
        </p:spPr>
        <p:style>
          <a:lnRef idx="2">
            <a:schemeClr val="accent6"/>
          </a:lnRef>
          <a:fillRef idx="1">
            <a:schemeClr val="lt1"/>
          </a:fillRef>
          <a:effectRef idx="0">
            <a:schemeClr val="accent6"/>
          </a:effectRef>
          <a:fontRef idx="minor">
            <a:schemeClr val="dk1"/>
          </a:fontRef>
        </p:style>
        <p:txBody>
          <a:bodyPr>
            <a:normAutofit/>
          </a:bodyPr>
          <a:lstStyle/>
          <a:p>
            <a:pPr algn="ctr"/>
            <a:r>
              <a:rPr lang="es-ES_tradnl" sz="5400" dirty="0" smtClean="0"/>
              <a:t>SATISFACCIÓN</a:t>
            </a:r>
            <a:endParaRPr lang="es-ES_tradnl" sz="5400" dirty="0"/>
          </a:p>
        </p:txBody>
      </p:sp>
      <p:graphicFrame>
        <p:nvGraphicFramePr>
          <p:cNvPr id="3" name="2 Gráfico"/>
          <p:cNvGraphicFramePr/>
          <p:nvPr/>
        </p:nvGraphicFramePr>
        <p:xfrm>
          <a:off x="857224" y="1643050"/>
          <a:ext cx="8072494"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14290"/>
            <a:ext cx="7498080" cy="114300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s-ES_tradnl" sz="5400" dirty="0" smtClean="0"/>
              <a:t>ACEPTACIÓN</a:t>
            </a:r>
            <a:endParaRPr lang="es-ES_tradnl" sz="5400" dirty="0"/>
          </a:p>
        </p:txBody>
      </p:sp>
      <p:graphicFrame>
        <p:nvGraphicFramePr>
          <p:cNvPr id="3" name="2 Gráfico"/>
          <p:cNvGraphicFramePr/>
          <p:nvPr/>
        </p:nvGraphicFramePr>
        <p:xfrm>
          <a:off x="285720" y="1500175"/>
          <a:ext cx="8572560" cy="485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714480" y="1714488"/>
          <a:ext cx="6143668" cy="335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orma libre"/>
          <p:cNvSpPr/>
          <p:nvPr/>
        </p:nvSpPr>
        <p:spPr>
          <a:xfrm>
            <a:off x="357158" y="214290"/>
            <a:ext cx="5286412" cy="1000132"/>
          </a:xfrm>
          <a:custGeom>
            <a:avLst/>
            <a:gdLst>
              <a:gd name="connsiteX0" fmla="*/ 0 w 5286412"/>
              <a:gd name="connsiteY0" fmla="*/ 500066 h 1000132"/>
              <a:gd name="connsiteX1" fmla="*/ 2151857 w 5286412"/>
              <a:gd name="connsiteY1" fmla="*/ 8719 h 1000132"/>
              <a:gd name="connsiteX2" fmla="*/ 2643206 w 5286412"/>
              <a:gd name="connsiteY2" fmla="*/ 3 h 1000132"/>
              <a:gd name="connsiteX3" fmla="*/ 3134557 w 5286412"/>
              <a:gd name="connsiteY3" fmla="*/ 8719 h 1000132"/>
              <a:gd name="connsiteX4" fmla="*/ 5286412 w 5286412"/>
              <a:gd name="connsiteY4" fmla="*/ 500074 h 1000132"/>
              <a:gd name="connsiteX5" fmla="*/ 3134556 w 5286412"/>
              <a:gd name="connsiteY5" fmla="*/ 991424 h 1000132"/>
              <a:gd name="connsiteX6" fmla="*/ 2643206 w 5286412"/>
              <a:gd name="connsiteY6" fmla="*/ 1000140 h 1000132"/>
              <a:gd name="connsiteX7" fmla="*/ 2151855 w 5286412"/>
              <a:gd name="connsiteY7" fmla="*/ 991424 h 1000132"/>
              <a:gd name="connsiteX8" fmla="*/ 0 w 5286412"/>
              <a:gd name="connsiteY8" fmla="*/ 500071 h 1000132"/>
              <a:gd name="connsiteX9" fmla="*/ 0 w 5286412"/>
              <a:gd name="connsiteY9" fmla="*/ 500066 h 100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6412" h="1000132">
                <a:moveTo>
                  <a:pt x="0" y="500066"/>
                </a:moveTo>
                <a:cubicBezTo>
                  <a:pt x="8" y="259735"/>
                  <a:pt x="903678" y="53394"/>
                  <a:pt x="2151857" y="8719"/>
                </a:cubicBezTo>
                <a:cubicBezTo>
                  <a:pt x="2313845" y="2921"/>
                  <a:pt x="2478345" y="3"/>
                  <a:pt x="2643206" y="3"/>
                </a:cubicBezTo>
                <a:cubicBezTo>
                  <a:pt x="2808068" y="3"/>
                  <a:pt x="2972568" y="2921"/>
                  <a:pt x="3134557" y="8719"/>
                </a:cubicBezTo>
                <a:cubicBezTo>
                  <a:pt x="4382750" y="53395"/>
                  <a:pt x="5286423" y="259740"/>
                  <a:pt x="5286412" y="500074"/>
                </a:cubicBezTo>
                <a:cubicBezTo>
                  <a:pt x="5286412" y="740406"/>
                  <a:pt x="4382741" y="946748"/>
                  <a:pt x="3134556" y="991424"/>
                </a:cubicBezTo>
                <a:cubicBezTo>
                  <a:pt x="2972568" y="997222"/>
                  <a:pt x="2808068" y="1000140"/>
                  <a:pt x="2643206" y="1000140"/>
                </a:cubicBezTo>
                <a:cubicBezTo>
                  <a:pt x="2478344" y="1000140"/>
                  <a:pt x="2313844" y="997222"/>
                  <a:pt x="2151855" y="991424"/>
                </a:cubicBezTo>
                <a:cubicBezTo>
                  <a:pt x="903665" y="946748"/>
                  <a:pt x="-8" y="740404"/>
                  <a:pt x="0" y="500071"/>
                </a:cubicBezTo>
                <a:lnTo>
                  <a:pt x="0" y="500066"/>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b="1" dirty="0" smtClean="0"/>
              <a:t>CUESTIONARIO DE AUTOESTIMA</a:t>
            </a:r>
            <a:endParaRPr lang="es-ES_tradnl" b="1" dirty="0"/>
          </a:p>
        </p:txBody>
      </p:sp>
      <p:sp>
        <p:nvSpPr>
          <p:cNvPr id="5" name="4 Flecha abajo"/>
          <p:cNvSpPr/>
          <p:nvPr/>
        </p:nvSpPr>
        <p:spPr>
          <a:xfrm>
            <a:off x="2714612" y="1214422"/>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5 Rectángulo redondeado"/>
          <p:cNvSpPr/>
          <p:nvPr/>
        </p:nvSpPr>
        <p:spPr>
          <a:xfrm>
            <a:off x="1000100" y="1857364"/>
            <a:ext cx="4071966"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ADECUADO </a:t>
            </a:r>
            <a:endParaRPr lang="es-ES_tradnl" dirty="0"/>
          </a:p>
        </p:txBody>
      </p:sp>
      <p:sp>
        <p:nvSpPr>
          <p:cNvPr id="8" name="7 Flecha abajo"/>
          <p:cNvSpPr/>
          <p:nvPr/>
        </p:nvSpPr>
        <p:spPr>
          <a:xfrm>
            <a:off x="2714612" y="2357430"/>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8 Rectángulo redondeado"/>
          <p:cNvSpPr/>
          <p:nvPr/>
        </p:nvSpPr>
        <p:spPr>
          <a:xfrm>
            <a:off x="1071538" y="2928934"/>
            <a:ext cx="4071966"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19 PREGUNTAS </a:t>
            </a:r>
            <a:endParaRPr lang="es-ES_tradnl" dirty="0"/>
          </a:p>
        </p:txBody>
      </p:sp>
      <p:sp>
        <p:nvSpPr>
          <p:cNvPr id="10" name="9 Flecha abajo"/>
          <p:cNvSpPr/>
          <p:nvPr/>
        </p:nvSpPr>
        <p:spPr>
          <a:xfrm>
            <a:off x="1928794" y="3500438"/>
            <a:ext cx="357190"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10 Flecha abajo"/>
          <p:cNvSpPr/>
          <p:nvPr/>
        </p:nvSpPr>
        <p:spPr>
          <a:xfrm>
            <a:off x="4214810" y="3500438"/>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11 Rectángulo"/>
          <p:cNvSpPr/>
          <p:nvPr/>
        </p:nvSpPr>
        <p:spPr>
          <a:xfrm>
            <a:off x="-32" y="4214818"/>
            <a:ext cx="357190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9 ITEMS DIRECCIONADOS POSITIVAMENTE </a:t>
            </a:r>
            <a:endParaRPr lang="es-ES_tradnl" dirty="0"/>
          </a:p>
        </p:txBody>
      </p:sp>
      <p:sp>
        <p:nvSpPr>
          <p:cNvPr id="13" name="12 Rectángulo"/>
          <p:cNvSpPr/>
          <p:nvPr/>
        </p:nvSpPr>
        <p:spPr>
          <a:xfrm>
            <a:off x="3786182" y="4214818"/>
            <a:ext cx="300039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10 ITEMS DIRECCIONADOS NEGATIVAMENTE</a:t>
            </a:r>
            <a:endParaRPr lang="es-ES_tradnl" dirty="0"/>
          </a:p>
        </p:txBody>
      </p:sp>
      <p:sp>
        <p:nvSpPr>
          <p:cNvPr id="14" name="13 Flecha abajo"/>
          <p:cNvSpPr/>
          <p:nvPr/>
        </p:nvSpPr>
        <p:spPr>
          <a:xfrm>
            <a:off x="1785918" y="5072074"/>
            <a:ext cx="71438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15 Flecha abajo"/>
          <p:cNvSpPr/>
          <p:nvPr/>
        </p:nvSpPr>
        <p:spPr>
          <a:xfrm>
            <a:off x="4143372" y="5000636"/>
            <a:ext cx="500066"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17 Rectángulo"/>
          <p:cNvSpPr/>
          <p:nvPr/>
        </p:nvSpPr>
        <p:spPr>
          <a:xfrm>
            <a:off x="285720" y="5715016"/>
            <a:ext cx="442915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PUNTUACIÓN SOBRE 4 PUNTOS</a:t>
            </a:r>
          </a:p>
          <a:p>
            <a:pPr algn="ctr"/>
            <a:r>
              <a:rPr lang="es-ES_tradnl" dirty="0" smtClean="0"/>
              <a:t>Muy de Acuerdo, Algo de Acuerdo, Algo en desacuerdo, Muy en desacuerdo </a:t>
            </a:r>
            <a:endParaRPr lang="es-ES_tradnl" dirty="0"/>
          </a:p>
        </p:txBody>
      </p:sp>
      <p:graphicFrame>
        <p:nvGraphicFramePr>
          <p:cNvPr id="20" name="19 Tabla"/>
          <p:cNvGraphicFramePr>
            <a:graphicFrameLocks noGrp="1"/>
          </p:cNvGraphicFramePr>
          <p:nvPr/>
        </p:nvGraphicFramePr>
        <p:xfrm>
          <a:off x="6929454" y="214290"/>
          <a:ext cx="1928826" cy="5303520"/>
        </p:xfrm>
        <a:graphic>
          <a:graphicData uri="http://schemas.openxmlformats.org/drawingml/2006/table">
            <a:tbl>
              <a:tblPr>
                <a:tableStyleId>{5940675A-B579-460E-94D1-54222C63F5DA}</a:tableStyleId>
              </a:tblPr>
              <a:tblGrid>
                <a:gridCol w="964413"/>
                <a:gridCol w="964413"/>
              </a:tblGrid>
              <a:tr h="581973">
                <a:tc>
                  <a:txBody>
                    <a:bodyPr/>
                    <a:lstStyle/>
                    <a:p>
                      <a:pPr algn="ctr">
                        <a:lnSpc>
                          <a:spcPct val="150000"/>
                        </a:lnSpc>
                        <a:spcAft>
                          <a:spcPts val="0"/>
                        </a:spcAft>
                      </a:pPr>
                      <a:endParaRPr lang="es-ES" sz="900" dirty="0"/>
                    </a:p>
                    <a:p>
                      <a:pPr algn="ctr">
                        <a:lnSpc>
                          <a:spcPct val="150000"/>
                        </a:lnSpc>
                        <a:spcAft>
                          <a:spcPts val="0"/>
                        </a:spcAft>
                      </a:pPr>
                      <a:r>
                        <a:rPr lang="es-ES" sz="900" dirty="0"/>
                        <a:t>NIVELES DE AUTOESTIMA</a:t>
                      </a:r>
                      <a:endParaRPr lang="es-ES_tradnl" sz="1000" dirty="0">
                        <a:latin typeface="Times New Roman"/>
                        <a:ea typeface="Times New Roman"/>
                      </a:endParaRPr>
                    </a:p>
                  </a:txBody>
                  <a:tcPr marL="56972" marR="56972" marT="0" marB="0"/>
                </a:tc>
                <a:tc>
                  <a:txBody>
                    <a:bodyPr/>
                    <a:lstStyle/>
                    <a:p>
                      <a:pPr algn="ctr">
                        <a:lnSpc>
                          <a:spcPct val="150000"/>
                        </a:lnSpc>
                        <a:spcAft>
                          <a:spcPts val="0"/>
                        </a:spcAft>
                      </a:pPr>
                      <a:endParaRPr lang="es-ES" sz="900"/>
                    </a:p>
                    <a:p>
                      <a:pPr algn="ctr">
                        <a:lnSpc>
                          <a:spcPct val="150000"/>
                        </a:lnSpc>
                        <a:spcAft>
                          <a:spcPts val="0"/>
                        </a:spcAft>
                      </a:pPr>
                      <a:r>
                        <a:rPr lang="es-ES" sz="900"/>
                        <a:t>PUNTAJE</a:t>
                      </a:r>
                      <a:endParaRPr lang="es-ES_tradnl" sz="1000">
                        <a:latin typeface="Times New Roman"/>
                        <a:ea typeface="Times New Roman"/>
                      </a:endParaRPr>
                    </a:p>
                  </a:txBody>
                  <a:tcPr marL="56972" marR="56972" marT="0" marB="0"/>
                </a:tc>
              </a:tr>
              <a:tr h="344873">
                <a:tc>
                  <a:txBody>
                    <a:bodyPr/>
                    <a:lstStyle/>
                    <a:p>
                      <a:pPr algn="ctr">
                        <a:lnSpc>
                          <a:spcPct val="150000"/>
                        </a:lnSpc>
                        <a:spcAft>
                          <a:spcPts val="0"/>
                        </a:spcAft>
                      </a:pPr>
                      <a:endParaRPr lang="es-ES_tradnl" sz="1000"/>
                    </a:p>
                    <a:p>
                      <a:pPr algn="ctr">
                        <a:spcAft>
                          <a:spcPts val="0"/>
                        </a:spcAft>
                      </a:pPr>
                      <a:r>
                        <a:rPr lang="es-ES" sz="900"/>
                        <a:t>Sobresaliente</a:t>
                      </a:r>
                      <a:endParaRPr lang="es-ES_tradnl" sz="1000">
                        <a:latin typeface="Times New Roman"/>
                        <a:ea typeface="Times New Roman"/>
                      </a:endParaRPr>
                    </a:p>
                  </a:txBody>
                  <a:tcPr marL="56972" marR="56972" marT="0" marB="0"/>
                </a:tc>
                <a:tc>
                  <a:txBody>
                    <a:bodyPr/>
                    <a:lstStyle/>
                    <a:p>
                      <a:pPr algn="ctr">
                        <a:lnSpc>
                          <a:spcPct val="150000"/>
                        </a:lnSpc>
                        <a:spcAft>
                          <a:spcPts val="0"/>
                        </a:spcAft>
                      </a:pPr>
                      <a:endParaRPr lang="es-ES" sz="900" dirty="0"/>
                    </a:p>
                    <a:p>
                      <a:pPr algn="ctr">
                        <a:spcAft>
                          <a:spcPts val="0"/>
                        </a:spcAft>
                      </a:pPr>
                      <a:r>
                        <a:rPr lang="es-ES" sz="900" dirty="0"/>
                        <a:t>61 a </a:t>
                      </a:r>
                      <a:r>
                        <a:rPr lang="es-ES" sz="900" dirty="0" smtClean="0"/>
                        <a:t>64</a:t>
                      </a:r>
                      <a:endParaRPr lang="es-ES_tradnl" sz="1000" dirty="0">
                        <a:latin typeface="Times New Roman"/>
                        <a:ea typeface="Times New Roman"/>
                      </a:endParaRPr>
                    </a:p>
                  </a:txBody>
                  <a:tcPr marL="56972" marR="56972" marT="0" marB="0"/>
                </a:tc>
              </a:tr>
              <a:tr h="603528">
                <a:tc>
                  <a:txBody>
                    <a:bodyPr/>
                    <a:lstStyle/>
                    <a:p>
                      <a:pPr algn="ctr">
                        <a:lnSpc>
                          <a:spcPct val="150000"/>
                        </a:lnSpc>
                        <a:spcAft>
                          <a:spcPts val="0"/>
                        </a:spcAft>
                      </a:pPr>
                      <a:endParaRPr lang="es-ES_tradnl" sz="1000"/>
                    </a:p>
                    <a:p>
                      <a:pPr algn="ctr">
                        <a:spcAft>
                          <a:spcPts val="0"/>
                        </a:spcAft>
                      </a:pPr>
                      <a:r>
                        <a:rPr lang="es-ES" sz="900"/>
                        <a:t>Muy Bueno próximo a sobresaliente</a:t>
                      </a:r>
                      <a:endParaRPr lang="es-ES_tradnl" sz="1000">
                        <a:latin typeface="Times New Roman"/>
                        <a:ea typeface="Times New Roman"/>
                      </a:endParaRPr>
                    </a:p>
                  </a:txBody>
                  <a:tcPr marL="56972" marR="56972" marT="0" marB="0"/>
                </a:tc>
                <a:tc>
                  <a:txBody>
                    <a:bodyPr/>
                    <a:lstStyle/>
                    <a:p>
                      <a:pPr algn="ctr">
                        <a:lnSpc>
                          <a:spcPct val="150000"/>
                        </a:lnSpc>
                        <a:spcAft>
                          <a:spcPts val="0"/>
                        </a:spcAft>
                      </a:pPr>
                      <a:endParaRPr lang="es-ES" sz="900" dirty="0"/>
                    </a:p>
                    <a:p>
                      <a:pPr algn="ctr">
                        <a:spcAft>
                          <a:spcPts val="0"/>
                        </a:spcAft>
                      </a:pPr>
                      <a:r>
                        <a:rPr lang="es-ES" sz="900" dirty="0"/>
                        <a:t>58 a 60</a:t>
                      </a:r>
                      <a:endParaRPr lang="es-ES_tradnl" sz="1000" dirty="0">
                        <a:latin typeface="Times New Roman"/>
                        <a:ea typeface="Times New Roman"/>
                      </a:endParaRPr>
                    </a:p>
                  </a:txBody>
                  <a:tcPr marL="56972" marR="56972" marT="0" marB="0"/>
                </a:tc>
              </a:tr>
              <a:tr h="387982">
                <a:tc>
                  <a:txBody>
                    <a:bodyPr/>
                    <a:lstStyle/>
                    <a:p>
                      <a:pPr algn="ctr">
                        <a:lnSpc>
                          <a:spcPct val="150000"/>
                        </a:lnSpc>
                        <a:spcAft>
                          <a:spcPts val="0"/>
                        </a:spcAft>
                      </a:pPr>
                      <a:endParaRPr lang="es-ES_tradnl" sz="1000"/>
                    </a:p>
                    <a:p>
                      <a:pPr algn="ctr">
                        <a:spcAft>
                          <a:spcPts val="0"/>
                        </a:spcAft>
                      </a:pPr>
                      <a:r>
                        <a:rPr lang="es-ES" sz="900"/>
                        <a:t>Muy Bueno</a:t>
                      </a:r>
                      <a:endParaRPr lang="es-ES_tradnl" sz="1000">
                        <a:latin typeface="Times New Roman"/>
                        <a:ea typeface="Times New Roman"/>
                      </a:endParaRPr>
                    </a:p>
                  </a:txBody>
                  <a:tcPr marL="56972" marR="56972" marT="0" marB="0"/>
                </a:tc>
                <a:tc>
                  <a:txBody>
                    <a:bodyPr/>
                    <a:lstStyle/>
                    <a:p>
                      <a:pPr algn="ctr">
                        <a:lnSpc>
                          <a:spcPct val="150000"/>
                        </a:lnSpc>
                        <a:spcAft>
                          <a:spcPts val="0"/>
                        </a:spcAft>
                      </a:pPr>
                      <a:endParaRPr lang="es-ES" sz="900"/>
                    </a:p>
                    <a:p>
                      <a:pPr algn="ctr">
                        <a:lnSpc>
                          <a:spcPct val="150000"/>
                        </a:lnSpc>
                        <a:spcAft>
                          <a:spcPts val="0"/>
                        </a:spcAft>
                      </a:pPr>
                      <a:r>
                        <a:rPr lang="es-ES" sz="900"/>
                        <a:t>54 a 57</a:t>
                      </a:r>
                      <a:endParaRPr lang="es-ES_tradnl" sz="1000">
                        <a:latin typeface="Times New Roman"/>
                        <a:ea typeface="Times New Roman"/>
                      </a:endParaRPr>
                    </a:p>
                  </a:txBody>
                  <a:tcPr marL="56972" marR="56972" marT="0" marB="0"/>
                </a:tc>
              </a:tr>
              <a:tr h="474201">
                <a:tc>
                  <a:txBody>
                    <a:bodyPr/>
                    <a:lstStyle/>
                    <a:p>
                      <a:pPr algn="ctr">
                        <a:lnSpc>
                          <a:spcPct val="150000"/>
                        </a:lnSpc>
                        <a:spcAft>
                          <a:spcPts val="0"/>
                        </a:spcAft>
                      </a:pPr>
                      <a:endParaRPr lang="es-ES_tradnl" sz="1000" dirty="0"/>
                    </a:p>
                    <a:p>
                      <a:pPr algn="ctr">
                        <a:spcAft>
                          <a:spcPts val="0"/>
                        </a:spcAft>
                      </a:pPr>
                      <a:r>
                        <a:rPr lang="es-ES" sz="900" dirty="0"/>
                        <a:t>Bueno próximo a muy bueno</a:t>
                      </a:r>
                      <a:endParaRPr lang="es-ES_tradnl" sz="1000" dirty="0">
                        <a:latin typeface="Times New Roman"/>
                        <a:ea typeface="Times New Roman"/>
                      </a:endParaRPr>
                    </a:p>
                  </a:txBody>
                  <a:tcPr marL="56972" marR="56972" marT="0" marB="0"/>
                </a:tc>
                <a:tc>
                  <a:txBody>
                    <a:bodyPr/>
                    <a:lstStyle/>
                    <a:p>
                      <a:pPr algn="ctr">
                        <a:lnSpc>
                          <a:spcPct val="150000"/>
                        </a:lnSpc>
                        <a:spcAft>
                          <a:spcPts val="0"/>
                        </a:spcAft>
                      </a:pPr>
                      <a:endParaRPr lang="es-ES" sz="900" dirty="0"/>
                    </a:p>
                    <a:p>
                      <a:pPr algn="ctr">
                        <a:spcAft>
                          <a:spcPts val="0"/>
                        </a:spcAft>
                      </a:pPr>
                      <a:r>
                        <a:rPr lang="es-ES" sz="900" dirty="0"/>
                        <a:t>51 a 53</a:t>
                      </a:r>
                      <a:endParaRPr lang="es-ES_tradnl" sz="1000" dirty="0">
                        <a:latin typeface="Times New Roman"/>
                        <a:ea typeface="Times New Roman"/>
                      </a:endParaRPr>
                    </a:p>
                  </a:txBody>
                  <a:tcPr marL="56972" marR="56972" marT="0" marB="0"/>
                </a:tc>
              </a:tr>
              <a:tr h="387982">
                <a:tc>
                  <a:txBody>
                    <a:bodyPr/>
                    <a:lstStyle/>
                    <a:p>
                      <a:pPr algn="ctr">
                        <a:lnSpc>
                          <a:spcPct val="150000"/>
                        </a:lnSpc>
                        <a:spcAft>
                          <a:spcPts val="0"/>
                        </a:spcAft>
                      </a:pPr>
                      <a:endParaRPr lang="es-ES" sz="900"/>
                    </a:p>
                    <a:p>
                      <a:pPr algn="ctr">
                        <a:lnSpc>
                          <a:spcPct val="150000"/>
                        </a:lnSpc>
                        <a:spcAft>
                          <a:spcPts val="0"/>
                        </a:spcAft>
                      </a:pPr>
                      <a:r>
                        <a:rPr lang="es-ES" sz="900"/>
                        <a:t>Bueno</a:t>
                      </a:r>
                      <a:endParaRPr lang="es-ES_tradnl" sz="1000">
                        <a:latin typeface="Times New Roman"/>
                        <a:ea typeface="Times New Roman"/>
                      </a:endParaRPr>
                    </a:p>
                  </a:txBody>
                  <a:tcPr marL="56972" marR="56972" marT="0" marB="0"/>
                </a:tc>
                <a:tc>
                  <a:txBody>
                    <a:bodyPr/>
                    <a:lstStyle/>
                    <a:p>
                      <a:pPr algn="ctr">
                        <a:lnSpc>
                          <a:spcPct val="150000"/>
                        </a:lnSpc>
                        <a:spcAft>
                          <a:spcPts val="0"/>
                        </a:spcAft>
                      </a:pPr>
                      <a:endParaRPr lang="es-ES" sz="900"/>
                    </a:p>
                    <a:p>
                      <a:pPr algn="ctr">
                        <a:lnSpc>
                          <a:spcPct val="150000"/>
                        </a:lnSpc>
                        <a:spcAft>
                          <a:spcPts val="0"/>
                        </a:spcAft>
                      </a:pPr>
                      <a:r>
                        <a:rPr lang="es-ES" sz="900"/>
                        <a:t>50</a:t>
                      </a:r>
                      <a:endParaRPr lang="es-ES_tradnl" sz="1000">
                        <a:latin typeface="Times New Roman"/>
                        <a:ea typeface="Times New Roman"/>
                      </a:endParaRPr>
                    </a:p>
                  </a:txBody>
                  <a:tcPr marL="56972" marR="56972" marT="0" marB="0"/>
                </a:tc>
              </a:tr>
              <a:tr h="581973">
                <a:tc>
                  <a:txBody>
                    <a:bodyPr/>
                    <a:lstStyle/>
                    <a:p>
                      <a:pPr algn="ctr">
                        <a:lnSpc>
                          <a:spcPct val="150000"/>
                        </a:lnSpc>
                        <a:spcAft>
                          <a:spcPts val="0"/>
                        </a:spcAft>
                      </a:pPr>
                      <a:endParaRPr lang="es-ES" sz="900"/>
                    </a:p>
                    <a:p>
                      <a:pPr algn="ctr">
                        <a:lnSpc>
                          <a:spcPct val="150000"/>
                        </a:lnSpc>
                        <a:spcAft>
                          <a:spcPts val="0"/>
                        </a:spcAft>
                      </a:pPr>
                      <a:r>
                        <a:rPr lang="es-ES" sz="900"/>
                        <a:t>Bueno próximo a regular</a:t>
                      </a:r>
                      <a:endParaRPr lang="es-ES_tradnl" sz="1000">
                        <a:latin typeface="Times New Roman"/>
                        <a:ea typeface="Times New Roman"/>
                      </a:endParaRPr>
                    </a:p>
                  </a:txBody>
                  <a:tcPr marL="56972" marR="56972" marT="0" marB="0"/>
                </a:tc>
                <a:tc>
                  <a:txBody>
                    <a:bodyPr/>
                    <a:lstStyle/>
                    <a:p>
                      <a:pPr algn="ctr">
                        <a:lnSpc>
                          <a:spcPct val="150000"/>
                        </a:lnSpc>
                        <a:spcAft>
                          <a:spcPts val="0"/>
                        </a:spcAft>
                      </a:pPr>
                      <a:endParaRPr lang="es-ES" sz="900"/>
                    </a:p>
                    <a:p>
                      <a:pPr algn="ctr">
                        <a:lnSpc>
                          <a:spcPct val="150000"/>
                        </a:lnSpc>
                        <a:spcAft>
                          <a:spcPts val="0"/>
                        </a:spcAft>
                      </a:pPr>
                      <a:r>
                        <a:rPr lang="es-ES" sz="900"/>
                        <a:t>46 a 49</a:t>
                      </a:r>
                      <a:endParaRPr lang="es-ES_tradnl" sz="1000">
                        <a:latin typeface="Times New Roman"/>
                        <a:ea typeface="Times New Roman"/>
                      </a:endParaRPr>
                    </a:p>
                  </a:txBody>
                  <a:tcPr marL="56972" marR="56972" marT="0" marB="0"/>
                </a:tc>
              </a:tr>
              <a:tr h="387982">
                <a:tc>
                  <a:txBody>
                    <a:bodyPr/>
                    <a:lstStyle/>
                    <a:p>
                      <a:pPr algn="ctr">
                        <a:lnSpc>
                          <a:spcPct val="150000"/>
                        </a:lnSpc>
                        <a:spcAft>
                          <a:spcPts val="0"/>
                        </a:spcAft>
                      </a:pPr>
                      <a:endParaRPr lang="es-ES" sz="900"/>
                    </a:p>
                    <a:p>
                      <a:pPr algn="ctr">
                        <a:lnSpc>
                          <a:spcPct val="150000"/>
                        </a:lnSpc>
                        <a:spcAft>
                          <a:spcPts val="0"/>
                        </a:spcAft>
                      </a:pPr>
                      <a:r>
                        <a:rPr lang="es-ES" sz="900"/>
                        <a:t>Regular</a:t>
                      </a:r>
                      <a:endParaRPr lang="es-ES_tradnl" sz="1000">
                        <a:latin typeface="Times New Roman"/>
                        <a:ea typeface="Times New Roman"/>
                      </a:endParaRPr>
                    </a:p>
                  </a:txBody>
                  <a:tcPr marL="56972" marR="56972" marT="0" marB="0"/>
                </a:tc>
                <a:tc>
                  <a:txBody>
                    <a:bodyPr/>
                    <a:lstStyle/>
                    <a:p>
                      <a:pPr algn="ctr">
                        <a:lnSpc>
                          <a:spcPct val="150000"/>
                        </a:lnSpc>
                        <a:spcAft>
                          <a:spcPts val="0"/>
                        </a:spcAft>
                      </a:pPr>
                      <a:endParaRPr lang="es-ES" sz="900"/>
                    </a:p>
                    <a:p>
                      <a:pPr algn="ctr">
                        <a:lnSpc>
                          <a:spcPct val="150000"/>
                        </a:lnSpc>
                        <a:spcAft>
                          <a:spcPts val="0"/>
                        </a:spcAft>
                      </a:pPr>
                      <a:r>
                        <a:rPr lang="es-ES" sz="900"/>
                        <a:t>41 a 45</a:t>
                      </a:r>
                      <a:endParaRPr lang="es-ES_tradnl" sz="1000">
                        <a:latin typeface="Times New Roman"/>
                        <a:ea typeface="Times New Roman"/>
                      </a:endParaRPr>
                    </a:p>
                  </a:txBody>
                  <a:tcPr marL="56972" marR="56972" marT="0" marB="0"/>
                </a:tc>
              </a:tr>
              <a:tr h="862183">
                <a:tc>
                  <a:txBody>
                    <a:bodyPr/>
                    <a:lstStyle/>
                    <a:p>
                      <a:pPr algn="ctr">
                        <a:lnSpc>
                          <a:spcPct val="150000"/>
                        </a:lnSpc>
                        <a:spcAft>
                          <a:spcPts val="0"/>
                        </a:spcAft>
                      </a:pPr>
                      <a:endParaRPr lang="es-ES_tradnl" sz="1000"/>
                    </a:p>
                    <a:p>
                      <a:pPr algn="ctr">
                        <a:lnSpc>
                          <a:spcPct val="150000"/>
                        </a:lnSpc>
                        <a:spcAft>
                          <a:spcPts val="0"/>
                        </a:spcAft>
                      </a:pPr>
                      <a:r>
                        <a:rPr lang="es-ES" sz="1000"/>
                        <a:t>Regular próximo a deficiente</a:t>
                      </a:r>
                      <a:endParaRPr lang="es-ES_tradnl" sz="1000">
                        <a:latin typeface="Times New Roman"/>
                        <a:ea typeface="Times New Roman"/>
                      </a:endParaRPr>
                    </a:p>
                  </a:txBody>
                  <a:tcPr marL="56972" marR="56972" marT="0" marB="0"/>
                </a:tc>
                <a:tc>
                  <a:txBody>
                    <a:bodyPr/>
                    <a:lstStyle/>
                    <a:p>
                      <a:pPr algn="ctr">
                        <a:lnSpc>
                          <a:spcPct val="150000"/>
                        </a:lnSpc>
                        <a:spcAft>
                          <a:spcPts val="0"/>
                        </a:spcAft>
                      </a:pPr>
                      <a:endParaRPr lang="es-ES" sz="900"/>
                    </a:p>
                    <a:p>
                      <a:pPr algn="ctr">
                        <a:lnSpc>
                          <a:spcPct val="150000"/>
                        </a:lnSpc>
                        <a:spcAft>
                          <a:spcPts val="0"/>
                        </a:spcAft>
                      </a:pPr>
                      <a:r>
                        <a:rPr lang="es-ES" sz="900"/>
                        <a:t>39 a 40</a:t>
                      </a:r>
                      <a:endParaRPr lang="es-ES_tradnl" sz="1000">
                        <a:latin typeface="Times New Roman"/>
                        <a:ea typeface="Times New Roman"/>
                      </a:endParaRPr>
                    </a:p>
                  </a:txBody>
                  <a:tcPr marL="56972" marR="56972" marT="0" marB="0"/>
                </a:tc>
              </a:tr>
              <a:tr h="387982">
                <a:tc>
                  <a:txBody>
                    <a:bodyPr/>
                    <a:lstStyle/>
                    <a:p>
                      <a:pPr algn="ctr">
                        <a:lnSpc>
                          <a:spcPct val="150000"/>
                        </a:lnSpc>
                        <a:spcAft>
                          <a:spcPts val="0"/>
                        </a:spcAft>
                      </a:pPr>
                      <a:endParaRPr lang="es-ES" sz="900"/>
                    </a:p>
                    <a:p>
                      <a:pPr algn="ctr">
                        <a:lnSpc>
                          <a:spcPct val="150000"/>
                        </a:lnSpc>
                        <a:spcAft>
                          <a:spcPts val="0"/>
                        </a:spcAft>
                      </a:pPr>
                      <a:r>
                        <a:rPr lang="es-ES" sz="900"/>
                        <a:t>Deficiente</a:t>
                      </a:r>
                      <a:endParaRPr lang="es-ES_tradnl" sz="1000">
                        <a:latin typeface="Times New Roman"/>
                        <a:ea typeface="Times New Roman"/>
                      </a:endParaRPr>
                    </a:p>
                  </a:txBody>
                  <a:tcPr marL="56972" marR="56972" marT="0" marB="0"/>
                </a:tc>
                <a:tc>
                  <a:txBody>
                    <a:bodyPr/>
                    <a:lstStyle/>
                    <a:p>
                      <a:pPr algn="ctr">
                        <a:lnSpc>
                          <a:spcPct val="150000"/>
                        </a:lnSpc>
                        <a:spcAft>
                          <a:spcPts val="0"/>
                        </a:spcAft>
                      </a:pPr>
                      <a:endParaRPr lang="es-ES" sz="900" dirty="0"/>
                    </a:p>
                    <a:p>
                      <a:pPr algn="ctr">
                        <a:lnSpc>
                          <a:spcPct val="150000"/>
                        </a:lnSpc>
                        <a:spcAft>
                          <a:spcPts val="0"/>
                        </a:spcAft>
                      </a:pPr>
                      <a:r>
                        <a:rPr lang="es-ES" sz="900" dirty="0"/>
                        <a:t>32 a 38</a:t>
                      </a:r>
                      <a:endParaRPr lang="es-ES_tradnl" sz="1000" dirty="0">
                        <a:latin typeface="Times New Roman"/>
                        <a:ea typeface="Times New Roman"/>
                      </a:endParaRPr>
                    </a:p>
                  </a:txBody>
                  <a:tcPr marL="56972" marR="56972" marT="0" marB="0"/>
                </a:tc>
              </a:tr>
            </a:tbl>
          </a:graphicData>
        </a:graphic>
      </p:graphicFrame>
      <p:cxnSp>
        <p:nvCxnSpPr>
          <p:cNvPr id="22" name="21 Conector recto de flecha"/>
          <p:cNvCxnSpPr/>
          <p:nvPr/>
        </p:nvCxnSpPr>
        <p:spPr>
          <a:xfrm>
            <a:off x="5500694" y="928670"/>
            <a:ext cx="135732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5357818" y="5857892"/>
            <a:ext cx="307183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SUMA TOTAL PUNTUACIÓN MAXIMA 64 Y MINIMA 16</a:t>
            </a:r>
            <a:endParaRPr lang="es-ES_tradnl" dirty="0"/>
          </a:p>
        </p:txBody>
      </p:sp>
      <p:sp>
        <p:nvSpPr>
          <p:cNvPr id="25" name="24 Flecha derecha"/>
          <p:cNvSpPr/>
          <p:nvPr/>
        </p:nvSpPr>
        <p:spPr>
          <a:xfrm>
            <a:off x="4786314" y="614364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42976" y="285728"/>
            <a:ext cx="7715304" cy="7858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_tradnl" sz="3200" b="1" dirty="0" smtClean="0">
                <a:solidFill>
                  <a:schemeClr val="tx1"/>
                </a:solidFill>
              </a:rPr>
              <a:t>CUESTIONARIO INICIAL DE AUTOESTIMA</a:t>
            </a:r>
            <a:endParaRPr lang="es-ES_tradnl" sz="3200" b="1" dirty="0">
              <a:solidFill>
                <a:schemeClr val="tx1"/>
              </a:solidFill>
            </a:endParaRPr>
          </a:p>
        </p:txBody>
      </p:sp>
      <p:graphicFrame>
        <p:nvGraphicFramePr>
          <p:cNvPr id="6" name="15 Gráfico"/>
          <p:cNvGraphicFramePr/>
          <p:nvPr/>
        </p:nvGraphicFramePr>
        <p:xfrm>
          <a:off x="4857752" y="1142984"/>
          <a:ext cx="3929090" cy="32861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214282" y="1214422"/>
          <a:ext cx="4572032" cy="2786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nvGraphicFramePr>
        <p:xfrm>
          <a:off x="2071670" y="4071942"/>
          <a:ext cx="6000792" cy="26098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142852"/>
            <a:ext cx="8001056" cy="10001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600" b="1" dirty="0" smtClean="0"/>
              <a:t>CUESTIONARIO  FINAL DE AUTOESTIMA</a:t>
            </a:r>
            <a:endParaRPr lang="es-ES_tradnl" sz="3600" b="1" dirty="0"/>
          </a:p>
        </p:txBody>
      </p:sp>
      <p:graphicFrame>
        <p:nvGraphicFramePr>
          <p:cNvPr id="6" name="18 Gráfico"/>
          <p:cNvGraphicFramePr/>
          <p:nvPr/>
        </p:nvGraphicFramePr>
        <p:xfrm>
          <a:off x="5929322" y="1142984"/>
          <a:ext cx="3000396" cy="3000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nvGraphicFramePr>
        <p:xfrm>
          <a:off x="0" y="1214422"/>
          <a:ext cx="5929322" cy="3071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nvGraphicFramePr>
        <p:xfrm>
          <a:off x="1285852" y="4500546"/>
          <a:ext cx="6357982" cy="235745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285728"/>
            <a:ext cx="8143932" cy="8572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_tradnl" sz="3200" dirty="0" smtClean="0"/>
              <a:t>ANÁLISIS COMPARATIVO CUESTIONARIO DE AUTOESTIMA INICIAL Y FINAL</a:t>
            </a:r>
            <a:endParaRPr lang="es-ES_tradnl" sz="3200" dirty="0"/>
          </a:p>
        </p:txBody>
      </p:sp>
      <p:graphicFrame>
        <p:nvGraphicFramePr>
          <p:cNvPr id="9" name="8 Gráfico"/>
          <p:cNvGraphicFramePr/>
          <p:nvPr/>
        </p:nvGraphicFramePr>
        <p:xfrm>
          <a:off x="142844" y="1500174"/>
          <a:ext cx="8787413" cy="5143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14290"/>
            <a:ext cx="8929718" cy="785818"/>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es-ES_tradnl" sz="4000" dirty="0" smtClean="0"/>
              <a:t/>
            </a:r>
            <a:br>
              <a:rPr lang="es-ES_tradnl" sz="4000" dirty="0" smtClean="0"/>
            </a:br>
            <a:r>
              <a:rPr lang="es-ES_tradnl" sz="2700" b="1" dirty="0" smtClean="0"/>
              <a:t>ANÁLISIS </a:t>
            </a:r>
            <a:r>
              <a:rPr lang="es-ES_tradnl" sz="2700" b="1" dirty="0" smtClean="0"/>
              <a:t>COMPARATIVO CUESTIONARIO DE AUTOESTIMA INICIAL Y FINAL</a:t>
            </a:r>
            <a:r>
              <a:rPr lang="es-ES_tradnl" sz="2700" dirty="0" smtClean="0"/>
              <a:t/>
            </a:r>
            <a:br>
              <a:rPr lang="es-ES_tradnl" sz="2700" dirty="0" smtClean="0"/>
            </a:br>
            <a:endParaRPr lang="es-ES_tradnl" sz="2700" dirty="0"/>
          </a:p>
        </p:txBody>
      </p:sp>
      <p:graphicFrame>
        <p:nvGraphicFramePr>
          <p:cNvPr id="4" name="3 Gráfico"/>
          <p:cNvGraphicFramePr/>
          <p:nvPr/>
        </p:nvGraphicFramePr>
        <p:xfrm>
          <a:off x="285688" y="1142984"/>
          <a:ext cx="8715468" cy="5429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14290"/>
            <a:ext cx="8929718" cy="785818"/>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es-ES_tradnl" sz="4000" dirty="0" smtClean="0"/>
              <a:t/>
            </a:r>
            <a:br>
              <a:rPr lang="es-ES_tradnl" sz="4000" dirty="0" smtClean="0"/>
            </a:br>
            <a:r>
              <a:rPr lang="es-ES_tradnl" sz="2700" b="1" dirty="0" smtClean="0"/>
              <a:t>ANÁLISIS </a:t>
            </a:r>
            <a:r>
              <a:rPr lang="es-ES_tradnl" sz="2700" b="1" dirty="0" smtClean="0"/>
              <a:t>COMPARATIVO CUESTIONARIO DE AUTOESTIMA INICIAL Y FINAL</a:t>
            </a:r>
            <a:r>
              <a:rPr lang="es-ES_tradnl" sz="2700" dirty="0" smtClean="0"/>
              <a:t/>
            </a:r>
            <a:br>
              <a:rPr lang="es-ES_tradnl" sz="2700" dirty="0" smtClean="0"/>
            </a:br>
            <a:endParaRPr lang="es-ES_tradnl" sz="2700" dirty="0"/>
          </a:p>
        </p:txBody>
      </p:sp>
      <p:graphicFrame>
        <p:nvGraphicFramePr>
          <p:cNvPr id="5" name="4 Gráfico"/>
          <p:cNvGraphicFramePr/>
          <p:nvPr/>
        </p:nvGraphicFramePr>
        <p:xfrm>
          <a:off x="142845" y="1285860"/>
          <a:ext cx="8786874" cy="5286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 Imagen" descr="C:\Documents and Settings\mpalacios\Escritorio\LOGOTIPOS UNIVERSIDADa\LOGO PRINCIPAL.PNG"/>
          <p:cNvPicPr>
            <a:picLocks noChangeAspect="1" noChangeArrowheads="1"/>
          </p:cNvPicPr>
          <p:nvPr/>
        </p:nvPicPr>
        <p:blipFill>
          <a:blip r:embed="rId2"/>
          <a:srcRect/>
          <a:stretch>
            <a:fillRect/>
          </a:stretch>
        </p:blipFill>
        <p:spPr bwMode="auto">
          <a:xfrm>
            <a:off x="539750" y="476250"/>
            <a:ext cx="3311525" cy="1008063"/>
          </a:xfrm>
          <a:prstGeom prst="rect">
            <a:avLst/>
          </a:prstGeom>
          <a:noFill/>
          <a:ln w="9525">
            <a:noFill/>
            <a:miter lim="800000"/>
            <a:headEnd/>
            <a:tailEnd/>
          </a:ln>
        </p:spPr>
      </p:pic>
      <p:sp>
        <p:nvSpPr>
          <p:cNvPr id="7" name="6 Rectángulo"/>
          <p:cNvSpPr/>
          <p:nvPr/>
        </p:nvSpPr>
        <p:spPr>
          <a:xfrm>
            <a:off x="785786" y="2203117"/>
            <a:ext cx="7458621" cy="3170099"/>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s-ES" sz="4000" b="1" dirty="0">
                <a:ln w="10541" cmpd="sng">
                  <a:solidFill>
                    <a:schemeClr val="accent1">
                      <a:shade val="88000"/>
                      <a:satMod val="110000"/>
                    </a:schemeClr>
                  </a:solidFill>
                  <a:prstDash val="solid"/>
                </a:ln>
                <a:solidFill>
                  <a:schemeClr val="tx1"/>
                </a:solidFill>
                <a:latin typeface="Aharoni" pitchFamily="2" charset="-79"/>
                <a:cs typeface="Aharoni" pitchFamily="2" charset="-79"/>
              </a:rPr>
              <a:t>CAPITULO   I</a:t>
            </a:r>
          </a:p>
          <a:p>
            <a:pPr algn="ctr">
              <a:defRPr/>
            </a:pPr>
            <a:endParaRPr lang="es-ES" sz="4000" b="1" dirty="0">
              <a:ln w="10541" cmpd="sng">
                <a:solidFill>
                  <a:schemeClr val="accent1">
                    <a:shade val="88000"/>
                    <a:satMod val="110000"/>
                  </a:schemeClr>
                </a:solidFill>
                <a:prstDash val="solid"/>
              </a:ln>
              <a:solidFill>
                <a:schemeClr val="tx1"/>
              </a:solidFill>
              <a:latin typeface="Aharoni" pitchFamily="2" charset="-79"/>
              <a:cs typeface="Aharoni" pitchFamily="2" charset="-79"/>
            </a:endParaRPr>
          </a:p>
          <a:p>
            <a:pPr algn="ctr">
              <a:defRPr/>
            </a:pPr>
            <a:r>
              <a:rPr lang="es-ES" sz="4000" b="1" dirty="0">
                <a:ln w="10541" cmpd="sng">
                  <a:solidFill>
                    <a:schemeClr val="accent1">
                      <a:shade val="88000"/>
                      <a:satMod val="110000"/>
                    </a:schemeClr>
                  </a:solidFill>
                  <a:prstDash val="solid"/>
                </a:ln>
                <a:solidFill>
                  <a:schemeClr val="tx1"/>
                </a:solidFill>
                <a:latin typeface="Aharoni" pitchFamily="2" charset="-79"/>
                <a:cs typeface="Aharoni" pitchFamily="2" charset="-79"/>
              </a:rPr>
              <a:t>EL PROBLEMA </a:t>
            </a:r>
          </a:p>
          <a:p>
            <a:pPr algn="ctr">
              <a:defRPr/>
            </a:pPr>
            <a:r>
              <a:rPr lang="es-ES" sz="4000" b="1" dirty="0">
                <a:ln w="10541" cmpd="sng">
                  <a:solidFill>
                    <a:schemeClr val="accent1">
                      <a:shade val="88000"/>
                      <a:satMod val="110000"/>
                    </a:schemeClr>
                  </a:solidFill>
                  <a:prstDash val="solid"/>
                </a:ln>
                <a:solidFill>
                  <a:schemeClr val="tx1"/>
                </a:solidFill>
                <a:latin typeface="Aharoni" pitchFamily="2" charset="-79"/>
                <a:cs typeface="Aharoni" pitchFamily="2" charset="-79"/>
              </a:rPr>
              <a:t>DE </a:t>
            </a:r>
          </a:p>
          <a:p>
            <a:pPr algn="ctr">
              <a:defRPr/>
            </a:pPr>
            <a:r>
              <a:rPr lang="es-ES" sz="4000" b="1" dirty="0">
                <a:ln w="10541" cmpd="sng">
                  <a:solidFill>
                    <a:schemeClr val="accent1">
                      <a:shade val="88000"/>
                      <a:satMod val="110000"/>
                    </a:schemeClr>
                  </a:solidFill>
                  <a:prstDash val="solid"/>
                </a:ln>
                <a:solidFill>
                  <a:schemeClr val="tx1"/>
                </a:solidFill>
                <a:latin typeface="Aharoni" pitchFamily="2" charset="-79"/>
                <a:cs typeface="Aharoni" pitchFamily="2" charset="-79"/>
              </a:rPr>
              <a:t>INVESTIGACIÓN</a:t>
            </a:r>
          </a:p>
        </p:txBody>
      </p:sp>
    </p:spTree>
  </p:cSld>
  <p:clrMapOvr>
    <a:masterClrMapping/>
  </p:clrMapOvr>
  <p:transition>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00034" y="214290"/>
            <a:ext cx="8501122" cy="1200329"/>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a:ln w="11430"/>
                <a:solidFill>
                  <a:srgbClr val="000000"/>
                </a:solidFill>
                <a:effectLst>
                  <a:outerShdw blurRad="76200" dist="50800" dir="5400000" algn="tl" rotWithShape="0">
                    <a:srgbClr val="000000">
                      <a:alpha val="65000"/>
                    </a:srgbClr>
                  </a:outerShdw>
                </a:effectLst>
              </a:rPr>
              <a:t>COMPROBACION DE LA </a:t>
            </a:r>
            <a:r>
              <a:rPr lang="es-ES" sz="3600" b="1" spc="50" dirty="0" smtClean="0">
                <a:ln w="11430"/>
                <a:solidFill>
                  <a:srgbClr val="000000"/>
                </a:solidFill>
                <a:effectLst>
                  <a:outerShdw blurRad="76200" dist="50800" dir="5400000" algn="tl" rotWithShape="0">
                    <a:srgbClr val="000000">
                      <a:alpha val="65000"/>
                    </a:srgbClr>
                  </a:outerShdw>
                </a:effectLst>
              </a:rPr>
              <a:t>HIPÓTESIS</a:t>
            </a:r>
            <a:endParaRPr lang="es-ES" sz="3600" b="1" spc="50" dirty="0">
              <a:ln w="11430"/>
              <a:solidFill>
                <a:srgbClr val="000000"/>
              </a:solidFill>
              <a:effectLst>
                <a:outerShdw blurRad="76200" dist="50800" dir="5400000" algn="tl" rotWithShape="0">
                  <a:srgbClr val="000000">
                    <a:alpha val="65000"/>
                  </a:srgbClr>
                </a:outerShdw>
              </a:effectLst>
            </a:endParaRPr>
          </a:p>
        </p:txBody>
      </p:sp>
      <p:graphicFrame>
        <p:nvGraphicFramePr>
          <p:cNvPr id="10" name="9 Gráfico"/>
          <p:cNvGraphicFramePr/>
          <p:nvPr/>
        </p:nvGraphicFramePr>
        <p:xfrm>
          <a:off x="571472" y="1643050"/>
          <a:ext cx="8358246"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4429124" y="3143248"/>
            <a:ext cx="4714876" cy="371475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357686" y="0"/>
            <a:ext cx="4786314" cy="3143248"/>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0" y="0"/>
            <a:ext cx="4329082" cy="31432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0" y="3143248"/>
            <a:ext cx="4400520" cy="3714752"/>
          </a:xfrm>
          <a:prstGeom prst="rect">
            <a:avLst/>
          </a:prstGeom>
          <a:noFill/>
          <a:ln w="9525">
            <a:noFill/>
            <a:miter lim="800000"/>
            <a:headEnd/>
            <a:tailEnd/>
          </a:ln>
          <a:effectLst/>
        </p:spPr>
      </p:pic>
      <p:sp>
        <p:nvSpPr>
          <p:cNvPr id="23554" name="3 Título"/>
          <p:cNvSpPr>
            <a:spLocks noGrp="1"/>
          </p:cNvSpPr>
          <p:nvPr>
            <p:ph type="title"/>
          </p:nvPr>
        </p:nvSpPr>
        <p:spPr>
          <a:xfrm>
            <a:off x="457200" y="-24"/>
            <a:ext cx="7686700" cy="727058"/>
          </a:xfrm>
          <a:ln/>
          <a:effectLst>
            <a:glow rad="228600">
              <a:schemeClr val="accent6">
                <a:satMod val="175000"/>
                <a:alpha val="40000"/>
              </a:schemeClr>
            </a:glow>
            <a:outerShdw blurRad="63500" dist="25400" dir="5400000" rotWithShape="0">
              <a:srgbClr val="000000">
                <a:alpha val="43137"/>
              </a:srgbClr>
            </a:outerShdw>
          </a:effectLst>
        </p:spPr>
        <p:style>
          <a:lnRef idx="3">
            <a:schemeClr val="lt1"/>
          </a:lnRef>
          <a:fillRef idx="1">
            <a:schemeClr val="accent4"/>
          </a:fillRef>
          <a:effectRef idx="1">
            <a:schemeClr val="accent4"/>
          </a:effectRef>
          <a:fontRef idx="minor">
            <a:schemeClr val="lt1"/>
          </a:fontRef>
        </p:style>
        <p:txBody>
          <a:bodyPr/>
          <a:lstStyle/>
          <a:p>
            <a:pPr algn="ctr"/>
            <a:r>
              <a:rPr lang="es-EC" sz="3600" dirty="0" smtClean="0">
                <a:solidFill>
                  <a:schemeClr val="tx1">
                    <a:lumMod val="95000"/>
                  </a:schemeClr>
                </a:solidFill>
              </a:rPr>
              <a:t>PROPUESTA ALTERNATIVA</a:t>
            </a:r>
          </a:p>
        </p:txBody>
      </p:sp>
      <p:sp>
        <p:nvSpPr>
          <p:cNvPr id="5" name="4 Marcador de texto"/>
          <p:cNvSpPr>
            <a:spLocks noGrp="1"/>
          </p:cNvSpPr>
          <p:nvPr>
            <p:ph type="body" idx="2"/>
          </p:nvPr>
        </p:nvSpPr>
        <p:spPr>
          <a:xfrm>
            <a:off x="428596" y="2363795"/>
            <a:ext cx="8472518" cy="1565271"/>
          </a:xfrm>
          <a:effectLst>
            <a:glow rad="228600">
              <a:schemeClr val="accent6">
                <a:satMod val="175000"/>
                <a:alpha val="40000"/>
              </a:schemeClr>
            </a:glow>
            <a:outerShdw blurRad="63500" dist="25400" dir="5400000" rotWithShape="0">
              <a:srgbClr val="000000">
                <a:alpha val="43137"/>
              </a:srgbClr>
            </a:outerShdw>
          </a:effectLst>
          <a:scene3d>
            <a:camera prst="isometricOffAxis1Right"/>
            <a:lightRig rig="threePt" dir="t"/>
          </a:scene3d>
        </p:spPr>
        <p:style>
          <a:lnRef idx="3">
            <a:schemeClr val="lt1"/>
          </a:lnRef>
          <a:fillRef idx="1">
            <a:schemeClr val="accent2"/>
          </a:fillRef>
          <a:effectRef idx="1">
            <a:schemeClr val="accent2"/>
          </a:effectRef>
          <a:fontRef idx="minor">
            <a:schemeClr val="lt1"/>
          </a:fontRef>
        </p:style>
        <p:txBody>
          <a:bodyPr>
            <a:normAutofit fontScale="70000" lnSpcReduction="20000"/>
          </a:bodyPr>
          <a:lstStyle/>
          <a:p>
            <a:pPr algn="just"/>
            <a:r>
              <a:rPr lang="es-ES" b="1" i="1" dirty="0" smtClean="0">
                <a:solidFill>
                  <a:srgbClr val="00B0F0"/>
                </a:solidFill>
              </a:rPr>
              <a:t>“</a:t>
            </a:r>
            <a:r>
              <a:rPr lang="es-ES" sz="4000" b="1" i="1" dirty="0" smtClean="0">
                <a:solidFill>
                  <a:schemeClr val="tx1">
                    <a:lumMod val="95000"/>
                  </a:schemeClr>
                </a:solidFill>
                <a:effectLst>
                  <a:outerShdw blurRad="38100" dist="38100" dir="2700000" algn="tl">
                    <a:srgbClr val="000000">
                      <a:alpha val="43137"/>
                    </a:srgbClr>
                  </a:outerShdw>
                </a:effectLst>
              </a:rPr>
              <a:t>PROGRAMA RECREATIVO PARA MEJORAR LA AUTOESTIMA DE LAS JÓVENES DE LA FUNDACIÓN CAMINOS DE ESPERANZA “TALITA KUMI”.</a:t>
            </a:r>
          </a:p>
          <a:p>
            <a:endParaRPr lang="es-ES_tradnl" sz="2400" i="1" dirty="0" smtClean="0"/>
          </a:p>
          <a:p>
            <a:endParaRPr lang="es-ES_trad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000100" y="274638"/>
            <a:ext cx="7498080" cy="1143000"/>
          </a:xfrm>
        </p:spPr>
        <p:style>
          <a:lnRef idx="2">
            <a:schemeClr val="accent1"/>
          </a:lnRef>
          <a:fillRef idx="1">
            <a:schemeClr val="lt1"/>
          </a:fillRef>
          <a:effectRef idx="0">
            <a:schemeClr val="accent1"/>
          </a:effectRef>
          <a:fontRef idx="minor">
            <a:schemeClr val="dk1"/>
          </a:fontRef>
        </p:style>
        <p:txBody>
          <a:bodyPr/>
          <a:lstStyle/>
          <a:p>
            <a:pPr algn="ctr"/>
            <a:r>
              <a:rPr lang="es-ES_tradnl" dirty="0" smtClean="0"/>
              <a:t>OBJETIVOS</a:t>
            </a:r>
            <a:endParaRPr lang="es-ES_tradnl" dirty="0"/>
          </a:p>
        </p:txBody>
      </p:sp>
      <p:sp>
        <p:nvSpPr>
          <p:cNvPr id="6" name="5 Marcador de contenido"/>
          <p:cNvSpPr>
            <a:spLocks noGrp="1"/>
          </p:cNvSpPr>
          <p:nvPr>
            <p:ph idx="1"/>
          </p:nvPr>
        </p:nvSpPr>
        <p:spPr>
          <a:xfrm>
            <a:off x="457200" y="2214554"/>
            <a:ext cx="8229600" cy="3792737"/>
          </a:xfrm>
        </p:spPr>
        <p:style>
          <a:lnRef idx="2">
            <a:schemeClr val="accent5">
              <a:shade val="50000"/>
            </a:schemeClr>
          </a:lnRef>
          <a:fillRef idx="1">
            <a:schemeClr val="accent5"/>
          </a:fillRef>
          <a:effectRef idx="0">
            <a:schemeClr val="accent5"/>
          </a:effectRef>
          <a:fontRef idx="minor">
            <a:schemeClr val="lt1"/>
          </a:fontRef>
        </p:style>
        <p:txBody>
          <a:bodyPr>
            <a:normAutofit fontScale="40000" lnSpcReduction="20000"/>
          </a:bodyPr>
          <a:lstStyle/>
          <a:p>
            <a:r>
              <a:rPr lang="es-ES" sz="5100" b="1" dirty="0" smtClean="0"/>
              <a:t> OBJETIVO GENERAL</a:t>
            </a:r>
            <a:endParaRPr lang="es-ES_tradnl" sz="5100" dirty="0" smtClean="0"/>
          </a:p>
          <a:p>
            <a:pPr>
              <a:buNone/>
            </a:pPr>
            <a:endParaRPr lang="es-ES_tradnl" sz="5100" dirty="0" smtClean="0"/>
          </a:p>
          <a:p>
            <a:r>
              <a:rPr lang="es-ES" sz="5100" dirty="0" smtClean="0"/>
              <a:t>Se Elaboró un Programa Recreativo, para aumentar la autoestima de las jóvenes mejorando así su calidad de vida.</a:t>
            </a:r>
            <a:endParaRPr lang="es-ES_tradnl" sz="5100" dirty="0" smtClean="0"/>
          </a:p>
          <a:p>
            <a:pPr>
              <a:buNone/>
            </a:pPr>
            <a:endParaRPr lang="es-ES_tradnl" dirty="0" smtClean="0"/>
          </a:p>
          <a:p>
            <a:r>
              <a:rPr lang="es-ES" sz="4000" b="1" dirty="0" smtClean="0"/>
              <a:t>OBJETIVOS ESPECÍFICOS</a:t>
            </a:r>
            <a:endParaRPr lang="es-ES_tradnl" sz="4000" dirty="0" smtClean="0"/>
          </a:p>
          <a:p>
            <a:pPr>
              <a:buNone/>
            </a:pPr>
            <a:endParaRPr lang="es-ES_tradnl" sz="4000" dirty="0" smtClean="0"/>
          </a:p>
          <a:p>
            <a:pPr lvl="0" algn="just"/>
            <a:r>
              <a:rPr lang="es-ES" sz="4000" dirty="0" smtClean="0"/>
              <a:t>Se valoró el nivel de autoestima en el que se encuentra la muestra ,  tanto en  su etapa inicial antes de ser sometida al programa recreativo como después del mismo.</a:t>
            </a:r>
          </a:p>
          <a:p>
            <a:pPr lvl="0" algn="just"/>
            <a:endParaRPr lang="es-ES_tradnl" sz="4000" dirty="0" smtClean="0"/>
          </a:p>
          <a:p>
            <a:pPr lvl="0" algn="just"/>
            <a:r>
              <a:rPr lang="es-ES" sz="4000" dirty="0" smtClean="0"/>
              <a:t>Se seleccionó actividades de las diferentes áreas de la recreación, que permitan  aumentar el nivel de autoestima basándose en las necesidades del grupo .</a:t>
            </a:r>
          </a:p>
          <a:p>
            <a:pPr lvl="0" algn="just"/>
            <a:endParaRPr lang="es-ES_tradnl" sz="4000" dirty="0" smtClean="0"/>
          </a:p>
          <a:p>
            <a:pPr lvl="0" algn="just"/>
            <a:r>
              <a:rPr lang="es-ES" sz="4000" dirty="0" smtClean="0"/>
              <a:t>Se motivó a las jóvenes para que en sus momentos libres se realice actividad recreativa.</a:t>
            </a:r>
            <a:endParaRPr lang="es-ES_tradnl" sz="4000" dirty="0" smtClean="0"/>
          </a:p>
          <a:p>
            <a:pPr algn="just"/>
            <a:endParaRPr lang="es-ES_tradnl" dirty="0"/>
          </a:p>
        </p:txBody>
      </p:sp>
      <p:sp>
        <p:nvSpPr>
          <p:cNvPr id="4" name="3 Flecha arriba y abajo"/>
          <p:cNvSpPr/>
          <p:nvPr/>
        </p:nvSpPr>
        <p:spPr>
          <a:xfrm>
            <a:off x="4572000" y="1428736"/>
            <a:ext cx="428628" cy="857256"/>
          </a:xfrm>
          <a:prstGeom prst="up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643174" y="285728"/>
            <a:ext cx="4429156" cy="10001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dirty="0" smtClean="0"/>
              <a:t>PLANIFICACIÓN PROGRAMA RECREATIVO</a:t>
            </a:r>
            <a:endParaRPr lang="es-ES_tradnl" dirty="0"/>
          </a:p>
        </p:txBody>
      </p:sp>
      <p:sp>
        <p:nvSpPr>
          <p:cNvPr id="5" name="4 Flecha abajo"/>
          <p:cNvSpPr/>
          <p:nvPr/>
        </p:nvSpPr>
        <p:spPr>
          <a:xfrm>
            <a:off x="4857752" y="1285860"/>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5 Rectángulo redondeado"/>
          <p:cNvSpPr/>
          <p:nvPr/>
        </p:nvSpPr>
        <p:spPr>
          <a:xfrm>
            <a:off x="3786182" y="1857364"/>
            <a:ext cx="2500330"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_tradnl" dirty="0" smtClean="0"/>
              <a:t>15 MUJERES ADOLESCENTES</a:t>
            </a:r>
            <a:endParaRPr lang="es-ES_tradnl" dirty="0"/>
          </a:p>
        </p:txBody>
      </p:sp>
      <p:cxnSp>
        <p:nvCxnSpPr>
          <p:cNvPr id="8" name="7 Conector recto de flecha"/>
          <p:cNvCxnSpPr>
            <a:stCxn id="6" idx="2"/>
          </p:cNvCxnSpPr>
          <p:nvPr/>
        </p:nvCxnSpPr>
        <p:spPr>
          <a:xfrm rot="5400000">
            <a:off x="4232670" y="2053819"/>
            <a:ext cx="357190" cy="125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stCxn id="6" idx="2"/>
          </p:cNvCxnSpPr>
          <p:nvPr/>
        </p:nvCxnSpPr>
        <p:spPr>
          <a:xfrm rot="16200000" flipH="1">
            <a:off x="5482834" y="2053818"/>
            <a:ext cx="357190" cy="125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2857488" y="2857496"/>
            <a:ext cx="1500198" cy="64294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dirty="0" smtClean="0"/>
              <a:t>Grupo A</a:t>
            </a:r>
          </a:p>
          <a:p>
            <a:pPr algn="ctr"/>
            <a:r>
              <a:rPr lang="es-ES_tradnl" dirty="0" smtClean="0"/>
              <a:t>Lunes</a:t>
            </a:r>
            <a:endParaRPr lang="es-ES_tradnl" dirty="0"/>
          </a:p>
        </p:txBody>
      </p:sp>
      <p:sp>
        <p:nvSpPr>
          <p:cNvPr id="12" name="11 Elipse"/>
          <p:cNvSpPr/>
          <p:nvPr/>
        </p:nvSpPr>
        <p:spPr>
          <a:xfrm>
            <a:off x="5857884" y="2857496"/>
            <a:ext cx="1500198" cy="64294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_tradnl" dirty="0" smtClean="0"/>
              <a:t>Grupo B</a:t>
            </a:r>
          </a:p>
          <a:p>
            <a:pPr algn="ctr"/>
            <a:r>
              <a:rPr lang="es-ES_tradnl" dirty="0" smtClean="0"/>
              <a:t>Martes</a:t>
            </a:r>
            <a:endParaRPr lang="es-ES_tradnl" dirty="0"/>
          </a:p>
        </p:txBody>
      </p:sp>
      <p:sp>
        <p:nvSpPr>
          <p:cNvPr id="13" name="12 Rectángulo"/>
          <p:cNvSpPr/>
          <p:nvPr/>
        </p:nvSpPr>
        <p:spPr>
          <a:xfrm>
            <a:off x="4429124" y="3571876"/>
            <a:ext cx="1571636" cy="64294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_tradnl" b="1" dirty="0" smtClean="0"/>
              <a:t>6 meses</a:t>
            </a:r>
            <a:endParaRPr lang="es-ES_tradnl" b="1" dirty="0"/>
          </a:p>
        </p:txBody>
      </p:sp>
      <p:cxnSp>
        <p:nvCxnSpPr>
          <p:cNvPr id="15" name="14 Conector recto de flecha"/>
          <p:cNvCxnSpPr>
            <a:stCxn id="11" idx="5"/>
            <a:endCxn id="13" idx="0"/>
          </p:cNvCxnSpPr>
          <p:nvPr/>
        </p:nvCxnSpPr>
        <p:spPr>
          <a:xfrm rot="16200000" flipH="1">
            <a:off x="4593667" y="2950600"/>
            <a:ext cx="165595" cy="1076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12" idx="4"/>
            <a:endCxn id="13" idx="0"/>
          </p:cNvCxnSpPr>
          <p:nvPr/>
        </p:nvCxnSpPr>
        <p:spPr>
          <a:xfrm rot="5400000">
            <a:off x="5875744" y="2839637"/>
            <a:ext cx="71438" cy="1393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Flecha abajo"/>
          <p:cNvSpPr/>
          <p:nvPr/>
        </p:nvSpPr>
        <p:spPr>
          <a:xfrm>
            <a:off x="5143504" y="4214818"/>
            <a:ext cx="7143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18 Rectángulo"/>
          <p:cNvSpPr/>
          <p:nvPr/>
        </p:nvSpPr>
        <p:spPr>
          <a:xfrm>
            <a:off x="4429124" y="4572008"/>
            <a:ext cx="1643074"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t>40 sesiones</a:t>
            </a:r>
            <a:endParaRPr lang="es-ES_tradnl" dirty="0"/>
          </a:p>
        </p:txBody>
      </p:sp>
      <p:sp>
        <p:nvSpPr>
          <p:cNvPr id="20" name="19 Flecha abajo"/>
          <p:cNvSpPr/>
          <p:nvPr/>
        </p:nvSpPr>
        <p:spPr>
          <a:xfrm>
            <a:off x="5214942" y="5000636"/>
            <a:ext cx="7143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20 Rectángulo"/>
          <p:cNvSpPr/>
          <p:nvPr/>
        </p:nvSpPr>
        <p:spPr>
          <a:xfrm>
            <a:off x="3357554" y="5500702"/>
            <a:ext cx="4000528" cy="92869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_tradnl" dirty="0" smtClean="0"/>
              <a:t>Cada grupo 1 hora con 30 minutos</a:t>
            </a:r>
            <a:endParaRPr lang="es-ES_tradnl" dirty="0"/>
          </a:p>
        </p:txBody>
      </p:sp>
      <p:sp>
        <p:nvSpPr>
          <p:cNvPr id="22" name="21 Rectángulo"/>
          <p:cNvSpPr/>
          <p:nvPr/>
        </p:nvSpPr>
        <p:spPr>
          <a:xfrm>
            <a:off x="285720" y="1785926"/>
            <a:ext cx="2428892" cy="41434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Área Físico Deportiva</a:t>
            </a:r>
            <a:endParaRPr lang="es-ES_tradnl" dirty="0" smtClean="0"/>
          </a:p>
          <a:p>
            <a:pPr lvl="0"/>
            <a:r>
              <a:rPr lang="es-ES" dirty="0" smtClean="0"/>
              <a:t>Área al aire libre</a:t>
            </a:r>
            <a:endParaRPr lang="es-ES_tradnl" dirty="0" smtClean="0"/>
          </a:p>
          <a:p>
            <a:pPr lvl="0"/>
            <a:r>
              <a:rPr lang="es-ES" dirty="0" smtClean="0"/>
              <a:t>Área Acuática</a:t>
            </a:r>
            <a:endParaRPr lang="es-ES_tradnl" dirty="0" smtClean="0"/>
          </a:p>
          <a:p>
            <a:pPr lvl="0"/>
            <a:r>
              <a:rPr lang="es-ES" dirty="0" smtClean="0"/>
              <a:t>Área Lúdica</a:t>
            </a:r>
            <a:endParaRPr lang="es-ES_tradnl" dirty="0" smtClean="0"/>
          </a:p>
          <a:p>
            <a:pPr lvl="0"/>
            <a:r>
              <a:rPr lang="es-ES" dirty="0" smtClean="0"/>
              <a:t>Área Manual</a:t>
            </a:r>
            <a:endParaRPr lang="es-ES_tradnl" dirty="0" smtClean="0"/>
          </a:p>
          <a:p>
            <a:pPr lvl="0"/>
            <a:r>
              <a:rPr lang="es-ES" dirty="0" smtClean="0"/>
              <a:t>Área Artística</a:t>
            </a:r>
            <a:endParaRPr lang="es-ES_tradnl" dirty="0" smtClean="0"/>
          </a:p>
          <a:p>
            <a:pPr lvl="0"/>
            <a:r>
              <a:rPr lang="es-ES" dirty="0" smtClean="0"/>
              <a:t>Área de la Salud</a:t>
            </a:r>
            <a:endParaRPr lang="es-ES_tradnl" dirty="0" smtClean="0"/>
          </a:p>
          <a:p>
            <a:pPr lvl="0"/>
            <a:r>
              <a:rPr lang="es-ES" dirty="0" smtClean="0"/>
              <a:t>Área Conmemorativa </a:t>
            </a:r>
            <a:endParaRPr lang="es-ES_tradnl" dirty="0" smtClean="0"/>
          </a:p>
          <a:p>
            <a:pPr>
              <a:buNone/>
            </a:pPr>
            <a:r>
              <a:rPr lang="es-ES" dirty="0" smtClean="0"/>
              <a:t> </a:t>
            </a:r>
            <a:endParaRPr lang="es-ES_tradnl" dirty="0" smtClean="0"/>
          </a:p>
        </p:txBody>
      </p:sp>
      <p:cxnSp>
        <p:nvCxnSpPr>
          <p:cNvPr id="24" name="23 Conector recto de flecha"/>
          <p:cNvCxnSpPr>
            <a:stCxn id="21" idx="1"/>
            <a:endCxn id="22" idx="3"/>
          </p:cNvCxnSpPr>
          <p:nvPr/>
        </p:nvCxnSpPr>
        <p:spPr>
          <a:xfrm rot="10800000">
            <a:off x="2714612" y="3857629"/>
            <a:ext cx="642942" cy="2107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71414"/>
            <a:ext cx="8229600" cy="725470"/>
          </a:xfrm>
        </p:spPr>
        <p:txBody>
          <a:bodyPr>
            <a:normAutofit/>
          </a:bodyPr>
          <a:lstStyle/>
          <a:p>
            <a:pPr algn="ctr"/>
            <a:r>
              <a:rPr lang="es-ES_tradnl" sz="2400" dirty="0" smtClean="0">
                <a:solidFill>
                  <a:srgbClr val="FFFF00"/>
                </a:solidFill>
              </a:rPr>
              <a:t>PROGRAMA RECREATIVO GENERAL</a:t>
            </a:r>
            <a:endParaRPr lang="es-ES_tradnl" sz="2400" dirty="0">
              <a:solidFill>
                <a:srgbClr val="FFFF00"/>
              </a:solidFill>
            </a:endParaRPr>
          </a:p>
        </p:txBody>
      </p:sp>
      <p:graphicFrame>
        <p:nvGraphicFramePr>
          <p:cNvPr id="6" name="5 Tabla"/>
          <p:cNvGraphicFramePr>
            <a:graphicFrameLocks noGrp="1"/>
          </p:cNvGraphicFramePr>
          <p:nvPr/>
        </p:nvGraphicFramePr>
        <p:xfrm>
          <a:off x="1071538" y="857232"/>
          <a:ext cx="7500990" cy="5817873"/>
        </p:xfrm>
        <a:graphic>
          <a:graphicData uri="http://schemas.openxmlformats.org/drawingml/2006/table">
            <a:tbl>
              <a:tblPr/>
              <a:tblGrid>
                <a:gridCol w="3714776"/>
                <a:gridCol w="3786214"/>
              </a:tblGrid>
              <a:tr h="203707">
                <a:tc>
                  <a:txBody>
                    <a:bodyPr/>
                    <a:lstStyle/>
                    <a:p>
                      <a:pPr marR="120650" algn="ctr">
                        <a:lnSpc>
                          <a:spcPct val="150000"/>
                        </a:lnSpc>
                        <a:spcAft>
                          <a:spcPts val="0"/>
                        </a:spcAft>
                      </a:pPr>
                      <a:r>
                        <a:rPr lang="es-ES" sz="900" dirty="0">
                          <a:solidFill>
                            <a:srgbClr val="00B050"/>
                          </a:solidFill>
                          <a:latin typeface="Arial"/>
                          <a:ea typeface="Times New Roman"/>
                        </a:rPr>
                        <a:t>COMPONENTE</a:t>
                      </a:r>
                      <a:endParaRPr lang="es-ES_tradnl" sz="900" dirty="0">
                        <a:solidFill>
                          <a:srgbClr val="00B050"/>
                        </a:solidFill>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R="120650" algn="ctr">
                        <a:lnSpc>
                          <a:spcPct val="150000"/>
                        </a:lnSpc>
                        <a:spcAft>
                          <a:spcPts val="0"/>
                        </a:spcAft>
                      </a:pPr>
                      <a:r>
                        <a:rPr lang="es-ES" sz="900" dirty="0">
                          <a:solidFill>
                            <a:srgbClr val="00B050"/>
                          </a:solidFill>
                          <a:latin typeface="Arial"/>
                          <a:ea typeface="Times New Roman"/>
                        </a:rPr>
                        <a:t>ACTIVIDADES</a:t>
                      </a:r>
                      <a:endParaRPr lang="es-ES_tradnl" sz="900" dirty="0">
                        <a:solidFill>
                          <a:srgbClr val="00B050"/>
                        </a:solidFill>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r>
              <a:tr h="1322580">
                <a:tc>
                  <a:txBody>
                    <a:bodyPr/>
                    <a:lstStyle/>
                    <a:p>
                      <a:pPr marR="120650">
                        <a:lnSpc>
                          <a:spcPct val="150000"/>
                        </a:lnSpc>
                        <a:spcAft>
                          <a:spcPts val="0"/>
                        </a:spcAft>
                      </a:pPr>
                      <a:endParaRPr lang="es-ES" sz="900" dirty="0">
                        <a:latin typeface="Arial"/>
                        <a:ea typeface="Times New Roman"/>
                      </a:endParaRPr>
                    </a:p>
                    <a:p>
                      <a:pPr marR="120650">
                        <a:lnSpc>
                          <a:spcPct val="150000"/>
                        </a:lnSpc>
                        <a:spcAft>
                          <a:spcPts val="0"/>
                        </a:spcAft>
                      </a:pPr>
                      <a:r>
                        <a:rPr lang="es-ES" sz="900" dirty="0">
                          <a:latin typeface="Arial"/>
                          <a:ea typeface="Times New Roman"/>
                        </a:rPr>
                        <a:t>ACTIVIDADES AL AIRE LIBRE</a:t>
                      </a:r>
                      <a:endParaRPr lang="es-ES_tradnl" sz="900" dirty="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342900" marR="120650" lvl="0" indent="-342900">
                        <a:lnSpc>
                          <a:spcPct val="150000"/>
                        </a:lnSpc>
                        <a:spcAft>
                          <a:spcPts val="0"/>
                        </a:spcAft>
                        <a:buFont typeface="Wingdings"/>
                        <a:buChar char=""/>
                      </a:pPr>
                      <a:r>
                        <a:rPr lang="es-ES" sz="900" b="1" dirty="0">
                          <a:latin typeface="Arial"/>
                          <a:ea typeface="Times New Roman"/>
                        </a:rPr>
                        <a:t>Caminata al Parque de </a:t>
                      </a:r>
                      <a:r>
                        <a:rPr lang="es-ES" sz="900" b="1" dirty="0" smtClean="0">
                          <a:latin typeface="Arial"/>
                          <a:ea typeface="Times New Roman"/>
                        </a:rPr>
                        <a:t>Cumbaya</a:t>
                      </a:r>
                      <a:endParaRPr lang="es-ES_tradnl" sz="900" dirty="0">
                        <a:latin typeface="Times New Roman"/>
                        <a:ea typeface="Times New Roman"/>
                      </a:endParaRPr>
                    </a:p>
                    <a:p>
                      <a:pPr marL="342900" marR="120650" lvl="0" indent="-342900">
                        <a:lnSpc>
                          <a:spcPct val="150000"/>
                        </a:lnSpc>
                        <a:spcAft>
                          <a:spcPts val="0"/>
                        </a:spcAft>
                        <a:buFont typeface="Wingdings"/>
                        <a:buChar char=""/>
                      </a:pPr>
                      <a:r>
                        <a:rPr lang="es-ES" sz="900" b="1" dirty="0">
                          <a:latin typeface="Arial"/>
                          <a:ea typeface="Times New Roman"/>
                        </a:rPr>
                        <a:t>Caminata al Parque de la </a:t>
                      </a:r>
                      <a:r>
                        <a:rPr lang="es-ES" sz="900" b="1" dirty="0" smtClean="0">
                          <a:latin typeface="Arial"/>
                          <a:ea typeface="Times New Roman"/>
                        </a:rPr>
                        <a:t>Villavega</a:t>
                      </a:r>
                      <a:endParaRPr lang="es-ES_tradnl" sz="900" dirty="0">
                        <a:latin typeface="Times New Roman"/>
                        <a:ea typeface="Times New Roman"/>
                      </a:endParaRPr>
                    </a:p>
                    <a:p>
                      <a:pPr marL="342900" marR="120650" lvl="0" indent="-342900">
                        <a:lnSpc>
                          <a:spcPct val="150000"/>
                        </a:lnSpc>
                        <a:spcAft>
                          <a:spcPts val="0"/>
                        </a:spcAft>
                        <a:buFont typeface="Wingdings"/>
                        <a:buChar char=""/>
                      </a:pPr>
                      <a:r>
                        <a:rPr lang="es-ES" sz="900" b="1" dirty="0">
                          <a:latin typeface="Arial"/>
                          <a:ea typeface="Times New Roman"/>
                        </a:rPr>
                        <a:t>Caminata a la Cruz del Ilalo</a:t>
                      </a:r>
                      <a:endParaRPr lang="es-ES_tradnl" sz="900" dirty="0">
                        <a:latin typeface="Times New Roman"/>
                        <a:ea typeface="Times New Roman"/>
                      </a:endParaRPr>
                    </a:p>
                    <a:p>
                      <a:pPr marL="342900" marR="120650" lvl="0" indent="-342900">
                        <a:lnSpc>
                          <a:spcPct val="150000"/>
                        </a:lnSpc>
                        <a:spcAft>
                          <a:spcPts val="0"/>
                        </a:spcAft>
                        <a:buFont typeface="Wingdings"/>
                        <a:buChar char=""/>
                      </a:pPr>
                      <a:r>
                        <a:rPr lang="es-ES" sz="900" b="1" dirty="0">
                          <a:latin typeface="Arial"/>
                          <a:ea typeface="Times New Roman"/>
                        </a:rPr>
                        <a:t>Caminata a la Cascada del </a:t>
                      </a:r>
                      <a:r>
                        <a:rPr lang="es-ES" sz="900" b="1" dirty="0" smtClean="0">
                          <a:latin typeface="Arial"/>
                          <a:ea typeface="Times New Roman"/>
                        </a:rPr>
                        <a:t>Rio </a:t>
                      </a:r>
                      <a:r>
                        <a:rPr lang="es-ES" sz="900" b="1" dirty="0">
                          <a:latin typeface="Arial"/>
                          <a:ea typeface="Times New Roman"/>
                        </a:rPr>
                        <a:t>Pita</a:t>
                      </a:r>
                      <a:endParaRPr lang="es-ES_tradnl" sz="900" dirty="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1292970">
                <a:tc>
                  <a:txBody>
                    <a:bodyPr/>
                    <a:lstStyle/>
                    <a:p>
                      <a:pPr marR="120650">
                        <a:lnSpc>
                          <a:spcPct val="150000"/>
                        </a:lnSpc>
                        <a:spcAft>
                          <a:spcPts val="0"/>
                        </a:spcAft>
                      </a:pPr>
                      <a:endParaRPr lang="es-ES" sz="900" dirty="0">
                        <a:latin typeface="Arial"/>
                        <a:ea typeface="Times New Roman"/>
                      </a:endParaRPr>
                    </a:p>
                    <a:p>
                      <a:pPr marR="120650">
                        <a:lnSpc>
                          <a:spcPct val="150000"/>
                        </a:lnSpc>
                        <a:spcAft>
                          <a:spcPts val="0"/>
                        </a:spcAft>
                      </a:pPr>
                      <a:r>
                        <a:rPr lang="es-ES" sz="900" dirty="0">
                          <a:latin typeface="Arial"/>
                          <a:ea typeface="Times New Roman"/>
                        </a:rPr>
                        <a:t>ACTIVIDADES LÚDICAS</a:t>
                      </a:r>
                      <a:endParaRPr lang="es-ES_tradnl" sz="900" dirty="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342900" marR="120650" lvl="0" indent="-342900">
                        <a:lnSpc>
                          <a:spcPct val="150000"/>
                        </a:lnSpc>
                        <a:spcAft>
                          <a:spcPts val="0"/>
                        </a:spcAft>
                        <a:buFont typeface="Wingdings"/>
                        <a:buChar char=""/>
                      </a:pPr>
                      <a:r>
                        <a:rPr lang="es-ES" sz="900" b="1" dirty="0">
                          <a:latin typeface="Arial"/>
                          <a:ea typeface="Times New Roman"/>
                        </a:rPr>
                        <a:t>Juegos presentación y </a:t>
                      </a:r>
                      <a:r>
                        <a:rPr lang="es-ES" sz="900" b="1" dirty="0" smtClean="0">
                          <a:latin typeface="Arial"/>
                          <a:ea typeface="Times New Roman"/>
                        </a:rPr>
                        <a:t> </a:t>
                      </a:r>
                      <a:r>
                        <a:rPr lang="es-ES" sz="900" b="1" dirty="0">
                          <a:latin typeface="Arial"/>
                          <a:ea typeface="Times New Roman"/>
                        </a:rPr>
                        <a:t>trabajo en equipo</a:t>
                      </a:r>
                      <a:endParaRPr lang="es-ES_tradnl" sz="900" dirty="0">
                        <a:latin typeface="Times New Roman"/>
                        <a:ea typeface="Times New Roman"/>
                      </a:endParaRPr>
                    </a:p>
                    <a:p>
                      <a:pPr marL="342900" marR="120650" lvl="0" indent="-342900">
                        <a:lnSpc>
                          <a:spcPct val="150000"/>
                        </a:lnSpc>
                        <a:spcAft>
                          <a:spcPts val="0"/>
                        </a:spcAft>
                        <a:buFont typeface="Wingdings"/>
                        <a:buChar char=""/>
                      </a:pPr>
                      <a:r>
                        <a:rPr lang="es-ES" sz="900" b="1" dirty="0">
                          <a:latin typeface="Arial"/>
                          <a:ea typeface="Times New Roman"/>
                        </a:rPr>
                        <a:t>Juegos tradicionales</a:t>
                      </a:r>
                      <a:endParaRPr lang="es-ES_tradnl" sz="900" dirty="0">
                        <a:latin typeface="Times New Roman"/>
                        <a:ea typeface="Times New Roman"/>
                      </a:endParaRPr>
                    </a:p>
                    <a:p>
                      <a:pPr marL="342900" marR="120650" lvl="0" indent="-342900">
                        <a:lnSpc>
                          <a:spcPct val="150000"/>
                        </a:lnSpc>
                        <a:spcAft>
                          <a:spcPts val="0"/>
                        </a:spcAft>
                        <a:buFont typeface="Wingdings"/>
                        <a:buChar char=""/>
                      </a:pPr>
                      <a:r>
                        <a:rPr lang="es-ES" sz="900" b="1" dirty="0">
                          <a:latin typeface="Arial"/>
                          <a:ea typeface="Times New Roman"/>
                        </a:rPr>
                        <a:t>Juegos de Agilidad Mental</a:t>
                      </a:r>
                      <a:endParaRPr lang="es-ES_tradnl" sz="900" dirty="0">
                        <a:latin typeface="Times New Roman"/>
                        <a:ea typeface="Times New Roman"/>
                      </a:endParaRPr>
                    </a:p>
                    <a:p>
                      <a:pPr marL="342900" marR="120650" lvl="0" indent="-342900">
                        <a:lnSpc>
                          <a:spcPct val="150000"/>
                        </a:lnSpc>
                        <a:spcAft>
                          <a:spcPts val="0"/>
                        </a:spcAft>
                        <a:buFont typeface="Wingdings"/>
                        <a:buChar char=""/>
                      </a:pPr>
                      <a:r>
                        <a:rPr lang="es-ES" sz="900" b="1" dirty="0">
                          <a:latin typeface="Arial"/>
                          <a:ea typeface="Times New Roman"/>
                        </a:rPr>
                        <a:t>Juegos de Mesa</a:t>
                      </a:r>
                      <a:endParaRPr lang="es-ES_tradnl" sz="900" dirty="0">
                        <a:latin typeface="Times New Roman"/>
                        <a:ea typeface="Times New Roman"/>
                      </a:endParaRPr>
                    </a:p>
                    <a:p>
                      <a:pPr marL="342900" marR="120650" lvl="0" indent="-342900">
                        <a:lnSpc>
                          <a:spcPct val="150000"/>
                        </a:lnSpc>
                        <a:spcAft>
                          <a:spcPts val="0"/>
                        </a:spcAft>
                        <a:buFont typeface="Wingdings"/>
                        <a:buChar char=""/>
                      </a:pPr>
                      <a:r>
                        <a:rPr lang="es-ES" sz="900" b="1" dirty="0">
                          <a:latin typeface="Arial"/>
                          <a:ea typeface="Times New Roman"/>
                        </a:rPr>
                        <a:t>Juegos de Cooperación</a:t>
                      </a:r>
                      <a:endParaRPr lang="es-ES_tradnl" sz="900" dirty="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755760">
                <a:tc>
                  <a:txBody>
                    <a:bodyPr/>
                    <a:lstStyle/>
                    <a:p>
                      <a:pPr marR="120650">
                        <a:lnSpc>
                          <a:spcPct val="150000"/>
                        </a:lnSpc>
                        <a:spcAft>
                          <a:spcPts val="0"/>
                        </a:spcAft>
                      </a:pPr>
                      <a:endParaRPr lang="es-ES" sz="900">
                        <a:latin typeface="Arial"/>
                        <a:ea typeface="Times New Roman"/>
                      </a:endParaRPr>
                    </a:p>
                    <a:p>
                      <a:pPr marR="120650">
                        <a:lnSpc>
                          <a:spcPct val="150000"/>
                        </a:lnSpc>
                        <a:spcAft>
                          <a:spcPts val="0"/>
                        </a:spcAft>
                      </a:pPr>
                      <a:r>
                        <a:rPr lang="es-ES" sz="900">
                          <a:latin typeface="Arial"/>
                          <a:ea typeface="Times New Roman"/>
                        </a:rPr>
                        <a:t>ACTIVIDADES FÍSICO DEPORTIVAS</a:t>
                      </a:r>
                      <a:endParaRPr lang="es-ES_tradnl" sz="90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342900" marR="120650" lvl="0" indent="-342900">
                        <a:lnSpc>
                          <a:spcPct val="150000"/>
                        </a:lnSpc>
                        <a:spcAft>
                          <a:spcPts val="0"/>
                        </a:spcAft>
                        <a:buFont typeface="Wingdings"/>
                        <a:buChar char=""/>
                      </a:pPr>
                      <a:r>
                        <a:rPr lang="es-ES" sz="900" b="1" dirty="0">
                          <a:latin typeface="Arial"/>
                          <a:ea typeface="Times New Roman"/>
                        </a:rPr>
                        <a:t>Fútbol</a:t>
                      </a:r>
                      <a:endParaRPr lang="es-ES_tradnl" sz="900" dirty="0">
                        <a:latin typeface="Times New Roman"/>
                        <a:ea typeface="Times New Roman"/>
                      </a:endParaRPr>
                    </a:p>
                    <a:p>
                      <a:pPr marL="342900" marR="120650" lvl="0" indent="-342900">
                        <a:lnSpc>
                          <a:spcPct val="150000"/>
                        </a:lnSpc>
                        <a:spcAft>
                          <a:spcPts val="0"/>
                        </a:spcAft>
                        <a:buFont typeface="Wingdings"/>
                        <a:buChar char=""/>
                      </a:pPr>
                      <a:r>
                        <a:rPr lang="es-ES" sz="900" b="1" dirty="0">
                          <a:latin typeface="Arial"/>
                          <a:ea typeface="Times New Roman"/>
                        </a:rPr>
                        <a:t>Voleibol</a:t>
                      </a:r>
                      <a:endParaRPr lang="es-ES_tradnl" sz="900" dirty="0">
                        <a:latin typeface="Times New Roman"/>
                        <a:ea typeface="Times New Roman"/>
                      </a:endParaRPr>
                    </a:p>
                    <a:p>
                      <a:pPr marL="342900" marR="120650" lvl="0" indent="-342900">
                        <a:lnSpc>
                          <a:spcPct val="150000"/>
                        </a:lnSpc>
                        <a:spcAft>
                          <a:spcPts val="0"/>
                        </a:spcAft>
                        <a:buFont typeface="Wingdings"/>
                        <a:buChar char=""/>
                      </a:pPr>
                      <a:r>
                        <a:rPr lang="es-ES" sz="900" b="1" dirty="0">
                          <a:latin typeface="Arial"/>
                          <a:ea typeface="Times New Roman"/>
                        </a:rPr>
                        <a:t>Baloncesto</a:t>
                      </a:r>
                      <a:endParaRPr lang="es-ES_tradnl" sz="900" dirty="0">
                        <a:latin typeface="Times New Roman"/>
                        <a:ea typeface="Times New Roman"/>
                      </a:endParaRPr>
                    </a:p>
                    <a:p>
                      <a:pPr marL="342900" marR="120650" lvl="0" indent="-342900">
                        <a:lnSpc>
                          <a:spcPct val="150000"/>
                        </a:lnSpc>
                        <a:spcAft>
                          <a:spcPts val="0"/>
                        </a:spcAft>
                        <a:buFont typeface="Wingdings"/>
                        <a:buChar char=""/>
                      </a:pPr>
                      <a:r>
                        <a:rPr lang="es-ES" sz="900" b="1" dirty="0">
                          <a:latin typeface="Arial"/>
                          <a:ea typeface="Times New Roman"/>
                        </a:rPr>
                        <a:t>Béisbol</a:t>
                      </a:r>
                      <a:endParaRPr lang="es-ES_tradnl" sz="900" dirty="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502544">
                <a:tc>
                  <a:txBody>
                    <a:bodyPr/>
                    <a:lstStyle/>
                    <a:p>
                      <a:pPr marR="120650">
                        <a:lnSpc>
                          <a:spcPct val="150000"/>
                        </a:lnSpc>
                        <a:spcAft>
                          <a:spcPts val="0"/>
                        </a:spcAft>
                      </a:pPr>
                      <a:endParaRPr lang="es-ES" sz="900">
                        <a:latin typeface="Arial"/>
                        <a:ea typeface="Times New Roman"/>
                      </a:endParaRPr>
                    </a:p>
                    <a:p>
                      <a:pPr marR="120650">
                        <a:lnSpc>
                          <a:spcPct val="150000"/>
                        </a:lnSpc>
                        <a:spcAft>
                          <a:spcPts val="0"/>
                        </a:spcAft>
                      </a:pPr>
                      <a:r>
                        <a:rPr lang="es-ES" sz="900">
                          <a:latin typeface="Arial"/>
                          <a:ea typeface="Times New Roman"/>
                        </a:rPr>
                        <a:t>ACTIVIDADES ARTISTICAS</a:t>
                      </a:r>
                      <a:endParaRPr lang="es-ES_tradnl" sz="90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342900" marR="120650" lvl="0" indent="-342900">
                        <a:lnSpc>
                          <a:spcPct val="150000"/>
                        </a:lnSpc>
                        <a:spcAft>
                          <a:spcPts val="0"/>
                        </a:spcAft>
                        <a:buFont typeface="Wingdings"/>
                        <a:buChar char=""/>
                      </a:pPr>
                      <a:r>
                        <a:rPr lang="es-ES" sz="900" b="1" dirty="0">
                          <a:latin typeface="Arial"/>
                          <a:ea typeface="Times New Roman"/>
                        </a:rPr>
                        <a:t>Teatro</a:t>
                      </a:r>
                      <a:endParaRPr lang="es-ES_tradnl" sz="900" dirty="0">
                        <a:latin typeface="Times New Roman"/>
                        <a:ea typeface="Times New Roman"/>
                      </a:endParaRPr>
                    </a:p>
                    <a:p>
                      <a:pPr marL="342900" marR="120650" lvl="0" indent="-342900">
                        <a:lnSpc>
                          <a:spcPct val="150000"/>
                        </a:lnSpc>
                        <a:spcAft>
                          <a:spcPts val="0"/>
                        </a:spcAft>
                        <a:buFont typeface="Wingdings"/>
                        <a:buChar char=""/>
                      </a:pPr>
                      <a:r>
                        <a:rPr lang="es-ES" sz="900" b="1" dirty="0">
                          <a:latin typeface="Arial"/>
                          <a:ea typeface="Times New Roman"/>
                        </a:rPr>
                        <a:t>Pintura</a:t>
                      </a:r>
                      <a:endParaRPr lang="es-ES_tradnl" sz="900" dirty="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414885">
                <a:tc>
                  <a:txBody>
                    <a:bodyPr/>
                    <a:lstStyle/>
                    <a:p>
                      <a:pPr marR="120650">
                        <a:lnSpc>
                          <a:spcPct val="150000"/>
                        </a:lnSpc>
                        <a:spcAft>
                          <a:spcPts val="0"/>
                        </a:spcAft>
                      </a:pPr>
                      <a:endParaRPr lang="es-ES" sz="900">
                        <a:latin typeface="Arial"/>
                        <a:ea typeface="Times New Roman"/>
                      </a:endParaRPr>
                    </a:p>
                    <a:p>
                      <a:pPr marR="120650">
                        <a:lnSpc>
                          <a:spcPct val="150000"/>
                        </a:lnSpc>
                        <a:spcAft>
                          <a:spcPts val="0"/>
                        </a:spcAft>
                      </a:pPr>
                      <a:r>
                        <a:rPr lang="es-ES" sz="900">
                          <a:latin typeface="Arial"/>
                          <a:ea typeface="Times New Roman"/>
                        </a:rPr>
                        <a:t>ACTIVIDADES MANUALES</a:t>
                      </a:r>
                      <a:endParaRPr lang="es-ES_tradnl" sz="90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342900" marR="120650" lvl="0" indent="-342900">
                        <a:lnSpc>
                          <a:spcPct val="150000"/>
                        </a:lnSpc>
                        <a:spcAft>
                          <a:spcPts val="0"/>
                        </a:spcAft>
                        <a:buFont typeface="Wingdings"/>
                        <a:buChar char=""/>
                      </a:pPr>
                      <a:r>
                        <a:rPr lang="es-ES" sz="900" b="1" dirty="0">
                          <a:latin typeface="Arial"/>
                          <a:ea typeface="Times New Roman"/>
                        </a:rPr>
                        <a:t>Escultura</a:t>
                      </a:r>
                      <a:endParaRPr lang="es-ES_tradnl" sz="900" dirty="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377879">
                <a:tc>
                  <a:txBody>
                    <a:bodyPr/>
                    <a:lstStyle/>
                    <a:p>
                      <a:pPr marR="120650">
                        <a:lnSpc>
                          <a:spcPct val="150000"/>
                        </a:lnSpc>
                        <a:spcAft>
                          <a:spcPts val="0"/>
                        </a:spcAft>
                      </a:pPr>
                      <a:endParaRPr lang="es-ES" sz="900">
                        <a:latin typeface="Arial"/>
                        <a:ea typeface="Times New Roman"/>
                      </a:endParaRPr>
                    </a:p>
                    <a:p>
                      <a:pPr marR="120650">
                        <a:lnSpc>
                          <a:spcPct val="150000"/>
                        </a:lnSpc>
                        <a:spcAft>
                          <a:spcPts val="0"/>
                        </a:spcAft>
                      </a:pPr>
                      <a:r>
                        <a:rPr lang="es-ES" sz="900">
                          <a:latin typeface="Arial"/>
                          <a:ea typeface="Times New Roman"/>
                        </a:rPr>
                        <a:t>ACTIVIDAES ACUATICAS </a:t>
                      </a:r>
                      <a:endParaRPr lang="es-ES_tradnl" sz="90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342900" marR="120650" lvl="0" indent="-342900">
                        <a:lnSpc>
                          <a:spcPct val="150000"/>
                        </a:lnSpc>
                        <a:spcAft>
                          <a:spcPts val="0"/>
                        </a:spcAft>
                        <a:buFont typeface="Wingdings"/>
                        <a:buChar char=""/>
                      </a:pPr>
                      <a:r>
                        <a:rPr lang="es-ES" sz="900" b="1" dirty="0">
                          <a:latin typeface="Arial"/>
                          <a:ea typeface="Times New Roman"/>
                        </a:rPr>
                        <a:t>Juegos Acuáticos </a:t>
                      </a:r>
                      <a:endParaRPr lang="es-ES_tradnl" sz="900" dirty="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422357">
                <a:tc>
                  <a:txBody>
                    <a:bodyPr/>
                    <a:lstStyle/>
                    <a:p>
                      <a:pPr marR="120650">
                        <a:lnSpc>
                          <a:spcPct val="150000"/>
                        </a:lnSpc>
                        <a:spcAft>
                          <a:spcPts val="0"/>
                        </a:spcAft>
                      </a:pPr>
                      <a:endParaRPr lang="es-ES" sz="900">
                        <a:latin typeface="Arial"/>
                        <a:ea typeface="Times New Roman"/>
                      </a:endParaRPr>
                    </a:p>
                    <a:p>
                      <a:pPr marR="120650">
                        <a:lnSpc>
                          <a:spcPct val="150000"/>
                        </a:lnSpc>
                        <a:spcAft>
                          <a:spcPts val="0"/>
                        </a:spcAft>
                      </a:pPr>
                      <a:r>
                        <a:rPr lang="es-ES" sz="900">
                          <a:latin typeface="Arial"/>
                          <a:ea typeface="Times New Roman"/>
                        </a:rPr>
                        <a:t>ÁREA DE LA SALUD</a:t>
                      </a:r>
                      <a:endParaRPr lang="es-ES_tradnl" sz="90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342900" marR="120650" lvl="0" indent="-342900">
                        <a:lnSpc>
                          <a:spcPct val="150000"/>
                        </a:lnSpc>
                        <a:spcAft>
                          <a:spcPts val="0"/>
                        </a:spcAft>
                        <a:buFont typeface="Wingdings"/>
                        <a:buChar char=""/>
                      </a:pPr>
                      <a:r>
                        <a:rPr lang="es-ES" sz="900" b="1" dirty="0">
                          <a:latin typeface="Arial"/>
                          <a:ea typeface="Times New Roman"/>
                        </a:rPr>
                        <a:t>Charlas de Actividad Física </a:t>
                      </a:r>
                      <a:r>
                        <a:rPr lang="es-ES" sz="900" b="1" dirty="0" smtClean="0">
                          <a:latin typeface="Arial"/>
                          <a:ea typeface="Times New Roman"/>
                        </a:rPr>
                        <a:t>Recreación</a:t>
                      </a:r>
                      <a:endParaRPr lang="es-ES_tradnl" sz="900" dirty="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422357">
                <a:tc>
                  <a:txBody>
                    <a:bodyPr/>
                    <a:lstStyle/>
                    <a:p>
                      <a:pPr marR="120650">
                        <a:lnSpc>
                          <a:spcPct val="150000"/>
                        </a:lnSpc>
                        <a:spcAft>
                          <a:spcPts val="0"/>
                        </a:spcAft>
                      </a:pPr>
                      <a:endParaRPr lang="es-ES" sz="900">
                        <a:latin typeface="Arial"/>
                        <a:ea typeface="Times New Roman"/>
                      </a:endParaRPr>
                    </a:p>
                    <a:p>
                      <a:pPr marR="120650">
                        <a:lnSpc>
                          <a:spcPct val="150000"/>
                        </a:lnSpc>
                        <a:spcAft>
                          <a:spcPts val="0"/>
                        </a:spcAft>
                      </a:pPr>
                      <a:r>
                        <a:rPr lang="es-ES" sz="900">
                          <a:latin typeface="Arial"/>
                          <a:ea typeface="Times New Roman"/>
                        </a:rPr>
                        <a:t>ÁREA CONMEMORATIVA</a:t>
                      </a:r>
                      <a:endParaRPr lang="es-ES_tradnl" sz="90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342900" marR="120650" lvl="0" indent="-342900">
                        <a:lnSpc>
                          <a:spcPct val="150000"/>
                        </a:lnSpc>
                        <a:spcAft>
                          <a:spcPts val="0"/>
                        </a:spcAft>
                        <a:buFont typeface="Wingdings"/>
                        <a:buChar char=""/>
                      </a:pPr>
                      <a:r>
                        <a:rPr lang="es-ES" sz="900" b="1" dirty="0">
                          <a:latin typeface="Arial"/>
                          <a:ea typeface="Times New Roman"/>
                        </a:rPr>
                        <a:t>Programa Navideño y Fin </a:t>
                      </a:r>
                      <a:r>
                        <a:rPr lang="es-ES" sz="900" b="1" dirty="0" smtClean="0">
                          <a:latin typeface="Arial"/>
                          <a:ea typeface="Times New Roman"/>
                        </a:rPr>
                        <a:t>de </a:t>
                      </a:r>
                      <a:r>
                        <a:rPr lang="es-ES" sz="900" b="1" dirty="0">
                          <a:latin typeface="Arial"/>
                          <a:ea typeface="Times New Roman"/>
                        </a:rPr>
                        <a:t>Año</a:t>
                      </a:r>
                      <a:endParaRPr lang="es-ES_tradnl" sz="900" dirty="0">
                        <a:latin typeface="Times New Roman"/>
                        <a:ea typeface="Times New Roman"/>
                      </a:endParaRPr>
                    </a:p>
                  </a:txBody>
                  <a:tcPr marL="39049" marR="3904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2857488" y="1643050"/>
            <a:ext cx="3500462" cy="29289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_tradnl"/>
          </a:p>
        </p:txBody>
      </p:sp>
      <p:sp>
        <p:nvSpPr>
          <p:cNvPr id="2" name="1 Título"/>
          <p:cNvSpPr>
            <a:spLocks noGrp="1"/>
          </p:cNvSpPr>
          <p:nvPr>
            <p:ph type="title"/>
          </p:nvPr>
        </p:nvSpPr>
        <p:spPr>
          <a:xfrm>
            <a:off x="3171844" y="2643190"/>
            <a:ext cx="3043230" cy="1143000"/>
          </a:xfrm>
        </p:spPr>
        <p:txBody>
          <a:bodyPr/>
          <a:lstStyle/>
          <a:p>
            <a:pPr algn="ctr"/>
            <a:r>
              <a:rPr lang="es-ES_tradnl" sz="2000" b="1" dirty="0" smtClean="0">
                <a:solidFill>
                  <a:srgbClr val="00B0F0"/>
                </a:solidFill>
              </a:rPr>
              <a:t>CORRELACIÓN AREAS RECREATIVAS Y AUTOESTIMA</a:t>
            </a:r>
            <a:endParaRPr lang="es-ES_tradnl" sz="2000" b="1" dirty="0">
              <a:solidFill>
                <a:srgbClr val="00B0F0"/>
              </a:solidFill>
            </a:endParaRPr>
          </a:p>
        </p:txBody>
      </p:sp>
      <p:sp>
        <p:nvSpPr>
          <p:cNvPr id="4" name="3 Rectángulo redondeado"/>
          <p:cNvSpPr/>
          <p:nvPr/>
        </p:nvSpPr>
        <p:spPr>
          <a:xfrm>
            <a:off x="-71470" y="357166"/>
            <a:ext cx="2357454"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dirty="0" smtClean="0"/>
              <a:t>Físico Deportivo: autoeficacazia</a:t>
            </a:r>
          </a:p>
        </p:txBody>
      </p:sp>
      <p:sp>
        <p:nvSpPr>
          <p:cNvPr id="5" name="4 Rectángulo redondeado"/>
          <p:cNvSpPr/>
          <p:nvPr/>
        </p:nvSpPr>
        <p:spPr>
          <a:xfrm>
            <a:off x="-32" y="1857364"/>
            <a:ext cx="2357454" cy="121444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_tradnl" dirty="0" smtClean="0"/>
              <a:t>Al Aire libre: libertad, independencia</a:t>
            </a:r>
          </a:p>
        </p:txBody>
      </p:sp>
      <p:sp>
        <p:nvSpPr>
          <p:cNvPr id="6" name="5 Rectángulo redondeado"/>
          <p:cNvSpPr/>
          <p:nvPr/>
        </p:nvSpPr>
        <p:spPr>
          <a:xfrm>
            <a:off x="71406" y="3357562"/>
            <a:ext cx="2357454" cy="114300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s-ES_tradnl" dirty="0" smtClean="0"/>
              <a:t>Acuática: relajación mental</a:t>
            </a:r>
          </a:p>
        </p:txBody>
      </p:sp>
      <p:sp>
        <p:nvSpPr>
          <p:cNvPr id="7" name="6 Rectángulo redondeado"/>
          <p:cNvSpPr/>
          <p:nvPr/>
        </p:nvSpPr>
        <p:spPr>
          <a:xfrm>
            <a:off x="214282" y="4929198"/>
            <a:ext cx="2357454" cy="11430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S_tradnl" dirty="0" smtClean="0"/>
              <a:t>Lúdica: integración del individuo</a:t>
            </a:r>
          </a:p>
        </p:txBody>
      </p:sp>
      <p:sp>
        <p:nvSpPr>
          <p:cNvPr id="9" name="8 Rectángulo redondeado"/>
          <p:cNvSpPr/>
          <p:nvPr/>
        </p:nvSpPr>
        <p:spPr>
          <a:xfrm>
            <a:off x="6572264" y="285728"/>
            <a:ext cx="2357454" cy="114300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s-ES_tradnl" dirty="0" smtClean="0"/>
              <a:t>Manual: creatividad e inventiva</a:t>
            </a:r>
          </a:p>
        </p:txBody>
      </p:sp>
      <p:sp>
        <p:nvSpPr>
          <p:cNvPr id="10" name="9 Rectángulo redondeado"/>
          <p:cNvSpPr/>
          <p:nvPr/>
        </p:nvSpPr>
        <p:spPr>
          <a:xfrm>
            <a:off x="6643702" y="1785926"/>
            <a:ext cx="2357454" cy="11430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S_tradnl" dirty="0" smtClean="0"/>
              <a:t>Artística: Expresividad</a:t>
            </a:r>
          </a:p>
        </p:txBody>
      </p:sp>
      <p:sp>
        <p:nvSpPr>
          <p:cNvPr id="11" name="10 Rectángulo redondeado"/>
          <p:cNvSpPr/>
          <p:nvPr/>
        </p:nvSpPr>
        <p:spPr>
          <a:xfrm>
            <a:off x="6572264" y="3286124"/>
            <a:ext cx="2357454" cy="11430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S_tradnl" dirty="0" smtClean="0"/>
              <a:t>De Salud: eleva su nivel cognitivo</a:t>
            </a:r>
          </a:p>
        </p:txBody>
      </p:sp>
      <p:sp>
        <p:nvSpPr>
          <p:cNvPr id="12" name="11 Rectángulo redondeado"/>
          <p:cNvSpPr/>
          <p:nvPr/>
        </p:nvSpPr>
        <p:spPr>
          <a:xfrm>
            <a:off x="6572264" y="4929198"/>
            <a:ext cx="2357454" cy="114300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s-ES_tradnl" dirty="0" smtClean="0"/>
              <a:t>Conmemorativa: interrelación</a:t>
            </a:r>
          </a:p>
        </p:txBody>
      </p:sp>
      <p:cxnSp>
        <p:nvCxnSpPr>
          <p:cNvPr id="15" name="14 Conector recto de flecha"/>
          <p:cNvCxnSpPr>
            <a:stCxn id="8" idx="0"/>
          </p:cNvCxnSpPr>
          <p:nvPr/>
        </p:nvCxnSpPr>
        <p:spPr>
          <a:xfrm rot="16200000" flipV="1">
            <a:off x="3161100" y="196430"/>
            <a:ext cx="714380" cy="2178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8" idx="1"/>
            <a:endCxn id="5" idx="3"/>
          </p:cNvCxnSpPr>
          <p:nvPr/>
        </p:nvCxnSpPr>
        <p:spPr>
          <a:xfrm rot="16200000" flipH="1" flipV="1">
            <a:off x="2667470" y="1761937"/>
            <a:ext cx="392601" cy="10126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8" idx="2"/>
            <a:endCxn id="6" idx="3"/>
          </p:cNvCxnSpPr>
          <p:nvPr/>
        </p:nvCxnSpPr>
        <p:spPr>
          <a:xfrm rot="10800000" flipV="1">
            <a:off x="2428860" y="3107528"/>
            <a:ext cx="428628" cy="821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8" idx="3"/>
            <a:endCxn id="7" idx="3"/>
          </p:cNvCxnSpPr>
          <p:nvPr/>
        </p:nvCxnSpPr>
        <p:spPr>
          <a:xfrm rot="5400000">
            <a:off x="2292113" y="4422696"/>
            <a:ext cx="1357630" cy="798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8" idx="7"/>
            <a:endCxn id="9" idx="1"/>
          </p:cNvCxnSpPr>
          <p:nvPr/>
        </p:nvCxnSpPr>
        <p:spPr>
          <a:xfrm rot="5400000" flipH="1" flipV="1">
            <a:off x="5601414" y="1101137"/>
            <a:ext cx="1214754" cy="726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8" idx="6"/>
            <a:endCxn id="10" idx="1"/>
          </p:cNvCxnSpPr>
          <p:nvPr/>
        </p:nvCxnSpPr>
        <p:spPr>
          <a:xfrm flipV="1">
            <a:off x="6357950" y="2357430"/>
            <a:ext cx="285752" cy="750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8" idx="5"/>
          </p:cNvCxnSpPr>
          <p:nvPr/>
        </p:nvCxnSpPr>
        <p:spPr>
          <a:xfrm rot="16200000" flipH="1">
            <a:off x="6208637" y="3779753"/>
            <a:ext cx="308" cy="726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stCxn id="8" idx="4"/>
            <a:endCxn id="12" idx="1"/>
          </p:cNvCxnSpPr>
          <p:nvPr/>
        </p:nvCxnSpPr>
        <p:spPr>
          <a:xfrm rot="16200000" flipH="1">
            <a:off x="5125644" y="4054082"/>
            <a:ext cx="928694" cy="1964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42910" y="71414"/>
            <a:ext cx="7498080" cy="500066"/>
          </a:xfrm>
        </p:spPr>
        <p:txBody>
          <a:bodyPr>
            <a:normAutofit fontScale="90000"/>
          </a:bodyPr>
          <a:lstStyle/>
          <a:p>
            <a:pPr algn="ctr"/>
            <a:r>
              <a:rPr lang="es-ES_tradnl" sz="2800" dirty="0" smtClean="0"/>
              <a:t>PROGRAMA RECREATIVO COMPLETO  20 SEMANAS</a:t>
            </a:r>
            <a:endParaRPr lang="es-ES_tradnl" sz="2800" dirty="0"/>
          </a:p>
        </p:txBody>
      </p:sp>
      <p:graphicFrame>
        <p:nvGraphicFramePr>
          <p:cNvPr id="7" name="6 Tabla"/>
          <p:cNvGraphicFramePr>
            <a:graphicFrameLocks noGrp="1"/>
          </p:cNvGraphicFramePr>
          <p:nvPr/>
        </p:nvGraphicFramePr>
        <p:xfrm>
          <a:off x="142844" y="857232"/>
          <a:ext cx="8858312" cy="5840217"/>
        </p:xfrm>
        <a:graphic>
          <a:graphicData uri="http://schemas.openxmlformats.org/drawingml/2006/table">
            <a:tbl>
              <a:tblPr/>
              <a:tblGrid>
                <a:gridCol w="1046475"/>
                <a:gridCol w="804939"/>
                <a:gridCol w="994068"/>
                <a:gridCol w="812915"/>
                <a:gridCol w="875007"/>
                <a:gridCol w="1094329"/>
                <a:gridCol w="1304537"/>
                <a:gridCol w="861906"/>
                <a:gridCol w="1064136"/>
              </a:tblGrid>
              <a:tr h="262988">
                <a:tc gridSpan="9">
                  <a:txBody>
                    <a:bodyPr/>
                    <a:lstStyle/>
                    <a:p>
                      <a:pPr algn="ctr">
                        <a:lnSpc>
                          <a:spcPct val="115000"/>
                        </a:lnSpc>
                        <a:spcAft>
                          <a:spcPts val="0"/>
                        </a:spcAft>
                      </a:pPr>
                      <a:r>
                        <a:rPr lang="es-ES" sz="900" b="1" dirty="0">
                          <a:solidFill>
                            <a:srgbClr val="000000"/>
                          </a:solidFill>
                          <a:latin typeface="Calibri"/>
                          <a:ea typeface="Times New Roman"/>
                        </a:rPr>
                        <a:t>CUADRO RECREATIVO CORRELACIÓN RECREACIÓN Y AUTOESTIMA</a:t>
                      </a:r>
                      <a:endParaRPr lang="es-ES_tradnl" sz="900" dirty="0">
                        <a:latin typeface="Times New Roman"/>
                        <a:ea typeface="Times New Roman"/>
                      </a:endParaRPr>
                    </a:p>
                  </a:txBody>
                  <a:tcPr marL="27442" marR="27442"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12992">
                <a:tc>
                  <a:txBody>
                    <a:bodyPr/>
                    <a:lstStyle/>
                    <a:p>
                      <a:pPr algn="ctr">
                        <a:lnSpc>
                          <a:spcPct val="115000"/>
                        </a:lnSpc>
                        <a:spcAft>
                          <a:spcPts val="0"/>
                        </a:spcAft>
                      </a:pPr>
                      <a:r>
                        <a:rPr lang="es-ES" sz="900" dirty="0">
                          <a:solidFill>
                            <a:srgbClr val="000000"/>
                          </a:solidFill>
                          <a:latin typeface="Arial"/>
                          <a:ea typeface="Times New Roman"/>
                        </a:rPr>
                        <a:t>MES</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gridSpan="8">
                  <a:txBody>
                    <a:bodyPr/>
                    <a:lstStyle/>
                    <a:p>
                      <a:pPr algn="ctr">
                        <a:lnSpc>
                          <a:spcPct val="115000"/>
                        </a:lnSpc>
                        <a:spcAft>
                          <a:spcPts val="0"/>
                        </a:spcAft>
                      </a:pPr>
                      <a:r>
                        <a:rPr lang="es-ES" sz="900" i="1" u="sng" dirty="0">
                          <a:solidFill>
                            <a:srgbClr val="000000"/>
                          </a:solidFill>
                          <a:latin typeface="Arial"/>
                          <a:ea typeface="Times New Roman"/>
                        </a:rPr>
                        <a:t>NOVIEMBRE</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12992">
                <a:tc>
                  <a:txBody>
                    <a:bodyPr/>
                    <a:lstStyle/>
                    <a:p>
                      <a:pPr algn="ctr">
                        <a:lnSpc>
                          <a:spcPct val="115000"/>
                        </a:lnSpc>
                        <a:spcAft>
                          <a:spcPts val="0"/>
                        </a:spcAft>
                      </a:pPr>
                      <a:r>
                        <a:rPr lang="es-ES" sz="900">
                          <a:solidFill>
                            <a:srgbClr val="000000"/>
                          </a:solidFill>
                          <a:latin typeface="Arial"/>
                          <a:ea typeface="Times New Roman"/>
                        </a:rPr>
                        <a:t>SEMANA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algn="ctr">
                        <a:lnSpc>
                          <a:spcPct val="115000"/>
                        </a:lnSpc>
                        <a:spcAft>
                          <a:spcPts val="0"/>
                        </a:spcAft>
                      </a:pPr>
                      <a:r>
                        <a:rPr lang="es-ES" sz="900" dirty="0">
                          <a:solidFill>
                            <a:srgbClr val="000000"/>
                          </a:solidFill>
                          <a:latin typeface="Arial"/>
                          <a:ea typeface="Times New Roman"/>
                        </a:rPr>
                        <a:t>SEMANA 1</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SEMANA2</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SEMANA 3</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900">
                          <a:solidFill>
                            <a:srgbClr val="000000"/>
                          </a:solidFill>
                          <a:latin typeface="Arial"/>
                          <a:ea typeface="Times New Roman"/>
                        </a:rPr>
                        <a:t>SEMANA 4</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r>
              <a:tr h="212992">
                <a:tc>
                  <a:txBody>
                    <a:bodyPr/>
                    <a:lstStyle/>
                    <a:p>
                      <a:pPr algn="ctr">
                        <a:lnSpc>
                          <a:spcPct val="115000"/>
                        </a:lnSpc>
                        <a:spcAft>
                          <a:spcPts val="0"/>
                        </a:spcAft>
                      </a:pPr>
                      <a:r>
                        <a:rPr lang="es-ES" sz="900">
                          <a:solidFill>
                            <a:srgbClr val="000000"/>
                          </a:solidFill>
                          <a:latin typeface="Arial"/>
                          <a:ea typeface="Times New Roman"/>
                        </a:rPr>
                        <a:t>DIA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s-ES" sz="900">
                          <a:solidFill>
                            <a:srgbClr val="000000"/>
                          </a:solidFill>
                          <a:latin typeface="Arial"/>
                          <a:ea typeface="Times New Roman"/>
                        </a:rPr>
                        <a:t>LUNES </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MARTES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s-ES" sz="900" dirty="0">
                          <a:solidFill>
                            <a:srgbClr val="000000"/>
                          </a:solidFill>
                          <a:latin typeface="Arial"/>
                          <a:ea typeface="Times New Roman"/>
                        </a:rPr>
                        <a:t>LUNES</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s-ES" sz="900">
                          <a:solidFill>
                            <a:srgbClr val="000000"/>
                          </a:solidFill>
                          <a:latin typeface="Arial"/>
                          <a:ea typeface="Times New Roman"/>
                        </a:rPr>
                        <a:t>MARTES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LUNES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MARTES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LUNES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MARTES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212992">
                <a:tc>
                  <a:txBody>
                    <a:bodyPr/>
                    <a:lstStyle/>
                    <a:p>
                      <a:pPr algn="ctr">
                        <a:lnSpc>
                          <a:spcPct val="115000"/>
                        </a:lnSpc>
                        <a:spcAft>
                          <a:spcPts val="0"/>
                        </a:spcAft>
                      </a:pPr>
                      <a:r>
                        <a:rPr lang="es-ES" sz="900">
                          <a:solidFill>
                            <a:srgbClr val="000000"/>
                          </a:solidFill>
                          <a:latin typeface="Arial"/>
                          <a:ea typeface="Times New Roman"/>
                        </a:rPr>
                        <a:t>AREA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s-ES" sz="900" dirty="0">
                          <a:solidFill>
                            <a:schemeClr val="bg1"/>
                          </a:solidFill>
                          <a:latin typeface="Arial"/>
                          <a:ea typeface="Times New Roman"/>
                        </a:rPr>
                        <a:t>LÚDICA</a:t>
                      </a:r>
                      <a:endParaRPr lang="es-ES_tradnl" sz="900" dirty="0">
                        <a:solidFill>
                          <a:schemeClr val="bg1"/>
                        </a:solidFill>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dirty="0">
                          <a:solidFill>
                            <a:schemeClr val="bg1"/>
                          </a:solidFill>
                          <a:latin typeface="Arial"/>
                          <a:ea typeface="Times New Roman"/>
                        </a:rPr>
                        <a:t>FISICO DEPORTIVO</a:t>
                      </a:r>
                      <a:endParaRPr lang="es-ES_tradnl" sz="900" dirty="0">
                        <a:solidFill>
                          <a:schemeClr val="bg1"/>
                        </a:solidFill>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dirty="0">
                          <a:solidFill>
                            <a:schemeClr val="bg1"/>
                          </a:solidFill>
                          <a:latin typeface="Arial"/>
                          <a:ea typeface="Times New Roman"/>
                        </a:rPr>
                        <a:t>FISICO DEPORTIVO</a:t>
                      </a:r>
                      <a:endParaRPr lang="es-ES_tradnl" sz="900" dirty="0">
                        <a:solidFill>
                          <a:schemeClr val="bg1"/>
                        </a:solidFill>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dirty="0">
                          <a:solidFill>
                            <a:schemeClr val="bg1"/>
                          </a:solidFill>
                          <a:latin typeface="Arial"/>
                          <a:ea typeface="Times New Roman"/>
                        </a:rPr>
                        <a:t>MANUAL</a:t>
                      </a:r>
                      <a:endParaRPr lang="es-ES_tradnl" sz="900" dirty="0">
                        <a:solidFill>
                          <a:schemeClr val="bg1"/>
                        </a:solidFill>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r>
              <a:tr h="591723">
                <a:tc>
                  <a:txBody>
                    <a:bodyPr/>
                    <a:lstStyle/>
                    <a:p>
                      <a:pPr algn="ctr">
                        <a:lnSpc>
                          <a:spcPct val="115000"/>
                        </a:lnSpc>
                        <a:spcAft>
                          <a:spcPts val="0"/>
                        </a:spcAft>
                      </a:pPr>
                      <a:r>
                        <a:rPr lang="es-ES" sz="900">
                          <a:solidFill>
                            <a:srgbClr val="000000"/>
                          </a:solidFill>
                          <a:latin typeface="Arial"/>
                          <a:ea typeface="Times New Roman"/>
                        </a:rPr>
                        <a:t>ACTIVIDAD</a:t>
                      </a:r>
                      <a:endParaRPr lang="es-ES_tradnl" sz="900">
                        <a:latin typeface="Times New Roman"/>
                        <a:ea typeface="Times New Roman"/>
                      </a:endParaRPr>
                    </a:p>
                  </a:txBody>
                  <a:tcPr marL="27442" marR="27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l">
                        <a:lnSpc>
                          <a:spcPct val="115000"/>
                        </a:lnSpc>
                        <a:spcAft>
                          <a:spcPts val="0"/>
                        </a:spcAft>
                      </a:pPr>
                      <a:r>
                        <a:rPr lang="es-ES" sz="900" dirty="0">
                          <a:solidFill>
                            <a:srgbClr val="000000"/>
                          </a:solidFill>
                          <a:latin typeface="Arial"/>
                          <a:ea typeface="Times New Roman"/>
                        </a:rPr>
                        <a:t>JUEGOS RECREATIVOS PRESENTACION  Y TRABAJO EN EQUIPO</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FÚTBOL</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VOLEY</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222222"/>
                          </a:solidFill>
                          <a:latin typeface="Arial"/>
                          <a:ea typeface="Times New Roman"/>
                        </a:rPr>
                        <a:t>MANUALIDADES</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r>
              <a:tr h="788963">
                <a:tc>
                  <a:txBody>
                    <a:bodyPr/>
                    <a:lstStyle/>
                    <a:p>
                      <a:pPr algn="ctr">
                        <a:lnSpc>
                          <a:spcPct val="115000"/>
                        </a:lnSpc>
                        <a:spcAft>
                          <a:spcPts val="0"/>
                        </a:spcAft>
                      </a:pPr>
                      <a:r>
                        <a:rPr lang="es-ES" sz="900">
                          <a:solidFill>
                            <a:srgbClr val="000000"/>
                          </a:solidFill>
                          <a:latin typeface="Arial"/>
                          <a:ea typeface="Times New Roman"/>
                        </a:rPr>
                        <a:t>AUTOESTIMA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15000"/>
                        </a:lnSpc>
                        <a:spcAft>
                          <a:spcPts val="0"/>
                        </a:spcAft>
                      </a:pPr>
                      <a:r>
                        <a:rPr lang="es-ES" sz="900" dirty="0">
                          <a:solidFill>
                            <a:srgbClr val="000000"/>
                          </a:solidFill>
                          <a:latin typeface="Arial"/>
                          <a:ea typeface="Times New Roman"/>
                        </a:rPr>
                        <a:t> AUTOCONCEPTO, SOCIABILIDAD, AUTOCONOCIMIENTO</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222222"/>
                          </a:solidFill>
                          <a:latin typeface="Arial"/>
                          <a:ea typeface="Times New Roman"/>
                        </a:rPr>
                        <a:t>AUTOEFICACIA,DESEO DE SUPERACIÓN,DESCUBRMIENTO Y DESARROLLO DE HABILIDADES </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a:solidFill>
                            <a:srgbClr val="000000"/>
                          </a:solidFill>
                          <a:latin typeface="Arial"/>
                          <a:ea typeface="Times New Roman"/>
                        </a:rPr>
                        <a:t>COMPRENSIVO, AUTOCONTROL,SEGURIDAD </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CREATIVIDAD, ORGANIZA SUS IDEAS, EXPRESIVIDAD </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r>
              <a:tr h="212992">
                <a:tc>
                  <a:txBody>
                    <a:bodyPr/>
                    <a:lstStyle/>
                    <a:p>
                      <a:pPr algn="ctr">
                        <a:lnSpc>
                          <a:spcPct val="115000"/>
                        </a:lnSpc>
                        <a:spcAft>
                          <a:spcPts val="0"/>
                        </a:spcAft>
                      </a:pPr>
                      <a:r>
                        <a:rPr lang="es-ES" sz="900">
                          <a:solidFill>
                            <a:srgbClr val="000000"/>
                          </a:solidFill>
                          <a:latin typeface="Arial"/>
                          <a:ea typeface="Times New Roman"/>
                        </a:rPr>
                        <a:t>MES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gridSpan="8">
                  <a:txBody>
                    <a:bodyPr/>
                    <a:lstStyle/>
                    <a:p>
                      <a:pPr algn="ctr">
                        <a:lnSpc>
                          <a:spcPct val="115000"/>
                        </a:lnSpc>
                        <a:spcAft>
                          <a:spcPts val="0"/>
                        </a:spcAft>
                      </a:pPr>
                      <a:r>
                        <a:rPr lang="es-ES" sz="900" b="1" i="1" u="sng" dirty="0">
                          <a:solidFill>
                            <a:srgbClr val="000000"/>
                          </a:solidFill>
                          <a:latin typeface="Arial"/>
                          <a:ea typeface="Times New Roman"/>
                        </a:rPr>
                        <a:t>DICIEMBRE</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12992">
                <a:tc>
                  <a:txBody>
                    <a:bodyPr/>
                    <a:lstStyle/>
                    <a:p>
                      <a:pPr algn="ctr">
                        <a:lnSpc>
                          <a:spcPct val="115000"/>
                        </a:lnSpc>
                        <a:spcAft>
                          <a:spcPts val="0"/>
                        </a:spcAft>
                      </a:pPr>
                      <a:r>
                        <a:rPr lang="es-ES" sz="900" dirty="0">
                          <a:solidFill>
                            <a:srgbClr val="000000"/>
                          </a:solidFill>
                          <a:latin typeface="Arial"/>
                          <a:ea typeface="Times New Roman"/>
                        </a:rPr>
                        <a:t>SEMANA</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algn="ctr">
                        <a:lnSpc>
                          <a:spcPct val="115000"/>
                        </a:lnSpc>
                        <a:spcAft>
                          <a:spcPts val="0"/>
                        </a:spcAft>
                      </a:pPr>
                      <a:r>
                        <a:rPr lang="es-ES" sz="900">
                          <a:solidFill>
                            <a:srgbClr val="000000"/>
                          </a:solidFill>
                          <a:latin typeface="Arial"/>
                          <a:ea typeface="Times New Roman"/>
                        </a:rPr>
                        <a:t>SEMANA 5</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SEMANA 6</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SEMANA 7</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900">
                          <a:solidFill>
                            <a:srgbClr val="000000"/>
                          </a:solidFill>
                          <a:latin typeface="Arial"/>
                          <a:ea typeface="Times New Roman"/>
                        </a:rPr>
                        <a:t>SEMANA 8</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r>
              <a:tr h="212992">
                <a:tc>
                  <a:txBody>
                    <a:bodyPr/>
                    <a:lstStyle/>
                    <a:p>
                      <a:pPr algn="ctr">
                        <a:lnSpc>
                          <a:spcPct val="115000"/>
                        </a:lnSpc>
                        <a:spcAft>
                          <a:spcPts val="0"/>
                        </a:spcAft>
                      </a:pPr>
                      <a:r>
                        <a:rPr lang="es-ES" sz="900">
                          <a:solidFill>
                            <a:srgbClr val="000000"/>
                          </a:solidFill>
                          <a:latin typeface="Arial"/>
                          <a:ea typeface="Times New Roman"/>
                        </a:rPr>
                        <a:t>DIA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s-ES" sz="900">
                          <a:solidFill>
                            <a:srgbClr val="000000"/>
                          </a:solidFill>
                          <a:latin typeface="Arial"/>
                          <a:ea typeface="Times New Roman"/>
                        </a:rPr>
                        <a:t>LUNES </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MARTES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dirty="0">
                          <a:solidFill>
                            <a:srgbClr val="000000"/>
                          </a:solidFill>
                          <a:latin typeface="Arial"/>
                          <a:ea typeface="Times New Roman"/>
                        </a:rPr>
                        <a:t>LUNES</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MARTES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dirty="0">
                          <a:solidFill>
                            <a:srgbClr val="000000"/>
                          </a:solidFill>
                          <a:latin typeface="Arial"/>
                          <a:ea typeface="Times New Roman"/>
                        </a:rPr>
                        <a:t>LUNES</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MARTES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LUNES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MARTES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212992">
                <a:tc>
                  <a:txBody>
                    <a:bodyPr/>
                    <a:lstStyle/>
                    <a:p>
                      <a:pPr algn="ctr">
                        <a:lnSpc>
                          <a:spcPct val="115000"/>
                        </a:lnSpc>
                        <a:spcAft>
                          <a:spcPts val="0"/>
                        </a:spcAft>
                      </a:pPr>
                      <a:r>
                        <a:rPr lang="es-ES" sz="900">
                          <a:solidFill>
                            <a:srgbClr val="000000"/>
                          </a:solidFill>
                          <a:latin typeface="Arial"/>
                          <a:ea typeface="Times New Roman"/>
                        </a:rPr>
                        <a:t>AREA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s-ES" sz="900" dirty="0">
                          <a:solidFill>
                            <a:schemeClr val="bg1"/>
                          </a:solidFill>
                          <a:latin typeface="Arial"/>
                          <a:ea typeface="Times New Roman"/>
                        </a:rPr>
                        <a:t>LÚDICA</a:t>
                      </a:r>
                      <a:endParaRPr lang="es-ES_tradnl" sz="900" dirty="0">
                        <a:solidFill>
                          <a:schemeClr val="bg1"/>
                        </a:solidFill>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dirty="0">
                          <a:solidFill>
                            <a:schemeClr val="bg1"/>
                          </a:solidFill>
                          <a:latin typeface="Arial"/>
                          <a:ea typeface="Times New Roman"/>
                        </a:rPr>
                        <a:t>LÚDICA</a:t>
                      </a:r>
                      <a:endParaRPr lang="es-ES_tradnl" sz="900" dirty="0">
                        <a:solidFill>
                          <a:schemeClr val="bg1"/>
                        </a:solidFill>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dirty="0">
                          <a:solidFill>
                            <a:schemeClr val="bg1"/>
                          </a:solidFill>
                          <a:latin typeface="Arial"/>
                          <a:ea typeface="Times New Roman"/>
                        </a:rPr>
                        <a:t>LÚDICA</a:t>
                      </a:r>
                      <a:endParaRPr lang="es-ES_tradnl" sz="900" dirty="0">
                        <a:solidFill>
                          <a:schemeClr val="bg1"/>
                        </a:solidFill>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dirty="0">
                          <a:solidFill>
                            <a:schemeClr val="bg1"/>
                          </a:solidFill>
                          <a:latin typeface="Arial"/>
                          <a:ea typeface="Times New Roman"/>
                        </a:rPr>
                        <a:t>CONMEMORATIVA</a:t>
                      </a:r>
                      <a:endParaRPr lang="es-ES_tradnl" sz="900" dirty="0">
                        <a:solidFill>
                          <a:schemeClr val="bg1"/>
                        </a:solidFill>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r>
              <a:tr h="274740">
                <a:tc>
                  <a:txBody>
                    <a:bodyPr/>
                    <a:lstStyle/>
                    <a:p>
                      <a:pPr algn="ctr">
                        <a:lnSpc>
                          <a:spcPct val="115000"/>
                        </a:lnSpc>
                        <a:spcAft>
                          <a:spcPts val="0"/>
                        </a:spcAft>
                      </a:pPr>
                      <a:r>
                        <a:rPr lang="es-ES" sz="900">
                          <a:solidFill>
                            <a:srgbClr val="000000"/>
                          </a:solidFill>
                          <a:latin typeface="Arial"/>
                          <a:ea typeface="Times New Roman"/>
                        </a:rPr>
                        <a:t>ACTIVIDAD</a:t>
                      </a:r>
                      <a:endParaRPr lang="es-ES_tradnl" sz="900">
                        <a:latin typeface="Times New Roman"/>
                        <a:ea typeface="Times New Roman"/>
                      </a:endParaRPr>
                    </a:p>
                  </a:txBody>
                  <a:tcPr marL="27442" marR="27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s-ES" sz="900" dirty="0">
                          <a:solidFill>
                            <a:srgbClr val="000000"/>
                          </a:solidFill>
                          <a:latin typeface="Arial"/>
                          <a:ea typeface="Times New Roman"/>
                        </a:rPr>
                        <a:t>JUEGOS TRADICIONALES </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JUEGOS DE AGILIDAD MENTAL</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JUEGOS DE MESA </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222222"/>
                          </a:solidFill>
                          <a:latin typeface="Arial"/>
                          <a:ea typeface="Times New Roman"/>
                        </a:rPr>
                        <a:t>FIESTAS NAVIDAD Y FIN DE AÑO</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r>
              <a:tr h="638977">
                <a:tc>
                  <a:txBody>
                    <a:bodyPr/>
                    <a:lstStyle/>
                    <a:p>
                      <a:pPr algn="ctr">
                        <a:lnSpc>
                          <a:spcPct val="115000"/>
                        </a:lnSpc>
                        <a:spcAft>
                          <a:spcPts val="0"/>
                        </a:spcAft>
                      </a:pPr>
                      <a:r>
                        <a:rPr lang="es-ES" sz="900">
                          <a:solidFill>
                            <a:srgbClr val="000000"/>
                          </a:solidFill>
                          <a:latin typeface="Arial"/>
                          <a:ea typeface="Times New Roman"/>
                        </a:rPr>
                        <a:t>AUTOESTIMA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15000"/>
                        </a:lnSpc>
                        <a:spcAft>
                          <a:spcPts val="0"/>
                        </a:spcAft>
                      </a:pPr>
                      <a:r>
                        <a:rPr lang="es-ES" sz="900" dirty="0">
                          <a:solidFill>
                            <a:srgbClr val="000000"/>
                          </a:solidFill>
                          <a:latin typeface="Arial"/>
                          <a:ea typeface="Times New Roman"/>
                        </a:rPr>
                        <a:t>INTEGRACIÓN CON LA SOCIEDAD, AUTOAFIRMARSE, DESARROLLO COGNITIVO Y AFECTIVO</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222222"/>
                          </a:solidFill>
                          <a:latin typeface="Arial"/>
                          <a:ea typeface="Times New Roman"/>
                        </a:rPr>
                        <a:t>DESARRROLLO COGNITIVO  </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 CONCENTRACIÓN,ANALITICO,AUTOCONTROL INTERACCIÓN SOCIAL</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INTERRELACIÓN, AFECTIVIDAD</a:t>
                      </a:r>
                      <a:endParaRPr lang="es-ES_tradnl" sz="900" dirty="0">
                        <a:latin typeface="Times New Roman"/>
                        <a:ea typeface="Times New Roman"/>
                      </a:endParaRPr>
                    </a:p>
                    <a:p>
                      <a:pPr algn="ctr">
                        <a:lnSpc>
                          <a:spcPct val="115000"/>
                        </a:lnSpc>
                        <a:spcAft>
                          <a:spcPts val="0"/>
                        </a:spcAft>
                      </a:pPr>
                      <a:r>
                        <a:rPr lang="es-ES" sz="900" dirty="0">
                          <a:solidFill>
                            <a:srgbClr val="000000"/>
                          </a:solidFill>
                          <a:latin typeface="Arial"/>
                          <a:ea typeface="Times New Roman"/>
                        </a:rPr>
                        <a:t>EXPRESIVIDAD</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r>
              <a:tr h="212992">
                <a:tc>
                  <a:txBody>
                    <a:bodyPr/>
                    <a:lstStyle/>
                    <a:p>
                      <a:pPr algn="ctr">
                        <a:lnSpc>
                          <a:spcPct val="115000"/>
                        </a:lnSpc>
                        <a:spcAft>
                          <a:spcPts val="0"/>
                        </a:spcAft>
                      </a:pPr>
                      <a:r>
                        <a:rPr lang="es-ES" sz="900">
                          <a:solidFill>
                            <a:srgbClr val="000000"/>
                          </a:solidFill>
                          <a:latin typeface="Arial"/>
                          <a:ea typeface="Times New Roman"/>
                        </a:rPr>
                        <a:t>MES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8">
                  <a:txBody>
                    <a:bodyPr/>
                    <a:lstStyle/>
                    <a:p>
                      <a:pPr algn="ctr">
                        <a:lnSpc>
                          <a:spcPct val="115000"/>
                        </a:lnSpc>
                        <a:spcAft>
                          <a:spcPts val="0"/>
                        </a:spcAft>
                      </a:pPr>
                      <a:r>
                        <a:rPr lang="es-ES" sz="900" i="1" u="sng" dirty="0">
                          <a:solidFill>
                            <a:srgbClr val="000000"/>
                          </a:solidFill>
                          <a:latin typeface="Arial"/>
                          <a:ea typeface="Times New Roman"/>
                        </a:rPr>
                        <a:t>ENERO</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12992">
                <a:tc>
                  <a:txBody>
                    <a:bodyPr/>
                    <a:lstStyle/>
                    <a:p>
                      <a:pPr algn="ctr">
                        <a:lnSpc>
                          <a:spcPct val="115000"/>
                        </a:lnSpc>
                        <a:spcAft>
                          <a:spcPts val="0"/>
                        </a:spcAft>
                      </a:pPr>
                      <a:r>
                        <a:rPr lang="es-ES" sz="900">
                          <a:solidFill>
                            <a:srgbClr val="000000"/>
                          </a:solidFill>
                          <a:latin typeface="Arial"/>
                          <a:ea typeface="Times New Roman"/>
                        </a:rPr>
                        <a:t>SEMANA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algn="ctr">
                        <a:lnSpc>
                          <a:spcPct val="115000"/>
                        </a:lnSpc>
                        <a:spcAft>
                          <a:spcPts val="0"/>
                        </a:spcAft>
                      </a:pPr>
                      <a:r>
                        <a:rPr lang="es-ES" sz="900">
                          <a:solidFill>
                            <a:srgbClr val="000000"/>
                          </a:solidFill>
                          <a:latin typeface="Arial"/>
                          <a:ea typeface="Times New Roman"/>
                        </a:rPr>
                        <a:t>SEMANA 9</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SEMANA 10</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SEMANA 11</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900">
                          <a:solidFill>
                            <a:srgbClr val="000000"/>
                          </a:solidFill>
                          <a:latin typeface="Arial"/>
                          <a:ea typeface="Times New Roman"/>
                        </a:rPr>
                        <a:t>SEMANA 12</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r>
              <a:tr h="212992">
                <a:tc>
                  <a:txBody>
                    <a:bodyPr/>
                    <a:lstStyle/>
                    <a:p>
                      <a:pPr algn="ctr">
                        <a:lnSpc>
                          <a:spcPct val="115000"/>
                        </a:lnSpc>
                        <a:spcAft>
                          <a:spcPts val="0"/>
                        </a:spcAft>
                      </a:pPr>
                      <a:r>
                        <a:rPr lang="es-ES" sz="900">
                          <a:solidFill>
                            <a:srgbClr val="000000"/>
                          </a:solidFill>
                          <a:latin typeface="Arial"/>
                          <a:ea typeface="Times New Roman"/>
                        </a:rPr>
                        <a:t>DIA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s-ES" sz="900">
                          <a:solidFill>
                            <a:srgbClr val="000000"/>
                          </a:solidFill>
                          <a:latin typeface="Arial"/>
                          <a:ea typeface="Times New Roman"/>
                        </a:rPr>
                        <a:t>LUNES </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MARTES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LUNES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MARTES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dirty="0">
                          <a:solidFill>
                            <a:srgbClr val="000000"/>
                          </a:solidFill>
                          <a:latin typeface="Arial"/>
                          <a:ea typeface="Times New Roman"/>
                        </a:rPr>
                        <a:t>LUNES</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dirty="0">
                          <a:solidFill>
                            <a:srgbClr val="000000"/>
                          </a:solidFill>
                          <a:latin typeface="Arial"/>
                          <a:ea typeface="Times New Roman"/>
                        </a:rPr>
                        <a:t>MARTES</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LUNES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lnSpc>
                          <a:spcPct val="115000"/>
                        </a:lnSpc>
                        <a:spcAft>
                          <a:spcPts val="0"/>
                        </a:spcAft>
                      </a:pPr>
                      <a:r>
                        <a:rPr lang="es-ES" sz="900">
                          <a:solidFill>
                            <a:srgbClr val="000000"/>
                          </a:solidFill>
                          <a:latin typeface="Arial"/>
                          <a:ea typeface="Times New Roman"/>
                        </a:rPr>
                        <a:t>MARTES</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212992">
                <a:tc>
                  <a:txBody>
                    <a:bodyPr/>
                    <a:lstStyle/>
                    <a:p>
                      <a:pPr algn="ctr">
                        <a:lnSpc>
                          <a:spcPct val="115000"/>
                        </a:lnSpc>
                        <a:spcAft>
                          <a:spcPts val="0"/>
                        </a:spcAft>
                      </a:pPr>
                      <a:r>
                        <a:rPr lang="es-ES" sz="900">
                          <a:solidFill>
                            <a:srgbClr val="000000"/>
                          </a:solidFill>
                          <a:latin typeface="Arial"/>
                          <a:ea typeface="Times New Roman"/>
                        </a:rPr>
                        <a:t>AREA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s-ES" sz="900">
                          <a:solidFill>
                            <a:srgbClr val="000000"/>
                          </a:solidFill>
                          <a:latin typeface="Arial"/>
                          <a:ea typeface="Times New Roman"/>
                        </a:rPr>
                        <a:t>ARTÌSISITICA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a:solidFill>
                            <a:srgbClr val="222222"/>
                          </a:solidFill>
                          <a:latin typeface="Arial"/>
                          <a:ea typeface="Times New Roman"/>
                        </a:rPr>
                        <a:t>FISICO DEPORTIVO</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222222"/>
                          </a:solidFill>
                          <a:latin typeface="Arial"/>
                          <a:ea typeface="Times New Roman"/>
                        </a:rPr>
                        <a:t>MANUAL</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a:solidFill>
                            <a:srgbClr val="000000"/>
                          </a:solidFill>
                          <a:latin typeface="Arial"/>
                          <a:ea typeface="Times New Roman"/>
                        </a:rPr>
                        <a:t>AL AIRE LIBRE</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r>
              <a:tr h="212992">
                <a:tc>
                  <a:txBody>
                    <a:bodyPr/>
                    <a:lstStyle/>
                    <a:p>
                      <a:pPr algn="ctr">
                        <a:lnSpc>
                          <a:spcPct val="115000"/>
                        </a:lnSpc>
                        <a:spcAft>
                          <a:spcPts val="0"/>
                        </a:spcAft>
                      </a:pPr>
                      <a:r>
                        <a:rPr lang="es-ES" sz="900">
                          <a:solidFill>
                            <a:srgbClr val="000000"/>
                          </a:solidFill>
                          <a:latin typeface="Arial"/>
                          <a:ea typeface="Times New Roman"/>
                        </a:rPr>
                        <a:t>ACTIVIDAD</a:t>
                      </a:r>
                      <a:endParaRPr lang="es-ES_tradnl" sz="900">
                        <a:latin typeface="Times New Roman"/>
                        <a:ea typeface="Times New Roman"/>
                      </a:endParaRPr>
                    </a:p>
                  </a:txBody>
                  <a:tcPr marL="27442" marR="27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s-ES" sz="900">
                          <a:solidFill>
                            <a:srgbClr val="000000"/>
                          </a:solidFill>
                          <a:latin typeface="Arial"/>
                          <a:ea typeface="Times New Roman"/>
                        </a:rPr>
                        <a:t>EXPRESIÓN CORPORAL</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a:solidFill>
                            <a:srgbClr val="000000"/>
                          </a:solidFill>
                          <a:latin typeface="Arial"/>
                          <a:ea typeface="Times New Roman"/>
                        </a:rPr>
                        <a:t>BALONCESTO</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INVENTO MAS ASOMBROSO</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222222"/>
                          </a:solidFill>
                          <a:latin typeface="Arial"/>
                          <a:ea typeface="Times New Roman"/>
                        </a:rPr>
                        <a:t>CAMINATA</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r>
              <a:tr h="425985">
                <a:tc>
                  <a:txBody>
                    <a:bodyPr/>
                    <a:lstStyle/>
                    <a:p>
                      <a:pPr algn="ctr">
                        <a:lnSpc>
                          <a:spcPct val="115000"/>
                        </a:lnSpc>
                        <a:spcAft>
                          <a:spcPts val="0"/>
                        </a:spcAft>
                      </a:pPr>
                      <a:r>
                        <a:rPr lang="es-ES" sz="900">
                          <a:solidFill>
                            <a:srgbClr val="000000"/>
                          </a:solidFill>
                          <a:latin typeface="Arial"/>
                          <a:ea typeface="Times New Roman"/>
                        </a:rPr>
                        <a:t>AUTOESTIMA</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15000"/>
                        </a:lnSpc>
                        <a:spcAft>
                          <a:spcPts val="0"/>
                        </a:spcAft>
                      </a:pPr>
                      <a:r>
                        <a:rPr lang="es-ES" sz="900">
                          <a:solidFill>
                            <a:srgbClr val="000000"/>
                          </a:solidFill>
                          <a:latin typeface="Arial"/>
                          <a:ea typeface="Times New Roman"/>
                        </a:rPr>
                        <a:t>EXPRESIVIDAD, EMPATIA, AUTOCONOCIMIENTO </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a:solidFill>
                            <a:srgbClr val="222222"/>
                          </a:solidFill>
                          <a:latin typeface="Arial"/>
                          <a:ea typeface="Times New Roman"/>
                        </a:rPr>
                        <a:t>AUTOCONFIANZA, AUTOCONTROL </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a:solidFill>
                            <a:srgbClr val="000000"/>
                          </a:solidFill>
                          <a:latin typeface="Arial"/>
                          <a:ea typeface="Times New Roman"/>
                        </a:rPr>
                        <a:t>CREATIVIDAD, PACIENCIA, PERCEPTIVO </a:t>
                      </a:r>
                      <a:endParaRPr lang="es-ES_tradnl" sz="90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900" dirty="0">
                          <a:solidFill>
                            <a:srgbClr val="000000"/>
                          </a:solidFill>
                          <a:latin typeface="Arial"/>
                          <a:ea typeface="Times New Roman"/>
                        </a:rPr>
                        <a:t>SALUD MENTAL, INTERRELACIÓN,AUTOVALORACIÓN </a:t>
                      </a:r>
                      <a:endParaRPr lang="es-ES_tradnl" sz="900" dirty="0">
                        <a:latin typeface="Times New Roman"/>
                        <a:ea typeface="Times New Roman"/>
                      </a:endParaRPr>
                    </a:p>
                  </a:txBody>
                  <a:tcPr marL="27442" marR="274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 y="2"/>
          <a:ext cx="9143999" cy="6730545"/>
        </p:xfrm>
        <a:graphic>
          <a:graphicData uri="http://schemas.openxmlformats.org/drawingml/2006/table">
            <a:tbl>
              <a:tblPr/>
              <a:tblGrid>
                <a:gridCol w="1356819"/>
                <a:gridCol w="898792"/>
                <a:gridCol w="1108616"/>
                <a:gridCol w="1152756"/>
                <a:gridCol w="1423352"/>
                <a:gridCol w="717115"/>
                <a:gridCol w="884077"/>
                <a:gridCol w="717115"/>
                <a:gridCol w="885357"/>
              </a:tblGrid>
              <a:tr h="472042">
                <a:tc>
                  <a:txBody>
                    <a:bodyPr/>
                    <a:lstStyle/>
                    <a:p>
                      <a:pPr algn="ctr">
                        <a:lnSpc>
                          <a:spcPct val="115000"/>
                        </a:lnSpc>
                        <a:spcAft>
                          <a:spcPts val="0"/>
                        </a:spcAft>
                      </a:pPr>
                      <a:r>
                        <a:rPr lang="es-ES" sz="1000" dirty="0">
                          <a:solidFill>
                            <a:srgbClr val="000000"/>
                          </a:solidFill>
                          <a:latin typeface="Arial"/>
                          <a:ea typeface="Times New Roman"/>
                        </a:rPr>
                        <a:t>MES</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8">
                  <a:txBody>
                    <a:bodyPr/>
                    <a:lstStyle/>
                    <a:p>
                      <a:pPr algn="ctr">
                        <a:lnSpc>
                          <a:spcPct val="115000"/>
                        </a:lnSpc>
                        <a:spcAft>
                          <a:spcPts val="0"/>
                        </a:spcAft>
                      </a:pPr>
                      <a:r>
                        <a:rPr lang="es-ES" sz="1000" b="1" i="1" u="sng" dirty="0">
                          <a:solidFill>
                            <a:srgbClr val="000000"/>
                          </a:solidFill>
                          <a:latin typeface="Arial"/>
                          <a:ea typeface="Times New Roman"/>
                        </a:rPr>
                        <a:t>FEBRERO</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482720">
                <a:tc>
                  <a:txBody>
                    <a:bodyPr/>
                    <a:lstStyle/>
                    <a:p>
                      <a:pPr algn="ctr">
                        <a:lnSpc>
                          <a:spcPct val="115000"/>
                        </a:lnSpc>
                        <a:spcAft>
                          <a:spcPts val="0"/>
                        </a:spcAft>
                      </a:pPr>
                      <a:r>
                        <a:rPr lang="es-ES" sz="1000" dirty="0">
                          <a:solidFill>
                            <a:srgbClr val="000000"/>
                          </a:solidFill>
                          <a:latin typeface="Arial"/>
                          <a:ea typeface="Times New Roman"/>
                        </a:rPr>
                        <a:t>SEMANA</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algn="ctr">
                        <a:lnSpc>
                          <a:spcPct val="115000"/>
                        </a:lnSpc>
                        <a:spcAft>
                          <a:spcPts val="0"/>
                        </a:spcAft>
                      </a:pPr>
                      <a:r>
                        <a:rPr lang="es-ES" sz="1000" dirty="0">
                          <a:solidFill>
                            <a:srgbClr val="000000"/>
                          </a:solidFill>
                          <a:latin typeface="Arial"/>
                          <a:ea typeface="Times New Roman"/>
                        </a:rPr>
                        <a:t>SEMANA 13</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SEMANA 14</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1000">
                          <a:solidFill>
                            <a:srgbClr val="000000"/>
                          </a:solidFill>
                          <a:latin typeface="Arial"/>
                          <a:ea typeface="Times New Roman"/>
                        </a:rPr>
                        <a:t>SEMANA 15</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1000">
                          <a:solidFill>
                            <a:srgbClr val="000000"/>
                          </a:solidFill>
                          <a:latin typeface="Arial"/>
                          <a:ea typeface="Times New Roman"/>
                        </a:rPr>
                        <a:t>SEMANA 16</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r>
              <a:tr h="482720">
                <a:tc>
                  <a:txBody>
                    <a:bodyPr/>
                    <a:lstStyle/>
                    <a:p>
                      <a:pPr algn="ctr">
                        <a:lnSpc>
                          <a:spcPct val="115000"/>
                        </a:lnSpc>
                        <a:spcAft>
                          <a:spcPts val="0"/>
                        </a:spcAft>
                      </a:pPr>
                      <a:r>
                        <a:rPr lang="es-ES" sz="1000">
                          <a:solidFill>
                            <a:srgbClr val="000000"/>
                          </a:solidFill>
                          <a:latin typeface="Arial"/>
                          <a:ea typeface="Times New Roman"/>
                        </a:rPr>
                        <a:t>DIA</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s-ES" sz="1000">
                          <a:solidFill>
                            <a:srgbClr val="000000"/>
                          </a:solidFill>
                          <a:latin typeface="Arial"/>
                          <a:ea typeface="Times New Roman"/>
                        </a:rPr>
                        <a:t>LUNES </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dirty="0">
                          <a:solidFill>
                            <a:srgbClr val="000000"/>
                          </a:solidFill>
                          <a:latin typeface="Arial"/>
                          <a:ea typeface="Times New Roman"/>
                        </a:rPr>
                        <a:t>MARTES</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dirty="0">
                          <a:solidFill>
                            <a:srgbClr val="000000"/>
                          </a:solidFill>
                          <a:latin typeface="Arial"/>
                          <a:ea typeface="Times New Roman"/>
                        </a:rPr>
                        <a:t>LUNES</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a:solidFill>
                            <a:srgbClr val="000000"/>
                          </a:solidFill>
                          <a:latin typeface="Arial"/>
                          <a:ea typeface="Times New Roman"/>
                        </a:rPr>
                        <a:t>MARTES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a:solidFill>
                            <a:srgbClr val="000000"/>
                          </a:solidFill>
                          <a:latin typeface="Arial"/>
                          <a:ea typeface="Times New Roman"/>
                        </a:rPr>
                        <a:t>LUNES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a:solidFill>
                            <a:srgbClr val="000000"/>
                          </a:solidFill>
                          <a:latin typeface="Arial"/>
                          <a:ea typeface="Times New Roman"/>
                        </a:rPr>
                        <a:t>MARTES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a:solidFill>
                            <a:srgbClr val="000000"/>
                          </a:solidFill>
                          <a:latin typeface="Arial"/>
                          <a:ea typeface="Times New Roman"/>
                        </a:rPr>
                        <a:t>LUNES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a:solidFill>
                            <a:srgbClr val="000000"/>
                          </a:solidFill>
                          <a:latin typeface="Arial"/>
                          <a:ea typeface="Times New Roman"/>
                        </a:rPr>
                        <a:t>MARTES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541986">
                <a:tc>
                  <a:txBody>
                    <a:bodyPr/>
                    <a:lstStyle/>
                    <a:p>
                      <a:pPr algn="ctr">
                        <a:lnSpc>
                          <a:spcPct val="115000"/>
                        </a:lnSpc>
                        <a:spcAft>
                          <a:spcPts val="0"/>
                        </a:spcAft>
                      </a:pPr>
                      <a:r>
                        <a:rPr lang="es-ES" sz="1000">
                          <a:solidFill>
                            <a:srgbClr val="000000"/>
                          </a:solidFill>
                          <a:latin typeface="Arial"/>
                          <a:ea typeface="Times New Roman"/>
                        </a:rPr>
                        <a:t>ÁREA</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s-ES" sz="1000" dirty="0">
                          <a:solidFill>
                            <a:srgbClr val="000000"/>
                          </a:solidFill>
                          <a:latin typeface="Arial"/>
                          <a:ea typeface="Times New Roman"/>
                        </a:rPr>
                        <a:t>AIRE LIBRE</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222222"/>
                          </a:solidFill>
                          <a:latin typeface="Arial"/>
                          <a:ea typeface="Times New Roman"/>
                        </a:rPr>
                        <a:t>LÚDICA</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222222"/>
                          </a:solidFill>
                          <a:latin typeface="Arial"/>
                          <a:ea typeface="Times New Roman"/>
                        </a:rPr>
                        <a:t>ARTÍSITICA</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AL AIRE LIBRE</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r>
              <a:tr h="541986">
                <a:tc>
                  <a:txBody>
                    <a:bodyPr/>
                    <a:lstStyle/>
                    <a:p>
                      <a:pPr algn="ctr">
                        <a:lnSpc>
                          <a:spcPct val="115000"/>
                        </a:lnSpc>
                        <a:spcAft>
                          <a:spcPts val="0"/>
                        </a:spcAft>
                      </a:pPr>
                      <a:r>
                        <a:rPr lang="es-ES" sz="1000" dirty="0">
                          <a:solidFill>
                            <a:srgbClr val="000000"/>
                          </a:solidFill>
                          <a:latin typeface="Arial"/>
                          <a:ea typeface="Times New Roman"/>
                        </a:rPr>
                        <a:t>ACTIVIDAD</a:t>
                      </a:r>
                      <a:endParaRPr lang="es-ES_tradnl" sz="1000" dirty="0">
                        <a:latin typeface="Times New Roman"/>
                        <a:ea typeface="Times New Roman"/>
                      </a:endParaRPr>
                    </a:p>
                  </a:txBody>
                  <a:tcPr marL="29851" marR="2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s-ES" sz="1000" dirty="0">
                          <a:solidFill>
                            <a:srgbClr val="000000"/>
                          </a:solidFill>
                          <a:latin typeface="Arial"/>
                          <a:ea typeface="Times New Roman"/>
                        </a:rPr>
                        <a:t>CAMINATA</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JUEGOS DE COOPERACIÓN</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PINTURA</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222222"/>
                          </a:solidFill>
                          <a:latin typeface="Arial"/>
                          <a:ea typeface="Times New Roman"/>
                        </a:rPr>
                        <a:t>CAMINATA</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r>
              <a:tr h="725305">
                <a:tc>
                  <a:txBody>
                    <a:bodyPr/>
                    <a:lstStyle/>
                    <a:p>
                      <a:pPr algn="ctr">
                        <a:lnSpc>
                          <a:spcPct val="115000"/>
                        </a:lnSpc>
                        <a:spcAft>
                          <a:spcPts val="0"/>
                        </a:spcAft>
                      </a:pPr>
                      <a:r>
                        <a:rPr lang="es-ES" sz="1000" dirty="0">
                          <a:solidFill>
                            <a:srgbClr val="000000"/>
                          </a:solidFill>
                          <a:latin typeface="Arial"/>
                          <a:ea typeface="Times New Roman"/>
                        </a:rPr>
                        <a:t>AUTOESTIMA</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15000"/>
                        </a:lnSpc>
                        <a:spcAft>
                          <a:spcPts val="0"/>
                        </a:spcAft>
                      </a:pPr>
                      <a:r>
                        <a:rPr lang="es-ES" sz="1000" dirty="0">
                          <a:solidFill>
                            <a:srgbClr val="000000"/>
                          </a:solidFill>
                          <a:latin typeface="Arial"/>
                          <a:ea typeface="Times New Roman"/>
                        </a:rPr>
                        <a:t>SALUD MENTAL, LIDERAZGO, </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222222"/>
                          </a:solidFill>
                          <a:latin typeface="Arial"/>
                          <a:ea typeface="Times New Roman"/>
                        </a:rPr>
                        <a:t>INTEGRACIÓN,SOLIDARIDAD,SOLUCIÓN DE PROBLEMAS </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IMAGINACIÓN, PAZ, EXPRESIVIDAD</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SALUD MENTAL, NUEVAS EXPERIENCIAS,UNIÓN </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r>
              <a:tr h="482720">
                <a:tc>
                  <a:txBody>
                    <a:bodyPr/>
                    <a:lstStyle/>
                    <a:p>
                      <a:pPr algn="ctr">
                        <a:lnSpc>
                          <a:spcPct val="115000"/>
                        </a:lnSpc>
                        <a:spcAft>
                          <a:spcPts val="0"/>
                        </a:spcAft>
                      </a:pPr>
                      <a:r>
                        <a:rPr lang="es-ES" sz="1000">
                          <a:solidFill>
                            <a:srgbClr val="000000"/>
                          </a:solidFill>
                          <a:latin typeface="Arial"/>
                          <a:ea typeface="Times New Roman"/>
                        </a:rPr>
                        <a:t>MES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gridSpan="8">
                  <a:txBody>
                    <a:bodyPr/>
                    <a:lstStyle/>
                    <a:p>
                      <a:pPr algn="ctr">
                        <a:lnSpc>
                          <a:spcPct val="115000"/>
                        </a:lnSpc>
                        <a:spcAft>
                          <a:spcPts val="0"/>
                        </a:spcAft>
                      </a:pPr>
                      <a:r>
                        <a:rPr lang="es-ES" sz="1000" b="1" i="1" u="sng" dirty="0">
                          <a:solidFill>
                            <a:srgbClr val="000000"/>
                          </a:solidFill>
                          <a:latin typeface="Arial"/>
                          <a:ea typeface="Times New Roman"/>
                        </a:rPr>
                        <a:t>MARZO</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482720">
                <a:tc>
                  <a:txBody>
                    <a:bodyPr/>
                    <a:lstStyle/>
                    <a:p>
                      <a:pPr algn="ctr">
                        <a:lnSpc>
                          <a:spcPct val="115000"/>
                        </a:lnSpc>
                        <a:spcAft>
                          <a:spcPts val="0"/>
                        </a:spcAft>
                      </a:pPr>
                      <a:r>
                        <a:rPr lang="es-ES" sz="1000">
                          <a:solidFill>
                            <a:srgbClr val="000000"/>
                          </a:solidFill>
                          <a:latin typeface="Arial"/>
                          <a:ea typeface="Times New Roman"/>
                        </a:rPr>
                        <a:t>SEMANA</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algn="ctr">
                        <a:lnSpc>
                          <a:spcPct val="115000"/>
                        </a:lnSpc>
                        <a:spcAft>
                          <a:spcPts val="0"/>
                        </a:spcAft>
                      </a:pPr>
                      <a:r>
                        <a:rPr lang="es-ES" sz="1000">
                          <a:solidFill>
                            <a:srgbClr val="000000"/>
                          </a:solidFill>
                          <a:latin typeface="Arial"/>
                          <a:ea typeface="Times New Roman"/>
                        </a:rPr>
                        <a:t>SEMANA 17</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SEMANA18</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SEMANA 19</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c gridSpan="2">
                  <a:txBody>
                    <a:bodyPr/>
                    <a:lstStyle/>
                    <a:p>
                      <a:pPr algn="ctr">
                        <a:lnSpc>
                          <a:spcPct val="115000"/>
                        </a:lnSpc>
                        <a:spcAft>
                          <a:spcPts val="0"/>
                        </a:spcAft>
                      </a:pPr>
                      <a:r>
                        <a:rPr lang="es-ES" sz="1000">
                          <a:solidFill>
                            <a:srgbClr val="000000"/>
                          </a:solidFill>
                          <a:latin typeface="Arial"/>
                          <a:ea typeface="Times New Roman"/>
                        </a:rPr>
                        <a:t>SEMANA 20</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S_tradnl"/>
                    </a:p>
                  </a:txBody>
                  <a:tcPr/>
                </a:tc>
              </a:tr>
              <a:tr h="482720">
                <a:tc>
                  <a:txBody>
                    <a:bodyPr/>
                    <a:lstStyle/>
                    <a:p>
                      <a:pPr algn="ctr">
                        <a:lnSpc>
                          <a:spcPct val="115000"/>
                        </a:lnSpc>
                        <a:spcAft>
                          <a:spcPts val="0"/>
                        </a:spcAft>
                      </a:pPr>
                      <a:r>
                        <a:rPr lang="es-ES" sz="1000">
                          <a:solidFill>
                            <a:srgbClr val="000000"/>
                          </a:solidFill>
                          <a:latin typeface="Arial"/>
                          <a:ea typeface="Times New Roman"/>
                        </a:rPr>
                        <a:t>DIA</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s-ES" sz="1000">
                          <a:solidFill>
                            <a:srgbClr val="000000"/>
                          </a:solidFill>
                          <a:latin typeface="Arial"/>
                          <a:ea typeface="Times New Roman"/>
                        </a:rPr>
                        <a:t>LUNES </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a:solidFill>
                            <a:srgbClr val="000000"/>
                          </a:solidFill>
                          <a:latin typeface="Arial"/>
                          <a:ea typeface="Times New Roman"/>
                        </a:rPr>
                        <a:t>MARTES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a:solidFill>
                            <a:srgbClr val="000000"/>
                          </a:solidFill>
                          <a:latin typeface="Arial"/>
                          <a:ea typeface="Times New Roman"/>
                        </a:rPr>
                        <a:t>LUNES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a:solidFill>
                            <a:srgbClr val="000000"/>
                          </a:solidFill>
                          <a:latin typeface="Arial"/>
                          <a:ea typeface="Times New Roman"/>
                        </a:rPr>
                        <a:t>MARTES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dirty="0">
                          <a:solidFill>
                            <a:srgbClr val="000000"/>
                          </a:solidFill>
                          <a:latin typeface="Arial"/>
                          <a:ea typeface="Times New Roman"/>
                        </a:rPr>
                        <a:t>LUNES</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dirty="0">
                          <a:solidFill>
                            <a:srgbClr val="000000"/>
                          </a:solidFill>
                          <a:latin typeface="Arial"/>
                          <a:ea typeface="Times New Roman"/>
                        </a:rPr>
                        <a:t>MARTES</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a:solidFill>
                            <a:srgbClr val="000000"/>
                          </a:solidFill>
                          <a:latin typeface="Arial"/>
                          <a:ea typeface="Times New Roman"/>
                        </a:rPr>
                        <a:t>LUNES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Aft>
                          <a:spcPts val="0"/>
                        </a:spcAft>
                      </a:pPr>
                      <a:r>
                        <a:rPr lang="es-ES" sz="1000">
                          <a:solidFill>
                            <a:srgbClr val="000000"/>
                          </a:solidFill>
                          <a:latin typeface="Arial"/>
                          <a:ea typeface="Times New Roman"/>
                        </a:rPr>
                        <a:t>MARTES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541986">
                <a:tc>
                  <a:txBody>
                    <a:bodyPr/>
                    <a:lstStyle/>
                    <a:p>
                      <a:pPr algn="ctr">
                        <a:lnSpc>
                          <a:spcPct val="115000"/>
                        </a:lnSpc>
                        <a:spcAft>
                          <a:spcPts val="0"/>
                        </a:spcAft>
                      </a:pPr>
                      <a:r>
                        <a:rPr lang="es-ES" sz="1000">
                          <a:solidFill>
                            <a:srgbClr val="000000"/>
                          </a:solidFill>
                          <a:latin typeface="Arial"/>
                          <a:ea typeface="Times New Roman"/>
                        </a:rPr>
                        <a:t>AREA</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s-ES" sz="1000" dirty="0">
                          <a:solidFill>
                            <a:srgbClr val="000000"/>
                          </a:solidFill>
                          <a:latin typeface="Arial"/>
                          <a:ea typeface="Times New Roman"/>
                        </a:rPr>
                        <a:t>ACUÁTICA</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222222"/>
                          </a:solidFill>
                          <a:latin typeface="Arial"/>
                          <a:ea typeface="Times New Roman"/>
                        </a:rPr>
                        <a:t>DE LA SALUD</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222222"/>
                          </a:solidFill>
                          <a:latin typeface="Arial"/>
                          <a:ea typeface="Times New Roman"/>
                        </a:rPr>
                        <a:t>FÍSICO DEPORTIVO</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AL AIRE  LIBRE</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r>
              <a:tr h="541986">
                <a:tc>
                  <a:txBody>
                    <a:bodyPr/>
                    <a:lstStyle/>
                    <a:p>
                      <a:pPr algn="ctr">
                        <a:lnSpc>
                          <a:spcPct val="115000"/>
                        </a:lnSpc>
                        <a:spcAft>
                          <a:spcPts val="0"/>
                        </a:spcAft>
                      </a:pPr>
                      <a:r>
                        <a:rPr lang="es-ES" sz="1000">
                          <a:solidFill>
                            <a:srgbClr val="000000"/>
                          </a:solidFill>
                          <a:latin typeface="Arial"/>
                          <a:ea typeface="Times New Roman"/>
                        </a:rPr>
                        <a:t>ACTIVIDAD</a:t>
                      </a:r>
                      <a:endParaRPr lang="es-ES_tradnl" sz="1000">
                        <a:latin typeface="Times New Roman"/>
                        <a:ea typeface="Times New Roman"/>
                      </a:endParaRPr>
                    </a:p>
                  </a:txBody>
                  <a:tcPr marL="29851" marR="2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s-ES" sz="1000">
                          <a:solidFill>
                            <a:srgbClr val="000000"/>
                          </a:solidFill>
                          <a:latin typeface="Arial"/>
                          <a:ea typeface="Times New Roman"/>
                        </a:rPr>
                        <a:t>JUEGOS RECREATIVOS ACUÁTICOS</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CHARLA DE ACTIVIDAD FÍSICA Y RECREACIÓN</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BEISBOL</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222222"/>
                          </a:solidFill>
                          <a:latin typeface="Arial"/>
                          <a:ea typeface="Times New Roman"/>
                        </a:rPr>
                        <a:t>CAMINATA</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r>
              <a:tr h="951654">
                <a:tc>
                  <a:txBody>
                    <a:bodyPr/>
                    <a:lstStyle/>
                    <a:p>
                      <a:pPr algn="ctr">
                        <a:lnSpc>
                          <a:spcPct val="115000"/>
                        </a:lnSpc>
                        <a:spcAft>
                          <a:spcPts val="0"/>
                        </a:spcAft>
                      </a:pPr>
                      <a:r>
                        <a:rPr lang="es-ES" sz="1000" dirty="0">
                          <a:solidFill>
                            <a:srgbClr val="000000"/>
                          </a:solidFill>
                          <a:latin typeface="Arial"/>
                          <a:ea typeface="Times New Roman"/>
                        </a:rPr>
                        <a:t>AUTOESTIMA</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15000"/>
                        </a:lnSpc>
                        <a:spcAft>
                          <a:spcPts val="0"/>
                        </a:spcAft>
                      </a:pPr>
                      <a:r>
                        <a:rPr lang="es-ES" sz="1000" dirty="0">
                          <a:solidFill>
                            <a:srgbClr val="000000"/>
                          </a:solidFill>
                          <a:latin typeface="Arial"/>
                          <a:ea typeface="Times New Roman"/>
                        </a:rPr>
                        <a:t>EXPERIENCIAS NUEVAS,PERSEVERANCIA, DESARROLLO DE HABILIDADES, SEGURIDAD EN SI MISMAS </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a:solidFill>
                            <a:srgbClr val="222222"/>
                          </a:solidFill>
                          <a:latin typeface="Arial"/>
                          <a:ea typeface="Times New Roman"/>
                        </a:rPr>
                        <a:t>AUTOCONOCIMIENTO, SALUD MENTAL </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a:solidFill>
                            <a:srgbClr val="000000"/>
                          </a:solidFill>
                          <a:latin typeface="Arial"/>
                          <a:ea typeface="Times New Roman"/>
                        </a:rPr>
                        <a:t>AUTOEFICACIA, DESARRLLO DE HABILIDADES, MOTIVACIÓN </a:t>
                      </a:r>
                      <a:endParaRPr lang="es-ES_tradnl" sz="100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c gridSpan="2">
                  <a:txBody>
                    <a:bodyPr/>
                    <a:lstStyle/>
                    <a:p>
                      <a:pPr algn="ctr">
                        <a:lnSpc>
                          <a:spcPct val="115000"/>
                        </a:lnSpc>
                        <a:spcAft>
                          <a:spcPts val="0"/>
                        </a:spcAft>
                      </a:pPr>
                      <a:r>
                        <a:rPr lang="es-ES" sz="1000" dirty="0">
                          <a:solidFill>
                            <a:srgbClr val="000000"/>
                          </a:solidFill>
                          <a:latin typeface="Arial"/>
                          <a:ea typeface="Times New Roman"/>
                        </a:rPr>
                        <a:t> NUEVAS EXPERIENCIAS, LIDERAZGO, PERSEVERANCIA,AUTOCONFIANZA</a:t>
                      </a:r>
                      <a:endParaRPr lang="es-ES_tradnl" sz="1000" dirty="0">
                        <a:latin typeface="Times New Roman"/>
                        <a:ea typeface="Times New Roman"/>
                      </a:endParaRPr>
                    </a:p>
                  </a:txBody>
                  <a:tcPr marL="29851" marR="298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_tradnl"/>
                    </a:p>
                  </a:txBody>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285720" y="142853"/>
            <a:ext cx="8501122"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676275" algn="l"/>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rPr>
              <a:t>MODELO DE PLAN DIARIO PROGRAMA  RECREATIVO</a:t>
            </a: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676275" algn="l"/>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rPr>
              <a:t>PARA LAS MUJERES ADOLESCENTES DE LA FUNDACION CAMINOS DE ESPERANZA “TALITA KUMI”</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76275" algn="l"/>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76275" algn="l"/>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rPr>
              <a:t>INSTITUCIÓN: FUNDACIÓN CAMINOS DE ESPERANZA “TALITA KUMI”               ÁREA: AL AIRE LIBRE- CAMINATA                     DOCENTE: CARLOS ABALCO</a:t>
            </a: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76275" algn="l"/>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rPr>
              <a:t>TÍTULO DEL PROGRAMA: NIÑA LEVANTATE	                                     TEMA: PROGRAMA  RECREATIVO	               SEMANA N: 16	  GRUPO: A-B</a:t>
            </a:r>
          </a:p>
          <a:p>
            <a:pPr marL="0" marR="0" lvl="0" indent="0" algn="l" defTabSz="914400" rtl="0" eaLnBrk="0" fontAlgn="base" latinLnBrk="0" hangingPunct="0">
              <a:lnSpc>
                <a:spcPct val="100000"/>
              </a:lnSpc>
              <a:spcBef>
                <a:spcPct val="0"/>
              </a:spcBef>
              <a:spcAft>
                <a:spcPct val="0"/>
              </a:spcAft>
              <a:buClrTx/>
              <a:buSzTx/>
              <a:buFontTx/>
              <a:buNone/>
              <a:tabLst>
                <a:tab pos="-457200" algn="l"/>
                <a:tab pos="676275" algn="l"/>
              </a:tabLst>
            </a:pPr>
            <a:r>
              <a:rPr kumimoji="0" lang="es-ES_tradnl" sz="8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76275" algn="l"/>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rPr>
              <a:t>OBJETIVO: </a:t>
            </a: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Realizar una caminata hacia la cruz del Ilalo para mejorar el aspecto liberador y de paz en el grupo</a:t>
            </a: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76275" algn="l"/>
              </a:tabLst>
            </a:pPr>
            <a:endParaRPr kumimoji="0" lang="es-ES_tradnl" sz="1800" b="0" i="0" u="none" strike="noStrike" cap="none" normalizeH="0" baseline="0" dirty="0" smtClean="0">
              <a:ln>
                <a:noFill/>
              </a:ln>
              <a:solidFill>
                <a:schemeClr val="tx1"/>
              </a:solidFill>
              <a:effectLst/>
              <a:latin typeface="Arial" pitchFamily="34" charset="0"/>
            </a:endParaRPr>
          </a:p>
        </p:txBody>
      </p:sp>
      <p:graphicFrame>
        <p:nvGraphicFramePr>
          <p:cNvPr id="9" name="8 Tabla"/>
          <p:cNvGraphicFramePr>
            <a:graphicFrameLocks noGrp="1"/>
          </p:cNvGraphicFramePr>
          <p:nvPr/>
        </p:nvGraphicFramePr>
        <p:xfrm>
          <a:off x="357156" y="1214422"/>
          <a:ext cx="8501122" cy="4847895"/>
        </p:xfrm>
        <a:graphic>
          <a:graphicData uri="http://schemas.openxmlformats.org/drawingml/2006/table">
            <a:tbl>
              <a:tblPr>
                <a:tableStyleId>{D7AC3CCA-C797-4891-BE02-D94E43425B78}</a:tableStyleId>
              </a:tblPr>
              <a:tblGrid>
                <a:gridCol w="1214446"/>
                <a:gridCol w="1214446"/>
                <a:gridCol w="1214446"/>
                <a:gridCol w="1214446"/>
                <a:gridCol w="1214446"/>
                <a:gridCol w="1214446"/>
                <a:gridCol w="1214446"/>
              </a:tblGrid>
              <a:tr h="290238">
                <a:tc>
                  <a:txBody>
                    <a:bodyPr/>
                    <a:lstStyle/>
                    <a:p>
                      <a:pPr algn="ctr">
                        <a:lnSpc>
                          <a:spcPct val="150000"/>
                        </a:lnSpc>
                        <a:spcAft>
                          <a:spcPts val="0"/>
                        </a:spcAft>
                        <a:tabLst>
                          <a:tab pos="-457200" algn="l"/>
                          <a:tab pos="676275" algn="l"/>
                        </a:tabLst>
                      </a:pPr>
                      <a:r>
                        <a:rPr lang="es-EC" sz="600" spc="-15" dirty="0"/>
                        <a:t>FASES</a:t>
                      </a:r>
                      <a:endParaRPr lang="es-ES_tradnl" sz="600" spc="-15" dirty="0">
                        <a:solidFill>
                          <a:srgbClr val="000000"/>
                        </a:solidFill>
                        <a:latin typeface="Arial"/>
                        <a:ea typeface="Arial Unicode MS"/>
                      </a:endParaRPr>
                    </a:p>
                  </a:txBody>
                  <a:tcPr marL="26796" marR="26796" marT="0" marB="0"/>
                </a:tc>
                <a:tc>
                  <a:txBody>
                    <a:bodyPr/>
                    <a:lstStyle/>
                    <a:p>
                      <a:pPr algn="ctr">
                        <a:lnSpc>
                          <a:spcPct val="150000"/>
                        </a:lnSpc>
                        <a:spcAft>
                          <a:spcPts val="0"/>
                        </a:spcAft>
                        <a:tabLst>
                          <a:tab pos="-457200" algn="l"/>
                          <a:tab pos="676275" algn="l"/>
                        </a:tabLst>
                      </a:pPr>
                      <a:r>
                        <a:rPr lang="es-EC" sz="600" spc="-15"/>
                        <a:t>CONTENIDOS</a:t>
                      </a:r>
                      <a:endParaRPr lang="es-ES_tradnl" sz="600" spc="-15">
                        <a:solidFill>
                          <a:srgbClr val="000000"/>
                        </a:solidFill>
                        <a:latin typeface="Arial"/>
                        <a:ea typeface="Arial Unicode MS"/>
                      </a:endParaRPr>
                    </a:p>
                  </a:txBody>
                  <a:tcPr marL="26796" marR="26796" marT="0" marB="0"/>
                </a:tc>
                <a:tc>
                  <a:txBody>
                    <a:bodyPr/>
                    <a:lstStyle/>
                    <a:p>
                      <a:pPr algn="ctr">
                        <a:lnSpc>
                          <a:spcPct val="150000"/>
                        </a:lnSpc>
                        <a:spcAft>
                          <a:spcPts val="0"/>
                        </a:spcAft>
                        <a:tabLst>
                          <a:tab pos="-457200" algn="l"/>
                          <a:tab pos="676275" algn="l"/>
                        </a:tabLst>
                      </a:pPr>
                      <a:r>
                        <a:rPr lang="es-EC" sz="600" spc="-15"/>
                        <a:t>ACTIVIDADES</a:t>
                      </a:r>
                      <a:endParaRPr lang="es-ES_tradnl" sz="600" spc="-15">
                        <a:solidFill>
                          <a:srgbClr val="000000"/>
                        </a:solidFill>
                        <a:latin typeface="Arial"/>
                        <a:ea typeface="Arial Unicode MS"/>
                      </a:endParaRPr>
                    </a:p>
                  </a:txBody>
                  <a:tcPr marL="26796" marR="26796" marT="0" marB="0"/>
                </a:tc>
                <a:tc>
                  <a:txBody>
                    <a:bodyPr/>
                    <a:lstStyle/>
                    <a:p>
                      <a:pPr algn="ctr">
                        <a:lnSpc>
                          <a:spcPct val="150000"/>
                        </a:lnSpc>
                        <a:spcAft>
                          <a:spcPts val="0"/>
                        </a:spcAft>
                        <a:tabLst>
                          <a:tab pos="-457200" algn="l"/>
                          <a:tab pos="676275" algn="l"/>
                        </a:tabLst>
                      </a:pPr>
                      <a:r>
                        <a:rPr lang="es-EC" sz="600" spc="-15"/>
                        <a:t>TIEMPO</a:t>
                      </a:r>
                      <a:endParaRPr lang="es-ES_tradnl" sz="600" spc="-15">
                        <a:solidFill>
                          <a:srgbClr val="000000"/>
                        </a:solidFill>
                        <a:latin typeface="Arial"/>
                        <a:ea typeface="Arial Unicode MS"/>
                      </a:endParaRPr>
                    </a:p>
                  </a:txBody>
                  <a:tcPr marL="26796" marR="26796" marT="0" marB="0"/>
                </a:tc>
                <a:tc>
                  <a:txBody>
                    <a:bodyPr/>
                    <a:lstStyle/>
                    <a:p>
                      <a:pPr algn="ctr">
                        <a:lnSpc>
                          <a:spcPct val="150000"/>
                        </a:lnSpc>
                        <a:spcAft>
                          <a:spcPts val="0"/>
                        </a:spcAft>
                        <a:tabLst>
                          <a:tab pos="-457200" algn="l"/>
                          <a:tab pos="676275" algn="l"/>
                        </a:tabLst>
                      </a:pPr>
                      <a:r>
                        <a:rPr lang="es-EC" sz="600" spc="-15"/>
                        <a:t>ESTRATEGIAS METODOLOGICAS</a:t>
                      </a:r>
                      <a:endParaRPr lang="es-ES_tradnl" sz="600" spc="-15">
                        <a:solidFill>
                          <a:srgbClr val="000000"/>
                        </a:solidFill>
                        <a:latin typeface="Arial"/>
                        <a:ea typeface="Arial Unicode MS"/>
                      </a:endParaRPr>
                    </a:p>
                  </a:txBody>
                  <a:tcPr marL="26796" marR="26796" marT="0" marB="0"/>
                </a:tc>
                <a:tc>
                  <a:txBody>
                    <a:bodyPr/>
                    <a:lstStyle/>
                    <a:p>
                      <a:pPr algn="ctr">
                        <a:lnSpc>
                          <a:spcPct val="150000"/>
                        </a:lnSpc>
                        <a:spcAft>
                          <a:spcPts val="0"/>
                        </a:spcAft>
                        <a:tabLst>
                          <a:tab pos="-457200" algn="l"/>
                          <a:tab pos="676275" algn="l"/>
                        </a:tabLst>
                      </a:pPr>
                      <a:r>
                        <a:rPr lang="es-EC" sz="600" spc="-15"/>
                        <a:t>RECURSOS</a:t>
                      </a:r>
                      <a:endParaRPr lang="es-ES_tradnl" sz="600" spc="-15">
                        <a:solidFill>
                          <a:srgbClr val="000000"/>
                        </a:solidFill>
                        <a:latin typeface="Arial"/>
                        <a:ea typeface="Arial Unicode MS"/>
                      </a:endParaRPr>
                    </a:p>
                  </a:txBody>
                  <a:tcPr marL="26796" marR="26796" marT="0" marB="0"/>
                </a:tc>
                <a:tc>
                  <a:txBody>
                    <a:bodyPr/>
                    <a:lstStyle/>
                    <a:p>
                      <a:pPr algn="ctr">
                        <a:lnSpc>
                          <a:spcPct val="150000"/>
                        </a:lnSpc>
                        <a:spcAft>
                          <a:spcPts val="0"/>
                        </a:spcAft>
                        <a:tabLst>
                          <a:tab pos="-457200" algn="l"/>
                          <a:tab pos="676275" algn="l"/>
                        </a:tabLst>
                      </a:pPr>
                      <a:r>
                        <a:rPr lang="es-EC" sz="600" spc="-15"/>
                        <a:t>PARÁMETROS</a:t>
                      </a:r>
                      <a:endParaRPr lang="es-ES_tradnl" sz="600" spc="-15">
                        <a:solidFill>
                          <a:srgbClr val="000000"/>
                        </a:solidFill>
                        <a:latin typeface="Arial"/>
                        <a:ea typeface="Arial Unicode MS"/>
                      </a:endParaRPr>
                    </a:p>
                  </a:txBody>
                  <a:tcPr marL="26796" marR="26796" marT="0" marB="0"/>
                </a:tc>
              </a:tr>
              <a:tr h="1247387">
                <a:tc>
                  <a:txBody>
                    <a:bodyPr/>
                    <a:lstStyle/>
                    <a:p>
                      <a:pPr marR="120650" algn="just">
                        <a:lnSpc>
                          <a:spcPct val="150000"/>
                        </a:lnSpc>
                        <a:spcAft>
                          <a:spcPts val="0"/>
                        </a:spcAft>
                      </a:pPr>
                      <a:endParaRPr lang="es-ES" sz="600" dirty="0"/>
                    </a:p>
                    <a:p>
                      <a:pPr algn="just">
                        <a:spcAft>
                          <a:spcPts val="0"/>
                        </a:spcAft>
                      </a:pPr>
                      <a:r>
                        <a:rPr lang="es-ES" sz="600" dirty="0"/>
                        <a:t>Inicial</a:t>
                      </a:r>
                      <a:endParaRPr lang="es-ES_tradnl" sz="600" dirty="0">
                        <a:latin typeface="Times New Roman"/>
                        <a:ea typeface="Times New Roman"/>
                      </a:endParaRPr>
                    </a:p>
                  </a:txBody>
                  <a:tcPr marL="26796" marR="26796" marT="0" marB="0"/>
                </a:tc>
                <a:tc>
                  <a:txBody>
                    <a:bodyPr/>
                    <a:lstStyle/>
                    <a:p>
                      <a:pPr marR="120650" algn="just">
                        <a:lnSpc>
                          <a:spcPct val="150000"/>
                        </a:lnSpc>
                        <a:spcAft>
                          <a:spcPts val="0"/>
                        </a:spcAft>
                      </a:pPr>
                      <a:endParaRPr lang="es-ES" sz="600" dirty="0"/>
                    </a:p>
                    <a:p>
                      <a:pPr algn="just">
                        <a:spcAft>
                          <a:spcPts val="0"/>
                        </a:spcAft>
                      </a:pPr>
                      <a:r>
                        <a:rPr lang="es-ES" sz="600" dirty="0"/>
                        <a:t>Técnicas de Atención y Motivación</a:t>
                      </a:r>
                      <a:endParaRPr lang="es-ES_tradnl" sz="600" dirty="0">
                        <a:latin typeface="Times New Roman"/>
                        <a:ea typeface="Times New Roman"/>
                      </a:endParaRPr>
                    </a:p>
                  </a:txBody>
                  <a:tcPr marL="26796" marR="26796" marT="0" marB="0"/>
                </a:tc>
                <a:tc>
                  <a:txBody>
                    <a:bodyPr/>
                    <a:lstStyle/>
                    <a:p>
                      <a:pPr marR="120650" algn="just">
                        <a:lnSpc>
                          <a:spcPct val="150000"/>
                        </a:lnSpc>
                        <a:spcAft>
                          <a:spcPts val="0"/>
                        </a:spcAft>
                      </a:pPr>
                      <a:endParaRPr lang="es-ES" sz="600" dirty="0"/>
                    </a:p>
                    <a:p>
                      <a:pPr marR="120650" algn="just">
                        <a:lnSpc>
                          <a:spcPct val="150000"/>
                        </a:lnSpc>
                        <a:spcAft>
                          <a:spcPts val="0"/>
                        </a:spcAft>
                      </a:pPr>
                      <a:r>
                        <a:rPr lang="es-ES" sz="600" dirty="0"/>
                        <a:t>Explicación de las actividad recreativa  a realizarse el día de hoy</a:t>
                      </a:r>
                      <a:endParaRPr lang="es-ES_tradnl" sz="600" dirty="0"/>
                    </a:p>
                    <a:p>
                      <a:pPr marR="120650" algn="just">
                        <a:lnSpc>
                          <a:spcPct val="150000"/>
                        </a:lnSpc>
                        <a:spcAft>
                          <a:spcPts val="0"/>
                        </a:spcAft>
                      </a:pPr>
                      <a:r>
                        <a:rPr lang="es-ES" sz="600" dirty="0"/>
                        <a:t>Recordar los implementos necesarios para la caminata</a:t>
                      </a:r>
                      <a:endParaRPr lang="es-ES_tradnl" sz="600" dirty="0"/>
                    </a:p>
                    <a:p>
                      <a:pPr marR="120650" algn="just">
                        <a:lnSpc>
                          <a:spcPct val="150000"/>
                        </a:lnSpc>
                        <a:spcAft>
                          <a:spcPts val="0"/>
                        </a:spcAft>
                      </a:pPr>
                      <a:r>
                        <a:rPr lang="es-ES" sz="600" dirty="0"/>
                        <a:t>Palabras de motivación</a:t>
                      </a:r>
                      <a:endParaRPr lang="es-ES_tradnl" sz="600" dirty="0">
                        <a:latin typeface="Times New Roman"/>
                        <a:ea typeface="Times New Roman"/>
                      </a:endParaRPr>
                    </a:p>
                  </a:txBody>
                  <a:tcPr marL="26796" marR="26796" marT="0" marB="0"/>
                </a:tc>
                <a:tc>
                  <a:txBody>
                    <a:bodyPr/>
                    <a:lstStyle/>
                    <a:p>
                      <a:pPr marR="120650" algn="just">
                        <a:lnSpc>
                          <a:spcPct val="150000"/>
                        </a:lnSpc>
                        <a:spcAft>
                          <a:spcPts val="0"/>
                        </a:spcAft>
                      </a:pPr>
                      <a:endParaRPr lang="es-ES" sz="600" dirty="0"/>
                    </a:p>
                    <a:p>
                      <a:pPr marR="120650" algn="just">
                        <a:lnSpc>
                          <a:spcPct val="150000"/>
                        </a:lnSpc>
                        <a:spcAft>
                          <a:spcPts val="0"/>
                        </a:spcAft>
                      </a:pPr>
                      <a:r>
                        <a:rPr lang="es-ES" sz="600" dirty="0"/>
                        <a:t>20 min</a:t>
                      </a:r>
                      <a:endParaRPr lang="es-ES_tradnl" sz="600" dirty="0">
                        <a:latin typeface="Times New Roman"/>
                        <a:ea typeface="Times New Roman"/>
                      </a:endParaRPr>
                    </a:p>
                  </a:txBody>
                  <a:tcPr marL="26796" marR="26796" marT="0" marB="0"/>
                </a:tc>
                <a:tc>
                  <a:txBody>
                    <a:bodyPr/>
                    <a:lstStyle/>
                    <a:p>
                      <a:pPr algn="just">
                        <a:spcAft>
                          <a:spcPts val="0"/>
                        </a:spcAft>
                      </a:pPr>
                      <a:endParaRPr lang="es-ES" sz="600" dirty="0"/>
                    </a:p>
                    <a:p>
                      <a:pPr algn="just">
                        <a:spcAft>
                          <a:spcPts val="0"/>
                        </a:spcAft>
                      </a:pPr>
                      <a:r>
                        <a:rPr lang="es-ES" sz="600" dirty="0"/>
                        <a:t>Observar que todas las chicas estén motivadas y predispuestas hacia la actividad</a:t>
                      </a:r>
                      <a:endParaRPr lang="es-ES_tradnl" sz="600" dirty="0">
                        <a:latin typeface="Times New Roman"/>
                        <a:ea typeface="Times New Roman"/>
                      </a:endParaRPr>
                    </a:p>
                  </a:txBody>
                  <a:tcPr marL="26796" marR="26796" marT="0" marB="0"/>
                </a:tc>
                <a:tc>
                  <a:txBody>
                    <a:bodyPr/>
                    <a:lstStyle/>
                    <a:p>
                      <a:pPr marR="120650" algn="just">
                        <a:lnSpc>
                          <a:spcPct val="150000"/>
                        </a:lnSpc>
                        <a:spcAft>
                          <a:spcPts val="0"/>
                        </a:spcAft>
                      </a:pPr>
                      <a:endParaRPr lang="es-ES" sz="600"/>
                    </a:p>
                    <a:p>
                      <a:pPr algn="just">
                        <a:spcAft>
                          <a:spcPts val="0"/>
                        </a:spcAft>
                      </a:pPr>
                      <a:r>
                        <a:rPr lang="es-ES" sz="600"/>
                        <a:t>Botellas de agua</a:t>
                      </a:r>
                      <a:endParaRPr lang="es-ES_tradnl" sz="600"/>
                    </a:p>
                    <a:p>
                      <a:pPr algn="just">
                        <a:spcAft>
                          <a:spcPts val="0"/>
                        </a:spcAft>
                      </a:pPr>
                      <a:r>
                        <a:rPr lang="es-ES" sz="600"/>
                        <a:t>Ropa cómoda</a:t>
                      </a:r>
                      <a:endParaRPr lang="es-ES_tradnl" sz="600"/>
                    </a:p>
                    <a:p>
                      <a:pPr algn="just">
                        <a:spcAft>
                          <a:spcPts val="0"/>
                        </a:spcAft>
                      </a:pPr>
                      <a:r>
                        <a:rPr lang="es-ES" sz="600"/>
                        <a:t>Calzado adecuado</a:t>
                      </a:r>
                      <a:endParaRPr lang="es-ES_tradnl" sz="600"/>
                    </a:p>
                    <a:p>
                      <a:pPr algn="just">
                        <a:spcAft>
                          <a:spcPts val="0"/>
                        </a:spcAft>
                      </a:pPr>
                      <a:r>
                        <a:rPr lang="es-ES" sz="600"/>
                        <a:t>Gorra</a:t>
                      </a:r>
                      <a:endParaRPr lang="es-ES_tradnl" sz="600"/>
                    </a:p>
                    <a:p>
                      <a:pPr algn="just">
                        <a:spcAft>
                          <a:spcPts val="0"/>
                        </a:spcAft>
                      </a:pPr>
                      <a:r>
                        <a:rPr lang="es-ES" sz="600"/>
                        <a:t>Bloqueador </a:t>
                      </a:r>
                      <a:endParaRPr lang="es-ES_tradnl" sz="600"/>
                    </a:p>
                    <a:p>
                      <a:pPr algn="just">
                        <a:spcAft>
                          <a:spcPts val="0"/>
                        </a:spcAft>
                      </a:pPr>
                      <a:r>
                        <a:rPr lang="es-ES" sz="600"/>
                        <a:t>soler</a:t>
                      </a:r>
                      <a:endParaRPr lang="es-ES_tradnl" sz="600">
                        <a:latin typeface="Times New Roman"/>
                        <a:ea typeface="Times New Roman"/>
                      </a:endParaRPr>
                    </a:p>
                  </a:txBody>
                  <a:tcPr marL="26796" marR="26796" marT="0" marB="0"/>
                </a:tc>
                <a:tc rowSpan="3">
                  <a:txBody>
                    <a:bodyPr/>
                    <a:lstStyle/>
                    <a:p>
                      <a:pPr marR="120650" algn="just">
                        <a:lnSpc>
                          <a:spcPct val="150000"/>
                        </a:lnSpc>
                        <a:spcAft>
                          <a:spcPts val="0"/>
                        </a:spcAft>
                      </a:pPr>
                      <a:endParaRPr lang="es-ES" sz="600" dirty="0"/>
                    </a:p>
                    <a:p>
                      <a:pPr>
                        <a:spcAft>
                          <a:spcPts val="0"/>
                        </a:spcAft>
                      </a:pPr>
                      <a:r>
                        <a:rPr lang="es-ES" sz="600" dirty="0"/>
                        <a:t>Excelente</a:t>
                      </a:r>
                      <a:endParaRPr lang="es-ES_tradnl" sz="600" dirty="0"/>
                    </a:p>
                    <a:p>
                      <a:pPr>
                        <a:spcAft>
                          <a:spcPts val="0"/>
                        </a:spcAft>
                      </a:pPr>
                      <a:r>
                        <a:rPr lang="es-ES" sz="600" dirty="0"/>
                        <a:t>Muy Bueno</a:t>
                      </a:r>
                      <a:endParaRPr lang="es-ES_tradnl" sz="600" dirty="0"/>
                    </a:p>
                    <a:p>
                      <a:pPr>
                        <a:spcAft>
                          <a:spcPts val="0"/>
                        </a:spcAft>
                      </a:pPr>
                      <a:r>
                        <a:rPr lang="es-ES" sz="600" dirty="0"/>
                        <a:t>Bueno</a:t>
                      </a:r>
                      <a:endParaRPr lang="es-ES_tradnl" sz="600" dirty="0"/>
                    </a:p>
                    <a:p>
                      <a:pPr>
                        <a:spcAft>
                          <a:spcPts val="0"/>
                        </a:spcAft>
                      </a:pPr>
                      <a:r>
                        <a:rPr lang="es-ES" sz="600" dirty="0"/>
                        <a:t>Regular</a:t>
                      </a:r>
                      <a:endParaRPr lang="es-ES_tradnl" sz="600" dirty="0"/>
                    </a:p>
                    <a:p>
                      <a:pPr>
                        <a:spcAft>
                          <a:spcPts val="0"/>
                        </a:spcAft>
                      </a:pPr>
                      <a:r>
                        <a:rPr lang="es-ES" sz="600" dirty="0"/>
                        <a:t>Deficiente</a:t>
                      </a:r>
                      <a:endParaRPr lang="es-ES_tradnl" sz="600" dirty="0">
                        <a:latin typeface="Times New Roman"/>
                        <a:ea typeface="Times New Roman"/>
                      </a:endParaRPr>
                    </a:p>
                  </a:txBody>
                  <a:tcPr marL="26796" marR="26796" marT="0" marB="0"/>
                </a:tc>
              </a:tr>
              <a:tr h="2248589">
                <a:tc>
                  <a:txBody>
                    <a:bodyPr/>
                    <a:lstStyle/>
                    <a:p>
                      <a:pPr marR="120650" algn="just">
                        <a:lnSpc>
                          <a:spcPct val="150000"/>
                        </a:lnSpc>
                        <a:spcAft>
                          <a:spcPts val="0"/>
                        </a:spcAft>
                      </a:pPr>
                      <a:endParaRPr lang="es-ES" sz="600" dirty="0"/>
                    </a:p>
                    <a:p>
                      <a:pPr marR="120650" algn="just">
                        <a:lnSpc>
                          <a:spcPct val="150000"/>
                        </a:lnSpc>
                        <a:spcAft>
                          <a:spcPts val="0"/>
                        </a:spcAft>
                      </a:pPr>
                      <a:r>
                        <a:rPr lang="es-ES" sz="600" dirty="0"/>
                        <a:t>Principal</a:t>
                      </a:r>
                      <a:endParaRPr lang="es-ES_tradnl" sz="600" dirty="0">
                        <a:latin typeface="Times New Roman"/>
                        <a:ea typeface="Times New Roman"/>
                      </a:endParaRPr>
                    </a:p>
                  </a:txBody>
                  <a:tcPr marL="26796" marR="26796" marT="0" marB="0"/>
                </a:tc>
                <a:tc>
                  <a:txBody>
                    <a:bodyPr/>
                    <a:lstStyle/>
                    <a:p>
                      <a:pPr marR="120650" algn="just">
                        <a:lnSpc>
                          <a:spcPct val="150000"/>
                        </a:lnSpc>
                        <a:spcAft>
                          <a:spcPts val="0"/>
                        </a:spcAft>
                      </a:pPr>
                      <a:endParaRPr lang="es-ES" sz="600"/>
                    </a:p>
                    <a:p>
                      <a:pPr marR="120650" algn="just">
                        <a:lnSpc>
                          <a:spcPct val="150000"/>
                        </a:lnSpc>
                        <a:spcAft>
                          <a:spcPts val="0"/>
                        </a:spcAft>
                      </a:pPr>
                      <a:r>
                        <a:rPr lang="es-ES" sz="600"/>
                        <a:t>Área al aire libre</a:t>
                      </a:r>
                      <a:endParaRPr lang="es-ES_tradnl" sz="600"/>
                    </a:p>
                    <a:p>
                      <a:pPr marR="120650" algn="just">
                        <a:lnSpc>
                          <a:spcPct val="150000"/>
                        </a:lnSpc>
                        <a:spcAft>
                          <a:spcPts val="0"/>
                        </a:spcAft>
                      </a:pPr>
                      <a:r>
                        <a:rPr lang="es-ES" sz="600"/>
                        <a:t>Caminata</a:t>
                      </a:r>
                      <a:endParaRPr lang="es-ES_tradnl" sz="600">
                        <a:latin typeface="Times New Roman"/>
                        <a:ea typeface="Times New Roman"/>
                      </a:endParaRPr>
                    </a:p>
                  </a:txBody>
                  <a:tcPr marL="26796" marR="26796" marT="0" marB="0"/>
                </a:tc>
                <a:tc>
                  <a:txBody>
                    <a:bodyPr/>
                    <a:lstStyle/>
                    <a:p>
                      <a:pPr marR="120650" algn="just">
                        <a:lnSpc>
                          <a:spcPct val="150000"/>
                        </a:lnSpc>
                        <a:spcAft>
                          <a:spcPts val="0"/>
                        </a:spcAft>
                      </a:pPr>
                      <a:r>
                        <a:rPr lang="es-ES" sz="600"/>
                        <a:t>Caminata</a:t>
                      </a:r>
                      <a:endParaRPr lang="es-ES_tradnl" sz="600"/>
                    </a:p>
                    <a:p>
                      <a:pPr marR="120650" algn="just">
                        <a:lnSpc>
                          <a:spcPct val="150000"/>
                        </a:lnSpc>
                        <a:spcAft>
                          <a:spcPts val="0"/>
                        </a:spcAft>
                      </a:pPr>
                      <a:r>
                        <a:rPr lang="es-ES" sz="600"/>
                        <a:t>La hora de la salida será el domingo  a las 8 am de la Fundación Caminos de Esperanza “Talita Kumi” luego se caminara por la ruta que pasa por la Comuna Central una vez que se llegue  se tomara un pequeño receso retomar fuerzas e hidratarse mientras que la vuelta será a las 2 pm.</a:t>
                      </a:r>
                      <a:endParaRPr lang="es-ES_tradnl" sz="600"/>
                    </a:p>
                    <a:p>
                      <a:pPr marR="120650" algn="just">
                        <a:lnSpc>
                          <a:spcPct val="150000"/>
                        </a:lnSpc>
                        <a:spcAft>
                          <a:spcPts val="0"/>
                        </a:spcAft>
                      </a:pPr>
                      <a:r>
                        <a:rPr lang="es-ES" sz="600"/>
                        <a:t>Realizaremos estiramientos   e hidratación cada 30 minutos</a:t>
                      </a:r>
                      <a:endParaRPr lang="es-ES_tradnl" sz="600"/>
                    </a:p>
                    <a:p>
                      <a:pPr marR="120650" algn="just">
                        <a:lnSpc>
                          <a:spcPct val="150000"/>
                        </a:lnSpc>
                        <a:spcAft>
                          <a:spcPts val="0"/>
                        </a:spcAft>
                      </a:pPr>
                      <a:r>
                        <a:rPr lang="es-ES" sz="600"/>
                        <a:t>Se llevara un reproductor de música para motivar a las chicas</a:t>
                      </a:r>
                      <a:endParaRPr lang="es-ES_tradnl" sz="600">
                        <a:latin typeface="Times New Roman"/>
                        <a:ea typeface="Times New Roman"/>
                      </a:endParaRPr>
                    </a:p>
                  </a:txBody>
                  <a:tcPr marL="26796" marR="26796" marT="0" marB="0"/>
                </a:tc>
                <a:tc>
                  <a:txBody>
                    <a:bodyPr/>
                    <a:lstStyle/>
                    <a:p>
                      <a:pPr marR="120650" algn="just">
                        <a:lnSpc>
                          <a:spcPct val="150000"/>
                        </a:lnSpc>
                        <a:spcAft>
                          <a:spcPts val="0"/>
                        </a:spcAft>
                      </a:pPr>
                      <a:endParaRPr lang="es-ES" sz="600" dirty="0"/>
                    </a:p>
                    <a:p>
                      <a:pPr algn="just">
                        <a:spcAft>
                          <a:spcPts val="0"/>
                        </a:spcAft>
                      </a:pPr>
                      <a:r>
                        <a:rPr lang="es-ES" sz="600" dirty="0"/>
                        <a:t>60 min</a:t>
                      </a:r>
                      <a:endParaRPr lang="es-ES_tradnl" sz="600" dirty="0">
                        <a:latin typeface="Times New Roman"/>
                        <a:ea typeface="Times New Roman"/>
                      </a:endParaRPr>
                    </a:p>
                  </a:txBody>
                  <a:tcPr marL="26796" marR="26796" marT="0" marB="0"/>
                </a:tc>
                <a:tc>
                  <a:txBody>
                    <a:bodyPr/>
                    <a:lstStyle/>
                    <a:p>
                      <a:pPr marR="120650" algn="just">
                        <a:lnSpc>
                          <a:spcPct val="150000"/>
                        </a:lnSpc>
                        <a:spcAft>
                          <a:spcPts val="0"/>
                        </a:spcAft>
                      </a:pPr>
                      <a:endParaRPr lang="es-ES" sz="600" dirty="0"/>
                    </a:p>
                    <a:p>
                      <a:pPr marR="120650" algn="just">
                        <a:lnSpc>
                          <a:spcPct val="150000"/>
                        </a:lnSpc>
                        <a:spcAft>
                          <a:spcPts val="0"/>
                        </a:spcAft>
                      </a:pPr>
                      <a:r>
                        <a:rPr lang="es-ES" sz="600" dirty="0"/>
                        <a:t>Observar que todo el grupo sea parte de la actividad</a:t>
                      </a:r>
                      <a:endParaRPr lang="es-ES_tradnl" sz="600" dirty="0"/>
                    </a:p>
                    <a:p>
                      <a:pPr marR="120650" algn="just">
                        <a:lnSpc>
                          <a:spcPct val="150000"/>
                        </a:lnSpc>
                        <a:spcAft>
                          <a:spcPts val="0"/>
                        </a:spcAft>
                      </a:pPr>
                      <a:r>
                        <a:rPr lang="es-ES" sz="600" dirty="0"/>
                        <a:t>Siempre motivar al grupo</a:t>
                      </a:r>
                      <a:endParaRPr lang="es-ES_tradnl" sz="600" dirty="0">
                        <a:latin typeface="Times New Roman"/>
                        <a:ea typeface="Times New Roman"/>
                      </a:endParaRPr>
                    </a:p>
                  </a:txBody>
                  <a:tcPr marL="26796" marR="26796" marT="0" marB="0"/>
                </a:tc>
                <a:tc>
                  <a:txBody>
                    <a:bodyPr/>
                    <a:lstStyle/>
                    <a:p>
                      <a:pPr algn="just">
                        <a:spcAft>
                          <a:spcPts val="0"/>
                        </a:spcAft>
                      </a:pPr>
                      <a:endParaRPr lang="es-ES" sz="600" dirty="0"/>
                    </a:p>
                    <a:p>
                      <a:pPr algn="just">
                        <a:spcAft>
                          <a:spcPts val="0"/>
                        </a:spcAft>
                      </a:pPr>
                      <a:r>
                        <a:rPr lang="es-ES" sz="600" dirty="0"/>
                        <a:t>Botellas de agua</a:t>
                      </a:r>
                      <a:endParaRPr lang="es-ES_tradnl" sz="600" dirty="0"/>
                    </a:p>
                    <a:p>
                      <a:pPr algn="just">
                        <a:spcAft>
                          <a:spcPts val="0"/>
                        </a:spcAft>
                      </a:pPr>
                      <a:r>
                        <a:rPr lang="es-ES" sz="600" dirty="0"/>
                        <a:t>Ropa cómoda</a:t>
                      </a:r>
                      <a:endParaRPr lang="es-ES_tradnl" sz="600" dirty="0"/>
                    </a:p>
                    <a:p>
                      <a:pPr algn="just">
                        <a:spcAft>
                          <a:spcPts val="0"/>
                        </a:spcAft>
                      </a:pPr>
                      <a:r>
                        <a:rPr lang="es-ES" sz="600" dirty="0"/>
                        <a:t>Calzado adecuado</a:t>
                      </a:r>
                      <a:endParaRPr lang="es-ES_tradnl" sz="600" dirty="0"/>
                    </a:p>
                    <a:p>
                      <a:pPr algn="just">
                        <a:spcAft>
                          <a:spcPts val="0"/>
                        </a:spcAft>
                      </a:pPr>
                      <a:r>
                        <a:rPr lang="es-ES" sz="600" dirty="0"/>
                        <a:t>Gorra</a:t>
                      </a:r>
                      <a:endParaRPr lang="es-ES_tradnl" sz="600" dirty="0"/>
                    </a:p>
                    <a:p>
                      <a:pPr algn="just">
                        <a:spcAft>
                          <a:spcPts val="0"/>
                        </a:spcAft>
                      </a:pPr>
                      <a:r>
                        <a:rPr lang="es-ES" sz="600" dirty="0"/>
                        <a:t>Bloqueador </a:t>
                      </a:r>
                      <a:endParaRPr lang="es-ES_tradnl" sz="600" dirty="0"/>
                    </a:p>
                    <a:p>
                      <a:pPr algn="just">
                        <a:spcAft>
                          <a:spcPts val="0"/>
                        </a:spcAft>
                      </a:pPr>
                      <a:r>
                        <a:rPr lang="es-ES" sz="600" dirty="0"/>
                        <a:t>soler</a:t>
                      </a:r>
                      <a:endParaRPr lang="es-ES_tradnl" sz="600" dirty="0">
                        <a:latin typeface="Times New Roman"/>
                        <a:ea typeface="Times New Roman"/>
                      </a:endParaRPr>
                    </a:p>
                  </a:txBody>
                  <a:tcPr marL="26796" marR="26796" marT="0" marB="0"/>
                </a:tc>
                <a:tc vMerge="1">
                  <a:txBody>
                    <a:bodyPr/>
                    <a:lstStyle/>
                    <a:p>
                      <a:endParaRPr lang="es-ES_tradnl"/>
                    </a:p>
                  </a:txBody>
                  <a:tcPr/>
                </a:tc>
              </a:tr>
              <a:tr h="1061681">
                <a:tc>
                  <a:txBody>
                    <a:bodyPr/>
                    <a:lstStyle/>
                    <a:p>
                      <a:pPr marR="120650" algn="just">
                        <a:lnSpc>
                          <a:spcPct val="150000"/>
                        </a:lnSpc>
                        <a:spcAft>
                          <a:spcPts val="0"/>
                        </a:spcAft>
                      </a:pPr>
                      <a:endParaRPr lang="es-ES" sz="600"/>
                    </a:p>
                    <a:p>
                      <a:pPr marR="120650" algn="just">
                        <a:lnSpc>
                          <a:spcPct val="150000"/>
                        </a:lnSpc>
                        <a:spcAft>
                          <a:spcPts val="0"/>
                        </a:spcAft>
                      </a:pPr>
                      <a:r>
                        <a:rPr lang="es-ES" sz="600"/>
                        <a:t>Final</a:t>
                      </a:r>
                      <a:endParaRPr lang="es-ES_tradnl" sz="600">
                        <a:latin typeface="Times New Roman"/>
                        <a:ea typeface="Times New Roman"/>
                      </a:endParaRPr>
                    </a:p>
                  </a:txBody>
                  <a:tcPr marL="26796" marR="26796" marT="0" marB="0"/>
                </a:tc>
                <a:tc>
                  <a:txBody>
                    <a:bodyPr/>
                    <a:lstStyle/>
                    <a:p>
                      <a:pPr marR="120650" algn="just">
                        <a:lnSpc>
                          <a:spcPct val="150000"/>
                        </a:lnSpc>
                        <a:spcAft>
                          <a:spcPts val="0"/>
                        </a:spcAft>
                      </a:pPr>
                      <a:endParaRPr lang="es-ES" sz="600">
                        <a:latin typeface="Arial"/>
                        <a:ea typeface="Times New Roman"/>
                      </a:endParaRPr>
                    </a:p>
                  </a:txBody>
                  <a:tcPr marL="26796" marR="26796" marT="0" marB="0"/>
                </a:tc>
                <a:tc>
                  <a:txBody>
                    <a:bodyPr/>
                    <a:lstStyle/>
                    <a:p>
                      <a:pPr marR="120650" algn="just">
                        <a:lnSpc>
                          <a:spcPct val="150000"/>
                        </a:lnSpc>
                        <a:spcAft>
                          <a:spcPts val="0"/>
                        </a:spcAft>
                      </a:pPr>
                      <a:r>
                        <a:rPr lang="es-ES" sz="600"/>
                        <a:t>Retroalimentación</a:t>
                      </a:r>
                      <a:endParaRPr lang="es-ES_tradnl" sz="600"/>
                    </a:p>
                    <a:p>
                      <a:pPr marR="120650" algn="just">
                        <a:lnSpc>
                          <a:spcPct val="150000"/>
                        </a:lnSpc>
                        <a:spcAft>
                          <a:spcPts val="0"/>
                        </a:spcAft>
                      </a:pPr>
                      <a:r>
                        <a:rPr lang="es-ES" sz="600"/>
                        <a:t>Vuelta a la calma</a:t>
                      </a:r>
                      <a:endParaRPr lang="es-ES_tradnl" sz="600"/>
                    </a:p>
                    <a:p>
                      <a:pPr marR="120650" algn="just">
                        <a:lnSpc>
                          <a:spcPct val="150000"/>
                        </a:lnSpc>
                        <a:spcAft>
                          <a:spcPts val="0"/>
                        </a:spcAft>
                      </a:pPr>
                      <a:r>
                        <a:rPr lang="es-ES" sz="600"/>
                        <a:t>Conversación con el grupo para conocer cómo se sintieron frente a la actividad</a:t>
                      </a:r>
                      <a:endParaRPr lang="es-ES_tradnl" sz="600"/>
                    </a:p>
                    <a:p>
                      <a:pPr marR="120650" algn="just">
                        <a:lnSpc>
                          <a:spcPct val="150000"/>
                        </a:lnSpc>
                        <a:spcAft>
                          <a:spcPts val="0"/>
                        </a:spcAft>
                      </a:pPr>
                      <a:r>
                        <a:rPr lang="es-ES" sz="600"/>
                        <a:t>Felicitaciones entre las chicas del grupo y profesor</a:t>
                      </a:r>
                      <a:endParaRPr lang="es-ES_tradnl" sz="600">
                        <a:latin typeface="Times New Roman"/>
                        <a:ea typeface="Times New Roman"/>
                      </a:endParaRPr>
                    </a:p>
                  </a:txBody>
                  <a:tcPr marL="26796" marR="26796" marT="0" marB="0"/>
                </a:tc>
                <a:tc>
                  <a:txBody>
                    <a:bodyPr/>
                    <a:lstStyle/>
                    <a:p>
                      <a:pPr marR="120650" algn="just">
                        <a:lnSpc>
                          <a:spcPct val="150000"/>
                        </a:lnSpc>
                        <a:spcAft>
                          <a:spcPts val="0"/>
                        </a:spcAft>
                      </a:pPr>
                      <a:endParaRPr lang="es-ES" sz="600"/>
                    </a:p>
                    <a:p>
                      <a:pPr marR="120650" algn="just">
                        <a:lnSpc>
                          <a:spcPct val="150000"/>
                        </a:lnSpc>
                        <a:spcAft>
                          <a:spcPts val="0"/>
                        </a:spcAft>
                      </a:pPr>
                      <a:r>
                        <a:rPr lang="es-ES" sz="600"/>
                        <a:t>10 min</a:t>
                      </a:r>
                      <a:endParaRPr lang="es-ES_tradnl" sz="600">
                        <a:latin typeface="Times New Roman"/>
                        <a:ea typeface="Times New Roman"/>
                      </a:endParaRPr>
                    </a:p>
                  </a:txBody>
                  <a:tcPr marL="26796" marR="26796" marT="0" marB="0"/>
                </a:tc>
                <a:tc>
                  <a:txBody>
                    <a:bodyPr/>
                    <a:lstStyle/>
                    <a:p>
                      <a:pPr algn="just">
                        <a:spcAft>
                          <a:spcPts val="0"/>
                        </a:spcAft>
                      </a:pPr>
                      <a:endParaRPr lang="es-ES" sz="600" dirty="0"/>
                    </a:p>
                    <a:p>
                      <a:pPr algn="just">
                        <a:spcAft>
                          <a:spcPts val="0"/>
                        </a:spcAft>
                      </a:pPr>
                      <a:r>
                        <a:rPr lang="es-ES" sz="600" dirty="0"/>
                        <a:t>Evaluar el grado de satisfacción de las chicas</a:t>
                      </a:r>
                      <a:endParaRPr lang="es-ES_tradnl" sz="600" dirty="0">
                        <a:latin typeface="Times New Roman"/>
                        <a:ea typeface="Times New Roman"/>
                      </a:endParaRPr>
                    </a:p>
                  </a:txBody>
                  <a:tcPr marL="26796" marR="26796" marT="0" marB="0"/>
                </a:tc>
                <a:tc>
                  <a:txBody>
                    <a:bodyPr/>
                    <a:lstStyle/>
                    <a:p>
                      <a:pPr marR="120650" algn="just">
                        <a:lnSpc>
                          <a:spcPct val="150000"/>
                        </a:lnSpc>
                        <a:spcAft>
                          <a:spcPts val="0"/>
                        </a:spcAft>
                      </a:pPr>
                      <a:endParaRPr lang="es-ES" sz="600" dirty="0">
                        <a:latin typeface="Arial"/>
                        <a:ea typeface="Times New Roman"/>
                      </a:endParaRPr>
                    </a:p>
                  </a:txBody>
                  <a:tcPr marL="26796" marR="26796" marT="0" marB="0"/>
                </a:tc>
                <a:tc vMerge="1">
                  <a:txBody>
                    <a:bodyPr/>
                    <a:lstStyle/>
                    <a:p>
                      <a:endParaRPr lang="es-ES_tradnl"/>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357290" y="1071546"/>
            <a:ext cx="7000924" cy="4643470"/>
          </a:xfrm>
          <a:prstGeom prst="roundRect">
            <a:avLst/>
          </a:prstGeom>
          <a:effectLst>
            <a:glow rad="228600">
              <a:schemeClr val="accent6">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rPr>
              <a:t>CONCLUSIONES</a:t>
            </a:r>
            <a:endParaRPr lang="es-ES_tradnl" sz="54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332656"/>
            <a:ext cx="7272808" cy="58477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3200" b="1"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PLANTEAMIENTO DEL PROBLEMA</a:t>
            </a:r>
          </a:p>
        </p:txBody>
      </p:sp>
      <p:sp>
        <p:nvSpPr>
          <p:cNvPr id="6" name="5 Subtítulo"/>
          <p:cNvSpPr>
            <a:spLocks noGrp="1"/>
          </p:cNvSpPr>
          <p:nvPr>
            <p:ph type="subTitle" idx="1"/>
          </p:nvPr>
        </p:nvSpPr>
        <p:spPr>
          <a:xfrm>
            <a:off x="1000100" y="1643050"/>
            <a:ext cx="7358114" cy="4429156"/>
          </a:xfrm>
        </p:spPr>
        <p:txBody>
          <a:bodyPr>
            <a:normAutofit/>
          </a:bodyPr>
          <a:lstStyle/>
          <a:p>
            <a:pPr algn="just"/>
            <a:r>
              <a:rPr lang="es-ES" sz="1800" dirty="0" smtClean="0">
                <a:solidFill>
                  <a:schemeClr val="tx1"/>
                </a:solidFill>
              </a:rPr>
              <a:t>El presente estudio investigativo quiere hacer alusión a la preocupante agresión que la  mujer adolescente ecuatoriana ha venido sufriendo durante mucho tiempo, afectando su autoestima y trayendo  consigo un desarrollo erróneo en su formación integral, según datos de la dinapen el 27.40% de esta población ha sido agredida  de alguna manera.</a:t>
            </a:r>
          </a:p>
          <a:p>
            <a:pPr algn="just"/>
            <a:endParaRPr lang="es-ES" sz="1800" dirty="0" smtClean="0">
              <a:solidFill>
                <a:schemeClr val="tx1"/>
              </a:solidFill>
            </a:endParaRPr>
          </a:p>
          <a:p>
            <a:pPr algn="just"/>
            <a:r>
              <a:rPr lang="es-ES" sz="1800" dirty="0" smtClean="0">
                <a:solidFill>
                  <a:schemeClr val="tx1"/>
                </a:solidFill>
              </a:rPr>
              <a:t>Y si nos enfocamos específicamente en el lugar donde se realizó el proyecto de tesis como es la Fundación Caminos Esperanza “talita Kumi” que esta creada para acoger a este grupo, luego de un diagnostico previo que se hizo  se pudo determinar que la mayor cantidad de tiempo lo dedican a diferentes talleres impartidos en la institución, dejando en un segundo plano a la recreación ya que no existe un horario destinado a este trabajo, además no cuentan con personal especializado en el mismo  y las pocas horas libres que tienen las jóvenes no son bien utilizadas.</a:t>
            </a:r>
          </a:p>
          <a:p>
            <a:pPr algn="just"/>
            <a:endParaRPr lang="es-ES_tradnl" dirty="0">
              <a:solidFill>
                <a:srgbClr val="000000"/>
              </a:solidFill>
            </a:endParaRPr>
          </a:p>
        </p:txBody>
      </p:sp>
    </p:spTree>
  </p:cSld>
  <p:clrMapOvr>
    <a:masterClrMapping/>
  </p:clrMapOvr>
  <p:transition>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CONCLUSIONES</a:t>
            </a:r>
            <a:endParaRPr lang="es-ES_tradnl" dirty="0"/>
          </a:p>
        </p:txBody>
      </p:sp>
      <p:sp>
        <p:nvSpPr>
          <p:cNvPr id="3" name="2 Marcador de contenido"/>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fontScale="77500" lnSpcReduction="20000"/>
          </a:bodyPr>
          <a:lstStyle/>
          <a:p>
            <a:pPr lvl="0" algn="just">
              <a:buNone/>
            </a:pPr>
            <a:r>
              <a:rPr lang="es-ES_tradnl" dirty="0" smtClean="0"/>
              <a:t>1) </a:t>
            </a:r>
            <a:r>
              <a:rPr lang="es-ES" dirty="0" smtClean="0"/>
              <a:t>La Aplicación de un programa Recreativo si incide en la mejora de la autoestima de las mujeres adolescentes en situación de riesgo de la Fundación Caminos de Esperanza “Talita Kumi” como se pudo comprobar  en el Cuestionario de Autoestima  que arrojó los siguientes resultados. Inicialmente el total de la muestra presento 622 puntos, mientras que luego del Programa Recreativo se obtuvo 730 puntos de los cuales 13 participantes (87%) mejoraron su puntaje y  ascendieron su nivel de autoestima, 1 participante (6%) se mantuvo en el mismo nivel, mientras que solo1 participante (7%) disminuyó  en puntaje y descendió su nivel. </a:t>
            </a:r>
            <a:endParaRPr lang="es-ES_tradnl" dirty="0" smtClean="0"/>
          </a:p>
          <a:p>
            <a:pPr algn="just">
              <a:buNone/>
            </a:pPr>
            <a:r>
              <a:rPr lang="es-ES" dirty="0" smtClean="0"/>
              <a:t>   Demostrando </a:t>
            </a:r>
            <a:r>
              <a:rPr lang="es-ES" dirty="0" smtClean="0"/>
              <a:t>de esta manera la efectividad del programa</a:t>
            </a:r>
            <a:endParaRPr lang="es-ES_tradnl" dirty="0" smtClean="0"/>
          </a:p>
          <a:p>
            <a:pPr algn="just">
              <a:buNone/>
            </a:pPr>
            <a:endParaRPr lang="es-ES_tradnl"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CONCLUSIONES</a:t>
            </a:r>
            <a:endParaRPr lang="es-ES_tradnl" dirty="0"/>
          </a:p>
        </p:txBody>
      </p:sp>
      <p:sp>
        <p:nvSpPr>
          <p:cNvPr id="3" name="2 Marcador de contenido"/>
          <p:cNvSpPr>
            <a:spLocks noGrp="1"/>
          </p:cNvSpPr>
          <p:nvPr>
            <p:ph idx="1"/>
          </p:nvPr>
        </p:nvSpPr>
        <p:spPr>
          <a:xfrm>
            <a:off x="1000100" y="1447800"/>
            <a:ext cx="7933588" cy="4800600"/>
          </a:xfrm>
        </p:spPr>
        <p:style>
          <a:lnRef idx="1">
            <a:schemeClr val="accent6"/>
          </a:lnRef>
          <a:fillRef idx="3">
            <a:schemeClr val="accent6"/>
          </a:fillRef>
          <a:effectRef idx="2">
            <a:schemeClr val="accent6"/>
          </a:effectRef>
          <a:fontRef idx="minor">
            <a:schemeClr val="lt1"/>
          </a:fontRef>
        </p:style>
        <p:txBody>
          <a:bodyPr>
            <a:normAutofit/>
          </a:bodyPr>
          <a:lstStyle/>
          <a:p>
            <a:pPr lvl="0" algn="just">
              <a:buNone/>
            </a:pPr>
            <a:r>
              <a:rPr lang="es-ES_tradnl" dirty="0" smtClean="0"/>
              <a:t>2) </a:t>
            </a:r>
            <a:r>
              <a:rPr lang="es-ES" sz="3600" dirty="0" smtClean="0"/>
              <a:t>Basándose en  la Guía de Observación frente  a los parámetros medidos se determinó  que el grupo de estudio respondió positivamente en cuanto a   predisposición, desempeño, satisfacción y aceptación, tomando en cuenta los resultados significativos alcanzados en cada área del Programa Recreativo.</a:t>
            </a:r>
            <a:endParaRPr lang="es-ES_tradnl" sz="3600" dirty="0" smtClean="0"/>
          </a:p>
          <a:p>
            <a:pPr algn="just">
              <a:buNone/>
            </a:pPr>
            <a:endParaRPr lang="es-ES_tradnl"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CONCLUSIONES</a:t>
            </a:r>
            <a:endParaRPr lang="es-ES_tradnl" dirty="0"/>
          </a:p>
        </p:txBody>
      </p:sp>
      <p:sp>
        <p:nvSpPr>
          <p:cNvPr id="3" name="2 Marcador de contenido"/>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lvl="0" algn="just">
              <a:buNone/>
            </a:pPr>
            <a:r>
              <a:rPr lang="es-ES_tradnl" dirty="0" smtClean="0"/>
              <a:t>3</a:t>
            </a:r>
            <a:r>
              <a:rPr lang="es-ES_tradnl" dirty="0" smtClean="0"/>
              <a:t>) </a:t>
            </a:r>
            <a:r>
              <a:rPr lang="es-ES" dirty="0" smtClean="0"/>
              <a:t>Las actividades recreativas  aplicadas en el proyecto investigativo que tuvieron un mejor  desempeño por parte de  las adolescentes, fue cuando se las realizó fuera de la Institución porque de esta manera se </a:t>
            </a:r>
            <a:r>
              <a:rPr lang="es-ES" dirty="0" smtClean="0"/>
              <a:t>crea un ambiente </a:t>
            </a:r>
            <a:r>
              <a:rPr lang="es-ES" dirty="0" smtClean="0"/>
              <a:t>de </a:t>
            </a:r>
            <a:r>
              <a:rPr lang="es-ES" dirty="0" smtClean="0"/>
              <a:t>libertad, independencia </a:t>
            </a:r>
            <a:r>
              <a:rPr lang="es-ES" dirty="0" smtClean="0"/>
              <a:t>y autoconfianza</a:t>
            </a:r>
            <a:endParaRPr lang="es-ES_tradnl"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CONCLUSIONES</a:t>
            </a:r>
            <a:endParaRPr lang="es-ES_tradnl" dirty="0"/>
          </a:p>
        </p:txBody>
      </p:sp>
      <p:sp>
        <p:nvSpPr>
          <p:cNvPr id="3" name="2 Marcador de contenido"/>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lvl="0" algn="just">
              <a:buNone/>
            </a:pPr>
            <a:r>
              <a:rPr lang="es-ES_tradnl" dirty="0" smtClean="0"/>
              <a:t>4</a:t>
            </a:r>
            <a:r>
              <a:rPr lang="es-ES_tradnl" dirty="0" smtClean="0"/>
              <a:t>)</a:t>
            </a:r>
            <a:r>
              <a:rPr lang="es-ES" dirty="0" smtClean="0"/>
              <a:t> </a:t>
            </a:r>
            <a:r>
              <a:rPr lang="es-ES" sz="3600" dirty="0" smtClean="0"/>
              <a:t>Las actividades recreativas que mejor satisfacción produjo en  el grupo fueron las relacionadas con las que tienen que ver con experiencias nuevas ya que son un atractivo hacia el descubrimiento del entorno y de la persona. </a:t>
            </a:r>
            <a:endParaRPr lang="es-ES_tradnl" sz="3600" dirty="0" smtClean="0"/>
          </a:p>
          <a:p>
            <a:pPr algn="just">
              <a:buNone/>
            </a:pPr>
            <a:r>
              <a:rPr lang="es-ES_tradnl" sz="3600" dirty="0" smtClean="0"/>
              <a:t>  </a:t>
            </a:r>
            <a:endParaRPr lang="es-ES_tradnl" sz="3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CONCLUSIONES</a:t>
            </a:r>
            <a:endParaRPr lang="es-ES_tradnl" dirty="0"/>
          </a:p>
        </p:txBody>
      </p:sp>
      <p:sp>
        <p:nvSpPr>
          <p:cNvPr id="3" name="2 Marcador de contenido"/>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fontScale="92500"/>
          </a:bodyPr>
          <a:lstStyle/>
          <a:p>
            <a:pPr algn="just">
              <a:buNone/>
            </a:pPr>
            <a:r>
              <a:rPr lang="es-ES_tradnl" dirty="0" smtClean="0"/>
              <a:t>5</a:t>
            </a:r>
            <a:r>
              <a:rPr lang="es-ES_tradnl" dirty="0" smtClean="0"/>
              <a:t>) </a:t>
            </a:r>
            <a:r>
              <a:rPr lang="es-ES" dirty="0" smtClean="0"/>
              <a:t>Según los datos alcanzados de la guía de observación las áreas recreativas que mejor aceptación demostró el grupo de estudio fueron las siguientes: al aire libre y conmemorativa por la sensación  de paz, armonía y solidaridad que provocó en ellas , es importante también indicar que las otras áreas recibieron una gran acogida quizás no al mismo nivel que las 2 primeras pero casi con la misma efectividad.</a:t>
            </a:r>
            <a:endParaRPr lang="es-ES_tradnl" dirty="0" smtClean="0"/>
          </a:p>
          <a:p>
            <a:pPr lvl="0" algn="just">
              <a:buNone/>
            </a:pPr>
            <a:endParaRPr lang="es-ES_tradnl"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CONCLUSIONES</a:t>
            </a:r>
            <a:endParaRPr lang="es-ES_tradnl" dirty="0"/>
          </a:p>
        </p:txBody>
      </p:sp>
      <p:sp>
        <p:nvSpPr>
          <p:cNvPr id="3" name="2 Marcador de contenido"/>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s-ES_tradnl" dirty="0" smtClean="0"/>
              <a:t>6</a:t>
            </a:r>
            <a:r>
              <a:rPr lang="es-ES_tradnl" dirty="0" smtClean="0"/>
              <a:t>) </a:t>
            </a:r>
            <a:r>
              <a:rPr lang="es-ES" dirty="0" smtClean="0"/>
              <a:t>La autoestima es algo muy frágil que está propensa a diferentes cambios como se pudo apreciar principalmente en el desarrollo del Programa recreativo, con 2 casos que por imponderables que sucedieron en el momento bajaron su nivel de autoestima.</a:t>
            </a:r>
            <a:endParaRPr lang="es-ES_tradnl" dirty="0" smtClean="0"/>
          </a:p>
          <a:p>
            <a:pPr lvl="0" algn="just">
              <a:buNone/>
            </a:pPr>
            <a:endParaRPr lang="es-ES_tradnl"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714348" y="1428736"/>
            <a:ext cx="8143932" cy="3857652"/>
          </a:xfrm>
          <a:prstGeom prst="roundRect">
            <a:avLst/>
          </a:prstGeom>
          <a:effectLst>
            <a:glow rad="101600">
              <a:schemeClr val="accent2">
                <a:satMod val="175000"/>
                <a:alpha val="40000"/>
              </a:schemeClr>
            </a:glow>
            <a:outerShdw blurRad="63500" dist="25400" dir="5400000" rotWithShape="0">
              <a:srgbClr val="000000">
                <a:alpha val="43137"/>
              </a:srgbClr>
            </a:outerShdw>
          </a:effectLst>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s-ES_tradnl" sz="5400" b="1" dirty="0" smtClean="0">
                <a:solidFill>
                  <a:srgbClr val="002060"/>
                </a:solidFill>
              </a:rPr>
              <a:t>RECOMENDACIONES</a:t>
            </a:r>
            <a:endParaRPr lang="es-ES_tradnl" sz="5400" b="1" dirty="0">
              <a:solidFill>
                <a:srgbClr val="00206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RECOMENDACIONES </a:t>
            </a:r>
            <a:endParaRPr lang="es-ES_tradnl" dirty="0"/>
          </a:p>
        </p:txBody>
      </p:sp>
      <p:sp>
        <p:nvSpPr>
          <p:cNvPr id="3" name="2 Marcador de contenido"/>
          <p:cNvSpPr>
            <a:spLocks noGrp="1"/>
          </p:cNvSpPr>
          <p:nvPr>
            <p:ph idx="1"/>
          </p:nvPr>
        </p:nvSpPr>
        <p:spPr>
          <a:xfrm>
            <a:off x="1071538" y="1447800"/>
            <a:ext cx="7862150" cy="4800600"/>
          </a:xfrm>
        </p:spPr>
        <p:style>
          <a:lnRef idx="1">
            <a:schemeClr val="accent2"/>
          </a:lnRef>
          <a:fillRef idx="2">
            <a:schemeClr val="accent2"/>
          </a:fillRef>
          <a:effectRef idx="1">
            <a:schemeClr val="accent2"/>
          </a:effectRef>
          <a:fontRef idx="minor">
            <a:schemeClr val="dk1"/>
          </a:fontRef>
        </p:style>
        <p:txBody>
          <a:bodyPr/>
          <a:lstStyle/>
          <a:p>
            <a:pPr lvl="0" algn="just">
              <a:buNone/>
            </a:pPr>
            <a:r>
              <a:rPr lang="es-ES" dirty="0" smtClean="0"/>
              <a:t>1) </a:t>
            </a:r>
            <a:r>
              <a:rPr lang="es-ES" sz="4000" dirty="0" smtClean="0"/>
              <a:t>El </a:t>
            </a:r>
            <a:r>
              <a:rPr lang="es-ES" sz="4000" dirty="0" smtClean="0"/>
              <a:t>programa Recreativo presento resultados positivos en el tiempo establecido, pero se  recomendaría ampliar la duración  del mismo para que se produzca un nivel  mayor de efectividad.</a:t>
            </a:r>
            <a:endParaRPr lang="es-ES_tradnl" sz="4000" dirty="0" smtClean="0"/>
          </a:p>
          <a:p>
            <a:pPr algn="just"/>
            <a:endParaRPr lang="es-ES_tradnl"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RECOMENDACIONES </a:t>
            </a:r>
            <a:endParaRPr lang="es-ES_tradnl" dirty="0"/>
          </a:p>
        </p:txBody>
      </p:sp>
      <p:sp>
        <p:nvSpPr>
          <p:cNvPr id="3" name="2 Marcador de contenido"/>
          <p:cNvSpPr>
            <a:spLocks noGrp="1"/>
          </p:cNvSpPr>
          <p:nvPr>
            <p:ph idx="1"/>
          </p:nvPr>
        </p:nvSpPr>
        <p:spPr>
          <a:xfrm>
            <a:off x="1071538" y="1447800"/>
            <a:ext cx="7862150" cy="4800600"/>
          </a:xfrm>
        </p:spPr>
        <p:style>
          <a:lnRef idx="1">
            <a:schemeClr val="accent2"/>
          </a:lnRef>
          <a:fillRef idx="2">
            <a:schemeClr val="accent2"/>
          </a:fillRef>
          <a:effectRef idx="1">
            <a:schemeClr val="accent2"/>
          </a:effectRef>
          <a:fontRef idx="minor">
            <a:schemeClr val="dk1"/>
          </a:fontRef>
        </p:style>
        <p:txBody>
          <a:bodyPr>
            <a:normAutofit/>
          </a:bodyPr>
          <a:lstStyle/>
          <a:p>
            <a:pPr lvl="0" algn="just">
              <a:buNone/>
            </a:pPr>
            <a:r>
              <a:rPr lang="es-ES" sz="3600" dirty="0" smtClean="0"/>
              <a:t>2) Las actividades recreativas se las debe realizar preferentemente al aire libre principalmente con grupos que en la mayoría de tiempo pasan adentro de la Institución como en este caso, rompiendo de esta manera  con la cotidianidad y favoreciendo el sentido independencia en la jóvenes . </a:t>
            </a:r>
            <a:endParaRPr lang="es-ES_tradnl" sz="3600" dirty="0" smtClean="0"/>
          </a:p>
          <a:p>
            <a:endParaRPr lang="es-ES_tradnl"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RECOMENDACIONES </a:t>
            </a:r>
            <a:endParaRPr lang="es-ES_tradnl" dirty="0"/>
          </a:p>
        </p:txBody>
      </p:sp>
      <p:sp>
        <p:nvSpPr>
          <p:cNvPr id="3" name="2 Marcador de contenido"/>
          <p:cNvSpPr>
            <a:spLocks noGrp="1"/>
          </p:cNvSpPr>
          <p:nvPr>
            <p:ph idx="1"/>
          </p:nvPr>
        </p:nvSpPr>
        <p:spPr>
          <a:xfrm>
            <a:off x="1071538" y="1447800"/>
            <a:ext cx="7862150" cy="4052902"/>
          </a:xfrm>
        </p:spPr>
        <p:style>
          <a:lnRef idx="1">
            <a:schemeClr val="accent2"/>
          </a:lnRef>
          <a:fillRef idx="2">
            <a:schemeClr val="accent2"/>
          </a:fillRef>
          <a:effectRef idx="1">
            <a:schemeClr val="accent2"/>
          </a:effectRef>
          <a:fontRef idx="minor">
            <a:schemeClr val="dk1"/>
          </a:fontRef>
        </p:style>
        <p:txBody>
          <a:bodyPr/>
          <a:lstStyle/>
          <a:p>
            <a:pPr lvl="0" algn="just">
              <a:buNone/>
            </a:pPr>
            <a:endParaRPr lang="es-ES_tradnl" sz="4000" dirty="0" smtClean="0"/>
          </a:p>
          <a:p>
            <a:pPr lvl="0" algn="just">
              <a:buNone/>
            </a:pPr>
            <a:r>
              <a:rPr lang="es-ES" dirty="0" smtClean="0"/>
              <a:t>3</a:t>
            </a:r>
            <a:r>
              <a:rPr lang="es-ES" dirty="0" smtClean="0"/>
              <a:t>)</a:t>
            </a:r>
            <a:r>
              <a:rPr lang="es-ES" dirty="0" smtClean="0"/>
              <a:t> </a:t>
            </a:r>
            <a:r>
              <a:rPr lang="es-ES" sz="4400" dirty="0" smtClean="0"/>
              <a:t>Promover valores por medio de las actividades recreativas</a:t>
            </a:r>
            <a:endParaRPr lang="es-ES_tradnl"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899592" y="285729"/>
          <a:ext cx="7272808" cy="839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nvGraphicFramePr>
        <p:xfrm>
          <a:off x="357158" y="2571744"/>
          <a:ext cx="8215370" cy="30718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3 Flecha abajo"/>
          <p:cNvSpPr/>
          <p:nvPr/>
        </p:nvSpPr>
        <p:spPr>
          <a:xfrm>
            <a:off x="4286248" y="1285860"/>
            <a:ext cx="571504"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ransition>
    <p:plu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RECOMENDACIONES </a:t>
            </a:r>
            <a:endParaRPr lang="es-ES_tradnl" dirty="0"/>
          </a:p>
        </p:txBody>
      </p:sp>
      <p:sp>
        <p:nvSpPr>
          <p:cNvPr id="3" name="2 Marcador de contenido"/>
          <p:cNvSpPr>
            <a:spLocks noGrp="1"/>
          </p:cNvSpPr>
          <p:nvPr>
            <p:ph idx="1"/>
          </p:nvPr>
        </p:nvSpPr>
        <p:spPr>
          <a:xfrm>
            <a:off x="1071538" y="1447800"/>
            <a:ext cx="7862150" cy="4800600"/>
          </a:xfrm>
        </p:spPr>
        <p:style>
          <a:lnRef idx="1">
            <a:schemeClr val="accent2"/>
          </a:lnRef>
          <a:fillRef idx="2">
            <a:schemeClr val="accent2"/>
          </a:fillRef>
          <a:effectRef idx="1">
            <a:schemeClr val="accent2"/>
          </a:effectRef>
          <a:fontRef idx="minor">
            <a:schemeClr val="dk1"/>
          </a:fontRef>
        </p:style>
        <p:txBody>
          <a:bodyPr/>
          <a:lstStyle/>
          <a:p>
            <a:pPr algn="just">
              <a:buNone/>
            </a:pPr>
            <a:r>
              <a:rPr lang="es-ES" dirty="0" smtClean="0"/>
              <a:t>4</a:t>
            </a:r>
            <a:r>
              <a:rPr lang="es-ES" dirty="0" smtClean="0"/>
              <a:t>) </a:t>
            </a:r>
            <a:r>
              <a:rPr lang="es-ES" sz="4800" dirty="0" smtClean="0"/>
              <a:t>Se recomienda que las actividades recreativas deben estar relacionadas con el descubrimiento de nuevas experiencias.</a:t>
            </a:r>
            <a:endParaRPr lang="es-ES_tradnl" sz="4800" dirty="0" smtClean="0"/>
          </a:p>
          <a:p>
            <a:pPr lvl="0" algn="just">
              <a:buNone/>
            </a:pPr>
            <a:endParaRPr lang="es-ES_tradnl"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RECOMENDACIONES </a:t>
            </a:r>
            <a:endParaRPr lang="es-ES_tradnl" dirty="0"/>
          </a:p>
        </p:txBody>
      </p:sp>
      <p:sp>
        <p:nvSpPr>
          <p:cNvPr id="3" name="2 Marcador de contenido"/>
          <p:cNvSpPr>
            <a:spLocks noGrp="1"/>
          </p:cNvSpPr>
          <p:nvPr>
            <p:ph idx="1"/>
          </p:nvPr>
        </p:nvSpPr>
        <p:spPr>
          <a:xfrm>
            <a:off x="1071538" y="1447800"/>
            <a:ext cx="7862150" cy="4800600"/>
          </a:xfrm>
        </p:spPr>
        <p:style>
          <a:lnRef idx="1">
            <a:schemeClr val="accent2"/>
          </a:lnRef>
          <a:fillRef idx="2">
            <a:schemeClr val="accent2"/>
          </a:fillRef>
          <a:effectRef idx="1">
            <a:schemeClr val="accent2"/>
          </a:effectRef>
          <a:fontRef idx="minor">
            <a:schemeClr val="dk1"/>
          </a:fontRef>
        </p:style>
        <p:txBody>
          <a:bodyPr/>
          <a:lstStyle/>
          <a:p>
            <a:pPr algn="just">
              <a:buNone/>
            </a:pPr>
            <a:r>
              <a:rPr lang="es-EC" dirty="0" smtClean="0"/>
              <a:t>5</a:t>
            </a:r>
            <a:r>
              <a:rPr lang="es-EC" dirty="0" smtClean="0"/>
              <a:t>) </a:t>
            </a:r>
            <a:r>
              <a:rPr lang="es-ES" sz="4000" dirty="0" smtClean="0"/>
              <a:t>Es importante siempre motivar al grupo en las diferentes actividades recreativas propuestas en especial con las personas  que  les complique un poco más.</a:t>
            </a:r>
            <a:endParaRPr lang="es-ES_tradnl" sz="4000" dirty="0" smtClean="0"/>
          </a:p>
          <a:p>
            <a:pPr lvl="0" algn="just">
              <a:buNone/>
            </a:pPr>
            <a:endParaRPr lang="es-ES_tradnl" sz="3600" dirty="0" smtClean="0"/>
          </a:p>
          <a:p>
            <a:endParaRPr lang="es-ES_tradnl"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RECOMENDACIONES </a:t>
            </a:r>
            <a:endParaRPr lang="es-ES_tradnl" dirty="0"/>
          </a:p>
        </p:txBody>
      </p:sp>
      <p:sp>
        <p:nvSpPr>
          <p:cNvPr id="3" name="2 Marcador de contenido"/>
          <p:cNvSpPr>
            <a:spLocks noGrp="1"/>
          </p:cNvSpPr>
          <p:nvPr>
            <p:ph idx="1"/>
          </p:nvPr>
        </p:nvSpPr>
        <p:spPr>
          <a:xfrm>
            <a:off x="1071538" y="1285860"/>
            <a:ext cx="7862150" cy="4643470"/>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lvl="0" algn="just">
              <a:buNone/>
            </a:pPr>
            <a:r>
              <a:rPr lang="es-ES_tradnl" sz="3600" dirty="0" smtClean="0"/>
              <a:t>6</a:t>
            </a:r>
            <a:r>
              <a:rPr lang="es-ES_tradnl" sz="3600" dirty="0" smtClean="0"/>
              <a:t>) </a:t>
            </a:r>
            <a:r>
              <a:rPr lang="es-ES" sz="4500" dirty="0" smtClean="0"/>
              <a:t>Se recomienda  al personal directivo de la Fundación, </a:t>
            </a:r>
            <a:r>
              <a:rPr lang="es-EC" sz="4500" dirty="0" smtClean="0"/>
              <a:t>contar de manera permanente con una persona preparada en el área  de la recreación para que se pueda seguir fomentando así la autoestima de las jóvenes y de este modo aportar a su calidad de vida, de igual forma </a:t>
            </a:r>
            <a:r>
              <a:rPr lang="es-ES" sz="4500" dirty="0" smtClean="0"/>
              <a:t>que se tome este proyecto investigativo como una base o un ejemplo para futuras generaciones venideras de mujeres adolescentes en situación de riesgo  y que se lo pueda seguir aplicando y a la vez mejorando por supuesto con la supervisión de un profesional en este campo.  </a:t>
            </a:r>
            <a:endParaRPr lang="es-ES_tradnl" sz="4500" dirty="0" smtClean="0"/>
          </a:p>
          <a:p>
            <a:pPr algn="just">
              <a:buNone/>
            </a:pPr>
            <a:endParaRPr lang="es-ES_tradnl" sz="4500" dirty="0" smtClean="0"/>
          </a:p>
          <a:p>
            <a:endParaRPr lang="es-ES_tradnl" sz="45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BIBLIOGRAFÍA</a:t>
            </a:r>
            <a:endParaRPr lang="es-ES_tradnl" dirty="0"/>
          </a:p>
        </p:txBody>
      </p:sp>
      <p:sp>
        <p:nvSpPr>
          <p:cNvPr id="3" name="2 Marcador de contenido"/>
          <p:cNvSpPr>
            <a:spLocks noGrp="1"/>
          </p:cNvSpPr>
          <p:nvPr>
            <p:ph idx="1"/>
          </p:nvPr>
        </p:nvSpPr>
        <p:spPr>
          <a:xfrm>
            <a:off x="1000100" y="1447800"/>
            <a:ext cx="7933588" cy="4800600"/>
          </a:xfrm>
        </p:spPr>
        <p:txBody>
          <a:bodyPr>
            <a:normAutofit fontScale="25000" lnSpcReduction="20000"/>
          </a:bodyPr>
          <a:lstStyle/>
          <a:p>
            <a:r>
              <a:rPr lang="es-ES" dirty="0" smtClean="0"/>
              <a:t>Adriana Mejía, J. P. (2011). XII CONGRESO INTERNACIONAL DE TEORÍA DE LA EDUCACIÓN. </a:t>
            </a:r>
            <a:r>
              <a:rPr lang="es-ES" i="1" dirty="0" smtClean="0"/>
              <a:t>La Autoestima, factor fundamental autonomía personal y profesional.</a:t>
            </a:r>
            <a:r>
              <a:rPr lang="es-ES" dirty="0" smtClean="0"/>
              <a:t> Barcelona.</a:t>
            </a:r>
            <a:endParaRPr lang="es-ES_tradnl" dirty="0" smtClean="0"/>
          </a:p>
          <a:p>
            <a:r>
              <a:rPr lang="es-ES" dirty="0" smtClean="0"/>
              <a:t>Arenas, F. A. (2013). </a:t>
            </a:r>
            <a:r>
              <a:rPr lang="es-ES" i="1" dirty="0" smtClean="0"/>
              <a:t>Organización de Programas recreativos y socioculturales.</a:t>
            </a:r>
            <a:r>
              <a:rPr lang="es-ES" dirty="0" smtClean="0"/>
              <a:t> Pamplona.</a:t>
            </a:r>
            <a:endParaRPr lang="es-ES_tradnl" dirty="0" smtClean="0"/>
          </a:p>
          <a:p>
            <a:r>
              <a:rPr lang="es-ES" dirty="0" smtClean="0"/>
              <a:t>Ayres, F. (2010). </a:t>
            </a:r>
            <a:r>
              <a:rPr lang="es-ES" i="1" dirty="0" smtClean="0"/>
              <a:t>Wikipedia</a:t>
            </a:r>
            <a:r>
              <a:rPr lang="es-ES" dirty="0" smtClean="0"/>
              <a:t>. Recuperado el 2014, de www.wikipedia.com</a:t>
            </a:r>
            <a:endParaRPr lang="es-ES_tradnl" dirty="0" smtClean="0"/>
          </a:p>
          <a:p>
            <a:r>
              <a:rPr lang="es-ES" dirty="0" smtClean="0"/>
              <a:t>Claudia Rosales, M. M. (2011). </a:t>
            </a:r>
            <a:r>
              <a:rPr lang="es-ES" i="1" dirty="0" smtClean="0"/>
              <a:t>Autoestima en adolescentes de la actualidad.</a:t>
            </a:r>
            <a:r>
              <a:rPr lang="es-ES" dirty="0" smtClean="0"/>
              <a:t> Morelia.</a:t>
            </a:r>
            <a:endParaRPr lang="es-ES_tradnl" dirty="0" smtClean="0"/>
          </a:p>
          <a:p>
            <a:r>
              <a:rPr lang="es-ES" dirty="0" smtClean="0"/>
              <a:t>Cristina Ortega Nuere, F. B. (2014). </a:t>
            </a:r>
            <a:r>
              <a:rPr lang="es-ES" i="1" dirty="0" smtClean="0"/>
              <a:t>El papel del Ocio en la construcción social del joven.</a:t>
            </a:r>
            <a:r>
              <a:rPr lang="es-ES" dirty="0" smtClean="0"/>
              <a:t> Bilbao.</a:t>
            </a:r>
            <a:endParaRPr lang="es-ES_tradnl" dirty="0" smtClean="0"/>
          </a:p>
          <a:p>
            <a:r>
              <a:rPr lang="es-ES" dirty="0" smtClean="0"/>
              <a:t>Davis, D. B. (Mayo de 2006). </a:t>
            </a:r>
            <a:r>
              <a:rPr lang="es-ES" i="1" dirty="0" smtClean="0"/>
              <a:t>CYC - ONLINE.</a:t>
            </a:r>
            <a:r>
              <a:rPr lang="es-ES" dirty="0" smtClean="0"/>
              <a:t> Recuperado el Martes de Mayo de 2014, de CYC - ONLINE: http://www.cyc-net.org/cyc-online/cycol-0506-berman.html</a:t>
            </a:r>
            <a:endParaRPr lang="es-ES_tradnl" dirty="0" smtClean="0"/>
          </a:p>
          <a:p>
            <a:r>
              <a:rPr lang="es-ES" dirty="0" smtClean="0"/>
              <a:t>DINAPEN. (2009). </a:t>
            </a:r>
            <a:r>
              <a:rPr lang="es-ES" i="1" dirty="0" smtClean="0"/>
              <a:t>Formas de Violencia contra niños, niñas y adolescentes y organismos de protección.</a:t>
            </a:r>
            <a:r>
              <a:rPr lang="es-ES" dirty="0" smtClean="0"/>
              <a:t> Quito.</a:t>
            </a:r>
            <a:endParaRPr lang="es-ES_tradnl" dirty="0" smtClean="0"/>
          </a:p>
          <a:p>
            <a:r>
              <a:rPr lang="es-ES" dirty="0" smtClean="0"/>
              <a:t>Echeverry, T. (Jueves de Septiembre de 2012). </a:t>
            </a:r>
            <a:r>
              <a:rPr lang="es-ES" i="1" dirty="0" smtClean="0"/>
              <a:t>Clases de Recreación</a:t>
            </a:r>
            <a:r>
              <a:rPr lang="es-ES" dirty="0" smtClean="0"/>
              <a:t>. Recuperado el Viernes de Septiembre de 2014, de Clases de Recreación: http://tatiz94.blogspot.com/</a:t>
            </a:r>
            <a:endParaRPr lang="es-ES_tradnl" dirty="0" smtClean="0"/>
          </a:p>
          <a:p>
            <a:r>
              <a:rPr lang="es-ES" dirty="0" smtClean="0"/>
              <a:t>Fiori, N. (2006). </a:t>
            </a:r>
            <a:r>
              <a:rPr lang="es-ES" i="1" dirty="0" smtClean="0"/>
              <a:t>Seminario de Campos de Aplicación del juego y la creatividad.</a:t>
            </a:r>
            <a:endParaRPr lang="es-ES_tradnl" dirty="0" smtClean="0"/>
          </a:p>
          <a:p>
            <a:r>
              <a:rPr lang="es-ES" dirty="0" smtClean="0"/>
              <a:t>García, J. (16 de Septiembre de 2011). </a:t>
            </a:r>
            <a:r>
              <a:rPr lang="es-ES" i="1" dirty="0" smtClean="0"/>
              <a:t>efdeportes.</a:t>
            </a:r>
            <a:r>
              <a:rPr lang="es-ES" dirty="0" smtClean="0"/>
              <a:t> Recuperado el Sábado de Febrero de 2014, de efdeportes: http://www.efdeportes.com/efd160/personas-con-discapacidad-en-ef-espana.htm</a:t>
            </a:r>
            <a:endParaRPr lang="es-ES_tradnl" dirty="0" smtClean="0"/>
          </a:p>
          <a:p>
            <a:r>
              <a:rPr lang="es-ES" dirty="0" smtClean="0"/>
              <a:t>gerza, M. (27 de Mayo de 2012). </a:t>
            </a:r>
            <a:r>
              <a:rPr lang="es-ES" i="1" dirty="0" smtClean="0"/>
              <a:t>Gerza.com.</a:t>
            </a:r>
            <a:r>
              <a:rPr lang="es-ES" dirty="0" smtClean="0"/>
              <a:t> Recuperado el Jueves de Marzo de 2014, de Gerza.com: http://gerza.com/</a:t>
            </a:r>
            <a:endParaRPr lang="es-ES_tradnl" dirty="0" smtClean="0"/>
          </a:p>
          <a:p>
            <a:r>
              <a:rPr lang="es-ES" dirty="0" smtClean="0"/>
              <a:t>Gomez, A. G. (1998). Programa para la mejora de habilidades sociales y la autoestima. Cáceres.</a:t>
            </a:r>
            <a:endParaRPr lang="es-ES_tradnl" dirty="0" smtClean="0"/>
          </a:p>
          <a:p>
            <a:r>
              <a:rPr lang="es-ES" dirty="0" smtClean="0"/>
              <a:t>Gracia, V. (martes de Octubre de 2009). </a:t>
            </a:r>
            <a:r>
              <a:rPr lang="es-ES" i="1" dirty="0" smtClean="0"/>
              <a:t>Monografías .com</a:t>
            </a:r>
            <a:r>
              <a:rPr lang="es-ES" dirty="0" smtClean="0"/>
              <a:t>. Recuperado el Miércoles de Febrero de 2014, de Monografías.com: http://www.monografias.com/trabajos5/autoest/autoest.shtml</a:t>
            </a:r>
            <a:endParaRPr lang="es-ES_tradnl" dirty="0" smtClean="0"/>
          </a:p>
          <a:p>
            <a:r>
              <a:rPr lang="es-ES" dirty="0" smtClean="0"/>
              <a:t>Hacer ejercicio al aire libre ayuda a mejorar la salud mental. (2010). </a:t>
            </a:r>
            <a:r>
              <a:rPr lang="es-ES" i="1" dirty="0" smtClean="0"/>
              <a:t>Instituto Gerontológico</a:t>
            </a:r>
            <a:r>
              <a:rPr lang="es-ES" dirty="0" smtClean="0"/>
              <a:t> .</a:t>
            </a:r>
            <a:endParaRPr lang="es-ES_tradnl" dirty="0" smtClean="0"/>
          </a:p>
          <a:p>
            <a:r>
              <a:rPr lang="es-ES" dirty="0" smtClean="0"/>
              <a:t>Jhon Trejos, M. C. (14 al 17 de Septiembre de 2006). </a:t>
            </a:r>
            <a:r>
              <a:rPr lang="es-ES" i="1" dirty="0" smtClean="0"/>
              <a:t>Funlibre</a:t>
            </a:r>
            <a:r>
              <a:rPr lang="es-ES" dirty="0" smtClean="0"/>
              <a:t>. Recuperado el Lunes de Enero de 2014, de Funlibre: http://www.redcreacion.org/documentos/congreso9/JJTrejos.html</a:t>
            </a:r>
            <a:endParaRPr lang="es-ES_tradnl" dirty="0" smtClean="0"/>
          </a:p>
          <a:p>
            <a:r>
              <a:rPr lang="es-ES" dirty="0" smtClean="0"/>
              <a:t>María Cecilia López Herrera, M. A. (2011). Recreación sana ¿Opción o necesidad? </a:t>
            </a:r>
            <a:r>
              <a:rPr lang="es-ES" i="1" dirty="0" smtClean="0"/>
              <a:t>Contribuciones a las Ciencias Sociales</a:t>
            </a:r>
            <a:r>
              <a:rPr lang="es-ES" dirty="0" smtClean="0"/>
              <a:t> .</a:t>
            </a:r>
            <a:endParaRPr lang="es-ES_tradnl" dirty="0" smtClean="0"/>
          </a:p>
          <a:p>
            <a:r>
              <a:rPr lang="es-ES" dirty="0" smtClean="0"/>
              <a:t>Morales, E. P. (2006). </a:t>
            </a:r>
            <a:r>
              <a:rPr lang="es-ES" i="1" dirty="0" smtClean="0"/>
              <a:t>Introducción a la Programación de la recreación.</a:t>
            </a:r>
            <a:r>
              <a:rPr lang="es-ES" dirty="0" smtClean="0"/>
              <a:t> México.</a:t>
            </a:r>
            <a:endParaRPr lang="es-ES_tradnl" dirty="0" smtClean="0"/>
          </a:p>
          <a:p>
            <a:r>
              <a:rPr lang="es-ES" dirty="0" smtClean="0"/>
              <a:t>Navarros, M. (2009). </a:t>
            </a:r>
            <a:r>
              <a:rPr lang="es-ES" i="1" dirty="0" smtClean="0"/>
              <a:t>Autoconocimiento y autoestima.</a:t>
            </a:r>
            <a:r>
              <a:rPr lang="es-ES" dirty="0" smtClean="0"/>
              <a:t> Barcelona.</a:t>
            </a:r>
            <a:endParaRPr lang="es-ES_tradnl" dirty="0" smtClean="0"/>
          </a:p>
          <a:p>
            <a:r>
              <a:rPr lang="es-ES" dirty="0" smtClean="0"/>
              <a:t>Oscar Incaborne, L. A. (2006). </a:t>
            </a:r>
            <a:r>
              <a:rPr lang="es-ES" i="1" dirty="0" smtClean="0"/>
              <a:t>Recreación y animación de la teoría de la práctica.</a:t>
            </a:r>
            <a:endParaRPr lang="es-ES_tradnl" dirty="0" smtClean="0"/>
          </a:p>
          <a:p>
            <a:r>
              <a:rPr lang="es-ES" dirty="0" smtClean="0"/>
              <a:t>Peterson, C. S. (2000). </a:t>
            </a:r>
            <a:r>
              <a:rPr lang="es-ES" i="1" dirty="0" smtClean="0"/>
              <a:t>Diseño de Programas de Recreación Terapeutica.</a:t>
            </a:r>
            <a:endParaRPr lang="es-ES_tradnl" dirty="0" smtClean="0"/>
          </a:p>
          <a:p>
            <a:r>
              <a:rPr lang="es-ES" dirty="0" smtClean="0"/>
              <a:t>Social, M. C. (2013). </a:t>
            </a:r>
            <a:r>
              <a:rPr lang="es-ES" i="1" dirty="0" smtClean="0"/>
              <a:t>Sistema Integrado de Indicadores Sociales del Ecuador -SIISE.</a:t>
            </a:r>
            <a:endParaRPr lang="es-ES_tradnl" dirty="0" smtClean="0"/>
          </a:p>
          <a:p>
            <a:r>
              <a:rPr lang="es-ES" dirty="0" smtClean="0"/>
              <a:t>Suárez, M. (29 de Junio de 2013). </a:t>
            </a:r>
            <a:r>
              <a:rPr lang="es-ES" i="1" dirty="0" smtClean="0"/>
              <a:t>Monografías.com</a:t>
            </a:r>
            <a:r>
              <a:rPr lang="es-ES" dirty="0" smtClean="0"/>
              <a:t>. Recuperado el Viernes de Agoto de 2014, de Monografías.com: http://www.monografias.com/usuario/perfiles/mario_suarez_7</a:t>
            </a:r>
            <a:endParaRPr lang="es-ES_tradnl" dirty="0" smtClean="0"/>
          </a:p>
          <a:p>
            <a:r>
              <a:rPr lang="es-ES" dirty="0" smtClean="0"/>
              <a:t>Tipos de recreación. (2012). </a:t>
            </a:r>
            <a:r>
              <a:rPr lang="es-ES" i="1" dirty="0" smtClean="0"/>
              <a:t>Tipos de</a:t>
            </a:r>
            <a:r>
              <a:rPr lang="es-ES" dirty="0" smtClean="0"/>
              <a:t> .</a:t>
            </a:r>
            <a:endParaRPr lang="es-ES_tradnl" dirty="0" smtClean="0"/>
          </a:p>
          <a:p>
            <a:r>
              <a:rPr lang="es-ES" dirty="0" smtClean="0"/>
              <a:t>UNICEF. (2006). </a:t>
            </a:r>
            <a:r>
              <a:rPr lang="es-ES" i="1" dirty="0" smtClean="0"/>
              <a:t>Argumentos y Herramientas para contribuir a la Inversión social de los Adolescentes de América Latina.</a:t>
            </a:r>
            <a:r>
              <a:rPr lang="es-ES" dirty="0" smtClean="0"/>
              <a:t> Del Saber.</a:t>
            </a:r>
            <a:endParaRPr lang="es-ES_tradnl" dirty="0" smtClean="0"/>
          </a:p>
          <a:p>
            <a:r>
              <a:rPr lang="es-ES" dirty="0" smtClean="0"/>
              <a:t>Ureña, G. (2012). Recreación Terapéutica y bienestar.</a:t>
            </a:r>
            <a:endParaRPr lang="es-ES_tradnl" dirty="0" smtClean="0"/>
          </a:p>
          <a:p>
            <a:r>
              <a:rPr lang="es-ES" dirty="0" smtClean="0"/>
              <a:t>Vernieri, M. j. (2006). </a:t>
            </a:r>
            <a:r>
              <a:rPr lang="es-ES" i="1" dirty="0" smtClean="0"/>
              <a:t>Adolescencia y Autoestima.</a:t>
            </a:r>
            <a:r>
              <a:rPr lang="es-ES" dirty="0" smtClean="0"/>
              <a:t> Buenos Aires: CI 427.</a:t>
            </a:r>
            <a:endParaRPr lang="es-ES_tradnl" dirty="0" smtClean="0"/>
          </a:p>
          <a:p>
            <a:pPr>
              <a:buNone/>
            </a:pPr>
            <a:r>
              <a:rPr lang="es-ES" dirty="0" smtClean="0"/>
              <a:t> </a:t>
            </a:r>
            <a:endParaRPr lang="es-ES_tradnl" dirty="0" smtClean="0"/>
          </a:p>
          <a:p>
            <a:pPr>
              <a:buNone/>
            </a:pPr>
            <a:endParaRPr lang="es-ES_tradnl"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14282" y="214290"/>
            <a:ext cx="8572560" cy="6429420"/>
          </a:xfrm>
          <a:prstGeom prst="rect">
            <a:avLst/>
          </a:prstGeom>
          <a:noFill/>
          <a:ln w="9525">
            <a:noFill/>
            <a:miter lim="800000"/>
            <a:headEnd/>
            <a:tailEnd/>
          </a:ln>
          <a:effectLst/>
        </p:spPr>
      </p:pic>
      <p:sp>
        <p:nvSpPr>
          <p:cNvPr id="4" name="3 Rectángulo"/>
          <p:cNvSpPr/>
          <p:nvPr/>
        </p:nvSpPr>
        <p:spPr>
          <a:xfrm>
            <a:off x="500034" y="674542"/>
            <a:ext cx="8143933" cy="1754326"/>
          </a:xfrm>
          <a:prstGeom prst="rect">
            <a:avLst/>
          </a:prstGeom>
          <a:noFill/>
          <a:effectLst>
            <a:glow rad="228600">
              <a:schemeClr val="accent2">
                <a:satMod val="175000"/>
                <a:alpha val="40000"/>
              </a:schemeClr>
            </a:glow>
            <a:innerShdw blurRad="63500" dist="50800" dir="18900000">
              <a:prstClr val="black">
                <a:alpha val="50000"/>
              </a:prstClr>
            </a:innerShdw>
          </a:effectLst>
          <a:scene3d>
            <a:camera prst="perspectiveContrastingLeftFacing"/>
            <a:lightRig rig="threePt" dir="t"/>
          </a:scene3d>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 POR SU ATENCIÓN!!</a:t>
            </a:r>
            <a:endParaRPr lang="es-ES_trad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Rectángulo"/>
          <p:cNvSpPr/>
          <p:nvPr/>
        </p:nvSpPr>
        <p:spPr>
          <a:xfrm>
            <a:off x="2214546" y="1142984"/>
            <a:ext cx="5572164" cy="1500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2 Rectángulo"/>
          <p:cNvSpPr/>
          <p:nvPr/>
        </p:nvSpPr>
        <p:spPr>
          <a:xfrm>
            <a:off x="2000232" y="214290"/>
            <a:ext cx="6000792" cy="58477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s-ES" sz="3200" b="1" dirty="0" smtClean="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OBJETIVO GENERAL</a:t>
            </a:r>
            <a:endParaRPr lang="es-ES" sz="3200" b="1"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6385" name="Rectangle 1"/>
          <p:cNvSpPr>
            <a:spLocks noChangeArrowheads="1"/>
          </p:cNvSpPr>
          <p:nvPr/>
        </p:nvSpPr>
        <p:spPr bwMode="auto">
          <a:xfrm>
            <a:off x="2214546" y="1142984"/>
            <a:ext cx="550072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Diseñar y aplicar  un Programa  Recreativo y su incidencia en la autoestima  de las jóvenes de  la  Fundación Caminos de Esperanza” Talita Kumi” ubicada en la parroquia de Tumbaco  en los años 2013-2014.    </a:t>
            </a:r>
            <a:endParaRPr kumimoji="0" lang="es-ES" b="0" i="0" u="none" strike="noStrike" cap="none" normalizeH="0" baseline="0" dirty="0" smtClean="0">
              <a:ln>
                <a:noFill/>
              </a:ln>
              <a:solidFill>
                <a:schemeClr val="tx1"/>
              </a:solidFill>
              <a:effectLst/>
              <a:latin typeface="Arial" pitchFamily="34" charset="0"/>
            </a:endParaRPr>
          </a:p>
        </p:txBody>
      </p:sp>
      <p:sp>
        <p:nvSpPr>
          <p:cNvPr id="21" name="20 Flecha abajo"/>
          <p:cNvSpPr/>
          <p:nvPr/>
        </p:nvSpPr>
        <p:spPr>
          <a:xfrm>
            <a:off x="4857752" y="3429000"/>
            <a:ext cx="214314"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21 Rectángulo redondeado"/>
          <p:cNvSpPr/>
          <p:nvPr/>
        </p:nvSpPr>
        <p:spPr>
          <a:xfrm>
            <a:off x="928662" y="4071942"/>
            <a:ext cx="2500330" cy="25717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lgn="just" defTabSz="488950">
              <a:spcBef>
                <a:spcPts val="300"/>
              </a:spcBef>
              <a:spcAft>
                <a:spcPts val="600"/>
              </a:spcAft>
              <a:defRPr/>
            </a:pPr>
            <a:r>
              <a:rPr lang="es-MX" dirty="0" smtClean="0">
                <a:solidFill>
                  <a:schemeClr val="tx1"/>
                </a:solidFill>
              </a:rPr>
              <a:t>Realizar una pre evaluación del nivel de autoestima en las jóvenes de la Fundación Caminos de Esperanza “Talita Kumi”.</a:t>
            </a:r>
            <a:endParaRPr lang="es-ES_tradnl" dirty="0" smtClean="0">
              <a:solidFill>
                <a:schemeClr val="tx1"/>
              </a:solidFill>
            </a:endParaRPr>
          </a:p>
        </p:txBody>
      </p:sp>
      <p:sp>
        <p:nvSpPr>
          <p:cNvPr id="23" name="22 Rectángulo redondeado"/>
          <p:cNvSpPr/>
          <p:nvPr/>
        </p:nvSpPr>
        <p:spPr>
          <a:xfrm>
            <a:off x="3714744" y="4071942"/>
            <a:ext cx="2500330" cy="25717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lgn="just" defTabSz="488950">
              <a:spcBef>
                <a:spcPts val="300"/>
              </a:spcBef>
              <a:spcAft>
                <a:spcPts val="600"/>
              </a:spcAft>
              <a:defRPr/>
            </a:pPr>
            <a:r>
              <a:rPr lang="es-MX" dirty="0" smtClean="0">
                <a:solidFill>
                  <a:schemeClr val="tx1"/>
                </a:solidFill>
              </a:rPr>
              <a:t>Realizar la post evaluación del nivel de autoestima en las jóvenes de la Fundación Caminos de Esperanza “Talita Kumi”</a:t>
            </a:r>
            <a:endParaRPr lang="es-EC" b="1" u="sng" dirty="0">
              <a:solidFill>
                <a:schemeClr val="tx1"/>
              </a:solidFill>
              <a:latin typeface="Arial" pitchFamily="34" charset="0"/>
              <a:cs typeface="Arial" pitchFamily="34" charset="0"/>
            </a:endParaRPr>
          </a:p>
        </p:txBody>
      </p:sp>
      <p:sp>
        <p:nvSpPr>
          <p:cNvPr id="24" name="23 Rectángulo redondeado"/>
          <p:cNvSpPr/>
          <p:nvPr/>
        </p:nvSpPr>
        <p:spPr>
          <a:xfrm>
            <a:off x="6572264" y="4143380"/>
            <a:ext cx="2286016" cy="2500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lgn="just" defTabSz="488950">
              <a:spcBef>
                <a:spcPts val="300"/>
              </a:spcBef>
              <a:spcAft>
                <a:spcPts val="600"/>
              </a:spcAft>
              <a:defRPr/>
            </a:pPr>
            <a:r>
              <a:rPr lang="es-MX" dirty="0" smtClean="0">
                <a:solidFill>
                  <a:schemeClr val="tx1"/>
                </a:solidFill>
              </a:rPr>
              <a:t>Comparar datos y desarrollar el sentimiento  valoración persona</a:t>
            </a:r>
            <a:endParaRPr lang="es-EC" b="1" u="sng" dirty="0">
              <a:solidFill>
                <a:schemeClr val="tx1"/>
              </a:solidFill>
              <a:latin typeface="Arial" pitchFamily="34" charset="0"/>
              <a:cs typeface="Arial" pitchFamily="34" charset="0"/>
            </a:endParaRPr>
          </a:p>
        </p:txBody>
      </p:sp>
      <p:sp>
        <p:nvSpPr>
          <p:cNvPr id="25" name="24 Flecha abajo"/>
          <p:cNvSpPr/>
          <p:nvPr/>
        </p:nvSpPr>
        <p:spPr>
          <a:xfrm>
            <a:off x="4786314" y="785794"/>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28 Rectángulo"/>
          <p:cNvSpPr/>
          <p:nvPr/>
        </p:nvSpPr>
        <p:spPr>
          <a:xfrm>
            <a:off x="2428860" y="2957452"/>
            <a:ext cx="5143536" cy="40011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s-ES" sz="2000" b="1" dirty="0" smtClean="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rPr>
              <a:t>OBJETIVOS ESPECÍFICOS</a:t>
            </a:r>
            <a:endParaRPr lang="es-ES" sz="2000" b="1"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29 Flecha abajo"/>
          <p:cNvSpPr/>
          <p:nvPr/>
        </p:nvSpPr>
        <p:spPr>
          <a:xfrm>
            <a:off x="2428860" y="3429000"/>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31 Flecha abajo"/>
          <p:cNvSpPr/>
          <p:nvPr/>
        </p:nvSpPr>
        <p:spPr>
          <a:xfrm>
            <a:off x="7358082" y="3429000"/>
            <a:ext cx="214314"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1 Imagen" descr="C:\Documents and Settings\mpalacios\Escritorio\LOGOTIPOS UNIVERSIDADa\LOGO PRINCIPAL.PNG"/>
          <p:cNvPicPr>
            <a:picLocks noChangeAspect="1" noChangeArrowheads="1"/>
          </p:cNvPicPr>
          <p:nvPr/>
        </p:nvPicPr>
        <p:blipFill>
          <a:blip r:embed="rId2"/>
          <a:srcRect/>
          <a:stretch>
            <a:fillRect/>
          </a:stretch>
        </p:blipFill>
        <p:spPr bwMode="auto">
          <a:xfrm>
            <a:off x="539750" y="476250"/>
            <a:ext cx="3311525" cy="1008063"/>
          </a:xfrm>
          <a:prstGeom prst="rect">
            <a:avLst/>
          </a:prstGeom>
          <a:noFill/>
          <a:ln w="9525">
            <a:noFill/>
            <a:miter lim="800000"/>
            <a:headEnd/>
            <a:tailEnd/>
          </a:ln>
        </p:spPr>
      </p:pic>
      <p:sp>
        <p:nvSpPr>
          <p:cNvPr id="7" name="6 Rectángulo"/>
          <p:cNvSpPr/>
          <p:nvPr/>
        </p:nvSpPr>
        <p:spPr>
          <a:xfrm>
            <a:off x="928662" y="1785926"/>
            <a:ext cx="7099721" cy="230832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s-ES" sz="4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CAPITULO   II</a:t>
            </a:r>
          </a:p>
          <a:p>
            <a:pPr algn="ctr">
              <a:defRPr/>
            </a:pPr>
            <a:endParaRPr lang="es-ES" sz="4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r>
              <a:rPr lang="es-E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MARCO TEÓRICO</a:t>
            </a:r>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1714488"/>
            <a:ext cx="2500330" cy="4500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1600" dirty="0" smtClean="0">
                <a:solidFill>
                  <a:srgbClr val="000000"/>
                </a:solidFill>
              </a:rPr>
              <a:t>Se entiende por recreación a todas aquellas actividades y situaciones en las cuales esté puesta en marcha la diversión, como así también a través de ella la relajación y el entretenimiento. Son casi infinitas las posibilidades de recreación que existen hoy en día, especialmente porque cada persona puede descubrir y desarrollar intereses por distintas.</a:t>
            </a:r>
            <a:endParaRPr lang="es-ES_tradnl" sz="1600" dirty="0" smtClean="0">
              <a:solidFill>
                <a:srgbClr val="000000"/>
              </a:solidFill>
            </a:endParaRPr>
          </a:p>
        </p:txBody>
      </p:sp>
      <p:sp>
        <p:nvSpPr>
          <p:cNvPr id="5" name="4 Rectángulo"/>
          <p:cNvSpPr/>
          <p:nvPr/>
        </p:nvSpPr>
        <p:spPr>
          <a:xfrm>
            <a:off x="214282" y="357166"/>
            <a:ext cx="2571768" cy="9286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_tradnl" sz="1600" b="1" dirty="0" smtClean="0"/>
              <a:t>RECREACIÓN</a:t>
            </a:r>
            <a:endParaRPr lang="es-ES_tradnl" sz="1600" b="1" dirty="0"/>
          </a:p>
        </p:txBody>
      </p:sp>
      <p:sp>
        <p:nvSpPr>
          <p:cNvPr id="6" name="5 Rectángulo"/>
          <p:cNvSpPr/>
          <p:nvPr/>
        </p:nvSpPr>
        <p:spPr>
          <a:xfrm>
            <a:off x="3143240" y="357166"/>
            <a:ext cx="2500330" cy="10001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_tradnl" sz="1600" b="1" dirty="0" smtClean="0"/>
              <a:t>RECREACIÓN PSICOTERAPEÚTICA</a:t>
            </a:r>
            <a:endParaRPr lang="es-ES_tradnl" sz="1600" b="1" dirty="0"/>
          </a:p>
        </p:txBody>
      </p:sp>
      <p:sp>
        <p:nvSpPr>
          <p:cNvPr id="7" name="6 Rectángulo"/>
          <p:cNvSpPr/>
          <p:nvPr/>
        </p:nvSpPr>
        <p:spPr>
          <a:xfrm>
            <a:off x="3143240" y="1714488"/>
            <a:ext cx="2500330" cy="450059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 dirty="0" smtClean="0"/>
              <a:t>Es una estrategia terapéutica que consiste en la implementación de actividades recreativas fundamentadas en teorías y técnicas psicoterapéuticas, que buscan mantener y/o mejorar la salud mental de personas y comunidades con necesidades específicas</a:t>
            </a:r>
            <a:endParaRPr lang="es-ES_tradnl" dirty="0"/>
          </a:p>
        </p:txBody>
      </p:sp>
      <p:sp>
        <p:nvSpPr>
          <p:cNvPr id="8" name="7 Rectángulo"/>
          <p:cNvSpPr/>
          <p:nvPr/>
        </p:nvSpPr>
        <p:spPr>
          <a:xfrm>
            <a:off x="6072198" y="357166"/>
            <a:ext cx="2500330" cy="10001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_tradnl" sz="1600" b="1" dirty="0" smtClean="0"/>
              <a:t>PROGRAMA RECREATIVO</a:t>
            </a:r>
            <a:endParaRPr lang="es-ES_tradnl" sz="1600" dirty="0"/>
          </a:p>
        </p:txBody>
      </p:sp>
      <p:sp>
        <p:nvSpPr>
          <p:cNvPr id="9" name="8 Rectángulo"/>
          <p:cNvSpPr/>
          <p:nvPr/>
        </p:nvSpPr>
        <p:spPr>
          <a:xfrm>
            <a:off x="6072198" y="1714488"/>
            <a:ext cx="2500330" cy="45005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s-ES" dirty="0" smtClean="0"/>
              <a:t>El programa es un medio con actividades seleccionadas y administradas por un equipo de profesionales entrenados,  que están técnicamente capacitados y cuyas acciones buscan de manera específica alcanzar determinados objetivos deseados por la organización, la comunidad y los participantes en general.</a:t>
            </a:r>
            <a:endParaRPr lang="es-ES_tradnl" dirty="0" smtClean="0"/>
          </a:p>
        </p:txBody>
      </p:sp>
      <p:sp>
        <p:nvSpPr>
          <p:cNvPr id="10" name="9 Flecha arriba y abajo"/>
          <p:cNvSpPr/>
          <p:nvPr/>
        </p:nvSpPr>
        <p:spPr>
          <a:xfrm>
            <a:off x="1214414" y="1357298"/>
            <a:ext cx="571504" cy="3571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10 Flecha arriba y abajo"/>
          <p:cNvSpPr/>
          <p:nvPr/>
        </p:nvSpPr>
        <p:spPr>
          <a:xfrm>
            <a:off x="4429124" y="1357298"/>
            <a:ext cx="214314" cy="357190"/>
          </a:xfrm>
          <a:prstGeom prst="up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_tradnl"/>
          </a:p>
        </p:txBody>
      </p:sp>
      <p:sp>
        <p:nvSpPr>
          <p:cNvPr id="12" name="11 Flecha arriba y abajo"/>
          <p:cNvSpPr/>
          <p:nvPr/>
        </p:nvSpPr>
        <p:spPr>
          <a:xfrm>
            <a:off x="6929454" y="1285860"/>
            <a:ext cx="357190" cy="428628"/>
          </a:xfrm>
          <a:prstGeom prst="up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_trad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3 Rectángulo redondeado"/>
          <p:cNvSpPr/>
          <p:nvPr/>
        </p:nvSpPr>
        <p:spPr>
          <a:xfrm>
            <a:off x="4929190" y="500066"/>
            <a:ext cx="4000528" cy="600076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r>
              <a:rPr lang="es-ES" sz="2800" b="1" i="1" dirty="0" smtClean="0"/>
              <a:t>Área Físico Deportiva</a:t>
            </a:r>
            <a:endParaRPr lang="es-ES_tradnl" sz="2800" b="1" i="1" dirty="0" smtClean="0"/>
          </a:p>
          <a:p>
            <a:pPr lvl="0"/>
            <a:r>
              <a:rPr lang="es-ES" sz="2800" b="1" i="1" dirty="0" smtClean="0"/>
              <a:t>Área al aire libre</a:t>
            </a:r>
            <a:endParaRPr lang="es-ES_tradnl" sz="2800" b="1" i="1" dirty="0" smtClean="0"/>
          </a:p>
          <a:p>
            <a:pPr lvl="0"/>
            <a:r>
              <a:rPr lang="es-ES" sz="2800" b="1" i="1" dirty="0" smtClean="0"/>
              <a:t>Área Acuática</a:t>
            </a:r>
            <a:endParaRPr lang="es-ES_tradnl" sz="2800" b="1" i="1" dirty="0" smtClean="0"/>
          </a:p>
          <a:p>
            <a:pPr lvl="0"/>
            <a:r>
              <a:rPr lang="es-ES" sz="2800" b="1" i="1" dirty="0" smtClean="0"/>
              <a:t>Área Lúdica</a:t>
            </a:r>
            <a:endParaRPr lang="es-ES_tradnl" sz="2800" b="1" i="1" dirty="0" smtClean="0"/>
          </a:p>
          <a:p>
            <a:pPr lvl="0"/>
            <a:r>
              <a:rPr lang="es-ES" sz="2800" b="1" i="1" dirty="0" smtClean="0"/>
              <a:t>Área Manual</a:t>
            </a:r>
            <a:endParaRPr lang="es-ES_tradnl" sz="2800" b="1" i="1" dirty="0" smtClean="0"/>
          </a:p>
          <a:p>
            <a:pPr lvl="0"/>
            <a:r>
              <a:rPr lang="es-ES" sz="2800" b="1" i="1" dirty="0" smtClean="0"/>
              <a:t>Área Artística</a:t>
            </a:r>
            <a:endParaRPr lang="es-ES_tradnl" sz="2800" b="1" i="1" dirty="0" smtClean="0"/>
          </a:p>
          <a:p>
            <a:pPr lvl="0"/>
            <a:r>
              <a:rPr lang="es-ES" sz="2800" b="1" i="1" dirty="0" smtClean="0"/>
              <a:t>Área de la Salud</a:t>
            </a:r>
            <a:endParaRPr lang="es-ES_tradnl" sz="2800" b="1" i="1" dirty="0" smtClean="0"/>
          </a:p>
          <a:p>
            <a:pPr lvl="0"/>
            <a:r>
              <a:rPr lang="es-ES" sz="2800" b="1" i="1" dirty="0" smtClean="0"/>
              <a:t>Área Conmemorativa </a:t>
            </a:r>
            <a:endParaRPr lang="es-ES_tradnl" sz="2800" b="1" i="1" dirty="0" smtClean="0"/>
          </a:p>
        </p:txBody>
      </p:sp>
      <p:sp>
        <p:nvSpPr>
          <p:cNvPr id="2" name="1 Título"/>
          <p:cNvSpPr>
            <a:spLocks noGrp="1"/>
          </p:cNvSpPr>
          <p:nvPr>
            <p:ph type="title"/>
          </p:nvPr>
        </p:nvSpPr>
        <p:spPr>
          <a:xfrm>
            <a:off x="457200" y="2714620"/>
            <a:ext cx="3257544" cy="1714512"/>
          </a:xfrm>
          <a:no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s-ES_tradnl" sz="3200" b="1" dirty="0" smtClean="0">
                <a:solidFill>
                  <a:schemeClr val="accent6">
                    <a:lumMod val="40000"/>
                    <a:lumOff val="60000"/>
                  </a:schemeClr>
                </a:solidFill>
              </a:rPr>
              <a:t>ÁREAS RECREATIVAS UTILIZADAS</a:t>
            </a:r>
            <a:endParaRPr lang="es-ES_tradnl" sz="3200" b="1" dirty="0">
              <a:solidFill>
                <a:schemeClr val="accent6">
                  <a:lumMod val="40000"/>
                  <a:lumOff val="60000"/>
                </a:schemeClr>
              </a:solidFill>
            </a:endParaRPr>
          </a:p>
        </p:txBody>
      </p:sp>
      <p:sp>
        <p:nvSpPr>
          <p:cNvPr id="6" name="5 Flecha izquierda y derecha"/>
          <p:cNvSpPr/>
          <p:nvPr/>
        </p:nvSpPr>
        <p:spPr>
          <a:xfrm>
            <a:off x="3786182" y="3357562"/>
            <a:ext cx="1143008" cy="642942"/>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2941</TotalTime>
  <Words>3071</Words>
  <Application>Microsoft Office PowerPoint</Application>
  <PresentationFormat>Presentación en pantalla (4:3)</PresentationFormat>
  <Paragraphs>572</Paragraphs>
  <Slides>54</Slides>
  <Notes>1</Notes>
  <HiddenSlides>0</HiddenSlides>
  <MMClips>0</MMClips>
  <ScaleCrop>false</ScaleCrop>
  <HeadingPairs>
    <vt:vector size="4" baseType="variant">
      <vt:variant>
        <vt:lpstr>Tema</vt:lpstr>
      </vt:variant>
      <vt:variant>
        <vt:i4>4</vt:i4>
      </vt:variant>
      <vt:variant>
        <vt:lpstr>Títulos de diapositiva</vt:lpstr>
      </vt:variant>
      <vt:variant>
        <vt:i4>54</vt:i4>
      </vt:variant>
    </vt:vector>
  </HeadingPairs>
  <TitlesOfParts>
    <vt:vector size="58" baseType="lpstr">
      <vt:lpstr>Solsticio</vt:lpstr>
      <vt:lpstr>Brío</vt:lpstr>
      <vt:lpstr>2_Metro</vt:lpstr>
      <vt:lpstr>Intermedio</vt:lpstr>
      <vt:lpstr>Diapositiva 1</vt:lpstr>
      <vt:lpstr>TEMA: “Aplicación de un Programa  Recreativo y su incidencia en la autoestima de las Jóvenes de la Fundación Caminos de Esperanza “Talita Kumi”. Propuesta Alternativa”.</vt:lpstr>
      <vt:lpstr>Diapositiva 3</vt:lpstr>
      <vt:lpstr>Diapositiva 4</vt:lpstr>
      <vt:lpstr>Diapositiva 5</vt:lpstr>
      <vt:lpstr>Diapositiva 6</vt:lpstr>
      <vt:lpstr>Diapositiva 7</vt:lpstr>
      <vt:lpstr>Diapositiva 8</vt:lpstr>
      <vt:lpstr>ÁREAS RECREATIVAS UTILIZADAS</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SATISFACCIÓN</vt:lpstr>
      <vt:lpstr>ACEPTACIÓN</vt:lpstr>
      <vt:lpstr>Diapositiva 23</vt:lpstr>
      <vt:lpstr>Diapositiva 24</vt:lpstr>
      <vt:lpstr>Diapositiva 25</vt:lpstr>
      <vt:lpstr>Diapositiva 26</vt:lpstr>
      <vt:lpstr>Diapositiva 27</vt:lpstr>
      <vt:lpstr> ANÁLISIS COMPARATIVO CUESTIONARIO DE AUTOESTIMA INICIAL Y FINAL </vt:lpstr>
      <vt:lpstr> ANÁLISIS COMPARATIVO CUESTIONARIO DE AUTOESTIMA INICIAL Y FINAL </vt:lpstr>
      <vt:lpstr>Diapositiva 30</vt:lpstr>
      <vt:lpstr>PROPUESTA ALTERNATIVA</vt:lpstr>
      <vt:lpstr>OBJETIVOS</vt:lpstr>
      <vt:lpstr>Diapositiva 33</vt:lpstr>
      <vt:lpstr>PROGRAMA RECREATIVO GENERAL</vt:lpstr>
      <vt:lpstr>CORRELACIÓN AREAS RECREATIVAS Y AUTOESTIMA</vt:lpstr>
      <vt:lpstr>PROGRAMA RECREATIVO COMPLETO  20 SEMANAS</vt:lpstr>
      <vt:lpstr>Diapositiva 37</vt:lpstr>
      <vt:lpstr>Diapositiva 38</vt:lpstr>
      <vt:lpstr>Diapositiva 39</vt:lpstr>
      <vt:lpstr>CONCLUSIONES</vt:lpstr>
      <vt:lpstr>CONCLUSIONES</vt:lpstr>
      <vt:lpstr>CONCLUSIONES</vt:lpstr>
      <vt:lpstr>CONCLUSIONES</vt:lpstr>
      <vt:lpstr>CONCLUSIONES</vt:lpstr>
      <vt:lpstr>CONCLUSIONES</vt:lpstr>
      <vt:lpstr>Diapositiva 46</vt:lpstr>
      <vt:lpstr>RECOMENDACIONES </vt:lpstr>
      <vt:lpstr>RECOMENDACIONES </vt:lpstr>
      <vt:lpstr>RECOMENDACIONES </vt:lpstr>
      <vt:lpstr>RECOMENDACIONES </vt:lpstr>
      <vt:lpstr>RECOMENDACIONES </vt:lpstr>
      <vt:lpstr>RECOMENDACIONES </vt:lpstr>
      <vt:lpstr>BIBLIOGRAFÍA</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ESCRIBA EL TEMA DE SU INVESTIGACIÓN</dc:title>
  <dc:creator>User</dc:creator>
  <cp:lastModifiedBy>WinuE</cp:lastModifiedBy>
  <cp:revision>295</cp:revision>
  <dcterms:created xsi:type="dcterms:W3CDTF">2014-03-29T14:24:53Z</dcterms:created>
  <dcterms:modified xsi:type="dcterms:W3CDTF">2014-11-08T16:26:05Z</dcterms:modified>
</cp:coreProperties>
</file>