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5" r:id="rId38"/>
    <p:sldId id="292" r:id="rId39"/>
    <p:sldId id="293"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1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11/20/2014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11/20/2014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11/20/2014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11/20/2014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11/20/2014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Dibujo_de_Microsoft_Visio1.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package" Target="../embeddings/Dibujo_de_Microsoft_Visio2.vsd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package" Target="../embeddings/Dibujo_de_Microsoft_Visio3.vsd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5" y="1916493"/>
            <a:ext cx="8825658" cy="3329581"/>
          </a:xfrm>
        </p:spPr>
        <p:txBody>
          <a:bodyPr/>
          <a:lstStyle/>
          <a:p>
            <a:pPr algn="ctr"/>
            <a:r>
              <a:rPr lang="es-EC" sz="3600" b="1" dirty="0" smtClean="0"/>
              <a:t>PROYECTO DE GRADO: </a:t>
            </a:r>
            <a:br>
              <a:rPr lang="es-EC" sz="3600" b="1" dirty="0" smtClean="0"/>
            </a:br>
            <a:r>
              <a:rPr lang="es-EC" sz="3600" b="1" dirty="0" smtClean="0"/>
              <a:t>DISEÑO Y CONSTRUCCIÓN DE UN ROBOT PARA INSPECCIÓN VISUAL DE TUBERÍA OPERADO REMOTAMENTE PARA LA EMPRESA FSB RECUBRIMIENTOS INDUSTRIALES</a:t>
            </a:r>
            <a:endParaRPr lang="en-US" sz="3600" b="1" dirty="0"/>
          </a:p>
        </p:txBody>
      </p:sp>
      <p:sp>
        <p:nvSpPr>
          <p:cNvPr id="3" name="Subtítulo 2"/>
          <p:cNvSpPr>
            <a:spLocks noGrp="1"/>
          </p:cNvSpPr>
          <p:nvPr>
            <p:ph type="subTitle" idx="1"/>
          </p:nvPr>
        </p:nvSpPr>
        <p:spPr>
          <a:xfrm>
            <a:off x="1154955" y="5388102"/>
            <a:ext cx="8825658" cy="1318620"/>
          </a:xfrm>
        </p:spPr>
        <p:txBody>
          <a:bodyPr/>
          <a:lstStyle/>
          <a:p>
            <a:r>
              <a:rPr lang="es-EC" dirty="0" smtClean="0">
                <a:solidFill>
                  <a:schemeClr val="tx1"/>
                </a:solidFill>
              </a:rPr>
              <a:t>Realizado por: Francisco Alejandro </a:t>
            </a:r>
            <a:r>
              <a:rPr lang="es-EC" dirty="0" err="1" smtClean="0">
                <a:solidFill>
                  <a:schemeClr val="tx1"/>
                </a:solidFill>
              </a:rPr>
              <a:t>Sanchez</a:t>
            </a:r>
            <a:r>
              <a:rPr lang="es-EC" dirty="0" smtClean="0">
                <a:solidFill>
                  <a:schemeClr val="tx1"/>
                </a:solidFill>
              </a:rPr>
              <a:t> Samaniego</a:t>
            </a:r>
          </a:p>
          <a:p>
            <a:r>
              <a:rPr lang="es-EC" dirty="0" smtClean="0">
                <a:solidFill>
                  <a:schemeClr val="tx1"/>
                </a:solidFill>
              </a:rPr>
              <a:t>Director: Ing. Fernando Olmedo</a:t>
            </a:r>
          </a:p>
          <a:p>
            <a:r>
              <a:rPr lang="es-EC" dirty="0" smtClean="0">
                <a:solidFill>
                  <a:schemeClr val="tx1"/>
                </a:solidFill>
              </a:rPr>
              <a:t>Codirector: Ing. Alejandro Chacón</a:t>
            </a:r>
            <a:endParaRPr lang="en-US" dirty="0">
              <a:solidFill>
                <a:schemeClr val="tx1"/>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248" y="62523"/>
            <a:ext cx="6912864" cy="1782956"/>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008" y="4798983"/>
            <a:ext cx="1837992" cy="2059017"/>
          </a:xfrm>
          <a:prstGeom prst="rect">
            <a:avLst/>
          </a:prstGeom>
        </p:spPr>
      </p:pic>
    </p:spTree>
    <p:extLst>
      <p:ext uri="{BB962C8B-B14F-4D97-AF65-F5344CB8AC3E}">
        <p14:creationId xmlns:p14="http://schemas.microsoft.com/office/powerpoint/2010/main" val="2942431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1532" y="422996"/>
            <a:ext cx="9404723" cy="1400530"/>
          </a:xfrm>
        </p:spPr>
        <p:txBody>
          <a:bodyPr/>
          <a:lstStyle/>
          <a:p>
            <a:r>
              <a:rPr lang="es-EC" dirty="0" smtClean="0"/>
              <a:t>APLICACIONES TELERROBÓTICA</a:t>
            </a:r>
            <a:endParaRPr lang="es-EC" dirty="0"/>
          </a:p>
        </p:txBody>
      </p:sp>
      <p:sp>
        <p:nvSpPr>
          <p:cNvPr id="3" name="Marcador de contenido 2"/>
          <p:cNvSpPr>
            <a:spLocks noGrp="1"/>
          </p:cNvSpPr>
          <p:nvPr>
            <p:ph idx="1"/>
          </p:nvPr>
        </p:nvSpPr>
        <p:spPr/>
        <p:txBody>
          <a:bodyPr/>
          <a:lstStyle/>
          <a:p>
            <a:r>
              <a:rPr lang="es-EC" dirty="0" smtClean="0"/>
              <a:t>Exploración espacial, marítima y terrestre.</a:t>
            </a:r>
          </a:p>
          <a:p>
            <a:r>
              <a:rPr lang="es-EC" dirty="0" smtClean="0"/>
              <a:t>Aplicaciones militares de vigilancia y ataque.</a:t>
            </a:r>
          </a:p>
          <a:p>
            <a:r>
              <a:rPr lang="es-EC" dirty="0" smtClean="0"/>
              <a:t>Medicina: Cirugía asistida. Sistema robótico “ZEUS”, operación “Lindbergh”, cirujano en Nueva York (EEUU) y el paciente en </a:t>
            </a:r>
            <a:r>
              <a:rPr lang="es-EC" dirty="0" err="1" smtClean="0"/>
              <a:t>Satrasburgo</a:t>
            </a:r>
            <a:r>
              <a:rPr lang="es-EC" dirty="0" smtClean="0"/>
              <a:t> (Francia).</a:t>
            </a:r>
          </a:p>
          <a:p>
            <a:r>
              <a:rPr lang="es-EC" dirty="0" smtClean="0"/>
              <a:t>Industria Nuclear.</a:t>
            </a:r>
            <a:endParaRPr lang="es-EC" dirty="0"/>
          </a:p>
        </p:txBody>
      </p:sp>
      <p:pic>
        <p:nvPicPr>
          <p:cNvPr id="4" name="Imagen 3"/>
          <p:cNvPicPr>
            <a:picLocks noChangeAspect="1"/>
          </p:cNvPicPr>
          <p:nvPr/>
        </p:nvPicPr>
        <p:blipFill>
          <a:blip r:embed="rId2"/>
          <a:stretch>
            <a:fillRect/>
          </a:stretch>
        </p:blipFill>
        <p:spPr>
          <a:xfrm>
            <a:off x="681532" y="4917463"/>
            <a:ext cx="1702187" cy="1530606"/>
          </a:xfrm>
          <a:prstGeom prst="rect">
            <a:avLst/>
          </a:prstGeom>
        </p:spPr>
      </p:pic>
      <p:pic>
        <p:nvPicPr>
          <p:cNvPr id="5" name="Imagen 4"/>
          <p:cNvPicPr>
            <a:picLocks noChangeAspect="1"/>
          </p:cNvPicPr>
          <p:nvPr/>
        </p:nvPicPr>
        <p:blipFill>
          <a:blip r:embed="rId3"/>
          <a:stretch>
            <a:fillRect/>
          </a:stretch>
        </p:blipFill>
        <p:spPr>
          <a:xfrm>
            <a:off x="2573896" y="4914841"/>
            <a:ext cx="2316695" cy="1533228"/>
          </a:xfrm>
          <a:prstGeom prst="rect">
            <a:avLst/>
          </a:prstGeom>
        </p:spPr>
      </p:pic>
      <p:pic>
        <p:nvPicPr>
          <p:cNvPr id="6" name="Imagen 5"/>
          <p:cNvPicPr>
            <a:picLocks noChangeAspect="1"/>
          </p:cNvPicPr>
          <p:nvPr/>
        </p:nvPicPr>
        <p:blipFill>
          <a:blip r:embed="rId4"/>
          <a:stretch>
            <a:fillRect/>
          </a:stretch>
        </p:blipFill>
        <p:spPr>
          <a:xfrm>
            <a:off x="7707437" y="4914841"/>
            <a:ext cx="3647900" cy="1562950"/>
          </a:xfrm>
          <a:prstGeom prst="rect">
            <a:avLst/>
          </a:prstGeom>
        </p:spPr>
      </p:pic>
      <p:pic>
        <p:nvPicPr>
          <p:cNvPr id="7" name="Imagen 6"/>
          <p:cNvPicPr>
            <a:picLocks noChangeAspect="1"/>
          </p:cNvPicPr>
          <p:nvPr/>
        </p:nvPicPr>
        <p:blipFill>
          <a:blip r:embed="rId5"/>
          <a:stretch>
            <a:fillRect/>
          </a:stretch>
        </p:blipFill>
        <p:spPr>
          <a:xfrm>
            <a:off x="5365665" y="4914841"/>
            <a:ext cx="1991019" cy="1539035"/>
          </a:xfrm>
          <a:prstGeom prst="rect">
            <a:avLst/>
          </a:prstGeom>
        </p:spPr>
      </p:pic>
    </p:spTree>
    <p:extLst>
      <p:ext uri="{BB962C8B-B14F-4D97-AF65-F5344CB8AC3E}">
        <p14:creationId xmlns:p14="http://schemas.microsoft.com/office/powerpoint/2010/main" val="28262776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ROBOTS MÓVILES</a:t>
            </a:r>
            <a:endParaRPr lang="es-EC" dirty="0"/>
          </a:p>
        </p:txBody>
      </p:sp>
      <p:sp>
        <p:nvSpPr>
          <p:cNvPr id="3" name="Marcador de contenido 2"/>
          <p:cNvSpPr>
            <a:spLocks noGrp="1"/>
          </p:cNvSpPr>
          <p:nvPr>
            <p:ph idx="1"/>
          </p:nvPr>
        </p:nvSpPr>
        <p:spPr>
          <a:xfrm>
            <a:off x="1103312" y="2052918"/>
            <a:ext cx="8946541" cy="3945545"/>
          </a:xfrm>
        </p:spPr>
        <p:txBody>
          <a:bodyPr/>
          <a:lstStyle/>
          <a:p>
            <a:r>
              <a:rPr lang="es-EC" dirty="0" smtClean="0"/>
              <a:t>Robots capaces de desplazarse.</a:t>
            </a:r>
          </a:p>
          <a:p>
            <a:r>
              <a:rPr lang="es-ES" dirty="0" smtClean="0"/>
              <a:t>Las </a:t>
            </a:r>
            <a:r>
              <a:rPr lang="es-ES" dirty="0"/>
              <a:t>maneras más comunes de </a:t>
            </a:r>
            <a:r>
              <a:rPr lang="es-ES" dirty="0" smtClean="0"/>
              <a:t>movilizarse </a:t>
            </a:r>
            <a:r>
              <a:rPr lang="es-EC" dirty="0"/>
              <a:t>sobre </a:t>
            </a:r>
            <a:r>
              <a:rPr lang="es-ES" dirty="0"/>
              <a:t>una superficie </a:t>
            </a:r>
            <a:r>
              <a:rPr lang="es-ES" dirty="0" smtClean="0"/>
              <a:t>sólida </a:t>
            </a:r>
            <a:r>
              <a:rPr lang="es-ES" dirty="0"/>
              <a:t>son: </a:t>
            </a:r>
            <a:r>
              <a:rPr lang="es-ES" dirty="0" smtClean="0"/>
              <a:t>ruedas, </a:t>
            </a:r>
            <a:r>
              <a:rPr lang="es-EC" dirty="0" smtClean="0"/>
              <a:t>cadenas </a:t>
            </a:r>
            <a:r>
              <a:rPr lang="es-EC" dirty="0"/>
              <a:t>y patas</a:t>
            </a:r>
            <a:r>
              <a:rPr lang="es-EC" dirty="0" smtClean="0"/>
              <a:t>.</a:t>
            </a:r>
          </a:p>
          <a:p>
            <a:r>
              <a:rPr lang="es-EC" dirty="0" smtClean="0"/>
              <a:t>Sistemas de tracción más utilizados:</a:t>
            </a:r>
          </a:p>
          <a:p>
            <a:pPr lvl="1"/>
            <a:r>
              <a:rPr lang="es-EC" dirty="0" smtClean="0"/>
              <a:t>Configuración </a:t>
            </a:r>
            <a:r>
              <a:rPr lang="es-EC" dirty="0" err="1" smtClean="0"/>
              <a:t>Ackerman</a:t>
            </a:r>
            <a:endParaRPr lang="es-EC" dirty="0" smtClean="0"/>
          </a:p>
          <a:p>
            <a:pPr lvl="1"/>
            <a:r>
              <a:rPr lang="es-EC" dirty="0" smtClean="0"/>
              <a:t>Configuración Triciclo</a:t>
            </a:r>
          </a:p>
          <a:p>
            <a:pPr lvl="1"/>
            <a:r>
              <a:rPr lang="es-EC" dirty="0" smtClean="0"/>
              <a:t>Configuración </a:t>
            </a:r>
            <a:r>
              <a:rPr lang="es-EC" dirty="0" err="1" smtClean="0"/>
              <a:t>Skid</a:t>
            </a:r>
            <a:r>
              <a:rPr lang="es-EC" dirty="0" err="1"/>
              <a:t>-</a:t>
            </a:r>
            <a:r>
              <a:rPr lang="es-EC" dirty="0" err="1" smtClean="0"/>
              <a:t>Steer</a:t>
            </a:r>
            <a:endParaRPr lang="es-EC" dirty="0" smtClean="0"/>
          </a:p>
          <a:p>
            <a:pPr marL="0" indent="0">
              <a:buNone/>
            </a:pPr>
            <a:endParaRPr lang="es-EC" dirty="0" smtClean="0"/>
          </a:p>
        </p:txBody>
      </p:sp>
    </p:spTree>
    <p:extLst>
      <p:ext uri="{BB962C8B-B14F-4D97-AF65-F5344CB8AC3E}">
        <p14:creationId xmlns:p14="http://schemas.microsoft.com/office/powerpoint/2010/main" val="10830572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ROBOTS PARA INSPECCIÓN DE TUBERÍA</a:t>
            </a:r>
            <a:endParaRPr lang="es-EC" dirty="0"/>
          </a:p>
        </p:txBody>
      </p:sp>
      <p:sp>
        <p:nvSpPr>
          <p:cNvPr id="3" name="Marcador de contenido 2"/>
          <p:cNvSpPr>
            <a:spLocks noGrp="1"/>
          </p:cNvSpPr>
          <p:nvPr>
            <p:ph idx="1"/>
          </p:nvPr>
        </p:nvSpPr>
        <p:spPr/>
        <p:txBody>
          <a:bodyPr/>
          <a:lstStyle/>
          <a:p>
            <a:r>
              <a:rPr lang="es-ES" dirty="0"/>
              <a:t>Actualmente en el mercado existen varios tipos de sistemas </a:t>
            </a:r>
            <a:r>
              <a:rPr lang="es-ES" dirty="0" smtClean="0"/>
              <a:t>robotizados para </a:t>
            </a:r>
            <a:r>
              <a:rPr lang="es-ES" dirty="0"/>
              <a:t>inspección de tubería, entre ellos, los más comerciales </a:t>
            </a:r>
            <a:r>
              <a:rPr lang="es-ES" dirty="0" smtClean="0"/>
              <a:t>son:</a:t>
            </a:r>
          </a:p>
          <a:p>
            <a:r>
              <a:rPr lang="it-IT" b="1" dirty="0"/>
              <a:t>Versatrax 300 </a:t>
            </a:r>
            <a:r>
              <a:rPr lang="it-IT" b="1" dirty="0" smtClean="0"/>
              <a:t>VL</a:t>
            </a:r>
          </a:p>
          <a:p>
            <a:endParaRPr lang="it-IT" b="1" dirty="0"/>
          </a:p>
          <a:p>
            <a:endParaRPr lang="it-IT" b="1" dirty="0" smtClean="0"/>
          </a:p>
          <a:p>
            <a:endParaRPr lang="it-IT" b="1" dirty="0"/>
          </a:p>
          <a:p>
            <a:r>
              <a:rPr lang="es-EC" b="1" dirty="0" err="1"/>
              <a:t>Versatrax</a:t>
            </a:r>
            <a:r>
              <a:rPr lang="es-EC" b="1" dirty="0"/>
              <a:t> 100 </a:t>
            </a:r>
            <a:endParaRPr lang="es-EC" dirty="0"/>
          </a:p>
        </p:txBody>
      </p:sp>
      <p:pic>
        <p:nvPicPr>
          <p:cNvPr id="5" name="Imagen 4"/>
          <p:cNvPicPr>
            <a:picLocks noChangeAspect="1"/>
          </p:cNvPicPr>
          <p:nvPr/>
        </p:nvPicPr>
        <p:blipFill>
          <a:blip r:embed="rId2"/>
          <a:stretch>
            <a:fillRect/>
          </a:stretch>
        </p:blipFill>
        <p:spPr>
          <a:xfrm>
            <a:off x="4641336" y="2950463"/>
            <a:ext cx="1997775" cy="1589747"/>
          </a:xfrm>
          <a:prstGeom prst="rect">
            <a:avLst/>
          </a:prstGeom>
        </p:spPr>
      </p:pic>
      <p:pic>
        <p:nvPicPr>
          <p:cNvPr id="7" name="Imagen 6"/>
          <p:cNvPicPr>
            <a:picLocks noChangeAspect="1"/>
          </p:cNvPicPr>
          <p:nvPr/>
        </p:nvPicPr>
        <p:blipFill>
          <a:blip r:embed="rId3"/>
          <a:stretch>
            <a:fillRect/>
          </a:stretch>
        </p:blipFill>
        <p:spPr>
          <a:xfrm>
            <a:off x="4641336" y="4760299"/>
            <a:ext cx="2084850" cy="1687770"/>
          </a:xfrm>
          <a:prstGeom prst="rect">
            <a:avLst/>
          </a:prstGeom>
        </p:spPr>
      </p:pic>
    </p:spTree>
    <p:extLst>
      <p:ext uri="{BB962C8B-B14F-4D97-AF65-F5344CB8AC3E}">
        <p14:creationId xmlns:p14="http://schemas.microsoft.com/office/powerpoint/2010/main" val="1034709341"/>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ROBOTS PARA INSPECCIÓN DE TUBERÍA</a:t>
            </a:r>
          </a:p>
        </p:txBody>
      </p:sp>
      <p:sp>
        <p:nvSpPr>
          <p:cNvPr id="3" name="Marcador de contenido 2"/>
          <p:cNvSpPr>
            <a:spLocks noGrp="1"/>
          </p:cNvSpPr>
          <p:nvPr>
            <p:ph idx="1"/>
          </p:nvPr>
        </p:nvSpPr>
        <p:spPr/>
        <p:txBody>
          <a:bodyPr/>
          <a:lstStyle/>
          <a:p>
            <a:r>
              <a:rPr lang="es-EC" b="1" dirty="0" smtClean="0"/>
              <a:t>MINIBADGER</a:t>
            </a:r>
          </a:p>
          <a:p>
            <a:endParaRPr lang="es-EC" b="1" dirty="0"/>
          </a:p>
          <a:p>
            <a:endParaRPr lang="es-EC" b="1" dirty="0" smtClean="0"/>
          </a:p>
          <a:p>
            <a:endParaRPr lang="es-EC" b="1" dirty="0"/>
          </a:p>
          <a:p>
            <a:endParaRPr lang="es-EC" b="1" dirty="0" smtClean="0"/>
          </a:p>
          <a:p>
            <a:r>
              <a:rPr lang="es-EC" b="1" dirty="0" err="1" smtClean="0"/>
              <a:t>Crawler</a:t>
            </a:r>
            <a:r>
              <a:rPr lang="es-EC" b="1" dirty="0" smtClean="0"/>
              <a:t> </a:t>
            </a:r>
            <a:r>
              <a:rPr lang="es-EC" b="1" dirty="0" err="1" smtClean="0"/>
              <a:t>Rovion</a:t>
            </a:r>
            <a:r>
              <a:rPr lang="es-EC" b="1" dirty="0" smtClean="0"/>
              <a:t> RX130</a:t>
            </a:r>
            <a:endParaRPr lang="es-EC" dirty="0"/>
          </a:p>
        </p:txBody>
      </p:sp>
      <p:pic>
        <p:nvPicPr>
          <p:cNvPr id="4" name="Imagen 3"/>
          <p:cNvPicPr>
            <a:picLocks noChangeAspect="1"/>
          </p:cNvPicPr>
          <p:nvPr/>
        </p:nvPicPr>
        <p:blipFill>
          <a:blip r:embed="rId2"/>
          <a:stretch>
            <a:fillRect/>
          </a:stretch>
        </p:blipFill>
        <p:spPr>
          <a:xfrm>
            <a:off x="4105770" y="2052918"/>
            <a:ext cx="1834378" cy="1791324"/>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8089" b="12889"/>
          <a:stretch/>
        </p:blipFill>
        <p:spPr>
          <a:xfrm>
            <a:off x="4641548" y="4502989"/>
            <a:ext cx="4432349" cy="1745410"/>
          </a:xfrm>
          <a:prstGeom prst="rect">
            <a:avLst/>
          </a:prstGeom>
        </p:spPr>
      </p:pic>
    </p:spTree>
    <p:extLst>
      <p:ext uri="{BB962C8B-B14F-4D97-AF65-F5344CB8AC3E}">
        <p14:creationId xmlns:p14="http://schemas.microsoft.com/office/powerpoint/2010/main" val="3169586322"/>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219" y="428334"/>
            <a:ext cx="9404723" cy="1400530"/>
          </a:xfrm>
        </p:spPr>
        <p:txBody>
          <a:bodyPr/>
          <a:lstStyle/>
          <a:p>
            <a:r>
              <a:rPr lang="es-EC" dirty="0" smtClean="0"/>
              <a:t>DISEÑO: METODOLOGÍA VDI 2221 </a:t>
            </a:r>
            <a:endParaRPr lang="es-EC" dirty="0"/>
          </a:p>
        </p:txBody>
      </p:sp>
      <p:sp>
        <p:nvSpPr>
          <p:cNvPr id="3" name="Marcador de contenido 2"/>
          <p:cNvSpPr>
            <a:spLocks noGrp="1"/>
          </p:cNvSpPr>
          <p:nvPr>
            <p:ph idx="1"/>
          </p:nvPr>
        </p:nvSpPr>
        <p:spPr>
          <a:xfrm>
            <a:off x="1103309" y="3340608"/>
            <a:ext cx="8946541" cy="3249167"/>
          </a:xfrm>
        </p:spPr>
        <p:txBody>
          <a:bodyPr>
            <a:normAutofit lnSpcReduction="10000"/>
          </a:bodyPr>
          <a:lstStyle/>
          <a:p>
            <a:pPr algn="just"/>
            <a:r>
              <a:rPr lang="es-EC" dirty="0"/>
              <a:t>Se requiere diseñar un robot para inspección visual de tubería operado remotamente, para lo cual se investigó varios modelos de los robots en el mercado internacional dado que en el país no existen dispositivos comerciales como el propuesto. En su mayoría se definió las características del sistema robotizado utilizando el método de despliegue de la casa de la calidad o QFD</a:t>
            </a:r>
            <a:r>
              <a:rPr lang="es-EC" dirty="0" smtClean="0"/>
              <a:t>.</a:t>
            </a:r>
          </a:p>
          <a:p>
            <a:pPr algn="just"/>
            <a:r>
              <a:rPr lang="es-EC" dirty="0" smtClean="0"/>
              <a:t>Se realizó una encuesta al gerente de la empresa FSB RECUBRIMIENTOS INDUSTRIALES, de la cual se extrajo los requerimientos del cliente y se los contrastó con las características técnicas en la matriz QFD.</a:t>
            </a:r>
            <a:endParaRPr lang="en-US" dirty="0"/>
          </a:p>
        </p:txBody>
      </p:sp>
      <p:sp>
        <p:nvSpPr>
          <p:cNvPr id="4" name="Título 1"/>
          <p:cNvSpPr txBox="1">
            <a:spLocks/>
          </p:cNvSpPr>
          <p:nvPr/>
        </p:nvSpPr>
        <p:spPr>
          <a:xfrm>
            <a:off x="874220" y="1598702"/>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ETAPA 1. </a:t>
            </a:r>
            <a:r>
              <a:rPr lang="es-EC" dirty="0"/>
              <a:t>CLARIFICAR Y DEFINIR LA TAREA</a:t>
            </a:r>
            <a:r>
              <a:rPr lang="es-EC" dirty="0" smtClean="0"/>
              <a:t> </a:t>
            </a:r>
            <a:endParaRPr lang="es-EC" dirty="0"/>
          </a:p>
        </p:txBody>
      </p:sp>
    </p:spTree>
    <p:extLst>
      <p:ext uri="{BB962C8B-B14F-4D97-AF65-F5344CB8AC3E}">
        <p14:creationId xmlns:p14="http://schemas.microsoft.com/office/powerpoint/2010/main" val="260103852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4767137" cy="1400530"/>
          </a:xfrm>
        </p:spPr>
        <p:txBody>
          <a:bodyPr/>
          <a:lstStyle/>
          <a:p>
            <a:r>
              <a:rPr lang="es-EC" dirty="0" smtClean="0"/>
              <a:t>REQUERIMIENTOS DEL CLIENTE</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565744158"/>
              </p:ext>
            </p:extLst>
          </p:nvPr>
        </p:nvGraphicFramePr>
        <p:xfrm>
          <a:off x="646111" y="1976850"/>
          <a:ext cx="4474529" cy="4422098"/>
        </p:xfrm>
        <a:graphic>
          <a:graphicData uri="http://schemas.openxmlformats.org/drawingml/2006/table">
            <a:tbl>
              <a:tblPr firstRow="1" firstCol="1" bandRow="1">
                <a:tableStyleId>{8FD4443E-F989-4FC4-A0C8-D5A2AF1F390B}</a:tableStyleId>
              </a:tblPr>
              <a:tblGrid>
                <a:gridCol w="475553"/>
                <a:gridCol w="3998976"/>
              </a:tblGrid>
              <a:tr h="636482">
                <a:tc>
                  <a:txBody>
                    <a:bodyPr/>
                    <a:lstStyle/>
                    <a:p>
                      <a:pPr>
                        <a:lnSpc>
                          <a:spcPct val="107000"/>
                        </a:lnSpc>
                        <a:spcAft>
                          <a:spcPts val="0"/>
                        </a:spcAft>
                      </a:pPr>
                      <a:r>
                        <a:rPr lang="es-EC" sz="2000" dirty="0">
                          <a:effectLst/>
                        </a:rPr>
                        <a:t>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Requerimiento del Cliente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PAN y TILT de la cámara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Robot de pequeñas dimensiones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Buena autonomía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Comunicación a gran distancia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7184">
                <a:tc>
                  <a:txBody>
                    <a:bodyPr/>
                    <a:lstStyle/>
                    <a:p>
                      <a:pPr>
                        <a:lnSpc>
                          <a:spcPct val="107000"/>
                        </a:lnSpc>
                        <a:spcAft>
                          <a:spcPts val="0"/>
                        </a:spcAft>
                      </a:pPr>
                      <a:r>
                        <a:rPr lang="es-EC"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Medir temperatura y presencia de gases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Control de velocidad del robot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Medición distancia recorrida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Sistema fácil de utilizar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0027">
                <a:tc>
                  <a:txBody>
                    <a:bodyPr/>
                    <a:lstStyle/>
                    <a:p>
                      <a:pPr>
                        <a:lnSpc>
                          <a:spcPct val="107000"/>
                        </a:lnSpc>
                        <a:spcAft>
                          <a:spcPts val="0"/>
                        </a:spcAft>
                      </a:pPr>
                      <a:r>
                        <a:rPr lang="es-EC"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2000" dirty="0">
                          <a:effectLst/>
                        </a:rPr>
                        <a:t>Bajo Costo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Título 1"/>
          <p:cNvSpPr txBox="1">
            <a:spLocks/>
          </p:cNvSpPr>
          <p:nvPr/>
        </p:nvSpPr>
        <p:spPr>
          <a:xfrm>
            <a:off x="5663119" y="452718"/>
            <a:ext cx="4870769"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CARACTERÍSTICAS TÉCNICAS</a:t>
            </a:r>
            <a:endParaRPr lang="es-EC" dirty="0"/>
          </a:p>
        </p:txBody>
      </p:sp>
      <p:graphicFrame>
        <p:nvGraphicFramePr>
          <p:cNvPr id="7" name="Tabla 6"/>
          <p:cNvGraphicFramePr>
            <a:graphicFrameLocks noGrp="1"/>
          </p:cNvGraphicFramePr>
          <p:nvPr>
            <p:extLst>
              <p:ext uri="{D42A27DB-BD31-4B8C-83A1-F6EECF244321}">
                <p14:modId xmlns:p14="http://schemas.microsoft.com/office/powerpoint/2010/main" val="3811980508"/>
              </p:ext>
            </p:extLst>
          </p:nvPr>
        </p:nvGraphicFramePr>
        <p:xfrm>
          <a:off x="5910961" y="1964658"/>
          <a:ext cx="4452239" cy="4219734"/>
        </p:xfrm>
        <a:graphic>
          <a:graphicData uri="http://schemas.openxmlformats.org/drawingml/2006/table">
            <a:tbl>
              <a:tblPr firstRow="1" firstCol="1" bandRow="1">
                <a:tableStyleId>{8FD4443E-F989-4FC4-A0C8-D5A2AF1F390B}</a:tableStyleId>
              </a:tblPr>
              <a:tblGrid>
                <a:gridCol w="597375"/>
                <a:gridCol w="3854864"/>
              </a:tblGrid>
              <a:tr h="632238">
                <a:tc>
                  <a:txBody>
                    <a:bodyPr/>
                    <a:lstStyle/>
                    <a:p>
                      <a:pPr>
                        <a:lnSpc>
                          <a:spcPct val="107000"/>
                        </a:lnSpc>
                        <a:spcAft>
                          <a:spcPts val="0"/>
                        </a:spcAft>
                      </a:pPr>
                      <a:r>
                        <a:rPr lang="es-EC" sz="2000" dirty="0">
                          <a:effectLst/>
                        </a:rPr>
                        <a:t>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Características Técnicas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Dimensiones del Robot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Plataforma de soporte de la cámara.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Sistema de Alimentación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Protocolo de comunicación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Sensores Externos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Control por PWM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Sensores Internos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Interfaz Amigable con el Usuario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Costo de elementos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9854074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57006" y="1784629"/>
            <a:ext cx="4771698" cy="1400530"/>
          </a:xfrm>
        </p:spPr>
        <p:txBody>
          <a:bodyPr/>
          <a:lstStyle/>
          <a:p>
            <a:pPr algn="ctr"/>
            <a:r>
              <a:rPr lang="es-EC" dirty="0" smtClean="0"/>
              <a:t>MATRIZ QFD</a:t>
            </a:r>
            <a:endParaRPr lang="es-EC" dirty="0"/>
          </a:p>
        </p:txBody>
      </p:sp>
      <p:pic>
        <p:nvPicPr>
          <p:cNvPr id="4" name="Imagen 3"/>
          <p:cNvPicPr/>
          <p:nvPr/>
        </p:nvPicPr>
        <p:blipFill rotWithShape="1">
          <a:blip r:embed="rId2">
            <a:extLst>
              <a:ext uri="{28A0092B-C50C-407E-A947-70E740481C1C}">
                <a14:useLocalDpi xmlns:a14="http://schemas.microsoft.com/office/drawing/2010/main" val="0"/>
              </a:ext>
            </a:extLst>
          </a:blip>
          <a:srcRect r="138"/>
          <a:stretch/>
        </p:blipFill>
        <p:spPr bwMode="auto">
          <a:xfrm>
            <a:off x="870470" y="383729"/>
            <a:ext cx="5723890" cy="6188075"/>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8354477" y="3694049"/>
            <a:ext cx="1976755" cy="1957070"/>
          </a:xfrm>
          <a:prstGeom prst="rect">
            <a:avLst/>
          </a:prstGeom>
          <a:noFill/>
          <a:ln>
            <a:noFill/>
          </a:ln>
        </p:spPr>
      </p:pic>
    </p:spTree>
    <p:extLst>
      <p:ext uri="{BB962C8B-B14F-4D97-AF65-F5344CB8AC3E}">
        <p14:creationId xmlns:p14="http://schemas.microsoft.com/office/powerpoint/2010/main" val="2232368840"/>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Resultados Matriz QFD</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10617925"/>
              </p:ext>
            </p:extLst>
          </p:nvPr>
        </p:nvGraphicFramePr>
        <p:xfrm>
          <a:off x="1109218" y="1964341"/>
          <a:ext cx="9241790" cy="4293203"/>
        </p:xfrm>
        <a:graphic>
          <a:graphicData uri="http://schemas.openxmlformats.org/drawingml/2006/table">
            <a:tbl>
              <a:tblPr firstRow="1" firstCol="1" bandRow="1">
                <a:tableStyleId>{8FD4443E-F989-4FC4-A0C8-D5A2AF1F390B}</a:tableStyleId>
              </a:tblPr>
              <a:tblGrid>
                <a:gridCol w="2204493"/>
                <a:gridCol w="3939264"/>
                <a:gridCol w="3098033"/>
              </a:tblGrid>
              <a:tr h="0">
                <a:tc>
                  <a:txBody>
                    <a:bodyPr/>
                    <a:lstStyle/>
                    <a:p>
                      <a:pPr algn="ctr">
                        <a:lnSpc>
                          <a:spcPct val="107000"/>
                        </a:lnSpc>
                        <a:spcAft>
                          <a:spcPts val="0"/>
                        </a:spcAft>
                      </a:pPr>
                      <a:r>
                        <a:rPr lang="es-EC" sz="2000" dirty="0">
                          <a:effectLst/>
                        </a:rPr>
                        <a:t>Orden de diseño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Característica Técnica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Porcentaje de Ponderación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Dimensiones del Robot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17.2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Costo de elementos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14.2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Plataforma de soporte de la cámara.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12.6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Interfaz Amigable con el Usuario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11.2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Sensores Externos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11.0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9571">
                <a:tc>
                  <a:txBody>
                    <a:bodyPr/>
                    <a:lstStyle/>
                    <a:p>
                      <a:pPr algn="ctr">
                        <a:lnSpc>
                          <a:spcPct val="107000"/>
                        </a:lnSpc>
                        <a:spcAft>
                          <a:spcPts val="0"/>
                        </a:spcAft>
                      </a:pPr>
                      <a:r>
                        <a:rPr lang="es-EC"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Protocolo de comunicación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Sistema de Alimentación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Control por PWM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Sensores Internos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7.3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99047066"/>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6655" y="196686"/>
            <a:ext cx="9404723" cy="803058"/>
          </a:xfrm>
        </p:spPr>
        <p:txBody>
          <a:bodyPr/>
          <a:lstStyle/>
          <a:p>
            <a:r>
              <a:rPr lang="es-EC" dirty="0" smtClean="0"/>
              <a:t>Tabla de Especificaciones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093572765"/>
              </p:ext>
            </p:extLst>
          </p:nvPr>
        </p:nvGraphicFramePr>
        <p:xfrm>
          <a:off x="2147202" y="947505"/>
          <a:ext cx="6402539" cy="5763179"/>
        </p:xfrm>
        <a:graphic>
          <a:graphicData uri="http://schemas.openxmlformats.org/drawingml/2006/table">
            <a:tbl>
              <a:tblPr firstRow="1" firstCol="1" bandRow="1">
                <a:tableStyleId>{8FD4443E-F989-4FC4-A0C8-D5A2AF1F390B}</a:tableStyleId>
              </a:tblPr>
              <a:tblGrid>
                <a:gridCol w="410957"/>
                <a:gridCol w="606163"/>
                <a:gridCol w="2713258"/>
                <a:gridCol w="2672161"/>
              </a:tblGrid>
              <a:tr h="246810">
                <a:tc>
                  <a:txBody>
                    <a:bodyPr/>
                    <a:lstStyle/>
                    <a:p>
                      <a:pPr>
                        <a:lnSpc>
                          <a:spcPct val="107000"/>
                        </a:lnSpc>
                        <a:spcAft>
                          <a:spcPts val="0"/>
                        </a:spcAft>
                      </a:pPr>
                      <a:r>
                        <a:rPr lang="es-EC"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Característica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gn="just">
                        <a:lnSpc>
                          <a:spcPct val="107000"/>
                        </a:lnSpc>
                        <a:spcAft>
                          <a:spcPts val="0"/>
                        </a:spcAft>
                      </a:pPr>
                      <a:r>
                        <a:rPr lang="es-EC" sz="1400">
                          <a:effectLst/>
                        </a:rPr>
                        <a:t>Valores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172">
                <a:tc>
                  <a:txBody>
                    <a:bodyPr/>
                    <a:lstStyle/>
                    <a:p>
                      <a:pPr>
                        <a:lnSpc>
                          <a:spcPct val="107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Largo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170mm - 250mm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123405">
                <a:tc>
                  <a:txBody>
                    <a:bodyPr/>
                    <a:lstStyle/>
                    <a:p>
                      <a:pPr>
                        <a:lnSpc>
                          <a:spcPct val="107000"/>
                        </a:lnSpc>
                        <a:spcAft>
                          <a:spcPts val="0"/>
                        </a:spcAft>
                      </a:pPr>
                      <a:r>
                        <a:rPr lang="es-EC"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Ancho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90mm - 120mm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123405">
                <a:tc>
                  <a:txBody>
                    <a:bodyPr/>
                    <a:lstStyle/>
                    <a:p>
                      <a:pPr>
                        <a:lnSpc>
                          <a:spcPct val="107000"/>
                        </a:lnSpc>
                        <a:spcAft>
                          <a:spcPts val="0"/>
                        </a:spcAft>
                      </a:pPr>
                      <a:r>
                        <a:rPr lang="es-EC"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Alto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90mm - 120mm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123405">
                <a:tc>
                  <a:txBody>
                    <a:bodyPr/>
                    <a:lstStyle/>
                    <a:p>
                      <a:pPr>
                        <a:lnSpc>
                          <a:spcPct val="107000"/>
                        </a:lnSpc>
                        <a:spcAft>
                          <a:spcPts val="0"/>
                        </a:spcAft>
                      </a:pPr>
                      <a:r>
                        <a:rPr lang="es-EC"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Peso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&lt; 2 kg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123405">
                <a:tc>
                  <a:txBody>
                    <a:bodyPr/>
                    <a:lstStyle/>
                    <a:p>
                      <a:pPr>
                        <a:lnSpc>
                          <a:spcPct val="107000"/>
                        </a:lnSpc>
                        <a:spcAft>
                          <a:spcPts val="0"/>
                        </a:spcAft>
                      </a:pPr>
                      <a:r>
                        <a:rPr lang="es-EC"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Velocidad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0.1 m/s – 0.2 m/s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Distancia mínima de operación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36 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123405">
                <a:tc>
                  <a:txBody>
                    <a:bodyPr/>
                    <a:lstStyle/>
                    <a:p>
                      <a:pPr>
                        <a:lnSpc>
                          <a:spcPct val="107000"/>
                        </a:lnSpc>
                        <a:spcAft>
                          <a:spcPts val="0"/>
                        </a:spcAft>
                      </a:pPr>
                      <a:r>
                        <a:rPr lang="es-EC"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PAN Cámara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360°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123405">
                <a:tc>
                  <a:txBody>
                    <a:bodyPr/>
                    <a:lstStyle/>
                    <a:p>
                      <a:pPr>
                        <a:lnSpc>
                          <a:spcPct val="107000"/>
                        </a:lnSpc>
                        <a:spcAft>
                          <a:spcPts val="0"/>
                        </a:spcAft>
                      </a:pPr>
                      <a:r>
                        <a:rPr lang="es-EC"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TILT Cámara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123405">
                <a:tc>
                  <a:txBody>
                    <a:bodyPr/>
                    <a:lstStyle/>
                    <a:p>
                      <a:pPr>
                        <a:lnSpc>
                          <a:spcPct val="107000"/>
                        </a:lnSpc>
                        <a:spcAft>
                          <a:spcPts val="0"/>
                        </a:spcAft>
                      </a:pPr>
                      <a:r>
                        <a:rPr lang="es-EC"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Resolución Mínima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640x480 Pixeles.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Cuadros por segundo mínimos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30 fps.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Longitud de cable mínima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36 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Tiempo de funcionamiento mínimo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1 Hora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Fuente de alimentación vehículo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12 v</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Costo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&lt; $3000 USD.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Interfaz amigable con el usuario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Buen Aspecto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Fácil Reparación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Bajo impacto ambiental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Seguro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r h="246810">
                <a:tc>
                  <a:txBody>
                    <a:bodyPr/>
                    <a:lstStyle/>
                    <a:p>
                      <a:pPr>
                        <a:lnSpc>
                          <a:spcPct val="107000"/>
                        </a:lnSpc>
                        <a:spcAft>
                          <a:spcPts val="0"/>
                        </a:spcAft>
                      </a:pPr>
                      <a:r>
                        <a:rPr lang="es-EC" sz="1400">
                          <a:effectLst/>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a:effectLst/>
                        </a:rPr>
                        <a:t>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Control manual y automático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c>
                  <a:txBody>
                    <a:bodyPr/>
                    <a:lstStyle/>
                    <a:p>
                      <a:pPr>
                        <a:lnSpc>
                          <a:spcPct val="107000"/>
                        </a:lnSpc>
                        <a:spcAft>
                          <a:spcPts val="0"/>
                        </a:spcAft>
                      </a:pPr>
                      <a:r>
                        <a:rPr lang="es-EC"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244" marR="43244" marT="0" marB="0"/>
                </a:tc>
              </a:tr>
            </a:tbl>
          </a:graphicData>
        </a:graphic>
      </p:graphicFrame>
      <p:sp>
        <p:nvSpPr>
          <p:cNvPr id="5" name="Rectángulo 4"/>
          <p:cNvSpPr/>
          <p:nvPr/>
        </p:nvSpPr>
        <p:spPr>
          <a:xfrm>
            <a:off x="9253728" y="3829095"/>
            <a:ext cx="2084832" cy="981423"/>
          </a:xfrm>
          <a:prstGeom prst="rect">
            <a:avLst/>
          </a:prstGeom>
        </p:spPr>
        <p:txBody>
          <a:bodyPr wrap="square">
            <a:spAutoFit/>
          </a:bodyPr>
          <a:lstStyle/>
          <a:p>
            <a:pPr>
              <a:lnSpc>
                <a:spcPct val="107000"/>
              </a:lnSpc>
              <a:spcAft>
                <a:spcPts val="0"/>
              </a:spcAft>
            </a:pPr>
            <a:r>
              <a:rPr lang="es-EC" b="1" dirty="0">
                <a:latin typeface="Arial" panose="020B0604020202020204" pitchFamily="34" charset="0"/>
                <a:ea typeface="Calibri" panose="020F0502020204030204" pitchFamily="34" charset="0"/>
                <a:cs typeface="Times New Roman" panose="02020603050405020304" pitchFamily="18" charset="0"/>
              </a:rPr>
              <a:t>D: </a:t>
            </a:r>
            <a:r>
              <a:rPr lang="es-EC" dirty="0">
                <a:latin typeface="Arial" panose="020B0604020202020204" pitchFamily="34" charset="0"/>
                <a:ea typeface="Calibri" panose="020F0502020204030204" pitchFamily="34" charset="0"/>
                <a:cs typeface="Times New Roman" panose="02020603050405020304" pitchFamily="18" charset="0"/>
              </a:rPr>
              <a:t>Demanda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b="1" dirty="0">
                <a:latin typeface="Arial" panose="020B0604020202020204" pitchFamily="34" charset="0"/>
                <a:ea typeface="Calibri" panose="020F0502020204030204" pitchFamily="34" charset="0"/>
                <a:cs typeface="Times New Roman" panose="02020603050405020304" pitchFamily="18" charset="0"/>
              </a:rPr>
              <a:t>W: </a:t>
            </a:r>
            <a:r>
              <a:rPr lang="es-EC" dirty="0">
                <a:latin typeface="Arial" panose="020B0604020202020204" pitchFamily="34" charset="0"/>
                <a:ea typeface="Calibri" panose="020F0502020204030204" pitchFamily="34" charset="0"/>
                <a:cs typeface="Times New Roman" panose="02020603050405020304" pitchFamily="18" charset="0"/>
              </a:rPr>
              <a:t>Deseo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4706226"/>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ETAPA 2. DETERMINAR LAS FUNCIONES Y SUS ESTRUCTURAS</a:t>
            </a:r>
            <a:r>
              <a:rPr lang="en-US" dirty="0"/>
              <a:t/>
            </a:r>
            <a:br>
              <a:rPr lang="en-US" dirty="0"/>
            </a:br>
            <a:endParaRPr lang="es-EC" dirty="0"/>
          </a:p>
        </p:txBody>
      </p:sp>
      <p:sp>
        <p:nvSpPr>
          <p:cNvPr id="3" name="Marcador de contenido 2"/>
          <p:cNvSpPr>
            <a:spLocks noGrp="1"/>
          </p:cNvSpPr>
          <p:nvPr>
            <p:ph idx="1"/>
          </p:nvPr>
        </p:nvSpPr>
        <p:spPr>
          <a:xfrm>
            <a:off x="1103312" y="2052919"/>
            <a:ext cx="8946541" cy="1165770"/>
          </a:xfrm>
        </p:spPr>
        <p:txBody>
          <a:bodyPr/>
          <a:lstStyle/>
          <a:p>
            <a:pPr algn="just"/>
            <a:r>
              <a:rPr lang="es-EC" dirty="0"/>
              <a:t>La función principal del sistema se obtiene a partir de las entradas y salidas del sistema para la cual se </a:t>
            </a:r>
            <a:r>
              <a:rPr lang="es-EC" dirty="0" smtClean="0"/>
              <a:t>utilizó </a:t>
            </a:r>
            <a:r>
              <a:rPr lang="es-EC" dirty="0"/>
              <a:t>el método de la caja </a:t>
            </a:r>
            <a:r>
              <a:rPr lang="es-EC" dirty="0" smtClean="0"/>
              <a:t>negra</a:t>
            </a:r>
            <a:r>
              <a:rPr lang="es-EC" dirty="0"/>
              <a:t>.</a:t>
            </a:r>
          </a:p>
        </p:txBody>
      </p:sp>
      <p:pic>
        <p:nvPicPr>
          <p:cNvPr id="4" name="Imagen 3"/>
          <p:cNvPicPr/>
          <p:nvPr/>
        </p:nvPicPr>
        <p:blipFill rotWithShape="1">
          <a:blip r:embed="rId2"/>
          <a:srcRect l="32608" t="32405" r="30353" b="21855"/>
          <a:stretch/>
        </p:blipFill>
        <p:spPr bwMode="auto">
          <a:xfrm>
            <a:off x="3225754" y="3418360"/>
            <a:ext cx="4701655" cy="282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915909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ANTECEDENTES</a:t>
            </a:r>
            <a:endParaRPr lang="en-US" dirty="0"/>
          </a:p>
        </p:txBody>
      </p:sp>
      <p:sp>
        <p:nvSpPr>
          <p:cNvPr id="3" name="Marcador de contenido 2"/>
          <p:cNvSpPr>
            <a:spLocks noGrp="1"/>
          </p:cNvSpPr>
          <p:nvPr>
            <p:ph idx="1"/>
          </p:nvPr>
        </p:nvSpPr>
        <p:spPr>
          <a:xfrm>
            <a:off x="1103312" y="1853248"/>
            <a:ext cx="8946541" cy="4395151"/>
          </a:xfrm>
        </p:spPr>
        <p:txBody>
          <a:bodyPr>
            <a:normAutofit/>
          </a:bodyPr>
          <a:lstStyle/>
          <a:p>
            <a:pPr algn="just"/>
            <a:r>
              <a:rPr lang="es-ES" dirty="0"/>
              <a:t>El problema </a:t>
            </a:r>
            <a:r>
              <a:rPr lang="es-ES" dirty="0" smtClean="0"/>
              <a:t>es </a:t>
            </a:r>
            <a:r>
              <a:rPr lang="es-ES" dirty="0"/>
              <a:t>la falta de capacidad de muchas </a:t>
            </a:r>
            <a:r>
              <a:rPr lang="es-ES" dirty="0" smtClean="0"/>
              <a:t>industrias para </a:t>
            </a:r>
            <a:r>
              <a:rPr lang="es-ES" dirty="0"/>
              <a:t>verificar interiormente una </a:t>
            </a:r>
            <a:r>
              <a:rPr lang="es-ES" dirty="0" smtClean="0"/>
              <a:t>tubería.</a:t>
            </a:r>
          </a:p>
          <a:p>
            <a:pPr algn="just"/>
            <a:r>
              <a:rPr lang="es-ES" dirty="0"/>
              <a:t>La solución propuesta para este problema es la creación de un robot </a:t>
            </a:r>
            <a:r>
              <a:rPr lang="es-ES" dirty="0" smtClean="0"/>
              <a:t>capaz de </a:t>
            </a:r>
            <a:r>
              <a:rPr lang="es-ES" dirty="0"/>
              <a:t>ingresar en la tubería mediante un sistema de locomoción propio </a:t>
            </a:r>
            <a:r>
              <a:rPr lang="es-ES" dirty="0" smtClean="0"/>
              <a:t>que permita </a:t>
            </a:r>
            <a:r>
              <a:rPr lang="es-ES" dirty="0"/>
              <a:t>recorrer la misma y nos brinde la capacidad de verificarla </a:t>
            </a:r>
            <a:r>
              <a:rPr lang="es-ES" dirty="0" smtClean="0"/>
              <a:t>sin necesidad </a:t>
            </a:r>
            <a:r>
              <a:rPr lang="es-ES" dirty="0"/>
              <a:t>de destruirla ahorrando incontables recursos económicos</a:t>
            </a:r>
            <a:r>
              <a:rPr lang="es-ES" dirty="0" smtClean="0"/>
              <a:t>.</a:t>
            </a:r>
          </a:p>
          <a:p>
            <a:pPr algn="just"/>
            <a:r>
              <a:rPr lang="es-EC" dirty="0" smtClean="0"/>
              <a:t>Enfocando el problema en la industria petrolera, este recae </a:t>
            </a:r>
            <a:r>
              <a:rPr lang="es-EC" dirty="0"/>
              <a:t>a</a:t>
            </a:r>
            <a:r>
              <a:rPr lang="es-EC" dirty="0" smtClean="0"/>
              <a:t>l pasar la placa calibradora a través del oleoducto para lo cual se requiere verificar “goterones” </a:t>
            </a:r>
            <a:r>
              <a:rPr lang="es-EC" dirty="0"/>
              <a:t> </a:t>
            </a:r>
            <a:r>
              <a:rPr lang="es-EC" dirty="0" smtClean="0"/>
              <a:t>presentes en la soldadura. También se necesita verificar que no existan fallas en la pintura o problemas en el </a:t>
            </a:r>
            <a:r>
              <a:rPr lang="es-EC" dirty="0" err="1" smtClean="0"/>
              <a:t>epóxico</a:t>
            </a:r>
            <a:r>
              <a:rPr lang="es-EC" dirty="0" smtClean="0"/>
              <a:t>. Actualmente se utiliza un sistema de detección de fallas por “Rayos X”, pero este comete errores frecuentemente.</a:t>
            </a:r>
            <a:endParaRPr lang="en-US" dirty="0"/>
          </a:p>
        </p:txBody>
      </p:sp>
    </p:spTree>
    <p:extLst>
      <p:ext uri="{BB962C8B-B14F-4D97-AF65-F5344CB8AC3E}">
        <p14:creationId xmlns:p14="http://schemas.microsoft.com/office/powerpoint/2010/main" val="731736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Identificación de las </a:t>
            </a:r>
            <a:r>
              <a:rPr lang="es-EC" dirty="0" smtClean="0"/>
              <a:t>Funciones </a:t>
            </a:r>
            <a:r>
              <a:rPr lang="es-EC" dirty="0"/>
              <a:t>Secundarias</a:t>
            </a:r>
            <a:endParaRPr lang="es-EC" dirty="0"/>
          </a:p>
        </p:txBody>
      </p:sp>
      <p:pic>
        <p:nvPicPr>
          <p:cNvPr id="4" name="Imagen 3"/>
          <p:cNvPicPr/>
          <p:nvPr/>
        </p:nvPicPr>
        <p:blipFill rotWithShape="1">
          <a:blip r:embed="rId2"/>
          <a:srcRect l="9740" t="21380" r="6757" b="28881"/>
          <a:stretch/>
        </p:blipFill>
        <p:spPr bwMode="auto">
          <a:xfrm>
            <a:off x="1171505" y="2052919"/>
            <a:ext cx="8878348" cy="39211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013300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Etapa 3. BUSCAR LOS PRINCIPIO DE SOLUCIÓN Y SUS VARIANTES</a:t>
            </a:r>
            <a:endParaRPr lang="en-US" dirty="0"/>
          </a:p>
        </p:txBody>
      </p:sp>
      <p:sp>
        <p:nvSpPr>
          <p:cNvPr id="3" name="Marcador de contenido 2"/>
          <p:cNvSpPr>
            <a:spLocks noGrp="1"/>
          </p:cNvSpPr>
          <p:nvPr>
            <p:ph idx="1"/>
          </p:nvPr>
        </p:nvSpPr>
        <p:spPr>
          <a:xfrm>
            <a:off x="1432496" y="3235543"/>
            <a:ext cx="8946541" cy="1799754"/>
          </a:xfrm>
        </p:spPr>
        <p:txBody>
          <a:bodyPr/>
          <a:lstStyle/>
          <a:p>
            <a:pPr algn="just"/>
            <a:r>
              <a:rPr lang="es-EC" dirty="0"/>
              <a:t>Siguiendo con la metodología de diseño, se propone realizar una matriz morfológica con las funciones que cumplirá el sistema robotizado, además de plantear soluciones para las mismas las cuales serán analizadas posteriormente para elegir la más adecuada y que cumpla con la función propuesta.</a:t>
            </a:r>
            <a:endParaRPr lang="en-US" dirty="0"/>
          </a:p>
          <a:p>
            <a:pPr marL="0" indent="0">
              <a:buNone/>
            </a:pPr>
            <a:endParaRPr lang="es-EC" dirty="0"/>
          </a:p>
        </p:txBody>
      </p:sp>
    </p:spTree>
    <p:extLst>
      <p:ext uri="{BB962C8B-B14F-4D97-AF65-F5344CB8AC3E}">
        <p14:creationId xmlns:p14="http://schemas.microsoft.com/office/powerpoint/2010/main" val="16916006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Desarrollo de la Matriz Morfológica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08360664"/>
              </p:ext>
            </p:extLst>
          </p:nvPr>
        </p:nvGraphicFramePr>
        <p:xfrm>
          <a:off x="1545924" y="1731328"/>
          <a:ext cx="8597821" cy="4361304"/>
        </p:xfrm>
        <a:graphic>
          <a:graphicData uri="http://schemas.openxmlformats.org/drawingml/2006/table">
            <a:tbl>
              <a:tblPr firstRow="1" firstCol="1" bandRow="1">
                <a:tableStyleId>{8FD4443E-F989-4FC4-A0C8-D5A2AF1F390B}</a:tableStyleId>
              </a:tblPr>
              <a:tblGrid>
                <a:gridCol w="2980780"/>
                <a:gridCol w="2980780"/>
                <a:gridCol w="2636261"/>
              </a:tblGrid>
              <a:tr h="161375">
                <a:tc rowSpan="2">
                  <a:txBody>
                    <a:bodyPr/>
                    <a:lstStyle/>
                    <a:p>
                      <a:pPr algn="ctr">
                        <a:lnSpc>
                          <a:spcPct val="107000"/>
                        </a:lnSpc>
                        <a:spcAft>
                          <a:spcPts val="0"/>
                        </a:spcAft>
                      </a:pPr>
                      <a:r>
                        <a:rPr lang="es-EC" sz="1400" dirty="0">
                          <a:effectLst/>
                        </a:rPr>
                        <a:t>Sub-Funciones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gridSpan="2">
                  <a:txBody>
                    <a:bodyPr/>
                    <a:lstStyle/>
                    <a:p>
                      <a:pPr algn="ctr">
                        <a:lnSpc>
                          <a:spcPct val="107000"/>
                        </a:lnSpc>
                        <a:spcAft>
                          <a:spcPts val="0"/>
                        </a:spcAft>
                      </a:pPr>
                      <a:r>
                        <a:rPr lang="es-EC" sz="1400">
                          <a:effectLst/>
                        </a:rPr>
                        <a:t>Soluciones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hMerge="1">
                  <a:txBody>
                    <a:bodyPr/>
                    <a:lstStyle/>
                    <a:p>
                      <a:endParaRPr lang="es-EC"/>
                    </a:p>
                  </a:txBody>
                  <a:tcPr/>
                </a:tc>
              </a:tr>
              <a:tr h="161375">
                <a:tc vMerge="1">
                  <a:txBody>
                    <a:bodyPr/>
                    <a:lstStyle/>
                    <a:p>
                      <a:endParaRPr lang="es-EC"/>
                    </a:p>
                  </a:txBody>
                  <a:tcPr/>
                </a:tc>
                <a:tc>
                  <a:txBody>
                    <a:bodyPr/>
                    <a:lstStyle/>
                    <a:p>
                      <a:pPr algn="ctr">
                        <a:lnSpc>
                          <a:spcPct val="107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484126">
                <a:tc>
                  <a:txBody>
                    <a:bodyPr/>
                    <a:lstStyle/>
                    <a:p>
                      <a:pPr algn="ctr">
                        <a:lnSpc>
                          <a:spcPct val="107000"/>
                        </a:lnSpc>
                        <a:spcAft>
                          <a:spcPts val="0"/>
                        </a:spcAft>
                      </a:pPr>
                      <a:r>
                        <a:rPr lang="es-EC" sz="1400" dirty="0">
                          <a:effectLst/>
                        </a:rPr>
                        <a:t>Equipos de Comando y Visualización de Estado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Ordenador (PC)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484126">
                <a:tc>
                  <a:txBody>
                    <a:bodyPr/>
                    <a:lstStyle/>
                    <a:p>
                      <a:pPr algn="ctr">
                        <a:lnSpc>
                          <a:spcPct val="107000"/>
                        </a:lnSpc>
                        <a:spcAft>
                          <a:spcPts val="0"/>
                        </a:spcAft>
                      </a:pPr>
                      <a:r>
                        <a:rPr lang="es-EC" sz="1400">
                          <a:effectLst/>
                        </a:rPr>
                        <a:t>Circuitos de Comunicación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Comunicación mediante módulos </a:t>
                      </a:r>
                      <a:r>
                        <a:rPr lang="es-EC" sz="1400" dirty="0" err="1">
                          <a:effectLst/>
                        </a:rPr>
                        <a:t>Xbee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Comunicación por RS-485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322751">
                <a:tc>
                  <a:txBody>
                    <a:bodyPr/>
                    <a:lstStyle/>
                    <a:p>
                      <a:pPr algn="ctr">
                        <a:lnSpc>
                          <a:spcPct val="107000"/>
                        </a:lnSpc>
                        <a:spcAft>
                          <a:spcPts val="0"/>
                        </a:spcAft>
                      </a:pPr>
                      <a:r>
                        <a:rPr lang="es-EC" sz="1400">
                          <a:effectLst/>
                        </a:rPr>
                        <a:t>Procesador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err="1">
                          <a:effectLst/>
                        </a:rPr>
                        <a:t>Arduino</a:t>
                      </a:r>
                      <a:r>
                        <a:rPr lang="es-EC" sz="1400" dirty="0">
                          <a:effectLst/>
                        </a:rPr>
                        <a:t> Mega 2560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Arduino UNO Rev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161375">
                <a:tc>
                  <a:txBody>
                    <a:bodyPr/>
                    <a:lstStyle/>
                    <a:p>
                      <a:pPr algn="ctr">
                        <a:lnSpc>
                          <a:spcPct val="107000"/>
                        </a:lnSpc>
                        <a:spcAft>
                          <a:spcPts val="0"/>
                        </a:spcAft>
                      </a:pPr>
                      <a:r>
                        <a:rPr lang="es-EC" sz="1400">
                          <a:effectLst/>
                        </a:rPr>
                        <a:t>Actuadores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Motor DC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Motor AC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484126">
                <a:tc>
                  <a:txBody>
                    <a:bodyPr/>
                    <a:lstStyle/>
                    <a:p>
                      <a:pPr algn="ctr">
                        <a:lnSpc>
                          <a:spcPct val="107000"/>
                        </a:lnSpc>
                        <a:spcAft>
                          <a:spcPts val="0"/>
                        </a:spcAft>
                      </a:pPr>
                      <a:r>
                        <a:rPr lang="es-EC" sz="1400">
                          <a:effectLst/>
                        </a:rPr>
                        <a:t>Circuitos de Potencia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Driver motor DC con circuito integrado L298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Driver motor DC con circuito integrado L293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806877">
                <a:tc>
                  <a:txBody>
                    <a:bodyPr/>
                    <a:lstStyle/>
                    <a:p>
                      <a:pPr algn="ctr">
                        <a:lnSpc>
                          <a:spcPct val="107000"/>
                        </a:lnSpc>
                        <a:spcAft>
                          <a:spcPts val="0"/>
                        </a:spcAft>
                      </a:pPr>
                      <a:r>
                        <a:rPr lang="es-EC" sz="1400">
                          <a:effectLst/>
                        </a:rPr>
                        <a:t>Sensores Externos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Sensor de temperatura LM35, humedad HIH-4030 y sensor de gas MQ-6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Sensor de temperatura y humedad DHT21 y sensor de gas MQ-9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322751">
                <a:tc>
                  <a:txBody>
                    <a:bodyPr/>
                    <a:lstStyle/>
                    <a:p>
                      <a:pPr algn="ctr">
                        <a:lnSpc>
                          <a:spcPct val="107000"/>
                        </a:lnSpc>
                        <a:spcAft>
                          <a:spcPts val="0"/>
                        </a:spcAft>
                      </a:pPr>
                      <a:r>
                        <a:rPr lang="es-EC" sz="1400">
                          <a:effectLst/>
                        </a:rPr>
                        <a:t>Sensores Internos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err="1">
                          <a:effectLst/>
                        </a:rPr>
                        <a:t>Encoder</a:t>
                      </a:r>
                      <a:r>
                        <a:rPr lang="es-EC" sz="1400" dirty="0">
                          <a:effectLst/>
                        </a:rPr>
                        <a:t> por Software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err="1">
                          <a:effectLst/>
                        </a:rPr>
                        <a:t>Encoder</a:t>
                      </a:r>
                      <a:r>
                        <a:rPr lang="es-EC" sz="1400" dirty="0">
                          <a:effectLst/>
                        </a:rPr>
                        <a:t> de Cuadratura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484126">
                <a:tc>
                  <a:txBody>
                    <a:bodyPr/>
                    <a:lstStyle/>
                    <a:p>
                      <a:pPr algn="ctr">
                        <a:lnSpc>
                          <a:spcPct val="107000"/>
                        </a:lnSpc>
                        <a:spcAft>
                          <a:spcPts val="0"/>
                        </a:spcAft>
                      </a:pPr>
                      <a:r>
                        <a:rPr lang="es-EC" sz="1400">
                          <a:effectLst/>
                        </a:rPr>
                        <a:t>Visión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Cámara de 720p CCV y plataforma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Cámara </a:t>
                      </a:r>
                      <a:r>
                        <a:rPr lang="es-EC" sz="1400" dirty="0" err="1">
                          <a:effectLst/>
                        </a:rPr>
                        <a:t>Boscam</a:t>
                      </a:r>
                      <a:r>
                        <a:rPr lang="es-EC" sz="1400" dirty="0">
                          <a:effectLst/>
                        </a:rPr>
                        <a:t> HD19  y plataforma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322751">
                <a:tc>
                  <a:txBody>
                    <a:bodyPr/>
                    <a:lstStyle/>
                    <a:p>
                      <a:pPr algn="ctr">
                        <a:lnSpc>
                          <a:spcPct val="107000"/>
                        </a:lnSpc>
                        <a:spcAft>
                          <a:spcPts val="0"/>
                        </a:spcAft>
                      </a:pPr>
                      <a:r>
                        <a:rPr lang="es-EC" sz="1400">
                          <a:effectLst/>
                        </a:rPr>
                        <a:t>Alimentación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Baterías Níquel y Cadmio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Baterías de Polímero de Litio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bl>
          </a:graphicData>
        </a:graphic>
      </p:graphicFrame>
    </p:spTree>
    <p:extLst>
      <p:ext uri="{BB962C8B-B14F-4D97-AF65-F5344CB8AC3E}">
        <p14:creationId xmlns:p14="http://schemas.microsoft.com/office/powerpoint/2010/main" val="34009849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Equipos comando y visualización de estado</a:t>
            </a:r>
            <a:endParaRPr lang="es-EC" dirty="0"/>
          </a:p>
        </p:txBody>
      </p:sp>
      <p:sp>
        <p:nvSpPr>
          <p:cNvPr id="3" name="Marcador de contenido 2"/>
          <p:cNvSpPr>
            <a:spLocks noGrp="1"/>
          </p:cNvSpPr>
          <p:nvPr>
            <p:ph idx="1"/>
          </p:nvPr>
        </p:nvSpPr>
        <p:spPr/>
        <p:txBody>
          <a:bodyPr/>
          <a:lstStyle/>
          <a:p>
            <a:r>
              <a:rPr lang="es-EC" dirty="0" smtClean="0"/>
              <a:t>Requisitos básicos para el funcionamiento de </a:t>
            </a:r>
            <a:r>
              <a:rPr lang="es-EC" dirty="0" err="1" smtClean="0"/>
              <a:t>Labview</a:t>
            </a:r>
            <a:r>
              <a:rPr lang="es-EC" dirty="0" smtClean="0"/>
              <a:t> 2011</a:t>
            </a:r>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4024038978"/>
              </p:ext>
            </p:extLst>
          </p:nvPr>
        </p:nvGraphicFramePr>
        <p:xfrm>
          <a:off x="1103313" y="2574893"/>
          <a:ext cx="8947149" cy="3732913"/>
        </p:xfrm>
        <a:graphic>
          <a:graphicData uri="http://schemas.openxmlformats.org/drawingml/2006/table">
            <a:tbl>
              <a:tblPr firstRow="1" firstCol="1" bandRow="1">
                <a:tableStyleId>{8FD4443E-F989-4FC4-A0C8-D5A2AF1F390B}</a:tableStyleId>
              </a:tblPr>
              <a:tblGrid>
                <a:gridCol w="2982383"/>
                <a:gridCol w="2982383"/>
                <a:gridCol w="2982383"/>
              </a:tblGrid>
              <a:tr h="302260">
                <a:tc gridSpan="3">
                  <a:txBody>
                    <a:bodyPr/>
                    <a:lstStyle/>
                    <a:p>
                      <a:pPr algn="ctr">
                        <a:lnSpc>
                          <a:spcPct val="107000"/>
                        </a:lnSpc>
                        <a:spcAft>
                          <a:spcPts val="800"/>
                        </a:spcAft>
                      </a:pPr>
                      <a:r>
                        <a:rPr lang="es-EC" sz="1400" dirty="0">
                          <a:effectLst/>
                        </a:rPr>
                        <a:t>Windows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0">
                <a:tc>
                  <a:txBody>
                    <a:bodyPr/>
                    <a:lstStyle/>
                    <a:p>
                      <a:pPr algn="just">
                        <a:lnSpc>
                          <a:spcPct val="107000"/>
                        </a:lnSpc>
                        <a:spcAft>
                          <a:spcPts val="800"/>
                        </a:spcAft>
                      </a:pPr>
                      <a:r>
                        <a:rPr lang="es-EC"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dirty="0">
                          <a:effectLst/>
                        </a:rPr>
                        <a:t>Run-Time </a:t>
                      </a:r>
                      <a:r>
                        <a:rPr lang="es-EC" sz="1400" dirty="0" err="1">
                          <a:effectLst/>
                        </a:rPr>
                        <a:t>Engine</a:t>
                      </a:r>
                      <a:r>
                        <a:rPr lang="es-EC"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a:effectLst/>
                        </a:rPr>
                        <a:t>Entorno de Desarrollo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800"/>
                        </a:spcAft>
                      </a:pPr>
                      <a:r>
                        <a:rPr lang="es-EC" sz="1400" dirty="0">
                          <a:effectLst/>
                        </a:rPr>
                        <a:t>Procesador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dirty="0">
                          <a:effectLst/>
                        </a:rPr>
                        <a:t>Pentium III/Celeron 866 MHz o equivalente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a:effectLst/>
                        </a:rPr>
                        <a:t>Pentium 4/M o equivalente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800"/>
                        </a:spcAft>
                      </a:pPr>
                      <a:r>
                        <a:rPr lang="es-EC" sz="1400" dirty="0">
                          <a:effectLst/>
                        </a:rPr>
                        <a:t>RAM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dirty="0">
                          <a:effectLst/>
                        </a:rPr>
                        <a:t>256 MB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a:effectLst/>
                        </a:rPr>
                        <a:t>1 GB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800"/>
                        </a:spcAft>
                      </a:pPr>
                      <a:r>
                        <a:rPr lang="es-EC" sz="1400" dirty="0">
                          <a:effectLst/>
                        </a:rPr>
                        <a:t>Resolución de Pantalla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dirty="0">
                          <a:effectLst/>
                        </a:rPr>
                        <a:t>1024 x 768 píxeles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a:effectLst/>
                        </a:rPr>
                        <a:t>1024 x 768 píxeles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800"/>
                        </a:spcAft>
                      </a:pPr>
                      <a:r>
                        <a:rPr lang="es-EC" sz="1400" dirty="0">
                          <a:effectLst/>
                        </a:rPr>
                        <a:t>Sistema Operativo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400" dirty="0">
                          <a:effectLst/>
                        </a:rPr>
                        <a:t>Windows 8.1/8/7/Vista (32 bits y 64 bits) </a:t>
                      </a:r>
                    </a:p>
                    <a:p>
                      <a:pPr algn="just">
                        <a:lnSpc>
                          <a:spcPct val="107000"/>
                        </a:lnSpc>
                        <a:spcAft>
                          <a:spcPts val="800"/>
                        </a:spcAft>
                      </a:pPr>
                      <a:r>
                        <a:rPr lang="en-US" sz="1400" dirty="0">
                          <a:effectLst/>
                        </a:rPr>
                        <a:t>Windows XP SP3 (32 bits) </a:t>
                      </a:r>
                    </a:p>
                    <a:p>
                      <a:pPr algn="just">
                        <a:lnSpc>
                          <a:spcPct val="107000"/>
                        </a:lnSpc>
                        <a:spcAft>
                          <a:spcPts val="800"/>
                        </a:spcAft>
                      </a:pPr>
                      <a:r>
                        <a:rPr lang="en-US" sz="1400" dirty="0">
                          <a:effectLst/>
                        </a:rPr>
                        <a:t>Windows Server 2003 R2 (32 bits) </a:t>
                      </a:r>
                    </a:p>
                    <a:p>
                      <a:pPr algn="just">
                        <a:lnSpc>
                          <a:spcPct val="107000"/>
                        </a:lnSpc>
                        <a:spcAft>
                          <a:spcPts val="800"/>
                        </a:spcAft>
                      </a:pPr>
                      <a:r>
                        <a:rPr lang="en-US" sz="1400" dirty="0">
                          <a:effectLst/>
                        </a:rPr>
                        <a:t>Windows Server 2008 R2 (64 bits)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400" dirty="0">
                          <a:effectLst/>
                        </a:rPr>
                        <a:t>Windows 8.1/8/7/Vista (32 bits y 64 bits) </a:t>
                      </a:r>
                    </a:p>
                    <a:p>
                      <a:pPr algn="just">
                        <a:lnSpc>
                          <a:spcPct val="107000"/>
                        </a:lnSpc>
                        <a:spcAft>
                          <a:spcPts val="800"/>
                        </a:spcAft>
                      </a:pPr>
                      <a:r>
                        <a:rPr lang="en-US" sz="1400" dirty="0">
                          <a:effectLst/>
                        </a:rPr>
                        <a:t>Windows XP SP3 (32 bits) </a:t>
                      </a:r>
                    </a:p>
                    <a:p>
                      <a:pPr algn="just">
                        <a:lnSpc>
                          <a:spcPct val="107000"/>
                        </a:lnSpc>
                        <a:spcAft>
                          <a:spcPts val="800"/>
                        </a:spcAft>
                      </a:pPr>
                      <a:r>
                        <a:rPr lang="en-US" sz="1400" dirty="0">
                          <a:effectLst/>
                        </a:rPr>
                        <a:t>Windows Server 2003 R2 (32 bits) </a:t>
                      </a:r>
                    </a:p>
                    <a:p>
                      <a:pPr algn="just">
                        <a:lnSpc>
                          <a:spcPct val="107000"/>
                        </a:lnSpc>
                        <a:spcAft>
                          <a:spcPts val="800"/>
                        </a:spcAft>
                      </a:pPr>
                      <a:r>
                        <a:rPr lang="en-US" sz="1400" dirty="0">
                          <a:effectLst/>
                        </a:rPr>
                        <a:t>Windows Server 2008 R2 (64 bits)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800"/>
                        </a:spcAft>
                      </a:pPr>
                      <a:r>
                        <a:rPr lang="es-EC" sz="1400">
                          <a:effectLst/>
                        </a:rPr>
                        <a:t>Espacio en Disco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dirty="0">
                          <a:effectLst/>
                        </a:rPr>
                        <a:t>407 MB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dirty="0">
                          <a:effectLst/>
                        </a:rPr>
                        <a:t>3.5 GB (Incluye controladores predeterminados</a:t>
                      </a:r>
                      <a:br>
                        <a:rPr lang="es-EC" sz="1400" dirty="0">
                          <a:effectLst/>
                        </a:rPr>
                      </a:br>
                      <a:r>
                        <a:rPr lang="es-EC" sz="1400" dirty="0">
                          <a:effectLst/>
                        </a:rPr>
                        <a:t>del DVD de Controladores de Dispositivos de NI)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6379541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2143" y="1964526"/>
            <a:ext cx="4657409" cy="864018"/>
          </a:xfrm>
        </p:spPr>
        <p:txBody>
          <a:bodyPr/>
          <a:lstStyle/>
          <a:p>
            <a:r>
              <a:rPr lang="es-EC" dirty="0" smtClean="0"/>
              <a:t>Módulos XBEE</a:t>
            </a:r>
            <a:endParaRPr lang="es-EC" dirty="0"/>
          </a:p>
        </p:txBody>
      </p:sp>
      <p:sp>
        <p:nvSpPr>
          <p:cNvPr id="4" name="Título 1"/>
          <p:cNvSpPr txBox="1">
            <a:spLocks/>
          </p:cNvSpPr>
          <p:nvPr/>
        </p:nvSpPr>
        <p:spPr>
          <a:xfrm>
            <a:off x="798511" y="605118"/>
            <a:ext cx="9404723" cy="86401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mtClean="0"/>
              <a:t>Circuitos de Comunicación</a:t>
            </a:r>
            <a:endParaRPr lang="es-EC" dirty="0"/>
          </a:p>
        </p:txBody>
      </p:sp>
      <p:sp>
        <p:nvSpPr>
          <p:cNvPr id="5" name="Rectángulo 4"/>
          <p:cNvSpPr/>
          <p:nvPr/>
        </p:nvSpPr>
        <p:spPr>
          <a:xfrm>
            <a:off x="0" y="2920044"/>
            <a:ext cx="6096000" cy="3139321"/>
          </a:xfrm>
          <a:prstGeom prst="rect">
            <a:avLst/>
          </a:prstGeom>
        </p:spPr>
        <p:txBody>
          <a:bodyPr>
            <a:spAutoFit/>
          </a:bodyPr>
          <a:lstStyle/>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Buen Alcance: hasta 300ft (100 m) en línea vista para los módulos </a:t>
            </a:r>
            <a:r>
              <a:rPr lang="es-EC" dirty="0" err="1">
                <a:latin typeface="Arial" panose="020B0604020202020204" pitchFamily="34" charset="0"/>
                <a:ea typeface="Times New Roman" panose="02020603050405020304" pitchFamily="18" charset="0"/>
              </a:rPr>
              <a:t>Xbee</a:t>
            </a:r>
            <a:r>
              <a:rPr lang="es-EC" dirty="0">
                <a:latin typeface="Arial" panose="020B0604020202020204" pitchFamily="34" charset="0"/>
                <a:ea typeface="Times New Roman" panose="02020603050405020304" pitchFamily="18" charset="0"/>
              </a:rPr>
              <a:t> y hasta 1 milla (1.6 Km) para los módulos </a:t>
            </a:r>
            <a:r>
              <a:rPr lang="es-EC" dirty="0" err="1">
                <a:latin typeface="Arial" panose="020B0604020202020204" pitchFamily="34" charset="0"/>
                <a:ea typeface="Times New Roman" panose="02020603050405020304" pitchFamily="18" charset="0"/>
              </a:rPr>
              <a:t>Xbee</a:t>
            </a:r>
            <a:r>
              <a:rPr lang="es-EC" dirty="0">
                <a:latin typeface="Arial" panose="020B0604020202020204" pitchFamily="34" charset="0"/>
                <a:ea typeface="Times New Roman" panose="02020603050405020304" pitchFamily="18" charset="0"/>
              </a:rPr>
              <a:t> Pro.</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9 entradas/salidas con entradas analógicas y digitales.</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Bajo consumo &lt;50mA cuando están en funcionamiento y &lt;10uA cuando están en modo </a:t>
            </a:r>
            <a:r>
              <a:rPr lang="es-EC" dirty="0" err="1">
                <a:latin typeface="Arial" panose="020B0604020202020204" pitchFamily="34" charset="0"/>
                <a:ea typeface="Times New Roman" panose="02020603050405020304" pitchFamily="18" charset="0"/>
              </a:rPr>
              <a:t>sleep</a:t>
            </a:r>
            <a:r>
              <a:rPr lang="es-EC" dirty="0">
                <a:latin typeface="Arial" panose="020B0604020202020204" pitchFamily="34"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Interfaz serial. </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65,000 direcciones para cada uno de los 16 canales disponibles. Se pueden tener muchos de estos dispositivos en una misma red. </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Fáciles de integrar.</a:t>
            </a:r>
            <a:endParaRPr lang="en-US" dirty="0">
              <a:effectLst/>
              <a:latin typeface="Times New Roman" panose="02020603050405020304" pitchFamily="18" charset="0"/>
              <a:ea typeface="Times New Roman" panose="02020603050405020304" pitchFamily="18" charset="0"/>
            </a:endParaRPr>
          </a:p>
        </p:txBody>
      </p:sp>
      <p:sp>
        <p:nvSpPr>
          <p:cNvPr id="6" name="Título 1"/>
          <p:cNvSpPr txBox="1">
            <a:spLocks/>
          </p:cNvSpPr>
          <p:nvPr/>
        </p:nvSpPr>
        <p:spPr>
          <a:xfrm>
            <a:off x="6650671" y="1964526"/>
            <a:ext cx="4657409" cy="86401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RS-485</a:t>
            </a:r>
            <a:endParaRPr lang="es-EC" dirty="0"/>
          </a:p>
        </p:txBody>
      </p:sp>
      <p:sp>
        <p:nvSpPr>
          <p:cNvPr id="7" name="Rectángulo 6"/>
          <p:cNvSpPr/>
          <p:nvPr/>
        </p:nvSpPr>
        <p:spPr>
          <a:xfrm>
            <a:off x="6205728" y="2920044"/>
            <a:ext cx="6096000" cy="2585323"/>
          </a:xfrm>
          <a:prstGeom prst="rect">
            <a:avLst/>
          </a:prstGeom>
        </p:spPr>
        <p:txBody>
          <a:bodyPr>
            <a:spAutoFit/>
          </a:bodyPr>
          <a:lstStyle/>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Interfaz diferencial</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Conexión multipunto</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Alimentación única de +5V</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Hasta 32 estaciones (ya existen interfaces que permiten conectar 256 estaciones)</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Velocidad máxima de 10 Mbit/s (a 12 metros)</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Longitud máxima de alcance de 1200 metros (a 100 kbit/s)</a:t>
            </a:r>
            <a:endParaRPr lang="en-US" dirty="0">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s-EC" dirty="0">
                <a:latin typeface="Arial" panose="020B0604020202020204" pitchFamily="34" charset="0"/>
                <a:ea typeface="Times New Roman" panose="02020603050405020304" pitchFamily="18" charset="0"/>
              </a:rPr>
              <a:t>Rango de bus de -7V a +12V</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949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1999" y="1650209"/>
            <a:ext cx="5352353" cy="1400530"/>
          </a:xfrm>
        </p:spPr>
        <p:txBody>
          <a:bodyPr/>
          <a:lstStyle/>
          <a:p>
            <a:r>
              <a:rPr lang="es-EC" dirty="0" err="1" smtClean="0"/>
              <a:t>Arduino</a:t>
            </a:r>
            <a:r>
              <a:rPr lang="es-EC" dirty="0" smtClean="0"/>
              <a:t> Mega 2560</a:t>
            </a:r>
            <a:endParaRPr lang="es-EC" dirty="0"/>
          </a:p>
        </p:txBody>
      </p:sp>
      <p:sp>
        <p:nvSpPr>
          <p:cNvPr id="5" name="Título 1"/>
          <p:cNvSpPr txBox="1">
            <a:spLocks/>
          </p:cNvSpPr>
          <p:nvPr/>
        </p:nvSpPr>
        <p:spPr>
          <a:xfrm>
            <a:off x="798511" y="6051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mtClean="0"/>
              <a:t>Procesador</a:t>
            </a:r>
            <a:endParaRPr lang="es-EC" dirty="0"/>
          </a:p>
        </p:txBody>
      </p:sp>
      <p:sp>
        <p:nvSpPr>
          <p:cNvPr id="6" name="Título 1"/>
          <p:cNvSpPr txBox="1">
            <a:spLocks/>
          </p:cNvSpPr>
          <p:nvPr/>
        </p:nvSpPr>
        <p:spPr>
          <a:xfrm>
            <a:off x="6607999" y="1650209"/>
            <a:ext cx="535235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err="1" smtClean="0"/>
              <a:t>Arduino</a:t>
            </a:r>
            <a:r>
              <a:rPr lang="es-EC" dirty="0" smtClean="0"/>
              <a:t> Uno Rev3</a:t>
            </a:r>
            <a:endParaRPr lang="es-EC" dirty="0"/>
          </a:p>
        </p:txBody>
      </p:sp>
      <p:graphicFrame>
        <p:nvGraphicFramePr>
          <p:cNvPr id="8" name="Tabla 7"/>
          <p:cNvGraphicFramePr>
            <a:graphicFrameLocks noGrp="1"/>
          </p:cNvGraphicFramePr>
          <p:nvPr>
            <p:extLst>
              <p:ext uri="{D42A27DB-BD31-4B8C-83A1-F6EECF244321}">
                <p14:modId xmlns:p14="http://schemas.microsoft.com/office/powerpoint/2010/main" val="1169363079"/>
              </p:ext>
            </p:extLst>
          </p:nvPr>
        </p:nvGraphicFramePr>
        <p:xfrm>
          <a:off x="254381" y="2785757"/>
          <a:ext cx="5725795" cy="2620143"/>
        </p:xfrm>
        <a:graphic>
          <a:graphicData uri="http://schemas.openxmlformats.org/drawingml/2006/table">
            <a:tbl>
              <a:tblPr firstRow="1" firstCol="1" bandRow="1">
                <a:tableStyleId>{5C22544A-7EE6-4342-B048-85BDC9FD1C3A}</a:tableStyleId>
              </a:tblPr>
              <a:tblGrid>
                <a:gridCol w="2867660"/>
                <a:gridCol w="2858135"/>
              </a:tblGrid>
              <a:tr h="0">
                <a:tc>
                  <a:txBody>
                    <a:bodyPr/>
                    <a:lstStyle/>
                    <a:p>
                      <a:pPr>
                        <a:lnSpc>
                          <a:spcPct val="107000"/>
                        </a:lnSpc>
                        <a:spcAft>
                          <a:spcPts val="0"/>
                        </a:spcAft>
                      </a:pPr>
                      <a:r>
                        <a:rPr lang="en-US" sz="1200">
                          <a:effectLst/>
                        </a:rPr>
                        <a:t>Microcontroller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ATmega2560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Operating Voltage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5V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Input Voltage (recommended)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7-12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Input Voltage (limits)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6-20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Digital I/O Pins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54 (of which 14 provide PWM output)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Analog Input Pins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DC Current per I/O Pin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40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DC Current for 3.3V Pin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50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Flash Memory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256 KB (of which 8 KB used by bootloader)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SRAM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8 KB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EEPROM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4 KB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Clock Speed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dirty="0">
                          <a:effectLst/>
                        </a:rPr>
                        <a:t>16 MHz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262419940"/>
              </p:ext>
            </p:extLst>
          </p:nvPr>
        </p:nvGraphicFramePr>
        <p:xfrm>
          <a:off x="6285357" y="2793079"/>
          <a:ext cx="5674995" cy="2424436"/>
        </p:xfrm>
        <a:graphic>
          <a:graphicData uri="http://schemas.openxmlformats.org/drawingml/2006/table">
            <a:tbl>
              <a:tblPr firstRow="1" firstCol="1" bandRow="1">
                <a:tableStyleId>{5C22544A-7EE6-4342-B048-85BDC9FD1C3A}</a:tableStyleId>
              </a:tblPr>
              <a:tblGrid>
                <a:gridCol w="2846705"/>
                <a:gridCol w="2828290"/>
              </a:tblGrid>
              <a:tr h="0">
                <a:tc>
                  <a:txBody>
                    <a:bodyPr/>
                    <a:lstStyle/>
                    <a:p>
                      <a:pPr>
                        <a:lnSpc>
                          <a:spcPct val="107000"/>
                        </a:lnSpc>
                        <a:spcAft>
                          <a:spcPts val="0"/>
                        </a:spcAft>
                      </a:pPr>
                      <a:r>
                        <a:rPr lang="en-US" sz="1200">
                          <a:effectLst/>
                        </a:rPr>
                        <a:t>Microcontroller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ATmega328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Operating Voltage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5V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Input Voltage (recommended)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7-12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Input Voltage (limits)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6-20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Digital I/O Pins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14 (of which 6 provide PWM output)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Analog Input Pins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DC Current per I/O Pin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40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DC Current for 3.3V Pin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50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Flash Memory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32 KB (of which 0.5 KB used by bootloader)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SRAM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2 KB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EEPROM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rPr>
                        <a:t>1 KB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1200">
                          <a:effectLst/>
                        </a:rPr>
                        <a:t>Clock Speed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dirty="0">
                          <a:effectLst/>
                        </a:rPr>
                        <a:t>16 MHz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380946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A</a:t>
            </a:r>
            <a:r>
              <a:rPr lang="es-EC" dirty="0" smtClean="0"/>
              <a:t>ctuadores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85332649"/>
              </p:ext>
            </p:extLst>
          </p:nvPr>
        </p:nvGraphicFramePr>
        <p:xfrm>
          <a:off x="829056" y="1552766"/>
          <a:ext cx="9899904" cy="4684618"/>
        </p:xfrm>
        <a:graphic>
          <a:graphicData uri="http://schemas.openxmlformats.org/drawingml/2006/table">
            <a:tbl>
              <a:tblPr firstRow="1" firstCol="1" bandRow="1">
                <a:tableStyleId>{5C22544A-7EE6-4342-B048-85BDC9FD1C3A}</a:tableStyleId>
              </a:tblPr>
              <a:tblGrid>
                <a:gridCol w="4949403"/>
                <a:gridCol w="4950501"/>
              </a:tblGrid>
              <a:tr h="119879">
                <a:tc>
                  <a:txBody>
                    <a:bodyPr/>
                    <a:lstStyle/>
                    <a:p>
                      <a:pPr algn="ctr">
                        <a:lnSpc>
                          <a:spcPct val="107000"/>
                        </a:lnSpc>
                        <a:spcAft>
                          <a:spcPts val="0"/>
                        </a:spcAft>
                      </a:pPr>
                      <a:r>
                        <a:rPr lang="es-EC" sz="1200" dirty="0">
                          <a:effectLst/>
                        </a:rPr>
                        <a:t>MOTOR DC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ctr">
                        <a:lnSpc>
                          <a:spcPct val="107000"/>
                        </a:lnSpc>
                        <a:spcAft>
                          <a:spcPts val="0"/>
                        </a:spcAft>
                      </a:pPr>
                      <a:r>
                        <a:rPr lang="es-EC" sz="1200">
                          <a:effectLst/>
                        </a:rPr>
                        <a:t>MOTOR AC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278075">
                <a:tc>
                  <a:txBody>
                    <a:bodyPr/>
                    <a:lstStyle/>
                    <a:p>
                      <a:pPr algn="just">
                        <a:lnSpc>
                          <a:spcPct val="107000"/>
                        </a:lnSpc>
                        <a:spcAft>
                          <a:spcPts val="0"/>
                        </a:spcAft>
                      </a:pPr>
                      <a:r>
                        <a:rPr lang="es-EC" sz="1200" dirty="0">
                          <a:effectLst/>
                        </a:rPr>
                        <a:t>La velocidad aumenta con la tensión aplicada, al disminuir la corriente del inducido y al disminuir el flujo producido por el campo inductor.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a:effectLst/>
                        </a:rPr>
                        <a:t>Su velocidad depende de la corriente interna con que se lo alimenta.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329184">
                <a:tc>
                  <a:txBody>
                    <a:bodyPr/>
                    <a:lstStyle/>
                    <a:p>
                      <a:pPr algn="just">
                        <a:lnSpc>
                          <a:spcPct val="107000"/>
                        </a:lnSpc>
                        <a:spcAft>
                          <a:spcPts val="0"/>
                        </a:spcAft>
                      </a:pPr>
                      <a:r>
                        <a:rPr lang="es-EC" sz="1200" dirty="0">
                          <a:effectLst/>
                        </a:rPr>
                        <a:t>Regulación de velocidad de dos maneras: manteniendo constante el flujo y variando la tensión aplicada al inducido o manteniendo constante la tensión y variando el flujo de la excitación.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a:effectLst/>
                        </a:rPr>
                        <a:t>Regulación de velocidad de giro mediante la alimentación por variadores electrónicos de frecuencia.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426720">
                <a:tc>
                  <a:txBody>
                    <a:bodyPr/>
                    <a:lstStyle/>
                    <a:p>
                      <a:pPr algn="just">
                        <a:lnSpc>
                          <a:spcPct val="107000"/>
                        </a:lnSpc>
                        <a:spcAft>
                          <a:spcPts val="0"/>
                        </a:spcAft>
                      </a:pPr>
                      <a:r>
                        <a:rPr lang="es-EC" sz="1200" dirty="0">
                          <a:effectLst/>
                        </a:rPr>
                        <a:t>Se pueden conectar en estrella o triángulo dependiendo de la tensión de la red.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Dependiendo de cómo se conecte el devanado de excitación respecto al inducido se consiguen diferentes conexiones de motor: motor de excitación independiente, motor de excitación en derivación o </a:t>
                      </a:r>
                      <a:r>
                        <a:rPr lang="es-EC" sz="1200" dirty="0" err="1">
                          <a:effectLst/>
                        </a:rPr>
                        <a:t>shunt</a:t>
                      </a:r>
                      <a:r>
                        <a:rPr lang="es-EC" sz="1200" dirty="0">
                          <a:effectLst/>
                        </a:rPr>
                        <a:t>, motor de excitación en serie y motor de excitación </a:t>
                      </a:r>
                      <a:r>
                        <a:rPr lang="es-EC" sz="1200" dirty="0" err="1">
                          <a:effectLst/>
                        </a:rPr>
                        <a:t>compound</a:t>
                      </a:r>
                      <a:r>
                        <a:rPr lang="es-EC"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182880">
                <a:tc>
                  <a:txBody>
                    <a:bodyPr/>
                    <a:lstStyle/>
                    <a:p>
                      <a:pPr algn="just">
                        <a:lnSpc>
                          <a:spcPct val="107000"/>
                        </a:lnSpc>
                        <a:spcAft>
                          <a:spcPts val="0"/>
                        </a:spcAft>
                      </a:pPr>
                      <a:r>
                        <a:rPr lang="es-EC" sz="1200">
                          <a:effectLst/>
                        </a:rPr>
                        <a:t>El par de motor es proporcional a la corriente del inducido y al flujo del campo magnético del inductor.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El par depende del campo giratorio.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70167">
                <a:tc>
                  <a:txBody>
                    <a:bodyPr/>
                    <a:lstStyle/>
                    <a:p>
                      <a:pPr algn="just">
                        <a:lnSpc>
                          <a:spcPct val="107000"/>
                        </a:lnSpc>
                        <a:spcAft>
                          <a:spcPts val="0"/>
                        </a:spcAft>
                      </a:pPr>
                      <a:r>
                        <a:rPr lang="es-EC" sz="1200">
                          <a:effectLst/>
                        </a:rPr>
                        <a:t>Se usan mucho en la industria, sobretodo el motor trifásico asíncrono de jaula de ardilla.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Suele utilizarse cuando se necesita precisión en la velocidad.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239758">
                <a:tc>
                  <a:txBody>
                    <a:bodyPr/>
                    <a:lstStyle/>
                    <a:p>
                      <a:pPr algn="just">
                        <a:lnSpc>
                          <a:spcPct val="107000"/>
                        </a:lnSpc>
                        <a:spcAft>
                          <a:spcPts val="0"/>
                        </a:spcAft>
                      </a:pPr>
                      <a:r>
                        <a:rPr lang="es-EC" sz="1200">
                          <a:effectLst/>
                        </a:rPr>
                        <a:t>Partes básicas: inductor, inducido y colector.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Partes básicas: estator y rotor.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234142">
                <a:tc>
                  <a:txBody>
                    <a:bodyPr/>
                    <a:lstStyle/>
                    <a:p>
                      <a:pPr algn="just">
                        <a:lnSpc>
                          <a:spcPct val="107000"/>
                        </a:lnSpc>
                        <a:spcAft>
                          <a:spcPts val="0"/>
                        </a:spcAft>
                      </a:pPr>
                      <a:r>
                        <a:rPr lang="es-EC" sz="1200">
                          <a:effectLst/>
                        </a:rPr>
                        <a:t>Requieren de mayor mantenimiento al tener más piezas (escobillas, colector, etc)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El mantenimiento requerido es mínimo.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119879">
                <a:tc>
                  <a:txBody>
                    <a:bodyPr/>
                    <a:lstStyle/>
                    <a:p>
                      <a:pPr algn="just">
                        <a:lnSpc>
                          <a:spcPct val="107000"/>
                        </a:lnSpc>
                        <a:spcAft>
                          <a:spcPts val="0"/>
                        </a:spcAft>
                      </a:pPr>
                      <a:r>
                        <a:rPr lang="es-EC" sz="1200">
                          <a:effectLst/>
                        </a:rPr>
                        <a:t>Diseño para multi-velocidad.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Diseño para velocidad única.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119879">
                <a:tc>
                  <a:txBody>
                    <a:bodyPr/>
                    <a:lstStyle/>
                    <a:p>
                      <a:pPr algn="just">
                        <a:lnSpc>
                          <a:spcPct val="107000"/>
                        </a:lnSpc>
                        <a:spcAft>
                          <a:spcPts val="0"/>
                        </a:spcAft>
                      </a:pPr>
                      <a:r>
                        <a:rPr lang="es-EC" sz="1200">
                          <a:effectLst/>
                        </a:rPr>
                        <a:t>Alta relación peso/potencia.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Baja relación peso/potencia.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119879">
                <a:tc>
                  <a:txBody>
                    <a:bodyPr/>
                    <a:lstStyle/>
                    <a:p>
                      <a:pPr algn="just">
                        <a:lnSpc>
                          <a:spcPct val="107000"/>
                        </a:lnSpc>
                        <a:spcAft>
                          <a:spcPts val="0"/>
                        </a:spcAft>
                      </a:pPr>
                      <a:r>
                        <a:rPr lang="es-EC" sz="1200">
                          <a:effectLst/>
                        </a:rPr>
                        <a:t>Mediano Costo.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Bajo Costo.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r h="239758">
                <a:tc>
                  <a:txBody>
                    <a:bodyPr/>
                    <a:lstStyle/>
                    <a:p>
                      <a:pPr algn="just">
                        <a:lnSpc>
                          <a:spcPct val="107000"/>
                        </a:lnSpc>
                        <a:spcAft>
                          <a:spcPts val="0"/>
                        </a:spcAft>
                      </a:pPr>
                      <a:r>
                        <a:rPr lang="es-EC" sz="1200">
                          <a:effectLst/>
                        </a:rPr>
                        <a:t>85% a 95% de eficiencia a carga completa.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c>
                  <a:txBody>
                    <a:bodyPr/>
                    <a:lstStyle/>
                    <a:p>
                      <a:pPr algn="just">
                        <a:lnSpc>
                          <a:spcPct val="107000"/>
                        </a:lnSpc>
                        <a:spcAft>
                          <a:spcPts val="0"/>
                        </a:spcAft>
                      </a:pPr>
                      <a:r>
                        <a:rPr lang="es-EC" sz="1200" dirty="0">
                          <a:effectLst/>
                        </a:rPr>
                        <a:t>95% de eficiencia a carga completa.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008" marR="42008" marT="0" marB="0"/>
                </a:tc>
              </a:tr>
            </a:tbl>
          </a:graphicData>
        </a:graphic>
      </p:graphicFrame>
    </p:spTree>
    <p:extLst>
      <p:ext uri="{BB962C8B-B14F-4D97-AF65-F5344CB8AC3E}">
        <p14:creationId xmlns:p14="http://schemas.microsoft.com/office/powerpoint/2010/main" val="836995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Motores DC</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47788488"/>
              </p:ext>
            </p:extLst>
          </p:nvPr>
        </p:nvGraphicFramePr>
        <p:xfrm>
          <a:off x="2664903" y="2599912"/>
          <a:ext cx="6832664" cy="2609088"/>
        </p:xfrm>
        <a:graphic>
          <a:graphicData uri="http://schemas.openxmlformats.org/drawingml/2006/table">
            <a:tbl>
              <a:tblPr firstRow="1" firstCol="1" bandRow="1">
                <a:tableStyleId>{5C22544A-7EE6-4342-B048-85BDC9FD1C3A}</a:tableStyleId>
              </a:tblPr>
              <a:tblGrid>
                <a:gridCol w="1707787"/>
                <a:gridCol w="1707787"/>
                <a:gridCol w="1708545"/>
                <a:gridCol w="1708545"/>
              </a:tblGrid>
              <a:tr h="0">
                <a:tc rowSpan="2">
                  <a:txBody>
                    <a:bodyPr/>
                    <a:lstStyle/>
                    <a:p>
                      <a:pPr algn="just">
                        <a:lnSpc>
                          <a:spcPct val="107000"/>
                        </a:lnSpc>
                        <a:spcAft>
                          <a:spcPts val="0"/>
                        </a:spcAft>
                      </a:pPr>
                      <a:r>
                        <a:rPr lang="es-EC" sz="2000" dirty="0">
                          <a:effectLst/>
                        </a:rPr>
                        <a:t>Tipo de Motor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s-EC" sz="2000">
                          <a:effectLst/>
                        </a:rPr>
                        <a:t>Característica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0">
                <a:tc vMerge="1">
                  <a:txBody>
                    <a:bodyPr/>
                    <a:lstStyle/>
                    <a:p>
                      <a:endParaRPr lang="es-EC"/>
                    </a:p>
                  </a:txBody>
                  <a:tcPr/>
                </a:tc>
                <a:tc>
                  <a:txBody>
                    <a:bodyPr/>
                    <a:lstStyle/>
                    <a:p>
                      <a:pPr algn="ctr">
                        <a:lnSpc>
                          <a:spcPct val="107000"/>
                        </a:lnSpc>
                        <a:spcAft>
                          <a:spcPts val="0"/>
                        </a:spcAft>
                      </a:pPr>
                      <a:r>
                        <a:rPr lang="es-EC" sz="2000" dirty="0">
                          <a:effectLst/>
                        </a:rPr>
                        <a:t>Precisión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Controlador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Precio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Servomotor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Alta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Tarjeta interna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Alto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Motor DC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Baja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Driver de motor DC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Bajo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Motor a pasos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Media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Driver motor a pasos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Medio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307798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3261" y="146370"/>
            <a:ext cx="9404723" cy="844066"/>
          </a:xfrm>
        </p:spPr>
        <p:txBody>
          <a:bodyPr/>
          <a:lstStyle/>
          <a:p>
            <a:r>
              <a:rPr lang="es-EC" dirty="0" smtClean="0"/>
              <a:t>Selección de Motores DC</a:t>
            </a:r>
            <a:endParaRPr lang="es-EC" dirty="0"/>
          </a:p>
        </p:txBody>
      </p:sp>
      <p:pic>
        <p:nvPicPr>
          <p:cNvPr id="4" name="Imagen 3"/>
          <p:cNvPicPr/>
          <p:nvPr/>
        </p:nvPicPr>
        <p:blipFill rotWithShape="1">
          <a:blip r:embed="rId2"/>
          <a:srcRect l="12121" t="25687" r="50276" b="28386"/>
          <a:stretch/>
        </p:blipFill>
        <p:spPr bwMode="auto">
          <a:xfrm>
            <a:off x="1080767" y="1652118"/>
            <a:ext cx="1869697" cy="1346351"/>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703261" y="1076156"/>
            <a:ext cx="2954655"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Diagrama del Cuerpo Libre</a:t>
            </a:r>
            <a:endParaRPr lang="es-EC" dirty="0"/>
          </a:p>
        </p:txBody>
      </p:sp>
      <mc:AlternateContent xmlns:mc="http://schemas.openxmlformats.org/markup-compatibility/2006">
        <mc:Choice xmlns:a14="http://schemas.microsoft.com/office/drawing/2010/main" Requires="a14">
          <p:sp>
            <p:nvSpPr>
              <p:cNvPr id="6" name="Rectángulo 5"/>
              <p:cNvSpPr/>
              <p:nvPr/>
            </p:nvSpPr>
            <p:spPr>
              <a:xfrm>
                <a:off x="730884" y="3086599"/>
                <a:ext cx="2462784" cy="1710533"/>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i="1" smtClean="0">
                              <a:latin typeface="Cambria Math" panose="02040503050406030204" pitchFamily="18" charset="0"/>
                              <a:ea typeface="Calibri" panose="020F0502020204030204" pitchFamily="34" charset="0"/>
                              <a:cs typeface="Arial" panose="020B0604020202020204" pitchFamily="34" charset="0"/>
                            </a:rPr>
                          </m:ctrlPr>
                        </m:naryPr>
                        <m:sub/>
                        <m:sup/>
                        <m:e>
                          <m:r>
                            <a:rPr lang="es-EC" i="1">
                              <a:effectLst/>
                              <a:latin typeface="Cambria Math" panose="02040503050406030204" pitchFamily="18" charset="0"/>
                              <a:ea typeface="Calibri" panose="020F0502020204030204" pitchFamily="34" charset="0"/>
                              <a:cs typeface="Arial" panose="020B0604020202020204" pitchFamily="34" charset="0"/>
                            </a:rPr>
                            <m:t>𝐹𝑦</m:t>
                          </m:r>
                          <m:r>
                            <a:rPr lang="es-EC" i="1">
                              <a:effectLst/>
                              <a:latin typeface="Cambria Math" panose="02040503050406030204" pitchFamily="18" charset="0"/>
                              <a:ea typeface="Calibri" panose="020F0502020204030204" pitchFamily="34" charset="0"/>
                              <a:cs typeface="Arial" panose="020B0604020202020204" pitchFamily="34" charset="0"/>
                            </a:rPr>
                            <m:t>=0</m:t>
                          </m:r>
                        </m:e>
                      </m:nary>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𝑊</m:t>
                      </m:r>
                      <m:r>
                        <a:rPr lang="es-EC" i="1">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𝑊</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730884" y="3086599"/>
                <a:ext cx="2462784" cy="1710533"/>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767460" y="4797132"/>
                <a:ext cx="2389632" cy="2006896"/>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i="1">
                              <a:latin typeface="Cambria Math" panose="02040503050406030204" pitchFamily="18" charset="0"/>
                              <a:ea typeface="Calibri" panose="020F0502020204030204" pitchFamily="34" charset="0"/>
                              <a:cs typeface="Arial" panose="020B0604020202020204" pitchFamily="34" charset="0"/>
                            </a:rPr>
                          </m:ctrlPr>
                        </m:naryPr>
                        <m:sub/>
                        <m:sup/>
                        <m:e>
                          <m:r>
                            <a:rPr lang="es-EC" i="1">
                              <a:effectLst/>
                              <a:latin typeface="Cambria Math" panose="02040503050406030204" pitchFamily="18" charset="0"/>
                              <a:ea typeface="Calibri" panose="020F0502020204030204" pitchFamily="34" charset="0"/>
                              <a:cs typeface="Arial" panose="020B0604020202020204" pitchFamily="34" charset="0"/>
                            </a:rPr>
                            <m:t>𝐹𝑥</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𝑎</m:t>
                          </m:r>
                        </m:e>
                      </m:nary>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𝐹𝑡</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𝐹𝑟</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𝑎</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𝐹𝑡</m:t>
                      </m:r>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𝜇</m:t>
                          </m:r>
                          <m:r>
                            <a:rPr lang="es-EC" i="1">
                              <a:effectLst/>
                              <a:latin typeface="Cambria Math" panose="02040503050406030204" pitchFamily="18" charset="0"/>
                              <a:ea typeface="Calibri" panose="020F0502020204030204" pitchFamily="34" charset="0"/>
                              <a:cs typeface="Arial" panose="020B0604020202020204" pitchFamily="34" charset="0"/>
                            </a:rPr>
                            <m:t>𝑁</m:t>
                          </m:r>
                        </m:e>
                      </m:d>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𝑎</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𝐹𝑡</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𝜇</m:t>
                      </m:r>
                      <m:r>
                        <a:rPr lang="es-EC"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ángulo 6"/>
              <p:cNvSpPr>
                <a:spLocks noRot="1" noChangeAspect="1" noMove="1" noResize="1" noEditPoints="1" noAdjustHandles="1" noChangeArrowheads="1" noChangeShapeType="1" noTextEdit="1"/>
              </p:cNvSpPr>
              <p:nvPr/>
            </p:nvSpPr>
            <p:spPr>
              <a:xfrm>
                <a:off x="767460" y="4797132"/>
                <a:ext cx="2389632" cy="2006896"/>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3193668" y="1896949"/>
                <a:ext cx="4730496" cy="1101520"/>
              </a:xfrm>
              <a:prstGeom prst="rect">
                <a:avLst/>
              </a:prstGeom>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𝐹𝑡</m:t>
                      </m:r>
                      <m:r>
                        <a:rPr lang="es-EC" i="1">
                          <a:latin typeface="Cambria Math" panose="02040503050406030204" pitchFamily="18" charset="0"/>
                          <a:ea typeface="Calibri" panose="020F0502020204030204" pitchFamily="34" charset="0"/>
                          <a:cs typeface="Arial" panose="020B0604020202020204" pitchFamily="34" charset="0"/>
                        </a:rPr>
                        <m:t>=1.5 </m:t>
                      </m:r>
                      <m:r>
                        <a:rPr lang="es-EC" i="1">
                          <a:latin typeface="Cambria Math" panose="02040503050406030204" pitchFamily="18" charset="0"/>
                          <a:ea typeface="Calibri" panose="020F0502020204030204" pitchFamily="34" charset="0"/>
                          <a:cs typeface="Arial" panose="020B0604020202020204" pitchFamily="34" charset="0"/>
                        </a:rPr>
                        <m:t>𝑘𝑔</m:t>
                      </m:r>
                      <m:r>
                        <a:rPr lang="es-EC" i="1">
                          <a:latin typeface="Cambria Math" panose="02040503050406030204" pitchFamily="18" charset="0"/>
                          <a:ea typeface="Calibri" panose="020F0502020204030204" pitchFamily="34" charset="0"/>
                          <a:cs typeface="Arial" panose="020B0604020202020204" pitchFamily="34" charset="0"/>
                        </a:rPr>
                        <m:t>∗0.04</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𝑠</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r>
                        <a:rPr lang="es-EC" i="1">
                          <a:effectLst/>
                          <a:latin typeface="Cambria Math" panose="02040503050406030204" pitchFamily="18" charset="0"/>
                          <a:ea typeface="Calibri" panose="020F0502020204030204" pitchFamily="34" charset="0"/>
                          <a:cs typeface="Arial" panose="020B0604020202020204" pitchFamily="34" charset="0"/>
                        </a:rPr>
                        <m:t>+ 1∗1.5 </m:t>
                      </m:r>
                      <m:r>
                        <a:rPr lang="es-EC" i="1">
                          <a:effectLst/>
                          <a:latin typeface="Cambria Math" panose="02040503050406030204" pitchFamily="18" charset="0"/>
                          <a:ea typeface="Calibri" panose="020F0502020204030204" pitchFamily="34" charset="0"/>
                          <a:cs typeface="Arial" panose="020B0604020202020204" pitchFamily="34" charset="0"/>
                        </a:rPr>
                        <m:t>𝑘𝑔</m:t>
                      </m:r>
                      <m:r>
                        <a:rPr lang="es-EC" i="1">
                          <a:effectLst/>
                          <a:latin typeface="Cambria Math" panose="02040503050406030204" pitchFamily="18" charset="0"/>
                          <a:ea typeface="Calibri" panose="020F0502020204030204" pitchFamily="34" charset="0"/>
                          <a:cs typeface="Arial" panose="020B0604020202020204" pitchFamily="34" charset="0"/>
                        </a:rPr>
                        <m:t>∗9.8</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𝑠</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𝐹𝑡</m:t>
                      </m:r>
                      <m:r>
                        <a:rPr lang="es-EC" i="1">
                          <a:effectLst/>
                          <a:latin typeface="Cambria Math" panose="02040503050406030204" pitchFamily="18" charset="0"/>
                          <a:ea typeface="Calibri" panose="020F0502020204030204" pitchFamily="34" charset="0"/>
                          <a:cs typeface="Arial" panose="020B0604020202020204" pitchFamily="34" charset="0"/>
                        </a:rPr>
                        <m:t>=14.76 </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≈15 </m:t>
                      </m:r>
                      <m:r>
                        <a:rPr lang="es-EC"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ángulo 7"/>
              <p:cNvSpPr>
                <a:spLocks noRot="1" noChangeAspect="1" noMove="1" noResize="1" noEditPoints="1" noAdjustHandles="1" noChangeArrowheads="1" noChangeShapeType="1" noTextEdit="1"/>
              </p:cNvSpPr>
              <p:nvPr/>
            </p:nvSpPr>
            <p:spPr>
              <a:xfrm>
                <a:off x="3193668" y="1896949"/>
                <a:ext cx="4730496" cy="1101520"/>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3791712" y="3086599"/>
                <a:ext cx="2682240" cy="1553695"/>
              </a:xfrm>
              <a:prstGeom prst="rect">
                <a:avLst/>
              </a:prstGeom>
            </p:spPr>
            <p:txBody>
              <a:bodyPr wrap="square">
                <a:spAutoFit/>
              </a:bodyPr>
              <a:lstStyle/>
              <a:p>
                <a:pPr algn="just">
                  <a:lnSpc>
                    <a:spcPct val="107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𝐹𝑚</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15 </m:t>
                          </m:r>
                          <m:r>
                            <a:rPr lang="es-EC" i="1">
                              <a:effectLst/>
                              <a:latin typeface="Cambria Math" panose="02040503050406030204" pitchFamily="18" charset="0"/>
                              <a:ea typeface="Calibri" panose="020F0502020204030204" pitchFamily="34" charset="0"/>
                              <a:cs typeface="Arial" panose="020B0604020202020204" pitchFamily="34" charset="0"/>
                            </a:rPr>
                            <m:t>𝑁</m:t>
                          </m:r>
                        </m:num>
                        <m:den>
                          <m:r>
                            <a:rPr lang="es-EC" i="1">
                              <a:effectLst/>
                              <a:latin typeface="Cambria Math" panose="02040503050406030204" pitchFamily="18" charset="0"/>
                              <a:ea typeface="Calibri" panose="020F0502020204030204" pitchFamily="34" charset="0"/>
                              <a:cs typeface="Arial" panose="020B0604020202020204" pitchFamily="34" charset="0"/>
                            </a:rPr>
                            <m:t>4</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𝐹𝑚</m:t>
                      </m:r>
                      <m:r>
                        <a:rPr lang="es-EC" i="1">
                          <a:effectLst/>
                          <a:latin typeface="Cambria Math" panose="02040503050406030204" pitchFamily="18" charset="0"/>
                          <a:ea typeface="Calibri" panose="020F0502020204030204" pitchFamily="34" charset="0"/>
                          <a:cs typeface="Arial" panose="020B0604020202020204" pitchFamily="34" charset="0"/>
                        </a:rPr>
                        <m:t>=3.75 </m:t>
                      </m:r>
                      <m:r>
                        <a:rPr lang="es-EC"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ángulo 8"/>
              <p:cNvSpPr>
                <a:spLocks noRot="1" noChangeAspect="1" noMove="1" noResize="1" noEditPoints="1" noAdjustHandles="1" noChangeArrowheads="1" noChangeShapeType="1" noTextEdit="1"/>
              </p:cNvSpPr>
              <p:nvPr/>
            </p:nvSpPr>
            <p:spPr>
              <a:xfrm>
                <a:off x="3791712" y="3086599"/>
                <a:ext cx="2682240" cy="1553695"/>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0" name="Rectángulo 9"/>
              <p:cNvSpPr/>
              <p:nvPr/>
            </p:nvSpPr>
            <p:spPr>
              <a:xfrm>
                <a:off x="4642990" y="4891341"/>
                <a:ext cx="1214948"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0">
                          <a:latin typeface="Cambria Math" panose="02040503050406030204" pitchFamily="18" charset="0"/>
                        </a:rPr>
                        <m:t>=</m:t>
                      </m:r>
                      <m:r>
                        <a:rPr lang="es-EC" i="1">
                          <a:latin typeface="Cambria Math" panose="02040503050406030204" pitchFamily="18" charset="0"/>
                        </a:rPr>
                        <m:t>𝐹</m:t>
                      </m:r>
                      <m:r>
                        <a:rPr lang="es-EC" i="0">
                          <a:latin typeface="Cambria Math" panose="02040503050406030204" pitchFamily="18" charset="0"/>
                        </a:rPr>
                        <m:t>∗</m:t>
                      </m:r>
                      <m:r>
                        <a:rPr lang="es-EC" i="1">
                          <a:latin typeface="Cambria Math" panose="02040503050406030204" pitchFamily="18" charset="0"/>
                        </a:rPr>
                        <m:t>𝑉</m:t>
                      </m:r>
                    </m:oMath>
                  </m:oMathPara>
                </a14:m>
                <a:endParaRPr lang="es-EC" dirty="0"/>
              </a:p>
            </p:txBody>
          </p:sp>
        </mc:Choice>
        <mc:Fallback>
          <p:sp>
            <p:nvSpPr>
              <p:cNvPr id="10" name="Rectángulo 9"/>
              <p:cNvSpPr>
                <a:spLocks noRot="1" noChangeAspect="1" noMove="1" noResize="1" noEditPoints="1" noAdjustHandles="1" noChangeArrowheads="1" noChangeShapeType="1" noTextEdit="1"/>
              </p:cNvSpPr>
              <p:nvPr/>
            </p:nvSpPr>
            <p:spPr>
              <a:xfrm>
                <a:off x="4642990" y="4891341"/>
                <a:ext cx="1214948" cy="369332"/>
              </a:xfrm>
              <a:prstGeom prst="rect">
                <a:avLst/>
              </a:prstGeom>
              <a:blipFill rotWithShape="0">
                <a:blip r:embed="rId7"/>
                <a:stretch>
                  <a:fillRect/>
                </a:stretch>
              </a:blipFill>
            </p:spPr>
            <p:txBody>
              <a:bodyPr/>
              <a:lstStyle/>
              <a:p>
                <a:r>
                  <a:rPr lang="es-EC">
                    <a:noFill/>
                  </a:rPr>
                  <a:t> </a:t>
                </a:r>
              </a:p>
            </p:txBody>
          </p:sp>
        </mc:Fallback>
      </mc:AlternateContent>
      <p:sp>
        <p:nvSpPr>
          <p:cNvPr id="11" name="Rectángulo 10"/>
          <p:cNvSpPr/>
          <p:nvPr/>
        </p:nvSpPr>
        <p:spPr>
          <a:xfrm>
            <a:off x="4342668" y="5411082"/>
            <a:ext cx="1815592" cy="1186607"/>
          </a:xfrm>
          <a:prstGeom prst="rect">
            <a:avLst/>
          </a:prstGeom>
        </p:spPr>
        <p:txBody>
          <a:bodyPr wrap="square">
            <a:spAutoFit/>
          </a:bodyPr>
          <a:lstStyle/>
          <a:p>
            <a:pPr algn="just">
              <a:lnSpc>
                <a:spcPct val="107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P = Potencia.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F = Fuerza.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V = Velocidad.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Rectángulo 11"/>
              <p:cNvSpPr/>
              <p:nvPr/>
            </p:nvSpPr>
            <p:spPr>
              <a:xfrm>
                <a:off x="8461248" y="1652118"/>
                <a:ext cx="2809938" cy="1101520"/>
              </a:xfrm>
              <a:prstGeom prst="rect">
                <a:avLst/>
              </a:prstGeom>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𝑃</m:t>
                      </m:r>
                      <m:r>
                        <a:rPr lang="es-EC" i="1">
                          <a:latin typeface="Cambria Math" panose="02040503050406030204" pitchFamily="18" charset="0"/>
                          <a:ea typeface="Calibri" panose="020F0502020204030204" pitchFamily="34" charset="0"/>
                          <a:cs typeface="Arial" panose="020B0604020202020204" pitchFamily="34" charset="0"/>
                        </a:rPr>
                        <m:t>=3.75 </m:t>
                      </m:r>
                      <m:r>
                        <a:rPr lang="es-EC" i="1">
                          <a:latin typeface="Cambria Math" panose="02040503050406030204" pitchFamily="18" charset="0"/>
                          <a:ea typeface="Calibri" panose="020F0502020204030204" pitchFamily="34" charset="0"/>
                          <a:cs typeface="Arial" panose="020B0604020202020204" pitchFamily="34" charset="0"/>
                        </a:rPr>
                        <m:t>𝑁</m:t>
                      </m:r>
                      <m:r>
                        <a:rPr lang="es-EC" i="1">
                          <a:latin typeface="Cambria Math" panose="02040503050406030204" pitchFamily="18" charset="0"/>
                          <a:ea typeface="Calibri" panose="020F0502020204030204" pitchFamily="34" charset="0"/>
                          <a:cs typeface="Arial" panose="020B0604020202020204" pitchFamily="34" charset="0"/>
                        </a:rPr>
                        <m:t>∗0.2</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𝑚</m:t>
                          </m:r>
                        </m:num>
                        <m:den>
                          <m:r>
                            <a:rPr lang="es-EC" i="1">
                              <a:effectLst/>
                              <a:latin typeface="Cambria Math" panose="02040503050406030204" pitchFamily="18" charset="0"/>
                              <a:ea typeface="Calibri" panose="020F0502020204030204" pitchFamily="34" charset="0"/>
                              <a:cs typeface="Arial" panose="020B0604020202020204" pitchFamily="34" charset="0"/>
                            </a:rPr>
                            <m:t>𝑠</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𝑃</m:t>
                      </m:r>
                      <m:r>
                        <a:rPr lang="es-EC" i="1">
                          <a:effectLst/>
                          <a:latin typeface="Cambria Math" panose="02040503050406030204" pitchFamily="18" charset="0"/>
                          <a:ea typeface="Calibri" panose="020F0502020204030204" pitchFamily="34" charset="0"/>
                          <a:cs typeface="Arial" panose="020B0604020202020204" pitchFamily="34" charset="0"/>
                        </a:rPr>
                        <m:t>=0.75 </m:t>
                      </m:r>
                      <m:r>
                        <a:rPr lang="es-EC" i="1">
                          <a:effectLst/>
                          <a:latin typeface="Cambria Math" panose="02040503050406030204" pitchFamily="18" charset="0"/>
                          <a:ea typeface="Calibri" panose="020F0502020204030204" pitchFamily="34" charset="0"/>
                          <a:cs typeface="Arial" panose="020B0604020202020204" pitchFamily="34" charset="0"/>
                        </a:rPr>
                        <m:t>𝑤</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ángulo 11"/>
              <p:cNvSpPr>
                <a:spLocks noRot="1" noChangeAspect="1" noMove="1" noResize="1" noEditPoints="1" noAdjustHandles="1" noChangeArrowheads="1" noChangeShapeType="1" noTextEdit="1"/>
              </p:cNvSpPr>
              <p:nvPr/>
            </p:nvSpPr>
            <p:spPr>
              <a:xfrm>
                <a:off x="8461248" y="1652118"/>
                <a:ext cx="2809938" cy="1101520"/>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4" name="Rectángulo 13"/>
              <p:cNvSpPr/>
              <p:nvPr/>
            </p:nvSpPr>
            <p:spPr>
              <a:xfrm>
                <a:off x="7924164" y="2972161"/>
                <a:ext cx="3752820" cy="2103846"/>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Times New Roman" panose="02020603050405020304" pitchFamily="18" charset="0"/>
                          <a:cs typeface="Arial" panose="020B0604020202020204" pitchFamily="34" charset="0"/>
                        </a:rPr>
                        <m:t>𝜔</m:t>
                      </m:r>
                      <m:r>
                        <a:rPr lang="es-EC" i="1" smtClean="0">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𝑉</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𝑟</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0.2 </m:t>
                          </m:r>
                          <m:f>
                            <m:fPr>
                              <m:type m:val="skw"/>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num>
                        <m:den>
                          <m:r>
                            <a:rPr lang="es-EC" i="1">
                              <a:effectLst/>
                              <a:latin typeface="Cambria Math" panose="02040503050406030204" pitchFamily="18" charset="0"/>
                              <a:ea typeface="Times New Roman" panose="02020603050405020304" pitchFamily="18" charset="0"/>
                              <a:cs typeface="Arial" panose="020B0604020202020204" pitchFamily="34" charset="0"/>
                            </a:rPr>
                            <m:t>0.02 </m:t>
                          </m:r>
                          <m:r>
                            <a:rPr lang="es-EC" i="1">
                              <a:effectLst/>
                              <a:latin typeface="Cambria Math" panose="02040503050406030204" pitchFamily="18" charset="0"/>
                              <a:ea typeface="Times New Roman" panose="02020603050405020304" pitchFamily="18" charset="0"/>
                              <a:cs typeface="Arial" panose="020B0604020202020204" pitchFamily="34" charset="0"/>
                            </a:rPr>
                            <m:t>𝑚</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=10 </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ángulo 13"/>
              <p:cNvSpPr>
                <a:spLocks noRot="1" noChangeAspect="1" noMove="1" noResize="1" noEditPoints="1" noAdjustHandles="1" noChangeArrowheads="1" noChangeShapeType="1" noTextEdit="1"/>
              </p:cNvSpPr>
              <p:nvPr/>
            </p:nvSpPr>
            <p:spPr>
              <a:xfrm>
                <a:off x="7924164" y="2972161"/>
                <a:ext cx="3752820" cy="2103846"/>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5" name="Rectángulo 14"/>
              <p:cNvSpPr/>
              <p:nvPr/>
            </p:nvSpPr>
            <p:spPr>
              <a:xfrm>
                <a:off x="7862568" y="4953885"/>
                <a:ext cx="3425952" cy="1555619"/>
              </a:xfrm>
              <a:prstGeom prst="rect">
                <a:avLst/>
              </a:prstGeom>
            </p:spPr>
            <p:txBody>
              <a:bodyPr wrap="square">
                <a:spAutoFit/>
              </a:bodyPr>
              <a:lstStyle/>
              <a:p>
                <a:pPr>
                  <a:lnSpc>
                    <a:spcPct val="107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=10 </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r>
                        <a:rPr lang="es-EC" i="1">
                          <a:effectLst/>
                          <a:latin typeface="Cambria Math" panose="02040503050406030204" pitchFamily="18" charset="0"/>
                          <a:ea typeface="Times New Roman" panose="02020603050405020304" pitchFamily="18" charset="0"/>
                          <a:cs typeface="Arial" panose="020B0604020202020204" pitchFamily="34" charset="0"/>
                        </a:rPr>
                        <m:t>𝑥</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1 </m:t>
                          </m:r>
                          <m:r>
                            <a:rPr lang="es-EC" i="1">
                              <a:effectLst/>
                              <a:latin typeface="Cambria Math" panose="02040503050406030204" pitchFamily="18" charset="0"/>
                              <a:ea typeface="Times New Roman" panose="02020603050405020304" pitchFamily="18" charset="0"/>
                              <a:cs typeface="Arial" panose="020B0604020202020204" pitchFamily="34" charset="0"/>
                            </a:rPr>
                            <m:t>𝑟𝑒𝑣</m:t>
                          </m:r>
                        </m:num>
                        <m:den>
                          <m:r>
                            <a:rPr lang="es-EC" i="1">
                              <a:effectLst/>
                              <a:latin typeface="Cambria Math" panose="02040503050406030204" pitchFamily="18" charset="0"/>
                              <a:ea typeface="Times New Roman" panose="02020603050405020304" pitchFamily="18" charset="0"/>
                              <a:cs typeface="Arial" panose="020B0604020202020204" pitchFamily="34" charset="0"/>
                            </a:rPr>
                            <m:t>2</m:t>
                          </m:r>
                          <m:r>
                            <a:rPr lang="es-EC" i="1">
                              <a:effectLst/>
                              <a:latin typeface="Cambria Math" panose="02040503050406030204" pitchFamily="18" charset="0"/>
                              <a:ea typeface="Times New Roman" panose="02020603050405020304" pitchFamily="18" charset="0"/>
                              <a:cs typeface="Arial" panose="020B0604020202020204" pitchFamily="34" charset="0"/>
                            </a:rPr>
                            <m:t>𝜋</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𝑟𝑎𝑑</m:t>
                          </m:r>
                        </m:den>
                      </m:f>
                      <m:r>
                        <a:rPr lang="es-EC" i="1">
                          <a:effectLst/>
                          <a:latin typeface="Cambria Math" panose="02040503050406030204" pitchFamily="18" charset="0"/>
                          <a:ea typeface="Times New Roman" panose="02020603050405020304" pitchFamily="18" charset="0"/>
                          <a:cs typeface="Arial" panose="020B0604020202020204" pitchFamily="34" charset="0"/>
                        </a:rPr>
                        <m:t>𝑥</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60 </m:t>
                          </m:r>
                          <m:r>
                            <a:rPr lang="es-EC" i="1">
                              <a:effectLst/>
                              <a:latin typeface="Cambria Math" panose="02040503050406030204" pitchFamily="18" charset="0"/>
                              <a:ea typeface="Times New Roman" panose="02020603050405020304" pitchFamily="18" charset="0"/>
                              <a:cs typeface="Arial" panose="020B0604020202020204" pitchFamily="34" charset="0"/>
                            </a:rPr>
                            <m:t>𝑠</m:t>
                          </m:r>
                        </m:num>
                        <m:den>
                          <m:r>
                            <a:rPr lang="es-EC" i="1">
                              <a:effectLst/>
                              <a:latin typeface="Cambria Math" panose="02040503050406030204" pitchFamily="18" charset="0"/>
                              <a:ea typeface="Times New Roman" panose="02020603050405020304" pitchFamily="18" charset="0"/>
                              <a:cs typeface="Arial" panose="020B0604020202020204" pitchFamily="34" charset="0"/>
                            </a:rPr>
                            <m:t>1 </m:t>
                          </m:r>
                          <m:r>
                            <a:rPr lang="es-EC" i="1">
                              <a:effectLst/>
                              <a:latin typeface="Cambria Math" panose="02040503050406030204" pitchFamily="18" charset="0"/>
                              <a:ea typeface="Times New Roman" panose="02020603050405020304" pitchFamily="18" charset="0"/>
                              <a:cs typeface="Arial" panose="020B0604020202020204" pitchFamily="34" charset="0"/>
                            </a:rPr>
                            <m:t>𝑚𝑖𝑛</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=95.5 </m:t>
                      </m:r>
                      <m:r>
                        <a:rPr lang="es-EC" i="1">
                          <a:effectLst/>
                          <a:latin typeface="Cambria Math" panose="02040503050406030204" pitchFamily="18" charset="0"/>
                          <a:ea typeface="Times New Roman" panose="02020603050405020304" pitchFamily="18" charset="0"/>
                          <a:cs typeface="Arial" panose="020B0604020202020204" pitchFamily="34" charset="0"/>
                        </a:rPr>
                        <m:t>𝑅𝑃𝑀</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5" name="Rectángulo 14"/>
              <p:cNvSpPr>
                <a:spLocks noRot="1" noChangeAspect="1" noMove="1" noResize="1" noEditPoints="1" noAdjustHandles="1" noChangeArrowheads="1" noChangeShapeType="1" noTextEdit="1"/>
              </p:cNvSpPr>
              <p:nvPr/>
            </p:nvSpPr>
            <p:spPr>
              <a:xfrm>
                <a:off x="7862568" y="4953885"/>
                <a:ext cx="3425952" cy="1555619"/>
              </a:xfrm>
              <a:prstGeom prst="rect">
                <a:avLst/>
              </a:prstGeom>
              <a:blipFill rotWithShape="0">
                <a:blip r:embed="rId10"/>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68756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Motor Elegido</a:t>
            </a:r>
            <a:endParaRPr lang="es-EC" dirty="0"/>
          </a:p>
        </p:txBody>
      </p:sp>
      <p:sp>
        <p:nvSpPr>
          <p:cNvPr id="4" name="Rectángulo 3"/>
          <p:cNvSpPr/>
          <p:nvPr/>
        </p:nvSpPr>
        <p:spPr>
          <a:xfrm>
            <a:off x="5742432" y="2326749"/>
            <a:ext cx="6096000" cy="4008918"/>
          </a:xfrm>
          <a:prstGeom prst="rect">
            <a:avLst/>
          </a:prstGeom>
        </p:spPr>
        <p:txBody>
          <a:bodyPr>
            <a:spAutoFit/>
          </a:bodyPr>
          <a:lstStyle/>
          <a:p>
            <a:pPr algn="just">
              <a:lnSpc>
                <a:spcPct val="107000"/>
              </a:lnSpc>
              <a:spcAft>
                <a:spcPts val="0"/>
              </a:spcAft>
            </a:pPr>
            <a:r>
              <a:rPr lang="es-EC" b="1" dirty="0">
                <a:latin typeface="Arial" panose="020B0604020202020204" pitchFamily="34" charset="0"/>
                <a:ea typeface="Times New Roman" panose="02020603050405020304" pitchFamily="18" charset="0"/>
                <a:cs typeface="Times New Roman" panose="02020603050405020304" pitchFamily="18" charset="0"/>
              </a:rPr>
              <a:t>Características Técnicas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Alimentación: 6 v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Velocidad sin carga: 110 RPM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Corriente sin carga: 70 </a:t>
            </a:r>
            <a:r>
              <a:rPr lang="es-EC" dirty="0" err="1">
                <a:latin typeface="Arial" panose="020B0604020202020204" pitchFamily="34" charset="0"/>
                <a:ea typeface="Times New Roman" panose="02020603050405020304" pitchFamily="18" charset="0"/>
                <a:cs typeface="Times New Roman" panose="02020603050405020304" pitchFamily="18" charset="0"/>
              </a:rPr>
              <a:t>mA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Torque sin carga: 4.3 Kg/cm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Relación de Transmisión: 250:1</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Potencia sin carga: </a:t>
            </a:r>
            <a:r>
              <a:rPr lang="es-EC" dirty="0">
                <a:latin typeface="Arial" panose="020B0604020202020204" pitchFamily="34" charset="0"/>
                <a:ea typeface="Calibri" panose="020F0502020204030204" pitchFamily="34" charset="0"/>
                <a:cs typeface="Times New Roman" panose="02020603050405020304" pitchFamily="18" charset="0"/>
              </a:rPr>
              <a:t>1.04 - 2.07 (w)</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Tamaño del motor: 26x12x10 mm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Diámetro del eje: 3 mm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Longitud del eje: 10 mm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 Peso: 17 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s-EC" dirty="0">
                <a:latin typeface="Arial" panose="020B0604020202020204" pitchFamily="34" charset="0"/>
                <a:ea typeface="Calibri" panose="020F0502020204030204" pitchFamily="34" charset="0"/>
              </a:rPr>
              <a:t/>
            </a:r>
            <a:br>
              <a:rPr lang="es-EC" dirty="0">
                <a:latin typeface="Arial" panose="020B0604020202020204" pitchFamily="34" charset="0"/>
                <a:ea typeface="Calibri" panose="020F0502020204030204" pitchFamily="34" charset="0"/>
              </a:rPr>
            </a:br>
            <a:endParaRPr lang="es-EC" dirty="0"/>
          </a:p>
        </p:txBody>
      </p:sp>
      <p:pic>
        <p:nvPicPr>
          <p:cNvPr id="9218" name="Picture 2" descr="https://encrypted-tbn0.gstatic.com/images?q=tbn:ANd9GcSM4OIROryCdjR5tPDyKZR6-c2WkEh-pFLbFm8eQhFx9WQ7qw7M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853248"/>
            <a:ext cx="42291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615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88135"/>
          </a:xfrm>
        </p:spPr>
        <p:txBody>
          <a:bodyPr/>
          <a:lstStyle/>
          <a:p>
            <a:r>
              <a:rPr lang="es-EC" dirty="0" smtClean="0"/>
              <a:t>JUSTIFICACIÓN</a:t>
            </a:r>
            <a:endParaRPr lang="en-US" dirty="0"/>
          </a:p>
        </p:txBody>
      </p:sp>
      <p:sp>
        <p:nvSpPr>
          <p:cNvPr id="3" name="Marcador de contenido 2"/>
          <p:cNvSpPr>
            <a:spLocks noGrp="1"/>
          </p:cNvSpPr>
          <p:nvPr>
            <p:ph idx="1"/>
          </p:nvPr>
        </p:nvSpPr>
        <p:spPr>
          <a:xfrm>
            <a:off x="1104293" y="1540853"/>
            <a:ext cx="8946541" cy="4195481"/>
          </a:xfrm>
        </p:spPr>
        <p:txBody>
          <a:bodyPr/>
          <a:lstStyle/>
          <a:p>
            <a:pPr algn="just"/>
            <a:r>
              <a:rPr lang="es-ES" dirty="0" smtClean="0"/>
              <a:t>Para el problema presentado no </a:t>
            </a:r>
            <a:r>
              <a:rPr lang="es-ES" dirty="0"/>
              <a:t>se hallan soluciones tecnológicas </a:t>
            </a:r>
            <a:r>
              <a:rPr lang="es-ES" dirty="0" smtClean="0"/>
              <a:t>óptimas en el país, estratégicamente se presenta </a:t>
            </a:r>
            <a:r>
              <a:rPr lang="es-ES" dirty="0"/>
              <a:t>un enfoque tradicional basado en fuerza de </a:t>
            </a:r>
            <a:r>
              <a:rPr lang="es-ES" dirty="0" smtClean="0"/>
              <a:t>trabajo </a:t>
            </a:r>
            <a:r>
              <a:rPr lang="en-US" dirty="0" smtClean="0"/>
              <a:t>y </a:t>
            </a:r>
            <a:r>
              <a:rPr lang="en-US" dirty="0" err="1" smtClean="0"/>
              <a:t>maquinaria</a:t>
            </a:r>
            <a:r>
              <a:rPr lang="en-US" dirty="0" smtClean="0"/>
              <a:t> </a:t>
            </a:r>
            <a:r>
              <a:rPr lang="en-US" dirty="0" err="1"/>
              <a:t>mecánica</a:t>
            </a:r>
            <a:r>
              <a:rPr lang="en-US" dirty="0" smtClean="0"/>
              <a:t>.</a:t>
            </a:r>
          </a:p>
          <a:p>
            <a:pPr algn="just"/>
            <a:r>
              <a:rPr lang="es-EC" dirty="0" smtClean="0"/>
              <a:t>Existen varios robots para inspección de tuberías en el mercado internacional pero sus costos son exorbitantes. La empresa alemana IPEK construye los “</a:t>
            </a:r>
            <a:r>
              <a:rPr lang="es-EC" dirty="0" err="1" smtClean="0"/>
              <a:t>Crawler</a:t>
            </a:r>
            <a:r>
              <a:rPr lang="es-EC" dirty="0" smtClean="0"/>
              <a:t> </a:t>
            </a:r>
            <a:r>
              <a:rPr lang="es-EC" dirty="0" err="1" smtClean="0"/>
              <a:t>Rovion</a:t>
            </a:r>
            <a:r>
              <a:rPr lang="es-EC" dirty="0" smtClean="0"/>
              <a:t> RX130” cuyo precio oscila entre los $44000 USD y $82000 USD, dependiendo de las características y accesorios a elegirse para el trabajo a desempeñarse, cabe destacar que estos precios no incluyen costos de importación, ni sus respectivos impuestos.</a:t>
            </a:r>
            <a:endParaRPr lang="en-US" dirty="0"/>
          </a:p>
        </p:txBody>
      </p:sp>
    </p:spTree>
    <p:extLst>
      <p:ext uri="{BB962C8B-B14F-4D97-AF65-F5344CB8AC3E}">
        <p14:creationId xmlns:p14="http://schemas.microsoft.com/office/powerpoint/2010/main" val="1615136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Circuitos de Potencia</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52392654"/>
              </p:ext>
            </p:extLst>
          </p:nvPr>
        </p:nvGraphicFramePr>
        <p:xfrm>
          <a:off x="799846" y="1416971"/>
          <a:ext cx="5725795" cy="5099688"/>
        </p:xfrm>
        <a:graphic>
          <a:graphicData uri="http://schemas.openxmlformats.org/drawingml/2006/table">
            <a:tbl>
              <a:tblPr firstRow="1" firstCol="1" bandRow="1">
                <a:tableStyleId>{5C22544A-7EE6-4342-B048-85BDC9FD1C3A}</a:tableStyleId>
              </a:tblPr>
              <a:tblGrid>
                <a:gridCol w="2397125"/>
                <a:gridCol w="1657350"/>
                <a:gridCol w="1671320"/>
              </a:tblGrid>
              <a:tr h="0">
                <a:tc>
                  <a:txBody>
                    <a:bodyPr/>
                    <a:lstStyle/>
                    <a:p>
                      <a:pPr>
                        <a:lnSpc>
                          <a:spcPct val="107000"/>
                        </a:lnSpc>
                        <a:spcAft>
                          <a:spcPts val="800"/>
                        </a:spcAft>
                      </a:pPr>
                      <a:r>
                        <a:rPr lang="es-EC" sz="2000" dirty="0">
                          <a:effectLst/>
                        </a:rPr>
                        <a:t>Característica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Driver con integrado L293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Driver con integrado L298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pPr>
                      <a:r>
                        <a:rPr lang="es-EC" sz="2000" dirty="0">
                          <a:effectLst/>
                        </a:rPr>
                        <a:t>Voltaje máximo de alimentación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 36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50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pPr>
                      <a:r>
                        <a:rPr lang="es-EC" sz="2000" dirty="0">
                          <a:effectLst/>
                        </a:rPr>
                        <a:t>Voltaje de entrada máximo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7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7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pPr>
                      <a:r>
                        <a:rPr lang="es-EC" sz="2000" dirty="0">
                          <a:effectLst/>
                        </a:rPr>
                        <a:t>Voltaje máximo de salida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36 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50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pPr>
                      <a:r>
                        <a:rPr lang="es-EC" sz="2000">
                          <a:effectLst/>
                        </a:rPr>
                        <a:t>Corriente pico máxima de salida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1 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4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pPr>
                      <a:r>
                        <a:rPr lang="es-EC" sz="2000">
                          <a:effectLst/>
                        </a:rPr>
                        <a:t>Máximo temperatura de trabajo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150 °C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130°C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pPr>
                      <a:r>
                        <a:rPr lang="es-EC" sz="2000">
                          <a:effectLst/>
                        </a:rPr>
                        <a:t>Temperatura de Almacenamiento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-65°C – 150°C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-40°C – 150°C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0242" name="Picture 2" descr="https://encrypted-tbn2.gstatic.com/images?q=tbn:ANd9GcTvCASNC0MXT_Z83lIK0JvujUvyxbzPtv8VMJBtZ2cxUx4asQ2b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543" y="2061972"/>
            <a:ext cx="36385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880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93330"/>
          </a:xfrm>
        </p:spPr>
        <p:txBody>
          <a:bodyPr/>
          <a:lstStyle/>
          <a:p>
            <a:r>
              <a:rPr lang="es-EC" dirty="0"/>
              <a:t>Sensores Externos</a:t>
            </a:r>
            <a:endParaRPr lang="es-EC" dirty="0"/>
          </a:p>
        </p:txBody>
      </p:sp>
      <p:sp>
        <p:nvSpPr>
          <p:cNvPr id="4" name="Rectángulo 3"/>
          <p:cNvSpPr/>
          <p:nvPr/>
        </p:nvSpPr>
        <p:spPr>
          <a:xfrm>
            <a:off x="1235616" y="1467264"/>
            <a:ext cx="3600281" cy="461665"/>
          </a:xfrm>
          <a:prstGeom prst="rect">
            <a:avLst/>
          </a:prstGeom>
        </p:spPr>
        <p:txBody>
          <a:bodyPr wrap="none">
            <a:spAutoFit/>
          </a:bodyPr>
          <a:lstStyle/>
          <a:p>
            <a:r>
              <a:rPr lang="es-EC" sz="2400" b="1" dirty="0">
                <a:latin typeface="Arial" panose="020B0604020202020204" pitchFamily="34" charset="0"/>
                <a:ea typeface="Times New Roman" panose="02020603050405020304" pitchFamily="18" charset="0"/>
              </a:rPr>
              <a:t>Sensor de </a:t>
            </a:r>
            <a:r>
              <a:rPr lang="es-EC" sz="2400" b="1" dirty="0" smtClean="0">
                <a:latin typeface="Arial" panose="020B0604020202020204" pitchFamily="34" charset="0"/>
                <a:ea typeface="Times New Roman" panose="02020603050405020304" pitchFamily="18" charset="0"/>
              </a:rPr>
              <a:t>Temperatura</a:t>
            </a:r>
            <a:endParaRPr lang="es-EC" sz="2400" dirty="0"/>
          </a:p>
        </p:txBody>
      </p:sp>
      <p:graphicFrame>
        <p:nvGraphicFramePr>
          <p:cNvPr id="5" name="Tabla 4"/>
          <p:cNvGraphicFramePr>
            <a:graphicFrameLocks noGrp="1"/>
          </p:cNvGraphicFramePr>
          <p:nvPr>
            <p:extLst>
              <p:ext uri="{D42A27DB-BD31-4B8C-83A1-F6EECF244321}">
                <p14:modId xmlns:p14="http://schemas.microsoft.com/office/powerpoint/2010/main" val="3696325344"/>
              </p:ext>
            </p:extLst>
          </p:nvPr>
        </p:nvGraphicFramePr>
        <p:xfrm>
          <a:off x="533902" y="2023872"/>
          <a:ext cx="5074418" cy="2776284"/>
        </p:xfrm>
        <a:graphic>
          <a:graphicData uri="http://schemas.openxmlformats.org/drawingml/2006/table">
            <a:tbl>
              <a:tblPr firstRow="1" firstCol="1" bandRow="1">
                <a:tableStyleId>{5C22544A-7EE6-4342-B048-85BDC9FD1C3A}</a:tableStyleId>
              </a:tblPr>
              <a:tblGrid>
                <a:gridCol w="2171700"/>
                <a:gridCol w="1488446"/>
                <a:gridCol w="1414272"/>
              </a:tblGrid>
              <a:tr h="510286">
                <a:tc>
                  <a:txBody>
                    <a:bodyPr/>
                    <a:lstStyle/>
                    <a:p>
                      <a:pPr algn="just">
                        <a:lnSpc>
                          <a:spcPct val="107000"/>
                        </a:lnSpc>
                        <a:spcAft>
                          <a:spcPts val="0"/>
                        </a:spcAft>
                      </a:pPr>
                      <a:r>
                        <a:rPr lang="es-EC" sz="2000" dirty="0">
                          <a:effectLst/>
                        </a:rPr>
                        <a:t>Característica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LM35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DHT21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Voltaje de alimentación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5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3.3 v – 5.5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Precisión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 0.5 °C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 1 °C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Señal de salida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Analógica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Digital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Rango temperatura medible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- 55 °C y 150 °C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- 40 °C y 80 °C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ángulo 5"/>
          <p:cNvSpPr/>
          <p:nvPr/>
        </p:nvSpPr>
        <p:spPr>
          <a:xfrm>
            <a:off x="7711732" y="1467265"/>
            <a:ext cx="2339102" cy="461665"/>
          </a:xfrm>
          <a:prstGeom prst="rect">
            <a:avLst/>
          </a:prstGeom>
        </p:spPr>
        <p:txBody>
          <a:bodyPr wrap="none">
            <a:spAutoFit/>
          </a:bodyPr>
          <a:lstStyle/>
          <a:p>
            <a:r>
              <a:rPr lang="es-EC" sz="2400" b="1" dirty="0">
                <a:latin typeface="Arial" panose="020B0604020202020204" pitchFamily="34" charset="0"/>
                <a:ea typeface="Times New Roman" panose="02020603050405020304" pitchFamily="18" charset="0"/>
              </a:rPr>
              <a:t>Sensor de </a:t>
            </a:r>
            <a:r>
              <a:rPr lang="es-EC" sz="2400" b="1" dirty="0" smtClean="0">
                <a:latin typeface="Arial" panose="020B0604020202020204" pitchFamily="34" charset="0"/>
                <a:ea typeface="Times New Roman" panose="02020603050405020304" pitchFamily="18" charset="0"/>
              </a:rPr>
              <a:t>Gas</a:t>
            </a:r>
            <a:endParaRPr lang="es-EC" sz="2400" dirty="0"/>
          </a:p>
        </p:txBody>
      </p:sp>
      <p:graphicFrame>
        <p:nvGraphicFramePr>
          <p:cNvPr id="7" name="Tabla 6"/>
          <p:cNvGraphicFramePr>
            <a:graphicFrameLocks noGrp="1"/>
          </p:cNvGraphicFramePr>
          <p:nvPr>
            <p:extLst>
              <p:ext uri="{D42A27DB-BD31-4B8C-83A1-F6EECF244321}">
                <p14:modId xmlns:p14="http://schemas.microsoft.com/office/powerpoint/2010/main" val="1377285387"/>
              </p:ext>
            </p:extLst>
          </p:nvPr>
        </p:nvGraphicFramePr>
        <p:xfrm>
          <a:off x="6016004" y="2004613"/>
          <a:ext cx="5730557" cy="4565904"/>
        </p:xfrm>
        <a:graphic>
          <a:graphicData uri="http://schemas.openxmlformats.org/drawingml/2006/table">
            <a:tbl>
              <a:tblPr firstRow="1" firstCol="1" bandRow="1">
                <a:tableStyleId>{5C22544A-7EE6-4342-B048-85BDC9FD1C3A}</a:tableStyleId>
              </a:tblPr>
              <a:tblGrid>
                <a:gridCol w="2584873"/>
                <a:gridCol w="1564528"/>
                <a:gridCol w="1581156"/>
              </a:tblGrid>
              <a:tr h="0">
                <a:tc>
                  <a:txBody>
                    <a:bodyPr/>
                    <a:lstStyle/>
                    <a:p>
                      <a:pPr algn="just">
                        <a:lnSpc>
                          <a:spcPct val="107000"/>
                        </a:lnSpc>
                        <a:spcAft>
                          <a:spcPts val="0"/>
                        </a:spcAft>
                      </a:pPr>
                      <a:r>
                        <a:rPr lang="es-EC" sz="2000" dirty="0">
                          <a:effectLst/>
                        </a:rPr>
                        <a:t>Característica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MQ-6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MQ-9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Voltaje de alimentación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5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5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Gases a detectar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LPG, </a:t>
                      </a:r>
                      <a:r>
                        <a:rPr lang="es-EC" sz="2000" dirty="0" err="1">
                          <a:effectLst/>
                        </a:rPr>
                        <a:t>isobutano</a:t>
                      </a:r>
                      <a:r>
                        <a:rPr lang="es-EC" sz="2000" dirty="0">
                          <a:effectLst/>
                        </a:rPr>
                        <a:t> y propano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CO, gas inflamable, metano y propano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Resistencia de carga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10 </a:t>
                      </a:r>
                      <a:r>
                        <a:rPr lang="es-EC" sz="2000" dirty="0" err="1">
                          <a:effectLst/>
                        </a:rPr>
                        <a:t>Kohm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Ajustable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Concentración de Detección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200-10000 ppm LPG, </a:t>
                      </a:r>
                      <a:r>
                        <a:rPr lang="es-EC" sz="2000" dirty="0" err="1">
                          <a:effectLst/>
                        </a:rPr>
                        <a:t>isobutano</a:t>
                      </a:r>
                      <a:r>
                        <a:rPr lang="es-EC" sz="2000" dirty="0">
                          <a:effectLst/>
                        </a:rPr>
                        <a:t> y propano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10-1000 ppm CO y 100-10000 ppm gas inflamable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538325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Sensores Internos</a:t>
            </a:r>
            <a:endParaRPr lang="es-EC" dirty="0"/>
          </a:p>
        </p:txBody>
      </p:sp>
      <p:sp>
        <p:nvSpPr>
          <p:cNvPr id="4" name="Rectángulo 3"/>
          <p:cNvSpPr/>
          <p:nvPr/>
        </p:nvSpPr>
        <p:spPr>
          <a:xfrm>
            <a:off x="1085767" y="1976366"/>
            <a:ext cx="4288353" cy="369332"/>
          </a:xfrm>
          <a:prstGeom prst="rect">
            <a:avLst/>
          </a:prstGeom>
        </p:spPr>
        <p:txBody>
          <a:bodyPr wrap="none">
            <a:spAutoFit/>
          </a:bodyPr>
          <a:lstStyle/>
          <a:p>
            <a:r>
              <a:rPr lang="es-EC" b="1" dirty="0" err="1" smtClean="0">
                <a:latin typeface="Arial" panose="020B0604020202020204" pitchFamily="34" charset="0"/>
                <a:ea typeface="Times New Roman" panose="02020603050405020304" pitchFamily="18" charset="0"/>
              </a:rPr>
              <a:t>Encoder</a:t>
            </a:r>
            <a:r>
              <a:rPr lang="es-EC" b="1" dirty="0" smtClean="0">
                <a:latin typeface="Arial" panose="020B0604020202020204" pitchFamily="34" charset="0"/>
                <a:ea typeface="Times New Roman" panose="02020603050405020304" pitchFamily="18" charset="0"/>
              </a:rPr>
              <a:t> </a:t>
            </a:r>
            <a:r>
              <a:rPr lang="es-EC" b="1" dirty="0">
                <a:latin typeface="Arial" panose="020B0604020202020204" pitchFamily="34" charset="0"/>
                <a:ea typeface="Times New Roman" panose="02020603050405020304" pitchFamily="18" charset="0"/>
              </a:rPr>
              <a:t>de cuadratura marca </a:t>
            </a:r>
            <a:r>
              <a:rPr lang="es-EC" b="1" dirty="0" err="1">
                <a:latin typeface="Arial" panose="020B0604020202020204" pitchFamily="34" charset="0"/>
                <a:ea typeface="Times New Roman" panose="02020603050405020304" pitchFamily="18" charset="0"/>
              </a:rPr>
              <a:t>Pololu</a:t>
            </a:r>
            <a:r>
              <a:rPr lang="es-EC" b="1" dirty="0">
                <a:latin typeface="Arial" panose="020B0604020202020204" pitchFamily="34" charset="0"/>
                <a:ea typeface="Times New Roman" panose="02020603050405020304" pitchFamily="18" charset="0"/>
              </a:rPr>
              <a:t>:</a:t>
            </a:r>
            <a:endParaRPr lang="es-EC" dirty="0"/>
          </a:p>
        </p:txBody>
      </p:sp>
      <p:sp>
        <p:nvSpPr>
          <p:cNvPr id="5" name="Rectángulo 4"/>
          <p:cNvSpPr/>
          <p:nvPr/>
        </p:nvSpPr>
        <p:spPr>
          <a:xfrm>
            <a:off x="646111" y="3052699"/>
            <a:ext cx="6096000" cy="2166875"/>
          </a:xfrm>
          <a:prstGeom prst="rect">
            <a:avLst/>
          </a:prstGeom>
        </p:spPr>
        <p:txBody>
          <a:bodyPr>
            <a:spAutoFit/>
          </a:bodyPr>
          <a:lstStyle/>
          <a:p>
            <a:pPr marL="342900" lvl="0" indent="-342900" algn="just">
              <a:lnSpc>
                <a:spcPct val="107000"/>
              </a:lnSpc>
              <a:spcAft>
                <a:spcPts val="0"/>
              </a:spcAft>
              <a:buFont typeface="Calibri" panose="020F0502020204030204" pitchFamily="34" charset="0"/>
              <a:buChar char="-"/>
            </a:pPr>
            <a:r>
              <a:rPr lang="es-EC" dirty="0">
                <a:latin typeface="Arial" panose="020B0604020202020204" pitchFamily="34" charset="0"/>
                <a:ea typeface="Times New Roman" panose="02020603050405020304" pitchFamily="18" charset="0"/>
                <a:cs typeface="Times New Roman" panose="02020603050405020304" pitchFamily="18" charset="0"/>
              </a:rPr>
              <a:t>Voltaje de Operación: 4.5v y 5.5v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EC" dirty="0">
                <a:latin typeface="Arial" panose="020B0604020202020204" pitchFamily="34" charset="0"/>
                <a:ea typeface="Times New Roman" panose="02020603050405020304" pitchFamily="18" charset="0"/>
                <a:cs typeface="Times New Roman" panose="02020603050405020304" pitchFamily="18" charset="0"/>
              </a:rPr>
              <a:t>Dos salidas digitales (de cuadratura)</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EC" dirty="0">
                <a:latin typeface="Arial" panose="020B0604020202020204" pitchFamily="34" charset="0"/>
                <a:ea typeface="Times New Roman" panose="02020603050405020304" pitchFamily="18" charset="0"/>
                <a:cs typeface="Times New Roman" panose="02020603050405020304" pitchFamily="18" charset="0"/>
              </a:rPr>
              <a:t>14 </a:t>
            </a:r>
            <a:r>
              <a:rPr lang="es-EC" dirty="0" err="1">
                <a:latin typeface="Arial" panose="020B0604020202020204" pitchFamily="34" charset="0"/>
                <a:ea typeface="Times New Roman" panose="02020603050405020304" pitchFamily="18" charset="0"/>
                <a:cs typeface="Times New Roman" panose="02020603050405020304" pitchFamily="18" charset="0"/>
              </a:rPr>
              <a:t>mA</a:t>
            </a:r>
            <a:r>
              <a:rPr lang="es-EC" dirty="0">
                <a:latin typeface="Arial" panose="020B0604020202020204" pitchFamily="34" charset="0"/>
                <a:ea typeface="Times New Roman" panose="02020603050405020304" pitchFamily="18" charset="0"/>
                <a:cs typeface="Times New Roman" panose="02020603050405020304" pitchFamily="18" charset="0"/>
              </a:rPr>
              <a:t> de consumo de corriente a 5v</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EC" dirty="0">
                <a:latin typeface="Arial" panose="020B0604020202020204" pitchFamily="34" charset="0"/>
                <a:ea typeface="Times New Roman" panose="02020603050405020304" pitchFamily="18" charset="0"/>
                <a:cs typeface="Times New Roman" panose="02020603050405020304" pitchFamily="18" charset="0"/>
              </a:rPr>
              <a:t>Registra hasta 48 pulsos por revolución (resolución de 3 mm o 1/8 in)</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EC" dirty="0">
                <a:latin typeface="Arial" panose="020B0604020202020204" pitchFamily="34" charset="0"/>
                <a:ea typeface="Times New Roman" panose="02020603050405020304" pitchFamily="18" charset="0"/>
                <a:cs typeface="Times New Roman" panose="02020603050405020304" pitchFamily="18" charset="0"/>
              </a:rPr>
              <a:t>Tamaño pequeño</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s-EC" dirty="0">
                <a:latin typeface="Arial" panose="020B0604020202020204" pitchFamily="34" charset="0"/>
                <a:ea typeface="Times New Roman" panose="02020603050405020304" pitchFamily="18" charset="0"/>
                <a:cs typeface="Times New Roman" panose="02020603050405020304" pitchFamily="18" charset="0"/>
              </a:rPr>
              <a:t>Peso: 1.6 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290" name="Picture 2" descr="https://encrypted-tbn1.gstatic.com/images?q=tbn:ANd9GcQ2qL1IqJeek07KNlJ_FYBCT7Bv8NUaSAqCKFuQcT9E7y8prKk5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207" y="2962656"/>
            <a:ext cx="3513836" cy="263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4285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Visión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87518566"/>
              </p:ext>
            </p:extLst>
          </p:nvPr>
        </p:nvGraphicFramePr>
        <p:xfrm>
          <a:off x="799846" y="1598898"/>
          <a:ext cx="7173722" cy="4565904"/>
        </p:xfrm>
        <a:graphic>
          <a:graphicData uri="http://schemas.openxmlformats.org/drawingml/2006/table">
            <a:tbl>
              <a:tblPr firstRow="1" firstCol="1" bandRow="1">
                <a:tableStyleId>{5C22544A-7EE6-4342-B048-85BDC9FD1C3A}</a:tableStyleId>
              </a:tblPr>
              <a:tblGrid>
                <a:gridCol w="2390710"/>
                <a:gridCol w="2391506"/>
                <a:gridCol w="2391506"/>
              </a:tblGrid>
              <a:tr h="0">
                <a:tc>
                  <a:txBody>
                    <a:bodyPr/>
                    <a:lstStyle/>
                    <a:p>
                      <a:pPr algn="just">
                        <a:lnSpc>
                          <a:spcPct val="107000"/>
                        </a:lnSpc>
                        <a:spcAft>
                          <a:spcPts val="0"/>
                        </a:spcAft>
                      </a:pPr>
                      <a:r>
                        <a:rPr lang="es-EC" sz="2000" dirty="0">
                          <a:effectLst/>
                        </a:rPr>
                        <a:t>Característica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720p ccv cámara de video más plataforma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Boscam hd19 más plataforma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PAN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TILT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Lentes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F=2.8 mm, ángulo 170°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F=2.8 mm, ángulo 170°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Resolución máxima de video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1280x720, 30 </a:t>
                      </a:r>
                      <a:r>
                        <a:rPr lang="es-EC" sz="2000" dirty="0" err="1">
                          <a:effectLst/>
                        </a:rPr>
                        <a:t>fps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1920x1080 30 fps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Capacidad de memoria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Micro SD </a:t>
                      </a:r>
                      <a:r>
                        <a:rPr lang="es-EC" sz="2000" dirty="0" err="1">
                          <a:effectLst/>
                        </a:rPr>
                        <a:t>Card</a:t>
                      </a:r>
                      <a:r>
                        <a:rPr lang="es-EC" sz="2000" dirty="0">
                          <a:effectLst/>
                        </a:rPr>
                        <a:t> de hasta 32 GB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Voltaje de entrada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12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12 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Peso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50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70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3314" name="Picture 2" descr="https://encrypted-tbn2.gstatic.com/images?q=tbn:ANd9GcSVXf65EejyDqlrZBreDMher-YPZmCNwvpWaDfd7UXnBZ-WF2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52194" y="2572511"/>
            <a:ext cx="3109405" cy="310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6392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Alimentación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17179080"/>
              </p:ext>
            </p:extLst>
          </p:nvPr>
        </p:nvGraphicFramePr>
        <p:xfrm>
          <a:off x="1104646" y="2089494"/>
          <a:ext cx="7003034" cy="3587496"/>
        </p:xfrm>
        <a:graphic>
          <a:graphicData uri="http://schemas.openxmlformats.org/drawingml/2006/table">
            <a:tbl>
              <a:tblPr firstRow="1" firstCol="1" bandRow="1">
                <a:tableStyleId>{5C22544A-7EE6-4342-B048-85BDC9FD1C3A}</a:tableStyleId>
              </a:tblPr>
              <a:tblGrid>
                <a:gridCol w="2315288"/>
                <a:gridCol w="2316059"/>
                <a:gridCol w="2371687"/>
              </a:tblGrid>
              <a:tr h="0">
                <a:tc>
                  <a:txBody>
                    <a:bodyPr/>
                    <a:lstStyle/>
                    <a:p>
                      <a:pPr algn="ctr">
                        <a:lnSpc>
                          <a:spcPct val="107000"/>
                        </a:lnSpc>
                        <a:spcAft>
                          <a:spcPts val="0"/>
                        </a:spcAft>
                      </a:pPr>
                      <a:r>
                        <a:rPr lang="es-EC" sz="2000" dirty="0">
                          <a:effectLst/>
                        </a:rPr>
                        <a:t>Característica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Níquel-Cadmio (Ni-Cd)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Polímero de Litio (Li-Po)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Voltaje por Célula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2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3.7 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dirty="0">
                          <a:effectLst/>
                        </a:rPr>
                        <a:t>Ah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7 - 960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Potencia/Kilo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30 </a:t>
                      </a:r>
                      <a:r>
                        <a:rPr lang="es-EC" sz="2000" dirty="0" err="1">
                          <a:effectLst/>
                        </a:rPr>
                        <a:t>Wh</a:t>
                      </a:r>
                      <a:r>
                        <a:rPr lang="es-EC" sz="2000" dirty="0">
                          <a:effectLst/>
                        </a:rPr>
                        <a:t>/kg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100-130 </a:t>
                      </a:r>
                      <a:r>
                        <a:rPr lang="es-EC" sz="2000" dirty="0" err="1">
                          <a:effectLst/>
                        </a:rPr>
                        <a:t>Wh</a:t>
                      </a:r>
                      <a:r>
                        <a:rPr lang="es-EC" sz="2000" dirty="0">
                          <a:effectLst/>
                        </a:rPr>
                        <a:t>/Kg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Sobrecarga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No Soportado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Soportado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N° de Recargas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1000 aprox.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5000 aprox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T de descarga/mes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Tiempo de Carga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8-16 horas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1-1.5 horas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descr="C:\Users\AL3j0\Documents\Fotos Tesis\Final\20140901_131538.jpg"/>
          <p:cNvPicPr/>
          <p:nvPr/>
        </p:nvPicPr>
        <p:blipFill rotWithShape="1">
          <a:blip r:embed="rId2" cstate="print">
            <a:extLst>
              <a:ext uri="{28A0092B-C50C-407E-A947-70E740481C1C}">
                <a14:useLocalDpi xmlns:a14="http://schemas.microsoft.com/office/drawing/2010/main" val="0"/>
              </a:ext>
            </a:extLst>
          </a:blip>
          <a:srcRect l="25097" t="9530" r="18393" b="16882"/>
          <a:stretch/>
        </p:blipFill>
        <p:spPr bwMode="auto">
          <a:xfrm>
            <a:off x="8919581" y="2089494"/>
            <a:ext cx="2262505" cy="2209800"/>
          </a:xfrm>
          <a:prstGeom prst="rect">
            <a:avLst/>
          </a:prstGeom>
          <a:noFill/>
          <a:ln>
            <a:noFill/>
          </a:ln>
          <a:extLst>
            <a:ext uri="{53640926-AAD7-44D8-BBD7-CCE9431645EC}">
              <a14:shadowObscured xmlns:a14="http://schemas.microsoft.com/office/drawing/2010/main"/>
            </a:ext>
          </a:extLst>
        </p:spPr>
      </p:pic>
      <p:pic>
        <p:nvPicPr>
          <p:cNvPr id="6" name="Imagen 5" descr="C:\Users\AL3j0\Documents\Fotos Tesis\Final\20140901_131434.jpg"/>
          <p:cNvPicPr/>
          <p:nvPr/>
        </p:nvPicPr>
        <p:blipFill rotWithShape="1">
          <a:blip r:embed="rId3" cstate="print">
            <a:extLst>
              <a:ext uri="{28A0092B-C50C-407E-A947-70E740481C1C}">
                <a14:useLocalDpi xmlns:a14="http://schemas.microsoft.com/office/drawing/2010/main" val="0"/>
              </a:ext>
            </a:extLst>
          </a:blip>
          <a:srcRect l="39561" t="21498" r="34017" b="17532"/>
          <a:stretch/>
        </p:blipFill>
        <p:spPr bwMode="auto">
          <a:xfrm rot="5400000">
            <a:off x="9293913" y="3982773"/>
            <a:ext cx="1513840" cy="26193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4044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Solución Principal</a:t>
            </a:r>
            <a:endParaRPr lang="es-EC" dirty="0"/>
          </a:p>
        </p:txBody>
      </p:sp>
      <p:graphicFrame>
        <p:nvGraphicFramePr>
          <p:cNvPr id="7" name="Marcador de contenido 3"/>
          <p:cNvGraphicFramePr>
            <a:graphicFrameLocks/>
          </p:cNvGraphicFramePr>
          <p:nvPr>
            <p:extLst>
              <p:ext uri="{D42A27DB-BD31-4B8C-83A1-F6EECF244321}">
                <p14:modId xmlns:p14="http://schemas.microsoft.com/office/powerpoint/2010/main" val="578951946"/>
              </p:ext>
            </p:extLst>
          </p:nvPr>
        </p:nvGraphicFramePr>
        <p:xfrm>
          <a:off x="1545924" y="1731328"/>
          <a:ext cx="8597821" cy="4396483"/>
        </p:xfrm>
        <a:graphic>
          <a:graphicData uri="http://schemas.openxmlformats.org/drawingml/2006/table">
            <a:tbl>
              <a:tblPr firstRow="1" firstCol="1" bandRow="1">
                <a:tableStyleId>{8FD4443E-F989-4FC4-A0C8-D5A2AF1F390B}</a:tableStyleId>
              </a:tblPr>
              <a:tblGrid>
                <a:gridCol w="2980780"/>
                <a:gridCol w="2980780"/>
                <a:gridCol w="2636261"/>
              </a:tblGrid>
              <a:tr h="161375">
                <a:tc rowSpan="2">
                  <a:txBody>
                    <a:bodyPr/>
                    <a:lstStyle/>
                    <a:p>
                      <a:pPr algn="ctr">
                        <a:lnSpc>
                          <a:spcPct val="107000"/>
                        </a:lnSpc>
                        <a:spcAft>
                          <a:spcPts val="0"/>
                        </a:spcAft>
                      </a:pPr>
                      <a:r>
                        <a:rPr lang="es-EC" sz="1400" dirty="0">
                          <a:effectLst/>
                        </a:rPr>
                        <a:t>Sub-Funciones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gridSpan="2">
                  <a:txBody>
                    <a:bodyPr/>
                    <a:lstStyle/>
                    <a:p>
                      <a:pPr algn="ctr">
                        <a:lnSpc>
                          <a:spcPct val="107000"/>
                        </a:lnSpc>
                        <a:spcAft>
                          <a:spcPts val="0"/>
                        </a:spcAft>
                      </a:pPr>
                      <a:r>
                        <a:rPr lang="es-EC" sz="1400">
                          <a:effectLst/>
                        </a:rPr>
                        <a:t>Soluciones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hMerge="1">
                  <a:txBody>
                    <a:bodyPr/>
                    <a:lstStyle/>
                    <a:p>
                      <a:endParaRPr lang="es-EC"/>
                    </a:p>
                  </a:txBody>
                  <a:tcPr/>
                </a:tc>
              </a:tr>
              <a:tr h="161375">
                <a:tc vMerge="1">
                  <a:txBody>
                    <a:bodyPr/>
                    <a:lstStyle/>
                    <a:p>
                      <a:endParaRPr lang="es-EC"/>
                    </a:p>
                  </a:txBody>
                  <a:tcPr/>
                </a:tc>
                <a:tc>
                  <a:txBody>
                    <a:bodyPr/>
                    <a:lstStyle/>
                    <a:p>
                      <a:pPr algn="ctr">
                        <a:lnSpc>
                          <a:spcPct val="107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484126">
                <a:tc>
                  <a:txBody>
                    <a:bodyPr/>
                    <a:lstStyle/>
                    <a:p>
                      <a:pPr algn="ctr">
                        <a:lnSpc>
                          <a:spcPct val="107000"/>
                        </a:lnSpc>
                        <a:spcAft>
                          <a:spcPts val="0"/>
                        </a:spcAft>
                      </a:pPr>
                      <a:r>
                        <a:rPr lang="es-EC" sz="1400" dirty="0">
                          <a:effectLst/>
                        </a:rPr>
                        <a:t>Equipos de Comando y Visualización de Estado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Ordenador (PC)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c>
                  <a:txBody>
                    <a:bodyPr/>
                    <a:lstStyle/>
                    <a:p>
                      <a:pPr algn="ctr">
                        <a:lnSpc>
                          <a:spcPct val="107000"/>
                        </a:lnSpc>
                        <a:spcAft>
                          <a:spcPts val="0"/>
                        </a:spcAft>
                      </a:pPr>
                      <a:r>
                        <a:rPr lang="es-EC"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484126">
                <a:tc>
                  <a:txBody>
                    <a:bodyPr/>
                    <a:lstStyle/>
                    <a:p>
                      <a:pPr algn="ctr">
                        <a:lnSpc>
                          <a:spcPct val="107000"/>
                        </a:lnSpc>
                        <a:spcAft>
                          <a:spcPts val="0"/>
                        </a:spcAft>
                      </a:pPr>
                      <a:r>
                        <a:rPr lang="es-EC" sz="1400">
                          <a:effectLst/>
                        </a:rPr>
                        <a:t>Circuitos de Comunicación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Comunicación mediante módulos </a:t>
                      </a:r>
                      <a:r>
                        <a:rPr lang="es-EC" sz="1400" dirty="0" err="1">
                          <a:effectLst/>
                        </a:rPr>
                        <a:t>Xbee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Comunicación por RS-485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r>
              <a:tr h="322751">
                <a:tc>
                  <a:txBody>
                    <a:bodyPr/>
                    <a:lstStyle/>
                    <a:p>
                      <a:pPr algn="ctr">
                        <a:lnSpc>
                          <a:spcPct val="107000"/>
                        </a:lnSpc>
                        <a:spcAft>
                          <a:spcPts val="0"/>
                        </a:spcAft>
                      </a:pPr>
                      <a:r>
                        <a:rPr lang="es-EC" sz="1400">
                          <a:effectLst/>
                        </a:rPr>
                        <a:t>Procesador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err="1">
                          <a:effectLst/>
                        </a:rPr>
                        <a:t>Arduino</a:t>
                      </a:r>
                      <a:r>
                        <a:rPr lang="es-EC" sz="1400" dirty="0">
                          <a:effectLst/>
                        </a:rPr>
                        <a:t> Mega 2560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c>
                  <a:txBody>
                    <a:bodyPr/>
                    <a:lstStyle/>
                    <a:p>
                      <a:pPr algn="ctr">
                        <a:lnSpc>
                          <a:spcPct val="107000"/>
                        </a:lnSpc>
                        <a:spcAft>
                          <a:spcPts val="0"/>
                        </a:spcAft>
                      </a:pPr>
                      <a:r>
                        <a:rPr lang="es-EC" sz="1400">
                          <a:effectLst/>
                        </a:rPr>
                        <a:t>Arduino UNO Rev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161375">
                <a:tc>
                  <a:txBody>
                    <a:bodyPr/>
                    <a:lstStyle/>
                    <a:p>
                      <a:pPr algn="ctr">
                        <a:lnSpc>
                          <a:spcPct val="107000"/>
                        </a:lnSpc>
                        <a:spcAft>
                          <a:spcPts val="0"/>
                        </a:spcAft>
                      </a:pPr>
                      <a:r>
                        <a:rPr lang="es-EC" sz="1400">
                          <a:effectLst/>
                        </a:rPr>
                        <a:t>Actuadores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Motor DC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c>
                  <a:txBody>
                    <a:bodyPr/>
                    <a:lstStyle/>
                    <a:p>
                      <a:pPr algn="ctr">
                        <a:lnSpc>
                          <a:spcPct val="107000"/>
                        </a:lnSpc>
                        <a:spcAft>
                          <a:spcPts val="0"/>
                        </a:spcAft>
                      </a:pPr>
                      <a:r>
                        <a:rPr lang="es-EC" sz="1400">
                          <a:effectLst/>
                        </a:rPr>
                        <a:t>Motor AC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484126">
                <a:tc>
                  <a:txBody>
                    <a:bodyPr/>
                    <a:lstStyle/>
                    <a:p>
                      <a:pPr algn="ctr">
                        <a:lnSpc>
                          <a:spcPct val="107000"/>
                        </a:lnSpc>
                        <a:spcAft>
                          <a:spcPts val="0"/>
                        </a:spcAft>
                      </a:pPr>
                      <a:r>
                        <a:rPr lang="es-EC" sz="1400">
                          <a:effectLst/>
                        </a:rPr>
                        <a:t>Circuitos de Potencia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Driver motor DC con circuito integrado L298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c>
                  <a:txBody>
                    <a:bodyPr/>
                    <a:lstStyle/>
                    <a:p>
                      <a:pPr algn="ctr">
                        <a:lnSpc>
                          <a:spcPct val="107000"/>
                        </a:lnSpc>
                        <a:spcAft>
                          <a:spcPts val="0"/>
                        </a:spcAft>
                      </a:pPr>
                      <a:r>
                        <a:rPr lang="es-EC" sz="1400">
                          <a:effectLst/>
                        </a:rPr>
                        <a:t>Driver motor DC con circuito integrado L293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r>
              <a:tr h="806877">
                <a:tc>
                  <a:txBody>
                    <a:bodyPr/>
                    <a:lstStyle/>
                    <a:p>
                      <a:pPr algn="ctr">
                        <a:lnSpc>
                          <a:spcPct val="107000"/>
                        </a:lnSpc>
                        <a:spcAft>
                          <a:spcPts val="0"/>
                        </a:spcAft>
                      </a:pPr>
                      <a:r>
                        <a:rPr lang="es-EC" sz="1400">
                          <a:effectLst/>
                        </a:rPr>
                        <a:t>Sensores Externos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Sensor de temperatura LM35, humedad HIH-4030 y sensor de gas MQ-6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Sensor de temperatura y humedad DHT21 y sensor de gas MQ-9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r>
              <a:tr h="322751">
                <a:tc>
                  <a:txBody>
                    <a:bodyPr/>
                    <a:lstStyle/>
                    <a:p>
                      <a:pPr algn="ctr">
                        <a:lnSpc>
                          <a:spcPct val="107000"/>
                        </a:lnSpc>
                        <a:spcAft>
                          <a:spcPts val="0"/>
                        </a:spcAft>
                      </a:pPr>
                      <a:r>
                        <a:rPr lang="es-EC" sz="1400">
                          <a:effectLst/>
                        </a:rPr>
                        <a:t>Sensores Internos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err="1">
                          <a:effectLst/>
                        </a:rPr>
                        <a:t>Encoder</a:t>
                      </a:r>
                      <a:r>
                        <a:rPr lang="es-EC" sz="1400" dirty="0">
                          <a:effectLst/>
                        </a:rPr>
                        <a:t> por Software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err="1">
                          <a:effectLst/>
                        </a:rPr>
                        <a:t>Encoder</a:t>
                      </a:r>
                      <a:r>
                        <a:rPr lang="es-EC" sz="1400" dirty="0">
                          <a:effectLst/>
                        </a:rPr>
                        <a:t> de Cuadratura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r>
              <a:tr h="484126">
                <a:tc>
                  <a:txBody>
                    <a:bodyPr/>
                    <a:lstStyle/>
                    <a:p>
                      <a:pPr algn="ctr">
                        <a:lnSpc>
                          <a:spcPct val="107000"/>
                        </a:lnSpc>
                        <a:spcAft>
                          <a:spcPts val="0"/>
                        </a:spcAft>
                      </a:pPr>
                      <a:r>
                        <a:rPr lang="es-EC" sz="1400">
                          <a:effectLst/>
                        </a:rPr>
                        <a:t>Visión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Cámara de 720p CCV y plataforma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Cámara </a:t>
                      </a:r>
                      <a:r>
                        <a:rPr lang="es-EC" sz="1400" dirty="0" err="1">
                          <a:effectLst/>
                        </a:rPr>
                        <a:t>Boscam</a:t>
                      </a:r>
                      <a:r>
                        <a:rPr lang="es-EC" sz="1400" dirty="0">
                          <a:effectLst/>
                        </a:rPr>
                        <a:t> HD19  y plataforma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r>
              <a:tr h="322751">
                <a:tc>
                  <a:txBody>
                    <a:bodyPr/>
                    <a:lstStyle/>
                    <a:p>
                      <a:pPr algn="ctr">
                        <a:lnSpc>
                          <a:spcPct val="107000"/>
                        </a:lnSpc>
                        <a:spcAft>
                          <a:spcPts val="0"/>
                        </a:spcAft>
                      </a:pPr>
                      <a:r>
                        <a:rPr lang="es-EC" sz="1400">
                          <a:effectLst/>
                        </a:rPr>
                        <a:t>Alimentación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a:effectLst/>
                        </a:rPr>
                        <a:t>Baterías Níquel y Cadmio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tc>
                <a:tc>
                  <a:txBody>
                    <a:bodyPr/>
                    <a:lstStyle/>
                    <a:p>
                      <a:pPr algn="ctr">
                        <a:lnSpc>
                          <a:spcPct val="107000"/>
                        </a:lnSpc>
                        <a:spcAft>
                          <a:spcPts val="0"/>
                        </a:spcAft>
                      </a:pPr>
                      <a:r>
                        <a:rPr lang="es-EC" sz="1400" dirty="0">
                          <a:effectLst/>
                        </a:rPr>
                        <a:t>Baterías de Polímero de Litio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549" marR="56549" marT="0" marB="0">
                    <a:solidFill>
                      <a:srgbClr val="FF0000"/>
                    </a:solidFill>
                  </a:tcPr>
                </a:tc>
              </a:tr>
            </a:tbl>
          </a:graphicData>
        </a:graphic>
      </p:graphicFrame>
    </p:spTree>
    <p:extLst>
      <p:ext uri="{BB962C8B-B14F-4D97-AF65-F5344CB8AC3E}">
        <p14:creationId xmlns:p14="http://schemas.microsoft.com/office/powerpoint/2010/main" val="38030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Etapa 4 Dividir en módulos realizables</a:t>
            </a:r>
            <a:r>
              <a:rPr lang="en-US" dirty="0"/>
              <a:t/>
            </a:r>
            <a:br>
              <a:rPr lang="en-US" dirty="0"/>
            </a:br>
            <a:endParaRPr lang="es-EC" dirty="0"/>
          </a:p>
        </p:txBody>
      </p:sp>
      <p:sp>
        <p:nvSpPr>
          <p:cNvPr id="3" name="Marcador de contenido 2"/>
          <p:cNvSpPr>
            <a:spLocks noGrp="1"/>
          </p:cNvSpPr>
          <p:nvPr>
            <p:ph idx="1"/>
          </p:nvPr>
        </p:nvSpPr>
        <p:spPr/>
        <p:txBody>
          <a:bodyPr/>
          <a:lstStyle/>
          <a:p>
            <a:pPr lvl="0"/>
            <a:r>
              <a:rPr lang="es-EC" b="1" dirty="0"/>
              <a:t>Módulo 1:</a:t>
            </a:r>
            <a:r>
              <a:rPr lang="es-EC" dirty="0"/>
              <a:t> Estructura mecánica</a:t>
            </a:r>
            <a:endParaRPr lang="en-US" sz="1800" dirty="0"/>
          </a:p>
          <a:p>
            <a:pPr lvl="1">
              <a:buFont typeface="Wingdings" panose="05000000000000000000" pitchFamily="2" charset="2"/>
              <a:buChar char="q"/>
            </a:pPr>
            <a:r>
              <a:rPr lang="es-EC" dirty="0"/>
              <a:t>Plataforma Base</a:t>
            </a:r>
            <a:endParaRPr lang="en-US" sz="1600" dirty="0"/>
          </a:p>
          <a:p>
            <a:pPr lvl="1">
              <a:buFont typeface="Wingdings" panose="05000000000000000000" pitchFamily="2" charset="2"/>
              <a:buChar char="q"/>
            </a:pPr>
            <a:r>
              <a:rPr lang="es-EC" dirty="0"/>
              <a:t>Plataforma Superior</a:t>
            </a:r>
            <a:endParaRPr lang="en-US" sz="1600" dirty="0"/>
          </a:p>
          <a:p>
            <a:pPr lvl="1">
              <a:buFont typeface="Wingdings" panose="05000000000000000000" pitchFamily="2" charset="2"/>
              <a:buChar char="q"/>
            </a:pPr>
            <a:r>
              <a:rPr lang="es-EC" dirty="0"/>
              <a:t>Ensamble de Plataformas</a:t>
            </a:r>
            <a:endParaRPr lang="en-US" sz="1600" dirty="0"/>
          </a:p>
          <a:p>
            <a:pPr lvl="0"/>
            <a:r>
              <a:rPr lang="es-EC" b="1" dirty="0"/>
              <a:t>Módulo 2:</a:t>
            </a:r>
            <a:r>
              <a:rPr lang="es-EC" dirty="0"/>
              <a:t> Estructura electrónica</a:t>
            </a:r>
            <a:endParaRPr lang="en-US" sz="1800" dirty="0"/>
          </a:p>
          <a:p>
            <a:pPr lvl="1">
              <a:buFont typeface="Wingdings" panose="05000000000000000000" pitchFamily="2" charset="2"/>
              <a:buChar char="q"/>
            </a:pPr>
            <a:r>
              <a:rPr lang="es-EC" dirty="0"/>
              <a:t>Diagrama del Circuito</a:t>
            </a:r>
            <a:endParaRPr lang="en-US" sz="1600" dirty="0"/>
          </a:p>
          <a:p>
            <a:pPr lvl="0"/>
            <a:r>
              <a:rPr lang="es-EC" b="1" dirty="0"/>
              <a:t>Módulo 3:</a:t>
            </a:r>
            <a:r>
              <a:rPr lang="es-EC" dirty="0"/>
              <a:t> Estructura de control</a:t>
            </a:r>
            <a:endParaRPr lang="en-US" sz="1800" dirty="0"/>
          </a:p>
          <a:p>
            <a:pPr lvl="1">
              <a:buFont typeface="Wingdings" panose="05000000000000000000" pitchFamily="2" charset="2"/>
              <a:buChar char="q"/>
            </a:pPr>
            <a:r>
              <a:rPr lang="es-EC" dirty="0"/>
              <a:t>Diagrama de Flujo del sistema</a:t>
            </a:r>
            <a:endParaRPr lang="en-US" sz="1600" dirty="0"/>
          </a:p>
          <a:p>
            <a:pPr lvl="1">
              <a:buFont typeface="Wingdings" panose="05000000000000000000" pitchFamily="2" charset="2"/>
              <a:buChar char="q"/>
            </a:pPr>
            <a:r>
              <a:rPr lang="es-EC" dirty="0"/>
              <a:t>Control Manual</a:t>
            </a:r>
            <a:endParaRPr lang="en-US" sz="1600" dirty="0"/>
          </a:p>
          <a:p>
            <a:pPr lvl="1">
              <a:buFont typeface="Wingdings" panose="05000000000000000000" pitchFamily="2" charset="2"/>
              <a:buChar char="q"/>
            </a:pPr>
            <a:r>
              <a:rPr lang="es-EC" dirty="0"/>
              <a:t>Control Automático</a:t>
            </a:r>
            <a:endParaRPr lang="en-US" sz="1600" dirty="0"/>
          </a:p>
          <a:p>
            <a:endParaRPr lang="es-EC" dirty="0"/>
          </a:p>
        </p:txBody>
      </p:sp>
    </p:spTree>
    <p:extLst>
      <p:ext uri="{BB962C8B-B14F-4D97-AF65-F5344CB8AC3E}">
        <p14:creationId xmlns:p14="http://schemas.microsoft.com/office/powerpoint/2010/main" val="10697554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Etapa 5 Desarrollar esquemas de los módulos principales</a:t>
            </a:r>
            <a:endParaRPr lang="en-US" dirty="0"/>
          </a:p>
        </p:txBody>
      </p:sp>
      <p:sp>
        <p:nvSpPr>
          <p:cNvPr id="6" name="Marcador de contenido 2"/>
          <p:cNvSpPr txBox="1">
            <a:spLocks/>
          </p:cNvSpPr>
          <p:nvPr/>
        </p:nvSpPr>
        <p:spPr>
          <a:xfrm>
            <a:off x="1104293" y="2046822"/>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s-EC" b="1" dirty="0" smtClean="0"/>
              <a:t>Módulo 1:</a:t>
            </a:r>
            <a:r>
              <a:rPr lang="es-EC" dirty="0" smtClean="0"/>
              <a:t> Estructura mecánica</a:t>
            </a:r>
            <a:endParaRPr lang="en-US" sz="1800" dirty="0" smtClean="0"/>
          </a:p>
          <a:p>
            <a:pPr lvl="1">
              <a:buFont typeface="Wingdings" panose="05000000000000000000" pitchFamily="2" charset="2"/>
              <a:buChar char="q"/>
            </a:pPr>
            <a:r>
              <a:rPr lang="es-EC" dirty="0" smtClean="0"/>
              <a:t>Plataforma Base</a:t>
            </a:r>
            <a:endParaRPr lang="en-US" sz="1600" dirty="0" smtClean="0"/>
          </a:p>
          <a:p>
            <a:pPr lvl="1">
              <a:buFont typeface="Wingdings" panose="05000000000000000000" pitchFamily="2" charset="2"/>
              <a:buChar char="q"/>
            </a:pPr>
            <a:r>
              <a:rPr lang="es-EC" dirty="0" smtClean="0"/>
              <a:t>Plataforma Superior</a:t>
            </a:r>
            <a:endParaRPr lang="en-US" sz="1600" dirty="0" smtClean="0"/>
          </a:p>
          <a:p>
            <a:pPr lvl="1">
              <a:buFont typeface="Wingdings" panose="05000000000000000000" pitchFamily="2" charset="2"/>
              <a:buChar char="q"/>
            </a:pPr>
            <a:r>
              <a:rPr lang="es-EC" dirty="0" smtClean="0"/>
              <a:t>Ensamble de Plataformas</a:t>
            </a:r>
            <a:endParaRPr lang="en-US" sz="1600" dirty="0" smtClean="0"/>
          </a:p>
          <a:p>
            <a:r>
              <a:rPr lang="es-EC" b="1" dirty="0" smtClean="0"/>
              <a:t>Módulo 2:</a:t>
            </a:r>
            <a:r>
              <a:rPr lang="es-EC" dirty="0" smtClean="0"/>
              <a:t> Estructura electrónica</a:t>
            </a:r>
            <a:endParaRPr lang="en-US" sz="1800" dirty="0" smtClean="0"/>
          </a:p>
          <a:p>
            <a:pPr lvl="1">
              <a:buFont typeface="Wingdings" panose="05000000000000000000" pitchFamily="2" charset="2"/>
              <a:buChar char="q"/>
            </a:pPr>
            <a:r>
              <a:rPr lang="es-EC" dirty="0" smtClean="0"/>
              <a:t>Diagrama del Circuito</a:t>
            </a:r>
            <a:endParaRPr lang="en-US" sz="1600" dirty="0" smtClean="0"/>
          </a:p>
          <a:p>
            <a:r>
              <a:rPr lang="es-EC" b="1" dirty="0" smtClean="0"/>
              <a:t>Módulo 3:</a:t>
            </a:r>
            <a:r>
              <a:rPr lang="es-EC" dirty="0" smtClean="0"/>
              <a:t> Estructura de control</a:t>
            </a:r>
            <a:endParaRPr lang="en-US" sz="1800" dirty="0" smtClean="0"/>
          </a:p>
          <a:p>
            <a:pPr lvl="1">
              <a:buFont typeface="Wingdings" panose="05000000000000000000" pitchFamily="2" charset="2"/>
              <a:buChar char="q"/>
            </a:pPr>
            <a:r>
              <a:rPr lang="es-EC" dirty="0" smtClean="0"/>
              <a:t>Diagrama de Flujo del sistema</a:t>
            </a:r>
            <a:endParaRPr lang="en-US" sz="1600" dirty="0" smtClean="0"/>
          </a:p>
          <a:p>
            <a:pPr lvl="1">
              <a:buFont typeface="Wingdings" panose="05000000000000000000" pitchFamily="2" charset="2"/>
              <a:buChar char="q"/>
            </a:pPr>
            <a:r>
              <a:rPr lang="es-EC" dirty="0" smtClean="0"/>
              <a:t>Control Manual</a:t>
            </a:r>
            <a:endParaRPr lang="en-US" sz="1600" dirty="0" smtClean="0"/>
          </a:p>
          <a:p>
            <a:pPr lvl="1">
              <a:buFont typeface="Wingdings" panose="05000000000000000000" pitchFamily="2" charset="2"/>
              <a:buChar char="q"/>
            </a:pPr>
            <a:r>
              <a:rPr lang="es-EC" dirty="0" smtClean="0"/>
              <a:t>Control Automático</a:t>
            </a:r>
            <a:endParaRPr lang="en-US" sz="1600" dirty="0" smtClean="0"/>
          </a:p>
          <a:p>
            <a:endParaRPr lang="es-EC" dirty="0"/>
          </a:p>
        </p:txBody>
      </p:sp>
    </p:spTree>
    <p:extLst>
      <p:ext uri="{BB962C8B-B14F-4D97-AF65-F5344CB8AC3E}">
        <p14:creationId xmlns:p14="http://schemas.microsoft.com/office/powerpoint/2010/main" val="25083729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1: Estructura mecánica</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687177882"/>
              </p:ext>
            </p:extLst>
          </p:nvPr>
        </p:nvGraphicFramePr>
        <p:xfrm>
          <a:off x="3546221" y="1609820"/>
          <a:ext cx="7280275" cy="4858512"/>
        </p:xfrm>
        <a:graphic>
          <a:graphicData uri="http://schemas.openxmlformats.org/drawingml/2006/table">
            <a:tbl>
              <a:tblPr firstRow="1" firstCol="1" bandRow="1">
                <a:tableStyleId>{5C22544A-7EE6-4342-B048-85BDC9FD1C3A}</a:tableStyleId>
              </a:tblPr>
              <a:tblGrid>
                <a:gridCol w="539734"/>
                <a:gridCol w="3538938"/>
                <a:gridCol w="3201603"/>
              </a:tblGrid>
              <a:tr h="0">
                <a:tc>
                  <a:txBody>
                    <a:bodyPr/>
                    <a:lstStyle/>
                    <a:p>
                      <a:pPr>
                        <a:lnSpc>
                          <a:spcPct val="107000"/>
                        </a:lnSpc>
                        <a:spcAft>
                          <a:spcPts val="0"/>
                        </a:spcAft>
                      </a:pPr>
                      <a:r>
                        <a:rPr lang="es-EC"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Elemento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Métrica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err="1">
                          <a:effectLst/>
                        </a:rPr>
                        <a:t>Arduino</a:t>
                      </a:r>
                      <a:r>
                        <a:rPr lang="es-EC" sz="2000" dirty="0">
                          <a:effectLst/>
                        </a:rPr>
                        <a:t> Mega 2560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53.3 mm X 101.1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Driver para motores con L298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43 mm X 43 mm X 30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err="1">
                          <a:effectLst/>
                        </a:rPr>
                        <a:t>Arduino</a:t>
                      </a:r>
                      <a:r>
                        <a:rPr lang="es-EC" sz="2000" dirty="0">
                          <a:effectLst/>
                        </a:rPr>
                        <a:t> Mega Sensor </a:t>
                      </a:r>
                      <a:r>
                        <a:rPr lang="es-EC" sz="2000" dirty="0" err="1">
                          <a:effectLst/>
                        </a:rPr>
                        <a:t>Shield</a:t>
                      </a:r>
                      <a:r>
                        <a:rPr lang="es-EC" sz="2000" dirty="0">
                          <a:effectLst/>
                        </a:rPr>
                        <a:t> V2.2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53.3 mm X 101.1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Módulo RS-485 to TTL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54mm X 18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Baterías Li-PO 12 </a:t>
                      </a:r>
                      <a:r>
                        <a:rPr lang="es-EC" sz="2000" dirty="0" err="1">
                          <a:effectLst/>
                        </a:rPr>
                        <a:t>vdc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75 mm X 30 mm X 15 mm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Balun de Video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16 mm X 16 mm X 46 mm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Módulo de </a:t>
                      </a:r>
                      <a:r>
                        <a:rPr lang="es-EC" sz="2000" dirty="0" smtClean="0">
                          <a:effectLst/>
                        </a:rPr>
                        <a:t>1 Relé</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50 mm X </a:t>
                      </a:r>
                      <a:r>
                        <a:rPr lang="es-EC" sz="2000" dirty="0" smtClean="0">
                          <a:effectLst/>
                        </a:rPr>
                        <a:t>20 </a:t>
                      </a:r>
                      <a:r>
                        <a:rPr lang="es-EC" sz="2000" dirty="0">
                          <a:effectLst/>
                        </a:rPr>
                        <a:t>mm X 20 mm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s-EC"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smtClean="0">
                          <a:effectLst/>
                        </a:rPr>
                        <a:t>2</a:t>
                      </a:r>
                      <a:r>
                        <a:rPr lang="es-EC" sz="2000" baseline="0" dirty="0" smtClean="0">
                          <a:effectLst/>
                        </a:rPr>
                        <a:t> </a:t>
                      </a:r>
                      <a:r>
                        <a:rPr lang="es-EC" sz="2000" dirty="0" smtClean="0">
                          <a:effectLst/>
                        </a:rPr>
                        <a:t>Regulador </a:t>
                      </a:r>
                      <a:r>
                        <a:rPr lang="es-EC" sz="2000" dirty="0">
                          <a:effectLst/>
                        </a:rPr>
                        <a:t>de voltaje de 6v dc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dirty="0">
                          <a:effectLst/>
                        </a:rPr>
                        <a:t>30 mm X </a:t>
                      </a:r>
                      <a:r>
                        <a:rPr lang="es-EC" sz="2000" dirty="0" smtClean="0">
                          <a:effectLst/>
                        </a:rPr>
                        <a:t>20 </a:t>
                      </a:r>
                      <a:r>
                        <a:rPr lang="es-EC" sz="2000" dirty="0">
                          <a:effectLst/>
                        </a:rPr>
                        <a:t>mm X 10 mm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279588" y="3039580"/>
            <a:ext cx="2903359" cy="1285480"/>
          </a:xfrm>
          <a:prstGeom prst="rect">
            <a:avLst/>
          </a:prstGeom>
        </p:spPr>
        <p:txBody>
          <a:bodyPr wrap="none">
            <a:spAutoFit/>
          </a:bodyPr>
          <a:lstStyle/>
          <a:p>
            <a:pPr algn="ctr">
              <a:lnSpc>
                <a:spcPct val="107000"/>
              </a:lnSpc>
              <a:spcAft>
                <a:spcPts val="800"/>
              </a:spcAft>
            </a:pPr>
            <a:r>
              <a:rPr lang="es-EC" sz="2000" b="1" dirty="0" smtClean="0">
                <a:latin typeface="Arial" panose="020B0604020202020204" pitchFamily="34" charset="0"/>
                <a:ea typeface="Times New Roman" panose="02020603050405020304" pitchFamily="18" charset="0"/>
                <a:cs typeface="Times New Roman" panose="02020603050405020304" pitchFamily="18" charset="0"/>
              </a:rPr>
              <a:t>Elementos a utilizarse</a:t>
            </a:r>
          </a:p>
          <a:p>
            <a:pPr algn="ctr">
              <a:lnSpc>
                <a:spcPct val="107000"/>
              </a:lnSpc>
              <a:spcAft>
                <a:spcPts val="800"/>
              </a:spcAft>
            </a:pPr>
            <a:r>
              <a:rPr lang="es-EC" sz="2000" b="1" dirty="0">
                <a:latin typeface="Arial" panose="020B0604020202020204" pitchFamily="34" charset="0"/>
                <a:ea typeface="Calibri" panose="020F0502020204030204" pitchFamily="34" charset="0"/>
                <a:cs typeface="Times New Roman" panose="02020603050405020304" pitchFamily="18" charset="0"/>
              </a:rPr>
              <a:t>e</a:t>
            </a:r>
            <a:r>
              <a:rPr lang="es-EC" sz="2000" b="1" dirty="0" smtClean="0">
                <a:effectLst/>
                <a:latin typeface="Arial" panose="020B0604020202020204" pitchFamily="34" charset="0"/>
                <a:ea typeface="Calibri" panose="020F0502020204030204" pitchFamily="34" charset="0"/>
                <a:cs typeface="Times New Roman" panose="02020603050405020304" pitchFamily="18" charset="0"/>
              </a:rPr>
              <a:t>n el robot para </a:t>
            </a:r>
          </a:p>
          <a:p>
            <a:pPr algn="ctr">
              <a:lnSpc>
                <a:spcPct val="107000"/>
              </a:lnSpc>
              <a:spcAft>
                <a:spcPts val="800"/>
              </a:spcAft>
            </a:pPr>
            <a:r>
              <a:rPr lang="es-EC" sz="2000" b="1" dirty="0">
                <a:latin typeface="Arial" panose="020B0604020202020204" pitchFamily="34" charset="0"/>
                <a:ea typeface="Calibri" panose="020F0502020204030204" pitchFamily="34" charset="0"/>
                <a:cs typeface="Times New Roman" panose="02020603050405020304" pitchFamily="18" charset="0"/>
              </a:rPr>
              <a:t>i</a:t>
            </a:r>
            <a:r>
              <a:rPr lang="es-EC" sz="2000" b="1" dirty="0" smtClean="0">
                <a:effectLst/>
                <a:latin typeface="Arial" panose="020B0604020202020204" pitchFamily="34" charset="0"/>
                <a:ea typeface="Calibri" panose="020F0502020204030204" pitchFamily="34" charset="0"/>
                <a:cs typeface="Times New Roman" panose="02020603050405020304" pitchFamily="18" charset="0"/>
              </a:rPr>
              <a:t>nspección de </a:t>
            </a:r>
            <a:r>
              <a:rPr lang="es-EC" sz="2000" b="1" dirty="0">
                <a:latin typeface="Arial" panose="020B0604020202020204" pitchFamily="34" charset="0"/>
                <a:ea typeface="Calibri" panose="020F0502020204030204" pitchFamily="34" charset="0"/>
                <a:cs typeface="Times New Roman" panose="02020603050405020304" pitchFamily="18" charset="0"/>
              </a:rPr>
              <a:t>t</a:t>
            </a:r>
            <a:r>
              <a:rPr lang="es-EC" sz="2000" b="1" dirty="0" smtClean="0">
                <a:latin typeface="Arial" panose="020B0604020202020204" pitchFamily="34" charset="0"/>
                <a:ea typeface="Calibri" panose="020F0502020204030204" pitchFamily="34" charset="0"/>
                <a:cs typeface="Times New Roman" panose="02020603050405020304" pitchFamily="18" charset="0"/>
              </a:rPr>
              <a:t>ubería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2521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Plataforma </a:t>
            </a:r>
            <a:r>
              <a:rPr lang="es-EC" dirty="0" smtClean="0"/>
              <a:t>base, superior y ensamble</a:t>
            </a:r>
            <a:endParaRPr lang="es-EC" dirty="0"/>
          </a:p>
        </p:txBody>
      </p:sp>
      <p:pic>
        <p:nvPicPr>
          <p:cNvPr id="4" name="Imagen 3"/>
          <p:cNvPicPr/>
          <p:nvPr/>
        </p:nvPicPr>
        <p:blipFill rotWithShape="1">
          <a:blip r:embed="rId2"/>
          <a:srcRect l="27456" t="18007" r="11835" b="14059"/>
          <a:stretch/>
        </p:blipFill>
        <p:spPr bwMode="auto">
          <a:xfrm>
            <a:off x="1987740" y="1847882"/>
            <a:ext cx="3010980" cy="2040827"/>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2"/>
          <a:srcRect l="27456" t="18007" r="11835" b="14059"/>
          <a:stretch/>
        </p:blipFill>
        <p:spPr bwMode="auto">
          <a:xfrm>
            <a:off x="5698223" y="1842515"/>
            <a:ext cx="3010980" cy="2040827"/>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a:srcRect l="28581" t="18611" r="12097" b="11468"/>
          <a:stretch/>
        </p:blipFill>
        <p:spPr bwMode="auto">
          <a:xfrm>
            <a:off x="3648259" y="3883342"/>
            <a:ext cx="3400425" cy="2505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60948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09" y="265266"/>
            <a:ext cx="9404723" cy="778674"/>
          </a:xfrm>
        </p:spPr>
        <p:txBody>
          <a:bodyPr/>
          <a:lstStyle/>
          <a:p>
            <a:r>
              <a:rPr lang="es-EC" dirty="0" smtClean="0"/>
              <a:t>OBJETIVO GENERAL</a:t>
            </a:r>
            <a:endParaRPr lang="en-US" dirty="0"/>
          </a:p>
        </p:txBody>
      </p:sp>
      <p:sp>
        <p:nvSpPr>
          <p:cNvPr id="3" name="Marcador de contenido 2"/>
          <p:cNvSpPr>
            <a:spLocks noGrp="1"/>
          </p:cNvSpPr>
          <p:nvPr>
            <p:ph idx="1"/>
          </p:nvPr>
        </p:nvSpPr>
        <p:spPr>
          <a:xfrm>
            <a:off x="1104291" y="1137666"/>
            <a:ext cx="8946541" cy="1153578"/>
          </a:xfrm>
        </p:spPr>
        <p:txBody>
          <a:bodyPr/>
          <a:lstStyle/>
          <a:p>
            <a:pPr algn="just"/>
            <a:r>
              <a:rPr lang="es-ES" dirty="0"/>
              <a:t>Diseñar y construir un robot para inspección visual de tubería </a:t>
            </a:r>
            <a:r>
              <a:rPr lang="es-ES" dirty="0" smtClean="0"/>
              <a:t>operado remotamente </a:t>
            </a:r>
            <a:r>
              <a:rPr lang="es-ES" dirty="0"/>
              <a:t>para la empresa “FSB RECUBRIMIENTOS INDUSTRIALES”</a:t>
            </a:r>
            <a:endParaRPr lang="en-US" dirty="0"/>
          </a:p>
        </p:txBody>
      </p:sp>
      <p:sp>
        <p:nvSpPr>
          <p:cNvPr id="4" name="Marcador de contenido 2"/>
          <p:cNvSpPr txBox="1">
            <a:spLocks/>
          </p:cNvSpPr>
          <p:nvPr/>
        </p:nvSpPr>
        <p:spPr>
          <a:xfrm>
            <a:off x="1104291" y="2919804"/>
            <a:ext cx="8946541" cy="342003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es-ES" dirty="0"/>
              <a:t>Diseñar específicamente los componentes mecánicos </a:t>
            </a:r>
            <a:r>
              <a:rPr lang="es-ES" dirty="0" smtClean="0"/>
              <a:t>y electrónicos </a:t>
            </a:r>
            <a:r>
              <a:rPr lang="es-ES" dirty="0"/>
              <a:t>del robot para que sea posible su operación dentro </a:t>
            </a:r>
            <a:r>
              <a:rPr lang="es-ES" dirty="0" smtClean="0"/>
              <a:t>de una </a:t>
            </a:r>
            <a:r>
              <a:rPr lang="es-ES" dirty="0"/>
              <a:t>tubería de 8 pulgadas de diámetro</a:t>
            </a:r>
            <a:r>
              <a:rPr lang="es-ES" dirty="0" smtClean="0"/>
              <a:t>.</a:t>
            </a:r>
          </a:p>
          <a:p>
            <a:pPr algn="just"/>
            <a:r>
              <a:rPr lang="es-ES" dirty="0"/>
              <a:t>El robot tendrá una autonomía de 36 metros por requerimiento </a:t>
            </a:r>
            <a:r>
              <a:rPr lang="es-ES" dirty="0" smtClean="0"/>
              <a:t>de </a:t>
            </a:r>
            <a:r>
              <a:rPr lang="en-US" dirty="0" smtClean="0"/>
              <a:t>la </a:t>
            </a:r>
            <a:r>
              <a:rPr lang="en-US" dirty="0" err="1"/>
              <a:t>empresa</a:t>
            </a:r>
            <a:r>
              <a:rPr lang="en-US" dirty="0"/>
              <a:t> </a:t>
            </a:r>
            <a:r>
              <a:rPr lang="en-US" dirty="0" err="1"/>
              <a:t>auspiciante</a:t>
            </a:r>
            <a:r>
              <a:rPr lang="en-US" dirty="0" smtClean="0"/>
              <a:t>.</a:t>
            </a:r>
          </a:p>
          <a:p>
            <a:pPr algn="just"/>
            <a:r>
              <a:rPr lang="es-ES" dirty="0"/>
              <a:t>Realizar el algoritmo de control para el robot de tal manera </a:t>
            </a:r>
            <a:r>
              <a:rPr lang="es-ES" dirty="0" smtClean="0"/>
              <a:t>que cumpla </a:t>
            </a:r>
            <a:r>
              <a:rPr lang="es-ES" dirty="0"/>
              <a:t>con las dos tareas propuestas: que tenga un </a:t>
            </a:r>
            <a:r>
              <a:rPr lang="es-ES" dirty="0" smtClean="0"/>
              <a:t>control autónomo </a:t>
            </a:r>
            <a:r>
              <a:rPr lang="es-ES" dirty="0"/>
              <a:t>tanto como un control remoto que permita el control </a:t>
            </a:r>
            <a:r>
              <a:rPr lang="es-ES" dirty="0" smtClean="0"/>
              <a:t>a distancia </a:t>
            </a:r>
            <a:r>
              <a:rPr lang="es-ES" dirty="0"/>
              <a:t>por parte de un </a:t>
            </a:r>
            <a:r>
              <a:rPr lang="es-ES" dirty="0" smtClean="0"/>
              <a:t>operador.</a:t>
            </a:r>
          </a:p>
          <a:p>
            <a:pPr algn="just"/>
            <a:r>
              <a:rPr lang="es-ES" dirty="0"/>
              <a:t>Diseñar la interfaz HMI cuya función sea el control del </a:t>
            </a:r>
            <a:r>
              <a:rPr lang="es-ES" dirty="0" smtClean="0"/>
              <a:t>robot remotamente </a:t>
            </a:r>
            <a:r>
              <a:rPr lang="es-ES" dirty="0"/>
              <a:t>desde una ubicación fija por un operador.</a:t>
            </a:r>
            <a:endParaRPr lang="en-US" dirty="0"/>
          </a:p>
        </p:txBody>
      </p:sp>
      <p:sp>
        <p:nvSpPr>
          <p:cNvPr id="5" name="Título 1"/>
          <p:cNvSpPr txBox="1">
            <a:spLocks/>
          </p:cNvSpPr>
          <p:nvPr/>
        </p:nvSpPr>
        <p:spPr>
          <a:xfrm>
            <a:off x="646108" y="2141130"/>
            <a:ext cx="9404723" cy="77867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OBJETIVOS ESPECÍFICOS</a:t>
            </a:r>
            <a:endParaRPr lang="en-US" dirty="0"/>
          </a:p>
        </p:txBody>
      </p:sp>
    </p:spTree>
    <p:extLst>
      <p:ext uri="{BB962C8B-B14F-4D97-AF65-F5344CB8AC3E}">
        <p14:creationId xmlns:p14="http://schemas.microsoft.com/office/powerpoint/2010/main" val="610128474"/>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2: Estructura Electrónica</a:t>
            </a:r>
            <a:endParaRPr lang="es-EC" dirty="0"/>
          </a:p>
        </p:txBody>
      </p:sp>
      <p:pic>
        <p:nvPicPr>
          <p:cNvPr id="4" name="Imagen 3"/>
          <p:cNvPicPr/>
          <p:nvPr/>
        </p:nvPicPr>
        <p:blipFill rotWithShape="1">
          <a:blip r:embed="rId2"/>
          <a:srcRect l="12961" t="19940" r="16916" b="18911"/>
          <a:stretch/>
        </p:blipFill>
        <p:spPr bwMode="auto">
          <a:xfrm>
            <a:off x="1567999" y="1694752"/>
            <a:ext cx="8014913" cy="4645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76149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3: Estructura de Control</a:t>
            </a:r>
            <a:endParaRPr lang="es-EC" dirty="0"/>
          </a:p>
        </p:txBody>
      </p:sp>
      <p:sp>
        <p:nvSpPr>
          <p:cNvPr id="4" name="Rectángulo 3"/>
          <p:cNvSpPr/>
          <p:nvPr/>
        </p:nvSpPr>
        <p:spPr>
          <a:xfrm>
            <a:off x="831028" y="3439406"/>
            <a:ext cx="3531736" cy="369332"/>
          </a:xfrm>
          <a:prstGeom prst="rect">
            <a:avLst/>
          </a:prstGeom>
        </p:spPr>
        <p:txBody>
          <a:bodyPr wrap="none">
            <a:spAutoFit/>
          </a:bodyPr>
          <a:lstStyle/>
          <a:p>
            <a:r>
              <a:rPr lang="es-EC" b="1" dirty="0">
                <a:latin typeface="Arial" panose="020B0604020202020204" pitchFamily="34" charset="0"/>
                <a:ea typeface="Times New Roman" panose="02020603050405020304" pitchFamily="18" charset="0"/>
              </a:rPr>
              <a:t>Diagrama de Flujo del Sistema</a:t>
            </a:r>
            <a:endParaRPr lang="es-EC" dirty="0"/>
          </a:p>
        </p:txBody>
      </p:sp>
      <p:sp>
        <p:nvSpPr>
          <p:cNvPr id="5" name="Rectangle 2"/>
          <p:cNvSpPr>
            <a:spLocks noChangeArrowheads="1"/>
          </p:cNvSpPr>
          <p:nvPr/>
        </p:nvSpPr>
        <p:spPr bwMode="auto">
          <a:xfrm>
            <a:off x="6291072" y="1503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3625850260"/>
              </p:ext>
            </p:extLst>
          </p:nvPr>
        </p:nvGraphicFramePr>
        <p:xfrm>
          <a:off x="6291072" y="1503688"/>
          <a:ext cx="2714625" cy="4610100"/>
        </p:xfrm>
        <a:graphic>
          <a:graphicData uri="http://schemas.openxmlformats.org/presentationml/2006/ole">
            <mc:AlternateContent xmlns:mc="http://schemas.openxmlformats.org/markup-compatibility/2006">
              <mc:Choice xmlns:v="urn:schemas-microsoft-com:vml" Requires="v">
                <p:oleObj spid="_x0000_s17415" name="Visio" r:id="rId3" imgW="4038735" imgH="6867457" progId="Visio.Drawing.15">
                  <p:embed/>
                </p:oleObj>
              </mc:Choice>
              <mc:Fallback>
                <p:oleObj name="Visio" r:id="rId3" imgW="4038735" imgH="6867457"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072" y="1503688"/>
                        <a:ext cx="2714625" cy="4610100"/>
                      </a:xfrm>
                      <a:prstGeom prst="rect">
                        <a:avLst/>
                      </a:prstGeom>
                      <a:noFill/>
                    </p:spPr>
                  </p:pic>
                </p:oleObj>
              </mc:Fallback>
            </mc:AlternateContent>
          </a:graphicData>
        </a:graphic>
      </p:graphicFrame>
    </p:spTree>
    <p:extLst>
      <p:ext uri="{BB962C8B-B14F-4D97-AF65-F5344CB8AC3E}">
        <p14:creationId xmlns:p14="http://schemas.microsoft.com/office/powerpoint/2010/main" val="259511018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3: Estructura de Control</a:t>
            </a:r>
          </a:p>
        </p:txBody>
      </p:sp>
      <p:sp>
        <p:nvSpPr>
          <p:cNvPr id="4" name="Rectángulo 3"/>
          <p:cNvSpPr/>
          <p:nvPr/>
        </p:nvSpPr>
        <p:spPr>
          <a:xfrm>
            <a:off x="884301" y="3439406"/>
            <a:ext cx="1864613"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Control Manual</a:t>
            </a:r>
            <a:endParaRPr lang="es-EC" dirty="0"/>
          </a:p>
        </p:txBody>
      </p:sp>
      <p:sp>
        <p:nvSpPr>
          <p:cNvPr id="5" name="Rectangle 2"/>
          <p:cNvSpPr>
            <a:spLocks noChangeArrowheads="1"/>
          </p:cNvSpPr>
          <p:nvPr/>
        </p:nvSpPr>
        <p:spPr bwMode="auto">
          <a:xfrm>
            <a:off x="4218432" y="20604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495955334"/>
              </p:ext>
            </p:extLst>
          </p:nvPr>
        </p:nvGraphicFramePr>
        <p:xfrm>
          <a:off x="4218432" y="2060448"/>
          <a:ext cx="5734050" cy="3219450"/>
        </p:xfrm>
        <a:graphic>
          <a:graphicData uri="http://schemas.openxmlformats.org/presentationml/2006/ole">
            <mc:AlternateContent xmlns:mc="http://schemas.openxmlformats.org/markup-compatibility/2006">
              <mc:Choice xmlns:v="urn:schemas-microsoft-com:vml" Requires="v">
                <p:oleObj spid="_x0000_s19463" name="Visio" r:id="rId3" imgW="6772224" imgH="3800543" progId="Visio.Drawing.15">
                  <p:embed/>
                </p:oleObj>
              </mc:Choice>
              <mc:Fallback>
                <p:oleObj name="Visio" r:id="rId3" imgW="6772224" imgH="3800543"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432" y="2060448"/>
                        <a:ext cx="5734050" cy="321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26445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3: Estructura de Control</a:t>
            </a:r>
          </a:p>
        </p:txBody>
      </p:sp>
      <p:sp>
        <p:nvSpPr>
          <p:cNvPr id="4" name="Rectángulo 3"/>
          <p:cNvSpPr/>
          <p:nvPr/>
        </p:nvSpPr>
        <p:spPr>
          <a:xfrm>
            <a:off x="646111" y="3768590"/>
            <a:ext cx="2330510"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Control Automático</a:t>
            </a:r>
            <a:endParaRPr lang="es-EC" dirty="0"/>
          </a:p>
        </p:txBody>
      </p:sp>
      <p:sp>
        <p:nvSpPr>
          <p:cNvPr id="5" name="Rectangle 2"/>
          <p:cNvSpPr>
            <a:spLocks noChangeArrowheads="1"/>
          </p:cNvSpPr>
          <p:nvPr/>
        </p:nvSpPr>
        <p:spPr bwMode="auto">
          <a:xfrm>
            <a:off x="5376672" y="23710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997861522"/>
              </p:ext>
            </p:extLst>
          </p:nvPr>
        </p:nvGraphicFramePr>
        <p:xfrm>
          <a:off x="5376672" y="2371034"/>
          <a:ext cx="3028950" cy="3533775"/>
        </p:xfrm>
        <a:graphic>
          <a:graphicData uri="http://schemas.openxmlformats.org/presentationml/2006/ole">
            <mc:AlternateContent xmlns:mc="http://schemas.openxmlformats.org/markup-compatibility/2006">
              <mc:Choice xmlns:v="urn:schemas-microsoft-com:vml" Requires="v">
                <p:oleObj spid="_x0000_s20487" name="Visio" r:id="rId3" imgW="4391008" imgH="5134043" progId="Visio.Drawing.15">
                  <p:embed/>
                </p:oleObj>
              </mc:Choice>
              <mc:Fallback>
                <p:oleObj name="Visio" r:id="rId3" imgW="4391008" imgH="5134043"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672" y="2371034"/>
                        <a:ext cx="3028950" cy="353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2750098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Etapa 6 Completar el esquema definitivo</a:t>
            </a:r>
            <a:r>
              <a:rPr lang="en-US" dirty="0"/>
              <a:t/>
            </a:r>
            <a:br>
              <a:rPr lang="en-US" dirty="0"/>
            </a:br>
            <a:endParaRPr lang="es-EC" dirty="0"/>
          </a:p>
        </p:txBody>
      </p:sp>
      <p:sp>
        <p:nvSpPr>
          <p:cNvPr id="3" name="Marcador de contenido 2"/>
          <p:cNvSpPr>
            <a:spLocks noGrp="1"/>
          </p:cNvSpPr>
          <p:nvPr>
            <p:ph idx="1"/>
          </p:nvPr>
        </p:nvSpPr>
        <p:spPr/>
        <p:txBody>
          <a:bodyPr/>
          <a:lstStyle/>
          <a:p>
            <a:r>
              <a:rPr lang="es-EC" b="1" dirty="0"/>
              <a:t>Módulo 1:</a:t>
            </a:r>
            <a:r>
              <a:rPr lang="es-EC" dirty="0"/>
              <a:t> Estructura mecánica</a:t>
            </a:r>
            <a:endParaRPr lang="en-US" sz="1800" dirty="0"/>
          </a:p>
          <a:p>
            <a:pPr lvl="1">
              <a:buFont typeface="Wingdings" panose="05000000000000000000" pitchFamily="2" charset="2"/>
              <a:buChar char="q"/>
            </a:pPr>
            <a:r>
              <a:rPr lang="es-EC" dirty="0"/>
              <a:t>Plataforma Base</a:t>
            </a:r>
            <a:endParaRPr lang="en-US" sz="1600" dirty="0"/>
          </a:p>
          <a:p>
            <a:pPr lvl="1">
              <a:buFont typeface="Wingdings" panose="05000000000000000000" pitchFamily="2" charset="2"/>
              <a:buChar char="q"/>
            </a:pPr>
            <a:r>
              <a:rPr lang="es-EC" dirty="0"/>
              <a:t>Plataforma Superior</a:t>
            </a:r>
            <a:endParaRPr lang="en-US" sz="1600" dirty="0"/>
          </a:p>
          <a:p>
            <a:pPr lvl="1">
              <a:buFont typeface="Wingdings" panose="05000000000000000000" pitchFamily="2" charset="2"/>
              <a:buChar char="q"/>
            </a:pPr>
            <a:r>
              <a:rPr lang="es-EC" dirty="0"/>
              <a:t>Ensamble de Plataformas</a:t>
            </a:r>
            <a:endParaRPr lang="en-US" sz="1600" dirty="0"/>
          </a:p>
          <a:p>
            <a:r>
              <a:rPr lang="es-EC" b="1" dirty="0"/>
              <a:t>Módulo 2:</a:t>
            </a:r>
            <a:r>
              <a:rPr lang="es-EC" dirty="0"/>
              <a:t> Estructura electrónica</a:t>
            </a:r>
            <a:endParaRPr lang="en-US" sz="1800" dirty="0"/>
          </a:p>
          <a:p>
            <a:pPr lvl="1">
              <a:buFont typeface="Wingdings" panose="05000000000000000000" pitchFamily="2" charset="2"/>
              <a:buChar char="q"/>
            </a:pPr>
            <a:r>
              <a:rPr lang="es-EC" dirty="0"/>
              <a:t>Diagrama del Circuito</a:t>
            </a:r>
            <a:endParaRPr lang="en-US" sz="1600" dirty="0"/>
          </a:p>
          <a:p>
            <a:r>
              <a:rPr lang="es-EC" b="1" dirty="0"/>
              <a:t>Módulo 3:</a:t>
            </a:r>
            <a:r>
              <a:rPr lang="es-EC" dirty="0"/>
              <a:t> Estructura de control</a:t>
            </a:r>
            <a:endParaRPr lang="en-US" sz="1800" dirty="0"/>
          </a:p>
          <a:p>
            <a:pPr lvl="1">
              <a:buFont typeface="Wingdings" panose="05000000000000000000" pitchFamily="2" charset="2"/>
              <a:buChar char="q"/>
            </a:pPr>
            <a:r>
              <a:rPr lang="es-EC" dirty="0"/>
              <a:t>Diagrama de Flujo del sistema</a:t>
            </a:r>
            <a:endParaRPr lang="en-US" sz="1600" dirty="0"/>
          </a:p>
          <a:p>
            <a:pPr lvl="1">
              <a:buFont typeface="Wingdings" panose="05000000000000000000" pitchFamily="2" charset="2"/>
              <a:buChar char="q"/>
            </a:pPr>
            <a:r>
              <a:rPr lang="es-EC" dirty="0"/>
              <a:t>Control Manual</a:t>
            </a:r>
            <a:endParaRPr lang="en-US" sz="1600" dirty="0"/>
          </a:p>
          <a:p>
            <a:pPr lvl="1">
              <a:buFont typeface="Wingdings" panose="05000000000000000000" pitchFamily="2" charset="2"/>
              <a:buChar char="q"/>
            </a:pPr>
            <a:r>
              <a:rPr lang="es-EC" dirty="0"/>
              <a:t>Control Automático</a:t>
            </a:r>
            <a:endParaRPr lang="en-US" sz="1600" dirty="0"/>
          </a:p>
          <a:p>
            <a:pPr marL="0" indent="0">
              <a:buNone/>
            </a:pPr>
            <a:endParaRPr lang="es-EC" dirty="0"/>
          </a:p>
        </p:txBody>
      </p:sp>
    </p:spTree>
    <p:extLst>
      <p:ext uri="{BB962C8B-B14F-4D97-AF65-F5344CB8AC3E}">
        <p14:creationId xmlns:p14="http://schemas.microsoft.com/office/powerpoint/2010/main" val="543344541"/>
      </p:ext>
    </p:extLst>
  </p:cSld>
  <p:clrMapOvr>
    <a:masterClrMapping/>
  </p:clrMapOvr>
  <p:transition spd="slow">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1: Estructura Mecánica</a:t>
            </a:r>
            <a:endParaRPr lang="es-EC" dirty="0"/>
          </a:p>
        </p:txBody>
      </p:sp>
      <p:pic>
        <p:nvPicPr>
          <p:cNvPr id="4" name="Imagen 3"/>
          <p:cNvPicPr/>
          <p:nvPr/>
        </p:nvPicPr>
        <p:blipFill rotWithShape="1">
          <a:blip r:embed="rId2"/>
          <a:srcRect l="29744" t="17015" r="15919" b="11999"/>
          <a:stretch/>
        </p:blipFill>
        <p:spPr bwMode="auto">
          <a:xfrm>
            <a:off x="778266" y="1620963"/>
            <a:ext cx="3114675" cy="254317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29910" t="17015" r="13426" b="12265"/>
          <a:stretch/>
        </p:blipFill>
        <p:spPr bwMode="auto">
          <a:xfrm>
            <a:off x="778266" y="4260088"/>
            <a:ext cx="3152140" cy="2458720"/>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28387" t="28787" r="13915" b="10939"/>
          <a:stretch/>
        </p:blipFill>
        <p:spPr bwMode="auto">
          <a:xfrm>
            <a:off x="4150487" y="3084955"/>
            <a:ext cx="3305810" cy="2158365"/>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a:srcRect l="32837" t="16619" r="17080" b="13310"/>
          <a:stretch/>
        </p:blipFill>
        <p:spPr bwMode="auto">
          <a:xfrm>
            <a:off x="8213715" y="2734435"/>
            <a:ext cx="2869565" cy="25088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5374641"/>
      </p:ext>
    </p:extLst>
  </p:cSld>
  <p:clrMapOvr>
    <a:masterClrMapping/>
  </p:clrMapOvr>
  <p:transition spd="slow">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2: Estructura Electrónica</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82502384"/>
              </p:ext>
            </p:extLst>
          </p:nvPr>
        </p:nvGraphicFramePr>
        <p:xfrm>
          <a:off x="1450648" y="1377696"/>
          <a:ext cx="8600186" cy="5291900"/>
        </p:xfrm>
        <a:graphic>
          <a:graphicData uri="http://schemas.openxmlformats.org/drawingml/2006/table">
            <a:tbl>
              <a:tblPr firstRow="1" firstCol="1" bandRow="1">
                <a:tableStyleId>{5C22544A-7EE6-4342-B048-85BDC9FD1C3A}</a:tableStyleId>
              </a:tblPr>
              <a:tblGrid>
                <a:gridCol w="4299616"/>
                <a:gridCol w="4300570"/>
              </a:tblGrid>
              <a:tr h="269431">
                <a:tc>
                  <a:txBody>
                    <a:bodyPr/>
                    <a:lstStyle/>
                    <a:p>
                      <a:pPr algn="just">
                        <a:lnSpc>
                          <a:spcPct val="107000"/>
                        </a:lnSpc>
                        <a:spcAft>
                          <a:spcPts val="0"/>
                        </a:spcAft>
                      </a:pPr>
                      <a:r>
                        <a:rPr lang="es-EC" sz="1900" dirty="0">
                          <a:effectLst/>
                        </a:rPr>
                        <a:t>Pin </a:t>
                      </a:r>
                      <a:r>
                        <a:rPr lang="es-EC" sz="1900" dirty="0" err="1">
                          <a:effectLst/>
                        </a:rPr>
                        <a:t>Arduino</a:t>
                      </a:r>
                      <a:r>
                        <a:rPr lang="es-EC" sz="1900" dirty="0">
                          <a:effectLst/>
                        </a:rPr>
                        <a:t> Mega Sensor </a:t>
                      </a:r>
                      <a:r>
                        <a:rPr lang="es-EC" sz="1900" dirty="0" err="1">
                          <a:effectLst/>
                        </a:rPr>
                        <a:t>Shield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a:effectLst/>
                        </a:rPr>
                        <a:t>Elemento Conectado</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dirty="0">
                          <a:effectLst/>
                        </a:rPr>
                        <a:t>10 (PWM)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a:effectLst/>
                        </a:rPr>
                        <a:t>Enable A L298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dirty="0">
                          <a:effectLst/>
                        </a:rPr>
                        <a:t>11 (PWM)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a:effectLst/>
                        </a:rPr>
                        <a:t>Enable B L298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dirty="0">
                          <a:effectLst/>
                        </a:rPr>
                        <a:t>30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a:effectLst/>
                        </a:rPr>
                        <a:t>IN 1 L298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dirty="0">
                          <a:effectLst/>
                        </a:rPr>
                        <a:t>31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a:effectLst/>
                        </a:rPr>
                        <a:t>IN 2 L298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dirty="0">
                          <a:effectLst/>
                        </a:rPr>
                        <a:t>32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a:effectLst/>
                        </a:rPr>
                        <a:t>IN 3 L298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dirty="0">
                          <a:effectLst/>
                        </a:rPr>
                        <a:t>33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IN 4 L298</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52</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IN 1 Relé 5 VDC</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0 (RX0)</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2 (R) SN75179B</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1 (RX1)</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3 (D)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34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Cable de Señal DHT21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A0 (ADC)</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AOUT Módulo MQ-9</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44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err="1">
                          <a:effectLst/>
                        </a:rPr>
                        <a:t>Trigger</a:t>
                      </a:r>
                      <a:r>
                        <a:rPr lang="es-EC" sz="1900" dirty="0">
                          <a:effectLst/>
                        </a:rPr>
                        <a:t> HC-SR04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45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Echo HC-SR04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18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OUTA </a:t>
                      </a:r>
                      <a:r>
                        <a:rPr lang="es-EC" sz="1900" dirty="0" err="1">
                          <a:effectLst/>
                        </a:rPr>
                        <a:t>Encoder</a:t>
                      </a:r>
                      <a:r>
                        <a:rPr lang="es-EC" sz="1900" dirty="0">
                          <a:effectLst/>
                        </a:rPr>
                        <a:t> 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19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a:effectLst/>
                        </a:rPr>
                        <a:t>OUTB Encoder 1</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20</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OUTB </a:t>
                      </a:r>
                      <a:r>
                        <a:rPr lang="es-EC" sz="1900" dirty="0" err="1">
                          <a:effectLst/>
                        </a:rPr>
                        <a:t>Encoder</a:t>
                      </a:r>
                      <a:r>
                        <a:rPr lang="es-EC" sz="1900" dirty="0">
                          <a:effectLst/>
                        </a:rPr>
                        <a:t> 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900">
                          <a:effectLst/>
                        </a:rPr>
                        <a:t>21</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900" dirty="0">
                          <a:effectLst/>
                        </a:rPr>
                        <a:t>OUTA </a:t>
                      </a:r>
                      <a:r>
                        <a:rPr lang="es-EC" sz="1900" dirty="0" err="1">
                          <a:effectLst/>
                        </a:rPr>
                        <a:t>Encoder</a:t>
                      </a:r>
                      <a:r>
                        <a:rPr lang="es-EC" sz="1900" dirty="0">
                          <a:effectLst/>
                        </a:rPr>
                        <a:t> 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61554915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Módulo 3: Estructura de Control</a:t>
            </a:r>
            <a:endParaRPr lang="es-EC" dirty="0"/>
          </a:p>
        </p:txBody>
      </p:sp>
      <p:pic>
        <p:nvPicPr>
          <p:cNvPr id="4" name="Imagen 3"/>
          <p:cNvPicPr/>
          <p:nvPr/>
        </p:nvPicPr>
        <p:blipFill rotWithShape="1">
          <a:blip r:embed="rId2"/>
          <a:srcRect l="255" t="26135" r="1538" b="50382"/>
          <a:stretch/>
        </p:blipFill>
        <p:spPr bwMode="auto">
          <a:xfrm>
            <a:off x="1209592" y="1187059"/>
            <a:ext cx="8277759" cy="165897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41229" t="27769" r="23679" b="40777"/>
          <a:stretch/>
        </p:blipFill>
        <p:spPr bwMode="auto">
          <a:xfrm>
            <a:off x="1011558" y="2976560"/>
            <a:ext cx="2951220" cy="1925701"/>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1021" t="11639" r="79580" b="52214"/>
          <a:stretch/>
        </p:blipFill>
        <p:spPr bwMode="auto">
          <a:xfrm>
            <a:off x="1797430" y="5032787"/>
            <a:ext cx="1579754" cy="1825214"/>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a:srcRect l="31139" t="31659" r="27122" b="32388"/>
          <a:stretch/>
        </p:blipFill>
        <p:spPr bwMode="auto">
          <a:xfrm>
            <a:off x="4127914" y="2975063"/>
            <a:ext cx="3488123" cy="1901888"/>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6"/>
          <a:srcRect l="79147" t="65338" r="1441" b="20357"/>
          <a:stretch/>
        </p:blipFill>
        <p:spPr bwMode="auto">
          <a:xfrm>
            <a:off x="4843282" y="5475508"/>
            <a:ext cx="2057389" cy="925291"/>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7"/>
          <a:srcRect l="40339" t="35936" r="43841" b="40973"/>
          <a:stretch/>
        </p:blipFill>
        <p:spPr bwMode="auto">
          <a:xfrm>
            <a:off x="8008175" y="2975063"/>
            <a:ext cx="1855153" cy="1901888"/>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8"/>
          <a:srcRect l="79253" t="76160" r="1448" b="10561"/>
          <a:stretch/>
        </p:blipFill>
        <p:spPr bwMode="auto">
          <a:xfrm>
            <a:off x="7906613" y="5377481"/>
            <a:ext cx="2028882" cy="8770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73495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Programación en </a:t>
            </a:r>
            <a:r>
              <a:rPr lang="es-EC" dirty="0" err="1" smtClean="0"/>
              <a:t>Labview</a:t>
            </a:r>
            <a:endParaRPr lang="es-EC" dirty="0"/>
          </a:p>
        </p:txBody>
      </p:sp>
      <p:pic>
        <p:nvPicPr>
          <p:cNvPr id="4" name="Imagen 3"/>
          <p:cNvPicPr/>
          <p:nvPr/>
        </p:nvPicPr>
        <p:blipFill rotWithShape="1">
          <a:blip r:embed="rId2"/>
          <a:srcRect l="16976" t="19194" r="54167" b="46492"/>
          <a:stretch/>
        </p:blipFill>
        <p:spPr bwMode="auto">
          <a:xfrm>
            <a:off x="1545243" y="1853248"/>
            <a:ext cx="2552511" cy="1682432"/>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1021" t="11639" r="79580" b="52214"/>
          <a:stretch/>
        </p:blipFill>
        <p:spPr bwMode="auto">
          <a:xfrm>
            <a:off x="1942784" y="4011041"/>
            <a:ext cx="1757428" cy="2072005"/>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60013" t="65543" r="24575" b="18517"/>
          <a:stretch/>
        </p:blipFill>
        <p:spPr bwMode="auto">
          <a:xfrm>
            <a:off x="5782558" y="1824165"/>
            <a:ext cx="1886210" cy="1286256"/>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a:srcRect l="21185" t="8984" r="21504" b="9540"/>
          <a:stretch/>
        </p:blipFill>
        <p:spPr bwMode="auto">
          <a:xfrm>
            <a:off x="5203565" y="3347466"/>
            <a:ext cx="3284220" cy="29184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301813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Control Manual</a:t>
            </a:r>
            <a:endParaRPr lang="es-EC" dirty="0"/>
          </a:p>
        </p:txBody>
      </p:sp>
      <p:pic>
        <p:nvPicPr>
          <p:cNvPr id="4" name="Imagen 3"/>
          <p:cNvPicPr/>
          <p:nvPr/>
        </p:nvPicPr>
        <p:blipFill rotWithShape="1">
          <a:blip r:embed="rId2"/>
          <a:srcRect l="78995" t="11027" r="1349" b="35465"/>
          <a:stretch/>
        </p:blipFill>
        <p:spPr bwMode="auto">
          <a:xfrm>
            <a:off x="1582197" y="2121504"/>
            <a:ext cx="1879981" cy="2938208"/>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4398264" y="1853248"/>
            <a:ext cx="5760720" cy="3474720"/>
          </a:xfrm>
          <a:prstGeom prst="rect">
            <a:avLst/>
          </a:prstGeom>
          <a:noFill/>
          <a:ln>
            <a:noFill/>
          </a:ln>
        </p:spPr>
      </p:pic>
    </p:spTree>
    <p:extLst>
      <p:ext uri="{BB962C8B-B14F-4D97-AF65-F5344CB8AC3E}">
        <p14:creationId xmlns:p14="http://schemas.microsoft.com/office/powerpoint/2010/main" val="1063438574"/>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METODOLOGÍA DE DISEÑO</a:t>
            </a:r>
            <a:endParaRPr lang="en-US" dirty="0"/>
          </a:p>
        </p:txBody>
      </p:sp>
      <p:sp>
        <p:nvSpPr>
          <p:cNvPr id="3" name="Marcador de contenido 2"/>
          <p:cNvSpPr>
            <a:spLocks noGrp="1"/>
          </p:cNvSpPr>
          <p:nvPr>
            <p:ph idx="1"/>
          </p:nvPr>
        </p:nvSpPr>
        <p:spPr/>
        <p:txBody>
          <a:bodyPr>
            <a:normAutofit/>
          </a:bodyPr>
          <a:lstStyle/>
          <a:p>
            <a:pPr algn="just"/>
            <a:r>
              <a:rPr lang="es-ES" dirty="0"/>
              <a:t>La norma de diseño VDI 2221 fue creada en Alemania por “La </a:t>
            </a:r>
            <a:r>
              <a:rPr lang="es-ES" dirty="0" smtClean="0"/>
              <a:t>sociedad </a:t>
            </a:r>
            <a:r>
              <a:rPr lang="en-US" dirty="0" smtClean="0"/>
              <a:t>de </a:t>
            </a:r>
            <a:r>
              <a:rPr lang="en-US" dirty="0" err="1"/>
              <a:t>ingenieros</a:t>
            </a:r>
            <a:r>
              <a:rPr lang="en-US" dirty="0"/>
              <a:t> </a:t>
            </a:r>
            <a:r>
              <a:rPr lang="en-US" dirty="0" err="1"/>
              <a:t>profesionales</a:t>
            </a:r>
            <a:r>
              <a:rPr lang="en-US" dirty="0"/>
              <a:t>” (</a:t>
            </a:r>
            <a:r>
              <a:rPr lang="en-US" dirty="0" err="1"/>
              <a:t>Verein</a:t>
            </a:r>
            <a:r>
              <a:rPr lang="en-US" dirty="0"/>
              <a:t> </a:t>
            </a:r>
            <a:r>
              <a:rPr lang="en-US" dirty="0" err="1"/>
              <a:t>Deutscher</a:t>
            </a:r>
            <a:r>
              <a:rPr lang="en-US" dirty="0"/>
              <a:t> </a:t>
            </a:r>
            <a:r>
              <a:rPr lang="en-US" dirty="0" err="1"/>
              <a:t>Ingenieure</a:t>
            </a:r>
            <a:r>
              <a:rPr lang="en-US" dirty="0"/>
              <a:t>), </a:t>
            </a:r>
            <a:r>
              <a:rPr lang="en-US" dirty="0" err="1"/>
              <a:t>tomando</a:t>
            </a:r>
            <a:r>
              <a:rPr lang="en-US" dirty="0"/>
              <a:t> </a:t>
            </a:r>
            <a:r>
              <a:rPr lang="en-US" dirty="0" err="1" smtClean="0"/>
              <a:t>en</a:t>
            </a:r>
            <a:r>
              <a:rPr lang="en-US" dirty="0"/>
              <a:t> </a:t>
            </a:r>
            <a:r>
              <a:rPr lang="es-ES" dirty="0" smtClean="0"/>
              <a:t>consideración </a:t>
            </a:r>
            <a:r>
              <a:rPr lang="es-ES" dirty="0"/>
              <a:t>un enfoque sistemático del problema.</a:t>
            </a:r>
          </a:p>
          <a:p>
            <a:pPr algn="just"/>
            <a:r>
              <a:rPr lang="es-ES" dirty="0"/>
              <a:t>“El proceso de diseño, como parte dela creación del producto, se </a:t>
            </a:r>
            <a:r>
              <a:rPr lang="es-ES" dirty="0" smtClean="0"/>
              <a:t>subdivide en </a:t>
            </a:r>
            <a:r>
              <a:rPr lang="es-ES" dirty="0"/>
              <a:t>fases de trabajo en general, por lo que el diseño presenta un </a:t>
            </a:r>
            <a:r>
              <a:rPr lang="es-ES" dirty="0" smtClean="0"/>
              <a:t>enfoque </a:t>
            </a:r>
            <a:r>
              <a:rPr lang="en-US" dirty="0" err="1" smtClean="0"/>
              <a:t>transparente</a:t>
            </a:r>
            <a:r>
              <a:rPr lang="en-US" dirty="0"/>
              <a:t>, </a:t>
            </a:r>
            <a:r>
              <a:rPr lang="en-US" dirty="0" err="1"/>
              <a:t>racional</a:t>
            </a:r>
            <a:r>
              <a:rPr lang="en-US" dirty="0"/>
              <a:t> e </a:t>
            </a:r>
            <a:r>
              <a:rPr lang="en-US" dirty="0" err="1"/>
              <a:t>independiente</a:t>
            </a:r>
            <a:r>
              <a:rPr lang="en-US" dirty="0"/>
              <a:t> de </a:t>
            </a:r>
            <a:r>
              <a:rPr lang="en-US" dirty="0" err="1"/>
              <a:t>una</a:t>
            </a:r>
            <a:r>
              <a:rPr lang="en-US" dirty="0"/>
              <a:t> </a:t>
            </a:r>
            <a:r>
              <a:rPr lang="en-US" dirty="0" err="1"/>
              <a:t>rama</a:t>
            </a:r>
            <a:r>
              <a:rPr lang="en-US" dirty="0"/>
              <a:t> </a:t>
            </a:r>
            <a:r>
              <a:rPr lang="en-US" dirty="0" err="1"/>
              <a:t>específica</a:t>
            </a:r>
            <a:r>
              <a:rPr lang="en-US" dirty="0"/>
              <a:t> de la </a:t>
            </a:r>
            <a:r>
              <a:rPr lang="en-US" dirty="0" err="1"/>
              <a:t>industria</a:t>
            </a:r>
            <a:r>
              <a:rPr lang="en-US" dirty="0" smtClean="0"/>
              <a:t>” (</a:t>
            </a:r>
            <a:r>
              <a:rPr lang="en-US" dirty="0"/>
              <a:t>CROSS, NIGEL, 2005)</a:t>
            </a:r>
          </a:p>
        </p:txBody>
      </p:sp>
    </p:spTree>
    <p:extLst>
      <p:ext uri="{BB962C8B-B14F-4D97-AF65-F5344CB8AC3E}">
        <p14:creationId xmlns:p14="http://schemas.microsoft.com/office/powerpoint/2010/main" val="3988249243"/>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Control Manual</a:t>
            </a:r>
            <a:endParaRPr lang="es-EC" dirty="0"/>
          </a:p>
        </p:txBody>
      </p:sp>
      <p:pic>
        <p:nvPicPr>
          <p:cNvPr id="10" name="Imagen 9"/>
          <p:cNvPicPr/>
          <p:nvPr/>
        </p:nvPicPr>
        <p:blipFill rotWithShape="1">
          <a:blip r:embed="rId2"/>
          <a:srcRect l="28235" t="53090" r="34839" b="11972"/>
          <a:stretch/>
        </p:blipFill>
        <p:spPr bwMode="auto">
          <a:xfrm>
            <a:off x="1442402" y="1633728"/>
            <a:ext cx="3093022" cy="1937094"/>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a:srcRect l="29617" t="53292" r="34653" b="11992"/>
          <a:stretch/>
        </p:blipFill>
        <p:spPr bwMode="auto">
          <a:xfrm>
            <a:off x="5182108" y="1633728"/>
            <a:ext cx="3084068" cy="1937094"/>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4"/>
          <a:srcRect l="28087" t="53292" r="34526" b="12397"/>
          <a:stretch/>
        </p:blipFill>
        <p:spPr bwMode="auto">
          <a:xfrm>
            <a:off x="1442402" y="3850957"/>
            <a:ext cx="3093022" cy="2001204"/>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5"/>
          <a:srcRect l="28080" t="53700" r="34909" b="12798"/>
          <a:stretch/>
        </p:blipFill>
        <p:spPr bwMode="auto">
          <a:xfrm>
            <a:off x="5182108" y="3850958"/>
            <a:ext cx="3084068" cy="20012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932300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Control Automático</a:t>
            </a:r>
            <a:endParaRPr lang="es-EC" dirty="0"/>
          </a:p>
        </p:txBody>
      </p:sp>
      <p:pic>
        <p:nvPicPr>
          <p:cNvPr id="4" name="Imagen 3"/>
          <p:cNvPicPr/>
          <p:nvPr/>
        </p:nvPicPr>
        <p:blipFill rotWithShape="1">
          <a:blip r:embed="rId2"/>
          <a:srcRect l="25526" t="26952" r="32229" b="32207"/>
          <a:stretch/>
        </p:blipFill>
        <p:spPr bwMode="auto">
          <a:xfrm>
            <a:off x="4312348" y="2306637"/>
            <a:ext cx="5164481" cy="3069336"/>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79378" t="76569" r="1723" b="11177"/>
          <a:stretch/>
        </p:blipFill>
        <p:spPr bwMode="auto">
          <a:xfrm>
            <a:off x="1402714" y="3293491"/>
            <a:ext cx="2482914" cy="10956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332182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3312" y="391808"/>
            <a:ext cx="9404723" cy="1400530"/>
          </a:xfrm>
        </p:spPr>
        <p:txBody>
          <a:bodyPr/>
          <a:lstStyle/>
          <a:p>
            <a:r>
              <a:rPr lang="es-EC" dirty="0"/>
              <a:t>Etapa 7: Preparar las instrucciones de operación y de producción</a:t>
            </a:r>
            <a:endParaRPr lang="es-EC" dirty="0"/>
          </a:p>
        </p:txBody>
      </p:sp>
      <p:sp>
        <p:nvSpPr>
          <p:cNvPr id="6" name="Marcador de contenido 5"/>
          <p:cNvSpPr>
            <a:spLocks noGrp="1"/>
          </p:cNvSpPr>
          <p:nvPr>
            <p:ph idx="1"/>
          </p:nvPr>
        </p:nvSpPr>
        <p:spPr>
          <a:xfrm>
            <a:off x="1103312" y="3479383"/>
            <a:ext cx="8946541" cy="1507146"/>
          </a:xfrm>
        </p:spPr>
        <p:txBody>
          <a:bodyPr/>
          <a:lstStyle/>
          <a:p>
            <a:pPr lvl="0"/>
            <a:r>
              <a:rPr lang="es-EC" dirty="0"/>
              <a:t>Construcción de un prototipo para pruebas</a:t>
            </a:r>
            <a:endParaRPr lang="en-US" dirty="0"/>
          </a:p>
          <a:p>
            <a:pPr lvl="0"/>
            <a:r>
              <a:rPr lang="es-EC" dirty="0"/>
              <a:t>Elaborar un manual de usuario</a:t>
            </a:r>
            <a:endParaRPr lang="en-US" dirty="0"/>
          </a:p>
          <a:p>
            <a:pPr lvl="0"/>
            <a:r>
              <a:rPr lang="es-EC" dirty="0"/>
              <a:t>Realizar la documentación del proyecto</a:t>
            </a:r>
            <a:endParaRPr lang="en-US" dirty="0"/>
          </a:p>
          <a:p>
            <a:endParaRPr lang="es-EC" dirty="0"/>
          </a:p>
        </p:txBody>
      </p:sp>
    </p:spTree>
    <p:extLst>
      <p:ext uri="{BB962C8B-B14F-4D97-AF65-F5344CB8AC3E}">
        <p14:creationId xmlns:p14="http://schemas.microsoft.com/office/powerpoint/2010/main" val="110221462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Etapa 7: Preparar las instrucciones de operación y de producción</a:t>
            </a:r>
          </a:p>
        </p:txBody>
      </p:sp>
      <p:sp>
        <p:nvSpPr>
          <p:cNvPr id="4" name="Marcador de contenido 3"/>
          <p:cNvSpPr>
            <a:spLocks noGrp="1"/>
          </p:cNvSpPr>
          <p:nvPr>
            <p:ph idx="1"/>
          </p:nvPr>
        </p:nvSpPr>
        <p:spPr/>
        <p:txBody>
          <a:bodyPr>
            <a:normAutofit fontScale="92500" lnSpcReduction="20000"/>
          </a:bodyPr>
          <a:lstStyle/>
          <a:p>
            <a:r>
              <a:rPr lang="es-EC" b="1" dirty="0"/>
              <a:t>ANEXO A. Resumen entrevista realizada el Gerente de FSB</a:t>
            </a:r>
          </a:p>
          <a:p>
            <a:r>
              <a:rPr lang="es-EC" b="1" dirty="0"/>
              <a:t>RECUBRIMIENTOS INDUSTRIALES</a:t>
            </a:r>
          </a:p>
          <a:p>
            <a:r>
              <a:rPr lang="es-ES" b="1" dirty="0"/>
              <a:t>ANEXO B. Planos Parte Mecánica Robot para Inspección de</a:t>
            </a:r>
          </a:p>
          <a:p>
            <a:r>
              <a:rPr lang="es-EC" b="1" dirty="0"/>
              <a:t>Tubería</a:t>
            </a:r>
          </a:p>
          <a:p>
            <a:r>
              <a:rPr lang="es-EC" b="1" dirty="0"/>
              <a:t>ANEXO C. Manual de Usuario</a:t>
            </a:r>
          </a:p>
          <a:p>
            <a:r>
              <a:rPr lang="es-EC" b="1" dirty="0"/>
              <a:t>ANEXO D. Manual Montaje de la Cámara BOSCAM HD19</a:t>
            </a:r>
          </a:p>
          <a:p>
            <a:r>
              <a:rPr lang="pt-BR" b="1" dirty="0"/>
              <a:t>ANEXO E. Manual </a:t>
            </a:r>
            <a:r>
              <a:rPr lang="pt-BR" b="1" dirty="0" err="1"/>
              <a:t>Cámara</a:t>
            </a:r>
            <a:r>
              <a:rPr lang="pt-BR" b="1" dirty="0"/>
              <a:t> BOSCAM HD19</a:t>
            </a:r>
          </a:p>
          <a:p>
            <a:r>
              <a:rPr lang="es-EC" b="1" dirty="0" smtClean="0"/>
              <a:t>ANEXO </a:t>
            </a:r>
            <a:r>
              <a:rPr lang="es-EC" b="1" dirty="0"/>
              <a:t>G. Diagrama Eléctrico</a:t>
            </a:r>
          </a:p>
          <a:p>
            <a:r>
              <a:rPr lang="es-ES" b="1" dirty="0"/>
              <a:t>ANEXO H. Vista Explosionada del Robot para Inspección de</a:t>
            </a:r>
          </a:p>
          <a:p>
            <a:r>
              <a:rPr lang="es-EC" b="1" dirty="0"/>
              <a:t>Tubería</a:t>
            </a:r>
          </a:p>
          <a:p>
            <a:r>
              <a:rPr lang="es-ES" b="1" dirty="0"/>
              <a:t>ANEXO I. Diagrama de Programación en </a:t>
            </a:r>
            <a:r>
              <a:rPr lang="es-ES" b="1" dirty="0" err="1"/>
              <a:t>Labview</a:t>
            </a:r>
            <a:endParaRPr lang="es-EC" dirty="0"/>
          </a:p>
        </p:txBody>
      </p:sp>
    </p:spTree>
    <p:extLst>
      <p:ext uri="{BB962C8B-B14F-4D97-AF65-F5344CB8AC3E}">
        <p14:creationId xmlns:p14="http://schemas.microsoft.com/office/powerpoint/2010/main" val="97251885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Construcción del Robot para Inspección de Tubería</a:t>
            </a:r>
            <a:r>
              <a:rPr lang="en-US" dirty="0"/>
              <a:t/>
            </a:r>
            <a:br>
              <a:rPr lang="en-US" dirty="0"/>
            </a:br>
            <a:endParaRPr lang="es-EC" dirty="0"/>
          </a:p>
        </p:txBody>
      </p:sp>
      <p:sp>
        <p:nvSpPr>
          <p:cNvPr id="3" name="Marcador de contenido 2"/>
          <p:cNvSpPr>
            <a:spLocks noGrp="1"/>
          </p:cNvSpPr>
          <p:nvPr>
            <p:ph idx="1"/>
          </p:nvPr>
        </p:nvSpPr>
        <p:spPr/>
        <p:txBody>
          <a:bodyPr/>
          <a:lstStyle/>
          <a:p>
            <a:pPr lvl="0"/>
            <a:r>
              <a:rPr lang="es-EC" dirty="0"/>
              <a:t>Cambios realizados </a:t>
            </a:r>
            <a:endParaRPr lang="es-EC" dirty="0" smtClean="0"/>
          </a:p>
          <a:p>
            <a:pPr lvl="1">
              <a:buFont typeface="Wingdings" panose="05000000000000000000" pitchFamily="2" charset="2"/>
              <a:buChar char="q"/>
            </a:pPr>
            <a:r>
              <a:rPr lang="es-EC" dirty="0" smtClean="0"/>
              <a:t>Tracción: Configuración </a:t>
            </a:r>
            <a:r>
              <a:rPr lang="es-EC" dirty="0" err="1" smtClean="0"/>
              <a:t>Ackerman</a:t>
            </a:r>
            <a:r>
              <a:rPr lang="es-EC" dirty="0" smtClean="0"/>
              <a:t> a </a:t>
            </a:r>
            <a:r>
              <a:rPr lang="es-EC" dirty="0" err="1" smtClean="0"/>
              <a:t>Skidrow</a:t>
            </a:r>
            <a:endParaRPr lang="es-EC" dirty="0" smtClean="0"/>
          </a:p>
          <a:p>
            <a:pPr lvl="1">
              <a:buFont typeface="Wingdings" panose="05000000000000000000" pitchFamily="2" charset="2"/>
              <a:buChar char="q"/>
            </a:pPr>
            <a:r>
              <a:rPr lang="es-EC" dirty="0" smtClean="0"/>
              <a:t>Cámara: 720 HD a </a:t>
            </a:r>
            <a:r>
              <a:rPr lang="es-EC" dirty="0" err="1" smtClean="0"/>
              <a:t>Boscam</a:t>
            </a:r>
            <a:r>
              <a:rPr lang="es-EC" dirty="0" smtClean="0"/>
              <a:t> HD 19 más montaje</a:t>
            </a:r>
          </a:p>
          <a:p>
            <a:pPr lvl="1">
              <a:buFont typeface="Wingdings" panose="05000000000000000000" pitchFamily="2" charset="2"/>
              <a:buChar char="q"/>
            </a:pPr>
            <a:r>
              <a:rPr lang="es-EC" dirty="0" smtClean="0"/>
              <a:t>Dimensiones del Robot</a:t>
            </a:r>
          </a:p>
          <a:p>
            <a:pPr lvl="0"/>
            <a:endParaRPr lang="en-US" dirty="0"/>
          </a:p>
          <a:p>
            <a:pPr lvl="0"/>
            <a:r>
              <a:rPr lang="es-EC" dirty="0"/>
              <a:t>Diseño del proceso de construcción del robot para inspección de tubería</a:t>
            </a:r>
            <a:endParaRPr lang="en-US" dirty="0"/>
          </a:p>
          <a:p>
            <a:endParaRPr lang="es-EC" dirty="0"/>
          </a:p>
        </p:txBody>
      </p:sp>
    </p:spTree>
    <p:extLst>
      <p:ext uri="{BB962C8B-B14F-4D97-AF65-F5344CB8AC3E}">
        <p14:creationId xmlns:p14="http://schemas.microsoft.com/office/powerpoint/2010/main" val="173947793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C" sz="2000" dirty="0"/>
              <a:t>Diseño del proceso de construcción del robot para inspección de tubería</a:t>
            </a:r>
            <a:r>
              <a:rPr lang="en-US" sz="2000" dirty="0"/>
              <a:t/>
            </a:r>
            <a:br>
              <a:rPr lang="en-US" sz="2000" dirty="0"/>
            </a:br>
            <a:endParaRPr lang="es-EC" sz="20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933194" y="1152983"/>
            <a:ext cx="7399020" cy="5478145"/>
          </a:xfrm>
          <a:prstGeom prst="rect">
            <a:avLst/>
          </a:prstGeom>
          <a:noFill/>
          <a:ln>
            <a:noFill/>
          </a:ln>
        </p:spPr>
      </p:pic>
    </p:spTree>
    <p:extLst>
      <p:ext uri="{BB962C8B-B14F-4D97-AF65-F5344CB8AC3E}">
        <p14:creationId xmlns:p14="http://schemas.microsoft.com/office/powerpoint/2010/main" val="68732308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000" dirty="0"/>
              <a:t>Diseño del proceso de construcción del robot para inspección de tubería</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233672" y="919480"/>
            <a:ext cx="8229600" cy="5628640"/>
          </a:xfrm>
          <a:prstGeom prst="rect">
            <a:avLst/>
          </a:prstGeom>
          <a:noFill/>
          <a:ln>
            <a:noFill/>
          </a:ln>
        </p:spPr>
      </p:pic>
    </p:spTree>
    <p:extLst>
      <p:ext uri="{BB962C8B-B14F-4D97-AF65-F5344CB8AC3E}">
        <p14:creationId xmlns:p14="http://schemas.microsoft.com/office/powerpoint/2010/main" val="15905372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000" dirty="0"/>
              <a:t>Diseño del proceso de construcción del robot para inspección de tubería</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313180" y="1518743"/>
            <a:ext cx="2616200" cy="3228340"/>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1092495012"/>
              </p:ext>
            </p:extLst>
          </p:nvPr>
        </p:nvGraphicFramePr>
        <p:xfrm>
          <a:off x="5141087" y="1518743"/>
          <a:ext cx="5014849" cy="3913632"/>
        </p:xfrm>
        <a:graphic>
          <a:graphicData uri="http://schemas.openxmlformats.org/drawingml/2006/table">
            <a:tbl>
              <a:tblPr firstRow="1" firstCol="1" bandRow="1">
                <a:tableStyleId>{5C22544A-7EE6-4342-B048-85BDC9FD1C3A}</a:tableStyleId>
              </a:tblPr>
              <a:tblGrid>
                <a:gridCol w="1346232"/>
                <a:gridCol w="3668617"/>
              </a:tblGrid>
              <a:tr h="0">
                <a:tc>
                  <a:txBody>
                    <a:bodyPr/>
                    <a:lstStyle/>
                    <a:p>
                      <a:pPr algn="ctr">
                        <a:lnSpc>
                          <a:spcPct val="107000"/>
                        </a:lnSpc>
                        <a:spcAft>
                          <a:spcPts val="0"/>
                        </a:spcAft>
                      </a:pPr>
                      <a:r>
                        <a:rPr lang="es-EC" sz="2000" dirty="0">
                          <a:effectLst/>
                        </a:rPr>
                        <a:t>Código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Descripción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dirty="0">
                          <a:effectLst/>
                        </a:rPr>
                        <a:t>TC1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Técnico de trabajo en acrílico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TC2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Técnico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MQ1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Cortadora Laser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MQ2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Aplicador de aglutinante (acrílico)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MQ3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Taladro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MQ4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Soldador eléctrico (Cautín)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MQ5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Aplicador de Silicón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MQ6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Pinzas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MQ7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Destornillador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03874655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Resultado Final</a:t>
            </a:r>
            <a:endParaRPr lang="es-EC" dirty="0"/>
          </a:p>
        </p:txBody>
      </p:sp>
      <p:pic>
        <p:nvPicPr>
          <p:cNvPr id="4" name="Imagen 3" descr="C:\Users\AL3j0\Documents\Fotos Tesis\Final\20141013_105726.jpg"/>
          <p:cNvPicPr/>
          <p:nvPr/>
        </p:nvPicPr>
        <p:blipFill rotWithShape="1">
          <a:blip r:embed="rId2" cstate="print">
            <a:extLst>
              <a:ext uri="{BEBA8EAE-BF5A-486C-A8C5-ECC9F3942E4B}">
                <a14:imgProps xmlns:a14="http://schemas.microsoft.com/office/drawing/2010/main">
                  <a14:imgLayer r:embed="rId3">
                    <a14:imgEffect>
                      <a14:backgroundRemoval t="6667" b="74792" l="19453" r="78945">
                        <a14:foregroundMark x1="70664" y1="15885" x2="71211" y2="27917"/>
                        <a14:foregroundMark x1="70234" y1="14427" x2="72852" y2="16094"/>
                        <a14:foregroundMark x1="73125" y1="16458" x2="73125" y2="16458"/>
                        <a14:foregroundMark x1="66094" y1="11823" x2="74648" y2="14792"/>
                        <a14:foregroundMark x1="74648" y1="16250" x2="72188" y2="36198"/>
                        <a14:foregroundMark x1="73008" y1="36927" x2="76758" y2="38594"/>
                        <a14:foregroundMark x1="76875" y1="38073" x2="74102" y2="37292"/>
                        <a14:backgroundMark x1="27578" y1="23646" x2="42813" y2="5521"/>
                        <a14:backgroundMark x1="70781" y1="51927" x2="72578" y2="53021"/>
                        <a14:backgroundMark x1="48359" y1="70573" x2="52656" y2="66146"/>
                      </a14:backgroundRemoval>
                    </a14:imgEffect>
                  </a14:imgLayer>
                </a14:imgProps>
              </a:ext>
              <a:ext uri="{28A0092B-C50C-407E-A947-70E740481C1C}">
                <a14:useLocalDpi xmlns:a14="http://schemas.microsoft.com/office/drawing/2010/main" val="0"/>
              </a:ext>
            </a:extLst>
          </a:blip>
          <a:srcRect l="16204" r="15648" b="20415"/>
          <a:stretch/>
        </p:blipFill>
        <p:spPr bwMode="auto">
          <a:xfrm>
            <a:off x="2635529" y="1497202"/>
            <a:ext cx="6374359" cy="49523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9143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Evaluación del Sistema Robotizado para Inspección de Tubería</a:t>
            </a:r>
            <a:r>
              <a:rPr lang="en-US" dirty="0"/>
              <a:t/>
            </a:r>
            <a:br>
              <a:rPr lang="en-US" dirty="0"/>
            </a:b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748541571"/>
              </p:ext>
            </p:extLst>
          </p:nvPr>
        </p:nvGraphicFramePr>
        <p:xfrm>
          <a:off x="426655" y="2505517"/>
          <a:ext cx="5030089" cy="3587496"/>
        </p:xfrm>
        <a:graphic>
          <a:graphicData uri="http://schemas.openxmlformats.org/drawingml/2006/table">
            <a:tbl>
              <a:tblPr firstRow="1" firstCol="1" bandRow="1">
                <a:tableStyleId>{5C22544A-7EE6-4342-B048-85BDC9FD1C3A}</a:tableStyleId>
              </a:tblPr>
              <a:tblGrid>
                <a:gridCol w="480695"/>
                <a:gridCol w="4549394"/>
              </a:tblGrid>
              <a:tr h="0">
                <a:tc>
                  <a:txBody>
                    <a:bodyPr/>
                    <a:lstStyle/>
                    <a:p>
                      <a:pPr algn="just">
                        <a:lnSpc>
                          <a:spcPct val="107000"/>
                        </a:lnSpc>
                        <a:spcAft>
                          <a:spcPts val="0"/>
                        </a:spcAft>
                      </a:pPr>
                      <a:r>
                        <a:rPr lang="es-EC" sz="2000" dirty="0">
                          <a:effectLst/>
                        </a:rPr>
                        <a:t>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Requerimiento del Cliente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PAN y TILT de la cámara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Robot de pequeñas dimensiones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Buena autonomía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Comunicación a gran distancia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Medir Temperatura y presencia de gases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Control de velocidad del robot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Medición de distancia recorrida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Sistema fácil de utilizar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Bajo Costo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193170735"/>
              </p:ext>
            </p:extLst>
          </p:nvPr>
        </p:nvGraphicFramePr>
        <p:xfrm>
          <a:off x="5697728" y="2495041"/>
          <a:ext cx="6104128" cy="2317751"/>
        </p:xfrm>
        <a:graphic>
          <a:graphicData uri="http://schemas.openxmlformats.org/drawingml/2006/table">
            <a:tbl>
              <a:tblPr firstRow="1" firstCol="1" bandRow="1">
                <a:tableStyleId>{5C22544A-7EE6-4342-B048-85BDC9FD1C3A}</a:tableStyleId>
              </a:tblPr>
              <a:tblGrid>
                <a:gridCol w="1877910"/>
                <a:gridCol w="4226218"/>
              </a:tblGrid>
              <a:tr h="687071">
                <a:tc>
                  <a:txBody>
                    <a:bodyPr/>
                    <a:lstStyle/>
                    <a:p>
                      <a:pPr algn="ctr">
                        <a:lnSpc>
                          <a:spcPct val="107000"/>
                        </a:lnSpc>
                        <a:spcAft>
                          <a:spcPts val="0"/>
                        </a:spcAft>
                      </a:pPr>
                      <a:r>
                        <a:rPr lang="es-EC" sz="2000" dirty="0">
                          <a:effectLst/>
                        </a:rPr>
                        <a:t>Ponderación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Parámetros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Excelente al cumplir el objetivo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Bueno al efectuar el objetivo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Deficiente desempeño del objetivo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No verifica el objetivo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586224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NORMA ALEMANA VDI 2221</a:t>
            </a:r>
            <a:endParaRPr lang="en-US" dirty="0"/>
          </a:p>
        </p:txBody>
      </p:sp>
      <p:pic>
        <p:nvPicPr>
          <p:cNvPr id="6" name="Imagen 5"/>
          <p:cNvPicPr>
            <a:picLocks noChangeAspect="1"/>
          </p:cNvPicPr>
          <p:nvPr/>
        </p:nvPicPr>
        <p:blipFill>
          <a:blip r:embed="rId2"/>
          <a:stretch>
            <a:fillRect/>
          </a:stretch>
        </p:blipFill>
        <p:spPr>
          <a:xfrm>
            <a:off x="1762832" y="1255634"/>
            <a:ext cx="7627500" cy="5444011"/>
          </a:xfrm>
          <a:prstGeom prst="rect">
            <a:avLst/>
          </a:prstGeom>
        </p:spPr>
      </p:pic>
    </p:spTree>
    <p:extLst>
      <p:ext uri="{BB962C8B-B14F-4D97-AF65-F5344CB8AC3E}">
        <p14:creationId xmlns:p14="http://schemas.microsoft.com/office/powerpoint/2010/main" val="3641674796"/>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Evaluación del Sistema Robotizado para Inspección de Tubería</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92791526"/>
              </p:ext>
            </p:extLst>
          </p:nvPr>
        </p:nvGraphicFramePr>
        <p:xfrm>
          <a:off x="2456688" y="2375755"/>
          <a:ext cx="6870192" cy="3913632"/>
        </p:xfrm>
        <a:graphic>
          <a:graphicData uri="http://schemas.openxmlformats.org/drawingml/2006/table">
            <a:tbl>
              <a:tblPr firstRow="1" firstCol="1" bandRow="1">
                <a:tableStyleId>{5C22544A-7EE6-4342-B048-85BDC9FD1C3A}</a:tableStyleId>
              </a:tblPr>
              <a:tblGrid>
                <a:gridCol w="504669"/>
                <a:gridCol w="4732568"/>
                <a:gridCol w="1632955"/>
              </a:tblGrid>
              <a:tr h="0">
                <a:tc>
                  <a:txBody>
                    <a:bodyPr/>
                    <a:lstStyle/>
                    <a:p>
                      <a:pPr algn="just">
                        <a:lnSpc>
                          <a:spcPct val="107000"/>
                        </a:lnSpc>
                        <a:spcAft>
                          <a:spcPts val="0"/>
                        </a:spcAft>
                      </a:pPr>
                      <a:r>
                        <a:rPr lang="es-EC" sz="2000" dirty="0">
                          <a:effectLst/>
                        </a:rPr>
                        <a:t>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Requerimiento del Cliente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Ponderación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PAN y TILT de la cámara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Robot de pequeñas dimensiones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Buena autonomía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Comunicación a gran distancia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Medir Temperatura y presencia de gases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Control de velocidad del robot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Medición de distancia recorrida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Sistema fácil de utilizar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Bajo Costo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442632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Evaluación del Sistema Robotizado para Inspección de Tubería</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904853115"/>
              </p:ext>
            </p:extLst>
          </p:nvPr>
        </p:nvGraphicFramePr>
        <p:xfrm>
          <a:off x="646111" y="2195987"/>
          <a:ext cx="6368415" cy="4130232"/>
        </p:xfrm>
        <a:graphic>
          <a:graphicData uri="http://schemas.openxmlformats.org/drawingml/2006/table">
            <a:tbl>
              <a:tblPr firstRow="1" firstCol="1" bandRow="1">
                <a:tableStyleId>{5C22544A-7EE6-4342-B048-85BDC9FD1C3A}</a:tableStyleId>
              </a:tblPr>
              <a:tblGrid>
                <a:gridCol w="1076325"/>
                <a:gridCol w="2419985"/>
                <a:gridCol w="1076325"/>
                <a:gridCol w="897890"/>
                <a:gridCol w="897890"/>
              </a:tblGrid>
              <a:tr h="0">
                <a:tc rowSpan="2">
                  <a:txBody>
                    <a:bodyPr/>
                    <a:lstStyle/>
                    <a:p>
                      <a:pPr algn="just">
                        <a:lnSpc>
                          <a:spcPct val="107000"/>
                        </a:lnSpc>
                        <a:spcAft>
                          <a:spcPts val="0"/>
                        </a:spcAft>
                      </a:pPr>
                      <a:r>
                        <a:rPr lang="es-EC" sz="1100" dirty="0">
                          <a:effectLst/>
                        </a:rPr>
                        <a:t>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just">
                        <a:lnSpc>
                          <a:spcPct val="107000"/>
                        </a:lnSpc>
                        <a:spcAft>
                          <a:spcPts val="0"/>
                        </a:spcAft>
                      </a:pPr>
                      <a:r>
                        <a:rPr lang="es-EC" sz="1100">
                          <a:effectLst/>
                        </a:rPr>
                        <a:t>Características del Sistema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s-EC" sz="1100">
                          <a:effectLst/>
                        </a:rPr>
                        <a:t>Ponderación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0">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Sistema Robotizado para Inspección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dirty="0" err="1">
                          <a:effectLst/>
                        </a:rPr>
                        <a:t>Crawler</a:t>
                      </a:r>
                      <a:r>
                        <a:rPr lang="es-EC" sz="1100" dirty="0">
                          <a:effectLst/>
                        </a:rPr>
                        <a:t> </a:t>
                      </a:r>
                      <a:r>
                        <a:rPr lang="es-EC" sz="1100" dirty="0" err="1">
                          <a:effectLst/>
                        </a:rPr>
                        <a:t>Rovion</a:t>
                      </a:r>
                      <a:r>
                        <a:rPr lang="es-EC" sz="1100" dirty="0">
                          <a:effectLst/>
                        </a:rPr>
                        <a:t> RX130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Max.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PAN y TILT de la cámara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Robot de pequeñas dimensiones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Buena autonomía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Comunicación a gran distancia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Medir Temperatura y presencia de gases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Control de velocidad del robot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Medición de distancia recorrida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Sistema fácil de utilizar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Bajo Costo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Cámara Posterior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Sistema Láser de Inspección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Protección IP68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Material de Fabricación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Sumergible hasta 10 m de profundidad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1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100">
                          <a:effectLst/>
                        </a:rPr>
                        <a:t>Módulos Opcionales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gridSpan="2">
                  <a:txBody>
                    <a:bodyPr/>
                    <a:lstStyle/>
                    <a:p>
                      <a:pPr algn="ctr">
                        <a:lnSpc>
                          <a:spcPct val="107000"/>
                        </a:lnSpc>
                        <a:spcAft>
                          <a:spcPts val="0"/>
                        </a:spcAft>
                      </a:pPr>
                      <a:r>
                        <a:rPr lang="es-EC" sz="11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0"/>
                        </a:spcAft>
                      </a:pPr>
                      <a:r>
                        <a:rPr lang="es-EC" sz="1100">
                          <a:effectLst/>
                        </a:rPr>
                        <a:t>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gridSpan="2">
                  <a:txBody>
                    <a:bodyPr/>
                    <a:lstStyle/>
                    <a:p>
                      <a:pPr algn="ctr">
                        <a:lnSpc>
                          <a:spcPct val="107000"/>
                        </a:lnSpc>
                        <a:spcAft>
                          <a:spcPts val="0"/>
                        </a:spcAft>
                      </a:pPr>
                      <a:r>
                        <a:rPr lang="es-EC" sz="1100">
                          <a:effectLst/>
                        </a:rPr>
                        <a:t>Porcentaje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0"/>
                        </a:spcAft>
                      </a:pPr>
                      <a:r>
                        <a:rPr lang="es-EC" sz="11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dirty="0">
                          <a:effectLst/>
                        </a:rPr>
                        <a:t>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28089" b="12889"/>
          <a:stretch/>
        </p:blipFill>
        <p:spPr>
          <a:xfrm>
            <a:off x="7311594" y="2190566"/>
            <a:ext cx="4432349" cy="1745410"/>
          </a:xfrm>
          <a:prstGeom prst="rect">
            <a:avLst/>
          </a:prstGeom>
        </p:spPr>
      </p:pic>
      <p:pic>
        <p:nvPicPr>
          <p:cNvPr id="6" name="Imagen 5"/>
          <p:cNvPicPr/>
          <p:nvPr/>
        </p:nvPicPr>
        <p:blipFill rotWithShape="1">
          <a:blip r:embed="rId3"/>
          <a:srcRect l="17113" t="27569" r="18622" b="15321"/>
          <a:stretch/>
        </p:blipFill>
        <p:spPr bwMode="auto">
          <a:xfrm>
            <a:off x="7618640" y="4151375"/>
            <a:ext cx="3818255" cy="2120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871033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Conclusiones</a:t>
            </a:r>
            <a:r>
              <a:rPr lang="en-US" dirty="0"/>
              <a:t/>
            </a:r>
            <a:br>
              <a:rPr lang="en-US" dirty="0"/>
            </a:br>
            <a:endParaRPr lang="es-EC" dirty="0"/>
          </a:p>
        </p:txBody>
      </p:sp>
      <p:sp>
        <p:nvSpPr>
          <p:cNvPr id="3" name="Marcador de contenido 2"/>
          <p:cNvSpPr>
            <a:spLocks noGrp="1"/>
          </p:cNvSpPr>
          <p:nvPr>
            <p:ph idx="1"/>
          </p:nvPr>
        </p:nvSpPr>
        <p:spPr/>
        <p:txBody>
          <a:bodyPr/>
          <a:lstStyle/>
          <a:p>
            <a:pPr lvl="0"/>
            <a:r>
              <a:rPr lang="es-EC" dirty="0"/>
              <a:t>Las dimensiones especificas comprendidas en la parte mecánica del robot para inspección de tubería son acertadas para su trabajo dentro de tuberías de diámetro de 8 </a:t>
            </a:r>
            <a:r>
              <a:rPr lang="es-EC" dirty="0" err="1"/>
              <a:t>plg</a:t>
            </a:r>
            <a:r>
              <a:rPr lang="es-EC" dirty="0"/>
              <a:t>. Se probó también el robot en tuberías de 10 </a:t>
            </a:r>
            <a:r>
              <a:rPr lang="es-EC" dirty="0" err="1"/>
              <a:t>plg</a:t>
            </a:r>
            <a:r>
              <a:rPr lang="es-EC" dirty="0"/>
              <a:t>. de diámetro. En la tabla 6.1. se encuentra la métrica total del robot para inspección de tubería, las cuales obtuvieron resultados positivos avalando así, la funcionabilidad del mismo. </a:t>
            </a:r>
            <a:endParaRPr lang="en-US" dirty="0"/>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22865881"/>
              </p:ext>
            </p:extLst>
          </p:nvPr>
        </p:nvGraphicFramePr>
        <p:xfrm>
          <a:off x="3644964" y="4510183"/>
          <a:ext cx="3950652" cy="1097280"/>
        </p:xfrm>
        <a:graphic>
          <a:graphicData uri="http://schemas.openxmlformats.org/drawingml/2006/table">
            <a:tbl>
              <a:tblPr firstRow="1" firstCol="1" bandRow="1">
                <a:tableStyleId>{5C22544A-7EE6-4342-B048-85BDC9FD1C3A}</a:tableStyleId>
              </a:tblPr>
              <a:tblGrid>
                <a:gridCol w="2032079"/>
                <a:gridCol w="1918573"/>
              </a:tblGrid>
              <a:tr h="0">
                <a:tc>
                  <a:txBody>
                    <a:bodyPr/>
                    <a:lstStyle/>
                    <a:p>
                      <a:pPr marL="457200" indent="252095" algn="just">
                        <a:lnSpc>
                          <a:spcPct val="150000"/>
                        </a:lnSpc>
                        <a:spcAft>
                          <a:spcPts val="800"/>
                        </a:spcAft>
                      </a:pPr>
                      <a:r>
                        <a:rPr lang="es-EC" sz="1200">
                          <a:effectLst/>
                        </a:rPr>
                        <a:t>Dimensión</a:t>
                      </a:r>
                      <a:endParaRPr lang="en-US" sz="12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marL="457200" indent="252095" algn="just">
                        <a:lnSpc>
                          <a:spcPct val="150000"/>
                        </a:lnSpc>
                        <a:spcAft>
                          <a:spcPts val="800"/>
                        </a:spcAft>
                      </a:pPr>
                      <a:r>
                        <a:rPr lang="es-EC" sz="1200">
                          <a:effectLst/>
                        </a:rPr>
                        <a:t>Métrica (mm)</a:t>
                      </a:r>
                      <a:endParaRPr lang="en-US" sz="1200">
                        <a:solidFill>
                          <a:srgbClr val="000000"/>
                        </a:solidFill>
                        <a:effectLst/>
                        <a:latin typeface="Arial" panose="020B0604020202020204" pitchFamily="34" charset="0"/>
                        <a:ea typeface="Calibri" panose="020F0502020204030204" pitchFamily="34" charset="0"/>
                      </a:endParaRPr>
                    </a:p>
                  </a:txBody>
                  <a:tcPr marL="68580" marR="68580" marT="0" marB="0"/>
                </a:tc>
              </a:tr>
              <a:tr h="0">
                <a:tc>
                  <a:txBody>
                    <a:bodyPr/>
                    <a:lstStyle/>
                    <a:p>
                      <a:pPr marL="457200" indent="252095" algn="just">
                        <a:lnSpc>
                          <a:spcPct val="150000"/>
                        </a:lnSpc>
                        <a:spcAft>
                          <a:spcPts val="800"/>
                        </a:spcAft>
                      </a:pPr>
                      <a:r>
                        <a:rPr lang="es-EC" sz="1200">
                          <a:effectLst/>
                        </a:rPr>
                        <a:t>Alto</a:t>
                      </a:r>
                      <a:endParaRPr lang="en-US" sz="12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marL="457200" indent="252095" algn="just">
                        <a:lnSpc>
                          <a:spcPct val="150000"/>
                        </a:lnSpc>
                        <a:spcAft>
                          <a:spcPts val="800"/>
                        </a:spcAft>
                      </a:pPr>
                      <a:r>
                        <a:rPr lang="es-EC" sz="1200">
                          <a:effectLst/>
                        </a:rPr>
                        <a:t>230</a:t>
                      </a:r>
                      <a:endParaRPr lang="en-US" sz="1200">
                        <a:solidFill>
                          <a:srgbClr val="000000"/>
                        </a:solidFill>
                        <a:effectLst/>
                        <a:latin typeface="Arial" panose="020B0604020202020204" pitchFamily="34" charset="0"/>
                        <a:ea typeface="Calibri" panose="020F0502020204030204" pitchFamily="34" charset="0"/>
                      </a:endParaRPr>
                    </a:p>
                  </a:txBody>
                  <a:tcPr marL="68580" marR="68580" marT="0" marB="0"/>
                </a:tc>
              </a:tr>
              <a:tr h="0">
                <a:tc>
                  <a:txBody>
                    <a:bodyPr/>
                    <a:lstStyle/>
                    <a:p>
                      <a:pPr marL="457200" indent="252095" algn="just">
                        <a:lnSpc>
                          <a:spcPct val="150000"/>
                        </a:lnSpc>
                        <a:spcAft>
                          <a:spcPts val="800"/>
                        </a:spcAft>
                      </a:pPr>
                      <a:r>
                        <a:rPr lang="es-EC" sz="1200">
                          <a:effectLst/>
                        </a:rPr>
                        <a:t>Ancho</a:t>
                      </a:r>
                      <a:endParaRPr lang="en-US" sz="12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marL="457200" indent="252095" algn="just">
                        <a:lnSpc>
                          <a:spcPct val="150000"/>
                        </a:lnSpc>
                        <a:spcAft>
                          <a:spcPts val="800"/>
                        </a:spcAft>
                      </a:pPr>
                      <a:r>
                        <a:rPr lang="es-EC" sz="1200">
                          <a:effectLst/>
                        </a:rPr>
                        <a:t>60 </a:t>
                      </a:r>
                      <a:endParaRPr lang="en-US" sz="1200">
                        <a:solidFill>
                          <a:srgbClr val="000000"/>
                        </a:solidFill>
                        <a:effectLst/>
                        <a:latin typeface="Arial" panose="020B0604020202020204" pitchFamily="34" charset="0"/>
                        <a:ea typeface="Calibri" panose="020F0502020204030204" pitchFamily="34" charset="0"/>
                      </a:endParaRPr>
                    </a:p>
                  </a:txBody>
                  <a:tcPr marL="68580" marR="68580" marT="0" marB="0"/>
                </a:tc>
              </a:tr>
              <a:tr h="0">
                <a:tc>
                  <a:txBody>
                    <a:bodyPr/>
                    <a:lstStyle/>
                    <a:p>
                      <a:pPr marL="457200" indent="252095" algn="just">
                        <a:lnSpc>
                          <a:spcPct val="150000"/>
                        </a:lnSpc>
                        <a:spcAft>
                          <a:spcPts val="800"/>
                        </a:spcAft>
                      </a:pPr>
                      <a:r>
                        <a:rPr lang="es-EC" sz="1200">
                          <a:effectLst/>
                        </a:rPr>
                        <a:t>Profundidad</a:t>
                      </a:r>
                      <a:endParaRPr lang="en-US" sz="12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marL="457200" indent="252095" algn="just">
                        <a:lnSpc>
                          <a:spcPct val="150000"/>
                        </a:lnSpc>
                        <a:spcAft>
                          <a:spcPts val="800"/>
                        </a:spcAft>
                      </a:pPr>
                      <a:r>
                        <a:rPr lang="es-EC" sz="1200" dirty="0">
                          <a:effectLst/>
                        </a:rPr>
                        <a:t>230</a:t>
                      </a:r>
                      <a:endParaRPr lang="en-US" sz="1200" dirty="0">
                        <a:solidFill>
                          <a:srgbClr val="000000"/>
                        </a:solidFill>
                        <a:effectLst/>
                        <a:latin typeface="Arial" panose="020B0604020202020204" pitchFamily="34"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427724694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Conclusiones</a:t>
            </a:r>
            <a:endParaRPr lang="es-EC" dirty="0"/>
          </a:p>
        </p:txBody>
      </p:sp>
      <p:sp>
        <p:nvSpPr>
          <p:cNvPr id="3" name="Marcador de contenido 2"/>
          <p:cNvSpPr>
            <a:spLocks noGrp="1"/>
          </p:cNvSpPr>
          <p:nvPr>
            <p:ph idx="1"/>
          </p:nvPr>
        </p:nvSpPr>
        <p:spPr/>
        <p:txBody>
          <a:bodyPr>
            <a:normAutofit lnSpcReduction="10000"/>
          </a:bodyPr>
          <a:lstStyle/>
          <a:p>
            <a:pPr lvl="0"/>
            <a:r>
              <a:rPr lang="es-EC" dirty="0"/>
              <a:t>La autonomía del robot refiriéndose a comunicación y envío de video, como se explicó en el capítulo 5, teóricamente alcanza una distancia de 300 metros muy superior a los 36 metros necesarios para el diseño en particular. Tratando el tema de alimentación, este cumple con los requerimientos necesarios (mayor a 1 hora de operación) superando los requerimientos del cliente.</a:t>
            </a:r>
            <a:endParaRPr lang="en-US" dirty="0"/>
          </a:p>
          <a:p>
            <a:pPr lvl="0"/>
            <a:r>
              <a:rPr lang="es-EC" dirty="0"/>
              <a:t>El sistema de control tanto manual como automático fueron evaluados en el capítulo 5, y como se explicó en dicho apartado, estos presentan una desempeño exitoso para la maniobrabilidad del robot de inspección, pero presentan un problema de un retardo en el envío y recepción de datos debido a la longitud del cable, propio de todo sistema </a:t>
            </a:r>
            <a:r>
              <a:rPr lang="es-EC" dirty="0" err="1"/>
              <a:t>teleoperado</a:t>
            </a:r>
            <a:r>
              <a:rPr lang="es-EC" dirty="0"/>
              <a:t>. Este factor no presenta mayores inconvenientes en el funcionamiento normal del sistema robotizado para inspección de tubería.</a:t>
            </a:r>
            <a:endParaRPr lang="en-US" dirty="0"/>
          </a:p>
          <a:p>
            <a:endParaRPr lang="es-EC" dirty="0"/>
          </a:p>
        </p:txBody>
      </p:sp>
    </p:spTree>
    <p:extLst>
      <p:ext uri="{BB962C8B-B14F-4D97-AF65-F5344CB8AC3E}">
        <p14:creationId xmlns:p14="http://schemas.microsoft.com/office/powerpoint/2010/main" val="172188342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Conclusiones</a:t>
            </a:r>
            <a:endParaRPr lang="es-EC" dirty="0"/>
          </a:p>
        </p:txBody>
      </p:sp>
      <p:sp>
        <p:nvSpPr>
          <p:cNvPr id="3" name="Marcador de contenido 2"/>
          <p:cNvSpPr>
            <a:spLocks noGrp="1"/>
          </p:cNvSpPr>
          <p:nvPr>
            <p:ph idx="1"/>
          </p:nvPr>
        </p:nvSpPr>
        <p:spPr/>
        <p:txBody>
          <a:bodyPr/>
          <a:lstStyle/>
          <a:p>
            <a:pPr lvl="0"/>
            <a:r>
              <a:rPr lang="es-EC" dirty="0"/>
              <a:t>La interfaz HMI presenta practicidad y simpleza, mostrando únicamente los controles necesarios para la correcta operación por parte del usuario. Se lo ha diseño pensando en un método intuitivo, sin complicaciones para el operador, lo que resultó en un sistema que cumple con los requisitos esperados tanto en maniobrabilidad como en facilidad de operación. La obtención de imágenes se la realizó mediante visión artificial, en este caso el operador completa el lazo de control identificando los problemas y características a tomar en consideración dentro de la tubería. Este proceso dio muy buenos resultados, pero a futuro se pretende aprovechar de mejor manera los atributos que intervienen propios de la visión artificial, como el reconocimiento mediante patrones, colores, etc.</a:t>
            </a:r>
            <a:endParaRPr lang="en-US" dirty="0"/>
          </a:p>
          <a:p>
            <a:endParaRPr lang="es-EC" dirty="0"/>
          </a:p>
        </p:txBody>
      </p:sp>
    </p:spTree>
    <p:extLst>
      <p:ext uri="{BB962C8B-B14F-4D97-AF65-F5344CB8AC3E}">
        <p14:creationId xmlns:p14="http://schemas.microsoft.com/office/powerpoint/2010/main" val="3181109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Conclusiones</a:t>
            </a:r>
            <a:endParaRPr lang="es-EC" dirty="0"/>
          </a:p>
        </p:txBody>
      </p:sp>
      <p:sp>
        <p:nvSpPr>
          <p:cNvPr id="3" name="Marcador de contenido 2"/>
          <p:cNvSpPr>
            <a:spLocks noGrp="1"/>
          </p:cNvSpPr>
          <p:nvPr>
            <p:ph idx="1"/>
          </p:nvPr>
        </p:nvSpPr>
        <p:spPr/>
        <p:txBody>
          <a:bodyPr/>
          <a:lstStyle/>
          <a:p>
            <a:pPr lvl="0"/>
            <a:r>
              <a:rPr lang="es-EC" dirty="0"/>
              <a:t>En conclusión, como se explicó en el capítulo 5, las pruebas realizadas al sistema robotizado para inspección de tubería cumple con los requerimientos del cliente además logró un 60% de éxito del total de la calificación cualitativa, superado por el “</a:t>
            </a:r>
            <a:r>
              <a:rPr lang="es-EC" dirty="0" err="1"/>
              <a:t>Crawler</a:t>
            </a:r>
            <a:r>
              <a:rPr lang="es-EC" dirty="0"/>
              <a:t> </a:t>
            </a:r>
            <a:r>
              <a:rPr lang="es-EC" dirty="0" err="1"/>
              <a:t>Rovion</a:t>
            </a:r>
            <a:r>
              <a:rPr lang="es-EC" dirty="0"/>
              <a:t> RX130”, propuesto para comparación, quien obtuvo un 88% . Pero si comparamos precios, el sistema robotizado para inspección de tubería se fabricó por una fracción del precio del robot a importar, mostrando así la importancia del sistema.</a:t>
            </a:r>
            <a:endParaRPr lang="en-US" dirty="0"/>
          </a:p>
          <a:p>
            <a:endParaRPr lang="es-EC" dirty="0"/>
          </a:p>
        </p:txBody>
      </p:sp>
    </p:spTree>
    <p:extLst>
      <p:ext uri="{BB962C8B-B14F-4D97-AF65-F5344CB8AC3E}">
        <p14:creationId xmlns:p14="http://schemas.microsoft.com/office/powerpoint/2010/main" val="392336699"/>
      </p:ext>
    </p:extLst>
  </p:cSld>
  <p:clrMapOvr>
    <a:masterClrMapping/>
  </p:clrMapOvr>
  <p:transition spd="slow">
    <p:comb/>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p:txBody>
          <a:bodyPr/>
          <a:lstStyle/>
          <a:p>
            <a:pPr lvl="0"/>
            <a:r>
              <a:rPr lang="es-EC" dirty="0"/>
              <a:t>Fomentar el estudio de sistemas robotizados basados en </a:t>
            </a:r>
            <a:r>
              <a:rPr lang="es-EC" dirty="0" err="1"/>
              <a:t>teleoperación</a:t>
            </a:r>
            <a:r>
              <a:rPr lang="es-EC" dirty="0"/>
              <a:t>, debido a la gran cantidad de posibles usos y aplicaciones en el país; ya sean en el entorno industrial, investigación o recreacional. La principal característica de estos sistemas es proveer seguridad al operador, considerando ambientes hostiles y/o inalcanzables para un ser humano, proponiendo un campo de estudio muy amplio y de grandes prestaciones futuras, por lo que se recomienda continuar con un estudio más profundo de esta rama fundamental de la robótica.</a:t>
            </a:r>
            <a:endParaRPr lang="en-US" dirty="0"/>
          </a:p>
          <a:p>
            <a:endParaRPr lang="es-EC" dirty="0"/>
          </a:p>
        </p:txBody>
      </p:sp>
    </p:spTree>
    <p:extLst>
      <p:ext uri="{BB962C8B-B14F-4D97-AF65-F5344CB8AC3E}">
        <p14:creationId xmlns:p14="http://schemas.microsoft.com/office/powerpoint/2010/main" val="698549646"/>
      </p:ext>
    </p:extLst>
  </p:cSld>
  <p:clrMapOvr>
    <a:masterClrMapping/>
  </p:clrMapOvr>
  <p:transition spd="slow">
    <p:comb/>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p:txBody>
          <a:bodyPr/>
          <a:lstStyle/>
          <a:p>
            <a:pPr lvl="0"/>
            <a:r>
              <a:rPr lang="es-EC" dirty="0"/>
              <a:t>Aprovechar las ventajas que provee la visión artificial buscando un análisis más profundo de la tubería, ya sea mediante fotogramas, colores, patrones y muchos otras características disponibles gracias a este tipo de sistemas de análisis de imágenes. También se recomienda utilizar una cámara que posea “zoom”, en el prototipo actual no se utilizó un dispositivo con esta capacidad debido a los costos que implican estos.</a:t>
            </a:r>
            <a:endParaRPr lang="en-US" dirty="0"/>
          </a:p>
          <a:p>
            <a:pPr lvl="0"/>
            <a:r>
              <a:rPr lang="es-EC" dirty="0"/>
              <a:t>Analizar otros posibles medios de comunicación para disminuir el retardo en el envío y recepción de datos, como ejemplo un sistema de comunicación mediante fibra óptica o mediante un protocolo Ethernet, cuyas distancias de comunicación son superiores a las ofrecidas por la comunicación RS-485 y a mayor velocidad.</a:t>
            </a:r>
            <a:endParaRPr lang="en-US" dirty="0"/>
          </a:p>
          <a:p>
            <a:endParaRPr lang="es-EC" dirty="0"/>
          </a:p>
        </p:txBody>
      </p:sp>
    </p:spTree>
    <p:extLst>
      <p:ext uri="{BB962C8B-B14F-4D97-AF65-F5344CB8AC3E}">
        <p14:creationId xmlns:p14="http://schemas.microsoft.com/office/powerpoint/2010/main" val="348124667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Recomendaciones</a:t>
            </a:r>
          </a:p>
        </p:txBody>
      </p:sp>
      <p:sp>
        <p:nvSpPr>
          <p:cNvPr id="3" name="Marcador de contenido 2"/>
          <p:cNvSpPr>
            <a:spLocks noGrp="1"/>
          </p:cNvSpPr>
          <p:nvPr>
            <p:ph idx="1"/>
          </p:nvPr>
        </p:nvSpPr>
        <p:spPr/>
        <p:txBody>
          <a:bodyPr/>
          <a:lstStyle/>
          <a:p>
            <a:pPr lvl="0"/>
            <a:r>
              <a:rPr lang="es-EC" dirty="0"/>
              <a:t>El monitoreo de la cantidad de energía de alimentación no era uno de los objetivos del presente proyecto de grado. Se recomienda un análisis más profundo de este tema para así lograr de preferencia, mediante el HMI, un control de la energía presente en las baterías para tener un mayor control del robot dentro de la tubería y evitar percances como atascamientos dentro de la misma.</a:t>
            </a:r>
            <a:endParaRPr lang="en-US" dirty="0"/>
          </a:p>
          <a:p>
            <a:endParaRPr lang="es-EC" dirty="0"/>
          </a:p>
        </p:txBody>
      </p:sp>
    </p:spTree>
    <p:extLst>
      <p:ext uri="{BB962C8B-B14F-4D97-AF65-F5344CB8AC3E}">
        <p14:creationId xmlns:p14="http://schemas.microsoft.com/office/powerpoint/2010/main" val="135879914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Video</a:t>
            </a:r>
            <a:endParaRPr lang="es-EC" dirty="0"/>
          </a:p>
        </p:txBody>
      </p:sp>
      <p:pic>
        <p:nvPicPr>
          <p:cNvPr id="4" name="Video Final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5347" y="1382078"/>
            <a:ext cx="8776673" cy="4933378"/>
          </a:xfrm>
        </p:spPr>
      </p:pic>
    </p:spTree>
    <p:extLst>
      <p:ext uri="{BB962C8B-B14F-4D97-AF65-F5344CB8AC3E}">
        <p14:creationId xmlns:p14="http://schemas.microsoft.com/office/powerpoint/2010/main" val="371024350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17714"/>
          </a:xfrm>
        </p:spPr>
        <p:txBody>
          <a:bodyPr/>
          <a:lstStyle/>
          <a:p>
            <a:r>
              <a:rPr lang="es-EC" dirty="0" smtClean="0"/>
              <a:t>CONCEPTOS BÁSICOS </a:t>
            </a:r>
            <a:endParaRPr lang="en-US" dirty="0"/>
          </a:p>
        </p:txBody>
      </p:sp>
      <p:sp>
        <p:nvSpPr>
          <p:cNvPr id="3" name="Marcador de contenido 2"/>
          <p:cNvSpPr>
            <a:spLocks noGrp="1"/>
          </p:cNvSpPr>
          <p:nvPr>
            <p:ph idx="1"/>
          </p:nvPr>
        </p:nvSpPr>
        <p:spPr/>
        <p:txBody>
          <a:bodyPr>
            <a:normAutofit lnSpcReduction="10000"/>
          </a:bodyPr>
          <a:lstStyle/>
          <a:p>
            <a:pPr algn="just"/>
            <a:r>
              <a:rPr lang="es-EC" dirty="0" smtClean="0"/>
              <a:t>Organización</a:t>
            </a:r>
            <a:r>
              <a:rPr lang="en-US" dirty="0" smtClean="0"/>
              <a:t> </a:t>
            </a:r>
            <a:r>
              <a:rPr lang="en-US" dirty="0" err="1" smtClean="0"/>
              <a:t>Internacional</a:t>
            </a:r>
            <a:r>
              <a:rPr lang="en-US" dirty="0" smtClean="0"/>
              <a:t> de </a:t>
            </a:r>
            <a:r>
              <a:rPr lang="en-US" dirty="0" err="1" smtClean="0"/>
              <a:t>Normalización</a:t>
            </a:r>
            <a:r>
              <a:rPr lang="en-US" dirty="0" smtClean="0"/>
              <a:t> (ISO): “Un </a:t>
            </a:r>
            <a:r>
              <a:rPr lang="en-US" dirty="0" err="1" smtClean="0"/>
              <a:t>manipulador</a:t>
            </a:r>
            <a:r>
              <a:rPr lang="en-US" dirty="0"/>
              <a:t> </a:t>
            </a:r>
            <a:r>
              <a:rPr lang="en-US" dirty="0" err="1" smtClean="0"/>
              <a:t>automáticamente</a:t>
            </a:r>
            <a:r>
              <a:rPr lang="en-US" dirty="0" smtClean="0"/>
              <a:t> </a:t>
            </a:r>
            <a:r>
              <a:rPr lang="en-US" dirty="0" err="1"/>
              <a:t>controlado</a:t>
            </a:r>
            <a:r>
              <a:rPr lang="en-US" dirty="0"/>
              <a:t>, </a:t>
            </a:r>
            <a:r>
              <a:rPr lang="en-US" dirty="0" err="1"/>
              <a:t>reprogramable</a:t>
            </a:r>
            <a:r>
              <a:rPr lang="en-US" dirty="0"/>
              <a:t>, </a:t>
            </a:r>
            <a:r>
              <a:rPr lang="en-US" dirty="0" err="1"/>
              <a:t>multiuso</a:t>
            </a:r>
            <a:r>
              <a:rPr lang="en-US" dirty="0"/>
              <a:t>, </a:t>
            </a:r>
            <a:r>
              <a:rPr lang="en-US" dirty="0" err="1"/>
              <a:t>programable</a:t>
            </a:r>
            <a:r>
              <a:rPr lang="en-US" dirty="0"/>
              <a:t> </a:t>
            </a:r>
            <a:r>
              <a:rPr lang="en-US" dirty="0" err="1" smtClean="0"/>
              <a:t>en</a:t>
            </a:r>
            <a:r>
              <a:rPr lang="en-US" dirty="0"/>
              <a:t> </a:t>
            </a:r>
            <a:r>
              <a:rPr lang="es-ES" dirty="0" smtClean="0"/>
              <a:t>tres </a:t>
            </a:r>
            <a:r>
              <a:rPr lang="es-ES" dirty="0"/>
              <a:t>o más ejes, que pueden estar fijos en un lugar o movilizarse </a:t>
            </a:r>
            <a:r>
              <a:rPr lang="es-ES" dirty="0" smtClean="0"/>
              <a:t>para ser </a:t>
            </a:r>
            <a:r>
              <a:rPr lang="es-ES" dirty="0"/>
              <a:t>usado en aplicaciones de automatización industrial</a:t>
            </a:r>
            <a:r>
              <a:rPr lang="es-ES" dirty="0" smtClean="0"/>
              <a:t>”</a:t>
            </a:r>
          </a:p>
          <a:p>
            <a:pPr algn="just"/>
            <a:r>
              <a:rPr lang="es-EC" dirty="0"/>
              <a:t>El Instituto de Robótica de América (</a:t>
            </a:r>
            <a:r>
              <a:rPr lang="es-EC" dirty="0" smtClean="0"/>
              <a:t>RIA): </a:t>
            </a:r>
            <a:r>
              <a:rPr lang="es-ES" dirty="0"/>
              <a:t>“manipulador reprogramable y multifuncional diseñado para </a:t>
            </a:r>
            <a:r>
              <a:rPr lang="es-ES" dirty="0" smtClean="0"/>
              <a:t>mover </a:t>
            </a:r>
            <a:r>
              <a:rPr lang="es-EC" dirty="0" smtClean="0"/>
              <a:t>materiales</a:t>
            </a:r>
            <a:r>
              <a:rPr lang="es-EC" dirty="0"/>
              <a:t>, partes, herramientas o artefactos especializados a </a:t>
            </a:r>
            <a:r>
              <a:rPr lang="es-EC" dirty="0" smtClean="0"/>
              <a:t>través </a:t>
            </a:r>
            <a:r>
              <a:rPr lang="es-ES" dirty="0" smtClean="0"/>
              <a:t>de </a:t>
            </a:r>
            <a:r>
              <a:rPr lang="es-ES" dirty="0"/>
              <a:t>movimientos variables programados para la realización de </a:t>
            </a:r>
            <a:r>
              <a:rPr lang="es-ES" dirty="0" smtClean="0"/>
              <a:t>una </a:t>
            </a:r>
            <a:r>
              <a:rPr lang="es-EC" dirty="0" smtClean="0"/>
              <a:t>variedad </a:t>
            </a:r>
            <a:r>
              <a:rPr lang="es-EC" dirty="0"/>
              <a:t>de tareas</a:t>
            </a:r>
            <a:r>
              <a:rPr lang="es-EC" dirty="0" smtClean="0"/>
              <a:t>”</a:t>
            </a:r>
          </a:p>
          <a:p>
            <a:pPr algn="just"/>
            <a:r>
              <a:rPr lang="es-EC" dirty="0" smtClean="0"/>
              <a:t>Asociación Japonesa de Robótica Industrial (JIRA): '</a:t>
            </a:r>
            <a:r>
              <a:rPr lang="es-EC" dirty="0"/>
              <a:t>'Dispositivos capaces de moverse de modo flexible análogo </a:t>
            </a:r>
            <a:r>
              <a:rPr lang="es-EC" dirty="0" smtClean="0"/>
              <a:t>al </a:t>
            </a:r>
            <a:r>
              <a:rPr lang="es-ES" dirty="0" smtClean="0"/>
              <a:t>que </a:t>
            </a:r>
            <a:r>
              <a:rPr lang="es-ES" dirty="0"/>
              <a:t>poseen los organismos vivos, con o sin funciones </a:t>
            </a:r>
            <a:r>
              <a:rPr lang="es-ES" dirty="0" smtClean="0"/>
              <a:t>intelectuales, permitiendo </a:t>
            </a:r>
            <a:r>
              <a:rPr lang="es-ES" dirty="0"/>
              <a:t>operaciones en respuesta a las ordenes humanas''</a:t>
            </a:r>
            <a:endParaRPr lang="en-US" dirty="0"/>
          </a:p>
        </p:txBody>
      </p:sp>
      <p:sp>
        <p:nvSpPr>
          <p:cNvPr id="4" name="Título 1"/>
          <p:cNvSpPr txBox="1">
            <a:spLocks/>
          </p:cNvSpPr>
          <p:nvPr/>
        </p:nvSpPr>
        <p:spPr>
          <a:xfrm>
            <a:off x="646111" y="1170432"/>
            <a:ext cx="9404723" cy="71771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ROBOT:</a:t>
            </a:r>
            <a:endParaRPr lang="en-US" dirty="0"/>
          </a:p>
        </p:txBody>
      </p:sp>
    </p:spTree>
    <p:extLst>
      <p:ext uri="{BB962C8B-B14F-4D97-AF65-F5344CB8AC3E}">
        <p14:creationId xmlns:p14="http://schemas.microsoft.com/office/powerpoint/2010/main" val="626752136"/>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C" dirty="0" smtClean="0"/>
              <a:t>GRACIAS POR SU ATENCIÓN….</a:t>
            </a:r>
            <a:endParaRPr lang="es-EC" dirty="0"/>
          </a:p>
        </p:txBody>
      </p:sp>
    </p:spTree>
    <p:extLst>
      <p:ext uri="{BB962C8B-B14F-4D97-AF65-F5344CB8AC3E}">
        <p14:creationId xmlns:p14="http://schemas.microsoft.com/office/powerpoint/2010/main" val="51639159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CONCEPTOS BÁSICOS </a:t>
            </a:r>
            <a:endParaRPr lang="es-EC" dirty="0"/>
          </a:p>
        </p:txBody>
      </p:sp>
      <p:sp>
        <p:nvSpPr>
          <p:cNvPr id="3" name="Marcador de contenido 2"/>
          <p:cNvSpPr>
            <a:spLocks noGrp="1"/>
          </p:cNvSpPr>
          <p:nvPr>
            <p:ph idx="1"/>
          </p:nvPr>
        </p:nvSpPr>
        <p:spPr/>
        <p:txBody>
          <a:bodyPr>
            <a:normAutofit/>
          </a:bodyPr>
          <a:lstStyle/>
          <a:p>
            <a:pPr algn="just"/>
            <a:r>
              <a:rPr lang="es-ES" dirty="0" err="1"/>
              <a:t>Teleoperación</a:t>
            </a:r>
            <a:r>
              <a:rPr lang="es-ES" dirty="0"/>
              <a:t>: conjunto de tecnologías que comprenden la </a:t>
            </a:r>
            <a:r>
              <a:rPr lang="es-ES" dirty="0" smtClean="0"/>
              <a:t>operación o </a:t>
            </a:r>
            <a:r>
              <a:rPr lang="es-ES" dirty="0"/>
              <a:t>gobierno a distancia de un dispositivo por un ser humano. Por </a:t>
            </a:r>
            <a:r>
              <a:rPr lang="es-ES" dirty="0" smtClean="0"/>
              <a:t>tanto, </a:t>
            </a:r>
            <a:r>
              <a:rPr lang="es-ES" dirty="0" err="1" smtClean="0"/>
              <a:t>teleoperar</a:t>
            </a:r>
            <a:r>
              <a:rPr lang="es-ES" dirty="0" smtClean="0"/>
              <a:t> </a:t>
            </a:r>
            <a:r>
              <a:rPr lang="es-ES" dirty="0"/>
              <a:t>es la acción que realiza un ser humano de operar o </a:t>
            </a:r>
            <a:r>
              <a:rPr lang="es-ES" dirty="0" smtClean="0"/>
              <a:t>gobernar a </a:t>
            </a:r>
            <a:r>
              <a:rPr lang="es-ES" dirty="0"/>
              <a:t>distancia un dispositivo; mientras que un sistema de </a:t>
            </a:r>
            <a:r>
              <a:rPr lang="es-ES" dirty="0" err="1" smtClean="0"/>
              <a:t>teleoperación</a:t>
            </a:r>
            <a:r>
              <a:rPr lang="es-ES" dirty="0"/>
              <a:t> </a:t>
            </a:r>
            <a:r>
              <a:rPr lang="es-ES" dirty="0" smtClean="0"/>
              <a:t>será </a:t>
            </a:r>
            <a:r>
              <a:rPr lang="es-ES" dirty="0"/>
              <a:t>aquel que permita </a:t>
            </a:r>
            <a:r>
              <a:rPr lang="es-ES" dirty="0" err="1"/>
              <a:t>teleoperar</a:t>
            </a:r>
            <a:r>
              <a:rPr lang="es-ES" dirty="0"/>
              <a:t> un dispositivo, que se </a:t>
            </a:r>
            <a:r>
              <a:rPr lang="es-ES" dirty="0" smtClean="0"/>
              <a:t>denominará </a:t>
            </a:r>
            <a:r>
              <a:rPr lang="pt-BR" dirty="0" smtClean="0"/>
              <a:t>dispositivo </a:t>
            </a:r>
            <a:r>
              <a:rPr lang="pt-BR" dirty="0" err="1"/>
              <a:t>teleoperado</a:t>
            </a:r>
            <a:r>
              <a:rPr lang="pt-BR" dirty="0"/>
              <a:t>. (NUÑO, EMMANUEL, 2004)</a:t>
            </a:r>
          </a:p>
          <a:p>
            <a:pPr algn="just"/>
            <a:r>
              <a:rPr lang="es-ES" dirty="0" err="1"/>
              <a:t>T</a:t>
            </a:r>
            <a:r>
              <a:rPr lang="es-ES" dirty="0" err="1" smtClean="0"/>
              <a:t>elerrobótica</a:t>
            </a:r>
            <a:r>
              <a:rPr lang="es-ES" dirty="0"/>
              <a:t>: conjunto de tecnologías que comprenden </a:t>
            </a:r>
            <a:r>
              <a:rPr lang="es-ES" dirty="0" smtClean="0"/>
              <a:t>la monitorización </a:t>
            </a:r>
            <a:r>
              <a:rPr lang="es-ES" dirty="0"/>
              <a:t>y reprogramación a distancia de un robot por un </a:t>
            </a:r>
            <a:r>
              <a:rPr lang="es-ES" dirty="0" smtClean="0"/>
              <a:t>ser humano</a:t>
            </a:r>
            <a:r>
              <a:rPr lang="es-ES" dirty="0"/>
              <a:t>. Se hablará entonces de la </a:t>
            </a:r>
            <a:r>
              <a:rPr lang="es-ES" dirty="0" err="1"/>
              <a:t>teleoperación</a:t>
            </a:r>
            <a:r>
              <a:rPr lang="es-ES" dirty="0"/>
              <a:t> de un robot, que </a:t>
            </a:r>
            <a:r>
              <a:rPr lang="es-ES" dirty="0" smtClean="0"/>
              <a:t>se </a:t>
            </a:r>
            <a:r>
              <a:rPr lang="pt-BR" dirty="0" smtClean="0"/>
              <a:t>denominará </a:t>
            </a:r>
            <a:r>
              <a:rPr lang="pt-BR" dirty="0" err="1"/>
              <a:t>telerrobot</a:t>
            </a:r>
            <a:r>
              <a:rPr lang="pt-BR" dirty="0"/>
              <a:t> o </a:t>
            </a:r>
            <a:r>
              <a:rPr lang="pt-BR" dirty="0" err="1"/>
              <a:t>robot</a:t>
            </a:r>
            <a:r>
              <a:rPr lang="pt-BR" dirty="0"/>
              <a:t> </a:t>
            </a:r>
            <a:r>
              <a:rPr lang="pt-BR" dirty="0" err="1"/>
              <a:t>teleoperado</a:t>
            </a:r>
            <a:r>
              <a:rPr lang="pt-BR" dirty="0"/>
              <a:t>. (NUÑO, </a:t>
            </a:r>
            <a:r>
              <a:rPr lang="pt-BR" dirty="0" smtClean="0"/>
              <a:t>EMMANUEL,</a:t>
            </a:r>
            <a:r>
              <a:rPr lang="es-EC" dirty="0" smtClean="0"/>
              <a:t>2004</a:t>
            </a:r>
            <a:r>
              <a:rPr lang="es-EC" dirty="0"/>
              <a:t>)</a:t>
            </a:r>
          </a:p>
        </p:txBody>
      </p:sp>
    </p:spTree>
    <p:extLst>
      <p:ext uri="{BB962C8B-B14F-4D97-AF65-F5344CB8AC3E}">
        <p14:creationId xmlns:p14="http://schemas.microsoft.com/office/powerpoint/2010/main" val="33770236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ELEMENTOS DE UN SISTEMA TELEOPERADO</a:t>
            </a:r>
            <a:endParaRPr lang="es-EC" dirty="0"/>
          </a:p>
        </p:txBody>
      </p:sp>
      <p:sp>
        <p:nvSpPr>
          <p:cNvPr id="3" name="Marcador de contenido 2"/>
          <p:cNvSpPr>
            <a:spLocks noGrp="1"/>
          </p:cNvSpPr>
          <p:nvPr>
            <p:ph idx="1"/>
          </p:nvPr>
        </p:nvSpPr>
        <p:spPr/>
        <p:txBody>
          <a:bodyPr/>
          <a:lstStyle/>
          <a:p>
            <a:r>
              <a:rPr lang="es-EC" dirty="0" smtClean="0"/>
              <a:t>Operador</a:t>
            </a:r>
          </a:p>
          <a:p>
            <a:r>
              <a:rPr lang="es-EC" dirty="0" smtClean="0"/>
              <a:t>Dispositivo </a:t>
            </a:r>
            <a:r>
              <a:rPr lang="es-EC" dirty="0" err="1" smtClean="0"/>
              <a:t>Teleoperado</a:t>
            </a:r>
            <a:endParaRPr lang="es-EC" dirty="0" smtClean="0"/>
          </a:p>
          <a:p>
            <a:r>
              <a:rPr lang="es-EC" dirty="0" smtClean="0"/>
              <a:t>Interfaz</a:t>
            </a:r>
          </a:p>
          <a:p>
            <a:r>
              <a:rPr lang="es-EC" dirty="0" smtClean="0"/>
              <a:t>Control y Canales de Comunicación</a:t>
            </a:r>
          </a:p>
          <a:p>
            <a:r>
              <a:rPr lang="es-EC" dirty="0" smtClean="0"/>
              <a:t>Sensores</a:t>
            </a:r>
            <a:endParaRPr lang="es-EC" dirty="0"/>
          </a:p>
        </p:txBody>
      </p:sp>
      <p:pic>
        <p:nvPicPr>
          <p:cNvPr id="4" name="Imagen 3"/>
          <p:cNvPicPr>
            <a:picLocks noChangeAspect="1"/>
          </p:cNvPicPr>
          <p:nvPr/>
        </p:nvPicPr>
        <p:blipFill>
          <a:blip r:embed="rId2"/>
          <a:stretch>
            <a:fillRect/>
          </a:stretch>
        </p:blipFill>
        <p:spPr>
          <a:xfrm>
            <a:off x="2110233" y="4438171"/>
            <a:ext cx="7338568" cy="2236948"/>
          </a:xfrm>
          <a:prstGeom prst="rect">
            <a:avLst/>
          </a:prstGeom>
        </p:spPr>
      </p:pic>
    </p:spTree>
    <p:extLst>
      <p:ext uri="{BB962C8B-B14F-4D97-AF65-F5344CB8AC3E}">
        <p14:creationId xmlns:p14="http://schemas.microsoft.com/office/powerpoint/2010/main" val="21902373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529</TotalTime>
  <Words>4444</Words>
  <Application>Microsoft Office PowerPoint</Application>
  <PresentationFormat>Panorámica</PresentationFormat>
  <Paragraphs>926</Paragraphs>
  <Slides>70</Slides>
  <Notes>0</Notes>
  <HiddenSlides>0</HiddenSlides>
  <MMClips>1</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70</vt:i4>
      </vt:variant>
    </vt:vector>
  </HeadingPairs>
  <TitlesOfParts>
    <vt:vector size="80" baseType="lpstr">
      <vt:lpstr>Arial</vt:lpstr>
      <vt:lpstr>Calibri</vt:lpstr>
      <vt:lpstr>Cambria Math</vt:lpstr>
      <vt:lpstr>Century Gothic</vt:lpstr>
      <vt:lpstr>Symbol</vt:lpstr>
      <vt:lpstr>Times New Roman</vt:lpstr>
      <vt:lpstr>Wingdings</vt:lpstr>
      <vt:lpstr>Wingdings 3</vt:lpstr>
      <vt:lpstr>Ion</vt:lpstr>
      <vt:lpstr>Dibujo de Microsoft Visio</vt:lpstr>
      <vt:lpstr>PROYECTO DE GRADO:  DISEÑO Y CONSTRUCCIÓN DE UN ROBOT PARA INSPECCIÓN VISUAL DE TUBERÍA OPERADO REMOTAMENTE PARA LA EMPRESA FSB RECUBRIMIENTOS INDUSTRIALES</vt:lpstr>
      <vt:lpstr>ANTECEDENTES</vt:lpstr>
      <vt:lpstr>JUSTIFICACIÓN</vt:lpstr>
      <vt:lpstr>OBJETIVO GENERAL</vt:lpstr>
      <vt:lpstr>METODOLOGÍA DE DISEÑO</vt:lpstr>
      <vt:lpstr>NORMA ALEMANA VDI 2221</vt:lpstr>
      <vt:lpstr>CONCEPTOS BÁSICOS </vt:lpstr>
      <vt:lpstr>CONCEPTOS BÁSICOS </vt:lpstr>
      <vt:lpstr>ELEMENTOS DE UN SISTEMA TELEOPERADO</vt:lpstr>
      <vt:lpstr>APLICACIONES TELERROBÓTICA</vt:lpstr>
      <vt:lpstr>ROBOTS MÓVILES</vt:lpstr>
      <vt:lpstr>ROBOTS PARA INSPECCIÓN DE TUBERÍA</vt:lpstr>
      <vt:lpstr>ROBOTS PARA INSPECCIÓN DE TUBERÍA</vt:lpstr>
      <vt:lpstr>DISEÑO: METODOLOGÍA VDI 2221 </vt:lpstr>
      <vt:lpstr>REQUERIMIENTOS DEL CLIENTE</vt:lpstr>
      <vt:lpstr>MATRIZ QFD</vt:lpstr>
      <vt:lpstr>Resultados Matriz QFD</vt:lpstr>
      <vt:lpstr>Tabla de Especificaciones</vt:lpstr>
      <vt:lpstr>ETAPA 2. DETERMINAR LAS FUNCIONES Y SUS ESTRUCTURAS </vt:lpstr>
      <vt:lpstr>Identificación de las Funciones Secundarias</vt:lpstr>
      <vt:lpstr>Etapa 3. BUSCAR LOS PRINCIPIO DE SOLUCIÓN Y SUS VARIANTES</vt:lpstr>
      <vt:lpstr>Desarrollo de la Matriz Morfológica </vt:lpstr>
      <vt:lpstr>Equipos comando y visualización de estado</vt:lpstr>
      <vt:lpstr>Módulos XBEE</vt:lpstr>
      <vt:lpstr>Arduino Mega 2560</vt:lpstr>
      <vt:lpstr>Actuadores</vt:lpstr>
      <vt:lpstr>Motores DC</vt:lpstr>
      <vt:lpstr>Selección de Motores DC</vt:lpstr>
      <vt:lpstr>Motor Elegido</vt:lpstr>
      <vt:lpstr>Circuitos de Potencia</vt:lpstr>
      <vt:lpstr>Sensores Externos</vt:lpstr>
      <vt:lpstr>Sensores Internos</vt:lpstr>
      <vt:lpstr>Visión</vt:lpstr>
      <vt:lpstr>Alimentación</vt:lpstr>
      <vt:lpstr>Solución Principal</vt:lpstr>
      <vt:lpstr>Etapa 4 Dividir en módulos realizables </vt:lpstr>
      <vt:lpstr>Etapa 5 Desarrollar esquemas de los módulos principales</vt:lpstr>
      <vt:lpstr>Módulo 1: Estructura mecánica</vt:lpstr>
      <vt:lpstr>Plataforma base, superior y ensamble</vt:lpstr>
      <vt:lpstr>Módulo 2: Estructura Electrónica</vt:lpstr>
      <vt:lpstr>Módulo 3: Estructura de Control</vt:lpstr>
      <vt:lpstr>Módulo 3: Estructura de Control</vt:lpstr>
      <vt:lpstr>Módulo 3: Estructura de Control</vt:lpstr>
      <vt:lpstr>Etapa 6 Completar el esquema definitivo </vt:lpstr>
      <vt:lpstr>Módulo 1: Estructura Mecánica</vt:lpstr>
      <vt:lpstr>Módulo 2: Estructura Electrónica</vt:lpstr>
      <vt:lpstr>Módulo 3: Estructura de Control</vt:lpstr>
      <vt:lpstr>Programación en Labview</vt:lpstr>
      <vt:lpstr>Control Manual</vt:lpstr>
      <vt:lpstr>Control Manual</vt:lpstr>
      <vt:lpstr>Control Automático</vt:lpstr>
      <vt:lpstr>Etapa 7: Preparar las instrucciones de operación y de producción</vt:lpstr>
      <vt:lpstr>Etapa 7: Preparar las instrucciones de operación y de producción</vt:lpstr>
      <vt:lpstr>Construcción del Robot para Inspección de Tubería </vt:lpstr>
      <vt:lpstr>Diseño del proceso de construcción del robot para inspección de tubería </vt:lpstr>
      <vt:lpstr>Diseño del proceso de construcción del robot para inspección de tubería</vt:lpstr>
      <vt:lpstr>Diseño del proceso de construcción del robot para inspección de tubería</vt:lpstr>
      <vt:lpstr>Resultado Final</vt:lpstr>
      <vt:lpstr>Evaluación del Sistema Robotizado para Inspección de Tubería </vt:lpstr>
      <vt:lpstr>Evaluación del Sistema Robotizado para Inspección de Tubería</vt:lpstr>
      <vt:lpstr>Evaluación del Sistema Robotizado para Inspección de Tubería</vt:lpstr>
      <vt:lpstr>Conclusiones </vt:lpstr>
      <vt:lpstr>Conclusiones</vt:lpstr>
      <vt:lpstr>Conclusiones</vt:lpstr>
      <vt:lpstr>Conclusiones</vt:lpstr>
      <vt:lpstr>Recomendaciones</vt:lpstr>
      <vt:lpstr>Recomendaciones</vt:lpstr>
      <vt:lpstr>Recomendaciones</vt:lpstr>
      <vt:lpstr>Video</vt:lpstr>
      <vt:lpstr>GRACIAS POR SU ATENCIÓN….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GRADO: ROBOT PARA INSPECCIÓN VISUAL DE TUBERÍA OPERADO REMOTAMENTE PARA LA EMPRESA FSB RECUBRIMIENTOS INDUSTRIALES</dc:title>
  <dc:creator>AL3j0</dc:creator>
  <cp:lastModifiedBy>AL3j0</cp:lastModifiedBy>
  <cp:revision>46</cp:revision>
  <dcterms:created xsi:type="dcterms:W3CDTF">2014-11-20T00:58:41Z</dcterms:created>
  <dcterms:modified xsi:type="dcterms:W3CDTF">2014-11-21T04:40:09Z</dcterms:modified>
</cp:coreProperties>
</file>