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45"/>
  </p:notesMasterIdLst>
  <p:sldIdLst>
    <p:sldId id="258" r:id="rId2"/>
    <p:sldId id="262" r:id="rId3"/>
    <p:sldId id="260" r:id="rId4"/>
    <p:sldId id="263" r:id="rId5"/>
    <p:sldId id="264" r:id="rId6"/>
    <p:sldId id="266" r:id="rId7"/>
    <p:sldId id="267" r:id="rId8"/>
    <p:sldId id="268" r:id="rId9"/>
    <p:sldId id="272" r:id="rId10"/>
    <p:sldId id="276" r:id="rId11"/>
    <p:sldId id="278" r:id="rId12"/>
    <p:sldId id="279" r:id="rId13"/>
    <p:sldId id="280" r:id="rId14"/>
    <p:sldId id="281" r:id="rId15"/>
    <p:sldId id="285" r:id="rId16"/>
    <p:sldId id="289" r:id="rId17"/>
    <p:sldId id="290" r:id="rId18"/>
    <p:sldId id="291" r:id="rId19"/>
    <p:sldId id="292" r:id="rId20"/>
    <p:sldId id="294" r:id="rId21"/>
    <p:sldId id="296" r:id="rId22"/>
    <p:sldId id="297" r:id="rId23"/>
    <p:sldId id="303" r:id="rId24"/>
    <p:sldId id="298" r:id="rId25"/>
    <p:sldId id="300" r:id="rId26"/>
    <p:sldId id="301" r:id="rId27"/>
    <p:sldId id="302" r:id="rId28"/>
    <p:sldId id="305" r:id="rId29"/>
    <p:sldId id="307" r:id="rId30"/>
    <p:sldId id="308" r:id="rId31"/>
    <p:sldId id="309" r:id="rId32"/>
    <p:sldId id="323" r:id="rId33"/>
    <p:sldId id="310" r:id="rId34"/>
    <p:sldId id="311" r:id="rId35"/>
    <p:sldId id="312" r:id="rId36"/>
    <p:sldId id="313" r:id="rId37"/>
    <p:sldId id="314" r:id="rId38"/>
    <p:sldId id="315" r:id="rId39"/>
    <p:sldId id="316" r:id="rId40"/>
    <p:sldId id="317" r:id="rId41"/>
    <p:sldId id="318" r:id="rId42"/>
    <p:sldId id="319" r:id="rId43"/>
    <p:sldId id="322"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EEDA"/>
    <a:srgbClr val="285628"/>
    <a:srgbClr val="CC0000"/>
    <a:srgbClr val="12241E"/>
    <a:srgbClr val="212919"/>
    <a:srgbClr val="003300"/>
    <a:srgbClr val="C1E2E5"/>
    <a:srgbClr val="9EB786"/>
    <a:srgbClr val="336600"/>
    <a:srgbClr val="AAC6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46" autoAdjust="0"/>
  </p:normalViewPr>
  <p:slideViewPr>
    <p:cSldViewPr>
      <p:cViewPr>
        <p:scale>
          <a:sx n="75" d="100"/>
          <a:sy n="75" d="100"/>
        </p:scale>
        <p:origin x="-930"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BB136-B3FE-4383-9352-E2BD9D31D98A}"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s-EC"/>
        </a:p>
      </dgm:t>
    </dgm:pt>
    <dgm:pt modelId="{B42EA1EC-BA5C-4835-A811-C485F7298AA9}">
      <dgm:prSet phldrT="[Texto]"/>
      <dgm:spPr/>
      <dgm:t>
        <a:bodyPr/>
        <a:lstStyle/>
        <a:p>
          <a:r>
            <a:rPr lang="es-EC" b="1" dirty="0" smtClean="0">
              <a:solidFill>
                <a:srgbClr val="FF0000"/>
              </a:solidFill>
            </a:rPr>
            <a:t>1</a:t>
          </a:r>
          <a:endParaRPr lang="es-EC" b="1" dirty="0">
            <a:solidFill>
              <a:srgbClr val="FF0000"/>
            </a:solidFill>
          </a:endParaRPr>
        </a:p>
      </dgm:t>
    </dgm:pt>
    <dgm:pt modelId="{CB7DAD69-B0DE-46AD-8A75-B588796ED996}" type="parTrans" cxnId="{8E31571C-353C-406E-897D-04708129990A}">
      <dgm:prSet/>
      <dgm:spPr/>
      <dgm:t>
        <a:bodyPr/>
        <a:lstStyle/>
        <a:p>
          <a:endParaRPr lang="es-EC"/>
        </a:p>
      </dgm:t>
    </dgm:pt>
    <dgm:pt modelId="{CF0866AC-FCC3-4315-BB3A-4B00EB6D4768}" type="sibTrans" cxnId="{8E31571C-353C-406E-897D-04708129990A}">
      <dgm:prSet/>
      <dgm:spPr/>
      <dgm:t>
        <a:bodyPr/>
        <a:lstStyle/>
        <a:p>
          <a:endParaRPr lang="es-EC"/>
        </a:p>
      </dgm:t>
    </dgm:pt>
    <dgm:pt modelId="{7A0B43CA-39B1-4736-B3E7-D7EFC3D22C2B}">
      <dgm:prSet phldrT="[Texto]" custT="1"/>
      <dgm:spPr/>
      <dgm:t>
        <a:bodyPr/>
        <a:lstStyle/>
        <a:p>
          <a:r>
            <a:rPr lang="es-EC" sz="2000" b="1" dirty="0" smtClean="0">
              <a:solidFill>
                <a:schemeClr val="tx1"/>
              </a:solidFill>
            </a:rPr>
            <a:t>Definir la existencia de un Mercado Potencial Insatisfecho</a:t>
          </a:r>
          <a:endParaRPr lang="es-EC" sz="2000" b="1" dirty="0">
            <a:solidFill>
              <a:schemeClr val="tx1"/>
            </a:solidFill>
          </a:endParaRPr>
        </a:p>
      </dgm:t>
    </dgm:pt>
    <dgm:pt modelId="{D5347324-01F8-45AC-A909-E7B0FFBC43AE}" type="parTrans" cxnId="{F37F0F2D-9FFB-4B46-8895-C009DF6FC315}">
      <dgm:prSet/>
      <dgm:spPr/>
      <dgm:t>
        <a:bodyPr/>
        <a:lstStyle/>
        <a:p>
          <a:endParaRPr lang="es-EC"/>
        </a:p>
      </dgm:t>
    </dgm:pt>
    <dgm:pt modelId="{60F2407B-1931-4610-B132-B56757086A73}" type="sibTrans" cxnId="{F37F0F2D-9FFB-4B46-8895-C009DF6FC315}">
      <dgm:prSet/>
      <dgm:spPr/>
      <dgm:t>
        <a:bodyPr/>
        <a:lstStyle/>
        <a:p>
          <a:endParaRPr lang="es-EC"/>
        </a:p>
      </dgm:t>
    </dgm:pt>
    <dgm:pt modelId="{184987BB-0BE2-4178-97D5-33EBDF0F9174}">
      <dgm:prSet phldrT="[Texto]"/>
      <dgm:spPr/>
      <dgm:t>
        <a:bodyPr/>
        <a:lstStyle/>
        <a:p>
          <a:r>
            <a:rPr lang="es-EC" b="1" dirty="0" smtClean="0">
              <a:solidFill>
                <a:srgbClr val="FF0000"/>
              </a:solidFill>
            </a:rPr>
            <a:t>2</a:t>
          </a:r>
          <a:endParaRPr lang="es-EC" b="1" dirty="0">
            <a:solidFill>
              <a:srgbClr val="FF0000"/>
            </a:solidFill>
          </a:endParaRPr>
        </a:p>
      </dgm:t>
    </dgm:pt>
    <dgm:pt modelId="{6BFBA7B2-8081-4288-8360-42FE7223ADC6}" type="parTrans" cxnId="{11DAF7FC-78C4-45C7-A728-81F95138A8F1}">
      <dgm:prSet/>
      <dgm:spPr/>
      <dgm:t>
        <a:bodyPr/>
        <a:lstStyle/>
        <a:p>
          <a:endParaRPr lang="es-EC"/>
        </a:p>
      </dgm:t>
    </dgm:pt>
    <dgm:pt modelId="{61A1E288-8276-4C61-B0FB-738361CF5093}" type="sibTrans" cxnId="{11DAF7FC-78C4-45C7-A728-81F95138A8F1}">
      <dgm:prSet/>
      <dgm:spPr/>
      <dgm:t>
        <a:bodyPr/>
        <a:lstStyle/>
        <a:p>
          <a:endParaRPr lang="es-EC"/>
        </a:p>
      </dgm:t>
    </dgm:pt>
    <dgm:pt modelId="{AD159C10-4A21-4CD0-BB1D-E8F44EB2E14C}">
      <dgm:prSet phldrT="[Texto]" custT="1"/>
      <dgm:spPr/>
      <dgm:t>
        <a:bodyPr/>
        <a:lstStyle/>
        <a:p>
          <a:r>
            <a:rPr lang="es-EC" sz="2000" b="1" dirty="0" smtClean="0">
              <a:solidFill>
                <a:schemeClr val="tx1"/>
              </a:solidFill>
            </a:rPr>
            <a:t>Demostrar que tecnológicamente es posible su producción</a:t>
          </a:r>
          <a:r>
            <a:rPr lang="es-EC" sz="2000" b="1" dirty="0" smtClean="0">
              <a:solidFill>
                <a:srgbClr val="336600"/>
              </a:solidFill>
            </a:rPr>
            <a:t>	</a:t>
          </a:r>
          <a:endParaRPr lang="es-EC" sz="2000" b="1" dirty="0">
            <a:solidFill>
              <a:srgbClr val="336600"/>
            </a:solidFill>
          </a:endParaRPr>
        </a:p>
      </dgm:t>
    </dgm:pt>
    <dgm:pt modelId="{727DCE93-B02D-4B5E-8AC0-0A2290421963}" type="parTrans" cxnId="{77EF2D9C-DF6A-46CE-89E7-6A3E011F48FD}">
      <dgm:prSet/>
      <dgm:spPr/>
      <dgm:t>
        <a:bodyPr/>
        <a:lstStyle/>
        <a:p>
          <a:endParaRPr lang="es-EC"/>
        </a:p>
      </dgm:t>
    </dgm:pt>
    <dgm:pt modelId="{8ABA4A16-11D6-4A5A-AE8C-2F76AE5E5A39}" type="sibTrans" cxnId="{77EF2D9C-DF6A-46CE-89E7-6A3E011F48FD}">
      <dgm:prSet/>
      <dgm:spPr/>
      <dgm:t>
        <a:bodyPr/>
        <a:lstStyle/>
        <a:p>
          <a:endParaRPr lang="es-EC"/>
        </a:p>
      </dgm:t>
    </dgm:pt>
    <dgm:pt modelId="{4B99F222-8437-4E14-9CB0-24F40EBD4868}">
      <dgm:prSet phldrT="[Texto]"/>
      <dgm:spPr/>
      <dgm:t>
        <a:bodyPr/>
        <a:lstStyle/>
        <a:p>
          <a:r>
            <a:rPr lang="es-EC" b="1" dirty="0" smtClean="0">
              <a:solidFill>
                <a:srgbClr val="FF0000"/>
              </a:solidFill>
            </a:rPr>
            <a:t>3</a:t>
          </a:r>
          <a:endParaRPr lang="es-EC" b="1" dirty="0">
            <a:solidFill>
              <a:srgbClr val="FF0000"/>
            </a:solidFill>
          </a:endParaRPr>
        </a:p>
      </dgm:t>
    </dgm:pt>
    <dgm:pt modelId="{B3F474EB-89C0-410E-BFED-43A81696467B}" type="parTrans" cxnId="{C8BE6D5E-661F-4437-A29C-A1A728971DB0}">
      <dgm:prSet/>
      <dgm:spPr/>
      <dgm:t>
        <a:bodyPr/>
        <a:lstStyle/>
        <a:p>
          <a:endParaRPr lang="es-EC"/>
        </a:p>
      </dgm:t>
    </dgm:pt>
    <dgm:pt modelId="{43EB7C39-5845-4A83-95B1-47EDCB6FBF77}" type="sibTrans" cxnId="{C8BE6D5E-661F-4437-A29C-A1A728971DB0}">
      <dgm:prSet/>
      <dgm:spPr/>
      <dgm:t>
        <a:bodyPr/>
        <a:lstStyle/>
        <a:p>
          <a:endParaRPr lang="es-EC"/>
        </a:p>
      </dgm:t>
    </dgm:pt>
    <dgm:pt modelId="{97106EAD-1B72-4B8A-8E1C-6A8D9C2528EC}">
      <dgm:prSet phldrT="[Texto]" custT="1"/>
      <dgm:spPr/>
      <dgm:t>
        <a:bodyPr/>
        <a:lstStyle/>
        <a:p>
          <a:r>
            <a:rPr lang="es-EC" sz="2000" b="1" dirty="0" smtClean="0">
              <a:solidFill>
                <a:schemeClr val="tx1"/>
              </a:solidFill>
            </a:rPr>
            <a:t>Verificar que es económicamente viable y rentable</a:t>
          </a:r>
          <a:endParaRPr lang="es-EC" sz="2000" b="1" dirty="0">
            <a:solidFill>
              <a:schemeClr val="tx1"/>
            </a:solidFill>
          </a:endParaRPr>
        </a:p>
      </dgm:t>
    </dgm:pt>
    <dgm:pt modelId="{CE3B8E3F-1560-49EB-ADD9-F7ACB28D7730}" type="parTrans" cxnId="{921F8749-CA73-43F9-B0AB-81E7485DA77E}">
      <dgm:prSet/>
      <dgm:spPr/>
      <dgm:t>
        <a:bodyPr/>
        <a:lstStyle/>
        <a:p>
          <a:endParaRPr lang="es-EC"/>
        </a:p>
      </dgm:t>
    </dgm:pt>
    <dgm:pt modelId="{9AC97993-5182-42A5-B9FB-E8FB4CA06EA6}" type="sibTrans" cxnId="{921F8749-CA73-43F9-B0AB-81E7485DA77E}">
      <dgm:prSet/>
      <dgm:spPr/>
      <dgm:t>
        <a:bodyPr/>
        <a:lstStyle/>
        <a:p>
          <a:endParaRPr lang="es-EC"/>
        </a:p>
      </dgm:t>
    </dgm:pt>
    <dgm:pt modelId="{910E8BBE-14D6-4427-84B8-97A3494F7953}">
      <dgm:prSet phldrT="[Texto]"/>
      <dgm:spPr/>
      <dgm:t>
        <a:bodyPr/>
        <a:lstStyle/>
        <a:p>
          <a:endParaRPr lang="es-EC" sz="1700" dirty="0">
            <a:solidFill>
              <a:srgbClr val="336600"/>
            </a:solidFill>
          </a:endParaRPr>
        </a:p>
      </dgm:t>
    </dgm:pt>
    <dgm:pt modelId="{C02C7F9B-18E5-4674-8916-A3BB604485AC}" type="parTrans" cxnId="{AD2A818A-DD7A-4878-85D7-DF563195AC02}">
      <dgm:prSet/>
      <dgm:spPr/>
      <dgm:t>
        <a:bodyPr/>
        <a:lstStyle/>
        <a:p>
          <a:endParaRPr lang="es-EC"/>
        </a:p>
      </dgm:t>
    </dgm:pt>
    <dgm:pt modelId="{2244E112-9D71-4077-9F2C-1ABDE00AAF9C}" type="sibTrans" cxnId="{AD2A818A-DD7A-4878-85D7-DF563195AC02}">
      <dgm:prSet/>
      <dgm:spPr/>
      <dgm:t>
        <a:bodyPr/>
        <a:lstStyle/>
        <a:p>
          <a:endParaRPr lang="es-EC"/>
        </a:p>
      </dgm:t>
    </dgm:pt>
    <dgm:pt modelId="{0E099E38-0CFC-40BD-A165-F8A357D99644}" type="pres">
      <dgm:prSet presAssocID="{7FFBB136-B3FE-4383-9352-E2BD9D31D98A}" presName="linearFlow" presStyleCnt="0">
        <dgm:presLayoutVars>
          <dgm:dir/>
          <dgm:animLvl val="lvl"/>
          <dgm:resizeHandles/>
        </dgm:presLayoutVars>
      </dgm:prSet>
      <dgm:spPr/>
      <dgm:t>
        <a:bodyPr/>
        <a:lstStyle/>
        <a:p>
          <a:endParaRPr lang="es-EC"/>
        </a:p>
      </dgm:t>
    </dgm:pt>
    <dgm:pt modelId="{5E0F9F1F-757D-4F5E-BE46-7A8856B22487}" type="pres">
      <dgm:prSet presAssocID="{B42EA1EC-BA5C-4835-A811-C485F7298AA9}" presName="compositeNode" presStyleCnt="0">
        <dgm:presLayoutVars>
          <dgm:bulletEnabled val="1"/>
        </dgm:presLayoutVars>
      </dgm:prSet>
      <dgm:spPr/>
    </dgm:pt>
    <dgm:pt modelId="{786F1682-1157-4FD6-8E55-12882815A0F2}" type="pres">
      <dgm:prSet presAssocID="{B42EA1EC-BA5C-4835-A811-C485F7298AA9}" presName="image" presStyleLbl="fgImgPlace1" presStyleIdx="0" presStyleCnt="3" custFlipVert="1" custFlipHor="1" custScaleX="5772" custScaleY="5772" custLinFactNeighborX="-33995" custLinFactNeighborY="57157"/>
      <dgm:spPr>
        <a:noFill/>
        <a:ln>
          <a:noFill/>
        </a:ln>
      </dgm:spPr>
    </dgm:pt>
    <dgm:pt modelId="{858527E8-6F33-46E1-8B9F-D8F622F7CC0B}" type="pres">
      <dgm:prSet presAssocID="{B42EA1EC-BA5C-4835-A811-C485F7298AA9}" presName="childNode" presStyleLbl="node1" presStyleIdx="0" presStyleCnt="3" custScaleX="124098" custScaleY="58500" custLinFactNeighborX="3490" custLinFactNeighborY="-22865">
        <dgm:presLayoutVars>
          <dgm:bulletEnabled val="1"/>
        </dgm:presLayoutVars>
      </dgm:prSet>
      <dgm:spPr/>
      <dgm:t>
        <a:bodyPr/>
        <a:lstStyle/>
        <a:p>
          <a:endParaRPr lang="es-EC"/>
        </a:p>
      </dgm:t>
    </dgm:pt>
    <dgm:pt modelId="{F0AF73D6-2D80-4360-9D7A-C4420566BE4B}" type="pres">
      <dgm:prSet presAssocID="{B42EA1EC-BA5C-4835-A811-C485F7298AA9}" presName="parentNode" presStyleLbl="revTx" presStyleIdx="0" presStyleCnt="3" custLinFactNeighborX="-35453" custLinFactNeighborY="-363">
        <dgm:presLayoutVars>
          <dgm:chMax val="0"/>
          <dgm:bulletEnabled val="1"/>
        </dgm:presLayoutVars>
      </dgm:prSet>
      <dgm:spPr/>
      <dgm:t>
        <a:bodyPr/>
        <a:lstStyle/>
        <a:p>
          <a:endParaRPr lang="es-EC"/>
        </a:p>
      </dgm:t>
    </dgm:pt>
    <dgm:pt modelId="{74810215-9353-4292-B28E-46916544F55C}" type="pres">
      <dgm:prSet presAssocID="{CF0866AC-FCC3-4315-BB3A-4B00EB6D4768}" presName="sibTrans" presStyleCnt="0"/>
      <dgm:spPr/>
    </dgm:pt>
    <dgm:pt modelId="{51F918C4-A806-43DB-AF1F-EC3FAFB8B707}" type="pres">
      <dgm:prSet presAssocID="{184987BB-0BE2-4178-97D5-33EBDF0F9174}" presName="compositeNode" presStyleCnt="0">
        <dgm:presLayoutVars>
          <dgm:bulletEnabled val="1"/>
        </dgm:presLayoutVars>
      </dgm:prSet>
      <dgm:spPr/>
    </dgm:pt>
    <dgm:pt modelId="{191A5ECD-FF7A-4CC2-B0E1-EB182EBA7A63}" type="pres">
      <dgm:prSet presAssocID="{184987BB-0BE2-4178-97D5-33EBDF0F9174}" presName="image" presStyleLbl="fgImgPlace1" presStyleIdx="1" presStyleCnt="3" custFlipVert="1" custFlipHor="1" custScaleX="6251" custScaleY="5807" custLinFactNeighborX="-39625" custLinFactNeighborY="55969"/>
      <dgm:spPr>
        <a:noFill/>
        <a:ln>
          <a:noFill/>
        </a:ln>
      </dgm:spPr>
    </dgm:pt>
    <dgm:pt modelId="{065B89B7-E7A9-4FCC-9AC7-9B976E50ECA6}" type="pres">
      <dgm:prSet presAssocID="{184987BB-0BE2-4178-97D5-33EBDF0F9174}" presName="childNode" presStyleLbl="node1" presStyleIdx="1" presStyleCnt="3" custScaleX="124660" custScaleY="59782" custLinFactNeighborX="1503" custLinFactNeighborY="-22083">
        <dgm:presLayoutVars>
          <dgm:bulletEnabled val="1"/>
        </dgm:presLayoutVars>
      </dgm:prSet>
      <dgm:spPr/>
      <dgm:t>
        <a:bodyPr/>
        <a:lstStyle/>
        <a:p>
          <a:endParaRPr lang="es-EC"/>
        </a:p>
      </dgm:t>
    </dgm:pt>
    <dgm:pt modelId="{67E4B9E1-F06F-4742-81A6-DF51BE65B4B8}" type="pres">
      <dgm:prSet presAssocID="{184987BB-0BE2-4178-97D5-33EBDF0F9174}" presName="parentNode" presStyleLbl="revTx" presStyleIdx="1" presStyleCnt="3" custLinFactNeighborX="-33822" custLinFactNeighborY="1691">
        <dgm:presLayoutVars>
          <dgm:chMax val="0"/>
          <dgm:bulletEnabled val="1"/>
        </dgm:presLayoutVars>
      </dgm:prSet>
      <dgm:spPr/>
      <dgm:t>
        <a:bodyPr/>
        <a:lstStyle/>
        <a:p>
          <a:endParaRPr lang="es-EC"/>
        </a:p>
      </dgm:t>
    </dgm:pt>
    <dgm:pt modelId="{661541B7-9F83-4352-BEB5-272544366B2D}" type="pres">
      <dgm:prSet presAssocID="{61A1E288-8276-4C61-B0FB-738361CF5093}" presName="sibTrans" presStyleCnt="0"/>
      <dgm:spPr/>
    </dgm:pt>
    <dgm:pt modelId="{A34BB338-DCB9-4B86-875D-D643954D2EEF}" type="pres">
      <dgm:prSet presAssocID="{4B99F222-8437-4E14-9CB0-24F40EBD4868}" presName="compositeNode" presStyleCnt="0">
        <dgm:presLayoutVars>
          <dgm:bulletEnabled val="1"/>
        </dgm:presLayoutVars>
      </dgm:prSet>
      <dgm:spPr/>
    </dgm:pt>
    <dgm:pt modelId="{D098D52B-5240-4684-B978-5FE0D53930B0}" type="pres">
      <dgm:prSet presAssocID="{4B99F222-8437-4E14-9CB0-24F40EBD4868}" presName="image" presStyleLbl="fgImgPlace1" presStyleIdx="2" presStyleCnt="3" custFlipVert="1" custFlipHor="0" custScaleX="10094" custScaleY="5807" custLinFactNeighborX="-33381" custLinFactNeighborY="55451"/>
      <dgm:spPr>
        <a:noFill/>
        <a:ln>
          <a:noFill/>
        </a:ln>
      </dgm:spPr>
    </dgm:pt>
    <dgm:pt modelId="{AB49BFC2-DFAD-4CA1-B6B0-9686A1A36FF3}" type="pres">
      <dgm:prSet presAssocID="{4B99F222-8437-4E14-9CB0-24F40EBD4868}" presName="childNode" presStyleLbl="node1" presStyleIdx="2" presStyleCnt="3" custScaleX="119185" custScaleY="57062" custLinFactNeighborX="-4611" custLinFactNeighborY="-22456">
        <dgm:presLayoutVars>
          <dgm:bulletEnabled val="1"/>
        </dgm:presLayoutVars>
      </dgm:prSet>
      <dgm:spPr/>
      <dgm:t>
        <a:bodyPr/>
        <a:lstStyle/>
        <a:p>
          <a:endParaRPr lang="es-EC"/>
        </a:p>
      </dgm:t>
    </dgm:pt>
    <dgm:pt modelId="{E12CB243-EF20-49E0-9209-7715155B018E}" type="pres">
      <dgm:prSet presAssocID="{4B99F222-8437-4E14-9CB0-24F40EBD4868}" presName="parentNode" presStyleLbl="revTx" presStyleIdx="2" presStyleCnt="3" custLinFactNeighborX="-61260" custLinFactNeighborY="-1848">
        <dgm:presLayoutVars>
          <dgm:chMax val="0"/>
          <dgm:bulletEnabled val="1"/>
        </dgm:presLayoutVars>
      </dgm:prSet>
      <dgm:spPr/>
      <dgm:t>
        <a:bodyPr/>
        <a:lstStyle/>
        <a:p>
          <a:endParaRPr lang="es-EC"/>
        </a:p>
      </dgm:t>
    </dgm:pt>
  </dgm:ptLst>
  <dgm:cxnLst>
    <dgm:cxn modelId="{1F617240-C770-4AF3-B294-1447336238AA}" type="presOf" srcId="{910E8BBE-14D6-4427-84B8-97A3494F7953}" destId="{858527E8-6F33-46E1-8B9F-D8F622F7CC0B}" srcOrd="0" destOrd="1" presId="urn:microsoft.com/office/officeart/2005/8/layout/hList2#1"/>
    <dgm:cxn modelId="{C0DFDED4-8AD2-479A-9D4F-F5CEF98DE1E9}" type="presOf" srcId="{184987BB-0BE2-4178-97D5-33EBDF0F9174}" destId="{67E4B9E1-F06F-4742-81A6-DF51BE65B4B8}" srcOrd="0" destOrd="0" presId="urn:microsoft.com/office/officeart/2005/8/layout/hList2#1"/>
    <dgm:cxn modelId="{77EF2D9C-DF6A-46CE-89E7-6A3E011F48FD}" srcId="{184987BB-0BE2-4178-97D5-33EBDF0F9174}" destId="{AD159C10-4A21-4CD0-BB1D-E8F44EB2E14C}" srcOrd="0" destOrd="0" parTransId="{727DCE93-B02D-4B5E-8AC0-0A2290421963}" sibTransId="{8ABA4A16-11D6-4A5A-AE8C-2F76AE5E5A39}"/>
    <dgm:cxn modelId="{261229BA-D787-4345-97BA-4693BA4323D7}" type="presOf" srcId="{B42EA1EC-BA5C-4835-A811-C485F7298AA9}" destId="{F0AF73D6-2D80-4360-9D7A-C4420566BE4B}" srcOrd="0" destOrd="0" presId="urn:microsoft.com/office/officeart/2005/8/layout/hList2#1"/>
    <dgm:cxn modelId="{921F8749-CA73-43F9-B0AB-81E7485DA77E}" srcId="{4B99F222-8437-4E14-9CB0-24F40EBD4868}" destId="{97106EAD-1B72-4B8A-8E1C-6A8D9C2528EC}" srcOrd="0" destOrd="0" parTransId="{CE3B8E3F-1560-49EB-ADD9-F7ACB28D7730}" sibTransId="{9AC97993-5182-42A5-B9FB-E8FB4CA06EA6}"/>
    <dgm:cxn modelId="{C8BE6D5E-661F-4437-A29C-A1A728971DB0}" srcId="{7FFBB136-B3FE-4383-9352-E2BD9D31D98A}" destId="{4B99F222-8437-4E14-9CB0-24F40EBD4868}" srcOrd="2" destOrd="0" parTransId="{B3F474EB-89C0-410E-BFED-43A81696467B}" sibTransId="{43EB7C39-5845-4A83-95B1-47EDCB6FBF77}"/>
    <dgm:cxn modelId="{F37F0F2D-9FFB-4B46-8895-C009DF6FC315}" srcId="{B42EA1EC-BA5C-4835-A811-C485F7298AA9}" destId="{7A0B43CA-39B1-4736-B3E7-D7EFC3D22C2B}" srcOrd="0" destOrd="0" parTransId="{D5347324-01F8-45AC-A909-E7B0FFBC43AE}" sibTransId="{60F2407B-1931-4610-B132-B56757086A73}"/>
    <dgm:cxn modelId="{334F45A1-4824-4BA6-8DD0-981371068165}" type="presOf" srcId="{4B99F222-8437-4E14-9CB0-24F40EBD4868}" destId="{E12CB243-EF20-49E0-9209-7715155B018E}" srcOrd="0" destOrd="0" presId="urn:microsoft.com/office/officeart/2005/8/layout/hList2#1"/>
    <dgm:cxn modelId="{338294B2-4FF2-41AD-9DAD-DB9316820131}" type="presOf" srcId="{7A0B43CA-39B1-4736-B3E7-D7EFC3D22C2B}" destId="{858527E8-6F33-46E1-8B9F-D8F622F7CC0B}" srcOrd="0" destOrd="0" presId="urn:microsoft.com/office/officeart/2005/8/layout/hList2#1"/>
    <dgm:cxn modelId="{DA5460B0-A16D-41F6-9FCD-C8E63FE5D277}" type="presOf" srcId="{AD159C10-4A21-4CD0-BB1D-E8F44EB2E14C}" destId="{065B89B7-E7A9-4FCC-9AC7-9B976E50ECA6}" srcOrd="0" destOrd="0" presId="urn:microsoft.com/office/officeart/2005/8/layout/hList2#1"/>
    <dgm:cxn modelId="{11DAF7FC-78C4-45C7-A728-81F95138A8F1}" srcId="{7FFBB136-B3FE-4383-9352-E2BD9D31D98A}" destId="{184987BB-0BE2-4178-97D5-33EBDF0F9174}" srcOrd="1" destOrd="0" parTransId="{6BFBA7B2-8081-4288-8360-42FE7223ADC6}" sibTransId="{61A1E288-8276-4C61-B0FB-738361CF5093}"/>
    <dgm:cxn modelId="{D4B2378E-AC1C-454B-B12E-98F488B90F42}" type="presOf" srcId="{97106EAD-1B72-4B8A-8E1C-6A8D9C2528EC}" destId="{AB49BFC2-DFAD-4CA1-B6B0-9686A1A36FF3}" srcOrd="0" destOrd="0" presId="urn:microsoft.com/office/officeart/2005/8/layout/hList2#1"/>
    <dgm:cxn modelId="{AD2A818A-DD7A-4878-85D7-DF563195AC02}" srcId="{B42EA1EC-BA5C-4835-A811-C485F7298AA9}" destId="{910E8BBE-14D6-4427-84B8-97A3494F7953}" srcOrd="1" destOrd="0" parTransId="{C02C7F9B-18E5-4674-8916-A3BB604485AC}" sibTransId="{2244E112-9D71-4077-9F2C-1ABDE00AAF9C}"/>
    <dgm:cxn modelId="{8E31571C-353C-406E-897D-04708129990A}" srcId="{7FFBB136-B3FE-4383-9352-E2BD9D31D98A}" destId="{B42EA1EC-BA5C-4835-A811-C485F7298AA9}" srcOrd="0" destOrd="0" parTransId="{CB7DAD69-B0DE-46AD-8A75-B588796ED996}" sibTransId="{CF0866AC-FCC3-4315-BB3A-4B00EB6D4768}"/>
    <dgm:cxn modelId="{DE173746-ED6B-46F2-BA54-6D4DFE125890}" type="presOf" srcId="{7FFBB136-B3FE-4383-9352-E2BD9D31D98A}" destId="{0E099E38-0CFC-40BD-A165-F8A357D99644}" srcOrd="0" destOrd="0" presId="urn:microsoft.com/office/officeart/2005/8/layout/hList2#1"/>
    <dgm:cxn modelId="{5311CFC6-2896-4024-B853-730FC73D6473}" type="presParOf" srcId="{0E099E38-0CFC-40BD-A165-F8A357D99644}" destId="{5E0F9F1F-757D-4F5E-BE46-7A8856B22487}" srcOrd="0" destOrd="0" presId="urn:microsoft.com/office/officeart/2005/8/layout/hList2#1"/>
    <dgm:cxn modelId="{52D00771-E7E1-417E-B76B-D7DA161853E8}" type="presParOf" srcId="{5E0F9F1F-757D-4F5E-BE46-7A8856B22487}" destId="{786F1682-1157-4FD6-8E55-12882815A0F2}" srcOrd="0" destOrd="0" presId="urn:microsoft.com/office/officeart/2005/8/layout/hList2#1"/>
    <dgm:cxn modelId="{265E0D93-6768-413D-B35E-E670B731CC90}" type="presParOf" srcId="{5E0F9F1F-757D-4F5E-BE46-7A8856B22487}" destId="{858527E8-6F33-46E1-8B9F-D8F622F7CC0B}" srcOrd="1" destOrd="0" presId="urn:microsoft.com/office/officeart/2005/8/layout/hList2#1"/>
    <dgm:cxn modelId="{FBC077CD-88EA-4393-95F2-692C3F1C74BE}" type="presParOf" srcId="{5E0F9F1F-757D-4F5E-BE46-7A8856B22487}" destId="{F0AF73D6-2D80-4360-9D7A-C4420566BE4B}" srcOrd="2" destOrd="0" presId="urn:microsoft.com/office/officeart/2005/8/layout/hList2#1"/>
    <dgm:cxn modelId="{A78B1D58-1FA1-42A7-88D9-E6C6795AC55B}" type="presParOf" srcId="{0E099E38-0CFC-40BD-A165-F8A357D99644}" destId="{74810215-9353-4292-B28E-46916544F55C}" srcOrd="1" destOrd="0" presId="urn:microsoft.com/office/officeart/2005/8/layout/hList2#1"/>
    <dgm:cxn modelId="{01240815-B19E-46E8-AEFC-DFCB3BE99670}" type="presParOf" srcId="{0E099E38-0CFC-40BD-A165-F8A357D99644}" destId="{51F918C4-A806-43DB-AF1F-EC3FAFB8B707}" srcOrd="2" destOrd="0" presId="urn:microsoft.com/office/officeart/2005/8/layout/hList2#1"/>
    <dgm:cxn modelId="{839679B3-8E7B-4748-ABE2-2752BCEF7004}" type="presParOf" srcId="{51F918C4-A806-43DB-AF1F-EC3FAFB8B707}" destId="{191A5ECD-FF7A-4CC2-B0E1-EB182EBA7A63}" srcOrd="0" destOrd="0" presId="urn:microsoft.com/office/officeart/2005/8/layout/hList2#1"/>
    <dgm:cxn modelId="{A8F9288D-0441-410A-A4EE-2DA5AF2B6241}" type="presParOf" srcId="{51F918C4-A806-43DB-AF1F-EC3FAFB8B707}" destId="{065B89B7-E7A9-4FCC-9AC7-9B976E50ECA6}" srcOrd="1" destOrd="0" presId="urn:microsoft.com/office/officeart/2005/8/layout/hList2#1"/>
    <dgm:cxn modelId="{70325FB0-F9FD-49DB-9C2C-5D704ECDC178}" type="presParOf" srcId="{51F918C4-A806-43DB-AF1F-EC3FAFB8B707}" destId="{67E4B9E1-F06F-4742-81A6-DF51BE65B4B8}" srcOrd="2" destOrd="0" presId="urn:microsoft.com/office/officeart/2005/8/layout/hList2#1"/>
    <dgm:cxn modelId="{A4817373-3C1E-4C32-8A5D-232C26D9C4AF}" type="presParOf" srcId="{0E099E38-0CFC-40BD-A165-F8A357D99644}" destId="{661541B7-9F83-4352-BEB5-272544366B2D}" srcOrd="3" destOrd="0" presId="urn:microsoft.com/office/officeart/2005/8/layout/hList2#1"/>
    <dgm:cxn modelId="{9E1CC15C-CFB8-4BF3-9C87-6E87D41B6CA6}" type="presParOf" srcId="{0E099E38-0CFC-40BD-A165-F8A357D99644}" destId="{A34BB338-DCB9-4B86-875D-D643954D2EEF}" srcOrd="4" destOrd="0" presId="urn:microsoft.com/office/officeart/2005/8/layout/hList2#1"/>
    <dgm:cxn modelId="{E2E9581F-DDAE-4642-BFB5-E07E00CB5C78}" type="presParOf" srcId="{A34BB338-DCB9-4B86-875D-D643954D2EEF}" destId="{D098D52B-5240-4684-B978-5FE0D53930B0}" srcOrd="0" destOrd="0" presId="urn:microsoft.com/office/officeart/2005/8/layout/hList2#1"/>
    <dgm:cxn modelId="{15FFED71-5A86-4A93-887B-65ED9E723AC3}" type="presParOf" srcId="{A34BB338-DCB9-4B86-875D-D643954D2EEF}" destId="{AB49BFC2-DFAD-4CA1-B6B0-9686A1A36FF3}" srcOrd="1" destOrd="0" presId="urn:microsoft.com/office/officeart/2005/8/layout/hList2#1"/>
    <dgm:cxn modelId="{E1B8346F-5D34-497B-9C69-2B1D78B704D1}" type="presParOf" srcId="{A34BB338-DCB9-4B86-875D-D643954D2EEF}" destId="{E12CB243-EF20-49E0-9209-7715155B018E}"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AF73D6-2D80-4360-9D7A-C4420566BE4B}">
      <dsp:nvSpPr>
        <dsp:cNvPr id="0" name=""/>
        <dsp:cNvSpPr/>
      </dsp:nvSpPr>
      <dsp:spPr>
        <a:xfrm rot="16200000">
          <a:off x="-1835915" y="2470115"/>
          <a:ext cx="4069605" cy="39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0814" bIns="0" numCol="1" spcCol="1270" anchor="t" anchorCtr="0">
          <a:noAutofit/>
        </a:bodyPr>
        <a:lstStyle/>
        <a:p>
          <a:pPr lvl="0" algn="r" defTabSz="1333500">
            <a:lnSpc>
              <a:spcPct val="90000"/>
            </a:lnSpc>
            <a:spcBef>
              <a:spcPct val="0"/>
            </a:spcBef>
            <a:spcAft>
              <a:spcPct val="35000"/>
            </a:spcAft>
          </a:pPr>
          <a:r>
            <a:rPr lang="es-EC" sz="3000" b="1" kern="1200" dirty="0" smtClean="0">
              <a:solidFill>
                <a:srgbClr val="FF0000"/>
              </a:solidFill>
            </a:rPr>
            <a:t>1</a:t>
          </a:r>
          <a:endParaRPr lang="es-EC" sz="3000" b="1" kern="1200" dirty="0">
            <a:solidFill>
              <a:srgbClr val="FF0000"/>
            </a:solidFill>
          </a:endParaRPr>
        </a:p>
      </dsp:txBody>
      <dsp:txXfrm rot="16200000">
        <a:off x="-1835915" y="2470115"/>
        <a:ext cx="4069605" cy="397773"/>
      </dsp:txXfrm>
    </dsp:sp>
    <dsp:sp modelId="{858527E8-6F33-46E1-8B9F-D8F622F7CC0B}">
      <dsp:nvSpPr>
        <dsp:cNvPr id="0" name=""/>
        <dsp:cNvSpPr/>
      </dsp:nvSpPr>
      <dsp:spPr>
        <a:xfrm>
          <a:off x="331161" y="562900"/>
          <a:ext cx="2458798" cy="238071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50814"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b="1" kern="1200" dirty="0" smtClean="0">
              <a:solidFill>
                <a:schemeClr val="tx1"/>
              </a:solidFill>
            </a:rPr>
            <a:t>Definir la existencia de un Mercado Potencial Insatisfecho</a:t>
          </a:r>
          <a:endParaRPr lang="es-EC" sz="2000" b="1" kern="1200" dirty="0">
            <a:solidFill>
              <a:schemeClr val="tx1"/>
            </a:solidFill>
          </a:endParaRPr>
        </a:p>
        <a:p>
          <a:pPr marL="171450" lvl="1" indent="-171450" algn="l" defTabSz="755650">
            <a:lnSpc>
              <a:spcPct val="90000"/>
            </a:lnSpc>
            <a:spcBef>
              <a:spcPct val="0"/>
            </a:spcBef>
            <a:spcAft>
              <a:spcPct val="15000"/>
            </a:spcAft>
            <a:buChar char="••"/>
          </a:pPr>
          <a:endParaRPr lang="es-EC" sz="1700" kern="1200" dirty="0">
            <a:solidFill>
              <a:srgbClr val="336600"/>
            </a:solidFill>
          </a:endParaRPr>
        </a:p>
      </dsp:txBody>
      <dsp:txXfrm>
        <a:off x="331161" y="562900"/>
        <a:ext cx="2458798" cy="2380719"/>
      </dsp:txXfrm>
    </dsp:sp>
    <dsp:sp modelId="{786F1682-1157-4FD6-8E55-12882815A0F2}">
      <dsp:nvSpPr>
        <dsp:cNvPr id="0" name=""/>
        <dsp:cNvSpPr/>
      </dsp:nvSpPr>
      <dsp:spPr>
        <a:xfrm flipH="1" flipV="1">
          <a:off x="207338" y="953436"/>
          <a:ext cx="45919" cy="45919"/>
        </a:xfrm>
        <a:prstGeom prst="rect">
          <a:avLst/>
        </a:prstGeom>
        <a:noFill/>
        <a:ln w="10795" cap="flat" cmpd="sng" algn="ctr">
          <a:noFill/>
          <a:prstDash val="solid"/>
        </a:ln>
        <a:effectLst/>
      </dsp:spPr>
      <dsp:style>
        <a:lnRef idx="2">
          <a:scrgbClr r="0" g="0" b="0"/>
        </a:lnRef>
        <a:fillRef idx="1">
          <a:scrgbClr r="0" g="0" b="0"/>
        </a:fillRef>
        <a:effectRef idx="0">
          <a:scrgbClr r="0" g="0" b="0"/>
        </a:effectRef>
        <a:fontRef idx="minor"/>
      </dsp:style>
    </dsp:sp>
    <dsp:sp modelId="{67E4B9E1-F06F-4742-81A6-DF51BE65B4B8}">
      <dsp:nvSpPr>
        <dsp:cNvPr id="0" name=""/>
        <dsp:cNvSpPr/>
      </dsp:nvSpPr>
      <dsp:spPr>
        <a:xfrm rot="16200000">
          <a:off x="1260428" y="2553844"/>
          <a:ext cx="4069605" cy="39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0814" bIns="0" numCol="1" spcCol="1270" anchor="t" anchorCtr="0">
          <a:noAutofit/>
        </a:bodyPr>
        <a:lstStyle/>
        <a:p>
          <a:pPr lvl="0" algn="r" defTabSz="1333500">
            <a:lnSpc>
              <a:spcPct val="90000"/>
            </a:lnSpc>
            <a:spcBef>
              <a:spcPct val="0"/>
            </a:spcBef>
            <a:spcAft>
              <a:spcPct val="35000"/>
            </a:spcAft>
          </a:pPr>
          <a:r>
            <a:rPr lang="es-EC" sz="3000" b="1" kern="1200" dirty="0" smtClean="0">
              <a:solidFill>
                <a:srgbClr val="FF0000"/>
              </a:solidFill>
            </a:rPr>
            <a:t>2</a:t>
          </a:r>
          <a:endParaRPr lang="es-EC" sz="3000" b="1" kern="1200" dirty="0">
            <a:solidFill>
              <a:srgbClr val="FF0000"/>
            </a:solidFill>
          </a:endParaRPr>
        </a:p>
      </dsp:txBody>
      <dsp:txXfrm rot="16200000">
        <a:off x="1260428" y="2553844"/>
        <a:ext cx="4069605" cy="397773"/>
      </dsp:txXfrm>
    </dsp:sp>
    <dsp:sp modelId="{065B89B7-E7A9-4FCC-9AC7-9B976E50ECA6}">
      <dsp:nvSpPr>
        <dsp:cNvPr id="0" name=""/>
        <dsp:cNvSpPr/>
      </dsp:nvSpPr>
      <dsp:spPr>
        <a:xfrm>
          <a:off x="3414134" y="568777"/>
          <a:ext cx="2469933" cy="24328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50814"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b="1" kern="1200" dirty="0" smtClean="0">
              <a:solidFill>
                <a:schemeClr val="tx1"/>
              </a:solidFill>
            </a:rPr>
            <a:t>Demostrar que tecnológicamente es posible su producción</a:t>
          </a:r>
          <a:r>
            <a:rPr lang="es-EC" sz="2000" b="1" kern="1200" dirty="0" smtClean="0">
              <a:solidFill>
                <a:srgbClr val="336600"/>
              </a:solidFill>
            </a:rPr>
            <a:t>	</a:t>
          </a:r>
          <a:endParaRPr lang="es-EC" sz="2000" b="1" kern="1200" dirty="0">
            <a:solidFill>
              <a:srgbClr val="336600"/>
            </a:solidFill>
          </a:endParaRPr>
        </a:p>
      </dsp:txBody>
      <dsp:txXfrm>
        <a:off x="3414134" y="568777"/>
        <a:ext cx="2469933" cy="2432891"/>
      </dsp:txXfrm>
    </dsp:sp>
    <dsp:sp modelId="{191A5ECD-FF7A-4CC2-B0E1-EB182EBA7A63}">
      <dsp:nvSpPr>
        <dsp:cNvPr id="0" name=""/>
        <dsp:cNvSpPr/>
      </dsp:nvSpPr>
      <dsp:spPr>
        <a:xfrm flipH="1" flipV="1">
          <a:off x="3288552" y="943985"/>
          <a:ext cx="49729" cy="46197"/>
        </a:xfrm>
        <a:prstGeom prst="rect">
          <a:avLst/>
        </a:prstGeom>
        <a:noFill/>
        <a:ln w="10795" cap="flat" cmpd="sng" algn="ctr">
          <a:noFill/>
          <a:prstDash val="solid"/>
        </a:ln>
        <a:effectLst/>
      </dsp:spPr>
      <dsp:style>
        <a:lnRef idx="2">
          <a:scrgbClr r="0" g="0" b="0"/>
        </a:lnRef>
        <a:fillRef idx="1">
          <a:scrgbClr r="0" g="0" b="0"/>
        </a:fillRef>
        <a:effectRef idx="0">
          <a:scrgbClr r="0" g="0" b="0"/>
        </a:effectRef>
        <a:fontRef idx="minor"/>
      </dsp:style>
    </dsp:sp>
    <dsp:sp modelId="{E12CB243-EF20-49E0-9209-7715155B018E}">
      <dsp:nvSpPr>
        <dsp:cNvPr id="0" name=""/>
        <dsp:cNvSpPr/>
      </dsp:nvSpPr>
      <dsp:spPr>
        <a:xfrm rot="16200000">
          <a:off x="4284763" y="2409821"/>
          <a:ext cx="4069605" cy="397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0814" bIns="0" numCol="1" spcCol="1270" anchor="t" anchorCtr="0">
          <a:noAutofit/>
        </a:bodyPr>
        <a:lstStyle/>
        <a:p>
          <a:pPr lvl="0" algn="r" defTabSz="1333500">
            <a:lnSpc>
              <a:spcPct val="90000"/>
            </a:lnSpc>
            <a:spcBef>
              <a:spcPct val="0"/>
            </a:spcBef>
            <a:spcAft>
              <a:spcPct val="35000"/>
            </a:spcAft>
          </a:pPr>
          <a:r>
            <a:rPr lang="es-EC" sz="3000" b="1" kern="1200" dirty="0" smtClean="0">
              <a:solidFill>
                <a:srgbClr val="FF0000"/>
              </a:solidFill>
            </a:rPr>
            <a:t>3</a:t>
          </a:r>
          <a:endParaRPr lang="es-EC" sz="3000" b="1" kern="1200" dirty="0">
            <a:solidFill>
              <a:srgbClr val="FF0000"/>
            </a:solidFill>
          </a:endParaRPr>
        </a:p>
      </dsp:txBody>
      <dsp:txXfrm rot="16200000">
        <a:off x="4284763" y="2409821"/>
        <a:ext cx="4069605" cy="397773"/>
      </dsp:txXfrm>
    </dsp:sp>
    <dsp:sp modelId="{AB49BFC2-DFAD-4CA1-B6B0-9686A1A36FF3}">
      <dsp:nvSpPr>
        <dsp:cNvPr id="0" name=""/>
        <dsp:cNvSpPr/>
      </dsp:nvSpPr>
      <dsp:spPr>
        <a:xfrm>
          <a:off x="6480710" y="608944"/>
          <a:ext cx="2361455" cy="232219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50814"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b="1" kern="1200" dirty="0" smtClean="0">
              <a:solidFill>
                <a:schemeClr val="tx1"/>
              </a:solidFill>
            </a:rPr>
            <a:t>Verificar que es económicamente viable y rentable</a:t>
          </a:r>
          <a:endParaRPr lang="es-EC" sz="2000" b="1" kern="1200" dirty="0">
            <a:solidFill>
              <a:schemeClr val="tx1"/>
            </a:solidFill>
          </a:endParaRPr>
        </a:p>
      </dsp:txBody>
      <dsp:txXfrm>
        <a:off x="6480710" y="608944"/>
        <a:ext cx="2361455" cy="2322198"/>
      </dsp:txXfrm>
    </dsp:sp>
    <dsp:sp modelId="{D098D52B-5240-4684-B978-5FE0D53930B0}">
      <dsp:nvSpPr>
        <dsp:cNvPr id="0" name=""/>
        <dsp:cNvSpPr/>
      </dsp:nvSpPr>
      <dsp:spPr>
        <a:xfrm flipV="1">
          <a:off x="6456416" y="939864"/>
          <a:ext cx="80302" cy="46197"/>
        </a:xfrm>
        <a:prstGeom prst="rect">
          <a:avLst/>
        </a:prstGeom>
        <a:no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48FB6-62FB-4D7C-8A35-C3664E4B9E69}" type="datetimeFigureOut">
              <a:rPr lang="es-EC" smtClean="0"/>
              <a:pPr/>
              <a:t>14/11/2014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3496E-1B31-476D-B115-5BF5C51802A2}" type="slidenum">
              <a:rPr lang="es-EC" smtClean="0"/>
              <a:pPr/>
              <a:t>‹Nº›</a:t>
            </a:fld>
            <a:endParaRPr lang="es-EC"/>
          </a:p>
        </p:txBody>
      </p:sp>
    </p:spTree>
    <p:extLst>
      <p:ext uri="{BB962C8B-B14F-4D97-AF65-F5344CB8AC3E}">
        <p14:creationId xmlns:p14="http://schemas.microsoft.com/office/powerpoint/2010/main" xmlns="" val="339498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ESTE </a:t>
            </a:r>
            <a:r>
              <a:rPr lang="es-EC" baseline="0" dirty="0" smtClean="0"/>
              <a:t>PROYECTO DE INVERSIÓN EN UN SUEÑO QUE TUVE DESDE HACE VARIOS AÑOS, PERO NO SUPE COMO HACERLO, LO UNICO QUE YO SABIA Y TENIA CLARO ERA QUE QUERIA ALCANZAR INDEPENDENCIA, QUERIA GENERAR EMPLEO Y RIQUEZA PARA MI PAIS Y QUERIA PRODUCIR; MAS AÚN HACIENDO LO QUE MÁS ME GUSTA COCINANDO. TODO NACE AHÍ Y POR ELLO, POR NO SABER COMO HACERLO, ES QUE ESTUDIO MICROEMPRESAS. LA IDEA ES CREAR MI RESTAURANTE CON LA AYUDA DEL PRESENTE ESTUDIO DE FACTIBILIDAD.</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a:t>
            </a:fld>
            <a:endParaRPr lang="es-EC"/>
          </a:p>
        </p:txBody>
      </p:sp>
    </p:spTree>
    <p:extLst>
      <p:ext uri="{BB962C8B-B14F-4D97-AF65-F5344CB8AC3E}">
        <p14:creationId xmlns:p14="http://schemas.microsoft.com/office/powerpoint/2010/main" xmlns="" val="283604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charset="0"/>
              <a:buChar char="•"/>
            </a:pPr>
            <a:r>
              <a:rPr lang="es-EC" baseline="0" dirty="0" smtClean="0"/>
              <a:t>TODAS LAS PREGUNTAS ESTAN INVOLUCRADAS CON LA INVESTIGACION, Y LA APLICACIÓN REPETIDA A TODOS LOS SUJETOS DIO EL MISMO RESULTADO  Y ME DIO LOS RESULTADOS QUE YO QUISE OBTENER POR ESO ES CONFIABLE Y TODO EL CONTENIDO ESTA ENFOCADO A LOS OBJETIVOS DEL ESTUDIO, ASI SE DEMUESTRA SU VALIDEZ.</a:t>
            </a:r>
          </a:p>
          <a:p>
            <a:pPr marL="171450" indent="-171450">
              <a:buFont typeface="Arial" charset="0"/>
              <a:buChar char="•"/>
            </a:pPr>
            <a:endParaRPr lang="es-EC" baseline="0" dirty="0" smtClean="0"/>
          </a:p>
          <a:p>
            <a:pPr marL="171450" indent="-171450">
              <a:buFont typeface="Arial" charset="0"/>
              <a:buChar char="•"/>
            </a:pPr>
            <a:r>
              <a:rPr lang="es-EC" baseline="0" dirty="0" smtClean="0"/>
              <a:t>SE SELECCIONO EL INSTRUMENTO ENCUESTA, SE APLICO EL INSTRUMENTO DE RECOLECCION DE DATOS Y SE PREPARARON LAS MEDICIONES PARA EL ANALISIS CORRECTO.</a:t>
            </a:r>
          </a:p>
          <a:p>
            <a:pPr marL="171450" indent="-171450">
              <a:buFont typeface="Arial" charset="0"/>
              <a:buChar char="•"/>
            </a:pPr>
            <a:endParaRPr lang="es-EC" baseline="0" dirty="0" smtClean="0"/>
          </a:p>
          <a:p>
            <a:pPr marL="171450" indent="-171450">
              <a:buFont typeface="Arial" charset="0"/>
              <a:buChar char="•"/>
            </a:pPr>
            <a:r>
              <a:rPr lang="es-EC" baseline="0" dirty="0" smtClean="0"/>
              <a:t>SE LISTARON VARIABLES COMO NIVEL DE ACEPTACION, FRECUENCIA DE CONSUMO, NIVEL DE SATISFACCION, VALOR, OFERTA, PRECIOS, PROMOCION Y PUBLICIDAD, POSICIONAMIENTO QUE BUSCABA MEDIRSE</a:t>
            </a:r>
          </a:p>
          <a:p>
            <a:pPr marL="171450" indent="-171450">
              <a:buFont typeface="Arial" charset="0"/>
              <a:buChar char="•"/>
            </a:pPr>
            <a:endParaRPr lang="es-EC" baseline="0" dirty="0" smtClean="0"/>
          </a:p>
          <a:p>
            <a:pPr marL="171450" indent="-171450">
              <a:buFont typeface="Arial" charset="0"/>
              <a:buChar char="•"/>
            </a:pPr>
            <a:r>
              <a:rPr lang="es-EC" baseline="0" dirty="0" smtClean="0"/>
              <a:t>SE REALIZARON 10 PREGUNTAS PORQUE ERA EL TAMAÑO DE CUESTIONARIO EN EL QUE NO SE PIERDE INFORMACION, NI ES TEDIOSO. LAS PREGUNTAS SON SUFICIENTES Y NECESARIAS .</a:t>
            </a:r>
          </a:p>
          <a:p>
            <a:pPr marL="171450" indent="-171450">
              <a:buFont typeface="Arial" charset="0"/>
              <a:buChar char="•"/>
            </a:pPr>
            <a:endParaRPr lang="es-EC" baseline="0" dirty="0" smtClean="0"/>
          </a:p>
          <a:p>
            <a:pPr marL="171450" indent="-171450">
              <a:buFont typeface="Arial" charset="0"/>
              <a:buChar char="•"/>
            </a:pPr>
            <a:endParaRPr lang="es-EC" baseline="0" dirty="0" smtClean="0"/>
          </a:p>
          <a:p>
            <a:pPr marL="171450" indent="-171450">
              <a:buFont typeface="Arial" charset="0"/>
              <a:buChar char="•"/>
            </a:pPr>
            <a:endParaRPr lang="es-EC" baseline="0" dirty="0" smtClean="0"/>
          </a:p>
          <a:p>
            <a:pPr marL="171450" indent="-171450">
              <a:buFont typeface="Arial" charset="0"/>
              <a:buChar char="•"/>
            </a:pPr>
            <a:endParaRPr lang="es-EC" baseline="0" dirty="0" smtClean="0"/>
          </a:p>
          <a:p>
            <a:pPr marL="171450" indent="-171450">
              <a:buFont typeface="Arial" charset="0"/>
              <a:buChar char="•"/>
            </a:pPr>
            <a:endParaRPr lang="es-EC" baseline="0" dirty="0" smtClean="0"/>
          </a:p>
          <a:p>
            <a:pPr marL="171450" indent="-171450">
              <a:buFont typeface="Arial" charset="0"/>
              <a:buChar char="•"/>
            </a:pP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11</a:t>
            </a:fld>
            <a:endParaRPr lang="es-EC"/>
          </a:p>
        </p:txBody>
      </p:sp>
    </p:spTree>
    <p:extLst>
      <p:ext uri="{BB962C8B-B14F-4D97-AF65-F5344CB8AC3E}">
        <p14:creationId xmlns:p14="http://schemas.microsoft.com/office/powerpoint/2010/main" xmlns="" val="169422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t>
            </a:r>
            <a:r>
              <a:rPr lang="es-EC" baseline="0" dirty="0" smtClean="0"/>
              <a:t> DE UN TOTAL DE 194 PERSONAS ENCUESTADOS, 158 ES DECIR EL 81,44% MANIFIESTA SU GUSTO POR LA COMIDA TRADICIONAL Y 36 PERSONAS ES DECIR EL 18,56% NO, ESTO MUESTRA QUE EXISTE ACEPTACION AL PRODUCTO  Y A PARTIR DE ESTAS 158 PERSONAS SE CONTINUA CON LA INVESTIGACION.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12</a:t>
            </a:fld>
            <a:endParaRPr lang="es-EC"/>
          </a:p>
        </p:txBody>
      </p:sp>
    </p:spTree>
    <p:extLst>
      <p:ext uri="{BB962C8B-B14F-4D97-AF65-F5344CB8AC3E}">
        <p14:creationId xmlns:p14="http://schemas.microsoft.com/office/powerpoint/2010/main" xmlns="" val="330622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 Un 10,13%, 16 PERSONAS MANIFIESTAN QUE COMEN DIARIAMENTE COMIDA TRADICIONAL ECUATORIANA</a:t>
            </a:r>
          </a:p>
          <a:p>
            <a:r>
              <a:rPr lang="es-EC" baseline="0" dirty="0" smtClean="0"/>
              <a:t>* UN 13,92% 22 PERSONAS MANIFIESTAN QUE CONSUMEN AL MENOS UNA VEZ POR MES COMIDA TRADICIONAL ECUATORIANA, PRINCIPALMENTE PORQUE BUSCAN BUENA      COMIDA TRADICIONAL Y ESO IMPLICA UN COSTO MAYOR</a:t>
            </a:r>
          </a:p>
          <a:p>
            <a:r>
              <a:rPr lang="es-EC" baseline="0" dirty="0" smtClean="0"/>
              <a:t>* ES IMPORTANTE DESTACAR QUE EL PRECIO NO ES DETERMINANTE PARA ESTOS CLIENTES, PRIMA LA CALIDAD</a:t>
            </a:r>
          </a:p>
          <a:p>
            <a:r>
              <a:rPr lang="es-EC" baseline="0" dirty="0" smtClean="0"/>
              <a:t>* EL 75,95%, 120 PERSONAS CONSUMEN DE 1 A 2 VECES POR SEMANA, COMIDA TRADICIONAL ECUATORIANA </a:t>
            </a:r>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13</a:t>
            </a:fld>
            <a:endParaRPr lang="es-EC"/>
          </a:p>
        </p:txBody>
      </p:sp>
    </p:spTree>
    <p:extLst>
      <p:ext uri="{BB962C8B-B14F-4D97-AF65-F5344CB8AC3E}">
        <p14:creationId xmlns:p14="http://schemas.microsoft.com/office/powerpoint/2010/main" xmlns="" val="270973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a:t>
            </a:r>
            <a:r>
              <a:rPr lang="es-EC" baseline="0" dirty="0" smtClean="0"/>
              <a:t> MARCADA INSATISFACCION DEL 50.63% DEBE SER CONSIDERADA Y TRADUCIDA EN UNA GRAN OPORTUNIDAD PARA EL NUEVO PROYECTO, AGREGANDO VALOR AL PRODUCTO PARA TRANSFORMARLA EN SATISFACCION.</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14</a:t>
            </a:fld>
            <a:endParaRPr lang="es-EC"/>
          </a:p>
        </p:txBody>
      </p:sp>
    </p:spTree>
    <p:extLst>
      <p:ext uri="{BB962C8B-B14F-4D97-AF65-F5344CB8AC3E}">
        <p14:creationId xmlns:p14="http://schemas.microsoft.com/office/powerpoint/2010/main" xmlns="" val="94579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 IMPORTANTE CONSIDERAR PARA DEFINIR EL PRECIO DEL</a:t>
            </a:r>
            <a:r>
              <a:rPr lang="es-EC" baseline="0" dirty="0" smtClean="0"/>
              <a:t> PRODUCTO Y SU POCIONAMIENTO, LOS RIESGOS QUE CONSTITUYEN LOS DEMAS PRODUCTOS SUSTITOS QUE ESTAN EN ESE MERCADO, YA QUE PUEDEN LIMITAR EL PRECIO DEL PRODUCTO Y LAS UTILIDADES ESPERADAS, NO SOLO AHORA SINO EN ADELANTE ES IMPORTANTE OBSERVAR MUY DE CERCA LAS TENDENCIAS DE PRECIOS DE LOS PRODUCTOS SUSTITUTOS, NO SOLO DE LOS DIRECTAMENTE COMPETITIVOS. POR EJEMPLO SI LA TECNOLOGIA O LA COMPETENCIA AUMENTA EXISTE EL RIESGO DE QUE EL PRECIO DEBA DISMINUIR Y POR CONSIGUIENTE LAS UTILIDADES</a:t>
            </a:r>
          </a:p>
          <a:p>
            <a:endParaRPr lang="es-EC" baseline="0" dirty="0" smtClean="0"/>
          </a:p>
          <a:p>
            <a:r>
              <a:rPr lang="es-EC" baseline="0" dirty="0" smtClean="0"/>
              <a:t>ESTO ES PORQUE NORMALMENTE LOS CLIENTES TIENEN LA PROPENSION DE SUSTITUIR CUANDO OBSERVAN LOS PRECIOS</a:t>
            </a:r>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15</a:t>
            </a:fld>
            <a:endParaRPr lang="es-EC"/>
          </a:p>
        </p:txBody>
      </p:sp>
    </p:spTree>
    <p:extLst>
      <p:ext uri="{BB962C8B-B14F-4D97-AF65-F5344CB8AC3E}">
        <p14:creationId xmlns:p14="http://schemas.microsoft.com/office/powerpoint/2010/main" xmlns="" val="369980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OBJETIVO DEL ESTUDIO DE MERCADO FUE DETERMINAR LA EXISTENCIA DE DEMANDA INSATISFECHA EN EL MERCADO ALIMENTARIO PARA EL NUEVO PROYECTO</a:t>
            </a:r>
          </a:p>
          <a:p>
            <a:endParaRPr lang="es-EC" baseline="0" dirty="0" smtClean="0"/>
          </a:p>
          <a:p>
            <a:r>
              <a:rPr lang="es-EC" baseline="0" dirty="0" smtClean="0"/>
              <a:t>EL ESTUDIO NOS PERMITIO CONOCER QUE EXISTE DEMANDA QUE NO HA SIDO CUBIERTA EN EL MERCADO Y QUE PODRA AL MENOS EN PARTE SER CUBIERTA POR EL NUEVO PROYECTO</a:t>
            </a:r>
          </a:p>
          <a:p>
            <a:endParaRPr lang="es-EC" baseline="0" dirty="0" smtClean="0"/>
          </a:p>
          <a:p>
            <a:r>
              <a:rPr lang="es-EC" baseline="0" dirty="0" smtClean="0"/>
              <a:t>EL MERCADO NO HA PODIDO CUBRIR YA SEA POR PROBLEMAS DE PRECIOS, CALIDAD, MAL SERVICIO, ETC.</a:t>
            </a:r>
          </a:p>
          <a:p>
            <a:endParaRPr lang="es-EC" baseline="0" dirty="0" smtClean="0"/>
          </a:p>
          <a:p>
            <a:endParaRPr lang="es-EC" baseline="0" dirty="0" smtClean="0"/>
          </a:p>
          <a:p>
            <a:endParaRPr lang="es-EC" baseline="0" dirty="0" smtClean="0"/>
          </a:p>
          <a:p>
            <a:r>
              <a:rPr lang="es-EC" baseline="0" dirty="0" smtClean="0"/>
              <a:t>MEJOR DICHO EXISTE DEMANDA INSATISFECHA PORQUE LA DEMANDA SEGÚN EL ESTUDIO ES MAYOR QUE LA OFERTA. COMO LO VEREMOS A CONTINUACION</a:t>
            </a:r>
          </a:p>
          <a:p>
            <a:endParaRPr lang="es-EC" baseline="0" dirty="0" smtClean="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16</a:t>
            </a:fld>
            <a:endParaRPr lang="es-EC"/>
          </a:p>
        </p:txBody>
      </p:sp>
    </p:spTree>
    <p:extLst>
      <p:ext uri="{BB962C8B-B14F-4D97-AF65-F5344CB8AC3E}">
        <p14:creationId xmlns:p14="http://schemas.microsoft.com/office/powerpoint/2010/main" xmlns="" val="310283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DEMANDA ES LA CUANTIFICACION DE LA NECESIDAD DE UNA POBLACION CON PODER ADQUISITIVO SUFICIENTE PARA ADQUIRIR UN DETERMINADO PRODUCTO O SERVICIO.</a:t>
            </a:r>
          </a:p>
          <a:p>
            <a:endParaRPr lang="es-EC" dirty="0" smtClean="0"/>
          </a:p>
          <a:p>
            <a:r>
              <a:rPr lang="es-EC" dirty="0" smtClean="0"/>
              <a:t>SE ANALIZARON GUSTOS Y PREFERENCIAS</a:t>
            </a:r>
            <a:r>
              <a:rPr lang="es-EC" baseline="0" dirty="0" smtClean="0"/>
              <a:t> EN LA INVESTIGACION DE CAMPO Y SE HIZO ADICIONALMENTE UNA INSPECCION DE CAMPO PARA OBSERVAR LA DEMANDA POTENCIAL QUE TENDRIA EL NUEVO PROYECTO.</a:t>
            </a:r>
          </a:p>
          <a:p>
            <a:endParaRPr lang="es-EC" baseline="0" dirty="0" smtClean="0"/>
          </a:p>
          <a:p>
            <a:r>
              <a:rPr lang="es-EC" baseline="0" dirty="0" smtClean="0"/>
              <a:t>LA DEMANDA EN SI NO EXISTE POR LO QUE ES NECESARIO EMPEZAR A CREARLA Y LA PUBLICIDAD ES CLAVE PARA ALCANZAR ESE OBJETIVO</a:t>
            </a:r>
          </a:p>
          <a:p>
            <a:endParaRPr lang="es-EC" baseline="0" dirty="0" smtClean="0"/>
          </a:p>
          <a:p>
            <a:r>
              <a:rPr lang="es-EC" baseline="0" dirty="0" smtClean="0"/>
              <a:t>CON UNA BUENA ESTRATEGIA DE MERCADEO, TENIENDO EN CUENTA LAS CARACTERISTICAS DEL PRODUCTO, LA DEMANDA EMPIECE A SER TANGIBLE A CORTO PLAZO, UN MES APROX. E INGRESARA AL MERCADO COMO SUSTITO DE OTROS PRODUCTOS CARNICOS COMO HOT DOGS, PINCHOS Y HAMBURGUESAS.</a:t>
            </a:r>
          </a:p>
          <a:p>
            <a:endParaRPr lang="es-EC" baseline="0" dirty="0" smtClean="0"/>
          </a:p>
          <a:p>
            <a:r>
              <a:rPr lang="es-EC" baseline="0" dirty="0" smtClean="0"/>
              <a:t>ADICIONALMENTE MEDIANTE OBSERVACION Y TRABAJO DE CAMPO SE CONSTATO LA PRESENCIA DE DEMANDA POTENCIAL CON EMPRESAS Y NEGOCIOS QUE SE CONVERTIRIAN EN NUESTROS POTENCIALES CLIENTES.</a:t>
            </a:r>
          </a:p>
          <a:p>
            <a:endParaRPr lang="es-EC" baseline="0" dirty="0" smtClean="0"/>
          </a:p>
          <a:p>
            <a:endParaRPr lang="es-EC" baseline="0" dirty="0" smtClean="0"/>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17</a:t>
            </a:fld>
            <a:endParaRPr lang="es-EC"/>
          </a:p>
        </p:txBody>
      </p:sp>
    </p:spTree>
    <p:extLst>
      <p:ext uri="{BB962C8B-B14F-4D97-AF65-F5344CB8AC3E}">
        <p14:creationId xmlns:p14="http://schemas.microsoft.com/office/powerpoint/2010/main" xmlns="" val="395289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a:t>
            </a:r>
            <a:r>
              <a:rPr lang="es-EC" baseline="0" dirty="0" smtClean="0"/>
              <a:t> PROYECTAR LA DEMANDA SE UTILIZO TASA DE CRECIMIENTO POBLACION DE LOS CENSOS 1990-2001-2010 DEL 1,95%, ESTIMANDO QUE EL CRECIMIENTO POBLACION ESTA RELACIONADO CON EL AUMENTO EN LA DEMANDA Y SON MEDIDAS EQUIPARABLES  Y SE RELACIONAN, SE PROYECTO DEL AÑO 2004 AL 2018</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18</a:t>
            </a:fld>
            <a:endParaRPr lang="es-EC"/>
          </a:p>
        </p:txBody>
      </p:sp>
    </p:spTree>
    <p:extLst>
      <p:ext uri="{BB962C8B-B14F-4D97-AF65-F5344CB8AC3E}">
        <p14:creationId xmlns:p14="http://schemas.microsoft.com/office/powerpoint/2010/main" xmlns="" val="373203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OFERTA ESTA COMPUESTA POR TODOS AQUELLOS ESTABLECIMIENTOS</a:t>
            </a:r>
            <a:r>
              <a:rPr lang="es-EC" baseline="0" dirty="0" smtClean="0"/>
              <a:t> DE EXPENDIO DE ALIMENTOS SIN DISTINCION, NI ESPECIALIZACION Y SE ENCUENTRAN EN EL MERCADO.  </a:t>
            </a:r>
          </a:p>
          <a:p>
            <a:endParaRPr lang="es-EC" baseline="0" dirty="0" smtClean="0"/>
          </a:p>
          <a:p>
            <a:r>
              <a:rPr lang="es-EC" baseline="0" dirty="0" smtClean="0"/>
              <a:t>ADEMAS DE LA INVESTIGACION, SE HA REALIZADO INSPECCION DE CAMPO, LOS CUAL ME PERMITIO CONOCER DIRECTAMENTE LA COMPETENCIA DIRECTA DEL NUEVO PROYECTO POR GUARDAR SIMILITUDES EN SUS PRODUCTOS Y PRECIOS. </a:t>
            </a:r>
          </a:p>
          <a:p>
            <a:endParaRPr lang="es-EC" baseline="0" dirty="0" smtClean="0"/>
          </a:p>
          <a:p>
            <a:r>
              <a:rPr lang="es-EC" baseline="0" dirty="0" smtClean="0"/>
              <a:t>LA COMPETENCIA DIRECTA SON HOT DOGS DE LA GONZALES SUARES, BIG JOE FACTORY DE HAMBURGUESAS Y SAN-DUCHE</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19</a:t>
            </a:fld>
            <a:endParaRPr lang="es-EC"/>
          </a:p>
        </p:txBody>
      </p:sp>
    </p:spTree>
    <p:extLst>
      <p:ext uri="{BB962C8B-B14F-4D97-AF65-F5344CB8AC3E}">
        <p14:creationId xmlns:p14="http://schemas.microsoft.com/office/powerpoint/2010/main" xmlns="" val="36825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a:t>
            </a:r>
            <a:r>
              <a:rPr lang="es-EC" baseline="0" dirty="0" smtClean="0"/>
              <a:t> PROYECTAR LA OFERTA SE UTILIZO INFORMACION RECOLECTADA EN INVESTIGACION DE CAMPO DE SU COMPETIDOR MAS FUERTE QUE SON LOS HOT DOGS DE LA GONZALES SUAREZ , ESTIMANDO SEGÚN SU INFORMACION QUE CUBREN UN 10% DE LA OFERTA TOTAL DE LA ZONA</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20</a:t>
            </a:fld>
            <a:endParaRPr lang="es-EC"/>
          </a:p>
        </p:txBody>
      </p:sp>
    </p:spTree>
    <p:extLst>
      <p:ext uri="{BB962C8B-B14F-4D97-AF65-F5344CB8AC3E}">
        <p14:creationId xmlns:p14="http://schemas.microsoft.com/office/powerpoint/2010/main" xmlns="" val="334269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TODO EMPRENDEDOR  QUE DESEA INCURSIONAR EN UN NUEVO PROYECTO DE INVERSION,</a:t>
            </a:r>
            <a:r>
              <a:rPr lang="es-EC" baseline="0" dirty="0" smtClean="0"/>
              <a:t> TIENE LA OBLIGACION DE </a:t>
            </a:r>
            <a:r>
              <a:rPr lang="es-EC" dirty="0" smtClean="0"/>
              <a:t>INDAGAR </a:t>
            </a:r>
            <a:r>
              <a:rPr lang="es-EC" baseline="0" dirty="0" smtClean="0"/>
              <a:t> Y SONDEAR EL MERCADO EN EL QUE DESEA INCURSIONAL, ASÍ ENCONTRE , </a:t>
            </a:r>
            <a:r>
              <a:rPr lang="es-EC" dirty="0" smtClean="0"/>
              <a:t>FACTORES</a:t>
            </a:r>
            <a:r>
              <a:rPr lang="es-EC" baseline="0" dirty="0" smtClean="0"/>
              <a:t> DECISIVOS QUE ME INVITAN A SER PARTE DE ESTE EXITOSO SECTOR  COMERCIAL. </a:t>
            </a:r>
          </a:p>
          <a:p>
            <a:r>
              <a:rPr lang="es-EC" baseline="0" dirty="0" smtClean="0"/>
              <a:t>LOS CAMBIOS SOCIALES, CULTURALES Y TECNOLOGICOS, FRUTO DE LA INNOVACION PERMANENTE EN LA BUSQUEDA DE NUEVOS Y MEJORES PRODUCTOS Y SERVICIOS , ASI SURGEN NUEVAS TENDENCIAS GASTRONOMICAS, SIEMPRE HACIA LO SALUDABLE. </a:t>
            </a:r>
          </a:p>
          <a:p>
            <a:r>
              <a:rPr lang="es-EC" baseline="0" dirty="0" smtClean="0"/>
              <a:t>EL MERCADO ALIMENTARIO LOCAL SE HA VISTO ASI MISMO BENEFICIADO POR LAS ACTUALES POLITICAS DE EQUIDAD, DESARROLLO Y PROTECCIÓN AL PRODUCTOR NACIONAL QUE GARANTIZAN UN CRECIMIENTO DEL SECTOR.</a:t>
            </a:r>
          </a:p>
          <a:p>
            <a:r>
              <a:rPr lang="es-EC" baseline="0" dirty="0" smtClean="0"/>
              <a:t>SE OBSERVA TAMBIEN UN CRECIMIENTO ACELERADO Y PASIÓN POR LA MATERIA CULINARIA, POR LO QUE LA OPORTUNIDAD ES UNICA Y ES IMPERANTE APROVECHAR LA SITUACION ACTUAL.</a:t>
            </a:r>
          </a:p>
          <a:p>
            <a:r>
              <a:rPr lang="es-EC" baseline="0" dirty="0" smtClean="0"/>
              <a:t>OTRA SITUACION FAVORABLE ES EL CRECIMIENTO POBLACIONAL DEL DISTRITO METROPOLITANO DE QUITO Y EN ESPECIAL DE LA ZONA DE LA TRIBUNA DE LOS SHYRIS CON SU MODERNO BOULEVARD DE LAS NNUU, ES UNA ZONA IMPORTANTE PARA LA INVERSIÓN, QUE ATRAE A POTENCIALES CONSUMIDORES.</a:t>
            </a:r>
          </a:p>
          <a:p>
            <a:r>
              <a:rPr lang="es-EC" baseline="0" dirty="0" smtClean="0"/>
              <a:t>LA PERMANENTE E INSACIABLE  DEMANDA, CARACTERISTICA DEL QUITEÑO QUE BUSCA SIEMPRE NUEVOS Y NOVEDOSOS PRODUCTOS Y SERVICIOS ES OTRO DE LOS FACTORES DECISIVOS POR CONSIDERAR.</a:t>
            </a:r>
          </a:p>
          <a:p>
            <a:r>
              <a:rPr lang="es-EC" dirty="0" smtClean="0"/>
              <a:t>POR ELLO HE</a:t>
            </a:r>
            <a:r>
              <a:rPr lang="es-EC" baseline="0" dirty="0" smtClean="0"/>
              <a:t> CONSIDERADO QUE EXISTE UN NICHO ACTUAL EN ESTE EXITOSO SECTOR COMERCIALY ES UNA GRAN OPORTUNIDAD POR APROVECHAR Y SER PARTE DEL MISMO.</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a:t>
            </a:fld>
            <a:endParaRPr lang="es-EC"/>
          </a:p>
        </p:txBody>
      </p:sp>
    </p:spTree>
    <p:extLst>
      <p:ext uri="{BB962C8B-B14F-4D97-AF65-F5344CB8AC3E}">
        <p14:creationId xmlns:p14="http://schemas.microsoft.com/office/powerpoint/2010/main" xmlns="" val="345548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PROYECCION PARA</a:t>
            </a:r>
            <a:r>
              <a:rPr lang="es-EC" baseline="0" dirty="0" smtClean="0"/>
              <a:t> EL AÑO 2014 EN 20091,65 PERSONAS Y $8,679,594,00 MUESTRAN UN MERCADO MUY ATRACTIVO PARA INCURSIONAR EN ELY SER PARTICIPE DEL MISMO, SE DEMUESTRA FACTIBILIDAD DE MERCADO PARA EL NUEVO PROYECTO.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21</a:t>
            </a:fld>
            <a:endParaRPr lang="es-EC"/>
          </a:p>
        </p:txBody>
      </p:sp>
    </p:spTree>
    <p:extLst>
      <p:ext uri="{BB962C8B-B14F-4D97-AF65-F5344CB8AC3E}">
        <p14:creationId xmlns:p14="http://schemas.microsoft.com/office/powerpoint/2010/main" xmlns="" val="290831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VAMOS</a:t>
            </a:r>
            <a:r>
              <a:rPr lang="es-EC" baseline="0" dirty="0" smtClean="0"/>
              <a:t> A DEFINIR LOS NIVELES  OPTIMOS PARA EL NUEVO PROYECTO:</a:t>
            </a:r>
          </a:p>
          <a:p>
            <a:endParaRPr lang="es-EC"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TAMAÑO Y LOCALIZACION OPTIMA</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INGENIERIA DEL PROYECTO</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BREVE ANALISIS ADMINISTRATIVO</a:t>
            </a:r>
          </a:p>
          <a:p>
            <a:pPr marL="0" marR="0" indent="0" algn="l" defTabSz="914400" rtl="0" eaLnBrk="1" fontAlgn="auto" latinLnBrk="0" hangingPunct="1">
              <a:lnSpc>
                <a:spcPct val="100000"/>
              </a:lnSpc>
              <a:spcBef>
                <a:spcPts val="0"/>
              </a:spcBef>
              <a:spcAft>
                <a:spcPts val="0"/>
              </a:spcAft>
              <a:buClrTx/>
              <a:buSzTx/>
              <a:buFontTx/>
              <a:buNone/>
              <a:tabLst/>
              <a:defRPr/>
            </a:pPr>
            <a:endParaRPr lang="es-EC"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ASI SE DEFINE LA POSIBILIDAD TECNICA DE PRODUCIRLO</a:t>
            </a:r>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22</a:t>
            </a:fld>
            <a:endParaRPr lang="es-EC"/>
          </a:p>
        </p:txBody>
      </p:sp>
    </p:spTree>
    <p:extLst>
      <p:ext uri="{BB962C8B-B14F-4D97-AF65-F5344CB8AC3E}">
        <p14:creationId xmlns:p14="http://schemas.microsoft.com/office/powerpoint/2010/main" xmlns="" val="95057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dirty="0" smtClean="0"/>
              <a:t>NO TIENE QUE VER SOLO CON LA  UBICACIÓN ACCESIBLE PAR LA CLIENTELA ,  ES IMPORTANTE CONSIDERAR</a:t>
            </a:r>
            <a:r>
              <a:rPr lang="es-EC" sz="1200" b="1" baseline="0" dirty="0" smtClean="0"/>
              <a:t> QUE TIENE TAMBIEN QUE VER LA OPERACIÓN DEL PROYECTO YA QUE INVOLUCRA </a:t>
            </a:r>
            <a:r>
              <a:rPr lang="es-EC" sz="1200" b="1" dirty="0" smtClean="0"/>
              <a:t>COSTOS ADICIONALES DE TRANSPORTE DE INSUMOS, MATERIA PRIMA </a:t>
            </a:r>
          </a:p>
          <a:p>
            <a:endParaRPr lang="es-EC" sz="1200" b="1" dirty="0" smtClean="0"/>
          </a:p>
          <a:p>
            <a:r>
              <a:rPr lang="es-EC" sz="1200" b="1" dirty="0" smtClean="0"/>
              <a:t>ASI SE DEFINE EL COSTO UNITARIO MINIMO PARA EL CLIENTE </a:t>
            </a:r>
          </a:p>
          <a:p>
            <a:endParaRPr lang="es-EC" sz="1200" b="1" dirty="0" smtClean="0"/>
          </a:p>
          <a:p>
            <a:r>
              <a:rPr lang="es-EC" sz="1200" b="1" dirty="0" smtClean="0"/>
              <a:t>SE LOGRA MAYOR RENTABILIDAD SOBRE EL CAPITAL PARA EL INVERSIONISTA</a:t>
            </a:r>
          </a:p>
          <a:p>
            <a:endParaRPr lang="es-EC" sz="1200" b="1" dirty="0" smtClean="0"/>
          </a:p>
          <a:p>
            <a:r>
              <a:rPr lang="es-EC" sz="1200" b="1" dirty="0" smtClean="0"/>
              <a:t>LA UBICACIÓN ES IDÓNEA</a:t>
            </a:r>
            <a:r>
              <a:rPr lang="es-EC" sz="1200" b="1" baseline="0" dirty="0" smtClean="0"/>
              <a:t> TANTO PARA EL ACCESO DE LA CLIENTELA COMO PARA SU OPERATIVIDAD</a:t>
            </a:r>
            <a:endParaRPr lang="es-EC" sz="1200" b="1" dirty="0" smtClean="0"/>
          </a:p>
          <a:p>
            <a:endParaRPr lang="es-EC" sz="1200" dirty="0" smtClean="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24</a:t>
            </a:fld>
            <a:endParaRPr lang="es-EC"/>
          </a:p>
        </p:txBody>
      </p:sp>
    </p:spTree>
    <p:extLst>
      <p:ext uri="{BB962C8B-B14F-4D97-AF65-F5344CB8AC3E}">
        <p14:creationId xmlns:p14="http://schemas.microsoft.com/office/powerpoint/2010/main" xmlns="" val="249258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ESTA</a:t>
            </a:r>
            <a:r>
              <a:rPr lang="es-EC" sz="1200" kern="1200" baseline="0" dirty="0" smtClean="0">
                <a:solidFill>
                  <a:schemeClr val="tx1"/>
                </a:solidFill>
                <a:effectLst/>
                <a:latin typeface="+mn-lt"/>
                <a:ea typeface="+mn-ea"/>
                <a:cs typeface="+mn-cs"/>
              </a:rPr>
              <a:t> DADO POR LA CAPACIDAD DE PRODUCCION, EN TERMINOS DE PRODUCTOS ELABORADOS  EN UNIDADES DIARIAS, SEMANALES, MENSUALES Y ANUALES</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comercializar el producto en el zona de la Tribuna de Los </a:t>
            </a:r>
            <a:r>
              <a:rPr lang="es-EC" sz="1200" kern="1200" dirty="0" err="1" smtClean="0">
                <a:solidFill>
                  <a:schemeClr val="tx1"/>
                </a:solidFill>
                <a:effectLst/>
                <a:latin typeface="+mn-lt"/>
                <a:ea typeface="+mn-ea"/>
                <a:cs typeface="+mn-cs"/>
              </a:rPr>
              <a:t>Shyris</a:t>
            </a:r>
            <a:r>
              <a:rPr lang="es-EC" sz="1200" kern="1200" dirty="0" smtClean="0">
                <a:solidFill>
                  <a:schemeClr val="tx1"/>
                </a:solidFill>
                <a:effectLst/>
                <a:latin typeface="+mn-lt"/>
                <a:ea typeface="+mn-ea"/>
                <a:cs typeface="+mn-cs"/>
              </a:rPr>
              <a:t>, con un local comercial de 130 m</a:t>
            </a:r>
            <a:r>
              <a:rPr lang="es-EC" sz="1200" kern="1200" baseline="30000" dirty="0" smtClean="0">
                <a:solidFill>
                  <a:schemeClr val="tx1"/>
                </a:solidFill>
                <a:effectLst/>
                <a:latin typeface="+mn-lt"/>
                <a:ea typeface="+mn-ea"/>
                <a:cs typeface="+mn-cs"/>
              </a:rPr>
              <a:t>2 </a:t>
            </a:r>
            <a:r>
              <a:rPr lang="es-EC" sz="1200" kern="1200" dirty="0" smtClean="0">
                <a:solidFill>
                  <a:schemeClr val="tx1"/>
                </a:solidFill>
                <a:effectLst/>
                <a:latin typeface="+mn-lt"/>
                <a:ea typeface="+mn-ea"/>
                <a:cs typeface="+mn-cs"/>
              </a:rPr>
              <a:t>y capacidad para 27 personas cada hora, de 12 p.m. a 10 p.m. y una capacidad del 100%, diariamente se estima atender a 270 comensales diarios, dispuestos a pagar un aproximado de $4,50 y que acuden a la zona principalmente por actividades empresariales y laborales</a:t>
            </a:r>
            <a:r>
              <a:rPr lang="es-EC" sz="1200" kern="1200" baseline="0" dirty="0" smtClean="0">
                <a:solidFill>
                  <a:schemeClr val="tx1"/>
                </a:solidFill>
                <a:effectLst/>
                <a:latin typeface="+mn-lt"/>
                <a:ea typeface="+mn-ea"/>
                <a:cs typeface="+mn-cs"/>
              </a:rPr>
              <a:t> y </a:t>
            </a:r>
            <a:r>
              <a:rPr lang="es-EC" sz="1200" kern="1200" dirty="0" smtClean="0">
                <a:solidFill>
                  <a:schemeClr val="tx1"/>
                </a:solidFill>
                <a:effectLst/>
                <a:latin typeface="+mn-lt"/>
                <a:ea typeface="+mn-ea"/>
                <a:cs typeface="+mn-cs"/>
              </a:rPr>
              <a:t>deportivas que se desarrollan en la zona, de acuerdo a la Investigación de Mercado</a:t>
            </a:r>
            <a:endParaRPr lang="es-EC" sz="1200" dirty="0" smtClean="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25</a:t>
            </a:fld>
            <a:endParaRPr lang="es-EC"/>
          </a:p>
        </p:txBody>
      </p:sp>
    </p:spTree>
    <p:extLst>
      <p:ext uri="{BB962C8B-B14F-4D97-AF65-F5344CB8AC3E}">
        <p14:creationId xmlns:p14="http://schemas.microsoft.com/office/powerpoint/2010/main" xmlns="" val="249258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Según el tamaño óptimo del proyecto determinado en las ventas anuales estimadas y proyectadas, respecto de la demanda insatisfecha en el mercado estimada y proyectada, se define la viabilidad económica del proyecto</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26</a:t>
            </a:fld>
            <a:endParaRPr lang="es-EC"/>
          </a:p>
        </p:txBody>
      </p:sp>
    </p:spTree>
    <p:extLst>
      <p:ext uri="{BB962C8B-B14F-4D97-AF65-F5344CB8AC3E}">
        <p14:creationId xmlns:p14="http://schemas.microsoft.com/office/powerpoint/2010/main" xmlns="" val="2067621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 DISTRIBUCION FISICA,PARA DEFINIR AREAS OPERATIVAS Y</a:t>
            </a:r>
            <a:r>
              <a:rPr lang="es-EC" baseline="0" dirty="0" smtClean="0"/>
              <a:t> DE SERVICIO Y TIENE QUE VER CON LA CAPACIDAD Y EL BUEN SERVICIO</a:t>
            </a:r>
          </a:p>
          <a:p>
            <a:endParaRPr lang="es-EC" dirty="0" smtClean="0"/>
          </a:p>
          <a:p>
            <a:pPr marL="171450" indent="-171450">
              <a:buFont typeface="Arial" pitchFamily="34" charset="0"/>
              <a:buChar char="•"/>
            </a:pPr>
            <a:r>
              <a:rPr lang="es-EC" dirty="0" smtClean="0"/>
              <a:t>INFRAESTRUCTURA Y SERVICIOS, REQUERIDOS PARA LA OPERATIVIDAD DEL NUEVO PROYECTO: SERVICIOS</a:t>
            </a:r>
            <a:r>
              <a:rPr lang="es-EC" baseline="0" dirty="0" smtClean="0"/>
              <a:t> BASICOS, VIAS DE COMUNICACIÓN, ETC.</a:t>
            </a:r>
          </a:p>
          <a:p>
            <a:pPr marL="171450" indent="-171450">
              <a:buFont typeface="Arial" pitchFamily="34" charset="0"/>
              <a:buChar char="•"/>
            </a:pPr>
            <a:endParaRPr lang="es-EC" baseline="0" dirty="0" smtClean="0"/>
          </a:p>
          <a:p>
            <a:pPr marL="171450" indent="-171450">
              <a:buFont typeface="Arial" pitchFamily="34" charset="0"/>
              <a:buChar char="•"/>
            </a:pPr>
            <a:r>
              <a:rPr lang="es-EC" dirty="0" smtClean="0"/>
              <a:t>DISPONIBILIDAD DE INSUMOS HUMANOS</a:t>
            </a:r>
            <a:r>
              <a:rPr lang="es-EC" baseline="0" dirty="0" smtClean="0"/>
              <a:t>, MATERIALES Y FINANCIEROS,  SE SOMETEN A ESTUDIO PARA CONOCER DISPONBILIDAD DE CADA UNO EN CALIDAD Y CANTIDAD</a:t>
            </a:r>
          </a:p>
          <a:p>
            <a:pPr marL="171450" indent="-171450">
              <a:buFont typeface="Arial" pitchFamily="34" charset="0"/>
              <a:buChar char="•"/>
            </a:pPr>
            <a:endParaRPr lang="es-EC" baseline="0" dirty="0" smtClean="0"/>
          </a:p>
          <a:p>
            <a:pPr marL="171450" indent="-171450">
              <a:buFont typeface="Arial" pitchFamily="34" charset="0"/>
              <a:buChar char="•"/>
            </a:pPr>
            <a:r>
              <a:rPr lang="es-EC" dirty="0" smtClean="0"/>
              <a:t>EL PROCESO DE PRODUCCIÓN SE HA DIVIDIDO BAJO LA CONSIDERACIÓN DE QUE,</a:t>
            </a:r>
            <a:r>
              <a:rPr lang="es-EC" baseline="0" dirty="0" smtClean="0"/>
              <a:t> </a:t>
            </a:r>
            <a:r>
              <a:rPr lang="es-EC" dirty="0" smtClean="0"/>
              <a:t>SI BIEN TODAS LAS ACCIONES OPERATIVAS INTERRELACIONADAS, SON INDEPENDIENTES POR LO QUE CADA PROCESO ES DIFERENTE:</a:t>
            </a:r>
            <a:r>
              <a:rPr lang="es-EC" baseline="0" dirty="0" smtClean="0"/>
              <a:t> PROVEEDORES, COCINA, SERVICIO, CONTROL CALIDAD Y EL CONTROL DE INVENTARIO PEPS</a:t>
            </a:r>
          </a:p>
          <a:p>
            <a:pPr marL="171450" indent="-171450">
              <a:buFont typeface="Arial" pitchFamily="34" charset="0"/>
              <a:buChar char="•"/>
            </a:pPr>
            <a:endParaRPr lang="es-EC" baseline="0" dirty="0" smtClean="0"/>
          </a:p>
          <a:p>
            <a:pPr marL="171450" indent="-171450">
              <a:buFont typeface="Arial" pitchFamily="34" charset="0"/>
              <a:buChar char="•"/>
            </a:pPr>
            <a:r>
              <a:rPr lang="es-EC" dirty="0" smtClean="0"/>
              <a:t>MANO DE OBRA, SUELDOS Y SALADRIOS IMPRESCIDIBLE PARA LA CUANTIFICACION DE COSTES ADMINISTRATIVOS</a:t>
            </a:r>
            <a:r>
              <a:rPr lang="es-EC" baseline="0" dirty="0" smtClean="0"/>
              <a:t> , DEBIDO A LOS ESCASOS RECURSOS HUMANOS CON QUE SE CUENTA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27</a:t>
            </a:fld>
            <a:endParaRPr lang="es-EC"/>
          </a:p>
        </p:txBody>
      </p:sp>
    </p:spTree>
    <p:extLst>
      <p:ext uri="{BB962C8B-B14F-4D97-AF65-F5344CB8AC3E}">
        <p14:creationId xmlns:p14="http://schemas.microsoft.com/office/powerpoint/2010/main" xmlns="" val="2471550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AL LLEGAR </a:t>
            </a:r>
            <a:r>
              <a:rPr lang="es-EC" baseline="0" dirty="0" smtClean="0"/>
              <a:t>A ESTA ETAPA DEL PROYECTO EXISTESA CERTEZA DE LA EXISTENCIA DE UN MERCADO POTENCIALMENTE ATRACTIVO , ASI COMO SE HA DETERMINADO EL TAMAÑO Y LOCALIZACION ÓPTIMA, ASÍ COMO LA INGENIERÍA DEL PROYECTO Y UN BREVE ANÁLISIS DEL MERCADO</a:t>
            </a:r>
          </a:p>
          <a:p>
            <a:endParaRPr lang="es-EC" baseline="0" dirty="0" smtClean="0"/>
          </a:p>
          <a:p>
            <a:r>
              <a:rPr lang="es-EC" baseline="0" dirty="0" smtClean="0"/>
              <a:t>POR ELLO YA SE TIENE UNA IDEA DE LA INVERSION REQUERIDA PARA EL NUEVO PROYECTO DE INVERSIÓN</a:t>
            </a:r>
          </a:p>
          <a:p>
            <a:endParaRPr lang="es-EC" baseline="0" dirty="0" smtClean="0"/>
          </a:p>
          <a:p>
            <a:r>
              <a:rPr lang="es-EC" baseline="0" dirty="0" smtClean="0"/>
              <a:t>OBJETIVO  RESUMIR LAS ACTIVIDADES ECONOMICAS PARA DETERMINAR RECURSOS ECONOMICOS NECESARIOS PARA LA REALIZACION DEL PROYECTO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28</a:t>
            </a:fld>
            <a:endParaRPr lang="es-EC"/>
          </a:p>
        </p:txBody>
      </p:sp>
    </p:spTree>
    <p:extLst>
      <p:ext uri="{BB962C8B-B14F-4D97-AF65-F5344CB8AC3E}">
        <p14:creationId xmlns:p14="http://schemas.microsoft.com/office/powerpoint/2010/main" xmlns="" val="1302921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 ACUERDO A CAPACIDAD</a:t>
            </a:r>
            <a:r>
              <a:rPr lang="es-EC" baseline="0" dirty="0" smtClean="0"/>
              <a:t> INSTALADA Y TAMAÑO OPTIMO  Y EL PRECIO DEFINIDO PARA CADA COMBO PINCHONADA SEGÚN INVESTIGACION DE MERCADO</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33</a:t>
            </a:fld>
            <a:endParaRPr lang="es-EC"/>
          </a:p>
        </p:txBody>
      </p:sp>
    </p:spTree>
    <p:extLst>
      <p:ext uri="{BB962C8B-B14F-4D97-AF65-F5344CB8AC3E}">
        <p14:creationId xmlns:p14="http://schemas.microsoft.com/office/powerpoint/2010/main" xmlns="" val="3848136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TODOS</a:t>
            </a:r>
            <a:r>
              <a:rPr lang="es-EC" baseline="0" dirty="0" smtClean="0"/>
              <a:t> LOS COSTOS Y GASTOS DE PRODUCCION </a:t>
            </a:r>
          </a:p>
          <a:p>
            <a:r>
              <a:rPr lang="es-EC" baseline="0" dirty="0" smtClean="0"/>
              <a:t>PROYECTADOS DE ACUERDO A INFLACION ANUAL AL 30 DE ABRIL DEL 2014, DE 3,23%</a:t>
            </a:r>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34</a:t>
            </a:fld>
            <a:endParaRPr lang="es-EC"/>
          </a:p>
        </p:txBody>
      </p:sp>
    </p:spTree>
    <p:extLst>
      <p:ext uri="{BB962C8B-B14F-4D97-AF65-F5344CB8AC3E}">
        <p14:creationId xmlns:p14="http://schemas.microsoft.com/office/powerpoint/2010/main" xmlns="" val="78365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AQUÍ</a:t>
            </a:r>
            <a:r>
              <a:rPr lang="es-EC" baseline="0" dirty="0" smtClean="0"/>
              <a:t> SE MUESTRAN TODOS LOS INGRESOS Y EGRESOS DE EFECTIVO DESDE EL INICIO Y PROYECTADO A 5 AÑOS</a:t>
            </a:r>
          </a:p>
          <a:p>
            <a:endParaRPr lang="es-EC" baseline="0" dirty="0" smtClean="0"/>
          </a:p>
          <a:p>
            <a:r>
              <a:rPr lang="es-EC" baseline="0" dirty="0" smtClean="0"/>
              <a:t>INCLUY INFORMACION DE ESTUDIOS DE MERCADO Y TECNICO</a:t>
            </a:r>
          </a:p>
          <a:p>
            <a:endParaRPr lang="es-EC" baseline="0" dirty="0" smtClean="0"/>
          </a:p>
          <a:p>
            <a:r>
              <a:rPr lang="es-EC" baseline="0" dirty="0" smtClean="0"/>
              <a:t>NO SE INCLUYEN VALORES QUE NO IMPLIQUEN SALIDA DE EFECTIVO COMO AMORTIZACIONES O DEPRECIACIONES </a:t>
            </a:r>
          </a:p>
          <a:p>
            <a:endParaRPr lang="es-EC" baseline="0" dirty="0" smtClean="0"/>
          </a:p>
          <a:p>
            <a:r>
              <a:rPr lang="es-EC" baseline="0" dirty="0" smtClean="0"/>
              <a:t>ESTA ES LA LIQUIDEZ DE LA EMPREZA</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36</a:t>
            </a:fld>
            <a:endParaRPr lang="es-EC"/>
          </a:p>
        </p:txBody>
      </p:sp>
    </p:spTree>
    <p:extLst>
      <p:ext uri="{BB962C8B-B14F-4D97-AF65-F5344CB8AC3E}">
        <p14:creationId xmlns:p14="http://schemas.microsoft.com/office/powerpoint/2010/main" xmlns="" val="337816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Infinidad</a:t>
            </a:r>
            <a:r>
              <a:rPr lang="es-EC" baseline="0" dirty="0" smtClean="0"/>
              <a:t> de comercios dirigidos a consumidores atentos a descubrir nuevas opciones, no tienen las características que tendrá el nuevo proyecto. A lo largo de la tribuna de los </a:t>
            </a:r>
            <a:r>
              <a:rPr lang="es-EC" baseline="0" dirty="0" err="1" smtClean="0"/>
              <a:t>shyris</a:t>
            </a:r>
            <a:r>
              <a:rPr lang="es-EC" baseline="0" dirty="0" smtClean="0"/>
              <a:t> se ofertan carnes y chorizos blandos en diversas presentaciones pero ninguno como “</a:t>
            </a:r>
            <a:r>
              <a:rPr lang="es-EC" baseline="0" dirty="0" err="1" smtClean="0"/>
              <a:t>Pinchonada</a:t>
            </a:r>
            <a:r>
              <a:rPr lang="es-EC" baseline="0" dirty="0" smtClean="0"/>
              <a:t>”, ya que incluirá Pinchos, Chorizos y Empanadas de sabor picante, contextura firme e incomparable sabor.</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4</a:t>
            </a:fld>
            <a:endParaRPr lang="es-EC"/>
          </a:p>
        </p:txBody>
      </p:sp>
    </p:spTree>
    <p:extLst>
      <p:ext uri="{BB962C8B-B14F-4D97-AF65-F5344CB8AC3E}">
        <p14:creationId xmlns:p14="http://schemas.microsoft.com/office/powerpoint/2010/main" xmlns="" val="2836044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RENTABILIDAD DE UN PROYECTO ESTA DADA POR EL RENDIMIENTO FUTURO, LA TASA DE DESCUENTO</a:t>
            </a:r>
            <a:r>
              <a:rPr lang="es-EC" baseline="0" dirty="0" smtClean="0"/>
              <a:t> SE APLICARA A LOS FLUJOS DE CAJA FUTUROS Y SE EXPRESAN EN TERMINOS DE VALOR ACTUAL, PARA COMPARARLOS CON LA INVERSION INICIAL</a:t>
            </a:r>
          </a:p>
          <a:p>
            <a:endParaRPr lang="es-EC" baseline="0" dirty="0" smtClean="0"/>
          </a:p>
          <a:p>
            <a:r>
              <a:rPr lang="es-EC" baseline="0" dirty="0" smtClean="0"/>
              <a:t>TASA PASIVA * RECURSOS PROPIOS</a:t>
            </a:r>
          </a:p>
          <a:p>
            <a:r>
              <a:rPr lang="es-EC" baseline="0" dirty="0" smtClean="0"/>
              <a:t>TASA ACTIVA * RECURSOS TERCEROS</a:t>
            </a:r>
          </a:p>
          <a:p>
            <a:r>
              <a:rPr lang="es-EC" baseline="0" dirty="0" smtClean="0"/>
              <a:t>INFLACION + RIESGO PAIS</a:t>
            </a:r>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37</a:t>
            </a:fld>
            <a:endParaRPr lang="es-EC"/>
          </a:p>
        </p:txBody>
      </p:sp>
    </p:spTree>
    <p:extLst>
      <p:ext uri="{BB962C8B-B14F-4D97-AF65-F5344CB8AC3E}">
        <p14:creationId xmlns:p14="http://schemas.microsoft.com/office/powerpoint/2010/main" xmlns="" val="3341448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VAN NOS PERMITE CONOCER LA</a:t>
            </a:r>
            <a:r>
              <a:rPr lang="es-EC" baseline="0" dirty="0" smtClean="0"/>
              <a:t> RENTABILIDAD Y VIABILIDAD A LO LARGO DE LOS AÑOS ES LO QUE SE ESPERA EN TODA INVERSION</a:t>
            </a:r>
          </a:p>
          <a:p>
            <a:endParaRPr lang="es-EC" baseline="0" dirty="0" smtClean="0"/>
          </a:p>
          <a:p>
            <a:r>
              <a:rPr lang="es-EC" baseline="0" dirty="0" smtClean="0"/>
              <a:t>LA RENTABILIDAD DEBERA SER MAYOR QUE UNA INVERSION POR EJEMPLO A RENTA FIJA (1 + 11,44) ELEVADO A LA 1, A LA 2, Y A LA 3 ETC</a:t>
            </a:r>
          </a:p>
          <a:p>
            <a:endParaRPr lang="es-EC" baseline="0" dirty="0" smtClean="0"/>
          </a:p>
          <a:p>
            <a:r>
              <a:rPr lang="es-EC" baseline="0" dirty="0" smtClean="0"/>
              <a:t>FCD 115,344,16 / 1,11 o 125,981,81/1,24 …….</a:t>
            </a:r>
          </a:p>
          <a:p>
            <a:endParaRPr lang="es-EC" baseline="0" dirty="0" smtClean="0"/>
          </a:p>
          <a:p>
            <a:r>
              <a:rPr lang="es-EC" baseline="0" dirty="0" smtClean="0"/>
              <a:t>VAN FCD DE INVERSION INICIAL MENOS FCD PROYECTADO</a:t>
            </a:r>
          </a:p>
          <a:p>
            <a:endParaRPr lang="es-EC" baseline="0" dirty="0" smtClean="0"/>
          </a:p>
          <a:p>
            <a:r>
              <a:rPr lang="es-EC" baseline="0" dirty="0" smtClean="0"/>
              <a:t>SE CALCULA A TRAVEZ DE LA TASA DE DESCUENTO DEL FLUJO DE EFECTIVO DEL PROYECTO Y SE RESTA LA INVERSION INICIAL</a:t>
            </a:r>
          </a:p>
          <a:p>
            <a:endParaRPr lang="es-EC" baseline="0" dirty="0" smtClean="0"/>
          </a:p>
          <a:p>
            <a:r>
              <a:rPr lang="es-EC" baseline="0" dirty="0" smtClean="0"/>
              <a:t>EL PROYECTO BRINDA BENEFICIOS SUPERIORES A LO INVERTIDO</a:t>
            </a:r>
          </a:p>
          <a:p>
            <a:endParaRPr lang="es-EC" baseline="0" dirty="0" smtClean="0"/>
          </a:p>
          <a:p>
            <a:endParaRPr lang="es-EC" baseline="0" dirty="0" smtClean="0"/>
          </a:p>
          <a:p>
            <a:endParaRPr lang="es-EC" baseline="0" dirty="0" smtClean="0"/>
          </a:p>
          <a:p>
            <a:endParaRPr lang="es-EC" baseline="0" dirty="0" smtClean="0"/>
          </a:p>
          <a:p>
            <a:endParaRPr lang="es-EC" baseline="0" dirty="0" smtClean="0"/>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38</a:t>
            </a:fld>
            <a:endParaRPr lang="es-EC"/>
          </a:p>
        </p:txBody>
      </p:sp>
    </p:spTree>
    <p:extLst>
      <p:ext uri="{BB962C8B-B14F-4D97-AF65-F5344CB8AC3E}">
        <p14:creationId xmlns:p14="http://schemas.microsoft.com/office/powerpoint/2010/main" xmlns="" val="1979576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OBJETIVO: MEDIR RENTABILIDAD</a:t>
            </a:r>
            <a:r>
              <a:rPr lang="es-EC" baseline="0" dirty="0" smtClean="0"/>
              <a:t> DEL PROYECTO, CONFORME MAYOR ES LA TIR MAYOR ES LA RENTABILIDAD, LA RENTABILIDAD DEL PROYECTO ES MAYOR QUE LA RENTABILIDAD MINIMA REQUERIDA</a:t>
            </a:r>
          </a:p>
          <a:p>
            <a:endParaRPr lang="es-EC" baseline="0" dirty="0" smtClean="0"/>
          </a:p>
          <a:p>
            <a:r>
              <a:rPr lang="es-EC" baseline="0" dirty="0" smtClean="0"/>
              <a:t>PORQUE LA TIR DE 239% ES MAYOR QUE LA TASA DE DESCUENTO QUE PEDIA EL INVERSIONISTA Y CUALQUIER INVERSION EN OTRA ENTIDAD, ES RENTABLE</a:t>
            </a:r>
          </a:p>
          <a:p>
            <a:endParaRPr lang="es-EC" baseline="0" dirty="0" smtClean="0"/>
          </a:p>
          <a:p>
            <a:r>
              <a:rPr lang="es-EC" baseline="0" dirty="0" smtClean="0"/>
              <a:t>SI FUERA MENOR SE RECHAZA</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39</a:t>
            </a:fld>
            <a:endParaRPr lang="es-EC"/>
          </a:p>
        </p:txBody>
      </p:sp>
    </p:spTree>
    <p:extLst>
      <p:ext uri="{BB962C8B-B14F-4D97-AF65-F5344CB8AC3E}">
        <p14:creationId xmlns:p14="http://schemas.microsoft.com/office/powerpoint/2010/main" xmlns="" val="2966456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DEMUESTRA LIQUIDEZ Y RIESGO DEBIDO A QUE ES MUY FUNCIONAL</a:t>
            </a:r>
          </a:p>
          <a:p>
            <a:endParaRPr lang="es-EC" dirty="0" smtClean="0"/>
          </a:p>
          <a:p>
            <a:r>
              <a:rPr lang="es-EC" dirty="0" smtClean="0"/>
              <a:t>LA INVERSION SE RECUPERARA EN 6 MESES Y 3,09 DIAS,</a:t>
            </a:r>
            <a:r>
              <a:rPr lang="es-EC" baseline="0" dirty="0" smtClean="0"/>
              <a:t> SE RECOMIENDA LA INVERSION </a:t>
            </a:r>
            <a:endParaRPr lang="es-EC" dirty="0" smtClean="0"/>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40</a:t>
            </a:fld>
            <a:endParaRPr lang="es-EC"/>
          </a:p>
        </p:txBody>
      </p:sp>
    </p:spTree>
    <p:extLst>
      <p:ext uri="{BB962C8B-B14F-4D97-AF65-F5344CB8AC3E}">
        <p14:creationId xmlns:p14="http://schemas.microsoft.com/office/powerpoint/2010/main" xmlns="" val="387288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SE UTILIZA EN EVALUACION DE PROYECTOS DE INVERSION PARA COMPROBAR</a:t>
            </a:r>
            <a:r>
              <a:rPr lang="es-EC" baseline="0" dirty="0" smtClean="0"/>
              <a:t> QUE LOS INGRESOS TOTALES DEL PROYECTO SON MAYORES QUE LOS EGRESOS TOTALES, SIEMPRE DESCONTADOS A UNA TASA</a:t>
            </a:r>
          </a:p>
          <a:p>
            <a:endParaRPr lang="es-EC" baseline="0" dirty="0" smtClean="0"/>
          </a:p>
          <a:p>
            <a:r>
              <a:rPr lang="es-EC" baseline="0" dirty="0" smtClean="0"/>
              <a:t>SI LA RELACION B-C DEMUESTRA QUE ES MAYOR QUE 1 SE RECOMIENDA LA INVERSION, SI ES LO CONTRARIO COSTO ES MAYOR QUE BENEFICIO SE RECHAZA Y LO INTERESANTE ES QUE SI ES IGUAL A 1 ES INDIFERENTE PUEDE COMO NO PUEDE SER RENTABLE</a:t>
            </a:r>
          </a:p>
          <a:p>
            <a:endParaRPr lang="es-EC" baseline="0" dirty="0" smtClean="0"/>
          </a:p>
          <a:p>
            <a:r>
              <a:rPr lang="es-EC" baseline="0" dirty="0" smtClean="0"/>
              <a:t>ESO INDICA QUE POR CADA DÓLAR INVERTIDO SE OBTIENE UNA UTILIDAD DE 0,890884404</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41</a:t>
            </a:fld>
            <a:endParaRPr lang="es-EC"/>
          </a:p>
        </p:txBody>
      </p:sp>
    </p:spTree>
    <p:extLst>
      <p:ext uri="{BB962C8B-B14F-4D97-AF65-F5344CB8AC3E}">
        <p14:creationId xmlns:p14="http://schemas.microsoft.com/office/powerpoint/2010/main" xmlns="" val="291886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ESTE INSTRUMENTO FINANCIERO PERMITECONOCER EN QUE PUNTO LOS</a:t>
            </a:r>
            <a:r>
              <a:rPr lang="es-EC" baseline="0" dirty="0" smtClean="0"/>
              <a:t> INGRESOS TOTALES SON IGUALES A LOS COSTES TOTALESY DONDE NO HABRA NI UTILIDAD NI PÉRDIDA , APARTIR DE ALLI TODO ES UTILIDAD   408,240 ES INGRESOS TOTALES ANUALES</a:t>
            </a:r>
          </a:p>
          <a:p>
            <a:endParaRPr lang="es-EC" baseline="0" dirty="0" smtClean="0"/>
          </a:p>
          <a:p>
            <a:r>
              <a:rPr lang="es-EC" baseline="0" dirty="0" smtClean="0"/>
              <a:t>LO REQUIERO PARA CONCER DE FORMA ANTICIPADA EL NIVEL DE VENTAS REQUERIDO QUE NECESITO PARA NO PERDER NI GANAR, POR ESO DEBO PRODUCIR UN MINIMO QUE CUBRA COSTOS FIJOS Y VARIABLES.</a:t>
            </a:r>
          </a:p>
          <a:p>
            <a:endParaRPr lang="es-EC" baseline="0" dirty="0" smtClean="0"/>
          </a:p>
          <a:p>
            <a:r>
              <a:rPr lang="es-EC" baseline="0" dirty="0" smtClean="0"/>
              <a:t>COSTOS FIJO DE PRODUCCION MANO DE OBRA DIRECTA E INDRECTA Y VARIABLE MATERIA PRIMA</a:t>
            </a:r>
          </a:p>
          <a:p>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42</a:t>
            </a:fld>
            <a:endParaRPr lang="es-EC"/>
          </a:p>
        </p:txBody>
      </p:sp>
    </p:spTree>
    <p:extLst>
      <p:ext uri="{BB962C8B-B14F-4D97-AF65-F5344CB8AC3E}">
        <p14:creationId xmlns:p14="http://schemas.microsoft.com/office/powerpoint/2010/main" xmlns="" val="71915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ESTUDIO DE FACTIBILIDAD TIENE COMO OBJETIVOS PRINCIPALES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5</a:t>
            </a:fld>
            <a:endParaRPr lang="es-EC"/>
          </a:p>
        </p:txBody>
      </p:sp>
    </p:spTree>
    <p:extLst>
      <p:ext uri="{BB962C8B-B14F-4D97-AF65-F5344CB8AC3E}">
        <p14:creationId xmlns:p14="http://schemas.microsoft.com/office/powerpoint/2010/main" xmlns="" val="293677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CONOCER LA OFERTA, LA DEMANDA Y</a:t>
            </a:r>
            <a:r>
              <a:rPr lang="es-EC" baseline="0" dirty="0" smtClean="0"/>
              <a:t> LA DEMANDA INSATISFECHA DEL NUEVO PROYECTO, ANALIZANDO LAS CARACTERISTICAS DEL MERCADO Y DEFINIR SI ES VIABLE CONTINUAR CON EL ESTUDIO Y EL PROYECTO ES EL OBJETIVO DEL ESTUDIO DE MERCADO, PARA ELLO SE DEFINIRA EL MERCADO EN QUE SE INCURSIONARA, SE ANALIZARA EL ENTORNO DEL NUEVO PROYECTO, Y SE DETERMINARA LA EXISTENCIA DE DEMANDA INSATISFECHA EN EL MERCADO LOCAL, CON UN MEJOR SERVICIO FRENTE A LA COMPETENCIA</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6</a:t>
            </a:fld>
            <a:endParaRPr lang="es-EC"/>
          </a:p>
        </p:txBody>
      </p:sp>
    </p:spTree>
    <p:extLst>
      <p:ext uri="{BB962C8B-B14F-4D97-AF65-F5344CB8AC3E}">
        <p14:creationId xmlns:p14="http://schemas.microsoft.com/office/powerpoint/2010/main" xmlns="" val="88085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DM</a:t>
            </a:r>
            <a:r>
              <a:rPr lang="es-EC" baseline="0" dirty="0" smtClean="0"/>
              <a:t> DE QUITO ES SINONIMO DE AREA METROPOLITANA, PORQUE COLINDA EL AREA URBANA DE LA CAPITAL CON PARROQUIAS RURALES VECINAS Y CANTONES. </a:t>
            </a:r>
          </a:p>
          <a:p>
            <a:r>
              <a:rPr lang="es-EC" baseline="0" dirty="0" smtClean="0"/>
              <a:t>EL DISTRITO METROPOLITANO FUNCIONA COMO UN GOBIERNO AUTONOMO METROPOLITANO CON PODERES, LEYES Y AUTORIDAD SEGÚN LA CONSTITUCION DE LA REPUBLICA</a:t>
            </a:r>
          </a:p>
          <a:p>
            <a:r>
              <a:rPr lang="es-EC" baseline="0" dirty="0" smtClean="0"/>
              <a:t>EL D.M DE QUITO ESTA DIVIDIDO EN 8 ADMINISTRACIONES ZONALES PARA DESCENTRALIZAR LOS ORGANISMOS INSTITUCIONALES, Y MEJORAR EL SISTEMA DE GESTION PARTICIPATIVA</a:t>
            </a:r>
          </a:p>
          <a:p>
            <a:r>
              <a:rPr lang="es-EC" dirty="0" smtClean="0"/>
              <a:t>Y</a:t>
            </a:r>
            <a:r>
              <a:rPr lang="es-EC" baseline="0" dirty="0" smtClean="0"/>
              <a:t> SUBDIVIDIDO EN 65 PARROQUIAS, 32 URBANAS Y 33 RURALES</a:t>
            </a:r>
          </a:p>
          <a:p>
            <a:r>
              <a:rPr lang="es-EC" baseline="0" dirty="0" smtClean="0"/>
              <a:t>EL MERCADO A ESTUDIAR ESTA UBICADO EN EL BARRIO Y PARROQUIA IÑAQUITO</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7</a:t>
            </a:fld>
            <a:endParaRPr lang="es-EC"/>
          </a:p>
        </p:txBody>
      </p:sp>
    </p:spTree>
    <p:extLst>
      <p:ext uri="{BB962C8B-B14F-4D97-AF65-F5344CB8AC3E}">
        <p14:creationId xmlns:p14="http://schemas.microsoft.com/office/powerpoint/2010/main" xmlns="" val="110035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charset="0"/>
              <a:buNone/>
            </a:pPr>
            <a:r>
              <a:rPr lang="es-EC" dirty="0" smtClean="0"/>
              <a:t>SITUACION</a:t>
            </a:r>
            <a:r>
              <a:rPr lang="es-EC" baseline="0" dirty="0" smtClean="0"/>
              <a:t> ACTUAL DEL PRODUCTO, EXISTEN DIFERENTES TIPOS DE CARNE QUE PUEDEN SER DE AGRADO PARA EL CONSUMIDOR, VACUNA, PORCINA Y AVIAR</a:t>
            </a:r>
          </a:p>
          <a:p>
            <a:pPr marL="0" indent="0">
              <a:buFont typeface="Arial" charset="0"/>
              <a:buNone/>
            </a:pPr>
            <a:r>
              <a:rPr lang="es-EC" baseline="0" dirty="0" smtClean="0"/>
              <a:t>* DISTINTAS FORMAS DE PREPARACION: ASADO, AL HORNO, A LA PLANCHA, A LA PARRILLA, ETC</a:t>
            </a:r>
          </a:p>
          <a:p>
            <a:pPr marL="0" indent="0">
              <a:buFont typeface="Arial" charset="0"/>
              <a:buNone/>
            </a:pPr>
            <a:r>
              <a:rPr lang="es-EC" baseline="0" dirty="0" smtClean="0"/>
              <a:t>* PRODUCTOS COMO QUESOS Y CEREAL MOROCHO, EMPLEADO EN LAS EMPANADAS</a:t>
            </a:r>
          </a:p>
          <a:p>
            <a:pPr marL="0" indent="0">
              <a:buFont typeface="Arial" charset="0"/>
              <a:buNone/>
            </a:pPr>
            <a:r>
              <a:rPr lang="es-EC" baseline="0" dirty="0" smtClean="0"/>
              <a:t>* DEFINICION, AL SER LA CALIDAD, EL VALOR MAS IMPORTANTE Y DE DIFERENCIACION, PINCHONADA PINCHOS, CHORIZOS Y EMPANADAS ES UN PRODUCTO NORMADO POR EL MINISTERIO DE SALUD, RIGENTE PARA TODOS QUIENES PRODUCEN, FABRICAN O SUMINISTRAN ALIMENTOS, POR LO QUE ES OBLIGATORIA LA IMPLEMENTACION DE UNA NORMATIVA SANITARIA Y DE SEGURIDAD PUBLICA APLICABLE A CADA UNA DE LAS ETAPAS DE LA CADENA PRODUCTIVA, DESDE LA OBTENCION DE MATERIAS PRIMAS HASTA EL PRODUCTO FINAL.</a:t>
            </a:r>
          </a:p>
          <a:p>
            <a:pPr marL="171450" indent="-171450">
              <a:buFont typeface="Arial" charset="0"/>
              <a:buChar char="•"/>
            </a:pPr>
            <a:r>
              <a:rPr lang="es-EC" baseline="0" dirty="0" smtClean="0"/>
              <a:t>RESPECTO A LAS CARACTERISTICAS DEL PRODUCTO, SE DETERMINA QUE LA CARNE  ES LA ESPECIALIDAD DEL RESTAURANTE,  PRESENTE EN PINCHOS Y CHORIZOS, Y ACOMPAÑADOS DE UNA EMPANADA DE MOROCHO RELLENA DE QUESO MOZARELLA</a:t>
            </a:r>
          </a:p>
          <a:p>
            <a:pPr marL="0" indent="0">
              <a:buFont typeface="Arial" charset="0"/>
              <a:buNone/>
            </a:pPr>
            <a:r>
              <a:rPr lang="es-EC" baseline="0" dirty="0" smtClean="0"/>
              <a:t>* SON ALIMENTOS FRESCOS, NO DURADEROS Y LISTOS PARA EL CONSUMO, POR LO TANTO SON PERECEDEROS Y UN BIEN FINAL DE CONSUMO</a:t>
            </a:r>
          </a:p>
          <a:p>
            <a:pPr marL="0" indent="0">
              <a:buFont typeface="Arial" charset="0"/>
              <a:buNone/>
            </a:pPr>
            <a:r>
              <a:rPr lang="es-EC" baseline="0" dirty="0" smtClean="0"/>
              <a:t>* EL PRODUCTO SERA CONOCIDO EN EL MERCADO ALIMENTARIO COMO PINCHONADA Y SALDRAN A LA VENTA BAJO ESTA MARCA</a:t>
            </a:r>
          </a:p>
          <a:p>
            <a:pPr marL="0" indent="0">
              <a:buFont typeface="Arial" charset="0"/>
              <a:buNone/>
            </a:pPr>
            <a:r>
              <a:rPr lang="es-EC" baseline="0" dirty="0" smtClean="0"/>
              <a:t>* EL PRODUCTO SE SERVIRA EN LA MESA, EN CANASTILLAS DE MIMBRE O PARA LLEVAR EN PRACTICAS CAJAS DE CARTON CON EL LOGO PINCHONADA </a:t>
            </a: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8</a:t>
            </a:fld>
            <a:endParaRPr lang="es-EC"/>
          </a:p>
        </p:txBody>
      </p:sp>
    </p:spTree>
    <p:extLst>
      <p:ext uri="{BB962C8B-B14F-4D97-AF65-F5344CB8AC3E}">
        <p14:creationId xmlns:p14="http://schemas.microsoft.com/office/powerpoint/2010/main" xmlns="" val="427379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a:t>
            </a:r>
            <a:r>
              <a:rPr lang="es-EC" baseline="0" dirty="0" smtClean="0"/>
              <a:t> CUMPLIR CON LOS OBJETIVOS DEL ESTUDIO, SELECCIONE Y DESARROLLE UN DISEÑO DE INVESTIGACION ESPECÍFICO PARA LA INVESTIGACIÓN Y EL ALCANCE QUE TENDRÁ LA MISMA, AQUÍ SE TOMARA EN CUENTA EL FACTOR TIEMPO O VECES EN QUE SE RECOLECTAN DATOS. </a:t>
            </a:r>
          </a:p>
          <a:p>
            <a:endParaRPr lang="es-EC" baseline="0" dirty="0" smtClean="0"/>
          </a:p>
          <a:p>
            <a:r>
              <a:rPr lang="es-EC" baseline="0" dirty="0" smtClean="0"/>
              <a:t> ES IMPORTANTE DEJAR CLARO QUE NINGUN TIPO DE DISEÑO ES MEJOR QUE OTRO, SINO QUE SE ELIGE EL DISEÑO DE INVESTIGACION DE ACUERDO AL ENFOQUE SELECCIONADO, EL PLANTEAMIENTO DEL PROBLEMA Y COMO DIJE EL ALCANCE DE LA INVESTIGACION. PUEDEN UTILIZARCE UNO O MAS DISEÑOS.</a:t>
            </a:r>
            <a:r>
              <a:rPr lang="es-EC" dirty="0" smtClean="0"/>
              <a:t> </a:t>
            </a:r>
          </a:p>
          <a:p>
            <a:endParaRPr lang="es-EC" dirty="0" smtClean="0"/>
          </a:p>
          <a:p>
            <a:r>
              <a:rPr lang="es-EC" dirty="0" smtClean="0"/>
              <a:t>PARA</a:t>
            </a:r>
            <a:r>
              <a:rPr lang="es-EC" baseline="0" dirty="0" smtClean="0"/>
              <a:t> BUSCAR LA INFORMACION DIRECTAMENTE DE LAS FUENTES PRIMARIAS, SE ESTUDIARA EL MERCADO CON LA SIGUIENTE METODOLOGIA</a:t>
            </a:r>
          </a:p>
          <a:p>
            <a:pPr marL="171450" indent="-171450">
              <a:buFont typeface="Arial" charset="0"/>
              <a:buChar char="•"/>
            </a:pPr>
            <a:endParaRPr lang="es-EC" dirty="0" smtClean="0"/>
          </a:p>
          <a:p>
            <a:pPr marL="171450" indent="-171450">
              <a:buFont typeface="Arial" charset="0"/>
              <a:buChar char="•"/>
            </a:pPr>
            <a:r>
              <a:rPr lang="es-EC" dirty="0" smtClean="0"/>
              <a:t>INICIA</a:t>
            </a:r>
            <a:r>
              <a:rPr lang="es-EC" baseline="0" dirty="0" smtClean="0"/>
              <a:t> COMO UN ESTUDIO EXPLORATORIO, DEBIDO A QUE ES PROYECTO NUEVO Y NO EXISTEN ANTECEDENTES APLICABLES AL CONTEXTO DE MI ESTUDIO.  ASI MISMO A PESAR DE QUE EXISTEN TEMAS PARECIDOS , YO VISIONE Y LE DI UN SENTIDO DIFERENTE, POR ELLO LAS VARIABLES EMPLEADAS SON UNICAS PARA MI ESTUDIO Y SON SU FUNDAMENTO. </a:t>
            </a:r>
          </a:p>
          <a:p>
            <a:pPr marL="171450" indent="-171450">
              <a:buFont typeface="Arial" charset="0"/>
              <a:buChar char="•"/>
            </a:pPr>
            <a:endParaRPr lang="es-EC" baseline="0" dirty="0" smtClean="0"/>
          </a:p>
          <a:p>
            <a:pPr marL="171450" indent="-171450">
              <a:buFont typeface="Arial" charset="0"/>
              <a:buChar char="•"/>
            </a:pPr>
            <a:r>
              <a:rPr lang="es-EC" baseline="0" dirty="0" smtClean="0"/>
              <a:t>LAS VARIABLES DE OTROS ESTUDIOS FUERON EMPLEADAS PARA ESOS ESTUDIOS Y NO ESTAN A LA MEDIDA DE MI ESTUDIO. ADEMAS DEBIDO A QUE ES UNA INVESTIGACION A GRUPOS NO EQUIPARABLES EN SUELDOS, SALARIOS , EDADES, SEXO, ETC. DEBO LIMITARSE A QUE SEA UN ESTUDIO DESCRIPTIVO</a:t>
            </a:r>
          </a:p>
          <a:p>
            <a:pPr marL="171450" indent="-171450">
              <a:buFont typeface="Arial" charset="0"/>
              <a:buChar char="•"/>
            </a:pPr>
            <a:endParaRPr lang="es-EC" baseline="0" dirty="0" smtClean="0"/>
          </a:p>
          <a:p>
            <a:pPr marL="171450" indent="-171450">
              <a:buFont typeface="Arial" charset="0"/>
              <a:buChar char="•"/>
            </a:pPr>
            <a:r>
              <a:rPr lang="es-EC" baseline="0" dirty="0" smtClean="0"/>
              <a:t>DEBIDO A QUE MI ESTUDIO MOSTRARÁ RESULTADOS Y NADA MAS, FINALIZA COMO UN ESTUDIO DESCRIPTIVO. EL OBJETIVO FINAL DE LA INVESTIGACION NO PRETENDE RELACIONAR VARIABLES NI EXPLICAR LA RELACION EXISTENTE ENTRE LAS MISMAS. SOLAMENTE OBSERVA, REGISTRA, DESCRIBO Y MUESTRO Y CONTEXTUALIZO. EN NINGUN MOMENTO LAS RELACIONO.</a:t>
            </a:r>
          </a:p>
          <a:p>
            <a:pPr marL="171450" indent="-171450">
              <a:buFont typeface="Arial" charset="0"/>
              <a:buChar char="•"/>
            </a:pPr>
            <a:endParaRPr lang="es-EC" baseline="0" dirty="0" smtClean="0"/>
          </a:p>
          <a:p>
            <a:pPr marL="0" indent="0">
              <a:buFont typeface="Arial" pitchFamily="34" charset="0"/>
              <a:buNone/>
            </a:pPr>
            <a:endParaRPr lang="es-EC" baseline="0" dirty="0" smtClean="0"/>
          </a:p>
          <a:p>
            <a:pPr marL="171450" indent="-171450">
              <a:buFont typeface="Arial" charset="0"/>
              <a:buChar char="•"/>
            </a:pPr>
            <a:r>
              <a:rPr lang="es-EC" baseline="0" dirty="0" smtClean="0"/>
              <a:t>EL DISEÑO DE MI INVESTIGACION SENALA EL CAMINO Y LO QUE DEBO HACER PARA ALCANZAR LOS OBJETIVOS DEL ESTUDIO Y PARA CONTESTAR LAS INTERROGANTES DE CONOCIMIENTO DE MI TARGET GROUP. </a:t>
            </a:r>
          </a:p>
          <a:p>
            <a:pPr marL="171450" indent="-171450">
              <a:buFont typeface="Arial" charset="0"/>
              <a:buChar char="•"/>
            </a:pPr>
            <a:endParaRPr lang="es-EC" baseline="0" dirty="0" smtClean="0"/>
          </a:p>
          <a:p>
            <a:pPr marL="171450" indent="-171450">
              <a:buFont typeface="Arial" pitchFamily="34" charset="0"/>
              <a:buChar char="•"/>
            </a:pPr>
            <a:r>
              <a:rPr lang="es-EC" baseline="0" dirty="0" smtClean="0"/>
              <a:t>DISEÑOS TRANSECCIONAL O TRANSVERSAL PORQUE SE RECOLECTAN DATOS EN UN SOLO MOMENTO, EN UN TIEMPO UNICO, EL PROPOSITO ES DESCRIBIR VARIABLES  COMO COMUNIDADES, EVENTOS, FENOMENOS O CONTEXTOS, ES DECIR COMO TOMAR UNA FOTOGRAFIA DE ALGO QUE PASO. (EJM EMOCIONES, EXPERIENCIAS, PERCEPCIONES, ACTITUES, ETC) AQUÍ VOY A MEDIR GUSTOS PREFERECNIAS NECESIDADES, PARA DETERMINAR DEMANDA INSATISFECHA.</a:t>
            </a:r>
          </a:p>
          <a:p>
            <a:pPr marL="171450" indent="-171450">
              <a:buFont typeface="Arial" pitchFamily="34" charset="0"/>
              <a:buChar char="•"/>
            </a:pPr>
            <a:endParaRPr lang="es-EC" baseline="0" dirty="0" smtClean="0"/>
          </a:p>
          <a:p>
            <a:pPr marL="0" indent="0">
              <a:buFont typeface="Arial" charset="0"/>
              <a:buNone/>
            </a:pPr>
            <a:r>
              <a:rPr lang="es-EC" baseline="0" dirty="0" smtClean="0"/>
              <a:t>DEBIDO A QUE LA OBTENCION DE DATOS SE REALIZARA POR UNA SOLA VEZ A CADA UNIDAD DE ANALISIS Y UTILIZARE LA ENCUESTA COMO UNICO INSTRUMENTO DE RECOLECCION DE DATOS Y EN NINGUN MOMENTO SE MANIPULARAN LOS DATOS, EL DISEÑO SERA INVESTIGACION NO EXPERIMENTAL DE DISEÑO TRANSECCIONAL O TRANSVERSAL </a:t>
            </a:r>
          </a:p>
          <a:p>
            <a:pPr marL="0" indent="0">
              <a:buFont typeface="Arial" charset="0"/>
              <a:buNone/>
            </a:pPr>
            <a:endParaRPr lang="es-EC" baseline="0" dirty="0" smtClean="0"/>
          </a:p>
          <a:p>
            <a:pPr marL="171450" indent="-171450">
              <a:buFont typeface="Arial" charset="0"/>
              <a:buChar char="•"/>
            </a:pPr>
            <a:r>
              <a:rPr lang="es-EC" baseline="0" dirty="0" smtClean="0"/>
              <a:t>YO PODRIA HABER ESCOGIDO UNO A VARIOS DISEÑOS COMO INV. EXPERIMENTAL O CUASIEXPERIMENTAL PARA RECOLECTAR DATOS PERO, BUSCARE LA INFORMACION TAL Y COMO SE DAN EN SU CONTEXTO Y AMBIENTE NATURAL, SIN CONTRUIR NINGUNA SITUACION, SOLO OBSERVARE Y ANALIZARE SITUACIONES YA EXSISTENTES NO PROVOCADAS , LAS VARIABLES INDEPENDIENTES YA OCURRIERON NO ES POSIBLE MANIPULARLAS  PARA POSTERIORMENTE ANALIZAR LA INFORMACION RECOLECTADA Y MOSTRAR CUANTITATIVAMENTE LOS RESULTADOS Y  TAMBIEN A QUE DISPONGO DE RECURSOS LIMITADOS, ADICIONAMENTE POSEO  CORTO TIEMPO Y MI INEXPERIENCIA POR SER PRIMERIZA EN LA INVESTIGACION. </a:t>
            </a:r>
          </a:p>
          <a:p>
            <a:pPr marL="171450" indent="-171450">
              <a:buFont typeface="Arial" charset="0"/>
              <a:buChar char="•"/>
            </a:pPr>
            <a:endParaRPr lang="es-EC" baseline="0" dirty="0" smtClean="0"/>
          </a:p>
          <a:p>
            <a:pPr marL="171450" indent="-171450">
              <a:buFont typeface="Arial" charset="0"/>
              <a:buChar char="•"/>
            </a:pPr>
            <a:r>
              <a:rPr lang="es-EC" baseline="0" dirty="0" smtClean="0"/>
              <a:t>EN UN ESTUDIO NO EXPERIMENTAL NO  SE CONSTRUYE LA SITUACION , NI SE MANIPULA DE MANERA INTENCIONAL A LA VARIABLE INDEPENDIENTE , TAMPOCO SE ASIGNAN AL AZAR LOS SUJETOS POR INVESTIGAR </a:t>
            </a:r>
          </a:p>
          <a:p>
            <a:pPr marL="171450" indent="-171450">
              <a:buFont typeface="Arial" charset="0"/>
              <a:buChar char="•"/>
            </a:pPr>
            <a:endParaRPr lang="es-EC" baseline="0" dirty="0" smtClean="0"/>
          </a:p>
          <a:p>
            <a:pPr marL="171450" indent="-171450">
              <a:buFont typeface="Arial" charset="0"/>
              <a:buChar char="•"/>
            </a:pPr>
            <a:r>
              <a:rPr lang="es-EC" baseline="0" dirty="0" smtClean="0"/>
              <a:t>EXPERIMENTO ENFADAR INTENCIONALMENTE A UNA PERSONA Y VER SUS REACCIONES</a:t>
            </a:r>
          </a:p>
          <a:p>
            <a:pPr marL="171450" indent="-171450">
              <a:buFont typeface="Arial" charset="0"/>
              <a:buChar char="•"/>
            </a:pPr>
            <a:endParaRPr lang="es-EC" baseline="0" dirty="0" smtClean="0"/>
          </a:p>
          <a:p>
            <a:pPr marL="171450" indent="-171450">
              <a:buFont typeface="Arial" charset="0"/>
              <a:buChar char="•"/>
            </a:pPr>
            <a:r>
              <a:rPr lang="es-EC" baseline="0" dirty="0" smtClean="0"/>
              <a:t>NO EXPERIMENTO VER LAS REACCIONES DE ESA PERSONA CUANDO LLEGA ENFADADA.</a:t>
            </a:r>
          </a:p>
          <a:p>
            <a:pPr marL="171450" indent="-171450">
              <a:buFont typeface="Arial" charset="0"/>
              <a:buChar char="•"/>
            </a:pPr>
            <a:endParaRPr lang="es-EC" baseline="0" dirty="0" smtClean="0"/>
          </a:p>
          <a:p>
            <a:pPr marL="171450" indent="-171450">
              <a:buFont typeface="Arial" charset="0"/>
              <a:buChar char="•"/>
            </a:pPr>
            <a:r>
              <a:rPr lang="es-EC" baseline="0" dirty="0" smtClean="0"/>
              <a:t>POSTERIORMENTE EVALUO LOS SUJETOS, CUANTIFICO Y ENCUENTRO TENDENCIAS DE CONSUMO.</a:t>
            </a:r>
          </a:p>
          <a:p>
            <a:pPr marL="171450" indent="-171450">
              <a:buFont typeface="Arial" charset="0"/>
              <a:buChar char="•"/>
            </a:pPr>
            <a:endParaRPr lang="es-EC" baseline="0" dirty="0" smtClean="0"/>
          </a:p>
          <a:p>
            <a:pPr marL="171450" indent="-171450">
              <a:buFont typeface="Arial" charset="0"/>
              <a:buChar char="•"/>
            </a:pPr>
            <a:r>
              <a:rPr lang="es-EC" baseline="0" dirty="0" smtClean="0"/>
              <a:t>LO QUE BUSCO ES CONFIRMAR SI HAY DEMANDA INSATISFECHA EN EL MERCADO, Y TODAS LAS PREGUNTAS Y ACTIVIDADES QUE POSTERIORMENTE DESARROLLO SE REFIEREN A ENCONTRAR ESA INTERROGANTE.</a:t>
            </a:r>
          </a:p>
          <a:p>
            <a:pPr marL="171450" indent="-171450">
              <a:buFont typeface="Arial" charset="0"/>
              <a:buChar char="•"/>
            </a:pPr>
            <a:endParaRPr lang="es-EC" baseline="0" dirty="0" smtClean="0"/>
          </a:p>
          <a:p>
            <a:pPr marL="171450" indent="-171450">
              <a:buFont typeface="Arial" charset="0"/>
              <a:buChar char="•"/>
            </a:pPr>
            <a:r>
              <a:rPr lang="es-EC" baseline="0" dirty="0" smtClean="0"/>
              <a:t>INVESTIGACION  TRANSECCIONAL DESCRIPTIVA PORQUE </a:t>
            </a:r>
            <a:r>
              <a:rPr lang="es-EC" baseline="0" dirty="0" err="1" smtClean="0"/>
              <a:t>PORQUE</a:t>
            </a:r>
            <a:r>
              <a:rPr lang="es-EC" baseline="0" dirty="0" smtClean="0"/>
              <a:t> UBICARE, CATEGORIZARE Y PORPORCIONARE UNA VISION DE UNA COMUNIDAD O SITUACIONES Y DESCTRIBIRE A ESA COMUNIDAD, EVENTO, CONTEXTO, FENOMENO O SITUACION.  ES DECIR MUESTRAN UN PANORAMA DEL ESTADO DE UNA O MAS VARIABLES EN UNO O MS GRUPOS DE PERSONAS, OBJETOS EN FORMA CUANTITATIVA. </a:t>
            </a:r>
          </a:p>
          <a:p>
            <a:pPr marL="171450" indent="-171450">
              <a:buFont typeface="Arial" charset="0"/>
              <a:buChar char="•"/>
            </a:pP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9</a:t>
            </a:fld>
            <a:endParaRPr lang="es-EC"/>
          </a:p>
        </p:txBody>
      </p:sp>
    </p:spTree>
    <p:extLst>
      <p:ext uri="{BB962C8B-B14F-4D97-AF65-F5344CB8AC3E}">
        <p14:creationId xmlns:p14="http://schemas.microsoft.com/office/powerpoint/2010/main" xmlns="" val="1065623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a:t>
            </a:r>
            <a:r>
              <a:rPr lang="es-EC" baseline="0" dirty="0" smtClean="0"/>
              <a:t> CONTINUACION MOSTRARE COMO DETERMINE EL TAMAÑO ADECUADO DE LA MUESTRA, CON EL OBJETO DE QUE SEA REPRESENTATIVA DE LA POBLACION PARA, CON LA INTENCION DE GENERALIZAR LOS RESULTADOS</a:t>
            </a:r>
          </a:p>
          <a:p>
            <a:pPr marL="0" indent="0">
              <a:buFont typeface="Arial" charset="0"/>
              <a:buNone/>
            </a:pPr>
            <a:r>
              <a:rPr lang="es-EC" baseline="0" dirty="0" smtClean="0"/>
              <a:t>* LA MUESTRA SE UTILIZA POR ECONOMIA DE TIEMPO Y RECURSOS</a:t>
            </a:r>
          </a:p>
          <a:p>
            <a:pPr marL="0" indent="0">
              <a:buFont typeface="Arial" charset="0"/>
              <a:buNone/>
            </a:pPr>
            <a:r>
              <a:rPr lang="es-EC" baseline="0" dirty="0" smtClean="0"/>
              <a:t>* LA PREGUNTA INICIAL FUE SOBRE QUIENES RECOLECTARE LA INFORMACION, ENTONCES, PRIMERO DEFINI LOS SUJETOS SOBRE LOS CUALES SE HABRAN DE RECOLECTAR LOS DATOS  (DEFINI MI TARGET GROUP) PARA LOGRAR COHERENCIA ENTRE LOS OBJETIVOS DE LA INVESTIGACION Y LA UNIDAD DE ANALISIS DE LA MISMA INVESTIGACION </a:t>
            </a:r>
          </a:p>
          <a:p>
            <a:pPr marL="171450" indent="-171450">
              <a:buFont typeface="Arial" charset="0"/>
              <a:buChar char="•"/>
            </a:pPr>
            <a:r>
              <a:rPr lang="es-EC" baseline="0" dirty="0" smtClean="0"/>
              <a:t>PARA SELECCIONAR LA MUESTRA, PRIMERAMENTE DEFINI LA UNIDAD DE ANALISIS (PERSONAS) SOBRE QUIENES RECOLECTAR DATOS (TARGET GROUP)</a:t>
            </a:r>
          </a:p>
          <a:p>
            <a:pPr marL="0" indent="0">
              <a:buFont typeface="Arial" charset="0"/>
              <a:buNone/>
            </a:pPr>
            <a:r>
              <a:rPr lang="es-EC" baseline="0" dirty="0" smtClean="0"/>
              <a:t>* MI TARGET GRUPO CUMPLE CON CRITERIOS QUE CONSIDERE PORQUE ME PERMITEN CUMPLIR EL OBJETIVO DEL ESTUDIO, QUE ES LEVANTAR INFORMACION EN FORMA TRANSPARENTE </a:t>
            </a:r>
          </a:p>
          <a:p>
            <a:pPr marL="171450" indent="-171450">
              <a:buFont typeface="Arial" charset="0"/>
              <a:buChar char="•"/>
            </a:pPr>
            <a:r>
              <a:rPr lang="es-EC" baseline="0" dirty="0" smtClean="0"/>
              <a:t>TENER EN UN ESTUDIO UNA POBLACION MAS GRANDE NO IMPLICA QUE LA CALIDAD DE MI TRABAJO SEA MEJOR, POR ELLO LA CALIDAD DE ESTA INVESTIGACION CONSISTE EN DELIMITAR CLARAMENTE LA POBLACION Y EXCLUYENDO A PERSONAS QUE NO SE AJUSTABAN AL TARGET GROUP DEFINIDO PARA EL LEVANTAMIENTO DE LA INFORMACION</a:t>
            </a:r>
          </a:p>
          <a:p>
            <a:pPr marL="171450" indent="-171450">
              <a:buFont typeface="Arial" pitchFamily="34" charset="0"/>
              <a:buChar char="•"/>
            </a:pPr>
            <a:r>
              <a:rPr lang="es-EC" baseline="0" dirty="0" smtClean="0"/>
              <a:t>SI BIEN EXISTEN DIFERENTES TIPOS DE MUESTRAS AQUÍ SE TRATA DE ELEGIR LA QUE MAS CONVIENE AL ESTUDI PORQUE SERA LA ESCENCIA DE LA POBLACION, BASICAMENTE HAY DOS TIPOS D EMUESTRAS PROBABILISTICA  Y NO PROBABILISTICAS. PARA EL ESTUDIO LA MUESTRA ELEGIDA EN LA PROBABILISTICA DONDE TODOS LOS SUJETOS DE LA POBLACION, TIENEN LA MISMA POSIBILIDAD DE SER ESCOGIDOS, MIENTRAS QUE NO PROBALISTICA LA ELECCION DE SUJETOS NO DEPENDE DE LA PROBABILIDAD, SINO DE MI DESICION.</a:t>
            </a:r>
          </a:p>
          <a:p>
            <a:pPr marL="171450" indent="-171450">
              <a:buFont typeface="Arial" charset="0"/>
              <a:buChar char="•"/>
            </a:pPr>
            <a:r>
              <a:rPr lang="es-EC" baseline="0" dirty="0" smtClean="0"/>
              <a:t>PARA DEFINIR LA MUESTRA SE DETERMINA EL MARGEN DE ERROR PRIMERAMENTE, EN PROCURA DE REDUCIR EL PORCENTAJE DE ERROR</a:t>
            </a:r>
          </a:p>
          <a:p>
            <a:pPr marL="171450" indent="-171450">
              <a:buFont typeface="Arial" charset="0"/>
              <a:buChar char="•"/>
            </a:pPr>
            <a:r>
              <a:rPr lang="es-EC" baseline="0" dirty="0" smtClean="0"/>
              <a:t>DESPUES CALCULO EL TAMAÑO DE LA MUESTRA EMPLEANDO LA SIGUIENTE FORMULA PARA POBLACIONES FINITAS CON UNA POBLACION DE 40492 PERSONAS SEGÚN CENSO POBLACIONAL DEL INEC 2010</a:t>
            </a:r>
          </a:p>
          <a:p>
            <a:pPr marL="171450" indent="-171450">
              <a:buFont typeface="Arial" charset="0"/>
              <a:buChar char="•"/>
            </a:pPr>
            <a:endParaRPr lang="es-EC" baseline="0" dirty="0" smtClean="0"/>
          </a:p>
          <a:p>
            <a:pPr marL="171450" indent="-171450">
              <a:buFont typeface="Arial" charset="0"/>
              <a:buChar char="•"/>
            </a:pPr>
            <a:r>
              <a:rPr lang="es-EC" baseline="0" dirty="0" smtClean="0"/>
              <a:t>EL MARGEN DE ERRO LO DEFINI YO .</a:t>
            </a:r>
          </a:p>
          <a:p>
            <a:pPr marL="171450" indent="-171450">
              <a:buFont typeface="Arial" charset="0"/>
              <a:buChar char="•"/>
            </a:pPr>
            <a:endParaRPr lang="es-EC" baseline="0" dirty="0" smtClean="0"/>
          </a:p>
          <a:p>
            <a:pPr marL="171450" indent="-171450">
              <a:buFont typeface="Arial" charset="0"/>
              <a:buChar char="•"/>
            </a:pPr>
            <a:r>
              <a:rPr lang="es-EC" baseline="0" dirty="0" smtClean="0"/>
              <a:t>ELEGI UNA MUESTRA PROBA EN LUGAR DE LA NO PROBAB. PORQUE DESEABA QUE LA MUESTRA SEA REPRESENTATIVA DE LA POBLACION, SINO FUERA NECESARIO QUE SEA REPRESENTATIVA PODRIA SER LA NO PROBAB.  POR EJEMPLO DEBE REPRESENTAR A LA POBLACION DEL DM DE QUITO, POR EL CONTRARIO SI SOLAMENTE QUIERO CONOCER A LOS SUJETOS Y NO GENERALIZAR ENTONCES ME QUEDARIA CON UNA NO PROBABILISTICA., PORQUE LO QUE GUSTEN O PREFIERAN NO NECESARIAMENTE SE APLICA A LOS DEMAS.  AQUÍ TENGO BASTANTE SEGURIDAD DE QUE LO QUE OBTUVE EN MI MUESTRA CORRESPONDE A MI POBLACION, CON LAS NO PROBABILISTICAS ESPECULO PERO NO TENGO SEGURIDAD.  COMO DESEO CONOCER LAS PREFERENCIAS DEL QUITEÑO Y COSTUMBRES ELIGO LA MUESTRA PROBABILISTICA PORQUE QUIERO GENERALIZAR A LA POBLACION</a:t>
            </a:r>
          </a:p>
          <a:p>
            <a:pPr marL="0" indent="0">
              <a:buFont typeface="Arial" charset="0"/>
              <a:buNone/>
            </a:pPr>
            <a:r>
              <a:rPr lang="es-EC" baseline="0" dirty="0" smtClean="0"/>
              <a:t>*LAS MUESTRAS PROBABILISTICAS PERMITEN MEDIRSE EL TAMAÑO DE ERROR EN LAS PREDICCIONES, PARA REDUCIR AL MINIMO EL ERROR </a:t>
            </a:r>
          </a:p>
          <a:p>
            <a:pPr marL="171450" indent="-171450">
              <a:buFont typeface="Arial" charset="0"/>
              <a:buChar char="•"/>
            </a:pPr>
            <a:r>
              <a:rPr lang="es-EC" baseline="0" dirty="0" smtClean="0"/>
              <a:t>LAS MUESTRAS PROBABLISTICAS SON ESCENCIALES EN DISEÑOS TRANSECCIONALES POR ENCUESTAS Y TODOS LOS ELEMENTOS DE LA POBLACION TIENEN UNA MISMA PROBABILIDAD DE SER ELEGIDOS. </a:t>
            </a:r>
          </a:p>
          <a:p>
            <a:pPr marL="171450" indent="-171450">
              <a:buFont typeface="Arial" charset="0"/>
              <a:buChar char="•"/>
            </a:pPr>
            <a:r>
              <a:rPr lang="es-EC" baseline="0" dirty="0" smtClean="0"/>
              <a:t>LOS RESULTADOS DE LAS MUESTRAS PROBABILISTICAS SON MUY PARECIDOS A LOS DE LA POBLACION, ES DECIR DAN ESTIMADOS PRECISOS DEL CONJUNTO MAYOR QUE ES LA POBLACION. </a:t>
            </a:r>
          </a:p>
          <a:p>
            <a:pPr marL="171450" indent="-171450">
              <a:buFont typeface="Arial" charset="0"/>
              <a:buChar char="•"/>
            </a:pPr>
            <a:r>
              <a:rPr lang="es-EC" baseline="0" dirty="0" smtClean="0"/>
              <a:t>PARA DEFINIR EL TAMAÑO DE LA MUESTRA PROBABILISTICAS NECESITO: 1. DETERMINAR EL TAMANO DE LA MUESTRA n, Y SELECCIONAR LOS ELEMENTOS MUESTRALES, PARA QUE TODO TENGAS LA MISMA POSIBILIDAD DE SER ELEGIDOS.</a:t>
            </a:r>
          </a:p>
          <a:p>
            <a:pPr marL="0" indent="0">
              <a:buFont typeface="Arial" charset="0"/>
              <a:buNone/>
            </a:pPr>
            <a:r>
              <a:rPr lang="es-EC" baseline="0" dirty="0" smtClean="0"/>
              <a:t>* </a:t>
            </a:r>
          </a:p>
          <a:p>
            <a:pPr marL="171450" indent="-171450">
              <a:buFont typeface="Arial" charset="0"/>
              <a:buChar char="•"/>
            </a:pPr>
            <a:endParaRPr lang="es-EC" baseline="0" dirty="0" smtClean="0"/>
          </a:p>
          <a:p>
            <a:pPr marL="171450" indent="-171450">
              <a:buFont typeface="Arial" charset="0"/>
              <a:buChar char="•"/>
            </a:pPr>
            <a:endParaRPr lang="es-EC" dirty="0"/>
          </a:p>
        </p:txBody>
      </p:sp>
      <p:sp>
        <p:nvSpPr>
          <p:cNvPr id="4" name="3 Marcador de número de diapositiva"/>
          <p:cNvSpPr>
            <a:spLocks noGrp="1"/>
          </p:cNvSpPr>
          <p:nvPr>
            <p:ph type="sldNum" sz="quarter" idx="10"/>
          </p:nvPr>
        </p:nvSpPr>
        <p:spPr/>
        <p:txBody>
          <a:bodyPr/>
          <a:lstStyle/>
          <a:p>
            <a:fld id="{81B3496E-1B31-476D-B115-5BF5C51802A2}" type="slidenum">
              <a:rPr lang="es-EC" smtClean="0"/>
              <a:pPr/>
              <a:t>10</a:t>
            </a:fld>
            <a:endParaRPr lang="es-EC"/>
          </a:p>
        </p:txBody>
      </p:sp>
    </p:spTree>
    <p:extLst>
      <p:ext uri="{BB962C8B-B14F-4D97-AF65-F5344CB8AC3E}">
        <p14:creationId xmlns:p14="http://schemas.microsoft.com/office/powerpoint/2010/main" xmlns="" val="3083807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p:oleObj spid="_x0000_s26796"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p:spPr>
        <p:txBody>
          <a:bodyPr/>
          <a:lstStyle/>
          <a:p>
            <a:pPr>
              <a:defRPr/>
            </a:pPr>
            <a:endParaRPr lang="es-ES" sz="1400">
              <a:ea typeface="ＭＳ Ｐゴシック" charset="0"/>
            </a:endParaRPr>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p:spPr>
        <p:txBody>
          <a:bodyPr/>
          <a:lstStyle/>
          <a:p>
            <a:pPr algn="ctr">
              <a:defRPr/>
            </a:pPr>
            <a:endParaRPr lang="es-ES" sz="1400">
              <a:ea typeface="ＭＳ Ｐゴシック" charset="0"/>
            </a:endParaRPr>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p:spPr>
        <p:txBody>
          <a:bodyPr/>
          <a:lstStyle/>
          <a:p>
            <a:pPr>
              <a:defRPr/>
            </a:pPr>
            <a:endParaRPr lang="es-ES" sz="1400">
              <a:ea typeface="ＭＳ Ｐゴシック" charset="0"/>
            </a:endParaRPr>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p:spPr>
        <p:txBody>
          <a:bodyPr/>
          <a:lstStyle/>
          <a:p>
            <a:pPr algn="ctr">
              <a:defRPr/>
            </a:pPr>
            <a:endParaRPr lang="es-ES" sz="1400">
              <a:ea typeface="ＭＳ Ｐゴシック" charset="0"/>
            </a:endParaRPr>
          </a:p>
        </p:txBody>
      </p:sp>
      <p:pic>
        <p:nvPicPr>
          <p:cNvPr id="7" name="Picture 48" descr="bannner 2"/>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p:spPr>
        <p:txBody>
          <a:bodyPr wrap="none" anchor="ctr"/>
          <a:lstStyle/>
          <a:p>
            <a:pPr>
              <a:defRPr/>
            </a:pPr>
            <a:endParaRPr lang="es-ES">
              <a:ea typeface="ＭＳ Ｐゴシック" charset="0"/>
            </a:endParaRPr>
          </a:p>
        </p:txBody>
      </p:sp>
      <p:pic>
        <p:nvPicPr>
          <p:cNvPr id="9" name="Imagen 14"/>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79388" y="188913"/>
            <a:ext cx="320357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474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‹Nº›</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9C96367-2F2B-4F6E-ACF4-15FA13738E10}" type="datetime1">
              <a:rPr lang="en-US" smtClean="0"/>
              <a:pPr/>
              <a:t>11/14/2014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4DB246E-8FD1-42FF-94A4-E4133095C37A}" type="datetime1">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F8ADFA-7142-4015-85E6-1712F15FA709}" type="datetime1">
              <a:rPr lang="en-US" smtClean="0"/>
              <a:pPr/>
              <a:t>11/14/2014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A581E0-D653-4D78-A48F-41D80498BC7E}" type="datetime1">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11/14/2014</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‹Nº›</a:t>
            </a:fld>
            <a:endParaRPr lang="en-US" dirty="0"/>
          </a:p>
        </p:txBody>
      </p:sp>
      <p:sp>
        <p:nvSpPr>
          <p:cNvPr id="8"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ffectLst/>
          <a:extLst/>
        </p:spPr>
        <p:txBody>
          <a:bodyPr wrap="none" anchor="ctr"/>
          <a:lstStyle/>
          <a:p>
            <a:pPr>
              <a:defRPr/>
            </a:pPr>
            <a:endParaRPr lang="es-ES">
              <a:ea typeface="ＭＳ Ｐゴシック" charset="0"/>
            </a:endParaRPr>
          </a:p>
        </p:txBody>
      </p:sp>
      <p:sp>
        <p:nvSpPr>
          <p:cNvPr id="9"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p:spPr>
        <p:txBody>
          <a:bodyPr wrap="none" anchor="ctr"/>
          <a:lstStyle/>
          <a:p>
            <a:pPr>
              <a:defRPr/>
            </a:pPr>
            <a:endParaRPr lang="es-ES">
              <a:ea typeface="ＭＳ Ｐゴシック" charset="0"/>
            </a:endParaRPr>
          </a:p>
        </p:txBody>
      </p:sp>
      <p:sp>
        <p:nvSpPr>
          <p:cNvPr id="10"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a:extLst/>
        </p:spPr>
        <p:txBody>
          <a:bodyPr/>
          <a:lstStyle/>
          <a:p>
            <a:pPr>
              <a:defRPr/>
            </a:pPr>
            <a:endParaRPr lang="es-ES">
              <a:ea typeface="ＭＳ Ｐゴシック" charset="0"/>
            </a:endParaRPr>
          </a:p>
        </p:txBody>
      </p:sp>
      <p:sp>
        <p:nvSpPr>
          <p:cNvPr id="11"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a:extLst/>
        </p:spPr>
        <p:txBody>
          <a:bodyPr/>
          <a:lstStyle/>
          <a:p>
            <a:pPr>
              <a:defRPr/>
            </a:pPr>
            <a:endParaRPr lang="es-ES">
              <a:ea typeface="ＭＳ Ｐゴシック" charset="0"/>
            </a:endParaRPr>
          </a:p>
        </p:txBody>
      </p:sp>
      <p:pic>
        <p:nvPicPr>
          <p:cNvPr id="12" name="Imagen 6"/>
          <p:cNvPicPr>
            <a:picLocks noChangeAspect="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6948488" y="6021388"/>
            <a:ext cx="194468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package" Target="../embeddings/Hoja_de_c_lculo_de_Microsoft_Office_Excel2.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88913"/>
            <a:ext cx="320357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redondeado"/>
          <p:cNvSpPr/>
          <p:nvPr/>
        </p:nvSpPr>
        <p:spPr>
          <a:xfrm>
            <a:off x="827088" y="1052513"/>
            <a:ext cx="7993062" cy="14398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a:solidFill>
                  <a:schemeClr val="tx1"/>
                </a:solidFill>
              </a:rPr>
              <a:t>ESTUDIO DE FACTIBILIDAD PARA LA CREACIÓN DEL RESTAURANTE DE COMIDA TRADICIONAL “PINCHONADA” EN LA ZONA DEL TRIBUNA DE LOS SHYRIS, AL NORTE DEL DISTRITO METROPOLITANO DE QUITO</a:t>
            </a:r>
            <a:endParaRPr lang="es-ES" sz="2400" b="1" dirty="0">
              <a:solidFill>
                <a:schemeClr val="tx1"/>
              </a:solidFill>
            </a:endParaRPr>
          </a:p>
        </p:txBody>
      </p:sp>
      <p:sp>
        <p:nvSpPr>
          <p:cNvPr id="4" name="3 Rectángulo"/>
          <p:cNvSpPr/>
          <p:nvPr/>
        </p:nvSpPr>
        <p:spPr>
          <a:xfrm>
            <a:off x="2411413" y="2492375"/>
            <a:ext cx="5113337" cy="7207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solidFill>
                  <a:schemeClr val="tx1"/>
                </a:solidFill>
              </a:rPr>
              <a:t>previo a la obtención del título de</a:t>
            </a:r>
          </a:p>
          <a:p>
            <a:pPr algn="ctr">
              <a:defRPr/>
            </a:pPr>
            <a:r>
              <a:rPr lang="es-ES_tradnl" dirty="0" smtClean="0">
                <a:solidFill>
                  <a:schemeClr val="tx1"/>
                </a:solidFill>
              </a:rPr>
              <a:t>Tecnóloga </a:t>
            </a:r>
            <a:r>
              <a:rPr lang="es-ES_tradnl" dirty="0">
                <a:solidFill>
                  <a:schemeClr val="tx1"/>
                </a:solidFill>
              </a:rPr>
              <a:t>en Administración </a:t>
            </a:r>
            <a:r>
              <a:rPr lang="es-ES_tradnl" dirty="0" err="1">
                <a:solidFill>
                  <a:schemeClr val="tx1"/>
                </a:solidFill>
              </a:rPr>
              <a:t>Microempresarial</a:t>
            </a:r>
            <a:r>
              <a:rPr lang="es-ES_tradnl" dirty="0">
                <a:solidFill>
                  <a:schemeClr val="tx1"/>
                </a:solidFill>
              </a:rPr>
              <a:t> </a:t>
            </a:r>
            <a:endParaRPr lang="es-ES" dirty="0">
              <a:solidFill>
                <a:schemeClr val="tx1"/>
              </a:solidFill>
            </a:endParaRPr>
          </a:p>
        </p:txBody>
      </p:sp>
      <p:sp>
        <p:nvSpPr>
          <p:cNvPr id="5" name="4 Rectángulo"/>
          <p:cNvSpPr/>
          <p:nvPr/>
        </p:nvSpPr>
        <p:spPr>
          <a:xfrm>
            <a:off x="1763713" y="3141663"/>
            <a:ext cx="6337300" cy="863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a:solidFill>
                  <a:schemeClr val="tx1"/>
                </a:solidFill>
              </a:rPr>
              <a:t>Adriana Belén Jaramillo Bonilla</a:t>
            </a:r>
            <a:endParaRPr lang="es-ES" sz="2400" b="1" dirty="0">
              <a:solidFill>
                <a:schemeClr val="tx1"/>
              </a:solidFill>
            </a:endParaRPr>
          </a:p>
        </p:txBody>
      </p:sp>
      <p:sp>
        <p:nvSpPr>
          <p:cNvPr id="6" name="5 Rectángulo"/>
          <p:cNvSpPr/>
          <p:nvPr/>
        </p:nvSpPr>
        <p:spPr>
          <a:xfrm>
            <a:off x="1547813" y="4005263"/>
            <a:ext cx="6911975" cy="11525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a:solidFill>
                  <a:srgbClr val="0070C0"/>
                </a:solidFill>
              </a:rPr>
              <a:t>Director: </a:t>
            </a:r>
            <a:r>
              <a:rPr lang="es-ES_tradnl" sz="2400" b="1" dirty="0" err="1">
                <a:solidFill>
                  <a:srgbClr val="0070C0"/>
                </a:solidFill>
              </a:rPr>
              <a:t>Econ</a:t>
            </a:r>
            <a:r>
              <a:rPr lang="es-ES_tradnl" sz="2400" b="1" dirty="0">
                <a:solidFill>
                  <a:srgbClr val="0070C0"/>
                </a:solidFill>
              </a:rPr>
              <a:t>. Juan Carlos Erazo F.</a:t>
            </a:r>
          </a:p>
          <a:p>
            <a:pPr algn="ctr">
              <a:defRPr/>
            </a:pPr>
            <a:r>
              <a:rPr lang="es-ES_tradnl" sz="2400" b="1" dirty="0">
                <a:solidFill>
                  <a:srgbClr val="0070C0"/>
                </a:solidFill>
              </a:rPr>
              <a:t>Codirector: Ing. María </a:t>
            </a:r>
            <a:r>
              <a:rPr lang="es-ES_tradnl" sz="2400" b="1" dirty="0" smtClean="0">
                <a:solidFill>
                  <a:srgbClr val="0070C0"/>
                </a:solidFill>
              </a:rPr>
              <a:t>Fernanda </a:t>
            </a:r>
            <a:r>
              <a:rPr lang="es-ES_tradnl" sz="2400" b="1" dirty="0">
                <a:solidFill>
                  <a:srgbClr val="0070C0"/>
                </a:solidFill>
              </a:rPr>
              <a:t>Larco P.</a:t>
            </a:r>
            <a:endParaRPr lang="es-ES" sz="24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4"/>
          </p:nvPr>
        </p:nvSpPr>
        <p:spPr>
          <a:xfrm>
            <a:off x="4800600" y="620688"/>
            <a:ext cx="4343400" cy="5544616"/>
          </a:xfrm>
        </p:spPr>
        <p:txBody>
          <a:bodyPr>
            <a:normAutofit fontScale="92500"/>
          </a:bodyPr>
          <a:lstStyle/>
          <a:p>
            <a:pPr marL="0" indent="0" algn="ctr">
              <a:buNone/>
            </a:pPr>
            <a:endParaRPr lang="es-EC" sz="2200" b="1" dirty="0" smtClean="0">
              <a:solidFill>
                <a:srgbClr val="CC0000"/>
              </a:solidFill>
            </a:endParaRPr>
          </a:p>
          <a:p>
            <a:pPr marL="0" indent="0" algn="ctr">
              <a:buNone/>
            </a:pPr>
            <a:r>
              <a:rPr lang="es-EC" sz="2600" b="1" u="sng" dirty="0" smtClean="0">
                <a:solidFill>
                  <a:srgbClr val="CC0000"/>
                </a:solidFill>
              </a:rPr>
              <a:t>SELECCIÓN DE LA MUESTRA</a:t>
            </a:r>
          </a:p>
          <a:p>
            <a:pPr marL="0" indent="0" algn="ctr">
              <a:buNone/>
            </a:pPr>
            <a:endParaRPr lang="es-EC" sz="2200" b="1" dirty="0">
              <a:solidFill>
                <a:srgbClr val="CC0000"/>
              </a:solidFill>
            </a:endParaRPr>
          </a:p>
          <a:p>
            <a:pPr>
              <a:buFont typeface="Wingdings" panose="05000000000000000000" pitchFamily="2" charset="2"/>
              <a:buChar char="Ø"/>
            </a:pPr>
            <a:r>
              <a:rPr lang="es-EC" sz="3100" b="1" dirty="0" smtClean="0"/>
              <a:t>Definir unidad de análisis y delimita la población</a:t>
            </a:r>
          </a:p>
          <a:p>
            <a:pPr>
              <a:buFont typeface="Wingdings" panose="05000000000000000000" pitchFamily="2" charset="2"/>
              <a:buChar char="Ø"/>
            </a:pPr>
            <a:endParaRPr lang="es-EC" sz="3100" b="1" dirty="0"/>
          </a:p>
          <a:p>
            <a:pPr>
              <a:buFont typeface="Wingdings" panose="05000000000000000000" pitchFamily="2" charset="2"/>
              <a:buChar char="Ø"/>
            </a:pPr>
            <a:r>
              <a:rPr lang="es-EC" sz="3100" b="1" dirty="0" smtClean="0"/>
              <a:t>Muestra probabilística</a:t>
            </a:r>
          </a:p>
          <a:p>
            <a:pPr>
              <a:buFont typeface="Wingdings" panose="05000000000000000000" pitchFamily="2" charset="2"/>
              <a:buChar char="Ø"/>
            </a:pPr>
            <a:endParaRPr lang="es-EC" sz="3100" b="1" dirty="0"/>
          </a:p>
          <a:p>
            <a:pPr>
              <a:buFont typeface="Wingdings" panose="05000000000000000000" pitchFamily="2" charset="2"/>
              <a:buChar char="Ø"/>
            </a:pPr>
            <a:r>
              <a:rPr lang="es-EC" sz="3100" b="1" dirty="0" smtClean="0"/>
              <a:t>Definir y calcular el tamaño de la muestra </a:t>
            </a:r>
          </a:p>
          <a:p>
            <a:pPr>
              <a:buFont typeface="Wingdings" panose="05000000000000000000" pitchFamily="2" charset="2"/>
              <a:buChar char="Ø"/>
            </a:pPr>
            <a:endParaRPr lang="es-EC" sz="3100" b="1" dirty="0"/>
          </a:p>
          <a:p>
            <a:pPr>
              <a:buFont typeface="Wingdings" panose="05000000000000000000" pitchFamily="2" charset="2"/>
              <a:buChar char="Ø"/>
            </a:pPr>
            <a:endParaRPr lang="es-EC" sz="2200" b="1" dirty="0" smtClean="0"/>
          </a:p>
          <a:p>
            <a:pPr>
              <a:buFont typeface="Wingdings" panose="05000000000000000000" pitchFamily="2" charset="2"/>
              <a:buChar char="Ø"/>
            </a:pPr>
            <a:endParaRPr lang="es-EC" sz="2200" b="1" dirty="0"/>
          </a:p>
          <a:p>
            <a:pPr marL="0" indent="0" algn="ctr">
              <a:buNone/>
            </a:pPr>
            <a:endParaRPr lang="es-EC" sz="2200" b="1" dirty="0">
              <a:solidFill>
                <a:srgbClr val="CC0000"/>
              </a:solidFill>
            </a:endParaRPr>
          </a:p>
          <a:p>
            <a:pPr marL="0" indent="0">
              <a:buNone/>
            </a:pPr>
            <a:endParaRPr lang="es-EC" dirty="0">
              <a:solidFill>
                <a:srgbClr val="CC0000"/>
              </a:solidFill>
            </a:endParaRPr>
          </a:p>
        </p:txBody>
      </p:sp>
      <p:sp>
        <p:nvSpPr>
          <p:cNvPr id="4" name="3 Título"/>
          <p:cNvSpPr>
            <a:spLocks noGrp="1"/>
          </p:cNvSpPr>
          <p:nvPr>
            <p:ph type="title"/>
          </p:nvPr>
        </p:nvSpPr>
        <p:spPr>
          <a:xfrm>
            <a:off x="609600" y="0"/>
            <a:ext cx="7924800" cy="692696"/>
          </a:xfrm>
        </p:spPr>
        <p:txBody>
          <a:bodyPr/>
          <a:lstStyle/>
          <a:p>
            <a:pPr algn="ctr"/>
            <a:r>
              <a:rPr lang="es-EC" b="1" u="sng" dirty="0"/>
              <a:t>METODOLOGÍA </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1582688"/>
            <a:ext cx="2986374"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8030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4"/>
          </p:nvPr>
        </p:nvSpPr>
        <p:spPr>
          <a:xfrm>
            <a:off x="4499992" y="1340768"/>
            <a:ext cx="4499992" cy="4392488"/>
          </a:xfrm>
        </p:spPr>
        <p:txBody>
          <a:bodyPr>
            <a:normAutofit lnSpcReduction="10000"/>
          </a:bodyPr>
          <a:lstStyle/>
          <a:p>
            <a:endParaRPr lang="es-EC" sz="1950" b="1" dirty="0" smtClean="0"/>
          </a:p>
          <a:p>
            <a:r>
              <a:rPr lang="es-EC" sz="1950" b="1" dirty="0" smtClean="0"/>
              <a:t>Nivel de aceptación del producto </a:t>
            </a:r>
          </a:p>
          <a:p>
            <a:r>
              <a:rPr lang="es-EC" sz="1950" b="1" dirty="0" smtClean="0"/>
              <a:t>Frecuencia de consumo </a:t>
            </a:r>
          </a:p>
          <a:p>
            <a:r>
              <a:rPr lang="es-EC" sz="1950" b="1" dirty="0" smtClean="0"/>
              <a:t>Nivel satisfacción con la oferta actual </a:t>
            </a:r>
          </a:p>
          <a:p>
            <a:r>
              <a:rPr lang="es-EC" sz="1950" b="1" dirty="0" smtClean="0"/>
              <a:t>Nivel aceptación del proyecto </a:t>
            </a:r>
          </a:p>
          <a:p>
            <a:r>
              <a:rPr lang="es-EC" sz="1950" b="1" dirty="0" smtClean="0"/>
              <a:t>Estrategias de creación de valor </a:t>
            </a:r>
          </a:p>
          <a:p>
            <a:r>
              <a:rPr lang="es-EC" sz="1950" b="1" dirty="0" smtClean="0"/>
              <a:t>Valores para adecuar la oferta al cliente </a:t>
            </a:r>
          </a:p>
          <a:p>
            <a:r>
              <a:rPr lang="es-EC" sz="1950" b="1" dirty="0" smtClean="0"/>
              <a:t>Estrategia de precios </a:t>
            </a:r>
          </a:p>
          <a:p>
            <a:r>
              <a:rPr lang="es-EC" sz="1950" b="1" dirty="0" smtClean="0"/>
              <a:t>Estrategia de promoción y publicidad </a:t>
            </a:r>
          </a:p>
          <a:p>
            <a:r>
              <a:rPr lang="es-EC" sz="1950" b="1" dirty="0" smtClean="0"/>
              <a:t>Estrategia de posicionamiento </a:t>
            </a:r>
          </a:p>
          <a:p>
            <a:endParaRPr lang="es-EC" b="1" dirty="0" smtClean="0"/>
          </a:p>
          <a:p>
            <a:endParaRPr lang="es-EC" b="1" dirty="0" smtClean="0"/>
          </a:p>
          <a:p>
            <a:endParaRPr lang="es-EC" b="1" dirty="0" smtClean="0"/>
          </a:p>
          <a:p>
            <a:endParaRPr lang="es-EC" b="1" dirty="0" smtClean="0"/>
          </a:p>
          <a:p>
            <a:endParaRPr lang="es-EC" b="1" dirty="0"/>
          </a:p>
        </p:txBody>
      </p:sp>
      <p:sp>
        <p:nvSpPr>
          <p:cNvPr id="2" name="1 Título"/>
          <p:cNvSpPr>
            <a:spLocks noGrp="1"/>
          </p:cNvSpPr>
          <p:nvPr>
            <p:ph type="title"/>
          </p:nvPr>
        </p:nvSpPr>
        <p:spPr>
          <a:xfrm>
            <a:off x="611560" y="19348"/>
            <a:ext cx="7924800" cy="601340"/>
          </a:xfrm>
        </p:spPr>
        <p:txBody>
          <a:bodyPr/>
          <a:lstStyle/>
          <a:p>
            <a:pPr algn="ctr"/>
            <a:r>
              <a:rPr lang="es-EC" sz="3200" b="1" u="sng" dirty="0" smtClean="0"/>
              <a:t>RECOLECCION DE DATOS  </a:t>
            </a:r>
            <a:endParaRPr lang="es-EC" sz="3200" b="1" u="sng" dirty="0"/>
          </a:p>
        </p:txBody>
      </p:sp>
      <p:sp>
        <p:nvSpPr>
          <p:cNvPr id="4" name="3 Marcador de texto"/>
          <p:cNvSpPr>
            <a:spLocks noGrp="1"/>
          </p:cNvSpPr>
          <p:nvPr>
            <p:ph type="body" sz="quarter" idx="3"/>
          </p:nvPr>
        </p:nvSpPr>
        <p:spPr>
          <a:xfrm>
            <a:off x="4860032" y="980728"/>
            <a:ext cx="3733800" cy="358651"/>
          </a:xfrm>
        </p:spPr>
        <p:txBody>
          <a:bodyPr>
            <a:noAutofit/>
          </a:bodyPr>
          <a:lstStyle/>
          <a:p>
            <a:r>
              <a:rPr lang="es-EC" sz="2400" b="1" u="sng" dirty="0" smtClean="0">
                <a:solidFill>
                  <a:srgbClr val="FF0000"/>
                </a:solidFill>
              </a:rPr>
              <a:t>VARIABLES A MEDIR</a:t>
            </a:r>
            <a:endParaRPr lang="es-EC" sz="2400" b="1" u="sng" dirty="0">
              <a:solidFill>
                <a:srgbClr val="FF0000"/>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844824"/>
            <a:ext cx="2520280" cy="26716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4447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contenido"/>
          <p:cNvSpPr>
            <a:spLocks noGrp="1"/>
          </p:cNvSpPr>
          <p:nvPr>
            <p:ph sz="quarter" idx="14"/>
          </p:nvPr>
        </p:nvSpPr>
        <p:spPr>
          <a:xfrm>
            <a:off x="4803824" y="908720"/>
            <a:ext cx="4345360" cy="4824536"/>
          </a:xfrm>
        </p:spPr>
        <p:txBody>
          <a:bodyPr/>
          <a:lstStyle/>
          <a:p>
            <a:endParaRPr lang="es-EC" dirty="0" smtClean="0"/>
          </a:p>
          <a:p>
            <a:r>
              <a:rPr lang="es-EC" sz="2400" b="1" dirty="0" smtClean="0"/>
              <a:t>NIVEL ACEPTACIÓN DEL PRODUCTO </a:t>
            </a:r>
          </a:p>
          <a:p>
            <a:endParaRPr lang="es-EC" sz="2400" b="1" dirty="0"/>
          </a:p>
          <a:p>
            <a:r>
              <a:rPr lang="es-EC" sz="2400" b="1" dirty="0" smtClean="0"/>
              <a:t>FRECUENCIA, 158/194 PERSONAS </a:t>
            </a:r>
          </a:p>
          <a:p>
            <a:endParaRPr lang="es-EC" sz="2400" b="1" dirty="0"/>
          </a:p>
          <a:p>
            <a:r>
              <a:rPr lang="es-EC" sz="2400" b="1" dirty="0" smtClean="0"/>
              <a:t>DETERMINA LA CONTINUIDAD DEL PROYECTO</a:t>
            </a:r>
          </a:p>
          <a:p>
            <a:endParaRPr lang="es-EC" dirty="0"/>
          </a:p>
          <a:p>
            <a:endParaRPr lang="es-EC" dirty="0" smtClean="0"/>
          </a:p>
          <a:p>
            <a:endParaRPr lang="es-EC" dirty="0"/>
          </a:p>
        </p:txBody>
      </p:sp>
      <p:sp>
        <p:nvSpPr>
          <p:cNvPr id="7" name="6 Título"/>
          <p:cNvSpPr>
            <a:spLocks noGrp="1"/>
          </p:cNvSpPr>
          <p:nvPr>
            <p:ph type="title"/>
          </p:nvPr>
        </p:nvSpPr>
        <p:spPr>
          <a:xfrm>
            <a:off x="609600" y="0"/>
            <a:ext cx="7924800" cy="620688"/>
          </a:xfrm>
        </p:spPr>
        <p:txBody>
          <a:bodyPr/>
          <a:lstStyle/>
          <a:p>
            <a:pPr algn="ctr"/>
            <a:r>
              <a:rPr lang="es-EC" sz="3200" b="1" u="sng" dirty="0" smtClean="0"/>
              <a:t>resultados</a:t>
            </a:r>
            <a:endParaRPr lang="es-EC" sz="3200" b="1" u="sng" dirty="0"/>
          </a:p>
        </p:txBody>
      </p:sp>
      <p:pic>
        <p:nvPicPr>
          <p:cNvPr id="10" name="9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52736"/>
            <a:ext cx="4650408" cy="4320480"/>
          </a:xfrm>
          <a:prstGeom prst="rect">
            <a:avLst/>
          </a:prstGeom>
          <a:noFill/>
          <a:ln>
            <a:noFill/>
          </a:ln>
        </p:spPr>
      </p:pic>
      <p:sp>
        <p:nvSpPr>
          <p:cNvPr id="8" name="7 Botón de acción: Inicio">
            <a:hlinkClick r:id="rId4" action="ppaction://hlinksldjump" highlightClick="1"/>
          </p:cNvPr>
          <p:cNvSpPr/>
          <p:nvPr/>
        </p:nvSpPr>
        <p:spPr>
          <a:xfrm>
            <a:off x="8532440" y="5589240"/>
            <a:ext cx="504056"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77858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08720"/>
            <a:ext cx="4644008"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Marcador de contenido"/>
          <p:cNvSpPr>
            <a:spLocks noGrp="1"/>
          </p:cNvSpPr>
          <p:nvPr>
            <p:ph sz="quarter" idx="14"/>
          </p:nvPr>
        </p:nvSpPr>
        <p:spPr>
          <a:xfrm>
            <a:off x="4788024" y="908720"/>
            <a:ext cx="4355976" cy="4392488"/>
          </a:xfrm>
        </p:spPr>
        <p:txBody>
          <a:bodyPr>
            <a:normAutofit/>
          </a:bodyPr>
          <a:lstStyle/>
          <a:p>
            <a:endParaRPr lang="es-EC" sz="2400" b="1" dirty="0" smtClean="0"/>
          </a:p>
          <a:p>
            <a:r>
              <a:rPr lang="es-EC" sz="2400" b="1" dirty="0" smtClean="0"/>
              <a:t>DEMANDA POTENCIAL DEL NUEVO PROYECTO DIARIA, SEMANAL Y MENSUAL</a:t>
            </a:r>
          </a:p>
          <a:p>
            <a:endParaRPr lang="es-EC" sz="2400" b="1" dirty="0"/>
          </a:p>
          <a:p>
            <a:r>
              <a:rPr lang="es-EC" sz="2400" b="1" dirty="0" smtClean="0"/>
              <a:t>TAMAÑO OPTIMO Y CAPACIDAD DE PRODUCCION</a:t>
            </a:r>
          </a:p>
          <a:p>
            <a:endParaRPr lang="es-EC" sz="2400" b="1" dirty="0"/>
          </a:p>
          <a:p>
            <a:endParaRPr lang="es-EC" sz="2400" b="1" dirty="0" smtClean="0"/>
          </a:p>
          <a:p>
            <a:endParaRPr lang="es-EC" sz="2400" b="1" dirty="0"/>
          </a:p>
        </p:txBody>
      </p:sp>
      <p:sp>
        <p:nvSpPr>
          <p:cNvPr id="11" name="6 Título"/>
          <p:cNvSpPr>
            <a:spLocks noGrp="1"/>
          </p:cNvSpPr>
          <p:nvPr>
            <p:ph type="title"/>
          </p:nvPr>
        </p:nvSpPr>
        <p:spPr>
          <a:xfrm>
            <a:off x="609600" y="0"/>
            <a:ext cx="7924800" cy="620688"/>
          </a:xfrm>
        </p:spPr>
        <p:txBody>
          <a:bodyPr/>
          <a:lstStyle/>
          <a:p>
            <a:pPr algn="ctr"/>
            <a:r>
              <a:rPr lang="es-EC" sz="3200" b="1" u="sng" dirty="0" smtClean="0"/>
              <a:t>resultados</a:t>
            </a:r>
            <a:endParaRPr lang="es-EC" sz="3200" b="1" u="sng" dirty="0"/>
          </a:p>
        </p:txBody>
      </p:sp>
    </p:spTree>
    <p:extLst>
      <p:ext uri="{BB962C8B-B14F-4D97-AF65-F5344CB8AC3E}">
        <p14:creationId xmlns:p14="http://schemas.microsoft.com/office/powerpoint/2010/main" xmlns="" val="222982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4716016" y="836712"/>
            <a:ext cx="4427984" cy="4752528"/>
          </a:xfrm>
        </p:spPr>
        <p:txBody>
          <a:bodyPr>
            <a:normAutofit lnSpcReduction="10000"/>
          </a:bodyPr>
          <a:lstStyle/>
          <a:p>
            <a:endParaRPr lang="es-EC" dirty="0"/>
          </a:p>
          <a:p>
            <a:r>
              <a:rPr lang="es-EC" sz="2400" b="1" dirty="0" smtClean="0"/>
              <a:t>NIVEL DE SATISFACCION CON LA OFERTA ACTUAL</a:t>
            </a:r>
          </a:p>
          <a:p>
            <a:endParaRPr lang="es-EC" sz="2400" b="1" dirty="0"/>
          </a:p>
          <a:p>
            <a:r>
              <a:rPr lang="es-EC" sz="2400" b="1" dirty="0" smtClean="0"/>
              <a:t>DETERMINAR ESTRATEGIAS DE VALOR PARA EL NUEVO PROYECTO:</a:t>
            </a:r>
          </a:p>
          <a:p>
            <a:endParaRPr lang="es-EC" sz="2400" b="1" dirty="0"/>
          </a:p>
          <a:p>
            <a:pPr lvl="1"/>
            <a:r>
              <a:rPr lang="es-EC" sz="2400" b="1" dirty="0" smtClean="0"/>
              <a:t>CALIDAD</a:t>
            </a:r>
          </a:p>
          <a:p>
            <a:pPr lvl="1"/>
            <a:r>
              <a:rPr lang="es-EC" sz="2400" b="1" dirty="0" smtClean="0"/>
              <a:t>BUEN AMBIENTE</a:t>
            </a:r>
          </a:p>
          <a:p>
            <a:pPr lvl="1"/>
            <a:r>
              <a:rPr lang="es-EC" sz="2400" b="1" dirty="0" smtClean="0"/>
              <a:t>SERVICIO</a:t>
            </a:r>
          </a:p>
          <a:p>
            <a:pPr lvl="1"/>
            <a:endParaRPr lang="es-EC" sz="2400" b="1" dirty="0"/>
          </a:p>
        </p:txBody>
      </p:sp>
      <p:sp>
        <p:nvSpPr>
          <p:cNvPr id="7" name="6 Título"/>
          <p:cNvSpPr>
            <a:spLocks noGrp="1"/>
          </p:cNvSpPr>
          <p:nvPr>
            <p:ph type="title"/>
          </p:nvPr>
        </p:nvSpPr>
        <p:spPr>
          <a:xfrm>
            <a:off x="609600" y="0"/>
            <a:ext cx="7924800" cy="620688"/>
          </a:xfrm>
        </p:spPr>
        <p:txBody>
          <a:bodyPr/>
          <a:lstStyle/>
          <a:p>
            <a:pPr algn="ctr"/>
            <a:r>
              <a:rPr lang="es-EC" sz="3200" b="1" u="sng" dirty="0" smtClean="0"/>
              <a:t>resultados</a:t>
            </a:r>
            <a:endParaRPr lang="es-EC" sz="3200" b="1" u="sng"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00" y="836712"/>
            <a:ext cx="4584700"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9289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4800600" y="692696"/>
            <a:ext cx="4091880" cy="5022304"/>
          </a:xfrm>
        </p:spPr>
        <p:txBody>
          <a:bodyPr>
            <a:normAutofit lnSpcReduction="10000"/>
          </a:bodyPr>
          <a:lstStyle/>
          <a:p>
            <a:endParaRPr lang="es-EC" sz="2400" b="1" dirty="0" smtClean="0"/>
          </a:p>
          <a:p>
            <a:r>
              <a:rPr lang="es-EC" sz="2400" b="1" dirty="0" smtClean="0"/>
              <a:t>DEFINICION CAPACIDAD DE PRODUCCION Y TAMAÑO </a:t>
            </a:r>
          </a:p>
          <a:p>
            <a:endParaRPr lang="es-EC" sz="2400" b="1" dirty="0" smtClean="0"/>
          </a:p>
          <a:p>
            <a:r>
              <a:rPr lang="es-EC" sz="2400" b="1" dirty="0" smtClean="0"/>
              <a:t>DEFINICION DE INGRESOS </a:t>
            </a:r>
          </a:p>
          <a:p>
            <a:endParaRPr lang="es-EC" sz="2400" b="1" dirty="0" smtClean="0"/>
          </a:p>
          <a:p>
            <a:r>
              <a:rPr lang="es-EC" sz="2400" b="1" dirty="0" smtClean="0"/>
              <a:t>DEFINICION DE PRECIO DEL PRODUCTO</a:t>
            </a:r>
          </a:p>
          <a:p>
            <a:endParaRPr lang="es-EC" sz="2400" b="1" dirty="0" smtClean="0"/>
          </a:p>
          <a:p>
            <a:endParaRPr lang="es-EC" sz="2400" b="1" dirty="0"/>
          </a:p>
          <a:p>
            <a:pPr>
              <a:buNone/>
            </a:pPr>
            <a:r>
              <a:rPr lang="es-EC" sz="2400" b="1" dirty="0" smtClean="0"/>
              <a:t>                                                                                    </a:t>
            </a:r>
            <a:endParaRPr lang="es-EC" sz="2400" b="1"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0"/>
            <a:ext cx="7924800" cy="85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216" y="692696"/>
            <a:ext cx="4584700"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220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5604" y="116632"/>
            <a:ext cx="7924800" cy="980728"/>
          </a:xfrm>
        </p:spPr>
        <p:txBody>
          <a:bodyPr/>
          <a:lstStyle/>
          <a:p>
            <a:pPr algn="ctr"/>
            <a:r>
              <a:rPr lang="es-EC" sz="3200" b="1" dirty="0" smtClean="0"/>
              <a:t>DEMANDA / OFERTA / DEMANDA INSATISFECHA</a:t>
            </a:r>
            <a:endParaRPr lang="es-EC" sz="3200" b="1"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340768"/>
            <a:ext cx="6840760" cy="4220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9781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611560" y="-27384"/>
            <a:ext cx="7924800" cy="764704"/>
          </a:xfrm>
        </p:spPr>
        <p:txBody>
          <a:bodyPr/>
          <a:lstStyle/>
          <a:p>
            <a:pPr algn="ctr"/>
            <a:r>
              <a:rPr lang="es-EC" sz="3200" b="1" u="sng" dirty="0" smtClean="0"/>
              <a:t>DEMANDA</a:t>
            </a:r>
            <a:endParaRPr lang="es-EC" sz="3200" b="1" u="sng" dirty="0"/>
          </a:p>
        </p:txBody>
      </p:sp>
      <p:graphicFrame>
        <p:nvGraphicFramePr>
          <p:cNvPr id="17" name="16 Tabla"/>
          <p:cNvGraphicFramePr>
            <a:graphicFrameLocks noGrp="1"/>
          </p:cNvGraphicFramePr>
          <p:nvPr>
            <p:extLst>
              <p:ext uri="{D42A27DB-BD31-4B8C-83A1-F6EECF244321}">
                <p14:modId xmlns:p14="http://schemas.microsoft.com/office/powerpoint/2010/main" xmlns="" val="3916644234"/>
              </p:ext>
            </p:extLst>
          </p:nvPr>
        </p:nvGraphicFramePr>
        <p:xfrm>
          <a:off x="683568" y="908720"/>
          <a:ext cx="8297252" cy="5303525"/>
        </p:xfrm>
        <a:graphic>
          <a:graphicData uri="http://schemas.openxmlformats.org/drawingml/2006/table">
            <a:tbl>
              <a:tblPr firstRow="1" firstCol="1" bandRow="1">
                <a:tableStyleId>{5C22544A-7EE6-4342-B048-85BDC9FD1C3A}</a:tableStyleId>
              </a:tblPr>
              <a:tblGrid>
                <a:gridCol w="4148626"/>
                <a:gridCol w="4148626"/>
              </a:tblGrid>
              <a:tr h="137226">
                <a:tc>
                  <a:txBody>
                    <a:bodyPr/>
                    <a:lstStyle/>
                    <a:p>
                      <a:pPr indent="252095" algn="ctr">
                        <a:lnSpc>
                          <a:spcPct val="150000"/>
                        </a:lnSpc>
                        <a:spcBef>
                          <a:spcPts val="600"/>
                        </a:spcBef>
                        <a:spcAft>
                          <a:spcPts val="1400"/>
                        </a:spcAft>
                      </a:pPr>
                      <a:r>
                        <a:rPr lang="es-EC" sz="900" dirty="0">
                          <a:effectLst/>
                        </a:rPr>
                        <a:t>DESCRIPCIÓN</a:t>
                      </a:r>
                      <a:endParaRPr lang="es-EC" sz="12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1400"/>
                        </a:spcAft>
                      </a:pPr>
                      <a:r>
                        <a:rPr lang="es-EC" sz="1400">
                          <a:effectLst/>
                        </a:rPr>
                        <a:t>RESULTADO</a:t>
                      </a:r>
                      <a:endParaRPr lang="es-EC" sz="1200">
                        <a:solidFill>
                          <a:srgbClr val="000000"/>
                        </a:solidFill>
                        <a:effectLst/>
                        <a:latin typeface="Times New Roman"/>
                        <a:ea typeface="Times New Roman"/>
                        <a:cs typeface="Times New Roman"/>
                      </a:endParaRPr>
                    </a:p>
                  </a:txBody>
                  <a:tcPr marL="68580" marR="68580" marT="0" marB="0"/>
                </a:tc>
              </a:tr>
              <a:tr h="1206626">
                <a:tc>
                  <a:txBody>
                    <a:bodyPr/>
                    <a:lstStyle/>
                    <a:p>
                      <a:pPr indent="252095" algn="just">
                        <a:lnSpc>
                          <a:spcPct val="150000"/>
                        </a:lnSpc>
                        <a:spcBef>
                          <a:spcPts val="600"/>
                        </a:spcBef>
                        <a:spcAft>
                          <a:spcPts val="1400"/>
                        </a:spcAft>
                      </a:pPr>
                      <a:r>
                        <a:rPr lang="es-EC" sz="1800" dirty="0">
                          <a:effectLst/>
                        </a:rPr>
                        <a:t>DEMANDA ACTUAL</a:t>
                      </a:r>
                      <a:endParaRPr lang="es-EC" sz="1800" dirty="0">
                        <a:solidFill>
                          <a:srgbClr val="000000"/>
                        </a:solidFill>
                        <a:effectLst/>
                        <a:latin typeface="Times New Roman"/>
                        <a:ea typeface="Times New Roman"/>
                        <a:cs typeface="Times New Roman"/>
                      </a:endParaRPr>
                    </a:p>
                  </a:txBody>
                  <a:tcPr marL="68580" marR="68580" marT="0" marB="0"/>
                </a:tc>
                <a:tc>
                  <a:txBody>
                    <a:bodyPr/>
                    <a:lstStyle/>
                    <a:p>
                      <a:pPr marL="135890" indent="252095" algn="l">
                        <a:lnSpc>
                          <a:spcPct val="150000"/>
                        </a:lnSpc>
                        <a:spcBef>
                          <a:spcPts val="600"/>
                        </a:spcBef>
                        <a:spcAft>
                          <a:spcPts val="1400"/>
                        </a:spcAft>
                      </a:pPr>
                      <a:r>
                        <a:rPr lang="es-EC" sz="1800" b="1" dirty="0">
                          <a:effectLst/>
                        </a:rPr>
                        <a:t>Población 40.492 personas * 81.44% de aceptación = 32.977 personas</a:t>
                      </a:r>
                      <a:endParaRPr lang="es-EC" sz="1800" b="1" dirty="0">
                        <a:solidFill>
                          <a:srgbClr val="000000"/>
                        </a:solidFill>
                        <a:effectLst/>
                        <a:latin typeface="Times New Roman"/>
                        <a:ea typeface="Times New Roman"/>
                        <a:cs typeface="Times New Roman"/>
                      </a:endParaRPr>
                    </a:p>
                  </a:txBody>
                  <a:tcPr marL="68580" marR="68580" marT="0" marB="0"/>
                </a:tc>
              </a:tr>
              <a:tr h="419427">
                <a:tc>
                  <a:txBody>
                    <a:bodyPr/>
                    <a:lstStyle/>
                    <a:p>
                      <a:pPr indent="252095" algn="just">
                        <a:lnSpc>
                          <a:spcPct val="150000"/>
                        </a:lnSpc>
                        <a:spcBef>
                          <a:spcPts val="600"/>
                        </a:spcBef>
                        <a:spcAft>
                          <a:spcPts val="1400"/>
                        </a:spcAft>
                      </a:pPr>
                      <a:r>
                        <a:rPr lang="es-EC" sz="1800" dirty="0">
                          <a:effectLst/>
                        </a:rPr>
                        <a:t>PROMEDIO DEMANDA SEMANAL POR PERSONA</a:t>
                      </a:r>
                      <a:endParaRPr lang="es-EC" sz="1800" dirty="0">
                        <a:solidFill>
                          <a:srgbClr val="000000"/>
                        </a:solidFill>
                        <a:effectLst/>
                        <a:latin typeface="Times New Roman"/>
                        <a:ea typeface="Times New Roman"/>
                        <a:cs typeface="Times New Roman"/>
                      </a:endParaRPr>
                    </a:p>
                  </a:txBody>
                  <a:tcPr marL="68580" marR="68580" marT="0" marB="0"/>
                </a:tc>
                <a:tc>
                  <a:txBody>
                    <a:bodyPr/>
                    <a:lstStyle/>
                    <a:p>
                      <a:pPr marL="135890" indent="252095" algn="just">
                        <a:lnSpc>
                          <a:spcPct val="150000"/>
                        </a:lnSpc>
                        <a:spcBef>
                          <a:spcPts val="600"/>
                        </a:spcBef>
                        <a:spcAft>
                          <a:spcPts val="1400"/>
                        </a:spcAft>
                      </a:pPr>
                      <a:r>
                        <a:rPr lang="es-EC" sz="1800" b="1" dirty="0">
                          <a:effectLst/>
                        </a:rPr>
                        <a:t>2 consumos semanales</a:t>
                      </a:r>
                      <a:endParaRPr lang="es-EC" sz="1800" b="1" dirty="0">
                        <a:solidFill>
                          <a:srgbClr val="000000"/>
                        </a:solidFill>
                        <a:effectLst/>
                        <a:latin typeface="Times New Roman"/>
                        <a:ea typeface="Times New Roman"/>
                        <a:cs typeface="Times New Roman"/>
                      </a:endParaRPr>
                    </a:p>
                  </a:txBody>
                  <a:tcPr marL="68580" marR="68580" marT="0" marB="0"/>
                </a:tc>
              </a:tr>
              <a:tr h="896499">
                <a:tc>
                  <a:txBody>
                    <a:bodyPr/>
                    <a:lstStyle/>
                    <a:p>
                      <a:pPr indent="252095" algn="just">
                        <a:lnSpc>
                          <a:spcPct val="150000"/>
                        </a:lnSpc>
                        <a:spcBef>
                          <a:spcPts val="600"/>
                        </a:spcBef>
                        <a:spcAft>
                          <a:spcPts val="1400"/>
                        </a:spcAft>
                      </a:pPr>
                      <a:r>
                        <a:rPr lang="es-EC" sz="1800" dirty="0">
                          <a:effectLst/>
                        </a:rPr>
                        <a:t>PROMEDIO DEMANDA ANUAL POR PERSONA</a:t>
                      </a:r>
                      <a:endParaRPr lang="es-EC" sz="1800" dirty="0">
                        <a:solidFill>
                          <a:srgbClr val="000000"/>
                        </a:solidFill>
                        <a:effectLst/>
                        <a:latin typeface="Times New Roman"/>
                        <a:ea typeface="Times New Roman"/>
                        <a:cs typeface="Times New Roman"/>
                      </a:endParaRPr>
                    </a:p>
                  </a:txBody>
                  <a:tcPr marL="68580" marR="68580" marT="0" marB="0"/>
                </a:tc>
                <a:tc>
                  <a:txBody>
                    <a:bodyPr/>
                    <a:lstStyle/>
                    <a:p>
                      <a:pPr marL="135890" indent="252095" algn="just">
                        <a:lnSpc>
                          <a:spcPct val="150000"/>
                        </a:lnSpc>
                        <a:spcBef>
                          <a:spcPts val="600"/>
                        </a:spcBef>
                        <a:spcAft>
                          <a:spcPts val="1400"/>
                        </a:spcAft>
                      </a:pPr>
                      <a:r>
                        <a:rPr lang="es-EC" sz="1800" b="1" dirty="0">
                          <a:effectLst/>
                        </a:rPr>
                        <a:t>8 consumos mensuales * 12 meses = 96 consumos anuales </a:t>
                      </a:r>
                      <a:endParaRPr lang="es-EC" sz="1800" b="1" dirty="0">
                        <a:solidFill>
                          <a:srgbClr val="000000"/>
                        </a:solidFill>
                        <a:effectLst/>
                        <a:latin typeface="Times New Roman"/>
                        <a:ea typeface="Times New Roman"/>
                        <a:cs typeface="Times New Roman"/>
                      </a:endParaRPr>
                    </a:p>
                  </a:txBody>
                  <a:tcPr marL="68580" marR="68580" marT="0" marB="0"/>
                </a:tc>
              </a:tr>
              <a:tr h="576179">
                <a:tc>
                  <a:txBody>
                    <a:bodyPr/>
                    <a:lstStyle/>
                    <a:p>
                      <a:pPr indent="252095" algn="just">
                        <a:lnSpc>
                          <a:spcPct val="150000"/>
                        </a:lnSpc>
                        <a:spcBef>
                          <a:spcPts val="600"/>
                        </a:spcBef>
                        <a:spcAft>
                          <a:spcPts val="1400"/>
                        </a:spcAft>
                      </a:pPr>
                      <a:r>
                        <a:rPr lang="es-EC" sz="1800" dirty="0">
                          <a:effectLst/>
                        </a:rPr>
                        <a:t>PROMEDIO DE PRECIO DISPUESTOS A PAGAR POR PERSONA</a:t>
                      </a:r>
                      <a:endParaRPr lang="es-EC" sz="1800" dirty="0">
                        <a:solidFill>
                          <a:srgbClr val="000000"/>
                        </a:solidFill>
                        <a:effectLst/>
                        <a:latin typeface="Times New Roman"/>
                        <a:ea typeface="Times New Roman"/>
                        <a:cs typeface="Times New Roman"/>
                      </a:endParaRPr>
                    </a:p>
                  </a:txBody>
                  <a:tcPr marL="68580" marR="68580" marT="0" marB="0"/>
                </a:tc>
                <a:tc>
                  <a:txBody>
                    <a:bodyPr/>
                    <a:lstStyle/>
                    <a:p>
                      <a:pPr marL="135890" indent="252095" algn="just">
                        <a:lnSpc>
                          <a:spcPct val="150000"/>
                        </a:lnSpc>
                        <a:spcBef>
                          <a:spcPts val="600"/>
                        </a:spcBef>
                        <a:spcAft>
                          <a:spcPts val="1400"/>
                        </a:spcAft>
                      </a:pPr>
                      <a:r>
                        <a:rPr lang="es-EC" sz="1800" b="1" dirty="0">
                          <a:effectLst/>
                        </a:rPr>
                        <a:t>Entre $4 y $5</a:t>
                      </a:r>
                      <a:endParaRPr lang="es-EC" sz="1800" b="1" dirty="0">
                        <a:solidFill>
                          <a:srgbClr val="000000"/>
                        </a:solidFill>
                        <a:effectLst/>
                        <a:latin typeface="Times New Roman"/>
                        <a:ea typeface="Times New Roman"/>
                        <a:cs typeface="Times New Roman"/>
                      </a:endParaRPr>
                    </a:p>
                  </a:txBody>
                  <a:tcPr marL="68580" marR="68580" marT="0" marB="0"/>
                </a:tc>
              </a:tr>
              <a:tr h="576179">
                <a:tc>
                  <a:txBody>
                    <a:bodyPr/>
                    <a:lstStyle/>
                    <a:p>
                      <a:pPr indent="252095" algn="just">
                        <a:lnSpc>
                          <a:spcPct val="150000"/>
                        </a:lnSpc>
                        <a:spcBef>
                          <a:spcPts val="600"/>
                        </a:spcBef>
                        <a:spcAft>
                          <a:spcPts val="1400"/>
                        </a:spcAft>
                      </a:pPr>
                      <a:r>
                        <a:rPr lang="es-EC" sz="1800" dirty="0">
                          <a:effectLst/>
                        </a:rPr>
                        <a:t>PROMEDIO DE LA DEMANDA ANUAL POR PERSONA</a:t>
                      </a:r>
                      <a:endParaRPr lang="es-EC" sz="1800" dirty="0">
                        <a:solidFill>
                          <a:srgbClr val="000000"/>
                        </a:solidFill>
                        <a:effectLst/>
                        <a:latin typeface="Times New Roman"/>
                        <a:ea typeface="Times New Roman"/>
                        <a:cs typeface="Times New Roman"/>
                      </a:endParaRPr>
                    </a:p>
                  </a:txBody>
                  <a:tcPr marL="68580" marR="68580" marT="0" marB="0"/>
                </a:tc>
                <a:tc>
                  <a:txBody>
                    <a:bodyPr/>
                    <a:lstStyle/>
                    <a:p>
                      <a:pPr marL="135890" indent="252095" algn="just">
                        <a:lnSpc>
                          <a:spcPct val="150000"/>
                        </a:lnSpc>
                        <a:spcBef>
                          <a:spcPts val="600"/>
                        </a:spcBef>
                        <a:spcAft>
                          <a:spcPts val="1400"/>
                        </a:spcAft>
                      </a:pPr>
                      <a:r>
                        <a:rPr lang="es-EC" sz="1800" b="1" dirty="0">
                          <a:effectLst/>
                        </a:rPr>
                        <a:t>96 * $4,50 = $432</a:t>
                      </a:r>
                      <a:endParaRPr lang="es-EC" sz="1800" b="1" dirty="0">
                        <a:solidFill>
                          <a:srgbClr val="000000"/>
                        </a:solidFill>
                        <a:effectLst/>
                        <a:latin typeface="Times New Roman"/>
                        <a:ea typeface="Times New Roman"/>
                        <a:cs typeface="Times New Roman"/>
                      </a:endParaRPr>
                    </a:p>
                  </a:txBody>
                  <a:tcPr marL="68580" marR="68580" marT="0" marB="0"/>
                </a:tc>
              </a:tr>
              <a:tr h="31913">
                <a:tc>
                  <a:txBody>
                    <a:bodyPr/>
                    <a:lstStyle/>
                    <a:p>
                      <a:pPr indent="252095" algn="just">
                        <a:lnSpc>
                          <a:spcPct val="150000"/>
                        </a:lnSpc>
                        <a:spcBef>
                          <a:spcPts val="600"/>
                        </a:spcBef>
                        <a:spcAft>
                          <a:spcPts val="1400"/>
                        </a:spcAft>
                      </a:pPr>
                      <a:r>
                        <a:rPr lang="es-EC" sz="1800" dirty="0">
                          <a:effectLst/>
                        </a:rPr>
                        <a:t>CONSUMO ANUAL DE LA POBLACIÓN</a:t>
                      </a:r>
                      <a:endParaRPr lang="es-EC" sz="1800" dirty="0">
                        <a:solidFill>
                          <a:srgbClr val="000000"/>
                        </a:solidFill>
                        <a:effectLst/>
                        <a:latin typeface="Times New Roman"/>
                        <a:ea typeface="Times New Roman"/>
                        <a:cs typeface="Times New Roman"/>
                      </a:endParaRPr>
                    </a:p>
                  </a:txBody>
                  <a:tcPr marL="68580" marR="68580" marT="0" marB="0"/>
                </a:tc>
                <a:tc>
                  <a:txBody>
                    <a:bodyPr/>
                    <a:lstStyle/>
                    <a:p>
                      <a:pPr marL="135890" indent="252095" algn="just">
                        <a:lnSpc>
                          <a:spcPct val="150000"/>
                        </a:lnSpc>
                        <a:spcBef>
                          <a:spcPts val="600"/>
                        </a:spcBef>
                        <a:spcAft>
                          <a:spcPts val="1400"/>
                        </a:spcAft>
                      </a:pPr>
                      <a:r>
                        <a:rPr lang="es-EC" sz="1800" b="1" dirty="0">
                          <a:effectLst/>
                        </a:rPr>
                        <a:t>$14,246,064</a:t>
                      </a:r>
                      <a:endParaRPr lang="es-EC" sz="1800" b="1" dirty="0">
                        <a:solidFill>
                          <a:srgbClr val="000000"/>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30801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09600" y="0"/>
            <a:ext cx="7924800" cy="764704"/>
          </a:xfrm>
        </p:spPr>
        <p:txBody>
          <a:bodyPr/>
          <a:lstStyle/>
          <a:p>
            <a:pPr algn="ctr"/>
            <a:r>
              <a:rPr lang="es-EC" sz="3200" b="1" u="sng" dirty="0" smtClean="0"/>
              <a:t>PROYECCION DE LA DEMANDA</a:t>
            </a:r>
            <a:endParaRPr lang="es-EC" sz="3200" b="1" u="sng" dirty="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1340768"/>
            <a:ext cx="7128791"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7297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sz="quarter" idx="14"/>
            <p:extLst>
              <p:ext uri="{D42A27DB-BD31-4B8C-83A1-F6EECF244321}">
                <p14:modId xmlns:p14="http://schemas.microsoft.com/office/powerpoint/2010/main" xmlns="" val="1115482033"/>
              </p:ext>
            </p:extLst>
          </p:nvPr>
        </p:nvGraphicFramePr>
        <p:xfrm>
          <a:off x="611560" y="2276872"/>
          <a:ext cx="7992888" cy="1770775"/>
        </p:xfrm>
        <a:graphic>
          <a:graphicData uri="http://schemas.openxmlformats.org/drawingml/2006/table">
            <a:tbl>
              <a:tblPr firstRow="1" firstCol="1" bandRow="1">
                <a:tableStyleId>{5C22544A-7EE6-4342-B048-85BDC9FD1C3A}</a:tableStyleId>
              </a:tblPr>
              <a:tblGrid>
                <a:gridCol w="2211873"/>
                <a:gridCol w="2109566"/>
                <a:gridCol w="1634720"/>
                <a:gridCol w="2036729"/>
              </a:tblGrid>
              <a:tr h="730384">
                <a:tc>
                  <a:txBody>
                    <a:bodyPr/>
                    <a:lstStyle/>
                    <a:p>
                      <a:pPr indent="252095" algn="ctr">
                        <a:lnSpc>
                          <a:spcPct val="150000"/>
                        </a:lnSpc>
                        <a:spcBef>
                          <a:spcPts val="600"/>
                        </a:spcBef>
                        <a:spcAft>
                          <a:spcPts val="1400"/>
                        </a:spcAft>
                      </a:pPr>
                      <a:r>
                        <a:rPr lang="es-EC" sz="1800" dirty="0">
                          <a:effectLst/>
                        </a:rPr>
                        <a:t>VENTAS UNIDADES POR SEMANA</a:t>
                      </a:r>
                      <a:endParaRPr lang="es-EC" sz="1800" dirty="0">
                        <a:solidFill>
                          <a:srgbClr val="000000"/>
                        </a:solidFill>
                        <a:effectLst/>
                        <a:latin typeface="Times New Roman"/>
                        <a:ea typeface="Times New Roman"/>
                        <a:cs typeface="Times New Roman"/>
                      </a:endParaRPr>
                    </a:p>
                  </a:txBody>
                  <a:tcPr marL="57134" marR="57134" marT="0" marB="0"/>
                </a:tc>
                <a:tc>
                  <a:txBody>
                    <a:bodyPr/>
                    <a:lstStyle/>
                    <a:p>
                      <a:pPr indent="252095" algn="ctr">
                        <a:lnSpc>
                          <a:spcPct val="150000"/>
                        </a:lnSpc>
                        <a:spcBef>
                          <a:spcPts val="600"/>
                        </a:spcBef>
                        <a:spcAft>
                          <a:spcPts val="1400"/>
                        </a:spcAft>
                      </a:pPr>
                      <a:r>
                        <a:rPr lang="es-EC" sz="1800" dirty="0">
                          <a:effectLst/>
                        </a:rPr>
                        <a:t>VENTAS UNIDADES ANUALES</a:t>
                      </a:r>
                      <a:endParaRPr lang="es-EC" sz="1800" dirty="0">
                        <a:solidFill>
                          <a:srgbClr val="000000"/>
                        </a:solidFill>
                        <a:effectLst/>
                        <a:latin typeface="Times New Roman"/>
                        <a:ea typeface="Times New Roman"/>
                        <a:cs typeface="Times New Roman"/>
                      </a:endParaRPr>
                    </a:p>
                  </a:txBody>
                  <a:tcPr marL="57134" marR="57134" marT="0" marB="0"/>
                </a:tc>
                <a:tc>
                  <a:txBody>
                    <a:bodyPr/>
                    <a:lstStyle/>
                    <a:p>
                      <a:pPr indent="252095" algn="ctr">
                        <a:lnSpc>
                          <a:spcPct val="150000"/>
                        </a:lnSpc>
                        <a:spcBef>
                          <a:spcPts val="600"/>
                        </a:spcBef>
                        <a:spcAft>
                          <a:spcPts val="1400"/>
                        </a:spcAft>
                      </a:pPr>
                      <a:r>
                        <a:rPr lang="es-EC" sz="1800">
                          <a:effectLst/>
                        </a:rPr>
                        <a:t>PRECIO PROMEDIO ENTRE $1 Y $4</a:t>
                      </a:r>
                      <a:endParaRPr lang="es-EC" sz="1800">
                        <a:solidFill>
                          <a:srgbClr val="000000"/>
                        </a:solidFill>
                        <a:effectLst/>
                        <a:latin typeface="Times New Roman"/>
                        <a:ea typeface="Times New Roman"/>
                        <a:cs typeface="Times New Roman"/>
                      </a:endParaRPr>
                    </a:p>
                  </a:txBody>
                  <a:tcPr marL="57134" marR="57134" marT="0" marB="0"/>
                </a:tc>
                <a:tc>
                  <a:txBody>
                    <a:bodyPr/>
                    <a:lstStyle/>
                    <a:p>
                      <a:pPr indent="252095" algn="ctr">
                        <a:lnSpc>
                          <a:spcPct val="150000"/>
                        </a:lnSpc>
                        <a:spcBef>
                          <a:spcPts val="600"/>
                        </a:spcBef>
                        <a:spcAft>
                          <a:spcPts val="1400"/>
                        </a:spcAft>
                      </a:pPr>
                      <a:r>
                        <a:rPr lang="es-EC" sz="1800">
                          <a:effectLst/>
                        </a:rPr>
                        <a:t>OFERTA ANUAL EN $</a:t>
                      </a:r>
                      <a:endParaRPr lang="es-EC" sz="1800">
                        <a:solidFill>
                          <a:srgbClr val="000000"/>
                        </a:solidFill>
                        <a:effectLst/>
                        <a:latin typeface="Times New Roman"/>
                        <a:ea typeface="Times New Roman"/>
                        <a:cs typeface="Times New Roman"/>
                      </a:endParaRPr>
                    </a:p>
                  </a:txBody>
                  <a:tcPr marL="57134" marR="57134" marT="0" marB="0"/>
                </a:tc>
              </a:tr>
              <a:tr h="536335">
                <a:tc>
                  <a:txBody>
                    <a:bodyPr/>
                    <a:lstStyle/>
                    <a:p>
                      <a:pPr indent="252095" algn="just">
                        <a:lnSpc>
                          <a:spcPct val="150000"/>
                        </a:lnSpc>
                        <a:spcBef>
                          <a:spcPts val="600"/>
                        </a:spcBef>
                        <a:spcAft>
                          <a:spcPts val="1400"/>
                        </a:spcAft>
                      </a:pPr>
                      <a:r>
                        <a:rPr lang="es-EC" sz="1800" dirty="0">
                          <a:effectLst/>
                        </a:rPr>
                        <a:t>4.200</a:t>
                      </a:r>
                      <a:endParaRPr lang="es-EC" sz="1800" dirty="0">
                        <a:solidFill>
                          <a:srgbClr val="000000"/>
                        </a:solidFill>
                        <a:effectLst/>
                        <a:latin typeface="Times New Roman"/>
                        <a:ea typeface="Times New Roman"/>
                        <a:cs typeface="Times New Roman"/>
                      </a:endParaRPr>
                    </a:p>
                  </a:txBody>
                  <a:tcPr marL="57134" marR="57134" marT="0" marB="0"/>
                </a:tc>
                <a:tc>
                  <a:txBody>
                    <a:bodyPr/>
                    <a:lstStyle/>
                    <a:p>
                      <a:pPr indent="252095" algn="just">
                        <a:lnSpc>
                          <a:spcPct val="150000"/>
                        </a:lnSpc>
                        <a:spcBef>
                          <a:spcPts val="600"/>
                        </a:spcBef>
                        <a:spcAft>
                          <a:spcPts val="1400"/>
                        </a:spcAft>
                      </a:pPr>
                      <a:r>
                        <a:rPr lang="es-EC" sz="1800" dirty="0">
                          <a:effectLst/>
                        </a:rPr>
                        <a:t>218,400</a:t>
                      </a:r>
                      <a:endParaRPr lang="es-EC" sz="1800" dirty="0">
                        <a:solidFill>
                          <a:srgbClr val="000000"/>
                        </a:solidFill>
                        <a:effectLst/>
                        <a:latin typeface="Times New Roman"/>
                        <a:ea typeface="Times New Roman"/>
                        <a:cs typeface="Times New Roman"/>
                      </a:endParaRPr>
                    </a:p>
                  </a:txBody>
                  <a:tcPr marL="57134" marR="57134" marT="0" marB="0"/>
                </a:tc>
                <a:tc>
                  <a:txBody>
                    <a:bodyPr/>
                    <a:lstStyle/>
                    <a:p>
                      <a:pPr indent="252095" algn="just">
                        <a:lnSpc>
                          <a:spcPct val="150000"/>
                        </a:lnSpc>
                        <a:spcBef>
                          <a:spcPts val="600"/>
                        </a:spcBef>
                        <a:spcAft>
                          <a:spcPts val="1400"/>
                        </a:spcAft>
                      </a:pPr>
                      <a:r>
                        <a:rPr lang="es-EC" sz="1800" dirty="0">
                          <a:effectLst/>
                        </a:rPr>
                        <a:t>$2,50</a:t>
                      </a:r>
                      <a:endParaRPr lang="es-EC" sz="1800" dirty="0">
                        <a:solidFill>
                          <a:srgbClr val="000000"/>
                        </a:solidFill>
                        <a:effectLst/>
                        <a:latin typeface="Times New Roman"/>
                        <a:ea typeface="Times New Roman"/>
                        <a:cs typeface="Times New Roman"/>
                      </a:endParaRPr>
                    </a:p>
                  </a:txBody>
                  <a:tcPr marL="57134" marR="57134" marT="0" marB="0"/>
                </a:tc>
                <a:tc>
                  <a:txBody>
                    <a:bodyPr/>
                    <a:lstStyle/>
                    <a:p>
                      <a:pPr indent="252095" algn="just">
                        <a:lnSpc>
                          <a:spcPct val="150000"/>
                        </a:lnSpc>
                        <a:spcBef>
                          <a:spcPts val="600"/>
                        </a:spcBef>
                        <a:spcAft>
                          <a:spcPts val="1400"/>
                        </a:spcAft>
                      </a:pPr>
                      <a:r>
                        <a:rPr lang="es-EC" sz="1800" dirty="0">
                          <a:effectLst/>
                        </a:rPr>
                        <a:t>$546,000</a:t>
                      </a:r>
                      <a:endParaRPr lang="es-EC" sz="1800" dirty="0">
                        <a:solidFill>
                          <a:srgbClr val="000000"/>
                        </a:solidFill>
                        <a:effectLst/>
                        <a:latin typeface="Times New Roman"/>
                        <a:ea typeface="Times New Roman"/>
                        <a:cs typeface="Times New Roman"/>
                      </a:endParaRPr>
                    </a:p>
                  </a:txBody>
                  <a:tcPr marL="57134" marR="57134" marT="0" marB="0"/>
                </a:tc>
              </a:tr>
            </a:tbl>
          </a:graphicData>
        </a:graphic>
      </p:graphicFrame>
      <p:sp>
        <p:nvSpPr>
          <p:cNvPr id="4" name="3 Título"/>
          <p:cNvSpPr>
            <a:spLocks noGrp="1"/>
          </p:cNvSpPr>
          <p:nvPr>
            <p:ph type="title"/>
          </p:nvPr>
        </p:nvSpPr>
        <p:spPr>
          <a:xfrm>
            <a:off x="609600" y="0"/>
            <a:ext cx="7924800" cy="764704"/>
          </a:xfrm>
        </p:spPr>
        <p:txBody>
          <a:bodyPr/>
          <a:lstStyle/>
          <a:p>
            <a:pPr algn="ctr"/>
            <a:r>
              <a:rPr lang="es-EC" sz="3200" b="1" u="sng" dirty="0" smtClean="0"/>
              <a:t>OFERTA</a:t>
            </a:r>
            <a:endParaRPr lang="es-EC" sz="3200" b="1" u="sng" dirty="0"/>
          </a:p>
        </p:txBody>
      </p:sp>
      <p:sp>
        <p:nvSpPr>
          <p:cNvPr id="8" name="Rectangle 1"/>
          <p:cNvSpPr>
            <a:spLocks noChangeArrowheads="1"/>
          </p:cNvSpPr>
          <p:nvPr/>
        </p:nvSpPr>
        <p:spPr bwMode="auto">
          <a:xfrm>
            <a:off x="611560" y="1052736"/>
            <a:ext cx="7977336"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2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Oferta actual de Los Hot </a:t>
            </a:r>
            <a:r>
              <a:rPr kumimoji="0" lang="es-EC" altLang="es-EC" sz="2400" b="1" i="0" u="none" strike="noStrike" cap="none" normalizeH="0" baseline="0" dirty="0" err="1" smtClean="0">
                <a:ln>
                  <a:noFill/>
                </a:ln>
                <a:solidFill>
                  <a:srgbClr val="4F81BD"/>
                </a:solidFill>
                <a:effectLst/>
                <a:latin typeface="Arial" pitchFamily="34" charset="0"/>
                <a:ea typeface="Times New Roman" pitchFamily="18" charset="0"/>
                <a:cs typeface="Arial" pitchFamily="34" charset="0"/>
              </a:rPr>
              <a:t>Dogs</a:t>
            </a:r>
            <a:r>
              <a:rPr kumimoji="0" lang="es-EC" altLang="es-EC" sz="2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 de la Gonzáles Suárez</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595040" y="4682753"/>
            <a:ext cx="797733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lang="es-EC" altLang="es-EC" b="1" dirty="0" smtClean="0">
                <a:solidFill>
                  <a:srgbClr val="FF0000"/>
                </a:solidFill>
              </a:rPr>
              <a:t>Considerando que cubren un 10% de la Oferta Total de la zona</a:t>
            </a:r>
            <a:endParaRPr kumimoji="0" lang="es-EC" altLang="es-EC" b="0" i="0" u="none" strike="noStrike" cap="none" normalizeH="0" baseline="0" dirty="0" smtClean="0">
              <a:ln>
                <a:noFill/>
              </a:ln>
              <a:solidFill>
                <a:srgbClr val="FF0000"/>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9339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5962674"/>
          </a:xfrm>
        </p:spPr>
        <p:txBody>
          <a:bodyPr anchor="t"/>
          <a:lstStyle/>
          <a:p>
            <a:pPr marL="457200" indent="-457200" algn="l">
              <a:buFont typeface="Wingdings" panose="05000000000000000000" pitchFamily="2" charset="2"/>
              <a:buChar char="Ø"/>
            </a:pPr>
            <a:r>
              <a:rPr lang="es-EC" sz="3600" b="1" i="0" u="sng" dirty="0" smtClean="0">
                <a:solidFill>
                  <a:srgbClr val="00B0F0"/>
                </a:solidFill>
              </a:rPr>
              <a:t>Mi sueño</a:t>
            </a:r>
            <a:r>
              <a:rPr lang="es-EC" sz="3600" b="1" i="0" dirty="0" smtClean="0">
                <a:solidFill>
                  <a:srgbClr val="00B0F0"/>
                </a:solidFill>
              </a:rPr>
              <a:t>:</a:t>
            </a:r>
            <a:r>
              <a:rPr lang="es-EC" sz="3200" b="1" i="0" dirty="0" smtClean="0">
                <a:solidFill>
                  <a:srgbClr val="0070C0"/>
                </a:solidFill>
              </a:rPr>
              <a:t/>
            </a:r>
            <a:br>
              <a:rPr lang="es-EC" sz="3200" b="1" i="0" dirty="0" smtClean="0">
                <a:solidFill>
                  <a:srgbClr val="0070C0"/>
                </a:solidFill>
              </a:rPr>
            </a:br>
            <a:r>
              <a:rPr lang="es-EC" i="0" dirty="0">
                <a:solidFill>
                  <a:schemeClr val="tx1"/>
                </a:solidFill>
              </a:rPr>
              <a:t/>
            </a:r>
            <a:br>
              <a:rPr lang="es-EC" i="0" dirty="0">
                <a:solidFill>
                  <a:schemeClr val="tx1"/>
                </a:solidFill>
              </a:rPr>
            </a:br>
            <a:r>
              <a:rPr lang="es-EC" b="1" i="0" cap="none" dirty="0" smtClean="0"/>
              <a:t>Ser independiente, generar empleo y riqueza e incursionar en el sector productivo del país, haciendo lo que más me gusta, cocinar</a:t>
            </a:r>
            <a:endParaRPr lang="es-EC" b="1" i="0" cap="none"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3356992"/>
            <a:ext cx="2952328" cy="2298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Flecha a la derecha con bandas"/>
          <p:cNvSpPr/>
          <p:nvPr/>
        </p:nvSpPr>
        <p:spPr>
          <a:xfrm>
            <a:off x="2411760" y="4227065"/>
            <a:ext cx="2448272" cy="537567"/>
          </a:xfrm>
          <a:prstGeom prst="stripedRightArrow">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936386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612"/>
            <a:ext cx="7924800" cy="778098"/>
          </a:xfrm>
        </p:spPr>
        <p:txBody>
          <a:bodyPr/>
          <a:lstStyle/>
          <a:p>
            <a:pPr algn="ctr"/>
            <a:r>
              <a:rPr lang="es-EC" sz="3200" b="1" u="sng" dirty="0" smtClean="0"/>
              <a:t>Proyecci</a:t>
            </a:r>
            <a:r>
              <a:rPr lang="es-EC" sz="3200" b="1" u="sng" dirty="0"/>
              <a:t>ó</a:t>
            </a:r>
            <a:r>
              <a:rPr lang="es-EC" sz="3200" b="1" u="sng" dirty="0" smtClean="0"/>
              <a:t>n de la oferta</a:t>
            </a:r>
            <a:endParaRPr lang="es-EC" sz="3200" b="1" u="sng"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1244072"/>
            <a:ext cx="7344816" cy="4057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0330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0"/>
            <a:ext cx="7924800" cy="692696"/>
          </a:xfrm>
        </p:spPr>
        <p:txBody>
          <a:bodyPr/>
          <a:lstStyle/>
          <a:p>
            <a:pPr algn="ctr"/>
            <a:r>
              <a:rPr lang="es-EC" sz="3200" b="1" u="sng" dirty="0"/>
              <a:t>DEMANDA INSATISFECHA EN </a:t>
            </a:r>
            <a:r>
              <a:rPr lang="es-EC" sz="3200" b="1" u="sng" dirty="0" smtClean="0"/>
              <a:t>(PERSONAS</a:t>
            </a:r>
            <a:r>
              <a:rPr lang="es-EC" sz="3200" b="1" dirty="0" smtClean="0"/>
              <a:t>)</a:t>
            </a:r>
            <a:endParaRPr lang="es-EC" sz="3200" b="1" dirty="0"/>
          </a:p>
        </p:txBody>
      </p:sp>
      <p:graphicFrame>
        <p:nvGraphicFramePr>
          <p:cNvPr id="3" name="2 Tabla"/>
          <p:cNvGraphicFramePr>
            <a:graphicFrameLocks noGrp="1"/>
          </p:cNvGraphicFramePr>
          <p:nvPr>
            <p:extLst>
              <p:ext uri="{D42A27DB-BD31-4B8C-83A1-F6EECF244321}">
                <p14:modId xmlns:p14="http://schemas.microsoft.com/office/powerpoint/2010/main" xmlns="" val="2810262334"/>
              </p:ext>
            </p:extLst>
          </p:nvPr>
        </p:nvGraphicFramePr>
        <p:xfrm>
          <a:off x="179512" y="908720"/>
          <a:ext cx="8496944" cy="2926080"/>
        </p:xfrm>
        <a:graphic>
          <a:graphicData uri="http://schemas.openxmlformats.org/drawingml/2006/table">
            <a:tbl>
              <a:tblPr firstRow="1" firstCol="1" bandRow="1">
                <a:tableStyleId>{5C22544A-7EE6-4342-B048-85BDC9FD1C3A}</a:tableStyleId>
              </a:tblPr>
              <a:tblGrid>
                <a:gridCol w="1559533"/>
                <a:gridCol w="2295723"/>
                <a:gridCol w="2571538"/>
                <a:gridCol w="2070150"/>
              </a:tblGrid>
              <a:tr h="432048">
                <a:tc>
                  <a:txBody>
                    <a:bodyPr/>
                    <a:lstStyle/>
                    <a:p>
                      <a:pPr indent="252095" algn="ctr">
                        <a:lnSpc>
                          <a:spcPct val="150000"/>
                        </a:lnSpc>
                        <a:spcBef>
                          <a:spcPts val="600"/>
                        </a:spcBef>
                        <a:spcAft>
                          <a:spcPts val="0"/>
                        </a:spcAft>
                      </a:pPr>
                      <a:r>
                        <a:rPr lang="es-ES" sz="1600" dirty="0">
                          <a:effectLst/>
                        </a:rPr>
                        <a:t>AÑO</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DEMANDA INSATISFECHA</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PROYECCIÓN GASTO ACTUAL POR PERSONA</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a:effectLst/>
                        </a:rPr>
                        <a:t>DEMANDA INSATISFECHA # PERSONAS</a:t>
                      </a:r>
                      <a:endParaRPr lang="es-EC" sz="1600">
                        <a:solidFill>
                          <a:srgbClr val="000000"/>
                        </a:solidFill>
                        <a:effectLst/>
                        <a:latin typeface="Times New Roman"/>
                        <a:ea typeface="Times New Roman"/>
                        <a:cs typeface="Times New Roman"/>
                      </a:endParaRPr>
                    </a:p>
                  </a:txBody>
                  <a:tcPr marL="68580" marR="68580" marT="0" marB="0"/>
                </a:tc>
              </a:tr>
              <a:tr h="341399">
                <a:tc>
                  <a:txBody>
                    <a:bodyPr/>
                    <a:lstStyle/>
                    <a:p>
                      <a:pPr indent="252095" algn="r">
                        <a:lnSpc>
                          <a:spcPct val="150000"/>
                        </a:lnSpc>
                        <a:spcBef>
                          <a:spcPts val="600"/>
                        </a:spcBef>
                        <a:spcAft>
                          <a:spcPts val="0"/>
                        </a:spcAft>
                      </a:pPr>
                      <a:r>
                        <a:rPr lang="es-ES" sz="1600" dirty="0">
                          <a:effectLst/>
                        </a:rPr>
                        <a:t>2014</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r">
                        <a:lnSpc>
                          <a:spcPct val="150000"/>
                        </a:lnSpc>
                        <a:spcBef>
                          <a:spcPts val="600"/>
                        </a:spcBef>
                        <a:spcAft>
                          <a:spcPts val="0"/>
                        </a:spcAft>
                      </a:pPr>
                      <a:r>
                        <a:rPr lang="es-ES" sz="1600" dirty="0">
                          <a:effectLst/>
                        </a:rPr>
                        <a:t>$ 8.679.594,00</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$432,00</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a:effectLst/>
                        </a:rPr>
                        <a:t>20091,65</a:t>
                      </a:r>
                      <a:endParaRPr lang="es-EC" sz="1600">
                        <a:solidFill>
                          <a:srgbClr val="000000"/>
                        </a:solidFill>
                        <a:effectLst/>
                        <a:latin typeface="Times New Roman"/>
                        <a:ea typeface="Times New Roman"/>
                        <a:cs typeface="Times New Roman"/>
                      </a:endParaRPr>
                    </a:p>
                  </a:txBody>
                  <a:tcPr marL="68580" marR="68580" marT="0" marB="0"/>
                </a:tc>
              </a:tr>
              <a:tr h="341399">
                <a:tc>
                  <a:txBody>
                    <a:bodyPr/>
                    <a:lstStyle/>
                    <a:p>
                      <a:pPr indent="252095" algn="r">
                        <a:lnSpc>
                          <a:spcPct val="150000"/>
                        </a:lnSpc>
                        <a:spcBef>
                          <a:spcPts val="600"/>
                        </a:spcBef>
                        <a:spcAft>
                          <a:spcPts val="0"/>
                        </a:spcAft>
                      </a:pPr>
                      <a:r>
                        <a:rPr lang="es-ES" sz="1600">
                          <a:effectLst/>
                        </a:rPr>
                        <a:t>2015</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r">
                        <a:lnSpc>
                          <a:spcPct val="150000"/>
                        </a:lnSpc>
                        <a:spcBef>
                          <a:spcPts val="600"/>
                        </a:spcBef>
                        <a:spcAft>
                          <a:spcPts val="0"/>
                        </a:spcAft>
                      </a:pPr>
                      <a:r>
                        <a:rPr lang="es-ES" sz="1600">
                          <a:effectLst/>
                        </a:rPr>
                        <a:t>$ 8.848.846,08</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$432,00</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a:effectLst/>
                        </a:rPr>
                        <a:t>20483,44</a:t>
                      </a:r>
                      <a:endParaRPr lang="es-EC" sz="1600">
                        <a:solidFill>
                          <a:srgbClr val="000000"/>
                        </a:solidFill>
                        <a:effectLst/>
                        <a:latin typeface="Times New Roman"/>
                        <a:ea typeface="Times New Roman"/>
                        <a:cs typeface="Times New Roman"/>
                      </a:endParaRPr>
                    </a:p>
                  </a:txBody>
                  <a:tcPr marL="68580" marR="68580" marT="0" marB="0"/>
                </a:tc>
              </a:tr>
              <a:tr h="341399">
                <a:tc>
                  <a:txBody>
                    <a:bodyPr/>
                    <a:lstStyle/>
                    <a:p>
                      <a:pPr indent="252095" algn="r">
                        <a:lnSpc>
                          <a:spcPct val="150000"/>
                        </a:lnSpc>
                        <a:spcBef>
                          <a:spcPts val="600"/>
                        </a:spcBef>
                        <a:spcAft>
                          <a:spcPts val="0"/>
                        </a:spcAft>
                      </a:pPr>
                      <a:r>
                        <a:rPr lang="es-ES" sz="1600">
                          <a:effectLst/>
                        </a:rPr>
                        <a:t>2016</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r">
                        <a:lnSpc>
                          <a:spcPct val="150000"/>
                        </a:lnSpc>
                        <a:spcBef>
                          <a:spcPts val="600"/>
                        </a:spcBef>
                        <a:spcAft>
                          <a:spcPts val="0"/>
                        </a:spcAft>
                      </a:pPr>
                      <a:r>
                        <a:rPr lang="es-ES" sz="1600" dirty="0">
                          <a:effectLst/>
                        </a:rPr>
                        <a:t>$ 9.021.398,58</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$432,00</a:t>
                      </a:r>
                      <a:endParaRPr lang="es-EC" sz="1600" dirty="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20882,87</a:t>
                      </a:r>
                      <a:endParaRPr lang="es-EC" sz="1600" dirty="0">
                        <a:solidFill>
                          <a:srgbClr val="000000"/>
                        </a:solidFill>
                        <a:effectLst/>
                        <a:latin typeface="Times New Roman"/>
                        <a:ea typeface="Times New Roman"/>
                        <a:cs typeface="Times New Roman"/>
                      </a:endParaRPr>
                    </a:p>
                  </a:txBody>
                  <a:tcPr marL="68580" marR="68580" marT="0" marB="0"/>
                </a:tc>
              </a:tr>
              <a:tr h="341399">
                <a:tc>
                  <a:txBody>
                    <a:bodyPr/>
                    <a:lstStyle/>
                    <a:p>
                      <a:pPr indent="252095" algn="r">
                        <a:lnSpc>
                          <a:spcPct val="150000"/>
                        </a:lnSpc>
                        <a:spcBef>
                          <a:spcPts val="600"/>
                        </a:spcBef>
                        <a:spcAft>
                          <a:spcPts val="0"/>
                        </a:spcAft>
                      </a:pPr>
                      <a:r>
                        <a:rPr lang="es-ES" sz="1600">
                          <a:effectLst/>
                        </a:rPr>
                        <a:t>2017</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r">
                        <a:lnSpc>
                          <a:spcPct val="150000"/>
                        </a:lnSpc>
                        <a:spcBef>
                          <a:spcPts val="600"/>
                        </a:spcBef>
                        <a:spcAft>
                          <a:spcPts val="0"/>
                        </a:spcAft>
                      </a:pPr>
                      <a:r>
                        <a:rPr lang="es-ES" sz="1600">
                          <a:effectLst/>
                        </a:rPr>
                        <a:t>$ 9.197.315,85</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a:effectLst/>
                        </a:rPr>
                        <a:t>$432,00</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21290,08</a:t>
                      </a:r>
                      <a:endParaRPr lang="es-EC" sz="1600" dirty="0">
                        <a:solidFill>
                          <a:srgbClr val="000000"/>
                        </a:solidFill>
                        <a:effectLst/>
                        <a:latin typeface="Times New Roman"/>
                        <a:ea typeface="Times New Roman"/>
                        <a:cs typeface="Times New Roman"/>
                      </a:endParaRPr>
                    </a:p>
                  </a:txBody>
                  <a:tcPr marL="68580" marR="68580" marT="0" marB="0"/>
                </a:tc>
              </a:tr>
              <a:tr h="341399">
                <a:tc>
                  <a:txBody>
                    <a:bodyPr/>
                    <a:lstStyle/>
                    <a:p>
                      <a:pPr indent="252095" algn="r">
                        <a:lnSpc>
                          <a:spcPct val="150000"/>
                        </a:lnSpc>
                        <a:spcBef>
                          <a:spcPts val="600"/>
                        </a:spcBef>
                        <a:spcAft>
                          <a:spcPts val="0"/>
                        </a:spcAft>
                      </a:pPr>
                      <a:r>
                        <a:rPr lang="es-ES" sz="1600">
                          <a:effectLst/>
                        </a:rPr>
                        <a:t>2018</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r">
                        <a:lnSpc>
                          <a:spcPct val="150000"/>
                        </a:lnSpc>
                        <a:spcBef>
                          <a:spcPts val="600"/>
                        </a:spcBef>
                        <a:spcAft>
                          <a:spcPts val="0"/>
                        </a:spcAft>
                      </a:pPr>
                      <a:r>
                        <a:rPr lang="es-ES" sz="1600">
                          <a:effectLst/>
                        </a:rPr>
                        <a:t>$ 9.376.663,51</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a:effectLst/>
                        </a:rPr>
                        <a:t>$432,00</a:t>
                      </a:r>
                      <a:endParaRPr lang="es-EC" sz="1600">
                        <a:solidFill>
                          <a:srgbClr val="000000"/>
                        </a:solidFill>
                        <a:effectLst/>
                        <a:latin typeface="Times New Roman"/>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600" dirty="0">
                          <a:effectLst/>
                        </a:rPr>
                        <a:t>21705,24</a:t>
                      </a:r>
                      <a:endParaRPr lang="es-EC" sz="1600" dirty="0">
                        <a:solidFill>
                          <a:srgbClr val="000000"/>
                        </a:solidFill>
                        <a:effectLst/>
                        <a:latin typeface="Times New Roman"/>
                        <a:ea typeface="Times New Roman"/>
                        <a:cs typeface="Times New Roman"/>
                      </a:endParaRPr>
                    </a:p>
                  </a:txBody>
                  <a:tcPr marL="68580" marR="68580" marT="0" marB="0"/>
                </a:tc>
              </a:tr>
            </a:tbl>
          </a:graphicData>
        </a:graphic>
      </p:graphicFrame>
      <p:pic>
        <p:nvPicPr>
          <p:cNvPr id="4096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3861048"/>
            <a:ext cx="4752528" cy="2268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6422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07504" y="692696"/>
            <a:ext cx="8928992" cy="518457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000" b="1" u="sng" dirty="0" smtClean="0"/>
          </a:p>
          <a:p>
            <a:pPr algn="ctr"/>
            <a:endParaRPr lang="es-EC" sz="4000" b="1" u="sng" dirty="0"/>
          </a:p>
          <a:p>
            <a:pPr algn="ctr"/>
            <a:endParaRPr lang="es-EC" sz="4000" b="1" u="sng" dirty="0" smtClean="0"/>
          </a:p>
          <a:p>
            <a:pPr algn="ctr"/>
            <a:r>
              <a:rPr lang="es-EC" sz="4000" b="1" u="sng" dirty="0" smtClean="0"/>
              <a:t>ESTUDIO TÉCNICO</a:t>
            </a:r>
            <a:endParaRPr lang="es-EC" sz="4000" b="1" u="sng"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8184" y="1169740"/>
            <a:ext cx="2438400" cy="1514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15175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856"/>
            <a:ext cx="7924800" cy="664840"/>
          </a:xfrm>
        </p:spPr>
        <p:txBody>
          <a:bodyPr/>
          <a:lstStyle/>
          <a:p>
            <a:pPr algn="ctr"/>
            <a:r>
              <a:rPr lang="es-EC" sz="3200" b="1" u="sng" dirty="0" smtClean="0"/>
              <a:t>objetivos</a:t>
            </a:r>
            <a:endParaRPr lang="es-EC" sz="3200" b="1" u="sng" dirty="0"/>
          </a:p>
        </p:txBody>
      </p:sp>
      <p:pic>
        <p:nvPicPr>
          <p:cNvPr id="27650"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1475656" y="980728"/>
            <a:ext cx="6048672" cy="46500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06256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3"/>
          </p:nvPr>
        </p:nvSpPr>
        <p:spPr>
          <a:xfrm>
            <a:off x="0" y="805756"/>
            <a:ext cx="4499992" cy="4999508"/>
          </a:xfrm>
        </p:spPr>
        <p:txBody>
          <a:bodyPr>
            <a:normAutofit fontScale="62500" lnSpcReduction="20000"/>
          </a:bodyPr>
          <a:lstStyle/>
          <a:p>
            <a:endParaRPr lang="es-EC" sz="2400" b="1" dirty="0" smtClean="0"/>
          </a:p>
          <a:p>
            <a:r>
              <a:rPr lang="es-EC" sz="2900" b="1" dirty="0" smtClean="0"/>
              <a:t>INFLUYE EN EL COSTO Y LA EFICACIA</a:t>
            </a:r>
          </a:p>
          <a:p>
            <a:endParaRPr lang="es-EC" sz="2900" b="1" dirty="0"/>
          </a:p>
          <a:p>
            <a:pPr lvl="1"/>
            <a:r>
              <a:rPr lang="es-EC" sz="2900" b="1" dirty="0" smtClean="0"/>
              <a:t>MINIMIZAR COSTES DE PRODUCCIÓN Y/O DISTRIBUCIÓN</a:t>
            </a:r>
          </a:p>
          <a:p>
            <a:pPr lvl="1"/>
            <a:endParaRPr lang="es-EC" sz="2900" b="1" dirty="0"/>
          </a:p>
          <a:p>
            <a:pPr lvl="1"/>
            <a:r>
              <a:rPr lang="es-EC" sz="2900" b="1" dirty="0" smtClean="0"/>
              <a:t>OPTIMIZAR ACCESO AL MERCADO </a:t>
            </a:r>
          </a:p>
          <a:p>
            <a:pPr lvl="1"/>
            <a:endParaRPr lang="es-EC" sz="2900" b="1" dirty="0"/>
          </a:p>
          <a:p>
            <a:r>
              <a:rPr lang="es-EC" sz="2900" b="1" dirty="0" smtClean="0"/>
              <a:t>PERMITE DEFINIR EL COSTO </a:t>
            </a:r>
            <a:r>
              <a:rPr lang="es-EC" sz="2900" b="1" dirty="0"/>
              <a:t>UNITARIO </a:t>
            </a:r>
            <a:r>
              <a:rPr lang="es-EC" sz="2900" b="1" dirty="0" smtClean="0"/>
              <a:t>MÍNIMO </a:t>
            </a:r>
            <a:r>
              <a:rPr lang="es-EC" sz="2900" b="1" dirty="0"/>
              <a:t>PARA EL CLIENTE </a:t>
            </a:r>
          </a:p>
          <a:p>
            <a:endParaRPr lang="es-EC" sz="2900" b="1" dirty="0"/>
          </a:p>
          <a:p>
            <a:r>
              <a:rPr lang="es-EC" sz="2900" b="1" dirty="0" smtClean="0"/>
              <a:t>PERMITE LOGRAR MAYOR  RENTABILIDAD SOBRE EL CAPITAL</a:t>
            </a:r>
          </a:p>
          <a:p>
            <a:endParaRPr lang="es-EC" sz="2400" dirty="0"/>
          </a:p>
          <a:p>
            <a:endParaRPr lang="es-EC" sz="2400" dirty="0"/>
          </a:p>
        </p:txBody>
      </p:sp>
      <p:sp>
        <p:nvSpPr>
          <p:cNvPr id="2" name="1 Título"/>
          <p:cNvSpPr>
            <a:spLocks noGrp="1"/>
          </p:cNvSpPr>
          <p:nvPr>
            <p:ph type="title"/>
          </p:nvPr>
        </p:nvSpPr>
        <p:spPr>
          <a:xfrm>
            <a:off x="611560" y="32048"/>
            <a:ext cx="7924800" cy="706090"/>
          </a:xfrm>
        </p:spPr>
        <p:txBody>
          <a:bodyPr/>
          <a:lstStyle/>
          <a:p>
            <a:pPr algn="ctr"/>
            <a:r>
              <a:rPr lang="es-EC" sz="3200" b="1" u="sng" dirty="0" smtClean="0"/>
              <a:t>LOCALIZACION ÓPTIMA</a:t>
            </a:r>
            <a:endParaRPr lang="es-EC" sz="3200" b="1" u="sng" dirty="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196752"/>
            <a:ext cx="4248472"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1128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2048"/>
            <a:ext cx="7924800" cy="706090"/>
          </a:xfrm>
        </p:spPr>
        <p:txBody>
          <a:bodyPr/>
          <a:lstStyle/>
          <a:p>
            <a:pPr algn="ctr"/>
            <a:r>
              <a:rPr lang="es-EC" sz="3200" b="1" u="sng" dirty="0" smtClean="0"/>
              <a:t>TAMAÑO ÓPTIMO</a:t>
            </a:r>
            <a:endParaRPr lang="es-EC" sz="3200" b="1" u="sng" dirty="0"/>
          </a:p>
        </p:txBody>
      </p:sp>
      <p:graphicFrame>
        <p:nvGraphicFramePr>
          <p:cNvPr id="4" name="3 Tabla"/>
          <p:cNvGraphicFramePr>
            <a:graphicFrameLocks noGrp="1"/>
          </p:cNvGraphicFramePr>
          <p:nvPr/>
        </p:nvGraphicFramePr>
        <p:xfrm>
          <a:off x="467544" y="980728"/>
          <a:ext cx="7920880" cy="4805028"/>
        </p:xfrm>
        <a:graphic>
          <a:graphicData uri="http://schemas.openxmlformats.org/drawingml/2006/table">
            <a:tbl>
              <a:tblPr/>
              <a:tblGrid>
                <a:gridCol w="1405584"/>
                <a:gridCol w="2076222"/>
                <a:gridCol w="2385819"/>
                <a:gridCol w="2053255"/>
              </a:tblGrid>
              <a:tr h="435078">
                <a:tc>
                  <a:txBody>
                    <a:bodyPr/>
                    <a:lstStyle/>
                    <a:p>
                      <a:pPr indent="252095" algn="ctr">
                        <a:lnSpc>
                          <a:spcPct val="150000"/>
                        </a:lnSpc>
                        <a:spcBef>
                          <a:spcPts val="600"/>
                        </a:spcBef>
                        <a:spcAft>
                          <a:spcPts val="0"/>
                        </a:spcAft>
                      </a:pPr>
                      <a:r>
                        <a:rPr lang="es-ES" sz="900" b="1" dirty="0">
                          <a:solidFill>
                            <a:schemeClr val="tx1"/>
                          </a:solidFill>
                          <a:latin typeface="Calibri"/>
                          <a:ea typeface="Times New Roman"/>
                          <a:cs typeface="Times New Roman"/>
                        </a:rPr>
                        <a:t>DESCRIPCIÓN</a:t>
                      </a:r>
                      <a:endParaRPr lang="es-ES" sz="900" dirty="0">
                        <a:solidFill>
                          <a:schemeClr val="tx1"/>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Bef>
                          <a:spcPts val="600"/>
                        </a:spcBef>
                        <a:spcAft>
                          <a:spcPts val="0"/>
                        </a:spcAft>
                      </a:pPr>
                      <a:r>
                        <a:rPr lang="es-ES" sz="900" b="1" dirty="0">
                          <a:solidFill>
                            <a:schemeClr val="tx1"/>
                          </a:solidFill>
                          <a:latin typeface="Calibri"/>
                          <a:ea typeface="Times New Roman"/>
                          <a:cs typeface="Times New Roman"/>
                        </a:rPr>
                        <a:t>UNIDADES</a:t>
                      </a:r>
                      <a:endParaRPr lang="es-ES" sz="900" dirty="0">
                        <a:solidFill>
                          <a:schemeClr val="tx1"/>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Bef>
                          <a:spcPts val="600"/>
                        </a:spcBef>
                        <a:spcAft>
                          <a:spcPts val="0"/>
                        </a:spcAft>
                      </a:pPr>
                      <a:r>
                        <a:rPr lang="es-ES" sz="900" b="1" dirty="0">
                          <a:solidFill>
                            <a:schemeClr val="tx1"/>
                          </a:solidFill>
                          <a:latin typeface="Calibri"/>
                          <a:ea typeface="Times New Roman"/>
                          <a:cs typeface="Times New Roman"/>
                        </a:rPr>
                        <a:t>PRECIO UNITARIO</a:t>
                      </a:r>
                      <a:endParaRPr lang="es-ES" sz="900" dirty="0">
                        <a:solidFill>
                          <a:schemeClr val="tx1"/>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Bef>
                          <a:spcPts val="600"/>
                        </a:spcBef>
                        <a:spcAft>
                          <a:spcPts val="0"/>
                        </a:spcAft>
                      </a:pPr>
                      <a:r>
                        <a:rPr lang="es-ES" sz="900" b="1" dirty="0">
                          <a:solidFill>
                            <a:schemeClr val="tx1"/>
                          </a:solidFill>
                          <a:latin typeface="Calibri"/>
                          <a:ea typeface="Times New Roman"/>
                          <a:cs typeface="Times New Roman"/>
                        </a:rPr>
                        <a:t>VENTA DIARIA $</a:t>
                      </a:r>
                      <a:endParaRPr lang="es-ES" sz="900" dirty="0">
                        <a:solidFill>
                          <a:schemeClr val="tx1"/>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078">
                <a:tc>
                  <a:txBody>
                    <a:bodyPr/>
                    <a:lstStyle/>
                    <a:p>
                      <a:pPr indent="252095" algn="ctr">
                        <a:lnSpc>
                          <a:spcPct val="150000"/>
                        </a:lnSpc>
                        <a:spcBef>
                          <a:spcPts val="600"/>
                        </a:spcBef>
                        <a:spcAft>
                          <a:spcPts val="0"/>
                        </a:spcAft>
                      </a:pPr>
                      <a:r>
                        <a:rPr lang="es-ES" sz="1200" b="1" dirty="0">
                          <a:solidFill>
                            <a:srgbClr val="000000"/>
                          </a:solidFill>
                          <a:latin typeface="Calibri"/>
                          <a:ea typeface="Times New Roman"/>
                          <a:cs typeface="Times New Roman"/>
                        </a:rPr>
                        <a:t>VENTA DIARIA</a:t>
                      </a:r>
                      <a:endParaRPr lang="es-ES" sz="1200" dirty="0">
                        <a:solidFill>
                          <a:srgbClr val="000000"/>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110</a:t>
                      </a:r>
                      <a:endParaRPr lang="es-ES" sz="1200" dirty="0">
                        <a:solidFill>
                          <a:srgbClr val="000000"/>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$4,50 </a:t>
                      </a:r>
                      <a:endParaRPr lang="es-ES" sz="1200">
                        <a:solidFill>
                          <a:srgbClr val="000000"/>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$495,00 </a:t>
                      </a:r>
                      <a:endParaRPr lang="es-ES" sz="1200">
                        <a:solidFill>
                          <a:srgbClr val="000000"/>
                        </a:solidFill>
                        <a:latin typeface="Times New Roman"/>
                        <a:ea typeface="Times New Roman"/>
                        <a:cs typeface="Times New Roman"/>
                      </a:endParaRPr>
                    </a:p>
                  </a:txBody>
                  <a:tcPr marL="54007" marR="54007"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162605">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r>
              <a:tr h="170845">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r>
              <a:tr h="435078">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DESCRIPCIÓN</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UNIDADES</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PRECIO UNITARIO</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VENTA SEMANAL $</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r>
              <a:tr h="435078">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VENTA SEMANAL</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770</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 $4,50 </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$3.465,00 </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r>
              <a:tr h="162605">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r>
              <a:tr h="162605">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r>
              <a:tr h="435078">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DESCRIPCIÓN</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UNIDADES</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PRECIO UNITARIO</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VENTA MENSUAL $</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r>
              <a:tr h="435078">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VENTA MENSUAL</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3080</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 $4,50 </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$13.860,00 </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r>
              <a:tr h="162605">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r>
              <a:tr h="162605">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dirty="0">
                        <a:solidFill>
                          <a:srgbClr val="000000"/>
                        </a:solidFill>
                        <a:latin typeface="Calibri"/>
                      </a:endParaRPr>
                    </a:p>
                  </a:txBody>
                  <a:tcPr marL="54007" marR="54007" marT="0" marB="0">
                    <a:lnL>
                      <a:noFill/>
                    </a:lnL>
                    <a:lnR>
                      <a:noFill/>
                    </a:lnR>
                    <a:lnT>
                      <a:noFill/>
                    </a:lnT>
                    <a:lnB>
                      <a:noFill/>
                    </a:lnB>
                    <a:solidFill>
                      <a:schemeClr val="tx1"/>
                    </a:solidFill>
                  </a:tcPr>
                </a:tc>
                <a:tc>
                  <a:txBody>
                    <a:bodyPr/>
                    <a:lstStyle/>
                    <a:p>
                      <a:endParaRPr lang="es-ES" sz="1200">
                        <a:solidFill>
                          <a:srgbClr val="000000"/>
                        </a:solidFill>
                        <a:latin typeface="Calibri"/>
                      </a:endParaRPr>
                    </a:p>
                  </a:txBody>
                  <a:tcPr marL="54007" marR="54007" marT="0" marB="0">
                    <a:lnL>
                      <a:noFill/>
                    </a:lnL>
                    <a:lnR>
                      <a:noFill/>
                    </a:lnR>
                    <a:lnT>
                      <a:noFill/>
                    </a:lnT>
                    <a:lnB>
                      <a:noFill/>
                    </a:lnB>
                    <a:solidFill>
                      <a:schemeClr val="tx1"/>
                    </a:solidFill>
                  </a:tcPr>
                </a:tc>
              </a:tr>
              <a:tr h="435078">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DESCRIPCIÓN</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UNIDADES</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PRECIO UNITARIO</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VENTA ANUAL $</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a:noFill/>
                    </a:lnB>
                    <a:solidFill>
                      <a:schemeClr val="tx1"/>
                    </a:solidFill>
                  </a:tcPr>
                </a:tc>
              </a:tr>
              <a:tr h="435078">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VENTA ANUAL</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36960</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$4,50 </a:t>
                      </a:r>
                      <a:endParaRPr lang="es-ES" sz="1200">
                        <a:solidFill>
                          <a:srgbClr val="000000"/>
                        </a:solidFill>
                        <a:latin typeface="Times New Roman"/>
                        <a:ea typeface="Times New Roman"/>
                        <a:cs typeface="Times New Roman"/>
                      </a:endParaRPr>
                    </a:p>
                  </a:txBody>
                  <a:tcPr marL="54007" marR="5400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 $166.320,00 </a:t>
                      </a:r>
                      <a:endParaRPr lang="es-ES" sz="1200" dirty="0">
                        <a:solidFill>
                          <a:srgbClr val="000000"/>
                        </a:solidFill>
                        <a:latin typeface="Times New Roman"/>
                        <a:ea typeface="Times New Roman"/>
                        <a:cs typeface="Times New Roman"/>
                      </a:endParaRPr>
                    </a:p>
                  </a:txBody>
                  <a:tcPr marL="54007" marR="54007"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364090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3242465" y="134184"/>
            <a:ext cx="29677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lang="es-EC" altLang="es-EC" sz="2800" b="1" u="sng" dirty="0" smtClean="0"/>
              <a:t>CUBRIMIENTO</a:t>
            </a:r>
            <a:endParaRPr kumimoji="0" lang="es-EC" altLang="es-EC" sz="2800" b="1" i="0" u="sng" strike="noStrike" cap="none" normalizeH="0" baseline="0" dirty="0" smtClean="0">
              <a:ln>
                <a:noFill/>
              </a:ln>
              <a:effectLst/>
            </a:endParaRPr>
          </a:p>
        </p:txBody>
      </p:sp>
      <p:pic>
        <p:nvPicPr>
          <p:cNvPr id="70663" name="Picture 7"/>
          <p:cNvPicPr>
            <a:picLocks noChangeAspect="1" noChangeArrowheads="1"/>
          </p:cNvPicPr>
          <p:nvPr/>
        </p:nvPicPr>
        <p:blipFill>
          <a:blip r:embed="rId3"/>
          <a:srcRect/>
          <a:stretch>
            <a:fillRect/>
          </a:stretch>
        </p:blipFill>
        <p:spPr bwMode="auto">
          <a:xfrm>
            <a:off x="642938" y="1628800"/>
            <a:ext cx="7889502" cy="2880320"/>
          </a:xfrm>
          <a:prstGeom prst="rect">
            <a:avLst/>
          </a:prstGeom>
          <a:noFill/>
          <a:ln w="9525">
            <a:noFill/>
            <a:miter lim="800000"/>
            <a:headEnd/>
            <a:tailEnd/>
          </a:ln>
        </p:spPr>
      </p:pic>
    </p:spTree>
    <p:extLst>
      <p:ext uri="{BB962C8B-B14F-4D97-AF65-F5344CB8AC3E}">
        <p14:creationId xmlns:p14="http://schemas.microsoft.com/office/powerpoint/2010/main" xmlns="" val="3897137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179512" y="980728"/>
            <a:ext cx="4163888" cy="4734272"/>
          </a:xfrm>
        </p:spPr>
        <p:txBody>
          <a:bodyPr>
            <a:normAutofit/>
          </a:bodyPr>
          <a:lstStyle/>
          <a:p>
            <a:r>
              <a:rPr lang="es-EC" sz="2400" b="1" dirty="0" smtClean="0"/>
              <a:t>DISTRIBUCIÓN FÍSICA DEL LOCAL COMERCIAL</a:t>
            </a:r>
          </a:p>
          <a:p>
            <a:endParaRPr lang="es-EC" sz="2400" b="1" dirty="0"/>
          </a:p>
          <a:p>
            <a:r>
              <a:rPr lang="es-EC" sz="2400" b="1" dirty="0" smtClean="0"/>
              <a:t>INFRAESTRUCTURA Y SERVICIOS</a:t>
            </a:r>
          </a:p>
          <a:p>
            <a:endParaRPr lang="es-EC" sz="2400" b="1" dirty="0"/>
          </a:p>
          <a:p>
            <a:r>
              <a:rPr lang="es-EC" sz="2400" b="1" dirty="0" smtClean="0"/>
              <a:t>DISPONIBILIDAD DE INSUMOS</a:t>
            </a:r>
          </a:p>
          <a:p>
            <a:endParaRPr lang="es-EC" sz="2400" b="1" dirty="0"/>
          </a:p>
          <a:p>
            <a:r>
              <a:rPr lang="es-EC" sz="2400" b="1" dirty="0" smtClean="0"/>
              <a:t>PROCESO DE PRODUCCION</a:t>
            </a:r>
          </a:p>
          <a:p>
            <a:endParaRPr lang="es-EC" sz="2400" b="1" dirty="0"/>
          </a:p>
          <a:p>
            <a:endParaRPr lang="es-EC" sz="2400" b="1" dirty="0" smtClean="0"/>
          </a:p>
          <a:p>
            <a:endParaRPr lang="es-EC" sz="2400" b="1" dirty="0"/>
          </a:p>
        </p:txBody>
      </p:sp>
      <p:sp>
        <p:nvSpPr>
          <p:cNvPr id="2" name="1 Título"/>
          <p:cNvSpPr>
            <a:spLocks noGrp="1"/>
          </p:cNvSpPr>
          <p:nvPr>
            <p:ph type="title"/>
          </p:nvPr>
        </p:nvSpPr>
        <p:spPr>
          <a:xfrm>
            <a:off x="609600" y="0"/>
            <a:ext cx="7924800" cy="620688"/>
          </a:xfrm>
        </p:spPr>
        <p:txBody>
          <a:bodyPr/>
          <a:lstStyle/>
          <a:p>
            <a:pPr algn="ctr"/>
            <a:r>
              <a:rPr lang="es-EC" sz="3200" b="1" u="sng" dirty="0" err="1" smtClean="0"/>
              <a:t>INGENIERíA</a:t>
            </a:r>
            <a:r>
              <a:rPr lang="es-EC" sz="3200" b="1" u="sng" dirty="0" smtClean="0"/>
              <a:t> DEL PROYECTO</a:t>
            </a:r>
            <a:endParaRPr lang="es-EC" sz="3200" b="1" u="sng" dirty="0"/>
          </a:p>
        </p:txBody>
      </p:sp>
      <p:sp>
        <p:nvSpPr>
          <p:cNvPr id="7" name="4 Marcador de contenido"/>
          <p:cNvSpPr>
            <a:spLocks noGrp="1"/>
          </p:cNvSpPr>
          <p:nvPr>
            <p:ph sz="quarter" idx="13"/>
          </p:nvPr>
        </p:nvSpPr>
        <p:spPr>
          <a:xfrm>
            <a:off x="4980980" y="764704"/>
            <a:ext cx="4163888" cy="5166320"/>
          </a:xfrm>
        </p:spPr>
        <p:txBody>
          <a:bodyPr>
            <a:normAutofit fontScale="92500"/>
          </a:bodyPr>
          <a:lstStyle/>
          <a:p>
            <a:endParaRPr lang="es-EC" sz="2400" b="1" dirty="0" smtClean="0"/>
          </a:p>
          <a:p>
            <a:pPr marL="0" indent="0">
              <a:buNone/>
            </a:pPr>
            <a:r>
              <a:rPr lang="es-EC" sz="2400" b="1" dirty="0" smtClean="0"/>
              <a:t>ÁREAS, CAPACIDAD Y SERVICIO</a:t>
            </a:r>
          </a:p>
          <a:p>
            <a:endParaRPr lang="es-EC" sz="2400" b="1" dirty="0"/>
          </a:p>
          <a:p>
            <a:pPr marL="0" indent="0">
              <a:buNone/>
            </a:pPr>
            <a:r>
              <a:rPr lang="es-EC" sz="2400" b="1" dirty="0" smtClean="0"/>
              <a:t>SERVICIOS BÁSICOS, VÍAS, ETC.</a:t>
            </a:r>
          </a:p>
          <a:p>
            <a:pPr marL="0" indent="0">
              <a:buNone/>
            </a:pPr>
            <a:endParaRPr lang="es-EC" sz="2400" b="1" dirty="0"/>
          </a:p>
          <a:p>
            <a:pPr marL="0" indent="0">
              <a:buNone/>
            </a:pPr>
            <a:r>
              <a:rPr lang="es-EC" sz="2400" b="1" dirty="0" smtClean="0"/>
              <a:t>HUMANOS, MATERIALES Y FINANCIEROS</a:t>
            </a:r>
          </a:p>
          <a:p>
            <a:endParaRPr lang="es-EC" sz="2400" b="1" dirty="0" smtClean="0"/>
          </a:p>
          <a:p>
            <a:pPr marL="0" indent="0">
              <a:buNone/>
            </a:pPr>
            <a:r>
              <a:rPr lang="es-EC" sz="2400" b="1" dirty="0" smtClean="0"/>
              <a:t>PROVEEDORES, COCINA, SERVICIO, CONTROL CALIDAD, INVENTARIO</a:t>
            </a:r>
          </a:p>
          <a:p>
            <a:endParaRPr lang="es-EC" sz="2400" b="1" dirty="0"/>
          </a:p>
        </p:txBody>
      </p:sp>
      <p:sp>
        <p:nvSpPr>
          <p:cNvPr id="3" name="2 Flecha derecha"/>
          <p:cNvSpPr/>
          <p:nvPr/>
        </p:nvSpPr>
        <p:spPr>
          <a:xfrm>
            <a:off x="4283968" y="1340768"/>
            <a:ext cx="576064"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3727450"/>
            <a:ext cx="592137"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3968" y="2405559"/>
            <a:ext cx="592137"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199" y="5086300"/>
            <a:ext cx="592137"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167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620688"/>
            <a:ext cx="9144000" cy="5328592"/>
          </a:xfrm>
        </p:spPr>
        <p:txBody>
          <a:bodyPr anchor="t"/>
          <a:lstStyle/>
          <a:p>
            <a:pPr algn="ctr"/>
            <a:r>
              <a:rPr lang="es-EC" sz="4000" b="1" u="sng" dirty="0" smtClean="0"/>
              <a:t>ESTUDIO FINANCIERO</a:t>
            </a:r>
            <a:endParaRPr lang="es-EC" sz="4000" b="1" u="sng"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8" y="2073260"/>
            <a:ext cx="4968552" cy="3143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1278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924800" cy="720080"/>
          </a:xfrm>
        </p:spPr>
        <p:txBody>
          <a:bodyPr/>
          <a:lstStyle/>
          <a:p>
            <a:pPr algn="ctr"/>
            <a:r>
              <a:rPr lang="es-EC" sz="3200" b="1" u="sng" dirty="0" smtClean="0"/>
              <a:t>Inversión inicial</a:t>
            </a:r>
            <a:br>
              <a:rPr lang="es-EC" sz="3200" b="1" u="sng" dirty="0" smtClean="0"/>
            </a:br>
            <a:endParaRPr lang="es-EC" sz="3200" b="1" u="sng" dirty="0"/>
          </a:p>
        </p:txBody>
      </p:sp>
      <p:sp>
        <p:nvSpPr>
          <p:cNvPr id="10" name="Rectangle 4"/>
          <p:cNvSpPr>
            <a:spLocks noChangeArrowheads="1"/>
          </p:cNvSpPr>
          <p:nvPr/>
        </p:nvSpPr>
        <p:spPr bwMode="auto">
          <a:xfrm>
            <a:off x="2038350" y="22336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4716015" y="908719"/>
          <a:ext cx="3960441" cy="4680520"/>
        </p:xfrm>
        <a:graphic>
          <a:graphicData uri="http://schemas.openxmlformats.org/drawingml/2006/table">
            <a:tbl>
              <a:tblPr/>
              <a:tblGrid>
                <a:gridCol w="2657733"/>
                <a:gridCol w="1302708"/>
              </a:tblGrid>
              <a:tr h="716364">
                <a:tc gridSpan="2">
                  <a:txBody>
                    <a:bodyPr/>
                    <a:lstStyle/>
                    <a:p>
                      <a:pPr indent="252095" algn="ctr">
                        <a:lnSpc>
                          <a:spcPct val="150000"/>
                        </a:lnSpc>
                        <a:spcBef>
                          <a:spcPts val="600"/>
                        </a:spcBef>
                        <a:spcAft>
                          <a:spcPts val="0"/>
                        </a:spcAft>
                      </a:pPr>
                      <a:r>
                        <a:rPr lang="es-ES" sz="1200" b="1" dirty="0" smtClean="0">
                          <a:solidFill>
                            <a:schemeClr val="bg1"/>
                          </a:solidFill>
                          <a:latin typeface="Arial"/>
                          <a:ea typeface="Times New Roman"/>
                          <a:cs typeface="Times New Roman"/>
                        </a:rPr>
                        <a:t>INVERSIÓN </a:t>
                      </a:r>
                      <a:r>
                        <a:rPr lang="es-ES" sz="1200" b="1" dirty="0">
                          <a:solidFill>
                            <a:schemeClr val="bg1"/>
                          </a:solidFill>
                          <a:latin typeface="Arial"/>
                          <a:ea typeface="Times New Roman"/>
                          <a:cs typeface="Times New Roman"/>
                        </a:rPr>
                        <a:t>TOTAL ACTIVOS INTANGIBLES</a:t>
                      </a:r>
                      <a:endParaRPr lang="es-ES" sz="12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r>
              <a:tr h="552668">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CONCEPTO</a:t>
                      </a:r>
                      <a:endParaRPr lang="es-ES" sz="12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Arial"/>
                          <a:ea typeface="Times New Roman"/>
                          <a:cs typeface="Times New Roman"/>
                        </a:rPr>
                        <a:t>VALOR TOTAL</a:t>
                      </a:r>
                      <a:endParaRPr lang="es-ES" sz="12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CONSTITUCION LEGAL</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$1.000,00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ESTUDIOS</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   800,00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REGISTROS – LICENCIAS</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   250,00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PERMISO FUNCIONAMIENTO</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Arial"/>
                          <a:ea typeface="Times New Roman"/>
                          <a:cs typeface="Times New Roman"/>
                        </a:rPr>
                        <a:t>     </a:t>
                      </a: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50,00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HONORARIOS ABOGADO</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Arial"/>
                          <a:ea typeface="Times New Roman"/>
                          <a:cs typeface="Times New Roman"/>
                        </a:rPr>
                        <a:t>   </a:t>
                      </a: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   300,00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REGISTRO DE LA MARCA</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Arial"/>
                          <a:ea typeface="Times New Roman"/>
                          <a:cs typeface="Times New Roman"/>
                        </a:rPr>
                        <a:t>    </a:t>
                      </a: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   600,00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PATENTE MUNICIPAL</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Arial"/>
                          <a:ea typeface="Times New Roman"/>
                          <a:cs typeface="Times New Roman"/>
                        </a:rPr>
                        <a:t> </a:t>
                      </a: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     50,00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426436">
                <a:tc>
                  <a:txBody>
                    <a:bodyPr/>
                    <a:lstStyle/>
                    <a:p>
                      <a:pPr indent="252095" algn="l">
                        <a:lnSpc>
                          <a:spcPct val="150000"/>
                        </a:lnSpc>
                        <a:spcBef>
                          <a:spcPts val="600"/>
                        </a:spcBef>
                        <a:spcAft>
                          <a:spcPts val="0"/>
                        </a:spcAft>
                      </a:pPr>
                      <a:r>
                        <a:rPr lang="es-ES" sz="1200" b="1" dirty="0">
                          <a:solidFill>
                            <a:schemeClr val="bg1"/>
                          </a:solidFill>
                          <a:latin typeface="Arial"/>
                          <a:ea typeface="Times New Roman"/>
                          <a:cs typeface="Times New Roman"/>
                        </a:rPr>
                        <a:t>TOTAL</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Arial"/>
                          <a:ea typeface="Times New Roman"/>
                          <a:cs typeface="Times New Roman"/>
                        </a:rPr>
                        <a:t>    </a:t>
                      </a:r>
                      <a:r>
                        <a:rPr lang="es-ES" sz="1200" dirty="0" smtClean="0">
                          <a:solidFill>
                            <a:schemeClr val="bg1"/>
                          </a:solidFill>
                          <a:latin typeface="Arial"/>
                          <a:ea typeface="Times New Roman"/>
                          <a:cs typeface="Times New Roman"/>
                        </a:rPr>
                        <a:t>$ </a:t>
                      </a:r>
                      <a:r>
                        <a:rPr lang="es-ES" sz="1200" dirty="0">
                          <a:solidFill>
                            <a:schemeClr val="bg1"/>
                          </a:solidFill>
                          <a:latin typeface="Arial"/>
                          <a:ea typeface="Times New Roman"/>
                          <a:cs typeface="Times New Roman"/>
                        </a:rPr>
                        <a:t>3.050,00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12" name="11 Tabla"/>
          <p:cNvGraphicFramePr>
            <a:graphicFrameLocks noGrp="1"/>
          </p:cNvGraphicFramePr>
          <p:nvPr/>
        </p:nvGraphicFramePr>
        <p:xfrm>
          <a:off x="0" y="908720"/>
          <a:ext cx="4211960" cy="4680519"/>
        </p:xfrm>
        <a:graphic>
          <a:graphicData uri="http://schemas.openxmlformats.org/drawingml/2006/table">
            <a:tbl>
              <a:tblPr/>
              <a:tblGrid>
                <a:gridCol w="3067586"/>
                <a:gridCol w="1144374"/>
              </a:tblGrid>
              <a:tr h="899491">
                <a:tc gridSpan="2">
                  <a:txBody>
                    <a:bodyPr/>
                    <a:lstStyle/>
                    <a:p>
                      <a:pPr indent="252095" algn="ctr">
                        <a:lnSpc>
                          <a:spcPct val="150000"/>
                        </a:lnSpc>
                        <a:spcBef>
                          <a:spcPts val="600"/>
                        </a:spcBef>
                        <a:spcAft>
                          <a:spcPts val="0"/>
                        </a:spcAft>
                      </a:pPr>
                      <a:r>
                        <a:rPr lang="es-ES" sz="1200" b="1" dirty="0">
                          <a:solidFill>
                            <a:schemeClr val="bg1"/>
                          </a:solidFill>
                          <a:latin typeface="Arial"/>
                          <a:ea typeface="Times New Roman"/>
                          <a:cs typeface="Times New Roman"/>
                        </a:rPr>
                        <a:t>INVERSIÓN TOTAL ACTIVO TANGIBLE</a:t>
                      </a:r>
                      <a:endParaRPr lang="es-ES" sz="12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r>
              <a:tr h="945257">
                <a:tc>
                  <a:txBody>
                    <a:bodyPr/>
                    <a:lstStyle/>
                    <a:p>
                      <a:pPr indent="252095" algn="l">
                        <a:lnSpc>
                          <a:spcPct val="150000"/>
                        </a:lnSpc>
                        <a:spcBef>
                          <a:spcPts val="600"/>
                        </a:spcBef>
                        <a:spcAft>
                          <a:spcPts val="0"/>
                        </a:spcAft>
                      </a:pPr>
                      <a:r>
                        <a:rPr lang="es-ES" sz="1200" b="1" dirty="0">
                          <a:solidFill>
                            <a:schemeClr val="bg1"/>
                          </a:solidFill>
                          <a:latin typeface="Calibri"/>
                          <a:ea typeface="Times New Roman"/>
                          <a:cs typeface="Times New Roman"/>
                        </a:rPr>
                        <a:t>OBRA CIVIL Y CONSTRUCCION</a:t>
                      </a:r>
                      <a:endParaRPr lang="es-ES" sz="12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r">
                        <a:lnSpc>
                          <a:spcPct val="150000"/>
                        </a:lnSpc>
                        <a:spcBef>
                          <a:spcPts val="600"/>
                        </a:spcBef>
                        <a:spcAft>
                          <a:spcPts val="0"/>
                        </a:spcAft>
                      </a:pPr>
                      <a:r>
                        <a:rPr lang="es-ES" sz="1200">
                          <a:solidFill>
                            <a:schemeClr val="bg1"/>
                          </a:solidFill>
                          <a:latin typeface="Calibri"/>
                          <a:ea typeface="Times New Roman"/>
                          <a:cs typeface="Times New Roman"/>
                        </a:rPr>
                        <a:t>         $6.400,00 </a:t>
                      </a:r>
                      <a:endParaRPr lang="es-ES" sz="120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945257">
                <a:tc>
                  <a:txBody>
                    <a:bodyPr/>
                    <a:lstStyle/>
                    <a:p>
                      <a:pPr indent="252095" algn="l">
                        <a:lnSpc>
                          <a:spcPct val="150000"/>
                        </a:lnSpc>
                        <a:spcBef>
                          <a:spcPts val="600"/>
                        </a:spcBef>
                        <a:spcAft>
                          <a:spcPts val="0"/>
                        </a:spcAft>
                      </a:pPr>
                      <a:r>
                        <a:rPr lang="es-ES" sz="1200" b="1" dirty="0">
                          <a:solidFill>
                            <a:schemeClr val="bg1"/>
                          </a:solidFill>
                          <a:latin typeface="Calibri"/>
                          <a:ea typeface="Times New Roman"/>
                          <a:cs typeface="Times New Roman"/>
                        </a:rPr>
                        <a:t>ACTIVOS FIJOS DEPRECIABLES</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smtClean="0">
                          <a:solidFill>
                            <a:schemeClr val="bg1"/>
                          </a:solidFill>
                          <a:latin typeface="Calibri"/>
                          <a:ea typeface="Times New Roman"/>
                          <a:cs typeface="Times New Roman"/>
                        </a:rPr>
                        <a:t>$ </a:t>
                      </a:r>
                      <a:r>
                        <a:rPr lang="es-ES" sz="1200" dirty="0">
                          <a:solidFill>
                            <a:schemeClr val="bg1"/>
                          </a:solidFill>
                          <a:latin typeface="Calibri"/>
                          <a:ea typeface="Times New Roman"/>
                          <a:cs typeface="Times New Roman"/>
                        </a:rPr>
                        <a:t>14.220,00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945257">
                <a:tc>
                  <a:txBody>
                    <a:bodyPr/>
                    <a:lstStyle/>
                    <a:p>
                      <a:pPr indent="252095" algn="l">
                        <a:lnSpc>
                          <a:spcPct val="150000"/>
                        </a:lnSpc>
                        <a:spcBef>
                          <a:spcPts val="600"/>
                        </a:spcBef>
                        <a:spcAft>
                          <a:spcPts val="0"/>
                        </a:spcAft>
                      </a:pPr>
                      <a:r>
                        <a:rPr lang="es-ES" sz="1200" b="1" dirty="0">
                          <a:solidFill>
                            <a:schemeClr val="bg1"/>
                          </a:solidFill>
                          <a:latin typeface="Calibri"/>
                          <a:ea typeface="Times New Roman"/>
                          <a:cs typeface="Times New Roman"/>
                        </a:rPr>
                        <a:t>IMPLEMENTOS</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chemeClr val="bg1"/>
                          </a:solidFill>
                          <a:latin typeface="Calibri"/>
                          <a:ea typeface="Times New Roman"/>
                          <a:cs typeface="Times New Roman"/>
                        </a:rPr>
                        <a:t>         $3.774,20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a:noFill/>
                    </a:lnB>
                    <a:solidFill>
                      <a:schemeClr val="tx1"/>
                    </a:solidFill>
                  </a:tcPr>
                </a:tc>
              </a:tr>
              <a:tr h="945257">
                <a:tc>
                  <a:txBody>
                    <a:bodyPr/>
                    <a:lstStyle/>
                    <a:p>
                      <a:pPr indent="252095" algn="l">
                        <a:lnSpc>
                          <a:spcPct val="150000"/>
                        </a:lnSpc>
                        <a:spcBef>
                          <a:spcPts val="600"/>
                        </a:spcBef>
                        <a:spcAft>
                          <a:spcPts val="0"/>
                        </a:spcAft>
                      </a:pPr>
                      <a:r>
                        <a:rPr lang="es-ES" sz="1200" b="1">
                          <a:solidFill>
                            <a:schemeClr val="bg1"/>
                          </a:solidFill>
                          <a:latin typeface="Calibri"/>
                          <a:ea typeface="Times New Roman"/>
                          <a:cs typeface="Times New Roman"/>
                        </a:rPr>
                        <a:t>TOTAL</a:t>
                      </a:r>
                      <a:endParaRPr lang="es-ES" sz="1200">
                        <a:solidFill>
                          <a:schemeClr val="bg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r">
                        <a:lnSpc>
                          <a:spcPct val="150000"/>
                        </a:lnSpc>
                        <a:spcBef>
                          <a:spcPts val="600"/>
                        </a:spcBef>
                        <a:spcAft>
                          <a:spcPts val="0"/>
                        </a:spcAft>
                      </a:pPr>
                      <a:r>
                        <a:rPr lang="es-ES" sz="1200" dirty="0" smtClean="0">
                          <a:solidFill>
                            <a:schemeClr val="bg1"/>
                          </a:solidFill>
                          <a:latin typeface="Calibri"/>
                          <a:ea typeface="Times New Roman"/>
                          <a:cs typeface="Times New Roman"/>
                        </a:rPr>
                        <a:t>$ </a:t>
                      </a:r>
                      <a:r>
                        <a:rPr lang="es-ES" sz="1200" dirty="0">
                          <a:solidFill>
                            <a:schemeClr val="bg1"/>
                          </a:solidFill>
                          <a:latin typeface="Calibri"/>
                          <a:ea typeface="Times New Roman"/>
                          <a:cs typeface="Times New Roman"/>
                        </a:rPr>
                        <a:t>24.394,20 </a:t>
                      </a:r>
                      <a:endParaRPr lang="es-ES" sz="1200" dirty="0">
                        <a:solidFill>
                          <a:schemeClr val="bg1"/>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51603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435280" cy="6092825"/>
          </a:xfrm>
        </p:spPr>
        <p:txBody>
          <a:bodyPr/>
          <a:lstStyle/>
          <a:p>
            <a:pPr algn="ctr">
              <a:defRPr/>
            </a:pPr>
            <a:r>
              <a:rPr lang="es-ES_tradnl" i="0" dirty="0" smtClean="0">
                <a:solidFill>
                  <a:schemeClr val="tx1"/>
                </a:solidFill>
              </a:rPr>
              <a:t/>
            </a:r>
            <a:br>
              <a:rPr lang="es-ES_tradnl" i="0" dirty="0" smtClean="0">
                <a:solidFill>
                  <a:schemeClr val="tx1"/>
                </a:solidFill>
              </a:rPr>
            </a:br>
            <a:r>
              <a:rPr lang="es-ES_tradnl" i="0" dirty="0" smtClean="0">
                <a:solidFill>
                  <a:schemeClr val="tx1"/>
                </a:solidFill>
              </a:rPr>
              <a:t/>
            </a:r>
            <a:br>
              <a:rPr lang="es-ES_tradnl" i="0" dirty="0" smtClean="0">
                <a:solidFill>
                  <a:schemeClr val="tx1"/>
                </a:solidFill>
              </a:rPr>
            </a:br>
            <a:endParaRPr lang="es-ES" dirty="0"/>
          </a:p>
        </p:txBody>
      </p:sp>
      <p:sp>
        <p:nvSpPr>
          <p:cNvPr id="4" name="3 Rectángulo redondeado"/>
          <p:cNvSpPr/>
          <p:nvPr/>
        </p:nvSpPr>
        <p:spPr>
          <a:xfrm>
            <a:off x="468313" y="1124744"/>
            <a:ext cx="2567608" cy="1074439"/>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a:solidFill>
                  <a:schemeClr val="tx1"/>
                </a:solidFill>
              </a:rPr>
              <a:t>Nuevas tendencias gastronómicas </a:t>
            </a:r>
            <a:endParaRPr lang="es-ES" sz="2400" b="1" dirty="0">
              <a:solidFill>
                <a:schemeClr val="tx1"/>
              </a:solidFill>
            </a:endParaRPr>
          </a:p>
        </p:txBody>
      </p:sp>
      <p:sp>
        <p:nvSpPr>
          <p:cNvPr id="5" name="4 Rectángulo redondeado"/>
          <p:cNvSpPr/>
          <p:nvPr/>
        </p:nvSpPr>
        <p:spPr>
          <a:xfrm>
            <a:off x="3491706" y="1124744"/>
            <a:ext cx="2447925" cy="1074439"/>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smtClean="0">
                <a:solidFill>
                  <a:schemeClr val="tx1"/>
                </a:solidFill>
              </a:rPr>
              <a:t>Leyes protección</a:t>
            </a:r>
            <a:endParaRPr lang="es-ES" sz="2400" b="1" dirty="0">
              <a:solidFill>
                <a:schemeClr val="tx1"/>
              </a:solidFill>
            </a:endParaRPr>
          </a:p>
        </p:txBody>
      </p:sp>
      <p:sp>
        <p:nvSpPr>
          <p:cNvPr id="7" name="6 Rectángulo redondeado"/>
          <p:cNvSpPr/>
          <p:nvPr/>
        </p:nvSpPr>
        <p:spPr>
          <a:xfrm>
            <a:off x="468313" y="3732486"/>
            <a:ext cx="2447925" cy="100434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smtClean="0">
                <a:solidFill>
                  <a:schemeClr val="tx1"/>
                </a:solidFill>
              </a:rPr>
              <a:t>Crecimiento poblacional</a:t>
            </a:r>
            <a:endParaRPr lang="es-ES" sz="2400" b="1" dirty="0">
              <a:solidFill>
                <a:schemeClr val="tx1"/>
              </a:solidFill>
            </a:endParaRPr>
          </a:p>
        </p:txBody>
      </p:sp>
      <p:sp>
        <p:nvSpPr>
          <p:cNvPr id="8" name="7 Rectángulo redondeado"/>
          <p:cNvSpPr/>
          <p:nvPr/>
        </p:nvSpPr>
        <p:spPr>
          <a:xfrm>
            <a:off x="3491706" y="3732486"/>
            <a:ext cx="2447925" cy="95868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a:solidFill>
                  <a:schemeClr val="tx1"/>
                </a:solidFill>
              </a:rPr>
              <a:t>Perfil del </a:t>
            </a:r>
            <a:r>
              <a:rPr lang="es-ES_tradnl" sz="2400" b="1" dirty="0" smtClean="0">
                <a:solidFill>
                  <a:schemeClr val="tx1"/>
                </a:solidFill>
              </a:rPr>
              <a:t>quiteño</a:t>
            </a:r>
            <a:endParaRPr lang="es-ES" sz="2400" b="1" dirty="0">
              <a:solidFill>
                <a:schemeClr val="tx1"/>
              </a:solidFill>
            </a:endParaRPr>
          </a:p>
        </p:txBody>
      </p:sp>
      <p:sp>
        <p:nvSpPr>
          <p:cNvPr id="9" name="8 Rectángulo redondeado"/>
          <p:cNvSpPr/>
          <p:nvPr/>
        </p:nvSpPr>
        <p:spPr>
          <a:xfrm>
            <a:off x="6350000" y="3732486"/>
            <a:ext cx="2447925" cy="100434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smtClean="0">
                <a:solidFill>
                  <a:schemeClr val="tx1"/>
                </a:solidFill>
              </a:rPr>
              <a:t>Nicho actual</a:t>
            </a:r>
            <a:endParaRPr lang="es-ES" sz="2400" b="1" dirty="0">
              <a:solidFill>
                <a:schemeClr val="tx1"/>
              </a:solidFill>
            </a:endParaRPr>
          </a:p>
        </p:txBody>
      </p:sp>
      <p:sp>
        <p:nvSpPr>
          <p:cNvPr id="10" name="9 Rectángulo redondeado"/>
          <p:cNvSpPr/>
          <p:nvPr/>
        </p:nvSpPr>
        <p:spPr>
          <a:xfrm>
            <a:off x="6427666" y="1124744"/>
            <a:ext cx="2376488" cy="1074438"/>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2400" b="1" dirty="0" smtClean="0">
                <a:solidFill>
                  <a:schemeClr val="tx1"/>
                </a:solidFill>
              </a:rPr>
              <a:t>Pasión materia culinaria</a:t>
            </a:r>
            <a:endParaRPr lang="es-ES" sz="2400" b="1" dirty="0">
              <a:solidFill>
                <a:schemeClr val="tx1"/>
              </a:solidFill>
            </a:endParaRPr>
          </a:p>
        </p:txBody>
      </p:sp>
      <p:pic>
        <p:nvPicPr>
          <p:cNvPr id="6153" name="Picture 4" descr="imagenes de ecuador - mucho mejor si es hecho en Ecuad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7174" y="2276871"/>
            <a:ext cx="1225550" cy="1393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8" descr="http://2.bp.blogspot.com/-U2xPdk6hv9g/UC7aoTpsEUI/AAAAAAAAABk/67g928HuFWs/s1600/image010.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6289" y="2276871"/>
            <a:ext cx="1644960" cy="138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10" descr="http://3.bp.blogspot.com/-0z6Qtq8kDoM/UQpjlJqjbgI/AAAAAAAADdM/10DA3qvQK0k/s1600/The+Battle+of+the+Chefs+image+201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72287" y="2276871"/>
            <a:ext cx="1296987" cy="1367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12" descr="http://www.monografias.com/trabajos88/movilidad-distrito-metropolitano-quito/image003.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4213" y="4797152"/>
            <a:ext cx="1892300" cy="137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7" name="Picture 16" descr="https://encrypted-tbn3.gstatic.com/images?q=tbn:ANd9GcT9_vDJSx-2vPRqw_RSnKZTWlUSWAzvbizw7ivzHyqckX_PGH2c0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779838" y="4797152"/>
            <a:ext cx="1871662" cy="1368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8" name="Picture 20" descr="http://du4zwgdg3nwxa.cloudfront.net/logotipos/b/bu/burger-king-guayaquil-logo-1344966889.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148638" y="4793968"/>
            <a:ext cx="649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9" name="20 Imagen" descr="http://du4zwgdg3nwxa.cloudfront.net/logotipos/k/kf/kfc-quito-ecuador-logo-1347029017.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573963" y="5405159"/>
            <a:ext cx="59531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0" name="21 Imagen" descr="http://du4zwgdg3nwxa.cloudfront.net/logotipos/m/mc/mc-donalds-quito-logo-134702902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19530857">
            <a:off x="7437739" y="4885320"/>
            <a:ext cx="509588"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1" name="22 Imagen" descr="http://elimperdible.ec/web/wp-content/uploads/2011/09/2.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515595" y="4803776"/>
            <a:ext cx="8096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2" name="Picture 22" descr="http://lalola.blogia.com/upload/20060116063912-logo-2520alitas1.gif"/>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rot="1512674">
            <a:off x="6604001" y="5284012"/>
            <a:ext cx="720725"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redondeado"/>
          <p:cNvSpPr/>
          <p:nvPr/>
        </p:nvSpPr>
        <p:spPr>
          <a:xfrm>
            <a:off x="611559" y="0"/>
            <a:ext cx="7861721" cy="86409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600" b="1" u="sng" dirty="0" smtClean="0">
                <a:solidFill>
                  <a:schemeClr val="tx1"/>
                </a:solidFill>
              </a:rPr>
              <a:t>FACTORES DECISIVOS</a:t>
            </a:r>
            <a:endParaRPr lang="es-EC" sz="3600" b="1" u="sng"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0"/>
            <a:ext cx="7924800" cy="1143000"/>
          </a:xfrm>
        </p:spPr>
        <p:txBody>
          <a:bodyPr/>
          <a:lstStyle/>
          <a:p>
            <a:pPr algn="ctr"/>
            <a:r>
              <a:rPr lang="es-EC" sz="3200" b="1" u="sng" dirty="0" smtClean="0"/>
              <a:t>CAPITAL DE TRABAJO</a:t>
            </a:r>
            <a:br>
              <a:rPr lang="es-EC" sz="3200" b="1" u="sng" dirty="0" smtClean="0"/>
            </a:br>
            <a:endParaRPr lang="es-EC" sz="3200" b="1" u="sng" dirty="0"/>
          </a:p>
        </p:txBody>
      </p:sp>
      <p:graphicFrame>
        <p:nvGraphicFramePr>
          <p:cNvPr id="7" name="6 Tabla"/>
          <p:cNvGraphicFramePr>
            <a:graphicFrameLocks noGrp="1"/>
          </p:cNvGraphicFramePr>
          <p:nvPr/>
        </p:nvGraphicFramePr>
        <p:xfrm>
          <a:off x="467543" y="764704"/>
          <a:ext cx="8136904" cy="5165736"/>
        </p:xfrm>
        <a:graphic>
          <a:graphicData uri="http://schemas.openxmlformats.org/drawingml/2006/table">
            <a:tbl>
              <a:tblPr/>
              <a:tblGrid>
                <a:gridCol w="4361777"/>
                <a:gridCol w="294278"/>
                <a:gridCol w="2069462"/>
                <a:gridCol w="1411387"/>
              </a:tblGrid>
              <a:tr h="307846">
                <a:tc gridSpan="3">
                  <a:txBody>
                    <a:bodyPr/>
                    <a:lstStyle/>
                    <a:p>
                      <a:pPr indent="252095" algn="ctr">
                        <a:lnSpc>
                          <a:spcPct val="150000"/>
                        </a:lnSpc>
                        <a:spcBef>
                          <a:spcPts val="600"/>
                        </a:spcBef>
                        <a:spcAft>
                          <a:spcPts val="0"/>
                        </a:spcAft>
                      </a:pPr>
                      <a:r>
                        <a:rPr lang="es-ES" sz="1400" b="1" dirty="0">
                          <a:solidFill>
                            <a:srgbClr val="000000"/>
                          </a:solidFill>
                          <a:latin typeface="Calibri"/>
                          <a:ea typeface="Times New Roman"/>
                          <a:cs typeface="Times New Roman"/>
                        </a:rPr>
                        <a:t>CAPITAL DE TRABAJO</a:t>
                      </a:r>
                      <a:endParaRPr lang="es-ES" sz="1400" dirty="0">
                        <a:solidFill>
                          <a:srgbClr val="000000"/>
                        </a:solidFill>
                        <a:latin typeface="Times New Roman"/>
                        <a:ea typeface="Times New Roman"/>
                        <a:cs typeface="Times New Roman"/>
                      </a:endParaRPr>
                    </a:p>
                  </a:txBody>
                  <a:tcPr marL="53861" marR="538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a:txBody>
                    <a:bodyPr/>
                    <a:lstStyle/>
                    <a:p>
                      <a:pPr indent="252095" algn="l">
                        <a:lnSpc>
                          <a:spcPct val="150000"/>
                        </a:lnSpc>
                        <a:spcBef>
                          <a:spcPts val="600"/>
                        </a:spcBef>
                        <a:spcAft>
                          <a:spcPts val="0"/>
                        </a:spcAft>
                      </a:pPr>
                      <a:r>
                        <a:rPr lang="es-ES" sz="1400" b="1">
                          <a:solidFill>
                            <a:srgbClr val="000000"/>
                          </a:solidFill>
                          <a:latin typeface="Calibri"/>
                          <a:ea typeface="Times New Roman"/>
                          <a:cs typeface="Times New Roman"/>
                        </a:rPr>
                        <a:t> </a:t>
                      </a:r>
                      <a:endParaRPr lang="es-ES" sz="1400">
                        <a:solidFill>
                          <a:srgbClr val="000000"/>
                        </a:solidFill>
                        <a:latin typeface="Times New Roman"/>
                        <a:ea typeface="Times New Roman"/>
                        <a:cs typeface="Times New Roman"/>
                      </a:endParaRPr>
                    </a:p>
                  </a:txBody>
                  <a:tcPr marL="53861" marR="538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77351">
                <a:tc gridSpan="2">
                  <a:txBody>
                    <a:bodyPr/>
                    <a:lstStyle/>
                    <a:p>
                      <a:pPr indent="252095" algn="ctr">
                        <a:lnSpc>
                          <a:spcPct val="150000"/>
                        </a:lnSpc>
                        <a:spcBef>
                          <a:spcPts val="600"/>
                        </a:spcBef>
                        <a:spcAft>
                          <a:spcPts val="0"/>
                        </a:spcAft>
                      </a:pPr>
                      <a:r>
                        <a:rPr lang="es-ES" sz="1400" b="1" dirty="0">
                          <a:solidFill>
                            <a:srgbClr val="000000"/>
                          </a:solidFill>
                          <a:latin typeface="Calibri"/>
                          <a:ea typeface="Times New Roman"/>
                          <a:cs typeface="Times New Roman"/>
                        </a:rPr>
                        <a:t>CONCEPTO</a:t>
                      </a:r>
                      <a:endParaRPr lang="es-ES" sz="1400" dirty="0">
                        <a:solidFill>
                          <a:srgbClr val="000000"/>
                        </a:solidFill>
                        <a:latin typeface="Times New Roman"/>
                        <a:ea typeface="Times New Roman"/>
                        <a:cs typeface="Times New Roman"/>
                      </a:endParaRPr>
                    </a:p>
                  </a:txBody>
                  <a:tcPr marL="53861" marR="53861"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c>
                  <a:txBody>
                    <a:bodyPr/>
                    <a:lstStyle/>
                    <a:p>
                      <a:pPr indent="252095" algn="ctr">
                        <a:lnSpc>
                          <a:spcPct val="150000"/>
                        </a:lnSpc>
                        <a:spcBef>
                          <a:spcPts val="600"/>
                        </a:spcBef>
                        <a:spcAft>
                          <a:spcPts val="0"/>
                        </a:spcAft>
                      </a:pPr>
                      <a:r>
                        <a:rPr lang="es-ES" sz="1400" b="1">
                          <a:solidFill>
                            <a:srgbClr val="000000"/>
                          </a:solidFill>
                          <a:latin typeface="Calibri"/>
                          <a:ea typeface="Times New Roman"/>
                          <a:cs typeface="Times New Roman"/>
                        </a:rPr>
                        <a:t> TOTAL MENSUAL</a:t>
                      </a:r>
                      <a:endParaRPr lang="es-ES" sz="1400">
                        <a:solidFill>
                          <a:srgbClr val="000000"/>
                        </a:solidFill>
                        <a:latin typeface="Times New Roman"/>
                        <a:ea typeface="Times New Roman"/>
                        <a:cs typeface="Times New Roman"/>
                      </a:endParaRPr>
                    </a:p>
                  </a:txBody>
                  <a:tcPr marL="53861" marR="53861"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400" b="1">
                          <a:solidFill>
                            <a:srgbClr val="000000"/>
                          </a:solidFill>
                          <a:latin typeface="Calibri"/>
                          <a:ea typeface="Times New Roman"/>
                          <a:cs typeface="Times New Roman"/>
                        </a:rPr>
                        <a:t> TOTAL POR 3 MESES</a:t>
                      </a:r>
                      <a:endParaRPr lang="es-ES" sz="1400">
                        <a:solidFill>
                          <a:srgbClr val="000000"/>
                        </a:solidFill>
                        <a:latin typeface="Times New Roman"/>
                        <a:ea typeface="Times New Roman"/>
                        <a:cs typeface="Times New Roman"/>
                      </a:endParaRPr>
                    </a:p>
                  </a:txBody>
                  <a:tcPr marL="53861" marR="53861"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303195">
                <a:tc>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Materia Prima Directa</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400" b="1">
                          <a:solidFill>
                            <a:srgbClr val="000000"/>
                          </a:solidFill>
                          <a:latin typeface="Arial"/>
                          <a:ea typeface="Times New Roman"/>
                          <a:cs typeface="Times New Roman"/>
                        </a:rPr>
                        <a:t> </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$5.340,00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$16020,00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Mano de Obra Directa</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$878,33</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$2635,00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dirty="0">
                          <a:solidFill>
                            <a:srgbClr val="000000"/>
                          </a:solidFill>
                          <a:latin typeface="Arial"/>
                          <a:ea typeface="Times New Roman"/>
                          <a:cs typeface="Times New Roman"/>
                        </a:rPr>
                        <a:t>Mano de Obra Indirecta</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$878,33</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$2635,00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dirty="0">
                          <a:solidFill>
                            <a:srgbClr val="000000"/>
                          </a:solidFill>
                          <a:latin typeface="Arial"/>
                          <a:ea typeface="Times New Roman"/>
                          <a:cs typeface="Times New Roman"/>
                        </a:rPr>
                        <a:t>Sueldos y Salarios</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$779,17</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$2337,50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Insumos Administrativos</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$32,22</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$96,65</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Insumos de Limpieza</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$42,58</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$127,74</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Servicios Básicos</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$300,00</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$900,00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Mantenimiento de Equipos de Cómputo</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$ 9,17</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$27,50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647905">
                <a:tc gridSpan="2">
                  <a:txBody>
                    <a:bodyPr/>
                    <a:lstStyle/>
                    <a:p>
                      <a:pPr indent="252095" algn="l">
                        <a:lnSpc>
                          <a:spcPct val="150000"/>
                        </a:lnSpc>
                        <a:spcBef>
                          <a:spcPts val="600"/>
                        </a:spcBef>
                        <a:spcAft>
                          <a:spcPts val="0"/>
                        </a:spcAft>
                      </a:pPr>
                      <a:r>
                        <a:rPr lang="es-ES" sz="1400" b="1" dirty="0">
                          <a:solidFill>
                            <a:srgbClr val="000000"/>
                          </a:solidFill>
                          <a:latin typeface="Arial"/>
                          <a:ea typeface="Times New Roman"/>
                          <a:cs typeface="Times New Roman"/>
                        </a:rPr>
                        <a:t>Mantenimiento Equipo Industrial y Muebles </a:t>
                      </a:r>
                      <a:r>
                        <a:rPr lang="es-ES" sz="1400" b="1" dirty="0" smtClean="0">
                          <a:solidFill>
                            <a:srgbClr val="000000"/>
                          </a:solidFill>
                          <a:latin typeface="Arial"/>
                          <a:ea typeface="Times New Roman"/>
                          <a:cs typeface="Times New Roman"/>
                        </a:rPr>
                        <a:t>         Oficina</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$40,83</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$122,50</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gridSpan="2">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Arriendo</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hMerge="1">
                  <a:txBody>
                    <a:bodyPr/>
                    <a:lstStyle/>
                    <a:p>
                      <a:endParaRPr lang="es-ES"/>
                    </a:p>
                  </a:txBody>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$1.200,00</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$3600,00</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Publicidad</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endParaRPr lang="es-ES" sz="1400">
                        <a:solidFill>
                          <a:srgbClr val="000000"/>
                        </a:solidFill>
                        <a:latin typeface="Calibri"/>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$163,33</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$490,00</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a:noFill/>
                    </a:lnB>
                    <a:solidFill>
                      <a:schemeClr val="tx1"/>
                    </a:solidFill>
                  </a:tcPr>
                </a:tc>
              </a:tr>
              <a:tr h="303195">
                <a:tc>
                  <a:txBody>
                    <a:bodyPr/>
                    <a:lstStyle/>
                    <a:p>
                      <a:pPr indent="252095" algn="l">
                        <a:lnSpc>
                          <a:spcPct val="150000"/>
                        </a:lnSpc>
                        <a:spcBef>
                          <a:spcPts val="600"/>
                        </a:spcBef>
                        <a:spcAft>
                          <a:spcPts val="0"/>
                        </a:spcAft>
                      </a:pPr>
                      <a:r>
                        <a:rPr lang="es-ES" sz="1400" b="1">
                          <a:solidFill>
                            <a:srgbClr val="000000"/>
                          </a:solidFill>
                          <a:latin typeface="Arial"/>
                          <a:ea typeface="Times New Roman"/>
                          <a:cs typeface="Times New Roman"/>
                        </a:rPr>
                        <a:t>Capital Trabajo Inicial</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l">
                        <a:lnSpc>
                          <a:spcPct val="150000"/>
                        </a:lnSpc>
                        <a:spcBef>
                          <a:spcPts val="600"/>
                        </a:spcBef>
                        <a:spcAft>
                          <a:spcPts val="0"/>
                        </a:spcAft>
                      </a:pPr>
                      <a:r>
                        <a:rPr lang="es-ES" sz="1400">
                          <a:solidFill>
                            <a:srgbClr val="000000"/>
                          </a:solidFill>
                          <a:latin typeface="Arial"/>
                          <a:ea typeface="Times New Roman"/>
                          <a:cs typeface="Times New Roman"/>
                        </a:rPr>
                        <a:t> </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r">
                        <a:lnSpc>
                          <a:spcPct val="150000"/>
                        </a:lnSpc>
                        <a:spcBef>
                          <a:spcPts val="600"/>
                        </a:spcBef>
                        <a:spcAft>
                          <a:spcPts val="0"/>
                        </a:spcAft>
                      </a:pPr>
                      <a:r>
                        <a:rPr lang="es-ES" sz="1400">
                          <a:solidFill>
                            <a:srgbClr val="000000"/>
                          </a:solidFill>
                          <a:latin typeface="Arial"/>
                          <a:ea typeface="Times New Roman"/>
                          <a:cs typeface="Times New Roman"/>
                        </a:rPr>
                        <a:t>$9.663,96</a:t>
                      </a:r>
                      <a:endParaRPr lang="es-ES" sz="1400">
                        <a:solidFill>
                          <a:srgbClr val="000000"/>
                        </a:solidFill>
                        <a:latin typeface="Times New Roman"/>
                        <a:ea typeface="Times New Roman"/>
                        <a:cs typeface="Times New Roman"/>
                      </a:endParaRPr>
                    </a:p>
                  </a:txBody>
                  <a:tcPr marL="53861" marR="53861"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r">
                        <a:lnSpc>
                          <a:spcPct val="150000"/>
                        </a:lnSpc>
                        <a:spcBef>
                          <a:spcPts val="600"/>
                        </a:spcBef>
                        <a:spcAft>
                          <a:spcPts val="0"/>
                        </a:spcAft>
                      </a:pPr>
                      <a:r>
                        <a:rPr lang="es-ES" sz="1400" dirty="0">
                          <a:solidFill>
                            <a:srgbClr val="000000"/>
                          </a:solidFill>
                          <a:latin typeface="Arial"/>
                          <a:ea typeface="Times New Roman"/>
                          <a:cs typeface="Times New Roman"/>
                        </a:rPr>
                        <a:t>$28991,89</a:t>
                      </a:r>
                      <a:endParaRPr lang="es-ES" sz="1400" dirty="0">
                        <a:solidFill>
                          <a:srgbClr val="000000"/>
                        </a:solidFill>
                        <a:latin typeface="Times New Roman"/>
                        <a:ea typeface="Times New Roman"/>
                        <a:cs typeface="Times New Roman"/>
                      </a:endParaRPr>
                    </a:p>
                  </a:txBody>
                  <a:tcPr marL="53861" marR="53861"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4015974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611560" y="0"/>
            <a:ext cx="7924800" cy="1143000"/>
          </a:xfrm>
        </p:spPr>
        <p:txBody>
          <a:bodyPr/>
          <a:lstStyle/>
          <a:p>
            <a:pPr algn="ctr"/>
            <a:r>
              <a:rPr lang="es-EC" sz="3200" b="1" u="sng" dirty="0" smtClean="0"/>
              <a:t>FINANCIAMIENTO</a:t>
            </a:r>
            <a:br>
              <a:rPr lang="es-EC" sz="3200" b="1" u="sng" dirty="0" smtClean="0"/>
            </a:br>
            <a:endParaRPr lang="es-EC" sz="3200" b="1" u="sng" dirty="0"/>
          </a:p>
        </p:txBody>
      </p:sp>
      <p:graphicFrame>
        <p:nvGraphicFramePr>
          <p:cNvPr id="4" name="3 Tabla"/>
          <p:cNvGraphicFramePr>
            <a:graphicFrameLocks noGrp="1"/>
          </p:cNvGraphicFramePr>
          <p:nvPr/>
        </p:nvGraphicFramePr>
        <p:xfrm>
          <a:off x="251521" y="800101"/>
          <a:ext cx="8568951" cy="5617685"/>
        </p:xfrm>
        <a:graphic>
          <a:graphicData uri="http://schemas.openxmlformats.org/drawingml/2006/table">
            <a:tbl>
              <a:tblPr/>
              <a:tblGrid>
                <a:gridCol w="3129614"/>
                <a:gridCol w="1180383"/>
                <a:gridCol w="977273"/>
                <a:gridCol w="1059156"/>
                <a:gridCol w="1163369"/>
                <a:gridCol w="1059156"/>
              </a:tblGrid>
              <a:tr h="131285">
                <a:tc gridSpan="6">
                  <a:txBody>
                    <a:bodyPr/>
                    <a:lstStyle/>
                    <a:p>
                      <a:pPr indent="252095" algn="ctr">
                        <a:lnSpc>
                          <a:spcPct val="150000"/>
                        </a:lnSpc>
                        <a:spcBef>
                          <a:spcPts val="600"/>
                        </a:spcBef>
                        <a:spcAft>
                          <a:spcPts val="0"/>
                        </a:spcAft>
                      </a:pPr>
                      <a:r>
                        <a:rPr lang="es-ES" sz="500" b="1" dirty="0">
                          <a:solidFill>
                            <a:srgbClr val="000000"/>
                          </a:solidFill>
                          <a:latin typeface="Calibri"/>
                          <a:ea typeface="Times New Roman"/>
                          <a:cs typeface="Times New Roman"/>
                        </a:rPr>
                        <a:t>ESTRUCTURA DEL FINANCIAMIENTO</a:t>
                      </a:r>
                      <a:endParaRPr lang="es-ES" sz="600" dirty="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02120">
                <a:tc>
                  <a:txBody>
                    <a:bodyPr/>
                    <a:lstStyle/>
                    <a:p>
                      <a:pPr indent="252095" algn="ctr">
                        <a:lnSpc>
                          <a:spcPct val="150000"/>
                        </a:lnSpc>
                        <a:spcBef>
                          <a:spcPts val="600"/>
                        </a:spcBef>
                        <a:spcAft>
                          <a:spcPts val="0"/>
                        </a:spcAft>
                      </a:pPr>
                      <a:r>
                        <a:rPr lang="es-ES" sz="1200" b="1" dirty="0">
                          <a:solidFill>
                            <a:srgbClr val="000000"/>
                          </a:solidFill>
                          <a:latin typeface="Calibri"/>
                          <a:ea typeface="Times New Roman"/>
                          <a:cs typeface="Times New Roman"/>
                        </a:rPr>
                        <a:t>CONCEPTO</a:t>
                      </a:r>
                      <a:endParaRPr lang="es-ES" sz="1200" dirty="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INVERSIÓN INICIAL</a:t>
                      </a:r>
                      <a:endParaRPr lang="es-ES" sz="120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CRÉDITO</a:t>
                      </a:r>
                      <a:endParaRPr lang="es-ES" sz="120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VALOR</a:t>
                      </a:r>
                      <a:endParaRPr lang="es-ES" sz="120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RECURSOS PROPIOS</a:t>
                      </a:r>
                      <a:endParaRPr lang="es-ES" sz="120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CAPITAL SOCIAL</a:t>
                      </a:r>
                      <a:endParaRPr lang="es-ES" sz="1200">
                        <a:solidFill>
                          <a:srgbClr val="000000"/>
                        </a:solidFill>
                        <a:latin typeface="Times New Roman"/>
                        <a:ea typeface="Times New Roman"/>
                        <a:cs typeface="Times New Roman"/>
                      </a:endParaRPr>
                    </a:p>
                  </a:txBody>
                  <a:tcPr marL="32084" marR="32084" marT="0"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245680">
                <a:tc>
                  <a:txBody>
                    <a:bodyPr/>
                    <a:lstStyle/>
                    <a:p>
                      <a:pPr indent="252095" algn="l">
                        <a:lnSpc>
                          <a:spcPct val="150000"/>
                        </a:lnSpc>
                        <a:spcBef>
                          <a:spcPts val="600"/>
                        </a:spcBef>
                        <a:spcAft>
                          <a:spcPts val="0"/>
                        </a:spcAft>
                      </a:pPr>
                      <a:r>
                        <a:rPr lang="es-ES" sz="1200" b="1" dirty="0">
                          <a:solidFill>
                            <a:srgbClr val="000000"/>
                          </a:solidFill>
                          <a:latin typeface="Calibri"/>
                          <a:ea typeface="Times New Roman"/>
                          <a:cs typeface="Times New Roman"/>
                        </a:rPr>
                        <a:t>OBRA CIVIL Y CONSTRUCCION</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rgbClr val="000000"/>
                          </a:solidFill>
                          <a:latin typeface="Calibri"/>
                          <a:ea typeface="Times New Roman"/>
                          <a:cs typeface="Times New Roman"/>
                        </a:rPr>
                        <a:t>$ 6.400,00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$6.400,00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dirty="0">
                          <a:solidFill>
                            <a:srgbClr val="000000"/>
                          </a:solidFill>
                          <a:latin typeface="Calibri"/>
                          <a:ea typeface="Times New Roman"/>
                          <a:cs typeface="Times New Roman"/>
                        </a:rPr>
                        <a:t>ANEXO ACTIVOS FIJOS</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$14.220,00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$14.220,00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dirty="0">
                          <a:solidFill>
                            <a:srgbClr val="000000"/>
                          </a:solidFill>
                          <a:latin typeface="Calibri"/>
                          <a:ea typeface="Times New Roman"/>
                          <a:cs typeface="Times New Roman"/>
                        </a:rPr>
                        <a:t>IMPLEMENTOS</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$ 3.774,20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$ 3.774,20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GASTOS PREOPERATIVOS</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rgbClr val="000000"/>
                          </a:solidFill>
                          <a:latin typeface="Calibri"/>
                          <a:ea typeface="Times New Roman"/>
                          <a:cs typeface="Times New Roman"/>
                        </a:rPr>
                        <a:t>$ 3.050,00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$ 3.050,00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MATERIA PRIMA DIRECTA</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rgbClr val="000000"/>
                          </a:solidFill>
                          <a:latin typeface="Calibri"/>
                          <a:ea typeface="Times New Roman"/>
                          <a:cs typeface="Times New Roman"/>
                        </a:rPr>
                        <a:t>$16.020,00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95.51%</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$15.300,00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4,49%</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$ 720,00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MANO DE OBRA DIRECTA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rgbClr val="000000"/>
                          </a:solidFill>
                          <a:latin typeface="Calibri"/>
                          <a:ea typeface="Times New Roman"/>
                          <a:cs typeface="Times New Roman"/>
                        </a:rPr>
                        <a:t>$ 2.635,00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$ 2.635,00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MANO DE OBRA INDIRECTA</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$ 2.635,00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dirty="0">
                          <a:solidFill>
                            <a:srgbClr val="000000"/>
                          </a:solidFill>
                          <a:latin typeface="Calibri"/>
                          <a:ea typeface="Times New Roman"/>
                          <a:cs typeface="Times New Roman"/>
                        </a:rPr>
                        <a:t> </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$ 2.635,00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SUELDOS Y SALARIOS</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$ 2.337,50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$ 2.337,50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 INSUMOS ADMINISTRATIVOS</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$ 96,65</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dirty="0">
                          <a:solidFill>
                            <a:srgbClr val="000000"/>
                          </a:solidFill>
                          <a:latin typeface="Calibri"/>
                          <a:ea typeface="Times New Roman"/>
                          <a:cs typeface="Times New Roman"/>
                        </a:rPr>
                        <a:t> </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$ 96,65</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INSUMOS DE LIMPIEZA</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$ 127,74</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$ 127,74</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SERVICIOS BÁSICOS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$ 900,00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dirty="0">
                          <a:solidFill>
                            <a:srgbClr val="000000"/>
                          </a:solidFill>
                          <a:latin typeface="Calibri"/>
                          <a:ea typeface="Times New Roman"/>
                          <a:cs typeface="Times New Roman"/>
                        </a:rPr>
                        <a:t> </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$ 900,00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MANTENIMIENTO EQUIPOS DE COMPUTO</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$ 27,50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dirty="0">
                          <a:solidFill>
                            <a:srgbClr val="000000"/>
                          </a:solidFill>
                          <a:latin typeface="Calibri"/>
                          <a:ea typeface="Times New Roman"/>
                          <a:cs typeface="Times New Roman"/>
                        </a:rPr>
                        <a:t> </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$ 27,50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50212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MANTENIMIENTO EQUIPO INDUSTRIAL  Y MUEBLES DE OFICINA</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$ 122,50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dirty="0">
                          <a:solidFill>
                            <a:srgbClr val="000000"/>
                          </a:solidFill>
                          <a:latin typeface="Calibri"/>
                          <a:ea typeface="Times New Roman"/>
                          <a:cs typeface="Times New Roman"/>
                        </a:rPr>
                        <a:t> </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100%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$ 122,50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ARRIENDO</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$ 3.600,00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100%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$ 3.600,00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245680">
                <a:tc>
                  <a:txBody>
                    <a:bodyPr/>
                    <a:lstStyle/>
                    <a:p>
                      <a:pPr indent="252095" algn="l">
                        <a:lnSpc>
                          <a:spcPct val="150000"/>
                        </a:lnSpc>
                        <a:spcBef>
                          <a:spcPts val="600"/>
                        </a:spcBef>
                        <a:spcAft>
                          <a:spcPts val="0"/>
                        </a:spcAft>
                      </a:pPr>
                      <a:r>
                        <a:rPr lang="es-ES" sz="1200" b="1">
                          <a:solidFill>
                            <a:srgbClr val="000000"/>
                          </a:solidFill>
                          <a:latin typeface="Calibri"/>
                          <a:ea typeface="Times New Roman"/>
                          <a:cs typeface="Times New Roman"/>
                        </a:rPr>
                        <a:t>PUBLICIDAD</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$ 490,00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100%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c>
                  <a:txBody>
                    <a:bodyPr/>
                    <a:lstStyle/>
                    <a:p>
                      <a:pPr indent="252095" algn="r">
                        <a:lnSpc>
                          <a:spcPct val="150000"/>
                        </a:lnSpc>
                        <a:spcBef>
                          <a:spcPts val="600"/>
                        </a:spcBef>
                        <a:spcAft>
                          <a:spcPts val="0"/>
                        </a:spcAft>
                      </a:pPr>
                      <a:r>
                        <a:rPr lang="es-ES" sz="1200" dirty="0">
                          <a:solidFill>
                            <a:srgbClr val="000000"/>
                          </a:solidFill>
                          <a:latin typeface="Calibri"/>
                          <a:ea typeface="Times New Roman"/>
                          <a:cs typeface="Times New Roman"/>
                        </a:rPr>
                        <a:t>$ 490,00</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a:noFill/>
                    </a:lnB>
                    <a:solidFill>
                      <a:schemeClr val="tx1"/>
                    </a:solidFill>
                  </a:tcPr>
                </a:tc>
              </a:tr>
              <a:tr h="502120">
                <a:tc>
                  <a:txBody>
                    <a:bodyPr/>
                    <a:lstStyle/>
                    <a:p>
                      <a:pPr indent="252095" algn="ctr">
                        <a:lnSpc>
                          <a:spcPct val="150000"/>
                        </a:lnSpc>
                        <a:spcBef>
                          <a:spcPts val="600"/>
                        </a:spcBef>
                        <a:spcAft>
                          <a:spcPts val="0"/>
                        </a:spcAft>
                      </a:pPr>
                      <a:r>
                        <a:rPr lang="es-ES" sz="1200" b="1">
                          <a:solidFill>
                            <a:srgbClr val="000000"/>
                          </a:solidFill>
                          <a:latin typeface="Calibri"/>
                          <a:ea typeface="Times New Roman"/>
                          <a:cs typeface="Times New Roman"/>
                        </a:rPr>
                        <a:t>TOTAL INVERSION FIJA + INVERSION DIFERIDA + CAPITAL DE TRABAJO</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r">
                        <a:lnSpc>
                          <a:spcPct val="150000"/>
                        </a:lnSpc>
                        <a:spcBef>
                          <a:spcPts val="600"/>
                        </a:spcBef>
                        <a:spcAft>
                          <a:spcPts val="0"/>
                        </a:spcAft>
                      </a:pPr>
                      <a:r>
                        <a:rPr lang="es-ES" sz="1200">
                          <a:solidFill>
                            <a:srgbClr val="000000"/>
                          </a:solidFill>
                          <a:latin typeface="Calibri"/>
                          <a:ea typeface="Times New Roman"/>
                          <a:cs typeface="Times New Roman"/>
                        </a:rPr>
                        <a:t>$56.436,09</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ctr">
                        <a:lnSpc>
                          <a:spcPct val="150000"/>
                        </a:lnSpc>
                        <a:spcBef>
                          <a:spcPts val="600"/>
                        </a:spcBef>
                        <a:spcAft>
                          <a:spcPts val="0"/>
                        </a:spcAft>
                      </a:pPr>
                      <a:r>
                        <a:rPr lang="es-ES" sz="1200">
                          <a:solidFill>
                            <a:srgbClr val="000000"/>
                          </a:solidFill>
                          <a:latin typeface="Calibri"/>
                          <a:ea typeface="Times New Roman"/>
                          <a:cs typeface="Times New Roman"/>
                        </a:rPr>
                        <a:t> </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l">
                        <a:lnSpc>
                          <a:spcPct val="150000"/>
                        </a:lnSpc>
                        <a:spcBef>
                          <a:spcPts val="600"/>
                        </a:spcBef>
                        <a:spcAft>
                          <a:spcPts val="0"/>
                        </a:spcAft>
                      </a:pPr>
                      <a:r>
                        <a:rPr lang="es-ES" sz="1200">
                          <a:solidFill>
                            <a:srgbClr val="000000"/>
                          </a:solidFill>
                          <a:latin typeface="Calibri"/>
                          <a:ea typeface="Times New Roman"/>
                          <a:cs typeface="Times New Roman"/>
                        </a:rPr>
                        <a:t>$15.300,00</a:t>
                      </a:r>
                      <a:endParaRPr lang="es-ES" sz="1200">
                        <a:solidFill>
                          <a:srgbClr val="000000"/>
                        </a:solidFill>
                        <a:latin typeface="Times New Roman"/>
                        <a:ea typeface="Times New Roman"/>
                        <a:cs typeface="Times New Roman"/>
                      </a:endParaRPr>
                    </a:p>
                  </a:txBody>
                  <a:tcPr marL="32084" marR="32084"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ctr">
                        <a:lnSpc>
                          <a:spcPct val="150000"/>
                        </a:lnSpc>
                        <a:spcBef>
                          <a:spcPts val="600"/>
                        </a:spcBef>
                        <a:spcAft>
                          <a:spcPts val="0"/>
                        </a:spcAft>
                      </a:pPr>
                      <a:r>
                        <a:rPr lang="es-ES" sz="1200" dirty="0">
                          <a:solidFill>
                            <a:srgbClr val="000000"/>
                          </a:solidFill>
                          <a:latin typeface="Calibri"/>
                          <a:ea typeface="Times New Roman"/>
                          <a:cs typeface="Times New Roman"/>
                        </a:rPr>
                        <a:t> </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indent="252095" algn="r">
                        <a:lnSpc>
                          <a:spcPct val="150000"/>
                        </a:lnSpc>
                        <a:spcBef>
                          <a:spcPts val="600"/>
                        </a:spcBef>
                        <a:spcAft>
                          <a:spcPts val="0"/>
                        </a:spcAft>
                      </a:pPr>
                      <a:r>
                        <a:rPr lang="es-ES" sz="1200" dirty="0">
                          <a:solidFill>
                            <a:srgbClr val="000000"/>
                          </a:solidFill>
                          <a:latin typeface="Calibri"/>
                          <a:ea typeface="Times New Roman"/>
                          <a:cs typeface="Times New Roman"/>
                        </a:rPr>
                        <a:t>$41.136,09</a:t>
                      </a:r>
                      <a:endParaRPr lang="es-ES" sz="1200" dirty="0">
                        <a:solidFill>
                          <a:srgbClr val="000000"/>
                        </a:solidFill>
                        <a:latin typeface="Times New Roman"/>
                        <a:ea typeface="Times New Roman"/>
                        <a:cs typeface="Times New Roman"/>
                      </a:endParaRPr>
                    </a:p>
                  </a:txBody>
                  <a:tcPr marL="32084" marR="32084" marT="0"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144006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0"/>
            <a:ext cx="7924800" cy="1143000"/>
          </a:xfrm>
        </p:spPr>
        <p:txBody>
          <a:bodyPr/>
          <a:lstStyle/>
          <a:p>
            <a:pPr algn="ctr"/>
            <a:r>
              <a:rPr lang="es-EC" sz="3200" b="1" u="sng" dirty="0" smtClean="0"/>
              <a:t>FINANCIAMIENTO</a:t>
            </a:r>
            <a:br>
              <a:rPr lang="es-EC" sz="3200" b="1" u="sng" dirty="0" smtClean="0"/>
            </a:br>
            <a:endParaRPr lang="es-EC" sz="3200" b="1" u="sng" dirty="0"/>
          </a:p>
        </p:txBody>
      </p:sp>
      <p:graphicFrame>
        <p:nvGraphicFramePr>
          <p:cNvPr id="5" name="4 Tabla"/>
          <p:cNvGraphicFramePr>
            <a:graphicFrameLocks noGrp="1"/>
          </p:cNvGraphicFramePr>
          <p:nvPr/>
        </p:nvGraphicFramePr>
        <p:xfrm>
          <a:off x="3923929" y="1124745"/>
          <a:ext cx="5040559" cy="4680521"/>
        </p:xfrm>
        <a:graphic>
          <a:graphicData uri="http://schemas.openxmlformats.org/drawingml/2006/table">
            <a:tbl>
              <a:tblPr/>
              <a:tblGrid>
                <a:gridCol w="997129"/>
                <a:gridCol w="1052043"/>
                <a:gridCol w="997129"/>
                <a:gridCol w="997129"/>
                <a:gridCol w="997129"/>
              </a:tblGrid>
              <a:tr h="429601">
                <a:tc>
                  <a:txBody>
                    <a:bodyPr/>
                    <a:lstStyle/>
                    <a:p>
                      <a:pPr algn="ctr" fontAlgn="b"/>
                      <a:r>
                        <a:rPr lang="es-ES" sz="1200" b="1" i="0" u="none" strike="noStrike" dirty="0">
                          <a:solidFill>
                            <a:srgbClr val="000000"/>
                          </a:solidFill>
                          <a:latin typeface="Calibri"/>
                        </a:rPr>
                        <a:t>VENCIMIENTO</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CAPITAL</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INTERES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dirty="0">
                          <a:solidFill>
                            <a:srgbClr val="000000"/>
                          </a:solidFill>
                          <a:latin typeface="Calibri"/>
                        </a:rPr>
                        <a:t>CUOTA A PAGAR</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dirty="0">
                          <a:solidFill>
                            <a:srgbClr val="000000"/>
                          </a:solidFill>
                          <a:latin typeface="Calibri"/>
                        </a:rPr>
                        <a:t>SALDO</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25741">
                <a:tc>
                  <a:txBody>
                    <a:bodyPr/>
                    <a:lstStyle/>
                    <a:p>
                      <a:pPr algn="ctr" fontAlgn="b"/>
                      <a:r>
                        <a:rPr lang="es-ES" sz="1400" b="0" i="0" u="none" strike="noStrike" dirty="0">
                          <a:solidFill>
                            <a:srgbClr val="000000"/>
                          </a:solidFill>
                          <a:latin typeface="Calibri"/>
                        </a:rPr>
                        <a:t>01-Ago-14</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$ 17.939,25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325741">
                <a:tc>
                  <a:txBody>
                    <a:bodyPr/>
                    <a:lstStyle/>
                    <a:p>
                      <a:pPr algn="ctr" fontAlgn="b"/>
                      <a:r>
                        <a:rPr lang="es-ES" sz="1400" b="0" i="0" u="none" strike="noStrike" dirty="0">
                          <a:solidFill>
                            <a:srgbClr val="000000"/>
                          </a:solidFill>
                          <a:latin typeface="Calibri"/>
                        </a:rPr>
                        <a:t>01-Sep-14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$ 16.444,31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dirty="0">
                          <a:solidFill>
                            <a:srgbClr val="000000"/>
                          </a:solidFill>
                          <a:latin typeface="Calibri"/>
                        </a:rPr>
                        <a:t>01-Oct-14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$ 14.949,38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01-Nov-14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$ 13.454,44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01-Dic-14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$ 11.959,50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01-Ene-15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$ 10.464,56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01-Feb-15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$ 8.969,63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01-Mar-15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$ 7.474,69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01-Abr-15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$ 5.979,75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01-May-15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$ 4.484,81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01-Jun-15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$ 2.989,88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5741">
                <a:tc>
                  <a:txBody>
                    <a:bodyPr/>
                    <a:lstStyle/>
                    <a:p>
                      <a:pPr algn="ctr" fontAlgn="b"/>
                      <a:r>
                        <a:rPr lang="es-ES" sz="1400" b="0" i="0" u="none" strike="noStrike">
                          <a:solidFill>
                            <a:srgbClr val="000000"/>
                          </a:solidFill>
                          <a:latin typeface="Calibri"/>
                        </a:rPr>
                        <a:t>01-Jul-15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$ 1.275,00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$ 219,94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$ 1.494,94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$ 1.494,94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42028">
                <a:tc>
                  <a:txBody>
                    <a:bodyPr/>
                    <a:lstStyle/>
                    <a:p>
                      <a:pPr algn="l" fontAlgn="b"/>
                      <a:r>
                        <a:rPr lang="es-E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0" i="0" u="none" strike="noStrike">
                          <a:solidFill>
                            <a:srgbClr val="000000"/>
                          </a:solidFill>
                          <a:latin typeface="Calibri"/>
                        </a:rPr>
                        <a:t>$ 15.300,00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0" i="0" u="none" strike="noStrike">
                          <a:solidFill>
                            <a:srgbClr val="000000"/>
                          </a:solidFill>
                          <a:latin typeface="Calibri"/>
                        </a:rPr>
                        <a:t>$ 2.639,25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0" i="0" u="none" strike="noStrike">
                          <a:solidFill>
                            <a:srgbClr val="000000"/>
                          </a:solidFill>
                          <a:latin typeface="Calibri"/>
                        </a:rPr>
                        <a:t>$ 17.939,25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0" i="0" u="none" strike="noStrike" dirty="0">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39939" name="Object 3"/>
          <p:cNvGraphicFramePr>
            <a:graphicFrameLocks noChangeAspect="1"/>
          </p:cNvGraphicFramePr>
          <p:nvPr/>
        </p:nvGraphicFramePr>
        <p:xfrm>
          <a:off x="0" y="1124744"/>
          <a:ext cx="3820344" cy="1944216"/>
        </p:xfrm>
        <a:graphic>
          <a:graphicData uri="http://schemas.openxmlformats.org/presentationml/2006/ole">
            <p:oleObj spid="_x0000_s39939" name="Hoja de cálculo" r:id="rId3" imgW="3352800" imgH="962025" progId="Excel.Sheet.12">
              <p:embed/>
            </p:oleObj>
          </a:graphicData>
        </a:graphic>
      </p:graphicFrame>
      <p:graphicFrame>
        <p:nvGraphicFramePr>
          <p:cNvPr id="39940" name="Object 4"/>
          <p:cNvGraphicFramePr>
            <a:graphicFrameLocks noChangeAspect="1"/>
          </p:cNvGraphicFramePr>
          <p:nvPr/>
        </p:nvGraphicFramePr>
        <p:xfrm>
          <a:off x="0" y="3212976"/>
          <a:ext cx="3851920" cy="2664296"/>
        </p:xfrm>
        <a:graphic>
          <a:graphicData uri="http://schemas.openxmlformats.org/presentationml/2006/ole">
            <p:oleObj spid="_x0000_s39940" name="Hoja de cálculo" r:id="rId4" imgW="2619375" imgH="1552575" progId="Excel.Shee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611560" y="0"/>
            <a:ext cx="7924800" cy="1143000"/>
          </a:xfrm>
        </p:spPr>
        <p:txBody>
          <a:bodyPr/>
          <a:lstStyle/>
          <a:p>
            <a:pPr algn="ctr"/>
            <a:r>
              <a:rPr lang="es-EC" sz="3200" b="1" u="sng" dirty="0" smtClean="0"/>
              <a:t>PRESUPUESTO DE OPERACIÓN - INGRESOS</a:t>
            </a:r>
            <a:br>
              <a:rPr lang="es-EC" sz="3200" b="1" u="sng" dirty="0" smtClean="0"/>
            </a:br>
            <a:endParaRPr lang="es-EC" sz="3200" b="1" u="sng" dirty="0"/>
          </a:p>
        </p:txBody>
      </p:sp>
      <p:sp>
        <p:nvSpPr>
          <p:cNvPr id="6" name="Rectangle 1"/>
          <p:cNvSpPr>
            <a:spLocks noChangeArrowheads="1"/>
          </p:cNvSpPr>
          <p:nvPr/>
        </p:nvSpPr>
        <p:spPr bwMode="auto">
          <a:xfrm>
            <a:off x="1993900" y="16208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539552" y="908720"/>
          <a:ext cx="7992889" cy="4896544"/>
        </p:xfrm>
        <a:graphic>
          <a:graphicData uri="http://schemas.openxmlformats.org/drawingml/2006/table">
            <a:tbl>
              <a:tblPr/>
              <a:tblGrid>
                <a:gridCol w="2477291"/>
                <a:gridCol w="1790206"/>
                <a:gridCol w="1777599"/>
                <a:gridCol w="1947793"/>
              </a:tblGrid>
              <a:tr h="295685">
                <a:tc gridSpan="4">
                  <a:txBody>
                    <a:bodyPr/>
                    <a:lstStyle/>
                    <a:p>
                      <a:pPr algn="ctr" fontAlgn="b"/>
                      <a:r>
                        <a:rPr lang="es-ES" sz="1400" b="1" i="0" u="none" strike="noStrike" dirty="0">
                          <a:solidFill>
                            <a:srgbClr val="000000"/>
                          </a:solidFill>
                          <a:latin typeface="Calibri"/>
                        </a:rPr>
                        <a:t>PRESUPUESTO DE INGRESO ANUAL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98349">
                <a:tc>
                  <a:txBody>
                    <a:bodyPr/>
                    <a:lstStyle/>
                    <a:p>
                      <a:pPr algn="ctr" fontAlgn="b"/>
                      <a:r>
                        <a:rPr lang="es-ES" sz="1400" b="1" i="0" u="none" strike="noStrike" dirty="0">
                          <a:solidFill>
                            <a:srgbClr val="000000"/>
                          </a:solidFill>
                          <a:latin typeface="Calibri"/>
                        </a:rPr>
                        <a:t>AÑOS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dirty="0">
                          <a:solidFill>
                            <a:srgbClr val="000000"/>
                          </a:solidFill>
                          <a:latin typeface="Calibri"/>
                        </a:rPr>
                        <a:t>UNIDADES ANUALES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PRECIO UNITARIO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INGRESO ANUAL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35190">
                <a:tc>
                  <a:txBody>
                    <a:bodyPr/>
                    <a:lstStyle/>
                    <a:p>
                      <a:pPr algn="ctr" fontAlgn="b"/>
                      <a:r>
                        <a:rPr lang="es-ES" sz="1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ctr" fontAlgn="b"/>
                      <a:r>
                        <a:rPr lang="es-ES" sz="1400" b="0" i="0" u="none" strike="noStrike" dirty="0">
                          <a:solidFill>
                            <a:srgbClr val="000000"/>
                          </a:solidFill>
                          <a:latin typeface="Calibri"/>
                        </a:rPr>
                        <a:t>         36.960,00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400" b="0" i="0" u="none" strike="noStrike">
                          <a:solidFill>
                            <a:srgbClr val="000000"/>
                          </a:solidFill>
                          <a:latin typeface="Calibri"/>
                        </a:rPr>
                        <a:t>                    4,50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400" b="0" i="0" u="none" strike="noStrike">
                          <a:solidFill>
                            <a:srgbClr val="000000"/>
                          </a:solidFill>
                          <a:latin typeface="Calibri"/>
                        </a:rPr>
                        <a:t>          166.320,00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535190">
                <a:tc>
                  <a:txBody>
                    <a:bodyPr/>
                    <a:lstStyle/>
                    <a:p>
                      <a:pPr algn="ctr" fontAlgn="b"/>
                      <a:r>
                        <a:rPr lang="es-ES" sz="14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         37.680,72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4,65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175.040,13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35190">
                <a:tc>
                  <a:txBody>
                    <a:bodyPr/>
                    <a:lstStyle/>
                    <a:p>
                      <a:pPr algn="ctr" fontAlgn="b"/>
                      <a:r>
                        <a:rPr lang="es-ES" sz="14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         38.415,49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4,80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184.217,46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35190">
                <a:tc>
                  <a:txBody>
                    <a:bodyPr/>
                    <a:lstStyle/>
                    <a:p>
                      <a:pPr algn="ctr" fontAlgn="b"/>
                      <a:r>
                        <a:rPr lang="es-ES" sz="14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         39.164,60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4,95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193.875,95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35190">
                <a:tc>
                  <a:txBody>
                    <a:bodyPr/>
                    <a:lstStyle/>
                    <a:p>
                      <a:pPr algn="ctr" fontAlgn="b"/>
                      <a:r>
                        <a:rPr lang="es-ES" sz="14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         39.928,31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5,11 </a:t>
                      </a:r>
                    </a:p>
                  </a:txBody>
                  <a:tcPr marL="9525" marR="9525" marT="9525"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204.040,84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35190">
                <a:tc>
                  <a:txBody>
                    <a:bodyPr/>
                    <a:lstStyle/>
                    <a:p>
                      <a:pPr algn="ctr" fontAlgn="b"/>
                      <a:r>
                        <a:rPr lang="es-ES" sz="1400" b="1" i="0" u="none" strike="noStrike" dirty="0">
                          <a:solidFill>
                            <a:srgbClr val="000000"/>
                          </a:solidFill>
                          <a:latin typeface="Calibri"/>
                        </a:rPr>
                        <a:t> TOTAL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       192.149,12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1"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1" i="0" u="none" strike="noStrike" dirty="0">
                          <a:solidFill>
                            <a:srgbClr val="000000"/>
                          </a:solidFill>
                          <a:latin typeface="Calibri"/>
                        </a:rPr>
                        <a:t>          923.494,39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295685">
                <a:tc gridSpan="3">
                  <a:txBody>
                    <a:bodyPr/>
                    <a:lstStyle/>
                    <a:p>
                      <a:pPr algn="l" fontAlgn="b"/>
                      <a:r>
                        <a:rPr lang="es-ES" sz="1400" b="0" i="0" u="none" strike="noStrike">
                          <a:solidFill>
                            <a:srgbClr val="000000"/>
                          </a:solidFill>
                          <a:latin typeface="Calibri"/>
                        </a:rPr>
                        <a:t>Tasa de Crecimiento Poblacional:1,95%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c hMerge="1">
                  <a:txBody>
                    <a:bodyPr/>
                    <a:lstStyle/>
                    <a:p>
                      <a:endParaRPr lang="es-ES"/>
                    </a:p>
                  </a:txBody>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r>
              <a:tr h="295685">
                <a:tc gridSpan="2">
                  <a:txBody>
                    <a:bodyPr/>
                    <a:lstStyle/>
                    <a:p>
                      <a:pPr algn="l" fontAlgn="b"/>
                      <a:r>
                        <a:rPr lang="es-ES" sz="1400" b="0" i="0" u="none" strike="noStrike">
                          <a:solidFill>
                            <a:srgbClr val="000000"/>
                          </a:solidFill>
                          <a:latin typeface="Calibri"/>
                        </a:rPr>
                        <a:t>Tasa de Inflación: 3,23%</a:t>
                      </a:r>
                    </a:p>
                  </a:txBody>
                  <a:tcPr marL="9525" marR="9525" marT="9525" marB="0" anchor="b">
                    <a:lnL>
                      <a:noFill/>
                    </a:lnL>
                    <a:lnR>
                      <a:noFill/>
                    </a:lnR>
                    <a:lnT>
                      <a:noFill/>
                    </a:lnT>
                    <a:lnB>
                      <a:noFill/>
                    </a:lnB>
                    <a:solidFill>
                      <a:schemeClr val="tx1"/>
                    </a:solidFill>
                  </a:tcPr>
                </a:tc>
                <a:tc hMerge="1">
                  <a:txBody>
                    <a:bodyPr/>
                    <a:lstStyle/>
                    <a:p>
                      <a:endParaRPr lang="es-ES"/>
                    </a:p>
                  </a:txBody>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r>
            </a:tbl>
          </a:graphicData>
        </a:graphic>
      </p:graphicFrame>
    </p:spTree>
    <p:extLst>
      <p:ext uri="{BB962C8B-B14F-4D97-AF65-F5344CB8AC3E}">
        <p14:creationId xmlns:p14="http://schemas.microsoft.com/office/powerpoint/2010/main" xmlns="" val="815703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PRESUPUESTO DE OPERACIÓN - EGRESOS</a:t>
            </a:r>
            <a:br>
              <a:rPr lang="es-EC" sz="3200" b="1" u="sng" dirty="0" smtClean="0"/>
            </a:br>
            <a:endParaRPr lang="es-EC" sz="3200" b="1" u="sng" dirty="0"/>
          </a:p>
        </p:txBody>
      </p:sp>
      <p:graphicFrame>
        <p:nvGraphicFramePr>
          <p:cNvPr id="5" name="4 Tabla"/>
          <p:cNvGraphicFramePr>
            <a:graphicFrameLocks noGrp="1"/>
          </p:cNvGraphicFramePr>
          <p:nvPr/>
        </p:nvGraphicFramePr>
        <p:xfrm>
          <a:off x="179507" y="836709"/>
          <a:ext cx="8784980" cy="5112569"/>
        </p:xfrm>
        <a:graphic>
          <a:graphicData uri="http://schemas.openxmlformats.org/drawingml/2006/table">
            <a:tbl>
              <a:tblPr/>
              <a:tblGrid>
                <a:gridCol w="1222258"/>
                <a:gridCol w="2138952"/>
                <a:gridCol w="1084754"/>
                <a:gridCol w="1084754"/>
                <a:gridCol w="1084754"/>
                <a:gridCol w="1084754"/>
                <a:gridCol w="1084754"/>
              </a:tblGrid>
              <a:tr h="212116">
                <a:tc gridSpan="7">
                  <a:txBody>
                    <a:bodyPr/>
                    <a:lstStyle/>
                    <a:p>
                      <a:pPr algn="ctr" fontAlgn="b"/>
                      <a:r>
                        <a:rPr lang="es-ES" sz="1200" b="1" i="0" u="none" strike="noStrike" dirty="0">
                          <a:solidFill>
                            <a:srgbClr val="000000"/>
                          </a:solidFill>
                          <a:latin typeface="Calibri"/>
                        </a:rPr>
                        <a:t>COSTOS Y GASTOS DE PRODUCCION "PINCHONADA"</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2116">
                <a:tc gridSpan="7">
                  <a:txBody>
                    <a:bodyPr/>
                    <a:lstStyle/>
                    <a:p>
                      <a:pPr algn="ctr" fontAlgn="b"/>
                      <a:r>
                        <a:rPr lang="es-ES" sz="1200" b="1" i="0" u="none" strike="noStrike" dirty="0">
                          <a:solidFill>
                            <a:srgbClr val="000000"/>
                          </a:solidFill>
                          <a:latin typeface="Calibri"/>
                        </a:rPr>
                        <a:t>AÑOS</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2116">
                <a:tc>
                  <a:txBody>
                    <a:bodyPr/>
                    <a:lstStyle/>
                    <a:p>
                      <a:pPr algn="l" fontAlgn="b"/>
                      <a:r>
                        <a:rPr lang="es-ES" sz="1200" b="1" i="0" u="none" strike="noStrike">
                          <a:solidFill>
                            <a:srgbClr val="000000"/>
                          </a:solidFill>
                          <a:latin typeface="Calibri"/>
                        </a:rPr>
                        <a:t>DETALLE</a:t>
                      </a:r>
                    </a:p>
                  </a:txBody>
                  <a:tcPr marL="8971" marR="8971" marT="89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Calibri"/>
                        </a:rPr>
                        <a:t> </a:t>
                      </a:r>
                    </a:p>
                  </a:txBody>
                  <a:tcPr marL="8971" marR="8971" marT="8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dirty="0">
                          <a:solidFill>
                            <a:srgbClr val="000000"/>
                          </a:solidFill>
                          <a:latin typeface="Calibri"/>
                        </a:rPr>
                        <a:t>1</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2</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3</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4</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22723">
                <a:tc gridSpan="2">
                  <a:txBody>
                    <a:bodyPr/>
                    <a:lstStyle/>
                    <a:p>
                      <a:pPr algn="l" fontAlgn="b"/>
                      <a:r>
                        <a:rPr lang="es-ES" sz="1200" b="1" i="0" u="none" strike="noStrike">
                          <a:solidFill>
                            <a:srgbClr val="000000"/>
                          </a:solidFill>
                          <a:latin typeface="Arial"/>
                        </a:rPr>
                        <a:t>COSTOS DE PRODUCCIÓN</a:t>
                      </a:r>
                    </a:p>
                  </a:txBody>
                  <a:tcPr marL="8971" marR="8971" marT="89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hMerge="1">
                  <a:txBody>
                    <a:bodyPr/>
                    <a:lstStyle/>
                    <a:p>
                      <a:endParaRPr lang="es-ES"/>
                    </a:p>
                  </a:txBody>
                  <a:tcPr/>
                </a:tc>
                <a:tc>
                  <a:txBody>
                    <a:bodyPr/>
                    <a:lstStyle/>
                    <a:p>
                      <a:pPr algn="l" fontAlgn="b"/>
                      <a:r>
                        <a:rPr lang="es-ES" sz="1200" b="1" i="0" u="none" strike="noStrike" dirty="0">
                          <a:solidFill>
                            <a:srgbClr val="000000"/>
                          </a:solidFill>
                          <a:latin typeface="Calibri"/>
                        </a:rPr>
                        <a:t>$ 85.159,99</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Calibri"/>
                        </a:rPr>
                        <a:t>$ 87.229,78</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Calibri"/>
                        </a:rPr>
                        <a:t>$ 89.366,42</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Calibri"/>
                        </a:rPr>
                        <a:t>$ 91.572,07</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Calibri"/>
                        </a:rPr>
                        <a:t>$ 93.848,96</a:t>
                      </a:r>
                    </a:p>
                  </a:txBody>
                  <a:tcPr marL="8971" marR="8971" marT="8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r>
              <a:tr h="222723">
                <a:tc gridSpan="2">
                  <a:txBody>
                    <a:bodyPr/>
                    <a:lstStyle/>
                    <a:p>
                      <a:pPr algn="l" fontAlgn="b"/>
                      <a:r>
                        <a:rPr lang="es-ES" sz="1200" b="0" i="0" u="none" strike="noStrike">
                          <a:solidFill>
                            <a:srgbClr val="000000"/>
                          </a:solidFill>
                          <a:latin typeface="Arial"/>
                        </a:rPr>
                        <a:t>MATERIA PRIMA DIRECTA</a:t>
                      </a:r>
                    </a:p>
                  </a:txBody>
                  <a:tcPr marL="8971" marR="8971" marT="8971"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c>
                  <a:txBody>
                    <a:bodyPr/>
                    <a:lstStyle/>
                    <a:p>
                      <a:pPr algn="r" fontAlgn="b"/>
                      <a:r>
                        <a:rPr lang="es-ES" sz="1200" b="0" i="0" u="none" strike="noStrike" dirty="0">
                          <a:solidFill>
                            <a:srgbClr val="000000"/>
                          </a:solidFill>
                          <a:latin typeface="Calibri"/>
                        </a:rPr>
                        <a:t>$ 64.080,00</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$ 66.149,78</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$ 68.286,42</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$ 70.492,07</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$ 72.768,97</a:t>
                      </a:r>
                    </a:p>
                  </a:txBody>
                  <a:tcPr marL="8971" marR="8971" marT="8971"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1"/>
                    </a:solidFill>
                  </a:tcPr>
                </a:tc>
              </a:tr>
              <a:tr h="212116">
                <a:tc gridSpan="2">
                  <a:txBody>
                    <a:bodyPr/>
                    <a:lstStyle/>
                    <a:p>
                      <a:pPr algn="l" fontAlgn="b"/>
                      <a:r>
                        <a:rPr lang="es-ES" sz="1200" b="0" i="0" u="none" strike="noStrike">
                          <a:solidFill>
                            <a:srgbClr val="000000"/>
                          </a:solidFill>
                          <a:latin typeface="Arial"/>
                        </a:rPr>
                        <a:t>MANO DE OBRA DIRECTA </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12116">
                <a:tc gridSpan="2">
                  <a:txBody>
                    <a:bodyPr/>
                    <a:lstStyle/>
                    <a:p>
                      <a:pPr algn="l" fontAlgn="b"/>
                      <a:r>
                        <a:rPr lang="es-ES" sz="1200" b="0" i="0" u="none" strike="noStrike">
                          <a:solidFill>
                            <a:srgbClr val="000000"/>
                          </a:solidFill>
                          <a:latin typeface="Arial"/>
                        </a:rPr>
                        <a:t>MANO DE OBRA INDIRECTA</a:t>
                      </a:r>
                    </a:p>
                  </a:txBody>
                  <a:tcPr marL="8971" marR="8971" marT="89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$ 10.540,00</a:t>
                      </a:r>
                    </a:p>
                  </a:txBody>
                  <a:tcPr marL="8971" marR="8971" marT="89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298872">
                <a:tc gridSpan="2">
                  <a:txBody>
                    <a:bodyPr/>
                    <a:lstStyle/>
                    <a:p>
                      <a:pPr algn="l" fontAlgn="b"/>
                      <a:r>
                        <a:rPr lang="es-ES" sz="1200" b="1" i="0" u="none" strike="noStrike">
                          <a:solidFill>
                            <a:srgbClr val="000000"/>
                          </a:solidFill>
                          <a:latin typeface="Arial"/>
                        </a:rPr>
                        <a:t>GASTOS DE ADMINISTRACIÓN Y VENTAS</a:t>
                      </a:r>
                    </a:p>
                  </a:txBody>
                  <a:tcPr marL="8971" marR="8971" marT="89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hMerge="1">
                  <a:txBody>
                    <a:bodyPr/>
                    <a:lstStyle/>
                    <a:p>
                      <a:endParaRPr lang="es-ES"/>
                    </a:p>
                  </a:txBody>
                  <a:tcPr/>
                </a:tc>
                <a:tc>
                  <a:txBody>
                    <a:bodyPr/>
                    <a:lstStyle/>
                    <a:p>
                      <a:pPr algn="r" fontAlgn="b"/>
                      <a:r>
                        <a:rPr lang="es-ES" sz="1200" b="1" i="0" u="none" strike="noStrike">
                          <a:solidFill>
                            <a:srgbClr val="000000"/>
                          </a:solidFill>
                          <a:latin typeface="Calibri"/>
                        </a:rPr>
                        <a:t>$ 30.807,56</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$ 31.500,64</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$ 32.216,10</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$ 32.954,68</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$ 33.717,11</a:t>
                      </a:r>
                    </a:p>
                  </a:txBody>
                  <a:tcPr marL="8971" marR="8971" marT="8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r>
              <a:tr h="222723">
                <a:tc gridSpan="2">
                  <a:txBody>
                    <a:bodyPr/>
                    <a:lstStyle/>
                    <a:p>
                      <a:pPr algn="l" fontAlgn="b"/>
                      <a:r>
                        <a:rPr lang="es-ES" sz="1200" b="0" i="0" u="none" strike="noStrike">
                          <a:solidFill>
                            <a:srgbClr val="000000"/>
                          </a:solidFill>
                          <a:latin typeface="Arial"/>
                        </a:rPr>
                        <a:t>SUELDOS Y SALARIOS</a:t>
                      </a:r>
                    </a:p>
                  </a:txBody>
                  <a:tcPr marL="8971" marR="8971" marT="8971"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$ 9.350,00</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$ 9.350,00</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$ 9.350,00</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$ 9.350,00</a:t>
                      </a:r>
                    </a:p>
                  </a:txBody>
                  <a:tcPr marL="8971" marR="8971" marT="8971" marB="0" anchor="b">
                    <a:lnL>
                      <a:noFill/>
                    </a:lnL>
                    <a:lnR>
                      <a:noFill/>
                    </a:lnR>
                    <a:lnT w="25400" cap="flat" cmpd="dbl"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$ 9.350,00</a:t>
                      </a:r>
                    </a:p>
                  </a:txBody>
                  <a:tcPr marL="8971" marR="8971" marT="8971"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tx1"/>
                    </a:solidFill>
                  </a:tcPr>
                </a:tc>
              </a:tr>
              <a:tr h="212116">
                <a:tc gridSpan="2">
                  <a:txBody>
                    <a:bodyPr/>
                    <a:lstStyle/>
                    <a:p>
                      <a:pPr algn="l" fontAlgn="b"/>
                      <a:r>
                        <a:rPr lang="es-ES" sz="1200" b="0" i="0" u="none" strike="noStrike" dirty="0">
                          <a:solidFill>
                            <a:srgbClr val="000000"/>
                          </a:solidFill>
                          <a:latin typeface="Arial"/>
                        </a:rPr>
                        <a:t>INSUMOS ADMINISTRATIVOS</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$ 386,60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$ 399,09</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$ 411,98</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$ 425,28</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$ 439,02</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12116">
                <a:tc gridSpan="2">
                  <a:txBody>
                    <a:bodyPr/>
                    <a:lstStyle/>
                    <a:p>
                      <a:pPr algn="l" fontAlgn="b"/>
                      <a:r>
                        <a:rPr lang="es-ES" sz="1200" b="0" i="0" u="none" strike="noStrike">
                          <a:solidFill>
                            <a:srgbClr val="000000"/>
                          </a:solidFill>
                          <a:latin typeface="Arial"/>
                        </a:rPr>
                        <a:t>INSUMOS DE LIMPIEZA</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$ 510,96</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$ 527,46</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$ 544,50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$ 562,09</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$ 580,24</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12116">
                <a:tc gridSpan="2">
                  <a:txBody>
                    <a:bodyPr/>
                    <a:lstStyle/>
                    <a:p>
                      <a:pPr algn="l" fontAlgn="b"/>
                      <a:r>
                        <a:rPr lang="es-ES" sz="1200" b="0" i="0" u="none" strike="noStrike">
                          <a:solidFill>
                            <a:srgbClr val="000000"/>
                          </a:solidFill>
                          <a:latin typeface="Arial"/>
                        </a:rPr>
                        <a:t>SERVICIOS BÁSICOS </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$ 3.600,00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$ 3.716,28</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$ 3.836,32</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$ 3.960,23</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$ 4.088,14</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98872">
                <a:tc gridSpan="2">
                  <a:txBody>
                    <a:bodyPr/>
                    <a:lstStyle/>
                    <a:p>
                      <a:pPr algn="l" fontAlgn="b"/>
                      <a:r>
                        <a:rPr lang="es-ES" sz="1200" b="0" i="0" u="none" strike="noStrike">
                          <a:solidFill>
                            <a:srgbClr val="000000"/>
                          </a:solidFill>
                          <a:latin typeface="Arial"/>
                        </a:rPr>
                        <a:t>MANTENIMIENTO EQUIPOS DE COMPUTO</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$ 110,00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$ 113,55</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$ 117,22</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$ 121,01</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$ 124,92</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98872">
                <a:tc gridSpan="2">
                  <a:txBody>
                    <a:bodyPr/>
                    <a:lstStyle/>
                    <a:p>
                      <a:pPr algn="l" fontAlgn="b"/>
                      <a:r>
                        <a:rPr lang="es-ES" sz="1200" b="0" i="0" u="none" strike="noStrike">
                          <a:solidFill>
                            <a:srgbClr val="000000"/>
                          </a:solidFill>
                          <a:latin typeface="Arial"/>
                        </a:rPr>
                        <a:t>MANTENIMIENTO EQUIPO I. Y MOBILIARIO</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$ 490,00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$ 505,83</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$ 522,17</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$ 539,03</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$ 556,44</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12116">
                <a:tc>
                  <a:txBody>
                    <a:bodyPr/>
                    <a:lstStyle/>
                    <a:p>
                      <a:pPr algn="l" fontAlgn="b"/>
                      <a:r>
                        <a:rPr lang="es-ES" sz="1200" b="0" i="0" u="none" strike="noStrike">
                          <a:solidFill>
                            <a:srgbClr val="000000"/>
                          </a:solidFill>
                          <a:latin typeface="Arial"/>
                        </a:rPr>
                        <a:t>ARRIENDO</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Arial"/>
                      </a:endParaRP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$ 14.400,00</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$ 14.865,12</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$ 15.345,26</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$ 15.840,92</a:t>
                      </a:r>
                    </a:p>
                  </a:txBody>
                  <a:tcPr marL="8971" marR="8971" marT="8971"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$ 16.352,58</a:t>
                      </a:r>
                    </a:p>
                  </a:txBody>
                  <a:tcPr marL="8971" marR="8971" marT="8971"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12116">
                <a:tc>
                  <a:txBody>
                    <a:bodyPr/>
                    <a:lstStyle/>
                    <a:p>
                      <a:pPr algn="l" fontAlgn="b"/>
                      <a:r>
                        <a:rPr lang="es-ES" sz="1200" b="0" i="0" u="none" strike="noStrike">
                          <a:solidFill>
                            <a:srgbClr val="000000"/>
                          </a:solidFill>
                          <a:latin typeface="Arial"/>
                        </a:rPr>
                        <a:t>PUBLICIDAD</a:t>
                      </a:r>
                    </a:p>
                  </a:txBody>
                  <a:tcPr marL="8971" marR="8971" marT="89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es-ES" sz="1200" b="0" i="0" u="none" strike="noStrike">
                        <a:solidFill>
                          <a:srgbClr val="000000"/>
                        </a:solidFill>
                        <a:latin typeface="Arial"/>
                      </a:endParaRP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$ 1.960,00</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$ 2.023,31</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$ 2.088,66</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$ 2.156,12</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dirty="0">
                          <a:solidFill>
                            <a:srgbClr val="000000"/>
                          </a:solidFill>
                          <a:latin typeface="Calibri"/>
                        </a:rPr>
                        <a:t>$ 2.225,77</a:t>
                      </a:r>
                    </a:p>
                  </a:txBody>
                  <a:tcPr marL="8971" marR="8971" marT="89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222723">
                <a:tc gridSpan="2">
                  <a:txBody>
                    <a:bodyPr/>
                    <a:lstStyle/>
                    <a:p>
                      <a:pPr algn="l" fontAlgn="b"/>
                      <a:r>
                        <a:rPr lang="es-ES" sz="1200" b="1" i="0" u="none" strike="noStrike">
                          <a:solidFill>
                            <a:srgbClr val="000000"/>
                          </a:solidFill>
                          <a:latin typeface="Arial"/>
                        </a:rPr>
                        <a:t>SERVICIO DE LA DEUDA</a:t>
                      </a:r>
                    </a:p>
                  </a:txBody>
                  <a:tcPr marL="8971" marR="8971" marT="89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hMerge="1">
                  <a:txBody>
                    <a:bodyPr/>
                    <a:lstStyle/>
                    <a:p>
                      <a:endParaRPr lang="es-ES"/>
                    </a:p>
                  </a:txBody>
                  <a:tcPr/>
                </a:tc>
                <a:tc>
                  <a:txBody>
                    <a:bodyPr/>
                    <a:lstStyle/>
                    <a:p>
                      <a:pPr algn="r" fontAlgn="b"/>
                      <a:r>
                        <a:rPr lang="es-ES" sz="1200" b="1" i="0" u="none" strike="noStrike">
                          <a:solidFill>
                            <a:srgbClr val="000000"/>
                          </a:solidFill>
                          <a:latin typeface="Calibri"/>
                        </a:rPr>
                        <a:t>$ 2.639,25</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$ 0,00</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$ 0,00</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$ 0,00</a:t>
                      </a:r>
                    </a:p>
                  </a:txBody>
                  <a:tcPr marL="8971" marR="8971" marT="897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$ 0,00</a:t>
                      </a:r>
                    </a:p>
                  </a:txBody>
                  <a:tcPr marL="8971" marR="8971" marT="89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solidFill>
                  </a:tcPr>
                </a:tc>
              </a:tr>
              <a:tr h="233328">
                <a:tc gridSpan="2">
                  <a:txBody>
                    <a:bodyPr/>
                    <a:lstStyle/>
                    <a:p>
                      <a:pPr algn="l" fontAlgn="b"/>
                      <a:r>
                        <a:rPr lang="es-ES" sz="1200" b="0" i="0" u="none" strike="noStrike">
                          <a:solidFill>
                            <a:srgbClr val="000000"/>
                          </a:solidFill>
                          <a:latin typeface="Arial"/>
                        </a:rPr>
                        <a:t>INTERES PRESTAMO BANCARIO</a:t>
                      </a:r>
                    </a:p>
                  </a:txBody>
                  <a:tcPr marL="8971" marR="8971" marT="8971"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a:txBody>
                    <a:bodyPr/>
                    <a:lstStyle/>
                    <a:p>
                      <a:pPr algn="r" fontAlgn="b"/>
                      <a:r>
                        <a:rPr lang="es-ES" sz="1200" b="0" i="0" u="none" strike="noStrike">
                          <a:solidFill>
                            <a:srgbClr val="000000"/>
                          </a:solidFill>
                          <a:latin typeface="Calibri"/>
                        </a:rPr>
                        <a:t>$ 2.639,25</a:t>
                      </a:r>
                    </a:p>
                  </a:txBody>
                  <a:tcPr marL="8971" marR="8971" marT="8971"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$ 0,00</a:t>
                      </a:r>
                    </a:p>
                  </a:txBody>
                  <a:tcPr marL="8971" marR="8971" marT="8971"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$ 0,00</a:t>
                      </a:r>
                    </a:p>
                  </a:txBody>
                  <a:tcPr marL="8971" marR="8971" marT="8971"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$ 0,00</a:t>
                      </a:r>
                    </a:p>
                  </a:txBody>
                  <a:tcPr marL="8971" marR="8971" marT="8971"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$ 0,00</a:t>
                      </a:r>
                    </a:p>
                  </a:txBody>
                  <a:tcPr marL="8971" marR="8971" marT="8971"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46341">
                <a:tc>
                  <a:txBody>
                    <a:bodyPr/>
                    <a:lstStyle/>
                    <a:p>
                      <a:pPr algn="l" fontAlgn="b"/>
                      <a:r>
                        <a:rPr lang="es-ES" sz="1200" b="1" i="0" u="none" strike="noStrike">
                          <a:solidFill>
                            <a:srgbClr val="000000"/>
                          </a:solidFill>
                          <a:latin typeface="Arial"/>
                        </a:rPr>
                        <a:t>TOTAL COSTOS Y GASTOS</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Arial"/>
                        </a:rPr>
                        <a:t> </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$ 118.606,80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$ 118.730,42</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$ 121.582,52</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$ 124.526,75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$ 127.566,07</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12116">
                <a:tc gridSpan="2">
                  <a:txBody>
                    <a:bodyPr/>
                    <a:lstStyle/>
                    <a:p>
                      <a:pPr algn="l" fontAlgn="b"/>
                      <a:r>
                        <a:rPr lang="es-ES" sz="1200" b="0" i="0" u="none" strike="noStrike" dirty="0">
                          <a:solidFill>
                            <a:srgbClr val="000000"/>
                          </a:solidFill>
                          <a:latin typeface="Calibri"/>
                        </a:rPr>
                        <a:t>Nota: Inflación Anual al 30 de Abril del 2014</a:t>
                      </a: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r>
              <a:tr h="212116">
                <a:tc>
                  <a:txBody>
                    <a:bodyPr/>
                    <a:lstStyle/>
                    <a:p>
                      <a:pPr algn="l" fontAlgn="b"/>
                      <a:r>
                        <a:rPr lang="es-ES" sz="1200" b="0" i="0" u="none" strike="noStrike">
                          <a:solidFill>
                            <a:srgbClr val="000000"/>
                          </a:solidFill>
                          <a:latin typeface="Calibri"/>
                        </a:rPr>
                        <a:t>Tasa del 3,23%</a:t>
                      </a:r>
                    </a:p>
                  </a:txBody>
                  <a:tcPr marL="8971" marR="8971" marT="8971" marB="0" anchor="b">
                    <a:lnL>
                      <a:noFill/>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8971" marR="8971" marT="8971"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971" marR="8971" marT="8971" marB="0" anchor="b">
                    <a:lnL>
                      <a:noFill/>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8971" marR="8971" marT="8971" marB="0" anchor="b">
                    <a:lnL>
                      <a:noFill/>
                    </a:lnL>
                    <a:lnR>
                      <a:noFill/>
                    </a:lnR>
                    <a:lnT>
                      <a:noFill/>
                    </a:lnT>
                    <a:lnB>
                      <a:noFill/>
                    </a:lnB>
                    <a:solidFill>
                      <a:schemeClr val="tx1"/>
                    </a:solidFill>
                  </a:tcPr>
                </a:tc>
              </a:tr>
            </a:tbl>
          </a:graphicData>
        </a:graphic>
      </p:graphicFrame>
    </p:spTree>
    <p:extLst>
      <p:ext uri="{BB962C8B-B14F-4D97-AF65-F5344CB8AC3E}">
        <p14:creationId xmlns:p14="http://schemas.microsoft.com/office/powerpoint/2010/main" xmlns="" val="512532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ESTADO DE RESULTADOS</a:t>
            </a:r>
            <a:br>
              <a:rPr lang="es-EC" sz="3200" b="1" u="sng" dirty="0" smtClean="0"/>
            </a:br>
            <a:endParaRPr lang="es-EC" sz="3200" b="1" u="sng" dirty="0"/>
          </a:p>
        </p:txBody>
      </p:sp>
      <p:graphicFrame>
        <p:nvGraphicFramePr>
          <p:cNvPr id="4" name="3 Tabla"/>
          <p:cNvGraphicFramePr>
            <a:graphicFrameLocks noGrp="1"/>
          </p:cNvGraphicFramePr>
          <p:nvPr/>
        </p:nvGraphicFramePr>
        <p:xfrm>
          <a:off x="251519" y="908718"/>
          <a:ext cx="8568956" cy="4968556"/>
        </p:xfrm>
        <a:graphic>
          <a:graphicData uri="http://schemas.openxmlformats.org/drawingml/2006/table">
            <a:tbl>
              <a:tblPr/>
              <a:tblGrid>
                <a:gridCol w="1515043"/>
                <a:gridCol w="1515043"/>
                <a:gridCol w="1107774"/>
                <a:gridCol w="1107774"/>
                <a:gridCol w="1107774"/>
                <a:gridCol w="1107774"/>
                <a:gridCol w="1107774"/>
              </a:tblGrid>
              <a:tr h="322036">
                <a:tc gridSpan="7">
                  <a:txBody>
                    <a:bodyPr/>
                    <a:lstStyle/>
                    <a:p>
                      <a:pPr algn="ctr" fontAlgn="b"/>
                      <a:r>
                        <a:rPr lang="es-ES" sz="1400" b="1" i="0" u="none" strike="noStrike" dirty="0">
                          <a:solidFill>
                            <a:srgbClr val="000000"/>
                          </a:solidFill>
                          <a:latin typeface="Calibri"/>
                        </a:rPr>
                        <a:t>ESTADO DE RESULTADOS PROYECTADO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2036">
                <a:tc rowSpan="2" gridSpan="2">
                  <a:txBody>
                    <a:bodyPr/>
                    <a:lstStyle/>
                    <a:p>
                      <a:pPr algn="ctr" fontAlgn="ctr"/>
                      <a:r>
                        <a:rPr lang="es-ES" sz="1400" b="1" i="0" u="none" strike="noStrike" dirty="0">
                          <a:solidFill>
                            <a:srgbClr val="000000"/>
                          </a:solidFill>
                          <a:latin typeface="Calibri"/>
                        </a:rPr>
                        <a:t>DETALLE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hMerge="1">
                  <a:txBody>
                    <a:bodyPr/>
                    <a:lstStyle/>
                    <a:p>
                      <a:endParaRPr lang="es-ES"/>
                    </a:p>
                  </a:txBody>
                  <a:tcPr/>
                </a:tc>
                <a:tc gridSpan="5">
                  <a:txBody>
                    <a:bodyPr/>
                    <a:lstStyle/>
                    <a:p>
                      <a:pPr algn="ctr" fontAlgn="b"/>
                      <a:r>
                        <a:rPr lang="es-ES" sz="1400" b="1" i="0" u="none" strike="noStrike">
                          <a:solidFill>
                            <a:srgbClr val="000000"/>
                          </a:solidFill>
                          <a:latin typeface="Calibri"/>
                        </a:rPr>
                        <a:t>AÑOS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2036">
                <a:tc gridSpan="2" vMerge="1">
                  <a:txBody>
                    <a:bodyPr/>
                    <a:lstStyle/>
                    <a:p>
                      <a:endParaRPr lang="es-ES"/>
                    </a:p>
                  </a:txBody>
                  <a:tcPr/>
                </a:tc>
                <a:tc hMerge="1" vMerge="1">
                  <a:txBody>
                    <a:bodyPr/>
                    <a:lstStyle/>
                    <a:p>
                      <a:endParaRPr lang="es-ES"/>
                    </a:p>
                  </a:txBody>
                  <a:tcPr/>
                </a:tc>
                <a:tc>
                  <a:txBody>
                    <a:bodyPr/>
                    <a:lstStyle/>
                    <a:p>
                      <a:pPr algn="ctr" fontAlgn="b"/>
                      <a:r>
                        <a:rPr lang="es-ES" sz="14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06701">
                <a:tc>
                  <a:txBody>
                    <a:bodyPr/>
                    <a:lstStyle/>
                    <a:p>
                      <a:pPr algn="l" fontAlgn="b"/>
                      <a:r>
                        <a:rPr lang="es-ES" sz="1400" b="0" i="0" u="none" strike="noStrike">
                          <a:solidFill>
                            <a:srgbClr val="000000"/>
                          </a:solidFill>
                          <a:latin typeface="Calibri"/>
                        </a:rPr>
                        <a:t>VENTAS NETAS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$ 166.320,00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$ 175.040,13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$ 184.217,46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$ 193.875,95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$ 204.040,84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306701">
                <a:tc>
                  <a:txBody>
                    <a:bodyPr/>
                    <a:lstStyle/>
                    <a:p>
                      <a:pPr algn="l" fontAlgn="b"/>
                      <a:r>
                        <a:rPr lang="es-ES" sz="1400" b="0" i="0" u="none" strike="noStrike">
                          <a:solidFill>
                            <a:srgbClr val="000000"/>
                          </a:solidFill>
                          <a:latin typeface="Calibri"/>
                        </a:rPr>
                        <a:t>COSTO DE VENTAS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$ 85.159,99</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$ 87.229,78</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$ 89.366,42</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$ 91.572,07</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$ 93.848,96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06701">
                <a:tc>
                  <a:txBody>
                    <a:bodyPr/>
                    <a:lstStyle/>
                    <a:p>
                      <a:pPr algn="l" fontAlgn="b"/>
                      <a:r>
                        <a:rPr lang="es-ES" sz="1400" b="0" i="0" u="none" strike="noStrike">
                          <a:solidFill>
                            <a:srgbClr val="000000"/>
                          </a:solidFill>
                          <a:latin typeface="Calibri"/>
                        </a:rPr>
                        <a:t>DEPRECIACION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$ 1.626,33</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$ 1.626,33</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$ 1.626,34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$ 1.333,00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$ 1.333,00</a:t>
                      </a:r>
                    </a:p>
                  </a:txBody>
                  <a:tcPr marL="9525" marR="9525" marT="9525" marB="0" anchor="b">
                    <a:lnL>
                      <a:noFill/>
                    </a:lnL>
                    <a:lnR>
                      <a:noFill/>
                    </a:lnR>
                    <a:lnT>
                      <a:noFill/>
                    </a:lnT>
                    <a:lnB>
                      <a:noFill/>
                    </a:lnB>
                    <a:solidFill>
                      <a:schemeClr val="tx1"/>
                    </a:solidFill>
                  </a:tcPr>
                </a:tc>
              </a:tr>
              <a:tr h="306701">
                <a:tc gridSpan="2">
                  <a:txBody>
                    <a:bodyPr/>
                    <a:lstStyle/>
                    <a:p>
                      <a:pPr algn="l" fontAlgn="b"/>
                      <a:r>
                        <a:rPr lang="es-ES" sz="1400" b="1" i="0" u="none" strike="noStrike">
                          <a:solidFill>
                            <a:srgbClr val="000000"/>
                          </a:solidFill>
                          <a:latin typeface="Calibri"/>
                        </a:rPr>
                        <a:t>UTILIDAD BRUTA EN VENTAS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1" i="0" u="none" strike="noStrike" dirty="0">
                          <a:solidFill>
                            <a:srgbClr val="000000"/>
                          </a:solidFill>
                          <a:latin typeface="Calibri"/>
                        </a:rPr>
                        <a:t>$ 79.533,67</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$ 86.184,02</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$ 93.224,70</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$ 100.970,89</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$ 108.858,88</a:t>
                      </a:r>
                    </a:p>
                  </a:txBody>
                  <a:tcPr marL="9525" marR="9525" marT="9525" marB="0" anchor="b">
                    <a:lnL>
                      <a:noFill/>
                    </a:lnL>
                    <a:lnR>
                      <a:noFill/>
                    </a:lnR>
                    <a:lnT>
                      <a:noFill/>
                    </a:lnT>
                    <a:lnB>
                      <a:noFill/>
                    </a:lnB>
                    <a:solidFill>
                      <a:schemeClr val="tx1"/>
                    </a:solidFill>
                  </a:tcPr>
                </a:tc>
              </a:tr>
              <a:tr h="306701">
                <a:tc gridSpan="2">
                  <a:txBody>
                    <a:bodyPr/>
                    <a:lstStyle/>
                    <a:p>
                      <a:pPr algn="l" fontAlgn="b"/>
                      <a:r>
                        <a:rPr lang="es-ES" sz="1400" b="0" i="0" u="none" strike="noStrike">
                          <a:solidFill>
                            <a:srgbClr val="000000"/>
                          </a:solidFill>
                          <a:latin typeface="Calibri"/>
                        </a:rPr>
                        <a:t>GASTOS ADMINISTRATIVOS Y DE VENTAS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0" i="0" u="none" strike="noStrike" dirty="0">
                          <a:solidFill>
                            <a:srgbClr val="000000"/>
                          </a:solidFill>
                          <a:latin typeface="Calibri"/>
                        </a:rPr>
                        <a:t>$ 30.807,56</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$ 31.500,64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$ 32.216,10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$ 32.954,68</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$ 33.717,11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06701">
                <a:tc gridSpan="2">
                  <a:txBody>
                    <a:bodyPr/>
                    <a:lstStyle/>
                    <a:p>
                      <a:pPr algn="l" fontAlgn="b"/>
                      <a:r>
                        <a:rPr lang="es-ES" sz="1400" b="0" i="0" u="none" strike="noStrike">
                          <a:solidFill>
                            <a:srgbClr val="000000"/>
                          </a:solidFill>
                          <a:latin typeface="Calibri"/>
                        </a:rPr>
                        <a:t>GASTOS FINANCIEROS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0" i="0" u="none" strike="noStrike" dirty="0">
                          <a:solidFill>
                            <a:srgbClr val="000000"/>
                          </a:solidFill>
                          <a:latin typeface="Calibri"/>
                        </a:rPr>
                        <a:t>$ 2.639,25</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$ 0,00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$ 0,00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$ 0,00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$ 0,00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06701">
                <a:tc gridSpan="2">
                  <a:txBody>
                    <a:bodyPr/>
                    <a:lstStyle/>
                    <a:p>
                      <a:pPr algn="l" fontAlgn="b"/>
                      <a:r>
                        <a:rPr lang="es-ES" sz="1400" b="0" i="0" u="none" strike="noStrike">
                          <a:solidFill>
                            <a:srgbClr val="000000"/>
                          </a:solidFill>
                          <a:latin typeface="Calibri"/>
                        </a:rPr>
                        <a:t>UTILIDAD ANTES PART. E IMPUESTOS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1" i="0" u="none" strike="noStrike">
                          <a:solidFill>
                            <a:srgbClr val="000000"/>
                          </a:solidFill>
                          <a:latin typeface="Calibri"/>
                        </a:rPr>
                        <a:t>$ 46.086,86</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dirty="0">
                          <a:solidFill>
                            <a:srgbClr val="000000"/>
                          </a:solidFill>
                          <a:latin typeface="Calibri"/>
                        </a:rPr>
                        <a:t>$ 54.683,38</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$ 61.008,60</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$ 68.016,21</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$ 75.141,77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06701">
                <a:tc gridSpan="2">
                  <a:txBody>
                    <a:bodyPr/>
                    <a:lstStyle/>
                    <a:p>
                      <a:pPr algn="l" fontAlgn="b"/>
                      <a:r>
                        <a:rPr lang="es-ES" sz="1400" b="0" i="0" u="none" strike="noStrike">
                          <a:solidFill>
                            <a:srgbClr val="000000"/>
                          </a:solidFill>
                          <a:latin typeface="Calibri"/>
                        </a:rPr>
                        <a:t>PARTICIPACION TRABAJADORES (15%)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0" i="0" u="none" strike="noStrike">
                          <a:solidFill>
                            <a:srgbClr val="000000"/>
                          </a:solidFill>
                          <a:latin typeface="Calibri"/>
                        </a:rPr>
                        <a:t>$ 6.913,03</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$ 8.202,51</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$ 9.151,29</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$ 10.202,43</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$ 11.271,27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06701">
                <a:tc gridSpan="2">
                  <a:txBody>
                    <a:bodyPr/>
                    <a:lstStyle/>
                    <a:p>
                      <a:pPr algn="l" fontAlgn="b"/>
                      <a:r>
                        <a:rPr lang="es-ES" sz="1400" b="0" i="0" u="none" strike="noStrike">
                          <a:solidFill>
                            <a:srgbClr val="000000"/>
                          </a:solidFill>
                          <a:latin typeface="Calibri"/>
                        </a:rPr>
                        <a:t>UTILIDAD ANTES DE IMPUESTOS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1" i="0" u="none" strike="noStrike">
                          <a:solidFill>
                            <a:srgbClr val="000000"/>
                          </a:solidFill>
                          <a:latin typeface="Calibri"/>
                        </a:rPr>
                        <a:t>$ 39.173,83</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$ 46.480,88</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$ 51.857,31</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$ 57.813,78</a:t>
                      </a:r>
                    </a:p>
                  </a:txBody>
                  <a:tcPr marL="9525" marR="9525" marT="9525" marB="0" anchor="b">
                    <a:lnL>
                      <a:noFill/>
                    </a:lnL>
                    <a:lnR>
                      <a:noFill/>
                    </a:lnR>
                    <a:lnT>
                      <a:noFill/>
                    </a:lnT>
                    <a:lnB>
                      <a:noFill/>
                    </a:lnB>
                    <a:solidFill>
                      <a:schemeClr val="tx1"/>
                    </a:solidFill>
                  </a:tcPr>
                </a:tc>
                <a:tc>
                  <a:txBody>
                    <a:bodyPr/>
                    <a:lstStyle/>
                    <a:p>
                      <a:pPr algn="r" fontAlgn="b"/>
                      <a:r>
                        <a:rPr lang="es-ES" sz="1400" b="1" i="0" u="none" strike="noStrike">
                          <a:solidFill>
                            <a:srgbClr val="000000"/>
                          </a:solidFill>
                          <a:latin typeface="Calibri"/>
                        </a:rPr>
                        <a:t>$ 63.870,50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06701">
                <a:tc gridSpan="2">
                  <a:txBody>
                    <a:bodyPr/>
                    <a:lstStyle/>
                    <a:p>
                      <a:pPr algn="l" fontAlgn="b"/>
                      <a:r>
                        <a:rPr lang="es-ES" sz="1400" b="0" i="0" u="none" strike="noStrike">
                          <a:solidFill>
                            <a:srgbClr val="000000"/>
                          </a:solidFill>
                          <a:latin typeface="Calibri"/>
                        </a:rPr>
                        <a:t>IMPUESTO A LA RENTA (22%)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a:txBody>
                    <a:bodyPr/>
                    <a:lstStyle/>
                    <a:p>
                      <a:pPr algn="r" fontAlgn="b"/>
                      <a:r>
                        <a:rPr lang="es-ES" sz="1400" b="0" i="0" u="none" strike="noStrike">
                          <a:solidFill>
                            <a:srgbClr val="000000"/>
                          </a:solidFill>
                          <a:latin typeface="Calibri"/>
                        </a:rPr>
                        <a:t>$ 8.618,24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$ 11.620,22</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$ 12.964,33</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$ 14.453,44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$ 15.967,63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tr>
              <a:tr h="322036">
                <a:tc>
                  <a:txBody>
                    <a:bodyPr/>
                    <a:lstStyle/>
                    <a:p>
                      <a:pPr algn="l" fontAlgn="b"/>
                      <a:r>
                        <a:rPr lang="es-ES" sz="1400" b="0" i="0" u="none" strike="noStrike">
                          <a:solidFill>
                            <a:srgbClr val="000000"/>
                          </a:solidFill>
                          <a:latin typeface="Calibri"/>
                        </a:rPr>
                        <a:t> =UTILIDAD NETA</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0" i="0" u="none" strike="noStrike">
                          <a:solidFill>
                            <a:srgbClr val="000000"/>
                          </a:solidFill>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a:solidFill>
                            <a:srgbClr val="000000"/>
                          </a:solidFill>
                          <a:latin typeface="Calibri"/>
                        </a:rPr>
                        <a:t>$ 30.555,59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a:solidFill>
                            <a:srgbClr val="000000"/>
                          </a:solidFill>
                          <a:latin typeface="Calibri"/>
                        </a:rPr>
                        <a:t>$ 34.860,66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a:solidFill>
                            <a:srgbClr val="000000"/>
                          </a:solidFill>
                          <a:latin typeface="Calibri"/>
                        </a:rPr>
                        <a:t>$ 38.892,98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a:solidFill>
                            <a:srgbClr val="000000"/>
                          </a:solidFill>
                          <a:latin typeface="Calibri"/>
                        </a:rPr>
                        <a:t>$ 43.360,33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a:solidFill>
                            <a:srgbClr val="000000"/>
                          </a:solidFill>
                          <a:latin typeface="Calibri"/>
                        </a:rPr>
                        <a:t>$ 47.902,88</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r h="306701">
                <a:tc gridSpan="5">
                  <a:txBody>
                    <a:bodyPr/>
                    <a:lstStyle/>
                    <a:p>
                      <a:pPr algn="l" fontAlgn="b"/>
                      <a:r>
                        <a:rPr lang="es-ES" sz="1400" b="0" i="0" u="none" strike="noStrike" dirty="0">
                          <a:solidFill>
                            <a:srgbClr val="000000"/>
                          </a:solidFill>
                          <a:latin typeface="Calibri"/>
                        </a:rPr>
                        <a:t>Tasa de Crecimiento Poblacional 1,95% para los ingresos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306701">
                <a:tc gridSpan="3">
                  <a:txBody>
                    <a:bodyPr/>
                    <a:lstStyle/>
                    <a:p>
                      <a:pPr algn="l" fontAlgn="b"/>
                      <a:r>
                        <a:rPr lang="es-ES" sz="1400" b="0" i="0" u="none" strike="noStrike">
                          <a:solidFill>
                            <a:srgbClr val="000000"/>
                          </a:solidFill>
                          <a:latin typeface="Calibri"/>
                        </a:rPr>
                        <a:t>Inflación 3,23% para los egresos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hMerge="1">
                  <a:txBody>
                    <a:bodyPr/>
                    <a:lstStyle/>
                    <a:p>
                      <a:endParaRPr lang="es-ES"/>
                    </a:p>
                  </a:txBody>
                  <a:tcPr/>
                </a:tc>
                <a:tc hMerge="1">
                  <a:txBody>
                    <a:bodyPr/>
                    <a:lstStyle/>
                    <a:p>
                      <a:endParaRPr lang="es-ES"/>
                    </a:p>
                  </a:txBody>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r>
            </a:tbl>
          </a:graphicData>
        </a:graphic>
      </p:graphicFrame>
    </p:spTree>
    <p:extLst>
      <p:ext uri="{BB962C8B-B14F-4D97-AF65-F5344CB8AC3E}">
        <p14:creationId xmlns:p14="http://schemas.microsoft.com/office/powerpoint/2010/main" xmlns="" val="1200924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FLUJO DE CAJA PROYECTADO</a:t>
            </a:r>
            <a:br>
              <a:rPr lang="es-EC" sz="3200" b="1" u="sng" dirty="0" smtClean="0"/>
            </a:br>
            <a:endParaRPr lang="es-EC" sz="3200" b="1" u="sng" dirty="0"/>
          </a:p>
        </p:txBody>
      </p:sp>
      <p:graphicFrame>
        <p:nvGraphicFramePr>
          <p:cNvPr id="5" name="4 Tabla"/>
          <p:cNvGraphicFramePr>
            <a:graphicFrameLocks noGrp="1"/>
          </p:cNvGraphicFramePr>
          <p:nvPr/>
        </p:nvGraphicFramePr>
        <p:xfrm>
          <a:off x="179511" y="692708"/>
          <a:ext cx="8784976" cy="5282625"/>
        </p:xfrm>
        <a:graphic>
          <a:graphicData uri="http://schemas.openxmlformats.org/drawingml/2006/table">
            <a:tbl>
              <a:tblPr/>
              <a:tblGrid>
                <a:gridCol w="2285956"/>
                <a:gridCol w="970202"/>
                <a:gridCol w="877168"/>
                <a:gridCol w="943621"/>
                <a:gridCol w="917039"/>
                <a:gridCol w="943621"/>
                <a:gridCol w="930330"/>
                <a:gridCol w="917039"/>
              </a:tblGrid>
              <a:tr h="221090">
                <a:tc gridSpan="8">
                  <a:txBody>
                    <a:bodyPr/>
                    <a:lstStyle/>
                    <a:p>
                      <a:pPr algn="ctr" fontAlgn="b"/>
                      <a:r>
                        <a:rPr lang="es-ES" sz="1200" b="1" i="0" u="none" strike="noStrike">
                          <a:solidFill>
                            <a:srgbClr val="000000"/>
                          </a:solidFill>
                          <a:latin typeface="Calibri"/>
                        </a:rPr>
                        <a:t>FLUJO DE CAJA </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1090">
                <a:tc>
                  <a:txBody>
                    <a:bodyPr/>
                    <a:lstStyle/>
                    <a:p>
                      <a:pPr algn="l" fontAlgn="b"/>
                      <a:r>
                        <a:rPr lang="es-ES" sz="1200" b="1" i="0" u="none" strike="noStrike">
                          <a:solidFill>
                            <a:srgbClr val="000000"/>
                          </a:solidFill>
                          <a:latin typeface="Calibri"/>
                        </a:rPr>
                        <a:t>DESCRIPCION - AÑOS</a:t>
                      </a:r>
                    </a:p>
                  </a:txBody>
                  <a:tcPr marL="8665" marR="8665" marT="86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1"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0</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1</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2</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3</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4</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1" i="0" u="none" strike="noStrike">
                          <a:solidFill>
                            <a:srgbClr val="000000"/>
                          </a:solidFill>
                          <a:latin typeface="Calibri"/>
                        </a:rPr>
                        <a:t>5</a:t>
                      </a:r>
                    </a:p>
                  </a:txBody>
                  <a:tcPr marL="8665" marR="8665" marT="8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2145">
                <a:tc>
                  <a:txBody>
                    <a:bodyPr/>
                    <a:lstStyle/>
                    <a:p>
                      <a:pPr algn="l" fontAlgn="b"/>
                      <a:r>
                        <a:rPr lang="es-ES" sz="1200" b="1" i="0" u="none" strike="noStrike">
                          <a:solidFill>
                            <a:srgbClr val="000000"/>
                          </a:solidFill>
                          <a:latin typeface="Calibri"/>
                        </a:rPr>
                        <a:t>A. FLUJO DE BENEFICIOS</a:t>
                      </a:r>
                    </a:p>
                  </a:txBody>
                  <a:tcPr marL="8665" marR="8665" marT="86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21090">
                <a:tc>
                  <a:txBody>
                    <a:bodyPr/>
                    <a:lstStyle/>
                    <a:p>
                      <a:pPr algn="l" fontAlgn="b"/>
                      <a:r>
                        <a:rPr lang="es-ES" sz="1200" b="0" i="0" u="none" strike="noStrike">
                          <a:solidFill>
                            <a:srgbClr val="000000"/>
                          </a:solidFill>
                          <a:latin typeface="Calibri"/>
                        </a:rPr>
                        <a:t>Ventas Netas</a:t>
                      </a:r>
                    </a:p>
                  </a:txBody>
                  <a:tcPr marL="8665" marR="8665" marT="866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$ 166.320,00</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$ 175.040,13</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$ 184.217,46</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$ 193.875,95</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$ 204.040,84</a:t>
                      </a:r>
                    </a:p>
                  </a:txBody>
                  <a:tcPr marL="8665" marR="8665" marT="866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232145">
                <a:tc>
                  <a:txBody>
                    <a:bodyPr/>
                    <a:lstStyle/>
                    <a:p>
                      <a:pPr algn="l" fontAlgn="b"/>
                      <a:r>
                        <a:rPr lang="es-ES" sz="1200" b="0" i="0" u="none" strike="noStrike">
                          <a:solidFill>
                            <a:srgbClr val="000000"/>
                          </a:solidFill>
                          <a:latin typeface="Calibri"/>
                        </a:rPr>
                        <a:t>Total Flujo de Beneficios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$ 166.320,00</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$ 175.040,13</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$ 184.217,46</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$ 193.875,95</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$ 204.040,84</a:t>
                      </a:r>
                    </a:p>
                  </a:txBody>
                  <a:tcPr marL="8665" marR="8665" marT="866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r h="221090">
                <a:tc>
                  <a:txBody>
                    <a:bodyPr/>
                    <a:lstStyle/>
                    <a:p>
                      <a:pPr algn="l" fontAlgn="b"/>
                      <a:r>
                        <a:rPr lang="es-ES" sz="1200" b="1" i="0" u="none" strike="noStrike">
                          <a:solidFill>
                            <a:srgbClr val="000000"/>
                          </a:solidFill>
                          <a:latin typeface="Calibri"/>
                        </a:rPr>
                        <a:t>B. FLUJO DE COSTO</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221090">
                <a:tc>
                  <a:txBody>
                    <a:bodyPr/>
                    <a:lstStyle/>
                    <a:p>
                      <a:pPr algn="l" fontAlgn="b"/>
                      <a:r>
                        <a:rPr lang="es-ES" sz="1200" b="0" i="0" u="none" strike="noStrike">
                          <a:solidFill>
                            <a:srgbClr val="000000"/>
                          </a:solidFill>
                          <a:latin typeface="Calibri"/>
                        </a:rPr>
                        <a:t>Activos Fijos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$ 24.394,20</a:t>
                      </a: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Activos Diferidos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$ 3.050,00</a:t>
                      </a: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Capital de Trabajo</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$ 28.991,89</a:t>
                      </a: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Costo de Ventas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$ 85.159,99</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$ 87.229,78</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$ 89.366,42</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$ 91.572,07</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$ 93.848,96</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Gastos Administrativos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$ 30.807,56</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$ 31.500,64</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$ 32.216,10</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$ 32.954,68</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$ 33.717,11</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Gastos Financieros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$ 2.639,25</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$ 0,00</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$ 0,00</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$ 0,00</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$ 0,00</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32145">
                <a:tc>
                  <a:txBody>
                    <a:bodyPr/>
                    <a:lstStyle/>
                    <a:p>
                      <a:pPr algn="l" fontAlgn="b"/>
                      <a:r>
                        <a:rPr lang="es-ES" sz="1200" b="0" i="0" u="none" strike="noStrike">
                          <a:solidFill>
                            <a:srgbClr val="000000"/>
                          </a:solidFill>
                          <a:latin typeface="Calibri"/>
                        </a:rPr>
                        <a:t>Total Flujo de Costos</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$ 56.436,09</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$ 118.606,80</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$ 118.730,42</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$ 121.582,52</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$ 124.526,75</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$ 127.566,07</a:t>
                      </a:r>
                    </a:p>
                  </a:txBody>
                  <a:tcPr marL="8665" marR="8665" marT="866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r h="276363">
                <a:tc>
                  <a:txBody>
                    <a:bodyPr/>
                    <a:lstStyle/>
                    <a:p>
                      <a:pPr algn="ctr" fontAlgn="ctr"/>
                      <a:r>
                        <a:rPr lang="es-ES" sz="1200" b="1" i="0" u="none" strike="noStrike">
                          <a:solidFill>
                            <a:srgbClr val="000000"/>
                          </a:solidFill>
                          <a:latin typeface="Calibri"/>
                        </a:rPr>
                        <a:t>UTILIDAD ANTES DE IMPUESTOS (A-B)</a:t>
                      </a:r>
                    </a:p>
                  </a:txBody>
                  <a:tcPr marL="8665" marR="8665" marT="866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-$ 56.436,09</a:t>
                      </a:r>
                    </a:p>
                  </a:txBody>
                  <a:tcPr marL="8665" marR="8665" marT="8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$ 47.713,20</a:t>
                      </a:r>
                    </a:p>
                  </a:txBody>
                  <a:tcPr marL="8665" marR="8665" marT="8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$ 56.309,72</a:t>
                      </a:r>
                    </a:p>
                  </a:txBody>
                  <a:tcPr marL="8665" marR="8665" marT="8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$ 62.634,94</a:t>
                      </a:r>
                    </a:p>
                  </a:txBody>
                  <a:tcPr marL="8665" marR="8665" marT="8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$ 69.349,21</a:t>
                      </a:r>
                    </a:p>
                  </a:txBody>
                  <a:tcPr marL="8665" marR="8665" marT="86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$ 76.474,77</a:t>
                      </a:r>
                    </a:p>
                  </a:txBody>
                  <a:tcPr marL="8665" marR="8665" marT="866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21090">
                <a:tc>
                  <a:txBody>
                    <a:bodyPr/>
                    <a:lstStyle/>
                    <a:p>
                      <a:pPr algn="l" fontAlgn="b"/>
                      <a:r>
                        <a:rPr lang="es-ES" sz="1200" b="0" i="0" u="none" strike="noStrike">
                          <a:solidFill>
                            <a:srgbClr val="000000"/>
                          </a:solidFill>
                          <a:latin typeface="Calibri"/>
                        </a:rPr>
                        <a:t>15% Utilidades Trabajadores</a:t>
                      </a:r>
                    </a:p>
                  </a:txBody>
                  <a:tcPr marL="8665" marR="8665" marT="866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$ 7.156,98</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$ 8.446,46</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$ 9.395,24</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$ 10.402,38</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$ 11.471,22</a:t>
                      </a:r>
                    </a:p>
                  </a:txBody>
                  <a:tcPr marL="8665" marR="8665" marT="866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232145">
                <a:tc>
                  <a:txBody>
                    <a:bodyPr/>
                    <a:lstStyle/>
                    <a:p>
                      <a:pPr algn="l" fontAlgn="b"/>
                      <a:r>
                        <a:rPr lang="es-ES" sz="1200" b="0" i="0" u="none" strike="noStrike">
                          <a:solidFill>
                            <a:srgbClr val="000000"/>
                          </a:solidFill>
                          <a:latin typeface="Calibri"/>
                        </a:rPr>
                        <a:t>22% Impuesto a la Renta</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$ 8.922,37</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$ 10.529,92</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$ 11.712,73</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$ 12.968,30</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0" i="0" u="none" strike="noStrike">
                          <a:solidFill>
                            <a:srgbClr val="000000"/>
                          </a:solidFill>
                          <a:latin typeface="Calibri"/>
                        </a:rPr>
                        <a:t>$ 14.300,78</a:t>
                      </a:r>
                    </a:p>
                  </a:txBody>
                  <a:tcPr marL="8665" marR="8665" marT="8665"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r>
              <a:tr h="221090">
                <a:tc>
                  <a:txBody>
                    <a:bodyPr/>
                    <a:lstStyle/>
                    <a:p>
                      <a:pPr algn="l" fontAlgn="b"/>
                      <a:r>
                        <a:rPr lang="es-ES" sz="1200" b="1" i="0" u="none" strike="noStrike">
                          <a:solidFill>
                            <a:srgbClr val="000000"/>
                          </a:solidFill>
                          <a:latin typeface="Calibri"/>
                        </a:rPr>
                        <a:t>UTILIDAD NETA</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1" i="0" u="none" strike="noStrike">
                          <a:solidFill>
                            <a:srgbClr val="000000"/>
                          </a:solidFill>
                          <a:latin typeface="Calibri"/>
                        </a:rPr>
                        <a:t>-$ 56.436,09</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1" i="0" u="none" strike="noStrike">
                          <a:solidFill>
                            <a:srgbClr val="000000"/>
                          </a:solidFill>
                          <a:latin typeface="Calibri"/>
                        </a:rPr>
                        <a:t>$ 31.633,85</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1" i="0" u="none" strike="noStrike">
                          <a:solidFill>
                            <a:srgbClr val="000000"/>
                          </a:solidFill>
                          <a:latin typeface="Calibri"/>
                        </a:rPr>
                        <a:t>$ 37.333,34</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1" i="0" u="none" strike="noStrike">
                          <a:solidFill>
                            <a:srgbClr val="000000"/>
                          </a:solidFill>
                          <a:latin typeface="Calibri"/>
                        </a:rPr>
                        <a:t>$ 41.526,97</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1" i="0" u="none" strike="noStrike">
                          <a:solidFill>
                            <a:srgbClr val="000000"/>
                          </a:solidFill>
                          <a:latin typeface="Calibri"/>
                        </a:rPr>
                        <a:t>$ 45.978,52</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1" i="0" u="none" strike="noStrike">
                          <a:solidFill>
                            <a:srgbClr val="000000"/>
                          </a:solidFill>
                          <a:latin typeface="Calibri"/>
                        </a:rPr>
                        <a:t>$ 50.702,77</a:t>
                      </a:r>
                    </a:p>
                  </a:txBody>
                  <a:tcPr marL="8665" marR="8665" marT="8665"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221090">
                <a:tc>
                  <a:txBody>
                    <a:bodyPr/>
                    <a:lstStyle/>
                    <a:p>
                      <a:pPr algn="l" fontAlgn="b"/>
                      <a:r>
                        <a:rPr lang="es-ES" sz="1200" b="0" i="0" u="none" strike="noStrike">
                          <a:solidFill>
                            <a:srgbClr val="000000"/>
                          </a:solidFill>
                          <a:latin typeface="Calibri"/>
                        </a:rPr>
                        <a:t>FINANCIAMIENTO TERCEROS </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$ 15.300,00</a:t>
                      </a: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1"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DEUDA</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1" i="0" u="none" strike="noStrike">
                          <a:solidFill>
                            <a:srgbClr val="000000"/>
                          </a:solidFill>
                          <a:latin typeface="Calibri"/>
                        </a:rPr>
                        <a:t>-$ 15.300,00</a:t>
                      </a: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1"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1"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1" i="0" u="none" strike="noStrike">
                          <a:solidFill>
                            <a:srgbClr val="000000"/>
                          </a:solidFill>
                          <a:latin typeface="Calibri"/>
                        </a:rPr>
                        <a:t>FLUJO NETO DE FONDOS</a:t>
                      </a:r>
                    </a:p>
                  </a:txBody>
                  <a:tcPr marL="8665" marR="8665" marT="866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endParaRPr lang="es-ES" sz="1200" b="0" i="0" u="none" strike="noStrike">
                        <a:solidFill>
                          <a:srgbClr val="000000"/>
                        </a:solidFill>
                        <a:latin typeface="Calibri"/>
                      </a:endParaRPr>
                    </a:p>
                  </a:txBody>
                  <a:tcPr marL="8665" marR="8665" marT="866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-$ 41.136,09</a:t>
                      </a:r>
                    </a:p>
                  </a:txBody>
                  <a:tcPr marL="8665" marR="8665" marT="866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$ 16.333,85</a:t>
                      </a:r>
                    </a:p>
                  </a:txBody>
                  <a:tcPr marL="8665" marR="8665" marT="866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$ 37.333,34</a:t>
                      </a:r>
                    </a:p>
                  </a:txBody>
                  <a:tcPr marL="8665" marR="8665" marT="866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$ 41.526,97</a:t>
                      </a:r>
                    </a:p>
                  </a:txBody>
                  <a:tcPr marL="8665" marR="8665" marT="866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$ 45.978,52</a:t>
                      </a:r>
                    </a:p>
                  </a:txBody>
                  <a:tcPr marL="8665" marR="8665" marT="866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200" b="1" i="0" u="none" strike="noStrike">
                          <a:solidFill>
                            <a:srgbClr val="000000"/>
                          </a:solidFill>
                          <a:latin typeface="Calibri"/>
                        </a:rPr>
                        <a:t>$ 50.702,77</a:t>
                      </a:r>
                    </a:p>
                  </a:txBody>
                  <a:tcPr marL="8665" marR="8665" marT="86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221090">
                <a:tc>
                  <a:txBody>
                    <a:bodyPr/>
                    <a:lstStyle/>
                    <a:p>
                      <a:pPr algn="l" fontAlgn="b"/>
                      <a:r>
                        <a:rPr lang="es-ES" sz="1200" b="0" i="0" u="none" strike="noStrike">
                          <a:solidFill>
                            <a:srgbClr val="000000"/>
                          </a:solidFill>
                          <a:latin typeface="Calibri"/>
                        </a:rPr>
                        <a:t>TASA REFERENCIAL DEL PROYECTO</a:t>
                      </a:r>
                    </a:p>
                  </a:txBody>
                  <a:tcPr marL="8665" marR="8665" marT="866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16,65%</a:t>
                      </a:r>
                    </a:p>
                  </a:txBody>
                  <a:tcPr marL="8665" marR="8665" marT="866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200" b="0" i="0" u="none" strike="noStrike">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221090">
                <a:tc>
                  <a:txBody>
                    <a:bodyPr/>
                    <a:lstStyle/>
                    <a:p>
                      <a:pPr algn="l" fontAlgn="b"/>
                      <a:r>
                        <a:rPr lang="es-ES" sz="1200" b="0" i="0" u="none" strike="noStrike">
                          <a:solidFill>
                            <a:srgbClr val="000000"/>
                          </a:solidFill>
                          <a:latin typeface="Calibri"/>
                        </a:rPr>
                        <a:t>VAN DEL PROYECTO</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$ 74.772,45</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-$ 41.136,09</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$ 14.002,44</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$ 27.436,42</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$ 26.162,30</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$ 24.832,25</a:t>
                      </a: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$ 23.475,13</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221090">
                <a:tc>
                  <a:txBody>
                    <a:bodyPr/>
                    <a:lstStyle/>
                    <a:p>
                      <a:pPr algn="l" fontAlgn="b"/>
                      <a:r>
                        <a:rPr lang="es-ES" sz="1200" b="0" i="0" u="none" strike="noStrike">
                          <a:solidFill>
                            <a:srgbClr val="000000"/>
                          </a:solidFill>
                          <a:latin typeface="Calibri"/>
                        </a:rPr>
                        <a:t>TIR DEL PROYECTO</a:t>
                      </a:r>
                    </a:p>
                  </a:txBody>
                  <a:tcPr marL="8665" marR="8665" marT="866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44,20%</a:t>
                      </a: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endParaRPr lang="es-ES" sz="1200" b="0" i="0" u="none" strike="noStrike">
                        <a:solidFill>
                          <a:srgbClr val="000000"/>
                        </a:solidFill>
                        <a:latin typeface="Calibri"/>
                      </a:endParaRPr>
                    </a:p>
                  </a:txBody>
                  <a:tcPr marL="8665" marR="8665" marT="8665" marB="0" anchor="b">
                    <a:lnL>
                      <a:noFill/>
                    </a:lnL>
                    <a:lnR>
                      <a:noFill/>
                    </a:lnR>
                    <a:lnT>
                      <a:noFill/>
                    </a:lnT>
                    <a:lnB>
                      <a:noFill/>
                    </a:lnB>
                    <a:solidFill>
                      <a:schemeClr val="tx1"/>
                    </a:solidFill>
                  </a:tcPr>
                </a:tc>
                <a:tc>
                  <a:txBody>
                    <a:bodyPr/>
                    <a:lstStyle/>
                    <a:p>
                      <a:pPr algn="r" fontAlgn="b"/>
                      <a:r>
                        <a:rPr lang="es-ES" sz="1200" b="0" i="0" u="none" strike="noStrike" dirty="0">
                          <a:solidFill>
                            <a:srgbClr val="000000"/>
                          </a:solidFill>
                          <a:latin typeface="Calibri"/>
                        </a:rPr>
                        <a:t> </a:t>
                      </a:r>
                    </a:p>
                  </a:txBody>
                  <a:tcPr marL="8665" marR="8665" marT="866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bl>
          </a:graphicData>
        </a:graphic>
      </p:graphicFrame>
    </p:spTree>
    <p:extLst>
      <p:ext uri="{BB962C8B-B14F-4D97-AF65-F5344CB8AC3E}">
        <p14:creationId xmlns:p14="http://schemas.microsoft.com/office/powerpoint/2010/main" xmlns="" val="3504709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TASA DE DESCUENTO</a:t>
            </a:r>
            <a:br>
              <a:rPr lang="es-EC" sz="3200" b="1" u="sng" dirty="0" smtClean="0"/>
            </a:br>
            <a:endParaRPr lang="es-EC" sz="3200" b="1" u="sng" dirty="0"/>
          </a:p>
        </p:txBody>
      </p:sp>
      <p:graphicFrame>
        <p:nvGraphicFramePr>
          <p:cNvPr id="4" name="3 Tabla"/>
          <p:cNvGraphicFramePr>
            <a:graphicFrameLocks noGrp="1"/>
          </p:cNvGraphicFramePr>
          <p:nvPr/>
        </p:nvGraphicFramePr>
        <p:xfrm>
          <a:off x="1115616" y="1340766"/>
          <a:ext cx="6768752" cy="4032450"/>
        </p:xfrm>
        <a:graphic>
          <a:graphicData uri="http://schemas.openxmlformats.org/drawingml/2006/table">
            <a:tbl>
              <a:tblPr/>
              <a:tblGrid>
                <a:gridCol w="4365514"/>
                <a:gridCol w="2403238"/>
              </a:tblGrid>
              <a:tr h="448050">
                <a:tc gridSpan="2">
                  <a:txBody>
                    <a:bodyPr/>
                    <a:lstStyle/>
                    <a:p>
                      <a:pPr algn="ctr" fontAlgn="ctr"/>
                      <a:r>
                        <a:rPr lang="es-ES" sz="1600" b="1" i="0" u="none" strike="noStrike" dirty="0">
                          <a:solidFill>
                            <a:srgbClr val="000000"/>
                          </a:solidFill>
                          <a:latin typeface="Calibri"/>
                        </a:rPr>
                        <a:t>TASA DE DESCUENTO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r>
              <a:tr h="448050">
                <a:tc>
                  <a:txBody>
                    <a:bodyPr/>
                    <a:lstStyle/>
                    <a:p>
                      <a:pPr algn="ctr" fontAlgn="b"/>
                      <a:r>
                        <a:rPr lang="es-ES" sz="1600" b="1" i="0" u="none" strike="noStrike" dirty="0">
                          <a:solidFill>
                            <a:srgbClr val="000000"/>
                          </a:solidFill>
                          <a:latin typeface="Calibri"/>
                        </a:rPr>
                        <a:t>DESCRIPCIÓN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600" b="1" i="0" u="none" strike="noStrike">
                          <a:solidFill>
                            <a:srgbClr val="000000"/>
                          </a:solidFill>
                          <a:latin typeface="Calibri"/>
                        </a:rPr>
                        <a:t>TASA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48050">
                <a:tc>
                  <a:txBody>
                    <a:bodyPr/>
                    <a:lstStyle/>
                    <a:p>
                      <a:pPr algn="l" fontAlgn="b"/>
                      <a:r>
                        <a:rPr lang="es-ES" sz="1600" b="0" i="0" u="none" strike="noStrike" dirty="0">
                          <a:solidFill>
                            <a:srgbClr val="000000"/>
                          </a:solidFill>
                          <a:latin typeface="Calibri"/>
                        </a:rPr>
                        <a:t>TASA PASIVA AL 31/05/2014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600" b="0" i="0" u="none" strike="noStrike">
                          <a:solidFill>
                            <a:srgbClr val="000000"/>
                          </a:solidFill>
                          <a:latin typeface="Calibri"/>
                        </a:rPr>
                        <a:t>6,10%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448050">
                <a:tc>
                  <a:txBody>
                    <a:bodyPr/>
                    <a:lstStyle/>
                    <a:p>
                      <a:pPr algn="l" fontAlgn="b"/>
                      <a:r>
                        <a:rPr lang="es-ES" sz="1600" b="0" i="0" u="none" strike="noStrike" dirty="0">
                          <a:solidFill>
                            <a:srgbClr val="000000"/>
                          </a:solidFill>
                          <a:latin typeface="Calibri"/>
                        </a:rPr>
                        <a:t>RECURSOS PROPIOS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600" b="0" i="0" u="none" strike="noStrike">
                          <a:solidFill>
                            <a:srgbClr val="000000"/>
                          </a:solidFill>
                          <a:latin typeface="Calibri"/>
                        </a:rPr>
                        <a:t>72.88%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48050">
                <a:tc>
                  <a:txBody>
                    <a:bodyPr/>
                    <a:lstStyle/>
                    <a:p>
                      <a:pPr algn="l" fontAlgn="b"/>
                      <a:r>
                        <a:rPr lang="es-ES" sz="1600" b="0" i="0" u="none" strike="noStrike" dirty="0">
                          <a:solidFill>
                            <a:srgbClr val="000000"/>
                          </a:solidFill>
                          <a:latin typeface="Calibri"/>
                        </a:rPr>
                        <a:t>TASA ACTIVA AL 31/05/2014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600" b="0" i="0" u="none" strike="noStrike">
                          <a:solidFill>
                            <a:srgbClr val="000000"/>
                          </a:solidFill>
                          <a:latin typeface="Calibri"/>
                        </a:rPr>
                        <a:t>15,00%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48050">
                <a:tc>
                  <a:txBody>
                    <a:bodyPr/>
                    <a:lstStyle/>
                    <a:p>
                      <a:pPr algn="l" fontAlgn="b"/>
                      <a:r>
                        <a:rPr lang="es-ES" sz="1600" b="0" i="0" u="none" strike="noStrike" dirty="0">
                          <a:solidFill>
                            <a:srgbClr val="000000"/>
                          </a:solidFill>
                          <a:latin typeface="Calibri"/>
                        </a:rPr>
                        <a:t>RECURSOS TERCEROS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600" b="0" i="0" u="none" strike="noStrike">
                          <a:solidFill>
                            <a:srgbClr val="000000"/>
                          </a:solidFill>
                          <a:latin typeface="Calibri"/>
                        </a:rPr>
                        <a:t>27.11%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48050">
                <a:tc>
                  <a:txBody>
                    <a:bodyPr/>
                    <a:lstStyle/>
                    <a:p>
                      <a:pPr algn="l" fontAlgn="b"/>
                      <a:r>
                        <a:rPr lang="es-ES" sz="1600" b="0" i="0" u="none" strike="noStrike" dirty="0">
                          <a:solidFill>
                            <a:srgbClr val="000000"/>
                          </a:solidFill>
                          <a:latin typeface="Calibri"/>
                        </a:rPr>
                        <a:t>INFLACIÓN A ABRIL DEL 2014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600" b="0" i="0" u="none" strike="noStrike" dirty="0">
                          <a:solidFill>
                            <a:srgbClr val="000000"/>
                          </a:solidFill>
                          <a:latin typeface="Calibri"/>
                        </a:rPr>
                        <a:t>3,00%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48050">
                <a:tc>
                  <a:txBody>
                    <a:bodyPr/>
                    <a:lstStyle/>
                    <a:p>
                      <a:pPr algn="l" fontAlgn="b"/>
                      <a:r>
                        <a:rPr lang="es-ES" sz="1600" b="0" i="0" u="none" strike="noStrike">
                          <a:solidFill>
                            <a:srgbClr val="000000"/>
                          </a:solidFill>
                          <a:latin typeface="Calibri"/>
                        </a:rPr>
                        <a:t>RIESGO PAÍS A MARZO DEL 2014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600" b="0" i="0" u="none" strike="noStrike" dirty="0">
                          <a:solidFill>
                            <a:srgbClr val="000000"/>
                          </a:solidFill>
                          <a:latin typeface="Calibri"/>
                        </a:rPr>
                        <a:t>5,35%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48050">
                <a:tc>
                  <a:txBody>
                    <a:bodyPr/>
                    <a:lstStyle/>
                    <a:p>
                      <a:pPr algn="l" fontAlgn="b"/>
                      <a:r>
                        <a:rPr lang="es-ES" sz="1600" b="1" i="0" u="none" strike="noStrike">
                          <a:solidFill>
                            <a:srgbClr val="000000"/>
                          </a:solidFill>
                          <a:latin typeface="Calibri"/>
                        </a:rPr>
                        <a:t>TASA DE DESCUENTO:</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1" i="0" u="none" strike="noStrike" dirty="0">
                          <a:solidFill>
                            <a:srgbClr val="000000"/>
                          </a:solidFill>
                          <a:latin typeface="Calibri"/>
                        </a:rPr>
                        <a:t>16,65%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310881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VAN DEL PROYECTO</a:t>
            </a:r>
            <a:br>
              <a:rPr lang="es-EC" sz="3200" b="1" u="sng" dirty="0" smtClean="0"/>
            </a:br>
            <a:endParaRPr lang="es-EC" sz="3200" b="1" u="sng" dirty="0"/>
          </a:p>
        </p:txBody>
      </p:sp>
      <p:graphicFrame>
        <p:nvGraphicFramePr>
          <p:cNvPr id="4" name="3 Tabla"/>
          <p:cNvGraphicFramePr>
            <a:graphicFrameLocks noGrp="1"/>
          </p:cNvGraphicFramePr>
          <p:nvPr/>
        </p:nvGraphicFramePr>
        <p:xfrm>
          <a:off x="251520" y="836716"/>
          <a:ext cx="8496945" cy="4608504"/>
        </p:xfrm>
        <a:graphic>
          <a:graphicData uri="http://schemas.openxmlformats.org/drawingml/2006/table">
            <a:tbl>
              <a:tblPr/>
              <a:tblGrid>
                <a:gridCol w="1031495"/>
                <a:gridCol w="1289370"/>
                <a:gridCol w="1276477"/>
                <a:gridCol w="1392519"/>
                <a:gridCol w="1160432"/>
                <a:gridCol w="1199113"/>
                <a:gridCol w="1147539"/>
              </a:tblGrid>
              <a:tr h="512056">
                <a:tc gridSpan="7">
                  <a:txBody>
                    <a:bodyPr/>
                    <a:lstStyle/>
                    <a:p>
                      <a:pPr algn="ctr" fontAlgn="b"/>
                      <a:r>
                        <a:rPr lang="es-ES" sz="1400" b="1" i="0" u="none" strike="noStrike" dirty="0">
                          <a:solidFill>
                            <a:srgbClr val="000000"/>
                          </a:solidFill>
                          <a:latin typeface="Arial"/>
                        </a:rPr>
                        <a:t>CALCULO DEL VAN DEL PROYECTO</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2056">
                <a:tc rowSpan="2">
                  <a:txBody>
                    <a:bodyPr/>
                    <a:lstStyle/>
                    <a:p>
                      <a:pPr algn="ctr" fontAlgn="ctr"/>
                      <a:r>
                        <a:rPr lang="es-ES" sz="1400" b="1" i="0" u="none" strike="noStrike" dirty="0">
                          <a:solidFill>
                            <a:srgbClr val="000000"/>
                          </a:solidFill>
                          <a:latin typeface="Arial"/>
                        </a:rPr>
                        <a:t>Concepto</a:t>
                      </a:r>
                    </a:p>
                  </a:txBody>
                  <a:tcPr marL="9236" marR="9236" marT="9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6">
                  <a:txBody>
                    <a:bodyPr/>
                    <a:lstStyle/>
                    <a:p>
                      <a:pPr algn="ctr" fontAlgn="b"/>
                      <a:r>
                        <a:rPr lang="es-ES" sz="1400" b="1" i="0" u="none" strike="noStrike" dirty="0">
                          <a:solidFill>
                            <a:srgbClr val="000000"/>
                          </a:solidFill>
                          <a:latin typeface="Arial"/>
                        </a:rPr>
                        <a:t>AÑOS</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2056">
                <a:tc vMerge="1">
                  <a:txBody>
                    <a:bodyPr/>
                    <a:lstStyle/>
                    <a:p>
                      <a:endParaRPr lang="es-ES"/>
                    </a:p>
                  </a:txBody>
                  <a:tcPr/>
                </a:tc>
                <a:tc>
                  <a:txBody>
                    <a:bodyPr/>
                    <a:lstStyle/>
                    <a:p>
                      <a:pPr algn="ctr" fontAlgn="b"/>
                      <a:r>
                        <a:rPr lang="es-ES" sz="1400" b="1" i="0" u="none" strike="noStrike">
                          <a:solidFill>
                            <a:srgbClr val="000000"/>
                          </a:solidFill>
                          <a:latin typeface="Arial"/>
                        </a:rPr>
                        <a:t>0</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dirty="0">
                          <a:solidFill>
                            <a:srgbClr val="000000"/>
                          </a:solidFill>
                          <a:latin typeface="Arial"/>
                        </a:rPr>
                        <a:t>1</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Arial"/>
                        </a:rPr>
                        <a:t>2</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Arial"/>
                        </a:rPr>
                        <a:t>3</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Arial"/>
                        </a:rPr>
                        <a:t>4</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400" b="1" i="0" u="none" strike="noStrike">
                          <a:solidFill>
                            <a:srgbClr val="000000"/>
                          </a:solidFill>
                          <a:latin typeface="Arial"/>
                        </a:rPr>
                        <a:t>5</a:t>
                      </a:r>
                    </a:p>
                  </a:txBody>
                  <a:tcPr marL="9236" marR="9236" marT="9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12056">
                <a:tc>
                  <a:txBody>
                    <a:bodyPr/>
                    <a:lstStyle/>
                    <a:p>
                      <a:pPr algn="l" fontAlgn="b"/>
                      <a:r>
                        <a:rPr lang="es-ES" sz="1400" b="0" i="0" u="none" strike="noStrike" dirty="0" err="1">
                          <a:solidFill>
                            <a:srgbClr val="000000"/>
                          </a:solidFill>
                          <a:latin typeface="Calibri"/>
                        </a:rPr>
                        <a:t>Qn</a:t>
                      </a:r>
                      <a:endParaRPr lang="es-ES" sz="1400" b="0" i="0" u="none" strike="noStrike" dirty="0">
                        <a:solidFill>
                          <a:srgbClr val="000000"/>
                        </a:solidFill>
                        <a:latin typeface="Calibri"/>
                      </a:endParaRPr>
                    </a:p>
                  </a:txBody>
                  <a:tcPr marL="9236" marR="9236" marT="923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400" b="0" i="0" u="none" strike="noStrike">
                          <a:solidFill>
                            <a:srgbClr val="000000"/>
                          </a:solidFill>
                          <a:latin typeface="Calibri"/>
                        </a:rPr>
                        <a:t>-        41.136,09   </a:t>
                      </a:r>
                    </a:p>
                  </a:txBody>
                  <a:tcPr marL="9236" marR="9236" marT="9236"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dirty="0">
                          <a:solidFill>
                            <a:srgbClr val="000000"/>
                          </a:solidFill>
                          <a:latin typeface="Calibri"/>
                        </a:rPr>
                        <a:t>16.333,85</a:t>
                      </a:r>
                    </a:p>
                  </a:txBody>
                  <a:tcPr marL="9236" marR="9236" marT="9236"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37.333,34</a:t>
                      </a:r>
                    </a:p>
                  </a:txBody>
                  <a:tcPr marL="9236" marR="9236" marT="9236"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41.526,97</a:t>
                      </a:r>
                    </a:p>
                  </a:txBody>
                  <a:tcPr marL="9236" marR="9236" marT="9236"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45.978,52</a:t>
                      </a:r>
                    </a:p>
                  </a:txBody>
                  <a:tcPr marL="9236" marR="9236" marT="9236"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50.702,77</a:t>
                      </a:r>
                    </a:p>
                  </a:txBody>
                  <a:tcPr marL="9236" marR="9236" marT="923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512056">
                <a:tc>
                  <a:txBody>
                    <a:bodyPr/>
                    <a:lstStyle/>
                    <a:p>
                      <a:pPr algn="l" fontAlgn="b"/>
                      <a:r>
                        <a:rPr lang="es-ES" sz="1400" b="0" i="0" u="none" strike="noStrike" dirty="0">
                          <a:solidFill>
                            <a:srgbClr val="000000"/>
                          </a:solidFill>
                          <a:latin typeface="Calibri"/>
                        </a:rPr>
                        <a:t> r </a:t>
                      </a:r>
                    </a:p>
                  </a:txBody>
                  <a:tcPr marL="9236" marR="9236" marT="9236"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236" marR="9236" marT="9236"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16,65%</a:t>
                      </a:r>
                    </a:p>
                  </a:txBody>
                  <a:tcPr marL="9236" marR="9236" marT="9236"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16,65%</a:t>
                      </a:r>
                    </a:p>
                  </a:txBody>
                  <a:tcPr marL="9236" marR="9236" marT="9236"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16,65%</a:t>
                      </a:r>
                    </a:p>
                  </a:txBody>
                  <a:tcPr marL="9236" marR="9236" marT="9236"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16,65%</a:t>
                      </a:r>
                    </a:p>
                  </a:txBody>
                  <a:tcPr marL="9236" marR="9236" marT="9236"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16,65%</a:t>
                      </a:r>
                    </a:p>
                  </a:txBody>
                  <a:tcPr marL="9236" marR="9236" marT="9236"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12056">
                <a:tc>
                  <a:txBody>
                    <a:bodyPr/>
                    <a:lstStyle/>
                    <a:p>
                      <a:pPr algn="l" fontAlgn="b"/>
                      <a:r>
                        <a:rPr lang="es-ES" sz="1400" b="0" i="0" u="none" strike="noStrike" dirty="0">
                          <a:solidFill>
                            <a:srgbClr val="000000"/>
                          </a:solidFill>
                          <a:latin typeface="Calibri"/>
                        </a:rPr>
                        <a:t> N </a:t>
                      </a:r>
                    </a:p>
                  </a:txBody>
                  <a:tcPr marL="9236" marR="9236" marT="9236"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236" marR="9236" marT="9236" marB="0" anchor="b">
                    <a:lnL>
                      <a:noFill/>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1</a:t>
                      </a:r>
                    </a:p>
                  </a:txBody>
                  <a:tcPr marL="9236" marR="9236" marT="9236" marB="0" anchor="b">
                    <a:lnL>
                      <a:noFill/>
                    </a:lnL>
                    <a:lnR>
                      <a:noFill/>
                    </a:lnR>
                    <a:lnT>
                      <a:noFill/>
                    </a:lnT>
                    <a:lnB>
                      <a:noFill/>
                    </a:lnB>
                    <a:solidFill>
                      <a:schemeClr val="tx1"/>
                    </a:solidFill>
                  </a:tcPr>
                </a:tc>
                <a:tc>
                  <a:txBody>
                    <a:bodyPr/>
                    <a:lstStyle/>
                    <a:p>
                      <a:pPr algn="ctr" fontAlgn="b"/>
                      <a:r>
                        <a:rPr lang="es-ES" sz="1400" b="0" i="0" u="none" strike="noStrike" dirty="0">
                          <a:solidFill>
                            <a:srgbClr val="000000"/>
                          </a:solidFill>
                          <a:latin typeface="Calibri"/>
                        </a:rPr>
                        <a:t>2</a:t>
                      </a:r>
                    </a:p>
                  </a:txBody>
                  <a:tcPr marL="9236" marR="9236" marT="9236" marB="0" anchor="b">
                    <a:lnL>
                      <a:noFill/>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3</a:t>
                      </a:r>
                    </a:p>
                  </a:txBody>
                  <a:tcPr marL="9236" marR="9236" marT="9236" marB="0" anchor="b">
                    <a:lnL>
                      <a:noFill/>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4</a:t>
                      </a:r>
                    </a:p>
                  </a:txBody>
                  <a:tcPr marL="9236" marR="9236" marT="9236" marB="0" anchor="b">
                    <a:lnL>
                      <a:noFill/>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5</a:t>
                      </a:r>
                    </a:p>
                  </a:txBody>
                  <a:tcPr marL="9236" marR="9236" marT="9236"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12056">
                <a:tc>
                  <a:txBody>
                    <a:bodyPr/>
                    <a:lstStyle/>
                    <a:p>
                      <a:pPr algn="l" fontAlgn="b"/>
                      <a:r>
                        <a:rPr lang="es-ES" sz="1400" b="0" i="0" u="none" strike="noStrike" dirty="0">
                          <a:solidFill>
                            <a:srgbClr val="000000"/>
                          </a:solidFill>
                          <a:latin typeface="Calibri"/>
                        </a:rPr>
                        <a:t>  (1+r)^n </a:t>
                      </a:r>
                    </a:p>
                  </a:txBody>
                  <a:tcPr marL="9236" marR="9236" marT="9236"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1,17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1,36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1,59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1,85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2,16   </a:t>
                      </a:r>
                    </a:p>
                  </a:txBody>
                  <a:tcPr marL="9236" marR="9236" marT="9236"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12056">
                <a:tc>
                  <a:txBody>
                    <a:bodyPr/>
                    <a:lstStyle/>
                    <a:p>
                      <a:pPr algn="l" fontAlgn="b"/>
                      <a:r>
                        <a:rPr lang="es-ES" sz="1400" b="1" i="0" u="none" strike="noStrike" dirty="0">
                          <a:solidFill>
                            <a:srgbClr val="000000"/>
                          </a:solidFill>
                          <a:latin typeface="Calibri"/>
                        </a:rPr>
                        <a:t> FCD </a:t>
                      </a:r>
                    </a:p>
                  </a:txBody>
                  <a:tcPr marL="9236" marR="9236" marT="9236"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41.136,09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14.002,44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27.436,42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26.162,30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dirty="0">
                          <a:solidFill>
                            <a:srgbClr val="000000"/>
                          </a:solidFill>
                          <a:latin typeface="Calibri"/>
                        </a:rPr>
                        <a:t>       24.832,25   </a:t>
                      </a:r>
                    </a:p>
                  </a:txBody>
                  <a:tcPr marL="9236" marR="9236" marT="9236" marB="0" anchor="b">
                    <a:lnL>
                      <a:noFill/>
                    </a:lnL>
                    <a:lnR>
                      <a:noFill/>
                    </a:lnR>
                    <a:lnT>
                      <a:noFill/>
                    </a:lnT>
                    <a:lnB>
                      <a:noFill/>
                    </a:lnB>
                    <a:solidFill>
                      <a:schemeClr val="tx1"/>
                    </a:solidFill>
                  </a:tcPr>
                </a:tc>
                <a:tc>
                  <a:txBody>
                    <a:bodyPr/>
                    <a:lstStyle/>
                    <a:p>
                      <a:pPr algn="l" fontAlgn="b"/>
                      <a:r>
                        <a:rPr lang="es-ES" sz="1400" b="0" i="0" u="none" strike="noStrike">
                          <a:solidFill>
                            <a:srgbClr val="000000"/>
                          </a:solidFill>
                          <a:latin typeface="Calibri"/>
                        </a:rPr>
                        <a:t>      23.475,13   </a:t>
                      </a:r>
                    </a:p>
                  </a:txBody>
                  <a:tcPr marL="9236" marR="9236" marT="9236"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512056">
                <a:tc>
                  <a:txBody>
                    <a:bodyPr/>
                    <a:lstStyle/>
                    <a:p>
                      <a:pPr algn="l" fontAlgn="b"/>
                      <a:r>
                        <a:rPr lang="es-ES" sz="1400" b="1" i="0" u="none" strike="noStrike" dirty="0">
                          <a:solidFill>
                            <a:srgbClr val="000000"/>
                          </a:solidFill>
                          <a:latin typeface="Arial"/>
                        </a:rPr>
                        <a:t> VAN </a:t>
                      </a:r>
                    </a:p>
                  </a:txBody>
                  <a:tcPr marL="9236" marR="9236" marT="923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1" i="0" u="none" strike="noStrike">
                          <a:solidFill>
                            <a:srgbClr val="000000"/>
                          </a:solidFill>
                          <a:latin typeface="Arial"/>
                        </a:rPr>
                        <a:t>      74.772,45   </a:t>
                      </a:r>
                    </a:p>
                  </a:txBody>
                  <a:tcPr marL="9236" marR="9236" marT="9236"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0" i="0" u="none" strike="noStrike">
                          <a:solidFill>
                            <a:srgbClr val="000000"/>
                          </a:solidFill>
                          <a:latin typeface="Calibri"/>
                        </a:rPr>
                        <a:t> </a:t>
                      </a:r>
                    </a:p>
                  </a:txBody>
                  <a:tcPr marL="9236" marR="9236" marT="9236"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0" i="0" u="none" strike="noStrike">
                          <a:solidFill>
                            <a:srgbClr val="000000"/>
                          </a:solidFill>
                          <a:latin typeface="Calibri"/>
                        </a:rPr>
                        <a:t> </a:t>
                      </a:r>
                    </a:p>
                  </a:txBody>
                  <a:tcPr marL="9236" marR="9236" marT="9236"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0" i="0" u="none" strike="noStrike">
                          <a:solidFill>
                            <a:srgbClr val="000000"/>
                          </a:solidFill>
                          <a:latin typeface="Calibri"/>
                        </a:rPr>
                        <a:t> </a:t>
                      </a:r>
                    </a:p>
                  </a:txBody>
                  <a:tcPr marL="9236" marR="9236" marT="9236"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0" i="0" u="none" strike="noStrike" dirty="0">
                          <a:solidFill>
                            <a:srgbClr val="000000"/>
                          </a:solidFill>
                          <a:latin typeface="Calibri"/>
                        </a:rPr>
                        <a:t> </a:t>
                      </a:r>
                    </a:p>
                  </a:txBody>
                  <a:tcPr marL="9236" marR="9236" marT="9236"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0" i="0" u="none" strike="noStrike" dirty="0">
                          <a:solidFill>
                            <a:srgbClr val="000000"/>
                          </a:solidFill>
                          <a:latin typeface="Calibri"/>
                        </a:rPr>
                        <a:t> </a:t>
                      </a:r>
                    </a:p>
                  </a:txBody>
                  <a:tcPr marL="9236" marR="9236" marT="92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696988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TIR DEL PROYECTO</a:t>
            </a:r>
            <a:br>
              <a:rPr lang="es-EC" sz="3200" b="1" u="sng" dirty="0" smtClean="0"/>
            </a:br>
            <a:endParaRPr lang="es-EC" sz="3200" b="1" u="sng" dirty="0"/>
          </a:p>
        </p:txBody>
      </p:sp>
      <p:graphicFrame>
        <p:nvGraphicFramePr>
          <p:cNvPr id="4" name="3 Tabla"/>
          <p:cNvGraphicFramePr>
            <a:graphicFrameLocks noGrp="1"/>
          </p:cNvGraphicFramePr>
          <p:nvPr/>
        </p:nvGraphicFramePr>
        <p:xfrm>
          <a:off x="683569" y="1412777"/>
          <a:ext cx="7848872" cy="3744414"/>
        </p:xfrm>
        <a:graphic>
          <a:graphicData uri="http://schemas.openxmlformats.org/drawingml/2006/table">
            <a:tbl>
              <a:tblPr/>
              <a:tblGrid>
                <a:gridCol w="1355590"/>
                <a:gridCol w="1342036"/>
                <a:gridCol w="1464039"/>
                <a:gridCol w="1220032"/>
                <a:gridCol w="1260699"/>
                <a:gridCol w="1206476"/>
              </a:tblGrid>
              <a:tr h="763424">
                <a:tc gridSpan="6">
                  <a:txBody>
                    <a:bodyPr/>
                    <a:lstStyle/>
                    <a:p>
                      <a:pPr algn="ctr" fontAlgn="b"/>
                      <a:r>
                        <a:rPr lang="es-ES" sz="1600" b="1" i="0" u="none" strike="noStrike" dirty="0">
                          <a:solidFill>
                            <a:srgbClr val="000000"/>
                          </a:solidFill>
                          <a:latin typeface="Times New Roman"/>
                        </a:rPr>
                        <a:t> CALCULO DE LA  TIR DEL PROYECTO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63424">
                <a:tc rowSpan="2">
                  <a:txBody>
                    <a:bodyPr/>
                    <a:lstStyle/>
                    <a:p>
                      <a:pPr algn="ctr" fontAlgn="ctr"/>
                      <a:r>
                        <a:rPr lang="es-ES" sz="1600" b="0" i="0" u="none" strike="noStrike" dirty="0">
                          <a:solidFill>
                            <a:srgbClr val="000000"/>
                          </a:solidFill>
                          <a:latin typeface="Times New Roman"/>
                        </a:rPr>
                        <a:t>INVERSIÓN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5">
                  <a:txBody>
                    <a:bodyPr/>
                    <a:lstStyle/>
                    <a:p>
                      <a:pPr algn="ctr" fontAlgn="ctr"/>
                      <a:r>
                        <a:rPr lang="es-ES" sz="1600" b="0" i="0" u="none" strike="noStrike" dirty="0">
                          <a:solidFill>
                            <a:srgbClr val="000000"/>
                          </a:solidFill>
                          <a:latin typeface="Times New Roman"/>
                        </a:rPr>
                        <a:t>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63424">
                <a:tc vMerge="1">
                  <a:txBody>
                    <a:bodyPr/>
                    <a:lstStyle/>
                    <a:p>
                      <a:endParaRPr lang="es-ES"/>
                    </a:p>
                  </a:txBody>
                  <a:tcPr/>
                </a:tc>
                <a:tc>
                  <a:txBody>
                    <a:bodyPr/>
                    <a:lstStyle/>
                    <a:p>
                      <a:pPr algn="l" fontAlgn="b"/>
                      <a:r>
                        <a:rPr lang="es-ES" sz="1600" b="0" i="0" u="none" strike="noStrike">
                          <a:solidFill>
                            <a:srgbClr val="000000"/>
                          </a:solidFill>
                          <a:latin typeface="Times New Roman"/>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dirty="0">
                          <a:solidFill>
                            <a:srgbClr val="000000"/>
                          </a:solidFill>
                          <a:latin typeface="Times New Roman"/>
                        </a:rPr>
                        <a:t>                    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a:solidFill>
                            <a:srgbClr val="000000"/>
                          </a:solidFill>
                          <a:latin typeface="Times New Roman"/>
                        </a:rPr>
                        <a:t>                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a:solidFill>
                            <a:srgbClr val="000000"/>
                          </a:solidFill>
                          <a:latin typeface="Times New Roman"/>
                        </a:rPr>
                        <a:t>                 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a:solidFill>
                            <a:srgbClr val="000000"/>
                          </a:solidFill>
                          <a:latin typeface="Times New Roman"/>
                        </a:rPr>
                        <a:t>                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727071">
                <a:tc>
                  <a:txBody>
                    <a:bodyPr/>
                    <a:lstStyle/>
                    <a:p>
                      <a:pPr algn="r" fontAlgn="b"/>
                      <a:r>
                        <a:rPr lang="es-ES" sz="1100" b="0" i="0" u="none" strike="noStrike">
                          <a:solidFill>
                            <a:srgbClr val="000000"/>
                          </a:solidFill>
                          <a:latin typeface="Calibri"/>
                        </a:rPr>
                        <a:t>-41.136,09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0" i="0" u="none" strike="noStrike">
                          <a:solidFill>
                            <a:srgbClr val="000000"/>
                          </a:solidFill>
                          <a:latin typeface="Calibri"/>
                        </a:rPr>
                        <a:t>16.333,85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0" i="0" u="none" strike="noStrike" dirty="0">
                          <a:solidFill>
                            <a:srgbClr val="000000"/>
                          </a:solidFill>
                          <a:latin typeface="Calibri"/>
                        </a:rPr>
                        <a:t>37.333,34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0" i="0" u="none" strike="noStrike" dirty="0">
                          <a:solidFill>
                            <a:srgbClr val="000000"/>
                          </a:solidFill>
                          <a:latin typeface="Calibri"/>
                        </a:rPr>
                        <a:t>41.526,97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0" i="0" u="none" strike="noStrike">
                          <a:solidFill>
                            <a:srgbClr val="000000"/>
                          </a:solidFill>
                          <a:latin typeface="Calibri"/>
                        </a:rPr>
                        <a:t>45.978,52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0" i="0" u="none" strike="noStrike">
                          <a:solidFill>
                            <a:srgbClr val="000000"/>
                          </a:solidFill>
                          <a:latin typeface="Calibri"/>
                        </a:rPr>
                        <a:t>50.702,77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727071">
                <a:tc>
                  <a:txBody>
                    <a:bodyPr/>
                    <a:lstStyle/>
                    <a:p>
                      <a:pPr algn="l" fontAlgn="b"/>
                      <a:r>
                        <a:rPr lang="es-ES" sz="1100" b="1" i="0" u="none" strike="noStrike">
                          <a:solidFill>
                            <a:srgbClr val="000000"/>
                          </a:solidFill>
                          <a:latin typeface="Calibri"/>
                        </a:rPr>
                        <a:t>TIR</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600" b="1" i="0" u="none" strike="noStrike">
                          <a:solidFill>
                            <a:srgbClr val="000000"/>
                          </a:solidFill>
                          <a:latin typeface="Calibri"/>
                        </a:rPr>
                        <a:t>44,20%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6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1162253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5962674"/>
          </a:xfrm>
        </p:spPr>
        <p:txBody>
          <a:bodyPr anchor="t"/>
          <a:lstStyle/>
          <a:p>
            <a:pPr marL="457200" indent="-457200" algn="l">
              <a:buFont typeface="Wingdings" panose="05000000000000000000" pitchFamily="2" charset="2"/>
              <a:buChar char="Ø"/>
            </a:pPr>
            <a:r>
              <a:rPr lang="es-EC" sz="3600" b="1" i="0" u="sng" dirty="0" smtClean="0">
                <a:solidFill>
                  <a:srgbClr val="00B0F0"/>
                </a:solidFill>
              </a:rPr>
              <a:t>Mi oferta</a:t>
            </a:r>
            <a:r>
              <a:rPr lang="es-EC" sz="3600" b="1" i="0" dirty="0" smtClean="0">
                <a:solidFill>
                  <a:srgbClr val="00B0F0"/>
                </a:solidFill>
              </a:rPr>
              <a:t>:</a:t>
            </a:r>
            <a:r>
              <a:rPr lang="es-EC" sz="3200" b="1" i="0" dirty="0" smtClean="0">
                <a:solidFill>
                  <a:srgbClr val="00B0F0"/>
                </a:solidFill>
              </a:rPr>
              <a:t/>
            </a:r>
            <a:br>
              <a:rPr lang="es-EC" sz="3200" b="1" i="0" dirty="0" smtClean="0">
                <a:solidFill>
                  <a:srgbClr val="00B0F0"/>
                </a:solidFill>
              </a:rPr>
            </a:br>
            <a:r>
              <a:rPr lang="es-EC" i="0" dirty="0">
                <a:solidFill>
                  <a:schemeClr val="tx1"/>
                </a:solidFill>
              </a:rPr>
              <a:t/>
            </a:r>
            <a:br>
              <a:rPr lang="es-EC" i="0" dirty="0">
                <a:solidFill>
                  <a:schemeClr val="tx1"/>
                </a:solidFill>
              </a:rPr>
            </a:br>
            <a:r>
              <a:rPr lang="es-EC" b="1" cap="none" dirty="0" smtClean="0"/>
              <a:t>U</a:t>
            </a:r>
            <a:r>
              <a:rPr lang="es-EC" b="1" i="0" cap="none" dirty="0" smtClean="0"/>
              <a:t>n restaurante especializado en carnes al estilo de una carnicería española, dirigido a quienes gustan de la simplicidad, calidad y buen sabor.</a:t>
            </a:r>
            <a:endParaRPr lang="es-EC" b="1" i="0" cap="none"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356993"/>
            <a:ext cx="4499992"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99992" y="3356994"/>
            <a:ext cx="4644008"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8180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PERÍODO DE RECUPERACIÓN</a:t>
            </a:r>
            <a:br>
              <a:rPr lang="es-EC" sz="3200" b="1" u="sng" dirty="0" smtClean="0"/>
            </a:br>
            <a:endParaRPr lang="es-EC" sz="3200" b="1" u="sng" dirty="0"/>
          </a:p>
        </p:txBody>
      </p:sp>
      <p:graphicFrame>
        <p:nvGraphicFramePr>
          <p:cNvPr id="4" name="3 Tabla"/>
          <p:cNvGraphicFramePr>
            <a:graphicFrameLocks noGrp="1"/>
          </p:cNvGraphicFramePr>
          <p:nvPr/>
        </p:nvGraphicFramePr>
        <p:xfrm>
          <a:off x="971600" y="908718"/>
          <a:ext cx="7272808" cy="4536505"/>
        </p:xfrm>
        <a:graphic>
          <a:graphicData uri="http://schemas.openxmlformats.org/drawingml/2006/table">
            <a:tbl>
              <a:tblPr/>
              <a:tblGrid>
                <a:gridCol w="2029621"/>
                <a:gridCol w="2537025"/>
                <a:gridCol w="2706162"/>
              </a:tblGrid>
              <a:tr h="301229">
                <a:tc gridSpan="3">
                  <a:txBody>
                    <a:bodyPr/>
                    <a:lstStyle/>
                    <a:p>
                      <a:pPr algn="ctr" fontAlgn="b"/>
                      <a:r>
                        <a:rPr lang="es-ES" sz="1400" b="0" i="0" u="none" strike="noStrike" dirty="0">
                          <a:solidFill>
                            <a:srgbClr val="000000"/>
                          </a:solidFill>
                          <a:latin typeface="Calibri"/>
                        </a:rPr>
                        <a:t>PERIODO DE RECUPERACIÓN DEL  PROYECTO</a:t>
                      </a:r>
                    </a:p>
                  </a:txBody>
                  <a:tcPr marL="9525" marR="9525" marT="9525" marB="0" anchor="b">
                    <a:lnL>
                      <a:noFill/>
                    </a:lnL>
                    <a:lnR>
                      <a:noFill/>
                    </a:lnR>
                    <a:lnT>
                      <a:noFill/>
                    </a:lnT>
                    <a:lnB>
                      <a:noFill/>
                    </a:lnB>
                    <a:solidFill>
                      <a:schemeClr val="tx1"/>
                    </a:solidFill>
                  </a:tcPr>
                </a:tc>
                <a:tc hMerge="1">
                  <a:txBody>
                    <a:bodyPr/>
                    <a:lstStyle/>
                    <a:p>
                      <a:endParaRPr lang="es-ES"/>
                    </a:p>
                  </a:txBody>
                  <a:tcPr/>
                </a:tc>
                <a:tc hMerge="1">
                  <a:txBody>
                    <a:bodyPr/>
                    <a:lstStyle/>
                    <a:p>
                      <a:endParaRPr lang="es-ES"/>
                    </a:p>
                  </a:txBody>
                  <a:tcPr/>
                </a:tc>
              </a:tr>
              <a:tr h="545223">
                <a:tc>
                  <a:txBody>
                    <a:bodyPr/>
                    <a:lstStyle/>
                    <a:p>
                      <a:pPr algn="ctr" fontAlgn="b"/>
                      <a:r>
                        <a:rPr lang="es-ES" sz="1400" b="0" i="0" u="none" strike="noStrike" dirty="0">
                          <a:solidFill>
                            <a:srgbClr val="000000"/>
                          </a:solidFill>
                          <a:latin typeface="Calibri"/>
                        </a:rPr>
                        <a:t>AÑO</a:t>
                      </a:r>
                    </a:p>
                  </a:txBody>
                  <a:tcPr marL="9525" marR="9525" marT="9525" marB="0" anchor="b">
                    <a:lnL>
                      <a:noFill/>
                    </a:lnL>
                    <a:lnR>
                      <a:noFill/>
                    </a:lnR>
                    <a:lnT>
                      <a:noFill/>
                    </a:lnT>
                    <a:lnB>
                      <a:noFill/>
                    </a:lnB>
                    <a:solidFill>
                      <a:schemeClr val="tx1"/>
                    </a:solidFill>
                  </a:tcPr>
                </a:tc>
                <a:tc>
                  <a:txBody>
                    <a:bodyPr/>
                    <a:lstStyle/>
                    <a:p>
                      <a:pPr algn="ctr" fontAlgn="b"/>
                      <a:r>
                        <a:rPr lang="es-ES" sz="1400" b="0" i="0" u="none" strike="noStrike" dirty="0">
                          <a:solidFill>
                            <a:srgbClr val="000000"/>
                          </a:solidFill>
                          <a:latin typeface="Calibri"/>
                        </a:rPr>
                        <a:t>FLUJO ANUAL</a:t>
                      </a:r>
                    </a:p>
                  </a:txBody>
                  <a:tcPr marL="9525" marR="9525" marT="9525" marB="0" anchor="b">
                    <a:lnL>
                      <a:noFill/>
                    </a:lnL>
                    <a:lnR>
                      <a:noFill/>
                    </a:lnR>
                    <a:lnT>
                      <a:noFill/>
                    </a:lnT>
                    <a:lnB>
                      <a:noFill/>
                    </a:lnB>
                    <a:solidFill>
                      <a:schemeClr val="tx1"/>
                    </a:solidFill>
                  </a:tcPr>
                </a:tc>
                <a:tc>
                  <a:txBody>
                    <a:bodyPr/>
                    <a:lstStyle/>
                    <a:p>
                      <a:pPr algn="ctr" fontAlgn="b"/>
                      <a:r>
                        <a:rPr lang="es-ES" sz="1400" b="0" i="0" u="none" strike="noStrike">
                          <a:solidFill>
                            <a:srgbClr val="000000"/>
                          </a:solidFill>
                          <a:latin typeface="Calibri"/>
                        </a:rPr>
                        <a:t>FLUJO ACTUALIZADO</a:t>
                      </a:r>
                    </a:p>
                  </a:txBody>
                  <a:tcPr marL="9525" marR="9525" marT="9525" marB="0" anchor="b">
                    <a:lnL>
                      <a:noFill/>
                    </a:lnL>
                    <a:lnR>
                      <a:noFill/>
                    </a:lnR>
                    <a:lnT>
                      <a:noFill/>
                    </a:lnT>
                    <a:lnB>
                      <a:noFill/>
                    </a:lnB>
                    <a:solidFill>
                      <a:schemeClr val="tx1"/>
                    </a:solidFill>
                  </a:tcPr>
                </a:tc>
              </a:tr>
              <a:tr h="301229">
                <a:tc>
                  <a:txBody>
                    <a:bodyPr/>
                    <a:lstStyle/>
                    <a:p>
                      <a:pPr algn="ctr" fontAlgn="b"/>
                      <a:r>
                        <a:rPr lang="es-ES" sz="1400" b="0" i="0" u="none" strike="noStrike">
                          <a:solidFill>
                            <a:srgbClr val="000000"/>
                          </a:solidFill>
                          <a:latin typeface="Calibri"/>
                        </a:rPr>
                        <a:t>0</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-$ 41.136,09</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-$ 41.136,09</a:t>
                      </a:r>
                    </a:p>
                  </a:txBody>
                  <a:tcPr marL="9525" marR="9525" marT="9525" marB="0" anchor="b">
                    <a:lnL>
                      <a:noFill/>
                    </a:lnL>
                    <a:lnR>
                      <a:noFill/>
                    </a:lnR>
                    <a:lnT>
                      <a:noFill/>
                    </a:lnT>
                    <a:lnB>
                      <a:noFill/>
                    </a:lnB>
                    <a:solidFill>
                      <a:schemeClr val="tx1"/>
                    </a:solidFill>
                  </a:tcPr>
                </a:tc>
              </a:tr>
              <a:tr h="301229">
                <a:tc>
                  <a:txBody>
                    <a:bodyPr/>
                    <a:lstStyle/>
                    <a:p>
                      <a:pPr algn="ctr" fontAlgn="b"/>
                      <a:r>
                        <a:rPr lang="es-ES" sz="1400" b="0" i="0" u="none" strike="noStrike">
                          <a:solidFill>
                            <a:srgbClr val="000000"/>
                          </a:solidFill>
                          <a:latin typeface="Calibri"/>
                        </a:rPr>
                        <a:t>1</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$ 16.333,85</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chemeClr val="bg1"/>
                          </a:solidFill>
                          <a:latin typeface="Calibri"/>
                        </a:rPr>
                        <a:t>-$ 24.802,24</a:t>
                      </a:r>
                    </a:p>
                  </a:txBody>
                  <a:tcPr marL="9525" marR="9525" marT="9525" marB="0" anchor="b">
                    <a:lnL>
                      <a:noFill/>
                    </a:lnL>
                    <a:lnR>
                      <a:noFill/>
                    </a:lnR>
                    <a:lnT>
                      <a:noFill/>
                    </a:lnT>
                    <a:lnB>
                      <a:noFill/>
                    </a:lnB>
                    <a:solidFill>
                      <a:srgbClr val="FFFF00"/>
                    </a:solidFill>
                  </a:tcPr>
                </a:tc>
              </a:tr>
              <a:tr h="301229">
                <a:tc>
                  <a:txBody>
                    <a:bodyPr/>
                    <a:lstStyle/>
                    <a:p>
                      <a:pPr algn="ctr" fontAlgn="b"/>
                      <a:r>
                        <a:rPr lang="es-ES" sz="1400" b="0" i="0" u="none" strike="noStrike">
                          <a:solidFill>
                            <a:srgbClr val="000000"/>
                          </a:solidFill>
                          <a:latin typeface="Calibri"/>
                        </a:rPr>
                        <a:t>2</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$ 37.333,34</a:t>
                      </a:r>
                    </a:p>
                  </a:txBody>
                  <a:tcPr marL="9525" marR="9525" marT="9525" marB="0" anchor="b">
                    <a:lnL>
                      <a:noFill/>
                    </a:lnL>
                    <a:lnR>
                      <a:noFill/>
                    </a:lnR>
                    <a:lnT>
                      <a:noFill/>
                    </a:lnT>
                    <a:lnB>
                      <a:noFill/>
                    </a:lnB>
                    <a:solidFill>
                      <a:srgbClr val="FFFF00"/>
                    </a:solidFill>
                  </a:tcPr>
                </a:tc>
                <a:tc>
                  <a:txBody>
                    <a:bodyPr/>
                    <a:lstStyle/>
                    <a:p>
                      <a:pPr algn="r" fontAlgn="b"/>
                      <a:r>
                        <a:rPr lang="es-ES" sz="1400" b="0" i="0" u="none" strike="noStrike">
                          <a:solidFill>
                            <a:srgbClr val="000000"/>
                          </a:solidFill>
                          <a:latin typeface="Calibri"/>
                        </a:rPr>
                        <a:t>$ 12.531,10</a:t>
                      </a:r>
                    </a:p>
                  </a:txBody>
                  <a:tcPr marL="9525" marR="9525" marT="9525" marB="0" anchor="b">
                    <a:lnL>
                      <a:noFill/>
                    </a:lnL>
                    <a:lnR>
                      <a:noFill/>
                    </a:lnR>
                    <a:lnT>
                      <a:noFill/>
                    </a:lnT>
                    <a:lnB>
                      <a:noFill/>
                    </a:lnB>
                    <a:solidFill>
                      <a:schemeClr val="tx1"/>
                    </a:solidFill>
                  </a:tcPr>
                </a:tc>
              </a:tr>
              <a:tr h="301229">
                <a:tc>
                  <a:txBody>
                    <a:bodyPr/>
                    <a:lstStyle/>
                    <a:p>
                      <a:pPr algn="ctr" fontAlgn="b"/>
                      <a:r>
                        <a:rPr lang="es-ES" sz="1400" b="0" i="0" u="none" strike="noStrike">
                          <a:solidFill>
                            <a:srgbClr val="000000"/>
                          </a:solidFill>
                          <a:latin typeface="Calibri"/>
                        </a:rPr>
                        <a:t>3</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$ 41.526,97</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$ 54.058,07</a:t>
                      </a:r>
                    </a:p>
                  </a:txBody>
                  <a:tcPr marL="9525" marR="9525" marT="9525" marB="0" anchor="b">
                    <a:lnL>
                      <a:noFill/>
                    </a:lnL>
                    <a:lnR>
                      <a:noFill/>
                    </a:lnR>
                    <a:lnT>
                      <a:noFill/>
                    </a:lnT>
                    <a:lnB>
                      <a:noFill/>
                    </a:lnB>
                    <a:solidFill>
                      <a:schemeClr val="tx1"/>
                    </a:solidFill>
                  </a:tcPr>
                </a:tc>
              </a:tr>
              <a:tr h="301229">
                <a:tc>
                  <a:txBody>
                    <a:bodyPr/>
                    <a:lstStyle/>
                    <a:p>
                      <a:pPr algn="ctr" fontAlgn="b"/>
                      <a:r>
                        <a:rPr lang="es-ES" sz="1400" b="0" i="0" u="none" strike="noStrike">
                          <a:solidFill>
                            <a:srgbClr val="000000"/>
                          </a:solidFill>
                          <a:latin typeface="Calibri"/>
                        </a:rPr>
                        <a:t>4</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$ 45.978,52</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$ 100.036,59</a:t>
                      </a:r>
                    </a:p>
                  </a:txBody>
                  <a:tcPr marL="9525" marR="9525" marT="9525" marB="0" anchor="b">
                    <a:lnL>
                      <a:noFill/>
                    </a:lnL>
                    <a:lnR>
                      <a:noFill/>
                    </a:lnR>
                    <a:lnT>
                      <a:noFill/>
                    </a:lnT>
                    <a:lnB>
                      <a:noFill/>
                    </a:lnB>
                    <a:solidFill>
                      <a:schemeClr val="tx1"/>
                    </a:solidFill>
                  </a:tcPr>
                </a:tc>
              </a:tr>
              <a:tr h="301229">
                <a:tc>
                  <a:txBody>
                    <a:bodyPr/>
                    <a:lstStyle/>
                    <a:p>
                      <a:pPr algn="ctr" fontAlgn="b"/>
                      <a:r>
                        <a:rPr lang="es-ES" sz="1400" b="0" i="0" u="none" strike="noStrike">
                          <a:solidFill>
                            <a:srgbClr val="000000"/>
                          </a:solidFill>
                          <a:latin typeface="Calibri"/>
                        </a:rPr>
                        <a:t>5</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$ 50.702,77</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$ 49.333,82</a:t>
                      </a:r>
                    </a:p>
                  </a:txBody>
                  <a:tcPr marL="9525" marR="9525" marT="9525" marB="0" anchor="b">
                    <a:lnL>
                      <a:noFill/>
                    </a:lnL>
                    <a:lnR>
                      <a:noFill/>
                    </a:lnR>
                    <a:lnT>
                      <a:noFill/>
                    </a:lnT>
                    <a:lnB>
                      <a:noFill/>
                    </a:lnB>
                    <a:solidFill>
                      <a:schemeClr val="tx1"/>
                    </a:solidFill>
                  </a:tcPr>
                </a:tc>
              </a:tr>
              <a:tr h="301229">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r>
              <a:tr h="301229">
                <a:tc>
                  <a:txBody>
                    <a:bodyPr/>
                    <a:lstStyle/>
                    <a:p>
                      <a:pPr algn="ctr" fontAlgn="b"/>
                      <a:r>
                        <a:rPr lang="es-ES" sz="1400" b="0" i="0" u="none" strike="noStrike">
                          <a:solidFill>
                            <a:srgbClr val="000000"/>
                          </a:solidFill>
                          <a:latin typeface="Calibri"/>
                        </a:rPr>
                        <a:t>MESES</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7,97</a:t>
                      </a: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r>
              <a:tr h="301229">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4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r>
              <a:tr h="978992">
                <a:tc gridSpan="3">
                  <a:txBody>
                    <a:bodyPr/>
                    <a:lstStyle/>
                    <a:p>
                      <a:pPr algn="ctr" fontAlgn="t"/>
                      <a:r>
                        <a:rPr lang="es-ES" sz="1400" b="1" i="0" u="none" strike="noStrike" dirty="0">
                          <a:solidFill>
                            <a:srgbClr val="000000"/>
                          </a:solidFill>
                          <a:latin typeface="Calibri"/>
                        </a:rPr>
                        <a:t>LA INVERSION Y EL 16,65% DE RENTABILIDAD SE RECUPERA EN 1 AÑO Y SEIS MESES APROXIMADAMENTE</a:t>
                      </a:r>
                    </a:p>
                  </a:txBody>
                  <a:tcPr marL="9525" marR="9525" marT="9525" marB="0">
                    <a:lnL>
                      <a:noFill/>
                    </a:lnL>
                    <a:lnR>
                      <a:noFill/>
                    </a:lnR>
                    <a:lnT>
                      <a:noFill/>
                    </a:lnT>
                    <a:lnB>
                      <a:noFill/>
                    </a:lnB>
                    <a:solidFill>
                      <a:schemeClr val="tx1"/>
                    </a:solidFill>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xmlns="" val="851196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RELACIÓN BENEFICIO - COSTO</a:t>
            </a:r>
            <a:br>
              <a:rPr lang="es-EC" sz="3200" b="1" u="sng" dirty="0" smtClean="0"/>
            </a:br>
            <a:endParaRPr lang="es-EC" sz="3200" b="1" u="sng" dirty="0"/>
          </a:p>
        </p:txBody>
      </p:sp>
      <p:graphicFrame>
        <p:nvGraphicFramePr>
          <p:cNvPr id="4" name="3 Tabla"/>
          <p:cNvGraphicFramePr>
            <a:graphicFrameLocks noGrp="1"/>
          </p:cNvGraphicFramePr>
          <p:nvPr/>
        </p:nvGraphicFramePr>
        <p:xfrm>
          <a:off x="683567" y="1340770"/>
          <a:ext cx="7848874" cy="3528388"/>
        </p:xfrm>
        <a:graphic>
          <a:graphicData uri="http://schemas.openxmlformats.org/drawingml/2006/table">
            <a:tbl>
              <a:tblPr/>
              <a:tblGrid>
                <a:gridCol w="2035184"/>
                <a:gridCol w="1061161"/>
                <a:gridCol w="595386"/>
                <a:gridCol w="840105"/>
                <a:gridCol w="820385"/>
                <a:gridCol w="840105"/>
                <a:gridCol w="836163"/>
                <a:gridCol w="820385"/>
              </a:tblGrid>
              <a:tr h="597549">
                <a:tc>
                  <a:txBody>
                    <a:bodyPr/>
                    <a:lstStyle/>
                    <a:p>
                      <a:pPr algn="l" fontAlgn="b"/>
                      <a:r>
                        <a:rPr lang="es-ES" sz="1600" b="0" i="0" u="none" strike="noStrike" dirty="0">
                          <a:solidFill>
                            <a:schemeClr val="bg1"/>
                          </a:solidFill>
                          <a:latin typeface="Calibri"/>
                        </a:rPr>
                        <a:t>INVERSION INICIAL</a:t>
                      </a:r>
                    </a:p>
                  </a:txBody>
                  <a:tcPr marL="9199" marR="9199" marT="9199" marB="0" anchor="b">
                    <a:lnL>
                      <a:noFill/>
                    </a:lnL>
                    <a:lnR>
                      <a:noFill/>
                    </a:lnR>
                    <a:lnT>
                      <a:noFill/>
                    </a:lnT>
                    <a:lnB>
                      <a:noFill/>
                    </a:lnB>
                    <a:solidFill>
                      <a:schemeClr val="tx1"/>
                    </a:solidFill>
                  </a:tcPr>
                </a:tc>
                <a:tc>
                  <a:txBody>
                    <a:bodyPr/>
                    <a:lstStyle/>
                    <a:p>
                      <a:pPr algn="r" fontAlgn="b"/>
                      <a:r>
                        <a:rPr lang="es-ES" sz="1600" b="0" i="0" u="none" strike="noStrike" dirty="0" smtClean="0">
                          <a:solidFill>
                            <a:schemeClr val="bg1"/>
                          </a:solidFill>
                          <a:latin typeface="Calibri"/>
                        </a:rPr>
                        <a:t>$56.436,09</a:t>
                      </a:r>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r>
              <a:tr h="597549">
                <a:tc>
                  <a:txBody>
                    <a:bodyPr/>
                    <a:lstStyle/>
                    <a:p>
                      <a:pPr algn="l" fontAlgn="b"/>
                      <a:r>
                        <a:rPr lang="es-ES" sz="1600" b="0" i="0" u="none" strike="noStrike">
                          <a:solidFill>
                            <a:schemeClr val="bg1"/>
                          </a:solidFill>
                          <a:latin typeface="Calibri"/>
                        </a:rPr>
                        <a:t>FLUJOS DESCONTADOS</a:t>
                      </a:r>
                    </a:p>
                  </a:txBody>
                  <a:tcPr marL="9199" marR="9199" marT="9199" marB="0" anchor="b">
                    <a:lnL>
                      <a:noFill/>
                    </a:lnL>
                    <a:lnR>
                      <a:noFill/>
                    </a:lnR>
                    <a:lnT>
                      <a:noFill/>
                    </a:lnT>
                    <a:lnB>
                      <a:noFill/>
                    </a:lnB>
                    <a:solidFill>
                      <a:schemeClr val="tx1"/>
                    </a:solidFill>
                  </a:tcPr>
                </a:tc>
                <a:tc>
                  <a:txBody>
                    <a:bodyPr/>
                    <a:lstStyle/>
                    <a:p>
                      <a:pPr algn="r" fontAlgn="b"/>
                      <a:r>
                        <a:rPr lang="es-ES" sz="1600" b="0" i="0" u="none" strike="noStrike" dirty="0" smtClean="0">
                          <a:solidFill>
                            <a:schemeClr val="bg1"/>
                          </a:solidFill>
                          <a:latin typeface="Calibri"/>
                        </a:rPr>
                        <a:t>$74.772,45</a:t>
                      </a:r>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r>
              <a:tr h="597549">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r>
              <a:tr h="1138192">
                <a:tc rowSpan="2">
                  <a:txBody>
                    <a:bodyPr/>
                    <a:lstStyle/>
                    <a:p>
                      <a:pPr algn="ctr" fontAlgn="b"/>
                      <a:r>
                        <a:rPr lang="es-ES" sz="1600" b="0" i="0" u="none" strike="noStrike">
                          <a:solidFill>
                            <a:schemeClr val="bg1"/>
                          </a:solidFill>
                          <a:latin typeface="Calibri"/>
                        </a:rPr>
                        <a:t>RELACION BENEFICIO / COSTO</a:t>
                      </a:r>
                    </a:p>
                  </a:txBody>
                  <a:tcPr marL="9199" marR="9199" marT="9199" marB="0" anchor="b">
                    <a:lnL>
                      <a:noFill/>
                    </a:lnL>
                    <a:lnR>
                      <a:noFill/>
                    </a:lnR>
                    <a:lnT>
                      <a:noFill/>
                    </a:lnT>
                    <a:lnB>
                      <a:noFill/>
                    </a:lnB>
                    <a:solidFill>
                      <a:schemeClr val="tx1"/>
                    </a:solidFill>
                  </a:tcPr>
                </a:tc>
                <a:tc>
                  <a:txBody>
                    <a:bodyPr/>
                    <a:lstStyle/>
                    <a:p>
                      <a:pPr algn="ctr" fontAlgn="b"/>
                      <a:endParaRPr lang="es-ES" sz="1600" b="1"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r"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gridSpan="5">
                  <a:txBody>
                    <a:bodyPr/>
                    <a:lstStyle/>
                    <a:p>
                      <a:pPr algn="l" fontAlgn="b"/>
                      <a:r>
                        <a:rPr lang="es-ES" sz="1600" b="0" i="0" u="none" strike="noStrike">
                          <a:solidFill>
                            <a:schemeClr val="bg1"/>
                          </a:solidFill>
                          <a:latin typeface="Calibri"/>
                        </a:rPr>
                        <a:t>POR CADA DÓLAR INVERTIDO SE RECUPERA </a:t>
                      </a:r>
                    </a:p>
                  </a:txBody>
                  <a:tcPr marL="9199" marR="9199" marT="9199" marB="0" anchor="b">
                    <a:lnL>
                      <a:noFill/>
                    </a:lnL>
                    <a:lnR>
                      <a:noFill/>
                    </a:lnR>
                    <a:lnT>
                      <a:noFill/>
                    </a:lnT>
                    <a:lnB>
                      <a:noFill/>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7549">
                <a:tc vMerge="1">
                  <a:txBody>
                    <a:bodyPr/>
                    <a:lstStyle/>
                    <a:p>
                      <a:endParaRPr lang="es-E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600" b="1" i="0" u="none" strike="noStrike" dirty="0" smtClean="0">
                          <a:solidFill>
                            <a:schemeClr val="bg1"/>
                          </a:solidFill>
                          <a:latin typeface="Calibri"/>
                        </a:rPr>
                        <a:t>$ 1,32</a:t>
                      </a:r>
                    </a:p>
                    <a:p>
                      <a:pPr algn="l" fontAlgn="b"/>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c>
                  <a:txBody>
                    <a:bodyPr/>
                    <a:lstStyle/>
                    <a:p>
                      <a:pPr algn="l" fontAlgn="b"/>
                      <a:endParaRPr lang="es-ES" sz="1600" b="0" i="0" u="none" strike="noStrike">
                        <a:solidFill>
                          <a:schemeClr val="bg1"/>
                        </a:solidFill>
                        <a:latin typeface="Calibri"/>
                      </a:endParaRPr>
                    </a:p>
                  </a:txBody>
                  <a:tcPr marL="9199" marR="9199" marT="9199" marB="0" anchor="b">
                    <a:lnL>
                      <a:noFill/>
                    </a:lnL>
                    <a:lnR>
                      <a:noFill/>
                    </a:lnR>
                    <a:lnT>
                      <a:noFill/>
                    </a:lnT>
                    <a:lnB>
                      <a:noFill/>
                    </a:lnB>
                    <a:solidFill>
                      <a:schemeClr val="tx1"/>
                    </a:solidFill>
                  </a:tcPr>
                </a:tc>
                <a:tc gridSpan="4">
                  <a:txBody>
                    <a:bodyPr/>
                    <a:lstStyle/>
                    <a:p>
                      <a:pPr algn="l" fontAlgn="b"/>
                      <a:r>
                        <a:rPr lang="es-ES" sz="1600" b="0" i="0" u="none" strike="noStrike" dirty="0" smtClean="0">
                          <a:solidFill>
                            <a:schemeClr val="bg1"/>
                          </a:solidFill>
                          <a:latin typeface="Calibri"/>
                        </a:rPr>
                        <a:t>$0,32 </a:t>
                      </a:r>
                      <a:r>
                        <a:rPr lang="es-ES" sz="1600" b="0" i="0" u="none" strike="noStrike" dirty="0">
                          <a:solidFill>
                            <a:schemeClr val="bg1"/>
                          </a:solidFill>
                          <a:latin typeface="Calibri"/>
                        </a:rPr>
                        <a:t>CENTAVOS DE RENTABILIDAD</a:t>
                      </a:r>
                    </a:p>
                  </a:txBody>
                  <a:tcPr marL="9199" marR="9199" marT="9199" marB="0" anchor="b">
                    <a:lnL>
                      <a:noFill/>
                    </a:lnL>
                    <a:lnR>
                      <a:noFill/>
                    </a:lnR>
                    <a:lnT>
                      <a:noFill/>
                    </a:lnT>
                    <a:lnB>
                      <a:noFill/>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1600" b="0" i="0" u="none" strike="noStrike" dirty="0">
                        <a:solidFill>
                          <a:schemeClr val="bg1"/>
                        </a:solidFill>
                        <a:latin typeface="Calibri"/>
                      </a:endParaRPr>
                    </a:p>
                  </a:txBody>
                  <a:tcPr marL="9199" marR="9199" marT="9199" marB="0" anchor="b">
                    <a:lnL>
                      <a:noFill/>
                    </a:lnL>
                    <a:lnR>
                      <a:noFill/>
                    </a:lnR>
                    <a:lnT>
                      <a:noFill/>
                    </a:lnT>
                    <a:lnB>
                      <a:noFill/>
                    </a:lnB>
                    <a:solidFill>
                      <a:schemeClr val="tx1"/>
                    </a:solidFill>
                  </a:tcPr>
                </a:tc>
              </a:tr>
            </a:tbl>
          </a:graphicData>
        </a:graphic>
      </p:graphicFrame>
    </p:spTree>
    <p:extLst>
      <p:ext uri="{BB962C8B-B14F-4D97-AF65-F5344CB8AC3E}">
        <p14:creationId xmlns:p14="http://schemas.microsoft.com/office/powerpoint/2010/main" xmlns="" val="3580022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0"/>
            <a:ext cx="7924800" cy="1143000"/>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C" sz="3200" b="1" u="sng" dirty="0" smtClean="0"/>
              <a:t>PUNTO DE EQUILIBRIO</a:t>
            </a:r>
            <a:br>
              <a:rPr lang="es-EC" sz="3200" b="1" u="sng" dirty="0" smtClean="0"/>
            </a:br>
            <a:endParaRPr lang="es-EC" sz="3200" b="1" u="sng" dirty="0"/>
          </a:p>
        </p:txBody>
      </p:sp>
      <p:graphicFrame>
        <p:nvGraphicFramePr>
          <p:cNvPr id="7" name="6 Tabla"/>
          <p:cNvGraphicFramePr>
            <a:graphicFrameLocks noGrp="1"/>
          </p:cNvGraphicFramePr>
          <p:nvPr/>
        </p:nvGraphicFramePr>
        <p:xfrm>
          <a:off x="395536" y="908720"/>
          <a:ext cx="8136904" cy="2952330"/>
        </p:xfrm>
        <a:graphic>
          <a:graphicData uri="http://schemas.openxmlformats.org/drawingml/2006/table">
            <a:tbl>
              <a:tblPr/>
              <a:tblGrid>
                <a:gridCol w="3684636"/>
                <a:gridCol w="1423609"/>
                <a:gridCol w="1507350"/>
                <a:gridCol w="1521309"/>
              </a:tblGrid>
              <a:tr h="492055">
                <a:tc gridSpan="4">
                  <a:txBody>
                    <a:bodyPr/>
                    <a:lstStyle/>
                    <a:p>
                      <a:pPr algn="ctr" fontAlgn="ctr"/>
                      <a:r>
                        <a:rPr lang="es-ES" sz="1400" b="1" i="0" u="none" strike="noStrike" dirty="0">
                          <a:solidFill>
                            <a:srgbClr val="000000"/>
                          </a:solidFill>
                          <a:latin typeface="Calibri"/>
                        </a:rPr>
                        <a:t>COSTOS FIJOS Y VARIABLES DEL PROYECTO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92055">
                <a:tc>
                  <a:txBody>
                    <a:bodyPr/>
                    <a:lstStyle/>
                    <a:p>
                      <a:pPr algn="ctr" fontAlgn="b"/>
                      <a:r>
                        <a:rPr lang="es-ES" sz="1400" b="1" i="0" u="none" strike="noStrike" dirty="0">
                          <a:solidFill>
                            <a:srgbClr val="000000"/>
                          </a:solidFill>
                          <a:latin typeface="Calibri"/>
                        </a:rPr>
                        <a:t>DESCRIPCIÓN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1" i="0" u="none" strike="noStrike" dirty="0">
                          <a:solidFill>
                            <a:srgbClr val="000000"/>
                          </a:solidFill>
                          <a:latin typeface="Calibri"/>
                        </a:rPr>
                        <a:t>COSTO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1" i="0" u="none" strike="noStrike">
                          <a:solidFill>
                            <a:srgbClr val="000000"/>
                          </a:solidFill>
                          <a:latin typeface="Calibri"/>
                        </a:rPr>
                        <a:t>COSTO FIJO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400" b="1" i="0" u="none" strike="noStrike">
                          <a:solidFill>
                            <a:srgbClr val="000000"/>
                          </a:solidFill>
                          <a:latin typeface="Calibri"/>
                        </a:rPr>
                        <a:t>COSTO VARIABLE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92055">
                <a:tc>
                  <a:txBody>
                    <a:bodyPr/>
                    <a:lstStyle/>
                    <a:p>
                      <a:pPr algn="l" fontAlgn="b"/>
                      <a:r>
                        <a:rPr lang="es-ES" sz="1400" b="0" i="0" u="none" strike="noStrike">
                          <a:solidFill>
                            <a:srgbClr val="000000"/>
                          </a:solidFill>
                          <a:latin typeface="Calibri"/>
                        </a:rPr>
                        <a:t>COSTO DE PRODUCCIÓN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dirty="0">
                          <a:solidFill>
                            <a:srgbClr val="000000"/>
                          </a:solidFill>
                          <a:latin typeface="Calibri"/>
                        </a:rPr>
                        <a:t>$ 85.159,99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dirty="0">
                          <a:solidFill>
                            <a:srgbClr val="000000"/>
                          </a:solidFill>
                          <a:latin typeface="Calibri"/>
                        </a:rPr>
                        <a:t>$ 21.079,99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s-ES" sz="1400" b="0" i="0" u="none" strike="noStrike">
                          <a:solidFill>
                            <a:srgbClr val="000000"/>
                          </a:solidFill>
                          <a:latin typeface="Calibri"/>
                        </a:rPr>
                        <a:t>$ 64.080,00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492055">
                <a:tc>
                  <a:txBody>
                    <a:bodyPr/>
                    <a:lstStyle/>
                    <a:p>
                      <a:pPr algn="l" fontAlgn="b"/>
                      <a:r>
                        <a:rPr lang="es-ES" sz="1400" b="0" i="0" u="none" strike="noStrike">
                          <a:solidFill>
                            <a:srgbClr val="000000"/>
                          </a:solidFill>
                          <a:latin typeface="Calibri"/>
                        </a:rPr>
                        <a:t>GASTOS DE ADMINISTRACIÓN Y VENTAS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$ 30.807,56</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$ 30.807,56</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92055">
                <a:tc>
                  <a:txBody>
                    <a:bodyPr/>
                    <a:lstStyle/>
                    <a:p>
                      <a:pPr algn="l" fontAlgn="b"/>
                      <a:r>
                        <a:rPr lang="es-ES" sz="1400" b="0" i="0" u="none" strike="noStrike">
                          <a:solidFill>
                            <a:srgbClr val="000000"/>
                          </a:solidFill>
                          <a:latin typeface="Calibri"/>
                        </a:rPr>
                        <a:t>GASTOS FINANCIEROS (SERVICIO DEUDA)</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$ 2.639,25</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dirty="0">
                          <a:solidFill>
                            <a:srgbClr val="000000"/>
                          </a:solidFill>
                          <a:latin typeface="Calibri"/>
                        </a:rPr>
                        <a:t>$ 2.639,25</a:t>
                      </a:r>
                    </a:p>
                  </a:txBody>
                  <a:tcPr marL="9525" marR="9525" marT="9525" marB="0" anchor="b">
                    <a:lnL>
                      <a:noFill/>
                    </a:lnL>
                    <a:lnR>
                      <a:noFill/>
                    </a:lnR>
                    <a:lnT>
                      <a:noFill/>
                    </a:lnT>
                    <a:lnB>
                      <a:noFill/>
                    </a:lnB>
                    <a:solidFill>
                      <a:schemeClr val="tx1"/>
                    </a:solidFill>
                  </a:tcPr>
                </a:tc>
                <a:tc>
                  <a:txBody>
                    <a:bodyPr/>
                    <a:lstStyle/>
                    <a:p>
                      <a:pPr algn="r" fontAlgn="b"/>
                      <a:r>
                        <a:rPr lang="es-ES" sz="1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492055">
                <a:tc>
                  <a:txBody>
                    <a:bodyPr/>
                    <a:lstStyle/>
                    <a:p>
                      <a:pPr algn="l" fontAlgn="b"/>
                      <a:r>
                        <a:rPr lang="es-ES" sz="1400" b="1"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dirty="0">
                          <a:solidFill>
                            <a:srgbClr val="000000"/>
                          </a:solidFill>
                          <a:latin typeface="Calibri"/>
                        </a:rPr>
                        <a:t>$ 118.606,80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dirty="0">
                          <a:solidFill>
                            <a:srgbClr val="000000"/>
                          </a:solidFill>
                          <a:latin typeface="Calibri"/>
                        </a:rPr>
                        <a:t>$ 54.526,80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s-ES" sz="1400" b="1" i="0" u="none" strike="noStrike" dirty="0">
                          <a:solidFill>
                            <a:srgbClr val="000000"/>
                          </a:solidFill>
                          <a:latin typeface="Calibri"/>
                        </a:rPr>
                        <a:t>$ 64.080,00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8" name="7 Tabla"/>
          <p:cNvGraphicFramePr>
            <a:graphicFrameLocks noGrp="1"/>
          </p:cNvGraphicFramePr>
          <p:nvPr/>
        </p:nvGraphicFramePr>
        <p:xfrm>
          <a:off x="251520" y="4005064"/>
          <a:ext cx="3888434" cy="2016223"/>
        </p:xfrm>
        <a:graphic>
          <a:graphicData uri="http://schemas.openxmlformats.org/drawingml/2006/table">
            <a:tbl>
              <a:tblPr/>
              <a:tblGrid>
                <a:gridCol w="769987"/>
                <a:gridCol w="769987"/>
                <a:gridCol w="769987"/>
                <a:gridCol w="808486"/>
                <a:gridCol w="769987"/>
              </a:tblGrid>
              <a:tr h="296068">
                <a:tc>
                  <a:txBody>
                    <a:bodyPr/>
                    <a:lstStyle/>
                    <a:p>
                      <a:pPr algn="l" fontAlgn="b"/>
                      <a:r>
                        <a:rPr lang="es-E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535883">
                <a:tc>
                  <a:txBody>
                    <a:bodyPr/>
                    <a:lstStyle/>
                    <a:p>
                      <a:pPr algn="l" fontAlgn="b"/>
                      <a:r>
                        <a:rPr lang="es-ES" sz="1200" b="1" i="0" u="none" strike="noStrike" dirty="0">
                          <a:solidFill>
                            <a:srgbClr val="000000"/>
                          </a:solidFill>
                          <a:latin typeface="Calibri"/>
                        </a:rPr>
                        <a:t>Punto de Equilibrio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gridSpan="3">
                  <a:txBody>
                    <a:bodyPr/>
                    <a:lstStyle/>
                    <a:p>
                      <a:pPr algn="ctr" fontAlgn="b"/>
                      <a:r>
                        <a:rPr lang="es-ES" sz="1200" b="0" i="0" u="none" strike="noStrike">
                          <a:solidFill>
                            <a:srgbClr val="000000"/>
                          </a:solidFill>
                          <a:latin typeface="Calibri"/>
                        </a:rPr>
                        <a:t>COSTO FIJOS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r>
              <a:tr h="29606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29606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r>
                        <a:rPr lang="es-ES" sz="1200" b="0" i="0" u="none" strike="noStrike">
                          <a:solidFill>
                            <a:srgbClr val="000000"/>
                          </a:solidFill>
                          <a:latin typeface="Calibri"/>
                        </a:rPr>
                        <a:t>1 - </a:t>
                      </a:r>
                    </a:p>
                  </a:txBody>
                  <a:tcPr marL="9525" marR="9525" marT="9525" marB="0" anchor="b">
                    <a:lnL>
                      <a:noFill/>
                    </a:lnL>
                    <a:lnR>
                      <a:noFill/>
                    </a:lnR>
                    <a:lnT>
                      <a:noFill/>
                    </a:lnT>
                    <a:lnB>
                      <a:noFill/>
                    </a:lnB>
                    <a:solidFill>
                      <a:schemeClr val="tx1"/>
                    </a:solidFill>
                  </a:tcPr>
                </a:tc>
                <a:tc gridSpan="2">
                  <a:txBody>
                    <a:bodyPr/>
                    <a:lstStyle/>
                    <a:p>
                      <a:pPr algn="ctr" fontAlgn="b"/>
                      <a:r>
                        <a:rPr lang="es-ES" sz="1200" b="0" i="0" u="none" strike="noStrike">
                          <a:solidFill>
                            <a:srgbClr val="000000"/>
                          </a:solidFill>
                          <a:latin typeface="Calibri"/>
                        </a:rPr>
                        <a:t>COSTOS VARIABLES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r>
              <a:tr h="29606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gridSpan="2">
                  <a:txBody>
                    <a:bodyPr/>
                    <a:lstStyle/>
                    <a:p>
                      <a:pPr algn="ctr" fontAlgn="b"/>
                      <a:r>
                        <a:rPr lang="es-ES" sz="1200" b="0" i="0" u="none" strike="noStrike">
                          <a:solidFill>
                            <a:srgbClr val="000000"/>
                          </a:solidFill>
                          <a:latin typeface="Calibri"/>
                        </a:rPr>
                        <a:t>VENTAS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r>
              <a:tr h="29606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dirty="0">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dirty="0">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9" name="8 Tabla"/>
          <p:cNvGraphicFramePr>
            <a:graphicFrameLocks noGrp="1"/>
          </p:cNvGraphicFramePr>
          <p:nvPr/>
        </p:nvGraphicFramePr>
        <p:xfrm>
          <a:off x="4355976" y="4005064"/>
          <a:ext cx="4536502" cy="2002802"/>
        </p:xfrm>
        <a:graphic>
          <a:graphicData uri="http://schemas.openxmlformats.org/drawingml/2006/table">
            <a:tbl>
              <a:tblPr/>
              <a:tblGrid>
                <a:gridCol w="898317"/>
                <a:gridCol w="898317"/>
                <a:gridCol w="898317"/>
                <a:gridCol w="943234"/>
                <a:gridCol w="898317"/>
              </a:tblGrid>
              <a:tr h="152048">
                <a:tc>
                  <a:txBody>
                    <a:bodyPr/>
                    <a:lstStyle/>
                    <a:p>
                      <a:pPr algn="l" fontAlgn="b"/>
                      <a:r>
                        <a:rPr lang="es-E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295922">
                <a:tc>
                  <a:txBody>
                    <a:bodyPr/>
                    <a:lstStyle/>
                    <a:p>
                      <a:pPr algn="l" fontAlgn="b"/>
                      <a:r>
                        <a:rPr lang="es-ES" sz="1200" b="1" i="0" u="none" strike="noStrike">
                          <a:solidFill>
                            <a:srgbClr val="000000"/>
                          </a:solidFill>
                          <a:latin typeface="Calibri"/>
                        </a:rPr>
                        <a:t>Punto de Equilibrio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dirty="0">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54.526,80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15204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15204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r" fontAlgn="b"/>
                      <a:r>
                        <a:rPr lang="es-ES" sz="1200" b="0" i="0" u="none" strike="noStrike">
                          <a:solidFill>
                            <a:srgbClr val="000000"/>
                          </a:solidFill>
                          <a:latin typeface="Calibri"/>
                        </a:rPr>
                        <a:t>1 - </a:t>
                      </a:r>
                    </a:p>
                  </a:txBody>
                  <a:tcPr marL="9525" marR="9525" marT="9525" marB="0" anchor="b">
                    <a:lnL>
                      <a:noFill/>
                    </a:lnL>
                    <a:lnR>
                      <a:noFill/>
                    </a:lnR>
                    <a:lnT>
                      <a:noFill/>
                    </a:lnT>
                    <a:lnB>
                      <a:noFill/>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64.080,00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295922">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a:txBody>
                    <a:bodyPr/>
                    <a:lstStyle/>
                    <a:p>
                      <a:pPr algn="l" fontAlgn="b"/>
                      <a:endParaRPr lang="es-ES" sz="1200" b="0" i="0" u="none" strike="noStrike">
                        <a:solidFill>
                          <a:srgbClr val="000000"/>
                        </a:solidFill>
                        <a:latin typeface="Calibri"/>
                      </a:endParaRPr>
                    </a:p>
                  </a:txBody>
                  <a:tcPr marL="9525" marR="9525" marT="9525" marB="0" anchor="b">
                    <a:lnL>
                      <a:noFill/>
                    </a:lnL>
                    <a:lnR>
                      <a:noFill/>
                    </a:lnR>
                    <a:lnT>
                      <a:noFill/>
                    </a:lnT>
                    <a:lnB>
                      <a:noFill/>
                    </a:lnB>
                    <a:solidFill>
                      <a:schemeClr val="tx1"/>
                    </a:solidFill>
                  </a:tcPr>
                </a:tc>
                <a:tc gridSpan="2">
                  <a:txBody>
                    <a:bodyPr/>
                    <a:lstStyle/>
                    <a:p>
                      <a:pPr algn="ctr" fontAlgn="b"/>
                      <a:r>
                        <a:rPr lang="es-ES" sz="1200" b="0" i="0" u="none" strike="noStrike">
                          <a:solidFill>
                            <a:srgbClr val="000000"/>
                          </a:solidFill>
                          <a:latin typeface="Calibri"/>
                        </a:rPr>
                        <a:t>                              166.320,00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s-ES"/>
                    </a:p>
                  </a:txBody>
                  <a:tcPr/>
                </a:tc>
              </a:tr>
              <a:tr h="152048">
                <a:tc>
                  <a:txBody>
                    <a:bodyPr/>
                    <a:lstStyle/>
                    <a:p>
                      <a:pPr algn="l" fontAlgn="b"/>
                      <a:r>
                        <a:rPr lang="es-ES"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r h="152048">
                <a:tc rowSpan="3" gridSpan="2">
                  <a:txBody>
                    <a:bodyPr/>
                    <a:lstStyle/>
                    <a:p>
                      <a:pPr algn="ctr" fontAlgn="ctr"/>
                      <a:r>
                        <a:rPr lang="es-ES" sz="1200" b="1" i="0" u="none" strike="noStrike">
                          <a:solidFill>
                            <a:srgbClr val="000000"/>
                          </a:solidFill>
                          <a:latin typeface="Calibri"/>
                        </a:rPr>
                        <a:t>Punto de Equilibrio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hMerge="1">
                  <a:txBody>
                    <a:bodyPr/>
                    <a:lstStyle/>
                    <a:p>
                      <a:endParaRPr lang="es-ES"/>
                    </a:p>
                  </a:txBody>
                  <a:tcPr/>
                </a:tc>
                <a:tc rowSpan="3" gridSpan="2">
                  <a:txBody>
                    <a:bodyPr/>
                    <a:lstStyle/>
                    <a:p>
                      <a:pPr algn="ctr" fontAlgn="ctr"/>
                      <a:r>
                        <a:rPr lang="es-ES" sz="1200" b="0" i="0" u="none" strike="noStrike" dirty="0">
                          <a:solidFill>
                            <a:srgbClr val="000000"/>
                          </a:solidFill>
                          <a:latin typeface="Calibri"/>
                        </a:rPr>
                        <a:t>                                 88.702,05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hMerge="1">
                  <a:txBody>
                    <a:bodyPr/>
                    <a:lstStyle/>
                    <a:p>
                      <a:endParaRPr lang="es-ES"/>
                    </a:p>
                  </a:txBody>
                  <a:tcPr/>
                </a:tc>
                <a:tc>
                  <a:txBody>
                    <a:bodyPr/>
                    <a:lstStyle/>
                    <a:p>
                      <a:pPr algn="l" fontAlgn="b"/>
                      <a:r>
                        <a:rPr lang="es-ES" sz="12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r>
              <a:tr h="152048">
                <a:tc gridSpan="2"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tc>
                  <a:txBody>
                    <a:bodyPr/>
                    <a:lstStyle/>
                    <a:p>
                      <a:pPr algn="l" fontAlgn="b"/>
                      <a:r>
                        <a:rPr lang="es-ES" sz="12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tx1"/>
                    </a:solidFill>
                  </a:tcPr>
                </a:tc>
              </a:tr>
              <a:tr h="152048">
                <a:tc gridSpan="2"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tc>
                  <a:txBody>
                    <a:bodyPr/>
                    <a:lstStyle/>
                    <a:p>
                      <a:pPr algn="l" fontAlgn="b"/>
                      <a:r>
                        <a:rPr lang="es-ES" sz="11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xmlns="" val="2989689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05064"/>
            <a:ext cx="7924800" cy="1143000"/>
          </a:xfrm>
        </p:spPr>
        <p:txBody>
          <a:bodyPr/>
          <a:lstStyle/>
          <a:p>
            <a:pPr algn="ctr"/>
            <a:r>
              <a:rPr lang="es-EC" sz="6600" b="1" dirty="0" smtClean="0"/>
              <a:t>GRACIAS</a:t>
            </a:r>
            <a:endParaRPr lang="es-EC" sz="6600" b="1" dirty="0"/>
          </a:p>
        </p:txBody>
      </p:sp>
    </p:spTree>
    <p:extLst>
      <p:ext uri="{BB962C8B-B14F-4D97-AF65-F5344CB8AC3E}">
        <p14:creationId xmlns:p14="http://schemas.microsoft.com/office/powerpoint/2010/main" xmlns="" val="3232534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2700"/>
            <a:ext cx="8229600" cy="778098"/>
          </a:xfrm>
        </p:spPr>
        <p:txBody>
          <a:bodyPr/>
          <a:lstStyle/>
          <a:p>
            <a:pPr algn="ctr"/>
            <a:r>
              <a:rPr lang="es-EC" sz="3600" b="1" i="0" u="sng" dirty="0" smtClean="0"/>
              <a:t>OBJETIVOS DEL ESTUDIO</a:t>
            </a:r>
            <a:endParaRPr lang="es-EC" sz="3600" b="1" i="0" u="sng"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xmlns="" val="3554982839"/>
              </p:ext>
            </p:extLst>
          </p:nvPr>
        </p:nvGraphicFramePr>
        <p:xfrm>
          <a:off x="107504" y="964294"/>
          <a:ext cx="9036496"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32756" y="3933056"/>
            <a:ext cx="1800200"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742060" y="3975894"/>
            <a:ext cx="2016224"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6 Imagen" descr="http://pastoroscarflores.files.wordpress.com/2012/05/billetes.jpg"/>
          <p:cNvPicPr/>
          <p:nvPr/>
        </p:nvPicPr>
        <p:blipFill>
          <a:blip r:embed="rId10">
            <a:extLst>
              <a:ext uri="{28A0092B-C50C-407E-A947-70E740481C1C}">
                <a14:useLocalDpi xmlns:a14="http://schemas.microsoft.com/office/drawing/2010/main" xmlns="" val="0"/>
              </a:ext>
            </a:extLst>
          </a:blip>
          <a:srcRect/>
          <a:stretch>
            <a:fillRect/>
          </a:stretch>
        </p:blipFill>
        <p:spPr bwMode="auto">
          <a:xfrm>
            <a:off x="6804248" y="3914254"/>
            <a:ext cx="1872208" cy="1981820"/>
          </a:xfrm>
          <a:prstGeom prst="rect">
            <a:avLst/>
          </a:prstGeom>
          <a:noFill/>
          <a:ln>
            <a:noFill/>
          </a:ln>
        </p:spPr>
      </p:pic>
    </p:spTree>
    <p:extLst>
      <p:ext uri="{BB962C8B-B14F-4D97-AF65-F5344CB8AC3E}">
        <p14:creationId xmlns:p14="http://schemas.microsoft.com/office/powerpoint/2010/main" xmlns="" val="11672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a:xfrm>
            <a:off x="539552" y="0"/>
            <a:ext cx="8229600" cy="706090"/>
          </a:xfrm>
        </p:spPr>
        <p:txBody>
          <a:bodyPr/>
          <a:lstStyle/>
          <a:p>
            <a:pPr algn="ctr"/>
            <a:r>
              <a:rPr lang="es-EC" sz="3600" b="1" i="0" u="sng" dirty="0" smtClean="0"/>
              <a:t>ESTUDIO DE MERCADO</a:t>
            </a:r>
            <a:endParaRPr lang="es-EC" sz="3600" b="1" i="0" u="sng" dirty="0"/>
          </a:p>
        </p:txBody>
      </p:sp>
      <p:sp>
        <p:nvSpPr>
          <p:cNvPr id="13" name="12 Marcador de texto"/>
          <p:cNvSpPr>
            <a:spLocks noGrp="1"/>
          </p:cNvSpPr>
          <p:nvPr>
            <p:ph type="body" idx="1"/>
          </p:nvPr>
        </p:nvSpPr>
        <p:spPr>
          <a:xfrm>
            <a:off x="467544" y="1196752"/>
            <a:ext cx="4040188" cy="5040560"/>
          </a:xfrm>
        </p:spPr>
        <p:txBody>
          <a:bodyPr anchor="t"/>
          <a:lstStyle/>
          <a:p>
            <a:r>
              <a:rPr lang="es-EC" sz="3200" b="1" dirty="0" smtClean="0">
                <a:solidFill>
                  <a:srgbClr val="FF0000"/>
                </a:solidFill>
              </a:rPr>
              <a:t>OBJETIVOS:</a:t>
            </a:r>
          </a:p>
          <a:p>
            <a:endParaRPr lang="es-EC" dirty="0">
              <a:solidFill>
                <a:schemeClr val="tx1"/>
              </a:solidFill>
            </a:endParaRPr>
          </a:p>
          <a:p>
            <a:pPr marL="342900" indent="-342900">
              <a:buFont typeface="Wingdings" panose="05000000000000000000" pitchFamily="2" charset="2"/>
              <a:buChar char="Ø"/>
            </a:pPr>
            <a:r>
              <a:rPr lang="es-EC" sz="2400" b="1" dirty="0" smtClean="0">
                <a:solidFill>
                  <a:schemeClr val="tx1"/>
                </a:solidFill>
              </a:rPr>
              <a:t>DEFINIR EL MERCADO EN QUE SE INCURSIONARÁ</a:t>
            </a:r>
          </a:p>
          <a:p>
            <a:pPr marL="342900" indent="-342900">
              <a:buFont typeface="Wingdings" panose="05000000000000000000" pitchFamily="2" charset="2"/>
              <a:buChar char="Ø"/>
            </a:pPr>
            <a:endParaRPr lang="es-EC" sz="2400" b="1" dirty="0">
              <a:solidFill>
                <a:schemeClr val="tx1"/>
              </a:solidFill>
            </a:endParaRPr>
          </a:p>
          <a:p>
            <a:pPr marL="342900" indent="-342900">
              <a:buFont typeface="Wingdings" panose="05000000000000000000" pitchFamily="2" charset="2"/>
              <a:buChar char="Ø"/>
            </a:pPr>
            <a:r>
              <a:rPr lang="es-EC" sz="2400" b="1" dirty="0" smtClean="0">
                <a:solidFill>
                  <a:schemeClr val="tx1"/>
                </a:solidFill>
              </a:rPr>
              <a:t>ANALIZAR EL ENTORNO</a:t>
            </a:r>
          </a:p>
          <a:p>
            <a:pPr marL="342900" indent="-342900">
              <a:buFont typeface="Wingdings" panose="05000000000000000000" pitchFamily="2" charset="2"/>
              <a:buChar char="Ø"/>
            </a:pPr>
            <a:endParaRPr lang="es-EC" sz="2400" b="1" dirty="0">
              <a:solidFill>
                <a:schemeClr val="tx1"/>
              </a:solidFill>
            </a:endParaRPr>
          </a:p>
          <a:p>
            <a:pPr marL="342900" indent="-342900">
              <a:buFont typeface="Wingdings" panose="05000000000000000000" pitchFamily="2" charset="2"/>
              <a:buChar char="Ø"/>
            </a:pPr>
            <a:r>
              <a:rPr lang="es-EC" sz="2400" b="1" dirty="0" smtClean="0">
                <a:solidFill>
                  <a:schemeClr val="tx1"/>
                </a:solidFill>
              </a:rPr>
              <a:t>DETERMINAR DEMANDA INSATISFECHA</a:t>
            </a:r>
          </a:p>
          <a:p>
            <a:pPr marL="342900" indent="-342900">
              <a:buFont typeface="Wingdings" panose="05000000000000000000" pitchFamily="2" charset="2"/>
              <a:buChar char="Ø"/>
            </a:pPr>
            <a:endParaRPr lang="es-EC" dirty="0" smtClean="0">
              <a:solidFill>
                <a:srgbClr val="336600"/>
              </a:solidFill>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628800"/>
            <a:ext cx="3890458" cy="4049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5994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692696"/>
            <a:ext cx="9144000" cy="5328592"/>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a:xfrm>
            <a:off x="457200" y="1268760"/>
            <a:ext cx="8229600" cy="562074"/>
          </a:xfrm>
        </p:spPr>
        <p:txBody>
          <a:bodyPr/>
          <a:lstStyle/>
          <a:p>
            <a:pPr algn="ctr"/>
            <a:r>
              <a:rPr lang="es-EC" sz="2000" i="0" dirty="0">
                <a:solidFill>
                  <a:srgbClr val="336600"/>
                </a:solidFill>
              </a:rPr>
              <a:t/>
            </a:r>
            <a:br>
              <a:rPr lang="es-EC" sz="2000" i="0" dirty="0">
                <a:solidFill>
                  <a:srgbClr val="336600"/>
                </a:solidFill>
              </a:rPr>
            </a:br>
            <a:r>
              <a:rPr lang="es-EC" sz="2000" i="0" dirty="0" smtClean="0">
                <a:solidFill>
                  <a:srgbClr val="336600"/>
                </a:solidFill>
              </a:rPr>
              <a:t/>
            </a:r>
            <a:br>
              <a:rPr lang="es-EC" sz="2000" i="0" dirty="0" smtClean="0">
                <a:solidFill>
                  <a:srgbClr val="336600"/>
                </a:solidFill>
              </a:rPr>
            </a:br>
            <a:r>
              <a:rPr lang="es-EC" sz="2000" i="0" dirty="0">
                <a:solidFill>
                  <a:srgbClr val="336600"/>
                </a:solidFill>
              </a:rPr>
              <a:t/>
            </a:r>
            <a:br>
              <a:rPr lang="es-EC" sz="2000" i="0" dirty="0">
                <a:solidFill>
                  <a:srgbClr val="336600"/>
                </a:solidFill>
              </a:rPr>
            </a:br>
            <a:r>
              <a:rPr lang="es-EC" sz="2000" i="0" dirty="0" smtClean="0">
                <a:solidFill>
                  <a:srgbClr val="336600"/>
                </a:solidFill>
              </a:rPr>
              <a:t/>
            </a:r>
            <a:br>
              <a:rPr lang="es-EC" sz="2000" i="0" dirty="0" smtClean="0">
                <a:solidFill>
                  <a:srgbClr val="336600"/>
                </a:solidFill>
              </a:rPr>
            </a:br>
            <a:r>
              <a:rPr lang="es-EC" sz="2000" i="0" dirty="0">
                <a:solidFill>
                  <a:srgbClr val="336600"/>
                </a:solidFill>
              </a:rPr>
              <a:t/>
            </a:r>
            <a:br>
              <a:rPr lang="es-EC" sz="2000" i="0" dirty="0">
                <a:solidFill>
                  <a:srgbClr val="336600"/>
                </a:solidFill>
              </a:rPr>
            </a:br>
            <a:r>
              <a:rPr lang="es-EC" sz="3600" b="1" u="sng" dirty="0"/>
              <a:t>ASPECTOS DEL MERCADO</a:t>
            </a:r>
            <a:r>
              <a:rPr lang="es-EC" sz="3600" b="1" dirty="0"/>
              <a:t/>
            </a:r>
            <a:br>
              <a:rPr lang="es-EC" sz="3600" b="1" dirty="0"/>
            </a:br>
            <a:r>
              <a:rPr lang="es-EC" sz="3600" b="1" dirty="0"/>
              <a:t/>
            </a:r>
            <a:br>
              <a:rPr lang="es-EC" sz="3600" b="1" dirty="0"/>
            </a:br>
            <a:endParaRPr lang="es-EC" sz="3600" b="1" i="0" dirty="0"/>
          </a:p>
        </p:txBody>
      </p:sp>
      <p:sp>
        <p:nvSpPr>
          <p:cNvPr id="3" name="2 Marcador de texto"/>
          <p:cNvSpPr>
            <a:spLocks noGrp="1"/>
          </p:cNvSpPr>
          <p:nvPr>
            <p:ph type="body" idx="4294967295"/>
          </p:nvPr>
        </p:nvSpPr>
        <p:spPr>
          <a:xfrm>
            <a:off x="0" y="1557338"/>
            <a:ext cx="9010650" cy="4464050"/>
          </a:xfrm>
          <a:prstGeom prst="rect">
            <a:avLst/>
          </a:prstGeom>
        </p:spPr>
        <p:txBody>
          <a:bodyPr anchor="t">
            <a:normAutofit lnSpcReduction="10000"/>
          </a:bodyPr>
          <a:lstStyle/>
          <a:p>
            <a:pPr algn="just">
              <a:buFont typeface="Wingdings" panose="05000000000000000000" pitchFamily="2" charset="2"/>
              <a:buChar char="Ø"/>
            </a:pPr>
            <a:r>
              <a:rPr lang="es-EC" sz="2400" b="1" dirty="0" smtClean="0"/>
              <a:t>El D.M. de Quito, sinónimo de área metropolitana;</a:t>
            </a:r>
          </a:p>
          <a:p>
            <a:pPr algn="just">
              <a:buFont typeface="Wingdings" panose="05000000000000000000" pitchFamily="2" charset="2"/>
              <a:buChar char="Ø"/>
            </a:pPr>
            <a:endParaRPr lang="es-EC" sz="2400" b="1" dirty="0"/>
          </a:p>
          <a:p>
            <a:pPr algn="just">
              <a:buFont typeface="Wingdings" panose="05000000000000000000" pitchFamily="2" charset="2"/>
              <a:buChar char="Ø"/>
            </a:pPr>
            <a:r>
              <a:rPr lang="es-EC" sz="2400" b="1" dirty="0" smtClean="0"/>
              <a:t>El D.M. de Quito, Gobierno Autónomo Metropolitano;</a:t>
            </a:r>
          </a:p>
          <a:p>
            <a:pPr algn="just">
              <a:buFont typeface="Wingdings" panose="05000000000000000000" pitchFamily="2" charset="2"/>
              <a:buChar char="Ø"/>
            </a:pPr>
            <a:endParaRPr lang="es-EC" sz="2400" b="1" dirty="0" smtClean="0"/>
          </a:p>
          <a:p>
            <a:pPr algn="just">
              <a:buFont typeface="Wingdings" panose="05000000000000000000" pitchFamily="2" charset="2"/>
              <a:buChar char="Ø"/>
            </a:pPr>
            <a:r>
              <a:rPr lang="es-EC" sz="2400" b="1" dirty="0" smtClean="0"/>
              <a:t>Dividido en 8 administraciones zonales;</a:t>
            </a:r>
          </a:p>
          <a:p>
            <a:pPr algn="just">
              <a:buFont typeface="Wingdings" panose="05000000000000000000" pitchFamily="2" charset="2"/>
              <a:buChar char="Ø"/>
            </a:pPr>
            <a:endParaRPr lang="es-EC" sz="2400" b="1" dirty="0"/>
          </a:p>
          <a:p>
            <a:pPr algn="just">
              <a:buFont typeface="Wingdings" panose="05000000000000000000" pitchFamily="2" charset="2"/>
              <a:buChar char="Ø"/>
            </a:pPr>
            <a:r>
              <a:rPr lang="es-EC" sz="2400" b="1" dirty="0" smtClean="0"/>
              <a:t>Subdividido en 65 parroquias, 32 urbanas y 33 rurales;</a:t>
            </a:r>
          </a:p>
          <a:p>
            <a:pPr algn="just">
              <a:buFont typeface="Wingdings" panose="05000000000000000000" pitchFamily="2" charset="2"/>
              <a:buChar char="Ø"/>
            </a:pPr>
            <a:endParaRPr lang="es-EC" sz="2400" b="1" dirty="0"/>
          </a:p>
          <a:p>
            <a:pPr algn="just">
              <a:buFont typeface="Wingdings" panose="05000000000000000000" pitchFamily="2" charset="2"/>
              <a:buChar char="Ø"/>
            </a:pPr>
            <a:r>
              <a:rPr lang="es-EC" sz="2400" b="1" dirty="0" smtClean="0"/>
              <a:t>El mercado a estudiar está ubicado en el barrio y parroquia Iñaquito.</a:t>
            </a:r>
          </a:p>
          <a:p>
            <a:pPr algn="just">
              <a:buFont typeface="Wingdings" panose="05000000000000000000" pitchFamily="2" charset="2"/>
              <a:buChar char="Ø"/>
            </a:pPr>
            <a:endParaRPr lang="es-EC" sz="2000" b="1" dirty="0">
              <a:solidFill>
                <a:srgbClr val="336600"/>
              </a:solidFill>
            </a:endParaRPr>
          </a:p>
          <a:p>
            <a:pPr marL="0" indent="0" algn="just">
              <a:buNone/>
            </a:pPr>
            <a:endParaRPr lang="es-EC" b="1" dirty="0" smtClean="0">
              <a:solidFill>
                <a:srgbClr val="336600"/>
              </a:solidFill>
            </a:endParaRPr>
          </a:p>
          <a:p>
            <a:pPr algn="just">
              <a:buFont typeface="Wingdings" panose="05000000000000000000" pitchFamily="2" charset="2"/>
              <a:buChar char="Ø"/>
            </a:pPr>
            <a:endParaRPr lang="es-EC" b="1" dirty="0">
              <a:solidFill>
                <a:srgbClr val="336600"/>
              </a:solidFill>
            </a:endParaRPr>
          </a:p>
          <a:p>
            <a:pPr algn="just">
              <a:buFont typeface="Wingdings" panose="05000000000000000000" pitchFamily="2" charset="2"/>
              <a:buChar char="Ø"/>
            </a:pPr>
            <a:endParaRPr lang="es-EC" b="1" dirty="0">
              <a:solidFill>
                <a:srgbClr val="336600"/>
              </a:solidFill>
            </a:endParaRPr>
          </a:p>
        </p:txBody>
      </p:sp>
      <p:sp>
        <p:nvSpPr>
          <p:cNvPr id="4" name="3 Botón de acción: Inicio">
            <a:hlinkClick r:id="rId4" action="ppaction://hlinksldjump" highlightClick="1"/>
          </p:cNvPr>
          <p:cNvSpPr/>
          <p:nvPr/>
        </p:nvSpPr>
        <p:spPr>
          <a:xfrm>
            <a:off x="8676456" y="5733256"/>
            <a:ext cx="360040"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7421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7924800" cy="634082"/>
          </a:xfrm>
        </p:spPr>
        <p:txBody>
          <a:bodyPr anchor="ctr"/>
          <a:lstStyle/>
          <a:p>
            <a:pPr algn="ctr"/>
            <a:r>
              <a:rPr lang="es-EC" sz="3200" b="1" u="sng" dirty="0" smtClean="0"/>
              <a:t>EL PRODUCTO</a:t>
            </a:r>
            <a:br>
              <a:rPr lang="es-EC" sz="3200" b="1" u="sng" dirty="0" smtClean="0"/>
            </a:br>
            <a:endParaRPr lang="es-EC" sz="3200" b="1" u="sng" dirty="0"/>
          </a:p>
        </p:txBody>
      </p:sp>
      <p:sp>
        <p:nvSpPr>
          <p:cNvPr id="3" name="2 Marcador de contenido"/>
          <p:cNvSpPr>
            <a:spLocks noGrp="1"/>
          </p:cNvSpPr>
          <p:nvPr>
            <p:ph sz="quarter" idx="13"/>
          </p:nvPr>
        </p:nvSpPr>
        <p:spPr>
          <a:xfrm>
            <a:off x="679648" y="620688"/>
            <a:ext cx="7924800" cy="5616624"/>
          </a:xfrm>
        </p:spPr>
        <p:txBody>
          <a:bodyPr>
            <a:noAutofit/>
          </a:bodyPr>
          <a:lstStyle/>
          <a:p>
            <a:pPr>
              <a:buFont typeface="Wingdings" panose="05000000000000000000" pitchFamily="2" charset="2"/>
              <a:buChar char="Ø"/>
            </a:pPr>
            <a:r>
              <a:rPr lang="es-EC" sz="2000" b="1" dirty="0" smtClean="0"/>
              <a:t>Situación actual del producto		</a:t>
            </a:r>
          </a:p>
          <a:p>
            <a:pPr marL="0" indent="0">
              <a:buNone/>
            </a:pPr>
            <a:endParaRPr lang="es-EC" sz="2000" b="1" dirty="0" smtClean="0"/>
          </a:p>
          <a:p>
            <a:pPr>
              <a:buFont typeface="Wingdings" panose="05000000000000000000" pitchFamily="2" charset="2"/>
              <a:buChar char="Ø"/>
            </a:pPr>
            <a:r>
              <a:rPr lang="es-EC" sz="2000" b="1" dirty="0" smtClean="0"/>
              <a:t>Definición del producto</a:t>
            </a:r>
          </a:p>
          <a:p>
            <a:pPr marL="0" indent="0">
              <a:buNone/>
            </a:pPr>
            <a:endParaRPr lang="es-EC" sz="2000" b="1" dirty="0" smtClean="0"/>
          </a:p>
          <a:p>
            <a:pPr>
              <a:buFont typeface="Wingdings" panose="05000000000000000000" pitchFamily="2" charset="2"/>
              <a:buChar char="Ø"/>
            </a:pPr>
            <a:r>
              <a:rPr lang="es-EC" sz="2000" b="1" dirty="0" smtClean="0"/>
              <a:t>Características del producto</a:t>
            </a:r>
          </a:p>
          <a:p>
            <a:pPr marL="0" indent="0">
              <a:buNone/>
            </a:pPr>
            <a:endParaRPr lang="es-EC" sz="2000" b="1" dirty="0" smtClean="0"/>
          </a:p>
          <a:p>
            <a:pPr>
              <a:buFont typeface="Wingdings" panose="05000000000000000000" pitchFamily="2" charset="2"/>
              <a:buChar char="Ø"/>
            </a:pPr>
            <a:r>
              <a:rPr lang="es-EC" sz="2000" b="1" dirty="0" smtClean="0"/>
              <a:t>Naturaleza y uso específico</a:t>
            </a:r>
          </a:p>
          <a:p>
            <a:pPr marL="0" indent="0">
              <a:buNone/>
            </a:pPr>
            <a:endParaRPr lang="es-EC" sz="2000" b="1" dirty="0" smtClean="0"/>
          </a:p>
          <a:p>
            <a:pPr>
              <a:buFont typeface="Wingdings" panose="05000000000000000000" pitchFamily="2" charset="2"/>
              <a:buChar char="Ø"/>
            </a:pPr>
            <a:r>
              <a:rPr lang="es-EC" sz="2000" b="1" dirty="0" smtClean="0"/>
              <a:t>Marca </a:t>
            </a:r>
          </a:p>
          <a:p>
            <a:pPr>
              <a:buFont typeface="Wingdings" panose="05000000000000000000" pitchFamily="2" charset="2"/>
              <a:buChar char="Ø"/>
            </a:pPr>
            <a:endParaRPr lang="es-EC" sz="2000" b="1" dirty="0" smtClean="0"/>
          </a:p>
          <a:p>
            <a:pPr>
              <a:buFont typeface="Wingdings" panose="05000000000000000000" pitchFamily="2" charset="2"/>
              <a:buChar char="Ø"/>
            </a:pPr>
            <a:r>
              <a:rPr lang="es-EC" sz="2000" b="1" dirty="0" smtClean="0"/>
              <a:t>Logotipo</a:t>
            </a:r>
          </a:p>
          <a:p>
            <a:pPr>
              <a:buFont typeface="Wingdings" panose="05000000000000000000" pitchFamily="2" charset="2"/>
              <a:buChar char="Ø"/>
            </a:pPr>
            <a:endParaRPr lang="es-EC" sz="2000" b="1" dirty="0"/>
          </a:p>
          <a:p>
            <a:pPr>
              <a:buFont typeface="Wingdings" panose="05000000000000000000" pitchFamily="2" charset="2"/>
              <a:buChar char="Ø"/>
            </a:pPr>
            <a:r>
              <a:rPr lang="es-EC" sz="2000" b="1" dirty="0" smtClean="0"/>
              <a:t>Envase</a:t>
            </a:r>
            <a:endParaRPr lang="es-EC" sz="2000" b="1"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1844824"/>
            <a:ext cx="2908498" cy="2880320"/>
          </a:xfrm>
          <a:prstGeom prst="rect">
            <a:avLst/>
          </a:prstGeom>
          <a:solidFill>
            <a:schemeClr val="accent1">
              <a:tint val="50000"/>
              <a:hueOff val="0"/>
              <a:satOff val="0"/>
              <a:lumOff val="0"/>
            </a:schemeClr>
          </a:solidFill>
          <a:ln>
            <a:noFill/>
          </a:ln>
          <a:effectLst/>
        </p:spPr>
      </p:pic>
    </p:spTree>
    <p:extLst>
      <p:ext uri="{BB962C8B-B14F-4D97-AF65-F5344CB8AC3E}">
        <p14:creationId xmlns:p14="http://schemas.microsoft.com/office/powerpoint/2010/main" xmlns="" val="2028273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228600" y="620688"/>
            <a:ext cx="4847456" cy="5400600"/>
          </a:xfrm>
        </p:spPr>
        <p:txBody>
          <a:bodyPr>
            <a:normAutofit fontScale="92500"/>
          </a:bodyPr>
          <a:lstStyle/>
          <a:p>
            <a:endParaRPr lang="es-EC" sz="2400" b="1" dirty="0" smtClean="0"/>
          </a:p>
          <a:p>
            <a:pPr marL="0" indent="0" algn="ctr">
              <a:buNone/>
            </a:pPr>
            <a:r>
              <a:rPr lang="es-EC" sz="2600" b="1" u="sng" dirty="0" smtClean="0">
                <a:solidFill>
                  <a:srgbClr val="CC0000"/>
                </a:solidFill>
              </a:rPr>
              <a:t>DISEÑO DE LA INVESTIGACION</a:t>
            </a:r>
          </a:p>
          <a:p>
            <a:pPr algn="ctr"/>
            <a:endParaRPr lang="es-EC" sz="2400" b="1" dirty="0" smtClean="0"/>
          </a:p>
          <a:p>
            <a:pPr algn="ctr"/>
            <a:r>
              <a:rPr lang="es-EC" sz="2400" b="1" dirty="0" smtClean="0"/>
              <a:t>Inicia </a:t>
            </a:r>
            <a:r>
              <a:rPr lang="es-EC" sz="2400" b="1" dirty="0"/>
              <a:t>como un Estudio Exploratorio</a:t>
            </a:r>
          </a:p>
          <a:p>
            <a:pPr algn="ctr"/>
            <a:endParaRPr lang="es-EC" sz="2400" b="1" dirty="0"/>
          </a:p>
          <a:p>
            <a:pPr algn="ctr"/>
            <a:r>
              <a:rPr lang="es-EC" sz="2400" b="1" dirty="0"/>
              <a:t>Finaliza como un Estudio Descriptivo</a:t>
            </a:r>
          </a:p>
          <a:p>
            <a:pPr algn="ctr"/>
            <a:endParaRPr lang="es-EC" sz="2400" b="1" dirty="0"/>
          </a:p>
          <a:p>
            <a:pPr algn="ctr"/>
            <a:r>
              <a:rPr lang="es-EC" sz="2400" b="1" dirty="0" smtClean="0"/>
              <a:t>Tipo:</a:t>
            </a:r>
          </a:p>
          <a:p>
            <a:pPr marL="0" indent="0" algn="ctr">
              <a:buNone/>
            </a:pPr>
            <a:r>
              <a:rPr lang="es-EC" sz="2400" b="1" dirty="0" smtClean="0"/>
              <a:t>     No Experimental, </a:t>
            </a:r>
          </a:p>
          <a:p>
            <a:pPr marL="0" indent="0" algn="ctr">
              <a:buNone/>
            </a:pPr>
            <a:r>
              <a:rPr lang="es-EC" sz="2400" b="1" dirty="0"/>
              <a:t> </a:t>
            </a:r>
            <a:r>
              <a:rPr lang="es-EC" sz="2400" b="1" dirty="0" smtClean="0"/>
              <a:t>    </a:t>
            </a:r>
            <a:r>
              <a:rPr lang="es-EC" sz="2400" b="1" dirty="0" err="1" smtClean="0"/>
              <a:t>Transeccional</a:t>
            </a:r>
            <a:r>
              <a:rPr lang="es-EC" sz="2400" b="1" dirty="0" smtClean="0"/>
              <a:t> - Descriptivo</a:t>
            </a:r>
            <a:endParaRPr lang="es-EC" sz="2400" b="1" dirty="0"/>
          </a:p>
          <a:p>
            <a:pPr algn="ctr"/>
            <a:endParaRPr lang="es-EC" sz="2400" b="1" dirty="0"/>
          </a:p>
        </p:txBody>
      </p:sp>
      <p:sp>
        <p:nvSpPr>
          <p:cNvPr id="4" name="3 Título"/>
          <p:cNvSpPr>
            <a:spLocks noGrp="1"/>
          </p:cNvSpPr>
          <p:nvPr>
            <p:ph type="title"/>
          </p:nvPr>
        </p:nvSpPr>
        <p:spPr>
          <a:xfrm>
            <a:off x="609600" y="49188"/>
            <a:ext cx="7924800" cy="571500"/>
          </a:xfrm>
        </p:spPr>
        <p:txBody>
          <a:bodyPr anchor="t"/>
          <a:lstStyle/>
          <a:p>
            <a:pPr algn="ctr"/>
            <a:r>
              <a:rPr lang="es-EC" sz="3200" b="1" u="sng" dirty="0" smtClean="0"/>
              <a:t>METODOLOGÍA </a:t>
            </a:r>
            <a:endParaRPr lang="es-EC" sz="3200" b="1" u="sng" dirty="0"/>
          </a:p>
        </p:txBody>
      </p:sp>
      <p:sp>
        <p:nvSpPr>
          <p:cNvPr id="3" name="2 Rectángulo"/>
          <p:cNvSpPr/>
          <p:nvPr/>
        </p:nvSpPr>
        <p:spPr>
          <a:xfrm>
            <a:off x="0" y="620688"/>
            <a:ext cx="9144000" cy="369332"/>
          </a:xfrm>
          <a:prstGeom prst="rect">
            <a:avLst/>
          </a:prstGeom>
        </p:spPr>
        <p:txBody>
          <a:bodyPr wrap="square">
            <a:spAutoFit/>
          </a:bodyPr>
          <a:lstStyle/>
          <a:p>
            <a:endParaRPr lang="es-EC"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2200" y="1988840"/>
            <a:ext cx="2448272"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072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6080</TotalTime>
  <Words>6059</Words>
  <Application>Microsoft Office PowerPoint</Application>
  <PresentationFormat>Presentación en pantalla (4:3)</PresentationFormat>
  <Paragraphs>1275</Paragraphs>
  <Slides>43</Slides>
  <Notes>35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43</vt:i4>
      </vt:variant>
    </vt:vector>
  </HeadingPairs>
  <TitlesOfParts>
    <vt:vector size="46" baseType="lpstr">
      <vt:lpstr>Horizonte</vt:lpstr>
      <vt:lpstr>CorelDRAW</vt:lpstr>
      <vt:lpstr>Hoja de cálculo de Microsoft Office Excel</vt:lpstr>
      <vt:lpstr>Diapositiva 1</vt:lpstr>
      <vt:lpstr>Mi sueño:  Ser independiente, generar empleo y riqueza e incursionar en el sector productivo del país, haciendo lo que más me gusta, cocinar</vt:lpstr>
      <vt:lpstr>  </vt:lpstr>
      <vt:lpstr>Mi oferta:  Un restaurante especializado en carnes al estilo de una carnicería española, dirigido a quienes gustan de la simplicidad, calidad y buen sabor.</vt:lpstr>
      <vt:lpstr>OBJETIVOS DEL ESTUDIO</vt:lpstr>
      <vt:lpstr>ESTUDIO DE MERCADO</vt:lpstr>
      <vt:lpstr>     ASPECTOS DEL MERCADO  </vt:lpstr>
      <vt:lpstr>EL PRODUCTO </vt:lpstr>
      <vt:lpstr>METODOLOGÍA </vt:lpstr>
      <vt:lpstr>METODOLOGÍA </vt:lpstr>
      <vt:lpstr>RECOLECCION DE DATOS  </vt:lpstr>
      <vt:lpstr>resultados</vt:lpstr>
      <vt:lpstr>resultados</vt:lpstr>
      <vt:lpstr>resultados</vt:lpstr>
      <vt:lpstr>Diapositiva 15</vt:lpstr>
      <vt:lpstr>DEMANDA / OFERTA / DEMANDA INSATISFECHA</vt:lpstr>
      <vt:lpstr>DEMANDA</vt:lpstr>
      <vt:lpstr>PROYECCION DE LA DEMANDA</vt:lpstr>
      <vt:lpstr>OFERTA</vt:lpstr>
      <vt:lpstr>Proyección de la oferta</vt:lpstr>
      <vt:lpstr>DEMANDA INSATISFECHA EN (PERSONAS)</vt:lpstr>
      <vt:lpstr>Diapositiva 22</vt:lpstr>
      <vt:lpstr>objetivos</vt:lpstr>
      <vt:lpstr>LOCALIZACION ÓPTIMA</vt:lpstr>
      <vt:lpstr>TAMAÑO ÓPTIMO</vt:lpstr>
      <vt:lpstr>Diapositiva 26</vt:lpstr>
      <vt:lpstr>INGENIERíA DEL PROYECTO</vt:lpstr>
      <vt:lpstr>ESTUDIO FINANCIERO</vt:lpstr>
      <vt:lpstr>Inversión inicial </vt:lpstr>
      <vt:lpstr>CAPITAL DE TRABAJO </vt:lpstr>
      <vt:lpstr>FINANCIAMIENTO </vt:lpstr>
      <vt:lpstr>FINANCIAMIENTO </vt:lpstr>
      <vt:lpstr>PRESUPUESTO DE OPERACIÓN - INGRESOS </vt:lpstr>
      <vt:lpstr>Diapositiva 34</vt:lpstr>
      <vt:lpstr>Diapositiva 35</vt:lpstr>
      <vt:lpstr>Diapositiva 36</vt:lpstr>
      <vt:lpstr>Diapositiva 37</vt:lpstr>
      <vt:lpstr>Diapositiva 38</vt:lpstr>
      <vt:lpstr>Diapositiva 39</vt:lpstr>
      <vt:lpstr>Diapositiva 40</vt:lpstr>
      <vt:lpstr>Diapositiva 41</vt:lpstr>
      <vt:lpstr>Diapositiva 42</vt:lpstr>
      <vt:lpstr>GRACIAS</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Adri</cp:lastModifiedBy>
  <cp:revision>316</cp:revision>
  <dcterms:created xsi:type="dcterms:W3CDTF">2008-02-13T16:07:44Z</dcterms:created>
  <dcterms:modified xsi:type="dcterms:W3CDTF">2014-11-14T18:08:39Z</dcterms:modified>
</cp:coreProperties>
</file>