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0" r:id="rId3"/>
    <p:sldId id="303" r:id="rId4"/>
    <p:sldId id="258" r:id="rId5"/>
    <p:sldId id="265" r:id="rId6"/>
    <p:sldId id="266" r:id="rId7"/>
    <p:sldId id="267" r:id="rId8"/>
    <p:sldId id="300" r:id="rId9"/>
    <p:sldId id="268" r:id="rId10"/>
    <p:sldId id="302"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4" r:id="rId41"/>
    <p:sldId id="305"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33"/>
    <a:srgbClr val="FF7C80"/>
    <a:srgbClr val="009900"/>
    <a:srgbClr val="66CCFF"/>
    <a:srgbClr val="D24AA5"/>
    <a:srgbClr val="FB830B"/>
    <a:srgbClr val="00FF99"/>
    <a:srgbClr val="F9F98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4660" autoAdjust="0"/>
  </p:normalViewPr>
  <p:slideViewPr>
    <p:cSldViewPr>
      <p:cViewPr>
        <p:scale>
          <a:sx n="90" d="100"/>
          <a:sy n="90" d="100"/>
        </p:scale>
        <p:origin x="180"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02709-2E9F-4F4B-AABE-F289D01D14FB}" type="datetimeFigureOut">
              <a:rPr lang="es-EC" smtClean="0"/>
              <a:pPr/>
              <a:t>14/12/2014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DBD2F-3B65-4140-AAAC-7ED4577487E0}" type="slidenum">
              <a:rPr lang="es-EC" smtClean="0"/>
              <a:pPr/>
              <a:t>‹Nº›</a:t>
            </a:fld>
            <a:endParaRPr lang="es-EC" dirty="0"/>
          </a:p>
        </p:txBody>
      </p:sp>
    </p:spTree>
    <p:extLst>
      <p:ext uri="{BB962C8B-B14F-4D97-AF65-F5344CB8AC3E}">
        <p14:creationId xmlns="" xmlns:p14="http://schemas.microsoft.com/office/powerpoint/2010/main" val="23276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29DBD2F-3B65-4140-AAAC-7ED4577487E0}" type="slidenum">
              <a:rPr lang="es-EC" smtClean="0"/>
              <a:pPr/>
              <a:t>5</a:t>
            </a:fld>
            <a:endParaRPr lang="es-EC"/>
          </a:p>
        </p:txBody>
      </p:sp>
    </p:spTree>
    <p:extLst>
      <p:ext uri="{BB962C8B-B14F-4D97-AF65-F5344CB8AC3E}">
        <p14:creationId xmlns="" xmlns:p14="http://schemas.microsoft.com/office/powerpoint/2010/main" val="2997861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FA3077-28D4-49BE-A175-728A051C75C5}" type="datetimeFigureOut">
              <a:rPr lang="es-EC" smtClean="0"/>
              <a:pPr/>
              <a:t>14/12/2014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E41C6C0-D35C-47D3-9CF0-B93931438F38}" type="slidenum">
              <a:rPr lang="es-EC" smtClean="0"/>
              <a:pPr/>
              <a:t>‹Nº›</a:t>
            </a:fld>
            <a:endParaRPr lang="es-EC" dirty="0"/>
          </a:p>
        </p:txBody>
      </p:sp>
    </p:spTree>
  </p:cSld>
  <p:clrMapOvr>
    <a:masterClrMapping/>
  </p:clrMapOvr>
  <p:transition spd="slow">
    <p:wheel spokes="1"/>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3077-28D4-49BE-A175-728A051C75C5}" type="datetimeFigureOut">
              <a:rPr lang="es-EC" smtClean="0"/>
              <a:pPr/>
              <a:t>14/12/2014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1C6C0-D35C-47D3-9CF0-B93931438F38}"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audio" Target="../media/audio1.wav"/><Relationship Id="rId16"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gif"/><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jpeg"/><Relationship Id="rId7"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10.png"/><Relationship Id="rId9"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18" Type="http://schemas.openxmlformats.org/officeDocument/2006/relationships/image" Target="../media/image67.jpeg"/><Relationship Id="rId3" Type="http://schemas.openxmlformats.org/officeDocument/2006/relationships/image" Target="../media/image1.jpeg"/><Relationship Id="rId7" Type="http://schemas.openxmlformats.org/officeDocument/2006/relationships/image" Target="../media/image56.jpeg"/><Relationship Id="rId12" Type="http://schemas.openxmlformats.org/officeDocument/2006/relationships/image" Target="../media/image61.jpeg"/><Relationship Id="rId17" Type="http://schemas.openxmlformats.org/officeDocument/2006/relationships/image" Target="../media/image66.jpeg"/><Relationship Id="rId2" Type="http://schemas.openxmlformats.org/officeDocument/2006/relationships/audio" Target="../media/audio1.wav"/><Relationship Id="rId16"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19" Type="http://schemas.openxmlformats.org/officeDocument/2006/relationships/image" Target="../media/image68.jpeg"/><Relationship Id="rId4" Type="http://schemas.openxmlformats.org/officeDocument/2006/relationships/image" Target="../media/image53.png"/><Relationship Id="rId9" Type="http://schemas.openxmlformats.org/officeDocument/2006/relationships/image" Target="../media/image58.jpeg"/><Relationship Id="rId1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1.jpeg"/><Relationship Id="rId7" Type="http://schemas.openxmlformats.org/officeDocument/2006/relationships/image" Target="../media/image7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10.png"/><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1.jpeg"/><Relationship Id="rId7" Type="http://schemas.openxmlformats.org/officeDocument/2006/relationships/image" Target="../media/image80.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9.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3.gif"/><Relationship Id="rId5" Type="http://schemas.openxmlformats.org/officeDocument/2006/relationships/image" Target="../media/image92.jpe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18" Type="http://schemas.openxmlformats.org/officeDocument/2006/relationships/image" Target="../media/image109.jpeg"/><Relationship Id="rId3" Type="http://schemas.openxmlformats.org/officeDocument/2006/relationships/image" Target="../media/image1.jpeg"/><Relationship Id="rId7" Type="http://schemas.openxmlformats.org/officeDocument/2006/relationships/image" Target="../media/image98.jpeg"/><Relationship Id="rId12" Type="http://schemas.openxmlformats.org/officeDocument/2006/relationships/image" Target="../media/image103.jpeg"/><Relationship Id="rId17" Type="http://schemas.openxmlformats.org/officeDocument/2006/relationships/image" Target="../media/image108.gif"/><Relationship Id="rId2" Type="http://schemas.openxmlformats.org/officeDocument/2006/relationships/audio" Target="../media/audio1.wav"/><Relationship Id="rId16" Type="http://schemas.openxmlformats.org/officeDocument/2006/relationships/image" Target="../media/image107.jpeg"/><Relationship Id="rId1" Type="http://schemas.openxmlformats.org/officeDocument/2006/relationships/slideLayout" Target="../slideLayouts/slideLayout1.xml"/><Relationship Id="rId6" Type="http://schemas.openxmlformats.org/officeDocument/2006/relationships/image" Target="../media/image97.jpeg"/><Relationship Id="rId11" Type="http://schemas.openxmlformats.org/officeDocument/2006/relationships/image" Target="../media/image102.gif"/><Relationship Id="rId5" Type="http://schemas.openxmlformats.org/officeDocument/2006/relationships/image" Target="../media/image96.jpeg"/><Relationship Id="rId15" Type="http://schemas.openxmlformats.org/officeDocument/2006/relationships/image" Target="../media/image106.jpeg"/><Relationship Id="rId10" Type="http://schemas.openxmlformats.org/officeDocument/2006/relationships/image" Target="../media/image101.jpeg"/><Relationship Id="rId4" Type="http://schemas.openxmlformats.org/officeDocument/2006/relationships/image" Target="../media/image95.png"/><Relationship Id="rId9" Type="http://schemas.openxmlformats.org/officeDocument/2006/relationships/image" Target="../media/image100.jpeg"/><Relationship Id="rId14" Type="http://schemas.openxmlformats.org/officeDocument/2006/relationships/image" Target="../media/image10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5.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8.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2.gif"/><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audio" Target="../media/audio1.wav"/><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sp>
        <p:nvSpPr>
          <p:cNvPr id="6" name="5 CuadroTexto"/>
          <p:cNvSpPr txBox="1"/>
          <p:nvPr/>
        </p:nvSpPr>
        <p:spPr>
          <a:xfrm>
            <a:off x="467544" y="1928802"/>
            <a:ext cx="8280920" cy="4536627"/>
          </a:xfrm>
          <a:prstGeom prst="rect">
            <a:avLst/>
          </a:prstGeom>
          <a:noFill/>
        </p:spPr>
        <p:txBody>
          <a:bodyPr wrap="square" rtlCol="0">
            <a:spAutoFit/>
          </a:bodyPr>
          <a:lstStyle/>
          <a:p>
            <a:pPr algn="ctr" eaLnBrk="0" fontAlgn="auto" hangingPunct="0">
              <a:spcBef>
                <a:spcPct val="20000"/>
              </a:spcBef>
              <a:buFont typeface="Wingdings 2" charset="2"/>
              <a:buNone/>
              <a:defRPr/>
            </a:pPr>
            <a:endParaRPr lang="es-AR" sz="2000" b="1" dirty="0" smtClean="0">
              <a:latin typeface="Cambria" pitchFamily="18" charset="0"/>
            </a:endParaRPr>
          </a:p>
          <a:p>
            <a:pPr algn="ctr" eaLnBrk="0" fontAlgn="auto" hangingPunct="0">
              <a:spcBef>
                <a:spcPct val="20000"/>
              </a:spcBef>
              <a:buFont typeface="Wingdings 2" charset="2"/>
              <a:buNone/>
              <a:defRPr/>
            </a:pPr>
            <a:r>
              <a:rPr lang="es-AR" sz="3200" dirty="0" smtClean="0">
                <a:latin typeface="Freestyle Script" pitchFamily="66" charset="0"/>
              </a:rPr>
              <a:t>Trabajo </a:t>
            </a:r>
            <a:r>
              <a:rPr lang="es-AR" sz="3200" dirty="0">
                <a:latin typeface="Freestyle Script" pitchFamily="66" charset="0"/>
              </a:rPr>
              <a:t>de investigación previo a la obtención del título de:</a:t>
            </a:r>
          </a:p>
          <a:p>
            <a:pPr algn="ctr" eaLnBrk="0" fontAlgn="auto" hangingPunct="0">
              <a:spcBef>
                <a:spcPct val="20000"/>
              </a:spcBef>
              <a:buFont typeface="Wingdings 2" charset="2"/>
              <a:buNone/>
              <a:defRPr/>
            </a:pPr>
            <a:endParaRPr lang="es-AR" sz="3200" dirty="0">
              <a:latin typeface="Freestyle Script" pitchFamily="66" charset="0"/>
            </a:endParaRPr>
          </a:p>
          <a:p>
            <a:pPr algn="ctr" eaLnBrk="0" fontAlgn="auto" hangingPunct="0">
              <a:spcBef>
                <a:spcPct val="20000"/>
              </a:spcBef>
              <a:buFont typeface="Wingdings 2" charset="2"/>
              <a:buNone/>
              <a:defRPr/>
            </a:pPr>
            <a:r>
              <a:rPr lang="es-AR" sz="3200" dirty="0">
                <a:latin typeface="Freestyle Script" pitchFamily="66" charset="0"/>
              </a:rPr>
              <a:t> LICENCIADA EN CIENCIAS DE LA EDUCACIÓN, MENCIÓN: </a:t>
            </a:r>
          </a:p>
          <a:p>
            <a:pPr algn="ctr" eaLnBrk="0" fontAlgn="auto" hangingPunct="0">
              <a:spcBef>
                <a:spcPct val="20000"/>
              </a:spcBef>
              <a:buFont typeface="Wingdings 2" charset="2"/>
              <a:buNone/>
              <a:defRPr/>
            </a:pPr>
            <a:r>
              <a:rPr lang="es-AR" sz="3200" dirty="0">
                <a:latin typeface="Freestyle Script" pitchFamily="66" charset="0"/>
              </a:rPr>
              <a:t>“EDUCACIÓN INFANTIL”</a:t>
            </a:r>
            <a:endParaRPr lang="es-EC" sz="3200" dirty="0">
              <a:latin typeface="Freestyle Script" pitchFamily="66" charset="0"/>
            </a:endParaRPr>
          </a:p>
          <a:p>
            <a:pPr marL="342900" indent="-342900" algn="ctr" eaLnBrk="0" fontAlgn="auto" hangingPunct="0">
              <a:spcBef>
                <a:spcPct val="20000"/>
              </a:spcBef>
              <a:defRPr/>
            </a:pPr>
            <a:endParaRPr lang="es-EC" sz="3200" dirty="0">
              <a:latin typeface="Freestyle Script" pitchFamily="66" charset="0"/>
            </a:endParaRPr>
          </a:p>
          <a:p>
            <a:pPr algn="r" eaLnBrk="0" fontAlgn="auto" hangingPunct="0">
              <a:spcBef>
                <a:spcPct val="20000"/>
              </a:spcBef>
              <a:buFont typeface="Wingdings 2" charset="2"/>
              <a:buNone/>
              <a:defRPr/>
            </a:pPr>
            <a:r>
              <a:rPr lang="es-EC" sz="3200" dirty="0">
                <a:latin typeface="Freestyle Script" pitchFamily="66" charset="0"/>
              </a:rPr>
              <a:t>AUTORA: </a:t>
            </a:r>
            <a:endParaRPr lang="es-EC" sz="3200" dirty="0" smtClean="0">
              <a:latin typeface="Freestyle Script" pitchFamily="66" charset="0"/>
            </a:endParaRPr>
          </a:p>
          <a:p>
            <a:pPr algn="r" eaLnBrk="0" fontAlgn="auto" hangingPunct="0">
              <a:spcBef>
                <a:spcPct val="20000"/>
              </a:spcBef>
              <a:buFont typeface="Wingdings 2" charset="2"/>
              <a:buNone/>
              <a:defRPr/>
            </a:pPr>
            <a:r>
              <a:rPr lang="es-EC" sz="3200" dirty="0" smtClean="0">
                <a:latin typeface="Freestyle Script" pitchFamily="66" charset="0"/>
              </a:rPr>
              <a:t>Adriana Córdova H.</a:t>
            </a:r>
            <a:endParaRPr lang="es-EC" sz="3200" dirty="0">
              <a:latin typeface="Freestyle Script" pitchFamily="66" charset="0"/>
            </a:endParaRPr>
          </a:p>
        </p:txBody>
      </p:sp>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928926" y="714356"/>
            <a:ext cx="3311525" cy="1008063"/>
          </a:xfrm>
          <a:prstGeom prst="rect">
            <a:avLst/>
          </a:prstGeom>
          <a:noFill/>
          <a:ln w="9525">
            <a:noFill/>
            <a:miter lim="800000"/>
            <a:headEnd/>
            <a:tailEnd/>
          </a:ln>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jpg"/>
          <p:cNvPicPr>
            <a:picLocks noChangeAspect="1"/>
          </p:cNvPicPr>
          <p:nvPr/>
        </p:nvPicPr>
        <p:blipFill>
          <a:blip r:embed="rId3" cstate="print"/>
          <a:stretch>
            <a:fillRect/>
          </a:stretch>
        </p:blipFill>
        <p:spPr>
          <a:xfrm>
            <a:off x="-32" y="-24"/>
            <a:ext cx="9144032" cy="6858024"/>
          </a:xfrm>
          <a:prstGeom prst="rect">
            <a:avLst/>
          </a:prstGeom>
          <a:noFill/>
          <a:ln>
            <a:noFill/>
          </a:ln>
        </p:spPr>
      </p:pic>
      <p:sp>
        <p:nvSpPr>
          <p:cNvPr id="5" name="4 CuadroTexto"/>
          <p:cNvSpPr txBox="1"/>
          <p:nvPr/>
        </p:nvSpPr>
        <p:spPr>
          <a:xfrm>
            <a:off x="2285984" y="3500438"/>
            <a:ext cx="5357850" cy="1569660"/>
          </a:xfrm>
          <a:prstGeom prst="rect">
            <a:avLst/>
          </a:prstGeom>
          <a:noFill/>
        </p:spPr>
        <p:txBody>
          <a:bodyPr wrap="square" rtlCol="0">
            <a:spAutoFit/>
          </a:bodyPr>
          <a:lstStyle/>
          <a:p>
            <a:r>
              <a:rPr lang="es-EC" sz="9600" dirty="0" smtClean="0">
                <a:latin typeface="Freestyle Script" pitchFamily="66" charset="0"/>
              </a:rPr>
              <a:t>Lenguaje…</a:t>
            </a:r>
            <a:endParaRPr lang="es-EC" sz="9600" dirty="0">
              <a:latin typeface="Freestyle Script" pitchFamily="66" charset="0"/>
            </a:endParaRPr>
          </a:p>
        </p:txBody>
      </p:sp>
      <p:pic>
        <p:nvPicPr>
          <p:cNvPr id="6"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14290"/>
            <a:ext cx="1877412" cy="571504"/>
          </a:xfrm>
          <a:prstGeom prst="rect">
            <a:avLst/>
          </a:prstGeom>
          <a:noFill/>
          <a:ln w="9525">
            <a:noFill/>
            <a:miter lim="800000"/>
            <a:headEnd/>
            <a:tailEnd/>
          </a:ln>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736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357166"/>
            <a:ext cx="1785950" cy="543662"/>
          </a:xfrm>
          <a:prstGeom prst="rect">
            <a:avLst/>
          </a:prstGeom>
          <a:noFill/>
          <a:ln w="9525">
            <a:noFill/>
            <a:miter lim="800000"/>
            <a:headEnd/>
            <a:tailEnd/>
          </a:ln>
        </p:spPr>
      </p:pic>
      <p:sp>
        <p:nvSpPr>
          <p:cNvPr id="34818" name="AutoShape 2" descr="data:image/jpeg;base64,/9j/4AAQSkZJRgABAQAAAQABAAD/2wCEAAkGBxMSEhUUExQWFhQXFBoXGBgYFRQXFxcZGBgXGhkWGBoYHSghGBwlHBgYIjEiJikrLi4uGB8zODMsNygtLisBCgoKDg0OGxAQGywkICYsLCwsLCwsLCwsLCwsLCwsLCwsLCwuLCwsLCwsLCwsLC8sLCwsLCwsLCwsLCwsLCwsLP/AABEIAJ8BPQMBIgACEQEDEQH/xAAcAAEAAgMBAQEAAAAAAAAAAAAABQYDBAcCCAH/xABFEAABAwEFBQUGBQEFBgcAAAABAAIRAwQFEiExBkFRYXETIoGRsQcyQqHB0RQjUnLw4RUzYoKyNFNzksLxJENUg6LD0v/EABoBAAIDAQEAAAAAAAAAAAAAAAADAgQFAQb/xAAwEQACAgEDAQYEBgMBAAAAAAAAAQIDEQQSITEFEyJBUWFxgaHRFDKRscHhI1LwFf/aAAwDAQACEQMRAD8A7ciIgAiIgAiIgAi/JWNtdpBMiAYmUAZUWCla2O91zT0IWcFABERABERABERABERABERABERABERABERABEJWjb73o0QTUeGx8+QQBuudCjrXftCn71QTwGZ8guY7Ue0d7qhp0SGNzA0c481FWO8A4fmvaAdxgH5JUrMdB0a89Tol4be0qfusc7xj0lYbH7Q6bxPZHnDwfkQFz38dSlzaLJnLGZPkXZrT/CvacTT3ueXgl94xndRO23TtNZrRkyoA79Lsnf18FMLghrSQ4tLXjORkevNdP2Iv81m9k90vAkEnMjgZ3pkLM8MVOrCyi2IiJooIiIAIiIAIiIAIiwW61tpMc95gNE/08UAY7yvGnQaXVHBo+Z6Deue397Uezyo0xrm5xMeQVS2+2mq1qmR1MMA069Oaq1rouNMNJk6E9Ul2Z6D41pdSzX1t5aK7pD4jIFstGfTPzWJ18VG0oq2lrcWcEk9MuKrliome6JO4dStm03WJAIxOJzOfyE5DmUtyGKJMUtosIDWVHOEk90YRnxO9XnZjbaoGhtQYmjTPE6ORH1XNG3M8kASBv59VI0LotFPOm4gckKfodcM9TuV235SrZAw79LsipNcLu++6tKqGVCSRGZXU9mr87X8t3vRIPEJsbMvDETqxyiwoiJooIiIAIiIAIiIAIiIAIiIAIiIA0r4tYpUnOiTEATEkrie0l4VHnWAXHJugI/nPqV07btxLGsGh18SqVetzyAeBA04nPxhIskWKo8ZKBUa7ccydcp4awsYsRqVJ3DKeMblOVbpJe1rd8eAzkny+akLBYw6tDQcIBa3pmMR5kyfJLyN2kDY7BW95p35NzU/QY9zM2w4cz9VaLHdgY0BZH2ZQbGqBVqLZyd6RB4jgs132h9N7XsMEO+Y+49FI2mgAtF9MNM7nZ9DnHqurqRkjr1020VqTKg+IZjgd481uKu7DVZswbva4z91Ylci8ooSWHgIiLpwIiIAIiIAKje0Ou8lrNKYz/cfsPqVeVz72mNOJpBzw5cszKhPoMr/Mc5tNDFVJ3jIcB/2kLRDJxZZAwOgynrqVKvaS6Ruj6/dbYsrRTPGMXlp81WbLWDVuuwhpZxmTy5KWs93AuxRG7oOC0bofnnpOSsdCoHaKJNHuz2QcFI0rGOCxUHKVpRC4kTbIG97kbUbp3hm07wV+7J0nttNIHcY+R+ynKgWe4rOO3Dt4B9P6qUV4kLsl4WWpERXTPCIiACIiACIiACIiACIiACIiAK1tc0E05/maqd4XszE9vw0gfFx+wV22ss+KiXDVv1XK7UzEag3u9RHqFWs4Zap5Q7cHQ54R5QcvRTuzdEQXEfEY6SSPVQVku4l8nQ+hVuu9mBuEJKeS1twjbeRKw1iAv17lo2u2NbqV0DQvAqv3jaS1zCfd0PyhTtSvj0b5kA+S1rTZRUYRGcf9kdAfJZ/Z5b5e9nwuEj/LrHmr6uWezS7nis1xJ7rXOPDPugfNdTVqt5RQujtkEREwUEREAEREAFW9tru7SjjGtOTHEZfZWReajAQQdCIPiuNZR1PDycJtrA0mNCMvFazq2RE6x/PkrLtpcxo4hwJLTxadPSFTbRVjrH8+iqyRci8kpTqAZDcPSCt67nuyUHczu0cFbqFlygJb5Hx4NqjaCIABceA+6z/jKgObY+ai71tVShTijTL6h0AE+JWxdFmd2VN1bE2sffBgDoACdOu5SUeDjfOCWrWqKZecgBJJyAA3lYtlbwbUtNIjH38WB0EMOEGR16rDeFakaD6VUY2ubGHjyMcVHbNXyylVaHMFMNJgkkgE66zBPFTghdj4aOtooOvtRQGDCceI7tBHEnfyW5d99Ua3uPBPl4KzuWcFLZLGcEgiIukQiIgAiIgAiIgAiIgAiEqFve/2UXYDObT3ho2QYPSVxvB1Rb6Ela6jAIeQAQdTGQGa43tQHkvdZh2mCSYGbwM5aN5AGm9T9Imo12Ivw1D3Ti94jlOQy03r3ZGNpQ4MLntHeExDtxHJKlKD4kWY0zSzEh7htTalJj5EFoKyXptFToQHOa2dMTgCeg1WKz0murOdSAZ2hJczQNqHV7Rua7Ujc7rlkOx7SPzMbnY8RLZaXZggOdOYBA8knZiWGWFPdHKN67LYa2i1rdd5e5zS4t4kajI6KYoWc0sOQBygDcMgBO/ILzbO5UkjIqPCZPDaKhc+yrmFxdVBJdLS1z3OGZOp5GPBWinZsJa06qUpV6ZGUTvUZXr/AJreGIeqk3lnIwwuCwbCWEsbUedHPy8NfUeStS8UaTWiGgADcBAXtWox2rBnWT3ycgiIpEAiIgAiIgAiIgCG2ouzt6RgS5oJHMbx6eS4veNglr8pdihoAG/n5r6BKp21OzYcTUpASc3MkCf8TefJJtg3yi1prYx8Mjltx0SzUQZVssdrAhQlvqtaWtYDimHa5RKUq0Ks8l3joXOjVaVF3xbMBDWQXO9N5UP/AGkWrWoOdUeXHoFxvglsSJyytLi0xicNOU6ucfooy+8DnksOIj+8IzaHcARv4qRpMLz2DHFoj8xwyJ/wg7uqhbzvak1zbJZwBTDh2jhvg5tb46lTqbyKuxtMVGq5uhPRStlvh7Znfrlr46ytv8FSeJaRwkadAPqou87P2RAnmreChn0LtcG1zBDKkgbjmQOpP1U/Ztp7K92EVQCdMXdnpOq59s7dfatNWoIptE55NMZ5nhvPIc1VrwqNe8x3i5xMlpGU7s5COhzbuZ9BBFA7D2h77FSxmXNBYSdSGmATzwwp5SINBERBwIiIAIigdrb5dZqbS1pJecOLc0xvQBl2ivenRYWkkvIya3X+io7bNUtDgXZMGgzgZk+JzJUpd90OqDtqjpnOT8U8FIvDWtgaR5c+X88DB3PkQuCnJpB2bQHAbweI4jmOC8PquJxAd4ZO4EcPHUKMt1PtHQCW2ik6WncQdx4tcMjwPMLboOLoIBaZhwPzHms+x+I1q0tvBDbTUHNYa1H3mjFA1MZ+Y4K1XBfrK1CnUGjmg9DGY8CtG00xBjx+6qr61KxOY1pcGvc8uBMtBLpGAbgJII6IjN9CXdpsulWoKjnd4jhEZc81oVSzFm81SOAmI1M6Ba9NtC0NjETiG5zm/wCkrLQsNRgFNjHYRpm2N2cxO5TST6nMeRrMtxq1IYxww6uMAAcI3rfs1nL6zGDMl48pzPlK/adl7JjnPgADj6neua7RbWOqVMNBxDAc3AkF+6BHw+q6o5lwcckuMn0syqDkCD4he184XWH5PaS3eDm0/dX7Zvbx9IinaMVRkxi+MR/rHzTo3J9Udv7HnCO6Et30Ooota77dTrsFSk8PYdCDPgeB5LZTjHCIiACIiACxWmu2m0udkAsq5ptttNTqV2WcP7hcR3ZlxAJJy3ZarsVkDdvfbJ4dhYDB0wgZzoMRIE+Krlq2mpZmoHGPeAbie39zZJ+Xis1vtjBR7hEmGAGcpy38pVVLwPcLWVPhcRJz3Hi2MyOaakgLAa9CsA5hIPNpB8SB6qJvJrmZxI4qr1bxFJ5NGoWvPviIY1w1aATDm69JW7T25ZhDXsc/LvREA8g46eKTOqLGwtlE26dubOZU5YXiQfFQj2UKrMbXNZlPeIDfPcpS6G6BUroOJfps3lhoseyy1n0xNQseWwCSSQYgayuV2epgdnLSNQZBB5g5hdpY0Ci4Ax3d2Uc53KoWLYBlqqF77QyniEiXh9RxIykT6meSlUmQta6tkJYb1LYh2krJa7Y90mJyU3afZBam/wB3VpP4ZvafItj5qsXzs5bbJ/e03tH6gMTfNshWMMqbkXK9NoAbBTosEHAwH9upHjDVH7KXIbW95HdDGiXbiTo0DjAO/dzUDYrSajQCN0HI+HTcQeRXTNjbTToWcNiCXSY4EiSeeQzPAaIfqzsJyjxH9slmuS7q1CkGNdTIBJza8HM8cX0W+TaOFI+Lx9Ctthyy03L0pYFuefJEealo/wB3SP8A7rx/9a/O3tH+6p+FY/WmpFEYDevRfX7keLTX30B4VW/UBehbKu+g7wfTPqQt5EYDev8AVfX7mj+Pf/6er50f/wBrHaLTjaQ6z1SOBFM+j1JQiA3L0Of7R2t9MhrQQ0MLw0gh7RJxYeIGvIHhpAu2m/LjQjfxG49f5zXv2zXg6jabMROE0naag4tR5+MrmV53y7DAyG4jepNtI7GKfJJWzaZ1O0tqgzBh3Nu8fboF02hDmhzTLXCZ6rhN2M/EWmlSc4NFSqxhcfhD3Bpcekyuv2m96dN9SnZ2g0WYWUnbi1rADzMOBz3yqd0PM09LXKx7K+SRtdoa33nAKk7WObUAczMsdiGUddV7vO8wJLjLvRVq03g45yf50Ua6JS5RoW/htLxZLMvYwOtlWnUBZUwDCMufHkrRYdvbQ1mFxpuI+KY8xmqJaWuLi6CZzWNjyVaVCfVmTLWJSb2cPpnJYL+2otFpBYXgMO5mLPqT6LJs9YKYE6uGsjRRNipA/Xktv8f2fu5czmT4Ls6fDtj1GaPVRrtVtiW39X8i04kxzkdP5vVSfetU6F3yavVK86s5kxzM/RJWkn6mtLt7Tvja/p9y6bHX66xXgxsnsaxa14nLvnC10cQ6M+vFd6Xy9eNszovBzxFvmJHzEr6Wum09rRpVP102u/5mgp8W8JMwNZCKslKDym/3WTbREXSmEREAQG2l8Cz2Z/eAe4EMG8/qI6A68wuIbN1WPtIdWjGcToIzDYhv7deSl/aXf77RaaraZkUz2TeA0LiTpJIPyVPuym6jUFX3nbwdM9QU6CwjjLxtZYGOpMwOgmoDxGQJ8FTLRaqtNobUEtEd4a5NZv8AurqG/iaALWNGsHQg6EZccwoGoBiLHAt7xBk6TA+WXgVLg5yVy9HNc0Vhk891+6SJE8tPFQFZomW6axp4DNWK+bnxyaZwkZlpyB6Hd/VYtndnX1yC8FrAYPF0bhy5pNklFcjIQcnhG5svZalQQc2cYPiBI0+66RdN2RBXi6bqawAAAAaBTmINCzbLHY/Y06q1XHHmaO1NtbQstV059mQP3EQB5lcbum3vbmXE8QTOnj08yp7b+9Xvr4JPZhoLRPdJzk8zuVLpVDDs8lfphtiUL5qUuPI+ifZbte614rO8D8mm3C6TicMmmZOccV0BwBEQCOC+Utm7wfRqNqseabxOFwJBjfPJdB2N9rNU2hlGsO0pveAXky5gOU5ajeeACm0JM+0FgFO8K7AAGFwcBuAc0OgcpJUrYrKG5jgvO2hH9okgg4qTDkQdJH0W5QdLVQszlo0asbUy93LUxUKZ/wAMeWX0W6oXZStNEt/S4jwOf1Kmlbg8xRRsWJNBERSIBERABCiFAHC/a3WdaKznA5UnGk1vEANLj/zT8lzI2Oq7Rpjz+S6Dtt/tFVu/t6vzd9oUPRbAlVXfKPB6iHZNF0YyTa4XT4FOANN055Z8NFbqF9h9FpbkYwkcCOCql+WzE4gfzNbNz1w2nhcMiSZGvDTwTdveYbRnVX/hZzqrl5Pl+pI1KhcZKxvbIXqFLWG7Mg5/gPqVcnONceSlp9Ndq7cR5fm/QiKVlqZEMJHRZH2NgYGlvedUEnQ65qzvgNk5AKEt4Dodk2TLZOsclmTuc3lcHqK+zYaetxk9y98fQ1rPYZJaw5FxneWgHTmtx+z7dQ4zzzXq46WRdveZUuVzv5rzGw7M004+KH9fAq1awvZq2QN4zWlVqBW20CNVEWy6Ae8zI8N3hwVqrV54mZGt7DcFuo59vP5EaO/SLeDmnwmF9DezC9RWsTWYgX0jgI3hurSRwgxPJfPtCg6KgiCGyfAhTuydvrMt1n7EuDi5sgT3mkw5rhvEBSnLx/Izo0N6bOOd2Poz6UREXSgEKIgDhW29hNitD2Fste59Vh/UHOc4jq3FHgFQq19PdMAMHCPqV9De0S6aFeix1US5lQYTJESJcDxBDVxWhYKFK11gC15YR2UnuDHJbinIkD0TYtnGT9zOq0rI17nYBgxOxDjnwVTtd51qtQtBDnvMw3C4iY4aQ0DXeVO2RxrGp+IqGWtkMDPyi79JwwHZkCM1J3Hc7abZwgOdmYGWecDkEu+3u17j6Ke8fsV+7tmX1HY67icycEkjM7z9lebtu8NAAGQyWazWYLfp5LNnOU3mRowhGCxE9NaGhVva2+eyplrZL3AgQJIG9383lTVutQa0k6ASfBUraV81aR/VRmOHeB/6k+ivc8vohOot2xwurIi+rE59kpPLTLYAJ4EGRn0HkqxYrBiZVBmRpHUeZ/qujW3vXe2dz/R5VLui0Cm17juz3ScJ59VfaM00LXTcxoZEPfAjTCNzepK27qoYJLMsJGN0d9jh8TeI5LAbyNYvc4ExmeInIEdDn4KTsVAkhhxQ1uLtGb8sg8DnCikdLBc9pxva7FiEATuMcOA5K9WV2S55siS5jXEAE5kDTMzkr3QfDVn2PMmada8KLXsbU71VvJp9R9VaVTth3TUqfsHqrirNX5SlqF/kYRETBIREQAQoiAOGe2axPo21tVnu1mA8sbYa7xjCfFUG8757mBnv/FwH3X0D7Ttn3WuyTTE1aRL2jiIhzRziD/lC+bzdj8eEiJdny4qM41vl9TQ0up1UYuuptp8euPsRtGiXE9cz4/1UpZqcBvJTliuOpVPZWek6oXwAGtyAG9x3Z7yv29LgrWdzqbgC5nddhM5jXqiqxN88IlqNDKEUo+KXV4Mez72F+F+vwzpPBWK0OVL7NzToQZ4QrRYLX2jc/eGv3S9VBvxo1ewtTGOaJLD6r3M1pjKcxOm49eSrt42jtKhO4CAOSkL7tcQwakZ8hwUOp6SnC3sR25rt0u4h0XX4+nyP2xktdhD3NGozMSt914VaRw1O8Of0K0rIwOrUwd7s+gBP0UhekOpk6luFw6OAHrmu2bFYotcMVo++lpZWwk049PdLlprp8DeoWptUS05cN46rJOSqVmrlhlpg/wA1VhslqD2zoZgqvdQ4croaug7VWoWyXE/3M1RnAZljgfLIK4ew25m1u0tlTN1N5o0xuHda5zuZh8DxVItVrDMphxBInQALtHsius2e7KWIQ6oXVj/nPdJ/yBqZSuMsy+2LMSUYv1yvfguaIicYYREQBUvaO4fh2zrjkDjDSPquEbNVS1xqlwYTXkuc3EA2BoOJJjzXWvavaX9vZaLdHsqE5cCzw0BXL7BXcH1aQdSa5pb/AHgkEAuBjcNydA4WF+J1pAFftGFmJzQwNEggDdxE+CslBuSgLJazUqtk03EUm509JJcDPPJTzXLO1LzYzU0yxWjZDoX4+tAWs+qoDaC+DTbDCO0dk3lPxFKjFyeENlJRWWYNrLaan5TXEZ94jjkQ35hQV8OrYLPVJxwHUSfJw5zDVEinaGkHEXZyTMyZgnvftUtaLX/4WnjEH8QXeVMjRalcVGKSMiybnLLNurbqj7DVaBADwGmCDngcemZKqlOwEU3uJzwn0O9T1vvUNs4YAXF9RzuGTQ0cM8z8lJezKz1K142dtRgNL8wuaWjC4Ck/Ig65wmPGMkCgXWzfp3258Oo3jirjcrBFd35jHOGEGmQaZJyGui6Ptv7Km1i2pYG0aJBJezvMa47nNIkNO6IgqjDZa3WdxYbM8vNRsYWEh2eZxA4NN/ok544JrGeTLcFn7PufpyVoY/Ja1XZu2UjLrO8zvbD/ADwk5rfsNy2qoQBReAd7hhA5mVQcJZNJTjjqWrYGkcNV+4kNHhJPqFbVp3RYBQpNpjONTxJ1K3FbgsLBn2S3SbCIikQCIiACIiACibZs1ZKrxUqWem5/EtGf7v1eMqWRGMkoylHmLwYbNZWUxhYxrG8GtDR5BcV2s/2uv/xXeq7guH7V52qv/wAV3qkX/lRt9hP/ADSz6fyQbBmsdRjWuBAAMagQsrN6w1zoqibR6mUIvlogLbixnFrKwype8KGJsjVQwaZjeTC1qbVKGTw2v0k6L3F856P1z/JvXPQJqtfubPnEfVbb2zUcPh7KPLRbNNoY0NbrGZWGoIk7yI8Fn2Wbp7j1Gm0kaNMq38X8Wv8AkVwCVt2a3mmCNeHXieSWKyzr5KSsF0/ia1KnIa5z2sk6QTHyVqd0G9jPP0aHU1wd8OGunr7l29nns8bbKbLZanOLTUkUsIio1mQDjubinIawu1saAIGQGQHAcFgu6xto0mUmCGU2NY3o0QJ55LYUjLbbeWEREHAiIgCge1engbStAjFSFSBvJdhjwGZK45Sr/mCtAc7MPaRMgz3iPiGefDI710X2t3o42xlm0aLOH9S57wR5NauM2iadSGkggugg565Jkehwvt3WgU6hzpuaRM02OAZn7r501yP8Ni/GCJXLrFeWEnHMEZ4cPeMAQQchmVL2+m9jHEPcBhJAnIZJFtO97kWqtRsWGixXhfjcbabe89xENGsTBJ5Kt16mM4nST3j8jCgLrtRY51QuJqYSG5mc8pnkvVntbx8Ry4wd4TK61BCrbnN8llpM3cz/ANRH0W3elObNRBEgV3A+LMlW7NergcwD3Ty0Z91OWm3B9laII/8AFNnf/wCWNE0UbdSyAWag4NAh7mk/uzB+StHsts820E/BSqH/AEt+qhXW1jrG5p1a0kQN7SSrT7Ej2n4mrERgYM5OcuPo1DfDA6miIknQiIgAiIgAiIgAiIgAiIgAiIgAvnHa2uTbLS+m8Q6s/ocz5ruu2N6/hbHXrDVtMhv73d1vzIXzRUJy6eqko5HUzUMyx9cG7TvCq0HEAR/OC8uvkHVp8CFo9oQMivP4jiAVGVEfT9DQr7UtS4sfzSf16kj/AGpTOuIdR9lr9tSDsQJPgclq9s3e3JZHtpiCAc+qh3MU/NDpdoW2Ry3B49UzZN4sn3j5FYv7TZOc+SjYleC0Lv4WAj/2dR6L9P7JQW6mHYgT5KxbH0PxdsoU6YcSHh7naBrWEFxPh6hUYshdS9gluDbVWpEZvpAtMZjA7MTwM/8AxR+HguSMu19Q01wvkd0REUjMCI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4820" name="Picture 4" descr="http://2.bp.blogspot.com/-O1_iWj0hlA8/Ukqs-q3e19I/AAAAAAAAAZE/e5xmjaZPn2M/s1600/10-Ways-a-Speech-Language-Pathologist-Can-Help-Your-Child.jpg"/>
          <p:cNvPicPr>
            <a:picLocks noChangeAspect="1" noChangeArrowheads="1"/>
          </p:cNvPicPr>
          <p:nvPr/>
        </p:nvPicPr>
        <p:blipFill>
          <a:blip r:embed="rId5" cstate="print"/>
          <a:srcRect/>
          <a:stretch>
            <a:fillRect/>
          </a:stretch>
        </p:blipFill>
        <p:spPr bwMode="auto">
          <a:xfrm>
            <a:off x="3500430" y="4929198"/>
            <a:ext cx="2420823" cy="1214446"/>
          </a:xfrm>
          <a:prstGeom prst="rect">
            <a:avLst/>
          </a:prstGeom>
          <a:noFill/>
        </p:spPr>
      </p:pic>
      <p:pic>
        <p:nvPicPr>
          <p:cNvPr id="34822" name="Picture 6" descr="https://encrypted-tbn1.gstatic.com/images?q=tbn:ANd9GcSf3CKbWA3i-gre1gDi5qzAsSGpWtzM7u7S1xKS0YtuvDjadisS"/>
          <p:cNvPicPr>
            <a:picLocks noChangeAspect="1" noChangeArrowheads="1"/>
          </p:cNvPicPr>
          <p:nvPr/>
        </p:nvPicPr>
        <p:blipFill>
          <a:blip r:embed="rId6" cstate="print"/>
          <a:srcRect/>
          <a:stretch>
            <a:fillRect/>
          </a:stretch>
        </p:blipFill>
        <p:spPr bwMode="auto">
          <a:xfrm>
            <a:off x="3929058" y="2324512"/>
            <a:ext cx="1071570" cy="853841"/>
          </a:xfrm>
          <a:prstGeom prst="rect">
            <a:avLst/>
          </a:prstGeom>
          <a:noFill/>
        </p:spPr>
      </p:pic>
      <p:pic>
        <p:nvPicPr>
          <p:cNvPr id="34824" name="Picture 8" descr="http://comps.canstockphoto.com/can-stock-photo_csp10311091.jpg"/>
          <p:cNvPicPr>
            <a:picLocks noChangeAspect="1" noChangeArrowheads="1"/>
          </p:cNvPicPr>
          <p:nvPr/>
        </p:nvPicPr>
        <p:blipFill>
          <a:blip r:embed="rId7" cstate="print"/>
          <a:srcRect b="4253"/>
          <a:stretch>
            <a:fillRect/>
          </a:stretch>
        </p:blipFill>
        <p:spPr bwMode="auto">
          <a:xfrm>
            <a:off x="5500694" y="2357430"/>
            <a:ext cx="857256" cy="857279"/>
          </a:xfrm>
          <a:prstGeom prst="rect">
            <a:avLst/>
          </a:prstGeom>
          <a:noFill/>
        </p:spPr>
      </p:pic>
      <p:sp>
        <p:nvSpPr>
          <p:cNvPr id="8" name="7 CuadroTexto"/>
          <p:cNvSpPr txBox="1"/>
          <p:nvPr/>
        </p:nvSpPr>
        <p:spPr>
          <a:xfrm>
            <a:off x="6286512" y="4730250"/>
            <a:ext cx="1571636" cy="523220"/>
          </a:xfrm>
          <a:prstGeom prst="rect">
            <a:avLst/>
          </a:prstGeom>
          <a:noFill/>
        </p:spPr>
        <p:txBody>
          <a:bodyPr wrap="square" rtlCol="0">
            <a:spAutoFit/>
          </a:bodyPr>
          <a:lstStyle/>
          <a:p>
            <a:pPr algn="ctr"/>
            <a:r>
              <a:rPr lang="es-EC" sz="2800" dirty="0" smtClean="0">
                <a:solidFill>
                  <a:srgbClr val="7030A0"/>
                </a:solidFill>
                <a:latin typeface="Freestyle Script" pitchFamily="66" charset="0"/>
              </a:rPr>
              <a:t>150.000 años</a:t>
            </a:r>
            <a:endParaRPr lang="es-EC" sz="2800" dirty="0">
              <a:solidFill>
                <a:srgbClr val="7030A0"/>
              </a:solidFill>
              <a:latin typeface="Freestyle Script" pitchFamily="66" charset="0"/>
            </a:endParaRPr>
          </a:p>
        </p:txBody>
      </p:sp>
      <p:pic>
        <p:nvPicPr>
          <p:cNvPr id="34826" name="Picture 10" descr="http://4.bp.blogspot.com/_1EkTh3uD0iY/Si6SBKtfC7I/AAAAAAAAADg/ksoOoF8vIZg/s320/4.jpg"/>
          <p:cNvPicPr>
            <a:picLocks noChangeAspect="1" noChangeArrowheads="1"/>
          </p:cNvPicPr>
          <p:nvPr/>
        </p:nvPicPr>
        <p:blipFill>
          <a:blip r:embed="rId8" cstate="print"/>
          <a:srcRect l="2344" t="24291" r="3906" b="5870"/>
          <a:stretch>
            <a:fillRect/>
          </a:stretch>
        </p:blipFill>
        <p:spPr bwMode="auto">
          <a:xfrm>
            <a:off x="7463686" y="3896148"/>
            <a:ext cx="1242400" cy="714380"/>
          </a:xfrm>
          <a:prstGeom prst="rect">
            <a:avLst/>
          </a:prstGeom>
          <a:noFill/>
        </p:spPr>
      </p:pic>
      <p:pic>
        <p:nvPicPr>
          <p:cNvPr id="34828" name="Picture 12" descr="http://2.bp.blogspot.com/-V_Z1Ub591VY/UPAu3sWqoXI/AAAAAAAAAsk/gDSAO5LVl0o/s1600/neandertal_familia.jpg"/>
          <p:cNvPicPr>
            <a:picLocks noChangeAspect="1" noChangeArrowheads="1"/>
          </p:cNvPicPr>
          <p:nvPr/>
        </p:nvPicPr>
        <p:blipFill>
          <a:blip r:embed="rId9" cstate="print"/>
          <a:srcRect l="7500" t="29246" r="23124" b="5659"/>
          <a:stretch>
            <a:fillRect/>
          </a:stretch>
        </p:blipFill>
        <p:spPr bwMode="auto">
          <a:xfrm>
            <a:off x="7286644" y="5324908"/>
            <a:ext cx="1723830" cy="1071570"/>
          </a:xfrm>
          <a:prstGeom prst="rect">
            <a:avLst/>
          </a:prstGeom>
          <a:noFill/>
        </p:spPr>
      </p:pic>
      <p:sp>
        <p:nvSpPr>
          <p:cNvPr id="13" name="12 CuadroTexto"/>
          <p:cNvSpPr txBox="1"/>
          <p:nvPr/>
        </p:nvSpPr>
        <p:spPr>
          <a:xfrm>
            <a:off x="2143108" y="5610660"/>
            <a:ext cx="1000132" cy="523220"/>
          </a:xfrm>
          <a:prstGeom prst="rect">
            <a:avLst/>
          </a:prstGeom>
          <a:noFill/>
        </p:spPr>
        <p:txBody>
          <a:bodyPr wrap="square" rtlCol="0">
            <a:spAutoFit/>
          </a:bodyPr>
          <a:lstStyle/>
          <a:p>
            <a:pPr algn="ctr"/>
            <a:r>
              <a:rPr lang="es-EC" sz="2800" dirty="0" err="1" smtClean="0">
                <a:solidFill>
                  <a:srgbClr val="7030A0"/>
                </a:solidFill>
                <a:latin typeface="Freestyle Script" pitchFamily="66" charset="0"/>
              </a:rPr>
              <a:t>Vigotsky</a:t>
            </a:r>
            <a:endParaRPr lang="es-EC" sz="2800" dirty="0">
              <a:solidFill>
                <a:srgbClr val="7030A0"/>
              </a:solidFill>
              <a:latin typeface="Freestyle Script" pitchFamily="66" charset="0"/>
            </a:endParaRPr>
          </a:p>
        </p:txBody>
      </p:sp>
      <p:sp>
        <p:nvSpPr>
          <p:cNvPr id="14" name="13 CuadroTexto"/>
          <p:cNvSpPr txBox="1"/>
          <p:nvPr/>
        </p:nvSpPr>
        <p:spPr>
          <a:xfrm>
            <a:off x="2071670" y="3681834"/>
            <a:ext cx="1000132" cy="523220"/>
          </a:xfrm>
          <a:prstGeom prst="rect">
            <a:avLst/>
          </a:prstGeom>
          <a:noFill/>
        </p:spPr>
        <p:txBody>
          <a:bodyPr wrap="square" rtlCol="0">
            <a:spAutoFit/>
          </a:bodyPr>
          <a:lstStyle/>
          <a:p>
            <a:pPr algn="ctr"/>
            <a:r>
              <a:rPr lang="es-EC" sz="2800" dirty="0" err="1" smtClean="0">
                <a:solidFill>
                  <a:srgbClr val="7030A0"/>
                </a:solidFill>
                <a:latin typeface="Freestyle Script" pitchFamily="66" charset="0"/>
              </a:rPr>
              <a:t>Piaget</a:t>
            </a:r>
            <a:endParaRPr lang="es-EC" sz="2800" dirty="0" smtClean="0">
              <a:solidFill>
                <a:srgbClr val="7030A0"/>
              </a:solidFill>
              <a:latin typeface="Freestyle Script" pitchFamily="66" charset="0"/>
            </a:endParaRPr>
          </a:p>
        </p:txBody>
      </p:sp>
      <p:sp>
        <p:nvSpPr>
          <p:cNvPr id="16" name="15 CuadroTexto"/>
          <p:cNvSpPr txBox="1"/>
          <p:nvPr/>
        </p:nvSpPr>
        <p:spPr>
          <a:xfrm>
            <a:off x="3357554" y="3538959"/>
            <a:ext cx="3000396" cy="523220"/>
          </a:xfrm>
          <a:prstGeom prst="rect">
            <a:avLst/>
          </a:prstGeom>
          <a:noFill/>
        </p:spPr>
        <p:txBody>
          <a:bodyPr wrap="square" rtlCol="0">
            <a:spAutoFit/>
          </a:bodyPr>
          <a:lstStyle/>
          <a:p>
            <a:pPr algn="ctr"/>
            <a:r>
              <a:rPr lang="es-EC" sz="2800" dirty="0" smtClean="0">
                <a:solidFill>
                  <a:srgbClr val="7030A0"/>
                </a:solidFill>
                <a:latin typeface="Freestyle Script" pitchFamily="66" charset="0"/>
              </a:rPr>
              <a:t>Proceso Cognitivo Superior</a:t>
            </a:r>
            <a:endParaRPr lang="es-EC" sz="2800" dirty="0">
              <a:solidFill>
                <a:srgbClr val="7030A0"/>
              </a:solidFill>
              <a:latin typeface="Freestyle Script" pitchFamily="66" charset="0"/>
            </a:endParaRPr>
          </a:p>
        </p:txBody>
      </p:sp>
      <p:pic>
        <p:nvPicPr>
          <p:cNvPr id="34832" name="Picture 16" descr="http://1.bp.blogspot.com/-_x6pALO_pCU/TcFy6uFSPXI/AAAAAAAAADE/Gh9Mq1vxx6s/s1600/egocentrico.jpg"/>
          <p:cNvPicPr>
            <a:picLocks noChangeAspect="1" noChangeArrowheads="1"/>
          </p:cNvPicPr>
          <p:nvPr/>
        </p:nvPicPr>
        <p:blipFill>
          <a:blip r:embed="rId10" cstate="print"/>
          <a:srcRect l="15958" t="6976" r="10637" b="5813"/>
          <a:stretch>
            <a:fillRect/>
          </a:stretch>
        </p:blipFill>
        <p:spPr bwMode="auto">
          <a:xfrm>
            <a:off x="928662" y="2643182"/>
            <a:ext cx="857256" cy="931800"/>
          </a:xfrm>
          <a:prstGeom prst="rect">
            <a:avLst/>
          </a:prstGeom>
          <a:noFill/>
        </p:spPr>
      </p:pic>
      <p:pic>
        <p:nvPicPr>
          <p:cNvPr id="34834" name="Picture 18" descr="http://www.basicoconestilo.com/wp-content/uploads/2012/01/columna-michel-post.jpg"/>
          <p:cNvPicPr>
            <a:picLocks noChangeAspect="1" noChangeArrowheads="1"/>
          </p:cNvPicPr>
          <p:nvPr/>
        </p:nvPicPr>
        <p:blipFill>
          <a:blip r:embed="rId11" cstate="print"/>
          <a:srcRect/>
          <a:stretch>
            <a:fillRect/>
          </a:stretch>
        </p:blipFill>
        <p:spPr bwMode="auto">
          <a:xfrm>
            <a:off x="611560" y="4214819"/>
            <a:ext cx="1240305" cy="827274"/>
          </a:xfrm>
          <a:prstGeom prst="rect">
            <a:avLst/>
          </a:prstGeom>
          <a:noFill/>
        </p:spPr>
      </p:pic>
      <p:pic>
        <p:nvPicPr>
          <p:cNvPr id="34836" name="Picture 20" descr="http://2.bp.blogspot.com/-2DJeK9fMLFI/T2TZdq_886I/AAAAAAAAAcw/0e2ADVnZy00/s1600/lenguaje.jpg"/>
          <p:cNvPicPr>
            <a:picLocks noChangeAspect="1" noChangeArrowheads="1"/>
          </p:cNvPicPr>
          <p:nvPr/>
        </p:nvPicPr>
        <p:blipFill>
          <a:blip r:embed="rId12" cstate="print"/>
          <a:srcRect/>
          <a:stretch>
            <a:fillRect/>
          </a:stretch>
        </p:blipFill>
        <p:spPr bwMode="auto">
          <a:xfrm>
            <a:off x="785786" y="5643578"/>
            <a:ext cx="857224" cy="818736"/>
          </a:xfrm>
          <a:prstGeom prst="rect">
            <a:avLst/>
          </a:prstGeom>
          <a:noFill/>
        </p:spPr>
      </p:pic>
      <p:pic>
        <p:nvPicPr>
          <p:cNvPr id="34838" name="Picture 22" descr="https://encrypted-tbn2.gstatic.com/images?q=tbn:ANd9GcQKG1tS0HreBVxgh_1iBHMXewp8j6MZ_nCh72y85_fxDhXTP2tCVA"/>
          <p:cNvPicPr>
            <a:picLocks noChangeAspect="1" noChangeArrowheads="1"/>
          </p:cNvPicPr>
          <p:nvPr/>
        </p:nvPicPr>
        <p:blipFill>
          <a:blip r:embed="rId13" cstate="print"/>
          <a:srcRect/>
          <a:stretch>
            <a:fillRect/>
          </a:stretch>
        </p:blipFill>
        <p:spPr bwMode="auto">
          <a:xfrm>
            <a:off x="1285852" y="1142984"/>
            <a:ext cx="1180874" cy="785818"/>
          </a:xfrm>
          <a:prstGeom prst="rect">
            <a:avLst/>
          </a:prstGeom>
          <a:noFill/>
        </p:spPr>
      </p:pic>
      <p:pic>
        <p:nvPicPr>
          <p:cNvPr id="34840" name="Picture 24" descr="https://encrypted-tbn1.gstatic.com/images?q=tbn:ANd9GcRUsSMYBOkxqLYoqZXCKXD1QCMLYhNnSeAzHczOtpi_AXYHZlQ7-A"/>
          <p:cNvPicPr>
            <a:picLocks noChangeAspect="1" noChangeArrowheads="1"/>
          </p:cNvPicPr>
          <p:nvPr/>
        </p:nvPicPr>
        <p:blipFill>
          <a:blip r:embed="rId14" cstate="print"/>
          <a:srcRect/>
          <a:stretch>
            <a:fillRect/>
          </a:stretch>
        </p:blipFill>
        <p:spPr bwMode="auto">
          <a:xfrm>
            <a:off x="2857488" y="428604"/>
            <a:ext cx="1138228" cy="834121"/>
          </a:xfrm>
          <a:prstGeom prst="rect">
            <a:avLst/>
          </a:prstGeom>
          <a:noFill/>
        </p:spPr>
      </p:pic>
      <p:pic>
        <p:nvPicPr>
          <p:cNvPr id="34842" name="Picture 26" descr="http://4.bp.blogspot.com/-uGmIlVPskyM/TY9gdWe-pkI/AAAAAAAACA0/b8ESHIk7PG8/s1600/Image4245.gif"/>
          <p:cNvPicPr>
            <a:picLocks noChangeAspect="1" noChangeArrowheads="1"/>
          </p:cNvPicPr>
          <p:nvPr/>
        </p:nvPicPr>
        <p:blipFill>
          <a:blip r:embed="rId15" cstate="print"/>
          <a:srcRect/>
          <a:stretch>
            <a:fillRect/>
          </a:stretch>
        </p:blipFill>
        <p:spPr bwMode="auto">
          <a:xfrm>
            <a:off x="4857752" y="285728"/>
            <a:ext cx="1143008" cy="900868"/>
          </a:xfrm>
          <a:prstGeom prst="rect">
            <a:avLst/>
          </a:prstGeom>
          <a:noFill/>
        </p:spPr>
      </p:pic>
      <p:pic>
        <p:nvPicPr>
          <p:cNvPr id="34844" name="Picture 28" descr="http://www.edukanda.es/mediatecaweb/data/zip/1088/images/pic002_6.jpg"/>
          <p:cNvPicPr>
            <a:picLocks noChangeAspect="1" noChangeArrowheads="1"/>
          </p:cNvPicPr>
          <p:nvPr/>
        </p:nvPicPr>
        <p:blipFill>
          <a:blip r:embed="rId16" cstate="print"/>
          <a:srcRect/>
          <a:stretch>
            <a:fillRect/>
          </a:stretch>
        </p:blipFill>
        <p:spPr bwMode="auto">
          <a:xfrm>
            <a:off x="6929454" y="857232"/>
            <a:ext cx="1214446" cy="809651"/>
          </a:xfrm>
          <a:prstGeom prst="rect">
            <a:avLst/>
          </a:prstGeom>
          <a:noFill/>
        </p:spPr>
      </p:pic>
      <p:cxnSp>
        <p:nvCxnSpPr>
          <p:cNvPr id="26" name="25 Conector curvado"/>
          <p:cNvCxnSpPr>
            <a:stCxn id="34820" idx="0"/>
            <a:endCxn id="16" idx="2"/>
          </p:cNvCxnSpPr>
          <p:nvPr/>
        </p:nvCxnSpPr>
        <p:spPr>
          <a:xfrm rot="5400000" flipH="1" flipV="1">
            <a:off x="4350788" y="4422234"/>
            <a:ext cx="867019" cy="146910"/>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curvado"/>
          <p:cNvCxnSpPr>
            <a:endCxn id="8" idx="1"/>
          </p:cNvCxnSpPr>
          <p:nvPr/>
        </p:nvCxnSpPr>
        <p:spPr>
          <a:xfrm rot="5400000" flipH="1" flipV="1">
            <a:off x="5782058" y="5139124"/>
            <a:ext cx="651718" cy="357190"/>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Forma"/>
          <p:cNvCxnSpPr>
            <a:stCxn id="8" idx="0"/>
            <a:endCxn id="34826" idx="1"/>
          </p:cNvCxnSpPr>
          <p:nvPr/>
        </p:nvCxnSpPr>
        <p:spPr>
          <a:xfrm rot="5400000" flipH="1" flipV="1">
            <a:off x="7029552" y="4296116"/>
            <a:ext cx="476912" cy="391356"/>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Forma"/>
          <p:cNvCxnSpPr>
            <a:stCxn id="8" idx="2"/>
            <a:endCxn id="34828" idx="1"/>
          </p:cNvCxnSpPr>
          <p:nvPr/>
        </p:nvCxnSpPr>
        <p:spPr>
          <a:xfrm rot="16200000" flipH="1">
            <a:off x="6875876" y="5449924"/>
            <a:ext cx="607223" cy="214314"/>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curvado"/>
          <p:cNvCxnSpPr>
            <a:stCxn id="34820" idx="1"/>
            <a:endCxn id="14" idx="3"/>
          </p:cNvCxnSpPr>
          <p:nvPr/>
        </p:nvCxnSpPr>
        <p:spPr>
          <a:xfrm rot="10800000">
            <a:off x="3071802" y="3943445"/>
            <a:ext cx="428628" cy="1592977"/>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curvado"/>
          <p:cNvCxnSpPr>
            <a:stCxn id="34820" idx="1"/>
            <a:endCxn id="13" idx="3"/>
          </p:cNvCxnSpPr>
          <p:nvPr/>
        </p:nvCxnSpPr>
        <p:spPr>
          <a:xfrm rot="10800000" flipV="1">
            <a:off x="3143240" y="5536420"/>
            <a:ext cx="357190" cy="335849"/>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Forma"/>
          <p:cNvCxnSpPr>
            <a:stCxn id="14" idx="0"/>
            <a:endCxn id="34832" idx="3"/>
          </p:cNvCxnSpPr>
          <p:nvPr/>
        </p:nvCxnSpPr>
        <p:spPr>
          <a:xfrm rot="16200000" flipV="1">
            <a:off x="1892451" y="3002549"/>
            <a:ext cx="572752" cy="785818"/>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curvado"/>
          <p:cNvCxnSpPr>
            <a:stCxn id="14" idx="2"/>
            <a:endCxn id="34834" idx="3"/>
          </p:cNvCxnSpPr>
          <p:nvPr/>
        </p:nvCxnSpPr>
        <p:spPr>
          <a:xfrm rot="5400000">
            <a:off x="2000100" y="4056820"/>
            <a:ext cx="423402" cy="719871"/>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Forma"/>
          <p:cNvCxnSpPr>
            <a:stCxn id="13" idx="2"/>
            <a:endCxn id="34836" idx="3"/>
          </p:cNvCxnSpPr>
          <p:nvPr/>
        </p:nvCxnSpPr>
        <p:spPr>
          <a:xfrm rot="5400000" flipH="1">
            <a:off x="2102625" y="5593331"/>
            <a:ext cx="80934" cy="1000164"/>
          </a:xfrm>
          <a:prstGeom prst="curvedConnector4">
            <a:avLst>
              <a:gd name="adj1" fmla="val -282452"/>
              <a:gd name="adj2" fmla="val 74999"/>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curvado"/>
          <p:cNvCxnSpPr>
            <a:stCxn id="16" idx="0"/>
          </p:cNvCxnSpPr>
          <p:nvPr/>
        </p:nvCxnSpPr>
        <p:spPr>
          <a:xfrm rot="5400000" flipH="1" flipV="1">
            <a:off x="4659897" y="3341104"/>
            <a:ext cx="395711" cy="1588"/>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Forma"/>
          <p:cNvCxnSpPr>
            <a:stCxn id="34822" idx="0"/>
          </p:cNvCxnSpPr>
          <p:nvPr/>
        </p:nvCxnSpPr>
        <p:spPr>
          <a:xfrm rot="16200000" flipV="1">
            <a:off x="3284716" y="1144384"/>
            <a:ext cx="395710" cy="1964545"/>
          </a:xfrm>
          <a:prstGeom prst="curved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curvado"/>
          <p:cNvCxnSpPr>
            <a:stCxn id="34822" idx="0"/>
            <a:endCxn id="34844" idx="2"/>
          </p:cNvCxnSpPr>
          <p:nvPr/>
        </p:nvCxnSpPr>
        <p:spPr>
          <a:xfrm rot="5400000" flipH="1" flipV="1">
            <a:off x="5671946" y="459781"/>
            <a:ext cx="657629" cy="3071834"/>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Forma"/>
          <p:cNvCxnSpPr>
            <a:stCxn id="34822" idx="0"/>
          </p:cNvCxnSpPr>
          <p:nvPr/>
        </p:nvCxnSpPr>
        <p:spPr>
          <a:xfrm rot="16200000" flipV="1">
            <a:off x="3606187" y="1465855"/>
            <a:ext cx="1110090" cy="607223"/>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Forma"/>
          <p:cNvCxnSpPr>
            <a:endCxn id="34842" idx="2"/>
          </p:cNvCxnSpPr>
          <p:nvPr/>
        </p:nvCxnSpPr>
        <p:spPr>
          <a:xfrm rot="5400000" flipH="1" flipV="1">
            <a:off x="4379492" y="1236228"/>
            <a:ext cx="1099396" cy="1000132"/>
          </a:xfrm>
          <a:prstGeom prst="curvedConnector3">
            <a:avLst>
              <a:gd name="adj1" fmla="val 50000"/>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779912" y="1916832"/>
            <a:ext cx="1530051" cy="400110"/>
          </a:xfrm>
          <a:prstGeom prst="rect">
            <a:avLst/>
          </a:prstGeom>
          <a:noFill/>
        </p:spPr>
        <p:txBody>
          <a:bodyPr wrap="square" rtlCol="0">
            <a:spAutoFit/>
          </a:bodyPr>
          <a:lstStyle/>
          <a:p>
            <a:pPr algn="ctr"/>
            <a:r>
              <a:rPr lang="es-EC" sz="2000" dirty="0" smtClean="0">
                <a:latin typeface="Freestyle Script" pitchFamily="66" charset="0"/>
              </a:rPr>
              <a:t>características</a:t>
            </a:r>
            <a:endParaRPr lang="es-EC" sz="2000" dirty="0">
              <a:latin typeface="Freestyle Script" pitchFamily="66" charset="0"/>
            </a:endParaRPr>
          </a:p>
        </p:txBody>
      </p:sp>
      <p:sp>
        <p:nvSpPr>
          <p:cNvPr id="37" name="36 CuadroTexto"/>
          <p:cNvSpPr txBox="1"/>
          <p:nvPr/>
        </p:nvSpPr>
        <p:spPr>
          <a:xfrm>
            <a:off x="1259632" y="1916832"/>
            <a:ext cx="1530051" cy="400110"/>
          </a:xfrm>
          <a:prstGeom prst="rect">
            <a:avLst/>
          </a:prstGeom>
          <a:noFill/>
        </p:spPr>
        <p:txBody>
          <a:bodyPr wrap="square" rtlCol="0">
            <a:spAutoFit/>
          </a:bodyPr>
          <a:lstStyle/>
          <a:p>
            <a:pPr algn="ctr"/>
            <a:r>
              <a:rPr lang="es-EC" sz="2000" dirty="0" smtClean="0">
                <a:latin typeface="Freestyle Script" pitchFamily="66" charset="0"/>
              </a:rPr>
              <a:t>Individual - colectiva</a:t>
            </a:r>
            <a:endParaRPr lang="es-EC" sz="2000" dirty="0">
              <a:latin typeface="Freestyle Script" pitchFamily="66" charset="0"/>
            </a:endParaRPr>
          </a:p>
        </p:txBody>
      </p:sp>
      <p:sp>
        <p:nvSpPr>
          <p:cNvPr id="39" name="38 CuadroTexto"/>
          <p:cNvSpPr txBox="1"/>
          <p:nvPr/>
        </p:nvSpPr>
        <p:spPr>
          <a:xfrm>
            <a:off x="2627784" y="1052736"/>
            <a:ext cx="1530051" cy="707886"/>
          </a:xfrm>
          <a:prstGeom prst="rect">
            <a:avLst/>
          </a:prstGeom>
          <a:noFill/>
        </p:spPr>
        <p:txBody>
          <a:bodyPr wrap="square" rtlCol="0">
            <a:spAutoFit/>
          </a:bodyPr>
          <a:lstStyle/>
          <a:p>
            <a:pPr algn="ctr"/>
            <a:r>
              <a:rPr lang="es-EC" sz="2000" dirty="0" smtClean="0">
                <a:latin typeface="Freestyle Script" pitchFamily="66" charset="0"/>
              </a:rPr>
              <a:t>Expresa sentimientos, etc.</a:t>
            </a:r>
            <a:endParaRPr lang="es-EC" sz="2000" dirty="0">
              <a:latin typeface="Freestyle Script" pitchFamily="66" charset="0"/>
            </a:endParaRPr>
          </a:p>
        </p:txBody>
      </p:sp>
      <p:sp>
        <p:nvSpPr>
          <p:cNvPr id="41" name="40 CuadroTexto"/>
          <p:cNvSpPr txBox="1"/>
          <p:nvPr/>
        </p:nvSpPr>
        <p:spPr>
          <a:xfrm>
            <a:off x="4644008" y="980728"/>
            <a:ext cx="1530051" cy="707886"/>
          </a:xfrm>
          <a:prstGeom prst="rect">
            <a:avLst/>
          </a:prstGeom>
          <a:noFill/>
        </p:spPr>
        <p:txBody>
          <a:bodyPr wrap="square" rtlCol="0">
            <a:spAutoFit/>
          </a:bodyPr>
          <a:lstStyle/>
          <a:p>
            <a:pPr algn="ctr"/>
            <a:r>
              <a:rPr lang="es-EC" sz="2000" dirty="0" smtClean="0">
                <a:latin typeface="Freestyle Script" pitchFamily="66" charset="0"/>
              </a:rPr>
              <a:t>Referencial</a:t>
            </a:r>
          </a:p>
          <a:p>
            <a:pPr algn="ctr"/>
            <a:r>
              <a:rPr lang="es-EC" sz="2000" dirty="0" smtClean="0">
                <a:latin typeface="Freestyle Script" pitchFamily="66" charset="0"/>
              </a:rPr>
              <a:t> recibe-transmite</a:t>
            </a:r>
            <a:endParaRPr lang="es-EC" sz="2000" dirty="0">
              <a:latin typeface="Freestyle Script" pitchFamily="66" charset="0"/>
            </a:endParaRPr>
          </a:p>
        </p:txBody>
      </p:sp>
      <p:sp>
        <p:nvSpPr>
          <p:cNvPr id="43" name="42 CuadroTexto"/>
          <p:cNvSpPr txBox="1"/>
          <p:nvPr/>
        </p:nvSpPr>
        <p:spPr>
          <a:xfrm>
            <a:off x="6804248" y="692696"/>
            <a:ext cx="1728192" cy="1323439"/>
          </a:xfrm>
          <a:prstGeom prst="rect">
            <a:avLst/>
          </a:prstGeom>
          <a:noFill/>
        </p:spPr>
        <p:txBody>
          <a:bodyPr wrap="square" rtlCol="0">
            <a:spAutoFit/>
          </a:bodyPr>
          <a:lstStyle/>
          <a:p>
            <a:pPr algn="ctr"/>
            <a:r>
              <a:rPr lang="es-EC" sz="2000" dirty="0" smtClean="0">
                <a:latin typeface="Freestyle Script" pitchFamily="66" charset="0"/>
              </a:rPr>
              <a:t>Organiza ideas</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Estructurar información</a:t>
            </a:r>
            <a:endParaRPr lang="es-EC" sz="2000" dirty="0">
              <a:latin typeface="Freestyle Script" pitchFamily="66" charset="0"/>
            </a:endParaRPr>
          </a:p>
        </p:txBody>
      </p:sp>
      <p:sp>
        <p:nvSpPr>
          <p:cNvPr id="44" name="43 CuadroTexto"/>
          <p:cNvSpPr txBox="1"/>
          <p:nvPr/>
        </p:nvSpPr>
        <p:spPr>
          <a:xfrm>
            <a:off x="7308304" y="3501008"/>
            <a:ext cx="1530051" cy="400110"/>
          </a:xfrm>
          <a:prstGeom prst="rect">
            <a:avLst/>
          </a:prstGeom>
          <a:noFill/>
        </p:spPr>
        <p:txBody>
          <a:bodyPr wrap="square" rtlCol="0">
            <a:spAutoFit/>
          </a:bodyPr>
          <a:lstStyle/>
          <a:p>
            <a:pPr algn="ctr"/>
            <a:r>
              <a:rPr lang="es-EC" sz="2000" dirty="0" smtClean="0">
                <a:latin typeface="Freestyle Script" pitchFamily="66" charset="0"/>
              </a:rPr>
              <a:t>Imágenes o señas</a:t>
            </a:r>
            <a:endParaRPr lang="es-EC" sz="2000" dirty="0">
              <a:latin typeface="Freestyle Script" pitchFamily="66" charset="0"/>
            </a:endParaRPr>
          </a:p>
        </p:txBody>
      </p:sp>
      <p:sp>
        <p:nvSpPr>
          <p:cNvPr id="45" name="44 CuadroTexto"/>
          <p:cNvSpPr txBox="1"/>
          <p:nvPr/>
        </p:nvSpPr>
        <p:spPr>
          <a:xfrm>
            <a:off x="7380312" y="6237312"/>
            <a:ext cx="1530051" cy="400110"/>
          </a:xfrm>
          <a:prstGeom prst="rect">
            <a:avLst/>
          </a:prstGeom>
          <a:noFill/>
        </p:spPr>
        <p:txBody>
          <a:bodyPr wrap="square" rtlCol="0">
            <a:spAutoFit/>
          </a:bodyPr>
          <a:lstStyle/>
          <a:p>
            <a:pPr algn="ctr"/>
            <a:r>
              <a:rPr lang="es-EC" sz="2000" dirty="0" smtClean="0">
                <a:latin typeface="Freestyle Script" pitchFamily="66" charset="0"/>
              </a:rPr>
              <a:t>sonidos</a:t>
            </a:r>
            <a:endParaRPr lang="es-EC" sz="2000" dirty="0">
              <a:latin typeface="Freestyle Script" pitchFamily="66" charset="0"/>
            </a:endParaRPr>
          </a:p>
        </p:txBody>
      </p:sp>
      <p:sp>
        <p:nvSpPr>
          <p:cNvPr id="46" name="45 CuadroTexto"/>
          <p:cNvSpPr txBox="1"/>
          <p:nvPr/>
        </p:nvSpPr>
        <p:spPr>
          <a:xfrm>
            <a:off x="539552" y="2420888"/>
            <a:ext cx="1530051" cy="2862322"/>
          </a:xfrm>
          <a:prstGeom prst="rect">
            <a:avLst/>
          </a:prstGeom>
          <a:noFill/>
        </p:spPr>
        <p:txBody>
          <a:bodyPr wrap="square" rtlCol="0">
            <a:spAutoFit/>
          </a:bodyPr>
          <a:lstStyle/>
          <a:p>
            <a:pPr algn="ctr"/>
            <a:r>
              <a:rPr lang="es-EC" sz="2000" dirty="0" smtClean="0">
                <a:latin typeface="Freestyle Script" pitchFamily="66" charset="0"/>
              </a:rPr>
              <a:t>Palabras, </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frases sencillas</a:t>
            </a:r>
          </a:p>
          <a:p>
            <a:pPr algn="ctr"/>
            <a:endParaRPr lang="es-EC" sz="2000" dirty="0" smtClean="0">
              <a:latin typeface="Freestyle Script" pitchFamily="66" charset="0"/>
            </a:endParaRPr>
          </a:p>
          <a:p>
            <a:pPr algn="ctr"/>
            <a:r>
              <a:rPr lang="es-EC" sz="2000" dirty="0" smtClean="0">
                <a:latin typeface="Freestyle Script" pitchFamily="66" charset="0"/>
              </a:rPr>
              <a:t>Sustantivos</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Frases completas</a:t>
            </a:r>
            <a:endParaRPr lang="es-EC" sz="2000" dirty="0" smtClean="0">
              <a:latin typeface="Freestyle Script" pitchFamily="66" charset="0"/>
            </a:endParaRPr>
          </a:p>
        </p:txBody>
      </p:sp>
      <p:sp>
        <p:nvSpPr>
          <p:cNvPr id="48" name="47 CuadroTexto"/>
          <p:cNvSpPr txBox="1"/>
          <p:nvPr/>
        </p:nvSpPr>
        <p:spPr>
          <a:xfrm>
            <a:off x="395536" y="5445224"/>
            <a:ext cx="1656184" cy="1323439"/>
          </a:xfrm>
          <a:prstGeom prst="rect">
            <a:avLst/>
          </a:prstGeom>
          <a:noFill/>
        </p:spPr>
        <p:txBody>
          <a:bodyPr wrap="square" rtlCol="0">
            <a:spAutoFit/>
          </a:bodyPr>
          <a:lstStyle/>
          <a:p>
            <a:pPr algn="ctr"/>
            <a:r>
              <a:rPr lang="es-EC" sz="2000" dirty="0" smtClean="0">
                <a:latin typeface="Freestyle Script" pitchFamily="66" charset="0"/>
              </a:rPr>
              <a:t>Primario </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desarrollo intelectual</a:t>
            </a:r>
            <a:endParaRPr lang="es-EC" sz="20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85728"/>
            <a:ext cx="1877412" cy="571504"/>
          </a:xfrm>
          <a:prstGeom prst="rect">
            <a:avLst/>
          </a:prstGeom>
          <a:noFill/>
          <a:ln w="9525">
            <a:noFill/>
            <a:miter lim="800000"/>
            <a:headEnd/>
            <a:tailEnd/>
          </a:ln>
        </p:spPr>
      </p:pic>
      <p:sp>
        <p:nvSpPr>
          <p:cNvPr id="4" name="3 CuadroTexto"/>
          <p:cNvSpPr txBox="1"/>
          <p:nvPr/>
        </p:nvSpPr>
        <p:spPr>
          <a:xfrm>
            <a:off x="2643174" y="1285860"/>
            <a:ext cx="2857520" cy="892552"/>
          </a:xfrm>
          <a:prstGeom prst="rect">
            <a:avLst/>
          </a:prstGeom>
          <a:noFill/>
        </p:spPr>
        <p:txBody>
          <a:bodyPr wrap="square" rtlCol="0">
            <a:spAutoFit/>
          </a:bodyPr>
          <a:lstStyle/>
          <a:p>
            <a:pPr algn="ctr"/>
            <a:r>
              <a:rPr lang="es-EC" sz="3200" dirty="0" smtClean="0">
                <a:latin typeface="Freestyle Script" pitchFamily="66" charset="0"/>
              </a:rPr>
              <a:t>Organización Fonética</a:t>
            </a:r>
          </a:p>
          <a:p>
            <a:pPr algn="ctr"/>
            <a:r>
              <a:rPr lang="es-EC" sz="2000" dirty="0" smtClean="0">
                <a:latin typeface="Freestyle Script" pitchFamily="66" charset="0"/>
              </a:rPr>
              <a:t>Fonemas, balbuceos sonidos guturales</a:t>
            </a:r>
            <a:endParaRPr lang="es-EC" sz="2000" dirty="0">
              <a:latin typeface="Freestyle Script" pitchFamily="66" charset="0"/>
            </a:endParaRPr>
          </a:p>
        </p:txBody>
      </p:sp>
      <p:sp>
        <p:nvSpPr>
          <p:cNvPr id="8" name="7 Llamada de flecha cuádruple"/>
          <p:cNvSpPr/>
          <p:nvPr/>
        </p:nvSpPr>
        <p:spPr>
          <a:xfrm>
            <a:off x="2285984" y="2285992"/>
            <a:ext cx="3571900" cy="2571768"/>
          </a:xfrm>
          <a:prstGeom prst="quadArrowCallout">
            <a:avLst>
              <a:gd name="adj1" fmla="val 3431"/>
              <a:gd name="adj2" fmla="val 17438"/>
              <a:gd name="adj3" fmla="val 14205"/>
              <a:gd name="adj4" fmla="val 52433"/>
            </a:avLst>
          </a:prstGeom>
          <a:solidFill>
            <a:srgbClr val="D24AA5"/>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smtClean="0">
                <a:solidFill>
                  <a:schemeClr val="tx1"/>
                </a:solidFill>
                <a:latin typeface="Freestyle Script" pitchFamily="66" charset="0"/>
              </a:rPr>
              <a:t>Construcción del Lenguaje</a:t>
            </a:r>
            <a:endParaRPr lang="es-EC" sz="3600" dirty="0">
              <a:solidFill>
                <a:schemeClr val="tx1"/>
              </a:solidFill>
              <a:latin typeface="Freestyle Script" pitchFamily="66" charset="0"/>
            </a:endParaRPr>
          </a:p>
        </p:txBody>
      </p:sp>
      <p:sp>
        <p:nvSpPr>
          <p:cNvPr id="10" name="9 CuadroTexto"/>
          <p:cNvSpPr txBox="1"/>
          <p:nvPr/>
        </p:nvSpPr>
        <p:spPr>
          <a:xfrm>
            <a:off x="500034" y="3066162"/>
            <a:ext cx="2071702" cy="1384995"/>
          </a:xfrm>
          <a:prstGeom prst="rect">
            <a:avLst/>
          </a:prstGeom>
          <a:noFill/>
        </p:spPr>
        <p:txBody>
          <a:bodyPr wrap="square" rtlCol="0">
            <a:spAutoFit/>
          </a:bodyPr>
          <a:lstStyle/>
          <a:p>
            <a:pPr algn="ctr"/>
            <a:r>
              <a:rPr lang="es-EC" sz="3200" dirty="0" smtClean="0">
                <a:latin typeface="Freestyle Script" pitchFamily="66" charset="0"/>
              </a:rPr>
              <a:t>Organización </a:t>
            </a:r>
            <a:r>
              <a:rPr lang="es-EC" sz="3200" dirty="0" err="1" smtClean="0">
                <a:latin typeface="Freestyle Script" pitchFamily="66" charset="0"/>
              </a:rPr>
              <a:t>Psico</a:t>
            </a:r>
            <a:r>
              <a:rPr lang="es-EC" sz="3200" dirty="0" smtClean="0">
                <a:latin typeface="Freestyle Script" pitchFamily="66" charset="0"/>
              </a:rPr>
              <a:t> – afectiva</a:t>
            </a:r>
          </a:p>
          <a:p>
            <a:pPr algn="ctr"/>
            <a:r>
              <a:rPr lang="es-EC" sz="2000" dirty="0" smtClean="0">
                <a:latin typeface="Freestyle Script" pitchFamily="66" charset="0"/>
              </a:rPr>
              <a:t>Comunicación, expresión</a:t>
            </a:r>
            <a:endParaRPr lang="es-EC" sz="2000" dirty="0">
              <a:latin typeface="Freestyle Script" pitchFamily="66" charset="0"/>
            </a:endParaRPr>
          </a:p>
        </p:txBody>
      </p:sp>
      <p:sp>
        <p:nvSpPr>
          <p:cNvPr id="11" name="10 CuadroTexto"/>
          <p:cNvSpPr txBox="1"/>
          <p:nvPr/>
        </p:nvSpPr>
        <p:spPr>
          <a:xfrm>
            <a:off x="6000760" y="2994724"/>
            <a:ext cx="2786082" cy="892552"/>
          </a:xfrm>
          <a:prstGeom prst="rect">
            <a:avLst/>
          </a:prstGeom>
          <a:noFill/>
        </p:spPr>
        <p:txBody>
          <a:bodyPr wrap="square" rtlCol="0">
            <a:spAutoFit/>
          </a:bodyPr>
          <a:lstStyle/>
          <a:p>
            <a:pPr algn="ctr"/>
            <a:r>
              <a:rPr lang="es-EC" sz="3200" dirty="0" smtClean="0">
                <a:latin typeface="Freestyle Script" pitchFamily="66" charset="0"/>
              </a:rPr>
              <a:t>Organización Semántica</a:t>
            </a:r>
          </a:p>
          <a:p>
            <a:pPr algn="ctr"/>
            <a:r>
              <a:rPr lang="es-EC" sz="2000" dirty="0" smtClean="0">
                <a:latin typeface="Freestyle Script" pitchFamily="66" charset="0"/>
              </a:rPr>
              <a:t>Significado palabras</a:t>
            </a:r>
            <a:endParaRPr lang="es-EC" sz="2000" dirty="0">
              <a:latin typeface="Freestyle Script" pitchFamily="66" charset="0"/>
            </a:endParaRPr>
          </a:p>
        </p:txBody>
      </p:sp>
      <p:sp>
        <p:nvSpPr>
          <p:cNvPr id="12" name="11 CuadroTexto"/>
          <p:cNvSpPr txBox="1"/>
          <p:nvPr/>
        </p:nvSpPr>
        <p:spPr>
          <a:xfrm>
            <a:off x="2643174" y="5000636"/>
            <a:ext cx="2786082" cy="1384995"/>
          </a:xfrm>
          <a:prstGeom prst="rect">
            <a:avLst/>
          </a:prstGeom>
          <a:noFill/>
        </p:spPr>
        <p:txBody>
          <a:bodyPr wrap="square" rtlCol="0">
            <a:spAutoFit/>
          </a:bodyPr>
          <a:lstStyle/>
          <a:p>
            <a:pPr algn="ctr"/>
            <a:r>
              <a:rPr lang="es-EC" sz="3200" dirty="0" smtClean="0">
                <a:latin typeface="Freestyle Script" pitchFamily="66" charset="0"/>
              </a:rPr>
              <a:t>Organización gramática o morfosintáctica</a:t>
            </a:r>
          </a:p>
          <a:p>
            <a:pPr algn="ctr"/>
            <a:r>
              <a:rPr lang="es-EC" sz="2000" dirty="0" smtClean="0">
                <a:latin typeface="Freestyle Script" pitchFamily="66" charset="0"/>
              </a:rPr>
              <a:t>Construcción de las frases</a:t>
            </a:r>
            <a:endParaRPr lang="es-EC" sz="2000" dirty="0">
              <a:latin typeface="Freestyle Script" pitchFamily="66" charset="0"/>
            </a:endParaRPr>
          </a:p>
        </p:txBody>
      </p:sp>
      <p:sp>
        <p:nvSpPr>
          <p:cNvPr id="22" name="21 CuadroTexto"/>
          <p:cNvSpPr txBox="1"/>
          <p:nvPr/>
        </p:nvSpPr>
        <p:spPr>
          <a:xfrm>
            <a:off x="6072198" y="4643446"/>
            <a:ext cx="1785950" cy="1015663"/>
          </a:xfrm>
          <a:prstGeom prst="rect">
            <a:avLst/>
          </a:prstGeom>
          <a:noFill/>
        </p:spPr>
        <p:txBody>
          <a:bodyPr wrap="square" rtlCol="0">
            <a:spAutoFit/>
          </a:bodyPr>
          <a:lstStyle/>
          <a:p>
            <a:pPr algn="ctr"/>
            <a:r>
              <a:rPr lang="es-EC" sz="2000" dirty="0" smtClean="0">
                <a:latin typeface="Freestyle Script" pitchFamily="66" charset="0"/>
              </a:rPr>
              <a:t>P. pre léxico: </a:t>
            </a:r>
          </a:p>
          <a:p>
            <a:pPr algn="ctr"/>
            <a:r>
              <a:rPr lang="es-EC" sz="2000" dirty="0">
                <a:latin typeface="Freestyle Script" pitchFamily="66" charset="0"/>
              </a:rPr>
              <a:t>P</a:t>
            </a:r>
            <a:r>
              <a:rPr lang="es-EC" sz="2000" dirty="0" smtClean="0">
                <a:latin typeface="Freestyle Script" pitchFamily="66" charset="0"/>
              </a:rPr>
              <a:t>. </a:t>
            </a:r>
            <a:r>
              <a:rPr lang="es-EC" sz="2000" dirty="0">
                <a:latin typeface="Freestyle Script" pitchFamily="66" charset="0"/>
              </a:rPr>
              <a:t>d</a:t>
            </a:r>
            <a:r>
              <a:rPr lang="es-EC" sz="2000" dirty="0" smtClean="0">
                <a:latin typeface="Freestyle Script" pitchFamily="66" charset="0"/>
              </a:rPr>
              <a:t>e Símbolos Léxicos</a:t>
            </a:r>
          </a:p>
          <a:p>
            <a:pPr algn="ctr"/>
            <a:r>
              <a:rPr lang="es-EC" sz="2000" dirty="0" smtClean="0">
                <a:latin typeface="Freestyle Script" pitchFamily="66" charset="0"/>
              </a:rPr>
              <a:t>P. </a:t>
            </a:r>
            <a:r>
              <a:rPr lang="es-EC" sz="2000" dirty="0">
                <a:latin typeface="Freestyle Script" pitchFamily="66" charset="0"/>
              </a:rPr>
              <a:t>d</a:t>
            </a:r>
            <a:r>
              <a:rPr lang="es-EC" sz="2000" dirty="0" smtClean="0">
                <a:latin typeface="Freestyle Script" pitchFamily="66" charset="0"/>
              </a:rPr>
              <a:t>e Frase Semántica</a:t>
            </a:r>
            <a:endParaRPr lang="es-EC" sz="2000" dirty="0">
              <a:latin typeface="Freestyle Script" pitchFamily="66" charset="0"/>
            </a:endParaRPr>
          </a:p>
        </p:txBody>
      </p:sp>
      <p:cxnSp>
        <p:nvCxnSpPr>
          <p:cNvPr id="24" name="23 Conector curvado"/>
          <p:cNvCxnSpPr>
            <a:endCxn id="22" idx="0"/>
          </p:cNvCxnSpPr>
          <p:nvPr/>
        </p:nvCxnSpPr>
        <p:spPr>
          <a:xfrm rot="5400000">
            <a:off x="6840158" y="4054084"/>
            <a:ext cx="714378" cy="464347"/>
          </a:xfrm>
          <a:prstGeom prst="curvedConnector3">
            <a:avLst>
              <a:gd name="adj1" fmla="val 50000"/>
            </a:avLst>
          </a:prstGeom>
          <a:ln w="38100">
            <a:solidFill>
              <a:srgbClr val="D24AA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4"/>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14290"/>
            <a:ext cx="1877412" cy="571504"/>
          </a:xfrm>
          <a:prstGeom prst="rect">
            <a:avLst/>
          </a:prstGeom>
          <a:noFill/>
          <a:ln w="9525">
            <a:noFill/>
            <a:miter lim="800000"/>
            <a:headEnd/>
            <a:tailEnd/>
          </a:ln>
        </p:spPr>
      </p:pic>
      <p:sp>
        <p:nvSpPr>
          <p:cNvPr id="4" name="3 CuadroTexto"/>
          <p:cNvSpPr txBox="1"/>
          <p:nvPr/>
        </p:nvSpPr>
        <p:spPr>
          <a:xfrm>
            <a:off x="500034" y="1357298"/>
            <a:ext cx="2857520" cy="861774"/>
          </a:xfrm>
          <a:prstGeom prst="rect">
            <a:avLst/>
          </a:prstGeom>
          <a:noFill/>
        </p:spPr>
        <p:txBody>
          <a:bodyPr wrap="square" rtlCol="0">
            <a:spAutoFit/>
          </a:bodyPr>
          <a:lstStyle/>
          <a:p>
            <a:pPr algn="ctr"/>
            <a:r>
              <a:rPr lang="es-EC" sz="3200" dirty="0" smtClean="0">
                <a:latin typeface="Freestyle Script" pitchFamily="66" charset="0"/>
              </a:rPr>
              <a:t>Representativa</a:t>
            </a:r>
          </a:p>
          <a:p>
            <a:pPr algn="ctr"/>
            <a:r>
              <a:rPr lang="es-EC" dirty="0" smtClean="0">
                <a:latin typeface="Freestyle Script" pitchFamily="66" charset="0"/>
              </a:rPr>
              <a:t>Emisor receptor conversación clara</a:t>
            </a:r>
            <a:endParaRPr lang="es-EC" dirty="0">
              <a:latin typeface="Freestyle Script" pitchFamily="66" charset="0"/>
            </a:endParaRPr>
          </a:p>
        </p:txBody>
      </p:sp>
      <p:sp>
        <p:nvSpPr>
          <p:cNvPr id="6" name="5 CuadroTexto"/>
          <p:cNvSpPr txBox="1"/>
          <p:nvPr/>
        </p:nvSpPr>
        <p:spPr>
          <a:xfrm>
            <a:off x="2428860" y="3643314"/>
            <a:ext cx="1428760" cy="857256"/>
          </a:xfrm>
          <a:prstGeom prst="rect">
            <a:avLst/>
          </a:prstGeom>
          <a:noFill/>
        </p:spPr>
        <p:txBody>
          <a:bodyPr wrap="square" rtlCol="0">
            <a:spAutoFit/>
          </a:bodyPr>
          <a:lstStyle/>
          <a:p>
            <a:pPr algn="ctr"/>
            <a:r>
              <a:rPr lang="es-EC" sz="3200" dirty="0" smtClean="0">
                <a:latin typeface="Freestyle Script" pitchFamily="66" charset="0"/>
              </a:rPr>
              <a:t>Apelativa</a:t>
            </a:r>
          </a:p>
          <a:p>
            <a:pPr algn="ctr"/>
            <a:r>
              <a:rPr lang="es-EC" dirty="0" smtClean="0">
                <a:latin typeface="Freestyle Script" pitchFamily="66" charset="0"/>
              </a:rPr>
              <a:t>Convencer - influir</a:t>
            </a:r>
            <a:endParaRPr lang="es-EC" dirty="0">
              <a:latin typeface="Freestyle Script" pitchFamily="66" charset="0"/>
            </a:endParaRPr>
          </a:p>
        </p:txBody>
      </p:sp>
      <p:sp>
        <p:nvSpPr>
          <p:cNvPr id="8" name="7 CuadroTexto"/>
          <p:cNvSpPr txBox="1"/>
          <p:nvPr/>
        </p:nvSpPr>
        <p:spPr>
          <a:xfrm>
            <a:off x="3071802" y="4714884"/>
            <a:ext cx="2071702" cy="861774"/>
          </a:xfrm>
          <a:prstGeom prst="rect">
            <a:avLst/>
          </a:prstGeom>
          <a:noFill/>
        </p:spPr>
        <p:txBody>
          <a:bodyPr wrap="square" rtlCol="0">
            <a:spAutoFit/>
          </a:bodyPr>
          <a:lstStyle/>
          <a:p>
            <a:pPr algn="ctr"/>
            <a:r>
              <a:rPr lang="es-EC" sz="3200" dirty="0" smtClean="0">
                <a:latin typeface="Freestyle Script" pitchFamily="66" charset="0"/>
              </a:rPr>
              <a:t>De contacto</a:t>
            </a:r>
          </a:p>
          <a:p>
            <a:pPr algn="ctr"/>
            <a:r>
              <a:rPr lang="es-EC" dirty="0" smtClean="0">
                <a:latin typeface="Freestyle Script" pitchFamily="66" charset="0"/>
              </a:rPr>
              <a:t>Mantener una conversación igual</a:t>
            </a:r>
            <a:endParaRPr lang="es-EC" dirty="0">
              <a:latin typeface="Freestyle Script" pitchFamily="66" charset="0"/>
            </a:endParaRPr>
          </a:p>
        </p:txBody>
      </p:sp>
      <p:sp>
        <p:nvSpPr>
          <p:cNvPr id="9" name="8 CuadroTexto"/>
          <p:cNvSpPr txBox="1"/>
          <p:nvPr/>
        </p:nvSpPr>
        <p:spPr>
          <a:xfrm>
            <a:off x="5143504" y="3714752"/>
            <a:ext cx="2000264" cy="1077218"/>
          </a:xfrm>
          <a:prstGeom prst="rect">
            <a:avLst/>
          </a:prstGeom>
          <a:noFill/>
        </p:spPr>
        <p:txBody>
          <a:bodyPr wrap="square" rtlCol="0">
            <a:spAutoFit/>
          </a:bodyPr>
          <a:lstStyle/>
          <a:p>
            <a:pPr algn="ctr"/>
            <a:r>
              <a:rPr lang="es-EC" sz="3200" dirty="0" smtClean="0">
                <a:latin typeface="Freestyle Script" pitchFamily="66" charset="0"/>
              </a:rPr>
              <a:t>Artística</a:t>
            </a:r>
          </a:p>
          <a:p>
            <a:pPr algn="ctr"/>
            <a:r>
              <a:rPr lang="es-EC" dirty="0" smtClean="0">
                <a:latin typeface="Freestyle Script" pitchFamily="66" charset="0"/>
              </a:rPr>
              <a:t>Hacer sentir lo que se siente</a:t>
            </a:r>
            <a:r>
              <a:rPr lang="es-EC" sz="3200" dirty="0" smtClean="0">
                <a:latin typeface="Freestyle Script" pitchFamily="66" charset="0"/>
              </a:rPr>
              <a:t> </a:t>
            </a:r>
            <a:endParaRPr lang="es-EC" sz="3200" dirty="0">
              <a:latin typeface="Freestyle Script" pitchFamily="66" charset="0"/>
            </a:endParaRPr>
          </a:p>
        </p:txBody>
      </p:sp>
      <p:sp>
        <p:nvSpPr>
          <p:cNvPr id="10" name="9 CuadroTexto"/>
          <p:cNvSpPr txBox="1"/>
          <p:nvPr/>
        </p:nvSpPr>
        <p:spPr>
          <a:xfrm>
            <a:off x="4857752" y="2643182"/>
            <a:ext cx="3143272" cy="861774"/>
          </a:xfrm>
          <a:prstGeom prst="rect">
            <a:avLst/>
          </a:prstGeom>
          <a:noFill/>
        </p:spPr>
        <p:txBody>
          <a:bodyPr wrap="square" rtlCol="0">
            <a:spAutoFit/>
          </a:bodyPr>
          <a:lstStyle/>
          <a:p>
            <a:pPr algn="ctr"/>
            <a:r>
              <a:rPr lang="es-EC" sz="3200" dirty="0" smtClean="0">
                <a:latin typeface="Freestyle Script" pitchFamily="66" charset="0"/>
              </a:rPr>
              <a:t>Estructural</a:t>
            </a:r>
          </a:p>
          <a:p>
            <a:pPr algn="ctr"/>
            <a:r>
              <a:rPr lang="es-EC" dirty="0" smtClean="0">
                <a:latin typeface="Freestyle Script" pitchFamily="66" charset="0"/>
              </a:rPr>
              <a:t>Asimila, acomoda y estructura nuevos conocimientos</a:t>
            </a:r>
            <a:endParaRPr lang="es-EC" dirty="0">
              <a:latin typeface="Freestyle Script" pitchFamily="66" charset="0"/>
            </a:endParaRPr>
          </a:p>
        </p:txBody>
      </p:sp>
      <p:sp>
        <p:nvSpPr>
          <p:cNvPr id="11" name="10 CuadroTexto"/>
          <p:cNvSpPr txBox="1"/>
          <p:nvPr/>
        </p:nvSpPr>
        <p:spPr>
          <a:xfrm>
            <a:off x="5929322" y="1357298"/>
            <a:ext cx="2714644" cy="861774"/>
          </a:xfrm>
          <a:prstGeom prst="rect">
            <a:avLst/>
          </a:prstGeom>
          <a:noFill/>
        </p:spPr>
        <p:txBody>
          <a:bodyPr wrap="square" rtlCol="0">
            <a:spAutoFit/>
          </a:bodyPr>
          <a:lstStyle/>
          <a:p>
            <a:pPr algn="ctr"/>
            <a:r>
              <a:rPr lang="es-EC" sz="3200" dirty="0" smtClean="0">
                <a:latin typeface="Freestyle Script" pitchFamily="66" charset="0"/>
              </a:rPr>
              <a:t>Social</a:t>
            </a:r>
          </a:p>
          <a:p>
            <a:pPr algn="ctr"/>
            <a:r>
              <a:rPr lang="es-EC" dirty="0" smtClean="0">
                <a:latin typeface="Freestyle Script" pitchFamily="66" charset="0"/>
              </a:rPr>
              <a:t>Estrategias comunicativas para relacionarse</a:t>
            </a:r>
            <a:endParaRPr lang="es-EC" dirty="0">
              <a:latin typeface="Freestyle Script" pitchFamily="66" charset="0"/>
            </a:endParaRPr>
          </a:p>
        </p:txBody>
      </p:sp>
      <p:sp>
        <p:nvSpPr>
          <p:cNvPr id="13" name="12 CuadroTexto"/>
          <p:cNvSpPr txBox="1"/>
          <p:nvPr/>
        </p:nvSpPr>
        <p:spPr>
          <a:xfrm>
            <a:off x="3143240" y="428604"/>
            <a:ext cx="2857520" cy="584775"/>
          </a:xfrm>
          <a:prstGeom prst="rect">
            <a:avLst/>
          </a:prstGeom>
          <a:noFill/>
        </p:spPr>
        <p:txBody>
          <a:bodyPr wrap="square" rtlCol="0">
            <a:spAutoFit/>
          </a:bodyPr>
          <a:lstStyle/>
          <a:p>
            <a:pPr algn="ctr"/>
            <a:r>
              <a:rPr lang="es-EC" sz="3200" dirty="0" smtClean="0">
                <a:latin typeface="Freestyle Script" pitchFamily="66" charset="0"/>
              </a:rPr>
              <a:t>Funciones del Lenguaje</a:t>
            </a:r>
            <a:endParaRPr lang="es-EC" sz="3200" dirty="0">
              <a:latin typeface="Freestyle Script" pitchFamily="66" charset="0"/>
            </a:endParaRPr>
          </a:p>
        </p:txBody>
      </p:sp>
      <p:sp>
        <p:nvSpPr>
          <p:cNvPr id="14" name="13 CuadroTexto"/>
          <p:cNvSpPr txBox="1"/>
          <p:nvPr/>
        </p:nvSpPr>
        <p:spPr>
          <a:xfrm>
            <a:off x="1571604" y="2571744"/>
            <a:ext cx="1785950" cy="861774"/>
          </a:xfrm>
          <a:prstGeom prst="rect">
            <a:avLst/>
          </a:prstGeom>
          <a:noFill/>
        </p:spPr>
        <p:txBody>
          <a:bodyPr wrap="square" rtlCol="0">
            <a:spAutoFit/>
          </a:bodyPr>
          <a:lstStyle/>
          <a:p>
            <a:pPr algn="ctr"/>
            <a:r>
              <a:rPr lang="es-EC" sz="3200" dirty="0" smtClean="0">
                <a:latin typeface="Freestyle Script" pitchFamily="66" charset="0"/>
              </a:rPr>
              <a:t>Expresiva</a:t>
            </a:r>
          </a:p>
          <a:p>
            <a:pPr algn="ctr"/>
            <a:r>
              <a:rPr lang="es-EC" dirty="0" smtClean="0">
                <a:latin typeface="Freestyle Script" pitchFamily="66" charset="0"/>
              </a:rPr>
              <a:t>Liberar el sentir propio</a:t>
            </a:r>
            <a:endParaRPr lang="es-EC" dirty="0">
              <a:latin typeface="Freestyle Script" pitchFamily="66" charset="0"/>
            </a:endParaRPr>
          </a:p>
        </p:txBody>
      </p:sp>
      <p:pic>
        <p:nvPicPr>
          <p:cNvPr id="32770" name="Picture 2" descr="http://i0.wp.com/farm3.staticflickr.com/2859/9309107003_2d030eeb8f_b.jpg?w=600"/>
          <p:cNvPicPr>
            <a:picLocks noChangeAspect="1" noChangeArrowheads="1"/>
          </p:cNvPicPr>
          <p:nvPr/>
        </p:nvPicPr>
        <p:blipFill>
          <a:blip r:embed="rId5" cstate="print"/>
          <a:srcRect/>
          <a:stretch>
            <a:fillRect/>
          </a:stretch>
        </p:blipFill>
        <p:spPr bwMode="auto">
          <a:xfrm>
            <a:off x="857224" y="2143116"/>
            <a:ext cx="1071570" cy="714380"/>
          </a:xfrm>
          <a:prstGeom prst="rect">
            <a:avLst/>
          </a:prstGeom>
          <a:noFill/>
        </p:spPr>
      </p:pic>
      <p:pic>
        <p:nvPicPr>
          <p:cNvPr id="32772" name="Picture 4" descr="https://encrypted-tbn3.gstatic.com/images?q=tbn:ANd9GcQy2JYKK41E3UhGQiFR47TWj0X7uzPN9tdZefgcDnB3_I6korBNlw"/>
          <p:cNvPicPr>
            <a:picLocks noChangeAspect="1" noChangeArrowheads="1"/>
          </p:cNvPicPr>
          <p:nvPr/>
        </p:nvPicPr>
        <p:blipFill>
          <a:blip r:embed="rId6" cstate="print"/>
          <a:srcRect/>
          <a:stretch>
            <a:fillRect/>
          </a:stretch>
        </p:blipFill>
        <p:spPr bwMode="auto">
          <a:xfrm>
            <a:off x="1643042" y="3357562"/>
            <a:ext cx="966169" cy="642942"/>
          </a:xfrm>
          <a:prstGeom prst="rect">
            <a:avLst/>
          </a:prstGeom>
          <a:noFill/>
        </p:spPr>
      </p:pic>
      <p:pic>
        <p:nvPicPr>
          <p:cNvPr id="32774" name="Picture 6" descr="http://www.torontohispano.com/columnas/inmigracion/images/immi30_250.jpg"/>
          <p:cNvPicPr>
            <a:picLocks noChangeAspect="1" noChangeArrowheads="1"/>
          </p:cNvPicPr>
          <p:nvPr/>
        </p:nvPicPr>
        <p:blipFill>
          <a:blip r:embed="rId7" cstate="print"/>
          <a:srcRect/>
          <a:stretch>
            <a:fillRect/>
          </a:stretch>
        </p:blipFill>
        <p:spPr bwMode="auto">
          <a:xfrm>
            <a:off x="2571736" y="4429132"/>
            <a:ext cx="809614" cy="971537"/>
          </a:xfrm>
          <a:prstGeom prst="rect">
            <a:avLst/>
          </a:prstGeom>
          <a:noFill/>
        </p:spPr>
      </p:pic>
      <p:pic>
        <p:nvPicPr>
          <p:cNvPr id="32776" name="Picture 8" descr="https://encrypted-tbn3.gstatic.com/images?q=tbn:ANd9GcRjTMEWpWB53FU9MUWbGq4jgt6ou9U-nRrJhVQbacOzLbJBc7xZ"/>
          <p:cNvPicPr>
            <a:picLocks noChangeAspect="1" noChangeArrowheads="1"/>
          </p:cNvPicPr>
          <p:nvPr/>
        </p:nvPicPr>
        <p:blipFill>
          <a:blip r:embed="rId8" cstate="print"/>
          <a:srcRect/>
          <a:stretch>
            <a:fillRect/>
          </a:stretch>
        </p:blipFill>
        <p:spPr bwMode="auto">
          <a:xfrm>
            <a:off x="4214810" y="5572140"/>
            <a:ext cx="857256" cy="1006344"/>
          </a:xfrm>
          <a:prstGeom prst="rect">
            <a:avLst/>
          </a:prstGeom>
          <a:noFill/>
        </p:spPr>
      </p:pic>
      <p:sp>
        <p:nvSpPr>
          <p:cNvPr id="32778" name="AutoShape 10" descr="data:image/jpeg;base64,/9j/4AAQSkZJRgABAQAAAQABAAD/2wCEAAkGBhQSEBQUEBQVFRQWFBYVFhgWFhQUFxUUGBQVFRUXFxUYHiYgGBkjGRUVHy8gIycpLCwsFiAxNTAqNSYrLCkBCQoKDgwOGg8PGi0kHyItLCoxKiwsLCksLywsKSksLCwsLCwsLCwsKSksLCwsLCksLCksLCwsLCwpLCwpLCksLP/AABEIAMABBgMBIgACEQEDEQH/xAAbAAABBQEBAAAAAAAAAAAAAAAAAQMEBQYCB//EAEQQAAIBAgQDBAQLBgYCAwEAAAECAwARBBIhMQUTQQYiUWEycYGRFBUjQlJTYnKTsdEHM1SSodIkQ4KissFj8DRzgxb/xAAbAQABBQEBAAAAAAAAAAAAAAAAAQIDBAUGB//EAC4RAAICAgAGAQIFBAMAAAAAAAABAgMEEQUSEyExUUEUYSIycYGRI6Gx8AZCwf/aAAwDAQACEQMRAD8A31FFFbZrBRRRQAUUUUAFFFFABRRRQAUUUUAFFFFABRRRQAUUUUAFFFFABRRekFAC0VXycWBJECPOwNjksEU9Q0zWUW8rmgjFnULhV8medz71Cis+/ieNQ9Tmg36LC9F6rG+GjXJhXHVQ88bH1MwIv66fwXERISpVo5VALRuAGUHZgRo6n6Skj1U7H4hj5D1XJMTfsmXopBS1eFCiiigAooooAKKKKACiiigAooooAKKKKACiiigAooooAKKKKACi9FVOK46uqRaycwRrmDCMtf5SzfPyAG4HX2kMnOMFuRHZbCpbm9FrS1F4dijJGGIsbsrAbZkco1vK4uPXUqnJpraHxkpJNfIUUUUooUGig0AJVeQcQzKCRApKMRoZmGjKGG0Y2JGrG42GvXFJSckSEh5mKXG6xgZpWB6ELoPNhVjFEqKEQBVUAADYKNABXK8f4o8ePRr8v+wqXMzqOIBQqgBVFgALAAbAAbV1aomO4rDBbnSpHfYM1ifUu5rrAcSimBaGRXA3ym9vWNx7RXByrta55J69k20uxJtUDjHDzIl4jlmS7RN4N9FvFGtlI8DfpU+kIoosnRNWR7BJKS0QOG48TRLIARmHeU7o4NnQ+YYEVKqs4b3cRjE6CZJB/wDrCrH/AHKT7as69dxbetTGftFePgKKKKsihRRRQAUUUUAFFFFABRRRegAvRekNZXi/b1YMS8PJZxGQHYMqm5UN3VI10I3IvUdlsa1uTHwhKb1FbZqr0XrzjtF+0F2cfAnyRoAxbKLu9rlWDDRV2t1PWvRMO5aNGIIzIrHS1rqCfzqOrIhZJxj8Dp1Sgk5LyOUUlFWCIWig1R8a7RCMmKK5lDRhiY2ZUV2F2vsbKb72pG9Cpb8F3VJxbDGINIkZkGbOqqCSkx0zWGpRibm21z0NT+EY0ywI7ABjcMBtmVipt5XFTBUVlUbY6ZXycaGRHkmMYDBiKNYwb5RqfpMSS7e1iT7akCkpalSUUkiaMVFJIKKKKBQpDS0hpRSo43M0LLiFUSZF5XLJKkmWRBdG1GYkAWI2601ieKzuDqmHQallYSSWG/eICIPOxNL2rYiKIgXtiYiRe1zlkyC/Tv5ajrCXTLMq962YAll301IGmgrj+M1wV6ly9yzjVxlvYYfDIt2Qd5tS5OZ28y5uT+Vc4qM35sWkyaqfpAamNvpK21jtoRtVfwvjsckphTICoYqqkkqEfIVYWAVutgSLeYq4rHsU656kX4RrshpEJV+Ejm4hDdrlY2J+SS/dWwPpWFyd7mrvs5MxSRWJYRysiEm5KhUaxPXKWK+zWqbiWHd0+TdlI1spy8y3zGI1AO1wbitFwh42w8RhXLGUVlHgDrY+d73PU1Wy5R6LevL/AIKd0FBqKX7kPC//ADsX5x4U/wC2Vf8AoVZVDx+FkWUTQqHJQRyRlghZVYsjIx0DqWYWOhB6Wqq7QHESYdlycgSMkQ76vK5kcKVAXuotsxJuTYaW3rruE8Qo+mhDm/F40UG+U0NLSZANBsNB6hoP6Utq6JeB4UVwJlzZMy57Zitxmy/Sy72867oTT8CBRRRSgFFFFABSGlpDQBUdoe0keEQFu87ehGDYtbck/NUePsFeX8Sx74id5nCKXtdUBA0Fgbk3JsBc9am9q8SZMdiCdlflr5KgAA99z7arK5XPy5WTcPhHXcK4fCMFfLyzgxixHjv+VSMPjZIyDHLKpG1pH09hNv6U1RWdGyUfDNqzGqsX4opmv4H+0NlOTGDMv1qDUffQbjzXXyreRTBlDKQysLgg3BHiD1FeJ1f9ke1Bwr8uQ/4dm1/8TH5w+yfnD21t4XEXvksOZ4jwnpLqU+PlHp9RcZw6OW3MXUbMCVZfUw1t5bVKpa6DsznltEfA4JYo1jS+Vb2ubk3JJuepuadaQC1yBc2FyBc+Av18q6qDxHhwkKMVRymYBXAKsrgBhqDlbQEG3l1NNfZdhk5NRbXc6g4mryvHZgVZlBNrOyZeYF1vdcy77302qYKzqxmOSICOYXxKNZlMgRTG8Uh5yXDLa3pa+NaJabBt+SKiyU0+ZaFNU/aTj/wZUygM7uoCnN6OaxPdBNySqjQ6t5GrWSUKCzEKoBJJ2AGpNZXhTHETyY0rm5UixYaM6hsW11iFxusSsSftM56VHdZyLsLdZyIv+HcVjmHdNnG6NYOPE2+cPtDT1VNrG/tExuHidgz5sUscYQQ2DPNrzJZWW3JtoBrffQis7wf9ouLjy/Css6gWYBQklvpBx6TeRGtPodli3y/uV1mwj2mz0fjOBM0Domj6Mh8JEYOmvQZlA9tYLC4mdcUzAIc3NHLBtKZCwOWYA3URnMLkAAAWJvWpx3H1mw8cmGkPJdissiA54wF0UgaxktoWtp03BqFhZkClcJE0p10jUgE79+Z9L+skmsXiU+aXLGO2zSqSl+Pm0iSMHHGzyLGM5BzEDVrXNh6z+dZ2Pist1kLElincH7shiBkC21Ou+9xWg4bcxhi2ZnOZt7K22QKfRy2tY63BvUTCYKM4mSREWyhVv05t2MhUbA2IBI61za3FyUvj/dGvCUddl5Lcb+2pXZFv8FEOqhkYeDq7Bh7/AMxVTjOICMhNDIxARL21O2Y/NXfU+y5pcLzlxVsOUBeJpJVcOY3ZWRFItqja79QBcVD9JPIh00u77r9itlNNcyfg1YNVLPzsULfu8MTc9GxDKVt/oQm/2nA6UGLFPcSSRRLseQHaQjraSSwT1gE1Mw2GWNAkYyqugA19evUk6k7mtjg/A502da7yvCM6Uufsh2qvtFcxKqsVLyondNiQcxsCNdCATbotWgrM4tzisQEQ/J6rcfVA/LSA+LsBEvlmNdPkz1HlXl9gKbEcNeYZEbmynMrsoLhgx1kezBQ5FhZ2suW4G1tzgEcRIJLBwihgpJFwLaE6nanEQKAFAUDYKAAPUBpXdJjY7pXd7YPW9oKKKKtiBRRRQAUhpTSUAeR9p8OY8diVPWTOPuuoYfmarf630A6knYDzq/7eyKce2W11iiVvvWY2PmFK1S4PE8uWOS2bIwa217XG/Q6++uMyopXyR2+BbL6JSS7oexHCJ40zyRFU01JW4voLqDcdKiVupl+G4UZGMaSG7XW7ZVY3AF7XLKNfCoS9hYussx9qL+S6VTc4f9npkNPEprfOt/cyIcXtfb/valIrbYrspAYgoHLyXOcEZtd87N6Q238BVRN2KlFzHLG43AIZCfaLilUoPvF/yTQ4lCSasX/pr+wvETLgkDG7RExNfey2KE/6CPdWgrC/s1kKyYuFtGUxlhp3W76kaeQFbqu1xJOVUWzjrlFWS5fGxaLUUVZIQFJS0UAYn9ovHAvLwgk5fO70j6krECbWUasSVOnUgDrVBxLtkWhiw+CU4aCEEKb3nZiLM7N8xjc3tc6716Dxzs7DilAlBDLfK66OvqPUfZOleX9oOzUuEcB9UOiSKO63kR0b7J9lPx6apWbs/j4MfiHVj+KPj2VRypvpfW/idyb9T502HYKrEgg2uLbX2seu9AYhr2ubWtfwO4J3FGKlJSwU3JHhtmB8abmZGVG+MKYagn5XyifAxcB4s532Jzaek/h/YseDcXlwkvNw5sT6aEkLKo6N4N4MNq9Z4D2kjxseeMm40eNj3428GHh4EaH+leOMw3rZ9ieyUwmTFOTCBsuzyqfmsvzUOnpa+Ft6u5tMI/jj2b+DO4dfbzcmtr/BruKdnY5rkNJE7ek0TFM3312b16HzqpTAql4+bPLyzlMeHiSFVO+VpdgddbNfWr3ifE1hX6TkEqtwtwN2ZjoiDqx/qayUnEpX5kd+7KwmeQAp3WXKURT3lVsq2Y6kZj1FYU6qZ2KPLtm9Lqy1Gny2dYzHiROXhYlgRZUdnbLIZJI2zADKe8ARYsWPUCnOFyYhsUjIY3YRsrgqY41icjUkXYtmUWHkdt6ZAsABYAaADQADYAVL4RxFYZHMjBVdF7xNgGjLae0MSPVVt4VcdT13XyaWfjSx8Nygty7GhHE8pAnXl3IUOCXjYk2AzWuhJtowG+5qdWRxXEJcXIVhWRY48koymNZJDmOVikgtkDL6J1NwT4VIOJxRIDHFAn6OGw46fWC4B86gnkdN6abMnFdsof1Vpk7j3FAqtGrZWy3kYamKM6X++3oqu+t+mr/A+HcuO7Lld7XXflqBZIwfBV38SSai8K4McweVcoBzKhbOxfrLM3zn8Bc233ta7pKYynLqTWvSLLFooFFXBAooooAKKKKAA1D4tDK8Lrh5BFKR3XIuB5eV/HpUykprXMtAeMY/h8sDETxuh1JZgSDc6nONGub63rrhnC5MQbRiy9ZCO4o8j84+Qr1Hj3HEghkGcczIckY7zs7AhLKN9Tf1AmqhMWkUEJzBo/k4g4IKi4Cgk+Baw9tcpxChUSTh3bN2jilk6+n2SRIwuGWONUX0VUKPUBufzPrqGO0UGbLmNr2zZG5d/v2t7dqmY3D543QHKWRlv4Ei1ZT4PKxaFYWDhQrbctAykAl7+ja5HXTasauCnty7/wC+R20vnRZ9p+NrA0UboWEjE35fNAybdy4DG58dhtepBxwjCKuRciq0qEE5VKlyga/dNg9gd7WqziTKqrvlAFz1sAL/ANP61np+D5Zw0sbSK7DmzRjPIYhrlaL6Rsql1v3b6XNWsbpT1W+2v7lG7qQ3NfJrezuA5cCMygSyLnkNgGJdjJlJ3OXNb2Va01h8SsiB4yGVhcEbHUjrtrpbpana7iuKjBJGcFFFFSAFFFFABamsThlkRkkUMjCzKwuCKdpLUA0n2Z5h2v7EtCS+GV5IspNvSZGB0UEakW1uddLXrPnAtbuMsguwvdUYFTYl1b0R1v0G9e3ii1K7b004yKE8CmXlHnfZTAJDZ3g58w2ImwzRx+GQZib/AGiL+Fq0WM45MSFVFjZtgGE8zfcjACg/aY2FWk/A8O+rwQsb3uY0v7wAadwfDoob8mNI775FAv6zuR5VRnXkTluU+39y5XVCuPLFFH8WLBG8+K+Ua4YRk58z3sgdj+9fNb7C9BpeqpFY5ixzOzF3Ya3c7+waAeQFTeOY0Szafu4SVX7Uuzt55R3R55q64DwHDzJIZYlLidxm1V7WRh3lINrGrNUFV+JItu5cPqWRKO9vRAtSkf8AvnV6/ZGAneceSzy2/qTVNxvg8EcsIjU5xmlZmkkchQCijvGwu58PmGrPWb7aJMf/AJBVk2KqMHtnfDsVy543PokmN/uyEAH2OF95rZWrCSIGBDaggg+o6VqeBcQMsVnN5E7j+f0X9TCx9d6bZHUt+yxxGnlkpr5LK1LagGimGWFFFFABRRRQAUUUlABVXxTtJDh3CSl8xFwEXMSTfKg+02VrDy1tTvGOORYVA82axJAyrmOguTby094qpgw5kl+EzqOZYrGunyER1C36ud2PnbYVSyslVLS8mbxHiEMOvb8/Ax8SGaRsRMCkzZSnLY/IZRZSG2aSwAYkWO21RVwyLjL4qOOROQzs6RFVzM4TmTRAkGwuM6rpn18rThfBYp+aZc/PWZwXV3R0XQw5LG2UoR0sTeqpsbOuIkOHljnbDKcpKFWkD6SoQpyyZSo1X5y20vXPQyee168r2ZdEcmuSyJz3GXx62SkxSwgXkWTDk2inDB1HhHKw9FxsCdCLbGuHmEEkskmkUpRxIBdVKoEIcj0RoCG23qTwTiaxRWkIeCQs/OCqBmc5nE6AWXXTNaw2NrXqyHZjCHvCCIg6iw7pHkAcpHq0qxHh1eQ3OD1vyjrI5E4xSfwUU2IXEgLhW5koOZHjPciO2Z5fRtuCupO1qtE4NibgNNCB9JInz+tVZsoPrv6qvI4woCqAqjYKAoHsGlJPOqIzubKilmPgoFydKv08LprilLuJO6bbbetnGEwyxRhV0RBuxvpqzMx8TqSaa4XxaPEJniJIvYggqy+F1O1xqPEVRdoOOLPFHBg3WV8ScoynNZOoI3FyQCDsA3hT/EuzIw0l8BI3wiJFM0TZjzky3aRAf3gvuq7dLEa3ZXKDUV4KkrUno0N6WoHCOLpiEuujD0lvcqf+1PQ++xuKn3qympLaJk9+AoovRelAKW9JeigAooooADULizSCFzALvoBa1wCe8yg+kwGw6mptJSPuKYOEjKMmw0G97jcG+ua+99d6lYDibQMxVOYr5cyhgrBlFsyltDpoQbbC1X/EuApKcwJjkPzlAOb76HRvXv51l1w0xkyIscl5JUUhmjJEV8zEMCANLb70TugkozNOy3Hy6ejctF2/a4WOTDzlvtctF/nzHT1A1SszMzO5BdzdrbADRVW/zVG3rJ60+3DZwbHDyHzVomH/ACBpnFRSRgFoJQCwXURjvNoovn61InXDvsjwMLBxJc8Jbf3EBp7B4tonEiC/RlHz06j7w3Hu61xhMLLIWVIiGTLmDvGtswup0J00qyw3ZqU/vXRB4IOY38zAAe40521zj2e/0NHIyaJRcW9mhwuJWRA6EMrC4I9x9RB0Ip2ouA4esK5UvqcxLHMzMdyT46CpV6hRz4UUXovSiBRRRQBA+PsN/EQfix/rR8f4b+Ig/Fj/AFrDchfor/Kv6VxNhUKnMotYk2VQbAX0Nt9KsSxpKLeyR1tLZpsTilxcwy2eDDsGzaFZMRbu5T1VAf5m8qm1XdnYyMJBmuWMYdiTclnJcknqTmqyrjb7HZNtnlXFMqWRkSb8LsQ8Vw4OwYM6NlKMY2yF4z8xj4X6jUa2OtVeL4eYAvLuI4zeNgC7Ya/pKy7yQHrbVfYLX5qLiMfkbKgLyAZioIUIv05JDpGum51PQGok9EmBmZKmq4fiXjX2M1icUwYSQMkMrG7xkh8PihpdoXJC5/K4Y7HXWpmAnaxbDieMX73wUrLGH1uHwzi8TeRUe2o8+BSQMYjmeY+lYRYMNYkZY3UnENvrYE23FRsV2Y5MbPbDMe7f5B0zXYL82Tz0FqkVsItd9P7HomJRdGH29P4/cufjTGm+VsQfM4GGMgffdgvttVJxTGvM8aTSkqz3bNKpUBAGK2iAhBJyjLdzr0plMD3msmF7sjqCYGcEIxXN3pDvY+41Jmxs80CBY0QXuhjcoCouBeM2sCNdG0rSUMhcsuVtP7l2qqUntLevgkfBI2YSKAHGqyRnIw8w6W8/61MfieKyopm5oRsyGUWljbxTEJ3geneBBGhvUPAQFIwrWzXJOW+UEm9lHQCusZieXGW66BfN2NlHvP8AStt0wnDmmtG5biUWV89kddiJxHtDIbzrAY8XGWEjRyR8qXKLs+U2Km1s2mVtQRe1ttgu0cDRozzwByilgJUsGKgsBc9DWITMt8MFtF3ZpGZcryMSSqknUoXBksbbeFP29X9Kbj40mtp9jnq6nt68G3+PsN/EQfip+tJ8fYb+Ig/Fj/WsTlHgPcP0pMg8B7l/SrX0svZP0n7Nv8f4b+Ig/FT9aBx/DfxEH4sf61ico8B7h+lGUeA9wo+ll7E6T9m2+PsN/EQfix/rS/HuG/iIPxY/1rEZR4D3CjKPAe4UfSy9i9Jm3+PsN/EQfix/rR8fYb+Ig/Fj/WsRlHgPcKTKPAe4fpR9NL2HSZs8V2lw6Rs4niYqpYKJEYswBsAAdSTYe2qns5LGjNzZYlaJVhs8iKcxAlnaxa+sjAf6aoCVzLmAKreZ9B6EQz29r5BTcWFGUcxVLnvMSqklmJZrki+5I9lZ7odmTy7/ACrf7idN+NnoPxvB9fB+NF/dTOMxmGkjZHnhyspB+WiuPAjvbg2PsrD/AAVPoJ/In6UfBU+gn8ifpV6WHJpptB0pey+4VxZVlV3dLHPh5XDLk5qHPG2a9gGGa2vzxWg+N4Pr4Pxov7q8+fDizRqq2lAAGUZedHeSE2tbWzJ7RSxwxsAwjSxAI7ibH2Vn4mNOEpU78f4YOEmz0D43g+vg/Gi/uo+N4Pr4Pxov7qwPwRPq4/w0/SgYRPq4/wANP0rR+ln7DpS9m++N4Pr4Pxov7qPjeD6+D8aL+6sCcIn1cf8AIn6UfBE+rj/kT9KPpZ+0HSl7N98bwfXwfjRf3UVgPgifVp+Gn6UUn0s/aDpS9j1QeNO4hfli5yPewzW7nrFuuutrVPNNTjuP9x/+Bq3enKtpEtq3Br7GuhAyrl2yrb1ZRau6h8HP+FgLG14YtSQP8tepoPFoycsRMz/QhGc+1h3V9bEV57JabPHZ41tlslGLfccxuIKgBLcxyQmb0RYXZ38ERbsT7OtZ+GZZAQgMqA57OciE/wARin2LHdY/mrbSpOPTMZUlYK5S2IKtcYbDelyc/wBbIbFiNgLeFZ6fjSMwhCGFUbLHG0ZyooIUSMNmlZjYZtF1Juakrg7HyxO84Rw+OJWpT/My0xfEYzZ5TzzspN4oEP8A4hq0jeahj4WpjEzyzkGQlVGoABT2olyVP22JbwC10kABJ3Y7sSWc+tj/ANWFOWro8Xg0IalY9v0dLyt+SJi0AjCqCFJCHKpOWP51gNdhb/VU1OIRHQOo6AHuHy0a1c2riaUAd8ixIGtzcnYAWNyda2J16fMnos03OltomrrsQfUQfyquxmIBka4NoY2k3Cd+1yQ5PpIttrm7bUnxehOkDE/ZgmDf7VFdJwA9MNiG72bLy5yuf6RV9CfOqlr5u3MhcjNdsOVaEwzOwzzHNLJZ3J8SoAX2KAPfT9SF4TiW1GGm/wBXLT/k967m4NiEXM0DZeuVkkYDxyJqR6rmrMLqoJRTKkJQhFJEWkrmOQMLg3Hl+Xr8q6q0mn3RKnvwLRRRSihRRSGgANJauZJQLX6kKBuWY7KoGpJ8BTz8LxDKSqhPIkGQi+tvmIbeJPsqlk5tOP2m+7E/QjMt0c/WyrAP/rivJL7C2nsFPVAeVQFMbSlYywyMhKqHcCU8wjodb5j7an9agwI/nnLzJ7F1p9xaQ0tIa1AG5kJU5fS0ZT4OpzJ/uA99NjEpnsDYPaVB4LJrlJ2Uh862NthXWLJ5bW3IsPWdB/U2rqDC5TleFDFoTHCV7zXv3+ZYuu2gIrJy3KqxXRW2l4FVcpd0OlT4UgrqSOH/ACsLIhPXPyACeujG/upnltGoztnFu8wWxU9SQN189x1HWn4uc7l+KDj+o91TS3rsOClpKBWkRC0UUUooVFx7ERPbfKQNCdW7uw1639lSq5FMnHmi4+xrW1ot4sTwuJVEUPNKgLZcPK2wtf5QBR665l7R4mdkgwUawB7k3ZRII1F2IyApF0UN3jdhVXvVp2MxarJI8ileawhhk0KMEJDJf5paTMRfewrh+I8LqwaXdtzl8J+P4KNsK60k3rZSY/sXPdXe8UMYIlYiF35d2uxyn5Qgvck2NhfcCmcR2ZyN8Kwg50ffPdBjRhGgzTWa9gpJA3J1INen4zBrKuRr2zKxtpfIwYA+KkgXFUOI7IXkzpKY2Z5jK62sYm7yx8t+6FvbNa2gPjWFh8X7pyemv4I5UOD2u5lcJiRImdb2uRrpt1tuL72Nj5U9U7GFcVMqlVjNzlxMKFDiAoFkQNsLXJuGBAsp3qvysrOj+nG2U9MwIBRwOgZSD6716Dw/iKyEoyWmPx86u2zpJ90dXpqaPMyLp6Qck7BVBux7rWGoGYgjXXTWnK6inZCcoD5yvybAnO4BCZGWzo9tiptuSLXq5l8zqaiWcjarei2wHG54cq3LI2ipISQVHWJlLXH3GkA+itXeG7VxyXCxzO62zJHGZrA3AOdTltodyDpsKoJ8Py9GBjzEZlkKFGOmiyEcqbX6wRv4NVl2QjzPNMAFQ5Y1F7qxQsXZcxLBQTlsWYXBsbVzsHJPlZl0WtvSfYc4l28gw7ZZ48SjFcwBh3Xa/pU5je13KhE7YXE8qytnHItZrZTYSEgaj31kP2n8XheaONGVnhV85BGhcrlTTc9258LirfHcegh4UIObHLN8HWLIjB+8RYk2vZV11+zV7kXLF78ivJlzzjvshMw4krS4SDlSBsrO8qLc2BAliUHOpvod/OqfDFigLKVbUMuvdZWKsPeDUz9neMTDxzNJnzO6hUWOVmYIpsRZbC5e1yelc8YwkRgJCKZWs8koztdnmHMMdmsIwWKcy1iRZQTciWFyoscU9oWjLaUW+7YzS0h3pa2UbIhriWWwvvchQOrMdAo8zXRprnrHNG8sJmhCyBlVeYwZgFVsnWwze+orpuEG0R3T5IOWtklOHaHmDMxFjobL5J1AB67neu5MAG9PmOB0Z5GFvUTY+2osWLwGZc6Iny0jyAtIuWBhaIbjPYspKjbK29qV3wPKmsYBI0oMN5G0jYqUBN9AAj5r7ZvOseUoTe5Q217IVxmEVrosfxciLGVdlQFSoBIHQgWXr6gKj4WXMiN9JFPvUX/rUzC8biikeXB4ZXMh7qZAgiKjKjGS3XW6qSdAR1qvwsgVVQsC6qAwUM2vXRQSNfG1Xce3v3WkPWe8iW5R5UiTSGuExCk5QwLeGob+U2JrsCr6nF90yZST8DGJkA5YN9ZVGisxNrtaw1O1STxGMXJYixscySLY6aG66HUe+mp4CbbqQwYEDUMNjrXb4vEFWXnaO4ka8Zuzi3eLZ9LlVOUC3dttVK7qc24LaGrKyKX/AE4ppnTcQWzFc7hbZskbmwO1zYAbjc0/Jh5RzA+XDFIjLeVlLkXZRYAlV1W1ySdRoaiSyzOHDzsRIQZAES0hB3YNm8hYWFgBbSmlwa3DNmdhs0jGRhba2bQey1RdK+fZ9hlmTm3Ll7RX2FhZTm5SSJF3TGJT3xdRnG98ubUX8T0p6ktSgVoVw5IqI+uHJFLexaKAaWpCQSiiikAQG350cD4iTgsPE6RyJLC1zHJlMYGdvlc9lV+6zDvAnL5UVDk4REQRkABILBSyBiNiVUgE+dqy+IYcsnXK/Bn5uGslLfwajhnb6MQRNiY8SrHLGW5JKvKNLAg6k72sN6j9oO2MTwsix4nKJo0xF4GXIhsxQ5iLFu4LHoxqgfhqkli0uZgQTzpDcEBTvfoAPYK4PBo+plb700h3JOuuupPvrnI/8YUbOfXf9RJ02yg4N9taLDtLxlnidBCYyrRsvPJTM4YfJxiO92ynUZgQpqFgsGUZy3zso3znu5tWksMxJY9NBYXNq6wvDo4/QQC2x1YjxsWJI9lSa6DC4d0HzSe2MwuHQxV28jcsmVSxBNug1JNwAAOpuRVzwrGYbDWfEyZJWBALxSoqjS6xll13F23N/CwquwsypLE7+gkqs3kNRm/0kg+y9SO3qHmYeY3aEALdTmF+aHNjscyjQ9ctqmypS5tbIc7mttVLeotNmlPH8MQQZksRrmD2t1vdbe+oMB4ZayHBeP8Ak9detW3E1abDS8q7Z4nyFe8GzKbWPW//AHXn/Y5kGMjzgC6Oq5gBaQgWBvsTZh66p633MvEwFdRbZzNOHx7NvDiMIPQbCj7pgH5U/wDHEA/z4QPKWMfkay/7RMNrh7oAl5NcoAz2XLfTfLmt7alYHDI/CQsCrmCC4GQMZFcNImYg2c2IF7+kKJPS2RSwtY8Mjm/M9a9E3GcTMt1ByxC2bNmAa+i5wO8b7rCvefdsq7xeKYMNh5s5EYRQ7tKbctgAYzLl055sAsC92MNfU1Gk7QxQRpIhLM9+XyxeQk+mmGja5Bvo+Jk1PTwqneWSXKZrKqm8cCktHDfdiT+9lN7mRr61Uqqsvn2NLGx+6UTqCXMqtlK5gDlO636Hzpykpa6eK0kmdAuyEopaKUBMxoB8KDXLOACW0ABJPkN6bLlS2xstJbY0+GfESx4aLV5DrqdBra53A0Zj5L516G+LTD5YMPNLBHEgUsuCMkZK6MzyspvqNbeetUHYTBmOGbGt3ZJG5cR5TzFV0zlY01OwUdO551osJxmZmUJiZs5NguIwLxRuei5woKeu9ctkXdWxy+DCss6k3In8TjSTh7vjVhlAVirRbOLfJvGd0YkjQE2PWqWHsRDGqJPBiMXMUDPZ8kSnwvmRQb6dTper/iTB8RFDa0UCjEzBRpcXEKADfvZnt9haqp+Ju5LNiMeiZjlMeDKKovpfNGzNbxNQqcktJjVJrwxr/wDk8HJJyzhZ8JKR3HUkqbC5GZGZCR4NvWDxDCOZ4S12VmUMFISQLfvKdr2BuPI20r0HjXaN4MCP8Qs7TMVikVQjcv5xIBtnHo3sNWFxpXm+F7xz9NlttbYsPI5QB9lB9I1ewbLeryx8fJPjWWdRRj+5JpaKWukNoKKKKBQooooAKKKKACi1FFACUWpaKBAtSGlooFEFRm4dEdOWlvVp7qlUlNcYy8oa4p+UR4+Hxj0UC+rMtvca5PC4vqxvf5wN73ve+99b1LpKb04ehqhFeF5GZcGjCzjML3szOwv42ZvM1yvD4htGnn3R/wCk1ItRR04+gVcEtaGYMIiElEVSdyoAJG9PCii1OjFR7Ickl4FtRRRThwUUUUAIaZxeG5iFQxW5BuADsb2sdxe3up+kprSktMa0pLTJWB7QY2GNY48TZEUKqiKJLAC2+Vrk7k+dWeC/aDjYyMwWYdQzICfUyqtvaDVFai1UpcPpfhFZ4lbLzDdvUPP5+GxKmaXOzJIyEIoyxoHiubBRrqNWNTMH2iwNhlxOMwr3sC0ssq5umZXLAr11A9dZe1Da76+vX86ry4XH4ZE8KPww7W8Y+G4sqjhkUZe7YAR37z2GzOdvvj6NIB4Cw2A8ANAB5WpEhAvYKL72AF/XbeurVaxcVUJ+ybHx1Tv2wpaKKuFoKKKKUAooo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2780" name="AutoShape 12" descr="data:image/jpeg;base64,/9j/4AAQSkZJRgABAQAAAQABAAD/2wCEAAkGBhQSEBQUEBQVFRQWFBYVFhgWFhQUFxUUGBQVFRUXFxUYHiYgGBkjGRUVHy8gIycpLCwsFiAxNTAqNSYrLCkBCQoKDgwOGg8PGi0kHyItLCoxKiwsLCksLywsKSksLCwsLCwsLCwsKSksLCwsLCksLCksLCwsLCwpLCwpLCksLP/AABEIAMABBgMBIgACEQEDEQH/xAAbAAABBQEBAAAAAAAAAAAAAAAAAQMEBQYCB//EAEQQAAIBAgQDBAQLBgYCAwEAAAECAwARBBIhMQUTQQYiUWEycYGRFBUjQlJTYnKTsdEHM1SSodIkQ4KissFj8DRzgxb/xAAbAQABBQEBAAAAAAAAAAAAAAAAAQIDBAUGB//EAC4RAAICAgAGAQIFBAMAAAAAAAABAgMEEQUSEyExUUEUYSIycYGRI6Gx8AZCwf/aAAwDAQACEQMRAD8A31FFFbZrBRRRQAUUUUAFFFFABRRRQAUUUUAFFFFABRRRQAUUUUAFFFFABRRekFAC0VXycWBJECPOwNjksEU9Q0zWUW8rmgjFnULhV8medz71Cis+/ieNQ9Tmg36LC9F6rG+GjXJhXHVQ88bH1MwIv66fwXERISpVo5VALRuAGUHZgRo6n6Skj1U7H4hj5D1XJMTfsmXopBS1eFCiiigAooooAKKKKACiiigAooooAKKKKACiiigAooooAKKKKACi9FVOK46uqRaycwRrmDCMtf5SzfPyAG4HX2kMnOMFuRHZbCpbm9FrS1F4dijJGGIsbsrAbZkco1vK4uPXUqnJpraHxkpJNfIUUUUooUGig0AJVeQcQzKCRApKMRoZmGjKGG0Y2JGrG42GvXFJSckSEh5mKXG6xgZpWB6ELoPNhVjFEqKEQBVUAADYKNABXK8f4o8ePRr8v+wqXMzqOIBQqgBVFgALAAbAAbV1aomO4rDBbnSpHfYM1ifUu5rrAcSimBaGRXA3ym9vWNx7RXByrta55J69k20uxJtUDjHDzIl4jlmS7RN4N9FvFGtlI8DfpU+kIoosnRNWR7BJKS0QOG48TRLIARmHeU7o4NnQ+YYEVKqs4b3cRjE6CZJB/wDrCrH/AHKT7as69dxbetTGftFePgKKKKsihRRRQAUUUUAFFFFABRRRegAvRekNZXi/b1YMS8PJZxGQHYMqm5UN3VI10I3IvUdlsa1uTHwhKb1FbZqr0XrzjtF+0F2cfAnyRoAxbKLu9rlWDDRV2t1PWvRMO5aNGIIzIrHS1rqCfzqOrIhZJxj8Dp1Sgk5LyOUUlFWCIWig1R8a7RCMmKK5lDRhiY2ZUV2F2vsbKb72pG9Cpb8F3VJxbDGINIkZkGbOqqCSkx0zWGpRibm21z0NT+EY0ywI7ABjcMBtmVipt5XFTBUVlUbY6ZXycaGRHkmMYDBiKNYwb5RqfpMSS7e1iT7akCkpalSUUkiaMVFJIKKKKBQpDS0hpRSo43M0LLiFUSZF5XLJKkmWRBdG1GYkAWI2601ieKzuDqmHQallYSSWG/eICIPOxNL2rYiKIgXtiYiRe1zlkyC/Tv5ajrCXTLMq962YAll301IGmgrj+M1wV6ly9yzjVxlvYYfDIt2Qd5tS5OZ28y5uT+Vc4qM35sWkyaqfpAamNvpK21jtoRtVfwvjsckphTICoYqqkkqEfIVYWAVutgSLeYq4rHsU656kX4RrshpEJV+Ejm4hDdrlY2J+SS/dWwPpWFyd7mrvs5MxSRWJYRysiEm5KhUaxPXKWK+zWqbiWHd0+TdlI1spy8y3zGI1AO1wbitFwh42w8RhXLGUVlHgDrY+d73PU1Wy5R6LevL/AIKd0FBqKX7kPC//ADsX5x4U/wC2Vf8AoVZVDx+FkWUTQqHJQRyRlghZVYsjIx0DqWYWOhB6Wqq7QHESYdlycgSMkQ76vK5kcKVAXuotsxJuTYaW3rruE8Qo+mhDm/F40UG+U0NLSZANBsNB6hoP6Utq6JeB4UVwJlzZMy57Zitxmy/Sy72867oTT8CBRRRSgFFFFABSGlpDQBUdoe0keEQFu87ehGDYtbck/NUePsFeX8Sx74id5nCKXtdUBA0Fgbk3JsBc9am9q8SZMdiCdlflr5KgAA99z7arK5XPy5WTcPhHXcK4fCMFfLyzgxixHjv+VSMPjZIyDHLKpG1pH09hNv6U1RWdGyUfDNqzGqsX4opmv4H+0NlOTGDMv1qDUffQbjzXXyreRTBlDKQysLgg3BHiD1FeJ1f9ke1Bwr8uQ/4dm1/8TH5w+yfnD21t4XEXvksOZ4jwnpLqU+PlHp9RcZw6OW3MXUbMCVZfUw1t5bVKpa6DsznltEfA4JYo1jS+Vb2ubk3JJuepuadaQC1yBc2FyBc+Av18q6qDxHhwkKMVRymYBXAKsrgBhqDlbQEG3l1NNfZdhk5NRbXc6g4mryvHZgVZlBNrOyZeYF1vdcy77302qYKzqxmOSICOYXxKNZlMgRTG8Uh5yXDLa3pa+NaJabBt+SKiyU0+ZaFNU/aTj/wZUygM7uoCnN6OaxPdBNySqjQ6t5GrWSUKCzEKoBJJ2AGpNZXhTHETyY0rm5UixYaM6hsW11iFxusSsSftM56VHdZyLsLdZyIv+HcVjmHdNnG6NYOPE2+cPtDT1VNrG/tExuHidgz5sUscYQQ2DPNrzJZWW3JtoBrffQis7wf9ouLjy/Css6gWYBQklvpBx6TeRGtPodli3y/uV1mwj2mz0fjOBM0Domj6Mh8JEYOmvQZlA9tYLC4mdcUzAIc3NHLBtKZCwOWYA3URnMLkAAAWJvWpx3H1mw8cmGkPJdissiA54wF0UgaxktoWtp03BqFhZkClcJE0p10jUgE79+Z9L+skmsXiU+aXLGO2zSqSl+Pm0iSMHHGzyLGM5BzEDVrXNh6z+dZ2Pist1kLElincH7shiBkC21Ou+9xWg4bcxhi2ZnOZt7K22QKfRy2tY63BvUTCYKM4mSREWyhVv05t2MhUbA2IBI61za3FyUvj/dGvCUddl5Lcb+2pXZFv8FEOqhkYeDq7Bh7/AMxVTjOICMhNDIxARL21O2Y/NXfU+y5pcLzlxVsOUBeJpJVcOY3ZWRFItqja79QBcVD9JPIh00u77r9itlNNcyfg1YNVLPzsULfu8MTc9GxDKVt/oQm/2nA6UGLFPcSSRRLseQHaQjraSSwT1gE1Mw2GWNAkYyqugA19evUk6k7mtjg/A502da7yvCM6Uufsh2qvtFcxKqsVLyondNiQcxsCNdCATbotWgrM4tzisQEQ/J6rcfVA/LSA+LsBEvlmNdPkz1HlXl9gKbEcNeYZEbmynMrsoLhgx1kezBQ5FhZ2suW4G1tzgEcRIJLBwihgpJFwLaE6nanEQKAFAUDYKAAPUBpXdJjY7pXd7YPW9oKKKKtiBRRRQAUhpTSUAeR9p8OY8diVPWTOPuuoYfmarf630A6knYDzq/7eyKce2W11iiVvvWY2PmFK1S4PE8uWOS2bIwa217XG/Q6++uMyopXyR2+BbL6JSS7oexHCJ40zyRFU01JW4voLqDcdKiVupl+G4UZGMaSG7XW7ZVY3AF7XLKNfCoS9hYussx9qL+S6VTc4f9npkNPEprfOt/cyIcXtfb/valIrbYrspAYgoHLyXOcEZtd87N6Q238BVRN2KlFzHLG43AIZCfaLilUoPvF/yTQ4lCSasX/pr+wvETLgkDG7RExNfey2KE/6CPdWgrC/s1kKyYuFtGUxlhp3W76kaeQFbqu1xJOVUWzjrlFWS5fGxaLUUVZIQFJS0UAYn9ovHAvLwgk5fO70j6krECbWUasSVOnUgDrVBxLtkWhiw+CU4aCEEKb3nZiLM7N8xjc3tc6716Dxzs7DilAlBDLfK66OvqPUfZOleX9oOzUuEcB9UOiSKO63kR0b7J9lPx6apWbs/j4MfiHVj+KPj2VRypvpfW/idyb9T502HYKrEgg2uLbX2seu9AYhr2ubWtfwO4J3FGKlJSwU3JHhtmB8abmZGVG+MKYagn5XyifAxcB4s532Jzaek/h/YseDcXlwkvNw5sT6aEkLKo6N4N4MNq9Z4D2kjxseeMm40eNj3428GHh4EaH+leOMw3rZ9ieyUwmTFOTCBsuzyqfmsvzUOnpa+Ft6u5tMI/jj2b+DO4dfbzcmtr/BruKdnY5rkNJE7ek0TFM3312b16HzqpTAql4+bPLyzlMeHiSFVO+VpdgddbNfWr3ifE1hX6TkEqtwtwN2ZjoiDqx/qayUnEpX5kd+7KwmeQAp3WXKURT3lVsq2Y6kZj1FYU6qZ2KPLtm9Lqy1Gny2dYzHiROXhYlgRZUdnbLIZJI2zADKe8ARYsWPUCnOFyYhsUjIY3YRsrgqY41icjUkXYtmUWHkdt6ZAsABYAaADQADYAVL4RxFYZHMjBVdF7xNgGjLae0MSPVVt4VcdT13XyaWfjSx8Nygty7GhHE8pAnXl3IUOCXjYk2AzWuhJtowG+5qdWRxXEJcXIVhWRY48koymNZJDmOVikgtkDL6J1NwT4VIOJxRIDHFAn6OGw46fWC4B86gnkdN6abMnFdsof1Vpk7j3FAqtGrZWy3kYamKM6X++3oqu+t+mr/A+HcuO7Lld7XXflqBZIwfBV38SSai8K4McweVcoBzKhbOxfrLM3zn8Bc233ta7pKYynLqTWvSLLFooFFXBAooooAKKKKAA1D4tDK8Lrh5BFKR3XIuB5eV/HpUykprXMtAeMY/h8sDETxuh1JZgSDc6nONGub63rrhnC5MQbRiy9ZCO4o8j84+Qr1Hj3HEghkGcczIckY7zs7AhLKN9Tf1AmqhMWkUEJzBo/k4g4IKi4Cgk+Baw9tcpxChUSTh3bN2jilk6+n2SRIwuGWONUX0VUKPUBufzPrqGO0UGbLmNr2zZG5d/v2t7dqmY3D543QHKWRlv4Ei1ZT4PKxaFYWDhQrbctAykAl7+ja5HXTasauCnty7/wC+R20vnRZ9p+NrA0UboWEjE35fNAybdy4DG58dhtepBxwjCKuRciq0qEE5VKlyga/dNg9gd7WqziTKqrvlAFz1sAL/ANP61np+D5Zw0sbSK7DmzRjPIYhrlaL6Rsql1v3b6XNWsbpT1W+2v7lG7qQ3NfJrezuA5cCMygSyLnkNgGJdjJlJ3OXNb2Va01h8SsiB4yGVhcEbHUjrtrpbpana7iuKjBJGcFFFFSAFFFFABamsThlkRkkUMjCzKwuCKdpLUA0n2Z5h2v7EtCS+GV5IspNvSZGB0UEakW1uddLXrPnAtbuMsguwvdUYFTYl1b0R1v0G9e3ii1K7b004yKE8CmXlHnfZTAJDZ3g58w2ImwzRx+GQZib/AGiL+Fq0WM45MSFVFjZtgGE8zfcjACg/aY2FWk/A8O+rwQsb3uY0v7wAadwfDoob8mNI775FAv6zuR5VRnXkTluU+39y5XVCuPLFFH8WLBG8+K+Ua4YRk58z3sgdj+9fNb7C9BpeqpFY5ixzOzF3Ya3c7+waAeQFTeOY0Szafu4SVX7Uuzt55R3R55q64DwHDzJIZYlLidxm1V7WRh3lINrGrNUFV+JItu5cPqWRKO9vRAtSkf8AvnV6/ZGAneceSzy2/qTVNxvg8EcsIjU5xmlZmkkchQCijvGwu58PmGrPWb7aJMf/AJBVk2KqMHtnfDsVy543PokmN/uyEAH2OF95rZWrCSIGBDaggg+o6VqeBcQMsVnN5E7j+f0X9TCx9d6bZHUt+yxxGnlkpr5LK1LagGimGWFFFFABRRRQAUUUlABVXxTtJDh3CSl8xFwEXMSTfKg+02VrDy1tTvGOORYVA82axJAyrmOguTby094qpgw5kl+EzqOZYrGunyER1C36ud2PnbYVSyslVLS8mbxHiEMOvb8/Ax8SGaRsRMCkzZSnLY/IZRZSG2aSwAYkWO21RVwyLjL4qOOROQzs6RFVzM4TmTRAkGwuM6rpn18rThfBYp+aZc/PWZwXV3R0XQw5LG2UoR0sTeqpsbOuIkOHljnbDKcpKFWkD6SoQpyyZSo1X5y20vXPQyee168r2ZdEcmuSyJz3GXx62SkxSwgXkWTDk2inDB1HhHKw9FxsCdCLbGuHmEEkskmkUpRxIBdVKoEIcj0RoCG23qTwTiaxRWkIeCQs/OCqBmc5nE6AWXXTNaw2NrXqyHZjCHvCCIg6iw7pHkAcpHq0qxHh1eQ3OD1vyjrI5E4xSfwUU2IXEgLhW5koOZHjPciO2Z5fRtuCupO1qtE4NibgNNCB9JInz+tVZsoPrv6qvI4woCqAqjYKAoHsGlJPOqIzubKilmPgoFydKv08LprilLuJO6bbbetnGEwyxRhV0RBuxvpqzMx8TqSaa4XxaPEJniJIvYggqy+F1O1xqPEVRdoOOLPFHBg3WV8ScoynNZOoI3FyQCDsA3hT/EuzIw0l8BI3wiJFM0TZjzky3aRAf3gvuq7dLEa3ZXKDUV4KkrUno0N6WoHCOLpiEuujD0lvcqf+1PQ++xuKn3qympLaJk9+AoovRelAKW9JeigAooooADULizSCFzALvoBa1wCe8yg+kwGw6mptJSPuKYOEjKMmw0G97jcG+ua+99d6lYDibQMxVOYr5cyhgrBlFsyltDpoQbbC1X/EuApKcwJjkPzlAOb76HRvXv51l1w0xkyIscl5JUUhmjJEV8zEMCANLb70TugkozNOy3Hy6ejctF2/a4WOTDzlvtctF/nzHT1A1SszMzO5BdzdrbADRVW/zVG3rJ60+3DZwbHDyHzVomH/ACBpnFRSRgFoJQCwXURjvNoovn61InXDvsjwMLBxJc8Jbf3EBp7B4tonEiC/RlHz06j7w3Hu61xhMLLIWVIiGTLmDvGtswup0J00qyw3ZqU/vXRB4IOY38zAAe40521zj2e/0NHIyaJRcW9mhwuJWRA6EMrC4I9x9RB0Ip2ouA4esK5UvqcxLHMzMdyT46CpV6hRz4UUXovSiBRRRQBA+PsN/EQfix/rR8f4b+Ig/Fj/AFrDchfor/Kv6VxNhUKnMotYk2VQbAX0Nt9KsSxpKLeyR1tLZpsTilxcwy2eDDsGzaFZMRbu5T1VAf5m8qm1XdnYyMJBmuWMYdiTclnJcknqTmqyrjb7HZNtnlXFMqWRkSb8LsQ8Vw4OwYM6NlKMY2yF4z8xj4X6jUa2OtVeL4eYAvLuI4zeNgC7Ya/pKy7yQHrbVfYLX5qLiMfkbKgLyAZioIUIv05JDpGum51PQGok9EmBmZKmq4fiXjX2M1icUwYSQMkMrG7xkh8PihpdoXJC5/K4Y7HXWpmAnaxbDieMX73wUrLGH1uHwzi8TeRUe2o8+BSQMYjmeY+lYRYMNYkZY3UnENvrYE23FRsV2Y5MbPbDMe7f5B0zXYL82Tz0FqkVsItd9P7HomJRdGH29P4/cufjTGm+VsQfM4GGMgffdgvttVJxTGvM8aTSkqz3bNKpUBAGK2iAhBJyjLdzr0plMD3msmF7sjqCYGcEIxXN3pDvY+41Jmxs80CBY0QXuhjcoCouBeM2sCNdG0rSUMhcsuVtP7l2qqUntLevgkfBI2YSKAHGqyRnIw8w6W8/61MfieKyopm5oRsyGUWljbxTEJ3geneBBGhvUPAQFIwrWzXJOW+UEm9lHQCusZieXGW66BfN2NlHvP8AStt0wnDmmtG5biUWV89kddiJxHtDIbzrAY8XGWEjRyR8qXKLs+U2Km1s2mVtQRe1ttgu0cDRozzwByilgJUsGKgsBc9DWITMt8MFtF3ZpGZcryMSSqknUoXBksbbeFP29X9Kbj40mtp9jnq6nt68G3+PsN/EQfip+tJ8fYb+Ig/Fj/WsTlHgPcP0pMg8B7l/SrX0svZP0n7Nv8f4b+Ig/FT9aBx/DfxEH4sf61ico8B7h+lGUeA9wo+ll7E6T9m2+PsN/EQfix/rS/HuG/iIPxY/1rEZR4D3CjKPAe4UfSy9i9Jm3+PsN/EQfix/rR8fYb+Ig/Fj/WsRlHgPcKTKPAe4fpR9NL2HSZs8V2lw6Rs4niYqpYKJEYswBsAAdSTYe2qns5LGjNzZYlaJVhs8iKcxAlnaxa+sjAf6aoCVzLmAKreZ9B6EQz29r5BTcWFGUcxVLnvMSqklmJZrki+5I9lZ7odmTy7/ACrf7idN+NnoPxvB9fB+NF/dTOMxmGkjZHnhyspB+WiuPAjvbg2PsrD/AAVPoJ/In6UfBU+gn8ifpV6WHJpptB0pey+4VxZVlV3dLHPh5XDLk5qHPG2a9gGGa2vzxWg+N4Pr4Pxov7q8+fDizRqq2lAAGUZedHeSE2tbWzJ7RSxwxsAwjSxAI7ibH2Vn4mNOEpU78f4YOEmz0D43g+vg/Gi/uo+N4Pr4Pxov7qwPwRPq4/w0/SgYRPq4/wANP0rR+ln7DpS9m++N4Pr4Pxov7qPjeD6+D8aL+6sCcIn1cf8AIn6UfBE+rj/kT9KPpZ+0HSl7N98bwfXwfjRf3UVgPgifVp+Gn6UUn0s/aDpS9j1QeNO4hfli5yPewzW7nrFuuutrVPNNTjuP9x/+Bq3enKtpEtq3Br7GuhAyrl2yrb1ZRau6h8HP+FgLG14YtSQP8tepoPFoycsRMz/QhGc+1h3V9bEV57JabPHZ41tlslGLfccxuIKgBLcxyQmb0RYXZ38ERbsT7OtZ+GZZAQgMqA57OciE/wARin2LHdY/mrbSpOPTMZUlYK5S2IKtcYbDelyc/wBbIbFiNgLeFZ6fjSMwhCGFUbLHG0ZyooIUSMNmlZjYZtF1Juakrg7HyxO84Rw+OJWpT/My0xfEYzZ5TzzspN4oEP8A4hq0jeahj4WpjEzyzkGQlVGoABT2olyVP22JbwC10kABJ3Y7sSWc+tj/ANWFOWro8Xg0IalY9v0dLyt+SJi0AjCqCFJCHKpOWP51gNdhb/VU1OIRHQOo6AHuHy0a1c2riaUAd8ixIGtzcnYAWNyda2J16fMnos03OltomrrsQfUQfyquxmIBka4NoY2k3Cd+1yQ5PpIttrm7bUnxehOkDE/ZgmDf7VFdJwA9MNiG72bLy5yuf6RV9CfOqlr5u3MhcjNdsOVaEwzOwzzHNLJZ3J8SoAX2KAPfT9SF4TiW1GGm/wBXLT/k967m4NiEXM0DZeuVkkYDxyJqR6rmrMLqoJRTKkJQhFJEWkrmOQMLg3Hl+Xr8q6q0mn3RKnvwLRRRSihRRSGgANJauZJQLX6kKBuWY7KoGpJ8BTz8LxDKSqhPIkGQi+tvmIbeJPsqlk5tOP2m+7E/QjMt0c/WyrAP/rivJL7C2nsFPVAeVQFMbSlYywyMhKqHcCU8wjodb5j7an9agwI/nnLzJ7F1p9xaQ0tIa1AG5kJU5fS0ZT4OpzJ/uA99NjEpnsDYPaVB4LJrlJ2Uh862NthXWLJ5bW3IsPWdB/U2rqDC5TleFDFoTHCV7zXv3+ZYuu2gIrJy3KqxXRW2l4FVcpd0OlT4UgrqSOH/ACsLIhPXPyACeujG/upnltGoztnFu8wWxU9SQN189x1HWn4uc7l+KDj+o91TS3rsOClpKBWkRC0UUUooVFx7ERPbfKQNCdW7uw1639lSq5FMnHmi4+xrW1ot4sTwuJVEUPNKgLZcPK2wtf5QBR665l7R4mdkgwUawB7k3ZRII1F2IyApF0UN3jdhVXvVp2MxarJI8ileawhhk0KMEJDJf5paTMRfewrh+I8LqwaXdtzl8J+P4KNsK60k3rZSY/sXPdXe8UMYIlYiF35d2uxyn5Qgvck2NhfcCmcR2ZyN8Kwg50ffPdBjRhGgzTWa9gpJA3J1INen4zBrKuRr2zKxtpfIwYA+KkgXFUOI7IXkzpKY2Z5jK62sYm7yx8t+6FvbNa2gPjWFh8X7pyemv4I5UOD2u5lcJiRImdb2uRrpt1tuL72Nj5U9U7GFcVMqlVjNzlxMKFDiAoFkQNsLXJuGBAsp3qvysrOj+nG2U9MwIBRwOgZSD6716Dw/iKyEoyWmPx86u2zpJ90dXpqaPMyLp6Qck7BVBux7rWGoGYgjXXTWnK6inZCcoD5yvybAnO4BCZGWzo9tiptuSLXq5l8zqaiWcjarei2wHG54cq3LI2ipISQVHWJlLXH3GkA+itXeG7VxyXCxzO62zJHGZrA3AOdTltodyDpsKoJ8Py9GBjzEZlkKFGOmiyEcqbX6wRv4NVl2QjzPNMAFQ5Y1F7qxQsXZcxLBQTlsWYXBsbVzsHJPlZl0WtvSfYc4l28gw7ZZ48SjFcwBh3Xa/pU5je13KhE7YXE8qytnHItZrZTYSEgaj31kP2n8XheaONGVnhV85BGhcrlTTc9258LirfHcegh4UIObHLN8HWLIjB+8RYk2vZV11+zV7kXLF78ivJlzzjvshMw4krS4SDlSBsrO8qLc2BAliUHOpvod/OqfDFigLKVbUMuvdZWKsPeDUz9neMTDxzNJnzO6hUWOVmYIpsRZbC5e1yelc8YwkRgJCKZWs8koztdnmHMMdmsIwWKcy1iRZQTciWFyoscU9oWjLaUW+7YzS0h3pa2UbIhriWWwvvchQOrMdAo8zXRprnrHNG8sJmhCyBlVeYwZgFVsnWwze+orpuEG0R3T5IOWtklOHaHmDMxFjobL5J1AB67neu5MAG9PmOB0Z5GFvUTY+2osWLwGZc6Iny0jyAtIuWBhaIbjPYspKjbK29qV3wPKmsYBI0oMN5G0jYqUBN9AAj5r7ZvOseUoTe5Q217IVxmEVrosfxciLGVdlQFSoBIHQgWXr6gKj4WXMiN9JFPvUX/rUzC8biikeXB4ZXMh7qZAgiKjKjGS3XW6qSdAR1qvwsgVVQsC6qAwUM2vXRQSNfG1Xce3v3WkPWe8iW5R5UiTSGuExCk5QwLeGob+U2JrsCr6nF90yZST8DGJkA5YN9ZVGisxNrtaw1O1STxGMXJYixscySLY6aG66HUe+mp4CbbqQwYEDUMNjrXb4vEFWXnaO4ka8Zuzi3eLZ9LlVOUC3dttVK7qc24LaGrKyKX/AE4ppnTcQWzFc7hbZskbmwO1zYAbjc0/Jh5RzA+XDFIjLeVlLkXZRYAlV1W1ySdRoaiSyzOHDzsRIQZAES0hB3YNm8hYWFgBbSmlwa3DNmdhs0jGRhba2bQey1RdK+fZ9hlmTm3Ll7RX2FhZTm5SSJF3TGJT3xdRnG98ubUX8T0p6ktSgVoVw5IqI+uHJFLexaKAaWpCQSiiikAQG350cD4iTgsPE6RyJLC1zHJlMYGdvlc9lV+6zDvAnL5UVDk4REQRkABILBSyBiNiVUgE+dqy+IYcsnXK/Bn5uGslLfwajhnb6MQRNiY8SrHLGW5JKvKNLAg6k72sN6j9oO2MTwsix4nKJo0xF4GXIhsxQ5iLFu4LHoxqgfhqkli0uZgQTzpDcEBTvfoAPYK4PBo+plb700h3JOuuupPvrnI/8YUbOfXf9RJ02yg4N9taLDtLxlnidBCYyrRsvPJTM4YfJxiO92ynUZgQpqFgsGUZy3zso3znu5tWksMxJY9NBYXNq6wvDo4/QQC2x1YjxsWJI9lSa6DC4d0HzSe2MwuHQxV28jcsmVSxBNug1JNwAAOpuRVzwrGYbDWfEyZJWBALxSoqjS6xll13F23N/CwquwsypLE7+gkqs3kNRm/0kg+y9SO3qHmYeY3aEALdTmF+aHNjscyjQ9ctqmypS5tbIc7mttVLeotNmlPH8MQQZksRrmD2t1vdbe+oMB4ZayHBeP8Ak9detW3E1abDS8q7Z4nyFe8GzKbWPW//AHXn/Y5kGMjzgC6Oq5gBaQgWBvsTZh66p633MvEwFdRbZzNOHx7NvDiMIPQbCj7pgH5U/wDHEA/z4QPKWMfkay/7RMNrh7oAl5NcoAz2XLfTfLmt7alYHDI/CQsCrmCC4GQMZFcNImYg2c2IF7+kKJPS2RSwtY8Mjm/M9a9E3GcTMt1ByxC2bNmAa+i5wO8b7rCvefdsq7xeKYMNh5s5EYRQ7tKbctgAYzLl055sAsC92MNfU1Gk7QxQRpIhLM9+XyxeQk+mmGja5Bvo+Jk1PTwqneWSXKZrKqm8cCktHDfdiT+9lN7mRr61Uqqsvn2NLGx+6UTqCXMqtlK5gDlO636Hzpykpa6eK0kmdAuyEopaKUBMxoB8KDXLOACW0ABJPkN6bLlS2xstJbY0+GfESx4aLV5DrqdBra53A0Zj5L516G+LTD5YMPNLBHEgUsuCMkZK6MzyspvqNbeetUHYTBmOGbGt3ZJG5cR5TzFV0zlY01OwUdO551osJxmZmUJiZs5NguIwLxRuei5woKeu9ctkXdWxy+DCss6k3In8TjSTh7vjVhlAVirRbOLfJvGd0YkjQE2PWqWHsRDGqJPBiMXMUDPZ8kSnwvmRQb6dTper/iTB8RFDa0UCjEzBRpcXEKADfvZnt9haqp+Ju5LNiMeiZjlMeDKKovpfNGzNbxNQqcktJjVJrwxr/wDk8HJJyzhZ8JKR3HUkqbC5GZGZCR4NvWDxDCOZ4S12VmUMFISQLfvKdr2BuPI20r0HjXaN4MCP8Qs7TMVikVQjcv5xIBtnHo3sNWFxpXm+F7xz9NlttbYsPI5QB9lB9I1ewbLeryx8fJPjWWdRRj+5JpaKWukNoKKKKBQooooAKKKKACi1FFACUWpaKBAtSGlooFEFRm4dEdOWlvVp7qlUlNcYy8oa4p+UR4+Hxj0UC+rMtvca5PC4vqxvf5wN73ve+99b1LpKb04ehqhFeF5GZcGjCzjML3szOwv42ZvM1yvD4htGnn3R/wCk1ItRR04+gVcEtaGYMIiElEVSdyoAJG9PCii1OjFR7Ickl4FtRRRThwUUUUAIaZxeG5iFQxW5BuADsb2sdxe3up+kprSktMa0pLTJWB7QY2GNY48TZEUKqiKJLAC2+Vrk7k+dWeC/aDjYyMwWYdQzICfUyqtvaDVFai1UpcPpfhFZ4lbLzDdvUPP5+GxKmaXOzJIyEIoyxoHiubBRrqNWNTMH2iwNhlxOMwr3sC0ssq5umZXLAr11A9dZe1Da76+vX86ry4XH4ZE8KPww7W8Y+G4sqjhkUZe7YAR37z2GzOdvvj6NIB4Cw2A8ANAB5WpEhAvYKL72AF/XbeurVaxcVUJ+ybHx1Tv2wpaKKuFoKKKKUAooo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2782" name="Picture 14" descr="http://i.bssl.es/elbloginfantil/2010/05/ninosqueleen.jpg"/>
          <p:cNvPicPr>
            <a:picLocks noChangeAspect="1" noChangeArrowheads="1"/>
          </p:cNvPicPr>
          <p:nvPr/>
        </p:nvPicPr>
        <p:blipFill>
          <a:blip r:embed="rId9" cstate="print"/>
          <a:srcRect/>
          <a:stretch>
            <a:fillRect/>
          </a:stretch>
        </p:blipFill>
        <p:spPr bwMode="auto">
          <a:xfrm>
            <a:off x="5857884" y="4643446"/>
            <a:ext cx="1069338" cy="785818"/>
          </a:xfrm>
          <a:prstGeom prst="rect">
            <a:avLst/>
          </a:prstGeom>
          <a:noFill/>
        </p:spPr>
      </p:pic>
      <p:pic>
        <p:nvPicPr>
          <p:cNvPr id="32784" name="Picture 16" descr="http://2.bp.blogspot.com/-6v17VbPcTXQ/TtRtms2g_II/AAAAAAAAAJY/SLjwyhd_1Kg/s1600/cerebro+%25282%2529.jpg"/>
          <p:cNvPicPr>
            <a:picLocks noChangeAspect="1" noChangeArrowheads="1"/>
          </p:cNvPicPr>
          <p:nvPr/>
        </p:nvPicPr>
        <p:blipFill>
          <a:blip r:embed="rId10" cstate="print"/>
          <a:srcRect/>
          <a:stretch>
            <a:fillRect/>
          </a:stretch>
        </p:blipFill>
        <p:spPr bwMode="auto">
          <a:xfrm>
            <a:off x="6786578" y="3429000"/>
            <a:ext cx="1058839" cy="794129"/>
          </a:xfrm>
          <a:prstGeom prst="rect">
            <a:avLst/>
          </a:prstGeom>
          <a:noFill/>
        </p:spPr>
      </p:pic>
      <p:pic>
        <p:nvPicPr>
          <p:cNvPr id="32786" name="Picture 18" descr="http://4.bp.blogspot.com/-80NbNFUkNpU/UmQvXmHxNhI/AAAAAAAACFg/8Gf7QDrqeJ0/s1600/fotos-tiernas-39.jpg"/>
          <p:cNvPicPr>
            <a:picLocks noChangeAspect="1" noChangeArrowheads="1"/>
          </p:cNvPicPr>
          <p:nvPr/>
        </p:nvPicPr>
        <p:blipFill>
          <a:blip r:embed="rId11" cstate="print"/>
          <a:srcRect/>
          <a:stretch>
            <a:fillRect/>
          </a:stretch>
        </p:blipFill>
        <p:spPr bwMode="auto">
          <a:xfrm>
            <a:off x="7286644" y="2214554"/>
            <a:ext cx="1155723" cy="866792"/>
          </a:xfrm>
          <a:prstGeom prst="rect">
            <a:avLst/>
          </a:prstGeom>
          <a:noFill/>
        </p:spPr>
      </p:pic>
      <p:cxnSp>
        <p:nvCxnSpPr>
          <p:cNvPr id="23" name="22 Forma"/>
          <p:cNvCxnSpPr>
            <a:stCxn id="13" idx="2"/>
            <a:endCxn id="4" idx="3"/>
          </p:cNvCxnSpPr>
          <p:nvPr/>
        </p:nvCxnSpPr>
        <p:spPr>
          <a:xfrm rot="5400000">
            <a:off x="3577374" y="793559"/>
            <a:ext cx="774806" cy="1214446"/>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Forma"/>
          <p:cNvCxnSpPr>
            <a:stCxn id="13" idx="2"/>
            <a:endCxn id="14" idx="3"/>
          </p:cNvCxnSpPr>
          <p:nvPr/>
        </p:nvCxnSpPr>
        <p:spPr>
          <a:xfrm rot="5400000">
            <a:off x="2970151" y="1400782"/>
            <a:ext cx="1989252" cy="1214446"/>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Forma"/>
          <p:cNvCxnSpPr>
            <a:stCxn id="13" idx="2"/>
            <a:endCxn id="6" idx="3"/>
          </p:cNvCxnSpPr>
          <p:nvPr/>
        </p:nvCxnSpPr>
        <p:spPr>
          <a:xfrm rot="5400000">
            <a:off x="2685529" y="2185470"/>
            <a:ext cx="3058563" cy="71438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Forma"/>
          <p:cNvCxnSpPr>
            <a:stCxn id="13" idx="2"/>
          </p:cNvCxnSpPr>
          <p:nvPr/>
        </p:nvCxnSpPr>
        <p:spPr>
          <a:xfrm rot="16200000" flipH="1">
            <a:off x="5048489" y="536890"/>
            <a:ext cx="404345" cy="1357322"/>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a:stCxn id="13" idx="2"/>
          </p:cNvCxnSpPr>
          <p:nvPr/>
        </p:nvCxnSpPr>
        <p:spPr>
          <a:xfrm rot="16200000" flipH="1">
            <a:off x="4578635" y="1006744"/>
            <a:ext cx="1772681" cy="1785950"/>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Forma"/>
          <p:cNvCxnSpPr>
            <a:endCxn id="9" idx="1"/>
          </p:cNvCxnSpPr>
          <p:nvPr/>
        </p:nvCxnSpPr>
        <p:spPr>
          <a:xfrm rot="16200000" flipH="1">
            <a:off x="3231128" y="2340984"/>
            <a:ext cx="3253251" cy="571502"/>
          </a:xfrm>
          <a:prstGeom prst="curved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curvado"/>
          <p:cNvCxnSpPr/>
          <p:nvPr/>
        </p:nvCxnSpPr>
        <p:spPr>
          <a:xfrm rot="5400000">
            <a:off x="2893207" y="3107529"/>
            <a:ext cx="3357586" cy="1588"/>
          </a:xfrm>
          <a:prstGeom prst="curved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357166"/>
            <a:ext cx="1877412" cy="571504"/>
          </a:xfrm>
          <a:prstGeom prst="rect">
            <a:avLst/>
          </a:prstGeom>
          <a:noFill/>
          <a:ln w="9525">
            <a:noFill/>
            <a:miter lim="800000"/>
            <a:headEnd/>
            <a:tailEnd/>
          </a:ln>
        </p:spPr>
      </p:pic>
      <p:sp>
        <p:nvSpPr>
          <p:cNvPr id="4" name="3 CuadroTexto"/>
          <p:cNvSpPr txBox="1"/>
          <p:nvPr/>
        </p:nvSpPr>
        <p:spPr>
          <a:xfrm>
            <a:off x="2214546" y="2857496"/>
            <a:ext cx="4857784" cy="1569660"/>
          </a:xfrm>
          <a:prstGeom prst="rect">
            <a:avLst/>
          </a:prstGeom>
          <a:noFill/>
        </p:spPr>
        <p:txBody>
          <a:bodyPr wrap="square" rtlCol="0">
            <a:spAutoFit/>
          </a:bodyPr>
          <a:lstStyle/>
          <a:p>
            <a:r>
              <a:rPr lang="es-EC" sz="9600" dirty="0" smtClean="0">
                <a:latin typeface="Freestyle Script" pitchFamily="66" charset="0"/>
              </a:rPr>
              <a:t>Pensamiento…</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214290"/>
            <a:ext cx="1571636" cy="478423"/>
          </a:xfrm>
          <a:prstGeom prst="rect">
            <a:avLst/>
          </a:prstGeom>
          <a:noFill/>
          <a:ln w="9525">
            <a:noFill/>
            <a:miter lim="800000"/>
            <a:headEnd/>
            <a:tailEnd/>
          </a:ln>
        </p:spPr>
      </p:pic>
      <p:pic>
        <p:nvPicPr>
          <p:cNvPr id="30722" name="Picture 2" descr="http://t0.gstatic.com/images?q=tbn:ANd9GcQBfEIbFF0qfhIEvQJOrTOzlsmKh3uVeatUqmOuPWuaPEGy-LPL8w"/>
          <p:cNvPicPr>
            <a:picLocks noChangeAspect="1" noChangeArrowheads="1"/>
          </p:cNvPicPr>
          <p:nvPr/>
        </p:nvPicPr>
        <p:blipFill>
          <a:blip r:embed="rId5" cstate="print"/>
          <a:srcRect/>
          <a:stretch>
            <a:fillRect/>
          </a:stretch>
        </p:blipFill>
        <p:spPr bwMode="auto">
          <a:xfrm>
            <a:off x="3857620" y="2571744"/>
            <a:ext cx="1621348" cy="1214447"/>
          </a:xfrm>
          <a:prstGeom prst="rect">
            <a:avLst/>
          </a:prstGeom>
          <a:noFill/>
        </p:spPr>
      </p:pic>
      <p:sp>
        <p:nvSpPr>
          <p:cNvPr id="30724" name="AutoShape 4" descr="data:image/jpeg;base64,/9j/4AAQSkZJRgABAQAAAQABAAD/2wCEAAkGBhQSERUTExMVFRUWFyAZGBgYGRgZHhgdHB0bGiAdGhwZHyYgGR0kGhsbHy8gIycpLSwtGx8xNTAqNSYrLCkBCQoKDgwOGg8PGiokHyQqLCwsLCwsLCwqLCksLywsKSwsKSwsLCwsLCwsLCwsLCwsLCwsLCwsLCwsLCksLCwsLP/AABEIAMIBAwMBIgACEQEDEQH/xAAbAAACAgMBAAAAAAAAAAAAAAAEBQMGAAECB//EAEEQAAIBAgUCBAQDBwMCBAcAAAECEQMhAAQSMUEFURMiYXEGMoGRQqGxFCNSwdHh8Adi8TNyFUOCkiQlg6KywvL/xAAaAQADAQEBAQAAAAAAAAAAAAABAgMEBQAG/8QAMhEAAgICAgIABQIDCAMAAAAAAAECEQMhEjEEQRMiUWFxMoEUM8E0QkRScoKRsQUVQ//aAAwDAQACEQMRAD8A9EFUAgMCGIsJsIiSY/njjqDwkTGo+l/7kjjG8zmUQw7AkgQtiY9ZO2++FFfNaqgYgKqnyiQbHkjvtEd8cfJk4qrOhDH/AHq0N8grR5tu3r64zOdQpUmValamjH+N1UkC8QTzPpgpbbAgf5b0gYUn4eoM7u9Gm71TLMROrVG6m3At6YrBVGmT03YRlatNpamdSA2eQVvchSJmNsTsLTqtzb6jFc+EKYRa1OdJDzpiBJAErpsASDbFoK6hBFo2P8572wsYq9AkqZlMxeN4B/T9MDVuoIhvIvezG/6TbBBWOY5PAj6euIs4nlKqIk/aTeMNO1G0CNXsHbrlO4Elgs6TaTaBaSB3tjZ62gAlTJOmBcBtzsOMCLlSAYmGu0kzAMC8SwmMcLLA8NEE3JY87jGN5shoUMbYcc8pWVKkT5guonfiI/w47y+T0gn8RuTe07AA7xtgXL5YhgWPPm47QfsBb1w0KXBmed/XthsSlN3L0JP5NIxjBM3/AM9MacmxEiL3m/pjumBBneYkY6IA/XfjGtw0RuyHMR8p/Fv+ROIv2Y3hrHcf25vziSsonaZYb2jjj3x1St9TN+It9pGIzgpS2MnxWgbL9NAF+LH33viV8vMAH2sfzxOtYkfNbcb/ANMbDDn6Dj64dYILobmyKtRBHP8AQ2/LjHVO2w2Fht3xrSLTE78f1xI1SCBN7x/c4KjTsTkaKnTYT9e++IhUDahIMd/fkHA2b6+iAhSGIsTfTfgH8Rvxb1x0KIKwGBaLtztJM8L6YVzTfGI/FpWyepRNwd/tv6j6Y0k8zte+5/TGqaKJ0nY3JntvHOO9YIn7evr7YavaAIPiTKk1MtWVqkLVCOqhYCvA1QFBjXEk+uFXxH0h2qmqh/eoNRULOsAm62O215xZ+qUzVTwo8rkeIREqq3sDuWIAF7TOB6fT6g1Gq4cE+WxUxIsxmDbsBtieZXtGnBleJ2ivdPUV67uSVYFWbWYlfDgCPlN5vM+mGXh+JqEgEFtKgjzEEc/wzP2xEvRRTrayplZABOkQG3HA8vEe2CPFUM8QxEAxePMYsDzzOMtb2jRmyRb0zijRlfMxZVqQbbgWJvuJm5x21Pyoq2U3KDaVmCY4E7ckjtjvOOAjlbqZawtpttOxmRiDMVyAhI0sWBgWhZsZFjIm/phn9iTbYRmK+mqrFSymTq3EyCoHY2M4mrIystZyo1LCCT5RJuRtzH1wsrZkqlNWEgDVpggeUkb8ATjvKv4oZajcSqxAWb+pIP0w3L0D4XsNV53ptPtP88ZhZT6rVQaVNVlGxVViP/UQbbXxmF5B4B2a6J4rsQpMrpBYkG14A2j74Lo9KYU7kaj88TBA7+sDDGlSltVvSDPr/kYmCiJiRuePSCPriscKltkXmlXFdEeVDCxuO2xv2Ox+mJLxGx9OIx2yE8DbYjA+ezi0aTVXEBFLReTA2A3ubQJxqhGlRnkyqZPMU8t1GtTfUisx8x+UloZbz5QCSAI74t9ODcEFQY8pBAI9R7483XrCVKz1apQmouoAANp0HQFK/wAQiIMGPecR5bMVaZWsC2poYog00kX5JZxYmSJRQSLXwr02yjjy2ensdo5M8/XfA70mctpi68wI/vGEXw58dUcyxpOSlVASSVKqwBiVLH2scWYAMLNIOxERh2lLsjdWAtnYgRbtt9remCKNcMf9wtH6+/viPMpIMj6+/viPJZcqJJO0CYED1PM4xcsscvH0WfBw+5NmGVQGlUWYYsQAZ4vzO2N0wVMC6kW7gxt6/wB8d1FVgJAYTaRaRyJ/XG6gIGoAPfbv/nfGvju0Tb1Rhe5IPG1vv/LHKiZ7mJ/v9MaqZgL81i23M+nl7YHPUFmBMmwD+h7fnJwspxj2wxi2FFwDpk/lEnGBoPPYbYFyvUcuizUqorTfUwWTMc3MSBGD3UNcSd49OecFKTjyA+6ONG0Db39/rjRcDzEwANz3m9+cd+Ht98Ka9Go7KzBSoJ0gEckwSIuTbbC5J8EPCKkEP1LT8oLGeTG5/McYErVHqAz6QsWB5n6Y6ak7qShn13O224A33vjul01woVm8k3v63JtefTGKUss/wWShEDo0wxI8sbA7KSfw2sLjfHB+Mcu1ZaSiqSX8NX0lKetdxraJgdhfjDpqINMoUEW3FgPaMJuudHGZpaXYBg2qmwERUUQpgE2MQQOMaMMFjX5FlL4j2OFG+/qTJn78f2xLUNwCJEf5BxUsr8XU8qxoVqdZKoljB1Bpgk63gwTab89sDZ/4vzL0w9I001sVVQuohAJ1lm9AbQBe2LKLaJtMutM+9zfsv+b41o1Ipkwd55Fxsb8Yo+e+JmUOFqPLUxVDBhEW8nvIEgTE++FlbrObXyKXAKqG/esAL3ZY+Umb3J/TBSdUwqL9F8zHTw6kMs3ut4g2MEdxH2xWOv8AS6WUrDMU6QCRprBRHlP4lvGoRMnsffC/I/EGc8RaYqMEeroOorW88HyS2xJAMAwFuTNsWqvlahB8RvFGggHQqAah5pVNxt3MHE5pQKRe6ZlFJpoaUMrR5o1Qh/Esd5uNpwt6h1FKLkO6eKQulJ1E3Pm0jaBeJufpir5jpzZOolKmzik76leWgFdxa5PyxwLyMD5OiqJXUlkZk/d2YmpUmwHIf8sejhT3ZVWtDfqHxKHoCquXrPSCCapGlWlogb/+Z/2jfDno2bXMJtDVUHn2Ai+lZ81juTviq5XrlZMhVoikgqVmCGrfW6udAAXiIKyeIi+Hvwdk3prTpVUZTSYqXjy3JOleCZPEzY4OXHFR+UCk3pj3xdNmRZHeZ9PyjGYgqBahLSgm2yna3PtjMS4hSLTSpC52xzWa5UG4ExvH0/zjG2MLH3/S3fGxTEkgQT2G/En1xo9UY19wZ3dl+VlUC1xqPNyLg/Ub4xcosz5gYIlWgi38V2kbzPOCajAEjYep5jYekb45VgxmIIMD1G397emCnsVnmPxN8GVMuzGmalajU1atUlgTDnWUEwQCNW9++M6RoepTYqqKNTeBqC0lAAXXeSwBAOixMTecenZnNKmnWdzAA5tN/T1OK717puWqmfCVKnzawYYswgiBY+WB64WeWMLtl4XLpFN6aGSpTqqvhq5a40uG01WIjVe0RqJ9eMPuifFJWuSgZMqfkRkdmcu0nS0wNM94jCqv0V8oV8JfEohw9UFfMv8AEY/gi8Cfl2xHU6MfEFWlWD0V89OoArrTI7BjLGIsBE77YHxYVzsLxN6PUSwmLXne/EzhN1H4jWgHK0MxVFMgPoSABvqUt8wjEWQzRamrFtWoC5BE29dr4dZFAZYmeI4jb6zjJh8z4uTikLLFxVyZH0TrC5qhTzCIyo6yoaJi42BtfBWYfSs2Ebf3+uKx1Fsx04q9KauU1aWpbmmpJMqReQSb7QAMK8//AKhNmGenk8t4qpqZ2YmdCAHUqiDfbk3GOlJScXxJJU/sWdtQEiTVaLyT/wC3g34xqkhZxqSR8rSYMegWb8b4Q5Hr2YNPxhSp1QASLtTJEBp0yxFyAPQTgNPj6uTCLRplnMFkdqflkvrcGb2ggc458cDm9s0OXHSQ9618F5aqSRS01ZkOC288AbHE3S+stTcZbMqyNMUKhJbxQBz2I9cJukf6kkkpmqagqSWZCAoF9MBrm+5JmCDGLHWo/tmVDEGlrAqUiCGZeVaVtcbqODGNqg10/RBu9NDVqJIvPv2/tiLOgrTkAWgrNgLj+WPO87Ur0ISs7JVVtSsGJR43a9oAgRAOF2c6vNbxqiE02WGUmoVdgLMDa+ng7yMB7QVjadl/6l12jk6blw0h48NVv5zbeBG5nthBmv8AUllVW8AIrwoZmZyv4bqoGoz2OAOuUVbRmXdyjMIU1idKEaoQFQV7AHbBFTolSugVE1ICHLsRJ40oGEG0RMDfCqSWkPxTVsuoRrBmVuZgCTxybc74x3C9u1on1+/8sL8r1xQfDq+RpA1xpVibANI8jHsbGJBw2eqFEsLASTAiBz7ScBITqrK38bUFeih1hKiTUWpAJpqsBiJ7kqgHLMO2KZ1P/TnOU9JUitLBiQwDiBzrMWncHF7yGTFWoazqAiH92rCCsAxPHlJY2tqY/wAAOGS1RVTUoJBkidzxH1IxVTaVB5NaPLD0qvUXW9KoGUlTCufMbAgKJYgDcWM74ddGyWbZDTqZdHVQWWpWDAOGIABnzagNbX9NsXikJuVO0x6jaACYuY+mNqdR+U3N7j5j34sOBhOTv0M5L0Uul8M1lcOpB8OKlE+VVSrrHlZQAX10/LqOxxcco4IBBkGGVjafeft63xp6AdWpt5l06STEEG4NvW8nsMIsrl8xlmqUlIdGWaZa/mEeYjcXJLDYmTYGMK9q2e2zjq3TUq11pRZSzHSQTSLARJ4OmSOxacQZvoNFrujVH8wQGo0yDMqQQAYE6vfDfomQXLgsxGt2LVWuZYzcc8zxN7bDEfUM2aa1KmoIoTbsDIPrJYwMQlJp6LwtsR0OmUhDIgNRF0KRJNpAgbE+YQxviTVPiqRqOoKv8S7xpE3hrmbRPbCjqlcK6QdPlQl1swnzGOxawn0OBx1uNIA+VoFrQe45+45wm30dBeM2rRY8j03TTQCpUEKJmoVMxcxFpMmMZipnrGvzuCWYySCw/IG1sZh7Yn8Mz1v9spxBnzXFiNvrb698FoRa3tb/AD2jEOZGjYKDadQkRsYG+3547yylhLC8XjYWnFYck6Zx3Xo6IBIk3n19e3pgauGkkjyiwH8U395n9MTsVpiXKrLWk98V7q/xaC/g5Ya6zMwBcwqGmCSTzxH54aStfQVDA5LxKjkUwhW3zAy25Pr7cY6p9BUtqYyRcbCLblhvGKhnPiutUzZp08x4IakjKq02YMzCCshdWsk2K2AFzbB+e6vWp/sjVtbJWDB6NVba1MgqViRA2abCcTXjwfzS2yzyTWkWat04S6G8gFQTMWgmdxff3wjqZbRUSiqSr1CCAANNpJt+GZ++LLTiCyQdWxF5BHHp+WB86tlYADwzqNiZJE2PpG+Bl8aM0ex5pRIaWUa1trAE4YUqYURO32nG1Ewy7G9xEziTTx+mGw+LDC7ROeVz0zWlSpBgqRBnaIvPpjyl/hGoxqJkwArAuAW0Hw5YU5b8OoDWq8gAnfF/+IOpGmqBFDu7adJAMLBZpHJIGmdhqkzEYO6fl9KeYLrN6jDYm3G8AeUegGL3bpHk3BbPKqdLM0BT10aqFlGospQAqpWF0alJI/E5BM7AYCpddeqjMQyyClPQfOxLc2IZBJFrkSTxj2thbcQbR3/qMQJlYUjSoB4AAuR22nvg/hBU00eUdJ6fW6gginplixrwwQMohU81jO5YTEiNox6N8P5hUoUaAhSlMAIG1WUR5SfmEzfDQJEA2Hbb7AbYDz3TEY6rqRMlbRI47H2wJWloFqWmRfEHTVroKTIGDBgJE6S0LI7G5P0xxW+GKDKKZSaQuEkkSAACR3iDjnplGscxU11S9JKYCDyggnliLlvmF4t3w3i+0c2+98BJMDbjoXDp9OnGikgHB06oIt+LuefTBdAWtv8AkOe/0x0yBwbHcH3jaMQPU0nSu/ckQDtxvfthG1F7D+pGV8slWUdAy7AGJB5IIviLI9Gp0UZELeGCTBYkLvYTfnc+mDF+5tv/AEO22N12ge/H54bTR6yKhRCqBAAAgACBHAj2gfTEVbMFWpooIDki26hQTYDv3GCdM7nfj/N8Luq1CdGgT4ba3MxAgeUdyVO2A9K0GKt7CnqzIG+mTG0X5/zbEGYmYBUWkbm8cbGRv9cdZuoBDqCdQjymPKNh6b44enOm4VgRA4M/rYYVyvQVo7oUtIXUbiBqjcm1hgauwJEbkwT9xeB2tg41BE6rCdrn67+vfC7qFcUlJY3MKpiJnYeW7Gb/AH9cTmtFIbeiDPVSKpExC2J2PcW2gWMThP1TP0jrQpdpWxDMebzsv5A7c4V9c6qSVgj5Z3Bk/wC7cAcwN9sIsx1Rmcs1QlmXzNtqECxHYRAERGIxi+zs4vEemw7q9ZhEMPMoC6CDYeW54bjCjP8AUdYpoKaIKYPy6pbVBlixMne/02xJWENIBAAgSpBPqQdrk/4cDyCQJv8AS2//ABi0dHQ+HaRAueYWjb0n8xjMY+QVjPf+nvjMV+Ui8MrPY6XxXTBiqCtVVDtABBBi4AJI9fY4IqfFtFSgdvA8T5fEgmT8ohT5dQOq/BwP8Q9NJotWSUdKbrbSToP6xEiMec5mj4tam7eIlMAa3nUNRQDUxJBGqbSZAw8Xs+Y4WtFkz/xaauXqU28JqbeUurEOrLJLAkw66gALXkd7VrMZ9atFA71GZKQARZLCZBfa9r8z7YI6iheo5/cZgaUQISYZTcKWPyspAkkz64ZdJ+H6tWuawpeErLBUhlCgjSQhiYIHyLtAkiYwG0Oo0gTpVas1UUFrE06fhVo8oq1EXYalsl4tMwxnthznKlbMVHFOqppuT4dXS+mmxBDKhgkLpszCBO0nFr6T0Gnl6LU1XUCQx8oJkcAdhwDhixNtPtHEdvTth9tEuSTsR/DebqEGhXCrUpiE0knxaYgB1kmxM87ffDyjSZVCkgxMW2wo+IelsaYNDy1A0osqF1QVkk3QCTJXfscBfD/xQ3jPlc2Up1qUNqDDTVBsCCYv9rDHlHYkm+0OM1m3BChiqm7Wlr2F+L274XDMMdQ1SRtJvEzN/tjOsdaSgtWqJq6QD5Gt8w/E0iZgeUHe2AKHxk5SXSmH0eJOmRBvCqT+HbzGSTjHkxTm2+VbLxmkugmnkya4rF4KAiBYXIa5+g2vhtRznmC77wSSf+cTIhZFaF1xJHFwJU+2+OP2PTck22j3nnjGOWDNGSadlXkhJbQattgbd/piOpY3IEtyfTb3xNTNpiJ/z3xG5vNx6/8AP2x13FtGNVdGmbe3541q9IJ39bY3UUzH3+/9MdaNOC7QUiNKCqTpVVLGWIAGo7SY3MW+mNvVCAkzYWAuTx/PEYcs0xET9rRjeZpg+ZTIsCCReCDseZwkpOrQaV7B63UGWwUeguSdj3A7/bEGUdVqQ1QEmwvuR2+rTAwTTobsZPpYjnfn+mMbKq2hiBYGQP1t64zcZy+ZllwWiYHzep9IttfGOCd9o2/nH5TiOjHcMTueCdzjogyBM2/Tmf5Y0sibqkgEgf3v79sLnzwQEMiyx8yAy20fpF/TB2dzWmmWsfTYEnYSB3xUcitQ1NZQ/I0NEBSbgG94nn0xDLLjVGnBi5JthmZzZWmBTDMi2ImT5dhJ4jffbDfplTWqsdS7ki3YDnsML8nV8qAtJWxBvB2v9T9fbB3TFAY7xYgcL/nr3xPE25DZUqN0io1KIIUBvqQR2+tgd8Juq1iFYvuNRAm0kWB0QZm0nvvfG/i3rJUJlKLOK9Rp1rp/d0x5ixDGTI4t34xVsxn818tTTVZDqVwASyNe1oAgXI59pxXJHiuyvi43KSdCzO5gk6oidhAERsBF4vcCccdJ6Y9aroVoOkvJkwFFhbkkgDD2j08ZnL1itmpAsFHJYT5ma0BQAAsY38D0JNaq8NAEExNvNbbgLia0jtTzLg67Whf03pjZnxndyDTpm5OxUEjUzySbbEzthH4knVqHA2AmBHAtaPfFqymeNHJPUDRUrOxWbhVBhm0jsLT/ALhgGh0Ypl6hq02VmC+FJjULWW15kXw2+wRy1J39dCEt3YT9MbxPWoikxpuSHUkMFXUARuAwMGNsbwS/NHuQN5B/nip9Q+GQudpsjBadTUxpEeXWqEkhRYkgT98WesxRYUMYBgcmB/aL4SfEeW8tJpYutabG4DU6oIEm1jxyBi7f1PkY6Zz8O9Gppklp1aAOlB8wnWAS4YLwdRtzth/Sr6wCVKkj5TAIHr6xiEVlpou4CqsAeggAAbnjENUVHUkSJBhWkapvBjY73G2Jc662BpsLzGaVdS+IJja0qO0DnEFLriM2kKxiJJAi4kAGd/TAVHKbALA3J3kG283NzvxOJct0cARq0mbACbbcbDicSWfNN1CJX4eKPbC6WbVoKgGexEjiSPfC74q6O9Skhozr1jU+lWKoQQYU/MATOnDOrlRCxa1lvBjbzDY4mozABBEdzJ/uI5N8aoykv1Ii+Kejzg5OMtSNZSajEg6gAoKggaqajaTIIMGIw66F/p9RahS/aAXdSCRqOlgvyyIHBEi+2La4jcSfyE9vTHQUkevBA2+uPRi72ec9aNKo2WwHbjj/AAYzMOFXUxhVuSYFhczjmrmVWPMPYGfyHOFteoKraJtIOx47mLERt64GTLGCr2ejCUn9hlSzgeCu0TsfvB4xsJt37++ITo7CBAH/AB6HE3jsdhIkR/z7Thu18wNGhEwb9/tidgADBxECPX39v5euBs3nwqgvUVNUxcXgTxciL4LlXo8tkqGx4ube3r9dsZmUYr5D5okapibbxwMB0uu5c0/F/aKegbtq0i99mj/BiWh1KjWlaVak5ABOlpgNsd+eMLXy0Mm09kaOy9zc3HJ3m9x7HHVKsW3iYtptzxgXqfUadJWBbVVCkimDqLccCd+ACe2BchmaxYF6R0tcMn/l2FnBPe0/pjmJZYZFvX0NOpRGmiCZNl2MEDbe++JUJ2sI73J9udoOB/2rygyolvLcAESTpiTqJAOxwv6t1bwKfitqBNlprAIa5IZkmFMXjt643ckSUGwrO0hOl9Wk7Q1ye4AjiN8cdWZaQ11HSmnysSQhjYQDv6gDFIz/AMUZqqYE0naQFGkKy8m8uW+UrthZ1DMeJXNOt4lbw0AUsJaxHl1AHQrE8CSQBOBxTtstxkqotlb4nylNjJqBWIE6GTUYsQTBIYSASL+uIMz8dCmsLQqFhbUxlABYldIMkGAFIucVTqyU0ZvEaotVmQo5JZUdB5lYWhiIG5gcCcDdKq1dFNiHkKWoHYPpaSF9N1tv9cOscYrkkCrey5ZXpAoJWqVCXqVAxdmMlRdgsMDFyC3tGwjFez1YkglyWkzBIIJM8fXbhoxas71enU1wSXKGUPlYb2YG9jY8fbFQrV/MY1TEASxiRfcbEk9sZXcpWzseFD2PvhjPRRq0wuqWGgbC6xBBIMAA3g4I+D8uKeXqFwQGG/OwUBQLkknjtiL4JRi9QmNHkiABck377SZxY8r0wKWW7SdUuSTJM7ztEfbBXZn8nIoynBfVMU9WyAGVGXVFLgQC+khGeTMmIG4sCfeMCfF+X0ZehTm66UJJGkBAQT/EZP0/LFoqUlZkdlupOmYMSCLdu8+uKl8Ssa1daatLadECwmdTagBcCx7Ww70T8afOavpbZSqtdgYAP0gcb7Y3j0np/wAFEU1BFNzfzGlqm55Nz2k4zBtnQfnYkWipAgCTEk3JEC177ydjhf8AEOVq1KBXLsRU1o1o21DUPtODwoCgA7CfMLckT3GEjdGzFOi7vm6tQwSVACLc30qIgASIOKrs+bLFUQ6pmALfSTjdEelv1+/GBOk9fp1qKVKcvaGCCYO0HgbfTElSoCQWbT5vKlpntb5j7euPNqKsTb7O8tQgDzGY37jjjBIX/jC3OfEFCnUFOpUXxSssB5Qo/wB0bE7hd4vtijdR+LTV8Sn4jOtSCpXWNCEwoWwBkCZMmGxWK4rQactnoX/iNA+RaiOwnyodbW322gc4VZj4wSH0qyMtg9UEIbT5dN6kW8o3kXGKr8B01oVqrZ2sKbDUFosCBdZckgaZ0TCgzvjGyqNmzTywcnQDQWqreElM/NZjOm0SDG54Aw0rUeR5RTbRcun9WWqutHWszQFKoVYWMhkJOmPW2BMwjzLuTMSTq0re4jYCeMJelIzVh+zFxTpUir1KdJWWowJMI7sNQ+a9xth3TNfT5gKhZjJKBG4ADBWbb03xizwc/ZXG1F9HFPIMxABlDchfKCe/b6G2Dl6WQ2o723m1twR+L6RgzLVWYXQqQxWJtA5Egb47J9j6+5i32wIeJGK32GeVy60ctVhQoIvsYPA5HBjEiVgV31EDzae+8etsRLSAYte45JIPt23xlJgB6TvtzF/84xpi3Hsk1fRLqtc29QOR9Ztxjzn4wDUqxOXWmFQlvKG8psHDgAgC4m43ti+53MhKZYEmI0x/EbLtaJ39MLOndJ0KzfiZQCJPy38xHdmLOeZa+EySKYtbZWclllqoyo9MaxpuCwkapNIERxsZO8icA5/peipoqmqWH7wVCyrM7BUgkOImbXEAGcX0ZOk40lNA1TaEBYGx1Df1g++Am6VR1ioQATADBpM3UaSDHtviS0jQmm9o18NdN0A1Cra3ZgWf5lFvJfi54B74apXIYqpHYxF9rgTYDb6bYTDItTqEU3pqfmZVkMQzWJFwbGS0AkiMM+j1HJPysPwuCPMP4m0gAH88ejd0JKNKzrqAqadVNVYyRuABySD+USMUHreTrl9VVpbeFaFIFyIJgQBsPrOPT/BPvJj3geu+EmZ+GwHd12bzFSPlMC4v3gYvkwSW0N4+eHUimDJPWhxTddLL+8lCAxPlLMAGKhSF1GB+ci5qlXy2Ypg3eCXRDYgkkEaTBIJj6jffF0/ZwFdZJDLJHCpH+4QJk77XscQ5fLU0ZQo0hxECQxtM3BsLAaotjM5uDpo1Xbb9FLzHSa7qunLVWcgllKFVkkQATEWBkc3vi0dG+HfIBmU1MUCrTHmpoFM6dOzGZPbbDyjWUqzKxdV5WLkfNDAQRaD9cbeuSsi7CGO5gER5VBuSRzxh/i6MsnbKv8Q9Kp0wdAIp3GgywFrlA11bm1t8VlMsZVEY62IAEGTcQOfvi79fphlEQFI0zEmWkTPECfviohNJBHmiQRtFt57zEE7EYz8+TO14n8v7ly+E8iaNElvmZp4EA952Fo+uHQcXA33ACmb+gscK+lpqoxJbTCAlNBtH/vMT5tsMwZsdpOkCee5784tF10cXO+WRtnKmQGaFk2BMxtG3MCMJ1o08o9TMuWDRpnSJ5JjuDYX7RHOGbOQCFhkECblpO/32BxSvjbrCVP3FMg6HJc92gRBNrTB5JHbHrvRTx8bnLiun2CV+v1KjFxWekGM6FAIX7sPfYb43hOxnZVA7Sx2sfub4zAPoVgxpdHtGWeVkwYFyeY5ttiCtnwZiXI3EGL8QSIEn7YFzNc+YCCAL6iwiT+ErwMBpU8uoAKTMvFhbee/E4x5/M4/JA+ax+Pe5CrO/DeZoha+Rq1FKgj9nB8vmJMIGlYkgxE+uFHUPiys6+FSqulXSAQtMrJBupbTq1EkgmQIk49ByOXewLGI2MHe/2jCT4o6IH05hf+pTBUsCwmmAxJTTcsJn2BxvwSlKCbJS48miofsyVXqGoNNcmVB/eNpQcuQB5o3knYWGOenmpQqUlpmWqOtTxHiERlKskACbEkgEG2JPh/IvVrLQVo1qKzVCmk6YlSZ+aWNgTcY9AyPRKaqqv+/dZaapJhjub2BJvi3KViyUYlQznQDnDUqUQXXSAt6gBZQBrXxDGlouCNhzOLTlfhFIRsy3jVFXTf5Lwbjdzze3oMODr1QTqU2iACPW1gB+mO1RRaROwFjGPJX2JKVmggChQDuBHr9LAfpjQy4UGJ3kAmbmd52xIwNoIH8+b407cG5PpaMPSFN61nkAevYz9schdxq7wY44j6Y5UOTcCOdyedjO0RiOkmksSSAbkz6Rz/m2BJ7PRROjHUQRH/BOOK0KQLHc+g2OxH1wPSzIZQwIaSbi4tIIH8XvjKkx8wC+kzzaTsMTcq6HUaJfFOrQR7SLcQPeL7dsDjMlvmWGHyy032kxvHIHfAypYuyAaR5VA1ReYUjcnEFZnWB4h1M0K4p69Go2JFrgWJ2uJGISlLs0QggtgVpy8iZktAA1QbwTabe2BaVanps4RVOlTYqTsVCi42978YJ6zQchEMMhibadbTADQNIXm15AxBTzSrqoU5R1J8RrnUTaxMyb9vtjzilKh4u467GlDLguQPm0jdADBuAWjb6431V/Couy2IU6eZPtEnbAfVqppZWNTeJO4J1Ei9hPmsNpOAfjrqrDK0BMNUAZttgo+wJbjGv5YxlS3Vk8UJZMkV6b/wCjt+vVF6ecxJZz5VN1kltNgOwBMxxgX4O8WvTdiylPEsSzMRtO/wAwHr64X/GOdC5fLUVAOmmH2iC3lELtPze0zg/qdY5TpqUiDTd0CWMmW8zc2AUkehIxOMrat6itmx4k8VJbnLX4Hhq031aHVyp0uVMgXIiO88mcK6dMMWGmyEgebV7MQLkcYH+DekinRLhSoc+WVWdIte2xO0DBNdiGtEngA29w1tgSfcYlmbnFSom4qEnBOwxGDeQEaghAEkNzAMbfliI0AFJ2i4m8CBsZ8xFx9cdPSAWZALQBtANiJ7WAv9MDjNBoDMYBt3Y352jn/jGHJljFpS9oSMX2hX1cFSJJ5gAHYCTt+I/ywmo5XUA585mIAF5Mc2A9MWw5cEReImWAIN7zJ2n+eEtfLU1bUTpIJJAsNW5txvsJF8FqkdDB5Cr7lg6VTikoPMsTN74YK0ggcjibRvfnC3IZjUBqgyBY8A2/tfEfW+oaKZVSdRIAAO88i/AxsxzioI5UoSnkoD+KfiAUaOhSGrPYGxCgGC3pHHuMedhYJ80ER3mfoN5wdnixI85ZC8ASCTYETFzIkAHkYGqIuksLkmANzNoki1zxHGByuj6Dx8McMQerTvuWm8kbzfn1xmH1P4eRgC4dWgahL787KRv2OMwnJF/4iBasoGdiSAt7LqJ3uY9bYYZHJvVEgLvvJ2m+wvAvBwJRoMZiBubgGQfQ33/LDPJ5QgSWZGiLfl745XjYnkyJtaOFnkorTC1BUQwJtv3if89sR0xqYwJIGw2UG2OKOcOrTUUg3AJgBvW8wTgmiukyPff3H6Y72NppV0jmSu9gPSMog1lVsERBc2VQYAJEgSTgipUCldIDAwzSNgDAJ51Hb6Yhy+qKjE6F8XixYQBz+o3xJRyoVnfVGog2GwXaT3uTfDO2qiMu9hwFzGnf35/LEUliRJEPcgaZNueZxFkM9TqgmjWV1FjoMwdzciexxIp5u3In9b7nDya6Epx7NrAMQD2MTv743WpzEnbccE+kY58YmbQQdiI9P1x3Wpz5huQAQTIEX22n1GCuhb2R5erdoMxueBN+d7fTHIpsSoBAUbggEn68QcTPRiPaBMR9sDZiuE0+IxMySZKhQBcn0xOelspFt6R1VUkgSI35O539MQVlJkwSb2+WY/zfEgzKtD0wGR4hxBtG5k34HpN8BNVRlbSSYG06T6mIn2xGbS0XjF/QloVlEFgVaLKSfyHaeecCpWLOogI0agTJ0k2nzQCAO/OMoUbs4QqxiQxJJjhiSTFpCiMMqlA6SRF44Hl9yZLe1sTinLQZNQf5BuqM6wwLPeIAEiSI/DpEb6jtffGkyY1haYBpzqcifMxuRq+xJG+C8lQCLo1Fm5Z5JJ5k2ETa1vtgmiwO4iCbd/8AN8ao4rdsm8yiqRWPjfOVFRCGRVWe0sxEW7AC1u+Bfjk6zlQXAHhAn0Bi/t6cxib/AFEzI/cIBJhmjebBQI+pOKrm8oUYB2VjpAI5gAEC/Ewb+uJeRNQnKP1SO14OFShCfVWN0qpmc+DrC0R4YBqEjUEWBvtMEk247476tX/8S6gKaN+6XygzA0iNRHqx2xWhcEDTcgm4vcmwO94+mLt/p5kVHjZh9I0nRcGRz9NwAIJwmOXN8F7ey3k4o+PH4ifSpL+pa61MU00xIVNgTfTz39sJM44ADsbG6AcjkRyJxFmuutWqaKbAb6ZlZ3jUNzsRgpcwV8tS1hANy17kCJj12uMNnzRm+Mel7OLDHKCuXbBcy/liJJcGewE3gb7Y4QG7Ag3FvcyAAeLwT2nEmdnVsu1iL2/zcwcQV64ASJYRCm1gPTnHE8idy/BrhHWg9q5IChTf1IAA3MC9zxOF+ZyRaqQ0NMsApAYkQsNbuBeeMG/szsqjxCkXsYk2Pmjj0xBmaUBoIDSW3AJJBEAzIkkSdsbVGckn/UhFqLpMgzA0OVcnU1xAsygg7d5IF98Iet5+XaApCsIg3awFzHF/uThqaxRJqAM7adaqCQCbAjTMkAXG3M4XPlUaqyMH0lwq92B99wRaeIx6uG/Ru8eS5W10L8nTVlZ2AkggLzHr2nYGO8Y76dQqMugjwxPiQ6TcbXtAAO5IM22wxo5GmriRqawgA7fh1yOwIO/54Y5gvokAbGATBDCIvBEG89rb4r+A5fIFlHqVRRpDWHobenOMxBm89R1nyO0wdQJEyAe4/TG8HgzNyX0LvQpoJZVIO5BFhHbjbjBLkyBt+ZM/2xho3En+W+NV88lJC1RkQAwbz+lyT2xujFRX0OY1KT1sHzCecHWJjaTcRwvf1GCqd4uAefy3/pirP8UU2dmRSWhtE2UgXBaQDxsbWEbnA1D41rVGAVqQvcinJEC/l1RY2vjPHJCDbNj8HPJbVUXXwPN7jnv29hvjg1EEpqkvIifS/wBpvGKVXznUAgrF6oAEzCxEXJCg8dxjOnfGtSkQammoncCGAkyBPOH+PG9oP/r8rXKEk6O+u/DHgU2rUqh1U2DarKQsaYWPmIkbi+LH8OdXXMUgS01FHnG2kkm9rQ0E4LoZhayE6QEqJN/MSGBuV4APrig062ZyKtRbVS8QjS4AMhZXykSJ27EYLrHU43RSCl5cHjn+tPX49l8zHXKVOqKWuXiWGksFEEyxFha98BZv4uyy6QCaiuJ1JAAHrN59IxS84oqTUao+ubggCSYvIsdvlsR64Hq0xTA0gEETBNwBuTHrPtGIvy5NujVj/wDFYtcm/uegZ3r6uqfs1SgXbbxWIAA3kC5aOMJPjzNaggBSGOmFI2AJYNyBr0wP9uKrTe2vRAIIH+71E79rfkMNulfB3jAF3anMyIU6oNtDLuI5k498aU04sZeHh8WayOX7Dr4SyZGVllU6iWEQbEgx6XERhmFCkEIQ4ABIUm14Xy8D1wVlaWmmiKsqvlUzwNp9MZmaqqjM0BVBl2gKIG5w8cb47OVkyc8ja9ir9pQ5hqaGoCVlm0jSCQACGbZuNjfDynlflMkxJFzeRF/4v64RdN60tYN4KQ06nVmAmRCkROoHf0FsE5zILmF8IVmVVaKiIQC3dCZ8sEgx2x7FSPZYW6ehjmcwQVCsB3JAOmbAjVveLYNywGkAnWRuQIE7k2wioPSFMCmxKUwWSNcykqI/iGqRzJHOGORq2UKRpAvzJtzEzJNoxu8eXzbMuWGqRU/jijUGYYrUZQURAFYDaSQeQJIlvXFTzFHQvmcao7nYm0E7j+WLZ8VZcLnWYsQzqrgRMAKVO5juAPfFYSkKtw3c/KFB0WkTtIO3f2xzfIb+NK/qfVeDJLDH8GGDT+WnfbcsCQBMxeY22Hrhl0/MMKgpAsB5TIaQxj+EXPlJHP0wFmKRjRqYJF4J8xEm47X5tvti3/Cvw+tKKpI1MoOkCw1diR34GwxKMHN0g+Vljjh837BPTMoaFSnSXLtU1IS9eVASNpt5mMwFFgMMa2Wm2gztqUce1v8AO2OM5nASoGqDbUhtN9xY/X1GBDVcLCPrUsxteD/DI/CIIIONmVxhHjWkfO/NOXJsGZIY3kXuYJAFoFokHA5eSgZJiLEwTJiwtfYxgk1NRAUQYkwJI9hI55x1lq6lyqk7G5HNrXNzJx8+lyn+5ueo7CRmlvIcDkniOT/UYGfPJLAg2ETEAyRt74YO8CQQSdpg/T2wLRedH8IN7dhf2vtjqvHKq5IwqUU7oBaq1NvlMa9CCWggDVN+Z5GFtMaKmlwZHmJg2/8A6J3sPTFjz1PUCFkgKBBm88k8tHY4TNQYhl+YMDyVtMRNgLz5uABfCzw06s0482no1VzgP/T1AblRuTbyyQb+0YC6o9aEVWBVyLXBt/FAuF7cxxhzlqyafJBMeXeLWE9oI3wPVYk6RpNrDvbj74aMXHdg5K6orFX4WaoS71XDNcglZB9RePbjGYYV82ysy+LSEE2K3+sYzFuUjQnolr/GdRtUUQH3R1ltC7WEEWHJwIvQq1VGqVVVAWX9/Ucgi/AFiDJt3O+LT0foyZWkWZlJjVUf5ZCjgXItf1xXcx1I138KiqsglkDK86QPlEzBIsIAInfCyvuRbFODb+BGkvZL0bNZTLs9Nw1SrqjWyACR+FNUmY5Iv6YI6t1o+SplsurGSC7U9ZBXcAKBeOcZ0zp9DKE1M01OnUcGEmwRotpIuQbEnFpyWbSF8NoXdYNouduf6YaKfV0jPmzRjPnTl+eivdD+JKtQutd/D8pZf3fhgKtm8x+3rhl1OmlXLO9EKzKpZGgEJbzaeA0Sd8D9Y6BSruWsGYT4ovBG0AmGmYiMKfgjJBv2mixIfTpO5tcH8x72wyck67PVjlF5YaqrQ0+D+vo6JQ8qvp8sKVUruNjEm5ItiH40osKXiNpE1FUxMkERYn5bb9xG2E3RnoU6qGo2lqVSPLuQQSCRFxH1m2LP8Y9OFbLG5JVg4AYAGPLfV5YvMbnAx/PFxfoMoxw+TFrSfZWei9HGbBbW6qh0jyzqG/lb+KJBsYxasj8OUaDgognSQXcsxPPPf2wH8FkpSNOpS8PQ5AJ3qHkidv07YsTMWuYnci23/ODixLjZHzfLn8RwT0V/4sySnKVmKjUiSuwi4kjtYD7Y18N9R15IRS1Gn5CFJUHt7WIJw3r1lZXSbEEQwDTBGy8xt9cAdE6MmXB0gAm0taCeewtAMdhvjz1JcSUcieBxl2naDcjnBUqPTAaacavLpQE8Kxu0bbY7GYSqBpg0ySDYFTErGxB83P64hNFQ5eG8R7GRFl2ED5V3jvqnHXjBNKE6nAJC2BZQb6VFgqyBP88On9DM+7RlFAwDqGkiYI0sebzBAJ2njCzLZOo+YMTToISyosL4rndmAEkSTud4thscmCGAUO0XDT5rkhZJNpIOA8104lW0MwLKslXJlfxKpPyyLW98I01+C0Jrd+zqsSVHlIJIg6tOxj8NwP1xBlsx5hpgKpgEmNRkg+XmBFziPKZJgzxVZz4hZiRII2CeirxHb3wOOoMC+5pq8SUgLAFl3LnXY23IAnA50+XopxtNLZnxhXBZaUTUgRZgJLRcxEH8sIzlkqKQyaCHgagLm3m0wI1QQBvt64O6nmVVmrVmKkNcHUxKhQNKAQASxg3O18Q5PVolVf5ZaBOoSR8wBE+YEkn2xHLLlJySOhhbhjSXoM6N0hFDMQTpMISQobkiRPlibz39sWFGOp1W6qwIOrcET5QdogYX5Wp5SpAGkRYyVOwXbsPzOJqVUpVi+lpLAzG0Sl4B5sDxti2NpIwZ5SnK5EzVZ0qQCHBI2IGm5DTtJP8A9u2IkoqWixECSo+Yjkncnn0wPSoKNXlFJFH7pWZWUiQLOo8pJ4MsJxPmcwU1KASTbUSZHYr3O2Bk4pOycU5P5SB1VidLM/eJESZ3MTcfbG8pTYs1l8tmBuwBE2i3aTfHFAP4YKmbz5yIHJ3E7duDiOhk9TTcmd5kHsrxuL8jHNhjSanXbNEpXFx+gzNZdRTdgATFpn/OMcoTMAMSwIUgW4mSdrTiOkFBJUjczaBa1uB22xDX6q0oEDkm+rTaDvabCNjjoxl/mMtfQnd3YkKdKrtBkkRGw2/FzsBgQUNP/bIEAE6oEmSbBYj7YOQalqEHUyiy3AO07D+uI2fWIIAmC2/l7Lf7/bHpxV39TykwHJZYBQNSysg/7rybk2sZt2xlWk2kBjIMzplZBm3B2A/PHQziuoKEBWJk2Ex27yfpjC4KWIJN4gzIIjt332wtekFiDM5VWaRTtAHyk7ADce2MxYEydtuT3bnuDGMwKZqWaNAXxfmNFAUgzBmZSRbSFB2aeGI25gzbEPw5mxQy71WQKGYLTFlao3YHhZ7Yhz1Q5nPhEIIomdZggRBJMfMOADeScD/FmbY5nTc6DAQMYCkCCoKjzFubjYYabt39DXixLhHC/e2RZrKV87XaPPosTIUAE2VBETczvtjMr4/Tays6xSc+cCKgYKCpAY3DXsJxb+gZM06CqdSsN1BmJ3J35/tgX4yqqMjU1R8y6Rf5pEfTe2GhFyXJk/4vnkWDiuHQ4yVYVaavBXUurTqDQJIAlbTAuATGKnXnK9UWodS0qxu02qMY1GAZgMwt6Yn/ANPgwpkCYLSGaQJjZZswGxsMAdZKv1NRVqtoRlUmRCsIgR2Lb84dy5QsngwvHlyY/VOzrrnSRSzjAkBKql42NiCwk7EkGI4xcKCKtNFUBqQWVm9uDtwOcVf49q6a1AtEXIsf4hMyb95jFn6aiLTAQaRAABadMied5349sJVZWgeVJywY5skNKANKoBP2E23wRUSARMAAXB9zbgnviOoJBiJFxYW9+MaIUzJE234nj7Xti8FxVHLbt7BwxqAMQyMLE+WNu/bnHSuT8oVgbwWCzItFvXfEoygXUbAkXkwCN5iYHvziILfUCCrARNtvoCZ9Ywii+2NZFqYH5BIBlSQJYbXi4FrnvjaIS2srpckaoNjC/LfzMqmLWEmcRvUbUSL3sCIETxvtiakoAiZZQJMiSTb7/TCw3pB2ibddL+UupXTJuDcgd97++IWbw4QIAB8ukSAosBFotIPaPXGgktr0z+G+/sPrecTGoACQwEbjV2vsJvGnfvhqbVI9+kBzVEeFFKoadhpZYBUE+a5FvxDVxgTwagqVtTnwvL4S7sJF2Bn+Ix6b4KzfmJAOlRHieWSRyPzH3wGcu5d2qVQlFRoWD+HdmqE2B4jdRicvoacT1sgbLqQAG0w2oBltqU2a/cmY5JwFRr+F5nDqxYroJEsZBJHfzgXGwDWwwooE8pZnBPlgl+ZteANMRtYWxvOsFGqsVCyZkEfisZAgGbRFyb4yvRrjL0zvK5fRZmWzNJUSJ31TE77nBFWm4KinCoAQxMEgytx3mCOImb4V5Z6weXZkVqhhSqkaCqi52WWtEDeYwxbXqEyNIN9THc3kiBJBgdsWTXSIZFTOhWufLPnFyfDNrQnl8wAEkjcmMd56jNg1zBiYH53gcx2wLUoEOXDHy3UudSqDvpm4kW3xt65DGAZMeYkRzJvJta1h+uFltCV7QW2Y0ypI2tYAAnfbj0wGuZARiT+IfLef+095jEjM7qFIlp2EbE3n+t9sc1+nzTZqaWWTx/U3AOEStqvQv2Z3VJBm0WYmx3MkW+Uz9hiZa0CSwMGRNhBNgDzfnAVIslMkkEN3PoRMDe3ABwLmevgAXgbkkfh9Lb2FztOKxdB+HyYZXqlQbnaNpMxvB2+3ONqIpyTIBm5EyY7Xn/IxXR1TxqnlZfmtqkACdzaWxYKuWKOEL6iVMMrcbSOBtz9MeV3bQcmPjR01IQtgFFxAMf2m33xMsXhge5UiBPALD8o4wI1xq13IvHM7e3OB6nUwk6SSEJDTbTpi0Htx74KpbRLZPX6UlRi7apO/mYcelsZgResWFn27McZg6BsW/BA/+L/+k/8A+QwX8dr5Kb/i8SNXMAWE7wMZjMe9M7n+L/2lsyLk5ZWJJMpc3O55wo+MD/8ALmPJZJPfznfvjMZikP0/scbx/wCev9Qs/wBPmOiqJsDb674TUDPUb3mud7/iGMxmJ/8AzOvj/tGb8Mt/xUgK05ANzv8A9oxJ8IMf2VL/AIn/AFGMxmHf85GLL/Y4/kstIX/9R/Q45CAqCQDY4zGY0ZOjkkMRHquBqYkrN7He/GMxmJhQPnODyAY+4xLXEU6hFj5r+22NYzEivtHfTP8AqVPdP/2wv6So8Knb5lqFvU+I1z3Nhf0GMxmCukPMLYeZT3RifU9z3wD1hBpYQIkGOJkX9/XGYzAXf/I/91C3NjyTyayKT6TSEe0WjBmcE1YNxqWx/wC4f0H2xrGYg+0al6Jqt1E3/eA39mwBmj58n/udgfUQTB73vjMZicu2TfYbk1BRSRPnxsXUk7ljPrvjMZho9E5dgWbqHRpkxC2437YaVfLlK8WlZta8qJ+2MxmK4e2Tl1+4irVSCsEj5Rvxr29sVHqFQ6jc7vz2QkfY4zGYnD9RswdM56pmXKrLMfKGuTvDCfeOcF9CqHQLnc8+gxmMxd9HsvaG9My7E3JKAnuO2HiUxrWwuTPrcC+MxmGX6TG+xilIRsPtjMZjMQ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0726" name="Picture 6" descr="http://3culturas.info/wp-content/uploads/2012/06/pinturas.jpg"/>
          <p:cNvPicPr>
            <a:picLocks noChangeAspect="1" noChangeArrowheads="1"/>
          </p:cNvPicPr>
          <p:nvPr/>
        </p:nvPicPr>
        <p:blipFill>
          <a:blip r:embed="rId6" cstate="print"/>
          <a:srcRect/>
          <a:stretch>
            <a:fillRect/>
          </a:stretch>
        </p:blipFill>
        <p:spPr bwMode="auto">
          <a:xfrm>
            <a:off x="7572396" y="733976"/>
            <a:ext cx="1000092" cy="750069"/>
          </a:xfrm>
          <a:prstGeom prst="rect">
            <a:avLst/>
          </a:prstGeom>
          <a:noFill/>
        </p:spPr>
      </p:pic>
      <p:pic>
        <p:nvPicPr>
          <p:cNvPr id="30728" name="Picture 8" descr="http://www.mundoparanormal.com/imagenes/el_manuscrito_voynich_10big.jpg"/>
          <p:cNvPicPr>
            <a:picLocks noChangeAspect="1" noChangeArrowheads="1"/>
          </p:cNvPicPr>
          <p:nvPr/>
        </p:nvPicPr>
        <p:blipFill>
          <a:blip r:embed="rId7" cstate="print"/>
          <a:srcRect/>
          <a:stretch>
            <a:fillRect/>
          </a:stretch>
        </p:blipFill>
        <p:spPr bwMode="auto">
          <a:xfrm>
            <a:off x="7572396" y="1734108"/>
            <a:ext cx="1000132" cy="796105"/>
          </a:xfrm>
          <a:prstGeom prst="rect">
            <a:avLst/>
          </a:prstGeom>
          <a:noFill/>
        </p:spPr>
      </p:pic>
      <p:pic>
        <p:nvPicPr>
          <p:cNvPr id="30730" name="Picture 10" descr="http://www.mexicoescultura.com/galerias/actividades/principal/book1.jpg"/>
          <p:cNvPicPr>
            <a:picLocks noChangeAspect="1" noChangeArrowheads="1"/>
          </p:cNvPicPr>
          <p:nvPr/>
        </p:nvPicPr>
        <p:blipFill>
          <a:blip r:embed="rId8" cstate="print"/>
          <a:srcRect/>
          <a:stretch>
            <a:fillRect/>
          </a:stretch>
        </p:blipFill>
        <p:spPr bwMode="auto">
          <a:xfrm>
            <a:off x="7572396" y="2805678"/>
            <a:ext cx="1000132" cy="756570"/>
          </a:xfrm>
          <a:prstGeom prst="rect">
            <a:avLst/>
          </a:prstGeom>
          <a:noFill/>
        </p:spPr>
      </p:pic>
      <p:pic>
        <p:nvPicPr>
          <p:cNvPr id="30732" name="Picture 12" descr="https://encrypted-tbn0.gstatic.com/images?q=tbn:ANd9GcRhrj42Afv-cO7VLHqIC8r8LwVHWETLKIcGn9lxWDv8a2H5i7i5"/>
          <p:cNvPicPr>
            <a:picLocks noChangeAspect="1" noChangeArrowheads="1"/>
          </p:cNvPicPr>
          <p:nvPr/>
        </p:nvPicPr>
        <p:blipFill>
          <a:blip r:embed="rId9" cstate="print"/>
          <a:srcRect/>
          <a:stretch>
            <a:fillRect/>
          </a:stretch>
        </p:blipFill>
        <p:spPr bwMode="auto">
          <a:xfrm>
            <a:off x="7572396" y="3877248"/>
            <a:ext cx="1000132" cy="623322"/>
          </a:xfrm>
          <a:prstGeom prst="rect">
            <a:avLst/>
          </a:prstGeom>
          <a:noFill/>
        </p:spPr>
      </p:pic>
      <p:cxnSp>
        <p:nvCxnSpPr>
          <p:cNvPr id="11" name="10 Conector curvado"/>
          <p:cNvCxnSpPr>
            <a:stCxn id="30722" idx="3"/>
            <a:endCxn id="30726" idx="1"/>
          </p:cNvCxnSpPr>
          <p:nvPr/>
        </p:nvCxnSpPr>
        <p:spPr>
          <a:xfrm flipV="1">
            <a:off x="5478968" y="1109011"/>
            <a:ext cx="2093428" cy="2069957"/>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a:endCxn id="30728" idx="1"/>
          </p:cNvCxnSpPr>
          <p:nvPr/>
        </p:nvCxnSpPr>
        <p:spPr>
          <a:xfrm flipV="1">
            <a:off x="5652120" y="2132161"/>
            <a:ext cx="1920276" cy="1008807"/>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curvado"/>
          <p:cNvCxnSpPr>
            <a:stCxn id="30722" idx="3"/>
            <a:endCxn id="30730" idx="1"/>
          </p:cNvCxnSpPr>
          <p:nvPr/>
        </p:nvCxnSpPr>
        <p:spPr>
          <a:xfrm>
            <a:off x="5478968" y="3178968"/>
            <a:ext cx="2093428" cy="4995"/>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curvado"/>
          <p:cNvCxnSpPr>
            <a:endCxn id="30732" idx="1"/>
          </p:cNvCxnSpPr>
          <p:nvPr/>
        </p:nvCxnSpPr>
        <p:spPr>
          <a:xfrm>
            <a:off x="5580112" y="3140968"/>
            <a:ext cx="1992284" cy="1047941"/>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curvado"/>
          <p:cNvCxnSpPr>
            <a:stCxn id="30722" idx="0"/>
            <a:endCxn id="21" idx="2"/>
          </p:cNvCxnSpPr>
          <p:nvPr/>
        </p:nvCxnSpPr>
        <p:spPr>
          <a:xfrm rot="5400000" flipH="1" flipV="1">
            <a:off x="4435269" y="2327857"/>
            <a:ext cx="476912" cy="10863"/>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357554" y="1571612"/>
            <a:ext cx="2643206" cy="523220"/>
          </a:xfrm>
          <a:prstGeom prst="rect">
            <a:avLst/>
          </a:prstGeom>
          <a:noFill/>
        </p:spPr>
        <p:txBody>
          <a:bodyPr wrap="square" rtlCol="0">
            <a:spAutoFit/>
          </a:bodyPr>
          <a:lstStyle/>
          <a:p>
            <a:r>
              <a:rPr lang="es-EC" sz="2800" dirty="0" smtClean="0">
                <a:solidFill>
                  <a:schemeClr val="tx2"/>
                </a:solidFill>
                <a:latin typeface="Freestyle Script" pitchFamily="66" charset="0"/>
              </a:rPr>
              <a:t>Proceso Cognitivo Superior</a:t>
            </a:r>
            <a:endParaRPr lang="es-EC" sz="2800" dirty="0">
              <a:solidFill>
                <a:schemeClr val="tx2"/>
              </a:solidFill>
              <a:latin typeface="Freestyle Script" pitchFamily="66" charset="0"/>
            </a:endParaRPr>
          </a:p>
        </p:txBody>
      </p:sp>
      <p:cxnSp>
        <p:nvCxnSpPr>
          <p:cNvPr id="22" name="21 Conector curvado"/>
          <p:cNvCxnSpPr>
            <a:stCxn id="21" idx="0"/>
            <a:endCxn id="30734" idx="3"/>
          </p:cNvCxnSpPr>
          <p:nvPr/>
        </p:nvCxnSpPr>
        <p:spPr>
          <a:xfrm rot="16200000" flipV="1">
            <a:off x="3861827" y="754281"/>
            <a:ext cx="670248" cy="964413"/>
          </a:xfrm>
          <a:prstGeom prst="curvedConnector2">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curvado"/>
          <p:cNvCxnSpPr>
            <a:stCxn id="21" idx="0"/>
            <a:endCxn id="30736" idx="1"/>
          </p:cNvCxnSpPr>
          <p:nvPr/>
        </p:nvCxnSpPr>
        <p:spPr>
          <a:xfrm rot="5400000" flipH="1" flipV="1">
            <a:off x="4762188" y="761669"/>
            <a:ext cx="726913" cy="892975"/>
          </a:xfrm>
          <a:prstGeom prst="curvedConnector2">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pic>
        <p:nvPicPr>
          <p:cNvPr id="30734" name="Picture 14" descr="https://encrypted-tbn1.gstatic.com/images?q=tbn:ANd9GcRnhBYxTjMuyDYx_ZcP2DwwhbRWkJ2-pkFcHlaykRsc3Eqiad7s"/>
          <p:cNvPicPr>
            <a:picLocks noChangeAspect="1" noChangeArrowheads="1"/>
          </p:cNvPicPr>
          <p:nvPr/>
        </p:nvPicPr>
        <p:blipFill>
          <a:blip r:embed="rId10" cstate="print"/>
          <a:srcRect/>
          <a:stretch>
            <a:fillRect/>
          </a:stretch>
        </p:blipFill>
        <p:spPr bwMode="auto">
          <a:xfrm>
            <a:off x="2643174" y="500042"/>
            <a:ext cx="1071570" cy="802644"/>
          </a:xfrm>
          <a:prstGeom prst="rect">
            <a:avLst/>
          </a:prstGeom>
          <a:noFill/>
        </p:spPr>
      </p:pic>
      <p:pic>
        <p:nvPicPr>
          <p:cNvPr id="30736" name="Picture 16" descr="http://www.dacostabalboa.com/es/imagenes/el-mundo.jpg"/>
          <p:cNvPicPr>
            <a:picLocks noChangeAspect="1" noChangeArrowheads="1"/>
          </p:cNvPicPr>
          <p:nvPr/>
        </p:nvPicPr>
        <p:blipFill>
          <a:blip r:embed="rId11" cstate="print"/>
          <a:srcRect/>
          <a:stretch>
            <a:fillRect/>
          </a:stretch>
        </p:blipFill>
        <p:spPr bwMode="auto">
          <a:xfrm>
            <a:off x="5572132" y="428604"/>
            <a:ext cx="1121646" cy="832189"/>
          </a:xfrm>
          <a:prstGeom prst="rect">
            <a:avLst/>
          </a:prstGeom>
          <a:noFill/>
        </p:spPr>
      </p:pic>
      <p:sp>
        <p:nvSpPr>
          <p:cNvPr id="31" name="30 CuadroTexto"/>
          <p:cNvSpPr txBox="1"/>
          <p:nvPr/>
        </p:nvSpPr>
        <p:spPr>
          <a:xfrm>
            <a:off x="1643042" y="3146239"/>
            <a:ext cx="1000132" cy="523220"/>
          </a:xfrm>
          <a:prstGeom prst="rect">
            <a:avLst/>
          </a:prstGeom>
          <a:noFill/>
        </p:spPr>
        <p:txBody>
          <a:bodyPr wrap="square" rtlCol="0">
            <a:spAutoFit/>
          </a:bodyPr>
          <a:lstStyle/>
          <a:p>
            <a:pPr algn="ctr"/>
            <a:r>
              <a:rPr lang="es-EC" sz="2800" dirty="0" err="1" smtClean="0">
                <a:solidFill>
                  <a:srgbClr val="7030A0"/>
                </a:solidFill>
                <a:latin typeface="Freestyle Script" pitchFamily="66" charset="0"/>
              </a:rPr>
              <a:t>Vigotsky</a:t>
            </a:r>
            <a:endParaRPr lang="es-EC" sz="2800" dirty="0">
              <a:solidFill>
                <a:srgbClr val="7030A0"/>
              </a:solidFill>
              <a:latin typeface="Freestyle Script" pitchFamily="66" charset="0"/>
            </a:endParaRPr>
          </a:p>
        </p:txBody>
      </p:sp>
      <p:sp>
        <p:nvSpPr>
          <p:cNvPr id="32" name="31 CuadroTexto"/>
          <p:cNvSpPr txBox="1"/>
          <p:nvPr/>
        </p:nvSpPr>
        <p:spPr>
          <a:xfrm>
            <a:off x="1643042" y="1571613"/>
            <a:ext cx="1000132" cy="523220"/>
          </a:xfrm>
          <a:prstGeom prst="rect">
            <a:avLst/>
          </a:prstGeom>
          <a:noFill/>
        </p:spPr>
        <p:txBody>
          <a:bodyPr wrap="square" rtlCol="0">
            <a:spAutoFit/>
          </a:bodyPr>
          <a:lstStyle/>
          <a:p>
            <a:pPr algn="ctr"/>
            <a:r>
              <a:rPr lang="es-EC" sz="2800" dirty="0" err="1" smtClean="0">
                <a:solidFill>
                  <a:srgbClr val="7030A0"/>
                </a:solidFill>
                <a:latin typeface="Freestyle Script" pitchFamily="66" charset="0"/>
              </a:rPr>
              <a:t>Piaget</a:t>
            </a:r>
            <a:endParaRPr lang="es-EC" sz="2800" dirty="0" smtClean="0">
              <a:solidFill>
                <a:srgbClr val="7030A0"/>
              </a:solidFill>
              <a:latin typeface="Freestyle Script" pitchFamily="66" charset="0"/>
            </a:endParaRPr>
          </a:p>
        </p:txBody>
      </p:sp>
      <p:cxnSp>
        <p:nvCxnSpPr>
          <p:cNvPr id="33" name="32 Conector curvado"/>
          <p:cNvCxnSpPr>
            <a:endCxn id="32" idx="3"/>
          </p:cNvCxnSpPr>
          <p:nvPr/>
        </p:nvCxnSpPr>
        <p:spPr>
          <a:xfrm rot="10800000">
            <a:off x="2643174" y="1833224"/>
            <a:ext cx="1214446" cy="774241"/>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curvado"/>
          <p:cNvCxnSpPr>
            <a:endCxn id="31" idx="3"/>
          </p:cNvCxnSpPr>
          <p:nvPr/>
        </p:nvCxnSpPr>
        <p:spPr>
          <a:xfrm rot="10800000" flipV="1">
            <a:off x="2643174" y="2607463"/>
            <a:ext cx="1214446" cy="800385"/>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35" name="34 Forma"/>
          <p:cNvCxnSpPr>
            <a:stCxn id="32" idx="0"/>
            <a:endCxn id="30738" idx="0"/>
          </p:cNvCxnSpPr>
          <p:nvPr/>
        </p:nvCxnSpPr>
        <p:spPr>
          <a:xfrm rot="16200000" flipV="1">
            <a:off x="1351329" y="779833"/>
            <a:ext cx="428628" cy="1154931"/>
          </a:xfrm>
          <a:prstGeom prst="curvedConnector3">
            <a:avLst>
              <a:gd name="adj1" fmla="val 153333"/>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37" name="36 Forma"/>
          <p:cNvCxnSpPr>
            <a:endCxn id="30740" idx="2"/>
          </p:cNvCxnSpPr>
          <p:nvPr/>
        </p:nvCxnSpPr>
        <p:spPr>
          <a:xfrm rot="5400000">
            <a:off x="1270354" y="3342063"/>
            <a:ext cx="616797" cy="1128712"/>
          </a:xfrm>
          <a:prstGeom prst="curvedConnector3">
            <a:avLst>
              <a:gd name="adj1" fmla="val 137062"/>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pic>
        <p:nvPicPr>
          <p:cNvPr id="30738" name="Picture 18" descr="http://2.bp.blogspot.com/-aRUbtpZDeN4/UKIVTUEJOQI/AAAAAAAAAjc/swXeChtdsj8/s1600/1413647425_89a744710d.jpg"/>
          <p:cNvPicPr>
            <a:picLocks noChangeAspect="1" noChangeArrowheads="1"/>
          </p:cNvPicPr>
          <p:nvPr/>
        </p:nvPicPr>
        <p:blipFill>
          <a:blip r:embed="rId12" cstate="print"/>
          <a:srcRect/>
          <a:stretch>
            <a:fillRect/>
          </a:stretch>
        </p:blipFill>
        <p:spPr bwMode="auto">
          <a:xfrm>
            <a:off x="357158" y="1142985"/>
            <a:ext cx="1262038" cy="893523"/>
          </a:xfrm>
          <a:prstGeom prst="rect">
            <a:avLst/>
          </a:prstGeom>
          <a:noFill/>
        </p:spPr>
      </p:pic>
      <p:pic>
        <p:nvPicPr>
          <p:cNvPr id="30740" name="Picture 20" descr="https://encrypted-tbn3.gstatic.com/images?q=tbn:ANd9GcQ6ti9VMkQdU_arf3LhmZygn2zZwMbKTMI9Q0f2mO6lqTQoGth7"/>
          <p:cNvPicPr>
            <a:picLocks noChangeAspect="1" noChangeArrowheads="1"/>
          </p:cNvPicPr>
          <p:nvPr/>
        </p:nvPicPr>
        <p:blipFill>
          <a:blip r:embed="rId13" cstate="print"/>
          <a:srcRect/>
          <a:stretch>
            <a:fillRect/>
          </a:stretch>
        </p:blipFill>
        <p:spPr bwMode="auto">
          <a:xfrm>
            <a:off x="500034" y="3217677"/>
            <a:ext cx="1028724" cy="997141"/>
          </a:xfrm>
          <a:prstGeom prst="rect">
            <a:avLst/>
          </a:prstGeom>
          <a:noFill/>
        </p:spPr>
      </p:pic>
      <p:cxnSp>
        <p:nvCxnSpPr>
          <p:cNvPr id="71" name="21 Conector curvado"/>
          <p:cNvCxnSpPr/>
          <p:nvPr/>
        </p:nvCxnSpPr>
        <p:spPr>
          <a:xfrm rot="5400000">
            <a:off x="4894265" y="4321180"/>
            <a:ext cx="1071571" cy="1588"/>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cxnSp>
        <p:nvCxnSpPr>
          <p:cNvPr id="72" name="25 Conector curvado"/>
          <p:cNvCxnSpPr>
            <a:endCxn id="30744" idx="0"/>
          </p:cNvCxnSpPr>
          <p:nvPr/>
        </p:nvCxnSpPr>
        <p:spPr>
          <a:xfrm>
            <a:off x="5429256" y="3786190"/>
            <a:ext cx="1821669" cy="1143008"/>
          </a:xfrm>
          <a:prstGeom prst="curvedConnector2">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pic>
        <p:nvPicPr>
          <p:cNvPr id="30742" name="Picture 22" descr="http://www.educadictos.com/wp-content/uploads/2013/08/Puzzle1.png"/>
          <p:cNvPicPr>
            <a:picLocks noChangeAspect="1" noChangeArrowheads="1"/>
          </p:cNvPicPr>
          <p:nvPr/>
        </p:nvPicPr>
        <p:blipFill>
          <a:blip r:embed="rId14" cstate="print"/>
          <a:srcRect/>
          <a:stretch>
            <a:fillRect/>
          </a:stretch>
        </p:blipFill>
        <p:spPr bwMode="auto">
          <a:xfrm>
            <a:off x="4857752" y="4857760"/>
            <a:ext cx="1185823" cy="857256"/>
          </a:xfrm>
          <a:prstGeom prst="rect">
            <a:avLst/>
          </a:prstGeom>
          <a:noFill/>
        </p:spPr>
      </p:pic>
      <p:pic>
        <p:nvPicPr>
          <p:cNvPr id="30744" name="Picture 24" descr="http://www.elpaisdelosjuguetes.es/media/catalog/product/cache/2/image/9df78eab33525d08d6e5fb8d27136e95/4/2/42080_juguete_construccion_madera_piramide_bloques_2_2.jpg"/>
          <p:cNvPicPr>
            <a:picLocks noChangeAspect="1" noChangeArrowheads="1"/>
          </p:cNvPicPr>
          <p:nvPr/>
        </p:nvPicPr>
        <p:blipFill>
          <a:blip r:embed="rId15" cstate="print"/>
          <a:srcRect/>
          <a:stretch>
            <a:fillRect/>
          </a:stretch>
        </p:blipFill>
        <p:spPr bwMode="auto">
          <a:xfrm>
            <a:off x="6786578" y="4929198"/>
            <a:ext cx="928694" cy="928694"/>
          </a:xfrm>
          <a:prstGeom prst="rect">
            <a:avLst/>
          </a:prstGeom>
          <a:noFill/>
        </p:spPr>
      </p:pic>
      <p:sp>
        <p:nvSpPr>
          <p:cNvPr id="79" name="78 CuadroTexto"/>
          <p:cNvSpPr txBox="1"/>
          <p:nvPr/>
        </p:nvSpPr>
        <p:spPr>
          <a:xfrm rot="16200000">
            <a:off x="5122233" y="4164651"/>
            <a:ext cx="697627" cy="369332"/>
          </a:xfrm>
          <a:prstGeom prst="rect">
            <a:avLst/>
          </a:prstGeom>
          <a:noFill/>
        </p:spPr>
        <p:txBody>
          <a:bodyPr wrap="none" rtlCol="0">
            <a:spAutoFit/>
          </a:bodyPr>
          <a:lstStyle/>
          <a:p>
            <a:r>
              <a:rPr lang="es-EC" dirty="0" smtClean="0">
                <a:latin typeface="Freestyle Script" pitchFamily="66" charset="0"/>
              </a:rPr>
              <a:t>deducción</a:t>
            </a:r>
            <a:endParaRPr lang="es-EC" dirty="0">
              <a:latin typeface="Freestyle Script" pitchFamily="66" charset="0"/>
            </a:endParaRPr>
          </a:p>
        </p:txBody>
      </p:sp>
      <p:sp>
        <p:nvSpPr>
          <p:cNvPr id="80" name="79 CuadroTexto"/>
          <p:cNvSpPr txBox="1"/>
          <p:nvPr/>
        </p:nvSpPr>
        <p:spPr>
          <a:xfrm rot="1815946">
            <a:off x="6164141" y="3915276"/>
            <a:ext cx="703420" cy="369332"/>
          </a:xfrm>
          <a:prstGeom prst="rect">
            <a:avLst/>
          </a:prstGeom>
          <a:noFill/>
        </p:spPr>
        <p:txBody>
          <a:bodyPr wrap="square" rtlCol="0">
            <a:spAutoFit/>
          </a:bodyPr>
          <a:lstStyle/>
          <a:p>
            <a:r>
              <a:rPr lang="es-EC" dirty="0" smtClean="0">
                <a:latin typeface="Freestyle Script" pitchFamily="66" charset="0"/>
              </a:rPr>
              <a:t>inducción</a:t>
            </a:r>
            <a:endParaRPr lang="es-EC" dirty="0">
              <a:latin typeface="Freestyle Script" pitchFamily="66" charset="0"/>
            </a:endParaRPr>
          </a:p>
        </p:txBody>
      </p:sp>
      <p:sp>
        <p:nvSpPr>
          <p:cNvPr id="81" name="80 CuadroTexto"/>
          <p:cNvSpPr txBox="1"/>
          <p:nvPr/>
        </p:nvSpPr>
        <p:spPr>
          <a:xfrm>
            <a:off x="5533749" y="2968640"/>
            <a:ext cx="824201" cy="400110"/>
          </a:xfrm>
          <a:prstGeom prst="rect">
            <a:avLst/>
          </a:prstGeom>
          <a:noFill/>
        </p:spPr>
        <p:txBody>
          <a:bodyPr wrap="square" rtlCol="0">
            <a:spAutoFit/>
          </a:bodyPr>
          <a:lstStyle/>
          <a:p>
            <a:pPr algn="ctr"/>
            <a:r>
              <a:rPr lang="es-EC" sz="2000" dirty="0" smtClean="0">
                <a:latin typeface="Freestyle Script" pitchFamily="66" charset="0"/>
              </a:rPr>
              <a:t>vestigios</a:t>
            </a:r>
            <a:endParaRPr lang="es-EC" sz="2000" dirty="0">
              <a:latin typeface="Freestyle Script" pitchFamily="66" charset="0"/>
            </a:endParaRPr>
          </a:p>
        </p:txBody>
      </p:sp>
      <p:sp>
        <p:nvSpPr>
          <p:cNvPr id="82" name="81 CuadroTexto"/>
          <p:cNvSpPr txBox="1"/>
          <p:nvPr/>
        </p:nvSpPr>
        <p:spPr>
          <a:xfrm>
            <a:off x="395536" y="3068960"/>
            <a:ext cx="1173719" cy="369332"/>
          </a:xfrm>
          <a:prstGeom prst="rect">
            <a:avLst/>
          </a:prstGeom>
          <a:noFill/>
        </p:spPr>
        <p:txBody>
          <a:bodyPr wrap="none" rtlCol="0">
            <a:spAutoFit/>
          </a:bodyPr>
          <a:lstStyle/>
          <a:p>
            <a:r>
              <a:rPr lang="es-EC" dirty="0" smtClean="0">
                <a:latin typeface="Freestyle Script" pitchFamily="66" charset="0"/>
              </a:rPr>
              <a:t>Amorfo - caballo</a:t>
            </a:r>
            <a:endParaRPr lang="es-EC" dirty="0">
              <a:latin typeface="Freestyle Script" pitchFamily="66" charset="0"/>
            </a:endParaRPr>
          </a:p>
        </p:txBody>
      </p:sp>
      <p:cxnSp>
        <p:nvCxnSpPr>
          <p:cNvPr id="38" name="21 Conector curvado"/>
          <p:cNvCxnSpPr/>
          <p:nvPr/>
        </p:nvCxnSpPr>
        <p:spPr>
          <a:xfrm rot="10800000" flipV="1">
            <a:off x="2627784" y="3789040"/>
            <a:ext cx="1296144" cy="792088"/>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0" y="4509120"/>
            <a:ext cx="3214710" cy="523220"/>
          </a:xfrm>
          <a:prstGeom prst="rect">
            <a:avLst/>
          </a:prstGeom>
          <a:noFill/>
        </p:spPr>
        <p:txBody>
          <a:bodyPr wrap="square" rtlCol="0">
            <a:spAutoFit/>
          </a:bodyPr>
          <a:lstStyle/>
          <a:p>
            <a:pPr algn="ctr"/>
            <a:r>
              <a:rPr lang="es-EC" sz="2800" dirty="0" smtClean="0">
                <a:solidFill>
                  <a:srgbClr val="7030A0"/>
                </a:solidFill>
                <a:latin typeface="Freestyle Script" pitchFamily="66" charset="0"/>
              </a:rPr>
              <a:t>Dimensión concreto - abstracta</a:t>
            </a:r>
            <a:endParaRPr lang="es-EC" sz="2800" dirty="0">
              <a:solidFill>
                <a:srgbClr val="7030A0"/>
              </a:solidFill>
              <a:latin typeface="Freestyle Script" pitchFamily="66" charset="0"/>
            </a:endParaRPr>
          </a:p>
        </p:txBody>
      </p:sp>
      <p:cxnSp>
        <p:nvCxnSpPr>
          <p:cNvPr id="46" name="21 Conector curvado"/>
          <p:cNvCxnSpPr>
            <a:endCxn id="47" idx="0"/>
          </p:cNvCxnSpPr>
          <p:nvPr/>
        </p:nvCxnSpPr>
        <p:spPr>
          <a:xfrm rot="5400000">
            <a:off x="2659325" y="4308107"/>
            <a:ext cx="1783668" cy="601523"/>
          </a:xfrm>
          <a:prstGeom prst="curvedConnector3">
            <a:avLst>
              <a:gd name="adj1" fmla="val 50000"/>
            </a:avLst>
          </a:prstGeom>
          <a:ln w="38100">
            <a:solidFill>
              <a:srgbClr val="FB830B"/>
            </a:solidFill>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1643042" y="5500702"/>
            <a:ext cx="3214710" cy="523220"/>
          </a:xfrm>
          <a:prstGeom prst="rect">
            <a:avLst/>
          </a:prstGeom>
          <a:noFill/>
        </p:spPr>
        <p:txBody>
          <a:bodyPr wrap="square" rtlCol="0">
            <a:spAutoFit/>
          </a:bodyPr>
          <a:lstStyle/>
          <a:p>
            <a:pPr algn="ctr"/>
            <a:r>
              <a:rPr lang="es-EC" sz="2800" dirty="0" smtClean="0">
                <a:solidFill>
                  <a:srgbClr val="7030A0"/>
                </a:solidFill>
                <a:latin typeface="Freestyle Script" pitchFamily="66" charset="0"/>
              </a:rPr>
              <a:t>Dimensión subjetivo al objetivo</a:t>
            </a:r>
            <a:endParaRPr lang="es-EC" sz="2800" dirty="0">
              <a:solidFill>
                <a:srgbClr val="7030A0"/>
              </a:solidFill>
              <a:latin typeface="Freestyle Script" pitchFamily="66" charset="0"/>
            </a:endParaRPr>
          </a:p>
        </p:txBody>
      </p:sp>
      <p:pic>
        <p:nvPicPr>
          <p:cNvPr id="29698" name="Picture 2" descr="http://gyerektabor-kereso.hu/kepek/Elsos-leszek-tabor/Elsos-leszek-tabor-001.jpg"/>
          <p:cNvPicPr>
            <a:picLocks noChangeAspect="1" noChangeArrowheads="1"/>
          </p:cNvPicPr>
          <p:nvPr/>
        </p:nvPicPr>
        <p:blipFill>
          <a:blip r:embed="rId16" cstate="print"/>
          <a:srcRect/>
          <a:stretch>
            <a:fillRect/>
          </a:stretch>
        </p:blipFill>
        <p:spPr bwMode="auto">
          <a:xfrm>
            <a:off x="285720" y="4929198"/>
            <a:ext cx="992995" cy="661997"/>
          </a:xfrm>
          <a:prstGeom prst="rect">
            <a:avLst/>
          </a:prstGeom>
          <a:noFill/>
        </p:spPr>
      </p:pic>
      <p:pic>
        <p:nvPicPr>
          <p:cNvPr id="29700" name="Picture 4" descr="http://4.bp.blogspot.com/_6nJK4TrBvRc/TTWjZ6VFGmI/AAAAAAAAAFY/s4Ask36vKSo/s1600/caam.jpg"/>
          <p:cNvPicPr>
            <a:picLocks noChangeAspect="1" noChangeArrowheads="1"/>
          </p:cNvPicPr>
          <p:nvPr/>
        </p:nvPicPr>
        <p:blipFill>
          <a:blip r:embed="rId17" cstate="print"/>
          <a:srcRect/>
          <a:stretch>
            <a:fillRect/>
          </a:stretch>
        </p:blipFill>
        <p:spPr bwMode="auto">
          <a:xfrm>
            <a:off x="1475656" y="4929199"/>
            <a:ext cx="857759" cy="642941"/>
          </a:xfrm>
          <a:prstGeom prst="rect">
            <a:avLst/>
          </a:prstGeom>
          <a:noFill/>
        </p:spPr>
      </p:pic>
      <p:pic>
        <p:nvPicPr>
          <p:cNvPr id="29702" name="Picture 6" descr="http://www.elartedelaestrategia.com/images/p359_4_00_01.jpg"/>
          <p:cNvPicPr>
            <a:picLocks noChangeAspect="1" noChangeArrowheads="1"/>
          </p:cNvPicPr>
          <p:nvPr/>
        </p:nvPicPr>
        <p:blipFill>
          <a:blip r:embed="rId18" cstate="print"/>
          <a:srcRect/>
          <a:stretch>
            <a:fillRect/>
          </a:stretch>
        </p:blipFill>
        <p:spPr bwMode="auto">
          <a:xfrm>
            <a:off x="1785918" y="5929330"/>
            <a:ext cx="964381" cy="714356"/>
          </a:xfrm>
          <a:prstGeom prst="rect">
            <a:avLst/>
          </a:prstGeom>
          <a:noFill/>
        </p:spPr>
      </p:pic>
      <p:pic>
        <p:nvPicPr>
          <p:cNvPr id="29704" name="Picture 8" descr="http://conceptodelacomunicacion.files.wordpress.com/2011/05/piaget-teoria.jpg"/>
          <p:cNvPicPr>
            <a:picLocks noChangeAspect="1" noChangeArrowheads="1"/>
          </p:cNvPicPr>
          <p:nvPr/>
        </p:nvPicPr>
        <p:blipFill>
          <a:blip r:embed="rId19" cstate="print"/>
          <a:srcRect/>
          <a:stretch>
            <a:fillRect/>
          </a:stretch>
        </p:blipFill>
        <p:spPr bwMode="auto">
          <a:xfrm>
            <a:off x="3214678" y="5929329"/>
            <a:ext cx="928694" cy="696521"/>
          </a:xfrm>
          <a:prstGeom prst="rect">
            <a:avLst/>
          </a:prstGeom>
          <a:noFill/>
        </p:spPr>
      </p:pic>
      <p:sp>
        <p:nvSpPr>
          <p:cNvPr id="44" name="43 CuadroTexto"/>
          <p:cNvSpPr txBox="1"/>
          <p:nvPr/>
        </p:nvSpPr>
        <p:spPr>
          <a:xfrm>
            <a:off x="2483768" y="1196752"/>
            <a:ext cx="1530051" cy="400110"/>
          </a:xfrm>
          <a:prstGeom prst="rect">
            <a:avLst/>
          </a:prstGeom>
          <a:noFill/>
        </p:spPr>
        <p:txBody>
          <a:bodyPr wrap="square" rtlCol="0">
            <a:spAutoFit/>
          </a:bodyPr>
          <a:lstStyle/>
          <a:p>
            <a:pPr algn="ctr"/>
            <a:r>
              <a:rPr lang="es-EC" sz="2000" dirty="0" smtClean="0">
                <a:latin typeface="Freestyle Script" pitchFamily="66" charset="0"/>
              </a:rPr>
              <a:t>Captar realidad</a:t>
            </a:r>
            <a:endParaRPr lang="es-EC" sz="2000" dirty="0">
              <a:latin typeface="Freestyle Script" pitchFamily="66" charset="0"/>
            </a:endParaRPr>
          </a:p>
        </p:txBody>
      </p:sp>
      <p:sp>
        <p:nvSpPr>
          <p:cNvPr id="45" name="44 CuadroTexto"/>
          <p:cNvSpPr txBox="1"/>
          <p:nvPr/>
        </p:nvSpPr>
        <p:spPr>
          <a:xfrm>
            <a:off x="5292080" y="1124744"/>
            <a:ext cx="1530051" cy="400110"/>
          </a:xfrm>
          <a:prstGeom prst="rect">
            <a:avLst/>
          </a:prstGeom>
          <a:noFill/>
        </p:spPr>
        <p:txBody>
          <a:bodyPr wrap="square" rtlCol="0">
            <a:spAutoFit/>
          </a:bodyPr>
          <a:lstStyle/>
          <a:p>
            <a:pPr algn="ctr"/>
            <a:r>
              <a:rPr lang="es-EC" sz="2000" dirty="0" smtClean="0">
                <a:latin typeface="Freestyle Script" pitchFamily="66" charset="0"/>
              </a:rPr>
              <a:t>Conocer el mundo</a:t>
            </a:r>
            <a:endParaRPr lang="es-EC" sz="2000" dirty="0">
              <a:latin typeface="Freestyle Script" pitchFamily="66" charset="0"/>
            </a:endParaRPr>
          </a:p>
        </p:txBody>
      </p:sp>
      <p:sp>
        <p:nvSpPr>
          <p:cNvPr id="52" name="51 CuadroTexto"/>
          <p:cNvSpPr txBox="1"/>
          <p:nvPr/>
        </p:nvSpPr>
        <p:spPr>
          <a:xfrm>
            <a:off x="4283968" y="4653136"/>
            <a:ext cx="2304256" cy="1323439"/>
          </a:xfrm>
          <a:prstGeom prst="rect">
            <a:avLst/>
          </a:prstGeom>
          <a:noFill/>
        </p:spPr>
        <p:txBody>
          <a:bodyPr wrap="square" rtlCol="0">
            <a:spAutoFit/>
          </a:bodyPr>
          <a:lstStyle/>
          <a:p>
            <a:pPr algn="ctr"/>
            <a:r>
              <a:rPr lang="es-EC" sz="2000" dirty="0" smtClean="0">
                <a:latin typeface="Freestyle Script" pitchFamily="66" charset="0"/>
              </a:rPr>
              <a:t>General a particular</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Supuesto - conclusiones</a:t>
            </a:r>
            <a:endParaRPr lang="es-EC" sz="2000" dirty="0">
              <a:latin typeface="Freestyle Script" pitchFamily="66" charset="0"/>
            </a:endParaRPr>
          </a:p>
        </p:txBody>
      </p:sp>
      <p:sp>
        <p:nvSpPr>
          <p:cNvPr id="53" name="52 CuadroTexto"/>
          <p:cNvSpPr txBox="1"/>
          <p:nvPr/>
        </p:nvSpPr>
        <p:spPr>
          <a:xfrm>
            <a:off x="6156176" y="4941168"/>
            <a:ext cx="2304256" cy="1015663"/>
          </a:xfrm>
          <a:prstGeom prst="rect">
            <a:avLst/>
          </a:prstGeom>
          <a:noFill/>
        </p:spPr>
        <p:txBody>
          <a:bodyPr wrap="square" rtlCol="0">
            <a:spAutoFit/>
          </a:bodyPr>
          <a:lstStyle/>
          <a:p>
            <a:pPr algn="ctr"/>
            <a:r>
              <a:rPr lang="es-EC" sz="2000" dirty="0" smtClean="0">
                <a:latin typeface="Freestyle Script" pitchFamily="66" charset="0"/>
              </a:rPr>
              <a:t>Particular a  general</a:t>
            </a:r>
          </a:p>
          <a:p>
            <a:pPr algn="ctr"/>
            <a:endParaRPr lang="es-EC" sz="2000" dirty="0" smtClean="0">
              <a:latin typeface="Freestyle Script" pitchFamily="66" charset="0"/>
            </a:endParaRPr>
          </a:p>
          <a:p>
            <a:pPr algn="ctr"/>
            <a:r>
              <a:rPr lang="es-EC" sz="2000" dirty="0" smtClean="0">
                <a:latin typeface="Freestyle Script" pitchFamily="66" charset="0"/>
              </a:rPr>
              <a:t>Premisas - conclusión</a:t>
            </a:r>
            <a:endParaRPr lang="es-EC" sz="2000" dirty="0" smtClean="0">
              <a:latin typeface="Freestyle Script" pitchFamily="66" charset="0"/>
            </a:endParaRPr>
          </a:p>
        </p:txBody>
      </p:sp>
      <p:sp>
        <p:nvSpPr>
          <p:cNvPr id="54" name="53 CuadroTexto"/>
          <p:cNvSpPr txBox="1"/>
          <p:nvPr/>
        </p:nvSpPr>
        <p:spPr>
          <a:xfrm>
            <a:off x="251520" y="5517232"/>
            <a:ext cx="1008112" cy="707886"/>
          </a:xfrm>
          <a:prstGeom prst="rect">
            <a:avLst/>
          </a:prstGeom>
          <a:noFill/>
        </p:spPr>
        <p:txBody>
          <a:bodyPr wrap="square" rtlCol="0">
            <a:spAutoFit/>
          </a:bodyPr>
          <a:lstStyle/>
          <a:p>
            <a:pPr algn="ctr"/>
            <a:r>
              <a:rPr lang="es-EC" sz="2000" dirty="0" smtClean="0">
                <a:latin typeface="Freestyle Script" pitchFamily="66" charset="0"/>
              </a:rPr>
              <a:t>Percibir</a:t>
            </a:r>
          </a:p>
          <a:p>
            <a:pPr algn="ctr"/>
            <a:r>
              <a:rPr lang="es-EC" sz="2000" dirty="0" smtClean="0">
                <a:latin typeface="Freestyle Script" pitchFamily="66" charset="0"/>
              </a:rPr>
              <a:t>abstraer</a:t>
            </a:r>
            <a:endParaRPr lang="es-EC" sz="2000" dirty="0">
              <a:latin typeface="Freestyle Script" pitchFamily="66" charset="0"/>
            </a:endParaRPr>
          </a:p>
        </p:txBody>
      </p:sp>
      <p:sp>
        <p:nvSpPr>
          <p:cNvPr id="58" name="57 CuadroTexto"/>
          <p:cNvSpPr txBox="1"/>
          <p:nvPr/>
        </p:nvSpPr>
        <p:spPr>
          <a:xfrm>
            <a:off x="1979712" y="4941168"/>
            <a:ext cx="1224136" cy="400110"/>
          </a:xfrm>
          <a:prstGeom prst="rect">
            <a:avLst/>
          </a:prstGeom>
          <a:noFill/>
        </p:spPr>
        <p:txBody>
          <a:bodyPr wrap="square" rtlCol="0">
            <a:spAutoFit/>
          </a:bodyPr>
          <a:lstStyle/>
          <a:p>
            <a:pPr algn="ctr"/>
            <a:r>
              <a:rPr lang="es-EC" sz="2000" dirty="0" smtClean="0">
                <a:latin typeface="Freestyle Script" pitchFamily="66" charset="0"/>
              </a:rPr>
              <a:t>conceptualizar</a:t>
            </a:r>
            <a:endParaRPr lang="es-EC" sz="2000" dirty="0">
              <a:latin typeface="Freestyle Script" pitchFamily="66" charset="0"/>
            </a:endParaRPr>
          </a:p>
        </p:txBody>
      </p:sp>
      <p:sp>
        <p:nvSpPr>
          <p:cNvPr id="59" name="58 CuadroTexto"/>
          <p:cNvSpPr txBox="1"/>
          <p:nvPr/>
        </p:nvSpPr>
        <p:spPr>
          <a:xfrm>
            <a:off x="827584" y="6457890"/>
            <a:ext cx="4248472" cy="400110"/>
          </a:xfrm>
          <a:prstGeom prst="rect">
            <a:avLst/>
          </a:prstGeom>
          <a:noFill/>
        </p:spPr>
        <p:txBody>
          <a:bodyPr wrap="square" rtlCol="0">
            <a:spAutoFit/>
          </a:bodyPr>
          <a:lstStyle/>
          <a:p>
            <a:pPr algn="ctr"/>
            <a:r>
              <a:rPr lang="es-EC" sz="2000" dirty="0" smtClean="0">
                <a:latin typeface="Freestyle Script" pitchFamily="66" charset="0"/>
              </a:rPr>
              <a:t>Explicar situaciones de distintas formas y conceptualizarlas</a:t>
            </a:r>
            <a:endParaRPr lang="es-EC" sz="2000" dirty="0">
              <a:latin typeface="Freestyle Script" pitchFamily="66" charset="0"/>
            </a:endParaRPr>
          </a:p>
        </p:txBody>
      </p:sp>
      <p:sp>
        <p:nvSpPr>
          <p:cNvPr id="60" name="59 CuadroTexto"/>
          <p:cNvSpPr txBox="1"/>
          <p:nvPr/>
        </p:nvSpPr>
        <p:spPr>
          <a:xfrm>
            <a:off x="323528" y="1988840"/>
            <a:ext cx="1584176" cy="400110"/>
          </a:xfrm>
          <a:prstGeom prst="rect">
            <a:avLst/>
          </a:prstGeom>
          <a:noFill/>
        </p:spPr>
        <p:txBody>
          <a:bodyPr wrap="square" rtlCol="0">
            <a:spAutoFit/>
          </a:bodyPr>
          <a:lstStyle/>
          <a:p>
            <a:pPr algn="ctr"/>
            <a:r>
              <a:rPr lang="es-EC" sz="2000" dirty="0" smtClean="0">
                <a:latin typeface="Freestyle Script" pitchFamily="66" charset="0"/>
              </a:rPr>
              <a:t>Base del aprendizaje</a:t>
            </a:r>
            <a:endParaRPr lang="es-EC" sz="20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142844" y="285728"/>
            <a:ext cx="1877409" cy="571503"/>
          </a:xfrm>
          <a:prstGeom prst="rect">
            <a:avLst/>
          </a:prstGeom>
          <a:noFill/>
          <a:ln w="9525">
            <a:noFill/>
            <a:miter lim="800000"/>
            <a:headEnd/>
            <a:tailEnd/>
          </a:ln>
        </p:spPr>
      </p:pic>
      <p:sp>
        <p:nvSpPr>
          <p:cNvPr id="4" name="3 CuadroTexto"/>
          <p:cNvSpPr txBox="1"/>
          <p:nvPr/>
        </p:nvSpPr>
        <p:spPr>
          <a:xfrm>
            <a:off x="642910" y="5214950"/>
            <a:ext cx="2000264" cy="830997"/>
          </a:xfrm>
          <a:prstGeom prst="rect">
            <a:avLst/>
          </a:prstGeom>
          <a:noFill/>
        </p:spPr>
        <p:txBody>
          <a:bodyPr wrap="square" rtlCol="0">
            <a:spAutoFit/>
          </a:bodyPr>
          <a:lstStyle/>
          <a:p>
            <a:pPr algn="ctr"/>
            <a:r>
              <a:rPr lang="es-EC" sz="2400" dirty="0" smtClean="0">
                <a:latin typeface="Freestyle Script" pitchFamily="66" charset="0"/>
              </a:rPr>
              <a:t>Acelera las funciones psíquicas superiores</a:t>
            </a:r>
            <a:endParaRPr lang="es-EC" sz="2400" dirty="0">
              <a:latin typeface="Freestyle Script" pitchFamily="66" charset="0"/>
            </a:endParaRPr>
          </a:p>
        </p:txBody>
      </p:sp>
      <p:sp>
        <p:nvSpPr>
          <p:cNvPr id="6" name="5 CuadroTexto"/>
          <p:cNvSpPr txBox="1"/>
          <p:nvPr/>
        </p:nvSpPr>
        <p:spPr>
          <a:xfrm>
            <a:off x="6357950" y="2857496"/>
            <a:ext cx="2143140" cy="461665"/>
          </a:xfrm>
          <a:prstGeom prst="rect">
            <a:avLst/>
          </a:prstGeom>
          <a:noFill/>
        </p:spPr>
        <p:txBody>
          <a:bodyPr wrap="square" rtlCol="0">
            <a:spAutoFit/>
          </a:bodyPr>
          <a:lstStyle/>
          <a:p>
            <a:pPr algn="ctr"/>
            <a:r>
              <a:rPr lang="es-EC" sz="2400" dirty="0" smtClean="0">
                <a:latin typeface="Freestyle Script" pitchFamily="66" charset="0"/>
              </a:rPr>
              <a:t>Distintos pero conectados</a:t>
            </a:r>
            <a:endParaRPr lang="es-EC" sz="2400" dirty="0">
              <a:latin typeface="Freestyle Script" pitchFamily="66" charset="0"/>
            </a:endParaRPr>
          </a:p>
        </p:txBody>
      </p:sp>
      <p:sp>
        <p:nvSpPr>
          <p:cNvPr id="8" name="7 CuadroTexto"/>
          <p:cNvSpPr txBox="1"/>
          <p:nvPr/>
        </p:nvSpPr>
        <p:spPr>
          <a:xfrm>
            <a:off x="3143240" y="2928934"/>
            <a:ext cx="2786082" cy="461665"/>
          </a:xfrm>
          <a:prstGeom prst="rect">
            <a:avLst/>
          </a:prstGeom>
          <a:noFill/>
        </p:spPr>
        <p:txBody>
          <a:bodyPr wrap="square" rtlCol="0">
            <a:spAutoFit/>
          </a:bodyPr>
          <a:lstStyle/>
          <a:p>
            <a:pPr algn="ctr"/>
            <a:r>
              <a:rPr lang="es-EC" sz="2400" dirty="0" smtClean="0">
                <a:latin typeface="Freestyle Script" pitchFamily="66" charset="0"/>
              </a:rPr>
              <a:t>Descartes: “Pienso luego existo”</a:t>
            </a:r>
            <a:endParaRPr lang="es-EC" sz="2400" dirty="0">
              <a:latin typeface="Freestyle Script" pitchFamily="66" charset="0"/>
            </a:endParaRPr>
          </a:p>
        </p:txBody>
      </p:sp>
      <p:sp>
        <p:nvSpPr>
          <p:cNvPr id="9" name="8 CuadroTexto"/>
          <p:cNvSpPr txBox="1"/>
          <p:nvPr/>
        </p:nvSpPr>
        <p:spPr>
          <a:xfrm>
            <a:off x="714348" y="2571744"/>
            <a:ext cx="2000264" cy="584775"/>
          </a:xfrm>
          <a:prstGeom prst="rect">
            <a:avLst/>
          </a:prstGeom>
          <a:noFill/>
        </p:spPr>
        <p:txBody>
          <a:bodyPr wrap="square" rtlCol="0">
            <a:spAutoFit/>
          </a:bodyPr>
          <a:lstStyle/>
          <a:p>
            <a:pPr algn="ctr"/>
            <a:r>
              <a:rPr lang="es-EC" sz="3200" dirty="0" smtClean="0">
                <a:latin typeface="Freestyle Script" pitchFamily="66" charset="0"/>
              </a:rPr>
              <a:t>Teoría </a:t>
            </a:r>
            <a:r>
              <a:rPr lang="es-EC" sz="3200" dirty="0" err="1" smtClean="0">
                <a:latin typeface="Freestyle Script" pitchFamily="66" charset="0"/>
              </a:rPr>
              <a:t>Innatista</a:t>
            </a:r>
            <a:endParaRPr lang="es-EC" sz="3200" dirty="0">
              <a:latin typeface="Freestyle Script" pitchFamily="66" charset="0"/>
            </a:endParaRPr>
          </a:p>
        </p:txBody>
      </p:sp>
      <p:sp>
        <p:nvSpPr>
          <p:cNvPr id="10" name="9 CuadroTexto"/>
          <p:cNvSpPr txBox="1"/>
          <p:nvPr/>
        </p:nvSpPr>
        <p:spPr>
          <a:xfrm>
            <a:off x="71406" y="2928934"/>
            <a:ext cx="3143272" cy="461665"/>
          </a:xfrm>
          <a:prstGeom prst="rect">
            <a:avLst/>
          </a:prstGeom>
          <a:noFill/>
        </p:spPr>
        <p:txBody>
          <a:bodyPr wrap="square" rtlCol="0">
            <a:spAutoFit/>
          </a:bodyPr>
          <a:lstStyle/>
          <a:p>
            <a:pPr algn="ctr"/>
            <a:r>
              <a:rPr lang="es-EC" sz="2400" dirty="0" smtClean="0">
                <a:latin typeface="Freestyle Script" pitchFamily="66" charset="0"/>
              </a:rPr>
              <a:t>Lenguaje antes que pensamiento</a:t>
            </a:r>
            <a:endParaRPr lang="es-EC" sz="2400" dirty="0">
              <a:latin typeface="Freestyle Script" pitchFamily="66" charset="0"/>
            </a:endParaRPr>
          </a:p>
        </p:txBody>
      </p:sp>
      <p:sp>
        <p:nvSpPr>
          <p:cNvPr id="11" name="10 CuadroTexto"/>
          <p:cNvSpPr txBox="1"/>
          <p:nvPr/>
        </p:nvSpPr>
        <p:spPr>
          <a:xfrm>
            <a:off x="6429388" y="2500306"/>
            <a:ext cx="2071702" cy="584775"/>
          </a:xfrm>
          <a:prstGeom prst="rect">
            <a:avLst/>
          </a:prstGeom>
          <a:noFill/>
        </p:spPr>
        <p:txBody>
          <a:bodyPr wrap="square" rtlCol="0">
            <a:spAutoFit/>
          </a:bodyPr>
          <a:lstStyle/>
          <a:p>
            <a:pPr algn="ctr"/>
            <a:r>
              <a:rPr lang="es-EC" sz="3200" dirty="0" smtClean="0">
                <a:latin typeface="Freestyle Script" pitchFamily="66" charset="0"/>
              </a:rPr>
              <a:t>Teoría Simultánea</a:t>
            </a:r>
          </a:p>
        </p:txBody>
      </p:sp>
      <p:sp>
        <p:nvSpPr>
          <p:cNvPr id="12" name="11 CuadroTexto"/>
          <p:cNvSpPr txBox="1"/>
          <p:nvPr/>
        </p:nvSpPr>
        <p:spPr>
          <a:xfrm>
            <a:off x="2857488" y="428604"/>
            <a:ext cx="3500462" cy="584775"/>
          </a:xfrm>
          <a:prstGeom prst="rect">
            <a:avLst/>
          </a:prstGeom>
          <a:noFill/>
        </p:spPr>
        <p:txBody>
          <a:bodyPr wrap="square" rtlCol="0">
            <a:spAutoFit/>
          </a:bodyPr>
          <a:lstStyle/>
          <a:p>
            <a:pPr algn="ctr"/>
            <a:r>
              <a:rPr lang="es-EC" sz="3200" dirty="0" smtClean="0">
                <a:latin typeface="Freestyle Script" pitchFamily="66" charset="0"/>
              </a:rPr>
              <a:t>Relación Lenguaje Pensamiento</a:t>
            </a:r>
            <a:endParaRPr lang="es-EC" sz="3200" dirty="0">
              <a:latin typeface="Freestyle Script" pitchFamily="66" charset="0"/>
            </a:endParaRPr>
          </a:p>
        </p:txBody>
      </p:sp>
      <p:sp>
        <p:nvSpPr>
          <p:cNvPr id="13" name="12 CuadroTexto"/>
          <p:cNvSpPr txBox="1"/>
          <p:nvPr/>
        </p:nvSpPr>
        <p:spPr>
          <a:xfrm>
            <a:off x="3643306" y="2571744"/>
            <a:ext cx="1857388" cy="523220"/>
          </a:xfrm>
          <a:prstGeom prst="rect">
            <a:avLst/>
          </a:prstGeom>
          <a:noFill/>
        </p:spPr>
        <p:txBody>
          <a:bodyPr wrap="square" rtlCol="0">
            <a:spAutoFit/>
          </a:bodyPr>
          <a:lstStyle/>
          <a:p>
            <a:pPr algn="ctr"/>
            <a:r>
              <a:rPr lang="es-EC" sz="2800" dirty="0" smtClean="0">
                <a:latin typeface="Freestyle Script" pitchFamily="66" charset="0"/>
              </a:rPr>
              <a:t>Teoría Cognitiva</a:t>
            </a:r>
          </a:p>
        </p:txBody>
      </p:sp>
      <p:pic>
        <p:nvPicPr>
          <p:cNvPr id="28674" name="Picture 2" descr="https://encrypted-tbn0.gstatic.com/images?q=tbn:ANd9GcQHGEDJ-zHQAj1znBOoVvs8gBZ2qJOXSJ1NRJjIBmX3b0iJHJG7"/>
          <p:cNvPicPr>
            <a:picLocks noChangeAspect="1" noChangeArrowheads="1"/>
          </p:cNvPicPr>
          <p:nvPr/>
        </p:nvPicPr>
        <p:blipFill>
          <a:blip r:embed="rId5" cstate="print"/>
          <a:srcRect/>
          <a:stretch>
            <a:fillRect/>
          </a:stretch>
        </p:blipFill>
        <p:spPr bwMode="auto">
          <a:xfrm>
            <a:off x="1214414" y="1428736"/>
            <a:ext cx="928694" cy="1244642"/>
          </a:xfrm>
          <a:prstGeom prst="rect">
            <a:avLst/>
          </a:prstGeom>
          <a:noFill/>
        </p:spPr>
      </p:pic>
      <p:pic>
        <p:nvPicPr>
          <p:cNvPr id="28676" name="Picture 4" descr="http://www.ecured.cu/images/d/d0/Piaget1.jpg"/>
          <p:cNvPicPr>
            <a:picLocks noChangeAspect="1" noChangeArrowheads="1"/>
          </p:cNvPicPr>
          <p:nvPr/>
        </p:nvPicPr>
        <p:blipFill>
          <a:blip r:embed="rId6" cstate="print"/>
          <a:srcRect/>
          <a:stretch>
            <a:fillRect/>
          </a:stretch>
        </p:blipFill>
        <p:spPr bwMode="auto">
          <a:xfrm>
            <a:off x="4071934" y="1428736"/>
            <a:ext cx="1000132" cy="1223846"/>
          </a:xfrm>
          <a:prstGeom prst="rect">
            <a:avLst/>
          </a:prstGeom>
          <a:noFill/>
        </p:spPr>
      </p:pic>
      <p:pic>
        <p:nvPicPr>
          <p:cNvPr id="28678" name="Picture 6" descr="http://2.bp.blogspot.com/_h8uAQoGA7o4/TFcOgC2kwEI/AAAAAAAAAAk/mw_BemhrDj8/s1600/vigotsky1.jpg"/>
          <p:cNvPicPr>
            <a:picLocks noChangeAspect="1" noChangeArrowheads="1"/>
          </p:cNvPicPr>
          <p:nvPr/>
        </p:nvPicPr>
        <p:blipFill>
          <a:blip r:embed="rId7" cstate="print"/>
          <a:srcRect/>
          <a:stretch>
            <a:fillRect/>
          </a:stretch>
        </p:blipFill>
        <p:spPr bwMode="auto">
          <a:xfrm>
            <a:off x="6929454" y="1428736"/>
            <a:ext cx="857256" cy="1143008"/>
          </a:xfrm>
          <a:prstGeom prst="rect">
            <a:avLst/>
          </a:prstGeom>
          <a:noFill/>
        </p:spPr>
      </p:pic>
      <p:pic>
        <p:nvPicPr>
          <p:cNvPr id="28680" name="Picture 8" descr="https://encrypted-tbn3.gstatic.com/images?q=tbn:ANd9GcTxHkusuedGjIVqvaJMdf5_o6-1ET8ryDpj54sTucOFgHL7kLn5"/>
          <p:cNvPicPr>
            <a:picLocks noChangeAspect="1" noChangeArrowheads="1"/>
          </p:cNvPicPr>
          <p:nvPr/>
        </p:nvPicPr>
        <p:blipFill>
          <a:blip r:embed="rId8" cstate="print"/>
          <a:srcRect/>
          <a:stretch>
            <a:fillRect/>
          </a:stretch>
        </p:blipFill>
        <p:spPr bwMode="auto">
          <a:xfrm>
            <a:off x="725933" y="4000504"/>
            <a:ext cx="928694" cy="794932"/>
          </a:xfrm>
          <a:prstGeom prst="rect">
            <a:avLst/>
          </a:prstGeom>
          <a:noFill/>
        </p:spPr>
      </p:pic>
      <p:pic>
        <p:nvPicPr>
          <p:cNvPr id="28682" name="Picture 10" descr="http://www.codigocritico.com.mx/admin/fotos/2013-01-20/20473_56.jpg"/>
          <p:cNvPicPr>
            <a:picLocks noChangeAspect="1" noChangeArrowheads="1"/>
          </p:cNvPicPr>
          <p:nvPr/>
        </p:nvPicPr>
        <p:blipFill>
          <a:blip r:embed="rId9" cstate="print"/>
          <a:srcRect/>
          <a:stretch>
            <a:fillRect/>
          </a:stretch>
        </p:blipFill>
        <p:spPr bwMode="auto">
          <a:xfrm>
            <a:off x="1726065" y="4000505"/>
            <a:ext cx="1274299" cy="785818"/>
          </a:xfrm>
          <a:prstGeom prst="rect">
            <a:avLst/>
          </a:prstGeom>
          <a:noFill/>
        </p:spPr>
      </p:pic>
      <p:pic>
        <p:nvPicPr>
          <p:cNvPr id="28684" name="Picture 12" descr="http://www.elciudadano.cl/wp-content/uploads/2012/01/consumista.jpg"/>
          <p:cNvPicPr>
            <a:picLocks noChangeAspect="1" noChangeArrowheads="1"/>
          </p:cNvPicPr>
          <p:nvPr/>
        </p:nvPicPr>
        <p:blipFill>
          <a:blip r:embed="rId10" cstate="print"/>
          <a:srcRect/>
          <a:stretch>
            <a:fillRect/>
          </a:stretch>
        </p:blipFill>
        <p:spPr bwMode="auto">
          <a:xfrm>
            <a:off x="4143372" y="4000504"/>
            <a:ext cx="785818" cy="785818"/>
          </a:xfrm>
          <a:prstGeom prst="rect">
            <a:avLst/>
          </a:prstGeom>
          <a:noFill/>
        </p:spPr>
      </p:pic>
      <p:sp>
        <p:nvSpPr>
          <p:cNvPr id="19" name="18 CuadroTexto"/>
          <p:cNvSpPr txBox="1"/>
          <p:nvPr/>
        </p:nvSpPr>
        <p:spPr>
          <a:xfrm>
            <a:off x="3563888" y="5478323"/>
            <a:ext cx="2000264" cy="830997"/>
          </a:xfrm>
          <a:prstGeom prst="rect">
            <a:avLst/>
          </a:prstGeom>
          <a:noFill/>
        </p:spPr>
        <p:txBody>
          <a:bodyPr wrap="square" rtlCol="0">
            <a:spAutoFit/>
          </a:bodyPr>
          <a:lstStyle/>
          <a:p>
            <a:pPr algn="ctr"/>
            <a:r>
              <a:rPr lang="es-EC" sz="2400" dirty="0" smtClean="0">
                <a:latin typeface="Freestyle Script" pitchFamily="66" charset="0"/>
              </a:rPr>
              <a:t>Lenguaje libera al pensamiento</a:t>
            </a:r>
            <a:endParaRPr lang="es-EC" sz="2400" dirty="0">
              <a:latin typeface="Freestyle Script" pitchFamily="66" charset="0"/>
            </a:endParaRPr>
          </a:p>
        </p:txBody>
      </p:sp>
      <p:sp>
        <p:nvSpPr>
          <p:cNvPr id="20" name="19 CuadroTexto"/>
          <p:cNvSpPr txBox="1"/>
          <p:nvPr/>
        </p:nvSpPr>
        <p:spPr>
          <a:xfrm>
            <a:off x="6357950" y="5214950"/>
            <a:ext cx="2000264" cy="1200329"/>
          </a:xfrm>
          <a:prstGeom prst="rect">
            <a:avLst/>
          </a:prstGeom>
          <a:noFill/>
        </p:spPr>
        <p:txBody>
          <a:bodyPr wrap="square" rtlCol="0">
            <a:spAutoFit/>
          </a:bodyPr>
          <a:lstStyle/>
          <a:p>
            <a:pPr algn="ctr"/>
            <a:r>
              <a:rPr lang="es-EC" sz="2400" dirty="0" smtClean="0">
                <a:latin typeface="Freestyle Script" pitchFamily="66" charset="0"/>
              </a:rPr>
              <a:t>El lenguaje se torna racional y el pensamiento verbal</a:t>
            </a:r>
            <a:endParaRPr lang="es-EC" sz="2400" dirty="0">
              <a:latin typeface="Freestyle Script" pitchFamily="66" charset="0"/>
            </a:endParaRPr>
          </a:p>
        </p:txBody>
      </p:sp>
      <p:pic>
        <p:nvPicPr>
          <p:cNvPr id="28686" name="Picture 14" descr="http://www.pbs.org/wgbh/nova/einstein/images/lega-emc2-l.jpg"/>
          <p:cNvPicPr>
            <a:picLocks noChangeAspect="1" noChangeArrowheads="1"/>
          </p:cNvPicPr>
          <p:nvPr/>
        </p:nvPicPr>
        <p:blipFill>
          <a:blip r:embed="rId11" cstate="print"/>
          <a:srcRect/>
          <a:stretch>
            <a:fillRect/>
          </a:stretch>
        </p:blipFill>
        <p:spPr bwMode="auto">
          <a:xfrm>
            <a:off x="6858016" y="4071942"/>
            <a:ext cx="1071570" cy="793374"/>
          </a:xfrm>
          <a:prstGeom prst="rect">
            <a:avLst/>
          </a:prstGeom>
          <a:noFill/>
        </p:spPr>
      </p:pic>
      <p:cxnSp>
        <p:nvCxnSpPr>
          <p:cNvPr id="23" name="22 Conector curvado"/>
          <p:cNvCxnSpPr>
            <a:stCxn id="12" idx="2"/>
            <a:endCxn id="28674" idx="0"/>
          </p:cNvCxnSpPr>
          <p:nvPr/>
        </p:nvCxnSpPr>
        <p:spPr>
          <a:xfrm rot="5400000">
            <a:off x="2935562" y="-243422"/>
            <a:ext cx="415357" cy="2928958"/>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a:stCxn id="12" idx="2"/>
            <a:endCxn id="28678" idx="0"/>
          </p:cNvCxnSpPr>
          <p:nvPr/>
        </p:nvCxnSpPr>
        <p:spPr>
          <a:xfrm rot="16200000" flipH="1">
            <a:off x="5775222" y="-154125"/>
            <a:ext cx="415357" cy="2750363"/>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curvado"/>
          <p:cNvCxnSpPr>
            <a:stCxn id="12" idx="2"/>
            <a:endCxn id="28676" idx="0"/>
          </p:cNvCxnSpPr>
          <p:nvPr/>
        </p:nvCxnSpPr>
        <p:spPr>
          <a:xfrm rot="5400000">
            <a:off x="4382182" y="1203198"/>
            <a:ext cx="415357" cy="35719"/>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curvado"/>
          <p:cNvCxnSpPr>
            <a:stCxn id="10" idx="2"/>
          </p:cNvCxnSpPr>
          <p:nvPr/>
        </p:nvCxnSpPr>
        <p:spPr>
          <a:xfrm rot="5400000">
            <a:off x="1338089" y="3695552"/>
            <a:ext cx="609907" cy="1588"/>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curvado"/>
          <p:cNvCxnSpPr>
            <a:endCxn id="4" idx="0"/>
          </p:cNvCxnSpPr>
          <p:nvPr/>
        </p:nvCxnSpPr>
        <p:spPr>
          <a:xfrm rot="5400000">
            <a:off x="1428728" y="5000636"/>
            <a:ext cx="428628" cy="1588"/>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curvado"/>
          <p:cNvCxnSpPr>
            <a:stCxn id="28684" idx="2"/>
            <a:endCxn id="19" idx="0"/>
          </p:cNvCxnSpPr>
          <p:nvPr/>
        </p:nvCxnSpPr>
        <p:spPr>
          <a:xfrm rot="16200000" flipH="1">
            <a:off x="4204150" y="5118452"/>
            <a:ext cx="692001" cy="27739"/>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curvado"/>
          <p:cNvCxnSpPr>
            <a:stCxn id="28686" idx="2"/>
            <a:endCxn id="20" idx="0"/>
          </p:cNvCxnSpPr>
          <p:nvPr/>
        </p:nvCxnSpPr>
        <p:spPr>
          <a:xfrm rot="5400000">
            <a:off x="7201125" y="5022274"/>
            <a:ext cx="349634" cy="35719"/>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curvado"/>
          <p:cNvCxnSpPr>
            <a:stCxn id="8" idx="2"/>
            <a:endCxn id="28684" idx="0"/>
          </p:cNvCxnSpPr>
          <p:nvPr/>
        </p:nvCxnSpPr>
        <p:spPr>
          <a:xfrm rot="5400000">
            <a:off x="4231329" y="3695551"/>
            <a:ext cx="609905" cy="1588"/>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curvado"/>
          <p:cNvCxnSpPr>
            <a:stCxn id="6" idx="2"/>
            <a:endCxn id="28686" idx="0"/>
          </p:cNvCxnSpPr>
          <p:nvPr/>
        </p:nvCxnSpPr>
        <p:spPr>
          <a:xfrm rot="5400000">
            <a:off x="7035271" y="3677692"/>
            <a:ext cx="752781" cy="35719"/>
          </a:xfrm>
          <a:prstGeom prst="curvedConnector3">
            <a:avLst>
              <a:gd name="adj1" fmla="val 50000"/>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395536" y="3740839"/>
            <a:ext cx="2664296" cy="1200329"/>
          </a:xfrm>
          <a:prstGeom prst="rect">
            <a:avLst/>
          </a:prstGeom>
          <a:noFill/>
        </p:spPr>
        <p:txBody>
          <a:bodyPr wrap="square" rtlCol="0">
            <a:spAutoFit/>
          </a:bodyPr>
          <a:lstStyle/>
          <a:p>
            <a:pPr algn="ctr"/>
            <a:r>
              <a:rPr lang="es-EC" sz="2400" dirty="0" smtClean="0">
                <a:latin typeface="Freestyle Script" pitchFamily="66" charset="0"/>
              </a:rPr>
              <a:t>Cerebro  automáticamente</a:t>
            </a:r>
          </a:p>
          <a:p>
            <a:pPr algn="ctr"/>
            <a:endParaRPr lang="es-EC" sz="2400" dirty="0" smtClean="0">
              <a:latin typeface="Freestyle Script" pitchFamily="66" charset="0"/>
            </a:endParaRPr>
          </a:p>
          <a:p>
            <a:pPr algn="ctr"/>
            <a:r>
              <a:rPr lang="es-EC" sz="2400" dirty="0" smtClean="0">
                <a:latin typeface="Freestyle Script" pitchFamily="66" charset="0"/>
              </a:rPr>
              <a:t> activa lenguaje materno</a:t>
            </a:r>
            <a:endParaRPr lang="es-EC" sz="2400" dirty="0">
              <a:latin typeface="Freestyle Script" pitchFamily="66" charset="0"/>
            </a:endParaRPr>
          </a:p>
        </p:txBody>
      </p:sp>
      <p:sp>
        <p:nvSpPr>
          <p:cNvPr id="32" name="31 CuadroTexto"/>
          <p:cNvSpPr txBox="1"/>
          <p:nvPr/>
        </p:nvSpPr>
        <p:spPr>
          <a:xfrm>
            <a:off x="3563888" y="3645024"/>
            <a:ext cx="2000264" cy="1569660"/>
          </a:xfrm>
          <a:prstGeom prst="rect">
            <a:avLst/>
          </a:prstGeom>
          <a:noFill/>
        </p:spPr>
        <p:txBody>
          <a:bodyPr wrap="square" rtlCol="0">
            <a:spAutoFit/>
          </a:bodyPr>
          <a:lstStyle/>
          <a:p>
            <a:pPr algn="ctr"/>
            <a:r>
              <a:rPr lang="es-EC" sz="2400" dirty="0" smtClean="0">
                <a:latin typeface="Freestyle Script" pitchFamily="66" charset="0"/>
              </a:rPr>
              <a:t>Lenguaje proceso</a:t>
            </a:r>
          </a:p>
          <a:p>
            <a:pPr algn="ctr"/>
            <a:endParaRPr lang="es-EC" sz="2400" dirty="0" smtClean="0">
              <a:latin typeface="Freestyle Script" pitchFamily="66" charset="0"/>
            </a:endParaRPr>
          </a:p>
          <a:p>
            <a:pPr algn="ctr"/>
            <a:endParaRPr lang="es-EC" sz="2400" dirty="0" smtClean="0">
              <a:latin typeface="Freestyle Script" pitchFamily="66" charset="0"/>
            </a:endParaRPr>
          </a:p>
          <a:p>
            <a:pPr algn="ctr"/>
            <a:r>
              <a:rPr lang="es-EC" sz="2400" dirty="0" smtClean="0">
                <a:latin typeface="Freestyle Script" pitchFamily="66" charset="0"/>
              </a:rPr>
              <a:t> adquirido</a:t>
            </a:r>
            <a:endParaRPr lang="es-EC" sz="2400" dirty="0">
              <a:latin typeface="Freestyle Script" pitchFamily="66" charset="0"/>
            </a:endParaRPr>
          </a:p>
        </p:txBody>
      </p:sp>
      <p:sp>
        <p:nvSpPr>
          <p:cNvPr id="34" name="33 CuadroTexto"/>
          <p:cNvSpPr txBox="1"/>
          <p:nvPr/>
        </p:nvSpPr>
        <p:spPr>
          <a:xfrm>
            <a:off x="6372200" y="3717032"/>
            <a:ext cx="2000264" cy="461665"/>
          </a:xfrm>
          <a:prstGeom prst="rect">
            <a:avLst/>
          </a:prstGeom>
          <a:noFill/>
        </p:spPr>
        <p:txBody>
          <a:bodyPr wrap="square" rtlCol="0">
            <a:spAutoFit/>
          </a:bodyPr>
          <a:lstStyle/>
          <a:p>
            <a:pPr algn="ctr"/>
            <a:r>
              <a:rPr lang="es-EC" sz="2400" dirty="0" smtClean="0">
                <a:latin typeface="Freestyle Script" pitchFamily="66" charset="0"/>
              </a:rPr>
              <a:t>Forman una unidad</a:t>
            </a:r>
            <a:endParaRPr lang="es-EC" sz="24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116891" y="188640"/>
            <a:ext cx="2052170" cy="624702"/>
          </a:xfrm>
          <a:prstGeom prst="rect">
            <a:avLst/>
          </a:prstGeom>
          <a:noFill/>
          <a:ln w="9525">
            <a:noFill/>
            <a:miter lim="800000"/>
            <a:headEnd/>
            <a:tailEnd/>
          </a:ln>
        </p:spPr>
      </p:pic>
      <p:sp>
        <p:nvSpPr>
          <p:cNvPr id="4" name="3 CuadroTexto"/>
          <p:cNvSpPr txBox="1"/>
          <p:nvPr/>
        </p:nvSpPr>
        <p:spPr>
          <a:xfrm>
            <a:off x="1142976" y="3000372"/>
            <a:ext cx="6858048" cy="1200329"/>
          </a:xfrm>
          <a:prstGeom prst="rect">
            <a:avLst/>
          </a:prstGeom>
          <a:noFill/>
        </p:spPr>
        <p:txBody>
          <a:bodyPr wrap="square" rtlCol="0">
            <a:spAutoFit/>
          </a:bodyPr>
          <a:lstStyle/>
          <a:p>
            <a:r>
              <a:rPr lang="es-EC" sz="7200" dirty="0" smtClean="0">
                <a:latin typeface="Freestyle Script" pitchFamily="66" charset="0"/>
              </a:rPr>
              <a:t>Estrategias Metodológicas…</a:t>
            </a:r>
            <a:endParaRPr lang="es-EC" sz="72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0"/>
            <a:ext cx="9144000" cy="6858024"/>
          </a:xfrm>
          <a:prstGeom prst="rect">
            <a:avLst/>
          </a:prstGeom>
        </p:spPr>
      </p:pic>
      <p:pic>
        <p:nvPicPr>
          <p:cNvPr id="1026" name="Picture 2" descr="http://aulautista.files.wordpress.com/2008/11/marketingdirecto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7944" y="2348880"/>
            <a:ext cx="1610733" cy="182953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cvmtercerciclo.plisweb.com/picture/153473/&amp;size=thumbnai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44208" y="2780928"/>
            <a:ext cx="862362" cy="64633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encrypted-tbn0.gstatic.com/images?q=tbn:ANd9GcSUa9GsHLQZpM1fneCv9iHDBSFe0Ut-_JYFScoB0JD2D-HbW_I3mw"/>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56376" y="2349971"/>
            <a:ext cx="718989" cy="71898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ww.salonhogar.net/Enciclopedia/Metodo_Cientifico/cientifica.gi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12360" y="3573016"/>
            <a:ext cx="596442" cy="63152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Conector curvado 2"/>
          <p:cNvCxnSpPr>
            <a:stCxn id="1026" idx="3"/>
            <a:endCxn id="1028" idx="1"/>
          </p:cNvCxnSpPr>
          <p:nvPr/>
        </p:nvCxnSpPr>
        <p:spPr>
          <a:xfrm flipV="1">
            <a:off x="5678677" y="3104096"/>
            <a:ext cx="765531" cy="15955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curvado 9"/>
          <p:cNvCxnSpPr>
            <a:stCxn id="1028" idx="3"/>
            <a:endCxn id="1030" idx="1"/>
          </p:cNvCxnSpPr>
          <p:nvPr/>
        </p:nvCxnSpPr>
        <p:spPr>
          <a:xfrm flipV="1">
            <a:off x="7306570" y="2709466"/>
            <a:ext cx="649806" cy="39463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p:cNvCxnSpPr>
            <a:stCxn id="1030" idx="3"/>
            <a:endCxn id="1032" idx="3"/>
          </p:cNvCxnSpPr>
          <p:nvPr/>
        </p:nvCxnSpPr>
        <p:spPr>
          <a:xfrm flipH="1">
            <a:off x="8408802" y="2709466"/>
            <a:ext cx="266563" cy="1179314"/>
          </a:xfrm>
          <a:prstGeom prst="curvedConnector3">
            <a:avLst>
              <a:gd name="adj1" fmla="val -857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curvado 34"/>
          <p:cNvCxnSpPr>
            <a:stCxn id="1032" idx="1"/>
            <a:endCxn id="1030" idx="2"/>
          </p:cNvCxnSpPr>
          <p:nvPr/>
        </p:nvCxnSpPr>
        <p:spPr>
          <a:xfrm rot="10800000" flipH="1">
            <a:off x="7812359" y="3068960"/>
            <a:ext cx="503511" cy="819820"/>
          </a:xfrm>
          <a:prstGeom prst="curvedConnector4">
            <a:avLst>
              <a:gd name="adj1" fmla="val -45401"/>
              <a:gd name="adj2" fmla="val 69258"/>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650" name="Picture 2" descr="http://www.interoxio.com/wp-content/uploads/2013/11/conocer.jpg"/>
          <p:cNvPicPr>
            <a:picLocks noChangeAspect="1" noChangeArrowheads="1"/>
          </p:cNvPicPr>
          <p:nvPr/>
        </p:nvPicPr>
        <p:blipFill>
          <a:blip r:embed="rId8" cstate="print"/>
          <a:srcRect/>
          <a:stretch>
            <a:fillRect/>
          </a:stretch>
        </p:blipFill>
        <p:spPr bwMode="auto">
          <a:xfrm>
            <a:off x="4283968" y="5373216"/>
            <a:ext cx="1187624" cy="1187624"/>
          </a:xfrm>
          <a:prstGeom prst="rect">
            <a:avLst/>
          </a:prstGeom>
          <a:noFill/>
        </p:spPr>
      </p:pic>
      <p:pic>
        <p:nvPicPr>
          <p:cNvPr id="27652" name="Picture 4" descr="https://encrypted-tbn3.gstatic.com/images?q=tbn:ANd9GcQsaNsVD0nETzLevxh03FwRKaheTKpX3dI9hjhB1ychtiGdKYsf"/>
          <p:cNvPicPr>
            <a:picLocks noChangeAspect="1" noChangeArrowheads="1"/>
          </p:cNvPicPr>
          <p:nvPr/>
        </p:nvPicPr>
        <p:blipFill>
          <a:blip r:embed="rId9" cstate="print"/>
          <a:srcRect/>
          <a:stretch>
            <a:fillRect/>
          </a:stretch>
        </p:blipFill>
        <p:spPr bwMode="auto">
          <a:xfrm>
            <a:off x="5868144" y="5445224"/>
            <a:ext cx="1008112" cy="1008112"/>
          </a:xfrm>
          <a:prstGeom prst="rect">
            <a:avLst/>
          </a:prstGeom>
          <a:noFill/>
        </p:spPr>
      </p:pic>
      <p:pic>
        <p:nvPicPr>
          <p:cNvPr id="27654" name="Picture 6" descr="http://www.deportivafm.net/site/images/760_el_as_malav_en_acci_n134383692120140826.jpg"/>
          <p:cNvPicPr>
            <a:picLocks noChangeAspect="1" noChangeArrowheads="1"/>
          </p:cNvPicPr>
          <p:nvPr/>
        </p:nvPicPr>
        <p:blipFill>
          <a:blip r:embed="rId10" cstate="print"/>
          <a:srcRect/>
          <a:stretch>
            <a:fillRect/>
          </a:stretch>
        </p:blipFill>
        <p:spPr bwMode="auto">
          <a:xfrm>
            <a:off x="7308304" y="5085184"/>
            <a:ext cx="1385218" cy="692609"/>
          </a:xfrm>
          <a:prstGeom prst="rect">
            <a:avLst/>
          </a:prstGeom>
          <a:noFill/>
        </p:spPr>
      </p:pic>
      <p:pic>
        <p:nvPicPr>
          <p:cNvPr id="27656" name="Picture 8" descr="https://encrypted-tbn1.gstatic.com/images?q=tbn:ANd9GcQ-y2w4ADR3QYK6WDNSgZ3seJDZ7IlCNwj003tdg92ikCNCzke7"/>
          <p:cNvPicPr>
            <a:picLocks noChangeAspect="1" noChangeArrowheads="1"/>
          </p:cNvPicPr>
          <p:nvPr/>
        </p:nvPicPr>
        <p:blipFill>
          <a:blip r:embed="rId11" cstate="print"/>
          <a:srcRect/>
          <a:stretch>
            <a:fillRect/>
          </a:stretch>
        </p:blipFill>
        <p:spPr bwMode="auto">
          <a:xfrm>
            <a:off x="6084169" y="332657"/>
            <a:ext cx="2592288" cy="1630486"/>
          </a:xfrm>
          <a:prstGeom prst="rect">
            <a:avLst/>
          </a:prstGeom>
          <a:noFill/>
        </p:spPr>
      </p:pic>
      <p:cxnSp>
        <p:nvCxnSpPr>
          <p:cNvPr id="21" name="Conector curvado 2"/>
          <p:cNvCxnSpPr>
            <a:stCxn id="1026" idx="2"/>
            <a:endCxn id="27650" idx="0"/>
          </p:cNvCxnSpPr>
          <p:nvPr/>
        </p:nvCxnSpPr>
        <p:spPr>
          <a:xfrm rot="16200000" flipH="1">
            <a:off x="4278143" y="4773579"/>
            <a:ext cx="1194804" cy="446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curvado 2"/>
          <p:cNvCxnSpPr>
            <a:stCxn id="1026" idx="2"/>
            <a:endCxn id="27654" idx="0"/>
          </p:cNvCxnSpPr>
          <p:nvPr/>
        </p:nvCxnSpPr>
        <p:spPr>
          <a:xfrm rot="16200000" flipH="1">
            <a:off x="5983726" y="3067997"/>
            <a:ext cx="906772" cy="312760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curvado 2"/>
          <p:cNvCxnSpPr>
            <a:stCxn id="1026" idx="2"/>
            <a:endCxn id="27652" idx="0"/>
          </p:cNvCxnSpPr>
          <p:nvPr/>
        </p:nvCxnSpPr>
        <p:spPr>
          <a:xfrm rot="16200000" flipH="1">
            <a:off x="4989349" y="4062373"/>
            <a:ext cx="1266812" cy="149888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curvado 2"/>
          <p:cNvCxnSpPr>
            <a:stCxn id="27656" idx="1"/>
            <a:endCxn id="34" idx="0"/>
          </p:cNvCxnSpPr>
          <p:nvPr/>
        </p:nvCxnSpPr>
        <p:spPr>
          <a:xfrm rot="10800000" flipV="1">
            <a:off x="2051721" y="1147900"/>
            <a:ext cx="4032449" cy="55290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107504" y="1700808"/>
            <a:ext cx="3888432" cy="3744416"/>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C" dirty="0" smtClean="0">
                <a:solidFill>
                  <a:schemeClr val="tx1"/>
                </a:solidFill>
              </a:rPr>
              <a:t>Despertar el interés</a:t>
            </a:r>
          </a:p>
          <a:p>
            <a:pPr>
              <a:buFont typeface="Wingdings" pitchFamily="2" charset="2"/>
              <a:buChar char="ü"/>
            </a:pPr>
            <a:r>
              <a:rPr lang="es-EC" dirty="0" smtClean="0">
                <a:solidFill>
                  <a:schemeClr val="tx1"/>
                </a:solidFill>
              </a:rPr>
              <a:t>Procesar la información</a:t>
            </a:r>
          </a:p>
          <a:p>
            <a:pPr>
              <a:buFont typeface="Wingdings" pitchFamily="2" charset="2"/>
              <a:buChar char="ü"/>
            </a:pPr>
            <a:r>
              <a:rPr lang="es-EC" dirty="0" smtClean="0">
                <a:solidFill>
                  <a:schemeClr val="tx1"/>
                </a:solidFill>
              </a:rPr>
              <a:t>Fomentar la participación</a:t>
            </a:r>
          </a:p>
          <a:p>
            <a:pPr>
              <a:buFont typeface="Wingdings" pitchFamily="2" charset="2"/>
              <a:buChar char="ü"/>
            </a:pPr>
            <a:r>
              <a:rPr lang="es-EC" dirty="0" smtClean="0">
                <a:solidFill>
                  <a:schemeClr val="tx1"/>
                </a:solidFill>
              </a:rPr>
              <a:t>Fomentar la socialización</a:t>
            </a:r>
          </a:p>
          <a:p>
            <a:pPr>
              <a:buFont typeface="Wingdings" pitchFamily="2" charset="2"/>
              <a:buChar char="ü"/>
            </a:pPr>
            <a:r>
              <a:rPr lang="es-EC" dirty="0" smtClean="0">
                <a:solidFill>
                  <a:schemeClr val="tx1"/>
                </a:solidFill>
              </a:rPr>
              <a:t>Desarrollo autónomo / libre y seguro</a:t>
            </a:r>
          </a:p>
          <a:p>
            <a:pPr>
              <a:buFont typeface="Wingdings" pitchFamily="2" charset="2"/>
              <a:buChar char="ü"/>
            </a:pPr>
            <a:r>
              <a:rPr lang="es-EC" dirty="0" smtClean="0">
                <a:solidFill>
                  <a:schemeClr val="tx1"/>
                </a:solidFill>
              </a:rPr>
              <a:t>Desarrollo de valores</a:t>
            </a:r>
          </a:p>
          <a:p>
            <a:pPr>
              <a:buFont typeface="Wingdings" pitchFamily="2" charset="2"/>
              <a:buChar char="ü"/>
            </a:pPr>
            <a:r>
              <a:rPr lang="es-EC" dirty="0" smtClean="0">
                <a:solidFill>
                  <a:schemeClr val="tx1"/>
                </a:solidFill>
              </a:rPr>
              <a:t>Resolución de Problemas</a:t>
            </a:r>
          </a:p>
          <a:p>
            <a:pPr algn="ctr"/>
            <a:endParaRPr lang="es-EC" dirty="0"/>
          </a:p>
        </p:txBody>
      </p:sp>
      <p:cxnSp>
        <p:nvCxnSpPr>
          <p:cNvPr id="37" name="Conector curvado 2"/>
          <p:cNvCxnSpPr>
            <a:stCxn id="1026" idx="0"/>
            <a:endCxn id="27656" idx="2"/>
          </p:cNvCxnSpPr>
          <p:nvPr/>
        </p:nvCxnSpPr>
        <p:spPr>
          <a:xfrm rot="5400000" flipH="1" flipV="1">
            <a:off x="5933944" y="902511"/>
            <a:ext cx="385737" cy="250700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5580112" y="2708920"/>
            <a:ext cx="1192786" cy="461665"/>
          </a:xfrm>
          <a:prstGeom prst="rect">
            <a:avLst/>
          </a:prstGeom>
          <a:noFill/>
        </p:spPr>
        <p:txBody>
          <a:bodyPr wrap="square" rtlCol="0">
            <a:spAutoFit/>
          </a:bodyPr>
          <a:lstStyle/>
          <a:p>
            <a:pPr algn="ctr"/>
            <a:r>
              <a:rPr lang="es-EC" sz="2400" dirty="0" smtClean="0">
                <a:latin typeface="Freestyle Script" pitchFamily="66" charset="0"/>
              </a:rPr>
              <a:t>actividades</a:t>
            </a:r>
            <a:endParaRPr lang="es-EC" sz="2400" dirty="0">
              <a:latin typeface="Freestyle Script" pitchFamily="66" charset="0"/>
            </a:endParaRPr>
          </a:p>
        </p:txBody>
      </p:sp>
      <p:sp>
        <p:nvSpPr>
          <p:cNvPr id="53" name="52 CuadroTexto"/>
          <p:cNvSpPr txBox="1"/>
          <p:nvPr/>
        </p:nvSpPr>
        <p:spPr>
          <a:xfrm>
            <a:off x="7308304" y="2420888"/>
            <a:ext cx="1192786" cy="830997"/>
          </a:xfrm>
          <a:prstGeom prst="rect">
            <a:avLst/>
          </a:prstGeom>
          <a:noFill/>
        </p:spPr>
        <p:txBody>
          <a:bodyPr wrap="square" rtlCol="0">
            <a:spAutoFit/>
          </a:bodyPr>
          <a:lstStyle/>
          <a:p>
            <a:pPr algn="ctr"/>
            <a:r>
              <a:rPr lang="es-EC" sz="2400" dirty="0" smtClean="0">
                <a:latin typeface="Freestyle Script" pitchFamily="66" charset="0"/>
              </a:rPr>
              <a:t>Objetivo educativo</a:t>
            </a:r>
            <a:endParaRPr lang="es-EC" sz="2400" dirty="0">
              <a:latin typeface="Freestyle Script" pitchFamily="66" charset="0"/>
            </a:endParaRPr>
          </a:p>
        </p:txBody>
      </p:sp>
      <p:sp>
        <p:nvSpPr>
          <p:cNvPr id="54" name="53 CuadroTexto"/>
          <p:cNvSpPr txBox="1"/>
          <p:nvPr/>
        </p:nvSpPr>
        <p:spPr>
          <a:xfrm>
            <a:off x="7596336" y="4149080"/>
            <a:ext cx="1192786" cy="461665"/>
          </a:xfrm>
          <a:prstGeom prst="rect">
            <a:avLst/>
          </a:prstGeom>
          <a:noFill/>
        </p:spPr>
        <p:txBody>
          <a:bodyPr wrap="square" rtlCol="0">
            <a:spAutoFit/>
          </a:bodyPr>
          <a:lstStyle/>
          <a:p>
            <a:pPr algn="ctr"/>
            <a:r>
              <a:rPr lang="es-EC" sz="2400" dirty="0" smtClean="0">
                <a:latin typeface="Freestyle Script" pitchFamily="66" charset="0"/>
              </a:rPr>
              <a:t>método</a:t>
            </a:r>
            <a:endParaRPr lang="es-EC" sz="2400" dirty="0">
              <a:latin typeface="Freestyle Script" pitchFamily="66" charset="0"/>
            </a:endParaRPr>
          </a:p>
        </p:txBody>
      </p:sp>
      <p:sp>
        <p:nvSpPr>
          <p:cNvPr id="55" name="54 CuadroTexto"/>
          <p:cNvSpPr txBox="1"/>
          <p:nvPr/>
        </p:nvSpPr>
        <p:spPr>
          <a:xfrm>
            <a:off x="3419872" y="5661248"/>
            <a:ext cx="1192786" cy="830997"/>
          </a:xfrm>
          <a:prstGeom prst="rect">
            <a:avLst/>
          </a:prstGeom>
          <a:noFill/>
        </p:spPr>
        <p:txBody>
          <a:bodyPr wrap="square" rtlCol="0">
            <a:spAutoFit/>
          </a:bodyPr>
          <a:lstStyle/>
          <a:p>
            <a:pPr algn="ctr"/>
            <a:r>
              <a:rPr lang="es-EC" sz="2400" dirty="0" smtClean="0">
                <a:latin typeface="Freestyle Script" pitchFamily="66" charset="0"/>
              </a:rPr>
              <a:t>Dominar el tema</a:t>
            </a:r>
            <a:endParaRPr lang="es-EC" sz="2400" dirty="0">
              <a:latin typeface="Freestyle Script" pitchFamily="66" charset="0"/>
            </a:endParaRPr>
          </a:p>
        </p:txBody>
      </p:sp>
      <p:sp>
        <p:nvSpPr>
          <p:cNvPr id="56" name="55 CuadroTexto"/>
          <p:cNvSpPr txBox="1"/>
          <p:nvPr/>
        </p:nvSpPr>
        <p:spPr>
          <a:xfrm>
            <a:off x="5508104" y="5157192"/>
            <a:ext cx="1368152" cy="461665"/>
          </a:xfrm>
          <a:prstGeom prst="rect">
            <a:avLst/>
          </a:prstGeom>
          <a:noFill/>
        </p:spPr>
        <p:txBody>
          <a:bodyPr wrap="square" rtlCol="0">
            <a:spAutoFit/>
          </a:bodyPr>
          <a:lstStyle/>
          <a:p>
            <a:pPr algn="ctr"/>
            <a:r>
              <a:rPr lang="es-EC" sz="2400" dirty="0" smtClean="0">
                <a:latin typeface="Freestyle Script" pitchFamily="66" charset="0"/>
              </a:rPr>
              <a:t>características</a:t>
            </a:r>
            <a:endParaRPr lang="es-EC" sz="2400" dirty="0">
              <a:latin typeface="Freestyle Script" pitchFamily="66" charset="0"/>
            </a:endParaRPr>
          </a:p>
        </p:txBody>
      </p:sp>
      <p:sp>
        <p:nvSpPr>
          <p:cNvPr id="57" name="56 CuadroTexto"/>
          <p:cNvSpPr txBox="1"/>
          <p:nvPr/>
        </p:nvSpPr>
        <p:spPr>
          <a:xfrm>
            <a:off x="7236296" y="5805264"/>
            <a:ext cx="1584176" cy="461665"/>
          </a:xfrm>
          <a:prstGeom prst="rect">
            <a:avLst/>
          </a:prstGeom>
          <a:noFill/>
        </p:spPr>
        <p:txBody>
          <a:bodyPr wrap="square" rtlCol="0">
            <a:spAutoFit/>
          </a:bodyPr>
          <a:lstStyle/>
          <a:p>
            <a:pPr algn="ctr"/>
            <a:r>
              <a:rPr lang="es-EC" sz="2400" dirty="0" smtClean="0">
                <a:latin typeface="Freestyle Script" pitchFamily="66" charset="0"/>
              </a:rPr>
              <a:t>Ubicar objetivos</a:t>
            </a:r>
            <a:endParaRPr lang="es-EC" sz="2400" dirty="0">
              <a:latin typeface="Freestyle Script" pitchFamily="66" charset="0"/>
            </a:endParaRPr>
          </a:p>
        </p:txBody>
      </p:sp>
      <p:sp>
        <p:nvSpPr>
          <p:cNvPr id="58" name="57 CuadroTexto"/>
          <p:cNvSpPr txBox="1"/>
          <p:nvPr/>
        </p:nvSpPr>
        <p:spPr>
          <a:xfrm>
            <a:off x="6372200" y="1887215"/>
            <a:ext cx="2200898" cy="461665"/>
          </a:xfrm>
          <a:prstGeom prst="rect">
            <a:avLst/>
          </a:prstGeom>
          <a:noFill/>
        </p:spPr>
        <p:txBody>
          <a:bodyPr wrap="square" rtlCol="0">
            <a:spAutoFit/>
          </a:bodyPr>
          <a:lstStyle/>
          <a:p>
            <a:pPr algn="ctr"/>
            <a:r>
              <a:rPr lang="es-EC" sz="2400" dirty="0" smtClean="0">
                <a:latin typeface="Freestyle Script" pitchFamily="66" charset="0"/>
              </a:rPr>
              <a:t>Aprendizaje significativo</a:t>
            </a:r>
            <a:endParaRPr lang="es-EC" sz="24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1" y="500043"/>
            <a:ext cx="2126040" cy="647189"/>
          </a:xfrm>
          <a:prstGeom prst="rect">
            <a:avLst/>
          </a:prstGeom>
          <a:noFill/>
          <a:ln w="9525">
            <a:noFill/>
            <a:miter lim="800000"/>
            <a:headEnd/>
            <a:tailEnd/>
          </a:ln>
        </p:spPr>
      </p:pic>
      <p:sp>
        <p:nvSpPr>
          <p:cNvPr id="6" name="5 Rectángulo"/>
          <p:cNvSpPr/>
          <p:nvPr/>
        </p:nvSpPr>
        <p:spPr>
          <a:xfrm>
            <a:off x="3639693" y="3244334"/>
            <a:ext cx="3627916" cy="1569660"/>
          </a:xfrm>
          <a:prstGeom prst="rect">
            <a:avLst/>
          </a:prstGeom>
        </p:spPr>
        <p:txBody>
          <a:bodyPr wrap="none">
            <a:spAutoFit/>
          </a:bodyPr>
          <a:lstStyle/>
          <a:p>
            <a:r>
              <a:rPr lang="es-EC" sz="9600" dirty="0" smtClean="0">
                <a:latin typeface="Freestyle Script" pitchFamily="66" charset="0"/>
              </a:rPr>
              <a:t>Técnicas…</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5"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85728"/>
            <a:ext cx="2190246" cy="666734"/>
          </a:xfrm>
          <a:prstGeom prst="rect">
            <a:avLst/>
          </a:prstGeom>
          <a:noFill/>
          <a:ln w="9525">
            <a:noFill/>
            <a:miter lim="800000"/>
            <a:headEnd/>
            <a:tailEnd/>
          </a:ln>
        </p:spPr>
      </p:pic>
      <p:sp>
        <p:nvSpPr>
          <p:cNvPr id="6" name="10 Título"/>
          <p:cNvSpPr txBox="1">
            <a:spLocks/>
          </p:cNvSpPr>
          <p:nvPr/>
        </p:nvSpPr>
        <p:spPr>
          <a:xfrm>
            <a:off x="683568" y="1412776"/>
            <a:ext cx="7772400" cy="21605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i="0" u="sng" strike="noStrike" kern="1200" cap="none" spc="0" normalizeH="0" baseline="0" noProof="0" dirty="0" smtClean="0">
                <a:ln>
                  <a:noFill/>
                </a:ln>
                <a:solidFill>
                  <a:schemeClr val="tx1"/>
                </a:solidFill>
                <a:effectLst/>
                <a:uLnTx/>
                <a:uFillTx/>
                <a:latin typeface="Freestyle Script" pitchFamily="66" charset="0"/>
                <a:ea typeface="+mj-ea"/>
                <a:cs typeface="Arial" pitchFamily="34" charset="0"/>
              </a:rPr>
              <a:t>TEMA:</a:t>
            </a:r>
            <a:r>
              <a:rPr kumimoji="0" lang="es-MX" sz="3600" i="0" u="none" strike="noStrike" kern="1200" cap="none" spc="0" normalizeH="0" baseline="0" noProof="0" dirty="0" smtClean="0">
                <a:ln>
                  <a:noFill/>
                </a:ln>
                <a:solidFill>
                  <a:schemeClr val="tx1"/>
                </a:solidFill>
                <a:effectLst/>
                <a:uLnTx/>
                <a:uFillTx/>
                <a:latin typeface="Freestyle Script" pitchFamily="66" charset="0"/>
                <a:ea typeface="+mj-ea"/>
                <a:cs typeface="Arial" pitchFamily="34" charset="0"/>
              </a:rPr>
              <a:t/>
            </a:r>
            <a:br>
              <a:rPr kumimoji="0" lang="es-MX" sz="3600" i="0" u="none" strike="noStrike" kern="1200" cap="none" spc="0" normalizeH="0" baseline="0" noProof="0" dirty="0" smtClean="0">
                <a:ln>
                  <a:noFill/>
                </a:ln>
                <a:solidFill>
                  <a:schemeClr val="tx1"/>
                </a:solidFill>
                <a:effectLst/>
                <a:uLnTx/>
                <a:uFillTx/>
                <a:latin typeface="Freestyle Script" pitchFamily="66" charset="0"/>
                <a:ea typeface="+mj-ea"/>
                <a:cs typeface="Arial" pitchFamily="34" charset="0"/>
              </a:rPr>
            </a:br>
            <a:r>
              <a:rPr kumimoji="0" lang="es-MX" sz="3600" i="0" u="none" strike="noStrike" kern="1200" cap="none" spc="0" normalizeH="0" baseline="0" noProof="0" dirty="0" smtClean="0">
                <a:ln>
                  <a:noFill/>
                </a:ln>
                <a:solidFill>
                  <a:schemeClr val="tx1"/>
                </a:solidFill>
                <a:effectLst/>
                <a:uLnTx/>
                <a:uFillTx/>
                <a:latin typeface="Freestyle Script" pitchFamily="66" charset="0"/>
                <a:ea typeface="+mj-ea"/>
                <a:cs typeface="Arial" pitchFamily="34" charset="0"/>
              </a:rPr>
              <a:t/>
            </a:r>
            <a:br>
              <a:rPr kumimoji="0" lang="es-MX" sz="3600" i="0" u="none" strike="noStrike" kern="1200" cap="none" spc="0" normalizeH="0" baseline="0" noProof="0" dirty="0" smtClean="0">
                <a:ln>
                  <a:noFill/>
                </a:ln>
                <a:solidFill>
                  <a:schemeClr val="tx1"/>
                </a:solidFill>
                <a:effectLst/>
                <a:uLnTx/>
                <a:uFillTx/>
                <a:latin typeface="Freestyle Script" pitchFamily="66" charset="0"/>
                <a:ea typeface="+mj-ea"/>
                <a:cs typeface="Arial" pitchFamily="34" charset="0"/>
              </a:rPr>
            </a:br>
            <a:r>
              <a:rPr lang="es-EC" sz="3600" dirty="0" smtClean="0">
                <a:latin typeface="Freestyle Script" pitchFamily="66" charset="0"/>
                <a:ea typeface="+mj-ea"/>
                <a:cs typeface="Arial" pitchFamily="34" charset="0"/>
              </a:rPr>
              <a:t>INCIDENCIA DEL DESARROLLO DEL LENGUAJE Y PENSAMIENTO DE LOS NIÑOS DE 3 A 4 AÑOS DEL CENTRO DE DESARROLLO INFANTIL GUAGUAKUNA EN EL AÑO LECTIVO 2013 – 2014. PROPUESTA.</a:t>
            </a:r>
            <a:endParaRPr kumimoji="0" lang="es-MX" sz="3600" i="0" u="none" strike="noStrike" kern="1200" cap="none" spc="0" normalizeH="0" baseline="0" noProof="0" dirty="0">
              <a:ln>
                <a:noFill/>
              </a:ln>
              <a:solidFill>
                <a:schemeClr val="tx1"/>
              </a:solidFill>
              <a:effectLst/>
              <a:uLnTx/>
              <a:uFillTx/>
              <a:latin typeface="Freestyle Script" pitchFamily="66" charset="0"/>
              <a:ea typeface="+mj-ea"/>
              <a:cs typeface="Arial" pitchFamily="34" charset="0"/>
            </a:endParaRPr>
          </a:p>
        </p:txBody>
      </p:sp>
      <p:sp>
        <p:nvSpPr>
          <p:cNvPr id="7" name="10 Título"/>
          <p:cNvSpPr txBox="1">
            <a:spLocks/>
          </p:cNvSpPr>
          <p:nvPr/>
        </p:nvSpPr>
        <p:spPr bwMode="auto">
          <a:xfrm>
            <a:off x="428596" y="5157788"/>
            <a:ext cx="3786214" cy="792162"/>
          </a:xfrm>
          <a:prstGeom prst="rect">
            <a:avLst/>
          </a:prstGeom>
          <a:noFill/>
          <a:ln w="9525">
            <a:noFill/>
            <a:miter lim="800000"/>
            <a:headEnd/>
            <a:tailEnd/>
          </a:ln>
        </p:spPr>
        <p:txBody>
          <a:bodyPr/>
          <a:lstStyle/>
          <a:p>
            <a:pPr algn="ctr" eaLnBrk="0" hangingPunct="0">
              <a:defRPr/>
            </a:pPr>
            <a:r>
              <a:rPr lang="es-MX" sz="2400" cap="all" dirty="0" smtClean="0">
                <a:latin typeface="Freestyle Script" pitchFamily="66" charset="0"/>
                <a:ea typeface="+mj-ea"/>
                <a:cs typeface="Arial" pitchFamily="34" charset="0"/>
              </a:rPr>
              <a:t>Directora:</a:t>
            </a:r>
          </a:p>
          <a:p>
            <a:pPr algn="ctr" eaLnBrk="0" hangingPunct="0">
              <a:defRPr/>
            </a:pPr>
            <a:r>
              <a:rPr lang="es-MX" sz="2400" cap="all" dirty="0" smtClean="0">
                <a:latin typeface="Freestyle Script" pitchFamily="66" charset="0"/>
                <a:ea typeface="+mj-ea"/>
                <a:cs typeface="Arial" pitchFamily="34" charset="0"/>
              </a:rPr>
              <a:t>Dra. Jackeline chacón</a:t>
            </a:r>
            <a:endParaRPr lang="es-MX" sz="2400" cap="all" dirty="0">
              <a:latin typeface="Freestyle Script" pitchFamily="66" charset="0"/>
              <a:ea typeface="+mj-ea"/>
              <a:cs typeface="Arial" pitchFamily="34" charset="0"/>
            </a:endParaRPr>
          </a:p>
        </p:txBody>
      </p:sp>
      <p:sp>
        <p:nvSpPr>
          <p:cNvPr id="8" name="10 Título"/>
          <p:cNvSpPr txBox="1">
            <a:spLocks/>
          </p:cNvSpPr>
          <p:nvPr/>
        </p:nvSpPr>
        <p:spPr bwMode="auto">
          <a:xfrm>
            <a:off x="4857752" y="5157788"/>
            <a:ext cx="4000528" cy="771542"/>
          </a:xfrm>
          <a:prstGeom prst="rect">
            <a:avLst/>
          </a:prstGeom>
          <a:noFill/>
          <a:ln w="9525">
            <a:noFill/>
            <a:miter lim="800000"/>
            <a:headEnd/>
            <a:tailEnd/>
          </a:ln>
        </p:spPr>
        <p:txBody>
          <a:bodyPr/>
          <a:lstStyle/>
          <a:p>
            <a:pPr algn="ctr" eaLnBrk="0" hangingPunct="0">
              <a:defRPr/>
            </a:pPr>
            <a:r>
              <a:rPr lang="es-MX" sz="2400" cap="all" dirty="0" smtClean="0">
                <a:latin typeface="Freestyle Script" pitchFamily="66" charset="0"/>
                <a:ea typeface="+mj-ea"/>
                <a:cs typeface="Arial" pitchFamily="34" charset="0"/>
              </a:rPr>
              <a:t>Codirectora:</a:t>
            </a:r>
          </a:p>
          <a:p>
            <a:pPr algn="ctr" eaLnBrk="0" hangingPunct="0">
              <a:defRPr/>
            </a:pPr>
            <a:r>
              <a:rPr lang="es-MX" sz="2400" cap="all" dirty="0" smtClean="0">
                <a:latin typeface="Freestyle Script" pitchFamily="66" charset="0"/>
                <a:ea typeface="+mj-ea"/>
                <a:cs typeface="Arial" pitchFamily="34" charset="0"/>
              </a:rPr>
              <a:t>Mgs. Ana </a:t>
            </a:r>
            <a:r>
              <a:rPr lang="es-MX" sz="2400" cap="all" dirty="0" err="1" smtClean="0">
                <a:latin typeface="Freestyle Script" pitchFamily="66" charset="0"/>
                <a:ea typeface="+mj-ea"/>
                <a:cs typeface="Arial" pitchFamily="34" charset="0"/>
              </a:rPr>
              <a:t>tacuri</a:t>
            </a:r>
            <a:r>
              <a:rPr lang="es-MX" sz="2400" cap="all" dirty="0" smtClean="0">
                <a:latin typeface="Freestyle Script" pitchFamily="66" charset="0"/>
                <a:ea typeface="+mj-ea"/>
                <a:cs typeface="Arial" pitchFamily="34" charset="0"/>
              </a:rPr>
              <a:t> </a:t>
            </a:r>
            <a:r>
              <a:rPr lang="es-MX" sz="2400" cap="all" dirty="0" err="1" smtClean="0">
                <a:latin typeface="Freestyle Script" pitchFamily="66" charset="0"/>
                <a:ea typeface="+mj-ea"/>
                <a:cs typeface="Arial" pitchFamily="34" charset="0"/>
              </a:rPr>
              <a:t>velasco</a:t>
            </a:r>
            <a:endParaRPr lang="es-MX" sz="2400" cap="all" dirty="0">
              <a:latin typeface="Freestyle Script" pitchFamily="66" charset="0"/>
              <a:ea typeface="+mj-ea"/>
              <a:cs typeface="Arial" pitchFamily="34" charset="0"/>
            </a:endParaRPr>
          </a:p>
          <a:p>
            <a:pPr algn="ctr" eaLnBrk="0" hangingPunct="0">
              <a:defRPr/>
            </a:pPr>
            <a:endParaRPr lang="es-MX" sz="2400" cap="all" dirty="0">
              <a:latin typeface="Freestyle Script" pitchFamily="66" charset="0"/>
              <a:ea typeface="+mj-ea"/>
              <a:cs typeface="Arial" pitchFamily="34"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323528" y="260649"/>
            <a:ext cx="2232248" cy="679520"/>
          </a:xfrm>
          <a:prstGeom prst="rect">
            <a:avLst/>
          </a:prstGeom>
          <a:noFill/>
          <a:ln w="9525">
            <a:noFill/>
            <a:miter lim="800000"/>
            <a:headEnd/>
            <a:tailEnd/>
          </a:ln>
        </p:spPr>
      </p:pic>
      <p:pic>
        <p:nvPicPr>
          <p:cNvPr id="25602" name="Picture 2" descr="http://www.eljardinonline.com.ar/images/Dsc01428.jpg"/>
          <p:cNvPicPr>
            <a:picLocks noChangeAspect="1" noChangeArrowheads="1"/>
          </p:cNvPicPr>
          <p:nvPr/>
        </p:nvPicPr>
        <p:blipFill>
          <a:blip r:embed="rId5" cstate="print"/>
          <a:srcRect/>
          <a:stretch>
            <a:fillRect/>
          </a:stretch>
        </p:blipFill>
        <p:spPr bwMode="auto">
          <a:xfrm>
            <a:off x="3203848" y="764704"/>
            <a:ext cx="2475878" cy="1800200"/>
          </a:xfrm>
          <a:prstGeom prst="rect">
            <a:avLst/>
          </a:prstGeom>
          <a:noFill/>
        </p:spPr>
      </p:pic>
      <p:sp>
        <p:nvSpPr>
          <p:cNvPr id="6" name="5 CuadroTexto"/>
          <p:cNvSpPr txBox="1"/>
          <p:nvPr/>
        </p:nvSpPr>
        <p:spPr>
          <a:xfrm>
            <a:off x="6027466" y="692696"/>
            <a:ext cx="2714205" cy="646331"/>
          </a:xfrm>
          <a:prstGeom prst="rect">
            <a:avLst/>
          </a:prstGeom>
          <a:noFill/>
        </p:spPr>
        <p:txBody>
          <a:bodyPr wrap="none" rtlCol="0">
            <a:spAutoFit/>
          </a:bodyPr>
          <a:lstStyle/>
          <a:p>
            <a:r>
              <a:rPr lang="es-EC" sz="3600" dirty="0" smtClean="0">
                <a:latin typeface="Freestyle Script" pitchFamily="66" charset="0"/>
              </a:rPr>
              <a:t>Conocer procedimiento</a:t>
            </a:r>
            <a:endParaRPr lang="es-EC" sz="3600" dirty="0">
              <a:latin typeface="Freestyle Script" pitchFamily="66" charset="0"/>
            </a:endParaRPr>
          </a:p>
        </p:txBody>
      </p:sp>
      <p:sp>
        <p:nvSpPr>
          <p:cNvPr id="8" name="7 CuadroTexto"/>
          <p:cNvSpPr txBox="1"/>
          <p:nvPr/>
        </p:nvSpPr>
        <p:spPr>
          <a:xfrm>
            <a:off x="6588224" y="1340768"/>
            <a:ext cx="1398140" cy="646331"/>
          </a:xfrm>
          <a:prstGeom prst="rect">
            <a:avLst/>
          </a:prstGeom>
          <a:noFill/>
        </p:spPr>
        <p:txBody>
          <a:bodyPr wrap="none" rtlCol="0">
            <a:spAutoFit/>
          </a:bodyPr>
          <a:lstStyle/>
          <a:p>
            <a:r>
              <a:rPr lang="es-EC" sz="3600" dirty="0" smtClean="0">
                <a:latin typeface="Freestyle Script" pitchFamily="66" charset="0"/>
              </a:rPr>
              <a:t>actividades</a:t>
            </a:r>
            <a:endParaRPr lang="es-EC" sz="3600" dirty="0">
              <a:latin typeface="Freestyle Script" pitchFamily="66" charset="0"/>
            </a:endParaRPr>
          </a:p>
        </p:txBody>
      </p:sp>
      <p:sp>
        <p:nvSpPr>
          <p:cNvPr id="9" name="8 CuadroTexto"/>
          <p:cNvSpPr txBox="1"/>
          <p:nvPr/>
        </p:nvSpPr>
        <p:spPr>
          <a:xfrm>
            <a:off x="6171482" y="1916832"/>
            <a:ext cx="2614818" cy="646331"/>
          </a:xfrm>
          <a:prstGeom prst="rect">
            <a:avLst/>
          </a:prstGeom>
          <a:noFill/>
        </p:spPr>
        <p:txBody>
          <a:bodyPr wrap="none" rtlCol="0">
            <a:spAutoFit/>
          </a:bodyPr>
          <a:lstStyle/>
          <a:p>
            <a:r>
              <a:rPr lang="es-EC" sz="3600" dirty="0" smtClean="0">
                <a:latin typeface="Freestyle Script" pitchFamily="66" charset="0"/>
              </a:rPr>
              <a:t>Objetivos - proyecto</a:t>
            </a:r>
            <a:endParaRPr lang="es-EC" sz="3600" dirty="0">
              <a:latin typeface="Freestyle Script" pitchFamily="66" charset="0"/>
            </a:endParaRPr>
          </a:p>
        </p:txBody>
      </p:sp>
      <p:pic>
        <p:nvPicPr>
          <p:cNvPr id="25604" name="Picture 4" descr="https://scontent-b-mia.xx.fbcdn.net/hphotos-xpf1/v/t1.0-9/10584077_634992873274507_6573045888553600119_n.jpg?oh=9b73c10dcb438df21bec771be8fc29a8&amp;oe=5479F402"/>
          <p:cNvPicPr>
            <a:picLocks noChangeAspect="1" noChangeArrowheads="1"/>
          </p:cNvPicPr>
          <p:nvPr/>
        </p:nvPicPr>
        <p:blipFill>
          <a:blip r:embed="rId6" cstate="print"/>
          <a:srcRect l="16537" r="39363" b="52448"/>
          <a:stretch>
            <a:fillRect/>
          </a:stretch>
        </p:blipFill>
        <p:spPr bwMode="auto">
          <a:xfrm>
            <a:off x="4933837" y="2780928"/>
            <a:ext cx="2736304" cy="1008112"/>
          </a:xfrm>
          <a:prstGeom prst="rect">
            <a:avLst/>
          </a:prstGeom>
          <a:noFill/>
        </p:spPr>
      </p:pic>
      <p:pic>
        <p:nvPicPr>
          <p:cNvPr id="25606" name="Picture 6" descr="http://t2.gstatic.com/images?q=tbn:ANd9GcSpR4dEM_-O7EL_8XbqaA11ro3fcSLvfpT1KhfpWjeHbAB5k4381g"/>
          <p:cNvPicPr>
            <a:picLocks noChangeAspect="1" noChangeArrowheads="1"/>
          </p:cNvPicPr>
          <p:nvPr/>
        </p:nvPicPr>
        <p:blipFill>
          <a:blip r:embed="rId7" cstate="print"/>
          <a:srcRect/>
          <a:stretch>
            <a:fillRect/>
          </a:stretch>
        </p:blipFill>
        <p:spPr bwMode="auto">
          <a:xfrm>
            <a:off x="899592" y="1916832"/>
            <a:ext cx="1584176" cy="1356003"/>
          </a:xfrm>
          <a:prstGeom prst="rect">
            <a:avLst/>
          </a:prstGeom>
          <a:noFill/>
        </p:spPr>
      </p:pic>
      <p:sp>
        <p:nvSpPr>
          <p:cNvPr id="11" name="10 CuadroTexto"/>
          <p:cNvSpPr txBox="1"/>
          <p:nvPr/>
        </p:nvSpPr>
        <p:spPr>
          <a:xfrm>
            <a:off x="4213757" y="4221088"/>
            <a:ext cx="4246675" cy="1754326"/>
          </a:xfrm>
          <a:prstGeom prst="rect">
            <a:avLst/>
          </a:prstGeom>
          <a:noFill/>
        </p:spPr>
        <p:txBody>
          <a:bodyPr wrap="none" rtlCol="0">
            <a:spAutoFit/>
          </a:bodyPr>
          <a:lstStyle/>
          <a:p>
            <a:pPr algn="ctr"/>
            <a:r>
              <a:rPr lang="es-EC" sz="3600" dirty="0" smtClean="0">
                <a:latin typeface="Freestyle Script" pitchFamily="66" charset="0"/>
              </a:rPr>
              <a:t>Construcción del propio aprendizaje</a:t>
            </a:r>
          </a:p>
          <a:p>
            <a:pPr algn="ctr"/>
            <a:r>
              <a:rPr lang="es-EC" sz="3600" dirty="0" smtClean="0">
                <a:latin typeface="Freestyle Script" pitchFamily="66" charset="0"/>
              </a:rPr>
              <a:t>Creatividad</a:t>
            </a:r>
          </a:p>
          <a:p>
            <a:pPr algn="ctr"/>
            <a:r>
              <a:rPr lang="es-EC" sz="3600" dirty="0" smtClean="0">
                <a:latin typeface="Freestyle Script" pitchFamily="66" charset="0"/>
              </a:rPr>
              <a:t>espontaneidad</a:t>
            </a:r>
            <a:endParaRPr lang="es-EC" sz="3600" dirty="0">
              <a:latin typeface="Freestyle Script" pitchFamily="66" charset="0"/>
            </a:endParaRPr>
          </a:p>
        </p:txBody>
      </p:sp>
      <p:sp>
        <p:nvSpPr>
          <p:cNvPr id="12" name="11 CuadroTexto"/>
          <p:cNvSpPr txBox="1"/>
          <p:nvPr/>
        </p:nvSpPr>
        <p:spPr>
          <a:xfrm>
            <a:off x="1406434" y="4653136"/>
            <a:ext cx="2661510" cy="1754326"/>
          </a:xfrm>
          <a:prstGeom prst="rect">
            <a:avLst/>
          </a:prstGeom>
          <a:noFill/>
        </p:spPr>
        <p:txBody>
          <a:bodyPr wrap="square" rtlCol="0">
            <a:spAutoFit/>
          </a:bodyPr>
          <a:lstStyle/>
          <a:p>
            <a:pPr algn="ctr"/>
            <a:r>
              <a:rPr lang="es-EC" sz="3600" dirty="0" smtClean="0">
                <a:latin typeface="Freestyle Script" pitchFamily="66" charset="0"/>
              </a:rPr>
              <a:t>Desarrollo del pensamiento lógico verbal y matemático</a:t>
            </a:r>
          </a:p>
        </p:txBody>
      </p:sp>
      <p:cxnSp>
        <p:nvCxnSpPr>
          <p:cNvPr id="14" name="13 Conector curvado"/>
          <p:cNvCxnSpPr>
            <a:stCxn id="25602" idx="1"/>
            <a:endCxn id="25606" idx="3"/>
          </p:cNvCxnSpPr>
          <p:nvPr/>
        </p:nvCxnSpPr>
        <p:spPr>
          <a:xfrm rot="10800000" flipV="1">
            <a:off x="2483768" y="1664804"/>
            <a:ext cx="720080" cy="930030"/>
          </a:xfrm>
          <a:prstGeom prst="curvedConnector3">
            <a:avLst>
              <a:gd name="adj1" fmla="val 50000"/>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curvado"/>
          <p:cNvCxnSpPr>
            <a:stCxn id="25606" idx="1"/>
            <a:endCxn id="12" idx="1"/>
          </p:cNvCxnSpPr>
          <p:nvPr/>
        </p:nvCxnSpPr>
        <p:spPr>
          <a:xfrm rot="10800000" flipH="1" flipV="1">
            <a:off x="899592" y="2594833"/>
            <a:ext cx="506842" cy="2935465"/>
          </a:xfrm>
          <a:prstGeom prst="curvedConnector3">
            <a:avLst>
              <a:gd name="adj1" fmla="val -45103"/>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curvado"/>
          <p:cNvCxnSpPr>
            <a:stCxn id="25602" idx="3"/>
            <a:endCxn id="6" idx="1"/>
          </p:cNvCxnSpPr>
          <p:nvPr/>
        </p:nvCxnSpPr>
        <p:spPr>
          <a:xfrm flipV="1">
            <a:off x="5679726" y="1015862"/>
            <a:ext cx="347740" cy="648942"/>
          </a:xfrm>
          <a:prstGeom prst="curvedConnector3">
            <a:avLst>
              <a:gd name="adj1" fmla="val 50000"/>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Forma"/>
          <p:cNvCxnSpPr>
            <a:stCxn id="25602" idx="2"/>
            <a:endCxn id="25604" idx="1"/>
          </p:cNvCxnSpPr>
          <p:nvPr/>
        </p:nvCxnSpPr>
        <p:spPr>
          <a:xfrm rot="16200000" flipH="1">
            <a:off x="4327772" y="2678919"/>
            <a:ext cx="720080" cy="492050"/>
          </a:xfrm>
          <a:prstGeom prst="curvedConnector2">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curvado"/>
          <p:cNvCxnSpPr>
            <a:stCxn id="25604" idx="2"/>
            <a:endCxn id="11" idx="0"/>
          </p:cNvCxnSpPr>
          <p:nvPr/>
        </p:nvCxnSpPr>
        <p:spPr>
          <a:xfrm rot="16200000" flipH="1">
            <a:off x="6103518" y="3987511"/>
            <a:ext cx="432048" cy="35106"/>
          </a:xfrm>
          <a:prstGeom prst="curvedConnector3">
            <a:avLst>
              <a:gd name="adj1" fmla="val 50000"/>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curvado"/>
          <p:cNvCxnSpPr>
            <a:stCxn id="6" idx="3"/>
            <a:endCxn id="8" idx="3"/>
          </p:cNvCxnSpPr>
          <p:nvPr/>
        </p:nvCxnSpPr>
        <p:spPr>
          <a:xfrm flipH="1">
            <a:off x="7986364" y="1015862"/>
            <a:ext cx="755307" cy="648072"/>
          </a:xfrm>
          <a:prstGeom prst="curvedConnector3">
            <a:avLst>
              <a:gd name="adj1" fmla="val -30266"/>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curvado"/>
          <p:cNvCxnSpPr>
            <a:stCxn id="8" idx="3"/>
            <a:endCxn id="9" idx="3"/>
          </p:cNvCxnSpPr>
          <p:nvPr/>
        </p:nvCxnSpPr>
        <p:spPr>
          <a:xfrm>
            <a:off x="7986364" y="1663934"/>
            <a:ext cx="799936" cy="576064"/>
          </a:xfrm>
          <a:prstGeom prst="curvedConnector3">
            <a:avLst>
              <a:gd name="adj1" fmla="val 128577"/>
            </a:avLst>
          </a:prstGeom>
          <a:ln w="38100">
            <a:solidFill>
              <a:srgbClr val="FF7C80"/>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043608" y="3212976"/>
            <a:ext cx="1192786" cy="461665"/>
          </a:xfrm>
          <a:prstGeom prst="rect">
            <a:avLst/>
          </a:prstGeom>
          <a:noFill/>
        </p:spPr>
        <p:txBody>
          <a:bodyPr wrap="square" rtlCol="0">
            <a:spAutoFit/>
          </a:bodyPr>
          <a:lstStyle/>
          <a:p>
            <a:pPr algn="ctr"/>
            <a:r>
              <a:rPr lang="es-EC" sz="2400" dirty="0" smtClean="0">
                <a:latin typeface="Freestyle Script" pitchFamily="66" charset="0"/>
              </a:rPr>
              <a:t>Juego base</a:t>
            </a:r>
            <a:endParaRPr lang="es-EC" sz="24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323528" y="260648"/>
            <a:ext cx="2365490" cy="720080"/>
          </a:xfrm>
          <a:prstGeom prst="rect">
            <a:avLst/>
          </a:prstGeom>
          <a:noFill/>
          <a:ln w="9525">
            <a:noFill/>
            <a:miter lim="800000"/>
            <a:headEnd/>
            <a:tailEnd/>
          </a:ln>
        </p:spPr>
      </p:pic>
      <p:sp>
        <p:nvSpPr>
          <p:cNvPr id="4" name="3 Rectángulo"/>
          <p:cNvSpPr/>
          <p:nvPr/>
        </p:nvSpPr>
        <p:spPr>
          <a:xfrm>
            <a:off x="2843808" y="3501008"/>
            <a:ext cx="5158785" cy="1569660"/>
          </a:xfrm>
          <a:prstGeom prst="rect">
            <a:avLst/>
          </a:prstGeom>
        </p:spPr>
        <p:txBody>
          <a:bodyPr wrap="none">
            <a:spAutoFit/>
          </a:bodyPr>
          <a:lstStyle/>
          <a:p>
            <a:r>
              <a:rPr lang="es-EC" sz="9600" dirty="0" smtClean="0">
                <a:latin typeface="Freestyle Script" pitchFamily="66" charset="0"/>
              </a:rPr>
              <a:t>Mapa Mental…</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270055" cy="691029"/>
          </a:xfrm>
          <a:prstGeom prst="rect">
            <a:avLst/>
          </a:prstGeom>
          <a:noFill/>
          <a:ln w="9525">
            <a:noFill/>
            <a:miter lim="800000"/>
            <a:headEnd/>
            <a:tailEnd/>
          </a:ln>
        </p:spPr>
      </p:pic>
      <p:sp>
        <p:nvSpPr>
          <p:cNvPr id="22530" name="AutoShape 2" descr="data:image/jpeg;base64,/9j/4AAQSkZJRgABAQAAAQABAAD/2wCEAAkGBhQSEBMTEhMWFRMWFRsXGRcXFxofFRYcFhoWHh0aFhkXHyYfHRwkGhgaIC8gJCcpLCwsGB4xNTIqNSYrLyoBCQoKDgwOGA8PGCkcHBwpKSkpLCkpKSkpKSkpKSkpKSkpLCkpKSkpKSkpKSkpKSksKSkpKSkpKSwsKSkpKSkpKf/AABEIAM4A9AMBIgACEQEDEQH/xAAcAAEAAgMBAQEAAAAAAAAAAAAABAUCAwYBBwj/xABNEAACAQMCAwUFBAYGBggHAAABAgMABBESIQUxQQYTUWFxByIygZEUQlKhI2KCkrHBCDNystHwFSRTosLSFiU0g6Ozw+EmQ0RUY3ST/8QAFgEBAQEAAAAAAAAAAAAAAAAAAAEC/8QAGhEBAQADAQEAAAAAAAAAAAAAAAERMUEhAv/aAAwDAQACEQMRAD8A+40pSgUpSgUpSgUpSgUpSgUpSgUrBiSDpO/Twz51H+0kiPoWfSRz3UMSB+6d6CUzYGTXtRbuQkiNcaiMknkoGN8dSTsPmemDsdSADq3HjyPrjl69KD0SnWVPUZB8cc8+e/5+tZawSV64z9c/4VCN2X7rRjVqOoFvh0gq3w5yQxUY/OnGJ+6j74AFkIG5ADBiBgk8huDnpjNBut7vOkZGoqSfH3SATjwz/LxrbJMFO/LBY+QGP8ahcLjY+8x20qFGCGIGr3nB5aiSQvQYzvsPHmZi6qATq33xhASMDb4iQ+OQ8TyyFjG2d8Y8PH51lXgNaLtm0tp+IKSPPnt/nxoJANKjWkwKgKhUYGASOWB0BNSaBSlKBSlKBSlKBSlKBSlKBSlKBSlKBSlKBSlRLu6KqxT3mQZKDGojfGMnbcfPBoN1xKVUsBnG5HXHXHnXhny4Ub7ZJ8PD67/SonELlo40EYBLlUDH4QWIGpvEcz5nA65G6ygWJVjz021ElmwBklm3Y4x+XSgQyfpXXop1Hf8AEBj5ZDfStF5bukglTLqMkxDnkjGtPE6cjScA5Jznn7aXSmeYAgkMFOOgVAd8ct3xv4Gp4bOaCs4XdiZjOuRHIqLGSCC4XW2oBsEA6jjIz7ueRFTUlzKw8FX6kt/LH1qu4RAJLdk5ATTqpHNdE8oUr/ZwMelbezrl4RKwxJKSzjPwsPd0fshQvqpoBbRcyEAlmSLC9Mkygt5e6oyfBBWHGIAz2iONQM+cHkSkUrKSPJlDeqiveFyJNPNOhDLhYVYHIPdlyxHlrcr5934YqP2qvu5No+Cx+06VUc2Z4bhVXyyzAZ5DmdhRVnw1yyliPiZj541ELy/VC/8AtWrh4AlmA+8VkPPmQUI35DMRPqTWyCMxQopIJULqPjuNR/Mmo0jmK6XI9yVSgboHU6lU+oaQg+WOeMkWaPkZqvdHkmfS4VFCoTgl8/E2N8D3WUZwTzrbYt784AwBIPmSkZJHlv8AXNYcLkw86H4lkLeqyDKn05r6ofCglQWiIAEUADGAB4DH8K3VEtrgy+8No87HrIB1Hgudwevpz3LJ77L4AH6lv8KDbSoEt+ne6S3vIMlc7nVjG3XO/wAxW/7RgLqHvtyXbOfDbbA8aCRSsUzjfn5cqyoFKUoFKUoFKUoFKUoFKUoFKUoMJGI5DPzxVXc3SknXFKdO2tFYnzCmL3iPHYfOrSZCVIBweh8D6VDnv3T4omYY+JGTT9HZSPz9aCqs4sh7ZxJHG5H2d3bLjQAwAzkhkZdahtyBv8JqPxrjRELRzZiuhgQ4B7qaXUO7MROxBfTlCdQBIORuZt7xmJ48XMM0UR+/IuFUg7MXjYmLBwQ504wDkVXcQv3WW0tpm7xZbhGimA2lWMNJh9PuiRSiHIwGByMYIEVfxW4t4QqbtqXUertI6hnbzJJJqQzCKNmY5CqWJwByBJOB86gdoHeNUlBHdJIjSg/dQMMuD+rzIPQE8xvslvw1wbZgDqRn/wC7wqn1Jdsenyqorey7t3dso3P2fvZjnYPcMr+pJPe+mxPMV7Z8N7y5u0eR+5WRW7kEBD3kaM2sj3iCxYlc6dzkHNQPZzM6/a7aUYltpI4jn7ypBGiOPJxGW/aNW/ZeTvGu5x8MlywU+KwKkOfQvG5+dRVjDAjrvGgUZUDA5KSBgdBgVVSTi5vo0j3isyzyN93vmRkSMHqVR3ZvDMfjtX8T4nKrJw6Bik8rtiTn3VuMsZhnmwz3ag/e3O3PpuF8LjtoViiXCKNhzJJ3LMTuWJJJJ3JJNUaOPyBIHdtlVHLehRh8hkg58qk3Vsjx93JuGwOeDnoQRuGBGQRuCMjlWm5mwGWSNmiYEFgAQAeYdQc4weYB88czX9l0LIzSSGSWNjETn3Aq/AUG4GuIpIWG5L88AAEZ9m+8R7mGZtTpKGDYwXjdFCOcbaso6nGBlCQACBWntlG6RiaHaTKwHG2pbh1j+qO6uD+qw+8ak3jaL+3b/aRSxnzK6HXPoBJ+8agdquLr31vBuQsqTzlRkQxRnUjSfhDSqn7KueSkiK6A2+mLRHthcLvkjA23PPpzqG/EArCUnERXRJnnGwOV1+A95gfA6emTUk8SQqpQh9ZwmDs5xnYjOwG5IzyNYX3DO8BIIVyMHbKOPwyKdmXp4jJwRVRCtbwd5PMFAhOD3zMNBEa7svUr0zsDgkEjnK4YxkJlYHUw93I+BDuF9TsWx12+6K5iLjYeKztJAWcx65Y0BcusDaFTl8LyLuzYXSjg41V0T3FwxGINCczmVe9OCNtIDIAevvf40Vau4AJPIb0Vsjlj1qsa/DtocGIAgkSaRrxuAmCQwB3JB6Y6nEtL9WPue+OrLuox5jn8qIk0rwGvaBSlKBSlKBSlKBSlKBWErADfl12z9fKs6wkz0x8/8BQRDI0edmeM7gruybDYjmw6gjJ3xjaoVt2jjVSJS6FWYZeKVRgMcNllwAVwc5xUgpNE5KqJIzuUDYdT/wDjDDBB6qWHl4VtseLRzalUkOvxIwKyLuQCUYBgDzBxg9KD33pFBjlTu2GQwUMcHqpzpPqQR5GuS472XS0FrNBLKkUd5AzRFtUX6WTuy6h8mM/pT8BC78qt5+EyWjtNZqzozFpbYts5PN4C5wknipIV+uDvWm97R2F5azRS3CRqylJFkYRzRH9ZZMMrKdwccwKir3iN0ECahlHdY25YHeZUZz0LlV/arnOE232S/wC6ldmSSPRZs3woq5Z7fPMuNiCclkQDmhzUcG7Uw8RgksJ7gC5AMaTRsQlzp+GWE8i2cEr0OcZFWvClbivCQZiEnJbDLzhmgcqrr1BDpq+ZHKgkdsOBTnN3YMEvFjKYPwTpvhGH4lJ1I3Q5B2Y1K7D3kD2MK25OmJREysMSI6DDLKvMPnJPjnPWveyvaE3Nks0mElj1JOvRZISVkHpkZHkRVL2iAsry34hF7sdxIlvdKPhcSbRyn9ZGwM9QcUE1Gzx5h+Dhy48u8nbP9xfpXV1x3CH7zjt+w5Q21vCf7TGSQj6EV1L3QDNk4CLqY9Bnl+Sk/MVSpFc1w6Aw8UnQf1c1ukoXorxu6vjyOtD9a6CIk5Y7DoOoHn5/wrnuL3qw8QtJmIEb29xEW6Ajuph/uRSH5URj2psjcXdlCsskRHfTM0RAcKqBMAkHGWlUcvHFW3DOFQ2kTCJcDJZ2JLSSN1Z3YlnbbGST4VA7KwNKGvpRiS5VdC/7GEZMaf2jqLt+s2OSisWneaR7MMylD3ksg2YI7loxGeWp8EFhy7t+RIqKmx2Vuj+6gSRl+BCQceaocAb+lTZZY4o3kbSiKpd26AKMkk+QH5V7b8PjQYVFAJydt2PixO5Pmd65DtnxVppks4oZJ4o2SW8EWksE5pFhiNRdgGZRvoB/FVE/2fcJaK0Esue+nPeNkbqpyY4/LSh5fiZz1rpyao4+2MJ5x3QPgbO6yPpER+da/wDTwuZvs8DPGQmuRnjeOTSTjEKyqpJzzfBCgjqwwFi/EoGRe8dF1KHCuyhhkZB57EeIrYL6I6cOrnppIY/LTms7Dh0cCCOJAigYwPLxPMnzO9bnlABJIAHUnb86IRvn/DP8azrwHPKvaBSlKBSlKBSlKBSlKBWqXX93SPM5P5DH8a21HuZ9PJsHw0lif2V3oI3+iS5PfSO4J2QHSgHhhMFs/rE1rPZezbc2sB8+6TP1xmvBDcy5zIIEztoQGUjxYuWRfQBum/QRW4LdxFmgvNeo6jHcRIUztnS0AjKZxnkwyScbmil12P4eBqktbcDxKKBURbPhEA1hLFAPvYh28yeg86kWfa8LMtvexG1nY4Qs2qCY+EM2ACf1GCt5GugkiVviAPqM/wAag5ftBxbhM8PdXNxasnMDvU1IRyZCp1KR4jFcTwntbDwglILqK8sGcsVDr9rgLncgbCVc88AH06/TuMao4G7hUEhKqpI91S7KuogDfTqzjrjG1RI+w1n3Zje3jl1bu8ihpZGPN3cjOonfbGOmBQcp7P7P7b9um71/sct9K6xAaRLkJlpGxr0nb3AQNjqyCRUr2z3Ai4XhQMtPEFHmra+Q8kNReF2/+huKJbKW+wX2e7DEnuZxgaQTvhhpG+5yv4STlw//AK34s0x3sbB9EQ+7LP1fzC7EfseJoroOwPAnt7ZpLj/tVzIbifyZ+SeQVcDHjmpEV4WjjVAHml0TsCcBUZgfeIB2AUINt8epFrxB2VC6LqZd9Od2A+IDxOnOB445VzNjxL7Gvckd5NIwFsx2SdDgRqGA27uPGsc8KzgHVVR1Nr3mP0mkHwXJA/aOM7eQrkfaL2Xe4sbhYcuTmQR53DqNmh8DzBXkwZuTHJ6KzsZwiLJOpIA1GOPSXON8l2fAJOdgD6VYpGAAByH+etEVXZLiqXNjbzJ8LRLt+EqMMvyYEfKoNwe74rlpNEc1rnoAWtX3yx3A0z52x8JrmI+1ScJbikLLq0XCS28Q2Lm8XVoXwUOrk4G2/PapNp7PZr9kuOMSF2GSlrH7sMQbGVYjdjsM4PTm1RW7tL7TkCvHYAzyAhXnVHe2tsnGuRkB1Y54XPLn0roex/DYYbVe5lE/eEyPPqDGeRvicsNtztjoAB0q0seHxwxiOGNY0XkqABR8hVBxXs3AzyGKWSzmIDM8LaFk1EgF0+FjkEZwG8xmgv7viEcQzI6oP1mA+medQuIxQ3MWGcA80dWAkjY7BkYbht/nkg5BIqt4XwiVCWimtNTDdxBKXfH42NwSfnmrENd5wywAfiWR/qVKfkG/aqiOtnPo0G5lEgAwxSLQ+PMJnBxgj4lzzOxMm1ATJ+zya+ZYlXJOBydmzjbrj0Fb4LeQ5Jnz4aFUKPkdR/3q3oWXGsg9MhcfXc4ojZHJnoR5EVnSlApSlApSlApSlApSlApSvGO229ABrXLPp6MfQZ/hVfLwMu+tppEYjBWI6UPrsSSPxZ+lQz2OVmYyXF2VJ2QXUqqAPHSwJJ5nfwA8SFX2r7UWsiyWUltLdTsP+zImX35OXUlY8fi1ah4VVdjuP3dtJHY8SRozJk2ksjq5OnlDK6HDMAQM7E5x1Wu24F2dhtBIsEaojsGwOZOlQdROSeWcnxNRO2/ZcX9m8QOmUe/C/IpIvwnI5Z5HyNRUyxu1uEkVtJKSlGXmRoYHDDx/jzqRcXJWWJfuyal+agsMfIN9BXI+yztJ9oglinOL2OWQzowAbJY+9gdBsp8CvmM3PbFHSJLqJdclq/e6cn300ssi7cz3bMwGDuoqim9snC+94W7j44HSVSOYwdLYPT3WJ+VT/Zfw9YeE2oXHvx96xHVpPeOfTIH7NWPGEW64dMEYOs1s+ll+Fg8Z0keW4NUHsZ4h3vCIR1jZ4z8mLD/dcVOnHVXHFUV1U7hn7vYEkOdwrAcgRk5OBt5iuU7XRG1hRUBaEzwiI82tZe9TThjv3RBYeK507q2FsO39kFtXu0Re/tykqvg7CJ1ZtekgsmjVlT54wd697QcILcLuVWVpnMbSq507uv6RSukAAalGPAYoL294ksQJbJwBsOZLMFVVHVmY4FZWhYKO8IDuc6Qdl2+FTzIAHPruduQ4267WW09xZy98ojjj7+TDZGqZAIodK5LSEszhACRo5biul4U0skjTSR6FI0xqx/SKmxJdcYVmbcjOwVM4IIqj5p7QrNf+knDiRs/cZ8ysz/8AtX2EV8o7exl+0fClHMBG+Syu38ENfVWYAZJwKkKOCQcHB6HGR8xXNcLu+9v7ppVUfZY0h1A5XVIDK5BONI0GLY8t9+pvoJ8R63IVcFtzsoO+WJ5bbnwr5bwPgk/FJL7TMY+GT3bSalXEtzgKulS3KIaBvjflvvgR1lhxm5vndrYLHahyqXEilu8AwNUMYI1Atn9Ix08sKdzVieDTCQPJKbpAAO7dVXSd8uAgCOeWzjbGxG+Ydt7MbBFAWF8gYDd9Nq28CHGPlis7rszcRLmzvJ1wQe7mImRh1CtKC6nHL38enMB0kRGNhjyxj8qCUHON8cz09K5BL2/bKtLFo5Epbuk4wcMNEsug8sakYnqudjUrhqoP6/VKqs2mXlCoByFkhGFhdQcbr0zqySBR06mva1wxqBlcYPhy/wAK2UQpSlApSlApSlApSlApSlBhLOq7swUeZA/jWIulOnBBDHAIOQSATzHkDWbRg8xVVddlLWTSe5CFSCGiLRuMbDDRFTsPOgsrmbSpOVGPxNpX5nBx9K+etd3nFria3jmW2s4H0STWzEvMxAPdxuwGNIOCQPqDVl2m7OWFvC000H2iU+5Ek8kkzyyNsiIJWbcnw5DJ6VN9mvCvs/DIIymhxq7wbf1mtg/LbYjA8gKiucvfYrGmJbG5nguVORIz6gT11FQCM+I+YNRJOM9oLPaW3jvEH30XLH/+ZVvqlfTrt2A2UspBzpI1D0B5/wCedRuC8U7+NidmR2jdcEEFD1DAEahhwCOTCmDL4/2V9rJ4fF9murSQKJHZQDpKK7Fu7CSAHCkkDflirb2CcUUreQDYCRZUB56XBU/TQv1r6hMscxeKRVfABKsoYFWzg4IxzDD5V8m4zEnBOOxXCII7O5TSwUYRM4D4HTSwSTHgSBRdvsM0QZSrAFWBBB5EHYg/KvkvAe01yA/BrQap4p5YRO41JDbRtgMR95hnQAdtl55rqfaF7R4uHxaUIkuXXMaZyFB5SSY+74D72PDJGn2T9k2tbZricH7VdHvHLfEqnJVT4Eklj5tjpRE/sz7M7KyRdEQeUY/TPvLkdUI+D9nHmTXQ3l5HbwtJK+mONcszEnAHiTuT+ZqQ7gAkkAAZJPIAdTXxrjfFZu0F8LO1JSxiIaSTo2D8Z8c7hF/aPL3RtUWna+d+JycX+xTTwKGjj0hgsSgYBLBWGQpYkcsu29dFJ21vr2WOSPhU7xBMxozFYmZ+ckjFAHGnAUAgYLZzqwPoVxYJaWBhtwIwqCKPyaQhQxzzOpsnPM58ax7NWQtu8tFLd3FpMQYklY3XZdR5gOsgG+QMDkBTC5cx/wBFuJcR24lMlvbczbW/xPjpJJk7ehPoOdXcXAZbAZsSZLcc7R2zgdTbSMcq3XQ5KnxTnXTPKBzIHPn5c69VsjI5VUyp+BdqI7xS0Ib3WKuHwrxsMgq6E6gcjGCKua5o8LjPEH90ASR69SsVdZIyiuQykEBkkiB3we73HjvayaOUiaSWSGQgKS5Hdk4Gh9GNSseTHO7YPSgu2kUAkkADcnoPWtaIpOpeZ5kcm9eh9a8hsI1xpQDHLbl6ZqRRGKoByGKypSgUpSgUpSgUpSgUpSgUpSg8bPSq+747FFC8sraAgJZTjWNIJxpBOSQNgM52xVjVPxqEyK0OgapVMfeLp1IjAhmOrcYGQMagWI8aCHwHgjGYXdydc7xKVBxot9WstHCOnulAW5sQTnGwvJ5REpIUkk50qN2J8Byz16da2QIQoDNqI6kAE+uNs+gFbKCru7m5HvJFERke60pDsOoHuaQ2OQzjPUCqm/vySbq1DGSEqt1b4/StGPexoz/WqCWQ8nBYAkMpHUsoIwRkeBqk4t2ctpCMjuZTsssRMcoz0V0wSf1TkeRoqLwO/W4vGkt3V7ZIQNQzgyTFXwvgBGqEjoZPWse3HZteI20tscCVQJImPIN7wG/gSGU+Ab0qiis/9BXDSFnk4fcvmV23e3lPKRioGY2zgnGQQPn1PFGjElrPFpMkkqorLj9JG4LOCw5roUuPNFqD4T7OODd9xmGK6BzEWLI/PVAp0oc/hKjbwTHKv0lXx32x9nntp4eKW3uOHUSEdHHwOfIgaD4+74mvpvZfjy3tpDcJsJF3H4WGzL8mBFIt99fPvbh2yMUa2MTYaVdUpHMR52T9og58lx96uX7A+1WHh9uIDZk5Ys8qSDW5PUqygbDAA1dKm9krZOJ9obqaZRJFGZGCsAVIUiKMEHYjT73qK+sz9krJhhrS3IO39TH+Xu1DyeKvgvbyx4ivdxy6XyG7qQaXypBGM7NggH3SeVdJc6F/SOQukH3ycAA88k7Y26+FfPu0/sRtZlLWn+ry8wMkwsfBlOSvqvLwNcP2Q7CJcSz2s2qLiFs3eKsmHt5VGNnQ81yV3B3Vwd6piPpR7SrdXQkWK4ks4sqkkSFop5ScEnByY49OAcFSxJz7oJ66yvO8XJR0P4XGGH8voTUPhFvcIAspgCqAFEUTKMYGNi5C43GBkct6taqKjiFpm4gfJUjvFDD8T922GHUFY2H0xg4NWUsOtcN5H0IOQR6EA/Ko3FYQ4RW+AyKW3xyyVwRvnvAlb4I2XYkuOhPxD+14+vp60Rsij0jA5fl8qzpSgUpSgUpSgUpSgUpSgUpSgUpSgV4Fr2lApSlBX8QtAQf0syk9Y2Jb5Lgj8qo5IeIOGQLDJAy4xdDRM2eh+z6kxjrpBz0rrKUHDr2CuLmMJxG9kkjxjuYDoQjO3evjXKeW5xyzjNc3xns5d8HeGe0Z7mwhl70wNgvFlHR9JxnSUkbccjgkHBNfXKVMLlybcUtuM8NnSBw2uMqVOzxvjKa16YYAg8jjYmuL9gXGTpubRuakTKPDPuuPkQn1NTu23YCW1kPEeEkxyplpIU+FhzJReR84+R5jB58N7KuMEcbjcgKLgyqQvwjvAzgDPTUoxUXi79g84W7vNRA/QhiT0Cuck/UV1ll7Qo7n34oZ5Uh3ASGQiSYjmz40JGhY7s2STqwAoLfKLbhMx4rPYwtp72eSBxq0hoxIXKlsEgFUHIH0OcH7hZ2jwxwzQWoicDRLbow0sihsaSBgupAwSASCynGRhFq44PxJpQS5iB2wiSByMj75AABznYZG3M1yXbuIWfEbLinKMN9muD4JJkK58lJOfRa6+y4ksjEao9Q+7vrHqGCkemKkcQ4ekyaJFDL1VhlSCCCCDzBBI+daZR77jKxOgO/eKSgXd3Zce6g6khs5zgBSTgbjOyDv78mpWI/q/ur5ah8R8wceAqjsewf2d9VtdTxrp0hH0SrGuc6IjKpdF/VDY2HgKurXh0inL3Mj+RWIL/uoD+dETyte14K9oFKUoFKUoFKUoFKUoFKUoFKUoFKxaQCsTOMgdScflmg2UpSgUpWBlHjQZ0rWs4Jx54rMNQe0pSgV+fOM2iWvadRGNKfa4GwOQ73uy2PAZdtq/Qdfnz2gP/8AEnpPa/3YKla+WfbdvsXaQTcl72Gb9lgof64ev0BXwr2/W2L23f8AHblf3Hb/AJ6+y9nrzvbS3lPN4Y3/AHkU/wA6Quk54wdiAR516oxXtKrJSvC1YNOAM+n58qDZSsRIPzxWVApSlApWHejfwzis6BSlKBSlKBSlKBUa8lIXb5n/AD/OpNVl+cEtkqB9/QSF5bkgg49QV8aDS/ElKq2QNTZznZVOV1Z8Mhd/EipNoSzj9Ue94BmVcKM+C7n1HicUd/3kJDvh7fnI7aQiI5bWdIJ1Ic5I+7hTkgYFjwSR1AEmdUmXwc6guyoGz94Iqas/eJ50Vd0pWEx90/5/gDREG5vCGCn7x0jfxx05nAya0teqWfBAUDJPQDSCWHkDqHrmtc0TMdKvhgdWkx77EYZNbgeuNt9wM1TxNKzLCyaJiQByy0LD9K/uk4XIzpJyJGUciMldCsxXBOxyz4PMKWGc+YBB9civV4gAmcjGorkf2sAn+1jbzYVF4leAxLK2BGrfpCekZ91ufhkZ8getYrNI2gsjooOoZALMd8EpnKKBuOucZAxuRcxSg9d62VFtCx3O/nuM/I7CpVAr869q37ztI3/7kC/u9yv8q/RVfm6xk77tGrDcNxEsPRZSR+S1K18ur/pBx+/Yt5TD6GH/ABr6D7NZtXCbI+EKr+7lf5VwP9IT/wCh/wC+/wDQrtPZM2eD2no4+kslOl06+tc7kKSK2VDvs+fyVj/cwfoflVZRJOIju5Cfuhuu+VGo4x5Ebc+dbFl1MADkk526KjnJPrjA9fWqm/WdV7yEd9zYBFVclQQGBLnLfCCMbgYwMmt/BrkZaRCDAzLHCVzgqoJbT4L3jMqjwXwxRU8Xvw5I3YEZPiW1fNSD+Vb0vwXKnbHP57j6j+BqrNyUneMKXkLagq4B7pgxyzH4f02oHfJwMA4qRaM++SQzNlhpwCeWA6nkAAM/q79aItwc16awi5b/AOfrWdBVm8xjcbsCAeezMr/u5zn61vS+y5XwGTgE7HkdvH/hNVs1wyXLRgF3Yh1VTgCM5DamPL9LuSNyCuAd6227NkhiQ7Nlh7ugkbaUK4bSMYyd9txuRQXKtmlYRA4350oNlKUoFKUoFV/FUUKWZDIBvp1bE9BpJwcnAxg5JqwrB4gSCehyPpj+dBydzwu5WFokMBWQP+iYugjEqlTGjgOCAWGMqMYAGBgDPhl6byRTGSojVO/ON0lwQ8AB21ctXhpUb6trvifCzLjSyoQQwbSS6kciPeA+RBHiKpOCSyQ8SlgkTT30Pfal/qpHiZY2dMkkEo0QZTyKDds5MV1ajAoRXtKqOe4pYmR1SNSsvxiZyXEQX8Khs+9uun3dQ1bnGKr7riDwzpLd90kGmWMypI3ud4EI1KyApl4WA3O7BeeK60QAatviOTn0A/lXPcV7PuyS7K8cgxJCuVLDBAaN2bCyDOQMAEgbg+8Cq+5717cxEfprqMkQnI7pMDvJJWwSDk5xj4nVfexqq1e2klKSThQF/wDlRyNka2U6nfC6tOke7gDYnJ2xynZci/ld7iDvJVjhBlbUkkWFZSI9HvIxmSZjgrjI59O14Lw5okMbAnmDKzankHQsxOrOnGc9c4wMVBLtLfG+p8dFbG3lt/PNS6ClVGq6nCIznkqlj6KM/wAq/OHspj73jNsx/FJIfXu5D/E1917fXvdcMvH69w4Hq4Kj82FfHPYZa6uKFvwW7n6tGv8AxGpWppff0hDvY+k3/oV2PsebPBrbyMo/8aSuN/pCD3rH0m/jDXV+xaTPCIh4SSj/AMRj/OnTjuqj3keV31EY5K+nb1yP41IrCWIMMHkarLmI7eZQ8lusSJIfdicuu6M36TWoYDX1GnfY6sk5h2F0ziO0XCXCPJrTOpYYw+uOU4wGGDGq8tWtuWlsdTxOw71CuF32OdWd/AoQR8jXCds5Z7TLNljLBNB3yDAcCGSRNa592RXRtJGxEr8uVRV5ZTyvOZoFRoTGIllkcgMImdmcKqHKEvhTkZCMeRUmwseGaMqS/ebEyK3xZzyV8hBsRpAPqSTmssezceiOSGDuRkMYI5GWORCNta7Rlx7p3BGxGTmuriTkcYOMY6D6VR7EmABknzPOs6VV9qWYWN2UJDi3l0kcwe7bGPPNEVSXcs1ybi3WPudBhWR2bBCtl3VVG6ZAUEsM6WPIg1NsuGaCwJYu3vGVXYZ1Fj8BJCgHIAGRv4k1U8N7NxNFFNDbJD8LiONiqyxkbCXRhGbBDZOfeGMkEk9bAmwJGk4xgch9KK9hi0jGSfMnelbKUQpSlApSlApSlArnLyTPGLZR92zuGP7UtsB/A/SujrlrX3uOTnpHYxIP25ZWP90fSiuppSlEKUrRfT6IpHHNUZvoCaDgPZ3cZu3I5S28knr/AK/elfykr6NXzX2fwd3cWA/HwcE+omVj/wCYa+lVItKUpVRwvtovNHCJR/tJI0/3wx/JDXGf0frbNxdyfhijX99mP/BXQe3pibK3QfeuMn9mOT/mqF7ALXTHeMcbvGPorn/iqda41f0hI/dsm8GlH1ER/lVx7CJ88MdfwXDj6rG38zWn282WuygcYytxj5NHJ/yioPsBkIS8jPING4/aDqf7gp04+t0pSqyVyvb5Qws4z9+7Ax5LDcMfyFdVXJ9qUL8Q4anT/Wn+Yg0D/wAw0WLLsTMX4bZMdybWHPr3a1dVzfs4fPCbLPSBV/c93+VdJRCtc6AqwPIgg/MVsrxhtQUHYCbVwuyJ/wDtox+6oH8q6CuX9mR/6ptQfuoU/cd1/lXUUK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32" name="Picture 4" descr="http://4.bp.blogspot.com/_dtZvNUI1qnk/TTglhmCnpAI/AAAAAAAAAPQ/6_P9MqbfK0I/s1600/Arbol.jpg"/>
          <p:cNvPicPr>
            <a:picLocks noChangeAspect="1" noChangeArrowheads="1"/>
          </p:cNvPicPr>
          <p:nvPr/>
        </p:nvPicPr>
        <p:blipFill>
          <a:blip r:embed="rId5" cstate="print"/>
          <a:srcRect l="16660"/>
          <a:stretch>
            <a:fillRect/>
          </a:stretch>
        </p:blipFill>
        <p:spPr bwMode="auto">
          <a:xfrm>
            <a:off x="2843808" y="3284984"/>
            <a:ext cx="2952328" cy="2988526"/>
          </a:xfrm>
          <a:prstGeom prst="rect">
            <a:avLst/>
          </a:prstGeom>
          <a:noFill/>
        </p:spPr>
      </p:pic>
      <p:sp>
        <p:nvSpPr>
          <p:cNvPr id="6" name="5 CuadroTexto"/>
          <p:cNvSpPr txBox="1"/>
          <p:nvPr/>
        </p:nvSpPr>
        <p:spPr>
          <a:xfrm>
            <a:off x="2411760" y="5934670"/>
            <a:ext cx="3515706" cy="923330"/>
          </a:xfrm>
          <a:prstGeom prst="rect">
            <a:avLst/>
          </a:prstGeom>
          <a:noFill/>
        </p:spPr>
        <p:txBody>
          <a:bodyPr wrap="none" rtlCol="0">
            <a:spAutoFit/>
          </a:bodyPr>
          <a:lstStyle/>
          <a:p>
            <a:r>
              <a:rPr lang="es-EC" sz="5400" b="1" dirty="0" smtClean="0">
                <a:solidFill>
                  <a:srgbClr val="FF5033"/>
                </a:solidFill>
                <a:latin typeface="Freestyle Script" pitchFamily="66" charset="0"/>
              </a:rPr>
              <a:t>MAPA MENTAL</a:t>
            </a:r>
            <a:endParaRPr lang="es-EC" sz="5400" b="1" dirty="0">
              <a:solidFill>
                <a:srgbClr val="FF5033"/>
              </a:solidFill>
              <a:latin typeface="Freestyle Script" pitchFamily="66" charset="0"/>
            </a:endParaRPr>
          </a:p>
        </p:txBody>
      </p:sp>
      <p:pic>
        <p:nvPicPr>
          <p:cNvPr id="22534" name="Picture 6" descr="http://www.neuronilla.com/neurored.gif"/>
          <p:cNvPicPr>
            <a:picLocks noChangeAspect="1" noChangeArrowheads="1" noCrop="1"/>
          </p:cNvPicPr>
          <p:nvPr/>
        </p:nvPicPr>
        <p:blipFill>
          <a:blip r:embed="rId6" cstate="print"/>
          <a:srcRect/>
          <a:stretch>
            <a:fillRect/>
          </a:stretch>
        </p:blipFill>
        <p:spPr bwMode="auto">
          <a:xfrm>
            <a:off x="6876256" y="1844824"/>
            <a:ext cx="1152128" cy="1240754"/>
          </a:xfrm>
          <a:prstGeom prst="rect">
            <a:avLst/>
          </a:prstGeom>
          <a:noFill/>
        </p:spPr>
      </p:pic>
      <p:sp>
        <p:nvSpPr>
          <p:cNvPr id="22536" name="AutoShape 8" descr="data:image/jpeg;base64,/9j/4AAQSkZJRgABAQAAAQABAAD/2wCEAAkGBxQSEhUUEhQVFBUVFRUWFBQWFBQUFhgWFBcWFxQYFhQYHSggGBolHBUVITEhJSkrLi4uFx8zODMsNygtLisBCgoKDg0OGxAQGywiHCQsLCwsLCwsLCwsLCwsLCwsLCwsLCwsLCwsLCwsLDcsMSwsLCwsLCwsLCw3NzcsKysrK//AABEIALEAgwMBIgACEQEDEQH/xAAcAAABBQEBAQAAAAAAAAAAAAAGAAEEBQcCAwj/xAA/EAABAgQDBgMFBQYGAwAAAAABAAIDBBEhBRIxBkFRYXGBByKREzJCscEUc6HR8DRScoKy8SMkYpKz4QgVFv/EABkBAAMBAQEAAAAAAAAAAAAAAAIDBAEFAP/EACMRAAICAgIBBQEBAAAAAAAAAAABAhEDIRIxQQQTIjJRcWH/2gAMAwEAAhEDEQA/AMSiapiU79VymgoWZJJJYaJFGzOxsWaNScjLXpUnkOCWyWzxiuzvHlBtzWrSMs+gAdlaLC1B/dIyZq0h8MNq2VspsJJwR5oec8XuH5r2/wDQwPhl4YHEAFF8rJ0bWz+g+tV5RKNPujsb+tUlzf6M4L8BWNg0EijocOh4tHzoChfHthobml0AmGRu95h7ahaPMzDXbjXeDoe6pZ6I1oqAenJasjXQLx34MSnpKJBdliAg7juI5FRalaXtDCY9mcDMB7zDfXeN4KCsSwxoGeEatOrTqOPVUxnYmUKKnMU+ZcpIwDrMUsxXKdaeOw7mUlyElhlCfqmXT9VwvHkesvBLzQIqwjAalrWtzPO8iwXls5htBmI3VJ5Xygei1fZHA8jA548zhX+Fu5qlz5uOkW4MKfyZ7YPgghww0C/HmrOHhpVtDhUXsGqB/wClZQuw+JqIh9VGmZGKb+0r1H1RK9ijRm2Q7CVAbHlogOtv1wVfNucNa3HZF0xCrqqXEINbblsZtGuKYJRhfSjaG3XhyQ9PQMmhqK376FFE9La/qyHZhm6tRcdjZW4pWS5cYMT0vcuA6hQURfZXDM0i4/HgqSah0dyNwrEyBqjwSTlMiMOgE6YJLDB36qXg8n7aK1nHXsoj9UYeGsj7SLEJ+FrQOrifyQzdKwoK2kHGAYKHNApQFwPYH8gFoMEAaKuw2WDW1G8U7BWcIVXJySt2daCpEhi9GpobF7sYsijJM8YgUaMFZRoOiixIK2UWZGSKaYhAqnneSIJhtFRzoSmPgCeItNSDpSx390KPFXFGs9DB1QfNNpEKrwysHLEQcDQO6V5b69NUPYzKFtdLO3XG+4V3Ecoc75mGvQ/jQ+irgzn5oAwnJSIomVBKdBJIJLxgn6rSPC6DSFEcNXRA3s1oI/qKzh2q1fwmlwZcneIxJ4e6APkk5/oxuD7o0yDDo0DhZS4DF4wtymw20XJOpej1gqe1oUOCOylhvP5KjGTzPKIVEjlSnsUWIyoWSNiQJoqhxAc+yJIkEf3VPi0O3ZTyRTBglNjr6ISnoPm6IxnGVIA+VEP40yleidhdMLJtA3FeokR9bKTMKIdey6ETn5SkmhRxXkvee949lHTyM7CSYJ1hg7tVtXhLKlsg5370UkX3AALFnar6A8OIQZh7BUG2ag3VvQpWZ6obgTuwllirCGVWywU2GSeS5aWzot6JsFwUoOFNUNz+JCGOf64KqhY28nzGnVH7nEH23IMYsULx9oL+qpoc/mHNKPMZT1qheQJY6LKajtAqShyexSGTTMK8BqhrabaoA5WGpQvISsxMEub5W73uJA504oowctvSDpRQbRXQ3E5TfqPkhjaQc6/JWEh9maMgjw3PGoa69ehKpccigWa4ltwQdx5jcjhH5GN6B6Y1UOMb9FMeokVt1dEkn0Roha0EltSVWx20caaaqXOe6Obiokwb9KD0TUTz/DgJJwkvCh3arbPC+drLwzyMJ3J0MnLXs4LEnLSfCDERWNLuIvlis41b5X07Fp7JHqV8LXgo9K1yp+TXWmhFOykxGHTd86rxhmrm8wp8xAzNpmLQdaWPruXPvbLHrsGsbxiHLNJbCMZ41pdrK73uGnQXQ3gOMRZ0veQPI52XLma0gGlQ0gVB1vdaC+WhtYWkNykXqKgjmqYQRDqJeGGg76ZRXvdG3HjvsKPLlro8MGY9zqhvl+KlgOoKnbTw6QS5ouAadlYSEFzGeY3O6lP1qlPwM0Oh0ulKOguXyMLkcPfMTFDpU1uBU8KnRa9s9hIgwzmy5spa3LR2UEUq3g7mhIw2w4jsoFzpz3EIugx6tA303WTPeto2ePX9An/40Q4740aNmDnFzjS5POooFQzMn7aORBafZ0y1Jca03ly0Saw1z/iceVj807cKbBGdxcXAGjc3lA6byi99vbBWKMVSM6xjB/ZNFvyQvM1oaa0KOdp5mrTuvcbiDvb+SB4hv6/JU4JNq2KzRrRWx9AeAJ9bD5KCSp+IWHeg7KAqkQT7OgkmCdaAJ+qsNn8TMtMQ4w+BwJHFvxDuKqufqkFjVqjYuqaPqSSIcGOaatFKHi1wqD6UVwCgPwrxX7RJNB96CfZOJ30ALfwIR01y5Eo8ZUdXlySaHiS4N7+pTQ4IF6VPMk/gpDYwoqXFsYDBbVbJxRkYyk6LCK6qizkT/DK85aPVgJ1peq6nYjfZa3+iG7GJVQBYnMtgkvpV19ym7MYr7cOB8rhTyngdCh3ajFWMiEWNAaj/ALVDIY65szDew2FA4cQSLIo4XKNjZzS0bHDNFV4tHqOymPmw5gPEIZxqao090mrdGxXkDNoZurso0+qH4nvBTJuLmcVXzcTKKrq440qIMsrdkPFz5h007qAu48UuNSvNP8EUnbs6CdIJLwAz0wKd6YLTyC/w/wBsDIvc14JgxCM4GrXCweOxuOS31sQ1A3U1XypVfRew2K/aZKG+tXBoa7+Jlj8lB6qC+yLPTZH9S6xKfbCaS4gIfwxjpqLmIPs2m5NgTwHFSZ/DDFiCK7zNZozdfU04qa6YitoGQ6t4AsFB0JUWmXxlXRIxaQZFABzCm9rnNNuhuqjGJCK1lIT6W+LzfipB2ghh/s3FwefgLHV7Wv2XMxisNzg3LELgaZcjteFKaotBJSMnxbZqZzF0QVvrVLDsKLTmduR7jeMRHNd7KWeQz3i4U3V0OpogXFsSj1I9llIpYa0OiqjOclXgDjCLt9hhIYmPZ0c4U+XNec7ALszHXJBLedBcIOwFkYvNQAKVvenOnFaBNQhCgQnuu4eZzjzFCkThwlo1TtGXzjMriqvET5CrPE42eI524lU+Iut3XSh0c/K+yuKSRSTCU6CdME60wZ65XTiuVhqEj3wr2lEvGMGI6kOMRQnQRNB6ig7BAScFBOCnGmFCTi7R9U527tD80pThzqs78O9sPtDPYxj/AIrBqfjbpXqN60CVi3XKnFxlTOlCSatHUzCbna6gDh7rt44r3fFcHFwYHAkEUoDUAg/T0XUxDDgqGeMQWB+i9dDaU+yRicWIWOAa1oca1c6+lPdAQRiseHCZTUgUqRc00ryVlPvi0pmJ9UNTGDxYrr7zYI4tN7GxgoLXY2z7s2ZzrCoLjyFyr7aqZ/ybSNSPmo05hYl4FNCdUN4rjedmQ6DTojjHnK0Km6WwcjO4qBPsOVrqeUkivMAfQqU4lzgBvNAOqvsSkGiVc391pdX/AFC66F0c2e7AgpJFJEIOgkkEl4wZ+qZO7VMvGoSSRSC8eL7YmK5s7LhgqXxGw6aVEQ5frXstzkZktNHbt/5rHfDKTz4jLcoof/sBd9At32iwvLEzN0fVw67wVH6qG0yr00+4smy78zbJjLA+8K+qH5XEzCNHVorRuMCliOSlr9LFY8xJsGjR+uqrIjWsNTSnZek7i7QNUGY7tKBUN8x4BDw5OkNTpbFt1iwDMtak1A+qzKI4k1VliUdzzWIeg4Lxk5bMau03BdDDD24kWafN14JWByl87h/CPqrDHogEu/m0j1TwbKq2qmqMDN5NewRrbES0gVKSSSaIOgnTtSXjDh6ZdOCVFtHhqL0Y1MAvWE1EkY2aL4KyubEGmnuw3u/Cn1X0HNSoiMynseaxPwGgAzUZ37sEU/mcAt1Yk5NuhkHS0BM3JXLXAW5IZxjAXawnFnQlHm107Ly8MRI0VkKtm5j7x4AC5WVT/iPAccrBFI/eytA9HOB/BRvDNPSL4ZYtW3RTzstGaaEufTmaKlmjEFgMvQU9StVwvCzM5ctC14Ja/wCF3V4r6a6q6Hh/BF4tIp3NpSGP5fi7osTk/BuWcEuzCZbDHvvQkcdysWSTgthm8BYNGgdAh+dwMbqKh2S8gCMKmqDcamM8Q8BYLU8YwwQ4bnGwDSSeQFSshjOzEnjdFBC5yPNOEl00JguzoBJdhJeoXYxTBJJEjTti94OqSS1GM13wH/aJn7qH/WVtgSSSJ/YbHow7/wAgv2qV+4if8gWXwPeSST8fQvKbv4Y/sjPvvqtJiaJJKOPb/pQ/BSz6HJzVJJGYgR22/ZY33bljD9UySbHoCfZyF2EySIBnoEkkl4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38" name="Picture 10" descr="http://www.creativethinkingwith.com/images/TonyBuzan-CreativeThinking.jpg"/>
          <p:cNvPicPr>
            <a:picLocks noChangeAspect="1" noChangeArrowheads="1"/>
          </p:cNvPicPr>
          <p:nvPr/>
        </p:nvPicPr>
        <p:blipFill>
          <a:blip r:embed="rId7" cstate="print"/>
          <a:srcRect/>
          <a:stretch>
            <a:fillRect/>
          </a:stretch>
        </p:blipFill>
        <p:spPr bwMode="auto">
          <a:xfrm>
            <a:off x="3851920" y="2132856"/>
            <a:ext cx="1008112" cy="1364640"/>
          </a:xfrm>
          <a:prstGeom prst="rect">
            <a:avLst/>
          </a:prstGeom>
          <a:noFill/>
        </p:spPr>
      </p:pic>
      <p:sp>
        <p:nvSpPr>
          <p:cNvPr id="10" name="9 CuadroTexto"/>
          <p:cNvSpPr txBox="1"/>
          <p:nvPr/>
        </p:nvSpPr>
        <p:spPr>
          <a:xfrm>
            <a:off x="2721001" y="1196752"/>
            <a:ext cx="3219151" cy="523220"/>
          </a:xfrm>
          <a:prstGeom prst="rect">
            <a:avLst/>
          </a:prstGeom>
          <a:noFill/>
        </p:spPr>
        <p:txBody>
          <a:bodyPr wrap="none" rtlCol="0">
            <a:spAutoFit/>
          </a:bodyPr>
          <a:lstStyle/>
          <a:p>
            <a:r>
              <a:rPr lang="es-EC" sz="2800" dirty="0" smtClean="0">
                <a:solidFill>
                  <a:schemeClr val="accent4">
                    <a:lumMod val="75000"/>
                  </a:schemeClr>
                </a:solidFill>
                <a:latin typeface="Freestyle Script" pitchFamily="66" charset="0"/>
              </a:rPr>
              <a:t>ALFABETIZACIÓN MENTAL</a:t>
            </a:r>
            <a:endParaRPr lang="es-EC" sz="2800" dirty="0">
              <a:solidFill>
                <a:schemeClr val="accent4">
                  <a:lumMod val="75000"/>
                </a:schemeClr>
              </a:solidFill>
              <a:latin typeface="Freestyle Script" pitchFamily="66" charset="0"/>
            </a:endParaRPr>
          </a:p>
        </p:txBody>
      </p:sp>
      <p:sp>
        <p:nvSpPr>
          <p:cNvPr id="11" name="10 CuadroTexto"/>
          <p:cNvSpPr txBox="1"/>
          <p:nvPr/>
        </p:nvSpPr>
        <p:spPr>
          <a:xfrm>
            <a:off x="2961082" y="476672"/>
            <a:ext cx="2895344" cy="523220"/>
          </a:xfrm>
          <a:prstGeom prst="rect">
            <a:avLst/>
          </a:prstGeom>
          <a:noFill/>
        </p:spPr>
        <p:txBody>
          <a:bodyPr wrap="none" rtlCol="0">
            <a:spAutoFit/>
          </a:bodyPr>
          <a:lstStyle/>
          <a:p>
            <a:r>
              <a:rPr lang="es-EC" sz="2800" dirty="0" smtClean="0">
                <a:solidFill>
                  <a:schemeClr val="accent4">
                    <a:lumMod val="75000"/>
                  </a:schemeClr>
                </a:solidFill>
                <a:latin typeface="Freestyle Script" pitchFamily="66" charset="0"/>
              </a:rPr>
              <a:t>PROCESOS COGNITIVOS</a:t>
            </a:r>
            <a:endParaRPr lang="es-EC" sz="2800" dirty="0">
              <a:solidFill>
                <a:schemeClr val="accent4">
                  <a:lumMod val="75000"/>
                </a:schemeClr>
              </a:solidFill>
              <a:latin typeface="Freestyle Script" pitchFamily="66" charset="0"/>
            </a:endParaRPr>
          </a:p>
        </p:txBody>
      </p:sp>
      <p:sp>
        <p:nvSpPr>
          <p:cNvPr id="12" name="11 CuadroTexto"/>
          <p:cNvSpPr txBox="1"/>
          <p:nvPr/>
        </p:nvSpPr>
        <p:spPr>
          <a:xfrm>
            <a:off x="6006627" y="5705872"/>
            <a:ext cx="2702984" cy="523220"/>
          </a:xfrm>
          <a:prstGeom prst="rect">
            <a:avLst/>
          </a:prstGeom>
          <a:noFill/>
        </p:spPr>
        <p:txBody>
          <a:bodyPr wrap="none" rtlCol="0">
            <a:spAutoFit/>
          </a:bodyPr>
          <a:lstStyle/>
          <a:p>
            <a:r>
              <a:rPr lang="es-EC" sz="2800" dirty="0" smtClean="0">
                <a:solidFill>
                  <a:schemeClr val="accent4">
                    <a:lumMod val="75000"/>
                  </a:schemeClr>
                </a:solidFill>
                <a:latin typeface="Freestyle Script" pitchFamily="66" charset="0"/>
              </a:rPr>
              <a:t>Un aprendizaje lleva a otro</a:t>
            </a:r>
            <a:endParaRPr lang="es-EC" sz="2800" dirty="0">
              <a:solidFill>
                <a:schemeClr val="accent4">
                  <a:lumMod val="75000"/>
                </a:schemeClr>
              </a:solidFill>
              <a:latin typeface="Freestyle Script" pitchFamily="66" charset="0"/>
            </a:endParaRPr>
          </a:p>
        </p:txBody>
      </p:sp>
      <p:sp>
        <p:nvSpPr>
          <p:cNvPr id="13" name="12 CuadroTexto"/>
          <p:cNvSpPr txBox="1"/>
          <p:nvPr/>
        </p:nvSpPr>
        <p:spPr>
          <a:xfrm>
            <a:off x="261290" y="2060848"/>
            <a:ext cx="3039615" cy="3477875"/>
          </a:xfrm>
          <a:prstGeom prst="rect">
            <a:avLst/>
          </a:prstGeom>
          <a:noFill/>
        </p:spPr>
        <p:txBody>
          <a:bodyPr wrap="none" rtlCol="0">
            <a:spAutoFit/>
          </a:bodyPr>
          <a:lstStyle/>
          <a:p>
            <a:pPr>
              <a:buFont typeface="Wingdings" pitchFamily="2" charset="2"/>
              <a:buChar char="ü"/>
            </a:pPr>
            <a:r>
              <a:rPr lang="es-EC" sz="2000" dirty="0" smtClean="0">
                <a:solidFill>
                  <a:schemeClr val="accent4">
                    <a:lumMod val="75000"/>
                  </a:schemeClr>
                </a:solidFill>
                <a:latin typeface="Freestyle Script" pitchFamily="66" charset="0"/>
              </a:rPr>
              <a:t>MEMORIZACIÓN </a:t>
            </a:r>
          </a:p>
          <a:p>
            <a:pPr>
              <a:buFont typeface="Wingdings" pitchFamily="2" charset="2"/>
              <a:buChar char="ü"/>
            </a:pPr>
            <a:r>
              <a:rPr lang="es-EC" sz="2000" dirty="0" smtClean="0">
                <a:solidFill>
                  <a:schemeClr val="accent4">
                    <a:lumMod val="75000"/>
                  </a:schemeClr>
                </a:solidFill>
                <a:latin typeface="Freestyle Script" pitchFamily="66" charset="0"/>
              </a:rPr>
              <a:t>ORGANIZACIÓN</a:t>
            </a:r>
          </a:p>
          <a:p>
            <a:pPr>
              <a:buFont typeface="Wingdings" pitchFamily="2" charset="2"/>
              <a:buChar char="ü"/>
            </a:pPr>
            <a:r>
              <a:rPr lang="es-EC" sz="2000" dirty="0" smtClean="0">
                <a:solidFill>
                  <a:schemeClr val="accent4">
                    <a:lumMod val="75000"/>
                  </a:schemeClr>
                </a:solidFill>
                <a:latin typeface="Freestyle Script" pitchFamily="66" charset="0"/>
              </a:rPr>
              <a:t>REPRESENTACIÓN</a:t>
            </a:r>
          </a:p>
          <a:p>
            <a:pPr>
              <a:buFont typeface="Wingdings" pitchFamily="2" charset="2"/>
              <a:buChar char="ü"/>
            </a:pPr>
            <a:r>
              <a:rPr lang="es-EC" sz="2000" dirty="0" smtClean="0">
                <a:solidFill>
                  <a:schemeClr val="accent4">
                    <a:lumMod val="75000"/>
                  </a:schemeClr>
                </a:solidFill>
                <a:latin typeface="Freestyle Script" pitchFamily="66" charset="0"/>
              </a:rPr>
              <a:t>IMAGINACIÓN</a:t>
            </a:r>
          </a:p>
          <a:p>
            <a:pPr>
              <a:buFont typeface="Wingdings" pitchFamily="2" charset="2"/>
              <a:buChar char="ü"/>
            </a:pPr>
            <a:r>
              <a:rPr lang="es-EC" sz="2000" dirty="0" smtClean="0">
                <a:solidFill>
                  <a:schemeClr val="accent4">
                    <a:lumMod val="75000"/>
                  </a:schemeClr>
                </a:solidFill>
                <a:latin typeface="Freestyle Script" pitchFamily="66" charset="0"/>
              </a:rPr>
              <a:t>CREATIVIDAD</a:t>
            </a:r>
          </a:p>
          <a:p>
            <a:pPr>
              <a:buFont typeface="Wingdings" pitchFamily="2" charset="2"/>
              <a:buChar char="ü"/>
            </a:pPr>
            <a:r>
              <a:rPr lang="es-EC" sz="2000" dirty="0" smtClean="0">
                <a:solidFill>
                  <a:schemeClr val="accent4">
                    <a:lumMod val="75000"/>
                  </a:schemeClr>
                </a:solidFill>
                <a:latin typeface="Freestyle Script" pitchFamily="66" charset="0"/>
              </a:rPr>
              <a:t>ASIMILACIÓN</a:t>
            </a:r>
          </a:p>
          <a:p>
            <a:pPr>
              <a:buFont typeface="Wingdings" pitchFamily="2" charset="2"/>
              <a:buChar char="ü"/>
            </a:pPr>
            <a:r>
              <a:rPr lang="es-EC" sz="2000" dirty="0" smtClean="0">
                <a:solidFill>
                  <a:schemeClr val="accent4">
                    <a:lumMod val="75000"/>
                  </a:schemeClr>
                </a:solidFill>
                <a:latin typeface="Freestyle Script" pitchFamily="66" charset="0"/>
              </a:rPr>
              <a:t>SEGURIDAD</a:t>
            </a:r>
          </a:p>
          <a:p>
            <a:pPr>
              <a:buFont typeface="Wingdings" pitchFamily="2" charset="2"/>
              <a:buChar char="ü"/>
            </a:pPr>
            <a:r>
              <a:rPr lang="es-EC" sz="2000" dirty="0" smtClean="0">
                <a:solidFill>
                  <a:schemeClr val="accent4">
                    <a:lumMod val="75000"/>
                  </a:schemeClr>
                </a:solidFill>
                <a:latin typeface="Freestyle Script" pitchFamily="66" charset="0"/>
              </a:rPr>
              <a:t>APRENDIZAJES SIGNIFICATIVOS</a:t>
            </a:r>
          </a:p>
          <a:p>
            <a:pPr>
              <a:buFont typeface="Wingdings" pitchFamily="2" charset="2"/>
              <a:buChar char="ü"/>
            </a:pPr>
            <a:r>
              <a:rPr lang="es-EC" sz="2000" dirty="0" smtClean="0">
                <a:solidFill>
                  <a:schemeClr val="accent4">
                    <a:lumMod val="75000"/>
                  </a:schemeClr>
                </a:solidFill>
                <a:latin typeface="Freestyle Script" pitchFamily="66" charset="0"/>
              </a:rPr>
              <a:t>AMPLIA </a:t>
            </a:r>
            <a:r>
              <a:rPr lang="es-EC" sz="2000" dirty="0" smtClean="0">
                <a:solidFill>
                  <a:schemeClr val="accent4">
                    <a:lumMod val="75000"/>
                  </a:schemeClr>
                </a:solidFill>
                <a:latin typeface="Freestyle Script" pitchFamily="66" charset="0"/>
              </a:rPr>
              <a:t>CONOCIMIENTOS</a:t>
            </a:r>
            <a:endParaRPr lang="es-EC" sz="2000" dirty="0" smtClean="0">
              <a:solidFill>
                <a:schemeClr val="accent4">
                  <a:lumMod val="75000"/>
                </a:schemeClr>
              </a:solidFill>
              <a:latin typeface="Freestyle Script" pitchFamily="66" charset="0"/>
            </a:endParaRPr>
          </a:p>
          <a:p>
            <a:pPr>
              <a:buFont typeface="Wingdings" pitchFamily="2" charset="2"/>
              <a:buChar char="ü"/>
            </a:pPr>
            <a:r>
              <a:rPr lang="es-EC" sz="2000" dirty="0" smtClean="0">
                <a:solidFill>
                  <a:schemeClr val="accent4">
                    <a:lumMod val="75000"/>
                  </a:schemeClr>
                </a:solidFill>
                <a:latin typeface="Freestyle Script" pitchFamily="66" charset="0"/>
              </a:rPr>
              <a:t>TOMA DECISIONES</a:t>
            </a:r>
          </a:p>
          <a:p>
            <a:pPr>
              <a:buFont typeface="Wingdings" pitchFamily="2" charset="2"/>
              <a:buChar char="ü"/>
            </a:pPr>
            <a:r>
              <a:rPr lang="es-EC" sz="2000" dirty="0" smtClean="0">
                <a:solidFill>
                  <a:schemeClr val="accent4">
                    <a:lumMod val="75000"/>
                  </a:schemeClr>
                </a:solidFill>
                <a:latin typeface="Freestyle Script" pitchFamily="66" charset="0"/>
              </a:rPr>
              <a:t>ENCONTRAR IDEA CENTRAL</a:t>
            </a:r>
          </a:p>
        </p:txBody>
      </p:sp>
      <p:cxnSp>
        <p:nvCxnSpPr>
          <p:cNvPr id="15" name="14 Forma"/>
          <p:cNvCxnSpPr>
            <a:stCxn id="13" idx="3"/>
            <a:endCxn id="13" idx="0"/>
          </p:cNvCxnSpPr>
          <p:nvPr/>
        </p:nvCxnSpPr>
        <p:spPr>
          <a:xfrm flipH="1" flipV="1">
            <a:off x="1781098" y="2060848"/>
            <a:ext cx="1519807" cy="1738938"/>
          </a:xfrm>
          <a:prstGeom prst="curvedConnector4">
            <a:avLst>
              <a:gd name="adj1" fmla="val -15041"/>
              <a:gd name="adj2" fmla="val 113146"/>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curvado"/>
          <p:cNvCxnSpPr>
            <a:stCxn id="22534" idx="3"/>
            <a:endCxn id="35" idx="0"/>
          </p:cNvCxnSpPr>
          <p:nvPr/>
        </p:nvCxnSpPr>
        <p:spPr>
          <a:xfrm flipH="1">
            <a:off x="7427825" y="2465201"/>
            <a:ext cx="600559" cy="1755887"/>
          </a:xfrm>
          <a:prstGeom prst="curvedConnector4">
            <a:avLst>
              <a:gd name="adj1" fmla="val -38065"/>
              <a:gd name="adj2" fmla="val 67666"/>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cxnSp>
        <p:nvCxnSpPr>
          <p:cNvPr id="20" name="19 Forma"/>
          <p:cNvCxnSpPr>
            <a:stCxn id="35" idx="2"/>
            <a:endCxn id="12" idx="0"/>
          </p:cNvCxnSpPr>
          <p:nvPr/>
        </p:nvCxnSpPr>
        <p:spPr>
          <a:xfrm rot="5400000">
            <a:off x="6912190" y="5190237"/>
            <a:ext cx="961564" cy="69706"/>
          </a:xfrm>
          <a:prstGeom prst="curvedConnector3">
            <a:avLst>
              <a:gd name="adj1" fmla="val 50000"/>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a:stCxn id="22538" idx="0"/>
            <a:endCxn id="10" idx="2"/>
          </p:cNvCxnSpPr>
          <p:nvPr/>
        </p:nvCxnSpPr>
        <p:spPr>
          <a:xfrm rot="16200000" flipV="1">
            <a:off x="4136835" y="1913714"/>
            <a:ext cx="412884" cy="25399"/>
          </a:xfrm>
          <a:prstGeom prst="curvedConnector3">
            <a:avLst>
              <a:gd name="adj1" fmla="val 50000"/>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curvado"/>
          <p:cNvCxnSpPr>
            <a:stCxn id="10" idx="3"/>
            <a:endCxn id="11" idx="3"/>
          </p:cNvCxnSpPr>
          <p:nvPr/>
        </p:nvCxnSpPr>
        <p:spPr>
          <a:xfrm flipH="1" flipV="1">
            <a:off x="5856426" y="738282"/>
            <a:ext cx="83726" cy="720080"/>
          </a:xfrm>
          <a:prstGeom prst="curvedConnector3">
            <a:avLst>
              <a:gd name="adj1" fmla="val -273033"/>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084168" y="836712"/>
            <a:ext cx="2160240" cy="461665"/>
          </a:xfrm>
          <a:prstGeom prst="rect">
            <a:avLst/>
          </a:prstGeom>
          <a:noFill/>
        </p:spPr>
        <p:txBody>
          <a:bodyPr wrap="square" rtlCol="0">
            <a:spAutoFit/>
          </a:bodyPr>
          <a:lstStyle/>
          <a:p>
            <a:pPr algn="ctr"/>
            <a:r>
              <a:rPr lang="es-EC" sz="2400" dirty="0" smtClean="0">
                <a:latin typeface="Freestyle Script" pitchFamily="66" charset="0"/>
              </a:rPr>
              <a:t>Cerebro – re aprende</a:t>
            </a:r>
            <a:endParaRPr lang="es-EC" sz="2400" dirty="0">
              <a:latin typeface="Freestyle Script" pitchFamily="66" charset="0"/>
            </a:endParaRPr>
          </a:p>
        </p:txBody>
      </p:sp>
      <p:sp>
        <p:nvSpPr>
          <p:cNvPr id="34" name="33 CuadroTexto"/>
          <p:cNvSpPr txBox="1"/>
          <p:nvPr/>
        </p:nvSpPr>
        <p:spPr>
          <a:xfrm>
            <a:off x="7452320" y="3212976"/>
            <a:ext cx="1080120" cy="461665"/>
          </a:xfrm>
          <a:prstGeom prst="rect">
            <a:avLst/>
          </a:prstGeom>
          <a:noFill/>
        </p:spPr>
        <p:txBody>
          <a:bodyPr wrap="square" rtlCol="0">
            <a:spAutoFit/>
          </a:bodyPr>
          <a:lstStyle/>
          <a:p>
            <a:pPr algn="ctr"/>
            <a:r>
              <a:rPr lang="es-EC" sz="2400" dirty="0" smtClean="0">
                <a:latin typeface="Freestyle Script" pitchFamily="66" charset="0"/>
              </a:rPr>
              <a:t>Expresión</a:t>
            </a:r>
            <a:endParaRPr lang="es-EC" sz="2400" dirty="0">
              <a:latin typeface="Freestyle Script" pitchFamily="66" charset="0"/>
            </a:endParaRPr>
          </a:p>
        </p:txBody>
      </p:sp>
      <p:sp>
        <p:nvSpPr>
          <p:cNvPr id="35" name="34 CuadroTexto"/>
          <p:cNvSpPr txBox="1"/>
          <p:nvPr/>
        </p:nvSpPr>
        <p:spPr>
          <a:xfrm>
            <a:off x="5711650" y="4221088"/>
            <a:ext cx="3432350" cy="523220"/>
          </a:xfrm>
          <a:prstGeom prst="rect">
            <a:avLst/>
          </a:prstGeom>
          <a:noFill/>
        </p:spPr>
        <p:txBody>
          <a:bodyPr wrap="none" rtlCol="0">
            <a:spAutoFit/>
          </a:bodyPr>
          <a:lstStyle/>
          <a:p>
            <a:r>
              <a:rPr lang="es-EC" sz="2800" dirty="0" smtClean="0">
                <a:solidFill>
                  <a:schemeClr val="accent4">
                    <a:lumMod val="75000"/>
                  </a:schemeClr>
                </a:solidFill>
                <a:latin typeface="Freestyle Script" pitchFamily="66" charset="0"/>
              </a:rPr>
              <a:t>PENSAMIENTO IRRADIANTE</a:t>
            </a:r>
            <a:endParaRPr lang="es-EC" sz="2800" dirty="0">
              <a:solidFill>
                <a:schemeClr val="accent4">
                  <a:lumMod val="75000"/>
                </a:schemeClr>
              </a:solidFill>
              <a:latin typeface="Freestyle Script" pitchFamily="66" charset="0"/>
            </a:endParaRPr>
          </a:p>
        </p:txBody>
      </p:sp>
      <p:cxnSp>
        <p:nvCxnSpPr>
          <p:cNvPr id="36" name="35 Conector curvado"/>
          <p:cNvCxnSpPr/>
          <p:nvPr/>
        </p:nvCxnSpPr>
        <p:spPr>
          <a:xfrm flipV="1">
            <a:off x="4499992" y="2348881"/>
            <a:ext cx="2448273" cy="1224135"/>
          </a:xfrm>
          <a:prstGeom prst="curvedConnector3">
            <a:avLst>
              <a:gd name="adj1" fmla="val 50000"/>
            </a:avLst>
          </a:prstGeom>
          <a:ln w="38100">
            <a:solidFill>
              <a:srgbClr val="FF5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332656"/>
            <a:ext cx="2126039" cy="647189"/>
          </a:xfrm>
          <a:prstGeom prst="rect">
            <a:avLst/>
          </a:prstGeom>
          <a:noFill/>
          <a:ln w="9525">
            <a:noFill/>
            <a:miter lim="800000"/>
            <a:headEnd/>
            <a:tailEnd/>
          </a:ln>
        </p:spPr>
      </p:pic>
      <p:sp>
        <p:nvSpPr>
          <p:cNvPr id="4" name="3 Rectángulo"/>
          <p:cNvSpPr/>
          <p:nvPr/>
        </p:nvSpPr>
        <p:spPr>
          <a:xfrm>
            <a:off x="3639693" y="3244334"/>
            <a:ext cx="4573688" cy="1569660"/>
          </a:xfrm>
          <a:prstGeom prst="rect">
            <a:avLst/>
          </a:prstGeom>
        </p:spPr>
        <p:txBody>
          <a:bodyPr wrap="none">
            <a:spAutoFit/>
          </a:bodyPr>
          <a:lstStyle/>
          <a:p>
            <a:r>
              <a:rPr lang="es-EC" sz="9600" dirty="0" smtClean="0">
                <a:latin typeface="Freestyle Script" pitchFamily="66" charset="0"/>
              </a:rPr>
              <a:t>Test </a:t>
            </a:r>
            <a:r>
              <a:rPr lang="es-EC" sz="9600" dirty="0" err="1" smtClean="0">
                <a:latin typeface="Freestyle Script" pitchFamily="66" charset="0"/>
              </a:rPr>
              <a:t>Wppsi</a:t>
            </a:r>
            <a:r>
              <a:rPr lang="es-EC" sz="9600" dirty="0" smtClean="0">
                <a:latin typeface="Freestyle Script" pitchFamily="66" charset="0"/>
              </a:rPr>
              <a:t>…</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288718" cy="696710"/>
          </a:xfrm>
          <a:prstGeom prst="rect">
            <a:avLst/>
          </a:prstGeom>
          <a:noFill/>
          <a:ln w="9525">
            <a:noFill/>
            <a:miter lim="800000"/>
            <a:headEnd/>
            <a:tailEnd/>
          </a:ln>
        </p:spPr>
      </p:pic>
      <p:sp>
        <p:nvSpPr>
          <p:cNvPr id="20482" name="AutoShape 2" descr="data:image/jpeg;base64,/9j/4AAQSkZJRgABAQAAAQABAAD/2wCEAAkGBxQSEhQUExQVFRUXFhcWFBUXGBcWFxcXFxgWFxcXFBUYHCggGBolHBUXITEhJSkrLi4uFx8zODMsNygtLiwBCgoKDg0OGhAQGywkHyYvLywsLCwsLCwsLCwsLCwsLCwsLDQsLCwsLCwsLCwsLCwsLCwsLCwsLCwsLCwsLCwsL//AABEIALwBDAMBIgACEQEDEQH/xAAcAAABBQEBAQAAAAAAAAAAAAADAgQFBgcBAAj/xABJEAABAwEEBgcDCQUHAwUAAAABAAIRAwQSITEFBkFRYZEicYGhscHREzLwBxQjQlJTYpLhFRYzgrIkNENjcsLxc6LiVIOT0tP/xAAZAQACAwEAAAAAAAAAAAAAAAABBAACAwX/xAApEQACAgEDBAICAgMBAAAAAAAAAQIRAwQSIRMxQVEUIjJhcaEzgeEj/9oADAMBAAIRAxEAPwDN6mhiDgZG4jFShsjqcDPCEqo7Ec0oVCcJWOnbcbkKZZt8DapZ9rTdPd2hNhpF7DtI/D6JxpJ7oAGW0+S7oWhLpOTR3rZIzvyyPsulQxziGuJPUOKBXruq1L7sMgANgT3SbhVr4QIAHWU4p2BoM+aWzZtv1H9PhjJKdHm0uJ7ks0hvKL7NdulI2PkdUYOPNcawI9SmktpqyfBWhTWhLDQuAJbG8FWy1HRTG5LbRG7xXWsSrnEKWA57EbkipQadnijXTw5rjmH4hRMg0NlbOIwQqljadmG6TCeOaUk0z8T6K29+wbUMvmjB9WEh9lZu709fSKDVpkAncJRU37A4oktAWFloe5tVt660EGSDidpaVMu1Us+xrh1Od5lQ/wAn9pv1a2EQxve4q7vwBO4E8k3zX2MPPBTbfoKyslpdUvRMAgx1yICY0aFBuAq1mHZLL0ncLvigU7T7W+8gucXOMwSQD7oA3QNu5La1rW5uGEwQRjOMbFk506GI4otD+nYw83W2og7nUy09knFdt2h6tFhf7a8BGEQccMDKZVbU2M5HHrnBWGg51WwXjiYjecHCO2FWEpStGc4KPJAUGucwlxJ3KNttnU82mQLonkR4hNK1kccMufkFXZkTug7oVVlcfQMpJs5Uy6wu4fmb5lDdZiN3Meq3U5LwZbIkcx9z3WAcZJ8V51seRHwOpPnWQxMYIZsp3FHqPygbEMmmDMIotZ483eqduoofsuCr1f0R4grLQ5kB4I4p3Tt7d4UjpCxB7YGYyUHUsRGYKKzeyktMpdh5bLewtDZGBxMhDqaVa1lyliTm6MOvimzLH+Ep3Q0YTwV3qlRRaJXyxpYLPJHMnzU0AlULMGDCetKLTxSM5bmPxjSpA13sShT60r2I481mWGtZnBcbYnkSGOIOIIGaeGgOPMq22ShFOmPwt8AtsMN9lJz2opYsFT7p/wCX9Er9n1tlN/JXwsXQ1b/HRn1WUcaOrfdu5JTdHVhiabh2K8Qk1hgp8eIOqynN0ZVnGm5eOjKv3Z44R3q5kJMKfHiTqsqY0S6PcKQ7RLhPQPJW6EhwU+OidRlDtVnIjolo3nBNa1M3TgcirFrF/CZjHSGPYVTdL1CKZ6RxPcs+mlJIuptxsk/kzP01Yf5Y/qWiubIhZx8mI/tFT/pf7mrS4TUu5hEzqz6KrWd72O6MkezqwHNIBJynDDZxT+uC4G64DiYIO/AHBTGsdrlhptiT9Y7CCMvBVN9StiBTAJ94gZ96Xk02O4VuRy0UGudAEuMCm3e6Yy3K5VLK6jZ6bOoP6yJPZIUZqufZn6RgLz9fCWswwiMp47VatIUr1J3VI7MUce1q0ZZnboHonR9N1NpNMOMTjnmZxT4aHonOmOZ9UHVx00xwJHgfNSVWZgEcp37bwTKtoVaGjtHWduBYzt/VCtGh6Lx7rcDgWgcipKQYkTy9V1kZARy8lagEKNW6YyMfytSXavDY/wD7f1U+Wob2unDLsQ2oNsplq1LLnFwrDEzBacOrH4lVO02Use5piWkjktfurOdZLOW2mphmQeYBSufGlyjbFK+GJvY7EGu8AEmPNKCBagDDTgDmsoLdJIvJ7VZHDSuONGqOwHzS/wBsD7qr+Ueqet0f9h/Z/wAIZwweB1x5p34uMW68hm7TH+XV/KvM0yzaKg/kPknDqjN4XQGkIPSYw9eQFumaf4/yO9EoaXpbXEdYI8kcUmEYgT1KE0mRdqbBECFV6SH7CtRImjpCmADfEHAHfK0Okzos6m+CxmxC983ZH1vNbbRb7o+MlaGKON8Bc3JciXU0gtTx7EJzFeioABeqjBFuodoGHaPEKEPEJMIrkiECCC1JIRYSHKBKxrEPom/6h4FUrTDegeseKven2/Q9o81S9LM+jd2eIS83/wCiNY/ix18mTotLhvpHuc0rQtJ2i42Bme4bSs6+TP8Avf8A7T/FquukKoq1bjSMMCdwEknuIWmaVFcUdzIG2G+6MYwjOZ3kRjmEJtNk7t5Dhh2ESP1Uv7IYcDI7/VK9mDmAuT81Liv7GHFvswGj2w7EnERi3qOYwOSs+iql5hYcxh2FQNOi1vSAiJxU/oejDS6fe8pTmCSb44M5xqLs5qw6A9u536eSm6hwURopt2vWbvhw7cfMqXqzEj47inoi7EXm73Dn6Loc3e7vQvbnePjb7oXjUPBXKhw4bylsIIwxQGVN5CX7TdioAI5qqWstivVpAzaPMK2iUCtZw4yVScdyLRdGYsrApLzJ7EOkF5hxJSum5mb5+IiCS3ELz7QKhxOI4IrmzhCVTszxllvXSEhq+i0ZkCRt5pLAwH3hz+N6fVB+qQWjgoEDWUFpHYPtPAPUJPkrBaclW9Isc9zWNzxPPDzQYUONEY1bM3bIP5nABbRTHSHb8d6yHQFiuW2k0mSDTvHjfGXDALYaA6XYfJZPuzVdg11CexOQElzUSDQtQLSMO1viE9cxNrUMMN7f6hKBDhCTCIQuQoQRCQ8I0IbggQresOFA9bfFUjSFX6N+Gwq96wN+gd1t/qCpVppS1w4FLZfyRtD8WK+TT+9jjTeO8eivmmrK2lZ6nsxDjgHbekce4wqB8m5/tlPix/mtarUA8Q4SFvNJsyg6M0pW6szPpdezqTqnpvASzFWDTeiwHNuNBbGIJMgg5g9qZ2LQftWuMXS0wRPbh8bEnPSaebrsO9WVbpRT/r/hHftecmHPLYpnVfSby8tf7rsB+Fw39Yw7EyFhDRNxxGAxcOZjJW6waLZSGAEzM+ivjwY4u07Znlm2q2pf7sTZXf2o8aZHHBzSCe9S1TLb2T5KNoM+lmDnGWwtOW/FSjsvjwTaQoNm1Pgz5pV/i3mgmeP5XeiIKkYYlEgoVOI5/oltHZ2pAfOw9yU3qRAEaOMrxXmpSgDIby7QCG6IOSPR64SujXLZvqX2QUswx5IQJCLfAyJPYmFrtYbjjEOI4kRhPGU+Kjy6u3U3s9YkndMdoGJHDPknMqEAWo4Qoiwtms532QOYk+JUra1G6MZ7zvtOPIYeSHkJIautnSDJ3t7mud5LVqGfYsapOcK9QgkEECRII6I2jrVj1erP+cUi6q4tvYgvdEQcwTHNKyypT2jMcbcLNMBG8LxjeFB6S0kwVaVC8Q6pLpacWgAkE9cdxQNEF1c1Htc8Uw4im68Tfj3iBsbOW9aWV6cqtonyECuMO0eKqmsVKt7drKbqp6Lb1wu3xeIb4po/RlpwBfWILngzfODcjjvWbyu6oKhxdlzcElUmz2G0ls/TA3QY6Q6W0J06x2oHB9eL8Ted7uHS8eSnUfoOz9lrISXKrNsdpMS+vk4npvw+xt+svHRVeCL1YmGAfSH3ji/62wQpvb8A2r2OtNt+gf1A94VHrmZVoq6HqnO+5pOIL82b8XZSo236EqMaXXDDQC7EcNxxz8FnkTfNF40uCJ+Thv8AbKf+l47itfAWP6gvu6QY3ffHaGuPkthC2kYoYaVZg07iRz/4SNCtxf2eaVpiqLtwe9IOcfBXNBNPSwOMZpR5V11FG6/xjS3MgvEb/VTdEy1p/CPBROmCb7gMZA8P0UvZ/cb/AKR4KYpxc5RXgk+YoIwZdacQm4yHWE7DE6uwv5G1M9Xd6rpInz+Cj+zSHU0aICLhvXZSjT6lwsUALheXl5EhjNzFHCE5wESkC1BZaT8LL6n8h0AhVbPeEbJB5Gc4OGCT85C820poXHLGQlEJuLRiiGuFCCLeYaTwKZaIqGG7gJ7Tintel7Rrmg7Ey0Y4XRGzA8IwOHYh5LA7MZfVJ+8M9kBTFLR7q4FJkXnZAnAwJ7E51P1bFpp1Kpfd+nqNi7MxdM58e5W2waueyeHteCWzEt4Eb0hkxyeTckO4sijFeyMOpxc1jq1U+1k3y3GWwA1jJiAAO8qzUYpsDWN6LQA0RkAOtNnaQdjNSmAM5acMSMelvB5L3z4kfxKUY/VOzP6yZM55Z5O4WwY2ypP3LMP5ipipRb9kbBlsUPomgfnBqFwN6mALrYwaeJO9J0rouqahcKoa1xiC4jGI2DDGOSMexkyVfRbuC8GjYFVqmg6xBitjvvuI5Ab5+M5TQ+in0yXOeHB2W0jEnaI2qxKJIUxuHJJ9mJOA5BctVobTY573XWtmSeuOaiNW9M/O/augta14DBtu3QZdxJlQsoNpvwSz2jco7TlP6Crh9U+qknDJU3W7WIB3zekZJwqumQAc2jj4KsuzJCDk+Cr6Bs8aUoPGTi/LYfZPw7lq6y2wWv2VWnVibhJu5TLXN/3Kzt13Zto1OwtPjCWjkTXJo8bvgsTbFjJIP8uPDElOaNANMye3s2Kq/vxTn+FVj+Q/7wijXijtZW/Iz/8ARFOAHGROW6yXjMHs2H0S7GCBdxgZE+CgW68UDm2q3rYP9ryifvrZdrnz/wBN/ooow3bl3A77MkNK6fo2Z1OnVJDqh6EAkYEDEjLEhT1N4IBCyPXvTNC1eyNNrnll4GWubE3cpGOSZ6P1stYut9qWsDbomDEAROC2UijibSUNxO7v/RZO7Wm1/wDqOUei9+9dp++fyH/1UeRIKgzVZO7vXrx3eCytutVo+/fyHoiN1ptE/wAZx7G+iq8sQ9NmotK6s9o6yV/tu5N9Eb94a33h5N9Fm9VBB6MiqWywiq26SRuIzUVU0ARk/mD5FWNiTXBgpOGaceExicIy5ZU/2Y77fIH1XW6NP23fHapgsXm0k0s7oy6SIsaPP3j0tthI/wAWp2FSfsupKbS6lR55eyywx9DBtnqbKr/FIo2Bwze6ZJwwz81LNpdSIKSHyJ+y3Sh6Lv8AJ7RuWUN3veROZxElOKOsTXW11AEXG03Xnf5jYJx3BsjrlUdlGvRq0n0Q4ufTJbALovFzDhsgiVL1dR699lxwgsHtXlxEOcSHgDM4R3pyDbii8cGNcya5J3V6obVUq1IAoXrtPDpPIzcTlG3+bgpw6JpnYco7OSXZLM2hTYxgAa0AYmO0naSce1d+e4xA5/orik2nL69hVmphtVrRkKbo/M1MtZ9O0rM0B/Sc7Km2JI3unIeK9a7VUDwaNO/UNF11pIDQbzcXEkYeKomltXLb9JXrgGAXPdfaTEbADlwQs2wYozdzfBJVdemHKi7tePJqvFSu2nTvvcA0CS5yxAdYHNWDWfWF1pIY03aTYAbjLiIF52/gFLG8uji2lDj2J1p1hNqdAkUgTdblOPvO4+CnPkzPRrjiw9zlTbfZHUi1rxdddDoOYDpInsKfaG026zU6wp+9UuAO+zF6TG+DgpZpPEultgWvXHWX2U0aTgakdNw+oOBn3sexVXVrQLrS4vIim3FzzMk7Gt3lc1d0I+11D7wYP4jzxOQJzcVqVksjabBTY0NaBAA+MSd6ncWnKOCO2PcyctV2sGg7O6kxxpgktBJk4mBO1VOrR6RHE/8ACvegzNnpcGgHsCU06Tk0zHM3tVDE6Gso+qz8x9V0aMsv2KZ7Z804qaLbJwJmDOEZzAk5Hb1oX7IAAgOwERDdxbj0s4Oac2R9C25+zjNEWY4ilTPYl/sih9zS7WN9E9stmuNABldrUA5paZg4GCQceIR2r0SyJqss1Njn3KIa3Mta3PcIGa57SjfYwMbeeLwAAkCJk7t3ao06qOio2+A0kmm0EwCTAL8MSAIUpojRPsRLjfqEAOdjkMA1s5AKGkowS7lO1ksobaHwIBgwOIx81GXFZdb6UVwd7B4keSgS1c7K6m0MQVxTGpYEaixKFNOKFILOUuCyQ5pI4IQ20xvRrnFYMsBYlmmSIAk80xFsPBWHUuoX2iCBAY47eAWkIOUkikuFZXzo6pP8N3IrrdH1Pu3citc9gN3x8BeZRGOG348U98VezDrv0ZO3R1T7t3I9XklN0fU+w7ketaw6iIOCUKI3fHwVPiL2Trv0ZSLBU+weSULDU+weRWp+wE5bPT0CX7AbkPiL2Trv0VrQ2l2UqLGObUvNGMMJGJnDmn41gpbqmP4HblLNoNgYbPJK9g2Rht9UyotKrMnKyFbpqllFXd7ruASTrBZ9rnjraZ5KfFnbuQnUGyeiOQ3BRp+wcETo/SlKpXBa8QKThLujJvNOE54L2tLr1nr3azY9mYYLpJwMiZkypcUmbWMP8o9E8szqLf8ABYSd7Wx4IpPyHdTTPn/5o/DB8HI3T3FXDVHQdH+PXtFJrs2UzUpgt/E8E4HcFrNO00RJNFh6mhRmjtZbJWcWeyYHZgQBPVxU2jc9TPJF0v5Mq15AfabzHCoLjAXNIdJEzJG1RWjNH+1eGOd7NpMue4GABMxhicclu9SrS2UmjsTOs5hJhjR2KbQR1jjDakV+x2+x2emKdN7Q1u4EkmcSTGJKK3T9AnCoI6nT4KRqRuCE8g7kBZu3bM7tVMl7iAYLnEYbCSQrbq5/dm7+lP5j5QpVzVD6rv8AoHj7NR48D5rDHj2Tu+5eU90SVbO7x9F1x+MfRCZU3R8dZRS6c/jvTRiCLTx7/RJ5/wDclEjeEN54d36FQh4jr70n42pI6u7/AMUqTx5IEKvrpT6VM/hI5H9VWYVv1ypyymfxEcxPkqgVztQvux3C/oeuotNIBCU3glmajpiKAUNmWKIHDcVQBF3DuVq+T+j9NUO5niR6KvhoVv1Dpwap/wBA/q/RNYOciM8r+rLRUtLWmHPaDnBzjehN0jTx+kZn+m9RumtDurvvAtENiZxxHVvg9iYv1Zc514luYOZyAx2ZkrqCBYjpGn94xHoWhr/dc09X/Kqg1ZqCYc2IcAJmL0bSJjDLkp7QFgdRa4PiScCOsnzULeCSAM7Nmzr4pRB3jl+q83M9iUcioQ4wGNnL9UqDIy5fqvNyXdoUIKAO8cv1TK2POQMGcx4J8o+0bet3igyBwCmGnrc6hQdVABLbuBmDLg3Z1qSb5KN1msrqlmqNYJcbpA3w4OPcEC+OnJWVYa8VTh7Knzcq82sRBBiDmM560n2JGf8Awpyyar1arQ9jqRadt53Ii7gVdUjtqOHEr7WW/V+1urWem956RvSeLXubPcnjwm2g7E6jQZTdBLb0kGRi5zt34k7cMVRnFyVvddhnVN5hIOBB2cCq1ogOFcXpg3g3EbiTgBGzrVlpMIpARshVbRoi1N93I5NuxMtEmcTnsxhQzLVChNWhDa7d1V3eP0U8GngofQTIqWgfinnKo/yRddmOCQWmYmMMI5r1hkuxgdXYjNpOIjHERjivWWyuaZIHPgtSqC2loGzlh4ID3w2RM7s/H4xTqrZS4ze7tyH8z/F3KUAb13gZz1Skh4mBO74+NiObJOMnFeFjjGSpQSD1rpTZ53OafEeapIWk6aoXrPUHCeRlUQUQudrOJIawP6jMApbWlPG0V32QSbZuAbklooYEh4xQANpBVz1Hp/RVDveO4BUcP3xyV91Mws8xm527ZA8k3pl9zDM/qWENG4JuXkZARh9UnPtXrXbG0mF7+i0Zkkeuarrtb7GT/Ed/8Lj3wumLxhKXZFnouJzA5EeKcBo3KD0HpyhXcW0XFxAvHoOZAy2gb1N3lAOLi6Z1ozw2+QVN1l1rAqNs9AyS9ralQbOkAWt47ymuuGtZN6hQdE4VKk47i1nmVUNE05r0RIxq0/62oD+n0nG+Zt4aF4AT2HyXA7gVBaz6xtsrYbBqkdEHJs/WdwwyREYwc5VE7rXrGyyMhsOquHRbu/E7hw2pWrlZ1Sy0nvMudeJO8lzllVpquqPc97rznGSScSVrOq9lIsdEOEENMzgcygO6jTxw4kvNk7RpjCUepTak2azlxEJWl9Hk0XjgPFEQXLKrrFq8x96rTAv5uH2uI3HxUDoe2vs78AS0+8yPDip6ropwg3SOyAewbU1r2FwGOU4wCOcjyVqOjjf12t2iyWeu17Q5pkH4x3Lzgq/Ya7qMFvSb9YEET5SrJZ6jagDmmQdm7gRsVWqE8kNvYaUKQa0DjjA4qr2IgVwIPvA7M8Qcs/JXV1JNH2FgxDdsqpmIYetROiBFprjfB5H9VMhqhrA6LbUG9vos5cNfyWj2Y/p7Rmcd4QLPUdeEuJ85lPmUcT2/GSAywlpmQf0W5VD4BIcV0UhuQjSbuHJQqJDhGYXnPG8c14UxuHJdujcFAjeu29SeN7T4LPg1aO0ZhZnXlrnDHAkd6Q1q4TGdP5DgLpTUPK45xK54zQ5KSmjnIZKgKEEK9aIt1OzWJj6hut6R4klxgNG0qkgK209VadopUnVX1DDBdAIDWyBkIT2lX2ZhPbxu7FM09rBUtdQE9FgPQpjIcTvKiFf9J6mWejRqVA6pLGOcASMSB1KhNcN3enh3Tzg1UfBdPkvb9LWO5je9xP8AtRNcdbb16jQd0cqlQfW3tbw47VU7Nb3U6dRjJaKkB8EyQ2cJ2DpImiNGvtNQU6bcdpnBo+0eCJZ4YvJ1J9hm4ZdQT/V9s2qzj/Opnk8HyQ9K2YUqz6YM3HXZymMMknR9oNOo2o2LzDebO8YhQa/KHBqOtOszbK262HViOi3Y0H6zvTb1LMa9d1QlziXOc6STiSSh1arqjy50uc44nMklaJqdqp7KKtYdPNjDjc4n8XgoLRjj0sLfcFqbqjcu1q7elmymfq7nOG/hsV6sVIFpn7T/AOspAHxCfaNp9AHeX/1lGjlZs0ssrYeyjpbuCmzQlsHaoagwh0wp2k+QiYkVaNHDEEE8Z8RtQKdgpEwWgO64J37VPOEqNt9RrTiQDsMKJl032GNbQ9HHoDv+Cg09HMZIY2J3ElOaelWOhpeCSMJESeCDUrAHPqzUA78gXURGCZV6URITo1yNqDXq3gqgGUKDoiLednQPgrBdUBaYZbg5xgXYkxGIKyycU/2Xh5JZ5N7LbuB80Kqw4QMcV6tpOiDjWaOEhAfpqzjOuOyT4LXfH2VUX6JK9Gw8kF1YcfDxUc7T1mH+K49TXnwCbV9YLKTN92O5jx4hDqQ9omyXolfnA3Hu9Vx1oG7vChTrFZ/x8j6rj9ZKA+o7kPVDrQ9h2S9E5SfOXxis901TivVH4z34+asP71URiGP5N9VWtK2v21V1QC7MQOoAY8kpqpwlHhm2CLi+UN7qS8gZ4daHUeOjJuguAJzjqCVUtdKmTdDg9sw+o4m6SNwAaDB3HgkVCxncBdaG7wlXwvO0naGtvEvOIl9xzWhp2BxAJ4bFyoIc4TGMwNzukIjrVpQoG4W1ajYmRTYNzW+AWUNdiiWzSVUXQKrwBkA4iOSZwT2MwyR3F31usrWWOsQTlAyPvOA2jispFMKVrW2o9pa+o9zdoLiRylBYwDIZ4diZeZejXA1jTvkLoXQdS0uDKe/pO2NGGJ9FqmiNXKVnphjJ3udAlx48OGxZhZbQ+mIpvewE4hrnCTlOBTtukq0/xqv53eqHyI+g5m8jpcIY6adNorH/ADan9RTehTJMCSTgBvJwACeVKIJvESTiTxR7NTDHBzJa4ZEEyOpT5MfQ5HUqMaovGp2qgogVqwmrm1pyp+Rd4K3jPsHmsoGla8/xan53eqKzSlb72p+d3qj8iPo5+WMskt0manPA9ezxQrHpymwXXOaC1zsyM7xWc0dKVh/i1O1xKTfJMkySZJO08UJaiuyM+j+zTxrPTmbzOYXv3pGyozhks7pOT6zvMqLM2B4qLo7WO9/ijsTK2WhtZha50g7ROB3hNrBVIhWKja3RE/BWybZRqmZHpU2qg8hpL25te2cd0iMCFP6u62l7blpDmvGT7j4cOMNwKs+mKhBzz8oAVYrmSqym0Myy9SNSS/kmn6cox75/K70SP3goj6zvyO9FW6qZVHLB52jNYkW5+slEbXflKgtNW9taoHNmLoGIjEE+qhqhXmPWGTNKSpl4Y1F2cqCScEFyKTKQ4ZpZmyBlw3oRf1o93BAjJVCJlIciOGCQUQHL3BdBSSkjNQh20UGuaQdqTZqZqFjxmwObVOBulrTcqEHOMMPwDguEoFSg09ucEietXg6Axw2ub5YyleJMPdUL3PIPvOcZusEY5JrUeXmW9FuTczgMBJOe7qAS6pcW3DUeWDAMLujG6NoSAruS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84" name="Picture 4" descr="http://www.emsps.com/iq/wppsir/photo.jpeg"/>
          <p:cNvPicPr>
            <a:picLocks noChangeAspect="1" noChangeArrowheads="1"/>
          </p:cNvPicPr>
          <p:nvPr/>
        </p:nvPicPr>
        <p:blipFill>
          <a:blip r:embed="rId5" cstate="print"/>
          <a:srcRect/>
          <a:stretch>
            <a:fillRect/>
          </a:stretch>
        </p:blipFill>
        <p:spPr bwMode="auto">
          <a:xfrm>
            <a:off x="3635896" y="3933056"/>
            <a:ext cx="1756652" cy="1656184"/>
          </a:xfrm>
          <a:prstGeom prst="rect">
            <a:avLst/>
          </a:prstGeom>
          <a:noFill/>
        </p:spPr>
      </p:pic>
      <p:sp>
        <p:nvSpPr>
          <p:cNvPr id="6" name="5 Recortar rectángulo de esquina del mismo lado"/>
          <p:cNvSpPr/>
          <p:nvPr/>
        </p:nvSpPr>
        <p:spPr>
          <a:xfrm>
            <a:off x="395536" y="1340768"/>
            <a:ext cx="2592288" cy="4874840"/>
          </a:xfrm>
          <a:prstGeom prst="snip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Freestyle Script" pitchFamily="66" charset="0"/>
              </a:rPr>
              <a:t>VERBAL - LINGÜÍSTICO</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r>
              <a:rPr lang="es-EC" dirty="0" smtClean="0"/>
              <a:t>-</a:t>
            </a:r>
            <a:endParaRPr lang="es-EC" dirty="0"/>
          </a:p>
        </p:txBody>
      </p:sp>
      <p:sp>
        <p:nvSpPr>
          <p:cNvPr id="8" name="7 Recortar rectángulo de esquina del mismo lado"/>
          <p:cNvSpPr/>
          <p:nvPr/>
        </p:nvSpPr>
        <p:spPr>
          <a:xfrm>
            <a:off x="5940152" y="1340768"/>
            <a:ext cx="2808312" cy="4874840"/>
          </a:xfrm>
          <a:prstGeom prst="snip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Freestyle Script" pitchFamily="66" charset="0"/>
              </a:rPr>
              <a:t>EJECUCIÓN – RAZONAMIENTO ATENCIÓN </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p:txBody>
      </p:sp>
      <p:pic>
        <p:nvPicPr>
          <p:cNvPr id="20486" name="Picture 6" descr="http://virginiaruiz.es/wp-content/uploads/2013/09/asperger.jpg"/>
          <p:cNvPicPr>
            <a:picLocks noChangeAspect="1" noChangeArrowheads="1"/>
          </p:cNvPicPr>
          <p:nvPr/>
        </p:nvPicPr>
        <p:blipFill>
          <a:blip r:embed="rId6" cstate="print"/>
          <a:srcRect r="38351"/>
          <a:stretch>
            <a:fillRect/>
          </a:stretch>
        </p:blipFill>
        <p:spPr bwMode="auto">
          <a:xfrm>
            <a:off x="3851920" y="1844824"/>
            <a:ext cx="1268904" cy="1368152"/>
          </a:xfrm>
          <a:prstGeom prst="rect">
            <a:avLst/>
          </a:prstGeom>
          <a:noFill/>
        </p:spPr>
      </p:pic>
      <p:pic>
        <p:nvPicPr>
          <p:cNvPr id="20488" name="Picture 8" descr="http://static.freepik.com/bild-fritt/hjarta-pussel_21120220.jpg"/>
          <p:cNvPicPr>
            <a:picLocks noChangeAspect="1" noChangeArrowheads="1"/>
          </p:cNvPicPr>
          <p:nvPr/>
        </p:nvPicPr>
        <p:blipFill>
          <a:blip r:embed="rId7" cstate="print"/>
          <a:srcRect/>
          <a:stretch>
            <a:fillRect/>
          </a:stretch>
        </p:blipFill>
        <p:spPr bwMode="auto">
          <a:xfrm>
            <a:off x="7452320" y="2780928"/>
            <a:ext cx="1223810" cy="864096"/>
          </a:xfrm>
          <a:prstGeom prst="rect">
            <a:avLst/>
          </a:prstGeom>
          <a:noFill/>
        </p:spPr>
      </p:pic>
      <p:pic>
        <p:nvPicPr>
          <p:cNvPr id="20490" name="Picture 10" descr="http://3.bp.blogspot.com/-LmY-1og8goE/UViwrdXtOsI/AAAAAAAAEzc/pvTsCeSNjN0/s320/vamos20a20leer.jpg"/>
          <p:cNvPicPr>
            <a:picLocks noChangeAspect="1" noChangeArrowheads="1"/>
          </p:cNvPicPr>
          <p:nvPr/>
        </p:nvPicPr>
        <p:blipFill>
          <a:blip r:embed="rId8" cstate="print"/>
          <a:srcRect/>
          <a:stretch>
            <a:fillRect/>
          </a:stretch>
        </p:blipFill>
        <p:spPr bwMode="auto">
          <a:xfrm>
            <a:off x="1763688" y="2636912"/>
            <a:ext cx="1067608" cy="864095"/>
          </a:xfrm>
          <a:prstGeom prst="rect">
            <a:avLst/>
          </a:prstGeom>
          <a:noFill/>
        </p:spPr>
      </p:pic>
      <p:pic>
        <p:nvPicPr>
          <p:cNvPr id="20492" name="Picture 12" descr="http://www.brasov.edu/wp-content/uploads/2012/09/133226458201.jpg"/>
          <p:cNvPicPr>
            <a:picLocks noChangeAspect="1" noChangeArrowheads="1"/>
          </p:cNvPicPr>
          <p:nvPr/>
        </p:nvPicPr>
        <p:blipFill>
          <a:blip r:embed="rId9" cstate="print"/>
          <a:srcRect/>
          <a:stretch>
            <a:fillRect/>
          </a:stretch>
        </p:blipFill>
        <p:spPr bwMode="auto">
          <a:xfrm>
            <a:off x="539552" y="3501008"/>
            <a:ext cx="1042874" cy="1080120"/>
          </a:xfrm>
          <a:prstGeom prst="rect">
            <a:avLst/>
          </a:prstGeom>
          <a:noFill/>
        </p:spPr>
      </p:pic>
      <p:pic>
        <p:nvPicPr>
          <p:cNvPr id="20494" name="Picture 14" descr="http://sobrecuriosidades.com/wp-content/uploads/2009/09/semejanzas-entre-humanos-y-animales.jpg"/>
          <p:cNvPicPr>
            <a:picLocks noChangeAspect="1" noChangeArrowheads="1"/>
          </p:cNvPicPr>
          <p:nvPr/>
        </p:nvPicPr>
        <p:blipFill>
          <a:blip r:embed="rId10" cstate="print"/>
          <a:srcRect/>
          <a:stretch>
            <a:fillRect/>
          </a:stretch>
        </p:blipFill>
        <p:spPr bwMode="auto">
          <a:xfrm>
            <a:off x="1691680" y="3861048"/>
            <a:ext cx="1281281" cy="720080"/>
          </a:xfrm>
          <a:prstGeom prst="rect">
            <a:avLst/>
          </a:prstGeom>
          <a:noFill/>
        </p:spPr>
      </p:pic>
      <p:pic>
        <p:nvPicPr>
          <p:cNvPr id="20496" name="Picture 16" descr="http://4.bp.blogspot.com/-IjweOhHpmA8/TeAX8tJTv-I/AAAAAAAAAHI/1FUaZCdfvmk/s1600/VOCABULARIO.gif"/>
          <p:cNvPicPr>
            <a:picLocks noChangeAspect="1" noChangeArrowheads="1"/>
          </p:cNvPicPr>
          <p:nvPr/>
        </p:nvPicPr>
        <p:blipFill>
          <a:blip r:embed="rId11" cstate="print"/>
          <a:srcRect/>
          <a:stretch>
            <a:fillRect/>
          </a:stretch>
        </p:blipFill>
        <p:spPr bwMode="auto">
          <a:xfrm>
            <a:off x="755576" y="4653136"/>
            <a:ext cx="1605161" cy="729001"/>
          </a:xfrm>
          <a:prstGeom prst="rect">
            <a:avLst/>
          </a:prstGeom>
          <a:noFill/>
        </p:spPr>
      </p:pic>
      <p:pic>
        <p:nvPicPr>
          <p:cNvPr id="20498" name="Picture 18" descr="https://encrypted-tbn1.gstatic.com/images?q=tbn:ANd9GcScRFTHjaEUCs9SRk5UslsHytcIIgrMg98sIy-2Kur37DjhcVg2Ww"/>
          <p:cNvPicPr>
            <a:picLocks noChangeAspect="1" noChangeArrowheads="1"/>
          </p:cNvPicPr>
          <p:nvPr/>
        </p:nvPicPr>
        <p:blipFill>
          <a:blip r:embed="rId12" cstate="print"/>
          <a:srcRect/>
          <a:stretch>
            <a:fillRect/>
          </a:stretch>
        </p:blipFill>
        <p:spPr bwMode="auto">
          <a:xfrm>
            <a:off x="1043608" y="5445224"/>
            <a:ext cx="1017643" cy="729631"/>
          </a:xfrm>
          <a:prstGeom prst="rect">
            <a:avLst/>
          </a:prstGeom>
          <a:noFill/>
        </p:spPr>
      </p:pic>
      <p:sp>
        <p:nvSpPr>
          <p:cNvPr id="20500" name="AutoShape 20" descr="data:image/jpeg;base64,/9j/4AAQSkZJRgABAQAAAQABAAD/2wCEAAkGBxAQEhQSEhQWEBQQEhYUEhYREBUUFhYaFRQWFhYUFhQYHSkgGBolGxUUITEtJSkrLy4uFx8zODMsNygtLisBCgoKDg0OGhAQGzQkICQsLCwsLCwsLC0sLCwvLCwsLy0sLC4sLCwsLCwsLCwsLCwsLCwsLCwsLCwsLCwsLCwsLP/AABEIAMcA/QMBEQACEQEDEQH/xAAcAAEAAgIDAQAAAAAAAAAAAAAABQYDBAECBwj/xABFEAACAQIDAwgEDAMHBQAAAAABAgADEQQFIQYSMQcTIkFRYXGBMnKRsRQjM0JSYoKSocHR4TWywhU0c4Ozw/AWQ0Rjo//EABoBAQADAQEBAAAAAAAAAAAAAAABAgMFBAb/xAA2EQEAAQQAAwQJAgYCAwAAAAAAAQIDBBESITEFE0GBBhQiMjNRYXGxNNEjNUKhweGR8UNygv/aAAwDAQACEQMRAD8A9xgICAgICAgICAgICAgICAgICAgICAgICAgICAgICAgICAgIGHE4qnSG9UZUHazAe+EbQWJ2ywiaKWqeqth7WtGlZuQ0/wDrlOqi3nUH6SdI7xmo7aUj6VNl8GB/SQnjhK4PP8NV0D7pPU43fxOkJiqJSd4WcwEBAQEBAQEBAQEBAQEBAQEBAQEBAQEBA4vAqme7W7p5rDDnH4FrXUHsUfOMnTOqvwhX1wBrPvYuuQfoi7MO7QWWVm5TDWjDu1xxaWbL8kwqgFEV/rN0z+On4Sd7Um3wTqYSiYZRwUDwUD3QacVMIjcVVvFAfyg1DQxOQ0G4LuHtQ2/DhCs0w1qSYnCegedpjip6vLq8pKOcJ/LsxSuLroR6SniP1EheKttyFiAgICAgICAgICAgICAgICAgICAgICBTtqM5eq/wXD3udKjL3/NB98lnXVvlBh8oXC0GYa1LWLdlyAd3s4ylc8m+JbibkRKNSnPK7201s6xDsvUVv5gjX8Zranm8OdTE0xUsNpu5RaBxaEujJCEZisCVbnaXRcakDgfL/l5Ksx8krl2MFVb8CNGHYf0kLxO21CSAgICAgICAgICAgICAgICAgICAgRG02Z/B6JK+m/RTxPX5RCtU6hEbMZXza842rvrc8dZMq0U6WBqQYFSLgixlZhpTVNM7hDVMie/RZSPrXB90xm1LpU51OvaSeXYAUQdbseJ/ITSinheO/kTdn6N2XYEBCCB0ZYEe45moKg9FjZx+f5+3tko6JkGQu5gICAgICAgICAgICAgICAgICAgIFRz1fhGLSn82kBfxOp/KSzq5zpP0kt5SFmtiswanxpndvYNvCx/SUmuYeq3j019KmD+3h9A/e/aU71t6jPzbWX5iKxIC7u6L8by9NfEwvY8243tuuSASBcgaC9r915d54jcournO6bNTKnsLD9JlNzXV7KMOKudNTr/bo+gfvD9JHer+oT826MenNio3RDcBxPgO2acUa3LzdxVx8EIytnjH0VAH1tTMpuz4PZTg0/1SxjON4Faiix616vKTTd+at3BjW6JTuV1N6mO1ej7OH4Wmznw24SQEBAQEBAQEBAQEBAQEBAQEBAQKtli72Iqv9dvfaSzjqnlkLMOZrek/q+7WVq6NrE/xIVWeV3Evs76T+qPfNbTwZ3uwnpu5iD2jGqHtDfgR+sxuulgzylDzF70vlmA50Bqlyq6IO39rzWijfOXgyL/dzNNHXxZM4wCKm+o3SpF7ddzb9Ja5RGuSuLfrmvhq8UEwmDpLPkDXTyU+8flPVTO4cO9Tw3Ko+qVlmZAQEBAQEBAQEBAQEBAQEBAQEBAruVrao4+s380lnT1TCyFmHMD8U/qmVq6NrHxIVSeWHbS2zvpP6o981tPBne7Cdm7moXaPjT8G/pmN3wdHA6VIaYugtWVfIp4fmZ6aPdhxcn4tTpnPyL/Z/mEXOicX4sKyZ5nZWPZ8dD7P9TT00dHGyfiyl5diQEBAQEBAQEBAQEBAQEBAQEBAQIMJuV2HaxP3tYU8UkISw5h8k/qmVq6NbHxIVW08sO4ltnvSf1R75raeDO92E7N3NQm0fGn4N/TMbvg6OB0qQ8xdBacq+RTw/Mz1Ue7Di5PxanTOfkX+z/Osi50Ti/EhWTPM7KbxeOGCwdSuRfmqYsO1uAF+zeab1Vd3bmXMx7PrWVFuP6pU3KK2ZZjg6lelWb4QuJAUCpzaBAoJVU9E6sOOunGeSiq5dtzVTPPb6HKtYWDl02rlPscPPxnfz/6ejZWKwo0xXIaqEXnSvAtbUjznuo3qN9Xy9+bc3KptR7O+X2bV5ZkQF4CAgLwEBeAgcwOLwNLOOeNCrzGlbm25q9vSt0eOnHtla98M8PVtjd331Pe+7uN/ZXeTtMyCVfh29beXmudIL/O372+b6NvOYY3eanvHU7anC46fVPlz10+ic2mxVSlharUlZ6pXdpBFJO+/RU2HUCQfKa3JmKZ11c/Ct0V36YuTqnfP7R1amyOVYjD0r4ms9es9i285ZU+qo4eJ65WzRVTT7U7lt2jk2b13+BRFNMdPnP1lPTZzy8DmBHZlR1Djq0PvEKyzUzcXgY8wHxT+qZWro2sfEpVbjPLDtpTZ30n9Ue+a2nhzvdhOzdzELtHxp+Df0zG74OjgdKkNMXQWnKvkU8PzM9NHuw4uT8Wp0zn5F/s/zCLnupxfiwgcDR3nHYup8ur22mFEbl0sm5wUHKTgicBUfnHXm1F0UjcctUT0xbWx4ScqN25OwrkU5lFPDE7nrPh9kTyP4Qmi9XnKgC1WXmww5s9BekRa99e2Y4MezMuj6UXI7+KOGOnXxds12hrYvMkwFGo1GijlazUjuu5VSXAfioFt3Sx490tVdmu93cTyVsdnUY/Z85dyImqfdiekb+ni659nVXKMbSUVHq4WsgLpWqNVZOkVZld7toLHUnrHZFy5Nm5HPlJhYNvtHErq4Yi5T0mI1vly3HRJ8p2Lq0MMlahVek3OKt0cgFWBOq8OzXjL5VU00cVMvL2DYt3smbV2mJjU9UNlozXMMuRqNcoys4Ylt2pWPONwqD0AqkAdpBmVPe3bUan/AG9t6MDBzqqbtG45a+VPL5T1SG2dTF4XLaLms64imUSo9NzZrg7wN9D1a2vp3y9+a6LUc+bzdl28fKz6qeD2J3MRPg0cqXHYzLGrti6lPm1qsnNmzOUZtaj8baWAW3C5v1Vo7y5a4pl6Mj1XF7Q7qm1ExMxE76Rv5R+7rsBmuOzCnUoNXKCjulqwAasQ9wEUsLDVWO8bngO+RjXK7lM0zPTxX7bxMXCu03aaN8W/Z8OXj/fow7FZziqWZPg6lZ8RT36qfGsWIKXIYE6jhw4ayLFyuLs0TO1+1cPHudn05VuiKZ5dOSe5RtosRhDQp0VYLVa9R0W7WDC9NLggOQT+U2yLtVGop8XN7GwLOTFyq5MbpjlE/P5z9IQm3uLr5dVw9XDV6y86CXp1az1VO6VOquTa4JBt5THJrqtTFVM+To9jY9rOt3Ld6iOXSYiIn/mFzznaJcPgfhZFy1NGRe1qgG6vhrr3Az1V3eG3xuDi4E38v1eJ8ZiZ+kdVW5jG4jLfhq1qzYpiaiLSqsqBQ9ubWktlboi+oJv1zDVdVrj3zdbixbGf6tVRHdxyncc96676xz+TfwmYYurlFWtX36NelTqMji9Nm3BdXK6ce8WNry9NVc2Jmrrp5rtjGp7SptWtVUTMfXr1jbDyU5tiMTTxBr1GqlHQKXN7Ahr2lcS5VXTM1S39I8OzjXLcWadbiWplOeVc2x70xUqUsJSRmVaNQ02ezBVLOtm1vfQjgO+VouTeuzG+UNMrBo7Owqa5piblU9ZjevtE8mTC7Q1sDmZwVWo1ahVZBSNQ7z0zUA3QXOrDeNtb9R7ZMXZou8E9Fa+z7eV2f61RGq43vXKJ19PDydeVXMsRhXoNQrVKXOhw4VzY7u7Y2PDj1SMy5VRMcMr+juJYyYri9RE61pqbUHHLl+HxhxdRXIpdCmdxLMuhJGrMdCb6anSRe7yLcV8XyX7MjFqza8buomOfOec8v7R5c1y2FzWpi8FSq1Dd+krHTpFGK72nWQAZ6bFc124mXE7WxqMbLrt0dPDzT1RAwIPXNnOadLoHdMKdHXNqoFJ+8WHnK1zyejHpmbkKqDPK7SV2fcCow+kunkZra6vFm0zwQn5u5aD2hYFkHWAb+dv0mF2XTwaZ1MoiZPcs2TuDSXuuD7T+09NHRx8qnVyXXOj8UR1sVAHbqD+UXOicWP4m/CENmOMGCpIdC9atTpL3szAHyVd4+Myme7pj5y9dmzOZdnXu0xMz5fu3tvQDl+Jvr8X19xBEtkfCqR2P+utfdXORn+7V/wDH/wBtZ58H3J+7q+lf6mj/ANf8yhMmwzYfPitTTfq1WW/zhUVmUjyP4TKinhydT9XQyrtN/sWJp8IpifJ35XENbGYeig3nakAAO16hC+4ycyOK5TTCvo1XFrFu3K+kT+IT3KtT3cvpr9GrTHsUibZnK1pzfRyeLPmfpKQ5Lv4bQ9ar/rVJfF+FDydv/r7nl+Ia3K3/AHD/ADqf5yMz4Tb0b/XR9pYNi/4I3+Hif5qkrY+B/wAr9q/zbzp/wiuRPji/Ch/vTLA/q8nQ9Lf/ABf/AF/hH7O/x5/8fEe55W3+pnzb5v8AJKftStPKJta+DZMPRslWqoY1GAIpqWKhgDxNw3haejJv8GqY6y4/YvZVOVFV65zpp8I8Z1vSpcpeFoUhhlp1OeqFWarUZ9+o992zM3ZxsOA6p5syIjWnc9HK7ldV2ao4Y5ajpELLtlhWqZNRKi/NUsO7W+iKYBPle/lN79MzYjX0cfsm7Tb7Vq4vGao/uy8lWeU6mFGHZgKlAtYEgFkLFgw7bXt5ScS5E0cPjCPSPCrt5M3oj2avyndpsXTq4DGbjBwlGqpK6i4Q3F+Bt75tdmJt1a+TmYFuqjMsxVGvap/Kpcja3o4odrIParTzYPu1O96VTq/an6T+UfyUUWoY6vRqDdqJSZSO9XW9u79Znhxw3Kolv6R3Kb2Fau0dJn/DptJQbEZ6iU9StSgWt1BArsT4LF2JryYiPotg3KbHY1VVfjxa8+Te5av/ABv8z+iWz/6WPon1u+Tb20/gmH9TDfyCaZHwI8nj7H/mtX3qS/JX/DqXr1f9RppifCh5fSD9fX5fhb56XEYq1LeHf1QjSMr5ejN09772nslZoiW1vIqt8oBktH633v2le7paeuXHIyal9b737Se7g9cuNxaAC7t2tYi5bpa98trk8817q21Dk9I/SPi37Svdw9EZdz6H9jUfrfe/aR3dJ65cZMPltOmd5Sw+1ofEdcmKIhSvIqrjUuUwgZy4ue8m9u0L2SYpje1JuTNPD4MGcbNYXFlDWViaPye7VdN3UG43SNdBr3Sty1TXMTU9OLn38aKotTrfXlE/lnzPJqWJp8zVLslgCBVZd61iN4g3bUCTXRFcalnYybli53lGon7QwZJs3hsFfmA6Bjdl512Um1r7rE6yLdqm37rTLz7+VMTenevpEfhkzfIcPiijVVO/SN6dRGKOvXo66xXbpr6q4+Zex4mmieU9YnnE+TpgdncPSqnEWapWItzlZy7Adi30XyERapieLxWu5165ai1vVPyiNR5/Pzds82ew+NAWuGdVNwoqOq311spFzqYuW6a41UjEzb2LVNVqdT9on8smTZNRwac3RDKlyQrVGcC5ubbxNtTJooiiNUqZOVcya+8uzufnqI/DrneRUMaoSuGZVNwoqMgv2kKReK7dNcaqWxcy9i1cdqdT89RP5YMLsxhqVBsMm+tJ77yitU6+IBvcA31tK02qaaeGOi9ztC/cvRermJqjx1H7OuTbKYTBszUFemXFm+Ocg8bXBNri5tFFiij3YWy+08nKiIvTvXTlDBh9icFTqiuquKoYtv8AP1SbniTdtb3MiMe3FXFrmvX2vlV2u5qqjh6a1H7NrPtmMJjt0103jTuFKsVNj1EjiJNyzRc1xQzw+0cjE33NWtsGM2MwFWklE0QqUiWTcJQgkWJLDU3049gkVWKKo4dL2u1su1cm7FfOeu+aUy/LKNCkKNJAtNRbd4g343vxJ75pTRFMcMdHku37l25Nyud1T4q/V5O8tZ9/miLm+6tRgn3b6DuEw9Vtb3p06e3s6KODj89RtN4rJqFSh8HKlKNt3cpMaY3fo9G2k2m3TNPD4OdbyrtF3von2uu558/Nq5JsthcEzNh1amXADDnXYNa9rhieFz7ZW3Zot+7DbL7RyMuIi9O9dOUMmP2dw9aqtchqdZRYVKTlHt2Ej0h4yarVMzxeKlrOvW7c2t7pnwmNx/p3ynIMPhmd6ak1KpvUqVGLu3iza27optU0846oyM29fppprnlHSI5RHk1872VwmNYPiFaoVFl+NdQAeNgDbWwkXLNFfvQ1xO0sjEiYszrf0gxeyuFq0Uw9QO1Kl6CmvU0sLC5vc2HC8VWaKqeGeiLXaN+1dm9RMRVPWdR+zayXJKODQ06IZUJvumozAE8bbxNry1FumiNQyysu7k18d2dz9oj8JKXeYgdWUHjAwmiRwhGnTnbcRbxFvfCHYVBAGqISwYnGFBcI76gAItySTYcbCQI3CZwtR1SoVQ1BpSR99gRbeWqwFlIBB3fHUyYiTksIEJcwEBAQEBAQEBAQEBAQEBAQEBAQEBAQEBAQEDiAtA5tA6VE3hb/AJ3QPPs9dsDXFRKKE4ol2ex+UXRqZ16IZdPEnQyY+qsr5gK2+intA48e6JTDYkJICAgICAgICAgICAgICAgICAgICAgICAgICAgICBRuUvOKeFpEA1ErVV3qTUlHRKtq1201BsbaxpEqTspyiPTrU6Z0oGp0i2rWa+8Sdb2Jvx6rS2to6PblIOo1B4SqzmAgICAgICAgICAgICAgICAgICAgICAgICAgICAgVXlGyT4VhGZReph71E7SLdNfMa+IEmES+eMQnNvpw4iWhD3/AJLc/wDheDVWN6mHtTa/Er8xvZp9mVmEwuUhJAQEBAQEBAQEBAQEBAQEBAQEBAQEBAQEBAQEBA4IgfPfKXkHwXEuFFkPxlL1W6vI3HlJhDHyXbQfA8Ym8bU63xdTs1PRbyNvK8mR9EyqSAgICAgICAgICAgICAgICAgICAgICAgICAgICAgU3lQyT4ThTVUXfDXfxQ+mPIWb7MIl891VNN7dh0loH0bycZ98NwSMTepRAp1O3ojosfEW87yJIWmQkgICAgICAgICAgICAgICAgICAgICAgICAgICAgcOoIIOoIsQeu8D5v5Q8hOExNRAOip3qZ7UbVfZw+yZKEhyQ7Q/BcYKbm1PE/FtfgGv0G9un2oH0DISQEBAQEBAQEBAQEBAQEBAQEBAQEBAQEBAQEBAQEChcreR8/hhiFF2w+j99NtD7DY+F4HgZBpv2EG4PukofTOwmejHYOlWJu4G5V9ddCfPQ+ciUrBAQEBAQEBAQEBAQEBAQEBAQEBAQEBAQEBAQEBAQMeIorUVkYXV1KsD1gixED5n22yVsJiKlI/9trA9qnVG9hH4yRZORbaHmMUcM5smKFlvwFRfR9ouPZCHvEhJAQEBAQEBAQEBAQEBAQEBAQEBAQEBAQEBAQEBAQPNeWXIucpJilFzT+Lq+ox6LeTafbkwPEKVRqNQMpKsjAqRxBBuCJA+otlM6XHYWliBxdemB81xo49t/K0CXgICAgICAgICAgICAgICAgICAgICAgICAgICAgIGvmGESvTek4ulVSjDuItA+X9qcqfC1qlJ/SpOVJ7R1N4EWPnJF85Dtoebqvg3PRrDfpXPB1Go81/kkD2yAgICAgICAgICAgICAgICAgICAgICAgICAgICAgIHlPLVkFwmMUf+qtb/AObH8V81kjx7LsW+GrJUQ7r0nDKe9TcSB9UZFmaYvD0sQno1UDW7D85T4G48oG/AQEBAQEBAQEBAQEBAQEBAQEBAQEBAQEBAQEBAQNPOMuTFUKlB/RqoVPdfgw7wbHygeIYfkkzGtUs/N0EBszlw97daop18yIQ9n2aySlgMOmGpFmWmDdnN2Yk3ZjbQXPZCUpAQEBAQEBAQEBAQEBAQEBA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502" name="AutoShape 22" descr="data:image/jpeg;base64,/9j/4AAQSkZJRgABAQAAAQABAAD/2wCEAAkGBxAQEhQSEhQWEBQQEhYUEhYREBUUFhYaFRQWFhYUFhQYHSkgGBolGxUUITEtJSkrLy4uFx8zODMsNygtLisBCgoKDg0OGhAQGzQkICQsLCwsLCwsLC0sLCwvLCwsLy0sLC4sLCwsLCwsLCwsLCwsLCwsLCwsLCwsLCwsLCwsLP/AABEIAMcA/QMBEQACEQEDEQH/xAAcAAEAAgIDAQAAAAAAAAAAAAAABQYDBAECBwj/xABFEAACAQIDAwgEDAMHBQAAAAABAgADEQQFIQYSMQcTIkFRYXGBMnKRsRQjM0JSYoKSocHR4TWywhU0c4Ozw/AWQ0Rjo//EABoBAQADAQEBAAAAAAAAAAAAAAABAgMFBAb/xAA2EQEAAQQAAwQJAgYCAwAAAAAAAQIDBBESITEFE0GBBhQiMjNRYXGxNNEjNUKhweGR8UNygv/aAAwDAQACEQMRAD8A9xgICAgICAgICAgICAgICAgICAgICAgICAgICAgICAgICAgIGHE4qnSG9UZUHazAe+EbQWJ2ywiaKWqeqth7WtGlZuQ0/wDrlOqi3nUH6SdI7xmo7aUj6VNl8GB/SQnjhK4PP8NV0D7pPU43fxOkJiqJSd4WcwEBAQEBAQEBAQEBAQEBAQEBAQEBAQEBA4vAqme7W7p5rDDnH4FrXUHsUfOMnTOqvwhX1wBrPvYuuQfoi7MO7QWWVm5TDWjDu1xxaWbL8kwqgFEV/rN0z+On4Sd7Um3wTqYSiYZRwUDwUD3QacVMIjcVVvFAfyg1DQxOQ0G4LuHtQ2/DhCs0w1qSYnCegedpjip6vLq8pKOcJ/LsxSuLroR6SniP1EheKttyFiAgICAgICAgICAgICAgICAgICAgICBTtqM5eq/wXD3udKjL3/NB98lnXVvlBh8oXC0GYa1LWLdlyAd3s4ylc8m+JbibkRKNSnPK7201s6xDsvUVv5gjX8Zranm8OdTE0xUsNpu5RaBxaEujJCEZisCVbnaXRcakDgfL/l5Ksx8krl2MFVb8CNGHYf0kLxO21CSAgICAgICAgICAgICAgICAgICAgRG02Z/B6JK+m/RTxPX5RCtU6hEbMZXza842rvrc8dZMq0U6WBqQYFSLgixlZhpTVNM7hDVMie/RZSPrXB90xm1LpU51OvaSeXYAUQdbseJ/ITSinheO/kTdn6N2XYEBCCB0ZYEe45moKg9FjZx+f5+3tko6JkGQu5gICAgICAgICAgICAgICAgICAgIFRz1fhGLSn82kBfxOp/KSzq5zpP0kt5SFmtiswanxpndvYNvCx/SUmuYeq3j019KmD+3h9A/e/aU71t6jPzbWX5iKxIC7u6L8by9NfEwvY8243tuuSASBcgaC9r915d54jcournO6bNTKnsLD9JlNzXV7KMOKudNTr/bo+gfvD9JHer+oT826MenNio3RDcBxPgO2acUa3LzdxVx8EIytnjH0VAH1tTMpuz4PZTg0/1SxjON4Faiix616vKTTd+at3BjW6JTuV1N6mO1ej7OH4Wmznw24SQEBAQEBAQEBAQEBAQEBAQEBAQKtli72Iqv9dvfaSzjqnlkLMOZrek/q+7WVq6NrE/xIVWeV3Evs76T+qPfNbTwZ3uwnpu5iD2jGqHtDfgR+sxuulgzylDzF70vlmA50Bqlyq6IO39rzWijfOXgyL/dzNNHXxZM4wCKm+o3SpF7ddzb9Ja5RGuSuLfrmvhq8UEwmDpLPkDXTyU+8flPVTO4cO9Tw3Ko+qVlmZAQEBAQEBAQEBAQEBAQEBAQEBAruVrao4+s380lnT1TCyFmHMD8U/qmVq6NrHxIVSeWHbS2zvpP6o981tPBne7Cdm7moXaPjT8G/pmN3wdHA6VIaYugtWVfIp4fmZ6aPdhxcn4tTpnPyL/Z/mEXOicX4sKyZ5nZWPZ8dD7P9TT00dHGyfiyl5diQEBAQEBAQEBAQEBAQEBAQEBAQIMJuV2HaxP3tYU8UkISw5h8k/qmVq6NbHxIVW08sO4ltnvSf1R75raeDO92E7N3NQm0fGn4N/TMbvg6OB0qQ8xdBacq+RTw/Mz1Ue7Di5PxanTOfkX+z/Osi50Ti/EhWTPM7KbxeOGCwdSuRfmqYsO1uAF+zeab1Vd3bmXMx7PrWVFuP6pU3KK2ZZjg6lelWb4QuJAUCpzaBAoJVU9E6sOOunGeSiq5dtzVTPPb6HKtYWDl02rlPscPPxnfz/6ejZWKwo0xXIaqEXnSvAtbUjznuo3qN9Xy9+bc3KptR7O+X2bV5ZkQF4CAgLwEBeAgcwOLwNLOOeNCrzGlbm25q9vSt0eOnHtla98M8PVtjd331Pe+7uN/ZXeTtMyCVfh29beXmudIL/O372+b6NvOYY3eanvHU7anC46fVPlz10+ic2mxVSlharUlZ6pXdpBFJO+/RU2HUCQfKa3JmKZ11c/Ct0V36YuTqnfP7R1amyOVYjD0r4ms9es9i285ZU+qo4eJ65WzRVTT7U7lt2jk2b13+BRFNMdPnP1lPTZzy8DmBHZlR1Djq0PvEKyzUzcXgY8wHxT+qZWro2sfEpVbjPLDtpTZ30n9Ue+a2nhzvdhOzdzELtHxp+Df0zG74OjgdKkNMXQWnKvkU8PzM9NHuw4uT8Wp0zn5F/s/zCLnupxfiwgcDR3nHYup8ur22mFEbl0sm5wUHKTgicBUfnHXm1F0UjcctUT0xbWx4ScqN25OwrkU5lFPDE7nrPh9kTyP4Qmi9XnKgC1WXmww5s9BekRa99e2Y4MezMuj6UXI7+KOGOnXxds12hrYvMkwFGo1GijlazUjuu5VSXAfioFt3Sx490tVdmu93cTyVsdnUY/Z85dyImqfdiekb+ni659nVXKMbSUVHq4WsgLpWqNVZOkVZld7toLHUnrHZFy5Nm5HPlJhYNvtHErq4Yi5T0mI1vly3HRJ8p2Lq0MMlahVek3OKt0cgFWBOq8OzXjL5VU00cVMvL2DYt3smbV2mJjU9UNlozXMMuRqNcoys4Ylt2pWPONwqD0AqkAdpBmVPe3bUan/AG9t6MDBzqqbtG45a+VPL5T1SG2dTF4XLaLms64imUSo9NzZrg7wN9D1a2vp3y9+a6LUc+bzdl28fKz6qeD2J3MRPg0cqXHYzLGrti6lPm1qsnNmzOUZtaj8baWAW3C5v1Vo7y5a4pl6Mj1XF7Q7qm1ExMxE76Rv5R+7rsBmuOzCnUoNXKCjulqwAasQ9wEUsLDVWO8bngO+RjXK7lM0zPTxX7bxMXCu03aaN8W/Z8OXj/fow7FZziqWZPg6lZ8RT36qfGsWIKXIYE6jhw4ayLFyuLs0TO1+1cPHudn05VuiKZ5dOSe5RtosRhDQp0VYLVa9R0W7WDC9NLggOQT+U2yLtVGop8XN7GwLOTFyq5MbpjlE/P5z9IQm3uLr5dVw9XDV6y86CXp1az1VO6VOquTa4JBt5THJrqtTFVM+To9jY9rOt3Ld6iOXSYiIn/mFzznaJcPgfhZFy1NGRe1qgG6vhrr3Az1V3eG3xuDi4E38v1eJ8ZiZ+kdVW5jG4jLfhq1qzYpiaiLSqsqBQ9ubWktlboi+oJv1zDVdVrj3zdbixbGf6tVRHdxyncc96676xz+TfwmYYurlFWtX36NelTqMji9Nm3BdXK6ce8WNry9NVc2Jmrrp5rtjGp7SptWtVUTMfXr1jbDyU5tiMTTxBr1GqlHQKXN7Ahr2lcS5VXTM1S39I8OzjXLcWadbiWplOeVc2x70xUqUsJSRmVaNQ02ezBVLOtm1vfQjgO+VouTeuzG+UNMrBo7Owqa5piblU9ZjevtE8mTC7Q1sDmZwVWo1ahVZBSNQ7z0zUA3QXOrDeNtb9R7ZMXZou8E9Fa+z7eV2f61RGq43vXKJ19PDydeVXMsRhXoNQrVKXOhw4VzY7u7Y2PDj1SMy5VRMcMr+juJYyYri9RE61pqbUHHLl+HxhxdRXIpdCmdxLMuhJGrMdCb6anSRe7yLcV8XyX7MjFqza8buomOfOec8v7R5c1y2FzWpi8FSq1Dd+krHTpFGK72nWQAZ6bFc124mXE7WxqMbLrt0dPDzT1RAwIPXNnOadLoHdMKdHXNqoFJ+8WHnK1zyejHpmbkKqDPK7SV2fcCow+kunkZra6vFm0zwQn5u5aD2hYFkHWAb+dv0mF2XTwaZ1MoiZPcs2TuDSXuuD7T+09NHRx8qnVyXXOj8UR1sVAHbqD+UXOicWP4m/CENmOMGCpIdC9atTpL3szAHyVd4+Myme7pj5y9dmzOZdnXu0xMz5fu3tvQDl+Jvr8X19xBEtkfCqR2P+utfdXORn+7V/wDH/wBtZ58H3J+7q+lf6mj/ANf8yhMmwzYfPitTTfq1WW/zhUVmUjyP4TKinhydT9XQyrtN/sWJp8IpifJ35XENbGYeig3nakAAO16hC+4ycyOK5TTCvo1XFrFu3K+kT+IT3KtT3cvpr9GrTHsUibZnK1pzfRyeLPmfpKQ5Lv4bQ9ar/rVJfF+FDydv/r7nl+Ia3K3/AHD/ADqf5yMz4Tb0b/XR9pYNi/4I3+Hif5qkrY+B/wAr9q/zbzp/wiuRPji/Ch/vTLA/q8nQ9Lf/ABf/AF/hH7O/x5/8fEe55W3+pnzb5v8AJKftStPKJta+DZMPRslWqoY1GAIpqWKhgDxNw3haejJv8GqY6y4/YvZVOVFV65zpp8I8Z1vSpcpeFoUhhlp1OeqFWarUZ9+o992zM3ZxsOA6p5syIjWnc9HK7ldV2ao4Y5ajpELLtlhWqZNRKi/NUsO7W+iKYBPle/lN79MzYjX0cfsm7Tb7Vq4vGao/uy8lWeU6mFGHZgKlAtYEgFkLFgw7bXt5ScS5E0cPjCPSPCrt5M3oj2avyndpsXTq4DGbjBwlGqpK6i4Q3F+Bt75tdmJt1a+TmYFuqjMsxVGvap/Kpcja3o4odrIParTzYPu1O96VTq/an6T+UfyUUWoY6vRqDdqJSZSO9XW9u79Znhxw3Kolv6R3Kb2Fau0dJn/DptJQbEZ6iU9StSgWt1BArsT4LF2JryYiPotg3KbHY1VVfjxa8+Te5av/ABv8z+iWz/6WPon1u+Tb20/gmH9TDfyCaZHwI8nj7H/mtX3qS/JX/DqXr1f9RppifCh5fSD9fX5fhb56XEYq1LeHf1QjSMr5ejN09772nslZoiW1vIqt8oBktH633v2le7paeuXHIyal9b737Se7g9cuNxaAC7t2tYi5bpa98trk8817q21Dk9I/SPi37Svdw9EZdz6H9jUfrfe/aR3dJ65cZMPltOmd5Sw+1ofEdcmKIhSvIqrjUuUwgZy4ue8m9u0L2SYpje1JuTNPD4MGcbNYXFlDWViaPye7VdN3UG43SNdBr3Sty1TXMTU9OLn38aKotTrfXlE/lnzPJqWJp8zVLslgCBVZd61iN4g3bUCTXRFcalnYybli53lGon7QwZJs3hsFfmA6Bjdl512Um1r7rE6yLdqm37rTLz7+VMTenevpEfhkzfIcPiijVVO/SN6dRGKOvXo66xXbpr6q4+Zex4mmieU9YnnE+TpgdncPSqnEWapWItzlZy7Adi30XyERapieLxWu5165ai1vVPyiNR5/Pzds82ew+NAWuGdVNwoqOq311spFzqYuW6a41UjEzb2LVNVqdT9on8smTZNRwac3RDKlyQrVGcC5ubbxNtTJooiiNUqZOVcya+8uzufnqI/DrneRUMaoSuGZVNwoqMgv2kKReK7dNcaqWxcy9i1cdqdT89RP5YMLsxhqVBsMm+tJ77yitU6+IBvcA31tK02qaaeGOi9ztC/cvRermJqjx1H7OuTbKYTBszUFemXFm+Ocg8bXBNri5tFFiij3YWy+08nKiIvTvXTlDBh9icFTqiuquKoYtv8AP1SbniTdtb3MiMe3FXFrmvX2vlV2u5qqjh6a1H7NrPtmMJjt0103jTuFKsVNj1EjiJNyzRc1xQzw+0cjE33NWtsGM2MwFWklE0QqUiWTcJQgkWJLDU3049gkVWKKo4dL2u1su1cm7FfOeu+aUy/LKNCkKNJAtNRbd4g343vxJ75pTRFMcMdHku37l25Nyud1T4q/V5O8tZ9/miLm+6tRgn3b6DuEw9Vtb3p06e3s6KODj89RtN4rJqFSh8HKlKNt3cpMaY3fo9G2k2m3TNPD4OdbyrtF3von2uu558/Nq5JsthcEzNh1amXADDnXYNa9rhieFz7ZW3Zot+7DbL7RyMuIi9O9dOUMmP2dw9aqtchqdZRYVKTlHt2Ej0h4yarVMzxeKlrOvW7c2t7pnwmNx/p3ynIMPhmd6ak1KpvUqVGLu3iza27optU0846oyM29fppprnlHSI5RHk1872VwmNYPiFaoVFl+NdQAeNgDbWwkXLNFfvQ1xO0sjEiYszrf0gxeyuFq0Uw9QO1Kl6CmvU0sLC5vc2HC8VWaKqeGeiLXaN+1dm9RMRVPWdR+zayXJKODQ06IZUJvumozAE8bbxNry1FumiNQyysu7k18d2dz9oj8JKXeYgdWUHjAwmiRwhGnTnbcRbxFvfCHYVBAGqISwYnGFBcI76gAItySTYcbCQI3CZwtR1SoVQ1BpSR99gRbeWqwFlIBB3fHUyYiTksIEJcwEBAQEBAQEBAQEBAQEBAQEBAQEBAQEBAQEDiAtA5tA6VE3hb/AJ3QPPs9dsDXFRKKE4ol2ex+UXRqZ16IZdPEnQyY+qsr5gK2+intA48e6JTDYkJICAgICAgICAgICAgICAgICAgICAgICAgICAgICBRuUvOKeFpEA1ErVV3qTUlHRKtq1201BsbaxpEqTspyiPTrU6Z0oGp0i2rWa+8Sdb2Jvx6rS2to6PblIOo1B4SqzmAgICAgICAgICAgICAgICAgICAgICAgICAgICAgVXlGyT4VhGZReph71E7SLdNfMa+IEmES+eMQnNvpw4iWhD3/AJLc/wDheDVWN6mHtTa/Er8xvZp9mVmEwuUhJAQEBAQEBAQEBAQEBAQEBAQEBAQEBAQEBAQEBA4IgfPfKXkHwXEuFFkPxlL1W6vI3HlJhDHyXbQfA8Ym8bU63xdTs1PRbyNvK8mR9EyqSAgICAgICAgICAgICAgICAgICAgICAgICAgICAgU3lQyT4ThTVUXfDXfxQ+mPIWb7MIl891VNN7dh0loH0bycZ98NwSMTepRAp1O3ojosfEW87yJIWmQkgICAgICAgICAgICAgICAgICAgICAgICAgICAgcOoIIOoIsQeu8D5v5Q8hOExNRAOip3qZ7UbVfZw+yZKEhyQ7Q/BcYKbm1PE/FtfgGv0G9un2oH0DISQEBAQEBAQEBAQEBAQEBAQEBAQEBAQEBAQEBAQEChcreR8/hhiFF2w+j99NtD7DY+F4HgZBpv2EG4PukofTOwmejHYOlWJu4G5V9ddCfPQ+ciUrBAQEBAQEBAQEBAQEBAQEBAQEBAQEBAQEBAQEBAQMeIorUVkYXV1KsD1gixED5n22yVsJiKlI/9trA9qnVG9hH4yRZORbaHmMUcM5smKFlvwFRfR9ouPZCHvEhJAQEBAQEBAQEBAQEBAQEBAQEBAQEBAQEBAQEBAQPNeWXIucpJilFzT+Lq+ox6LeTafbkwPEKVRqNQMpKsjAqRxBBuCJA+otlM6XHYWliBxdemB81xo49t/K0CXgICAgICAgICAgICAgICAgICAgICAgICAgICAgIGvmGESvTek4ulVSjDuItA+X9qcqfC1qlJ/SpOVJ7R1N4EWPnJF85Dtoebqvg3PRrDfpXPB1Go81/kkD2yAgICAgICAgICAgICAgICAgICAgICAgICAgICAgIHlPLVkFwmMUf+qtb/AObH8V81kjx7LsW+GrJUQ7r0nDKe9TcSB9UZFmaYvD0sQno1UDW7D85T4G48oG/AQEBAQEBAQEBAQEBAQEBAQEBAQEBAQEBAQEBAQNPOMuTFUKlB/RqoVPdfgw7wbHygeIYfkkzGtUs/N0EBszlw97daop18yIQ9n2aySlgMOmGpFmWmDdnN2Yk3ZjbQXPZCUpAQEBAQEBAQEBAQEBAQEBA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504" name="Picture 24" descr="https://jcvalda.files.wordpress.com/2011/10/informacion.jpg"/>
          <p:cNvPicPr>
            <a:picLocks noChangeAspect="1" noChangeArrowheads="1"/>
          </p:cNvPicPr>
          <p:nvPr/>
        </p:nvPicPr>
        <p:blipFill>
          <a:blip r:embed="rId13" cstate="print"/>
          <a:srcRect/>
          <a:stretch>
            <a:fillRect/>
          </a:stretch>
        </p:blipFill>
        <p:spPr bwMode="auto">
          <a:xfrm>
            <a:off x="539552" y="2348880"/>
            <a:ext cx="1100215" cy="864096"/>
          </a:xfrm>
          <a:prstGeom prst="rect">
            <a:avLst/>
          </a:prstGeom>
          <a:noFill/>
        </p:spPr>
      </p:pic>
      <p:pic>
        <p:nvPicPr>
          <p:cNvPr id="20506" name="Picture 26" descr="http://carmando2189.files.wordpress.com/2012/10/dsc09164.jpg"/>
          <p:cNvPicPr>
            <a:picLocks noChangeAspect="1" noChangeArrowheads="1"/>
          </p:cNvPicPr>
          <p:nvPr/>
        </p:nvPicPr>
        <p:blipFill>
          <a:blip r:embed="rId14" cstate="print"/>
          <a:srcRect/>
          <a:stretch>
            <a:fillRect/>
          </a:stretch>
        </p:blipFill>
        <p:spPr bwMode="auto">
          <a:xfrm>
            <a:off x="6228184" y="3933056"/>
            <a:ext cx="1080120" cy="810090"/>
          </a:xfrm>
          <a:prstGeom prst="rect">
            <a:avLst/>
          </a:prstGeom>
          <a:noFill/>
        </p:spPr>
      </p:pic>
      <p:pic>
        <p:nvPicPr>
          <p:cNvPr id="20508" name="Picture 28" descr="http://www.kireei.com/ficheros/shapemaker.jpg"/>
          <p:cNvPicPr>
            <a:picLocks noChangeAspect="1" noChangeArrowheads="1"/>
          </p:cNvPicPr>
          <p:nvPr/>
        </p:nvPicPr>
        <p:blipFill>
          <a:blip r:embed="rId15" cstate="print"/>
          <a:srcRect/>
          <a:stretch>
            <a:fillRect/>
          </a:stretch>
        </p:blipFill>
        <p:spPr bwMode="auto">
          <a:xfrm>
            <a:off x="6228184" y="2852936"/>
            <a:ext cx="864096" cy="864096"/>
          </a:xfrm>
          <a:prstGeom prst="rect">
            <a:avLst/>
          </a:prstGeom>
          <a:noFill/>
        </p:spPr>
      </p:pic>
      <p:pic>
        <p:nvPicPr>
          <p:cNvPr id="20510" name="Picture 30" descr="http://thumbs.dreamstime.com/z/colecciones-de-los-laberintos-9295497.jpg"/>
          <p:cNvPicPr>
            <a:picLocks noChangeAspect="1" noChangeArrowheads="1"/>
          </p:cNvPicPr>
          <p:nvPr/>
        </p:nvPicPr>
        <p:blipFill>
          <a:blip r:embed="rId16" cstate="print"/>
          <a:srcRect/>
          <a:stretch>
            <a:fillRect/>
          </a:stretch>
        </p:blipFill>
        <p:spPr bwMode="auto">
          <a:xfrm>
            <a:off x="7452320" y="3861048"/>
            <a:ext cx="1209827" cy="1152128"/>
          </a:xfrm>
          <a:prstGeom prst="rect">
            <a:avLst/>
          </a:prstGeom>
          <a:noFill/>
        </p:spPr>
      </p:pic>
      <p:pic>
        <p:nvPicPr>
          <p:cNvPr id="20514" name="Picture 34" descr="http://www.dibujos-para-ninos.com/images/vignettes/nature-visages-09.gif"/>
          <p:cNvPicPr>
            <a:picLocks noChangeAspect="1" noChangeArrowheads="1"/>
          </p:cNvPicPr>
          <p:nvPr/>
        </p:nvPicPr>
        <p:blipFill>
          <a:blip r:embed="rId17" cstate="print"/>
          <a:srcRect/>
          <a:stretch>
            <a:fillRect/>
          </a:stretch>
        </p:blipFill>
        <p:spPr bwMode="auto">
          <a:xfrm>
            <a:off x="6516216" y="5013176"/>
            <a:ext cx="648072" cy="844894"/>
          </a:xfrm>
          <a:prstGeom prst="rect">
            <a:avLst/>
          </a:prstGeom>
          <a:noFill/>
        </p:spPr>
      </p:pic>
      <p:pic>
        <p:nvPicPr>
          <p:cNvPr id="20516" name="Picture 36" descr="http://www.bulhufas.es/animales/wp-content/uploads/2011/05/Casa-para-perros.jpg"/>
          <p:cNvPicPr>
            <a:picLocks noChangeAspect="1" noChangeArrowheads="1"/>
          </p:cNvPicPr>
          <p:nvPr/>
        </p:nvPicPr>
        <p:blipFill>
          <a:blip r:embed="rId18" cstate="print"/>
          <a:srcRect/>
          <a:stretch>
            <a:fillRect/>
          </a:stretch>
        </p:blipFill>
        <p:spPr bwMode="auto">
          <a:xfrm>
            <a:off x="7380312" y="5229200"/>
            <a:ext cx="1177330" cy="801469"/>
          </a:xfrm>
          <a:prstGeom prst="rect">
            <a:avLst/>
          </a:prstGeom>
          <a:noFill/>
        </p:spPr>
      </p:pic>
      <p:cxnSp>
        <p:nvCxnSpPr>
          <p:cNvPr id="25" name="24 Conector curvado"/>
          <p:cNvCxnSpPr>
            <a:stCxn id="20484" idx="1"/>
            <a:endCxn id="6" idx="0"/>
          </p:cNvCxnSpPr>
          <p:nvPr/>
        </p:nvCxnSpPr>
        <p:spPr>
          <a:xfrm rot="10800000">
            <a:off x="2987824" y="3778188"/>
            <a:ext cx="648072" cy="982960"/>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curvado"/>
          <p:cNvCxnSpPr>
            <a:stCxn id="20484" idx="3"/>
            <a:endCxn id="8" idx="2"/>
          </p:cNvCxnSpPr>
          <p:nvPr/>
        </p:nvCxnSpPr>
        <p:spPr>
          <a:xfrm flipV="1">
            <a:off x="5392548" y="3778188"/>
            <a:ext cx="547604" cy="982960"/>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curvado"/>
          <p:cNvCxnSpPr>
            <a:stCxn id="20484" idx="0"/>
            <a:endCxn id="20486" idx="2"/>
          </p:cNvCxnSpPr>
          <p:nvPr/>
        </p:nvCxnSpPr>
        <p:spPr>
          <a:xfrm rot="16200000" flipV="1">
            <a:off x="4140257" y="3559091"/>
            <a:ext cx="720080" cy="27850"/>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332656"/>
            <a:ext cx="2052170" cy="624702"/>
          </a:xfrm>
          <a:prstGeom prst="rect">
            <a:avLst/>
          </a:prstGeom>
          <a:noFill/>
          <a:ln w="9525">
            <a:noFill/>
            <a:miter lim="800000"/>
            <a:headEnd/>
            <a:tailEnd/>
          </a:ln>
        </p:spPr>
      </p:pic>
      <p:sp>
        <p:nvSpPr>
          <p:cNvPr id="4" name="3 Rectángulo"/>
          <p:cNvSpPr/>
          <p:nvPr/>
        </p:nvSpPr>
        <p:spPr>
          <a:xfrm>
            <a:off x="3563888" y="1268760"/>
            <a:ext cx="1811333" cy="584775"/>
          </a:xfrm>
          <a:prstGeom prst="rect">
            <a:avLst/>
          </a:prstGeom>
          <a:noFill/>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solidFill>
                  <a:srgbClr val="0070C0"/>
                </a:solidFill>
                <a:effectLst/>
                <a:latin typeface="Freestyle Script" pitchFamily="66" charset="0"/>
              </a:rPr>
              <a:t>Hipótesis</a:t>
            </a:r>
            <a:endParaRPr lang="es-ES" sz="3200" b="1" cap="all" spc="0" dirty="0">
              <a:ln w="0"/>
              <a:solidFill>
                <a:srgbClr val="0070C0"/>
              </a:solidFill>
              <a:effectLst/>
              <a:latin typeface="Freestyle Script" pitchFamily="66" charset="0"/>
            </a:endParaRPr>
          </a:p>
        </p:txBody>
      </p:sp>
      <p:sp>
        <p:nvSpPr>
          <p:cNvPr id="9" name="8 CuadroTexto"/>
          <p:cNvSpPr txBox="1"/>
          <p:nvPr/>
        </p:nvSpPr>
        <p:spPr>
          <a:xfrm>
            <a:off x="2267744" y="2636912"/>
            <a:ext cx="4644008" cy="1569660"/>
          </a:xfrm>
          <a:prstGeom prst="rect">
            <a:avLst/>
          </a:prstGeom>
          <a:noFill/>
        </p:spPr>
        <p:txBody>
          <a:bodyPr wrap="square" rtlCol="0">
            <a:spAutoFit/>
          </a:bodyPr>
          <a:lstStyle/>
          <a:p>
            <a:pPr algn="ctr"/>
            <a:r>
              <a:rPr lang="es-ES" sz="3200" dirty="0" smtClean="0">
                <a:latin typeface="Freestyle Script" pitchFamily="66" charset="0"/>
              </a:rPr>
              <a:t>La Utilización de Mapas Mentales, favorece el desarrollo del lenguaje y del pensamiento en los niños(as) de 3 a 4 años</a:t>
            </a:r>
            <a:endParaRPr lang="es-EC" sz="3200" dirty="0"/>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1" y="500042"/>
            <a:ext cx="2126040" cy="647189"/>
          </a:xfrm>
          <a:prstGeom prst="rect">
            <a:avLst/>
          </a:prstGeom>
          <a:noFill/>
          <a:ln w="9525">
            <a:noFill/>
            <a:miter lim="800000"/>
            <a:headEnd/>
            <a:tailEnd/>
          </a:ln>
        </p:spPr>
      </p:pic>
      <p:sp>
        <p:nvSpPr>
          <p:cNvPr id="8" name="7 Flecha izquierda"/>
          <p:cNvSpPr/>
          <p:nvPr/>
        </p:nvSpPr>
        <p:spPr>
          <a:xfrm rot="18895047">
            <a:off x="377760" y="3220720"/>
            <a:ext cx="4211960" cy="3528392"/>
          </a:xfrm>
          <a:prstGeom prst="leftArrow">
            <a:avLst/>
          </a:prstGeom>
          <a:solidFill>
            <a:srgbClr val="FF7C80"/>
          </a:solidFill>
          <a:ln>
            <a:solidFill>
              <a:srgbClr val="D24AA5"/>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2800" dirty="0" smtClean="0">
                <a:solidFill>
                  <a:schemeClr val="tx1"/>
                </a:solidFill>
                <a:latin typeface="Freestyle Script" pitchFamily="66" charset="0"/>
              </a:rPr>
              <a:t>LENGUAJE</a:t>
            </a:r>
            <a:endParaRPr lang="es-EC" sz="2800" dirty="0">
              <a:solidFill>
                <a:schemeClr val="tx1"/>
              </a:solidFill>
              <a:latin typeface="Freestyle Script" pitchFamily="66" charset="0"/>
            </a:endParaRPr>
          </a:p>
        </p:txBody>
      </p:sp>
      <p:sp>
        <p:nvSpPr>
          <p:cNvPr id="6" name="5 Flecha derecha"/>
          <p:cNvSpPr/>
          <p:nvPr/>
        </p:nvSpPr>
        <p:spPr>
          <a:xfrm rot="2663135">
            <a:off x="4574905" y="3274212"/>
            <a:ext cx="4352636" cy="3528392"/>
          </a:xfrm>
          <a:prstGeom prst="rightArrow">
            <a:avLst/>
          </a:prstGeom>
          <a:solidFill>
            <a:srgbClr val="66CCFF"/>
          </a:solidFill>
          <a:ln>
            <a:solidFill>
              <a:srgbClr val="0070C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800" dirty="0" smtClean="0">
                <a:solidFill>
                  <a:schemeClr val="tx1"/>
                </a:solidFill>
                <a:latin typeface="Freestyle Script" pitchFamily="66" charset="0"/>
              </a:rPr>
              <a:t>PENSAMIENTO</a:t>
            </a:r>
            <a:endParaRPr lang="es-EC" sz="2800" dirty="0">
              <a:solidFill>
                <a:schemeClr val="tx1"/>
              </a:solidFill>
              <a:latin typeface="Freestyle Script" pitchFamily="66" charset="0"/>
            </a:endParaRPr>
          </a:p>
        </p:txBody>
      </p:sp>
      <p:sp>
        <p:nvSpPr>
          <p:cNvPr id="9" name="8 Flecha abajo"/>
          <p:cNvSpPr/>
          <p:nvPr/>
        </p:nvSpPr>
        <p:spPr>
          <a:xfrm>
            <a:off x="3491880" y="764704"/>
            <a:ext cx="2160240" cy="3427454"/>
          </a:xfrm>
          <a:prstGeom prst="downArrow">
            <a:avLst>
              <a:gd name="adj1" fmla="val 67719"/>
              <a:gd name="adj2" fmla="val 37203"/>
            </a:avLst>
          </a:prstGeom>
          <a:solidFill>
            <a:srgbClr val="FFC000"/>
          </a:solidFill>
          <a:ln>
            <a:solidFill>
              <a:srgbClr val="FB8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smtClean="0">
                <a:solidFill>
                  <a:schemeClr val="tx1"/>
                </a:solidFill>
                <a:latin typeface="Freestyle Script" pitchFamily="66" charset="0"/>
              </a:rPr>
              <a:t>MAPA MENTAL</a:t>
            </a:r>
            <a:endParaRPr lang="es-EC" sz="3600" dirty="0">
              <a:solidFill>
                <a:schemeClr val="tx1"/>
              </a:solidFill>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198047" cy="669109"/>
          </a:xfrm>
          <a:prstGeom prst="rect">
            <a:avLst/>
          </a:prstGeom>
          <a:noFill/>
          <a:ln w="9525">
            <a:noFill/>
            <a:miter lim="800000"/>
            <a:headEnd/>
            <a:tailEnd/>
          </a:ln>
        </p:spPr>
      </p:pic>
      <p:sp>
        <p:nvSpPr>
          <p:cNvPr id="4" name="3 Rectángulo"/>
          <p:cNvSpPr/>
          <p:nvPr/>
        </p:nvSpPr>
        <p:spPr>
          <a:xfrm>
            <a:off x="0" y="1268760"/>
            <a:ext cx="9144000" cy="4524315"/>
          </a:xfrm>
          <a:prstGeom prst="rect">
            <a:avLst/>
          </a:prstGeom>
        </p:spPr>
        <p:txBody>
          <a:bodyPr wrap="square">
            <a:spAutoFit/>
          </a:bodyPr>
          <a:lstStyle/>
          <a:p>
            <a:pPr algn="ctr"/>
            <a:r>
              <a:rPr lang="es-EC" sz="9600" dirty="0" smtClean="0">
                <a:latin typeface="Freestyle Script" pitchFamily="66" charset="0"/>
              </a:rPr>
              <a:t>Capítulo III:</a:t>
            </a:r>
          </a:p>
          <a:p>
            <a:pPr algn="ctr"/>
            <a:r>
              <a:rPr lang="es-EC" sz="9600" dirty="0" smtClean="0">
                <a:latin typeface="Freestyle Script" pitchFamily="66" charset="0"/>
              </a:rPr>
              <a:t>Metodología de la Investigación</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1" y="260649"/>
            <a:ext cx="2448271" cy="745280"/>
          </a:xfrm>
          <a:prstGeom prst="rect">
            <a:avLst/>
          </a:prstGeom>
          <a:noFill/>
          <a:ln w="9525">
            <a:noFill/>
            <a:miter lim="800000"/>
            <a:headEnd/>
            <a:tailEnd/>
          </a:ln>
        </p:spPr>
      </p:pic>
      <p:sp>
        <p:nvSpPr>
          <p:cNvPr id="25" name="24 Redondear rectángulo de esquina del mismo lado"/>
          <p:cNvSpPr/>
          <p:nvPr/>
        </p:nvSpPr>
        <p:spPr>
          <a:xfrm>
            <a:off x="2843808" y="1844824"/>
            <a:ext cx="6048671" cy="864096"/>
          </a:xfrm>
          <a:prstGeom prst="round2SameRect">
            <a:avLst/>
          </a:prstGeom>
          <a:solidFill>
            <a:srgbClr val="FF7C80"/>
          </a:solidFill>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s-EC" sz="4000" dirty="0" smtClean="0">
                <a:latin typeface="Freestyle Script" pitchFamily="66" charset="0"/>
              </a:rPr>
              <a:t>De Campo, descriptiva y </a:t>
            </a:r>
            <a:r>
              <a:rPr lang="es-EC" sz="4000" dirty="0" err="1" smtClean="0">
                <a:latin typeface="Freestyle Script" pitchFamily="66" charset="0"/>
              </a:rPr>
              <a:t>cuasiexperimental</a:t>
            </a:r>
            <a:endParaRPr lang="es-EC" sz="4000" dirty="0" smtClean="0">
              <a:latin typeface="Freestyle Script" pitchFamily="66" charset="0"/>
            </a:endParaRPr>
          </a:p>
          <a:p>
            <a:pPr algn="ctr"/>
            <a:endParaRPr lang="es-EC" sz="4000" dirty="0">
              <a:latin typeface="Freestyle Script" pitchFamily="66" charset="0"/>
            </a:endParaRPr>
          </a:p>
        </p:txBody>
      </p:sp>
      <p:grpSp>
        <p:nvGrpSpPr>
          <p:cNvPr id="27" name="26 Grupo"/>
          <p:cNvGrpSpPr/>
          <p:nvPr/>
        </p:nvGrpSpPr>
        <p:grpSpPr>
          <a:xfrm rot="16200000">
            <a:off x="4896037" y="1952835"/>
            <a:ext cx="1872208" cy="5976666"/>
            <a:chOff x="1479500" y="27248"/>
            <a:chExt cx="5944635" cy="988405"/>
          </a:xfrm>
          <a:solidFill>
            <a:srgbClr val="FF7C80"/>
          </a:solidFill>
          <a:scene3d>
            <a:camera prst="orthographicFront"/>
            <a:lightRig rig="flat" dir="t"/>
          </a:scene3d>
        </p:grpSpPr>
        <p:sp>
          <p:nvSpPr>
            <p:cNvPr id="28" name="27 Redondear rectángulo de esquina del mismo lado"/>
            <p:cNvSpPr/>
            <p:nvPr/>
          </p:nvSpPr>
          <p:spPr>
            <a:xfrm rot="5400000">
              <a:off x="3957615" y="-2450867"/>
              <a:ext cx="988405" cy="5944635"/>
            </a:xfrm>
            <a:prstGeom prst="round2SameRect">
              <a:avLst/>
            </a:prstGeom>
            <a:grpFill/>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s-EC" sz="4000" dirty="0" smtClean="0">
                  <a:latin typeface="Freestyle Script" pitchFamily="66" charset="0"/>
                </a:rPr>
                <a:t>La población es de 10 niños y niñas del grupo de 3 a 4 años.</a:t>
              </a:r>
              <a:endParaRPr lang="es-EC" sz="4000" dirty="0">
                <a:latin typeface="Freestyle Script" pitchFamily="66" charset="0"/>
              </a:endParaRPr>
            </a:p>
          </p:txBody>
        </p:sp>
        <p:sp>
          <p:nvSpPr>
            <p:cNvPr id="29" name="Redondear rectángulo de esquina del mismo lado 6"/>
            <p:cNvSpPr/>
            <p:nvPr/>
          </p:nvSpPr>
          <p:spPr>
            <a:xfrm>
              <a:off x="1479500" y="51681"/>
              <a:ext cx="5896385" cy="89190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marL="114300" lvl="1" indent="-114300" algn="ctr" defTabSz="577850">
                <a:lnSpc>
                  <a:spcPct val="90000"/>
                </a:lnSpc>
                <a:spcBef>
                  <a:spcPct val="0"/>
                </a:spcBef>
                <a:spcAft>
                  <a:spcPct val="15000"/>
                </a:spcAft>
                <a:buChar char="••"/>
              </a:pPr>
              <a:endParaRPr lang="es-EC" sz="1300" kern="1200" dirty="0"/>
            </a:p>
          </p:txBody>
        </p:sp>
      </p:grpSp>
      <p:sp>
        <p:nvSpPr>
          <p:cNvPr id="18" name="17 Cheurón"/>
          <p:cNvSpPr/>
          <p:nvPr/>
        </p:nvSpPr>
        <p:spPr>
          <a:xfrm>
            <a:off x="179512" y="1412776"/>
            <a:ext cx="2952328" cy="1800200"/>
          </a:xfrm>
          <a:prstGeom prst="chevron">
            <a:avLst>
              <a:gd name="adj" fmla="val 39418"/>
            </a:avLst>
          </a:prstGeom>
          <a:solidFill>
            <a:srgbClr val="FFC000"/>
          </a:solidFill>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r>
              <a:rPr lang="es-EC" sz="3600" dirty="0" smtClean="0">
                <a:solidFill>
                  <a:schemeClr val="tx1"/>
                </a:solidFill>
                <a:latin typeface="Freestyle Script" pitchFamily="66" charset="0"/>
              </a:rPr>
              <a:t>Tipo </a:t>
            </a:r>
          </a:p>
          <a:p>
            <a:pPr algn="ctr"/>
            <a:r>
              <a:rPr lang="es-EC" sz="3600" dirty="0" smtClean="0">
                <a:solidFill>
                  <a:schemeClr val="tx1"/>
                </a:solidFill>
                <a:latin typeface="Freestyle Script" pitchFamily="66" charset="0"/>
              </a:rPr>
              <a:t>de </a:t>
            </a:r>
            <a:r>
              <a:rPr lang="es-EC" sz="3200" dirty="0" smtClean="0">
                <a:solidFill>
                  <a:schemeClr val="tx1"/>
                </a:solidFill>
                <a:latin typeface="Freestyle Script" pitchFamily="66" charset="0"/>
              </a:rPr>
              <a:t>investigación</a:t>
            </a:r>
            <a:endParaRPr lang="es-EC" sz="3200" dirty="0">
              <a:solidFill>
                <a:schemeClr val="tx1"/>
              </a:solidFill>
              <a:latin typeface="Freestyle Script" pitchFamily="66" charset="0"/>
            </a:endParaRPr>
          </a:p>
        </p:txBody>
      </p:sp>
      <p:sp>
        <p:nvSpPr>
          <p:cNvPr id="32" name="31 Cheurón"/>
          <p:cNvSpPr/>
          <p:nvPr/>
        </p:nvSpPr>
        <p:spPr>
          <a:xfrm>
            <a:off x="179512" y="4005064"/>
            <a:ext cx="2952328" cy="1800200"/>
          </a:xfrm>
          <a:prstGeom prst="chevron">
            <a:avLst>
              <a:gd name="adj" fmla="val 39418"/>
            </a:avLst>
          </a:prstGeom>
          <a:solidFill>
            <a:srgbClr val="FFC000"/>
          </a:solidFill>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endParaRPr lang="es-EC" sz="4000" dirty="0" smtClean="0">
              <a:solidFill>
                <a:schemeClr val="tx1"/>
              </a:solidFill>
              <a:latin typeface="Freestyle Script" pitchFamily="66" charset="0"/>
            </a:endParaRPr>
          </a:p>
          <a:p>
            <a:pPr algn="ctr"/>
            <a:r>
              <a:rPr lang="es-EC" sz="4000" dirty="0" smtClean="0">
                <a:solidFill>
                  <a:schemeClr val="tx1"/>
                </a:solidFill>
                <a:latin typeface="Freestyle Script" pitchFamily="66" charset="0"/>
              </a:rPr>
              <a:t>Población</a:t>
            </a:r>
            <a:endParaRPr lang="es-EC" sz="4000" dirty="0">
              <a:solidFill>
                <a:schemeClr val="tx1"/>
              </a:solidFill>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36512"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198048" cy="669109"/>
          </a:xfrm>
          <a:prstGeom prst="rect">
            <a:avLst/>
          </a:prstGeom>
          <a:noFill/>
          <a:ln w="9525">
            <a:noFill/>
            <a:miter lim="800000"/>
            <a:headEnd/>
            <a:tailEnd/>
          </a:ln>
        </p:spPr>
      </p:pic>
      <p:sp>
        <p:nvSpPr>
          <p:cNvPr id="6" name="5 Hexágono"/>
          <p:cNvSpPr/>
          <p:nvPr/>
        </p:nvSpPr>
        <p:spPr>
          <a:xfrm>
            <a:off x="683568" y="2636912"/>
            <a:ext cx="3312368" cy="2376264"/>
          </a:xfrm>
          <a:prstGeom prst="hexagon">
            <a:avLst>
              <a:gd name="adj" fmla="val 0"/>
              <a:gd name="vf" fmla="val 115470"/>
            </a:avLst>
          </a:prstGeom>
          <a:solidFill>
            <a:srgbClr val="00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es-EC" sz="3600" dirty="0" smtClean="0">
                <a:solidFill>
                  <a:schemeClr val="tx1"/>
                </a:solidFill>
                <a:latin typeface="Freestyle Script" pitchFamily="66" charset="0"/>
              </a:rPr>
              <a:t>Mapas Mentales</a:t>
            </a:r>
          </a:p>
          <a:p>
            <a:pPr algn="ctr">
              <a:buFont typeface="Wingdings" pitchFamily="2" charset="2"/>
              <a:buChar char="v"/>
            </a:pPr>
            <a:r>
              <a:rPr lang="es-EC" sz="3600" dirty="0" smtClean="0">
                <a:solidFill>
                  <a:schemeClr val="tx1"/>
                </a:solidFill>
                <a:latin typeface="Freestyle Script" pitchFamily="66" charset="0"/>
              </a:rPr>
              <a:t>Test </a:t>
            </a:r>
            <a:r>
              <a:rPr lang="es-EC" sz="3600" dirty="0" err="1" smtClean="0">
                <a:solidFill>
                  <a:schemeClr val="tx1"/>
                </a:solidFill>
                <a:latin typeface="Freestyle Script" pitchFamily="66" charset="0"/>
              </a:rPr>
              <a:t>Wppsi</a:t>
            </a:r>
            <a:endParaRPr lang="es-EC" sz="3600" dirty="0">
              <a:solidFill>
                <a:schemeClr val="tx1"/>
              </a:solidFill>
              <a:latin typeface="Freestyle Script" pitchFamily="66" charset="0"/>
            </a:endParaRPr>
          </a:p>
        </p:txBody>
      </p:sp>
      <p:sp>
        <p:nvSpPr>
          <p:cNvPr id="8" name="7 Hexágono"/>
          <p:cNvSpPr/>
          <p:nvPr/>
        </p:nvSpPr>
        <p:spPr>
          <a:xfrm>
            <a:off x="5245722" y="2636912"/>
            <a:ext cx="3214710" cy="2352324"/>
          </a:xfrm>
          <a:prstGeom prst="hexagon">
            <a:avLst>
              <a:gd name="adj" fmla="val 0"/>
              <a:gd name="vf" fmla="val 115470"/>
            </a:avLst>
          </a:prstGeom>
          <a:solidFill>
            <a:srgbClr val="00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s-EC" sz="3600" dirty="0" smtClean="0">
                <a:solidFill>
                  <a:schemeClr val="tx1"/>
                </a:solidFill>
                <a:latin typeface="Freestyle Script" pitchFamily="66" charset="0"/>
              </a:rPr>
              <a:t>Matriz de datos</a:t>
            </a:r>
          </a:p>
          <a:p>
            <a:pPr>
              <a:buFont typeface="Wingdings" pitchFamily="2" charset="2"/>
              <a:buChar char="v"/>
            </a:pPr>
            <a:r>
              <a:rPr lang="es-EC" sz="3600" dirty="0" smtClean="0">
                <a:solidFill>
                  <a:schemeClr val="tx1"/>
                </a:solidFill>
                <a:latin typeface="Freestyle Script" pitchFamily="66" charset="0"/>
              </a:rPr>
              <a:t>Gráficos estadísticos</a:t>
            </a:r>
          </a:p>
          <a:p>
            <a:pPr>
              <a:buFont typeface="Wingdings" pitchFamily="2" charset="2"/>
              <a:buChar char="v"/>
            </a:pPr>
            <a:r>
              <a:rPr lang="es-EC" sz="3600" dirty="0" smtClean="0">
                <a:solidFill>
                  <a:schemeClr val="tx1"/>
                </a:solidFill>
                <a:latin typeface="Freestyle Script" pitchFamily="66" charset="0"/>
              </a:rPr>
              <a:t>Test </a:t>
            </a:r>
            <a:r>
              <a:rPr lang="es-EC" sz="3600" dirty="0" err="1" smtClean="0">
                <a:solidFill>
                  <a:schemeClr val="tx1"/>
                </a:solidFill>
                <a:latin typeface="Freestyle Script" pitchFamily="66" charset="0"/>
              </a:rPr>
              <a:t>Wppsi</a:t>
            </a:r>
            <a:endParaRPr lang="es-EC" sz="3600" dirty="0" smtClean="0">
              <a:solidFill>
                <a:schemeClr val="tx1"/>
              </a:solidFill>
              <a:latin typeface="Freestyle Script" pitchFamily="66" charset="0"/>
            </a:endParaRPr>
          </a:p>
        </p:txBody>
      </p:sp>
      <p:sp>
        <p:nvSpPr>
          <p:cNvPr id="11" name="10 CuadroTexto"/>
          <p:cNvSpPr txBox="1"/>
          <p:nvPr/>
        </p:nvSpPr>
        <p:spPr>
          <a:xfrm>
            <a:off x="1555768" y="1412776"/>
            <a:ext cx="1576072" cy="830997"/>
          </a:xfrm>
          <a:prstGeom prst="rect">
            <a:avLst/>
          </a:prstGeom>
          <a:noFill/>
        </p:spPr>
        <p:txBody>
          <a:bodyPr wrap="none" rtlCol="0">
            <a:spAutoFit/>
          </a:bodyPr>
          <a:lstStyle/>
          <a:p>
            <a:pPr algn="ctr"/>
            <a:r>
              <a:rPr lang="es-EC" sz="4800" dirty="0" smtClean="0">
                <a:solidFill>
                  <a:srgbClr val="FB830B"/>
                </a:solidFill>
                <a:latin typeface="Freestyle Script" pitchFamily="66" charset="0"/>
              </a:rPr>
              <a:t>Técnicas</a:t>
            </a:r>
            <a:r>
              <a:rPr lang="es-EC" dirty="0" smtClean="0">
                <a:solidFill>
                  <a:srgbClr val="FB830B"/>
                </a:solidFill>
              </a:rPr>
              <a:t> </a:t>
            </a:r>
            <a:endParaRPr lang="es-EC" dirty="0">
              <a:solidFill>
                <a:srgbClr val="FB830B"/>
              </a:solidFill>
            </a:endParaRPr>
          </a:p>
        </p:txBody>
      </p:sp>
      <p:sp>
        <p:nvSpPr>
          <p:cNvPr id="12" name="11 CuadroTexto"/>
          <p:cNvSpPr txBox="1"/>
          <p:nvPr/>
        </p:nvSpPr>
        <p:spPr>
          <a:xfrm>
            <a:off x="5786901" y="1445875"/>
            <a:ext cx="2186817" cy="830997"/>
          </a:xfrm>
          <a:prstGeom prst="rect">
            <a:avLst/>
          </a:prstGeom>
          <a:noFill/>
        </p:spPr>
        <p:txBody>
          <a:bodyPr wrap="none" rtlCol="0">
            <a:spAutoFit/>
          </a:bodyPr>
          <a:lstStyle/>
          <a:p>
            <a:pPr algn="ctr"/>
            <a:r>
              <a:rPr lang="es-EC" sz="4800" dirty="0" smtClean="0">
                <a:solidFill>
                  <a:srgbClr val="FB830B"/>
                </a:solidFill>
                <a:latin typeface="Freestyle Script" pitchFamily="66" charset="0"/>
              </a:rPr>
              <a:t>Instrumentos</a:t>
            </a:r>
            <a:r>
              <a:rPr lang="es-EC" dirty="0" smtClean="0">
                <a:solidFill>
                  <a:srgbClr val="FB830B"/>
                </a:solidFill>
              </a:rPr>
              <a:t> </a:t>
            </a:r>
            <a:endParaRPr lang="es-EC" dirty="0">
              <a:solidFill>
                <a:srgbClr val="FB830B"/>
              </a:solidFill>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4"/>
            <a:ext cx="9144000" cy="6858024"/>
          </a:xfrm>
          <a:prstGeom prst="rect">
            <a:avLst/>
          </a:prstGeom>
        </p:spPr>
      </p:pic>
      <p:sp>
        <p:nvSpPr>
          <p:cNvPr id="6" name="5 CuadroTexto"/>
          <p:cNvSpPr txBox="1"/>
          <p:nvPr/>
        </p:nvSpPr>
        <p:spPr>
          <a:xfrm>
            <a:off x="1259632" y="2222862"/>
            <a:ext cx="6840760" cy="2862322"/>
          </a:xfrm>
          <a:prstGeom prst="rect">
            <a:avLst/>
          </a:prstGeom>
          <a:noFill/>
        </p:spPr>
        <p:txBody>
          <a:bodyPr wrap="square" rtlCol="0">
            <a:spAutoFit/>
          </a:bodyPr>
          <a:lstStyle/>
          <a:p>
            <a:pPr algn="ctr"/>
            <a:r>
              <a:rPr lang="es-EC" sz="6000" b="1" dirty="0" smtClean="0">
                <a:latin typeface="Freestyle Script" pitchFamily="66" charset="0"/>
              </a:rPr>
              <a:t>CAPITULO I:</a:t>
            </a:r>
          </a:p>
          <a:p>
            <a:pPr algn="ctr"/>
            <a:r>
              <a:rPr lang="es-EC" sz="6000" b="1" dirty="0" smtClean="0">
                <a:latin typeface="Freestyle Script" pitchFamily="66" charset="0"/>
              </a:rPr>
              <a:t>EL PROBLEMA DE INVESTIGACIÓN</a:t>
            </a:r>
            <a:endParaRPr lang="es-EC" sz="6000" b="1" dirty="0">
              <a:latin typeface="Freestyle Script" pitchFamily="66" charset="0"/>
            </a:endParaRPr>
          </a:p>
        </p:txBody>
      </p:sp>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14291"/>
            <a:ext cx="2143140" cy="652394"/>
          </a:xfrm>
          <a:prstGeom prst="rect">
            <a:avLst/>
          </a:prstGeom>
          <a:noFill/>
          <a:ln w="9525">
            <a:noFill/>
            <a:miter lim="800000"/>
            <a:headEnd/>
            <a:tailEnd/>
          </a:ln>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332656"/>
            <a:ext cx="1910015" cy="581429"/>
          </a:xfrm>
          <a:prstGeom prst="rect">
            <a:avLst/>
          </a:prstGeom>
          <a:noFill/>
          <a:ln w="9525">
            <a:noFill/>
            <a:miter lim="800000"/>
            <a:headEnd/>
            <a:tailEnd/>
          </a:ln>
        </p:spPr>
      </p:pic>
      <p:sp>
        <p:nvSpPr>
          <p:cNvPr id="4" name="3 Rectángulo"/>
          <p:cNvSpPr/>
          <p:nvPr/>
        </p:nvSpPr>
        <p:spPr>
          <a:xfrm>
            <a:off x="0" y="2326228"/>
            <a:ext cx="9144000" cy="3046988"/>
          </a:xfrm>
          <a:prstGeom prst="rect">
            <a:avLst/>
          </a:prstGeom>
        </p:spPr>
        <p:txBody>
          <a:bodyPr wrap="square">
            <a:spAutoFit/>
          </a:bodyPr>
          <a:lstStyle/>
          <a:p>
            <a:pPr algn="ctr"/>
            <a:r>
              <a:rPr lang="es-EC" sz="9600" dirty="0" smtClean="0">
                <a:latin typeface="Freestyle Script" pitchFamily="66" charset="0"/>
              </a:rPr>
              <a:t>Capítulo IV:</a:t>
            </a:r>
          </a:p>
          <a:p>
            <a:pPr algn="ctr"/>
            <a:r>
              <a:rPr lang="es-EC" sz="9600" dirty="0" smtClean="0">
                <a:latin typeface="Freestyle Script" pitchFamily="66" charset="0"/>
              </a:rPr>
              <a:t>Análisis de Resultados…</a:t>
            </a:r>
            <a:endParaRPr lang="es-EC" sz="9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054032" cy="625269"/>
          </a:xfrm>
          <a:prstGeom prst="rect">
            <a:avLst/>
          </a:prstGeom>
          <a:noFill/>
          <a:ln w="9525">
            <a:noFill/>
            <a:miter lim="800000"/>
            <a:headEnd/>
            <a:tailEnd/>
          </a:ln>
        </p:spPr>
      </p:pic>
      <p:sp>
        <p:nvSpPr>
          <p:cNvPr id="4" name="3 Rectángulo"/>
          <p:cNvSpPr/>
          <p:nvPr/>
        </p:nvSpPr>
        <p:spPr>
          <a:xfrm>
            <a:off x="251520" y="980728"/>
            <a:ext cx="8280920" cy="646331"/>
          </a:xfrm>
          <a:prstGeom prst="rect">
            <a:avLst/>
          </a:prstGeom>
        </p:spPr>
        <p:txBody>
          <a:bodyPr wrap="square">
            <a:spAutoFit/>
          </a:bodyPr>
          <a:lstStyle/>
          <a:p>
            <a:pPr algn="ctr"/>
            <a:r>
              <a:rPr lang="es-EC" sz="3600" dirty="0" smtClean="0">
                <a:solidFill>
                  <a:srgbClr val="FF5033"/>
                </a:solidFill>
                <a:latin typeface="Freestyle Script" pitchFamily="66" charset="0"/>
              </a:rPr>
              <a:t>Análisis de la Aplicación del </a:t>
            </a:r>
            <a:r>
              <a:rPr lang="es-EC" sz="3600" dirty="0" err="1" smtClean="0">
                <a:solidFill>
                  <a:srgbClr val="FF5033"/>
                </a:solidFill>
                <a:latin typeface="Freestyle Script" pitchFamily="66" charset="0"/>
              </a:rPr>
              <a:t>Pretest</a:t>
            </a:r>
            <a:r>
              <a:rPr lang="es-EC" sz="3600" dirty="0" smtClean="0">
                <a:solidFill>
                  <a:srgbClr val="FF5033"/>
                </a:solidFill>
                <a:latin typeface="Freestyle Script" pitchFamily="66" charset="0"/>
              </a:rPr>
              <a:t> Escala Verbal y de Ejecución</a:t>
            </a:r>
            <a:endParaRPr lang="es-EC" sz="3600" dirty="0">
              <a:solidFill>
                <a:srgbClr val="FF5033"/>
              </a:solidFill>
              <a:latin typeface="Freestyle Script" pitchFamily="66" charset="0"/>
            </a:endParaRPr>
          </a:p>
        </p:txBody>
      </p:sp>
      <p:pic>
        <p:nvPicPr>
          <p:cNvPr id="1026" name="Gráfico 4"/>
          <p:cNvPicPr>
            <a:picLocks noChangeArrowheads="1"/>
          </p:cNvPicPr>
          <p:nvPr/>
        </p:nvPicPr>
        <p:blipFill>
          <a:blip r:embed="rId5" cstate="print"/>
          <a:srcRect l="2809" t="10025" r="3098" b="-53"/>
          <a:stretch>
            <a:fillRect/>
          </a:stretch>
        </p:blipFill>
        <p:spPr bwMode="auto">
          <a:xfrm>
            <a:off x="611560" y="1772816"/>
            <a:ext cx="3744416" cy="4392488"/>
          </a:xfrm>
          <a:prstGeom prst="rect">
            <a:avLst/>
          </a:prstGeom>
          <a:ln>
            <a:noFill/>
          </a:ln>
          <a:effectLst>
            <a:outerShdw blurRad="190500" algn="tl" rotWithShape="0">
              <a:srgbClr val="000000">
                <a:alpha val="70000"/>
              </a:srgbClr>
            </a:outerShdw>
          </a:effectLst>
        </p:spPr>
      </p:pic>
      <p:sp>
        <p:nvSpPr>
          <p:cNvPr id="8" name="7 CuadroTexto"/>
          <p:cNvSpPr txBox="1"/>
          <p:nvPr/>
        </p:nvSpPr>
        <p:spPr>
          <a:xfrm>
            <a:off x="467544" y="2708920"/>
            <a:ext cx="3816424" cy="400110"/>
          </a:xfrm>
          <a:prstGeom prst="rect">
            <a:avLst/>
          </a:prstGeom>
          <a:noFill/>
        </p:spPr>
        <p:txBody>
          <a:bodyPr wrap="square" rtlCol="0">
            <a:spAutoFit/>
          </a:bodyPr>
          <a:lstStyle/>
          <a:p>
            <a:endParaRPr lang="es-EC" sz="2000" dirty="0"/>
          </a:p>
        </p:txBody>
      </p:sp>
      <p:pic>
        <p:nvPicPr>
          <p:cNvPr id="1028" name="Gráfico 3"/>
          <p:cNvPicPr>
            <a:picLocks noChangeArrowheads="1"/>
          </p:cNvPicPr>
          <p:nvPr/>
        </p:nvPicPr>
        <p:blipFill>
          <a:blip r:embed="rId6" cstate="print"/>
          <a:srcRect l="3130" t="9938" r="1903" b="-21"/>
          <a:stretch>
            <a:fillRect/>
          </a:stretch>
        </p:blipFill>
        <p:spPr bwMode="auto">
          <a:xfrm>
            <a:off x="4788025" y="1772817"/>
            <a:ext cx="3816423" cy="4392487"/>
          </a:xfrm>
          <a:prstGeom prst="rect">
            <a:avLst/>
          </a:prstGeom>
          <a:ln>
            <a:noFill/>
          </a:ln>
          <a:effectLst>
            <a:outerShdw blurRad="190500" algn="tl" rotWithShape="0">
              <a:srgbClr val="000000">
                <a:alpha val="70000"/>
              </a:srgbClr>
            </a:outerShdw>
          </a:effectLst>
        </p:spPr>
      </p:pic>
      <p:sp>
        <p:nvSpPr>
          <p:cNvPr id="9" name="8 CuadroTexto"/>
          <p:cNvSpPr txBox="1"/>
          <p:nvPr/>
        </p:nvSpPr>
        <p:spPr>
          <a:xfrm>
            <a:off x="1691680" y="6165304"/>
            <a:ext cx="1080120" cy="830997"/>
          </a:xfrm>
          <a:prstGeom prst="rect">
            <a:avLst/>
          </a:prstGeom>
          <a:noFill/>
        </p:spPr>
        <p:txBody>
          <a:bodyPr wrap="square" rtlCol="0">
            <a:spAutoFit/>
          </a:bodyPr>
          <a:lstStyle/>
          <a:p>
            <a:pPr algn="ctr"/>
            <a:r>
              <a:rPr lang="es-EC" sz="2400" dirty="0" smtClean="0">
                <a:latin typeface="Freestyle Script" pitchFamily="66" charset="0"/>
              </a:rPr>
              <a:t>52.6 PUNTOS</a:t>
            </a:r>
            <a:endParaRPr lang="es-EC" sz="2400" dirty="0">
              <a:latin typeface="Freestyle Script" pitchFamily="66" charset="0"/>
            </a:endParaRPr>
          </a:p>
        </p:txBody>
      </p:sp>
      <p:sp>
        <p:nvSpPr>
          <p:cNvPr id="10" name="9 CuadroTexto"/>
          <p:cNvSpPr txBox="1"/>
          <p:nvPr/>
        </p:nvSpPr>
        <p:spPr>
          <a:xfrm>
            <a:off x="6444208" y="6027003"/>
            <a:ext cx="1080120" cy="830997"/>
          </a:xfrm>
          <a:prstGeom prst="rect">
            <a:avLst/>
          </a:prstGeom>
          <a:noFill/>
        </p:spPr>
        <p:txBody>
          <a:bodyPr wrap="square" rtlCol="0">
            <a:spAutoFit/>
          </a:bodyPr>
          <a:lstStyle/>
          <a:p>
            <a:pPr algn="ctr"/>
            <a:r>
              <a:rPr lang="es-EC" sz="2400" dirty="0" smtClean="0">
                <a:latin typeface="Freestyle Script" pitchFamily="66" charset="0"/>
              </a:rPr>
              <a:t>53.2 PUNTOS</a:t>
            </a:r>
            <a:endParaRPr lang="es-EC" sz="24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500042"/>
            <a:ext cx="3311525" cy="1008063"/>
          </a:xfrm>
          <a:prstGeom prst="rect">
            <a:avLst/>
          </a:prstGeom>
          <a:noFill/>
          <a:ln w="9525">
            <a:noFill/>
            <a:miter lim="800000"/>
            <a:headEnd/>
            <a:tailEnd/>
          </a:ln>
        </p:spPr>
      </p:pic>
      <p:pic>
        <p:nvPicPr>
          <p:cNvPr id="2050" name="Picture 2" descr="tablas-2"/>
          <p:cNvPicPr>
            <a:picLocks noChangeAspect="1" noChangeArrowheads="1"/>
          </p:cNvPicPr>
          <p:nvPr/>
        </p:nvPicPr>
        <p:blipFill>
          <a:blip r:embed="rId5" cstate="print"/>
          <a:srcRect l="964" t="11433" r="4320" b="2968"/>
          <a:stretch>
            <a:fillRect/>
          </a:stretch>
        </p:blipFill>
        <p:spPr bwMode="auto">
          <a:xfrm>
            <a:off x="971600" y="2708920"/>
            <a:ext cx="7181977" cy="3174479"/>
          </a:xfrm>
          <a:prstGeom prst="rect">
            <a:avLst/>
          </a:prstGeom>
          <a:noFill/>
          <a:ln w="9525">
            <a:noFill/>
            <a:miter lim="800000"/>
            <a:headEnd/>
            <a:tailEnd/>
          </a:ln>
        </p:spPr>
      </p:pic>
      <p:sp>
        <p:nvSpPr>
          <p:cNvPr id="6" name="5 Rectángulo"/>
          <p:cNvSpPr/>
          <p:nvPr/>
        </p:nvSpPr>
        <p:spPr>
          <a:xfrm>
            <a:off x="467544" y="1630541"/>
            <a:ext cx="8280920" cy="646331"/>
          </a:xfrm>
          <a:prstGeom prst="rect">
            <a:avLst/>
          </a:prstGeom>
        </p:spPr>
        <p:txBody>
          <a:bodyPr wrap="square">
            <a:spAutoFit/>
          </a:bodyPr>
          <a:lstStyle/>
          <a:p>
            <a:pPr algn="ctr"/>
            <a:r>
              <a:rPr lang="es-EC" sz="3600" dirty="0" smtClean="0">
                <a:solidFill>
                  <a:srgbClr val="FF5033"/>
                </a:solidFill>
                <a:latin typeface="Freestyle Script" pitchFamily="66" charset="0"/>
              </a:rPr>
              <a:t>Análisis de la Aplicación del Mapa Mental</a:t>
            </a:r>
            <a:endParaRPr lang="es-EC" sz="3600" dirty="0">
              <a:solidFill>
                <a:srgbClr val="FF5033"/>
              </a:solidFill>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1" y="500042"/>
            <a:ext cx="2558087" cy="778709"/>
          </a:xfrm>
          <a:prstGeom prst="rect">
            <a:avLst/>
          </a:prstGeom>
          <a:noFill/>
          <a:ln w="9525">
            <a:noFill/>
            <a:miter lim="800000"/>
            <a:headEnd/>
            <a:tailEnd/>
          </a:ln>
        </p:spPr>
      </p:pic>
      <p:sp>
        <p:nvSpPr>
          <p:cNvPr id="4" name="3 Rectángulo"/>
          <p:cNvSpPr/>
          <p:nvPr/>
        </p:nvSpPr>
        <p:spPr>
          <a:xfrm>
            <a:off x="395536" y="1196752"/>
            <a:ext cx="8424936" cy="646331"/>
          </a:xfrm>
          <a:prstGeom prst="rect">
            <a:avLst/>
          </a:prstGeom>
        </p:spPr>
        <p:txBody>
          <a:bodyPr wrap="square">
            <a:spAutoFit/>
          </a:bodyPr>
          <a:lstStyle/>
          <a:p>
            <a:pPr algn="ctr"/>
            <a:r>
              <a:rPr lang="es-EC" sz="3600" dirty="0" smtClean="0">
                <a:solidFill>
                  <a:srgbClr val="FF5033"/>
                </a:solidFill>
                <a:latin typeface="Freestyle Script" pitchFamily="66" charset="0"/>
              </a:rPr>
              <a:t>Análisis de la Aplicación del Post test Escala Verbal y de Ejecución</a:t>
            </a:r>
            <a:endParaRPr lang="es-EC" sz="3600" dirty="0">
              <a:solidFill>
                <a:srgbClr val="FF5033"/>
              </a:solidFill>
              <a:latin typeface="Freestyle Script" pitchFamily="66" charset="0"/>
            </a:endParaRPr>
          </a:p>
        </p:txBody>
      </p:sp>
      <p:pic>
        <p:nvPicPr>
          <p:cNvPr id="3074" name="Gráfico 7"/>
          <p:cNvPicPr>
            <a:picLocks noChangeArrowheads="1"/>
          </p:cNvPicPr>
          <p:nvPr/>
        </p:nvPicPr>
        <p:blipFill>
          <a:blip r:embed="rId5" cstate="print"/>
          <a:srcRect l="1509" t="7051" r="1015" b="833"/>
          <a:stretch>
            <a:fillRect/>
          </a:stretch>
        </p:blipFill>
        <p:spPr bwMode="auto">
          <a:xfrm>
            <a:off x="611560" y="1772816"/>
            <a:ext cx="3744416" cy="4320480"/>
          </a:xfrm>
          <a:prstGeom prst="rect">
            <a:avLst/>
          </a:prstGeom>
          <a:ln>
            <a:noFill/>
          </a:ln>
          <a:effectLst>
            <a:outerShdw blurRad="190500" algn="tl" rotWithShape="0">
              <a:srgbClr val="000000">
                <a:alpha val="70000"/>
              </a:srgbClr>
            </a:outerShdw>
          </a:effectLst>
        </p:spPr>
      </p:pic>
      <p:pic>
        <p:nvPicPr>
          <p:cNvPr id="3075" name="Gráfico 8"/>
          <p:cNvPicPr>
            <a:picLocks noChangeArrowheads="1"/>
          </p:cNvPicPr>
          <p:nvPr/>
        </p:nvPicPr>
        <p:blipFill>
          <a:blip r:embed="rId6" cstate="print"/>
          <a:srcRect l="943" t="9840" r="943" b="786"/>
          <a:stretch>
            <a:fillRect/>
          </a:stretch>
        </p:blipFill>
        <p:spPr bwMode="auto">
          <a:xfrm>
            <a:off x="4752528" y="1772816"/>
            <a:ext cx="3851920" cy="4293096"/>
          </a:xfrm>
          <a:prstGeom prst="rect">
            <a:avLst/>
          </a:prstGeom>
          <a:ln>
            <a:noFill/>
          </a:ln>
          <a:effectLst>
            <a:outerShdw blurRad="190500" algn="tl" rotWithShape="0">
              <a:srgbClr val="000000">
                <a:alpha val="70000"/>
              </a:srgbClr>
            </a:outerShdw>
          </a:effectLst>
        </p:spPr>
      </p:pic>
      <p:sp>
        <p:nvSpPr>
          <p:cNvPr id="8" name="7 CuadroTexto"/>
          <p:cNvSpPr txBox="1"/>
          <p:nvPr/>
        </p:nvSpPr>
        <p:spPr>
          <a:xfrm>
            <a:off x="1691680" y="6165304"/>
            <a:ext cx="1080120" cy="830997"/>
          </a:xfrm>
          <a:prstGeom prst="rect">
            <a:avLst/>
          </a:prstGeom>
          <a:noFill/>
        </p:spPr>
        <p:txBody>
          <a:bodyPr wrap="square" rtlCol="0">
            <a:spAutoFit/>
          </a:bodyPr>
          <a:lstStyle/>
          <a:p>
            <a:pPr algn="ctr"/>
            <a:r>
              <a:rPr lang="es-EC" sz="2400" dirty="0" smtClean="0">
                <a:latin typeface="Freestyle Script" pitchFamily="66" charset="0"/>
              </a:rPr>
              <a:t>55 PUNTOS</a:t>
            </a:r>
            <a:endParaRPr lang="es-EC" sz="2400" dirty="0">
              <a:latin typeface="Freestyle Script" pitchFamily="66" charset="0"/>
            </a:endParaRPr>
          </a:p>
        </p:txBody>
      </p:sp>
      <p:sp>
        <p:nvSpPr>
          <p:cNvPr id="9" name="8 CuadroTexto"/>
          <p:cNvSpPr txBox="1"/>
          <p:nvPr/>
        </p:nvSpPr>
        <p:spPr>
          <a:xfrm>
            <a:off x="6444208" y="6027003"/>
            <a:ext cx="1080120" cy="830997"/>
          </a:xfrm>
          <a:prstGeom prst="rect">
            <a:avLst/>
          </a:prstGeom>
          <a:noFill/>
        </p:spPr>
        <p:txBody>
          <a:bodyPr wrap="square" rtlCol="0">
            <a:spAutoFit/>
          </a:bodyPr>
          <a:lstStyle/>
          <a:p>
            <a:pPr algn="ctr"/>
            <a:r>
              <a:rPr lang="es-EC" sz="2400" dirty="0" smtClean="0">
                <a:latin typeface="Freestyle Script" pitchFamily="66" charset="0"/>
              </a:rPr>
              <a:t>62.6 PUNTOS</a:t>
            </a:r>
            <a:endParaRPr lang="es-EC" sz="24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500042"/>
            <a:ext cx="3311525" cy="1008063"/>
          </a:xfrm>
          <a:prstGeom prst="rect">
            <a:avLst/>
          </a:prstGeom>
          <a:noFill/>
          <a:ln w="9525">
            <a:noFill/>
            <a:miter lim="800000"/>
            <a:headEnd/>
            <a:tailEnd/>
          </a:ln>
        </p:spPr>
      </p:pic>
      <p:sp>
        <p:nvSpPr>
          <p:cNvPr id="4" name="3 Rectángulo"/>
          <p:cNvSpPr/>
          <p:nvPr/>
        </p:nvSpPr>
        <p:spPr>
          <a:xfrm>
            <a:off x="1619672" y="1628800"/>
            <a:ext cx="5832648" cy="646331"/>
          </a:xfrm>
          <a:prstGeom prst="rect">
            <a:avLst/>
          </a:prstGeom>
        </p:spPr>
        <p:txBody>
          <a:bodyPr wrap="square">
            <a:spAutoFit/>
          </a:bodyPr>
          <a:lstStyle/>
          <a:p>
            <a:pPr algn="ctr"/>
            <a:r>
              <a:rPr lang="es-EC" sz="3600" dirty="0" smtClean="0">
                <a:solidFill>
                  <a:srgbClr val="FF5033"/>
                </a:solidFill>
                <a:latin typeface="Freestyle Script" pitchFamily="66" charset="0"/>
              </a:rPr>
              <a:t>Comparación entre el pre test y el post test</a:t>
            </a:r>
            <a:endParaRPr lang="es-EC" sz="3600" dirty="0">
              <a:solidFill>
                <a:srgbClr val="FF5033"/>
              </a:solidFill>
              <a:latin typeface="Freestyle Script" pitchFamily="66" charset="0"/>
            </a:endParaRPr>
          </a:p>
        </p:txBody>
      </p:sp>
      <p:pic>
        <p:nvPicPr>
          <p:cNvPr id="4098" name="Gráfico 9"/>
          <p:cNvPicPr>
            <a:picLocks noChangeArrowheads="1"/>
          </p:cNvPicPr>
          <p:nvPr/>
        </p:nvPicPr>
        <p:blipFill>
          <a:blip r:embed="rId5" cstate="print"/>
          <a:srcRect l="1364" t="10365" r="1364" b="-31"/>
          <a:stretch>
            <a:fillRect/>
          </a:stretch>
        </p:blipFill>
        <p:spPr bwMode="auto">
          <a:xfrm>
            <a:off x="2843808" y="2492896"/>
            <a:ext cx="3456384" cy="4176464"/>
          </a:xfrm>
          <a:prstGeom prst="rect">
            <a:avLst/>
          </a:prstGeom>
          <a:noFill/>
          <a:ln w="9525">
            <a:noFill/>
            <a:miter lim="800000"/>
            <a:headEnd/>
            <a:tailEnd/>
          </a:ln>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500042"/>
            <a:ext cx="3311525" cy="1008063"/>
          </a:xfrm>
          <a:prstGeom prst="rect">
            <a:avLst/>
          </a:prstGeom>
          <a:noFill/>
          <a:ln w="9525">
            <a:noFill/>
            <a:miter lim="800000"/>
            <a:headEnd/>
            <a:tailEnd/>
          </a:ln>
        </p:spPr>
      </p:pic>
      <p:sp>
        <p:nvSpPr>
          <p:cNvPr id="4" name="3 Rectángulo"/>
          <p:cNvSpPr/>
          <p:nvPr/>
        </p:nvSpPr>
        <p:spPr>
          <a:xfrm>
            <a:off x="755576" y="1834946"/>
            <a:ext cx="7920880" cy="3970318"/>
          </a:xfrm>
          <a:prstGeom prst="rect">
            <a:avLst/>
          </a:prstGeom>
        </p:spPr>
        <p:txBody>
          <a:bodyPr wrap="square">
            <a:spAutoFit/>
          </a:bodyPr>
          <a:lstStyle/>
          <a:p>
            <a:r>
              <a:rPr lang="es-ES" sz="3600" dirty="0" smtClean="0">
                <a:latin typeface="Freestyle Script" pitchFamily="66" charset="0"/>
              </a:rPr>
              <a:t>…</a:t>
            </a:r>
            <a:r>
              <a:rPr lang="es-EC" sz="3600" dirty="0" smtClean="0">
                <a:latin typeface="Freestyle Script" pitchFamily="66" charset="0"/>
              </a:rPr>
              <a:t>Por medio de los resultados obtenidos estadísticamente se estableció un 95% de confianza y se determinó que </a:t>
            </a:r>
            <a:r>
              <a:rPr lang="es-ES" sz="3600" dirty="0" smtClean="0">
                <a:latin typeface="Freestyle Script" pitchFamily="66" charset="0"/>
              </a:rPr>
              <a:t>“La </a:t>
            </a:r>
            <a:r>
              <a:rPr lang="es-ES" sz="3600" dirty="0" smtClean="0">
                <a:latin typeface="Freestyle Script" pitchFamily="66" charset="0"/>
              </a:rPr>
              <a:t>Utilización de Mapas Mentales, </a:t>
            </a:r>
            <a:r>
              <a:rPr lang="es-ES" sz="3600" dirty="0" smtClean="0">
                <a:latin typeface="Freestyle Script" pitchFamily="66" charset="0"/>
              </a:rPr>
              <a:t>favorece escasamente </a:t>
            </a:r>
            <a:r>
              <a:rPr lang="es-ES" sz="3600" dirty="0" smtClean="0">
                <a:latin typeface="Freestyle Script" pitchFamily="66" charset="0"/>
              </a:rPr>
              <a:t>el desarrollo del lenguaje y del pensamiento en los niños(as) de 3 a 4 años</a:t>
            </a:r>
            <a:r>
              <a:rPr lang="es-ES" sz="3600" dirty="0" smtClean="0">
                <a:latin typeface="Freestyle Script" pitchFamily="66" charset="0"/>
              </a:rPr>
              <a:t>”, </a:t>
            </a:r>
            <a:r>
              <a:rPr lang="es-ES" sz="3600" dirty="0" smtClean="0">
                <a:latin typeface="Freestyle Script" pitchFamily="66" charset="0"/>
              </a:rPr>
              <a:t>en vista de que su utilidad, más un adecuado proceso para aplicar esta técnica y factores dentro y fuera del aula, intervienen en el </a:t>
            </a:r>
            <a:r>
              <a:rPr lang="es-ES" sz="3600" dirty="0" smtClean="0">
                <a:latin typeface="Freestyle Script" pitchFamily="66" charset="0"/>
              </a:rPr>
              <a:t>resultado</a:t>
            </a:r>
            <a:r>
              <a:rPr lang="es-ES" sz="3600" dirty="0" smtClean="0">
                <a:latin typeface="Freestyle Script" pitchFamily="66" charset="0"/>
              </a:rPr>
              <a:t>.</a:t>
            </a:r>
            <a:endParaRPr lang="es-EC" sz="36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1" y="500043"/>
            <a:ext cx="2052170" cy="624702"/>
          </a:xfrm>
          <a:prstGeom prst="rect">
            <a:avLst/>
          </a:prstGeom>
          <a:noFill/>
          <a:ln w="9525">
            <a:noFill/>
            <a:miter lim="800000"/>
            <a:headEnd/>
            <a:tailEnd/>
          </a:ln>
        </p:spPr>
      </p:pic>
      <p:sp>
        <p:nvSpPr>
          <p:cNvPr id="6" name="5 Rectángulo"/>
          <p:cNvSpPr/>
          <p:nvPr/>
        </p:nvSpPr>
        <p:spPr>
          <a:xfrm>
            <a:off x="611560" y="2242607"/>
            <a:ext cx="7848872" cy="2554545"/>
          </a:xfrm>
          <a:prstGeom prst="rect">
            <a:avLst/>
          </a:prstGeom>
        </p:spPr>
        <p:txBody>
          <a:bodyPr wrap="square">
            <a:spAutoFit/>
          </a:bodyPr>
          <a:lstStyle/>
          <a:p>
            <a:pPr algn="ctr"/>
            <a:r>
              <a:rPr lang="es-EC" sz="8800" dirty="0" smtClean="0">
                <a:latin typeface="Freestyle Script" pitchFamily="66" charset="0"/>
              </a:rPr>
              <a:t>Capítulo V:</a:t>
            </a:r>
          </a:p>
          <a:p>
            <a:pPr algn="ctr"/>
            <a:r>
              <a:rPr lang="es-EC" sz="7200" dirty="0" smtClean="0">
                <a:latin typeface="Freestyle Script" pitchFamily="66" charset="0"/>
              </a:rPr>
              <a:t>Conclusiones y Recomendaciones</a:t>
            </a:r>
            <a:endParaRPr lang="es-EC" sz="72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4"/>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1910016" cy="581429"/>
          </a:xfrm>
          <a:prstGeom prst="rect">
            <a:avLst/>
          </a:prstGeom>
          <a:noFill/>
          <a:ln w="9525">
            <a:noFill/>
            <a:miter lim="800000"/>
            <a:headEnd/>
            <a:tailEnd/>
          </a:ln>
        </p:spPr>
      </p:pic>
      <p:sp>
        <p:nvSpPr>
          <p:cNvPr id="4" name="3 Rectángulo"/>
          <p:cNvSpPr/>
          <p:nvPr/>
        </p:nvSpPr>
        <p:spPr>
          <a:xfrm>
            <a:off x="755576" y="1196752"/>
            <a:ext cx="2232248" cy="792088"/>
          </a:xfrm>
          <a:prstGeom prst="rect">
            <a:avLst/>
          </a:prstGeom>
        </p:spPr>
        <p:txBody>
          <a:bodyPr wrap="square">
            <a:spAutoFit/>
          </a:bodyPr>
          <a:lstStyle/>
          <a:p>
            <a:pPr algn="ctr"/>
            <a:r>
              <a:rPr lang="es-EC" sz="4400" dirty="0" smtClean="0">
                <a:solidFill>
                  <a:srgbClr val="FF7C80"/>
                </a:solidFill>
                <a:latin typeface="Freestyle Script" pitchFamily="66" charset="0"/>
              </a:rPr>
              <a:t>Conclusiones</a:t>
            </a:r>
            <a:endParaRPr lang="es-EC" sz="4400" dirty="0">
              <a:solidFill>
                <a:srgbClr val="FF7C80"/>
              </a:solidFill>
              <a:latin typeface="Freestyle Script" pitchFamily="66" charset="0"/>
            </a:endParaRPr>
          </a:p>
        </p:txBody>
      </p:sp>
      <p:sp>
        <p:nvSpPr>
          <p:cNvPr id="6" name="5 Rectángulo"/>
          <p:cNvSpPr/>
          <p:nvPr/>
        </p:nvSpPr>
        <p:spPr>
          <a:xfrm>
            <a:off x="4716016" y="332656"/>
            <a:ext cx="4032448" cy="1785104"/>
          </a:xfrm>
          <a:prstGeom prst="rect">
            <a:avLst/>
          </a:prstGeom>
        </p:spPr>
        <p:txBody>
          <a:bodyPr wrap="square">
            <a:spAutoFit/>
          </a:bodyPr>
          <a:lstStyle/>
          <a:p>
            <a:pPr>
              <a:buFont typeface="Wingdings" pitchFamily="2" charset="2"/>
              <a:buChar char="v"/>
            </a:pPr>
            <a:r>
              <a:rPr lang="es-ES" sz="2200" dirty="0" smtClean="0">
                <a:solidFill>
                  <a:srgbClr val="7030A0"/>
                </a:solidFill>
                <a:latin typeface="Freestyle Script" pitchFamily="66" charset="0"/>
              </a:rPr>
              <a:t>Se</a:t>
            </a:r>
            <a:r>
              <a:rPr lang="es-EC" sz="2200" dirty="0" smtClean="0">
                <a:solidFill>
                  <a:srgbClr val="7030A0"/>
                </a:solidFill>
                <a:latin typeface="Freestyle Script" pitchFamily="66" charset="0"/>
              </a:rPr>
              <a:t> evidencia que los niños desarrollaron su lenguaje producto de la aplicación del mapa mental, en los que se incorporaron conceptos sobre temas que eran nuevos para ellos y que permitió mejorar su conocimiento del entorno</a:t>
            </a:r>
            <a:endParaRPr lang="es-EC" sz="2200" dirty="0">
              <a:solidFill>
                <a:srgbClr val="7030A0"/>
              </a:solidFill>
              <a:latin typeface="Freestyle Script" pitchFamily="66" charset="0"/>
            </a:endParaRPr>
          </a:p>
        </p:txBody>
      </p:sp>
      <p:sp>
        <p:nvSpPr>
          <p:cNvPr id="8" name="7 Rectángulo"/>
          <p:cNvSpPr/>
          <p:nvPr/>
        </p:nvSpPr>
        <p:spPr>
          <a:xfrm>
            <a:off x="504056" y="2276872"/>
            <a:ext cx="3059832" cy="3816429"/>
          </a:xfrm>
          <a:prstGeom prst="rect">
            <a:avLst/>
          </a:prstGeom>
        </p:spPr>
        <p:txBody>
          <a:bodyPr wrap="square">
            <a:spAutoFit/>
          </a:bodyPr>
          <a:lstStyle/>
          <a:p>
            <a:pPr>
              <a:buFont typeface="Wingdings" pitchFamily="2" charset="2"/>
              <a:buChar char="v"/>
            </a:pPr>
            <a:r>
              <a:rPr lang="es-ES" sz="2200" dirty="0" smtClean="0">
                <a:solidFill>
                  <a:schemeClr val="accent5">
                    <a:lumMod val="75000"/>
                  </a:schemeClr>
                </a:solidFill>
                <a:latin typeface="Freestyle Script" pitchFamily="66" charset="0"/>
              </a:rPr>
              <a:t>Se detectó serios problemas de lenguaje en los niños, causados por poca estimulación, sobreprotección, familias disfuncionales y hasta incredulidad de parte de los padres de familia quienes no aceptan que sus hijos tienen problemas, razón por la cual a varios niños se les envió a terapia y de quienes se obtuvo una respuesta favorable, se evidenció al final del año lectivo  un avance significativo.</a:t>
            </a:r>
            <a:endParaRPr lang="es-EC" sz="2200" dirty="0">
              <a:solidFill>
                <a:schemeClr val="accent5">
                  <a:lumMod val="75000"/>
                </a:schemeClr>
              </a:solidFill>
              <a:latin typeface="Freestyle Script" pitchFamily="66" charset="0"/>
            </a:endParaRPr>
          </a:p>
        </p:txBody>
      </p:sp>
      <p:sp>
        <p:nvSpPr>
          <p:cNvPr id="9" name="8 Rectángulo"/>
          <p:cNvSpPr/>
          <p:nvPr/>
        </p:nvSpPr>
        <p:spPr>
          <a:xfrm>
            <a:off x="4788024" y="3861048"/>
            <a:ext cx="4032448" cy="1296144"/>
          </a:xfrm>
          <a:prstGeom prst="rect">
            <a:avLst/>
          </a:prstGeom>
        </p:spPr>
        <p:txBody>
          <a:bodyPr wrap="square">
            <a:spAutoFit/>
          </a:bodyPr>
          <a:lstStyle/>
          <a:p>
            <a:pPr lvl="0">
              <a:buFont typeface="Wingdings" pitchFamily="2" charset="2"/>
              <a:buChar char="v"/>
            </a:pPr>
            <a:r>
              <a:rPr lang="es-EC" sz="2200" dirty="0" smtClean="0">
                <a:solidFill>
                  <a:schemeClr val="accent6">
                    <a:lumMod val="75000"/>
                  </a:schemeClr>
                </a:solidFill>
                <a:latin typeface="Freestyle Script" pitchFamily="66" charset="0"/>
              </a:rPr>
              <a:t>Los mapas mentales son por naturaleza esquemas </a:t>
            </a:r>
            <a:r>
              <a:rPr lang="es-EC" sz="2200" dirty="0" err="1" smtClean="0">
                <a:solidFill>
                  <a:schemeClr val="accent6">
                    <a:lumMod val="75000"/>
                  </a:schemeClr>
                </a:solidFill>
                <a:latin typeface="Freestyle Script" pitchFamily="66" charset="0"/>
              </a:rPr>
              <a:t>estruccturales</a:t>
            </a:r>
            <a:r>
              <a:rPr lang="es-EC" sz="2200" dirty="0" smtClean="0">
                <a:solidFill>
                  <a:schemeClr val="accent6">
                    <a:lumMod val="75000"/>
                  </a:schemeClr>
                </a:solidFill>
                <a:latin typeface="Freestyle Script" pitchFamily="66" charset="0"/>
              </a:rPr>
              <a:t> que encajonan a los niños, coartando sus propios procesos creativos</a:t>
            </a:r>
            <a:r>
              <a:rPr lang="es-EC" sz="3200" dirty="0" smtClean="0"/>
              <a:t>.</a:t>
            </a:r>
            <a:endParaRPr lang="es-EC" sz="3200" dirty="0"/>
          </a:p>
        </p:txBody>
      </p:sp>
      <p:sp>
        <p:nvSpPr>
          <p:cNvPr id="10" name="9 Rectángulo"/>
          <p:cNvSpPr/>
          <p:nvPr/>
        </p:nvSpPr>
        <p:spPr>
          <a:xfrm>
            <a:off x="4139952" y="2276872"/>
            <a:ext cx="4572000" cy="1538883"/>
          </a:xfrm>
          <a:prstGeom prst="rect">
            <a:avLst/>
          </a:prstGeom>
        </p:spPr>
        <p:txBody>
          <a:bodyPr>
            <a:spAutoFit/>
          </a:bodyPr>
          <a:lstStyle/>
          <a:p>
            <a:pPr>
              <a:buFont typeface="Wingdings" pitchFamily="2" charset="2"/>
              <a:buChar char="v"/>
            </a:pPr>
            <a:r>
              <a:rPr lang="es-EC" sz="2200" dirty="0" smtClean="0">
                <a:solidFill>
                  <a:srgbClr val="00B050"/>
                </a:solidFill>
                <a:latin typeface="Freestyle Script" pitchFamily="66" charset="0"/>
              </a:rPr>
              <a:t>El  mejoramiento en el vocabulario a causa de la aplicación del mapa mental, es mínimo,  debido a la atención prestada en el ejercicio de la pronunciación que  es mayor que en la obtención de conceptos aplicados de su medio</a:t>
            </a:r>
            <a:r>
              <a:rPr lang="es-EC" sz="2800" dirty="0" smtClean="0"/>
              <a:t>.</a:t>
            </a:r>
            <a:endParaRPr lang="es-EC" sz="2800" dirty="0">
              <a:solidFill>
                <a:schemeClr val="accent3">
                  <a:lumMod val="75000"/>
                </a:schemeClr>
              </a:solidFill>
              <a:latin typeface="Freestyle Script" pitchFamily="66" charset="0"/>
            </a:endParaRPr>
          </a:p>
        </p:txBody>
      </p:sp>
      <p:cxnSp>
        <p:nvCxnSpPr>
          <p:cNvPr id="12" name="11 Conector curvado"/>
          <p:cNvCxnSpPr>
            <a:stCxn id="4" idx="3"/>
            <a:endCxn id="8" idx="0"/>
          </p:cNvCxnSpPr>
          <p:nvPr/>
        </p:nvCxnSpPr>
        <p:spPr>
          <a:xfrm flipH="1">
            <a:off x="2033972" y="1592796"/>
            <a:ext cx="953852" cy="684076"/>
          </a:xfrm>
          <a:prstGeom prst="curvedConnector4">
            <a:avLst>
              <a:gd name="adj1" fmla="val -23966"/>
              <a:gd name="adj2" fmla="val 78947"/>
            </a:avLst>
          </a:prstGeom>
          <a:ln w="38100">
            <a:solidFill>
              <a:srgbClr val="66CCFF"/>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a:stCxn id="4" idx="3"/>
            <a:endCxn id="9" idx="1"/>
          </p:cNvCxnSpPr>
          <p:nvPr/>
        </p:nvCxnSpPr>
        <p:spPr>
          <a:xfrm>
            <a:off x="2987824" y="1592796"/>
            <a:ext cx="1800200" cy="2916324"/>
          </a:xfrm>
          <a:prstGeom prst="curvedConnector3">
            <a:avLst>
              <a:gd name="adj1" fmla="val 50000"/>
            </a:avLst>
          </a:prstGeom>
          <a:ln w="38100">
            <a:solidFill>
              <a:srgbClr val="66CCFF"/>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curvado"/>
          <p:cNvCxnSpPr>
            <a:stCxn id="4" idx="3"/>
          </p:cNvCxnSpPr>
          <p:nvPr/>
        </p:nvCxnSpPr>
        <p:spPr>
          <a:xfrm>
            <a:off x="2987824" y="1592796"/>
            <a:ext cx="1224136" cy="1332148"/>
          </a:xfrm>
          <a:prstGeom prst="curvedConnector2">
            <a:avLst/>
          </a:prstGeom>
          <a:ln w="38100">
            <a:solidFill>
              <a:srgbClr val="66CCFF"/>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curvado"/>
          <p:cNvCxnSpPr>
            <a:stCxn id="4" idx="3"/>
            <a:endCxn id="6" idx="1"/>
          </p:cNvCxnSpPr>
          <p:nvPr/>
        </p:nvCxnSpPr>
        <p:spPr>
          <a:xfrm flipV="1">
            <a:off x="2987824" y="1225208"/>
            <a:ext cx="1728192" cy="367588"/>
          </a:xfrm>
          <a:prstGeom prst="curvedConnector3">
            <a:avLst>
              <a:gd name="adj1" fmla="val 50000"/>
            </a:avLst>
          </a:prstGeom>
          <a:ln w="38100">
            <a:solidFill>
              <a:srgbClr val="66CCFF"/>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4211960" y="5273332"/>
            <a:ext cx="4032448" cy="1107996"/>
          </a:xfrm>
          <a:prstGeom prst="rect">
            <a:avLst/>
          </a:prstGeom>
        </p:spPr>
        <p:txBody>
          <a:bodyPr wrap="square">
            <a:spAutoFit/>
          </a:bodyPr>
          <a:lstStyle/>
          <a:p>
            <a:pPr lvl="0">
              <a:buFont typeface="Wingdings" pitchFamily="2" charset="2"/>
              <a:buChar char="v"/>
            </a:pPr>
            <a:r>
              <a:rPr lang="es-ES" sz="2200" dirty="0" smtClean="0">
                <a:solidFill>
                  <a:schemeClr val="bg2">
                    <a:lumMod val="25000"/>
                  </a:schemeClr>
                </a:solidFill>
                <a:latin typeface="Freestyle Script" pitchFamily="66" charset="0"/>
              </a:rPr>
              <a:t>La utilización de Mapas Mentales en el aula ayudan tanto a la docente como a su grupo a aprender solo sobre el tema hablado.</a:t>
            </a:r>
            <a:endParaRPr lang="es-EC" sz="2200" dirty="0">
              <a:solidFill>
                <a:schemeClr val="bg2">
                  <a:lumMod val="25000"/>
                </a:schemeClr>
              </a:solidFill>
              <a:latin typeface="Freestyle Script" pitchFamily="66" charset="0"/>
            </a:endParaRPr>
          </a:p>
        </p:txBody>
      </p:sp>
      <p:cxnSp>
        <p:nvCxnSpPr>
          <p:cNvPr id="22" name="21 Conector curvado"/>
          <p:cNvCxnSpPr>
            <a:stCxn id="4" idx="3"/>
            <a:endCxn id="21" idx="1"/>
          </p:cNvCxnSpPr>
          <p:nvPr/>
        </p:nvCxnSpPr>
        <p:spPr>
          <a:xfrm>
            <a:off x="2987824" y="1592796"/>
            <a:ext cx="1224136" cy="4234534"/>
          </a:xfrm>
          <a:prstGeom prst="curvedConnector3">
            <a:avLst>
              <a:gd name="adj1" fmla="val 50000"/>
            </a:avLst>
          </a:prstGeom>
          <a:ln w="38100">
            <a:solidFill>
              <a:srgbClr val="66CC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2270056" cy="691029"/>
          </a:xfrm>
          <a:prstGeom prst="rect">
            <a:avLst/>
          </a:prstGeom>
          <a:noFill/>
          <a:ln w="9525">
            <a:noFill/>
            <a:miter lim="800000"/>
            <a:headEnd/>
            <a:tailEnd/>
          </a:ln>
        </p:spPr>
      </p:pic>
      <p:sp>
        <p:nvSpPr>
          <p:cNvPr id="4" name="3 Rectángulo"/>
          <p:cNvSpPr/>
          <p:nvPr/>
        </p:nvSpPr>
        <p:spPr>
          <a:xfrm>
            <a:off x="827584" y="1124744"/>
            <a:ext cx="2592288" cy="769441"/>
          </a:xfrm>
          <a:prstGeom prst="rect">
            <a:avLst/>
          </a:prstGeom>
        </p:spPr>
        <p:txBody>
          <a:bodyPr wrap="square">
            <a:spAutoFit/>
          </a:bodyPr>
          <a:lstStyle/>
          <a:p>
            <a:r>
              <a:rPr lang="es-EC" sz="4400" dirty="0" smtClean="0">
                <a:solidFill>
                  <a:srgbClr val="FF7C80"/>
                </a:solidFill>
                <a:latin typeface="Freestyle Script" pitchFamily="66" charset="0"/>
              </a:rPr>
              <a:t>Recomendaciones</a:t>
            </a:r>
            <a:endParaRPr lang="es-EC" sz="4400" dirty="0">
              <a:solidFill>
                <a:srgbClr val="FF7C80"/>
              </a:solidFill>
              <a:latin typeface="Freestyle Script" pitchFamily="66" charset="0"/>
            </a:endParaRPr>
          </a:p>
        </p:txBody>
      </p:sp>
      <p:sp>
        <p:nvSpPr>
          <p:cNvPr id="6" name="5 Rectángulo"/>
          <p:cNvSpPr/>
          <p:nvPr/>
        </p:nvSpPr>
        <p:spPr>
          <a:xfrm>
            <a:off x="4427984" y="0"/>
            <a:ext cx="4104456" cy="3046988"/>
          </a:xfrm>
          <a:prstGeom prst="rect">
            <a:avLst/>
          </a:prstGeom>
        </p:spPr>
        <p:txBody>
          <a:bodyPr wrap="square">
            <a:spAutoFit/>
          </a:bodyPr>
          <a:lstStyle/>
          <a:p>
            <a:pPr>
              <a:buFont typeface="Wingdings" pitchFamily="2" charset="2"/>
              <a:buChar char="v"/>
            </a:pPr>
            <a:r>
              <a:rPr lang="es-ES" sz="3200" dirty="0" smtClean="0">
                <a:solidFill>
                  <a:srgbClr val="0070C0"/>
                </a:solidFill>
                <a:latin typeface="Freestyle Script" pitchFamily="66" charset="0"/>
              </a:rPr>
              <a:t>Utilizar los mapas mentales de una manera más lúdica, para que al momento de aplicarlos se logre una conexión interesante de la técnica con los niños por ejemplo utilizar nuevas tecnologías</a:t>
            </a:r>
            <a:endParaRPr lang="es-EC" sz="3200" dirty="0">
              <a:solidFill>
                <a:srgbClr val="0070C0"/>
              </a:solidFill>
              <a:latin typeface="Freestyle Script" pitchFamily="66" charset="0"/>
            </a:endParaRPr>
          </a:p>
        </p:txBody>
      </p:sp>
      <p:sp>
        <p:nvSpPr>
          <p:cNvPr id="8" name="7 Rectángulo"/>
          <p:cNvSpPr/>
          <p:nvPr/>
        </p:nvSpPr>
        <p:spPr>
          <a:xfrm>
            <a:off x="395536" y="2636912"/>
            <a:ext cx="3024336" cy="3785652"/>
          </a:xfrm>
          <a:prstGeom prst="rect">
            <a:avLst/>
          </a:prstGeom>
        </p:spPr>
        <p:txBody>
          <a:bodyPr wrap="square">
            <a:spAutoFit/>
          </a:bodyPr>
          <a:lstStyle/>
          <a:p>
            <a:pPr lvl="0">
              <a:buFont typeface="Wingdings" pitchFamily="2" charset="2"/>
              <a:buChar char="v"/>
            </a:pPr>
            <a:r>
              <a:rPr lang="es-ES" sz="2400" dirty="0" smtClean="0">
                <a:solidFill>
                  <a:srgbClr val="00B050"/>
                </a:solidFill>
                <a:latin typeface="Freestyle Script" pitchFamily="66" charset="0"/>
              </a:rPr>
              <a:t>Los primeros años de vida son los mejores  para estimular a los niños y prevenir problemas  en su desarrollo. Los Centros de Estimulación Temprana, y los mismos Centros de Desarrollo Infantil son una alternativa ideal para que los procesos de enseñanza – aprendizaje de un niño sean supervisados por profesionales..</a:t>
            </a:r>
            <a:endParaRPr lang="es-EC" sz="2400" dirty="0">
              <a:solidFill>
                <a:srgbClr val="00B050"/>
              </a:solidFill>
              <a:latin typeface="Freestyle Script" pitchFamily="66" charset="0"/>
            </a:endParaRPr>
          </a:p>
        </p:txBody>
      </p:sp>
      <p:sp>
        <p:nvSpPr>
          <p:cNvPr id="9" name="8 Rectángulo"/>
          <p:cNvSpPr/>
          <p:nvPr/>
        </p:nvSpPr>
        <p:spPr>
          <a:xfrm>
            <a:off x="4427984" y="4797152"/>
            <a:ext cx="3384376" cy="1569660"/>
          </a:xfrm>
          <a:prstGeom prst="rect">
            <a:avLst/>
          </a:prstGeom>
        </p:spPr>
        <p:txBody>
          <a:bodyPr wrap="square">
            <a:spAutoFit/>
          </a:bodyPr>
          <a:lstStyle/>
          <a:p>
            <a:pPr>
              <a:buFont typeface="Wingdings" pitchFamily="2" charset="2"/>
              <a:buChar char="v"/>
            </a:pPr>
            <a:r>
              <a:rPr lang="es-ES" sz="3200" dirty="0" smtClean="0">
                <a:solidFill>
                  <a:srgbClr val="7030A0"/>
                </a:solidFill>
                <a:latin typeface="Freestyle Script" pitchFamily="66" charset="0"/>
              </a:rPr>
              <a:t>La maestra debe estar bien informada sobre todos las herramientas que puede utilizar </a:t>
            </a:r>
            <a:endParaRPr lang="es-EC" sz="3200" dirty="0">
              <a:solidFill>
                <a:srgbClr val="7030A0"/>
              </a:solidFill>
              <a:latin typeface="Freestyle Script" pitchFamily="66" charset="0"/>
            </a:endParaRPr>
          </a:p>
        </p:txBody>
      </p:sp>
      <p:sp>
        <p:nvSpPr>
          <p:cNvPr id="10" name="9 Rectángulo"/>
          <p:cNvSpPr/>
          <p:nvPr/>
        </p:nvSpPr>
        <p:spPr>
          <a:xfrm>
            <a:off x="4392488" y="3083476"/>
            <a:ext cx="4572000" cy="1569660"/>
          </a:xfrm>
          <a:prstGeom prst="rect">
            <a:avLst/>
          </a:prstGeom>
        </p:spPr>
        <p:txBody>
          <a:bodyPr>
            <a:spAutoFit/>
          </a:bodyPr>
          <a:lstStyle/>
          <a:p>
            <a:pPr>
              <a:buFont typeface="Wingdings" pitchFamily="2" charset="2"/>
              <a:buChar char="v"/>
            </a:pPr>
            <a:r>
              <a:rPr lang="es-ES" sz="3200" dirty="0" smtClean="0">
                <a:solidFill>
                  <a:schemeClr val="accent6">
                    <a:lumMod val="75000"/>
                  </a:schemeClr>
                </a:solidFill>
                <a:latin typeface="Freestyle Script" pitchFamily="66" charset="0"/>
              </a:rPr>
              <a:t>Motivar a los padres de familia para que sean parte del proceso de enseñanza aprendizaje</a:t>
            </a:r>
            <a:endParaRPr lang="es-EC" sz="3200" dirty="0">
              <a:solidFill>
                <a:schemeClr val="accent6">
                  <a:lumMod val="75000"/>
                </a:schemeClr>
              </a:solidFill>
              <a:latin typeface="Freestyle Script" pitchFamily="66" charset="0"/>
            </a:endParaRPr>
          </a:p>
        </p:txBody>
      </p:sp>
      <p:cxnSp>
        <p:nvCxnSpPr>
          <p:cNvPr id="12" name="11 Conector curvado"/>
          <p:cNvCxnSpPr>
            <a:stCxn id="4" idx="3"/>
            <a:endCxn id="8" idx="0"/>
          </p:cNvCxnSpPr>
          <p:nvPr/>
        </p:nvCxnSpPr>
        <p:spPr>
          <a:xfrm flipH="1">
            <a:off x="1907704" y="1509465"/>
            <a:ext cx="1512168" cy="1127447"/>
          </a:xfrm>
          <a:prstGeom prst="curvedConnector4">
            <a:avLst>
              <a:gd name="adj1" fmla="val 15118"/>
              <a:gd name="adj2" fmla="val 67062"/>
            </a:avLst>
          </a:prstGeom>
          <a:ln w="38100">
            <a:solidFill>
              <a:srgbClr val="D24AA5"/>
            </a:solidFill>
            <a:tailEnd type="arrow"/>
          </a:ln>
        </p:spPr>
        <p:style>
          <a:lnRef idx="1">
            <a:schemeClr val="accent1"/>
          </a:lnRef>
          <a:fillRef idx="0">
            <a:schemeClr val="accent1"/>
          </a:fillRef>
          <a:effectRef idx="0">
            <a:schemeClr val="accent1"/>
          </a:effectRef>
          <a:fontRef idx="minor">
            <a:schemeClr val="tx1"/>
          </a:fontRef>
        </p:style>
      </p:cxnSp>
      <p:cxnSp>
        <p:nvCxnSpPr>
          <p:cNvPr id="14" name="13 Forma"/>
          <p:cNvCxnSpPr>
            <a:stCxn id="4" idx="3"/>
            <a:endCxn id="9" idx="1"/>
          </p:cNvCxnSpPr>
          <p:nvPr/>
        </p:nvCxnSpPr>
        <p:spPr>
          <a:xfrm>
            <a:off x="3419872" y="1509465"/>
            <a:ext cx="1008112" cy="4072517"/>
          </a:xfrm>
          <a:prstGeom prst="curvedConnector3">
            <a:avLst>
              <a:gd name="adj1" fmla="val 25434"/>
            </a:avLst>
          </a:prstGeom>
          <a:ln w="38100">
            <a:solidFill>
              <a:srgbClr val="D24AA5"/>
            </a:solidFill>
            <a:tailEnd type="arrow"/>
          </a:ln>
        </p:spPr>
        <p:style>
          <a:lnRef idx="1">
            <a:schemeClr val="accent1"/>
          </a:lnRef>
          <a:fillRef idx="0">
            <a:schemeClr val="accent1"/>
          </a:fillRef>
          <a:effectRef idx="0">
            <a:schemeClr val="accent1"/>
          </a:effectRef>
          <a:fontRef idx="minor">
            <a:schemeClr val="tx1"/>
          </a:fontRef>
        </p:style>
      </p:cxnSp>
      <p:cxnSp>
        <p:nvCxnSpPr>
          <p:cNvPr id="19" name="18 Forma"/>
          <p:cNvCxnSpPr>
            <a:stCxn id="4" idx="3"/>
            <a:endCxn id="10" idx="1"/>
          </p:cNvCxnSpPr>
          <p:nvPr/>
        </p:nvCxnSpPr>
        <p:spPr>
          <a:xfrm>
            <a:off x="3419872" y="1509465"/>
            <a:ext cx="972616" cy="2358841"/>
          </a:xfrm>
          <a:prstGeom prst="curvedConnector3">
            <a:avLst>
              <a:gd name="adj1" fmla="val 50000"/>
            </a:avLst>
          </a:prstGeom>
          <a:ln w="38100">
            <a:solidFill>
              <a:srgbClr val="D24AA5"/>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curvado"/>
          <p:cNvCxnSpPr>
            <a:stCxn id="4" idx="3"/>
            <a:endCxn id="6" idx="1"/>
          </p:cNvCxnSpPr>
          <p:nvPr/>
        </p:nvCxnSpPr>
        <p:spPr>
          <a:xfrm>
            <a:off x="3419872" y="1509465"/>
            <a:ext cx="1008112" cy="14029"/>
          </a:xfrm>
          <a:prstGeom prst="curvedConnector3">
            <a:avLst>
              <a:gd name="adj1" fmla="val 50000"/>
            </a:avLst>
          </a:prstGeom>
          <a:ln w="38100">
            <a:solidFill>
              <a:srgbClr val="D24AA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500042"/>
            <a:ext cx="3311525" cy="1008063"/>
          </a:xfrm>
          <a:prstGeom prst="rect">
            <a:avLst/>
          </a:prstGeom>
          <a:noFill/>
          <a:ln w="9525">
            <a:noFill/>
            <a:miter lim="800000"/>
            <a:headEnd/>
            <a:tailEnd/>
          </a:ln>
        </p:spPr>
      </p:pic>
      <p:sp>
        <p:nvSpPr>
          <p:cNvPr id="4" name="3 Rectángulo"/>
          <p:cNvSpPr/>
          <p:nvPr/>
        </p:nvSpPr>
        <p:spPr>
          <a:xfrm>
            <a:off x="611560" y="2242607"/>
            <a:ext cx="7848872" cy="2554545"/>
          </a:xfrm>
          <a:prstGeom prst="rect">
            <a:avLst/>
          </a:prstGeom>
        </p:spPr>
        <p:txBody>
          <a:bodyPr wrap="square">
            <a:spAutoFit/>
          </a:bodyPr>
          <a:lstStyle/>
          <a:p>
            <a:pPr algn="ctr"/>
            <a:r>
              <a:rPr lang="es-EC" sz="8800" dirty="0" smtClean="0">
                <a:latin typeface="Freestyle Script" pitchFamily="66" charset="0"/>
              </a:rPr>
              <a:t>Capítulo VI:</a:t>
            </a:r>
          </a:p>
          <a:p>
            <a:pPr algn="ctr"/>
            <a:r>
              <a:rPr lang="es-EC" sz="7200" dirty="0" smtClean="0">
                <a:latin typeface="Freestyle Script" pitchFamily="66" charset="0"/>
              </a:rPr>
              <a:t>Propuesta</a:t>
            </a:r>
            <a:endParaRPr lang="es-EC" sz="72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14338"/>
            <a:ext cx="9144000" cy="7072338"/>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214290"/>
            <a:ext cx="2112088" cy="642942"/>
          </a:xfrm>
          <a:prstGeom prst="rect">
            <a:avLst/>
          </a:prstGeom>
          <a:noFill/>
          <a:ln w="9525">
            <a:noFill/>
            <a:miter lim="800000"/>
            <a:headEnd/>
            <a:tailEnd/>
          </a:ln>
        </p:spPr>
      </p:pic>
      <p:pic>
        <p:nvPicPr>
          <p:cNvPr id="44034" name="Picture 2" descr="https://scontent-a-mia.xx.fbcdn.net/hphotos-xaf1/v/t1.0-9/1688627_546281652145630_1415551846_n.jpg?oh=cd370fd5628f26fc3c2e1f65f7ca2f61&amp;oe=5463BC83"/>
          <p:cNvPicPr>
            <a:picLocks noChangeAspect="1" noChangeArrowheads="1"/>
          </p:cNvPicPr>
          <p:nvPr/>
        </p:nvPicPr>
        <p:blipFill>
          <a:blip r:embed="rId5" cstate="print"/>
          <a:srcRect/>
          <a:stretch>
            <a:fillRect/>
          </a:stretch>
        </p:blipFill>
        <p:spPr bwMode="auto">
          <a:xfrm>
            <a:off x="5214942" y="2571744"/>
            <a:ext cx="2381267"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ngle"/>
          </a:sp3d>
        </p:spPr>
      </p:pic>
      <p:sp>
        <p:nvSpPr>
          <p:cNvPr id="21" name="20 Elipse"/>
          <p:cNvSpPr/>
          <p:nvPr/>
        </p:nvSpPr>
        <p:spPr>
          <a:xfrm>
            <a:off x="2643174" y="1988840"/>
            <a:ext cx="1928826" cy="642942"/>
          </a:xfrm>
          <a:prstGeom prst="ellipse">
            <a:avLst/>
          </a:prstGeom>
          <a:solidFill>
            <a:srgbClr val="D24AA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smtClean="0">
                <a:solidFill>
                  <a:schemeClr val="tx1"/>
                </a:solidFill>
                <a:latin typeface="Freestyle Script" pitchFamily="66" charset="0"/>
              </a:rPr>
              <a:t>Déficit</a:t>
            </a:r>
            <a:endParaRPr lang="es-EC" sz="3600" dirty="0">
              <a:solidFill>
                <a:schemeClr val="tx1"/>
              </a:solidFill>
              <a:latin typeface="Freestyle Script" pitchFamily="66" charset="0"/>
            </a:endParaRPr>
          </a:p>
        </p:txBody>
      </p:sp>
      <p:sp>
        <p:nvSpPr>
          <p:cNvPr id="23" name="22 Flecha curvada hacia la derecha"/>
          <p:cNvSpPr/>
          <p:nvPr/>
        </p:nvSpPr>
        <p:spPr>
          <a:xfrm rot="13219058">
            <a:off x="3536006" y="2238629"/>
            <a:ext cx="512571" cy="1809417"/>
          </a:xfrm>
          <a:prstGeom prst="curvedRightArrow">
            <a:avLst>
              <a:gd name="adj1" fmla="val 36862"/>
              <a:gd name="adj2" fmla="val 100337"/>
              <a:gd name="adj3" fmla="val 513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2" name="21 Elipse"/>
          <p:cNvSpPr/>
          <p:nvPr/>
        </p:nvSpPr>
        <p:spPr>
          <a:xfrm>
            <a:off x="285720" y="3346162"/>
            <a:ext cx="4143404" cy="1285884"/>
          </a:xfrm>
          <a:prstGeom prst="ellipse">
            <a:avLst/>
          </a:prstGeom>
          <a:solidFill>
            <a:srgbClr val="D24AA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solidFill>
                  <a:schemeClr val="tx1"/>
                </a:solidFill>
                <a:latin typeface="Freestyle Script" pitchFamily="66" charset="0"/>
              </a:rPr>
              <a:t>Niños de 3 a 4 años </a:t>
            </a:r>
            <a:endParaRPr lang="es-EC" sz="4400" dirty="0">
              <a:solidFill>
                <a:schemeClr val="tx1"/>
              </a:solidFill>
              <a:latin typeface="Freestyle Script" pitchFamily="66" charset="0"/>
            </a:endParaRPr>
          </a:p>
        </p:txBody>
      </p:sp>
      <p:sp>
        <p:nvSpPr>
          <p:cNvPr id="20" name="19 Elipse"/>
          <p:cNvSpPr/>
          <p:nvPr/>
        </p:nvSpPr>
        <p:spPr>
          <a:xfrm>
            <a:off x="4572000" y="4572008"/>
            <a:ext cx="3500462" cy="1571636"/>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tx1"/>
                </a:solidFill>
                <a:latin typeface="Freestyle Script" pitchFamily="66" charset="0"/>
              </a:rPr>
              <a:t>Pensamiento</a:t>
            </a:r>
            <a:endParaRPr lang="es-EC" sz="4800" dirty="0">
              <a:solidFill>
                <a:schemeClr val="tx1"/>
              </a:solidFill>
              <a:latin typeface="Freestyle Script" pitchFamily="66" charset="0"/>
            </a:endParaRPr>
          </a:p>
        </p:txBody>
      </p:sp>
      <p:sp>
        <p:nvSpPr>
          <p:cNvPr id="25" name="24 Flecha curvada hacia la derecha"/>
          <p:cNvSpPr/>
          <p:nvPr/>
        </p:nvSpPr>
        <p:spPr>
          <a:xfrm>
            <a:off x="4857752" y="1571612"/>
            <a:ext cx="731520" cy="3500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6" name="25 Flecha curvada hacia la derecha"/>
          <p:cNvSpPr/>
          <p:nvPr/>
        </p:nvSpPr>
        <p:spPr>
          <a:xfrm rot="10800000">
            <a:off x="7500958" y="1285860"/>
            <a:ext cx="357190" cy="3571900"/>
          </a:xfrm>
          <a:prstGeom prst="curvedRightArrow">
            <a:avLst>
              <a:gd name="adj1" fmla="val 31816"/>
              <a:gd name="adj2" fmla="val 72268"/>
              <a:gd name="adj3" fmla="val 44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8 Elipse"/>
          <p:cNvSpPr/>
          <p:nvPr/>
        </p:nvSpPr>
        <p:spPr>
          <a:xfrm>
            <a:off x="4429124" y="428604"/>
            <a:ext cx="3500462" cy="1571636"/>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tx1"/>
                </a:solidFill>
                <a:latin typeface="Freestyle Script" pitchFamily="66" charset="0"/>
              </a:rPr>
              <a:t>Lenguaje</a:t>
            </a:r>
            <a:endParaRPr lang="es-EC" sz="4800" dirty="0">
              <a:solidFill>
                <a:schemeClr val="tx1"/>
              </a:solidFill>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5"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60648"/>
            <a:ext cx="1815621" cy="552694"/>
          </a:xfrm>
          <a:prstGeom prst="rect">
            <a:avLst/>
          </a:prstGeom>
          <a:noFill/>
          <a:ln w="9525">
            <a:noFill/>
            <a:miter lim="800000"/>
            <a:headEnd/>
            <a:tailEnd/>
          </a:ln>
        </p:spPr>
      </p:pic>
      <p:pic>
        <p:nvPicPr>
          <p:cNvPr id="60418" name="Picture 2" descr="Pukllana-logo"/>
          <p:cNvPicPr>
            <a:picLocks noChangeAspect="1" noChangeArrowheads="1"/>
          </p:cNvPicPr>
          <p:nvPr/>
        </p:nvPicPr>
        <p:blipFill>
          <a:blip r:embed="rId5" cstate="print"/>
          <a:srcRect t="18346"/>
          <a:stretch>
            <a:fillRect/>
          </a:stretch>
        </p:blipFill>
        <p:spPr bwMode="auto">
          <a:xfrm>
            <a:off x="1835696" y="620688"/>
            <a:ext cx="5213350" cy="1282006"/>
          </a:xfrm>
          <a:prstGeom prst="rect">
            <a:avLst/>
          </a:prstGeom>
          <a:noFill/>
          <a:ln w="9525">
            <a:noFill/>
            <a:miter lim="800000"/>
            <a:headEnd/>
            <a:tailEnd/>
          </a:ln>
        </p:spPr>
      </p:pic>
      <p:sp>
        <p:nvSpPr>
          <p:cNvPr id="60419" name="Rectangle 3"/>
          <p:cNvSpPr>
            <a:spLocks noChangeArrowheads="1"/>
          </p:cNvSpPr>
          <p:nvPr/>
        </p:nvSpPr>
        <p:spPr bwMode="auto">
          <a:xfrm>
            <a:off x="899592" y="1844824"/>
            <a:ext cx="75608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s-ES" sz="3600" b="0" i="0" u="none" strike="noStrike" cap="none" normalizeH="0" baseline="0" dirty="0" err="1" smtClean="0">
                <a:ln>
                  <a:noFill/>
                </a:ln>
                <a:solidFill>
                  <a:schemeClr val="tx1"/>
                </a:solidFill>
                <a:effectLst/>
                <a:latin typeface="Freestyle Script" pitchFamily="66" charset="0"/>
                <a:cs typeface="Arial" pitchFamily="34" charset="0"/>
              </a:rPr>
              <a:t>Pukllana</a:t>
            </a:r>
            <a:r>
              <a:rPr kumimoji="0" lang="es-ES" sz="3600" b="0" i="0" u="none" strike="noStrike" cap="none" normalizeH="0" baseline="0" dirty="0" smtClean="0">
                <a:ln>
                  <a:noFill/>
                </a:ln>
                <a:solidFill>
                  <a:schemeClr val="tx1"/>
                </a:solidFill>
                <a:effectLst/>
                <a:latin typeface="Freestyle Script" pitchFamily="66" charset="0"/>
                <a:cs typeface="Arial" pitchFamily="34" charset="0"/>
              </a:rPr>
              <a:t> es una aplicación multimedia interactiva, creada como herramienta de trabajo para las docentes parvularias que deseen aprovecharse de los cambios tecnológicos que se están viviendo para aplicarlo en sus actividades de aula con niños de 3 a 4 años, y les permita reforzar  sus clases a través del juego. El objetivo es </a:t>
            </a:r>
            <a:r>
              <a:rPr lang="es-ES" sz="3600" dirty="0" smtClean="0">
                <a:latin typeface="Freestyle Script" pitchFamily="66" charset="0"/>
              </a:rPr>
              <a:t>desarrollar varias destrezas, entre ellas el pensamiento lógico verbal, la imaginación y la fantasía del niño.</a:t>
            </a:r>
            <a:endParaRPr lang="es-EC" sz="3600" dirty="0" smtClean="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27384"/>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915816" y="548680"/>
            <a:ext cx="3311525" cy="1008063"/>
          </a:xfrm>
          <a:prstGeom prst="rect">
            <a:avLst/>
          </a:prstGeom>
          <a:noFill/>
          <a:ln w="9525">
            <a:noFill/>
            <a:miter lim="800000"/>
            <a:headEnd/>
            <a:tailEnd/>
          </a:ln>
        </p:spPr>
      </p:pic>
      <p:sp>
        <p:nvSpPr>
          <p:cNvPr id="4" name="3 Rectángulo"/>
          <p:cNvSpPr/>
          <p:nvPr/>
        </p:nvSpPr>
        <p:spPr>
          <a:xfrm>
            <a:off x="1475656" y="2304231"/>
            <a:ext cx="6192688" cy="2800767"/>
          </a:xfrm>
          <a:prstGeom prst="rect">
            <a:avLst/>
          </a:prstGeom>
        </p:spPr>
        <p:txBody>
          <a:bodyPr wrap="square">
            <a:spAutoFit/>
          </a:bodyPr>
          <a:lstStyle/>
          <a:p>
            <a:pPr algn="ctr"/>
            <a:r>
              <a:rPr lang="es-EC" sz="8800" dirty="0" smtClean="0">
                <a:latin typeface="Freestyle Script" pitchFamily="66" charset="0"/>
              </a:rPr>
              <a:t>Gracias por su Atención!!!</a:t>
            </a:r>
            <a:endParaRPr lang="es-EC" sz="72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4" cstate="print"/>
          <a:stretch>
            <a:fillRect/>
          </a:stretch>
        </p:blipFill>
        <p:spPr>
          <a:xfrm>
            <a:off x="0" y="0"/>
            <a:ext cx="9144000" cy="6858024"/>
          </a:xfrm>
          <a:prstGeom prst="rect">
            <a:avLst/>
          </a:prstGeom>
          <a:ln>
            <a:solidFill>
              <a:schemeClr val="accent6">
                <a:lumMod val="75000"/>
              </a:schemeClr>
            </a:solidFill>
          </a:ln>
        </p:spPr>
      </p:pic>
      <p:pic>
        <p:nvPicPr>
          <p:cNvPr id="7" name="1 Imagen" descr="C:\Documents and Settings\mpalacios\Escritorio\LOGOTIPOS UNIVERSIDADa\LOGO PRINCIPAL.PNG"/>
          <p:cNvPicPr>
            <a:picLocks noChangeAspect="1" noChangeArrowheads="1"/>
          </p:cNvPicPr>
          <p:nvPr/>
        </p:nvPicPr>
        <p:blipFill>
          <a:blip r:embed="rId5" cstate="print"/>
          <a:srcRect/>
          <a:stretch>
            <a:fillRect/>
          </a:stretch>
        </p:blipFill>
        <p:spPr bwMode="auto">
          <a:xfrm>
            <a:off x="214282" y="214290"/>
            <a:ext cx="1643074" cy="500169"/>
          </a:xfrm>
          <a:prstGeom prst="rect">
            <a:avLst/>
          </a:prstGeom>
          <a:noFill/>
          <a:ln w="9525">
            <a:noFill/>
            <a:miter lim="800000"/>
            <a:headEnd/>
            <a:tailEnd/>
          </a:ln>
        </p:spPr>
      </p:pic>
      <p:sp>
        <p:nvSpPr>
          <p:cNvPr id="6" name="5 Rectángulo redondeado"/>
          <p:cNvSpPr/>
          <p:nvPr/>
        </p:nvSpPr>
        <p:spPr>
          <a:xfrm>
            <a:off x="2857488" y="408654"/>
            <a:ext cx="3643338" cy="50006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2400" b="1" dirty="0" smtClean="0">
                <a:solidFill>
                  <a:schemeClr val="bg1"/>
                </a:solidFill>
                <a:latin typeface="Freestyle Script" pitchFamily="66" charset="0"/>
              </a:rPr>
              <a:t>FORMULACIÓN DEL PROBLEMA</a:t>
            </a:r>
            <a:endParaRPr lang="es-EC" sz="2400" b="1" dirty="0">
              <a:solidFill>
                <a:schemeClr val="bg1"/>
              </a:solidFill>
              <a:latin typeface="Freestyle Script" pitchFamily="66" charset="0"/>
            </a:endParaRPr>
          </a:p>
        </p:txBody>
      </p:sp>
      <p:sp>
        <p:nvSpPr>
          <p:cNvPr id="9" name="8 Hexágono"/>
          <p:cNvSpPr/>
          <p:nvPr/>
        </p:nvSpPr>
        <p:spPr>
          <a:xfrm>
            <a:off x="1403648" y="2564904"/>
            <a:ext cx="6600226" cy="1512168"/>
          </a:xfrm>
          <a:prstGeom prst="hexagon">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es-EC" sz="2200" dirty="0" smtClean="0">
                <a:solidFill>
                  <a:schemeClr val="tx1"/>
                </a:solidFill>
                <a:latin typeface="Freestyle Script" pitchFamily="66" charset="0"/>
              </a:rPr>
              <a:t>¿De qué manera incide la utilización del Mapa Mental en el desarrollo del lenguaje y pensamiento en los niños y niñas de 3 a 4 años del Centro de Desarrollo Infantil Guaguakuna?</a:t>
            </a:r>
            <a:endParaRPr lang="es-EC" sz="2200" dirty="0">
              <a:solidFill>
                <a:schemeClr val="tx1"/>
              </a:solidFill>
              <a:latin typeface="Freestyle Script" pitchFamily="66" charset="0"/>
            </a:endParaRPr>
          </a:p>
        </p:txBody>
      </p:sp>
      <p:sp>
        <p:nvSpPr>
          <p:cNvPr id="10" name="9 Hexágono"/>
          <p:cNvSpPr/>
          <p:nvPr/>
        </p:nvSpPr>
        <p:spPr>
          <a:xfrm>
            <a:off x="0" y="4149080"/>
            <a:ext cx="9144000" cy="2376264"/>
          </a:xfrm>
          <a:prstGeom prst="hexagon">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400" dirty="0" smtClean="0">
              <a:solidFill>
                <a:schemeClr val="tx1"/>
              </a:solidFill>
              <a:latin typeface="Freestyle Script" pitchFamily="66" charset="0"/>
            </a:endParaRPr>
          </a:p>
          <a:p>
            <a:r>
              <a:rPr lang="es-ES" sz="2400" dirty="0" smtClean="0">
                <a:solidFill>
                  <a:schemeClr val="tx1"/>
                </a:solidFill>
                <a:latin typeface="Freestyle Script" pitchFamily="66" charset="0"/>
              </a:rPr>
              <a:t>¿Es </a:t>
            </a:r>
            <a:r>
              <a:rPr lang="es-ES" sz="2400" dirty="0" smtClean="0">
                <a:solidFill>
                  <a:schemeClr val="tx1"/>
                </a:solidFill>
                <a:latin typeface="Freestyle Script" pitchFamily="66" charset="0"/>
              </a:rPr>
              <a:t>posible conocer suficientemente a la técnica Mapa Mental para lograr que los niños la utilicen de manera correcta?</a:t>
            </a:r>
            <a:endParaRPr lang="es-EC" sz="2400" dirty="0" smtClean="0">
              <a:solidFill>
                <a:schemeClr val="tx1"/>
              </a:solidFill>
              <a:latin typeface="Freestyle Script" pitchFamily="66" charset="0"/>
            </a:endParaRPr>
          </a:p>
          <a:p>
            <a:r>
              <a:rPr lang="es-ES" sz="2400" dirty="0" smtClean="0">
                <a:solidFill>
                  <a:schemeClr val="tx1"/>
                </a:solidFill>
                <a:latin typeface="Freestyle Script" pitchFamily="66" charset="0"/>
              </a:rPr>
              <a:t>¿Es posible obtener  resultados positivos en las áreas de lenguaje y pensamiento?</a:t>
            </a:r>
            <a:endParaRPr lang="es-EC" sz="2400" dirty="0" smtClean="0">
              <a:solidFill>
                <a:schemeClr val="tx1"/>
              </a:solidFill>
              <a:latin typeface="Freestyle Script" pitchFamily="66" charset="0"/>
            </a:endParaRPr>
          </a:p>
          <a:p>
            <a:r>
              <a:rPr lang="es-ES" sz="2400" dirty="0" smtClean="0">
                <a:solidFill>
                  <a:schemeClr val="tx1"/>
                </a:solidFill>
                <a:latin typeface="Freestyle Script" pitchFamily="66" charset="0"/>
              </a:rPr>
              <a:t>¿Cuán atractiva resulta la técnica mapa mental para los niños tomando en cuenta sus características evolutivas?</a:t>
            </a:r>
            <a:endParaRPr lang="es-EC" sz="2400" dirty="0" smtClean="0">
              <a:solidFill>
                <a:schemeClr val="tx1"/>
              </a:solidFill>
              <a:latin typeface="Freestyle Script" pitchFamily="66" charset="0"/>
            </a:endParaRPr>
          </a:p>
          <a:p>
            <a:r>
              <a:rPr lang="es-ES" sz="2400" dirty="0" smtClean="0">
                <a:solidFill>
                  <a:schemeClr val="tx1"/>
                </a:solidFill>
                <a:latin typeface="Freestyle Script" pitchFamily="66" charset="0"/>
              </a:rPr>
              <a:t>¿Qué otros factores intervienen en el desarrollo del lenguaje y pensamiento de los niños?</a:t>
            </a:r>
            <a:endParaRPr lang="es-EC" sz="2400" dirty="0" smtClean="0">
              <a:solidFill>
                <a:schemeClr val="tx1"/>
              </a:solidFill>
              <a:latin typeface="Freestyle Script" pitchFamily="66" charset="0"/>
            </a:endParaRPr>
          </a:p>
          <a:p>
            <a:pPr algn="ctr">
              <a:buFont typeface="Wingdings" pitchFamily="2" charset="2"/>
              <a:buChar char="v"/>
            </a:pPr>
            <a:endParaRPr lang="es-EC" sz="2400" dirty="0">
              <a:solidFill>
                <a:schemeClr val="tx1"/>
              </a:solidFill>
              <a:latin typeface="Freestyle Script" pitchFamily="66" charset="0"/>
            </a:endParaRPr>
          </a:p>
        </p:txBody>
      </p:sp>
      <p:pic>
        <p:nvPicPr>
          <p:cNvPr id="11" name="10 Imagen" descr="DSC_0120.JPG"/>
          <p:cNvPicPr>
            <a:picLocks noChangeAspect="1"/>
          </p:cNvPicPr>
          <p:nvPr/>
        </p:nvPicPr>
        <p:blipFill>
          <a:blip r:embed="rId6" cstate="print"/>
          <a:stretch>
            <a:fillRect/>
          </a:stretch>
        </p:blipFill>
        <p:spPr>
          <a:xfrm>
            <a:off x="3707904" y="1052736"/>
            <a:ext cx="2049291" cy="1357322"/>
          </a:xfrm>
          <a:prstGeom prst="roundRect">
            <a:avLst>
              <a:gd name="adj" fmla="val 8594"/>
            </a:avLst>
          </a:prstGeom>
          <a:solidFill>
            <a:srgbClr val="FFFFFF">
              <a:shade val="85000"/>
            </a:srgbClr>
          </a:solidFill>
          <a:ln>
            <a:noFill/>
          </a:ln>
          <a:effectLst>
            <a:reflection blurRad="6350" stA="50000" endA="300" endPos="90000" dist="50800" dir="5400000" sy="-100000" algn="bl" rotWithShape="0"/>
          </a:effectLst>
        </p:spPr>
      </p:pic>
    </p:spTree>
  </p:cSld>
  <p:clrMapOvr>
    <a:masterClrMapping/>
  </p:clrMapOvr>
  <p:transition spd="slow">
    <p:wheel spokes="1"/>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0" y="1"/>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85728"/>
            <a:ext cx="1714512" cy="521915"/>
          </a:xfrm>
          <a:prstGeom prst="rect">
            <a:avLst/>
          </a:prstGeom>
          <a:noFill/>
          <a:ln w="9525">
            <a:noFill/>
            <a:miter lim="800000"/>
            <a:headEnd/>
            <a:tailEnd/>
          </a:ln>
        </p:spPr>
      </p:pic>
      <p:sp>
        <p:nvSpPr>
          <p:cNvPr id="8" name="7 Flecha izquierda, derecha y arriba"/>
          <p:cNvSpPr/>
          <p:nvPr/>
        </p:nvSpPr>
        <p:spPr>
          <a:xfrm rot="5400000">
            <a:off x="3133550" y="2714620"/>
            <a:ext cx="2357454" cy="1928826"/>
          </a:xfrm>
          <a:prstGeom prst="leftRightUpArrow">
            <a:avLst>
              <a:gd name="adj1" fmla="val 12394"/>
              <a:gd name="adj2" fmla="val 23204"/>
              <a:gd name="adj3" fmla="val 26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755576" y="2143116"/>
            <a:ext cx="2643206" cy="285752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latin typeface="Freestyle Script" pitchFamily="66" charset="0"/>
              </a:rPr>
              <a:t>Reconocer cómo incide la utilización de un mapa mental en el desarrollo del lenguaje y pensamiento</a:t>
            </a:r>
            <a:endParaRPr lang="es-EC" sz="2400" dirty="0">
              <a:solidFill>
                <a:schemeClr val="tx1"/>
              </a:solidFill>
              <a:latin typeface="Freestyle Script" pitchFamily="66" charset="0"/>
            </a:endParaRPr>
          </a:p>
        </p:txBody>
      </p:sp>
      <p:sp>
        <p:nvSpPr>
          <p:cNvPr id="10" name="9 Elipse"/>
          <p:cNvSpPr/>
          <p:nvPr/>
        </p:nvSpPr>
        <p:spPr>
          <a:xfrm rot="20568587">
            <a:off x="3495993" y="425862"/>
            <a:ext cx="5417435" cy="1821244"/>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smtClean="0">
                <a:solidFill>
                  <a:schemeClr val="tx1"/>
                </a:solidFill>
                <a:latin typeface="Freestyle Script" pitchFamily="66" charset="0"/>
              </a:rPr>
              <a:t>Identificar las características de la técnica mapa mental para ser aplicada y guiada hacia una manipulación individual de cada uno de los niños y niñas del grupo.</a:t>
            </a:r>
            <a:endParaRPr lang="es-EC" sz="2400" dirty="0">
              <a:solidFill>
                <a:schemeClr val="tx1"/>
              </a:solidFill>
              <a:latin typeface="Freestyle Script" pitchFamily="66" charset="0"/>
            </a:endParaRPr>
          </a:p>
        </p:txBody>
      </p:sp>
      <p:sp>
        <p:nvSpPr>
          <p:cNvPr id="11" name="10 Elipse"/>
          <p:cNvSpPr/>
          <p:nvPr/>
        </p:nvSpPr>
        <p:spPr>
          <a:xfrm rot="777516">
            <a:off x="3602889" y="4892349"/>
            <a:ext cx="5590396" cy="1770671"/>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Freestyle Script" pitchFamily="66" charset="0"/>
              </a:rPr>
              <a:t>Establecer las características propias de los niños y niñas de 3 años de edad, y relacionarlas  con  las experiencias observadas durante la aplicación de los mapas mentales </a:t>
            </a:r>
            <a:endParaRPr lang="es-EC" sz="2200" dirty="0">
              <a:solidFill>
                <a:schemeClr val="tx1"/>
              </a:solidFill>
              <a:latin typeface="Freestyle Script" pitchFamily="66" charset="0"/>
            </a:endParaRPr>
          </a:p>
        </p:txBody>
      </p:sp>
      <p:sp>
        <p:nvSpPr>
          <p:cNvPr id="12" name="11 Elipse"/>
          <p:cNvSpPr/>
          <p:nvPr/>
        </p:nvSpPr>
        <p:spPr>
          <a:xfrm>
            <a:off x="5786446" y="2500306"/>
            <a:ext cx="3000396" cy="2214578"/>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latin typeface="Freestyle Script" pitchFamily="66" charset="0"/>
              </a:rPr>
              <a:t>Relacionar la aplicación del Mapa Mental con el desarrollo del lenguaje y pensamiento</a:t>
            </a:r>
            <a:endParaRPr lang="es-EC" sz="2400" dirty="0">
              <a:solidFill>
                <a:schemeClr val="tx1"/>
              </a:solidFill>
              <a:latin typeface="Freestyle Script" pitchFamily="66" charset="0"/>
            </a:endParaRPr>
          </a:p>
        </p:txBody>
      </p:sp>
      <p:sp>
        <p:nvSpPr>
          <p:cNvPr id="13" name="12 CuadroTexto"/>
          <p:cNvSpPr txBox="1"/>
          <p:nvPr/>
        </p:nvSpPr>
        <p:spPr>
          <a:xfrm>
            <a:off x="323528" y="1571612"/>
            <a:ext cx="285752" cy="3970318"/>
          </a:xfrm>
          <a:prstGeom prst="rect">
            <a:avLst/>
          </a:prstGeom>
          <a:solidFill>
            <a:schemeClr val="accent3"/>
          </a:solidFill>
          <a:ln w="19050">
            <a:solidFill>
              <a:schemeClr val="accent3">
                <a:lumMod val="75000"/>
              </a:schemeClr>
            </a:solidFill>
          </a:ln>
        </p:spPr>
        <p:txBody>
          <a:bodyPr wrap="square" rtlCol="0">
            <a:spAutoFit/>
          </a:bodyPr>
          <a:lstStyle/>
          <a:p>
            <a:pPr algn="ctr"/>
            <a:r>
              <a:rPr lang="es-EC" sz="2800" b="1" dirty="0" smtClean="0">
                <a:solidFill>
                  <a:schemeClr val="bg1"/>
                </a:solidFill>
                <a:latin typeface="Cambria" pitchFamily="18" charset="0"/>
              </a:rPr>
              <a:t>OBJETIVOS</a:t>
            </a:r>
            <a:endParaRPr lang="es-EC" sz="2800" b="1" dirty="0">
              <a:solidFill>
                <a:schemeClr val="bg1"/>
              </a:solidFill>
              <a:latin typeface="Cambria" pitchFamily="18"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32" y="-24"/>
            <a:ext cx="9144000" cy="6858024"/>
          </a:xfrm>
          <a:prstGeom prst="rect">
            <a:avLst/>
          </a:prstGeom>
          <a:ln>
            <a:noFill/>
          </a:ln>
          <a:effectLst>
            <a:softEdge rad="112500"/>
          </a:effectLst>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1" y="500043"/>
            <a:ext cx="1877412" cy="571504"/>
          </a:xfrm>
          <a:prstGeom prst="rect">
            <a:avLst/>
          </a:prstGeom>
          <a:noFill/>
          <a:ln w="9525">
            <a:noFill/>
            <a:miter lim="800000"/>
            <a:headEnd/>
            <a:tailEnd/>
          </a:ln>
        </p:spPr>
      </p:pic>
      <p:sp>
        <p:nvSpPr>
          <p:cNvPr id="6" name="5 Rectángulo redondeado"/>
          <p:cNvSpPr/>
          <p:nvPr/>
        </p:nvSpPr>
        <p:spPr>
          <a:xfrm>
            <a:off x="3357554" y="357166"/>
            <a:ext cx="3643338" cy="50006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2400" dirty="0" smtClean="0">
                <a:solidFill>
                  <a:schemeClr val="tx1"/>
                </a:solidFill>
                <a:latin typeface="Freestyle Script" pitchFamily="66" charset="0"/>
              </a:rPr>
              <a:t>JUSTIFICACIÓN E IMPORTANCIA</a:t>
            </a:r>
            <a:endParaRPr lang="es-EC" sz="2400" dirty="0">
              <a:solidFill>
                <a:schemeClr val="tx1"/>
              </a:solidFill>
              <a:latin typeface="Freestyle Script" pitchFamily="66" charset="0"/>
            </a:endParaRPr>
          </a:p>
        </p:txBody>
      </p:sp>
      <p:sp>
        <p:nvSpPr>
          <p:cNvPr id="9" name="8 Estrella de 7 puntas"/>
          <p:cNvSpPr/>
          <p:nvPr/>
        </p:nvSpPr>
        <p:spPr>
          <a:xfrm>
            <a:off x="3786182" y="4071942"/>
            <a:ext cx="2428892" cy="1571636"/>
          </a:xfrm>
          <a:prstGeom prst="star7">
            <a:avLst>
              <a:gd name="adj" fmla="val 30212"/>
              <a:gd name="hf" fmla="val 102572"/>
              <a:gd name="vf" fmla="val 105210"/>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smtClean="0">
                <a:solidFill>
                  <a:schemeClr val="tx1"/>
                </a:solidFill>
                <a:latin typeface="Freestyle Script" pitchFamily="66" charset="0"/>
              </a:rPr>
              <a:t>MAPAS MENTALES</a:t>
            </a:r>
            <a:endParaRPr lang="es-EC" sz="2200" dirty="0">
              <a:solidFill>
                <a:schemeClr val="tx1"/>
              </a:solidFill>
              <a:latin typeface="Freestyle Script" pitchFamily="66" charset="0"/>
            </a:endParaRPr>
          </a:p>
        </p:txBody>
      </p:sp>
      <p:pic>
        <p:nvPicPr>
          <p:cNvPr id="36868" name="Picture 4" descr="http://adespro.org/wp-content/uploads/2013/03/imaginacion.jpg"/>
          <p:cNvPicPr>
            <a:picLocks noChangeAspect="1" noChangeArrowheads="1"/>
          </p:cNvPicPr>
          <p:nvPr/>
        </p:nvPicPr>
        <p:blipFill>
          <a:blip r:embed="rId5" cstate="print"/>
          <a:srcRect/>
          <a:stretch>
            <a:fillRect/>
          </a:stretch>
        </p:blipFill>
        <p:spPr bwMode="auto">
          <a:xfrm>
            <a:off x="6000760" y="928670"/>
            <a:ext cx="761982" cy="10733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70" name="Picture 6" descr="http://blogs.elpais.com/.a/6a00d8341bfb1653ef01a73de2d28e970d-pi"/>
          <p:cNvPicPr>
            <a:picLocks noChangeAspect="1" noChangeArrowheads="1"/>
          </p:cNvPicPr>
          <p:nvPr/>
        </p:nvPicPr>
        <p:blipFill>
          <a:blip r:embed="rId6" cstate="print"/>
          <a:srcRect/>
          <a:stretch>
            <a:fillRect/>
          </a:stretch>
        </p:blipFill>
        <p:spPr bwMode="auto">
          <a:xfrm>
            <a:off x="5857884" y="2714620"/>
            <a:ext cx="914336" cy="6857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72" name="Picture 8" descr="https://encrypted-tbn3.gstatic.com/images?q=tbn:ANd9GcRrFxG8ES8s862gR_u8zvHpd3MjBYxY9-CkecdI2R0cal3BHOgh-g"/>
          <p:cNvPicPr>
            <a:picLocks noChangeAspect="1" noChangeArrowheads="1"/>
          </p:cNvPicPr>
          <p:nvPr/>
        </p:nvPicPr>
        <p:blipFill>
          <a:blip r:embed="rId7" cstate="print"/>
          <a:srcRect/>
          <a:stretch>
            <a:fillRect/>
          </a:stretch>
        </p:blipFill>
        <p:spPr bwMode="auto">
          <a:xfrm>
            <a:off x="7000892" y="4071942"/>
            <a:ext cx="803576" cy="7858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74" name="Picture 10" descr="http://sintornillo.files.wordpress.com/2014/01/maestra.jpg"/>
          <p:cNvPicPr>
            <a:picLocks noChangeAspect="1" noChangeArrowheads="1"/>
          </p:cNvPicPr>
          <p:nvPr/>
        </p:nvPicPr>
        <p:blipFill>
          <a:blip r:embed="rId8" cstate="print"/>
          <a:srcRect/>
          <a:stretch>
            <a:fillRect/>
          </a:stretch>
        </p:blipFill>
        <p:spPr bwMode="auto">
          <a:xfrm>
            <a:off x="7740352" y="2204864"/>
            <a:ext cx="1071570" cy="10615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78" name="Picture 14" descr="https://encrypted-tbn0.gstatic.com/images?q=tbn:ANd9GcRo_BuaP6A0BQik-1nuR2NRgTy1L8fO5Cag46wrIzdk9SN_em9v0g"/>
          <p:cNvPicPr>
            <a:picLocks noChangeAspect="1" noChangeArrowheads="1"/>
          </p:cNvPicPr>
          <p:nvPr/>
        </p:nvPicPr>
        <p:blipFill>
          <a:blip r:embed="rId9" cstate="print"/>
          <a:srcRect/>
          <a:stretch>
            <a:fillRect/>
          </a:stretch>
        </p:blipFill>
        <p:spPr bwMode="auto">
          <a:xfrm>
            <a:off x="500034" y="2571744"/>
            <a:ext cx="1181123" cy="8847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882" name="Picture 18" descr="http://oterodenavascues.educacion.navarra.es/blogs/segundo/files/2013/10/LOS-CINCO-SENTIDOS.jpg"/>
          <p:cNvPicPr>
            <a:picLocks noChangeAspect="1" noChangeArrowheads="1"/>
          </p:cNvPicPr>
          <p:nvPr/>
        </p:nvPicPr>
        <p:blipFill>
          <a:blip r:embed="rId10" cstate="print"/>
          <a:srcRect/>
          <a:stretch>
            <a:fillRect/>
          </a:stretch>
        </p:blipFill>
        <p:spPr bwMode="auto">
          <a:xfrm>
            <a:off x="285720" y="4857760"/>
            <a:ext cx="1580195" cy="857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30" name="29 Forma"/>
          <p:cNvCxnSpPr>
            <a:stCxn id="9" idx="6"/>
            <a:endCxn id="36866" idx="2"/>
          </p:cNvCxnSpPr>
          <p:nvPr/>
        </p:nvCxnSpPr>
        <p:spPr>
          <a:xfrm rot="16200000" flipV="1">
            <a:off x="3435558" y="2506872"/>
            <a:ext cx="1741851" cy="138829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curvado"/>
          <p:cNvCxnSpPr>
            <a:stCxn id="36866" idx="3"/>
            <a:endCxn id="36868" idx="1"/>
          </p:cNvCxnSpPr>
          <p:nvPr/>
        </p:nvCxnSpPr>
        <p:spPr>
          <a:xfrm flipV="1">
            <a:off x="4081435" y="1465323"/>
            <a:ext cx="1919325" cy="235496"/>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Forma"/>
          <p:cNvCxnSpPr>
            <a:stCxn id="36866" idx="3"/>
            <a:endCxn id="36870" idx="0"/>
          </p:cNvCxnSpPr>
          <p:nvPr/>
        </p:nvCxnSpPr>
        <p:spPr>
          <a:xfrm>
            <a:off x="4081435" y="1700819"/>
            <a:ext cx="2233617" cy="1013801"/>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curvado"/>
          <p:cNvCxnSpPr>
            <a:stCxn id="36866" idx="3"/>
            <a:endCxn id="36872" idx="1"/>
          </p:cNvCxnSpPr>
          <p:nvPr/>
        </p:nvCxnSpPr>
        <p:spPr>
          <a:xfrm>
            <a:off x="4081435" y="1700819"/>
            <a:ext cx="2919457" cy="2764032"/>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curvado"/>
          <p:cNvCxnSpPr>
            <a:stCxn id="36872" idx="0"/>
          </p:cNvCxnSpPr>
          <p:nvPr/>
        </p:nvCxnSpPr>
        <p:spPr>
          <a:xfrm rot="5400000" flipH="1" flipV="1">
            <a:off x="6962013" y="3365611"/>
            <a:ext cx="1146998" cy="265664"/>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Forma"/>
          <p:cNvCxnSpPr/>
          <p:nvPr/>
        </p:nvCxnSpPr>
        <p:spPr>
          <a:xfrm flipV="1">
            <a:off x="6858016" y="2780928"/>
            <a:ext cx="882336" cy="290883"/>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Forma"/>
          <p:cNvCxnSpPr/>
          <p:nvPr/>
        </p:nvCxnSpPr>
        <p:spPr>
          <a:xfrm>
            <a:off x="6372200" y="1988842"/>
            <a:ext cx="1296144" cy="72008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curvado"/>
          <p:cNvCxnSpPr>
            <a:stCxn id="9" idx="3"/>
            <a:endCxn id="36876" idx="2"/>
          </p:cNvCxnSpPr>
          <p:nvPr/>
        </p:nvCxnSpPr>
        <p:spPr>
          <a:xfrm rot="5400000" flipH="1">
            <a:off x="3158316" y="4341751"/>
            <a:ext cx="1071579" cy="1532092"/>
          </a:xfrm>
          <a:prstGeom prst="curvedConnector3">
            <a:avLst>
              <a:gd name="adj1" fmla="val -2133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curvado"/>
          <p:cNvCxnSpPr>
            <a:endCxn id="36878" idx="3"/>
          </p:cNvCxnSpPr>
          <p:nvPr/>
        </p:nvCxnSpPr>
        <p:spPr>
          <a:xfrm rot="16200000" flipV="1">
            <a:off x="1597524" y="3097729"/>
            <a:ext cx="843532" cy="676265"/>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Forma"/>
          <p:cNvCxnSpPr>
            <a:endCxn id="36882" idx="3"/>
          </p:cNvCxnSpPr>
          <p:nvPr/>
        </p:nvCxnSpPr>
        <p:spPr>
          <a:xfrm rot="5400000">
            <a:off x="1754480" y="4612008"/>
            <a:ext cx="785816" cy="562945"/>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876" name="Picture 12" descr="http://edukame.com/sites/default/files/articulo/memoria_edukame_2.jpg"/>
          <p:cNvPicPr>
            <a:picLocks noChangeAspect="1" noChangeArrowheads="1"/>
          </p:cNvPicPr>
          <p:nvPr/>
        </p:nvPicPr>
        <p:blipFill>
          <a:blip r:embed="rId11" cstate="print"/>
          <a:srcRect/>
          <a:stretch>
            <a:fillRect/>
          </a:stretch>
        </p:blipFill>
        <p:spPr bwMode="auto">
          <a:xfrm>
            <a:off x="2214546" y="3500438"/>
            <a:ext cx="1427028" cy="10715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6866" name="Picture 2" descr="http://images.clipartlogo.com/files/ss/original/907/90732823/cute-cartoon-brain-with-having.jpg"/>
          <p:cNvPicPr>
            <a:picLocks noChangeAspect="1" noChangeArrowheads="1"/>
          </p:cNvPicPr>
          <p:nvPr/>
        </p:nvPicPr>
        <p:blipFill>
          <a:blip r:embed="rId12" cstate="print"/>
          <a:srcRect/>
          <a:stretch>
            <a:fillRect/>
          </a:stretch>
        </p:blipFill>
        <p:spPr bwMode="auto">
          <a:xfrm>
            <a:off x="3143240" y="1071546"/>
            <a:ext cx="938195" cy="12585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23 CuadroTexto"/>
          <p:cNvSpPr txBox="1"/>
          <p:nvPr/>
        </p:nvSpPr>
        <p:spPr>
          <a:xfrm rot="20978184">
            <a:off x="5033575" y="976702"/>
            <a:ext cx="792088" cy="400110"/>
          </a:xfrm>
          <a:prstGeom prst="rect">
            <a:avLst/>
          </a:prstGeom>
          <a:noFill/>
        </p:spPr>
        <p:txBody>
          <a:bodyPr wrap="square" rtlCol="0">
            <a:spAutoFit/>
          </a:bodyPr>
          <a:lstStyle/>
          <a:p>
            <a:pPr algn="ctr"/>
            <a:r>
              <a:rPr lang="es-EC" sz="2000" dirty="0" smtClean="0">
                <a:latin typeface="Freestyle Script" pitchFamily="66" charset="0"/>
              </a:rPr>
              <a:t>creativos</a:t>
            </a:r>
            <a:endParaRPr lang="es-EC" sz="2000" dirty="0">
              <a:latin typeface="Freestyle Script" pitchFamily="66" charset="0"/>
            </a:endParaRPr>
          </a:p>
        </p:txBody>
      </p:sp>
      <p:sp>
        <p:nvSpPr>
          <p:cNvPr id="25" name="24 CuadroTexto"/>
          <p:cNvSpPr txBox="1"/>
          <p:nvPr/>
        </p:nvSpPr>
        <p:spPr>
          <a:xfrm rot="1923987">
            <a:off x="4851930" y="1924050"/>
            <a:ext cx="1498505" cy="400110"/>
          </a:xfrm>
          <a:prstGeom prst="rect">
            <a:avLst/>
          </a:prstGeom>
          <a:noFill/>
        </p:spPr>
        <p:txBody>
          <a:bodyPr wrap="square" rtlCol="0">
            <a:spAutoFit/>
          </a:bodyPr>
          <a:lstStyle/>
          <a:p>
            <a:pPr algn="ctr"/>
            <a:r>
              <a:rPr lang="es-EC" sz="2000" dirty="0" smtClean="0">
                <a:latin typeface="Freestyle Script" pitchFamily="66" charset="0"/>
              </a:rPr>
              <a:t>Estructurar ideas</a:t>
            </a:r>
            <a:endParaRPr lang="es-EC" sz="2000" dirty="0">
              <a:latin typeface="Freestyle Script" pitchFamily="66" charset="0"/>
            </a:endParaRPr>
          </a:p>
        </p:txBody>
      </p:sp>
      <p:sp>
        <p:nvSpPr>
          <p:cNvPr id="26" name="25 CuadroTexto"/>
          <p:cNvSpPr txBox="1"/>
          <p:nvPr/>
        </p:nvSpPr>
        <p:spPr>
          <a:xfrm rot="2792689">
            <a:off x="4854353" y="3571591"/>
            <a:ext cx="2350483" cy="400110"/>
          </a:xfrm>
          <a:prstGeom prst="rect">
            <a:avLst/>
          </a:prstGeom>
          <a:noFill/>
        </p:spPr>
        <p:txBody>
          <a:bodyPr wrap="square" rtlCol="0">
            <a:spAutoFit/>
          </a:bodyPr>
          <a:lstStyle/>
          <a:p>
            <a:pPr algn="ctr"/>
            <a:r>
              <a:rPr lang="es-EC" sz="2000" dirty="0" smtClean="0">
                <a:latin typeface="Freestyle Script" pitchFamily="66" charset="0"/>
              </a:rPr>
              <a:t>Claridad de conceptos</a:t>
            </a:r>
            <a:endParaRPr lang="es-EC" sz="2000" dirty="0">
              <a:latin typeface="Freestyle Script" pitchFamily="66" charset="0"/>
            </a:endParaRPr>
          </a:p>
        </p:txBody>
      </p:sp>
      <p:sp>
        <p:nvSpPr>
          <p:cNvPr id="27" name="26 CuadroTexto"/>
          <p:cNvSpPr txBox="1"/>
          <p:nvPr/>
        </p:nvSpPr>
        <p:spPr>
          <a:xfrm>
            <a:off x="7380312" y="1772816"/>
            <a:ext cx="1498505" cy="2246769"/>
          </a:xfrm>
          <a:prstGeom prst="rect">
            <a:avLst/>
          </a:prstGeom>
          <a:noFill/>
        </p:spPr>
        <p:txBody>
          <a:bodyPr wrap="square" rtlCol="0">
            <a:spAutoFit/>
          </a:bodyPr>
          <a:lstStyle/>
          <a:p>
            <a:pPr algn="ctr"/>
            <a:r>
              <a:rPr lang="es-EC" sz="2000" dirty="0" smtClean="0">
                <a:latin typeface="Freestyle Script" pitchFamily="66" charset="0"/>
              </a:rPr>
              <a:t>Estrategias</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 metodológicas tradicionales</a:t>
            </a:r>
            <a:endParaRPr lang="es-EC" sz="2000" dirty="0">
              <a:latin typeface="Freestyle Script" pitchFamily="66" charset="0"/>
            </a:endParaRPr>
          </a:p>
        </p:txBody>
      </p:sp>
      <p:sp>
        <p:nvSpPr>
          <p:cNvPr id="28" name="27 CuadroTexto"/>
          <p:cNvSpPr txBox="1"/>
          <p:nvPr/>
        </p:nvSpPr>
        <p:spPr>
          <a:xfrm>
            <a:off x="2843808" y="836712"/>
            <a:ext cx="1498505" cy="2246769"/>
          </a:xfrm>
          <a:prstGeom prst="rect">
            <a:avLst/>
          </a:prstGeom>
          <a:noFill/>
        </p:spPr>
        <p:txBody>
          <a:bodyPr wrap="square" rtlCol="0">
            <a:spAutoFit/>
          </a:bodyPr>
          <a:lstStyle/>
          <a:p>
            <a:pPr algn="ctr"/>
            <a:r>
              <a:rPr lang="es-EC" sz="2000" dirty="0" smtClean="0">
                <a:latin typeface="Freestyle Script" pitchFamily="66" charset="0"/>
              </a:rPr>
              <a:t>Funcionamiento</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 natural del cerebro</a:t>
            </a:r>
            <a:endParaRPr lang="es-EC" sz="2000" dirty="0">
              <a:latin typeface="Freestyle Script" pitchFamily="66" charset="0"/>
            </a:endParaRPr>
          </a:p>
        </p:txBody>
      </p:sp>
      <p:sp>
        <p:nvSpPr>
          <p:cNvPr id="29" name="28 CuadroTexto"/>
          <p:cNvSpPr txBox="1"/>
          <p:nvPr/>
        </p:nvSpPr>
        <p:spPr>
          <a:xfrm>
            <a:off x="323528" y="2132856"/>
            <a:ext cx="1530051" cy="1631216"/>
          </a:xfrm>
          <a:prstGeom prst="rect">
            <a:avLst/>
          </a:prstGeom>
          <a:noFill/>
        </p:spPr>
        <p:txBody>
          <a:bodyPr wrap="square" rtlCol="0">
            <a:spAutoFit/>
          </a:bodyPr>
          <a:lstStyle/>
          <a:p>
            <a:pPr algn="ctr"/>
            <a:r>
              <a:rPr lang="es-EC" sz="2000" dirty="0" smtClean="0">
                <a:latin typeface="Freestyle Script" pitchFamily="66" charset="0"/>
              </a:rPr>
              <a:t>Estructurar ideas</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 aprendidas</a:t>
            </a:r>
            <a:endParaRPr lang="es-EC" sz="2000" dirty="0">
              <a:latin typeface="Freestyle Script" pitchFamily="66" charset="0"/>
            </a:endParaRPr>
          </a:p>
        </p:txBody>
      </p:sp>
      <p:sp>
        <p:nvSpPr>
          <p:cNvPr id="31" name="30 CuadroTexto"/>
          <p:cNvSpPr txBox="1"/>
          <p:nvPr/>
        </p:nvSpPr>
        <p:spPr>
          <a:xfrm>
            <a:off x="323528" y="4365104"/>
            <a:ext cx="1530051" cy="400110"/>
          </a:xfrm>
          <a:prstGeom prst="rect">
            <a:avLst/>
          </a:prstGeom>
          <a:noFill/>
        </p:spPr>
        <p:txBody>
          <a:bodyPr wrap="square" rtlCol="0">
            <a:spAutoFit/>
          </a:bodyPr>
          <a:lstStyle/>
          <a:p>
            <a:pPr algn="ctr"/>
            <a:r>
              <a:rPr lang="es-EC" sz="2000" dirty="0" smtClean="0">
                <a:latin typeface="Freestyle Script" pitchFamily="66" charset="0"/>
              </a:rPr>
              <a:t>Utilizar sus sentidos</a:t>
            </a:r>
            <a:endParaRPr lang="es-EC" sz="2000" dirty="0">
              <a:latin typeface="Freestyle Script" pitchFamily="66" charset="0"/>
            </a:endParaRPr>
          </a:p>
        </p:txBody>
      </p:sp>
      <p:sp>
        <p:nvSpPr>
          <p:cNvPr id="33" name="32 CuadroTexto"/>
          <p:cNvSpPr txBox="1"/>
          <p:nvPr/>
        </p:nvSpPr>
        <p:spPr>
          <a:xfrm>
            <a:off x="6581712" y="2390616"/>
            <a:ext cx="1530051" cy="707886"/>
          </a:xfrm>
          <a:prstGeom prst="rect">
            <a:avLst/>
          </a:prstGeom>
          <a:noFill/>
        </p:spPr>
        <p:txBody>
          <a:bodyPr wrap="square" rtlCol="0">
            <a:spAutoFit/>
          </a:bodyPr>
          <a:lstStyle/>
          <a:p>
            <a:pPr algn="ctr"/>
            <a:r>
              <a:rPr lang="es-EC" sz="2000" dirty="0" smtClean="0">
                <a:latin typeface="Freestyle Script" pitchFamily="66" charset="0"/>
              </a:rPr>
              <a:t>aprendizaje significativo</a:t>
            </a:r>
            <a:endParaRPr lang="es-EC" sz="2000" dirty="0">
              <a:latin typeface="Freestyle Script" pitchFamily="66" charset="0"/>
            </a:endParaRP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LANTILLA.jpg"/>
          <p:cNvPicPr>
            <a:picLocks noChangeAspect="1"/>
          </p:cNvPicPr>
          <p:nvPr/>
        </p:nvPicPr>
        <p:blipFill>
          <a:blip r:embed="rId3" cstate="print"/>
          <a:stretch>
            <a:fillRect/>
          </a:stretch>
        </p:blipFill>
        <p:spPr>
          <a:xfrm>
            <a:off x="-32" y="-24"/>
            <a:ext cx="9144032" cy="6858024"/>
          </a:xfrm>
          <a:prstGeom prst="rect">
            <a:avLst/>
          </a:prstGeom>
          <a:noFill/>
          <a:ln>
            <a:noFill/>
          </a:ln>
        </p:spPr>
      </p:pic>
      <p:sp>
        <p:nvSpPr>
          <p:cNvPr id="5" name="4 CuadroTexto"/>
          <p:cNvSpPr txBox="1"/>
          <p:nvPr/>
        </p:nvSpPr>
        <p:spPr>
          <a:xfrm>
            <a:off x="1691680" y="1124744"/>
            <a:ext cx="6264696" cy="5170646"/>
          </a:xfrm>
          <a:prstGeom prst="rect">
            <a:avLst/>
          </a:prstGeom>
          <a:noFill/>
        </p:spPr>
        <p:txBody>
          <a:bodyPr wrap="square" rtlCol="0">
            <a:spAutoFit/>
          </a:bodyPr>
          <a:lstStyle/>
          <a:p>
            <a:pPr algn="ctr"/>
            <a:r>
              <a:rPr lang="es-EC" sz="6600" dirty="0" smtClean="0">
                <a:latin typeface="Freestyle Script" pitchFamily="66" charset="0"/>
              </a:rPr>
              <a:t>Capítulo II:</a:t>
            </a:r>
          </a:p>
          <a:p>
            <a:pPr algn="ctr"/>
            <a:r>
              <a:rPr lang="es-EC" sz="6600" dirty="0" smtClean="0">
                <a:latin typeface="Freestyle Script" pitchFamily="66" charset="0"/>
              </a:rPr>
              <a:t>Marco Teórico</a:t>
            </a:r>
          </a:p>
          <a:p>
            <a:r>
              <a:rPr lang="es-EC" sz="6600" dirty="0" smtClean="0">
                <a:latin typeface="Freestyle Script" pitchFamily="66" charset="0"/>
              </a:rPr>
              <a:t>Definición y Características de los niños(as) de 3 a 4 años… </a:t>
            </a:r>
            <a:endParaRPr lang="es-EC" sz="6600" dirty="0">
              <a:latin typeface="Freestyle Script" pitchFamily="66" charset="0"/>
            </a:endParaRPr>
          </a:p>
        </p:txBody>
      </p:sp>
      <p:pic>
        <p:nvPicPr>
          <p:cNvPr id="6"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14282" y="214290"/>
            <a:ext cx="1877412" cy="571504"/>
          </a:xfrm>
          <a:prstGeom prst="rect">
            <a:avLst/>
          </a:prstGeom>
          <a:noFill/>
          <a:ln w="9525">
            <a:noFill/>
            <a:miter lim="800000"/>
            <a:headEnd/>
            <a:tailEnd/>
          </a:ln>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LANTILLA.jpg"/>
          <p:cNvPicPr>
            <a:picLocks noChangeAspect="1"/>
          </p:cNvPicPr>
          <p:nvPr/>
        </p:nvPicPr>
        <p:blipFill>
          <a:blip r:embed="rId3" cstate="print"/>
          <a:stretch>
            <a:fillRect/>
          </a:stretch>
        </p:blipFill>
        <p:spPr>
          <a:xfrm>
            <a:off x="-36512" y="0"/>
            <a:ext cx="9144000" cy="6858024"/>
          </a:xfrm>
          <a:prstGeom prst="rect">
            <a:avLst/>
          </a:prstGeom>
        </p:spPr>
      </p:pic>
      <p:pic>
        <p:nvPicPr>
          <p:cNvPr id="7"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85720" y="285728"/>
            <a:ext cx="1857388" cy="565408"/>
          </a:xfrm>
          <a:prstGeom prst="rect">
            <a:avLst/>
          </a:prstGeom>
          <a:noFill/>
          <a:ln w="9525">
            <a:noFill/>
            <a:miter lim="800000"/>
            <a:headEnd/>
            <a:tailEnd/>
          </a:ln>
        </p:spPr>
      </p:pic>
      <p:pic>
        <p:nvPicPr>
          <p:cNvPr id="4" name="3 Imagen" descr="nico.jpg"/>
          <p:cNvPicPr>
            <a:picLocks noChangeAspect="1"/>
          </p:cNvPicPr>
          <p:nvPr/>
        </p:nvPicPr>
        <p:blipFill>
          <a:blip r:embed="rId5" cstate="print"/>
          <a:srcRect l="10638" t="21144" r="36169" b="33044"/>
          <a:stretch>
            <a:fillRect/>
          </a:stretch>
        </p:blipFill>
        <p:spPr>
          <a:xfrm>
            <a:off x="4214810" y="2571744"/>
            <a:ext cx="1214446" cy="157878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35842" name="Picture 2" descr="https://encrypted-tbn0.gstatic.com/images?q=tbn:ANd9GcTVEpUTtDpQPDBIopuUq3kBpg9JdOSGVF-FFHewTLV2iEh9xFwz"/>
          <p:cNvPicPr>
            <a:picLocks noChangeAspect="1" noChangeArrowheads="1"/>
          </p:cNvPicPr>
          <p:nvPr/>
        </p:nvPicPr>
        <p:blipFill>
          <a:blip r:embed="rId6" cstate="print"/>
          <a:srcRect/>
          <a:stretch>
            <a:fillRect/>
          </a:stretch>
        </p:blipFill>
        <p:spPr bwMode="auto">
          <a:xfrm>
            <a:off x="5857884" y="3000372"/>
            <a:ext cx="1214446" cy="974088"/>
          </a:xfrm>
          <a:prstGeom prst="rect">
            <a:avLst/>
          </a:prstGeom>
          <a:noFill/>
        </p:spPr>
      </p:pic>
      <p:pic>
        <p:nvPicPr>
          <p:cNvPr id="35844" name="Picture 4" descr="http://www.hispagimnasios.com/a_entrenam/desarrollo_motriz1.gif"/>
          <p:cNvPicPr>
            <a:picLocks noChangeAspect="1" noChangeArrowheads="1"/>
          </p:cNvPicPr>
          <p:nvPr/>
        </p:nvPicPr>
        <p:blipFill>
          <a:blip r:embed="rId7" cstate="print"/>
          <a:srcRect l="19737" t="44464" r="30920" b="9396"/>
          <a:stretch>
            <a:fillRect/>
          </a:stretch>
        </p:blipFill>
        <p:spPr bwMode="auto">
          <a:xfrm>
            <a:off x="2571736" y="3071809"/>
            <a:ext cx="1071570" cy="982273"/>
          </a:xfrm>
          <a:prstGeom prst="rect">
            <a:avLst/>
          </a:prstGeom>
          <a:noFill/>
        </p:spPr>
      </p:pic>
      <p:pic>
        <p:nvPicPr>
          <p:cNvPr id="35846" name="Picture 6" descr="http://saludynutricionmiinfancia.files.wordpress.com/2012/11/qq.jpg"/>
          <p:cNvPicPr>
            <a:picLocks noChangeAspect="1" noChangeArrowheads="1"/>
          </p:cNvPicPr>
          <p:nvPr/>
        </p:nvPicPr>
        <p:blipFill>
          <a:blip r:embed="rId8" cstate="print"/>
          <a:srcRect/>
          <a:stretch>
            <a:fillRect/>
          </a:stretch>
        </p:blipFill>
        <p:spPr bwMode="auto">
          <a:xfrm>
            <a:off x="4429124" y="4572009"/>
            <a:ext cx="857256" cy="1000132"/>
          </a:xfrm>
          <a:prstGeom prst="rect">
            <a:avLst/>
          </a:prstGeom>
          <a:noFill/>
        </p:spPr>
      </p:pic>
      <p:pic>
        <p:nvPicPr>
          <p:cNvPr id="35848" name="Picture 8" descr="http://www.institutocharbel.es/wp-content/uploads/2012/11/neuropsicologi-infantail.jpg"/>
          <p:cNvPicPr>
            <a:picLocks noChangeAspect="1" noChangeArrowheads="1"/>
          </p:cNvPicPr>
          <p:nvPr/>
        </p:nvPicPr>
        <p:blipFill>
          <a:blip r:embed="rId9" cstate="print"/>
          <a:srcRect r="35200"/>
          <a:stretch>
            <a:fillRect/>
          </a:stretch>
        </p:blipFill>
        <p:spPr bwMode="auto">
          <a:xfrm>
            <a:off x="3929058" y="1500174"/>
            <a:ext cx="1714512" cy="731126"/>
          </a:xfrm>
          <a:prstGeom prst="rect">
            <a:avLst/>
          </a:prstGeom>
          <a:noFill/>
        </p:spPr>
      </p:pic>
      <p:pic>
        <p:nvPicPr>
          <p:cNvPr id="35850" name="Picture 10" descr="http://www.embarazoymaternidad.info/wp-content/uploads/rabietas-ninos-1-2-anos.jpg"/>
          <p:cNvPicPr>
            <a:picLocks noChangeAspect="1" noChangeArrowheads="1"/>
          </p:cNvPicPr>
          <p:nvPr/>
        </p:nvPicPr>
        <p:blipFill>
          <a:blip r:embed="rId10" cstate="print"/>
          <a:srcRect/>
          <a:stretch>
            <a:fillRect/>
          </a:stretch>
        </p:blipFill>
        <p:spPr bwMode="auto">
          <a:xfrm>
            <a:off x="7500958" y="3000372"/>
            <a:ext cx="1192762" cy="866766"/>
          </a:xfrm>
          <a:prstGeom prst="rect">
            <a:avLst/>
          </a:prstGeom>
          <a:noFill/>
        </p:spPr>
      </p:pic>
      <p:pic>
        <p:nvPicPr>
          <p:cNvPr id="35852" name="Picture 12" descr="http://www.guiadelnino.com/var/guiadelnino.com/storage/images/salud/talla-y-peso-en-ninos/es-mi-hijo-un-nino-bajito/medir-al-nino/229162-3-esl-ES/medir-al-nino_article.jpg"/>
          <p:cNvPicPr>
            <a:picLocks noChangeAspect="1" noChangeArrowheads="1"/>
          </p:cNvPicPr>
          <p:nvPr/>
        </p:nvPicPr>
        <p:blipFill>
          <a:blip r:embed="rId11" cstate="print"/>
          <a:srcRect/>
          <a:stretch>
            <a:fillRect/>
          </a:stretch>
        </p:blipFill>
        <p:spPr bwMode="auto">
          <a:xfrm>
            <a:off x="3071802" y="5000636"/>
            <a:ext cx="857256" cy="857256"/>
          </a:xfrm>
          <a:prstGeom prst="rect">
            <a:avLst/>
          </a:prstGeom>
          <a:noFill/>
        </p:spPr>
      </p:pic>
      <p:pic>
        <p:nvPicPr>
          <p:cNvPr id="35854" name="Picture 14" descr="http://rlv.zcache.es/diente_lindo_rompecabezas_adaptable_rosado-r935ff584bb9c408a8e9eecbf2ea56346_ambn9_8byvr_512.jpg"/>
          <p:cNvPicPr>
            <a:picLocks noChangeAspect="1" noChangeArrowheads="1"/>
          </p:cNvPicPr>
          <p:nvPr/>
        </p:nvPicPr>
        <p:blipFill>
          <a:blip r:embed="rId12" cstate="print"/>
          <a:srcRect/>
          <a:stretch>
            <a:fillRect/>
          </a:stretch>
        </p:blipFill>
        <p:spPr bwMode="auto">
          <a:xfrm>
            <a:off x="4410107" y="5910313"/>
            <a:ext cx="876273" cy="876273"/>
          </a:xfrm>
          <a:prstGeom prst="rect">
            <a:avLst/>
          </a:prstGeom>
          <a:noFill/>
        </p:spPr>
      </p:pic>
      <p:pic>
        <p:nvPicPr>
          <p:cNvPr id="35856" name="Picture 16" descr="https://encrypted-tbn1.gstatic.com/images?q=tbn:ANd9GcRuL9VOeCaEhMbegqeoNIwZMzaeyYBFieB5LEn-4Lkagdb1ewLhnw"/>
          <p:cNvPicPr>
            <a:picLocks noChangeAspect="1" noChangeArrowheads="1"/>
          </p:cNvPicPr>
          <p:nvPr/>
        </p:nvPicPr>
        <p:blipFill>
          <a:blip r:embed="rId13" cstate="print"/>
          <a:srcRect/>
          <a:stretch>
            <a:fillRect/>
          </a:stretch>
        </p:blipFill>
        <p:spPr bwMode="auto">
          <a:xfrm>
            <a:off x="5786446" y="4929198"/>
            <a:ext cx="714380" cy="954043"/>
          </a:xfrm>
          <a:prstGeom prst="rect">
            <a:avLst/>
          </a:prstGeom>
          <a:noFill/>
        </p:spPr>
      </p:pic>
      <p:sp>
        <p:nvSpPr>
          <p:cNvPr id="35858" name="AutoShape 18" descr="data:image/jpeg;base64,/9j/4AAQSkZJRgABAQAAAQABAAD/2wCEAAkGBxISEBAUEhIUEBQXFRQUFBQUFxcXFBQUFRQWFxQUFBQYHCggGBolHBQUITEhJSkrLi4uFx8zODMsNygtLisBCgoKDg0OGhAQGiwkICQsLCwsLCwsLCwtLC0sLCwsLCwsLCwsLCwsLCwsLCwsLCwsLCwsLCwsLCwsLCwsLCwsLP/AABEIALcBEwMBIgACEQEDEQH/xAAcAAAABwEBAAAAAAAAAAAAAAAAAQIDBAUGBwj/xAA6EAABAwIDBgUBBgUEAwAAAAABAAIDBBEFITEGEkFRYZETIlJxgaEHFDJCYrEVI1OSwRdDctEWM/D/xAAbAQACAwEBAQAAAAAAAAAAAAAAAQIDBAUGB//EAC8RAAICAQMCBAQGAwEAAAAAAAABAgMRBBIhBTETIkFRFDJhgVJTcZGh8COxwQb/2gAMAwEAAhEDEQA/AObz7M1zDYxSfBKiyYTVtOcco7r0gIhxAQNM06tHZRyUZkeZnQzDUSD+5I33jUu7lelpcNhdkY2n4ChTbLUrtYW9gjIZfsedPEd6j3KNkrvU7uV3er2Ao3jKMAqrd9mkABsE0Db9jjxld6ndyi8Vx/M7uV1Ko+zpgvkVRVGwzmk2dZTxkjuMSXO9Tu5SfGd6ndytg/YiTg8fKh1Gxc40zSwNTXqZvxj6ndyi8R3qd3Kt3bLVA/Imn4FOP9sowS3IrQ93qd3KVvu9Tu5Ul+GTDWNyafSyD8juyMMNwyZXep3cpPiu9Tu5SzC70nsmylglkDpXep3cohK71O7lB6Q1BJDhkd6ndyi8R3qd3KBCJAB+I71O7lEZHep3coIwEAGJXep3coeK46Od3KDGXKuMNw7PNQnYorksrrc3wNUFK8m+87uVf0sD8vMe5TtJSW4K0gplzbLHNnUqqUEJpo3cz3Ks6aJ3M9yjpoLKfHAolrYmNhHE9080kcT3SrABMSSIIglnPM91DnqSOJ7pM0irKyrsHFxsBmSnznCCWILIVfiBaCS4gWzNysNiuKvldqQ0aC5R4vi7pXEDJgPdVpct9NWxHMvuc3hdhfju9Tu5QUcoK/BnwesCEW6jGSMFQKw2M4pT80TdUvdTGNhqG6ng0JBOaAB4d9U2cPYdWhPgpTXp8sCtnwRjhlkqiqwctDjewCvsSxeOnbeQ2vp1PJY3avah0lM8RRvsTYvsbWTbUeSi6cYRyAsadHB3sU34HRYJjHNbdr3fBKcixScZeKflSVkGjCtX9DbmlHIfKj1FIwWu1qy0GI1TnWEg+Vex18gaC4tJCmrI45B66Me6JTsMhtctb2VbUYdR+lqqMYxqe581h0VRT7QSsddzQ8KUJ1tF8Lt6ykaI7NUztG36pibYuAaX7qJHtW46NDFY0u0e8LOsD+6jmA3ft75Kx2xzCcnEBNVOxeQ3HnrdXTsXOu7Yc+CNmOs4lHkkC1SyZx2x7uDlArsCdFbecLngtdLjMYBO8SeHus66R0ry52fLos904wXDOhpa3c/oMYdh9s1eUVP0RUMAsrqkhXMnY5s7NcFWsBU9IVPhprJ6CJTWsSRPIzHEnXJZFgmJHpiEveFCnl1QmeVAnk1IuhJyeEKUowWWxqsqwxpc4gDmsLjOKumdlkzlz6la6sw0Tizr25KG/ZOMcSF0adPhZOVfqnJmIsj3Vsf/ABVhvmQmjsoODitG1mfeZPdQWr/8T/UUEbGG49BE56JQCVxQf0VYgmapyyNjrIC5KMDEuKRTuY78JBtkbcCpDogbg6KFhmFx0+/4d/M4uN88ykReck3cCIAIyUCMrqSJPsZbalrZLAi9tB1VlhVA0QNY4XBGYITNXCJKhoGgzKtmiyJEIwT7lPNspSu1jt0GQVVjex0Ahd4Ufmt7rRYrjFPTNa6olZC0mwLyBc8hzVVBjpqXO+7SwvZpvNc1xHuAq57VzgyarT1Ri3h/YwVLs/K1vmYRyUsYVIwEluVjmugw4UcjI/xD00UPaSjjMds28MlVGE5dzkLR6mfLWEcdxNznvtu8bJLMGm3fwlap2AjUOU2mi8NtiblaY1wXDN1VFny4MfBs4XfpT38C8PM+YLVeIANQFAxBoe229bNTahjhmmWllju2UVRiEcWTrkclTVNYyQ+RpCsMTw0E65c01R0DW6ZrLO/CaRo0fT3P5lghR0xCsKdilOh6KRDT9Fz5T39z0NVUYRxEfoWZK7o41Uwtsreicl6E8FlDGnHuyTXiiyQ6XJJSF2CkeokrkuR91R4ziwiBA87+DeXUqcY7iq6+utZkwsbxdlOwl2bjk1vE9ViZNoZy64dYcBwCVPC6VxdISXHnw6BNHCXcCFurhCCOLbrITfmY+zaipH5x2QftRUnVw7KG7C3jgmDTEcFeprsmQjKp9sFo3aeoHEdkbdqKgcW9lVfdygISpZJeQuhtdP8Ap7I1SeAUaMi8h6tkF0QaU4f2SN5IsCslNNkV0ppQArcRhEEoIHkLdTNTMGMJTzjyVdXO33CP5KAEYdHYFx1J+imBIY2wSgUmhpcHGvt1hf49K43Me44DkHXF/m37LmUBs4HeLD6he465Zr01tXs/FXUz4ZMjqxw1a4aH2XnfH9nqmjkcyaNwto8AljhwcHaJkhn+MVDHeSpmNtHB7xf4JV5sttBM6qjbUVEj2Ou077iRf8uvWw+VkgUsOSksoa4eTvcuHN5nS+qhVFCxoLjfLXPRZ7A9pi6gBebuZdl+JtaxPdONxV1Q8AfhFr9Vz7HKLxk6kYQcE8FnLALKvnbqFZSv8qqpNVRul7lsUl2Ic8d0IqdSmx3KlRU6Ty+5Nv3IzYxxCnQQAjRONpVKgisQkRyMCjTkdOQrFkeSXYWTBMhhMy3vYC6ntgLjZuZ49Aregw5rM9T1VtVee5RZqFHhFdhuDk2dL8NUubZ2leSXRAk8VZtalALdGuKXY5lyja/MjN1Gw1K/Teb7FRJNgY892Rw91swELJ7V6mX4Sp+hg4dgyx4cX+IBfJMSfZ9ck33b5810SyQWqPgJvK4K5aGL+VtHM5tiGs1f3CgVGzzWg7oa7rddakaD+IA+6jmhiN/5bU3CeeGYpaDUJ8SyjlDdkZnC4YLFBddbHYWAFuCJS2P3LPg7vxounFEAg7MpQCsOiE3ilAaI2j66BHYjVAwDJHYoJe/kgCPUShjS48ioFHGc3HV30Sq6QvlawaDM/wDSfAQCWQIwgEEZJhpL2A6i4R3UTFKgRxkk9AmgZldpcOpZiWugiI57ov34LFTfZ/TFxIfIwcBkfqVrpZLlMTSX4q6MV6lLl7GCx7CDSwsjjN2FxLifxXysCpOAt3W3UvaOu3yImeYauPIhFRRAMtoubq8buDr6fLimycyZzsgLBPin5pNM8DolTyOeQ1g93LCa0hxkQupQYAkU1PYZlSJLAZIyNhsF0/GxNQO6KZGQkVtMcjai3bGw4pbjYKRRMbfeJTi0u7wQlJpEqhptwZKWGpptUzmE/HM08QtkNRQuNyMEq5N5aAGpxrUlsreY7pwSt5jurfHpfyyRHZL0QN1DdTgeDpYoy1Th51mPJFpruhmyBanrKPLVRtPnka33IV0Yy9iEpxisyeBRSd1IjroXHyysJ5XUkNuL6+ylOtx7ogrYS+VoZQT4j6IKrNX9Q8VkyyUCkoAqRHA41yACSBmnnAWQMbvn0RSPsCeWZSHTNbq4KnxjFWgAMNyU0mxNpEmgZffedXH6J98oGpAWZmxWQi17DooUlQ52pJ+VJV57i3YNRJisTfzX9lElx9nBpPus459+iac7JTVWCLmXk20R4ABVNbibpPxEW6KDI9Q5Jk8JBlkyWpyKqMRxKw3W5uP06qPiFfuNPPgo+FBty6Qi5zuf2VOov2eVGrTafe8skUeHeW51OpUSsDy/ch8x4ngFZurPEO5G3dboXnX2CbdVsguAM+vPquXu3s6sVhcEnD8PEbN6Z1j1Ovsni6R5tENxvPiQqrDZTPJvO83IcAtrh9IAATZRcSUXnsVcGGuuCbqyNNlmpssrW5HsqyvxdsbScr8PdCiTw2M1MrIyASB8pVPMbjkeyzWDyPnq2OdnmSeOnABdppMJZJEN9ozGWWnsrI0OSyZ7b/DltZjHi+Sdiw59tPqpWI0ngShhzAzHtwU2HEWcbrnaiOmsbhZPa0SU7MZgVowyT0p+HC5OOStoq1nNSWvB4qFHStNN8Wbv0IT1N0eGimkwgjjdV0sZabWWsc4AdFT1LmuOl7KjqOhoqWa+PuFOpnJ5a4K6B7t4buqssX2ggpGN8Z1nkeVgzcVXV+Jx0zDI617HdbxceAAXIsdr5ZZjJMbude1/yjkF6H/yfSfHg7LW1HOPuc/qmrju2Q7nScS2kdOGtiPhB2l/xEnIeyn0WyF2h07gXZZDzHuuOitfkWvIsMiFZ0eNVVxuzSA5W8xt8he8l06UY7KJJfU86oebdbyjqGIbMBrXOgIyFy1+ptrulYyo2jAZ/Lke0/pNrFOY9j9W6jEUkrWEjzPbfekHp6LAtabZFLQ6WyKbu5/kHXVOW6vKNY3bTEALCoy4Xa0nugstY8x/cgtuyv8AJX7F2Ze56PlxBreZUeTF/S1WElMHai6YNBHyXg8nQxIrJMUectPZMvqnHiVcfw2PkUsYbGBmCpbkG1medxJzSXYfI+xDfb2VzW0jButDbXIv7AqcbAAdvZHiYJKBmW4HKdbBPDAOb+wV4So9fXRws35XBjdLnieg4pqU5PERyUVyyhxXCfCZvBxsNSdPdZr74xziGuB9tO6sdr9safwHMZd5dkMiBa2ua5VPWuNg07oGeWQXUp0Vjjmzgyyuy/KdClB4ZrL49jnguDWtDzxN8h0VZBVVVQQ1r37uhdezR7prGIGU5DS4yyHNx/KO6ptjGpN5Jwcm0mKq68vcHOFja+6EdBN5m7wc4E8P2TTGaAa2uT/hWLZWx7lwMje1uS4so5y/c0Xa5VJV1d/c188kTIGlosSMgQspTUjqqfw47O9WeZ6BRMPnklqN6R/kz1OTW9FP2aqIIKl0gk0JtvGwseIPFLbt4NEL52Q2p/qbvDtnmQAWGfJRMa2rgpiWFwdIMrDQHqVV7R7dsazcpjvyOBBfnZt+XNc1ncS4lxJcTck6kqDqzL2N7uUOFyayq2vc9xu4/CVFXseLlwPQnNY6yttn8LM8rWgEgG7iOA6qNkI1xcsk4X2SeMHQNhKZpnc7la3LPVdspR5BnfJcwwKMQ57gIsAANclqIMbDG2aDdZNN1Sh1vxHhpmbUVznZlcoa2mkaajMF1mgfuqlsYLtbDkpU0okNy/zcQUmKiJOo7heXunK617V3Z1KEq488DQiBNmq4o2eHHdxS6Oka3XVQ8WqASADpr1W+mmehj48mt3oslF1vjS2Y7Eeoq3uPThZLFgM+XHikRHifhO10BMbXWuAbkdAFVoqLNdqFufd5Zn1t8dNS2u5lJ6USymSQ75JDWjRrbmwAvx6q8jwWkoGPnnAkcBmXC4H6WDqqyfEGh0B8N5DZd54aPwgA2tzF7Kt212xleJIoYSIzrK9pzFs7AjLivqtNMoqFNXEPU8fprIzcrLHmT7GWeY6iqkfHCIGOOUYNgBz6X6K1wnZ6WpdemaGNaS18jz5b8gNSsjGbDLnqpuH4/U0xPgyGME3Lb3BNgL5+y9DZGUacVsfh7pZZucS+zuZ8e8KgSSelwsw9ByVBS/Z9WPkLSGRW3buve4Ou7bWy1mB4hiUsTJDulrhceS9xzU7GI8RlhLYyIiSDvDy5WzFwuItXqKc1ucX9W+xbvr7Ri/8AhUu+zWlBzqng8RdqJUrvs7qneZ8jS463cSb+6NG+389fwWY+n+ztRkve2iRE1JvbJOE3C82dADTbOyZmcTrknb5KBWuuQ0ZX19ggANdvEu4aN9ktKFrDh0QQNBXWZ28wKaqgb4LyHs825fJw5DqtSAg6zcybBW02uqakiM4KSwzzbitPKywlY9jhl5wR+6awrFBA5xdE2YEWs7gulfaPjdUXObCBHBG3eMlgXPdpu34BckqJC9xccy43PuV6GWpc69/ZmWMF8vobzFcSdDSxymNsLpB/LZcXsc7kLDOe6V7nvO8fxE81KxnEpJfBZIb+GwMCgR69F5++WZsthHEcmm2dpA8PIz3RvG/uMke0kly19gGtaAOp4qrw+Yx3O7IRa5GgsVZ7OtirKxkdSXNaco2N0J5O+E3VJ15wYo0N3bs8FDE2R7g4eVvADT2T/gHl73/wuibaUMMQhhiYG5bxA1twzWYFCqHHcjtQwo4RQCnPAJX3a/ArSR4ctPgWxIma2SQ7rOQ1d1VVnli8dy+Mo5W457S4DPMLxxkgfm0CtaWmfSXBd4ZcM7kZ+y6c7DfBY1twWg+UDX5XNNsGOdUOJidHbLfIyPyuFVqrL7nTPCQupUwjSpxfdkujq5XEOZI7LsVocLra6Qi34AQLuFgef0Wc2TDrEubvM4A8Sug4dGWsaHc72Gjb8FT1KUKPLhORyOl0W36lrPljyx/wLDQ3OZKUymktvAEjpr2VhBukhpOXNXEcYAy0/dYem6D4ltuWD1NmrVaw4mbY3K+84nldBgF9LlaGWlYdQP2TbKJgzAWmfQb93M+PcqWuht7YINBSk5vGV8grQG2XBGG2RL0Oi0S01e2LTOfdZ4r+hHkoonasB+ia/hkI/wBsH3zUsoyclv8AGuSwmYfh6852nJ/tR2dcyWOoiZaNzd14aMmObfzG3AggX6LCxhp1sflejKmBsjbG9jqs7W7E0khuWAHmAF39D1hVw22rJntpnnEUYTB9tpYI2RNLQxoIF2gqyH2gTWy8Mnlu2WjZsFScuwA/ZON2Dogfwvv/AMyArZa3QT80oFXw9/pn9zL/AOoFT6IvqgtgNjKP+m7+93/aJU/HdN/Lf9+4eDqvf+TT8U4y2eSbZbVK3uRXnjoBnnewt9OKhuIJJGmg9knEjJu2Y0uJ/wDtVRz1NcN3dpmkaZvTUclka8+poA5KBVXDNVaOgb8Oulumqf6P1SaE+CxJWT2s2gbDHI833G6D1Hkp9ZW1AaR4VstbrM1tHNIx7JIg9rtRfKytq2bvMVz5Ry7EMZnqHPL5HbrjfcB8o5ZKvcxoIuSRfMDWy18+xp/I2RnS4cO6YGxEp1Lvhq6++p144yUpYZnm4XLI8CJhm3s27meXXlbqugbJ/ZpLvRyVVmtuCYgbuI5OTOzey33aVspkqA5ugY1tiOIdfguixY5GPyyX5ltz9Fyb1FPKLEnLj0IG2myLpnRS0rWN3WCMtvu2HMqFgexkFEXVD7zTAEg6Naf0t/yr2TF2OaQ2Z0ZyPmYT/hTW10JGbwbjO+V0R19nh7F2FXVFTckc7rGumkc9wzJ+iEdEt66hpHZ3aPY2TsOFU40DXe7lUpGlIyuFbPukIcRZmt+JWzp4Q1oAFm6WUqNgAAFrDQBKI6ZqMpbo4ZKLaM3W0cpldckt4W5KLNQRva9kgLg4FpB6rWOjyUT7iCb2XnNV0uas8SqXOTdHVQcNliyZSi2Yp4QGs3rA3AJuB7K2+7jLIm2iu46Ro4J9kQGig+jW3PdbbllVVlVOfDRUQUTz+hWlPGWixddP+GUWS6ui6fTpZbo5b+pGzUSs7gKCNBdJKWMyKPQSiKMpJSEEU3IcillFZMWTG7Q7RzwA7sFh6nEEFVEO1VfMP5UAI9QaSukPpmu/EAfdCOFrRZoAHIKDUW/mZ1aeoaaEMeFmXucpxHHa9gvIZo+Voy1ny4hJo9tKgD/2h3/IBdWlha4EECxXO5Ps0JlcRPaMkutbMAnQFVzjbF+R8HU0vUtFYmrq4oif6hTjK0fYoLQM+z+kAALXuPO+qCP8v4kJ67pv4Tc56cECnXlMgE2V55IX00So2gZ2RFh4hGAgaeBWt+CSDfqi3zwThbYIDJFqKRr87kH6KKcMJ45KzYCjsLIE0mV8GFtBubH4UpsDfSOyetojIuTbNGRrgZdTsv8AhHZGaWP0N7J3dQuk+SRHOHxH8g7Js4XAfyDspwRPBSSxwBXPwWA38g6pP8Dgt+Eq1tkj3TZGBlQMAj5vHyUBgbbZPePkq1dqlo2hkp3YHylf3SHYAf6zu6ukZPBPA8mdk2eedJT3KbOAyjSQ/wBxWmGSInNSWR7jMHB6kaSHulMo6sfnJ981pwERS2oW4zI++Dg13wEoVVUNYge60SBajAbihbVT/wBAn2QNdINYXq89kreRgNxnDi9tY39kYxqPi14+Cr4t6ApDoW3zAQGSnbjEPqI9wU82viOjwVPdTxn8o7JptBECfI3PmgWWMtmaeIPyhbXPJOOwmE6tt7KPLg8diPMB0JRwgTjnA0ZmjiP7ggquTYWjJJLCSf1FBPy+5f5Pc0gJOp7I4nWvkUpjdETXZpGQU65GmaUz6ot5KYSUDBolOKI65oXzQAoScs0bmEBJIRhACr5IggggYaU3Lqk2SkBkNhyzQyGaTwQKAyLOaFrImonc/ogYdkaSxwPVHdAAujIRtCUAgBshKKSTmjekAERCF0A1ABBDiludZRZXngjADpdnZKsmxp1S2lABOYiIzQLklMQbyklB7rIAd0DEg2SQlEJDih8kXyESgjuEEYDAe7cJsQkZoIIAWEpozQQQIUXoIIIGLcg1EggBSCCCADajBQQQATSlFBBABoZFBBBIDQAOSMIIIAMoiwokEAC6K2d0EEAERdLB4IkEAI3bozFkgggAgO6DgUaCAGy7givZBBAgb10QOqCCAEkorIIIAKyCCCB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5860" name="AutoShape 20" descr="data:image/jpeg;base64,/9j/4AAQSkZJRgABAQAAAQABAAD/2wCEAAkGBxISEBAUEhIUEBQXFRQUFBQUFxcXFBQUFRQWFxQUFBQYHCggGBolHBQUITEhJSkrLi4uFx8zODMsNygtLisBCgoKDg0OGhAQGiwkICQsLCwsLCwsLCwtLC0sLCwsLCwsLCwsLCwsLCwsLCwsLCwsLCwsLCwsLCwsLCwsLCwsLP/AABEIALcBEwMBIgACEQEDEQH/xAAcAAAABwEBAAAAAAAAAAAAAAAAAQIDBAUGBwj/xAA6EAABAwIDBgUBBgUEAwAAAAABAAIDBBEFITEGEkFRYZETIlJxgaEHFDJCYrEVI1OSwRdDctEWM/D/xAAbAQACAwEBAQAAAAAAAAAAAAAAAQIDBAUGB//EAC8RAAICAQMCBAQGAwEAAAAAAAABAgMRBBIhBTETIkFRFDJhgVJTcZGh8COxwQb/2gAMAwEAAhEDEQA/AObz7M1zDYxSfBKiyYTVtOcco7r0gIhxAQNM06tHZRyUZkeZnQzDUSD+5I33jUu7lelpcNhdkY2n4ChTbLUrtYW9gjIZfsedPEd6j3KNkrvU7uV3er2Ao3jKMAqrd9mkABsE0Db9jjxld6ndyi8Vx/M7uV1Ko+zpgvkVRVGwzmk2dZTxkjuMSXO9Tu5SfGd6ndytg/YiTg8fKh1Gxc40zSwNTXqZvxj6ndyi8R3qd3Kt3bLVA/Imn4FOP9sowS3IrQ93qd3KVvu9Tu5Ul+GTDWNyafSyD8juyMMNwyZXep3cpPiu9Tu5SzC70nsmylglkDpXep3cohK71O7lB6Q1BJDhkd6ndyi8R3qd3KBCJAB+I71O7lEZHep3coIwEAGJXep3coeK46Od3KDGXKuMNw7PNQnYorksrrc3wNUFK8m+87uVf0sD8vMe5TtJSW4K0gplzbLHNnUqqUEJpo3cz3Ks6aJ3M9yjpoLKfHAolrYmNhHE9080kcT3SrABMSSIIglnPM91DnqSOJ7pM0irKyrsHFxsBmSnznCCWILIVfiBaCS4gWzNysNiuKvldqQ0aC5R4vi7pXEDJgPdVpct9NWxHMvuc3hdhfju9Tu5QUcoK/BnwesCEW6jGSMFQKw2M4pT80TdUvdTGNhqG6ng0JBOaAB4d9U2cPYdWhPgpTXp8sCtnwRjhlkqiqwctDjewCvsSxeOnbeQ2vp1PJY3avah0lM8RRvsTYvsbWTbUeSi6cYRyAsadHB3sU34HRYJjHNbdr3fBKcixScZeKflSVkGjCtX9DbmlHIfKj1FIwWu1qy0GI1TnWEg+Vex18gaC4tJCmrI45B66Me6JTsMhtctb2VbUYdR+lqqMYxqe581h0VRT7QSsddzQ8KUJ1tF8Lt6ykaI7NUztG36pibYuAaX7qJHtW46NDFY0u0e8LOsD+6jmA3ft75Kx2xzCcnEBNVOxeQ3HnrdXTsXOu7Yc+CNmOs4lHkkC1SyZx2x7uDlArsCdFbecLngtdLjMYBO8SeHus66R0ry52fLos904wXDOhpa3c/oMYdh9s1eUVP0RUMAsrqkhXMnY5s7NcFWsBU9IVPhprJ6CJTWsSRPIzHEnXJZFgmJHpiEveFCnl1QmeVAnk1IuhJyeEKUowWWxqsqwxpc4gDmsLjOKumdlkzlz6la6sw0Tizr25KG/ZOMcSF0adPhZOVfqnJmIsj3Vsf/ABVhvmQmjsoODitG1mfeZPdQWr/8T/UUEbGG49BE56JQCVxQf0VYgmapyyNjrIC5KMDEuKRTuY78JBtkbcCpDogbg6KFhmFx0+/4d/M4uN88ykReck3cCIAIyUCMrqSJPsZbalrZLAi9tB1VlhVA0QNY4XBGYITNXCJKhoGgzKtmiyJEIwT7lPNspSu1jt0GQVVjex0Ahd4Ufmt7rRYrjFPTNa6olZC0mwLyBc8hzVVBjpqXO+7SwvZpvNc1xHuAq57VzgyarT1Ri3h/YwVLs/K1vmYRyUsYVIwEluVjmugw4UcjI/xD00UPaSjjMds28MlVGE5dzkLR6mfLWEcdxNznvtu8bJLMGm3fwlap2AjUOU2mi8NtiblaY1wXDN1VFny4MfBs4XfpT38C8PM+YLVeIANQFAxBoe229bNTahjhmmWllju2UVRiEcWTrkclTVNYyQ+RpCsMTw0E65c01R0DW6ZrLO/CaRo0fT3P5lghR0xCsKdilOh6KRDT9Fz5T39z0NVUYRxEfoWZK7o41Uwtsreicl6E8FlDGnHuyTXiiyQ6XJJSF2CkeokrkuR91R4ziwiBA87+DeXUqcY7iq6+utZkwsbxdlOwl2bjk1vE9ViZNoZy64dYcBwCVPC6VxdISXHnw6BNHCXcCFurhCCOLbrITfmY+zaipH5x2QftRUnVw7KG7C3jgmDTEcFeprsmQjKp9sFo3aeoHEdkbdqKgcW9lVfdygISpZJeQuhtdP8Ap7I1SeAUaMi8h6tkF0QaU4f2SN5IsCslNNkV0ppQArcRhEEoIHkLdTNTMGMJTzjyVdXO33CP5KAEYdHYFx1J+imBIY2wSgUmhpcHGvt1hf49K43Me44DkHXF/m37LmUBs4HeLD6he465Zr01tXs/FXUz4ZMjqxw1a4aH2XnfH9nqmjkcyaNwto8AljhwcHaJkhn+MVDHeSpmNtHB7xf4JV5sttBM6qjbUVEj2Ou077iRf8uvWw+VkgUsOSksoa4eTvcuHN5nS+qhVFCxoLjfLXPRZ7A9pi6gBebuZdl+JtaxPdONxV1Q8AfhFr9Vz7HKLxk6kYQcE8FnLALKvnbqFZSv8qqpNVRul7lsUl2Ic8d0IqdSmx3KlRU6Ty+5Nv3IzYxxCnQQAjRONpVKgisQkRyMCjTkdOQrFkeSXYWTBMhhMy3vYC6ntgLjZuZ49Aregw5rM9T1VtVee5RZqFHhFdhuDk2dL8NUubZ2leSXRAk8VZtalALdGuKXY5lyja/MjN1Gw1K/Teb7FRJNgY892Rw91swELJ7V6mX4Sp+hg4dgyx4cX+IBfJMSfZ9ck33b5810SyQWqPgJvK4K5aGL+VtHM5tiGs1f3CgVGzzWg7oa7rddakaD+IA+6jmhiN/5bU3CeeGYpaDUJ8SyjlDdkZnC4YLFBddbHYWAFuCJS2P3LPg7vxounFEAg7MpQCsOiE3ilAaI2j66BHYjVAwDJHYoJe/kgCPUShjS48ioFHGc3HV30Sq6QvlawaDM/wDSfAQCWQIwgEEZJhpL2A6i4R3UTFKgRxkk9AmgZldpcOpZiWugiI57ov34LFTfZ/TFxIfIwcBkfqVrpZLlMTSX4q6MV6lLl7GCx7CDSwsjjN2FxLifxXysCpOAt3W3UvaOu3yImeYauPIhFRRAMtoubq8buDr6fLimycyZzsgLBPin5pNM8DolTyOeQ1g93LCa0hxkQupQYAkU1PYZlSJLAZIyNhsF0/GxNQO6KZGQkVtMcjai3bGw4pbjYKRRMbfeJTi0u7wQlJpEqhptwZKWGpptUzmE/HM08QtkNRQuNyMEq5N5aAGpxrUlsreY7pwSt5jurfHpfyyRHZL0QN1DdTgeDpYoy1Th51mPJFpruhmyBanrKPLVRtPnka33IV0Yy9iEpxisyeBRSd1IjroXHyysJ5XUkNuL6+ylOtx7ogrYS+VoZQT4j6IKrNX9Q8VkyyUCkoAqRHA41yACSBmnnAWQMbvn0RSPsCeWZSHTNbq4KnxjFWgAMNyU0mxNpEmgZffedXH6J98oGpAWZmxWQi17DooUlQ52pJ+VJV57i3YNRJisTfzX9lElx9nBpPus459+iac7JTVWCLmXk20R4ABVNbibpPxEW6KDI9Q5Jk8JBlkyWpyKqMRxKw3W5uP06qPiFfuNPPgo+FBty6Qi5zuf2VOov2eVGrTafe8skUeHeW51OpUSsDy/ch8x4ngFZurPEO5G3dboXnX2CbdVsguAM+vPquXu3s6sVhcEnD8PEbN6Z1j1Ovsni6R5tENxvPiQqrDZTPJvO83IcAtrh9IAATZRcSUXnsVcGGuuCbqyNNlmpssrW5HsqyvxdsbScr8PdCiTw2M1MrIyASB8pVPMbjkeyzWDyPnq2OdnmSeOnABdppMJZJEN9ozGWWnsrI0OSyZ7b/DltZjHi+Sdiw59tPqpWI0ngShhzAzHtwU2HEWcbrnaiOmsbhZPa0SU7MZgVowyT0p+HC5OOStoq1nNSWvB4qFHStNN8Wbv0IT1N0eGimkwgjjdV0sZabWWsc4AdFT1LmuOl7KjqOhoqWa+PuFOpnJ5a4K6B7t4buqssX2ggpGN8Z1nkeVgzcVXV+Jx0zDI617HdbxceAAXIsdr5ZZjJMbude1/yjkF6H/yfSfHg7LW1HOPuc/qmrju2Q7nScS2kdOGtiPhB2l/xEnIeyn0WyF2h07gXZZDzHuuOitfkWvIsMiFZ0eNVVxuzSA5W8xt8he8l06UY7KJJfU86oebdbyjqGIbMBrXOgIyFy1+ptrulYyo2jAZ/Lke0/pNrFOY9j9W6jEUkrWEjzPbfekHp6LAtabZFLQ6WyKbu5/kHXVOW6vKNY3bTEALCoy4Xa0nugstY8x/cgtuyv8AJX7F2Ze56PlxBreZUeTF/S1WElMHai6YNBHyXg8nQxIrJMUectPZMvqnHiVcfw2PkUsYbGBmCpbkG1medxJzSXYfI+xDfb2VzW0jButDbXIv7AqcbAAdvZHiYJKBmW4HKdbBPDAOb+wV4So9fXRws35XBjdLnieg4pqU5PERyUVyyhxXCfCZvBxsNSdPdZr74xziGuB9tO6sdr9safwHMZd5dkMiBa2ua5VPWuNg07oGeWQXUp0Vjjmzgyyuy/KdClB4ZrL49jnguDWtDzxN8h0VZBVVVQQ1r37uhdezR7prGIGU5DS4yyHNx/KO6ptjGpN5Jwcm0mKq68vcHOFja+6EdBN5m7wc4E8P2TTGaAa2uT/hWLZWx7lwMje1uS4so5y/c0Xa5VJV1d/c188kTIGlosSMgQspTUjqqfw47O9WeZ6BRMPnklqN6R/kz1OTW9FP2aqIIKl0gk0JtvGwseIPFLbt4NEL52Q2p/qbvDtnmQAWGfJRMa2rgpiWFwdIMrDQHqVV7R7dsazcpjvyOBBfnZt+XNc1ncS4lxJcTck6kqDqzL2N7uUOFyayq2vc9xu4/CVFXseLlwPQnNY6yttn8LM8rWgEgG7iOA6qNkI1xcsk4X2SeMHQNhKZpnc7la3LPVdspR5BnfJcwwKMQ57gIsAANclqIMbDG2aDdZNN1Sh1vxHhpmbUVznZlcoa2mkaajMF1mgfuqlsYLtbDkpU0okNy/zcQUmKiJOo7heXunK617V3Z1KEq488DQiBNmq4o2eHHdxS6Oka3XVQ8WqASADpr1W+mmehj48mt3oslF1vjS2Y7Eeoq3uPThZLFgM+XHikRHifhO10BMbXWuAbkdAFVoqLNdqFufd5Zn1t8dNS2u5lJ6USymSQ75JDWjRrbmwAvx6q8jwWkoGPnnAkcBmXC4H6WDqqyfEGh0B8N5DZd54aPwgA2tzF7Kt212xleJIoYSIzrK9pzFs7AjLivqtNMoqFNXEPU8fprIzcrLHmT7GWeY6iqkfHCIGOOUYNgBz6X6K1wnZ6WpdemaGNaS18jz5b8gNSsjGbDLnqpuH4/U0xPgyGME3Lb3BNgL5+y9DZGUacVsfh7pZZucS+zuZ8e8KgSSelwsw9ByVBS/Z9WPkLSGRW3buve4Ou7bWy1mB4hiUsTJDulrhceS9xzU7GI8RlhLYyIiSDvDy5WzFwuItXqKc1ucX9W+xbvr7Ri/8AhUu+zWlBzqng8RdqJUrvs7qneZ8jS463cSb+6NG+389fwWY+n+ztRkve2iRE1JvbJOE3C82dADTbOyZmcTrknb5KBWuuQ0ZX19ggANdvEu4aN9ktKFrDh0QQNBXWZ28wKaqgb4LyHs825fJw5DqtSAg6zcybBW02uqakiM4KSwzzbitPKywlY9jhl5wR+6awrFBA5xdE2YEWs7gulfaPjdUXObCBHBG3eMlgXPdpu34BckqJC9xccy43PuV6GWpc69/ZmWMF8vobzFcSdDSxymNsLpB/LZcXsc7kLDOe6V7nvO8fxE81KxnEpJfBZIb+GwMCgR69F5++WZsthHEcmm2dpA8PIz3RvG/uMke0kly19gGtaAOp4qrw+Yx3O7IRa5GgsVZ7OtirKxkdSXNaco2N0J5O+E3VJ15wYo0N3bs8FDE2R7g4eVvADT2T/gHl73/wuibaUMMQhhiYG5bxA1twzWYFCqHHcjtQwo4RQCnPAJX3a/ArSR4ctPgWxIma2SQ7rOQ1d1VVnli8dy+Mo5W457S4DPMLxxkgfm0CtaWmfSXBd4ZcM7kZ+y6c7DfBY1twWg+UDX5XNNsGOdUOJidHbLfIyPyuFVqrL7nTPCQupUwjSpxfdkujq5XEOZI7LsVocLra6Qi34AQLuFgef0Wc2TDrEubvM4A8Sug4dGWsaHc72Gjb8FT1KUKPLhORyOl0W36lrPljyx/wLDQ3OZKUymktvAEjpr2VhBukhpOXNXEcYAy0/dYem6D4ltuWD1NmrVaw4mbY3K+84nldBgF9LlaGWlYdQP2TbKJgzAWmfQb93M+PcqWuht7YINBSk5vGV8grQG2XBGG2RL0Oi0S01e2LTOfdZ4r+hHkoonasB+ia/hkI/wBsH3zUsoyclv8AGuSwmYfh6852nJ/tR2dcyWOoiZaNzd14aMmObfzG3AggX6LCxhp1sflejKmBsjbG9jqs7W7E0khuWAHmAF39D1hVw22rJntpnnEUYTB9tpYI2RNLQxoIF2gqyH2gTWy8Mnlu2WjZsFScuwA/ZON2Dogfwvv/AMyArZa3QT80oFXw9/pn9zL/AOoFT6IvqgtgNjKP+m7+93/aJU/HdN/Lf9+4eDqvf+TT8U4y2eSbZbVK3uRXnjoBnnewt9OKhuIJJGmg9knEjJu2Y0uJ/wDtVRz1NcN3dpmkaZvTUclka8+poA5KBVXDNVaOgb8Oulumqf6P1SaE+CxJWT2s2gbDHI833G6D1Hkp9ZW1AaR4VstbrM1tHNIx7JIg9rtRfKytq2bvMVz5Ry7EMZnqHPL5HbrjfcB8o5ZKvcxoIuSRfMDWy18+xp/I2RnS4cO6YGxEp1Lvhq6++p144yUpYZnm4XLI8CJhm3s27meXXlbqugbJ/ZpLvRyVVmtuCYgbuI5OTOzey33aVspkqA5ugY1tiOIdfguixY5GPyyX5ltz9Fyb1FPKLEnLj0IG2myLpnRS0rWN3WCMtvu2HMqFgexkFEXVD7zTAEg6Naf0t/yr2TF2OaQ2Z0ZyPmYT/hTW10JGbwbjO+V0R19nh7F2FXVFTckc7rGumkc9wzJ+iEdEt66hpHZ3aPY2TsOFU40DXe7lUpGlIyuFbPukIcRZmt+JWzp4Q1oAFm6WUqNgAAFrDQBKI6ZqMpbo4ZKLaM3W0cpldckt4W5KLNQRva9kgLg4FpB6rWOjyUT7iCb2XnNV0uas8SqXOTdHVQcNliyZSi2Yp4QGs3rA3AJuB7K2+7jLIm2iu46Ro4J9kQGig+jW3PdbbllVVlVOfDRUQUTz+hWlPGWixddP+GUWS6ui6fTpZbo5b+pGzUSs7gKCNBdJKWMyKPQSiKMpJSEEU3IcillFZMWTG7Q7RzwA7sFh6nEEFVEO1VfMP5UAI9QaSukPpmu/EAfdCOFrRZoAHIKDUW/mZ1aeoaaEMeFmXucpxHHa9gvIZo+Voy1ny4hJo9tKgD/2h3/IBdWlha4EECxXO5Ps0JlcRPaMkutbMAnQFVzjbF+R8HU0vUtFYmrq4oif6hTjK0fYoLQM+z+kAALXuPO+qCP8v4kJ67pv4Tc56cECnXlMgE2V55IX00So2gZ2RFh4hGAgaeBWt+CSDfqi3zwThbYIDJFqKRr87kH6KKcMJ45KzYCjsLIE0mV8GFtBubH4UpsDfSOyetojIuTbNGRrgZdTsv8AhHZGaWP0N7J3dQuk+SRHOHxH8g7Js4XAfyDspwRPBSSxwBXPwWA38g6pP8Dgt+Eq1tkj3TZGBlQMAj5vHyUBgbbZPePkq1dqlo2hkp3YHylf3SHYAf6zu6ukZPBPA8mdk2eedJT3KbOAyjSQ/wBxWmGSInNSWR7jMHB6kaSHulMo6sfnJ981pwERS2oW4zI++Dg13wEoVVUNYge60SBajAbihbVT/wBAn2QNdINYXq89kreRgNxnDi9tY39kYxqPi14+Cr4t6ApDoW3zAQGSnbjEPqI9wU82viOjwVPdTxn8o7JptBECfI3PmgWWMtmaeIPyhbXPJOOwmE6tt7KPLg8diPMB0JRwgTjnA0ZmjiP7ggquTYWjJJLCSf1FBPy+5f5Pc0gJOp7I4nWvkUpjdETXZpGQU65GmaUz6ot5KYSUDBolOKI65oXzQAoScs0bmEBJIRhACr5IggggYaU3Lqk2SkBkNhyzQyGaTwQKAyLOaFrImonc/ogYdkaSxwPVHdAAujIRtCUAgBshKKSTmjekAERCF0A1ABBDiludZRZXngjADpdnZKsmxp1S2lABOYiIzQLklMQbyklB7rIAd0DEg2SQlEJDih8kXyESgjuEEYDAe7cJsQkZoIIAWEpozQQQIUXoIIIGLcg1EggBSCCCADajBQQQATSlFBBABoZFBBBIDQAOSMIIIAMoiwokEAC6K2d0EEAERdLB4IkEAI3bozFkgggAgO6DgUaCAGy7givZBBAgb10QOqCCAEkorIIIAKyCCCB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5862" name="Picture 22" descr="http://1.bp.blogspot.com/-lQ3dLDrX6GM/UP_G1JaWMeI/AAAAAAAAALQ/tQ16uDk7Em0/s1600/manos-pintadas.jpg"/>
          <p:cNvPicPr>
            <a:picLocks noChangeAspect="1" noChangeArrowheads="1"/>
          </p:cNvPicPr>
          <p:nvPr/>
        </p:nvPicPr>
        <p:blipFill>
          <a:blip r:embed="rId14" cstate="print"/>
          <a:srcRect/>
          <a:stretch>
            <a:fillRect/>
          </a:stretch>
        </p:blipFill>
        <p:spPr bwMode="auto">
          <a:xfrm>
            <a:off x="500034" y="2357430"/>
            <a:ext cx="1609718" cy="1080979"/>
          </a:xfrm>
          <a:prstGeom prst="rect">
            <a:avLst/>
          </a:prstGeom>
          <a:noFill/>
        </p:spPr>
      </p:pic>
      <p:pic>
        <p:nvPicPr>
          <p:cNvPr id="35864" name="Picture 24" descr="http://recreandohabilidades.files.wordpress.com/2012/06/images-232.jpg"/>
          <p:cNvPicPr>
            <a:picLocks noChangeAspect="1" noChangeArrowheads="1"/>
          </p:cNvPicPr>
          <p:nvPr/>
        </p:nvPicPr>
        <p:blipFill>
          <a:blip r:embed="rId15" cstate="print"/>
          <a:srcRect/>
          <a:stretch>
            <a:fillRect/>
          </a:stretch>
        </p:blipFill>
        <p:spPr bwMode="auto">
          <a:xfrm>
            <a:off x="642910" y="3857628"/>
            <a:ext cx="1324833" cy="1028694"/>
          </a:xfrm>
          <a:prstGeom prst="rect">
            <a:avLst/>
          </a:prstGeom>
          <a:noFill/>
        </p:spPr>
      </p:pic>
      <p:pic>
        <p:nvPicPr>
          <p:cNvPr id="35866" name="Picture 26" descr="http://www.biografiasyvidas.com/biografia/p/fotos/piaget.jpg"/>
          <p:cNvPicPr>
            <a:picLocks noChangeAspect="1" noChangeArrowheads="1"/>
          </p:cNvPicPr>
          <p:nvPr/>
        </p:nvPicPr>
        <p:blipFill>
          <a:blip r:embed="rId16" cstate="print"/>
          <a:srcRect/>
          <a:stretch>
            <a:fillRect/>
          </a:stretch>
        </p:blipFill>
        <p:spPr bwMode="auto">
          <a:xfrm>
            <a:off x="4283968" y="404664"/>
            <a:ext cx="1023922" cy="924542"/>
          </a:xfrm>
          <a:prstGeom prst="rect">
            <a:avLst/>
          </a:prstGeom>
          <a:noFill/>
        </p:spPr>
      </p:pic>
      <p:pic>
        <p:nvPicPr>
          <p:cNvPr id="35868" name="Picture 28" descr="http://www.diset.com/sites/default/files/juego-simbolico.jpg"/>
          <p:cNvPicPr>
            <a:picLocks noChangeAspect="1" noChangeArrowheads="1"/>
          </p:cNvPicPr>
          <p:nvPr/>
        </p:nvPicPr>
        <p:blipFill>
          <a:blip r:embed="rId17" cstate="print"/>
          <a:srcRect l="27722" r="26915"/>
          <a:stretch>
            <a:fillRect/>
          </a:stretch>
        </p:blipFill>
        <p:spPr bwMode="auto">
          <a:xfrm>
            <a:off x="7092280" y="476672"/>
            <a:ext cx="964420" cy="857256"/>
          </a:xfrm>
          <a:prstGeom prst="rect">
            <a:avLst/>
          </a:prstGeom>
          <a:noFill/>
        </p:spPr>
      </p:pic>
      <p:cxnSp>
        <p:nvCxnSpPr>
          <p:cNvPr id="21" name="20 Conector curvado"/>
          <p:cNvCxnSpPr>
            <a:stCxn id="4" idx="3"/>
            <a:endCxn id="35842" idx="1"/>
          </p:cNvCxnSpPr>
          <p:nvPr/>
        </p:nvCxnSpPr>
        <p:spPr>
          <a:xfrm>
            <a:off x="5429256" y="3361134"/>
            <a:ext cx="428628" cy="126282"/>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curvado"/>
          <p:cNvCxnSpPr>
            <a:stCxn id="4" idx="0"/>
            <a:endCxn id="35848" idx="2"/>
          </p:cNvCxnSpPr>
          <p:nvPr/>
        </p:nvCxnSpPr>
        <p:spPr>
          <a:xfrm rot="16200000" flipV="1">
            <a:off x="4633952" y="2383662"/>
            <a:ext cx="340444" cy="35719"/>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a:stCxn id="4" idx="1"/>
            <a:endCxn id="35844" idx="3"/>
          </p:cNvCxnSpPr>
          <p:nvPr/>
        </p:nvCxnSpPr>
        <p:spPr>
          <a:xfrm rot="10800000" flipV="1">
            <a:off x="3643306" y="3361134"/>
            <a:ext cx="571504" cy="201812"/>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curvado"/>
          <p:cNvCxnSpPr>
            <a:stCxn id="4" idx="2"/>
            <a:endCxn id="35846" idx="0"/>
          </p:cNvCxnSpPr>
          <p:nvPr/>
        </p:nvCxnSpPr>
        <p:spPr>
          <a:xfrm rot="16200000" flipH="1">
            <a:off x="4629150" y="4343406"/>
            <a:ext cx="421485" cy="35719"/>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curvado"/>
          <p:cNvCxnSpPr>
            <a:stCxn id="35842" idx="3"/>
            <a:endCxn id="35850" idx="1"/>
          </p:cNvCxnSpPr>
          <p:nvPr/>
        </p:nvCxnSpPr>
        <p:spPr>
          <a:xfrm flipV="1">
            <a:off x="7072330" y="3433755"/>
            <a:ext cx="428628" cy="53661"/>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Forma"/>
          <p:cNvCxnSpPr>
            <a:stCxn id="35846" idx="3"/>
            <a:endCxn id="35856" idx="1"/>
          </p:cNvCxnSpPr>
          <p:nvPr/>
        </p:nvCxnSpPr>
        <p:spPr>
          <a:xfrm>
            <a:off x="5286380" y="5072075"/>
            <a:ext cx="500066" cy="334145"/>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Forma"/>
          <p:cNvCxnSpPr>
            <a:stCxn id="35846" idx="1"/>
            <a:endCxn id="35852" idx="3"/>
          </p:cNvCxnSpPr>
          <p:nvPr/>
        </p:nvCxnSpPr>
        <p:spPr>
          <a:xfrm rot="10800000" flipV="1">
            <a:off x="3929058" y="5072074"/>
            <a:ext cx="500066" cy="357189"/>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curvado"/>
          <p:cNvCxnSpPr>
            <a:stCxn id="35846" idx="2"/>
            <a:endCxn id="35854" idx="0"/>
          </p:cNvCxnSpPr>
          <p:nvPr/>
        </p:nvCxnSpPr>
        <p:spPr>
          <a:xfrm rot="5400000">
            <a:off x="4683912" y="5736473"/>
            <a:ext cx="338172" cy="9508"/>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curvado"/>
          <p:cNvCxnSpPr>
            <a:stCxn id="35844" idx="1"/>
            <a:endCxn id="35862" idx="3"/>
          </p:cNvCxnSpPr>
          <p:nvPr/>
        </p:nvCxnSpPr>
        <p:spPr>
          <a:xfrm rot="10800000">
            <a:off x="2109752" y="2897920"/>
            <a:ext cx="461984" cy="665026"/>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curvado"/>
          <p:cNvCxnSpPr>
            <a:stCxn id="35844" idx="1"/>
            <a:endCxn id="35864" idx="3"/>
          </p:cNvCxnSpPr>
          <p:nvPr/>
        </p:nvCxnSpPr>
        <p:spPr>
          <a:xfrm rot="10800000" flipV="1">
            <a:off x="1967744" y="3562945"/>
            <a:ext cx="603993" cy="809029"/>
          </a:xfrm>
          <a:prstGeom prst="curvedConnector3">
            <a:avLst>
              <a:gd name="adj1" fmla="val 29355"/>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Forma"/>
          <p:cNvCxnSpPr>
            <a:stCxn id="35848" idx="3"/>
            <a:endCxn id="35866" idx="2"/>
          </p:cNvCxnSpPr>
          <p:nvPr/>
        </p:nvCxnSpPr>
        <p:spPr>
          <a:xfrm flipH="1" flipV="1">
            <a:off x="4795929" y="1329206"/>
            <a:ext cx="847641" cy="536531"/>
          </a:xfrm>
          <a:prstGeom prst="curvedConnector4">
            <a:avLst>
              <a:gd name="adj1" fmla="val -26969"/>
              <a:gd name="adj2" fmla="val 84067"/>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curvado"/>
          <p:cNvCxnSpPr>
            <a:stCxn id="35866" idx="3"/>
            <a:endCxn id="35868" idx="1"/>
          </p:cNvCxnSpPr>
          <p:nvPr/>
        </p:nvCxnSpPr>
        <p:spPr>
          <a:xfrm>
            <a:off x="5307890" y="866935"/>
            <a:ext cx="1784390" cy="38365"/>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4067944" y="2060848"/>
            <a:ext cx="1530051" cy="400110"/>
          </a:xfrm>
          <a:prstGeom prst="rect">
            <a:avLst/>
          </a:prstGeom>
          <a:noFill/>
        </p:spPr>
        <p:txBody>
          <a:bodyPr wrap="square" rtlCol="0">
            <a:spAutoFit/>
          </a:bodyPr>
          <a:lstStyle/>
          <a:p>
            <a:pPr algn="ctr"/>
            <a:r>
              <a:rPr lang="es-EC" sz="2000" dirty="0" smtClean="0">
                <a:latin typeface="Freestyle Script" pitchFamily="66" charset="0"/>
              </a:rPr>
              <a:t>Des.  cognitivo</a:t>
            </a:r>
            <a:endParaRPr lang="es-EC" sz="2000" dirty="0">
              <a:latin typeface="Freestyle Script" pitchFamily="66" charset="0"/>
            </a:endParaRPr>
          </a:p>
        </p:txBody>
      </p:sp>
      <p:sp>
        <p:nvSpPr>
          <p:cNvPr id="37" name="36 CuadroTexto"/>
          <p:cNvSpPr txBox="1"/>
          <p:nvPr/>
        </p:nvSpPr>
        <p:spPr>
          <a:xfrm>
            <a:off x="5724128" y="3933056"/>
            <a:ext cx="1530051" cy="400110"/>
          </a:xfrm>
          <a:prstGeom prst="rect">
            <a:avLst/>
          </a:prstGeom>
          <a:noFill/>
        </p:spPr>
        <p:txBody>
          <a:bodyPr wrap="square" rtlCol="0">
            <a:spAutoFit/>
          </a:bodyPr>
          <a:lstStyle/>
          <a:p>
            <a:pPr algn="ctr"/>
            <a:r>
              <a:rPr lang="es-EC" sz="2000" dirty="0" smtClean="0">
                <a:latin typeface="Freestyle Script" pitchFamily="66" charset="0"/>
              </a:rPr>
              <a:t>Des.  socio afectivo</a:t>
            </a:r>
            <a:endParaRPr lang="es-EC" sz="2000" dirty="0">
              <a:latin typeface="Freestyle Script" pitchFamily="66" charset="0"/>
            </a:endParaRPr>
          </a:p>
        </p:txBody>
      </p:sp>
      <p:sp>
        <p:nvSpPr>
          <p:cNvPr id="38" name="37 CuadroTexto"/>
          <p:cNvSpPr txBox="1"/>
          <p:nvPr/>
        </p:nvSpPr>
        <p:spPr>
          <a:xfrm>
            <a:off x="4067944" y="4149080"/>
            <a:ext cx="1530051" cy="400110"/>
          </a:xfrm>
          <a:prstGeom prst="rect">
            <a:avLst/>
          </a:prstGeom>
          <a:noFill/>
        </p:spPr>
        <p:txBody>
          <a:bodyPr wrap="square" rtlCol="0">
            <a:spAutoFit/>
          </a:bodyPr>
          <a:lstStyle/>
          <a:p>
            <a:pPr algn="ctr"/>
            <a:r>
              <a:rPr lang="es-EC" sz="2000" dirty="0" smtClean="0">
                <a:latin typeface="Freestyle Script" pitchFamily="66" charset="0"/>
              </a:rPr>
              <a:t>Des. Físico</a:t>
            </a:r>
            <a:endParaRPr lang="es-EC" sz="2000" dirty="0">
              <a:latin typeface="Freestyle Script" pitchFamily="66" charset="0"/>
            </a:endParaRPr>
          </a:p>
        </p:txBody>
      </p:sp>
      <p:sp>
        <p:nvSpPr>
          <p:cNvPr id="39" name="38 CuadroTexto"/>
          <p:cNvSpPr txBox="1"/>
          <p:nvPr/>
        </p:nvSpPr>
        <p:spPr>
          <a:xfrm>
            <a:off x="2267744" y="2564904"/>
            <a:ext cx="1530051" cy="1938992"/>
          </a:xfrm>
          <a:prstGeom prst="rect">
            <a:avLst/>
          </a:prstGeom>
          <a:noFill/>
        </p:spPr>
        <p:txBody>
          <a:bodyPr wrap="square" rtlCol="0">
            <a:spAutoFit/>
          </a:bodyPr>
          <a:lstStyle/>
          <a:p>
            <a:pPr algn="ctr"/>
            <a:r>
              <a:rPr lang="es-EC" sz="2000" dirty="0" smtClean="0">
                <a:latin typeface="Freestyle Script" pitchFamily="66" charset="0"/>
              </a:rPr>
              <a:t>Des. Psicomotor</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juego</a:t>
            </a:r>
            <a:endParaRPr lang="es-EC" sz="2000" dirty="0">
              <a:latin typeface="Freestyle Script" pitchFamily="66" charset="0"/>
            </a:endParaRPr>
          </a:p>
        </p:txBody>
      </p:sp>
      <p:sp>
        <p:nvSpPr>
          <p:cNvPr id="41" name="40 CuadroTexto"/>
          <p:cNvSpPr txBox="1"/>
          <p:nvPr/>
        </p:nvSpPr>
        <p:spPr>
          <a:xfrm>
            <a:off x="2699792" y="4653136"/>
            <a:ext cx="1530051" cy="400110"/>
          </a:xfrm>
          <a:prstGeom prst="rect">
            <a:avLst/>
          </a:prstGeom>
          <a:noFill/>
        </p:spPr>
        <p:txBody>
          <a:bodyPr wrap="square" rtlCol="0">
            <a:spAutoFit/>
          </a:bodyPr>
          <a:lstStyle/>
          <a:p>
            <a:pPr algn="ctr"/>
            <a:r>
              <a:rPr lang="es-EC" sz="2000" dirty="0" smtClean="0">
                <a:latin typeface="Freestyle Script" pitchFamily="66" charset="0"/>
              </a:rPr>
              <a:t>Crecimiento y peso</a:t>
            </a:r>
            <a:endParaRPr lang="es-EC" sz="2000" dirty="0">
              <a:latin typeface="Freestyle Script" pitchFamily="66" charset="0"/>
            </a:endParaRPr>
          </a:p>
        </p:txBody>
      </p:sp>
      <p:sp>
        <p:nvSpPr>
          <p:cNvPr id="45" name="44 CuadroTexto"/>
          <p:cNvSpPr txBox="1"/>
          <p:nvPr/>
        </p:nvSpPr>
        <p:spPr>
          <a:xfrm>
            <a:off x="4067944" y="5733256"/>
            <a:ext cx="1530051" cy="400110"/>
          </a:xfrm>
          <a:prstGeom prst="rect">
            <a:avLst/>
          </a:prstGeom>
          <a:noFill/>
        </p:spPr>
        <p:txBody>
          <a:bodyPr wrap="square" rtlCol="0">
            <a:spAutoFit/>
          </a:bodyPr>
          <a:lstStyle/>
          <a:p>
            <a:pPr algn="ctr"/>
            <a:r>
              <a:rPr lang="es-EC" sz="2000" dirty="0" smtClean="0">
                <a:latin typeface="Freestyle Script" pitchFamily="66" charset="0"/>
              </a:rPr>
              <a:t>dentición</a:t>
            </a:r>
            <a:endParaRPr lang="es-EC" sz="2000" dirty="0">
              <a:latin typeface="Freestyle Script" pitchFamily="66" charset="0"/>
            </a:endParaRPr>
          </a:p>
        </p:txBody>
      </p:sp>
      <p:sp>
        <p:nvSpPr>
          <p:cNvPr id="46" name="45 CuadroTexto"/>
          <p:cNvSpPr txBox="1"/>
          <p:nvPr/>
        </p:nvSpPr>
        <p:spPr>
          <a:xfrm>
            <a:off x="5436096" y="4653136"/>
            <a:ext cx="1530051" cy="400110"/>
          </a:xfrm>
          <a:prstGeom prst="rect">
            <a:avLst/>
          </a:prstGeom>
          <a:noFill/>
        </p:spPr>
        <p:txBody>
          <a:bodyPr wrap="square" rtlCol="0">
            <a:spAutoFit/>
          </a:bodyPr>
          <a:lstStyle/>
          <a:p>
            <a:pPr algn="ctr"/>
            <a:r>
              <a:rPr lang="es-EC" sz="2000" dirty="0" smtClean="0">
                <a:latin typeface="Freestyle Script" pitchFamily="66" charset="0"/>
              </a:rPr>
              <a:t>Control </a:t>
            </a:r>
            <a:r>
              <a:rPr lang="es-EC" sz="2000" dirty="0" err="1" smtClean="0">
                <a:latin typeface="Freestyle Script" pitchFamily="66" charset="0"/>
              </a:rPr>
              <a:t>esfinterial</a:t>
            </a:r>
            <a:endParaRPr lang="es-EC" sz="2000" dirty="0">
              <a:latin typeface="Freestyle Script" pitchFamily="66" charset="0"/>
            </a:endParaRPr>
          </a:p>
        </p:txBody>
      </p:sp>
      <p:sp>
        <p:nvSpPr>
          <p:cNvPr id="48" name="47 CuadroTexto"/>
          <p:cNvSpPr txBox="1"/>
          <p:nvPr/>
        </p:nvSpPr>
        <p:spPr>
          <a:xfrm>
            <a:off x="539552" y="3429000"/>
            <a:ext cx="1530051" cy="400110"/>
          </a:xfrm>
          <a:prstGeom prst="rect">
            <a:avLst/>
          </a:prstGeom>
          <a:noFill/>
        </p:spPr>
        <p:txBody>
          <a:bodyPr wrap="square" rtlCol="0">
            <a:spAutoFit/>
          </a:bodyPr>
          <a:lstStyle/>
          <a:p>
            <a:pPr algn="ctr"/>
            <a:r>
              <a:rPr lang="es-EC" sz="2000" dirty="0" smtClean="0">
                <a:latin typeface="Freestyle Script" pitchFamily="66" charset="0"/>
              </a:rPr>
              <a:t>Fino y grueso</a:t>
            </a:r>
            <a:endParaRPr lang="es-EC" sz="2000" dirty="0">
              <a:latin typeface="Freestyle Script" pitchFamily="66" charset="0"/>
            </a:endParaRPr>
          </a:p>
        </p:txBody>
      </p:sp>
      <p:sp>
        <p:nvSpPr>
          <p:cNvPr id="53" name="52 CuadroTexto"/>
          <p:cNvSpPr txBox="1"/>
          <p:nvPr/>
        </p:nvSpPr>
        <p:spPr>
          <a:xfrm>
            <a:off x="5436096" y="548680"/>
            <a:ext cx="1728192" cy="400110"/>
          </a:xfrm>
          <a:prstGeom prst="rect">
            <a:avLst/>
          </a:prstGeom>
          <a:noFill/>
        </p:spPr>
        <p:txBody>
          <a:bodyPr wrap="square" rtlCol="0">
            <a:spAutoFit/>
          </a:bodyPr>
          <a:lstStyle/>
          <a:p>
            <a:pPr algn="ctr"/>
            <a:r>
              <a:rPr lang="es-EC" sz="2000" dirty="0" smtClean="0">
                <a:latin typeface="Freestyle Script" pitchFamily="66" charset="0"/>
              </a:rPr>
              <a:t>Estadio pre operacional</a:t>
            </a:r>
            <a:endParaRPr lang="es-EC" sz="2000" dirty="0">
              <a:latin typeface="Freestyle Script" pitchFamily="66" charset="0"/>
            </a:endParaRPr>
          </a:p>
        </p:txBody>
      </p:sp>
      <p:sp>
        <p:nvSpPr>
          <p:cNvPr id="54" name="53 CuadroTexto"/>
          <p:cNvSpPr txBox="1"/>
          <p:nvPr/>
        </p:nvSpPr>
        <p:spPr>
          <a:xfrm>
            <a:off x="6804248" y="1268760"/>
            <a:ext cx="1530051" cy="400110"/>
          </a:xfrm>
          <a:prstGeom prst="rect">
            <a:avLst/>
          </a:prstGeom>
          <a:noFill/>
        </p:spPr>
        <p:txBody>
          <a:bodyPr wrap="square" rtlCol="0">
            <a:spAutoFit/>
          </a:bodyPr>
          <a:lstStyle/>
          <a:p>
            <a:pPr algn="ctr"/>
            <a:r>
              <a:rPr lang="es-EC" sz="2000" dirty="0" smtClean="0">
                <a:latin typeface="Freestyle Script" pitchFamily="66" charset="0"/>
              </a:rPr>
              <a:t>Juego simbólico</a:t>
            </a:r>
            <a:endParaRPr lang="es-EC" sz="2000" dirty="0">
              <a:latin typeface="Freestyle Script" pitchFamily="66" charset="0"/>
            </a:endParaRPr>
          </a:p>
        </p:txBody>
      </p:sp>
      <p:sp>
        <p:nvSpPr>
          <p:cNvPr id="55" name="54 CuadroTexto"/>
          <p:cNvSpPr txBox="1"/>
          <p:nvPr/>
        </p:nvSpPr>
        <p:spPr>
          <a:xfrm>
            <a:off x="7164288" y="2564904"/>
            <a:ext cx="1530051" cy="1938992"/>
          </a:xfrm>
          <a:prstGeom prst="rect">
            <a:avLst/>
          </a:prstGeom>
          <a:noFill/>
        </p:spPr>
        <p:txBody>
          <a:bodyPr wrap="square" rtlCol="0">
            <a:spAutoFit/>
          </a:bodyPr>
          <a:lstStyle/>
          <a:p>
            <a:pPr algn="ctr"/>
            <a:r>
              <a:rPr lang="es-EC" sz="2000" dirty="0" smtClean="0">
                <a:latin typeface="Freestyle Script" pitchFamily="66" charset="0"/>
              </a:rPr>
              <a:t>Egocentrismo</a:t>
            </a: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endParaRPr lang="es-EC" sz="2000" dirty="0" smtClean="0">
              <a:latin typeface="Freestyle Script" pitchFamily="66" charset="0"/>
            </a:endParaRPr>
          </a:p>
          <a:p>
            <a:pPr algn="ctr"/>
            <a:r>
              <a:rPr lang="es-EC" sz="2000" dirty="0" smtClean="0">
                <a:latin typeface="Freestyle Script" pitchFamily="66" charset="0"/>
              </a:rPr>
              <a:t>Negativismo y oposición</a:t>
            </a:r>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3177</TotalTime>
  <Words>1275</Words>
  <Application>Microsoft Office PowerPoint</Application>
  <PresentationFormat>Presentación en pantalla (4:3)</PresentationFormat>
  <Paragraphs>297</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Adriana Córdova</cp:lastModifiedBy>
  <cp:revision>108</cp:revision>
  <dcterms:created xsi:type="dcterms:W3CDTF">2014-08-30T14:20:51Z</dcterms:created>
  <dcterms:modified xsi:type="dcterms:W3CDTF">2014-12-15T19:28:26Z</dcterms:modified>
</cp:coreProperties>
</file>