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5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5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54.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tags/tag1.xml" ContentType="application/vnd.openxmlformats-officedocument.presentationml.tags+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7"/>
  </p:notesMasterIdLst>
  <p:handoutMasterIdLst>
    <p:handoutMasterId r:id="rId58"/>
  </p:handoutMasterIdLst>
  <p:sldIdLst>
    <p:sldId id="256" r:id="rId2"/>
    <p:sldId id="319" r:id="rId3"/>
    <p:sldId id="320" r:id="rId4"/>
    <p:sldId id="258" r:id="rId5"/>
    <p:sldId id="259" r:id="rId6"/>
    <p:sldId id="257" r:id="rId7"/>
    <p:sldId id="260" r:id="rId8"/>
    <p:sldId id="265" r:id="rId9"/>
    <p:sldId id="321" r:id="rId10"/>
    <p:sldId id="264" r:id="rId11"/>
    <p:sldId id="289" r:id="rId12"/>
    <p:sldId id="288" r:id="rId13"/>
    <p:sldId id="287" r:id="rId14"/>
    <p:sldId id="270" r:id="rId15"/>
    <p:sldId id="271" r:id="rId16"/>
    <p:sldId id="322" r:id="rId17"/>
    <p:sldId id="292" r:id="rId18"/>
    <p:sldId id="293" r:id="rId19"/>
    <p:sldId id="323" r:id="rId20"/>
    <p:sldId id="295" r:id="rId21"/>
    <p:sldId id="296" r:id="rId22"/>
    <p:sldId id="272" r:id="rId23"/>
    <p:sldId id="273" r:id="rId24"/>
    <p:sldId id="274" r:id="rId25"/>
    <p:sldId id="275" r:id="rId26"/>
    <p:sldId id="276" r:id="rId27"/>
    <p:sldId id="324" r:id="rId28"/>
    <p:sldId id="263" r:id="rId29"/>
    <p:sldId id="261" r:id="rId30"/>
    <p:sldId id="277" r:id="rId31"/>
    <p:sldId id="278" r:id="rId32"/>
    <p:sldId id="280" r:id="rId33"/>
    <p:sldId id="281" r:id="rId34"/>
    <p:sldId id="279" r:id="rId35"/>
    <p:sldId id="283" r:id="rId36"/>
    <p:sldId id="262" r:id="rId37"/>
    <p:sldId id="298" r:id="rId38"/>
    <p:sldId id="304" r:id="rId39"/>
    <p:sldId id="306" r:id="rId40"/>
    <p:sldId id="305" r:id="rId41"/>
    <p:sldId id="307" r:id="rId42"/>
    <p:sldId id="308" r:id="rId43"/>
    <p:sldId id="309" r:id="rId44"/>
    <p:sldId id="310" r:id="rId45"/>
    <p:sldId id="299" r:id="rId46"/>
    <p:sldId id="311" r:id="rId47"/>
    <p:sldId id="312" r:id="rId48"/>
    <p:sldId id="302" r:id="rId49"/>
    <p:sldId id="303" r:id="rId50"/>
    <p:sldId id="313" r:id="rId51"/>
    <p:sldId id="300" r:id="rId52"/>
    <p:sldId id="315" r:id="rId53"/>
    <p:sldId id="317" r:id="rId54"/>
    <p:sldId id="318" r:id="rId55"/>
    <p:sldId id="314" r:id="rId5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88810" autoAdjust="0"/>
  </p:normalViewPr>
  <p:slideViewPr>
    <p:cSldViewPr>
      <p:cViewPr varScale="1">
        <p:scale>
          <a:sx n="65" d="100"/>
          <a:sy n="65" d="100"/>
        </p:scale>
        <p:origin x="-1536" y="-108"/>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80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_rels/data20.xml.rels><?xml version="1.0" encoding="UTF-8" standalone="yes"?>
<Relationships xmlns="http://schemas.openxmlformats.org/package/2006/relationships"><Relationship Id="rId1" Type="http://schemas.openxmlformats.org/officeDocument/2006/relationships/image" Target="../media/image58.png"/></Relationships>
</file>

<file path=ppt/diagrams/_rels/data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9.png"/></Relationships>
</file>

<file path=ppt/diagrams/_rels/data23.xml.rels><?xml version="1.0" encoding="UTF-8" standalone="yes"?>
<Relationships xmlns="http://schemas.openxmlformats.org/package/2006/relationships"><Relationship Id="rId1" Type="http://schemas.openxmlformats.org/officeDocument/2006/relationships/image" Target="../media/image61.png"/></Relationships>
</file>

<file path=ppt/diagrams/_rels/data24.xml.rels><?xml version="1.0" encoding="UTF-8" standalone="yes"?>
<Relationships xmlns="http://schemas.openxmlformats.org/package/2006/relationships"><Relationship Id="rId1" Type="http://schemas.openxmlformats.org/officeDocument/2006/relationships/image" Target="../media/image61.png"/></Relationships>
</file>

<file path=ppt/diagrams/_rels/data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image" Target="../media/image62.png"/></Relationships>
</file>

<file path=ppt/diagrams/_rels/data2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image" Target="../media/image62.png"/></Relationships>
</file>

<file path=ppt/diagrams/_rels/data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rawing20.xml.rels><?xml version="1.0" encoding="UTF-8" standalone="yes"?>
<Relationships xmlns="http://schemas.openxmlformats.org/package/2006/relationships"><Relationship Id="rId1" Type="http://schemas.openxmlformats.org/officeDocument/2006/relationships/image" Target="../media/image58.png"/></Relationships>
</file>

<file path=ppt/diagrams/_rels/drawing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9.png"/></Relationships>
</file>

<file path=ppt/diagrams/_rels/drawing23.xml.rels><?xml version="1.0" encoding="UTF-8" standalone="yes"?>
<Relationships xmlns="http://schemas.openxmlformats.org/package/2006/relationships"><Relationship Id="rId1" Type="http://schemas.openxmlformats.org/officeDocument/2006/relationships/image" Target="../media/image61.png"/></Relationships>
</file>

<file path=ppt/diagrams/_rels/drawing24.xml.rels><?xml version="1.0" encoding="UTF-8" standalone="yes"?>
<Relationships xmlns="http://schemas.openxmlformats.org/package/2006/relationships"><Relationship Id="rId1" Type="http://schemas.openxmlformats.org/officeDocument/2006/relationships/image" Target="../media/image61.png"/></Relationships>
</file>

<file path=ppt/diagrams/_rels/drawing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image" Target="../media/image62.png"/></Relationships>
</file>

<file path=ppt/diagrams/_rels/drawing2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image" Target="../media/image62.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3F4CE7-0262-495B-9E21-AFB2A947AF57}" type="doc">
      <dgm:prSet loTypeId="urn:microsoft.com/office/officeart/2005/8/layout/radial4" loCatId="relationship" qsTypeId="urn:microsoft.com/office/officeart/2005/8/quickstyle/simple1" qsCatId="simple" csTypeId="urn:microsoft.com/office/officeart/2005/8/colors/colorful3" csCatId="colorful" phldr="1"/>
      <dgm:spPr/>
    </dgm:pt>
    <dgm:pt modelId="{F858035F-297B-41EC-B5DB-1F489C2A42FF}">
      <dgm:prSet phldrT="[Texto]" custT="1"/>
      <dgm:spPr/>
      <dgm:t>
        <a:bodyPr/>
        <a:lstStyle/>
        <a:p>
          <a:r>
            <a:rPr lang="es-EC" sz="1200" dirty="0" smtClean="0"/>
            <a:t>Reforma a la Ley de Hidrocarburos </a:t>
          </a:r>
          <a:endParaRPr lang="en-US" sz="1200" dirty="0"/>
        </a:p>
      </dgm:t>
    </dgm:pt>
    <dgm:pt modelId="{D5A03B59-4BBB-4BFF-A1A0-E0C3C95BE480}" type="parTrans" cxnId="{469660D9-CEF8-43F3-9838-C41B66D39783}">
      <dgm:prSet/>
      <dgm:spPr/>
      <dgm:t>
        <a:bodyPr/>
        <a:lstStyle/>
        <a:p>
          <a:endParaRPr lang="en-US" sz="1200"/>
        </a:p>
      </dgm:t>
    </dgm:pt>
    <dgm:pt modelId="{37BA3990-8431-4242-881F-A1D3DA92D4C9}" type="sibTrans" cxnId="{469660D9-CEF8-43F3-9838-C41B66D39783}">
      <dgm:prSet/>
      <dgm:spPr/>
      <dgm:t>
        <a:bodyPr/>
        <a:lstStyle/>
        <a:p>
          <a:endParaRPr lang="en-US" sz="1200"/>
        </a:p>
      </dgm:t>
    </dgm:pt>
    <dgm:pt modelId="{2D158E25-C580-4B96-A384-49F4A733797E}">
      <dgm:prSet phldrT="[Texto]" custT="1"/>
      <dgm:spPr/>
      <dgm:t>
        <a:bodyPr/>
        <a:lstStyle/>
        <a:p>
          <a:r>
            <a:rPr lang="es-EC" sz="1200" dirty="0" smtClean="0"/>
            <a:t>Renegociación los contratos</a:t>
          </a:r>
          <a:endParaRPr lang="en-US" sz="1200" dirty="0"/>
        </a:p>
      </dgm:t>
    </dgm:pt>
    <dgm:pt modelId="{9FA484BB-1C62-4598-858D-45A224536FD1}" type="parTrans" cxnId="{92B76105-6A20-4EB4-83AC-8F562E75322E}">
      <dgm:prSet/>
      <dgm:spPr/>
      <dgm:t>
        <a:bodyPr/>
        <a:lstStyle/>
        <a:p>
          <a:endParaRPr lang="en-US" sz="1200"/>
        </a:p>
      </dgm:t>
    </dgm:pt>
    <dgm:pt modelId="{3CA587FC-89A1-4F5E-8FFB-DAE600181D98}" type="sibTrans" cxnId="{92B76105-6A20-4EB4-83AC-8F562E75322E}">
      <dgm:prSet/>
      <dgm:spPr/>
      <dgm:t>
        <a:bodyPr/>
        <a:lstStyle/>
        <a:p>
          <a:endParaRPr lang="en-US" sz="1200"/>
        </a:p>
      </dgm:t>
    </dgm:pt>
    <dgm:pt modelId="{E14476FE-1210-4AF7-BB4E-DA25924732EF}">
      <dgm:prSet phldrT="[Texto]" custT="1"/>
      <dgm:spPr/>
      <dgm:t>
        <a:bodyPr/>
        <a:lstStyle/>
        <a:p>
          <a:r>
            <a:rPr lang="es-EC" sz="1200" dirty="0" smtClean="0"/>
            <a:t>Modelo de participación  a prestación de servicios</a:t>
          </a:r>
          <a:endParaRPr lang="en-US" sz="1200" dirty="0"/>
        </a:p>
      </dgm:t>
    </dgm:pt>
    <dgm:pt modelId="{E4E1CA22-6E99-4B34-BF62-4464206B6353}" type="parTrans" cxnId="{C48568CB-92B1-4B82-AACF-95FC6EBE3059}">
      <dgm:prSet/>
      <dgm:spPr/>
      <dgm:t>
        <a:bodyPr/>
        <a:lstStyle/>
        <a:p>
          <a:endParaRPr lang="en-US" sz="1200"/>
        </a:p>
      </dgm:t>
    </dgm:pt>
    <dgm:pt modelId="{0D364698-06C8-41CD-8218-17EE3F3CF2A5}" type="sibTrans" cxnId="{C48568CB-92B1-4B82-AACF-95FC6EBE3059}">
      <dgm:prSet/>
      <dgm:spPr/>
      <dgm:t>
        <a:bodyPr/>
        <a:lstStyle/>
        <a:p>
          <a:endParaRPr lang="en-US" sz="1200"/>
        </a:p>
      </dgm:t>
    </dgm:pt>
    <dgm:pt modelId="{34E6B118-324B-4844-8664-5D3B455F7029}">
      <dgm:prSet phldrT="[Texto]" custT="1"/>
      <dgm:spPr/>
      <dgm:t>
        <a:bodyPr/>
        <a:lstStyle/>
        <a:p>
          <a:r>
            <a:rPr lang="en-US" sz="1400" b="1" dirty="0" smtClean="0"/>
            <a:t>ANTECEDENTES</a:t>
          </a:r>
          <a:endParaRPr lang="en-US" sz="1400" b="1" dirty="0"/>
        </a:p>
      </dgm:t>
    </dgm:pt>
    <dgm:pt modelId="{FDE4E500-9A26-4378-B06B-94E16068AC70}" type="parTrans" cxnId="{02020BE4-14C1-4EC3-BB56-5F1BF881C78B}">
      <dgm:prSet/>
      <dgm:spPr/>
      <dgm:t>
        <a:bodyPr/>
        <a:lstStyle/>
        <a:p>
          <a:endParaRPr lang="en-US"/>
        </a:p>
      </dgm:t>
    </dgm:pt>
    <dgm:pt modelId="{B3F295CB-2A69-4813-B338-663A3D3475C9}" type="sibTrans" cxnId="{02020BE4-14C1-4EC3-BB56-5F1BF881C78B}">
      <dgm:prSet/>
      <dgm:spPr/>
      <dgm:t>
        <a:bodyPr/>
        <a:lstStyle/>
        <a:p>
          <a:endParaRPr lang="en-US"/>
        </a:p>
      </dgm:t>
    </dgm:pt>
    <dgm:pt modelId="{04FB9E64-7068-4484-9DDB-F625D68002A1}" type="pres">
      <dgm:prSet presAssocID="{F43F4CE7-0262-495B-9E21-AFB2A947AF57}" presName="cycle" presStyleCnt="0">
        <dgm:presLayoutVars>
          <dgm:chMax val="1"/>
          <dgm:dir/>
          <dgm:animLvl val="ctr"/>
          <dgm:resizeHandles val="exact"/>
        </dgm:presLayoutVars>
      </dgm:prSet>
      <dgm:spPr/>
    </dgm:pt>
    <dgm:pt modelId="{F0308D55-8199-419E-89D3-69D775F68811}" type="pres">
      <dgm:prSet presAssocID="{34E6B118-324B-4844-8664-5D3B455F7029}" presName="centerShape" presStyleLbl="node0" presStyleIdx="0" presStyleCnt="1" custScaleX="140814" custScaleY="127534"/>
      <dgm:spPr/>
      <dgm:t>
        <a:bodyPr/>
        <a:lstStyle/>
        <a:p>
          <a:endParaRPr lang="es-EC"/>
        </a:p>
      </dgm:t>
    </dgm:pt>
    <dgm:pt modelId="{4FCF2A7C-C945-40EE-85EA-016A32A252E8}" type="pres">
      <dgm:prSet presAssocID="{D5A03B59-4BBB-4BFF-A1A0-E0C3C95BE480}" presName="parTrans" presStyleLbl="bgSibTrans2D1" presStyleIdx="0" presStyleCnt="3"/>
      <dgm:spPr/>
      <dgm:t>
        <a:bodyPr/>
        <a:lstStyle/>
        <a:p>
          <a:endParaRPr lang="es-EC"/>
        </a:p>
      </dgm:t>
    </dgm:pt>
    <dgm:pt modelId="{74BDCE1C-F509-4980-B29E-C276481AC16F}" type="pres">
      <dgm:prSet presAssocID="{F858035F-297B-41EC-B5DB-1F489C2A42FF}" presName="node" presStyleLbl="node1" presStyleIdx="0" presStyleCnt="3" custRadScaleRad="121029" custRadScaleInc="20674">
        <dgm:presLayoutVars>
          <dgm:bulletEnabled val="1"/>
        </dgm:presLayoutVars>
      </dgm:prSet>
      <dgm:spPr/>
      <dgm:t>
        <a:bodyPr/>
        <a:lstStyle/>
        <a:p>
          <a:endParaRPr lang="es-EC"/>
        </a:p>
      </dgm:t>
    </dgm:pt>
    <dgm:pt modelId="{514F12B9-ADE8-4A9B-A594-38107FFB34BB}" type="pres">
      <dgm:prSet presAssocID="{9FA484BB-1C62-4598-858D-45A224536FD1}" presName="parTrans" presStyleLbl="bgSibTrans2D1" presStyleIdx="1" presStyleCnt="3"/>
      <dgm:spPr/>
      <dgm:t>
        <a:bodyPr/>
        <a:lstStyle/>
        <a:p>
          <a:endParaRPr lang="es-EC"/>
        </a:p>
      </dgm:t>
    </dgm:pt>
    <dgm:pt modelId="{0039C759-C3F7-4CB5-839E-B0C9C09895C3}" type="pres">
      <dgm:prSet presAssocID="{2D158E25-C580-4B96-A384-49F4A733797E}" presName="node" presStyleLbl="node1" presStyleIdx="1" presStyleCnt="3" custScaleX="111169" custRadScaleRad="123055">
        <dgm:presLayoutVars>
          <dgm:bulletEnabled val="1"/>
        </dgm:presLayoutVars>
      </dgm:prSet>
      <dgm:spPr/>
      <dgm:t>
        <a:bodyPr/>
        <a:lstStyle/>
        <a:p>
          <a:endParaRPr lang="es-EC"/>
        </a:p>
      </dgm:t>
    </dgm:pt>
    <dgm:pt modelId="{48E89E04-B8A6-49DF-B1DC-EBAA868C4FE1}" type="pres">
      <dgm:prSet presAssocID="{E4E1CA22-6E99-4B34-BF62-4464206B6353}" presName="parTrans" presStyleLbl="bgSibTrans2D1" presStyleIdx="2" presStyleCnt="3"/>
      <dgm:spPr/>
      <dgm:t>
        <a:bodyPr/>
        <a:lstStyle/>
        <a:p>
          <a:endParaRPr lang="es-EC"/>
        </a:p>
      </dgm:t>
    </dgm:pt>
    <dgm:pt modelId="{C97E823B-5DF4-49B7-B491-3165DE108FF6}" type="pres">
      <dgm:prSet presAssocID="{E14476FE-1210-4AF7-BB4E-DA25924732EF}" presName="node" presStyleLbl="node1" presStyleIdx="2" presStyleCnt="3" custRadScaleRad="121029" custRadScaleInc="-20674">
        <dgm:presLayoutVars>
          <dgm:bulletEnabled val="1"/>
        </dgm:presLayoutVars>
      </dgm:prSet>
      <dgm:spPr/>
      <dgm:t>
        <a:bodyPr/>
        <a:lstStyle/>
        <a:p>
          <a:endParaRPr lang="en-US"/>
        </a:p>
      </dgm:t>
    </dgm:pt>
  </dgm:ptLst>
  <dgm:cxnLst>
    <dgm:cxn modelId="{BE646273-AA19-4CC6-AAE4-0BA17D52887A}" type="presOf" srcId="{F43F4CE7-0262-495B-9E21-AFB2A947AF57}" destId="{04FB9E64-7068-4484-9DDB-F625D68002A1}" srcOrd="0" destOrd="0" presId="urn:microsoft.com/office/officeart/2005/8/layout/radial4"/>
    <dgm:cxn modelId="{A2C70554-AF5C-4CF9-90E7-D167233BD618}" type="presOf" srcId="{E4E1CA22-6E99-4B34-BF62-4464206B6353}" destId="{48E89E04-B8A6-49DF-B1DC-EBAA868C4FE1}" srcOrd="0" destOrd="0" presId="urn:microsoft.com/office/officeart/2005/8/layout/radial4"/>
    <dgm:cxn modelId="{38E93666-9F3E-4FF8-AAD9-993E9FFE3BFD}" type="presOf" srcId="{2D158E25-C580-4B96-A384-49F4A733797E}" destId="{0039C759-C3F7-4CB5-839E-B0C9C09895C3}" srcOrd="0" destOrd="0" presId="urn:microsoft.com/office/officeart/2005/8/layout/radial4"/>
    <dgm:cxn modelId="{92B76105-6A20-4EB4-83AC-8F562E75322E}" srcId="{34E6B118-324B-4844-8664-5D3B455F7029}" destId="{2D158E25-C580-4B96-A384-49F4A733797E}" srcOrd="1" destOrd="0" parTransId="{9FA484BB-1C62-4598-858D-45A224536FD1}" sibTransId="{3CA587FC-89A1-4F5E-8FFB-DAE600181D98}"/>
    <dgm:cxn modelId="{469660D9-CEF8-43F3-9838-C41B66D39783}" srcId="{34E6B118-324B-4844-8664-5D3B455F7029}" destId="{F858035F-297B-41EC-B5DB-1F489C2A42FF}" srcOrd="0" destOrd="0" parTransId="{D5A03B59-4BBB-4BFF-A1A0-E0C3C95BE480}" sibTransId="{37BA3990-8431-4242-881F-A1D3DA92D4C9}"/>
    <dgm:cxn modelId="{02020BE4-14C1-4EC3-BB56-5F1BF881C78B}" srcId="{F43F4CE7-0262-495B-9E21-AFB2A947AF57}" destId="{34E6B118-324B-4844-8664-5D3B455F7029}" srcOrd="0" destOrd="0" parTransId="{FDE4E500-9A26-4378-B06B-94E16068AC70}" sibTransId="{B3F295CB-2A69-4813-B338-663A3D3475C9}"/>
    <dgm:cxn modelId="{1F6E2525-BC18-4BF3-B09B-8ECA931FDD80}" type="presOf" srcId="{9FA484BB-1C62-4598-858D-45A224536FD1}" destId="{514F12B9-ADE8-4A9B-A594-38107FFB34BB}" srcOrd="0" destOrd="0" presId="urn:microsoft.com/office/officeart/2005/8/layout/radial4"/>
    <dgm:cxn modelId="{85182BE4-D09B-4992-8D03-C4D65D4DD6D7}" type="presOf" srcId="{34E6B118-324B-4844-8664-5D3B455F7029}" destId="{F0308D55-8199-419E-89D3-69D775F68811}" srcOrd="0" destOrd="0" presId="urn:microsoft.com/office/officeart/2005/8/layout/radial4"/>
    <dgm:cxn modelId="{C48568CB-92B1-4B82-AACF-95FC6EBE3059}" srcId="{34E6B118-324B-4844-8664-5D3B455F7029}" destId="{E14476FE-1210-4AF7-BB4E-DA25924732EF}" srcOrd="2" destOrd="0" parTransId="{E4E1CA22-6E99-4B34-BF62-4464206B6353}" sibTransId="{0D364698-06C8-41CD-8218-17EE3F3CF2A5}"/>
    <dgm:cxn modelId="{8360828E-F3A3-4C89-B880-A622FF688A16}" type="presOf" srcId="{E14476FE-1210-4AF7-BB4E-DA25924732EF}" destId="{C97E823B-5DF4-49B7-B491-3165DE108FF6}" srcOrd="0" destOrd="0" presId="urn:microsoft.com/office/officeart/2005/8/layout/radial4"/>
    <dgm:cxn modelId="{7037CE5E-9EB8-4D00-8475-34C7AC40465F}" type="presOf" srcId="{D5A03B59-4BBB-4BFF-A1A0-E0C3C95BE480}" destId="{4FCF2A7C-C945-40EE-85EA-016A32A252E8}" srcOrd="0" destOrd="0" presId="urn:microsoft.com/office/officeart/2005/8/layout/radial4"/>
    <dgm:cxn modelId="{8D060B06-4F65-4E0F-B7D2-A613FB76B37E}" type="presOf" srcId="{F858035F-297B-41EC-B5DB-1F489C2A42FF}" destId="{74BDCE1C-F509-4980-B29E-C276481AC16F}" srcOrd="0" destOrd="0" presId="urn:microsoft.com/office/officeart/2005/8/layout/radial4"/>
    <dgm:cxn modelId="{5346C9EA-85EF-48B9-9366-668ED3061683}" type="presParOf" srcId="{04FB9E64-7068-4484-9DDB-F625D68002A1}" destId="{F0308D55-8199-419E-89D3-69D775F68811}" srcOrd="0" destOrd="0" presId="urn:microsoft.com/office/officeart/2005/8/layout/radial4"/>
    <dgm:cxn modelId="{449CB9C0-4DF0-45A8-AE7C-3B0D9EC058BE}" type="presParOf" srcId="{04FB9E64-7068-4484-9DDB-F625D68002A1}" destId="{4FCF2A7C-C945-40EE-85EA-016A32A252E8}" srcOrd="1" destOrd="0" presId="urn:microsoft.com/office/officeart/2005/8/layout/radial4"/>
    <dgm:cxn modelId="{4A4EEB4E-871E-452D-9D8E-CD6985340706}" type="presParOf" srcId="{04FB9E64-7068-4484-9DDB-F625D68002A1}" destId="{74BDCE1C-F509-4980-B29E-C276481AC16F}" srcOrd="2" destOrd="0" presId="urn:microsoft.com/office/officeart/2005/8/layout/radial4"/>
    <dgm:cxn modelId="{31145279-4184-40E5-A1A1-A7D02BAA232A}" type="presParOf" srcId="{04FB9E64-7068-4484-9DDB-F625D68002A1}" destId="{514F12B9-ADE8-4A9B-A594-38107FFB34BB}" srcOrd="3" destOrd="0" presId="urn:microsoft.com/office/officeart/2005/8/layout/radial4"/>
    <dgm:cxn modelId="{BCB681BB-AC8B-4116-B539-08809EAF1FF6}" type="presParOf" srcId="{04FB9E64-7068-4484-9DDB-F625D68002A1}" destId="{0039C759-C3F7-4CB5-839E-B0C9C09895C3}" srcOrd="4" destOrd="0" presId="urn:microsoft.com/office/officeart/2005/8/layout/radial4"/>
    <dgm:cxn modelId="{2A462B65-5FAA-472C-AD04-6C1FD267D1E1}" type="presParOf" srcId="{04FB9E64-7068-4484-9DDB-F625D68002A1}" destId="{48E89E04-B8A6-49DF-B1DC-EBAA868C4FE1}" srcOrd="5" destOrd="0" presId="urn:microsoft.com/office/officeart/2005/8/layout/radial4"/>
    <dgm:cxn modelId="{B13DC012-836C-4DCC-B039-6C2A5D0466F2}" type="presParOf" srcId="{04FB9E64-7068-4484-9DDB-F625D68002A1}" destId="{C97E823B-5DF4-49B7-B491-3165DE108FF6}"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17F641B-A0D4-42D8-ACC8-DD43FF1DDAD6}" type="doc">
      <dgm:prSet loTypeId="urn:microsoft.com/office/officeart/2005/8/layout/funnel1" loCatId="relationship" qsTypeId="urn:microsoft.com/office/officeart/2005/8/quickstyle/simple1" qsCatId="simple" csTypeId="urn:microsoft.com/office/officeart/2005/8/colors/colorful2" csCatId="colorful" phldr="1"/>
      <dgm:spPr/>
      <dgm:t>
        <a:bodyPr/>
        <a:lstStyle/>
        <a:p>
          <a:endParaRPr lang="es-EC"/>
        </a:p>
      </dgm:t>
    </dgm:pt>
    <dgm:pt modelId="{718BABAD-CBE1-4804-A40A-65234A67DA42}">
      <dgm:prSet phldrT="[Texto]"/>
      <dgm:spPr/>
      <dgm:t>
        <a:bodyPr/>
        <a:lstStyle/>
        <a:p>
          <a:r>
            <a:rPr lang="es-EC" dirty="0" smtClean="0"/>
            <a:t>ENFOQUE CUALITATIVO MIXTO</a:t>
          </a:r>
          <a:endParaRPr lang="es-EC" dirty="0"/>
        </a:p>
      </dgm:t>
    </dgm:pt>
    <dgm:pt modelId="{3D08EF83-1CF1-4115-A001-95D491ACDAC1}" type="parTrans" cxnId="{B6847F01-A7D9-41C8-BE90-ED4D72F87A49}">
      <dgm:prSet/>
      <dgm:spPr/>
      <dgm:t>
        <a:bodyPr/>
        <a:lstStyle/>
        <a:p>
          <a:endParaRPr lang="es-EC"/>
        </a:p>
      </dgm:t>
    </dgm:pt>
    <dgm:pt modelId="{DB7E0A36-D4A3-4FF8-9458-4BCFC5B05CDB}" type="sibTrans" cxnId="{B6847F01-A7D9-41C8-BE90-ED4D72F87A49}">
      <dgm:prSet/>
      <dgm:spPr/>
      <dgm:t>
        <a:bodyPr/>
        <a:lstStyle/>
        <a:p>
          <a:endParaRPr lang="es-EC"/>
        </a:p>
      </dgm:t>
    </dgm:pt>
    <dgm:pt modelId="{EEEB6ADB-4EF9-445B-91E3-D11A7DF8A1F0}">
      <dgm:prSet phldrT="[Texto]" custT="1"/>
      <dgm:spPr/>
      <dgm:t>
        <a:bodyPr/>
        <a:lstStyle/>
        <a:p>
          <a:r>
            <a:rPr lang="es-EC" sz="1100" dirty="0" smtClean="0"/>
            <a:t>OBSERVACIÓN </a:t>
          </a:r>
          <a:endParaRPr lang="es-EC" sz="1100" dirty="0"/>
        </a:p>
      </dgm:t>
    </dgm:pt>
    <dgm:pt modelId="{43A1315A-5FB7-4A46-AEC7-A23B1AEEAA61}" type="parTrans" cxnId="{1CD33B44-B9C3-49F4-A1FB-2936D0411036}">
      <dgm:prSet/>
      <dgm:spPr/>
      <dgm:t>
        <a:bodyPr/>
        <a:lstStyle/>
        <a:p>
          <a:endParaRPr lang="es-EC"/>
        </a:p>
      </dgm:t>
    </dgm:pt>
    <dgm:pt modelId="{B51E869B-07EE-446A-932B-FA2E9C1395AE}" type="sibTrans" cxnId="{1CD33B44-B9C3-49F4-A1FB-2936D0411036}">
      <dgm:prSet/>
      <dgm:spPr/>
      <dgm:t>
        <a:bodyPr/>
        <a:lstStyle/>
        <a:p>
          <a:endParaRPr lang="es-EC"/>
        </a:p>
      </dgm:t>
    </dgm:pt>
    <dgm:pt modelId="{D8BC1884-4128-4862-892E-584F0F2F60F3}">
      <dgm:prSet phldrT="[Texto]" custT="1"/>
      <dgm:spPr/>
      <dgm:t>
        <a:bodyPr/>
        <a:lstStyle/>
        <a:p>
          <a:r>
            <a:rPr lang="es-EC" sz="1400" dirty="0" smtClean="0"/>
            <a:t>ENTREVISTA</a:t>
          </a:r>
          <a:endParaRPr lang="es-EC" sz="1400" dirty="0"/>
        </a:p>
      </dgm:t>
    </dgm:pt>
    <dgm:pt modelId="{F43FFBFB-CCA5-432F-8C5F-BD6190E91E5B}" type="parTrans" cxnId="{95447405-E028-4E42-B2A4-9C15473B62D3}">
      <dgm:prSet/>
      <dgm:spPr/>
      <dgm:t>
        <a:bodyPr/>
        <a:lstStyle/>
        <a:p>
          <a:endParaRPr lang="es-EC"/>
        </a:p>
      </dgm:t>
    </dgm:pt>
    <dgm:pt modelId="{C28AAD9D-7A13-4AFF-9424-9EC52AF52970}" type="sibTrans" cxnId="{95447405-E028-4E42-B2A4-9C15473B62D3}">
      <dgm:prSet/>
      <dgm:spPr/>
      <dgm:t>
        <a:bodyPr/>
        <a:lstStyle/>
        <a:p>
          <a:endParaRPr lang="es-EC"/>
        </a:p>
      </dgm:t>
    </dgm:pt>
    <dgm:pt modelId="{6D51AC22-1F0D-4E5F-9570-774397F7DB30}">
      <dgm:prSet phldrT="[Texto]"/>
      <dgm:spPr/>
      <dgm:t>
        <a:bodyPr/>
        <a:lstStyle/>
        <a:p>
          <a:r>
            <a:rPr lang="es-EC" b="1" dirty="0" smtClean="0"/>
            <a:t>INFORMACIÓN BASE (CRITERIOS DE EXPERTOS Y MODELO DE CÁLCULO DE TARIFA USADO POR LA SHE)</a:t>
          </a:r>
          <a:endParaRPr lang="es-EC" b="1" dirty="0"/>
        </a:p>
      </dgm:t>
    </dgm:pt>
    <dgm:pt modelId="{091C3555-2E73-4A15-84ED-C086D8EE8B43}" type="parTrans" cxnId="{D379966E-898A-48C2-ACDF-17AD1381F6C4}">
      <dgm:prSet/>
      <dgm:spPr/>
      <dgm:t>
        <a:bodyPr/>
        <a:lstStyle/>
        <a:p>
          <a:endParaRPr lang="es-EC"/>
        </a:p>
      </dgm:t>
    </dgm:pt>
    <dgm:pt modelId="{1F7C1E39-E004-477A-934D-AD417462F5E8}" type="sibTrans" cxnId="{D379966E-898A-48C2-ACDF-17AD1381F6C4}">
      <dgm:prSet/>
      <dgm:spPr/>
      <dgm:t>
        <a:bodyPr/>
        <a:lstStyle/>
        <a:p>
          <a:endParaRPr lang="es-EC"/>
        </a:p>
      </dgm:t>
    </dgm:pt>
    <dgm:pt modelId="{F275179F-E260-4D8C-9E2C-70873D3E97B0}" type="pres">
      <dgm:prSet presAssocID="{C17F641B-A0D4-42D8-ACC8-DD43FF1DDAD6}" presName="Name0" presStyleCnt="0">
        <dgm:presLayoutVars>
          <dgm:chMax val="4"/>
          <dgm:resizeHandles val="exact"/>
        </dgm:presLayoutVars>
      </dgm:prSet>
      <dgm:spPr/>
      <dgm:t>
        <a:bodyPr/>
        <a:lstStyle/>
        <a:p>
          <a:endParaRPr lang="es-EC"/>
        </a:p>
      </dgm:t>
    </dgm:pt>
    <dgm:pt modelId="{B016AF0D-64D4-41D8-A3FB-2251DC639782}" type="pres">
      <dgm:prSet presAssocID="{C17F641B-A0D4-42D8-ACC8-DD43FF1DDAD6}" presName="ellipse" presStyleLbl="trBgShp" presStyleIdx="0" presStyleCnt="1"/>
      <dgm:spPr/>
    </dgm:pt>
    <dgm:pt modelId="{BE858A4C-D2DC-4857-BF33-7AB6005098AC}" type="pres">
      <dgm:prSet presAssocID="{C17F641B-A0D4-42D8-ACC8-DD43FF1DDAD6}" presName="arrow1" presStyleLbl="fgShp" presStyleIdx="0" presStyleCnt="1"/>
      <dgm:spPr/>
    </dgm:pt>
    <dgm:pt modelId="{A099AF1A-57E6-4AD8-AFC8-13C069F99723}" type="pres">
      <dgm:prSet presAssocID="{C17F641B-A0D4-42D8-ACC8-DD43FF1DDAD6}" presName="rectangle" presStyleLbl="revTx" presStyleIdx="0" presStyleCnt="1">
        <dgm:presLayoutVars>
          <dgm:bulletEnabled val="1"/>
        </dgm:presLayoutVars>
      </dgm:prSet>
      <dgm:spPr/>
      <dgm:t>
        <a:bodyPr/>
        <a:lstStyle/>
        <a:p>
          <a:endParaRPr lang="es-EC"/>
        </a:p>
      </dgm:t>
    </dgm:pt>
    <dgm:pt modelId="{43CE9820-5814-4945-91DE-50AB1AC285EF}" type="pres">
      <dgm:prSet presAssocID="{EEEB6ADB-4EF9-445B-91E3-D11A7DF8A1F0}" presName="item1" presStyleLbl="node1" presStyleIdx="0" presStyleCnt="3" custScaleX="117826" custScaleY="110534">
        <dgm:presLayoutVars>
          <dgm:bulletEnabled val="1"/>
        </dgm:presLayoutVars>
      </dgm:prSet>
      <dgm:spPr/>
      <dgm:t>
        <a:bodyPr/>
        <a:lstStyle/>
        <a:p>
          <a:endParaRPr lang="es-EC"/>
        </a:p>
      </dgm:t>
    </dgm:pt>
    <dgm:pt modelId="{3EE4DCC9-5A1A-4275-A6B2-8C13C2858000}" type="pres">
      <dgm:prSet presAssocID="{D8BC1884-4128-4862-892E-584F0F2F60F3}" presName="item2" presStyleLbl="node1" presStyleIdx="1" presStyleCnt="3" custScaleX="117826" custScaleY="110534">
        <dgm:presLayoutVars>
          <dgm:bulletEnabled val="1"/>
        </dgm:presLayoutVars>
      </dgm:prSet>
      <dgm:spPr/>
      <dgm:t>
        <a:bodyPr/>
        <a:lstStyle/>
        <a:p>
          <a:endParaRPr lang="es-EC"/>
        </a:p>
      </dgm:t>
    </dgm:pt>
    <dgm:pt modelId="{893428D1-A03D-438E-82FB-05F21313F3B6}" type="pres">
      <dgm:prSet presAssocID="{6D51AC22-1F0D-4E5F-9570-774397F7DB30}" presName="item3" presStyleLbl="node1" presStyleIdx="2" presStyleCnt="3" custScaleX="117826" custScaleY="110534">
        <dgm:presLayoutVars>
          <dgm:bulletEnabled val="1"/>
        </dgm:presLayoutVars>
      </dgm:prSet>
      <dgm:spPr/>
      <dgm:t>
        <a:bodyPr/>
        <a:lstStyle/>
        <a:p>
          <a:endParaRPr lang="es-EC"/>
        </a:p>
      </dgm:t>
    </dgm:pt>
    <dgm:pt modelId="{70005FA6-2856-42EC-A5D1-39F0A22845E9}" type="pres">
      <dgm:prSet presAssocID="{C17F641B-A0D4-42D8-ACC8-DD43FF1DDAD6}" presName="funnel" presStyleLbl="trAlignAcc1" presStyleIdx="0" presStyleCnt="1" custScaleX="107158" custScaleY="108036" custLinFactNeighborX="15" custLinFactNeighborY="2455"/>
      <dgm:spPr/>
    </dgm:pt>
  </dgm:ptLst>
  <dgm:cxnLst>
    <dgm:cxn modelId="{A4709CF4-EA1B-4064-A5FC-E41FD2656820}" type="presOf" srcId="{C17F641B-A0D4-42D8-ACC8-DD43FF1DDAD6}" destId="{F275179F-E260-4D8C-9E2C-70873D3E97B0}" srcOrd="0" destOrd="0" presId="urn:microsoft.com/office/officeart/2005/8/layout/funnel1"/>
    <dgm:cxn modelId="{1CD33B44-B9C3-49F4-A1FB-2936D0411036}" srcId="{C17F641B-A0D4-42D8-ACC8-DD43FF1DDAD6}" destId="{EEEB6ADB-4EF9-445B-91E3-D11A7DF8A1F0}" srcOrd="1" destOrd="0" parTransId="{43A1315A-5FB7-4A46-AEC7-A23B1AEEAA61}" sibTransId="{B51E869B-07EE-446A-932B-FA2E9C1395AE}"/>
    <dgm:cxn modelId="{B6847F01-A7D9-41C8-BE90-ED4D72F87A49}" srcId="{C17F641B-A0D4-42D8-ACC8-DD43FF1DDAD6}" destId="{718BABAD-CBE1-4804-A40A-65234A67DA42}" srcOrd="0" destOrd="0" parTransId="{3D08EF83-1CF1-4115-A001-95D491ACDAC1}" sibTransId="{DB7E0A36-D4A3-4FF8-9458-4BCFC5B05CDB}"/>
    <dgm:cxn modelId="{95BFED71-9BC1-4B6F-B9BB-1AD4111DAF83}" type="presOf" srcId="{D8BC1884-4128-4862-892E-584F0F2F60F3}" destId="{43CE9820-5814-4945-91DE-50AB1AC285EF}" srcOrd="0" destOrd="0" presId="urn:microsoft.com/office/officeart/2005/8/layout/funnel1"/>
    <dgm:cxn modelId="{9235D75C-4621-4BA2-B1CE-F5C9F0A5900C}" type="presOf" srcId="{6D51AC22-1F0D-4E5F-9570-774397F7DB30}" destId="{A099AF1A-57E6-4AD8-AFC8-13C069F99723}" srcOrd="0" destOrd="0" presId="urn:microsoft.com/office/officeart/2005/8/layout/funnel1"/>
    <dgm:cxn modelId="{95447405-E028-4E42-B2A4-9C15473B62D3}" srcId="{C17F641B-A0D4-42D8-ACC8-DD43FF1DDAD6}" destId="{D8BC1884-4128-4862-892E-584F0F2F60F3}" srcOrd="2" destOrd="0" parTransId="{F43FFBFB-CCA5-432F-8C5F-BD6190E91E5B}" sibTransId="{C28AAD9D-7A13-4AFF-9424-9EC52AF52970}"/>
    <dgm:cxn modelId="{D5B21968-294C-4D5B-8390-5EE181814828}" type="presOf" srcId="{718BABAD-CBE1-4804-A40A-65234A67DA42}" destId="{893428D1-A03D-438E-82FB-05F21313F3B6}" srcOrd="0" destOrd="0" presId="urn:microsoft.com/office/officeart/2005/8/layout/funnel1"/>
    <dgm:cxn modelId="{D379966E-898A-48C2-ACDF-17AD1381F6C4}" srcId="{C17F641B-A0D4-42D8-ACC8-DD43FF1DDAD6}" destId="{6D51AC22-1F0D-4E5F-9570-774397F7DB30}" srcOrd="3" destOrd="0" parTransId="{091C3555-2E73-4A15-84ED-C086D8EE8B43}" sibTransId="{1F7C1E39-E004-477A-934D-AD417462F5E8}"/>
    <dgm:cxn modelId="{2C75E598-699A-4A50-BCDE-ED65B1007F50}" type="presOf" srcId="{EEEB6ADB-4EF9-445B-91E3-D11A7DF8A1F0}" destId="{3EE4DCC9-5A1A-4275-A6B2-8C13C2858000}" srcOrd="0" destOrd="0" presId="urn:microsoft.com/office/officeart/2005/8/layout/funnel1"/>
    <dgm:cxn modelId="{CDA691AA-C065-4FFA-8BF2-34EC6EFCB156}" type="presParOf" srcId="{F275179F-E260-4D8C-9E2C-70873D3E97B0}" destId="{B016AF0D-64D4-41D8-A3FB-2251DC639782}" srcOrd="0" destOrd="0" presId="urn:microsoft.com/office/officeart/2005/8/layout/funnel1"/>
    <dgm:cxn modelId="{3EED5DD8-D42C-4971-BC54-4903C7FA90AA}" type="presParOf" srcId="{F275179F-E260-4D8C-9E2C-70873D3E97B0}" destId="{BE858A4C-D2DC-4857-BF33-7AB6005098AC}" srcOrd="1" destOrd="0" presId="urn:microsoft.com/office/officeart/2005/8/layout/funnel1"/>
    <dgm:cxn modelId="{44DAFECF-E2F8-4E10-BD59-2E7531D0F5B2}" type="presParOf" srcId="{F275179F-E260-4D8C-9E2C-70873D3E97B0}" destId="{A099AF1A-57E6-4AD8-AFC8-13C069F99723}" srcOrd="2" destOrd="0" presId="urn:microsoft.com/office/officeart/2005/8/layout/funnel1"/>
    <dgm:cxn modelId="{7649A95F-784F-42C8-824A-4FBD814A9BB2}" type="presParOf" srcId="{F275179F-E260-4D8C-9E2C-70873D3E97B0}" destId="{43CE9820-5814-4945-91DE-50AB1AC285EF}" srcOrd="3" destOrd="0" presId="urn:microsoft.com/office/officeart/2005/8/layout/funnel1"/>
    <dgm:cxn modelId="{AAAA7828-24DC-46FB-A31A-07892E1F78C9}" type="presParOf" srcId="{F275179F-E260-4D8C-9E2C-70873D3E97B0}" destId="{3EE4DCC9-5A1A-4275-A6B2-8C13C2858000}" srcOrd="4" destOrd="0" presId="urn:microsoft.com/office/officeart/2005/8/layout/funnel1"/>
    <dgm:cxn modelId="{237EBEB5-EF41-440F-A67A-2DC347CD0DBE}" type="presParOf" srcId="{F275179F-E260-4D8C-9E2C-70873D3E97B0}" destId="{893428D1-A03D-438E-82FB-05F21313F3B6}" srcOrd="5" destOrd="0" presId="urn:microsoft.com/office/officeart/2005/8/layout/funnel1"/>
    <dgm:cxn modelId="{24928D2E-95BB-4B36-BB6D-CA793E6871AD}" type="presParOf" srcId="{F275179F-E260-4D8C-9E2C-70873D3E97B0}" destId="{70005FA6-2856-42EC-A5D1-39F0A22845E9}"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EC64D75-41B6-4C7D-A58C-02D5DDAC398B}" type="doc">
      <dgm:prSet loTypeId="urn:microsoft.com/office/officeart/2011/layout/ConvergingText" loCatId="process" qsTypeId="urn:microsoft.com/office/officeart/2005/8/quickstyle/simple1" qsCatId="simple" csTypeId="urn:microsoft.com/office/officeart/2005/8/colors/colorful1" csCatId="colorful" phldr="1"/>
      <dgm:spPr/>
      <dgm:t>
        <a:bodyPr/>
        <a:lstStyle/>
        <a:p>
          <a:endParaRPr lang="es-EC"/>
        </a:p>
      </dgm:t>
    </dgm:pt>
    <dgm:pt modelId="{C830FC84-17C1-4C09-9500-568E3A4B6E71}">
      <dgm:prSet phldrT="[Texto]" custT="1"/>
      <dgm:spPr/>
      <dgm:t>
        <a:bodyPr/>
        <a:lstStyle/>
        <a:p>
          <a:r>
            <a:rPr lang="es-EC" sz="1200" b="1" dirty="0" smtClean="0"/>
            <a:t>ANÁLISIS COMPARATIVO</a:t>
          </a:r>
          <a:endParaRPr lang="es-EC" sz="1200" b="1" dirty="0"/>
        </a:p>
      </dgm:t>
    </dgm:pt>
    <dgm:pt modelId="{4ABF365F-8F33-4DAC-83B7-41F7D2D58A4B}" type="parTrans" cxnId="{DBF471A3-852E-4A0D-A9EC-DE1C58D10029}">
      <dgm:prSet/>
      <dgm:spPr/>
      <dgm:t>
        <a:bodyPr/>
        <a:lstStyle/>
        <a:p>
          <a:endParaRPr lang="es-EC"/>
        </a:p>
      </dgm:t>
    </dgm:pt>
    <dgm:pt modelId="{76738A7F-BDA4-45C8-B2C3-694CF6F6B1BB}" type="sibTrans" cxnId="{DBF471A3-852E-4A0D-A9EC-DE1C58D10029}">
      <dgm:prSet/>
      <dgm:spPr/>
      <dgm:t>
        <a:bodyPr/>
        <a:lstStyle/>
        <a:p>
          <a:endParaRPr lang="es-EC"/>
        </a:p>
      </dgm:t>
    </dgm:pt>
    <dgm:pt modelId="{531B0532-F74F-422B-A19A-76EE066FEC54}">
      <dgm:prSet phldrT="[Texto]" custT="1"/>
      <dgm:spPr/>
      <dgm:t>
        <a:bodyPr/>
        <a:lstStyle/>
        <a:p>
          <a:r>
            <a:rPr lang="es-EC" sz="1050" dirty="0" smtClean="0"/>
            <a:t>LEY DE HIDROCARBUROS</a:t>
          </a:r>
          <a:endParaRPr lang="es-EC" sz="1050" dirty="0"/>
        </a:p>
      </dgm:t>
    </dgm:pt>
    <dgm:pt modelId="{E4BFDAB2-14EE-4D70-BCF2-020C1893F9A0}" type="parTrans" cxnId="{6A071DA0-7DC1-4431-BC4D-D5652AE84FD4}">
      <dgm:prSet/>
      <dgm:spPr/>
      <dgm:t>
        <a:bodyPr/>
        <a:lstStyle/>
        <a:p>
          <a:endParaRPr lang="es-EC"/>
        </a:p>
      </dgm:t>
    </dgm:pt>
    <dgm:pt modelId="{A228EF31-58F3-4BAA-9046-A80EC20493EF}" type="sibTrans" cxnId="{6A071DA0-7DC1-4431-BC4D-D5652AE84FD4}">
      <dgm:prSet/>
      <dgm:spPr/>
      <dgm:t>
        <a:bodyPr/>
        <a:lstStyle/>
        <a:p>
          <a:endParaRPr lang="es-EC"/>
        </a:p>
      </dgm:t>
    </dgm:pt>
    <dgm:pt modelId="{E925BFBD-931A-4396-BF3A-10B276EDE66F}">
      <dgm:prSet phldrT="[Texto]" custT="1"/>
      <dgm:spPr/>
      <dgm:t>
        <a:bodyPr/>
        <a:lstStyle/>
        <a:p>
          <a:r>
            <a:rPr lang="es-EC" sz="1000" dirty="0" smtClean="0"/>
            <a:t>CLAUSULAS DE MODALIDADES CONTRACTUALES EN ANÁLISIS</a:t>
          </a:r>
          <a:endParaRPr lang="es-EC" sz="1000" dirty="0"/>
        </a:p>
      </dgm:t>
    </dgm:pt>
    <dgm:pt modelId="{402E7571-CA0E-4724-8BDD-5C1796A50867}" type="parTrans" cxnId="{C7F853E6-DE8F-480D-A180-72A4D2D88534}">
      <dgm:prSet/>
      <dgm:spPr/>
      <dgm:t>
        <a:bodyPr/>
        <a:lstStyle/>
        <a:p>
          <a:endParaRPr lang="es-EC"/>
        </a:p>
      </dgm:t>
    </dgm:pt>
    <dgm:pt modelId="{AF64BA6F-81B4-4FB1-8607-E3191AE22ED6}" type="sibTrans" cxnId="{C7F853E6-DE8F-480D-A180-72A4D2D88534}">
      <dgm:prSet/>
      <dgm:spPr/>
      <dgm:t>
        <a:bodyPr/>
        <a:lstStyle/>
        <a:p>
          <a:endParaRPr lang="es-EC"/>
        </a:p>
      </dgm:t>
    </dgm:pt>
    <dgm:pt modelId="{F31154EE-9FCB-49B8-A0F6-79F86D290B4F}">
      <dgm:prSet phldrT="[Texto]" custT="1"/>
      <dgm:spPr/>
      <dgm:t>
        <a:bodyPr/>
        <a:lstStyle/>
        <a:p>
          <a:r>
            <a:rPr lang="es-EC" sz="1000" dirty="0" smtClean="0"/>
            <a:t>MODELOS ECONÓMICOS</a:t>
          </a:r>
          <a:endParaRPr lang="es-EC" sz="1000" dirty="0"/>
        </a:p>
      </dgm:t>
    </dgm:pt>
    <dgm:pt modelId="{C3F93EE0-4471-45DD-A01A-2BD4025FB3B1}" type="parTrans" cxnId="{012D8D82-F188-4DA1-98F2-F690F9A80080}">
      <dgm:prSet/>
      <dgm:spPr/>
      <dgm:t>
        <a:bodyPr/>
        <a:lstStyle/>
        <a:p>
          <a:endParaRPr lang="es-EC"/>
        </a:p>
      </dgm:t>
    </dgm:pt>
    <dgm:pt modelId="{B584524F-3F1F-41F0-9845-2040E8AF3EFC}" type="sibTrans" cxnId="{012D8D82-F188-4DA1-98F2-F690F9A80080}">
      <dgm:prSet/>
      <dgm:spPr/>
      <dgm:t>
        <a:bodyPr/>
        <a:lstStyle/>
        <a:p>
          <a:endParaRPr lang="es-EC"/>
        </a:p>
      </dgm:t>
    </dgm:pt>
    <dgm:pt modelId="{C3C91177-F7AF-4B5F-85CB-50A172F643B3}" type="pres">
      <dgm:prSet presAssocID="{4EC64D75-41B6-4C7D-A58C-02D5DDAC398B}" presName="Name0" presStyleCnt="0">
        <dgm:presLayoutVars>
          <dgm:chMax/>
          <dgm:chPref val="1"/>
          <dgm:dir/>
          <dgm:animOne val="branch"/>
          <dgm:animLvl val="lvl"/>
          <dgm:resizeHandles/>
        </dgm:presLayoutVars>
      </dgm:prSet>
      <dgm:spPr/>
      <dgm:t>
        <a:bodyPr/>
        <a:lstStyle/>
        <a:p>
          <a:endParaRPr lang="es-EC"/>
        </a:p>
      </dgm:t>
    </dgm:pt>
    <dgm:pt modelId="{E8C2F7A1-9E64-4E2D-8BC0-4A1AF0208D69}" type="pres">
      <dgm:prSet presAssocID="{C830FC84-17C1-4C09-9500-568E3A4B6E71}" presName="composite" presStyleCnt="0"/>
      <dgm:spPr/>
    </dgm:pt>
    <dgm:pt modelId="{60E65BE9-B88A-48A6-95F5-309952C34AF2}" type="pres">
      <dgm:prSet presAssocID="{C830FC84-17C1-4C09-9500-568E3A4B6E71}" presName="ParentAccent1" presStyleLbl="alignNode1" presStyleIdx="0" presStyleCnt="34"/>
      <dgm:spPr/>
    </dgm:pt>
    <dgm:pt modelId="{B83A1B6C-80B2-446B-9C8B-2C960B953EDC}" type="pres">
      <dgm:prSet presAssocID="{C830FC84-17C1-4C09-9500-568E3A4B6E71}" presName="ParentAccent2" presStyleLbl="alignNode1" presStyleIdx="1" presStyleCnt="34"/>
      <dgm:spPr/>
    </dgm:pt>
    <dgm:pt modelId="{73A0104D-14D5-4308-A6DF-1A130C5ECADC}" type="pres">
      <dgm:prSet presAssocID="{C830FC84-17C1-4C09-9500-568E3A4B6E71}" presName="ParentAccent3" presStyleLbl="alignNode1" presStyleIdx="2" presStyleCnt="34"/>
      <dgm:spPr/>
    </dgm:pt>
    <dgm:pt modelId="{3458A3A4-2CCF-4658-A888-0B85314B1E58}" type="pres">
      <dgm:prSet presAssocID="{C830FC84-17C1-4C09-9500-568E3A4B6E71}" presName="ParentAccent4" presStyleLbl="alignNode1" presStyleIdx="3" presStyleCnt="34"/>
      <dgm:spPr/>
    </dgm:pt>
    <dgm:pt modelId="{A7716B96-D021-41D6-9E19-9722B7930768}" type="pres">
      <dgm:prSet presAssocID="{C830FC84-17C1-4C09-9500-568E3A4B6E71}" presName="ParentAccent5" presStyleLbl="alignNode1" presStyleIdx="4" presStyleCnt="34"/>
      <dgm:spPr/>
    </dgm:pt>
    <dgm:pt modelId="{33A7E3A8-BDCB-4851-A51C-69A380BB3DBA}" type="pres">
      <dgm:prSet presAssocID="{C830FC84-17C1-4C09-9500-568E3A4B6E71}" presName="ParentAccent6" presStyleLbl="alignNode1" presStyleIdx="5" presStyleCnt="34"/>
      <dgm:spPr/>
    </dgm:pt>
    <dgm:pt modelId="{58813BA5-1325-4563-BA4D-1E738E49FC58}" type="pres">
      <dgm:prSet presAssocID="{C830FC84-17C1-4C09-9500-568E3A4B6E71}" presName="ParentAccent7" presStyleLbl="alignNode1" presStyleIdx="6" presStyleCnt="34"/>
      <dgm:spPr/>
    </dgm:pt>
    <dgm:pt modelId="{36330E24-C05A-4EFD-9875-E79CA6DB4CBF}" type="pres">
      <dgm:prSet presAssocID="{C830FC84-17C1-4C09-9500-568E3A4B6E71}" presName="ParentAccent8" presStyleLbl="alignNode1" presStyleIdx="7" presStyleCnt="34"/>
      <dgm:spPr/>
    </dgm:pt>
    <dgm:pt modelId="{019873FE-98B3-4B82-856D-5434F46ADB6A}" type="pres">
      <dgm:prSet presAssocID="{C830FC84-17C1-4C09-9500-568E3A4B6E71}" presName="ParentAccent9" presStyleLbl="alignNode1" presStyleIdx="8" presStyleCnt="34"/>
      <dgm:spPr/>
    </dgm:pt>
    <dgm:pt modelId="{DEAD88A4-B651-43E4-AF84-543561F7C6ED}" type="pres">
      <dgm:prSet presAssocID="{C830FC84-17C1-4C09-9500-568E3A4B6E71}" presName="ParentAccent10" presStyleLbl="alignNode1" presStyleIdx="9" presStyleCnt="34"/>
      <dgm:spPr/>
    </dgm:pt>
    <dgm:pt modelId="{521803D4-2828-4974-A9F7-4F20343DD761}" type="pres">
      <dgm:prSet presAssocID="{C830FC84-17C1-4C09-9500-568E3A4B6E71}" presName="Parent" presStyleLbl="alignNode1" presStyleIdx="10" presStyleCnt="34" custScaleX="141422" custScaleY="121320">
        <dgm:presLayoutVars>
          <dgm:chMax val="5"/>
          <dgm:chPref val="3"/>
          <dgm:bulletEnabled val="1"/>
        </dgm:presLayoutVars>
      </dgm:prSet>
      <dgm:spPr/>
      <dgm:t>
        <a:bodyPr/>
        <a:lstStyle/>
        <a:p>
          <a:endParaRPr lang="es-EC"/>
        </a:p>
      </dgm:t>
    </dgm:pt>
    <dgm:pt modelId="{7B805FEF-DFA9-4FDE-A26C-ED32DEB00365}" type="pres">
      <dgm:prSet presAssocID="{531B0532-F74F-422B-A19A-76EE066FEC54}" presName="Child1Accent1" presStyleLbl="alignNode1" presStyleIdx="11" presStyleCnt="34"/>
      <dgm:spPr/>
    </dgm:pt>
    <dgm:pt modelId="{A760952A-770A-4E40-B7A7-CCD245159130}" type="pres">
      <dgm:prSet presAssocID="{531B0532-F74F-422B-A19A-76EE066FEC54}" presName="Child1Accent2" presStyleLbl="alignNode1" presStyleIdx="12" presStyleCnt="34"/>
      <dgm:spPr/>
    </dgm:pt>
    <dgm:pt modelId="{30B56EC4-B971-4B17-A782-56BCD3588371}" type="pres">
      <dgm:prSet presAssocID="{531B0532-F74F-422B-A19A-76EE066FEC54}" presName="Child1Accent3" presStyleLbl="alignNode1" presStyleIdx="13" presStyleCnt="34"/>
      <dgm:spPr/>
    </dgm:pt>
    <dgm:pt modelId="{99C9712E-8DA0-45BC-BF16-9FFEA0CB2770}" type="pres">
      <dgm:prSet presAssocID="{531B0532-F74F-422B-A19A-76EE066FEC54}" presName="Child1Accent4" presStyleLbl="alignNode1" presStyleIdx="14" presStyleCnt="34"/>
      <dgm:spPr/>
    </dgm:pt>
    <dgm:pt modelId="{13E5F51B-287F-4CE9-B7FE-3E6AE30F1788}" type="pres">
      <dgm:prSet presAssocID="{531B0532-F74F-422B-A19A-76EE066FEC54}" presName="Child1Accent5" presStyleLbl="alignNode1" presStyleIdx="15" presStyleCnt="34"/>
      <dgm:spPr/>
    </dgm:pt>
    <dgm:pt modelId="{95136DB8-D286-4DB2-8F15-C07DCC1C7273}" type="pres">
      <dgm:prSet presAssocID="{531B0532-F74F-422B-A19A-76EE066FEC54}" presName="Child1Accent6" presStyleLbl="alignNode1" presStyleIdx="16" presStyleCnt="34"/>
      <dgm:spPr/>
    </dgm:pt>
    <dgm:pt modelId="{291849B8-39CC-4A43-93FD-6AE40FCA70AD}" type="pres">
      <dgm:prSet presAssocID="{531B0532-F74F-422B-A19A-76EE066FEC54}" presName="Child1Accent7" presStyleLbl="alignNode1" presStyleIdx="17" presStyleCnt="34"/>
      <dgm:spPr/>
    </dgm:pt>
    <dgm:pt modelId="{9526350A-3B6B-488C-B5B5-5A07EDD882B9}" type="pres">
      <dgm:prSet presAssocID="{531B0532-F74F-422B-A19A-76EE066FEC54}" presName="Child1Accent8" presStyleLbl="alignNode1" presStyleIdx="18" presStyleCnt="34"/>
      <dgm:spPr/>
    </dgm:pt>
    <dgm:pt modelId="{D94D00D9-F027-4B47-AF1A-FED8A5E9B57D}" type="pres">
      <dgm:prSet presAssocID="{531B0532-F74F-422B-A19A-76EE066FEC54}" presName="Child1Accent9" presStyleLbl="alignNode1" presStyleIdx="19" presStyleCnt="34"/>
      <dgm:spPr/>
    </dgm:pt>
    <dgm:pt modelId="{C7B24E03-6CD2-4BFA-9918-609DB5BCE080}" type="pres">
      <dgm:prSet presAssocID="{531B0532-F74F-422B-A19A-76EE066FEC54}" presName="Child1" presStyleLbl="revTx" presStyleIdx="0" presStyleCnt="3">
        <dgm:presLayoutVars>
          <dgm:chMax/>
          <dgm:chPref val="0"/>
          <dgm:bulletEnabled val="1"/>
        </dgm:presLayoutVars>
      </dgm:prSet>
      <dgm:spPr/>
      <dgm:t>
        <a:bodyPr/>
        <a:lstStyle/>
        <a:p>
          <a:endParaRPr lang="es-EC"/>
        </a:p>
      </dgm:t>
    </dgm:pt>
    <dgm:pt modelId="{7CD793F4-DB1C-4FEF-A689-2E26CAE878D3}" type="pres">
      <dgm:prSet presAssocID="{E925BFBD-931A-4396-BF3A-10B276EDE66F}" presName="Child2Accent1" presStyleLbl="alignNode1" presStyleIdx="20" presStyleCnt="34"/>
      <dgm:spPr/>
    </dgm:pt>
    <dgm:pt modelId="{A9742744-8C0B-4839-827A-5DB89AF28E9D}" type="pres">
      <dgm:prSet presAssocID="{E925BFBD-931A-4396-BF3A-10B276EDE66F}" presName="Child2Accent2" presStyleLbl="alignNode1" presStyleIdx="21" presStyleCnt="34"/>
      <dgm:spPr/>
    </dgm:pt>
    <dgm:pt modelId="{9F6AABAB-1344-45CB-A0D7-871B86CE96D2}" type="pres">
      <dgm:prSet presAssocID="{E925BFBD-931A-4396-BF3A-10B276EDE66F}" presName="Child2Accent3" presStyleLbl="alignNode1" presStyleIdx="22" presStyleCnt="34"/>
      <dgm:spPr/>
    </dgm:pt>
    <dgm:pt modelId="{44B801B1-74E4-42D9-B3F6-6179D6962C7A}" type="pres">
      <dgm:prSet presAssocID="{E925BFBD-931A-4396-BF3A-10B276EDE66F}" presName="Child2Accent4" presStyleLbl="alignNode1" presStyleIdx="23" presStyleCnt="34"/>
      <dgm:spPr/>
    </dgm:pt>
    <dgm:pt modelId="{5119A493-35CD-4CDA-9966-FD89166CBBFD}" type="pres">
      <dgm:prSet presAssocID="{E925BFBD-931A-4396-BF3A-10B276EDE66F}" presName="Child2Accent5" presStyleLbl="alignNode1" presStyleIdx="24" presStyleCnt="34"/>
      <dgm:spPr/>
    </dgm:pt>
    <dgm:pt modelId="{771A63BA-A324-432A-AB58-1C9839CE4E9B}" type="pres">
      <dgm:prSet presAssocID="{E925BFBD-931A-4396-BF3A-10B276EDE66F}" presName="Child2Accent6" presStyleLbl="alignNode1" presStyleIdx="25" presStyleCnt="34"/>
      <dgm:spPr/>
    </dgm:pt>
    <dgm:pt modelId="{1AEEE920-7FDA-4843-8659-B4A3C014C19C}" type="pres">
      <dgm:prSet presAssocID="{E925BFBD-931A-4396-BF3A-10B276EDE66F}" presName="Child2Accent7" presStyleLbl="alignNode1" presStyleIdx="26" presStyleCnt="34"/>
      <dgm:spPr/>
    </dgm:pt>
    <dgm:pt modelId="{52355BDA-6322-4C87-909A-89893E3FBD90}" type="pres">
      <dgm:prSet presAssocID="{E925BFBD-931A-4396-BF3A-10B276EDE66F}" presName="Child2" presStyleLbl="revTx" presStyleIdx="1" presStyleCnt="3">
        <dgm:presLayoutVars>
          <dgm:chMax/>
          <dgm:chPref val="0"/>
          <dgm:bulletEnabled val="1"/>
        </dgm:presLayoutVars>
      </dgm:prSet>
      <dgm:spPr/>
      <dgm:t>
        <a:bodyPr/>
        <a:lstStyle/>
        <a:p>
          <a:endParaRPr lang="es-EC"/>
        </a:p>
      </dgm:t>
    </dgm:pt>
    <dgm:pt modelId="{79384883-B4EF-4FE8-AEFB-938F1DB0C537}" type="pres">
      <dgm:prSet presAssocID="{F31154EE-9FCB-49B8-A0F6-79F86D290B4F}" presName="Child3Accent1" presStyleLbl="alignNode1" presStyleIdx="27" presStyleCnt="34"/>
      <dgm:spPr/>
    </dgm:pt>
    <dgm:pt modelId="{1925EA21-04FC-4338-84DA-E59DD3A838E7}" type="pres">
      <dgm:prSet presAssocID="{F31154EE-9FCB-49B8-A0F6-79F86D290B4F}" presName="Child3Accent2" presStyleLbl="alignNode1" presStyleIdx="28" presStyleCnt="34"/>
      <dgm:spPr/>
    </dgm:pt>
    <dgm:pt modelId="{A2388345-921A-4A22-B5C5-4E032290FA58}" type="pres">
      <dgm:prSet presAssocID="{F31154EE-9FCB-49B8-A0F6-79F86D290B4F}" presName="Child3Accent3" presStyleLbl="alignNode1" presStyleIdx="29" presStyleCnt="34"/>
      <dgm:spPr/>
    </dgm:pt>
    <dgm:pt modelId="{E496FDF4-FB3E-4A3C-9C9B-370CDCA839DF}" type="pres">
      <dgm:prSet presAssocID="{F31154EE-9FCB-49B8-A0F6-79F86D290B4F}" presName="Child3Accent4" presStyleLbl="alignNode1" presStyleIdx="30" presStyleCnt="34"/>
      <dgm:spPr/>
    </dgm:pt>
    <dgm:pt modelId="{481CE4A5-B5ED-4280-B80E-99481BF0B7F4}" type="pres">
      <dgm:prSet presAssocID="{F31154EE-9FCB-49B8-A0F6-79F86D290B4F}" presName="Child3Accent5" presStyleLbl="alignNode1" presStyleIdx="31" presStyleCnt="34"/>
      <dgm:spPr/>
    </dgm:pt>
    <dgm:pt modelId="{D539CD50-5CA3-4780-9018-9948EC71FB20}" type="pres">
      <dgm:prSet presAssocID="{F31154EE-9FCB-49B8-A0F6-79F86D290B4F}" presName="Child3Accent6" presStyleLbl="alignNode1" presStyleIdx="32" presStyleCnt="34"/>
      <dgm:spPr/>
    </dgm:pt>
    <dgm:pt modelId="{260F68D6-B434-4574-BF88-46845AA4474A}" type="pres">
      <dgm:prSet presAssocID="{F31154EE-9FCB-49B8-A0F6-79F86D290B4F}" presName="Child3Accent7" presStyleLbl="alignNode1" presStyleIdx="33" presStyleCnt="34"/>
      <dgm:spPr/>
    </dgm:pt>
    <dgm:pt modelId="{09ACAA7E-C0AF-4AE3-8925-DA1FB9A5E9FD}" type="pres">
      <dgm:prSet presAssocID="{F31154EE-9FCB-49B8-A0F6-79F86D290B4F}" presName="Child3" presStyleLbl="revTx" presStyleIdx="2" presStyleCnt="3">
        <dgm:presLayoutVars>
          <dgm:chMax/>
          <dgm:chPref val="0"/>
          <dgm:bulletEnabled val="1"/>
        </dgm:presLayoutVars>
      </dgm:prSet>
      <dgm:spPr/>
      <dgm:t>
        <a:bodyPr/>
        <a:lstStyle/>
        <a:p>
          <a:endParaRPr lang="es-EC"/>
        </a:p>
      </dgm:t>
    </dgm:pt>
  </dgm:ptLst>
  <dgm:cxnLst>
    <dgm:cxn modelId="{012D8D82-F188-4DA1-98F2-F690F9A80080}" srcId="{C830FC84-17C1-4C09-9500-568E3A4B6E71}" destId="{F31154EE-9FCB-49B8-A0F6-79F86D290B4F}" srcOrd="2" destOrd="0" parTransId="{C3F93EE0-4471-45DD-A01A-2BD4025FB3B1}" sibTransId="{B584524F-3F1F-41F0-9845-2040E8AF3EFC}"/>
    <dgm:cxn modelId="{886A2631-B408-4727-947A-3D6EB88A5DC3}" type="presOf" srcId="{531B0532-F74F-422B-A19A-76EE066FEC54}" destId="{C7B24E03-6CD2-4BFA-9918-609DB5BCE080}" srcOrd="0" destOrd="0" presId="urn:microsoft.com/office/officeart/2011/layout/ConvergingText"/>
    <dgm:cxn modelId="{78DC9CC9-A717-4561-BF63-B0A08439803B}" type="presOf" srcId="{4EC64D75-41B6-4C7D-A58C-02D5DDAC398B}" destId="{C3C91177-F7AF-4B5F-85CB-50A172F643B3}" srcOrd="0" destOrd="0" presId="urn:microsoft.com/office/officeart/2011/layout/ConvergingText"/>
    <dgm:cxn modelId="{3A948BD4-60D7-43A4-A89A-7BC18DD7B0FA}" type="presOf" srcId="{F31154EE-9FCB-49B8-A0F6-79F86D290B4F}" destId="{09ACAA7E-C0AF-4AE3-8925-DA1FB9A5E9FD}" srcOrd="0" destOrd="0" presId="urn:microsoft.com/office/officeart/2011/layout/ConvergingText"/>
    <dgm:cxn modelId="{6A071DA0-7DC1-4431-BC4D-D5652AE84FD4}" srcId="{C830FC84-17C1-4C09-9500-568E3A4B6E71}" destId="{531B0532-F74F-422B-A19A-76EE066FEC54}" srcOrd="0" destOrd="0" parTransId="{E4BFDAB2-14EE-4D70-BCF2-020C1893F9A0}" sibTransId="{A228EF31-58F3-4BAA-9046-A80EC20493EF}"/>
    <dgm:cxn modelId="{DBF471A3-852E-4A0D-A9EC-DE1C58D10029}" srcId="{4EC64D75-41B6-4C7D-A58C-02D5DDAC398B}" destId="{C830FC84-17C1-4C09-9500-568E3A4B6E71}" srcOrd="0" destOrd="0" parTransId="{4ABF365F-8F33-4DAC-83B7-41F7D2D58A4B}" sibTransId="{76738A7F-BDA4-45C8-B2C3-694CF6F6B1BB}"/>
    <dgm:cxn modelId="{10528A33-613E-49B6-9317-71135641BA45}" type="presOf" srcId="{E925BFBD-931A-4396-BF3A-10B276EDE66F}" destId="{52355BDA-6322-4C87-909A-89893E3FBD90}" srcOrd="0" destOrd="0" presId="urn:microsoft.com/office/officeart/2011/layout/ConvergingText"/>
    <dgm:cxn modelId="{080B053C-AE33-4F71-903F-B06E0FCC2619}" type="presOf" srcId="{C830FC84-17C1-4C09-9500-568E3A4B6E71}" destId="{521803D4-2828-4974-A9F7-4F20343DD761}" srcOrd="0" destOrd="0" presId="urn:microsoft.com/office/officeart/2011/layout/ConvergingText"/>
    <dgm:cxn modelId="{C7F853E6-DE8F-480D-A180-72A4D2D88534}" srcId="{C830FC84-17C1-4C09-9500-568E3A4B6E71}" destId="{E925BFBD-931A-4396-BF3A-10B276EDE66F}" srcOrd="1" destOrd="0" parTransId="{402E7571-CA0E-4724-8BDD-5C1796A50867}" sibTransId="{AF64BA6F-81B4-4FB1-8607-E3191AE22ED6}"/>
    <dgm:cxn modelId="{F0B3514B-BE25-4D73-9203-AF5324D818F9}" type="presParOf" srcId="{C3C91177-F7AF-4B5F-85CB-50A172F643B3}" destId="{E8C2F7A1-9E64-4E2D-8BC0-4A1AF0208D69}" srcOrd="0" destOrd="0" presId="urn:microsoft.com/office/officeart/2011/layout/ConvergingText"/>
    <dgm:cxn modelId="{5167C48F-EF17-4C62-B7B4-9A75B34ABE8C}" type="presParOf" srcId="{E8C2F7A1-9E64-4E2D-8BC0-4A1AF0208D69}" destId="{60E65BE9-B88A-48A6-95F5-309952C34AF2}" srcOrd="0" destOrd="0" presId="urn:microsoft.com/office/officeart/2011/layout/ConvergingText"/>
    <dgm:cxn modelId="{E364DDE2-8A46-46BB-895D-2A6232614EB4}" type="presParOf" srcId="{E8C2F7A1-9E64-4E2D-8BC0-4A1AF0208D69}" destId="{B83A1B6C-80B2-446B-9C8B-2C960B953EDC}" srcOrd="1" destOrd="0" presId="urn:microsoft.com/office/officeart/2011/layout/ConvergingText"/>
    <dgm:cxn modelId="{22191AB1-A681-4C7F-A7ED-5DA46C971EA4}" type="presParOf" srcId="{E8C2F7A1-9E64-4E2D-8BC0-4A1AF0208D69}" destId="{73A0104D-14D5-4308-A6DF-1A130C5ECADC}" srcOrd="2" destOrd="0" presId="urn:microsoft.com/office/officeart/2011/layout/ConvergingText"/>
    <dgm:cxn modelId="{7C95D000-536F-4144-9704-17AD72A62E0D}" type="presParOf" srcId="{E8C2F7A1-9E64-4E2D-8BC0-4A1AF0208D69}" destId="{3458A3A4-2CCF-4658-A888-0B85314B1E58}" srcOrd="3" destOrd="0" presId="urn:microsoft.com/office/officeart/2011/layout/ConvergingText"/>
    <dgm:cxn modelId="{E54C0FD3-7B92-45C3-B878-500111E94A25}" type="presParOf" srcId="{E8C2F7A1-9E64-4E2D-8BC0-4A1AF0208D69}" destId="{A7716B96-D021-41D6-9E19-9722B7930768}" srcOrd="4" destOrd="0" presId="urn:microsoft.com/office/officeart/2011/layout/ConvergingText"/>
    <dgm:cxn modelId="{FDF0FBA7-B999-4896-94C0-B1B8470021EE}" type="presParOf" srcId="{E8C2F7A1-9E64-4E2D-8BC0-4A1AF0208D69}" destId="{33A7E3A8-BDCB-4851-A51C-69A380BB3DBA}" srcOrd="5" destOrd="0" presId="urn:microsoft.com/office/officeart/2011/layout/ConvergingText"/>
    <dgm:cxn modelId="{46933386-FDC2-4BFE-9212-A5591F12B8A6}" type="presParOf" srcId="{E8C2F7A1-9E64-4E2D-8BC0-4A1AF0208D69}" destId="{58813BA5-1325-4563-BA4D-1E738E49FC58}" srcOrd="6" destOrd="0" presId="urn:microsoft.com/office/officeart/2011/layout/ConvergingText"/>
    <dgm:cxn modelId="{C22F037C-FF31-4E90-A100-B943E244E2C1}" type="presParOf" srcId="{E8C2F7A1-9E64-4E2D-8BC0-4A1AF0208D69}" destId="{36330E24-C05A-4EFD-9875-E79CA6DB4CBF}" srcOrd="7" destOrd="0" presId="urn:microsoft.com/office/officeart/2011/layout/ConvergingText"/>
    <dgm:cxn modelId="{76758E25-11B9-4384-8DE6-12CE4C6C8446}" type="presParOf" srcId="{E8C2F7A1-9E64-4E2D-8BC0-4A1AF0208D69}" destId="{019873FE-98B3-4B82-856D-5434F46ADB6A}" srcOrd="8" destOrd="0" presId="urn:microsoft.com/office/officeart/2011/layout/ConvergingText"/>
    <dgm:cxn modelId="{9E84FDC5-F5B2-4605-B455-50127303DDA0}" type="presParOf" srcId="{E8C2F7A1-9E64-4E2D-8BC0-4A1AF0208D69}" destId="{DEAD88A4-B651-43E4-AF84-543561F7C6ED}" srcOrd="9" destOrd="0" presId="urn:microsoft.com/office/officeart/2011/layout/ConvergingText"/>
    <dgm:cxn modelId="{5951FBB3-6356-42E1-B903-C938FD27F4F1}" type="presParOf" srcId="{E8C2F7A1-9E64-4E2D-8BC0-4A1AF0208D69}" destId="{521803D4-2828-4974-A9F7-4F20343DD761}" srcOrd="10" destOrd="0" presId="urn:microsoft.com/office/officeart/2011/layout/ConvergingText"/>
    <dgm:cxn modelId="{A14EAF97-F2B0-4A7D-95D9-0BA3B511A279}" type="presParOf" srcId="{E8C2F7A1-9E64-4E2D-8BC0-4A1AF0208D69}" destId="{7B805FEF-DFA9-4FDE-A26C-ED32DEB00365}" srcOrd="11" destOrd="0" presId="urn:microsoft.com/office/officeart/2011/layout/ConvergingText"/>
    <dgm:cxn modelId="{6A1F256F-3C8B-4F04-9379-59254EABB23E}" type="presParOf" srcId="{E8C2F7A1-9E64-4E2D-8BC0-4A1AF0208D69}" destId="{A760952A-770A-4E40-B7A7-CCD245159130}" srcOrd="12" destOrd="0" presId="urn:microsoft.com/office/officeart/2011/layout/ConvergingText"/>
    <dgm:cxn modelId="{87F3F32C-CFCC-4659-A324-9E67C0269837}" type="presParOf" srcId="{E8C2F7A1-9E64-4E2D-8BC0-4A1AF0208D69}" destId="{30B56EC4-B971-4B17-A782-56BCD3588371}" srcOrd="13" destOrd="0" presId="urn:microsoft.com/office/officeart/2011/layout/ConvergingText"/>
    <dgm:cxn modelId="{CBCCC645-D9E5-4156-B581-231F9777A172}" type="presParOf" srcId="{E8C2F7A1-9E64-4E2D-8BC0-4A1AF0208D69}" destId="{99C9712E-8DA0-45BC-BF16-9FFEA0CB2770}" srcOrd="14" destOrd="0" presId="urn:microsoft.com/office/officeart/2011/layout/ConvergingText"/>
    <dgm:cxn modelId="{234655AB-D547-4F12-A765-37B1E81C690F}" type="presParOf" srcId="{E8C2F7A1-9E64-4E2D-8BC0-4A1AF0208D69}" destId="{13E5F51B-287F-4CE9-B7FE-3E6AE30F1788}" srcOrd="15" destOrd="0" presId="urn:microsoft.com/office/officeart/2011/layout/ConvergingText"/>
    <dgm:cxn modelId="{0A630BC7-38BD-4234-BBBE-9C7550763E99}" type="presParOf" srcId="{E8C2F7A1-9E64-4E2D-8BC0-4A1AF0208D69}" destId="{95136DB8-D286-4DB2-8F15-C07DCC1C7273}" srcOrd="16" destOrd="0" presId="urn:microsoft.com/office/officeart/2011/layout/ConvergingText"/>
    <dgm:cxn modelId="{7FF10485-AFB5-4A96-870E-5212BD9C3A3E}" type="presParOf" srcId="{E8C2F7A1-9E64-4E2D-8BC0-4A1AF0208D69}" destId="{291849B8-39CC-4A43-93FD-6AE40FCA70AD}" srcOrd="17" destOrd="0" presId="urn:microsoft.com/office/officeart/2011/layout/ConvergingText"/>
    <dgm:cxn modelId="{F497251F-4E05-481A-9DE4-4A37C94DECBF}" type="presParOf" srcId="{E8C2F7A1-9E64-4E2D-8BC0-4A1AF0208D69}" destId="{9526350A-3B6B-488C-B5B5-5A07EDD882B9}" srcOrd="18" destOrd="0" presId="urn:microsoft.com/office/officeart/2011/layout/ConvergingText"/>
    <dgm:cxn modelId="{69C57745-5382-4712-9741-7B18CD987FF2}" type="presParOf" srcId="{E8C2F7A1-9E64-4E2D-8BC0-4A1AF0208D69}" destId="{D94D00D9-F027-4B47-AF1A-FED8A5E9B57D}" srcOrd="19" destOrd="0" presId="urn:microsoft.com/office/officeart/2011/layout/ConvergingText"/>
    <dgm:cxn modelId="{6FD28193-3E98-48F1-BE40-25750DE510B7}" type="presParOf" srcId="{E8C2F7A1-9E64-4E2D-8BC0-4A1AF0208D69}" destId="{C7B24E03-6CD2-4BFA-9918-609DB5BCE080}" srcOrd="20" destOrd="0" presId="urn:microsoft.com/office/officeart/2011/layout/ConvergingText"/>
    <dgm:cxn modelId="{97D8EB8E-C7D4-49A2-9B22-8A70979C6648}" type="presParOf" srcId="{E8C2F7A1-9E64-4E2D-8BC0-4A1AF0208D69}" destId="{7CD793F4-DB1C-4FEF-A689-2E26CAE878D3}" srcOrd="21" destOrd="0" presId="urn:microsoft.com/office/officeart/2011/layout/ConvergingText"/>
    <dgm:cxn modelId="{9FDBC062-2087-4A85-89B8-39285041EF45}" type="presParOf" srcId="{E8C2F7A1-9E64-4E2D-8BC0-4A1AF0208D69}" destId="{A9742744-8C0B-4839-827A-5DB89AF28E9D}" srcOrd="22" destOrd="0" presId="urn:microsoft.com/office/officeart/2011/layout/ConvergingText"/>
    <dgm:cxn modelId="{3D08CA19-A6B7-4618-9BF9-98BFDE19272E}" type="presParOf" srcId="{E8C2F7A1-9E64-4E2D-8BC0-4A1AF0208D69}" destId="{9F6AABAB-1344-45CB-A0D7-871B86CE96D2}" srcOrd="23" destOrd="0" presId="urn:microsoft.com/office/officeart/2011/layout/ConvergingText"/>
    <dgm:cxn modelId="{80C6B1FC-47AA-4A06-9E20-01D36AEEC260}" type="presParOf" srcId="{E8C2F7A1-9E64-4E2D-8BC0-4A1AF0208D69}" destId="{44B801B1-74E4-42D9-B3F6-6179D6962C7A}" srcOrd="24" destOrd="0" presId="urn:microsoft.com/office/officeart/2011/layout/ConvergingText"/>
    <dgm:cxn modelId="{9A6A0CEE-4504-4068-A02F-C1077C143DE8}" type="presParOf" srcId="{E8C2F7A1-9E64-4E2D-8BC0-4A1AF0208D69}" destId="{5119A493-35CD-4CDA-9966-FD89166CBBFD}" srcOrd="25" destOrd="0" presId="urn:microsoft.com/office/officeart/2011/layout/ConvergingText"/>
    <dgm:cxn modelId="{FCE9CD75-A731-4F38-8302-A13DF3E94E9C}" type="presParOf" srcId="{E8C2F7A1-9E64-4E2D-8BC0-4A1AF0208D69}" destId="{771A63BA-A324-432A-AB58-1C9839CE4E9B}" srcOrd="26" destOrd="0" presId="urn:microsoft.com/office/officeart/2011/layout/ConvergingText"/>
    <dgm:cxn modelId="{2C33229B-D8B6-4772-9B89-D4CA1190755A}" type="presParOf" srcId="{E8C2F7A1-9E64-4E2D-8BC0-4A1AF0208D69}" destId="{1AEEE920-7FDA-4843-8659-B4A3C014C19C}" srcOrd="27" destOrd="0" presId="urn:microsoft.com/office/officeart/2011/layout/ConvergingText"/>
    <dgm:cxn modelId="{ED35087B-CA97-4841-9910-3718A01D01D9}" type="presParOf" srcId="{E8C2F7A1-9E64-4E2D-8BC0-4A1AF0208D69}" destId="{52355BDA-6322-4C87-909A-89893E3FBD90}" srcOrd="28" destOrd="0" presId="urn:microsoft.com/office/officeart/2011/layout/ConvergingText"/>
    <dgm:cxn modelId="{FCEFFA97-B12F-4984-8741-2845807D2811}" type="presParOf" srcId="{E8C2F7A1-9E64-4E2D-8BC0-4A1AF0208D69}" destId="{79384883-B4EF-4FE8-AEFB-938F1DB0C537}" srcOrd="29" destOrd="0" presId="urn:microsoft.com/office/officeart/2011/layout/ConvergingText"/>
    <dgm:cxn modelId="{532855F7-B458-4DAA-AF65-D4EFBB73E68D}" type="presParOf" srcId="{E8C2F7A1-9E64-4E2D-8BC0-4A1AF0208D69}" destId="{1925EA21-04FC-4338-84DA-E59DD3A838E7}" srcOrd="30" destOrd="0" presId="urn:microsoft.com/office/officeart/2011/layout/ConvergingText"/>
    <dgm:cxn modelId="{D27DEE51-E28B-4AAF-B28C-180F8ED1EDDE}" type="presParOf" srcId="{E8C2F7A1-9E64-4E2D-8BC0-4A1AF0208D69}" destId="{A2388345-921A-4A22-B5C5-4E032290FA58}" srcOrd="31" destOrd="0" presId="urn:microsoft.com/office/officeart/2011/layout/ConvergingText"/>
    <dgm:cxn modelId="{1C48EB76-B97F-47C2-B72A-C9AB36DB9176}" type="presParOf" srcId="{E8C2F7A1-9E64-4E2D-8BC0-4A1AF0208D69}" destId="{E496FDF4-FB3E-4A3C-9C9B-370CDCA839DF}" srcOrd="32" destOrd="0" presId="urn:microsoft.com/office/officeart/2011/layout/ConvergingText"/>
    <dgm:cxn modelId="{8B2738FD-D266-42BA-AB40-1D77E931177F}" type="presParOf" srcId="{E8C2F7A1-9E64-4E2D-8BC0-4A1AF0208D69}" destId="{481CE4A5-B5ED-4280-B80E-99481BF0B7F4}" srcOrd="33" destOrd="0" presId="urn:microsoft.com/office/officeart/2011/layout/ConvergingText"/>
    <dgm:cxn modelId="{4C5E0820-5ED2-4B10-941E-48DCBD39FC82}" type="presParOf" srcId="{E8C2F7A1-9E64-4E2D-8BC0-4A1AF0208D69}" destId="{D539CD50-5CA3-4780-9018-9948EC71FB20}" srcOrd="34" destOrd="0" presId="urn:microsoft.com/office/officeart/2011/layout/ConvergingText"/>
    <dgm:cxn modelId="{E3E530E9-4290-4F04-B96A-FA3B71D59212}" type="presParOf" srcId="{E8C2F7A1-9E64-4E2D-8BC0-4A1AF0208D69}" destId="{260F68D6-B434-4574-BF88-46845AA4474A}" srcOrd="35" destOrd="0" presId="urn:microsoft.com/office/officeart/2011/layout/ConvergingText"/>
    <dgm:cxn modelId="{5CE770F6-7090-462A-BC6B-BC1B80026B8F}" type="presParOf" srcId="{E8C2F7A1-9E64-4E2D-8BC0-4A1AF0208D69}" destId="{09ACAA7E-C0AF-4AE3-8925-DA1FB9A5E9FD}" srcOrd="36"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3C7D9CD-837C-47BE-8643-04EBD3CAD9D8}"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C"/>
        </a:p>
      </dgm:t>
    </dgm:pt>
    <dgm:pt modelId="{F5FC0EA0-F1F0-426D-A6E7-66E3421C7653}">
      <dgm:prSet phldrT="[Texto]" custT="1"/>
      <dgm:spPr/>
      <dgm:t>
        <a:bodyPr/>
        <a:lstStyle/>
        <a:p>
          <a:r>
            <a:rPr lang="es-EC" sz="1400" b="1" dirty="0" smtClean="0"/>
            <a:t>SELECCIÓN DE LA MODALIDAD CONTRACTUAL ÓPTIMA</a:t>
          </a:r>
          <a:endParaRPr lang="es-EC" sz="1400" b="1" dirty="0"/>
        </a:p>
      </dgm:t>
    </dgm:pt>
    <dgm:pt modelId="{2032EE06-8E6D-4F1F-AFD2-EF124F31488A}" type="parTrans" cxnId="{EC02305F-CE2C-4659-A4D4-D372EFFBA3EC}">
      <dgm:prSet/>
      <dgm:spPr/>
      <dgm:t>
        <a:bodyPr/>
        <a:lstStyle/>
        <a:p>
          <a:endParaRPr lang="es-EC"/>
        </a:p>
      </dgm:t>
    </dgm:pt>
    <dgm:pt modelId="{6FCB2508-5517-4FF3-93FF-3F24B111C948}" type="sibTrans" cxnId="{EC02305F-CE2C-4659-A4D4-D372EFFBA3EC}">
      <dgm:prSet/>
      <dgm:spPr/>
      <dgm:t>
        <a:bodyPr/>
        <a:lstStyle/>
        <a:p>
          <a:endParaRPr lang="es-EC"/>
        </a:p>
      </dgm:t>
    </dgm:pt>
    <dgm:pt modelId="{37A76AF2-C14D-4568-9C89-890B1D57E73B}">
      <dgm:prSet phldrT="[Texto]" custT="1"/>
      <dgm:spPr/>
      <dgm:t>
        <a:bodyPr/>
        <a:lstStyle/>
        <a:p>
          <a:r>
            <a:rPr lang="es-EC" sz="1400" b="1" dirty="0" smtClean="0"/>
            <a:t>DETERMINACIÓN DE ESTRATÉGIAS MEDIANTE FODA</a:t>
          </a:r>
          <a:endParaRPr lang="es-EC" sz="1400" b="1" dirty="0"/>
        </a:p>
      </dgm:t>
    </dgm:pt>
    <dgm:pt modelId="{E43E0A6A-1191-401D-AE61-F10E40632C72}" type="parTrans" cxnId="{2B7737B4-4010-499A-AB4C-1C1914E5B6F1}">
      <dgm:prSet/>
      <dgm:spPr/>
      <dgm:t>
        <a:bodyPr/>
        <a:lstStyle/>
        <a:p>
          <a:endParaRPr lang="es-EC"/>
        </a:p>
      </dgm:t>
    </dgm:pt>
    <dgm:pt modelId="{8077CA9A-D005-446B-9884-C0FAC2D725F0}" type="sibTrans" cxnId="{2B7737B4-4010-499A-AB4C-1C1914E5B6F1}">
      <dgm:prSet/>
      <dgm:spPr/>
      <dgm:t>
        <a:bodyPr/>
        <a:lstStyle/>
        <a:p>
          <a:endParaRPr lang="es-EC"/>
        </a:p>
      </dgm:t>
    </dgm:pt>
    <dgm:pt modelId="{EAD10968-6358-438F-AD2B-11E298D378ED}" type="pres">
      <dgm:prSet presAssocID="{33C7D9CD-837C-47BE-8643-04EBD3CAD9D8}" presName="linear" presStyleCnt="0">
        <dgm:presLayoutVars>
          <dgm:dir/>
          <dgm:animLvl val="lvl"/>
          <dgm:resizeHandles val="exact"/>
        </dgm:presLayoutVars>
      </dgm:prSet>
      <dgm:spPr/>
      <dgm:t>
        <a:bodyPr/>
        <a:lstStyle/>
        <a:p>
          <a:endParaRPr lang="es-EC"/>
        </a:p>
      </dgm:t>
    </dgm:pt>
    <dgm:pt modelId="{A8824633-43FD-4F64-A813-7B89D596E051}" type="pres">
      <dgm:prSet presAssocID="{F5FC0EA0-F1F0-426D-A6E7-66E3421C7653}" presName="parentLin" presStyleCnt="0"/>
      <dgm:spPr/>
    </dgm:pt>
    <dgm:pt modelId="{1D31BCE5-3A4A-4475-8997-B6209CC2ACEA}" type="pres">
      <dgm:prSet presAssocID="{F5FC0EA0-F1F0-426D-A6E7-66E3421C7653}" presName="parentLeftMargin" presStyleLbl="node1" presStyleIdx="0" presStyleCnt="2"/>
      <dgm:spPr/>
      <dgm:t>
        <a:bodyPr/>
        <a:lstStyle/>
        <a:p>
          <a:endParaRPr lang="es-EC"/>
        </a:p>
      </dgm:t>
    </dgm:pt>
    <dgm:pt modelId="{428A2781-7EF1-41A4-BE38-B0EB41C841F1}" type="pres">
      <dgm:prSet presAssocID="{F5FC0EA0-F1F0-426D-A6E7-66E3421C7653}" presName="parentText" presStyleLbl="node1" presStyleIdx="0" presStyleCnt="2" custScaleX="132495" custScaleY="167039">
        <dgm:presLayoutVars>
          <dgm:chMax val="0"/>
          <dgm:bulletEnabled val="1"/>
        </dgm:presLayoutVars>
      </dgm:prSet>
      <dgm:spPr/>
      <dgm:t>
        <a:bodyPr/>
        <a:lstStyle/>
        <a:p>
          <a:endParaRPr lang="es-EC"/>
        </a:p>
      </dgm:t>
    </dgm:pt>
    <dgm:pt modelId="{B839A79B-E29C-49E5-B9DA-AFA764868433}" type="pres">
      <dgm:prSet presAssocID="{F5FC0EA0-F1F0-426D-A6E7-66E3421C7653}" presName="negativeSpace" presStyleCnt="0"/>
      <dgm:spPr/>
    </dgm:pt>
    <dgm:pt modelId="{0D81C771-B346-4355-9C74-53A2358BC0CE}" type="pres">
      <dgm:prSet presAssocID="{F5FC0EA0-F1F0-426D-A6E7-66E3421C7653}" presName="childText" presStyleLbl="conFgAcc1" presStyleIdx="0" presStyleCnt="2">
        <dgm:presLayoutVars>
          <dgm:bulletEnabled val="1"/>
        </dgm:presLayoutVars>
      </dgm:prSet>
      <dgm:spPr/>
    </dgm:pt>
    <dgm:pt modelId="{4AF94D83-BA7E-46CE-B58B-33B7245FC47D}" type="pres">
      <dgm:prSet presAssocID="{6FCB2508-5517-4FF3-93FF-3F24B111C948}" presName="spaceBetweenRectangles" presStyleCnt="0"/>
      <dgm:spPr/>
    </dgm:pt>
    <dgm:pt modelId="{A984020B-E9B7-4A76-9C89-4A67AAA35242}" type="pres">
      <dgm:prSet presAssocID="{37A76AF2-C14D-4568-9C89-890B1D57E73B}" presName="parentLin" presStyleCnt="0"/>
      <dgm:spPr/>
    </dgm:pt>
    <dgm:pt modelId="{BBC9186B-E5C2-4238-9AC3-200027646039}" type="pres">
      <dgm:prSet presAssocID="{37A76AF2-C14D-4568-9C89-890B1D57E73B}" presName="parentLeftMargin" presStyleLbl="node1" presStyleIdx="0" presStyleCnt="2"/>
      <dgm:spPr/>
      <dgm:t>
        <a:bodyPr/>
        <a:lstStyle/>
        <a:p>
          <a:endParaRPr lang="es-EC"/>
        </a:p>
      </dgm:t>
    </dgm:pt>
    <dgm:pt modelId="{8D052AE8-428B-47D5-B39B-9C6C6067A38C}" type="pres">
      <dgm:prSet presAssocID="{37A76AF2-C14D-4568-9C89-890B1D57E73B}" presName="parentText" presStyleLbl="node1" presStyleIdx="1" presStyleCnt="2" custScaleX="132495" custScaleY="167039">
        <dgm:presLayoutVars>
          <dgm:chMax val="0"/>
          <dgm:bulletEnabled val="1"/>
        </dgm:presLayoutVars>
      </dgm:prSet>
      <dgm:spPr/>
      <dgm:t>
        <a:bodyPr/>
        <a:lstStyle/>
        <a:p>
          <a:endParaRPr lang="es-EC"/>
        </a:p>
      </dgm:t>
    </dgm:pt>
    <dgm:pt modelId="{1CB94196-6EAF-4080-8B6D-1E48621FD2DC}" type="pres">
      <dgm:prSet presAssocID="{37A76AF2-C14D-4568-9C89-890B1D57E73B}" presName="negativeSpace" presStyleCnt="0"/>
      <dgm:spPr/>
    </dgm:pt>
    <dgm:pt modelId="{0B58BB86-AFD9-4C4B-B62F-0DB902544659}" type="pres">
      <dgm:prSet presAssocID="{37A76AF2-C14D-4568-9C89-890B1D57E73B}" presName="childText" presStyleLbl="conFgAcc1" presStyleIdx="1" presStyleCnt="2">
        <dgm:presLayoutVars>
          <dgm:bulletEnabled val="1"/>
        </dgm:presLayoutVars>
      </dgm:prSet>
      <dgm:spPr/>
    </dgm:pt>
  </dgm:ptLst>
  <dgm:cxnLst>
    <dgm:cxn modelId="{05CE54FD-2DAF-4E1C-B0D1-6F3CCBBAB17D}" type="presOf" srcId="{33C7D9CD-837C-47BE-8643-04EBD3CAD9D8}" destId="{EAD10968-6358-438F-AD2B-11E298D378ED}" srcOrd="0" destOrd="0" presId="urn:microsoft.com/office/officeart/2005/8/layout/list1"/>
    <dgm:cxn modelId="{C05A55CA-DFD5-4D24-839D-3E9EE181B753}" type="presOf" srcId="{37A76AF2-C14D-4568-9C89-890B1D57E73B}" destId="{8D052AE8-428B-47D5-B39B-9C6C6067A38C}" srcOrd="1" destOrd="0" presId="urn:microsoft.com/office/officeart/2005/8/layout/list1"/>
    <dgm:cxn modelId="{69FE0CEB-AAC8-491D-A9E2-BADC24B4FD2D}" type="presOf" srcId="{F5FC0EA0-F1F0-426D-A6E7-66E3421C7653}" destId="{1D31BCE5-3A4A-4475-8997-B6209CC2ACEA}" srcOrd="0" destOrd="0" presId="urn:microsoft.com/office/officeart/2005/8/layout/list1"/>
    <dgm:cxn modelId="{FC265202-9501-4039-B28D-DC060700A1DD}" type="presOf" srcId="{37A76AF2-C14D-4568-9C89-890B1D57E73B}" destId="{BBC9186B-E5C2-4238-9AC3-200027646039}" srcOrd="0" destOrd="0" presId="urn:microsoft.com/office/officeart/2005/8/layout/list1"/>
    <dgm:cxn modelId="{EC02305F-CE2C-4659-A4D4-D372EFFBA3EC}" srcId="{33C7D9CD-837C-47BE-8643-04EBD3CAD9D8}" destId="{F5FC0EA0-F1F0-426D-A6E7-66E3421C7653}" srcOrd="0" destOrd="0" parTransId="{2032EE06-8E6D-4F1F-AFD2-EF124F31488A}" sibTransId="{6FCB2508-5517-4FF3-93FF-3F24B111C948}"/>
    <dgm:cxn modelId="{47962E2B-A7A7-4333-AB06-3AD4A5A63542}" type="presOf" srcId="{F5FC0EA0-F1F0-426D-A6E7-66E3421C7653}" destId="{428A2781-7EF1-41A4-BE38-B0EB41C841F1}" srcOrd="1" destOrd="0" presId="urn:microsoft.com/office/officeart/2005/8/layout/list1"/>
    <dgm:cxn modelId="{2B7737B4-4010-499A-AB4C-1C1914E5B6F1}" srcId="{33C7D9CD-837C-47BE-8643-04EBD3CAD9D8}" destId="{37A76AF2-C14D-4568-9C89-890B1D57E73B}" srcOrd="1" destOrd="0" parTransId="{E43E0A6A-1191-401D-AE61-F10E40632C72}" sibTransId="{8077CA9A-D005-446B-9884-C0FAC2D725F0}"/>
    <dgm:cxn modelId="{AE471482-20DD-4036-BE5D-CA2A9FEB5843}" type="presParOf" srcId="{EAD10968-6358-438F-AD2B-11E298D378ED}" destId="{A8824633-43FD-4F64-A813-7B89D596E051}" srcOrd="0" destOrd="0" presId="urn:microsoft.com/office/officeart/2005/8/layout/list1"/>
    <dgm:cxn modelId="{51649D79-A3D6-470A-B4B6-7490B551AB73}" type="presParOf" srcId="{A8824633-43FD-4F64-A813-7B89D596E051}" destId="{1D31BCE5-3A4A-4475-8997-B6209CC2ACEA}" srcOrd="0" destOrd="0" presId="urn:microsoft.com/office/officeart/2005/8/layout/list1"/>
    <dgm:cxn modelId="{B3ABE3F2-1D74-44B6-A24C-90B3EAC596EB}" type="presParOf" srcId="{A8824633-43FD-4F64-A813-7B89D596E051}" destId="{428A2781-7EF1-41A4-BE38-B0EB41C841F1}" srcOrd="1" destOrd="0" presId="urn:microsoft.com/office/officeart/2005/8/layout/list1"/>
    <dgm:cxn modelId="{55358D9A-7946-4B50-B2D3-4EA7151A6C2B}" type="presParOf" srcId="{EAD10968-6358-438F-AD2B-11E298D378ED}" destId="{B839A79B-E29C-49E5-B9DA-AFA764868433}" srcOrd="1" destOrd="0" presId="urn:microsoft.com/office/officeart/2005/8/layout/list1"/>
    <dgm:cxn modelId="{4DB6B456-DFE5-4B35-9E5B-41E396AC899F}" type="presParOf" srcId="{EAD10968-6358-438F-AD2B-11E298D378ED}" destId="{0D81C771-B346-4355-9C74-53A2358BC0CE}" srcOrd="2" destOrd="0" presId="urn:microsoft.com/office/officeart/2005/8/layout/list1"/>
    <dgm:cxn modelId="{63F60DF6-ABF9-474B-8F90-636379876E50}" type="presParOf" srcId="{EAD10968-6358-438F-AD2B-11E298D378ED}" destId="{4AF94D83-BA7E-46CE-B58B-33B7245FC47D}" srcOrd="3" destOrd="0" presId="urn:microsoft.com/office/officeart/2005/8/layout/list1"/>
    <dgm:cxn modelId="{5754FB9C-1E06-46BF-B4C3-D53AAC021DE8}" type="presParOf" srcId="{EAD10968-6358-438F-AD2B-11E298D378ED}" destId="{A984020B-E9B7-4A76-9C89-4A67AAA35242}" srcOrd="4" destOrd="0" presId="urn:microsoft.com/office/officeart/2005/8/layout/list1"/>
    <dgm:cxn modelId="{C10DB89E-7562-44EC-9D6F-4009706F3077}" type="presParOf" srcId="{A984020B-E9B7-4A76-9C89-4A67AAA35242}" destId="{BBC9186B-E5C2-4238-9AC3-200027646039}" srcOrd="0" destOrd="0" presId="urn:microsoft.com/office/officeart/2005/8/layout/list1"/>
    <dgm:cxn modelId="{61417676-1613-4453-B1CF-C2FD5F926468}" type="presParOf" srcId="{A984020B-E9B7-4A76-9C89-4A67AAA35242}" destId="{8D052AE8-428B-47D5-B39B-9C6C6067A38C}" srcOrd="1" destOrd="0" presId="urn:microsoft.com/office/officeart/2005/8/layout/list1"/>
    <dgm:cxn modelId="{E4310405-FB16-4654-9D12-2F3EFA165B1C}" type="presParOf" srcId="{EAD10968-6358-438F-AD2B-11E298D378ED}" destId="{1CB94196-6EAF-4080-8B6D-1E48621FD2DC}" srcOrd="5" destOrd="0" presId="urn:microsoft.com/office/officeart/2005/8/layout/list1"/>
    <dgm:cxn modelId="{405398B2-3969-4F68-9013-DD6115205C8B}" type="presParOf" srcId="{EAD10968-6358-438F-AD2B-11E298D378ED}" destId="{0B58BB86-AFD9-4C4B-B62F-0DB902544659}" srcOrd="6"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B2BE91D-99E6-496C-8C12-F2743F819436}" type="doc">
      <dgm:prSet loTypeId="urn:microsoft.com/office/officeart/2005/8/layout/chevron2" loCatId="process" qsTypeId="urn:microsoft.com/office/officeart/2005/8/quickstyle/3d1" qsCatId="3D" csTypeId="urn:microsoft.com/office/officeart/2005/8/colors/colorful2" csCatId="colorful" phldr="1"/>
      <dgm:spPr/>
      <dgm:t>
        <a:bodyPr/>
        <a:lstStyle/>
        <a:p>
          <a:endParaRPr lang="es-EC"/>
        </a:p>
      </dgm:t>
    </dgm:pt>
    <dgm:pt modelId="{C5EF0ECE-B870-416F-A56F-7DAA7B22CF57}">
      <dgm:prSet phldrT="[Texto]"/>
      <dgm:spPr/>
      <dgm:t>
        <a:bodyPr/>
        <a:lstStyle/>
        <a:p>
          <a:r>
            <a:rPr lang="es-EC" dirty="0" smtClean="0"/>
            <a:t>1971</a:t>
          </a:r>
          <a:endParaRPr lang="es-EC" dirty="0"/>
        </a:p>
      </dgm:t>
    </dgm:pt>
    <dgm:pt modelId="{E471D209-4FB1-45C7-A41B-35510400E345}" type="parTrans" cxnId="{6FEEF1CE-2DDA-48B4-BD79-AC529F05508A}">
      <dgm:prSet/>
      <dgm:spPr/>
      <dgm:t>
        <a:bodyPr/>
        <a:lstStyle/>
        <a:p>
          <a:endParaRPr lang="es-EC"/>
        </a:p>
      </dgm:t>
    </dgm:pt>
    <dgm:pt modelId="{D7565549-C196-4C6C-9317-DADD857CCCBF}" type="sibTrans" cxnId="{6FEEF1CE-2DDA-48B4-BD79-AC529F05508A}">
      <dgm:prSet/>
      <dgm:spPr/>
      <dgm:t>
        <a:bodyPr/>
        <a:lstStyle/>
        <a:p>
          <a:endParaRPr lang="es-EC"/>
        </a:p>
      </dgm:t>
    </dgm:pt>
    <dgm:pt modelId="{D4A019F1-742C-4884-BF33-17CF7193192F}">
      <dgm:prSet phldrT="[Texto]" custT="1"/>
      <dgm:spPr/>
      <dgm:t>
        <a:bodyPr/>
        <a:lstStyle/>
        <a:p>
          <a:r>
            <a:rPr lang="es-EC" sz="1400" dirty="0" smtClean="0"/>
            <a:t>1 de Octubre el gobierno promulgó la Ley de Hidrocarburos que derogó la Ley del Petróleo de octubre de 1937. </a:t>
          </a:r>
          <a:endParaRPr lang="es-EC" sz="1400" dirty="0"/>
        </a:p>
      </dgm:t>
    </dgm:pt>
    <dgm:pt modelId="{DB1043A5-66E5-44C1-BE17-9DA875EDB30C}" type="parTrans" cxnId="{CB14056B-5DFD-417B-9CB2-A2F36E543716}">
      <dgm:prSet/>
      <dgm:spPr/>
      <dgm:t>
        <a:bodyPr/>
        <a:lstStyle/>
        <a:p>
          <a:endParaRPr lang="es-EC"/>
        </a:p>
      </dgm:t>
    </dgm:pt>
    <dgm:pt modelId="{2C69088F-329B-4A22-A8CA-FCC962BB0F69}" type="sibTrans" cxnId="{CB14056B-5DFD-417B-9CB2-A2F36E543716}">
      <dgm:prSet/>
      <dgm:spPr/>
      <dgm:t>
        <a:bodyPr/>
        <a:lstStyle/>
        <a:p>
          <a:endParaRPr lang="es-EC"/>
        </a:p>
      </dgm:t>
    </dgm:pt>
    <dgm:pt modelId="{F5EDB226-CF13-4D30-8C77-43ABB0D73C24}">
      <dgm:prSet phldrT="[Texto]" custT="1"/>
      <dgm:spPr/>
      <dgm:t>
        <a:bodyPr/>
        <a:lstStyle/>
        <a:p>
          <a:r>
            <a:rPr lang="es-EC" sz="1400" dirty="0" smtClean="0"/>
            <a:t>El estado explorará y explotará los yacimientos de hidrocarburos en forma directa, creación de la CORPORACIÓN ESTATAL PETROLERA ECUATORIANA, CEPE.</a:t>
          </a:r>
          <a:endParaRPr lang="es-EC" sz="1400" dirty="0"/>
        </a:p>
      </dgm:t>
    </dgm:pt>
    <dgm:pt modelId="{0E36CE18-E4D7-4239-AF1F-ACFCAF6037B7}" type="parTrans" cxnId="{23831B4A-B016-421B-BCF5-EC172DF3C6C7}">
      <dgm:prSet/>
      <dgm:spPr/>
      <dgm:t>
        <a:bodyPr/>
        <a:lstStyle/>
        <a:p>
          <a:endParaRPr lang="es-EC"/>
        </a:p>
      </dgm:t>
    </dgm:pt>
    <dgm:pt modelId="{A86BB727-C713-4C58-9C5C-28315BD5F859}" type="sibTrans" cxnId="{23831B4A-B016-421B-BCF5-EC172DF3C6C7}">
      <dgm:prSet/>
      <dgm:spPr/>
      <dgm:t>
        <a:bodyPr/>
        <a:lstStyle/>
        <a:p>
          <a:endParaRPr lang="es-EC"/>
        </a:p>
      </dgm:t>
    </dgm:pt>
    <dgm:pt modelId="{E78DB7F1-73F4-41EA-9499-30C5CF4EA873}">
      <dgm:prSet phldrT="[Texto]"/>
      <dgm:spPr/>
      <dgm:t>
        <a:bodyPr/>
        <a:lstStyle/>
        <a:p>
          <a:r>
            <a:rPr lang="es-EC" dirty="0" smtClean="0"/>
            <a:t>1973</a:t>
          </a:r>
          <a:endParaRPr lang="es-EC" dirty="0"/>
        </a:p>
      </dgm:t>
    </dgm:pt>
    <dgm:pt modelId="{23D5A0FD-A940-4637-A6E4-631CB6D55C20}" type="parTrans" cxnId="{E74BDBAF-321B-4D25-A0C2-2AD83E5100A5}">
      <dgm:prSet/>
      <dgm:spPr/>
      <dgm:t>
        <a:bodyPr/>
        <a:lstStyle/>
        <a:p>
          <a:endParaRPr lang="es-EC"/>
        </a:p>
      </dgm:t>
    </dgm:pt>
    <dgm:pt modelId="{5F967C94-2983-4F56-88E4-52E36EDCF179}" type="sibTrans" cxnId="{E74BDBAF-321B-4D25-A0C2-2AD83E5100A5}">
      <dgm:prSet/>
      <dgm:spPr/>
      <dgm:t>
        <a:bodyPr/>
        <a:lstStyle/>
        <a:p>
          <a:endParaRPr lang="es-EC"/>
        </a:p>
      </dgm:t>
    </dgm:pt>
    <dgm:pt modelId="{73111F30-1DD3-4D20-A2A0-BC0DB43944EE}">
      <dgm:prSet phldrT="[Texto]"/>
      <dgm:spPr/>
      <dgm:t>
        <a:bodyPr/>
        <a:lstStyle/>
        <a:p>
          <a:r>
            <a:rPr lang="es-EC" dirty="0" smtClean="0"/>
            <a:t>Creación de CONTRATO TIPO primer documento con estipulaciones fundamentales sobre CONTRATACIÓN PETROLERA.</a:t>
          </a:r>
          <a:endParaRPr lang="es-EC" dirty="0"/>
        </a:p>
      </dgm:t>
    </dgm:pt>
    <dgm:pt modelId="{3C1BA4B2-9465-425C-898B-8EC952164105}" type="parTrans" cxnId="{0E76E66D-780B-4801-B65E-9CBAF405AD5A}">
      <dgm:prSet/>
      <dgm:spPr/>
      <dgm:t>
        <a:bodyPr/>
        <a:lstStyle/>
        <a:p>
          <a:endParaRPr lang="es-EC"/>
        </a:p>
      </dgm:t>
    </dgm:pt>
    <dgm:pt modelId="{9454E514-5EA1-489B-B1E7-F39D4942C8A5}" type="sibTrans" cxnId="{0E76E66D-780B-4801-B65E-9CBAF405AD5A}">
      <dgm:prSet/>
      <dgm:spPr/>
      <dgm:t>
        <a:bodyPr/>
        <a:lstStyle/>
        <a:p>
          <a:endParaRPr lang="es-EC"/>
        </a:p>
      </dgm:t>
    </dgm:pt>
    <dgm:pt modelId="{47AB2303-0D70-44AD-99D9-E23F960A443E}">
      <dgm:prSet phldrT="[Texto]"/>
      <dgm:spPr/>
      <dgm:t>
        <a:bodyPr/>
        <a:lstStyle/>
        <a:p>
          <a:r>
            <a:rPr lang="es-EC" dirty="0" smtClean="0"/>
            <a:t>2010</a:t>
          </a:r>
          <a:endParaRPr lang="es-EC" dirty="0"/>
        </a:p>
      </dgm:t>
    </dgm:pt>
    <dgm:pt modelId="{77C667FD-DC86-42DF-9DA3-3D5F8F26541F}" type="parTrans" cxnId="{355F0D95-7F4A-4B27-AA69-94446FA05E31}">
      <dgm:prSet/>
      <dgm:spPr/>
      <dgm:t>
        <a:bodyPr/>
        <a:lstStyle/>
        <a:p>
          <a:endParaRPr lang="es-EC"/>
        </a:p>
      </dgm:t>
    </dgm:pt>
    <dgm:pt modelId="{8525EAF6-B17C-49D4-9BF9-15ABB08F5728}" type="sibTrans" cxnId="{355F0D95-7F4A-4B27-AA69-94446FA05E31}">
      <dgm:prSet/>
      <dgm:spPr/>
      <dgm:t>
        <a:bodyPr/>
        <a:lstStyle/>
        <a:p>
          <a:endParaRPr lang="es-EC"/>
        </a:p>
      </dgm:t>
    </dgm:pt>
    <dgm:pt modelId="{4A1B7E58-25C9-4600-AB1C-919E09DCE9DC}">
      <dgm:prSet phldrT="[Texto]"/>
      <dgm:spPr/>
      <dgm:t>
        <a:bodyPr/>
        <a:lstStyle/>
        <a:p>
          <a:r>
            <a:rPr lang="es-EC" dirty="0" smtClean="0"/>
            <a:t>Reforma a la Ley de Hidrocarburos aprobada por la Asamblea Nacional el 27 de julio.</a:t>
          </a:r>
          <a:endParaRPr lang="es-EC" dirty="0"/>
        </a:p>
      </dgm:t>
    </dgm:pt>
    <dgm:pt modelId="{A7BE0B8A-5B7F-4589-8BF1-073FEE2C0305}" type="parTrans" cxnId="{CE35E9B7-2147-4C55-AF57-ECAC47CFB7D1}">
      <dgm:prSet/>
      <dgm:spPr/>
      <dgm:t>
        <a:bodyPr/>
        <a:lstStyle/>
        <a:p>
          <a:endParaRPr lang="es-EC"/>
        </a:p>
      </dgm:t>
    </dgm:pt>
    <dgm:pt modelId="{AE60E567-AD12-4E01-95F3-F287CDC5F2EC}" type="sibTrans" cxnId="{CE35E9B7-2147-4C55-AF57-ECAC47CFB7D1}">
      <dgm:prSet/>
      <dgm:spPr/>
      <dgm:t>
        <a:bodyPr/>
        <a:lstStyle/>
        <a:p>
          <a:endParaRPr lang="es-EC"/>
        </a:p>
      </dgm:t>
    </dgm:pt>
    <dgm:pt modelId="{B5CD80D8-5D22-4826-B3CF-BD566AF651D4}">
      <dgm:prSet phldrT="[Texto]"/>
      <dgm:spPr/>
      <dgm:t>
        <a:bodyPr/>
        <a:lstStyle/>
        <a:p>
          <a:r>
            <a:rPr lang="es-EC" dirty="0" smtClean="0"/>
            <a:t>Se crea la Secretaría de Hidrocarburos (SHE) mediante el Art. 6-A de la Ley Reformatoria a la Ley de Hidrocarburos.</a:t>
          </a:r>
          <a:endParaRPr lang="es-EC" dirty="0"/>
        </a:p>
      </dgm:t>
    </dgm:pt>
    <dgm:pt modelId="{F021BFE9-04DE-4A2D-BCE5-156A48B6EFDA}" type="parTrans" cxnId="{40E3C3AA-9335-4DB3-B671-90BBA97065DC}">
      <dgm:prSet/>
      <dgm:spPr/>
      <dgm:t>
        <a:bodyPr/>
        <a:lstStyle/>
        <a:p>
          <a:endParaRPr lang="es-EC"/>
        </a:p>
      </dgm:t>
    </dgm:pt>
    <dgm:pt modelId="{66A2408C-613A-43AA-93B8-F33FF965BB9D}" type="sibTrans" cxnId="{40E3C3AA-9335-4DB3-B671-90BBA97065DC}">
      <dgm:prSet/>
      <dgm:spPr/>
      <dgm:t>
        <a:bodyPr/>
        <a:lstStyle/>
        <a:p>
          <a:endParaRPr lang="es-EC"/>
        </a:p>
      </dgm:t>
    </dgm:pt>
    <dgm:pt modelId="{C366D322-0C0C-41F6-877D-3551DF132622}" type="pres">
      <dgm:prSet presAssocID="{6B2BE91D-99E6-496C-8C12-F2743F819436}" presName="linearFlow" presStyleCnt="0">
        <dgm:presLayoutVars>
          <dgm:dir/>
          <dgm:animLvl val="lvl"/>
          <dgm:resizeHandles val="exact"/>
        </dgm:presLayoutVars>
      </dgm:prSet>
      <dgm:spPr/>
      <dgm:t>
        <a:bodyPr/>
        <a:lstStyle/>
        <a:p>
          <a:endParaRPr lang="es-EC"/>
        </a:p>
      </dgm:t>
    </dgm:pt>
    <dgm:pt modelId="{C46B9116-E0D0-4ED1-8A32-FD38B19833E3}" type="pres">
      <dgm:prSet presAssocID="{C5EF0ECE-B870-416F-A56F-7DAA7B22CF57}" presName="composite" presStyleCnt="0"/>
      <dgm:spPr/>
    </dgm:pt>
    <dgm:pt modelId="{EF8403B3-B886-4E0C-9357-777F45C8509F}" type="pres">
      <dgm:prSet presAssocID="{C5EF0ECE-B870-416F-A56F-7DAA7B22CF57}" presName="parentText" presStyleLbl="alignNode1" presStyleIdx="0" presStyleCnt="3">
        <dgm:presLayoutVars>
          <dgm:chMax val="1"/>
          <dgm:bulletEnabled val="1"/>
        </dgm:presLayoutVars>
      </dgm:prSet>
      <dgm:spPr/>
      <dgm:t>
        <a:bodyPr/>
        <a:lstStyle/>
        <a:p>
          <a:endParaRPr lang="es-EC"/>
        </a:p>
      </dgm:t>
    </dgm:pt>
    <dgm:pt modelId="{57F5C2DA-A5C7-4FA0-848D-7D5C7031F08E}" type="pres">
      <dgm:prSet presAssocID="{C5EF0ECE-B870-416F-A56F-7DAA7B22CF57}" presName="descendantText" presStyleLbl="alignAcc1" presStyleIdx="0" presStyleCnt="3">
        <dgm:presLayoutVars>
          <dgm:bulletEnabled val="1"/>
        </dgm:presLayoutVars>
      </dgm:prSet>
      <dgm:spPr/>
      <dgm:t>
        <a:bodyPr/>
        <a:lstStyle/>
        <a:p>
          <a:endParaRPr lang="es-EC"/>
        </a:p>
      </dgm:t>
    </dgm:pt>
    <dgm:pt modelId="{FE5E09BD-D64B-4C56-A29E-1BE38991E47C}" type="pres">
      <dgm:prSet presAssocID="{D7565549-C196-4C6C-9317-DADD857CCCBF}" presName="sp" presStyleCnt="0"/>
      <dgm:spPr/>
    </dgm:pt>
    <dgm:pt modelId="{BA496925-0BD3-47BE-BA26-FE80E72D403E}" type="pres">
      <dgm:prSet presAssocID="{E78DB7F1-73F4-41EA-9499-30C5CF4EA873}" presName="composite" presStyleCnt="0"/>
      <dgm:spPr/>
    </dgm:pt>
    <dgm:pt modelId="{2B970267-8D9E-4C3B-98CC-F4D3C6C0543E}" type="pres">
      <dgm:prSet presAssocID="{E78DB7F1-73F4-41EA-9499-30C5CF4EA873}" presName="parentText" presStyleLbl="alignNode1" presStyleIdx="1" presStyleCnt="3">
        <dgm:presLayoutVars>
          <dgm:chMax val="1"/>
          <dgm:bulletEnabled val="1"/>
        </dgm:presLayoutVars>
      </dgm:prSet>
      <dgm:spPr/>
      <dgm:t>
        <a:bodyPr/>
        <a:lstStyle/>
        <a:p>
          <a:endParaRPr lang="es-EC"/>
        </a:p>
      </dgm:t>
    </dgm:pt>
    <dgm:pt modelId="{7370EFB2-0ABD-4446-A8E7-AAEC568FEEB5}" type="pres">
      <dgm:prSet presAssocID="{E78DB7F1-73F4-41EA-9499-30C5CF4EA873}" presName="descendantText" presStyleLbl="alignAcc1" presStyleIdx="1" presStyleCnt="3">
        <dgm:presLayoutVars>
          <dgm:bulletEnabled val="1"/>
        </dgm:presLayoutVars>
      </dgm:prSet>
      <dgm:spPr/>
      <dgm:t>
        <a:bodyPr/>
        <a:lstStyle/>
        <a:p>
          <a:endParaRPr lang="es-EC"/>
        </a:p>
      </dgm:t>
    </dgm:pt>
    <dgm:pt modelId="{35315831-5CBA-4205-B36F-EBCE40F8114B}" type="pres">
      <dgm:prSet presAssocID="{5F967C94-2983-4F56-88E4-52E36EDCF179}" presName="sp" presStyleCnt="0"/>
      <dgm:spPr/>
    </dgm:pt>
    <dgm:pt modelId="{DE92B566-B5FD-4A75-A2C8-9AD785654324}" type="pres">
      <dgm:prSet presAssocID="{47AB2303-0D70-44AD-99D9-E23F960A443E}" presName="composite" presStyleCnt="0"/>
      <dgm:spPr/>
    </dgm:pt>
    <dgm:pt modelId="{D8C2FBB4-CA91-4EBE-A784-4BCAB5DFA593}" type="pres">
      <dgm:prSet presAssocID="{47AB2303-0D70-44AD-99D9-E23F960A443E}" presName="parentText" presStyleLbl="alignNode1" presStyleIdx="2" presStyleCnt="3">
        <dgm:presLayoutVars>
          <dgm:chMax val="1"/>
          <dgm:bulletEnabled val="1"/>
        </dgm:presLayoutVars>
      </dgm:prSet>
      <dgm:spPr/>
      <dgm:t>
        <a:bodyPr/>
        <a:lstStyle/>
        <a:p>
          <a:endParaRPr lang="es-EC"/>
        </a:p>
      </dgm:t>
    </dgm:pt>
    <dgm:pt modelId="{98F02DF2-8B77-4AC8-A989-3672247A14C5}" type="pres">
      <dgm:prSet presAssocID="{47AB2303-0D70-44AD-99D9-E23F960A443E}" presName="descendantText" presStyleLbl="alignAcc1" presStyleIdx="2" presStyleCnt="3">
        <dgm:presLayoutVars>
          <dgm:bulletEnabled val="1"/>
        </dgm:presLayoutVars>
      </dgm:prSet>
      <dgm:spPr/>
      <dgm:t>
        <a:bodyPr/>
        <a:lstStyle/>
        <a:p>
          <a:endParaRPr lang="es-EC"/>
        </a:p>
      </dgm:t>
    </dgm:pt>
  </dgm:ptLst>
  <dgm:cxnLst>
    <dgm:cxn modelId="{7CF43D8A-5FD9-4D3B-B2D8-5FAFA895B594}" type="presOf" srcId="{6B2BE91D-99E6-496C-8C12-F2743F819436}" destId="{C366D322-0C0C-41F6-877D-3551DF132622}" srcOrd="0" destOrd="0" presId="urn:microsoft.com/office/officeart/2005/8/layout/chevron2"/>
    <dgm:cxn modelId="{D8B88995-4FD5-47A3-A884-89DF49371A12}" type="presOf" srcId="{B5CD80D8-5D22-4826-B3CF-BD566AF651D4}" destId="{98F02DF2-8B77-4AC8-A989-3672247A14C5}" srcOrd="0" destOrd="1" presId="urn:microsoft.com/office/officeart/2005/8/layout/chevron2"/>
    <dgm:cxn modelId="{CE35E9B7-2147-4C55-AF57-ECAC47CFB7D1}" srcId="{47AB2303-0D70-44AD-99D9-E23F960A443E}" destId="{4A1B7E58-25C9-4600-AB1C-919E09DCE9DC}" srcOrd="0" destOrd="0" parTransId="{A7BE0B8A-5B7F-4589-8BF1-073FEE2C0305}" sibTransId="{AE60E567-AD12-4E01-95F3-F287CDC5F2EC}"/>
    <dgm:cxn modelId="{6FEEF1CE-2DDA-48B4-BD79-AC529F05508A}" srcId="{6B2BE91D-99E6-496C-8C12-F2743F819436}" destId="{C5EF0ECE-B870-416F-A56F-7DAA7B22CF57}" srcOrd="0" destOrd="0" parTransId="{E471D209-4FB1-45C7-A41B-35510400E345}" sibTransId="{D7565549-C196-4C6C-9317-DADD857CCCBF}"/>
    <dgm:cxn modelId="{40E3C3AA-9335-4DB3-B671-90BBA97065DC}" srcId="{47AB2303-0D70-44AD-99D9-E23F960A443E}" destId="{B5CD80D8-5D22-4826-B3CF-BD566AF651D4}" srcOrd="1" destOrd="0" parTransId="{F021BFE9-04DE-4A2D-BCE5-156A48B6EFDA}" sibTransId="{66A2408C-613A-43AA-93B8-F33FF965BB9D}"/>
    <dgm:cxn modelId="{22259681-6798-418F-9E15-E73566034EDF}" type="presOf" srcId="{C5EF0ECE-B870-416F-A56F-7DAA7B22CF57}" destId="{EF8403B3-B886-4E0C-9357-777F45C8509F}" srcOrd="0" destOrd="0" presId="urn:microsoft.com/office/officeart/2005/8/layout/chevron2"/>
    <dgm:cxn modelId="{23831B4A-B016-421B-BCF5-EC172DF3C6C7}" srcId="{C5EF0ECE-B870-416F-A56F-7DAA7B22CF57}" destId="{F5EDB226-CF13-4D30-8C77-43ABB0D73C24}" srcOrd="1" destOrd="0" parTransId="{0E36CE18-E4D7-4239-AF1F-ACFCAF6037B7}" sibTransId="{A86BB727-C713-4C58-9C5C-28315BD5F859}"/>
    <dgm:cxn modelId="{0E76E66D-780B-4801-B65E-9CBAF405AD5A}" srcId="{E78DB7F1-73F4-41EA-9499-30C5CF4EA873}" destId="{73111F30-1DD3-4D20-A2A0-BC0DB43944EE}" srcOrd="0" destOrd="0" parTransId="{3C1BA4B2-9465-425C-898B-8EC952164105}" sibTransId="{9454E514-5EA1-489B-B1E7-F39D4942C8A5}"/>
    <dgm:cxn modelId="{E7B7D607-22C9-41C2-AA83-68F6D5BC00DB}" type="presOf" srcId="{F5EDB226-CF13-4D30-8C77-43ABB0D73C24}" destId="{57F5C2DA-A5C7-4FA0-848D-7D5C7031F08E}" srcOrd="0" destOrd="1" presId="urn:microsoft.com/office/officeart/2005/8/layout/chevron2"/>
    <dgm:cxn modelId="{2D2F818F-CF95-4434-B625-918777149553}" type="presOf" srcId="{D4A019F1-742C-4884-BF33-17CF7193192F}" destId="{57F5C2DA-A5C7-4FA0-848D-7D5C7031F08E}" srcOrd="0" destOrd="0" presId="urn:microsoft.com/office/officeart/2005/8/layout/chevron2"/>
    <dgm:cxn modelId="{CB14056B-5DFD-417B-9CB2-A2F36E543716}" srcId="{C5EF0ECE-B870-416F-A56F-7DAA7B22CF57}" destId="{D4A019F1-742C-4884-BF33-17CF7193192F}" srcOrd="0" destOrd="0" parTransId="{DB1043A5-66E5-44C1-BE17-9DA875EDB30C}" sibTransId="{2C69088F-329B-4A22-A8CA-FCC962BB0F69}"/>
    <dgm:cxn modelId="{65BFFE8B-46DA-4FE0-8C6A-38CC797AE6D3}" type="presOf" srcId="{E78DB7F1-73F4-41EA-9499-30C5CF4EA873}" destId="{2B970267-8D9E-4C3B-98CC-F4D3C6C0543E}" srcOrd="0" destOrd="0" presId="urn:microsoft.com/office/officeart/2005/8/layout/chevron2"/>
    <dgm:cxn modelId="{D455DF90-A6FA-49CD-8052-442BCD442547}" type="presOf" srcId="{4A1B7E58-25C9-4600-AB1C-919E09DCE9DC}" destId="{98F02DF2-8B77-4AC8-A989-3672247A14C5}" srcOrd="0" destOrd="0" presId="urn:microsoft.com/office/officeart/2005/8/layout/chevron2"/>
    <dgm:cxn modelId="{335349CF-CFAB-43D5-A224-F0CF0DAF1D8B}" type="presOf" srcId="{73111F30-1DD3-4D20-A2A0-BC0DB43944EE}" destId="{7370EFB2-0ABD-4446-A8E7-AAEC568FEEB5}" srcOrd="0" destOrd="0" presId="urn:microsoft.com/office/officeart/2005/8/layout/chevron2"/>
    <dgm:cxn modelId="{4E73F655-64C1-4DE6-BA21-DB1A53294C55}" type="presOf" srcId="{47AB2303-0D70-44AD-99D9-E23F960A443E}" destId="{D8C2FBB4-CA91-4EBE-A784-4BCAB5DFA593}" srcOrd="0" destOrd="0" presId="urn:microsoft.com/office/officeart/2005/8/layout/chevron2"/>
    <dgm:cxn modelId="{355F0D95-7F4A-4B27-AA69-94446FA05E31}" srcId="{6B2BE91D-99E6-496C-8C12-F2743F819436}" destId="{47AB2303-0D70-44AD-99D9-E23F960A443E}" srcOrd="2" destOrd="0" parTransId="{77C667FD-DC86-42DF-9DA3-3D5F8F26541F}" sibTransId="{8525EAF6-B17C-49D4-9BF9-15ABB08F5728}"/>
    <dgm:cxn modelId="{E74BDBAF-321B-4D25-A0C2-2AD83E5100A5}" srcId="{6B2BE91D-99E6-496C-8C12-F2743F819436}" destId="{E78DB7F1-73F4-41EA-9499-30C5CF4EA873}" srcOrd="1" destOrd="0" parTransId="{23D5A0FD-A940-4637-A6E4-631CB6D55C20}" sibTransId="{5F967C94-2983-4F56-88E4-52E36EDCF179}"/>
    <dgm:cxn modelId="{0A1ADBE8-32CE-44E7-84DF-2843B386DB48}" type="presParOf" srcId="{C366D322-0C0C-41F6-877D-3551DF132622}" destId="{C46B9116-E0D0-4ED1-8A32-FD38B19833E3}" srcOrd="0" destOrd="0" presId="urn:microsoft.com/office/officeart/2005/8/layout/chevron2"/>
    <dgm:cxn modelId="{FB52619D-4AD8-4A6A-A653-75943D157B60}" type="presParOf" srcId="{C46B9116-E0D0-4ED1-8A32-FD38B19833E3}" destId="{EF8403B3-B886-4E0C-9357-777F45C8509F}" srcOrd="0" destOrd="0" presId="urn:microsoft.com/office/officeart/2005/8/layout/chevron2"/>
    <dgm:cxn modelId="{97632F4C-33CF-46AC-920A-B9DB0E74B52B}" type="presParOf" srcId="{C46B9116-E0D0-4ED1-8A32-FD38B19833E3}" destId="{57F5C2DA-A5C7-4FA0-848D-7D5C7031F08E}" srcOrd="1" destOrd="0" presId="urn:microsoft.com/office/officeart/2005/8/layout/chevron2"/>
    <dgm:cxn modelId="{AE4879E8-7560-4333-8AE5-77D162DFAAE8}" type="presParOf" srcId="{C366D322-0C0C-41F6-877D-3551DF132622}" destId="{FE5E09BD-D64B-4C56-A29E-1BE38991E47C}" srcOrd="1" destOrd="0" presId="urn:microsoft.com/office/officeart/2005/8/layout/chevron2"/>
    <dgm:cxn modelId="{799FD66D-65E2-4384-890D-FE2F4D7B7CC0}" type="presParOf" srcId="{C366D322-0C0C-41F6-877D-3551DF132622}" destId="{BA496925-0BD3-47BE-BA26-FE80E72D403E}" srcOrd="2" destOrd="0" presId="urn:microsoft.com/office/officeart/2005/8/layout/chevron2"/>
    <dgm:cxn modelId="{23612197-9171-4557-95D4-2ED6B3B3F7F0}" type="presParOf" srcId="{BA496925-0BD3-47BE-BA26-FE80E72D403E}" destId="{2B970267-8D9E-4C3B-98CC-F4D3C6C0543E}" srcOrd="0" destOrd="0" presId="urn:microsoft.com/office/officeart/2005/8/layout/chevron2"/>
    <dgm:cxn modelId="{92FE16C3-4121-42C1-86BC-263BC55E7478}" type="presParOf" srcId="{BA496925-0BD3-47BE-BA26-FE80E72D403E}" destId="{7370EFB2-0ABD-4446-A8E7-AAEC568FEEB5}" srcOrd="1" destOrd="0" presId="urn:microsoft.com/office/officeart/2005/8/layout/chevron2"/>
    <dgm:cxn modelId="{DB85F7E8-A806-4FD4-A7B0-A52717D38F37}" type="presParOf" srcId="{C366D322-0C0C-41F6-877D-3551DF132622}" destId="{35315831-5CBA-4205-B36F-EBCE40F8114B}" srcOrd="3" destOrd="0" presId="urn:microsoft.com/office/officeart/2005/8/layout/chevron2"/>
    <dgm:cxn modelId="{4DB6E833-94D2-45CA-AA3B-404D2FE1761B}" type="presParOf" srcId="{C366D322-0C0C-41F6-877D-3551DF132622}" destId="{DE92B566-B5FD-4A75-A2C8-9AD785654324}" srcOrd="4" destOrd="0" presId="urn:microsoft.com/office/officeart/2005/8/layout/chevron2"/>
    <dgm:cxn modelId="{B2A234E1-293E-4D4F-AAA2-F7BD0622E48E}" type="presParOf" srcId="{DE92B566-B5FD-4A75-A2C8-9AD785654324}" destId="{D8C2FBB4-CA91-4EBE-A784-4BCAB5DFA593}" srcOrd="0" destOrd="0" presId="urn:microsoft.com/office/officeart/2005/8/layout/chevron2"/>
    <dgm:cxn modelId="{E70D1F4A-FFC2-4B7C-A3A0-E84864EB6CBE}" type="presParOf" srcId="{DE92B566-B5FD-4A75-A2C8-9AD785654324}" destId="{98F02DF2-8B77-4AC8-A989-3672247A14C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B2BE91D-99E6-496C-8C12-F2743F819436}" type="doc">
      <dgm:prSet loTypeId="urn:microsoft.com/office/officeart/2005/8/layout/chevron2" loCatId="process" qsTypeId="urn:microsoft.com/office/officeart/2005/8/quickstyle/simple5" qsCatId="simple" csTypeId="urn:microsoft.com/office/officeart/2005/8/colors/colorful3" csCatId="colorful" phldr="1"/>
      <dgm:spPr/>
      <dgm:t>
        <a:bodyPr/>
        <a:lstStyle/>
        <a:p>
          <a:endParaRPr lang="es-EC"/>
        </a:p>
      </dgm:t>
    </dgm:pt>
    <dgm:pt modelId="{C5EF0ECE-B870-416F-A56F-7DAA7B22CF57}">
      <dgm:prSet phldrT="[Texto]"/>
      <dgm:spPr/>
      <dgm:t>
        <a:bodyPr/>
        <a:lstStyle/>
        <a:p>
          <a:r>
            <a:rPr lang="es-EC" dirty="0" smtClean="0"/>
            <a:t>1973</a:t>
          </a:r>
          <a:endParaRPr lang="es-EC" dirty="0"/>
        </a:p>
      </dgm:t>
    </dgm:pt>
    <dgm:pt modelId="{E471D209-4FB1-45C7-A41B-35510400E345}" type="parTrans" cxnId="{6FEEF1CE-2DDA-48B4-BD79-AC529F05508A}">
      <dgm:prSet/>
      <dgm:spPr/>
      <dgm:t>
        <a:bodyPr/>
        <a:lstStyle/>
        <a:p>
          <a:endParaRPr lang="es-EC"/>
        </a:p>
      </dgm:t>
    </dgm:pt>
    <dgm:pt modelId="{D7565549-C196-4C6C-9317-DADD857CCCBF}" type="sibTrans" cxnId="{6FEEF1CE-2DDA-48B4-BD79-AC529F05508A}">
      <dgm:prSet/>
      <dgm:spPr/>
      <dgm:t>
        <a:bodyPr/>
        <a:lstStyle/>
        <a:p>
          <a:endParaRPr lang="es-EC"/>
        </a:p>
      </dgm:t>
    </dgm:pt>
    <dgm:pt modelId="{D4A019F1-742C-4884-BF33-17CF7193192F}">
      <dgm:prSet phldrT="[Texto]" custT="1"/>
      <dgm:spPr/>
      <dgm:t>
        <a:bodyPr/>
        <a:lstStyle/>
        <a:p>
          <a:r>
            <a:rPr lang="es-EC" sz="1800" dirty="0" smtClean="0"/>
            <a:t>En base al CONTRATO TIPO se renegocia con Texaco y </a:t>
          </a:r>
          <a:r>
            <a:rPr lang="es-EC" sz="1800" dirty="0" err="1" smtClean="0"/>
            <a:t>Gulf</a:t>
          </a:r>
          <a:r>
            <a:rPr lang="es-EC" sz="1800" dirty="0" smtClean="0"/>
            <a:t>.</a:t>
          </a:r>
          <a:endParaRPr lang="es-EC" sz="1800" dirty="0"/>
        </a:p>
      </dgm:t>
    </dgm:pt>
    <dgm:pt modelId="{DB1043A5-66E5-44C1-BE17-9DA875EDB30C}" type="parTrans" cxnId="{CB14056B-5DFD-417B-9CB2-A2F36E543716}">
      <dgm:prSet/>
      <dgm:spPr/>
      <dgm:t>
        <a:bodyPr/>
        <a:lstStyle/>
        <a:p>
          <a:endParaRPr lang="es-EC"/>
        </a:p>
      </dgm:t>
    </dgm:pt>
    <dgm:pt modelId="{2C69088F-329B-4A22-A8CA-FCC962BB0F69}" type="sibTrans" cxnId="{CB14056B-5DFD-417B-9CB2-A2F36E543716}">
      <dgm:prSet/>
      <dgm:spPr/>
      <dgm:t>
        <a:bodyPr/>
        <a:lstStyle/>
        <a:p>
          <a:endParaRPr lang="es-EC"/>
        </a:p>
      </dgm:t>
    </dgm:pt>
    <dgm:pt modelId="{E78DB7F1-73F4-41EA-9499-30C5CF4EA873}">
      <dgm:prSet phldrT="[Texto]"/>
      <dgm:spPr/>
      <dgm:t>
        <a:bodyPr/>
        <a:lstStyle/>
        <a:p>
          <a:r>
            <a:rPr lang="es-EC" dirty="0" smtClean="0"/>
            <a:t>1994</a:t>
          </a:r>
          <a:endParaRPr lang="es-EC" dirty="0"/>
        </a:p>
      </dgm:t>
    </dgm:pt>
    <dgm:pt modelId="{23D5A0FD-A940-4637-A6E4-631CB6D55C20}" type="parTrans" cxnId="{E74BDBAF-321B-4D25-A0C2-2AD83E5100A5}">
      <dgm:prSet/>
      <dgm:spPr/>
      <dgm:t>
        <a:bodyPr/>
        <a:lstStyle/>
        <a:p>
          <a:endParaRPr lang="es-EC"/>
        </a:p>
      </dgm:t>
    </dgm:pt>
    <dgm:pt modelId="{5F967C94-2983-4F56-88E4-52E36EDCF179}" type="sibTrans" cxnId="{E74BDBAF-321B-4D25-A0C2-2AD83E5100A5}">
      <dgm:prSet/>
      <dgm:spPr/>
      <dgm:t>
        <a:bodyPr/>
        <a:lstStyle/>
        <a:p>
          <a:endParaRPr lang="es-EC"/>
        </a:p>
      </dgm:t>
    </dgm:pt>
    <dgm:pt modelId="{73111F30-1DD3-4D20-A2A0-BC0DB43944EE}">
      <dgm:prSet phldrT="[Texto]"/>
      <dgm:spPr/>
      <dgm:t>
        <a:bodyPr/>
        <a:lstStyle/>
        <a:p>
          <a:r>
            <a:rPr lang="es-EC" dirty="0" smtClean="0"/>
            <a:t>En la VII Ronda Petrolera se convoca a las compañías a participar en la licitación y se emplea la modalidad de Participación.</a:t>
          </a:r>
          <a:endParaRPr lang="es-EC" dirty="0"/>
        </a:p>
      </dgm:t>
    </dgm:pt>
    <dgm:pt modelId="{3C1BA4B2-9465-425C-898B-8EC952164105}" type="parTrans" cxnId="{0E76E66D-780B-4801-B65E-9CBAF405AD5A}">
      <dgm:prSet/>
      <dgm:spPr/>
      <dgm:t>
        <a:bodyPr/>
        <a:lstStyle/>
        <a:p>
          <a:endParaRPr lang="es-EC"/>
        </a:p>
      </dgm:t>
    </dgm:pt>
    <dgm:pt modelId="{9454E514-5EA1-489B-B1E7-F39D4942C8A5}" type="sibTrans" cxnId="{0E76E66D-780B-4801-B65E-9CBAF405AD5A}">
      <dgm:prSet/>
      <dgm:spPr/>
      <dgm:t>
        <a:bodyPr/>
        <a:lstStyle/>
        <a:p>
          <a:endParaRPr lang="es-EC"/>
        </a:p>
      </dgm:t>
    </dgm:pt>
    <dgm:pt modelId="{47AB2303-0D70-44AD-99D9-E23F960A443E}">
      <dgm:prSet phldrT="[Texto]"/>
      <dgm:spPr/>
      <dgm:t>
        <a:bodyPr/>
        <a:lstStyle/>
        <a:p>
          <a:r>
            <a:rPr lang="es-EC" dirty="0" smtClean="0"/>
            <a:t>2010</a:t>
          </a:r>
          <a:endParaRPr lang="es-EC" dirty="0"/>
        </a:p>
      </dgm:t>
    </dgm:pt>
    <dgm:pt modelId="{77C667FD-DC86-42DF-9DA3-3D5F8F26541F}" type="parTrans" cxnId="{355F0D95-7F4A-4B27-AA69-94446FA05E31}">
      <dgm:prSet/>
      <dgm:spPr/>
      <dgm:t>
        <a:bodyPr/>
        <a:lstStyle/>
        <a:p>
          <a:endParaRPr lang="es-EC"/>
        </a:p>
      </dgm:t>
    </dgm:pt>
    <dgm:pt modelId="{8525EAF6-B17C-49D4-9BF9-15ABB08F5728}" type="sibTrans" cxnId="{355F0D95-7F4A-4B27-AA69-94446FA05E31}">
      <dgm:prSet/>
      <dgm:spPr/>
      <dgm:t>
        <a:bodyPr/>
        <a:lstStyle/>
        <a:p>
          <a:endParaRPr lang="es-EC"/>
        </a:p>
      </dgm:t>
    </dgm:pt>
    <dgm:pt modelId="{4A1B7E58-25C9-4600-AB1C-919E09DCE9DC}">
      <dgm:prSet phldrT="[Texto]"/>
      <dgm:spPr/>
      <dgm:t>
        <a:bodyPr/>
        <a:lstStyle/>
        <a:p>
          <a:r>
            <a:rPr lang="es-EC" dirty="0" smtClean="0"/>
            <a:t>Mediante la Disposición Transitoria Primera del Boletín 376 publicado el 29 de julio se establece que todos los contratos de exploración y explotación petrolera sean renegociados al modelo reformado de prestación de servicios establecido en el art. 16 de la Ley de Hidrocarburos.</a:t>
          </a:r>
          <a:endParaRPr lang="es-EC" dirty="0"/>
        </a:p>
      </dgm:t>
    </dgm:pt>
    <dgm:pt modelId="{A7BE0B8A-5B7F-4589-8BF1-073FEE2C0305}" type="parTrans" cxnId="{CE35E9B7-2147-4C55-AF57-ECAC47CFB7D1}">
      <dgm:prSet/>
      <dgm:spPr/>
      <dgm:t>
        <a:bodyPr/>
        <a:lstStyle/>
        <a:p>
          <a:endParaRPr lang="es-EC"/>
        </a:p>
      </dgm:t>
    </dgm:pt>
    <dgm:pt modelId="{AE60E567-AD12-4E01-95F3-F287CDC5F2EC}" type="sibTrans" cxnId="{CE35E9B7-2147-4C55-AF57-ECAC47CFB7D1}">
      <dgm:prSet/>
      <dgm:spPr/>
      <dgm:t>
        <a:bodyPr/>
        <a:lstStyle/>
        <a:p>
          <a:endParaRPr lang="es-EC"/>
        </a:p>
      </dgm:t>
    </dgm:pt>
    <dgm:pt modelId="{2E3059EE-BB3B-46E8-BF95-272D47C2F68A}">
      <dgm:prSet phldrT="[Texto]"/>
      <dgm:spPr/>
      <dgm:t>
        <a:bodyPr/>
        <a:lstStyle/>
        <a:p>
          <a:r>
            <a:rPr lang="es-EC" dirty="0" smtClean="0"/>
            <a:t>Estado 50% Contratista 50% en producción base.</a:t>
          </a:r>
          <a:endParaRPr lang="es-EC" dirty="0"/>
        </a:p>
      </dgm:t>
    </dgm:pt>
    <dgm:pt modelId="{AB17A308-37B6-42AC-9B93-F9B0997007C7}" type="parTrans" cxnId="{3F0A25F4-0334-4406-81D5-EFD81D017A6F}">
      <dgm:prSet/>
      <dgm:spPr/>
      <dgm:t>
        <a:bodyPr/>
        <a:lstStyle/>
        <a:p>
          <a:endParaRPr lang="es-EC"/>
        </a:p>
      </dgm:t>
    </dgm:pt>
    <dgm:pt modelId="{5E251AD3-B804-44AF-83E3-C87CD06DF125}" type="sibTrans" cxnId="{3F0A25F4-0334-4406-81D5-EFD81D017A6F}">
      <dgm:prSet/>
      <dgm:spPr/>
      <dgm:t>
        <a:bodyPr/>
        <a:lstStyle/>
        <a:p>
          <a:endParaRPr lang="es-EC"/>
        </a:p>
      </dgm:t>
    </dgm:pt>
    <dgm:pt modelId="{14A50154-84C4-4F87-A81F-381AC163189E}">
      <dgm:prSet phldrT="[Texto]"/>
      <dgm:spPr/>
      <dgm:t>
        <a:bodyPr/>
        <a:lstStyle/>
        <a:p>
          <a:r>
            <a:rPr lang="es-EC" dirty="0" smtClean="0"/>
            <a:t>Estado 20% Contratista 80% en producción incremental.</a:t>
          </a:r>
          <a:endParaRPr lang="es-EC" dirty="0"/>
        </a:p>
      </dgm:t>
    </dgm:pt>
    <dgm:pt modelId="{DB6F1915-7ACF-4B7F-9F36-DA51E3999E49}" type="parTrans" cxnId="{C586F72C-06E6-4CCE-9C92-C65ACFEF7B0D}">
      <dgm:prSet/>
      <dgm:spPr/>
      <dgm:t>
        <a:bodyPr/>
        <a:lstStyle/>
        <a:p>
          <a:endParaRPr lang="es-EC"/>
        </a:p>
      </dgm:t>
    </dgm:pt>
    <dgm:pt modelId="{3B0C9510-FD44-49B3-8CE8-C9AACDF874DD}" type="sibTrans" cxnId="{C586F72C-06E6-4CCE-9C92-C65ACFEF7B0D}">
      <dgm:prSet/>
      <dgm:spPr/>
      <dgm:t>
        <a:bodyPr/>
        <a:lstStyle/>
        <a:p>
          <a:endParaRPr lang="es-EC"/>
        </a:p>
      </dgm:t>
    </dgm:pt>
    <dgm:pt modelId="{D31137FE-957A-4CE0-818E-6D895EE51EC7}">
      <dgm:prSet phldrT="[Texto]"/>
      <dgm:spPr/>
      <dgm:t>
        <a:bodyPr/>
        <a:lstStyle/>
        <a:p>
          <a:r>
            <a:rPr lang="es-EC" dirty="0" smtClean="0"/>
            <a:t>Condiciones:</a:t>
          </a:r>
          <a:endParaRPr lang="es-EC" dirty="0"/>
        </a:p>
      </dgm:t>
    </dgm:pt>
    <dgm:pt modelId="{8A7D5EF8-7599-471C-AB09-11C8330E908B}" type="parTrans" cxnId="{777B48CE-B547-443F-9AF1-A1FCF8DFF62D}">
      <dgm:prSet/>
      <dgm:spPr/>
      <dgm:t>
        <a:bodyPr/>
        <a:lstStyle/>
        <a:p>
          <a:endParaRPr lang="es-EC"/>
        </a:p>
      </dgm:t>
    </dgm:pt>
    <dgm:pt modelId="{E5EB6AAB-A1E0-4A75-B455-2E54B0B161DC}" type="sibTrans" cxnId="{777B48CE-B547-443F-9AF1-A1FCF8DFF62D}">
      <dgm:prSet/>
      <dgm:spPr/>
      <dgm:t>
        <a:bodyPr/>
        <a:lstStyle/>
        <a:p>
          <a:endParaRPr lang="es-EC"/>
        </a:p>
      </dgm:t>
    </dgm:pt>
    <dgm:pt modelId="{C366D322-0C0C-41F6-877D-3551DF132622}" type="pres">
      <dgm:prSet presAssocID="{6B2BE91D-99E6-496C-8C12-F2743F819436}" presName="linearFlow" presStyleCnt="0">
        <dgm:presLayoutVars>
          <dgm:dir/>
          <dgm:animLvl val="lvl"/>
          <dgm:resizeHandles val="exact"/>
        </dgm:presLayoutVars>
      </dgm:prSet>
      <dgm:spPr/>
      <dgm:t>
        <a:bodyPr/>
        <a:lstStyle/>
        <a:p>
          <a:endParaRPr lang="es-EC"/>
        </a:p>
      </dgm:t>
    </dgm:pt>
    <dgm:pt modelId="{C46B9116-E0D0-4ED1-8A32-FD38B19833E3}" type="pres">
      <dgm:prSet presAssocID="{C5EF0ECE-B870-416F-A56F-7DAA7B22CF57}" presName="composite" presStyleCnt="0"/>
      <dgm:spPr/>
    </dgm:pt>
    <dgm:pt modelId="{EF8403B3-B886-4E0C-9357-777F45C8509F}" type="pres">
      <dgm:prSet presAssocID="{C5EF0ECE-B870-416F-A56F-7DAA7B22CF57}" presName="parentText" presStyleLbl="alignNode1" presStyleIdx="0" presStyleCnt="3">
        <dgm:presLayoutVars>
          <dgm:chMax val="1"/>
          <dgm:bulletEnabled val="1"/>
        </dgm:presLayoutVars>
      </dgm:prSet>
      <dgm:spPr/>
      <dgm:t>
        <a:bodyPr/>
        <a:lstStyle/>
        <a:p>
          <a:endParaRPr lang="es-EC"/>
        </a:p>
      </dgm:t>
    </dgm:pt>
    <dgm:pt modelId="{57F5C2DA-A5C7-4FA0-848D-7D5C7031F08E}" type="pres">
      <dgm:prSet presAssocID="{C5EF0ECE-B870-416F-A56F-7DAA7B22CF57}" presName="descendantText" presStyleLbl="alignAcc1" presStyleIdx="0" presStyleCnt="3">
        <dgm:presLayoutVars>
          <dgm:bulletEnabled val="1"/>
        </dgm:presLayoutVars>
      </dgm:prSet>
      <dgm:spPr/>
      <dgm:t>
        <a:bodyPr/>
        <a:lstStyle/>
        <a:p>
          <a:endParaRPr lang="es-EC"/>
        </a:p>
      </dgm:t>
    </dgm:pt>
    <dgm:pt modelId="{FE5E09BD-D64B-4C56-A29E-1BE38991E47C}" type="pres">
      <dgm:prSet presAssocID="{D7565549-C196-4C6C-9317-DADD857CCCBF}" presName="sp" presStyleCnt="0"/>
      <dgm:spPr/>
    </dgm:pt>
    <dgm:pt modelId="{BA496925-0BD3-47BE-BA26-FE80E72D403E}" type="pres">
      <dgm:prSet presAssocID="{E78DB7F1-73F4-41EA-9499-30C5CF4EA873}" presName="composite" presStyleCnt="0"/>
      <dgm:spPr/>
    </dgm:pt>
    <dgm:pt modelId="{2B970267-8D9E-4C3B-98CC-F4D3C6C0543E}" type="pres">
      <dgm:prSet presAssocID="{E78DB7F1-73F4-41EA-9499-30C5CF4EA873}" presName="parentText" presStyleLbl="alignNode1" presStyleIdx="1" presStyleCnt="3" custScaleY="116436" custLinFactNeighborX="-6274" custLinFactNeighborY="-6704">
        <dgm:presLayoutVars>
          <dgm:chMax val="1"/>
          <dgm:bulletEnabled val="1"/>
        </dgm:presLayoutVars>
      </dgm:prSet>
      <dgm:spPr/>
      <dgm:t>
        <a:bodyPr/>
        <a:lstStyle/>
        <a:p>
          <a:endParaRPr lang="es-EC"/>
        </a:p>
      </dgm:t>
    </dgm:pt>
    <dgm:pt modelId="{7370EFB2-0ABD-4446-A8E7-AAEC568FEEB5}" type="pres">
      <dgm:prSet presAssocID="{E78DB7F1-73F4-41EA-9499-30C5CF4EA873}" presName="descendantText" presStyleLbl="alignAcc1" presStyleIdx="1" presStyleCnt="3" custScaleY="121435" custLinFactNeighborY="-10339">
        <dgm:presLayoutVars>
          <dgm:bulletEnabled val="1"/>
        </dgm:presLayoutVars>
      </dgm:prSet>
      <dgm:spPr/>
      <dgm:t>
        <a:bodyPr/>
        <a:lstStyle/>
        <a:p>
          <a:endParaRPr lang="es-EC"/>
        </a:p>
      </dgm:t>
    </dgm:pt>
    <dgm:pt modelId="{35315831-5CBA-4205-B36F-EBCE40F8114B}" type="pres">
      <dgm:prSet presAssocID="{5F967C94-2983-4F56-88E4-52E36EDCF179}" presName="sp" presStyleCnt="0"/>
      <dgm:spPr/>
    </dgm:pt>
    <dgm:pt modelId="{DE92B566-B5FD-4A75-A2C8-9AD785654324}" type="pres">
      <dgm:prSet presAssocID="{47AB2303-0D70-44AD-99D9-E23F960A443E}" presName="composite" presStyleCnt="0"/>
      <dgm:spPr/>
    </dgm:pt>
    <dgm:pt modelId="{D8C2FBB4-CA91-4EBE-A784-4BCAB5DFA593}" type="pres">
      <dgm:prSet presAssocID="{47AB2303-0D70-44AD-99D9-E23F960A443E}" presName="parentText" presStyleLbl="alignNode1" presStyleIdx="2" presStyleCnt="3" custLinFactNeighborY="-8772">
        <dgm:presLayoutVars>
          <dgm:chMax val="1"/>
          <dgm:bulletEnabled val="1"/>
        </dgm:presLayoutVars>
      </dgm:prSet>
      <dgm:spPr/>
      <dgm:t>
        <a:bodyPr/>
        <a:lstStyle/>
        <a:p>
          <a:endParaRPr lang="es-EC"/>
        </a:p>
      </dgm:t>
    </dgm:pt>
    <dgm:pt modelId="{98F02DF2-8B77-4AC8-A989-3672247A14C5}" type="pres">
      <dgm:prSet presAssocID="{47AB2303-0D70-44AD-99D9-E23F960A443E}" presName="descendantText" presStyleLbl="alignAcc1" presStyleIdx="2" presStyleCnt="3" custLinFactNeighborY="-13493">
        <dgm:presLayoutVars>
          <dgm:bulletEnabled val="1"/>
        </dgm:presLayoutVars>
      </dgm:prSet>
      <dgm:spPr/>
      <dgm:t>
        <a:bodyPr/>
        <a:lstStyle/>
        <a:p>
          <a:endParaRPr lang="es-EC"/>
        </a:p>
      </dgm:t>
    </dgm:pt>
  </dgm:ptLst>
  <dgm:cxnLst>
    <dgm:cxn modelId="{CE35E9B7-2147-4C55-AF57-ECAC47CFB7D1}" srcId="{47AB2303-0D70-44AD-99D9-E23F960A443E}" destId="{4A1B7E58-25C9-4600-AB1C-919E09DCE9DC}" srcOrd="0" destOrd="0" parTransId="{A7BE0B8A-5B7F-4589-8BF1-073FEE2C0305}" sibTransId="{AE60E567-AD12-4E01-95F3-F287CDC5F2EC}"/>
    <dgm:cxn modelId="{6FEEF1CE-2DDA-48B4-BD79-AC529F05508A}" srcId="{6B2BE91D-99E6-496C-8C12-F2743F819436}" destId="{C5EF0ECE-B870-416F-A56F-7DAA7B22CF57}" srcOrd="0" destOrd="0" parTransId="{E471D209-4FB1-45C7-A41B-35510400E345}" sibTransId="{D7565549-C196-4C6C-9317-DADD857CCCBF}"/>
    <dgm:cxn modelId="{4D4AC095-8791-4253-A936-E880AA08D34C}" type="presOf" srcId="{4A1B7E58-25C9-4600-AB1C-919E09DCE9DC}" destId="{98F02DF2-8B77-4AC8-A989-3672247A14C5}" srcOrd="0" destOrd="0" presId="urn:microsoft.com/office/officeart/2005/8/layout/chevron2"/>
    <dgm:cxn modelId="{3F0A25F4-0334-4406-81D5-EFD81D017A6F}" srcId="{D31137FE-957A-4CE0-818E-6D895EE51EC7}" destId="{2E3059EE-BB3B-46E8-BF95-272D47C2F68A}" srcOrd="0" destOrd="0" parTransId="{AB17A308-37B6-42AC-9B93-F9B0997007C7}" sibTransId="{5E251AD3-B804-44AF-83E3-C87CD06DF125}"/>
    <dgm:cxn modelId="{025D753A-457B-499F-AB8E-953759E61579}" type="presOf" srcId="{2E3059EE-BB3B-46E8-BF95-272D47C2F68A}" destId="{7370EFB2-0ABD-4446-A8E7-AAEC568FEEB5}" srcOrd="0" destOrd="2" presId="urn:microsoft.com/office/officeart/2005/8/layout/chevron2"/>
    <dgm:cxn modelId="{0E76E66D-780B-4801-B65E-9CBAF405AD5A}" srcId="{E78DB7F1-73F4-41EA-9499-30C5CF4EA873}" destId="{73111F30-1DD3-4D20-A2A0-BC0DB43944EE}" srcOrd="0" destOrd="0" parTransId="{3C1BA4B2-9465-425C-898B-8EC952164105}" sibTransId="{9454E514-5EA1-489B-B1E7-F39D4942C8A5}"/>
    <dgm:cxn modelId="{C32E1D71-059B-4C9E-8A36-D41C406F9BF5}" type="presOf" srcId="{14A50154-84C4-4F87-A81F-381AC163189E}" destId="{7370EFB2-0ABD-4446-A8E7-AAEC568FEEB5}" srcOrd="0" destOrd="3" presId="urn:microsoft.com/office/officeart/2005/8/layout/chevron2"/>
    <dgm:cxn modelId="{CB14056B-5DFD-417B-9CB2-A2F36E543716}" srcId="{C5EF0ECE-B870-416F-A56F-7DAA7B22CF57}" destId="{D4A019F1-742C-4884-BF33-17CF7193192F}" srcOrd="0" destOrd="0" parTransId="{DB1043A5-66E5-44C1-BE17-9DA875EDB30C}" sibTransId="{2C69088F-329B-4A22-A8CA-FCC962BB0F69}"/>
    <dgm:cxn modelId="{C586F72C-06E6-4CCE-9C92-C65ACFEF7B0D}" srcId="{D31137FE-957A-4CE0-818E-6D895EE51EC7}" destId="{14A50154-84C4-4F87-A81F-381AC163189E}" srcOrd="1" destOrd="0" parTransId="{DB6F1915-7ACF-4B7F-9F36-DA51E3999E49}" sibTransId="{3B0C9510-FD44-49B3-8CE8-C9AACDF874DD}"/>
    <dgm:cxn modelId="{697B9F54-1E91-449F-BA27-E0870C8110E5}" type="presOf" srcId="{E78DB7F1-73F4-41EA-9499-30C5CF4EA873}" destId="{2B970267-8D9E-4C3B-98CC-F4D3C6C0543E}" srcOrd="0" destOrd="0" presId="urn:microsoft.com/office/officeart/2005/8/layout/chevron2"/>
    <dgm:cxn modelId="{26EEA0D4-72C8-42D2-B676-A33D56185378}" type="presOf" srcId="{C5EF0ECE-B870-416F-A56F-7DAA7B22CF57}" destId="{EF8403B3-B886-4E0C-9357-777F45C8509F}" srcOrd="0" destOrd="0" presId="urn:microsoft.com/office/officeart/2005/8/layout/chevron2"/>
    <dgm:cxn modelId="{9DA39269-08D2-4E08-AC6A-1F42A0A43A89}" type="presOf" srcId="{6B2BE91D-99E6-496C-8C12-F2743F819436}" destId="{C366D322-0C0C-41F6-877D-3551DF132622}" srcOrd="0" destOrd="0" presId="urn:microsoft.com/office/officeart/2005/8/layout/chevron2"/>
    <dgm:cxn modelId="{AD37F359-8F65-45E7-A13F-5F2F19BC9662}" type="presOf" srcId="{47AB2303-0D70-44AD-99D9-E23F960A443E}" destId="{D8C2FBB4-CA91-4EBE-A784-4BCAB5DFA593}" srcOrd="0" destOrd="0" presId="urn:microsoft.com/office/officeart/2005/8/layout/chevron2"/>
    <dgm:cxn modelId="{777B48CE-B547-443F-9AF1-A1FCF8DFF62D}" srcId="{E78DB7F1-73F4-41EA-9499-30C5CF4EA873}" destId="{D31137FE-957A-4CE0-818E-6D895EE51EC7}" srcOrd="1" destOrd="0" parTransId="{8A7D5EF8-7599-471C-AB09-11C8330E908B}" sibTransId="{E5EB6AAB-A1E0-4A75-B455-2E54B0B161DC}"/>
    <dgm:cxn modelId="{1AACC3F5-FA33-413A-8A70-3A8116321618}" type="presOf" srcId="{D31137FE-957A-4CE0-818E-6D895EE51EC7}" destId="{7370EFB2-0ABD-4446-A8E7-AAEC568FEEB5}" srcOrd="0" destOrd="1" presId="urn:microsoft.com/office/officeart/2005/8/layout/chevron2"/>
    <dgm:cxn modelId="{355F0D95-7F4A-4B27-AA69-94446FA05E31}" srcId="{6B2BE91D-99E6-496C-8C12-F2743F819436}" destId="{47AB2303-0D70-44AD-99D9-E23F960A443E}" srcOrd="2" destOrd="0" parTransId="{77C667FD-DC86-42DF-9DA3-3D5F8F26541F}" sibTransId="{8525EAF6-B17C-49D4-9BF9-15ABB08F5728}"/>
    <dgm:cxn modelId="{1A3B9F9B-FADB-4872-8326-06017D0918F1}" type="presOf" srcId="{D4A019F1-742C-4884-BF33-17CF7193192F}" destId="{57F5C2DA-A5C7-4FA0-848D-7D5C7031F08E}" srcOrd="0" destOrd="0" presId="urn:microsoft.com/office/officeart/2005/8/layout/chevron2"/>
    <dgm:cxn modelId="{E74BDBAF-321B-4D25-A0C2-2AD83E5100A5}" srcId="{6B2BE91D-99E6-496C-8C12-F2743F819436}" destId="{E78DB7F1-73F4-41EA-9499-30C5CF4EA873}" srcOrd="1" destOrd="0" parTransId="{23D5A0FD-A940-4637-A6E4-631CB6D55C20}" sibTransId="{5F967C94-2983-4F56-88E4-52E36EDCF179}"/>
    <dgm:cxn modelId="{C87C9871-BB5E-49EB-81C9-9344DD12065A}" type="presOf" srcId="{73111F30-1DD3-4D20-A2A0-BC0DB43944EE}" destId="{7370EFB2-0ABD-4446-A8E7-AAEC568FEEB5}" srcOrd="0" destOrd="0" presId="urn:microsoft.com/office/officeart/2005/8/layout/chevron2"/>
    <dgm:cxn modelId="{503D5410-D8D5-44C4-97C5-99BB07DB3090}" type="presParOf" srcId="{C366D322-0C0C-41F6-877D-3551DF132622}" destId="{C46B9116-E0D0-4ED1-8A32-FD38B19833E3}" srcOrd="0" destOrd="0" presId="urn:microsoft.com/office/officeart/2005/8/layout/chevron2"/>
    <dgm:cxn modelId="{539C34A0-59FD-46D7-B8FD-C2D9993D9DFD}" type="presParOf" srcId="{C46B9116-E0D0-4ED1-8A32-FD38B19833E3}" destId="{EF8403B3-B886-4E0C-9357-777F45C8509F}" srcOrd="0" destOrd="0" presId="urn:microsoft.com/office/officeart/2005/8/layout/chevron2"/>
    <dgm:cxn modelId="{45857326-BBEF-409F-AECD-6DDDF4C9FCA6}" type="presParOf" srcId="{C46B9116-E0D0-4ED1-8A32-FD38B19833E3}" destId="{57F5C2DA-A5C7-4FA0-848D-7D5C7031F08E}" srcOrd="1" destOrd="0" presId="urn:microsoft.com/office/officeart/2005/8/layout/chevron2"/>
    <dgm:cxn modelId="{5C4E2E8F-7007-4509-B678-A8B97704C2B3}" type="presParOf" srcId="{C366D322-0C0C-41F6-877D-3551DF132622}" destId="{FE5E09BD-D64B-4C56-A29E-1BE38991E47C}" srcOrd="1" destOrd="0" presId="urn:microsoft.com/office/officeart/2005/8/layout/chevron2"/>
    <dgm:cxn modelId="{520F0987-7896-45C2-9E44-A528A8279A96}" type="presParOf" srcId="{C366D322-0C0C-41F6-877D-3551DF132622}" destId="{BA496925-0BD3-47BE-BA26-FE80E72D403E}" srcOrd="2" destOrd="0" presId="urn:microsoft.com/office/officeart/2005/8/layout/chevron2"/>
    <dgm:cxn modelId="{975DB72D-00F3-4666-92D2-71AF9B976CEB}" type="presParOf" srcId="{BA496925-0BD3-47BE-BA26-FE80E72D403E}" destId="{2B970267-8D9E-4C3B-98CC-F4D3C6C0543E}" srcOrd="0" destOrd="0" presId="urn:microsoft.com/office/officeart/2005/8/layout/chevron2"/>
    <dgm:cxn modelId="{A028487E-ABCB-4887-92E2-1E120705A0A4}" type="presParOf" srcId="{BA496925-0BD3-47BE-BA26-FE80E72D403E}" destId="{7370EFB2-0ABD-4446-A8E7-AAEC568FEEB5}" srcOrd="1" destOrd="0" presId="urn:microsoft.com/office/officeart/2005/8/layout/chevron2"/>
    <dgm:cxn modelId="{9FF4359A-6591-46AC-8D4C-43E5F4D7E6F4}" type="presParOf" srcId="{C366D322-0C0C-41F6-877D-3551DF132622}" destId="{35315831-5CBA-4205-B36F-EBCE40F8114B}" srcOrd="3" destOrd="0" presId="urn:microsoft.com/office/officeart/2005/8/layout/chevron2"/>
    <dgm:cxn modelId="{258CF50E-301E-4C34-B12E-9C9068F23003}" type="presParOf" srcId="{C366D322-0C0C-41F6-877D-3551DF132622}" destId="{DE92B566-B5FD-4A75-A2C8-9AD785654324}" srcOrd="4" destOrd="0" presId="urn:microsoft.com/office/officeart/2005/8/layout/chevron2"/>
    <dgm:cxn modelId="{B5F7467F-170D-498F-A5D9-980F100A6A11}" type="presParOf" srcId="{DE92B566-B5FD-4A75-A2C8-9AD785654324}" destId="{D8C2FBB4-CA91-4EBE-A784-4BCAB5DFA593}" srcOrd="0" destOrd="0" presId="urn:microsoft.com/office/officeart/2005/8/layout/chevron2"/>
    <dgm:cxn modelId="{3F9802A7-9D0B-4323-AF30-7BB5BB2C36D0}" type="presParOf" srcId="{DE92B566-B5FD-4A75-A2C8-9AD785654324}" destId="{98F02DF2-8B77-4AC8-A989-3672247A14C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6349DC5-EC18-40E8-AD5F-83332E2AE7F4}" type="doc">
      <dgm:prSet loTypeId="urn:diagrams.loki3.com/BracketList+Icon" loCatId="list" qsTypeId="urn:microsoft.com/office/officeart/2005/8/quickstyle/simple1" qsCatId="simple" csTypeId="urn:microsoft.com/office/officeart/2005/8/colors/colorful1" csCatId="colorful" phldr="1"/>
      <dgm:spPr/>
      <dgm:t>
        <a:bodyPr/>
        <a:lstStyle/>
        <a:p>
          <a:endParaRPr lang="es-EC"/>
        </a:p>
      </dgm:t>
    </dgm:pt>
    <dgm:pt modelId="{3820E86C-65AE-42F0-873D-2BBF745F84A0}">
      <dgm:prSet phldrT="[Texto]"/>
      <dgm:spPr/>
      <dgm:t>
        <a:bodyPr/>
        <a:lstStyle/>
        <a:p>
          <a:r>
            <a:rPr lang="es-EC" dirty="0" smtClean="0"/>
            <a:t>Ley de Hidrocarburos</a:t>
          </a:r>
          <a:endParaRPr lang="es-EC" dirty="0"/>
        </a:p>
      </dgm:t>
    </dgm:pt>
    <dgm:pt modelId="{CCE7F8DB-B32D-44AA-96C4-0B3A4B79AF5B}" type="parTrans" cxnId="{7F1A4BEA-E8B7-409C-B309-D3091471BC89}">
      <dgm:prSet/>
      <dgm:spPr/>
      <dgm:t>
        <a:bodyPr/>
        <a:lstStyle/>
        <a:p>
          <a:endParaRPr lang="es-EC"/>
        </a:p>
      </dgm:t>
    </dgm:pt>
    <dgm:pt modelId="{10570D06-366A-4BDC-A684-E32178C1ADF0}" type="sibTrans" cxnId="{7F1A4BEA-E8B7-409C-B309-D3091471BC89}">
      <dgm:prSet/>
      <dgm:spPr/>
      <dgm:t>
        <a:bodyPr/>
        <a:lstStyle/>
        <a:p>
          <a:endParaRPr lang="es-EC"/>
        </a:p>
      </dgm:t>
    </dgm:pt>
    <dgm:pt modelId="{16365CFF-14E4-4504-B5F1-F180DE70A26D}">
      <dgm:prSet phldrT="[Texto]"/>
      <dgm:spPr/>
      <dgm:t>
        <a:bodyPr/>
        <a:lstStyle/>
        <a:p>
          <a:r>
            <a:rPr lang="es-EC" dirty="0" smtClean="0"/>
            <a:t>Vigente desde 1982 hasta el 27 de julio de 2010</a:t>
          </a:r>
          <a:endParaRPr lang="es-EC" dirty="0"/>
        </a:p>
      </dgm:t>
    </dgm:pt>
    <dgm:pt modelId="{D75B0C5D-4ACD-48B7-A509-305DDD03413A}" type="parTrans" cxnId="{65498055-847B-4CF6-A62A-4FF12897C1F2}">
      <dgm:prSet/>
      <dgm:spPr/>
      <dgm:t>
        <a:bodyPr/>
        <a:lstStyle/>
        <a:p>
          <a:endParaRPr lang="es-EC"/>
        </a:p>
      </dgm:t>
    </dgm:pt>
    <dgm:pt modelId="{DE344694-4E7A-4804-9BDC-8079ED0432AB}" type="sibTrans" cxnId="{65498055-847B-4CF6-A62A-4FF12897C1F2}">
      <dgm:prSet/>
      <dgm:spPr/>
      <dgm:t>
        <a:bodyPr/>
        <a:lstStyle/>
        <a:p>
          <a:endParaRPr lang="es-EC"/>
        </a:p>
      </dgm:t>
    </dgm:pt>
    <dgm:pt modelId="{2E396159-0425-4C77-9C79-24D57CB42C89}">
      <dgm:prSet phldrT="[Texto]"/>
      <dgm:spPr/>
      <dgm:t>
        <a:bodyPr/>
        <a:lstStyle/>
        <a:p>
          <a:r>
            <a:rPr lang="es-EC" dirty="0" smtClean="0"/>
            <a:t>Vigente desde el 27 de julio de 2010 hasta la presente fecha. </a:t>
          </a:r>
          <a:endParaRPr lang="es-EC" dirty="0"/>
        </a:p>
      </dgm:t>
    </dgm:pt>
    <dgm:pt modelId="{E4426E39-29DB-47F5-9350-5974A9D16606}" type="parTrans" cxnId="{959DB8CE-3A3E-46B0-8CB9-4E4A584DF9B6}">
      <dgm:prSet/>
      <dgm:spPr/>
      <dgm:t>
        <a:bodyPr/>
        <a:lstStyle/>
        <a:p>
          <a:endParaRPr lang="es-EC"/>
        </a:p>
      </dgm:t>
    </dgm:pt>
    <dgm:pt modelId="{7105F2F2-4A63-46BC-98B4-0ABD91BB2BD9}" type="sibTrans" cxnId="{959DB8CE-3A3E-46B0-8CB9-4E4A584DF9B6}">
      <dgm:prSet/>
      <dgm:spPr/>
      <dgm:t>
        <a:bodyPr/>
        <a:lstStyle/>
        <a:p>
          <a:endParaRPr lang="es-EC"/>
        </a:p>
      </dgm:t>
    </dgm:pt>
    <dgm:pt modelId="{DE32636C-A1D4-47B5-9713-3F1183E95E5E}" type="pres">
      <dgm:prSet presAssocID="{C6349DC5-EC18-40E8-AD5F-83332E2AE7F4}" presName="Name0" presStyleCnt="0">
        <dgm:presLayoutVars>
          <dgm:dir/>
          <dgm:animLvl val="lvl"/>
          <dgm:resizeHandles val="exact"/>
        </dgm:presLayoutVars>
      </dgm:prSet>
      <dgm:spPr/>
      <dgm:t>
        <a:bodyPr/>
        <a:lstStyle/>
        <a:p>
          <a:endParaRPr lang="es-EC"/>
        </a:p>
      </dgm:t>
    </dgm:pt>
    <dgm:pt modelId="{8E4EDB38-CF6C-4362-B98E-4FBA8CEBE5FB}" type="pres">
      <dgm:prSet presAssocID="{3820E86C-65AE-42F0-873D-2BBF745F84A0}" presName="linNode" presStyleCnt="0"/>
      <dgm:spPr/>
    </dgm:pt>
    <dgm:pt modelId="{88EDEE39-155F-4C82-B82A-8F638D052A5D}" type="pres">
      <dgm:prSet presAssocID="{3820E86C-65AE-42F0-873D-2BBF745F84A0}" presName="parTx" presStyleLbl="revTx" presStyleIdx="0" presStyleCnt="1" custScaleY="142052">
        <dgm:presLayoutVars>
          <dgm:chMax val="1"/>
          <dgm:bulletEnabled val="1"/>
        </dgm:presLayoutVars>
      </dgm:prSet>
      <dgm:spPr/>
      <dgm:t>
        <a:bodyPr/>
        <a:lstStyle/>
        <a:p>
          <a:endParaRPr lang="es-EC"/>
        </a:p>
      </dgm:t>
    </dgm:pt>
    <dgm:pt modelId="{A51DCE93-A1CF-4C49-952E-E244EBFB308F}" type="pres">
      <dgm:prSet presAssocID="{3820E86C-65AE-42F0-873D-2BBF745F84A0}" presName="bracket" presStyleLbl="parChTrans1D1" presStyleIdx="0" presStyleCnt="1" custScaleY="142052"/>
      <dgm:spPr/>
    </dgm:pt>
    <dgm:pt modelId="{12FF4A23-4AA7-48EA-8039-FA68EB50BAD2}" type="pres">
      <dgm:prSet presAssocID="{3820E86C-65AE-42F0-873D-2BBF745F84A0}" presName="spH" presStyleCnt="0"/>
      <dgm:spPr/>
    </dgm:pt>
    <dgm:pt modelId="{F8983B46-DDD5-444D-A269-DAF3D3A69620}" type="pres">
      <dgm:prSet presAssocID="{3820E86C-65AE-42F0-873D-2BBF745F84A0}" presName="desTx" presStyleLbl="node1" presStyleIdx="0" presStyleCnt="1" custScaleY="142052">
        <dgm:presLayoutVars>
          <dgm:bulletEnabled val="1"/>
        </dgm:presLayoutVars>
      </dgm:prSet>
      <dgm:spPr/>
      <dgm:t>
        <a:bodyPr/>
        <a:lstStyle/>
        <a:p>
          <a:endParaRPr lang="es-EC"/>
        </a:p>
      </dgm:t>
    </dgm:pt>
  </dgm:ptLst>
  <dgm:cxnLst>
    <dgm:cxn modelId="{8904B404-AC9D-4CE2-BFF5-1CC952F9F22C}" type="presOf" srcId="{2E396159-0425-4C77-9C79-24D57CB42C89}" destId="{F8983B46-DDD5-444D-A269-DAF3D3A69620}" srcOrd="0" destOrd="1" presId="urn:diagrams.loki3.com/BracketList+Icon"/>
    <dgm:cxn modelId="{7F1A4BEA-E8B7-409C-B309-D3091471BC89}" srcId="{C6349DC5-EC18-40E8-AD5F-83332E2AE7F4}" destId="{3820E86C-65AE-42F0-873D-2BBF745F84A0}" srcOrd="0" destOrd="0" parTransId="{CCE7F8DB-B32D-44AA-96C4-0B3A4B79AF5B}" sibTransId="{10570D06-366A-4BDC-A684-E32178C1ADF0}"/>
    <dgm:cxn modelId="{6EE786BA-E003-4F7E-AB72-E27D81C18ACD}" type="presOf" srcId="{3820E86C-65AE-42F0-873D-2BBF745F84A0}" destId="{88EDEE39-155F-4C82-B82A-8F638D052A5D}" srcOrd="0" destOrd="0" presId="urn:diagrams.loki3.com/BracketList+Icon"/>
    <dgm:cxn modelId="{65498055-847B-4CF6-A62A-4FF12897C1F2}" srcId="{3820E86C-65AE-42F0-873D-2BBF745F84A0}" destId="{16365CFF-14E4-4504-B5F1-F180DE70A26D}" srcOrd="0" destOrd="0" parTransId="{D75B0C5D-4ACD-48B7-A509-305DDD03413A}" sibTransId="{DE344694-4E7A-4804-9BDC-8079ED0432AB}"/>
    <dgm:cxn modelId="{959DB8CE-3A3E-46B0-8CB9-4E4A584DF9B6}" srcId="{3820E86C-65AE-42F0-873D-2BBF745F84A0}" destId="{2E396159-0425-4C77-9C79-24D57CB42C89}" srcOrd="1" destOrd="0" parTransId="{E4426E39-29DB-47F5-9350-5974A9D16606}" sibTransId="{7105F2F2-4A63-46BC-98B4-0ABD91BB2BD9}"/>
    <dgm:cxn modelId="{6D141C1E-3EE3-4C8B-AD3D-02FA3281C1A1}" type="presOf" srcId="{C6349DC5-EC18-40E8-AD5F-83332E2AE7F4}" destId="{DE32636C-A1D4-47B5-9713-3F1183E95E5E}" srcOrd="0" destOrd="0" presId="urn:diagrams.loki3.com/BracketList+Icon"/>
    <dgm:cxn modelId="{EA30DFA3-5A99-4677-ADA5-36F0CC640BC2}" type="presOf" srcId="{16365CFF-14E4-4504-B5F1-F180DE70A26D}" destId="{F8983B46-DDD5-444D-A269-DAF3D3A69620}" srcOrd="0" destOrd="0" presId="urn:diagrams.loki3.com/BracketList+Icon"/>
    <dgm:cxn modelId="{73353710-0516-42BA-8CB1-58ADCBAD910B}" type="presParOf" srcId="{DE32636C-A1D4-47B5-9713-3F1183E95E5E}" destId="{8E4EDB38-CF6C-4362-B98E-4FBA8CEBE5FB}" srcOrd="0" destOrd="0" presId="urn:diagrams.loki3.com/BracketList+Icon"/>
    <dgm:cxn modelId="{E0D3C106-AE2C-4570-95B4-1A3BF366A5CB}" type="presParOf" srcId="{8E4EDB38-CF6C-4362-B98E-4FBA8CEBE5FB}" destId="{88EDEE39-155F-4C82-B82A-8F638D052A5D}" srcOrd="0" destOrd="0" presId="urn:diagrams.loki3.com/BracketList+Icon"/>
    <dgm:cxn modelId="{A825FE84-2988-4A1F-859C-5B89A5F4E857}" type="presParOf" srcId="{8E4EDB38-CF6C-4362-B98E-4FBA8CEBE5FB}" destId="{A51DCE93-A1CF-4C49-952E-E244EBFB308F}" srcOrd="1" destOrd="0" presId="urn:diagrams.loki3.com/BracketList+Icon"/>
    <dgm:cxn modelId="{C0FD33AE-B9B2-4D73-8EEC-6A47223BD7EB}" type="presParOf" srcId="{8E4EDB38-CF6C-4362-B98E-4FBA8CEBE5FB}" destId="{12FF4A23-4AA7-48EA-8039-FA68EB50BAD2}" srcOrd="2" destOrd="0" presId="urn:diagrams.loki3.com/BracketList+Icon"/>
    <dgm:cxn modelId="{85754121-2DCE-4CCF-868C-16A7EA458C68}" type="presParOf" srcId="{8E4EDB38-CF6C-4362-B98E-4FBA8CEBE5FB}" destId="{F8983B46-DDD5-444D-A269-DAF3D3A69620}" srcOrd="3" destOrd="0" presId="urn:diagrams.loki3.com/BracketLis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DCA0B4D-B800-47C1-985C-052193CA179F}" type="doc">
      <dgm:prSet loTypeId="urn:diagrams.loki3.com/BracketList+Icon" loCatId="list" qsTypeId="urn:microsoft.com/office/officeart/2005/8/quickstyle/simple1" qsCatId="simple" csTypeId="urn:microsoft.com/office/officeart/2005/8/colors/colorful1" csCatId="colorful" phldr="1"/>
      <dgm:spPr/>
      <dgm:t>
        <a:bodyPr/>
        <a:lstStyle/>
        <a:p>
          <a:endParaRPr lang="es-EC"/>
        </a:p>
      </dgm:t>
    </dgm:pt>
    <dgm:pt modelId="{F5311E47-C2DA-4B28-A733-A980B8968CEC}">
      <dgm:prSet phldrT="[Texto]" custT="1"/>
      <dgm:spPr/>
      <dgm:t>
        <a:bodyPr/>
        <a:lstStyle/>
        <a:p>
          <a:r>
            <a:rPr lang="es-EC" sz="2000" dirty="0" smtClean="0"/>
            <a:t>Modalidades Contractuales</a:t>
          </a:r>
          <a:endParaRPr lang="es-EC" sz="2000" dirty="0"/>
        </a:p>
      </dgm:t>
    </dgm:pt>
    <dgm:pt modelId="{AD15EB4B-9F43-42D3-BC71-FF856A67CD78}" type="parTrans" cxnId="{370BB14C-D0AB-4739-B068-DFD1CB8EE0EB}">
      <dgm:prSet/>
      <dgm:spPr/>
      <dgm:t>
        <a:bodyPr/>
        <a:lstStyle/>
        <a:p>
          <a:endParaRPr lang="es-EC" sz="2400"/>
        </a:p>
      </dgm:t>
    </dgm:pt>
    <dgm:pt modelId="{F41F462E-CAD1-4B05-9E47-6583D40A5ABD}" type="sibTrans" cxnId="{370BB14C-D0AB-4739-B068-DFD1CB8EE0EB}">
      <dgm:prSet/>
      <dgm:spPr/>
      <dgm:t>
        <a:bodyPr/>
        <a:lstStyle/>
        <a:p>
          <a:endParaRPr lang="es-EC" sz="2400"/>
        </a:p>
      </dgm:t>
    </dgm:pt>
    <dgm:pt modelId="{3F4245A9-476D-4628-AC43-3DED86570272}">
      <dgm:prSet phldrT="[Texto]" custT="1">
        <dgm:style>
          <a:lnRef idx="1">
            <a:schemeClr val="accent3"/>
          </a:lnRef>
          <a:fillRef idx="3">
            <a:schemeClr val="accent3"/>
          </a:fillRef>
          <a:effectRef idx="2">
            <a:schemeClr val="accent3"/>
          </a:effectRef>
          <a:fontRef idx="minor">
            <a:schemeClr val="lt1"/>
          </a:fontRef>
        </dgm:style>
      </dgm:prSet>
      <dgm:spPr/>
      <dgm:t>
        <a:bodyPr/>
        <a:lstStyle/>
        <a:p>
          <a:r>
            <a:rPr lang="es-EC" sz="2800" dirty="0" smtClean="0"/>
            <a:t>Contrato de Participación (vigente hasta el 2010).</a:t>
          </a:r>
          <a:endParaRPr lang="es-EC" sz="2800" dirty="0"/>
        </a:p>
      </dgm:t>
    </dgm:pt>
    <dgm:pt modelId="{6BBA573D-F707-4168-964A-935F104EF1E8}" type="parTrans" cxnId="{916CC726-61B5-46D7-A36B-12D421A6605F}">
      <dgm:prSet/>
      <dgm:spPr/>
      <dgm:t>
        <a:bodyPr/>
        <a:lstStyle/>
        <a:p>
          <a:endParaRPr lang="es-EC" sz="2400"/>
        </a:p>
      </dgm:t>
    </dgm:pt>
    <dgm:pt modelId="{60AF04DD-757A-4D2A-9BFC-8A9BB90F4081}" type="sibTrans" cxnId="{916CC726-61B5-46D7-A36B-12D421A6605F}">
      <dgm:prSet/>
      <dgm:spPr/>
      <dgm:t>
        <a:bodyPr/>
        <a:lstStyle/>
        <a:p>
          <a:endParaRPr lang="es-EC" sz="2400"/>
        </a:p>
      </dgm:t>
    </dgm:pt>
    <dgm:pt modelId="{82A46B5A-F33E-4EAA-BEBE-85DC077125F4}">
      <dgm:prSet phldrT="[Texto]" custT="1">
        <dgm:style>
          <a:lnRef idx="1">
            <a:schemeClr val="accent3"/>
          </a:lnRef>
          <a:fillRef idx="3">
            <a:schemeClr val="accent3"/>
          </a:fillRef>
          <a:effectRef idx="2">
            <a:schemeClr val="accent3"/>
          </a:effectRef>
          <a:fontRef idx="minor">
            <a:schemeClr val="lt1"/>
          </a:fontRef>
        </dgm:style>
      </dgm:prSet>
      <dgm:spPr/>
      <dgm:t>
        <a:bodyPr/>
        <a:lstStyle/>
        <a:p>
          <a:r>
            <a:rPr lang="es-EC" sz="2800" dirty="0" smtClean="0"/>
            <a:t>Contrato de Prestación de Servicios (vigente desde 2010 hasta la actualidad).</a:t>
          </a:r>
          <a:endParaRPr lang="es-EC" sz="2800" dirty="0"/>
        </a:p>
      </dgm:t>
    </dgm:pt>
    <dgm:pt modelId="{301ED7E3-0F37-4726-B76F-539EA49CA04B}" type="parTrans" cxnId="{56EE7AF3-DFD4-4624-BDED-E2C37366E27B}">
      <dgm:prSet/>
      <dgm:spPr/>
      <dgm:t>
        <a:bodyPr/>
        <a:lstStyle/>
        <a:p>
          <a:endParaRPr lang="es-EC" sz="2400"/>
        </a:p>
      </dgm:t>
    </dgm:pt>
    <dgm:pt modelId="{9159FBD4-1B96-4747-808C-D7B407416A83}" type="sibTrans" cxnId="{56EE7AF3-DFD4-4624-BDED-E2C37366E27B}">
      <dgm:prSet/>
      <dgm:spPr/>
      <dgm:t>
        <a:bodyPr/>
        <a:lstStyle/>
        <a:p>
          <a:endParaRPr lang="es-EC" sz="2400"/>
        </a:p>
      </dgm:t>
    </dgm:pt>
    <dgm:pt modelId="{95C64260-6DA5-4CAE-B966-5D5694FE5AFE}" type="pres">
      <dgm:prSet presAssocID="{FDCA0B4D-B800-47C1-985C-052193CA179F}" presName="Name0" presStyleCnt="0">
        <dgm:presLayoutVars>
          <dgm:dir/>
          <dgm:animLvl val="lvl"/>
          <dgm:resizeHandles val="exact"/>
        </dgm:presLayoutVars>
      </dgm:prSet>
      <dgm:spPr/>
      <dgm:t>
        <a:bodyPr/>
        <a:lstStyle/>
        <a:p>
          <a:endParaRPr lang="es-EC"/>
        </a:p>
      </dgm:t>
    </dgm:pt>
    <dgm:pt modelId="{2FBE1CC5-10F7-46B2-A761-65AAD294CFB5}" type="pres">
      <dgm:prSet presAssocID="{F5311E47-C2DA-4B28-A733-A980B8968CEC}" presName="linNode" presStyleCnt="0"/>
      <dgm:spPr/>
    </dgm:pt>
    <dgm:pt modelId="{2AE5086C-ECB4-4720-8CA1-3852777344FC}" type="pres">
      <dgm:prSet presAssocID="{F5311E47-C2DA-4B28-A733-A980B8968CEC}" presName="parTx" presStyleLbl="revTx" presStyleIdx="0" presStyleCnt="1" custScaleY="147744">
        <dgm:presLayoutVars>
          <dgm:chMax val="1"/>
          <dgm:bulletEnabled val="1"/>
        </dgm:presLayoutVars>
      </dgm:prSet>
      <dgm:spPr/>
      <dgm:t>
        <a:bodyPr/>
        <a:lstStyle/>
        <a:p>
          <a:endParaRPr lang="es-EC"/>
        </a:p>
      </dgm:t>
    </dgm:pt>
    <dgm:pt modelId="{53D564AA-23ED-4BAC-BAEC-9AA3BD6D06C9}" type="pres">
      <dgm:prSet presAssocID="{F5311E47-C2DA-4B28-A733-A980B8968CEC}" presName="bracket" presStyleLbl="parChTrans1D1" presStyleIdx="0" presStyleCnt="1"/>
      <dgm:spPr/>
    </dgm:pt>
    <dgm:pt modelId="{CCEA90A3-C778-4FB4-B008-362DDFF9B014}" type="pres">
      <dgm:prSet presAssocID="{F5311E47-C2DA-4B28-A733-A980B8968CEC}" presName="spH" presStyleCnt="0"/>
      <dgm:spPr/>
    </dgm:pt>
    <dgm:pt modelId="{DD4F9576-610D-4568-BE71-1A67046864A5}" type="pres">
      <dgm:prSet presAssocID="{F5311E47-C2DA-4B28-A733-A980B8968CEC}" presName="desTx" presStyleLbl="node1" presStyleIdx="0" presStyleCnt="1">
        <dgm:presLayoutVars>
          <dgm:bulletEnabled val="1"/>
        </dgm:presLayoutVars>
      </dgm:prSet>
      <dgm:spPr/>
      <dgm:t>
        <a:bodyPr/>
        <a:lstStyle/>
        <a:p>
          <a:endParaRPr lang="es-EC"/>
        </a:p>
      </dgm:t>
    </dgm:pt>
  </dgm:ptLst>
  <dgm:cxnLst>
    <dgm:cxn modelId="{7E838230-2AD2-4122-B2AC-4AEEFE3265F3}" type="presOf" srcId="{F5311E47-C2DA-4B28-A733-A980B8968CEC}" destId="{2AE5086C-ECB4-4720-8CA1-3852777344FC}" srcOrd="0" destOrd="0" presId="urn:diagrams.loki3.com/BracketList+Icon"/>
    <dgm:cxn modelId="{916CC726-61B5-46D7-A36B-12D421A6605F}" srcId="{F5311E47-C2DA-4B28-A733-A980B8968CEC}" destId="{3F4245A9-476D-4628-AC43-3DED86570272}" srcOrd="0" destOrd="0" parTransId="{6BBA573D-F707-4168-964A-935F104EF1E8}" sibTransId="{60AF04DD-757A-4D2A-9BFC-8A9BB90F4081}"/>
    <dgm:cxn modelId="{7C9562B0-F38F-487C-8C51-224A5B960E15}" type="presOf" srcId="{82A46B5A-F33E-4EAA-BEBE-85DC077125F4}" destId="{DD4F9576-610D-4568-BE71-1A67046864A5}" srcOrd="0" destOrd="1" presId="urn:diagrams.loki3.com/BracketList+Icon"/>
    <dgm:cxn modelId="{1B3EA9D4-177D-4D38-ACF5-45D515B921C4}" type="presOf" srcId="{3F4245A9-476D-4628-AC43-3DED86570272}" destId="{DD4F9576-610D-4568-BE71-1A67046864A5}" srcOrd="0" destOrd="0" presId="urn:diagrams.loki3.com/BracketList+Icon"/>
    <dgm:cxn modelId="{25CC8227-F8A9-40E6-ACFA-0B74AB0C35DA}" type="presOf" srcId="{FDCA0B4D-B800-47C1-985C-052193CA179F}" destId="{95C64260-6DA5-4CAE-B966-5D5694FE5AFE}" srcOrd="0" destOrd="0" presId="urn:diagrams.loki3.com/BracketList+Icon"/>
    <dgm:cxn modelId="{370BB14C-D0AB-4739-B068-DFD1CB8EE0EB}" srcId="{FDCA0B4D-B800-47C1-985C-052193CA179F}" destId="{F5311E47-C2DA-4B28-A733-A980B8968CEC}" srcOrd="0" destOrd="0" parTransId="{AD15EB4B-9F43-42D3-BC71-FF856A67CD78}" sibTransId="{F41F462E-CAD1-4B05-9E47-6583D40A5ABD}"/>
    <dgm:cxn modelId="{56EE7AF3-DFD4-4624-BDED-E2C37366E27B}" srcId="{F5311E47-C2DA-4B28-A733-A980B8968CEC}" destId="{82A46B5A-F33E-4EAA-BEBE-85DC077125F4}" srcOrd="1" destOrd="0" parTransId="{301ED7E3-0F37-4726-B76F-539EA49CA04B}" sibTransId="{9159FBD4-1B96-4747-808C-D7B407416A83}"/>
    <dgm:cxn modelId="{97370FE4-63AB-4733-9F04-C03709FFC5AA}" type="presParOf" srcId="{95C64260-6DA5-4CAE-B966-5D5694FE5AFE}" destId="{2FBE1CC5-10F7-46B2-A761-65AAD294CFB5}" srcOrd="0" destOrd="0" presId="urn:diagrams.loki3.com/BracketList+Icon"/>
    <dgm:cxn modelId="{08694889-430C-4060-964E-DC76592082D2}" type="presParOf" srcId="{2FBE1CC5-10F7-46B2-A761-65AAD294CFB5}" destId="{2AE5086C-ECB4-4720-8CA1-3852777344FC}" srcOrd="0" destOrd="0" presId="urn:diagrams.loki3.com/BracketList+Icon"/>
    <dgm:cxn modelId="{922E3967-BF73-4DC2-B2A6-642A27627B63}" type="presParOf" srcId="{2FBE1CC5-10F7-46B2-A761-65AAD294CFB5}" destId="{53D564AA-23ED-4BAC-BAEC-9AA3BD6D06C9}" srcOrd="1" destOrd="0" presId="urn:diagrams.loki3.com/BracketList+Icon"/>
    <dgm:cxn modelId="{ABD877B5-FC3E-413C-828D-247F01CD93F0}" type="presParOf" srcId="{2FBE1CC5-10F7-46B2-A761-65AAD294CFB5}" destId="{CCEA90A3-C778-4FB4-B008-362DDFF9B014}" srcOrd="2" destOrd="0" presId="urn:diagrams.loki3.com/BracketList+Icon"/>
    <dgm:cxn modelId="{3A111763-EA2D-4B44-A84A-36735D6D9C78}" type="presParOf" srcId="{2FBE1CC5-10F7-46B2-A761-65AAD294CFB5}" destId="{DD4F9576-610D-4568-BE71-1A67046864A5}" srcOrd="3" destOrd="0" presId="urn:diagrams.loki3.com/BracketList+Ic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7762DCB-126A-4709-8626-FE5A5799E499}" type="doc">
      <dgm:prSet loTypeId="urn:microsoft.com/office/officeart/2005/8/layout/hProcess4" loCatId="process" qsTypeId="urn:microsoft.com/office/officeart/2005/8/quickstyle/3d1" qsCatId="3D" csTypeId="urn:microsoft.com/office/officeart/2005/8/colors/colorful3" csCatId="colorful" phldr="1"/>
      <dgm:spPr/>
      <dgm:t>
        <a:bodyPr/>
        <a:lstStyle/>
        <a:p>
          <a:endParaRPr lang="es-EC"/>
        </a:p>
      </dgm:t>
    </dgm:pt>
    <dgm:pt modelId="{A7B6782E-5A6F-4F1E-BB89-AFF4F1FAEEBD}">
      <dgm:prSet phldrT="[Texto]"/>
      <dgm:spPr/>
      <dgm:t>
        <a:bodyPr/>
        <a:lstStyle/>
        <a:p>
          <a:r>
            <a:rPr lang="es-EC" dirty="0" smtClean="0"/>
            <a:t>VAN</a:t>
          </a:r>
          <a:endParaRPr lang="es-EC" dirty="0"/>
        </a:p>
      </dgm:t>
    </dgm:pt>
    <dgm:pt modelId="{5D39ACA6-556C-4CDC-8572-2584EC30E3DC}" type="parTrans" cxnId="{B9B861E4-04DE-45B4-B722-11535660A0B8}">
      <dgm:prSet/>
      <dgm:spPr/>
      <dgm:t>
        <a:bodyPr/>
        <a:lstStyle/>
        <a:p>
          <a:endParaRPr lang="es-EC"/>
        </a:p>
      </dgm:t>
    </dgm:pt>
    <dgm:pt modelId="{23F481E2-598A-49ED-8C79-48B1C8B7E032}" type="sibTrans" cxnId="{B9B861E4-04DE-45B4-B722-11535660A0B8}">
      <dgm:prSet/>
      <dgm:spPr/>
      <dgm:t>
        <a:bodyPr/>
        <a:lstStyle/>
        <a:p>
          <a:endParaRPr lang="es-EC"/>
        </a:p>
      </dgm:t>
    </dgm:pt>
    <dgm:pt modelId="{2C55278F-2C6F-4E05-B533-1B05CDAF5842}">
      <dgm:prSet phldrT="[Texto]"/>
      <dgm:spPr/>
      <dgm:t>
        <a:bodyPr/>
        <a:lstStyle/>
        <a:p>
          <a:r>
            <a:rPr lang="es-EC" dirty="0" smtClean="0"/>
            <a:t>Indicador basado en los flujos futuros</a:t>
          </a:r>
          <a:endParaRPr lang="es-EC" dirty="0"/>
        </a:p>
      </dgm:t>
    </dgm:pt>
    <dgm:pt modelId="{8475CCC8-370E-4F97-BB1F-1C49B9F7FC03}" type="parTrans" cxnId="{5C85560C-D9DC-4102-A735-BD520181CE2D}">
      <dgm:prSet/>
      <dgm:spPr/>
      <dgm:t>
        <a:bodyPr/>
        <a:lstStyle/>
        <a:p>
          <a:endParaRPr lang="es-EC"/>
        </a:p>
      </dgm:t>
    </dgm:pt>
    <dgm:pt modelId="{FA14FE6C-0575-4844-806C-2DC91359A693}" type="sibTrans" cxnId="{5C85560C-D9DC-4102-A735-BD520181CE2D}">
      <dgm:prSet/>
      <dgm:spPr/>
      <dgm:t>
        <a:bodyPr/>
        <a:lstStyle/>
        <a:p>
          <a:endParaRPr lang="es-EC"/>
        </a:p>
      </dgm:t>
    </dgm:pt>
    <dgm:pt modelId="{A6FD5A0A-E4CF-49DB-B4D3-9447743A41D9}">
      <dgm:prSet phldrT="[Texto]"/>
      <dgm:spPr/>
      <dgm:t>
        <a:bodyPr/>
        <a:lstStyle/>
        <a:p>
          <a:r>
            <a:rPr lang="es-EC" dirty="0" smtClean="0"/>
            <a:t>TIR</a:t>
          </a:r>
          <a:endParaRPr lang="es-EC" dirty="0"/>
        </a:p>
      </dgm:t>
    </dgm:pt>
    <dgm:pt modelId="{5BB42D0E-6322-4D12-9674-51E1DB35D641}" type="parTrans" cxnId="{93C4B952-1571-4468-9D3B-E68C1BE26447}">
      <dgm:prSet/>
      <dgm:spPr/>
      <dgm:t>
        <a:bodyPr/>
        <a:lstStyle/>
        <a:p>
          <a:endParaRPr lang="es-EC"/>
        </a:p>
      </dgm:t>
    </dgm:pt>
    <dgm:pt modelId="{140BC382-6A89-42DE-AA82-23C4524800CD}" type="sibTrans" cxnId="{93C4B952-1571-4468-9D3B-E68C1BE26447}">
      <dgm:prSet/>
      <dgm:spPr/>
      <dgm:t>
        <a:bodyPr/>
        <a:lstStyle/>
        <a:p>
          <a:endParaRPr lang="es-EC"/>
        </a:p>
      </dgm:t>
    </dgm:pt>
    <dgm:pt modelId="{21DB1EA3-4785-42B2-8144-7C47B0D0E482}">
      <dgm:prSet phldrT="[Texto]"/>
      <dgm:spPr/>
      <dgm:t>
        <a:bodyPr/>
        <a:lstStyle/>
        <a:p>
          <a:r>
            <a:rPr lang="es-EC" dirty="0" smtClean="0"/>
            <a:t>Representa la rentabilidad de un proyecto de inversión.</a:t>
          </a:r>
          <a:endParaRPr lang="es-EC" dirty="0"/>
        </a:p>
      </dgm:t>
    </dgm:pt>
    <dgm:pt modelId="{7C358484-7E48-4CE3-9D9F-508CFBEC5788}" type="parTrans" cxnId="{EC5ECF51-B697-44ED-803B-F0EF200F02E3}">
      <dgm:prSet/>
      <dgm:spPr/>
      <dgm:t>
        <a:bodyPr/>
        <a:lstStyle/>
        <a:p>
          <a:endParaRPr lang="es-EC"/>
        </a:p>
      </dgm:t>
    </dgm:pt>
    <dgm:pt modelId="{0838BDD6-C459-42BB-8713-9E40EA53CBB7}" type="sibTrans" cxnId="{EC5ECF51-B697-44ED-803B-F0EF200F02E3}">
      <dgm:prSet/>
      <dgm:spPr/>
      <dgm:t>
        <a:bodyPr/>
        <a:lstStyle/>
        <a:p>
          <a:endParaRPr lang="es-EC"/>
        </a:p>
      </dgm:t>
    </dgm:pt>
    <dgm:pt modelId="{41CE69F6-A0F2-46EE-B949-8ABC5053EFF5}">
      <dgm:prSet phldrT="[Texto]"/>
      <dgm:spPr/>
      <dgm:t>
        <a:bodyPr/>
        <a:lstStyle/>
        <a:p>
          <a:r>
            <a:rPr lang="es-EC" dirty="0" smtClean="0"/>
            <a:t>B/C</a:t>
          </a:r>
          <a:endParaRPr lang="es-EC" dirty="0"/>
        </a:p>
      </dgm:t>
    </dgm:pt>
    <dgm:pt modelId="{0FA46CAF-7B96-4CF6-9542-1E2B06FB4610}" type="parTrans" cxnId="{C1A50260-794B-47E6-8F01-9340A3F097ED}">
      <dgm:prSet/>
      <dgm:spPr/>
      <dgm:t>
        <a:bodyPr/>
        <a:lstStyle/>
        <a:p>
          <a:endParaRPr lang="es-EC"/>
        </a:p>
      </dgm:t>
    </dgm:pt>
    <dgm:pt modelId="{4B525D94-B71C-4203-81EE-EC8720130FE3}" type="sibTrans" cxnId="{C1A50260-794B-47E6-8F01-9340A3F097ED}">
      <dgm:prSet/>
      <dgm:spPr/>
      <dgm:t>
        <a:bodyPr/>
        <a:lstStyle/>
        <a:p>
          <a:endParaRPr lang="es-EC"/>
        </a:p>
      </dgm:t>
    </dgm:pt>
    <dgm:pt modelId="{523E9184-EA94-465F-85A2-3D048ECBF723}">
      <dgm:prSet phldrT="[Texto]"/>
      <dgm:spPr/>
      <dgm:t>
        <a:bodyPr/>
        <a:lstStyle/>
        <a:p>
          <a:r>
            <a:rPr lang="es-EC" dirty="0" smtClean="0"/>
            <a:t>Indica el beneficio por cada dólar invertido en el proyecto estudiado.</a:t>
          </a:r>
          <a:endParaRPr lang="es-EC" dirty="0"/>
        </a:p>
      </dgm:t>
    </dgm:pt>
    <dgm:pt modelId="{E47D176E-59EE-44B3-9E60-1D8EBFDB66FA}" type="parTrans" cxnId="{B29C662C-9CEB-4574-9FBD-7ED112D8A159}">
      <dgm:prSet/>
      <dgm:spPr/>
      <dgm:t>
        <a:bodyPr/>
        <a:lstStyle/>
        <a:p>
          <a:endParaRPr lang="es-EC"/>
        </a:p>
      </dgm:t>
    </dgm:pt>
    <dgm:pt modelId="{24CC2A86-752B-4F19-AAF8-A28B627F3DAF}" type="sibTrans" cxnId="{B29C662C-9CEB-4574-9FBD-7ED112D8A159}">
      <dgm:prSet/>
      <dgm:spPr/>
      <dgm:t>
        <a:bodyPr/>
        <a:lstStyle/>
        <a:p>
          <a:endParaRPr lang="es-EC"/>
        </a:p>
      </dgm:t>
    </dgm:pt>
    <dgm:pt modelId="{E368C75A-2862-4433-8388-1594E2EE8D61}">
      <dgm:prSet phldrT="[Texto]"/>
      <dgm:spPr/>
      <dgm:t>
        <a:bodyPr/>
        <a:lstStyle/>
        <a:p>
          <a:r>
            <a:rPr lang="es-EC" dirty="0" smtClean="0"/>
            <a:t>Indica el rendimiento del proyecto. en valor presente.</a:t>
          </a:r>
          <a:endParaRPr lang="es-EC" dirty="0"/>
        </a:p>
      </dgm:t>
    </dgm:pt>
    <dgm:pt modelId="{6CAD8751-062B-4AA9-BB76-8A41603B5E97}" type="parTrans" cxnId="{1C35DC5A-5388-4FF1-AA47-89AA5D0782A7}">
      <dgm:prSet/>
      <dgm:spPr/>
      <dgm:t>
        <a:bodyPr/>
        <a:lstStyle/>
        <a:p>
          <a:endParaRPr lang="es-EC"/>
        </a:p>
      </dgm:t>
    </dgm:pt>
    <dgm:pt modelId="{FF9ED06C-92CF-4D23-B94F-8B14B584E56A}" type="sibTrans" cxnId="{1C35DC5A-5388-4FF1-AA47-89AA5D0782A7}">
      <dgm:prSet/>
      <dgm:spPr/>
      <dgm:t>
        <a:bodyPr/>
        <a:lstStyle/>
        <a:p>
          <a:endParaRPr lang="es-EC"/>
        </a:p>
      </dgm:t>
    </dgm:pt>
    <dgm:pt modelId="{7CF7BF4C-AE12-4D64-8F7A-D14A8D22EA05}">
      <dgm:prSet phldrT="[Texto]"/>
      <dgm:spPr/>
      <dgm:t>
        <a:bodyPr/>
        <a:lstStyle/>
        <a:p>
          <a:r>
            <a:rPr lang="es-EC" dirty="0" smtClean="0"/>
            <a:t>&gt; a 0 el proyecto se acepta.</a:t>
          </a:r>
          <a:endParaRPr lang="es-EC" dirty="0"/>
        </a:p>
      </dgm:t>
    </dgm:pt>
    <dgm:pt modelId="{77067C4A-22D3-4B18-9761-BA1EC660B88D}" type="parTrans" cxnId="{8B9256DE-44A9-4D5D-99DD-A889A2773ABA}">
      <dgm:prSet/>
      <dgm:spPr/>
      <dgm:t>
        <a:bodyPr/>
        <a:lstStyle/>
        <a:p>
          <a:endParaRPr lang="es-EC"/>
        </a:p>
      </dgm:t>
    </dgm:pt>
    <dgm:pt modelId="{B049C22E-D670-4A87-9DE5-C55CF0688F16}" type="sibTrans" cxnId="{8B9256DE-44A9-4D5D-99DD-A889A2773ABA}">
      <dgm:prSet/>
      <dgm:spPr/>
      <dgm:t>
        <a:bodyPr/>
        <a:lstStyle/>
        <a:p>
          <a:endParaRPr lang="es-EC"/>
        </a:p>
      </dgm:t>
    </dgm:pt>
    <dgm:pt modelId="{F68ABE60-D59D-4F81-96F3-7EDDA001E6DD}">
      <dgm:prSet phldrT="[Texto]"/>
      <dgm:spPr/>
      <dgm:t>
        <a:bodyPr/>
        <a:lstStyle/>
        <a:p>
          <a:r>
            <a:rPr lang="es-EC" dirty="0" smtClean="0"/>
            <a:t>&gt; a la </a:t>
          </a:r>
          <a:r>
            <a:rPr lang="es-EC" dirty="0" err="1" smtClean="0"/>
            <a:t>Tdesct</a:t>
          </a:r>
          <a:r>
            <a:rPr lang="es-EC" dirty="0" smtClean="0"/>
            <a:t>. del VPN el proyecto es viable.</a:t>
          </a:r>
          <a:endParaRPr lang="es-EC" dirty="0"/>
        </a:p>
      </dgm:t>
    </dgm:pt>
    <dgm:pt modelId="{119E7187-A8B2-46CB-A509-C57BDF37B4B2}" type="parTrans" cxnId="{B7A402EC-4D1A-465E-9F3B-5761F4CFB1FD}">
      <dgm:prSet/>
      <dgm:spPr/>
      <dgm:t>
        <a:bodyPr/>
        <a:lstStyle/>
        <a:p>
          <a:endParaRPr lang="es-EC"/>
        </a:p>
      </dgm:t>
    </dgm:pt>
    <dgm:pt modelId="{00306994-382C-4917-87E5-468C666882EA}" type="sibTrans" cxnId="{B7A402EC-4D1A-465E-9F3B-5761F4CFB1FD}">
      <dgm:prSet/>
      <dgm:spPr/>
      <dgm:t>
        <a:bodyPr/>
        <a:lstStyle/>
        <a:p>
          <a:endParaRPr lang="es-EC"/>
        </a:p>
      </dgm:t>
    </dgm:pt>
    <dgm:pt modelId="{F60F0C71-5926-4A03-B190-9AEC0868A4C4}">
      <dgm:prSet phldrT="[Texto]"/>
      <dgm:spPr/>
      <dgm:t>
        <a:bodyPr/>
        <a:lstStyle/>
        <a:p>
          <a:r>
            <a:rPr lang="es-EC" dirty="0" smtClean="0"/>
            <a:t>&gt; a 1, beneficios son superiores a los sacrificios.</a:t>
          </a:r>
          <a:endParaRPr lang="es-EC" dirty="0"/>
        </a:p>
      </dgm:t>
    </dgm:pt>
    <dgm:pt modelId="{17C5FF6B-8A2B-487C-B4BF-560581D1FF17}" type="parTrans" cxnId="{7A776801-28FD-480B-8700-BFCC45887F20}">
      <dgm:prSet/>
      <dgm:spPr/>
      <dgm:t>
        <a:bodyPr/>
        <a:lstStyle/>
        <a:p>
          <a:endParaRPr lang="es-EC"/>
        </a:p>
      </dgm:t>
    </dgm:pt>
    <dgm:pt modelId="{9B722890-5DF0-48EF-A873-250E99DAC160}" type="sibTrans" cxnId="{7A776801-28FD-480B-8700-BFCC45887F20}">
      <dgm:prSet/>
      <dgm:spPr/>
      <dgm:t>
        <a:bodyPr/>
        <a:lstStyle/>
        <a:p>
          <a:endParaRPr lang="es-EC"/>
        </a:p>
      </dgm:t>
    </dgm:pt>
    <dgm:pt modelId="{4470ABCD-A2B5-4AFE-95E9-067F37A18B4A}">
      <dgm:prSet phldrT="[Texto]"/>
      <dgm:spPr/>
      <dgm:t>
        <a:bodyPr/>
        <a:lstStyle/>
        <a:p>
          <a:r>
            <a:rPr lang="es-EC" dirty="0" smtClean="0"/>
            <a:t>Proyecto genera riqueza.</a:t>
          </a:r>
          <a:endParaRPr lang="es-EC" dirty="0"/>
        </a:p>
      </dgm:t>
    </dgm:pt>
    <dgm:pt modelId="{9FDA5CDD-99A3-44D9-A5E4-E89E342270E6}" type="parTrans" cxnId="{CE28275A-1CC6-4C49-B4C6-755BCCCDF195}">
      <dgm:prSet/>
      <dgm:spPr/>
      <dgm:t>
        <a:bodyPr/>
        <a:lstStyle/>
        <a:p>
          <a:endParaRPr lang="es-EC"/>
        </a:p>
      </dgm:t>
    </dgm:pt>
    <dgm:pt modelId="{CD7E9F81-2752-4B8D-9FEF-A7E8A0AB88C7}" type="sibTrans" cxnId="{CE28275A-1CC6-4C49-B4C6-755BCCCDF195}">
      <dgm:prSet/>
      <dgm:spPr/>
      <dgm:t>
        <a:bodyPr/>
        <a:lstStyle/>
        <a:p>
          <a:endParaRPr lang="es-EC"/>
        </a:p>
      </dgm:t>
    </dgm:pt>
    <dgm:pt modelId="{834835B9-0B45-42BB-9C20-0B8289835121}" type="pres">
      <dgm:prSet presAssocID="{37762DCB-126A-4709-8626-FE5A5799E499}" presName="Name0" presStyleCnt="0">
        <dgm:presLayoutVars>
          <dgm:dir/>
          <dgm:animLvl val="lvl"/>
          <dgm:resizeHandles val="exact"/>
        </dgm:presLayoutVars>
      </dgm:prSet>
      <dgm:spPr/>
      <dgm:t>
        <a:bodyPr/>
        <a:lstStyle/>
        <a:p>
          <a:endParaRPr lang="es-EC"/>
        </a:p>
      </dgm:t>
    </dgm:pt>
    <dgm:pt modelId="{CBE01996-6D48-4763-8683-5778C5E4DEAB}" type="pres">
      <dgm:prSet presAssocID="{37762DCB-126A-4709-8626-FE5A5799E499}" presName="tSp" presStyleCnt="0"/>
      <dgm:spPr/>
    </dgm:pt>
    <dgm:pt modelId="{DF8C50D9-9DCE-4CD5-B844-BB1B2A3BBC5D}" type="pres">
      <dgm:prSet presAssocID="{37762DCB-126A-4709-8626-FE5A5799E499}" presName="bSp" presStyleCnt="0"/>
      <dgm:spPr/>
    </dgm:pt>
    <dgm:pt modelId="{0AF54044-05A8-4A51-B02C-3781D18AE2B0}" type="pres">
      <dgm:prSet presAssocID="{37762DCB-126A-4709-8626-FE5A5799E499}" presName="process" presStyleCnt="0"/>
      <dgm:spPr/>
    </dgm:pt>
    <dgm:pt modelId="{8FA4BBF4-33D9-4F29-93E6-61937C06F8D5}" type="pres">
      <dgm:prSet presAssocID="{A7B6782E-5A6F-4F1E-BB89-AFF4F1FAEEBD}" presName="composite1" presStyleCnt="0"/>
      <dgm:spPr/>
    </dgm:pt>
    <dgm:pt modelId="{4A2BAEE2-3C39-4217-9332-83366432A185}" type="pres">
      <dgm:prSet presAssocID="{A7B6782E-5A6F-4F1E-BB89-AFF4F1FAEEBD}" presName="dummyNode1" presStyleLbl="node1" presStyleIdx="0" presStyleCnt="3"/>
      <dgm:spPr/>
    </dgm:pt>
    <dgm:pt modelId="{50B4549A-182F-46E7-B431-E8C0490D2D51}" type="pres">
      <dgm:prSet presAssocID="{A7B6782E-5A6F-4F1E-BB89-AFF4F1FAEEBD}" presName="childNode1" presStyleLbl="bgAcc1" presStyleIdx="0" presStyleCnt="3">
        <dgm:presLayoutVars>
          <dgm:bulletEnabled val="1"/>
        </dgm:presLayoutVars>
      </dgm:prSet>
      <dgm:spPr/>
      <dgm:t>
        <a:bodyPr/>
        <a:lstStyle/>
        <a:p>
          <a:endParaRPr lang="es-EC"/>
        </a:p>
      </dgm:t>
    </dgm:pt>
    <dgm:pt modelId="{4420E9AF-CA92-4229-A6D2-5E5E36709992}" type="pres">
      <dgm:prSet presAssocID="{A7B6782E-5A6F-4F1E-BB89-AFF4F1FAEEBD}" presName="childNode1tx" presStyleLbl="bgAcc1" presStyleIdx="0" presStyleCnt="3">
        <dgm:presLayoutVars>
          <dgm:bulletEnabled val="1"/>
        </dgm:presLayoutVars>
      </dgm:prSet>
      <dgm:spPr/>
      <dgm:t>
        <a:bodyPr/>
        <a:lstStyle/>
        <a:p>
          <a:endParaRPr lang="es-EC"/>
        </a:p>
      </dgm:t>
    </dgm:pt>
    <dgm:pt modelId="{CC080B13-4EBD-4B51-8B9A-397022CD15F5}" type="pres">
      <dgm:prSet presAssocID="{A7B6782E-5A6F-4F1E-BB89-AFF4F1FAEEBD}" presName="parentNode1" presStyleLbl="node1" presStyleIdx="0" presStyleCnt="3">
        <dgm:presLayoutVars>
          <dgm:chMax val="1"/>
          <dgm:bulletEnabled val="1"/>
        </dgm:presLayoutVars>
      </dgm:prSet>
      <dgm:spPr/>
      <dgm:t>
        <a:bodyPr/>
        <a:lstStyle/>
        <a:p>
          <a:endParaRPr lang="es-EC"/>
        </a:p>
      </dgm:t>
    </dgm:pt>
    <dgm:pt modelId="{F4AF95AF-27A9-4408-A44E-676BD8EF4F07}" type="pres">
      <dgm:prSet presAssocID="{A7B6782E-5A6F-4F1E-BB89-AFF4F1FAEEBD}" presName="connSite1" presStyleCnt="0"/>
      <dgm:spPr/>
    </dgm:pt>
    <dgm:pt modelId="{74AB3FB1-DC14-486F-BF5E-69D2BD9D58A7}" type="pres">
      <dgm:prSet presAssocID="{23F481E2-598A-49ED-8C79-48B1C8B7E032}" presName="Name9" presStyleLbl="sibTrans2D1" presStyleIdx="0" presStyleCnt="2"/>
      <dgm:spPr/>
      <dgm:t>
        <a:bodyPr/>
        <a:lstStyle/>
        <a:p>
          <a:endParaRPr lang="es-EC"/>
        </a:p>
      </dgm:t>
    </dgm:pt>
    <dgm:pt modelId="{5F0998CA-5903-4042-9341-0DB3A7294F77}" type="pres">
      <dgm:prSet presAssocID="{A6FD5A0A-E4CF-49DB-B4D3-9447743A41D9}" presName="composite2" presStyleCnt="0"/>
      <dgm:spPr/>
    </dgm:pt>
    <dgm:pt modelId="{06553532-9C3C-4E72-A6E7-D9CE72376787}" type="pres">
      <dgm:prSet presAssocID="{A6FD5A0A-E4CF-49DB-B4D3-9447743A41D9}" presName="dummyNode2" presStyleLbl="node1" presStyleIdx="0" presStyleCnt="3"/>
      <dgm:spPr/>
    </dgm:pt>
    <dgm:pt modelId="{6E8C8A3C-B1CA-4CEE-8787-F4803EA942F1}" type="pres">
      <dgm:prSet presAssocID="{A6FD5A0A-E4CF-49DB-B4D3-9447743A41D9}" presName="childNode2" presStyleLbl="bgAcc1" presStyleIdx="1" presStyleCnt="3">
        <dgm:presLayoutVars>
          <dgm:bulletEnabled val="1"/>
        </dgm:presLayoutVars>
      </dgm:prSet>
      <dgm:spPr/>
      <dgm:t>
        <a:bodyPr/>
        <a:lstStyle/>
        <a:p>
          <a:endParaRPr lang="es-EC"/>
        </a:p>
      </dgm:t>
    </dgm:pt>
    <dgm:pt modelId="{E3A6D642-52E4-4D87-9A67-BE91BBFE284A}" type="pres">
      <dgm:prSet presAssocID="{A6FD5A0A-E4CF-49DB-B4D3-9447743A41D9}" presName="childNode2tx" presStyleLbl="bgAcc1" presStyleIdx="1" presStyleCnt="3">
        <dgm:presLayoutVars>
          <dgm:bulletEnabled val="1"/>
        </dgm:presLayoutVars>
      </dgm:prSet>
      <dgm:spPr/>
      <dgm:t>
        <a:bodyPr/>
        <a:lstStyle/>
        <a:p>
          <a:endParaRPr lang="es-EC"/>
        </a:p>
      </dgm:t>
    </dgm:pt>
    <dgm:pt modelId="{1872E472-4F3E-4A58-9BA6-DE6285EECB9A}" type="pres">
      <dgm:prSet presAssocID="{A6FD5A0A-E4CF-49DB-B4D3-9447743A41D9}" presName="parentNode2" presStyleLbl="node1" presStyleIdx="1" presStyleCnt="3">
        <dgm:presLayoutVars>
          <dgm:chMax val="0"/>
          <dgm:bulletEnabled val="1"/>
        </dgm:presLayoutVars>
      </dgm:prSet>
      <dgm:spPr/>
      <dgm:t>
        <a:bodyPr/>
        <a:lstStyle/>
        <a:p>
          <a:endParaRPr lang="es-EC"/>
        </a:p>
      </dgm:t>
    </dgm:pt>
    <dgm:pt modelId="{AC36A185-E23E-4D18-A242-772B424C2954}" type="pres">
      <dgm:prSet presAssocID="{A6FD5A0A-E4CF-49DB-B4D3-9447743A41D9}" presName="connSite2" presStyleCnt="0"/>
      <dgm:spPr/>
    </dgm:pt>
    <dgm:pt modelId="{283BB566-C768-4ADB-AB63-3F972E5F3498}" type="pres">
      <dgm:prSet presAssocID="{140BC382-6A89-42DE-AA82-23C4524800CD}" presName="Name18" presStyleLbl="sibTrans2D1" presStyleIdx="1" presStyleCnt="2"/>
      <dgm:spPr/>
      <dgm:t>
        <a:bodyPr/>
        <a:lstStyle/>
        <a:p>
          <a:endParaRPr lang="es-EC"/>
        </a:p>
      </dgm:t>
    </dgm:pt>
    <dgm:pt modelId="{F52F0828-9951-4A61-85C3-362BC63F683E}" type="pres">
      <dgm:prSet presAssocID="{41CE69F6-A0F2-46EE-B949-8ABC5053EFF5}" presName="composite1" presStyleCnt="0"/>
      <dgm:spPr/>
    </dgm:pt>
    <dgm:pt modelId="{C0D86F1A-C68E-49F6-A4F2-A3EFC772F37B}" type="pres">
      <dgm:prSet presAssocID="{41CE69F6-A0F2-46EE-B949-8ABC5053EFF5}" presName="dummyNode1" presStyleLbl="node1" presStyleIdx="1" presStyleCnt="3"/>
      <dgm:spPr/>
    </dgm:pt>
    <dgm:pt modelId="{3598C463-B111-49A0-9D57-10F9EDA07B42}" type="pres">
      <dgm:prSet presAssocID="{41CE69F6-A0F2-46EE-B949-8ABC5053EFF5}" presName="childNode1" presStyleLbl="bgAcc1" presStyleIdx="2" presStyleCnt="3">
        <dgm:presLayoutVars>
          <dgm:bulletEnabled val="1"/>
        </dgm:presLayoutVars>
      </dgm:prSet>
      <dgm:spPr/>
      <dgm:t>
        <a:bodyPr/>
        <a:lstStyle/>
        <a:p>
          <a:endParaRPr lang="es-EC"/>
        </a:p>
      </dgm:t>
    </dgm:pt>
    <dgm:pt modelId="{09352BBE-A4E7-4AF1-A6AA-A657F67BD3C3}" type="pres">
      <dgm:prSet presAssocID="{41CE69F6-A0F2-46EE-B949-8ABC5053EFF5}" presName="childNode1tx" presStyleLbl="bgAcc1" presStyleIdx="2" presStyleCnt="3">
        <dgm:presLayoutVars>
          <dgm:bulletEnabled val="1"/>
        </dgm:presLayoutVars>
      </dgm:prSet>
      <dgm:spPr/>
      <dgm:t>
        <a:bodyPr/>
        <a:lstStyle/>
        <a:p>
          <a:endParaRPr lang="es-EC"/>
        </a:p>
      </dgm:t>
    </dgm:pt>
    <dgm:pt modelId="{AEF8C511-13B0-464E-98BF-C655BD13FCBD}" type="pres">
      <dgm:prSet presAssocID="{41CE69F6-A0F2-46EE-B949-8ABC5053EFF5}" presName="parentNode1" presStyleLbl="node1" presStyleIdx="2" presStyleCnt="3">
        <dgm:presLayoutVars>
          <dgm:chMax val="1"/>
          <dgm:bulletEnabled val="1"/>
        </dgm:presLayoutVars>
      </dgm:prSet>
      <dgm:spPr/>
      <dgm:t>
        <a:bodyPr/>
        <a:lstStyle/>
        <a:p>
          <a:endParaRPr lang="es-EC"/>
        </a:p>
      </dgm:t>
    </dgm:pt>
    <dgm:pt modelId="{CD75EE7D-338C-49A8-AE81-705C299987C3}" type="pres">
      <dgm:prSet presAssocID="{41CE69F6-A0F2-46EE-B949-8ABC5053EFF5}" presName="connSite1" presStyleCnt="0"/>
      <dgm:spPr/>
    </dgm:pt>
  </dgm:ptLst>
  <dgm:cxnLst>
    <dgm:cxn modelId="{5C85560C-D9DC-4102-A735-BD520181CE2D}" srcId="{A7B6782E-5A6F-4F1E-BB89-AFF4F1FAEEBD}" destId="{2C55278F-2C6F-4E05-B533-1B05CDAF5842}" srcOrd="0" destOrd="0" parTransId="{8475CCC8-370E-4F97-BB1F-1C49B9F7FC03}" sibTransId="{FA14FE6C-0575-4844-806C-2DC91359A693}"/>
    <dgm:cxn modelId="{762316CE-C0AE-443E-98AD-07D7F5DDF380}" type="presOf" srcId="{523E9184-EA94-465F-85A2-3D048ECBF723}" destId="{09352BBE-A4E7-4AF1-A6AA-A657F67BD3C3}" srcOrd="1" destOrd="0" presId="urn:microsoft.com/office/officeart/2005/8/layout/hProcess4"/>
    <dgm:cxn modelId="{73AFAEF2-D64D-4DC2-932C-D7AB0FEB32B6}" type="presOf" srcId="{4470ABCD-A2B5-4AFE-95E9-067F37A18B4A}" destId="{3598C463-B111-49A0-9D57-10F9EDA07B42}" srcOrd="0" destOrd="2" presId="urn:microsoft.com/office/officeart/2005/8/layout/hProcess4"/>
    <dgm:cxn modelId="{6BC0B092-3F37-452A-8437-68523A8446E3}" type="presOf" srcId="{2C55278F-2C6F-4E05-B533-1B05CDAF5842}" destId="{4420E9AF-CA92-4229-A6D2-5E5E36709992}" srcOrd="1" destOrd="0" presId="urn:microsoft.com/office/officeart/2005/8/layout/hProcess4"/>
    <dgm:cxn modelId="{DB853643-667D-423A-8253-ACA6B7B16979}" type="presOf" srcId="{21DB1EA3-4785-42B2-8144-7C47B0D0E482}" destId="{E3A6D642-52E4-4D87-9A67-BE91BBFE284A}" srcOrd="1" destOrd="0" presId="urn:microsoft.com/office/officeart/2005/8/layout/hProcess4"/>
    <dgm:cxn modelId="{C1A50260-794B-47E6-8F01-9340A3F097ED}" srcId="{37762DCB-126A-4709-8626-FE5A5799E499}" destId="{41CE69F6-A0F2-46EE-B949-8ABC5053EFF5}" srcOrd="2" destOrd="0" parTransId="{0FA46CAF-7B96-4CF6-9542-1E2B06FB4610}" sibTransId="{4B525D94-B71C-4203-81EE-EC8720130FE3}"/>
    <dgm:cxn modelId="{158C448E-95E5-441E-A22F-48CDF4DF7678}" type="presOf" srcId="{37762DCB-126A-4709-8626-FE5A5799E499}" destId="{834835B9-0B45-42BB-9C20-0B8289835121}" srcOrd="0" destOrd="0" presId="urn:microsoft.com/office/officeart/2005/8/layout/hProcess4"/>
    <dgm:cxn modelId="{02E30166-E8CC-4970-A011-C548B2474627}" type="presOf" srcId="{2C55278F-2C6F-4E05-B533-1B05CDAF5842}" destId="{50B4549A-182F-46E7-B431-E8C0490D2D51}" srcOrd="0" destOrd="0" presId="urn:microsoft.com/office/officeart/2005/8/layout/hProcess4"/>
    <dgm:cxn modelId="{EC5ECF51-B697-44ED-803B-F0EF200F02E3}" srcId="{A6FD5A0A-E4CF-49DB-B4D3-9447743A41D9}" destId="{21DB1EA3-4785-42B2-8144-7C47B0D0E482}" srcOrd="0" destOrd="0" parTransId="{7C358484-7E48-4CE3-9D9F-508CFBEC5788}" sibTransId="{0838BDD6-C459-42BB-8713-9E40EA53CBB7}"/>
    <dgm:cxn modelId="{96FABC19-2A10-4F7D-8171-486EEBF3A3AF}" type="presOf" srcId="{140BC382-6A89-42DE-AA82-23C4524800CD}" destId="{283BB566-C768-4ADB-AB63-3F972E5F3498}" srcOrd="0" destOrd="0" presId="urn:microsoft.com/office/officeart/2005/8/layout/hProcess4"/>
    <dgm:cxn modelId="{7D53B621-683C-475B-AC65-842EAF98951D}" type="presOf" srcId="{F68ABE60-D59D-4F81-96F3-7EDDA001E6DD}" destId="{6E8C8A3C-B1CA-4CEE-8787-F4803EA942F1}" srcOrd="0" destOrd="1" presId="urn:microsoft.com/office/officeart/2005/8/layout/hProcess4"/>
    <dgm:cxn modelId="{601935C6-0DD2-426F-99DF-018742981E58}" type="presOf" srcId="{7CF7BF4C-AE12-4D64-8F7A-D14A8D22EA05}" destId="{4420E9AF-CA92-4229-A6D2-5E5E36709992}" srcOrd="1" destOrd="2" presId="urn:microsoft.com/office/officeart/2005/8/layout/hProcess4"/>
    <dgm:cxn modelId="{62ED2234-CE00-43B9-9633-2CE3731F1D18}" type="presOf" srcId="{523E9184-EA94-465F-85A2-3D048ECBF723}" destId="{3598C463-B111-49A0-9D57-10F9EDA07B42}" srcOrd="0" destOrd="0" presId="urn:microsoft.com/office/officeart/2005/8/layout/hProcess4"/>
    <dgm:cxn modelId="{B29C662C-9CEB-4574-9FBD-7ED112D8A159}" srcId="{41CE69F6-A0F2-46EE-B949-8ABC5053EFF5}" destId="{523E9184-EA94-465F-85A2-3D048ECBF723}" srcOrd="0" destOrd="0" parTransId="{E47D176E-59EE-44B3-9E60-1D8EBFDB66FA}" sibTransId="{24CC2A86-752B-4F19-AAF8-A28B627F3DAF}"/>
    <dgm:cxn modelId="{E8C5B3E3-F0A8-4A70-8AE0-9DFCED4A8B4F}" type="presOf" srcId="{F60F0C71-5926-4A03-B190-9AEC0868A4C4}" destId="{3598C463-B111-49A0-9D57-10F9EDA07B42}" srcOrd="0" destOrd="1" presId="urn:microsoft.com/office/officeart/2005/8/layout/hProcess4"/>
    <dgm:cxn modelId="{F33A24C3-96A6-468E-AC67-9F02AF089FB5}" type="presOf" srcId="{7CF7BF4C-AE12-4D64-8F7A-D14A8D22EA05}" destId="{50B4549A-182F-46E7-B431-E8C0490D2D51}" srcOrd="0" destOrd="2" presId="urn:microsoft.com/office/officeart/2005/8/layout/hProcess4"/>
    <dgm:cxn modelId="{C065EEA0-719E-4830-956E-24B6756C047B}" type="presOf" srcId="{F60F0C71-5926-4A03-B190-9AEC0868A4C4}" destId="{09352BBE-A4E7-4AF1-A6AA-A657F67BD3C3}" srcOrd="1" destOrd="1" presId="urn:microsoft.com/office/officeart/2005/8/layout/hProcess4"/>
    <dgm:cxn modelId="{93C4B952-1571-4468-9D3B-E68C1BE26447}" srcId="{37762DCB-126A-4709-8626-FE5A5799E499}" destId="{A6FD5A0A-E4CF-49DB-B4D3-9447743A41D9}" srcOrd="1" destOrd="0" parTransId="{5BB42D0E-6322-4D12-9674-51E1DB35D641}" sibTransId="{140BC382-6A89-42DE-AA82-23C4524800CD}"/>
    <dgm:cxn modelId="{289F7061-54F2-4B2E-90A3-3819AF0462BC}" type="presOf" srcId="{23F481E2-598A-49ED-8C79-48B1C8B7E032}" destId="{74AB3FB1-DC14-486F-BF5E-69D2BD9D58A7}" srcOrd="0" destOrd="0" presId="urn:microsoft.com/office/officeart/2005/8/layout/hProcess4"/>
    <dgm:cxn modelId="{F33FCDE9-8F01-4D8C-9947-94EF9F98BF69}" type="presOf" srcId="{4470ABCD-A2B5-4AFE-95E9-067F37A18B4A}" destId="{09352BBE-A4E7-4AF1-A6AA-A657F67BD3C3}" srcOrd="1" destOrd="2" presId="urn:microsoft.com/office/officeart/2005/8/layout/hProcess4"/>
    <dgm:cxn modelId="{1C35DC5A-5388-4FF1-AA47-89AA5D0782A7}" srcId="{A7B6782E-5A6F-4F1E-BB89-AFF4F1FAEEBD}" destId="{E368C75A-2862-4433-8388-1594E2EE8D61}" srcOrd="1" destOrd="0" parTransId="{6CAD8751-062B-4AA9-BB76-8A41603B5E97}" sibTransId="{FF9ED06C-92CF-4D23-B94F-8B14B584E56A}"/>
    <dgm:cxn modelId="{D9991F98-B95F-412A-9947-335124308340}" type="presOf" srcId="{21DB1EA3-4785-42B2-8144-7C47B0D0E482}" destId="{6E8C8A3C-B1CA-4CEE-8787-F4803EA942F1}" srcOrd="0" destOrd="0" presId="urn:microsoft.com/office/officeart/2005/8/layout/hProcess4"/>
    <dgm:cxn modelId="{8D151D02-394F-4BEF-A155-571FA74CF803}" type="presOf" srcId="{A7B6782E-5A6F-4F1E-BB89-AFF4F1FAEEBD}" destId="{CC080B13-4EBD-4B51-8B9A-397022CD15F5}" srcOrd="0" destOrd="0" presId="urn:microsoft.com/office/officeart/2005/8/layout/hProcess4"/>
    <dgm:cxn modelId="{7A776801-28FD-480B-8700-BFCC45887F20}" srcId="{41CE69F6-A0F2-46EE-B949-8ABC5053EFF5}" destId="{F60F0C71-5926-4A03-B190-9AEC0868A4C4}" srcOrd="1" destOrd="0" parTransId="{17C5FF6B-8A2B-487C-B4BF-560581D1FF17}" sibTransId="{9B722890-5DF0-48EF-A873-250E99DAC160}"/>
    <dgm:cxn modelId="{F61A2F58-EE26-4135-A45C-432A458EBAFF}" type="presOf" srcId="{A6FD5A0A-E4CF-49DB-B4D3-9447743A41D9}" destId="{1872E472-4F3E-4A58-9BA6-DE6285EECB9A}" srcOrd="0" destOrd="0" presId="urn:microsoft.com/office/officeart/2005/8/layout/hProcess4"/>
    <dgm:cxn modelId="{914C5388-D58E-4746-ACD5-571D4D705A97}" type="presOf" srcId="{41CE69F6-A0F2-46EE-B949-8ABC5053EFF5}" destId="{AEF8C511-13B0-464E-98BF-C655BD13FCBD}" srcOrd="0" destOrd="0" presId="urn:microsoft.com/office/officeart/2005/8/layout/hProcess4"/>
    <dgm:cxn modelId="{B9B861E4-04DE-45B4-B722-11535660A0B8}" srcId="{37762DCB-126A-4709-8626-FE5A5799E499}" destId="{A7B6782E-5A6F-4F1E-BB89-AFF4F1FAEEBD}" srcOrd="0" destOrd="0" parTransId="{5D39ACA6-556C-4CDC-8572-2584EC30E3DC}" sibTransId="{23F481E2-598A-49ED-8C79-48B1C8B7E032}"/>
    <dgm:cxn modelId="{CE28275A-1CC6-4C49-B4C6-755BCCCDF195}" srcId="{41CE69F6-A0F2-46EE-B949-8ABC5053EFF5}" destId="{4470ABCD-A2B5-4AFE-95E9-067F37A18B4A}" srcOrd="2" destOrd="0" parTransId="{9FDA5CDD-99A3-44D9-A5E4-E89E342270E6}" sibTransId="{CD7E9F81-2752-4B8D-9FEF-A7E8A0AB88C7}"/>
    <dgm:cxn modelId="{BD771DCF-2BAC-4C16-B0FD-EA5ED8D7B40E}" type="presOf" srcId="{E368C75A-2862-4433-8388-1594E2EE8D61}" destId="{4420E9AF-CA92-4229-A6D2-5E5E36709992}" srcOrd="1" destOrd="1" presId="urn:microsoft.com/office/officeart/2005/8/layout/hProcess4"/>
    <dgm:cxn modelId="{1AA9B807-0464-4236-A8F6-CF81D3AFF56A}" type="presOf" srcId="{E368C75A-2862-4433-8388-1594E2EE8D61}" destId="{50B4549A-182F-46E7-B431-E8C0490D2D51}" srcOrd="0" destOrd="1" presId="urn:microsoft.com/office/officeart/2005/8/layout/hProcess4"/>
    <dgm:cxn modelId="{32A19B63-609B-4AA6-B1D8-577540A7C688}" type="presOf" srcId="{F68ABE60-D59D-4F81-96F3-7EDDA001E6DD}" destId="{E3A6D642-52E4-4D87-9A67-BE91BBFE284A}" srcOrd="1" destOrd="1" presId="urn:microsoft.com/office/officeart/2005/8/layout/hProcess4"/>
    <dgm:cxn modelId="{8B9256DE-44A9-4D5D-99DD-A889A2773ABA}" srcId="{A7B6782E-5A6F-4F1E-BB89-AFF4F1FAEEBD}" destId="{7CF7BF4C-AE12-4D64-8F7A-D14A8D22EA05}" srcOrd="2" destOrd="0" parTransId="{77067C4A-22D3-4B18-9761-BA1EC660B88D}" sibTransId="{B049C22E-D670-4A87-9DE5-C55CF0688F16}"/>
    <dgm:cxn modelId="{B7A402EC-4D1A-465E-9F3B-5761F4CFB1FD}" srcId="{A6FD5A0A-E4CF-49DB-B4D3-9447743A41D9}" destId="{F68ABE60-D59D-4F81-96F3-7EDDA001E6DD}" srcOrd="1" destOrd="0" parTransId="{119E7187-A8B2-46CB-A509-C57BDF37B4B2}" sibTransId="{00306994-382C-4917-87E5-468C666882EA}"/>
    <dgm:cxn modelId="{2AC8A97F-3270-42BA-90C2-FC6EB5A4B50D}" type="presParOf" srcId="{834835B9-0B45-42BB-9C20-0B8289835121}" destId="{CBE01996-6D48-4763-8683-5778C5E4DEAB}" srcOrd="0" destOrd="0" presId="urn:microsoft.com/office/officeart/2005/8/layout/hProcess4"/>
    <dgm:cxn modelId="{8A9CCD3F-A8A7-4578-896B-70945968D97F}" type="presParOf" srcId="{834835B9-0B45-42BB-9C20-0B8289835121}" destId="{DF8C50D9-9DCE-4CD5-B844-BB1B2A3BBC5D}" srcOrd="1" destOrd="0" presId="urn:microsoft.com/office/officeart/2005/8/layout/hProcess4"/>
    <dgm:cxn modelId="{038AC10A-3C48-43DE-9B78-F1A1934F51EE}" type="presParOf" srcId="{834835B9-0B45-42BB-9C20-0B8289835121}" destId="{0AF54044-05A8-4A51-B02C-3781D18AE2B0}" srcOrd="2" destOrd="0" presId="urn:microsoft.com/office/officeart/2005/8/layout/hProcess4"/>
    <dgm:cxn modelId="{315530CA-E4C8-40CA-A9ED-A98BD9098593}" type="presParOf" srcId="{0AF54044-05A8-4A51-B02C-3781D18AE2B0}" destId="{8FA4BBF4-33D9-4F29-93E6-61937C06F8D5}" srcOrd="0" destOrd="0" presId="urn:microsoft.com/office/officeart/2005/8/layout/hProcess4"/>
    <dgm:cxn modelId="{CF77F58E-FDE1-47EA-9701-E0EC455C26ED}" type="presParOf" srcId="{8FA4BBF4-33D9-4F29-93E6-61937C06F8D5}" destId="{4A2BAEE2-3C39-4217-9332-83366432A185}" srcOrd="0" destOrd="0" presId="urn:microsoft.com/office/officeart/2005/8/layout/hProcess4"/>
    <dgm:cxn modelId="{5659533F-C08D-4793-A088-88F993ACCA90}" type="presParOf" srcId="{8FA4BBF4-33D9-4F29-93E6-61937C06F8D5}" destId="{50B4549A-182F-46E7-B431-E8C0490D2D51}" srcOrd="1" destOrd="0" presId="urn:microsoft.com/office/officeart/2005/8/layout/hProcess4"/>
    <dgm:cxn modelId="{1E06601A-7C6E-4F22-B65A-525D79389E61}" type="presParOf" srcId="{8FA4BBF4-33D9-4F29-93E6-61937C06F8D5}" destId="{4420E9AF-CA92-4229-A6D2-5E5E36709992}" srcOrd="2" destOrd="0" presId="urn:microsoft.com/office/officeart/2005/8/layout/hProcess4"/>
    <dgm:cxn modelId="{A3F79B2F-70AD-4914-BC95-E45B4A73C2C4}" type="presParOf" srcId="{8FA4BBF4-33D9-4F29-93E6-61937C06F8D5}" destId="{CC080B13-4EBD-4B51-8B9A-397022CD15F5}" srcOrd="3" destOrd="0" presId="urn:microsoft.com/office/officeart/2005/8/layout/hProcess4"/>
    <dgm:cxn modelId="{F86F84B1-1400-46C1-88A2-4F9BD8F3B500}" type="presParOf" srcId="{8FA4BBF4-33D9-4F29-93E6-61937C06F8D5}" destId="{F4AF95AF-27A9-4408-A44E-676BD8EF4F07}" srcOrd="4" destOrd="0" presId="urn:microsoft.com/office/officeart/2005/8/layout/hProcess4"/>
    <dgm:cxn modelId="{DC229151-B55A-424C-9F79-F574C36F44B5}" type="presParOf" srcId="{0AF54044-05A8-4A51-B02C-3781D18AE2B0}" destId="{74AB3FB1-DC14-486F-BF5E-69D2BD9D58A7}" srcOrd="1" destOrd="0" presId="urn:microsoft.com/office/officeart/2005/8/layout/hProcess4"/>
    <dgm:cxn modelId="{08044A34-C972-46FB-B937-E6EDBC5C509C}" type="presParOf" srcId="{0AF54044-05A8-4A51-B02C-3781D18AE2B0}" destId="{5F0998CA-5903-4042-9341-0DB3A7294F77}" srcOrd="2" destOrd="0" presId="urn:microsoft.com/office/officeart/2005/8/layout/hProcess4"/>
    <dgm:cxn modelId="{06A290F6-442A-493A-9B81-65EFDFD32251}" type="presParOf" srcId="{5F0998CA-5903-4042-9341-0DB3A7294F77}" destId="{06553532-9C3C-4E72-A6E7-D9CE72376787}" srcOrd="0" destOrd="0" presId="urn:microsoft.com/office/officeart/2005/8/layout/hProcess4"/>
    <dgm:cxn modelId="{5E4016EF-3083-4579-AE63-F168DACF49FF}" type="presParOf" srcId="{5F0998CA-5903-4042-9341-0DB3A7294F77}" destId="{6E8C8A3C-B1CA-4CEE-8787-F4803EA942F1}" srcOrd="1" destOrd="0" presId="urn:microsoft.com/office/officeart/2005/8/layout/hProcess4"/>
    <dgm:cxn modelId="{C2531A16-7162-493D-A716-AE166503E0C0}" type="presParOf" srcId="{5F0998CA-5903-4042-9341-0DB3A7294F77}" destId="{E3A6D642-52E4-4D87-9A67-BE91BBFE284A}" srcOrd="2" destOrd="0" presId="urn:microsoft.com/office/officeart/2005/8/layout/hProcess4"/>
    <dgm:cxn modelId="{C1CE8F12-C5C9-4794-AC07-66CCEA6D5358}" type="presParOf" srcId="{5F0998CA-5903-4042-9341-0DB3A7294F77}" destId="{1872E472-4F3E-4A58-9BA6-DE6285EECB9A}" srcOrd="3" destOrd="0" presId="urn:microsoft.com/office/officeart/2005/8/layout/hProcess4"/>
    <dgm:cxn modelId="{5884896E-0472-46EB-82DF-6CC21D48CDDF}" type="presParOf" srcId="{5F0998CA-5903-4042-9341-0DB3A7294F77}" destId="{AC36A185-E23E-4D18-A242-772B424C2954}" srcOrd="4" destOrd="0" presId="urn:microsoft.com/office/officeart/2005/8/layout/hProcess4"/>
    <dgm:cxn modelId="{7A6A37F8-76B7-482F-86F5-2FD2614C9548}" type="presParOf" srcId="{0AF54044-05A8-4A51-B02C-3781D18AE2B0}" destId="{283BB566-C768-4ADB-AB63-3F972E5F3498}" srcOrd="3" destOrd="0" presId="urn:microsoft.com/office/officeart/2005/8/layout/hProcess4"/>
    <dgm:cxn modelId="{58B9A3EA-0CD1-4244-84CE-0C55E623C739}" type="presParOf" srcId="{0AF54044-05A8-4A51-B02C-3781D18AE2B0}" destId="{F52F0828-9951-4A61-85C3-362BC63F683E}" srcOrd="4" destOrd="0" presId="urn:microsoft.com/office/officeart/2005/8/layout/hProcess4"/>
    <dgm:cxn modelId="{EB3DFDC0-F5BE-4DC7-B27B-F199B12A0FF5}" type="presParOf" srcId="{F52F0828-9951-4A61-85C3-362BC63F683E}" destId="{C0D86F1A-C68E-49F6-A4F2-A3EFC772F37B}" srcOrd="0" destOrd="0" presId="urn:microsoft.com/office/officeart/2005/8/layout/hProcess4"/>
    <dgm:cxn modelId="{D225F4DE-323A-4D02-9E4C-8D1EBD8310E8}" type="presParOf" srcId="{F52F0828-9951-4A61-85C3-362BC63F683E}" destId="{3598C463-B111-49A0-9D57-10F9EDA07B42}" srcOrd="1" destOrd="0" presId="urn:microsoft.com/office/officeart/2005/8/layout/hProcess4"/>
    <dgm:cxn modelId="{87F1030D-0DA6-4B62-81A0-87DE5CCA5F0A}" type="presParOf" srcId="{F52F0828-9951-4A61-85C3-362BC63F683E}" destId="{09352BBE-A4E7-4AF1-A6AA-A657F67BD3C3}" srcOrd="2" destOrd="0" presId="urn:microsoft.com/office/officeart/2005/8/layout/hProcess4"/>
    <dgm:cxn modelId="{EA1C69BF-3ABB-4F67-903E-F0FBD3236F65}" type="presParOf" srcId="{F52F0828-9951-4A61-85C3-362BC63F683E}" destId="{AEF8C511-13B0-464E-98BF-C655BD13FCBD}" srcOrd="3" destOrd="0" presId="urn:microsoft.com/office/officeart/2005/8/layout/hProcess4"/>
    <dgm:cxn modelId="{2527ED11-D79D-44D3-92FE-76E3F89CCC29}" type="presParOf" srcId="{F52F0828-9951-4A61-85C3-362BC63F683E}" destId="{CD75EE7D-338C-49A8-AE81-705C299987C3}"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35628E2-E748-4506-B6D1-5FDF7B71C9F4}" type="doc">
      <dgm:prSet loTypeId="urn:microsoft.com/office/officeart/2005/8/layout/vList6" loCatId="list" qsTypeId="urn:microsoft.com/office/officeart/2005/8/quickstyle/simple3" qsCatId="simple" csTypeId="urn:microsoft.com/office/officeart/2005/8/colors/colorful4" csCatId="colorful" phldr="1"/>
      <dgm:spPr/>
      <dgm:t>
        <a:bodyPr/>
        <a:lstStyle/>
        <a:p>
          <a:endParaRPr lang="es-EC"/>
        </a:p>
      </dgm:t>
    </dgm:pt>
    <dgm:pt modelId="{5923215A-542C-46A8-9D7F-C03BAEEA1CEF}">
      <dgm:prSet phldrT="[Texto]" custT="1"/>
      <dgm:spPr/>
      <dgm:t>
        <a:bodyPr/>
        <a:lstStyle/>
        <a:p>
          <a:r>
            <a:rPr lang="es-EC" sz="4000" b="1" dirty="0" smtClean="0"/>
            <a:t>TIR</a:t>
          </a:r>
          <a:endParaRPr lang="es-EC" sz="4000" b="1" dirty="0"/>
        </a:p>
      </dgm:t>
    </dgm:pt>
    <dgm:pt modelId="{AE8C777D-6D3C-4B3D-9FDD-D68AA129F27A}" type="parTrans" cxnId="{B03FBAC2-328F-4092-B39C-12D76FABA458}">
      <dgm:prSet/>
      <dgm:spPr/>
      <dgm:t>
        <a:bodyPr/>
        <a:lstStyle/>
        <a:p>
          <a:endParaRPr lang="es-EC" sz="2000"/>
        </a:p>
      </dgm:t>
    </dgm:pt>
    <dgm:pt modelId="{0AD7184C-6573-4260-85BE-CC33361738D7}" type="sibTrans" cxnId="{B03FBAC2-328F-4092-B39C-12D76FABA458}">
      <dgm:prSet/>
      <dgm:spPr/>
      <dgm:t>
        <a:bodyPr/>
        <a:lstStyle/>
        <a:p>
          <a:endParaRPr lang="es-EC" sz="2000"/>
        </a:p>
      </dgm:t>
    </dgm:pt>
    <dgm:pt modelId="{152F94A3-B24E-4920-ABFA-BBC85C1D2A42}">
      <dgm:prSet phldrT="[Texto]" custT="1"/>
      <dgm:spPr/>
      <dgm:t>
        <a:bodyPr/>
        <a:lstStyle/>
        <a:p>
          <a:r>
            <a:rPr lang="es-EC" sz="1600" dirty="0" smtClean="0"/>
            <a:t>TIR 24% para la Contratista &gt; </a:t>
          </a:r>
          <a:r>
            <a:rPr lang="es-EC" sz="1600" dirty="0" err="1" smtClean="0"/>
            <a:t>Tdesc</a:t>
          </a:r>
          <a:r>
            <a:rPr lang="es-EC" sz="1600" dirty="0" smtClean="0"/>
            <a:t> =12%</a:t>
          </a:r>
          <a:endParaRPr lang="es-EC" sz="1600" dirty="0"/>
        </a:p>
      </dgm:t>
    </dgm:pt>
    <dgm:pt modelId="{989B82D2-752E-48E1-9485-ECAAF9AA4409}" type="parTrans" cxnId="{BA31FDD8-45B6-42D2-957F-03F38346C881}">
      <dgm:prSet/>
      <dgm:spPr/>
      <dgm:t>
        <a:bodyPr/>
        <a:lstStyle/>
        <a:p>
          <a:endParaRPr lang="es-EC" sz="2000"/>
        </a:p>
      </dgm:t>
    </dgm:pt>
    <dgm:pt modelId="{6418B41F-40E3-4194-B6B0-336043BBF63F}" type="sibTrans" cxnId="{BA31FDD8-45B6-42D2-957F-03F38346C881}">
      <dgm:prSet/>
      <dgm:spPr/>
      <dgm:t>
        <a:bodyPr/>
        <a:lstStyle/>
        <a:p>
          <a:endParaRPr lang="es-EC" sz="2000"/>
        </a:p>
      </dgm:t>
    </dgm:pt>
    <dgm:pt modelId="{641A50DA-EDD8-413C-ACEC-443D8A11784A}">
      <dgm:prSet phldrT="[Texto]" custT="1"/>
      <dgm:spPr/>
      <dgm:t>
        <a:bodyPr/>
        <a:lstStyle/>
        <a:p>
          <a:r>
            <a:rPr lang="es-EC" sz="4000" b="1" dirty="0" smtClean="0"/>
            <a:t>VAN</a:t>
          </a:r>
          <a:endParaRPr lang="es-EC" sz="4000" b="1" dirty="0"/>
        </a:p>
      </dgm:t>
    </dgm:pt>
    <dgm:pt modelId="{454056AD-1311-4766-BED1-CB448EF0589B}" type="parTrans" cxnId="{008ECBAA-4218-4447-9E07-A4CE7FA3C3C3}">
      <dgm:prSet/>
      <dgm:spPr/>
      <dgm:t>
        <a:bodyPr/>
        <a:lstStyle/>
        <a:p>
          <a:endParaRPr lang="es-EC" sz="2000"/>
        </a:p>
      </dgm:t>
    </dgm:pt>
    <dgm:pt modelId="{74D722BC-1B45-49C1-8D9D-EFE3FCCA176E}" type="sibTrans" cxnId="{008ECBAA-4218-4447-9E07-A4CE7FA3C3C3}">
      <dgm:prSet/>
      <dgm:spPr/>
      <dgm:t>
        <a:bodyPr/>
        <a:lstStyle/>
        <a:p>
          <a:endParaRPr lang="es-EC" sz="2000"/>
        </a:p>
      </dgm:t>
    </dgm:pt>
    <dgm:pt modelId="{88B0A516-0C6E-4E39-98CC-86635E68913E}">
      <dgm:prSet phldrT="[Texto]" custT="1"/>
      <dgm:spPr/>
      <dgm:t>
        <a:bodyPr/>
        <a:lstStyle/>
        <a:p>
          <a:r>
            <a:rPr lang="es-EC" sz="1600" dirty="0" smtClean="0"/>
            <a:t>VAN = USD$111.147.648,94 para el Estado &gt; Inversión Inicial = 0</a:t>
          </a:r>
          <a:endParaRPr lang="es-EC" sz="1600" dirty="0"/>
        </a:p>
      </dgm:t>
    </dgm:pt>
    <dgm:pt modelId="{D13FA586-195E-494E-A75B-D4ADB597F0D0}" type="parTrans" cxnId="{61AAB92B-26B0-4812-A4BE-C1CC5425EB60}">
      <dgm:prSet/>
      <dgm:spPr/>
      <dgm:t>
        <a:bodyPr/>
        <a:lstStyle/>
        <a:p>
          <a:endParaRPr lang="es-EC" sz="2000"/>
        </a:p>
      </dgm:t>
    </dgm:pt>
    <dgm:pt modelId="{D032EE1A-A33B-4966-9FDA-A1BB940A69E2}" type="sibTrans" cxnId="{61AAB92B-26B0-4812-A4BE-C1CC5425EB60}">
      <dgm:prSet/>
      <dgm:spPr/>
      <dgm:t>
        <a:bodyPr/>
        <a:lstStyle/>
        <a:p>
          <a:endParaRPr lang="es-EC" sz="2000"/>
        </a:p>
      </dgm:t>
    </dgm:pt>
    <dgm:pt modelId="{EFF322DD-3B0E-4E04-A44A-E989DC367F0F}">
      <dgm:prSet phldrT="[Texto]" custT="1"/>
      <dgm:spPr/>
      <dgm:t>
        <a:bodyPr/>
        <a:lstStyle/>
        <a:p>
          <a:r>
            <a:rPr lang="es-EC" sz="4000" b="1" dirty="0" smtClean="0"/>
            <a:t>B/C</a:t>
          </a:r>
          <a:endParaRPr lang="es-EC" sz="4000" b="1" dirty="0"/>
        </a:p>
      </dgm:t>
    </dgm:pt>
    <dgm:pt modelId="{D2629A5C-0E1A-4C04-BDDB-99F3CE4664FE}" type="parTrans" cxnId="{80B7B036-4F1B-4EE8-AF11-ED3F920DD5F9}">
      <dgm:prSet/>
      <dgm:spPr/>
      <dgm:t>
        <a:bodyPr/>
        <a:lstStyle/>
        <a:p>
          <a:endParaRPr lang="es-EC" sz="2000"/>
        </a:p>
      </dgm:t>
    </dgm:pt>
    <dgm:pt modelId="{8B474C30-0343-4729-A8F3-D94E14C302E0}" type="sibTrans" cxnId="{80B7B036-4F1B-4EE8-AF11-ED3F920DD5F9}">
      <dgm:prSet/>
      <dgm:spPr/>
      <dgm:t>
        <a:bodyPr/>
        <a:lstStyle/>
        <a:p>
          <a:endParaRPr lang="es-EC" sz="2000"/>
        </a:p>
      </dgm:t>
    </dgm:pt>
    <dgm:pt modelId="{ED88ADE8-1E7A-44EC-AEEA-00E8163283E7}">
      <dgm:prSet phldrT="[Texto]" custT="1"/>
      <dgm:spPr/>
      <dgm:t>
        <a:bodyPr/>
        <a:lstStyle/>
        <a:p>
          <a:r>
            <a:rPr lang="es-EC" sz="1600" dirty="0" smtClean="0"/>
            <a:t>B/C = 1.0217</a:t>
          </a:r>
          <a:endParaRPr lang="es-EC" sz="1600" dirty="0"/>
        </a:p>
      </dgm:t>
    </dgm:pt>
    <dgm:pt modelId="{E6846A2C-83BB-43AF-BAEE-B599F9A3D025}" type="parTrans" cxnId="{DD8442C3-3F44-4BDB-8B3E-F1A1A3348E83}">
      <dgm:prSet/>
      <dgm:spPr/>
      <dgm:t>
        <a:bodyPr/>
        <a:lstStyle/>
        <a:p>
          <a:endParaRPr lang="es-EC" sz="2000"/>
        </a:p>
      </dgm:t>
    </dgm:pt>
    <dgm:pt modelId="{9D2F01A7-4D24-4B8A-873D-EF38B0737B61}" type="sibTrans" cxnId="{DD8442C3-3F44-4BDB-8B3E-F1A1A3348E83}">
      <dgm:prSet/>
      <dgm:spPr/>
      <dgm:t>
        <a:bodyPr/>
        <a:lstStyle/>
        <a:p>
          <a:endParaRPr lang="es-EC" sz="2000"/>
        </a:p>
      </dgm:t>
    </dgm:pt>
    <dgm:pt modelId="{78057FC6-9E81-4288-8808-C08D9388EBB3}">
      <dgm:prSet phldrT="[Texto]" custT="1"/>
      <dgm:spPr/>
      <dgm:t>
        <a:bodyPr/>
        <a:lstStyle/>
        <a:p>
          <a:r>
            <a:rPr lang="es-EC" sz="1600" dirty="0" smtClean="0"/>
            <a:t>TIR para el Estado NO APLICABLE. Inversión a cargo de la Contratista</a:t>
          </a:r>
          <a:endParaRPr lang="es-EC" sz="1600" dirty="0"/>
        </a:p>
      </dgm:t>
    </dgm:pt>
    <dgm:pt modelId="{A3B84F11-27A0-4F11-A26A-77512DF3D447}" type="parTrans" cxnId="{A52C0F12-F12B-437A-83B8-F6067B6A22B6}">
      <dgm:prSet/>
      <dgm:spPr/>
      <dgm:t>
        <a:bodyPr/>
        <a:lstStyle/>
        <a:p>
          <a:endParaRPr lang="es-EC" sz="2000"/>
        </a:p>
      </dgm:t>
    </dgm:pt>
    <dgm:pt modelId="{D540E7A5-0D91-4ACD-80F3-7691060E441F}" type="sibTrans" cxnId="{A52C0F12-F12B-437A-83B8-F6067B6A22B6}">
      <dgm:prSet/>
      <dgm:spPr/>
      <dgm:t>
        <a:bodyPr/>
        <a:lstStyle/>
        <a:p>
          <a:endParaRPr lang="es-EC" sz="2000"/>
        </a:p>
      </dgm:t>
    </dgm:pt>
    <dgm:pt modelId="{8D3B0929-56E7-4F08-AF95-BFA2D6E29561}">
      <dgm:prSet phldrT="[Texto]" custT="1"/>
      <dgm:spPr/>
      <dgm:t>
        <a:bodyPr/>
        <a:lstStyle/>
        <a:p>
          <a:r>
            <a:rPr lang="es-EC" sz="1600" b="1" dirty="0" smtClean="0"/>
            <a:t>Proyecto VIABLE PARA LA CONTRATISTA Y EL ESTADO*.</a:t>
          </a:r>
          <a:endParaRPr lang="es-EC" sz="1600" b="1" dirty="0"/>
        </a:p>
      </dgm:t>
    </dgm:pt>
    <dgm:pt modelId="{CEFEDF15-E905-4AD8-9826-77836E3DDD81}" type="parTrans" cxnId="{4FF7674D-5032-45CB-B2FB-15407012FEBF}">
      <dgm:prSet/>
      <dgm:spPr/>
      <dgm:t>
        <a:bodyPr/>
        <a:lstStyle/>
        <a:p>
          <a:endParaRPr lang="es-EC" sz="2000"/>
        </a:p>
      </dgm:t>
    </dgm:pt>
    <dgm:pt modelId="{9133B9BA-25DC-4D40-8DAF-E455A35F707B}" type="sibTrans" cxnId="{4FF7674D-5032-45CB-B2FB-15407012FEBF}">
      <dgm:prSet/>
      <dgm:spPr/>
      <dgm:t>
        <a:bodyPr/>
        <a:lstStyle/>
        <a:p>
          <a:endParaRPr lang="es-EC" sz="2000"/>
        </a:p>
      </dgm:t>
    </dgm:pt>
    <dgm:pt modelId="{B4B6F729-6974-42DB-B835-DC08E517E151}">
      <dgm:prSet phldrT="[Texto]" custT="1"/>
      <dgm:spPr/>
      <dgm:t>
        <a:bodyPr/>
        <a:lstStyle/>
        <a:p>
          <a:r>
            <a:rPr lang="es-EC" sz="1600" dirty="0" smtClean="0"/>
            <a:t>Período de modelaje: 2013 a 2025</a:t>
          </a:r>
          <a:endParaRPr lang="es-EC" sz="1600" dirty="0"/>
        </a:p>
      </dgm:t>
    </dgm:pt>
    <dgm:pt modelId="{34D11F23-68D8-4A47-99E3-B6D410DCBDF4}" type="parTrans" cxnId="{1E430747-2694-4530-9069-ECFB80041470}">
      <dgm:prSet/>
      <dgm:spPr/>
      <dgm:t>
        <a:bodyPr/>
        <a:lstStyle/>
        <a:p>
          <a:endParaRPr lang="es-EC" sz="2000"/>
        </a:p>
      </dgm:t>
    </dgm:pt>
    <dgm:pt modelId="{9672256B-D855-4E8E-ABDC-DDA1BAF52D9C}" type="sibTrans" cxnId="{1E430747-2694-4530-9069-ECFB80041470}">
      <dgm:prSet/>
      <dgm:spPr/>
      <dgm:t>
        <a:bodyPr/>
        <a:lstStyle/>
        <a:p>
          <a:endParaRPr lang="es-EC" sz="2000"/>
        </a:p>
      </dgm:t>
    </dgm:pt>
    <dgm:pt modelId="{F943103E-1C74-43E4-BA8D-54682415AE39}">
      <dgm:prSet phldrT="[Texto]" custT="1"/>
      <dgm:spPr/>
      <dgm:t>
        <a:bodyPr/>
        <a:lstStyle/>
        <a:p>
          <a:r>
            <a:rPr lang="es-EC" sz="1600" dirty="0" smtClean="0"/>
            <a:t>Inversión inicial Estado = 0.</a:t>
          </a:r>
          <a:endParaRPr lang="es-EC" sz="1600" dirty="0"/>
        </a:p>
      </dgm:t>
    </dgm:pt>
    <dgm:pt modelId="{3C110C9B-E27B-4E16-B77A-12DEE4B21D76}" type="parTrans" cxnId="{1EF3A019-D245-4E54-B3E2-EFD81D5ACF9E}">
      <dgm:prSet/>
      <dgm:spPr/>
      <dgm:t>
        <a:bodyPr/>
        <a:lstStyle/>
        <a:p>
          <a:endParaRPr lang="es-EC" sz="2000"/>
        </a:p>
      </dgm:t>
    </dgm:pt>
    <dgm:pt modelId="{65C02221-DA16-4F18-8A37-C84FF5C906BB}" type="sibTrans" cxnId="{1EF3A019-D245-4E54-B3E2-EFD81D5ACF9E}">
      <dgm:prSet/>
      <dgm:spPr/>
      <dgm:t>
        <a:bodyPr/>
        <a:lstStyle/>
        <a:p>
          <a:endParaRPr lang="es-EC" sz="2000"/>
        </a:p>
      </dgm:t>
    </dgm:pt>
    <dgm:pt modelId="{99241E15-9FD9-4679-8254-15AF786F17EE}">
      <dgm:prSet phldrT="[Texto]" custT="1"/>
      <dgm:spPr/>
      <dgm:t>
        <a:bodyPr/>
        <a:lstStyle/>
        <a:p>
          <a:endParaRPr lang="es-EC" sz="1600" dirty="0"/>
        </a:p>
      </dgm:t>
    </dgm:pt>
    <dgm:pt modelId="{9FCF3A7E-91B7-46B7-9D4E-3E8E42D49B44}" type="parTrans" cxnId="{4B168387-3B95-461D-BA9C-CBA4F68F11CA}">
      <dgm:prSet/>
      <dgm:spPr/>
      <dgm:t>
        <a:bodyPr/>
        <a:lstStyle/>
        <a:p>
          <a:endParaRPr lang="es-EC" sz="2000"/>
        </a:p>
      </dgm:t>
    </dgm:pt>
    <dgm:pt modelId="{753AAE3C-484E-4A05-851C-D1451748094E}" type="sibTrans" cxnId="{4B168387-3B95-461D-BA9C-CBA4F68F11CA}">
      <dgm:prSet/>
      <dgm:spPr/>
      <dgm:t>
        <a:bodyPr/>
        <a:lstStyle/>
        <a:p>
          <a:endParaRPr lang="es-EC" sz="2000"/>
        </a:p>
      </dgm:t>
    </dgm:pt>
    <dgm:pt modelId="{DF00BD0C-4098-4717-83B2-BD48DDC1338C}">
      <dgm:prSet phldrT="[Texto]" custT="1"/>
      <dgm:spPr/>
      <dgm:t>
        <a:bodyPr/>
        <a:lstStyle/>
        <a:p>
          <a:r>
            <a:rPr lang="es-EC" sz="1600" b="1" dirty="0" smtClean="0"/>
            <a:t>Proyecto VIABLE PARA EL ESTADO.</a:t>
          </a:r>
          <a:endParaRPr lang="es-EC" sz="1600" b="1" dirty="0"/>
        </a:p>
      </dgm:t>
    </dgm:pt>
    <dgm:pt modelId="{93871650-3E68-46FB-9DDE-B767340DEBFA}" type="parTrans" cxnId="{2EFBB556-FE0C-4C35-B933-98954E1E2D8E}">
      <dgm:prSet/>
      <dgm:spPr/>
      <dgm:t>
        <a:bodyPr/>
        <a:lstStyle/>
        <a:p>
          <a:endParaRPr lang="es-EC" sz="2000"/>
        </a:p>
      </dgm:t>
    </dgm:pt>
    <dgm:pt modelId="{24351C5E-07E2-4D02-B9B5-CBCE6EE4D8BD}" type="sibTrans" cxnId="{2EFBB556-FE0C-4C35-B933-98954E1E2D8E}">
      <dgm:prSet/>
      <dgm:spPr/>
      <dgm:t>
        <a:bodyPr/>
        <a:lstStyle/>
        <a:p>
          <a:endParaRPr lang="es-EC" sz="2000"/>
        </a:p>
      </dgm:t>
    </dgm:pt>
    <dgm:pt modelId="{10077ADC-E273-4CB2-BF61-14B1F6F12CCB}">
      <dgm:prSet phldrT="[Texto]" custT="1"/>
      <dgm:spPr/>
      <dgm:t>
        <a:bodyPr/>
        <a:lstStyle/>
        <a:p>
          <a:r>
            <a:rPr lang="es-EC" sz="1600" dirty="0" smtClean="0"/>
            <a:t>Beneficio = USD$0.0217 / dólar invertido.</a:t>
          </a:r>
          <a:endParaRPr lang="es-EC" sz="1600" dirty="0"/>
        </a:p>
      </dgm:t>
    </dgm:pt>
    <dgm:pt modelId="{BEE7BBBE-75AF-4563-885A-D848EE9D9996}" type="parTrans" cxnId="{E01C49E0-66BB-4F0A-9ACB-D4753DEFC5A0}">
      <dgm:prSet/>
      <dgm:spPr/>
      <dgm:t>
        <a:bodyPr/>
        <a:lstStyle/>
        <a:p>
          <a:endParaRPr lang="es-EC" sz="2000"/>
        </a:p>
      </dgm:t>
    </dgm:pt>
    <dgm:pt modelId="{282FB234-3590-433E-A146-61F963B1716E}" type="sibTrans" cxnId="{E01C49E0-66BB-4F0A-9ACB-D4753DEFC5A0}">
      <dgm:prSet/>
      <dgm:spPr/>
      <dgm:t>
        <a:bodyPr/>
        <a:lstStyle/>
        <a:p>
          <a:endParaRPr lang="es-EC" sz="2000"/>
        </a:p>
      </dgm:t>
    </dgm:pt>
    <dgm:pt modelId="{E8A993BB-993B-4F15-A3E4-3B2F1A5CBCE1}">
      <dgm:prSet phldrT="[Texto]" custT="1"/>
      <dgm:spPr/>
      <dgm:t>
        <a:bodyPr/>
        <a:lstStyle/>
        <a:p>
          <a:r>
            <a:rPr lang="es-EC" sz="1600" dirty="0" smtClean="0"/>
            <a:t>Proyecto NO generará mayor riqueza.</a:t>
          </a:r>
          <a:endParaRPr lang="es-EC" sz="1600" dirty="0"/>
        </a:p>
      </dgm:t>
    </dgm:pt>
    <dgm:pt modelId="{5F51FF91-D06D-493E-B819-A3B3A166983F}" type="parTrans" cxnId="{CB693483-B86F-4C72-8108-E7FB6B71A266}">
      <dgm:prSet/>
      <dgm:spPr/>
      <dgm:t>
        <a:bodyPr/>
        <a:lstStyle/>
        <a:p>
          <a:endParaRPr lang="es-EC" sz="2000"/>
        </a:p>
      </dgm:t>
    </dgm:pt>
    <dgm:pt modelId="{3BEC304E-BE96-48C4-A081-9176F09BA77E}" type="sibTrans" cxnId="{CB693483-B86F-4C72-8108-E7FB6B71A266}">
      <dgm:prSet/>
      <dgm:spPr/>
      <dgm:t>
        <a:bodyPr/>
        <a:lstStyle/>
        <a:p>
          <a:endParaRPr lang="es-EC" sz="2000"/>
        </a:p>
      </dgm:t>
    </dgm:pt>
    <dgm:pt modelId="{BFF04B07-E202-48F6-93C4-E3FAB5888E00}">
      <dgm:prSet phldrT="[Texto]" custT="1"/>
      <dgm:spPr/>
      <dgm:t>
        <a:bodyPr/>
        <a:lstStyle/>
        <a:p>
          <a:r>
            <a:rPr lang="es-EC" sz="1600" b="1" dirty="0" smtClean="0"/>
            <a:t>Proyecto NO RECOMENDABLE PARA EJECUCIÓN</a:t>
          </a:r>
          <a:r>
            <a:rPr lang="es-EC" sz="1600" dirty="0" smtClean="0"/>
            <a:t>.</a:t>
          </a:r>
          <a:endParaRPr lang="es-EC" sz="1600" dirty="0"/>
        </a:p>
      </dgm:t>
    </dgm:pt>
    <dgm:pt modelId="{6EBE71AC-16EC-45E0-85AF-E9DC368513F6}" type="parTrans" cxnId="{8D70FFB9-4CDA-461B-9CE1-0D21BCEE18C5}">
      <dgm:prSet/>
      <dgm:spPr/>
      <dgm:t>
        <a:bodyPr/>
        <a:lstStyle/>
        <a:p>
          <a:endParaRPr lang="es-EC" sz="2000"/>
        </a:p>
      </dgm:t>
    </dgm:pt>
    <dgm:pt modelId="{20D25B89-FF60-4424-9944-D0FB3DBF185C}" type="sibTrans" cxnId="{8D70FFB9-4CDA-461B-9CE1-0D21BCEE18C5}">
      <dgm:prSet/>
      <dgm:spPr/>
      <dgm:t>
        <a:bodyPr/>
        <a:lstStyle/>
        <a:p>
          <a:endParaRPr lang="es-EC" sz="2000"/>
        </a:p>
      </dgm:t>
    </dgm:pt>
    <dgm:pt modelId="{54BCCA48-7DD9-479D-AC87-E3131333656D}" type="pres">
      <dgm:prSet presAssocID="{835628E2-E748-4506-B6D1-5FDF7B71C9F4}" presName="Name0" presStyleCnt="0">
        <dgm:presLayoutVars>
          <dgm:dir/>
          <dgm:animLvl val="lvl"/>
          <dgm:resizeHandles/>
        </dgm:presLayoutVars>
      </dgm:prSet>
      <dgm:spPr/>
      <dgm:t>
        <a:bodyPr/>
        <a:lstStyle/>
        <a:p>
          <a:endParaRPr lang="es-EC"/>
        </a:p>
      </dgm:t>
    </dgm:pt>
    <dgm:pt modelId="{44B25BB1-9C9E-4243-BF60-3F6ABCFFBE0F}" type="pres">
      <dgm:prSet presAssocID="{5923215A-542C-46A8-9D7F-C03BAEEA1CEF}" presName="linNode" presStyleCnt="0"/>
      <dgm:spPr/>
    </dgm:pt>
    <dgm:pt modelId="{1C2B248A-8DD7-428B-AFA2-5829AD57ECF8}" type="pres">
      <dgm:prSet presAssocID="{5923215A-542C-46A8-9D7F-C03BAEEA1CEF}" presName="parentShp" presStyleLbl="node1" presStyleIdx="0" presStyleCnt="3" custScaleX="53153" custLinFactNeighborX="-12613">
        <dgm:presLayoutVars>
          <dgm:bulletEnabled val="1"/>
        </dgm:presLayoutVars>
      </dgm:prSet>
      <dgm:spPr/>
      <dgm:t>
        <a:bodyPr/>
        <a:lstStyle/>
        <a:p>
          <a:endParaRPr lang="es-EC"/>
        </a:p>
      </dgm:t>
    </dgm:pt>
    <dgm:pt modelId="{B1292A8A-90FE-4D49-802B-1BEA770EA6D2}" type="pres">
      <dgm:prSet presAssocID="{5923215A-542C-46A8-9D7F-C03BAEEA1CEF}" presName="childShp" presStyleLbl="bgAccFollowNode1" presStyleIdx="0" presStyleCnt="3" custScaleX="133033" custScaleY="115555">
        <dgm:presLayoutVars>
          <dgm:bulletEnabled val="1"/>
        </dgm:presLayoutVars>
      </dgm:prSet>
      <dgm:spPr/>
      <dgm:t>
        <a:bodyPr/>
        <a:lstStyle/>
        <a:p>
          <a:endParaRPr lang="es-EC"/>
        </a:p>
      </dgm:t>
    </dgm:pt>
    <dgm:pt modelId="{2770C66E-84C7-4601-8885-628E6586F40B}" type="pres">
      <dgm:prSet presAssocID="{0AD7184C-6573-4260-85BE-CC33361738D7}" presName="spacing" presStyleCnt="0"/>
      <dgm:spPr/>
    </dgm:pt>
    <dgm:pt modelId="{CFD2BD19-0467-4F30-8AE8-5D17FAA7338F}" type="pres">
      <dgm:prSet presAssocID="{641A50DA-EDD8-413C-ACEC-443D8A11784A}" presName="linNode" presStyleCnt="0"/>
      <dgm:spPr/>
    </dgm:pt>
    <dgm:pt modelId="{E6591FC3-A097-4576-89D5-F3BBC18AF570}" type="pres">
      <dgm:prSet presAssocID="{641A50DA-EDD8-413C-ACEC-443D8A11784A}" presName="parentShp" presStyleLbl="node1" presStyleIdx="1" presStyleCnt="3" custScaleX="53153" custLinFactNeighborX="-12613">
        <dgm:presLayoutVars>
          <dgm:bulletEnabled val="1"/>
        </dgm:presLayoutVars>
      </dgm:prSet>
      <dgm:spPr/>
      <dgm:t>
        <a:bodyPr/>
        <a:lstStyle/>
        <a:p>
          <a:endParaRPr lang="es-EC"/>
        </a:p>
      </dgm:t>
    </dgm:pt>
    <dgm:pt modelId="{111557CD-41CF-46B5-844E-E25FC917E820}" type="pres">
      <dgm:prSet presAssocID="{641A50DA-EDD8-413C-ACEC-443D8A11784A}" presName="childShp" presStyleLbl="bgAccFollowNode1" presStyleIdx="1" presStyleCnt="3" custScaleX="133033" custScaleY="115555">
        <dgm:presLayoutVars>
          <dgm:bulletEnabled val="1"/>
        </dgm:presLayoutVars>
      </dgm:prSet>
      <dgm:spPr/>
      <dgm:t>
        <a:bodyPr/>
        <a:lstStyle/>
        <a:p>
          <a:endParaRPr lang="es-EC"/>
        </a:p>
      </dgm:t>
    </dgm:pt>
    <dgm:pt modelId="{0C9AB29E-5473-4E00-9718-497660CB976C}" type="pres">
      <dgm:prSet presAssocID="{74D722BC-1B45-49C1-8D9D-EFE3FCCA176E}" presName="spacing" presStyleCnt="0"/>
      <dgm:spPr/>
    </dgm:pt>
    <dgm:pt modelId="{C4D770EF-A9B7-4E07-9ED1-D0C68097BA01}" type="pres">
      <dgm:prSet presAssocID="{EFF322DD-3B0E-4E04-A44A-E989DC367F0F}" presName="linNode" presStyleCnt="0"/>
      <dgm:spPr/>
    </dgm:pt>
    <dgm:pt modelId="{04ADF8C1-DD20-45B9-8FD3-A0D78B7C91B8}" type="pres">
      <dgm:prSet presAssocID="{EFF322DD-3B0E-4E04-A44A-E989DC367F0F}" presName="parentShp" presStyleLbl="node1" presStyleIdx="2" presStyleCnt="3" custScaleX="53153" custLinFactNeighborX="-12613">
        <dgm:presLayoutVars>
          <dgm:bulletEnabled val="1"/>
        </dgm:presLayoutVars>
      </dgm:prSet>
      <dgm:spPr/>
      <dgm:t>
        <a:bodyPr/>
        <a:lstStyle/>
        <a:p>
          <a:endParaRPr lang="es-EC"/>
        </a:p>
      </dgm:t>
    </dgm:pt>
    <dgm:pt modelId="{39625510-E8AF-4A9A-B429-8EE178FE1189}" type="pres">
      <dgm:prSet presAssocID="{EFF322DD-3B0E-4E04-A44A-E989DC367F0F}" presName="childShp" presStyleLbl="bgAccFollowNode1" presStyleIdx="2" presStyleCnt="3" custScaleX="133033" custScaleY="115555">
        <dgm:presLayoutVars>
          <dgm:bulletEnabled val="1"/>
        </dgm:presLayoutVars>
      </dgm:prSet>
      <dgm:spPr/>
      <dgm:t>
        <a:bodyPr/>
        <a:lstStyle/>
        <a:p>
          <a:endParaRPr lang="es-EC"/>
        </a:p>
      </dgm:t>
    </dgm:pt>
  </dgm:ptLst>
  <dgm:cxnLst>
    <dgm:cxn modelId="{FD5D38B0-D64C-4329-9700-BBB07768180E}" type="presOf" srcId="{835628E2-E748-4506-B6D1-5FDF7B71C9F4}" destId="{54BCCA48-7DD9-479D-AC87-E3131333656D}" srcOrd="0" destOrd="0" presId="urn:microsoft.com/office/officeart/2005/8/layout/vList6"/>
    <dgm:cxn modelId="{0E78E7B8-7B6E-4A4B-B681-4C80CC9E64CE}" type="presOf" srcId="{ED88ADE8-1E7A-44EC-AEEA-00E8163283E7}" destId="{39625510-E8AF-4A9A-B429-8EE178FE1189}" srcOrd="0" destOrd="0" presId="urn:microsoft.com/office/officeart/2005/8/layout/vList6"/>
    <dgm:cxn modelId="{2EFBB556-FE0C-4C35-B933-98954E1E2D8E}" srcId="{641A50DA-EDD8-413C-ACEC-443D8A11784A}" destId="{DF00BD0C-4098-4717-83B2-BD48DDC1338C}" srcOrd="3" destOrd="0" parTransId="{93871650-3E68-46FB-9DDE-B767340DEBFA}" sibTransId="{24351C5E-07E2-4D02-B9B5-CBCE6EE4D8BD}"/>
    <dgm:cxn modelId="{BFB89B18-5613-4C66-9C1F-9E50AB7EFEEF}" type="presOf" srcId="{88B0A516-0C6E-4E39-98CC-86635E68913E}" destId="{111557CD-41CF-46B5-844E-E25FC917E820}" srcOrd="0" destOrd="0" presId="urn:microsoft.com/office/officeart/2005/8/layout/vList6"/>
    <dgm:cxn modelId="{1EF3A019-D245-4E54-B3E2-EFD81D5ACF9E}" srcId="{641A50DA-EDD8-413C-ACEC-443D8A11784A}" destId="{F943103E-1C74-43E4-BA8D-54682415AE39}" srcOrd="2" destOrd="0" parTransId="{3C110C9B-E27B-4E16-B77A-12DEE4B21D76}" sibTransId="{65C02221-DA16-4F18-8A37-C84FF5C906BB}"/>
    <dgm:cxn modelId="{61AAB92B-26B0-4812-A4BE-C1CC5425EB60}" srcId="{641A50DA-EDD8-413C-ACEC-443D8A11784A}" destId="{88B0A516-0C6E-4E39-98CC-86635E68913E}" srcOrd="0" destOrd="0" parTransId="{D13FA586-195E-494E-A75B-D4ADB597F0D0}" sibTransId="{D032EE1A-A33B-4966-9FDA-A1BB940A69E2}"/>
    <dgm:cxn modelId="{BB0E1DE1-C87B-4EB8-A287-4E49193B7DB6}" type="presOf" srcId="{F943103E-1C74-43E4-BA8D-54682415AE39}" destId="{111557CD-41CF-46B5-844E-E25FC917E820}" srcOrd="0" destOrd="2" presId="urn:microsoft.com/office/officeart/2005/8/layout/vList6"/>
    <dgm:cxn modelId="{A91468A6-4875-44E6-87C8-C00CB64F7723}" type="presOf" srcId="{EFF322DD-3B0E-4E04-A44A-E989DC367F0F}" destId="{04ADF8C1-DD20-45B9-8FD3-A0D78B7C91B8}" srcOrd="0" destOrd="0" presId="urn:microsoft.com/office/officeart/2005/8/layout/vList6"/>
    <dgm:cxn modelId="{269CC6C1-F328-42A5-A72B-05EF3F82FFA1}" type="presOf" srcId="{DF00BD0C-4098-4717-83B2-BD48DDC1338C}" destId="{111557CD-41CF-46B5-844E-E25FC917E820}" srcOrd="0" destOrd="3" presId="urn:microsoft.com/office/officeart/2005/8/layout/vList6"/>
    <dgm:cxn modelId="{BA31FDD8-45B6-42D2-957F-03F38346C881}" srcId="{5923215A-542C-46A8-9D7F-C03BAEEA1CEF}" destId="{152F94A3-B24E-4920-ABFA-BBC85C1D2A42}" srcOrd="0" destOrd="0" parTransId="{989B82D2-752E-48E1-9485-ECAAF9AA4409}" sibTransId="{6418B41F-40E3-4194-B6B0-336043BBF63F}"/>
    <dgm:cxn modelId="{60E01B06-E0F2-4A0D-902D-903851CBE299}" type="presOf" srcId="{BFF04B07-E202-48F6-93C4-E3FAB5888E00}" destId="{39625510-E8AF-4A9A-B429-8EE178FE1189}" srcOrd="0" destOrd="3" presId="urn:microsoft.com/office/officeart/2005/8/layout/vList6"/>
    <dgm:cxn modelId="{008ECBAA-4218-4447-9E07-A4CE7FA3C3C3}" srcId="{835628E2-E748-4506-B6D1-5FDF7B71C9F4}" destId="{641A50DA-EDD8-413C-ACEC-443D8A11784A}" srcOrd="1" destOrd="0" parTransId="{454056AD-1311-4766-BED1-CB448EF0589B}" sibTransId="{74D722BC-1B45-49C1-8D9D-EFE3FCCA176E}"/>
    <dgm:cxn modelId="{46BABB4F-1E06-4F8C-B647-3CB42B12DA05}" type="presOf" srcId="{E8A993BB-993B-4F15-A3E4-3B2F1A5CBCE1}" destId="{39625510-E8AF-4A9A-B429-8EE178FE1189}" srcOrd="0" destOrd="2" presId="urn:microsoft.com/office/officeart/2005/8/layout/vList6"/>
    <dgm:cxn modelId="{4B168387-3B95-461D-BA9C-CBA4F68F11CA}" srcId="{641A50DA-EDD8-413C-ACEC-443D8A11784A}" destId="{99241E15-9FD9-4679-8254-15AF786F17EE}" srcOrd="4" destOrd="0" parTransId="{9FCF3A7E-91B7-46B7-9D4E-3E8E42D49B44}" sibTransId="{753AAE3C-484E-4A05-851C-D1451748094E}"/>
    <dgm:cxn modelId="{4FF7674D-5032-45CB-B2FB-15407012FEBF}" srcId="{5923215A-542C-46A8-9D7F-C03BAEEA1CEF}" destId="{8D3B0929-56E7-4F08-AF95-BFA2D6E29561}" srcOrd="2" destOrd="0" parTransId="{CEFEDF15-E905-4AD8-9826-77836E3DDD81}" sibTransId="{9133B9BA-25DC-4D40-8DAF-E455A35F707B}"/>
    <dgm:cxn modelId="{65106F06-4011-4355-95BD-2872DFF08049}" type="presOf" srcId="{B4B6F729-6974-42DB-B835-DC08E517E151}" destId="{111557CD-41CF-46B5-844E-E25FC917E820}" srcOrd="0" destOrd="1" presId="urn:microsoft.com/office/officeart/2005/8/layout/vList6"/>
    <dgm:cxn modelId="{E01C49E0-66BB-4F0A-9ACB-D4753DEFC5A0}" srcId="{EFF322DD-3B0E-4E04-A44A-E989DC367F0F}" destId="{10077ADC-E273-4CB2-BF61-14B1F6F12CCB}" srcOrd="1" destOrd="0" parTransId="{BEE7BBBE-75AF-4563-885A-D848EE9D9996}" sibTransId="{282FB234-3590-433E-A146-61F963B1716E}"/>
    <dgm:cxn modelId="{C121A21D-0648-4A71-9042-1FC948CC74C0}" type="presOf" srcId="{8D3B0929-56E7-4F08-AF95-BFA2D6E29561}" destId="{B1292A8A-90FE-4D49-802B-1BEA770EA6D2}" srcOrd="0" destOrd="2" presId="urn:microsoft.com/office/officeart/2005/8/layout/vList6"/>
    <dgm:cxn modelId="{1E430747-2694-4530-9069-ECFB80041470}" srcId="{641A50DA-EDD8-413C-ACEC-443D8A11784A}" destId="{B4B6F729-6974-42DB-B835-DC08E517E151}" srcOrd="1" destOrd="0" parTransId="{34D11F23-68D8-4A47-99E3-B6D410DCBDF4}" sibTransId="{9672256B-D855-4E8E-ABDC-DDA1BAF52D9C}"/>
    <dgm:cxn modelId="{CB693483-B86F-4C72-8108-E7FB6B71A266}" srcId="{EFF322DD-3B0E-4E04-A44A-E989DC367F0F}" destId="{E8A993BB-993B-4F15-A3E4-3B2F1A5CBCE1}" srcOrd="2" destOrd="0" parTransId="{5F51FF91-D06D-493E-B819-A3B3A166983F}" sibTransId="{3BEC304E-BE96-48C4-A081-9176F09BA77E}"/>
    <dgm:cxn modelId="{7E600647-6417-407C-9A03-C26809A13D57}" type="presOf" srcId="{99241E15-9FD9-4679-8254-15AF786F17EE}" destId="{111557CD-41CF-46B5-844E-E25FC917E820}" srcOrd="0" destOrd="4" presId="urn:microsoft.com/office/officeart/2005/8/layout/vList6"/>
    <dgm:cxn modelId="{66FA86B8-B273-4BFC-9A23-CAA64F0EBDAF}" type="presOf" srcId="{5923215A-542C-46A8-9D7F-C03BAEEA1CEF}" destId="{1C2B248A-8DD7-428B-AFA2-5829AD57ECF8}" srcOrd="0" destOrd="0" presId="urn:microsoft.com/office/officeart/2005/8/layout/vList6"/>
    <dgm:cxn modelId="{80B7B036-4F1B-4EE8-AF11-ED3F920DD5F9}" srcId="{835628E2-E748-4506-B6D1-5FDF7B71C9F4}" destId="{EFF322DD-3B0E-4E04-A44A-E989DC367F0F}" srcOrd="2" destOrd="0" parTransId="{D2629A5C-0E1A-4C04-BDDB-99F3CE4664FE}" sibTransId="{8B474C30-0343-4729-A8F3-D94E14C302E0}"/>
    <dgm:cxn modelId="{D02A8AB3-7306-4C26-9453-5AC3D7AFD355}" type="presOf" srcId="{10077ADC-E273-4CB2-BF61-14B1F6F12CCB}" destId="{39625510-E8AF-4A9A-B429-8EE178FE1189}" srcOrd="0" destOrd="1" presId="urn:microsoft.com/office/officeart/2005/8/layout/vList6"/>
    <dgm:cxn modelId="{B03FBAC2-328F-4092-B39C-12D76FABA458}" srcId="{835628E2-E748-4506-B6D1-5FDF7B71C9F4}" destId="{5923215A-542C-46A8-9D7F-C03BAEEA1CEF}" srcOrd="0" destOrd="0" parTransId="{AE8C777D-6D3C-4B3D-9FDD-D68AA129F27A}" sibTransId="{0AD7184C-6573-4260-85BE-CC33361738D7}"/>
    <dgm:cxn modelId="{DD8442C3-3F44-4BDB-8B3E-F1A1A3348E83}" srcId="{EFF322DD-3B0E-4E04-A44A-E989DC367F0F}" destId="{ED88ADE8-1E7A-44EC-AEEA-00E8163283E7}" srcOrd="0" destOrd="0" parTransId="{E6846A2C-83BB-43AF-BAEE-B599F9A3D025}" sibTransId="{9D2F01A7-4D24-4B8A-873D-EF38B0737B61}"/>
    <dgm:cxn modelId="{40695B04-3CA4-4994-A343-F8EDEDC70BD0}" type="presOf" srcId="{641A50DA-EDD8-413C-ACEC-443D8A11784A}" destId="{E6591FC3-A097-4576-89D5-F3BBC18AF570}" srcOrd="0" destOrd="0" presId="urn:microsoft.com/office/officeart/2005/8/layout/vList6"/>
    <dgm:cxn modelId="{3D6365C4-05BF-4EE0-B522-25D71EBE6D4D}" type="presOf" srcId="{78057FC6-9E81-4288-8808-C08D9388EBB3}" destId="{B1292A8A-90FE-4D49-802B-1BEA770EA6D2}" srcOrd="0" destOrd="1" presId="urn:microsoft.com/office/officeart/2005/8/layout/vList6"/>
    <dgm:cxn modelId="{8D70FFB9-4CDA-461B-9CE1-0D21BCEE18C5}" srcId="{EFF322DD-3B0E-4E04-A44A-E989DC367F0F}" destId="{BFF04B07-E202-48F6-93C4-E3FAB5888E00}" srcOrd="3" destOrd="0" parTransId="{6EBE71AC-16EC-45E0-85AF-E9DC368513F6}" sibTransId="{20D25B89-FF60-4424-9944-D0FB3DBF185C}"/>
    <dgm:cxn modelId="{565B1C41-4BBC-4E25-AFFC-29AFA88F29FD}" type="presOf" srcId="{152F94A3-B24E-4920-ABFA-BBC85C1D2A42}" destId="{B1292A8A-90FE-4D49-802B-1BEA770EA6D2}" srcOrd="0" destOrd="0" presId="urn:microsoft.com/office/officeart/2005/8/layout/vList6"/>
    <dgm:cxn modelId="{A52C0F12-F12B-437A-83B8-F6067B6A22B6}" srcId="{5923215A-542C-46A8-9D7F-C03BAEEA1CEF}" destId="{78057FC6-9E81-4288-8808-C08D9388EBB3}" srcOrd="1" destOrd="0" parTransId="{A3B84F11-27A0-4F11-A26A-77512DF3D447}" sibTransId="{D540E7A5-0D91-4ACD-80F3-7691060E441F}"/>
    <dgm:cxn modelId="{240EEA54-F132-4D11-9DAE-2F91EBD6DFF9}" type="presParOf" srcId="{54BCCA48-7DD9-479D-AC87-E3131333656D}" destId="{44B25BB1-9C9E-4243-BF60-3F6ABCFFBE0F}" srcOrd="0" destOrd="0" presId="urn:microsoft.com/office/officeart/2005/8/layout/vList6"/>
    <dgm:cxn modelId="{CA41041F-08CC-490A-BB94-75C2153DC8E6}" type="presParOf" srcId="{44B25BB1-9C9E-4243-BF60-3F6ABCFFBE0F}" destId="{1C2B248A-8DD7-428B-AFA2-5829AD57ECF8}" srcOrd="0" destOrd="0" presId="urn:microsoft.com/office/officeart/2005/8/layout/vList6"/>
    <dgm:cxn modelId="{4ADC59A8-F712-4DB4-A22F-8EF2FEF6A3CF}" type="presParOf" srcId="{44B25BB1-9C9E-4243-BF60-3F6ABCFFBE0F}" destId="{B1292A8A-90FE-4D49-802B-1BEA770EA6D2}" srcOrd="1" destOrd="0" presId="urn:microsoft.com/office/officeart/2005/8/layout/vList6"/>
    <dgm:cxn modelId="{54F1D33A-D8C7-462B-9D19-244EDEFB38A5}" type="presParOf" srcId="{54BCCA48-7DD9-479D-AC87-E3131333656D}" destId="{2770C66E-84C7-4601-8885-628E6586F40B}" srcOrd="1" destOrd="0" presId="urn:microsoft.com/office/officeart/2005/8/layout/vList6"/>
    <dgm:cxn modelId="{08EA5630-B0D3-472B-A623-DDFE44750B4E}" type="presParOf" srcId="{54BCCA48-7DD9-479D-AC87-E3131333656D}" destId="{CFD2BD19-0467-4F30-8AE8-5D17FAA7338F}" srcOrd="2" destOrd="0" presId="urn:microsoft.com/office/officeart/2005/8/layout/vList6"/>
    <dgm:cxn modelId="{FC0ABF54-4BE7-4767-A168-6DF87BDE8E6E}" type="presParOf" srcId="{CFD2BD19-0467-4F30-8AE8-5D17FAA7338F}" destId="{E6591FC3-A097-4576-89D5-F3BBC18AF570}" srcOrd="0" destOrd="0" presId="urn:microsoft.com/office/officeart/2005/8/layout/vList6"/>
    <dgm:cxn modelId="{17E26DA0-8CC8-4C02-8C55-EF3F57713CB2}" type="presParOf" srcId="{CFD2BD19-0467-4F30-8AE8-5D17FAA7338F}" destId="{111557CD-41CF-46B5-844E-E25FC917E820}" srcOrd="1" destOrd="0" presId="urn:microsoft.com/office/officeart/2005/8/layout/vList6"/>
    <dgm:cxn modelId="{258A6B0F-6E13-41C6-AB9C-9BBDB7D39711}" type="presParOf" srcId="{54BCCA48-7DD9-479D-AC87-E3131333656D}" destId="{0C9AB29E-5473-4E00-9718-497660CB976C}" srcOrd="3" destOrd="0" presId="urn:microsoft.com/office/officeart/2005/8/layout/vList6"/>
    <dgm:cxn modelId="{DE267F0C-74C0-4F38-9FFA-2E43B5A07F2B}" type="presParOf" srcId="{54BCCA48-7DD9-479D-AC87-E3131333656D}" destId="{C4D770EF-A9B7-4E07-9ED1-D0C68097BA01}" srcOrd="4" destOrd="0" presId="urn:microsoft.com/office/officeart/2005/8/layout/vList6"/>
    <dgm:cxn modelId="{DDEA13E3-FF17-4019-8C46-41D8C7ACEDDD}" type="presParOf" srcId="{C4D770EF-A9B7-4E07-9ED1-D0C68097BA01}" destId="{04ADF8C1-DD20-45B9-8FD3-A0D78B7C91B8}" srcOrd="0" destOrd="0" presId="urn:microsoft.com/office/officeart/2005/8/layout/vList6"/>
    <dgm:cxn modelId="{E0352C7E-AC25-477C-BA67-A55D8316A3A2}" type="presParOf" srcId="{C4D770EF-A9B7-4E07-9ED1-D0C68097BA01}" destId="{39625510-E8AF-4A9A-B429-8EE178FE118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35628E2-E748-4506-B6D1-5FDF7B71C9F4}" type="doc">
      <dgm:prSet loTypeId="urn:microsoft.com/office/officeart/2005/8/layout/vList6" loCatId="list" qsTypeId="urn:microsoft.com/office/officeart/2005/8/quickstyle/simple3" qsCatId="simple" csTypeId="urn:microsoft.com/office/officeart/2005/8/colors/colorful3" csCatId="colorful" phldr="1"/>
      <dgm:spPr/>
      <dgm:t>
        <a:bodyPr/>
        <a:lstStyle/>
        <a:p>
          <a:endParaRPr lang="es-EC"/>
        </a:p>
      </dgm:t>
    </dgm:pt>
    <dgm:pt modelId="{5923215A-542C-46A8-9D7F-C03BAEEA1CEF}">
      <dgm:prSet phldrT="[Texto]" custT="1"/>
      <dgm:spPr/>
      <dgm:t>
        <a:bodyPr/>
        <a:lstStyle/>
        <a:p>
          <a:r>
            <a:rPr lang="es-EC" sz="4000" b="1" dirty="0" smtClean="0"/>
            <a:t>TIR</a:t>
          </a:r>
          <a:endParaRPr lang="es-EC" sz="4000" b="1" dirty="0"/>
        </a:p>
      </dgm:t>
    </dgm:pt>
    <dgm:pt modelId="{AE8C777D-6D3C-4B3D-9FDD-D68AA129F27A}" type="parTrans" cxnId="{B03FBAC2-328F-4092-B39C-12D76FABA458}">
      <dgm:prSet/>
      <dgm:spPr/>
      <dgm:t>
        <a:bodyPr/>
        <a:lstStyle/>
        <a:p>
          <a:endParaRPr lang="es-EC" sz="2000"/>
        </a:p>
      </dgm:t>
    </dgm:pt>
    <dgm:pt modelId="{0AD7184C-6573-4260-85BE-CC33361738D7}" type="sibTrans" cxnId="{B03FBAC2-328F-4092-B39C-12D76FABA458}">
      <dgm:prSet/>
      <dgm:spPr/>
      <dgm:t>
        <a:bodyPr/>
        <a:lstStyle/>
        <a:p>
          <a:endParaRPr lang="es-EC" sz="2000"/>
        </a:p>
      </dgm:t>
    </dgm:pt>
    <dgm:pt modelId="{152F94A3-B24E-4920-ABFA-BBC85C1D2A42}">
      <dgm:prSet phldrT="[Texto]" custT="1"/>
      <dgm:spPr/>
      <dgm:t>
        <a:bodyPr/>
        <a:lstStyle/>
        <a:p>
          <a:r>
            <a:rPr lang="es-EC" sz="1600" dirty="0" smtClean="0"/>
            <a:t>TIR 19% para la Contratista &gt; </a:t>
          </a:r>
          <a:r>
            <a:rPr lang="es-EC" sz="1600" dirty="0" err="1" smtClean="0"/>
            <a:t>Tdesc</a:t>
          </a:r>
          <a:r>
            <a:rPr lang="es-EC" sz="1600" dirty="0" smtClean="0"/>
            <a:t> =12%</a:t>
          </a:r>
          <a:endParaRPr lang="es-EC" sz="1600" dirty="0"/>
        </a:p>
      </dgm:t>
    </dgm:pt>
    <dgm:pt modelId="{989B82D2-752E-48E1-9485-ECAAF9AA4409}" type="parTrans" cxnId="{BA31FDD8-45B6-42D2-957F-03F38346C881}">
      <dgm:prSet/>
      <dgm:spPr/>
      <dgm:t>
        <a:bodyPr/>
        <a:lstStyle/>
        <a:p>
          <a:endParaRPr lang="es-EC" sz="2000"/>
        </a:p>
      </dgm:t>
    </dgm:pt>
    <dgm:pt modelId="{6418B41F-40E3-4194-B6B0-336043BBF63F}" type="sibTrans" cxnId="{BA31FDD8-45B6-42D2-957F-03F38346C881}">
      <dgm:prSet/>
      <dgm:spPr/>
      <dgm:t>
        <a:bodyPr/>
        <a:lstStyle/>
        <a:p>
          <a:endParaRPr lang="es-EC" sz="2000"/>
        </a:p>
      </dgm:t>
    </dgm:pt>
    <dgm:pt modelId="{641A50DA-EDD8-413C-ACEC-443D8A11784A}">
      <dgm:prSet phldrT="[Texto]" custT="1"/>
      <dgm:spPr/>
      <dgm:t>
        <a:bodyPr/>
        <a:lstStyle/>
        <a:p>
          <a:r>
            <a:rPr lang="es-EC" sz="4000" b="1" dirty="0" smtClean="0"/>
            <a:t>VAN</a:t>
          </a:r>
          <a:endParaRPr lang="es-EC" sz="4000" b="1" dirty="0"/>
        </a:p>
      </dgm:t>
    </dgm:pt>
    <dgm:pt modelId="{454056AD-1311-4766-BED1-CB448EF0589B}" type="parTrans" cxnId="{008ECBAA-4218-4447-9E07-A4CE7FA3C3C3}">
      <dgm:prSet/>
      <dgm:spPr/>
      <dgm:t>
        <a:bodyPr/>
        <a:lstStyle/>
        <a:p>
          <a:endParaRPr lang="es-EC" sz="2000"/>
        </a:p>
      </dgm:t>
    </dgm:pt>
    <dgm:pt modelId="{74D722BC-1B45-49C1-8D9D-EFE3FCCA176E}" type="sibTrans" cxnId="{008ECBAA-4218-4447-9E07-A4CE7FA3C3C3}">
      <dgm:prSet/>
      <dgm:spPr/>
      <dgm:t>
        <a:bodyPr/>
        <a:lstStyle/>
        <a:p>
          <a:endParaRPr lang="es-EC" sz="2000"/>
        </a:p>
      </dgm:t>
    </dgm:pt>
    <dgm:pt modelId="{88B0A516-0C6E-4E39-98CC-86635E68913E}">
      <dgm:prSet phldrT="[Texto]" custT="1"/>
      <dgm:spPr/>
      <dgm:t>
        <a:bodyPr/>
        <a:lstStyle/>
        <a:p>
          <a:r>
            <a:rPr lang="es-EC" sz="1600" dirty="0" smtClean="0"/>
            <a:t>VAN = USD$119.783.979,57 para el Estado &gt; Inversión Inicial = 0</a:t>
          </a:r>
          <a:endParaRPr lang="es-EC" sz="1600" dirty="0"/>
        </a:p>
      </dgm:t>
    </dgm:pt>
    <dgm:pt modelId="{D13FA586-195E-494E-A75B-D4ADB597F0D0}" type="parTrans" cxnId="{61AAB92B-26B0-4812-A4BE-C1CC5425EB60}">
      <dgm:prSet/>
      <dgm:spPr/>
      <dgm:t>
        <a:bodyPr/>
        <a:lstStyle/>
        <a:p>
          <a:endParaRPr lang="es-EC" sz="2000"/>
        </a:p>
      </dgm:t>
    </dgm:pt>
    <dgm:pt modelId="{D032EE1A-A33B-4966-9FDA-A1BB940A69E2}" type="sibTrans" cxnId="{61AAB92B-26B0-4812-A4BE-C1CC5425EB60}">
      <dgm:prSet/>
      <dgm:spPr/>
      <dgm:t>
        <a:bodyPr/>
        <a:lstStyle/>
        <a:p>
          <a:endParaRPr lang="es-EC" sz="2000"/>
        </a:p>
      </dgm:t>
    </dgm:pt>
    <dgm:pt modelId="{EFF322DD-3B0E-4E04-A44A-E989DC367F0F}">
      <dgm:prSet phldrT="[Texto]" custT="1"/>
      <dgm:spPr/>
      <dgm:t>
        <a:bodyPr/>
        <a:lstStyle/>
        <a:p>
          <a:r>
            <a:rPr lang="es-EC" sz="4000" b="1" dirty="0" smtClean="0"/>
            <a:t>B/C</a:t>
          </a:r>
          <a:endParaRPr lang="es-EC" sz="4000" b="1" dirty="0"/>
        </a:p>
      </dgm:t>
    </dgm:pt>
    <dgm:pt modelId="{D2629A5C-0E1A-4C04-BDDB-99F3CE4664FE}" type="parTrans" cxnId="{80B7B036-4F1B-4EE8-AF11-ED3F920DD5F9}">
      <dgm:prSet/>
      <dgm:spPr/>
      <dgm:t>
        <a:bodyPr/>
        <a:lstStyle/>
        <a:p>
          <a:endParaRPr lang="es-EC" sz="2000"/>
        </a:p>
      </dgm:t>
    </dgm:pt>
    <dgm:pt modelId="{8B474C30-0343-4729-A8F3-D94E14C302E0}" type="sibTrans" cxnId="{80B7B036-4F1B-4EE8-AF11-ED3F920DD5F9}">
      <dgm:prSet/>
      <dgm:spPr/>
      <dgm:t>
        <a:bodyPr/>
        <a:lstStyle/>
        <a:p>
          <a:endParaRPr lang="es-EC" sz="2000"/>
        </a:p>
      </dgm:t>
    </dgm:pt>
    <dgm:pt modelId="{ED88ADE8-1E7A-44EC-AEEA-00E8163283E7}">
      <dgm:prSet phldrT="[Texto]" custT="1"/>
      <dgm:spPr/>
      <dgm:t>
        <a:bodyPr/>
        <a:lstStyle/>
        <a:p>
          <a:r>
            <a:rPr lang="es-EC" sz="1600" dirty="0" smtClean="0"/>
            <a:t>B/C = 1.1496</a:t>
          </a:r>
          <a:endParaRPr lang="es-EC" sz="1600" dirty="0"/>
        </a:p>
      </dgm:t>
    </dgm:pt>
    <dgm:pt modelId="{E6846A2C-83BB-43AF-BAEE-B599F9A3D025}" type="parTrans" cxnId="{DD8442C3-3F44-4BDB-8B3E-F1A1A3348E83}">
      <dgm:prSet/>
      <dgm:spPr/>
      <dgm:t>
        <a:bodyPr/>
        <a:lstStyle/>
        <a:p>
          <a:endParaRPr lang="es-EC" sz="2000"/>
        </a:p>
      </dgm:t>
    </dgm:pt>
    <dgm:pt modelId="{9D2F01A7-4D24-4B8A-873D-EF38B0737B61}" type="sibTrans" cxnId="{DD8442C3-3F44-4BDB-8B3E-F1A1A3348E83}">
      <dgm:prSet/>
      <dgm:spPr/>
      <dgm:t>
        <a:bodyPr/>
        <a:lstStyle/>
        <a:p>
          <a:endParaRPr lang="es-EC" sz="2000"/>
        </a:p>
      </dgm:t>
    </dgm:pt>
    <dgm:pt modelId="{78057FC6-9E81-4288-8808-C08D9388EBB3}">
      <dgm:prSet phldrT="[Texto]" custT="1"/>
      <dgm:spPr/>
      <dgm:t>
        <a:bodyPr/>
        <a:lstStyle/>
        <a:p>
          <a:r>
            <a:rPr lang="es-EC" sz="1600" dirty="0" smtClean="0"/>
            <a:t>TIR para el Estado NO APLICABLE. Inversión a cargo de la Contratista</a:t>
          </a:r>
          <a:endParaRPr lang="es-EC" sz="1600" dirty="0"/>
        </a:p>
      </dgm:t>
    </dgm:pt>
    <dgm:pt modelId="{A3B84F11-27A0-4F11-A26A-77512DF3D447}" type="parTrans" cxnId="{A52C0F12-F12B-437A-83B8-F6067B6A22B6}">
      <dgm:prSet/>
      <dgm:spPr/>
      <dgm:t>
        <a:bodyPr/>
        <a:lstStyle/>
        <a:p>
          <a:endParaRPr lang="es-EC" sz="2000"/>
        </a:p>
      </dgm:t>
    </dgm:pt>
    <dgm:pt modelId="{D540E7A5-0D91-4ACD-80F3-7691060E441F}" type="sibTrans" cxnId="{A52C0F12-F12B-437A-83B8-F6067B6A22B6}">
      <dgm:prSet/>
      <dgm:spPr/>
      <dgm:t>
        <a:bodyPr/>
        <a:lstStyle/>
        <a:p>
          <a:endParaRPr lang="es-EC" sz="2000"/>
        </a:p>
      </dgm:t>
    </dgm:pt>
    <dgm:pt modelId="{8D3B0929-56E7-4F08-AF95-BFA2D6E29561}">
      <dgm:prSet phldrT="[Texto]" custT="1"/>
      <dgm:spPr/>
      <dgm:t>
        <a:bodyPr/>
        <a:lstStyle/>
        <a:p>
          <a:r>
            <a:rPr lang="es-EC" sz="1600" b="1" dirty="0" smtClean="0"/>
            <a:t>Proyecto VIABLE PARA LA CONTRATISTA Y EL ESTADO*.</a:t>
          </a:r>
          <a:endParaRPr lang="es-EC" sz="1600" b="1" dirty="0"/>
        </a:p>
      </dgm:t>
    </dgm:pt>
    <dgm:pt modelId="{CEFEDF15-E905-4AD8-9826-77836E3DDD81}" type="parTrans" cxnId="{4FF7674D-5032-45CB-B2FB-15407012FEBF}">
      <dgm:prSet/>
      <dgm:spPr/>
      <dgm:t>
        <a:bodyPr/>
        <a:lstStyle/>
        <a:p>
          <a:endParaRPr lang="es-EC" sz="2000"/>
        </a:p>
      </dgm:t>
    </dgm:pt>
    <dgm:pt modelId="{9133B9BA-25DC-4D40-8DAF-E455A35F707B}" type="sibTrans" cxnId="{4FF7674D-5032-45CB-B2FB-15407012FEBF}">
      <dgm:prSet/>
      <dgm:spPr/>
      <dgm:t>
        <a:bodyPr/>
        <a:lstStyle/>
        <a:p>
          <a:endParaRPr lang="es-EC" sz="2000"/>
        </a:p>
      </dgm:t>
    </dgm:pt>
    <dgm:pt modelId="{B4B6F729-6974-42DB-B835-DC08E517E151}">
      <dgm:prSet phldrT="[Texto]" custT="1"/>
      <dgm:spPr/>
      <dgm:t>
        <a:bodyPr/>
        <a:lstStyle/>
        <a:p>
          <a:r>
            <a:rPr lang="es-EC" sz="1600" dirty="0" smtClean="0"/>
            <a:t>Período de modelaje: 2013 a 2025</a:t>
          </a:r>
          <a:endParaRPr lang="es-EC" sz="1600" dirty="0"/>
        </a:p>
      </dgm:t>
    </dgm:pt>
    <dgm:pt modelId="{34D11F23-68D8-4A47-99E3-B6D410DCBDF4}" type="parTrans" cxnId="{1E430747-2694-4530-9069-ECFB80041470}">
      <dgm:prSet/>
      <dgm:spPr/>
      <dgm:t>
        <a:bodyPr/>
        <a:lstStyle/>
        <a:p>
          <a:endParaRPr lang="es-EC" sz="2000"/>
        </a:p>
      </dgm:t>
    </dgm:pt>
    <dgm:pt modelId="{9672256B-D855-4E8E-ABDC-DDA1BAF52D9C}" type="sibTrans" cxnId="{1E430747-2694-4530-9069-ECFB80041470}">
      <dgm:prSet/>
      <dgm:spPr/>
      <dgm:t>
        <a:bodyPr/>
        <a:lstStyle/>
        <a:p>
          <a:endParaRPr lang="es-EC" sz="2000"/>
        </a:p>
      </dgm:t>
    </dgm:pt>
    <dgm:pt modelId="{F943103E-1C74-43E4-BA8D-54682415AE39}">
      <dgm:prSet phldrT="[Texto]" custT="1"/>
      <dgm:spPr/>
      <dgm:t>
        <a:bodyPr/>
        <a:lstStyle/>
        <a:p>
          <a:r>
            <a:rPr lang="es-EC" sz="1600" dirty="0" smtClean="0"/>
            <a:t>Inversión inicial Estado = 0.</a:t>
          </a:r>
          <a:endParaRPr lang="es-EC" sz="1600" dirty="0"/>
        </a:p>
      </dgm:t>
    </dgm:pt>
    <dgm:pt modelId="{3C110C9B-E27B-4E16-B77A-12DEE4B21D76}" type="parTrans" cxnId="{1EF3A019-D245-4E54-B3E2-EFD81D5ACF9E}">
      <dgm:prSet/>
      <dgm:spPr/>
      <dgm:t>
        <a:bodyPr/>
        <a:lstStyle/>
        <a:p>
          <a:endParaRPr lang="es-EC" sz="2000"/>
        </a:p>
      </dgm:t>
    </dgm:pt>
    <dgm:pt modelId="{65C02221-DA16-4F18-8A37-C84FF5C906BB}" type="sibTrans" cxnId="{1EF3A019-D245-4E54-B3E2-EFD81D5ACF9E}">
      <dgm:prSet/>
      <dgm:spPr/>
      <dgm:t>
        <a:bodyPr/>
        <a:lstStyle/>
        <a:p>
          <a:endParaRPr lang="es-EC" sz="2000"/>
        </a:p>
      </dgm:t>
    </dgm:pt>
    <dgm:pt modelId="{99241E15-9FD9-4679-8254-15AF786F17EE}">
      <dgm:prSet phldrT="[Texto]" custT="1"/>
      <dgm:spPr/>
      <dgm:t>
        <a:bodyPr/>
        <a:lstStyle/>
        <a:p>
          <a:endParaRPr lang="es-EC" sz="1600" dirty="0"/>
        </a:p>
      </dgm:t>
    </dgm:pt>
    <dgm:pt modelId="{9FCF3A7E-91B7-46B7-9D4E-3E8E42D49B44}" type="parTrans" cxnId="{4B168387-3B95-461D-BA9C-CBA4F68F11CA}">
      <dgm:prSet/>
      <dgm:spPr/>
      <dgm:t>
        <a:bodyPr/>
        <a:lstStyle/>
        <a:p>
          <a:endParaRPr lang="es-EC" sz="2000"/>
        </a:p>
      </dgm:t>
    </dgm:pt>
    <dgm:pt modelId="{753AAE3C-484E-4A05-851C-D1451748094E}" type="sibTrans" cxnId="{4B168387-3B95-461D-BA9C-CBA4F68F11CA}">
      <dgm:prSet/>
      <dgm:spPr/>
      <dgm:t>
        <a:bodyPr/>
        <a:lstStyle/>
        <a:p>
          <a:endParaRPr lang="es-EC" sz="2000"/>
        </a:p>
      </dgm:t>
    </dgm:pt>
    <dgm:pt modelId="{DF00BD0C-4098-4717-83B2-BD48DDC1338C}">
      <dgm:prSet phldrT="[Texto]" custT="1"/>
      <dgm:spPr/>
      <dgm:t>
        <a:bodyPr/>
        <a:lstStyle/>
        <a:p>
          <a:r>
            <a:rPr lang="es-EC" sz="1600" b="1" dirty="0" smtClean="0"/>
            <a:t>Proyecto VIABLE PARA EL ESTADO.</a:t>
          </a:r>
          <a:endParaRPr lang="es-EC" sz="1600" b="1" dirty="0"/>
        </a:p>
      </dgm:t>
    </dgm:pt>
    <dgm:pt modelId="{93871650-3E68-46FB-9DDE-B767340DEBFA}" type="parTrans" cxnId="{2EFBB556-FE0C-4C35-B933-98954E1E2D8E}">
      <dgm:prSet/>
      <dgm:spPr/>
      <dgm:t>
        <a:bodyPr/>
        <a:lstStyle/>
        <a:p>
          <a:endParaRPr lang="es-EC" sz="2000"/>
        </a:p>
      </dgm:t>
    </dgm:pt>
    <dgm:pt modelId="{24351C5E-07E2-4D02-B9B5-CBCE6EE4D8BD}" type="sibTrans" cxnId="{2EFBB556-FE0C-4C35-B933-98954E1E2D8E}">
      <dgm:prSet/>
      <dgm:spPr/>
      <dgm:t>
        <a:bodyPr/>
        <a:lstStyle/>
        <a:p>
          <a:endParaRPr lang="es-EC" sz="2000"/>
        </a:p>
      </dgm:t>
    </dgm:pt>
    <dgm:pt modelId="{10077ADC-E273-4CB2-BF61-14B1F6F12CCB}">
      <dgm:prSet phldrT="[Texto]" custT="1"/>
      <dgm:spPr/>
      <dgm:t>
        <a:bodyPr/>
        <a:lstStyle/>
        <a:p>
          <a:r>
            <a:rPr lang="es-EC" sz="1600" dirty="0" smtClean="0"/>
            <a:t>Beneficio = USD$0.1496 / dólar invertido.</a:t>
          </a:r>
          <a:endParaRPr lang="es-EC" sz="1600" dirty="0"/>
        </a:p>
      </dgm:t>
    </dgm:pt>
    <dgm:pt modelId="{BEE7BBBE-75AF-4563-885A-D848EE9D9996}" type="parTrans" cxnId="{E01C49E0-66BB-4F0A-9ACB-D4753DEFC5A0}">
      <dgm:prSet/>
      <dgm:spPr/>
      <dgm:t>
        <a:bodyPr/>
        <a:lstStyle/>
        <a:p>
          <a:endParaRPr lang="es-EC" sz="2000"/>
        </a:p>
      </dgm:t>
    </dgm:pt>
    <dgm:pt modelId="{282FB234-3590-433E-A146-61F963B1716E}" type="sibTrans" cxnId="{E01C49E0-66BB-4F0A-9ACB-D4753DEFC5A0}">
      <dgm:prSet/>
      <dgm:spPr/>
      <dgm:t>
        <a:bodyPr/>
        <a:lstStyle/>
        <a:p>
          <a:endParaRPr lang="es-EC" sz="2000"/>
        </a:p>
      </dgm:t>
    </dgm:pt>
    <dgm:pt modelId="{E8A993BB-993B-4F15-A3E4-3B2F1A5CBCE1}">
      <dgm:prSet phldrT="[Texto]" custT="1"/>
      <dgm:spPr/>
      <dgm:t>
        <a:bodyPr/>
        <a:lstStyle/>
        <a:p>
          <a:r>
            <a:rPr lang="es-EC" sz="1600" dirty="0" smtClean="0"/>
            <a:t>Proyecto SI generará riqueza.</a:t>
          </a:r>
          <a:endParaRPr lang="es-EC" sz="1600" dirty="0"/>
        </a:p>
      </dgm:t>
    </dgm:pt>
    <dgm:pt modelId="{5F51FF91-D06D-493E-B819-A3B3A166983F}" type="parTrans" cxnId="{CB693483-B86F-4C72-8108-E7FB6B71A266}">
      <dgm:prSet/>
      <dgm:spPr/>
      <dgm:t>
        <a:bodyPr/>
        <a:lstStyle/>
        <a:p>
          <a:endParaRPr lang="es-EC" sz="2000"/>
        </a:p>
      </dgm:t>
    </dgm:pt>
    <dgm:pt modelId="{3BEC304E-BE96-48C4-A081-9176F09BA77E}" type="sibTrans" cxnId="{CB693483-B86F-4C72-8108-E7FB6B71A266}">
      <dgm:prSet/>
      <dgm:spPr/>
      <dgm:t>
        <a:bodyPr/>
        <a:lstStyle/>
        <a:p>
          <a:endParaRPr lang="es-EC" sz="2000"/>
        </a:p>
      </dgm:t>
    </dgm:pt>
    <dgm:pt modelId="{BFF04B07-E202-48F6-93C4-E3FAB5888E00}">
      <dgm:prSet phldrT="[Texto]" custT="1"/>
      <dgm:spPr/>
      <dgm:t>
        <a:bodyPr/>
        <a:lstStyle/>
        <a:p>
          <a:r>
            <a:rPr lang="es-EC" sz="1600" b="1" dirty="0" smtClean="0"/>
            <a:t>Proyecto SI ES RECOMENDABLE PARA EJECUCIÓN</a:t>
          </a:r>
          <a:r>
            <a:rPr lang="es-EC" sz="1600" dirty="0" smtClean="0"/>
            <a:t>.</a:t>
          </a:r>
          <a:endParaRPr lang="es-EC" sz="1600" dirty="0"/>
        </a:p>
      </dgm:t>
    </dgm:pt>
    <dgm:pt modelId="{6EBE71AC-16EC-45E0-85AF-E9DC368513F6}" type="parTrans" cxnId="{8D70FFB9-4CDA-461B-9CE1-0D21BCEE18C5}">
      <dgm:prSet/>
      <dgm:spPr/>
      <dgm:t>
        <a:bodyPr/>
        <a:lstStyle/>
        <a:p>
          <a:endParaRPr lang="es-EC" sz="2000"/>
        </a:p>
      </dgm:t>
    </dgm:pt>
    <dgm:pt modelId="{20D25B89-FF60-4424-9944-D0FB3DBF185C}" type="sibTrans" cxnId="{8D70FFB9-4CDA-461B-9CE1-0D21BCEE18C5}">
      <dgm:prSet/>
      <dgm:spPr/>
      <dgm:t>
        <a:bodyPr/>
        <a:lstStyle/>
        <a:p>
          <a:endParaRPr lang="es-EC" sz="2000"/>
        </a:p>
      </dgm:t>
    </dgm:pt>
    <dgm:pt modelId="{54BCCA48-7DD9-479D-AC87-E3131333656D}" type="pres">
      <dgm:prSet presAssocID="{835628E2-E748-4506-B6D1-5FDF7B71C9F4}" presName="Name0" presStyleCnt="0">
        <dgm:presLayoutVars>
          <dgm:dir/>
          <dgm:animLvl val="lvl"/>
          <dgm:resizeHandles/>
        </dgm:presLayoutVars>
      </dgm:prSet>
      <dgm:spPr/>
      <dgm:t>
        <a:bodyPr/>
        <a:lstStyle/>
        <a:p>
          <a:endParaRPr lang="es-EC"/>
        </a:p>
      </dgm:t>
    </dgm:pt>
    <dgm:pt modelId="{44B25BB1-9C9E-4243-BF60-3F6ABCFFBE0F}" type="pres">
      <dgm:prSet presAssocID="{5923215A-542C-46A8-9D7F-C03BAEEA1CEF}" presName="linNode" presStyleCnt="0"/>
      <dgm:spPr/>
    </dgm:pt>
    <dgm:pt modelId="{1C2B248A-8DD7-428B-AFA2-5829AD57ECF8}" type="pres">
      <dgm:prSet presAssocID="{5923215A-542C-46A8-9D7F-C03BAEEA1CEF}" presName="parentShp" presStyleLbl="node1" presStyleIdx="0" presStyleCnt="3" custScaleX="53153" custLinFactNeighborX="-12613">
        <dgm:presLayoutVars>
          <dgm:bulletEnabled val="1"/>
        </dgm:presLayoutVars>
      </dgm:prSet>
      <dgm:spPr/>
      <dgm:t>
        <a:bodyPr/>
        <a:lstStyle/>
        <a:p>
          <a:endParaRPr lang="es-EC"/>
        </a:p>
      </dgm:t>
    </dgm:pt>
    <dgm:pt modelId="{B1292A8A-90FE-4D49-802B-1BEA770EA6D2}" type="pres">
      <dgm:prSet presAssocID="{5923215A-542C-46A8-9D7F-C03BAEEA1CEF}" presName="childShp" presStyleLbl="bgAccFollowNode1" presStyleIdx="0" presStyleCnt="3" custScaleX="133033" custScaleY="115555">
        <dgm:presLayoutVars>
          <dgm:bulletEnabled val="1"/>
        </dgm:presLayoutVars>
      </dgm:prSet>
      <dgm:spPr/>
      <dgm:t>
        <a:bodyPr/>
        <a:lstStyle/>
        <a:p>
          <a:endParaRPr lang="es-EC"/>
        </a:p>
      </dgm:t>
    </dgm:pt>
    <dgm:pt modelId="{2770C66E-84C7-4601-8885-628E6586F40B}" type="pres">
      <dgm:prSet presAssocID="{0AD7184C-6573-4260-85BE-CC33361738D7}" presName="spacing" presStyleCnt="0"/>
      <dgm:spPr/>
    </dgm:pt>
    <dgm:pt modelId="{CFD2BD19-0467-4F30-8AE8-5D17FAA7338F}" type="pres">
      <dgm:prSet presAssocID="{641A50DA-EDD8-413C-ACEC-443D8A11784A}" presName="linNode" presStyleCnt="0"/>
      <dgm:spPr/>
    </dgm:pt>
    <dgm:pt modelId="{E6591FC3-A097-4576-89D5-F3BBC18AF570}" type="pres">
      <dgm:prSet presAssocID="{641A50DA-EDD8-413C-ACEC-443D8A11784A}" presName="parentShp" presStyleLbl="node1" presStyleIdx="1" presStyleCnt="3" custScaleX="53153" custLinFactNeighborX="-12613">
        <dgm:presLayoutVars>
          <dgm:bulletEnabled val="1"/>
        </dgm:presLayoutVars>
      </dgm:prSet>
      <dgm:spPr/>
      <dgm:t>
        <a:bodyPr/>
        <a:lstStyle/>
        <a:p>
          <a:endParaRPr lang="es-EC"/>
        </a:p>
      </dgm:t>
    </dgm:pt>
    <dgm:pt modelId="{111557CD-41CF-46B5-844E-E25FC917E820}" type="pres">
      <dgm:prSet presAssocID="{641A50DA-EDD8-413C-ACEC-443D8A11784A}" presName="childShp" presStyleLbl="bgAccFollowNode1" presStyleIdx="1" presStyleCnt="3" custScaleX="133033" custScaleY="115555">
        <dgm:presLayoutVars>
          <dgm:bulletEnabled val="1"/>
        </dgm:presLayoutVars>
      </dgm:prSet>
      <dgm:spPr/>
      <dgm:t>
        <a:bodyPr/>
        <a:lstStyle/>
        <a:p>
          <a:endParaRPr lang="es-EC"/>
        </a:p>
      </dgm:t>
    </dgm:pt>
    <dgm:pt modelId="{0C9AB29E-5473-4E00-9718-497660CB976C}" type="pres">
      <dgm:prSet presAssocID="{74D722BC-1B45-49C1-8D9D-EFE3FCCA176E}" presName="spacing" presStyleCnt="0"/>
      <dgm:spPr/>
    </dgm:pt>
    <dgm:pt modelId="{C4D770EF-A9B7-4E07-9ED1-D0C68097BA01}" type="pres">
      <dgm:prSet presAssocID="{EFF322DD-3B0E-4E04-A44A-E989DC367F0F}" presName="linNode" presStyleCnt="0"/>
      <dgm:spPr/>
    </dgm:pt>
    <dgm:pt modelId="{04ADF8C1-DD20-45B9-8FD3-A0D78B7C91B8}" type="pres">
      <dgm:prSet presAssocID="{EFF322DD-3B0E-4E04-A44A-E989DC367F0F}" presName="parentShp" presStyleLbl="node1" presStyleIdx="2" presStyleCnt="3" custScaleX="53153" custLinFactNeighborX="-12613">
        <dgm:presLayoutVars>
          <dgm:bulletEnabled val="1"/>
        </dgm:presLayoutVars>
      </dgm:prSet>
      <dgm:spPr/>
      <dgm:t>
        <a:bodyPr/>
        <a:lstStyle/>
        <a:p>
          <a:endParaRPr lang="es-EC"/>
        </a:p>
      </dgm:t>
    </dgm:pt>
    <dgm:pt modelId="{39625510-E8AF-4A9A-B429-8EE178FE1189}" type="pres">
      <dgm:prSet presAssocID="{EFF322DD-3B0E-4E04-A44A-E989DC367F0F}" presName="childShp" presStyleLbl="bgAccFollowNode1" presStyleIdx="2" presStyleCnt="3" custScaleX="133033" custScaleY="115555">
        <dgm:presLayoutVars>
          <dgm:bulletEnabled val="1"/>
        </dgm:presLayoutVars>
      </dgm:prSet>
      <dgm:spPr/>
      <dgm:t>
        <a:bodyPr/>
        <a:lstStyle/>
        <a:p>
          <a:endParaRPr lang="es-EC"/>
        </a:p>
      </dgm:t>
    </dgm:pt>
  </dgm:ptLst>
  <dgm:cxnLst>
    <dgm:cxn modelId="{61AAB92B-26B0-4812-A4BE-C1CC5425EB60}" srcId="{641A50DA-EDD8-413C-ACEC-443D8A11784A}" destId="{88B0A516-0C6E-4E39-98CC-86635E68913E}" srcOrd="0" destOrd="0" parTransId="{D13FA586-195E-494E-A75B-D4ADB597F0D0}" sibTransId="{D032EE1A-A33B-4966-9FDA-A1BB940A69E2}"/>
    <dgm:cxn modelId="{9B7B2F9F-D454-4B7F-A6B8-8685B0D05F56}" type="presOf" srcId="{DF00BD0C-4098-4717-83B2-BD48DDC1338C}" destId="{111557CD-41CF-46B5-844E-E25FC917E820}" srcOrd="0" destOrd="3" presId="urn:microsoft.com/office/officeart/2005/8/layout/vList6"/>
    <dgm:cxn modelId="{CADBBE38-FD30-4230-9111-49FF2417FCC0}" type="presOf" srcId="{5923215A-542C-46A8-9D7F-C03BAEEA1CEF}" destId="{1C2B248A-8DD7-428B-AFA2-5829AD57ECF8}" srcOrd="0" destOrd="0" presId="urn:microsoft.com/office/officeart/2005/8/layout/vList6"/>
    <dgm:cxn modelId="{1EF3A019-D245-4E54-B3E2-EFD81D5ACF9E}" srcId="{641A50DA-EDD8-413C-ACEC-443D8A11784A}" destId="{F943103E-1C74-43E4-BA8D-54682415AE39}" srcOrd="2" destOrd="0" parTransId="{3C110C9B-E27B-4E16-B77A-12DEE4B21D76}" sibTransId="{65C02221-DA16-4F18-8A37-C84FF5C906BB}"/>
    <dgm:cxn modelId="{B663B66C-8A03-4955-84C0-216E36663067}" type="presOf" srcId="{F943103E-1C74-43E4-BA8D-54682415AE39}" destId="{111557CD-41CF-46B5-844E-E25FC917E820}" srcOrd="0" destOrd="2" presId="urn:microsoft.com/office/officeart/2005/8/layout/vList6"/>
    <dgm:cxn modelId="{0966A3FD-8765-4AB7-8EBE-245E29300B24}" type="presOf" srcId="{835628E2-E748-4506-B6D1-5FDF7B71C9F4}" destId="{54BCCA48-7DD9-479D-AC87-E3131333656D}" srcOrd="0" destOrd="0" presId="urn:microsoft.com/office/officeart/2005/8/layout/vList6"/>
    <dgm:cxn modelId="{80B7B036-4F1B-4EE8-AF11-ED3F920DD5F9}" srcId="{835628E2-E748-4506-B6D1-5FDF7B71C9F4}" destId="{EFF322DD-3B0E-4E04-A44A-E989DC367F0F}" srcOrd="2" destOrd="0" parTransId="{D2629A5C-0E1A-4C04-BDDB-99F3CE4664FE}" sibTransId="{8B474C30-0343-4729-A8F3-D94E14C302E0}"/>
    <dgm:cxn modelId="{D6E8590F-4B22-4034-A568-625DCFC844C0}" type="presOf" srcId="{EFF322DD-3B0E-4E04-A44A-E989DC367F0F}" destId="{04ADF8C1-DD20-45B9-8FD3-A0D78B7C91B8}" srcOrd="0" destOrd="0" presId="urn:microsoft.com/office/officeart/2005/8/layout/vList6"/>
    <dgm:cxn modelId="{DC9C28C1-5F48-444F-A91F-2BFBD240C0A7}" type="presOf" srcId="{ED88ADE8-1E7A-44EC-AEEA-00E8163283E7}" destId="{39625510-E8AF-4A9A-B429-8EE178FE1189}" srcOrd="0" destOrd="0" presId="urn:microsoft.com/office/officeart/2005/8/layout/vList6"/>
    <dgm:cxn modelId="{9808A107-4D3A-49F4-A856-764BEC70CDD4}" type="presOf" srcId="{641A50DA-EDD8-413C-ACEC-443D8A11784A}" destId="{E6591FC3-A097-4576-89D5-F3BBC18AF570}" srcOrd="0" destOrd="0" presId="urn:microsoft.com/office/officeart/2005/8/layout/vList6"/>
    <dgm:cxn modelId="{4B168387-3B95-461D-BA9C-CBA4F68F11CA}" srcId="{641A50DA-EDD8-413C-ACEC-443D8A11784A}" destId="{99241E15-9FD9-4679-8254-15AF786F17EE}" srcOrd="4" destOrd="0" parTransId="{9FCF3A7E-91B7-46B7-9D4E-3E8E42D49B44}" sibTransId="{753AAE3C-484E-4A05-851C-D1451748094E}"/>
    <dgm:cxn modelId="{A0D2D511-2A7E-425C-B166-3ECFD52DFE42}" type="presOf" srcId="{BFF04B07-E202-48F6-93C4-E3FAB5888E00}" destId="{39625510-E8AF-4A9A-B429-8EE178FE1189}" srcOrd="0" destOrd="3" presId="urn:microsoft.com/office/officeart/2005/8/layout/vList6"/>
    <dgm:cxn modelId="{D692A94C-FF45-4DE4-A0D0-A136D38791F6}" type="presOf" srcId="{78057FC6-9E81-4288-8808-C08D9388EBB3}" destId="{B1292A8A-90FE-4D49-802B-1BEA770EA6D2}" srcOrd="0" destOrd="1" presId="urn:microsoft.com/office/officeart/2005/8/layout/vList6"/>
    <dgm:cxn modelId="{C3FA1EF3-3D9D-4DA5-AB24-E6D1ED461E37}" type="presOf" srcId="{B4B6F729-6974-42DB-B835-DC08E517E151}" destId="{111557CD-41CF-46B5-844E-E25FC917E820}" srcOrd="0" destOrd="1" presId="urn:microsoft.com/office/officeart/2005/8/layout/vList6"/>
    <dgm:cxn modelId="{DD8442C3-3F44-4BDB-8B3E-F1A1A3348E83}" srcId="{EFF322DD-3B0E-4E04-A44A-E989DC367F0F}" destId="{ED88ADE8-1E7A-44EC-AEEA-00E8163283E7}" srcOrd="0" destOrd="0" parTransId="{E6846A2C-83BB-43AF-BAEE-B599F9A3D025}" sibTransId="{9D2F01A7-4D24-4B8A-873D-EF38B0737B61}"/>
    <dgm:cxn modelId="{A52C0F12-F12B-437A-83B8-F6067B6A22B6}" srcId="{5923215A-542C-46A8-9D7F-C03BAEEA1CEF}" destId="{78057FC6-9E81-4288-8808-C08D9388EBB3}" srcOrd="1" destOrd="0" parTransId="{A3B84F11-27A0-4F11-A26A-77512DF3D447}" sibTransId="{D540E7A5-0D91-4ACD-80F3-7691060E441F}"/>
    <dgm:cxn modelId="{B03FBAC2-328F-4092-B39C-12D76FABA458}" srcId="{835628E2-E748-4506-B6D1-5FDF7B71C9F4}" destId="{5923215A-542C-46A8-9D7F-C03BAEEA1CEF}" srcOrd="0" destOrd="0" parTransId="{AE8C777D-6D3C-4B3D-9FDD-D68AA129F27A}" sibTransId="{0AD7184C-6573-4260-85BE-CC33361738D7}"/>
    <dgm:cxn modelId="{E01C49E0-66BB-4F0A-9ACB-D4753DEFC5A0}" srcId="{EFF322DD-3B0E-4E04-A44A-E989DC367F0F}" destId="{10077ADC-E273-4CB2-BF61-14B1F6F12CCB}" srcOrd="1" destOrd="0" parTransId="{BEE7BBBE-75AF-4563-885A-D848EE9D9996}" sibTransId="{282FB234-3590-433E-A146-61F963B1716E}"/>
    <dgm:cxn modelId="{C22FAA6C-5F69-42B0-B34A-00381213D6A2}" type="presOf" srcId="{10077ADC-E273-4CB2-BF61-14B1F6F12CCB}" destId="{39625510-E8AF-4A9A-B429-8EE178FE1189}" srcOrd="0" destOrd="1" presId="urn:microsoft.com/office/officeart/2005/8/layout/vList6"/>
    <dgm:cxn modelId="{BA31FDD8-45B6-42D2-957F-03F38346C881}" srcId="{5923215A-542C-46A8-9D7F-C03BAEEA1CEF}" destId="{152F94A3-B24E-4920-ABFA-BBC85C1D2A42}" srcOrd="0" destOrd="0" parTransId="{989B82D2-752E-48E1-9485-ECAAF9AA4409}" sibTransId="{6418B41F-40E3-4194-B6B0-336043BBF63F}"/>
    <dgm:cxn modelId="{966BBA30-1F68-4087-8EAD-FC5ECF975508}" type="presOf" srcId="{152F94A3-B24E-4920-ABFA-BBC85C1D2A42}" destId="{B1292A8A-90FE-4D49-802B-1BEA770EA6D2}" srcOrd="0" destOrd="0" presId="urn:microsoft.com/office/officeart/2005/8/layout/vList6"/>
    <dgm:cxn modelId="{5A555B06-C181-4E6F-AB60-0FEABC7F1D94}" type="presOf" srcId="{E8A993BB-993B-4F15-A3E4-3B2F1A5CBCE1}" destId="{39625510-E8AF-4A9A-B429-8EE178FE1189}" srcOrd="0" destOrd="2" presId="urn:microsoft.com/office/officeart/2005/8/layout/vList6"/>
    <dgm:cxn modelId="{008ECBAA-4218-4447-9E07-A4CE7FA3C3C3}" srcId="{835628E2-E748-4506-B6D1-5FDF7B71C9F4}" destId="{641A50DA-EDD8-413C-ACEC-443D8A11784A}" srcOrd="1" destOrd="0" parTransId="{454056AD-1311-4766-BED1-CB448EF0589B}" sibTransId="{74D722BC-1B45-49C1-8D9D-EFE3FCCA176E}"/>
    <dgm:cxn modelId="{93AC309E-7924-4D83-9ED3-159DF6E259FC}" type="presOf" srcId="{88B0A516-0C6E-4E39-98CC-86635E68913E}" destId="{111557CD-41CF-46B5-844E-E25FC917E820}" srcOrd="0" destOrd="0" presId="urn:microsoft.com/office/officeart/2005/8/layout/vList6"/>
    <dgm:cxn modelId="{2EFBB556-FE0C-4C35-B933-98954E1E2D8E}" srcId="{641A50DA-EDD8-413C-ACEC-443D8A11784A}" destId="{DF00BD0C-4098-4717-83B2-BD48DDC1338C}" srcOrd="3" destOrd="0" parTransId="{93871650-3E68-46FB-9DDE-B767340DEBFA}" sibTransId="{24351C5E-07E2-4D02-B9B5-CBCE6EE4D8BD}"/>
    <dgm:cxn modelId="{DD6BE8EB-3A07-4BCD-BD09-C00DDB13539F}" type="presOf" srcId="{99241E15-9FD9-4679-8254-15AF786F17EE}" destId="{111557CD-41CF-46B5-844E-E25FC917E820}" srcOrd="0" destOrd="4" presId="urn:microsoft.com/office/officeart/2005/8/layout/vList6"/>
    <dgm:cxn modelId="{4FF7674D-5032-45CB-B2FB-15407012FEBF}" srcId="{5923215A-542C-46A8-9D7F-C03BAEEA1CEF}" destId="{8D3B0929-56E7-4F08-AF95-BFA2D6E29561}" srcOrd="2" destOrd="0" parTransId="{CEFEDF15-E905-4AD8-9826-77836E3DDD81}" sibTransId="{9133B9BA-25DC-4D40-8DAF-E455A35F707B}"/>
    <dgm:cxn modelId="{CB693483-B86F-4C72-8108-E7FB6B71A266}" srcId="{EFF322DD-3B0E-4E04-A44A-E989DC367F0F}" destId="{E8A993BB-993B-4F15-A3E4-3B2F1A5CBCE1}" srcOrd="2" destOrd="0" parTransId="{5F51FF91-D06D-493E-B819-A3B3A166983F}" sibTransId="{3BEC304E-BE96-48C4-A081-9176F09BA77E}"/>
    <dgm:cxn modelId="{1E430747-2694-4530-9069-ECFB80041470}" srcId="{641A50DA-EDD8-413C-ACEC-443D8A11784A}" destId="{B4B6F729-6974-42DB-B835-DC08E517E151}" srcOrd="1" destOrd="0" parTransId="{34D11F23-68D8-4A47-99E3-B6D410DCBDF4}" sibTransId="{9672256B-D855-4E8E-ABDC-DDA1BAF52D9C}"/>
    <dgm:cxn modelId="{8D70FFB9-4CDA-461B-9CE1-0D21BCEE18C5}" srcId="{EFF322DD-3B0E-4E04-A44A-E989DC367F0F}" destId="{BFF04B07-E202-48F6-93C4-E3FAB5888E00}" srcOrd="3" destOrd="0" parTransId="{6EBE71AC-16EC-45E0-85AF-E9DC368513F6}" sibTransId="{20D25B89-FF60-4424-9944-D0FB3DBF185C}"/>
    <dgm:cxn modelId="{D33A0E67-0689-42F1-A62F-939C62C7C205}" type="presOf" srcId="{8D3B0929-56E7-4F08-AF95-BFA2D6E29561}" destId="{B1292A8A-90FE-4D49-802B-1BEA770EA6D2}" srcOrd="0" destOrd="2" presId="urn:microsoft.com/office/officeart/2005/8/layout/vList6"/>
    <dgm:cxn modelId="{259516B6-1830-41D8-999F-4AB111400B79}" type="presParOf" srcId="{54BCCA48-7DD9-479D-AC87-E3131333656D}" destId="{44B25BB1-9C9E-4243-BF60-3F6ABCFFBE0F}" srcOrd="0" destOrd="0" presId="urn:microsoft.com/office/officeart/2005/8/layout/vList6"/>
    <dgm:cxn modelId="{C872C3D0-B61F-4222-91DD-0DABFB9AC9BF}" type="presParOf" srcId="{44B25BB1-9C9E-4243-BF60-3F6ABCFFBE0F}" destId="{1C2B248A-8DD7-428B-AFA2-5829AD57ECF8}" srcOrd="0" destOrd="0" presId="urn:microsoft.com/office/officeart/2005/8/layout/vList6"/>
    <dgm:cxn modelId="{365C509E-8600-4E61-A6FE-F4595F0A0462}" type="presParOf" srcId="{44B25BB1-9C9E-4243-BF60-3F6ABCFFBE0F}" destId="{B1292A8A-90FE-4D49-802B-1BEA770EA6D2}" srcOrd="1" destOrd="0" presId="urn:microsoft.com/office/officeart/2005/8/layout/vList6"/>
    <dgm:cxn modelId="{8A1CF4DC-ED02-4F84-9DFF-AA1886D6C82A}" type="presParOf" srcId="{54BCCA48-7DD9-479D-AC87-E3131333656D}" destId="{2770C66E-84C7-4601-8885-628E6586F40B}" srcOrd="1" destOrd="0" presId="urn:microsoft.com/office/officeart/2005/8/layout/vList6"/>
    <dgm:cxn modelId="{1052480F-3A45-45EE-9D75-2E4C41DD2A76}" type="presParOf" srcId="{54BCCA48-7DD9-479D-AC87-E3131333656D}" destId="{CFD2BD19-0467-4F30-8AE8-5D17FAA7338F}" srcOrd="2" destOrd="0" presId="urn:microsoft.com/office/officeart/2005/8/layout/vList6"/>
    <dgm:cxn modelId="{A8D9674B-3C77-48B4-9553-AB4F01ACEC32}" type="presParOf" srcId="{CFD2BD19-0467-4F30-8AE8-5D17FAA7338F}" destId="{E6591FC3-A097-4576-89D5-F3BBC18AF570}" srcOrd="0" destOrd="0" presId="urn:microsoft.com/office/officeart/2005/8/layout/vList6"/>
    <dgm:cxn modelId="{878ECA0A-E081-4402-A25F-4F42F09F86E9}" type="presParOf" srcId="{CFD2BD19-0467-4F30-8AE8-5D17FAA7338F}" destId="{111557CD-41CF-46B5-844E-E25FC917E820}" srcOrd="1" destOrd="0" presId="urn:microsoft.com/office/officeart/2005/8/layout/vList6"/>
    <dgm:cxn modelId="{4E9E2B16-2720-4AF7-BF99-96D9234F49A7}" type="presParOf" srcId="{54BCCA48-7DD9-479D-AC87-E3131333656D}" destId="{0C9AB29E-5473-4E00-9718-497660CB976C}" srcOrd="3" destOrd="0" presId="urn:microsoft.com/office/officeart/2005/8/layout/vList6"/>
    <dgm:cxn modelId="{854F81F6-75B9-4061-B3DA-56DDA8CEEE74}" type="presParOf" srcId="{54BCCA48-7DD9-479D-AC87-E3131333656D}" destId="{C4D770EF-A9B7-4E07-9ED1-D0C68097BA01}" srcOrd="4" destOrd="0" presId="urn:microsoft.com/office/officeart/2005/8/layout/vList6"/>
    <dgm:cxn modelId="{BC5B72C0-7A78-4BC5-8CC0-469D9C1979E4}" type="presParOf" srcId="{C4D770EF-A9B7-4E07-9ED1-D0C68097BA01}" destId="{04ADF8C1-DD20-45B9-8FD3-A0D78B7C91B8}" srcOrd="0" destOrd="0" presId="urn:microsoft.com/office/officeart/2005/8/layout/vList6"/>
    <dgm:cxn modelId="{7A539AAF-83AE-473B-A2A2-AFCC3F89D59B}" type="presParOf" srcId="{C4D770EF-A9B7-4E07-9ED1-D0C68097BA01}" destId="{39625510-E8AF-4A9A-B429-8EE178FE118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3F4CE7-0262-495B-9E21-AFB2A947AF57}" type="doc">
      <dgm:prSet loTypeId="urn:microsoft.com/office/officeart/2005/8/layout/radial4" loCatId="relationship" qsTypeId="urn:microsoft.com/office/officeart/2005/8/quickstyle/simple1" qsCatId="simple" csTypeId="urn:microsoft.com/office/officeart/2005/8/colors/colorful4" csCatId="colorful" phldr="1"/>
      <dgm:spPr/>
    </dgm:pt>
    <dgm:pt modelId="{F858035F-297B-41EC-B5DB-1F489C2A42FF}">
      <dgm:prSet phldrT="[Texto]" custT="1"/>
      <dgm:spPr/>
      <dgm:t>
        <a:bodyPr/>
        <a:lstStyle/>
        <a:p>
          <a:r>
            <a:rPr lang="es-EC" sz="1200" dirty="0" smtClean="0"/>
            <a:t>Decisión acertada?  </a:t>
          </a:r>
          <a:endParaRPr lang="en-US" sz="1200" dirty="0"/>
        </a:p>
      </dgm:t>
    </dgm:pt>
    <dgm:pt modelId="{D5A03B59-4BBB-4BFF-A1A0-E0C3C95BE480}" type="parTrans" cxnId="{469660D9-CEF8-43F3-9838-C41B66D39783}">
      <dgm:prSet/>
      <dgm:spPr/>
      <dgm:t>
        <a:bodyPr/>
        <a:lstStyle/>
        <a:p>
          <a:endParaRPr lang="en-US" sz="1200"/>
        </a:p>
      </dgm:t>
    </dgm:pt>
    <dgm:pt modelId="{37BA3990-8431-4242-881F-A1D3DA92D4C9}" type="sibTrans" cxnId="{469660D9-CEF8-43F3-9838-C41B66D39783}">
      <dgm:prSet/>
      <dgm:spPr/>
      <dgm:t>
        <a:bodyPr/>
        <a:lstStyle/>
        <a:p>
          <a:endParaRPr lang="en-US" sz="1200"/>
        </a:p>
      </dgm:t>
    </dgm:pt>
    <dgm:pt modelId="{2D158E25-C580-4B96-A384-49F4A733797E}">
      <dgm:prSet phldrT="[Texto]" custT="1"/>
      <dgm:spPr/>
      <dgm:t>
        <a:bodyPr/>
        <a:lstStyle/>
        <a:p>
          <a:r>
            <a:rPr lang="es-EC" sz="1200" noProof="0" dirty="0" smtClean="0"/>
            <a:t>Beneficio</a:t>
          </a:r>
          <a:r>
            <a:rPr lang="en-US" sz="1200" dirty="0" smtClean="0"/>
            <a:t> </a:t>
          </a:r>
          <a:r>
            <a:rPr lang="es-EC" sz="1200" noProof="0" dirty="0" smtClean="0"/>
            <a:t>potencial</a:t>
          </a:r>
          <a:r>
            <a:rPr lang="en-US" sz="1200" dirty="0" smtClean="0"/>
            <a:t> para el Estado?</a:t>
          </a:r>
          <a:endParaRPr lang="en-US" sz="1200" dirty="0"/>
        </a:p>
      </dgm:t>
    </dgm:pt>
    <dgm:pt modelId="{9FA484BB-1C62-4598-858D-45A224536FD1}" type="parTrans" cxnId="{92B76105-6A20-4EB4-83AC-8F562E75322E}">
      <dgm:prSet/>
      <dgm:spPr/>
      <dgm:t>
        <a:bodyPr/>
        <a:lstStyle/>
        <a:p>
          <a:endParaRPr lang="en-US" sz="1200"/>
        </a:p>
      </dgm:t>
    </dgm:pt>
    <dgm:pt modelId="{3CA587FC-89A1-4F5E-8FFB-DAE600181D98}" type="sibTrans" cxnId="{92B76105-6A20-4EB4-83AC-8F562E75322E}">
      <dgm:prSet/>
      <dgm:spPr/>
      <dgm:t>
        <a:bodyPr/>
        <a:lstStyle/>
        <a:p>
          <a:endParaRPr lang="en-US" sz="1200"/>
        </a:p>
      </dgm:t>
    </dgm:pt>
    <dgm:pt modelId="{E14476FE-1210-4AF7-BB4E-DA25924732EF}">
      <dgm:prSet phldrT="[Texto]" custT="1"/>
      <dgm:spPr/>
      <dgm:t>
        <a:bodyPr/>
        <a:lstStyle/>
        <a:p>
          <a:r>
            <a:rPr lang="es-EC" sz="1200" noProof="0" dirty="0" smtClean="0"/>
            <a:t>Estrategias para incremento del beneficio?</a:t>
          </a:r>
          <a:endParaRPr lang="es-EC" sz="1200" noProof="0" dirty="0"/>
        </a:p>
      </dgm:t>
    </dgm:pt>
    <dgm:pt modelId="{E4E1CA22-6E99-4B34-BF62-4464206B6353}" type="parTrans" cxnId="{C48568CB-92B1-4B82-AACF-95FC6EBE3059}">
      <dgm:prSet/>
      <dgm:spPr/>
      <dgm:t>
        <a:bodyPr/>
        <a:lstStyle/>
        <a:p>
          <a:endParaRPr lang="en-US" sz="1200"/>
        </a:p>
      </dgm:t>
    </dgm:pt>
    <dgm:pt modelId="{0D364698-06C8-41CD-8218-17EE3F3CF2A5}" type="sibTrans" cxnId="{C48568CB-92B1-4B82-AACF-95FC6EBE3059}">
      <dgm:prSet/>
      <dgm:spPr/>
      <dgm:t>
        <a:bodyPr/>
        <a:lstStyle/>
        <a:p>
          <a:endParaRPr lang="en-US" sz="1200"/>
        </a:p>
      </dgm:t>
    </dgm:pt>
    <dgm:pt modelId="{34E6B118-324B-4844-8664-5D3B455F7029}">
      <dgm:prSet phldrT="[Texto]" custT="1"/>
      <dgm:spPr/>
      <dgm:t>
        <a:bodyPr/>
        <a:lstStyle/>
        <a:p>
          <a:r>
            <a:rPr lang="en-US" sz="2000" b="1" dirty="0" smtClean="0"/>
            <a:t>PROBLEMA</a:t>
          </a:r>
          <a:endParaRPr lang="en-US" sz="2000" b="1" dirty="0"/>
        </a:p>
      </dgm:t>
    </dgm:pt>
    <dgm:pt modelId="{FDE4E500-9A26-4378-B06B-94E16068AC70}" type="parTrans" cxnId="{02020BE4-14C1-4EC3-BB56-5F1BF881C78B}">
      <dgm:prSet/>
      <dgm:spPr/>
      <dgm:t>
        <a:bodyPr/>
        <a:lstStyle/>
        <a:p>
          <a:endParaRPr lang="en-US"/>
        </a:p>
      </dgm:t>
    </dgm:pt>
    <dgm:pt modelId="{B3F295CB-2A69-4813-B338-663A3D3475C9}" type="sibTrans" cxnId="{02020BE4-14C1-4EC3-BB56-5F1BF881C78B}">
      <dgm:prSet/>
      <dgm:spPr/>
      <dgm:t>
        <a:bodyPr/>
        <a:lstStyle/>
        <a:p>
          <a:endParaRPr lang="en-US"/>
        </a:p>
      </dgm:t>
    </dgm:pt>
    <dgm:pt modelId="{04FB9E64-7068-4484-9DDB-F625D68002A1}" type="pres">
      <dgm:prSet presAssocID="{F43F4CE7-0262-495B-9E21-AFB2A947AF57}" presName="cycle" presStyleCnt="0">
        <dgm:presLayoutVars>
          <dgm:chMax val="1"/>
          <dgm:dir/>
          <dgm:animLvl val="ctr"/>
          <dgm:resizeHandles val="exact"/>
        </dgm:presLayoutVars>
      </dgm:prSet>
      <dgm:spPr/>
    </dgm:pt>
    <dgm:pt modelId="{F0308D55-8199-419E-89D3-69D775F68811}" type="pres">
      <dgm:prSet presAssocID="{34E6B118-324B-4844-8664-5D3B455F7029}" presName="centerShape" presStyleLbl="node0" presStyleIdx="0" presStyleCnt="1" custScaleX="134690" custScaleY="128535" custLinFactNeighborX="-1038" custLinFactNeighborY="-45420"/>
      <dgm:spPr/>
      <dgm:t>
        <a:bodyPr/>
        <a:lstStyle/>
        <a:p>
          <a:endParaRPr lang="es-EC"/>
        </a:p>
      </dgm:t>
    </dgm:pt>
    <dgm:pt modelId="{4FCF2A7C-C945-40EE-85EA-016A32A252E8}" type="pres">
      <dgm:prSet presAssocID="{D5A03B59-4BBB-4BFF-A1A0-E0C3C95BE480}" presName="parTrans" presStyleLbl="bgSibTrans2D1" presStyleIdx="0" presStyleCnt="3"/>
      <dgm:spPr/>
      <dgm:t>
        <a:bodyPr/>
        <a:lstStyle/>
        <a:p>
          <a:endParaRPr lang="es-EC"/>
        </a:p>
      </dgm:t>
    </dgm:pt>
    <dgm:pt modelId="{74BDCE1C-F509-4980-B29E-C276481AC16F}" type="pres">
      <dgm:prSet presAssocID="{F858035F-297B-41EC-B5DB-1F489C2A42FF}" presName="node" presStyleLbl="node1" presStyleIdx="0" presStyleCnt="3" custRadScaleRad="82349" custRadScaleInc="-48505">
        <dgm:presLayoutVars>
          <dgm:bulletEnabled val="1"/>
        </dgm:presLayoutVars>
      </dgm:prSet>
      <dgm:spPr/>
      <dgm:t>
        <a:bodyPr/>
        <a:lstStyle/>
        <a:p>
          <a:endParaRPr lang="en-US"/>
        </a:p>
      </dgm:t>
    </dgm:pt>
    <dgm:pt modelId="{514F12B9-ADE8-4A9B-A594-38107FFB34BB}" type="pres">
      <dgm:prSet presAssocID="{9FA484BB-1C62-4598-858D-45A224536FD1}" presName="parTrans" presStyleLbl="bgSibTrans2D1" presStyleIdx="1" presStyleCnt="3"/>
      <dgm:spPr/>
      <dgm:t>
        <a:bodyPr/>
        <a:lstStyle/>
        <a:p>
          <a:endParaRPr lang="es-EC"/>
        </a:p>
      </dgm:t>
    </dgm:pt>
    <dgm:pt modelId="{0039C759-C3F7-4CB5-839E-B0C9C09895C3}" type="pres">
      <dgm:prSet presAssocID="{2D158E25-C580-4B96-A384-49F4A733797E}" presName="node" presStyleLbl="node1" presStyleIdx="1" presStyleCnt="3" custRadScaleRad="18438" custRadScaleInc="297842">
        <dgm:presLayoutVars>
          <dgm:bulletEnabled val="1"/>
        </dgm:presLayoutVars>
      </dgm:prSet>
      <dgm:spPr/>
      <dgm:t>
        <a:bodyPr/>
        <a:lstStyle/>
        <a:p>
          <a:endParaRPr lang="en-US"/>
        </a:p>
      </dgm:t>
    </dgm:pt>
    <dgm:pt modelId="{48E89E04-B8A6-49DF-B1DC-EBAA868C4FE1}" type="pres">
      <dgm:prSet presAssocID="{E4E1CA22-6E99-4B34-BF62-4464206B6353}" presName="parTrans" presStyleLbl="bgSibTrans2D1" presStyleIdx="2" presStyleCnt="3"/>
      <dgm:spPr/>
      <dgm:t>
        <a:bodyPr/>
        <a:lstStyle/>
        <a:p>
          <a:endParaRPr lang="es-EC"/>
        </a:p>
      </dgm:t>
    </dgm:pt>
    <dgm:pt modelId="{C97E823B-5DF4-49B7-B491-3165DE108FF6}" type="pres">
      <dgm:prSet presAssocID="{E14476FE-1210-4AF7-BB4E-DA25924732EF}" presName="node" presStyleLbl="node1" presStyleIdx="2" presStyleCnt="3" custRadScaleRad="82349" custRadScaleInc="48505">
        <dgm:presLayoutVars>
          <dgm:bulletEnabled val="1"/>
        </dgm:presLayoutVars>
      </dgm:prSet>
      <dgm:spPr/>
      <dgm:t>
        <a:bodyPr/>
        <a:lstStyle/>
        <a:p>
          <a:endParaRPr lang="en-US"/>
        </a:p>
      </dgm:t>
    </dgm:pt>
  </dgm:ptLst>
  <dgm:cxnLst>
    <dgm:cxn modelId="{D655F8EB-6E1D-4D6D-B59F-2257EE3F666D}" type="presOf" srcId="{D5A03B59-4BBB-4BFF-A1A0-E0C3C95BE480}" destId="{4FCF2A7C-C945-40EE-85EA-016A32A252E8}" srcOrd="0" destOrd="0" presId="urn:microsoft.com/office/officeart/2005/8/layout/radial4"/>
    <dgm:cxn modelId="{4E668009-0A92-43EC-8F7C-FCCDAB6DBC7B}" type="presOf" srcId="{E4E1CA22-6E99-4B34-BF62-4464206B6353}" destId="{48E89E04-B8A6-49DF-B1DC-EBAA868C4FE1}" srcOrd="0" destOrd="0" presId="urn:microsoft.com/office/officeart/2005/8/layout/radial4"/>
    <dgm:cxn modelId="{31154AAD-7AC5-4D9F-9CF9-5ACB7E520C87}" type="presOf" srcId="{F858035F-297B-41EC-B5DB-1F489C2A42FF}" destId="{74BDCE1C-F509-4980-B29E-C276481AC16F}" srcOrd="0" destOrd="0" presId="urn:microsoft.com/office/officeart/2005/8/layout/radial4"/>
    <dgm:cxn modelId="{9C7EBE18-9AE9-4A33-AD7E-42B7CF040DFA}" type="presOf" srcId="{F43F4CE7-0262-495B-9E21-AFB2A947AF57}" destId="{04FB9E64-7068-4484-9DDB-F625D68002A1}" srcOrd="0" destOrd="0" presId="urn:microsoft.com/office/officeart/2005/8/layout/radial4"/>
    <dgm:cxn modelId="{92B76105-6A20-4EB4-83AC-8F562E75322E}" srcId="{34E6B118-324B-4844-8664-5D3B455F7029}" destId="{2D158E25-C580-4B96-A384-49F4A733797E}" srcOrd="1" destOrd="0" parTransId="{9FA484BB-1C62-4598-858D-45A224536FD1}" sibTransId="{3CA587FC-89A1-4F5E-8FFB-DAE600181D98}"/>
    <dgm:cxn modelId="{469660D9-CEF8-43F3-9838-C41B66D39783}" srcId="{34E6B118-324B-4844-8664-5D3B455F7029}" destId="{F858035F-297B-41EC-B5DB-1F489C2A42FF}" srcOrd="0" destOrd="0" parTransId="{D5A03B59-4BBB-4BFF-A1A0-E0C3C95BE480}" sibTransId="{37BA3990-8431-4242-881F-A1D3DA92D4C9}"/>
    <dgm:cxn modelId="{02020BE4-14C1-4EC3-BB56-5F1BF881C78B}" srcId="{F43F4CE7-0262-495B-9E21-AFB2A947AF57}" destId="{34E6B118-324B-4844-8664-5D3B455F7029}" srcOrd="0" destOrd="0" parTransId="{FDE4E500-9A26-4378-B06B-94E16068AC70}" sibTransId="{B3F295CB-2A69-4813-B338-663A3D3475C9}"/>
    <dgm:cxn modelId="{D6696239-CA6A-4442-A3EC-46C56A2658CE}" type="presOf" srcId="{9FA484BB-1C62-4598-858D-45A224536FD1}" destId="{514F12B9-ADE8-4A9B-A594-38107FFB34BB}" srcOrd="0" destOrd="0" presId="urn:microsoft.com/office/officeart/2005/8/layout/radial4"/>
    <dgm:cxn modelId="{C162CC00-ED55-4A80-AE7D-587C18016E73}" type="presOf" srcId="{2D158E25-C580-4B96-A384-49F4A733797E}" destId="{0039C759-C3F7-4CB5-839E-B0C9C09895C3}" srcOrd="0" destOrd="0" presId="urn:microsoft.com/office/officeart/2005/8/layout/radial4"/>
    <dgm:cxn modelId="{C48568CB-92B1-4B82-AACF-95FC6EBE3059}" srcId="{34E6B118-324B-4844-8664-5D3B455F7029}" destId="{E14476FE-1210-4AF7-BB4E-DA25924732EF}" srcOrd="2" destOrd="0" parTransId="{E4E1CA22-6E99-4B34-BF62-4464206B6353}" sibTransId="{0D364698-06C8-41CD-8218-17EE3F3CF2A5}"/>
    <dgm:cxn modelId="{14A31238-C523-46DF-9967-C03357143A51}" type="presOf" srcId="{34E6B118-324B-4844-8664-5D3B455F7029}" destId="{F0308D55-8199-419E-89D3-69D775F68811}" srcOrd="0" destOrd="0" presId="urn:microsoft.com/office/officeart/2005/8/layout/radial4"/>
    <dgm:cxn modelId="{B9870455-09B6-41BB-BD46-62318C769E5F}" type="presOf" srcId="{E14476FE-1210-4AF7-BB4E-DA25924732EF}" destId="{C97E823B-5DF4-49B7-B491-3165DE108FF6}" srcOrd="0" destOrd="0" presId="urn:microsoft.com/office/officeart/2005/8/layout/radial4"/>
    <dgm:cxn modelId="{1C0BE8C5-409A-4CA5-8806-557CF1CFB5E5}" type="presParOf" srcId="{04FB9E64-7068-4484-9DDB-F625D68002A1}" destId="{F0308D55-8199-419E-89D3-69D775F68811}" srcOrd="0" destOrd="0" presId="urn:microsoft.com/office/officeart/2005/8/layout/radial4"/>
    <dgm:cxn modelId="{717C2108-9ED1-4CC2-B4FF-88F0AD2F8F6D}" type="presParOf" srcId="{04FB9E64-7068-4484-9DDB-F625D68002A1}" destId="{4FCF2A7C-C945-40EE-85EA-016A32A252E8}" srcOrd="1" destOrd="0" presId="urn:microsoft.com/office/officeart/2005/8/layout/radial4"/>
    <dgm:cxn modelId="{10D46265-A1C6-42C2-B328-73E4292E6C5E}" type="presParOf" srcId="{04FB9E64-7068-4484-9DDB-F625D68002A1}" destId="{74BDCE1C-F509-4980-B29E-C276481AC16F}" srcOrd="2" destOrd="0" presId="urn:microsoft.com/office/officeart/2005/8/layout/radial4"/>
    <dgm:cxn modelId="{90351FC5-5C4F-45B8-8483-68158E716C67}" type="presParOf" srcId="{04FB9E64-7068-4484-9DDB-F625D68002A1}" destId="{514F12B9-ADE8-4A9B-A594-38107FFB34BB}" srcOrd="3" destOrd="0" presId="urn:microsoft.com/office/officeart/2005/8/layout/radial4"/>
    <dgm:cxn modelId="{8FDDBDAA-5B35-4F06-B395-F1F1BC9AB21B}" type="presParOf" srcId="{04FB9E64-7068-4484-9DDB-F625D68002A1}" destId="{0039C759-C3F7-4CB5-839E-B0C9C09895C3}" srcOrd="4" destOrd="0" presId="urn:microsoft.com/office/officeart/2005/8/layout/radial4"/>
    <dgm:cxn modelId="{EA8EFB91-E6BA-4736-871B-2524E3D64400}" type="presParOf" srcId="{04FB9E64-7068-4484-9DDB-F625D68002A1}" destId="{48E89E04-B8A6-49DF-B1DC-EBAA868C4FE1}" srcOrd="5" destOrd="0" presId="urn:microsoft.com/office/officeart/2005/8/layout/radial4"/>
    <dgm:cxn modelId="{224D38B9-6870-40BE-8DFB-354E12A4C930}" type="presParOf" srcId="{04FB9E64-7068-4484-9DDB-F625D68002A1}" destId="{C97E823B-5DF4-49B7-B491-3165DE108FF6}" srcOrd="6" destOrd="0" presId="urn:microsoft.com/office/officeart/2005/8/layout/radial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2FC2518-08A5-4E6C-8682-798E2ADFA60E}" type="doc">
      <dgm:prSet loTypeId="urn:microsoft.com/office/officeart/2005/8/layout/vList3" loCatId="list" qsTypeId="urn:microsoft.com/office/officeart/2005/8/quickstyle/simple1" qsCatId="simple" csTypeId="urn:microsoft.com/office/officeart/2005/8/colors/colorful2" csCatId="colorful" phldr="1"/>
      <dgm:spPr/>
    </dgm:pt>
    <dgm:pt modelId="{59299E4F-3286-4774-9E05-B18C9DDEF239}">
      <dgm:prSet phldrT="[Texto]"/>
      <dgm:spPr/>
      <dgm:t>
        <a:bodyPr/>
        <a:lstStyle/>
        <a:p>
          <a:r>
            <a:rPr lang="es-EC" b="1" dirty="0" smtClean="0"/>
            <a:t>MODALIDAD ÓPTIMA: PRESTACIÓN DE SERVICIOS</a:t>
          </a:r>
          <a:endParaRPr lang="es-EC" b="1" dirty="0"/>
        </a:p>
      </dgm:t>
    </dgm:pt>
    <dgm:pt modelId="{F5FA0D7A-F7EE-4D48-84A7-79C69490AEAB}" type="parTrans" cxnId="{1C651921-5E85-40AE-BA9D-A3DCDF804AED}">
      <dgm:prSet/>
      <dgm:spPr/>
      <dgm:t>
        <a:bodyPr/>
        <a:lstStyle/>
        <a:p>
          <a:endParaRPr lang="es-EC"/>
        </a:p>
      </dgm:t>
    </dgm:pt>
    <dgm:pt modelId="{FA8730BA-D8DB-4A75-A292-9E206CA8014A}" type="sibTrans" cxnId="{1C651921-5E85-40AE-BA9D-A3DCDF804AED}">
      <dgm:prSet/>
      <dgm:spPr/>
      <dgm:t>
        <a:bodyPr/>
        <a:lstStyle/>
        <a:p>
          <a:endParaRPr lang="es-EC"/>
        </a:p>
      </dgm:t>
    </dgm:pt>
    <dgm:pt modelId="{F5068204-FCB4-4B47-BDB5-544E1AC836E4}" type="pres">
      <dgm:prSet presAssocID="{F2FC2518-08A5-4E6C-8682-798E2ADFA60E}" presName="linearFlow" presStyleCnt="0">
        <dgm:presLayoutVars>
          <dgm:dir/>
          <dgm:resizeHandles val="exact"/>
        </dgm:presLayoutVars>
      </dgm:prSet>
      <dgm:spPr/>
    </dgm:pt>
    <dgm:pt modelId="{28A2380B-6A03-40F5-A021-90EA6996850A}" type="pres">
      <dgm:prSet presAssocID="{59299E4F-3286-4774-9E05-B18C9DDEF239}" presName="composite" presStyleCnt="0"/>
      <dgm:spPr/>
    </dgm:pt>
    <dgm:pt modelId="{71D99D7B-06D2-49A8-AA85-206893BCAAAE}" type="pres">
      <dgm:prSet presAssocID="{59299E4F-3286-4774-9E05-B18C9DDEF239}" presName="imgShp" presStyleLbl="fgImgPlace1" presStyleIdx="0" presStyleCnt="1" custLinFactNeighborX="-57874"/>
      <dgm:spPr>
        <a:blipFill rotWithShape="1">
          <a:blip xmlns:r="http://schemas.openxmlformats.org/officeDocument/2006/relationships" r:embed="rId1"/>
          <a:stretch>
            <a:fillRect/>
          </a:stretch>
        </a:blipFill>
      </dgm:spPr>
    </dgm:pt>
    <dgm:pt modelId="{977CD81D-2841-4084-BCB7-95B3E0D67D70}" type="pres">
      <dgm:prSet presAssocID="{59299E4F-3286-4774-9E05-B18C9DDEF239}" presName="txShp" presStyleLbl="node1" presStyleIdx="0" presStyleCnt="1" custScaleX="128230" custLinFactNeighborX="11683">
        <dgm:presLayoutVars>
          <dgm:bulletEnabled val="1"/>
        </dgm:presLayoutVars>
      </dgm:prSet>
      <dgm:spPr/>
      <dgm:t>
        <a:bodyPr/>
        <a:lstStyle/>
        <a:p>
          <a:endParaRPr lang="es-EC"/>
        </a:p>
      </dgm:t>
    </dgm:pt>
  </dgm:ptLst>
  <dgm:cxnLst>
    <dgm:cxn modelId="{6E3D58D8-CF46-4AA7-A2BB-4B3FC714B4CD}" type="presOf" srcId="{F2FC2518-08A5-4E6C-8682-798E2ADFA60E}" destId="{F5068204-FCB4-4B47-BDB5-544E1AC836E4}" srcOrd="0" destOrd="0" presId="urn:microsoft.com/office/officeart/2005/8/layout/vList3"/>
    <dgm:cxn modelId="{1C651921-5E85-40AE-BA9D-A3DCDF804AED}" srcId="{F2FC2518-08A5-4E6C-8682-798E2ADFA60E}" destId="{59299E4F-3286-4774-9E05-B18C9DDEF239}" srcOrd="0" destOrd="0" parTransId="{F5FA0D7A-F7EE-4D48-84A7-79C69490AEAB}" sibTransId="{FA8730BA-D8DB-4A75-A292-9E206CA8014A}"/>
    <dgm:cxn modelId="{3AEED33F-7147-40B8-99BE-2E42E677D4E1}" type="presOf" srcId="{59299E4F-3286-4774-9E05-B18C9DDEF239}" destId="{977CD81D-2841-4084-BCB7-95B3E0D67D70}" srcOrd="0" destOrd="0" presId="urn:microsoft.com/office/officeart/2005/8/layout/vList3"/>
    <dgm:cxn modelId="{F54E3A09-BA0C-4C23-B811-5975DF60233A}" type="presParOf" srcId="{F5068204-FCB4-4B47-BDB5-544E1AC836E4}" destId="{28A2380B-6A03-40F5-A021-90EA6996850A}" srcOrd="0" destOrd="0" presId="urn:microsoft.com/office/officeart/2005/8/layout/vList3"/>
    <dgm:cxn modelId="{B1848F0A-CB0D-4896-85FF-428DED83E308}" type="presParOf" srcId="{28A2380B-6A03-40F5-A021-90EA6996850A}" destId="{71D99D7B-06D2-49A8-AA85-206893BCAAAE}" srcOrd="0" destOrd="0" presId="urn:microsoft.com/office/officeart/2005/8/layout/vList3"/>
    <dgm:cxn modelId="{F12A4C03-D2DE-46D8-97A0-2313339BDBB6}" type="presParOf" srcId="{28A2380B-6A03-40F5-A021-90EA6996850A}" destId="{977CD81D-2841-4084-BCB7-95B3E0D67D70}"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D2F5932-EA92-4D5F-A309-8542F735248B}"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s-EC"/>
        </a:p>
      </dgm:t>
    </dgm:pt>
    <dgm:pt modelId="{BE0C88DC-035C-4592-9C8F-76E968B66D40}">
      <dgm:prSet phldrT="[Texto]"/>
      <dgm:spPr/>
      <dgm:t>
        <a:bodyPr/>
        <a:lstStyle/>
        <a:p>
          <a:r>
            <a:rPr lang="es-EC" b="1" dirty="0" smtClean="0"/>
            <a:t>Objetivo General</a:t>
          </a:r>
          <a:endParaRPr lang="es-EC" b="1" dirty="0"/>
        </a:p>
      </dgm:t>
    </dgm:pt>
    <dgm:pt modelId="{B62EA090-A7DE-4AF4-B6BB-7813D1267200}" type="parTrans" cxnId="{34BCF851-D7A8-4343-96E5-CAC9D8ABC758}">
      <dgm:prSet/>
      <dgm:spPr/>
      <dgm:t>
        <a:bodyPr/>
        <a:lstStyle/>
        <a:p>
          <a:endParaRPr lang="es-EC"/>
        </a:p>
      </dgm:t>
    </dgm:pt>
    <dgm:pt modelId="{DD15AC78-4892-4518-B0E9-3651C1842FFE}" type="sibTrans" cxnId="{34BCF851-D7A8-4343-96E5-CAC9D8ABC758}">
      <dgm:prSet/>
      <dgm:spPr/>
      <dgm:t>
        <a:bodyPr/>
        <a:lstStyle/>
        <a:p>
          <a:endParaRPr lang="es-EC"/>
        </a:p>
      </dgm:t>
    </dgm:pt>
    <dgm:pt modelId="{1BE3BB03-250F-4AD7-9F9D-65240B3CF4A2}">
      <dgm:prSet phldrT="[Texto]"/>
      <dgm:spPr/>
      <dgm:t>
        <a:bodyPr/>
        <a:lstStyle/>
        <a:p>
          <a:r>
            <a:rPr lang="es-EC" dirty="0" smtClean="0"/>
            <a:t>Superar el indicador Beneficio/Costo suscitado por el cambio de la modalidad contractual en Contratos administrados por la Secretaría de Hidrocarburos; extender la duración de las reservas </a:t>
          </a:r>
          <a:r>
            <a:rPr lang="es-EC" dirty="0" err="1" smtClean="0"/>
            <a:t>hidrocarburíferas</a:t>
          </a:r>
          <a:r>
            <a:rPr lang="es-EC" dirty="0" smtClean="0"/>
            <a:t> del país e incrementar el nivel de inversión privada.</a:t>
          </a:r>
          <a:endParaRPr lang="es-EC" dirty="0"/>
        </a:p>
      </dgm:t>
    </dgm:pt>
    <dgm:pt modelId="{6EB879BB-753E-48B1-82A8-6421DCD5E1F1}" type="parTrans" cxnId="{255D09BF-B793-47CE-8E55-E4192DF39927}">
      <dgm:prSet/>
      <dgm:spPr/>
      <dgm:t>
        <a:bodyPr/>
        <a:lstStyle/>
        <a:p>
          <a:endParaRPr lang="es-EC"/>
        </a:p>
      </dgm:t>
    </dgm:pt>
    <dgm:pt modelId="{CE2DC997-E0AD-4278-87E8-0FE4D2804C18}" type="sibTrans" cxnId="{255D09BF-B793-47CE-8E55-E4192DF39927}">
      <dgm:prSet/>
      <dgm:spPr/>
      <dgm:t>
        <a:bodyPr/>
        <a:lstStyle/>
        <a:p>
          <a:endParaRPr lang="es-EC"/>
        </a:p>
      </dgm:t>
    </dgm:pt>
    <dgm:pt modelId="{4F13DCBA-07C4-4488-B774-C40323448CB7}">
      <dgm:prSet phldrT="[Texto]"/>
      <dgm:spPr/>
      <dgm:t>
        <a:bodyPr/>
        <a:lstStyle/>
        <a:p>
          <a:r>
            <a:rPr lang="es-EC" b="1" dirty="0" smtClean="0"/>
            <a:t>Política</a:t>
          </a:r>
          <a:endParaRPr lang="es-EC" b="1" dirty="0"/>
        </a:p>
      </dgm:t>
    </dgm:pt>
    <dgm:pt modelId="{857BD6D7-1833-4DBB-A801-FEC1ACE9F7AB}" type="parTrans" cxnId="{851F75E8-DC95-4D75-988A-AA614A3451B5}">
      <dgm:prSet/>
      <dgm:spPr/>
      <dgm:t>
        <a:bodyPr/>
        <a:lstStyle/>
        <a:p>
          <a:endParaRPr lang="es-EC"/>
        </a:p>
      </dgm:t>
    </dgm:pt>
    <dgm:pt modelId="{844EB7E7-EEE4-4277-A731-C97BE80A9DD4}" type="sibTrans" cxnId="{851F75E8-DC95-4D75-988A-AA614A3451B5}">
      <dgm:prSet/>
      <dgm:spPr/>
      <dgm:t>
        <a:bodyPr/>
        <a:lstStyle/>
        <a:p>
          <a:endParaRPr lang="es-EC"/>
        </a:p>
      </dgm:t>
    </dgm:pt>
    <dgm:pt modelId="{6098CEA2-4CB0-42C3-A6BC-1EA081F7E8E7}">
      <dgm:prSet phldrT="[Texto]"/>
      <dgm:spPr/>
      <dgm:t>
        <a:bodyPr/>
        <a:lstStyle/>
        <a:p>
          <a:r>
            <a:rPr lang="es-EC" dirty="0" smtClean="0"/>
            <a:t>Implementar las estrategias adecuadas para optimizar la efectividad de la modalidad contractual por Prestación de Servicios, basados en el análisis FODA.</a:t>
          </a:r>
          <a:endParaRPr lang="es-EC" dirty="0"/>
        </a:p>
      </dgm:t>
    </dgm:pt>
    <dgm:pt modelId="{3EFAF9BC-5170-4BE6-A92D-25781A1522C7}" type="parTrans" cxnId="{1770832C-CC85-4494-ABFC-6AA24A764D6F}">
      <dgm:prSet/>
      <dgm:spPr/>
      <dgm:t>
        <a:bodyPr/>
        <a:lstStyle/>
        <a:p>
          <a:endParaRPr lang="es-EC"/>
        </a:p>
      </dgm:t>
    </dgm:pt>
    <dgm:pt modelId="{BF46C731-73C2-4074-9E35-1A1489CAB4D3}" type="sibTrans" cxnId="{1770832C-CC85-4494-ABFC-6AA24A764D6F}">
      <dgm:prSet/>
      <dgm:spPr/>
      <dgm:t>
        <a:bodyPr/>
        <a:lstStyle/>
        <a:p>
          <a:endParaRPr lang="es-EC"/>
        </a:p>
      </dgm:t>
    </dgm:pt>
    <dgm:pt modelId="{50B087FB-1D05-461B-ADBF-AC4D69CBB111}" type="pres">
      <dgm:prSet presAssocID="{5D2F5932-EA92-4D5F-A309-8542F735248B}" presName="Name0" presStyleCnt="0">
        <dgm:presLayoutVars>
          <dgm:chMax/>
          <dgm:chPref/>
          <dgm:dir/>
        </dgm:presLayoutVars>
      </dgm:prSet>
      <dgm:spPr/>
      <dgm:t>
        <a:bodyPr/>
        <a:lstStyle/>
        <a:p>
          <a:endParaRPr lang="es-EC"/>
        </a:p>
      </dgm:t>
    </dgm:pt>
    <dgm:pt modelId="{E1AA9ED2-5833-449D-890F-45293B72FC5E}" type="pres">
      <dgm:prSet presAssocID="{BE0C88DC-035C-4592-9C8F-76E968B66D40}" presName="parenttextcomposite" presStyleCnt="0"/>
      <dgm:spPr/>
    </dgm:pt>
    <dgm:pt modelId="{3C68C9AA-D02E-45A8-8D3C-E1BC2E901FA0}" type="pres">
      <dgm:prSet presAssocID="{BE0C88DC-035C-4592-9C8F-76E968B66D40}" presName="parenttext" presStyleLbl="revTx" presStyleIdx="0" presStyleCnt="2">
        <dgm:presLayoutVars>
          <dgm:chMax/>
          <dgm:chPref val="2"/>
          <dgm:bulletEnabled val="1"/>
        </dgm:presLayoutVars>
      </dgm:prSet>
      <dgm:spPr/>
      <dgm:t>
        <a:bodyPr/>
        <a:lstStyle/>
        <a:p>
          <a:endParaRPr lang="es-EC"/>
        </a:p>
      </dgm:t>
    </dgm:pt>
    <dgm:pt modelId="{9F1AE619-7985-4B94-BA73-1644702BD894}" type="pres">
      <dgm:prSet presAssocID="{BE0C88DC-035C-4592-9C8F-76E968B66D40}" presName="composite" presStyleCnt="0"/>
      <dgm:spPr/>
    </dgm:pt>
    <dgm:pt modelId="{2C17FC43-C863-4570-9109-24B2375C3D2E}" type="pres">
      <dgm:prSet presAssocID="{BE0C88DC-035C-4592-9C8F-76E968B66D40}" presName="chevron1" presStyleLbl="alignNode1" presStyleIdx="0" presStyleCnt="14"/>
      <dgm:spPr/>
    </dgm:pt>
    <dgm:pt modelId="{B8295423-54B4-446C-8A76-19D8E002D670}" type="pres">
      <dgm:prSet presAssocID="{BE0C88DC-035C-4592-9C8F-76E968B66D40}" presName="chevron2" presStyleLbl="alignNode1" presStyleIdx="1" presStyleCnt="14"/>
      <dgm:spPr/>
    </dgm:pt>
    <dgm:pt modelId="{5B44D869-9B4F-4E13-9C7E-8C0DF7C90550}" type="pres">
      <dgm:prSet presAssocID="{BE0C88DC-035C-4592-9C8F-76E968B66D40}" presName="chevron3" presStyleLbl="alignNode1" presStyleIdx="2" presStyleCnt="14"/>
      <dgm:spPr/>
    </dgm:pt>
    <dgm:pt modelId="{186E7979-256C-4F1A-AE32-5CDECB86A90E}" type="pres">
      <dgm:prSet presAssocID="{BE0C88DC-035C-4592-9C8F-76E968B66D40}" presName="chevron4" presStyleLbl="alignNode1" presStyleIdx="3" presStyleCnt="14"/>
      <dgm:spPr/>
    </dgm:pt>
    <dgm:pt modelId="{9207393B-14C3-44B5-B473-FD4E96B573E0}" type="pres">
      <dgm:prSet presAssocID="{BE0C88DC-035C-4592-9C8F-76E968B66D40}" presName="chevron5" presStyleLbl="alignNode1" presStyleIdx="4" presStyleCnt="14"/>
      <dgm:spPr/>
    </dgm:pt>
    <dgm:pt modelId="{214A7CCC-B9C8-4CC9-87B1-2347D30BA9DC}" type="pres">
      <dgm:prSet presAssocID="{BE0C88DC-035C-4592-9C8F-76E968B66D40}" presName="chevron6" presStyleLbl="alignNode1" presStyleIdx="5" presStyleCnt="14"/>
      <dgm:spPr/>
    </dgm:pt>
    <dgm:pt modelId="{0DE6EA8A-21E3-4E45-B72F-B6C1925FFE12}" type="pres">
      <dgm:prSet presAssocID="{BE0C88DC-035C-4592-9C8F-76E968B66D40}" presName="chevron7" presStyleLbl="alignNode1" presStyleIdx="6" presStyleCnt="14"/>
      <dgm:spPr/>
    </dgm:pt>
    <dgm:pt modelId="{6EBD42BC-A927-41D1-8C9C-3E59FADA3938}" type="pres">
      <dgm:prSet presAssocID="{BE0C88DC-035C-4592-9C8F-76E968B66D40}" presName="childtext" presStyleLbl="solidFgAcc1" presStyleIdx="0" presStyleCnt="2">
        <dgm:presLayoutVars>
          <dgm:chMax/>
          <dgm:chPref val="0"/>
          <dgm:bulletEnabled val="1"/>
        </dgm:presLayoutVars>
      </dgm:prSet>
      <dgm:spPr/>
      <dgm:t>
        <a:bodyPr/>
        <a:lstStyle/>
        <a:p>
          <a:endParaRPr lang="es-EC"/>
        </a:p>
      </dgm:t>
    </dgm:pt>
    <dgm:pt modelId="{61903588-61ED-4AB8-8934-55C33E06DA87}" type="pres">
      <dgm:prSet presAssocID="{DD15AC78-4892-4518-B0E9-3651C1842FFE}" presName="sibTrans" presStyleCnt="0"/>
      <dgm:spPr/>
    </dgm:pt>
    <dgm:pt modelId="{853FC7DA-56FD-449D-BFA2-1706F8E99347}" type="pres">
      <dgm:prSet presAssocID="{4F13DCBA-07C4-4488-B774-C40323448CB7}" presName="parenttextcomposite" presStyleCnt="0"/>
      <dgm:spPr/>
    </dgm:pt>
    <dgm:pt modelId="{85D3BB5E-423F-4E43-9B3B-B0D50A7AC9E4}" type="pres">
      <dgm:prSet presAssocID="{4F13DCBA-07C4-4488-B774-C40323448CB7}" presName="parenttext" presStyleLbl="revTx" presStyleIdx="1" presStyleCnt="2">
        <dgm:presLayoutVars>
          <dgm:chMax/>
          <dgm:chPref val="2"/>
          <dgm:bulletEnabled val="1"/>
        </dgm:presLayoutVars>
      </dgm:prSet>
      <dgm:spPr/>
      <dgm:t>
        <a:bodyPr/>
        <a:lstStyle/>
        <a:p>
          <a:endParaRPr lang="es-EC"/>
        </a:p>
      </dgm:t>
    </dgm:pt>
    <dgm:pt modelId="{840C2BD1-0D78-4BC9-8122-A3561288D576}" type="pres">
      <dgm:prSet presAssocID="{4F13DCBA-07C4-4488-B774-C40323448CB7}" presName="composite" presStyleCnt="0"/>
      <dgm:spPr/>
    </dgm:pt>
    <dgm:pt modelId="{1AA8E2D9-5551-4BA3-9755-8327D1826401}" type="pres">
      <dgm:prSet presAssocID="{4F13DCBA-07C4-4488-B774-C40323448CB7}" presName="chevron1" presStyleLbl="alignNode1" presStyleIdx="7" presStyleCnt="14"/>
      <dgm:spPr/>
    </dgm:pt>
    <dgm:pt modelId="{1FCF786F-9F6D-4F22-8FAA-8D04E117FCF0}" type="pres">
      <dgm:prSet presAssocID="{4F13DCBA-07C4-4488-B774-C40323448CB7}" presName="chevron2" presStyleLbl="alignNode1" presStyleIdx="8" presStyleCnt="14"/>
      <dgm:spPr/>
    </dgm:pt>
    <dgm:pt modelId="{C88D777C-39B1-4ADC-A369-437051EBE365}" type="pres">
      <dgm:prSet presAssocID="{4F13DCBA-07C4-4488-B774-C40323448CB7}" presName="chevron3" presStyleLbl="alignNode1" presStyleIdx="9" presStyleCnt="14"/>
      <dgm:spPr/>
    </dgm:pt>
    <dgm:pt modelId="{9A33E915-ED17-4824-9A72-46D71A8D6E88}" type="pres">
      <dgm:prSet presAssocID="{4F13DCBA-07C4-4488-B774-C40323448CB7}" presName="chevron4" presStyleLbl="alignNode1" presStyleIdx="10" presStyleCnt="14"/>
      <dgm:spPr/>
    </dgm:pt>
    <dgm:pt modelId="{389D681F-5A64-4A53-BD91-5E1B066756D6}" type="pres">
      <dgm:prSet presAssocID="{4F13DCBA-07C4-4488-B774-C40323448CB7}" presName="chevron5" presStyleLbl="alignNode1" presStyleIdx="11" presStyleCnt="14"/>
      <dgm:spPr/>
    </dgm:pt>
    <dgm:pt modelId="{5152FE3E-387B-447B-A61A-C3B376D6834B}" type="pres">
      <dgm:prSet presAssocID="{4F13DCBA-07C4-4488-B774-C40323448CB7}" presName="chevron6" presStyleLbl="alignNode1" presStyleIdx="12" presStyleCnt="14"/>
      <dgm:spPr/>
    </dgm:pt>
    <dgm:pt modelId="{C03B99FE-C480-4E05-9ED7-E9340135763D}" type="pres">
      <dgm:prSet presAssocID="{4F13DCBA-07C4-4488-B774-C40323448CB7}" presName="chevron7" presStyleLbl="alignNode1" presStyleIdx="13" presStyleCnt="14"/>
      <dgm:spPr/>
    </dgm:pt>
    <dgm:pt modelId="{E0B1ABB2-49AD-4E9C-B6B7-FB1013FE7A5D}" type="pres">
      <dgm:prSet presAssocID="{4F13DCBA-07C4-4488-B774-C40323448CB7}" presName="childtext" presStyleLbl="solidFgAcc1" presStyleIdx="1" presStyleCnt="2">
        <dgm:presLayoutVars>
          <dgm:chMax/>
          <dgm:chPref val="0"/>
          <dgm:bulletEnabled val="1"/>
        </dgm:presLayoutVars>
      </dgm:prSet>
      <dgm:spPr/>
      <dgm:t>
        <a:bodyPr/>
        <a:lstStyle/>
        <a:p>
          <a:endParaRPr lang="es-EC"/>
        </a:p>
      </dgm:t>
    </dgm:pt>
  </dgm:ptLst>
  <dgm:cxnLst>
    <dgm:cxn modelId="{8E3FC86B-D6D5-44E8-B706-5097EE09C953}" type="presOf" srcId="{4F13DCBA-07C4-4488-B774-C40323448CB7}" destId="{85D3BB5E-423F-4E43-9B3B-B0D50A7AC9E4}" srcOrd="0" destOrd="0" presId="urn:microsoft.com/office/officeart/2008/layout/VerticalAccentList"/>
    <dgm:cxn modelId="{255D09BF-B793-47CE-8E55-E4192DF39927}" srcId="{BE0C88DC-035C-4592-9C8F-76E968B66D40}" destId="{1BE3BB03-250F-4AD7-9F9D-65240B3CF4A2}" srcOrd="0" destOrd="0" parTransId="{6EB879BB-753E-48B1-82A8-6421DCD5E1F1}" sibTransId="{CE2DC997-E0AD-4278-87E8-0FE4D2804C18}"/>
    <dgm:cxn modelId="{DAD2FB86-81E2-4E51-92A0-12EC44B49FB2}" type="presOf" srcId="{BE0C88DC-035C-4592-9C8F-76E968B66D40}" destId="{3C68C9AA-D02E-45A8-8D3C-E1BC2E901FA0}" srcOrd="0" destOrd="0" presId="urn:microsoft.com/office/officeart/2008/layout/VerticalAccentList"/>
    <dgm:cxn modelId="{1770832C-CC85-4494-ABFC-6AA24A764D6F}" srcId="{4F13DCBA-07C4-4488-B774-C40323448CB7}" destId="{6098CEA2-4CB0-42C3-A6BC-1EA081F7E8E7}" srcOrd="0" destOrd="0" parTransId="{3EFAF9BC-5170-4BE6-A92D-25781A1522C7}" sibTransId="{BF46C731-73C2-4074-9E35-1A1489CAB4D3}"/>
    <dgm:cxn modelId="{58DB4F86-3D3B-4E6D-9A2A-F5933FE543F5}" type="presOf" srcId="{5D2F5932-EA92-4D5F-A309-8542F735248B}" destId="{50B087FB-1D05-461B-ADBF-AC4D69CBB111}" srcOrd="0" destOrd="0" presId="urn:microsoft.com/office/officeart/2008/layout/VerticalAccentList"/>
    <dgm:cxn modelId="{288EB335-828E-4FC3-B1BC-4B2B33E56C72}" type="presOf" srcId="{6098CEA2-4CB0-42C3-A6BC-1EA081F7E8E7}" destId="{E0B1ABB2-49AD-4E9C-B6B7-FB1013FE7A5D}" srcOrd="0" destOrd="0" presId="urn:microsoft.com/office/officeart/2008/layout/VerticalAccentList"/>
    <dgm:cxn modelId="{34BCF851-D7A8-4343-96E5-CAC9D8ABC758}" srcId="{5D2F5932-EA92-4D5F-A309-8542F735248B}" destId="{BE0C88DC-035C-4592-9C8F-76E968B66D40}" srcOrd="0" destOrd="0" parTransId="{B62EA090-A7DE-4AF4-B6BB-7813D1267200}" sibTransId="{DD15AC78-4892-4518-B0E9-3651C1842FFE}"/>
    <dgm:cxn modelId="{851F75E8-DC95-4D75-988A-AA614A3451B5}" srcId="{5D2F5932-EA92-4D5F-A309-8542F735248B}" destId="{4F13DCBA-07C4-4488-B774-C40323448CB7}" srcOrd="1" destOrd="0" parTransId="{857BD6D7-1833-4DBB-A801-FEC1ACE9F7AB}" sibTransId="{844EB7E7-EEE4-4277-A731-C97BE80A9DD4}"/>
    <dgm:cxn modelId="{3D7038DA-B0E3-4226-9F65-A4F9C93A295A}" type="presOf" srcId="{1BE3BB03-250F-4AD7-9F9D-65240B3CF4A2}" destId="{6EBD42BC-A927-41D1-8C9C-3E59FADA3938}" srcOrd="0" destOrd="0" presId="urn:microsoft.com/office/officeart/2008/layout/VerticalAccentList"/>
    <dgm:cxn modelId="{184B7C22-738E-4D45-9C2C-B0C6D642413D}" type="presParOf" srcId="{50B087FB-1D05-461B-ADBF-AC4D69CBB111}" destId="{E1AA9ED2-5833-449D-890F-45293B72FC5E}" srcOrd="0" destOrd="0" presId="urn:microsoft.com/office/officeart/2008/layout/VerticalAccentList"/>
    <dgm:cxn modelId="{95629BA0-D5D1-4B2A-9472-2775E19E436E}" type="presParOf" srcId="{E1AA9ED2-5833-449D-890F-45293B72FC5E}" destId="{3C68C9AA-D02E-45A8-8D3C-E1BC2E901FA0}" srcOrd="0" destOrd="0" presId="urn:microsoft.com/office/officeart/2008/layout/VerticalAccentList"/>
    <dgm:cxn modelId="{0DC6DBFC-31FA-4ADE-9428-BBAC386D85DC}" type="presParOf" srcId="{50B087FB-1D05-461B-ADBF-AC4D69CBB111}" destId="{9F1AE619-7985-4B94-BA73-1644702BD894}" srcOrd="1" destOrd="0" presId="urn:microsoft.com/office/officeart/2008/layout/VerticalAccentList"/>
    <dgm:cxn modelId="{D77F606D-3389-4091-BFA7-C4F25155C7FF}" type="presParOf" srcId="{9F1AE619-7985-4B94-BA73-1644702BD894}" destId="{2C17FC43-C863-4570-9109-24B2375C3D2E}" srcOrd="0" destOrd="0" presId="urn:microsoft.com/office/officeart/2008/layout/VerticalAccentList"/>
    <dgm:cxn modelId="{78CCB36B-DECE-4FFF-BEF4-2E063FEA6F74}" type="presParOf" srcId="{9F1AE619-7985-4B94-BA73-1644702BD894}" destId="{B8295423-54B4-446C-8A76-19D8E002D670}" srcOrd="1" destOrd="0" presId="urn:microsoft.com/office/officeart/2008/layout/VerticalAccentList"/>
    <dgm:cxn modelId="{E4D8ABAB-DC99-43F9-B350-FCB16916F5E0}" type="presParOf" srcId="{9F1AE619-7985-4B94-BA73-1644702BD894}" destId="{5B44D869-9B4F-4E13-9C7E-8C0DF7C90550}" srcOrd="2" destOrd="0" presId="urn:microsoft.com/office/officeart/2008/layout/VerticalAccentList"/>
    <dgm:cxn modelId="{5F3F7215-AC03-450B-9D1A-C971C3D49718}" type="presParOf" srcId="{9F1AE619-7985-4B94-BA73-1644702BD894}" destId="{186E7979-256C-4F1A-AE32-5CDECB86A90E}" srcOrd="3" destOrd="0" presId="urn:microsoft.com/office/officeart/2008/layout/VerticalAccentList"/>
    <dgm:cxn modelId="{D282CD61-4DCB-48E4-AA12-8D028C4F6F68}" type="presParOf" srcId="{9F1AE619-7985-4B94-BA73-1644702BD894}" destId="{9207393B-14C3-44B5-B473-FD4E96B573E0}" srcOrd="4" destOrd="0" presId="urn:microsoft.com/office/officeart/2008/layout/VerticalAccentList"/>
    <dgm:cxn modelId="{2F27A472-A7F4-4276-A074-711FBCD00867}" type="presParOf" srcId="{9F1AE619-7985-4B94-BA73-1644702BD894}" destId="{214A7CCC-B9C8-4CC9-87B1-2347D30BA9DC}" srcOrd="5" destOrd="0" presId="urn:microsoft.com/office/officeart/2008/layout/VerticalAccentList"/>
    <dgm:cxn modelId="{EB6CE1BC-E7C2-4F95-AA5E-9EE0F2F6EE05}" type="presParOf" srcId="{9F1AE619-7985-4B94-BA73-1644702BD894}" destId="{0DE6EA8A-21E3-4E45-B72F-B6C1925FFE12}" srcOrd="6" destOrd="0" presId="urn:microsoft.com/office/officeart/2008/layout/VerticalAccentList"/>
    <dgm:cxn modelId="{7716D2F3-467A-438A-9D39-E0D88875B570}" type="presParOf" srcId="{9F1AE619-7985-4B94-BA73-1644702BD894}" destId="{6EBD42BC-A927-41D1-8C9C-3E59FADA3938}" srcOrd="7" destOrd="0" presId="urn:microsoft.com/office/officeart/2008/layout/VerticalAccentList"/>
    <dgm:cxn modelId="{54CD21DE-FD07-4C89-A26D-ACE1963A629B}" type="presParOf" srcId="{50B087FB-1D05-461B-ADBF-AC4D69CBB111}" destId="{61903588-61ED-4AB8-8934-55C33E06DA87}" srcOrd="2" destOrd="0" presId="urn:microsoft.com/office/officeart/2008/layout/VerticalAccentList"/>
    <dgm:cxn modelId="{D254CBBD-4EF9-4D02-9830-232FC065F5D0}" type="presParOf" srcId="{50B087FB-1D05-461B-ADBF-AC4D69CBB111}" destId="{853FC7DA-56FD-449D-BFA2-1706F8E99347}" srcOrd="3" destOrd="0" presId="urn:microsoft.com/office/officeart/2008/layout/VerticalAccentList"/>
    <dgm:cxn modelId="{795B0CFC-FB53-490B-B2FA-1BA30F628D7D}" type="presParOf" srcId="{853FC7DA-56FD-449D-BFA2-1706F8E99347}" destId="{85D3BB5E-423F-4E43-9B3B-B0D50A7AC9E4}" srcOrd="0" destOrd="0" presId="urn:microsoft.com/office/officeart/2008/layout/VerticalAccentList"/>
    <dgm:cxn modelId="{BDFFFB20-BDE8-4686-8F26-020407589CAE}" type="presParOf" srcId="{50B087FB-1D05-461B-ADBF-AC4D69CBB111}" destId="{840C2BD1-0D78-4BC9-8122-A3561288D576}" srcOrd="4" destOrd="0" presId="urn:microsoft.com/office/officeart/2008/layout/VerticalAccentList"/>
    <dgm:cxn modelId="{6CA436B6-B9A4-4A87-B033-826DE05C3033}" type="presParOf" srcId="{840C2BD1-0D78-4BC9-8122-A3561288D576}" destId="{1AA8E2D9-5551-4BA3-9755-8327D1826401}" srcOrd="0" destOrd="0" presId="urn:microsoft.com/office/officeart/2008/layout/VerticalAccentList"/>
    <dgm:cxn modelId="{66B23705-7345-4F61-9CBA-73DF0DDEE08C}" type="presParOf" srcId="{840C2BD1-0D78-4BC9-8122-A3561288D576}" destId="{1FCF786F-9F6D-4F22-8FAA-8D04E117FCF0}" srcOrd="1" destOrd="0" presId="urn:microsoft.com/office/officeart/2008/layout/VerticalAccentList"/>
    <dgm:cxn modelId="{694B4A30-72F4-4286-8E6B-4620AF665912}" type="presParOf" srcId="{840C2BD1-0D78-4BC9-8122-A3561288D576}" destId="{C88D777C-39B1-4ADC-A369-437051EBE365}" srcOrd="2" destOrd="0" presId="urn:microsoft.com/office/officeart/2008/layout/VerticalAccentList"/>
    <dgm:cxn modelId="{4729204E-3FDC-40B8-B76F-57E140246B2F}" type="presParOf" srcId="{840C2BD1-0D78-4BC9-8122-A3561288D576}" destId="{9A33E915-ED17-4824-9A72-46D71A8D6E88}" srcOrd="3" destOrd="0" presId="urn:microsoft.com/office/officeart/2008/layout/VerticalAccentList"/>
    <dgm:cxn modelId="{F874CA3D-ADB9-4DFA-8320-8BD2AD3521CA}" type="presParOf" srcId="{840C2BD1-0D78-4BC9-8122-A3561288D576}" destId="{389D681F-5A64-4A53-BD91-5E1B066756D6}" srcOrd="4" destOrd="0" presId="urn:microsoft.com/office/officeart/2008/layout/VerticalAccentList"/>
    <dgm:cxn modelId="{3550AA77-B2C1-455E-BF89-25A2548EC7A3}" type="presParOf" srcId="{840C2BD1-0D78-4BC9-8122-A3561288D576}" destId="{5152FE3E-387B-447B-A61A-C3B376D6834B}" srcOrd="5" destOrd="0" presId="urn:microsoft.com/office/officeart/2008/layout/VerticalAccentList"/>
    <dgm:cxn modelId="{BA985C75-A68F-408C-93E6-0D10A1E54E81}" type="presParOf" srcId="{840C2BD1-0D78-4BC9-8122-A3561288D576}" destId="{C03B99FE-C480-4E05-9ED7-E9340135763D}" srcOrd="6" destOrd="0" presId="urn:microsoft.com/office/officeart/2008/layout/VerticalAccentList"/>
    <dgm:cxn modelId="{6A7E8C60-FB96-4BD3-AAF7-BF99AB6B86B7}" type="presParOf" srcId="{840C2BD1-0D78-4BC9-8122-A3561288D576}" destId="{E0B1ABB2-49AD-4E9C-B6B7-FB1013FE7A5D}"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EAC20D5-18B1-45E8-B11A-B8E462077C5F}"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C"/>
        </a:p>
      </dgm:t>
    </dgm:pt>
    <dgm:pt modelId="{4CD79D4B-EEB3-4FBD-8DD7-1EE03FC65E00}">
      <dgm:prSet phldrT="[Texto]"/>
      <dgm:spPr/>
      <dgm:t>
        <a:bodyPr/>
        <a:lstStyle/>
        <a:p>
          <a:r>
            <a:rPr lang="es-EC" dirty="0" smtClean="0"/>
            <a:t>Diseñar un programa agresivo de promoción para la licitación de los Bloques por explotar enfocado a países con los cuales el Gobierno ecuatoriano mantiene buenas relaciones y convenios en el sector energético.</a:t>
          </a:r>
          <a:endParaRPr lang="es-EC" dirty="0"/>
        </a:p>
      </dgm:t>
    </dgm:pt>
    <dgm:pt modelId="{573188EF-2977-41FC-891C-92779E96CD74}" type="parTrans" cxnId="{1E61140B-B023-45E8-92BF-69D768C528EC}">
      <dgm:prSet/>
      <dgm:spPr/>
      <dgm:t>
        <a:bodyPr/>
        <a:lstStyle/>
        <a:p>
          <a:endParaRPr lang="es-EC"/>
        </a:p>
      </dgm:t>
    </dgm:pt>
    <dgm:pt modelId="{9A370E04-C2A5-4E5E-9234-CE24864A40F8}" type="sibTrans" cxnId="{1E61140B-B023-45E8-92BF-69D768C528EC}">
      <dgm:prSet/>
      <dgm:spPr/>
      <dgm:t>
        <a:bodyPr/>
        <a:lstStyle/>
        <a:p>
          <a:endParaRPr lang="es-EC"/>
        </a:p>
      </dgm:t>
    </dgm:pt>
    <dgm:pt modelId="{1F77BA26-6D7A-4005-AFA5-57AAE8D65EF7}">
      <dgm:prSet/>
      <dgm:spPr/>
      <dgm:t>
        <a:bodyPr/>
        <a:lstStyle/>
        <a:p>
          <a:r>
            <a:rPr lang="es-EC" smtClean="0"/>
            <a:t>Analizar la viabilidad de la disminución  porcentual del Impuesto a la Renta y obtener un efecto de riesgo compartido para incrementar el interés de inversores nuevos para el desarrollo de los Bloques petroleros no explorados.  </a:t>
          </a:r>
          <a:endParaRPr lang="es-EC"/>
        </a:p>
      </dgm:t>
    </dgm:pt>
    <dgm:pt modelId="{6483B938-C9FF-40DF-B692-B9FD1E569009}" type="parTrans" cxnId="{57919DEE-1A79-47B2-896D-7E0CFCDA33DC}">
      <dgm:prSet/>
      <dgm:spPr/>
      <dgm:t>
        <a:bodyPr/>
        <a:lstStyle/>
        <a:p>
          <a:endParaRPr lang="es-EC"/>
        </a:p>
      </dgm:t>
    </dgm:pt>
    <dgm:pt modelId="{75C88690-0F9A-4BA8-B8E6-89D224437385}" type="sibTrans" cxnId="{57919DEE-1A79-47B2-896D-7E0CFCDA33DC}">
      <dgm:prSet/>
      <dgm:spPr/>
      <dgm:t>
        <a:bodyPr/>
        <a:lstStyle/>
        <a:p>
          <a:endParaRPr lang="es-EC"/>
        </a:p>
      </dgm:t>
    </dgm:pt>
    <dgm:pt modelId="{10545027-2C12-437B-A0E1-5D7486F1F885}">
      <dgm:prSet/>
      <dgm:spPr/>
      <dgm:t>
        <a:bodyPr/>
        <a:lstStyle/>
        <a:p>
          <a:r>
            <a:rPr lang="es-EC" smtClean="0"/>
            <a:t>Diseñar una modalidad contractual combinada con línea base de producción en modelo de prestación de servicios (tarifa fija) y producción incremental en modelo de participación 80% para el Estado y 20% para la contratista, lo cual aseguraría un desarrollo sustentable y no una explotación acelerada de las reservas.</a:t>
          </a:r>
          <a:endParaRPr lang="es-EC"/>
        </a:p>
      </dgm:t>
    </dgm:pt>
    <dgm:pt modelId="{B6530A98-F40D-40CA-A391-2D79562C6EC7}" type="parTrans" cxnId="{D40AB934-2881-4E83-80EF-5C55E00316EC}">
      <dgm:prSet/>
      <dgm:spPr/>
      <dgm:t>
        <a:bodyPr/>
        <a:lstStyle/>
        <a:p>
          <a:endParaRPr lang="es-EC"/>
        </a:p>
      </dgm:t>
    </dgm:pt>
    <dgm:pt modelId="{D2377B37-5A59-4B60-8BB9-1CBB74FD8155}" type="sibTrans" cxnId="{D40AB934-2881-4E83-80EF-5C55E00316EC}">
      <dgm:prSet/>
      <dgm:spPr/>
      <dgm:t>
        <a:bodyPr/>
        <a:lstStyle/>
        <a:p>
          <a:endParaRPr lang="es-EC"/>
        </a:p>
      </dgm:t>
    </dgm:pt>
    <dgm:pt modelId="{161888B6-F027-4894-807E-FE197C7C420E}">
      <dgm:prSet/>
      <dgm:spPr/>
      <dgm:t>
        <a:bodyPr/>
        <a:lstStyle/>
        <a:p>
          <a:r>
            <a:rPr lang="es-EC" smtClean="0"/>
            <a:t>Establecer un plan de incentivos para aquellos inversionistas que desarrollen estudios para explotación de reservas en pre cretácico (profundidades a partir de los 12.000 pies), recuperación secundaria y terciaria (tecnologías de estimulación de yacimientos, concentración de reservas mediante inyección de agua direccionada etc.) en los Campos asignados. </a:t>
          </a:r>
          <a:endParaRPr lang="es-EC"/>
        </a:p>
      </dgm:t>
    </dgm:pt>
    <dgm:pt modelId="{4CE52465-2E1D-4DCE-B245-516A640B6DDB}" type="parTrans" cxnId="{1EEC969E-F2CC-4A67-ACB4-A0AF526F1696}">
      <dgm:prSet/>
      <dgm:spPr/>
      <dgm:t>
        <a:bodyPr/>
        <a:lstStyle/>
        <a:p>
          <a:endParaRPr lang="es-EC"/>
        </a:p>
      </dgm:t>
    </dgm:pt>
    <dgm:pt modelId="{90B5143E-3A66-4E22-BC30-D7E319ABC53B}" type="sibTrans" cxnId="{1EEC969E-F2CC-4A67-ACB4-A0AF526F1696}">
      <dgm:prSet/>
      <dgm:spPr/>
      <dgm:t>
        <a:bodyPr/>
        <a:lstStyle/>
        <a:p>
          <a:endParaRPr lang="es-EC"/>
        </a:p>
      </dgm:t>
    </dgm:pt>
    <dgm:pt modelId="{4A1EFB43-3036-4BBF-B389-E4AA2F427F6A}" type="pres">
      <dgm:prSet presAssocID="{AEAC20D5-18B1-45E8-B11A-B8E462077C5F}" presName="Name0" presStyleCnt="0">
        <dgm:presLayoutVars>
          <dgm:chMax val="7"/>
          <dgm:chPref val="7"/>
          <dgm:dir/>
        </dgm:presLayoutVars>
      </dgm:prSet>
      <dgm:spPr/>
      <dgm:t>
        <a:bodyPr/>
        <a:lstStyle/>
        <a:p>
          <a:endParaRPr lang="es-EC"/>
        </a:p>
      </dgm:t>
    </dgm:pt>
    <dgm:pt modelId="{1286CE18-128A-4153-869C-E007EF2352A6}" type="pres">
      <dgm:prSet presAssocID="{AEAC20D5-18B1-45E8-B11A-B8E462077C5F}" presName="Name1" presStyleCnt="0"/>
      <dgm:spPr/>
    </dgm:pt>
    <dgm:pt modelId="{98EBF054-878E-4F9F-8474-91C06E060D9A}" type="pres">
      <dgm:prSet presAssocID="{AEAC20D5-18B1-45E8-B11A-B8E462077C5F}" presName="cycle" presStyleCnt="0"/>
      <dgm:spPr/>
    </dgm:pt>
    <dgm:pt modelId="{D827A0DB-61A5-423A-93D5-1EFF8782794F}" type="pres">
      <dgm:prSet presAssocID="{AEAC20D5-18B1-45E8-B11A-B8E462077C5F}" presName="srcNode" presStyleLbl="node1" presStyleIdx="0" presStyleCnt="4"/>
      <dgm:spPr/>
    </dgm:pt>
    <dgm:pt modelId="{73A62237-2D19-4C24-8067-9DF5496EDA06}" type="pres">
      <dgm:prSet presAssocID="{AEAC20D5-18B1-45E8-B11A-B8E462077C5F}" presName="conn" presStyleLbl="parChTrans1D2" presStyleIdx="0" presStyleCnt="1"/>
      <dgm:spPr/>
      <dgm:t>
        <a:bodyPr/>
        <a:lstStyle/>
        <a:p>
          <a:endParaRPr lang="es-EC"/>
        </a:p>
      </dgm:t>
    </dgm:pt>
    <dgm:pt modelId="{2E62E01E-3634-4F0A-A73A-BFD635109534}" type="pres">
      <dgm:prSet presAssocID="{AEAC20D5-18B1-45E8-B11A-B8E462077C5F}" presName="extraNode" presStyleLbl="node1" presStyleIdx="0" presStyleCnt="4"/>
      <dgm:spPr/>
    </dgm:pt>
    <dgm:pt modelId="{73B98814-336B-42A3-80A4-294DE94B89F6}" type="pres">
      <dgm:prSet presAssocID="{AEAC20D5-18B1-45E8-B11A-B8E462077C5F}" presName="dstNode" presStyleLbl="node1" presStyleIdx="0" presStyleCnt="4"/>
      <dgm:spPr/>
    </dgm:pt>
    <dgm:pt modelId="{13AB6203-AED1-4955-8BF6-1C0A175BD09B}" type="pres">
      <dgm:prSet presAssocID="{4CD79D4B-EEB3-4FBD-8DD7-1EE03FC65E00}" presName="text_1" presStyleLbl="node1" presStyleIdx="0" presStyleCnt="4">
        <dgm:presLayoutVars>
          <dgm:bulletEnabled val="1"/>
        </dgm:presLayoutVars>
      </dgm:prSet>
      <dgm:spPr/>
      <dgm:t>
        <a:bodyPr/>
        <a:lstStyle/>
        <a:p>
          <a:endParaRPr lang="es-EC"/>
        </a:p>
      </dgm:t>
    </dgm:pt>
    <dgm:pt modelId="{D9323868-9DF3-43C3-95F2-AE7997ADDCFE}" type="pres">
      <dgm:prSet presAssocID="{4CD79D4B-EEB3-4FBD-8DD7-1EE03FC65E00}" presName="accent_1" presStyleCnt="0"/>
      <dgm:spPr/>
    </dgm:pt>
    <dgm:pt modelId="{0F61B865-76CB-46A4-84F1-6CBDD4E54FEB}" type="pres">
      <dgm:prSet presAssocID="{4CD79D4B-EEB3-4FBD-8DD7-1EE03FC65E00}" presName="accentRepeatNode" presStyleLbl="solidFgAcc1" presStyleIdx="0" presStyleCnt="4"/>
      <dgm:spPr>
        <a:blipFill rotWithShape="0">
          <a:blip xmlns:r="http://schemas.openxmlformats.org/officeDocument/2006/relationships" r:embed="rId1"/>
          <a:stretch>
            <a:fillRect/>
          </a:stretch>
        </a:blipFill>
      </dgm:spPr>
    </dgm:pt>
    <dgm:pt modelId="{5A60C87B-DFCE-4F12-95B8-6C624AC85A05}" type="pres">
      <dgm:prSet presAssocID="{1F77BA26-6D7A-4005-AFA5-57AAE8D65EF7}" presName="text_2" presStyleLbl="node1" presStyleIdx="1" presStyleCnt="4">
        <dgm:presLayoutVars>
          <dgm:bulletEnabled val="1"/>
        </dgm:presLayoutVars>
      </dgm:prSet>
      <dgm:spPr/>
      <dgm:t>
        <a:bodyPr/>
        <a:lstStyle/>
        <a:p>
          <a:endParaRPr lang="es-EC"/>
        </a:p>
      </dgm:t>
    </dgm:pt>
    <dgm:pt modelId="{0CBCD581-FC3C-4006-83ED-B519B2743ECB}" type="pres">
      <dgm:prSet presAssocID="{1F77BA26-6D7A-4005-AFA5-57AAE8D65EF7}" presName="accent_2" presStyleCnt="0"/>
      <dgm:spPr/>
    </dgm:pt>
    <dgm:pt modelId="{745C9D14-72DB-4D78-BBD6-73C848BFBDE8}" type="pres">
      <dgm:prSet presAssocID="{1F77BA26-6D7A-4005-AFA5-57AAE8D65EF7}" presName="accentRepeatNode" presStyleLbl="solidFgAcc1" presStyleIdx="1" presStyleCnt="4"/>
      <dgm:spPr>
        <a:blipFill rotWithShape="0">
          <a:blip xmlns:r="http://schemas.openxmlformats.org/officeDocument/2006/relationships" r:embed="rId2"/>
          <a:stretch>
            <a:fillRect/>
          </a:stretch>
        </a:blipFill>
      </dgm:spPr>
      <dgm:t>
        <a:bodyPr/>
        <a:lstStyle/>
        <a:p>
          <a:endParaRPr lang="es-EC"/>
        </a:p>
      </dgm:t>
    </dgm:pt>
    <dgm:pt modelId="{B6ED1344-2F8F-4020-91CD-508BEE3783E9}" type="pres">
      <dgm:prSet presAssocID="{10545027-2C12-437B-A0E1-5D7486F1F885}" presName="text_3" presStyleLbl="node1" presStyleIdx="2" presStyleCnt="4">
        <dgm:presLayoutVars>
          <dgm:bulletEnabled val="1"/>
        </dgm:presLayoutVars>
      </dgm:prSet>
      <dgm:spPr/>
      <dgm:t>
        <a:bodyPr/>
        <a:lstStyle/>
        <a:p>
          <a:endParaRPr lang="es-EC"/>
        </a:p>
      </dgm:t>
    </dgm:pt>
    <dgm:pt modelId="{D6A0B7A4-ED5C-4D0B-A580-566DFCEFBDDD}" type="pres">
      <dgm:prSet presAssocID="{10545027-2C12-437B-A0E1-5D7486F1F885}" presName="accent_3" presStyleCnt="0"/>
      <dgm:spPr/>
    </dgm:pt>
    <dgm:pt modelId="{C948D817-1CA9-489A-91C2-6FDCC2DA4E18}" type="pres">
      <dgm:prSet presAssocID="{10545027-2C12-437B-A0E1-5D7486F1F885}" presName="accentRepeatNode" presStyleLbl="solidFgAcc1" presStyleIdx="2" presStyleCnt="4"/>
      <dgm:spPr>
        <a:blipFill rotWithShape="0">
          <a:blip xmlns:r="http://schemas.openxmlformats.org/officeDocument/2006/relationships" r:embed="rId1"/>
          <a:stretch>
            <a:fillRect/>
          </a:stretch>
        </a:blipFill>
      </dgm:spPr>
    </dgm:pt>
    <dgm:pt modelId="{2C6DB1F9-B825-4195-B80E-0D3CCE6D6EDA}" type="pres">
      <dgm:prSet presAssocID="{161888B6-F027-4894-807E-FE197C7C420E}" presName="text_4" presStyleLbl="node1" presStyleIdx="3" presStyleCnt="4">
        <dgm:presLayoutVars>
          <dgm:bulletEnabled val="1"/>
        </dgm:presLayoutVars>
      </dgm:prSet>
      <dgm:spPr/>
      <dgm:t>
        <a:bodyPr/>
        <a:lstStyle/>
        <a:p>
          <a:endParaRPr lang="es-EC"/>
        </a:p>
      </dgm:t>
    </dgm:pt>
    <dgm:pt modelId="{EEF679A7-E447-4869-A672-9B2397DF13EF}" type="pres">
      <dgm:prSet presAssocID="{161888B6-F027-4894-807E-FE197C7C420E}" presName="accent_4" presStyleCnt="0"/>
      <dgm:spPr/>
    </dgm:pt>
    <dgm:pt modelId="{DC3465F6-1669-49E7-9376-8F4F72181AFD}" type="pres">
      <dgm:prSet presAssocID="{161888B6-F027-4894-807E-FE197C7C420E}" presName="accentRepeatNode" presStyleLbl="solidFgAcc1" presStyleIdx="3" presStyleCnt="4"/>
      <dgm:spPr>
        <a:blipFill rotWithShape="0">
          <a:blip xmlns:r="http://schemas.openxmlformats.org/officeDocument/2006/relationships" r:embed="rId1"/>
          <a:stretch>
            <a:fillRect/>
          </a:stretch>
        </a:blipFill>
      </dgm:spPr>
    </dgm:pt>
  </dgm:ptLst>
  <dgm:cxnLst>
    <dgm:cxn modelId="{67E4ED1D-B3AA-444C-B82E-982BBB4FE267}" type="presOf" srcId="{AEAC20D5-18B1-45E8-B11A-B8E462077C5F}" destId="{4A1EFB43-3036-4BBF-B389-E4AA2F427F6A}" srcOrd="0" destOrd="0" presId="urn:microsoft.com/office/officeart/2008/layout/VerticalCurvedList"/>
    <dgm:cxn modelId="{0706432B-DCCF-4280-AC9A-FF691F0F9DE1}" type="presOf" srcId="{4CD79D4B-EEB3-4FBD-8DD7-1EE03FC65E00}" destId="{13AB6203-AED1-4955-8BF6-1C0A175BD09B}" srcOrd="0" destOrd="0" presId="urn:microsoft.com/office/officeart/2008/layout/VerticalCurvedList"/>
    <dgm:cxn modelId="{FC72442D-BFB6-4B74-B4F4-CD10410F0CE5}" type="presOf" srcId="{10545027-2C12-437B-A0E1-5D7486F1F885}" destId="{B6ED1344-2F8F-4020-91CD-508BEE3783E9}" srcOrd="0" destOrd="0" presId="urn:microsoft.com/office/officeart/2008/layout/VerticalCurvedList"/>
    <dgm:cxn modelId="{1E61140B-B023-45E8-92BF-69D768C528EC}" srcId="{AEAC20D5-18B1-45E8-B11A-B8E462077C5F}" destId="{4CD79D4B-EEB3-4FBD-8DD7-1EE03FC65E00}" srcOrd="0" destOrd="0" parTransId="{573188EF-2977-41FC-891C-92779E96CD74}" sibTransId="{9A370E04-C2A5-4E5E-9234-CE24864A40F8}"/>
    <dgm:cxn modelId="{1EEC969E-F2CC-4A67-ACB4-A0AF526F1696}" srcId="{AEAC20D5-18B1-45E8-B11A-B8E462077C5F}" destId="{161888B6-F027-4894-807E-FE197C7C420E}" srcOrd="3" destOrd="0" parTransId="{4CE52465-2E1D-4DCE-B245-516A640B6DDB}" sibTransId="{90B5143E-3A66-4E22-BC30-D7E319ABC53B}"/>
    <dgm:cxn modelId="{A6F9DE37-5CB6-47CA-B0D6-E8D6AFABD1E2}" type="presOf" srcId="{1F77BA26-6D7A-4005-AFA5-57AAE8D65EF7}" destId="{5A60C87B-DFCE-4F12-95B8-6C624AC85A05}" srcOrd="0" destOrd="0" presId="urn:microsoft.com/office/officeart/2008/layout/VerticalCurvedList"/>
    <dgm:cxn modelId="{57919DEE-1A79-47B2-896D-7E0CFCDA33DC}" srcId="{AEAC20D5-18B1-45E8-B11A-B8E462077C5F}" destId="{1F77BA26-6D7A-4005-AFA5-57AAE8D65EF7}" srcOrd="1" destOrd="0" parTransId="{6483B938-C9FF-40DF-B692-B9FD1E569009}" sibTransId="{75C88690-0F9A-4BA8-B8E6-89D224437385}"/>
    <dgm:cxn modelId="{B17205D4-E61C-4AA3-BAC9-E57B47432C93}" type="presOf" srcId="{9A370E04-C2A5-4E5E-9234-CE24864A40F8}" destId="{73A62237-2D19-4C24-8067-9DF5496EDA06}" srcOrd="0" destOrd="0" presId="urn:microsoft.com/office/officeart/2008/layout/VerticalCurvedList"/>
    <dgm:cxn modelId="{3458A7D0-EFAB-4B4A-9271-1338CFF2C43D}" type="presOf" srcId="{161888B6-F027-4894-807E-FE197C7C420E}" destId="{2C6DB1F9-B825-4195-B80E-0D3CCE6D6EDA}" srcOrd="0" destOrd="0" presId="urn:microsoft.com/office/officeart/2008/layout/VerticalCurvedList"/>
    <dgm:cxn modelId="{D40AB934-2881-4E83-80EF-5C55E00316EC}" srcId="{AEAC20D5-18B1-45E8-B11A-B8E462077C5F}" destId="{10545027-2C12-437B-A0E1-5D7486F1F885}" srcOrd="2" destOrd="0" parTransId="{B6530A98-F40D-40CA-A391-2D79562C6EC7}" sibTransId="{D2377B37-5A59-4B60-8BB9-1CBB74FD8155}"/>
    <dgm:cxn modelId="{17D080FE-FDC6-44B5-86FA-1D3662FB93CA}" type="presParOf" srcId="{4A1EFB43-3036-4BBF-B389-E4AA2F427F6A}" destId="{1286CE18-128A-4153-869C-E007EF2352A6}" srcOrd="0" destOrd="0" presId="urn:microsoft.com/office/officeart/2008/layout/VerticalCurvedList"/>
    <dgm:cxn modelId="{3D5AC005-0653-46BE-B3BE-40DFC8CDB2A9}" type="presParOf" srcId="{1286CE18-128A-4153-869C-E007EF2352A6}" destId="{98EBF054-878E-4F9F-8474-91C06E060D9A}" srcOrd="0" destOrd="0" presId="urn:microsoft.com/office/officeart/2008/layout/VerticalCurvedList"/>
    <dgm:cxn modelId="{3AD62CC9-D7FC-4E54-96D2-703D352263C3}" type="presParOf" srcId="{98EBF054-878E-4F9F-8474-91C06E060D9A}" destId="{D827A0DB-61A5-423A-93D5-1EFF8782794F}" srcOrd="0" destOrd="0" presId="urn:microsoft.com/office/officeart/2008/layout/VerticalCurvedList"/>
    <dgm:cxn modelId="{B35ACE98-6EC4-40B8-9808-EE15EBB72613}" type="presParOf" srcId="{98EBF054-878E-4F9F-8474-91C06E060D9A}" destId="{73A62237-2D19-4C24-8067-9DF5496EDA06}" srcOrd="1" destOrd="0" presId="urn:microsoft.com/office/officeart/2008/layout/VerticalCurvedList"/>
    <dgm:cxn modelId="{53EEF436-2C59-411A-B5C2-25E855764A54}" type="presParOf" srcId="{98EBF054-878E-4F9F-8474-91C06E060D9A}" destId="{2E62E01E-3634-4F0A-A73A-BFD635109534}" srcOrd="2" destOrd="0" presId="urn:microsoft.com/office/officeart/2008/layout/VerticalCurvedList"/>
    <dgm:cxn modelId="{F2E5BA55-E5D7-4ADD-8A94-CA3B6ABB29CD}" type="presParOf" srcId="{98EBF054-878E-4F9F-8474-91C06E060D9A}" destId="{73B98814-336B-42A3-80A4-294DE94B89F6}" srcOrd="3" destOrd="0" presId="urn:microsoft.com/office/officeart/2008/layout/VerticalCurvedList"/>
    <dgm:cxn modelId="{4C4DD8D6-DB8B-4F0C-A6A8-54D8B53D3942}" type="presParOf" srcId="{1286CE18-128A-4153-869C-E007EF2352A6}" destId="{13AB6203-AED1-4955-8BF6-1C0A175BD09B}" srcOrd="1" destOrd="0" presId="urn:microsoft.com/office/officeart/2008/layout/VerticalCurvedList"/>
    <dgm:cxn modelId="{F0082461-809D-4B44-BEC4-902F4E09D8A8}" type="presParOf" srcId="{1286CE18-128A-4153-869C-E007EF2352A6}" destId="{D9323868-9DF3-43C3-95F2-AE7997ADDCFE}" srcOrd="2" destOrd="0" presId="urn:microsoft.com/office/officeart/2008/layout/VerticalCurvedList"/>
    <dgm:cxn modelId="{DDD35EF3-8EB9-4429-8BCF-499F5796CFD2}" type="presParOf" srcId="{D9323868-9DF3-43C3-95F2-AE7997ADDCFE}" destId="{0F61B865-76CB-46A4-84F1-6CBDD4E54FEB}" srcOrd="0" destOrd="0" presId="urn:microsoft.com/office/officeart/2008/layout/VerticalCurvedList"/>
    <dgm:cxn modelId="{DFE4F55F-AABA-49F9-B5CA-A2185DBAD51F}" type="presParOf" srcId="{1286CE18-128A-4153-869C-E007EF2352A6}" destId="{5A60C87B-DFCE-4F12-95B8-6C624AC85A05}" srcOrd="3" destOrd="0" presId="urn:microsoft.com/office/officeart/2008/layout/VerticalCurvedList"/>
    <dgm:cxn modelId="{746241EF-8657-49C8-A67A-2C6655313F1C}" type="presParOf" srcId="{1286CE18-128A-4153-869C-E007EF2352A6}" destId="{0CBCD581-FC3C-4006-83ED-B519B2743ECB}" srcOrd="4" destOrd="0" presId="urn:microsoft.com/office/officeart/2008/layout/VerticalCurvedList"/>
    <dgm:cxn modelId="{E13195D0-F399-4488-B003-152715644A2B}" type="presParOf" srcId="{0CBCD581-FC3C-4006-83ED-B519B2743ECB}" destId="{745C9D14-72DB-4D78-BBD6-73C848BFBDE8}" srcOrd="0" destOrd="0" presId="urn:microsoft.com/office/officeart/2008/layout/VerticalCurvedList"/>
    <dgm:cxn modelId="{AAEB3851-A7F4-41CB-9FFE-5B5E0C00CC49}" type="presParOf" srcId="{1286CE18-128A-4153-869C-E007EF2352A6}" destId="{B6ED1344-2F8F-4020-91CD-508BEE3783E9}" srcOrd="5" destOrd="0" presId="urn:microsoft.com/office/officeart/2008/layout/VerticalCurvedList"/>
    <dgm:cxn modelId="{E4FF9F9D-EDB8-4063-8C85-60C5BC7E8187}" type="presParOf" srcId="{1286CE18-128A-4153-869C-E007EF2352A6}" destId="{D6A0B7A4-ED5C-4D0B-A580-566DFCEFBDDD}" srcOrd="6" destOrd="0" presId="urn:microsoft.com/office/officeart/2008/layout/VerticalCurvedList"/>
    <dgm:cxn modelId="{9B961D5A-0007-4AD5-B358-B079CDEBD564}" type="presParOf" srcId="{D6A0B7A4-ED5C-4D0B-A580-566DFCEFBDDD}" destId="{C948D817-1CA9-489A-91C2-6FDCC2DA4E18}" srcOrd="0" destOrd="0" presId="urn:microsoft.com/office/officeart/2008/layout/VerticalCurvedList"/>
    <dgm:cxn modelId="{DCEB4032-FB8B-4C1E-9163-2E43D75076E0}" type="presParOf" srcId="{1286CE18-128A-4153-869C-E007EF2352A6}" destId="{2C6DB1F9-B825-4195-B80E-0D3CCE6D6EDA}" srcOrd="7" destOrd="0" presId="urn:microsoft.com/office/officeart/2008/layout/VerticalCurvedList"/>
    <dgm:cxn modelId="{5588A853-6457-4DF4-A077-D478C85E06CA}" type="presParOf" srcId="{1286CE18-128A-4153-869C-E007EF2352A6}" destId="{EEF679A7-E447-4869-A672-9B2397DF13EF}" srcOrd="8" destOrd="0" presId="urn:microsoft.com/office/officeart/2008/layout/VerticalCurvedList"/>
    <dgm:cxn modelId="{A7A77B75-45A2-4F4C-ABA1-5F686925DF7F}" type="presParOf" srcId="{EEF679A7-E447-4869-A672-9B2397DF13EF}" destId="{DC3465F6-1669-49E7-9376-8F4F72181AF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DE75991-0614-4568-84A8-40966FA69EA4}" type="doc">
      <dgm:prSet loTypeId="urn:microsoft.com/office/officeart/2005/8/layout/vList4" loCatId="list" qsTypeId="urn:microsoft.com/office/officeart/2005/8/quickstyle/simple1" qsCatId="simple" csTypeId="urn:microsoft.com/office/officeart/2005/8/colors/accent0_2" csCatId="mainScheme" phldr="1"/>
      <dgm:spPr/>
      <dgm:t>
        <a:bodyPr/>
        <a:lstStyle/>
        <a:p>
          <a:endParaRPr lang="es-EC"/>
        </a:p>
      </dgm:t>
    </dgm:pt>
    <dgm:pt modelId="{65C61FFC-9CAB-4233-9307-8A9F7CD11C37}">
      <dgm:prSet phldrT="[Texto]"/>
      <dgm:spPr/>
      <dgm:t>
        <a:bodyPr/>
        <a:lstStyle/>
        <a:p>
          <a:r>
            <a:rPr lang="es-EC" dirty="0" smtClean="0"/>
            <a:t>La Constitución de la República, y la Ley Reformatoria a la Ley de Hidrocarburos conforman el marco legal de la investigación, la revista Lupa Fiscal Informe 4 del Grupo Faro integra el marco teórico ya que sustenta adecuadamente la investigación, y las definiciones establecidas en el Contrato modificatorio a Contrato de Prestación de Servicios en su cláusula 4.3 constituyó el marco conceptual.</a:t>
          </a:r>
          <a:endParaRPr lang="es-EC" dirty="0"/>
        </a:p>
      </dgm:t>
    </dgm:pt>
    <dgm:pt modelId="{66D05094-A1DB-47DD-8537-F55198297552}" type="parTrans" cxnId="{7032189D-D95E-46F1-A259-EBC4D86C8132}">
      <dgm:prSet/>
      <dgm:spPr/>
      <dgm:t>
        <a:bodyPr/>
        <a:lstStyle/>
        <a:p>
          <a:endParaRPr lang="es-EC"/>
        </a:p>
      </dgm:t>
    </dgm:pt>
    <dgm:pt modelId="{61BCA0D3-434A-4E9B-B062-4221181D99A2}" type="sibTrans" cxnId="{7032189D-D95E-46F1-A259-EBC4D86C8132}">
      <dgm:prSet/>
      <dgm:spPr/>
      <dgm:t>
        <a:bodyPr/>
        <a:lstStyle/>
        <a:p>
          <a:endParaRPr lang="es-EC"/>
        </a:p>
      </dgm:t>
    </dgm:pt>
    <dgm:pt modelId="{77C0CDC7-718B-4A51-9C72-6CFCCCD6A529}">
      <dgm:prSet phldrT="[Texto]"/>
      <dgm:spPr/>
      <dgm:t>
        <a:bodyPr/>
        <a:lstStyle/>
        <a:p>
          <a:r>
            <a:rPr lang="es-EC" dirty="0" smtClean="0"/>
            <a:t>En julio de 2010 entró en vigencia la Ley Reformatoria de la Ley de Hidrocarburos la cual establece el cambio de modalidad contractual de las empresas privadas hacia un modelo de prestación de servicios.  En este sentido, se firmaron ocho contratos con cinco empresas privadas y siete contratos con cinco empresas a cargo de campos marginales.  Las empresas que decidieron no renovar su contrato abandonaron el país.  Una de las implicaciones de este proceso ha sido el incremento en 2011 de los ingresos públicos por exportaciones que antes correspondían a las empresas privadas, el cual incrementó en un 53% con respecto a 2010.</a:t>
          </a:r>
          <a:endParaRPr lang="es-EC" dirty="0"/>
        </a:p>
      </dgm:t>
    </dgm:pt>
    <dgm:pt modelId="{3EE5E8DA-2019-4E0E-8FB3-BC036E0C7D38}" type="parTrans" cxnId="{B42510A7-299F-4C01-B5BC-26C58F4CE17B}">
      <dgm:prSet/>
      <dgm:spPr/>
      <dgm:t>
        <a:bodyPr/>
        <a:lstStyle/>
        <a:p>
          <a:endParaRPr lang="es-EC"/>
        </a:p>
      </dgm:t>
    </dgm:pt>
    <dgm:pt modelId="{398672B8-560C-4183-8E31-0F7FF572982F}" type="sibTrans" cxnId="{B42510A7-299F-4C01-B5BC-26C58F4CE17B}">
      <dgm:prSet/>
      <dgm:spPr/>
      <dgm:t>
        <a:bodyPr/>
        <a:lstStyle/>
        <a:p>
          <a:endParaRPr lang="es-EC"/>
        </a:p>
      </dgm:t>
    </dgm:pt>
    <dgm:pt modelId="{7C75B4E3-F3EE-4014-A881-D069E34B90DF}">
      <dgm:prSet phldrT="[Texto]"/>
      <dgm:spPr/>
      <dgm:t>
        <a:bodyPr/>
        <a:lstStyle/>
        <a:p>
          <a:r>
            <a:rPr lang="es-EC" dirty="0" smtClean="0"/>
            <a:t>El enfoque de este estudio es Cualitativo mixto debido a que aun cuando no se definen los pasos que el investigador debe seguir, se recolectaron datos de campo y se analizaron sobre la base de parámetros estadísticos y matemáticos, tomando en cuenta que se aplicó también el proceso inductivo, ya que no se definió una hipótesis, sin embargo se va desarrollando la teoría coherente según el resultado del examen realizado al entorno de la industria.  Esta investigación corresponde a una investigación retrospectiva, descriptiva, explicativa, etnográfica y longitudinal, y las técnicas utilizadas en la misma fueron la entrevista estructurada y la observación pasiva.</a:t>
          </a:r>
          <a:endParaRPr lang="es-EC" dirty="0"/>
        </a:p>
      </dgm:t>
    </dgm:pt>
    <dgm:pt modelId="{41EED6C3-BBD1-4B2E-BFD2-8E9543A0047B}" type="parTrans" cxnId="{E591C2F8-2BDE-4494-BA65-6E8E3DC6B856}">
      <dgm:prSet/>
      <dgm:spPr/>
      <dgm:t>
        <a:bodyPr/>
        <a:lstStyle/>
        <a:p>
          <a:endParaRPr lang="es-EC"/>
        </a:p>
      </dgm:t>
    </dgm:pt>
    <dgm:pt modelId="{408A3C23-C673-43F4-BC59-23F0D574349C}" type="sibTrans" cxnId="{E591C2F8-2BDE-4494-BA65-6E8E3DC6B856}">
      <dgm:prSet/>
      <dgm:spPr/>
      <dgm:t>
        <a:bodyPr/>
        <a:lstStyle/>
        <a:p>
          <a:endParaRPr lang="es-EC"/>
        </a:p>
      </dgm:t>
    </dgm:pt>
    <dgm:pt modelId="{8F8BA593-3803-4A6D-9C8E-EBD653ADA93D}" type="pres">
      <dgm:prSet presAssocID="{FDE75991-0614-4568-84A8-40966FA69EA4}" presName="linear" presStyleCnt="0">
        <dgm:presLayoutVars>
          <dgm:dir/>
          <dgm:resizeHandles val="exact"/>
        </dgm:presLayoutVars>
      </dgm:prSet>
      <dgm:spPr/>
      <dgm:t>
        <a:bodyPr/>
        <a:lstStyle/>
        <a:p>
          <a:endParaRPr lang="es-EC"/>
        </a:p>
      </dgm:t>
    </dgm:pt>
    <dgm:pt modelId="{EA942A4E-AD07-4EE1-B716-63051E56B6E2}" type="pres">
      <dgm:prSet presAssocID="{65C61FFC-9CAB-4233-9307-8A9F7CD11C37}" presName="comp" presStyleCnt="0"/>
      <dgm:spPr/>
    </dgm:pt>
    <dgm:pt modelId="{B379C4F9-1A07-471F-9D55-4984AB7C5A15}" type="pres">
      <dgm:prSet presAssocID="{65C61FFC-9CAB-4233-9307-8A9F7CD11C37}" presName="box" presStyleLbl="node1" presStyleIdx="0" presStyleCnt="3"/>
      <dgm:spPr/>
      <dgm:t>
        <a:bodyPr/>
        <a:lstStyle/>
        <a:p>
          <a:endParaRPr lang="es-EC"/>
        </a:p>
      </dgm:t>
    </dgm:pt>
    <dgm:pt modelId="{5CF4DBFC-773E-4FA5-8438-0E0A83F6879B}" type="pres">
      <dgm:prSet presAssocID="{65C61FFC-9CAB-4233-9307-8A9F7CD11C37}" presName="img" presStyleLbl="fgImgPlace1" presStyleIdx="0" presStyleCnt="3"/>
      <dgm:spPr>
        <a:blipFill rotWithShape="1">
          <a:blip xmlns:r="http://schemas.openxmlformats.org/officeDocument/2006/relationships" r:embed="rId1"/>
          <a:stretch>
            <a:fillRect/>
          </a:stretch>
        </a:blipFill>
      </dgm:spPr>
    </dgm:pt>
    <dgm:pt modelId="{B35B74F7-94F9-4859-97E4-3AC728DA397E}" type="pres">
      <dgm:prSet presAssocID="{65C61FFC-9CAB-4233-9307-8A9F7CD11C37}" presName="text" presStyleLbl="node1" presStyleIdx="0" presStyleCnt="3">
        <dgm:presLayoutVars>
          <dgm:bulletEnabled val="1"/>
        </dgm:presLayoutVars>
      </dgm:prSet>
      <dgm:spPr/>
      <dgm:t>
        <a:bodyPr/>
        <a:lstStyle/>
        <a:p>
          <a:endParaRPr lang="es-EC"/>
        </a:p>
      </dgm:t>
    </dgm:pt>
    <dgm:pt modelId="{6E82CF70-F334-4FEC-9916-9EE8FAD1462E}" type="pres">
      <dgm:prSet presAssocID="{61BCA0D3-434A-4E9B-B062-4221181D99A2}" presName="spacer" presStyleCnt="0"/>
      <dgm:spPr/>
    </dgm:pt>
    <dgm:pt modelId="{F488AC65-4B15-4731-8FF8-AD4DD4A396A9}" type="pres">
      <dgm:prSet presAssocID="{77C0CDC7-718B-4A51-9C72-6CFCCCD6A529}" presName="comp" presStyleCnt="0"/>
      <dgm:spPr/>
    </dgm:pt>
    <dgm:pt modelId="{B8666EBE-AA66-47DF-9AF5-1D031961FBDE}" type="pres">
      <dgm:prSet presAssocID="{77C0CDC7-718B-4A51-9C72-6CFCCCD6A529}" presName="box" presStyleLbl="node1" presStyleIdx="1" presStyleCnt="3"/>
      <dgm:spPr/>
      <dgm:t>
        <a:bodyPr/>
        <a:lstStyle/>
        <a:p>
          <a:endParaRPr lang="es-EC"/>
        </a:p>
      </dgm:t>
    </dgm:pt>
    <dgm:pt modelId="{E51A2A06-2931-4B22-B3A6-8F5718446916}" type="pres">
      <dgm:prSet presAssocID="{77C0CDC7-718B-4A51-9C72-6CFCCCD6A529}" presName="img" presStyleLbl="fgImgPlace1" presStyleIdx="1" presStyleCnt="3"/>
      <dgm:spPr>
        <a:blipFill rotWithShape="1">
          <a:blip xmlns:r="http://schemas.openxmlformats.org/officeDocument/2006/relationships" r:embed="rId1"/>
          <a:stretch>
            <a:fillRect/>
          </a:stretch>
        </a:blipFill>
      </dgm:spPr>
    </dgm:pt>
    <dgm:pt modelId="{92135C28-B8C1-450E-986E-903B3B33937F}" type="pres">
      <dgm:prSet presAssocID="{77C0CDC7-718B-4A51-9C72-6CFCCCD6A529}" presName="text" presStyleLbl="node1" presStyleIdx="1" presStyleCnt="3">
        <dgm:presLayoutVars>
          <dgm:bulletEnabled val="1"/>
        </dgm:presLayoutVars>
      </dgm:prSet>
      <dgm:spPr/>
      <dgm:t>
        <a:bodyPr/>
        <a:lstStyle/>
        <a:p>
          <a:endParaRPr lang="es-EC"/>
        </a:p>
      </dgm:t>
    </dgm:pt>
    <dgm:pt modelId="{2BDBD8A0-F836-4CBC-9494-98CB48911DFA}" type="pres">
      <dgm:prSet presAssocID="{398672B8-560C-4183-8E31-0F7FF572982F}" presName="spacer" presStyleCnt="0"/>
      <dgm:spPr/>
    </dgm:pt>
    <dgm:pt modelId="{1E3B3A13-BDF7-42BD-A347-45F131F315B8}" type="pres">
      <dgm:prSet presAssocID="{7C75B4E3-F3EE-4014-A881-D069E34B90DF}" presName="comp" presStyleCnt="0"/>
      <dgm:spPr/>
    </dgm:pt>
    <dgm:pt modelId="{31BA71E6-6735-41D4-9A22-F7AF6FF0721D}" type="pres">
      <dgm:prSet presAssocID="{7C75B4E3-F3EE-4014-A881-D069E34B90DF}" presName="box" presStyleLbl="node1" presStyleIdx="2" presStyleCnt="3"/>
      <dgm:spPr/>
      <dgm:t>
        <a:bodyPr/>
        <a:lstStyle/>
        <a:p>
          <a:endParaRPr lang="es-EC"/>
        </a:p>
      </dgm:t>
    </dgm:pt>
    <dgm:pt modelId="{3346BC52-2767-497D-AC38-229AA7D5C184}" type="pres">
      <dgm:prSet presAssocID="{7C75B4E3-F3EE-4014-A881-D069E34B90DF}" presName="img" presStyleLbl="fgImgPlace1" presStyleIdx="2" presStyleCnt="3"/>
      <dgm:spPr>
        <a:blipFill rotWithShape="1">
          <a:blip xmlns:r="http://schemas.openxmlformats.org/officeDocument/2006/relationships" r:embed="rId1"/>
          <a:stretch>
            <a:fillRect/>
          </a:stretch>
        </a:blipFill>
      </dgm:spPr>
    </dgm:pt>
    <dgm:pt modelId="{09B904B9-623E-428B-826F-0755E706799D}" type="pres">
      <dgm:prSet presAssocID="{7C75B4E3-F3EE-4014-A881-D069E34B90DF}" presName="text" presStyleLbl="node1" presStyleIdx="2" presStyleCnt="3">
        <dgm:presLayoutVars>
          <dgm:bulletEnabled val="1"/>
        </dgm:presLayoutVars>
      </dgm:prSet>
      <dgm:spPr/>
      <dgm:t>
        <a:bodyPr/>
        <a:lstStyle/>
        <a:p>
          <a:endParaRPr lang="es-EC"/>
        </a:p>
      </dgm:t>
    </dgm:pt>
  </dgm:ptLst>
  <dgm:cxnLst>
    <dgm:cxn modelId="{B42510A7-299F-4C01-B5BC-26C58F4CE17B}" srcId="{FDE75991-0614-4568-84A8-40966FA69EA4}" destId="{77C0CDC7-718B-4A51-9C72-6CFCCCD6A529}" srcOrd="1" destOrd="0" parTransId="{3EE5E8DA-2019-4E0E-8FB3-BC036E0C7D38}" sibTransId="{398672B8-560C-4183-8E31-0F7FF572982F}"/>
    <dgm:cxn modelId="{1EF6312F-85BA-42EF-A4CA-5375716ED3BF}" type="presOf" srcId="{65C61FFC-9CAB-4233-9307-8A9F7CD11C37}" destId="{B379C4F9-1A07-471F-9D55-4984AB7C5A15}" srcOrd="0" destOrd="0" presId="urn:microsoft.com/office/officeart/2005/8/layout/vList4"/>
    <dgm:cxn modelId="{5C75ED3C-B72F-45EB-B5AB-6405AD626A7A}" type="presOf" srcId="{77C0CDC7-718B-4A51-9C72-6CFCCCD6A529}" destId="{92135C28-B8C1-450E-986E-903B3B33937F}" srcOrd="1" destOrd="0" presId="urn:microsoft.com/office/officeart/2005/8/layout/vList4"/>
    <dgm:cxn modelId="{7032189D-D95E-46F1-A259-EBC4D86C8132}" srcId="{FDE75991-0614-4568-84A8-40966FA69EA4}" destId="{65C61FFC-9CAB-4233-9307-8A9F7CD11C37}" srcOrd="0" destOrd="0" parTransId="{66D05094-A1DB-47DD-8537-F55198297552}" sibTransId="{61BCA0D3-434A-4E9B-B062-4221181D99A2}"/>
    <dgm:cxn modelId="{0C1C1504-595F-480D-AD21-D25F979B36D2}" type="presOf" srcId="{7C75B4E3-F3EE-4014-A881-D069E34B90DF}" destId="{09B904B9-623E-428B-826F-0755E706799D}" srcOrd="1" destOrd="0" presId="urn:microsoft.com/office/officeart/2005/8/layout/vList4"/>
    <dgm:cxn modelId="{E591C2F8-2BDE-4494-BA65-6E8E3DC6B856}" srcId="{FDE75991-0614-4568-84A8-40966FA69EA4}" destId="{7C75B4E3-F3EE-4014-A881-D069E34B90DF}" srcOrd="2" destOrd="0" parTransId="{41EED6C3-BBD1-4B2E-BFD2-8E9543A0047B}" sibTransId="{408A3C23-C673-43F4-BC59-23F0D574349C}"/>
    <dgm:cxn modelId="{42A8739C-5CC2-424D-AC52-3C7239752CE0}" type="presOf" srcId="{77C0CDC7-718B-4A51-9C72-6CFCCCD6A529}" destId="{B8666EBE-AA66-47DF-9AF5-1D031961FBDE}" srcOrd="0" destOrd="0" presId="urn:microsoft.com/office/officeart/2005/8/layout/vList4"/>
    <dgm:cxn modelId="{6BFEF8EF-9250-4FBC-BC28-12E4033E30F5}" type="presOf" srcId="{7C75B4E3-F3EE-4014-A881-D069E34B90DF}" destId="{31BA71E6-6735-41D4-9A22-F7AF6FF0721D}" srcOrd="0" destOrd="0" presId="urn:microsoft.com/office/officeart/2005/8/layout/vList4"/>
    <dgm:cxn modelId="{E2A1D779-B58E-43E8-94FA-5AC9758025BB}" type="presOf" srcId="{FDE75991-0614-4568-84A8-40966FA69EA4}" destId="{8F8BA593-3803-4A6D-9C8E-EBD653ADA93D}" srcOrd="0" destOrd="0" presId="urn:microsoft.com/office/officeart/2005/8/layout/vList4"/>
    <dgm:cxn modelId="{90CA1A01-BA90-4AC3-8AD7-AAAB097C5A78}" type="presOf" srcId="{65C61FFC-9CAB-4233-9307-8A9F7CD11C37}" destId="{B35B74F7-94F9-4859-97E4-3AC728DA397E}" srcOrd="1" destOrd="0" presId="urn:microsoft.com/office/officeart/2005/8/layout/vList4"/>
    <dgm:cxn modelId="{4FCF94DF-5FBF-43FA-AA4A-6C89A5B733A8}" type="presParOf" srcId="{8F8BA593-3803-4A6D-9C8E-EBD653ADA93D}" destId="{EA942A4E-AD07-4EE1-B716-63051E56B6E2}" srcOrd="0" destOrd="0" presId="urn:microsoft.com/office/officeart/2005/8/layout/vList4"/>
    <dgm:cxn modelId="{F86AED3F-D0A6-4E8A-8A4B-DA5411658633}" type="presParOf" srcId="{EA942A4E-AD07-4EE1-B716-63051E56B6E2}" destId="{B379C4F9-1A07-471F-9D55-4984AB7C5A15}" srcOrd="0" destOrd="0" presId="urn:microsoft.com/office/officeart/2005/8/layout/vList4"/>
    <dgm:cxn modelId="{F9F2E9F4-EEB1-4EDD-9150-C49658E8EFD5}" type="presParOf" srcId="{EA942A4E-AD07-4EE1-B716-63051E56B6E2}" destId="{5CF4DBFC-773E-4FA5-8438-0E0A83F6879B}" srcOrd="1" destOrd="0" presId="urn:microsoft.com/office/officeart/2005/8/layout/vList4"/>
    <dgm:cxn modelId="{7D4A899F-83E6-4E25-8DE3-EAF19EB87194}" type="presParOf" srcId="{EA942A4E-AD07-4EE1-B716-63051E56B6E2}" destId="{B35B74F7-94F9-4859-97E4-3AC728DA397E}" srcOrd="2" destOrd="0" presId="urn:microsoft.com/office/officeart/2005/8/layout/vList4"/>
    <dgm:cxn modelId="{9D724535-E157-4F67-BDFD-D62D22E71580}" type="presParOf" srcId="{8F8BA593-3803-4A6D-9C8E-EBD653ADA93D}" destId="{6E82CF70-F334-4FEC-9916-9EE8FAD1462E}" srcOrd="1" destOrd="0" presId="urn:microsoft.com/office/officeart/2005/8/layout/vList4"/>
    <dgm:cxn modelId="{0CAD712E-D5FF-4DE5-9086-C3CE558F0144}" type="presParOf" srcId="{8F8BA593-3803-4A6D-9C8E-EBD653ADA93D}" destId="{F488AC65-4B15-4731-8FF8-AD4DD4A396A9}" srcOrd="2" destOrd="0" presId="urn:microsoft.com/office/officeart/2005/8/layout/vList4"/>
    <dgm:cxn modelId="{5417EDBF-DF9F-4524-B02D-10F1ED745DDC}" type="presParOf" srcId="{F488AC65-4B15-4731-8FF8-AD4DD4A396A9}" destId="{B8666EBE-AA66-47DF-9AF5-1D031961FBDE}" srcOrd="0" destOrd="0" presId="urn:microsoft.com/office/officeart/2005/8/layout/vList4"/>
    <dgm:cxn modelId="{E1BA3B8F-1147-4A53-BFB7-845CCB2DA266}" type="presParOf" srcId="{F488AC65-4B15-4731-8FF8-AD4DD4A396A9}" destId="{E51A2A06-2931-4B22-B3A6-8F5718446916}" srcOrd="1" destOrd="0" presId="urn:microsoft.com/office/officeart/2005/8/layout/vList4"/>
    <dgm:cxn modelId="{304D614F-D77B-4FE5-BD54-61EAA6C55B59}" type="presParOf" srcId="{F488AC65-4B15-4731-8FF8-AD4DD4A396A9}" destId="{92135C28-B8C1-450E-986E-903B3B33937F}" srcOrd="2" destOrd="0" presId="urn:microsoft.com/office/officeart/2005/8/layout/vList4"/>
    <dgm:cxn modelId="{AB50F62B-C629-41F7-B30B-1A1990FF91EF}" type="presParOf" srcId="{8F8BA593-3803-4A6D-9C8E-EBD653ADA93D}" destId="{2BDBD8A0-F836-4CBC-9494-98CB48911DFA}" srcOrd="3" destOrd="0" presId="urn:microsoft.com/office/officeart/2005/8/layout/vList4"/>
    <dgm:cxn modelId="{CA770639-58AF-4B1C-A591-A40AE832B4B9}" type="presParOf" srcId="{8F8BA593-3803-4A6D-9C8E-EBD653ADA93D}" destId="{1E3B3A13-BDF7-42BD-A347-45F131F315B8}" srcOrd="4" destOrd="0" presId="urn:microsoft.com/office/officeart/2005/8/layout/vList4"/>
    <dgm:cxn modelId="{9895E679-996E-4543-A9C0-0EA955E389B6}" type="presParOf" srcId="{1E3B3A13-BDF7-42BD-A347-45F131F315B8}" destId="{31BA71E6-6735-41D4-9A22-F7AF6FF0721D}" srcOrd="0" destOrd="0" presId="urn:microsoft.com/office/officeart/2005/8/layout/vList4"/>
    <dgm:cxn modelId="{AE03EBD0-F437-4E6E-871F-7800C495D1F2}" type="presParOf" srcId="{1E3B3A13-BDF7-42BD-A347-45F131F315B8}" destId="{3346BC52-2767-497D-AC38-229AA7D5C184}" srcOrd="1" destOrd="0" presId="urn:microsoft.com/office/officeart/2005/8/layout/vList4"/>
    <dgm:cxn modelId="{67EB0055-31D0-4758-8CB8-012817F63ECD}" type="presParOf" srcId="{1E3B3A13-BDF7-42BD-A347-45F131F315B8}" destId="{09B904B9-623E-428B-826F-0755E706799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DE75991-0614-4568-84A8-40966FA69EA4}" type="doc">
      <dgm:prSet loTypeId="urn:microsoft.com/office/officeart/2005/8/layout/vList4" loCatId="list" qsTypeId="urn:microsoft.com/office/officeart/2005/8/quickstyle/simple1" qsCatId="simple" csTypeId="urn:microsoft.com/office/officeart/2005/8/colors/accent0_2" csCatId="mainScheme" phldr="1"/>
      <dgm:spPr/>
      <dgm:t>
        <a:bodyPr/>
        <a:lstStyle/>
        <a:p>
          <a:endParaRPr lang="es-EC"/>
        </a:p>
      </dgm:t>
    </dgm:pt>
    <dgm:pt modelId="{65C61FFC-9CAB-4233-9307-8A9F7CD11C37}">
      <dgm:prSet phldrT="[Texto]"/>
      <dgm:spPr/>
      <dgm:t>
        <a:bodyPr/>
        <a:lstStyle/>
        <a:p>
          <a:r>
            <a:rPr lang="es-EC" dirty="0" smtClean="0"/>
            <a:t>En la entrevista realizada a los expertos en la industria </a:t>
          </a:r>
          <a:r>
            <a:rPr lang="es-EC" dirty="0" err="1" smtClean="0"/>
            <a:t>hidrocarburífera</a:t>
          </a:r>
          <a:r>
            <a:rPr lang="es-EC" dirty="0" smtClean="0"/>
            <a:t> podemos observar que la mayoría coincidieron en que las modalidades utilizadas en los últimos 10 años han sido la de Participación y la de Prestación de Servicios, destacando que la modalidad de Prestación de Servicios es la que revierte mayores beneficios para el Estado, sin embargo manifestaron también que el cambio de modalidad contractual a Prestación de Servicios brinda mayores ingresos al Estado ecuatoriano pero en el corto plazo ya que incentiva la explotación acelerada y corresponde una modalidad poco atractiva para el inversionista, por lo cual se deberá analizar cambiarla en el mediano plazo.</a:t>
          </a:r>
          <a:endParaRPr lang="es-EC" dirty="0"/>
        </a:p>
      </dgm:t>
    </dgm:pt>
    <dgm:pt modelId="{66D05094-A1DB-47DD-8537-F55198297552}" type="parTrans" cxnId="{7032189D-D95E-46F1-A259-EBC4D86C8132}">
      <dgm:prSet/>
      <dgm:spPr/>
      <dgm:t>
        <a:bodyPr/>
        <a:lstStyle/>
        <a:p>
          <a:endParaRPr lang="es-EC"/>
        </a:p>
      </dgm:t>
    </dgm:pt>
    <dgm:pt modelId="{61BCA0D3-434A-4E9B-B062-4221181D99A2}" type="sibTrans" cxnId="{7032189D-D95E-46F1-A259-EBC4D86C8132}">
      <dgm:prSet/>
      <dgm:spPr/>
      <dgm:t>
        <a:bodyPr/>
        <a:lstStyle/>
        <a:p>
          <a:endParaRPr lang="es-EC"/>
        </a:p>
      </dgm:t>
    </dgm:pt>
    <dgm:pt modelId="{77C0CDC7-718B-4A51-9C72-6CFCCCD6A529}">
      <dgm:prSet phldrT="[Texto]"/>
      <dgm:spPr/>
      <dgm:t>
        <a:bodyPr/>
        <a:lstStyle/>
        <a:p>
          <a:r>
            <a:rPr lang="es-EC" dirty="0" smtClean="0"/>
            <a:t>Con la reforma a la Ley de Hidrocarburos y con el cambio de modalidad contractual a Prestación de Servicios, se logró incrementar el ingreso del Estado y con el cálculo aplicado en las dos modalidades para determinar un VAN, una TIR y el indicador BENEFICIO/ COSTO se corroboró que la decisión del Gobierno fue acertada resultando como óptima la modalidad contractual de Prestación de Servicios, pero es acertada en el corto plazo, ya que debido a la política </a:t>
          </a:r>
          <a:r>
            <a:rPr lang="es-EC" dirty="0" err="1" smtClean="0"/>
            <a:t>extractivista</a:t>
          </a:r>
          <a:r>
            <a:rPr lang="es-EC" dirty="0" smtClean="0"/>
            <a:t> se agotarán aceleradamente las reservas del país.</a:t>
          </a:r>
          <a:endParaRPr lang="es-EC" dirty="0"/>
        </a:p>
      </dgm:t>
    </dgm:pt>
    <dgm:pt modelId="{3EE5E8DA-2019-4E0E-8FB3-BC036E0C7D38}" type="parTrans" cxnId="{B42510A7-299F-4C01-B5BC-26C58F4CE17B}">
      <dgm:prSet/>
      <dgm:spPr/>
      <dgm:t>
        <a:bodyPr/>
        <a:lstStyle/>
        <a:p>
          <a:endParaRPr lang="es-EC"/>
        </a:p>
      </dgm:t>
    </dgm:pt>
    <dgm:pt modelId="{398672B8-560C-4183-8E31-0F7FF572982F}" type="sibTrans" cxnId="{B42510A7-299F-4C01-B5BC-26C58F4CE17B}">
      <dgm:prSet/>
      <dgm:spPr/>
      <dgm:t>
        <a:bodyPr/>
        <a:lstStyle/>
        <a:p>
          <a:endParaRPr lang="es-EC"/>
        </a:p>
      </dgm:t>
    </dgm:pt>
    <dgm:pt modelId="{7C75B4E3-F3EE-4014-A881-D069E34B90DF}">
      <dgm:prSet phldrT="[Texto]"/>
      <dgm:spPr/>
      <dgm:t>
        <a:bodyPr/>
        <a:lstStyle/>
        <a:p>
          <a:r>
            <a:rPr lang="es-EC" dirty="0" smtClean="0"/>
            <a:t>Es importante mencionar que el cambio de la modalidad contractual vigente por Prestación de Servicios brinda al Estado seguridad total sobre los ingresos producto del petróleo ya que si por alguna razón baja de precio del mismo no se pagará la tarifa por lo cual el Estado se reserva esos rubros mientras despunta le precio, esto es un punto desfavorable para el inversionista por lo cual sería importante aplicar las estrategias fruto de esta investigación. </a:t>
          </a:r>
          <a:endParaRPr lang="es-EC" dirty="0"/>
        </a:p>
      </dgm:t>
    </dgm:pt>
    <dgm:pt modelId="{41EED6C3-BBD1-4B2E-BFD2-8E9543A0047B}" type="parTrans" cxnId="{E591C2F8-2BDE-4494-BA65-6E8E3DC6B856}">
      <dgm:prSet/>
      <dgm:spPr/>
      <dgm:t>
        <a:bodyPr/>
        <a:lstStyle/>
        <a:p>
          <a:endParaRPr lang="es-EC"/>
        </a:p>
      </dgm:t>
    </dgm:pt>
    <dgm:pt modelId="{408A3C23-C673-43F4-BC59-23F0D574349C}" type="sibTrans" cxnId="{E591C2F8-2BDE-4494-BA65-6E8E3DC6B856}">
      <dgm:prSet/>
      <dgm:spPr/>
      <dgm:t>
        <a:bodyPr/>
        <a:lstStyle/>
        <a:p>
          <a:endParaRPr lang="es-EC"/>
        </a:p>
      </dgm:t>
    </dgm:pt>
    <dgm:pt modelId="{8F8BA593-3803-4A6D-9C8E-EBD653ADA93D}" type="pres">
      <dgm:prSet presAssocID="{FDE75991-0614-4568-84A8-40966FA69EA4}" presName="linear" presStyleCnt="0">
        <dgm:presLayoutVars>
          <dgm:dir/>
          <dgm:resizeHandles val="exact"/>
        </dgm:presLayoutVars>
      </dgm:prSet>
      <dgm:spPr/>
      <dgm:t>
        <a:bodyPr/>
        <a:lstStyle/>
        <a:p>
          <a:endParaRPr lang="es-EC"/>
        </a:p>
      </dgm:t>
    </dgm:pt>
    <dgm:pt modelId="{EA942A4E-AD07-4EE1-B716-63051E56B6E2}" type="pres">
      <dgm:prSet presAssocID="{65C61FFC-9CAB-4233-9307-8A9F7CD11C37}" presName="comp" presStyleCnt="0"/>
      <dgm:spPr/>
    </dgm:pt>
    <dgm:pt modelId="{B379C4F9-1A07-471F-9D55-4984AB7C5A15}" type="pres">
      <dgm:prSet presAssocID="{65C61FFC-9CAB-4233-9307-8A9F7CD11C37}" presName="box" presStyleLbl="node1" presStyleIdx="0" presStyleCnt="3"/>
      <dgm:spPr/>
      <dgm:t>
        <a:bodyPr/>
        <a:lstStyle/>
        <a:p>
          <a:endParaRPr lang="es-EC"/>
        </a:p>
      </dgm:t>
    </dgm:pt>
    <dgm:pt modelId="{5CF4DBFC-773E-4FA5-8438-0E0A83F6879B}" type="pres">
      <dgm:prSet presAssocID="{65C61FFC-9CAB-4233-9307-8A9F7CD11C37}" presName="img" presStyleLbl="fgImgPlace1" presStyleIdx="0" presStyleCnt="3"/>
      <dgm:spPr>
        <a:blipFill rotWithShape="1">
          <a:blip xmlns:r="http://schemas.openxmlformats.org/officeDocument/2006/relationships" r:embed="rId1"/>
          <a:stretch>
            <a:fillRect/>
          </a:stretch>
        </a:blipFill>
      </dgm:spPr>
    </dgm:pt>
    <dgm:pt modelId="{B35B74F7-94F9-4859-97E4-3AC728DA397E}" type="pres">
      <dgm:prSet presAssocID="{65C61FFC-9CAB-4233-9307-8A9F7CD11C37}" presName="text" presStyleLbl="node1" presStyleIdx="0" presStyleCnt="3">
        <dgm:presLayoutVars>
          <dgm:bulletEnabled val="1"/>
        </dgm:presLayoutVars>
      </dgm:prSet>
      <dgm:spPr/>
      <dgm:t>
        <a:bodyPr/>
        <a:lstStyle/>
        <a:p>
          <a:endParaRPr lang="es-EC"/>
        </a:p>
      </dgm:t>
    </dgm:pt>
    <dgm:pt modelId="{6E82CF70-F334-4FEC-9916-9EE8FAD1462E}" type="pres">
      <dgm:prSet presAssocID="{61BCA0D3-434A-4E9B-B062-4221181D99A2}" presName="spacer" presStyleCnt="0"/>
      <dgm:spPr/>
    </dgm:pt>
    <dgm:pt modelId="{F488AC65-4B15-4731-8FF8-AD4DD4A396A9}" type="pres">
      <dgm:prSet presAssocID="{77C0CDC7-718B-4A51-9C72-6CFCCCD6A529}" presName="comp" presStyleCnt="0"/>
      <dgm:spPr/>
    </dgm:pt>
    <dgm:pt modelId="{B8666EBE-AA66-47DF-9AF5-1D031961FBDE}" type="pres">
      <dgm:prSet presAssocID="{77C0CDC7-718B-4A51-9C72-6CFCCCD6A529}" presName="box" presStyleLbl="node1" presStyleIdx="1" presStyleCnt="3"/>
      <dgm:spPr/>
      <dgm:t>
        <a:bodyPr/>
        <a:lstStyle/>
        <a:p>
          <a:endParaRPr lang="es-EC"/>
        </a:p>
      </dgm:t>
    </dgm:pt>
    <dgm:pt modelId="{E51A2A06-2931-4B22-B3A6-8F5718446916}" type="pres">
      <dgm:prSet presAssocID="{77C0CDC7-718B-4A51-9C72-6CFCCCD6A529}" presName="img" presStyleLbl="fgImgPlace1" presStyleIdx="1" presStyleCnt="3"/>
      <dgm:spPr>
        <a:blipFill rotWithShape="1">
          <a:blip xmlns:r="http://schemas.openxmlformats.org/officeDocument/2006/relationships" r:embed="rId1"/>
          <a:stretch>
            <a:fillRect/>
          </a:stretch>
        </a:blipFill>
      </dgm:spPr>
    </dgm:pt>
    <dgm:pt modelId="{92135C28-B8C1-450E-986E-903B3B33937F}" type="pres">
      <dgm:prSet presAssocID="{77C0CDC7-718B-4A51-9C72-6CFCCCD6A529}" presName="text" presStyleLbl="node1" presStyleIdx="1" presStyleCnt="3">
        <dgm:presLayoutVars>
          <dgm:bulletEnabled val="1"/>
        </dgm:presLayoutVars>
      </dgm:prSet>
      <dgm:spPr/>
      <dgm:t>
        <a:bodyPr/>
        <a:lstStyle/>
        <a:p>
          <a:endParaRPr lang="es-EC"/>
        </a:p>
      </dgm:t>
    </dgm:pt>
    <dgm:pt modelId="{2BDBD8A0-F836-4CBC-9494-98CB48911DFA}" type="pres">
      <dgm:prSet presAssocID="{398672B8-560C-4183-8E31-0F7FF572982F}" presName="spacer" presStyleCnt="0"/>
      <dgm:spPr/>
    </dgm:pt>
    <dgm:pt modelId="{1E3B3A13-BDF7-42BD-A347-45F131F315B8}" type="pres">
      <dgm:prSet presAssocID="{7C75B4E3-F3EE-4014-A881-D069E34B90DF}" presName="comp" presStyleCnt="0"/>
      <dgm:spPr/>
    </dgm:pt>
    <dgm:pt modelId="{31BA71E6-6735-41D4-9A22-F7AF6FF0721D}" type="pres">
      <dgm:prSet presAssocID="{7C75B4E3-F3EE-4014-A881-D069E34B90DF}" presName="box" presStyleLbl="node1" presStyleIdx="2" presStyleCnt="3"/>
      <dgm:spPr/>
      <dgm:t>
        <a:bodyPr/>
        <a:lstStyle/>
        <a:p>
          <a:endParaRPr lang="es-EC"/>
        </a:p>
      </dgm:t>
    </dgm:pt>
    <dgm:pt modelId="{3346BC52-2767-497D-AC38-229AA7D5C184}" type="pres">
      <dgm:prSet presAssocID="{7C75B4E3-F3EE-4014-A881-D069E34B90DF}" presName="img" presStyleLbl="fgImgPlace1" presStyleIdx="2" presStyleCnt="3"/>
      <dgm:spPr>
        <a:blipFill rotWithShape="1">
          <a:blip xmlns:r="http://schemas.openxmlformats.org/officeDocument/2006/relationships" r:embed="rId1"/>
          <a:stretch>
            <a:fillRect/>
          </a:stretch>
        </a:blipFill>
      </dgm:spPr>
    </dgm:pt>
    <dgm:pt modelId="{09B904B9-623E-428B-826F-0755E706799D}" type="pres">
      <dgm:prSet presAssocID="{7C75B4E3-F3EE-4014-A881-D069E34B90DF}" presName="text" presStyleLbl="node1" presStyleIdx="2" presStyleCnt="3">
        <dgm:presLayoutVars>
          <dgm:bulletEnabled val="1"/>
        </dgm:presLayoutVars>
      </dgm:prSet>
      <dgm:spPr/>
      <dgm:t>
        <a:bodyPr/>
        <a:lstStyle/>
        <a:p>
          <a:endParaRPr lang="es-EC"/>
        </a:p>
      </dgm:t>
    </dgm:pt>
  </dgm:ptLst>
  <dgm:cxnLst>
    <dgm:cxn modelId="{B8728615-221E-4BEC-9692-5CBBC3E5302E}" type="presOf" srcId="{7C75B4E3-F3EE-4014-A881-D069E34B90DF}" destId="{31BA71E6-6735-41D4-9A22-F7AF6FF0721D}" srcOrd="0" destOrd="0" presId="urn:microsoft.com/office/officeart/2005/8/layout/vList4"/>
    <dgm:cxn modelId="{B42510A7-299F-4C01-B5BC-26C58F4CE17B}" srcId="{FDE75991-0614-4568-84A8-40966FA69EA4}" destId="{77C0CDC7-718B-4A51-9C72-6CFCCCD6A529}" srcOrd="1" destOrd="0" parTransId="{3EE5E8DA-2019-4E0E-8FB3-BC036E0C7D38}" sibTransId="{398672B8-560C-4183-8E31-0F7FF572982F}"/>
    <dgm:cxn modelId="{FE10E1F3-79AC-41F3-8C6A-A5D1779F0155}" type="presOf" srcId="{77C0CDC7-718B-4A51-9C72-6CFCCCD6A529}" destId="{92135C28-B8C1-450E-986E-903B3B33937F}" srcOrd="1" destOrd="0" presId="urn:microsoft.com/office/officeart/2005/8/layout/vList4"/>
    <dgm:cxn modelId="{30C89469-C9D8-4669-BAE0-760D5E76D1D8}" type="presOf" srcId="{65C61FFC-9CAB-4233-9307-8A9F7CD11C37}" destId="{B35B74F7-94F9-4859-97E4-3AC728DA397E}" srcOrd="1" destOrd="0" presId="urn:microsoft.com/office/officeart/2005/8/layout/vList4"/>
    <dgm:cxn modelId="{9FD94DC7-B2FB-4899-934D-5658C64C90BE}" type="presOf" srcId="{65C61FFC-9CAB-4233-9307-8A9F7CD11C37}" destId="{B379C4F9-1A07-471F-9D55-4984AB7C5A15}" srcOrd="0" destOrd="0" presId="urn:microsoft.com/office/officeart/2005/8/layout/vList4"/>
    <dgm:cxn modelId="{E6575CC0-E8AB-44F2-871D-7A7F37EACA1C}" type="presOf" srcId="{77C0CDC7-718B-4A51-9C72-6CFCCCD6A529}" destId="{B8666EBE-AA66-47DF-9AF5-1D031961FBDE}" srcOrd="0" destOrd="0" presId="urn:microsoft.com/office/officeart/2005/8/layout/vList4"/>
    <dgm:cxn modelId="{E591C2F8-2BDE-4494-BA65-6E8E3DC6B856}" srcId="{FDE75991-0614-4568-84A8-40966FA69EA4}" destId="{7C75B4E3-F3EE-4014-A881-D069E34B90DF}" srcOrd="2" destOrd="0" parTransId="{41EED6C3-BBD1-4B2E-BFD2-8E9543A0047B}" sibTransId="{408A3C23-C673-43F4-BC59-23F0D574349C}"/>
    <dgm:cxn modelId="{98F33288-65CD-4920-88CB-ED6E30C48E69}" type="presOf" srcId="{FDE75991-0614-4568-84A8-40966FA69EA4}" destId="{8F8BA593-3803-4A6D-9C8E-EBD653ADA93D}" srcOrd="0" destOrd="0" presId="urn:microsoft.com/office/officeart/2005/8/layout/vList4"/>
    <dgm:cxn modelId="{7032189D-D95E-46F1-A259-EBC4D86C8132}" srcId="{FDE75991-0614-4568-84A8-40966FA69EA4}" destId="{65C61FFC-9CAB-4233-9307-8A9F7CD11C37}" srcOrd="0" destOrd="0" parTransId="{66D05094-A1DB-47DD-8537-F55198297552}" sibTransId="{61BCA0D3-434A-4E9B-B062-4221181D99A2}"/>
    <dgm:cxn modelId="{A1720E82-4512-483A-A300-D8B771DB0121}" type="presOf" srcId="{7C75B4E3-F3EE-4014-A881-D069E34B90DF}" destId="{09B904B9-623E-428B-826F-0755E706799D}" srcOrd="1" destOrd="0" presId="urn:microsoft.com/office/officeart/2005/8/layout/vList4"/>
    <dgm:cxn modelId="{389E164C-8F2E-44B9-B7A7-8F274D54D81E}" type="presParOf" srcId="{8F8BA593-3803-4A6D-9C8E-EBD653ADA93D}" destId="{EA942A4E-AD07-4EE1-B716-63051E56B6E2}" srcOrd="0" destOrd="0" presId="urn:microsoft.com/office/officeart/2005/8/layout/vList4"/>
    <dgm:cxn modelId="{49F88364-0F4E-46B3-9A86-FE049D399C1B}" type="presParOf" srcId="{EA942A4E-AD07-4EE1-B716-63051E56B6E2}" destId="{B379C4F9-1A07-471F-9D55-4984AB7C5A15}" srcOrd="0" destOrd="0" presId="urn:microsoft.com/office/officeart/2005/8/layout/vList4"/>
    <dgm:cxn modelId="{8DA4542E-3941-4CF1-8374-A965F622320C}" type="presParOf" srcId="{EA942A4E-AD07-4EE1-B716-63051E56B6E2}" destId="{5CF4DBFC-773E-4FA5-8438-0E0A83F6879B}" srcOrd="1" destOrd="0" presId="urn:microsoft.com/office/officeart/2005/8/layout/vList4"/>
    <dgm:cxn modelId="{1CC16D37-0E07-4BD7-B328-07E56778D01F}" type="presParOf" srcId="{EA942A4E-AD07-4EE1-B716-63051E56B6E2}" destId="{B35B74F7-94F9-4859-97E4-3AC728DA397E}" srcOrd="2" destOrd="0" presId="urn:microsoft.com/office/officeart/2005/8/layout/vList4"/>
    <dgm:cxn modelId="{053ECA84-6C2C-4F7F-908A-800395FEFB14}" type="presParOf" srcId="{8F8BA593-3803-4A6D-9C8E-EBD653ADA93D}" destId="{6E82CF70-F334-4FEC-9916-9EE8FAD1462E}" srcOrd="1" destOrd="0" presId="urn:microsoft.com/office/officeart/2005/8/layout/vList4"/>
    <dgm:cxn modelId="{520FEC09-1FE4-4F2E-8D57-659FE7DEEF40}" type="presParOf" srcId="{8F8BA593-3803-4A6D-9C8E-EBD653ADA93D}" destId="{F488AC65-4B15-4731-8FF8-AD4DD4A396A9}" srcOrd="2" destOrd="0" presId="urn:microsoft.com/office/officeart/2005/8/layout/vList4"/>
    <dgm:cxn modelId="{4B8ED7E5-7A9B-4012-8FD4-D211E9D83EB4}" type="presParOf" srcId="{F488AC65-4B15-4731-8FF8-AD4DD4A396A9}" destId="{B8666EBE-AA66-47DF-9AF5-1D031961FBDE}" srcOrd="0" destOrd="0" presId="urn:microsoft.com/office/officeart/2005/8/layout/vList4"/>
    <dgm:cxn modelId="{247A07E4-4455-4181-AF1A-8EDDA1766326}" type="presParOf" srcId="{F488AC65-4B15-4731-8FF8-AD4DD4A396A9}" destId="{E51A2A06-2931-4B22-B3A6-8F5718446916}" srcOrd="1" destOrd="0" presId="urn:microsoft.com/office/officeart/2005/8/layout/vList4"/>
    <dgm:cxn modelId="{5E5CE7C8-23DD-4662-B481-FC643145F31E}" type="presParOf" srcId="{F488AC65-4B15-4731-8FF8-AD4DD4A396A9}" destId="{92135C28-B8C1-450E-986E-903B3B33937F}" srcOrd="2" destOrd="0" presId="urn:microsoft.com/office/officeart/2005/8/layout/vList4"/>
    <dgm:cxn modelId="{558FF848-09B5-48CD-BE67-179E04889689}" type="presParOf" srcId="{8F8BA593-3803-4A6D-9C8E-EBD653ADA93D}" destId="{2BDBD8A0-F836-4CBC-9494-98CB48911DFA}" srcOrd="3" destOrd="0" presId="urn:microsoft.com/office/officeart/2005/8/layout/vList4"/>
    <dgm:cxn modelId="{8CB5B5E4-95BE-473C-8AF3-71F21304E6AF}" type="presParOf" srcId="{8F8BA593-3803-4A6D-9C8E-EBD653ADA93D}" destId="{1E3B3A13-BDF7-42BD-A347-45F131F315B8}" srcOrd="4" destOrd="0" presId="urn:microsoft.com/office/officeart/2005/8/layout/vList4"/>
    <dgm:cxn modelId="{E56B5D1B-9047-4725-9193-D70B237FA098}" type="presParOf" srcId="{1E3B3A13-BDF7-42BD-A347-45F131F315B8}" destId="{31BA71E6-6735-41D4-9A22-F7AF6FF0721D}" srcOrd="0" destOrd="0" presId="urn:microsoft.com/office/officeart/2005/8/layout/vList4"/>
    <dgm:cxn modelId="{6722843E-C1A3-4782-A534-BD2D1E30AFF1}" type="presParOf" srcId="{1E3B3A13-BDF7-42BD-A347-45F131F315B8}" destId="{3346BC52-2767-497D-AC38-229AA7D5C184}" srcOrd="1" destOrd="0" presId="urn:microsoft.com/office/officeart/2005/8/layout/vList4"/>
    <dgm:cxn modelId="{19E75712-880A-48CD-AA88-DC62103ECA7C}" type="presParOf" srcId="{1E3B3A13-BDF7-42BD-A347-45F131F315B8}" destId="{09B904B9-623E-428B-826F-0755E706799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DE75991-0614-4568-84A8-40966FA69EA4}" type="doc">
      <dgm:prSet loTypeId="urn:microsoft.com/office/officeart/2005/8/layout/vList3" loCatId="list" qsTypeId="urn:microsoft.com/office/officeart/2005/8/quickstyle/simple3" qsCatId="simple" csTypeId="urn:microsoft.com/office/officeart/2005/8/colors/colorful4" csCatId="colorful" phldr="1"/>
      <dgm:spPr/>
      <dgm:t>
        <a:bodyPr/>
        <a:lstStyle/>
        <a:p>
          <a:endParaRPr lang="es-EC"/>
        </a:p>
      </dgm:t>
    </dgm:pt>
    <dgm:pt modelId="{65C61FFC-9CAB-4233-9307-8A9F7CD11C37}">
      <dgm:prSet phldrT="[Texto]"/>
      <dgm:spPr/>
      <dgm:t>
        <a:bodyPr/>
        <a:lstStyle/>
        <a:p>
          <a:pPr algn="just"/>
          <a:r>
            <a:rPr lang="es-ES" dirty="0" smtClean="0"/>
            <a:t>Determinar</a:t>
          </a:r>
          <a:r>
            <a:rPr lang="es-EC" dirty="0" smtClean="0"/>
            <a:t> acciones con la finalidad de alargar las reservas </a:t>
          </a:r>
          <a:r>
            <a:rPr lang="es-EC" dirty="0" err="1" smtClean="0"/>
            <a:t>hidrocarburíferas</a:t>
          </a:r>
          <a:r>
            <a:rPr lang="es-EC" dirty="0" smtClean="0"/>
            <a:t> del país ya que si bien es cierto que la producción ha ido en aumento por la inclusión de nuevos campos, la política actual es netamente </a:t>
          </a:r>
          <a:r>
            <a:rPr lang="es-EC" dirty="0" err="1" smtClean="0"/>
            <a:t>extractivista</a:t>
          </a:r>
          <a:r>
            <a:rPr lang="es-EC" dirty="0" smtClean="0"/>
            <a:t> por lo que el resultado será el agotamiento de las reservas en el corto-mediano plazo, lo que implica abundancia para hoy, escases mañana, por lo cual una de las acciones a tomarse será incrementar la inversión en exploración de nuevas reservas en otros proyectos para alargar la vida de la industria petrolera en el país. </a:t>
          </a:r>
          <a:endParaRPr lang="es-EC" dirty="0"/>
        </a:p>
      </dgm:t>
    </dgm:pt>
    <dgm:pt modelId="{61BCA0D3-434A-4E9B-B062-4221181D99A2}" type="sibTrans" cxnId="{7032189D-D95E-46F1-A259-EBC4D86C8132}">
      <dgm:prSet/>
      <dgm:spPr/>
      <dgm:t>
        <a:bodyPr/>
        <a:lstStyle/>
        <a:p>
          <a:endParaRPr lang="es-EC"/>
        </a:p>
      </dgm:t>
    </dgm:pt>
    <dgm:pt modelId="{66D05094-A1DB-47DD-8537-F55198297552}" type="parTrans" cxnId="{7032189D-D95E-46F1-A259-EBC4D86C8132}">
      <dgm:prSet/>
      <dgm:spPr/>
      <dgm:t>
        <a:bodyPr/>
        <a:lstStyle/>
        <a:p>
          <a:endParaRPr lang="es-EC"/>
        </a:p>
      </dgm:t>
    </dgm:pt>
    <dgm:pt modelId="{90B5D3C8-49F9-40D2-817E-A537E91512C8}">
      <dgm:prSet/>
      <dgm:spPr/>
      <dgm:t>
        <a:bodyPr/>
        <a:lstStyle/>
        <a:p>
          <a:pPr algn="just"/>
          <a:r>
            <a:rPr lang="es-EC" dirty="0" smtClean="0"/>
            <a:t>Diseñar un programa agresivo de promoción para la licitación de los Bloques petroleros por explorar enfocado a países con los cuales el Gobierno ecuatoriano mantiene buenas relaciones y convenios en el sector estratégico.</a:t>
          </a:r>
          <a:endParaRPr lang="es-EC" dirty="0"/>
        </a:p>
      </dgm:t>
    </dgm:pt>
    <dgm:pt modelId="{7F5600F2-6858-41F9-9ECA-76B751399960}" type="parTrans" cxnId="{72D48EE4-7B91-4EA2-B069-40CC44C5DC24}">
      <dgm:prSet/>
      <dgm:spPr/>
      <dgm:t>
        <a:bodyPr/>
        <a:lstStyle/>
        <a:p>
          <a:endParaRPr lang="es-EC"/>
        </a:p>
      </dgm:t>
    </dgm:pt>
    <dgm:pt modelId="{DD975DA8-EF40-4F61-A9E5-EE99CAB5BCC3}" type="sibTrans" cxnId="{72D48EE4-7B91-4EA2-B069-40CC44C5DC24}">
      <dgm:prSet/>
      <dgm:spPr/>
      <dgm:t>
        <a:bodyPr/>
        <a:lstStyle/>
        <a:p>
          <a:endParaRPr lang="es-EC"/>
        </a:p>
      </dgm:t>
    </dgm:pt>
    <dgm:pt modelId="{9DCB64A2-B865-423B-A11A-BB32DD8B6175}">
      <dgm:prSet/>
      <dgm:spPr/>
      <dgm:t>
        <a:bodyPr/>
        <a:lstStyle/>
        <a:p>
          <a:pPr algn="just"/>
          <a:r>
            <a:rPr lang="es-EC" dirty="0" smtClean="0"/>
            <a:t>Analizar la viabilidad de la disminución porcentual del Impuesto a la Renta para los nuevos proyectos y determinar un efecto de riesgo compartido para incrementar el interés de inversores nuevos.</a:t>
          </a:r>
          <a:endParaRPr lang="es-EC" dirty="0"/>
        </a:p>
      </dgm:t>
    </dgm:pt>
    <dgm:pt modelId="{300EEAC8-7EB5-4A9A-A963-23EE03C575A2}" type="parTrans" cxnId="{0B7CE662-51BF-49D6-8E55-5D476D8DA542}">
      <dgm:prSet/>
      <dgm:spPr/>
      <dgm:t>
        <a:bodyPr/>
        <a:lstStyle/>
        <a:p>
          <a:endParaRPr lang="es-EC"/>
        </a:p>
      </dgm:t>
    </dgm:pt>
    <dgm:pt modelId="{A4C5E851-4F69-4DB7-9D21-387468353646}" type="sibTrans" cxnId="{0B7CE662-51BF-49D6-8E55-5D476D8DA542}">
      <dgm:prSet/>
      <dgm:spPr/>
      <dgm:t>
        <a:bodyPr/>
        <a:lstStyle/>
        <a:p>
          <a:endParaRPr lang="es-EC"/>
        </a:p>
      </dgm:t>
    </dgm:pt>
    <dgm:pt modelId="{3780CB40-BB4C-4B18-9B12-B4B52AE63AE2}">
      <dgm:prSet/>
      <dgm:spPr/>
      <dgm:t>
        <a:bodyPr/>
        <a:lstStyle/>
        <a:p>
          <a:pPr algn="just"/>
          <a:r>
            <a:rPr lang="es-EC" smtClean="0"/>
            <a:t>Establecer un plan de incentivos para aquellos inversionistas que desarrollen estudios para exploración y explotación de reservas en pre cretácico (profundidades a partir de los 12.000 pies), recuperación secundaria y terciaria (tecnologías de estimulación de yacimientos, concentración de reservas mediante inyección de agua direccionada, etc.) en Campos nuevos asignados.</a:t>
          </a:r>
          <a:endParaRPr lang="es-EC" dirty="0"/>
        </a:p>
      </dgm:t>
    </dgm:pt>
    <dgm:pt modelId="{B43FA607-AC6A-4AD8-8D23-A7C3EA19F978}" type="parTrans" cxnId="{74B301FB-1110-4E08-99E9-B724D3A4FC23}">
      <dgm:prSet/>
      <dgm:spPr/>
      <dgm:t>
        <a:bodyPr/>
        <a:lstStyle/>
        <a:p>
          <a:endParaRPr lang="es-EC"/>
        </a:p>
      </dgm:t>
    </dgm:pt>
    <dgm:pt modelId="{952B9F98-DCD0-48C2-8F0D-58B5499B0E58}" type="sibTrans" cxnId="{74B301FB-1110-4E08-99E9-B724D3A4FC23}">
      <dgm:prSet/>
      <dgm:spPr/>
      <dgm:t>
        <a:bodyPr/>
        <a:lstStyle/>
        <a:p>
          <a:endParaRPr lang="es-EC"/>
        </a:p>
      </dgm:t>
    </dgm:pt>
    <dgm:pt modelId="{D81EC5BF-5CFB-4BBB-84CC-CEF3E8D9FC5D}" type="pres">
      <dgm:prSet presAssocID="{FDE75991-0614-4568-84A8-40966FA69EA4}" presName="linearFlow" presStyleCnt="0">
        <dgm:presLayoutVars>
          <dgm:dir/>
          <dgm:resizeHandles val="exact"/>
        </dgm:presLayoutVars>
      </dgm:prSet>
      <dgm:spPr/>
      <dgm:t>
        <a:bodyPr/>
        <a:lstStyle/>
        <a:p>
          <a:endParaRPr lang="es-EC"/>
        </a:p>
      </dgm:t>
    </dgm:pt>
    <dgm:pt modelId="{94727CA5-9497-4510-B4D1-3C1D9E01FAC1}" type="pres">
      <dgm:prSet presAssocID="{65C61FFC-9CAB-4233-9307-8A9F7CD11C37}" presName="composite" presStyleCnt="0"/>
      <dgm:spPr/>
    </dgm:pt>
    <dgm:pt modelId="{64997B8C-B148-4B55-9F9D-DC48FC5DAFBC}" type="pres">
      <dgm:prSet presAssocID="{65C61FFC-9CAB-4233-9307-8A9F7CD11C37}" presName="imgShp" presStyleLbl="fgImgPlace1" presStyleIdx="0" presStyleCnt="4" custLinFactNeighborX="-81434"/>
      <dgm:spPr>
        <a:blipFill rotWithShape="1">
          <a:blip xmlns:r="http://schemas.openxmlformats.org/officeDocument/2006/relationships" r:embed="rId1"/>
          <a:stretch>
            <a:fillRect/>
          </a:stretch>
        </a:blipFill>
      </dgm:spPr>
      <dgm:t>
        <a:bodyPr/>
        <a:lstStyle/>
        <a:p>
          <a:endParaRPr lang="es-EC"/>
        </a:p>
      </dgm:t>
    </dgm:pt>
    <dgm:pt modelId="{2ABEAEE5-35A1-496E-90F9-895E5B91E779}" type="pres">
      <dgm:prSet presAssocID="{65C61FFC-9CAB-4233-9307-8A9F7CD11C37}" presName="txShp" presStyleLbl="node1" presStyleIdx="0" presStyleCnt="4" custScaleX="135459" custScaleY="103385" custLinFactNeighborX="19043">
        <dgm:presLayoutVars>
          <dgm:bulletEnabled val="1"/>
        </dgm:presLayoutVars>
      </dgm:prSet>
      <dgm:spPr/>
      <dgm:t>
        <a:bodyPr/>
        <a:lstStyle/>
        <a:p>
          <a:endParaRPr lang="es-EC"/>
        </a:p>
      </dgm:t>
    </dgm:pt>
    <dgm:pt modelId="{C4E23CE4-7A56-43BE-923D-83B631BD53BA}" type="pres">
      <dgm:prSet presAssocID="{61BCA0D3-434A-4E9B-B062-4221181D99A2}" presName="spacing" presStyleCnt="0"/>
      <dgm:spPr/>
    </dgm:pt>
    <dgm:pt modelId="{03A9DB67-4927-4516-992C-EF32CE543C84}" type="pres">
      <dgm:prSet presAssocID="{90B5D3C8-49F9-40D2-817E-A537E91512C8}" presName="composite" presStyleCnt="0"/>
      <dgm:spPr/>
    </dgm:pt>
    <dgm:pt modelId="{3C5B0797-5DC2-45DF-A684-FA6D3AB5AFE0}" type="pres">
      <dgm:prSet presAssocID="{90B5D3C8-49F9-40D2-817E-A537E91512C8}" presName="imgShp" presStyleLbl="fgImgPlace1" presStyleIdx="1" presStyleCnt="4" custLinFactNeighborX="-81434"/>
      <dgm:spPr>
        <a:blipFill rotWithShape="1">
          <a:blip xmlns:r="http://schemas.openxmlformats.org/officeDocument/2006/relationships" r:embed="rId2"/>
          <a:stretch>
            <a:fillRect/>
          </a:stretch>
        </a:blipFill>
      </dgm:spPr>
    </dgm:pt>
    <dgm:pt modelId="{4FC2CC1D-9688-4447-9DF7-DDA3B7004DFA}" type="pres">
      <dgm:prSet presAssocID="{90B5D3C8-49F9-40D2-817E-A537E91512C8}" presName="txShp" presStyleLbl="node1" presStyleIdx="1" presStyleCnt="4" custScaleX="135459" custScaleY="103385" custLinFactNeighborX="18428">
        <dgm:presLayoutVars>
          <dgm:bulletEnabled val="1"/>
        </dgm:presLayoutVars>
      </dgm:prSet>
      <dgm:spPr/>
      <dgm:t>
        <a:bodyPr/>
        <a:lstStyle/>
        <a:p>
          <a:endParaRPr lang="es-EC"/>
        </a:p>
      </dgm:t>
    </dgm:pt>
    <dgm:pt modelId="{FD7C2F7A-2495-4711-B83D-D7E5DFC454DC}" type="pres">
      <dgm:prSet presAssocID="{DD975DA8-EF40-4F61-A9E5-EE99CAB5BCC3}" presName="spacing" presStyleCnt="0"/>
      <dgm:spPr/>
    </dgm:pt>
    <dgm:pt modelId="{DA2547CA-475D-4713-8517-31A181E4D82F}" type="pres">
      <dgm:prSet presAssocID="{9DCB64A2-B865-423B-A11A-BB32DD8B6175}" presName="composite" presStyleCnt="0"/>
      <dgm:spPr/>
    </dgm:pt>
    <dgm:pt modelId="{C899F49E-D7C9-4C21-A408-F23FB082D5CA}" type="pres">
      <dgm:prSet presAssocID="{9DCB64A2-B865-423B-A11A-BB32DD8B6175}" presName="imgShp" presStyleLbl="fgImgPlace1" presStyleIdx="2" presStyleCnt="4" custLinFactNeighborX="-81434"/>
      <dgm:spPr>
        <a:blipFill rotWithShape="1">
          <a:blip xmlns:r="http://schemas.openxmlformats.org/officeDocument/2006/relationships" r:embed="rId2"/>
          <a:stretch>
            <a:fillRect/>
          </a:stretch>
        </a:blipFill>
      </dgm:spPr>
      <dgm:t>
        <a:bodyPr/>
        <a:lstStyle/>
        <a:p>
          <a:endParaRPr lang="es-EC"/>
        </a:p>
      </dgm:t>
    </dgm:pt>
    <dgm:pt modelId="{6CD48FCA-1CFE-4DEE-82FC-0AF616FB21E5}" type="pres">
      <dgm:prSet presAssocID="{9DCB64A2-B865-423B-A11A-BB32DD8B6175}" presName="txShp" presStyleLbl="node1" presStyleIdx="2" presStyleCnt="4" custScaleX="135459" custScaleY="103385" custLinFactNeighborX="18428">
        <dgm:presLayoutVars>
          <dgm:bulletEnabled val="1"/>
        </dgm:presLayoutVars>
      </dgm:prSet>
      <dgm:spPr/>
      <dgm:t>
        <a:bodyPr/>
        <a:lstStyle/>
        <a:p>
          <a:endParaRPr lang="es-EC"/>
        </a:p>
      </dgm:t>
    </dgm:pt>
    <dgm:pt modelId="{CCCF744C-E75C-4999-988D-E478D07D7A8F}" type="pres">
      <dgm:prSet presAssocID="{A4C5E851-4F69-4DB7-9D21-387468353646}" presName="spacing" presStyleCnt="0"/>
      <dgm:spPr/>
    </dgm:pt>
    <dgm:pt modelId="{EA839AB5-CFD7-4CB1-84D8-40AA8E4FB249}" type="pres">
      <dgm:prSet presAssocID="{3780CB40-BB4C-4B18-9B12-B4B52AE63AE2}" presName="composite" presStyleCnt="0"/>
      <dgm:spPr/>
    </dgm:pt>
    <dgm:pt modelId="{41BEAB7F-3612-408A-8FA7-0905019BD0C4}" type="pres">
      <dgm:prSet presAssocID="{3780CB40-BB4C-4B18-9B12-B4B52AE63AE2}" presName="imgShp" presStyleLbl="fgImgPlace1" presStyleIdx="3" presStyleCnt="4" custLinFactNeighborX="-81434"/>
      <dgm:spPr>
        <a:blipFill rotWithShape="1">
          <a:blip xmlns:r="http://schemas.openxmlformats.org/officeDocument/2006/relationships" r:embed="rId3"/>
          <a:stretch>
            <a:fillRect/>
          </a:stretch>
        </a:blipFill>
      </dgm:spPr>
    </dgm:pt>
    <dgm:pt modelId="{16625418-293A-42AD-A641-F875455DE29C}" type="pres">
      <dgm:prSet presAssocID="{3780CB40-BB4C-4B18-9B12-B4B52AE63AE2}" presName="txShp" presStyleLbl="node1" presStyleIdx="3" presStyleCnt="4" custScaleX="135459" custScaleY="103385" custLinFactNeighborX="17125">
        <dgm:presLayoutVars>
          <dgm:bulletEnabled val="1"/>
        </dgm:presLayoutVars>
      </dgm:prSet>
      <dgm:spPr/>
      <dgm:t>
        <a:bodyPr/>
        <a:lstStyle/>
        <a:p>
          <a:endParaRPr lang="es-EC"/>
        </a:p>
      </dgm:t>
    </dgm:pt>
  </dgm:ptLst>
  <dgm:cxnLst>
    <dgm:cxn modelId="{0B7CE662-51BF-49D6-8E55-5D476D8DA542}" srcId="{FDE75991-0614-4568-84A8-40966FA69EA4}" destId="{9DCB64A2-B865-423B-A11A-BB32DD8B6175}" srcOrd="2" destOrd="0" parTransId="{300EEAC8-7EB5-4A9A-A963-23EE03C575A2}" sibTransId="{A4C5E851-4F69-4DB7-9D21-387468353646}"/>
    <dgm:cxn modelId="{72D48EE4-7B91-4EA2-B069-40CC44C5DC24}" srcId="{FDE75991-0614-4568-84A8-40966FA69EA4}" destId="{90B5D3C8-49F9-40D2-817E-A537E91512C8}" srcOrd="1" destOrd="0" parTransId="{7F5600F2-6858-41F9-9ECA-76B751399960}" sibTransId="{DD975DA8-EF40-4F61-A9E5-EE99CAB5BCC3}"/>
    <dgm:cxn modelId="{E05830D6-A867-45E3-A870-C4CE0B8E5533}" type="presOf" srcId="{90B5D3C8-49F9-40D2-817E-A537E91512C8}" destId="{4FC2CC1D-9688-4447-9DF7-DDA3B7004DFA}" srcOrd="0" destOrd="0" presId="urn:microsoft.com/office/officeart/2005/8/layout/vList3"/>
    <dgm:cxn modelId="{7032189D-D95E-46F1-A259-EBC4D86C8132}" srcId="{FDE75991-0614-4568-84A8-40966FA69EA4}" destId="{65C61FFC-9CAB-4233-9307-8A9F7CD11C37}" srcOrd="0" destOrd="0" parTransId="{66D05094-A1DB-47DD-8537-F55198297552}" sibTransId="{61BCA0D3-434A-4E9B-B062-4221181D99A2}"/>
    <dgm:cxn modelId="{91C7A5EF-AC49-476B-B199-7C66E0E24960}" type="presOf" srcId="{9DCB64A2-B865-423B-A11A-BB32DD8B6175}" destId="{6CD48FCA-1CFE-4DEE-82FC-0AF616FB21E5}" srcOrd="0" destOrd="0" presId="urn:microsoft.com/office/officeart/2005/8/layout/vList3"/>
    <dgm:cxn modelId="{F52C53DB-03C2-4EF2-BA11-2F7D159B5838}" type="presOf" srcId="{3780CB40-BB4C-4B18-9B12-B4B52AE63AE2}" destId="{16625418-293A-42AD-A641-F875455DE29C}" srcOrd="0" destOrd="0" presId="urn:microsoft.com/office/officeart/2005/8/layout/vList3"/>
    <dgm:cxn modelId="{A0B07CA9-0C33-4ABF-AE49-43D0C6B52BF8}" type="presOf" srcId="{FDE75991-0614-4568-84A8-40966FA69EA4}" destId="{D81EC5BF-5CFB-4BBB-84CC-CEF3E8D9FC5D}" srcOrd="0" destOrd="0" presId="urn:microsoft.com/office/officeart/2005/8/layout/vList3"/>
    <dgm:cxn modelId="{74B301FB-1110-4E08-99E9-B724D3A4FC23}" srcId="{FDE75991-0614-4568-84A8-40966FA69EA4}" destId="{3780CB40-BB4C-4B18-9B12-B4B52AE63AE2}" srcOrd="3" destOrd="0" parTransId="{B43FA607-AC6A-4AD8-8D23-A7C3EA19F978}" sibTransId="{952B9F98-DCD0-48C2-8F0D-58B5499B0E58}"/>
    <dgm:cxn modelId="{EB28BF78-CD92-467D-A97D-24616D1E7C7E}" type="presOf" srcId="{65C61FFC-9CAB-4233-9307-8A9F7CD11C37}" destId="{2ABEAEE5-35A1-496E-90F9-895E5B91E779}" srcOrd="0" destOrd="0" presId="urn:microsoft.com/office/officeart/2005/8/layout/vList3"/>
    <dgm:cxn modelId="{1578A07D-C8EA-40D9-A550-BE66121A17D0}" type="presParOf" srcId="{D81EC5BF-5CFB-4BBB-84CC-CEF3E8D9FC5D}" destId="{94727CA5-9497-4510-B4D1-3C1D9E01FAC1}" srcOrd="0" destOrd="0" presId="urn:microsoft.com/office/officeart/2005/8/layout/vList3"/>
    <dgm:cxn modelId="{7FA96BD9-100B-4B93-8456-7F1F9E1DA527}" type="presParOf" srcId="{94727CA5-9497-4510-B4D1-3C1D9E01FAC1}" destId="{64997B8C-B148-4B55-9F9D-DC48FC5DAFBC}" srcOrd="0" destOrd="0" presId="urn:microsoft.com/office/officeart/2005/8/layout/vList3"/>
    <dgm:cxn modelId="{9DD8B7B5-B2DC-4F6A-855E-BA71E3A75ABB}" type="presParOf" srcId="{94727CA5-9497-4510-B4D1-3C1D9E01FAC1}" destId="{2ABEAEE5-35A1-496E-90F9-895E5B91E779}" srcOrd="1" destOrd="0" presId="urn:microsoft.com/office/officeart/2005/8/layout/vList3"/>
    <dgm:cxn modelId="{7B841574-A519-488A-9B8A-2DA143F6FCB8}" type="presParOf" srcId="{D81EC5BF-5CFB-4BBB-84CC-CEF3E8D9FC5D}" destId="{C4E23CE4-7A56-43BE-923D-83B631BD53BA}" srcOrd="1" destOrd="0" presId="urn:microsoft.com/office/officeart/2005/8/layout/vList3"/>
    <dgm:cxn modelId="{42E1128A-F019-4918-AFDC-2562A6A672D7}" type="presParOf" srcId="{D81EC5BF-5CFB-4BBB-84CC-CEF3E8D9FC5D}" destId="{03A9DB67-4927-4516-992C-EF32CE543C84}" srcOrd="2" destOrd="0" presId="urn:microsoft.com/office/officeart/2005/8/layout/vList3"/>
    <dgm:cxn modelId="{C0CA0684-948D-409D-A162-F645FC624308}" type="presParOf" srcId="{03A9DB67-4927-4516-992C-EF32CE543C84}" destId="{3C5B0797-5DC2-45DF-A684-FA6D3AB5AFE0}" srcOrd="0" destOrd="0" presId="urn:microsoft.com/office/officeart/2005/8/layout/vList3"/>
    <dgm:cxn modelId="{2B2EFF44-C126-4B5F-B704-EC72F8A8A515}" type="presParOf" srcId="{03A9DB67-4927-4516-992C-EF32CE543C84}" destId="{4FC2CC1D-9688-4447-9DF7-DDA3B7004DFA}" srcOrd="1" destOrd="0" presId="urn:microsoft.com/office/officeart/2005/8/layout/vList3"/>
    <dgm:cxn modelId="{D13A184C-520F-4244-8A9F-A4844247EA07}" type="presParOf" srcId="{D81EC5BF-5CFB-4BBB-84CC-CEF3E8D9FC5D}" destId="{FD7C2F7A-2495-4711-B83D-D7E5DFC454DC}" srcOrd="3" destOrd="0" presId="urn:microsoft.com/office/officeart/2005/8/layout/vList3"/>
    <dgm:cxn modelId="{230014A4-91B7-4BA1-8E59-7436E0488530}" type="presParOf" srcId="{D81EC5BF-5CFB-4BBB-84CC-CEF3E8D9FC5D}" destId="{DA2547CA-475D-4713-8517-31A181E4D82F}" srcOrd="4" destOrd="0" presId="urn:microsoft.com/office/officeart/2005/8/layout/vList3"/>
    <dgm:cxn modelId="{9802B473-BC93-470E-A44D-DB41C2EB326F}" type="presParOf" srcId="{DA2547CA-475D-4713-8517-31A181E4D82F}" destId="{C899F49E-D7C9-4C21-A408-F23FB082D5CA}" srcOrd="0" destOrd="0" presId="urn:microsoft.com/office/officeart/2005/8/layout/vList3"/>
    <dgm:cxn modelId="{D3E61F1B-AB10-4A73-9C81-5AA95C9A91BE}" type="presParOf" srcId="{DA2547CA-475D-4713-8517-31A181E4D82F}" destId="{6CD48FCA-1CFE-4DEE-82FC-0AF616FB21E5}" srcOrd="1" destOrd="0" presId="urn:microsoft.com/office/officeart/2005/8/layout/vList3"/>
    <dgm:cxn modelId="{301E05F0-B426-4243-88B0-46395FC21A85}" type="presParOf" srcId="{D81EC5BF-5CFB-4BBB-84CC-CEF3E8D9FC5D}" destId="{CCCF744C-E75C-4999-988D-E478D07D7A8F}" srcOrd="5" destOrd="0" presId="urn:microsoft.com/office/officeart/2005/8/layout/vList3"/>
    <dgm:cxn modelId="{56052A55-3DAC-4AD2-9A53-A4FEC00E9F2D}" type="presParOf" srcId="{D81EC5BF-5CFB-4BBB-84CC-CEF3E8D9FC5D}" destId="{EA839AB5-CFD7-4CB1-84D8-40AA8E4FB249}" srcOrd="6" destOrd="0" presId="urn:microsoft.com/office/officeart/2005/8/layout/vList3"/>
    <dgm:cxn modelId="{3C4684FE-412D-4E55-9428-5645C391EDA5}" type="presParOf" srcId="{EA839AB5-CFD7-4CB1-84D8-40AA8E4FB249}" destId="{41BEAB7F-3612-408A-8FA7-0905019BD0C4}" srcOrd="0" destOrd="0" presId="urn:microsoft.com/office/officeart/2005/8/layout/vList3"/>
    <dgm:cxn modelId="{655DE86A-F769-4D9F-8009-4C9BA1AC2DB3}" type="presParOf" srcId="{EA839AB5-CFD7-4CB1-84D8-40AA8E4FB249}" destId="{16625418-293A-42AD-A641-F875455DE29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DE75991-0614-4568-84A8-40966FA69EA4}" type="doc">
      <dgm:prSet loTypeId="urn:microsoft.com/office/officeart/2005/8/layout/vList3" loCatId="list" qsTypeId="urn:microsoft.com/office/officeart/2005/8/quickstyle/simple3" qsCatId="simple" csTypeId="urn:microsoft.com/office/officeart/2005/8/colors/colorful4" csCatId="colorful" phldr="1"/>
      <dgm:spPr/>
      <dgm:t>
        <a:bodyPr/>
        <a:lstStyle/>
        <a:p>
          <a:endParaRPr lang="es-EC"/>
        </a:p>
      </dgm:t>
    </dgm:pt>
    <dgm:pt modelId="{65C61FFC-9CAB-4233-9307-8A9F7CD11C37}">
      <dgm:prSet phldrT="[Texto]"/>
      <dgm:spPr/>
      <dgm:t>
        <a:bodyPr/>
        <a:lstStyle/>
        <a:p>
          <a:pPr algn="just"/>
          <a:r>
            <a:rPr lang="es-EC" dirty="0" smtClean="0"/>
            <a:t>Diseñar una modalidad contractual combinada con línea base de producción en modelo de prestación de servicios (tarifa fija) y producción incremental en modelo de participación 80% para el Estado y 20% para la contratista, lo cual aseguraría un desarrollo sustentable y no una explotación acelerada de las reservas con la finalidad de atraer a nuevos inversionistas interesados en nuevos proyectos en el país.</a:t>
          </a:r>
          <a:endParaRPr lang="es-EC" dirty="0"/>
        </a:p>
      </dgm:t>
    </dgm:pt>
    <dgm:pt modelId="{61BCA0D3-434A-4E9B-B062-4221181D99A2}" type="sibTrans" cxnId="{7032189D-D95E-46F1-A259-EBC4D86C8132}">
      <dgm:prSet/>
      <dgm:spPr/>
      <dgm:t>
        <a:bodyPr/>
        <a:lstStyle/>
        <a:p>
          <a:endParaRPr lang="es-EC"/>
        </a:p>
      </dgm:t>
    </dgm:pt>
    <dgm:pt modelId="{66D05094-A1DB-47DD-8537-F55198297552}" type="parTrans" cxnId="{7032189D-D95E-46F1-A259-EBC4D86C8132}">
      <dgm:prSet/>
      <dgm:spPr/>
      <dgm:t>
        <a:bodyPr/>
        <a:lstStyle/>
        <a:p>
          <a:endParaRPr lang="es-EC"/>
        </a:p>
      </dgm:t>
    </dgm:pt>
    <dgm:pt modelId="{918D85F7-70FE-4F54-916C-1A9499452CF4}">
      <dgm:prSet/>
      <dgm:spPr/>
      <dgm:t>
        <a:bodyPr/>
        <a:lstStyle/>
        <a:p>
          <a:pPr algn="just"/>
          <a:r>
            <a:rPr lang="es-EC" dirty="0" smtClean="0"/>
            <a:t>Estimar el impacto socio ambiental de la exploración y explotación petrolera teniendo en cuenta que los réditos deberán ser retribuidos a las poblaciones mayormente afectadas por la industria, es importante mencionar que para el desarrollo de cualquier economía se requiere aplicar la filosofía del GANAR-GANAR de esta forma aseguramos el interés extranjero y la inversión en el futuro.</a:t>
          </a:r>
          <a:endParaRPr lang="es-EC" dirty="0"/>
        </a:p>
      </dgm:t>
    </dgm:pt>
    <dgm:pt modelId="{6CADF8A0-B1A8-4AF7-AA04-E5756486D23B}" type="parTrans" cxnId="{250A11B3-C35B-4FDB-88E8-C42FE3B86124}">
      <dgm:prSet/>
      <dgm:spPr/>
      <dgm:t>
        <a:bodyPr/>
        <a:lstStyle/>
        <a:p>
          <a:endParaRPr lang="es-EC"/>
        </a:p>
      </dgm:t>
    </dgm:pt>
    <dgm:pt modelId="{15CB1B08-1754-4B1C-9727-7715A8A74C82}" type="sibTrans" cxnId="{250A11B3-C35B-4FDB-88E8-C42FE3B86124}">
      <dgm:prSet/>
      <dgm:spPr/>
      <dgm:t>
        <a:bodyPr/>
        <a:lstStyle/>
        <a:p>
          <a:endParaRPr lang="es-EC"/>
        </a:p>
      </dgm:t>
    </dgm:pt>
    <dgm:pt modelId="{1AC3A45C-4A6A-470A-B277-26FBE176EF1D}">
      <dgm:prSet/>
      <dgm:spPr/>
      <dgm:t>
        <a:bodyPr/>
        <a:lstStyle/>
        <a:p>
          <a:pPr algn="just"/>
          <a:r>
            <a:rPr lang="es-EC" dirty="0" smtClean="0"/>
            <a:t>Cambiar los perfiles de producción con la finalidad de no explotar aceleradamente las reservas del país, es importante contar con reservas para el futuro de las generaciones venideras, esto debido a que la industria conjuntamente con los tributos generados por la misma contribuyen en gran parte al Presupuesto General del Estado y sustentan las obras que benefician a la sociedad.</a:t>
          </a:r>
          <a:endParaRPr lang="es-EC" dirty="0"/>
        </a:p>
      </dgm:t>
    </dgm:pt>
    <dgm:pt modelId="{B3E9773D-6891-44D5-BC96-CADCA3E62104}" type="parTrans" cxnId="{2C1096A9-A9A5-4539-BECC-36EC673B1E41}">
      <dgm:prSet/>
      <dgm:spPr/>
      <dgm:t>
        <a:bodyPr/>
        <a:lstStyle/>
        <a:p>
          <a:endParaRPr lang="es-EC"/>
        </a:p>
      </dgm:t>
    </dgm:pt>
    <dgm:pt modelId="{E6F23CA6-4DEF-46FE-B315-834248BFE782}" type="sibTrans" cxnId="{2C1096A9-A9A5-4539-BECC-36EC673B1E41}">
      <dgm:prSet/>
      <dgm:spPr/>
      <dgm:t>
        <a:bodyPr/>
        <a:lstStyle/>
        <a:p>
          <a:endParaRPr lang="es-EC"/>
        </a:p>
      </dgm:t>
    </dgm:pt>
    <dgm:pt modelId="{D81EC5BF-5CFB-4BBB-84CC-CEF3E8D9FC5D}" type="pres">
      <dgm:prSet presAssocID="{FDE75991-0614-4568-84A8-40966FA69EA4}" presName="linearFlow" presStyleCnt="0">
        <dgm:presLayoutVars>
          <dgm:dir/>
          <dgm:resizeHandles val="exact"/>
        </dgm:presLayoutVars>
      </dgm:prSet>
      <dgm:spPr/>
      <dgm:t>
        <a:bodyPr/>
        <a:lstStyle/>
        <a:p>
          <a:endParaRPr lang="es-EC"/>
        </a:p>
      </dgm:t>
    </dgm:pt>
    <dgm:pt modelId="{94727CA5-9497-4510-B4D1-3C1D9E01FAC1}" type="pres">
      <dgm:prSet presAssocID="{65C61FFC-9CAB-4233-9307-8A9F7CD11C37}" presName="composite" presStyleCnt="0"/>
      <dgm:spPr/>
    </dgm:pt>
    <dgm:pt modelId="{64997B8C-B148-4B55-9F9D-DC48FC5DAFBC}" type="pres">
      <dgm:prSet presAssocID="{65C61FFC-9CAB-4233-9307-8A9F7CD11C37}" presName="imgShp" presStyleLbl="fgImgPlace1" presStyleIdx="0" presStyleCnt="3" custLinFactNeighborX="-46691"/>
      <dgm:spPr>
        <a:blipFill rotWithShape="1">
          <a:blip xmlns:r="http://schemas.openxmlformats.org/officeDocument/2006/relationships" r:embed="rId1"/>
          <a:stretch>
            <a:fillRect/>
          </a:stretch>
        </a:blipFill>
      </dgm:spPr>
      <dgm:t>
        <a:bodyPr/>
        <a:lstStyle/>
        <a:p>
          <a:endParaRPr lang="es-EC"/>
        </a:p>
      </dgm:t>
    </dgm:pt>
    <dgm:pt modelId="{2ABEAEE5-35A1-496E-90F9-895E5B91E779}" type="pres">
      <dgm:prSet presAssocID="{65C61FFC-9CAB-4233-9307-8A9F7CD11C37}" presName="txShp" presStyleLbl="node1" presStyleIdx="0" presStyleCnt="3" custScaleX="128686" custScaleY="98691" custLinFactNeighborX="12200">
        <dgm:presLayoutVars>
          <dgm:bulletEnabled val="1"/>
        </dgm:presLayoutVars>
      </dgm:prSet>
      <dgm:spPr/>
      <dgm:t>
        <a:bodyPr/>
        <a:lstStyle/>
        <a:p>
          <a:endParaRPr lang="es-EC"/>
        </a:p>
      </dgm:t>
    </dgm:pt>
    <dgm:pt modelId="{C4E23CE4-7A56-43BE-923D-83B631BD53BA}" type="pres">
      <dgm:prSet presAssocID="{61BCA0D3-434A-4E9B-B062-4221181D99A2}" presName="spacing" presStyleCnt="0"/>
      <dgm:spPr/>
    </dgm:pt>
    <dgm:pt modelId="{5CCF12E6-260F-4506-B0D2-4ACE0ACC7DE6}" type="pres">
      <dgm:prSet presAssocID="{918D85F7-70FE-4F54-916C-1A9499452CF4}" presName="composite" presStyleCnt="0"/>
      <dgm:spPr/>
    </dgm:pt>
    <dgm:pt modelId="{812BC32E-CF1D-4E79-9798-BD802591A035}" type="pres">
      <dgm:prSet presAssocID="{918D85F7-70FE-4F54-916C-1A9499452CF4}" presName="imgShp" presStyleLbl="fgImgPlace1" presStyleIdx="1" presStyleCnt="3" custLinFactNeighborX="-46691"/>
      <dgm:spPr>
        <a:blipFill rotWithShape="1">
          <a:blip xmlns:r="http://schemas.openxmlformats.org/officeDocument/2006/relationships" r:embed="rId2"/>
          <a:stretch>
            <a:fillRect/>
          </a:stretch>
        </a:blipFill>
      </dgm:spPr>
    </dgm:pt>
    <dgm:pt modelId="{7E2A746B-92FB-41C1-A817-01350DFF6472}" type="pres">
      <dgm:prSet presAssocID="{918D85F7-70FE-4F54-916C-1A9499452CF4}" presName="txShp" presStyleLbl="node1" presStyleIdx="1" presStyleCnt="3" custScaleX="128686" custScaleY="98691" custLinFactNeighborX="12200">
        <dgm:presLayoutVars>
          <dgm:bulletEnabled val="1"/>
        </dgm:presLayoutVars>
      </dgm:prSet>
      <dgm:spPr/>
      <dgm:t>
        <a:bodyPr/>
        <a:lstStyle/>
        <a:p>
          <a:endParaRPr lang="es-EC"/>
        </a:p>
      </dgm:t>
    </dgm:pt>
    <dgm:pt modelId="{CA0229B0-117B-4273-9F9C-5FDE83D505E4}" type="pres">
      <dgm:prSet presAssocID="{15CB1B08-1754-4B1C-9727-7715A8A74C82}" presName="spacing" presStyleCnt="0"/>
      <dgm:spPr/>
    </dgm:pt>
    <dgm:pt modelId="{B875831A-5BC0-49BC-A7ED-DF9AE5A7FA3D}" type="pres">
      <dgm:prSet presAssocID="{1AC3A45C-4A6A-470A-B277-26FBE176EF1D}" presName="composite" presStyleCnt="0"/>
      <dgm:spPr/>
    </dgm:pt>
    <dgm:pt modelId="{CD8298E3-4DFF-4FF4-99DF-EE95A2F61E12}" type="pres">
      <dgm:prSet presAssocID="{1AC3A45C-4A6A-470A-B277-26FBE176EF1D}" presName="imgShp" presStyleLbl="fgImgPlace1" presStyleIdx="2" presStyleCnt="3" custLinFactNeighborX="-46691"/>
      <dgm:spPr>
        <a:blipFill rotWithShape="1">
          <a:blip xmlns:r="http://schemas.openxmlformats.org/officeDocument/2006/relationships" r:embed="rId2"/>
          <a:stretch>
            <a:fillRect/>
          </a:stretch>
        </a:blipFill>
      </dgm:spPr>
    </dgm:pt>
    <dgm:pt modelId="{6CDCF81A-B7D7-4193-9318-8174CB8C7484}" type="pres">
      <dgm:prSet presAssocID="{1AC3A45C-4A6A-470A-B277-26FBE176EF1D}" presName="txShp" presStyleLbl="node1" presStyleIdx="2" presStyleCnt="3" custScaleX="128686" custScaleY="98691" custLinFactNeighborX="12200">
        <dgm:presLayoutVars>
          <dgm:bulletEnabled val="1"/>
        </dgm:presLayoutVars>
      </dgm:prSet>
      <dgm:spPr/>
      <dgm:t>
        <a:bodyPr/>
        <a:lstStyle/>
        <a:p>
          <a:endParaRPr lang="es-EC"/>
        </a:p>
      </dgm:t>
    </dgm:pt>
  </dgm:ptLst>
  <dgm:cxnLst>
    <dgm:cxn modelId="{435FA02E-7428-40E0-AB1C-343DE6039C76}" type="presOf" srcId="{FDE75991-0614-4568-84A8-40966FA69EA4}" destId="{D81EC5BF-5CFB-4BBB-84CC-CEF3E8D9FC5D}" srcOrd="0" destOrd="0" presId="urn:microsoft.com/office/officeart/2005/8/layout/vList3"/>
    <dgm:cxn modelId="{2C1096A9-A9A5-4539-BECC-36EC673B1E41}" srcId="{FDE75991-0614-4568-84A8-40966FA69EA4}" destId="{1AC3A45C-4A6A-470A-B277-26FBE176EF1D}" srcOrd="2" destOrd="0" parTransId="{B3E9773D-6891-44D5-BC96-CADCA3E62104}" sibTransId="{E6F23CA6-4DEF-46FE-B315-834248BFE782}"/>
    <dgm:cxn modelId="{7032189D-D95E-46F1-A259-EBC4D86C8132}" srcId="{FDE75991-0614-4568-84A8-40966FA69EA4}" destId="{65C61FFC-9CAB-4233-9307-8A9F7CD11C37}" srcOrd="0" destOrd="0" parTransId="{66D05094-A1DB-47DD-8537-F55198297552}" sibTransId="{61BCA0D3-434A-4E9B-B062-4221181D99A2}"/>
    <dgm:cxn modelId="{250A11B3-C35B-4FDB-88E8-C42FE3B86124}" srcId="{FDE75991-0614-4568-84A8-40966FA69EA4}" destId="{918D85F7-70FE-4F54-916C-1A9499452CF4}" srcOrd="1" destOrd="0" parTransId="{6CADF8A0-B1A8-4AF7-AA04-E5756486D23B}" sibTransId="{15CB1B08-1754-4B1C-9727-7715A8A74C82}"/>
    <dgm:cxn modelId="{0AB714E8-27DC-4EBB-BAC4-1BE0ADA89443}" type="presOf" srcId="{65C61FFC-9CAB-4233-9307-8A9F7CD11C37}" destId="{2ABEAEE5-35A1-496E-90F9-895E5B91E779}" srcOrd="0" destOrd="0" presId="urn:microsoft.com/office/officeart/2005/8/layout/vList3"/>
    <dgm:cxn modelId="{5267D12D-0DEF-40A5-9026-C81A7C1D6F1D}" type="presOf" srcId="{1AC3A45C-4A6A-470A-B277-26FBE176EF1D}" destId="{6CDCF81A-B7D7-4193-9318-8174CB8C7484}" srcOrd="0" destOrd="0" presId="urn:microsoft.com/office/officeart/2005/8/layout/vList3"/>
    <dgm:cxn modelId="{9AD838D9-283F-4516-8954-9B55E98CD29C}" type="presOf" srcId="{918D85F7-70FE-4F54-916C-1A9499452CF4}" destId="{7E2A746B-92FB-41C1-A817-01350DFF6472}" srcOrd="0" destOrd="0" presId="urn:microsoft.com/office/officeart/2005/8/layout/vList3"/>
    <dgm:cxn modelId="{68C035F5-CC19-4A2D-ADBE-B9EBA3DFAF46}" type="presParOf" srcId="{D81EC5BF-5CFB-4BBB-84CC-CEF3E8D9FC5D}" destId="{94727CA5-9497-4510-B4D1-3C1D9E01FAC1}" srcOrd="0" destOrd="0" presId="urn:microsoft.com/office/officeart/2005/8/layout/vList3"/>
    <dgm:cxn modelId="{F32271BA-43C9-4782-8478-3320E28907B8}" type="presParOf" srcId="{94727CA5-9497-4510-B4D1-3C1D9E01FAC1}" destId="{64997B8C-B148-4B55-9F9D-DC48FC5DAFBC}" srcOrd="0" destOrd="0" presId="urn:microsoft.com/office/officeart/2005/8/layout/vList3"/>
    <dgm:cxn modelId="{2F6B13FE-3D92-4600-B714-F0F8D17BD469}" type="presParOf" srcId="{94727CA5-9497-4510-B4D1-3C1D9E01FAC1}" destId="{2ABEAEE5-35A1-496E-90F9-895E5B91E779}" srcOrd="1" destOrd="0" presId="urn:microsoft.com/office/officeart/2005/8/layout/vList3"/>
    <dgm:cxn modelId="{D3E7A871-334F-410F-9AE6-82145B843B55}" type="presParOf" srcId="{D81EC5BF-5CFB-4BBB-84CC-CEF3E8D9FC5D}" destId="{C4E23CE4-7A56-43BE-923D-83B631BD53BA}" srcOrd="1" destOrd="0" presId="urn:microsoft.com/office/officeart/2005/8/layout/vList3"/>
    <dgm:cxn modelId="{3752F436-2A67-4697-B788-B772DBC6A2D0}" type="presParOf" srcId="{D81EC5BF-5CFB-4BBB-84CC-CEF3E8D9FC5D}" destId="{5CCF12E6-260F-4506-B0D2-4ACE0ACC7DE6}" srcOrd="2" destOrd="0" presId="urn:microsoft.com/office/officeart/2005/8/layout/vList3"/>
    <dgm:cxn modelId="{3C0D946F-FA0A-49D9-BCD8-51B8B762C33B}" type="presParOf" srcId="{5CCF12E6-260F-4506-B0D2-4ACE0ACC7DE6}" destId="{812BC32E-CF1D-4E79-9798-BD802591A035}" srcOrd="0" destOrd="0" presId="urn:microsoft.com/office/officeart/2005/8/layout/vList3"/>
    <dgm:cxn modelId="{31D7D344-974B-4D20-892A-F2CDE19C0685}" type="presParOf" srcId="{5CCF12E6-260F-4506-B0D2-4ACE0ACC7DE6}" destId="{7E2A746B-92FB-41C1-A817-01350DFF6472}" srcOrd="1" destOrd="0" presId="urn:microsoft.com/office/officeart/2005/8/layout/vList3"/>
    <dgm:cxn modelId="{DBE943D1-93F0-433D-8849-E093F7599541}" type="presParOf" srcId="{D81EC5BF-5CFB-4BBB-84CC-CEF3E8D9FC5D}" destId="{CA0229B0-117B-4273-9F9C-5FDE83D505E4}" srcOrd="3" destOrd="0" presId="urn:microsoft.com/office/officeart/2005/8/layout/vList3"/>
    <dgm:cxn modelId="{602A2A46-4A07-4658-8293-EC0ED135A9D5}" type="presParOf" srcId="{D81EC5BF-5CFB-4BBB-84CC-CEF3E8D9FC5D}" destId="{B875831A-5BC0-49BC-A7ED-DF9AE5A7FA3D}" srcOrd="4" destOrd="0" presId="urn:microsoft.com/office/officeart/2005/8/layout/vList3"/>
    <dgm:cxn modelId="{5FC8B908-EF14-4E71-B9F2-83A911382E9A}" type="presParOf" srcId="{B875831A-5BC0-49BC-A7ED-DF9AE5A7FA3D}" destId="{CD8298E3-4DFF-4FF4-99DF-EE95A2F61E12}" srcOrd="0" destOrd="0" presId="urn:microsoft.com/office/officeart/2005/8/layout/vList3"/>
    <dgm:cxn modelId="{AAF5D254-D4DA-4504-B5E2-3989E0AB5032}" type="presParOf" srcId="{B875831A-5BC0-49BC-A7ED-DF9AE5A7FA3D}" destId="{6CDCF81A-B7D7-4193-9318-8174CB8C748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B3FF6C-47E4-4CBA-95CF-F1E6EBED499F}"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n-US"/>
        </a:p>
      </dgm:t>
    </dgm:pt>
    <dgm:pt modelId="{235E79B6-487F-4483-88CA-EFE049E88509}">
      <dgm:prSet phldrT="[Texto]"/>
      <dgm:spPr/>
      <dgm:t>
        <a:bodyPr/>
        <a:lstStyle/>
        <a:p>
          <a:r>
            <a:rPr lang="es-EC" b="1" i="1" dirty="0" smtClean="0"/>
            <a:t>Determinar estrategias que mejoren el costo beneficio</a:t>
          </a:r>
          <a:endParaRPr lang="en-US" b="1" i="1" dirty="0"/>
        </a:p>
      </dgm:t>
    </dgm:pt>
    <dgm:pt modelId="{C8C9D843-E29D-4B39-84EE-CB1D77724A2A}" type="parTrans" cxnId="{9E9C2C8D-7BD2-4D8F-A542-E8DDF2312EC3}">
      <dgm:prSet/>
      <dgm:spPr/>
      <dgm:t>
        <a:bodyPr/>
        <a:lstStyle/>
        <a:p>
          <a:endParaRPr lang="en-US"/>
        </a:p>
      </dgm:t>
    </dgm:pt>
    <dgm:pt modelId="{B1F9F0C2-38F5-4283-9676-499A5C1D9F19}" type="sibTrans" cxnId="{9E9C2C8D-7BD2-4D8F-A542-E8DDF2312EC3}">
      <dgm:prSet/>
      <dgm:spPr/>
      <dgm:t>
        <a:bodyPr/>
        <a:lstStyle/>
        <a:p>
          <a:endParaRPr lang="en-US"/>
        </a:p>
      </dgm:t>
    </dgm:pt>
    <dgm:pt modelId="{54BE0FD7-2278-4DF2-95AB-E3BD47E17FD2}">
      <dgm:prSet phldrT="[Texto]" custT="1"/>
      <dgm:spPr/>
      <dgm:t>
        <a:bodyPr/>
        <a:lstStyle/>
        <a:p>
          <a:r>
            <a:rPr lang="es-EC" sz="1400" dirty="0" smtClean="0"/>
            <a:t>Analizar la Reforma a la Ley de Hidrocarburos </a:t>
          </a:r>
          <a:endParaRPr lang="en-US" sz="1400" dirty="0"/>
        </a:p>
      </dgm:t>
    </dgm:pt>
    <dgm:pt modelId="{77F0C112-6753-4743-B26B-3292B69B560F}" type="parTrans" cxnId="{C92D7FBB-326A-4E32-98BE-2BEC0E51972D}">
      <dgm:prSet/>
      <dgm:spPr/>
      <dgm:t>
        <a:bodyPr/>
        <a:lstStyle/>
        <a:p>
          <a:endParaRPr lang="en-US"/>
        </a:p>
      </dgm:t>
    </dgm:pt>
    <dgm:pt modelId="{40A7E81D-A272-4A17-9EE0-AE90DA25043C}" type="sibTrans" cxnId="{C92D7FBB-326A-4E32-98BE-2BEC0E51972D}">
      <dgm:prSet/>
      <dgm:spPr/>
      <dgm:t>
        <a:bodyPr/>
        <a:lstStyle/>
        <a:p>
          <a:endParaRPr lang="en-US"/>
        </a:p>
      </dgm:t>
    </dgm:pt>
    <dgm:pt modelId="{4A364F4D-1569-42B9-A71D-9C7F4A90A316}">
      <dgm:prSet phldrT="[Texto]" custT="1"/>
      <dgm:spPr/>
      <dgm:t>
        <a:bodyPr/>
        <a:lstStyle/>
        <a:p>
          <a:r>
            <a:rPr lang="es-EC" sz="1400" dirty="0" smtClean="0"/>
            <a:t>Determinar la diferencia, dos modalidades</a:t>
          </a:r>
          <a:endParaRPr lang="en-US" sz="1400" dirty="0"/>
        </a:p>
      </dgm:t>
    </dgm:pt>
    <dgm:pt modelId="{58D064C0-59DA-4283-9D8B-4CC7B20132EE}" type="parTrans" cxnId="{18C95D8C-30E4-427D-BD08-8C1F58748975}">
      <dgm:prSet/>
      <dgm:spPr/>
      <dgm:t>
        <a:bodyPr/>
        <a:lstStyle/>
        <a:p>
          <a:endParaRPr lang="en-US"/>
        </a:p>
      </dgm:t>
    </dgm:pt>
    <dgm:pt modelId="{046D3F36-08B4-4D97-B995-95374C3C679E}" type="sibTrans" cxnId="{18C95D8C-30E4-427D-BD08-8C1F58748975}">
      <dgm:prSet/>
      <dgm:spPr/>
      <dgm:t>
        <a:bodyPr/>
        <a:lstStyle/>
        <a:p>
          <a:endParaRPr lang="en-US"/>
        </a:p>
      </dgm:t>
    </dgm:pt>
    <dgm:pt modelId="{A1329122-7816-4643-BB72-07D18BB5CE76}">
      <dgm:prSet phldrT="[Texto]" custT="1"/>
      <dgm:spPr/>
      <dgm:t>
        <a:bodyPr/>
        <a:lstStyle/>
        <a:p>
          <a:r>
            <a:rPr lang="es-EC" sz="1400" dirty="0" smtClean="0"/>
            <a:t>Recopilar la información técnica y económica </a:t>
          </a:r>
          <a:endParaRPr lang="en-US" sz="1400" dirty="0"/>
        </a:p>
      </dgm:t>
    </dgm:pt>
    <dgm:pt modelId="{C37FF0CB-ACD4-48C6-96C3-B40144FD76C9}" type="parTrans" cxnId="{8C2CF851-DE51-40C7-B65E-D461C037427A}">
      <dgm:prSet/>
      <dgm:spPr/>
      <dgm:t>
        <a:bodyPr/>
        <a:lstStyle/>
        <a:p>
          <a:endParaRPr lang="en-US"/>
        </a:p>
      </dgm:t>
    </dgm:pt>
    <dgm:pt modelId="{3749CD48-D566-40C7-98E5-FC510A0F5E20}" type="sibTrans" cxnId="{8C2CF851-DE51-40C7-B65E-D461C037427A}">
      <dgm:prSet/>
      <dgm:spPr/>
      <dgm:t>
        <a:bodyPr/>
        <a:lstStyle/>
        <a:p>
          <a:endParaRPr lang="en-US"/>
        </a:p>
      </dgm:t>
    </dgm:pt>
    <dgm:pt modelId="{941E5D4C-B0C9-448F-8A7B-1ABA641FA3E4}">
      <dgm:prSet phldrT="[Texto]" custT="1"/>
      <dgm:spPr/>
      <dgm:t>
        <a:bodyPr/>
        <a:lstStyle/>
        <a:p>
          <a:r>
            <a:rPr lang="es-EC" sz="1200" b="1" dirty="0" smtClean="0"/>
            <a:t>Seleccionar la mejor alternativa o modalidad contractual </a:t>
          </a:r>
          <a:endParaRPr lang="en-US" sz="1200" dirty="0"/>
        </a:p>
      </dgm:t>
    </dgm:pt>
    <dgm:pt modelId="{0F3EE823-FADE-4973-B8B0-C43616EEE8D6}" type="parTrans" cxnId="{F7D92F93-8393-44B7-8493-27A1FECF4293}">
      <dgm:prSet/>
      <dgm:spPr/>
      <dgm:t>
        <a:bodyPr/>
        <a:lstStyle/>
        <a:p>
          <a:endParaRPr lang="en-US"/>
        </a:p>
      </dgm:t>
    </dgm:pt>
    <dgm:pt modelId="{014CEBC8-3BD3-4EAA-897F-13BBFD44F4BD}" type="sibTrans" cxnId="{F7D92F93-8393-44B7-8493-27A1FECF4293}">
      <dgm:prSet/>
      <dgm:spPr/>
      <dgm:t>
        <a:bodyPr/>
        <a:lstStyle/>
        <a:p>
          <a:endParaRPr lang="en-US"/>
        </a:p>
      </dgm:t>
    </dgm:pt>
    <dgm:pt modelId="{9D92C564-01F1-4808-A840-1FD337A58560}" type="pres">
      <dgm:prSet presAssocID="{A3B3FF6C-47E4-4CBA-95CF-F1E6EBED499F}" presName="Name0" presStyleCnt="0">
        <dgm:presLayoutVars>
          <dgm:chMax val="1"/>
          <dgm:dir/>
          <dgm:animLvl val="ctr"/>
          <dgm:resizeHandles val="exact"/>
        </dgm:presLayoutVars>
      </dgm:prSet>
      <dgm:spPr/>
      <dgm:t>
        <a:bodyPr/>
        <a:lstStyle/>
        <a:p>
          <a:endParaRPr lang="es-EC"/>
        </a:p>
      </dgm:t>
    </dgm:pt>
    <dgm:pt modelId="{2F19B0D6-29AA-4771-9FE4-3C423787C576}" type="pres">
      <dgm:prSet presAssocID="{235E79B6-487F-4483-88CA-EFE049E88509}" presName="centerShape" presStyleLbl="node0" presStyleIdx="0" presStyleCnt="1" custScaleX="156144"/>
      <dgm:spPr/>
      <dgm:t>
        <a:bodyPr/>
        <a:lstStyle/>
        <a:p>
          <a:endParaRPr lang="en-US"/>
        </a:p>
      </dgm:t>
    </dgm:pt>
    <dgm:pt modelId="{22C8A468-90AE-4884-9FBA-6532F741C5E1}" type="pres">
      <dgm:prSet presAssocID="{54BE0FD7-2278-4DF2-95AB-E3BD47E17FD2}" presName="node" presStyleLbl="node1" presStyleIdx="0" presStyleCnt="4" custScaleX="156144" custRadScaleRad="108681" custRadScaleInc="3687">
        <dgm:presLayoutVars>
          <dgm:bulletEnabled val="1"/>
        </dgm:presLayoutVars>
      </dgm:prSet>
      <dgm:spPr/>
      <dgm:t>
        <a:bodyPr/>
        <a:lstStyle/>
        <a:p>
          <a:endParaRPr lang="en-US"/>
        </a:p>
      </dgm:t>
    </dgm:pt>
    <dgm:pt modelId="{11DBA2F0-984F-4CF7-BF8C-204C596777D0}" type="pres">
      <dgm:prSet presAssocID="{54BE0FD7-2278-4DF2-95AB-E3BD47E17FD2}" presName="dummy" presStyleCnt="0"/>
      <dgm:spPr/>
    </dgm:pt>
    <dgm:pt modelId="{5B97C064-EBBF-475F-B440-AE482A7C7470}" type="pres">
      <dgm:prSet presAssocID="{40A7E81D-A272-4A17-9EE0-AE90DA25043C}" presName="sibTrans" presStyleLbl="sibTrans2D1" presStyleIdx="0" presStyleCnt="4"/>
      <dgm:spPr/>
      <dgm:t>
        <a:bodyPr/>
        <a:lstStyle/>
        <a:p>
          <a:endParaRPr lang="es-EC"/>
        </a:p>
      </dgm:t>
    </dgm:pt>
    <dgm:pt modelId="{92B9F143-58C2-425B-B3ED-7E3756DACFD8}" type="pres">
      <dgm:prSet presAssocID="{4A364F4D-1569-42B9-A71D-9C7F4A90A316}" presName="node" presStyleLbl="node1" presStyleIdx="1" presStyleCnt="4" custScaleX="156144" custRadScaleRad="135771" custRadScaleInc="1570">
        <dgm:presLayoutVars>
          <dgm:bulletEnabled val="1"/>
        </dgm:presLayoutVars>
      </dgm:prSet>
      <dgm:spPr/>
      <dgm:t>
        <a:bodyPr/>
        <a:lstStyle/>
        <a:p>
          <a:endParaRPr lang="en-US"/>
        </a:p>
      </dgm:t>
    </dgm:pt>
    <dgm:pt modelId="{10E1CA07-1226-4F93-AE21-A71CC3111111}" type="pres">
      <dgm:prSet presAssocID="{4A364F4D-1569-42B9-A71D-9C7F4A90A316}" presName="dummy" presStyleCnt="0"/>
      <dgm:spPr/>
    </dgm:pt>
    <dgm:pt modelId="{279766BB-A856-4121-A229-5B6EB22E90C7}" type="pres">
      <dgm:prSet presAssocID="{046D3F36-08B4-4D97-B995-95374C3C679E}" presName="sibTrans" presStyleLbl="sibTrans2D1" presStyleIdx="1" presStyleCnt="4"/>
      <dgm:spPr/>
      <dgm:t>
        <a:bodyPr/>
        <a:lstStyle/>
        <a:p>
          <a:endParaRPr lang="es-EC"/>
        </a:p>
      </dgm:t>
    </dgm:pt>
    <dgm:pt modelId="{4D6F5296-3778-4B61-BD41-E934DCC25FE5}" type="pres">
      <dgm:prSet presAssocID="{A1329122-7816-4643-BB72-07D18BB5CE76}" presName="node" presStyleLbl="node1" presStyleIdx="2" presStyleCnt="4" custScaleX="156144">
        <dgm:presLayoutVars>
          <dgm:bulletEnabled val="1"/>
        </dgm:presLayoutVars>
      </dgm:prSet>
      <dgm:spPr/>
      <dgm:t>
        <a:bodyPr/>
        <a:lstStyle/>
        <a:p>
          <a:endParaRPr lang="en-US"/>
        </a:p>
      </dgm:t>
    </dgm:pt>
    <dgm:pt modelId="{035A79DD-3B78-4729-9DFC-4E1ABFCE7C23}" type="pres">
      <dgm:prSet presAssocID="{A1329122-7816-4643-BB72-07D18BB5CE76}" presName="dummy" presStyleCnt="0"/>
      <dgm:spPr/>
    </dgm:pt>
    <dgm:pt modelId="{E17E6B7B-176F-47DA-8CA3-FFF54515659A}" type="pres">
      <dgm:prSet presAssocID="{3749CD48-D566-40C7-98E5-FC510A0F5E20}" presName="sibTrans" presStyleLbl="sibTrans2D1" presStyleIdx="2" presStyleCnt="4"/>
      <dgm:spPr/>
      <dgm:t>
        <a:bodyPr/>
        <a:lstStyle/>
        <a:p>
          <a:endParaRPr lang="es-EC"/>
        </a:p>
      </dgm:t>
    </dgm:pt>
    <dgm:pt modelId="{20E64981-4312-40B4-9CF9-7A2C9659E7B8}" type="pres">
      <dgm:prSet presAssocID="{941E5D4C-B0C9-448F-8A7B-1ABA641FA3E4}" presName="node" presStyleLbl="node1" presStyleIdx="3" presStyleCnt="4" custScaleX="156144" custRadScaleRad="132150" custRadScaleInc="-8482">
        <dgm:presLayoutVars>
          <dgm:bulletEnabled val="1"/>
        </dgm:presLayoutVars>
      </dgm:prSet>
      <dgm:spPr/>
      <dgm:t>
        <a:bodyPr/>
        <a:lstStyle/>
        <a:p>
          <a:endParaRPr lang="en-US"/>
        </a:p>
      </dgm:t>
    </dgm:pt>
    <dgm:pt modelId="{78F8F6A5-D572-485A-8377-BE165B0EC2A1}" type="pres">
      <dgm:prSet presAssocID="{941E5D4C-B0C9-448F-8A7B-1ABA641FA3E4}" presName="dummy" presStyleCnt="0"/>
      <dgm:spPr/>
    </dgm:pt>
    <dgm:pt modelId="{B525DB89-57CE-491F-9991-B5FC3F2CDBB2}" type="pres">
      <dgm:prSet presAssocID="{014CEBC8-3BD3-4EAA-897F-13BBFD44F4BD}" presName="sibTrans" presStyleLbl="sibTrans2D1" presStyleIdx="3" presStyleCnt="4"/>
      <dgm:spPr/>
      <dgm:t>
        <a:bodyPr/>
        <a:lstStyle/>
        <a:p>
          <a:endParaRPr lang="es-EC"/>
        </a:p>
      </dgm:t>
    </dgm:pt>
  </dgm:ptLst>
  <dgm:cxnLst>
    <dgm:cxn modelId="{B32B6602-3180-4873-B288-CE02F7987592}" type="presOf" srcId="{54BE0FD7-2278-4DF2-95AB-E3BD47E17FD2}" destId="{22C8A468-90AE-4884-9FBA-6532F741C5E1}" srcOrd="0" destOrd="0" presId="urn:microsoft.com/office/officeart/2005/8/layout/radial6"/>
    <dgm:cxn modelId="{301B95E6-F7A6-4080-B5E7-05AA7D1E412E}" type="presOf" srcId="{A1329122-7816-4643-BB72-07D18BB5CE76}" destId="{4D6F5296-3778-4B61-BD41-E934DCC25FE5}" srcOrd="0" destOrd="0" presId="urn:microsoft.com/office/officeart/2005/8/layout/radial6"/>
    <dgm:cxn modelId="{D57608DD-AD90-4F83-8869-75F6F73084FA}" type="presOf" srcId="{4A364F4D-1569-42B9-A71D-9C7F4A90A316}" destId="{92B9F143-58C2-425B-B3ED-7E3756DACFD8}" srcOrd="0" destOrd="0" presId="urn:microsoft.com/office/officeart/2005/8/layout/radial6"/>
    <dgm:cxn modelId="{18C95D8C-30E4-427D-BD08-8C1F58748975}" srcId="{235E79B6-487F-4483-88CA-EFE049E88509}" destId="{4A364F4D-1569-42B9-A71D-9C7F4A90A316}" srcOrd="1" destOrd="0" parTransId="{58D064C0-59DA-4283-9D8B-4CC7B20132EE}" sibTransId="{046D3F36-08B4-4D97-B995-95374C3C679E}"/>
    <dgm:cxn modelId="{57CCF4F7-6D04-45FF-911A-6410C48AFF5C}" type="presOf" srcId="{014CEBC8-3BD3-4EAA-897F-13BBFD44F4BD}" destId="{B525DB89-57CE-491F-9991-B5FC3F2CDBB2}" srcOrd="0" destOrd="0" presId="urn:microsoft.com/office/officeart/2005/8/layout/radial6"/>
    <dgm:cxn modelId="{12C87C74-03B4-4937-84D9-BBFD46CF2095}" type="presOf" srcId="{235E79B6-487F-4483-88CA-EFE049E88509}" destId="{2F19B0D6-29AA-4771-9FE4-3C423787C576}" srcOrd="0" destOrd="0" presId="urn:microsoft.com/office/officeart/2005/8/layout/radial6"/>
    <dgm:cxn modelId="{7C040B93-8983-4CA4-ABA0-57355C6483CF}" type="presOf" srcId="{046D3F36-08B4-4D97-B995-95374C3C679E}" destId="{279766BB-A856-4121-A229-5B6EB22E90C7}" srcOrd="0" destOrd="0" presId="urn:microsoft.com/office/officeart/2005/8/layout/radial6"/>
    <dgm:cxn modelId="{C92D7FBB-326A-4E32-98BE-2BEC0E51972D}" srcId="{235E79B6-487F-4483-88CA-EFE049E88509}" destId="{54BE0FD7-2278-4DF2-95AB-E3BD47E17FD2}" srcOrd="0" destOrd="0" parTransId="{77F0C112-6753-4743-B26B-3292B69B560F}" sibTransId="{40A7E81D-A272-4A17-9EE0-AE90DA25043C}"/>
    <dgm:cxn modelId="{9E9C2C8D-7BD2-4D8F-A542-E8DDF2312EC3}" srcId="{A3B3FF6C-47E4-4CBA-95CF-F1E6EBED499F}" destId="{235E79B6-487F-4483-88CA-EFE049E88509}" srcOrd="0" destOrd="0" parTransId="{C8C9D843-E29D-4B39-84EE-CB1D77724A2A}" sibTransId="{B1F9F0C2-38F5-4283-9676-499A5C1D9F19}"/>
    <dgm:cxn modelId="{8C2CF851-DE51-40C7-B65E-D461C037427A}" srcId="{235E79B6-487F-4483-88CA-EFE049E88509}" destId="{A1329122-7816-4643-BB72-07D18BB5CE76}" srcOrd="2" destOrd="0" parTransId="{C37FF0CB-ACD4-48C6-96C3-B40144FD76C9}" sibTransId="{3749CD48-D566-40C7-98E5-FC510A0F5E20}"/>
    <dgm:cxn modelId="{F7D92F93-8393-44B7-8493-27A1FECF4293}" srcId="{235E79B6-487F-4483-88CA-EFE049E88509}" destId="{941E5D4C-B0C9-448F-8A7B-1ABA641FA3E4}" srcOrd="3" destOrd="0" parTransId="{0F3EE823-FADE-4973-B8B0-C43616EEE8D6}" sibTransId="{014CEBC8-3BD3-4EAA-897F-13BBFD44F4BD}"/>
    <dgm:cxn modelId="{A1D227A0-EB99-443D-8FAE-804F4784ADD4}" type="presOf" srcId="{A3B3FF6C-47E4-4CBA-95CF-F1E6EBED499F}" destId="{9D92C564-01F1-4808-A840-1FD337A58560}" srcOrd="0" destOrd="0" presId="urn:microsoft.com/office/officeart/2005/8/layout/radial6"/>
    <dgm:cxn modelId="{3C240146-F18E-41D6-97F9-7A1834585B87}" type="presOf" srcId="{40A7E81D-A272-4A17-9EE0-AE90DA25043C}" destId="{5B97C064-EBBF-475F-B440-AE482A7C7470}" srcOrd="0" destOrd="0" presId="urn:microsoft.com/office/officeart/2005/8/layout/radial6"/>
    <dgm:cxn modelId="{FADAC8EB-0B73-4766-856F-EC81BA5FF2B6}" type="presOf" srcId="{3749CD48-D566-40C7-98E5-FC510A0F5E20}" destId="{E17E6B7B-176F-47DA-8CA3-FFF54515659A}" srcOrd="0" destOrd="0" presId="urn:microsoft.com/office/officeart/2005/8/layout/radial6"/>
    <dgm:cxn modelId="{F1F14647-75FD-431A-943C-FC5670040D60}" type="presOf" srcId="{941E5D4C-B0C9-448F-8A7B-1ABA641FA3E4}" destId="{20E64981-4312-40B4-9CF9-7A2C9659E7B8}" srcOrd="0" destOrd="0" presId="urn:microsoft.com/office/officeart/2005/8/layout/radial6"/>
    <dgm:cxn modelId="{E2E64189-18C1-4231-90AC-39291B308511}" type="presParOf" srcId="{9D92C564-01F1-4808-A840-1FD337A58560}" destId="{2F19B0D6-29AA-4771-9FE4-3C423787C576}" srcOrd="0" destOrd="0" presId="urn:microsoft.com/office/officeart/2005/8/layout/radial6"/>
    <dgm:cxn modelId="{A09DAF25-8BAD-4008-8DCD-09E7CA4ACA3C}" type="presParOf" srcId="{9D92C564-01F1-4808-A840-1FD337A58560}" destId="{22C8A468-90AE-4884-9FBA-6532F741C5E1}" srcOrd="1" destOrd="0" presId="urn:microsoft.com/office/officeart/2005/8/layout/radial6"/>
    <dgm:cxn modelId="{4DA98CD1-12F9-46D1-9372-5E11523BEFAA}" type="presParOf" srcId="{9D92C564-01F1-4808-A840-1FD337A58560}" destId="{11DBA2F0-984F-4CF7-BF8C-204C596777D0}" srcOrd="2" destOrd="0" presId="urn:microsoft.com/office/officeart/2005/8/layout/radial6"/>
    <dgm:cxn modelId="{2C21D812-3901-44C5-AE7E-694EFE8F686F}" type="presParOf" srcId="{9D92C564-01F1-4808-A840-1FD337A58560}" destId="{5B97C064-EBBF-475F-B440-AE482A7C7470}" srcOrd="3" destOrd="0" presId="urn:microsoft.com/office/officeart/2005/8/layout/radial6"/>
    <dgm:cxn modelId="{7ED58068-2E95-40DC-9889-C6D424B1524F}" type="presParOf" srcId="{9D92C564-01F1-4808-A840-1FD337A58560}" destId="{92B9F143-58C2-425B-B3ED-7E3756DACFD8}" srcOrd="4" destOrd="0" presId="urn:microsoft.com/office/officeart/2005/8/layout/radial6"/>
    <dgm:cxn modelId="{F48CBAF2-237F-476D-A831-A665665433ED}" type="presParOf" srcId="{9D92C564-01F1-4808-A840-1FD337A58560}" destId="{10E1CA07-1226-4F93-AE21-A71CC3111111}" srcOrd="5" destOrd="0" presId="urn:microsoft.com/office/officeart/2005/8/layout/radial6"/>
    <dgm:cxn modelId="{497674F1-AABA-43E3-BF5D-B99BC59B69B7}" type="presParOf" srcId="{9D92C564-01F1-4808-A840-1FD337A58560}" destId="{279766BB-A856-4121-A229-5B6EB22E90C7}" srcOrd="6" destOrd="0" presId="urn:microsoft.com/office/officeart/2005/8/layout/radial6"/>
    <dgm:cxn modelId="{E6CFF468-0FE0-46C2-A943-1B641E96FDE7}" type="presParOf" srcId="{9D92C564-01F1-4808-A840-1FD337A58560}" destId="{4D6F5296-3778-4B61-BD41-E934DCC25FE5}" srcOrd="7" destOrd="0" presId="urn:microsoft.com/office/officeart/2005/8/layout/radial6"/>
    <dgm:cxn modelId="{A0ED972C-A0BF-467A-8AC3-038496940DE6}" type="presParOf" srcId="{9D92C564-01F1-4808-A840-1FD337A58560}" destId="{035A79DD-3B78-4729-9DFC-4E1ABFCE7C23}" srcOrd="8" destOrd="0" presId="urn:microsoft.com/office/officeart/2005/8/layout/radial6"/>
    <dgm:cxn modelId="{23926B56-F9C4-462C-85FF-D6E8EB5E529C}" type="presParOf" srcId="{9D92C564-01F1-4808-A840-1FD337A58560}" destId="{E17E6B7B-176F-47DA-8CA3-FFF54515659A}" srcOrd="9" destOrd="0" presId="urn:microsoft.com/office/officeart/2005/8/layout/radial6"/>
    <dgm:cxn modelId="{43614FFF-7B50-4044-9630-A9C784DB0B04}" type="presParOf" srcId="{9D92C564-01F1-4808-A840-1FD337A58560}" destId="{20E64981-4312-40B4-9CF9-7A2C9659E7B8}" srcOrd="10" destOrd="0" presId="urn:microsoft.com/office/officeart/2005/8/layout/radial6"/>
    <dgm:cxn modelId="{80746D18-C865-40C4-AEB6-CD40A7DA6219}" type="presParOf" srcId="{9D92C564-01F1-4808-A840-1FD337A58560}" destId="{78F8F6A5-D572-485A-8377-BE165B0EC2A1}" srcOrd="11" destOrd="0" presId="urn:microsoft.com/office/officeart/2005/8/layout/radial6"/>
    <dgm:cxn modelId="{63C19584-982A-413E-B1D3-52332AAE4B60}" type="presParOf" srcId="{9D92C564-01F1-4808-A840-1FD337A58560}" destId="{B525DB89-57CE-491F-9991-B5FC3F2CDBB2}"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6ECC47-E571-4F71-82EF-2A23F5D1EA47}" type="doc">
      <dgm:prSet loTypeId="urn:microsoft.com/office/officeart/2009/layout/ReverseList" loCatId="relationship" qsTypeId="urn:microsoft.com/office/officeart/2005/8/quickstyle/3d3" qsCatId="3D" csTypeId="urn:microsoft.com/office/officeart/2005/8/colors/colorful3" csCatId="colorful" phldr="1"/>
      <dgm:spPr/>
      <dgm:t>
        <a:bodyPr/>
        <a:lstStyle/>
        <a:p>
          <a:endParaRPr lang="es-EC"/>
        </a:p>
      </dgm:t>
    </dgm:pt>
    <dgm:pt modelId="{239EF55C-D046-4EBB-89E8-FC2D557D5490}">
      <dgm:prSet phldrT="[Texto]" custT="1"/>
      <dgm:spPr/>
      <dgm:t>
        <a:bodyPr/>
        <a:lstStyle/>
        <a:p>
          <a:pPr algn="ctr"/>
          <a:r>
            <a:rPr lang="es-EC" sz="2000" b="1" dirty="0" smtClean="0"/>
            <a:t>MISIÓN</a:t>
          </a:r>
        </a:p>
        <a:p>
          <a:pPr algn="ctr"/>
          <a:r>
            <a:rPr lang="es-EC" sz="1400" dirty="0" smtClean="0"/>
            <a:t>“Estudiar, cuantificar y evaluar el patrimonio </a:t>
          </a:r>
          <a:r>
            <a:rPr lang="es-EC" sz="1400" dirty="0" err="1" smtClean="0"/>
            <a:t>hidrocarburífero</a:t>
          </a:r>
          <a:r>
            <a:rPr lang="es-EC" sz="1400" dirty="0" smtClean="0"/>
            <a:t>, promocionarlo, captar inversión nacional y/o extranjera; suscribir y administrar, de manera soberana, las áreas y contratos hidrocarburíferos, con apego a la ley y a la ética, que contribuya de manera sostenida con el buen vivir de los ecuatorianos.” </a:t>
          </a:r>
          <a:endParaRPr lang="es-EC" sz="1400" dirty="0"/>
        </a:p>
      </dgm:t>
    </dgm:pt>
    <dgm:pt modelId="{AEC93A6E-05C0-4D65-8A91-BE3316262E32}" type="parTrans" cxnId="{1A8C7579-B7CF-4185-998D-A19002872782}">
      <dgm:prSet/>
      <dgm:spPr/>
      <dgm:t>
        <a:bodyPr/>
        <a:lstStyle/>
        <a:p>
          <a:endParaRPr lang="es-EC"/>
        </a:p>
      </dgm:t>
    </dgm:pt>
    <dgm:pt modelId="{99883A7B-7F95-46BE-83FB-D2A6962BF58A}" type="sibTrans" cxnId="{1A8C7579-B7CF-4185-998D-A19002872782}">
      <dgm:prSet/>
      <dgm:spPr/>
      <dgm:t>
        <a:bodyPr/>
        <a:lstStyle/>
        <a:p>
          <a:endParaRPr lang="es-EC"/>
        </a:p>
      </dgm:t>
    </dgm:pt>
    <dgm:pt modelId="{D898D014-A638-4095-BC86-5B92AC4E675F}">
      <dgm:prSet phldrT="[Texto]" custT="1"/>
      <dgm:spPr/>
      <dgm:t>
        <a:bodyPr/>
        <a:lstStyle/>
        <a:p>
          <a:pPr algn="ctr"/>
          <a:r>
            <a:rPr lang="es-EC" sz="2000" b="1" dirty="0" smtClean="0"/>
            <a:t>VISIÓN</a:t>
          </a:r>
        </a:p>
        <a:p>
          <a:pPr algn="ctr"/>
          <a:r>
            <a:rPr lang="es-EC" sz="1300" dirty="0" smtClean="0"/>
            <a:t>“Ser un referente institucional con altos niveles de transparencia, credibilidad y confiabilidad, con un talento humano probo e idóneo, que sobre la base de un desarrollo tecnológico, le permita ampliar el horizonte </a:t>
          </a:r>
          <a:r>
            <a:rPr lang="es-EC" sz="1300" dirty="0" err="1" smtClean="0"/>
            <a:t>hidrocarburífero</a:t>
          </a:r>
          <a:r>
            <a:rPr lang="es-EC" sz="1300" dirty="0" smtClean="0"/>
            <a:t>, revertir su declinación y contribuir a satisfacer las necesidades energéticas con producción nacional de hidrocarburos.”</a:t>
          </a:r>
          <a:endParaRPr lang="es-EC" sz="1300" dirty="0"/>
        </a:p>
      </dgm:t>
    </dgm:pt>
    <dgm:pt modelId="{CA9C9B9C-8815-47BB-BB60-A14244927B24}" type="parTrans" cxnId="{4C3C3C28-6BE8-4D5E-891F-56A6CE8F50B2}">
      <dgm:prSet/>
      <dgm:spPr/>
      <dgm:t>
        <a:bodyPr/>
        <a:lstStyle/>
        <a:p>
          <a:endParaRPr lang="es-EC"/>
        </a:p>
      </dgm:t>
    </dgm:pt>
    <dgm:pt modelId="{C7A48C52-E7E9-4672-8E61-69C05FA0616E}" type="sibTrans" cxnId="{4C3C3C28-6BE8-4D5E-891F-56A6CE8F50B2}">
      <dgm:prSet/>
      <dgm:spPr/>
      <dgm:t>
        <a:bodyPr/>
        <a:lstStyle/>
        <a:p>
          <a:endParaRPr lang="es-EC"/>
        </a:p>
      </dgm:t>
    </dgm:pt>
    <dgm:pt modelId="{A0128A44-8CD9-4E3C-847B-5ECDE54F17D6}" type="pres">
      <dgm:prSet presAssocID="{EE6ECC47-E571-4F71-82EF-2A23F5D1EA47}" presName="Name0" presStyleCnt="0">
        <dgm:presLayoutVars>
          <dgm:chMax val="2"/>
          <dgm:chPref val="2"/>
          <dgm:animLvl val="lvl"/>
        </dgm:presLayoutVars>
      </dgm:prSet>
      <dgm:spPr/>
      <dgm:t>
        <a:bodyPr/>
        <a:lstStyle/>
        <a:p>
          <a:endParaRPr lang="es-EC"/>
        </a:p>
      </dgm:t>
    </dgm:pt>
    <dgm:pt modelId="{63430BEE-0850-41E3-9A1F-B6ADB594514D}" type="pres">
      <dgm:prSet presAssocID="{EE6ECC47-E571-4F71-82EF-2A23F5D1EA47}" presName="LeftText" presStyleLbl="revTx" presStyleIdx="0" presStyleCnt="0">
        <dgm:presLayoutVars>
          <dgm:bulletEnabled val="1"/>
        </dgm:presLayoutVars>
      </dgm:prSet>
      <dgm:spPr/>
      <dgm:t>
        <a:bodyPr/>
        <a:lstStyle/>
        <a:p>
          <a:endParaRPr lang="es-EC"/>
        </a:p>
      </dgm:t>
    </dgm:pt>
    <dgm:pt modelId="{20281AE0-F44E-4BAE-85FF-34FE29B24913}" type="pres">
      <dgm:prSet presAssocID="{EE6ECC47-E571-4F71-82EF-2A23F5D1EA47}" presName="LeftNode" presStyleLbl="bgImgPlace1" presStyleIdx="0" presStyleCnt="2" custScaleX="158511" custLinFactNeighborX="-31917">
        <dgm:presLayoutVars>
          <dgm:chMax val="2"/>
          <dgm:chPref val="2"/>
        </dgm:presLayoutVars>
      </dgm:prSet>
      <dgm:spPr/>
      <dgm:t>
        <a:bodyPr/>
        <a:lstStyle/>
        <a:p>
          <a:endParaRPr lang="es-EC"/>
        </a:p>
      </dgm:t>
    </dgm:pt>
    <dgm:pt modelId="{777781D9-2346-4C1B-B664-290B8220ADCF}" type="pres">
      <dgm:prSet presAssocID="{EE6ECC47-E571-4F71-82EF-2A23F5D1EA47}" presName="RightText" presStyleLbl="revTx" presStyleIdx="0" presStyleCnt="0">
        <dgm:presLayoutVars>
          <dgm:bulletEnabled val="1"/>
        </dgm:presLayoutVars>
      </dgm:prSet>
      <dgm:spPr/>
      <dgm:t>
        <a:bodyPr/>
        <a:lstStyle/>
        <a:p>
          <a:endParaRPr lang="es-EC"/>
        </a:p>
      </dgm:t>
    </dgm:pt>
    <dgm:pt modelId="{C40CC318-4A63-4445-9472-50B95254149E}" type="pres">
      <dgm:prSet presAssocID="{EE6ECC47-E571-4F71-82EF-2A23F5D1EA47}" presName="RightNode" presStyleLbl="bgImgPlace1" presStyleIdx="1" presStyleCnt="2" custScaleX="158511" custLinFactNeighborX="27329">
        <dgm:presLayoutVars>
          <dgm:chMax val="0"/>
          <dgm:chPref val="0"/>
        </dgm:presLayoutVars>
      </dgm:prSet>
      <dgm:spPr/>
      <dgm:t>
        <a:bodyPr/>
        <a:lstStyle/>
        <a:p>
          <a:endParaRPr lang="es-EC"/>
        </a:p>
      </dgm:t>
    </dgm:pt>
    <dgm:pt modelId="{23BDD1C1-8B17-4C08-A6D0-2829C22E9584}" type="pres">
      <dgm:prSet presAssocID="{EE6ECC47-E571-4F71-82EF-2A23F5D1EA47}" presName="TopArrow" presStyleLbl="node1" presStyleIdx="0" presStyleCnt="2"/>
      <dgm:spPr/>
      <dgm:t>
        <a:bodyPr/>
        <a:lstStyle/>
        <a:p>
          <a:endParaRPr lang="es-EC"/>
        </a:p>
      </dgm:t>
    </dgm:pt>
    <dgm:pt modelId="{4D0A88A4-422E-45D4-B8D4-3172759A3ACC}" type="pres">
      <dgm:prSet presAssocID="{EE6ECC47-E571-4F71-82EF-2A23F5D1EA47}" presName="BottomArrow" presStyleLbl="node1" presStyleIdx="1" presStyleCnt="2"/>
      <dgm:spPr/>
      <dgm:t>
        <a:bodyPr/>
        <a:lstStyle/>
        <a:p>
          <a:endParaRPr lang="es-EC"/>
        </a:p>
      </dgm:t>
    </dgm:pt>
  </dgm:ptLst>
  <dgm:cxnLst>
    <dgm:cxn modelId="{4C3C3C28-6BE8-4D5E-891F-56A6CE8F50B2}" srcId="{EE6ECC47-E571-4F71-82EF-2A23F5D1EA47}" destId="{D898D014-A638-4095-BC86-5B92AC4E675F}" srcOrd="1" destOrd="0" parTransId="{CA9C9B9C-8815-47BB-BB60-A14244927B24}" sibTransId="{C7A48C52-E7E9-4672-8E61-69C05FA0616E}"/>
    <dgm:cxn modelId="{54E70745-A317-4EA4-9FC1-2D9374EABC85}" type="presOf" srcId="{D898D014-A638-4095-BC86-5B92AC4E675F}" destId="{C40CC318-4A63-4445-9472-50B95254149E}" srcOrd="1" destOrd="0" presId="urn:microsoft.com/office/officeart/2009/layout/ReverseList"/>
    <dgm:cxn modelId="{1060435D-C8A1-4EFF-9FFB-854880A707BD}" type="presOf" srcId="{EE6ECC47-E571-4F71-82EF-2A23F5D1EA47}" destId="{A0128A44-8CD9-4E3C-847B-5ECDE54F17D6}" srcOrd="0" destOrd="0" presId="urn:microsoft.com/office/officeart/2009/layout/ReverseList"/>
    <dgm:cxn modelId="{8854AF48-5DAE-46F4-BF3D-0B8B8024A1F6}" type="presOf" srcId="{D898D014-A638-4095-BC86-5B92AC4E675F}" destId="{777781D9-2346-4C1B-B664-290B8220ADCF}" srcOrd="0" destOrd="0" presId="urn:microsoft.com/office/officeart/2009/layout/ReverseList"/>
    <dgm:cxn modelId="{9192962E-0C18-4E11-A03E-859A4D3C60B1}" type="presOf" srcId="{239EF55C-D046-4EBB-89E8-FC2D557D5490}" destId="{63430BEE-0850-41E3-9A1F-B6ADB594514D}" srcOrd="0" destOrd="0" presId="urn:microsoft.com/office/officeart/2009/layout/ReverseList"/>
    <dgm:cxn modelId="{1A8C7579-B7CF-4185-998D-A19002872782}" srcId="{EE6ECC47-E571-4F71-82EF-2A23F5D1EA47}" destId="{239EF55C-D046-4EBB-89E8-FC2D557D5490}" srcOrd="0" destOrd="0" parTransId="{AEC93A6E-05C0-4D65-8A91-BE3316262E32}" sibTransId="{99883A7B-7F95-46BE-83FB-D2A6962BF58A}"/>
    <dgm:cxn modelId="{5275D7F9-4B66-4DD9-9D63-85C2E8936D33}" type="presOf" srcId="{239EF55C-D046-4EBB-89E8-FC2D557D5490}" destId="{20281AE0-F44E-4BAE-85FF-34FE29B24913}" srcOrd="1" destOrd="0" presId="urn:microsoft.com/office/officeart/2009/layout/ReverseList"/>
    <dgm:cxn modelId="{7C6D1F15-A338-430D-817F-7DE4B752C69F}" type="presParOf" srcId="{A0128A44-8CD9-4E3C-847B-5ECDE54F17D6}" destId="{63430BEE-0850-41E3-9A1F-B6ADB594514D}" srcOrd="0" destOrd="0" presId="urn:microsoft.com/office/officeart/2009/layout/ReverseList"/>
    <dgm:cxn modelId="{322E58AA-760C-4A3D-9ACB-E99EF59F6E46}" type="presParOf" srcId="{A0128A44-8CD9-4E3C-847B-5ECDE54F17D6}" destId="{20281AE0-F44E-4BAE-85FF-34FE29B24913}" srcOrd="1" destOrd="0" presId="urn:microsoft.com/office/officeart/2009/layout/ReverseList"/>
    <dgm:cxn modelId="{B6771E72-97B0-4E4C-A756-5183351F9238}" type="presParOf" srcId="{A0128A44-8CD9-4E3C-847B-5ECDE54F17D6}" destId="{777781D9-2346-4C1B-B664-290B8220ADCF}" srcOrd="2" destOrd="0" presId="urn:microsoft.com/office/officeart/2009/layout/ReverseList"/>
    <dgm:cxn modelId="{65CE1CFC-2456-48CC-985C-49632C266299}" type="presParOf" srcId="{A0128A44-8CD9-4E3C-847B-5ECDE54F17D6}" destId="{C40CC318-4A63-4445-9472-50B95254149E}" srcOrd="3" destOrd="0" presId="urn:microsoft.com/office/officeart/2009/layout/ReverseList"/>
    <dgm:cxn modelId="{2B3F8505-C76F-48EC-94DE-A5D7C2536B5A}" type="presParOf" srcId="{A0128A44-8CD9-4E3C-847B-5ECDE54F17D6}" destId="{23BDD1C1-8B17-4C08-A6D0-2829C22E9584}" srcOrd="4" destOrd="0" presId="urn:microsoft.com/office/officeart/2009/layout/ReverseList"/>
    <dgm:cxn modelId="{231453AD-B10F-455E-B13F-73C6F21CA660}" type="presParOf" srcId="{A0128A44-8CD9-4E3C-847B-5ECDE54F17D6}" destId="{4D0A88A4-422E-45D4-B8D4-3172759A3ACC}"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E89B2C-4BC7-4A4E-BB8C-FED9203AC238}"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es-EC"/>
        </a:p>
      </dgm:t>
    </dgm:pt>
    <dgm:pt modelId="{ADADE1C9-D966-4E4A-9ECC-1027BAA89E8C}">
      <dgm:prSet phldrT="[Texto]"/>
      <dgm:spPr/>
      <dgm:t>
        <a:bodyPr/>
        <a:lstStyle/>
        <a:p>
          <a:r>
            <a:rPr lang="es-EC" b="1" i="1" dirty="0" smtClean="0">
              <a:solidFill>
                <a:schemeClr val="accent3">
                  <a:lumMod val="60000"/>
                  <a:lumOff val="40000"/>
                </a:schemeClr>
              </a:solidFill>
            </a:rPr>
            <a:t>MARCO LEGAL</a:t>
          </a:r>
          <a:endParaRPr lang="es-EC" b="1" i="1" dirty="0">
            <a:solidFill>
              <a:schemeClr val="accent3">
                <a:lumMod val="60000"/>
                <a:lumOff val="40000"/>
              </a:schemeClr>
            </a:solidFill>
          </a:endParaRPr>
        </a:p>
      </dgm:t>
    </dgm:pt>
    <dgm:pt modelId="{A277DE61-8F16-4BA6-8829-66AA2BE2E20F}" type="parTrans" cxnId="{640E30F1-DA3B-4DF0-B66B-3B34FD4168E7}">
      <dgm:prSet/>
      <dgm:spPr/>
      <dgm:t>
        <a:bodyPr/>
        <a:lstStyle/>
        <a:p>
          <a:endParaRPr lang="es-EC"/>
        </a:p>
      </dgm:t>
    </dgm:pt>
    <dgm:pt modelId="{8498D59C-96CD-48F0-89BA-448DCC640FDA}" type="sibTrans" cxnId="{640E30F1-DA3B-4DF0-B66B-3B34FD4168E7}">
      <dgm:prSet/>
      <dgm:spPr/>
      <dgm:t>
        <a:bodyPr/>
        <a:lstStyle/>
        <a:p>
          <a:endParaRPr lang="es-EC"/>
        </a:p>
      </dgm:t>
    </dgm:pt>
    <dgm:pt modelId="{5409CEA3-3E2F-4B20-ACA6-563C9CF06398}">
      <dgm:prSet phldrT="[Texto]"/>
      <dgm:spPr/>
      <dgm:t>
        <a:bodyPr/>
        <a:lstStyle/>
        <a:p>
          <a:r>
            <a:rPr lang="es-EC" dirty="0" smtClean="0"/>
            <a:t>Constitución de la República.</a:t>
          </a:r>
        </a:p>
        <a:p>
          <a:endParaRPr lang="es-EC" dirty="0" smtClean="0"/>
        </a:p>
        <a:p>
          <a:r>
            <a:rPr lang="es-EC" dirty="0" smtClean="0"/>
            <a:t>Ley Reformatoria a la Ley de Hidrocarburos.</a:t>
          </a:r>
        </a:p>
        <a:p>
          <a:endParaRPr lang="es-EC" dirty="0" smtClean="0"/>
        </a:p>
        <a:p>
          <a:r>
            <a:rPr lang="es-EC" dirty="0" smtClean="0"/>
            <a:t>Contrato de Participación y Prestación de Servicios.</a:t>
          </a:r>
          <a:endParaRPr lang="es-EC" dirty="0"/>
        </a:p>
      </dgm:t>
    </dgm:pt>
    <dgm:pt modelId="{DFCB3364-3707-44C3-9119-91B95B4079D5}" type="parTrans" cxnId="{C2D12D74-C754-44CB-BBBD-6947CAC5DA06}">
      <dgm:prSet/>
      <dgm:spPr/>
      <dgm:t>
        <a:bodyPr/>
        <a:lstStyle/>
        <a:p>
          <a:endParaRPr lang="es-EC"/>
        </a:p>
      </dgm:t>
    </dgm:pt>
    <dgm:pt modelId="{8BCC2D13-AA9D-4745-9F42-F4DC84E71E2D}" type="sibTrans" cxnId="{C2D12D74-C754-44CB-BBBD-6947CAC5DA06}">
      <dgm:prSet/>
      <dgm:spPr/>
      <dgm:t>
        <a:bodyPr/>
        <a:lstStyle/>
        <a:p>
          <a:endParaRPr lang="es-EC"/>
        </a:p>
      </dgm:t>
    </dgm:pt>
    <dgm:pt modelId="{C4FCAA84-DE94-465E-9462-F4C50130066B}">
      <dgm:prSet phldrT="[Texto]"/>
      <dgm:spPr/>
      <dgm:t>
        <a:bodyPr/>
        <a:lstStyle/>
        <a:p>
          <a:r>
            <a:rPr lang="es-EC" b="1" i="1" dirty="0" smtClean="0">
              <a:solidFill>
                <a:schemeClr val="bg2">
                  <a:lumMod val="75000"/>
                </a:schemeClr>
              </a:solidFill>
            </a:rPr>
            <a:t>MARCO TEÓRICO</a:t>
          </a:r>
          <a:endParaRPr lang="es-EC" b="1" i="1" dirty="0">
            <a:solidFill>
              <a:schemeClr val="bg2">
                <a:lumMod val="75000"/>
              </a:schemeClr>
            </a:solidFill>
          </a:endParaRPr>
        </a:p>
      </dgm:t>
    </dgm:pt>
    <dgm:pt modelId="{C8BAA56F-F321-453C-8F4F-B8168C57DD7D}" type="parTrans" cxnId="{956BBFD1-1E29-43EA-B96A-0F7C0A30F627}">
      <dgm:prSet/>
      <dgm:spPr/>
      <dgm:t>
        <a:bodyPr/>
        <a:lstStyle/>
        <a:p>
          <a:endParaRPr lang="es-EC"/>
        </a:p>
      </dgm:t>
    </dgm:pt>
    <dgm:pt modelId="{F1C82C61-52D9-4105-9842-7FFD67F276D0}" type="sibTrans" cxnId="{956BBFD1-1E29-43EA-B96A-0F7C0A30F627}">
      <dgm:prSet/>
      <dgm:spPr/>
      <dgm:t>
        <a:bodyPr/>
        <a:lstStyle/>
        <a:p>
          <a:endParaRPr lang="es-EC"/>
        </a:p>
      </dgm:t>
    </dgm:pt>
    <dgm:pt modelId="{44212F85-DE2D-4DE5-BE69-C185EBC29507}">
      <dgm:prSet phldrT="[Texto]" custT="1"/>
      <dgm:spPr/>
      <dgm:t>
        <a:bodyPr/>
        <a:lstStyle/>
        <a:p>
          <a:r>
            <a:rPr lang="es-EC" sz="2800" dirty="0" smtClean="0"/>
            <a:t>“El liderazgo de la Gestión Petrolera regresa al Estado”</a:t>
          </a:r>
          <a:endParaRPr lang="es-EC" sz="2800" dirty="0"/>
        </a:p>
      </dgm:t>
    </dgm:pt>
    <dgm:pt modelId="{257ADF89-A52A-48D2-B098-3321087899E5}" type="parTrans" cxnId="{77E6B785-EAEE-43F7-AB65-5487103BDFC8}">
      <dgm:prSet/>
      <dgm:spPr/>
      <dgm:t>
        <a:bodyPr/>
        <a:lstStyle/>
        <a:p>
          <a:endParaRPr lang="es-EC"/>
        </a:p>
      </dgm:t>
    </dgm:pt>
    <dgm:pt modelId="{C6F59B4C-CC03-4FAA-BE9C-971EC60B533A}" type="sibTrans" cxnId="{77E6B785-EAEE-43F7-AB65-5487103BDFC8}">
      <dgm:prSet/>
      <dgm:spPr/>
      <dgm:t>
        <a:bodyPr/>
        <a:lstStyle/>
        <a:p>
          <a:endParaRPr lang="es-EC"/>
        </a:p>
      </dgm:t>
    </dgm:pt>
    <dgm:pt modelId="{BE0F0EAC-F902-4BB7-8868-0B50629D024C}">
      <dgm:prSet phldrT="[Texto]"/>
      <dgm:spPr/>
      <dgm:t>
        <a:bodyPr/>
        <a:lstStyle/>
        <a:p>
          <a:r>
            <a:rPr lang="es-EC" b="1" i="1" dirty="0" smtClean="0">
              <a:solidFill>
                <a:schemeClr val="accent2">
                  <a:lumMod val="75000"/>
                </a:schemeClr>
              </a:solidFill>
            </a:rPr>
            <a:t>MARCO CONCEPTUAL</a:t>
          </a:r>
          <a:endParaRPr lang="es-EC" b="1" i="1" dirty="0">
            <a:solidFill>
              <a:schemeClr val="accent2">
                <a:lumMod val="75000"/>
              </a:schemeClr>
            </a:solidFill>
          </a:endParaRPr>
        </a:p>
      </dgm:t>
    </dgm:pt>
    <dgm:pt modelId="{5B682B22-DAA1-4947-A134-394F9C1BFEC6}" type="parTrans" cxnId="{490D3F3C-C978-4675-A162-A99428DBC6D0}">
      <dgm:prSet/>
      <dgm:spPr/>
      <dgm:t>
        <a:bodyPr/>
        <a:lstStyle/>
        <a:p>
          <a:endParaRPr lang="es-EC"/>
        </a:p>
      </dgm:t>
    </dgm:pt>
    <dgm:pt modelId="{897BF6F6-F4C8-4C6E-A1A4-4B64590F1E45}" type="sibTrans" cxnId="{490D3F3C-C978-4675-A162-A99428DBC6D0}">
      <dgm:prSet/>
      <dgm:spPr/>
      <dgm:t>
        <a:bodyPr/>
        <a:lstStyle/>
        <a:p>
          <a:endParaRPr lang="es-EC"/>
        </a:p>
      </dgm:t>
    </dgm:pt>
    <dgm:pt modelId="{423A39FD-9B67-43C0-83C8-0FDA29F063AF}">
      <dgm:prSet phldrT="[Texto]" custT="1"/>
      <dgm:spPr/>
      <dgm:t>
        <a:bodyPr/>
        <a:lstStyle/>
        <a:p>
          <a:r>
            <a:rPr lang="es-EC" sz="2300" dirty="0" smtClean="0"/>
            <a:t>Definiciones generales estipuladas en el Contrato Modificatorio a Contrato de Prestación de Servicios.</a:t>
          </a:r>
          <a:endParaRPr lang="es-EC" sz="2300" dirty="0"/>
        </a:p>
      </dgm:t>
    </dgm:pt>
    <dgm:pt modelId="{FA05662A-F707-4D7C-B8C4-FE9DA0F07E2F}" type="parTrans" cxnId="{E52EC031-D477-40BD-836B-C568316EB58E}">
      <dgm:prSet/>
      <dgm:spPr/>
      <dgm:t>
        <a:bodyPr/>
        <a:lstStyle/>
        <a:p>
          <a:endParaRPr lang="es-EC"/>
        </a:p>
      </dgm:t>
    </dgm:pt>
    <dgm:pt modelId="{D56205B4-A70F-417E-8C60-919E5EA770DA}" type="sibTrans" cxnId="{E52EC031-D477-40BD-836B-C568316EB58E}">
      <dgm:prSet/>
      <dgm:spPr/>
      <dgm:t>
        <a:bodyPr/>
        <a:lstStyle/>
        <a:p>
          <a:endParaRPr lang="es-EC"/>
        </a:p>
      </dgm:t>
    </dgm:pt>
    <dgm:pt modelId="{74F9C3DB-935D-45CE-A13F-6D5B342181FA}" type="pres">
      <dgm:prSet presAssocID="{18E89B2C-4BC7-4A4E-BB8C-FED9203AC238}" presName="Name0" presStyleCnt="0">
        <dgm:presLayoutVars>
          <dgm:dir/>
          <dgm:animLvl val="lvl"/>
          <dgm:resizeHandles val="exact"/>
        </dgm:presLayoutVars>
      </dgm:prSet>
      <dgm:spPr/>
      <dgm:t>
        <a:bodyPr/>
        <a:lstStyle/>
        <a:p>
          <a:endParaRPr lang="es-EC"/>
        </a:p>
      </dgm:t>
    </dgm:pt>
    <dgm:pt modelId="{90794D87-7DB3-4ACE-8216-B472B5A52D87}" type="pres">
      <dgm:prSet presAssocID="{ADADE1C9-D966-4E4A-9ECC-1027BAA89E8C}" presName="compositeNode" presStyleCnt="0">
        <dgm:presLayoutVars>
          <dgm:bulletEnabled val="1"/>
        </dgm:presLayoutVars>
      </dgm:prSet>
      <dgm:spPr/>
    </dgm:pt>
    <dgm:pt modelId="{1CF0C741-F584-4A84-80AC-3B4254B1F6BB}" type="pres">
      <dgm:prSet presAssocID="{ADADE1C9-D966-4E4A-9ECC-1027BAA89E8C}" presName="bgRect" presStyleLbl="node1" presStyleIdx="0" presStyleCnt="3" custScaleY="132505"/>
      <dgm:spPr/>
      <dgm:t>
        <a:bodyPr/>
        <a:lstStyle/>
        <a:p>
          <a:endParaRPr lang="es-EC"/>
        </a:p>
      </dgm:t>
    </dgm:pt>
    <dgm:pt modelId="{66E589AE-46C5-4E18-BF48-CC553CA51541}" type="pres">
      <dgm:prSet presAssocID="{ADADE1C9-D966-4E4A-9ECC-1027BAA89E8C}" presName="parentNode" presStyleLbl="node1" presStyleIdx="0" presStyleCnt="3">
        <dgm:presLayoutVars>
          <dgm:chMax val="0"/>
          <dgm:bulletEnabled val="1"/>
        </dgm:presLayoutVars>
      </dgm:prSet>
      <dgm:spPr/>
      <dgm:t>
        <a:bodyPr/>
        <a:lstStyle/>
        <a:p>
          <a:endParaRPr lang="es-EC"/>
        </a:p>
      </dgm:t>
    </dgm:pt>
    <dgm:pt modelId="{F26F5D7C-AA96-4E26-95DC-7A90B7967D5E}" type="pres">
      <dgm:prSet presAssocID="{ADADE1C9-D966-4E4A-9ECC-1027BAA89E8C}" presName="childNode" presStyleLbl="node1" presStyleIdx="0" presStyleCnt="3">
        <dgm:presLayoutVars>
          <dgm:bulletEnabled val="1"/>
        </dgm:presLayoutVars>
      </dgm:prSet>
      <dgm:spPr/>
      <dgm:t>
        <a:bodyPr/>
        <a:lstStyle/>
        <a:p>
          <a:endParaRPr lang="es-EC"/>
        </a:p>
      </dgm:t>
    </dgm:pt>
    <dgm:pt modelId="{E56C3424-38A1-43B7-873E-EAD4C1CA9A0B}" type="pres">
      <dgm:prSet presAssocID="{8498D59C-96CD-48F0-89BA-448DCC640FDA}" presName="hSp" presStyleCnt="0"/>
      <dgm:spPr/>
    </dgm:pt>
    <dgm:pt modelId="{DFFCF0E4-1B25-4090-8BBE-0184ECA2E5B1}" type="pres">
      <dgm:prSet presAssocID="{8498D59C-96CD-48F0-89BA-448DCC640FDA}" presName="vProcSp" presStyleCnt="0"/>
      <dgm:spPr/>
    </dgm:pt>
    <dgm:pt modelId="{2982C232-F101-4B11-9CE0-A4BE18209EAE}" type="pres">
      <dgm:prSet presAssocID="{8498D59C-96CD-48F0-89BA-448DCC640FDA}" presName="vSp1" presStyleCnt="0"/>
      <dgm:spPr/>
    </dgm:pt>
    <dgm:pt modelId="{B2255580-D52E-4D03-8A75-DB7F5E746EAC}" type="pres">
      <dgm:prSet presAssocID="{8498D59C-96CD-48F0-89BA-448DCC640FDA}" presName="simulatedConn" presStyleLbl="solidFgAcc1" presStyleIdx="0" presStyleCnt="2" custLinFactY="100000" custLinFactNeighborY="195462"/>
      <dgm:spPr/>
    </dgm:pt>
    <dgm:pt modelId="{54FE3B2D-DACE-4849-A70D-9634C94EEFE6}" type="pres">
      <dgm:prSet presAssocID="{8498D59C-96CD-48F0-89BA-448DCC640FDA}" presName="vSp2" presStyleCnt="0"/>
      <dgm:spPr/>
    </dgm:pt>
    <dgm:pt modelId="{13ADDF32-C55B-402E-B710-9A95A8FBEF39}" type="pres">
      <dgm:prSet presAssocID="{8498D59C-96CD-48F0-89BA-448DCC640FDA}" presName="sibTrans" presStyleCnt="0"/>
      <dgm:spPr/>
    </dgm:pt>
    <dgm:pt modelId="{4808C697-CB1A-407E-AAA2-A4B4222C3FEF}" type="pres">
      <dgm:prSet presAssocID="{C4FCAA84-DE94-465E-9462-F4C50130066B}" presName="compositeNode" presStyleCnt="0">
        <dgm:presLayoutVars>
          <dgm:bulletEnabled val="1"/>
        </dgm:presLayoutVars>
      </dgm:prSet>
      <dgm:spPr/>
    </dgm:pt>
    <dgm:pt modelId="{38EEE92D-F7A8-41BE-B23B-49D7111241F6}" type="pres">
      <dgm:prSet presAssocID="{C4FCAA84-DE94-465E-9462-F4C50130066B}" presName="bgRect" presStyleLbl="node1" presStyleIdx="1" presStyleCnt="3" custScaleY="132505" custLinFactNeighborX="-653"/>
      <dgm:spPr/>
      <dgm:t>
        <a:bodyPr/>
        <a:lstStyle/>
        <a:p>
          <a:endParaRPr lang="es-EC"/>
        </a:p>
      </dgm:t>
    </dgm:pt>
    <dgm:pt modelId="{9B54E0C0-7F88-49FD-8CE7-FF35A31FB524}" type="pres">
      <dgm:prSet presAssocID="{C4FCAA84-DE94-465E-9462-F4C50130066B}" presName="parentNode" presStyleLbl="node1" presStyleIdx="1" presStyleCnt="3">
        <dgm:presLayoutVars>
          <dgm:chMax val="0"/>
          <dgm:bulletEnabled val="1"/>
        </dgm:presLayoutVars>
      </dgm:prSet>
      <dgm:spPr/>
      <dgm:t>
        <a:bodyPr/>
        <a:lstStyle/>
        <a:p>
          <a:endParaRPr lang="es-EC"/>
        </a:p>
      </dgm:t>
    </dgm:pt>
    <dgm:pt modelId="{14D2AD32-B59E-473A-AD67-47E2579B62B7}" type="pres">
      <dgm:prSet presAssocID="{C4FCAA84-DE94-465E-9462-F4C50130066B}" presName="childNode" presStyleLbl="node1" presStyleIdx="1" presStyleCnt="3">
        <dgm:presLayoutVars>
          <dgm:bulletEnabled val="1"/>
        </dgm:presLayoutVars>
      </dgm:prSet>
      <dgm:spPr/>
      <dgm:t>
        <a:bodyPr/>
        <a:lstStyle/>
        <a:p>
          <a:endParaRPr lang="es-EC"/>
        </a:p>
      </dgm:t>
    </dgm:pt>
    <dgm:pt modelId="{E2801DC8-3C9B-4114-859C-225C2D98DEF2}" type="pres">
      <dgm:prSet presAssocID="{F1C82C61-52D9-4105-9842-7FFD67F276D0}" presName="hSp" presStyleCnt="0"/>
      <dgm:spPr/>
    </dgm:pt>
    <dgm:pt modelId="{C086A5A2-FD07-4BE0-A244-FCF57E252E2F}" type="pres">
      <dgm:prSet presAssocID="{F1C82C61-52D9-4105-9842-7FFD67F276D0}" presName="vProcSp" presStyleCnt="0"/>
      <dgm:spPr/>
    </dgm:pt>
    <dgm:pt modelId="{ED1890A8-17C7-4111-88E1-475D22D6BF67}" type="pres">
      <dgm:prSet presAssocID="{F1C82C61-52D9-4105-9842-7FFD67F276D0}" presName="vSp1" presStyleCnt="0"/>
      <dgm:spPr/>
    </dgm:pt>
    <dgm:pt modelId="{0614C5BD-62D4-4858-AE72-E9D9647F42F3}" type="pres">
      <dgm:prSet presAssocID="{F1C82C61-52D9-4105-9842-7FFD67F276D0}" presName="simulatedConn" presStyleLbl="solidFgAcc1" presStyleIdx="1" presStyleCnt="2" custLinFactY="100000" custLinFactNeighborY="195462"/>
      <dgm:spPr/>
    </dgm:pt>
    <dgm:pt modelId="{F7D5C3A6-6435-4CAB-A067-885B58D13893}" type="pres">
      <dgm:prSet presAssocID="{F1C82C61-52D9-4105-9842-7FFD67F276D0}" presName="vSp2" presStyleCnt="0"/>
      <dgm:spPr/>
    </dgm:pt>
    <dgm:pt modelId="{764F2603-9C7B-4D2B-84EA-3AE130B0B81A}" type="pres">
      <dgm:prSet presAssocID="{F1C82C61-52D9-4105-9842-7FFD67F276D0}" presName="sibTrans" presStyleCnt="0"/>
      <dgm:spPr/>
    </dgm:pt>
    <dgm:pt modelId="{01E4312C-DE5F-4A4C-8FAC-0A5F88D7D434}" type="pres">
      <dgm:prSet presAssocID="{BE0F0EAC-F902-4BB7-8868-0B50629D024C}" presName="compositeNode" presStyleCnt="0">
        <dgm:presLayoutVars>
          <dgm:bulletEnabled val="1"/>
        </dgm:presLayoutVars>
      </dgm:prSet>
      <dgm:spPr/>
    </dgm:pt>
    <dgm:pt modelId="{57926706-B7B5-4464-B154-D18F1FFDEC40}" type="pres">
      <dgm:prSet presAssocID="{BE0F0EAC-F902-4BB7-8868-0B50629D024C}" presName="bgRect" presStyleLbl="node1" presStyleIdx="2" presStyleCnt="3" custScaleY="132505"/>
      <dgm:spPr/>
      <dgm:t>
        <a:bodyPr/>
        <a:lstStyle/>
        <a:p>
          <a:endParaRPr lang="es-EC"/>
        </a:p>
      </dgm:t>
    </dgm:pt>
    <dgm:pt modelId="{A0FB2364-9FE9-4537-AF8B-E6DA48AA62CB}" type="pres">
      <dgm:prSet presAssocID="{BE0F0EAC-F902-4BB7-8868-0B50629D024C}" presName="parentNode" presStyleLbl="node1" presStyleIdx="2" presStyleCnt="3">
        <dgm:presLayoutVars>
          <dgm:chMax val="0"/>
          <dgm:bulletEnabled val="1"/>
        </dgm:presLayoutVars>
      </dgm:prSet>
      <dgm:spPr/>
      <dgm:t>
        <a:bodyPr/>
        <a:lstStyle/>
        <a:p>
          <a:endParaRPr lang="es-EC"/>
        </a:p>
      </dgm:t>
    </dgm:pt>
    <dgm:pt modelId="{7BE2D4AB-EFBE-45EE-8FD2-059C443A7DEF}" type="pres">
      <dgm:prSet presAssocID="{BE0F0EAC-F902-4BB7-8868-0B50629D024C}" presName="childNode" presStyleLbl="node1" presStyleIdx="2" presStyleCnt="3">
        <dgm:presLayoutVars>
          <dgm:bulletEnabled val="1"/>
        </dgm:presLayoutVars>
      </dgm:prSet>
      <dgm:spPr/>
      <dgm:t>
        <a:bodyPr/>
        <a:lstStyle/>
        <a:p>
          <a:endParaRPr lang="es-EC"/>
        </a:p>
      </dgm:t>
    </dgm:pt>
  </dgm:ptLst>
  <dgm:cxnLst>
    <dgm:cxn modelId="{D4294D34-7835-4ED1-A5B3-A6BF92D4875D}" type="presOf" srcId="{423A39FD-9B67-43C0-83C8-0FDA29F063AF}" destId="{7BE2D4AB-EFBE-45EE-8FD2-059C443A7DEF}" srcOrd="0" destOrd="0" presId="urn:microsoft.com/office/officeart/2005/8/layout/hProcess7"/>
    <dgm:cxn modelId="{640E30F1-DA3B-4DF0-B66B-3B34FD4168E7}" srcId="{18E89B2C-4BC7-4A4E-BB8C-FED9203AC238}" destId="{ADADE1C9-D966-4E4A-9ECC-1027BAA89E8C}" srcOrd="0" destOrd="0" parTransId="{A277DE61-8F16-4BA6-8829-66AA2BE2E20F}" sibTransId="{8498D59C-96CD-48F0-89BA-448DCC640FDA}"/>
    <dgm:cxn modelId="{5BB40698-F617-4AB1-BB4A-7F0A12D339B7}" type="presOf" srcId="{ADADE1C9-D966-4E4A-9ECC-1027BAA89E8C}" destId="{66E589AE-46C5-4E18-BF48-CC553CA51541}" srcOrd="1" destOrd="0" presId="urn:microsoft.com/office/officeart/2005/8/layout/hProcess7"/>
    <dgm:cxn modelId="{490D3F3C-C978-4675-A162-A99428DBC6D0}" srcId="{18E89B2C-4BC7-4A4E-BB8C-FED9203AC238}" destId="{BE0F0EAC-F902-4BB7-8868-0B50629D024C}" srcOrd="2" destOrd="0" parTransId="{5B682B22-DAA1-4947-A134-394F9C1BFEC6}" sibTransId="{897BF6F6-F4C8-4C6E-A1A4-4B64590F1E45}"/>
    <dgm:cxn modelId="{956BBFD1-1E29-43EA-B96A-0F7C0A30F627}" srcId="{18E89B2C-4BC7-4A4E-BB8C-FED9203AC238}" destId="{C4FCAA84-DE94-465E-9462-F4C50130066B}" srcOrd="1" destOrd="0" parTransId="{C8BAA56F-F321-453C-8F4F-B8168C57DD7D}" sibTransId="{F1C82C61-52D9-4105-9842-7FFD67F276D0}"/>
    <dgm:cxn modelId="{20CA3858-84CD-4C9B-9A35-CB6DCFFFEF34}" type="presOf" srcId="{BE0F0EAC-F902-4BB7-8868-0B50629D024C}" destId="{57926706-B7B5-4464-B154-D18F1FFDEC40}" srcOrd="0" destOrd="0" presId="urn:microsoft.com/office/officeart/2005/8/layout/hProcess7"/>
    <dgm:cxn modelId="{487125A8-5810-4550-9334-AF0DAA8635EC}" type="presOf" srcId="{18E89B2C-4BC7-4A4E-BB8C-FED9203AC238}" destId="{74F9C3DB-935D-45CE-A13F-6D5B342181FA}" srcOrd="0" destOrd="0" presId="urn:microsoft.com/office/officeart/2005/8/layout/hProcess7"/>
    <dgm:cxn modelId="{F8DF6E51-D18E-4F93-AACB-E9CD5F99517C}" type="presOf" srcId="{5409CEA3-3E2F-4B20-ACA6-563C9CF06398}" destId="{F26F5D7C-AA96-4E26-95DC-7A90B7967D5E}" srcOrd="0" destOrd="0" presId="urn:microsoft.com/office/officeart/2005/8/layout/hProcess7"/>
    <dgm:cxn modelId="{101508CF-4D3E-43F3-85F7-183DE19EFED3}" type="presOf" srcId="{ADADE1C9-D966-4E4A-9ECC-1027BAA89E8C}" destId="{1CF0C741-F584-4A84-80AC-3B4254B1F6BB}" srcOrd="0" destOrd="0" presId="urn:microsoft.com/office/officeart/2005/8/layout/hProcess7"/>
    <dgm:cxn modelId="{9C419796-DF71-4F71-B15A-AE82169D4F48}" type="presOf" srcId="{BE0F0EAC-F902-4BB7-8868-0B50629D024C}" destId="{A0FB2364-9FE9-4537-AF8B-E6DA48AA62CB}" srcOrd="1" destOrd="0" presId="urn:microsoft.com/office/officeart/2005/8/layout/hProcess7"/>
    <dgm:cxn modelId="{31F2FFD5-8B96-49B6-8FEE-409F7247E7E0}" type="presOf" srcId="{44212F85-DE2D-4DE5-BE69-C185EBC29507}" destId="{14D2AD32-B59E-473A-AD67-47E2579B62B7}" srcOrd="0" destOrd="0" presId="urn:microsoft.com/office/officeart/2005/8/layout/hProcess7"/>
    <dgm:cxn modelId="{FA6D2955-1836-476A-92C3-3ECEF2530DFD}" type="presOf" srcId="{C4FCAA84-DE94-465E-9462-F4C50130066B}" destId="{38EEE92D-F7A8-41BE-B23B-49D7111241F6}" srcOrd="0" destOrd="0" presId="urn:microsoft.com/office/officeart/2005/8/layout/hProcess7"/>
    <dgm:cxn modelId="{77E6B785-EAEE-43F7-AB65-5487103BDFC8}" srcId="{C4FCAA84-DE94-465E-9462-F4C50130066B}" destId="{44212F85-DE2D-4DE5-BE69-C185EBC29507}" srcOrd="0" destOrd="0" parTransId="{257ADF89-A52A-48D2-B098-3321087899E5}" sibTransId="{C6F59B4C-CC03-4FAA-BE9C-971EC60B533A}"/>
    <dgm:cxn modelId="{E52EC031-D477-40BD-836B-C568316EB58E}" srcId="{BE0F0EAC-F902-4BB7-8868-0B50629D024C}" destId="{423A39FD-9B67-43C0-83C8-0FDA29F063AF}" srcOrd="0" destOrd="0" parTransId="{FA05662A-F707-4D7C-B8C4-FE9DA0F07E2F}" sibTransId="{D56205B4-A70F-417E-8C60-919E5EA770DA}"/>
    <dgm:cxn modelId="{D677F889-11CA-442C-8905-2A7D8412CC0E}" type="presOf" srcId="{C4FCAA84-DE94-465E-9462-F4C50130066B}" destId="{9B54E0C0-7F88-49FD-8CE7-FF35A31FB524}" srcOrd="1" destOrd="0" presId="urn:microsoft.com/office/officeart/2005/8/layout/hProcess7"/>
    <dgm:cxn modelId="{C2D12D74-C754-44CB-BBBD-6947CAC5DA06}" srcId="{ADADE1C9-D966-4E4A-9ECC-1027BAA89E8C}" destId="{5409CEA3-3E2F-4B20-ACA6-563C9CF06398}" srcOrd="0" destOrd="0" parTransId="{DFCB3364-3707-44C3-9119-91B95B4079D5}" sibTransId="{8BCC2D13-AA9D-4745-9F42-F4DC84E71E2D}"/>
    <dgm:cxn modelId="{CCF3F738-759B-400C-A0A6-81E5494BDE3A}" type="presParOf" srcId="{74F9C3DB-935D-45CE-A13F-6D5B342181FA}" destId="{90794D87-7DB3-4ACE-8216-B472B5A52D87}" srcOrd="0" destOrd="0" presId="urn:microsoft.com/office/officeart/2005/8/layout/hProcess7"/>
    <dgm:cxn modelId="{1E9169CD-C6AC-40E9-B4A0-AE462A896AC9}" type="presParOf" srcId="{90794D87-7DB3-4ACE-8216-B472B5A52D87}" destId="{1CF0C741-F584-4A84-80AC-3B4254B1F6BB}" srcOrd="0" destOrd="0" presId="urn:microsoft.com/office/officeart/2005/8/layout/hProcess7"/>
    <dgm:cxn modelId="{D486EE6E-9FAB-48A6-A06E-8197AA799330}" type="presParOf" srcId="{90794D87-7DB3-4ACE-8216-B472B5A52D87}" destId="{66E589AE-46C5-4E18-BF48-CC553CA51541}" srcOrd="1" destOrd="0" presId="urn:microsoft.com/office/officeart/2005/8/layout/hProcess7"/>
    <dgm:cxn modelId="{291F0E37-A813-4E85-BBDB-63C3E50FF4F8}" type="presParOf" srcId="{90794D87-7DB3-4ACE-8216-B472B5A52D87}" destId="{F26F5D7C-AA96-4E26-95DC-7A90B7967D5E}" srcOrd="2" destOrd="0" presId="urn:microsoft.com/office/officeart/2005/8/layout/hProcess7"/>
    <dgm:cxn modelId="{E1FBB705-A7A8-46C2-9DDD-ACD5B786782E}" type="presParOf" srcId="{74F9C3DB-935D-45CE-A13F-6D5B342181FA}" destId="{E56C3424-38A1-43B7-873E-EAD4C1CA9A0B}" srcOrd="1" destOrd="0" presId="urn:microsoft.com/office/officeart/2005/8/layout/hProcess7"/>
    <dgm:cxn modelId="{B40CC3EE-20E9-4820-94D8-3143678B8EB7}" type="presParOf" srcId="{74F9C3DB-935D-45CE-A13F-6D5B342181FA}" destId="{DFFCF0E4-1B25-4090-8BBE-0184ECA2E5B1}" srcOrd="2" destOrd="0" presId="urn:microsoft.com/office/officeart/2005/8/layout/hProcess7"/>
    <dgm:cxn modelId="{519729B8-D9A7-4B60-B5EA-4FF186154DA9}" type="presParOf" srcId="{DFFCF0E4-1B25-4090-8BBE-0184ECA2E5B1}" destId="{2982C232-F101-4B11-9CE0-A4BE18209EAE}" srcOrd="0" destOrd="0" presId="urn:microsoft.com/office/officeart/2005/8/layout/hProcess7"/>
    <dgm:cxn modelId="{EBE4675B-87C8-4279-86D8-52C61ADFAE96}" type="presParOf" srcId="{DFFCF0E4-1B25-4090-8BBE-0184ECA2E5B1}" destId="{B2255580-D52E-4D03-8A75-DB7F5E746EAC}" srcOrd="1" destOrd="0" presId="urn:microsoft.com/office/officeart/2005/8/layout/hProcess7"/>
    <dgm:cxn modelId="{761B8A6F-44F4-4018-B3D6-C6C398F486B3}" type="presParOf" srcId="{DFFCF0E4-1B25-4090-8BBE-0184ECA2E5B1}" destId="{54FE3B2D-DACE-4849-A70D-9634C94EEFE6}" srcOrd="2" destOrd="0" presId="urn:microsoft.com/office/officeart/2005/8/layout/hProcess7"/>
    <dgm:cxn modelId="{8CA95A06-B7DC-42B4-927E-7F06242DE516}" type="presParOf" srcId="{74F9C3DB-935D-45CE-A13F-6D5B342181FA}" destId="{13ADDF32-C55B-402E-B710-9A95A8FBEF39}" srcOrd="3" destOrd="0" presId="urn:microsoft.com/office/officeart/2005/8/layout/hProcess7"/>
    <dgm:cxn modelId="{09E917E2-C707-4EEC-AD0D-1560CFC91C58}" type="presParOf" srcId="{74F9C3DB-935D-45CE-A13F-6D5B342181FA}" destId="{4808C697-CB1A-407E-AAA2-A4B4222C3FEF}" srcOrd="4" destOrd="0" presId="urn:microsoft.com/office/officeart/2005/8/layout/hProcess7"/>
    <dgm:cxn modelId="{14819C5F-CFF9-49E5-A734-DE9EDF8BFE00}" type="presParOf" srcId="{4808C697-CB1A-407E-AAA2-A4B4222C3FEF}" destId="{38EEE92D-F7A8-41BE-B23B-49D7111241F6}" srcOrd="0" destOrd="0" presId="urn:microsoft.com/office/officeart/2005/8/layout/hProcess7"/>
    <dgm:cxn modelId="{38649257-54C6-4D08-8078-B66308887DFF}" type="presParOf" srcId="{4808C697-CB1A-407E-AAA2-A4B4222C3FEF}" destId="{9B54E0C0-7F88-49FD-8CE7-FF35A31FB524}" srcOrd="1" destOrd="0" presId="urn:microsoft.com/office/officeart/2005/8/layout/hProcess7"/>
    <dgm:cxn modelId="{E9147752-499A-474C-ABD4-43A529F34668}" type="presParOf" srcId="{4808C697-CB1A-407E-AAA2-A4B4222C3FEF}" destId="{14D2AD32-B59E-473A-AD67-47E2579B62B7}" srcOrd="2" destOrd="0" presId="urn:microsoft.com/office/officeart/2005/8/layout/hProcess7"/>
    <dgm:cxn modelId="{4DB6CA53-20E4-4851-A973-B72553119A09}" type="presParOf" srcId="{74F9C3DB-935D-45CE-A13F-6D5B342181FA}" destId="{E2801DC8-3C9B-4114-859C-225C2D98DEF2}" srcOrd="5" destOrd="0" presId="urn:microsoft.com/office/officeart/2005/8/layout/hProcess7"/>
    <dgm:cxn modelId="{1F2B6961-00DB-4AF7-8E00-48D8DF6D7CAC}" type="presParOf" srcId="{74F9C3DB-935D-45CE-A13F-6D5B342181FA}" destId="{C086A5A2-FD07-4BE0-A244-FCF57E252E2F}" srcOrd="6" destOrd="0" presId="urn:microsoft.com/office/officeart/2005/8/layout/hProcess7"/>
    <dgm:cxn modelId="{9A4B02BA-81B1-4F08-A827-9B637A14EB30}" type="presParOf" srcId="{C086A5A2-FD07-4BE0-A244-FCF57E252E2F}" destId="{ED1890A8-17C7-4111-88E1-475D22D6BF67}" srcOrd="0" destOrd="0" presId="urn:microsoft.com/office/officeart/2005/8/layout/hProcess7"/>
    <dgm:cxn modelId="{2F1FCDA4-CE80-4FFC-91F9-CBADEE70C893}" type="presParOf" srcId="{C086A5A2-FD07-4BE0-A244-FCF57E252E2F}" destId="{0614C5BD-62D4-4858-AE72-E9D9647F42F3}" srcOrd="1" destOrd="0" presId="urn:microsoft.com/office/officeart/2005/8/layout/hProcess7"/>
    <dgm:cxn modelId="{E2F197F6-6866-48F7-8698-D2B2D9A41B91}" type="presParOf" srcId="{C086A5A2-FD07-4BE0-A244-FCF57E252E2F}" destId="{F7D5C3A6-6435-4CAB-A067-885B58D13893}" srcOrd="2" destOrd="0" presId="urn:microsoft.com/office/officeart/2005/8/layout/hProcess7"/>
    <dgm:cxn modelId="{D75942AF-B2C7-4669-9579-7C85CA009E00}" type="presParOf" srcId="{74F9C3DB-935D-45CE-A13F-6D5B342181FA}" destId="{764F2603-9C7B-4D2B-84EA-3AE130B0B81A}" srcOrd="7" destOrd="0" presId="urn:microsoft.com/office/officeart/2005/8/layout/hProcess7"/>
    <dgm:cxn modelId="{FA267AF7-04B1-4AC6-8EC2-D6958D452F7E}" type="presParOf" srcId="{74F9C3DB-935D-45CE-A13F-6D5B342181FA}" destId="{01E4312C-DE5F-4A4C-8FAC-0A5F88D7D434}" srcOrd="8" destOrd="0" presId="urn:microsoft.com/office/officeart/2005/8/layout/hProcess7"/>
    <dgm:cxn modelId="{9AFE96F6-DC6E-4253-BEEF-A915B116A23C}" type="presParOf" srcId="{01E4312C-DE5F-4A4C-8FAC-0A5F88D7D434}" destId="{57926706-B7B5-4464-B154-D18F1FFDEC40}" srcOrd="0" destOrd="0" presId="urn:microsoft.com/office/officeart/2005/8/layout/hProcess7"/>
    <dgm:cxn modelId="{B80F8655-1B8F-418E-A1E2-1B40A8814BF1}" type="presParOf" srcId="{01E4312C-DE5F-4A4C-8FAC-0A5F88D7D434}" destId="{A0FB2364-9FE9-4537-AF8B-E6DA48AA62CB}" srcOrd="1" destOrd="0" presId="urn:microsoft.com/office/officeart/2005/8/layout/hProcess7"/>
    <dgm:cxn modelId="{22F7D9E6-1275-46BE-AD22-A93C8FD5D4A9}" type="presParOf" srcId="{01E4312C-DE5F-4A4C-8FAC-0A5F88D7D434}" destId="{7BE2D4AB-EFBE-45EE-8FD2-059C443A7DEF}"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2507BF-F597-458F-BAFD-2F71021FB196}" type="doc">
      <dgm:prSet loTypeId="urn:microsoft.com/office/officeart/2005/8/layout/lProcess2" loCatId="list" qsTypeId="urn:microsoft.com/office/officeart/2005/8/quickstyle/simple5" qsCatId="simple" csTypeId="urn:microsoft.com/office/officeart/2005/8/colors/colorful4" csCatId="colorful" phldr="1"/>
      <dgm:spPr/>
      <dgm:t>
        <a:bodyPr/>
        <a:lstStyle/>
        <a:p>
          <a:endParaRPr lang="es-EC"/>
        </a:p>
      </dgm:t>
    </dgm:pt>
    <dgm:pt modelId="{E4444216-BDDC-4997-879C-FDB1D5A978C1}">
      <dgm:prSet phldrT="[Texto]"/>
      <dgm:spPr/>
      <dgm:t>
        <a:bodyPr/>
        <a:lstStyle/>
        <a:p>
          <a:r>
            <a:rPr lang="es-EC" dirty="0" smtClean="0"/>
            <a:t>Constitución</a:t>
          </a:r>
          <a:endParaRPr lang="es-EC" dirty="0"/>
        </a:p>
      </dgm:t>
    </dgm:pt>
    <dgm:pt modelId="{AE56E28D-6687-4D97-8413-7EDE03101774}" type="parTrans" cxnId="{C114CEB1-6FB6-4758-A4AD-16BDB52968DB}">
      <dgm:prSet/>
      <dgm:spPr/>
      <dgm:t>
        <a:bodyPr/>
        <a:lstStyle/>
        <a:p>
          <a:endParaRPr lang="es-EC"/>
        </a:p>
      </dgm:t>
    </dgm:pt>
    <dgm:pt modelId="{2F87043D-D2DE-49E0-ADD2-92D1219493DA}" type="sibTrans" cxnId="{C114CEB1-6FB6-4758-A4AD-16BDB52968DB}">
      <dgm:prSet/>
      <dgm:spPr/>
      <dgm:t>
        <a:bodyPr/>
        <a:lstStyle/>
        <a:p>
          <a:endParaRPr lang="es-EC"/>
        </a:p>
      </dgm:t>
    </dgm:pt>
    <dgm:pt modelId="{0095982A-69E7-4DF3-8149-696D0E653D1B}">
      <dgm:prSet phldrT="[Texto]"/>
      <dgm:spPr/>
      <dgm:t>
        <a:bodyPr/>
        <a:lstStyle/>
        <a:p>
          <a:r>
            <a:rPr lang="es-EC" dirty="0" smtClean="0"/>
            <a:t>Arts. 313, 317,  408, 413.</a:t>
          </a:r>
          <a:endParaRPr lang="es-EC" dirty="0"/>
        </a:p>
      </dgm:t>
    </dgm:pt>
    <dgm:pt modelId="{C202CB0E-342E-40F1-B63E-BEC9D29757B8}" type="parTrans" cxnId="{7D69D5DE-DF86-4557-B9DF-3AD9D320C59A}">
      <dgm:prSet/>
      <dgm:spPr/>
      <dgm:t>
        <a:bodyPr/>
        <a:lstStyle/>
        <a:p>
          <a:endParaRPr lang="es-EC"/>
        </a:p>
      </dgm:t>
    </dgm:pt>
    <dgm:pt modelId="{E5D3A1EF-698F-4CFA-9005-8697FF686A1A}" type="sibTrans" cxnId="{7D69D5DE-DF86-4557-B9DF-3AD9D320C59A}">
      <dgm:prSet/>
      <dgm:spPr/>
      <dgm:t>
        <a:bodyPr/>
        <a:lstStyle/>
        <a:p>
          <a:endParaRPr lang="es-EC"/>
        </a:p>
      </dgm:t>
    </dgm:pt>
    <dgm:pt modelId="{B2CBC972-F52B-4B31-AA92-514DF465B69E}">
      <dgm:prSet phldrT="[Texto]"/>
      <dgm:spPr/>
      <dgm:t>
        <a:bodyPr/>
        <a:lstStyle/>
        <a:p>
          <a:r>
            <a:rPr lang="es-EC" dirty="0" smtClean="0"/>
            <a:t>Ley de Hidrocarburos</a:t>
          </a:r>
          <a:endParaRPr lang="es-EC" dirty="0"/>
        </a:p>
      </dgm:t>
    </dgm:pt>
    <dgm:pt modelId="{7998A148-7EA2-4EC0-9DB9-3B1340F24C43}" type="parTrans" cxnId="{1C687BFB-AA88-43C8-BF10-4FD2C5FE7DF1}">
      <dgm:prSet/>
      <dgm:spPr/>
      <dgm:t>
        <a:bodyPr/>
        <a:lstStyle/>
        <a:p>
          <a:endParaRPr lang="es-EC"/>
        </a:p>
      </dgm:t>
    </dgm:pt>
    <dgm:pt modelId="{ED25B8DC-4EF4-4C1E-91DE-A2D23EDBA4E9}" type="sibTrans" cxnId="{1C687BFB-AA88-43C8-BF10-4FD2C5FE7DF1}">
      <dgm:prSet/>
      <dgm:spPr/>
      <dgm:t>
        <a:bodyPr/>
        <a:lstStyle/>
        <a:p>
          <a:endParaRPr lang="es-EC"/>
        </a:p>
      </dgm:t>
    </dgm:pt>
    <dgm:pt modelId="{20AE5370-A201-4F00-B0AD-49F3502D5030}">
      <dgm:prSet phldrT="[Texto]"/>
      <dgm:spPr/>
      <dgm:t>
        <a:bodyPr/>
        <a:lstStyle/>
        <a:p>
          <a:r>
            <a:rPr lang="es-EC" dirty="0" smtClean="0"/>
            <a:t>Arts. 2, 4, 6-A, 12-A, 16. </a:t>
          </a:r>
          <a:endParaRPr lang="es-EC" dirty="0"/>
        </a:p>
      </dgm:t>
    </dgm:pt>
    <dgm:pt modelId="{C51C5F8C-C27D-4909-9A2C-E695E03333AD}" type="parTrans" cxnId="{F3C83A30-76BD-4AEB-8B36-9F0A2A6B6AE6}">
      <dgm:prSet/>
      <dgm:spPr/>
      <dgm:t>
        <a:bodyPr/>
        <a:lstStyle/>
        <a:p>
          <a:endParaRPr lang="es-EC"/>
        </a:p>
      </dgm:t>
    </dgm:pt>
    <dgm:pt modelId="{FF489D68-EECB-40EF-AB94-AB50F5DBADC1}" type="sibTrans" cxnId="{F3C83A30-76BD-4AEB-8B36-9F0A2A6B6AE6}">
      <dgm:prSet/>
      <dgm:spPr/>
      <dgm:t>
        <a:bodyPr/>
        <a:lstStyle/>
        <a:p>
          <a:endParaRPr lang="es-EC"/>
        </a:p>
      </dgm:t>
    </dgm:pt>
    <dgm:pt modelId="{F50DF4A7-DC79-41A8-9987-5DD3355839DC}" type="pres">
      <dgm:prSet presAssocID="{4E2507BF-F597-458F-BAFD-2F71021FB196}" presName="theList" presStyleCnt="0">
        <dgm:presLayoutVars>
          <dgm:dir/>
          <dgm:animLvl val="lvl"/>
          <dgm:resizeHandles val="exact"/>
        </dgm:presLayoutVars>
      </dgm:prSet>
      <dgm:spPr/>
      <dgm:t>
        <a:bodyPr/>
        <a:lstStyle/>
        <a:p>
          <a:endParaRPr lang="es-EC"/>
        </a:p>
      </dgm:t>
    </dgm:pt>
    <dgm:pt modelId="{2B8A8EF2-AFA3-4F3D-A96B-92DDB3C1ACB3}" type="pres">
      <dgm:prSet presAssocID="{E4444216-BDDC-4997-879C-FDB1D5A978C1}" presName="compNode" presStyleCnt="0"/>
      <dgm:spPr/>
    </dgm:pt>
    <dgm:pt modelId="{E7677D00-284C-47DB-8BEF-1F5EFC58ED90}" type="pres">
      <dgm:prSet presAssocID="{E4444216-BDDC-4997-879C-FDB1D5A978C1}" presName="aNode" presStyleLbl="bgShp" presStyleIdx="0" presStyleCnt="2"/>
      <dgm:spPr/>
      <dgm:t>
        <a:bodyPr/>
        <a:lstStyle/>
        <a:p>
          <a:endParaRPr lang="es-EC"/>
        </a:p>
      </dgm:t>
    </dgm:pt>
    <dgm:pt modelId="{10434491-41F6-4916-B72B-F1340F49E4ED}" type="pres">
      <dgm:prSet presAssocID="{E4444216-BDDC-4997-879C-FDB1D5A978C1}" presName="textNode" presStyleLbl="bgShp" presStyleIdx="0" presStyleCnt="2"/>
      <dgm:spPr/>
      <dgm:t>
        <a:bodyPr/>
        <a:lstStyle/>
        <a:p>
          <a:endParaRPr lang="es-EC"/>
        </a:p>
      </dgm:t>
    </dgm:pt>
    <dgm:pt modelId="{672187B1-3E98-4459-A129-77253F878C7F}" type="pres">
      <dgm:prSet presAssocID="{E4444216-BDDC-4997-879C-FDB1D5A978C1}" presName="compChildNode" presStyleCnt="0"/>
      <dgm:spPr/>
    </dgm:pt>
    <dgm:pt modelId="{BBCEBB27-710A-4DCB-BA66-7AF2DE6AD3BD}" type="pres">
      <dgm:prSet presAssocID="{E4444216-BDDC-4997-879C-FDB1D5A978C1}" presName="theInnerList" presStyleCnt="0"/>
      <dgm:spPr/>
    </dgm:pt>
    <dgm:pt modelId="{80A94175-F03D-4F48-A36A-3ADBFF90A562}" type="pres">
      <dgm:prSet presAssocID="{0095982A-69E7-4DF3-8149-696D0E653D1B}" presName="childNode" presStyleLbl="node1" presStyleIdx="0" presStyleCnt="2">
        <dgm:presLayoutVars>
          <dgm:bulletEnabled val="1"/>
        </dgm:presLayoutVars>
      </dgm:prSet>
      <dgm:spPr/>
      <dgm:t>
        <a:bodyPr/>
        <a:lstStyle/>
        <a:p>
          <a:endParaRPr lang="es-EC"/>
        </a:p>
      </dgm:t>
    </dgm:pt>
    <dgm:pt modelId="{6DDC83BB-C949-4F72-A4B7-4F48731CE6BA}" type="pres">
      <dgm:prSet presAssocID="{E4444216-BDDC-4997-879C-FDB1D5A978C1}" presName="aSpace" presStyleCnt="0"/>
      <dgm:spPr/>
    </dgm:pt>
    <dgm:pt modelId="{0F1C5625-E984-44C8-89F9-BE806D768EC6}" type="pres">
      <dgm:prSet presAssocID="{B2CBC972-F52B-4B31-AA92-514DF465B69E}" presName="compNode" presStyleCnt="0"/>
      <dgm:spPr/>
    </dgm:pt>
    <dgm:pt modelId="{A71315C0-F5C6-461F-B1D7-11C2C4932153}" type="pres">
      <dgm:prSet presAssocID="{B2CBC972-F52B-4B31-AA92-514DF465B69E}" presName="aNode" presStyleLbl="bgShp" presStyleIdx="1" presStyleCnt="2"/>
      <dgm:spPr/>
      <dgm:t>
        <a:bodyPr/>
        <a:lstStyle/>
        <a:p>
          <a:endParaRPr lang="es-EC"/>
        </a:p>
      </dgm:t>
    </dgm:pt>
    <dgm:pt modelId="{E18115C1-9A6D-4C7C-9E39-0636975735F8}" type="pres">
      <dgm:prSet presAssocID="{B2CBC972-F52B-4B31-AA92-514DF465B69E}" presName="textNode" presStyleLbl="bgShp" presStyleIdx="1" presStyleCnt="2"/>
      <dgm:spPr/>
      <dgm:t>
        <a:bodyPr/>
        <a:lstStyle/>
        <a:p>
          <a:endParaRPr lang="es-EC"/>
        </a:p>
      </dgm:t>
    </dgm:pt>
    <dgm:pt modelId="{5869079A-0049-4EBB-8AC2-AE6D8D354338}" type="pres">
      <dgm:prSet presAssocID="{B2CBC972-F52B-4B31-AA92-514DF465B69E}" presName="compChildNode" presStyleCnt="0"/>
      <dgm:spPr/>
    </dgm:pt>
    <dgm:pt modelId="{E812E5B5-2E41-4793-9CB5-BD15AE77BFDA}" type="pres">
      <dgm:prSet presAssocID="{B2CBC972-F52B-4B31-AA92-514DF465B69E}" presName="theInnerList" presStyleCnt="0"/>
      <dgm:spPr/>
    </dgm:pt>
    <dgm:pt modelId="{DEBE8C81-A478-4F84-8764-0802DEB7FC98}" type="pres">
      <dgm:prSet presAssocID="{20AE5370-A201-4F00-B0AD-49F3502D5030}" presName="childNode" presStyleLbl="node1" presStyleIdx="1" presStyleCnt="2">
        <dgm:presLayoutVars>
          <dgm:bulletEnabled val="1"/>
        </dgm:presLayoutVars>
      </dgm:prSet>
      <dgm:spPr/>
      <dgm:t>
        <a:bodyPr/>
        <a:lstStyle/>
        <a:p>
          <a:endParaRPr lang="es-EC"/>
        </a:p>
      </dgm:t>
    </dgm:pt>
  </dgm:ptLst>
  <dgm:cxnLst>
    <dgm:cxn modelId="{F92F6A51-87AD-4384-A1F9-F10A1DBB6729}" type="presOf" srcId="{E4444216-BDDC-4997-879C-FDB1D5A978C1}" destId="{10434491-41F6-4916-B72B-F1340F49E4ED}" srcOrd="1" destOrd="0" presId="urn:microsoft.com/office/officeart/2005/8/layout/lProcess2"/>
    <dgm:cxn modelId="{B36A0CAF-CD6D-47F2-916C-D11A784C8170}" type="presOf" srcId="{B2CBC972-F52B-4B31-AA92-514DF465B69E}" destId="{A71315C0-F5C6-461F-B1D7-11C2C4932153}" srcOrd="0" destOrd="0" presId="urn:microsoft.com/office/officeart/2005/8/layout/lProcess2"/>
    <dgm:cxn modelId="{5DAAB98A-D220-4A93-9EF8-E5F801D75563}" type="presOf" srcId="{4E2507BF-F597-458F-BAFD-2F71021FB196}" destId="{F50DF4A7-DC79-41A8-9987-5DD3355839DC}" srcOrd="0" destOrd="0" presId="urn:microsoft.com/office/officeart/2005/8/layout/lProcess2"/>
    <dgm:cxn modelId="{07F450C9-53F4-4FE5-8E52-C27DE6C4DC0A}" type="presOf" srcId="{E4444216-BDDC-4997-879C-FDB1D5A978C1}" destId="{E7677D00-284C-47DB-8BEF-1F5EFC58ED90}" srcOrd="0" destOrd="0" presId="urn:microsoft.com/office/officeart/2005/8/layout/lProcess2"/>
    <dgm:cxn modelId="{B985E32D-D9CF-4FB3-BB37-1504D4E8ACEC}" type="presOf" srcId="{0095982A-69E7-4DF3-8149-696D0E653D1B}" destId="{80A94175-F03D-4F48-A36A-3ADBFF90A562}" srcOrd="0" destOrd="0" presId="urn:microsoft.com/office/officeart/2005/8/layout/lProcess2"/>
    <dgm:cxn modelId="{C114CEB1-6FB6-4758-A4AD-16BDB52968DB}" srcId="{4E2507BF-F597-458F-BAFD-2F71021FB196}" destId="{E4444216-BDDC-4997-879C-FDB1D5A978C1}" srcOrd="0" destOrd="0" parTransId="{AE56E28D-6687-4D97-8413-7EDE03101774}" sibTransId="{2F87043D-D2DE-49E0-ADD2-92D1219493DA}"/>
    <dgm:cxn modelId="{1C687BFB-AA88-43C8-BF10-4FD2C5FE7DF1}" srcId="{4E2507BF-F597-458F-BAFD-2F71021FB196}" destId="{B2CBC972-F52B-4B31-AA92-514DF465B69E}" srcOrd="1" destOrd="0" parTransId="{7998A148-7EA2-4EC0-9DB9-3B1340F24C43}" sibTransId="{ED25B8DC-4EF4-4C1E-91DE-A2D23EDBA4E9}"/>
    <dgm:cxn modelId="{8980B068-7D54-41CF-A4E1-1CCB27CEF6AC}" type="presOf" srcId="{20AE5370-A201-4F00-B0AD-49F3502D5030}" destId="{DEBE8C81-A478-4F84-8764-0802DEB7FC98}" srcOrd="0" destOrd="0" presId="urn:microsoft.com/office/officeart/2005/8/layout/lProcess2"/>
    <dgm:cxn modelId="{7D69D5DE-DF86-4557-B9DF-3AD9D320C59A}" srcId="{E4444216-BDDC-4997-879C-FDB1D5A978C1}" destId="{0095982A-69E7-4DF3-8149-696D0E653D1B}" srcOrd="0" destOrd="0" parTransId="{C202CB0E-342E-40F1-B63E-BEC9D29757B8}" sibTransId="{E5D3A1EF-698F-4CFA-9005-8697FF686A1A}"/>
    <dgm:cxn modelId="{F3C83A30-76BD-4AEB-8B36-9F0A2A6B6AE6}" srcId="{B2CBC972-F52B-4B31-AA92-514DF465B69E}" destId="{20AE5370-A201-4F00-B0AD-49F3502D5030}" srcOrd="0" destOrd="0" parTransId="{C51C5F8C-C27D-4909-9A2C-E695E03333AD}" sibTransId="{FF489D68-EECB-40EF-AB94-AB50F5DBADC1}"/>
    <dgm:cxn modelId="{1FE5DC73-23BB-45E3-8595-66C078745FBB}" type="presOf" srcId="{B2CBC972-F52B-4B31-AA92-514DF465B69E}" destId="{E18115C1-9A6D-4C7C-9E39-0636975735F8}" srcOrd="1" destOrd="0" presId="urn:microsoft.com/office/officeart/2005/8/layout/lProcess2"/>
    <dgm:cxn modelId="{3CFD322B-A3BF-4E77-9B42-C62828DF6AB3}" type="presParOf" srcId="{F50DF4A7-DC79-41A8-9987-5DD3355839DC}" destId="{2B8A8EF2-AFA3-4F3D-A96B-92DDB3C1ACB3}" srcOrd="0" destOrd="0" presId="urn:microsoft.com/office/officeart/2005/8/layout/lProcess2"/>
    <dgm:cxn modelId="{7F0F58F0-6C94-464C-AD6B-5F745B230A10}" type="presParOf" srcId="{2B8A8EF2-AFA3-4F3D-A96B-92DDB3C1ACB3}" destId="{E7677D00-284C-47DB-8BEF-1F5EFC58ED90}" srcOrd="0" destOrd="0" presId="urn:microsoft.com/office/officeart/2005/8/layout/lProcess2"/>
    <dgm:cxn modelId="{BBE16CD9-8A99-4BBB-86CB-38FEF10202F1}" type="presParOf" srcId="{2B8A8EF2-AFA3-4F3D-A96B-92DDB3C1ACB3}" destId="{10434491-41F6-4916-B72B-F1340F49E4ED}" srcOrd="1" destOrd="0" presId="urn:microsoft.com/office/officeart/2005/8/layout/lProcess2"/>
    <dgm:cxn modelId="{869DFB20-9F88-416A-9CEF-4F8B676CF199}" type="presParOf" srcId="{2B8A8EF2-AFA3-4F3D-A96B-92DDB3C1ACB3}" destId="{672187B1-3E98-4459-A129-77253F878C7F}" srcOrd="2" destOrd="0" presId="urn:microsoft.com/office/officeart/2005/8/layout/lProcess2"/>
    <dgm:cxn modelId="{77AB740D-88AB-4B4E-9645-B23A2C4BD200}" type="presParOf" srcId="{672187B1-3E98-4459-A129-77253F878C7F}" destId="{BBCEBB27-710A-4DCB-BA66-7AF2DE6AD3BD}" srcOrd="0" destOrd="0" presId="urn:microsoft.com/office/officeart/2005/8/layout/lProcess2"/>
    <dgm:cxn modelId="{310F366B-11D2-4173-9122-63A5D6BFAEE5}" type="presParOf" srcId="{BBCEBB27-710A-4DCB-BA66-7AF2DE6AD3BD}" destId="{80A94175-F03D-4F48-A36A-3ADBFF90A562}" srcOrd="0" destOrd="0" presId="urn:microsoft.com/office/officeart/2005/8/layout/lProcess2"/>
    <dgm:cxn modelId="{3355BE36-3FCE-4F6B-BC25-973FC8D8EC18}" type="presParOf" srcId="{F50DF4A7-DC79-41A8-9987-5DD3355839DC}" destId="{6DDC83BB-C949-4F72-A4B7-4F48731CE6BA}" srcOrd="1" destOrd="0" presId="urn:microsoft.com/office/officeart/2005/8/layout/lProcess2"/>
    <dgm:cxn modelId="{6D7F307C-5C6A-49BF-B51D-ADFC3B74F421}" type="presParOf" srcId="{F50DF4A7-DC79-41A8-9987-5DD3355839DC}" destId="{0F1C5625-E984-44C8-89F9-BE806D768EC6}" srcOrd="2" destOrd="0" presId="urn:microsoft.com/office/officeart/2005/8/layout/lProcess2"/>
    <dgm:cxn modelId="{02E96A56-CDFD-4C43-BFAC-F959A7C6808F}" type="presParOf" srcId="{0F1C5625-E984-44C8-89F9-BE806D768EC6}" destId="{A71315C0-F5C6-461F-B1D7-11C2C4932153}" srcOrd="0" destOrd="0" presId="urn:microsoft.com/office/officeart/2005/8/layout/lProcess2"/>
    <dgm:cxn modelId="{F97B5042-73CF-4A12-A6F5-89BF9D9229CC}" type="presParOf" srcId="{0F1C5625-E984-44C8-89F9-BE806D768EC6}" destId="{E18115C1-9A6D-4C7C-9E39-0636975735F8}" srcOrd="1" destOrd="0" presId="urn:microsoft.com/office/officeart/2005/8/layout/lProcess2"/>
    <dgm:cxn modelId="{45BB0E05-D4DD-4080-9A88-C72DC1664AED}" type="presParOf" srcId="{0F1C5625-E984-44C8-89F9-BE806D768EC6}" destId="{5869079A-0049-4EBB-8AC2-AE6D8D354338}" srcOrd="2" destOrd="0" presId="urn:microsoft.com/office/officeart/2005/8/layout/lProcess2"/>
    <dgm:cxn modelId="{71A670E6-ECCC-4C7A-B2FC-87FF1E9211E5}" type="presParOf" srcId="{5869079A-0049-4EBB-8AC2-AE6D8D354338}" destId="{E812E5B5-2E41-4793-9CB5-BD15AE77BFDA}" srcOrd="0" destOrd="0" presId="urn:microsoft.com/office/officeart/2005/8/layout/lProcess2"/>
    <dgm:cxn modelId="{B69BF904-5CA3-4716-8467-C5D03A3D4137}" type="presParOf" srcId="{E812E5B5-2E41-4793-9CB5-BD15AE77BFDA}" destId="{DEBE8C81-A478-4F84-8764-0802DEB7FC98}"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6B2573-7E18-4A97-962C-D4D9905EBE22}"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s-EC"/>
        </a:p>
      </dgm:t>
    </dgm:pt>
    <dgm:pt modelId="{62F86FFD-8E47-4208-A0C0-1A9361EE45C8}">
      <dgm:prSet phldrT="[Texto]"/>
      <dgm:spPr/>
      <dgm:t>
        <a:bodyPr/>
        <a:lstStyle/>
        <a:p>
          <a:r>
            <a:rPr lang="es-EC" dirty="0" smtClean="0"/>
            <a:t>El liderazgo de la gestión petrolera, inició el 27 de julio de 2010 cuando entró en vigencia la Ley Reformatoria a la Ley de Hidrocarburos</a:t>
          </a:r>
          <a:endParaRPr lang="es-EC" dirty="0"/>
        </a:p>
      </dgm:t>
    </dgm:pt>
    <dgm:pt modelId="{1EF97CC6-AEC2-42B3-BBE1-B50E2F750D2D}" type="parTrans" cxnId="{41BA423A-50B9-44CB-A70F-1DA399A01E26}">
      <dgm:prSet/>
      <dgm:spPr/>
      <dgm:t>
        <a:bodyPr/>
        <a:lstStyle/>
        <a:p>
          <a:endParaRPr lang="es-EC"/>
        </a:p>
      </dgm:t>
    </dgm:pt>
    <dgm:pt modelId="{11700862-C67A-4B46-888D-0EFF32B77885}" type="sibTrans" cxnId="{41BA423A-50B9-44CB-A70F-1DA399A01E26}">
      <dgm:prSet/>
      <dgm:spPr/>
      <dgm:t>
        <a:bodyPr/>
        <a:lstStyle/>
        <a:p>
          <a:endParaRPr lang="es-EC"/>
        </a:p>
      </dgm:t>
    </dgm:pt>
    <dgm:pt modelId="{F20867C6-2502-4FCB-942D-057BF6DED9FE}">
      <dgm:prSet phldrT="[Texto]"/>
      <dgm:spPr/>
      <dgm:t>
        <a:bodyPr/>
        <a:lstStyle/>
        <a:p>
          <a:r>
            <a:rPr lang="es-EC" dirty="0" smtClean="0"/>
            <a:t>Ésta ley introdujo el cambio del modelo de contrato de participación a uno de prestación de servicios</a:t>
          </a:r>
          <a:endParaRPr lang="es-EC" dirty="0"/>
        </a:p>
      </dgm:t>
    </dgm:pt>
    <dgm:pt modelId="{F3AE16A4-F5AA-4B97-AC44-3AA74A139E39}" type="parTrans" cxnId="{D23608BC-E200-4B56-A44C-0E8D8100C025}">
      <dgm:prSet/>
      <dgm:spPr/>
      <dgm:t>
        <a:bodyPr/>
        <a:lstStyle/>
        <a:p>
          <a:endParaRPr lang="es-EC"/>
        </a:p>
      </dgm:t>
    </dgm:pt>
    <dgm:pt modelId="{1C1A7126-D996-4827-9B66-D560FF4450E7}" type="sibTrans" cxnId="{D23608BC-E200-4B56-A44C-0E8D8100C025}">
      <dgm:prSet/>
      <dgm:spPr/>
      <dgm:t>
        <a:bodyPr/>
        <a:lstStyle/>
        <a:p>
          <a:endParaRPr lang="es-EC"/>
        </a:p>
      </dgm:t>
    </dgm:pt>
    <dgm:pt modelId="{6944A0B3-76CA-43B2-93A8-5AFED4223366}">
      <dgm:prSet phldrT="[Texto]"/>
      <dgm:spPr/>
      <dgm:t>
        <a:bodyPr/>
        <a:lstStyle/>
        <a:p>
          <a:r>
            <a:rPr lang="es-EC" dirty="0" smtClean="0"/>
            <a:t>La diferencia radica en que este último reconoce a las empresas privadas una tarifa única por barril extraído.</a:t>
          </a:r>
          <a:endParaRPr lang="es-EC" dirty="0"/>
        </a:p>
      </dgm:t>
    </dgm:pt>
    <dgm:pt modelId="{6BD7173D-E6B6-4867-86A6-79B9BF544478}" type="parTrans" cxnId="{BF5DDEA2-56B8-4282-AC9C-EA9A765989FE}">
      <dgm:prSet/>
      <dgm:spPr/>
      <dgm:t>
        <a:bodyPr/>
        <a:lstStyle/>
        <a:p>
          <a:endParaRPr lang="es-EC"/>
        </a:p>
      </dgm:t>
    </dgm:pt>
    <dgm:pt modelId="{C0EA0F96-6FF6-4071-94F2-566C980A6018}" type="sibTrans" cxnId="{BF5DDEA2-56B8-4282-AC9C-EA9A765989FE}">
      <dgm:prSet/>
      <dgm:spPr/>
      <dgm:t>
        <a:bodyPr/>
        <a:lstStyle/>
        <a:p>
          <a:endParaRPr lang="es-EC"/>
        </a:p>
      </dgm:t>
    </dgm:pt>
    <dgm:pt modelId="{10F62ED3-C998-4396-97DA-A6457C5D11B0}">
      <dgm:prSet phldrT="[Texto]"/>
      <dgm:spPr/>
      <dgm:t>
        <a:bodyPr/>
        <a:lstStyle/>
        <a:p>
          <a:r>
            <a:rPr lang="es-EC" dirty="0" smtClean="0"/>
            <a:t>Mientras que el modelo anterior contemplaba la participación de la producción con la contratista. </a:t>
          </a:r>
          <a:endParaRPr lang="es-EC" dirty="0"/>
        </a:p>
      </dgm:t>
    </dgm:pt>
    <dgm:pt modelId="{D1C2BBB1-6609-467F-AA28-248378B8F28D}" type="parTrans" cxnId="{B5A4F742-A4D3-461A-B8FD-7385E87E80F2}">
      <dgm:prSet/>
      <dgm:spPr/>
      <dgm:t>
        <a:bodyPr/>
        <a:lstStyle/>
        <a:p>
          <a:endParaRPr lang="es-EC"/>
        </a:p>
      </dgm:t>
    </dgm:pt>
    <dgm:pt modelId="{95DA542A-9540-47D4-8137-627F9C6667C4}" type="sibTrans" cxnId="{B5A4F742-A4D3-461A-B8FD-7385E87E80F2}">
      <dgm:prSet/>
      <dgm:spPr/>
      <dgm:t>
        <a:bodyPr/>
        <a:lstStyle/>
        <a:p>
          <a:endParaRPr lang="es-EC"/>
        </a:p>
      </dgm:t>
    </dgm:pt>
    <dgm:pt modelId="{632ECE37-F6B0-4236-8D47-CAF18C4EE957}" type="pres">
      <dgm:prSet presAssocID="{526B2573-7E18-4A97-962C-D4D9905EBE22}" presName="linear" presStyleCnt="0">
        <dgm:presLayoutVars>
          <dgm:dir/>
          <dgm:resizeHandles val="exact"/>
        </dgm:presLayoutVars>
      </dgm:prSet>
      <dgm:spPr/>
      <dgm:t>
        <a:bodyPr/>
        <a:lstStyle/>
        <a:p>
          <a:endParaRPr lang="es-EC"/>
        </a:p>
      </dgm:t>
    </dgm:pt>
    <dgm:pt modelId="{8CA22032-8AC1-46A4-B509-913BB47BAB67}" type="pres">
      <dgm:prSet presAssocID="{62F86FFD-8E47-4208-A0C0-1A9361EE45C8}" presName="comp" presStyleCnt="0"/>
      <dgm:spPr/>
    </dgm:pt>
    <dgm:pt modelId="{9E9CD089-0247-4D62-865B-7C507FDD7C06}" type="pres">
      <dgm:prSet presAssocID="{62F86FFD-8E47-4208-A0C0-1A9361EE45C8}" presName="box" presStyleLbl="node1" presStyleIdx="0" presStyleCnt="4"/>
      <dgm:spPr/>
      <dgm:t>
        <a:bodyPr/>
        <a:lstStyle/>
        <a:p>
          <a:endParaRPr lang="es-EC"/>
        </a:p>
      </dgm:t>
    </dgm:pt>
    <dgm:pt modelId="{5C3804D5-2BD3-4BF6-A39F-2CF74112CC46}" type="pres">
      <dgm:prSet presAssocID="{62F86FFD-8E47-4208-A0C0-1A9361EE45C8}" presName="img" presStyleLbl="fgImgPlace1" presStyleIdx="0" presStyleCnt="4"/>
      <dgm:spPr>
        <a:blipFill rotWithShape="1">
          <a:blip xmlns:r="http://schemas.openxmlformats.org/officeDocument/2006/relationships" r:embed="rId1"/>
          <a:stretch>
            <a:fillRect/>
          </a:stretch>
        </a:blipFill>
      </dgm:spPr>
      <dgm:t>
        <a:bodyPr/>
        <a:lstStyle/>
        <a:p>
          <a:endParaRPr lang="es-EC"/>
        </a:p>
      </dgm:t>
    </dgm:pt>
    <dgm:pt modelId="{6D740F83-2DF8-49B2-B9AF-AB91ACA34C77}" type="pres">
      <dgm:prSet presAssocID="{62F86FFD-8E47-4208-A0C0-1A9361EE45C8}" presName="text" presStyleLbl="node1" presStyleIdx="0" presStyleCnt="4">
        <dgm:presLayoutVars>
          <dgm:bulletEnabled val="1"/>
        </dgm:presLayoutVars>
      </dgm:prSet>
      <dgm:spPr/>
      <dgm:t>
        <a:bodyPr/>
        <a:lstStyle/>
        <a:p>
          <a:endParaRPr lang="es-EC"/>
        </a:p>
      </dgm:t>
    </dgm:pt>
    <dgm:pt modelId="{5EEC6016-818E-423E-A746-A72D13CEEF88}" type="pres">
      <dgm:prSet presAssocID="{11700862-C67A-4B46-888D-0EFF32B77885}" presName="spacer" presStyleCnt="0"/>
      <dgm:spPr/>
    </dgm:pt>
    <dgm:pt modelId="{4C26F41D-76C8-40E5-AC3E-D89EC04EDB29}" type="pres">
      <dgm:prSet presAssocID="{F20867C6-2502-4FCB-942D-057BF6DED9FE}" presName="comp" presStyleCnt="0"/>
      <dgm:spPr/>
    </dgm:pt>
    <dgm:pt modelId="{7558C56C-C382-4022-921C-7FE8C975B9D2}" type="pres">
      <dgm:prSet presAssocID="{F20867C6-2502-4FCB-942D-057BF6DED9FE}" presName="box" presStyleLbl="node1" presStyleIdx="1" presStyleCnt="4"/>
      <dgm:spPr/>
      <dgm:t>
        <a:bodyPr/>
        <a:lstStyle/>
        <a:p>
          <a:endParaRPr lang="es-EC"/>
        </a:p>
      </dgm:t>
    </dgm:pt>
    <dgm:pt modelId="{5FFBBFD2-F327-40C5-B8E9-238A0A2B80E2}" type="pres">
      <dgm:prSet presAssocID="{F20867C6-2502-4FCB-942D-057BF6DED9FE}" presName="img" presStyleLbl="fgImgPlace1" presStyleIdx="1" presStyleCnt="4"/>
      <dgm:spPr>
        <a:blipFill rotWithShape="1">
          <a:blip xmlns:r="http://schemas.openxmlformats.org/officeDocument/2006/relationships" r:embed="rId2"/>
          <a:stretch>
            <a:fillRect/>
          </a:stretch>
        </a:blipFill>
      </dgm:spPr>
      <dgm:t>
        <a:bodyPr/>
        <a:lstStyle/>
        <a:p>
          <a:endParaRPr lang="es-EC"/>
        </a:p>
      </dgm:t>
    </dgm:pt>
    <dgm:pt modelId="{19D74194-E220-45B6-9BE4-359FAB5C7563}" type="pres">
      <dgm:prSet presAssocID="{F20867C6-2502-4FCB-942D-057BF6DED9FE}" presName="text" presStyleLbl="node1" presStyleIdx="1" presStyleCnt="4">
        <dgm:presLayoutVars>
          <dgm:bulletEnabled val="1"/>
        </dgm:presLayoutVars>
      </dgm:prSet>
      <dgm:spPr/>
      <dgm:t>
        <a:bodyPr/>
        <a:lstStyle/>
        <a:p>
          <a:endParaRPr lang="es-EC"/>
        </a:p>
      </dgm:t>
    </dgm:pt>
    <dgm:pt modelId="{24DA7C0C-7476-414E-AC33-1563D5A9D627}" type="pres">
      <dgm:prSet presAssocID="{1C1A7126-D996-4827-9B66-D560FF4450E7}" presName="spacer" presStyleCnt="0"/>
      <dgm:spPr/>
    </dgm:pt>
    <dgm:pt modelId="{F5A85576-0A3F-4A38-9D81-5C8270737BA7}" type="pres">
      <dgm:prSet presAssocID="{6944A0B3-76CA-43B2-93A8-5AFED4223366}" presName="comp" presStyleCnt="0"/>
      <dgm:spPr/>
    </dgm:pt>
    <dgm:pt modelId="{15DF8B01-F332-4BFB-9C43-06E1EE1DBCEF}" type="pres">
      <dgm:prSet presAssocID="{6944A0B3-76CA-43B2-93A8-5AFED4223366}" presName="box" presStyleLbl="node1" presStyleIdx="2" presStyleCnt="4"/>
      <dgm:spPr/>
      <dgm:t>
        <a:bodyPr/>
        <a:lstStyle/>
        <a:p>
          <a:endParaRPr lang="es-EC"/>
        </a:p>
      </dgm:t>
    </dgm:pt>
    <dgm:pt modelId="{11CC984D-400C-49C3-9950-6E6733B9F051}" type="pres">
      <dgm:prSet presAssocID="{6944A0B3-76CA-43B2-93A8-5AFED4223366}" presName="img" presStyleLbl="fgImgPlace1" presStyleIdx="2" presStyleCnt="4"/>
      <dgm:spPr>
        <a:blipFill rotWithShape="1">
          <a:blip xmlns:r="http://schemas.openxmlformats.org/officeDocument/2006/relationships" r:embed="rId3"/>
          <a:stretch>
            <a:fillRect/>
          </a:stretch>
        </a:blipFill>
      </dgm:spPr>
      <dgm:t>
        <a:bodyPr/>
        <a:lstStyle/>
        <a:p>
          <a:endParaRPr lang="es-EC"/>
        </a:p>
      </dgm:t>
    </dgm:pt>
    <dgm:pt modelId="{6AF528F0-69E5-422D-9F51-36DF080543C2}" type="pres">
      <dgm:prSet presAssocID="{6944A0B3-76CA-43B2-93A8-5AFED4223366}" presName="text" presStyleLbl="node1" presStyleIdx="2" presStyleCnt="4">
        <dgm:presLayoutVars>
          <dgm:bulletEnabled val="1"/>
        </dgm:presLayoutVars>
      </dgm:prSet>
      <dgm:spPr/>
      <dgm:t>
        <a:bodyPr/>
        <a:lstStyle/>
        <a:p>
          <a:endParaRPr lang="es-EC"/>
        </a:p>
      </dgm:t>
    </dgm:pt>
    <dgm:pt modelId="{0E85628D-7DFC-41A5-A467-65ED23A719E0}" type="pres">
      <dgm:prSet presAssocID="{C0EA0F96-6FF6-4071-94F2-566C980A6018}" presName="spacer" presStyleCnt="0"/>
      <dgm:spPr/>
    </dgm:pt>
    <dgm:pt modelId="{F36FABE3-9826-4480-98D6-7219DC713289}" type="pres">
      <dgm:prSet presAssocID="{10F62ED3-C998-4396-97DA-A6457C5D11B0}" presName="comp" presStyleCnt="0"/>
      <dgm:spPr/>
    </dgm:pt>
    <dgm:pt modelId="{A2A08C2C-C862-43FB-BB5E-F730574B8487}" type="pres">
      <dgm:prSet presAssocID="{10F62ED3-C998-4396-97DA-A6457C5D11B0}" presName="box" presStyleLbl="node1" presStyleIdx="3" presStyleCnt="4"/>
      <dgm:spPr/>
      <dgm:t>
        <a:bodyPr/>
        <a:lstStyle/>
        <a:p>
          <a:endParaRPr lang="es-EC"/>
        </a:p>
      </dgm:t>
    </dgm:pt>
    <dgm:pt modelId="{6C42FB4D-D568-4D8C-A4F8-883735755F0A}" type="pres">
      <dgm:prSet presAssocID="{10F62ED3-C998-4396-97DA-A6457C5D11B0}" presName="img" presStyleLbl="fgImgPlace1" presStyleIdx="3" presStyleCnt="4"/>
      <dgm:spPr>
        <a:blipFill rotWithShape="1">
          <a:blip xmlns:r="http://schemas.openxmlformats.org/officeDocument/2006/relationships" r:embed="rId4"/>
          <a:stretch>
            <a:fillRect/>
          </a:stretch>
        </a:blipFill>
      </dgm:spPr>
      <dgm:t>
        <a:bodyPr/>
        <a:lstStyle/>
        <a:p>
          <a:endParaRPr lang="es-EC"/>
        </a:p>
      </dgm:t>
    </dgm:pt>
    <dgm:pt modelId="{4AB3F93F-AE6A-468C-83E2-012022A6D465}" type="pres">
      <dgm:prSet presAssocID="{10F62ED3-C998-4396-97DA-A6457C5D11B0}" presName="text" presStyleLbl="node1" presStyleIdx="3" presStyleCnt="4">
        <dgm:presLayoutVars>
          <dgm:bulletEnabled val="1"/>
        </dgm:presLayoutVars>
      </dgm:prSet>
      <dgm:spPr/>
      <dgm:t>
        <a:bodyPr/>
        <a:lstStyle/>
        <a:p>
          <a:endParaRPr lang="es-EC"/>
        </a:p>
      </dgm:t>
    </dgm:pt>
  </dgm:ptLst>
  <dgm:cxnLst>
    <dgm:cxn modelId="{135A6222-4966-4173-8E80-229F6B5EF035}" type="presOf" srcId="{F20867C6-2502-4FCB-942D-057BF6DED9FE}" destId="{19D74194-E220-45B6-9BE4-359FAB5C7563}" srcOrd="1" destOrd="0" presId="urn:microsoft.com/office/officeart/2005/8/layout/vList4"/>
    <dgm:cxn modelId="{EEA7D730-1CC6-4F37-A50C-2242CAB6EE31}" type="presOf" srcId="{62F86FFD-8E47-4208-A0C0-1A9361EE45C8}" destId="{9E9CD089-0247-4D62-865B-7C507FDD7C06}" srcOrd="0" destOrd="0" presId="urn:microsoft.com/office/officeart/2005/8/layout/vList4"/>
    <dgm:cxn modelId="{17CAED27-888E-4AC3-8605-66CE2285ADE3}" type="presOf" srcId="{62F86FFD-8E47-4208-A0C0-1A9361EE45C8}" destId="{6D740F83-2DF8-49B2-B9AF-AB91ACA34C77}" srcOrd="1" destOrd="0" presId="urn:microsoft.com/office/officeart/2005/8/layout/vList4"/>
    <dgm:cxn modelId="{DD3F4857-5CEB-4297-B5A2-FC498F2D6438}" type="presOf" srcId="{F20867C6-2502-4FCB-942D-057BF6DED9FE}" destId="{7558C56C-C382-4022-921C-7FE8C975B9D2}" srcOrd="0" destOrd="0" presId="urn:microsoft.com/office/officeart/2005/8/layout/vList4"/>
    <dgm:cxn modelId="{41BA423A-50B9-44CB-A70F-1DA399A01E26}" srcId="{526B2573-7E18-4A97-962C-D4D9905EBE22}" destId="{62F86FFD-8E47-4208-A0C0-1A9361EE45C8}" srcOrd="0" destOrd="0" parTransId="{1EF97CC6-AEC2-42B3-BBE1-B50E2F750D2D}" sibTransId="{11700862-C67A-4B46-888D-0EFF32B77885}"/>
    <dgm:cxn modelId="{BF5DDEA2-56B8-4282-AC9C-EA9A765989FE}" srcId="{526B2573-7E18-4A97-962C-D4D9905EBE22}" destId="{6944A0B3-76CA-43B2-93A8-5AFED4223366}" srcOrd="2" destOrd="0" parTransId="{6BD7173D-E6B6-4867-86A6-79B9BF544478}" sibTransId="{C0EA0F96-6FF6-4071-94F2-566C980A6018}"/>
    <dgm:cxn modelId="{B5A4F742-A4D3-461A-B8FD-7385E87E80F2}" srcId="{526B2573-7E18-4A97-962C-D4D9905EBE22}" destId="{10F62ED3-C998-4396-97DA-A6457C5D11B0}" srcOrd="3" destOrd="0" parTransId="{D1C2BBB1-6609-467F-AA28-248378B8F28D}" sibTransId="{95DA542A-9540-47D4-8137-627F9C6667C4}"/>
    <dgm:cxn modelId="{6C58D46B-BE3F-4D7B-B4F2-FEE22A74E491}" type="presOf" srcId="{10F62ED3-C998-4396-97DA-A6457C5D11B0}" destId="{A2A08C2C-C862-43FB-BB5E-F730574B8487}" srcOrd="0" destOrd="0" presId="urn:microsoft.com/office/officeart/2005/8/layout/vList4"/>
    <dgm:cxn modelId="{4A2A8984-76F1-4295-99EA-6F4D2527A0DC}" type="presOf" srcId="{6944A0B3-76CA-43B2-93A8-5AFED4223366}" destId="{6AF528F0-69E5-422D-9F51-36DF080543C2}" srcOrd="1" destOrd="0" presId="urn:microsoft.com/office/officeart/2005/8/layout/vList4"/>
    <dgm:cxn modelId="{BD308FB4-1443-4181-B48C-55F7C52D9C30}" type="presOf" srcId="{6944A0B3-76CA-43B2-93A8-5AFED4223366}" destId="{15DF8B01-F332-4BFB-9C43-06E1EE1DBCEF}" srcOrd="0" destOrd="0" presId="urn:microsoft.com/office/officeart/2005/8/layout/vList4"/>
    <dgm:cxn modelId="{708E87CE-975E-4636-AD94-7C8477DAAE70}" type="presOf" srcId="{10F62ED3-C998-4396-97DA-A6457C5D11B0}" destId="{4AB3F93F-AE6A-468C-83E2-012022A6D465}" srcOrd="1" destOrd="0" presId="urn:microsoft.com/office/officeart/2005/8/layout/vList4"/>
    <dgm:cxn modelId="{D23608BC-E200-4B56-A44C-0E8D8100C025}" srcId="{526B2573-7E18-4A97-962C-D4D9905EBE22}" destId="{F20867C6-2502-4FCB-942D-057BF6DED9FE}" srcOrd="1" destOrd="0" parTransId="{F3AE16A4-F5AA-4B97-AC44-3AA74A139E39}" sibTransId="{1C1A7126-D996-4827-9B66-D560FF4450E7}"/>
    <dgm:cxn modelId="{2F54A9CC-139A-4938-B78E-F6B2FCE5BA27}" type="presOf" srcId="{526B2573-7E18-4A97-962C-D4D9905EBE22}" destId="{632ECE37-F6B0-4236-8D47-CAF18C4EE957}" srcOrd="0" destOrd="0" presId="urn:microsoft.com/office/officeart/2005/8/layout/vList4"/>
    <dgm:cxn modelId="{44B5B4F0-D73B-4D4B-8E9F-BAD1646C4BF7}" type="presParOf" srcId="{632ECE37-F6B0-4236-8D47-CAF18C4EE957}" destId="{8CA22032-8AC1-46A4-B509-913BB47BAB67}" srcOrd="0" destOrd="0" presId="urn:microsoft.com/office/officeart/2005/8/layout/vList4"/>
    <dgm:cxn modelId="{6BD78043-77B7-48D5-9211-1377BC85BFDA}" type="presParOf" srcId="{8CA22032-8AC1-46A4-B509-913BB47BAB67}" destId="{9E9CD089-0247-4D62-865B-7C507FDD7C06}" srcOrd="0" destOrd="0" presId="urn:microsoft.com/office/officeart/2005/8/layout/vList4"/>
    <dgm:cxn modelId="{3F77781B-C93C-4153-8AD3-8A54A59BB798}" type="presParOf" srcId="{8CA22032-8AC1-46A4-B509-913BB47BAB67}" destId="{5C3804D5-2BD3-4BF6-A39F-2CF74112CC46}" srcOrd="1" destOrd="0" presId="urn:microsoft.com/office/officeart/2005/8/layout/vList4"/>
    <dgm:cxn modelId="{354AFC56-7BA5-4C15-A2D5-41F71F6771FA}" type="presParOf" srcId="{8CA22032-8AC1-46A4-B509-913BB47BAB67}" destId="{6D740F83-2DF8-49B2-B9AF-AB91ACA34C77}" srcOrd="2" destOrd="0" presId="urn:microsoft.com/office/officeart/2005/8/layout/vList4"/>
    <dgm:cxn modelId="{968EEB5B-4670-4496-879D-47AD385DEC8A}" type="presParOf" srcId="{632ECE37-F6B0-4236-8D47-CAF18C4EE957}" destId="{5EEC6016-818E-423E-A746-A72D13CEEF88}" srcOrd="1" destOrd="0" presId="urn:microsoft.com/office/officeart/2005/8/layout/vList4"/>
    <dgm:cxn modelId="{016221E1-4194-44F5-8C96-5D790AF99786}" type="presParOf" srcId="{632ECE37-F6B0-4236-8D47-CAF18C4EE957}" destId="{4C26F41D-76C8-40E5-AC3E-D89EC04EDB29}" srcOrd="2" destOrd="0" presId="urn:microsoft.com/office/officeart/2005/8/layout/vList4"/>
    <dgm:cxn modelId="{1A2A8299-7EDD-41C3-957F-79618A689856}" type="presParOf" srcId="{4C26F41D-76C8-40E5-AC3E-D89EC04EDB29}" destId="{7558C56C-C382-4022-921C-7FE8C975B9D2}" srcOrd="0" destOrd="0" presId="urn:microsoft.com/office/officeart/2005/8/layout/vList4"/>
    <dgm:cxn modelId="{F9EF512C-DA1C-4EA3-8F3C-A4DDB4D3F62E}" type="presParOf" srcId="{4C26F41D-76C8-40E5-AC3E-D89EC04EDB29}" destId="{5FFBBFD2-F327-40C5-B8E9-238A0A2B80E2}" srcOrd="1" destOrd="0" presId="urn:microsoft.com/office/officeart/2005/8/layout/vList4"/>
    <dgm:cxn modelId="{289BA539-064B-4983-AACC-8A2C4D090320}" type="presParOf" srcId="{4C26F41D-76C8-40E5-AC3E-D89EC04EDB29}" destId="{19D74194-E220-45B6-9BE4-359FAB5C7563}" srcOrd="2" destOrd="0" presId="urn:microsoft.com/office/officeart/2005/8/layout/vList4"/>
    <dgm:cxn modelId="{63C21F08-5EF2-49F8-8C45-7F3AFC645A4D}" type="presParOf" srcId="{632ECE37-F6B0-4236-8D47-CAF18C4EE957}" destId="{24DA7C0C-7476-414E-AC33-1563D5A9D627}" srcOrd="3" destOrd="0" presId="urn:microsoft.com/office/officeart/2005/8/layout/vList4"/>
    <dgm:cxn modelId="{32D9D76D-C899-4761-BE97-1986D7F898A3}" type="presParOf" srcId="{632ECE37-F6B0-4236-8D47-CAF18C4EE957}" destId="{F5A85576-0A3F-4A38-9D81-5C8270737BA7}" srcOrd="4" destOrd="0" presId="urn:microsoft.com/office/officeart/2005/8/layout/vList4"/>
    <dgm:cxn modelId="{11797BC1-C1AA-4A79-B4DD-1DDD795EDD3B}" type="presParOf" srcId="{F5A85576-0A3F-4A38-9D81-5C8270737BA7}" destId="{15DF8B01-F332-4BFB-9C43-06E1EE1DBCEF}" srcOrd="0" destOrd="0" presId="urn:microsoft.com/office/officeart/2005/8/layout/vList4"/>
    <dgm:cxn modelId="{A1CF11D9-BF19-43C1-86E5-BF20FDEBCC9A}" type="presParOf" srcId="{F5A85576-0A3F-4A38-9D81-5C8270737BA7}" destId="{11CC984D-400C-49C3-9950-6E6733B9F051}" srcOrd="1" destOrd="0" presId="urn:microsoft.com/office/officeart/2005/8/layout/vList4"/>
    <dgm:cxn modelId="{AEADE510-22D7-4EBA-BE1B-E98A06426535}" type="presParOf" srcId="{F5A85576-0A3F-4A38-9D81-5C8270737BA7}" destId="{6AF528F0-69E5-422D-9F51-36DF080543C2}" srcOrd="2" destOrd="0" presId="urn:microsoft.com/office/officeart/2005/8/layout/vList4"/>
    <dgm:cxn modelId="{E90456EE-5396-4594-9F02-4543DEA880AC}" type="presParOf" srcId="{632ECE37-F6B0-4236-8D47-CAF18C4EE957}" destId="{0E85628D-7DFC-41A5-A467-65ED23A719E0}" srcOrd="5" destOrd="0" presId="urn:microsoft.com/office/officeart/2005/8/layout/vList4"/>
    <dgm:cxn modelId="{5BC17EA1-3F5A-4F08-AAC5-24C8272E7E5C}" type="presParOf" srcId="{632ECE37-F6B0-4236-8D47-CAF18C4EE957}" destId="{F36FABE3-9826-4480-98D6-7219DC713289}" srcOrd="6" destOrd="0" presId="urn:microsoft.com/office/officeart/2005/8/layout/vList4"/>
    <dgm:cxn modelId="{A3584B57-AFDF-43A6-B56C-190052710798}" type="presParOf" srcId="{F36FABE3-9826-4480-98D6-7219DC713289}" destId="{A2A08C2C-C862-43FB-BB5E-F730574B8487}" srcOrd="0" destOrd="0" presId="urn:microsoft.com/office/officeart/2005/8/layout/vList4"/>
    <dgm:cxn modelId="{C5753619-6144-4CFA-94B7-D800A3D627D5}" type="presParOf" srcId="{F36FABE3-9826-4480-98D6-7219DC713289}" destId="{6C42FB4D-D568-4D8C-A4F8-883735755F0A}" srcOrd="1" destOrd="0" presId="urn:microsoft.com/office/officeart/2005/8/layout/vList4"/>
    <dgm:cxn modelId="{DB956DF4-B008-49EF-8E48-2BEA386A8DE4}" type="presParOf" srcId="{F36FABE3-9826-4480-98D6-7219DC713289}" destId="{4AB3F93F-AE6A-468C-83E2-012022A6D465}"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7A566F-5A42-46BC-9FA0-EA3505F318A1}" type="doc">
      <dgm:prSet loTypeId="urn:microsoft.com/office/officeart/2008/layout/AlternatingHexagons" loCatId="list" qsTypeId="urn:microsoft.com/office/officeart/2005/8/quickstyle/simple1" qsCatId="simple" csTypeId="urn:microsoft.com/office/officeart/2005/8/colors/colorful3" csCatId="colorful" phldr="1"/>
      <dgm:spPr/>
      <dgm:t>
        <a:bodyPr/>
        <a:lstStyle/>
        <a:p>
          <a:endParaRPr lang="es-EC"/>
        </a:p>
      </dgm:t>
    </dgm:pt>
    <dgm:pt modelId="{6631DA90-3A1E-4592-AE8B-D3ADA81F5904}">
      <dgm:prSet phldrT="[Texto]" custT="1"/>
      <dgm:spPr/>
      <dgm:t>
        <a:bodyPr/>
        <a:lstStyle/>
        <a:p>
          <a:r>
            <a:rPr lang="es-EC" sz="1200" b="1" u="sng" dirty="0" smtClean="0"/>
            <a:t>MODELO ECONÓMICO</a:t>
          </a:r>
          <a:endParaRPr lang="es-EC" sz="1200" b="1" dirty="0"/>
        </a:p>
      </dgm:t>
    </dgm:pt>
    <dgm:pt modelId="{23543FA1-0939-4AC4-AD5C-06CBF0E4BAE5}" type="parTrans" cxnId="{2DC880FA-1F60-4386-B7C8-E581C2FBD926}">
      <dgm:prSet/>
      <dgm:spPr/>
      <dgm:t>
        <a:bodyPr/>
        <a:lstStyle/>
        <a:p>
          <a:endParaRPr lang="es-EC" dirty="0"/>
        </a:p>
      </dgm:t>
    </dgm:pt>
    <dgm:pt modelId="{FB1857BC-4C29-4817-81FF-3F9C51F170DD}" type="sibTrans" cxnId="{2DC880FA-1F60-4386-B7C8-E581C2FBD926}">
      <dgm:prSet custT="1"/>
      <dgm:spPr/>
      <dgm:t>
        <a:bodyPr/>
        <a:lstStyle/>
        <a:p>
          <a:r>
            <a:rPr lang="es-EC" sz="1600" b="1" u="sng" dirty="0" smtClean="0"/>
            <a:t>PETRÓLEO CRUDO</a:t>
          </a:r>
          <a:endParaRPr lang="es-EC" sz="1600" b="1" dirty="0"/>
        </a:p>
      </dgm:t>
    </dgm:pt>
    <dgm:pt modelId="{8785B570-5636-422B-8FBE-422F7CB7202A}">
      <dgm:prSet phldrT="[Texto]" custT="1"/>
      <dgm:spPr/>
      <dgm:t>
        <a:bodyPr/>
        <a:lstStyle/>
        <a:p>
          <a:r>
            <a:rPr lang="es-EC" sz="2800" b="1" dirty="0" smtClean="0"/>
            <a:t>DEFINICIONES</a:t>
          </a:r>
          <a:endParaRPr lang="es-EC" sz="2800" b="1" dirty="0"/>
        </a:p>
      </dgm:t>
    </dgm:pt>
    <dgm:pt modelId="{FFD4402B-220F-408E-8C24-243EE03D8445}" type="parTrans" cxnId="{E3082393-6729-4981-96E7-CBFF6C5046D0}">
      <dgm:prSet/>
      <dgm:spPr/>
      <dgm:t>
        <a:bodyPr/>
        <a:lstStyle/>
        <a:p>
          <a:endParaRPr lang="es-EC" dirty="0"/>
        </a:p>
      </dgm:t>
    </dgm:pt>
    <dgm:pt modelId="{60211F62-458F-4C3C-94FC-10B446CAC830}" type="sibTrans" cxnId="{E3082393-6729-4981-96E7-CBFF6C5046D0}">
      <dgm:prSet/>
      <dgm:spPr/>
      <dgm:t>
        <a:bodyPr/>
        <a:lstStyle/>
        <a:p>
          <a:endParaRPr lang="es-EC" dirty="0"/>
        </a:p>
      </dgm:t>
    </dgm:pt>
    <dgm:pt modelId="{4B46D570-973E-4FBC-9C0D-388DD86D18E4}">
      <dgm:prSet phldrT="[Texto]" custT="1"/>
      <dgm:spPr/>
      <dgm:t>
        <a:bodyPr/>
        <a:lstStyle/>
        <a:p>
          <a:r>
            <a:rPr lang="es-EC" sz="1400" b="1" u="sng" dirty="0" smtClean="0"/>
            <a:t>MARGEN DE SOBERANÍA</a:t>
          </a:r>
          <a:endParaRPr lang="es-EC" sz="1400" b="1" dirty="0"/>
        </a:p>
      </dgm:t>
    </dgm:pt>
    <dgm:pt modelId="{3D836A29-D74C-45E9-AC50-E24C61E7318F}" type="parTrans" cxnId="{77C965A8-A314-4BF4-9598-5EA54D4467D4}">
      <dgm:prSet/>
      <dgm:spPr/>
      <dgm:t>
        <a:bodyPr/>
        <a:lstStyle/>
        <a:p>
          <a:endParaRPr lang="es-EC" dirty="0"/>
        </a:p>
      </dgm:t>
    </dgm:pt>
    <dgm:pt modelId="{29643358-6659-450C-9423-699501351523}" type="sibTrans" cxnId="{77C965A8-A314-4BF4-9598-5EA54D4467D4}">
      <dgm:prSet custT="1"/>
      <dgm:spPr/>
      <dgm:t>
        <a:bodyPr/>
        <a:lstStyle/>
        <a:p>
          <a:r>
            <a:rPr lang="es-EC" sz="1600" b="1" u="sng" dirty="0" smtClean="0"/>
            <a:t>PRECIO PROMEDIO MENSUAL</a:t>
          </a:r>
          <a:endParaRPr lang="es-EC" sz="1600" b="1" dirty="0"/>
        </a:p>
      </dgm:t>
    </dgm:pt>
    <dgm:pt modelId="{58E1F722-E551-4D25-AB62-A7E5AA02B77B}">
      <dgm:prSet phldrT="[Texto]" custT="1"/>
      <dgm:spPr/>
      <dgm:t>
        <a:bodyPr/>
        <a:lstStyle/>
        <a:p>
          <a:r>
            <a:rPr lang="es-EC" sz="2800" b="1" dirty="0" smtClean="0"/>
            <a:t>BÁSICAS</a:t>
          </a:r>
          <a:endParaRPr lang="es-EC" sz="2800" b="1" dirty="0"/>
        </a:p>
      </dgm:t>
    </dgm:pt>
    <dgm:pt modelId="{4C57E564-3A0E-45EC-B779-225AFA1AF4FB}" type="parTrans" cxnId="{A2B57303-130B-4516-A68D-3D1C2DAE765F}">
      <dgm:prSet/>
      <dgm:spPr/>
      <dgm:t>
        <a:bodyPr/>
        <a:lstStyle/>
        <a:p>
          <a:endParaRPr lang="es-EC" dirty="0"/>
        </a:p>
      </dgm:t>
    </dgm:pt>
    <dgm:pt modelId="{1048FBE8-2E9A-4D2C-B1D0-F9950C0B044A}" type="sibTrans" cxnId="{A2B57303-130B-4516-A68D-3D1C2DAE765F}">
      <dgm:prSet/>
      <dgm:spPr/>
      <dgm:t>
        <a:bodyPr/>
        <a:lstStyle/>
        <a:p>
          <a:endParaRPr lang="es-EC" dirty="0"/>
        </a:p>
      </dgm:t>
    </dgm:pt>
    <dgm:pt modelId="{0EE07DDB-211A-4646-A344-F3A943F5740E}">
      <dgm:prSet phldrT="[Texto]" custT="1"/>
      <dgm:spPr/>
      <dgm:t>
        <a:bodyPr/>
        <a:lstStyle/>
        <a:p>
          <a:r>
            <a:rPr lang="es-EC" sz="1100" b="1" u="sng" dirty="0" smtClean="0"/>
            <a:t>PRODUCCIONES INCREMENTALES ADICIONALES</a:t>
          </a:r>
          <a:endParaRPr lang="es-EC" sz="1100" b="1" dirty="0"/>
        </a:p>
      </dgm:t>
    </dgm:pt>
    <dgm:pt modelId="{07D4180B-DA46-496F-BCD2-C42EE09C7A4E}" type="parTrans" cxnId="{478A72E9-CC39-4F88-AB28-AF1C41A624AB}">
      <dgm:prSet/>
      <dgm:spPr/>
      <dgm:t>
        <a:bodyPr/>
        <a:lstStyle/>
        <a:p>
          <a:endParaRPr lang="es-EC" dirty="0"/>
        </a:p>
      </dgm:t>
    </dgm:pt>
    <dgm:pt modelId="{2F717B82-0B78-4ACF-BB5C-0723120FF531}" type="sibTrans" cxnId="{478A72E9-CC39-4F88-AB28-AF1C41A624AB}">
      <dgm:prSet custT="1"/>
      <dgm:spPr/>
      <dgm:t>
        <a:bodyPr/>
        <a:lstStyle/>
        <a:p>
          <a:r>
            <a:rPr lang="es-EC" sz="1300" b="1" u="sng" dirty="0" smtClean="0"/>
            <a:t>PRODUCCIÓN FISCALIZADA</a:t>
          </a:r>
          <a:endParaRPr lang="es-EC" sz="1300" b="1" dirty="0"/>
        </a:p>
      </dgm:t>
    </dgm:pt>
    <dgm:pt modelId="{37938156-D91E-4F9E-BFF7-B81221B42307}">
      <dgm:prSet phldrT="[Texto]" custT="1"/>
      <dgm:spPr/>
      <dgm:t>
        <a:bodyPr/>
        <a:lstStyle/>
        <a:p>
          <a:r>
            <a:rPr lang="es-EC" sz="2800" b="1" dirty="0" smtClean="0"/>
            <a:t>DE LA INDUSTRIA</a:t>
          </a:r>
          <a:endParaRPr lang="es-EC" sz="2800" b="1" dirty="0"/>
        </a:p>
      </dgm:t>
    </dgm:pt>
    <dgm:pt modelId="{C9D59CFB-C0A0-4626-8067-6BADA3838390}" type="parTrans" cxnId="{192F1321-5BE3-489F-839A-E9F002CA78BA}">
      <dgm:prSet/>
      <dgm:spPr/>
      <dgm:t>
        <a:bodyPr/>
        <a:lstStyle/>
        <a:p>
          <a:endParaRPr lang="es-EC" dirty="0"/>
        </a:p>
      </dgm:t>
    </dgm:pt>
    <dgm:pt modelId="{61EC1C29-61FA-4696-B562-8188B4BDAC41}" type="sibTrans" cxnId="{192F1321-5BE3-489F-839A-E9F002CA78BA}">
      <dgm:prSet/>
      <dgm:spPr/>
      <dgm:t>
        <a:bodyPr/>
        <a:lstStyle/>
        <a:p>
          <a:endParaRPr lang="es-EC" dirty="0"/>
        </a:p>
      </dgm:t>
    </dgm:pt>
    <dgm:pt modelId="{FF0F735A-F7A5-4651-B721-D54C2093BAAB}" type="pres">
      <dgm:prSet presAssocID="{CA7A566F-5A42-46BC-9FA0-EA3505F318A1}" presName="Name0" presStyleCnt="0">
        <dgm:presLayoutVars>
          <dgm:chMax/>
          <dgm:chPref/>
          <dgm:dir/>
          <dgm:animLvl val="lvl"/>
        </dgm:presLayoutVars>
      </dgm:prSet>
      <dgm:spPr/>
      <dgm:t>
        <a:bodyPr/>
        <a:lstStyle/>
        <a:p>
          <a:endParaRPr lang="es-EC"/>
        </a:p>
      </dgm:t>
    </dgm:pt>
    <dgm:pt modelId="{38D9EECA-0F4E-40A8-B044-51FD31EFFF29}" type="pres">
      <dgm:prSet presAssocID="{6631DA90-3A1E-4592-AE8B-D3ADA81F5904}" presName="composite" presStyleCnt="0"/>
      <dgm:spPr/>
    </dgm:pt>
    <dgm:pt modelId="{8EE160AF-57DE-4228-80CF-63276E726935}" type="pres">
      <dgm:prSet presAssocID="{6631DA90-3A1E-4592-AE8B-D3ADA81F5904}" presName="Parent1" presStyleLbl="node1" presStyleIdx="0" presStyleCnt="6" custScaleX="100692" custLinFactNeighborX="86">
        <dgm:presLayoutVars>
          <dgm:chMax val="1"/>
          <dgm:chPref val="1"/>
          <dgm:bulletEnabled val="1"/>
        </dgm:presLayoutVars>
      </dgm:prSet>
      <dgm:spPr/>
      <dgm:t>
        <a:bodyPr/>
        <a:lstStyle/>
        <a:p>
          <a:endParaRPr lang="es-EC"/>
        </a:p>
      </dgm:t>
    </dgm:pt>
    <dgm:pt modelId="{88EA4BD3-84A6-4C8E-8540-F38954D2C979}" type="pres">
      <dgm:prSet presAssocID="{6631DA90-3A1E-4592-AE8B-D3ADA81F5904}" presName="Childtext1" presStyleLbl="revTx" presStyleIdx="0" presStyleCnt="3" custScaleX="127633" custLinFactNeighborX="18257">
        <dgm:presLayoutVars>
          <dgm:chMax val="0"/>
          <dgm:chPref val="0"/>
          <dgm:bulletEnabled val="1"/>
        </dgm:presLayoutVars>
      </dgm:prSet>
      <dgm:spPr/>
      <dgm:t>
        <a:bodyPr/>
        <a:lstStyle/>
        <a:p>
          <a:endParaRPr lang="es-EC"/>
        </a:p>
      </dgm:t>
    </dgm:pt>
    <dgm:pt modelId="{366028C1-70FD-4342-9E50-5ADBA02095A7}" type="pres">
      <dgm:prSet presAssocID="{6631DA90-3A1E-4592-AE8B-D3ADA81F5904}" presName="BalanceSpacing" presStyleCnt="0"/>
      <dgm:spPr/>
    </dgm:pt>
    <dgm:pt modelId="{CE5E220C-257D-419C-97BB-9B610EA7A485}" type="pres">
      <dgm:prSet presAssocID="{6631DA90-3A1E-4592-AE8B-D3ADA81F5904}" presName="BalanceSpacing1" presStyleCnt="0"/>
      <dgm:spPr/>
    </dgm:pt>
    <dgm:pt modelId="{D9D3EE23-9FC5-475A-A23F-C46689AEC43A}" type="pres">
      <dgm:prSet presAssocID="{FB1857BC-4C29-4817-81FF-3F9C51F170DD}" presName="Accent1Text" presStyleLbl="node1" presStyleIdx="1" presStyleCnt="6" custLinFactNeighborX="-5442"/>
      <dgm:spPr/>
      <dgm:t>
        <a:bodyPr/>
        <a:lstStyle/>
        <a:p>
          <a:endParaRPr lang="es-EC"/>
        </a:p>
      </dgm:t>
    </dgm:pt>
    <dgm:pt modelId="{74521628-468A-4478-B3AD-F87BF9D5F3B2}" type="pres">
      <dgm:prSet presAssocID="{FB1857BC-4C29-4817-81FF-3F9C51F170DD}" presName="spaceBetweenRectangles" presStyleCnt="0"/>
      <dgm:spPr/>
    </dgm:pt>
    <dgm:pt modelId="{E2494B65-A397-4A67-A29A-166C56FA12DD}" type="pres">
      <dgm:prSet presAssocID="{4B46D570-973E-4FBC-9C0D-388DD86D18E4}" presName="composite" presStyleCnt="0"/>
      <dgm:spPr/>
    </dgm:pt>
    <dgm:pt modelId="{25A60D4B-C197-4363-B116-9E7993BD68E2}" type="pres">
      <dgm:prSet presAssocID="{4B46D570-973E-4FBC-9C0D-388DD86D18E4}" presName="Parent1" presStyleLbl="node1" presStyleIdx="2" presStyleCnt="6" custScaleX="102809" custLinFactNeighborX="-10208">
        <dgm:presLayoutVars>
          <dgm:chMax val="1"/>
          <dgm:chPref val="1"/>
          <dgm:bulletEnabled val="1"/>
        </dgm:presLayoutVars>
      </dgm:prSet>
      <dgm:spPr/>
      <dgm:t>
        <a:bodyPr/>
        <a:lstStyle/>
        <a:p>
          <a:endParaRPr lang="es-EC"/>
        </a:p>
      </dgm:t>
    </dgm:pt>
    <dgm:pt modelId="{9E05F715-D4DF-4B97-B813-896A39E5AC43}" type="pres">
      <dgm:prSet presAssocID="{4B46D570-973E-4FBC-9C0D-388DD86D18E4}" presName="Childtext1" presStyleLbl="revTx" presStyleIdx="1" presStyleCnt="3" custLinFactNeighborX="-11001">
        <dgm:presLayoutVars>
          <dgm:chMax val="0"/>
          <dgm:chPref val="0"/>
          <dgm:bulletEnabled val="1"/>
        </dgm:presLayoutVars>
      </dgm:prSet>
      <dgm:spPr/>
      <dgm:t>
        <a:bodyPr/>
        <a:lstStyle/>
        <a:p>
          <a:endParaRPr lang="es-EC"/>
        </a:p>
      </dgm:t>
    </dgm:pt>
    <dgm:pt modelId="{A21095D1-E933-4EDF-A8C1-3048D93092F5}" type="pres">
      <dgm:prSet presAssocID="{4B46D570-973E-4FBC-9C0D-388DD86D18E4}" presName="BalanceSpacing" presStyleCnt="0"/>
      <dgm:spPr/>
    </dgm:pt>
    <dgm:pt modelId="{49EF1C0E-D50C-479D-B6B9-FC893167002F}" type="pres">
      <dgm:prSet presAssocID="{4B46D570-973E-4FBC-9C0D-388DD86D18E4}" presName="BalanceSpacing1" presStyleCnt="0"/>
      <dgm:spPr/>
    </dgm:pt>
    <dgm:pt modelId="{30881807-3A6D-44B1-A0A1-62B05C1FDC10}" type="pres">
      <dgm:prSet presAssocID="{29643358-6659-450C-9423-699501351523}" presName="Accent1Text" presStyleLbl="node1" presStyleIdx="3" presStyleCnt="6" custLinFactNeighborX="-7813"/>
      <dgm:spPr/>
      <dgm:t>
        <a:bodyPr/>
        <a:lstStyle/>
        <a:p>
          <a:endParaRPr lang="es-EC"/>
        </a:p>
      </dgm:t>
    </dgm:pt>
    <dgm:pt modelId="{513FFD7A-3088-4649-8875-5A2B546C69D3}" type="pres">
      <dgm:prSet presAssocID="{29643358-6659-450C-9423-699501351523}" presName="spaceBetweenRectangles" presStyleCnt="0"/>
      <dgm:spPr/>
    </dgm:pt>
    <dgm:pt modelId="{0FFC4BEC-6A6B-4D05-A9B2-5E4C9EA17B8E}" type="pres">
      <dgm:prSet presAssocID="{0EE07DDB-211A-4646-A344-F3A943F5740E}" presName="composite" presStyleCnt="0"/>
      <dgm:spPr/>
    </dgm:pt>
    <dgm:pt modelId="{764810F6-8E2A-436D-9FBB-BB49D8AAC85F}" type="pres">
      <dgm:prSet presAssocID="{0EE07DDB-211A-4646-A344-F3A943F5740E}" presName="Parent1" presStyleLbl="node1" presStyleIdx="4" presStyleCnt="6" custScaleX="102224" custLinFactNeighborX="-8010" custLinFactNeighborY="58">
        <dgm:presLayoutVars>
          <dgm:chMax val="1"/>
          <dgm:chPref val="1"/>
          <dgm:bulletEnabled val="1"/>
        </dgm:presLayoutVars>
      </dgm:prSet>
      <dgm:spPr/>
      <dgm:t>
        <a:bodyPr/>
        <a:lstStyle/>
        <a:p>
          <a:endParaRPr lang="es-EC"/>
        </a:p>
      </dgm:t>
    </dgm:pt>
    <dgm:pt modelId="{58F79584-9381-44A8-8C02-608FC90BAB1D}" type="pres">
      <dgm:prSet presAssocID="{0EE07DDB-211A-4646-A344-F3A943F5740E}" presName="Childtext1" presStyleLbl="revTx" presStyleIdx="2" presStyleCnt="3" custScaleX="95213" custLinFactNeighborX="1674">
        <dgm:presLayoutVars>
          <dgm:chMax val="0"/>
          <dgm:chPref val="0"/>
          <dgm:bulletEnabled val="1"/>
        </dgm:presLayoutVars>
      </dgm:prSet>
      <dgm:spPr/>
      <dgm:t>
        <a:bodyPr/>
        <a:lstStyle/>
        <a:p>
          <a:endParaRPr lang="es-EC"/>
        </a:p>
      </dgm:t>
    </dgm:pt>
    <dgm:pt modelId="{8429EC9C-285A-49F7-A283-D6F5DDBD4253}" type="pres">
      <dgm:prSet presAssocID="{0EE07DDB-211A-4646-A344-F3A943F5740E}" presName="BalanceSpacing" presStyleCnt="0"/>
      <dgm:spPr/>
    </dgm:pt>
    <dgm:pt modelId="{C6706B65-5064-4826-BEB7-7EB9DCD11AA6}" type="pres">
      <dgm:prSet presAssocID="{0EE07DDB-211A-4646-A344-F3A943F5740E}" presName="BalanceSpacing1" presStyleCnt="0"/>
      <dgm:spPr/>
    </dgm:pt>
    <dgm:pt modelId="{B9CA8DA3-2A61-47F4-A092-4C91943A5D95}" type="pres">
      <dgm:prSet presAssocID="{2F717B82-0B78-4ACF-BB5C-0723120FF531}" presName="Accent1Text" presStyleLbl="node1" presStyleIdx="5" presStyleCnt="6" custScaleX="97527" custLinFactNeighborX="-8269" custLinFactNeighborY="58"/>
      <dgm:spPr/>
      <dgm:t>
        <a:bodyPr/>
        <a:lstStyle/>
        <a:p>
          <a:endParaRPr lang="es-EC"/>
        </a:p>
      </dgm:t>
    </dgm:pt>
  </dgm:ptLst>
  <dgm:cxnLst>
    <dgm:cxn modelId="{2DC880FA-1F60-4386-B7C8-E581C2FBD926}" srcId="{CA7A566F-5A42-46BC-9FA0-EA3505F318A1}" destId="{6631DA90-3A1E-4592-AE8B-D3ADA81F5904}" srcOrd="0" destOrd="0" parTransId="{23543FA1-0939-4AC4-AD5C-06CBF0E4BAE5}" sibTransId="{FB1857BC-4C29-4817-81FF-3F9C51F170DD}"/>
    <dgm:cxn modelId="{4FD96E7B-599A-4109-8623-D24394C37047}" type="presOf" srcId="{FB1857BC-4C29-4817-81FF-3F9C51F170DD}" destId="{D9D3EE23-9FC5-475A-A23F-C46689AEC43A}" srcOrd="0" destOrd="0" presId="urn:microsoft.com/office/officeart/2008/layout/AlternatingHexagons"/>
    <dgm:cxn modelId="{E3082393-6729-4981-96E7-CBFF6C5046D0}" srcId="{6631DA90-3A1E-4592-AE8B-D3ADA81F5904}" destId="{8785B570-5636-422B-8FBE-422F7CB7202A}" srcOrd="0" destOrd="0" parTransId="{FFD4402B-220F-408E-8C24-243EE03D8445}" sibTransId="{60211F62-458F-4C3C-94FC-10B446CAC830}"/>
    <dgm:cxn modelId="{D340409B-6A50-4E98-81C0-DF2C529BED99}" type="presOf" srcId="{CA7A566F-5A42-46BC-9FA0-EA3505F318A1}" destId="{FF0F735A-F7A5-4651-B721-D54C2093BAAB}" srcOrd="0" destOrd="0" presId="urn:microsoft.com/office/officeart/2008/layout/AlternatingHexagons"/>
    <dgm:cxn modelId="{0E944946-A906-4BCB-9A06-D8CA2CC33869}" type="presOf" srcId="{6631DA90-3A1E-4592-AE8B-D3ADA81F5904}" destId="{8EE160AF-57DE-4228-80CF-63276E726935}" srcOrd="0" destOrd="0" presId="urn:microsoft.com/office/officeart/2008/layout/AlternatingHexagons"/>
    <dgm:cxn modelId="{CD1F5F2E-5D8B-4D33-B37A-BF331915D9C7}" type="presOf" srcId="{37938156-D91E-4F9E-BFF7-B81221B42307}" destId="{58F79584-9381-44A8-8C02-608FC90BAB1D}" srcOrd="0" destOrd="0" presId="urn:microsoft.com/office/officeart/2008/layout/AlternatingHexagons"/>
    <dgm:cxn modelId="{A2B57303-130B-4516-A68D-3D1C2DAE765F}" srcId="{4B46D570-973E-4FBC-9C0D-388DD86D18E4}" destId="{58E1F722-E551-4D25-AB62-A7E5AA02B77B}" srcOrd="0" destOrd="0" parTransId="{4C57E564-3A0E-45EC-B779-225AFA1AF4FB}" sibTransId="{1048FBE8-2E9A-4D2C-B1D0-F9950C0B044A}"/>
    <dgm:cxn modelId="{96235686-9A28-4CFC-A6F6-5EE8054FA838}" type="presOf" srcId="{0EE07DDB-211A-4646-A344-F3A943F5740E}" destId="{764810F6-8E2A-436D-9FBB-BB49D8AAC85F}" srcOrd="0" destOrd="0" presId="urn:microsoft.com/office/officeart/2008/layout/AlternatingHexagons"/>
    <dgm:cxn modelId="{5A224711-1D2C-407B-A1E3-64CC7326C134}" type="presOf" srcId="{8785B570-5636-422B-8FBE-422F7CB7202A}" destId="{88EA4BD3-84A6-4C8E-8540-F38954D2C979}" srcOrd="0" destOrd="0" presId="urn:microsoft.com/office/officeart/2008/layout/AlternatingHexagons"/>
    <dgm:cxn modelId="{F034D60F-82B1-49DA-BC4E-C409DCE81EE7}" type="presOf" srcId="{29643358-6659-450C-9423-699501351523}" destId="{30881807-3A6D-44B1-A0A1-62B05C1FDC10}" srcOrd="0" destOrd="0" presId="urn:microsoft.com/office/officeart/2008/layout/AlternatingHexagons"/>
    <dgm:cxn modelId="{192F1321-5BE3-489F-839A-E9F002CA78BA}" srcId="{0EE07DDB-211A-4646-A344-F3A943F5740E}" destId="{37938156-D91E-4F9E-BFF7-B81221B42307}" srcOrd="0" destOrd="0" parTransId="{C9D59CFB-C0A0-4626-8067-6BADA3838390}" sibTransId="{61EC1C29-61FA-4696-B562-8188B4BDAC41}"/>
    <dgm:cxn modelId="{478A72E9-CC39-4F88-AB28-AF1C41A624AB}" srcId="{CA7A566F-5A42-46BC-9FA0-EA3505F318A1}" destId="{0EE07DDB-211A-4646-A344-F3A943F5740E}" srcOrd="2" destOrd="0" parTransId="{07D4180B-DA46-496F-BCD2-C42EE09C7A4E}" sibTransId="{2F717B82-0B78-4ACF-BB5C-0723120FF531}"/>
    <dgm:cxn modelId="{77C965A8-A314-4BF4-9598-5EA54D4467D4}" srcId="{CA7A566F-5A42-46BC-9FA0-EA3505F318A1}" destId="{4B46D570-973E-4FBC-9C0D-388DD86D18E4}" srcOrd="1" destOrd="0" parTransId="{3D836A29-D74C-45E9-AC50-E24C61E7318F}" sibTransId="{29643358-6659-450C-9423-699501351523}"/>
    <dgm:cxn modelId="{CA8276FA-9C23-4318-88CC-B017388E3102}" type="presOf" srcId="{58E1F722-E551-4D25-AB62-A7E5AA02B77B}" destId="{9E05F715-D4DF-4B97-B813-896A39E5AC43}" srcOrd="0" destOrd="0" presId="urn:microsoft.com/office/officeart/2008/layout/AlternatingHexagons"/>
    <dgm:cxn modelId="{A3C4FBC8-843B-43CA-9201-7D6F737B63E8}" type="presOf" srcId="{4B46D570-973E-4FBC-9C0D-388DD86D18E4}" destId="{25A60D4B-C197-4363-B116-9E7993BD68E2}" srcOrd="0" destOrd="0" presId="urn:microsoft.com/office/officeart/2008/layout/AlternatingHexagons"/>
    <dgm:cxn modelId="{15C1C584-BC6A-4705-8A43-B960E272A95F}" type="presOf" srcId="{2F717B82-0B78-4ACF-BB5C-0723120FF531}" destId="{B9CA8DA3-2A61-47F4-A092-4C91943A5D95}" srcOrd="0" destOrd="0" presId="urn:microsoft.com/office/officeart/2008/layout/AlternatingHexagons"/>
    <dgm:cxn modelId="{19D50E08-D7F0-4785-AB83-28271CA5E09C}" type="presParOf" srcId="{FF0F735A-F7A5-4651-B721-D54C2093BAAB}" destId="{38D9EECA-0F4E-40A8-B044-51FD31EFFF29}" srcOrd="0" destOrd="0" presId="urn:microsoft.com/office/officeart/2008/layout/AlternatingHexagons"/>
    <dgm:cxn modelId="{674C91E1-BF6F-4C16-9AC8-15FD5FD2BF6B}" type="presParOf" srcId="{38D9EECA-0F4E-40A8-B044-51FD31EFFF29}" destId="{8EE160AF-57DE-4228-80CF-63276E726935}" srcOrd="0" destOrd="0" presId="urn:microsoft.com/office/officeart/2008/layout/AlternatingHexagons"/>
    <dgm:cxn modelId="{738FA08A-10AC-4ED5-80AF-66C06BA1D209}" type="presParOf" srcId="{38D9EECA-0F4E-40A8-B044-51FD31EFFF29}" destId="{88EA4BD3-84A6-4C8E-8540-F38954D2C979}" srcOrd="1" destOrd="0" presId="urn:microsoft.com/office/officeart/2008/layout/AlternatingHexagons"/>
    <dgm:cxn modelId="{F985308D-E28E-4F41-BDE3-2FECC9BBD3A6}" type="presParOf" srcId="{38D9EECA-0F4E-40A8-B044-51FD31EFFF29}" destId="{366028C1-70FD-4342-9E50-5ADBA02095A7}" srcOrd="2" destOrd="0" presId="urn:microsoft.com/office/officeart/2008/layout/AlternatingHexagons"/>
    <dgm:cxn modelId="{FEF189CD-6CEB-4409-B895-7B8385A07F65}" type="presParOf" srcId="{38D9EECA-0F4E-40A8-B044-51FD31EFFF29}" destId="{CE5E220C-257D-419C-97BB-9B610EA7A485}" srcOrd="3" destOrd="0" presId="urn:microsoft.com/office/officeart/2008/layout/AlternatingHexagons"/>
    <dgm:cxn modelId="{DA020BA2-812C-4699-9681-C297931C5434}" type="presParOf" srcId="{38D9EECA-0F4E-40A8-B044-51FD31EFFF29}" destId="{D9D3EE23-9FC5-475A-A23F-C46689AEC43A}" srcOrd="4" destOrd="0" presId="urn:microsoft.com/office/officeart/2008/layout/AlternatingHexagons"/>
    <dgm:cxn modelId="{14801845-6909-4AEF-908A-1E05FBB96D34}" type="presParOf" srcId="{FF0F735A-F7A5-4651-B721-D54C2093BAAB}" destId="{74521628-468A-4478-B3AD-F87BF9D5F3B2}" srcOrd="1" destOrd="0" presId="urn:microsoft.com/office/officeart/2008/layout/AlternatingHexagons"/>
    <dgm:cxn modelId="{E8DAC3B2-17DA-48DF-B3A1-D846E4615085}" type="presParOf" srcId="{FF0F735A-F7A5-4651-B721-D54C2093BAAB}" destId="{E2494B65-A397-4A67-A29A-166C56FA12DD}" srcOrd="2" destOrd="0" presId="urn:microsoft.com/office/officeart/2008/layout/AlternatingHexagons"/>
    <dgm:cxn modelId="{0B66E4EA-483B-4A2A-B010-8DE375B69A98}" type="presParOf" srcId="{E2494B65-A397-4A67-A29A-166C56FA12DD}" destId="{25A60D4B-C197-4363-B116-9E7993BD68E2}" srcOrd="0" destOrd="0" presId="urn:microsoft.com/office/officeart/2008/layout/AlternatingHexagons"/>
    <dgm:cxn modelId="{4D787567-7AFE-4560-B1B1-92007ED6725C}" type="presParOf" srcId="{E2494B65-A397-4A67-A29A-166C56FA12DD}" destId="{9E05F715-D4DF-4B97-B813-896A39E5AC43}" srcOrd="1" destOrd="0" presId="urn:microsoft.com/office/officeart/2008/layout/AlternatingHexagons"/>
    <dgm:cxn modelId="{862A64E2-9162-4CCA-89BD-FDCE13DCD271}" type="presParOf" srcId="{E2494B65-A397-4A67-A29A-166C56FA12DD}" destId="{A21095D1-E933-4EDF-A8C1-3048D93092F5}" srcOrd="2" destOrd="0" presId="urn:microsoft.com/office/officeart/2008/layout/AlternatingHexagons"/>
    <dgm:cxn modelId="{71802706-DF64-4DCD-92B9-DED6275B9C6B}" type="presParOf" srcId="{E2494B65-A397-4A67-A29A-166C56FA12DD}" destId="{49EF1C0E-D50C-479D-B6B9-FC893167002F}" srcOrd="3" destOrd="0" presId="urn:microsoft.com/office/officeart/2008/layout/AlternatingHexagons"/>
    <dgm:cxn modelId="{95A7002B-44F6-4A50-A9BF-A43BE9600466}" type="presParOf" srcId="{E2494B65-A397-4A67-A29A-166C56FA12DD}" destId="{30881807-3A6D-44B1-A0A1-62B05C1FDC10}" srcOrd="4" destOrd="0" presId="urn:microsoft.com/office/officeart/2008/layout/AlternatingHexagons"/>
    <dgm:cxn modelId="{398204A9-11EC-4246-B5E8-15FD94FC2FFD}" type="presParOf" srcId="{FF0F735A-F7A5-4651-B721-D54C2093BAAB}" destId="{513FFD7A-3088-4649-8875-5A2B546C69D3}" srcOrd="3" destOrd="0" presId="urn:microsoft.com/office/officeart/2008/layout/AlternatingHexagons"/>
    <dgm:cxn modelId="{D360763F-A460-416E-9956-C832B17AEDC2}" type="presParOf" srcId="{FF0F735A-F7A5-4651-B721-D54C2093BAAB}" destId="{0FFC4BEC-6A6B-4D05-A9B2-5E4C9EA17B8E}" srcOrd="4" destOrd="0" presId="urn:microsoft.com/office/officeart/2008/layout/AlternatingHexagons"/>
    <dgm:cxn modelId="{9BAC3A26-B3CC-4069-944D-987377F15ABF}" type="presParOf" srcId="{0FFC4BEC-6A6B-4D05-A9B2-5E4C9EA17B8E}" destId="{764810F6-8E2A-436D-9FBB-BB49D8AAC85F}" srcOrd="0" destOrd="0" presId="urn:microsoft.com/office/officeart/2008/layout/AlternatingHexagons"/>
    <dgm:cxn modelId="{5A0CFF6B-177D-4503-B1FA-E612A5F4AA5B}" type="presParOf" srcId="{0FFC4BEC-6A6B-4D05-A9B2-5E4C9EA17B8E}" destId="{58F79584-9381-44A8-8C02-608FC90BAB1D}" srcOrd="1" destOrd="0" presId="urn:microsoft.com/office/officeart/2008/layout/AlternatingHexagons"/>
    <dgm:cxn modelId="{7B353CC2-2079-4301-BFB3-C40B4A99A0B7}" type="presParOf" srcId="{0FFC4BEC-6A6B-4D05-A9B2-5E4C9EA17B8E}" destId="{8429EC9C-285A-49F7-A283-D6F5DDBD4253}" srcOrd="2" destOrd="0" presId="urn:microsoft.com/office/officeart/2008/layout/AlternatingHexagons"/>
    <dgm:cxn modelId="{84E6D8BD-1501-41CF-BD66-48C7FFF84344}" type="presParOf" srcId="{0FFC4BEC-6A6B-4D05-A9B2-5E4C9EA17B8E}" destId="{C6706B65-5064-4826-BEB7-7EB9DCD11AA6}" srcOrd="3" destOrd="0" presId="urn:microsoft.com/office/officeart/2008/layout/AlternatingHexagons"/>
    <dgm:cxn modelId="{855C66F0-A74C-4DDB-9D84-C5B5D37E47FC}" type="presParOf" srcId="{0FFC4BEC-6A6B-4D05-A9B2-5E4C9EA17B8E}" destId="{B9CA8DA3-2A61-47F4-A092-4C91943A5D95}"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0E6868-ABDF-4E97-A990-DB9AC05BEB6C}" type="doc">
      <dgm:prSet loTypeId="urn:microsoft.com/office/officeart/2005/8/layout/equation2" loCatId="process" qsTypeId="urn:microsoft.com/office/officeart/2005/8/quickstyle/simple5" qsCatId="simple" csTypeId="urn:microsoft.com/office/officeart/2005/8/colors/colorful3" csCatId="colorful" phldr="1"/>
      <dgm:spPr/>
    </dgm:pt>
    <dgm:pt modelId="{7A5180C9-F76D-41F5-A58C-341405119EB3}">
      <dgm:prSet phldrT="[Texto]" custT="1"/>
      <dgm:spPr/>
      <dgm:t>
        <a:bodyPr/>
        <a:lstStyle/>
        <a:p>
          <a:r>
            <a:rPr lang="es-ES_tradnl" sz="1200" b="1" dirty="0" smtClean="0"/>
            <a:t>CONTRATO DE PARTICIPACIÓN</a:t>
          </a:r>
        </a:p>
        <a:p>
          <a:r>
            <a:rPr lang="es-ES_tradnl" sz="1200" dirty="0" smtClean="0"/>
            <a:t>Explorar y Explotar</a:t>
          </a:r>
          <a:endParaRPr lang="es-EC" sz="1200" dirty="0" smtClean="0"/>
        </a:p>
        <a:p>
          <a:r>
            <a:rPr lang="es-ES_tradnl" sz="1200" dirty="0" smtClean="0"/>
            <a:t>Entregar la Participación del Estado en el Centro de Fiscalización.</a:t>
          </a:r>
          <a:r>
            <a:rPr lang="es-ES_tradnl" sz="1200" b="1" dirty="0" smtClean="0"/>
            <a:t> </a:t>
          </a:r>
          <a:endParaRPr lang="es-EC" sz="1200" dirty="0"/>
        </a:p>
      </dgm:t>
    </dgm:pt>
    <dgm:pt modelId="{BC46D1AF-54F6-49CA-B180-B77E6A73244A}" type="parTrans" cxnId="{50A10EFB-F949-4E82-92B3-0D23C648D487}">
      <dgm:prSet/>
      <dgm:spPr/>
      <dgm:t>
        <a:bodyPr/>
        <a:lstStyle/>
        <a:p>
          <a:endParaRPr lang="es-EC"/>
        </a:p>
      </dgm:t>
    </dgm:pt>
    <dgm:pt modelId="{27202B20-0EA1-4224-88D0-4C98129D1316}" type="sibTrans" cxnId="{50A10EFB-F949-4E82-92B3-0D23C648D487}">
      <dgm:prSet/>
      <dgm:spPr/>
      <dgm:t>
        <a:bodyPr/>
        <a:lstStyle/>
        <a:p>
          <a:endParaRPr lang="es-EC"/>
        </a:p>
      </dgm:t>
    </dgm:pt>
    <dgm:pt modelId="{03B4ECAB-493B-4C63-83BD-6B91EA423ADC}">
      <dgm:prSet phldrT="[Texto]" custT="1"/>
      <dgm:spPr/>
      <dgm:t>
        <a:bodyPr/>
        <a:lstStyle/>
        <a:p>
          <a:r>
            <a:rPr lang="es-ES_tradnl" sz="1050" b="1" dirty="0" smtClean="0"/>
            <a:t>CONTRATO DE PRESTACIÓN DE SERVICIOS</a:t>
          </a:r>
        </a:p>
        <a:p>
          <a:r>
            <a:rPr lang="es-ES_tradnl" sz="1050" dirty="0" smtClean="0"/>
            <a:t>Explorar y Explotar</a:t>
          </a:r>
          <a:endParaRPr lang="es-EC" sz="1050" dirty="0" smtClean="0"/>
        </a:p>
        <a:p>
          <a:r>
            <a:rPr lang="es-ES_tradnl" sz="1050" dirty="0" smtClean="0"/>
            <a:t>Entregar toda la producción en el Centro de Fiscalización.</a:t>
          </a:r>
          <a:endParaRPr lang="es-EC" sz="1050" dirty="0" smtClean="0"/>
        </a:p>
        <a:p>
          <a:r>
            <a:rPr lang="es-ES_tradnl" sz="1050" dirty="0" smtClean="0"/>
            <a:t>Emitir la Factura correspondiente.</a:t>
          </a:r>
          <a:endParaRPr lang="es-EC" sz="1050" dirty="0" smtClean="0"/>
        </a:p>
        <a:p>
          <a:r>
            <a:rPr lang="es-ES_tradnl" sz="1050" dirty="0" smtClean="0"/>
            <a:t>El Estado liquida a la Contratista por el servicio prestado.</a:t>
          </a:r>
          <a:endParaRPr lang="es-EC" sz="1050" dirty="0"/>
        </a:p>
      </dgm:t>
    </dgm:pt>
    <dgm:pt modelId="{944F1A6A-B2FB-402D-9A1A-2C8E11CA4116}" type="parTrans" cxnId="{AEBABCD0-32CB-4333-A61F-39B0DDAB04A9}">
      <dgm:prSet/>
      <dgm:spPr/>
      <dgm:t>
        <a:bodyPr/>
        <a:lstStyle/>
        <a:p>
          <a:endParaRPr lang="es-EC"/>
        </a:p>
      </dgm:t>
    </dgm:pt>
    <dgm:pt modelId="{8FCA97F5-EBD9-49BD-B69C-D753A21C54AC}" type="sibTrans" cxnId="{AEBABCD0-32CB-4333-A61F-39B0DDAB04A9}">
      <dgm:prSet>
        <dgm:style>
          <a:lnRef idx="0">
            <a:schemeClr val="accent1"/>
          </a:lnRef>
          <a:fillRef idx="3">
            <a:schemeClr val="accent1"/>
          </a:fillRef>
          <a:effectRef idx="3">
            <a:schemeClr val="accent1"/>
          </a:effectRef>
          <a:fontRef idx="minor">
            <a:schemeClr val="lt1"/>
          </a:fontRef>
        </dgm:style>
      </dgm:prSet>
      <dgm:spPr/>
      <dgm:t>
        <a:bodyPr/>
        <a:lstStyle/>
        <a:p>
          <a:endParaRPr lang="es-EC"/>
        </a:p>
      </dgm:t>
    </dgm:pt>
    <dgm:pt modelId="{5D226757-6571-4CCB-85CB-85AFB4BB0F40}">
      <dgm:prSet phldrT="[Texto]"/>
      <dgm:spPr/>
      <dgm:t>
        <a:bodyPr/>
        <a:lstStyle/>
        <a:p>
          <a:r>
            <a:rPr lang="es-EC" b="1" dirty="0" smtClean="0"/>
            <a:t>SÍNTESIS DE LAS VARIABLES DE CADA MODALIDAD</a:t>
          </a:r>
          <a:endParaRPr lang="es-EC" b="1" dirty="0"/>
        </a:p>
      </dgm:t>
    </dgm:pt>
    <dgm:pt modelId="{E314D3ED-40A6-4F48-99C3-F81153AA5FB6}" type="parTrans" cxnId="{C186BE34-2060-4CDA-AE15-080937A3C23C}">
      <dgm:prSet/>
      <dgm:spPr/>
      <dgm:t>
        <a:bodyPr/>
        <a:lstStyle/>
        <a:p>
          <a:endParaRPr lang="es-EC"/>
        </a:p>
      </dgm:t>
    </dgm:pt>
    <dgm:pt modelId="{0D4B923A-7452-44F2-8B47-441E6C206C43}" type="sibTrans" cxnId="{C186BE34-2060-4CDA-AE15-080937A3C23C}">
      <dgm:prSet/>
      <dgm:spPr/>
      <dgm:t>
        <a:bodyPr/>
        <a:lstStyle/>
        <a:p>
          <a:endParaRPr lang="es-EC"/>
        </a:p>
      </dgm:t>
    </dgm:pt>
    <dgm:pt modelId="{B9F9B46E-29EB-4BA2-B352-10A81C6E7E00}" type="pres">
      <dgm:prSet presAssocID="{1C0E6868-ABDF-4E97-A990-DB9AC05BEB6C}" presName="Name0" presStyleCnt="0">
        <dgm:presLayoutVars>
          <dgm:dir/>
          <dgm:resizeHandles val="exact"/>
        </dgm:presLayoutVars>
      </dgm:prSet>
      <dgm:spPr/>
    </dgm:pt>
    <dgm:pt modelId="{073B2966-AEB5-4F56-A2FB-65157E4E7A4B}" type="pres">
      <dgm:prSet presAssocID="{1C0E6868-ABDF-4E97-A990-DB9AC05BEB6C}" presName="vNodes" presStyleCnt="0"/>
      <dgm:spPr/>
    </dgm:pt>
    <dgm:pt modelId="{9D083B05-90B2-457C-9518-261657CBF730}" type="pres">
      <dgm:prSet presAssocID="{7A5180C9-F76D-41F5-A58C-341405119EB3}" presName="node" presStyleLbl="node1" presStyleIdx="0" presStyleCnt="3" custScaleX="203956" custScaleY="177874">
        <dgm:presLayoutVars>
          <dgm:bulletEnabled val="1"/>
        </dgm:presLayoutVars>
      </dgm:prSet>
      <dgm:spPr/>
      <dgm:t>
        <a:bodyPr/>
        <a:lstStyle/>
        <a:p>
          <a:endParaRPr lang="es-EC"/>
        </a:p>
      </dgm:t>
    </dgm:pt>
    <dgm:pt modelId="{EBC2D754-EE4C-4275-8E86-09C5DB42B21D}" type="pres">
      <dgm:prSet presAssocID="{27202B20-0EA1-4224-88D0-4C98129D1316}" presName="spacerT" presStyleCnt="0"/>
      <dgm:spPr/>
    </dgm:pt>
    <dgm:pt modelId="{258275D8-A9EF-45A5-A051-89D59B2A7348}" type="pres">
      <dgm:prSet presAssocID="{27202B20-0EA1-4224-88D0-4C98129D1316}" presName="sibTrans" presStyleLbl="sibTrans2D1" presStyleIdx="0" presStyleCnt="2"/>
      <dgm:spPr/>
      <dgm:t>
        <a:bodyPr/>
        <a:lstStyle/>
        <a:p>
          <a:endParaRPr lang="es-EC"/>
        </a:p>
      </dgm:t>
    </dgm:pt>
    <dgm:pt modelId="{AE7478AB-FF95-4E08-97F4-76F8DF8E3599}" type="pres">
      <dgm:prSet presAssocID="{27202B20-0EA1-4224-88D0-4C98129D1316}" presName="spacerB" presStyleCnt="0"/>
      <dgm:spPr/>
    </dgm:pt>
    <dgm:pt modelId="{DE6B189F-AC10-4F99-91D9-444851C3F332}" type="pres">
      <dgm:prSet presAssocID="{03B4ECAB-493B-4C63-83BD-6B91EA423ADC}" presName="node" presStyleLbl="node1" presStyleIdx="1" presStyleCnt="3" custScaleX="235780" custScaleY="203522" custLinFactNeighborX="6330">
        <dgm:presLayoutVars>
          <dgm:bulletEnabled val="1"/>
        </dgm:presLayoutVars>
      </dgm:prSet>
      <dgm:spPr/>
      <dgm:t>
        <a:bodyPr/>
        <a:lstStyle/>
        <a:p>
          <a:endParaRPr lang="es-EC"/>
        </a:p>
      </dgm:t>
    </dgm:pt>
    <dgm:pt modelId="{BB510AEB-F9DA-491A-9B4F-2E8B774CF257}" type="pres">
      <dgm:prSet presAssocID="{1C0E6868-ABDF-4E97-A990-DB9AC05BEB6C}" presName="sibTransLast" presStyleLbl="sibTrans2D1" presStyleIdx="1" presStyleCnt="2" custAng="10833154" custScaleX="179079" custLinFactNeighborX="-53714"/>
      <dgm:spPr/>
      <dgm:t>
        <a:bodyPr/>
        <a:lstStyle/>
        <a:p>
          <a:endParaRPr lang="es-EC"/>
        </a:p>
      </dgm:t>
    </dgm:pt>
    <dgm:pt modelId="{8170B065-806D-49C9-BC3D-3135A5EB84C4}" type="pres">
      <dgm:prSet presAssocID="{1C0E6868-ABDF-4E97-A990-DB9AC05BEB6C}" presName="connectorText" presStyleLbl="sibTrans2D1" presStyleIdx="1" presStyleCnt="2"/>
      <dgm:spPr/>
      <dgm:t>
        <a:bodyPr/>
        <a:lstStyle/>
        <a:p>
          <a:endParaRPr lang="es-EC"/>
        </a:p>
      </dgm:t>
    </dgm:pt>
    <dgm:pt modelId="{C9468720-3B20-4F6A-99FC-DE61BB9C198D}" type="pres">
      <dgm:prSet presAssocID="{1C0E6868-ABDF-4E97-A990-DB9AC05BEB6C}" presName="lastNode" presStyleLbl="node1" presStyleIdx="2" presStyleCnt="3" custScaleX="121075" custScaleY="105300" custLinFactX="2050" custLinFactNeighborX="100000" custLinFactNeighborY="1510">
        <dgm:presLayoutVars>
          <dgm:bulletEnabled val="1"/>
        </dgm:presLayoutVars>
      </dgm:prSet>
      <dgm:spPr/>
      <dgm:t>
        <a:bodyPr/>
        <a:lstStyle/>
        <a:p>
          <a:endParaRPr lang="es-EC"/>
        </a:p>
      </dgm:t>
    </dgm:pt>
  </dgm:ptLst>
  <dgm:cxnLst>
    <dgm:cxn modelId="{F5AAF8D4-9B6D-41BD-8705-C5B5B54651F6}" type="presOf" srcId="{27202B20-0EA1-4224-88D0-4C98129D1316}" destId="{258275D8-A9EF-45A5-A051-89D59B2A7348}" srcOrd="0" destOrd="0" presId="urn:microsoft.com/office/officeart/2005/8/layout/equation2"/>
    <dgm:cxn modelId="{AEBABCD0-32CB-4333-A61F-39B0DDAB04A9}" srcId="{1C0E6868-ABDF-4E97-A990-DB9AC05BEB6C}" destId="{03B4ECAB-493B-4C63-83BD-6B91EA423ADC}" srcOrd="1" destOrd="0" parTransId="{944F1A6A-B2FB-402D-9A1A-2C8E11CA4116}" sibTransId="{8FCA97F5-EBD9-49BD-B69C-D753A21C54AC}"/>
    <dgm:cxn modelId="{D255B6F4-CFDB-4943-8CB3-A0EA4CDCED0A}" type="presOf" srcId="{8FCA97F5-EBD9-49BD-B69C-D753A21C54AC}" destId="{8170B065-806D-49C9-BC3D-3135A5EB84C4}" srcOrd="1" destOrd="0" presId="urn:microsoft.com/office/officeart/2005/8/layout/equation2"/>
    <dgm:cxn modelId="{50A10EFB-F949-4E82-92B3-0D23C648D487}" srcId="{1C0E6868-ABDF-4E97-A990-DB9AC05BEB6C}" destId="{7A5180C9-F76D-41F5-A58C-341405119EB3}" srcOrd="0" destOrd="0" parTransId="{BC46D1AF-54F6-49CA-B180-B77E6A73244A}" sibTransId="{27202B20-0EA1-4224-88D0-4C98129D1316}"/>
    <dgm:cxn modelId="{D553CD5E-7F25-4651-9AF7-7D005BC55D73}" type="presOf" srcId="{03B4ECAB-493B-4C63-83BD-6B91EA423ADC}" destId="{DE6B189F-AC10-4F99-91D9-444851C3F332}" srcOrd="0" destOrd="0" presId="urn:microsoft.com/office/officeart/2005/8/layout/equation2"/>
    <dgm:cxn modelId="{BA2F4EEB-5CA7-44F6-AD01-C5BFE7C02583}" type="presOf" srcId="{8FCA97F5-EBD9-49BD-B69C-D753A21C54AC}" destId="{BB510AEB-F9DA-491A-9B4F-2E8B774CF257}" srcOrd="0" destOrd="0" presId="urn:microsoft.com/office/officeart/2005/8/layout/equation2"/>
    <dgm:cxn modelId="{5FC0D60B-6E26-4276-A2FC-CCDDF178B35F}" type="presOf" srcId="{5D226757-6571-4CCB-85CB-85AFB4BB0F40}" destId="{C9468720-3B20-4F6A-99FC-DE61BB9C198D}" srcOrd="0" destOrd="0" presId="urn:microsoft.com/office/officeart/2005/8/layout/equation2"/>
    <dgm:cxn modelId="{48B0240E-E2AF-40CE-914B-1AC5B6039272}" type="presOf" srcId="{7A5180C9-F76D-41F5-A58C-341405119EB3}" destId="{9D083B05-90B2-457C-9518-261657CBF730}" srcOrd="0" destOrd="0" presId="urn:microsoft.com/office/officeart/2005/8/layout/equation2"/>
    <dgm:cxn modelId="{C186BE34-2060-4CDA-AE15-080937A3C23C}" srcId="{1C0E6868-ABDF-4E97-A990-DB9AC05BEB6C}" destId="{5D226757-6571-4CCB-85CB-85AFB4BB0F40}" srcOrd="2" destOrd="0" parTransId="{E314D3ED-40A6-4F48-99C3-F81153AA5FB6}" sibTransId="{0D4B923A-7452-44F2-8B47-441E6C206C43}"/>
    <dgm:cxn modelId="{9760E21D-9343-4584-ADF4-DCE9F8656F09}" type="presOf" srcId="{1C0E6868-ABDF-4E97-A990-DB9AC05BEB6C}" destId="{B9F9B46E-29EB-4BA2-B352-10A81C6E7E00}" srcOrd="0" destOrd="0" presId="urn:microsoft.com/office/officeart/2005/8/layout/equation2"/>
    <dgm:cxn modelId="{16171C90-9D83-4A8C-8829-8AD7EC0C0D41}" type="presParOf" srcId="{B9F9B46E-29EB-4BA2-B352-10A81C6E7E00}" destId="{073B2966-AEB5-4F56-A2FB-65157E4E7A4B}" srcOrd="0" destOrd="0" presId="urn:microsoft.com/office/officeart/2005/8/layout/equation2"/>
    <dgm:cxn modelId="{042693BF-C53E-4C3E-8394-CEBDD579D4F2}" type="presParOf" srcId="{073B2966-AEB5-4F56-A2FB-65157E4E7A4B}" destId="{9D083B05-90B2-457C-9518-261657CBF730}" srcOrd="0" destOrd="0" presId="urn:microsoft.com/office/officeart/2005/8/layout/equation2"/>
    <dgm:cxn modelId="{B13152E2-4B51-4FFC-9898-F68432275365}" type="presParOf" srcId="{073B2966-AEB5-4F56-A2FB-65157E4E7A4B}" destId="{EBC2D754-EE4C-4275-8E86-09C5DB42B21D}" srcOrd="1" destOrd="0" presId="urn:microsoft.com/office/officeart/2005/8/layout/equation2"/>
    <dgm:cxn modelId="{6F74B8F9-738F-4EF1-BA63-4C6B8663F15C}" type="presParOf" srcId="{073B2966-AEB5-4F56-A2FB-65157E4E7A4B}" destId="{258275D8-A9EF-45A5-A051-89D59B2A7348}" srcOrd="2" destOrd="0" presId="urn:microsoft.com/office/officeart/2005/8/layout/equation2"/>
    <dgm:cxn modelId="{A8C76B8C-F30B-495F-A52C-77F9DBA67428}" type="presParOf" srcId="{073B2966-AEB5-4F56-A2FB-65157E4E7A4B}" destId="{AE7478AB-FF95-4E08-97F4-76F8DF8E3599}" srcOrd="3" destOrd="0" presId="urn:microsoft.com/office/officeart/2005/8/layout/equation2"/>
    <dgm:cxn modelId="{E2BCDCCC-EF2C-49BF-93AE-79A1D7FE9383}" type="presParOf" srcId="{073B2966-AEB5-4F56-A2FB-65157E4E7A4B}" destId="{DE6B189F-AC10-4F99-91D9-444851C3F332}" srcOrd="4" destOrd="0" presId="urn:microsoft.com/office/officeart/2005/8/layout/equation2"/>
    <dgm:cxn modelId="{1B6730BB-CA58-4368-8EA9-B248D93CCFF2}" type="presParOf" srcId="{B9F9B46E-29EB-4BA2-B352-10A81C6E7E00}" destId="{BB510AEB-F9DA-491A-9B4F-2E8B774CF257}" srcOrd="1" destOrd="0" presId="urn:microsoft.com/office/officeart/2005/8/layout/equation2"/>
    <dgm:cxn modelId="{8F8CDB72-FB03-4E46-91A0-C7F0CE45CD74}" type="presParOf" srcId="{BB510AEB-F9DA-491A-9B4F-2E8B774CF257}" destId="{8170B065-806D-49C9-BC3D-3135A5EB84C4}" srcOrd="0" destOrd="0" presId="urn:microsoft.com/office/officeart/2005/8/layout/equation2"/>
    <dgm:cxn modelId="{6357D33A-EC06-4599-8FD0-6D5B73BB044A}" type="presParOf" srcId="{B9F9B46E-29EB-4BA2-B352-10A81C6E7E00}" destId="{C9468720-3B20-4F6A-99FC-DE61BB9C198D}"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08D55-8199-419E-89D3-69D775F68811}">
      <dsp:nvSpPr>
        <dsp:cNvPr id="0" name=""/>
        <dsp:cNvSpPr/>
      </dsp:nvSpPr>
      <dsp:spPr>
        <a:xfrm>
          <a:off x="1228526" y="1637637"/>
          <a:ext cx="1965639" cy="1780262"/>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ANTECEDENTES</a:t>
          </a:r>
          <a:endParaRPr lang="en-US" sz="1400" b="1" kern="1200" dirty="0"/>
        </a:p>
      </dsp:txBody>
      <dsp:txXfrm>
        <a:off x="1516387" y="1898350"/>
        <a:ext cx="1389917" cy="1258836"/>
      </dsp:txXfrm>
    </dsp:sp>
    <dsp:sp modelId="{4FCF2A7C-C945-40EE-85EA-016A32A252E8}">
      <dsp:nvSpPr>
        <dsp:cNvPr id="0" name=""/>
        <dsp:cNvSpPr/>
      </dsp:nvSpPr>
      <dsp:spPr>
        <a:xfrm rot="13644264">
          <a:off x="458931" y="1118877"/>
          <a:ext cx="1279915" cy="39783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BDCE1C-F509-4980-B29E-C276481AC16F}">
      <dsp:nvSpPr>
        <dsp:cNvPr id="0" name=""/>
        <dsp:cNvSpPr/>
      </dsp:nvSpPr>
      <dsp:spPr>
        <a:xfrm>
          <a:off x="2695" y="316243"/>
          <a:ext cx="1326116" cy="1060893"/>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C" sz="1200" kern="1200" dirty="0" smtClean="0"/>
            <a:t>Reforma a la Ley de Hidrocarburos </a:t>
          </a:r>
          <a:endParaRPr lang="en-US" sz="1200" kern="1200" dirty="0"/>
        </a:p>
      </dsp:txBody>
      <dsp:txXfrm>
        <a:off x="33767" y="347315"/>
        <a:ext cx="1263972" cy="998749"/>
      </dsp:txXfrm>
    </dsp:sp>
    <dsp:sp modelId="{514F12B9-ADE8-4A9B-A594-38107FFB34BB}">
      <dsp:nvSpPr>
        <dsp:cNvPr id="0" name=""/>
        <dsp:cNvSpPr/>
      </dsp:nvSpPr>
      <dsp:spPr>
        <a:xfrm rot="16200000">
          <a:off x="1688198" y="854676"/>
          <a:ext cx="1046295" cy="397834"/>
        </a:xfrm>
        <a:prstGeom prst="leftArrow">
          <a:avLst>
            <a:gd name="adj1" fmla="val 60000"/>
            <a:gd name="adj2" fmla="val 50000"/>
          </a:avLst>
        </a:prstGeom>
        <a:solidFill>
          <a:schemeClr val="accent3">
            <a:hueOff val="1226198"/>
            <a:satOff val="-40562"/>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39C759-C3F7-4CB5-839E-B0C9C09895C3}">
      <dsp:nvSpPr>
        <dsp:cNvPr id="0" name=""/>
        <dsp:cNvSpPr/>
      </dsp:nvSpPr>
      <dsp:spPr>
        <a:xfrm>
          <a:off x="1474230" y="0"/>
          <a:ext cx="1474230" cy="1060893"/>
        </a:xfrm>
        <a:prstGeom prst="roundRect">
          <a:avLst>
            <a:gd name="adj" fmla="val 10000"/>
          </a:avLst>
        </a:prstGeom>
        <a:solidFill>
          <a:schemeClr val="accent3">
            <a:hueOff val="1226198"/>
            <a:satOff val="-40562"/>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C" sz="1200" kern="1200" dirty="0" smtClean="0"/>
            <a:t>Renegociación los contratos</a:t>
          </a:r>
          <a:endParaRPr lang="en-US" sz="1200" kern="1200" dirty="0"/>
        </a:p>
      </dsp:txBody>
      <dsp:txXfrm>
        <a:off x="1505302" y="31072"/>
        <a:ext cx="1412086" cy="998749"/>
      </dsp:txXfrm>
    </dsp:sp>
    <dsp:sp modelId="{48E89E04-B8A6-49DF-B1DC-EBAA868C4FE1}">
      <dsp:nvSpPr>
        <dsp:cNvPr id="0" name=""/>
        <dsp:cNvSpPr/>
      </dsp:nvSpPr>
      <dsp:spPr>
        <a:xfrm rot="18755736">
          <a:off x="2683844" y="1118877"/>
          <a:ext cx="1279915" cy="397834"/>
        </a:xfrm>
        <a:prstGeom prst="leftArrow">
          <a:avLst>
            <a:gd name="adj1" fmla="val 60000"/>
            <a:gd name="adj2" fmla="val 50000"/>
          </a:avLst>
        </a:prstGeom>
        <a:solidFill>
          <a:schemeClr val="accent3">
            <a:hueOff val="2452395"/>
            <a:satOff val="-81125"/>
            <a:lumOff val="-11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7E823B-5DF4-49B7-B491-3165DE108FF6}">
      <dsp:nvSpPr>
        <dsp:cNvPr id="0" name=""/>
        <dsp:cNvSpPr/>
      </dsp:nvSpPr>
      <dsp:spPr>
        <a:xfrm>
          <a:off x="3093879" y="316243"/>
          <a:ext cx="1326116" cy="1060893"/>
        </a:xfrm>
        <a:prstGeom prst="roundRect">
          <a:avLst>
            <a:gd name="adj" fmla="val 10000"/>
          </a:avLst>
        </a:prstGeom>
        <a:solidFill>
          <a:schemeClr val="accent3">
            <a:hueOff val="2452395"/>
            <a:satOff val="-81125"/>
            <a:lumOff val="-11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C" sz="1200" kern="1200" dirty="0" smtClean="0"/>
            <a:t>Modelo de participación  a prestación de servicios</a:t>
          </a:r>
          <a:endParaRPr lang="en-US" sz="1200" kern="1200" dirty="0"/>
        </a:p>
      </dsp:txBody>
      <dsp:txXfrm>
        <a:off x="3124951" y="347315"/>
        <a:ext cx="1263972" cy="9987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6AF0D-64D4-41D8-A3FB-2251DC639782}">
      <dsp:nvSpPr>
        <dsp:cNvPr id="0" name=""/>
        <dsp:cNvSpPr/>
      </dsp:nvSpPr>
      <dsp:spPr>
        <a:xfrm>
          <a:off x="1881158" y="252030"/>
          <a:ext cx="3715612" cy="1290383"/>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858A4C-D2DC-4857-BF33-7AB6005098AC}">
      <dsp:nvSpPr>
        <dsp:cNvPr id="0" name=""/>
        <dsp:cNvSpPr/>
      </dsp:nvSpPr>
      <dsp:spPr>
        <a:xfrm>
          <a:off x="3384686" y="3411741"/>
          <a:ext cx="720080" cy="460851"/>
        </a:xfrm>
        <a:prstGeom prst="downArrow">
          <a:avLst/>
        </a:prstGeom>
        <a:solidFill>
          <a:schemeClr val="accent2">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99AF1A-57E6-4AD8-AFC8-13C069F99723}">
      <dsp:nvSpPr>
        <dsp:cNvPr id="0" name=""/>
        <dsp:cNvSpPr/>
      </dsp:nvSpPr>
      <dsp:spPr>
        <a:xfrm>
          <a:off x="2016534" y="3780422"/>
          <a:ext cx="3456384" cy="864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b="1" kern="1200" dirty="0" smtClean="0"/>
            <a:t>INFORMACIÓN BASE (CRITERIOS DE EXPERTOS Y MODELO DE CÁLCULO DE TARIFA USADO POR LA SHE)</a:t>
          </a:r>
          <a:endParaRPr lang="es-EC" sz="1500" b="1" kern="1200" dirty="0"/>
        </a:p>
      </dsp:txBody>
      <dsp:txXfrm>
        <a:off x="2016534" y="3780422"/>
        <a:ext cx="3456384" cy="864096"/>
      </dsp:txXfrm>
    </dsp:sp>
    <dsp:sp modelId="{43CE9820-5814-4945-91DE-50AB1AC285EF}">
      <dsp:nvSpPr>
        <dsp:cNvPr id="0" name=""/>
        <dsp:cNvSpPr/>
      </dsp:nvSpPr>
      <dsp:spPr>
        <a:xfrm>
          <a:off x="3116503" y="1573804"/>
          <a:ext cx="1527194" cy="1432679"/>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ENTREVISTA</a:t>
          </a:r>
          <a:endParaRPr lang="es-EC" sz="1400" kern="1200" dirty="0"/>
        </a:p>
      </dsp:txBody>
      <dsp:txXfrm>
        <a:off x="3340155" y="1783615"/>
        <a:ext cx="1079890" cy="1013057"/>
      </dsp:txXfrm>
    </dsp:sp>
    <dsp:sp modelId="{3EE4DCC9-5A1A-4275-A6B2-8C13C2858000}">
      <dsp:nvSpPr>
        <dsp:cNvPr id="0" name=""/>
        <dsp:cNvSpPr/>
      </dsp:nvSpPr>
      <dsp:spPr>
        <a:xfrm>
          <a:off x="2189040" y="601408"/>
          <a:ext cx="1527194" cy="1432679"/>
        </a:xfrm>
        <a:prstGeom prst="ellipse">
          <a:avLst/>
        </a:prstGeom>
        <a:solidFill>
          <a:schemeClr val="accent2">
            <a:hueOff val="-368613"/>
            <a:satOff val="44335"/>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OBSERVACIÓN </a:t>
          </a:r>
          <a:endParaRPr lang="es-EC" sz="1100" kern="1200" dirty="0"/>
        </a:p>
      </dsp:txBody>
      <dsp:txXfrm>
        <a:off x="2412692" y="811219"/>
        <a:ext cx="1079890" cy="1013057"/>
      </dsp:txXfrm>
    </dsp:sp>
    <dsp:sp modelId="{893428D1-A03D-438E-82FB-05F21313F3B6}">
      <dsp:nvSpPr>
        <dsp:cNvPr id="0" name=""/>
        <dsp:cNvSpPr/>
      </dsp:nvSpPr>
      <dsp:spPr>
        <a:xfrm>
          <a:off x="3513987" y="288029"/>
          <a:ext cx="1527194" cy="1432679"/>
        </a:xfrm>
        <a:prstGeom prst="ellipse">
          <a:avLst/>
        </a:prstGeom>
        <a:solidFill>
          <a:schemeClr val="accent2">
            <a:hueOff val="-737226"/>
            <a:satOff val="88670"/>
            <a:lumOff val="10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t>ENFOQUE CUALITATIVO MIXTO</a:t>
          </a:r>
          <a:endParaRPr lang="es-EC" sz="1300" kern="1200" dirty="0"/>
        </a:p>
      </dsp:txBody>
      <dsp:txXfrm>
        <a:off x="3737639" y="497840"/>
        <a:ext cx="1079890" cy="1013057"/>
      </dsp:txXfrm>
    </dsp:sp>
    <dsp:sp modelId="{70005FA6-2856-42EC-A5D1-39F0A22845E9}">
      <dsp:nvSpPr>
        <dsp:cNvPr id="0" name=""/>
        <dsp:cNvSpPr/>
      </dsp:nvSpPr>
      <dsp:spPr>
        <a:xfrm>
          <a:off x="1584785" y="43190"/>
          <a:ext cx="4321090" cy="3485196"/>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65BE9-B88A-48A6-95F5-309952C34AF2}">
      <dsp:nvSpPr>
        <dsp:cNvPr id="0" name=""/>
        <dsp:cNvSpPr/>
      </dsp:nvSpPr>
      <dsp:spPr>
        <a:xfrm>
          <a:off x="4172002" y="2479817"/>
          <a:ext cx="123212" cy="123210"/>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3A1B6C-80B2-446B-9C8B-2C960B953EDC}">
      <dsp:nvSpPr>
        <dsp:cNvPr id="0" name=""/>
        <dsp:cNvSpPr/>
      </dsp:nvSpPr>
      <dsp:spPr>
        <a:xfrm>
          <a:off x="3946184" y="2479817"/>
          <a:ext cx="123212" cy="123210"/>
        </a:xfrm>
        <a:prstGeom prst="ellips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A0104D-14D5-4308-A6DF-1A130C5ECADC}">
      <dsp:nvSpPr>
        <dsp:cNvPr id="0" name=""/>
        <dsp:cNvSpPr/>
      </dsp:nvSpPr>
      <dsp:spPr>
        <a:xfrm>
          <a:off x="3720366" y="2479817"/>
          <a:ext cx="123212" cy="123210"/>
        </a:xfrm>
        <a:prstGeom prst="ellips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58A3A4-2CCF-4658-A888-0B85314B1E58}">
      <dsp:nvSpPr>
        <dsp:cNvPr id="0" name=""/>
        <dsp:cNvSpPr/>
      </dsp:nvSpPr>
      <dsp:spPr>
        <a:xfrm>
          <a:off x="3494977" y="2479817"/>
          <a:ext cx="123212" cy="123210"/>
        </a:xfrm>
        <a:prstGeom prst="ellips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716B96-D021-41D6-9E19-9722B7930768}">
      <dsp:nvSpPr>
        <dsp:cNvPr id="0" name=""/>
        <dsp:cNvSpPr/>
      </dsp:nvSpPr>
      <dsp:spPr>
        <a:xfrm>
          <a:off x="3269159" y="2479817"/>
          <a:ext cx="123212" cy="123210"/>
        </a:xfrm>
        <a:prstGeom prst="ellips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A7E3A8-BDCB-4851-A51C-69A380BB3DBA}">
      <dsp:nvSpPr>
        <dsp:cNvPr id="0" name=""/>
        <dsp:cNvSpPr/>
      </dsp:nvSpPr>
      <dsp:spPr>
        <a:xfrm>
          <a:off x="2920129" y="2418212"/>
          <a:ext cx="246424" cy="246623"/>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813BA5-1325-4563-BA4D-1E738E49FC58}">
      <dsp:nvSpPr>
        <dsp:cNvPr id="0" name=""/>
        <dsp:cNvSpPr/>
      </dsp:nvSpPr>
      <dsp:spPr>
        <a:xfrm>
          <a:off x="3971084" y="2225290"/>
          <a:ext cx="123212" cy="123210"/>
        </a:xfrm>
        <a:prstGeom prst="ellips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330E24-C05A-4EFD-9875-E79CA6DB4CBF}">
      <dsp:nvSpPr>
        <dsp:cNvPr id="0" name=""/>
        <dsp:cNvSpPr/>
      </dsp:nvSpPr>
      <dsp:spPr>
        <a:xfrm>
          <a:off x="3971084" y="2736168"/>
          <a:ext cx="123212" cy="123210"/>
        </a:xfrm>
        <a:prstGeom prst="ellips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9873FE-98B3-4B82-856D-5434F46ADB6A}">
      <dsp:nvSpPr>
        <dsp:cNvPr id="0" name=""/>
        <dsp:cNvSpPr/>
      </dsp:nvSpPr>
      <dsp:spPr>
        <a:xfrm>
          <a:off x="4080988" y="2335936"/>
          <a:ext cx="123212" cy="123210"/>
        </a:xfrm>
        <a:prstGeom prst="ellips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AD88A4-B651-43E4-AF84-543561F7C6ED}">
      <dsp:nvSpPr>
        <dsp:cNvPr id="0" name=""/>
        <dsp:cNvSpPr/>
      </dsp:nvSpPr>
      <dsp:spPr>
        <a:xfrm>
          <a:off x="4088286" y="2626130"/>
          <a:ext cx="123212" cy="123210"/>
        </a:xfrm>
        <a:prstGeom prst="ellips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1803D4-2828-4974-A9F7-4F20343DD761}">
      <dsp:nvSpPr>
        <dsp:cNvPr id="0" name=""/>
        <dsp:cNvSpPr/>
      </dsp:nvSpPr>
      <dsp:spPr>
        <a:xfrm>
          <a:off x="1311987" y="1784663"/>
          <a:ext cx="1764352" cy="1513720"/>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t>ANÁLISIS COMPARATIVO</a:t>
          </a:r>
          <a:endParaRPr lang="es-EC" sz="1200" b="1" kern="1200" dirty="0"/>
        </a:p>
      </dsp:txBody>
      <dsp:txXfrm>
        <a:off x="1570370" y="2006342"/>
        <a:ext cx="1247586" cy="1070362"/>
      </dsp:txXfrm>
    </dsp:sp>
    <dsp:sp modelId="{7B805FEF-DFA9-4FDE-A26C-ED32DEB00365}">
      <dsp:nvSpPr>
        <dsp:cNvPr id="0" name=""/>
        <dsp:cNvSpPr/>
      </dsp:nvSpPr>
      <dsp:spPr>
        <a:xfrm>
          <a:off x="1477213" y="1811076"/>
          <a:ext cx="246424" cy="246623"/>
        </a:xfrm>
        <a:prstGeom prst="ellips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60952A-770A-4E40-B7A7-CCD245159130}">
      <dsp:nvSpPr>
        <dsp:cNvPr id="0" name=""/>
        <dsp:cNvSpPr/>
      </dsp:nvSpPr>
      <dsp:spPr>
        <a:xfrm>
          <a:off x="1319226" y="1680975"/>
          <a:ext cx="123212" cy="123210"/>
        </a:xfrm>
        <a:prstGeom prst="ellips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B56EC4-B971-4B17-A782-56BCD3588371}">
      <dsp:nvSpPr>
        <dsp:cNvPr id="0" name=""/>
        <dsp:cNvSpPr/>
      </dsp:nvSpPr>
      <dsp:spPr>
        <a:xfrm>
          <a:off x="1056058" y="1680975"/>
          <a:ext cx="123212" cy="123210"/>
        </a:xfrm>
        <a:prstGeom prst="ellips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C9712E-8DA0-45BC-BF16-9FFEA0CB2770}">
      <dsp:nvSpPr>
        <dsp:cNvPr id="0" name=""/>
        <dsp:cNvSpPr/>
      </dsp:nvSpPr>
      <dsp:spPr>
        <a:xfrm>
          <a:off x="792890" y="1680975"/>
          <a:ext cx="123212" cy="123210"/>
        </a:xfrm>
        <a:prstGeom prst="ellips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E5F51B-287F-4CE9-B7FE-3E6AE30F1788}">
      <dsp:nvSpPr>
        <dsp:cNvPr id="0" name=""/>
        <dsp:cNvSpPr/>
      </dsp:nvSpPr>
      <dsp:spPr>
        <a:xfrm>
          <a:off x="529722" y="1680975"/>
          <a:ext cx="123212" cy="123210"/>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136DB8-D286-4DB2-8F15-C07DCC1C7273}">
      <dsp:nvSpPr>
        <dsp:cNvPr id="0" name=""/>
        <dsp:cNvSpPr/>
      </dsp:nvSpPr>
      <dsp:spPr>
        <a:xfrm>
          <a:off x="266124" y="1680975"/>
          <a:ext cx="123212" cy="123210"/>
        </a:xfrm>
        <a:prstGeom prst="ellips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1849B8-39CC-4A43-93FD-6AE40FCA70AD}">
      <dsp:nvSpPr>
        <dsp:cNvPr id="0" name=""/>
        <dsp:cNvSpPr/>
      </dsp:nvSpPr>
      <dsp:spPr>
        <a:xfrm>
          <a:off x="2956" y="1680975"/>
          <a:ext cx="123212" cy="123210"/>
        </a:xfrm>
        <a:prstGeom prst="ellips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B24E03-6CD2-4BFA-9918-609DB5BCE080}">
      <dsp:nvSpPr>
        <dsp:cNvPr id="0" name=""/>
        <dsp:cNvSpPr/>
      </dsp:nvSpPr>
      <dsp:spPr>
        <a:xfrm>
          <a:off x="2098" y="1363019"/>
          <a:ext cx="1444204" cy="316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466725">
            <a:lnSpc>
              <a:spcPct val="90000"/>
            </a:lnSpc>
            <a:spcBef>
              <a:spcPct val="0"/>
            </a:spcBef>
            <a:spcAft>
              <a:spcPct val="35000"/>
            </a:spcAft>
          </a:pPr>
          <a:r>
            <a:rPr lang="es-EC" sz="1050" kern="1200" dirty="0" smtClean="0"/>
            <a:t>LEY DE HIDROCARBUROS</a:t>
          </a:r>
          <a:endParaRPr lang="es-EC" sz="1050" kern="1200" dirty="0"/>
        </a:p>
      </dsp:txBody>
      <dsp:txXfrm>
        <a:off x="2098" y="1363019"/>
        <a:ext cx="1444204" cy="316942"/>
      </dsp:txXfrm>
    </dsp:sp>
    <dsp:sp modelId="{7CD793F4-DB1C-4FEF-A689-2E26CAE878D3}">
      <dsp:nvSpPr>
        <dsp:cNvPr id="0" name=""/>
        <dsp:cNvSpPr/>
      </dsp:nvSpPr>
      <dsp:spPr>
        <a:xfrm>
          <a:off x="1221343" y="2418212"/>
          <a:ext cx="246424" cy="246623"/>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742744-8C0B-4839-827A-5DB89AF28E9D}">
      <dsp:nvSpPr>
        <dsp:cNvPr id="0" name=""/>
        <dsp:cNvSpPr/>
      </dsp:nvSpPr>
      <dsp:spPr>
        <a:xfrm>
          <a:off x="977494" y="2479817"/>
          <a:ext cx="123212" cy="123210"/>
        </a:xfrm>
        <a:prstGeom prst="ellips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6AABAB-1344-45CB-A0D7-871B86CE96D2}">
      <dsp:nvSpPr>
        <dsp:cNvPr id="0" name=""/>
        <dsp:cNvSpPr/>
      </dsp:nvSpPr>
      <dsp:spPr>
        <a:xfrm>
          <a:off x="734074" y="2479817"/>
          <a:ext cx="123212" cy="123210"/>
        </a:xfrm>
        <a:prstGeom prst="ellips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B801B1-74E4-42D9-B3F6-6179D6962C7A}">
      <dsp:nvSpPr>
        <dsp:cNvPr id="0" name=""/>
        <dsp:cNvSpPr/>
      </dsp:nvSpPr>
      <dsp:spPr>
        <a:xfrm>
          <a:off x="490225" y="2479817"/>
          <a:ext cx="123212" cy="123210"/>
        </a:xfrm>
        <a:prstGeom prst="ellips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19A493-35CD-4CDA-9966-FD89166CBBFD}">
      <dsp:nvSpPr>
        <dsp:cNvPr id="0" name=""/>
        <dsp:cNvSpPr/>
      </dsp:nvSpPr>
      <dsp:spPr>
        <a:xfrm>
          <a:off x="246805" y="2479817"/>
          <a:ext cx="123212" cy="123210"/>
        </a:xfrm>
        <a:prstGeom prst="ellips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1A63BA-A324-432A-AB58-1C9839CE4E9B}">
      <dsp:nvSpPr>
        <dsp:cNvPr id="0" name=""/>
        <dsp:cNvSpPr/>
      </dsp:nvSpPr>
      <dsp:spPr>
        <a:xfrm>
          <a:off x="2956" y="2479817"/>
          <a:ext cx="123212" cy="123210"/>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355BDA-6322-4C87-909A-89893E3FBD90}">
      <dsp:nvSpPr>
        <dsp:cNvPr id="0" name=""/>
        <dsp:cNvSpPr/>
      </dsp:nvSpPr>
      <dsp:spPr>
        <a:xfrm>
          <a:off x="2098" y="2164495"/>
          <a:ext cx="1092168" cy="316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444500">
            <a:lnSpc>
              <a:spcPct val="90000"/>
            </a:lnSpc>
            <a:spcBef>
              <a:spcPct val="0"/>
            </a:spcBef>
            <a:spcAft>
              <a:spcPct val="35000"/>
            </a:spcAft>
          </a:pPr>
          <a:r>
            <a:rPr lang="es-EC" sz="1000" kern="1200" dirty="0" smtClean="0"/>
            <a:t>CLAUSULAS DE MODALIDADES CONTRACTUALES EN ANÁLISIS</a:t>
          </a:r>
          <a:endParaRPr lang="es-EC" sz="1000" kern="1200" dirty="0"/>
        </a:p>
      </dsp:txBody>
      <dsp:txXfrm>
        <a:off x="2098" y="2164495"/>
        <a:ext cx="1092168" cy="316942"/>
      </dsp:txXfrm>
    </dsp:sp>
    <dsp:sp modelId="{79384883-B4EF-4FE8-AEFB-938F1DB0C537}">
      <dsp:nvSpPr>
        <dsp:cNvPr id="0" name=""/>
        <dsp:cNvSpPr/>
      </dsp:nvSpPr>
      <dsp:spPr>
        <a:xfrm>
          <a:off x="1477213" y="3015215"/>
          <a:ext cx="246424" cy="246623"/>
        </a:xfrm>
        <a:prstGeom prst="ellips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25EA21-04FC-4338-84DA-E59DD3A838E7}">
      <dsp:nvSpPr>
        <dsp:cNvPr id="0" name=""/>
        <dsp:cNvSpPr/>
      </dsp:nvSpPr>
      <dsp:spPr>
        <a:xfrm>
          <a:off x="1319226" y="3266297"/>
          <a:ext cx="123212" cy="123210"/>
        </a:xfrm>
        <a:prstGeom prst="ellips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388345-921A-4A22-B5C5-4E032290FA58}">
      <dsp:nvSpPr>
        <dsp:cNvPr id="0" name=""/>
        <dsp:cNvSpPr/>
      </dsp:nvSpPr>
      <dsp:spPr>
        <a:xfrm>
          <a:off x="1056058" y="3266297"/>
          <a:ext cx="123212" cy="123210"/>
        </a:xfrm>
        <a:prstGeom prst="ellips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96FDF4-FB3E-4A3C-9C9B-370CDCA839DF}">
      <dsp:nvSpPr>
        <dsp:cNvPr id="0" name=""/>
        <dsp:cNvSpPr/>
      </dsp:nvSpPr>
      <dsp:spPr>
        <a:xfrm>
          <a:off x="792890" y="3266297"/>
          <a:ext cx="123212" cy="123210"/>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1CE4A5-B5ED-4280-B80E-99481BF0B7F4}">
      <dsp:nvSpPr>
        <dsp:cNvPr id="0" name=""/>
        <dsp:cNvSpPr/>
      </dsp:nvSpPr>
      <dsp:spPr>
        <a:xfrm>
          <a:off x="529722" y="3266297"/>
          <a:ext cx="123212" cy="123210"/>
        </a:xfrm>
        <a:prstGeom prst="ellips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39CD50-5CA3-4780-9018-9948EC71FB20}">
      <dsp:nvSpPr>
        <dsp:cNvPr id="0" name=""/>
        <dsp:cNvSpPr/>
      </dsp:nvSpPr>
      <dsp:spPr>
        <a:xfrm>
          <a:off x="266124" y="3266297"/>
          <a:ext cx="123212" cy="123210"/>
        </a:xfrm>
        <a:prstGeom prst="ellips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0F68D6-B434-4574-BF88-46845AA4474A}">
      <dsp:nvSpPr>
        <dsp:cNvPr id="0" name=""/>
        <dsp:cNvSpPr/>
      </dsp:nvSpPr>
      <dsp:spPr>
        <a:xfrm>
          <a:off x="2956" y="3266297"/>
          <a:ext cx="123212" cy="123210"/>
        </a:xfrm>
        <a:prstGeom prst="ellips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ACAA7E-C0AF-4AE3-8925-DA1FB9A5E9FD}">
      <dsp:nvSpPr>
        <dsp:cNvPr id="0" name=""/>
        <dsp:cNvSpPr/>
      </dsp:nvSpPr>
      <dsp:spPr>
        <a:xfrm>
          <a:off x="2098" y="2948139"/>
          <a:ext cx="1444204" cy="316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444500">
            <a:lnSpc>
              <a:spcPct val="90000"/>
            </a:lnSpc>
            <a:spcBef>
              <a:spcPct val="0"/>
            </a:spcBef>
            <a:spcAft>
              <a:spcPct val="35000"/>
            </a:spcAft>
          </a:pPr>
          <a:r>
            <a:rPr lang="es-EC" sz="1000" kern="1200" dirty="0" smtClean="0"/>
            <a:t>MODELOS ECONÓMICOS</a:t>
          </a:r>
          <a:endParaRPr lang="es-EC" sz="1000" kern="1200" dirty="0"/>
        </a:p>
      </dsp:txBody>
      <dsp:txXfrm>
        <a:off x="2098" y="2948139"/>
        <a:ext cx="1444204" cy="31694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1C771-B346-4355-9C74-53A2358BC0CE}">
      <dsp:nvSpPr>
        <dsp:cNvPr id="0" name=""/>
        <dsp:cNvSpPr/>
      </dsp:nvSpPr>
      <dsp:spPr>
        <a:xfrm>
          <a:off x="0" y="842568"/>
          <a:ext cx="3887415" cy="6048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8A2781-7EF1-41A4-BE38-B0EB41C841F1}">
      <dsp:nvSpPr>
        <dsp:cNvPr id="0" name=""/>
        <dsp:cNvSpPr/>
      </dsp:nvSpPr>
      <dsp:spPr>
        <a:xfrm>
          <a:off x="194180" y="13370"/>
          <a:ext cx="3601920" cy="1183437"/>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55" tIns="0" rIns="102855" bIns="0" numCol="1" spcCol="1270" anchor="ctr" anchorCtr="0">
          <a:noAutofit/>
        </a:bodyPr>
        <a:lstStyle/>
        <a:p>
          <a:pPr lvl="0" algn="l" defTabSz="622300">
            <a:lnSpc>
              <a:spcPct val="90000"/>
            </a:lnSpc>
            <a:spcBef>
              <a:spcPct val="0"/>
            </a:spcBef>
            <a:spcAft>
              <a:spcPct val="35000"/>
            </a:spcAft>
          </a:pPr>
          <a:r>
            <a:rPr lang="es-EC" sz="1400" b="1" kern="1200" dirty="0" smtClean="0"/>
            <a:t>SELECCIÓN DE LA MODALIDAD CONTRACTUAL ÓPTIMA</a:t>
          </a:r>
          <a:endParaRPr lang="es-EC" sz="1400" b="1" kern="1200" dirty="0"/>
        </a:p>
      </dsp:txBody>
      <dsp:txXfrm>
        <a:off x="251951" y="71141"/>
        <a:ext cx="3486378" cy="1067895"/>
      </dsp:txXfrm>
    </dsp:sp>
    <dsp:sp modelId="{0B58BB86-AFD9-4C4B-B62F-0DB902544659}">
      <dsp:nvSpPr>
        <dsp:cNvPr id="0" name=""/>
        <dsp:cNvSpPr/>
      </dsp:nvSpPr>
      <dsp:spPr>
        <a:xfrm>
          <a:off x="0" y="2406165"/>
          <a:ext cx="3887415" cy="604800"/>
        </a:xfrm>
        <a:prstGeom prst="rect">
          <a:avLst/>
        </a:prstGeom>
        <a:solidFill>
          <a:schemeClr val="lt1">
            <a:alpha val="90000"/>
            <a:hueOff val="0"/>
            <a:satOff val="0"/>
            <a:lumOff val="0"/>
            <a:alphaOff val="0"/>
          </a:schemeClr>
        </a:solidFill>
        <a:ln w="15875" cap="flat" cmpd="sng" algn="ctr">
          <a:solidFill>
            <a:schemeClr val="accent3">
              <a:hueOff val="2452395"/>
              <a:satOff val="-81125"/>
              <a:lumOff val="-1176"/>
              <a:alphaOff val="0"/>
            </a:schemeClr>
          </a:solidFill>
          <a:prstDash val="solid"/>
        </a:ln>
        <a:effectLst/>
      </dsp:spPr>
      <dsp:style>
        <a:lnRef idx="2">
          <a:scrgbClr r="0" g="0" b="0"/>
        </a:lnRef>
        <a:fillRef idx="1">
          <a:scrgbClr r="0" g="0" b="0"/>
        </a:fillRef>
        <a:effectRef idx="0">
          <a:scrgbClr r="0" g="0" b="0"/>
        </a:effectRef>
        <a:fontRef idx="minor"/>
      </dsp:style>
    </dsp:sp>
    <dsp:sp modelId="{8D052AE8-428B-47D5-B39B-9C6C6067A38C}">
      <dsp:nvSpPr>
        <dsp:cNvPr id="0" name=""/>
        <dsp:cNvSpPr/>
      </dsp:nvSpPr>
      <dsp:spPr>
        <a:xfrm>
          <a:off x="194180" y="1576968"/>
          <a:ext cx="3601920" cy="1183437"/>
        </a:xfrm>
        <a:prstGeom prst="roundRect">
          <a:avLst/>
        </a:prstGeom>
        <a:solidFill>
          <a:schemeClr val="accent3">
            <a:hueOff val="2452395"/>
            <a:satOff val="-81125"/>
            <a:lumOff val="-11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55" tIns="0" rIns="102855" bIns="0" numCol="1" spcCol="1270" anchor="ctr" anchorCtr="0">
          <a:noAutofit/>
        </a:bodyPr>
        <a:lstStyle/>
        <a:p>
          <a:pPr lvl="0" algn="l" defTabSz="622300">
            <a:lnSpc>
              <a:spcPct val="90000"/>
            </a:lnSpc>
            <a:spcBef>
              <a:spcPct val="0"/>
            </a:spcBef>
            <a:spcAft>
              <a:spcPct val="35000"/>
            </a:spcAft>
          </a:pPr>
          <a:r>
            <a:rPr lang="es-EC" sz="1400" b="1" kern="1200" dirty="0" smtClean="0"/>
            <a:t>DETERMINACIÓN DE ESTRATÉGIAS MEDIANTE FODA</a:t>
          </a:r>
          <a:endParaRPr lang="es-EC" sz="1400" b="1" kern="1200" dirty="0"/>
        </a:p>
      </dsp:txBody>
      <dsp:txXfrm>
        <a:off x="251951" y="1634739"/>
        <a:ext cx="3486378" cy="10678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403B3-B886-4E0C-9357-777F45C8509F}">
      <dsp:nvSpPr>
        <dsp:cNvPr id="0" name=""/>
        <dsp:cNvSpPr/>
      </dsp:nvSpPr>
      <dsp:spPr>
        <a:xfrm rot="5400000">
          <a:off x="-260164" y="263304"/>
          <a:ext cx="1734433" cy="1214103"/>
        </a:xfrm>
        <a:prstGeom prst="chevron">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C" sz="3400" kern="1200" dirty="0" smtClean="0"/>
            <a:t>1971</a:t>
          </a:r>
          <a:endParaRPr lang="es-EC" sz="3400" kern="1200" dirty="0"/>
        </a:p>
      </dsp:txBody>
      <dsp:txXfrm rot="-5400000">
        <a:off x="2" y="610191"/>
        <a:ext cx="1214103" cy="520330"/>
      </dsp:txXfrm>
    </dsp:sp>
    <dsp:sp modelId="{57F5C2DA-A5C7-4FA0-848D-7D5C7031F08E}">
      <dsp:nvSpPr>
        <dsp:cNvPr id="0" name=""/>
        <dsp:cNvSpPr/>
      </dsp:nvSpPr>
      <dsp:spPr>
        <a:xfrm rot="5400000">
          <a:off x="4039804" y="-2822562"/>
          <a:ext cx="1127381" cy="677878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1 de Octubre el gobierno promulgó la Ley de Hidrocarburos que derogó la Ley del Petróleo de octubre de 1937. </a:t>
          </a:r>
          <a:endParaRPr lang="es-EC" sz="1400" kern="1200" dirty="0"/>
        </a:p>
        <a:p>
          <a:pPr marL="114300" lvl="1" indent="-114300" algn="l" defTabSz="622300">
            <a:lnSpc>
              <a:spcPct val="90000"/>
            </a:lnSpc>
            <a:spcBef>
              <a:spcPct val="0"/>
            </a:spcBef>
            <a:spcAft>
              <a:spcPct val="15000"/>
            </a:spcAft>
            <a:buChar char="••"/>
          </a:pPr>
          <a:r>
            <a:rPr lang="es-EC" sz="1400" kern="1200" dirty="0" smtClean="0"/>
            <a:t>El estado explorará y explotará los yacimientos de hidrocarburos en forma directa, creación de la CORPORACIÓN ESTATAL PETROLERA ECUATORIANA, CEPE.</a:t>
          </a:r>
          <a:endParaRPr lang="es-EC" sz="1400" kern="1200" dirty="0"/>
        </a:p>
      </dsp:txBody>
      <dsp:txXfrm rot="-5400000">
        <a:off x="1214103" y="58173"/>
        <a:ext cx="6723750" cy="1017313"/>
      </dsp:txXfrm>
    </dsp:sp>
    <dsp:sp modelId="{2B970267-8D9E-4C3B-98CC-F4D3C6C0543E}">
      <dsp:nvSpPr>
        <dsp:cNvPr id="0" name=""/>
        <dsp:cNvSpPr/>
      </dsp:nvSpPr>
      <dsp:spPr>
        <a:xfrm rot="5400000">
          <a:off x="-260164" y="1805154"/>
          <a:ext cx="1734433" cy="1214103"/>
        </a:xfrm>
        <a:prstGeom prst="chevron">
          <a:avLst/>
        </a:prstGeom>
        <a:gradFill rotWithShape="0">
          <a:gsLst>
            <a:gs pos="0">
              <a:schemeClr val="accent2">
                <a:hueOff val="-368613"/>
                <a:satOff val="44335"/>
                <a:lumOff val="5098"/>
                <a:alphaOff val="0"/>
              </a:schemeClr>
            </a:gs>
            <a:gs pos="100000">
              <a:schemeClr val="accent2">
                <a:hueOff val="-368613"/>
                <a:satOff val="44335"/>
                <a:lumOff val="5098"/>
                <a:alphaOff val="0"/>
                <a:shade val="75000"/>
                <a:satMod val="120000"/>
                <a:lumMod val="90000"/>
              </a:schemeClr>
            </a:gs>
          </a:gsLst>
          <a:lin ang="5400000" scaled="0"/>
        </a:gradFill>
        <a:ln w="9525" cap="flat" cmpd="sng" algn="ctr">
          <a:solidFill>
            <a:schemeClr val="accent2">
              <a:hueOff val="-368613"/>
              <a:satOff val="44335"/>
              <a:lumOff val="5098"/>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C" sz="3400" kern="1200" dirty="0" smtClean="0"/>
            <a:t>1973</a:t>
          </a:r>
          <a:endParaRPr lang="es-EC" sz="3400" kern="1200" dirty="0"/>
        </a:p>
      </dsp:txBody>
      <dsp:txXfrm rot="-5400000">
        <a:off x="2" y="2152041"/>
        <a:ext cx="1214103" cy="520330"/>
      </dsp:txXfrm>
    </dsp:sp>
    <dsp:sp modelId="{7370EFB2-0ABD-4446-A8E7-AAEC568FEEB5}">
      <dsp:nvSpPr>
        <dsp:cNvPr id="0" name=""/>
        <dsp:cNvSpPr/>
      </dsp:nvSpPr>
      <dsp:spPr>
        <a:xfrm rot="5400000">
          <a:off x="4039804" y="-1280712"/>
          <a:ext cx="1127381" cy="6778784"/>
        </a:xfrm>
        <a:prstGeom prst="round2SameRect">
          <a:avLst/>
        </a:prstGeom>
        <a:solidFill>
          <a:schemeClr val="lt1">
            <a:alpha val="90000"/>
            <a:hueOff val="0"/>
            <a:satOff val="0"/>
            <a:lumOff val="0"/>
            <a:alphaOff val="0"/>
          </a:schemeClr>
        </a:solidFill>
        <a:ln w="9525" cap="flat" cmpd="sng" algn="ctr">
          <a:solidFill>
            <a:schemeClr val="accent2">
              <a:hueOff val="-368613"/>
              <a:satOff val="44335"/>
              <a:lumOff val="5098"/>
              <a:alphaOff val="0"/>
            </a:schemeClr>
          </a:solidFill>
          <a:prstDash val="solid"/>
        </a:ln>
        <a:effectLst>
          <a:outerShdw blurRad="50800" dist="25400" dir="5400000" rotWithShape="0">
            <a:srgbClr val="000000">
              <a:alpha val="2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EC" sz="1700" kern="1200" dirty="0" smtClean="0"/>
            <a:t>Creación de CONTRATO TIPO primer documento con estipulaciones fundamentales sobre CONTRATACIÓN PETROLERA.</a:t>
          </a:r>
          <a:endParaRPr lang="es-EC" sz="1700" kern="1200" dirty="0"/>
        </a:p>
      </dsp:txBody>
      <dsp:txXfrm rot="-5400000">
        <a:off x="1214103" y="1600023"/>
        <a:ext cx="6723750" cy="1017313"/>
      </dsp:txXfrm>
    </dsp:sp>
    <dsp:sp modelId="{D8C2FBB4-CA91-4EBE-A784-4BCAB5DFA593}">
      <dsp:nvSpPr>
        <dsp:cNvPr id="0" name=""/>
        <dsp:cNvSpPr/>
      </dsp:nvSpPr>
      <dsp:spPr>
        <a:xfrm rot="5400000">
          <a:off x="-260164" y="3347004"/>
          <a:ext cx="1734433" cy="1214103"/>
        </a:xfrm>
        <a:prstGeom prst="chevron">
          <a:avLst/>
        </a:prstGeom>
        <a:gradFill rotWithShape="0">
          <a:gsLst>
            <a:gs pos="0">
              <a:schemeClr val="accent2">
                <a:hueOff val="-737226"/>
                <a:satOff val="88670"/>
                <a:lumOff val="10196"/>
                <a:alphaOff val="0"/>
              </a:schemeClr>
            </a:gs>
            <a:gs pos="100000">
              <a:schemeClr val="accent2">
                <a:hueOff val="-737226"/>
                <a:satOff val="88670"/>
                <a:lumOff val="10196"/>
                <a:alphaOff val="0"/>
                <a:shade val="75000"/>
                <a:satMod val="120000"/>
                <a:lumMod val="90000"/>
              </a:schemeClr>
            </a:gs>
          </a:gsLst>
          <a:lin ang="5400000" scaled="0"/>
        </a:gradFill>
        <a:ln w="9525" cap="flat" cmpd="sng" algn="ctr">
          <a:solidFill>
            <a:schemeClr val="accent2">
              <a:hueOff val="-737226"/>
              <a:satOff val="88670"/>
              <a:lumOff val="10196"/>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C" sz="3400" kern="1200" dirty="0" smtClean="0"/>
            <a:t>2010</a:t>
          </a:r>
          <a:endParaRPr lang="es-EC" sz="3400" kern="1200" dirty="0"/>
        </a:p>
      </dsp:txBody>
      <dsp:txXfrm rot="-5400000">
        <a:off x="2" y="3693891"/>
        <a:ext cx="1214103" cy="520330"/>
      </dsp:txXfrm>
    </dsp:sp>
    <dsp:sp modelId="{98F02DF2-8B77-4AC8-A989-3672247A14C5}">
      <dsp:nvSpPr>
        <dsp:cNvPr id="0" name=""/>
        <dsp:cNvSpPr/>
      </dsp:nvSpPr>
      <dsp:spPr>
        <a:xfrm rot="5400000">
          <a:off x="4039804" y="261137"/>
          <a:ext cx="1127381" cy="6778784"/>
        </a:xfrm>
        <a:prstGeom prst="round2SameRect">
          <a:avLst/>
        </a:prstGeom>
        <a:solidFill>
          <a:schemeClr val="lt1">
            <a:alpha val="90000"/>
            <a:hueOff val="0"/>
            <a:satOff val="0"/>
            <a:lumOff val="0"/>
            <a:alphaOff val="0"/>
          </a:schemeClr>
        </a:solidFill>
        <a:ln w="9525" cap="flat" cmpd="sng" algn="ctr">
          <a:solidFill>
            <a:schemeClr val="accent2">
              <a:hueOff val="-737226"/>
              <a:satOff val="88670"/>
              <a:lumOff val="10196"/>
              <a:alphaOff val="0"/>
            </a:schemeClr>
          </a:solidFill>
          <a:prstDash val="solid"/>
        </a:ln>
        <a:effectLst>
          <a:outerShdw blurRad="50800" dist="25400" dir="5400000" rotWithShape="0">
            <a:srgbClr val="000000">
              <a:alpha val="2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EC" sz="1700" kern="1200" dirty="0" smtClean="0"/>
            <a:t>Reforma a la Ley de Hidrocarburos aprobada por la Asamblea Nacional el 27 de julio.</a:t>
          </a:r>
          <a:endParaRPr lang="es-EC" sz="1700" kern="1200" dirty="0"/>
        </a:p>
        <a:p>
          <a:pPr marL="171450" lvl="1" indent="-171450" algn="l" defTabSz="755650">
            <a:lnSpc>
              <a:spcPct val="90000"/>
            </a:lnSpc>
            <a:spcBef>
              <a:spcPct val="0"/>
            </a:spcBef>
            <a:spcAft>
              <a:spcPct val="15000"/>
            </a:spcAft>
            <a:buChar char="••"/>
          </a:pPr>
          <a:r>
            <a:rPr lang="es-EC" sz="1700" kern="1200" dirty="0" smtClean="0"/>
            <a:t>Se crea la Secretaría de Hidrocarburos (SHE) mediante el Art. 6-A de la Ley Reformatoria a la Ley de Hidrocarburos.</a:t>
          </a:r>
          <a:endParaRPr lang="es-EC" sz="1700" kern="1200" dirty="0"/>
        </a:p>
      </dsp:txBody>
      <dsp:txXfrm rot="-5400000">
        <a:off x="1214103" y="3141872"/>
        <a:ext cx="6723750" cy="101731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403B3-B886-4E0C-9357-777F45C8509F}">
      <dsp:nvSpPr>
        <dsp:cNvPr id="0" name=""/>
        <dsp:cNvSpPr/>
      </dsp:nvSpPr>
      <dsp:spPr>
        <a:xfrm rot="5400000">
          <a:off x="-245931" y="246128"/>
          <a:ext cx="1639546" cy="1147682"/>
        </a:xfrm>
        <a:prstGeom prst="chevron">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w="9525" cap="flat" cmpd="sng" algn="ctr">
          <a:solidFill>
            <a:schemeClr val="accent3">
              <a:hueOff val="0"/>
              <a:satOff val="0"/>
              <a:lumOff val="0"/>
              <a:alphaOff val="0"/>
            </a:schemeClr>
          </a:solidFill>
          <a:prstDash val="solid"/>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C" sz="3200" kern="1200" dirty="0" smtClean="0"/>
            <a:t>1973</a:t>
          </a:r>
          <a:endParaRPr lang="es-EC" sz="3200" kern="1200" dirty="0"/>
        </a:p>
      </dsp:txBody>
      <dsp:txXfrm rot="-5400000">
        <a:off x="1" y="574037"/>
        <a:ext cx="1147682" cy="491864"/>
      </dsp:txXfrm>
    </dsp:sp>
    <dsp:sp modelId="{57F5C2DA-A5C7-4FA0-848D-7D5C7031F08E}">
      <dsp:nvSpPr>
        <dsp:cNvPr id="0" name=""/>
        <dsp:cNvSpPr/>
      </dsp:nvSpPr>
      <dsp:spPr>
        <a:xfrm rot="5400000">
          <a:off x="4037432" y="-2889554"/>
          <a:ext cx="1065705" cy="6845205"/>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En base al CONTRATO TIPO se renegocia con Texaco y </a:t>
          </a:r>
          <a:r>
            <a:rPr lang="es-EC" sz="1800" kern="1200" dirty="0" err="1" smtClean="0"/>
            <a:t>Gulf</a:t>
          </a:r>
          <a:r>
            <a:rPr lang="es-EC" sz="1800" kern="1200" dirty="0" smtClean="0"/>
            <a:t>.</a:t>
          </a:r>
          <a:endParaRPr lang="es-EC" sz="1800" kern="1200" dirty="0"/>
        </a:p>
      </dsp:txBody>
      <dsp:txXfrm rot="-5400000">
        <a:off x="1147683" y="52218"/>
        <a:ext cx="6793182" cy="961659"/>
      </dsp:txXfrm>
    </dsp:sp>
    <dsp:sp modelId="{2B970267-8D9E-4C3B-98CC-F4D3C6C0543E}">
      <dsp:nvSpPr>
        <dsp:cNvPr id="0" name=""/>
        <dsp:cNvSpPr/>
      </dsp:nvSpPr>
      <dsp:spPr>
        <a:xfrm rot="5400000">
          <a:off x="-380669" y="1728449"/>
          <a:ext cx="1909022" cy="1147682"/>
        </a:xfrm>
        <a:prstGeom prst="chevron">
          <a:avLst/>
        </a:prstGeom>
        <a:gradFill rotWithShape="0">
          <a:gsLst>
            <a:gs pos="0">
              <a:schemeClr val="accent3">
                <a:hueOff val="1226198"/>
                <a:satOff val="-40562"/>
                <a:lumOff val="-588"/>
                <a:alphaOff val="0"/>
              </a:schemeClr>
            </a:gs>
            <a:gs pos="100000">
              <a:schemeClr val="accent3">
                <a:hueOff val="1226198"/>
                <a:satOff val="-40562"/>
                <a:lumOff val="-588"/>
                <a:alphaOff val="0"/>
                <a:shade val="75000"/>
                <a:satMod val="120000"/>
                <a:lumMod val="90000"/>
              </a:schemeClr>
            </a:gs>
          </a:gsLst>
          <a:lin ang="5400000" scaled="0"/>
        </a:gradFill>
        <a:ln w="9525" cap="flat" cmpd="sng" algn="ctr">
          <a:solidFill>
            <a:schemeClr val="accent3">
              <a:hueOff val="1226198"/>
              <a:satOff val="-40562"/>
              <a:lumOff val="-588"/>
              <a:alphaOff val="0"/>
            </a:schemeClr>
          </a:solidFill>
          <a:prstDash val="solid"/>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hueOff val="1226198"/>
              <a:satOff val="-40562"/>
              <a:lumOff val="-588"/>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C" sz="3200" kern="1200" dirty="0" smtClean="0"/>
            <a:t>1994</a:t>
          </a:r>
          <a:endParaRPr lang="es-EC" sz="3200" kern="1200" dirty="0"/>
        </a:p>
      </dsp:txBody>
      <dsp:txXfrm rot="-5400000">
        <a:off x="1" y="1921620"/>
        <a:ext cx="1147682" cy="761340"/>
      </dsp:txXfrm>
    </dsp:sp>
    <dsp:sp modelId="{7370EFB2-0ABD-4446-A8E7-AAEC568FEEB5}">
      <dsp:nvSpPr>
        <dsp:cNvPr id="0" name=""/>
        <dsp:cNvSpPr/>
      </dsp:nvSpPr>
      <dsp:spPr>
        <a:xfrm rot="5400000">
          <a:off x="3923215" y="-1407500"/>
          <a:ext cx="1294138" cy="6845205"/>
        </a:xfrm>
        <a:prstGeom prst="round2SameRect">
          <a:avLst/>
        </a:prstGeom>
        <a:solidFill>
          <a:schemeClr val="lt1">
            <a:alpha val="90000"/>
            <a:hueOff val="0"/>
            <a:satOff val="0"/>
            <a:lumOff val="0"/>
            <a:alphaOff val="0"/>
          </a:schemeClr>
        </a:solidFill>
        <a:ln w="9525" cap="flat" cmpd="sng" algn="ctr">
          <a:solidFill>
            <a:schemeClr val="accent3">
              <a:hueOff val="1226198"/>
              <a:satOff val="-40562"/>
              <a:lumOff val="-588"/>
              <a:alphaOff val="0"/>
            </a:schemeClr>
          </a:solidFill>
          <a:prstDash val="solid"/>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t>En la VII Ronda Petrolera se convoca a las compañías a participar en la licitación y se emplea la modalidad de Participación.</a:t>
          </a:r>
          <a:endParaRPr lang="es-EC" sz="1200" kern="1200" dirty="0"/>
        </a:p>
        <a:p>
          <a:pPr marL="114300" lvl="1" indent="-114300" algn="l" defTabSz="533400">
            <a:lnSpc>
              <a:spcPct val="90000"/>
            </a:lnSpc>
            <a:spcBef>
              <a:spcPct val="0"/>
            </a:spcBef>
            <a:spcAft>
              <a:spcPct val="15000"/>
            </a:spcAft>
            <a:buChar char="••"/>
          </a:pPr>
          <a:r>
            <a:rPr lang="es-EC" sz="1200" kern="1200" dirty="0" smtClean="0"/>
            <a:t>Condiciones:</a:t>
          </a:r>
          <a:endParaRPr lang="es-EC" sz="1200" kern="1200" dirty="0"/>
        </a:p>
        <a:p>
          <a:pPr marL="228600" lvl="2" indent="-114300" algn="l" defTabSz="533400">
            <a:lnSpc>
              <a:spcPct val="90000"/>
            </a:lnSpc>
            <a:spcBef>
              <a:spcPct val="0"/>
            </a:spcBef>
            <a:spcAft>
              <a:spcPct val="15000"/>
            </a:spcAft>
            <a:buChar char="••"/>
          </a:pPr>
          <a:r>
            <a:rPr lang="es-EC" sz="1200" kern="1200" dirty="0" smtClean="0"/>
            <a:t>Estado 50% Contratista 50% en producción base.</a:t>
          </a:r>
          <a:endParaRPr lang="es-EC" sz="1200" kern="1200" dirty="0"/>
        </a:p>
        <a:p>
          <a:pPr marL="228600" lvl="2" indent="-114300" algn="l" defTabSz="533400">
            <a:lnSpc>
              <a:spcPct val="90000"/>
            </a:lnSpc>
            <a:spcBef>
              <a:spcPct val="0"/>
            </a:spcBef>
            <a:spcAft>
              <a:spcPct val="15000"/>
            </a:spcAft>
            <a:buChar char="••"/>
          </a:pPr>
          <a:r>
            <a:rPr lang="es-EC" sz="1200" kern="1200" dirty="0" smtClean="0"/>
            <a:t>Estado 20% Contratista 80% en producción incremental.</a:t>
          </a:r>
          <a:endParaRPr lang="es-EC" sz="1200" kern="1200" dirty="0"/>
        </a:p>
      </dsp:txBody>
      <dsp:txXfrm rot="-5400000">
        <a:off x="1147682" y="1431208"/>
        <a:ext cx="6782030" cy="1167788"/>
      </dsp:txXfrm>
    </dsp:sp>
    <dsp:sp modelId="{D8C2FBB4-CA91-4EBE-A784-4BCAB5DFA593}">
      <dsp:nvSpPr>
        <dsp:cNvPr id="0" name=""/>
        <dsp:cNvSpPr/>
      </dsp:nvSpPr>
      <dsp:spPr>
        <a:xfrm rot="5400000">
          <a:off x="-245931" y="3286780"/>
          <a:ext cx="1639546" cy="1147682"/>
        </a:xfrm>
        <a:prstGeom prst="chevron">
          <a:avLst/>
        </a:prstGeom>
        <a:gradFill rotWithShape="0">
          <a:gsLst>
            <a:gs pos="0">
              <a:schemeClr val="accent3">
                <a:hueOff val="2452395"/>
                <a:satOff val="-81125"/>
                <a:lumOff val="-1176"/>
                <a:alphaOff val="0"/>
              </a:schemeClr>
            </a:gs>
            <a:gs pos="100000">
              <a:schemeClr val="accent3">
                <a:hueOff val="2452395"/>
                <a:satOff val="-81125"/>
                <a:lumOff val="-1176"/>
                <a:alphaOff val="0"/>
                <a:shade val="75000"/>
                <a:satMod val="120000"/>
                <a:lumMod val="90000"/>
              </a:schemeClr>
            </a:gs>
          </a:gsLst>
          <a:lin ang="5400000" scaled="0"/>
        </a:gradFill>
        <a:ln w="9525" cap="flat" cmpd="sng" algn="ctr">
          <a:solidFill>
            <a:schemeClr val="accent3">
              <a:hueOff val="2452395"/>
              <a:satOff val="-81125"/>
              <a:lumOff val="-1176"/>
              <a:alphaOff val="0"/>
            </a:schemeClr>
          </a:solidFill>
          <a:prstDash val="solid"/>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hueOff val="2452395"/>
              <a:satOff val="-81125"/>
              <a:lumOff val="-1176"/>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C" sz="3200" kern="1200" dirty="0" smtClean="0"/>
            <a:t>2010</a:t>
          </a:r>
          <a:endParaRPr lang="es-EC" sz="3200" kern="1200" dirty="0"/>
        </a:p>
      </dsp:txBody>
      <dsp:txXfrm rot="-5400000">
        <a:off x="1" y="3614689"/>
        <a:ext cx="1147682" cy="491864"/>
      </dsp:txXfrm>
    </dsp:sp>
    <dsp:sp modelId="{98F02DF2-8B77-4AC8-A989-3672247A14C5}">
      <dsp:nvSpPr>
        <dsp:cNvPr id="0" name=""/>
        <dsp:cNvSpPr/>
      </dsp:nvSpPr>
      <dsp:spPr>
        <a:xfrm rot="5400000">
          <a:off x="4037432" y="151123"/>
          <a:ext cx="1065705" cy="6845205"/>
        </a:xfrm>
        <a:prstGeom prst="round2SameRect">
          <a:avLst/>
        </a:prstGeom>
        <a:solidFill>
          <a:schemeClr val="lt1">
            <a:alpha val="90000"/>
            <a:hueOff val="0"/>
            <a:satOff val="0"/>
            <a:lumOff val="0"/>
            <a:alphaOff val="0"/>
          </a:schemeClr>
        </a:solidFill>
        <a:ln w="9525" cap="flat" cmpd="sng" algn="ctr">
          <a:solidFill>
            <a:schemeClr val="accent3">
              <a:hueOff val="2452395"/>
              <a:satOff val="-81125"/>
              <a:lumOff val="-1176"/>
              <a:alphaOff val="0"/>
            </a:schemeClr>
          </a:solidFill>
          <a:prstDash val="solid"/>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t>Mediante la Disposición Transitoria Primera del Boletín 376 publicado el 29 de julio se establece que todos los contratos de exploración y explotación petrolera sean renegociados al modelo reformado de prestación de servicios establecido en el art. 16 de la Ley de Hidrocarburos.</a:t>
          </a:r>
          <a:endParaRPr lang="es-EC" sz="1200" kern="1200" dirty="0"/>
        </a:p>
      </dsp:txBody>
      <dsp:txXfrm rot="-5400000">
        <a:off x="1147683" y="3092896"/>
        <a:ext cx="6793182" cy="96165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DEE39-155F-4C82-B82A-8F638D052A5D}">
      <dsp:nvSpPr>
        <dsp:cNvPr id="0" name=""/>
        <dsp:cNvSpPr/>
      </dsp:nvSpPr>
      <dsp:spPr>
        <a:xfrm>
          <a:off x="3973" y="569484"/>
          <a:ext cx="2032239" cy="949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es-EC" sz="2000" kern="1200" dirty="0" smtClean="0"/>
            <a:t>Ley de Hidrocarburos</a:t>
          </a:r>
          <a:endParaRPr lang="es-EC" sz="2000" kern="1200" dirty="0"/>
        </a:p>
      </dsp:txBody>
      <dsp:txXfrm>
        <a:off x="3973" y="569484"/>
        <a:ext cx="2032239" cy="949262"/>
      </dsp:txXfrm>
    </dsp:sp>
    <dsp:sp modelId="{A51DCE93-A1CF-4C49-952E-E244EBFB308F}">
      <dsp:nvSpPr>
        <dsp:cNvPr id="0" name=""/>
        <dsp:cNvSpPr/>
      </dsp:nvSpPr>
      <dsp:spPr>
        <a:xfrm>
          <a:off x="2036212" y="94853"/>
          <a:ext cx="406447" cy="1898524"/>
        </a:xfrm>
        <a:prstGeom prst="leftBrace">
          <a:avLst>
            <a:gd name="adj1" fmla="val 35000"/>
            <a:gd name="adj2" fmla="val 50000"/>
          </a:avLst>
        </a:pr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983B46-DDD5-444D-A269-DAF3D3A69620}">
      <dsp:nvSpPr>
        <dsp:cNvPr id="0" name=""/>
        <dsp:cNvSpPr/>
      </dsp:nvSpPr>
      <dsp:spPr>
        <a:xfrm>
          <a:off x="2605239" y="94853"/>
          <a:ext cx="5527691" cy="189852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Vigente desde 1982 hasta el 27 de julio de 2010</a:t>
          </a:r>
          <a:endParaRPr lang="es-EC" sz="2000" kern="1200" dirty="0"/>
        </a:p>
        <a:p>
          <a:pPr marL="228600" lvl="1" indent="-228600" algn="l" defTabSz="889000">
            <a:lnSpc>
              <a:spcPct val="90000"/>
            </a:lnSpc>
            <a:spcBef>
              <a:spcPct val="0"/>
            </a:spcBef>
            <a:spcAft>
              <a:spcPct val="15000"/>
            </a:spcAft>
            <a:buChar char="••"/>
          </a:pPr>
          <a:r>
            <a:rPr lang="es-EC" sz="2000" kern="1200" dirty="0" smtClean="0"/>
            <a:t>Vigente desde el 27 de julio de 2010 hasta la presente fecha. </a:t>
          </a:r>
          <a:endParaRPr lang="es-EC" sz="2000" kern="1200" dirty="0"/>
        </a:p>
      </dsp:txBody>
      <dsp:txXfrm>
        <a:off x="2605239" y="94853"/>
        <a:ext cx="5527691" cy="18985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5086C-ECB4-4720-8CA1-3852777344FC}">
      <dsp:nvSpPr>
        <dsp:cNvPr id="0" name=""/>
        <dsp:cNvSpPr/>
      </dsp:nvSpPr>
      <dsp:spPr>
        <a:xfrm>
          <a:off x="0" y="1081267"/>
          <a:ext cx="2052228" cy="1901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es-EC" sz="2000" kern="1200" dirty="0" smtClean="0"/>
            <a:t>Modalidades Contractuales</a:t>
          </a:r>
          <a:endParaRPr lang="es-EC" sz="2000" kern="1200" dirty="0"/>
        </a:p>
      </dsp:txBody>
      <dsp:txXfrm>
        <a:off x="0" y="1081267"/>
        <a:ext cx="2052228" cy="1901465"/>
      </dsp:txXfrm>
    </dsp:sp>
    <dsp:sp modelId="{53D564AA-23ED-4BAC-BAEC-9AA3BD6D06C9}">
      <dsp:nvSpPr>
        <dsp:cNvPr id="0" name=""/>
        <dsp:cNvSpPr/>
      </dsp:nvSpPr>
      <dsp:spPr>
        <a:xfrm>
          <a:off x="2052227" y="905875"/>
          <a:ext cx="410445" cy="2252250"/>
        </a:xfrm>
        <a:prstGeom prst="leftBrace">
          <a:avLst>
            <a:gd name="adj1" fmla="val 35000"/>
            <a:gd name="adj2" fmla="val 50000"/>
          </a:avLst>
        </a:pr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4F9576-610D-4568-BE71-1A67046864A5}">
      <dsp:nvSpPr>
        <dsp:cNvPr id="0" name=""/>
        <dsp:cNvSpPr/>
      </dsp:nvSpPr>
      <dsp:spPr>
        <a:xfrm>
          <a:off x="2626851" y="905875"/>
          <a:ext cx="5582060" cy="2252250"/>
        </a:xfrm>
        <a:prstGeom prst="rect">
          <a:avLst/>
        </a:prstGeom>
        <a:gradFill rotWithShape="1">
          <a:gsLst>
            <a:gs pos="0">
              <a:schemeClr val="accent3"/>
            </a:gs>
            <a:gs pos="100000">
              <a:schemeClr val="accent3">
                <a:shade val="75000"/>
                <a:satMod val="120000"/>
                <a:lumMod val="90000"/>
              </a:schemeClr>
            </a:gs>
          </a:gsLst>
          <a:lin ang="5400000" scaled="0"/>
        </a:gradFill>
        <a:ln w="9525" cap="flat" cmpd="sng" algn="ctr">
          <a:solidFill>
            <a:schemeClr val="accent3"/>
          </a:solidFill>
          <a:prstDash val="solid"/>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1">
          <a:schemeClr val="accent3"/>
        </a:lnRef>
        <a:fillRef idx="3">
          <a:schemeClr val="accent3"/>
        </a:fillRef>
        <a:effectRef idx="2">
          <a:schemeClr val="accent3"/>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s-EC" sz="2800" kern="1200" dirty="0" smtClean="0"/>
            <a:t>Contrato de Participación (vigente hasta el 2010).</a:t>
          </a:r>
          <a:endParaRPr lang="es-EC" sz="2800" kern="1200" dirty="0"/>
        </a:p>
        <a:p>
          <a:pPr marL="285750" lvl="1" indent="-285750" algn="l" defTabSz="1244600">
            <a:lnSpc>
              <a:spcPct val="90000"/>
            </a:lnSpc>
            <a:spcBef>
              <a:spcPct val="0"/>
            </a:spcBef>
            <a:spcAft>
              <a:spcPct val="15000"/>
            </a:spcAft>
            <a:buChar char="••"/>
          </a:pPr>
          <a:r>
            <a:rPr lang="es-EC" sz="2800" kern="1200" dirty="0" smtClean="0"/>
            <a:t>Contrato de Prestación de Servicios (vigente desde 2010 hasta la actualidad).</a:t>
          </a:r>
          <a:endParaRPr lang="es-EC" sz="2800" kern="1200" dirty="0"/>
        </a:p>
      </dsp:txBody>
      <dsp:txXfrm>
        <a:off x="2626851" y="905875"/>
        <a:ext cx="5582060" cy="225225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4549A-182F-46E7-B431-E8C0490D2D51}">
      <dsp:nvSpPr>
        <dsp:cNvPr id="0" name=""/>
        <dsp:cNvSpPr/>
      </dsp:nvSpPr>
      <dsp:spPr>
        <a:xfrm>
          <a:off x="2249" y="1306100"/>
          <a:ext cx="2158471" cy="178028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s-EC" sz="1200" kern="1200" dirty="0" smtClean="0"/>
            <a:t>Indicador basado en los flujos futuros</a:t>
          </a:r>
          <a:endParaRPr lang="es-EC" sz="1200" kern="1200" dirty="0"/>
        </a:p>
        <a:p>
          <a:pPr marL="114300" lvl="1" indent="-114300" algn="l" defTabSz="533400">
            <a:lnSpc>
              <a:spcPct val="90000"/>
            </a:lnSpc>
            <a:spcBef>
              <a:spcPct val="0"/>
            </a:spcBef>
            <a:spcAft>
              <a:spcPct val="15000"/>
            </a:spcAft>
            <a:buChar char="••"/>
          </a:pPr>
          <a:r>
            <a:rPr lang="es-EC" sz="1200" kern="1200" dirty="0" smtClean="0"/>
            <a:t>Indica el rendimiento del proyecto. en valor presente.</a:t>
          </a:r>
          <a:endParaRPr lang="es-EC" sz="1200" kern="1200" dirty="0"/>
        </a:p>
        <a:p>
          <a:pPr marL="114300" lvl="1" indent="-114300" algn="l" defTabSz="533400">
            <a:lnSpc>
              <a:spcPct val="90000"/>
            </a:lnSpc>
            <a:spcBef>
              <a:spcPct val="0"/>
            </a:spcBef>
            <a:spcAft>
              <a:spcPct val="15000"/>
            </a:spcAft>
            <a:buChar char="••"/>
          </a:pPr>
          <a:r>
            <a:rPr lang="es-EC" sz="1200" kern="1200" dirty="0" smtClean="0"/>
            <a:t>&gt; a 0 el proyecto se acepta.</a:t>
          </a:r>
          <a:endParaRPr lang="es-EC" sz="1200" kern="1200" dirty="0"/>
        </a:p>
      </dsp:txBody>
      <dsp:txXfrm>
        <a:off x="43218" y="1347069"/>
        <a:ext cx="2076533" cy="1316859"/>
      </dsp:txXfrm>
    </dsp:sp>
    <dsp:sp modelId="{74AB3FB1-DC14-486F-BF5E-69D2BD9D58A7}">
      <dsp:nvSpPr>
        <dsp:cNvPr id="0" name=""/>
        <dsp:cNvSpPr/>
      </dsp:nvSpPr>
      <dsp:spPr>
        <a:xfrm>
          <a:off x="1225223" y="1765913"/>
          <a:ext cx="2327500" cy="2327500"/>
        </a:xfrm>
        <a:prstGeom prst="leftCircularArrow">
          <a:avLst>
            <a:gd name="adj1" fmla="val 2929"/>
            <a:gd name="adj2" fmla="val 358506"/>
            <a:gd name="adj3" fmla="val 2134016"/>
            <a:gd name="adj4" fmla="val 9024489"/>
            <a:gd name="adj5" fmla="val 3417"/>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C080B13-4EBD-4B51-8B9A-397022CD15F5}">
      <dsp:nvSpPr>
        <dsp:cNvPr id="0" name=""/>
        <dsp:cNvSpPr/>
      </dsp:nvSpPr>
      <dsp:spPr>
        <a:xfrm>
          <a:off x="481910" y="2704897"/>
          <a:ext cx="1918641" cy="762980"/>
        </a:xfrm>
        <a:prstGeom prst="roundRect">
          <a:avLst>
            <a:gd name="adj" fmla="val 10000"/>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1915" tIns="54610" rIns="81915" bIns="54610" numCol="1" spcCol="1270" anchor="ctr" anchorCtr="0">
          <a:noAutofit/>
        </a:bodyPr>
        <a:lstStyle/>
        <a:p>
          <a:pPr lvl="0" algn="ctr" defTabSz="1911350">
            <a:lnSpc>
              <a:spcPct val="90000"/>
            </a:lnSpc>
            <a:spcBef>
              <a:spcPct val="0"/>
            </a:spcBef>
            <a:spcAft>
              <a:spcPct val="35000"/>
            </a:spcAft>
          </a:pPr>
          <a:r>
            <a:rPr lang="es-EC" sz="4300" kern="1200" dirty="0" smtClean="0"/>
            <a:t>VAN</a:t>
          </a:r>
          <a:endParaRPr lang="es-EC" sz="4300" kern="1200" dirty="0"/>
        </a:p>
      </dsp:txBody>
      <dsp:txXfrm>
        <a:off x="504257" y="2727244"/>
        <a:ext cx="1873947" cy="718286"/>
      </dsp:txXfrm>
    </dsp:sp>
    <dsp:sp modelId="{6E8C8A3C-B1CA-4CEE-8787-F4803EA942F1}">
      <dsp:nvSpPr>
        <dsp:cNvPr id="0" name=""/>
        <dsp:cNvSpPr/>
      </dsp:nvSpPr>
      <dsp:spPr>
        <a:xfrm>
          <a:off x="2725149" y="1306100"/>
          <a:ext cx="2158471" cy="178028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1226198"/>
              <a:satOff val="-40562"/>
              <a:lumOff val="-588"/>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s-EC" sz="1200" kern="1200" dirty="0" smtClean="0"/>
            <a:t>Representa la rentabilidad de un proyecto de inversión.</a:t>
          </a:r>
          <a:endParaRPr lang="es-EC" sz="1200" kern="1200" dirty="0"/>
        </a:p>
        <a:p>
          <a:pPr marL="114300" lvl="1" indent="-114300" algn="l" defTabSz="533400">
            <a:lnSpc>
              <a:spcPct val="90000"/>
            </a:lnSpc>
            <a:spcBef>
              <a:spcPct val="0"/>
            </a:spcBef>
            <a:spcAft>
              <a:spcPct val="15000"/>
            </a:spcAft>
            <a:buChar char="••"/>
          </a:pPr>
          <a:r>
            <a:rPr lang="es-EC" sz="1200" kern="1200" dirty="0" smtClean="0"/>
            <a:t>&gt; a la </a:t>
          </a:r>
          <a:r>
            <a:rPr lang="es-EC" sz="1200" kern="1200" dirty="0" err="1" smtClean="0"/>
            <a:t>Tdesct</a:t>
          </a:r>
          <a:r>
            <a:rPr lang="es-EC" sz="1200" kern="1200" dirty="0" smtClean="0"/>
            <a:t>. del VPN el proyecto es viable.</a:t>
          </a:r>
          <a:endParaRPr lang="es-EC" sz="1200" kern="1200" dirty="0"/>
        </a:p>
      </dsp:txBody>
      <dsp:txXfrm>
        <a:off x="2766118" y="1728559"/>
        <a:ext cx="2076533" cy="1316859"/>
      </dsp:txXfrm>
    </dsp:sp>
    <dsp:sp modelId="{283BB566-C768-4ADB-AB63-3F972E5F3498}">
      <dsp:nvSpPr>
        <dsp:cNvPr id="0" name=""/>
        <dsp:cNvSpPr/>
      </dsp:nvSpPr>
      <dsp:spPr>
        <a:xfrm>
          <a:off x="3930135" y="229270"/>
          <a:ext cx="2603304" cy="2603304"/>
        </a:xfrm>
        <a:prstGeom prst="circularArrow">
          <a:avLst>
            <a:gd name="adj1" fmla="val 2618"/>
            <a:gd name="adj2" fmla="val 318209"/>
            <a:gd name="adj3" fmla="val 19506280"/>
            <a:gd name="adj4" fmla="val 12575511"/>
            <a:gd name="adj5" fmla="val 3055"/>
          </a:avLst>
        </a:prstGeom>
        <a:gradFill rotWithShape="0">
          <a:gsLst>
            <a:gs pos="0">
              <a:schemeClr val="accent3">
                <a:hueOff val="2452395"/>
                <a:satOff val="-81125"/>
                <a:lumOff val="-1176"/>
                <a:alphaOff val="0"/>
              </a:schemeClr>
            </a:gs>
            <a:gs pos="100000">
              <a:schemeClr val="accent3">
                <a:hueOff val="2452395"/>
                <a:satOff val="-81125"/>
                <a:lumOff val="-1176"/>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872E472-4F3E-4A58-9BA6-DE6285EECB9A}">
      <dsp:nvSpPr>
        <dsp:cNvPr id="0" name=""/>
        <dsp:cNvSpPr/>
      </dsp:nvSpPr>
      <dsp:spPr>
        <a:xfrm>
          <a:off x="3204809" y="924610"/>
          <a:ext cx="1918641" cy="762980"/>
        </a:xfrm>
        <a:prstGeom prst="roundRect">
          <a:avLst>
            <a:gd name="adj" fmla="val 10000"/>
          </a:avLst>
        </a:prstGeom>
        <a:gradFill rotWithShape="0">
          <a:gsLst>
            <a:gs pos="0">
              <a:schemeClr val="accent3">
                <a:hueOff val="1226198"/>
                <a:satOff val="-40562"/>
                <a:lumOff val="-588"/>
                <a:alphaOff val="0"/>
              </a:schemeClr>
            </a:gs>
            <a:gs pos="100000">
              <a:schemeClr val="accent3">
                <a:hueOff val="1226198"/>
                <a:satOff val="-40562"/>
                <a:lumOff val="-588"/>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1915" tIns="54610" rIns="81915" bIns="54610" numCol="1" spcCol="1270" anchor="ctr" anchorCtr="0">
          <a:noAutofit/>
        </a:bodyPr>
        <a:lstStyle/>
        <a:p>
          <a:pPr lvl="0" algn="ctr" defTabSz="1911350">
            <a:lnSpc>
              <a:spcPct val="90000"/>
            </a:lnSpc>
            <a:spcBef>
              <a:spcPct val="0"/>
            </a:spcBef>
            <a:spcAft>
              <a:spcPct val="35000"/>
            </a:spcAft>
          </a:pPr>
          <a:r>
            <a:rPr lang="es-EC" sz="4300" kern="1200" dirty="0" smtClean="0"/>
            <a:t>TIR</a:t>
          </a:r>
          <a:endParaRPr lang="es-EC" sz="4300" kern="1200" dirty="0"/>
        </a:p>
      </dsp:txBody>
      <dsp:txXfrm>
        <a:off x="3227156" y="946957"/>
        <a:ext cx="1873947" cy="718286"/>
      </dsp:txXfrm>
    </dsp:sp>
    <dsp:sp modelId="{3598C463-B111-49A0-9D57-10F9EDA07B42}">
      <dsp:nvSpPr>
        <dsp:cNvPr id="0" name=""/>
        <dsp:cNvSpPr/>
      </dsp:nvSpPr>
      <dsp:spPr>
        <a:xfrm>
          <a:off x="5448048" y="1306100"/>
          <a:ext cx="2158471" cy="178028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2452395"/>
              <a:satOff val="-81125"/>
              <a:lumOff val="-1176"/>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s-EC" sz="1200" kern="1200" dirty="0" smtClean="0"/>
            <a:t>Indica el beneficio por cada dólar invertido en el proyecto estudiado.</a:t>
          </a:r>
          <a:endParaRPr lang="es-EC" sz="1200" kern="1200" dirty="0"/>
        </a:p>
        <a:p>
          <a:pPr marL="114300" lvl="1" indent="-114300" algn="l" defTabSz="533400">
            <a:lnSpc>
              <a:spcPct val="90000"/>
            </a:lnSpc>
            <a:spcBef>
              <a:spcPct val="0"/>
            </a:spcBef>
            <a:spcAft>
              <a:spcPct val="15000"/>
            </a:spcAft>
            <a:buChar char="••"/>
          </a:pPr>
          <a:r>
            <a:rPr lang="es-EC" sz="1200" kern="1200" dirty="0" smtClean="0"/>
            <a:t>&gt; a 1, beneficios son superiores a los sacrificios.</a:t>
          </a:r>
          <a:endParaRPr lang="es-EC" sz="1200" kern="1200" dirty="0"/>
        </a:p>
        <a:p>
          <a:pPr marL="114300" lvl="1" indent="-114300" algn="l" defTabSz="533400">
            <a:lnSpc>
              <a:spcPct val="90000"/>
            </a:lnSpc>
            <a:spcBef>
              <a:spcPct val="0"/>
            </a:spcBef>
            <a:spcAft>
              <a:spcPct val="15000"/>
            </a:spcAft>
            <a:buChar char="••"/>
          </a:pPr>
          <a:r>
            <a:rPr lang="es-EC" sz="1200" kern="1200" dirty="0" smtClean="0"/>
            <a:t>Proyecto genera riqueza.</a:t>
          </a:r>
          <a:endParaRPr lang="es-EC" sz="1200" kern="1200" dirty="0"/>
        </a:p>
      </dsp:txBody>
      <dsp:txXfrm>
        <a:off x="5489017" y="1347069"/>
        <a:ext cx="2076533" cy="1316859"/>
      </dsp:txXfrm>
    </dsp:sp>
    <dsp:sp modelId="{AEF8C511-13B0-464E-98BF-C655BD13FCBD}">
      <dsp:nvSpPr>
        <dsp:cNvPr id="0" name=""/>
        <dsp:cNvSpPr/>
      </dsp:nvSpPr>
      <dsp:spPr>
        <a:xfrm>
          <a:off x="5927708" y="2704897"/>
          <a:ext cx="1918641" cy="762980"/>
        </a:xfrm>
        <a:prstGeom prst="roundRect">
          <a:avLst>
            <a:gd name="adj" fmla="val 10000"/>
          </a:avLst>
        </a:prstGeom>
        <a:gradFill rotWithShape="0">
          <a:gsLst>
            <a:gs pos="0">
              <a:schemeClr val="accent3">
                <a:hueOff val="2452395"/>
                <a:satOff val="-81125"/>
                <a:lumOff val="-1176"/>
                <a:alphaOff val="0"/>
              </a:schemeClr>
            </a:gs>
            <a:gs pos="100000">
              <a:schemeClr val="accent3">
                <a:hueOff val="2452395"/>
                <a:satOff val="-81125"/>
                <a:lumOff val="-1176"/>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1915" tIns="54610" rIns="81915" bIns="54610" numCol="1" spcCol="1270" anchor="ctr" anchorCtr="0">
          <a:noAutofit/>
        </a:bodyPr>
        <a:lstStyle/>
        <a:p>
          <a:pPr lvl="0" algn="ctr" defTabSz="1911350">
            <a:lnSpc>
              <a:spcPct val="90000"/>
            </a:lnSpc>
            <a:spcBef>
              <a:spcPct val="0"/>
            </a:spcBef>
            <a:spcAft>
              <a:spcPct val="35000"/>
            </a:spcAft>
          </a:pPr>
          <a:r>
            <a:rPr lang="es-EC" sz="4300" kern="1200" dirty="0" smtClean="0"/>
            <a:t>B/C</a:t>
          </a:r>
          <a:endParaRPr lang="es-EC" sz="4300" kern="1200" dirty="0"/>
        </a:p>
      </dsp:txBody>
      <dsp:txXfrm>
        <a:off x="5950055" y="2727244"/>
        <a:ext cx="1873947" cy="71828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92A8A-90FE-4D49-802B-1BEA770EA6D2}">
      <dsp:nvSpPr>
        <dsp:cNvPr id="0" name=""/>
        <dsp:cNvSpPr/>
      </dsp:nvSpPr>
      <dsp:spPr>
        <a:xfrm>
          <a:off x="1681321" y="2543"/>
          <a:ext cx="6311373" cy="1632323"/>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TIR 24% para la Contratista &gt; </a:t>
          </a:r>
          <a:r>
            <a:rPr lang="es-EC" sz="1600" kern="1200" dirty="0" err="1" smtClean="0"/>
            <a:t>Tdesc</a:t>
          </a:r>
          <a:r>
            <a:rPr lang="es-EC" sz="1600" kern="1200" dirty="0" smtClean="0"/>
            <a:t> =12%</a:t>
          </a:r>
          <a:endParaRPr lang="es-EC" sz="1600" kern="1200" dirty="0"/>
        </a:p>
        <a:p>
          <a:pPr marL="171450" lvl="1" indent="-171450" algn="l" defTabSz="711200">
            <a:lnSpc>
              <a:spcPct val="90000"/>
            </a:lnSpc>
            <a:spcBef>
              <a:spcPct val="0"/>
            </a:spcBef>
            <a:spcAft>
              <a:spcPct val="15000"/>
            </a:spcAft>
            <a:buChar char="••"/>
          </a:pPr>
          <a:r>
            <a:rPr lang="es-EC" sz="1600" kern="1200" dirty="0" smtClean="0"/>
            <a:t>TIR para el Estado NO APLICABLE. Inversión a cargo de la Contratista</a:t>
          </a:r>
          <a:endParaRPr lang="es-EC" sz="1600" kern="1200" dirty="0"/>
        </a:p>
        <a:p>
          <a:pPr marL="171450" lvl="1" indent="-171450" algn="l" defTabSz="711200">
            <a:lnSpc>
              <a:spcPct val="90000"/>
            </a:lnSpc>
            <a:spcBef>
              <a:spcPct val="0"/>
            </a:spcBef>
            <a:spcAft>
              <a:spcPct val="15000"/>
            </a:spcAft>
            <a:buChar char="••"/>
          </a:pPr>
          <a:r>
            <a:rPr lang="es-EC" sz="1600" b="1" kern="1200" dirty="0" smtClean="0"/>
            <a:t>Proyecto VIABLE PARA LA CONTRATISTA Y EL ESTADO*.</a:t>
          </a:r>
          <a:endParaRPr lang="es-EC" sz="1600" b="1" kern="1200" dirty="0"/>
        </a:p>
      </dsp:txBody>
      <dsp:txXfrm>
        <a:off x="1681321" y="206583"/>
        <a:ext cx="5699252" cy="1224243"/>
      </dsp:txXfrm>
    </dsp:sp>
    <dsp:sp modelId="{1C2B248A-8DD7-428B-AFA2-5829AD57ECF8}">
      <dsp:nvSpPr>
        <dsp:cNvPr id="0" name=""/>
        <dsp:cNvSpPr/>
      </dsp:nvSpPr>
      <dsp:spPr>
        <a:xfrm>
          <a:off x="0" y="112407"/>
          <a:ext cx="1681128" cy="1412594"/>
        </a:xfrm>
        <a:prstGeom prst="roundRect">
          <a:avLst/>
        </a:prstGeom>
        <a:gradFill rotWithShape="0">
          <a:gsLst>
            <a:gs pos="0">
              <a:schemeClr val="accent4">
                <a:hueOff val="0"/>
                <a:satOff val="0"/>
                <a:lumOff val="0"/>
                <a:alphaOff val="0"/>
                <a:tint val="20000"/>
                <a:satMod val="180000"/>
                <a:lumMod val="98000"/>
              </a:schemeClr>
            </a:gs>
            <a:gs pos="40000">
              <a:schemeClr val="accent4">
                <a:hueOff val="0"/>
                <a:satOff val="0"/>
                <a:lumOff val="0"/>
                <a:alphaOff val="0"/>
                <a:tint val="30000"/>
                <a:satMod val="260000"/>
                <a:lumMod val="84000"/>
              </a:schemeClr>
            </a:gs>
            <a:gs pos="100000">
              <a:schemeClr val="accent4">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s-EC" sz="4000" b="1" kern="1200" dirty="0" smtClean="0"/>
            <a:t>TIR</a:t>
          </a:r>
          <a:endParaRPr lang="es-EC" sz="4000" b="1" kern="1200" dirty="0"/>
        </a:p>
      </dsp:txBody>
      <dsp:txXfrm>
        <a:off x="68957" y="181364"/>
        <a:ext cx="1543214" cy="1274680"/>
      </dsp:txXfrm>
    </dsp:sp>
    <dsp:sp modelId="{111557CD-41CF-46B5-844E-E25FC917E820}">
      <dsp:nvSpPr>
        <dsp:cNvPr id="0" name=""/>
        <dsp:cNvSpPr/>
      </dsp:nvSpPr>
      <dsp:spPr>
        <a:xfrm>
          <a:off x="1681321" y="1776126"/>
          <a:ext cx="6311373" cy="1632323"/>
        </a:xfrm>
        <a:prstGeom prst="rightArrow">
          <a:avLst>
            <a:gd name="adj1" fmla="val 75000"/>
            <a:gd name="adj2" fmla="val 50000"/>
          </a:avLst>
        </a:prstGeom>
        <a:solidFill>
          <a:schemeClr val="accent4">
            <a:tint val="40000"/>
            <a:alpha val="90000"/>
            <a:hueOff val="-1294944"/>
            <a:satOff val="2466"/>
            <a:lumOff val="-400"/>
            <a:alphaOff val="0"/>
          </a:schemeClr>
        </a:solidFill>
        <a:ln w="9525" cap="flat" cmpd="sng" algn="ctr">
          <a:solidFill>
            <a:schemeClr val="accent4">
              <a:tint val="40000"/>
              <a:alpha val="90000"/>
              <a:hueOff val="-1294944"/>
              <a:satOff val="2466"/>
              <a:lumOff val="-40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VAN = USD$111.147.648,94 para el Estado &gt; Inversión Inicial = 0</a:t>
          </a:r>
          <a:endParaRPr lang="es-EC" sz="1600" kern="1200" dirty="0"/>
        </a:p>
        <a:p>
          <a:pPr marL="171450" lvl="1" indent="-171450" algn="l" defTabSz="711200">
            <a:lnSpc>
              <a:spcPct val="90000"/>
            </a:lnSpc>
            <a:spcBef>
              <a:spcPct val="0"/>
            </a:spcBef>
            <a:spcAft>
              <a:spcPct val="15000"/>
            </a:spcAft>
            <a:buChar char="••"/>
          </a:pPr>
          <a:r>
            <a:rPr lang="es-EC" sz="1600" kern="1200" dirty="0" smtClean="0"/>
            <a:t>Período de modelaje: 2013 a 2025</a:t>
          </a:r>
          <a:endParaRPr lang="es-EC" sz="1600" kern="1200" dirty="0"/>
        </a:p>
        <a:p>
          <a:pPr marL="171450" lvl="1" indent="-171450" algn="l" defTabSz="711200">
            <a:lnSpc>
              <a:spcPct val="90000"/>
            </a:lnSpc>
            <a:spcBef>
              <a:spcPct val="0"/>
            </a:spcBef>
            <a:spcAft>
              <a:spcPct val="15000"/>
            </a:spcAft>
            <a:buChar char="••"/>
          </a:pPr>
          <a:r>
            <a:rPr lang="es-EC" sz="1600" kern="1200" dirty="0" smtClean="0"/>
            <a:t>Inversión inicial Estado = 0.</a:t>
          </a:r>
          <a:endParaRPr lang="es-EC" sz="1600" kern="1200" dirty="0"/>
        </a:p>
        <a:p>
          <a:pPr marL="171450" lvl="1" indent="-171450" algn="l" defTabSz="711200">
            <a:lnSpc>
              <a:spcPct val="90000"/>
            </a:lnSpc>
            <a:spcBef>
              <a:spcPct val="0"/>
            </a:spcBef>
            <a:spcAft>
              <a:spcPct val="15000"/>
            </a:spcAft>
            <a:buChar char="••"/>
          </a:pPr>
          <a:r>
            <a:rPr lang="es-EC" sz="1600" b="1" kern="1200" dirty="0" smtClean="0"/>
            <a:t>Proyecto VIABLE PARA EL ESTADO.</a:t>
          </a:r>
          <a:endParaRPr lang="es-EC" sz="1600" b="1" kern="1200" dirty="0"/>
        </a:p>
        <a:p>
          <a:pPr marL="171450" lvl="1" indent="-171450" algn="l" defTabSz="711200">
            <a:lnSpc>
              <a:spcPct val="90000"/>
            </a:lnSpc>
            <a:spcBef>
              <a:spcPct val="0"/>
            </a:spcBef>
            <a:spcAft>
              <a:spcPct val="15000"/>
            </a:spcAft>
            <a:buChar char="••"/>
          </a:pPr>
          <a:endParaRPr lang="es-EC" sz="1600" kern="1200" dirty="0"/>
        </a:p>
      </dsp:txBody>
      <dsp:txXfrm>
        <a:off x="1681321" y="1980166"/>
        <a:ext cx="5699252" cy="1224243"/>
      </dsp:txXfrm>
    </dsp:sp>
    <dsp:sp modelId="{E6591FC3-A097-4576-89D5-F3BBC18AF570}">
      <dsp:nvSpPr>
        <dsp:cNvPr id="0" name=""/>
        <dsp:cNvSpPr/>
      </dsp:nvSpPr>
      <dsp:spPr>
        <a:xfrm>
          <a:off x="0" y="1885990"/>
          <a:ext cx="1681128" cy="1412594"/>
        </a:xfrm>
        <a:prstGeom prst="roundRect">
          <a:avLst/>
        </a:prstGeom>
        <a:gradFill rotWithShape="0">
          <a:gsLst>
            <a:gs pos="0">
              <a:schemeClr val="accent4">
                <a:hueOff val="-1075180"/>
                <a:satOff val="9543"/>
                <a:lumOff val="-3235"/>
                <a:alphaOff val="0"/>
                <a:tint val="20000"/>
                <a:satMod val="180000"/>
                <a:lumMod val="98000"/>
              </a:schemeClr>
            </a:gs>
            <a:gs pos="40000">
              <a:schemeClr val="accent4">
                <a:hueOff val="-1075180"/>
                <a:satOff val="9543"/>
                <a:lumOff val="-3235"/>
                <a:alphaOff val="0"/>
                <a:tint val="30000"/>
                <a:satMod val="260000"/>
                <a:lumMod val="84000"/>
              </a:schemeClr>
            </a:gs>
            <a:gs pos="100000">
              <a:schemeClr val="accent4">
                <a:hueOff val="-1075180"/>
                <a:satOff val="9543"/>
                <a:lumOff val="-3235"/>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s-EC" sz="4000" b="1" kern="1200" dirty="0" smtClean="0"/>
            <a:t>VAN</a:t>
          </a:r>
          <a:endParaRPr lang="es-EC" sz="4000" b="1" kern="1200" dirty="0"/>
        </a:p>
      </dsp:txBody>
      <dsp:txXfrm>
        <a:off x="68957" y="1954947"/>
        <a:ext cx="1543214" cy="1274680"/>
      </dsp:txXfrm>
    </dsp:sp>
    <dsp:sp modelId="{39625510-E8AF-4A9A-B429-8EE178FE1189}">
      <dsp:nvSpPr>
        <dsp:cNvPr id="0" name=""/>
        <dsp:cNvSpPr/>
      </dsp:nvSpPr>
      <dsp:spPr>
        <a:xfrm>
          <a:off x="1681321" y="3549709"/>
          <a:ext cx="6311373" cy="1632323"/>
        </a:xfrm>
        <a:prstGeom prst="rightArrow">
          <a:avLst>
            <a:gd name="adj1" fmla="val 75000"/>
            <a:gd name="adj2" fmla="val 50000"/>
          </a:avLst>
        </a:prstGeom>
        <a:solidFill>
          <a:schemeClr val="accent4">
            <a:tint val="40000"/>
            <a:alpha val="90000"/>
            <a:hueOff val="-2589888"/>
            <a:satOff val="4932"/>
            <a:lumOff val="-800"/>
            <a:alphaOff val="0"/>
          </a:schemeClr>
        </a:solidFill>
        <a:ln w="9525" cap="flat" cmpd="sng" algn="ctr">
          <a:solidFill>
            <a:schemeClr val="accent4">
              <a:tint val="40000"/>
              <a:alpha val="90000"/>
              <a:hueOff val="-2589888"/>
              <a:satOff val="4932"/>
              <a:lumOff val="-80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B/C = 1.0217</a:t>
          </a:r>
          <a:endParaRPr lang="es-EC" sz="1600" kern="1200" dirty="0"/>
        </a:p>
        <a:p>
          <a:pPr marL="171450" lvl="1" indent="-171450" algn="l" defTabSz="711200">
            <a:lnSpc>
              <a:spcPct val="90000"/>
            </a:lnSpc>
            <a:spcBef>
              <a:spcPct val="0"/>
            </a:spcBef>
            <a:spcAft>
              <a:spcPct val="15000"/>
            </a:spcAft>
            <a:buChar char="••"/>
          </a:pPr>
          <a:r>
            <a:rPr lang="es-EC" sz="1600" kern="1200" dirty="0" smtClean="0"/>
            <a:t>Beneficio = USD$0.0217 / dólar invertido.</a:t>
          </a:r>
          <a:endParaRPr lang="es-EC" sz="1600" kern="1200" dirty="0"/>
        </a:p>
        <a:p>
          <a:pPr marL="171450" lvl="1" indent="-171450" algn="l" defTabSz="711200">
            <a:lnSpc>
              <a:spcPct val="90000"/>
            </a:lnSpc>
            <a:spcBef>
              <a:spcPct val="0"/>
            </a:spcBef>
            <a:spcAft>
              <a:spcPct val="15000"/>
            </a:spcAft>
            <a:buChar char="••"/>
          </a:pPr>
          <a:r>
            <a:rPr lang="es-EC" sz="1600" kern="1200" dirty="0" smtClean="0"/>
            <a:t>Proyecto NO generará mayor riqueza.</a:t>
          </a:r>
          <a:endParaRPr lang="es-EC" sz="1600" kern="1200" dirty="0"/>
        </a:p>
        <a:p>
          <a:pPr marL="171450" lvl="1" indent="-171450" algn="l" defTabSz="711200">
            <a:lnSpc>
              <a:spcPct val="90000"/>
            </a:lnSpc>
            <a:spcBef>
              <a:spcPct val="0"/>
            </a:spcBef>
            <a:spcAft>
              <a:spcPct val="15000"/>
            </a:spcAft>
            <a:buChar char="••"/>
          </a:pPr>
          <a:r>
            <a:rPr lang="es-EC" sz="1600" b="1" kern="1200" dirty="0" smtClean="0"/>
            <a:t>Proyecto NO RECOMENDABLE PARA EJECUCIÓN</a:t>
          </a:r>
          <a:r>
            <a:rPr lang="es-EC" sz="1600" kern="1200" dirty="0" smtClean="0"/>
            <a:t>.</a:t>
          </a:r>
          <a:endParaRPr lang="es-EC" sz="1600" kern="1200" dirty="0"/>
        </a:p>
      </dsp:txBody>
      <dsp:txXfrm>
        <a:off x="1681321" y="3753749"/>
        <a:ext cx="5699252" cy="1224243"/>
      </dsp:txXfrm>
    </dsp:sp>
    <dsp:sp modelId="{04ADF8C1-DD20-45B9-8FD3-A0D78B7C91B8}">
      <dsp:nvSpPr>
        <dsp:cNvPr id="0" name=""/>
        <dsp:cNvSpPr/>
      </dsp:nvSpPr>
      <dsp:spPr>
        <a:xfrm>
          <a:off x="0" y="3659573"/>
          <a:ext cx="1681128" cy="1412594"/>
        </a:xfrm>
        <a:prstGeom prst="roundRect">
          <a:avLst/>
        </a:prstGeom>
        <a:gradFill rotWithShape="0">
          <a:gsLst>
            <a:gs pos="0">
              <a:schemeClr val="accent4">
                <a:hueOff val="-2150360"/>
                <a:satOff val="19087"/>
                <a:lumOff val="-6471"/>
                <a:alphaOff val="0"/>
                <a:tint val="20000"/>
                <a:satMod val="180000"/>
                <a:lumMod val="98000"/>
              </a:schemeClr>
            </a:gs>
            <a:gs pos="40000">
              <a:schemeClr val="accent4">
                <a:hueOff val="-2150360"/>
                <a:satOff val="19087"/>
                <a:lumOff val="-6471"/>
                <a:alphaOff val="0"/>
                <a:tint val="30000"/>
                <a:satMod val="260000"/>
                <a:lumMod val="84000"/>
              </a:schemeClr>
            </a:gs>
            <a:gs pos="100000">
              <a:schemeClr val="accent4">
                <a:hueOff val="-2150360"/>
                <a:satOff val="19087"/>
                <a:lumOff val="-6471"/>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s-EC" sz="4000" b="1" kern="1200" dirty="0" smtClean="0"/>
            <a:t>B/C</a:t>
          </a:r>
          <a:endParaRPr lang="es-EC" sz="4000" b="1" kern="1200" dirty="0"/>
        </a:p>
      </dsp:txBody>
      <dsp:txXfrm>
        <a:off x="68957" y="3728530"/>
        <a:ext cx="1543214" cy="127468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92A8A-90FE-4D49-802B-1BEA770EA6D2}">
      <dsp:nvSpPr>
        <dsp:cNvPr id="0" name=""/>
        <dsp:cNvSpPr/>
      </dsp:nvSpPr>
      <dsp:spPr>
        <a:xfrm>
          <a:off x="1681321" y="2543"/>
          <a:ext cx="6311373" cy="1632323"/>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TIR 19% para la Contratista &gt; </a:t>
          </a:r>
          <a:r>
            <a:rPr lang="es-EC" sz="1600" kern="1200" dirty="0" err="1" smtClean="0"/>
            <a:t>Tdesc</a:t>
          </a:r>
          <a:r>
            <a:rPr lang="es-EC" sz="1600" kern="1200" dirty="0" smtClean="0"/>
            <a:t> =12%</a:t>
          </a:r>
          <a:endParaRPr lang="es-EC" sz="1600" kern="1200" dirty="0"/>
        </a:p>
        <a:p>
          <a:pPr marL="171450" lvl="1" indent="-171450" algn="l" defTabSz="711200">
            <a:lnSpc>
              <a:spcPct val="90000"/>
            </a:lnSpc>
            <a:spcBef>
              <a:spcPct val="0"/>
            </a:spcBef>
            <a:spcAft>
              <a:spcPct val="15000"/>
            </a:spcAft>
            <a:buChar char="••"/>
          </a:pPr>
          <a:r>
            <a:rPr lang="es-EC" sz="1600" kern="1200" dirty="0" smtClean="0"/>
            <a:t>TIR para el Estado NO APLICABLE. Inversión a cargo de la Contratista</a:t>
          </a:r>
          <a:endParaRPr lang="es-EC" sz="1600" kern="1200" dirty="0"/>
        </a:p>
        <a:p>
          <a:pPr marL="171450" lvl="1" indent="-171450" algn="l" defTabSz="711200">
            <a:lnSpc>
              <a:spcPct val="90000"/>
            </a:lnSpc>
            <a:spcBef>
              <a:spcPct val="0"/>
            </a:spcBef>
            <a:spcAft>
              <a:spcPct val="15000"/>
            </a:spcAft>
            <a:buChar char="••"/>
          </a:pPr>
          <a:r>
            <a:rPr lang="es-EC" sz="1600" b="1" kern="1200" dirty="0" smtClean="0"/>
            <a:t>Proyecto VIABLE PARA LA CONTRATISTA Y EL ESTADO*.</a:t>
          </a:r>
          <a:endParaRPr lang="es-EC" sz="1600" b="1" kern="1200" dirty="0"/>
        </a:p>
      </dsp:txBody>
      <dsp:txXfrm>
        <a:off x="1681321" y="206583"/>
        <a:ext cx="5699252" cy="1224243"/>
      </dsp:txXfrm>
    </dsp:sp>
    <dsp:sp modelId="{1C2B248A-8DD7-428B-AFA2-5829AD57ECF8}">
      <dsp:nvSpPr>
        <dsp:cNvPr id="0" name=""/>
        <dsp:cNvSpPr/>
      </dsp:nvSpPr>
      <dsp:spPr>
        <a:xfrm>
          <a:off x="0" y="112407"/>
          <a:ext cx="1681128" cy="1412594"/>
        </a:xfrm>
        <a:prstGeom prst="roundRect">
          <a:avLst/>
        </a:prstGeom>
        <a:gradFill rotWithShape="0">
          <a:gsLst>
            <a:gs pos="0">
              <a:schemeClr val="accent3">
                <a:hueOff val="0"/>
                <a:satOff val="0"/>
                <a:lumOff val="0"/>
                <a:alphaOff val="0"/>
                <a:tint val="20000"/>
                <a:satMod val="180000"/>
                <a:lumMod val="98000"/>
              </a:schemeClr>
            </a:gs>
            <a:gs pos="40000">
              <a:schemeClr val="accent3">
                <a:hueOff val="0"/>
                <a:satOff val="0"/>
                <a:lumOff val="0"/>
                <a:alphaOff val="0"/>
                <a:tint val="30000"/>
                <a:satMod val="260000"/>
                <a:lumMod val="84000"/>
              </a:schemeClr>
            </a:gs>
            <a:gs pos="100000">
              <a:schemeClr val="accent3">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s-EC" sz="4000" b="1" kern="1200" dirty="0" smtClean="0"/>
            <a:t>TIR</a:t>
          </a:r>
          <a:endParaRPr lang="es-EC" sz="4000" b="1" kern="1200" dirty="0"/>
        </a:p>
      </dsp:txBody>
      <dsp:txXfrm>
        <a:off x="68957" y="181364"/>
        <a:ext cx="1543214" cy="1274680"/>
      </dsp:txXfrm>
    </dsp:sp>
    <dsp:sp modelId="{111557CD-41CF-46B5-844E-E25FC917E820}">
      <dsp:nvSpPr>
        <dsp:cNvPr id="0" name=""/>
        <dsp:cNvSpPr/>
      </dsp:nvSpPr>
      <dsp:spPr>
        <a:xfrm>
          <a:off x="1681321" y="1776126"/>
          <a:ext cx="6311373" cy="1632323"/>
        </a:xfrm>
        <a:prstGeom prst="rightArrow">
          <a:avLst>
            <a:gd name="adj1" fmla="val 75000"/>
            <a:gd name="adj2" fmla="val 50000"/>
          </a:avLst>
        </a:prstGeom>
        <a:solidFill>
          <a:schemeClr val="accent3">
            <a:tint val="40000"/>
            <a:alpha val="90000"/>
            <a:hueOff val="1703709"/>
            <a:satOff val="-44090"/>
            <a:lumOff val="-2643"/>
            <a:alphaOff val="0"/>
          </a:schemeClr>
        </a:solidFill>
        <a:ln w="9525" cap="flat" cmpd="sng" algn="ctr">
          <a:solidFill>
            <a:schemeClr val="accent3">
              <a:tint val="40000"/>
              <a:alpha val="90000"/>
              <a:hueOff val="1703709"/>
              <a:satOff val="-44090"/>
              <a:lumOff val="-264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VAN = USD$119.783.979,57 para el Estado &gt; Inversión Inicial = 0</a:t>
          </a:r>
          <a:endParaRPr lang="es-EC" sz="1600" kern="1200" dirty="0"/>
        </a:p>
        <a:p>
          <a:pPr marL="171450" lvl="1" indent="-171450" algn="l" defTabSz="711200">
            <a:lnSpc>
              <a:spcPct val="90000"/>
            </a:lnSpc>
            <a:spcBef>
              <a:spcPct val="0"/>
            </a:spcBef>
            <a:spcAft>
              <a:spcPct val="15000"/>
            </a:spcAft>
            <a:buChar char="••"/>
          </a:pPr>
          <a:r>
            <a:rPr lang="es-EC" sz="1600" kern="1200" dirty="0" smtClean="0"/>
            <a:t>Período de modelaje: 2013 a 2025</a:t>
          </a:r>
          <a:endParaRPr lang="es-EC" sz="1600" kern="1200" dirty="0"/>
        </a:p>
        <a:p>
          <a:pPr marL="171450" lvl="1" indent="-171450" algn="l" defTabSz="711200">
            <a:lnSpc>
              <a:spcPct val="90000"/>
            </a:lnSpc>
            <a:spcBef>
              <a:spcPct val="0"/>
            </a:spcBef>
            <a:spcAft>
              <a:spcPct val="15000"/>
            </a:spcAft>
            <a:buChar char="••"/>
          </a:pPr>
          <a:r>
            <a:rPr lang="es-EC" sz="1600" kern="1200" dirty="0" smtClean="0"/>
            <a:t>Inversión inicial Estado = 0.</a:t>
          </a:r>
          <a:endParaRPr lang="es-EC" sz="1600" kern="1200" dirty="0"/>
        </a:p>
        <a:p>
          <a:pPr marL="171450" lvl="1" indent="-171450" algn="l" defTabSz="711200">
            <a:lnSpc>
              <a:spcPct val="90000"/>
            </a:lnSpc>
            <a:spcBef>
              <a:spcPct val="0"/>
            </a:spcBef>
            <a:spcAft>
              <a:spcPct val="15000"/>
            </a:spcAft>
            <a:buChar char="••"/>
          </a:pPr>
          <a:r>
            <a:rPr lang="es-EC" sz="1600" b="1" kern="1200" dirty="0" smtClean="0"/>
            <a:t>Proyecto VIABLE PARA EL ESTADO.</a:t>
          </a:r>
          <a:endParaRPr lang="es-EC" sz="1600" b="1" kern="1200" dirty="0"/>
        </a:p>
        <a:p>
          <a:pPr marL="171450" lvl="1" indent="-171450" algn="l" defTabSz="711200">
            <a:lnSpc>
              <a:spcPct val="90000"/>
            </a:lnSpc>
            <a:spcBef>
              <a:spcPct val="0"/>
            </a:spcBef>
            <a:spcAft>
              <a:spcPct val="15000"/>
            </a:spcAft>
            <a:buChar char="••"/>
          </a:pPr>
          <a:endParaRPr lang="es-EC" sz="1600" kern="1200" dirty="0"/>
        </a:p>
      </dsp:txBody>
      <dsp:txXfrm>
        <a:off x="1681321" y="1980166"/>
        <a:ext cx="5699252" cy="1224243"/>
      </dsp:txXfrm>
    </dsp:sp>
    <dsp:sp modelId="{E6591FC3-A097-4576-89D5-F3BBC18AF570}">
      <dsp:nvSpPr>
        <dsp:cNvPr id="0" name=""/>
        <dsp:cNvSpPr/>
      </dsp:nvSpPr>
      <dsp:spPr>
        <a:xfrm>
          <a:off x="0" y="1885990"/>
          <a:ext cx="1681128" cy="1412594"/>
        </a:xfrm>
        <a:prstGeom prst="roundRect">
          <a:avLst/>
        </a:prstGeom>
        <a:gradFill rotWithShape="0">
          <a:gsLst>
            <a:gs pos="0">
              <a:schemeClr val="accent3">
                <a:hueOff val="1226198"/>
                <a:satOff val="-40562"/>
                <a:lumOff val="-588"/>
                <a:alphaOff val="0"/>
                <a:tint val="20000"/>
                <a:satMod val="180000"/>
                <a:lumMod val="98000"/>
              </a:schemeClr>
            </a:gs>
            <a:gs pos="40000">
              <a:schemeClr val="accent3">
                <a:hueOff val="1226198"/>
                <a:satOff val="-40562"/>
                <a:lumOff val="-588"/>
                <a:alphaOff val="0"/>
                <a:tint val="30000"/>
                <a:satMod val="260000"/>
                <a:lumMod val="84000"/>
              </a:schemeClr>
            </a:gs>
            <a:gs pos="100000">
              <a:schemeClr val="accent3">
                <a:hueOff val="1226198"/>
                <a:satOff val="-40562"/>
                <a:lumOff val="-588"/>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s-EC" sz="4000" b="1" kern="1200" dirty="0" smtClean="0"/>
            <a:t>VAN</a:t>
          </a:r>
          <a:endParaRPr lang="es-EC" sz="4000" b="1" kern="1200" dirty="0"/>
        </a:p>
      </dsp:txBody>
      <dsp:txXfrm>
        <a:off x="68957" y="1954947"/>
        <a:ext cx="1543214" cy="1274680"/>
      </dsp:txXfrm>
    </dsp:sp>
    <dsp:sp modelId="{39625510-E8AF-4A9A-B429-8EE178FE1189}">
      <dsp:nvSpPr>
        <dsp:cNvPr id="0" name=""/>
        <dsp:cNvSpPr/>
      </dsp:nvSpPr>
      <dsp:spPr>
        <a:xfrm>
          <a:off x="1681321" y="3549709"/>
          <a:ext cx="6311373" cy="1632323"/>
        </a:xfrm>
        <a:prstGeom prst="rightArrow">
          <a:avLst>
            <a:gd name="adj1" fmla="val 75000"/>
            <a:gd name="adj2" fmla="val 50000"/>
          </a:avLst>
        </a:prstGeom>
        <a:solidFill>
          <a:schemeClr val="accent3">
            <a:tint val="40000"/>
            <a:alpha val="90000"/>
            <a:hueOff val="3407418"/>
            <a:satOff val="-88180"/>
            <a:lumOff val="-5285"/>
            <a:alphaOff val="0"/>
          </a:schemeClr>
        </a:solidFill>
        <a:ln w="9525" cap="flat" cmpd="sng" algn="ctr">
          <a:solidFill>
            <a:schemeClr val="accent3">
              <a:tint val="40000"/>
              <a:alpha val="90000"/>
              <a:hueOff val="3407418"/>
              <a:satOff val="-88180"/>
              <a:lumOff val="-528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B/C = 1.1496</a:t>
          </a:r>
          <a:endParaRPr lang="es-EC" sz="1600" kern="1200" dirty="0"/>
        </a:p>
        <a:p>
          <a:pPr marL="171450" lvl="1" indent="-171450" algn="l" defTabSz="711200">
            <a:lnSpc>
              <a:spcPct val="90000"/>
            </a:lnSpc>
            <a:spcBef>
              <a:spcPct val="0"/>
            </a:spcBef>
            <a:spcAft>
              <a:spcPct val="15000"/>
            </a:spcAft>
            <a:buChar char="••"/>
          </a:pPr>
          <a:r>
            <a:rPr lang="es-EC" sz="1600" kern="1200" dirty="0" smtClean="0"/>
            <a:t>Beneficio = USD$0.1496 / dólar invertido.</a:t>
          </a:r>
          <a:endParaRPr lang="es-EC" sz="1600" kern="1200" dirty="0"/>
        </a:p>
        <a:p>
          <a:pPr marL="171450" lvl="1" indent="-171450" algn="l" defTabSz="711200">
            <a:lnSpc>
              <a:spcPct val="90000"/>
            </a:lnSpc>
            <a:spcBef>
              <a:spcPct val="0"/>
            </a:spcBef>
            <a:spcAft>
              <a:spcPct val="15000"/>
            </a:spcAft>
            <a:buChar char="••"/>
          </a:pPr>
          <a:r>
            <a:rPr lang="es-EC" sz="1600" kern="1200" dirty="0" smtClean="0"/>
            <a:t>Proyecto SI generará riqueza.</a:t>
          </a:r>
          <a:endParaRPr lang="es-EC" sz="1600" kern="1200" dirty="0"/>
        </a:p>
        <a:p>
          <a:pPr marL="171450" lvl="1" indent="-171450" algn="l" defTabSz="711200">
            <a:lnSpc>
              <a:spcPct val="90000"/>
            </a:lnSpc>
            <a:spcBef>
              <a:spcPct val="0"/>
            </a:spcBef>
            <a:spcAft>
              <a:spcPct val="15000"/>
            </a:spcAft>
            <a:buChar char="••"/>
          </a:pPr>
          <a:r>
            <a:rPr lang="es-EC" sz="1600" b="1" kern="1200" dirty="0" smtClean="0"/>
            <a:t>Proyecto SI ES RECOMENDABLE PARA EJECUCIÓN</a:t>
          </a:r>
          <a:r>
            <a:rPr lang="es-EC" sz="1600" kern="1200" dirty="0" smtClean="0"/>
            <a:t>.</a:t>
          </a:r>
          <a:endParaRPr lang="es-EC" sz="1600" kern="1200" dirty="0"/>
        </a:p>
      </dsp:txBody>
      <dsp:txXfrm>
        <a:off x="1681321" y="3753749"/>
        <a:ext cx="5699252" cy="1224243"/>
      </dsp:txXfrm>
    </dsp:sp>
    <dsp:sp modelId="{04ADF8C1-DD20-45B9-8FD3-A0D78B7C91B8}">
      <dsp:nvSpPr>
        <dsp:cNvPr id="0" name=""/>
        <dsp:cNvSpPr/>
      </dsp:nvSpPr>
      <dsp:spPr>
        <a:xfrm>
          <a:off x="0" y="3659573"/>
          <a:ext cx="1681128" cy="1412594"/>
        </a:xfrm>
        <a:prstGeom prst="roundRect">
          <a:avLst/>
        </a:prstGeom>
        <a:gradFill rotWithShape="0">
          <a:gsLst>
            <a:gs pos="0">
              <a:schemeClr val="accent3">
                <a:hueOff val="2452395"/>
                <a:satOff val="-81125"/>
                <a:lumOff val="-1176"/>
                <a:alphaOff val="0"/>
                <a:tint val="20000"/>
                <a:satMod val="180000"/>
                <a:lumMod val="98000"/>
              </a:schemeClr>
            </a:gs>
            <a:gs pos="40000">
              <a:schemeClr val="accent3">
                <a:hueOff val="2452395"/>
                <a:satOff val="-81125"/>
                <a:lumOff val="-1176"/>
                <a:alphaOff val="0"/>
                <a:tint val="30000"/>
                <a:satMod val="260000"/>
                <a:lumMod val="84000"/>
              </a:schemeClr>
            </a:gs>
            <a:gs pos="100000">
              <a:schemeClr val="accent3">
                <a:hueOff val="2452395"/>
                <a:satOff val="-81125"/>
                <a:lumOff val="-1176"/>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s-EC" sz="4000" b="1" kern="1200" dirty="0" smtClean="0"/>
            <a:t>B/C</a:t>
          </a:r>
          <a:endParaRPr lang="es-EC" sz="4000" b="1" kern="1200" dirty="0"/>
        </a:p>
      </dsp:txBody>
      <dsp:txXfrm>
        <a:off x="68957" y="3728530"/>
        <a:ext cx="1543214" cy="1274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08D55-8199-419E-89D3-69D775F68811}">
      <dsp:nvSpPr>
        <dsp:cNvPr id="0" name=""/>
        <dsp:cNvSpPr/>
      </dsp:nvSpPr>
      <dsp:spPr>
        <a:xfrm>
          <a:off x="1243676" y="2343"/>
          <a:ext cx="1897925" cy="1811195"/>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PROBLEMA</a:t>
          </a:r>
          <a:endParaRPr lang="en-US" sz="2000" b="1" kern="1200" dirty="0"/>
        </a:p>
      </dsp:txBody>
      <dsp:txXfrm>
        <a:off x="1521621" y="267586"/>
        <a:ext cx="1342035" cy="1280709"/>
      </dsp:txXfrm>
    </dsp:sp>
    <dsp:sp modelId="{4FCF2A7C-C945-40EE-85EA-016A32A252E8}">
      <dsp:nvSpPr>
        <dsp:cNvPr id="0" name=""/>
        <dsp:cNvSpPr/>
      </dsp:nvSpPr>
      <dsp:spPr>
        <a:xfrm rot="8046129">
          <a:off x="487960" y="1850377"/>
          <a:ext cx="1193448" cy="40159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BDCE1C-F509-4980-B29E-C276481AC16F}">
      <dsp:nvSpPr>
        <dsp:cNvPr id="0" name=""/>
        <dsp:cNvSpPr/>
      </dsp:nvSpPr>
      <dsp:spPr>
        <a:xfrm>
          <a:off x="74" y="1944222"/>
          <a:ext cx="1338651" cy="1070920"/>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C" sz="1200" kern="1200" dirty="0" smtClean="0"/>
            <a:t>Decisión acertada?  </a:t>
          </a:r>
          <a:endParaRPr lang="en-US" sz="1200" kern="1200" dirty="0"/>
        </a:p>
      </dsp:txBody>
      <dsp:txXfrm>
        <a:off x="31440" y="1975588"/>
        <a:ext cx="1275919" cy="1008188"/>
      </dsp:txXfrm>
    </dsp:sp>
    <dsp:sp modelId="{514F12B9-ADE8-4A9B-A594-38107FFB34BB}">
      <dsp:nvSpPr>
        <dsp:cNvPr id="0" name=""/>
        <dsp:cNvSpPr/>
      </dsp:nvSpPr>
      <dsp:spPr>
        <a:xfrm rot="5321595">
          <a:off x="1670037" y="2234699"/>
          <a:ext cx="1114894" cy="401595"/>
        </a:xfrm>
        <a:prstGeom prst="leftArrow">
          <a:avLst>
            <a:gd name="adj1" fmla="val 60000"/>
            <a:gd name="adj2" fmla="val 50000"/>
          </a:avLst>
        </a:prstGeom>
        <a:solidFill>
          <a:schemeClr val="accent4">
            <a:hueOff val="-1075180"/>
            <a:satOff val="9543"/>
            <a:lumOff val="-323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39C759-C3F7-4CB5-839E-B0C9C09895C3}">
      <dsp:nvSpPr>
        <dsp:cNvPr id="0" name=""/>
        <dsp:cNvSpPr/>
      </dsp:nvSpPr>
      <dsp:spPr>
        <a:xfrm>
          <a:off x="1570871" y="2457338"/>
          <a:ext cx="1338651" cy="1070920"/>
        </a:xfrm>
        <a:prstGeom prst="roundRect">
          <a:avLst>
            <a:gd name="adj" fmla="val 10000"/>
          </a:avLst>
        </a:prstGeom>
        <a:solidFill>
          <a:schemeClr val="accent4">
            <a:hueOff val="-1075180"/>
            <a:satOff val="9543"/>
            <a:lumOff val="-3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C" sz="1200" kern="1200" noProof="0" dirty="0" smtClean="0"/>
            <a:t>Beneficio</a:t>
          </a:r>
          <a:r>
            <a:rPr lang="en-US" sz="1200" kern="1200" dirty="0" smtClean="0"/>
            <a:t> </a:t>
          </a:r>
          <a:r>
            <a:rPr lang="es-EC" sz="1200" kern="1200" noProof="0" dirty="0" smtClean="0"/>
            <a:t>potencial</a:t>
          </a:r>
          <a:r>
            <a:rPr lang="en-US" sz="1200" kern="1200" dirty="0" smtClean="0"/>
            <a:t> para el Estado?</a:t>
          </a:r>
          <a:endParaRPr lang="en-US" sz="1200" kern="1200" dirty="0"/>
        </a:p>
      </dsp:txBody>
      <dsp:txXfrm>
        <a:off x="1602237" y="2488704"/>
        <a:ext cx="1275919" cy="1008188"/>
      </dsp:txXfrm>
    </dsp:sp>
    <dsp:sp modelId="{48E89E04-B8A6-49DF-B1DC-EBAA868C4FE1}">
      <dsp:nvSpPr>
        <dsp:cNvPr id="0" name=""/>
        <dsp:cNvSpPr/>
      </dsp:nvSpPr>
      <dsp:spPr>
        <a:xfrm rot="2666737">
          <a:off x="2728018" y="1842923"/>
          <a:ext cx="1245191" cy="401595"/>
        </a:xfrm>
        <a:prstGeom prst="leftArrow">
          <a:avLst>
            <a:gd name="adj1" fmla="val 60000"/>
            <a:gd name="adj2" fmla="val 50000"/>
          </a:avLst>
        </a:prstGeom>
        <a:solidFill>
          <a:schemeClr val="accent4">
            <a:hueOff val="-2150360"/>
            <a:satOff val="19087"/>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7E823B-5DF4-49B7-B491-3165DE108FF6}">
      <dsp:nvSpPr>
        <dsp:cNvPr id="0" name=""/>
        <dsp:cNvSpPr/>
      </dsp:nvSpPr>
      <dsp:spPr>
        <a:xfrm>
          <a:off x="3125769" y="1944222"/>
          <a:ext cx="1338651" cy="1070920"/>
        </a:xfrm>
        <a:prstGeom prst="roundRect">
          <a:avLst>
            <a:gd name="adj" fmla="val 10000"/>
          </a:avLst>
        </a:prstGeom>
        <a:solidFill>
          <a:schemeClr val="accent4">
            <a:hueOff val="-2150360"/>
            <a:satOff val="19087"/>
            <a:lumOff val="-6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C" sz="1200" kern="1200" noProof="0" dirty="0" smtClean="0"/>
            <a:t>Estrategias para incremento del beneficio?</a:t>
          </a:r>
          <a:endParaRPr lang="es-EC" sz="1200" kern="1200" noProof="0" dirty="0"/>
        </a:p>
      </dsp:txBody>
      <dsp:txXfrm>
        <a:off x="3157135" y="1975588"/>
        <a:ext cx="1275919" cy="100818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CD81D-2841-4084-BCB7-95B3E0D67D70}">
      <dsp:nvSpPr>
        <dsp:cNvPr id="0" name=""/>
        <dsp:cNvSpPr/>
      </dsp:nvSpPr>
      <dsp:spPr>
        <a:xfrm rot="10800000">
          <a:off x="1187721" y="0"/>
          <a:ext cx="6877174" cy="1455936"/>
        </a:xfrm>
        <a:prstGeom prst="homePlat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2027" tIns="129540" rIns="241808" bIns="129540" numCol="1" spcCol="1270" anchor="ctr" anchorCtr="0">
          <a:noAutofit/>
        </a:bodyPr>
        <a:lstStyle/>
        <a:p>
          <a:pPr lvl="0" algn="ctr" defTabSz="1511300">
            <a:lnSpc>
              <a:spcPct val="90000"/>
            </a:lnSpc>
            <a:spcBef>
              <a:spcPct val="0"/>
            </a:spcBef>
            <a:spcAft>
              <a:spcPct val="35000"/>
            </a:spcAft>
          </a:pPr>
          <a:r>
            <a:rPr lang="es-EC" sz="3400" b="1" kern="1200" dirty="0" smtClean="0"/>
            <a:t>MODALIDAD ÓPTIMA: PRESTACIÓN DE SERVICIOS</a:t>
          </a:r>
          <a:endParaRPr lang="es-EC" sz="3400" b="1" kern="1200" dirty="0"/>
        </a:p>
      </dsp:txBody>
      <dsp:txXfrm rot="10800000">
        <a:off x="1551705" y="0"/>
        <a:ext cx="6513190" cy="1455936"/>
      </dsp:txXfrm>
    </dsp:sp>
    <dsp:sp modelId="{71D99D7B-06D2-49A8-AA85-206893BCAAAE}">
      <dsp:nvSpPr>
        <dsp:cNvPr id="0" name=""/>
        <dsp:cNvSpPr/>
      </dsp:nvSpPr>
      <dsp:spPr>
        <a:xfrm>
          <a:off x="0" y="0"/>
          <a:ext cx="1455936" cy="1455936"/>
        </a:xfrm>
        <a:prstGeom prst="ellipse">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8C9AA-D02E-45A8-8D3C-E1BC2E901FA0}">
      <dsp:nvSpPr>
        <dsp:cNvPr id="0" name=""/>
        <dsp:cNvSpPr/>
      </dsp:nvSpPr>
      <dsp:spPr>
        <a:xfrm>
          <a:off x="119209" y="572223"/>
          <a:ext cx="7128792" cy="648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b" anchorCtr="0">
          <a:noAutofit/>
        </a:bodyPr>
        <a:lstStyle/>
        <a:p>
          <a:pPr lvl="0" algn="l" defTabSz="1289050">
            <a:lnSpc>
              <a:spcPct val="90000"/>
            </a:lnSpc>
            <a:spcBef>
              <a:spcPct val="0"/>
            </a:spcBef>
            <a:spcAft>
              <a:spcPct val="35000"/>
            </a:spcAft>
          </a:pPr>
          <a:r>
            <a:rPr lang="es-EC" sz="2900" b="1" kern="1200" dirty="0" smtClean="0"/>
            <a:t>Objetivo General</a:t>
          </a:r>
          <a:endParaRPr lang="es-EC" sz="2900" b="1" kern="1200" dirty="0"/>
        </a:p>
      </dsp:txBody>
      <dsp:txXfrm>
        <a:off x="119209" y="572223"/>
        <a:ext cx="7128792" cy="648072"/>
      </dsp:txXfrm>
    </dsp:sp>
    <dsp:sp modelId="{2C17FC43-C863-4570-9109-24B2375C3D2E}">
      <dsp:nvSpPr>
        <dsp:cNvPr id="0" name=""/>
        <dsp:cNvSpPr/>
      </dsp:nvSpPr>
      <dsp:spPr>
        <a:xfrm>
          <a:off x="119209" y="1220295"/>
          <a:ext cx="1668137" cy="1320146"/>
        </a:xfrm>
        <a:prstGeom prst="chevron">
          <a:avLst>
            <a:gd name="adj" fmla="val 7061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295423-54B4-446C-8A76-19D8E002D670}">
      <dsp:nvSpPr>
        <dsp:cNvPr id="0" name=""/>
        <dsp:cNvSpPr/>
      </dsp:nvSpPr>
      <dsp:spPr>
        <a:xfrm>
          <a:off x="1121200" y="1220295"/>
          <a:ext cx="1668137" cy="1320146"/>
        </a:xfrm>
        <a:prstGeom prst="chevron">
          <a:avLst>
            <a:gd name="adj" fmla="val 7061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44D869-9B4F-4E13-9C7E-8C0DF7C90550}">
      <dsp:nvSpPr>
        <dsp:cNvPr id="0" name=""/>
        <dsp:cNvSpPr/>
      </dsp:nvSpPr>
      <dsp:spPr>
        <a:xfrm>
          <a:off x="2123983" y="1220295"/>
          <a:ext cx="1668137" cy="1320146"/>
        </a:xfrm>
        <a:prstGeom prst="chevron">
          <a:avLst>
            <a:gd name="adj" fmla="val 7061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6E7979-256C-4F1A-AE32-5CDECB86A90E}">
      <dsp:nvSpPr>
        <dsp:cNvPr id="0" name=""/>
        <dsp:cNvSpPr/>
      </dsp:nvSpPr>
      <dsp:spPr>
        <a:xfrm>
          <a:off x="3125975" y="1220295"/>
          <a:ext cx="1668137" cy="1320146"/>
        </a:xfrm>
        <a:prstGeom prst="chevron">
          <a:avLst>
            <a:gd name="adj" fmla="val 7061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07393B-14C3-44B5-B473-FD4E96B573E0}">
      <dsp:nvSpPr>
        <dsp:cNvPr id="0" name=""/>
        <dsp:cNvSpPr/>
      </dsp:nvSpPr>
      <dsp:spPr>
        <a:xfrm>
          <a:off x="4128758" y="1220295"/>
          <a:ext cx="1668137" cy="1320146"/>
        </a:xfrm>
        <a:prstGeom prst="chevron">
          <a:avLst>
            <a:gd name="adj" fmla="val 70610"/>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4A7CCC-B9C8-4CC9-87B1-2347D30BA9DC}">
      <dsp:nvSpPr>
        <dsp:cNvPr id="0" name=""/>
        <dsp:cNvSpPr/>
      </dsp:nvSpPr>
      <dsp:spPr>
        <a:xfrm>
          <a:off x="5130750" y="1220295"/>
          <a:ext cx="1668137" cy="1320146"/>
        </a:xfrm>
        <a:prstGeom prst="chevron">
          <a:avLst>
            <a:gd name="adj" fmla="val 7061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E6EA8A-21E3-4E45-B72F-B6C1925FFE12}">
      <dsp:nvSpPr>
        <dsp:cNvPr id="0" name=""/>
        <dsp:cNvSpPr/>
      </dsp:nvSpPr>
      <dsp:spPr>
        <a:xfrm>
          <a:off x="6133533" y="1220295"/>
          <a:ext cx="1668137" cy="1320146"/>
        </a:xfrm>
        <a:prstGeom prst="chevron">
          <a:avLst>
            <a:gd name="adj" fmla="val 7061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BD42BC-A927-41D1-8C9C-3E59FADA3938}">
      <dsp:nvSpPr>
        <dsp:cNvPr id="0" name=""/>
        <dsp:cNvSpPr/>
      </dsp:nvSpPr>
      <dsp:spPr>
        <a:xfrm>
          <a:off x="119209" y="1352310"/>
          <a:ext cx="7221466" cy="1056117"/>
        </a:xfrm>
        <a:prstGeom prst="rect">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l" defTabSz="711200">
            <a:lnSpc>
              <a:spcPct val="90000"/>
            </a:lnSpc>
            <a:spcBef>
              <a:spcPct val="0"/>
            </a:spcBef>
            <a:spcAft>
              <a:spcPct val="35000"/>
            </a:spcAft>
          </a:pPr>
          <a:r>
            <a:rPr lang="es-EC" sz="1600" kern="1200" dirty="0" smtClean="0"/>
            <a:t>Superar el indicador Beneficio/Costo suscitado por el cambio de la modalidad contractual en Contratos administrados por la Secretaría de Hidrocarburos; extender la duración de las reservas </a:t>
          </a:r>
          <a:r>
            <a:rPr lang="es-EC" sz="1600" kern="1200" dirty="0" err="1" smtClean="0"/>
            <a:t>hidrocarburíferas</a:t>
          </a:r>
          <a:r>
            <a:rPr lang="es-EC" sz="1600" kern="1200" dirty="0" smtClean="0"/>
            <a:t> del país e incrementar el nivel de inversión privada.</a:t>
          </a:r>
          <a:endParaRPr lang="es-EC" sz="1600" kern="1200" dirty="0"/>
        </a:p>
      </dsp:txBody>
      <dsp:txXfrm>
        <a:off x="119209" y="1352310"/>
        <a:ext cx="7221466" cy="1056117"/>
      </dsp:txXfrm>
    </dsp:sp>
    <dsp:sp modelId="{85D3BB5E-423F-4E43-9B3B-B0D50A7AC9E4}">
      <dsp:nvSpPr>
        <dsp:cNvPr id="0" name=""/>
        <dsp:cNvSpPr/>
      </dsp:nvSpPr>
      <dsp:spPr>
        <a:xfrm>
          <a:off x="119209" y="2644133"/>
          <a:ext cx="7128792" cy="648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b" anchorCtr="0">
          <a:noAutofit/>
        </a:bodyPr>
        <a:lstStyle/>
        <a:p>
          <a:pPr lvl="0" algn="l" defTabSz="1289050">
            <a:lnSpc>
              <a:spcPct val="90000"/>
            </a:lnSpc>
            <a:spcBef>
              <a:spcPct val="0"/>
            </a:spcBef>
            <a:spcAft>
              <a:spcPct val="35000"/>
            </a:spcAft>
          </a:pPr>
          <a:r>
            <a:rPr lang="es-EC" sz="2900" b="1" kern="1200" dirty="0" smtClean="0"/>
            <a:t>Política</a:t>
          </a:r>
          <a:endParaRPr lang="es-EC" sz="2900" b="1" kern="1200" dirty="0"/>
        </a:p>
      </dsp:txBody>
      <dsp:txXfrm>
        <a:off x="119209" y="2644133"/>
        <a:ext cx="7128792" cy="648072"/>
      </dsp:txXfrm>
    </dsp:sp>
    <dsp:sp modelId="{1AA8E2D9-5551-4BA3-9755-8327D1826401}">
      <dsp:nvSpPr>
        <dsp:cNvPr id="0" name=""/>
        <dsp:cNvSpPr/>
      </dsp:nvSpPr>
      <dsp:spPr>
        <a:xfrm>
          <a:off x="119209" y="3292205"/>
          <a:ext cx="1668137" cy="1320146"/>
        </a:xfrm>
        <a:prstGeom prst="chevron">
          <a:avLst>
            <a:gd name="adj" fmla="val 7061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CF786F-9F6D-4F22-8FAA-8D04E117FCF0}">
      <dsp:nvSpPr>
        <dsp:cNvPr id="0" name=""/>
        <dsp:cNvSpPr/>
      </dsp:nvSpPr>
      <dsp:spPr>
        <a:xfrm>
          <a:off x="1121200" y="3292205"/>
          <a:ext cx="1668137" cy="1320146"/>
        </a:xfrm>
        <a:prstGeom prst="chevron">
          <a:avLst>
            <a:gd name="adj" fmla="val 7061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8D777C-39B1-4ADC-A369-437051EBE365}">
      <dsp:nvSpPr>
        <dsp:cNvPr id="0" name=""/>
        <dsp:cNvSpPr/>
      </dsp:nvSpPr>
      <dsp:spPr>
        <a:xfrm>
          <a:off x="2123983" y="3292205"/>
          <a:ext cx="1668137" cy="1320146"/>
        </a:xfrm>
        <a:prstGeom prst="chevron">
          <a:avLst>
            <a:gd name="adj" fmla="val 70610"/>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33E915-ED17-4824-9A72-46D71A8D6E88}">
      <dsp:nvSpPr>
        <dsp:cNvPr id="0" name=""/>
        <dsp:cNvSpPr/>
      </dsp:nvSpPr>
      <dsp:spPr>
        <a:xfrm>
          <a:off x="3125975" y="3292205"/>
          <a:ext cx="1668137" cy="1320146"/>
        </a:xfrm>
        <a:prstGeom prst="chevron">
          <a:avLst>
            <a:gd name="adj" fmla="val 7061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9D681F-5A64-4A53-BD91-5E1B066756D6}">
      <dsp:nvSpPr>
        <dsp:cNvPr id="0" name=""/>
        <dsp:cNvSpPr/>
      </dsp:nvSpPr>
      <dsp:spPr>
        <a:xfrm>
          <a:off x="4128758" y="3292205"/>
          <a:ext cx="1668137" cy="1320146"/>
        </a:xfrm>
        <a:prstGeom prst="chevron">
          <a:avLst>
            <a:gd name="adj" fmla="val 7061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52FE3E-387B-447B-A61A-C3B376D6834B}">
      <dsp:nvSpPr>
        <dsp:cNvPr id="0" name=""/>
        <dsp:cNvSpPr/>
      </dsp:nvSpPr>
      <dsp:spPr>
        <a:xfrm>
          <a:off x="5130750" y="3292205"/>
          <a:ext cx="1668137" cy="1320146"/>
        </a:xfrm>
        <a:prstGeom prst="chevron">
          <a:avLst>
            <a:gd name="adj" fmla="val 7061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3B99FE-C480-4E05-9ED7-E9340135763D}">
      <dsp:nvSpPr>
        <dsp:cNvPr id="0" name=""/>
        <dsp:cNvSpPr/>
      </dsp:nvSpPr>
      <dsp:spPr>
        <a:xfrm>
          <a:off x="6133533" y="3292205"/>
          <a:ext cx="1668137" cy="1320146"/>
        </a:xfrm>
        <a:prstGeom prst="chevron">
          <a:avLst>
            <a:gd name="adj" fmla="val 7061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B1ABB2-49AD-4E9C-B6B7-FB1013FE7A5D}">
      <dsp:nvSpPr>
        <dsp:cNvPr id="0" name=""/>
        <dsp:cNvSpPr/>
      </dsp:nvSpPr>
      <dsp:spPr>
        <a:xfrm>
          <a:off x="119209" y="3424220"/>
          <a:ext cx="7221466" cy="1056117"/>
        </a:xfrm>
        <a:prstGeom prst="rect">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l" defTabSz="711200">
            <a:lnSpc>
              <a:spcPct val="90000"/>
            </a:lnSpc>
            <a:spcBef>
              <a:spcPct val="0"/>
            </a:spcBef>
            <a:spcAft>
              <a:spcPct val="35000"/>
            </a:spcAft>
          </a:pPr>
          <a:r>
            <a:rPr lang="es-EC" sz="1600" kern="1200" dirty="0" smtClean="0"/>
            <a:t>Implementar las estrategias adecuadas para optimizar la efectividad de la modalidad contractual por Prestación de Servicios, basados en el análisis FODA.</a:t>
          </a:r>
          <a:endParaRPr lang="es-EC" sz="1600" kern="1200" dirty="0"/>
        </a:p>
      </dsp:txBody>
      <dsp:txXfrm>
        <a:off x="119209" y="3424220"/>
        <a:ext cx="7221466" cy="105611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62237-2D19-4C24-8067-9DF5496EDA06}">
      <dsp:nvSpPr>
        <dsp:cNvPr id="0" name=""/>
        <dsp:cNvSpPr/>
      </dsp:nvSpPr>
      <dsp:spPr>
        <a:xfrm>
          <a:off x="-5862135" y="-897147"/>
          <a:ext cx="6978870" cy="6978870"/>
        </a:xfrm>
        <a:prstGeom prst="blockArc">
          <a:avLst>
            <a:gd name="adj1" fmla="val 18900000"/>
            <a:gd name="adj2" fmla="val 2700000"/>
            <a:gd name="adj3" fmla="val 310"/>
          </a:avLst>
        </a:pr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AB6203-AED1-4955-8BF6-1C0A175BD09B}">
      <dsp:nvSpPr>
        <dsp:cNvPr id="0" name=""/>
        <dsp:cNvSpPr/>
      </dsp:nvSpPr>
      <dsp:spPr>
        <a:xfrm>
          <a:off x="584519" y="398590"/>
          <a:ext cx="7407491" cy="797595"/>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3091" tIns="27940" rIns="27940" bIns="27940" numCol="1" spcCol="1270" anchor="ctr" anchorCtr="0">
          <a:noAutofit/>
        </a:bodyPr>
        <a:lstStyle/>
        <a:p>
          <a:pPr lvl="0" algn="l" defTabSz="488950">
            <a:lnSpc>
              <a:spcPct val="90000"/>
            </a:lnSpc>
            <a:spcBef>
              <a:spcPct val="0"/>
            </a:spcBef>
            <a:spcAft>
              <a:spcPct val="35000"/>
            </a:spcAft>
          </a:pPr>
          <a:r>
            <a:rPr lang="es-EC" sz="1100" kern="1200" dirty="0" smtClean="0"/>
            <a:t>Diseñar un programa agresivo de promoción para la licitación de los Bloques por explotar enfocado a países con los cuales el Gobierno ecuatoriano mantiene buenas relaciones y convenios en el sector energético.</a:t>
          </a:r>
          <a:endParaRPr lang="es-EC" sz="1100" kern="1200" dirty="0"/>
        </a:p>
      </dsp:txBody>
      <dsp:txXfrm>
        <a:off x="584519" y="398590"/>
        <a:ext cx="7407491" cy="797595"/>
      </dsp:txXfrm>
    </dsp:sp>
    <dsp:sp modelId="{0F61B865-76CB-46A4-84F1-6CBDD4E54FEB}">
      <dsp:nvSpPr>
        <dsp:cNvPr id="0" name=""/>
        <dsp:cNvSpPr/>
      </dsp:nvSpPr>
      <dsp:spPr>
        <a:xfrm>
          <a:off x="86022" y="298890"/>
          <a:ext cx="996993" cy="996993"/>
        </a:xfrm>
        <a:prstGeom prst="ellipse">
          <a:avLst/>
        </a:prstGeom>
        <a:blipFill rotWithShape="0">
          <a:blip xmlns:r="http://schemas.openxmlformats.org/officeDocument/2006/relationships" r:embed="rId1"/>
          <a:stretch>
            <a:fillRect/>
          </a:stretch>
        </a:blip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60C87B-DFCE-4F12-95B8-6C624AC85A05}">
      <dsp:nvSpPr>
        <dsp:cNvPr id="0" name=""/>
        <dsp:cNvSpPr/>
      </dsp:nvSpPr>
      <dsp:spPr>
        <a:xfrm>
          <a:off x="1041798" y="1595190"/>
          <a:ext cx="6950212" cy="797595"/>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3091" tIns="27940" rIns="27940" bIns="27940" numCol="1" spcCol="1270" anchor="ctr" anchorCtr="0">
          <a:noAutofit/>
        </a:bodyPr>
        <a:lstStyle/>
        <a:p>
          <a:pPr lvl="0" algn="l" defTabSz="488950">
            <a:lnSpc>
              <a:spcPct val="90000"/>
            </a:lnSpc>
            <a:spcBef>
              <a:spcPct val="0"/>
            </a:spcBef>
            <a:spcAft>
              <a:spcPct val="35000"/>
            </a:spcAft>
          </a:pPr>
          <a:r>
            <a:rPr lang="es-EC" sz="1100" kern="1200" smtClean="0"/>
            <a:t>Analizar la viabilidad de la disminución  porcentual del Impuesto a la Renta y obtener un efecto de riesgo compartido para incrementar el interés de inversores nuevos para el desarrollo de los Bloques petroleros no explorados.  </a:t>
          </a:r>
          <a:endParaRPr lang="es-EC" sz="1100" kern="1200"/>
        </a:p>
      </dsp:txBody>
      <dsp:txXfrm>
        <a:off x="1041798" y="1595190"/>
        <a:ext cx="6950212" cy="797595"/>
      </dsp:txXfrm>
    </dsp:sp>
    <dsp:sp modelId="{745C9D14-72DB-4D78-BBD6-73C848BFBDE8}">
      <dsp:nvSpPr>
        <dsp:cNvPr id="0" name=""/>
        <dsp:cNvSpPr/>
      </dsp:nvSpPr>
      <dsp:spPr>
        <a:xfrm>
          <a:off x="543301" y="1495490"/>
          <a:ext cx="996993" cy="996993"/>
        </a:xfrm>
        <a:prstGeom prst="ellipse">
          <a:avLst/>
        </a:prstGeom>
        <a:blipFill rotWithShape="0">
          <a:blip xmlns:r="http://schemas.openxmlformats.org/officeDocument/2006/relationships" r:embed="rId2"/>
          <a:stretch>
            <a:fillRect/>
          </a:stretch>
        </a:blip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ED1344-2F8F-4020-91CD-508BEE3783E9}">
      <dsp:nvSpPr>
        <dsp:cNvPr id="0" name=""/>
        <dsp:cNvSpPr/>
      </dsp:nvSpPr>
      <dsp:spPr>
        <a:xfrm>
          <a:off x="1041798" y="2791790"/>
          <a:ext cx="6950212" cy="797595"/>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3091" tIns="27940" rIns="27940" bIns="27940" numCol="1" spcCol="1270" anchor="ctr" anchorCtr="0">
          <a:noAutofit/>
        </a:bodyPr>
        <a:lstStyle/>
        <a:p>
          <a:pPr lvl="0" algn="l" defTabSz="488950">
            <a:lnSpc>
              <a:spcPct val="90000"/>
            </a:lnSpc>
            <a:spcBef>
              <a:spcPct val="0"/>
            </a:spcBef>
            <a:spcAft>
              <a:spcPct val="35000"/>
            </a:spcAft>
          </a:pPr>
          <a:r>
            <a:rPr lang="es-EC" sz="1100" kern="1200" smtClean="0"/>
            <a:t>Diseñar una modalidad contractual combinada con línea base de producción en modelo de prestación de servicios (tarifa fija) y producción incremental en modelo de participación 80% para el Estado y 20% para la contratista, lo cual aseguraría un desarrollo sustentable y no una explotación acelerada de las reservas.</a:t>
          </a:r>
          <a:endParaRPr lang="es-EC" sz="1100" kern="1200"/>
        </a:p>
      </dsp:txBody>
      <dsp:txXfrm>
        <a:off x="1041798" y="2791790"/>
        <a:ext cx="6950212" cy="797595"/>
      </dsp:txXfrm>
    </dsp:sp>
    <dsp:sp modelId="{C948D817-1CA9-489A-91C2-6FDCC2DA4E18}">
      <dsp:nvSpPr>
        <dsp:cNvPr id="0" name=""/>
        <dsp:cNvSpPr/>
      </dsp:nvSpPr>
      <dsp:spPr>
        <a:xfrm>
          <a:off x="543301" y="2692091"/>
          <a:ext cx="996993" cy="996993"/>
        </a:xfrm>
        <a:prstGeom prst="ellipse">
          <a:avLst/>
        </a:prstGeom>
        <a:blipFill rotWithShape="0">
          <a:blip xmlns:r="http://schemas.openxmlformats.org/officeDocument/2006/relationships" r:embed="rId1"/>
          <a:stretch>
            <a:fillRect/>
          </a:stretch>
        </a:blip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6DB1F9-B825-4195-B80E-0D3CCE6D6EDA}">
      <dsp:nvSpPr>
        <dsp:cNvPr id="0" name=""/>
        <dsp:cNvSpPr/>
      </dsp:nvSpPr>
      <dsp:spPr>
        <a:xfrm>
          <a:off x="584519" y="3988390"/>
          <a:ext cx="7407491" cy="797595"/>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3091" tIns="27940" rIns="27940" bIns="27940" numCol="1" spcCol="1270" anchor="ctr" anchorCtr="0">
          <a:noAutofit/>
        </a:bodyPr>
        <a:lstStyle/>
        <a:p>
          <a:pPr lvl="0" algn="l" defTabSz="488950">
            <a:lnSpc>
              <a:spcPct val="90000"/>
            </a:lnSpc>
            <a:spcBef>
              <a:spcPct val="0"/>
            </a:spcBef>
            <a:spcAft>
              <a:spcPct val="35000"/>
            </a:spcAft>
          </a:pPr>
          <a:r>
            <a:rPr lang="es-EC" sz="1100" kern="1200" smtClean="0"/>
            <a:t>Establecer un plan de incentivos para aquellos inversionistas que desarrollen estudios para explotación de reservas en pre cretácico (profundidades a partir de los 12.000 pies), recuperación secundaria y terciaria (tecnologías de estimulación de yacimientos, concentración de reservas mediante inyección de agua direccionada etc.) en los Campos asignados. </a:t>
          </a:r>
          <a:endParaRPr lang="es-EC" sz="1100" kern="1200"/>
        </a:p>
      </dsp:txBody>
      <dsp:txXfrm>
        <a:off x="584519" y="3988390"/>
        <a:ext cx="7407491" cy="797595"/>
      </dsp:txXfrm>
    </dsp:sp>
    <dsp:sp modelId="{DC3465F6-1669-49E7-9376-8F4F72181AFD}">
      <dsp:nvSpPr>
        <dsp:cNvPr id="0" name=""/>
        <dsp:cNvSpPr/>
      </dsp:nvSpPr>
      <dsp:spPr>
        <a:xfrm>
          <a:off x="86022" y="3888691"/>
          <a:ext cx="996993" cy="996993"/>
        </a:xfrm>
        <a:prstGeom prst="ellipse">
          <a:avLst/>
        </a:prstGeom>
        <a:blipFill rotWithShape="0">
          <a:blip xmlns:r="http://schemas.openxmlformats.org/officeDocument/2006/relationships" r:embed="rId1"/>
          <a:stretch>
            <a:fillRect/>
          </a:stretch>
        </a:blip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9C4F9-1A07-471F-9D55-4984AB7C5A15}">
      <dsp:nvSpPr>
        <dsp:cNvPr id="0" name=""/>
        <dsp:cNvSpPr/>
      </dsp:nvSpPr>
      <dsp:spPr>
        <a:xfrm>
          <a:off x="0" y="0"/>
          <a:ext cx="7992888" cy="1642682"/>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t>La Constitución de la República, y la Ley Reformatoria a la Ley de Hidrocarburos conforman el marco legal de la investigación, la revista Lupa Fiscal Informe 4 del Grupo Faro integra el marco teórico ya que sustenta adecuadamente la investigación, y las definiciones establecidas en el Contrato modificatorio a Contrato de Prestación de Servicios en su cláusula 4.3 constituyó el marco conceptual.</a:t>
          </a:r>
          <a:endParaRPr lang="es-EC" sz="1200" kern="1200" dirty="0"/>
        </a:p>
      </dsp:txBody>
      <dsp:txXfrm>
        <a:off x="1762845" y="0"/>
        <a:ext cx="6230042" cy="1642682"/>
      </dsp:txXfrm>
    </dsp:sp>
    <dsp:sp modelId="{5CF4DBFC-773E-4FA5-8438-0E0A83F6879B}">
      <dsp:nvSpPr>
        <dsp:cNvPr id="0" name=""/>
        <dsp:cNvSpPr/>
      </dsp:nvSpPr>
      <dsp:spPr>
        <a:xfrm>
          <a:off x="164268" y="164268"/>
          <a:ext cx="1598577" cy="1314146"/>
        </a:xfrm>
        <a:prstGeom prst="roundRect">
          <a:avLst>
            <a:gd name="adj" fmla="val 10000"/>
          </a:avLst>
        </a:prstGeom>
        <a:blipFill rotWithShape="1">
          <a:blip xmlns:r="http://schemas.openxmlformats.org/officeDocument/2006/relationships" r:embed="rId1"/>
          <a:stretch>
            <a:fillRect/>
          </a:stretch>
        </a:blip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666EBE-AA66-47DF-9AF5-1D031961FBDE}">
      <dsp:nvSpPr>
        <dsp:cNvPr id="0" name=""/>
        <dsp:cNvSpPr/>
      </dsp:nvSpPr>
      <dsp:spPr>
        <a:xfrm>
          <a:off x="0" y="1806950"/>
          <a:ext cx="7992888" cy="1642682"/>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t>En julio de 2010 entró en vigencia la Ley Reformatoria de la Ley de Hidrocarburos la cual establece el cambio de modalidad contractual de las empresas privadas hacia un modelo de prestación de servicios.  En este sentido, se firmaron ocho contratos con cinco empresas privadas y siete contratos con cinco empresas a cargo de campos marginales.  Las empresas que decidieron no renovar su contrato abandonaron el país.  Una de las implicaciones de este proceso ha sido el incremento en 2011 de los ingresos públicos por exportaciones que antes correspondían a las empresas privadas, el cual incrementó en un 53% con respecto a 2010.</a:t>
          </a:r>
          <a:endParaRPr lang="es-EC" sz="1200" kern="1200" dirty="0"/>
        </a:p>
      </dsp:txBody>
      <dsp:txXfrm>
        <a:off x="1762845" y="1806950"/>
        <a:ext cx="6230042" cy="1642682"/>
      </dsp:txXfrm>
    </dsp:sp>
    <dsp:sp modelId="{E51A2A06-2931-4B22-B3A6-8F5718446916}">
      <dsp:nvSpPr>
        <dsp:cNvPr id="0" name=""/>
        <dsp:cNvSpPr/>
      </dsp:nvSpPr>
      <dsp:spPr>
        <a:xfrm>
          <a:off x="164268" y="1971219"/>
          <a:ext cx="1598577" cy="1314146"/>
        </a:xfrm>
        <a:prstGeom prst="roundRect">
          <a:avLst>
            <a:gd name="adj" fmla="val 10000"/>
          </a:avLst>
        </a:prstGeom>
        <a:blipFill rotWithShape="1">
          <a:blip xmlns:r="http://schemas.openxmlformats.org/officeDocument/2006/relationships" r:embed="rId1"/>
          <a:stretch>
            <a:fillRect/>
          </a:stretch>
        </a:blip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BA71E6-6735-41D4-9A22-F7AF6FF0721D}">
      <dsp:nvSpPr>
        <dsp:cNvPr id="0" name=""/>
        <dsp:cNvSpPr/>
      </dsp:nvSpPr>
      <dsp:spPr>
        <a:xfrm>
          <a:off x="0" y="3613901"/>
          <a:ext cx="7992888" cy="1642682"/>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t>El enfoque de este estudio es Cualitativo mixto debido a que aun cuando no se definen los pasos que el investigador debe seguir, se recolectaron datos de campo y se analizaron sobre la base de parámetros estadísticos y matemáticos, tomando en cuenta que se aplicó también el proceso inductivo, ya que no se definió una hipótesis, sin embargo se va desarrollando la teoría coherente según el resultado del examen realizado al entorno de la industria.  Esta investigación corresponde a una investigación retrospectiva, descriptiva, explicativa, etnográfica y longitudinal, y las técnicas utilizadas en la misma fueron la entrevista estructurada y la observación pasiva.</a:t>
          </a:r>
          <a:endParaRPr lang="es-EC" sz="1200" kern="1200" dirty="0"/>
        </a:p>
      </dsp:txBody>
      <dsp:txXfrm>
        <a:off x="1762845" y="3613901"/>
        <a:ext cx="6230042" cy="1642682"/>
      </dsp:txXfrm>
    </dsp:sp>
    <dsp:sp modelId="{3346BC52-2767-497D-AC38-229AA7D5C184}">
      <dsp:nvSpPr>
        <dsp:cNvPr id="0" name=""/>
        <dsp:cNvSpPr/>
      </dsp:nvSpPr>
      <dsp:spPr>
        <a:xfrm>
          <a:off x="164268" y="3778169"/>
          <a:ext cx="1598577" cy="1314146"/>
        </a:xfrm>
        <a:prstGeom prst="roundRect">
          <a:avLst>
            <a:gd name="adj" fmla="val 10000"/>
          </a:avLst>
        </a:prstGeom>
        <a:blipFill rotWithShape="1">
          <a:blip xmlns:r="http://schemas.openxmlformats.org/officeDocument/2006/relationships" r:embed="rId1"/>
          <a:stretch>
            <a:fillRect/>
          </a:stretch>
        </a:blip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9C4F9-1A07-471F-9D55-4984AB7C5A15}">
      <dsp:nvSpPr>
        <dsp:cNvPr id="0" name=""/>
        <dsp:cNvSpPr/>
      </dsp:nvSpPr>
      <dsp:spPr>
        <a:xfrm>
          <a:off x="0" y="0"/>
          <a:ext cx="7992888" cy="1642682"/>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t>En la entrevista realizada a los expertos en la industria </a:t>
          </a:r>
          <a:r>
            <a:rPr lang="es-EC" sz="1200" kern="1200" dirty="0" err="1" smtClean="0"/>
            <a:t>hidrocarburífera</a:t>
          </a:r>
          <a:r>
            <a:rPr lang="es-EC" sz="1200" kern="1200" dirty="0" smtClean="0"/>
            <a:t> podemos observar que la mayoría coincidieron en que las modalidades utilizadas en los últimos 10 años han sido la de Participación y la de Prestación de Servicios, destacando que la modalidad de Prestación de Servicios es la que revierte mayores beneficios para el Estado, sin embargo manifestaron también que el cambio de modalidad contractual a Prestación de Servicios brinda mayores ingresos al Estado ecuatoriano pero en el corto plazo ya que incentiva la explotación acelerada y corresponde una modalidad poco atractiva para el inversionista, por lo cual se deberá analizar cambiarla en el mediano plazo.</a:t>
          </a:r>
          <a:endParaRPr lang="es-EC" sz="1200" kern="1200" dirty="0"/>
        </a:p>
      </dsp:txBody>
      <dsp:txXfrm>
        <a:off x="1762845" y="0"/>
        <a:ext cx="6230042" cy="1642682"/>
      </dsp:txXfrm>
    </dsp:sp>
    <dsp:sp modelId="{5CF4DBFC-773E-4FA5-8438-0E0A83F6879B}">
      <dsp:nvSpPr>
        <dsp:cNvPr id="0" name=""/>
        <dsp:cNvSpPr/>
      </dsp:nvSpPr>
      <dsp:spPr>
        <a:xfrm>
          <a:off x="164268" y="164268"/>
          <a:ext cx="1598577" cy="1314146"/>
        </a:xfrm>
        <a:prstGeom prst="roundRect">
          <a:avLst>
            <a:gd name="adj" fmla="val 10000"/>
          </a:avLst>
        </a:prstGeom>
        <a:blipFill rotWithShape="1">
          <a:blip xmlns:r="http://schemas.openxmlformats.org/officeDocument/2006/relationships" r:embed="rId1"/>
          <a:stretch>
            <a:fillRect/>
          </a:stretch>
        </a:blip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666EBE-AA66-47DF-9AF5-1D031961FBDE}">
      <dsp:nvSpPr>
        <dsp:cNvPr id="0" name=""/>
        <dsp:cNvSpPr/>
      </dsp:nvSpPr>
      <dsp:spPr>
        <a:xfrm>
          <a:off x="0" y="1806950"/>
          <a:ext cx="7992888" cy="1642682"/>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t>Con la reforma a la Ley de Hidrocarburos y con el cambio de modalidad contractual a Prestación de Servicios, se logró incrementar el ingreso del Estado y con el cálculo aplicado en las dos modalidades para determinar un VAN, una TIR y el indicador BENEFICIO/ COSTO se corroboró que la decisión del Gobierno fue acertada resultando como óptima la modalidad contractual de Prestación de Servicios, pero es acertada en el corto plazo, ya que debido a la política </a:t>
          </a:r>
          <a:r>
            <a:rPr lang="es-EC" sz="1200" kern="1200" dirty="0" err="1" smtClean="0"/>
            <a:t>extractivista</a:t>
          </a:r>
          <a:r>
            <a:rPr lang="es-EC" sz="1200" kern="1200" dirty="0" smtClean="0"/>
            <a:t> se agotarán aceleradamente las reservas del país.</a:t>
          </a:r>
          <a:endParaRPr lang="es-EC" sz="1200" kern="1200" dirty="0"/>
        </a:p>
      </dsp:txBody>
      <dsp:txXfrm>
        <a:off x="1762845" y="1806950"/>
        <a:ext cx="6230042" cy="1642682"/>
      </dsp:txXfrm>
    </dsp:sp>
    <dsp:sp modelId="{E51A2A06-2931-4B22-B3A6-8F5718446916}">
      <dsp:nvSpPr>
        <dsp:cNvPr id="0" name=""/>
        <dsp:cNvSpPr/>
      </dsp:nvSpPr>
      <dsp:spPr>
        <a:xfrm>
          <a:off x="164268" y="1971219"/>
          <a:ext cx="1598577" cy="1314146"/>
        </a:xfrm>
        <a:prstGeom prst="roundRect">
          <a:avLst>
            <a:gd name="adj" fmla="val 10000"/>
          </a:avLst>
        </a:prstGeom>
        <a:blipFill rotWithShape="1">
          <a:blip xmlns:r="http://schemas.openxmlformats.org/officeDocument/2006/relationships" r:embed="rId1"/>
          <a:stretch>
            <a:fillRect/>
          </a:stretch>
        </a:blip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BA71E6-6735-41D4-9A22-F7AF6FF0721D}">
      <dsp:nvSpPr>
        <dsp:cNvPr id="0" name=""/>
        <dsp:cNvSpPr/>
      </dsp:nvSpPr>
      <dsp:spPr>
        <a:xfrm>
          <a:off x="0" y="3613901"/>
          <a:ext cx="7992888" cy="1642682"/>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t>Es importante mencionar que el cambio de la modalidad contractual vigente por Prestación de Servicios brinda al Estado seguridad total sobre los ingresos producto del petróleo ya que si por alguna razón baja de precio del mismo no se pagará la tarifa por lo cual el Estado se reserva esos rubros mientras despunta le precio, esto es un punto desfavorable para el inversionista por lo cual sería importante aplicar las estrategias fruto de esta investigación. </a:t>
          </a:r>
          <a:endParaRPr lang="es-EC" sz="1200" kern="1200" dirty="0"/>
        </a:p>
      </dsp:txBody>
      <dsp:txXfrm>
        <a:off x="1762845" y="3613901"/>
        <a:ext cx="6230042" cy="1642682"/>
      </dsp:txXfrm>
    </dsp:sp>
    <dsp:sp modelId="{3346BC52-2767-497D-AC38-229AA7D5C184}">
      <dsp:nvSpPr>
        <dsp:cNvPr id="0" name=""/>
        <dsp:cNvSpPr/>
      </dsp:nvSpPr>
      <dsp:spPr>
        <a:xfrm>
          <a:off x="164268" y="3778169"/>
          <a:ext cx="1598577" cy="1314146"/>
        </a:xfrm>
        <a:prstGeom prst="roundRect">
          <a:avLst>
            <a:gd name="adj" fmla="val 10000"/>
          </a:avLst>
        </a:prstGeom>
        <a:blipFill rotWithShape="1">
          <a:blip xmlns:r="http://schemas.openxmlformats.org/officeDocument/2006/relationships" r:embed="rId1"/>
          <a:stretch>
            <a:fillRect/>
          </a:stretch>
        </a:blip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EAEE5-35A1-496E-90F9-895E5B91E779}">
      <dsp:nvSpPr>
        <dsp:cNvPr id="0" name=""/>
        <dsp:cNvSpPr/>
      </dsp:nvSpPr>
      <dsp:spPr>
        <a:xfrm rot="10800000">
          <a:off x="792875" y="548"/>
          <a:ext cx="7200012" cy="1079997"/>
        </a:xfrm>
        <a:prstGeom prst="homePlate">
          <a:avLst/>
        </a:prstGeom>
        <a:gradFill rotWithShape="0">
          <a:gsLst>
            <a:gs pos="0">
              <a:schemeClr val="accent4">
                <a:hueOff val="0"/>
                <a:satOff val="0"/>
                <a:lumOff val="0"/>
                <a:alphaOff val="0"/>
                <a:tint val="20000"/>
                <a:satMod val="180000"/>
                <a:lumMod val="98000"/>
              </a:schemeClr>
            </a:gs>
            <a:gs pos="40000">
              <a:schemeClr val="accent4">
                <a:hueOff val="0"/>
                <a:satOff val="0"/>
                <a:lumOff val="0"/>
                <a:alphaOff val="0"/>
                <a:tint val="30000"/>
                <a:satMod val="260000"/>
                <a:lumMod val="84000"/>
              </a:schemeClr>
            </a:gs>
            <a:gs pos="100000">
              <a:schemeClr val="accent4">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0656" tIns="41910" rIns="78232" bIns="41910" numCol="1" spcCol="1270" anchor="ctr" anchorCtr="0">
          <a:noAutofit/>
        </a:bodyPr>
        <a:lstStyle/>
        <a:p>
          <a:pPr lvl="0" algn="just" defTabSz="488950">
            <a:lnSpc>
              <a:spcPct val="90000"/>
            </a:lnSpc>
            <a:spcBef>
              <a:spcPct val="0"/>
            </a:spcBef>
            <a:spcAft>
              <a:spcPct val="35000"/>
            </a:spcAft>
          </a:pPr>
          <a:r>
            <a:rPr lang="es-ES" sz="1100" kern="1200" dirty="0" smtClean="0"/>
            <a:t>Determinar</a:t>
          </a:r>
          <a:r>
            <a:rPr lang="es-EC" sz="1100" kern="1200" dirty="0" smtClean="0"/>
            <a:t> acciones con la finalidad de alargar las reservas </a:t>
          </a:r>
          <a:r>
            <a:rPr lang="es-EC" sz="1100" kern="1200" dirty="0" err="1" smtClean="0"/>
            <a:t>hidrocarburíferas</a:t>
          </a:r>
          <a:r>
            <a:rPr lang="es-EC" sz="1100" kern="1200" dirty="0" smtClean="0"/>
            <a:t> del país ya que si bien es cierto que la producción ha ido en aumento por la inclusión de nuevos campos, la política actual es netamente </a:t>
          </a:r>
          <a:r>
            <a:rPr lang="es-EC" sz="1100" kern="1200" dirty="0" err="1" smtClean="0"/>
            <a:t>extractivista</a:t>
          </a:r>
          <a:r>
            <a:rPr lang="es-EC" sz="1100" kern="1200" dirty="0" smtClean="0"/>
            <a:t> por lo que el resultado será el agotamiento de las reservas en el corto-mediano plazo, lo que implica abundancia para hoy, escases mañana, por lo cual una de las acciones a tomarse será incrementar la inversión en exploración de nuevas reservas en otros proyectos para alargar la vida de la industria petrolera en el país. </a:t>
          </a:r>
          <a:endParaRPr lang="es-EC" sz="1100" kern="1200" dirty="0"/>
        </a:p>
      </dsp:txBody>
      <dsp:txXfrm rot="10800000">
        <a:off x="1062874" y="548"/>
        <a:ext cx="6930013" cy="1079997"/>
      </dsp:txXfrm>
    </dsp:sp>
    <dsp:sp modelId="{64997B8C-B148-4B55-9F9D-DC48FC5DAFBC}">
      <dsp:nvSpPr>
        <dsp:cNvPr id="0" name=""/>
        <dsp:cNvSpPr/>
      </dsp:nvSpPr>
      <dsp:spPr>
        <a:xfrm>
          <a:off x="0" y="18228"/>
          <a:ext cx="1044636" cy="1044636"/>
        </a:xfrm>
        <a:prstGeom prst="ellipse">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4FC2CC1D-9688-4447-9DF7-DDA3B7004DFA}">
      <dsp:nvSpPr>
        <dsp:cNvPr id="0" name=""/>
        <dsp:cNvSpPr/>
      </dsp:nvSpPr>
      <dsp:spPr>
        <a:xfrm rot="10800000">
          <a:off x="792875" y="1392378"/>
          <a:ext cx="7200012" cy="1079997"/>
        </a:xfrm>
        <a:prstGeom prst="homePlate">
          <a:avLst/>
        </a:prstGeom>
        <a:gradFill rotWithShape="0">
          <a:gsLst>
            <a:gs pos="0">
              <a:schemeClr val="accent4">
                <a:hueOff val="-716787"/>
                <a:satOff val="6362"/>
                <a:lumOff val="-2157"/>
                <a:alphaOff val="0"/>
                <a:tint val="20000"/>
                <a:satMod val="180000"/>
                <a:lumMod val="98000"/>
              </a:schemeClr>
            </a:gs>
            <a:gs pos="40000">
              <a:schemeClr val="accent4">
                <a:hueOff val="-716787"/>
                <a:satOff val="6362"/>
                <a:lumOff val="-2157"/>
                <a:alphaOff val="0"/>
                <a:tint val="30000"/>
                <a:satMod val="260000"/>
                <a:lumMod val="84000"/>
              </a:schemeClr>
            </a:gs>
            <a:gs pos="100000">
              <a:schemeClr val="accent4">
                <a:hueOff val="-716787"/>
                <a:satOff val="6362"/>
                <a:lumOff val="-2157"/>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0656" tIns="41910" rIns="78232" bIns="41910" numCol="1" spcCol="1270" anchor="ctr" anchorCtr="0">
          <a:noAutofit/>
        </a:bodyPr>
        <a:lstStyle/>
        <a:p>
          <a:pPr lvl="0" algn="just" defTabSz="488950">
            <a:lnSpc>
              <a:spcPct val="90000"/>
            </a:lnSpc>
            <a:spcBef>
              <a:spcPct val="0"/>
            </a:spcBef>
            <a:spcAft>
              <a:spcPct val="35000"/>
            </a:spcAft>
          </a:pPr>
          <a:r>
            <a:rPr lang="es-EC" sz="1100" kern="1200" dirty="0" smtClean="0"/>
            <a:t>Diseñar un programa agresivo de promoción para la licitación de los Bloques petroleros por explorar enfocado a países con los cuales el Gobierno ecuatoriano mantiene buenas relaciones y convenios en el sector estratégico.</a:t>
          </a:r>
          <a:endParaRPr lang="es-EC" sz="1100" kern="1200" dirty="0"/>
        </a:p>
      </dsp:txBody>
      <dsp:txXfrm rot="10800000">
        <a:off x="1062874" y="1392378"/>
        <a:ext cx="6930013" cy="1079997"/>
      </dsp:txXfrm>
    </dsp:sp>
    <dsp:sp modelId="{3C5B0797-5DC2-45DF-A684-FA6D3AB5AFE0}">
      <dsp:nvSpPr>
        <dsp:cNvPr id="0" name=""/>
        <dsp:cNvSpPr/>
      </dsp:nvSpPr>
      <dsp:spPr>
        <a:xfrm>
          <a:off x="0" y="1410058"/>
          <a:ext cx="1044636" cy="1044636"/>
        </a:xfrm>
        <a:prstGeom prst="ellipse">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6CD48FCA-1CFE-4DEE-82FC-0AF616FB21E5}">
      <dsp:nvSpPr>
        <dsp:cNvPr id="0" name=""/>
        <dsp:cNvSpPr/>
      </dsp:nvSpPr>
      <dsp:spPr>
        <a:xfrm rot="10800000">
          <a:off x="792875" y="2784207"/>
          <a:ext cx="7200012" cy="1079997"/>
        </a:xfrm>
        <a:prstGeom prst="homePlate">
          <a:avLst/>
        </a:prstGeom>
        <a:gradFill rotWithShape="0">
          <a:gsLst>
            <a:gs pos="0">
              <a:schemeClr val="accent4">
                <a:hueOff val="-1433573"/>
                <a:satOff val="12725"/>
                <a:lumOff val="-4314"/>
                <a:alphaOff val="0"/>
                <a:tint val="20000"/>
                <a:satMod val="180000"/>
                <a:lumMod val="98000"/>
              </a:schemeClr>
            </a:gs>
            <a:gs pos="40000">
              <a:schemeClr val="accent4">
                <a:hueOff val="-1433573"/>
                <a:satOff val="12725"/>
                <a:lumOff val="-4314"/>
                <a:alphaOff val="0"/>
                <a:tint val="30000"/>
                <a:satMod val="260000"/>
                <a:lumMod val="84000"/>
              </a:schemeClr>
            </a:gs>
            <a:gs pos="100000">
              <a:schemeClr val="accent4">
                <a:hueOff val="-1433573"/>
                <a:satOff val="12725"/>
                <a:lumOff val="-4314"/>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0656" tIns="41910" rIns="78232" bIns="41910" numCol="1" spcCol="1270" anchor="ctr" anchorCtr="0">
          <a:noAutofit/>
        </a:bodyPr>
        <a:lstStyle/>
        <a:p>
          <a:pPr lvl="0" algn="just" defTabSz="488950">
            <a:lnSpc>
              <a:spcPct val="90000"/>
            </a:lnSpc>
            <a:spcBef>
              <a:spcPct val="0"/>
            </a:spcBef>
            <a:spcAft>
              <a:spcPct val="35000"/>
            </a:spcAft>
          </a:pPr>
          <a:r>
            <a:rPr lang="es-EC" sz="1100" kern="1200" dirty="0" smtClean="0"/>
            <a:t>Analizar la viabilidad de la disminución porcentual del Impuesto a la Renta para los nuevos proyectos y determinar un efecto de riesgo compartido para incrementar el interés de inversores nuevos.</a:t>
          </a:r>
          <a:endParaRPr lang="es-EC" sz="1100" kern="1200" dirty="0"/>
        </a:p>
      </dsp:txBody>
      <dsp:txXfrm rot="10800000">
        <a:off x="1062874" y="2784207"/>
        <a:ext cx="6930013" cy="1079997"/>
      </dsp:txXfrm>
    </dsp:sp>
    <dsp:sp modelId="{C899F49E-D7C9-4C21-A408-F23FB082D5CA}">
      <dsp:nvSpPr>
        <dsp:cNvPr id="0" name=""/>
        <dsp:cNvSpPr/>
      </dsp:nvSpPr>
      <dsp:spPr>
        <a:xfrm>
          <a:off x="0" y="2801888"/>
          <a:ext cx="1044636" cy="1044636"/>
        </a:xfrm>
        <a:prstGeom prst="ellipse">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16625418-293A-42AD-A641-F875455DE29C}">
      <dsp:nvSpPr>
        <dsp:cNvPr id="0" name=""/>
        <dsp:cNvSpPr/>
      </dsp:nvSpPr>
      <dsp:spPr>
        <a:xfrm rot="10800000">
          <a:off x="792875" y="4176037"/>
          <a:ext cx="7200012" cy="1079997"/>
        </a:xfrm>
        <a:prstGeom prst="homePlate">
          <a:avLst/>
        </a:prstGeom>
        <a:gradFill rotWithShape="0">
          <a:gsLst>
            <a:gs pos="0">
              <a:schemeClr val="accent4">
                <a:hueOff val="-2150360"/>
                <a:satOff val="19087"/>
                <a:lumOff val="-6471"/>
                <a:alphaOff val="0"/>
                <a:tint val="20000"/>
                <a:satMod val="180000"/>
                <a:lumMod val="98000"/>
              </a:schemeClr>
            </a:gs>
            <a:gs pos="40000">
              <a:schemeClr val="accent4">
                <a:hueOff val="-2150360"/>
                <a:satOff val="19087"/>
                <a:lumOff val="-6471"/>
                <a:alphaOff val="0"/>
                <a:tint val="30000"/>
                <a:satMod val="260000"/>
                <a:lumMod val="84000"/>
              </a:schemeClr>
            </a:gs>
            <a:gs pos="100000">
              <a:schemeClr val="accent4">
                <a:hueOff val="-2150360"/>
                <a:satOff val="19087"/>
                <a:lumOff val="-6471"/>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0656" tIns="41910" rIns="78232" bIns="41910" numCol="1" spcCol="1270" anchor="ctr" anchorCtr="0">
          <a:noAutofit/>
        </a:bodyPr>
        <a:lstStyle/>
        <a:p>
          <a:pPr lvl="0" algn="just" defTabSz="488950">
            <a:lnSpc>
              <a:spcPct val="90000"/>
            </a:lnSpc>
            <a:spcBef>
              <a:spcPct val="0"/>
            </a:spcBef>
            <a:spcAft>
              <a:spcPct val="35000"/>
            </a:spcAft>
          </a:pPr>
          <a:r>
            <a:rPr lang="es-EC" sz="1100" kern="1200" smtClean="0"/>
            <a:t>Establecer un plan de incentivos para aquellos inversionistas que desarrollen estudios para exploración y explotación de reservas en pre cretácico (profundidades a partir de los 12.000 pies), recuperación secundaria y terciaria (tecnologías de estimulación de yacimientos, concentración de reservas mediante inyección de agua direccionada, etc.) en Campos nuevos asignados.</a:t>
          </a:r>
          <a:endParaRPr lang="es-EC" sz="1100" kern="1200" dirty="0"/>
        </a:p>
      </dsp:txBody>
      <dsp:txXfrm rot="10800000">
        <a:off x="1062874" y="4176037"/>
        <a:ext cx="6930013" cy="1079997"/>
      </dsp:txXfrm>
    </dsp:sp>
    <dsp:sp modelId="{41BEAB7F-3612-408A-8FA7-0905019BD0C4}">
      <dsp:nvSpPr>
        <dsp:cNvPr id="0" name=""/>
        <dsp:cNvSpPr/>
      </dsp:nvSpPr>
      <dsp:spPr>
        <a:xfrm>
          <a:off x="0" y="4193718"/>
          <a:ext cx="1044636" cy="1044636"/>
        </a:xfrm>
        <a:prstGeom prst="ellipse">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EAEE5-35A1-496E-90F9-895E5B91E779}">
      <dsp:nvSpPr>
        <dsp:cNvPr id="0" name=""/>
        <dsp:cNvSpPr/>
      </dsp:nvSpPr>
      <dsp:spPr>
        <a:xfrm rot="10800000">
          <a:off x="1152878" y="13653"/>
          <a:ext cx="6840009" cy="1439992"/>
        </a:xfrm>
        <a:prstGeom prst="homePlate">
          <a:avLst/>
        </a:prstGeom>
        <a:gradFill rotWithShape="0">
          <a:gsLst>
            <a:gs pos="0">
              <a:schemeClr val="accent4">
                <a:hueOff val="0"/>
                <a:satOff val="0"/>
                <a:lumOff val="0"/>
                <a:alphaOff val="0"/>
                <a:tint val="20000"/>
                <a:satMod val="180000"/>
                <a:lumMod val="98000"/>
              </a:schemeClr>
            </a:gs>
            <a:gs pos="40000">
              <a:schemeClr val="accent4">
                <a:hueOff val="0"/>
                <a:satOff val="0"/>
                <a:lumOff val="0"/>
                <a:alphaOff val="0"/>
                <a:tint val="30000"/>
                <a:satMod val="260000"/>
                <a:lumMod val="84000"/>
              </a:schemeClr>
            </a:gs>
            <a:gs pos="100000">
              <a:schemeClr val="accent4">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3419" tIns="45720" rIns="85344" bIns="45720" numCol="1" spcCol="1270" anchor="ctr" anchorCtr="0">
          <a:noAutofit/>
        </a:bodyPr>
        <a:lstStyle/>
        <a:p>
          <a:pPr lvl="0" algn="just" defTabSz="533400">
            <a:lnSpc>
              <a:spcPct val="90000"/>
            </a:lnSpc>
            <a:spcBef>
              <a:spcPct val="0"/>
            </a:spcBef>
            <a:spcAft>
              <a:spcPct val="35000"/>
            </a:spcAft>
          </a:pPr>
          <a:r>
            <a:rPr lang="es-EC" sz="1200" kern="1200" dirty="0" smtClean="0"/>
            <a:t>Diseñar una modalidad contractual combinada con línea base de producción en modelo de prestación de servicios (tarifa fija) y producción incremental en modelo de participación 80% para el Estado y 20% para la contratista, lo cual aseguraría un desarrollo sustentable y no una explotación acelerada de las reservas con la finalidad de atraer a nuevos inversionistas interesados en nuevos proyectos en el país.</a:t>
          </a:r>
          <a:endParaRPr lang="es-EC" sz="1200" kern="1200" dirty="0"/>
        </a:p>
      </dsp:txBody>
      <dsp:txXfrm rot="10800000">
        <a:off x="1512876" y="13653"/>
        <a:ext cx="6480011" cy="1439992"/>
      </dsp:txXfrm>
    </dsp:sp>
    <dsp:sp modelId="{64997B8C-B148-4B55-9F9D-DC48FC5DAFBC}">
      <dsp:nvSpPr>
        <dsp:cNvPr id="0" name=""/>
        <dsp:cNvSpPr/>
      </dsp:nvSpPr>
      <dsp:spPr>
        <a:xfrm>
          <a:off x="0" y="4103"/>
          <a:ext cx="1459092" cy="1459092"/>
        </a:xfrm>
        <a:prstGeom prst="ellipse">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7E2A746B-92FB-41C1-A817-01350DFF6472}">
      <dsp:nvSpPr>
        <dsp:cNvPr id="0" name=""/>
        <dsp:cNvSpPr/>
      </dsp:nvSpPr>
      <dsp:spPr>
        <a:xfrm rot="10800000">
          <a:off x="1152878" y="1908295"/>
          <a:ext cx="6840009" cy="1439992"/>
        </a:xfrm>
        <a:prstGeom prst="homePlate">
          <a:avLst/>
        </a:prstGeom>
        <a:gradFill rotWithShape="0">
          <a:gsLst>
            <a:gs pos="0">
              <a:schemeClr val="accent4">
                <a:hueOff val="-1075180"/>
                <a:satOff val="9543"/>
                <a:lumOff val="-3235"/>
                <a:alphaOff val="0"/>
                <a:tint val="20000"/>
                <a:satMod val="180000"/>
                <a:lumMod val="98000"/>
              </a:schemeClr>
            </a:gs>
            <a:gs pos="40000">
              <a:schemeClr val="accent4">
                <a:hueOff val="-1075180"/>
                <a:satOff val="9543"/>
                <a:lumOff val="-3235"/>
                <a:alphaOff val="0"/>
                <a:tint val="30000"/>
                <a:satMod val="260000"/>
                <a:lumMod val="84000"/>
              </a:schemeClr>
            </a:gs>
            <a:gs pos="100000">
              <a:schemeClr val="accent4">
                <a:hueOff val="-1075180"/>
                <a:satOff val="9543"/>
                <a:lumOff val="-3235"/>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3419" tIns="45720" rIns="85344" bIns="45720" numCol="1" spcCol="1270" anchor="ctr" anchorCtr="0">
          <a:noAutofit/>
        </a:bodyPr>
        <a:lstStyle/>
        <a:p>
          <a:pPr lvl="0" algn="just" defTabSz="533400">
            <a:lnSpc>
              <a:spcPct val="90000"/>
            </a:lnSpc>
            <a:spcBef>
              <a:spcPct val="0"/>
            </a:spcBef>
            <a:spcAft>
              <a:spcPct val="35000"/>
            </a:spcAft>
          </a:pPr>
          <a:r>
            <a:rPr lang="es-EC" sz="1200" kern="1200" dirty="0" smtClean="0"/>
            <a:t>Estimar el impacto socio ambiental de la exploración y explotación petrolera teniendo en cuenta que los réditos deberán ser retribuidos a las poblaciones mayormente afectadas por la industria, es importante mencionar que para el desarrollo de cualquier economía se requiere aplicar la filosofía del GANAR-GANAR de esta forma aseguramos el interés extranjero y la inversión en el futuro.</a:t>
          </a:r>
          <a:endParaRPr lang="es-EC" sz="1200" kern="1200" dirty="0"/>
        </a:p>
      </dsp:txBody>
      <dsp:txXfrm rot="10800000">
        <a:off x="1512876" y="1908295"/>
        <a:ext cx="6480011" cy="1439992"/>
      </dsp:txXfrm>
    </dsp:sp>
    <dsp:sp modelId="{812BC32E-CF1D-4E79-9798-BD802591A035}">
      <dsp:nvSpPr>
        <dsp:cNvPr id="0" name=""/>
        <dsp:cNvSpPr/>
      </dsp:nvSpPr>
      <dsp:spPr>
        <a:xfrm>
          <a:off x="0" y="1898745"/>
          <a:ext cx="1459092" cy="1459092"/>
        </a:xfrm>
        <a:prstGeom prst="ellipse">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6CDCF81A-B7D7-4193-9318-8174CB8C7484}">
      <dsp:nvSpPr>
        <dsp:cNvPr id="0" name=""/>
        <dsp:cNvSpPr/>
      </dsp:nvSpPr>
      <dsp:spPr>
        <a:xfrm rot="10800000">
          <a:off x="1152878" y="3802937"/>
          <a:ext cx="6840009" cy="1439992"/>
        </a:xfrm>
        <a:prstGeom prst="homePlate">
          <a:avLst/>
        </a:prstGeom>
        <a:gradFill rotWithShape="0">
          <a:gsLst>
            <a:gs pos="0">
              <a:schemeClr val="accent4">
                <a:hueOff val="-2150360"/>
                <a:satOff val="19087"/>
                <a:lumOff val="-6471"/>
                <a:alphaOff val="0"/>
                <a:tint val="20000"/>
                <a:satMod val="180000"/>
                <a:lumMod val="98000"/>
              </a:schemeClr>
            </a:gs>
            <a:gs pos="40000">
              <a:schemeClr val="accent4">
                <a:hueOff val="-2150360"/>
                <a:satOff val="19087"/>
                <a:lumOff val="-6471"/>
                <a:alphaOff val="0"/>
                <a:tint val="30000"/>
                <a:satMod val="260000"/>
                <a:lumMod val="84000"/>
              </a:schemeClr>
            </a:gs>
            <a:gs pos="100000">
              <a:schemeClr val="accent4">
                <a:hueOff val="-2150360"/>
                <a:satOff val="19087"/>
                <a:lumOff val="-6471"/>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3419" tIns="45720" rIns="85344" bIns="45720" numCol="1" spcCol="1270" anchor="ctr" anchorCtr="0">
          <a:noAutofit/>
        </a:bodyPr>
        <a:lstStyle/>
        <a:p>
          <a:pPr lvl="0" algn="just" defTabSz="533400">
            <a:lnSpc>
              <a:spcPct val="90000"/>
            </a:lnSpc>
            <a:spcBef>
              <a:spcPct val="0"/>
            </a:spcBef>
            <a:spcAft>
              <a:spcPct val="35000"/>
            </a:spcAft>
          </a:pPr>
          <a:r>
            <a:rPr lang="es-EC" sz="1200" kern="1200" dirty="0" smtClean="0"/>
            <a:t>Cambiar los perfiles de producción con la finalidad de no explotar aceleradamente las reservas del país, es importante contar con reservas para el futuro de las generaciones venideras, esto debido a que la industria conjuntamente con los tributos generados por la misma contribuyen en gran parte al Presupuesto General del Estado y sustentan las obras que benefician a la sociedad.</a:t>
          </a:r>
          <a:endParaRPr lang="es-EC" sz="1200" kern="1200" dirty="0"/>
        </a:p>
      </dsp:txBody>
      <dsp:txXfrm rot="10800000">
        <a:off x="1512876" y="3802937"/>
        <a:ext cx="6480011" cy="1439992"/>
      </dsp:txXfrm>
    </dsp:sp>
    <dsp:sp modelId="{CD8298E3-4DFF-4FF4-99DF-EE95A2F61E12}">
      <dsp:nvSpPr>
        <dsp:cNvPr id="0" name=""/>
        <dsp:cNvSpPr/>
      </dsp:nvSpPr>
      <dsp:spPr>
        <a:xfrm>
          <a:off x="0" y="3793388"/>
          <a:ext cx="1459092" cy="1459092"/>
        </a:xfrm>
        <a:prstGeom prst="ellipse">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5DB89-57CE-491F-9991-B5FC3F2CDBB2}">
      <dsp:nvSpPr>
        <dsp:cNvPr id="0" name=""/>
        <dsp:cNvSpPr/>
      </dsp:nvSpPr>
      <dsp:spPr>
        <a:xfrm>
          <a:off x="1615171" y="467322"/>
          <a:ext cx="3935148" cy="3935148"/>
        </a:xfrm>
        <a:prstGeom prst="blockArc">
          <a:avLst>
            <a:gd name="adj1" fmla="val 10380141"/>
            <a:gd name="adj2" fmla="val 17424196"/>
            <a:gd name="adj3" fmla="val 4636"/>
          </a:avLst>
        </a:prstGeom>
        <a:solidFill>
          <a:schemeClr val="accent3">
            <a:hueOff val="2452395"/>
            <a:satOff val="-81125"/>
            <a:lumOff val="-11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7E6B7B-176F-47DA-8CA3-FFF54515659A}">
      <dsp:nvSpPr>
        <dsp:cNvPr id="0" name=""/>
        <dsp:cNvSpPr/>
      </dsp:nvSpPr>
      <dsp:spPr>
        <a:xfrm>
          <a:off x="1629453" y="689911"/>
          <a:ext cx="3935148" cy="3935148"/>
        </a:xfrm>
        <a:prstGeom prst="blockArc">
          <a:avLst>
            <a:gd name="adj1" fmla="val 4279444"/>
            <a:gd name="adj2" fmla="val 10779320"/>
            <a:gd name="adj3" fmla="val 4636"/>
          </a:avLst>
        </a:prstGeom>
        <a:solidFill>
          <a:schemeClr val="accent3">
            <a:hueOff val="1634930"/>
            <a:satOff val="-54083"/>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9766BB-A856-4121-A229-5B6EB22E90C7}">
      <dsp:nvSpPr>
        <dsp:cNvPr id="0" name=""/>
        <dsp:cNvSpPr/>
      </dsp:nvSpPr>
      <dsp:spPr>
        <a:xfrm>
          <a:off x="2935281" y="716987"/>
          <a:ext cx="3935148" cy="3935148"/>
        </a:xfrm>
        <a:prstGeom prst="blockArc">
          <a:avLst>
            <a:gd name="adj1" fmla="val 21408824"/>
            <a:gd name="adj2" fmla="val 6663101"/>
            <a:gd name="adj3" fmla="val 4636"/>
          </a:avLst>
        </a:prstGeom>
        <a:solidFill>
          <a:schemeClr val="accent3">
            <a:hueOff val="817465"/>
            <a:satOff val="-27042"/>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97C064-EBBF-475F-B440-AE482A7C7470}">
      <dsp:nvSpPr>
        <dsp:cNvPr id="0" name=""/>
        <dsp:cNvSpPr/>
      </dsp:nvSpPr>
      <dsp:spPr>
        <a:xfrm>
          <a:off x="2937142" y="473958"/>
          <a:ext cx="3935148" cy="3935148"/>
        </a:xfrm>
        <a:prstGeom prst="blockArc">
          <a:avLst>
            <a:gd name="adj1" fmla="val 15010316"/>
            <a:gd name="adj2" fmla="val 243825"/>
            <a:gd name="adj3" fmla="val 4636"/>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19B0D6-29AA-4771-9FE4-3C423787C576}">
      <dsp:nvSpPr>
        <dsp:cNvPr id="0" name=""/>
        <dsp:cNvSpPr/>
      </dsp:nvSpPr>
      <dsp:spPr>
        <a:xfrm>
          <a:off x="2799329" y="1651261"/>
          <a:ext cx="2826276" cy="1810044"/>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b="1" i="1" kern="1200" dirty="0" smtClean="0"/>
            <a:t>Determinar estrategias que mejoren el costo beneficio</a:t>
          </a:r>
          <a:endParaRPr lang="en-US" sz="2000" b="1" i="1" kern="1200" dirty="0"/>
        </a:p>
      </dsp:txBody>
      <dsp:txXfrm>
        <a:off x="3213228" y="1916336"/>
        <a:ext cx="1998478" cy="1279894"/>
      </dsp:txXfrm>
    </dsp:sp>
    <dsp:sp modelId="{22C8A468-90AE-4884-9FBA-6532F741C5E1}">
      <dsp:nvSpPr>
        <dsp:cNvPr id="0" name=""/>
        <dsp:cNvSpPr/>
      </dsp:nvSpPr>
      <dsp:spPr>
        <a:xfrm>
          <a:off x="3263593" y="0"/>
          <a:ext cx="1978393" cy="1267031"/>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Analizar la Reforma a la Ley de Hidrocarburos </a:t>
          </a:r>
          <a:endParaRPr lang="en-US" sz="1400" kern="1200" dirty="0"/>
        </a:p>
      </dsp:txBody>
      <dsp:txXfrm>
        <a:off x="3553322" y="185552"/>
        <a:ext cx="1398935" cy="895927"/>
      </dsp:txXfrm>
    </dsp:sp>
    <dsp:sp modelId="{92B9F143-58C2-425B-B3ED-7E3756DACFD8}">
      <dsp:nvSpPr>
        <dsp:cNvPr id="0" name=""/>
        <dsp:cNvSpPr/>
      </dsp:nvSpPr>
      <dsp:spPr>
        <a:xfrm>
          <a:off x="5832648" y="1944219"/>
          <a:ext cx="1978393" cy="1267031"/>
        </a:xfrm>
        <a:prstGeom prst="ellipse">
          <a:avLst/>
        </a:prstGeom>
        <a:solidFill>
          <a:schemeClr val="accent3">
            <a:hueOff val="817465"/>
            <a:satOff val="-27042"/>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Determinar la diferencia, dos modalidades</a:t>
          </a:r>
          <a:endParaRPr lang="en-US" sz="1400" kern="1200" dirty="0"/>
        </a:p>
      </dsp:txBody>
      <dsp:txXfrm>
        <a:off x="6122377" y="2129771"/>
        <a:ext cx="1398935" cy="895927"/>
      </dsp:txXfrm>
    </dsp:sp>
    <dsp:sp modelId="{4D6F5296-3778-4B61-BD41-E934DCC25FE5}">
      <dsp:nvSpPr>
        <dsp:cNvPr id="0" name=""/>
        <dsp:cNvSpPr/>
      </dsp:nvSpPr>
      <dsp:spPr>
        <a:xfrm>
          <a:off x="3223271" y="3844729"/>
          <a:ext cx="1978393" cy="1267031"/>
        </a:xfrm>
        <a:prstGeom prst="ellipse">
          <a:avLst/>
        </a:prstGeom>
        <a:solidFill>
          <a:schemeClr val="accent3">
            <a:hueOff val="1634930"/>
            <a:satOff val="-54083"/>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Recopilar la información técnica y económica </a:t>
          </a:r>
          <a:endParaRPr lang="en-US" sz="1400" kern="1200" dirty="0"/>
        </a:p>
      </dsp:txBody>
      <dsp:txXfrm>
        <a:off x="3513000" y="4030281"/>
        <a:ext cx="1398935" cy="895927"/>
      </dsp:txXfrm>
    </dsp:sp>
    <dsp:sp modelId="{20E64981-4312-40B4-9CF9-7A2C9659E7B8}">
      <dsp:nvSpPr>
        <dsp:cNvPr id="0" name=""/>
        <dsp:cNvSpPr/>
      </dsp:nvSpPr>
      <dsp:spPr>
        <a:xfrm>
          <a:off x="685904" y="2035531"/>
          <a:ext cx="1978393" cy="1267031"/>
        </a:xfrm>
        <a:prstGeom prst="ellipse">
          <a:avLst/>
        </a:prstGeom>
        <a:solidFill>
          <a:schemeClr val="accent3">
            <a:hueOff val="2452395"/>
            <a:satOff val="-81125"/>
            <a:lumOff val="-11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t>Seleccionar la mejor alternativa o modalidad contractual </a:t>
          </a:r>
          <a:endParaRPr lang="en-US" sz="1200" kern="1200" dirty="0"/>
        </a:p>
      </dsp:txBody>
      <dsp:txXfrm>
        <a:off x="975633" y="2221083"/>
        <a:ext cx="1398935" cy="8959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81AE0-F44E-4BAE-85FF-34FE29B24913}">
      <dsp:nvSpPr>
        <dsp:cNvPr id="0" name=""/>
        <dsp:cNvSpPr/>
      </dsp:nvSpPr>
      <dsp:spPr>
        <a:xfrm rot="16200000">
          <a:off x="1177015" y="951007"/>
          <a:ext cx="3240576" cy="3139049"/>
        </a:xfrm>
        <a:prstGeom prst="round2SameRect">
          <a:avLst>
            <a:gd name="adj1" fmla="val 16670"/>
            <a:gd name="adj2" fmla="val 0"/>
          </a:avLst>
        </a:prstGeom>
        <a:solidFill>
          <a:schemeClr val="accent3">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76200" tIns="127000" rIns="114300" bIns="127000" numCol="1" spcCol="1270" anchor="t" anchorCtr="0">
          <a:noAutofit/>
        </a:bodyPr>
        <a:lstStyle/>
        <a:p>
          <a:pPr lvl="0" algn="ctr" defTabSz="889000">
            <a:lnSpc>
              <a:spcPct val="90000"/>
            </a:lnSpc>
            <a:spcBef>
              <a:spcPct val="0"/>
            </a:spcBef>
            <a:spcAft>
              <a:spcPct val="35000"/>
            </a:spcAft>
          </a:pPr>
          <a:r>
            <a:rPr lang="es-EC" sz="2000" b="1" kern="1200" dirty="0" smtClean="0"/>
            <a:t>MISIÓN</a:t>
          </a:r>
        </a:p>
        <a:p>
          <a:pPr lvl="0" algn="ctr" defTabSz="889000">
            <a:lnSpc>
              <a:spcPct val="90000"/>
            </a:lnSpc>
            <a:spcBef>
              <a:spcPct val="0"/>
            </a:spcBef>
            <a:spcAft>
              <a:spcPct val="35000"/>
            </a:spcAft>
          </a:pPr>
          <a:r>
            <a:rPr lang="es-EC" sz="1400" kern="1200" dirty="0" smtClean="0"/>
            <a:t>“Estudiar, cuantificar y evaluar el patrimonio </a:t>
          </a:r>
          <a:r>
            <a:rPr lang="es-EC" sz="1400" kern="1200" dirty="0" err="1" smtClean="0"/>
            <a:t>hidrocarburífero</a:t>
          </a:r>
          <a:r>
            <a:rPr lang="es-EC" sz="1400" kern="1200" dirty="0" smtClean="0"/>
            <a:t>, promocionarlo, captar inversión nacional y/o extranjera; suscribir y administrar, de manera soberana, las áreas y contratos hidrocarburíferos, con apego a la ley y a la ética, que contribuya de manera sostenida con el buen vivir de los ecuatorianos.” </a:t>
          </a:r>
          <a:endParaRPr lang="es-EC" sz="1400" kern="1200" dirty="0"/>
        </a:p>
      </dsp:txBody>
      <dsp:txXfrm rot="5400000">
        <a:off x="1381042" y="1053507"/>
        <a:ext cx="2985786" cy="2934050"/>
      </dsp:txXfrm>
    </dsp:sp>
    <dsp:sp modelId="{C40CC318-4A63-4445-9472-50B95254149E}">
      <dsp:nvSpPr>
        <dsp:cNvPr id="0" name=""/>
        <dsp:cNvSpPr/>
      </dsp:nvSpPr>
      <dsp:spPr>
        <a:xfrm rot="5400000">
          <a:off x="4420543" y="951007"/>
          <a:ext cx="3240576" cy="3139049"/>
        </a:xfrm>
        <a:prstGeom prst="round2SameRect">
          <a:avLst>
            <a:gd name="adj1" fmla="val 16670"/>
            <a:gd name="adj2" fmla="val 0"/>
          </a:avLst>
        </a:prstGeom>
        <a:solidFill>
          <a:schemeClr val="accent3">
            <a:tint val="50000"/>
            <a:hueOff val="3385101"/>
            <a:satOff val="-88907"/>
            <a:lumOff val="596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14300" tIns="127000" rIns="76200" bIns="127000" numCol="1" spcCol="1270" anchor="t" anchorCtr="0">
          <a:noAutofit/>
        </a:bodyPr>
        <a:lstStyle/>
        <a:p>
          <a:pPr lvl="0" algn="ctr" defTabSz="889000">
            <a:lnSpc>
              <a:spcPct val="90000"/>
            </a:lnSpc>
            <a:spcBef>
              <a:spcPct val="0"/>
            </a:spcBef>
            <a:spcAft>
              <a:spcPct val="35000"/>
            </a:spcAft>
          </a:pPr>
          <a:r>
            <a:rPr lang="es-EC" sz="2000" b="1" kern="1200" dirty="0" smtClean="0"/>
            <a:t>VISIÓN</a:t>
          </a:r>
        </a:p>
        <a:p>
          <a:pPr lvl="0" algn="ctr" defTabSz="889000">
            <a:lnSpc>
              <a:spcPct val="90000"/>
            </a:lnSpc>
            <a:spcBef>
              <a:spcPct val="0"/>
            </a:spcBef>
            <a:spcAft>
              <a:spcPct val="35000"/>
            </a:spcAft>
          </a:pPr>
          <a:r>
            <a:rPr lang="es-EC" sz="1300" kern="1200" dirty="0" smtClean="0"/>
            <a:t>“Ser un referente institucional con altos niveles de transparencia, credibilidad y confiabilidad, con un talento humano probo e idóneo, que sobre la base de un desarrollo tecnológico, le permita ampliar el horizonte </a:t>
          </a:r>
          <a:r>
            <a:rPr lang="es-EC" sz="1300" kern="1200" dirty="0" err="1" smtClean="0"/>
            <a:t>hidrocarburífero</a:t>
          </a:r>
          <a:r>
            <a:rPr lang="es-EC" sz="1300" kern="1200" dirty="0" smtClean="0"/>
            <a:t>, revertir su declinación y contribuir a satisfacer las necesidades energéticas con producción nacional de hidrocarburos.”</a:t>
          </a:r>
          <a:endParaRPr lang="es-EC" sz="1300" kern="1200" dirty="0"/>
        </a:p>
      </dsp:txBody>
      <dsp:txXfrm rot="-5400000">
        <a:off x="4471307" y="1053507"/>
        <a:ext cx="2985786" cy="2934050"/>
      </dsp:txXfrm>
    </dsp:sp>
    <dsp:sp modelId="{23BDD1C1-8B17-4C08-A6D0-2829C22E9584}">
      <dsp:nvSpPr>
        <dsp:cNvPr id="0" name=""/>
        <dsp:cNvSpPr/>
      </dsp:nvSpPr>
      <dsp:spPr>
        <a:xfrm>
          <a:off x="3429164" y="0"/>
          <a:ext cx="2070258" cy="2070157"/>
        </a:xfrm>
        <a:prstGeom prst="circularArrow">
          <a:avLst>
            <a:gd name="adj1" fmla="val 12500"/>
            <a:gd name="adj2" fmla="val 1142322"/>
            <a:gd name="adj3" fmla="val 20457678"/>
            <a:gd name="adj4" fmla="val 10800000"/>
            <a:gd name="adj5" fmla="val 12500"/>
          </a:avLst>
        </a:prstGeom>
        <a:solidFill>
          <a:schemeClr val="accent3">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D0A88A4-422E-45D4-B8D4-3172759A3ACC}">
      <dsp:nvSpPr>
        <dsp:cNvPr id="0" name=""/>
        <dsp:cNvSpPr/>
      </dsp:nvSpPr>
      <dsp:spPr>
        <a:xfrm rot="10800000">
          <a:off x="3429164" y="2970402"/>
          <a:ext cx="2070258" cy="2070157"/>
        </a:xfrm>
        <a:prstGeom prst="circularArrow">
          <a:avLst>
            <a:gd name="adj1" fmla="val 12500"/>
            <a:gd name="adj2" fmla="val 1142322"/>
            <a:gd name="adj3" fmla="val 20457678"/>
            <a:gd name="adj4" fmla="val 10800000"/>
            <a:gd name="adj5" fmla="val 12500"/>
          </a:avLst>
        </a:prstGeom>
        <a:solidFill>
          <a:schemeClr val="accent3">
            <a:hueOff val="2452395"/>
            <a:satOff val="-81125"/>
            <a:lumOff val="-1176"/>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0C741-F584-4A84-80AC-3B4254B1F6BB}">
      <dsp:nvSpPr>
        <dsp:cNvPr id="0" name=""/>
        <dsp:cNvSpPr/>
      </dsp:nvSpPr>
      <dsp:spPr>
        <a:xfrm>
          <a:off x="610" y="504058"/>
          <a:ext cx="2626604" cy="4176458"/>
        </a:xfrm>
        <a:prstGeom prst="roundRect">
          <a:avLst>
            <a:gd name="adj" fmla="val 5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s-EC" sz="2400" b="1" i="1" kern="1200" dirty="0" smtClean="0">
              <a:solidFill>
                <a:schemeClr val="accent3">
                  <a:lumMod val="60000"/>
                  <a:lumOff val="40000"/>
                </a:schemeClr>
              </a:solidFill>
            </a:rPr>
            <a:t>MARCO LEGAL</a:t>
          </a:r>
          <a:endParaRPr lang="es-EC" sz="2400" b="1" i="1" kern="1200" dirty="0">
            <a:solidFill>
              <a:schemeClr val="accent3">
                <a:lumMod val="60000"/>
                <a:lumOff val="40000"/>
              </a:schemeClr>
            </a:solidFill>
          </a:endParaRPr>
        </a:p>
      </dsp:txBody>
      <dsp:txXfrm rot="16200000">
        <a:off x="-1449077" y="1953746"/>
        <a:ext cx="3424695" cy="525320"/>
      </dsp:txXfrm>
    </dsp:sp>
    <dsp:sp modelId="{F26F5D7C-AA96-4E26-95DC-7A90B7967D5E}">
      <dsp:nvSpPr>
        <dsp:cNvPr id="0" name=""/>
        <dsp:cNvSpPr/>
      </dsp:nvSpPr>
      <dsp:spPr>
        <a:xfrm>
          <a:off x="525931" y="504058"/>
          <a:ext cx="1956820" cy="417645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s-EC" sz="1900" kern="1200" dirty="0" smtClean="0"/>
            <a:t>Constitución de la República.</a:t>
          </a:r>
        </a:p>
        <a:p>
          <a:pPr lvl="0" algn="l" defTabSz="844550">
            <a:lnSpc>
              <a:spcPct val="90000"/>
            </a:lnSpc>
            <a:spcBef>
              <a:spcPct val="0"/>
            </a:spcBef>
            <a:spcAft>
              <a:spcPct val="35000"/>
            </a:spcAft>
          </a:pPr>
          <a:endParaRPr lang="es-EC" sz="1900" kern="1200" dirty="0" smtClean="0"/>
        </a:p>
        <a:p>
          <a:pPr lvl="0" algn="l" defTabSz="844550">
            <a:lnSpc>
              <a:spcPct val="90000"/>
            </a:lnSpc>
            <a:spcBef>
              <a:spcPct val="0"/>
            </a:spcBef>
            <a:spcAft>
              <a:spcPct val="35000"/>
            </a:spcAft>
          </a:pPr>
          <a:r>
            <a:rPr lang="es-EC" sz="1900" kern="1200" dirty="0" smtClean="0"/>
            <a:t>Ley Reformatoria a la Ley de Hidrocarburos.</a:t>
          </a:r>
        </a:p>
        <a:p>
          <a:pPr lvl="0" algn="l" defTabSz="844550">
            <a:lnSpc>
              <a:spcPct val="90000"/>
            </a:lnSpc>
            <a:spcBef>
              <a:spcPct val="0"/>
            </a:spcBef>
            <a:spcAft>
              <a:spcPct val="35000"/>
            </a:spcAft>
          </a:pPr>
          <a:endParaRPr lang="es-EC" sz="1900" kern="1200" dirty="0" smtClean="0"/>
        </a:p>
        <a:p>
          <a:pPr lvl="0" algn="l" defTabSz="844550">
            <a:lnSpc>
              <a:spcPct val="90000"/>
            </a:lnSpc>
            <a:spcBef>
              <a:spcPct val="0"/>
            </a:spcBef>
            <a:spcAft>
              <a:spcPct val="35000"/>
            </a:spcAft>
          </a:pPr>
          <a:r>
            <a:rPr lang="es-EC" sz="1900" kern="1200" dirty="0" smtClean="0"/>
            <a:t>Contrato de Participación y Prestación de Servicios.</a:t>
          </a:r>
          <a:endParaRPr lang="es-EC" sz="1900" kern="1200" dirty="0"/>
        </a:p>
      </dsp:txBody>
      <dsp:txXfrm>
        <a:off x="525931" y="504058"/>
        <a:ext cx="1956820" cy="4176458"/>
      </dsp:txXfrm>
    </dsp:sp>
    <dsp:sp modelId="{38EEE92D-F7A8-41BE-B23B-49D7111241F6}">
      <dsp:nvSpPr>
        <dsp:cNvPr id="0" name=""/>
        <dsp:cNvSpPr/>
      </dsp:nvSpPr>
      <dsp:spPr>
        <a:xfrm>
          <a:off x="2701994" y="504058"/>
          <a:ext cx="2626604" cy="4176458"/>
        </a:xfrm>
        <a:prstGeom prst="roundRect">
          <a:avLst>
            <a:gd name="adj" fmla="val 5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s-EC" sz="2400" b="1" i="1" kern="1200" dirty="0" smtClean="0">
              <a:solidFill>
                <a:schemeClr val="bg2">
                  <a:lumMod val="75000"/>
                </a:schemeClr>
              </a:solidFill>
            </a:rPr>
            <a:t>MARCO TEÓRICO</a:t>
          </a:r>
          <a:endParaRPr lang="es-EC" sz="2400" b="1" i="1" kern="1200" dirty="0">
            <a:solidFill>
              <a:schemeClr val="bg2">
                <a:lumMod val="75000"/>
              </a:schemeClr>
            </a:solidFill>
          </a:endParaRPr>
        </a:p>
      </dsp:txBody>
      <dsp:txXfrm rot="16200000">
        <a:off x="1252306" y="1953746"/>
        <a:ext cx="3424695" cy="525320"/>
      </dsp:txXfrm>
    </dsp:sp>
    <dsp:sp modelId="{B2255580-D52E-4D03-8A75-DB7F5E746EAC}">
      <dsp:nvSpPr>
        <dsp:cNvPr id="0" name=""/>
        <dsp:cNvSpPr/>
      </dsp:nvSpPr>
      <dsp:spPr>
        <a:xfrm rot="5400000">
          <a:off x="2500853" y="3892062"/>
          <a:ext cx="462849" cy="393990"/>
        </a:xfrm>
        <a:prstGeom prst="flowChartExtract">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D2AD32-B59E-473A-AD67-47E2579B62B7}">
      <dsp:nvSpPr>
        <dsp:cNvPr id="0" name=""/>
        <dsp:cNvSpPr/>
      </dsp:nvSpPr>
      <dsp:spPr>
        <a:xfrm>
          <a:off x="3227314" y="504058"/>
          <a:ext cx="1956820" cy="417645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es-EC" sz="2800" kern="1200" dirty="0" smtClean="0"/>
            <a:t>“El liderazgo de la Gestión Petrolera regresa al Estado”</a:t>
          </a:r>
          <a:endParaRPr lang="es-EC" sz="2800" kern="1200" dirty="0"/>
        </a:p>
      </dsp:txBody>
      <dsp:txXfrm>
        <a:off x="3227314" y="504058"/>
        <a:ext cx="1956820" cy="4176458"/>
      </dsp:txXfrm>
    </dsp:sp>
    <dsp:sp modelId="{57926706-B7B5-4464-B154-D18F1FFDEC40}">
      <dsp:nvSpPr>
        <dsp:cNvPr id="0" name=""/>
        <dsp:cNvSpPr/>
      </dsp:nvSpPr>
      <dsp:spPr>
        <a:xfrm>
          <a:off x="5437681" y="504058"/>
          <a:ext cx="2626604" cy="4176458"/>
        </a:xfrm>
        <a:prstGeom prst="roundRect">
          <a:avLst>
            <a:gd name="adj" fmla="val 5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r>
            <a:rPr lang="es-EC" sz="2300" b="1" i="1" kern="1200" dirty="0" smtClean="0">
              <a:solidFill>
                <a:schemeClr val="accent2">
                  <a:lumMod val="75000"/>
                </a:schemeClr>
              </a:solidFill>
            </a:rPr>
            <a:t>MARCO CONCEPTUAL</a:t>
          </a:r>
          <a:endParaRPr lang="es-EC" sz="2300" b="1" i="1" kern="1200" dirty="0">
            <a:solidFill>
              <a:schemeClr val="accent2">
                <a:lumMod val="75000"/>
              </a:schemeClr>
            </a:solidFill>
          </a:endParaRPr>
        </a:p>
      </dsp:txBody>
      <dsp:txXfrm rot="16200000">
        <a:off x="3987993" y="1953746"/>
        <a:ext cx="3424695" cy="525320"/>
      </dsp:txXfrm>
    </dsp:sp>
    <dsp:sp modelId="{0614C5BD-62D4-4858-AE72-E9D9647F42F3}">
      <dsp:nvSpPr>
        <dsp:cNvPr id="0" name=""/>
        <dsp:cNvSpPr/>
      </dsp:nvSpPr>
      <dsp:spPr>
        <a:xfrm rot="5400000">
          <a:off x="5219389" y="3892062"/>
          <a:ext cx="462849" cy="393990"/>
        </a:xfrm>
        <a:prstGeom prst="flowChartExtract">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E2D4AB-EFBE-45EE-8FD2-059C443A7DEF}">
      <dsp:nvSpPr>
        <dsp:cNvPr id="0" name=""/>
        <dsp:cNvSpPr/>
      </dsp:nvSpPr>
      <dsp:spPr>
        <a:xfrm>
          <a:off x="5963002" y="504058"/>
          <a:ext cx="1956820" cy="417645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lvl="0" algn="l" defTabSz="1022350">
            <a:lnSpc>
              <a:spcPct val="90000"/>
            </a:lnSpc>
            <a:spcBef>
              <a:spcPct val="0"/>
            </a:spcBef>
            <a:spcAft>
              <a:spcPct val="35000"/>
            </a:spcAft>
          </a:pPr>
          <a:r>
            <a:rPr lang="es-EC" sz="2300" kern="1200" dirty="0" smtClean="0"/>
            <a:t>Definiciones generales estipuladas en el Contrato Modificatorio a Contrato de Prestación de Servicios.</a:t>
          </a:r>
          <a:endParaRPr lang="es-EC" sz="2300" kern="1200" dirty="0"/>
        </a:p>
      </dsp:txBody>
      <dsp:txXfrm>
        <a:off x="5963002" y="504058"/>
        <a:ext cx="1956820" cy="41764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77D00-284C-47DB-8BEF-1F5EFC58ED90}">
      <dsp:nvSpPr>
        <dsp:cNvPr id="0" name=""/>
        <dsp:cNvSpPr/>
      </dsp:nvSpPr>
      <dsp:spPr>
        <a:xfrm>
          <a:off x="4000" y="0"/>
          <a:ext cx="3848138" cy="5040560"/>
        </a:xfrm>
        <a:prstGeom prst="roundRect">
          <a:avLst>
            <a:gd name="adj" fmla="val 10000"/>
          </a:avLst>
        </a:prstGeom>
        <a:solidFill>
          <a:schemeClr val="accent4">
            <a:tint val="40000"/>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1">
          <a:scrgbClr r="0" g="0" b="0"/>
        </a:fillRef>
        <a:effectRef idx="2">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EC" sz="4100" kern="1200" dirty="0" smtClean="0"/>
            <a:t>Constitución</a:t>
          </a:r>
          <a:endParaRPr lang="es-EC" sz="4100" kern="1200" dirty="0"/>
        </a:p>
      </dsp:txBody>
      <dsp:txXfrm>
        <a:off x="4000" y="0"/>
        <a:ext cx="3848138" cy="1512168"/>
      </dsp:txXfrm>
    </dsp:sp>
    <dsp:sp modelId="{80A94175-F03D-4F48-A36A-3ADBFF90A562}">
      <dsp:nvSpPr>
        <dsp:cNvPr id="0" name=""/>
        <dsp:cNvSpPr/>
      </dsp:nvSpPr>
      <dsp:spPr>
        <a:xfrm>
          <a:off x="388814" y="1512168"/>
          <a:ext cx="3078510" cy="3276364"/>
        </a:xfrm>
        <a:prstGeom prst="roundRect">
          <a:avLst>
            <a:gd name="adj" fmla="val 10000"/>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4">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0" tIns="95250" rIns="127000" bIns="95250" numCol="1" spcCol="1270" anchor="ctr" anchorCtr="0">
          <a:noAutofit/>
        </a:bodyPr>
        <a:lstStyle/>
        <a:p>
          <a:pPr lvl="0" algn="ctr" defTabSz="2222500">
            <a:lnSpc>
              <a:spcPct val="90000"/>
            </a:lnSpc>
            <a:spcBef>
              <a:spcPct val="0"/>
            </a:spcBef>
            <a:spcAft>
              <a:spcPct val="35000"/>
            </a:spcAft>
          </a:pPr>
          <a:r>
            <a:rPr lang="es-EC" sz="5000" kern="1200" dirty="0" smtClean="0"/>
            <a:t>Arts. 313, 317,  408, 413.</a:t>
          </a:r>
          <a:endParaRPr lang="es-EC" sz="5000" kern="1200" dirty="0"/>
        </a:p>
      </dsp:txBody>
      <dsp:txXfrm>
        <a:off x="478980" y="1602334"/>
        <a:ext cx="2898178" cy="3096032"/>
      </dsp:txXfrm>
    </dsp:sp>
    <dsp:sp modelId="{A71315C0-F5C6-461F-B1D7-11C2C4932153}">
      <dsp:nvSpPr>
        <dsp:cNvPr id="0" name=""/>
        <dsp:cNvSpPr/>
      </dsp:nvSpPr>
      <dsp:spPr>
        <a:xfrm>
          <a:off x="4140749" y="0"/>
          <a:ext cx="3848138" cy="5040560"/>
        </a:xfrm>
        <a:prstGeom prst="roundRect">
          <a:avLst>
            <a:gd name="adj" fmla="val 10000"/>
          </a:avLst>
        </a:prstGeom>
        <a:solidFill>
          <a:schemeClr val="accent4">
            <a:tint val="40000"/>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1">
          <a:scrgbClr r="0" g="0" b="0"/>
        </a:fillRef>
        <a:effectRef idx="2">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EC" sz="4100" kern="1200" dirty="0" smtClean="0"/>
            <a:t>Ley de Hidrocarburos</a:t>
          </a:r>
          <a:endParaRPr lang="es-EC" sz="4100" kern="1200" dirty="0"/>
        </a:p>
      </dsp:txBody>
      <dsp:txXfrm>
        <a:off x="4140749" y="0"/>
        <a:ext cx="3848138" cy="1512168"/>
      </dsp:txXfrm>
    </dsp:sp>
    <dsp:sp modelId="{DEBE8C81-A478-4F84-8764-0802DEB7FC98}">
      <dsp:nvSpPr>
        <dsp:cNvPr id="0" name=""/>
        <dsp:cNvSpPr/>
      </dsp:nvSpPr>
      <dsp:spPr>
        <a:xfrm>
          <a:off x="4525563" y="1512168"/>
          <a:ext cx="3078510" cy="3276364"/>
        </a:xfrm>
        <a:prstGeom prst="roundRect">
          <a:avLst>
            <a:gd name="adj" fmla="val 10000"/>
          </a:avLst>
        </a:prstGeom>
        <a:gradFill rotWithShape="0">
          <a:gsLst>
            <a:gs pos="0">
              <a:schemeClr val="accent4">
                <a:hueOff val="-2150360"/>
                <a:satOff val="19087"/>
                <a:lumOff val="-6471"/>
                <a:alphaOff val="0"/>
              </a:schemeClr>
            </a:gs>
            <a:gs pos="100000">
              <a:schemeClr val="accent4">
                <a:hueOff val="-2150360"/>
                <a:satOff val="19087"/>
                <a:lumOff val="-6471"/>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4">
              <a:hueOff val="-2150360"/>
              <a:satOff val="19087"/>
              <a:lumOff val="-6471"/>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0" tIns="95250" rIns="127000" bIns="95250" numCol="1" spcCol="1270" anchor="ctr" anchorCtr="0">
          <a:noAutofit/>
        </a:bodyPr>
        <a:lstStyle/>
        <a:p>
          <a:pPr lvl="0" algn="ctr" defTabSz="2222500">
            <a:lnSpc>
              <a:spcPct val="90000"/>
            </a:lnSpc>
            <a:spcBef>
              <a:spcPct val="0"/>
            </a:spcBef>
            <a:spcAft>
              <a:spcPct val="35000"/>
            </a:spcAft>
          </a:pPr>
          <a:r>
            <a:rPr lang="es-EC" sz="5000" kern="1200" dirty="0" smtClean="0"/>
            <a:t>Arts. 2, 4, 6-A, 12-A, 16. </a:t>
          </a:r>
          <a:endParaRPr lang="es-EC" sz="5000" kern="1200" dirty="0"/>
        </a:p>
      </dsp:txBody>
      <dsp:txXfrm>
        <a:off x="4615729" y="1602334"/>
        <a:ext cx="2898178" cy="30960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CD089-0247-4D62-865B-7C507FDD7C06}">
      <dsp:nvSpPr>
        <dsp:cNvPr id="0" name=""/>
        <dsp:cNvSpPr/>
      </dsp:nvSpPr>
      <dsp:spPr>
        <a:xfrm>
          <a:off x="0" y="0"/>
          <a:ext cx="7848872" cy="937229"/>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El liderazgo de la gestión petrolera, inició el 27 de julio de 2010 cuando entró en vigencia la Ley Reformatoria a la Ley de Hidrocarburos</a:t>
          </a:r>
          <a:endParaRPr lang="es-EC" sz="1800" kern="1200" dirty="0"/>
        </a:p>
      </dsp:txBody>
      <dsp:txXfrm>
        <a:off x="1663497" y="0"/>
        <a:ext cx="6185374" cy="937229"/>
      </dsp:txXfrm>
    </dsp:sp>
    <dsp:sp modelId="{5C3804D5-2BD3-4BF6-A39F-2CF74112CC46}">
      <dsp:nvSpPr>
        <dsp:cNvPr id="0" name=""/>
        <dsp:cNvSpPr/>
      </dsp:nvSpPr>
      <dsp:spPr>
        <a:xfrm>
          <a:off x="93722" y="93722"/>
          <a:ext cx="1569774" cy="749783"/>
        </a:xfrm>
        <a:prstGeom prst="roundRect">
          <a:avLst>
            <a:gd name="adj" fmla="val 10000"/>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58C56C-C382-4022-921C-7FE8C975B9D2}">
      <dsp:nvSpPr>
        <dsp:cNvPr id="0" name=""/>
        <dsp:cNvSpPr/>
      </dsp:nvSpPr>
      <dsp:spPr>
        <a:xfrm>
          <a:off x="0" y="1030952"/>
          <a:ext cx="7848872" cy="937229"/>
        </a:xfrm>
        <a:prstGeom prst="roundRect">
          <a:avLst>
            <a:gd name="adj" fmla="val 10000"/>
          </a:avLst>
        </a:prstGeom>
        <a:solidFill>
          <a:schemeClr val="accent5">
            <a:hueOff val="101881"/>
            <a:satOff val="20379"/>
            <a:lumOff val="4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Ésta ley introdujo el cambio del modelo de contrato de participación a uno de prestación de servicios</a:t>
          </a:r>
          <a:endParaRPr lang="es-EC" sz="1800" kern="1200" dirty="0"/>
        </a:p>
      </dsp:txBody>
      <dsp:txXfrm>
        <a:off x="1663497" y="1030952"/>
        <a:ext cx="6185374" cy="937229"/>
      </dsp:txXfrm>
    </dsp:sp>
    <dsp:sp modelId="{5FFBBFD2-F327-40C5-B8E9-238A0A2B80E2}">
      <dsp:nvSpPr>
        <dsp:cNvPr id="0" name=""/>
        <dsp:cNvSpPr/>
      </dsp:nvSpPr>
      <dsp:spPr>
        <a:xfrm>
          <a:off x="93722" y="1124674"/>
          <a:ext cx="1569774" cy="749783"/>
        </a:xfrm>
        <a:prstGeom prst="roundRect">
          <a:avLst>
            <a:gd name="adj" fmla="val 10000"/>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DF8B01-F332-4BFB-9C43-06E1EE1DBCEF}">
      <dsp:nvSpPr>
        <dsp:cNvPr id="0" name=""/>
        <dsp:cNvSpPr/>
      </dsp:nvSpPr>
      <dsp:spPr>
        <a:xfrm>
          <a:off x="0" y="2061904"/>
          <a:ext cx="7848872" cy="937229"/>
        </a:xfrm>
        <a:prstGeom prst="roundRect">
          <a:avLst>
            <a:gd name="adj" fmla="val 10000"/>
          </a:avLst>
        </a:prstGeom>
        <a:solidFill>
          <a:schemeClr val="accent5">
            <a:hueOff val="203762"/>
            <a:satOff val="40758"/>
            <a:lumOff val="9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La diferencia radica en que este último reconoce a las empresas privadas una tarifa única por barril extraído.</a:t>
          </a:r>
          <a:endParaRPr lang="es-EC" sz="1800" kern="1200" dirty="0"/>
        </a:p>
      </dsp:txBody>
      <dsp:txXfrm>
        <a:off x="1663497" y="2061904"/>
        <a:ext cx="6185374" cy="937229"/>
      </dsp:txXfrm>
    </dsp:sp>
    <dsp:sp modelId="{11CC984D-400C-49C3-9950-6E6733B9F051}">
      <dsp:nvSpPr>
        <dsp:cNvPr id="0" name=""/>
        <dsp:cNvSpPr/>
      </dsp:nvSpPr>
      <dsp:spPr>
        <a:xfrm>
          <a:off x="93722" y="2155626"/>
          <a:ext cx="1569774" cy="749783"/>
        </a:xfrm>
        <a:prstGeom prst="roundRect">
          <a:avLst>
            <a:gd name="adj" fmla="val 10000"/>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A08C2C-C862-43FB-BB5E-F730574B8487}">
      <dsp:nvSpPr>
        <dsp:cNvPr id="0" name=""/>
        <dsp:cNvSpPr/>
      </dsp:nvSpPr>
      <dsp:spPr>
        <a:xfrm>
          <a:off x="0" y="3092856"/>
          <a:ext cx="7848872" cy="937229"/>
        </a:xfrm>
        <a:prstGeom prst="roundRect">
          <a:avLst>
            <a:gd name="adj" fmla="val 10000"/>
          </a:avLst>
        </a:prstGeom>
        <a:solidFill>
          <a:schemeClr val="accent5">
            <a:hueOff val="305643"/>
            <a:satOff val="61137"/>
            <a:lumOff val="1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Mientras que el modelo anterior contemplaba la participación de la producción con la contratista. </a:t>
          </a:r>
          <a:endParaRPr lang="es-EC" sz="1800" kern="1200" dirty="0"/>
        </a:p>
      </dsp:txBody>
      <dsp:txXfrm>
        <a:off x="1663497" y="3092856"/>
        <a:ext cx="6185374" cy="937229"/>
      </dsp:txXfrm>
    </dsp:sp>
    <dsp:sp modelId="{6C42FB4D-D568-4D8C-A4F8-883735755F0A}">
      <dsp:nvSpPr>
        <dsp:cNvPr id="0" name=""/>
        <dsp:cNvSpPr/>
      </dsp:nvSpPr>
      <dsp:spPr>
        <a:xfrm>
          <a:off x="93722" y="3186579"/>
          <a:ext cx="1569774" cy="749783"/>
        </a:xfrm>
        <a:prstGeom prst="roundRect">
          <a:avLst>
            <a:gd name="adj" fmla="val 10000"/>
          </a:avLst>
        </a:prstGeom>
        <a:blipFill rotWithShape="1">
          <a:blip xmlns:r="http://schemas.openxmlformats.org/officeDocument/2006/relationships" r:embed="rId4"/>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160AF-57DE-4228-80CF-63276E726935}">
      <dsp:nvSpPr>
        <dsp:cNvPr id="0" name=""/>
        <dsp:cNvSpPr/>
      </dsp:nvSpPr>
      <dsp:spPr>
        <a:xfrm rot="5400000">
          <a:off x="3883193" y="122656"/>
          <a:ext cx="1947167" cy="1705758"/>
        </a:xfrm>
        <a:prstGeom prst="hexagon">
          <a:avLst>
            <a:gd name="adj" fmla="val 25000"/>
            <a:gd name="vf" fmla="val 1154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u="sng" kern="1200" dirty="0" smtClean="0"/>
            <a:t>MODELO ECONÓMICO</a:t>
          </a:r>
          <a:endParaRPr lang="es-EC" sz="1200" b="1" kern="1200" dirty="0"/>
        </a:p>
      </dsp:txBody>
      <dsp:txXfrm rot="-5400000">
        <a:off x="4270567" y="306362"/>
        <a:ext cx="1172418" cy="1338347"/>
      </dsp:txXfrm>
    </dsp:sp>
    <dsp:sp modelId="{88EA4BD3-84A6-4C8E-8540-F38954D2C979}">
      <dsp:nvSpPr>
        <dsp:cNvPr id="0" name=""/>
        <dsp:cNvSpPr/>
      </dsp:nvSpPr>
      <dsp:spPr>
        <a:xfrm>
          <a:off x="5850237" y="391385"/>
          <a:ext cx="2773515" cy="1168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b="1" kern="1200" dirty="0" smtClean="0"/>
            <a:t>DEFINICIONES</a:t>
          </a:r>
          <a:endParaRPr lang="es-EC" sz="2800" b="1" kern="1200" dirty="0"/>
        </a:p>
      </dsp:txBody>
      <dsp:txXfrm>
        <a:off x="5850237" y="391385"/>
        <a:ext cx="2773515" cy="1168300"/>
      </dsp:txXfrm>
    </dsp:sp>
    <dsp:sp modelId="{D9D3EE23-9FC5-475A-A23F-C46689AEC43A}">
      <dsp:nvSpPr>
        <dsp:cNvPr id="0" name=""/>
        <dsp:cNvSpPr/>
      </dsp:nvSpPr>
      <dsp:spPr>
        <a:xfrm rot="5400000">
          <a:off x="1959988" y="128517"/>
          <a:ext cx="1947167" cy="1694036"/>
        </a:xfrm>
        <a:prstGeom prst="hexagon">
          <a:avLst>
            <a:gd name="adj" fmla="val 25000"/>
            <a:gd name="vf" fmla="val 115470"/>
          </a:avLst>
        </a:prstGeom>
        <a:solidFill>
          <a:schemeClr val="accent3">
            <a:hueOff val="490479"/>
            <a:satOff val="-16225"/>
            <a:lumOff val="-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C" sz="1600" b="1" u="sng" kern="1200" dirty="0" smtClean="0"/>
            <a:t>PETRÓLEO CRUDO</a:t>
          </a:r>
          <a:endParaRPr lang="es-EC" sz="1600" b="1" kern="1200" dirty="0"/>
        </a:p>
      </dsp:txBody>
      <dsp:txXfrm rot="-5400000">
        <a:off x="2350540" y="305386"/>
        <a:ext cx="1166062" cy="1340299"/>
      </dsp:txXfrm>
    </dsp:sp>
    <dsp:sp modelId="{25A60D4B-C197-4363-B116-9E7993BD68E2}">
      <dsp:nvSpPr>
        <dsp:cNvPr id="0" name=""/>
        <dsp:cNvSpPr/>
      </dsp:nvSpPr>
      <dsp:spPr>
        <a:xfrm rot="5400000">
          <a:off x="2940643" y="1757481"/>
          <a:ext cx="1947167" cy="1741621"/>
        </a:xfrm>
        <a:prstGeom prst="hexagon">
          <a:avLst>
            <a:gd name="adj" fmla="val 25000"/>
            <a:gd name="vf" fmla="val 115470"/>
          </a:avLst>
        </a:prstGeom>
        <a:solidFill>
          <a:schemeClr val="accent3">
            <a:hueOff val="980958"/>
            <a:satOff val="-32450"/>
            <a:lumOff val="-4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u="sng" kern="1200" dirty="0" smtClean="0"/>
            <a:t>MARGEN DE SOBERANÍA</a:t>
          </a:r>
          <a:endParaRPr lang="es-EC" sz="1400" b="1" kern="1200" dirty="0"/>
        </a:p>
      </dsp:txBody>
      <dsp:txXfrm rot="-5400000">
        <a:off x="3318365" y="1962107"/>
        <a:ext cx="1191723" cy="1332369"/>
      </dsp:txXfrm>
    </dsp:sp>
    <dsp:sp modelId="{9E05F715-D4DF-4B97-B813-896A39E5AC43}">
      <dsp:nvSpPr>
        <dsp:cNvPr id="0" name=""/>
        <dsp:cNvSpPr/>
      </dsp:nvSpPr>
      <dsp:spPr>
        <a:xfrm>
          <a:off x="835753" y="2044141"/>
          <a:ext cx="2102941" cy="1168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r" defTabSz="1244600">
            <a:lnSpc>
              <a:spcPct val="90000"/>
            </a:lnSpc>
            <a:spcBef>
              <a:spcPct val="0"/>
            </a:spcBef>
            <a:spcAft>
              <a:spcPct val="35000"/>
            </a:spcAft>
          </a:pPr>
          <a:r>
            <a:rPr lang="es-EC" sz="2800" b="1" kern="1200" dirty="0" smtClean="0"/>
            <a:t>BÁSICAS</a:t>
          </a:r>
          <a:endParaRPr lang="es-EC" sz="2800" b="1" kern="1200" dirty="0"/>
        </a:p>
      </dsp:txBody>
      <dsp:txXfrm>
        <a:off x="835753" y="2044141"/>
        <a:ext cx="2102941" cy="1168300"/>
      </dsp:txXfrm>
    </dsp:sp>
    <dsp:sp modelId="{30881807-3A6D-44B1-A0A1-62B05C1FDC10}">
      <dsp:nvSpPr>
        <dsp:cNvPr id="0" name=""/>
        <dsp:cNvSpPr/>
      </dsp:nvSpPr>
      <dsp:spPr>
        <a:xfrm rot="5400000">
          <a:off x="4810775" y="1781273"/>
          <a:ext cx="1947167" cy="1694036"/>
        </a:xfrm>
        <a:prstGeom prst="hexagon">
          <a:avLst>
            <a:gd name="adj" fmla="val 25000"/>
            <a:gd name="vf" fmla="val 115470"/>
          </a:avLst>
        </a:prstGeom>
        <a:solidFill>
          <a:schemeClr val="accent3">
            <a:hueOff val="1471437"/>
            <a:satOff val="-48675"/>
            <a:lumOff val="-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C" sz="1600" b="1" u="sng" kern="1200" dirty="0" smtClean="0"/>
            <a:t>PRECIO PROMEDIO MENSUAL</a:t>
          </a:r>
          <a:endParaRPr lang="es-EC" sz="1600" b="1" kern="1200" dirty="0"/>
        </a:p>
      </dsp:txBody>
      <dsp:txXfrm rot="-5400000">
        <a:off x="5201327" y="1958142"/>
        <a:ext cx="1166062" cy="1340299"/>
      </dsp:txXfrm>
    </dsp:sp>
    <dsp:sp modelId="{764810F6-8E2A-436D-9FBB-BB49D8AAC85F}">
      <dsp:nvSpPr>
        <dsp:cNvPr id="0" name=""/>
        <dsp:cNvSpPr/>
      </dsp:nvSpPr>
      <dsp:spPr>
        <a:xfrm rot="5400000">
          <a:off x="3896163" y="3416321"/>
          <a:ext cx="1947167" cy="1731711"/>
        </a:xfrm>
        <a:prstGeom prst="hexagon">
          <a:avLst>
            <a:gd name="adj" fmla="val 25000"/>
            <a:gd name="vf" fmla="val 115470"/>
          </a:avLst>
        </a:prstGeom>
        <a:solidFill>
          <a:schemeClr val="accent3">
            <a:hueOff val="1961916"/>
            <a:satOff val="-64900"/>
            <a:lumOff val="-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u="sng" kern="1200" dirty="0" smtClean="0"/>
            <a:t>PRODUCCIONES INCREMENTALES ADICIONALES</a:t>
          </a:r>
          <a:endParaRPr lang="es-EC" sz="1100" b="1" kern="1200" dirty="0"/>
        </a:p>
      </dsp:txBody>
      <dsp:txXfrm rot="-5400000">
        <a:off x="4276542" y="3615166"/>
        <a:ext cx="1186409" cy="1334021"/>
      </dsp:txXfrm>
    </dsp:sp>
    <dsp:sp modelId="{58F79584-9381-44A8-8C02-608FC90BAB1D}">
      <dsp:nvSpPr>
        <dsp:cNvPr id="0" name=""/>
        <dsp:cNvSpPr/>
      </dsp:nvSpPr>
      <dsp:spPr>
        <a:xfrm>
          <a:off x="5992251" y="3696897"/>
          <a:ext cx="2069016" cy="1168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b="1" kern="1200" dirty="0" smtClean="0"/>
            <a:t>DE LA INDUSTRIA</a:t>
          </a:r>
          <a:endParaRPr lang="es-EC" sz="2800" b="1" kern="1200" dirty="0"/>
        </a:p>
      </dsp:txBody>
      <dsp:txXfrm>
        <a:off x="5992251" y="3696897"/>
        <a:ext cx="2069016" cy="1168300"/>
      </dsp:txXfrm>
    </dsp:sp>
    <dsp:sp modelId="{B9CA8DA3-2A61-47F4-A092-4C91943A5D95}">
      <dsp:nvSpPr>
        <dsp:cNvPr id="0" name=""/>
        <dsp:cNvSpPr/>
      </dsp:nvSpPr>
      <dsp:spPr>
        <a:xfrm rot="5400000">
          <a:off x="2062216" y="3456106"/>
          <a:ext cx="1947167" cy="1652142"/>
        </a:xfrm>
        <a:prstGeom prst="hexagon">
          <a:avLst>
            <a:gd name="adj" fmla="val 25000"/>
            <a:gd name="vf" fmla="val 115470"/>
          </a:avLst>
        </a:prstGeom>
        <a:solidFill>
          <a:schemeClr val="accent3">
            <a:hueOff val="2452395"/>
            <a:satOff val="-81125"/>
            <a:lumOff val="-11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s-EC" sz="1300" b="1" u="sng" kern="1200" dirty="0" smtClean="0"/>
            <a:t>PRODUCCIÓN FISCALIZADA</a:t>
          </a:r>
          <a:endParaRPr lang="es-EC" sz="1300" b="1" kern="1200" dirty="0"/>
        </a:p>
      </dsp:txBody>
      <dsp:txXfrm rot="-5400000">
        <a:off x="2464225" y="3608536"/>
        <a:ext cx="1143148" cy="13472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83B05-90B2-457C-9518-261657CBF730}">
      <dsp:nvSpPr>
        <dsp:cNvPr id="0" name=""/>
        <dsp:cNvSpPr/>
      </dsp:nvSpPr>
      <dsp:spPr>
        <a:xfrm>
          <a:off x="757084" y="0"/>
          <a:ext cx="2610863" cy="2276984"/>
        </a:xfrm>
        <a:prstGeom prst="ellipse">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_tradnl" sz="1200" b="1" kern="1200" dirty="0" smtClean="0"/>
            <a:t>CONTRATO DE PARTICIPACIÓN</a:t>
          </a:r>
        </a:p>
        <a:p>
          <a:pPr lvl="0" algn="ctr" defTabSz="533400">
            <a:lnSpc>
              <a:spcPct val="90000"/>
            </a:lnSpc>
            <a:spcBef>
              <a:spcPct val="0"/>
            </a:spcBef>
            <a:spcAft>
              <a:spcPct val="35000"/>
            </a:spcAft>
          </a:pPr>
          <a:r>
            <a:rPr lang="es-ES_tradnl" sz="1200" kern="1200" dirty="0" smtClean="0"/>
            <a:t>Explorar y Explotar</a:t>
          </a:r>
          <a:endParaRPr lang="es-EC" sz="1200" kern="1200" dirty="0" smtClean="0"/>
        </a:p>
        <a:p>
          <a:pPr lvl="0" algn="ctr" defTabSz="533400">
            <a:lnSpc>
              <a:spcPct val="90000"/>
            </a:lnSpc>
            <a:spcBef>
              <a:spcPct val="0"/>
            </a:spcBef>
            <a:spcAft>
              <a:spcPct val="35000"/>
            </a:spcAft>
          </a:pPr>
          <a:r>
            <a:rPr lang="es-ES_tradnl" sz="1200" kern="1200" dirty="0" smtClean="0"/>
            <a:t>Entregar la Participación del Estado en el Centro de Fiscalización.</a:t>
          </a:r>
          <a:r>
            <a:rPr lang="es-ES_tradnl" sz="1200" b="1" kern="1200" dirty="0" smtClean="0"/>
            <a:t> </a:t>
          </a:r>
          <a:endParaRPr lang="es-EC" sz="1200" kern="1200" dirty="0"/>
        </a:p>
      </dsp:txBody>
      <dsp:txXfrm>
        <a:off x="1139436" y="333457"/>
        <a:ext cx="1846159" cy="1610070"/>
      </dsp:txXfrm>
    </dsp:sp>
    <dsp:sp modelId="{258275D8-A9EF-45A5-A051-89D59B2A7348}">
      <dsp:nvSpPr>
        <dsp:cNvPr id="0" name=""/>
        <dsp:cNvSpPr/>
      </dsp:nvSpPr>
      <dsp:spPr>
        <a:xfrm>
          <a:off x="1691284" y="2380930"/>
          <a:ext cx="742464" cy="742464"/>
        </a:xfrm>
        <a:prstGeom prst="mathPlus">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1789698" y="2664848"/>
        <a:ext cx="545636" cy="174628"/>
      </dsp:txXfrm>
    </dsp:sp>
    <dsp:sp modelId="{DE6B189F-AC10-4F99-91D9-444851C3F332}">
      <dsp:nvSpPr>
        <dsp:cNvPr id="0" name=""/>
        <dsp:cNvSpPr/>
      </dsp:nvSpPr>
      <dsp:spPr>
        <a:xfrm>
          <a:off x="634424" y="3227339"/>
          <a:ext cx="3018245" cy="2605307"/>
        </a:xfrm>
        <a:prstGeom prst="ellipse">
          <a:avLst/>
        </a:prstGeom>
        <a:gradFill rotWithShape="0">
          <a:gsLst>
            <a:gs pos="0">
              <a:schemeClr val="accent3">
                <a:hueOff val="1226198"/>
                <a:satOff val="-40562"/>
                <a:lumOff val="-588"/>
                <a:alphaOff val="0"/>
              </a:schemeClr>
            </a:gs>
            <a:gs pos="100000">
              <a:schemeClr val="accent3">
                <a:hueOff val="1226198"/>
                <a:satOff val="-40562"/>
                <a:lumOff val="-588"/>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hueOff val="1226198"/>
              <a:satOff val="-40562"/>
              <a:lumOff val="-588"/>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S_tradnl" sz="1050" b="1" kern="1200" dirty="0" smtClean="0"/>
            <a:t>CONTRATO DE PRESTACIÓN DE SERVICIOS</a:t>
          </a:r>
        </a:p>
        <a:p>
          <a:pPr lvl="0" algn="ctr" defTabSz="466725">
            <a:lnSpc>
              <a:spcPct val="90000"/>
            </a:lnSpc>
            <a:spcBef>
              <a:spcPct val="0"/>
            </a:spcBef>
            <a:spcAft>
              <a:spcPct val="35000"/>
            </a:spcAft>
          </a:pPr>
          <a:r>
            <a:rPr lang="es-ES_tradnl" sz="1050" kern="1200" dirty="0" smtClean="0"/>
            <a:t>Explorar y Explotar</a:t>
          </a:r>
          <a:endParaRPr lang="es-EC" sz="1050" kern="1200" dirty="0" smtClean="0"/>
        </a:p>
        <a:p>
          <a:pPr lvl="0" algn="ctr" defTabSz="466725">
            <a:lnSpc>
              <a:spcPct val="90000"/>
            </a:lnSpc>
            <a:spcBef>
              <a:spcPct val="0"/>
            </a:spcBef>
            <a:spcAft>
              <a:spcPct val="35000"/>
            </a:spcAft>
          </a:pPr>
          <a:r>
            <a:rPr lang="es-ES_tradnl" sz="1050" kern="1200" dirty="0" smtClean="0"/>
            <a:t>Entregar toda la producción en el Centro de Fiscalización.</a:t>
          </a:r>
          <a:endParaRPr lang="es-EC" sz="1050" kern="1200" dirty="0" smtClean="0"/>
        </a:p>
        <a:p>
          <a:pPr lvl="0" algn="ctr" defTabSz="466725">
            <a:lnSpc>
              <a:spcPct val="90000"/>
            </a:lnSpc>
            <a:spcBef>
              <a:spcPct val="0"/>
            </a:spcBef>
            <a:spcAft>
              <a:spcPct val="35000"/>
            </a:spcAft>
          </a:pPr>
          <a:r>
            <a:rPr lang="es-ES_tradnl" sz="1050" kern="1200" dirty="0" smtClean="0"/>
            <a:t>Emitir la Factura correspondiente.</a:t>
          </a:r>
          <a:endParaRPr lang="es-EC" sz="1050" kern="1200" dirty="0" smtClean="0"/>
        </a:p>
        <a:p>
          <a:pPr lvl="0" algn="ctr" defTabSz="466725">
            <a:lnSpc>
              <a:spcPct val="90000"/>
            </a:lnSpc>
            <a:spcBef>
              <a:spcPct val="0"/>
            </a:spcBef>
            <a:spcAft>
              <a:spcPct val="35000"/>
            </a:spcAft>
          </a:pPr>
          <a:r>
            <a:rPr lang="es-ES_tradnl" sz="1050" kern="1200" dirty="0" smtClean="0"/>
            <a:t>El Estado liquida a la Contratista por el servicio prestado.</a:t>
          </a:r>
          <a:endParaRPr lang="es-EC" sz="1050" kern="1200" dirty="0"/>
        </a:p>
      </dsp:txBody>
      <dsp:txXfrm>
        <a:off x="1076436" y="3608877"/>
        <a:ext cx="2134221" cy="1842231"/>
      </dsp:txXfrm>
    </dsp:sp>
    <dsp:sp modelId="{BB510AEB-F9DA-491A-9B4F-2E8B774CF257}">
      <dsp:nvSpPr>
        <dsp:cNvPr id="0" name=""/>
        <dsp:cNvSpPr/>
      </dsp:nvSpPr>
      <dsp:spPr>
        <a:xfrm rot="10864591">
          <a:off x="3367233" y="2697527"/>
          <a:ext cx="1109095" cy="476201"/>
        </a:xfrm>
        <a:prstGeom prst="rightArrow">
          <a:avLst>
            <a:gd name="adj1" fmla="val 60000"/>
            <a:gd name="adj2" fmla="val 50000"/>
          </a:avLst>
        </a:prstGeom>
        <a:gradFill rotWithShape="1">
          <a:gsLst>
            <a:gs pos="0">
              <a:schemeClr val="accent1"/>
            </a:gs>
            <a:gs pos="100000">
              <a:schemeClr val="accent1">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shade val="3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a:off x="3510080" y="2794109"/>
        <a:ext cx="966235" cy="285721"/>
      </dsp:txXfrm>
    </dsp:sp>
    <dsp:sp modelId="{C9468720-3B20-4F6A-99FC-DE61BB9C198D}">
      <dsp:nvSpPr>
        <dsp:cNvPr id="0" name=""/>
        <dsp:cNvSpPr/>
      </dsp:nvSpPr>
      <dsp:spPr>
        <a:xfrm>
          <a:off x="4821088" y="1607026"/>
          <a:ext cx="3099788" cy="2695913"/>
        </a:xfrm>
        <a:prstGeom prst="ellipse">
          <a:avLst/>
        </a:prstGeom>
        <a:gradFill rotWithShape="0">
          <a:gsLst>
            <a:gs pos="0">
              <a:schemeClr val="accent3">
                <a:hueOff val="2452395"/>
                <a:satOff val="-81125"/>
                <a:lumOff val="-1176"/>
                <a:alphaOff val="0"/>
              </a:schemeClr>
            </a:gs>
            <a:gs pos="100000">
              <a:schemeClr val="accent3">
                <a:hueOff val="2452395"/>
                <a:satOff val="-81125"/>
                <a:lumOff val="-1176"/>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hueOff val="2452395"/>
              <a:satOff val="-81125"/>
              <a:lumOff val="-1176"/>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s-EC" sz="2600" b="1" kern="1200" dirty="0" smtClean="0"/>
            <a:t>SÍNTESIS DE LAS VARIABLES DE CADA MODALIDAD</a:t>
          </a:r>
          <a:endParaRPr lang="es-EC" sz="2600" b="1" kern="1200" dirty="0"/>
        </a:p>
      </dsp:txBody>
      <dsp:txXfrm>
        <a:off x="5275041" y="2001833"/>
        <a:ext cx="2191882" cy="190629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1.xml><?xml version="1.0" encoding="utf-8"?>
<dgm:layoutDef xmlns:dgm="http://schemas.openxmlformats.org/drawingml/2006/diagram" xmlns:a="http://schemas.openxmlformats.org/drawingml/2006/main" uniqueId="urn:microsoft.com/office/officeart/2011/layout/ConvergingText">
  <dgm:title val="Texto convergente"/>
  <dgm:desc val="Se usa para mostrar varios pasos o partes que se fusionan en un conjunto. Se limita a una forma de Nivel 1 con texto y a un máximo de cinco formas de Nivel 2."/>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6.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95EC4D-D69F-47C1-B673-0C473F041D2F}" type="datetimeFigureOut">
              <a:rPr lang="es-EC" smtClean="0"/>
              <a:t>27/11/2014</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3CCDF0-38F5-44E9-A2DC-139F11625E4D}" type="slidenum">
              <a:rPr lang="es-EC" smtClean="0"/>
              <a:t>‹Nº›</a:t>
            </a:fld>
            <a:endParaRPr lang="es-EC"/>
          </a:p>
        </p:txBody>
      </p:sp>
    </p:spTree>
    <p:extLst>
      <p:ext uri="{BB962C8B-B14F-4D97-AF65-F5344CB8AC3E}">
        <p14:creationId xmlns:p14="http://schemas.microsoft.com/office/powerpoint/2010/main" val="2440580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229955-F962-4722-A107-EBFFB05B587E}" type="datetimeFigureOut">
              <a:rPr lang="es-EC" smtClean="0"/>
              <a:pPr/>
              <a:t>27/11/2014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1AA4E8-7A61-47F8-B624-F9415C81D7BD}" type="slidenum">
              <a:rPr lang="es-EC" smtClean="0"/>
              <a:pPr/>
              <a:t>‹Nº›</a:t>
            </a:fld>
            <a:endParaRPr lang="es-EC"/>
          </a:p>
        </p:txBody>
      </p:sp>
    </p:spTree>
    <p:extLst>
      <p:ext uri="{BB962C8B-B14F-4D97-AF65-F5344CB8AC3E}">
        <p14:creationId xmlns:p14="http://schemas.microsoft.com/office/powerpoint/2010/main" val="3378455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EC" sz="1400" b="0" dirty="0" smtClean="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1</a:t>
            </a:fld>
            <a:endParaRPr lang="es-EC"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10</a:t>
            </a:fld>
            <a:endParaRPr lang="es-EC"/>
          </a:p>
        </p:txBody>
      </p:sp>
    </p:spTree>
    <p:extLst>
      <p:ext uri="{BB962C8B-B14F-4D97-AF65-F5344CB8AC3E}">
        <p14:creationId xmlns:p14="http://schemas.microsoft.com/office/powerpoint/2010/main" val="1652485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55000" lnSpcReduction="20000"/>
          </a:bodyPr>
          <a:lstStyle/>
          <a:p>
            <a:endParaRPr lang="es-EC" sz="1800" dirty="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11</a:t>
            </a:fld>
            <a:endParaRPr lang="es-EC"/>
          </a:p>
        </p:txBody>
      </p:sp>
    </p:spTree>
    <p:extLst>
      <p:ext uri="{BB962C8B-B14F-4D97-AF65-F5344CB8AC3E}">
        <p14:creationId xmlns:p14="http://schemas.microsoft.com/office/powerpoint/2010/main" val="3502724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12</a:t>
            </a:fld>
            <a:endParaRPr lang="es-EC"/>
          </a:p>
        </p:txBody>
      </p:sp>
    </p:spTree>
    <p:extLst>
      <p:ext uri="{BB962C8B-B14F-4D97-AF65-F5344CB8AC3E}">
        <p14:creationId xmlns:p14="http://schemas.microsoft.com/office/powerpoint/2010/main" val="2337229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13</a:t>
            </a:fld>
            <a:endParaRPr lang="es-EC"/>
          </a:p>
        </p:txBody>
      </p:sp>
    </p:spTree>
    <p:extLst>
      <p:ext uri="{BB962C8B-B14F-4D97-AF65-F5344CB8AC3E}">
        <p14:creationId xmlns:p14="http://schemas.microsoft.com/office/powerpoint/2010/main" val="3595122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14</a:t>
            </a:fld>
            <a:endParaRPr lang="es-EC"/>
          </a:p>
        </p:txBody>
      </p:sp>
    </p:spTree>
    <p:extLst>
      <p:ext uri="{BB962C8B-B14F-4D97-AF65-F5344CB8AC3E}">
        <p14:creationId xmlns:p14="http://schemas.microsoft.com/office/powerpoint/2010/main" val="2599839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15</a:t>
            </a:fld>
            <a:endParaRPr lang="es-EC"/>
          </a:p>
        </p:txBody>
      </p:sp>
    </p:spTree>
    <p:extLst>
      <p:ext uri="{BB962C8B-B14F-4D97-AF65-F5344CB8AC3E}">
        <p14:creationId xmlns:p14="http://schemas.microsoft.com/office/powerpoint/2010/main" val="2447205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16</a:t>
            </a:fld>
            <a:endParaRPr lang="es-EC"/>
          </a:p>
        </p:txBody>
      </p:sp>
    </p:spTree>
    <p:extLst>
      <p:ext uri="{BB962C8B-B14F-4D97-AF65-F5344CB8AC3E}">
        <p14:creationId xmlns:p14="http://schemas.microsoft.com/office/powerpoint/2010/main" val="3032905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baseline="0" dirty="0" smtClean="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17</a:t>
            </a:fld>
            <a:endParaRPr lang="es-EC"/>
          </a:p>
        </p:txBody>
      </p:sp>
    </p:spTree>
    <p:extLst>
      <p:ext uri="{BB962C8B-B14F-4D97-AF65-F5344CB8AC3E}">
        <p14:creationId xmlns:p14="http://schemas.microsoft.com/office/powerpoint/2010/main" val="2559159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18</a:t>
            </a:fld>
            <a:endParaRPr lang="es-EC"/>
          </a:p>
        </p:txBody>
      </p:sp>
    </p:spTree>
    <p:extLst>
      <p:ext uri="{BB962C8B-B14F-4D97-AF65-F5344CB8AC3E}">
        <p14:creationId xmlns:p14="http://schemas.microsoft.com/office/powerpoint/2010/main" val="558903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19</a:t>
            </a:fld>
            <a:endParaRPr lang="es-EC"/>
          </a:p>
        </p:txBody>
      </p:sp>
    </p:spTree>
    <p:extLst>
      <p:ext uri="{BB962C8B-B14F-4D97-AF65-F5344CB8AC3E}">
        <p14:creationId xmlns:p14="http://schemas.microsoft.com/office/powerpoint/2010/main" val="3288116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2</a:t>
            </a:fld>
            <a:endParaRPr lang="es-EC"/>
          </a:p>
        </p:txBody>
      </p:sp>
    </p:spTree>
    <p:extLst>
      <p:ext uri="{BB962C8B-B14F-4D97-AF65-F5344CB8AC3E}">
        <p14:creationId xmlns:p14="http://schemas.microsoft.com/office/powerpoint/2010/main" val="3304311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20</a:t>
            </a:fld>
            <a:endParaRPr lang="es-EC"/>
          </a:p>
        </p:txBody>
      </p:sp>
    </p:spTree>
    <p:extLst>
      <p:ext uri="{BB962C8B-B14F-4D97-AF65-F5344CB8AC3E}">
        <p14:creationId xmlns:p14="http://schemas.microsoft.com/office/powerpoint/2010/main" val="555597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21</a:t>
            </a:fld>
            <a:endParaRPr lang="es-EC"/>
          </a:p>
        </p:txBody>
      </p:sp>
    </p:spTree>
    <p:extLst>
      <p:ext uri="{BB962C8B-B14F-4D97-AF65-F5344CB8AC3E}">
        <p14:creationId xmlns:p14="http://schemas.microsoft.com/office/powerpoint/2010/main" val="2611814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22</a:t>
            </a:fld>
            <a:endParaRPr lang="es-EC"/>
          </a:p>
        </p:txBody>
      </p:sp>
    </p:spTree>
    <p:extLst>
      <p:ext uri="{BB962C8B-B14F-4D97-AF65-F5344CB8AC3E}">
        <p14:creationId xmlns:p14="http://schemas.microsoft.com/office/powerpoint/2010/main" val="861310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23</a:t>
            </a:fld>
            <a:endParaRPr lang="es-EC"/>
          </a:p>
        </p:txBody>
      </p:sp>
    </p:spTree>
    <p:extLst>
      <p:ext uri="{BB962C8B-B14F-4D97-AF65-F5344CB8AC3E}">
        <p14:creationId xmlns:p14="http://schemas.microsoft.com/office/powerpoint/2010/main" val="88398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24</a:t>
            </a:fld>
            <a:endParaRPr lang="es-EC"/>
          </a:p>
        </p:txBody>
      </p:sp>
    </p:spTree>
    <p:extLst>
      <p:ext uri="{BB962C8B-B14F-4D97-AF65-F5344CB8AC3E}">
        <p14:creationId xmlns:p14="http://schemas.microsoft.com/office/powerpoint/2010/main" val="3343274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25</a:t>
            </a:fld>
            <a:endParaRPr lang="es-EC"/>
          </a:p>
        </p:txBody>
      </p:sp>
    </p:spTree>
    <p:extLst>
      <p:ext uri="{BB962C8B-B14F-4D97-AF65-F5344CB8AC3E}">
        <p14:creationId xmlns:p14="http://schemas.microsoft.com/office/powerpoint/2010/main" val="2395618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26</a:t>
            </a:fld>
            <a:endParaRPr lang="es-EC"/>
          </a:p>
        </p:txBody>
      </p:sp>
    </p:spTree>
    <p:extLst>
      <p:ext uri="{BB962C8B-B14F-4D97-AF65-F5344CB8AC3E}">
        <p14:creationId xmlns:p14="http://schemas.microsoft.com/office/powerpoint/2010/main" val="2870623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27</a:t>
            </a:fld>
            <a:endParaRPr lang="es-EC"/>
          </a:p>
        </p:txBody>
      </p:sp>
    </p:spTree>
    <p:extLst>
      <p:ext uri="{BB962C8B-B14F-4D97-AF65-F5344CB8AC3E}">
        <p14:creationId xmlns:p14="http://schemas.microsoft.com/office/powerpoint/2010/main" val="2563436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28</a:t>
            </a:fld>
            <a:endParaRPr lang="es-EC"/>
          </a:p>
        </p:txBody>
      </p:sp>
    </p:spTree>
    <p:extLst>
      <p:ext uri="{BB962C8B-B14F-4D97-AF65-F5344CB8AC3E}">
        <p14:creationId xmlns:p14="http://schemas.microsoft.com/office/powerpoint/2010/main" val="3450287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baseline="0" dirty="0" smtClean="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29</a:t>
            </a:fld>
            <a:endParaRPr lang="es-EC"/>
          </a:p>
        </p:txBody>
      </p:sp>
    </p:spTree>
    <p:extLst>
      <p:ext uri="{BB962C8B-B14F-4D97-AF65-F5344CB8AC3E}">
        <p14:creationId xmlns:p14="http://schemas.microsoft.com/office/powerpoint/2010/main" val="82114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3</a:t>
            </a:fld>
            <a:endParaRPr lang="es-EC"/>
          </a:p>
        </p:txBody>
      </p:sp>
    </p:spTree>
    <p:extLst>
      <p:ext uri="{BB962C8B-B14F-4D97-AF65-F5344CB8AC3E}">
        <p14:creationId xmlns:p14="http://schemas.microsoft.com/office/powerpoint/2010/main" val="3992725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30</a:t>
            </a:fld>
            <a:endParaRPr lang="es-EC"/>
          </a:p>
        </p:txBody>
      </p:sp>
    </p:spTree>
    <p:extLst>
      <p:ext uri="{BB962C8B-B14F-4D97-AF65-F5344CB8AC3E}">
        <p14:creationId xmlns:p14="http://schemas.microsoft.com/office/powerpoint/2010/main" val="13683934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31</a:t>
            </a:fld>
            <a:endParaRPr lang="es-EC"/>
          </a:p>
        </p:txBody>
      </p:sp>
    </p:spTree>
    <p:extLst>
      <p:ext uri="{BB962C8B-B14F-4D97-AF65-F5344CB8AC3E}">
        <p14:creationId xmlns:p14="http://schemas.microsoft.com/office/powerpoint/2010/main" val="29148709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32</a:t>
            </a:fld>
            <a:endParaRPr lang="es-EC"/>
          </a:p>
        </p:txBody>
      </p:sp>
    </p:spTree>
    <p:extLst>
      <p:ext uri="{BB962C8B-B14F-4D97-AF65-F5344CB8AC3E}">
        <p14:creationId xmlns:p14="http://schemas.microsoft.com/office/powerpoint/2010/main" val="7696832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33</a:t>
            </a:fld>
            <a:endParaRPr lang="es-EC"/>
          </a:p>
        </p:txBody>
      </p:sp>
    </p:spTree>
    <p:extLst>
      <p:ext uri="{BB962C8B-B14F-4D97-AF65-F5344CB8AC3E}">
        <p14:creationId xmlns:p14="http://schemas.microsoft.com/office/powerpoint/2010/main" val="41999381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34</a:t>
            </a:fld>
            <a:endParaRPr lang="es-EC"/>
          </a:p>
        </p:txBody>
      </p:sp>
    </p:spTree>
    <p:extLst>
      <p:ext uri="{BB962C8B-B14F-4D97-AF65-F5344CB8AC3E}">
        <p14:creationId xmlns:p14="http://schemas.microsoft.com/office/powerpoint/2010/main" val="28433065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35</a:t>
            </a:fld>
            <a:endParaRPr lang="es-EC"/>
          </a:p>
        </p:txBody>
      </p:sp>
    </p:spTree>
    <p:extLst>
      <p:ext uri="{BB962C8B-B14F-4D97-AF65-F5344CB8AC3E}">
        <p14:creationId xmlns:p14="http://schemas.microsoft.com/office/powerpoint/2010/main" val="38807588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36</a:t>
            </a:fld>
            <a:endParaRPr lang="es-EC"/>
          </a:p>
        </p:txBody>
      </p:sp>
    </p:spTree>
    <p:extLst>
      <p:ext uri="{BB962C8B-B14F-4D97-AF65-F5344CB8AC3E}">
        <p14:creationId xmlns:p14="http://schemas.microsoft.com/office/powerpoint/2010/main" val="41589979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pPr lvl="0"/>
            <a:endParaRPr lang="es-EC" dirty="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37</a:t>
            </a:fld>
            <a:endParaRPr lang="es-EC"/>
          </a:p>
        </p:txBody>
      </p:sp>
    </p:spTree>
    <p:extLst>
      <p:ext uri="{BB962C8B-B14F-4D97-AF65-F5344CB8AC3E}">
        <p14:creationId xmlns:p14="http://schemas.microsoft.com/office/powerpoint/2010/main" val="1690784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endParaRPr lang="es-EC" dirty="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38</a:t>
            </a:fld>
            <a:endParaRPr lang="es-EC"/>
          </a:p>
        </p:txBody>
      </p:sp>
    </p:spTree>
    <p:extLst>
      <p:ext uri="{BB962C8B-B14F-4D97-AF65-F5344CB8AC3E}">
        <p14:creationId xmlns:p14="http://schemas.microsoft.com/office/powerpoint/2010/main" val="16907849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endParaRPr lang="es-EC" dirty="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39</a:t>
            </a:fld>
            <a:endParaRPr lang="es-EC"/>
          </a:p>
        </p:txBody>
      </p:sp>
    </p:spTree>
    <p:extLst>
      <p:ext uri="{BB962C8B-B14F-4D97-AF65-F5344CB8AC3E}">
        <p14:creationId xmlns:p14="http://schemas.microsoft.com/office/powerpoint/2010/main" val="1690784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4</a:t>
            </a:fld>
            <a:endParaRPr lang="es-EC"/>
          </a:p>
        </p:txBody>
      </p:sp>
    </p:spTree>
    <p:extLst>
      <p:ext uri="{BB962C8B-B14F-4D97-AF65-F5344CB8AC3E}">
        <p14:creationId xmlns:p14="http://schemas.microsoft.com/office/powerpoint/2010/main" val="15579575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endParaRPr lang="es-EC" sz="1100" dirty="0" smtClean="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40</a:t>
            </a:fld>
            <a:endParaRPr lang="es-EC"/>
          </a:p>
        </p:txBody>
      </p:sp>
    </p:spTree>
    <p:extLst>
      <p:ext uri="{BB962C8B-B14F-4D97-AF65-F5344CB8AC3E}">
        <p14:creationId xmlns:p14="http://schemas.microsoft.com/office/powerpoint/2010/main" val="15913331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endParaRPr lang="es-EC"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41</a:t>
            </a:fld>
            <a:endParaRPr lang="es-EC"/>
          </a:p>
        </p:txBody>
      </p:sp>
    </p:spTree>
    <p:extLst>
      <p:ext uri="{BB962C8B-B14F-4D97-AF65-F5344CB8AC3E}">
        <p14:creationId xmlns:p14="http://schemas.microsoft.com/office/powerpoint/2010/main" val="16907849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endParaRPr lang="es-EC"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42</a:t>
            </a:fld>
            <a:endParaRPr lang="es-EC"/>
          </a:p>
        </p:txBody>
      </p:sp>
    </p:spTree>
    <p:extLst>
      <p:ext uri="{BB962C8B-B14F-4D97-AF65-F5344CB8AC3E}">
        <p14:creationId xmlns:p14="http://schemas.microsoft.com/office/powerpoint/2010/main" val="16907849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endParaRPr lang="es-EC" dirty="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43</a:t>
            </a:fld>
            <a:endParaRPr lang="es-EC"/>
          </a:p>
        </p:txBody>
      </p:sp>
    </p:spTree>
    <p:extLst>
      <p:ext uri="{BB962C8B-B14F-4D97-AF65-F5344CB8AC3E}">
        <p14:creationId xmlns:p14="http://schemas.microsoft.com/office/powerpoint/2010/main" val="16907849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endParaRPr lang="es-EC" sz="1100" dirty="0" smtClean="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44</a:t>
            </a:fld>
            <a:endParaRPr lang="es-EC"/>
          </a:p>
        </p:txBody>
      </p:sp>
    </p:spTree>
    <p:extLst>
      <p:ext uri="{BB962C8B-B14F-4D97-AF65-F5344CB8AC3E}">
        <p14:creationId xmlns:p14="http://schemas.microsoft.com/office/powerpoint/2010/main" val="15913331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45</a:t>
            </a:fld>
            <a:endParaRPr lang="es-EC"/>
          </a:p>
        </p:txBody>
      </p:sp>
    </p:spTree>
    <p:extLst>
      <p:ext uri="{BB962C8B-B14F-4D97-AF65-F5344CB8AC3E}">
        <p14:creationId xmlns:p14="http://schemas.microsoft.com/office/powerpoint/2010/main" val="16882118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46</a:t>
            </a:fld>
            <a:endParaRPr lang="es-EC"/>
          </a:p>
        </p:txBody>
      </p:sp>
    </p:spTree>
    <p:extLst>
      <p:ext uri="{BB962C8B-B14F-4D97-AF65-F5344CB8AC3E}">
        <p14:creationId xmlns:p14="http://schemas.microsoft.com/office/powerpoint/2010/main" val="17600229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47</a:t>
            </a:fld>
            <a:endParaRPr lang="es-EC"/>
          </a:p>
        </p:txBody>
      </p:sp>
    </p:spTree>
    <p:extLst>
      <p:ext uri="{BB962C8B-B14F-4D97-AF65-F5344CB8AC3E}">
        <p14:creationId xmlns:p14="http://schemas.microsoft.com/office/powerpoint/2010/main" val="17600229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48</a:t>
            </a:fld>
            <a:endParaRPr lang="es-EC"/>
          </a:p>
        </p:txBody>
      </p:sp>
    </p:spTree>
    <p:extLst>
      <p:ext uri="{BB962C8B-B14F-4D97-AF65-F5344CB8AC3E}">
        <p14:creationId xmlns:p14="http://schemas.microsoft.com/office/powerpoint/2010/main" val="38887841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49</a:t>
            </a:fld>
            <a:endParaRPr lang="es-EC"/>
          </a:p>
        </p:txBody>
      </p:sp>
    </p:spTree>
    <p:extLst>
      <p:ext uri="{BB962C8B-B14F-4D97-AF65-F5344CB8AC3E}">
        <p14:creationId xmlns:p14="http://schemas.microsoft.com/office/powerpoint/2010/main" val="2961439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5</a:t>
            </a:fld>
            <a:endParaRPr lang="es-EC"/>
          </a:p>
        </p:txBody>
      </p:sp>
    </p:spTree>
    <p:extLst>
      <p:ext uri="{BB962C8B-B14F-4D97-AF65-F5344CB8AC3E}">
        <p14:creationId xmlns:p14="http://schemas.microsoft.com/office/powerpoint/2010/main" val="30139731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50</a:t>
            </a:fld>
            <a:endParaRPr lang="es-EC"/>
          </a:p>
        </p:txBody>
      </p:sp>
    </p:spTree>
    <p:extLst>
      <p:ext uri="{BB962C8B-B14F-4D97-AF65-F5344CB8AC3E}">
        <p14:creationId xmlns:p14="http://schemas.microsoft.com/office/powerpoint/2010/main" val="24739019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51</a:t>
            </a:fld>
            <a:endParaRPr lang="es-EC"/>
          </a:p>
        </p:txBody>
      </p:sp>
    </p:spTree>
    <p:extLst>
      <p:ext uri="{BB962C8B-B14F-4D97-AF65-F5344CB8AC3E}">
        <p14:creationId xmlns:p14="http://schemas.microsoft.com/office/powerpoint/2010/main" val="20106261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52</a:t>
            </a:fld>
            <a:endParaRPr lang="es-EC"/>
          </a:p>
        </p:txBody>
      </p:sp>
    </p:spTree>
    <p:extLst>
      <p:ext uri="{BB962C8B-B14F-4D97-AF65-F5344CB8AC3E}">
        <p14:creationId xmlns:p14="http://schemas.microsoft.com/office/powerpoint/2010/main" val="31186937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53</a:t>
            </a:fld>
            <a:endParaRPr lang="es-EC"/>
          </a:p>
        </p:txBody>
      </p:sp>
    </p:spTree>
    <p:extLst>
      <p:ext uri="{BB962C8B-B14F-4D97-AF65-F5344CB8AC3E}">
        <p14:creationId xmlns:p14="http://schemas.microsoft.com/office/powerpoint/2010/main" val="25608192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54</a:t>
            </a:fld>
            <a:endParaRPr lang="es-EC"/>
          </a:p>
        </p:txBody>
      </p:sp>
    </p:spTree>
    <p:extLst>
      <p:ext uri="{BB962C8B-B14F-4D97-AF65-F5344CB8AC3E}">
        <p14:creationId xmlns:p14="http://schemas.microsoft.com/office/powerpoint/2010/main" val="3867309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55</a:t>
            </a:fld>
            <a:endParaRPr lang="es-EC"/>
          </a:p>
        </p:txBody>
      </p:sp>
    </p:spTree>
    <p:extLst>
      <p:ext uri="{BB962C8B-B14F-4D97-AF65-F5344CB8AC3E}">
        <p14:creationId xmlns:p14="http://schemas.microsoft.com/office/powerpoint/2010/main" val="3166360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6</a:t>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7</a:t>
            </a:fld>
            <a:endParaRPr lang="es-EC"/>
          </a:p>
        </p:txBody>
      </p:sp>
    </p:spTree>
    <p:extLst>
      <p:ext uri="{BB962C8B-B14F-4D97-AF65-F5344CB8AC3E}">
        <p14:creationId xmlns:p14="http://schemas.microsoft.com/office/powerpoint/2010/main" val="1556947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b="1" dirty="0">
              <a:solidFill>
                <a:srgbClr val="FF6600"/>
              </a:solidFill>
            </a:endParaRPr>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8</a:t>
            </a:fld>
            <a:endParaRPr lang="es-EC"/>
          </a:p>
        </p:txBody>
      </p:sp>
    </p:spTree>
    <p:extLst>
      <p:ext uri="{BB962C8B-B14F-4D97-AF65-F5344CB8AC3E}">
        <p14:creationId xmlns:p14="http://schemas.microsoft.com/office/powerpoint/2010/main" val="1924908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601AA4E8-7A61-47F8-B624-F9415C81D7BD}" type="slidenum">
              <a:rPr lang="es-EC" smtClean="0"/>
              <a:pPr/>
              <a:t>9</a:t>
            </a:fld>
            <a:endParaRPr lang="es-EC"/>
          </a:p>
        </p:txBody>
      </p:sp>
    </p:spTree>
    <p:extLst>
      <p:ext uri="{BB962C8B-B14F-4D97-AF65-F5344CB8AC3E}">
        <p14:creationId xmlns:p14="http://schemas.microsoft.com/office/powerpoint/2010/main" val="2439739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ED4AB11-37F1-4A23-8109-1005463BC432}" type="datetime1">
              <a:rPr lang="es-EC" smtClean="0"/>
              <a:t>27/11/2014</a:t>
            </a:fld>
            <a:endParaRPr lang="es-EC"/>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s-EC" smtClean="0"/>
              <a:t>Realizado por: Cristina Camacho M.</a:t>
            </a:r>
            <a:endParaRPr lang="es-EC"/>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15C3D09-CF78-46B7-84CC-268E6F1E1183}" type="slidenum">
              <a:rPr lang="es-EC" smtClean="0"/>
              <a:pPr/>
              <a:t>‹Nº›</a:t>
            </a:fld>
            <a:endParaRPr lang="es-EC"/>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6601D20-E546-417B-9471-2D2F4D455AC8}" type="datetime1">
              <a:rPr lang="es-EC" smtClean="0"/>
              <a:t>27/11/2014</a:t>
            </a:fld>
            <a:endParaRPr lang="es-EC"/>
          </a:p>
        </p:txBody>
      </p:sp>
      <p:sp>
        <p:nvSpPr>
          <p:cNvPr id="5" name="Footer Placeholder 4"/>
          <p:cNvSpPr>
            <a:spLocks noGrp="1"/>
          </p:cNvSpPr>
          <p:nvPr>
            <p:ph type="ftr" sz="quarter" idx="11"/>
          </p:nvPr>
        </p:nvSpPr>
        <p:spPr/>
        <p:txBody>
          <a:bodyPr/>
          <a:lstStyle/>
          <a:p>
            <a:r>
              <a:rPr lang="es-EC" smtClean="0"/>
              <a:t>Realizado por: Cristina Camacho M.</a:t>
            </a:r>
            <a:endParaRPr lang="es-EC"/>
          </a:p>
        </p:txBody>
      </p:sp>
      <p:sp>
        <p:nvSpPr>
          <p:cNvPr id="6" name="Slide Number Placeholder 5"/>
          <p:cNvSpPr>
            <a:spLocks noGrp="1"/>
          </p:cNvSpPr>
          <p:nvPr>
            <p:ph type="sldNum" sz="quarter" idx="12"/>
          </p:nvPr>
        </p:nvSpPr>
        <p:spPr/>
        <p:txBody>
          <a:bodyPr/>
          <a:lstStyle/>
          <a:p>
            <a:fld id="{E15C3D09-CF78-46B7-84CC-268E6F1E1183}"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2AA3500-D164-4BA4-BE03-0715F74DF0E3}" type="datetime1">
              <a:rPr lang="es-EC" smtClean="0"/>
              <a:t>27/11/2014</a:t>
            </a:fld>
            <a:endParaRPr lang="es-EC"/>
          </a:p>
        </p:txBody>
      </p:sp>
      <p:sp>
        <p:nvSpPr>
          <p:cNvPr id="5" name="Footer Placeholder 4"/>
          <p:cNvSpPr>
            <a:spLocks noGrp="1"/>
          </p:cNvSpPr>
          <p:nvPr>
            <p:ph type="ftr" sz="quarter" idx="11"/>
          </p:nvPr>
        </p:nvSpPr>
        <p:spPr/>
        <p:txBody>
          <a:bodyPr/>
          <a:lstStyle/>
          <a:p>
            <a:r>
              <a:rPr lang="es-EC" smtClean="0"/>
              <a:t>Realizado por: Cristina Camacho M.</a:t>
            </a:r>
            <a:endParaRPr lang="es-EC"/>
          </a:p>
        </p:txBody>
      </p:sp>
      <p:sp>
        <p:nvSpPr>
          <p:cNvPr id="6" name="Slide Number Placeholder 5"/>
          <p:cNvSpPr>
            <a:spLocks noGrp="1"/>
          </p:cNvSpPr>
          <p:nvPr>
            <p:ph type="sldNum" sz="quarter" idx="12"/>
          </p:nvPr>
        </p:nvSpPr>
        <p:spPr/>
        <p:txBody>
          <a:bodyPr/>
          <a:lstStyle/>
          <a:p>
            <a:fld id="{E15C3D09-CF78-46B7-84CC-268E6F1E1183}"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3F40F7F-47B7-4D51-96FF-887096AB9618}" type="datetime1">
              <a:rPr lang="es-EC" smtClean="0"/>
              <a:t>27/11/2014</a:t>
            </a:fld>
            <a:endParaRPr lang="es-EC"/>
          </a:p>
        </p:txBody>
      </p:sp>
      <p:sp>
        <p:nvSpPr>
          <p:cNvPr id="5" name="Footer Placeholder 4"/>
          <p:cNvSpPr>
            <a:spLocks noGrp="1"/>
          </p:cNvSpPr>
          <p:nvPr>
            <p:ph type="ftr" sz="quarter" idx="11"/>
          </p:nvPr>
        </p:nvSpPr>
        <p:spPr>
          <a:xfrm>
            <a:off x="5652120" y="6520259"/>
            <a:ext cx="3502152" cy="365125"/>
          </a:xfrm>
        </p:spPr>
        <p:txBody>
          <a:bodyPr/>
          <a:lstStyle>
            <a:lvl1pPr>
              <a:defRPr>
                <a:solidFill>
                  <a:schemeClr val="tx1">
                    <a:lumMod val="75000"/>
                    <a:lumOff val="25000"/>
                  </a:schemeClr>
                </a:solidFill>
              </a:defRPr>
            </a:lvl1pPr>
          </a:lstStyle>
          <a:p>
            <a:r>
              <a:rPr lang="es-EC" smtClean="0"/>
              <a:t>Realizado por: Cristina Camacho M.</a:t>
            </a:r>
            <a:endParaRPr lang="es-EC"/>
          </a:p>
        </p:txBody>
      </p:sp>
      <p:sp>
        <p:nvSpPr>
          <p:cNvPr id="6" name="Slide Number Placeholder 5"/>
          <p:cNvSpPr>
            <a:spLocks noGrp="1"/>
          </p:cNvSpPr>
          <p:nvPr>
            <p:ph type="sldNum" sz="quarter" idx="12"/>
          </p:nvPr>
        </p:nvSpPr>
        <p:spPr/>
        <p:txBody>
          <a:bodyPr/>
          <a:lstStyle/>
          <a:p>
            <a:fld id="{E15C3D09-CF78-46B7-84CC-268E6F1E1183}"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2D8B32B-904D-4767-8D90-9A347341525F}" type="datetime1">
              <a:rPr lang="es-EC" smtClean="0"/>
              <a:t>27/11/2014</a:t>
            </a:fld>
            <a:endParaRPr lang="es-EC"/>
          </a:p>
        </p:txBody>
      </p:sp>
      <p:sp>
        <p:nvSpPr>
          <p:cNvPr id="5" name="Footer Placeholder 4"/>
          <p:cNvSpPr>
            <a:spLocks noGrp="1"/>
          </p:cNvSpPr>
          <p:nvPr>
            <p:ph type="ftr" sz="quarter" idx="11"/>
          </p:nvPr>
        </p:nvSpPr>
        <p:spPr/>
        <p:txBody>
          <a:bodyPr/>
          <a:lstStyle/>
          <a:p>
            <a:r>
              <a:rPr lang="es-EC" smtClean="0"/>
              <a:t>Realizado por: Cristina Camacho M.</a:t>
            </a:r>
            <a:endParaRPr lang="es-EC"/>
          </a:p>
        </p:txBody>
      </p:sp>
      <p:sp>
        <p:nvSpPr>
          <p:cNvPr id="6" name="Slide Number Placeholder 5"/>
          <p:cNvSpPr>
            <a:spLocks noGrp="1"/>
          </p:cNvSpPr>
          <p:nvPr>
            <p:ph type="sldNum" sz="quarter" idx="12"/>
          </p:nvPr>
        </p:nvSpPr>
        <p:spPr/>
        <p:txBody>
          <a:bodyPr/>
          <a:lstStyle/>
          <a:p>
            <a:fld id="{E15C3D09-CF78-46B7-84CC-268E6F1E1183}"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285D6F3A-C332-481A-AC94-5507EF6F7BCC}" type="datetime1">
              <a:rPr lang="es-EC" smtClean="0"/>
              <a:t>27/11/2014</a:t>
            </a:fld>
            <a:endParaRPr lang="es-EC"/>
          </a:p>
        </p:txBody>
      </p:sp>
      <p:sp>
        <p:nvSpPr>
          <p:cNvPr id="6" name="Footer Placeholder 5"/>
          <p:cNvSpPr>
            <a:spLocks noGrp="1"/>
          </p:cNvSpPr>
          <p:nvPr>
            <p:ph type="ftr" sz="quarter" idx="11"/>
          </p:nvPr>
        </p:nvSpPr>
        <p:spPr/>
        <p:txBody>
          <a:bodyPr/>
          <a:lstStyle/>
          <a:p>
            <a:r>
              <a:rPr lang="es-EC" smtClean="0"/>
              <a:t>Realizado por: Cristina Camacho M.</a:t>
            </a:r>
            <a:endParaRPr lang="es-EC"/>
          </a:p>
        </p:txBody>
      </p:sp>
      <p:sp>
        <p:nvSpPr>
          <p:cNvPr id="7" name="Slide Number Placeholder 6"/>
          <p:cNvSpPr>
            <a:spLocks noGrp="1"/>
          </p:cNvSpPr>
          <p:nvPr>
            <p:ph type="sldNum" sz="quarter" idx="12"/>
          </p:nvPr>
        </p:nvSpPr>
        <p:spPr/>
        <p:txBody>
          <a:bodyPr/>
          <a:lstStyle/>
          <a:p>
            <a:fld id="{E15C3D09-CF78-46B7-84CC-268E6F1E1183}" type="slidenum">
              <a:rPr lang="es-EC" smtClean="0"/>
              <a:pPr/>
              <a:t>‹Nº›</a:t>
            </a:fld>
            <a:endParaRPr lang="es-EC"/>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9FE9F05-1A1D-4198-B982-DCB6E27ED42B}" type="datetime1">
              <a:rPr lang="es-EC" smtClean="0"/>
              <a:t>27/11/2014</a:t>
            </a:fld>
            <a:endParaRPr lang="es-EC"/>
          </a:p>
        </p:txBody>
      </p:sp>
      <p:sp>
        <p:nvSpPr>
          <p:cNvPr id="8" name="Footer Placeholder 7"/>
          <p:cNvSpPr>
            <a:spLocks noGrp="1"/>
          </p:cNvSpPr>
          <p:nvPr>
            <p:ph type="ftr" sz="quarter" idx="11"/>
          </p:nvPr>
        </p:nvSpPr>
        <p:spPr/>
        <p:txBody>
          <a:bodyPr/>
          <a:lstStyle/>
          <a:p>
            <a:r>
              <a:rPr lang="es-EC" smtClean="0"/>
              <a:t>Realizado por: Cristina Camacho M.</a:t>
            </a:r>
            <a:endParaRPr lang="es-EC"/>
          </a:p>
        </p:txBody>
      </p:sp>
      <p:sp>
        <p:nvSpPr>
          <p:cNvPr id="9" name="Slide Number Placeholder 8"/>
          <p:cNvSpPr>
            <a:spLocks noGrp="1"/>
          </p:cNvSpPr>
          <p:nvPr>
            <p:ph type="sldNum" sz="quarter" idx="12"/>
          </p:nvPr>
        </p:nvSpPr>
        <p:spPr/>
        <p:txBody>
          <a:bodyPr/>
          <a:lstStyle/>
          <a:p>
            <a:fld id="{E15C3D09-CF78-46B7-84CC-268E6F1E1183}"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D7882869-CEC6-4B91-9423-83B5F952E992}" type="datetime1">
              <a:rPr lang="es-EC" smtClean="0"/>
              <a:t>27/11/2014</a:t>
            </a:fld>
            <a:endParaRPr lang="es-EC"/>
          </a:p>
        </p:txBody>
      </p:sp>
      <p:sp>
        <p:nvSpPr>
          <p:cNvPr id="4" name="Footer Placeholder 3"/>
          <p:cNvSpPr>
            <a:spLocks noGrp="1"/>
          </p:cNvSpPr>
          <p:nvPr>
            <p:ph type="ftr" sz="quarter" idx="11"/>
          </p:nvPr>
        </p:nvSpPr>
        <p:spPr/>
        <p:txBody>
          <a:bodyPr/>
          <a:lstStyle/>
          <a:p>
            <a:r>
              <a:rPr lang="es-EC" smtClean="0"/>
              <a:t>Realizado por: Cristina Camacho M.</a:t>
            </a:r>
            <a:endParaRPr lang="es-EC"/>
          </a:p>
        </p:txBody>
      </p:sp>
      <p:sp>
        <p:nvSpPr>
          <p:cNvPr id="5" name="Slide Number Placeholder 4"/>
          <p:cNvSpPr>
            <a:spLocks noGrp="1"/>
          </p:cNvSpPr>
          <p:nvPr>
            <p:ph type="sldNum" sz="quarter" idx="12"/>
          </p:nvPr>
        </p:nvSpPr>
        <p:spPr/>
        <p:txBody>
          <a:bodyPr/>
          <a:lstStyle/>
          <a:p>
            <a:fld id="{E15C3D09-CF78-46B7-84CC-268E6F1E1183}"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6251E-96AA-4EC9-AE1A-FD3BACB5263E}" type="datetime1">
              <a:rPr lang="es-EC" smtClean="0"/>
              <a:t>27/11/2014</a:t>
            </a:fld>
            <a:endParaRPr lang="es-EC"/>
          </a:p>
        </p:txBody>
      </p:sp>
      <p:sp>
        <p:nvSpPr>
          <p:cNvPr id="3" name="Footer Placeholder 2"/>
          <p:cNvSpPr>
            <a:spLocks noGrp="1"/>
          </p:cNvSpPr>
          <p:nvPr>
            <p:ph type="ftr" sz="quarter" idx="11"/>
          </p:nvPr>
        </p:nvSpPr>
        <p:spPr/>
        <p:txBody>
          <a:bodyPr/>
          <a:lstStyle/>
          <a:p>
            <a:r>
              <a:rPr lang="es-EC" smtClean="0"/>
              <a:t>Realizado por: Cristina Camacho M.</a:t>
            </a:r>
            <a:endParaRPr lang="es-EC"/>
          </a:p>
        </p:txBody>
      </p:sp>
      <p:sp>
        <p:nvSpPr>
          <p:cNvPr id="4" name="Slide Number Placeholder 3"/>
          <p:cNvSpPr>
            <a:spLocks noGrp="1"/>
          </p:cNvSpPr>
          <p:nvPr>
            <p:ph type="sldNum" sz="quarter" idx="12"/>
          </p:nvPr>
        </p:nvSpPr>
        <p:spPr/>
        <p:txBody>
          <a:bodyPr/>
          <a:lstStyle/>
          <a:p>
            <a:fld id="{E15C3D09-CF78-46B7-84CC-268E6F1E1183}"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F003802-DEE6-4AD7-9F67-958465399655}" type="datetime1">
              <a:rPr lang="es-EC" smtClean="0"/>
              <a:t>27/11/2014</a:t>
            </a:fld>
            <a:endParaRPr lang="es-EC"/>
          </a:p>
        </p:txBody>
      </p:sp>
      <p:sp>
        <p:nvSpPr>
          <p:cNvPr id="7" name="Slide Number Placeholder 6"/>
          <p:cNvSpPr>
            <a:spLocks noGrp="1"/>
          </p:cNvSpPr>
          <p:nvPr>
            <p:ph type="sldNum" sz="quarter" idx="12"/>
          </p:nvPr>
        </p:nvSpPr>
        <p:spPr/>
        <p:txBody>
          <a:bodyPr/>
          <a:lstStyle/>
          <a:p>
            <a:fld id="{E15C3D09-CF78-46B7-84CC-268E6F1E1183}" type="slidenum">
              <a:rPr lang="es-EC" smtClean="0"/>
              <a:pPr/>
              <a:t>‹Nº›</a:t>
            </a:fld>
            <a:endParaRPr lang="es-EC"/>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s-EC" smtClean="0"/>
              <a:t>Realizado por: Cristina Camacho M.</a:t>
            </a:r>
            <a:endParaRPr lang="es-EC"/>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7AC8AB1-4C9E-486E-8FE0-67727C4F087E}" type="datetime1">
              <a:rPr lang="es-EC" smtClean="0"/>
              <a:t>27/11/2014</a:t>
            </a:fld>
            <a:endParaRPr lang="es-EC"/>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s-EC" smtClean="0"/>
              <a:t>Realizado por: Cristina Camacho M.</a:t>
            </a:r>
            <a:endParaRPr lang="es-EC"/>
          </a:p>
        </p:txBody>
      </p:sp>
      <p:sp>
        <p:nvSpPr>
          <p:cNvPr id="7" name="Slide Number Placeholder 6"/>
          <p:cNvSpPr>
            <a:spLocks noGrp="1"/>
          </p:cNvSpPr>
          <p:nvPr>
            <p:ph type="sldNum" sz="quarter" idx="12"/>
          </p:nvPr>
        </p:nvSpPr>
        <p:spPr/>
        <p:txBody>
          <a:bodyPr/>
          <a:lstStyle/>
          <a:p>
            <a:fld id="{E15C3D09-CF78-46B7-84CC-268E6F1E1183}" type="slidenum">
              <a:rPr lang="es-EC" smtClean="0"/>
              <a:pPr/>
              <a:t>‹Nº›</a:t>
            </a:fld>
            <a:endParaRPr lang="es-EC"/>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D69DA80-5A65-4AA1-AF04-134FBCA7E2C4}" type="datetime1">
              <a:rPr lang="es-EC" smtClean="0"/>
              <a:t>27/11/2014</a:t>
            </a:fld>
            <a:endParaRPr lang="es-EC"/>
          </a:p>
        </p:txBody>
      </p:sp>
      <p:sp>
        <p:nvSpPr>
          <p:cNvPr id="5" name="Footer Placeholder 4"/>
          <p:cNvSpPr>
            <a:spLocks noGrp="1"/>
          </p:cNvSpPr>
          <p:nvPr>
            <p:ph type="ftr" sz="quarter" idx="3"/>
          </p:nvPr>
        </p:nvSpPr>
        <p:spPr>
          <a:xfrm>
            <a:off x="5652120" y="6520259"/>
            <a:ext cx="3502152"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r>
              <a:rPr lang="es-EC" smtClean="0"/>
              <a:t>Realizado por: Cristina Camacho M.</a:t>
            </a:r>
            <a:endParaRPr lang="es-EC"/>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15C3D09-CF78-46B7-84CC-268E6F1E1183}"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image" Target="../media/image19.jpeg"/><Relationship Id="rId5" Type="http://schemas.openxmlformats.org/officeDocument/2006/relationships/diagramLayout" Target="../diagrams/layout8.xml"/><Relationship Id="rId10" Type="http://schemas.openxmlformats.org/officeDocument/2006/relationships/image" Target="../media/image18.jpeg"/><Relationship Id="rId4" Type="http://schemas.openxmlformats.org/officeDocument/2006/relationships/diagramData" Target="../diagrams/data8.xml"/><Relationship Id="rId9" Type="http://schemas.openxmlformats.org/officeDocument/2006/relationships/image" Target="../media/image17.wmf"/></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QuickStyle" Target="../diagrams/quickStyle9.xml"/><Relationship Id="rId11" Type="http://schemas.openxmlformats.org/officeDocument/2006/relationships/image" Target="../media/image22.wmf"/><Relationship Id="rId5" Type="http://schemas.openxmlformats.org/officeDocument/2006/relationships/diagramLayout" Target="../diagrams/layout9.xml"/><Relationship Id="rId10" Type="http://schemas.openxmlformats.org/officeDocument/2006/relationships/image" Target="../media/image21.wmf"/><Relationship Id="rId4" Type="http://schemas.openxmlformats.org/officeDocument/2006/relationships/diagramData" Target="../diagrams/data9.xml"/><Relationship Id="rId9" Type="http://schemas.openxmlformats.org/officeDocument/2006/relationships/image" Target="../media/image20.w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image" Target="../media/image25.gif"/><Relationship Id="rId5" Type="http://schemas.openxmlformats.org/officeDocument/2006/relationships/diagramQuickStyle" Target="../diagrams/quickStyle10.xml"/><Relationship Id="rId10" Type="http://schemas.openxmlformats.org/officeDocument/2006/relationships/image" Target="../media/image24.jpeg"/><Relationship Id="rId4" Type="http://schemas.openxmlformats.org/officeDocument/2006/relationships/diagramLayout" Target="../diagrams/layout10.xml"/><Relationship Id="rId9" Type="http://schemas.openxmlformats.org/officeDocument/2006/relationships/image" Target="../media/image23.wmf"/></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2.pn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18.xml"/><Relationship Id="rId16"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image" Target="../media/image27.png"/><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23.xml.rels><?xml version="1.0" encoding="UTF-8" standalone="yes"?>
<Relationships xmlns="http://schemas.openxmlformats.org/package/2006/relationships"><Relationship Id="rId3" Type="http://schemas.openxmlformats.org/officeDocument/2006/relationships/hyperlink" Target="DOCUMENTOS%20ANEXOS/Analisis%20de%20entrevistas%20y%20su%20evaluacion.xlsx" TargetMode="External"/><Relationship Id="rId7" Type="http://schemas.openxmlformats.org/officeDocument/2006/relationships/image" Target="../media/image34.wmf"/><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3.wmf"/><Relationship Id="rId5" Type="http://schemas.openxmlformats.org/officeDocument/2006/relationships/image" Target="../media/image32.emf"/><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wmf"/><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37.wmf"/><Relationship Id="rId5" Type="http://schemas.openxmlformats.org/officeDocument/2006/relationships/image" Target="../media/image36.emf"/><Relationship Id="rId4" Type="http://schemas.openxmlformats.org/officeDocument/2006/relationships/image" Target="../media/image35.em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41.wmf"/><Relationship Id="rId5" Type="http://schemas.openxmlformats.org/officeDocument/2006/relationships/image" Target="../media/image40.emf"/><Relationship Id="rId4" Type="http://schemas.openxmlformats.org/officeDocument/2006/relationships/image" Target="../media/image39.em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image" Target="../media/image44.emf"/><Relationship Id="rId4" Type="http://schemas.openxmlformats.org/officeDocument/2006/relationships/image" Target="../media/image43.emf"/></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8.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png"/><Relationship Id="rId7" Type="http://schemas.openxmlformats.org/officeDocument/2006/relationships/diagramColors" Target="../diagrams/colors15.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QuickStyle" Target="../diagrams/quickStyle15.xml"/><Relationship Id="rId11" Type="http://schemas.openxmlformats.org/officeDocument/2006/relationships/image" Target="../media/image49.jpeg"/><Relationship Id="rId5" Type="http://schemas.openxmlformats.org/officeDocument/2006/relationships/diagramLayout" Target="../diagrams/layout15.xml"/><Relationship Id="rId10" Type="http://schemas.openxmlformats.org/officeDocument/2006/relationships/image" Target="../media/image48.wmf"/><Relationship Id="rId4" Type="http://schemas.openxmlformats.org/officeDocument/2006/relationships/diagramData" Target="../diagrams/data15.xml"/><Relationship Id="rId9" Type="http://schemas.openxmlformats.org/officeDocument/2006/relationships/image" Target="../media/image47.wmf"/></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50.wmf"/><Relationship Id="rId7" Type="http://schemas.openxmlformats.org/officeDocument/2006/relationships/diagramQuickStyle" Target="../diagrams/quickStyle16.xml"/><Relationship Id="rId12"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Layout" Target="../diagrams/layout16.xml"/><Relationship Id="rId11" Type="http://schemas.openxmlformats.org/officeDocument/2006/relationships/image" Target="../media/image52.wmf"/><Relationship Id="rId5" Type="http://schemas.openxmlformats.org/officeDocument/2006/relationships/diagramData" Target="../diagrams/data16.xml"/><Relationship Id="rId10" Type="http://schemas.openxmlformats.org/officeDocument/2006/relationships/image" Target="../media/image51.jpeg"/><Relationship Id="rId4" Type="http://schemas.openxmlformats.org/officeDocument/2006/relationships/image" Target="../media/image2.png"/><Relationship Id="rId9" Type="http://schemas.microsoft.com/office/2007/relationships/diagramDrawing" Target="../diagrams/drawing16.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DOCUMENTOS%20ANEXOS/MODELO%20ECONOMICO%20USADO%20EN%20PROYECTO%20TIPO%20PARA%20TESIS%20PS.xlsx" TargetMode="External"/><Relationship Id="rId4" Type="http://schemas.openxmlformats.org/officeDocument/2006/relationships/hyperlink" Target="DOCUMENTOS%20ANEXOS/MODELO%20ECONOMICO%20USADO%20EN%20PROYECTO%20TIPO%20PARA%20TESIS%20PART.xlsx" TargetMode="External"/></Relationships>
</file>

<file path=ppt/slides/_rels/slide35.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png"/><Relationship Id="rId7" Type="http://schemas.openxmlformats.org/officeDocument/2006/relationships/diagramColors" Target="../diagrams/colors17.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QuickStyle" Target="../diagrams/quickStyle17.xml"/><Relationship Id="rId11" Type="http://schemas.openxmlformats.org/officeDocument/2006/relationships/image" Target="../media/image28.png"/><Relationship Id="rId5" Type="http://schemas.openxmlformats.org/officeDocument/2006/relationships/diagramLayout" Target="../diagrams/layout17.xml"/><Relationship Id="rId10" Type="http://schemas.openxmlformats.org/officeDocument/2006/relationships/image" Target="../media/image27.png"/><Relationship Id="rId4" Type="http://schemas.openxmlformats.org/officeDocument/2006/relationships/diagramData" Target="../diagrams/data17.xml"/><Relationship Id="rId9"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image" Target="../media/image5.jpeg"/><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2.png"/></Relationships>
</file>

<file path=ppt/slides/_rels/slide4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image" Target="../media/image2.png"/><Relationship Id="rId7" Type="http://schemas.openxmlformats.org/officeDocument/2006/relationships/diagramQuickStyle" Target="../diagrams/quickStyle20.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Layout" Target="../diagrams/layout20.xml"/><Relationship Id="rId5" Type="http://schemas.openxmlformats.org/officeDocument/2006/relationships/diagramData" Target="../diagrams/data20.xml"/><Relationship Id="rId4" Type="http://schemas.openxmlformats.org/officeDocument/2006/relationships/image" Target="../media/image57.emf"/><Relationship Id="rId9" Type="http://schemas.microsoft.com/office/2007/relationships/diagramDrawing" Target="../diagrams/drawing20.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2.png"/><Relationship Id="rId4" Type="http://schemas.openxmlformats.org/officeDocument/2006/relationships/diagramData" Target="../diagrams/data3.xml"/><Relationship Id="rId9" Type="http://schemas.openxmlformats.org/officeDocument/2006/relationships/image" Target="../media/image7.wmf"/></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5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67.wmf"/><Relationship Id="rId5" Type="http://schemas.openxmlformats.org/officeDocument/2006/relationships/image" Target="../media/image6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wm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496" y="2060848"/>
            <a:ext cx="4530995" cy="3888432"/>
          </a:xfrm>
        </p:spPr>
        <p:txBody>
          <a:bodyPr>
            <a:noAutofit/>
          </a:bodyPr>
          <a:lstStyle/>
          <a:p>
            <a:pPr algn="ctr"/>
            <a:r>
              <a:rPr lang="es-EC" sz="2600" b="1" i="1" dirty="0" smtClean="0">
                <a:solidFill>
                  <a:schemeClr val="accent4">
                    <a:lumMod val="50000"/>
                  </a:schemeClr>
                </a:solidFill>
              </a:rPr>
              <a:t>“Estrategias para superar el impacto del costo beneficio suscitado por el cambio de modalidad contractual en los contratos administrados por la Secretaría de Hidrocarburos”</a:t>
            </a:r>
            <a:endParaRPr lang="es-EC" sz="2600" b="1" i="1" dirty="0">
              <a:solidFill>
                <a:schemeClr val="accent4">
                  <a:lumMod val="50000"/>
                </a:schemeClr>
              </a:solidFill>
            </a:endParaRPr>
          </a:p>
        </p:txBody>
      </p:sp>
      <p:sp>
        <p:nvSpPr>
          <p:cNvPr id="3" name="2 Subtítulo"/>
          <p:cNvSpPr>
            <a:spLocks noGrp="1"/>
          </p:cNvSpPr>
          <p:nvPr>
            <p:ph type="subTitle" idx="1"/>
          </p:nvPr>
        </p:nvSpPr>
        <p:spPr>
          <a:xfrm>
            <a:off x="4499992" y="2996952"/>
            <a:ext cx="3749926" cy="3096344"/>
          </a:xfrm>
        </p:spPr>
        <p:txBody>
          <a:bodyPr>
            <a:normAutofit lnSpcReduction="10000"/>
          </a:bodyPr>
          <a:lstStyle/>
          <a:p>
            <a:pPr algn="ctr"/>
            <a:r>
              <a:rPr lang="es-EC" b="1" dirty="0" smtClean="0"/>
              <a:t>CRISTINA DE LOS ÁNGELES CAMACHO MANTILLA</a:t>
            </a:r>
          </a:p>
          <a:p>
            <a:pPr algn="ctr"/>
            <a:endParaRPr lang="es-EC" sz="1600" dirty="0" smtClean="0"/>
          </a:p>
          <a:p>
            <a:pPr algn="ctr"/>
            <a:r>
              <a:rPr lang="es-EC" sz="1600" dirty="0" smtClean="0"/>
              <a:t>Tesis presentada como requisito previo a la obtención del Título de:</a:t>
            </a:r>
          </a:p>
          <a:p>
            <a:pPr algn="ctr"/>
            <a:endParaRPr lang="es-EC" sz="1600" dirty="0" smtClean="0"/>
          </a:p>
          <a:p>
            <a:pPr algn="ctr"/>
            <a:r>
              <a:rPr lang="es-EC" sz="1800" b="1" dirty="0" smtClean="0"/>
              <a:t>INGENIERA EN FINANZAS CONTADORA PÚBLICA - AUDITORA</a:t>
            </a:r>
          </a:p>
          <a:p>
            <a:pPr algn="ctr"/>
            <a:endParaRPr lang="es-EC" sz="1800" b="1" dirty="0" smtClean="0"/>
          </a:p>
          <a:p>
            <a:pPr algn="ctr"/>
            <a:r>
              <a:rPr lang="es-EC" sz="1800" b="1" dirty="0" smtClean="0"/>
              <a:t>AÑO 2014</a:t>
            </a:r>
          </a:p>
          <a:p>
            <a:pPr algn="ctr"/>
            <a:endParaRPr lang="es-EC" sz="1600" dirty="0"/>
          </a:p>
        </p:txBody>
      </p:sp>
      <p:pic>
        <p:nvPicPr>
          <p:cNvPr id="4" name="3 Imagen"/>
          <p:cNvPicPr/>
          <p:nvPr/>
        </p:nvPicPr>
        <p:blipFill>
          <a:blip r:embed="rId3"/>
          <a:srcRect/>
          <a:stretch>
            <a:fillRect/>
          </a:stretch>
        </p:blipFill>
        <p:spPr bwMode="auto">
          <a:xfrm>
            <a:off x="816566" y="116632"/>
            <a:ext cx="7643866" cy="1857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advTm="41862">
        <p:fade/>
      </p:transition>
    </mc:Choice>
    <mc:Fallback xmlns="">
      <p:transition spd="med" advTm="41862">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7024744" cy="1143000"/>
          </a:xfrm>
        </p:spPr>
        <p:txBody>
          <a:bodyPr>
            <a:normAutofit fontScale="90000"/>
          </a:bodyPr>
          <a:lstStyle/>
          <a:p>
            <a:r>
              <a:rPr lang="es-EC" b="1" dirty="0" smtClean="0"/>
              <a:t>MARCO LEGAL, </a:t>
            </a:r>
            <a:br>
              <a:rPr lang="es-EC" b="1" dirty="0" smtClean="0"/>
            </a:br>
            <a:r>
              <a:rPr lang="es-EC" b="1" dirty="0" smtClean="0"/>
              <a:t>TEÓRICO Y CONCEPTUAL</a:t>
            </a:r>
            <a:endParaRPr lang="es-EC" b="1"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872692070"/>
              </p:ext>
            </p:extLst>
          </p:nvPr>
        </p:nvGraphicFramePr>
        <p:xfrm>
          <a:off x="539552" y="1484784"/>
          <a:ext cx="8064896"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3 Imagen"/>
          <p:cNvPicPr/>
          <p:nvPr/>
        </p:nvPicPr>
        <p:blipFill>
          <a:blip r:embed="rId8"/>
          <a:srcRect/>
          <a:stretch>
            <a:fillRect/>
          </a:stretch>
        </p:blipFill>
        <p:spPr bwMode="auto">
          <a:xfrm>
            <a:off x="4788025" y="0"/>
            <a:ext cx="3214684" cy="548680"/>
          </a:xfrm>
          <a:prstGeom prst="rect">
            <a:avLst/>
          </a:prstGeom>
          <a:ln>
            <a:noFill/>
          </a:ln>
          <a:effectLst>
            <a:softEdge rad="112500"/>
          </a:effectLst>
        </p:spPr>
      </p:pic>
      <p:sp>
        <p:nvSpPr>
          <p:cNvPr id="6" name="5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2970299679"/>
      </p:ext>
    </p:extLst>
  </p:cSld>
  <p:clrMapOvr>
    <a:masterClrMapping/>
  </p:clrMapOvr>
  <mc:AlternateContent xmlns:mc="http://schemas.openxmlformats.org/markup-compatibility/2006" xmlns:p14="http://schemas.microsoft.com/office/powerpoint/2010/main">
    <mc:Choice Requires="p14">
      <p:transition spd="med" p14:dur="700" advTm="63484">
        <p:fade/>
      </p:transition>
    </mc:Choice>
    <mc:Fallback xmlns="">
      <p:transition spd="med" advTm="63484">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3600" y="44624"/>
            <a:ext cx="7024744" cy="1143000"/>
          </a:xfrm>
        </p:spPr>
        <p:txBody>
          <a:bodyPr/>
          <a:lstStyle/>
          <a:p>
            <a:r>
              <a:rPr lang="es-EC" b="1" dirty="0" smtClean="0"/>
              <a:t>Marco Legal</a:t>
            </a:r>
            <a:endParaRPr lang="es-EC" b="1"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103032314"/>
              </p:ext>
            </p:extLst>
          </p:nvPr>
        </p:nvGraphicFramePr>
        <p:xfrm>
          <a:off x="539552" y="1340768"/>
          <a:ext cx="799288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2 Imagen"/>
          <p:cNvPicPr/>
          <p:nvPr/>
        </p:nvPicPr>
        <p:blipFill>
          <a:blip r:embed="rId8"/>
          <a:srcRect/>
          <a:stretch>
            <a:fillRect/>
          </a:stretch>
        </p:blipFill>
        <p:spPr bwMode="auto">
          <a:xfrm>
            <a:off x="4788025" y="0"/>
            <a:ext cx="3214684" cy="548680"/>
          </a:xfrm>
          <a:prstGeom prst="rect">
            <a:avLst/>
          </a:prstGeom>
          <a:ln>
            <a:noFill/>
          </a:ln>
          <a:effectLst>
            <a:softEdge rad="112500"/>
          </a:effectLst>
        </p:spPr>
      </p:pic>
      <p:sp>
        <p:nvSpPr>
          <p:cNvPr id="6" name="5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1507202110"/>
      </p:ext>
    </p:extLst>
  </p:cSld>
  <p:clrMapOvr>
    <a:masterClrMapping/>
  </p:clrMapOvr>
  <mc:AlternateContent xmlns:mc="http://schemas.openxmlformats.org/markup-compatibility/2006" xmlns:p14="http://schemas.microsoft.com/office/powerpoint/2010/main">
    <mc:Choice Requires="p14">
      <p:transition spd="med" p14:dur="700" advTm="139832">
        <p:fade/>
      </p:transition>
    </mc:Choice>
    <mc:Fallback xmlns="">
      <p:transition spd="med" advTm="139832">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3"/>
          <a:srcRect/>
          <a:stretch>
            <a:fillRect/>
          </a:stretch>
        </p:blipFill>
        <p:spPr bwMode="auto">
          <a:xfrm>
            <a:off x="4788025" y="0"/>
            <a:ext cx="3214684" cy="548680"/>
          </a:xfrm>
          <a:prstGeom prst="rect">
            <a:avLst/>
          </a:prstGeom>
          <a:ln>
            <a:noFill/>
          </a:ln>
          <a:effectLst>
            <a:softEdge rad="112500"/>
          </a:effectLst>
        </p:spPr>
      </p:pic>
      <p:pic>
        <p:nvPicPr>
          <p:cNvPr id="1026" name="Imagen 1"/>
          <p:cNvPicPr>
            <a:picLocks noChangeAspect="1" noChangeArrowheads="1"/>
          </p:cNvPicPr>
          <p:nvPr/>
        </p:nvPicPr>
        <p:blipFill>
          <a:blip r:embed="rId4">
            <a:extLst>
              <a:ext uri="{28A0092B-C50C-407E-A947-70E740481C1C}">
                <a14:useLocalDpi xmlns:a14="http://schemas.microsoft.com/office/drawing/2010/main" val="0"/>
              </a:ext>
            </a:extLst>
          </a:blip>
          <a:srcRect l="5350" t="25005" r="22964" b="29512"/>
          <a:stretch>
            <a:fillRect/>
          </a:stretch>
        </p:blipFill>
        <p:spPr bwMode="auto">
          <a:xfrm>
            <a:off x="539552" y="1877923"/>
            <a:ext cx="8118087" cy="346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1136495" y="5622339"/>
            <a:ext cx="6992620"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LA RUTA DEL </a:t>
            </a: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PETRÓLEO</a:t>
            </a:r>
            <a:endParaRPr lang="es-E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1 Título"/>
          <p:cNvSpPr txBox="1">
            <a:spLocks/>
          </p:cNvSpPr>
          <p:nvPr/>
        </p:nvSpPr>
        <p:spPr>
          <a:xfrm>
            <a:off x="683568" y="548680"/>
            <a:ext cx="7024744" cy="1143000"/>
          </a:xfrm>
          <a:prstGeom prst="rect">
            <a:avLst/>
          </a:prstGeom>
        </p:spPr>
        <p:txBody>
          <a:bodyPr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4800" b="1" dirty="0" smtClean="0"/>
              <a:t>Marco Teórico</a:t>
            </a:r>
            <a:endParaRPr lang="es-EC" sz="4800" dirty="0"/>
          </a:p>
        </p:txBody>
      </p:sp>
      <p:sp>
        <p:nvSpPr>
          <p:cNvPr id="5" name="4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1288343385"/>
      </p:ext>
    </p:extLst>
  </p:cSld>
  <p:clrMapOvr>
    <a:masterClrMapping/>
  </p:clrMapOvr>
  <mc:AlternateContent xmlns:mc="http://schemas.openxmlformats.org/markup-compatibility/2006" xmlns:p14="http://schemas.microsoft.com/office/powerpoint/2010/main">
    <mc:Choice Requires="p14">
      <p:transition spd="med" p14:dur="700" advTm="35763">
        <p:fade/>
      </p:transition>
    </mc:Choice>
    <mc:Fallback xmlns="">
      <p:transition spd="med" advTm="35763">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548680"/>
            <a:ext cx="7024744" cy="1143000"/>
          </a:xfrm>
        </p:spPr>
        <p:txBody>
          <a:bodyPr>
            <a:normAutofit/>
          </a:bodyPr>
          <a:lstStyle/>
          <a:p>
            <a:r>
              <a:rPr lang="es-EC" sz="4800" b="1" dirty="0" smtClean="0"/>
              <a:t>Marco Teórico</a:t>
            </a:r>
            <a:endParaRPr lang="es-EC" sz="4800" dirty="0"/>
          </a:p>
        </p:txBody>
      </p:sp>
      <p:graphicFrame>
        <p:nvGraphicFramePr>
          <p:cNvPr id="6" name="5 Marcador de contenido"/>
          <p:cNvGraphicFramePr>
            <a:graphicFrameLocks noGrp="1"/>
          </p:cNvGraphicFramePr>
          <p:nvPr>
            <p:ph sz="quarter" idx="13"/>
            <p:extLst>
              <p:ext uri="{D42A27DB-BD31-4B8C-83A1-F6EECF244321}">
                <p14:modId xmlns:p14="http://schemas.microsoft.com/office/powerpoint/2010/main" val="1686604087"/>
              </p:ext>
            </p:extLst>
          </p:nvPr>
        </p:nvGraphicFramePr>
        <p:xfrm>
          <a:off x="683568" y="1844824"/>
          <a:ext cx="7848872"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p:cNvPicPr/>
          <p:nvPr/>
        </p:nvPicPr>
        <p:blipFill>
          <a:blip r:embed="rId8"/>
          <a:srcRect/>
          <a:stretch>
            <a:fillRect/>
          </a:stretch>
        </p:blipFill>
        <p:spPr bwMode="auto">
          <a:xfrm>
            <a:off x="4788025" y="0"/>
            <a:ext cx="3214684" cy="548680"/>
          </a:xfrm>
          <a:prstGeom prst="rect">
            <a:avLst/>
          </a:prstGeom>
          <a:ln>
            <a:noFill/>
          </a:ln>
          <a:effectLst>
            <a:softEdge rad="112500"/>
          </a:effectLst>
        </p:spPr>
      </p:pic>
      <p:sp>
        <p:nvSpPr>
          <p:cNvPr id="4" name="3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906643944"/>
      </p:ext>
    </p:extLst>
  </p:cSld>
  <p:clrMapOvr>
    <a:masterClrMapping/>
  </p:clrMapOvr>
  <mc:AlternateContent xmlns:mc="http://schemas.openxmlformats.org/markup-compatibility/2006" xmlns:p14="http://schemas.microsoft.com/office/powerpoint/2010/main">
    <mc:Choice Requires="p14">
      <p:transition spd="med" p14:dur="700" advTm="80451">
        <p:fade/>
      </p:transition>
    </mc:Choice>
    <mc:Fallback xmlns="">
      <p:transition spd="med" advTm="80451">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3"/>
          <a:srcRect/>
          <a:stretch>
            <a:fillRect/>
          </a:stretch>
        </p:blipFill>
        <p:spPr bwMode="auto">
          <a:xfrm>
            <a:off x="4788025" y="0"/>
            <a:ext cx="3214684" cy="548680"/>
          </a:xfrm>
          <a:prstGeom prst="rect">
            <a:avLst/>
          </a:prstGeom>
          <a:ln>
            <a:noFill/>
          </a:ln>
          <a:effectLst>
            <a:softEdge rad="112500"/>
          </a:effectLst>
        </p:spPr>
      </p:pic>
      <p:graphicFrame>
        <p:nvGraphicFramePr>
          <p:cNvPr id="4" name="3 Diagrama"/>
          <p:cNvGraphicFramePr/>
          <p:nvPr>
            <p:extLst>
              <p:ext uri="{D42A27DB-BD31-4B8C-83A1-F6EECF244321}">
                <p14:modId xmlns:p14="http://schemas.microsoft.com/office/powerpoint/2010/main" val="3636482859"/>
              </p:ext>
            </p:extLst>
          </p:nvPr>
        </p:nvGraphicFramePr>
        <p:xfrm>
          <a:off x="0" y="1196752"/>
          <a:ext cx="9144000" cy="5256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098" name="Picture 2" descr="C:\Users\CamachoC\AppData\Local\Microsoft\Windows\Temporary Internet Files\Content.IE5\EUZ7C3HW\MC900351624[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68781" y="2996952"/>
            <a:ext cx="1807675" cy="157530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CamachoC\AppData\Local\Microsoft\Windows\Temporary Internet Files\Content.IE5\E93304AY\MP900403639[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7331" y="2077095"/>
            <a:ext cx="1432381" cy="91985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CamachoC\AppData\Local\Microsoft\Windows\Temporary Internet Files\Content.IE5\E93304AY\MP900409103[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9552" y="5256584"/>
            <a:ext cx="1196752" cy="1196752"/>
          </a:xfrm>
          <a:prstGeom prst="rect">
            <a:avLst/>
          </a:prstGeom>
          <a:noFill/>
          <a:extLst>
            <a:ext uri="{909E8E84-426E-40DD-AFC4-6F175D3DCCD1}">
              <a14:hiddenFill xmlns:a14="http://schemas.microsoft.com/office/drawing/2010/main">
                <a:solidFill>
                  <a:srgbClr val="FFFFFF"/>
                </a:solidFill>
              </a14:hiddenFill>
            </a:ext>
          </a:extLst>
        </p:spPr>
      </p:pic>
      <p:sp>
        <p:nvSpPr>
          <p:cNvPr id="6" name="5 Título"/>
          <p:cNvSpPr>
            <a:spLocks noGrp="1"/>
          </p:cNvSpPr>
          <p:nvPr>
            <p:ph type="title"/>
          </p:nvPr>
        </p:nvSpPr>
        <p:spPr>
          <a:xfrm>
            <a:off x="499584" y="125760"/>
            <a:ext cx="7024744" cy="1143000"/>
          </a:xfrm>
        </p:spPr>
        <p:txBody>
          <a:bodyPr/>
          <a:lstStyle/>
          <a:p>
            <a:r>
              <a:rPr lang="es-EC" b="1" dirty="0" smtClean="0"/>
              <a:t>Marco Conceptual</a:t>
            </a:r>
            <a:endParaRPr lang="es-EC" b="1" dirty="0"/>
          </a:p>
        </p:txBody>
      </p:sp>
      <p:sp>
        <p:nvSpPr>
          <p:cNvPr id="5" name="4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1860360646"/>
      </p:ext>
    </p:extLst>
  </p:cSld>
  <p:clrMapOvr>
    <a:masterClrMapping/>
  </p:clrMapOvr>
  <mc:AlternateContent xmlns:mc="http://schemas.openxmlformats.org/markup-compatibility/2006" xmlns:p14="http://schemas.microsoft.com/office/powerpoint/2010/main">
    <mc:Choice Requires="p14">
      <p:transition spd="med" p14:dur="700" advTm="103365">
        <p:fade/>
      </p:transition>
    </mc:Choice>
    <mc:Fallback xmlns="">
      <p:transition spd="med" advTm="103365">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3"/>
          <a:srcRect/>
          <a:stretch>
            <a:fillRect/>
          </a:stretch>
        </p:blipFill>
        <p:spPr bwMode="auto">
          <a:xfrm>
            <a:off x="4788025" y="0"/>
            <a:ext cx="3214684" cy="548680"/>
          </a:xfrm>
          <a:prstGeom prst="rect">
            <a:avLst/>
          </a:prstGeom>
          <a:ln>
            <a:noFill/>
          </a:ln>
          <a:effectLst>
            <a:softEdge rad="112500"/>
          </a:effectLst>
        </p:spPr>
      </p:pic>
      <p:graphicFrame>
        <p:nvGraphicFramePr>
          <p:cNvPr id="5" name="4 Diagrama"/>
          <p:cNvGraphicFramePr/>
          <p:nvPr>
            <p:extLst>
              <p:ext uri="{D42A27DB-BD31-4B8C-83A1-F6EECF244321}">
                <p14:modId xmlns:p14="http://schemas.microsoft.com/office/powerpoint/2010/main" val="1457978045"/>
              </p:ext>
            </p:extLst>
          </p:nvPr>
        </p:nvGraphicFramePr>
        <p:xfrm>
          <a:off x="539552" y="548680"/>
          <a:ext cx="7992888" cy="58326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C:\Users\CamachoC\AppData\Local\Microsoft\Windows\Temporary Internet Files\Content.IE5\EUZ7C3HW\MC900295567[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52939" y="4149080"/>
            <a:ext cx="1755891" cy="22205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amachoC\AppData\Local\Microsoft\Windows\Temporary Internet Files\Content.IE5\I63F7OTC\MC900300842[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67944" y="982545"/>
            <a:ext cx="1872208" cy="12223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amachoC\AppData\Local\Microsoft\Windows\Temporary Internet Files\Content.IE5\YVLV21P1\MC900357103[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4937" y="2348880"/>
            <a:ext cx="1526783" cy="1512168"/>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989798695"/>
      </p:ext>
    </p:extLst>
  </p:cSld>
  <p:clrMapOvr>
    <a:masterClrMapping/>
  </p:clrMapOvr>
  <mc:AlternateContent xmlns:mc="http://schemas.openxmlformats.org/markup-compatibility/2006" xmlns:p14="http://schemas.microsoft.com/office/powerpoint/2010/main">
    <mc:Choice Requires="p14">
      <p:transition spd="med" p14:dur="700" advTm="44122">
        <p:fade/>
      </p:transition>
    </mc:Choice>
    <mc:Fallback xmlns="">
      <p:transition spd="med" advTm="44122">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1" y="188640"/>
            <a:ext cx="7713321" cy="1345838"/>
          </a:xfrm>
        </p:spPr>
        <p:txBody>
          <a:bodyPr/>
          <a:lstStyle/>
          <a:p>
            <a:r>
              <a:rPr lang="es-EC" b="1" dirty="0" smtClean="0"/>
              <a:t>AGENDA:</a:t>
            </a:r>
            <a:endParaRPr lang="es-EC" b="1" dirty="0"/>
          </a:p>
        </p:txBody>
      </p:sp>
      <p:sp>
        <p:nvSpPr>
          <p:cNvPr id="3" name="2 Marcador de contenido"/>
          <p:cNvSpPr>
            <a:spLocks noGrp="1"/>
          </p:cNvSpPr>
          <p:nvPr>
            <p:ph idx="1"/>
          </p:nvPr>
        </p:nvSpPr>
        <p:spPr>
          <a:xfrm>
            <a:off x="539554" y="1675580"/>
            <a:ext cx="8064894" cy="4777756"/>
          </a:xfrm>
        </p:spPr>
        <p:txBody>
          <a:bodyPr>
            <a:normAutofit lnSpcReduction="10000"/>
          </a:bodyPr>
          <a:lstStyle/>
          <a:p>
            <a:pPr marL="525780" indent="-457200" algn="just">
              <a:buFont typeface="+mj-lt"/>
              <a:buAutoNum type="arabicPeriod"/>
            </a:pPr>
            <a:r>
              <a:rPr lang="es-EC" b="1" dirty="0" smtClean="0">
                <a:solidFill>
                  <a:schemeClr val="bg1">
                    <a:lumMod val="75000"/>
                  </a:schemeClr>
                </a:solidFill>
              </a:rPr>
              <a:t>Introducción.</a:t>
            </a:r>
          </a:p>
          <a:p>
            <a:pPr marL="525780" indent="-457200" algn="just">
              <a:buFont typeface="+mj-lt"/>
              <a:buAutoNum type="arabicPeriod"/>
            </a:pPr>
            <a:r>
              <a:rPr lang="es-EC" b="1" dirty="0" smtClean="0">
                <a:solidFill>
                  <a:schemeClr val="bg1">
                    <a:lumMod val="75000"/>
                  </a:schemeClr>
                </a:solidFill>
              </a:rPr>
              <a:t>Marco Legal, Teórico y Conceptual.</a:t>
            </a:r>
          </a:p>
          <a:p>
            <a:pPr marL="525780" indent="-457200" algn="just">
              <a:buFont typeface="+mj-lt"/>
              <a:buAutoNum type="arabicPeriod"/>
            </a:pPr>
            <a:r>
              <a:rPr lang="es-EC" b="1" dirty="0" smtClean="0">
                <a:solidFill>
                  <a:schemeClr val="tx1"/>
                </a:solidFill>
              </a:rPr>
              <a:t>Metodología de Investigación.</a:t>
            </a:r>
          </a:p>
          <a:p>
            <a:pPr marL="525780" indent="-457200" algn="just">
              <a:buFont typeface="+mj-lt"/>
              <a:buAutoNum type="arabicPeriod"/>
            </a:pPr>
            <a:r>
              <a:rPr lang="es-EC" b="1" dirty="0" smtClean="0">
                <a:solidFill>
                  <a:schemeClr val="bg1">
                    <a:lumMod val="75000"/>
                  </a:schemeClr>
                </a:solidFill>
              </a:rPr>
              <a:t>Análisis de la </a:t>
            </a:r>
            <a:r>
              <a:rPr lang="es-EC" b="1" dirty="0">
                <a:solidFill>
                  <a:schemeClr val="bg1">
                    <a:lumMod val="75000"/>
                  </a:schemeClr>
                </a:solidFill>
              </a:rPr>
              <a:t>b</a:t>
            </a:r>
            <a:r>
              <a:rPr lang="es-EC" b="1" dirty="0" smtClean="0">
                <a:solidFill>
                  <a:schemeClr val="bg1">
                    <a:lumMod val="75000"/>
                  </a:schemeClr>
                </a:solidFill>
              </a:rPr>
              <a:t>ase legal de la investigación, ley de hidrocarburos y modalidades contractuales y criterios emitidos por las partes involucradas.</a:t>
            </a:r>
          </a:p>
          <a:p>
            <a:pPr marL="525780" indent="-457200" algn="just">
              <a:buFont typeface="+mj-lt"/>
              <a:buAutoNum type="arabicPeriod"/>
            </a:pPr>
            <a:r>
              <a:rPr lang="es-EC" b="1" dirty="0" smtClean="0">
                <a:solidFill>
                  <a:schemeClr val="bg1">
                    <a:lumMod val="75000"/>
                  </a:schemeClr>
                </a:solidFill>
              </a:rPr>
              <a:t>Análisis comparativo, cálculo del costo/beneficio para el estado y propuesta de estrategias para superar e incrementar  el beneficio para el estado con la modalidad contractual óptima.</a:t>
            </a:r>
          </a:p>
          <a:p>
            <a:pPr marL="525780" indent="-457200" algn="just">
              <a:buFont typeface="+mj-lt"/>
              <a:buAutoNum type="arabicPeriod"/>
            </a:pPr>
            <a:r>
              <a:rPr lang="es-EC" b="1" dirty="0" smtClean="0">
                <a:solidFill>
                  <a:schemeClr val="bg1">
                    <a:lumMod val="75000"/>
                  </a:schemeClr>
                </a:solidFill>
              </a:rPr>
              <a:t>Conclusiones y Recomendaciones.</a:t>
            </a:r>
            <a:endParaRPr lang="es-EC" b="1" dirty="0">
              <a:solidFill>
                <a:schemeClr val="bg1">
                  <a:lumMod val="75000"/>
                </a:schemeClr>
              </a:solidFill>
            </a:endParaRPr>
          </a:p>
        </p:txBody>
      </p:sp>
      <p:pic>
        <p:nvPicPr>
          <p:cNvPr id="4" name="3 Imagen"/>
          <p:cNvPicPr/>
          <p:nvPr/>
        </p:nvPicPr>
        <p:blipFill>
          <a:blip r:embed="rId3"/>
          <a:srcRect/>
          <a:stretch>
            <a:fillRect/>
          </a:stretch>
        </p:blipFill>
        <p:spPr bwMode="auto">
          <a:xfrm>
            <a:off x="4788025" y="0"/>
            <a:ext cx="3214684" cy="548680"/>
          </a:xfrm>
          <a:prstGeom prst="rect">
            <a:avLst/>
          </a:prstGeom>
          <a:ln>
            <a:noFill/>
          </a:ln>
          <a:effectLst>
            <a:softEdge rad="112500"/>
          </a:effectLst>
        </p:spPr>
      </p:pic>
      <p:pic>
        <p:nvPicPr>
          <p:cNvPr id="20482" name="Picture 2" descr="C:\Users\JORGE\AppData\Local\Microsoft\Windows\Temporary Internet Files\Content.IE5\Q3UA31TL\MC90029717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5663" y="764704"/>
            <a:ext cx="2331519" cy="2016224"/>
          </a:xfrm>
          <a:prstGeom prst="rect">
            <a:avLst/>
          </a:prstGeom>
          <a:noFill/>
          <a:extLst>
            <a:ext uri="{909E8E84-426E-40DD-AFC4-6F175D3DCCD1}">
              <a14:hiddenFill xmlns:a14="http://schemas.microsoft.com/office/drawing/2010/main">
                <a:solidFill>
                  <a:srgbClr val="FFFFFF"/>
                </a:solidFill>
              </a14:hiddenFill>
            </a:ext>
          </a:extLst>
        </p:spPr>
      </p:pic>
      <p:sp>
        <p:nvSpPr>
          <p:cNvPr id="6" name="5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3125769709"/>
      </p:ext>
    </p:extLst>
  </p:cSld>
  <p:clrMapOvr>
    <a:masterClrMapping/>
  </p:clrMapOvr>
  <mc:AlternateContent xmlns:mc="http://schemas.openxmlformats.org/markup-compatibility/2006" xmlns:p14="http://schemas.microsoft.com/office/powerpoint/2010/main">
    <mc:Choice Requires="p14">
      <p:transition spd="med" p14:dur="700" advTm="4392">
        <p:fade/>
      </p:transition>
    </mc:Choice>
    <mc:Fallback xmlns="">
      <p:transition spd="med" advTm="4392">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9584" y="701824"/>
            <a:ext cx="7024744" cy="1143000"/>
          </a:xfrm>
        </p:spPr>
        <p:txBody>
          <a:bodyPr>
            <a:noAutofit/>
          </a:bodyPr>
          <a:lstStyle/>
          <a:p>
            <a:r>
              <a:rPr lang="es-EC" sz="3600" b="1" dirty="0" smtClean="0"/>
              <a:t>Enfoque, instrumentos y técnicas de investigación</a:t>
            </a:r>
            <a:endParaRPr lang="es-EC" sz="36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067810683"/>
              </p:ext>
            </p:extLst>
          </p:nvPr>
        </p:nvGraphicFramePr>
        <p:xfrm>
          <a:off x="899592" y="1844824"/>
          <a:ext cx="7489452"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p:cNvPicPr/>
          <p:nvPr/>
        </p:nvPicPr>
        <p:blipFill>
          <a:blip r:embed="rId8"/>
          <a:srcRect/>
          <a:stretch>
            <a:fillRect/>
          </a:stretch>
        </p:blipFill>
        <p:spPr bwMode="auto">
          <a:xfrm>
            <a:off x="4788025" y="0"/>
            <a:ext cx="3214684" cy="548680"/>
          </a:xfrm>
          <a:prstGeom prst="rect">
            <a:avLst/>
          </a:prstGeom>
          <a:ln>
            <a:noFill/>
          </a:ln>
          <a:effectLst>
            <a:softEdge rad="112500"/>
          </a:effectLst>
        </p:spPr>
      </p:pic>
      <p:pic>
        <p:nvPicPr>
          <p:cNvPr id="2050" name="Picture 2" descr="C:\Users\CamachoC\AppData\Local\Microsoft\Windows\Temporary Internet Files\Content.IE5\EUZ7C3HW\MC900334260[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5055" y="3108385"/>
            <a:ext cx="1786738" cy="180502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amachoC\AppData\Local\Microsoft\Windows\Temporary Internet Files\Content.IE5\EUZ7C3HW\MP900411777[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41381" y="1052736"/>
            <a:ext cx="1322656" cy="19888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CamachoC\AppData\Local\Microsoft\Windows\Temporary Internet Files\Content.IE5\E93304AY\MM900300595[1].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164288" y="4940546"/>
            <a:ext cx="1499749" cy="1512790"/>
          </a:xfrm>
          <a:prstGeom prst="rect">
            <a:avLst/>
          </a:prstGeom>
          <a:noFill/>
          <a:extLst>
            <a:ext uri="{909E8E84-426E-40DD-AFC4-6F175D3DCCD1}">
              <a14:hiddenFill xmlns:a14="http://schemas.microsoft.com/office/drawing/2010/main">
                <a:solidFill>
                  <a:srgbClr val="FFFFFF"/>
                </a:solidFill>
              </a14:hiddenFill>
            </a:ext>
          </a:extLst>
        </p:spPr>
      </p:pic>
      <p:sp>
        <p:nvSpPr>
          <p:cNvPr id="6" name="5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1575804578"/>
      </p:ext>
    </p:extLst>
  </p:cSld>
  <p:clrMapOvr>
    <a:masterClrMapping/>
  </p:clrMapOvr>
  <mc:AlternateContent xmlns:mc="http://schemas.openxmlformats.org/markup-compatibility/2006" xmlns:p14="http://schemas.microsoft.com/office/powerpoint/2010/main">
    <mc:Choice Requires="p14">
      <p:transition spd="med" p14:dur="700" advTm="90998">
        <p:fade/>
      </p:transition>
    </mc:Choice>
    <mc:Fallback xmlns="">
      <p:transition spd="med" advTm="90998">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9776"/>
            <a:ext cx="7024744" cy="1143000"/>
          </a:xfrm>
        </p:spPr>
        <p:txBody>
          <a:bodyPr>
            <a:noAutofit/>
          </a:bodyPr>
          <a:lstStyle/>
          <a:p>
            <a:r>
              <a:rPr lang="es-EC" sz="3600" b="1" dirty="0" smtClean="0"/>
              <a:t>Proceso de análisis</a:t>
            </a:r>
            <a:endParaRPr lang="es-EC" sz="3600" dirty="0"/>
          </a:p>
        </p:txBody>
      </p:sp>
      <p:graphicFrame>
        <p:nvGraphicFramePr>
          <p:cNvPr id="6" name="5 Marcador de contenido"/>
          <p:cNvGraphicFramePr>
            <a:graphicFrameLocks noGrp="1"/>
          </p:cNvGraphicFramePr>
          <p:nvPr>
            <p:ph sz="quarter" idx="13"/>
            <p:extLst>
              <p:ext uri="{D42A27DB-BD31-4B8C-83A1-F6EECF244321}">
                <p14:modId xmlns:p14="http://schemas.microsoft.com/office/powerpoint/2010/main" val="2308454174"/>
              </p:ext>
            </p:extLst>
          </p:nvPr>
        </p:nvGraphicFramePr>
        <p:xfrm>
          <a:off x="539552" y="836712"/>
          <a:ext cx="4297313"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Marcador de contenido"/>
          <p:cNvGraphicFramePr>
            <a:graphicFrameLocks noGrp="1"/>
          </p:cNvGraphicFramePr>
          <p:nvPr>
            <p:ph sz="quarter" idx="14"/>
            <p:extLst>
              <p:ext uri="{D42A27DB-BD31-4B8C-83A1-F6EECF244321}">
                <p14:modId xmlns:p14="http://schemas.microsoft.com/office/powerpoint/2010/main" val="623846316"/>
              </p:ext>
            </p:extLst>
          </p:nvPr>
        </p:nvGraphicFramePr>
        <p:xfrm>
          <a:off x="4716016" y="1556792"/>
          <a:ext cx="3887415" cy="30243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4 Imagen"/>
          <p:cNvPicPr/>
          <p:nvPr/>
        </p:nvPicPr>
        <p:blipFill>
          <a:blip r:embed="rId13"/>
          <a:srcRect/>
          <a:stretch>
            <a:fillRect/>
          </a:stretch>
        </p:blipFill>
        <p:spPr bwMode="auto">
          <a:xfrm>
            <a:off x="4788025" y="0"/>
            <a:ext cx="3214684" cy="548680"/>
          </a:xfrm>
          <a:prstGeom prst="rect">
            <a:avLst/>
          </a:prstGeom>
          <a:ln>
            <a:noFill/>
          </a:ln>
          <a:effectLst>
            <a:softEdge rad="112500"/>
          </a:effectLst>
        </p:spPr>
      </p:pic>
      <p:pic>
        <p:nvPicPr>
          <p:cNvPr id="2050" name="Picture 2" descr=" \mbox{VAN} = \sum_{t=1}^n{\frac{V_t}{(1+k)^t}}- I_0 "/>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3568" y="5199360"/>
            <a:ext cx="195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 TIR = \frac{-I + \sum_{i=1}^nF_{i}}{\sum_{i=1}^n{i*F_{i}}} \ "/>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64880" y="5212060"/>
            <a:ext cx="1727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Lecc-22_clip_image00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69000" y="4869160"/>
            <a:ext cx="18034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Flecha curvada hacia abajo"/>
          <p:cNvSpPr/>
          <p:nvPr/>
        </p:nvSpPr>
        <p:spPr>
          <a:xfrm>
            <a:off x="2123728" y="4581128"/>
            <a:ext cx="1872208" cy="504056"/>
          </a:xfrm>
          <a:prstGeom prst="curved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solidFill>
                <a:schemeClr val="tx1"/>
              </a:solidFill>
            </a:endParaRPr>
          </a:p>
        </p:txBody>
      </p:sp>
      <p:sp>
        <p:nvSpPr>
          <p:cNvPr id="9" name="8 Flecha curvada hacia arriba"/>
          <p:cNvSpPr/>
          <p:nvPr/>
        </p:nvSpPr>
        <p:spPr>
          <a:xfrm>
            <a:off x="4980881" y="5877272"/>
            <a:ext cx="1823367" cy="504056"/>
          </a:xfrm>
          <a:prstGeom prst="curved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solidFill>
                <a:schemeClr val="tx1"/>
              </a:solidFill>
            </a:endParaRPr>
          </a:p>
        </p:txBody>
      </p:sp>
      <p:sp>
        <p:nvSpPr>
          <p:cNvPr id="4" name="3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2219541899"/>
      </p:ext>
    </p:extLst>
  </p:cSld>
  <p:clrMapOvr>
    <a:masterClrMapping/>
  </p:clrMapOvr>
  <mc:AlternateContent xmlns:mc="http://schemas.openxmlformats.org/markup-compatibility/2006" xmlns:p14="http://schemas.microsoft.com/office/powerpoint/2010/main">
    <mc:Choice Requires="p14">
      <p:transition spd="med" p14:dur="700" advTm="31130">
        <p:fade/>
      </p:transition>
    </mc:Choice>
    <mc:Fallback xmlns="">
      <p:transition spd="med" advTm="3113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1" y="188640"/>
            <a:ext cx="7713321" cy="1345838"/>
          </a:xfrm>
        </p:spPr>
        <p:txBody>
          <a:bodyPr/>
          <a:lstStyle/>
          <a:p>
            <a:r>
              <a:rPr lang="es-EC" b="1" dirty="0" smtClean="0"/>
              <a:t>AGENDA:</a:t>
            </a:r>
            <a:endParaRPr lang="es-EC" b="1" dirty="0"/>
          </a:p>
        </p:txBody>
      </p:sp>
      <p:sp>
        <p:nvSpPr>
          <p:cNvPr id="3" name="2 Marcador de contenido"/>
          <p:cNvSpPr>
            <a:spLocks noGrp="1"/>
          </p:cNvSpPr>
          <p:nvPr>
            <p:ph idx="1"/>
          </p:nvPr>
        </p:nvSpPr>
        <p:spPr>
          <a:xfrm>
            <a:off x="539554" y="1675580"/>
            <a:ext cx="8064894" cy="4777756"/>
          </a:xfrm>
        </p:spPr>
        <p:txBody>
          <a:bodyPr>
            <a:normAutofit lnSpcReduction="10000"/>
          </a:bodyPr>
          <a:lstStyle/>
          <a:p>
            <a:pPr marL="525780" indent="-457200" algn="just">
              <a:buFont typeface="+mj-lt"/>
              <a:buAutoNum type="arabicPeriod"/>
            </a:pPr>
            <a:r>
              <a:rPr lang="es-EC" b="1" dirty="0" smtClean="0">
                <a:solidFill>
                  <a:schemeClr val="bg1">
                    <a:lumMod val="75000"/>
                  </a:schemeClr>
                </a:solidFill>
              </a:rPr>
              <a:t>Introducción.</a:t>
            </a:r>
          </a:p>
          <a:p>
            <a:pPr marL="525780" indent="-457200" algn="just">
              <a:buFont typeface="+mj-lt"/>
              <a:buAutoNum type="arabicPeriod"/>
            </a:pPr>
            <a:r>
              <a:rPr lang="es-EC" b="1" dirty="0" smtClean="0">
                <a:solidFill>
                  <a:schemeClr val="bg1">
                    <a:lumMod val="75000"/>
                  </a:schemeClr>
                </a:solidFill>
              </a:rPr>
              <a:t>Marco Legal, Teórico y Conceptual.</a:t>
            </a:r>
          </a:p>
          <a:p>
            <a:pPr marL="525780" indent="-457200" algn="just">
              <a:buFont typeface="+mj-lt"/>
              <a:buAutoNum type="arabicPeriod"/>
            </a:pPr>
            <a:r>
              <a:rPr lang="es-EC" b="1" dirty="0" smtClean="0">
                <a:solidFill>
                  <a:schemeClr val="bg1">
                    <a:lumMod val="75000"/>
                  </a:schemeClr>
                </a:solidFill>
              </a:rPr>
              <a:t>Metodología de Investigación.</a:t>
            </a:r>
          </a:p>
          <a:p>
            <a:pPr marL="525780" indent="-457200" algn="just">
              <a:buFont typeface="+mj-lt"/>
              <a:buAutoNum type="arabicPeriod"/>
            </a:pPr>
            <a:r>
              <a:rPr lang="es-EC" b="1" dirty="0" smtClean="0">
                <a:solidFill>
                  <a:schemeClr val="tx1"/>
                </a:solidFill>
              </a:rPr>
              <a:t>Análisis de la </a:t>
            </a:r>
            <a:r>
              <a:rPr lang="es-EC" b="1" dirty="0">
                <a:solidFill>
                  <a:schemeClr val="tx1"/>
                </a:solidFill>
              </a:rPr>
              <a:t>b</a:t>
            </a:r>
            <a:r>
              <a:rPr lang="es-EC" b="1" dirty="0" smtClean="0">
                <a:solidFill>
                  <a:schemeClr val="tx1"/>
                </a:solidFill>
              </a:rPr>
              <a:t>ase legal de la investigación, ley de hidrocarburos y modalidades contractuales y criterios emitidos por las partes involucradas.</a:t>
            </a:r>
          </a:p>
          <a:p>
            <a:pPr marL="525780" indent="-457200" algn="just">
              <a:buFont typeface="+mj-lt"/>
              <a:buAutoNum type="arabicPeriod"/>
            </a:pPr>
            <a:r>
              <a:rPr lang="es-EC" b="1" dirty="0" smtClean="0">
                <a:solidFill>
                  <a:schemeClr val="bg1">
                    <a:lumMod val="75000"/>
                  </a:schemeClr>
                </a:solidFill>
              </a:rPr>
              <a:t>Análisis comparativo, cálculo del costo/beneficio para el estado y propuesta de estrategias para superar e incrementar  el beneficio para el estado con la modalidad contractual óptima.</a:t>
            </a:r>
          </a:p>
          <a:p>
            <a:pPr marL="525780" indent="-457200" algn="just">
              <a:buFont typeface="+mj-lt"/>
              <a:buAutoNum type="arabicPeriod"/>
            </a:pPr>
            <a:r>
              <a:rPr lang="es-EC" b="1" dirty="0" smtClean="0">
                <a:solidFill>
                  <a:schemeClr val="bg1">
                    <a:lumMod val="75000"/>
                  </a:schemeClr>
                </a:solidFill>
              </a:rPr>
              <a:t>Conclusiones y Recomendaciones.</a:t>
            </a:r>
            <a:endParaRPr lang="es-EC" b="1" dirty="0">
              <a:solidFill>
                <a:schemeClr val="bg1">
                  <a:lumMod val="75000"/>
                </a:schemeClr>
              </a:solidFill>
            </a:endParaRPr>
          </a:p>
        </p:txBody>
      </p:sp>
      <p:pic>
        <p:nvPicPr>
          <p:cNvPr id="4" name="3 Imagen"/>
          <p:cNvPicPr/>
          <p:nvPr/>
        </p:nvPicPr>
        <p:blipFill>
          <a:blip r:embed="rId3"/>
          <a:srcRect/>
          <a:stretch>
            <a:fillRect/>
          </a:stretch>
        </p:blipFill>
        <p:spPr bwMode="auto">
          <a:xfrm>
            <a:off x="4788025" y="0"/>
            <a:ext cx="3214684" cy="548680"/>
          </a:xfrm>
          <a:prstGeom prst="rect">
            <a:avLst/>
          </a:prstGeom>
          <a:ln>
            <a:noFill/>
          </a:ln>
          <a:effectLst>
            <a:softEdge rad="112500"/>
          </a:effectLst>
        </p:spPr>
      </p:pic>
      <p:pic>
        <p:nvPicPr>
          <p:cNvPr id="20482" name="Picture 2" descr="C:\Users\JORGE\AppData\Local\Microsoft\Windows\Temporary Internet Files\Content.IE5\Q3UA31TL\MC90029717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5663" y="764704"/>
            <a:ext cx="2331519" cy="2016224"/>
          </a:xfrm>
          <a:prstGeom prst="rect">
            <a:avLst/>
          </a:prstGeom>
          <a:noFill/>
          <a:extLst>
            <a:ext uri="{909E8E84-426E-40DD-AFC4-6F175D3DCCD1}">
              <a14:hiddenFill xmlns:a14="http://schemas.microsoft.com/office/drawing/2010/main">
                <a:solidFill>
                  <a:srgbClr val="FFFFFF"/>
                </a:solidFill>
              </a14:hiddenFill>
            </a:ext>
          </a:extLst>
        </p:spPr>
      </p:pic>
      <p:sp>
        <p:nvSpPr>
          <p:cNvPr id="6" name="5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1195161589"/>
      </p:ext>
    </p:extLst>
  </p:cSld>
  <p:clrMapOvr>
    <a:masterClrMapping/>
  </p:clrMapOvr>
  <mc:AlternateContent xmlns:mc="http://schemas.openxmlformats.org/markup-compatibility/2006" xmlns:p14="http://schemas.microsoft.com/office/powerpoint/2010/main">
    <mc:Choice Requires="p14">
      <p:transition spd="med" p14:dur="700" advTm="6346">
        <p:fade/>
      </p:transition>
    </mc:Choice>
    <mc:Fallback xmlns="">
      <p:transition spd="med" advTm="6346">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1" y="188640"/>
            <a:ext cx="7713321" cy="1345838"/>
          </a:xfrm>
        </p:spPr>
        <p:txBody>
          <a:bodyPr/>
          <a:lstStyle/>
          <a:p>
            <a:r>
              <a:rPr lang="es-EC" b="1" dirty="0" smtClean="0"/>
              <a:t>AGENDA:</a:t>
            </a:r>
            <a:endParaRPr lang="es-EC" b="1" dirty="0"/>
          </a:p>
        </p:txBody>
      </p:sp>
      <p:sp>
        <p:nvSpPr>
          <p:cNvPr id="3" name="2 Marcador de contenido"/>
          <p:cNvSpPr>
            <a:spLocks noGrp="1"/>
          </p:cNvSpPr>
          <p:nvPr>
            <p:ph idx="1"/>
          </p:nvPr>
        </p:nvSpPr>
        <p:spPr>
          <a:xfrm>
            <a:off x="539554" y="1675580"/>
            <a:ext cx="8064894" cy="4777756"/>
          </a:xfrm>
        </p:spPr>
        <p:txBody>
          <a:bodyPr>
            <a:normAutofit lnSpcReduction="10000"/>
          </a:bodyPr>
          <a:lstStyle/>
          <a:p>
            <a:pPr marL="525780" indent="-457200" algn="just">
              <a:buFont typeface="+mj-lt"/>
              <a:buAutoNum type="arabicPeriod"/>
            </a:pPr>
            <a:r>
              <a:rPr lang="es-EC" b="1" dirty="0" smtClean="0">
                <a:solidFill>
                  <a:schemeClr val="tx1"/>
                </a:solidFill>
              </a:rPr>
              <a:t>Introducción.</a:t>
            </a:r>
          </a:p>
          <a:p>
            <a:pPr marL="525780" indent="-457200" algn="just">
              <a:buFont typeface="+mj-lt"/>
              <a:buAutoNum type="arabicPeriod"/>
            </a:pPr>
            <a:r>
              <a:rPr lang="es-EC" b="1" dirty="0" smtClean="0">
                <a:solidFill>
                  <a:schemeClr val="tx1"/>
                </a:solidFill>
              </a:rPr>
              <a:t>Marco Legal, Teórico y Conceptual.</a:t>
            </a:r>
          </a:p>
          <a:p>
            <a:pPr marL="525780" indent="-457200" algn="just">
              <a:buFont typeface="+mj-lt"/>
              <a:buAutoNum type="arabicPeriod"/>
            </a:pPr>
            <a:r>
              <a:rPr lang="es-EC" b="1" dirty="0" smtClean="0">
                <a:solidFill>
                  <a:schemeClr val="tx1"/>
                </a:solidFill>
              </a:rPr>
              <a:t>Metodología de Investigación.</a:t>
            </a:r>
          </a:p>
          <a:p>
            <a:pPr marL="525780" indent="-457200" algn="just">
              <a:buFont typeface="+mj-lt"/>
              <a:buAutoNum type="arabicPeriod"/>
            </a:pPr>
            <a:r>
              <a:rPr lang="es-EC" b="1" dirty="0" smtClean="0">
                <a:solidFill>
                  <a:schemeClr val="tx1"/>
                </a:solidFill>
              </a:rPr>
              <a:t>Análisis de la </a:t>
            </a:r>
            <a:r>
              <a:rPr lang="es-EC" b="1" dirty="0">
                <a:solidFill>
                  <a:schemeClr val="tx1"/>
                </a:solidFill>
              </a:rPr>
              <a:t>b</a:t>
            </a:r>
            <a:r>
              <a:rPr lang="es-EC" b="1" dirty="0" smtClean="0">
                <a:solidFill>
                  <a:schemeClr val="tx1"/>
                </a:solidFill>
              </a:rPr>
              <a:t>ase legal de la investigación, ley de hidrocarburos y modalidades contractuales y criterios emitidos por las partes involucradas.</a:t>
            </a:r>
          </a:p>
          <a:p>
            <a:pPr marL="525780" indent="-457200" algn="just">
              <a:buFont typeface="+mj-lt"/>
              <a:buAutoNum type="arabicPeriod"/>
            </a:pPr>
            <a:r>
              <a:rPr lang="es-EC" b="1" dirty="0" smtClean="0">
                <a:solidFill>
                  <a:schemeClr val="tx1"/>
                </a:solidFill>
              </a:rPr>
              <a:t>Análisis comparativo, cálculo del costo/beneficio para el estado y propuesta de estrategias para superar e incrementar  el beneficio para el estado con la modalidad contractual óptima.</a:t>
            </a:r>
          </a:p>
          <a:p>
            <a:pPr marL="525780" indent="-457200" algn="just">
              <a:buFont typeface="+mj-lt"/>
              <a:buAutoNum type="arabicPeriod"/>
            </a:pPr>
            <a:r>
              <a:rPr lang="es-EC" b="1" dirty="0" smtClean="0">
                <a:solidFill>
                  <a:schemeClr val="tx1"/>
                </a:solidFill>
              </a:rPr>
              <a:t>Conclusiones y Recomendaciones.</a:t>
            </a:r>
            <a:endParaRPr lang="es-EC" b="1" dirty="0">
              <a:solidFill>
                <a:schemeClr val="tx1"/>
              </a:solidFill>
            </a:endParaRPr>
          </a:p>
        </p:txBody>
      </p:sp>
      <p:pic>
        <p:nvPicPr>
          <p:cNvPr id="4" name="3 Imagen"/>
          <p:cNvPicPr/>
          <p:nvPr/>
        </p:nvPicPr>
        <p:blipFill>
          <a:blip r:embed="rId3"/>
          <a:srcRect/>
          <a:stretch>
            <a:fillRect/>
          </a:stretch>
        </p:blipFill>
        <p:spPr bwMode="auto">
          <a:xfrm>
            <a:off x="4788025" y="0"/>
            <a:ext cx="3214684" cy="548680"/>
          </a:xfrm>
          <a:prstGeom prst="rect">
            <a:avLst/>
          </a:prstGeom>
          <a:ln>
            <a:noFill/>
          </a:ln>
          <a:effectLst>
            <a:softEdge rad="112500"/>
          </a:effectLst>
        </p:spPr>
      </p:pic>
      <p:pic>
        <p:nvPicPr>
          <p:cNvPr id="20482" name="Picture 2" descr="C:\Users\JORGE\AppData\Local\Microsoft\Windows\Temporary Internet Files\Content.IE5\Q3UA31TL\MC90029717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5662" y="764704"/>
            <a:ext cx="2331519" cy="2016224"/>
          </a:xfrm>
          <a:prstGeom prst="rect">
            <a:avLst/>
          </a:prstGeom>
          <a:noFill/>
          <a:extLst>
            <a:ext uri="{909E8E84-426E-40DD-AFC4-6F175D3DCCD1}">
              <a14:hiddenFill xmlns:a14="http://schemas.microsoft.com/office/drawing/2010/main">
                <a:solidFill>
                  <a:srgbClr val="FFFFFF"/>
                </a:solidFill>
              </a14:hiddenFill>
            </a:ext>
          </a:extLst>
        </p:spPr>
      </p:pic>
      <p:sp>
        <p:nvSpPr>
          <p:cNvPr id="6" name="5 Marcador de pie de página"/>
          <p:cNvSpPr>
            <a:spLocks noGrp="1"/>
          </p:cNvSpPr>
          <p:nvPr>
            <p:ph type="ftr" sz="quarter" idx="11"/>
          </p:nvPr>
        </p:nvSpPr>
        <p:spPr/>
        <p:txBody>
          <a:bodyPr/>
          <a:lstStyle/>
          <a:p>
            <a:r>
              <a:rPr lang="es-EC" dirty="0" smtClean="0"/>
              <a:t>Realizado por: Cristina Camacho M.</a:t>
            </a:r>
            <a:endParaRPr lang="es-EC" dirty="0"/>
          </a:p>
        </p:txBody>
      </p:sp>
    </p:spTree>
    <p:extLst>
      <p:ext uri="{BB962C8B-B14F-4D97-AF65-F5344CB8AC3E}">
        <p14:creationId xmlns:p14="http://schemas.microsoft.com/office/powerpoint/2010/main" val="2123611818"/>
      </p:ext>
    </p:extLst>
  </p:cSld>
  <p:clrMapOvr>
    <a:masterClrMapping/>
  </p:clrMapOvr>
  <mc:AlternateContent xmlns:mc="http://schemas.openxmlformats.org/markup-compatibility/2006" xmlns:p14="http://schemas.microsoft.com/office/powerpoint/2010/main">
    <mc:Choice Requires="p14">
      <p:transition spd="med" p14:dur="700" advTm="56253">
        <p:fade/>
      </p:transition>
    </mc:Choice>
    <mc:Fallback xmlns="">
      <p:transition spd="med" advTm="5625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20482"/>
                                        </p:tgtEl>
                                        <p:attrNameLst>
                                          <p:attrName>style.visibility</p:attrName>
                                        </p:attrNameLst>
                                      </p:cBhvr>
                                      <p:to>
                                        <p:strVal val="visible"/>
                                      </p:to>
                                    </p:set>
                                    <p:anim calcmode="lin" valueType="num">
                                      <p:cBhvr additive="base">
                                        <p:cTn id="10" dur="250" fill="hold"/>
                                        <p:tgtEl>
                                          <p:spTgt spid="20482"/>
                                        </p:tgtEl>
                                        <p:attrNameLst>
                                          <p:attrName>ppt_x</p:attrName>
                                        </p:attrNameLst>
                                      </p:cBhvr>
                                      <p:tavLst>
                                        <p:tav tm="0">
                                          <p:val>
                                            <p:strVal val="#ppt_x"/>
                                          </p:val>
                                        </p:tav>
                                        <p:tav tm="100000">
                                          <p:val>
                                            <p:strVal val="#ppt_x"/>
                                          </p:val>
                                        </p:tav>
                                      </p:tavLst>
                                    </p:anim>
                                    <p:anim calcmode="lin" valueType="num">
                                      <p:cBhvr additive="base">
                                        <p:cTn id="11" dur="250" fill="hold"/>
                                        <p:tgtEl>
                                          <p:spTgt spid="20482"/>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32656"/>
            <a:ext cx="7024744" cy="1143000"/>
          </a:xfrm>
        </p:spPr>
        <p:txBody>
          <a:bodyPr>
            <a:normAutofit fontScale="90000"/>
          </a:bodyPr>
          <a:lstStyle/>
          <a:p>
            <a:r>
              <a:rPr lang="es-EC" b="1" dirty="0" smtClean="0"/>
              <a:t>Ley de </a:t>
            </a:r>
            <a:br>
              <a:rPr lang="es-EC" b="1" dirty="0" smtClean="0"/>
            </a:br>
            <a:r>
              <a:rPr lang="es-EC" b="1" dirty="0" smtClean="0"/>
              <a:t>Hidrocarburos: Evolución.</a:t>
            </a:r>
            <a:endParaRPr lang="es-EC" b="1"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743946899"/>
              </p:ext>
            </p:extLst>
          </p:nvPr>
        </p:nvGraphicFramePr>
        <p:xfrm>
          <a:off x="611560" y="1628924"/>
          <a:ext cx="7992888" cy="4824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3 Imagen"/>
          <p:cNvPicPr/>
          <p:nvPr/>
        </p:nvPicPr>
        <p:blipFill>
          <a:blip r:embed="rId8"/>
          <a:srcRect/>
          <a:stretch>
            <a:fillRect/>
          </a:stretch>
        </p:blipFill>
        <p:spPr bwMode="auto">
          <a:xfrm>
            <a:off x="4788025" y="0"/>
            <a:ext cx="3214684" cy="548680"/>
          </a:xfrm>
          <a:prstGeom prst="rect">
            <a:avLst/>
          </a:prstGeom>
          <a:ln>
            <a:noFill/>
          </a:ln>
          <a:effectLst>
            <a:softEdge rad="112500"/>
          </a:effectLst>
        </p:spPr>
      </p:pic>
      <p:sp>
        <p:nvSpPr>
          <p:cNvPr id="6" name="5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3640893983"/>
      </p:ext>
    </p:extLst>
  </p:cSld>
  <p:clrMapOvr>
    <a:masterClrMapping/>
  </p:clrMapOvr>
  <mc:AlternateContent xmlns:mc="http://schemas.openxmlformats.org/markup-compatibility/2006" xmlns:p14="http://schemas.microsoft.com/office/powerpoint/2010/main">
    <mc:Choice Requires="p14">
      <p:transition spd="med" p14:dur="700" advTm="76554">
        <p:fade/>
      </p:transition>
    </mc:Choice>
    <mc:Fallback xmlns="">
      <p:transition spd="med" advTm="76554">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32656"/>
            <a:ext cx="7024744" cy="1143000"/>
          </a:xfrm>
        </p:spPr>
        <p:txBody>
          <a:bodyPr>
            <a:normAutofit fontScale="90000"/>
          </a:bodyPr>
          <a:lstStyle/>
          <a:p>
            <a:r>
              <a:rPr lang="es-EC" b="1" dirty="0" smtClean="0"/>
              <a:t>Modalidades </a:t>
            </a:r>
            <a:br>
              <a:rPr lang="es-EC" b="1" dirty="0" smtClean="0"/>
            </a:br>
            <a:r>
              <a:rPr lang="es-EC" b="1" dirty="0" smtClean="0"/>
              <a:t>Contractuales: Evolución.</a:t>
            </a:r>
            <a:endParaRPr lang="es-EC" b="1"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966365397"/>
              </p:ext>
            </p:extLst>
          </p:nvPr>
        </p:nvGraphicFramePr>
        <p:xfrm>
          <a:off x="611560" y="1628924"/>
          <a:ext cx="7992888" cy="4824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3 Imagen"/>
          <p:cNvPicPr/>
          <p:nvPr/>
        </p:nvPicPr>
        <p:blipFill>
          <a:blip r:embed="rId8"/>
          <a:srcRect/>
          <a:stretch>
            <a:fillRect/>
          </a:stretch>
        </p:blipFill>
        <p:spPr bwMode="auto">
          <a:xfrm>
            <a:off x="4788025" y="0"/>
            <a:ext cx="3214684" cy="548680"/>
          </a:xfrm>
          <a:prstGeom prst="rect">
            <a:avLst/>
          </a:prstGeom>
          <a:ln>
            <a:noFill/>
          </a:ln>
          <a:effectLst>
            <a:softEdge rad="112500"/>
          </a:effectLst>
        </p:spPr>
      </p:pic>
      <p:sp>
        <p:nvSpPr>
          <p:cNvPr id="6" name="5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2328377861"/>
      </p:ext>
    </p:extLst>
  </p:cSld>
  <p:clrMapOvr>
    <a:masterClrMapping/>
  </p:clrMapOvr>
  <mc:AlternateContent xmlns:mc="http://schemas.openxmlformats.org/markup-compatibility/2006" xmlns:p14="http://schemas.microsoft.com/office/powerpoint/2010/main">
    <mc:Choice Requires="p14">
      <p:transition spd="med" p14:dur="700" advTm="94640">
        <p:fade/>
      </p:transition>
    </mc:Choice>
    <mc:Fallback xmlns="">
      <p:transition spd="med" advTm="9464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592" y="260648"/>
            <a:ext cx="7024744" cy="1143000"/>
          </a:xfrm>
        </p:spPr>
        <p:txBody>
          <a:bodyPr>
            <a:normAutofit/>
          </a:bodyPr>
          <a:lstStyle/>
          <a:p>
            <a:r>
              <a:rPr lang="es-EC" sz="4400" b="1" dirty="0"/>
              <a:t>E</a:t>
            </a:r>
            <a:r>
              <a:rPr lang="es-EC" sz="4400" b="1" dirty="0" smtClean="0"/>
              <a:t>ntrevista tipo</a:t>
            </a:r>
            <a:endParaRPr lang="es-EC" sz="4400" b="1" dirty="0"/>
          </a:p>
        </p:txBody>
      </p:sp>
      <p:pic>
        <p:nvPicPr>
          <p:cNvPr id="3" name="2 Imagen"/>
          <p:cNvPicPr/>
          <p:nvPr/>
        </p:nvPicPr>
        <p:blipFill>
          <a:blip r:embed="rId3"/>
          <a:srcRect/>
          <a:stretch>
            <a:fillRect/>
          </a:stretch>
        </p:blipFill>
        <p:spPr bwMode="auto">
          <a:xfrm>
            <a:off x="4788025" y="0"/>
            <a:ext cx="3214684" cy="548680"/>
          </a:xfrm>
          <a:prstGeom prst="rect">
            <a:avLst/>
          </a:prstGeom>
          <a:ln>
            <a:noFill/>
          </a:ln>
          <a:effectLst>
            <a:softEdge rad="112500"/>
          </a:effectLst>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1"/>
          <p:cNvSpPr>
            <a:spLocks noChangeArrowheads="1"/>
          </p:cNvSpPr>
          <p:nvPr/>
        </p:nvSpPr>
        <p:spPr bwMode="auto">
          <a:xfrm>
            <a:off x="2040136" y="1556792"/>
            <a:ext cx="5063727" cy="469766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300" b="1"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ENTREVISTA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_tradnl" sz="13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¿Cuántas modalidades contractuales se han usado en los últimos 10 años en el país, para la exploración y explotación </a:t>
            </a:r>
            <a:r>
              <a:rPr kumimoji="0" lang="es-ES_tradnl" sz="1300" b="0" i="1"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hidrocarburífera</a:t>
            </a:r>
            <a:r>
              <a:rPr kumimoji="0" lang="es-ES_tradnl" sz="13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es-ES_tradnl"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_tradnl" sz="13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¿En su concepción, de las modalidades mencionadas cuál es la que revierte más beneficios para el Estado?</a:t>
            </a:r>
            <a:endParaRPr kumimoji="0" lang="es-ES_tradnl"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_tradnl" sz="13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 parece acertada la decisión del gobierno de renegociar los Contratos Petroleros?</a:t>
            </a:r>
            <a:endParaRPr kumimoji="0" lang="es-ES_tradnl"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_tradnl" sz="13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¿Cómo ha afectado esta renegociación en la economía del país?</a:t>
            </a:r>
            <a:endParaRPr kumimoji="0" lang="es-ES_tradnl"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_tradnl" sz="13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¿Cómo ha afectado esta renegociación en las finanzas de las compañías privadas?</a:t>
            </a:r>
            <a:endParaRPr kumimoji="0" lang="es-ES_tradnl"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_tradnl" sz="13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¿Cree usted que la modalidad contractual actual por Prestación de Servicios será sustentable en el futuro inmediato, o recomendaría un cambio?</a:t>
            </a:r>
            <a:endParaRPr kumimoji="0" lang="es-ES_tradnl"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_tradnl" sz="13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¿En su concepción, que recomendación podría emitir para mejorar la gestión petrolera en el futuro inmediato?</a:t>
            </a:r>
            <a:endParaRPr kumimoji="0" lang="es-ES_tradnl"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3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_tradnl" sz="1300" i="1" dirty="0">
              <a:latin typeface="Arial"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13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NOMBRE:</a:t>
            </a:r>
            <a:endParaRPr kumimoji="0" lang="es-ES_tradnl"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13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INSTITUCIÓN:</a:t>
            </a:r>
            <a:endParaRPr kumimoji="0" lang="es-ES_tradnl"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13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CARGO:</a:t>
            </a:r>
            <a:endParaRPr kumimoji="0" lang="es-ES_tradnl"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13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FECHA:</a:t>
            </a:r>
            <a:endParaRPr kumimoji="0" lang="es-ES_tradnl" sz="13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2" name="Picture 4" descr="C:\Users\CamachoC\AppData\Local\Microsoft\Windows\Temporary Internet Files\Content.IE5\E93304AY\MC90024065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314" y="3169097"/>
            <a:ext cx="1378038" cy="109028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CamachoC\AppData\Local\Microsoft\Windows\Temporary Internet Files\Content.IE5\EUZ7C3HW\MC90040611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3098" y="1124744"/>
            <a:ext cx="1406523" cy="8390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CamachoC\AppData\Local\Microsoft\Windows\Temporary Internet Files\Content.IE5\I63F7OTC\MC90031885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8304" y="5229200"/>
            <a:ext cx="1241285" cy="1241285"/>
          </a:xfrm>
          <a:prstGeom prst="rect">
            <a:avLst/>
          </a:prstGeom>
          <a:noFill/>
          <a:extLst>
            <a:ext uri="{909E8E84-426E-40DD-AFC4-6F175D3DCCD1}">
              <a14:hiddenFill xmlns:a14="http://schemas.microsoft.com/office/drawing/2010/main">
                <a:solidFill>
                  <a:srgbClr val="FFFFFF"/>
                </a:solidFill>
              </a14:hiddenFill>
            </a:ext>
          </a:extLst>
        </p:spPr>
      </p:pic>
      <p:sp>
        <p:nvSpPr>
          <p:cNvPr id="7" name="6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3524966776"/>
      </p:ext>
    </p:extLst>
  </p:cSld>
  <p:clrMapOvr>
    <a:masterClrMapping/>
  </p:clrMapOvr>
  <mc:AlternateContent xmlns:mc="http://schemas.openxmlformats.org/markup-compatibility/2006" xmlns:p14="http://schemas.microsoft.com/office/powerpoint/2010/main">
    <mc:Choice Requires="p14">
      <p:transition spd="med" p14:dur="700" advTm="26086">
        <p:fade/>
      </p:transition>
    </mc:Choice>
    <mc:Fallback xmlns="">
      <p:transition spd="med" advTm="26086">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9252" y="404664"/>
            <a:ext cx="7024744" cy="1143000"/>
          </a:xfrm>
        </p:spPr>
        <p:txBody>
          <a:bodyPr>
            <a:normAutofit/>
          </a:bodyPr>
          <a:lstStyle/>
          <a:p>
            <a:r>
              <a:rPr lang="es-EC" b="1" dirty="0" smtClean="0">
                <a:hlinkClick r:id="rId3" action="ppaction://hlinkfile"/>
              </a:rPr>
              <a:t>RESULTADOS OBTENIDOS</a:t>
            </a:r>
            <a:endParaRPr lang="es-EC" b="1" dirty="0"/>
          </a:p>
        </p:txBody>
      </p:sp>
      <p:pic>
        <p:nvPicPr>
          <p:cNvPr id="3" name="2 Imagen"/>
          <p:cNvPicPr/>
          <p:nvPr/>
        </p:nvPicPr>
        <p:blipFill>
          <a:blip r:embed="rId4"/>
          <a:srcRect/>
          <a:stretch>
            <a:fillRect/>
          </a:stretch>
        </p:blipFill>
        <p:spPr bwMode="auto">
          <a:xfrm>
            <a:off x="4788025" y="0"/>
            <a:ext cx="3214684" cy="548680"/>
          </a:xfrm>
          <a:prstGeom prst="rect">
            <a:avLst/>
          </a:prstGeom>
          <a:ln>
            <a:noFill/>
          </a:ln>
          <a:effectLst>
            <a:softEdge rad="112500"/>
          </a:effectLst>
        </p:spPr>
      </p:pic>
      <p:pic>
        <p:nvPicPr>
          <p:cNvPr id="3075" name="Picture 3"/>
          <p:cNvPicPr>
            <a:picLocks noChangeAspect="1" noChangeArrowheads="1"/>
          </p:cNvPicPr>
          <p:nvPr/>
        </p:nvPicPr>
        <p:blipFill>
          <a:blip r:embed="rId5" cstate="print">
            <a:lum contrast="40000"/>
            <a:extLst>
              <a:ext uri="{28A0092B-C50C-407E-A947-70E740481C1C}">
                <a14:useLocalDpi xmlns:a14="http://schemas.microsoft.com/office/drawing/2010/main" val="0"/>
              </a:ext>
            </a:extLst>
          </a:blip>
          <a:srcRect/>
          <a:stretch>
            <a:fillRect/>
          </a:stretch>
        </p:blipFill>
        <p:spPr bwMode="auto">
          <a:xfrm>
            <a:off x="1670533" y="2275524"/>
            <a:ext cx="6213835" cy="41778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Users\CamachoC\AppData\Local\Microsoft\Windows\Temporary Internet Files\Content.IE5\YVLV21P1\MC90034933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568" y="4509120"/>
            <a:ext cx="1816913" cy="17492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CamachoC\AppData\Local\Microsoft\Windows\Temporary Internet Files\Content.IE5\E93304AY\MC900104968[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4248" y="836712"/>
            <a:ext cx="1820570" cy="1820570"/>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2566094485"/>
      </p:ext>
    </p:extLst>
  </p:cSld>
  <p:clrMapOvr>
    <a:masterClrMapping/>
  </p:clrMapOvr>
  <mc:AlternateContent xmlns:mc="http://schemas.openxmlformats.org/markup-compatibility/2006" xmlns:p14="http://schemas.microsoft.com/office/powerpoint/2010/main">
    <mc:Choice Requires="p14">
      <p:transition spd="med" p14:dur="700" advTm="28122">
        <p:fade/>
      </p:transition>
    </mc:Choice>
    <mc:Fallback xmlns="">
      <p:transition spd="med" advTm="28122">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3"/>
          <a:srcRect/>
          <a:stretch>
            <a:fillRect/>
          </a:stretch>
        </p:blipFill>
        <p:spPr bwMode="auto">
          <a:xfrm>
            <a:off x="4788025" y="0"/>
            <a:ext cx="3214684" cy="548680"/>
          </a:xfrm>
          <a:prstGeom prst="rect">
            <a:avLst/>
          </a:prstGeom>
          <a:ln>
            <a:noFill/>
          </a:ln>
          <a:effectLst>
            <a:softEdge rad="112500"/>
          </a:effectLst>
        </p:spPr>
      </p:pic>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993"/>
          <a:stretch/>
        </p:blipFill>
        <p:spPr bwMode="auto">
          <a:xfrm>
            <a:off x="539552" y="692696"/>
            <a:ext cx="5184576" cy="3600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66" r="5392"/>
          <a:stretch/>
        </p:blipFill>
        <p:spPr bwMode="auto">
          <a:xfrm>
            <a:off x="3792379" y="2996952"/>
            <a:ext cx="4812069" cy="3384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C:\Users\CamachoC\AppData\Local\Microsoft\Windows\Temporary Internet Files\Content.IE5\E93304AY\MC90031060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60" y="973258"/>
            <a:ext cx="1816913" cy="163129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CamachoC\AppData\Local\Microsoft\Windows\Temporary Internet Files\Content.IE5\EUZ7C3HW\MC900319802[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31640" y="4509120"/>
            <a:ext cx="1478975" cy="1556528"/>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2639354859"/>
      </p:ext>
    </p:extLst>
  </p:cSld>
  <p:clrMapOvr>
    <a:masterClrMapping/>
  </p:clrMapOvr>
  <mc:AlternateContent xmlns:mc="http://schemas.openxmlformats.org/markup-compatibility/2006" xmlns:p14="http://schemas.microsoft.com/office/powerpoint/2010/main">
    <mc:Choice Requires="p14">
      <p:transition spd="med" p14:dur="700" advTm="43091">
        <p:fade/>
      </p:transition>
    </mc:Choice>
    <mc:Fallback xmlns="">
      <p:transition spd="med" advTm="43091">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3"/>
          <a:srcRect/>
          <a:stretch>
            <a:fillRect/>
          </a:stretch>
        </p:blipFill>
        <p:spPr bwMode="auto">
          <a:xfrm>
            <a:off x="4788025" y="0"/>
            <a:ext cx="3214684" cy="548680"/>
          </a:xfrm>
          <a:prstGeom prst="rect">
            <a:avLst/>
          </a:prstGeom>
          <a:ln>
            <a:noFill/>
          </a:ln>
          <a:effectLst>
            <a:softEdge rad="112500"/>
          </a:effectLst>
        </p:spPr>
      </p:pic>
      <p:pic>
        <p:nvPicPr>
          <p:cNvPr id="512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771" r="7189"/>
          <a:stretch/>
        </p:blipFill>
        <p:spPr bwMode="auto">
          <a:xfrm>
            <a:off x="3923928" y="692696"/>
            <a:ext cx="4824536" cy="32766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462"/>
          <a:stretch/>
        </p:blipFill>
        <p:spPr bwMode="auto">
          <a:xfrm>
            <a:off x="467544" y="3059300"/>
            <a:ext cx="4896544" cy="34660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C:\Users\CamachoC\AppData\Local\Microsoft\Windows\Temporary Internet Files\Content.IE5\EUZ7C3HW\MC900303809[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59408" y="4149080"/>
            <a:ext cx="1803197" cy="182057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CamachoC\AppData\Local\Microsoft\Windows\Temporary Internet Files\Content.IE5\E93304AY\MP900449109[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31640" y="692696"/>
            <a:ext cx="1916832" cy="1916832"/>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3587453244"/>
      </p:ext>
    </p:extLst>
  </p:cSld>
  <p:clrMapOvr>
    <a:masterClrMapping/>
  </p:clrMapOvr>
  <mc:AlternateContent xmlns:mc="http://schemas.openxmlformats.org/markup-compatibility/2006" xmlns:p14="http://schemas.microsoft.com/office/powerpoint/2010/main">
    <mc:Choice Requires="p14">
      <p:transition spd="med" p14:dur="700" advTm="48470">
        <p:fade/>
      </p:transition>
    </mc:Choice>
    <mc:Fallback xmlns="">
      <p:transition spd="med" advTm="4847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3"/>
          <a:srcRect/>
          <a:stretch>
            <a:fillRect/>
          </a:stretch>
        </p:blipFill>
        <p:spPr bwMode="auto">
          <a:xfrm>
            <a:off x="4788025" y="0"/>
            <a:ext cx="3214684" cy="548680"/>
          </a:xfrm>
          <a:prstGeom prst="rect">
            <a:avLst/>
          </a:prstGeom>
          <a:ln>
            <a:noFill/>
          </a:ln>
          <a:effectLst>
            <a:softEdge rad="112500"/>
          </a:effectLst>
        </p:spPr>
      </p:pic>
      <p:pic>
        <p:nvPicPr>
          <p:cNvPr id="614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387" r="8260"/>
          <a:stretch/>
        </p:blipFill>
        <p:spPr bwMode="auto">
          <a:xfrm>
            <a:off x="539552" y="764703"/>
            <a:ext cx="4688326" cy="37480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606" r="11196"/>
          <a:stretch/>
        </p:blipFill>
        <p:spPr bwMode="auto">
          <a:xfrm>
            <a:off x="4427984" y="2921011"/>
            <a:ext cx="4150789" cy="35386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C:\Users\CamachoC\AppData\Local\Microsoft\Windows\Temporary Internet Files\Content.IE5\E93304AY\MP90044910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1640" y="4734070"/>
            <a:ext cx="2520280" cy="1555373"/>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CamachoC\AppData\Local\Microsoft\Windows\Temporary Internet Files\Content.IE5\EUZ7C3HW\MP900442178[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0152" y="764703"/>
            <a:ext cx="1740715" cy="1740715"/>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717593662"/>
      </p:ext>
    </p:extLst>
  </p:cSld>
  <p:clrMapOvr>
    <a:masterClrMapping/>
  </p:clrMapOvr>
  <mc:AlternateContent xmlns:mc="http://schemas.openxmlformats.org/markup-compatibility/2006" xmlns:p14="http://schemas.microsoft.com/office/powerpoint/2010/main">
    <mc:Choice Requires="p14">
      <p:transition spd="med" p14:dur="700" advTm="88404">
        <p:fade/>
      </p:transition>
    </mc:Choice>
    <mc:Fallback xmlns="">
      <p:transition spd="med" advTm="88404">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1" y="188640"/>
            <a:ext cx="7713321" cy="1345838"/>
          </a:xfrm>
        </p:spPr>
        <p:txBody>
          <a:bodyPr/>
          <a:lstStyle/>
          <a:p>
            <a:r>
              <a:rPr lang="es-EC" b="1" dirty="0" smtClean="0"/>
              <a:t>AGENDA:</a:t>
            </a:r>
            <a:endParaRPr lang="es-EC" b="1" dirty="0"/>
          </a:p>
        </p:txBody>
      </p:sp>
      <p:sp>
        <p:nvSpPr>
          <p:cNvPr id="3" name="2 Marcador de contenido"/>
          <p:cNvSpPr>
            <a:spLocks noGrp="1"/>
          </p:cNvSpPr>
          <p:nvPr>
            <p:ph idx="1"/>
          </p:nvPr>
        </p:nvSpPr>
        <p:spPr>
          <a:xfrm>
            <a:off x="539554" y="1675580"/>
            <a:ext cx="8064894" cy="4777756"/>
          </a:xfrm>
        </p:spPr>
        <p:txBody>
          <a:bodyPr>
            <a:normAutofit lnSpcReduction="10000"/>
          </a:bodyPr>
          <a:lstStyle/>
          <a:p>
            <a:pPr marL="525780" indent="-457200" algn="just">
              <a:buFont typeface="+mj-lt"/>
              <a:buAutoNum type="arabicPeriod"/>
            </a:pPr>
            <a:r>
              <a:rPr lang="es-EC" b="1" dirty="0" smtClean="0">
                <a:solidFill>
                  <a:schemeClr val="bg1">
                    <a:lumMod val="75000"/>
                  </a:schemeClr>
                </a:solidFill>
              </a:rPr>
              <a:t>Introducción.</a:t>
            </a:r>
          </a:p>
          <a:p>
            <a:pPr marL="525780" indent="-457200" algn="just">
              <a:buFont typeface="+mj-lt"/>
              <a:buAutoNum type="arabicPeriod"/>
            </a:pPr>
            <a:r>
              <a:rPr lang="es-EC" b="1" dirty="0" smtClean="0">
                <a:solidFill>
                  <a:schemeClr val="bg1">
                    <a:lumMod val="75000"/>
                  </a:schemeClr>
                </a:solidFill>
              </a:rPr>
              <a:t>Marco Legal, Teórico y Conceptual.</a:t>
            </a:r>
          </a:p>
          <a:p>
            <a:pPr marL="525780" indent="-457200" algn="just">
              <a:buFont typeface="+mj-lt"/>
              <a:buAutoNum type="arabicPeriod"/>
            </a:pPr>
            <a:r>
              <a:rPr lang="es-EC" b="1" dirty="0" smtClean="0">
                <a:solidFill>
                  <a:schemeClr val="bg1">
                    <a:lumMod val="75000"/>
                  </a:schemeClr>
                </a:solidFill>
              </a:rPr>
              <a:t>Metodología de Investigación.</a:t>
            </a:r>
          </a:p>
          <a:p>
            <a:pPr marL="525780" indent="-457200" algn="just">
              <a:buFont typeface="+mj-lt"/>
              <a:buAutoNum type="arabicPeriod"/>
            </a:pPr>
            <a:r>
              <a:rPr lang="es-EC" b="1" dirty="0" smtClean="0">
                <a:solidFill>
                  <a:schemeClr val="bg1">
                    <a:lumMod val="75000"/>
                  </a:schemeClr>
                </a:solidFill>
              </a:rPr>
              <a:t>Análisis de la </a:t>
            </a:r>
            <a:r>
              <a:rPr lang="es-EC" b="1" dirty="0">
                <a:solidFill>
                  <a:schemeClr val="bg1">
                    <a:lumMod val="75000"/>
                  </a:schemeClr>
                </a:solidFill>
              </a:rPr>
              <a:t>b</a:t>
            </a:r>
            <a:r>
              <a:rPr lang="es-EC" b="1" dirty="0" smtClean="0">
                <a:solidFill>
                  <a:schemeClr val="bg1">
                    <a:lumMod val="75000"/>
                  </a:schemeClr>
                </a:solidFill>
              </a:rPr>
              <a:t>ase legal de la investigación, ley de hidrocarburos y modalidades contractuales y criterios emitidos por las partes involucradas.</a:t>
            </a:r>
          </a:p>
          <a:p>
            <a:pPr marL="525780" indent="-457200" algn="just">
              <a:buFont typeface="+mj-lt"/>
              <a:buAutoNum type="arabicPeriod"/>
            </a:pPr>
            <a:r>
              <a:rPr lang="es-EC" b="1" dirty="0" smtClean="0">
                <a:solidFill>
                  <a:schemeClr val="tx1"/>
                </a:solidFill>
              </a:rPr>
              <a:t>Análisis comparativo, cálculo del costo/beneficio para el estado y propuesta de estrategias para superar e incrementar  el beneficio para el estado con la modalidad contractual óptima.</a:t>
            </a:r>
          </a:p>
          <a:p>
            <a:pPr marL="525780" indent="-457200" algn="just">
              <a:buFont typeface="+mj-lt"/>
              <a:buAutoNum type="arabicPeriod"/>
            </a:pPr>
            <a:r>
              <a:rPr lang="es-EC" b="1" dirty="0" smtClean="0">
                <a:solidFill>
                  <a:schemeClr val="bg1">
                    <a:lumMod val="75000"/>
                  </a:schemeClr>
                </a:solidFill>
              </a:rPr>
              <a:t>Conclusiones y Recomendaciones.</a:t>
            </a:r>
            <a:endParaRPr lang="es-EC" b="1" dirty="0">
              <a:solidFill>
                <a:schemeClr val="bg1">
                  <a:lumMod val="75000"/>
                </a:schemeClr>
              </a:solidFill>
            </a:endParaRPr>
          </a:p>
        </p:txBody>
      </p:sp>
      <p:pic>
        <p:nvPicPr>
          <p:cNvPr id="4" name="3 Imagen"/>
          <p:cNvPicPr/>
          <p:nvPr/>
        </p:nvPicPr>
        <p:blipFill>
          <a:blip r:embed="rId3"/>
          <a:srcRect/>
          <a:stretch>
            <a:fillRect/>
          </a:stretch>
        </p:blipFill>
        <p:spPr bwMode="auto">
          <a:xfrm>
            <a:off x="4788025" y="0"/>
            <a:ext cx="3214684" cy="548680"/>
          </a:xfrm>
          <a:prstGeom prst="rect">
            <a:avLst/>
          </a:prstGeom>
          <a:ln>
            <a:noFill/>
          </a:ln>
          <a:effectLst>
            <a:softEdge rad="112500"/>
          </a:effectLst>
        </p:spPr>
      </p:pic>
      <p:pic>
        <p:nvPicPr>
          <p:cNvPr id="20482" name="Picture 2" descr="C:\Users\JORGE\AppData\Local\Microsoft\Windows\Temporary Internet Files\Content.IE5\Q3UA31TL\MC90029717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5663" y="764704"/>
            <a:ext cx="2331519" cy="2016224"/>
          </a:xfrm>
          <a:prstGeom prst="rect">
            <a:avLst/>
          </a:prstGeom>
          <a:noFill/>
          <a:extLst>
            <a:ext uri="{909E8E84-426E-40DD-AFC4-6F175D3DCCD1}">
              <a14:hiddenFill xmlns:a14="http://schemas.microsoft.com/office/drawing/2010/main">
                <a:solidFill>
                  <a:srgbClr val="FFFFFF"/>
                </a:solidFill>
              </a14:hiddenFill>
            </a:ext>
          </a:extLst>
        </p:spPr>
      </p:pic>
      <p:sp>
        <p:nvSpPr>
          <p:cNvPr id="6" name="5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931249734"/>
      </p:ext>
    </p:extLst>
  </p:cSld>
  <p:clrMapOvr>
    <a:masterClrMapping/>
  </p:clrMapOvr>
  <mc:AlternateContent xmlns:mc="http://schemas.openxmlformats.org/markup-compatibility/2006" xmlns:p14="http://schemas.microsoft.com/office/powerpoint/2010/main">
    <mc:Choice Requires="p14">
      <p:transition spd="med" p14:dur="700" advTm="13428">
        <p:fade/>
      </p:transition>
    </mc:Choice>
    <mc:Fallback xmlns="">
      <p:transition spd="med" advTm="13428">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3328" y="53752"/>
            <a:ext cx="7024744" cy="1143000"/>
          </a:xfrm>
        </p:spPr>
        <p:txBody>
          <a:bodyPr>
            <a:noAutofit/>
          </a:bodyPr>
          <a:lstStyle/>
          <a:p>
            <a:r>
              <a:rPr lang="es-EC" sz="2400" b="1" dirty="0" smtClean="0"/>
              <a:t>Resumen de Análisis </a:t>
            </a:r>
            <a:br>
              <a:rPr lang="es-EC" sz="2400" b="1" dirty="0" smtClean="0"/>
            </a:br>
            <a:r>
              <a:rPr lang="es-EC" sz="2400" b="1" dirty="0" smtClean="0"/>
              <a:t>Comparativo de la Ley de Hidrocarburos.</a:t>
            </a:r>
            <a:endParaRPr lang="es-EC" sz="2400" b="1" dirty="0"/>
          </a:p>
        </p:txBody>
      </p:sp>
      <p:pic>
        <p:nvPicPr>
          <p:cNvPr id="8" name="7 Imagen"/>
          <p:cNvPicPr/>
          <p:nvPr/>
        </p:nvPicPr>
        <p:blipFill>
          <a:blip r:embed="rId3"/>
          <a:srcRect/>
          <a:stretch>
            <a:fillRect/>
          </a:stretch>
        </p:blipFill>
        <p:spPr bwMode="auto">
          <a:xfrm>
            <a:off x="4788025" y="0"/>
            <a:ext cx="3214684" cy="548680"/>
          </a:xfrm>
          <a:prstGeom prst="rect">
            <a:avLst/>
          </a:prstGeom>
          <a:ln>
            <a:noFill/>
          </a:ln>
          <a:effectLst>
            <a:softEdge rad="112500"/>
          </a:effectLst>
        </p:spPr>
      </p:pic>
      <p:graphicFrame>
        <p:nvGraphicFramePr>
          <p:cNvPr id="3" name="2 Diagrama"/>
          <p:cNvGraphicFramePr/>
          <p:nvPr>
            <p:extLst>
              <p:ext uri="{D42A27DB-BD31-4B8C-83A1-F6EECF244321}">
                <p14:modId xmlns:p14="http://schemas.microsoft.com/office/powerpoint/2010/main" val="1064154000"/>
              </p:ext>
            </p:extLst>
          </p:nvPr>
        </p:nvGraphicFramePr>
        <p:xfrm>
          <a:off x="467544" y="1124744"/>
          <a:ext cx="8136904" cy="2088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7" name="Picture 3" descr="C:\Users\CamachoC\AppData\Local\Microsoft\Windows\Temporary Internet Files\Content.IE5\E93304AY\MC900213279[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3568" y="4265164"/>
            <a:ext cx="2160240" cy="220812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amachoC\AppData\Local\Microsoft\Windows\Temporary Internet Files\Content.IE5\I63F7OTC\MC90021197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84168" y="5146705"/>
            <a:ext cx="2600068" cy="13131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CamachoC\AppData\Local\Microsoft\Windows\Temporary Internet Files\Content.IE5\E93304AY\MP900408864[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03240" y="3312368"/>
            <a:ext cx="2636912" cy="2636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4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531515916"/>
      </p:ext>
    </p:extLst>
  </p:cSld>
  <p:clrMapOvr>
    <a:masterClrMapping/>
  </p:clrMapOvr>
  <mc:AlternateContent xmlns:mc="http://schemas.openxmlformats.org/markup-compatibility/2006" xmlns:p14="http://schemas.microsoft.com/office/powerpoint/2010/main">
    <mc:Choice Requires="p14">
      <p:transition spd="med" p14:dur="700" advTm="44087">
        <p:fade/>
      </p:transition>
    </mc:Choice>
    <mc:Fallback xmlns="">
      <p:transition spd="med" advTm="44087">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a:blip r:embed="rId3"/>
          <a:srcRect/>
          <a:stretch>
            <a:fillRect/>
          </a:stretch>
        </p:blipFill>
        <p:spPr bwMode="auto">
          <a:xfrm>
            <a:off x="4788025" y="0"/>
            <a:ext cx="3214684" cy="548680"/>
          </a:xfrm>
          <a:prstGeom prst="rect">
            <a:avLst/>
          </a:prstGeom>
          <a:ln>
            <a:noFill/>
          </a:ln>
          <a:effectLst>
            <a:softEdge rad="112500"/>
          </a:effectLst>
        </p:spPr>
      </p:pic>
      <p:sp>
        <p:nvSpPr>
          <p:cNvPr id="4" name="1 Título"/>
          <p:cNvSpPr txBox="1">
            <a:spLocks/>
          </p:cNvSpPr>
          <p:nvPr/>
        </p:nvSpPr>
        <p:spPr>
          <a:xfrm>
            <a:off x="539552" y="260648"/>
            <a:ext cx="7024744" cy="1143000"/>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b="1" dirty="0" smtClean="0"/>
              <a:t>Resumen de Análisis </a:t>
            </a:r>
          </a:p>
          <a:p>
            <a:r>
              <a:rPr lang="es-EC" sz="2400" b="1" dirty="0" smtClean="0"/>
              <a:t>Comparativo: Articulado más relevante.</a:t>
            </a:r>
            <a:endParaRPr lang="es-EC" sz="2400" b="1" dirty="0"/>
          </a:p>
        </p:txBody>
      </p:sp>
      <p:graphicFrame>
        <p:nvGraphicFramePr>
          <p:cNvPr id="12" name="11 Tabla"/>
          <p:cNvGraphicFramePr>
            <a:graphicFrameLocks noGrp="1"/>
          </p:cNvGraphicFramePr>
          <p:nvPr>
            <p:extLst>
              <p:ext uri="{D42A27DB-BD31-4B8C-83A1-F6EECF244321}">
                <p14:modId xmlns:p14="http://schemas.microsoft.com/office/powerpoint/2010/main" val="3848000582"/>
              </p:ext>
            </p:extLst>
          </p:nvPr>
        </p:nvGraphicFramePr>
        <p:xfrm>
          <a:off x="683568" y="1003739"/>
          <a:ext cx="7920880" cy="5449597"/>
        </p:xfrm>
        <a:graphic>
          <a:graphicData uri="http://schemas.openxmlformats.org/drawingml/2006/table">
            <a:tbl>
              <a:tblPr firstRow="1" bandRow="1">
                <a:tableStyleId>{C083E6E3-FA7D-4D7B-A595-EF9225AFEA82}</a:tableStyleId>
              </a:tblPr>
              <a:tblGrid>
                <a:gridCol w="3240360"/>
                <a:gridCol w="4680520"/>
              </a:tblGrid>
              <a:tr h="330289">
                <a:tc>
                  <a:txBody>
                    <a:bodyPr/>
                    <a:lstStyle/>
                    <a:p>
                      <a:pPr algn="ctr"/>
                      <a:r>
                        <a:rPr lang="es-EC" dirty="0" smtClean="0"/>
                        <a:t>Legislación</a:t>
                      </a:r>
                      <a:r>
                        <a:rPr lang="es-EC" baseline="0" dirty="0" smtClean="0"/>
                        <a:t> previa</a:t>
                      </a:r>
                      <a:endParaRPr lang="es-EC" dirty="0"/>
                    </a:p>
                  </a:txBody>
                  <a:tcPr/>
                </a:tc>
                <a:tc>
                  <a:txBody>
                    <a:bodyPr/>
                    <a:lstStyle/>
                    <a:p>
                      <a:pPr algn="ctr"/>
                      <a:r>
                        <a:rPr lang="es-EC" dirty="0" smtClean="0"/>
                        <a:t>Legislación</a:t>
                      </a:r>
                      <a:r>
                        <a:rPr lang="es-EC" baseline="0" dirty="0" smtClean="0"/>
                        <a:t> actual</a:t>
                      </a:r>
                      <a:endParaRPr lang="es-EC" dirty="0"/>
                    </a:p>
                  </a:txBody>
                  <a:tcPr/>
                </a:tc>
              </a:tr>
              <a:tr h="1142249">
                <a:tc>
                  <a:txBody>
                    <a:bodyPr/>
                    <a:lstStyle/>
                    <a:p>
                      <a:pPr algn="just"/>
                      <a:r>
                        <a:rPr lang="es-EC" sz="1050" b="1" kern="1200" dirty="0" smtClean="0">
                          <a:effectLst/>
                        </a:rPr>
                        <a:t>Art.2 Contratos en el área </a:t>
                      </a:r>
                      <a:r>
                        <a:rPr lang="es-EC" sz="1050" b="1" kern="1200" dirty="0" err="1" smtClean="0">
                          <a:effectLst/>
                        </a:rPr>
                        <a:t>hidrocarburífera</a:t>
                      </a:r>
                      <a:r>
                        <a:rPr lang="es-EC" sz="1050" b="1" kern="1200" dirty="0" smtClean="0">
                          <a:effectLst/>
                        </a:rPr>
                        <a:t>: </a:t>
                      </a:r>
                      <a:r>
                        <a:rPr lang="es-EC" sz="1050" kern="1200" dirty="0" smtClean="0">
                          <a:effectLst/>
                        </a:rPr>
                        <a:t>El estado explorará y explotará los yacimientos en forma directa a través de PETROECUADOR. </a:t>
                      </a:r>
                    </a:p>
                    <a:p>
                      <a:pPr algn="just"/>
                      <a:r>
                        <a:rPr lang="es-EC" sz="1050" i="1" kern="1200" dirty="0" smtClean="0">
                          <a:effectLst/>
                        </a:rPr>
                        <a:t>PETROECUADOR suscribe los Contratos de Exploración y Explotación de Hidrocarburos en representación del Estado ecuatoriano.</a:t>
                      </a:r>
                      <a:endParaRPr lang="es-EC" sz="1050" i="1" dirty="0"/>
                    </a:p>
                  </a:txBody>
                  <a:tcPr/>
                </a:tc>
                <a:tc>
                  <a:txBody>
                    <a:bodyPr/>
                    <a:lstStyle/>
                    <a:p>
                      <a:pPr algn="just"/>
                      <a:r>
                        <a:rPr lang="es-EC" sz="1050" b="1" kern="1200" dirty="0" smtClean="0">
                          <a:effectLst/>
                        </a:rPr>
                        <a:t>Art.2 Contratos en el área </a:t>
                      </a:r>
                      <a:r>
                        <a:rPr lang="es-EC" sz="1050" b="1" kern="1200" dirty="0" err="1" smtClean="0">
                          <a:effectLst/>
                        </a:rPr>
                        <a:t>hidrocarburífera</a:t>
                      </a:r>
                      <a:r>
                        <a:rPr lang="es-EC" sz="1050" b="1" kern="1200" dirty="0" smtClean="0">
                          <a:effectLst/>
                        </a:rPr>
                        <a:t>: </a:t>
                      </a:r>
                      <a:r>
                        <a:rPr lang="es-EC" sz="1050" kern="1200" dirty="0" smtClean="0">
                          <a:effectLst/>
                        </a:rPr>
                        <a:t>El estado explorará y explotará los yacimientos en forma directa a través de las Empresas Públicas de Hidrocarburos.</a:t>
                      </a:r>
                    </a:p>
                    <a:p>
                      <a:pPr algn="just"/>
                      <a:r>
                        <a:rPr lang="es-EC" sz="1050" i="1" kern="1200" dirty="0" smtClean="0">
                          <a:effectLst/>
                        </a:rPr>
                        <a:t>Se determina a la Secretaria de Hidrocarburos como administrador de los Contratos de Exploración y Explotación de Hidrocarburos</a:t>
                      </a:r>
                      <a:r>
                        <a:rPr lang="es-EC" sz="1050" kern="1200" dirty="0" smtClean="0">
                          <a:effectLst/>
                        </a:rPr>
                        <a:t>.</a:t>
                      </a:r>
                      <a:endParaRPr lang="es-EC" sz="1050" dirty="0"/>
                    </a:p>
                  </a:txBody>
                  <a:tcPr/>
                </a:tc>
              </a:tr>
              <a:tr h="990867">
                <a:tc rowSpan="3">
                  <a:txBody>
                    <a:bodyPr/>
                    <a:lstStyle/>
                    <a:p>
                      <a:pPr algn="ctr"/>
                      <a:endParaRPr lang="es-EC" sz="1050" dirty="0"/>
                    </a:p>
                  </a:txBody>
                  <a:tcPr anchor="ctr"/>
                </a:tc>
                <a:tc>
                  <a:txBody>
                    <a:bodyPr/>
                    <a:lstStyle/>
                    <a:p>
                      <a:pPr algn="just"/>
                      <a:r>
                        <a:rPr lang="es-EC" sz="1050" b="1" kern="1200" dirty="0" smtClean="0">
                          <a:solidFill>
                            <a:schemeClr val="tx1"/>
                          </a:solidFill>
                          <a:effectLst/>
                          <a:latin typeface="+mn-lt"/>
                          <a:ea typeface="+mn-ea"/>
                          <a:cs typeface="+mn-cs"/>
                        </a:rPr>
                        <a:t>Art. 11.- Agencia de Regulación y Control Hidrocarburífero (ARCH).- </a:t>
                      </a:r>
                      <a:r>
                        <a:rPr lang="es-EC" sz="1050" b="0" kern="1200" dirty="0" smtClean="0">
                          <a:solidFill>
                            <a:schemeClr val="tx1"/>
                          </a:solidFill>
                          <a:effectLst/>
                          <a:latin typeface="+mn-lt"/>
                          <a:ea typeface="+mn-ea"/>
                          <a:cs typeface="+mn-cs"/>
                        </a:rPr>
                        <a:t>Créase la Agencia de Regulación y Control Hidrocarburífero, ARCH, como organismo técnico-administrativo, encargado de regular, controlar y fiscalizar las actividades técnicas y operacionales en las diferentes fases de la industria hidrocarburífera, que realicen las empresas públicas o privadas.</a:t>
                      </a:r>
                      <a:endParaRPr lang="es-EC" sz="1050" b="0" kern="1200" dirty="0">
                        <a:solidFill>
                          <a:schemeClr val="tx1"/>
                        </a:solidFill>
                        <a:effectLst/>
                        <a:latin typeface="+mn-lt"/>
                        <a:ea typeface="+mn-ea"/>
                        <a:cs typeface="+mn-cs"/>
                      </a:endParaRPr>
                    </a:p>
                  </a:txBody>
                  <a:tcPr/>
                </a:tc>
              </a:tr>
              <a:tr h="1142249">
                <a:tc vMerge="1">
                  <a:txBody>
                    <a:bodyPr/>
                    <a:lstStyle/>
                    <a:p>
                      <a:endParaRPr lang="es-EC" sz="1100" dirty="0"/>
                    </a:p>
                  </a:txBody>
                  <a:tcPr/>
                </a:tc>
                <a:tc>
                  <a:txBody>
                    <a:bodyPr/>
                    <a:lstStyle/>
                    <a:p>
                      <a:pPr algn="just"/>
                      <a:r>
                        <a:rPr lang="es-EC" sz="1050" b="1" dirty="0" smtClean="0"/>
                        <a:t>Art.  6-A.-    Secretaría de Hidrocarburos (SH).- </a:t>
                      </a:r>
                      <a:r>
                        <a:rPr lang="es-EC" sz="1050" dirty="0" smtClean="0"/>
                        <a:t>Créase la Secretaría de Hidrocarburos, SIL como entidad adscrita al Ministerio Sectorial, con personalidad jurídica, patrimonio propio, autonomía administrativa, técnica, económica, financiera y operativa, que administra la gestión de los recursos naturales no renovables hidrocarburíferas y de las sustancias que los acompañen.</a:t>
                      </a:r>
                      <a:endParaRPr lang="es-EC" sz="1050" dirty="0"/>
                    </a:p>
                  </a:txBody>
                  <a:tcPr/>
                </a:tc>
              </a:tr>
              <a:tr h="1747779">
                <a:tc vMerge="1">
                  <a:txBody>
                    <a:bodyPr/>
                    <a:lstStyle/>
                    <a:p>
                      <a:endParaRPr lang="es-EC" sz="1100" dirty="0"/>
                    </a:p>
                  </a:txBody>
                  <a:tcPr/>
                </a:tc>
                <a:tc>
                  <a:txBody>
                    <a:bodyPr/>
                    <a:lstStyle/>
                    <a:p>
                      <a:pPr algn="just"/>
                      <a:r>
                        <a:rPr lang="es-EC" sz="1050" b="1" dirty="0" smtClean="0"/>
                        <a:t>Art. 16.- Contrato de prestación de servicios para la exploración y/o explotación de hidrocarburos.- </a:t>
                      </a:r>
                      <a:r>
                        <a:rPr lang="es-EC" sz="1050" dirty="0" smtClean="0"/>
                        <a:t>Son contratos de prestación de servicios para la exploración y/o explotación de hidrocarburos, aquéllos en que personas jurídicas, previa y debidamente calificadas, nacionales o extranjeras, se obligan a realizar para con la Secretaría de Hidrocarburos, con sus propios recursos económicos, servicios de exploración y/o explotación hidrocarburífera, en las áreas señaladas para el efecto, invirtiendo los capitales y utilizando los equipos, la maquinaria y la tecnología necesarios para el cumplimiento de los servicios contratados.</a:t>
                      </a:r>
                      <a:endParaRPr lang="es-EC" sz="1050" dirty="0"/>
                    </a:p>
                  </a:txBody>
                  <a:tcPr/>
                </a:tc>
              </a:tr>
            </a:tbl>
          </a:graphicData>
        </a:graphic>
      </p:graphicFrame>
      <p:sp>
        <p:nvSpPr>
          <p:cNvPr id="3" name="2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1128280206"/>
      </p:ext>
    </p:extLst>
  </p:cSld>
  <p:clrMapOvr>
    <a:masterClrMapping/>
  </p:clrMapOvr>
  <mc:AlternateContent xmlns:mc="http://schemas.openxmlformats.org/markup-compatibility/2006" xmlns:p14="http://schemas.microsoft.com/office/powerpoint/2010/main">
    <mc:Choice Requires="p14">
      <p:transition spd="med" p14:dur="700" advTm="68403">
        <p:fade/>
      </p:transition>
    </mc:Choice>
    <mc:Fallback xmlns="">
      <p:transition spd="med" advTm="68403">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1" y="188640"/>
            <a:ext cx="7713321" cy="1345838"/>
          </a:xfrm>
        </p:spPr>
        <p:txBody>
          <a:bodyPr/>
          <a:lstStyle/>
          <a:p>
            <a:r>
              <a:rPr lang="es-EC" b="1" dirty="0" smtClean="0"/>
              <a:t>AGENDA:</a:t>
            </a:r>
            <a:endParaRPr lang="es-EC" b="1" dirty="0"/>
          </a:p>
        </p:txBody>
      </p:sp>
      <p:sp>
        <p:nvSpPr>
          <p:cNvPr id="3" name="2 Marcador de contenido"/>
          <p:cNvSpPr>
            <a:spLocks noGrp="1"/>
          </p:cNvSpPr>
          <p:nvPr>
            <p:ph idx="1"/>
          </p:nvPr>
        </p:nvSpPr>
        <p:spPr>
          <a:xfrm>
            <a:off x="539554" y="1675580"/>
            <a:ext cx="8064894" cy="4777756"/>
          </a:xfrm>
        </p:spPr>
        <p:txBody>
          <a:bodyPr>
            <a:normAutofit lnSpcReduction="10000"/>
          </a:bodyPr>
          <a:lstStyle/>
          <a:p>
            <a:pPr marL="525780" indent="-457200" algn="just">
              <a:buFont typeface="+mj-lt"/>
              <a:buAutoNum type="arabicPeriod"/>
            </a:pPr>
            <a:r>
              <a:rPr lang="es-EC" b="1" dirty="0" smtClean="0">
                <a:solidFill>
                  <a:schemeClr val="tx1"/>
                </a:solidFill>
              </a:rPr>
              <a:t>Introducción.</a:t>
            </a:r>
          </a:p>
          <a:p>
            <a:pPr marL="525780" indent="-457200" algn="just">
              <a:buFont typeface="+mj-lt"/>
              <a:buAutoNum type="arabicPeriod"/>
            </a:pPr>
            <a:r>
              <a:rPr lang="es-EC" b="1" dirty="0" smtClean="0">
                <a:solidFill>
                  <a:schemeClr val="bg1">
                    <a:lumMod val="75000"/>
                  </a:schemeClr>
                </a:solidFill>
              </a:rPr>
              <a:t>Marco Legal, Teórico y Conceptual.</a:t>
            </a:r>
          </a:p>
          <a:p>
            <a:pPr marL="525780" indent="-457200" algn="just">
              <a:buFont typeface="+mj-lt"/>
              <a:buAutoNum type="arabicPeriod"/>
            </a:pPr>
            <a:r>
              <a:rPr lang="es-EC" b="1" dirty="0" smtClean="0">
                <a:solidFill>
                  <a:schemeClr val="bg1">
                    <a:lumMod val="75000"/>
                  </a:schemeClr>
                </a:solidFill>
              </a:rPr>
              <a:t>Metodología de Investigación.</a:t>
            </a:r>
          </a:p>
          <a:p>
            <a:pPr marL="525780" indent="-457200" algn="just">
              <a:buFont typeface="+mj-lt"/>
              <a:buAutoNum type="arabicPeriod"/>
            </a:pPr>
            <a:r>
              <a:rPr lang="es-EC" b="1" dirty="0" smtClean="0">
                <a:solidFill>
                  <a:schemeClr val="bg1">
                    <a:lumMod val="75000"/>
                  </a:schemeClr>
                </a:solidFill>
              </a:rPr>
              <a:t>Análisis de la </a:t>
            </a:r>
            <a:r>
              <a:rPr lang="es-EC" b="1" dirty="0">
                <a:solidFill>
                  <a:schemeClr val="bg1">
                    <a:lumMod val="75000"/>
                  </a:schemeClr>
                </a:solidFill>
              </a:rPr>
              <a:t>b</a:t>
            </a:r>
            <a:r>
              <a:rPr lang="es-EC" b="1" dirty="0" smtClean="0">
                <a:solidFill>
                  <a:schemeClr val="bg1">
                    <a:lumMod val="75000"/>
                  </a:schemeClr>
                </a:solidFill>
              </a:rPr>
              <a:t>ase legal de la investigación, ley de hidrocarburos y modalidades contractuales y criterios emitidos por las partes involucradas.</a:t>
            </a:r>
          </a:p>
          <a:p>
            <a:pPr marL="525780" indent="-457200" algn="just">
              <a:buFont typeface="+mj-lt"/>
              <a:buAutoNum type="arabicPeriod"/>
            </a:pPr>
            <a:r>
              <a:rPr lang="es-EC" b="1" dirty="0" smtClean="0">
                <a:solidFill>
                  <a:schemeClr val="bg1">
                    <a:lumMod val="75000"/>
                  </a:schemeClr>
                </a:solidFill>
              </a:rPr>
              <a:t>Análisis comparativo, cálculo del costo/beneficio para el estado y propuesta de estrategias para superar e incrementar  el beneficio para el estado con la modalidad contractual óptima.</a:t>
            </a:r>
          </a:p>
          <a:p>
            <a:pPr marL="525780" indent="-457200" algn="just">
              <a:buFont typeface="+mj-lt"/>
              <a:buAutoNum type="arabicPeriod"/>
            </a:pPr>
            <a:r>
              <a:rPr lang="es-EC" b="1" dirty="0" smtClean="0">
                <a:solidFill>
                  <a:schemeClr val="bg1">
                    <a:lumMod val="75000"/>
                  </a:schemeClr>
                </a:solidFill>
              </a:rPr>
              <a:t>Conclusiones y Recomendaciones.</a:t>
            </a:r>
            <a:endParaRPr lang="es-EC" b="1" dirty="0">
              <a:solidFill>
                <a:schemeClr val="bg1">
                  <a:lumMod val="75000"/>
                </a:schemeClr>
              </a:solidFill>
            </a:endParaRPr>
          </a:p>
        </p:txBody>
      </p:sp>
      <p:pic>
        <p:nvPicPr>
          <p:cNvPr id="4" name="3 Imagen"/>
          <p:cNvPicPr/>
          <p:nvPr/>
        </p:nvPicPr>
        <p:blipFill>
          <a:blip r:embed="rId3"/>
          <a:srcRect/>
          <a:stretch>
            <a:fillRect/>
          </a:stretch>
        </p:blipFill>
        <p:spPr bwMode="auto">
          <a:xfrm>
            <a:off x="4788025" y="0"/>
            <a:ext cx="3214684" cy="548680"/>
          </a:xfrm>
          <a:prstGeom prst="rect">
            <a:avLst/>
          </a:prstGeom>
          <a:ln>
            <a:noFill/>
          </a:ln>
          <a:effectLst>
            <a:softEdge rad="112500"/>
          </a:effectLst>
        </p:spPr>
      </p:pic>
      <p:pic>
        <p:nvPicPr>
          <p:cNvPr id="20482" name="Picture 2" descr="C:\Users\JORGE\AppData\Local\Microsoft\Windows\Temporary Internet Files\Content.IE5\Q3UA31TL\MC90029717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5663" y="764704"/>
            <a:ext cx="2331519" cy="2016224"/>
          </a:xfrm>
          <a:prstGeom prst="rect">
            <a:avLst/>
          </a:prstGeom>
          <a:noFill/>
          <a:extLst>
            <a:ext uri="{909E8E84-426E-40DD-AFC4-6F175D3DCCD1}">
              <a14:hiddenFill xmlns:a14="http://schemas.microsoft.com/office/drawing/2010/main">
                <a:solidFill>
                  <a:srgbClr val="FFFFFF"/>
                </a:solidFill>
              </a14:hiddenFill>
            </a:ext>
          </a:extLst>
        </p:spPr>
      </p:pic>
      <p:sp>
        <p:nvSpPr>
          <p:cNvPr id="6" name="5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2875116295"/>
      </p:ext>
    </p:extLst>
  </p:cSld>
  <p:clrMapOvr>
    <a:masterClrMapping/>
  </p:clrMapOvr>
  <mc:AlternateContent xmlns:mc="http://schemas.openxmlformats.org/markup-compatibility/2006" xmlns:p14="http://schemas.microsoft.com/office/powerpoint/2010/main">
    <mc:Choice Requires="p14">
      <p:transition spd="med" p14:dur="700" advTm="1736">
        <p:fade/>
      </p:transition>
    </mc:Choice>
    <mc:Fallback xmlns="">
      <p:transition spd="med" advTm="1736">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Program Files (x86)\Microsoft Office\MEDIA\CAGCAT10\j029324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2113463"/>
            <a:ext cx="1565453" cy="1154887"/>
          </a:xfrm>
          <a:prstGeom prst="rect">
            <a:avLst/>
          </a:prstGeom>
          <a:noFill/>
          <a:extLst>
            <a:ext uri="{909E8E84-426E-40DD-AFC4-6F175D3DCCD1}">
              <a14:hiddenFill xmlns:a14="http://schemas.microsoft.com/office/drawing/2010/main">
                <a:solidFill>
                  <a:srgbClr val="FFFFFF"/>
                </a:solidFill>
              </a14:hiddenFill>
            </a:ext>
          </a:extLst>
        </p:spPr>
      </p:pic>
      <p:pic>
        <p:nvPicPr>
          <p:cNvPr id="2" name="1 Imagen"/>
          <p:cNvPicPr/>
          <p:nvPr/>
        </p:nvPicPr>
        <p:blipFill>
          <a:blip r:embed="rId4"/>
          <a:srcRect/>
          <a:stretch>
            <a:fillRect/>
          </a:stretch>
        </p:blipFill>
        <p:spPr bwMode="auto">
          <a:xfrm>
            <a:off x="4788025" y="0"/>
            <a:ext cx="3214684" cy="548680"/>
          </a:xfrm>
          <a:prstGeom prst="rect">
            <a:avLst/>
          </a:prstGeom>
          <a:ln>
            <a:noFill/>
          </a:ln>
          <a:effectLst>
            <a:softEdge rad="112500"/>
          </a:effectLst>
        </p:spPr>
      </p:pic>
      <p:sp>
        <p:nvSpPr>
          <p:cNvPr id="3" name="1 Título"/>
          <p:cNvSpPr txBox="1">
            <a:spLocks/>
          </p:cNvSpPr>
          <p:nvPr/>
        </p:nvSpPr>
        <p:spPr>
          <a:xfrm>
            <a:off x="539551" y="269776"/>
            <a:ext cx="7463157" cy="1143000"/>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b="1" dirty="0" smtClean="0"/>
              <a:t>Resumen de Análisis </a:t>
            </a:r>
            <a:br>
              <a:rPr lang="es-EC" sz="2400" b="1" dirty="0" smtClean="0"/>
            </a:br>
            <a:r>
              <a:rPr lang="es-EC" sz="2400" b="1" dirty="0" smtClean="0"/>
              <a:t>Comparativo de los Contratos de Participación y Prestación de Servicios</a:t>
            </a:r>
            <a:endParaRPr lang="es-EC" sz="2400" b="1" dirty="0"/>
          </a:p>
        </p:txBody>
      </p:sp>
      <p:graphicFrame>
        <p:nvGraphicFramePr>
          <p:cNvPr id="4" name="3 Diagrama"/>
          <p:cNvGraphicFramePr/>
          <p:nvPr>
            <p:extLst>
              <p:ext uri="{D42A27DB-BD31-4B8C-83A1-F6EECF244321}">
                <p14:modId xmlns:p14="http://schemas.microsoft.com/office/powerpoint/2010/main" val="377890335"/>
              </p:ext>
            </p:extLst>
          </p:nvPr>
        </p:nvGraphicFramePr>
        <p:xfrm>
          <a:off x="395536" y="3253432"/>
          <a:ext cx="8208912"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26" name="Picture 2" descr="C:\Users\CamachoC\AppData\Local\Microsoft\Windows\Temporary Internet Files\Content.IE5\I63F7OTC\MP900400979[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9592" y="1503835"/>
            <a:ext cx="1900403" cy="23760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7" name="Picture 3" descr="C:\Users\CamachoC\AppData\Local\Microsoft\Windows\Temporary Internet Files\Content.IE5\E93304AY\MC900078812[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56176" y="1503835"/>
            <a:ext cx="2048200" cy="24366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amachoC\AppData\Local\Microsoft\Windows\Temporary Internet Files\Content.IE5\YVLV21P1\MC900432540[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8111401">
            <a:off x="3659498" y="1750485"/>
            <a:ext cx="1862046" cy="1652041"/>
          </a:xfrm>
          <a:prstGeom prst="rect">
            <a:avLst/>
          </a:prstGeom>
          <a:noFill/>
          <a:extLst>
            <a:ext uri="{909E8E84-426E-40DD-AFC4-6F175D3DCCD1}">
              <a14:hiddenFill xmlns:a14="http://schemas.microsoft.com/office/drawing/2010/main">
                <a:solidFill>
                  <a:srgbClr val="FFFFFF"/>
                </a:solidFill>
              </a14:hiddenFill>
            </a:ext>
          </a:extLst>
        </p:spPr>
      </p:pic>
      <p:sp>
        <p:nvSpPr>
          <p:cNvPr id="6" name="5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2774373244"/>
      </p:ext>
    </p:extLst>
  </p:cSld>
  <p:clrMapOvr>
    <a:masterClrMapping/>
  </p:clrMapOvr>
  <mc:AlternateContent xmlns:mc="http://schemas.openxmlformats.org/markup-compatibility/2006" xmlns:p14="http://schemas.microsoft.com/office/powerpoint/2010/main">
    <mc:Choice Requires="p14">
      <p:transition spd="med" p14:dur="700" advTm="19283">
        <p:fade/>
      </p:transition>
    </mc:Choice>
    <mc:Fallback xmlns="">
      <p:transition spd="med" advTm="19283">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3"/>
          <a:srcRect/>
          <a:stretch>
            <a:fillRect/>
          </a:stretch>
        </p:blipFill>
        <p:spPr bwMode="auto">
          <a:xfrm>
            <a:off x="4788025" y="0"/>
            <a:ext cx="3214684" cy="548680"/>
          </a:xfrm>
          <a:prstGeom prst="rect">
            <a:avLst/>
          </a:prstGeom>
          <a:ln>
            <a:noFill/>
          </a:ln>
          <a:effectLst>
            <a:softEdge rad="112500"/>
          </a:effectLst>
        </p:spPr>
      </p:pic>
      <p:sp>
        <p:nvSpPr>
          <p:cNvPr id="3" name="1 Título"/>
          <p:cNvSpPr txBox="1">
            <a:spLocks/>
          </p:cNvSpPr>
          <p:nvPr/>
        </p:nvSpPr>
        <p:spPr>
          <a:xfrm>
            <a:off x="467544" y="341784"/>
            <a:ext cx="7463157" cy="1143000"/>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Resumen de Análisis </a:t>
            </a:r>
            <a:br>
              <a:rPr lang="es-EC" sz="2000" b="1" dirty="0" smtClean="0"/>
            </a:br>
            <a:r>
              <a:rPr lang="es-EC" sz="2000" b="1" dirty="0" smtClean="0"/>
              <a:t>Comparativo de los Contratos de Participación y Prestación de Servicios</a:t>
            </a:r>
            <a:endParaRPr lang="es-EC" sz="2000" b="1" dirty="0"/>
          </a:p>
        </p:txBody>
      </p:sp>
      <p:graphicFrame>
        <p:nvGraphicFramePr>
          <p:cNvPr id="4" name="3 Tabla"/>
          <p:cNvGraphicFramePr>
            <a:graphicFrameLocks noGrp="1"/>
          </p:cNvGraphicFramePr>
          <p:nvPr>
            <p:extLst>
              <p:ext uri="{D42A27DB-BD31-4B8C-83A1-F6EECF244321}">
                <p14:modId xmlns:p14="http://schemas.microsoft.com/office/powerpoint/2010/main" val="1588554382"/>
              </p:ext>
            </p:extLst>
          </p:nvPr>
        </p:nvGraphicFramePr>
        <p:xfrm>
          <a:off x="498609" y="1334116"/>
          <a:ext cx="8136904" cy="5059967"/>
        </p:xfrm>
        <a:graphic>
          <a:graphicData uri="http://schemas.openxmlformats.org/drawingml/2006/table">
            <a:tbl>
              <a:tblPr firstRow="1" bandRow="1">
                <a:tableStyleId>{0E3FDE45-AF77-4B5C-9715-49D594BDF05E}</a:tableStyleId>
              </a:tblPr>
              <a:tblGrid>
                <a:gridCol w="4032448"/>
                <a:gridCol w="4104456"/>
              </a:tblGrid>
              <a:tr h="356897">
                <a:tc>
                  <a:txBody>
                    <a:bodyPr/>
                    <a:lstStyle/>
                    <a:p>
                      <a:pPr algn="ctr"/>
                      <a:r>
                        <a:rPr lang="es-EC" sz="1600" dirty="0" smtClean="0"/>
                        <a:t>Contrato</a:t>
                      </a:r>
                      <a:r>
                        <a:rPr lang="es-EC" sz="1600" baseline="0" dirty="0" smtClean="0"/>
                        <a:t> de Participación</a:t>
                      </a:r>
                      <a:endParaRPr lang="es-EC" sz="1600" dirty="0"/>
                    </a:p>
                  </a:txBody>
                  <a:tcPr/>
                </a:tc>
                <a:tc>
                  <a:txBody>
                    <a:bodyPr/>
                    <a:lstStyle/>
                    <a:p>
                      <a:pPr algn="ctr"/>
                      <a:r>
                        <a:rPr lang="es-EC" sz="1600" dirty="0" smtClean="0"/>
                        <a:t>Contrato de Prestación</a:t>
                      </a:r>
                      <a:r>
                        <a:rPr lang="es-EC" sz="1600" baseline="0" dirty="0" smtClean="0"/>
                        <a:t> de Servicios</a:t>
                      </a:r>
                      <a:endParaRPr lang="es-EC" sz="1600" dirty="0"/>
                    </a:p>
                  </a:txBody>
                  <a:tcPr/>
                </a:tc>
              </a:tr>
              <a:tr h="3178147">
                <a:tc>
                  <a:txBody>
                    <a:bodyPr/>
                    <a:lstStyle/>
                    <a:p>
                      <a:pPr algn="just"/>
                      <a:r>
                        <a:rPr lang="es-ES" sz="1100" b="1" kern="1200" dirty="0" smtClean="0">
                          <a:solidFill>
                            <a:schemeClr val="tx1"/>
                          </a:solidFill>
                          <a:effectLst/>
                          <a:latin typeface="+mn-lt"/>
                          <a:ea typeface="+mn-ea"/>
                          <a:cs typeface="+mn-cs"/>
                        </a:rPr>
                        <a:t>“Cláusula 4. Objeto de este Contrato</a:t>
                      </a:r>
                    </a:p>
                    <a:p>
                      <a:pPr algn="just"/>
                      <a:endParaRPr lang="es-EC" sz="1100" kern="1200" dirty="0" smtClean="0">
                        <a:solidFill>
                          <a:schemeClr val="tx1"/>
                        </a:solidFill>
                        <a:effectLst/>
                        <a:latin typeface="+mn-lt"/>
                        <a:ea typeface="+mn-ea"/>
                        <a:cs typeface="+mn-cs"/>
                      </a:endParaRPr>
                    </a:p>
                    <a:p>
                      <a:pPr algn="just"/>
                      <a:r>
                        <a:rPr lang="es-ES" sz="1100" b="1" kern="1200" dirty="0" smtClean="0">
                          <a:solidFill>
                            <a:schemeClr val="tx1"/>
                          </a:solidFill>
                          <a:effectLst/>
                          <a:latin typeface="+mn-lt"/>
                          <a:ea typeface="+mn-ea"/>
                          <a:cs typeface="+mn-cs"/>
                        </a:rPr>
                        <a:t>4.1 </a:t>
                      </a:r>
                      <a:r>
                        <a:rPr lang="es-ES" sz="1100" kern="1200" dirty="0" smtClean="0">
                          <a:solidFill>
                            <a:schemeClr val="tx1"/>
                          </a:solidFill>
                          <a:effectLst/>
                          <a:latin typeface="+mn-lt"/>
                          <a:ea typeface="+mn-ea"/>
                          <a:cs typeface="+mn-cs"/>
                        </a:rPr>
                        <a:t>El objeto de este contrato es la exploración y explotación de hidrocarburos (Petróleo Crudo), por parte de la Contratista, en el Área del Contrato.</a:t>
                      </a:r>
                    </a:p>
                    <a:p>
                      <a:pPr algn="just"/>
                      <a:endParaRPr lang="es-EC" sz="1100" kern="1200" dirty="0" smtClean="0">
                        <a:solidFill>
                          <a:schemeClr val="tx1"/>
                        </a:solidFill>
                        <a:effectLst/>
                        <a:latin typeface="+mn-lt"/>
                        <a:ea typeface="+mn-ea"/>
                        <a:cs typeface="+mn-cs"/>
                      </a:endParaRPr>
                    </a:p>
                    <a:p>
                      <a:pPr algn="just"/>
                      <a:r>
                        <a:rPr lang="es-ES" sz="1100" b="1" kern="1200" dirty="0" smtClean="0">
                          <a:solidFill>
                            <a:schemeClr val="tx1"/>
                          </a:solidFill>
                          <a:effectLst/>
                          <a:latin typeface="+mn-lt"/>
                          <a:ea typeface="+mn-ea"/>
                          <a:cs typeface="+mn-cs"/>
                        </a:rPr>
                        <a:t>4.2 </a:t>
                      </a:r>
                      <a:r>
                        <a:rPr lang="es-ES" sz="1100" kern="1200" dirty="0" smtClean="0">
                          <a:solidFill>
                            <a:schemeClr val="tx1"/>
                          </a:solidFill>
                          <a:effectLst/>
                          <a:latin typeface="+mn-lt"/>
                          <a:ea typeface="+mn-ea"/>
                          <a:cs typeface="+mn-cs"/>
                        </a:rPr>
                        <a:t>La Contratista ejecutara, por su cuenta y riesgo, las actividades de exploración y explotación de hidrocarburos (Petróleo Crudo), en el Área del Contrato, invirtiendo los capitales y utilizando los equipos, maquinarias y tecnología necesarios para su cabal cumplimiento, a cambio de lo cual la contratista recibirá, como participación, un porcentaje de la producción del Área del Contrato.”</a:t>
                      </a:r>
                      <a:endParaRPr lang="es-EC" sz="700" i="1" dirty="0"/>
                    </a:p>
                  </a:txBody>
                  <a:tcPr/>
                </a:tc>
                <a:tc>
                  <a:txBody>
                    <a:bodyPr/>
                    <a:lstStyle/>
                    <a:p>
                      <a:pPr algn="just"/>
                      <a:r>
                        <a:rPr lang="es-ES" sz="1100" b="1" kern="1200" dirty="0" smtClean="0">
                          <a:solidFill>
                            <a:schemeClr val="tx1"/>
                          </a:solidFill>
                          <a:effectLst/>
                          <a:latin typeface="+mn-lt"/>
                          <a:ea typeface="+mn-ea"/>
                          <a:cs typeface="+mn-cs"/>
                        </a:rPr>
                        <a:t>“Cláusula 5. Objeto</a:t>
                      </a:r>
                    </a:p>
                    <a:p>
                      <a:pPr algn="just"/>
                      <a:r>
                        <a:rPr lang="es-ES" sz="1100" b="1" kern="1200" dirty="0" smtClean="0">
                          <a:solidFill>
                            <a:schemeClr val="tx1"/>
                          </a:solidFill>
                          <a:effectLst/>
                          <a:latin typeface="+mn-lt"/>
                          <a:ea typeface="+mn-ea"/>
                          <a:cs typeface="+mn-cs"/>
                        </a:rPr>
                        <a:t>5.1 </a:t>
                      </a:r>
                      <a:r>
                        <a:rPr lang="es-ES" sz="1100" u="sng" kern="1200" dirty="0" smtClean="0">
                          <a:solidFill>
                            <a:schemeClr val="tx1"/>
                          </a:solidFill>
                          <a:effectLst/>
                          <a:latin typeface="+mn-lt"/>
                          <a:ea typeface="+mn-ea"/>
                          <a:cs typeface="+mn-cs"/>
                        </a:rPr>
                        <a:t>Prestación de Servicios.- </a:t>
                      </a:r>
                      <a:r>
                        <a:rPr lang="es-ES" sz="1100" kern="1200" dirty="0" smtClean="0">
                          <a:solidFill>
                            <a:schemeClr val="tx1"/>
                          </a:solidFill>
                          <a:effectLst/>
                          <a:latin typeface="+mn-lt"/>
                          <a:ea typeface="+mn-ea"/>
                          <a:cs typeface="+mn-cs"/>
                        </a:rPr>
                        <a:t> Este Contrato Modificatorio tiene por objeto la prestación de servicios a la Secretaria por parte de la Contratista, con sus propios recursos y a su solo riesgo, para la exploración y explotación de hidrocarburos, incluyendo Petróleo Crudo, en el Área del Contrato, de conformidad con los términos y condiciones estipulados en este Contrato Modificatorio, y los establecidos en la Ley Aplicable.</a:t>
                      </a:r>
                      <a:endParaRPr lang="es-EC" sz="1100" kern="1200" dirty="0" smtClean="0">
                        <a:solidFill>
                          <a:schemeClr val="tx1"/>
                        </a:solidFill>
                        <a:effectLst/>
                        <a:latin typeface="+mn-lt"/>
                        <a:ea typeface="+mn-ea"/>
                        <a:cs typeface="+mn-cs"/>
                      </a:endParaRPr>
                    </a:p>
                    <a:p>
                      <a:pPr algn="just"/>
                      <a:r>
                        <a:rPr lang="es-ES" sz="1100" b="1" kern="1200" dirty="0" smtClean="0">
                          <a:solidFill>
                            <a:schemeClr val="tx1"/>
                          </a:solidFill>
                          <a:effectLst/>
                          <a:latin typeface="+mn-lt"/>
                          <a:ea typeface="+mn-ea"/>
                          <a:cs typeface="+mn-cs"/>
                        </a:rPr>
                        <a:t>5.2 </a:t>
                      </a:r>
                      <a:r>
                        <a:rPr lang="es-ES" sz="1100" u="sng" kern="1200" dirty="0" smtClean="0">
                          <a:solidFill>
                            <a:schemeClr val="tx1"/>
                          </a:solidFill>
                          <a:effectLst/>
                          <a:latin typeface="+mn-lt"/>
                          <a:ea typeface="+mn-ea"/>
                          <a:cs typeface="+mn-cs"/>
                        </a:rPr>
                        <a:t>Contraprestación por los Servicios.-  </a:t>
                      </a:r>
                      <a:r>
                        <a:rPr lang="es-ES" sz="1100" kern="1200" dirty="0" smtClean="0">
                          <a:solidFill>
                            <a:schemeClr val="tx1"/>
                          </a:solidFill>
                          <a:effectLst/>
                          <a:latin typeface="+mn-lt"/>
                          <a:ea typeface="+mn-ea"/>
                          <a:cs typeface="+mn-cs"/>
                        </a:rPr>
                        <a:t>La Contratista recibirá a cambio de sus servicios el pago de una Tarifa en Dólares para Campos en producción, por Barril de Petróleo Crudo extraído en el Área del Contrato y entregado en el Centro de Fiscalización y Entrega, pagadera en dólares o en Petróleo Crudo, conforme a lo establecido en el artículo 16 de la Ley de Hidrocarburos y la cláusula decima quinta de este Contrato Modificatorio. …” </a:t>
                      </a:r>
                      <a:endParaRPr lang="es-EC" sz="700" dirty="0"/>
                    </a:p>
                  </a:txBody>
                  <a:tcPr/>
                </a:tc>
              </a:tr>
              <a:tr h="1524923">
                <a:tc>
                  <a:txBody>
                    <a:bodyPr/>
                    <a:lstStyle/>
                    <a:p>
                      <a:pPr algn="just"/>
                      <a:r>
                        <a:rPr lang="es-ES" sz="1100" b="1" kern="1200" dirty="0" smtClean="0">
                          <a:solidFill>
                            <a:schemeClr val="tx1"/>
                          </a:solidFill>
                          <a:effectLst/>
                          <a:latin typeface="+mn-lt"/>
                          <a:ea typeface="+mn-ea"/>
                          <a:cs typeface="+mn-cs"/>
                        </a:rPr>
                        <a:t>“Cláusula 8. Participación y procedimientos para la Entrega. </a:t>
                      </a:r>
                      <a:endParaRPr lang="es-EC" sz="1100" kern="1200" dirty="0" smtClean="0">
                        <a:solidFill>
                          <a:schemeClr val="tx1"/>
                        </a:solidFill>
                        <a:effectLst/>
                        <a:latin typeface="+mn-lt"/>
                        <a:ea typeface="+mn-ea"/>
                        <a:cs typeface="+mn-cs"/>
                      </a:endParaRPr>
                    </a:p>
                    <a:p>
                      <a:pPr algn="just"/>
                      <a:r>
                        <a:rPr lang="es-ES" sz="1100" b="1" kern="1200" dirty="0" smtClean="0">
                          <a:solidFill>
                            <a:schemeClr val="tx1"/>
                          </a:solidFill>
                          <a:effectLst/>
                          <a:latin typeface="+mn-lt"/>
                          <a:ea typeface="+mn-ea"/>
                          <a:cs typeface="+mn-cs"/>
                        </a:rPr>
                        <a:t>8.1 Cálculo de la participación de la Contratista.- </a:t>
                      </a:r>
                      <a:r>
                        <a:rPr lang="es-ES" sz="1100" kern="1200" dirty="0" smtClean="0">
                          <a:solidFill>
                            <a:schemeClr val="tx1"/>
                          </a:solidFill>
                          <a:effectLst/>
                          <a:latin typeface="+mn-lt"/>
                          <a:ea typeface="+mn-ea"/>
                          <a:cs typeface="+mn-cs"/>
                        </a:rPr>
                        <a:t>La participación de la Contratista se calculara con los parámetros convenidos en éste Contrato, de acuerdo con la siguiente fórmula: PC= X1.Q1+ X2.Q2</a:t>
                      </a:r>
                      <a:endParaRPr lang="es-EC" sz="1100" kern="1200" dirty="0" smtClean="0">
                        <a:solidFill>
                          <a:schemeClr val="tx1"/>
                        </a:solidFill>
                        <a:effectLst/>
                        <a:latin typeface="+mn-lt"/>
                        <a:ea typeface="+mn-ea"/>
                        <a:cs typeface="+mn-cs"/>
                      </a:endParaRPr>
                    </a:p>
                    <a:p>
                      <a:pPr algn="just"/>
                      <a:r>
                        <a:rPr lang="es-ES" sz="1100" kern="1200" dirty="0" smtClean="0">
                          <a:solidFill>
                            <a:schemeClr val="tx1"/>
                          </a:solidFill>
                          <a:effectLst/>
                          <a:latin typeface="+mn-lt"/>
                          <a:ea typeface="+mn-ea"/>
                          <a:cs typeface="+mn-cs"/>
                        </a:rPr>
                        <a:t>Dónde:</a:t>
                      </a:r>
                      <a:endParaRPr lang="es-EC" sz="1100" kern="1200" dirty="0" smtClean="0">
                        <a:solidFill>
                          <a:schemeClr val="tx1"/>
                        </a:solidFill>
                        <a:effectLst/>
                        <a:latin typeface="+mn-lt"/>
                        <a:ea typeface="+mn-ea"/>
                        <a:cs typeface="+mn-cs"/>
                      </a:endParaRPr>
                    </a:p>
                    <a:p>
                      <a:pPr algn="just"/>
                      <a:r>
                        <a:rPr lang="es-ES" sz="1100" kern="1200" dirty="0" smtClean="0">
                          <a:solidFill>
                            <a:schemeClr val="tx1"/>
                          </a:solidFill>
                          <a:effectLst/>
                          <a:latin typeface="+mn-lt"/>
                          <a:ea typeface="+mn-ea"/>
                          <a:cs typeface="+mn-cs"/>
                        </a:rPr>
                        <a:t>PC=Participación Contratista</a:t>
                      </a:r>
                      <a:endParaRPr lang="es-EC" sz="1100" kern="1200" dirty="0" smtClean="0">
                        <a:solidFill>
                          <a:schemeClr val="tx1"/>
                        </a:solidFill>
                        <a:effectLst/>
                        <a:latin typeface="+mn-lt"/>
                        <a:ea typeface="+mn-ea"/>
                        <a:cs typeface="+mn-cs"/>
                      </a:endParaRPr>
                    </a:p>
                  </a:txBody>
                  <a:tcPr/>
                </a:tc>
                <a:tc>
                  <a:txBody>
                    <a:bodyPr/>
                    <a:lstStyle/>
                    <a:p>
                      <a:pPr algn="just"/>
                      <a:r>
                        <a:rPr lang="es-ES" sz="1100" b="1" kern="1200" dirty="0" smtClean="0">
                          <a:solidFill>
                            <a:schemeClr val="tx1"/>
                          </a:solidFill>
                          <a:effectLst/>
                          <a:latin typeface="+mn-lt"/>
                          <a:ea typeface="+mn-ea"/>
                          <a:cs typeface="+mn-cs"/>
                        </a:rPr>
                        <a:t>“Cláusula 15. Pago a la Contratista</a:t>
                      </a:r>
                      <a:endParaRPr lang="es-EC" sz="1100" kern="1200" dirty="0" smtClean="0">
                        <a:solidFill>
                          <a:schemeClr val="tx1"/>
                        </a:solidFill>
                        <a:effectLst/>
                        <a:latin typeface="+mn-lt"/>
                        <a:ea typeface="+mn-ea"/>
                        <a:cs typeface="+mn-cs"/>
                      </a:endParaRPr>
                    </a:p>
                    <a:p>
                      <a:pPr algn="just"/>
                      <a:r>
                        <a:rPr lang="es-ES" sz="1100" b="1" kern="1200" dirty="0" smtClean="0">
                          <a:solidFill>
                            <a:schemeClr val="tx1"/>
                          </a:solidFill>
                          <a:effectLst/>
                          <a:latin typeface="+mn-lt"/>
                          <a:ea typeface="+mn-ea"/>
                          <a:cs typeface="+mn-cs"/>
                        </a:rPr>
                        <a:t>15.2 Ingreso Disponible.- </a:t>
                      </a:r>
                      <a:r>
                        <a:rPr lang="es-ES" sz="1100" kern="1200" dirty="0" smtClean="0">
                          <a:solidFill>
                            <a:schemeClr val="tx1"/>
                          </a:solidFill>
                          <a:effectLst/>
                          <a:latin typeface="+mn-lt"/>
                          <a:ea typeface="+mn-ea"/>
                          <a:cs typeface="+mn-cs"/>
                        </a:rPr>
                        <a:t>Del valor remanente después de descontar del Ingreso Bruto del Contrato el Margen de Soberanía, se cubrirán los Costos de Transporte del Estado y Costos de Comercialización en que incurra el Estado.  Una vez realizadas estas deducciones y cubiertos los Tributos establecidos en la Codificación  de la Ley del Fondo para el </a:t>
                      </a:r>
                      <a:r>
                        <a:rPr lang="es-ES" sz="1100" kern="1200" dirty="0" err="1" smtClean="0">
                          <a:solidFill>
                            <a:schemeClr val="tx1"/>
                          </a:solidFill>
                          <a:effectLst/>
                          <a:latin typeface="+mn-lt"/>
                          <a:ea typeface="+mn-ea"/>
                          <a:cs typeface="+mn-cs"/>
                        </a:rPr>
                        <a:t>Ecodesarrollo</a:t>
                      </a:r>
                      <a:r>
                        <a:rPr lang="es-ES" sz="1100" kern="1200" dirty="0" smtClean="0">
                          <a:solidFill>
                            <a:schemeClr val="tx1"/>
                          </a:solidFill>
                          <a:effectLst/>
                          <a:latin typeface="+mn-lt"/>
                          <a:ea typeface="+mn-ea"/>
                          <a:cs typeface="+mn-cs"/>
                        </a:rPr>
                        <a:t> Regional  Amazónico</a:t>
                      </a:r>
                      <a:endParaRPr lang="es-EC" sz="300" b="0" kern="1200" dirty="0">
                        <a:solidFill>
                          <a:schemeClr val="tx1"/>
                        </a:solidFill>
                        <a:effectLst/>
                        <a:latin typeface="+mn-lt"/>
                        <a:ea typeface="+mn-ea"/>
                        <a:cs typeface="+mn-cs"/>
                      </a:endParaRPr>
                    </a:p>
                  </a:txBody>
                  <a:tcPr/>
                </a:tc>
              </a:tr>
            </a:tbl>
          </a:graphicData>
        </a:graphic>
      </p:graphicFrame>
      <p:sp>
        <p:nvSpPr>
          <p:cNvPr id="6" name="5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1689672384"/>
      </p:ext>
    </p:extLst>
  </p:cSld>
  <p:clrMapOvr>
    <a:masterClrMapping/>
  </p:clrMapOvr>
  <mc:AlternateContent xmlns:mc="http://schemas.openxmlformats.org/markup-compatibility/2006" xmlns:p14="http://schemas.microsoft.com/office/powerpoint/2010/main">
    <mc:Choice Requires="p14">
      <p:transition spd="med" p14:dur="700" advTm="54344">
        <p:fade/>
      </p:transition>
    </mc:Choice>
    <mc:Fallback xmlns="">
      <p:transition spd="med" advTm="54344">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3"/>
          <a:srcRect/>
          <a:stretch>
            <a:fillRect/>
          </a:stretch>
        </p:blipFill>
        <p:spPr bwMode="auto">
          <a:xfrm>
            <a:off x="4788025" y="0"/>
            <a:ext cx="3214684" cy="548680"/>
          </a:xfrm>
          <a:prstGeom prst="rect">
            <a:avLst/>
          </a:prstGeom>
          <a:ln>
            <a:noFill/>
          </a:ln>
          <a:effectLst>
            <a:softEdge rad="112500"/>
          </a:effectLst>
        </p:spPr>
      </p:pic>
      <p:sp>
        <p:nvSpPr>
          <p:cNvPr id="3" name="1 Título"/>
          <p:cNvSpPr txBox="1">
            <a:spLocks/>
          </p:cNvSpPr>
          <p:nvPr/>
        </p:nvSpPr>
        <p:spPr>
          <a:xfrm>
            <a:off x="467543" y="289373"/>
            <a:ext cx="7463157" cy="1143000"/>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Resumen de Análisis </a:t>
            </a:r>
            <a:br>
              <a:rPr lang="es-EC" sz="2000" b="1" dirty="0" smtClean="0"/>
            </a:br>
            <a:r>
              <a:rPr lang="es-EC" sz="2000" b="1" dirty="0" smtClean="0"/>
              <a:t>Comparativo de los Contratos de Participación y Prestación de Servicios</a:t>
            </a:r>
            <a:endParaRPr lang="es-EC" sz="2000" b="1" dirty="0"/>
          </a:p>
        </p:txBody>
      </p:sp>
      <p:graphicFrame>
        <p:nvGraphicFramePr>
          <p:cNvPr id="4" name="3 Tabla"/>
          <p:cNvGraphicFramePr>
            <a:graphicFrameLocks noGrp="1"/>
          </p:cNvGraphicFramePr>
          <p:nvPr>
            <p:extLst>
              <p:ext uri="{D42A27DB-BD31-4B8C-83A1-F6EECF244321}">
                <p14:modId xmlns:p14="http://schemas.microsoft.com/office/powerpoint/2010/main" val="2134486809"/>
              </p:ext>
            </p:extLst>
          </p:nvPr>
        </p:nvGraphicFramePr>
        <p:xfrm>
          <a:off x="498609" y="1268760"/>
          <a:ext cx="8136904" cy="5236608"/>
        </p:xfrm>
        <a:graphic>
          <a:graphicData uri="http://schemas.openxmlformats.org/drawingml/2006/table">
            <a:tbl>
              <a:tblPr firstRow="1" bandRow="1">
                <a:tableStyleId>{0E3FDE45-AF77-4B5C-9715-49D594BDF05E}</a:tableStyleId>
              </a:tblPr>
              <a:tblGrid>
                <a:gridCol w="4032448"/>
                <a:gridCol w="4104456"/>
              </a:tblGrid>
              <a:tr h="359808">
                <a:tc>
                  <a:txBody>
                    <a:bodyPr/>
                    <a:lstStyle/>
                    <a:p>
                      <a:pPr algn="ctr"/>
                      <a:r>
                        <a:rPr lang="es-EC" sz="1600" dirty="0" smtClean="0"/>
                        <a:t>Contrato</a:t>
                      </a:r>
                      <a:r>
                        <a:rPr lang="es-EC" sz="1600" baseline="0" dirty="0" smtClean="0"/>
                        <a:t> de Participación</a:t>
                      </a:r>
                      <a:endParaRPr lang="es-EC" sz="1600" dirty="0"/>
                    </a:p>
                  </a:txBody>
                  <a:tcPr/>
                </a:tc>
                <a:tc>
                  <a:txBody>
                    <a:bodyPr/>
                    <a:lstStyle/>
                    <a:p>
                      <a:pPr algn="ctr"/>
                      <a:r>
                        <a:rPr lang="es-EC" sz="1600" dirty="0" smtClean="0"/>
                        <a:t>Contrato de Prestación</a:t>
                      </a:r>
                      <a:r>
                        <a:rPr lang="es-EC" sz="1600" baseline="0" dirty="0" smtClean="0"/>
                        <a:t> de Servicios</a:t>
                      </a:r>
                      <a:endParaRPr lang="es-EC" sz="1600" dirty="0"/>
                    </a:p>
                  </a:txBody>
                  <a:tcPr/>
                </a:tc>
              </a:tr>
              <a:tr h="3247244">
                <a:tc>
                  <a:txBody>
                    <a:bodyPr/>
                    <a:lstStyle/>
                    <a:p>
                      <a:pPr algn="just"/>
                      <a:r>
                        <a:rPr lang="es-ES" sz="1100" kern="1200" dirty="0" smtClean="0">
                          <a:solidFill>
                            <a:schemeClr val="tx1"/>
                          </a:solidFill>
                          <a:effectLst/>
                          <a:latin typeface="+mn-lt"/>
                          <a:ea typeface="+mn-ea"/>
                          <a:cs typeface="+mn-cs"/>
                        </a:rPr>
                        <a:t>X1= Cincuenta por ciento (50%), que es el factor promedio porcentual,</a:t>
                      </a:r>
                      <a:r>
                        <a:rPr lang="es-ES" sz="1100" b="1" kern="1200" dirty="0" smtClean="0">
                          <a:solidFill>
                            <a:schemeClr val="tx1"/>
                          </a:solidFill>
                          <a:effectLst/>
                          <a:latin typeface="+mn-lt"/>
                          <a:ea typeface="+mn-ea"/>
                          <a:cs typeface="+mn-cs"/>
                        </a:rPr>
                        <a:t> </a:t>
                      </a:r>
                      <a:r>
                        <a:rPr lang="es-ES" sz="1100" kern="1200" dirty="0" smtClean="0">
                          <a:solidFill>
                            <a:schemeClr val="tx1"/>
                          </a:solidFill>
                          <a:effectLst/>
                          <a:latin typeface="+mn-lt"/>
                          <a:ea typeface="+mn-ea"/>
                          <a:cs typeface="+mn-cs"/>
                        </a:rPr>
                        <a:t>correspondiente a la participación de la Contratista, de acuerdo al perfil de producción, (Q1) </a:t>
                      </a:r>
                      <a:endParaRPr lang="es-EC" sz="1100" kern="1200" dirty="0" smtClean="0">
                        <a:solidFill>
                          <a:schemeClr val="tx1"/>
                        </a:solidFill>
                        <a:effectLst/>
                        <a:latin typeface="+mn-lt"/>
                        <a:ea typeface="+mn-ea"/>
                        <a:cs typeface="+mn-cs"/>
                      </a:endParaRPr>
                    </a:p>
                    <a:p>
                      <a:pPr algn="just"/>
                      <a:r>
                        <a:rPr lang="es-ES" sz="1100" kern="1200" dirty="0" smtClean="0">
                          <a:solidFill>
                            <a:schemeClr val="tx1"/>
                          </a:solidFill>
                          <a:effectLst/>
                          <a:latin typeface="+mn-lt"/>
                          <a:ea typeface="+mn-ea"/>
                          <a:cs typeface="+mn-cs"/>
                        </a:rPr>
                        <a:t>Q1= Perfil de producción en base a condiciones históricas, según consta en la Tabla uno (1) del anexo quinto (V) </a:t>
                      </a:r>
                      <a:endParaRPr lang="es-EC" sz="1100" kern="1200" dirty="0" smtClean="0">
                        <a:solidFill>
                          <a:schemeClr val="tx1"/>
                        </a:solidFill>
                        <a:effectLst/>
                        <a:latin typeface="+mn-lt"/>
                        <a:ea typeface="+mn-ea"/>
                        <a:cs typeface="+mn-cs"/>
                      </a:endParaRPr>
                    </a:p>
                    <a:p>
                      <a:pPr algn="just"/>
                      <a:r>
                        <a:rPr lang="es-ES" sz="1100" kern="1200" dirty="0" smtClean="0">
                          <a:solidFill>
                            <a:schemeClr val="tx1"/>
                          </a:solidFill>
                          <a:effectLst/>
                          <a:latin typeface="+mn-lt"/>
                          <a:ea typeface="+mn-ea"/>
                          <a:cs typeface="+mn-cs"/>
                        </a:rPr>
                        <a:t>X2= Setenta y nueve por ciento (79%), que es el factor promedio porcentual, correspondiente a la participación de la Contratista en la producción incremental (Q2) </a:t>
                      </a:r>
                      <a:endParaRPr lang="es-EC" sz="1100" kern="1200" dirty="0" smtClean="0">
                        <a:solidFill>
                          <a:schemeClr val="tx1"/>
                        </a:solidFill>
                        <a:effectLst/>
                        <a:latin typeface="+mn-lt"/>
                        <a:ea typeface="+mn-ea"/>
                        <a:cs typeface="+mn-cs"/>
                      </a:endParaRPr>
                    </a:p>
                    <a:p>
                      <a:pPr algn="just"/>
                      <a:r>
                        <a:rPr lang="es-ES" sz="1100" kern="1200" dirty="0" smtClean="0">
                          <a:solidFill>
                            <a:schemeClr val="tx1"/>
                          </a:solidFill>
                          <a:effectLst/>
                          <a:latin typeface="+mn-lt"/>
                          <a:ea typeface="+mn-ea"/>
                          <a:cs typeface="+mn-cs"/>
                        </a:rPr>
                        <a:t>Q2= Incremento de producción por encima de los valores del perfil de producción Q1 y hasta quince mil (15.000) Unidades de Producción por día, cuyos estimados constan en la Tabla tres (3) del anexo quinto.”</a:t>
                      </a:r>
                      <a:endParaRPr lang="es-EC" sz="300" i="1" dirty="0"/>
                    </a:p>
                  </a:txBody>
                  <a:tcPr/>
                </a:tc>
                <a:tc>
                  <a:txBody>
                    <a:bodyPr/>
                    <a:lstStyle/>
                    <a:p>
                      <a:pPr algn="just"/>
                      <a:r>
                        <a:rPr lang="es-ES" sz="1100" kern="1200" dirty="0" smtClean="0">
                          <a:solidFill>
                            <a:schemeClr val="tx1"/>
                          </a:solidFill>
                          <a:effectLst/>
                          <a:latin typeface="+mn-lt"/>
                          <a:ea typeface="+mn-ea"/>
                          <a:cs typeface="+mn-cs"/>
                        </a:rPr>
                        <a:t>y la Ley de Creación de Rentas Sustitutivas para las Provincias de Napo, Esmeraldas y Sucumbíos, de ser aplicables, es decir, con el Ingreso Disponible la Secretaría pagará la Tarifa para Campos en Producción y, de ser aplicable, la Tarifa para Campos Nuevos o por producción Incremental fruto de Recuperación Mejorada.  La Secretaría comunicará  a la Contratista el Ingreso Disponible para cada mes, y de ser el caso, un detalle de los valores que se acumularían de conformidad con la cláusula quince punto seis (15.6).</a:t>
                      </a:r>
                      <a:endParaRPr lang="es-EC" sz="1100" kern="1200" dirty="0" smtClean="0">
                        <a:solidFill>
                          <a:schemeClr val="tx1"/>
                        </a:solidFill>
                        <a:effectLst/>
                        <a:latin typeface="+mn-lt"/>
                        <a:ea typeface="+mn-ea"/>
                        <a:cs typeface="+mn-cs"/>
                      </a:endParaRPr>
                    </a:p>
                    <a:p>
                      <a:pPr algn="just"/>
                      <a:r>
                        <a:rPr lang="es-ES" sz="1100" b="1" kern="1200" dirty="0" smtClean="0">
                          <a:solidFill>
                            <a:schemeClr val="tx1"/>
                          </a:solidFill>
                          <a:effectLst/>
                          <a:latin typeface="+mn-lt"/>
                          <a:ea typeface="+mn-ea"/>
                          <a:cs typeface="+mn-cs"/>
                        </a:rPr>
                        <a:t>Cláusula 15.5.1. </a:t>
                      </a:r>
                      <a:r>
                        <a:rPr lang="es-ES" sz="1100" kern="1200" dirty="0" smtClean="0">
                          <a:solidFill>
                            <a:schemeClr val="tx1"/>
                          </a:solidFill>
                          <a:effectLst/>
                          <a:latin typeface="+mn-lt"/>
                          <a:ea typeface="+mn-ea"/>
                          <a:cs typeface="+mn-cs"/>
                        </a:rPr>
                        <a:t>El pago a la Contratista para campos en producción se regirá por la siguiente fórmula:</a:t>
                      </a:r>
                    </a:p>
                    <a:p>
                      <a:pPr algn="just"/>
                      <a:r>
                        <a:rPr lang="es-ES" sz="1100" kern="1200" dirty="0" smtClean="0">
                          <a:solidFill>
                            <a:schemeClr val="tx1"/>
                          </a:solidFill>
                          <a:effectLst/>
                          <a:latin typeface="+mn-lt"/>
                          <a:ea typeface="+mn-ea"/>
                          <a:cs typeface="+mn-cs"/>
                        </a:rPr>
                        <a:t> </a:t>
                      </a:r>
                      <a:endParaRPr lang="es-EC" sz="1100" kern="1200" dirty="0" smtClean="0">
                        <a:solidFill>
                          <a:schemeClr val="tx1"/>
                        </a:solidFill>
                        <a:effectLst/>
                        <a:latin typeface="+mn-lt"/>
                        <a:ea typeface="+mn-ea"/>
                        <a:cs typeface="+mn-cs"/>
                      </a:endParaRPr>
                    </a:p>
                    <a:p>
                      <a:pPr algn="just"/>
                      <a:r>
                        <a:rPr lang="es-ES" sz="1100" kern="1200" dirty="0" smtClean="0">
                          <a:solidFill>
                            <a:schemeClr val="tx1"/>
                          </a:solidFill>
                          <a:effectLst/>
                          <a:latin typeface="+mn-lt"/>
                          <a:ea typeface="+mn-ea"/>
                          <a:cs typeface="+mn-cs"/>
                        </a:rPr>
                        <a:t>Dónde:</a:t>
                      </a:r>
                      <a:endParaRPr lang="es-EC" sz="1100" kern="1200" dirty="0" smtClean="0">
                        <a:solidFill>
                          <a:schemeClr val="tx1"/>
                        </a:solidFill>
                        <a:effectLst/>
                        <a:latin typeface="+mn-lt"/>
                        <a:ea typeface="+mn-ea"/>
                        <a:cs typeface="+mn-cs"/>
                      </a:endParaRPr>
                    </a:p>
                    <a:p>
                      <a:pPr algn="just"/>
                      <a:r>
                        <a:rPr lang="es-ES" sz="1100" kern="1200" dirty="0" smtClean="0">
                          <a:solidFill>
                            <a:schemeClr val="tx1"/>
                          </a:solidFill>
                          <a:effectLst/>
                          <a:latin typeface="+mn-lt"/>
                          <a:ea typeface="+mn-ea"/>
                          <a:cs typeface="+mn-cs"/>
                        </a:rPr>
                        <a:t>PC= Pago a la Contratista en el período t con una TAR = $35,00 (treinta y cinco dólares)/Barril </a:t>
                      </a:r>
                      <a:endParaRPr lang="es-EC" sz="1100" kern="1200" dirty="0" smtClean="0">
                        <a:solidFill>
                          <a:schemeClr val="tx1"/>
                        </a:solidFill>
                        <a:effectLst/>
                        <a:latin typeface="+mn-lt"/>
                        <a:ea typeface="+mn-ea"/>
                        <a:cs typeface="+mn-cs"/>
                      </a:endParaRPr>
                    </a:p>
                    <a:p>
                      <a:pPr algn="just"/>
                      <a:r>
                        <a:rPr lang="es-ES" sz="1100" kern="1200" dirty="0" smtClean="0">
                          <a:solidFill>
                            <a:schemeClr val="tx1"/>
                          </a:solidFill>
                          <a:effectLst/>
                          <a:latin typeface="+mn-lt"/>
                          <a:ea typeface="+mn-ea"/>
                          <a:cs typeface="+mn-cs"/>
                        </a:rPr>
                        <a:t>      = Producción de los campos en el período t.</a:t>
                      </a:r>
                      <a:endParaRPr lang="es-EC" sz="1100" kern="1200" dirty="0" smtClean="0">
                        <a:solidFill>
                          <a:schemeClr val="tx1"/>
                        </a:solidFill>
                        <a:effectLst/>
                        <a:latin typeface="+mn-lt"/>
                        <a:ea typeface="+mn-ea"/>
                        <a:cs typeface="+mn-cs"/>
                      </a:endParaRPr>
                    </a:p>
                    <a:p>
                      <a:pPr algn="just"/>
                      <a:r>
                        <a:rPr lang="es-ES" sz="1100" kern="1200" dirty="0" smtClean="0">
                          <a:solidFill>
                            <a:schemeClr val="tx1"/>
                          </a:solidFill>
                          <a:effectLst/>
                          <a:latin typeface="+mn-lt"/>
                          <a:ea typeface="+mn-ea"/>
                          <a:cs typeface="+mn-cs"/>
                        </a:rPr>
                        <a:t>       = Factor de Ajuste por inflación de los costos operativos.”</a:t>
                      </a:r>
                      <a:endParaRPr lang="es-ES" sz="800" b="1" kern="1200" dirty="0" smtClean="0">
                        <a:solidFill>
                          <a:schemeClr val="tx1"/>
                        </a:solidFill>
                        <a:effectLst/>
                        <a:latin typeface="+mn-lt"/>
                        <a:ea typeface="+mn-ea"/>
                        <a:cs typeface="+mn-cs"/>
                      </a:endParaRPr>
                    </a:p>
                  </a:txBody>
                  <a:tcPr/>
                </a:tc>
              </a:tr>
              <a:tr h="1243104">
                <a:tc>
                  <a:txBody>
                    <a:bodyPr/>
                    <a:lstStyle/>
                    <a:p>
                      <a:pPr algn="just"/>
                      <a:r>
                        <a:rPr lang="es-ES" sz="1100" b="1" kern="1200" dirty="0" smtClean="0">
                          <a:solidFill>
                            <a:schemeClr val="tx1"/>
                          </a:solidFill>
                          <a:effectLst/>
                          <a:latin typeface="+mn-lt"/>
                          <a:ea typeface="+mn-ea"/>
                          <a:cs typeface="+mn-cs"/>
                        </a:rPr>
                        <a:t>“Cláusula 8.4. Participación del Estado.- </a:t>
                      </a:r>
                      <a:r>
                        <a:rPr lang="es-ES" sz="1100" kern="1200" dirty="0" smtClean="0">
                          <a:solidFill>
                            <a:schemeClr val="tx1"/>
                          </a:solidFill>
                          <a:effectLst/>
                          <a:latin typeface="+mn-lt"/>
                          <a:ea typeface="+mn-ea"/>
                          <a:cs typeface="+mn-cs"/>
                        </a:rPr>
                        <a:t>Iniciada la producción, la Participación del Estado se calculará de la siguiente forma: PE= (1-X1)Q1+(1-X2)Q2 </a:t>
                      </a:r>
                      <a:endParaRPr lang="es-EC" sz="1100" kern="1200" dirty="0" smtClean="0">
                        <a:solidFill>
                          <a:schemeClr val="tx1"/>
                        </a:solidFill>
                        <a:effectLst/>
                        <a:latin typeface="+mn-lt"/>
                        <a:ea typeface="+mn-ea"/>
                        <a:cs typeface="+mn-cs"/>
                      </a:endParaRPr>
                    </a:p>
                    <a:p>
                      <a:pPr algn="just"/>
                      <a:r>
                        <a:rPr lang="es-ES" sz="1100" kern="1200" dirty="0" smtClean="0">
                          <a:solidFill>
                            <a:schemeClr val="tx1"/>
                          </a:solidFill>
                          <a:effectLst/>
                          <a:latin typeface="+mn-lt"/>
                          <a:ea typeface="+mn-ea"/>
                          <a:cs typeface="+mn-cs"/>
                        </a:rPr>
                        <a:t>En donde:</a:t>
                      </a:r>
                      <a:endParaRPr lang="es-EC" sz="1100" kern="1200" dirty="0" smtClean="0">
                        <a:solidFill>
                          <a:schemeClr val="tx1"/>
                        </a:solidFill>
                        <a:effectLst/>
                        <a:latin typeface="+mn-lt"/>
                        <a:ea typeface="+mn-ea"/>
                        <a:cs typeface="+mn-cs"/>
                      </a:endParaRPr>
                    </a:p>
                    <a:p>
                      <a:pPr algn="just"/>
                      <a:r>
                        <a:rPr lang="es-ES" sz="1100" kern="1200" dirty="0" smtClean="0">
                          <a:solidFill>
                            <a:schemeClr val="tx1"/>
                          </a:solidFill>
                          <a:effectLst/>
                          <a:latin typeface="+mn-lt"/>
                          <a:ea typeface="+mn-ea"/>
                          <a:cs typeface="+mn-cs"/>
                        </a:rPr>
                        <a:t>PE= Participación del Estado</a:t>
                      </a:r>
                      <a:endParaRPr lang="es-EC" sz="1100" kern="1200" dirty="0" smtClean="0">
                        <a:solidFill>
                          <a:schemeClr val="tx1"/>
                        </a:solidFill>
                        <a:effectLst/>
                        <a:latin typeface="+mn-lt"/>
                        <a:ea typeface="+mn-ea"/>
                        <a:cs typeface="+mn-cs"/>
                      </a:endParaRPr>
                    </a:p>
                    <a:p>
                      <a:pPr algn="just"/>
                      <a:r>
                        <a:rPr lang="es-ES" sz="1100" kern="1200" dirty="0" smtClean="0">
                          <a:solidFill>
                            <a:schemeClr val="tx1"/>
                          </a:solidFill>
                          <a:effectLst/>
                          <a:latin typeface="+mn-lt"/>
                          <a:ea typeface="+mn-ea"/>
                          <a:cs typeface="+mn-cs"/>
                        </a:rPr>
                        <a:t>X1, X2, Q1 y Q2, están definidas en la</a:t>
                      </a:r>
                      <a:r>
                        <a:rPr lang="es-ES" sz="1100" b="1" kern="1200" dirty="0" smtClean="0">
                          <a:solidFill>
                            <a:schemeClr val="tx1"/>
                          </a:solidFill>
                          <a:effectLst/>
                          <a:latin typeface="+mn-lt"/>
                          <a:ea typeface="+mn-ea"/>
                          <a:cs typeface="+mn-cs"/>
                        </a:rPr>
                        <a:t> </a:t>
                      </a:r>
                      <a:endParaRPr lang="es-EC" sz="800" kern="1200" dirty="0" smtClean="0">
                        <a:solidFill>
                          <a:schemeClr val="tx1"/>
                        </a:solidFill>
                        <a:effectLst/>
                        <a:latin typeface="+mn-lt"/>
                        <a:ea typeface="+mn-ea"/>
                        <a:cs typeface="+mn-cs"/>
                      </a:endParaRPr>
                    </a:p>
                  </a:txBody>
                  <a:tcPr/>
                </a:tc>
                <a:tc>
                  <a:txBody>
                    <a:bodyPr/>
                    <a:lstStyle/>
                    <a:p>
                      <a:pPr algn="just"/>
                      <a:r>
                        <a:rPr lang="es-ES" sz="1100" b="1" kern="1200" dirty="0" smtClean="0">
                          <a:solidFill>
                            <a:schemeClr val="tx1"/>
                          </a:solidFill>
                          <a:effectLst/>
                          <a:latin typeface="+mn-lt"/>
                          <a:ea typeface="+mn-ea"/>
                          <a:cs typeface="+mn-cs"/>
                        </a:rPr>
                        <a:t>“15.1 Margen de Soberanía.- </a:t>
                      </a:r>
                      <a:r>
                        <a:rPr lang="es-ES" sz="1100" kern="1200" dirty="0" smtClean="0">
                          <a:solidFill>
                            <a:schemeClr val="tx1"/>
                          </a:solidFill>
                          <a:effectLst/>
                          <a:latin typeface="+mn-lt"/>
                          <a:ea typeface="+mn-ea"/>
                          <a:cs typeface="+mn-cs"/>
                        </a:rPr>
                        <a:t>El Estado se reserva el veinte y cinco por ciento (25%) del Ingreso Bruto del Contrato como Margen de Soberanía, antes de cualquier distribución.</a:t>
                      </a:r>
                    </a:p>
                    <a:p>
                      <a:pPr algn="just"/>
                      <a:r>
                        <a:rPr lang="es-ES" sz="1100" b="1" kern="1200" dirty="0" smtClean="0">
                          <a:solidFill>
                            <a:schemeClr val="tx1"/>
                          </a:solidFill>
                          <a:effectLst/>
                          <a:latin typeface="+mn-lt"/>
                          <a:ea typeface="+mn-ea"/>
                          <a:cs typeface="+mn-cs"/>
                        </a:rPr>
                        <a:t>15.2 Ingreso Disponible.- </a:t>
                      </a:r>
                      <a:r>
                        <a:rPr lang="es-ES" sz="1100" kern="1200" dirty="0" smtClean="0">
                          <a:solidFill>
                            <a:schemeClr val="tx1"/>
                          </a:solidFill>
                          <a:effectLst/>
                          <a:latin typeface="+mn-lt"/>
                          <a:ea typeface="+mn-ea"/>
                          <a:cs typeface="+mn-cs"/>
                        </a:rPr>
                        <a:t>Del valor remanente después de descontar del Ingreso Bruto del Contrato el Margen de Soberanía, se cubrirán los Costos de Transporte del Estado y Costos de Comercialización en que incurra el Estado. </a:t>
                      </a:r>
                      <a:endParaRPr lang="es-EC" sz="100" b="0" kern="1200" dirty="0">
                        <a:solidFill>
                          <a:schemeClr val="tx1"/>
                        </a:solidFill>
                        <a:effectLst/>
                        <a:latin typeface="+mn-lt"/>
                        <a:ea typeface="+mn-ea"/>
                        <a:cs typeface="+mn-cs"/>
                      </a:endParaRPr>
                    </a:p>
                  </a:txBody>
                  <a:tcPr/>
                </a:tc>
              </a:tr>
            </a:tbl>
          </a:graphicData>
        </a:graphic>
      </p:graphicFrame>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766939"/>
            <a:ext cx="14859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4365104"/>
            <a:ext cx="1905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4509120"/>
            <a:ext cx="257175"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1577648250"/>
      </p:ext>
    </p:extLst>
  </p:cSld>
  <p:clrMapOvr>
    <a:masterClrMapping/>
  </p:clrMapOvr>
  <mc:AlternateContent xmlns:mc="http://schemas.openxmlformats.org/markup-compatibility/2006" xmlns:p14="http://schemas.microsoft.com/office/powerpoint/2010/main">
    <mc:Choice Requires="p14">
      <p:transition spd="med" p14:dur="700" advTm="98099">
        <p:fade/>
      </p:transition>
    </mc:Choice>
    <mc:Fallback xmlns="">
      <p:transition spd="med" advTm="98099">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3"/>
          <a:srcRect/>
          <a:stretch>
            <a:fillRect/>
          </a:stretch>
        </p:blipFill>
        <p:spPr bwMode="auto">
          <a:xfrm>
            <a:off x="4788025" y="0"/>
            <a:ext cx="3214684" cy="548680"/>
          </a:xfrm>
          <a:prstGeom prst="rect">
            <a:avLst/>
          </a:prstGeom>
          <a:ln>
            <a:noFill/>
          </a:ln>
          <a:effectLst>
            <a:softEdge rad="112500"/>
          </a:effectLst>
        </p:spPr>
      </p:pic>
      <p:sp>
        <p:nvSpPr>
          <p:cNvPr id="3" name="1 Título"/>
          <p:cNvSpPr txBox="1">
            <a:spLocks/>
          </p:cNvSpPr>
          <p:nvPr/>
        </p:nvSpPr>
        <p:spPr>
          <a:xfrm>
            <a:off x="467544" y="341784"/>
            <a:ext cx="7463157" cy="1143000"/>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Resumen de Análisis </a:t>
            </a:r>
            <a:br>
              <a:rPr lang="es-EC" sz="2000" b="1" dirty="0" smtClean="0"/>
            </a:br>
            <a:r>
              <a:rPr lang="es-EC" sz="2000" b="1" dirty="0" smtClean="0"/>
              <a:t>Comparativo de los Contratos de Participación y Prestación de Servicios</a:t>
            </a:r>
            <a:endParaRPr lang="es-EC" sz="2000" b="1" dirty="0"/>
          </a:p>
        </p:txBody>
      </p:sp>
      <p:graphicFrame>
        <p:nvGraphicFramePr>
          <p:cNvPr id="4" name="3 Tabla"/>
          <p:cNvGraphicFramePr>
            <a:graphicFrameLocks noGrp="1"/>
          </p:cNvGraphicFramePr>
          <p:nvPr>
            <p:extLst>
              <p:ext uri="{D42A27DB-BD31-4B8C-83A1-F6EECF244321}">
                <p14:modId xmlns:p14="http://schemas.microsoft.com/office/powerpoint/2010/main" val="1612679270"/>
              </p:ext>
            </p:extLst>
          </p:nvPr>
        </p:nvGraphicFramePr>
        <p:xfrm>
          <a:off x="498609" y="1334116"/>
          <a:ext cx="8136904" cy="3876115"/>
        </p:xfrm>
        <a:graphic>
          <a:graphicData uri="http://schemas.openxmlformats.org/drawingml/2006/table">
            <a:tbl>
              <a:tblPr firstRow="1" bandRow="1">
                <a:tableStyleId>{0E3FDE45-AF77-4B5C-9715-49D594BDF05E}</a:tableStyleId>
              </a:tblPr>
              <a:tblGrid>
                <a:gridCol w="4032448"/>
                <a:gridCol w="4104456"/>
              </a:tblGrid>
              <a:tr h="359808">
                <a:tc>
                  <a:txBody>
                    <a:bodyPr/>
                    <a:lstStyle/>
                    <a:p>
                      <a:pPr algn="ctr"/>
                      <a:r>
                        <a:rPr lang="es-EC" sz="1600" dirty="0" smtClean="0"/>
                        <a:t>Contrato</a:t>
                      </a:r>
                      <a:r>
                        <a:rPr lang="es-EC" sz="1600" baseline="0" dirty="0" smtClean="0"/>
                        <a:t> de Participación</a:t>
                      </a:r>
                      <a:endParaRPr lang="es-EC" sz="1600" dirty="0"/>
                    </a:p>
                  </a:txBody>
                  <a:tcPr/>
                </a:tc>
                <a:tc>
                  <a:txBody>
                    <a:bodyPr/>
                    <a:lstStyle/>
                    <a:p>
                      <a:pPr algn="ctr"/>
                      <a:r>
                        <a:rPr lang="es-EC" sz="1600" dirty="0" smtClean="0"/>
                        <a:t>Contrato de Prestación</a:t>
                      </a:r>
                      <a:r>
                        <a:rPr lang="es-EC" sz="1600" baseline="0" dirty="0" smtClean="0"/>
                        <a:t> de Servicios</a:t>
                      </a:r>
                      <a:endParaRPr lang="es-EC" sz="1600" dirty="0"/>
                    </a:p>
                  </a:txBody>
                  <a:tcPr/>
                </a:tc>
              </a:tr>
              <a:tr h="3516307">
                <a:tc>
                  <a:txBody>
                    <a:bodyPr/>
                    <a:lstStyle/>
                    <a:p>
                      <a:r>
                        <a:rPr lang="es-ES" sz="1100" kern="1200" dirty="0" smtClean="0">
                          <a:solidFill>
                            <a:schemeClr val="tx1"/>
                          </a:solidFill>
                          <a:effectLst/>
                          <a:latin typeface="+mn-lt"/>
                          <a:ea typeface="+mn-ea"/>
                          <a:cs typeface="+mn-cs"/>
                        </a:rPr>
                        <a:t>cláusula 8.1.</a:t>
                      </a:r>
                      <a:endParaRPr lang="es-EC" sz="1100" kern="1200" dirty="0" smtClean="0">
                        <a:solidFill>
                          <a:schemeClr val="tx1"/>
                        </a:solidFill>
                        <a:effectLst/>
                        <a:latin typeface="+mn-lt"/>
                        <a:ea typeface="+mn-ea"/>
                        <a:cs typeface="+mn-cs"/>
                      </a:endParaRPr>
                    </a:p>
                    <a:p>
                      <a:pPr algn="just"/>
                      <a:r>
                        <a:rPr lang="es-ES" sz="1100" b="1" kern="1200" dirty="0" smtClean="0">
                          <a:solidFill>
                            <a:schemeClr val="tx1"/>
                          </a:solidFill>
                          <a:effectLst/>
                          <a:latin typeface="+mn-lt"/>
                          <a:ea typeface="+mn-ea"/>
                          <a:cs typeface="+mn-cs"/>
                        </a:rPr>
                        <a:t>Cláusula 8.5. Otros ingresos del Estado.- </a:t>
                      </a:r>
                      <a:r>
                        <a:rPr lang="es-ES" sz="1100" kern="1200" dirty="0" smtClean="0">
                          <a:solidFill>
                            <a:schemeClr val="tx1"/>
                          </a:solidFill>
                          <a:effectLst/>
                          <a:latin typeface="+mn-lt"/>
                          <a:ea typeface="+mn-ea"/>
                          <a:cs typeface="+mn-cs"/>
                        </a:rPr>
                        <a:t>El Estado percibirá el impuesto a la renta conforme a lo previsto en las cláusulas 11.1. y 11.2.</a:t>
                      </a:r>
                      <a:endParaRPr lang="es-EC" sz="1100" kern="1200" dirty="0" smtClean="0">
                        <a:solidFill>
                          <a:schemeClr val="tx1"/>
                        </a:solidFill>
                        <a:effectLst/>
                        <a:latin typeface="+mn-lt"/>
                        <a:ea typeface="+mn-ea"/>
                        <a:cs typeface="+mn-cs"/>
                      </a:endParaRPr>
                    </a:p>
                    <a:p>
                      <a:pPr algn="just"/>
                      <a:r>
                        <a:rPr lang="es-ES" sz="1100" b="1" kern="1200" dirty="0" smtClean="0">
                          <a:solidFill>
                            <a:schemeClr val="tx1"/>
                          </a:solidFill>
                          <a:effectLst/>
                          <a:latin typeface="+mn-lt"/>
                          <a:ea typeface="+mn-ea"/>
                          <a:cs typeface="+mn-cs"/>
                        </a:rPr>
                        <a:t>Cláusula 11.1. Régimen Tributario y participación Laboral.- </a:t>
                      </a:r>
                      <a:r>
                        <a:rPr lang="es-ES" sz="1100" kern="1200" dirty="0" smtClean="0">
                          <a:solidFill>
                            <a:schemeClr val="tx1"/>
                          </a:solidFill>
                          <a:effectLst/>
                          <a:latin typeface="+mn-lt"/>
                          <a:ea typeface="+mn-ea"/>
                          <a:cs typeface="+mn-cs"/>
                        </a:rPr>
                        <a:t>La Contratista pagará el impuesto a la renta de conformidad con las normas previstas en el Título 1 de la Ley de Régimen Tributario Interno y según las tarifas descritas en este Contrato. La Contratista pagará, también, las contribuciones e impuestos descritos en las cláusulas </a:t>
                      </a:r>
                      <a:r>
                        <a:rPr lang="es-ES" sz="1100" kern="1200" dirty="0" err="1" smtClean="0">
                          <a:solidFill>
                            <a:schemeClr val="tx1"/>
                          </a:solidFill>
                          <a:effectLst/>
                          <a:latin typeface="+mn-lt"/>
                          <a:ea typeface="+mn-ea"/>
                          <a:cs typeface="+mn-cs"/>
                        </a:rPr>
                        <a:t>once.tres</a:t>
                      </a:r>
                      <a:r>
                        <a:rPr lang="es-ES" sz="1100" kern="1200" dirty="0" smtClean="0">
                          <a:solidFill>
                            <a:schemeClr val="tx1"/>
                          </a:solidFill>
                          <a:effectLst/>
                          <a:latin typeface="+mn-lt"/>
                          <a:ea typeface="+mn-ea"/>
                          <a:cs typeface="+mn-cs"/>
                        </a:rPr>
                        <a:t>. (11.3.) Contribución por utilización de aguas y materiales naturales de construcción, </a:t>
                      </a:r>
                      <a:r>
                        <a:rPr lang="es-ES" sz="1100" kern="1200" dirty="0" err="1" smtClean="0">
                          <a:solidFill>
                            <a:schemeClr val="tx1"/>
                          </a:solidFill>
                          <a:effectLst/>
                          <a:latin typeface="+mn-lt"/>
                          <a:ea typeface="+mn-ea"/>
                          <a:cs typeface="+mn-cs"/>
                        </a:rPr>
                        <a:t>once.cuatro</a:t>
                      </a:r>
                      <a:r>
                        <a:rPr lang="es-ES" sz="1100" kern="1200" dirty="0" smtClean="0">
                          <a:solidFill>
                            <a:schemeClr val="tx1"/>
                          </a:solidFill>
                          <a:effectLst/>
                          <a:latin typeface="+mn-lt"/>
                          <a:ea typeface="+mn-ea"/>
                          <a:cs typeface="+mn-cs"/>
                        </a:rPr>
                        <a:t>. (11.4.) Contribución para la Superintendencia de Compañías, </a:t>
                      </a:r>
                      <a:r>
                        <a:rPr lang="es-ES" sz="1100" kern="1200" dirty="0" err="1" smtClean="0">
                          <a:solidFill>
                            <a:schemeClr val="tx1"/>
                          </a:solidFill>
                          <a:effectLst/>
                          <a:latin typeface="+mn-lt"/>
                          <a:ea typeface="+mn-ea"/>
                          <a:cs typeface="+mn-cs"/>
                        </a:rPr>
                        <a:t>once.cinco</a:t>
                      </a:r>
                      <a:r>
                        <a:rPr lang="es-ES" sz="1100" kern="1200" dirty="0" smtClean="0">
                          <a:solidFill>
                            <a:schemeClr val="tx1"/>
                          </a:solidFill>
                          <a:effectLst/>
                          <a:latin typeface="+mn-lt"/>
                          <a:ea typeface="+mn-ea"/>
                          <a:cs typeface="+mn-cs"/>
                        </a:rPr>
                        <a:t>. (11.5.) Impuesto a los activos totales y </a:t>
                      </a:r>
                      <a:r>
                        <a:rPr lang="es-ES" sz="1100" kern="1200" dirty="0" err="1" smtClean="0">
                          <a:solidFill>
                            <a:schemeClr val="tx1"/>
                          </a:solidFill>
                          <a:effectLst/>
                          <a:latin typeface="+mn-lt"/>
                          <a:ea typeface="+mn-ea"/>
                          <a:cs typeface="+mn-cs"/>
                        </a:rPr>
                        <a:t>once.seis</a:t>
                      </a:r>
                      <a:r>
                        <a:rPr lang="es-ES" sz="1100" kern="1200" dirty="0" smtClean="0">
                          <a:solidFill>
                            <a:schemeClr val="tx1"/>
                          </a:solidFill>
                          <a:effectLst/>
                          <a:latin typeface="+mn-lt"/>
                          <a:ea typeface="+mn-ea"/>
                          <a:cs typeface="+mn-cs"/>
                        </a:rPr>
                        <a:t>. (11.6.) Fondo para el </a:t>
                      </a:r>
                      <a:r>
                        <a:rPr lang="es-ES" sz="1100" kern="1200" dirty="0" err="1" smtClean="0">
                          <a:solidFill>
                            <a:schemeClr val="tx1"/>
                          </a:solidFill>
                          <a:effectLst/>
                          <a:latin typeface="+mn-lt"/>
                          <a:ea typeface="+mn-ea"/>
                          <a:cs typeface="+mn-cs"/>
                        </a:rPr>
                        <a:t>Ecodesarrollo</a:t>
                      </a:r>
                      <a:r>
                        <a:rPr lang="es-ES" sz="1100" kern="1200" dirty="0" smtClean="0">
                          <a:solidFill>
                            <a:schemeClr val="tx1"/>
                          </a:solidFill>
                          <a:effectLst/>
                          <a:latin typeface="+mn-lt"/>
                          <a:ea typeface="+mn-ea"/>
                          <a:cs typeface="+mn-cs"/>
                        </a:rPr>
                        <a:t> Regional Amazónico y de Fortalecimiento de sus Organismos Seccionales, así como la participación laboral del quince por ciento (15%) prevista en el </a:t>
                      </a:r>
                      <a:r>
                        <a:rPr lang="es-EC" sz="1100" kern="1200" dirty="0" smtClean="0">
                          <a:solidFill>
                            <a:schemeClr val="tx1"/>
                          </a:solidFill>
                          <a:effectLst/>
                          <a:latin typeface="+mn-lt"/>
                          <a:ea typeface="+mn-ea"/>
                          <a:cs typeface="+mn-cs"/>
                        </a:rPr>
                        <a:t>Código de Trabajo.”</a:t>
                      </a:r>
                      <a:endParaRPr lang="es-EC" sz="1100" i="1" dirty="0"/>
                    </a:p>
                  </a:txBody>
                  <a:tcPr/>
                </a:tc>
                <a:tc>
                  <a:txBody>
                    <a:bodyPr/>
                    <a:lstStyle/>
                    <a:p>
                      <a:pPr algn="just"/>
                      <a:r>
                        <a:rPr lang="es-ES" sz="1100" kern="1200" dirty="0" smtClean="0">
                          <a:solidFill>
                            <a:schemeClr val="tx1"/>
                          </a:solidFill>
                          <a:effectLst/>
                          <a:latin typeface="+mn-lt"/>
                          <a:ea typeface="+mn-ea"/>
                          <a:cs typeface="+mn-cs"/>
                        </a:rPr>
                        <a:t>Una vez realizadas estas deducciones y cubiertos los Tributos establecidos en la Codificación  de la Ley del Fondo para el </a:t>
                      </a:r>
                      <a:r>
                        <a:rPr lang="es-ES" sz="1100" kern="1200" dirty="0" err="1" smtClean="0">
                          <a:solidFill>
                            <a:schemeClr val="tx1"/>
                          </a:solidFill>
                          <a:effectLst/>
                          <a:latin typeface="+mn-lt"/>
                          <a:ea typeface="+mn-ea"/>
                          <a:cs typeface="+mn-cs"/>
                        </a:rPr>
                        <a:t>Ecodesarrollo</a:t>
                      </a:r>
                      <a:r>
                        <a:rPr lang="es-ES" sz="1100" kern="1200" dirty="0" smtClean="0">
                          <a:solidFill>
                            <a:schemeClr val="tx1"/>
                          </a:solidFill>
                          <a:effectLst/>
                          <a:latin typeface="+mn-lt"/>
                          <a:ea typeface="+mn-ea"/>
                          <a:cs typeface="+mn-cs"/>
                        </a:rPr>
                        <a:t> Regional Amazónico y la Ley de Creación de Rentas Sustitutivas para las Provincias de Napo, Esmeraldas y Sucumbíos, de ser aplicables, es decir, con el Ingreso Disponible la Secretaría pagará la Tarifa para Campos en Producción…”</a:t>
                      </a:r>
                      <a:endParaRPr lang="es-ES" sz="400" b="1" kern="1200" dirty="0" smtClean="0">
                        <a:solidFill>
                          <a:schemeClr val="tx1"/>
                        </a:solidFill>
                        <a:effectLst/>
                        <a:latin typeface="+mn-lt"/>
                        <a:ea typeface="+mn-ea"/>
                        <a:cs typeface="+mn-cs"/>
                      </a:endParaRPr>
                    </a:p>
                  </a:txBody>
                  <a:tcPr/>
                </a:tc>
              </a:tr>
            </a:tbl>
          </a:graphicData>
        </a:graphic>
      </p:graphicFrame>
      <p:sp>
        <p:nvSpPr>
          <p:cNvPr id="5" name="4 Rectángulo redondeado"/>
          <p:cNvSpPr/>
          <p:nvPr/>
        </p:nvSpPr>
        <p:spPr>
          <a:xfrm>
            <a:off x="683568" y="5373216"/>
            <a:ext cx="7848872" cy="108012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200" b="1" i="1" dirty="0" smtClean="0"/>
              <a:t>En la </a:t>
            </a:r>
            <a:r>
              <a:rPr lang="es-ES" sz="1200" b="1" i="1" dirty="0"/>
              <a:t>modalidad contractual </a:t>
            </a:r>
            <a:r>
              <a:rPr lang="es-ES" sz="1200" b="1" i="1" dirty="0" smtClean="0"/>
              <a:t>de Prestación de Servicios, la </a:t>
            </a:r>
            <a:r>
              <a:rPr lang="es-ES" sz="1200" b="1" i="1" dirty="0"/>
              <a:t>Contratista se encuentra obligada a pagar el Impuesto a la Renta estipulado en un 22%, la contribución por el uso del agua, y demás contribuciones mencionadas como el fondo para el </a:t>
            </a:r>
            <a:r>
              <a:rPr lang="es-ES" sz="1200" b="1" i="1" dirty="0" err="1"/>
              <a:t>Ecodesarrollo</a:t>
            </a:r>
            <a:r>
              <a:rPr lang="es-ES" sz="1200" b="1" i="1" dirty="0"/>
              <a:t> Regional Amazónico y las Rentas Sustitutivas para las Provincias del Napo, Esmeraldas y Sucumbíos, en lo referente al impuesto a los activos y la contribución para la Superintendencia de Compañías no están vigentes.</a:t>
            </a:r>
            <a:endParaRPr lang="es-EC" sz="1200" b="1" dirty="0"/>
          </a:p>
        </p:txBody>
      </p:sp>
      <p:sp>
        <p:nvSpPr>
          <p:cNvPr id="7" name="6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1327825395"/>
      </p:ext>
    </p:extLst>
  </p:cSld>
  <p:clrMapOvr>
    <a:masterClrMapping/>
  </p:clrMapOvr>
  <mc:AlternateContent xmlns:mc="http://schemas.openxmlformats.org/markup-compatibility/2006" xmlns:p14="http://schemas.microsoft.com/office/powerpoint/2010/main">
    <mc:Choice Requires="p14">
      <p:transition spd="med" p14:dur="700" advTm="58862">
        <p:fade/>
      </p:transition>
    </mc:Choice>
    <mc:Fallback xmlns="">
      <p:transition spd="med" advTm="58862">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3"/>
          <a:srcRect/>
          <a:stretch>
            <a:fillRect/>
          </a:stretch>
        </p:blipFill>
        <p:spPr bwMode="auto">
          <a:xfrm>
            <a:off x="4788025" y="0"/>
            <a:ext cx="3214684" cy="548680"/>
          </a:xfrm>
          <a:prstGeom prst="rect">
            <a:avLst/>
          </a:prstGeom>
          <a:ln>
            <a:noFill/>
          </a:ln>
          <a:effectLst>
            <a:softEdge rad="112500"/>
          </a:effectLst>
        </p:spPr>
      </p:pic>
      <p:sp>
        <p:nvSpPr>
          <p:cNvPr id="3" name="2 Título"/>
          <p:cNvSpPr>
            <a:spLocks noGrp="1"/>
          </p:cNvSpPr>
          <p:nvPr>
            <p:ph type="title"/>
          </p:nvPr>
        </p:nvSpPr>
        <p:spPr>
          <a:xfrm>
            <a:off x="467544" y="485800"/>
            <a:ext cx="8064896" cy="1143000"/>
          </a:xfrm>
        </p:spPr>
        <p:txBody>
          <a:bodyPr>
            <a:normAutofit fontScale="90000"/>
          </a:bodyPr>
          <a:lstStyle/>
          <a:p>
            <a:r>
              <a:rPr lang="es-EC" b="1" dirty="0" smtClean="0"/>
              <a:t>Análisis Económico:</a:t>
            </a:r>
            <a:br>
              <a:rPr lang="es-EC" b="1" dirty="0" smtClean="0"/>
            </a:br>
            <a:r>
              <a:rPr lang="es-EC" b="1" dirty="0" smtClean="0"/>
              <a:t>Lineamientos y consideraciones</a:t>
            </a:r>
            <a:endParaRPr lang="es-EC" b="1" dirty="0"/>
          </a:p>
        </p:txBody>
      </p:sp>
      <p:sp>
        <p:nvSpPr>
          <p:cNvPr id="4" name="3 Marcador de contenido"/>
          <p:cNvSpPr>
            <a:spLocks noGrp="1"/>
          </p:cNvSpPr>
          <p:nvPr>
            <p:ph idx="1"/>
          </p:nvPr>
        </p:nvSpPr>
        <p:spPr>
          <a:xfrm>
            <a:off x="611560" y="1556792"/>
            <a:ext cx="7920880" cy="4968552"/>
          </a:xfrm>
        </p:spPr>
        <p:txBody>
          <a:bodyPr>
            <a:normAutofit fontScale="77500" lnSpcReduction="20000"/>
          </a:bodyPr>
          <a:lstStyle/>
          <a:p>
            <a:pPr lvl="0"/>
            <a:r>
              <a:rPr lang="es-EC" dirty="0" smtClean="0"/>
              <a:t>Aplicación de 2 modelos:</a:t>
            </a:r>
          </a:p>
          <a:p>
            <a:pPr lvl="1"/>
            <a:r>
              <a:rPr lang="es-EC" sz="2400" dirty="0" smtClean="0">
                <a:hlinkClick r:id="rId4" action="ppaction://hlinkfile"/>
              </a:rPr>
              <a:t>Modelo de Cálculo </a:t>
            </a:r>
            <a:r>
              <a:rPr lang="es-EC" sz="2400" dirty="0">
                <a:hlinkClick r:id="rId4" action="ppaction://hlinkfile"/>
              </a:rPr>
              <a:t>del proyecto con un Contrato de Participación.</a:t>
            </a:r>
            <a:endParaRPr lang="es-EC" sz="2400" dirty="0"/>
          </a:p>
          <a:p>
            <a:pPr lvl="1"/>
            <a:r>
              <a:rPr lang="es-EC" sz="2400" dirty="0">
                <a:hlinkClick r:id="rId5" action="ppaction://hlinkfile"/>
              </a:rPr>
              <a:t>Modelo de Cálculo del proyecto con un Contrato de Prestación de Servicios.</a:t>
            </a:r>
            <a:endParaRPr lang="es-EC" sz="2400" dirty="0"/>
          </a:p>
          <a:p>
            <a:r>
              <a:rPr lang="es-EC" dirty="0" smtClean="0"/>
              <a:t>Parámetros análisis </a:t>
            </a:r>
            <a:r>
              <a:rPr lang="es-EC" dirty="0"/>
              <a:t>del indicador </a:t>
            </a:r>
            <a:r>
              <a:rPr lang="es-EC" dirty="0" smtClean="0"/>
              <a:t>BENEFICIO/COSTO</a:t>
            </a:r>
            <a:r>
              <a:rPr lang="es-EC" dirty="0"/>
              <a:t>:</a:t>
            </a:r>
          </a:p>
          <a:p>
            <a:pPr lvl="1"/>
            <a:r>
              <a:rPr lang="es-EC" dirty="0" smtClean="0"/>
              <a:t>Evaluación con </a:t>
            </a:r>
            <a:r>
              <a:rPr lang="es-EC" dirty="0"/>
              <a:t>métodos de evaluación de </a:t>
            </a:r>
            <a:r>
              <a:rPr lang="es-EC" dirty="0" smtClean="0"/>
              <a:t>proyectos:</a:t>
            </a:r>
          </a:p>
          <a:p>
            <a:pPr lvl="2"/>
            <a:r>
              <a:rPr lang="es-EC" dirty="0" smtClean="0"/>
              <a:t>VAN</a:t>
            </a:r>
          </a:p>
          <a:p>
            <a:pPr lvl="2"/>
            <a:r>
              <a:rPr lang="es-EC" dirty="0" smtClean="0"/>
              <a:t>TIR</a:t>
            </a:r>
          </a:p>
          <a:p>
            <a:pPr lvl="2"/>
            <a:r>
              <a:rPr lang="es-EC" dirty="0" smtClean="0"/>
              <a:t>RESULTADO: </a:t>
            </a:r>
            <a:r>
              <a:rPr lang="es-EC" dirty="0"/>
              <a:t>BENEFICIO/COSTO.</a:t>
            </a:r>
          </a:p>
          <a:p>
            <a:r>
              <a:rPr lang="es-EC" dirty="0" smtClean="0"/>
              <a:t>Se consideran los mismos datos para Inversiones</a:t>
            </a:r>
            <a:r>
              <a:rPr lang="es-EC" dirty="0"/>
              <a:t>, Producción y </a:t>
            </a:r>
            <a:r>
              <a:rPr lang="es-EC" dirty="0" smtClean="0"/>
              <a:t>Costos.</a:t>
            </a:r>
          </a:p>
          <a:p>
            <a:r>
              <a:rPr lang="es-EC" dirty="0"/>
              <a:t>Datos de Inversión, Producción Estimada y Costos </a:t>
            </a:r>
            <a:r>
              <a:rPr lang="es-EC" dirty="0" smtClean="0"/>
              <a:t>referenciales a proyecto </a:t>
            </a:r>
            <a:r>
              <a:rPr lang="es-EC" dirty="0"/>
              <a:t>de desarrollo de un campo </a:t>
            </a:r>
            <a:r>
              <a:rPr lang="es-EC" dirty="0" smtClean="0"/>
              <a:t>nuevo de empresa privada. Información sensible y confidencial.</a:t>
            </a:r>
          </a:p>
          <a:p>
            <a:r>
              <a:rPr lang="es-EC" dirty="0" smtClean="0"/>
              <a:t>Difieren parámetros </a:t>
            </a:r>
            <a:r>
              <a:rPr lang="es-EC" dirty="0"/>
              <a:t>de cada modalidad </a:t>
            </a:r>
            <a:r>
              <a:rPr lang="es-EC" dirty="0" smtClean="0"/>
              <a:t>contractual según base legal. </a:t>
            </a:r>
          </a:p>
          <a:p>
            <a:r>
              <a:rPr lang="es-EC" dirty="0" smtClean="0"/>
              <a:t>Proyecto con mayor B/C será considerado el óptimo </a:t>
            </a:r>
            <a:r>
              <a:rPr lang="es-EC" dirty="0"/>
              <a:t>para el Estado. </a:t>
            </a:r>
            <a:endParaRPr lang="es-EC" dirty="0" smtClean="0"/>
          </a:p>
        </p:txBody>
      </p:sp>
      <p:sp>
        <p:nvSpPr>
          <p:cNvPr id="6" name="5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2126248912"/>
      </p:ext>
    </p:extLst>
  </p:cSld>
  <p:clrMapOvr>
    <a:masterClrMapping/>
  </p:clrMapOvr>
  <mc:AlternateContent xmlns:mc="http://schemas.openxmlformats.org/markup-compatibility/2006" xmlns:p14="http://schemas.microsoft.com/office/powerpoint/2010/main">
    <mc:Choice Requires="p14">
      <p:transition spd="med" p14:dur="700" advTm="108781">
        <p:fade/>
      </p:transition>
    </mc:Choice>
    <mc:Fallback xmlns="">
      <p:transition spd="med" advTm="108781">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592" y="404664"/>
            <a:ext cx="7024744" cy="1143000"/>
          </a:xfrm>
        </p:spPr>
        <p:txBody>
          <a:bodyPr>
            <a:normAutofit fontScale="90000"/>
          </a:bodyPr>
          <a:lstStyle/>
          <a:p>
            <a:r>
              <a:rPr lang="es-EC" b="1" dirty="0" smtClean="0"/>
              <a:t>Indicadores</a:t>
            </a:r>
            <a:br>
              <a:rPr lang="es-EC" b="1" dirty="0" smtClean="0"/>
            </a:br>
            <a:r>
              <a:rPr lang="es-EC" b="1" dirty="0" smtClean="0"/>
              <a:t>VAN, TIR y BENEFICIO/COSTO </a:t>
            </a:r>
            <a:endParaRPr lang="es-EC" b="1" dirty="0"/>
          </a:p>
        </p:txBody>
      </p:sp>
      <p:pic>
        <p:nvPicPr>
          <p:cNvPr id="5" name="4 Imagen"/>
          <p:cNvPicPr/>
          <p:nvPr/>
        </p:nvPicPr>
        <p:blipFill>
          <a:blip r:embed="rId3"/>
          <a:srcRect/>
          <a:stretch>
            <a:fillRect/>
          </a:stretch>
        </p:blipFill>
        <p:spPr bwMode="auto">
          <a:xfrm>
            <a:off x="4788025" y="0"/>
            <a:ext cx="3214684" cy="548680"/>
          </a:xfrm>
          <a:prstGeom prst="rect">
            <a:avLst/>
          </a:prstGeom>
          <a:ln>
            <a:noFill/>
          </a:ln>
          <a:effectLst>
            <a:softEdge rad="112500"/>
          </a:effectLst>
        </p:spPr>
      </p:pic>
      <p:graphicFrame>
        <p:nvGraphicFramePr>
          <p:cNvPr id="11" name="4 Marcador de contenido"/>
          <p:cNvGraphicFramePr>
            <a:graphicFrameLocks noGrp="1"/>
          </p:cNvGraphicFramePr>
          <p:nvPr>
            <p:ph idx="1"/>
            <p:extLst>
              <p:ext uri="{D42A27DB-BD31-4B8C-83A1-F6EECF244321}">
                <p14:modId xmlns:p14="http://schemas.microsoft.com/office/powerpoint/2010/main" val="4014344090"/>
              </p:ext>
            </p:extLst>
          </p:nvPr>
        </p:nvGraphicFramePr>
        <p:xfrm>
          <a:off x="684213" y="1916832"/>
          <a:ext cx="7848600"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 \mbox{VAN} = \sum_{t=1}^n{\frac{V_t}{(1+k)^t}}- I_0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9592" y="2603823"/>
            <a:ext cx="19542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 TIR = \frac{-I + \sum_{i=1}^nF_{i}}{\sum_{i=1}^n{i*F_{i}}} \ "/>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7904" y="5085184"/>
            <a:ext cx="17224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Lecc-22_clip_image00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60233" y="1802909"/>
            <a:ext cx="1656184" cy="1033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1197556437"/>
      </p:ext>
    </p:extLst>
  </p:cSld>
  <p:clrMapOvr>
    <a:masterClrMapping/>
  </p:clrMapOvr>
  <mc:AlternateContent xmlns:mc="http://schemas.openxmlformats.org/markup-compatibility/2006" xmlns:p14="http://schemas.microsoft.com/office/powerpoint/2010/main">
    <mc:Choice Requires="p14">
      <p:transition spd="med" p14:dur="700" advTm="116092">
        <p:fade/>
      </p:transition>
    </mc:Choice>
    <mc:Fallback xmlns="">
      <p:transition spd="med" advTm="116092">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3"/>
          <a:srcRect/>
          <a:stretch>
            <a:fillRect/>
          </a:stretch>
        </p:blipFill>
        <p:spPr bwMode="auto">
          <a:xfrm>
            <a:off x="4788025" y="0"/>
            <a:ext cx="3214684" cy="548680"/>
          </a:xfrm>
          <a:prstGeom prst="rect">
            <a:avLst/>
          </a:prstGeom>
          <a:ln>
            <a:noFill/>
          </a:ln>
          <a:effectLst>
            <a:softEdge rad="112500"/>
          </a:effectLst>
        </p:spPr>
      </p:pic>
      <p:sp>
        <p:nvSpPr>
          <p:cNvPr id="3" name="2 Título"/>
          <p:cNvSpPr>
            <a:spLocks noGrp="1"/>
          </p:cNvSpPr>
          <p:nvPr>
            <p:ph type="title"/>
          </p:nvPr>
        </p:nvSpPr>
        <p:spPr>
          <a:xfrm>
            <a:off x="611560" y="404664"/>
            <a:ext cx="7024744" cy="1143000"/>
          </a:xfrm>
        </p:spPr>
        <p:txBody>
          <a:bodyPr>
            <a:normAutofit fontScale="90000"/>
          </a:bodyPr>
          <a:lstStyle/>
          <a:p>
            <a:r>
              <a:rPr lang="es-EC" b="1" dirty="0" smtClean="0"/>
              <a:t>Datos para el </a:t>
            </a:r>
            <a:br>
              <a:rPr lang="es-EC" b="1" dirty="0" smtClean="0"/>
            </a:br>
            <a:r>
              <a:rPr lang="es-EC" b="1" dirty="0" smtClean="0"/>
              <a:t>cálculo de los Modelos:</a:t>
            </a:r>
            <a:endParaRPr lang="es-EC" b="1"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77671721"/>
              </p:ext>
            </p:extLst>
          </p:nvPr>
        </p:nvGraphicFramePr>
        <p:xfrm>
          <a:off x="827584" y="1988843"/>
          <a:ext cx="7560840" cy="4032445"/>
        </p:xfrm>
        <a:graphic>
          <a:graphicData uri="http://schemas.openxmlformats.org/drawingml/2006/table">
            <a:tbl>
              <a:tblPr firstRow="1" firstCol="1" bandRow="1">
                <a:tableStyleId>{7DF18680-E054-41AD-8BC1-D1AEF772440D}</a:tableStyleId>
              </a:tblPr>
              <a:tblGrid>
                <a:gridCol w="4551355"/>
                <a:gridCol w="3009485"/>
              </a:tblGrid>
              <a:tr h="806489">
                <a:tc gridSpan="2">
                  <a:txBody>
                    <a:bodyPr/>
                    <a:lstStyle/>
                    <a:p>
                      <a:pPr algn="ctr">
                        <a:lnSpc>
                          <a:spcPct val="150000"/>
                        </a:lnSpc>
                        <a:spcAft>
                          <a:spcPts val="0"/>
                        </a:spcAft>
                      </a:pPr>
                      <a:r>
                        <a:rPr lang="es-EC" sz="2000" dirty="0">
                          <a:effectLst/>
                        </a:rPr>
                        <a:t>DATOS NECESARIOS PARA EL CÁLCULO DEL MODELO</a:t>
                      </a:r>
                      <a:endParaRPr lang="es-EC" sz="2000" dirty="0">
                        <a:effectLst/>
                        <a:latin typeface="Calibri"/>
                        <a:ea typeface="Calibri"/>
                        <a:cs typeface="Times New Roman"/>
                      </a:endParaRPr>
                    </a:p>
                  </a:txBody>
                  <a:tcPr marL="68580" marR="68580" marT="0" marB="0"/>
                </a:tc>
                <a:tc hMerge="1">
                  <a:txBody>
                    <a:bodyPr/>
                    <a:lstStyle/>
                    <a:p>
                      <a:endParaRPr lang="es-EC"/>
                    </a:p>
                  </a:txBody>
                  <a:tcPr/>
                </a:tc>
              </a:tr>
              <a:tr h="806489">
                <a:tc>
                  <a:txBody>
                    <a:bodyPr/>
                    <a:lstStyle/>
                    <a:p>
                      <a:pPr>
                        <a:lnSpc>
                          <a:spcPct val="150000"/>
                        </a:lnSpc>
                        <a:spcAft>
                          <a:spcPts val="0"/>
                        </a:spcAft>
                      </a:pPr>
                      <a:r>
                        <a:rPr lang="es-EC" sz="2000" dirty="0">
                          <a:effectLst/>
                        </a:rPr>
                        <a:t>Producción Fiscalizada Estimada</a:t>
                      </a:r>
                      <a:endParaRPr lang="es-EC" sz="2000" dirty="0">
                        <a:effectLst/>
                        <a:latin typeface="Calibri"/>
                        <a:ea typeface="Calibri"/>
                        <a:cs typeface="Times New Roman"/>
                      </a:endParaRPr>
                    </a:p>
                  </a:txBody>
                  <a:tcPr marL="68580" marR="68580" marT="0" marB="0"/>
                </a:tc>
                <a:tc>
                  <a:txBody>
                    <a:bodyPr/>
                    <a:lstStyle/>
                    <a:p>
                      <a:pPr algn="r">
                        <a:lnSpc>
                          <a:spcPct val="150000"/>
                        </a:lnSpc>
                        <a:spcAft>
                          <a:spcPts val="0"/>
                        </a:spcAft>
                      </a:pPr>
                      <a:r>
                        <a:rPr lang="es-EC" sz="2000" dirty="0">
                          <a:effectLst/>
                        </a:rPr>
                        <a:t>3,584,495.00 </a:t>
                      </a:r>
                      <a:r>
                        <a:rPr lang="es-EC" sz="2000" dirty="0" err="1">
                          <a:effectLst/>
                        </a:rPr>
                        <a:t>bls</a:t>
                      </a:r>
                      <a:r>
                        <a:rPr lang="es-EC" sz="2000" dirty="0">
                          <a:effectLst/>
                        </a:rPr>
                        <a:t>.</a:t>
                      </a:r>
                      <a:endParaRPr lang="es-EC" sz="2000" dirty="0">
                        <a:effectLst/>
                        <a:latin typeface="Calibri"/>
                        <a:ea typeface="Calibri"/>
                        <a:cs typeface="Times New Roman"/>
                      </a:endParaRPr>
                    </a:p>
                  </a:txBody>
                  <a:tcPr marL="68580" marR="68580" marT="0" marB="0"/>
                </a:tc>
              </a:tr>
              <a:tr h="806489">
                <a:tc>
                  <a:txBody>
                    <a:bodyPr/>
                    <a:lstStyle/>
                    <a:p>
                      <a:pPr>
                        <a:lnSpc>
                          <a:spcPct val="150000"/>
                        </a:lnSpc>
                        <a:spcAft>
                          <a:spcPts val="0"/>
                        </a:spcAft>
                      </a:pPr>
                      <a:r>
                        <a:rPr lang="es-EC" sz="2000">
                          <a:effectLst/>
                        </a:rPr>
                        <a:t>Inversiones Comprometidas</a:t>
                      </a:r>
                      <a:endParaRPr lang="es-EC" sz="2000">
                        <a:effectLst/>
                        <a:latin typeface="Calibri"/>
                        <a:ea typeface="Calibri"/>
                        <a:cs typeface="Times New Roman"/>
                      </a:endParaRPr>
                    </a:p>
                  </a:txBody>
                  <a:tcPr marL="68580" marR="68580" marT="0" marB="0"/>
                </a:tc>
                <a:tc>
                  <a:txBody>
                    <a:bodyPr/>
                    <a:lstStyle/>
                    <a:p>
                      <a:pPr algn="r">
                        <a:lnSpc>
                          <a:spcPct val="150000"/>
                        </a:lnSpc>
                        <a:spcAft>
                          <a:spcPts val="0"/>
                        </a:spcAft>
                      </a:pPr>
                      <a:r>
                        <a:rPr lang="es-EC" sz="2000" dirty="0">
                          <a:effectLst/>
                        </a:rPr>
                        <a:t> $        41,800,000.00 </a:t>
                      </a:r>
                      <a:endParaRPr lang="es-EC" sz="2000" dirty="0">
                        <a:effectLst/>
                        <a:latin typeface="Calibri"/>
                        <a:ea typeface="Calibri"/>
                        <a:cs typeface="Times New Roman"/>
                      </a:endParaRPr>
                    </a:p>
                  </a:txBody>
                  <a:tcPr marL="68580" marR="68580" marT="0" marB="0"/>
                </a:tc>
              </a:tr>
              <a:tr h="806489">
                <a:tc>
                  <a:txBody>
                    <a:bodyPr/>
                    <a:lstStyle/>
                    <a:p>
                      <a:pPr>
                        <a:lnSpc>
                          <a:spcPct val="150000"/>
                        </a:lnSpc>
                        <a:spcAft>
                          <a:spcPts val="0"/>
                        </a:spcAft>
                      </a:pPr>
                      <a:r>
                        <a:rPr lang="es-EC" sz="2000">
                          <a:effectLst/>
                        </a:rPr>
                        <a:t>Costos Operativos Estimados</a:t>
                      </a:r>
                      <a:endParaRPr lang="es-EC" sz="2000">
                        <a:effectLst/>
                        <a:latin typeface="Calibri"/>
                        <a:ea typeface="Calibri"/>
                        <a:cs typeface="Times New Roman"/>
                      </a:endParaRPr>
                    </a:p>
                  </a:txBody>
                  <a:tcPr marL="68580" marR="68580" marT="0" marB="0"/>
                </a:tc>
                <a:tc>
                  <a:txBody>
                    <a:bodyPr/>
                    <a:lstStyle/>
                    <a:p>
                      <a:pPr algn="r">
                        <a:lnSpc>
                          <a:spcPct val="150000"/>
                        </a:lnSpc>
                        <a:spcAft>
                          <a:spcPts val="0"/>
                        </a:spcAft>
                      </a:pPr>
                      <a:r>
                        <a:rPr lang="es-EC" sz="2000" dirty="0">
                          <a:effectLst/>
                        </a:rPr>
                        <a:t> $        26,509,000.00 </a:t>
                      </a:r>
                      <a:endParaRPr lang="es-EC" sz="2000" dirty="0">
                        <a:effectLst/>
                        <a:latin typeface="Calibri"/>
                        <a:ea typeface="Calibri"/>
                        <a:cs typeface="Times New Roman"/>
                      </a:endParaRPr>
                    </a:p>
                  </a:txBody>
                  <a:tcPr marL="68580" marR="68580" marT="0" marB="0"/>
                </a:tc>
              </a:tr>
              <a:tr h="806489">
                <a:tc>
                  <a:txBody>
                    <a:bodyPr/>
                    <a:lstStyle/>
                    <a:p>
                      <a:pPr>
                        <a:lnSpc>
                          <a:spcPct val="150000"/>
                        </a:lnSpc>
                        <a:spcAft>
                          <a:spcPts val="0"/>
                        </a:spcAft>
                      </a:pPr>
                      <a:r>
                        <a:rPr lang="es-EC" sz="2000">
                          <a:effectLst/>
                        </a:rPr>
                        <a:t>Costo Unitario</a:t>
                      </a:r>
                      <a:endParaRPr lang="es-EC" sz="2000">
                        <a:effectLst/>
                        <a:latin typeface="Calibri"/>
                        <a:ea typeface="Calibri"/>
                        <a:cs typeface="Times New Roman"/>
                      </a:endParaRPr>
                    </a:p>
                  </a:txBody>
                  <a:tcPr marL="68580" marR="68580" marT="0" marB="0"/>
                </a:tc>
                <a:tc>
                  <a:txBody>
                    <a:bodyPr/>
                    <a:lstStyle/>
                    <a:p>
                      <a:pPr algn="r">
                        <a:lnSpc>
                          <a:spcPct val="150000"/>
                        </a:lnSpc>
                        <a:spcAft>
                          <a:spcPts val="0"/>
                        </a:spcAft>
                      </a:pPr>
                      <a:r>
                        <a:rPr lang="es-EC" sz="2000" dirty="0">
                          <a:effectLst/>
                        </a:rPr>
                        <a:t>$ 7.40 </a:t>
                      </a:r>
                      <a:endParaRPr lang="es-EC" sz="2000" dirty="0">
                        <a:effectLst/>
                        <a:latin typeface="Calibri"/>
                        <a:ea typeface="Calibri"/>
                        <a:cs typeface="Times New Roman"/>
                      </a:endParaRPr>
                    </a:p>
                  </a:txBody>
                  <a:tcPr marL="68580" marR="68580" marT="0" marB="0"/>
                </a:tc>
              </a:tr>
            </a:tbl>
          </a:graphicData>
        </a:graphic>
      </p:graphicFrame>
      <p:sp>
        <p:nvSpPr>
          <p:cNvPr id="6" name="5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196323737"/>
      </p:ext>
    </p:extLst>
  </p:cSld>
  <p:clrMapOvr>
    <a:masterClrMapping/>
  </p:clrMapOvr>
  <mc:AlternateContent xmlns:mc="http://schemas.openxmlformats.org/markup-compatibility/2006" xmlns:p14="http://schemas.microsoft.com/office/powerpoint/2010/main">
    <mc:Choice Requires="p14">
      <p:transition spd="med" p14:dur="700" advTm="42318">
        <p:fade/>
      </p:transition>
    </mc:Choice>
    <mc:Fallback xmlns="">
      <p:transition spd="med" advTm="42318">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04664"/>
            <a:ext cx="7024744" cy="1143000"/>
          </a:xfrm>
        </p:spPr>
        <p:txBody>
          <a:bodyPr>
            <a:normAutofit fontScale="90000"/>
          </a:bodyPr>
          <a:lstStyle/>
          <a:p>
            <a:r>
              <a:rPr lang="es-EC" b="1" dirty="0" smtClean="0"/>
              <a:t>Modelo de </a:t>
            </a:r>
            <a:br>
              <a:rPr lang="es-EC" b="1" dirty="0" smtClean="0"/>
            </a:br>
            <a:r>
              <a:rPr lang="es-EC" b="1" dirty="0" smtClean="0"/>
              <a:t>Participación: Parámetros.</a:t>
            </a:r>
            <a:endParaRPr lang="es-EC" b="1"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461337320"/>
              </p:ext>
            </p:extLst>
          </p:nvPr>
        </p:nvGraphicFramePr>
        <p:xfrm>
          <a:off x="971601" y="1556792"/>
          <a:ext cx="7200799" cy="4937760"/>
        </p:xfrm>
        <a:graphic>
          <a:graphicData uri="http://schemas.openxmlformats.org/drawingml/2006/table">
            <a:tbl>
              <a:tblPr firstRow="1" firstCol="1" bandRow="1">
                <a:tableStyleId>{00A15C55-8517-42AA-B614-E9B94910E393}</a:tableStyleId>
              </a:tblPr>
              <a:tblGrid>
                <a:gridCol w="3873312"/>
                <a:gridCol w="1838875"/>
                <a:gridCol w="1488612"/>
              </a:tblGrid>
              <a:tr h="781200">
                <a:tc gridSpan="3">
                  <a:txBody>
                    <a:bodyPr/>
                    <a:lstStyle/>
                    <a:p>
                      <a:pPr algn="ctr">
                        <a:lnSpc>
                          <a:spcPct val="150000"/>
                        </a:lnSpc>
                        <a:spcAft>
                          <a:spcPts val="0"/>
                        </a:spcAft>
                      </a:pPr>
                      <a:r>
                        <a:rPr lang="es-EC" sz="1800" dirty="0">
                          <a:effectLst/>
                        </a:rPr>
                        <a:t>PARÁMETROS PARA EL MODELAJE DEL PROYECTO CON PARTICIPACIÓN</a:t>
                      </a:r>
                      <a:endParaRPr lang="es-EC" sz="1800" dirty="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r>
              <a:tr h="368329">
                <a:tc>
                  <a:txBody>
                    <a:bodyPr/>
                    <a:lstStyle/>
                    <a:p>
                      <a:pPr algn="ctr">
                        <a:lnSpc>
                          <a:spcPct val="150000"/>
                        </a:lnSpc>
                        <a:spcAft>
                          <a:spcPts val="0"/>
                        </a:spcAft>
                      </a:pPr>
                      <a:r>
                        <a:rPr lang="es-EC" sz="1800">
                          <a:effectLst/>
                        </a:rPr>
                        <a:t>DESCRIPCIÓN</a:t>
                      </a:r>
                      <a:endParaRPr lang="es-EC" sz="18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a:effectLst/>
                        </a:rPr>
                        <a:t>VALOR</a:t>
                      </a:r>
                      <a:endParaRPr lang="es-EC" sz="18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a:effectLst/>
                        </a:rPr>
                        <a:t>UNIDAD</a:t>
                      </a:r>
                      <a:endParaRPr lang="es-EC" sz="1800">
                        <a:effectLst/>
                        <a:latin typeface="Calibri"/>
                        <a:ea typeface="Calibri"/>
                        <a:cs typeface="Times New Roman"/>
                      </a:endParaRPr>
                    </a:p>
                  </a:txBody>
                  <a:tcPr marL="68580" marR="68580" marT="0" marB="0"/>
                </a:tc>
              </a:tr>
              <a:tr h="368329">
                <a:tc>
                  <a:txBody>
                    <a:bodyPr/>
                    <a:lstStyle/>
                    <a:p>
                      <a:pPr algn="ctr">
                        <a:lnSpc>
                          <a:spcPct val="150000"/>
                        </a:lnSpc>
                        <a:spcAft>
                          <a:spcPts val="0"/>
                        </a:spcAft>
                      </a:pPr>
                      <a:r>
                        <a:rPr lang="es-EC" sz="1400">
                          <a:effectLst/>
                        </a:rPr>
                        <a:t>Precio Promedio Crudo Oriente</a:t>
                      </a:r>
                      <a:endParaRPr lang="es-EC" sz="1800">
                        <a:effectLst/>
                        <a:latin typeface="Calibri"/>
                        <a:ea typeface="Calibri"/>
                        <a:cs typeface="Times New Roman"/>
                      </a:endParaRPr>
                    </a:p>
                  </a:txBody>
                  <a:tcPr marL="68580" marR="68580" marT="0" marB="0"/>
                </a:tc>
                <a:tc>
                  <a:txBody>
                    <a:bodyPr/>
                    <a:lstStyle/>
                    <a:p>
                      <a:pPr algn="r">
                        <a:lnSpc>
                          <a:spcPct val="150000"/>
                        </a:lnSpc>
                        <a:spcAft>
                          <a:spcPts val="0"/>
                        </a:spcAft>
                      </a:pPr>
                      <a:r>
                        <a:rPr lang="es-EC" sz="1800">
                          <a:effectLst/>
                        </a:rPr>
                        <a:t>87.8</a:t>
                      </a:r>
                      <a:endParaRPr lang="es-EC" sz="18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a:effectLst/>
                        </a:rPr>
                        <a:t>usd/bbl</a:t>
                      </a:r>
                      <a:endParaRPr lang="es-EC" sz="1800">
                        <a:effectLst/>
                        <a:latin typeface="Calibri"/>
                        <a:ea typeface="Calibri"/>
                        <a:cs typeface="Times New Roman"/>
                      </a:endParaRPr>
                    </a:p>
                  </a:txBody>
                  <a:tcPr marL="68580" marR="68580" marT="0" marB="0"/>
                </a:tc>
              </a:tr>
              <a:tr h="368329">
                <a:tc>
                  <a:txBody>
                    <a:bodyPr/>
                    <a:lstStyle/>
                    <a:p>
                      <a:pPr algn="ctr">
                        <a:lnSpc>
                          <a:spcPct val="150000"/>
                        </a:lnSpc>
                        <a:spcAft>
                          <a:spcPts val="0"/>
                        </a:spcAft>
                      </a:pPr>
                      <a:r>
                        <a:rPr lang="es-EC" sz="1800">
                          <a:effectLst/>
                        </a:rPr>
                        <a:t>Participación del Estado</a:t>
                      </a:r>
                      <a:endParaRPr lang="es-EC" sz="1800">
                        <a:effectLst/>
                        <a:latin typeface="Calibri"/>
                        <a:ea typeface="Calibri"/>
                        <a:cs typeface="Times New Roman"/>
                      </a:endParaRPr>
                    </a:p>
                  </a:txBody>
                  <a:tcPr marL="68580" marR="68580" marT="0" marB="0"/>
                </a:tc>
                <a:tc>
                  <a:txBody>
                    <a:bodyPr/>
                    <a:lstStyle/>
                    <a:p>
                      <a:pPr algn="r">
                        <a:lnSpc>
                          <a:spcPct val="150000"/>
                        </a:lnSpc>
                        <a:spcAft>
                          <a:spcPts val="0"/>
                        </a:spcAft>
                      </a:pPr>
                      <a:r>
                        <a:rPr lang="es-EC" sz="1800">
                          <a:effectLst/>
                        </a:rPr>
                        <a:t>50%</a:t>
                      </a:r>
                      <a:endParaRPr lang="es-EC" sz="18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a:effectLst/>
                        </a:rPr>
                        <a:t>%</a:t>
                      </a:r>
                      <a:endParaRPr lang="es-EC" sz="1800">
                        <a:effectLst/>
                        <a:latin typeface="Calibri"/>
                        <a:ea typeface="Calibri"/>
                        <a:cs typeface="Times New Roman"/>
                      </a:endParaRPr>
                    </a:p>
                  </a:txBody>
                  <a:tcPr marL="68580" marR="68580" marT="0" marB="0"/>
                </a:tc>
              </a:tr>
              <a:tr h="368329">
                <a:tc>
                  <a:txBody>
                    <a:bodyPr/>
                    <a:lstStyle/>
                    <a:p>
                      <a:pPr algn="ctr">
                        <a:lnSpc>
                          <a:spcPct val="150000"/>
                        </a:lnSpc>
                        <a:spcAft>
                          <a:spcPts val="0"/>
                        </a:spcAft>
                      </a:pPr>
                      <a:r>
                        <a:rPr lang="es-EC" sz="1800">
                          <a:effectLst/>
                        </a:rPr>
                        <a:t>Costos de Transporte</a:t>
                      </a:r>
                      <a:endParaRPr lang="es-EC" sz="1800">
                        <a:effectLst/>
                        <a:latin typeface="Calibri"/>
                        <a:ea typeface="Calibri"/>
                        <a:cs typeface="Times New Roman"/>
                      </a:endParaRPr>
                    </a:p>
                  </a:txBody>
                  <a:tcPr marL="68580" marR="68580" marT="0" marB="0"/>
                </a:tc>
                <a:tc>
                  <a:txBody>
                    <a:bodyPr/>
                    <a:lstStyle/>
                    <a:p>
                      <a:pPr algn="r">
                        <a:lnSpc>
                          <a:spcPct val="150000"/>
                        </a:lnSpc>
                        <a:spcAft>
                          <a:spcPts val="0"/>
                        </a:spcAft>
                      </a:pPr>
                      <a:r>
                        <a:rPr lang="es-EC" sz="1800">
                          <a:effectLst/>
                        </a:rPr>
                        <a:t>1.436</a:t>
                      </a:r>
                      <a:endParaRPr lang="es-EC" sz="18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a:effectLst/>
                        </a:rPr>
                        <a:t>usd/bbl</a:t>
                      </a:r>
                      <a:endParaRPr lang="es-EC" sz="1800">
                        <a:effectLst/>
                        <a:latin typeface="Calibri"/>
                        <a:ea typeface="Calibri"/>
                        <a:cs typeface="Times New Roman"/>
                      </a:endParaRPr>
                    </a:p>
                  </a:txBody>
                  <a:tcPr marL="68580" marR="68580" marT="0" marB="0"/>
                </a:tc>
              </a:tr>
              <a:tr h="368329">
                <a:tc>
                  <a:txBody>
                    <a:bodyPr/>
                    <a:lstStyle/>
                    <a:p>
                      <a:pPr algn="ctr">
                        <a:lnSpc>
                          <a:spcPct val="150000"/>
                        </a:lnSpc>
                        <a:spcAft>
                          <a:spcPts val="0"/>
                        </a:spcAft>
                      </a:pPr>
                      <a:r>
                        <a:rPr lang="es-EC" sz="1800">
                          <a:effectLst/>
                        </a:rPr>
                        <a:t>Costo de Comercialización</a:t>
                      </a:r>
                      <a:endParaRPr lang="es-EC" sz="1800">
                        <a:effectLst/>
                        <a:latin typeface="Calibri"/>
                        <a:ea typeface="Calibri"/>
                        <a:cs typeface="Times New Roman"/>
                      </a:endParaRPr>
                    </a:p>
                  </a:txBody>
                  <a:tcPr marL="68580" marR="68580" marT="0" marB="0"/>
                </a:tc>
                <a:tc>
                  <a:txBody>
                    <a:bodyPr/>
                    <a:lstStyle/>
                    <a:p>
                      <a:pPr algn="r">
                        <a:lnSpc>
                          <a:spcPct val="150000"/>
                        </a:lnSpc>
                        <a:spcAft>
                          <a:spcPts val="0"/>
                        </a:spcAft>
                      </a:pPr>
                      <a:r>
                        <a:rPr lang="es-EC" sz="1800">
                          <a:effectLst/>
                        </a:rPr>
                        <a:t>0.183443</a:t>
                      </a:r>
                      <a:endParaRPr lang="es-EC" sz="18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a:effectLst/>
                        </a:rPr>
                        <a:t>usd/bbl</a:t>
                      </a:r>
                      <a:endParaRPr lang="es-EC" sz="1800">
                        <a:effectLst/>
                        <a:latin typeface="Calibri"/>
                        <a:ea typeface="Calibri"/>
                        <a:cs typeface="Times New Roman"/>
                      </a:endParaRPr>
                    </a:p>
                  </a:txBody>
                  <a:tcPr marL="68580" marR="68580" marT="0" marB="0"/>
                </a:tc>
              </a:tr>
              <a:tr h="368329">
                <a:tc>
                  <a:txBody>
                    <a:bodyPr/>
                    <a:lstStyle/>
                    <a:p>
                      <a:pPr algn="ctr">
                        <a:lnSpc>
                          <a:spcPct val="150000"/>
                        </a:lnSpc>
                        <a:spcAft>
                          <a:spcPts val="0"/>
                        </a:spcAft>
                      </a:pPr>
                      <a:r>
                        <a:rPr lang="es-EC" sz="1800">
                          <a:effectLst/>
                        </a:rPr>
                        <a:t>Ley 10</a:t>
                      </a:r>
                      <a:endParaRPr lang="es-EC" sz="1800">
                        <a:effectLst/>
                        <a:latin typeface="Calibri"/>
                        <a:ea typeface="Calibri"/>
                        <a:cs typeface="Times New Roman"/>
                      </a:endParaRPr>
                    </a:p>
                  </a:txBody>
                  <a:tcPr marL="68580" marR="68580" marT="0" marB="0"/>
                </a:tc>
                <a:tc>
                  <a:txBody>
                    <a:bodyPr/>
                    <a:lstStyle/>
                    <a:p>
                      <a:pPr algn="r">
                        <a:lnSpc>
                          <a:spcPct val="150000"/>
                        </a:lnSpc>
                        <a:spcAft>
                          <a:spcPts val="0"/>
                        </a:spcAft>
                      </a:pPr>
                      <a:r>
                        <a:rPr lang="es-EC" sz="1800">
                          <a:effectLst/>
                        </a:rPr>
                        <a:t>1</a:t>
                      </a:r>
                      <a:endParaRPr lang="es-EC" sz="18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a:effectLst/>
                        </a:rPr>
                        <a:t>usd/bbl</a:t>
                      </a:r>
                      <a:endParaRPr lang="es-EC" sz="1800">
                        <a:effectLst/>
                        <a:latin typeface="Calibri"/>
                        <a:ea typeface="Calibri"/>
                        <a:cs typeface="Times New Roman"/>
                      </a:endParaRPr>
                    </a:p>
                  </a:txBody>
                  <a:tcPr marL="68580" marR="68580" marT="0" marB="0"/>
                </a:tc>
              </a:tr>
              <a:tr h="368329">
                <a:tc>
                  <a:txBody>
                    <a:bodyPr/>
                    <a:lstStyle/>
                    <a:p>
                      <a:pPr algn="ctr">
                        <a:lnSpc>
                          <a:spcPct val="150000"/>
                        </a:lnSpc>
                        <a:spcAft>
                          <a:spcPts val="0"/>
                        </a:spcAft>
                      </a:pPr>
                      <a:r>
                        <a:rPr lang="es-EC" sz="1800">
                          <a:effectLst/>
                        </a:rPr>
                        <a:t>Ley 40</a:t>
                      </a:r>
                      <a:endParaRPr lang="es-EC" sz="1800">
                        <a:effectLst/>
                        <a:latin typeface="Calibri"/>
                        <a:ea typeface="Calibri"/>
                        <a:cs typeface="Times New Roman"/>
                      </a:endParaRPr>
                    </a:p>
                  </a:txBody>
                  <a:tcPr marL="68580" marR="68580" marT="0" marB="0"/>
                </a:tc>
                <a:tc>
                  <a:txBody>
                    <a:bodyPr/>
                    <a:lstStyle/>
                    <a:p>
                      <a:pPr algn="r">
                        <a:lnSpc>
                          <a:spcPct val="150000"/>
                        </a:lnSpc>
                        <a:spcAft>
                          <a:spcPts val="0"/>
                        </a:spcAft>
                      </a:pPr>
                      <a:r>
                        <a:rPr lang="es-EC" sz="1800" dirty="0" smtClean="0">
                          <a:effectLst/>
                        </a:rPr>
                        <a:t>0.05</a:t>
                      </a:r>
                      <a:endParaRPr lang="es-EC" sz="1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a:effectLst/>
                        </a:rPr>
                        <a:t>usd/bbl</a:t>
                      </a:r>
                      <a:endParaRPr lang="es-EC" sz="1800">
                        <a:effectLst/>
                        <a:latin typeface="Calibri"/>
                        <a:ea typeface="Calibri"/>
                        <a:cs typeface="Times New Roman"/>
                      </a:endParaRPr>
                    </a:p>
                  </a:txBody>
                  <a:tcPr marL="68580" marR="68580" marT="0" marB="0"/>
                </a:tc>
              </a:tr>
              <a:tr h="368329">
                <a:tc>
                  <a:txBody>
                    <a:bodyPr/>
                    <a:lstStyle/>
                    <a:p>
                      <a:pPr algn="ctr">
                        <a:lnSpc>
                          <a:spcPct val="150000"/>
                        </a:lnSpc>
                        <a:spcAft>
                          <a:spcPts val="0"/>
                        </a:spcAft>
                      </a:pPr>
                      <a:r>
                        <a:rPr lang="es-EC" sz="1800">
                          <a:effectLst/>
                        </a:rPr>
                        <a:t>% Impuesto a la Renta</a:t>
                      </a:r>
                      <a:endParaRPr lang="es-EC" sz="1800">
                        <a:effectLst/>
                        <a:latin typeface="Calibri"/>
                        <a:ea typeface="Calibri"/>
                        <a:cs typeface="Times New Roman"/>
                      </a:endParaRPr>
                    </a:p>
                  </a:txBody>
                  <a:tcPr marL="68580" marR="68580" marT="0" marB="0"/>
                </a:tc>
                <a:tc>
                  <a:txBody>
                    <a:bodyPr/>
                    <a:lstStyle/>
                    <a:p>
                      <a:pPr algn="r">
                        <a:lnSpc>
                          <a:spcPct val="150000"/>
                        </a:lnSpc>
                        <a:spcAft>
                          <a:spcPts val="0"/>
                        </a:spcAft>
                      </a:pPr>
                      <a:r>
                        <a:rPr lang="es-EC" sz="1800" dirty="0" smtClean="0">
                          <a:effectLst/>
                        </a:rPr>
                        <a:t>22%</a:t>
                      </a:r>
                      <a:endParaRPr lang="es-EC" sz="1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a:effectLst/>
                        </a:rPr>
                        <a:t>%</a:t>
                      </a:r>
                      <a:endParaRPr lang="es-EC" sz="1800">
                        <a:effectLst/>
                        <a:latin typeface="Calibri"/>
                        <a:ea typeface="Calibri"/>
                        <a:cs typeface="Times New Roman"/>
                      </a:endParaRPr>
                    </a:p>
                  </a:txBody>
                  <a:tcPr marL="68580" marR="68580" marT="0" marB="0"/>
                </a:tc>
              </a:tr>
              <a:tr h="368329">
                <a:tc>
                  <a:txBody>
                    <a:bodyPr/>
                    <a:lstStyle/>
                    <a:p>
                      <a:pPr algn="ctr">
                        <a:lnSpc>
                          <a:spcPct val="150000"/>
                        </a:lnSpc>
                        <a:spcAft>
                          <a:spcPts val="0"/>
                        </a:spcAft>
                      </a:pPr>
                      <a:r>
                        <a:rPr lang="es-EC" sz="1800">
                          <a:effectLst/>
                        </a:rPr>
                        <a:t>Tasa de Descuento</a:t>
                      </a:r>
                      <a:endParaRPr lang="es-EC" sz="1800">
                        <a:effectLst/>
                        <a:latin typeface="Calibri"/>
                        <a:ea typeface="Calibri"/>
                        <a:cs typeface="Times New Roman"/>
                      </a:endParaRPr>
                    </a:p>
                  </a:txBody>
                  <a:tcPr marL="68580" marR="68580" marT="0" marB="0"/>
                </a:tc>
                <a:tc>
                  <a:txBody>
                    <a:bodyPr/>
                    <a:lstStyle/>
                    <a:p>
                      <a:pPr algn="r">
                        <a:lnSpc>
                          <a:spcPct val="150000"/>
                        </a:lnSpc>
                        <a:spcAft>
                          <a:spcPts val="0"/>
                        </a:spcAft>
                      </a:pPr>
                      <a:r>
                        <a:rPr lang="es-EC" sz="1800">
                          <a:effectLst/>
                        </a:rPr>
                        <a:t>12%</a:t>
                      </a:r>
                      <a:endParaRPr lang="es-EC" sz="18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a:effectLst/>
                        </a:rPr>
                        <a:t>%</a:t>
                      </a:r>
                      <a:endParaRPr lang="es-EC" sz="1800">
                        <a:effectLst/>
                        <a:latin typeface="Calibri"/>
                        <a:ea typeface="Calibri"/>
                        <a:cs typeface="Times New Roman"/>
                      </a:endParaRPr>
                    </a:p>
                  </a:txBody>
                  <a:tcPr marL="68580" marR="68580" marT="0" marB="0"/>
                </a:tc>
              </a:tr>
              <a:tr h="368329">
                <a:tc>
                  <a:txBody>
                    <a:bodyPr/>
                    <a:lstStyle/>
                    <a:p>
                      <a:pPr algn="ctr">
                        <a:lnSpc>
                          <a:spcPct val="150000"/>
                        </a:lnSpc>
                        <a:spcAft>
                          <a:spcPts val="0"/>
                        </a:spcAft>
                      </a:pPr>
                      <a:r>
                        <a:rPr lang="es-EC" sz="1800">
                          <a:effectLst/>
                        </a:rPr>
                        <a:t>Inversiones Pre-producción</a:t>
                      </a:r>
                      <a:endParaRPr lang="es-EC" sz="1800">
                        <a:effectLst/>
                        <a:latin typeface="Calibri"/>
                        <a:ea typeface="Calibri"/>
                        <a:cs typeface="Times New Roman"/>
                      </a:endParaRPr>
                    </a:p>
                  </a:txBody>
                  <a:tcPr marL="68580" marR="68580" marT="0" marB="0"/>
                </a:tc>
                <a:tc>
                  <a:txBody>
                    <a:bodyPr/>
                    <a:lstStyle/>
                    <a:p>
                      <a:pPr algn="r">
                        <a:lnSpc>
                          <a:spcPct val="150000"/>
                        </a:lnSpc>
                        <a:spcAft>
                          <a:spcPts val="0"/>
                        </a:spcAft>
                      </a:pPr>
                      <a:r>
                        <a:rPr lang="es-EC" sz="1800">
                          <a:effectLst/>
                        </a:rPr>
                        <a:t>  13.100.000 </a:t>
                      </a:r>
                      <a:endParaRPr lang="es-EC" sz="18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dirty="0" err="1">
                          <a:effectLst/>
                        </a:rPr>
                        <a:t>usd</a:t>
                      </a:r>
                      <a:endParaRPr lang="es-EC" sz="1800" dirty="0">
                        <a:effectLst/>
                        <a:latin typeface="Calibri"/>
                        <a:ea typeface="Calibri"/>
                        <a:cs typeface="Times New Roman"/>
                      </a:endParaRPr>
                    </a:p>
                  </a:txBody>
                  <a:tcPr marL="68580" marR="68580" marT="0" marB="0"/>
                </a:tc>
              </a:tr>
            </a:tbl>
          </a:graphicData>
        </a:graphic>
      </p:graphicFrame>
      <p:pic>
        <p:nvPicPr>
          <p:cNvPr id="4" name="3 Imagen"/>
          <p:cNvPicPr/>
          <p:nvPr/>
        </p:nvPicPr>
        <p:blipFill>
          <a:blip r:embed="rId3"/>
          <a:srcRect/>
          <a:stretch>
            <a:fillRect/>
          </a:stretch>
        </p:blipFill>
        <p:spPr bwMode="auto">
          <a:xfrm>
            <a:off x="4788025" y="0"/>
            <a:ext cx="3214684" cy="548680"/>
          </a:xfrm>
          <a:prstGeom prst="rect">
            <a:avLst/>
          </a:prstGeom>
          <a:ln>
            <a:noFill/>
          </a:ln>
          <a:effectLst>
            <a:softEdge rad="112500"/>
          </a:effectLst>
        </p:spPr>
      </p:pic>
      <p:sp>
        <p:nvSpPr>
          <p:cNvPr id="6" name="5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1889509622"/>
      </p:ext>
    </p:extLst>
  </p:cSld>
  <p:clrMapOvr>
    <a:masterClrMapping/>
  </p:clrMapOvr>
  <mc:AlternateContent xmlns:mc="http://schemas.openxmlformats.org/markup-compatibility/2006" xmlns:p14="http://schemas.microsoft.com/office/powerpoint/2010/main">
    <mc:Choice Requires="p14">
      <p:transition spd="med" p14:dur="700" advTm="155351">
        <p:fade/>
      </p:transition>
    </mc:Choice>
    <mc:Fallback xmlns="">
      <p:transition spd="med" advTm="155351">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04664"/>
            <a:ext cx="7024744" cy="1143000"/>
          </a:xfrm>
        </p:spPr>
        <p:txBody>
          <a:bodyPr>
            <a:normAutofit fontScale="90000"/>
          </a:bodyPr>
          <a:lstStyle/>
          <a:p>
            <a:r>
              <a:rPr lang="es-EC" b="1" dirty="0" smtClean="0"/>
              <a:t>Modelo de </a:t>
            </a:r>
            <a:br>
              <a:rPr lang="es-EC" b="1" dirty="0" smtClean="0"/>
            </a:br>
            <a:r>
              <a:rPr lang="es-EC" b="1" dirty="0" smtClean="0"/>
              <a:t>Participación: Resultados</a:t>
            </a:r>
            <a:endParaRPr lang="es-EC" b="1" dirty="0"/>
          </a:p>
        </p:txBody>
      </p:sp>
      <p:pic>
        <p:nvPicPr>
          <p:cNvPr id="4" name="3 Imagen"/>
          <p:cNvPicPr/>
          <p:nvPr/>
        </p:nvPicPr>
        <p:blipFill>
          <a:blip r:embed="rId3"/>
          <a:srcRect/>
          <a:stretch>
            <a:fillRect/>
          </a:stretch>
        </p:blipFill>
        <p:spPr bwMode="auto">
          <a:xfrm>
            <a:off x="4788025" y="0"/>
            <a:ext cx="3214684" cy="548680"/>
          </a:xfrm>
          <a:prstGeom prst="rect">
            <a:avLst/>
          </a:prstGeom>
          <a:ln>
            <a:noFill/>
          </a:ln>
          <a:effectLst>
            <a:softEdge rad="112500"/>
          </a:effectLst>
        </p:spPr>
      </p:pic>
      <p:graphicFrame>
        <p:nvGraphicFramePr>
          <p:cNvPr id="6" name="5 Marcador de contenido"/>
          <p:cNvGraphicFramePr>
            <a:graphicFrameLocks noGrp="1"/>
          </p:cNvGraphicFramePr>
          <p:nvPr>
            <p:ph idx="1"/>
            <p:extLst>
              <p:ext uri="{D42A27DB-BD31-4B8C-83A1-F6EECF244321}">
                <p14:modId xmlns:p14="http://schemas.microsoft.com/office/powerpoint/2010/main" val="735093822"/>
              </p:ext>
            </p:extLst>
          </p:nvPr>
        </p:nvGraphicFramePr>
        <p:xfrm>
          <a:off x="611560" y="1536223"/>
          <a:ext cx="7920880" cy="4917113"/>
        </p:xfrm>
        <a:graphic>
          <a:graphicData uri="http://schemas.openxmlformats.org/drawingml/2006/table">
            <a:tbl>
              <a:tblPr firstRow="1" firstCol="1" bandRow="1">
                <a:tableStyleId>{00A15C55-8517-42AA-B614-E9B94910E393}</a:tableStyleId>
              </a:tblPr>
              <a:tblGrid>
                <a:gridCol w="5577164"/>
                <a:gridCol w="2343716"/>
              </a:tblGrid>
              <a:tr h="272701">
                <a:tc>
                  <a:txBody>
                    <a:bodyPr/>
                    <a:lstStyle/>
                    <a:p>
                      <a:pPr algn="ctr">
                        <a:lnSpc>
                          <a:spcPct val="115000"/>
                        </a:lnSpc>
                        <a:spcAft>
                          <a:spcPts val="0"/>
                        </a:spcAft>
                      </a:pPr>
                      <a:r>
                        <a:rPr lang="es-EC" sz="1600" dirty="0">
                          <a:effectLst/>
                        </a:rPr>
                        <a:t>PARAMETROS</a:t>
                      </a:r>
                      <a:endParaRPr lang="es-EC" sz="16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dirty="0" smtClean="0">
                          <a:effectLst/>
                        </a:rPr>
                        <a:t>RUBROS</a:t>
                      </a:r>
                      <a:endParaRPr lang="es-EC" sz="1600" dirty="0">
                        <a:effectLst/>
                        <a:latin typeface="Calibri"/>
                        <a:ea typeface="Calibri"/>
                        <a:cs typeface="Times New Roman"/>
                      </a:endParaRPr>
                    </a:p>
                  </a:txBody>
                  <a:tcPr marL="44450" marR="44450" marT="0" marB="0" anchor="ctr"/>
                </a:tc>
              </a:tr>
              <a:tr h="272701">
                <a:tc>
                  <a:txBody>
                    <a:bodyPr/>
                    <a:lstStyle/>
                    <a:p>
                      <a:pPr>
                        <a:lnSpc>
                          <a:spcPct val="115000"/>
                        </a:lnSpc>
                        <a:spcAft>
                          <a:spcPts val="0"/>
                        </a:spcAft>
                      </a:pPr>
                      <a:r>
                        <a:rPr lang="es-EC" sz="1600" dirty="0">
                          <a:effectLst/>
                        </a:rPr>
                        <a:t>PERIODO</a:t>
                      </a:r>
                      <a:endParaRPr lang="es-EC"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2013-2025</a:t>
                      </a:r>
                      <a:endParaRPr lang="es-EC" sz="1600" dirty="0">
                        <a:effectLst/>
                        <a:latin typeface="Calibri"/>
                        <a:ea typeface="Calibri"/>
                        <a:cs typeface="Times New Roman"/>
                      </a:endParaRPr>
                    </a:p>
                  </a:txBody>
                  <a:tcPr marL="44450" marR="44450" marT="0" marB="0" anchor="b"/>
                </a:tc>
              </a:tr>
              <a:tr h="272701">
                <a:tc>
                  <a:txBody>
                    <a:bodyPr/>
                    <a:lstStyle/>
                    <a:p>
                      <a:pPr>
                        <a:lnSpc>
                          <a:spcPct val="115000"/>
                        </a:lnSpc>
                        <a:spcAft>
                          <a:spcPts val="0"/>
                        </a:spcAft>
                      </a:pPr>
                      <a:r>
                        <a:rPr lang="es-EC" sz="1600">
                          <a:effectLst/>
                        </a:rPr>
                        <a:t>PERFIL DE PRODUCCION (2013-2025) BLS.</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3.584.495</a:t>
                      </a:r>
                      <a:endParaRPr lang="es-EC" sz="1600" dirty="0">
                        <a:effectLst/>
                        <a:latin typeface="Calibri"/>
                        <a:ea typeface="Calibri"/>
                        <a:cs typeface="Times New Roman"/>
                      </a:endParaRPr>
                    </a:p>
                  </a:txBody>
                  <a:tcPr marL="44450" marR="44450" marT="0" marB="0" anchor="b"/>
                </a:tc>
              </a:tr>
              <a:tr h="272701">
                <a:tc>
                  <a:txBody>
                    <a:bodyPr/>
                    <a:lstStyle/>
                    <a:p>
                      <a:pPr>
                        <a:lnSpc>
                          <a:spcPct val="115000"/>
                        </a:lnSpc>
                        <a:spcAft>
                          <a:spcPts val="0"/>
                        </a:spcAft>
                      </a:pPr>
                      <a:r>
                        <a:rPr lang="es-EC" sz="1600">
                          <a:effectLst/>
                        </a:rPr>
                        <a:t>PRODUCCIÓN ACUMULADA(2013)  BLS.</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204.400</a:t>
                      </a:r>
                      <a:endParaRPr lang="es-EC" sz="1600" dirty="0">
                        <a:effectLst/>
                        <a:latin typeface="Calibri"/>
                        <a:ea typeface="Calibri"/>
                        <a:cs typeface="Times New Roman"/>
                      </a:endParaRPr>
                    </a:p>
                  </a:txBody>
                  <a:tcPr marL="44450" marR="44450" marT="0" marB="0" anchor="b"/>
                </a:tc>
              </a:tr>
              <a:tr h="503359">
                <a:tc>
                  <a:txBody>
                    <a:bodyPr/>
                    <a:lstStyle/>
                    <a:p>
                      <a:pPr>
                        <a:lnSpc>
                          <a:spcPct val="115000"/>
                        </a:lnSpc>
                        <a:spcAft>
                          <a:spcPts val="0"/>
                        </a:spcAft>
                      </a:pPr>
                      <a:r>
                        <a:rPr lang="es-EC" sz="1600">
                          <a:effectLst/>
                        </a:rPr>
                        <a:t>PRECIO PROMEDIO EXPORT. CRUDO ORIENTE</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smtClean="0">
                          <a:effectLst/>
                        </a:rPr>
                        <a:t>$ </a:t>
                      </a:r>
                      <a:r>
                        <a:rPr lang="es-EC" sz="1600" dirty="0">
                          <a:effectLst/>
                        </a:rPr>
                        <a:t>89,42</a:t>
                      </a:r>
                      <a:endParaRPr lang="es-EC" sz="1600" dirty="0">
                        <a:effectLst/>
                        <a:latin typeface="Calibri"/>
                        <a:ea typeface="Calibri"/>
                        <a:cs typeface="Times New Roman"/>
                      </a:endParaRPr>
                    </a:p>
                  </a:txBody>
                  <a:tcPr marL="44450" marR="44450" marT="0" marB="0" anchor="b"/>
                </a:tc>
              </a:tr>
              <a:tr h="272701">
                <a:tc>
                  <a:txBody>
                    <a:bodyPr/>
                    <a:lstStyle/>
                    <a:p>
                      <a:pPr>
                        <a:lnSpc>
                          <a:spcPct val="115000"/>
                        </a:lnSpc>
                        <a:spcAft>
                          <a:spcPts val="0"/>
                        </a:spcAft>
                      </a:pPr>
                      <a:r>
                        <a:rPr lang="es-EC" sz="1600">
                          <a:effectLst/>
                        </a:rPr>
                        <a:t>INVERSIONES:</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 </a:t>
                      </a:r>
                      <a:r>
                        <a:rPr lang="es-EC" sz="1600" dirty="0" smtClean="0">
                          <a:effectLst/>
                        </a:rPr>
                        <a:t>54.900.000,00</a:t>
                      </a:r>
                      <a:endParaRPr lang="es-EC" sz="1600" dirty="0">
                        <a:effectLst/>
                        <a:latin typeface="Calibri"/>
                        <a:ea typeface="Calibri"/>
                        <a:cs typeface="Times New Roman"/>
                      </a:endParaRPr>
                    </a:p>
                  </a:txBody>
                  <a:tcPr marL="44450" marR="44450" marT="0" marB="0" anchor="b"/>
                </a:tc>
              </a:tr>
              <a:tr h="503359">
                <a:tc>
                  <a:txBody>
                    <a:bodyPr/>
                    <a:lstStyle/>
                    <a:p>
                      <a:pPr>
                        <a:lnSpc>
                          <a:spcPct val="115000"/>
                        </a:lnSpc>
                        <a:spcAft>
                          <a:spcPts val="0"/>
                        </a:spcAft>
                      </a:pPr>
                      <a:r>
                        <a:rPr lang="es-EC" sz="1600">
                          <a:effectLst/>
                        </a:rPr>
                        <a:t>                             PRODUCCIÓN (2013-2025)</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 </a:t>
                      </a:r>
                      <a:r>
                        <a:rPr lang="es-EC" sz="1600" dirty="0" smtClean="0">
                          <a:effectLst/>
                        </a:rPr>
                        <a:t>41.800.000,00</a:t>
                      </a:r>
                      <a:endParaRPr lang="es-EC" sz="1600" dirty="0">
                        <a:effectLst/>
                        <a:latin typeface="Calibri"/>
                        <a:ea typeface="Calibri"/>
                        <a:cs typeface="Times New Roman"/>
                      </a:endParaRPr>
                    </a:p>
                  </a:txBody>
                  <a:tcPr marL="44450" marR="44450" marT="0" marB="0" anchor="b"/>
                </a:tc>
              </a:tr>
              <a:tr h="545403">
                <a:tc>
                  <a:txBody>
                    <a:bodyPr/>
                    <a:lstStyle/>
                    <a:p>
                      <a:pPr>
                        <a:lnSpc>
                          <a:spcPct val="115000"/>
                        </a:lnSpc>
                        <a:spcAft>
                          <a:spcPts val="0"/>
                        </a:spcAft>
                      </a:pPr>
                      <a:r>
                        <a:rPr lang="es-EC" sz="1600">
                          <a:effectLst/>
                        </a:rPr>
                        <a:t>                             EXPLORACIÓN O PREPRODUCCIÓN</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 </a:t>
                      </a:r>
                      <a:r>
                        <a:rPr lang="es-EC" sz="1600" dirty="0" smtClean="0">
                          <a:effectLst/>
                        </a:rPr>
                        <a:t>13.100.000,00</a:t>
                      </a:r>
                      <a:endParaRPr lang="es-EC" sz="1600" dirty="0">
                        <a:effectLst/>
                        <a:latin typeface="Calibri"/>
                        <a:ea typeface="Calibri"/>
                        <a:cs typeface="Times New Roman"/>
                      </a:endParaRPr>
                    </a:p>
                  </a:txBody>
                  <a:tcPr marL="44450" marR="44450" marT="0" marB="0" anchor="b"/>
                </a:tc>
              </a:tr>
              <a:tr h="272701">
                <a:tc>
                  <a:txBody>
                    <a:bodyPr/>
                    <a:lstStyle/>
                    <a:p>
                      <a:pPr>
                        <a:lnSpc>
                          <a:spcPct val="115000"/>
                        </a:lnSpc>
                        <a:spcAft>
                          <a:spcPts val="0"/>
                        </a:spcAft>
                      </a:pPr>
                      <a:r>
                        <a:rPr lang="es-EC" sz="1600">
                          <a:effectLst/>
                        </a:rPr>
                        <a:t>PARTICIPACIÓN DEL ESTADO </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50%</a:t>
                      </a:r>
                      <a:endParaRPr lang="es-EC" sz="1600" dirty="0">
                        <a:effectLst/>
                        <a:latin typeface="Calibri"/>
                        <a:ea typeface="Calibri"/>
                        <a:cs typeface="Times New Roman"/>
                      </a:endParaRPr>
                    </a:p>
                  </a:txBody>
                  <a:tcPr marL="44450" marR="44450" marT="0" marB="0" anchor="b"/>
                </a:tc>
              </a:tr>
              <a:tr h="272701">
                <a:tc>
                  <a:txBody>
                    <a:bodyPr/>
                    <a:lstStyle/>
                    <a:p>
                      <a:pPr>
                        <a:lnSpc>
                          <a:spcPct val="115000"/>
                        </a:lnSpc>
                        <a:spcAft>
                          <a:spcPts val="0"/>
                        </a:spcAft>
                      </a:pPr>
                      <a:r>
                        <a:rPr lang="es-EC" sz="1600">
                          <a:effectLst/>
                        </a:rPr>
                        <a:t>COSTOS DE TRANSPORTE</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 </a:t>
                      </a:r>
                      <a:r>
                        <a:rPr lang="es-EC" sz="1600" dirty="0" smtClean="0">
                          <a:effectLst/>
                        </a:rPr>
                        <a:t>1,436000</a:t>
                      </a:r>
                      <a:endParaRPr lang="es-EC" sz="1600" dirty="0">
                        <a:effectLst/>
                        <a:latin typeface="Calibri"/>
                        <a:ea typeface="Calibri"/>
                        <a:cs typeface="Times New Roman"/>
                      </a:endParaRPr>
                    </a:p>
                  </a:txBody>
                  <a:tcPr marL="44450" marR="44450" marT="0" marB="0" anchor="b"/>
                </a:tc>
              </a:tr>
              <a:tr h="272701">
                <a:tc>
                  <a:txBody>
                    <a:bodyPr/>
                    <a:lstStyle/>
                    <a:p>
                      <a:pPr>
                        <a:lnSpc>
                          <a:spcPct val="115000"/>
                        </a:lnSpc>
                        <a:spcAft>
                          <a:spcPts val="0"/>
                        </a:spcAft>
                      </a:pPr>
                      <a:r>
                        <a:rPr lang="es-EC" sz="1600">
                          <a:effectLst/>
                        </a:rPr>
                        <a:t>COSTOS DE COMERCIALIZACIÓN</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 </a:t>
                      </a:r>
                      <a:r>
                        <a:rPr lang="es-EC" sz="1600" dirty="0" smtClean="0">
                          <a:effectLst/>
                        </a:rPr>
                        <a:t>0,183443</a:t>
                      </a:r>
                      <a:endParaRPr lang="es-EC" sz="1600" dirty="0">
                        <a:effectLst/>
                        <a:latin typeface="Calibri"/>
                        <a:ea typeface="Calibri"/>
                        <a:cs typeface="Times New Roman"/>
                      </a:endParaRPr>
                    </a:p>
                  </a:txBody>
                  <a:tcPr marL="44450" marR="44450" marT="0" marB="0" anchor="b"/>
                </a:tc>
              </a:tr>
              <a:tr h="272701">
                <a:tc>
                  <a:txBody>
                    <a:bodyPr/>
                    <a:lstStyle/>
                    <a:p>
                      <a:pPr>
                        <a:lnSpc>
                          <a:spcPct val="115000"/>
                        </a:lnSpc>
                        <a:spcAft>
                          <a:spcPts val="0"/>
                        </a:spcAft>
                      </a:pPr>
                      <a:r>
                        <a:rPr lang="es-EC" sz="1600" dirty="0">
                          <a:effectLst/>
                        </a:rPr>
                        <a:t>LEY </a:t>
                      </a:r>
                      <a:r>
                        <a:rPr lang="es-EC" sz="1600" dirty="0" smtClean="0">
                          <a:effectLst/>
                        </a:rPr>
                        <a:t>10</a:t>
                      </a:r>
                      <a:endParaRPr lang="es-EC"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smtClean="0">
                          <a:effectLst/>
                        </a:rPr>
                        <a:t>$ 1,00</a:t>
                      </a:r>
                      <a:endParaRPr lang="es-EC" sz="1600" dirty="0">
                        <a:effectLst/>
                        <a:latin typeface="Calibri"/>
                        <a:ea typeface="Calibri"/>
                        <a:cs typeface="Times New Roman"/>
                      </a:endParaRPr>
                    </a:p>
                  </a:txBody>
                  <a:tcPr marL="44450" marR="44450" marT="0" marB="0" anchor="b"/>
                </a:tc>
              </a:tr>
              <a:tr h="272701">
                <a:tc>
                  <a:txBody>
                    <a:bodyPr/>
                    <a:lstStyle/>
                    <a:p>
                      <a:pPr>
                        <a:lnSpc>
                          <a:spcPct val="115000"/>
                        </a:lnSpc>
                        <a:spcAft>
                          <a:spcPts val="0"/>
                        </a:spcAft>
                      </a:pPr>
                      <a:r>
                        <a:rPr lang="es-EC" sz="1600">
                          <a:effectLst/>
                        </a:rPr>
                        <a:t>LEY 40</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smtClean="0">
                          <a:effectLst/>
                        </a:rPr>
                        <a:t>$ 0,05</a:t>
                      </a:r>
                      <a:endParaRPr lang="es-EC" sz="1600" dirty="0">
                        <a:effectLst/>
                        <a:latin typeface="Calibri"/>
                        <a:ea typeface="Calibri"/>
                        <a:cs typeface="Times New Roman"/>
                      </a:endParaRPr>
                    </a:p>
                  </a:txBody>
                  <a:tcPr marL="44450" marR="44450" marT="0" marB="0" anchor="b"/>
                </a:tc>
              </a:tr>
              <a:tr h="272701">
                <a:tc>
                  <a:txBody>
                    <a:bodyPr/>
                    <a:lstStyle/>
                    <a:p>
                      <a:pPr>
                        <a:lnSpc>
                          <a:spcPct val="115000"/>
                        </a:lnSpc>
                        <a:spcAft>
                          <a:spcPts val="0"/>
                        </a:spcAft>
                      </a:pPr>
                      <a:r>
                        <a:rPr lang="es-EC" sz="1600">
                          <a:effectLst/>
                        </a:rPr>
                        <a:t>TASA DE DESCUENTO</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12%</a:t>
                      </a:r>
                      <a:endParaRPr lang="es-EC" sz="1600" dirty="0">
                        <a:effectLst/>
                        <a:latin typeface="Calibri"/>
                        <a:ea typeface="Calibri"/>
                        <a:cs typeface="Times New Roman"/>
                      </a:endParaRPr>
                    </a:p>
                  </a:txBody>
                  <a:tcPr marL="44450" marR="44450" marT="0" marB="0" anchor="b"/>
                </a:tc>
              </a:tr>
              <a:tr h="272701">
                <a:tc>
                  <a:txBody>
                    <a:bodyPr/>
                    <a:lstStyle/>
                    <a:p>
                      <a:pPr>
                        <a:lnSpc>
                          <a:spcPct val="115000"/>
                        </a:lnSpc>
                        <a:spcAft>
                          <a:spcPts val="0"/>
                        </a:spcAft>
                      </a:pPr>
                      <a:r>
                        <a:rPr lang="es-EC" sz="1600">
                          <a:effectLst/>
                        </a:rPr>
                        <a:t>IMPUESTO A LA RENTA</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22%</a:t>
                      </a:r>
                      <a:endParaRPr lang="es-EC" sz="1600" dirty="0">
                        <a:effectLst/>
                        <a:latin typeface="Calibri"/>
                        <a:ea typeface="Calibri"/>
                        <a:cs typeface="Times New Roman"/>
                      </a:endParaRPr>
                    </a:p>
                  </a:txBody>
                  <a:tcPr marL="44450" marR="44450" marT="0" marB="0" anchor="b"/>
                </a:tc>
              </a:tr>
            </a:tbl>
          </a:graphicData>
        </a:graphic>
      </p:graphicFrame>
      <p:sp>
        <p:nvSpPr>
          <p:cNvPr id="5" name="4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1567856966"/>
      </p:ext>
    </p:extLst>
  </p:cSld>
  <p:clrMapOvr>
    <a:masterClrMapping/>
  </p:clrMapOvr>
  <mc:AlternateContent xmlns:mc="http://schemas.openxmlformats.org/markup-compatibility/2006" xmlns:p14="http://schemas.microsoft.com/office/powerpoint/2010/main">
    <mc:Choice Requires="p14">
      <p:transition spd="med" p14:dur="700" advTm="36900">
        <p:fade/>
      </p:transition>
    </mc:Choice>
    <mc:Fallback xmlns="">
      <p:transition spd="med" advTm="36900">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6672"/>
            <a:ext cx="7632966" cy="1143000"/>
          </a:xfrm>
        </p:spPr>
        <p:txBody>
          <a:bodyPr>
            <a:normAutofit fontScale="90000"/>
          </a:bodyPr>
          <a:lstStyle/>
          <a:p>
            <a:r>
              <a:rPr lang="es-EC" b="1" dirty="0" smtClean="0"/>
              <a:t>Modelo de </a:t>
            </a:r>
            <a:br>
              <a:rPr lang="es-EC" b="1" dirty="0" smtClean="0"/>
            </a:br>
            <a:r>
              <a:rPr lang="es-EC" b="1" dirty="0" smtClean="0"/>
              <a:t>Participación: Resultados (cont.)</a:t>
            </a:r>
            <a:endParaRPr lang="es-EC" b="1" dirty="0"/>
          </a:p>
        </p:txBody>
      </p:sp>
      <p:graphicFrame>
        <p:nvGraphicFramePr>
          <p:cNvPr id="12" name="11 Marcador de contenido"/>
          <p:cNvGraphicFramePr>
            <a:graphicFrameLocks noGrp="1"/>
          </p:cNvGraphicFramePr>
          <p:nvPr>
            <p:ph sz="quarter" idx="13"/>
            <p:extLst>
              <p:ext uri="{D42A27DB-BD31-4B8C-83A1-F6EECF244321}">
                <p14:modId xmlns:p14="http://schemas.microsoft.com/office/powerpoint/2010/main" val="445253944"/>
              </p:ext>
            </p:extLst>
          </p:nvPr>
        </p:nvGraphicFramePr>
        <p:xfrm>
          <a:off x="611560" y="2312988"/>
          <a:ext cx="3888432" cy="3708300"/>
        </p:xfrm>
        <a:graphic>
          <a:graphicData uri="http://schemas.openxmlformats.org/drawingml/2006/table">
            <a:tbl>
              <a:tblPr firstRow="1" firstCol="1" bandRow="1">
                <a:tableStyleId>{00A15C55-8517-42AA-B614-E9B94910E393}</a:tableStyleId>
              </a:tblPr>
              <a:tblGrid>
                <a:gridCol w="2330015"/>
                <a:gridCol w="1558417"/>
              </a:tblGrid>
              <a:tr h="222880">
                <a:tc>
                  <a:txBody>
                    <a:bodyPr/>
                    <a:lstStyle/>
                    <a:p>
                      <a:pPr algn="ctr">
                        <a:lnSpc>
                          <a:spcPct val="115000"/>
                        </a:lnSpc>
                        <a:spcAft>
                          <a:spcPts val="0"/>
                        </a:spcAft>
                      </a:pPr>
                      <a:r>
                        <a:rPr lang="es-EC" sz="1200" dirty="0">
                          <a:effectLst/>
                        </a:rPr>
                        <a:t>ESTADO</a:t>
                      </a:r>
                      <a:endParaRPr lang="es-EC" sz="1200" dirty="0">
                        <a:effectLst/>
                        <a:latin typeface="Calibri"/>
                        <a:ea typeface="Calibri"/>
                        <a:cs typeface="Times New Roman"/>
                      </a:endParaRPr>
                    </a:p>
                  </a:txBody>
                  <a:tcPr marL="31228" marR="31228" marT="0" marB="0" anchor="b"/>
                </a:tc>
                <a:tc>
                  <a:txBody>
                    <a:bodyPr/>
                    <a:lstStyle/>
                    <a:p>
                      <a:pPr algn="ctr">
                        <a:lnSpc>
                          <a:spcPct val="115000"/>
                        </a:lnSpc>
                        <a:spcAft>
                          <a:spcPts val="0"/>
                        </a:spcAft>
                      </a:pPr>
                      <a:r>
                        <a:rPr lang="es-EC" sz="1200" dirty="0" smtClean="0">
                          <a:effectLst/>
                        </a:rPr>
                        <a:t>RUBROS</a:t>
                      </a:r>
                      <a:endParaRPr lang="es-EC" sz="1200" dirty="0">
                        <a:effectLst/>
                        <a:latin typeface="Calibri"/>
                        <a:ea typeface="Calibri"/>
                        <a:cs typeface="Times New Roman"/>
                      </a:endParaRPr>
                    </a:p>
                  </a:txBody>
                  <a:tcPr marL="31228" marR="31228" marT="0" marB="0" anchor="b"/>
                </a:tc>
              </a:tr>
              <a:tr h="429628">
                <a:tc>
                  <a:txBody>
                    <a:bodyPr/>
                    <a:lstStyle/>
                    <a:p>
                      <a:pPr>
                        <a:lnSpc>
                          <a:spcPct val="115000"/>
                        </a:lnSpc>
                        <a:spcAft>
                          <a:spcPts val="0"/>
                        </a:spcAft>
                      </a:pPr>
                      <a:r>
                        <a:rPr lang="es-EC" sz="1200" dirty="0">
                          <a:effectLst/>
                        </a:rPr>
                        <a:t>INGRESO BRUTO POR LA PRODUCCIÓN</a:t>
                      </a:r>
                      <a:endParaRPr lang="es-EC" sz="1200" dirty="0">
                        <a:effectLst/>
                        <a:latin typeface="Calibri"/>
                        <a:ea typeface="Calibri"/>
                        <a:cs typeface="Times New Roman"/>
                      </a:endParaRPr>
                    </a:p>
                  </a:txBody>
                  <a:tcPr marL="31228" marR="31228" marT="0" marB="0" anchor="b"/>
                </a:tc>
                <a:tc>
                  <a:txBody>
                    <a:bodyPr/>
                    <a:lstStyle/>
                    <a:p>
                      <a:pPr algn="ctr">
                        <a:lnSpc>
                          <a:spcPct val="115000"/>
                        </a:lnSpc>
                        <a:spcAft>
                          <a:spcPts val="0"/>
                        </a:spcAft>
                      </a:pPr>
                      <a:r>
                        <a:rPr lang="es-EC" sz="1200" dirty="0">
                          <a:effectLst/>
                        </a:rPr>
                        <a:t>$   314.718.661,00</a:t>
                      </a:r>
                      <a:endParaRPr lang="es-EC" sz="1200" dirty="0">
                        <a:effectLst/>
                        <a:latin typeface="Calibri"/>
                        <a:ea typeface="Calibri"/>
                        <a:cs typeface="Times New Roman"/>
                      </a:endParaRPr>
                    </a:p>
                  </a:txBody>
                  <a:tcPr marL="31228" marR="31228" marT="0" marB="0" anchor="b"/>
                </a:tc>
              </a:tr>
              <a:tr h="214814">
                <a:tc>
                  <a:txBody>
                    <a:bodyPr/>
                    <a:lstStyle/>
                    <a:p>
                      <a:pPr>
                        <a:lnSpc>
                          <a:spcPct val="115000"/>
                        </a:lnSpc>
                        <a:spcAft>
                          <a:spcPts val="0"/>
                        </a:spcAft>
                      </a:pPr>
                      <a:r>
                        <a:rPr lang="es-EC" sz="1200">
                          <a:effectLst/>
                        </a:rPr>
                        <a:t>PARTICIPACIÓN DEL ESTADO </a:t>
                      </a:r>
                      <a:endParaRPr lang="es-EC" sz="1200">
                        <a:effectLst/>
                        <a:latin typeface="Calibri"/>
                        <a:ea typeface="Calibri"/>
                        <a:cs typeface="Times New Roman"/>
                      </a:endParaRPr>
                    </a:p>
                  </a:txBody>
                  <a:tcPr marL="31228" marR="31228" marT="0" marB="0" anchor="b"/>
                </a:tc>
                <a:tc>
                  <a:txBody>
                    <a:bodyPr/>
                    <a:lstStyle/>
                    <a:p>
                      <a:pPr algn="ctr">
                        <a:lnSpc>
                          <a:spcPct val="115000"/>
                        </a:lnSpc>
                        <a:spcAft>
                          <a:spcPts val="0"/>
                        </a:spcAft>
                      </a:pPr>
                      <a:r>
                        <a:rPr lang="es-EC" sz="1200">
                          <a:effectLst/>
                        </a:rPr>
                        <a:t>$   157.359.330,50</a:t>
                      </a:r>
                      <a:endParaRPr lang="es-EC" sz="1200">
                        <a:effectLst/>
                        <a:latin typeface="Calibri"/>
                        <a:ea typeface="Calibri"/>
                        <a:cs typeface="Times New Roman"/>
                      </a:endParaRPr>
                    </a:p>
                  </a:txBody>
                  <a:tcPr marL="31228" marR="31228" marT="0" marB="0" anchor="b"/>
                </a:tc>
              </a:tr>
              <a:tr h="214814">
                <a:tc>
                  <a:txBody>
                    <a:bodyPr/>
                    <a:lstStyle/>
                    <a:p>
                      <a:pPr>
                        <a:lnSpc>
                          <a:spcPct val="115000"/>
                        </a:lnSpc>
                        <a:spcAft>
                          <a:spcPts val="0"/>
                        </a:spcAft>
                      </a:pPr>
                      <a:r>
                        <a:rPr lang="es-EC" sz="1200" dirty="0">
                          <a:effectLst/>
                        </a:rPr>
                        <a:t>COSTOS DE TRANSPORTE</a:t>
                      </a:r>
                      <a:endParaRPr lang="es-EC" sz="1200" dirty="0">
                        <a:effectLst/>
                        <a:latin typeface="Calibri"/>
                        <a:ea typeface="Calibri"/>
                        <a:cs typeface="Times New Roman"/>
                      </a:endParaRPr>
                    </a:p>
                  </a:txBody>
                  <a:tcPr marL="31228" marR="31228" marT="0" marB="0" anchor="b"/>
                </a:tc>
                <a:tc>
                  <a:txBody>
                    <a:bodyPr/>
                    <a:lstStyle/>
                    <a:p>
                      <a:pPr algn="ctr">
                        <a:lnSpc>
                          <a:spcPct val="115000"/>
                        </a:lnSpc>
                        <a:spcAft>
                          <a:spcPts val="0"/>
                        </a:spcAft>
                      </a:pPr>
                      <a:r>
                        <a:rPr lang="es-EC" sz="1200" dirty="0">
                          <a:effectLst/>
                        </a:rPr>
                        <a:t>$        5.147.334,82</a:t>
                      </a:r>
                      <a:endParaRPr lang="es-EC" sz="1200" dirty="0">
                        <a:effectLst/>
                        <a:latin typeface="Calibri"/>
                        <a:ea typeface="Calibri"/>
                        <a:cs typeface="Times New Roman"/>
                      </a:endParaRPr>
                    </a:p>
                  </a:txBody>
                  <a:tcPr marL="31228" marR="31228" marT="0" marB="0" anchor="b"/>
                </a:tc>
              </a:tr>
              <a:tr h="429628">
                <a:tc>
                  <a:txBody>
                    <a:bodyPr/>
                    <a:lstStyle/>
                    <a:p>
                      <a:pPr>
                        <a:lnSpc>
                          <a:spcPct val="115000"/>
                        </a:lnSpc>
                        <a:spcAft>
                          <a:spcPts val="0"/>
                        </a:spcAft>
                      </a:pPr>
                      <a:r>
                        <a:rPr lang="es-EC" sz="1200" dirty="0">
                          <a:effectLst/>
                        </a:rPr>
                        <a:t>COSTOS DE COMERCIALIZACIÓN</a:t>
                      </a:r>
                      <a:endParaRPr lang="es-EC" sz="1200" dirty="0">
                        <a:effectLst/>
                        <a:latin typeface="Calibri"/>
                        <a:ea typeface="Calibri"/>
                        <a:cs typeface="Times New Roman"/>
                      </a:endParaRPr>
                    </a:p>
                  </a:txBody>
                  <a:tcPr marL="31228" marR="31228" marT="0" marB="0" anchor="b"/>
                </a:tc>
                <a:tc>
                  <a:txBody>
                    <a:bodyPr/>
                    <a:lstStyle/>
                    <a:p>
                      <a:pPr algn="ctr">
                        <a:lnSpc>
                          <a:spcPct val="115000"/>
                        </a:lnSpc>
                        <a:spcAft>
                          <a:spcPts val="0"/>
                        </a:spcAft>
                      </a:pPr>
                      <a:r>
                        <a:rPr lang="es-EC" sz="1200">
                          <a:effectLst/>
                        </a:rPr>
                        <a:t>$           657.550,52</a:t>
                      </a:r>
                      <a:endParaRPr lang="es-EC" sz="1200">
                        <a:effectLst/>
                        <a:latin typeface="Calibri"/>
                        <a:ea typeface="Calibri"/>
                        <a:cs typeface="Times New Roman"/>
                      </a:endParaRPr>
                    </a:p>
                  </a:txBody>
                  <a:tcPr marL="31228" marR="31228" marT="0" marB="0" anchor="b"/>
                </a:tc>
              </a:tr>
              <a:tr h="214814">
                <a:tc>
                  <a:txBody>
                    <a:bodyPr/>
                    <a:lstStyle/>
                    <a:p>
                      <a:pPr>
                        <a:lnSpc>
                          <a:spcPct val="115000"/>
                        </a:lnSpc>
                        <a:spcAft>
                          <a:spcPts val="0"/>
                        </a:spcAft>
                      </a:pPr>
                      <a:r>
                        <a:rPr lang="es-EC" sz="1200" dirty="0">
                          <a:effectLst/>
                        </a:rPr>
                        <a:t>LEY </a:t>
                      </a:r>
                      <a:r>
                        <a:rPr lang="es-EC" sz="1200" dirty="0" smtClean="0">
                          <a:effectLst/>
                        </a:rPr>
                        <a:t>10</a:t>
                      </a:r>
                      <a:endParaRPr lang="es-EC" sz="1200" dirty="0">
                        <a:effectLst/>
                        <a:latin typeface="Calibri"/>
                        <a:ea typeface="Calibri"/>
                        <a:cs typeface="Times New Roman"/>
                      </a:endParaRPr>
                    </a:p>
                  </a:txBody>
                  <a:tcPr marL="31228" marR="31228" marT="0" marB="0" anchor="b"/>
                </a:tc>
                <a:tc>
                  <a:txBody>
                    <a:bodyPr/>
                    <a:lstStyle/>
                    <a:p>
                      <a:pPr algn="ctr">
                        <a:lnSpc>
                          <a:spcPct val="115000"/>
                        </a:lnSpc>
                        <a:spcAft>
                          <a:spcPts val="0"/>
                        </a:spcAft>
                      </a:pPr>
                      <a:r>
                        <a:rPr lang="es-EC" sz="1200">
                          <a:effectLst/>
                        </a:rPr>
                        <a:t>$        3.584.495,00</a:t>
                      </a:r>
                      <a:endParaRPr lang="es-EC" sz="1200">
                        <a:effectLst/>
                        <a:latin typeface="Calibri"/>
                        <a:ea typeface="Calibri"/>
                        <a:cs typeface="Times New Roman"/>
                      </a:endParaRPr>
                    </a:p>
                  </a:txBody>
                  <a:tcPr marL="31228" marR="31228" marT="0" marB="0" anchor="b"/>
                </a:tc>
              </a:tr>
              <a:tr h="222880">
                <a:tc>
                  <a:txBody>
                    <a:bodyPr/>
                    <a:lstStyle/>
                    <a:p>
                      <a:pPr>
                        <a:lnSpc>
                          <a:spcPct val="115000"/>
                        </a:lnSpc>
                        <a:spcAft>
                          <a:spcPts val="0"/>
                        </a:spcAft>
                      </a:pPr>
                      <a:r>
                        <a:rPr lang="es-EC" sz="1200">
                          <a:effectLst/>
                        </a:rPr>
                        <a:t>LEY 40</a:t>
                      </a:r>
                      <a:endParaRPr lang="es-EC" sz="1200">
                        <a:effectLst/>
                        <a:latin typeface="Calibri"/>
                        <a:ea typeface="Calibri"/>
                        <a:cs typeface="Times New Roman"/>
                      </a:endParaRPr>
                    </a:p>
                  </a:txBody>
                  <a:tcPr marL="31228" marR="31228" marT="0" marB="0" anchor="b"/>
                </a:tc>
                <a:tc>
                  <a:txBody>
                    <a:bodyPr/>
                    <a:lstStyle/>
                    <a:p>
                      <a:pPr algn="ctr">
                        <a:lnSpc>
                          <a:spcPct val="115000"/>
                        </a:lnSpc>
                        <a:spcAft>
                          <a:spcPts val="0"/>
                        </a:spcAft>
                      </a:pPr>
                      <a:r>
                        <a:rPr lang="es-EC" sz="1200">
                          <a:effectLst/>
                        </a:rPr>
                        <a:t>$           179.224,75</a:t>
                      </a:r>
                      <a:endParaRPr lang="es-EC" sz="1200">
                        <a:effectLst/>
                        <a:latin typeface="Calibri"/>
                        <a:ea typeface="Calibri"/>
                        <a:cs typeface="Times New Roman"/>
                      </a:endParaRPr>
                    </a:p>
                  </a:txBody>
                  <a:tcPr marL="31228" marR="31228" marT="0" marB="0" anchor="b"/>
                </a:tc>
              </a:tr>
              <a:tr h="222880">
                <a:tc>
                  <a:txBody>
                    <a:bodyPr/>
                    <a:lstStyle/>
                    <a:p>
                      <a:pPr>
                        <a:lnSpc>
                          <a:spcPct val="115000"/>
                        </a:lnSpc>
                        <a:spcAft>
                          <a:spcPts val="0"/>
                        </a:spcAft>
                      </a:pPr>
                      <a:r>
                        <a:rPr lang="es-EC" sz="1200">
                          <a:effectLst/>
                        </a:rPr>
                        <a:t>TOTAL DESCUENTOS COSTOS </a:t>
                      </a:r>
                      <a:endParaRPr lang="es-EC" sz="1200">
                        <a:effectLst/>
                        <a:latin typeface="Calibri"/>
                        <a:ea typeface="Calibri"/>
                        <a:cs typeface="Times New Roman"/>
                      </a:endParaRPr>
                    </a:p>
                  </a:txBody>
                  <a:tcPr marL="31228" marR="31228" marT="0" marB="0" anchor="b"/>
                </a:tc>
                <a:tc>
                  <a:txBody>
                    <a:bodyPr/>
                    <a:lstStyle/>
                    <a:p>
                      <a:pPr algn="ctr">
                        <a:lnSpc>
                          <a:spcPct val="115000"/>
                        </a:lnSpc>
                        <a:spcAft>
                          <a:spcPts val="0"/>
                        </a:spcAft>
                      </a:pPr>
                      <a:r>
                        <a:rPr lang="es-EC" sz="1200">
                          <a:effectLst/>
                        </a:rPr>
                        <a:t>$        5.804.885,34</a:t>
                      </a:r>
                      <a:endParaRPr lang="es-EC" sz="1200">
                        <a:effectLst/>
                        <a:latin typeface="Calibri"/>
                        <a:ea typeface="Calibri"/>
                        <a:cs typeface="Times New Roman"/>
                      </a:endParaRPr>
                    </a:p>
                  </a:txBody>
                  <a:tcPr marL="31228" marR="31228" marT="0" marB="0" anchor="b"/>
                </a:tc>
              </a:tr>
              <a:tr h="222880">
                <a:tc>
                  <a:txBody>
                    <a:bodyPr/>
                    <a:lstStyle/>
                    <a:p>
                      <a:pPr>
                        <a:lnSpc>
                          <a:spcPct val="115000"/>
                        </a:lnSpc>
                        <a:spcAft>
                          <a:spcPts val="0"/>
                        </a:spcAft>
                      </a:pPr>
                      <a:r>
                        <a:rPr lang="es-EC" sz="1200">
                          <a:effectLst/>
                        </a:rPr>
                        <a:t>INGRESO DISPONIBLE</a:t>
                      </a:r>
                      <a:endParaRPr lang="es-EC" sz="1200">
                        <a:effectLst/>
                        <a:latin typeface="Calibri"/>
                        <a:ea typeface="Calibri"/>
                        <a:cs typeface="Times New Roman"/>
                      </a:endParaRPr>
                    </a:p>
                  </a:txBody>
                  <a:tcPr marL="31228" marR="31228" marT="0" marB="0" anchor="b"/>
                </a:tc>
                <a:tc>
                  <a:txBody>
                    <a:bodyPr/>
                    <a:lstStyle/>
                    <a:p>
                      <a:pPr algn="ctr">
                        <a:lnSpc>
                          <a:spcPct val="115000"/>
                        </a:lnSpc>
                        <a:spcAft>
                          <a:spcPts val="0"/>
                        </a:spcAft>
                      </a:pPr>
                      <a:r>
                        <a:rPr lang="es-EC" sz="1200">
                          <a:effectLst/>
                        </a:rPr>
                        <a:t>$   147.790.725,41</a:t>
                      </a:r>
                      <a:endParaRPr lang="es-EC" sz="1200">
                        <a:effectLst/>
                        <a:latin typeface="Calibri"/>
                        <a:ea typeface="Calibri"/>
                        <a:cs typeface="Times New Roman"/>
                      </a:endParaRPr>
                    </a:p>
                  </a:txBody>
                  <a:tcPr marL="31228" marR="31228" marT="0" marB="0" anchor="b"/>
                </a:tc>
              </a:tr>
              <a:tr h="222880">
                <a:tc>
                  <a:txBody>
                    <a:bodyPr/>
                    <a:lstStyle/>
                    <a:p>
                      <a:pPr>
                        <a:lnSpc>
                          <a:spcPct val="115000"/>
                        </a:lnSpc>
                        <a:spcAft>
                          <a:spcPts val="0"/>
                        </a:spcAft>
                      </a:pPr>
                      <a:r>
                        <a:rPr lang="es-EC" sz="1200">
                          <a:effectLst/>
                        </a:rPr>
                        <a:t>TARIFA</a:t>
                      </a:r>
                      <a:endParaRPr lang="es-EC" sz="1200">
                        <a:effectLst/>
                        <a:latin typeface="Calibri"/>
                        <a:ea typeface="Calibri"/>
                        <a:cs typeface="Times New Roman"/>
                      </a:endParaRPr>
                    </a:p>
                  </a:txBody>
                  <a:tcPr marL="31228" marR="31228" marT="0" marB="0" anchor="b"/>
                </a:tc>
                <a:tc>
                  <a:txBody>
                    <a:bodyPr/>
                    <a:lstStyle/>
                    <a:p>
                      <a:pPr algn="ctr">
                        <a:lnSpc>
                          <a:spcPct val="115000"/>
                        </a:lnSpc>
                        <a:spcAft>
                          <a:spcPts val="0"/>
                        </a:spcAft>
                      </a:pPr>
                      <a:r>
                        <a:rPr lang="es-EC" sz="1200">
                          <a:effectLst/>
                        </a:rPr>
                        <a:t>$                             -</a:t>
                      </a:r>
                      <a:endParaRPr lang="es-EC" sz="1200">
                        <a:effectLst/>
                        <a:latin typeface="Calibri"/>
                        <a:ea typeface="Calibri"/>
                        <a:cs typeface="Times New Roman"/>
                      </a:endParaRPr>
                    </a:p>
                  </a:txBody>
                  <a:tcPr marL="31228" marR="31228" marT="0" marB="0" anchor="b"/>
                </a:tc>
              </a:tr>
              <a:tr h="222880">
                <a:tc>
                  <a:txBody>
                    <a:bodyPr/>
                    <a:lstStyle/>
                    <a:p>
                      <a:pPr>
                        <a:lnSpc>
                          <a:spcPct val="115000"/>
                        </a:lnSpc>
                        <a:spcAft>
                          <a:spcPts val="0"/>
                        </a:spcAft>
                      </a:pPr>
                      <a:r>
                        <a:rPr lang="es-EC" sz="1200">
                          <a:effectLst/>
                        </a:rPr>
                        <a:t>EXCEDENTE PARA EL ESTADO</a:t>
                      </a:r>
                      <a:endParaRPr lang="es-EC" sz="1200">
                        <a:effectLst/>
                        <a:latin typeface="Calibri"/>
                        <a:ea typeface="Calibri"/>
                        <a:cs typeface="Times New Roman"/>
                      </a:endParaRPr>
                    </a:p>
                  </a:txBody>
                  <a:tcPr marL="31228" marR="31228" marT="0" marB="0" anchor="b"/>
                </a:tc>
                <a:tc>
                  <a:txBody>
                    <a:bodyPr/>
                    <a:lstStyle/>
                    <a:p>
                      <a:pPr algn="ctr">
                        <a:lnSpc>
                          <a:spcPct val="115000"/>
                        </a:lnSpc>
                        <a:spcAft>
                          <a:spcPts val="0"/>
                        </a:spcAft>
                      </a:pPr>
                      <a:r>
                        <a:rPr lang="es-EC" sz="1200">
                          <a:effectLst/>
                        </a:rPr>
                        <a:t>$   147.790.725,41</a:t>
                      </a:r>
                      <a:endParaRPr lang="es-EC" sz="1200">
                        <a:effectLst/>
                        <a:latin typeface="Calibri"/>
                        <a:ea typeface="Calibri"/>
                        <a:cs typeface="Times New Roman"/>
                      </a:endParaRPr>
                    </a:p>
                  </a:txBody>
                  <a:tcPr marL="31228" marR="31228" marT="0" marB="0" anchor="b"/>
                </a:tc>
              </a:tr>
              <a:tr h="222880">
                <a:tc>
                  <a:txBody>
                    <a:bodyPr/>
                    <a:lstStyle/>
                    <a:p>
                      <a:pPr algn="ctr">
                        <a:lnSpc>
                          <a:spcPct val="115000"/>
                        </a:lnSpc>
                        <a:spcAft>
                          <a:spcPts val="0"/>
                        </a:spcAft>
                      </a:pPr>
                      <a:r>
                        <a:rPr lang="es-EC" sz="1200">
                          <a:effectLst/>
                        </a:rPr>
                        <a:t>COMPAÑÍA </a:t>
                      </a:r>
                      <a:endParaRPr lang="es-EC" sz="1200">
                        <a:effectLst/>
                        <a:latin typeface="Calibri"/>
                        <a:ea typeface="Calibri"/>
                        <a:cs typeface="Times New Roman"/>
                      </a:endParaRPr>
                    </a:p>
                  </a:txBody>
                  <a:tcPr marL="31228" marR="31228" marT="0" marB="0" anchor="b"/>
                </a:tc>
                <a:tc>
                  <a:txBody>
                    <a:bodyPr/>
                    <a:lstStyle/>
                    <a:p>
                      <a:endParaRPr lang="es-EC" sz="1050">
                        <a:effectLst/>
                        <a:latin typeface="Calibri"/>
                      </a:endParaRPr>
                    </a:p>
                  </a:txBody>
                  <a:tcPr marL="31228" marR="31228" marT="0" marB="0" anchor="b"/>
                </a:tc>
              </a:tr>
              <a:tr h="429628">
                <a:tc>
                  <a:txBody>
                    <a:bodyPr/>
                    <a:lstStyle/>
                    <a:p>
                      <a:pPr>
                        <a:lnSpc>
                          <a:spcPct val="115000"/>
                        </a:lnSpc>
                        <a:spcAft>
                          <a:spcPts val="0"/>
                        </a:spcAft>
                      </a:pPr>
                      <a:r>
                        <a:rPr lang="es-EC" sz="1200">
                          <a:effectLst/>
                        </a:rPr>
                        <a:t>PARTICIPACIÓN CONTRATISTA</a:t>
                      </a:r>
                      <a:endParaRPr lang="es-EC" sz="1200">
                        <a:effectLst/>
                        <a:latin typeface="Calibri"/>
                        <a:ea typeface="Calibri"/>
                        <a:cs typeface="Times New Roman"/>
                      </a:endParaRPr>
                    </a:p>
                  </a:txBody>
                  <a:tcPr marL="31228" marR="31228" marT="0" marB="0" anchor="b"/>
                </a:tc>
                <a:tc>
                  <a:txBody>
                    <a:bodyPr/>
                    <a:lstStyle/>
                    <a:p>
                      <a:pPr algn="ctr">
                        <a:lnSpc>
                          <a:spcPct val="115000"/>
                        </a:lnSpc>
                        <a:spcAft>
                          <a:spcPts val="0"/>
                        </a:spcAft>
                      </a:pPr>
                      <a:r>
                        <a:rPr lang="es-EC" sz="1200">
                          <a:effectLst/>
                        </a:rPr>
                        <a:t>$   157.359.330,50</a:t>
                      </a:r>
                      <a:endParaRPr lang="es-EC" sz="1200">
                        <a:effectLst/>
                        <a:latin typeface="Calibri"/>
                        <a:ea typeface="Calibri"/>
                        <a:cs typeface="Times New Roman"/>
                      </a:endParaRPr>
                    </a:p>
                  </a:txBody>
                  <a:tcPr marL="31228" marR="31228" marT="0" marB="0" anchor="b"/>
                </a:tc>
              </a:tr>
              <a:tr h="214814">
                <a:tc>
                  <a:txBody>
                    <a:bodyPr/>
                    <a:lstStyle/>
                    <a:p>
                      <a:pPr>
                        <a:lnSpc>
                          <a:spcPct val="115000"/>
                        </a:lnSpc>
                        <a:spcAft>
                          <a:spcPts val="0"/>
                        </a:spcAft>
                      </a:pPr>
                      <a:r>
                        <a:rPr lang="es-EC" sz="1200">
                          <a:effectLst/>
                        </a:rPr>
                        <a:t>INVERSIONES</a:t>
                      </a:r>
                      <a:endParaRPr lang="es-EC" sz="1200">
                        <a:effectLst/>
                        <a:latin typeface="Calibri"/>
                        <a:ea typeface="Calibri"/>
                        <a:cs typeface="Times New Roman"/>
                      </a:endParaRPr>
                    </a:p>
                  </a:txBody>
                  <a:tcPr marL="31228" marR="31228" marT="0" marB="0" anchor="b"/>
                </a:tc>
                <a:tc>
                  <a:txBody>
                    <a:bodyPr/>
                    <a:lstStyle/>
                    <a:p>
                      <a:pPr algn="ctr">
                        <a:lnSpc>
                          <a:spcPct val="115000"/>
                        </a:lnSpc>
                        <a:spcAft>
                          <a:spcPts val="0"/>
                        </a:spcAft>
                      </a:pPr>
                      <a:r>
                        <a:rPr lang="es-EC" sz="1200" dirty="0">
                          <a:effectLst/>
                        </a:rPr>
                        <a:t>$     </a:t>
                      </a:r>
                      <a:r>
                        <a:rPr lang="es-EC" sz="1200" dirty="0" smtClean="0">
                          <a:effectLst/>
                        </a:rPr>
                        <a:t>54.900.000,00</a:t>
                      </a:r>
                    </a:p>
                  </a:txBody>
                  <a:tcPr marL="31228" marR="31228" marT="0" marB="0" anchor="b"/>
                </a:tc>
              </a:tr>
            </a:tbl>
          </a:graphicData>
        </a:graphic>
      </p:graphicFrame>
      <p:graphicFrame>
        <p:nvGraphicFramePr>
          <p:cNvPr id="14" name="13 Marcador de contenido"/>
          <p:cNvGraphicFramePr>
            <a:graphicFrameLocks noGrp="1"/>
          </p:cNvGraphicFramePr>
          <p:nvPr>
            <p:ph sz="quarter" idx="14"/>
            <p:extLst>
              <p:ext uri="{D42A27DB-BD31-4B8C-83A1-F6EECF244321}">
                <p14:modId xmlns:p14="http://schemas.microsoft.com/office/powerpoint/2010/main" val="2952706438"/>
              </p:ext>
            </p:extLst>
          </p:nvPr>
        </p:nvGraphicFramePr>
        <p:xfrm>
          <a:off x="4645025" y="2276874"/>
          <a:ext cx="3887415" cy="4014127"/>
        </p:xfrm>
        <a:graphic>
          <a:graphicData uri="http://schemas.openxmlformats.org/drawingml/2006/table">
            <a:tbl>
              <a:tblPr firstRow="1" firstCol="1" bandRow="1">
                <a:tableStyleId>{00A15C55-8517-42AA-B614-E9B94910E393}</a:tableStyleId>
              </a:tblPr>
              <a:tblGrid>
                <a:gridCol w="2329406"/>
                <a:gridCol w="1558009"/>
              </a:tblGrid>
              <a:tr h="255406">
                <a:tc>
                  <a:txBody>
                    <a:bodyPr/>
                    <a:lstStyle/>
                    <a:p>
                      <a:pPr algn="ctr">
                        <a:lnSpc>
                          <a:spcPct val="115000"/>
                        </a:lnSpc>
                        <a:spcAft>
                          <a:spcPts val="0"/>
                        </a:spcAft>
                      </a:pPr>
                      <a:r>
                        <a:rPr lang="es-EC" sz="1400" dirty="0" smtClean="0">
                          <a:effectLst/>
                          <a:latin typeface="+mn-lt"/>
                          <a:ea typeface="+mn-ea"/>
                          <a:cs typeface="+mn-cs"/>
                        </a:rPr>
                        <a:t>COMPAÑIA</a:t>
                      </a:r>
                      <a:endParaRPr lang="es-EC" sz="1400" dirty="0">
                        <a:effectLst/>
                        <a:latin typeface="Calibri"/>
                        <a:ea typeface="Calibri"/>
                        <a:cs typeface="Times New Roman"/>
                      </a:endParaRPr>
                    </a:p>
                  </a:txBody>
                  <a:tcPr marL="31228" marR="31228" marT="0" marB="0" anchor="b"/>
                </a:tc>
                <a:tc>
                  <a:txBody>
                    <a:bodyPr/>
                    <a:lstStyle/>
                    <a:p>
                      <a:pPr algn="ctr">
                        <a:lnSpc>
                          <a:spcPct val="115000"/>
                        </a:lnSpc>
                        <a:spcAft>
                          <a:spcPts val="0"/>
                        </a:spcAft>
                      </a:pPr>
                      <a:r>
                        <a:rPr lang="es-EC" sz="1400" dirty="0" smtClean="0">
                          <a:effectLst/>
                        </a:rPr>
                        <a:t>RUBROS</a:t>
                      </a:r>
                      <a:endParaRPr lang="es-EC" sz="1400" dirty="0">
                        <a:effectLst/>
                        <a:latin typeface="Calibri"/>
                        <a:ea typeface="Calibri"/>
                        <a:cs typeface="Times New Roman"/>
                      </a:endParaRPr>
                    </a:p>
                  </a:txBody>
                  <a:tcPr marL="31228" marR="31228" marT="0" marB="0" anchor="b"/>
                </a:tc>
              </a:tr>
              <a:tr h="255406">
                <a:tc>
                  <a:txBody>
                    <a:bodyPr/>
                    <a:lstStyle/>
                    <a:p>
                      <a:pPr>
                        <a:lnSpc>
                          <a:spcPct val="115000"/>
                        </a:lnSpc>
                        <a:spcAft>
                          <a:spcPts val="0"/>
                        </a:spcAft>
                      </a:pPr>
                      <a:r>
                        <a:rPr lang="es-EC" sz="1200" dirty="0">
                          <a:effectLst/>
                        </a:rPr>
                        <a:t>COSTOS FIJOS</a:t>
                      </a:r>
                      <a:endParaRPr lang="es-EC" sz="1200" dirty="0">
                        <a:effectLst/>
                        <a:latin typeface="Calibri"/>
                        <a:ea typeface="Calibri"/>
                        <a:cs typeface="Times New Roman"/>
                      </a:endParaRPr>
                    </a:p>
                  </a:txBody>
                  <a:tcPr marL="31228" marR="31228" marT="0" marB="0" anchor="b"/>
                </a:tc>
                <a:tc>
                  <a:txBody>
                    <a:bodyPr/>
                    <a:lstStyle/>
                    <a:p>
                      <a:pPr algn="ctr">
                        <a:lnSpc>
                          <a:spcPct val="115000"/>
                        </a:lnSpc>
                        <a:spcAft>
                          <a:spcPts val="0"/>
                        </a:spcAft>
                      </a:pPr>
                      <a:r>
                        <a:rPr lang="es-EC" sz="1200" dirty="0" smtClean="0">
                          <a:effectLst/>
                        </a:rPr>
                        <a:t>$                              </a:t>
                      </a:r>
                      <a:r>
                        <a:rPr lang="es-EC" sz="1200" dirty="0">
                          <a:effectLst/>
                        </a:rPr>
                        <a:t>-</a:t>
                      </a:r>
                      <a:endParaRPr lang="es-EC" sz="1200" dirty="0">
                        <a:effectLst/>
                        <a:latin typeface="Calibri"/>
                        <a:ea typeface="Calibri"/>
                        <a:cs typeface="Times New Roman"/>
                      </a:endParaRPr>
                    </a:p>
                  </a:txBody>
                  <a:tcPr marL="31228" marR="31228" marT="0" marB="0" anchor="b"/>
                </a:tc>
              </a:tr>
              <a:tr h="255406">
                <a:tc>
                  <a:txBody>
                    <a:bodyPr/>
                    <a:lstStyle/>
                    <a:p>
                      <a:pPr>
                        <a:lnSpc>
                          <a:spcPct val="115000"/>
                        </a:lnSpc>
                        <a:spcAft>
                          <a:spcPts val="0"/>
                        </a:spcAft>
                      </a:pPr>
                      <a:r>
                        <a:rPr lang="es-EC" sz="1200" dirty="0">
                          <a:effectLst/>
                        </a:rPr>
                        <a:t>COSTOS OPERATIVOS</a:t>
                      </a:r>
                      <a:endParaRPr lang="es-EC" sz="1200" dirty="0">
                        <a:effectLst/>
                        <a:latin typeface="Calibri"/>
                        <a:ea typeface="Calibri"/>
                        <a:cs typeface="Times New Roman"/>
                      </a:endParaRPr>
                    </a:p>
                  </a:txBody>
                  <a:tcPr marL="31228" marR="31228" marT="0" marB="0" anchor="b"/>
                </a:tc>
                <a:tc>
                  <a:txBody>
                    <a:bodyPr/>
                    <a:lstStyle/>
                    <a:p>
                      <a:pPr algn="ctr">
                        <a:lnSpc>
                          <a:spcPct val="115000"/>
                        </a:lnSpc>
                        <a:spcAft>
                          <a:spcPts val="0"/>
                        </a:spcAft>
                      </a:pPr>
                      <a:r>
                        <a:rPr lang="es-EC" sz="1200" dirty="0">
                          <a:effectLst/>
                        </a:rPr>
                        <a:t>$     26.509.000,00</a:t>
                      </a:r>
                      <a:endParaRPr lang="es-EC" sz="1200" dirty="0">
                        <a:effectLst/>
                        <a:latin typeface="Calibri"/>
                        <a:ea typeface="Calibri"/>
                        <a:cs typeface="Times New Roman"/>
                      </a:endParaRPr>
                    </a:p>
                  </a:txBody>
                  <a:tcPr marL="31228" marR="31228" marT="0" marB="0" anchor="b"/>
                </a:tc>
              </a:tr>
              <a:tr h="255406">
                <a:tc>
                  <a:txBody>
                    <a:bodyPr/>
                    <a:lstStyle/>
                    <a:p>
                      <a:pPr>
                        <a:lnSpc>
                          <a:spcPct val="115000"/>
                        </a:lnSpc>
                        <a:spcAft>
                          <a:spcPts val="0"/>
                        </a:spcAft>
                      </a:pPr>
                      <a:r>
                        <a:rPr lang="es-EC" sz="1200" dirty="0">
                          <a:effectLst/>
                        </a:rPr>
                        <a:t>CONTRIBUCIÓN COMUNITARIA</a:t>
                      </a:r>
                      <a:endParaRPr lang="es-EC" sz="1200" dirty="0">
                        <a:effectLst/>
                        <a:latin typeface="Calibri"/>
                        <a:ea typeface="Calibri"/>
                        <a:cs typeface="Times New Roman"/>
                      </a:endParaRPr>
                    </a:p>
                  </a:txBody>
                  <a:tcPr marL="31228" marR="31228" marT="0" marB="0" anchor="b"/>
                </a:tc>
                <a:tc>
                  <a:txBody>
                    <a:bodyPr/>
                    <a:lstStyle/>
                    <a:p>
                      <a:pPr algn="ctr">
                        <a:lnSpc>
                          <a:spcPct val="115000"/>
                        </a:lnSpc>
                        <a:spcAft>
                          <a:spcPts val="0"/>
                        </a:spcAft>
                      </a:pPr>
                      <a:r>
                        <a:rPr lang="es-EC" sz="1200" dirty="0">
                          <a:effectLst/>
                        </a:rPr>
                        <a:t>$                             -</a:t>
                      </a:r>
                      <a:endParaRPr lang="es-EC" sz="1200" dirty="0">
                        <a:effectLst/>
                        <a:latin typeface="Calibri"/>
                        <a:ea typeface="Calibri"/>
                        <a:cs typeface="Times New Roman"/>
                      </a:endParaRPr>
                    </a:p>
                  </a:txBody>
                  <a:tcPr marL="31228" marR="31228" marT="0" marB="0" anchor="b"/>
                </a:tc>
              </a:tr>
              <a:tr h="255406">
                <a:tc>
                  <a:txBody>
                    <a:bodyPr/>
                    <a:lstStyle/>
                    <a:p>
                      <a:pPr>
                        <a:lnSpc>
                          <a:spcPct val="115000"/>
                        </a:lnSpc>
                        <a:spcAft>
                          <a:spcPts val="0"/>
                        </a:spcAft>
                      </a:pPr>
                      <a:r>
                        <a:rPr lang="es-EC" sz="1200">
                          <a:effectLst/>
                        </a:rPr>
                        <a:t>PARTICIPACION LABORAL 15%</a:t>
                      </a:r>
                      <a:endParaRPr lang="es-EC" sz="1200">
                        <a:effectLst/>
                        <a:latin typeface="Calibri"/>
                        <a:ea typeface="Calibri"/>
                        <a:cs typeface="Times New Roman"/>
                      </a:endParaRPr>
                    </a:p>
                  </a:txBody>
                  <a:tcPr marL="31228" marR="31228" marT="0" marB="0" anchor="b"/>
                </a:tc>
                <a:tc>
                  <a:txBody>
                    <a:bodyPr/>
                    <a:lstStyle/>
                    <a:p>
                      <a:pPr algn="ctr">
                        <a:lnSpc>
                          <a:spcPct val="115000"/>
                        </a:lnSpc>
                        <a:spcAft>
                          <a:spcPts val="0"/>
                        </a:spcAft>
                      </a:pPr>
                      <a:r>
                        <a:rPr lang="es-EC" sz="1200">
                          <a:effectLst/>
                        </a:rPr>
                        <a:t>$        2.808.089,12</a:t>
                      </a:r>
                      <a:endParaRPr lang="es-EC" sz="1200">
                        <a:effectLst/>
                        <a:latin typeface="Calibri"/>
                        <a:ea typeface="Calibri"/>
                        <a:cs typeface="Times New Roman"/>
                      </a:endParaRPr>
                    </a:p>
                  </a:txBody>
                  <a:tcPr marL="31228" marR="31228" marT="0" marB="0" anchor="b"/>
                </a:tc>
              </a:tr>
              <a:tr h="255406">
                <a:tc>
                  <a:txBody>
                    <a:bodyPr/>
                    <a:lstStyle/>
                    <a:p>
                      <a:pPr>
                        <a:lnSpc>
                          <a:spcPct val="115000"/>
                        </a:lnSpc>
                        <a:spcAft>
                          <a:spcPts val="0"/>
                        </a:spcAft>
                      </a:pPr>
                      <a:r>
                        <a:rPr lang="es-EC" sz="1200">
                          <a:effectLst/>
                        </a:rPr>
                        <a:t>IMPUESTO A LA RENTA</a:t>
                      </a:r>
                      <a:endParaRPr lang="es-EC" sz="1200">
                        <a:effectLst/>
                        <a:latin typeface="Calibri"/>
                        <a:ea typeface="Calibri"/>
                        <a:cs typeface="Times New Roman"/>
                      </a:endParaRPr>
                    </a:p>
                  </a:txBody>
                  <a:tcPr marL="31228" marR="31228" marT="0" marB="0" anchor="b"/>
                </a:tc>
                <a:tc>
                  <a:txBody>
                    <a:bodyPr/>
                    <a:lstStyle/>
                    <a:p>
                      <a:pPr algn="ctr">
                        <a:lnSpc>
                          <a:spcPct val="115000"/>
                        </a:lnSpc>
                        <a:spcAft>
                          <a:spcPts val="0"/>
                        </a:spcAft>
                      </a:pPr>
                      <a:r>
                        <a:rPr lang="es-EC" sz="1200">
                          <a:effectLst/>
                        </a:rPr>
                        <a:t>$     16.091.293,10</a:t>
                      </a:r>
                      <a:endParaRPr lang="es-EC" sz="1200">
                        <a:effectLst/>
                        <a:latin typeface="Calibri"/>
                        <a:ea typeface="Calibri"/>
                        <a:cs typeface="Times New Roman"/>
                      </a:endParaRPr>
                    </a:p>
                  </a:txBody>
                  <a:tcPr marL="31228" marR="31228" marT="0" marB="0" anchor="b"/>
                </a:tc>
              </a:tr>
              <a:tr h="264995">
                <a:tc>
                  <a:txBody>
                    <a:bodyPr/>
                    <a:lstStyle/>
                    <a:p>
                      <a:pPr>
                        <a:lnSpc>
                          <a:spcPct val="115000"/>
                        </a:lnSpc>
                        <a:spcAft>
                          <a:spcPts val="0"/>
                        </a:spcAft>
                      </a:pPr>
                      <a:r>
                        <a:rPr lang="es-EC" sz="1200">
                          <a:effectLst/>
                        </a:rPr>
                        <a:t>CONTRIBUCIÓN A LA INVESTIGACIÓN</a:t>
                      </a:r>
                      <a:endParaRPr lang="es-EC" sz="1200">
                        <a:effectLst/>
                        <a:latin typeface="Calibri"/>
                        <a:ea typeface="Calibri"/>
                        <a:cs typeface="Times New Roman"/>
                      </a:endParaRPr>
                    </a:p>
                  </a:txBody>
                  <a:tcPr marL="31228" marR="31228" marT="0" marB="0" anchor="b"/>
                </a:tc>
                <a:tc>
                  <a:txBody>
                    <a:bodyPr/>
                    <a:lstStyle/>
                    <a:p>
                      <a:pPr algn="ctr">
                        <a:lnSpc>
                          <a:spcPct val="115000"/>
                        </a:lnSpc>
                        <a:spcAft>
                          <a:spcPts val="0"/>
                        </a:spcAft>
                      </a:pPr>
                      <a:r>
                        <a:rPr lang="es-EC" sz="1200">
                          <a:effectLst/>
                        </a:rPr>
                        <a:t>$                             -</a:t>
                      </a:r>
                      <a:endParaRPr lang="es-EC" sz="1200">
                        <a:effectLst/>
                        <a:latin typeface="Calibri"/>
                        <a:ea typeface="Calibri"/>
                        <a:cs typeface="Times New Roman"/>
                      </a:endParaRPr>
                    </a:p>
                  </a:txBody>
                  <a:tcPr marL="31228" marR="31228" marT="0" marB="0" anchor="b"/>
                </a:tc>
              </a:tr>
              <a:tr h="264995">
                <a:tc>
                  <a:txBody>
                    <a:bodyPr/>
                    <a:lstStyle/>
                    <a:p>
                      <a:pPr algn="r">
                        <a:lnSpc>
                          <a:spcPct val="115000"/>
                        </a:lnSpc>
                        <a:spcAft>
                          <a:spcPts val="0"/>
                        </a:spcAft>
                      </a:pPr>
                      <a:r>
                        <a:rPr lang="es-EC" sz="1200">
                          <a:effectLst/>
                        </a:rPr>
                        <a:t>TIR COMPAÑÍA</a:t>
                      </a:r>
                      <a:endParaRPr lang="es-EC" sz="1200">
                        <a:effectLst/>
                        <a:latin typeface="Calibri"/>
                        <a:ea typeface="Calibri"/>
                        <a:cs typeface="Times New Roman"/>
                      </a:endParaRPr>
                    </a:p>
                  </a:txBody>
                  <a:tcPr marL="31228" marR="31228" marT="0" marB="0" anchor="b"/>
                </a:tc>
                <a:tc>
                  <a:txBody>
                    <a:bodyPr/>
                    <a:lstStyle/>
                    <a:p>
                      <a:pPr algn="ctr">
                        <a:lnSpc>
                          <a:spcPct val="115000"/>
                        </a:lnSpc>
                        <a:spcAft>
                          <a:spcPts val="0"/>
                        </a:spcAft>
                      </a:pPr>
                      <a:r>
                        <a:rPr lang="es-EC" sz="1200">
                          <a:effectLst/>
                        </a:rPr>
                        <a:t>24%</a:t>
                      </a:r>
                      <a:endParaRPr lang="es-EC" sz="1200">
                        <a:effectLst/>
                        <a:latin typeface="Calibri"/>
                        <a:ea typeface="Calibri"/>
                        <a:cs typeface="Times New Roman"/>
                      </a:endParaRPr>
                    </a:p>
                  </a:txBody>
                  <a:tcPr marL="31228" marR="31228" marT="0" marB="0" anchor="b"/>
                </a:tc>
              </a:tr>
              <a:tr h="264995">
                <a:tc>
                  <a:txBody>
                    <a:bodyPr/>
                    <a:lstStyle/>
                    <a:p>
                      <a:pPr algn="r">
                        <a:lnSpc>
                          <a:spcPct val="115000"/>
                        </a:lnSpc>
                        <a:spcAft>
                          <a:spcPts val="0"/>
                        </a:spcAft>
                      </a:pPr>
                      <a:r>
                        <a:rPr lang="es-EC" sz="1200" dirty="0">
                          <a:effectLst/>
                        </a:rPr>
                        <a:t>VPN ESTADO</a:t>
                      </a:r>
                      <a:endParaRPr lang="es-EC" sz="1200" dirty="0">
                        <a:effectLst/>
                        <a:latin typeface="Calibri"/>
                        <a:ea typeface="Calibri"/>
                        <a:cs typeface="Times New Roman"/>
                      </a:endParaRPr>
                    </a:p>
                  </a:txBody>
                  <a:tcPr marL="31228" marR="31228" marT="0" marB="0" anchor="b"/>
                </a:tc>
                <a:tc>
                  <a:txBody>
                    <a:bodyPr/>
                    <a:lstStyle/>
                    <a:p>
                      <a:pPr algn="ctr">
                        <a:lnSpc>
                          <a:spcPct val="115000"/>
                        </a:lnSpc>
                        <a:spcAft>
                          <a:spcPts val="0"/>
                        </a:spcAft>
                      </a:pPr>
                      <a:r>
                        <a:rPr lang="es-EC" sz="1200" dirty="0">
                          <a:effectLst/>
                        </a:rPr>
                        <a:t>$   111.147.648,94</a:t>
                      </a:r>
                      <a:endParaRPr lang="es-EC" sz="1200" dirty="0">
                        <a:effectLst/>
                        <a:latin typeface="Calibri"/>
                        <a:ea typeface="Calibri"/>
                        <a:cs typeface="Times New Roman"/>
                      </a:endParaRPr>
                    </a:p>
                  </a:txBody>
                  <a:tcPr marL="31228" marR="31228" marT="0" marB="0" anchor="b"/>
                </a:tc>
              </a:tr>
              <a:tr h="264995">
                <a:tc>
                  <a:txBody>
                    <a:bodyPr/>
                    <a:lstStyle/>
                    <a:p>
                      <a:pPr algn="r">
                        <a:lnSpc>
                          <a:spcPct val="115000"/>
                        </a:lnSpc>
                        <a:spcAft>
                          <a:spcPts val="0"/>
                        </a:spcAft>
                      </a:pPr>
                      <a:r>
                        <a:rPr lang="es-EC" sz="1200">
                          <a:effectLst/>
                        </a:rPr>
                        <a:t>VPN COMPAÑÍA</a:t>
                      </a:r>
                      <a:endParaRPr lang="es-EC" sz="1200">
                        <a:effectLst/>
                        <a:latin typeface="Calibri"/>
                        <a:ea typeface="Calibri"/>
                        <a:cs typeface="Times New Roman"/>
                      </a:endParaRPr>
                    </a:p>
                  </a:txBody>
                  <a:tcPr marL="31228" marR="31228" marT="0" marB="0" anchor="b"/>
                </a:tc>
                <a:tc>
                  <a:txBody>
                    <a:bodyPr/>
                    <a:lstStyle/>
                    <a:p>
                      <a:pPr algn="ctr">
                        <a:lnSpc>
                          <a:spcPct val="115000"/>
                        </a:lnSpc>
                        <a:spcAft>
                          <a:spcPts val="0"/>
                        </a:spcAft>
                      </a:pPr>
                      <a:r>
                        <a:rPr lang="es-EC" sz="1200" dirty="0">
                          <a:effectLst/>
                        </a:rPr>
                        <a:t>$     20.347.431,63</a:t>
                      </a:r>
                      <a:endParaRPr lang="es-EC" sz="1200" dirty="0">
                        <a:effectLst/>
                        <a:latin typeface="Calibri"/>
                        <a:ea typeface="Calibri"/>
                        <a:cs typeface="Times New Roman"/>
                      </a:endParaRPr>
                    </a:p>
                  </a:txBody>
                  <a:tcPr marL="31228" marR="31228" marT="0" marB="0" anchor="b"/>
                </a:tc>
              </a:tr>
              <a:tr h="264995">
                <a:tc>
                  <a:txBody>
                    <a:bodyPr/>
                    <a:lstStyle/>
                    <a:p>
                      <a:pPr algn="r">
                        <a:lnSpc>
                          <a:spcPct val="115000"/>
                        </a:lnSpc>
                        <a:spcAft>
                          <a:spcPts val="0"/>
                        </a:spcAft>
                      </a:pPr>
                      <a:r>
                        <a:rPr lang="es-EC" sz="1200">
                          <a:effectLst/>
                        </a:rPr>
                        <a:t>TARIFA</a:t>
                      </a:r>
                      <a:endParaRPr lang="es-EC" sz="1200">
                        <a:effectLst/>
                        <a:latin typeface="Calibri"/>
                        <a:ea typeface="Calibri"/>
                        <a:cs typeface="Times New Roman"/>
                      </a:endParaRPr>
                    </a:p>
                  </a:txBody>
                  <a:tcPr marL="31228" marR="31228" marT="0" marB="0" anchor="b"/>
                </a:tc>
                <a:tc>
                  <a:txBody>
                    <a:bodyPr/>
                    <a:lstStyle/>
                    <a:p>
                      <a:pPr algn="ctr">
                        <a:lnSpc>
                          <a:spcPct val="115000"/>
                        </a:lnSpc>
                        <a:spcAft>
                          <a:spcPts val="0"/>
                        </a:spcAft>
                      </a:pPr>
                      <a:r>
                        <a:rPr lang="es-EC" sz="1200">
                          <a:effectLst/>
                        </a:rPr>
                        <a:t>N/A</a:t>
                      </a:r>
                      <a:endParaRPr lang="es-EC" sz="1200">
                        <a:effectLst/>
                        <a:latin typeface="Calibri"/>
                        <a:ea typeface="Calibri"/>
                        <a:cs typeface="Times New Roman"/>
                      </a:endParaRPr>
                    </a:p>
                  </a:txBody>
                  <a:tcPr marL="31228" marR="31228" marT="0" marB="0" anchor="b"/>
                </a:tc>
              </a:tr>
              <a:tr h="264995">
                <a:tc>
                  <a:txBody>
                    <a:bodyPr/>
                    <a:lstStyle/>
                    <a:p>
                      <a:pPr>
                        <a:lnSpc>
                          <a:spcPct val="115000"/>
                        </a:lnSpc>
                        <a:spcAft>
                          <a:spcPts val="0"/>
                        </a:spcAft>
                      </a:pPr>
                      <a:r>
                        <a:rPr lang="es-EC" sz="1200">
                          <a:effectLst/>
                        </a:rPr>
                        <a:t> </a:t>
                      </a:r>
                      <a:endParaRPr lang="es-EC" sz="1200">
                        <a:effectLst/>
                        <a:latin typeface="Calibri"/>
                        <a:ea typeface="Calibri"/>
                        <a:cs typeface="Times New Roman"/>
                      </a:endParaRPr>
                    </a:p>
                  </a:txBody>
                  <a:tcPr marL="31228" marR="31228" marT="0" marB="0" anchor="b"/>
                </a:tc>
                <a:tc>
                  <a:txBody>
                    <a:bodyPr/>
                    <a:lstStyle/>
                    <a:p>
                      <a:endParaRPr lang="es-EC" sz="1100">
                        <a:effectLst/>
                        <a:latin typeface="Calibri"/>
                      </a:endParaRPr>
                    </a:p>
                  </a:txBody>
                  <a:tcPr marL="31228" marR="31228" marT="0" marB="0" anchor="b"/>
                </a:tc>
              </a:tr>
              <a:tr h="517373">
                <a:tc>
                  <a:txBody>
                    <a:bodyPr/>
                    <a:lstStyle/>
                    <a:p>
                      <a:pPr algn="r">
                        <a:lnSpc>
                          <a:spcPct val="115000"/>
                        </a:lnSpc>
                        <a:spcAft>
                          <a:spcPts val="0"/>
                        </a:spcAft>
                      </a:pPr>
                      <a:r>
                        <a:rPr lang="es-EC" sz="1400" b="1" dirty="0">
                          <a:effectLst/>
                        </a:rPr>
                        <a:t>CÁLCULO DEL INDICADOR BENEFICIO/COSTO PARA EL ESTADO:</a:t>
                      </a:r>
                      <a:endParaRPr lang="es-EC" sz="1400" b="1" dirty="0">
                        <a:effectLst/>
                        <a:latin typeface="Calibri"/>
                        <a:ea typeface="Calibri"/>
                        <a:cs typeface="Times New Roman"/>
                      </a:endParaRPr>
                    </a:p>
                  </a:txBody>
                  <a:tcPr marL="31228" marR="31228" marT="0" marB="0" anchor="b"/>
                </a:tc>
                <a:tc>
                  <a:txBody>
                    <a:bodyPr/>
                    <a:lstStyle/>
                    <a:p>
                      <a:pPr algn="ctr">
                        <a:lnSpc>
                          <a:spcPct val="115000"/>
                        </a:lnSpc>
                        <a:spcAft>
                          <a:spcPts val="0"/>
                        </a:spcAft>
                      </a:pPr>
                      <a:r>
                        <a:rPr lang="es-EC" sz="1800" b="1" dirty="0">
                          <a:effectLst/>
                        </a:rPr>
                        <a:t>1.0217</a:t>
                      </a:r>
                      <a:endParaRPr lang="es-EC" sz="1400" b="1" dirty="0">
                        <a:effectLst/>
                        <a:latin typeface="Calibri"/>
                        <a:ea typeface="Calibri"/>
                        <a:cs typeface="Times New Roman"/>
                      </a:endParaRPr>
                    </a:p>
                  </a:txBody>
                  <a:tcPr marL="31228" marR="31228" marT="0" marB="0" anchor="ctr">
                    <a:solidFill>
                      <a:schemeClr val="bg2">
                        <a:lumMod val="75000"/>
                      </a:schemeClr>
                    </a:solidFill>
                  </a:tcPr>
                </a:tc>
              </a:tr>
            </a:tbl>
          </a:graphicData>
        </a:graphic>
      </p:graphicFrame>
      <p:pic>
        <p:nvPicPr>
          <p:cNvPr id="4" name="3 Imagen"/>
          <p:cNvPicPr/>
          <p:nvPr/>
        </p:nvPicPr>
        <p:blipFill>
          <a:blip r:embed="rId3"/>
          <a:srcRect/>
          <a:stretch>
            <a:fillRect/>
          </a:stretch>
        </p:blipFill>
        <p:spPr bwMode="auto">
          <a:xfrm>
            <a:off x="4788025" y="0"/>
            <a:ext cx="3214684" cy="548680"/>
          </a:xfrm>
          <a:prstGeom prst="rect">
            <a:avLst/>
          </a:prstGeom>
          <a:ln>
            <a:noFill/>
          </a:ln>
          <a:effectLst>
            <a:softEdge rad="112500"/>
          </a:effectLst>
        </p:spPr>
      </p:pic>
      <p:sp>
        <p:nvSpPr>
          <p:cNvPr id="8" name="Rectangle 2"/>
          <p:cNvSpPr>
            <a:spLocks noChangeArrowheads="1"/>
          </p:cNvSpPr>
          <p:nvPr/>
        </p:nvSpPr>
        <p:spPr bwMode="auto">
          <a:xfrm>
            <a:off x="1998663" y="2800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4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577552092"/>
      </p:ext>
    </p:extLst>
  </p:cSld>
  <p:clrMapOvr>
    <a:masterClrMapping/>
  </p:clrMapOvr>
  <mc:AlternateContent xmlns:mc="http://schemas.openxmlformats.org/markup-compatibility/2006" xmlns:p14="http://schemas.microsoft.com/office/powerpoint/2010/main">
    <mc:Choice Requires="p14">
      <p:transition spd="med" p14:dur="700" advTm="43647">
        <p:fade/>
      </p:transition>
    </mc:Choice>
    <mc:Fallback xmlns="">
      <p:transition spd="med" advTm="43647">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Cristina\AppData\Local\Microsoft\Windows\Temporary Internet Files\Content.IE5\JA7WQVZR\MP90044223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348" y="4581128"/>
            <a:ext cx="1686388" cy="1916831"/>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571592" y="269776"/>
            <a:ext cx="7024744" cy="1143000"/>
          </a:xfrm>
        </p:spPr>
        <p:txBody>
          <a:bodyPr>
            <a:normAutofit/>
          </a:bodyPr>
          <a:lstStyle/>
          <a:p>
            <a:r>
              <a:rPr lang="en-US" sz="3200" b="1" dirty="0" smtClean="0"/>
              <a:t>PLANTEAMIENTO DEL PROBLEMA</a:t>
            </a:r>
            <a:endParaRPr lang="en-US" sz="32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075562943"/>
              </p:ext>
            </p:extLst>
          </p:nvPr>
        </p:nvGraphicFramePr>
        <p:xfrm>
          <a:off x="509348" y="1700808"/>
          <a:ext cx="4422692" cy="35283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3 Marcador de contenido"/>
          <p:cNvGraphicFramePr>
            <a:graphicFrameLocks/>
          </p:cNvGraphicFramePr>
          <p:nvPr>
            <p:extLst>
              <p:ext uri="{D42A27DB-BD31-4B8C-83A1-F6EECF244321}">
                <p14:modId xmlns:p14="http://schemas.microsoft.com/office/powerpoint/2010/main" val="953643608"/>
              </p:ext>
            </p:extLst>
          </p:nvPr>
        </p:nvGraphicFramePr>
        <p:xfrm>
          <a:off x="4139952" y="2852936"/>
          <a:ext cx="4464496" cy="374441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7" name="16 Imagen"/>
          <p:cNvPicPr/>
          <p:nvPr/>
        </p:nvPicPr>
        <p:blipFill>
          <a:blip r:embed="rId14"/>
          <a:srcRect/>
          <a:stretch>
            <a:fillRect/>
          </a:stretch>
        </p:blipFill>
        <p:spPr bwMode="auto">
          <a:xfrm>
            <a:off x="4788025" y="0"/>
            <a:ext cx="3214684" cy="548680"/>
          </a:xfrm>
          <a:prstGeom prst="rect">
            <a:avLst/>
          </a:prstGeom>
          <a:ln>
            <a:noFill/>
          </a:ln>
          <a:effectLst>
            <a:softEdge rad="112500"/>
          </a:effectLst>
        </p:spPr>
      </p:pic>
      <p:pic>
        <p:nvPicPr>
          <p:cNvPr id="1031" name="Picture 7" descr="C:\Users\Cristina\AppData\Local\Microsoft\Windows\Temporary Internet Files\Content.IE5\G9TY7XSR\MP900448674[1].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444208" y="1268760"/>
            <a:ext cx="2032919" cy="14401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5" name="4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2736947723"/>
      </p:ext>
    </p:extLst>
  </p:cSld>
  <p:clrMapOvr>
    <a:masterClrMapping/>
  </p:clrMapOvr>
  <mc:AlternateContent xmlns:mc="http://schemas.openxmlformats.org/markup-compatibility/2006" xmlns:p14="http://schemas.microsoft.com/office/powerpoint/2010/main">
    <mc:Choice Requires="p14">
      <p:transition spd="med" p14:dur="700" advTm="41468">
        <p:fade/>
      </p:transition>
    </mc:Choice>
    <mc:Fallback xmlns="">
      <p:transition spd="med" advTm="41468">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97768"/>
            <a:ext cx="8064896" cy="1143000"/>
          </a:xfrm>
        </p:spPr>
        <p:txBody>
          <a:bodyPr>
            <a:noAutofit/>
          </a:bodyPr>
          <a:lstStyle/>
          <a:p>
            <a:r>
              <a:rPr lang="es-EC" sz="2800" b="1" dirty="0"/>
              <a:t>Modelo de </a:t>
            </a:r>
            <a:br>
              <a:rPr lang="es-EC" sz="2800" b="1" dirty="0"/>
            </a:br>
            <a:r>
              <a:rPr lang="es-EC" sz="2800" b="1" dirty="0"/>
              <a:t>Participación: </a:t>
            </a:r>
            <a:r>
              <a:rPr lang="es-EC" sz="2800" b="1" dirty="0" smtClean="0"/>
              <a:t>Interpretación de Resultados</a:t>
            </a:r>
            <a:endParaRPr lang="es-EC" sz="2800" b="1"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601953129"/>
              </p:ext>
            </p:extLst>
          </p:nvPr>
        </p:nvGraphicFramePr>
        <p:xfrm>
          <a:off x="611560" y="1340768"/>
          <a:ext cx="7992888"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3 Imagen"/>
          <p:cNvPicPr/>
          <p:nvPr/>
        </p:nvPicPr>
        <p:blipFill>
          <a:blip r:embed="rId8"/>
          <a:srcRect/>
          <a:stretch>
            <a:fillRect/>
          </a:stretch>
        </p:blipFill>
        <p:spPr bwMode="auto">
          <a:xfrm>
            <a:off x="4788025" y="0"/>
            <a:ext cx="3214684" cy="548680"/>
          </a:xfrm>
          <a:prstGeom prst="rect">
            <a:avLst/>
          </a:prstGeom>
          <a:ln>
            <a:noFill/>
          </a:ln>
          <a:effectLst>
            <a:softEdge rad="112500"/>
          </a:effectLst>
        </p:spPr>
      </p:pic>
      <p:sp>
        <p:nvSpPr>
          <p:cNvPr id="6" name="5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3773201892"/>
      </p:ext>
    </p:extLst>
  </p:cSld>
  <p:clrMapOvr>
    <a:masterClrMapping/>
  </p:clrMapOvr>
  <mc:AlternateContent xmlns:mc="http://schemas.openxmlformats.org/markup-compatibility/2006" xmlns:p14="http://schemas.microsoft.com/office/powerpoint/2010/main">
    <mc:Choice Requires="p14">
      <p:transition spd="med" p14:dur="700" advTm="77811">
        <p:fade/>
      </p:transition>
    </mc:Choice>
    <mc:Fallback xmlns="">
      <p:transition spd="med" advTm="77811">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04664"/>
            <a:ext cx="8064896" cy="1143000"/>
          </a:xfrm>
        </p:spPr>
        <p:txBody>
          <a:bodyPr>
            <a:normAutofit fontScale="90000"/>
          </a:bodyPr>
          <a:lstStyle/>
          <a:p>
            <a:r>
              <a:rPr lang="es-EC" b="1" dirty="0" smtClean="0"/>
              <a:t>Modelo de </a:t>
            </a:r>
            <a:br>
              <a:rPr lang="es-EC" b="1" dirty="0" smtClean="0"/>
            </a:br>
            <a:r>
              <a:rPr lang="es-EC" b="1" dirty="0" smtClean="0"/>
              <a:t>Prestación de Servicios: Parámetros</a:t>
            </a:r>
            <a:endParaRPr lang="es-EC" b="1" dirty="0"/>
          </a:p>
        </p:txBody>
      </p:sp>
      <p:pic>
        <p:nvPicPr>
          <p:cNvPr id="4" name="3 Imagen"/>
          <p:cNvPicPr/>
          <p:nvPr/>
        </p:nvPicPr>
        <p:blipFill>
          <a:blip r:embed="rId3"/>
          <a:srcRect/>
          <a:stretch>
            <a:fillRect/>
          </a:stretch>
        </p:blipFill>
        <p:spPr bwMode="auto">
          <a:xfrm>
            <a:off x="4788025" y="0"/>
            <a:ext cx="3214684" cy="548680"/>
          </a:xfrm>
          <a:prstGeom prst="rect">
            <a:avLst/>
          </a:prstGeom>
          <a:ln>
            <a:noFill/>
          </a:ln>
          <a:effectLst>
            <a:softEdge rad="112500"/>
          </a:effectLst>
        </p:spPr>
      </p:pic>
      <p:graphicFrame>
        <p:nvGraphicFramePr>
          <p:cNvPr id="5" name="4 Marcador de contenido"/>
          <p:cNvGraphicFramePr>
            <a:graphicFrameLocks noGrp="1"/>
          </p:cNvGraphicFramePr>
          <p:nvPr>
            <p:ph idx="1"/>
            <p:extLst>
              <p:ext uri="{D42A27DB-BD31-4B8C-83A1-F6EECF244321}">
                <p14:modId xmlns:p14="http://schemas.microsoft.com/office/powerpoint/2010/main" val="2179383212"/>
              </p:ext>
            </p:extLst>
          </p:nvPr>
        </p:nvGraphicFramePr>
        <p:xfrm>
          <a:off x="899592" y="1844828"/>
          <a:ext cx="7272808" cy="4426202"/>
        </p:xfrm>
        <a:graphic>
          <a:graphicData uri="http://schemas.openxmlformats.org/drawingml/2006/table">
            <a:tbl>
              <a:tblPr firstRow="1" firstCol="1" bandRow="1">
                <a:tableStyleId>{93296810-A885-4BE3-A3E7-6D5BEEA58F35}</a:tableStyleId>
              </a:tblPr>
              <a:tblGrid>
                <a:gridCol w="3602908"/>
                <a:gridCol w="1922329"/>
                <a:gridCol w="1747571"/>
              </a:tblGrid>
              <a:tr h="768602">
                <a:tc gridSpan="3">
                  <a:txBody>
                    <a:bodyPr/>
                    <a:lstStyle/>
                    <a:p>
                      <a:pPr algn="ctr">
                        <a:lnSpc>
                          <a:spcPct val="150000"/>
                        </a:lnSpc>
                        <a:spcAft>
                          <a:spcPts val="0"/>
                        </a:spcAft>
                      </a:pPr>
                      <a:r>
                        <a:rPr lang="es-EC" sz="1600" dirty="0">
                          <a:effectLst/>
                        </a:rPr>
                        <a:t>PARÁMETROS PARA EL MODELAJE DEL PROYECTO CON PRESTACIÓN DE SERVICIOS</a:t>
                      </a:r>
                      <a:endParaRPr lang="es-EC" sz="1600" dirty="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r>
              <a:tr h="362388">
                <a:tc>
                  <a:txBody>
                    <a:bodyPr/>
                    <a:lstStyle/>
                    <a:p>
                      <a:pPr algn="ctr">
                        <a:lnSpc>
                          <a:spcPct val="150000"/>
                        </a:lnSpc>
                        <a:spcAft>
                          <a:spcPts val="0"/>
                        </a:spcAft>
                      </a:pPr>
                      <a:r>
                        <a:rPr lang="es-EC" sz="1600">
                          <a:effectLst/>
                        </a:rPr>
                        <a:t>DESCRIPCIÓN</a:t>
                      </a:r>
                      <a:endParaRPr lang="es-EC" sz="16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effectLst/>
                        </a:rPr>
                        <a:t>VALOR</a:t>
                      </a:r>
                      <a:endParaRPr lang="es-EC" sz="16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effectLst/>
                        </a:rPr>
                        <a:t>UNIDAD</a:t>
                      </a:r>
                      <a:endParaRPr lang="es-EC" sz="1600">
                        <a:effectLst/>
                        <a:latin typeface="Calibri"/>
                        <a:ea typeface="Calibri"/>
                        <a:cs typeface="Times New Roman"/>
                      </a:endParaRPr>
                    </a:p>
                  </a:txBody>
                  <a:tcPr marL="68580" marR="68580" marT="0" marB="0"/>
                </a:tc>
              </a:tr>
              <a:tr h="362388">
                <a:tc>
                  <a:txBody>
                    <a:bodyPr/>
                    <a:lstStyle/>
                    <a:p>
                      <a:pPr algn="ctr">
                        <a:lnSpc>
                          <a:spcPct val="150000"/>
                        </a:lnSpc>
                        <a:spcAft>
                          <a:spcPts val="0"/>
                        </a:spcAft>
                      </a:pPr>
                      <a:r>
                        <a:rPr lang="es-EC" sz="1200">
                          <a:effectLst/>
                        </a:rPr>
                        <a:t>Precio Promedio Crudo Oriente</a:t>
                      </a:r>
                      <a:endParaRPr lang="es-EC" sz="1600">
                        <a:effectLst/>
                        <a:latin typeface="Calibri"/>
                        <a:ea typeface="Calibri"/>
                        <a:cs typeface="Times New Roman"/>
                      </a:endParaRPr>
                    </a:p>
                  </a:txBody>
                  <a:tcPr marL="68580" marR="68580" marT="0" marB="0"/>
                </a:tc>
                <a:tc>
                  <a:txBody>
                    <a:bodyPr/>
                    <a:lstStyle/>
                    <a:p>
                      <a:pPr algn="r">
                        <a:lnSpc>
                          <a:spcPct val="150000"/>
                        </a:lnSpc>
                        <a:spcAft>
                          <a:spcPts val="0"/>
                        </a:spcAft>
                      </a:pPr>
                      <a:r>
                        <a:rPr lang="es-EC" sz="1600">
                          <a:effectLst/>
                        </a:rPr>
                        <a:t>87.8</a:t>
                      </a:r>
                      <a:endParaRPr lang="es-EC" sz="16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effectLst/>
                        </a:rPr>
                        <a:t>usd/bbl</a:t>
                      </a:r>
                      <a:endParaRPr lang="es-EC" sz="1600">
                        <a:effectLst/>
                        <a:latin typeface="Calibri"/>
                        <a:ea typeface="Calibri"/>
                        <a:cs typeface="Times New Roman"/>
                      </a:endParaRPr>
                    </a:p>
                  </a:txBody>
                  <a:tcPr marL="68580" marR="68580" marT="0" marB="0"/>
                </a:tc>
              </a:tr>
              <a:tr h="362388">
                <a:tc>
                  <a:txBody>
                    <a:bodyPr/>
                    <a:lstStyle/>
                    <a:p>
                      <a:pPr algn="ctr">
                        <a:lnSpc>
                          <a:spcPct val="150000"/>
                        </a:lnSpc>
                        <a:spcAft>
                          <a:spcPts val="0"/>
                        </a:spcAft>
                      </a:pPr>
                      <a:r>
                        <a:rPr lang="es-EC" sz="1600" dirty="0">
                          <a:effectLst/>
                        </a:rPr>
                        <a:t>Margen de soberanía</a:t>
                      </a:r>
                      <a:endParaRPr lang="es-EC" sz="1600" dirty="0">
                        <a:effectLst/>
                        <a:latin typeface="Calibri"/>
                        <a:ea typeface="Calibri"/>
                        <a:cs typeface="Times New Roman"/>
                      </a:endParaRPr>
                    </a:p>
                  </a:txBody>
                  <a:tcPr marL="68580" marR="68580" marT="0" marB="0"/>
                </a:tc>
                <a:tc>
                  <a:txBody>
                    <a:bodyPr/>
                    <a:lstStyle/>
                    <a:p>
                      <a:pPr algn="r">
                        <a:lnSpc>
                          <a:spcPct val="150000"/>
                        </a:lnSpc>
                        <a:spcAft>
                          <a:spcPts val="0"/>
                        </a:spcAft>
                      </a:pPr>
                      <a:r>
                        <a:rPr lang="es-EC" sz="1600">
                          <a:effectLst/>
                        </a:rPr>
                        <a:t>25%</a:t>
                      </a:r>
                      <a:endParaRPr lang="es-EC" sz="16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effectLst/>
                        </a:rPr>
                        <a:t>%</a:t>
                      </a:r>
                      <a:endParaRPr lang="es-EC" sz="1600">
                        <a:effectLst/>
                        <a:latin typeface="Calibri"/>
                        <a:ea typeface="Calibri"/>
                        <a:cs typeface="Times New Roman"/>
                      </a:endParaRPr>
                    </a:p>
                  </a:txBody>
                  <a:tcPr marL="68580" marR="68580" marT="0" marB="0"/>
                </a:tc>
              </a:tr>
              <a:tr h="362388">
                <a:tc>
                  <a:txBody>
                    <a:bodyPr/>
                    <a:lstStyle/>
                    <a:p>
                      <a:pPr algn="ctr">
                        <a:lnSpc>
                          <a:spcPct val="150000"/>
                        </a:lnSpc>
                        <a:spcAft>
                          <a:spcPts val="0"/>
                        </a:spcAft>
                      </a:pPr>
                      <a:r>
                        <a:rPr lang="es-EC" sz="1600">
                          <a:effectLst/>
                        </a:rPr>
                        <a:t>Costos de Transporte</a:t>
                      </a:r>
                      <a:endParaRPr lang="es-EC" sz="1600">
                        <a:effectLst/>
                        <a:latin typeface="Calibri"/>
                        <a:ea typeface="Calibri"/>
                        <a:cs typeface="Times New Roman"/>
                      </a:endParaRPr>
                    </a:p>
                  </a:txBody>
                  <a:tcPr marL="68580" marR="68580" marT="0" marB="0"/>
                </a:tc>
                <a:tc>
                  <a:txBody>
                    <a:bodyPr/>
                    <a:lstStyle/>
                    <a:p>
                      <a:pPr algn="r">
                        <a:lnSpc>
                          <a:spcPct val="150000"/>
                        </a:lnSpc>
                        <a:spcAft>
                          <a:spcPts val="0"/>
                        </a:spcAft>
                      </a:pPr>
                      <a:r>
                        <a:rPr lang="es-EC" sz="1600">
                          <a:effectLst/>
                        </a:rPr>
                        <a:t>1.436</a:t>
                      </a:r>
                      <a:endParaRPr lang="es-EC" sz="16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effectLst/>
                        </a:rPr>
                        <a:t>usd/bbl</a:t>
                      </a:r>
                      <a:endParaRPr lang="es-EC" sz="1600">
                        <a:effectLst/>
                        <a:latin typeface="Calibri"/>
                        <a:ea typeface="Calibri"/>
                        <a:cs typeface="Times New Roman"/>
                      </a:endParaRPr>
                    </a:p>
                  </a:txBody>
                  <a:tcPr marL="68580" marR="68580" marT="0" marB="0"/>
                </a:tc>
              </a:tr>
              <a:tr h="362388">
                <a:tc>
                  <a:txBody>
                    <a:bodyPr/>
                    <a:lstStyle/>
                    <a:p>
                      <a:pPr algn="ctr">
                        <a:lnSpc>
                          <a:spcPct val="150000"/>
                        </a:lnSpc>
                        <a:spcAft>
                          <a:spcPts val="0"/>
                        </a:spcAft>
                      </a:pPr>
                      <a:r>
                        <a:rPr lang="es-EC" sz="1600">
                          <a:effectLst/>
                        </a:rPr>
                        <a:t>Costo de Comercialización</a:t>
                      </a:r>
                      <a:endParaRPr lang="es-EC" sz="1600">
                        <a:effectLst/>
                        <a:latin typeface="Calibri"/>
                        <a:ea typeface="Calibri"/>
                        <a:cs typeface="Times New Roman"/>
                      </a:endParaRPr>
                    </a:p>
                  </a:txBody>
                  <a:tcPr marL="68580" marR="68580" marT="0" marB="0"/>
                </a:tc>
                <a:tc>
                  <a:txBody>
                    <a:bodyPr/>
                    <a:lstStyle/>
                    <a:p>
                      <a:pPr algn="r">
                        <a:lnSpc>
                          <a:spcPct val="150000"/>
                        </a:lnSpc>
                        <a:spcAft>
                          <a:spcPts val="0"/>
                        </a:spcAft>
                      </a:pPr>
                      <a:r>
                        <a:rPr lang="es-EC" sz="1600">
                          <a:effectLst/>
                        </a:rPr>
                        <a:t>0.183443</a:t>
                      </a:r>
                      <a:endParaRPr lang="es-EC" sz="16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effectLst/>
                        </a:rPr>
                        <a:t>usd/bbl</a:t>
                      </a:r>
                      <a:endParaRPr lang="es-EC" sz="1600">
                        <a:effectLst/>
                        <a:latin typeface="Calibri"/>
                        <a:ea typeface="Calibri"/>
                        <a:cs typeface="Times New Roman"/>
                      </a:endParaRPr>
                    </a:p>
                  </a:txBody>
                  <a:tcPr marL="68580" marR="68580" marT="0" marB="0"/>
                </a:tc>
              </a:tr>
              <a:tr h="362388">
                <a:tc>
                  <a:txBody>
                    <a:bodyPr/>
                    <a:lstStyle/>
                    <a:p>
                      <a:pPr algn="ctr">
                        <a:lnSpc>
                          <a:spcPct val="150000"/>
                        </a:lnSpc>
                        <a:spcAft>
                          <a:spcPts val="0"/>
                        </a:spcAft>
                      </a:pPr>
                      <a:r>
                        <a:rPr lang="es-EC" sz="1600">
                          <a:effectLst/>
                        </a:rPr>
                        <a:t>Ley 10</a:t>
                      </a:r>
                      <a:endParaRPr lang="es-EC" sz="1600">
                        <a:effectLst/>
                        <a:latin typeface="Calibri"/>
                        <a:ea typeface="Calibri"/>
                        <a:cs typeface="Times New Roman"/>
                      </a:endParaRPr>
                    </a:p>
                  </a:txBody>
                  <a:tcPr marL="68580" marR="68580" marT="0" marB="0"/>
                </a:tc>
                <a:tc>
                  <a:txBody>
                    <a:bodyPr/>
                    <a:lstStyle/>
                    <a:p>
                      <a:pPr algn="r">
                        <a:lnSpc>
                          <a:spcPct val="150000"/>
                        </a:lnSpc>
                        <a:spcAft>
                          <a:spcPts val="0"/>
                        </a:spcAft>
                      </a:pPr>
                      <a:r>
                        <a:rPr lang="es-EC" sz="1600">
                          <a:effectLst/>
                        </a:rPr>
                        <a:t>1</a:t>
                      </a:r>
                      <a:endParaRPr lang="es-EC" sz="16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effectLst/>
                        </a:rPr>
                        <a:t>usd/bbl</a:t>
                      </a:r>
                      <a:endParaRPr lang="es-EC" sz="1600">
                        <a:effectLst/>
                        <a:latin typeface="Calibri"/>
                        <a:ea typeface="Calibri"/>
                        <a:cs typeface="Times New Roman"/>
                      </a:endParaRPr>
                    </a:p>
                  </a:txBody>
                  <a:tcPr marL="68580" marR="68580" marT="0" marB="0"/>
                </a:tc>
              </a:tr>
              <a:tr h="362388">
                <a:tc>
                  <a:txBody>
                    <a:bodyPr/>
                    <a:lstStyle/>
                    <a:p>
                      <a:pPr algn="ctr">
                        <a:lnSpc>
                          <a:spcPct val="150000"/>
                        </a:lnSpc>
                        <a:spcAft>
                          <a:spcPts val="0"/>
                        </a:spcAft>
                      </a:pPr>
                      <a:r>
                        <a:rPr lang="es-EC" sz="1600">
                          <a:effectLst/>
                        </a:rPr>
                        <a:t>Ley 40</a:t>
                      </a:r>
                      <a:endParaRPr lang="es-EC" sz="1600">
                        <a:effectLst/>
                        <a:latin typeface="Calibri"/>
                        <a:ea typeface="Calibri"/>
                        <a:cs typeface="Times New Roman"/>
                      </a:endParaRPr>
                    </a:p>
                  </a:txBody>
                  <a:tcPr marL="68580" marR="68580" marT="0" marB="0"/>
                </a:tc>
                <a:tc>
                  <a:txBody>
                    <a:bodyPr/>
                    <a:lstStyle/>
                    <a:p>
                      <a:pPr algn="r">
                        <a:lnSpc>
                          <a:spcPct val="150000"/>
                        </a:lnSpc>
                        <a:spcAft>
                          <a:spcPts val="0"/>
                        </a:spcAft>
                      </a:pPr>
                      <a:r>
                        <a:rPr lang="es-EC" sz="1600">
                          <a:effectLst/>
                        </a:rPr>
                        <a:t>0.05</a:t>
                      </a:r>
                      <a:endParaRPr lang="es-EC" sz="16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effectLst/>
                        </a:rPr>
                        <a:t>usd/bbl</a:t>
                      </a:r>
                      <a:endParaRPr lang="es-EC" sz="1600">
                        <a:effectLst/>
                        <a:latin typeface="Calibri"/>
                        <a:ea typeface="Calibri"/>
                        <a:cs typeface="Times New Roman"/>
                      </a:endParaRPr>
                    </a:p>
                  </a:txBody>
                  <a:tcPr marL="68580" marR="68580" marT="0" marB="0"/>
                </a:tc>
              </a:tr>
              <a:tr h="362388">
                <a:tc>
                  <a:txBody>
                    <a:bodyPr/>
                    <a:lstStyle/>
                    <a:p>
                      <a:pPr algn="ctr">
                        <a:lnSpc>
                          <a:spcPct val="150000"/>
                        </a:lnSpc>
                        <a:spcAft>
                          <a:spcPts val="0"/>
                        </a:spcAft>
                      </a:pPr>
                      <a:r>
                        <a:rPr lang="es-EC" sz="1600">
                          <a:effectLst/>
                        </a:rPr>
                        <a:t>% Impuesto a la Renta</a:t>
                      </a:r>
                      <a:endParaRPr lang="es-EC" sz="1600">
                        <a:effectLst/>
                        <a:latin typeface="Calibri"/>
                        <a:ea typeface="Calibri"/>
                        <a:cs typeface="Times New Roman"/>
                      </a:endParaRPr>
                    </a:p>
                  </a:txBody>
                  <a:tcPr marL="68580" marR="68580" marT="0" marB="0"/>
                </a:tc>
                <a:tc>
                  <a:txBody>
                    <a:bodyPr/>
                    <a:lstStyle/>
                    <a:p>
                      <a:pPr algn="r">
                        <a:lnSpc>
                          <a:spcPct val="150000"/>
                        </a:lnSpc>
                        <a:spcAft>
                          <a:spcPts val="0"/>
                        </a:spcAft>
                      </a:pPr>
                      <a:r>
                        <a:rPr lang="es-EC" sz="1600">
                          <a:effectLst/>
                        </a:rPr>
                        <a:t>22%</a:t>
                      </a:r>
                      <a:endParaRPr lang="es-EC" sz="16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effectLst/>
                        </a:rPr>
                        <a:t> %</a:t>
                      </a:r>
                      <a:endParaRPr lang="es-EC" sz="1600">
                        <a:effectLst/>
                        <a:latin typeface="Calibri"/>
                        <a:ea typeface="Calibri"/>
                        <a:cs typeface="Times New Roman"/>
                      </a:endParaRPr>
                    </a:p>
                  </a:txBody>
                  <a:tcPr marL="68580" marR="68580" marT="0" marB="0"/>
                </a:tc>
              </a:tr>
              <a:tr h="362388">
                <a:tc>
                  <a:txBody>
                    <a:bodyPr/>
                    <a:lstStyle/>
                    <a:p>
                      <a:pPr algn="ctr">
                        <a:lnSpc>
                          <a:spcPct val="150000"/>
                        </a:lnSpc>
                        <a:spcAft>
                          <a:spcPts val="0"/>
                        </a:spcAft>
                      </a:pPr>
                      <a:r>
                        <a:rPr lang="es-EC" sz="1600">
                          <a:effectLst/>
                        </a:rPr>
                        <a:t>Tasa de Descuento</a:t>
                      </a:r>
                      <a:endParaRPr lang="es-EC" sz="1600">
                        <a:effectLst/>
                        <a:latin typeface="Calibri"/>
                        <a:ea typeface="Calibri"/>
                        <a:cs typeface="Times New Roman"/>
                      </a:endParaRPr>
                    </a:p>
                  </a:txBody>
                  <a:tcPr marL="68580" marR="68580" marT="0" marB="0"/>
                </a:tc>
                <a:tc>
                  <a:txBody>
                    <a:bodyPr/>
                    <a:lstStyle/>
                    <a:p>
                      <a:pPr algn="r">
                        <a:lnSpc>
                          <a:spcPct val="150000"/>
                        </a:lnSpc>
                        <a:spcAft>
                          <a:spcPts val="0"/>
                        </a:spcAft>
                      </a:pPr>
                      <a:r>
                        <a:rPr lang="es-EC" sz="1600">
                          <a:effectLst/>
                        </a:rPr>
                        <a:t>12%</a:t>
                      </a:r>
                      <a:endParaRPr lang="es-EC" sz="16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effectLst/>
                        </a:rPr>
                        <a:t> %</a:t>
                      </a:r>
                      <a:endParaRPr lang="es-EC" sz="1600">
                        <a:effectLst/>
                        <a:latin typeface="Calibri"/>
                        <a:ea typeface="Calibri"/>
                        <a:cs typeface="Times New Roman"/>
                      </a:endParaRPr>
                    </a:p>
                  </a:txBody>
                  <a:tcPr marL="68580" marR="68580" marT="0" marB="0"/>
                </a:tc>
              </a:tr>
              <a:tr h="362388">
                <a:tc>
                  <a:txBody>
                    <a:bodyPr/>
                    <a:lstStyle/>
                    <a:p>
                      <a:pPr algn="ctr">
                        <a:lnSpc>
                          <a:spcPct val="150000"/>
                        </a:lnSpc>
                        <a:spcAft>
                          <a:spcPts val="0"/>
                        </a:spcAft>
                      </a:pPr>
                      <a:r>
                        <a:rPr lang="es-EC" sz="1600">
                          <a:effectLst/>
                        </a:rPr>
                        <a:t>Inversiones Pre-producción</a:t>
                      </a:r>
                      <a:endParaRPr lang="es-EC" sz="1600">
                        <a:effectLst/>
                        <a:latin typeface="Calibri"/>
                        <a:ea typeface="Calibri"/>
                        <a:cs typeface="Times New Roman"/>
                      </a:endParaRPr>
                    </a:p>
                  </a:txBody>
                  <a:tcPr marL="68580" marR="68580" marT="0" marB="0"/>
                </a:tc>
                <a:tc>
                  <a:txBody>
                    <a:bodyPr/>
                    <a:lstStyle/>
                    <a:p>
                      <a:pPr algn="r">
                        <a:lnSpc>
                          <a:spcPct val="150000"/>
                        </a:lnSpc>
                        <a:spcAft>
                          <a:spcPts val="0"/>
                        </a:spcAft>
                      </a:pPr>
                      <a:r>
                        <a:rPr lang="es-EC" sz="1600">
                          <a:effectLst/>
                        </a:rPr>
                        <a:t>13.100.000</a:t>
                      </a:r>
                      <a:endParaRPr lang="es-EC" sz="16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err="1">
                          <a:effectLst/>
                        </a:rPr>
                        <a:t>usd</a:t>
                      </a:r>
                      <a:endParaRPr lang="es-EC" sz="1600" dirty="0">
                        <a:effectLst/>
                        <a:latin typeface="Calibri"/>
                        <a:ea typeface="Calibri"/>
                        <a:cs typeface="Times New Roman"/>
                      </a:endParaRPr>
                    </a:p>
                  </a:txBody>
                  <a:tcPr marL="68580" marR="68580" marT="0" marB="0"/>
                </a:tc>
              </a:tr>
            </a:tbl>
          </a:graphicData>
        </a:graphic>
      </p:graphicFrame>
      <p:sp>
        <p:nvSpPr>
          <p:cNvPr id="6" name="5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1230287920"/>
      </p:ext>
    </p:extLst>
  </p:cSld>
  <p:clrMapOvr>
    <a:masterClrMapping/>
  </p:clrMapOvr>
  <mc:AlternateContent xmlns:mc="http://schemas.openxmlformats.org/markup-compatibility/2006" xmlns:p14="http://schemas.microsoft.com/office/powerpoint/2010/main">
    <mc:Choice Requires="p14">
      <p:transition spd="med" p14:dur="700" advTm="23833">
        <p:fade/>
      </p:transition>
    </mc:Choice>
    <mc:Fallback xmlns="">
      <p:transition spd="med" advTm="23833">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04664"/>
            <a:ext cx="8064896" cy="1143000"/>
          </a:xfrm>
        </p:spPr>
        <p:txBody>
          <a:bodyPr>
            <a:normAutofit fontScale="90000"/>
          </a:bodyPr>
          <a:lstStyle/>
          <a:p>
            <a:r>
              <a:rPr lang="es-EC" b="1" dirty="0" smtClean="0"/>
              <a:t>Modelo de </a:t>
            </a:r>
            <a:br>
              <a:rPr lang="es-EC" b="1" dirty="0" smtClean="0"/>
            </a:br>
            <a:r>
              <a:rPr lang="es-EC" b="1" dirty="0" smtClean="0"/>
              <a:t>Prestación de Servicios: Resultados</a:t>
            </a:r>
            <a:endParaRPr lang="es-EC" b="1" dirty="0"/>
          </a:p>
        </p:txBody>
      </p:sp>
      <p:pic>
        <p:nvPicPr>
          <p:cNvPr id="4" name="3 Imagen"/>
          <p:cNvPicPr/>
          <p:nvPr/>
        </p:nvPicPr>
        <p:blipFill>
          <a:blip r:embed="rId3"/>
          <a:srcRect/>
          <a:stretch>
            <a:fillRect/>
          </a:stretch>
        </p:blipFill>
        <p:spPr bwMode="auto">
          <a:xfrm>
            <a:off x="4788025" y="0"/>
            <a:ext cx="3214684" cy="548680"/>
          </a:xfrm>
          <a:prstGeom prst="rect">
            <a:avLst/>
          </a:prstGeom>
          <a:ln>
            <a:noFill/>
          </a:ln>
          <a:effectLst>
            <a:softEdge rad="112500"/>
          </a:effectLst>
        </p:spPr>
      </p:pic>
      <p:graphicFrame>
        <p:nvGraphicFramePr>
          <p:cNvPr id="6" name="5 Marcador de contenido"/>
          <p:cNvGraphicFramePr>
            <a:graphicFrameLocks noGrp="1"/>
          </p:cNvGraphicFramePr>
          <p:nvPr>
            <p:ph idx="1"/>
            <p:extLst>
              <p:ext uri="{D42A27DB-BD31-4B8C-83A1-F6EECF244321}">
                <p14:modId xmlns:p14="http://schemas.microsoft.com/office/powerpoint/2010/main" val="782776075"/>
              </p:ext>
            </p:extLst>
          </p:nvPr>
        </p:nvGraphicFramePr>
        <p:xfrm>
          <a:off x="683568" y="1700814"/>
          <a:ext cx="7776864" cy="4680510"/>
        </p:xfrm>
        <a:graphic>
          <a:graphicData uri="http://schemas.openxmlformats.org/drawingml/2006/table">
            <a:tbl>
              <a:tblPr firstRow="1" firstCol="1" bandRow="1">
                <a:tableStyleId>{93296810-A885-4BE3-A3E7-6D5BEEA58F35}</a:tableStyleId>
              </a:tblPr>
              <a:tblGrid>
                <a:gridCol w="5639514"/>
                <a:gridCol w="2137350"/>
              </a:tblGrid>
              <a:tr h="306063">
                <a:tc>
                  <a:txBody>
                    <a:bodyPr/>
                    <a:lstStyle/>
                    <a:p>
                      <a:pPr algn="ctr">
                        <a:lnSpc>
                          <a:spcPct val="115000"/>
                        </a:lnSpc>
                        <a:spcAft>
                          <a:spcPts val="0"/>
                        </a:spcAft>
                      </a:pPr>
                      <a:r>
                        <a:rPr lang="es-EC" sz="1600" dirty="0">
                          <a:effectLst/>
                        </a:rPr>
                        <a:t>PARAMETROS</a:t>
                      </a:r>
                      <a:endParaRPr lang="es-EC"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600" dirty="0" smtClean="0">
                          <a:effectLst/>
                          <a:latin typeface="+mn-lt"/>
                          <a:ea typeface="+mn-ea"/>
                          <a:cs typeface="+mn-cs"/>
                        </a:rPr>
                        <a:t>RUBROS</a:t>
                      </a:r>
                      <a:endParaRPr lang="es-EC" sz="1600" dirty="0">
                        <a:effectLst/>
                        <a:latin typeface="Calibri"/>
                        <a:ea typeface="Calibri"/>
                        <a:cs typeface="Times New Roman"/>
                      </a:endParaRPr>
                    </a:p>
                  </a:txBody>
                  <a:tcPr marL="44450" marR="44450" marT="0" marB="0" anchor="b"/>
                </a:tc>
              </a:tr>
              <a:tr h="291487">
                <a:tc>
                  <a:txBody>
                    <a:bodyPr/>
                    <a:lstStyle/>
                    <a:p>
                      <a:pPr>
                        <a:lnSpc>
                          <a:spcPct val="115000"/>
                        </a:lnSpc>
                        <a:spcAft>
                          <a:spcPts val="0"/>
                        </a:spcAft>
                      </a:pPr>
                      <a:r>
                        <a:rPr lang="es-EC" sz="1600" dirty="0">
                          <a:effectLst/>
                        </a:rPr>
                        <a:t>PERIODO</a:t>
                      </a:r>
                      <a:endParaRPr lang="es-EC"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2013-2025</a:t>
                      </a:r>
                      <a:endParaRPr lang="es-EC" sz="1600" dirty="0">
                        <a:effectLst/>
                        <a:latin typeface="Calibri"/>
                        <a:ea typeface="Calibri"/>
                        <a:cs typeface="Times New Roman"/>
                      </a:endParaRPr>
                    </a:p>
                  </a:txBody>
                  <a:tcPr marL="44450" marR="44450" marT="0" marB="0" anchor="b"/>
                </a:tc>
              </a:tr>
              <a:tr h="291487">
                <a:tc>
                  <a:txBody>
                    <a:bodyPr/>
                    <a:lstStyle/>
                    <a:p>
                      <a:pPr>
                        <a:lnSpc>
                          <a:spcPct val="115000"/>
                        </a:lnSpc>
                        <a:spcAft>
                          <a:spcPts val="0"/>
                        </a:spcAft>
                      </a:pPr>
                      <a:r>
                        <a:rPr lang="es-EC" sz="1600">
                          <a:effectLst/>
                        </a:rPr>
                        <a:t>PERFIL DE PRODUCCION (2013-2025)</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3.584.495</a:t>
                      </a:r>
                      <a:endParaRPr lang="es-EC" sz="1600" dirty="0">
                        <a:effectLst/>
                        <a:latin typeface="Calibri"/>
                        <a:ea typeface="Calibri"/>
                        <a:cs typeface="Times New Roman"/>
                      </a:endParaRPr>
                    </a:p>
                  </a:txBody>
                  <a:tcPr marL="44450" marR="44450" marT="0" marB="0" anchor="b"/>
                </a:tc>
              </a:tr>
              <a:tr h="291487">
                <a:tc>
                  <a:txBody>
                    <a:bodyPr/>
                    <a:lstStyle/>
                    <a:p>
                      <a:pPr>
                        <a:lnSpc>
                          <a:spcPct val="115000"/>
                        </a:lnSpc>
                        <a:spcAft>
                          <a:spcPts val="0"/>
                        </a:spcAft>
                      </a:pPr>
                      <a:r>
                        <a:rPr lang="es-EC" sz="1600">
                          <a:effectLst/>
                        </a:rPr>
                        <a:t>PRODUCCIÓN ACUMULADA(2013)</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204.400</a:t>
                      </a:r>
                      <a:endParaRPr lang="es-EC" sz="1600" dirty="0">
                        <a:effectLst/>
                        <a:latin typeface="Calibri"/>
                        <a:ea typeface="Calibri"/>
                        <a:cs typeface="Times New Roman"/>
                      </a:endParaRPr>
                    </a:p>
                  </a:txBody>
                  <a:tcPr marL="44450" marR="44450" marT="0" marB="0" anchor="b"/>
                </a:tc>
              </a:tr>
              <a:tr h="291487">
                <a:tc>
                  <a:txBody>
                    <a:bodyPr/>
                    <a:lstStyle/>
                    <a:p>
                      <a:pPr>
                        <a:lnSpc>
                          <a:spcPct val="115000"/>
                        </a:lnSpc>
                        <a:spcAft>
                          <a:spcPts val="0"/>
                        </a:spcAft>
                      </a:pPr>
                      <a:r>
                        <a:rPr lang="es-EC" sz="1600">
                          <a:effectLst/>
                        </a:rPr>
                        <a:t>PRECIO PROMEDIO EXPORT. CRUDO ORIENTE</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smtClean="0">
                          <a:effectLst/>
                        </a:rPr>
                        <a:t>$ 89,42</a:t>
                      </a:r>
                      <a:endParaRPr lang="es-EC" sz="1600" dirty="0">
                        <a:effectLst/>
                        <a:latin typeface="Calibri"/>
                        <a:ea typeface="Calibri"/>
                        <a:cs typeface="Times New Roman"/>
                      </a:endParaRPr>
                    </a:p>
                  </a:txBody>
                  <a:tcPr marL="44450" marR="44450" marT="0" marB="0" anchor="b"/>
                </a:tc>
              </a:tr>
              <a:tr h="291487">
                <a:tc>
                  <a:txBody>
                    <a:bodyPr/>
                    <a:lstStyle/>
                    <a:p>
                      <a:pPr>
                        <a:lnSpc>
                          <a:spcPct val="115000"/>
                        </a:lnSpc>
                        <a:spcAft>
                          <a:spcPts val="0"/>
                        </a:spcAft>
                      </a:pPr>
                      <a:r>
                        <a:rPr lang="es-EC" sz="1600">
                          <a:effectLst/>
                        </a:rPr>
                        <a:t>INVERSIONES:</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 </a:t>
                      </a:r>
                      <a:r>
                        <a:rPr lang="es-EC" sz="1600" dirty="0" smtClean="0">
                          <a:effectLst/>
                        </a:rPr>
                        <a:t>54.900.000,00</a:t>
                      </a:r>
                      <a:endParaRPr lang="es-EC" sz="1600" dirty="0">
                        <a:effectLst/>
                        <a:latin typeface="Calibri"/>
                        <a:ea typeface="Calibri"/>
                        <a:cs typeface="Times New Roman"/>
                      </a:endParaRPr>
                    </a:p>
                  </a:txBody>
                  <a:tcPr marL="44450" marR="44450" marT="0" marB="0" anchor="b"/>
                </a:tc>
              </a:tr>
              <a:tr h="291487">
                <a:tc>
                  <a:txBody>
                    <a:bodyPr/>
                    <a:lstStyle/>
                    <a:p>
                      <a:pPr>
                        <a:lnSpc>
                          <a:spcPct val="115000"/>
                        </a:lnSpc>
                        <a:spcAft>
                          <a:spcPts val="0"/>
                        </a:spcAft>
                      </a:pPr>
                      <a:r>
                        <a:rPr lang="es-EC" sz="1600">
                          <a:effectLst/>
                        </a:rPr>
                        <a:t>                             PRODUCCIÓN (2013-2025)</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 </a:t>
                      </a:r>
                      <a:r>
                        <a:rPr lang="es-EC" sz="1600" dirty="0" smtClean="0">
                          <a:effectLst/>
                        </a:rPr>
                        <a:t>41.800.000,00</a:t>
                      </a:r>
                      <a:endParaRPr lang="es-EC" sz="1600" dirty="0">
                        <a:effectLst/>
                        <a:latin typeface="Calibri"/>
                        <a:ea typeface="Calibri"/>
                        <a:cs typeface="Times New Roman"/>
                      </a:endParaRPr>
                    </a:p>
                  </a:txBody>
                  <a:tcPr marL="44450" marR="44450" marT="0" marB="0" anchor="b"/>
                </a:tc>
              </a:tr>
              <a:tr h="570540">
                <a:tc>
                  <a:txBody>
                    <a:bodyPr/>
                    <a:lstStyle/>
                    <a:p>
                      <a:pPr>
                        <a:lnSpc>
                          <a:spcPct val="115000"/>
                        </a:lnSpc>
                        <a:spcAft>
                          <a:spcPts val="0"/>
                        </a:spcAft>
                      </a:pPr>
                      <a:r>
                        <a:rPr lang="es-EC" sz="1600">
                          <a:effectLst/>
                        </a:rPr>
                        <a:t>                             EXPLORACIÓN O PREPRODUCCIÓN</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 </a:t>
                      </a:r>
                      <a:r>
                        <a:rPr lang="es-EC" sz="1600" dirty="0" smtClean="0">
                          <a:effectLst/>
                        </a:rPr>
                        <a:t>13.100.000,00</a:t>
                      </a:r>
                      <a:endParaRPr lang="es-EC" sz="1600" dirty="0">
                        <a:effectLst/>
                        <a:latin typeface="Calibri"/>
                        <a:ea typeface="Calibri"/>
                        <a:cs typeface="Times New Roman"/>
                      </a:endParaRPr>
                    </a:p>
                  </a:txBody>
                  <a:tcPr marL="44450" marR="44450" marT="0" marB="0" anchor="b"/>
                </a:tc>
              </a:tr>
              <a:tr h="291487">
                <a:tc>
                  <a:txBody>
                    <a:bodyPr/>
                    <a:lstStyle/>
                    <a:p>
                      <a:pPr>
                        <a:lnSpc>
                          <a:spcPct val="115000"/>
                        </a:lnSpc>
                        <a:spcAft>
                          <a:spcPts val="0"/>
                        </a:spcAft>
                      </a:pPr>
                      <a:r>
                        <a:rPr lang="es-EC" sz="1600">
                          <a:effectLst/>
                        </a:rPr>
                        <a:t>MARGEN DE SOBERANIA</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25%</a:t>
                      </a:r>
                      <a:endParaRPr lang="es-EC" sz="1600" dirty="0">
                        <a:effectLst/>
                        <a:latin typeface="Calibri"/>
                        <a:ea typeface="Calibri"/>
                        <a:cs typeface="Times New Roman"/>
                      </a:endParaRPr>
                    </a:p>
                  </a:txBody>
                  <a:tcPr marL="44450" marR="44450" marT="0" marB="0" anchor="b"/>
                </a:tc>
              </a:tr>
              <a:tr h="291487">
                <a:tc>
                  <a:txBody>
                    <a:bodyPr/>
                    <a:lstStyle/>
                    <a:p>
                      <a:pPr>
                        <a:lnSpc>
                          <a:spcPct val="115000"/>
                        </a:lnSpc>
                        <a:spcAft>
                          <a:spcPts val="0"/>
                        </a:spcAft>
                      </a:pPr>
                      <a:r>
                        <a:rPr lang="es-EC" sz="1600">
                          <a:effectLst/>
                        </a:rPr>
                        <a:t>COSTOS DE TRANSPORTE</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smtClean="0">
                          <a:effectLst/>
                        </a:rPr>
                        <a:t>$ </a:t>
                      </a:r>
                      <a:r>
                        <a:rPr lang="es-EC" sz="1600" dirty="0">
                          <a:effectLst/>
                        </a:rPr>
                        <a:t>1,44</a:t>
                      </a:r>
                      <a:endParaRPr lang="es-EC" sz="1600" dirty="0">
                        <a:effectLst/>
                        <a:latin typeface="Calibri"/>
                        <a:ea typeface="Calibri"/>
                        <a:cs typeface="Times New Roman"/>
                      </a:endParaRPr>
                    </a:p>
                  </a:txBody>
                  <a:tcPr marL="44450" marR="44450" marT="0" marB="0" anchor="b"/>
                </a:tc>
              </a:tr>
              <a:tr h="291487">
                <a:tc>
                  <a:txBody>
                    <a:bodyPr/>
                    <a:lstStyle/>
                    <a:p>
                      <a:pPr>
                        <a:lnSpc>
                          <a:spcPct val="115000"/>
                        </a:lnSpc>
                        <a:spcAft>
                          <a:spcPts val="0"/>
                        </a:spcAft>
                      </a:pPr>
                      <a:r>
                        <a:rPr lang="es-EC" sz="1600">
                          <a:effectLst/>
                        </a:rPr>
                        <a:t>COSTOS DE COMERCIALIZACIÓN</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smtClean="0">
                          <a:effectLst/>
                        </a:rPr>
                        <a:t>$ </a:t>
                      </a:r>
                      <a:r>
                        <a:rPr lang="es-EC" sz="1600" dirty="0">
                          <a:effectLst/>
                        </a:rPr>
                        <a:t>0,18</a:t>
                      </a:r>
                      <a:endParaRPr lang="es-EC" sz="1600" dirty="0">
                        <a:effectLst/>
                        <a:latin typeface="Calibri"/>
                        <a:ea typeface="Calibri"/>
                        <a:cs typeface="Times New Roman"/>
                      </a:endParaRPr>
                    </a:p>
                  </a:txBody>
                  <a:tcPr marL="44450" marR="44450" marT="0" marB="0" anchor="b"/>
                </a:tc>
              </a:tr>
              <a:tr h="291487">
                <a:tc>
                  <a:txBody>
                    <a:bodyPr/>
                    <a:lstStyle/>
                    <a:p>
                      <a:pPr>
                        <a:lnSpc>
                          <a:spcPct val="115000"/>
                        </a:lnSpc>
                        <a:spcAft>
                          <a:spcPts val="0"/>
                        </a:spcAft>
                      </a:pPr>
                      <a:r>
                        <a:rPr lang="es-EC" sz="1600" dirty="0">
                          <a:effectLst/>
                        </a:rPr>
                        <a:t>LEY 10 </a:t>
                      </a:r>
                      <a:endParaRPr lang="es-EC"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smtClean="0">
                          <a:effectLst/>
                        </a:rPr>
                        <a:t>$ </a:t>
                      </a:r>
                      <a:r>
                        <a:rPr lang="es-EC" sz="1600" dirty="0">
                          <a:effectLst/>
                        </a:rPr>
                        <a:t>1,00</a:t>
                      </a:r>
                      <a:endParaRPr lang="es-EC" sz="1600" dirty="0">
                        <a:effectLst/>
                        <a:latin typeface="Calibri"/>
                        <a:ea typeface="Calibri"/>
                        <a:cs typeface="Times New Roman"/>
                      </a:endParaRPr>
                    </a:p>
                  </a:txBody>
                  <a:tcPr marL="44450" marR="44450" marT="0" marB="0" anchor="b"/>
                </a:tc>
              </a:tr>
              <a:tr h="291487">
                <a:tc>
                  <a:txBody>
                    <a:bodyPr/>
                    <a:lstStyle/>
                    <a:p>
                      <a:pPr>
                        <a:lnSpc>
                          <a:spcPct val="115000"/>
                        </a:lnSpc>
                        <a:spcAft>
                          <a:spcPts val="0"/>
                        </a:spcAft>
                      </a:pPr>
                      <a:r>
                        <a:rPr lang="es-EC" sz="1600">
                          <a:effectLst/>
                        </a:rPr>
                        <a:t>LEY 40</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smtClean="0">
                          <a:effectLst/>
                        </a:rPr>
                        <a:t>$ </a:t>
                      </a:r>
                      <a:r>
                        <a:rPr lang="es-EC" sz="1600" dirty="0">
                          <a:effectLst/>
                        </a:rPr>
                        <a:t>0,05</a:t>
                      </a:r>
                      <a:endParaRPr lang="es-EC" sz="1600" dirty="0">
                        <a:effectLst/>
                        <a:latin typeface="Calibri"/>
                        <a:ea typeface="Calibri"/>
                        <a:cs typeface="Times New Roman"/>
                      </a:endParaRPr>
                    </a:p>
                  </a:txBody>
                  <a:tcPr marL="44450" marR="44450" marT="0" marB="0" anchor="b"/>
                </a:tc>
              </a:tr>
              <a:tr h="291487">
                <a:tc>
                  <a:txBody>
                    <a:bodyPr/>
                    <a:lstStyle/>
                    <a:p>
                      <a:pPr>
                        <a:lnSpc>
                          <a:spcPct val="115000"/>
                        </a:lnSpc>
                        <a:spcAft>
                          <a:spcPts val="0"/>
                        </a:spcAft>
                      </a:pPr>
                      <a:r>
                        <a:rPr lang="es-EC" sz="1600">
                          <a:effectLst/>
                        </a:rPr>
                        <a:t>TASA DE DESCUENTO</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12%</a:t>
                      </a:r>
                      <a:endParaRPr lang="es-EC" sz="1600" dirty="0">
                        <a:effectLst/>
                        <a:latin typeface="Calibri"/>
                        <a:ea typeface="Calibri"/>
                        <a:cs typeface="Times New Roman"/>
                      </a:endParaRPr>
                    </a:p>
                  </a:txBody>
                  <a:tcPr marL="44450" marR="44450" marT="0" marB="0" anchor="b"/>
                </a:tc>
              </a:tr>
              <a:tr h="306063">
                <a:tc>
                  <a:txBody>
                    <a:bodyPr/>
                    <a:lstStyle/>
                    <a:p>
                      <a:pPr>
                        <a:lnSpc>
                          <a:spcPct val="115000"/>
                        </a:lnSpc>
                        <a:spcAft>
                          <a:spcPts val="0"/>
                        </a:spcAft>
                      </a:pPr>
                      <a:r>
                        <a:rPr lang="es-EC" sz="1600">
                          <a:effectLst/>
                        </a:rPr>
                        <a:t>IMPUESTO A LA RENTA</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22%</a:t>
                      </a:r>
                      <a:endParaRPr lang="es-EC" sz="1600" dirty="0">
                        <a:effectLst/>
                        <a:latin typeface="Calibri"/>
                        <a:ea typeface="Calibri"/>
                        <a:cs typeface="Times New Roman"/>
                      </a:endParaRPr>
                    </a:p>
                  </a:txBody>
                  <a:tcPr marL="44450" marR="44450" marT="0" marB="0" anchor="b"/>
                </a:tc>
              </a:tr>
            </a:tbl>
          </a:graphicData>
        </a:graphic>
      </p:graphicFrame>
      <p:sp>
        <p:nvSpPr>
          <p:cNvPr id="5" name="4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3590226764"/>
      </p:ext>
    </p:extLst>
  </p:cSld>
  <p:clrMapOvr>
    <a:masterClrMapping/>
  </p:clrMapOvr>
  <mc:AlternateContent xmlns:mc="http://schemas.openxmlformats.org/markup-compatibility/2006" xmlns:p14="http://schemas.microsoft.com/office/powerpoint/2010/main">
    <mc:Choice Requires="p14">
      <p:transition spd="med" p14:dur="700" advTm="12143">
        <p:fade/>
      </p:transition>
    </mc:Choice>
    <mc:Fallback xmlns="">
      <p:transition spd="med" advTm="12143">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13792"/>
            <a:ext cx="8280920" cy="1143000"/>
          </a:xfrm>
        </p:spPr>
        <p:txBody>
          <a:bodyPr>
            <a:noAutofit/>
          </a:bodyPr>
          <a:lstStyle/>
          <a:p>
            <a:r>
              <a:rPr lang="es-EC" sz="3100" b="1" dirty="0" smtClean="0"/>
              <a:t>Modelo de </a:t>
            </a:r>
            <a:br>
              <a:rPr lang="es-EC" sz="3100" b="1" dirty="0" smtClean="0"/>
            </a:br>
            <a:r>
              <a:rPr lang="es-EC" sz="3100" b="1" dirty="0" smtClean="0"/>
              <a:t>Prestación de Servicios: Resultados (cont.)</a:t>
            </a:r>
            <a:endParaRPr lang="es-EC" sz="3100" b="1" dirty="0"/>
          </a:p>
        </p:txBody>
      </p:sp>
      <p:pic>
        <p:nvPicPr>
          <p:cNvPr id="4" name="3 Imagen"/>
          <p:cNvPicPr/>
          <p:nvPr/>
        </p:nvPicPr>
        <p:blipFill>
          <a:blip r:embed="rId3"/>
          <a:srcRect/>
          <a:stretch>
            <a:fillRect/>
          </a:stretch>
        </p:blipFill>
        <p:spPr bwMode="auto">
          <a:xfrm>
            <a:off x="4788025" y="0"/>
            <a:ext cx="3214684" cy="548680"/>
          </a:xfrm>
          <a:prstGeom prst="rect">
            <a:avLst/>
          </a:prstGeom>
          <a:ln>
            <a:noFill/>
          </a:ln>
          <a:effectLst>
            <a:softEdge rad="112500"/>
          </a:effectLst>
        </p:spPr>
      </p:pic>
      <p:sp>
        <p:nvSpPr>
          <p:cNvPr id="8" name="Rectangle 2"/>
          <p:cNvSpPr>
            <a:spLocks noChangeArrowheads="1"/>
          </p:cNvSpPr>
          <p:nvPr/>
        </p:nvSpPr>
        <p:spPr bwMode="auto">
          <a:xfrm>
            <a:off x="1998663" y="2800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Marcador de contenido"/>
          <p:cNvGraphicFramePr>
            <a:graphicFrameLocks noGrp="1"/>
          </p:cNvGraphicFramePr>
          <p:nvPr>
            <p:ph sz="quarter" idx="13"/>
            <p:extLst>
              <p:ext uri="{D42A27DB-BD31-4B8C-83A1-F6EECF244321}">
                <p14:modId xmlns:p14="http://schemas.microsoft.com/office/powerpoint/2010/main" val="1730654807"/>
              </p:ext>
            </p:extLst>
          </p:nvPr>
        </p:nvGraphicFramePr>
        <p:xfrm>
          <a:off x="539552" y="1700808"/>
          <a:ext cx="3778895" cy="4116035"/>
        </p:xfrm>
        <a:graphic>
          <a:graphicData uri="http://schemas.openxmlformats.org/drawingml/2006/table">
            <a:tbl>
              <a:tblPr firstRow="1" firstCol="1" bandRow="1">
                <a:tableStyleId>{93296810-A885-4BE3-A3E7-6D5BEEA58F35}</a:tableStyleId>
              </a:tblPr>
              <a:tblGrid>
                <a:gridCol w="2257554"/>
                <a:gridCol w="1521341"/>
              </a:tblGrid>
              <a:tr h="216024">
                <a:tc>
                  <a:txBody>
                    <a:bodyPr/>
                    <a:lstStyle/>
                    <a:p>
                      <a:pPr algn="ctr">
                        <a:lnSpc>
                          <a:spcPct val="115000"/>
                        </a:lnSpc>
                        <a:spcAft>
                          <a:spcPts val="0"/>
                        </a:spcAft>
                      </a:pPr>
                      <a:r>
                        <a:rPr lang="es-EC" sz="1200" dirty="0">
                          <a:effectLst/>
                        </a:rPr>
                        <a:t>ESTADO</a:t>
                      </a:r>
                      <a:endParaRPr lang="es-EC" sz="1200" dirty="0">
                        <a:effectLst/>
                        <a:latin typeface="Calibri"/>
                        <a:ea typeface="Calibri"/>
                        <a:cs typeface="Times New Roman"/>
                      </a:endParaRPr>
                    </a:p>
                  </a:txBody>
                  <a:tcPr marL="33061" marR="33061" marT="0" marB="0" anchor="b"/>
                </a:tc>
                <a:tc>
                  <a:txBody>
                    <a:bodyPr/>
                    <a:lstStyle/>
                    <a:p>
                      <a:pPr algn="ctr">
                        <a:lnSpc>
                          <a:spcPct val="115000"/>
                        </a:lnSpc>
                        <a:spcAft>
                          <a:spcPts val="0"/>
                        </a:spcAft>
                      </a:pPr>
                      <a:r>
                        <a:rPr lang="es-EC" sz="1200" b="1" kern="1200" dirty="0" smtClean="0">
                          <a:solidFill>
                            <a:schemeClr val="lt1"/>
                          </a:solidFill>
                          <a:effectLst/>
                          <a:latin typeface="+mn-lt"/>
                          <a:ea typeface="+mn-ea"/>
                          <a:cs typeface="+mn-cs"/>
                        </a:rPr>
                        <a:t>RUBROS</a:t>
                      </a:r>
                      <a:endParaRPr lang="es-EC" sz="1200" b="1" kern="1200" dirty="0">
                        <a:solidFill>
                          <a:schemeClr val="lt1"/>
                        </a:solidFill>
                        <a:effectLst/>
                        <a:latin typeface="+mn-lt"/>
                        <a:ea typeface="+mn-ea"/>
                        <a:cs typeface="+mn-cs"/>
                      </a:endParaRPr>
                    </a:p>
                  </a:txBody>
                  <a:tcPr marL="33061" marR="33061" marT="0" marB="0" anchor="b"/>
                </a:tc>
              </a:tr>
              <a:tr h="249434">
                <a:tc>
                  <a:txBody>
                    <a:bodyPr/>
                    <a:lstStyle/>
                    <a:p>
                      <a:pPr>
                        <a:lnSpc>
                          <a:spcPct val="115000"/>
                        </a:lnSpc>
                        <a:spcAft>
                          <a:spcPts val="0"/>
                        </a:spcAft>
                      </a:pPr>
                      <a:r>
                        <a:rPr lang="es-EC" sz="1200" dirty="0">
                          <a:effectLst/>
                        </a:rPr>
                        <a:t>INGRESO BRUTO POR LA PRODUCCIÓN</a:t>
                      </a:r>
                      <a:endParaRPr lang="es-EC" sz="1200" dirty="0">
                        <a:effectLst/>
                        <a:latin typeface="Calibri"/>
                        <a:ea typeface="Calibri"/>
                        <a:cs typeface="Times New Roman"/>
                      </a:endParaRPr>
                    </a:p>
                  </a:txBody>
                  <a:tcPr marL="33061" marR="33061" marT="0" marB="0" anchor="b"/>
                </a:tc>
                <a:tc>
                  <a:txBody>
                    <a:bodyPr/>
                    <a:lstStyle/>
                    <a:p>
                      <a:pPr algn="ctr">
                        <a:lnSpc>
                          <a:spcPct val="115000"/>
                        </a:lnSpc>
                        <a:spcAft>
                          <a:spcPts val="0"/>
                        </a:spcAft>
                      </a:pPr>
                      <a:r>
                        <a:rPr lang="es-EC" sz="1200" dirty="0">
                          <a:effectLst/>
                        </a:rPr>
                        <a:t>$   314.718.661,00</a:t>
                      </a:r>
                      <a:endParaRPr lang="es-EC" sz="1200" dirty="0">
                        <a:effectLst/>
                        <a:latin typeface="Calibri"/>
                        <a:ea typeface="Calibri"/>
                        <a:cs typeface="Times New Roman"/>
                      </a:endParaRPr>
                    </a:p>
                  </a:txBody>
                  <a:tcPr marL="33061" marR="33061" marT="0" marB="0" anchor="b"/>
                </a:tc>
              </a:tr>
              <a:tr h="249434">
                <a:tc>
                  <a:txBody>
                    <a:bodyPr/>
                    <a:lstStyle/>
                    <a:p>
                      <a:pPr>
                        <a:lnSpc>
                          <a:spcPct val="115000"/>
                        </a:lnSpc>
                        <a:spcAft>
                          <a:spcPts val="0"/>
                        </a:spcAft>
                      </a:pPr>
                      <a:r>
                        <a:rPr lang="es-EC" sz="1200">
                          <a:effectLst/>
                        </a:rPr>
                        <a:t>MARGEN DE SOBERANIA</a:t>
                      </a:r>
                      <a:endParaRPr lang="es-EC" sz="1200">
                        <a:effectLst/>
                        <a:latin typeface="Calibri"/>
                        <a:ea typeface="Calibri"/>
                        <a:cs typeface="Times New Roman"/>
                      </a:endParaRPr>
                    </a:p>
                  </a:txBody>
                  <a:tcPr marL="33061" marR="33061" marT="0" marB="0" anchor="b"/>
                </a:tc>
                <a:tc>
                  <a:txBody>
                    <a:bodyPr/>
                    <a:lstStyle/>
                    <a:p>
                      <a:pPr algn="ctr">
                        <a:lnSpc>
                          <a:spcPct val="115000"/>
                        </a:lnSpc>
                        <a:spcAft>
                          <a:spcPts val="0"/>
                        </a:spcAft>
                      </a:pPr>
                      <a:r>
                        <a:rPr lang="es-EC" sz="1200">
                          <a:effectLst/>
                        </a:rPr>
                        <a:t>$     78.679.665,25</a:t>
                      </a:r>
                      <a:endParaRPr lang="es-EC" sz="1200">
                        <a:effectLst/>
                        <a:latin typeface="Calibri"/>
                        <a:ea typeface="Calibri"/>
                        <a:cs typeface="Times New Roman"/>
                      </a:endParaRPr>
                    </a:p>
                  </a:txBody>
                  <a:tcPr marL="33061" marR="33061" marT="0" marB="0" anchor="b"/>
                </a:tc>
              </a:tr>
              <a:tr h="249434">
                <a:tc>
                  <a:txBody>
                    <a:bodyPr/>
                    <a:lstStyle/>
                    <a:p>
                      <a:pPr>
                        <a:lnSpc>
                          <a:spcPct val="115000"/>
                        </a:lnSpc>
                        <a:spcAft>
                          <a:spcPts val="0"/>
                        </a:spcAft>
                      </a:pPr>
                      <a:r>
                        <a:rPr lang="es-EC" sz="1200" dirty="0">
                          <a:effectLst/>
                        </a:rPr>
                        <a:t>COSTOS DE TRANSPORTE</a:t>
                      </a:r>
                      <a:endParaRPr lang="es-EC" sz="1200" dirty="0">
                        <a:effectLst/>
                        <a:latin typeface="Calibri"/>
                        <a:ea typeface="Calibri"/>
                        <a:cs typeface="Times New Roman"/>
                      </a:endParaRPr>
                    </a:p>
                  </a:txBody>
                  <a:tcPr marL="33061" marR="33061" marT="0" marB="0" anchor="b"/>
                </a:tc>
                <a:tc>
                  <a:txBody>
                    <a:bodyPr/>
                    <a:lstStyle/>
                    <a:p>
                      <a:pPr algn="ctr">
                        <a:lnSpc>
                          <a:spcPct val="115000"/>
                        </a:lnSpc>
                        <a:spcAft>
                          <a:spcPts val="0"/>
                        </a:spcAft>
                      </a:pPr>
                      <a:r>
                        <a:rPr lang="es-EC" sz="1200">
                          <a:effectLst/>
                        </a:rPr>
                        <a:t>$        5.147.334,82</a:t>
                      </a:r>
                      <a:endParaRPr lang="es-EC" sz="1200">
                        <a:effectLst/>
                        <a:latin typeface="Calibri"/>
                        <a:ea typeface="Calibri"/>
                        <a:cs typeface="Times New Roman"/>
                      </a:endParaRPr>
                    </a:p>
                  </a:txBody>
                  <a:tcPr marL="33061" marR="33061" marT="0" marB="0" anchor="b"/>
                </a:tc>
              </a:tr>
              <a:tr h="249434">
                <a:tc>
                  <a:txBody>
                    <a:bodyPr/>
                    <a:lstStyle/>
                    <a:p>
                      <a:pPr>
                        <a:lnSpc>
                          <a:spcPct val="115000"/>
                        </a:lnSpc>
                        <a:spcAft>
                          <a:spcPts val="0"/>
                        </a:spcAft>
                      </a:pPr>
                      <a:r>
                        <a:rPr lang="es-EC" sz="1200" dirty="0">
                          <a:effectLst/>
                        </a:rPr>
                        <a:t>COSTOS DE COMERCIALIZACIÓN</a:t>
                      </a:r>
                      <a:endParaRPr lang="es-EC" sz="1200" dirty="0">
                        <a:effectLst/>
                        <a:latin typeface="Calibri"/>
                        <a:ea typeface="Calibri"/>
                        <a:cs typeface="Times New Roman"/>
                      </a:endParaRPr>
                    </a:p>
                  </a:txBody>
                  <a:tcPr marL="33061" marR="33061" marT="0" marB="0" anchor="b"/>
                </a:tc>
                <a:tc>
                  <a:txBody>
                    <a:bodyPr/>
                    <a:lstStyle/>
                    <a:p>
                      <a:pPr algn="ctr">
                        <a:lnSpc>
                          <a:spcPct val="115000"/>
                        </a:lnSpc>
                        <a:spcAft>
                          <a:spcPts val="0"/>
                        </a:spcAft>
                      </a:pPr>
                      <a:r>
                        <a:rPr lang="es-EC" sz="1200" dirty="0">
                          <a:effectLst/>
                        </a:rPr>
                        <a:t>$           657.550,52</a:t>
                      </a:r>
                      <a:endParaRPr lang="es-EC" sz="1200" dirty="0">
                        <a:effectLst/>
                        <a:latin typeface="Calibri"/>
                        <a:ea typeface="Calibri"/>
                        <a:cs typeface="Times New Roman"/>
                      </a:endParaRPr>
                    </a:p>
                  </a:txBody>
                  <a:tcPr marL="33061" marR="33061" marT="0" marB="0" anchor="b"/>
                </a:tc>
              </a:tr>
              <a:tr h="249434">
                <a:tc>
                  <a:txBody>
                    <a:bodyPr/>
                    <a:lstStyle/>
                    <a:p>
                      <a:pPr>
                        <a:lnSpc>
                          <a:spcPct val="115000"/>
                        </a:lnSpc>
                        <a:spcAft>
                          <a:spcPts val="0"/>
                        </a:spcAft>
                      </a:pPr>
                      <a:r>
                        <a:rPr lang="es-EC" sz="1200" dirty="0">
                          <a:effectLst/>
                        </a:rPr>
                        <a:t>LEY 10 </a:t>
                      </a:r>
                      <a:endParaRPr lang="es-EC" sz="1200" dirty="0">
                        <a:effectLst/>
                        <a:latin typeface="Calibri"/>
                        <a:ea typeface="Calibri"/>
                        <a:cs typeface="Times New Roman"/>
                      </a:endParaRPr>
                    </a:p>
                  </a:txBody>
                  <a:tcPr marL="33061" marR="33061" marT="0" marB="0" anchor="b"/>
                </a:tc>
                <a:tc>
                  <a:txBody>
                    <a:bodyPr/>
                    <a:lstStyle/>
                    <a:p>
                      <a:pPr algn="ctr">
                        <a:lnSpc>
                          <a:spcPct val="115000"/>
                        </a:lnSpc>
                        <a:spcAft>
                          <a:spcPts val="0"/>
                        </a:spcAft>
                      </a:pPr>
                      <a:r>
                        <a:rPr lang="es-EC" sz="1200">
                          <a:effectLst/>
                        </a:rPr>
                        <a:t>$        3.584.495,00</a:t>
                      </a:r>
                      <a:endParaRPr lang="es-EC" sz="1200">
                        <a:effectLst/>
                        <a:latin typeface="Calibri"/>
                        <a:ea typeface="Calibri"/>
                        <a:cs typeface="Times New Roman"/>
                      </a:endParaRPr>
                    </a:p>
                  </a:txBody>
                  <a:tcPr marL="33061" marR="33061" marT="0" marB="0" anchor="b"/>
                </a:tc>
              </a:tr>
              <a:tr h="258799">
                <a:tc>
                  <a:txBody>
                    <a:bodyPr/>
                    <a:lstStyle/>
                    <a:p>
                      <a:pPr>
                        <a:lnSpc>
                          <a:spcPct val="115000"/>
                        </a:lnSpc>
                        <a:spcAft>
                          <a:spcPts val="0"/>
                        </a:spcAft>
                      </a:pPr>
                      <a:r>
                        <a:rPr lang="es-EC" sz="1200">
                          <a:effectLst/>
                        </a:rPr>
                        <a:t>LEY 40</a:t>
                      </a:r>
                      <a:endParaRPr lang="es-EC" sz="1200">
                        <a:effectLst/>
                        <a:latin typeface="Calibri"/>
                        <a:ea typeface="Calibri"/>
                        <a:cs typeface="Times New Roman"/>
                      </a:endParaRPr>
                    </a:p>
                  </a:txBody>
                  <a:tcPr marL="33061" marR="33061" marT="0" marB="0" anchor="b"/>
                </a:tc>
                <a:tc>
                  <a:txBody>
                    <a:bodyPr/>
                    <a:lstStyle/>
                    <a:p>
                      <a:pPr algn="ctr">
                        <a:lnSpc>
                          <a:spcPct val="115000"/>
                        </a:lnSpc>
                        <a:spcAft>
                          <a:spcPts val="0"/>
                        </a:spcAft>
                      </a:pPr>
                      <a:r>
                        <a:rPr lang="es-EC" sz="1200">
                          <a:effectLst/>
                        </a:rPr>
                        <a:t>$           179.224,75</a:t>
                      </a:r>
                      <a:endParaRPr lang="es-EC" sz="1200">
                        <a:effectLst/>
                        <a:latin typeface="Calibri"/>
                        <a:ea typeface="Calibri"/>
                        <a:cs typeface="Times New Roman"/>
                      </a:endParaRPr>
                    </a:p>
                  </a:txBody>
                  <a:tcPr marL="33061" marR="33061" marT="0" marB="0" anchor="b"/>
                </a:tc>
              </a:tr>
              <a:tr h="258799">
                <a:tc>
                  <a:txBody>
                    <a:bodyPr/>
                    <a:lstStyle/>
                    <a:p>
                      <a:pPr>
                        <a:lnSpc>
                          <a:spcPct val="115000"/>
                        </a:lnSpc>
                        <a:spcAft>
                          <a:spcPts val="0"/>
                        </a:spcAft>
                      </a:pPr>
                      <a:r>
                        <a:rPr lang="es-EC" sz="1200">
                          <a:effectLst/>
                        </a:rPr>
                        <a:t>TOTAL DESCUENTOS</a:t>
                      </a:r>
                      <a:endParaRPr lang="es-EC" sz="1200">
                        <a:effectLst/>
                        <a:latin typeface="Calibri"/>
                        <a:ea typeface="Calibri"/>
                        <a:cs typeface="Times New Roman"/>
                      </a:endParaRPr>
                    </a:p>
                  </a:txBody>
                  <a:tcPr marL="33061" marR="33061" marT="0" marB="0" anchor="b"/>
                </a:tc>
                <a:tc>
                  <a:txBody>
                    <a:bodyPr/>
                    <a:lstStyle/>
                    <a:p>
                      <a:pPr algn="ctr">
                        <a:lnSpc>
                          <a:spcPct val="115000"/>
                        </a:lnSpc>
                        <a:spcAft>
                          <a:spcPts val="0"/>
                        </a:spcAft>
                      </a:pPr>
                      <a:r>
                        <a:rPr lang="es-EC" sz="1200">
                          <a:effectLst/>
                        </a:rPr>
                        <a:t>$     88.248.270,34</a:t>
                      </a:r>
                      <a:endParaRPr lang="es-EC" sz="1200">
                        <a:effectLst/>
                        <a:latin typeface="Calibri"/>
                        <a:ea typeface="Calibri"/>
                        <a:cs typeface="Times New Roman"/>
                      </a:endParaRPr>
                    </a:p>
                  </a:txBody>
                  <a:tcPr marL="33061" marR="33061" marT="0" marB="0" anchor="b"/>
                </a:tc>
              </a:tr>
              <a:tr h="258799">
                <a:tc>
                  <a:txBody>
                    <a:bodyPr/>
                    <a:lstStyle/>
                    <a:p>
                      <a:pPr>
                        <a:lnSpc>
                          <a:spcPct val="115000"/>
                        </a:lnSpc>
                        <a:spcAft>
                          <a:spcPts val="0"/>
                        </a:spcAft>
                      </a:pPr>
                      <a:r>
                        <a:rPr lang="es-EC" sz="1200">
                          <a:effectLst/>
                        </a:rPr>
                        <a:t>INGRESO DISPONIBLE</a:t>
                      </a:r>
                      <a:endParaRPr lang="es-EC" sz="1200">
                        <a:effectLst/>
                        <a:latin typeface="Calibri"/>
                        <a:ea typeface="Calibri"/>
                        <a:cs typeface="Times New Roman"/>
                      </a:endParaRPr>
                    </a:p>
                  </a:txBody>
                  <a:tcPr marL="33061" marR="33061" marT="0" marB="0" anchor="b"/>
                </a:tc>
                <a:tc>
                  <a:txBody>
                    <a:bodyPr/>
                    <a:lstStyle/>
                    <a:p>
                      <a:pPr algn="ctr">
                        <a:lnSpc>
                          <a:spcPct val="115000"/>
                        </a:lnSpc>
                        <a:spcAft>
                          <a:spcPts val="0"/>
                        </a:spcAft>
                      </a:pPr>
                      <a:r>
                        <a:rPr lang="es-EC" sz="1200" dirty="0">
                          <a:effectLst/>
                        </a:rPr>
                        <a:t>$   226.470.390,66</a:t>
                      </a:r>
                      <a:endParaRPr lang="es-EC" sz="1200" dirty="0">
                        <a:effectLst/>
                        <a:latin typeface="Calibri"/>
                        <a:ea typeface="Calibri"/>
                        <a:cs typeface="Times New Roman"/>
                      </a:endParaRPr>
                    </a:p>
                  </a:txBody>
                  <a:tcPr marL="33061" marR="33061" marT="0" marB="0" anchor="b"/>
                </a:tc>
              </a:tr>
              <a:tr h="258799">
                <a:tc>
                  <a:txBody>
                    <a:bodyPr/>
                    <a:lstStyle/>
                    <a:p>
                      <a:pPr>
                        <a:lnSpc>
                          <a:spcPct val="115000"/>
                        </a:lnSpc>
                        <a:spcAft>
                          <a:spcPts val="0"/>
                        </a:spcAft>
                      </a:pPr>
                      <a:r>
                        <a:rPr lang="es-EC" sz="1200">
                          <a:effectLst/>
                        </a:rPr>
                        <a:t>PAGO TARIFA A CONTRATISTA</a:t>
                      </a:r>
                      <a:endParaRPr lang="es-EC" sz="1200">
                        <a:effectLst/>
                        <a:latin typeface="Calibri"/>
                        <a:ea typeface="Calibri"/>
                        <a:cs typeface="Times New Roman"/>
                      </a:endParaRPr>
                    </a:p>
                  </a:txBody>
                  <a:tcPr marL="33061" marR="33061" marT="0" marB="0" anchor="b"/>
                </a:tc>
                <a:tc>
                  <a:txBody>
                    <a:bodyPr/>
                    <a:lstStyle/>
                    <a:p>
                      <a:pPr algn="ctr">
                        <a:lnSpc>
                          <a:spcPct val="115000"/>
                        </a:lnSpc>
                        <a:spcAft>
                          <a:spcPts val="0"/>
                        </a:spcAft>
                      </a:pPr>
                      <a:r>
                        <a:rPr lang="es-EC" sz="1200">
                          <a:effectLst/>
                        </a:rPr>
                        <a:t>$   150.477.100,10</a:t>
                      </a:r>
                      <a:endParaRPr lang="es-EC" sz="1200">
                        <a:effectLst/>
                        <a:latin typeface="Calibri"/>
                        <a:ea typeface="Calibri"/>
                        <a:cs typeface="Times New Roman"/>
                      </a:endParaRPr>
                    </a:p>
                  </a:txBody>
                  <a:tcPr marL="33061" marR="33061" marT="0" marB="0" anchor="b"/>
                </a:tc>
              </a:tr>
              <a:tr h="258799">
                <a:tc>
                  <a:txBody>
                    <a:bodyPr/>
                    <a:lstStyle/>
                    <a:p>
                      <a:pPr>
                        <a:lnSpc>
                          <a:spcPct val="115000"/>
                        </a:lnSpc>
                        <a:spcAft>
                          <a:spcPts val="0"/>
                        </a:spcAft>
                      </a:pPr>
                      <a:r>
                        <a:rPr lang="es-EC" sz="1200">
                          <a:effectLst/>
                        </a:rPr>
                        <a:t>EXCEDENTE PARA EL ESTADO</a:t>
                      </a:r>
                      <a:endParaRPr lang="es-EC" sz="1200">
                        <a:effectLst/>
                        <a:latin typeface="Calibri"/>
                        <a:ea typeface="Calibri"/>
                        <a:cs typeface="Times New Roman"/>
                      </a:endParaRPr>
                    </a:p>
                  </a:txBody>
                  <a:tcPr marL="33061" marR="33061" marT="0" marB="0" anchor="b"/>
                </a:tc>
                <a:tc>
                  <a:txBody>
                    <a:bodyPr/>
                    <a:lstStyle/>
                    <a:p>
                      <a:pPr algn="ctr">
                        <a:lnSpc>
                          <a:spcPct val="115000"/>
                        </a:lnSpc>
                        <a:spcAft>
                          <a:spcPts val="0"/>
                        </a:spcAft>
                      </a:pPr>
                      <a:r>
                        <a:rPr lang="es-EC" sz="1200">
                          <a:effectLst/>
                        </a:rPr>
                        <a:t>$     75.993.290,56</a:t>
                      </a:r>
                      <a:endParaRPr lang="es-EC" sz="1200">
                        <a:effectLst/>
                        <a:latin typeface="Calibri"/>
                        <a:ea typeface="Calibri"/>
                        <a:cs typeface="Times New Roman"/>
                      </a:endParaRPr>
                    </a:p>
                  </a:txBody>
                  <a:tcPr marL="33061" marR="33061" marT="0" marB="0" anchor="b"/>
                </a:tc>
              </a:tr>
              <a:tr h="258799">
                <a:tc>
                  <a:txBody>
                    <a:bodyPr/>
                    <a:lstStyle/>
                    <a:p>
                      <a:pPr algn="ctr">
                        <a:lnSpc>
                          <a:spcPct val="115000"/>
                        </a:lnSpc>
                        <a:spcAft>
                          <a:spcPts val="0"/>
                        </a:spcAft>
                      </a:pPr>
                      <a:r>
                        <a:rPr lang="es-EC" sz="1200">
                          <a:effectLst/>
                        </a:rPr>
                        <a:t>COMPAÑÍA </a:t>
                      </a:r>
                      <a:endParaRPr lang="es-EC" sz="1200">
                        <a:effectLst/>
                        <a:latin typeface="Calibri"/>
                        <a:ea typeface="Calibri"/>
                        <a:cs typeface="Times New Roman"/>
                      </a:endParaRPr>
                    </a:p>
                  </a:txBody>
                  <a:tcPr marL="33061" marR="33061" marT="0" marB="0" anchor="b"/>
                </a:tc>
                <a:tc>
                  <a:txBody>
                    <a:bodyPr/>
                    <a:lstStyle/>
                    <a:p>
                      <a:endParaRPr lang="es-EC" sz="1200">
                        <a:effectLst/>
                        <a:latin typeface="Calibri"/>
                      </a:endParaRPr>
                    </a:p>
                  </a:txBody>
                  <a:tcPr marL="33061" marR="33061" marT="0" marB="0" anchor="b"/>
                </a:tc>
              </a:tr>
              <a:tr h="258799">
                <a:tc>
                  <a:txBody>
                    <a:bodyPr/>
                    <a:lstStyle/>
                    <a:p>
                      <a:pPr>
                        <a:lnSpc>
                          <a:spcPct val="115000"/>
                        </a:lnSpc>
                        <a:spcAft>
                          <a:spcPts val="0"/>
                        </a:spcAft>
                      </a:pPr>
                      <a:r>
                        <a:rPr lang="es-EC" sz="1200">
                          <a:effectLst/>
                        </a:rPr>
                        <a:t>INGRESO POR TARIFA</a:t>
                      </a:r>
                      <a:endParaRPr lang="es-EC" sz="1200">
                        <a:effectLst/>
                        <a:latin typeface="Calibri"/>
                        <a:ea typeface="Calibri"/>
                        <a:cs typeface="Times New Roman"/>
                      </a:endParaRPr>
                    </a:p>
                  </a:txBody>
                  <a:tcPr marL="33061" marR="33061" marT="0" marB="0" anchor="b"/>
                </a:tc>
                <a:tc>
                  <a:txBody>
                    <a:bodyPr/>
                    <a:lstStyle/>
                    <a:p>
                      <a:pPr algn="ctr">
                        <a:lnSpc>
                          <a:spcPct val="115000"/>
                        </a:lnSpc>
                        <a:spcAft>
                          <a:spcPts val="0"/>
                        </a:spcAft>
                      </a:pPr>
                      <a:r>
                        <a:rPr lang="es-EC" sz="1200">
                          <a:effectLst/>
                        </a:rPr>
                        <a:t>$   150.477.100,10</a:t>
                      </a:r>
                      <a:endParaRPr lang="es-EC" sz="1200">
                        <a:effectLst/>
                        <a:latin typeface="Calibri"/>
                        <a:ea typeface="Calibri"/>
                        <a:cs typeface="Times New Roman"/>
                      </a:endParaRPr>
                    </a:p>
                  </a:txBody>
                  <a:tcPr marL="33061" marR="33061" marT="0" marB="0" anchor="b"/>
                </a:tc>
              </a:tr>
              <a:tr h="249434">
                <a:tc>
                  <a:txBody>
                    <a:bodyPr/>
                    <a:lstStyle/>
                    <a:p>
                      <a:pPr>
                        <a:lnSpc>
                          <a:spcPct val="115000"/>
                        </a:lnSpc>
                        <a:spcAft>
                          <a:spcPts val="0"/>
                        </a:spcAft>
                      </a:pPr>
                      <a:r>
                        <a:rPr lang="es-EC" sz="1200">
                          <a:effectLst/>
                        </a:rPr>
                        <a:t>INVERSIONES</a:t>
                      </a:r>
                      <a:endParaRPr lang="es-EC" sz="1200">
                        <a:effectLst/>
                        <a:latin typeface="Calibri"/>
                        <a:ea typeface="Calibri"/>
                        <a:cs typeface="Times New Roman"/>
                      </a:endParaRPr>
                    </a:p>
                  </a:txBody>
                  <a:tcPr marL="33061" marR="33061" marT="0" marB="0" anchor="b"/>
                </a:tc>
                <a:tc>
                  <a:txBody>
                    <a:bodyPr/>
                    <a:lstStyle/>
                    <a:p>
                      <a:pPr algn="ctr">
                        <a:lnSpc>
                          <a:spcPct val="115000"/>
                        </a:lnSpc>
                        <a:spcAft>
                          <a:spcPts val="0"/>
                        </a:spcAft>
                      </a:pPr>
                      <a:r>
                        <a:rPr lang="es-EC" sz="1200">
                          <a:effectLst/>
                        </a:rPr>
                        <a:t>$     54.900.000,00</a:t>
                      </a:r>
                      <a:endParaRPr lang="es-EC" sz="1200">
                        <a:effectLst/>
                        <a:latin typeface="Calibri"/>
                        <a:ea typeface="Calibri"/>
                        <a:cs typeface="Times New Roman"/>
                      </a:endParaRPr>
                    </a:p>
                  </a:txBody>
                  <a:tcPr marL="33061" marR="33061" marT="0" marB="0" anchor="b"/>
                </a:tc>
              </a:tr>
              <a:tr h="249434">
                <a:tc>
                  <a:txBody>
                    <a:bodyPr/>
                    <a:lstStyle/>
                    <a:p>
                      <a:pPr>
                        <a:lnSpc>
                          <a:spcPct val="115000"/>
                        </a:lnSpc>
                        <a:spcAft>
                          <a:spcPts val="0"/>
                        </a:spcAft>
                      </a:pPr>
                      <a:r>
                        <a:rPr lang="es-EC" sz="1200">
                          <a:effectLst/>
                        </a:rPr>
                        <a:t>COSTOS FIJOS</a:t>
                      </a:r>
                      <a:endParaRPr lang="es-EC" sz="1200">
                        <a:effectLst/>
                        <a:latin typeface="Calibri"/>
                        <a:ea typeface="Calibri"/>
                        <a:cs typeface="Times New Roman"/>
                      </a:endParaRPr>
                    </a:p>
                  </a:txBody>
                  <a:tcPr marL="33061" marR="33061" marT="0" marB="0" anchor="b"/>
                </a:tc>
                <a:tc>
                  <a:txBody>
                    <a:bodyPr/>
                    <a:lstStyle/>
                    <a:p>
                      <a:pPr algn="ctr">
                        <a:lnSpc>
                          <a:spcPct val="115000"/>
                        </a:lnSpc>
                        <a:spcAft>
                          <a:spcPts val="0"/>
                        </a:spcAft>
                      </a:pPr>
                      <a:r>
                        <a:rPr lang="es-EC" sz="1200" dirty="0">
                          <a:effectLst/>
                        </a:rPr>
                        <a:t>$                             -</a:t>
                      </a:r>
                      <a:endParaRPr lang="es-EC" sz="1200" dirty="0">
                        <a:effectLst/>
                        <a:latin typeface="Calibri"/>
                        <a:ea typeface="Calibri"/>
                        <a:cs typeface="Times New Roman"/>
                      </a:endParaRPr>
                    </a:p>
                  </a:txBody>
                  <a:tcPr marL="33061" marR="33061" marT="0" marB="0" anchor="b"/>
                </a:tc>
              </a:tr>
            </a:tbl>
          </a:graphicData>
        </a:graphic>
      </p:graphicFrame>
      <p:graphicFrame>
        <p:nvGraphicFramePr>
          <p:cNvPr id="7" name="6 Marcador de contenido"/>
          <p:cNvGraphicFramePr>
            <a:graphicFrameLocks noGrp="1"/>
          </p:cNvGraphicFramePr>
          <p:nvPr>
            <p:ph sz="quarter" idx="14"/>
            <p:extLst>
              <p:ext uri="{D42A27DB-BD31-4B8C-83A1-F6EECF244321}">
                <p14:modId xmlns:p14="http://schemas.microsoft.com/office/powerpoint/2010/main" val="2867400837"/>
              </p:ext>
            </p:extLst>
          </p:nvPr>
        </p:nvGraphicFramePr>
        <p:xfrm>
          <a:off x="4427984" y="1700808"/>
          <a:ext cx="4248472" cy="4294842"/>
        </p:xfrm>
        <a:graphic>
          <a:graphicData uri="http://schemas.openxmlformats.org/drawingml/2006/table">
            <a:tbl>
              <a:tblPr firstRow="1" firstCol="1" bandRow="1">
                <a:tableStyleId>{93296810-A885-4BE3-A3E7-6D5BEEA58F35}</a:tableStyleId>
              </a:tblPr>
              <a:tblGrid>
                <a:gridCol w="2664296"/>
                <a:gridCol w="1584176"/>
              </a:tblGrid>
              <a:tr h="216024">
                <a:tc>
                  <a:txBody>
                    <a:bodyPr/>
                    <a:lstStyle/>
                    <a:p>
                      <a:pPr algn="ctr">
                        <a:lnSpc>
                          <a:spcPct val="115000"/>
                        </a:lnSpc>
                        <a:spcAft>
                          <a:spcPts val="0"/>
                        </a:spcAft>
                      </a:pPr>
                      <a:r>
                        <a:rPr lang="es-EC" sz="1200" dirty="0" smtClean="0">
                          <a:effectLst/>
                        </a:rPr>
                        <a:t>COMPAÑIA</a:t>
                      </a:r>
                      <a:endParaRPr lang="es-EC" sz="1200" dirty="0">
                        <a:effectLst/>
                        <a:latin typeface="Calibri"/>
                        <a:ea typeface="Calibri"/>
                        <a:cs typeface="Times New Roman"/>
                      </a:endParaRPr>
                    </a:p>
                  </a:txBody>
                  <a:tcPr marL="33061" marR="33061" marT="0" marB="0" anchor="b"/>
                </a:tc>
                <a:tc>
                  <a:txBody>
                    <a:bodyPr/>
                    <a:lstStyle/>
                    <a:p>
                      <a:pPr marL="0" algn="ctr" defTabSz="914400" rtl="0" eaLnBrk="1" latinLnBrk="0" hangingPunct="1">
                        <a:lnSpc>
                          <a:spcPct val="115000"/>
                        </a:lnSpc>
                        <a:spcAft>
                          <a:spcPts val="0"/>
                        </a:spcAft>
                      </a:pPr>
                      <a:r>
                        <a:rPr lang="es-EC" sz="1200" b="1" kern="1200" dirty="0" smtClean="0">
                          <a:solidFill>
                            <a:schemeClr val="lt1"/>
                          </a:solidFill>
                          <a:effectLst/>
                          <a:latin typeface="+mn-lt"/>
                          <a:ea typeface="+mn-ea"/>
                          <a:cs typeface="+mn-cs"/>
                        </a:rPr>
                        <a:t>RUBROS</a:t>
                      </a:r>
                      <a:endParaRPr lang="es-EC" sz="1200" b="1" kern="1200" dirty="0">
                        <a:solidFill>
                          <a:schemeClr val="lt1"/>
                        </a:solidFill>
                        <a:effectLst/>
                        <a:latin typeface="+mn-lt"/>
                        <a:ea typeface="+mn-ea"/>
                        <a:cs typeface="+mn-cs"/>
                      </a:endParaRPr>
                    </a:p>
                  </a:txBody>
                  <a:tcPr marL="33061" marR="33061" marT="0" marB="0" anchor="b"/>
                </a:tc>
              </a:tr>
              <a:tr h="320527">
                <a:tc>
                  <a:txBody>
                    <a:bodyPr/>
                    <a:lstStyle/>
                    <a:p>
                      <a:pPr>
                        <a:lnSpc>
                          <a:spcPct val="115000"/>
                        </a:lnSpc>
                        <a:spcAft>
                          <a:spcPts val="0"/>
                        </a:spcAft>
                      </a:pPr>
                      <a:r>
                        <a:rPr lang="es-EC" sz="1200" dirty="0">
                          <a:effectLst/>
                        </a:rPr>
                        <a:t>COSTOS OPERATIVOS</a:t>
                      </a:r>
                      <a:endParaRPr lang="es-EC" sz="1200" dirty="0">
                        <a:effectLst/>
                        <a:latin typeface="Calibri"/>
                        <a:ea typeface="Calibri"/>
                        <a:cs typeface="Times New Roman"/>
                      </a:endParaRPr>
                    </a:p>
                  </a:txBody>
                  <a:tcPr marL="33061" marR="33061" marT="0" marB="0" anchor="b"/>
                </a:tc>
                <a:tc>
                  <a:txBody>
                    <a:bodyPr/>
                    <a:lstStyle/>
                    <a:p>
                      <a:pPr algn="ctr">
                        <a:lnSpc>
                          <a:spcPct val="115000"/>
                        </a:lnSpc>
                        <a:spcAft>
                          <a:spcPts val="0"/>
                        </a:spcAft>
                      </a:pPr>
                      <a:r>
                        <a:rPr lang="es-EC" sz="1200" dirty="0">
                          <a:effectLst/>
                        </a:rPr>
                        <a:t>$     26.509.000,00</a:t>
                      </a:r>
                      <a:endParaRPr lang="es-EC" sz="1200" dirty="0">
                        <a:effectLst/>
                        <a:latin typeface="Calibri"/>
                        <a:ea typeface="Calibri"/>
                        <a:cs typeface="Times New Roman"/>
                      </a:endParaRPr>
                    </a:p>
                  </a:txBody>
                  <a:tcPr marL="33061" marR="33061" marT="0" marB="0" anchor="b"/>
                </a:tc>
              </a:tr>
              <a:tr h="320527">
                <a:tc>
                  <a:txBody>
                    <a:bodyPr/>
                    <a:lstStyle/>
                    <a:p>
                      <a:pPr>
                        <a:lnSpc>
                          <a:spcPct val="115000"/>
                        </a:lnSpc>
                        <a:spcAft>
                          <a:spcPts val="0"/>
                        </a:spcAft>
                      </a:pPr>
                      <a:r>
                        <a:rPr lang="es-EC" sz="1200" dirty="0">
                          <a:effectLst/>
                        </a:rPr>
                        <a:t>CONTRIBUCIÓN COMUNITARIA</a:t>
                      </a:r>
                      <a:endParaRPr lang="es-EC" sz="1200" dirty="0">
                        <a:effectLst/>
                        <a:latin typeface="Calibri"/>
                        <a:ea typeface="Calibri"/>
                        <a:cs typeface="Times New Roman"/>
                      </a:endParaRPr>
                    </a:p>
                  </a:txBody>
                  <a:tcPr marL="33061" marR="33061" marT="0" marB="0" anchor="b"/>
                </a:tc>
                <a:tc>
                  <a:txBody>
                    <a:bodyPr/>
                    <a:lstStyle/>
                    <a:p>
                      <a:pPr algn="ctr">
                        <a:lnSpc>
                          <a:spcPct val="115000"/>
                        </a:lnSpc>
                        <a:spcAft>
                          <a:spcPts val="0"/>
                        </a:spcAft>
                      </a:pPr>
                      <a:r>
                        <a:rPr lang="es-EC" sz="1200">
                          <a:effectLst/>
                        </a:rPr>
                        <a:t>$        8.288.172,01</a:t>
                      </a:r>
                      <a:endParaRPr lang="es-EC" sz="1200">
                        <a:effectLst/>
                        <a:latin typeface="Calibri"/>
                        <a:ea typeface="Calibri"/>
                        <a:cs typeface="Times New Roman"/>
                      </a:endParaRPr>
                    </a:p>
                  </a:txBody>
                  <a:tcPr marL="33061" marR="33061" marT="0" marB="0" anchor="b"/>
                </a:tc>
              </a:tr>
              <a:tr h="320527">
                <a:tc>
                  <a:txBody>
                    <a:bodyPr/>
                    <a:lstStyle/>
                    <a:p>
                      <a:pPr>
                        <a:lnSpc>
                          <a:spcPct val="115000"/>
                        </a:lnSpc>
                        <a:spcAft>
                          <a:spcPts val="0"/>
                        </a:spcAft>
                      </a:pPr>
                      <a:r>
                        <a:rPr lang="es-EC" sz="1200" dirty="0">
                          <a:effectLst/>
                        </a:rPr>
                        <a:t>PARTICIPACION LABORAL 3%</a:t>
                      </a:r>
                      <a:endParaRPr lang="es-EC" sz="1200" dirty="0">
                        <a:effectLst/>
                        <a:latin typeface="Calibri"/>
                        <a:ea typeface="Calibri"/>
                        <a:cs typeface="Times New Roman"/>
                      </a:endParaRPr>
                    </a:p>
                  </a:txBody>
                  <a:tcPr marL="33061" marR="33061" marT="0" marB="0" anchor="b"/>
                </a:tc>
                <a:tc>
                  <a:txBody>
                    <a:bodyPr/>
                    <a:lstStyle/>
                    <a:p>
                      <a:pPr algn="ctr">
                        <a:lnSpc>
                          <a:spcPct val="115000"/>
                        </a:lnSpc>
                        <a:spcAft>
                          <a:spcPts val="0"/>
                        </a:spcAft>
                      </a:pPr>
                      <a:r>
                        <a:rPr lang="es-EC" sz="1200">
                          <a:effectLst/>
                        </a:rPr>
                        <a:t>$        2.072.043,00</a:t>
                      </a:r>
                      <a:endParaRPr lang="es-EC" sz="1200">
                        <a:effectLst/>
                        <a:latin typeface="Calibri"/>
                        <a:ea typeface="Calibri"/>
                        <a:cs typeface="Times New Roman"/>
                      </a:endParaRPr>
                    </a:p>
                  </a:txBody>
                  <a:tcPr marL="33061" marR="33061" marT="0" marB="0" anchor="b"/>
                </a:tc>
              </a:tr>
              <a:tr h="320527">
                <a:tc>
                  <a:txBody>
                    <a:bodyPr/>
                    <a:lstStyle/>
                    <a:p>
                      <a:pPr>
                        <a:lnSpc>
                          <a:spcPct val="115000"/>
                        </a:lnSpc>
                        <a:spcAft>
                          <a:spcPts val="0"/>
                        </a:spcAft>
                      </a:pPr>
                      <a:r>
                        <a:rPr lang="es-EC" sz="1200" dirty="0">
                          <a:effectLst/>
                        </a:rPr>
                        <a:t>IMPUESTO A LA RENTA</a:t>
                      </a:r>
                      <a:endParaRPr lang="es-EC" sz="1200" dirty="0">
                        <a:effectLst/>
                        <a:latin typeface="Calibri"/>
                        <a:ea typeface="Calibri"/>
                        <a:cs typeface="Times New Roman"/>
                      </a:endParaRPr>
                    </a:p>
                  </a:txBody>
                  <a:tcPr marL="33061" marR="33061" marT="0" marB="0" anchor="b"/>
                </a:tc>
                <a:tc>
                  <a:txBody>
                    <a:bodyPr/>
                    <a:lstStyle/>
                    <a:p>
                      <a:pPr algn="ctr">
                        <a:lnSpc>
                          <a:spcPct val="115000"/>
                        </a:lnSpc>
                        <a:spcAft>
                          <a:spcPts val="0"/>
                        </a:spcAft>
                      </a:pPr>
                      <a:r>
                        <a:rPr lang="es-EC" sz="1200">
                          <a:effectLst/>
                        </a:rPr>
                        <a:t>$     12.915.734,72</a:t>
                      </a:r>
                      <a:endParaRPr lang="es-EC" sz="1200">
                        <a:effectLst/>
                        <a:latin typeface="Calibri"/>
                        <a:ea typeface="Calibri"/>
                        <a:cs typeface="Times New Roman"/>
                      </a:endParaRPr>
                    </a:p>
                  </a:txBody>
                  <a:tcPr marL="33061" marR="33061" marT="0" marB="0" anchor="b"/>
                </a:tc>
              </a:tr>
              <a:tr h="320527">
                <a:tc>
                  <a:txBody>
                    <a:bodyPr/>
                    <a:lstStyle/>
                    <a:p>
                      <a:pPr>
                        <a:lnSpc>
                          <a:spcPct val="115000"/>
                        </a:lnSpc>
                        <a:spcAft>
                          <a:spcPts val="0"/>
                        </a:spcAft>
                      </a:pPr>
                      <a:r>
                        <a:rPr lang="es-EC" sz="1200" dirty="0">
                          <a:effectLst/>
                        </a:rPr>
                        <a:t>CONTRIBUCIÓN A LA INVESTIGACIÓN</a:t>
                      </a:r>
                      <a:endParaRPr lang="es-EC" sz="1200" dirty="0">
                        <a:effectLst/>
                        <a:latin typeface="Calibri"/>
                        <a:ea typeface="Calibri"/>
                        <a:cs typeface="Times New Roman"/>
                      </a:endParaRPr>
                    </a:p>
                  </a:txBody>
                  <a:tcPr marL="33061" marR="33061" marT="0" marB="0" anchor="b"/>
                </a:tc>
                <a:tc>
                  <a:txBody>
                    <a:bodyPr/>
                    <a:lstStyle/>
                    <a:p>
                      <a:pPr algn="ctr">
                        <a:lnSpc>
                          <a:spcPct val="115000"/>
                        </a:lnSpc>
                        <a:spcAft>
                          <a:spcPts val="0"/>
                        </a:spcAft>
                      </a:pPr>
                      <a:r>
                        <a:rPr lang="es-EC" sz="1200">
                          <a:effectLst/>
                        </a:rPr>
                        <a:t>$        1.272.011,50</a:t>
                      </a:r>
                      <a:endParaRPr lang="es-EC" sz="1200">
                        <a:effectLst/>
                        <a:latin typeface="Calibri"/>
                        <a:ea typeface="Calibri"/>
                        <a:cs typeface="Times New Roman"/>
                      </a:endParaRPr>
                    </a:p>
                  </a:txBody>
                  <a:tcPr marL="33061" marR="33061" marT="0" marB="0" anchor="b"/>
                </a:tc>
              </a:tr>
              <a:tr h="279884">
                <a:tc>
                  <a:txBody>
                    <a:bodyPr/>
                    <a:lstStyle/>
                    <a:p>
                      <a:pPr algn="r">
                        <a:lnSpc>
                          <a:spcPct val="115000"/>
                        </a:lnSpc>
                        <a:spcAft>
                          <a:spcPts val="0"/>
                        </a:spcAft>
                      </a:pPr>
                      <a:r>
                        <a:rPr lang="es-EC" sz="1200" dirty="0">
                          <a:effectLst/>
                        </a:rPr>
                        <a:t>TIR</a:t>
                      </a:r>
                      <a:endParaRPr lang="es-EC" sz="1200" dirty="0">
                        <a:effectLst/>
                        <a:latin typeface="Calibri"/>
                        <a:ea typeface="Calibri"/>
                        <a:cs typeface="Times New Roman"/>
                      </a:endParaRPr>
                    </a:p>
                  </a:txBody>
                  <a:tcPr marL="33061" marR="33061" marT="0" marB="0" anchor="b"/>
                </a:tc>
                <a:tc>
                  <a:txBody>
                    <a:bodyPr/>
                    <a:lstStyle/>
                    <a:p>
                      <a:pPr algn="ctr">
                        <a:lnSpc>
                          <a:spcPct val="115000"/>
                        </a:lnSpc>
                        <a:spcAft>
                          <a:spcPts val="0"/>
                        </a:spcAft>
                      </a:pPr>
                      <a:r>
                        <a:rPr lang="es-EC" sz="1200">
                          <a:effectLst/>
                        </a:rPr>
                        <a:t>19%</a:t>
                      </a:r>
                      <a:endParaRPr lang="es-EC" sz="1200">
                        <a:effectLst/>
                        <a:latin typeface="Calibri"/>
                        <a:ea typeface="Calibri"/>
                        <a:cs typeface="Times New Roman"/>
                      </a:endParaRPr>
                    </a:p>
                  </a:txBody>
                  <a:tcPr marL="33061" marR="33061" marT="0" marB="0" anchor="b"/>
                </a:tc>
              </a:tr>
              <a:tr h="320527">
                <a:tc>
                  <a:txBody>
                    <a:bodyPr/>
                    <a:lstStyle/>
                    <a:p>
                      <a:pPr algn="r">
                        <a:lnSpc>
                          <a:spcPct val="115000"/>
                        </a:lnSpc>
                        <a:spcAft>
                          <a:spcPts val="0"/>
                        </a:spcAft>
                      </a:pPr>
                      <a:r>
                        <a:rPr lang="es-EC" sz="1200" dirty="0">
                          <a:effectLst/>
                        </a:rPr>
                        <a:t>VPN ESTADO</a:t>
                      </a:r>
                      <a:endParaRPr lang="es-EC" sz="1200" dirty="0">
                        <a:effectLst/>
                        <a:latin typeface="Calibri"/>
                        <a:ea typeface="Calibri"/>
                        <a:cs typeface="Times New Roman"/>
                      </a:endParaRPr>
                    </a:p>
                  </a:txBody>
                  <a:tcPr marL="33061" marR="33061" marT="0" marB="0" anchor="b"/>
                </a:tc>
                <a:tc>
                  <a:txBody>
                    <a:bodyPr/>
                    <a:lstStyle/>
                    <a:p>
                      <a:pPr algn="ctr">
                        <a:lnSpc>
                          <a:spcPct val="115000"/>
                        </a:lnSpc>
                        <a:spcAft>
                          <a:spcPts val="0"/>
                        </a:spcAft>
                      </a:pPr>
                      <a:r>
                        <a:rPr lang="es-EC" sz="1200" dirty="0">
                          <a:effectLst/>
                        </a:rPr>
                        <a:t>$   119.783.979,57</a:t>
                      </a:r>
                      <a:endParaRPr lang="es-EC" sz="1200" dirty="0">
                        <a:effectLst/>
                        <a:latin typeface="Calibri"/>
                        <a:ea typeface="Calibri"/>
                        <a:cs typeface="Times New Roman"/>
                      </a:endParaRPr>
                    </a:p>
                  </a:txBody>
                  <a:tcPr marL="33061" marR="33061" marT="0" marB="0" anchor="b"/>
                </a:tc>
              </a:tr>
              <a:tr h="320527">
                <a:tc>
                  <a:txBody>
                    <a:bodyPr/>
                    <a:lstStyle/>
                    <a:p>
                      <a:pPr algn="r">
                        <a:lnSpc>
                          <a:spcPct val="115000"/>
                        </a:lnSpc>
                        <a:spcAft>
                          <a:spcPts val="0"/>
                        </a:spcAft>
                      </a:pPr>
                      <a:r>
                        <a:rPr lang="es-EC" sz="1200" dirty="0">
                          <a:effectLst/>
                        </a:rPr>
                        <a:t>VPN COMPAÑÍA</a:t>
                      </a:r>
                      <a:endParaRPr lang="es-EC" sz="1200" dirty="0">
                        <a:effectLst/>
                        <a:latin typeface="Calibri"/>
                        <a:ea typeface="Calibri"/>
                        <a:cs typeface="Times New Roman"/>
                      </a:endParaRPr>
                    </a:p>
                  </a:txBody>
                  <a:tcPr marL="33061" marR="33061" marT="0" marB="0" anchor="b"/>
                </a:tc>
                <a:tc>
                  <a:txBody>
                    <a:bodyPr/>
                    <a:lstStyle/>
                    <a:p>
                      <a:pPr algn="ctr">
                        <a:lnSpc>
                          <a:spcPct val="115000"/>
                        </a:lnSpc>
                        <a:spcAft>
                          <a:spcPts val="0"/>
                        </a:spcAft>
                      </a:pPr>
                      <a:r>
                        <a:rPr lang="es-EC" sz="1200" dirty="0">
                          <a:effectLst/>
                        </a:rPr>
                        <a:t>$     12.378.335,39</a:t>
                      </a:r>
                      <a:endParaRPr lang="es-EC" sz="1200" dirty="0">
                        <a:effectLst/>
                        <a:latin typeface="Calibri"/>
                        <a:ea typeface="Calibri"/>
                        <a:cs typeface="Times New Roman"/>
                      </a:endParaRPr>
                    </a:p>
                  </a:txBody>
                  <a:tcPr marL="33061" marR="33061" marT="0" marB="0" anchor="b"/>
                </a:tc>
              </a:tr>
              <a:tr h="320527">
                <a:tc>
                  <a:txBody>
                    <a:bodyPr/>
                    <a:lstStyle/>
                    <a:p>
                      <a:pPr algn="r">
                        <a:lnSpc>
                          <a:spcPct val="115000"/>
                        </a:lnSpc>
                        <a:spcAft>
                          <a:spcPts val="0"/>
                        </a:spcAft>
                      </a:pPr>
                      <a:r>
                        <a:rPr lang="es-EC" sz="1200" dirty="0">
                          <a:effectLst/>
                        </a:rPr>
                        <a:t>TARIFA</a:t>
                      </a:r>
                      <a:endParaRPr lang="es-EC" sz="1200" dirty="0">
                        <a:effectLst/>
                        <a:latin typeface="Calibri"/>
                        <a:ea typeface="Calibri"/>
                        <a:cs typeface="Times New Roman"/>
                      </a:endParaRPr>
                    </a:p>
                  </a:txBody>
                  <a:tcPr marL="33061" marR="33061" marT="0" marB="0" anchor="b"/>
                </a:tc>
                <a:tc>
                  <a:txBody>
                    <a:bodyPr/>
                    <a:lstStyle/>
                    <a:p>
                      <a:pPr algn="ctr">
                        <a:lnSpc>
                          <a:spcPct val="115000"/>
                        </a:lnSpc>
                        <a:spcAft>
                          <a:spcPts val="0"/>
                        </a:spcAft>
                      </a:pPr>
                      <a:r>
                        <a:rPr lang="es-EC" sz="1200" dirty="0">
                          <a:effectLst/>
                        </a:rPr>
                        <a:t>$                      41,98</a:t>
                      </a:r>
                      <a:endParaRPr lang="es-EC" sz="1200" dirty="0">
                        <a:effectLst/>
                        <a:latin typeface="Calibri"/>
                        <a:ea typeface="Calibri"/>
                        <a:cs typeface="Times New Roman"/>
                      </a:endParaRPr>
                    </a:p>
                  </a:txBody>
                  <a:tcPr marL="33061" marR="33061" marT="0" marB="0" anchor="b"/>
                </a:tc>
              </a:tr>
              <a:tr h="279884">
                <a:tc>
                  <a:txBody>
                    <a:bodyPr/>
                    <a:lstStyle/>
                    <a:p>
                      <a:pPr>
                        <a:lnSpc>
                          <a:spcPct val="115000"/>
                        </a:lnSpc>
                        <a:spcAft>
                          <a:spcPts val="0"/>
                        </a:spcAft>
                      </a:pPr>
                      <a:r>
                        <a:rPr lang="es-EC" sz="1200">
                          <a:effectLst/>
                        </a:rPr>
                        <a:t> </a:t>
                      </a:r>
                      <a:endParaRPr lang="es-EC" sz="1200">
                        <a:effectLst/>
                        <a:latin typeface="Calibri"/>
                        <a:ea typeface="Calibri"/>
                        <a:cs typeface="Times New Roman"/>
                      </a:endParaRPr>
                    </a:p>
                  </a:txBody>
                  <a:tcPr marL="33061" marR="33061" marT="0" marB="0" anchor="b"/>
                </a:tc>
                <a:tc>
                  <a:txBody>
                    <a:bodyPr/>
                    <a:lstStyle/>
                    <a:p>
                      <a:endParaRPr lang="es-EC" sz="1200">
                        <a:effectLst/>
                        <a:latin typeface="Calibri"/>
                      </a:endParaRPr>
                    </a:p>
                  </a:txBody>
                  <a:tcPr marL="33061" marR="33061" marT="0" marB="0" anchor="b"/>
                </a:tc>
              </a:tr>
              <a:tr h="854737">
                <a:tc>
                  <a:txBody>
                    <a:bodyPr/>
                    <a:lstStyle/>
                    <a:p>
                      <a:pPr algn="r">
                        <a:lnSpc>
                          <a:spcPct val="115000"/>
                        </a:lnSpc>
                        <a:spcAft>
                          <a:spcPts val="0"/>
                        </a:spcAft>
                      </a:pPr>
                      <a:r>
                        <a:rPr lang="es-EC" sz="1400" dirty="0">
                          <a:effectLst/>
                        </a:rPr>
                        <a:t>CÁLCULO DEL INDICADOR BENEFICIO/COSTO PARA EL ESTADO:</a:t>
                      </a:r>
                      <a:endParaRPr lang="es-EC" sz="1400" dirty="0">
                        <a:effectLst/>
                        <a:latin typeface="Calibri"/>
                        <a:ea typeface="Calibri"/>
                        <a:cs typeface="Times New Roman"/>
                      </a:endParaRPr>
                    </a:p>
                  </a:txBody>
                  <a:tcPr marL="33061" marR="33061" marT="0" marB="0" anchor="b"/>
                </a:tc>
                <a:tc>
                  <a:txBody>
                    <a:bodyPr/>
                    <a:lstStyle/>
                    <a:p>
                      <a:pPr algn="ctr">
                        <a:lnSpc>
                          <a:spcPct val="115000"/>
                        </a:lnSpc>
                        <a:spcAft>
                          <a:spcPts val="0"/>
                        </a:spcAft>
                      </a:pPr>
                      <a:r>
                        <a:rPr lang="es-EC" sz="1800" b="1" dirty="0">
                          <a:effectLst/>
                        </a:rPr>
                        <a:t>1.1496</a:t>
                      </a:r>
                      <a:endParaRPr lang="es-EC" sz="1800" b="1" dirty="0">
                        <a:effectLst/>
                        <a:latin typeface="Calibri"/>
                        <a:ea typeface="Calibri"/>
                        <a:cs typeface="Times New Roman"/>
                      </a:endParaRPr>
                    </a:p>
                  </a:txBody>
                  <a:tcPr marL="33061" marR="33061" marT="0" marB="0" anchor="ctr">
                    <a:solidFill>
                      <a:srgbClr val="FFFF00"/>
                    </a:solidFill>
                  </a:tcPr>
                </a:tc>
              </a:tr>
            </a:tbl>
          </a:graphicData>
        </a:graphic>
      </p:graphicFrame>
      <p:sp>
        <p:nvSpPr>
          <p:cNvPr id="6" name="5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3660262106"/>
      </p:ext>
    </p:extLst>
  </p:cSld>
  <p:clrMapOvr>
    <a:masterClrMapping/>
  </p:clrMapOvr>
  <mc:AlternateContent xmlns:mc="http://schemas.openxmlformats.org/markup-compatibility/2006" xmlns:p14="http://schemas.microsoft.com/office/powerpoint/2010/main">
    <mc:Choice Requires="p14">
      <p:transition spd="med" p14:dur="700" advTm="39807">
        <p:fade/>
      </p:transition>
    </mc:Choice>
    <mc:Fallback xmlns="">
      <p:transition spd="med" advTm="39807">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97768"/>
            <a:ext cx="8424936" cy="1143000"/>
          </a:xfrm>
        </p:spPr>
        <p:txBody>
          <a:bodyPr>
            <a:noAutofit/>
          </a:bodyPr>
          <a:lstStyle/>
          <a:p>
            <a:r>
              <a:rPr lang="es-EC" sz="2500" b="1" dirty="0"/>
              <a:t>Modelo de </a:t>
            </a:r>
            <a:br>
              <a:rPr lang="es-EC" sz="2500" b="1" dirty="0"/>
            </a:br>
            <a:r>
              <a:rPr lang="es-EC" sz="2500" b="1" dirty="0" smtClean="0"/>
              <a:t>Prestación de Servicios: Interpretación de Resultados</a:t>
            </a:r>
            <a:endParaRPr lang="es-EC" sz="2500" b="1"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4038616436"/>
              </p:ext>
            </p:extLst>
          </p:nvPr>
        </p:nvGraphicFramePr>
        <p:xfrm>
          <a:off x="611560" y="1340768"/>
          <a:ext cx="7992888"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3 Imagen"/>
          <p:cNvPicPr/>
          <p:nvPr/>
        </p:nvPicPr>
        <p:blipFill>
          <a:blip r:embed="rId8"/>
          <a:srcRect/>
          <a:stretch>
            <a:fillRect/>
          </a:stretch>
        </p:blipFill>
        <p:spPr bwMode="auto">
          <a:xfrm>
            <a:off x="4788025" y="0"/>
            <a:ext cx="3214684" cy="548680"/>
          </a:xfrm>
          <a:prstGeom prst="rect">
            <a:avLst/>
          </a:prstGeom>
          <a:ln>
            <a:noFill/>
          </a:ln>
          <a:effectLst>
            <a:softEdge rad="112500"/>
          </a:effectLst>
        </p:spPr>
      </p:pic>
      <p:sp>
        <p:nvSpPr>
          <p:cNvPr id="6" name="5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3560975707"/>
      </p:ext>
    </p:extLst>
  </p:cSld>
  <p:clrMapOvr>
    <a:masterClrMapping/>
  </p:clrMapOvr>
  <mc:AlternateContent xmlns:mc="http://schemas.openxmlformats.org/markup-compatibility/2006" xmlns:p14="http://schemas.microsoft.com/office/powerpoint/2010/main">
    <mc:Choice Requires="p14">
      <p:transition spd="med" p14:dur="700" advTm="62913">
        <p:fade/>
      </p:transition>
    </mc:Choice>
    <mc:Fallback xmlns="">
      <p:transition spd="med" advTm="62913">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04664"/>
            <a:ext cx="7024744" cy="1143000"/>
          </a:xfrm>
        </p:spPr>
        <p:txBody>
          <a:bodyPr>
            <a:normAutofit fontScale="90000"/>
          </a:bodyPr>
          <a:lstStyle/>
          <a:p>
            <a:r>
              <a:rPr lang="es-EC" b="1" dirty="0" smtClean="0"/>
              <a:t>Resumen</a:t>
            </a:r>
            <a:br>
              <a:rPr lang="es-EC" b="1" dirty="0" smtClean="0"/>
            </a:br>
            <a:r>
              <a:rPr lang="es-EC" b="1" dirty="0" smtClean="0"/>
              <a:t>de Resultados del Análisis</a:t>
            </a:r>
            <a:endParaRPr lang="es-EC" b="1" dirty="0"/>
          </a:p>
        </p:txBody>
      </p:sp>
      <p:pic>
        <p:nvPicPr>
          <p:cNvPr id="4" name="3 Imagen"/>
          <p:cNvPicPr/>
          <p:nvPr/>
        </p:nvPicPr>
        <p:blipFill>
          <a:blip r:embed="rId3"/>
          <a:srcRect/>
          <a:stretch>
            <a:fillRect/>
          </a:stretch>
        </p:blipFill>
        <p:spPr bwMode="auto">
          <a:xfrm>
            <a:off x="4788025" y="0"/>
            <a:ext cx="3214684" cy="548680"/>
          </a:xfrm>
          <a:prstGeom prst="rect">
            <a:avLst/>
          </a:prstGeom>
          <a:ln>
            <a:noFill/>
          </a:ln>
          <a:effectLst>
            <a:softEdge rad="112500"/>
          </a:effectLst>
        </p:spPr>
      </p:pic>
      <p:pic>
        <p:nvPicPr>
          <p:cNvPr id="3073" name="Picture 1"/>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9552" y="1988840"/>
            <a:ext cx="8105219" cy="2431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2865401463"/>
              </p:ext>
            </p:extLst>
          </p:nvPr>
        </p:nvGraphicFramePr>
        <p:xfrm>
          <a:off x="539552" y="4709368"/>
          <a:ext cx="8064896" cy="14559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4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1069225293"/>
      </p:ext>
    </p:extLst>
  </p:cSld>
  <p:clrMapOvr>
    <a:masterClrMapping/>
  </p:clrMapOvr>
  <mc:AlternateContent xmlns:mc="http://schemas.openxmlformats.org/markup-compatibility/2006" xmlns:p14="http://schemas.microsoft.com/office/powerpoint/2010/main">
    <mc:Choice Requires="p14">
      <p:transition spd="med" p14:dur="700" advTm="128150">
        <p:fade/>
      </p:transition>
    </mc:Choice>
    <mc:Fallback xmlns="">
      <p:transition spd="med" advTm="12815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9584" y="-27384"/>
            <a:ext cx="7024744" cy="1143000"/>
          </a:xfrm>
        </p:spPr>
        <p:txBody>
          <a:bodyPr/>
          <a:lstStyle/>
          <a:p>
            <a:r>
              <a:rPr lang="es-EC" b="1" dirty="0" smtClean="0"/>
              <a:t>Análisis FODA </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869088516"/>
              </p:ext>
            </p:extLst>
          </p:nvPr>
        </p:nvGraphicFramePr>
        <p:xfrm>
          <a:off x="611560" y="1124744"/>
          <a:ext cx="7920880" cy="5351552"/>
        </p:xfrm>
        <a:graphic>
          <a:graphicData uri="http://schemas.openxmlformats.org/drawingml/2006/table">
            <a:tbl>
              <a:tblPr firstRow="1" firstCol="1" bandRow="1">
                <a:tableStyleId>{F2DE63D5-997A-4646-A377-4702673A728D}</a:tableStyleId>
              </a:tblPr>
              <a:tblGrid>
                <a:gridCol w="3928233"/>
                <a:gridCol w="3992647"/>
              </a:tblGrid>
              <a:tr h="202212">
                <a:tc>
                  <a:txBody>
                    <a:bodyPr/>
                    <a:lstStyle/>
                    <a:p>
                      <a:pPr algn="ctr">
                        <a:lnSpc>
                          <a:spcPct val="150000"/>
                        </a:lnSpc>
                        <a:spcAft>
                          <a:spcPts val="1000"/>
                        </a:spcAft>
                      </a:pPr>
                      <a:r>
                        <a:rPr lang="es-EC" sz="1300" b="1" dirty="0">
                          <a:effectLst/>
                        </a:rPr>
                        <a:t>FORTALEZAS</a:t>
                      </a:r>
                      <a:endParaRPr lang="es-EC" sz="1300" b="1" dirty="0">
                        <a:effectLst/>
                        <a:latin typeface="Calibri"/>
                        <a:ea typeface="Calibri"/>
                        <a:cs typeface="Times New Roman"/>
                      </a:endParaRPr>
                    </a:p>
                  </a:txBody>
                  <a:tcPr marL="44431" marR="44431" marT="0" marB="0"/>
                </a:tc>
                <a:tc>
                  <a:txBody>
                    <a:bodyPr/>
                    <a:lstStyle/>
                    <a:p>
                      <a:pPr algn="ctr">
                        <a:lnSpc>
                          <a:spcPct val="150000"/>
                        </a:lnSpc>
                        <a:spcAft>
                          <a:spcPts val="1000"/>
                        </a:spcAft>
                      </a:pPr>
                      <a:r>
                        <a:rPr lang="es-EC" sz="1300" b="1" dirty="0">
                          <a:effectLst/>
                        </a:rPr>
                        <a:t>OPORTUNIDADES</a:t>
                      </a:r>
                      <a:endParaRPr lang="es-EC" sz="1300" b="1" dirty="0">
                        <a:effectLst/>
                        <a:latin typeface="Calibri"/>
                        <a:ea typeface="Calibri"/>
                        <a:cs typeface="Times New Roman"/>
                      </a:endParaRPr>
                    </a:p>
                  </a:txBody>
                  <a:tcPr marL="44431" marR="44431" marT="0" marB="0"/>
                </a:tc>
              </a:tr>
              <a:tr h="5054372">
                <a:tc>
                  <a:txBody>
                    <a:bodyPr/>
                    <a:lstStyle/>
                    <a:p>
                      <a:pPr marL="342900" lvl="0" indent="-342900" algn="just">
                        <a:lnSpc>
                          <a:spcPct val="150000"/>
                        </a:lnSpc>
                        <a:spcAft>
                          <a:spcPts val="1000"/>
                        </a:spcAft>
                        <a:buFont typeface="+mj-lt"/>
                        <a:buAutoNum type="arabicPeriod"/>
                      </a:pPr>
                      <a:r>
                        <a:rPr lang="es-EC" sz="1300" b="0" dirty="0">
                          <a:effectLst/>
                        </a:rPr>
                        <a:t>Producción es en su totalidad de propiedad del Estado.</a:t>
                      </a:r>
                    </a:p>
                    <a:p>
                      <a:pPr marL="342900" lvl="0" indent="-342900" algn="just">
                        <a:lnSpc>
                          <a:spcPct val="150000"/>
                        </a:lnSpc>
                        <a:spcAft>
                          <a:spcPts val="1000"/>
                        </a:spcAft>
                        <a:buFont typeface="+mj-lt"/>
                        <a:buAutoNum type="arabicPeriod"/>
                      </a:pPr>
                      <a:r>
                        <a:rPr lang="es-EC" sz="1300" b="0" dirty="0">
                          <a:effectLst/>
                        </a:rPr>
                        <a:t>Tarifa fija negociada previamente en cada caso, lo que permite obtener mayor beneficio si la producción es mayor a la estimada ya que la Contratista no tiene beneficio alguno por producción incremental.</a:t>
                      </a:r>
                    </a:p>
                    <a:p>
                      <a:pPr marL="342900" lvl="0" indent="-342900" algn="just">
                        <a:lnSpc>
                          <a:spcPct val="150000"/>
                        </a:lnSpc>
                        <a:spcAft>
                          <a:spcPts val="1000"/>
                        </a:spcAft>
                        <a:buFont typeface="+mj-lt"/>
                        <a:buAutoNum type="arabicPeriod"/>
                      </a:pPr>
                      <a:r>
                        <a:rPr lang="es-EC" sz="1300" b="0" dirty="0">
                          <a:effectLst/>
                        </a:rPr>
                        <a:t>El Estado no asume riesgo alguno ya que las inversiones las realiza la Contratista.</a:t>
                      </a:r>
                    </a:p>
                    <a:p>
                      <a:pPr marL="342900" lvl="0" indent="-342900" algn="just">
                        <a:lnSpc>
                          <a:spcPct val="150000"/>
                        </a:lnSpc>
                        <a:spcAft>
                          <a:spcPts val="1000"/>
                        </a:spcAft>
                        <a:buFont typeface="+mj-lt"/>
                        <a:buAutoNum type="arabicPeriod"/>
                      </a:pPr>
                      <a:r>
                        <a:rPr lang="es-EC" sz="1300" b="0" dirty="0">
                          <a:effectLst/>
                        </a:rPr>
                        <a:t>Esta modalidad contractual es más rentable frente a un modelo de participación de la producción bajo las condiciones analizadas en este estudio.</a:t>
                      </a:r>
                      <a:endParaRPr lang="es-EC" sz="1300" b="0" dirty="0">
                        <a:effectLst/>
                        <a:latin typeface="Calibri"/>
                        <a:ea typeface="Calibri"/>
                        <a:cs typeface="Times New Roman"/>
                      </a:endParaRPr>
                    </a:p>
                  </a:txBody>
                  <a:tcPr marL="44431" marR="44431" marT="0" marB="0"/>
                </a:tc>
                <a:tc>
                  <a:txBody>
                    <a:bodyPr/>
                    <a:lstStyle/>
                    <a:p>
                      <a:pPr marL="342900" lvl="0" indent="-342900" algn="just">
                        <a:lnSpc>
                          <a:spcPct val="150000"/>
                        </a:lnSpc>
                        <a:spcAft>
                          <a:spcPts val="1000"/>
                        </a:spcAft>
                        <a:buFont typeface="+mj-lt"/>
                        <a:buAutoNum type="arabicPeriod"/>
                      </a:pPr>
                      <a:r>
                        <a:rPr lang="es-EC" sz="1300" b="0" dirty="0">
                          <a:effectLst/>
                        </a:rPr>
                        <a:t>De continuar el esquema gubernamental actual, esta modalidad contractual incrementará el margen de ingresos al Estado a mediano plazo.</a:t>
                      </a:r>
                    </a:p>
                    <a:p>
                      <a:pPr marL="342900" lvl="0" indent="-342900" algn="just">
                        <a:lnSpc>
                          <a:spcPct val="150000"/>
                        </a:lnSpc>
                        <a:spcAft>
                          <a:spcPts val="1000"/>
                        </a:spcAft>
                        <a:buFont typeface="+mj-lt"/>
                        <a:buAutoNum type="arabicPeriod"/>
                      </a:pPr>
                      <a:r>
                        <a:rPr lang="es-EC" sz="1300" b="0" dirty="0">
                          <a:effectLst/>
                        </a:rPr>
                        <a:t>Se pueden realizar estudios para determinar la localización de nuevas reservas en el país.</a:t>
                      </a:r>
                    </a:p>
                    <a:p>
                      <a:pPr marL="342900" lvl="0" indent="-342900" algn="just">
                        <a:lnSpc>
                          <a:spcPct val="150000"/>
                        </a:lnSpc>
                        <a:spcAft>
                          <a:spcPts val="1000"/>
                        </a:spcAft>
                        <a:buFont typeface="+mj-lt"/>
                        <a:buAutoNum type="arabicPeriod"/>
                      </a:pPr>
                      <a:r>
                        <a:rPr lang="es-EC" sz="1300" b="0" dirty="0">
                          <a:effectLst/>
                        </a:rPr>
                        <a:t>El país aún cuenta con 14 bloques por explotar, mismos que serán licitados en una próxima Ronda Petrolera</a:t>
                      </a:r>
                      <a:r>
                        <a:rPr lang="es-EC" sz="1300" b="0" dirty="0" smtClean="0">
                          <a:effectLst/>
                        </a:rPr>
                        <a:t>.</a:t>
                      </a:r>
                      <a:endParaRPr lang="es-EC" sz="1300" b="0" dirty="0">
                        <a:effectLst/>
                        <a:latin typeface="Calibri"/>
                        <a:ea typeface="Calibri"/>
                        <a:cs typeface="Times New Roman"/>
                      </a:endParaRPr>
                    </a:p>
                  </a:txBody>
                  <a:tcPr marL="44431" marR="44431" marT="0" marB="0"/>
                </a:tc>
              </a:tr>
            </a:tbl>
          </a:graphicData>
        </a:graphic>
      </p:graphicFrame>
      <p:pic>
        <p:nvPicPr>
          <p:cNvPr id="5" name="4 Imagen"/>
          <p:cNvPicPr/>
          <p:nvPr/>
        </p:nvPicPr>
        <p:blipFill>
          <a:blip r:embed="rId3"/>
          <a:srcRect/>
          <a:stretch>
            <a:fillRect/>
          </a:stretch>
        </p:blipFill>
        <p:spPr bwMode="auto">
          <a:xfrm>
            <a:off x="4788025" y="0"/>
            <a:ext cx="3214684" cy="548680"/>
          </a:xfrm>
          <a:prstGeom prst="rect">
            <a:avLst/>
          </a:prstGeom>
          <a:ln>
            <a:noFill/>
          </a:ln>
          <a:effectLst>
            <a:softEdge rad="112500"/>
          </a:effectLst>
        </p:spPr>
      </p:pic>
      <p:sp>
        <p:nvSpPr>
          <p:cNvPr id="6" name="5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4146306991"/>
      </p:ext>
    </p:extLst>
  </p:cSld>
  <p:clrMapOvr>
    <a:masterClrMapping/>
  </p:clrMapOvr>
  <mc:AlternateContent xmlns:mc="http://schemas.openxmlformats.org/markup-compatibility/2006" xmlns:p14="http://schemas.microsoft.com/office/powerpoint/2010/main">
    <mc:Choice Requires="p14">
      <p:transition spd="med" p14:dur="700" advTm="171913">
        <p:fade/>
      </p:transition>
    </mc:Choice>
    <mc:Fallback xmlns="">
      <p:transition spd="med" advTm="171913">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9584" y="-27384"/>
            <a:ext cx="7024744" cy="1143000"/>
          </a:xfrm>
        </p:spPr>
        <p:txBody>
          <a:bodyPr/>
          <a:lstStyle/>
          <a:p>
            <a:r>
              <a:rPr lang="es-EC" b="1" dirty="0" smtClean="0"/>
              <a:t>Análisis FODA </a:t>
            </a:r>
            <a:endParaRPr lang="es-EC" b="1" dirty="0"/>
          </a:p>
        </p:txBody>
      </p:sp>
      <p:pic>
        <p:nvPicPr>
          <p:cNvPr id="5" name="4 Imagen"/>
          <p:cNvPicPr/>
          <p:nvPr/>
        </p:nvPicPr>
        <p:blipFill>
          <a:blip r:embed="rId3"/>
          <a:srcRect/>
          <a:stretch>
            <a:fillRect/>
          </a:stretch>
        </p:blipFill>
        <p:spPr bwMode="auto">
          <a:xfrm>
            <a:off x="4788025" y="0"/>
            <a:ext cx="3214684" cy="548680"/>
          </a:xfrm>
          <a:prstGeom prst="rect">
            <a:avLst/>
          </a:prstGeom>
          <a:ln>
            <a:noFill/>
          </a:ln>
          <a:effectLst>
            <a:softEdge rad="112500"/>
          </a:effectLst>
        </p:spPr>
      </p:pic>
      <p:graphicFrame>
        <p:nvGraphicFramePr>
          <p:cNvPr id="6" name="5 Marcador de contenido"/>
          <p:cNvGraphicFramePr>
            <a:graphicFrameLocks noGrp="1"/>
          </p:cNvGraphicFramePr>
          <p:nvPr>
            <p:ph idx="1"/>
            <p:extLst>
              <p:ext uri="{D42A27DB-BD31-4B8C-83A1-F6EECF244321}">
                <p14:modId xmlns:p14="http://schemas.microsoft.com/office/powerpoint/2010/main" val="274904214"/>
              </p:ext>
            </p:extLst>
          </p:nvPr>
        </p:nvGraphicFramePr>
        <p:xfrm>
          <a:off x="611560" y="1124744"/>
          <a:ext cx="7992888" cy="5360385"/>
        </p:xfrm>
        <a:graphic>
          <a:graphicData uri="http://schemas.openxmlformats.org/drawingml/2006/table">
            <a:tbl>
              <a:tblPr firstRow="1" firstCol="1" bandRow="1">
                <a:tableStyleId>{F2DE63D5-997A-4646-A377-4702673A728D}</a:tableStyleId>
              </a:tblPr>
              <a:tblGrid>
                <a:gridCol w="3963944"/>
                <a:gridCol w="4028944"/>
              </a:tblGrid>
              <a:tr h="251320">
                <a:tc>
                  <a:txBody>
                    <a:bodyPr/>
                    <a:lstStyle/>
                    <a:p>
                      <a:pPr algn="ctr">
                        <a:lnSpc>
                          <a:spcPct val="150000"/>
                        </a:lnSpc>
                        <a:spcAft>
                          <a:spcPts val="1000"/>
                        </a:spcAft>
                      </a:pPr>
                      <a:r>
                        <a:rPr lang="es-EC" sz="1200" b="1" dirty="0">
                          <a:effectLst/>
                        </a:rPr>
                        <a:t>DEBILIDADES</a:t>
                      </a:r>
                      <a:endParaRPr lang="es-EC" sz="1200" b="1" dirty="0">
                        <a:effectLst/>
                        <a:latin typeface="Calibri"/>
                        <a:ea typeface="Calibri"/>
                        <a:cs typeface="Times New Roman"/>
                      </a:endParaRPr>
                    </a:p>
                  </a:txBody>
                  <a:tcPr marL="40690" marR="40690" marT="0" marB="0"/>
                </a:tc>
                <a:tc>
                  <a:txBody>
                    <a:bodyPr/>
                    <a:lstStyle/>
                    <a:p>
                      <a:pPr algn="ctr">
                        <a:lnSpc>
                          <a:spcPct val="150000"/>
                        </a:lnSpc>
                        <a:spcAft>
                          <a:spcPts val="1000"/>
                        </a:spcAft>
                      </a:pPr>
                      <a:r>
                        <a:rPr lang="es-EC" sz="1200" b="1" dirty="0">
                          <a:effectLst/>
                        </a:rPr>
                        <a:t>AMENAZAS</a:t>
                      </a:r>
                      <a:endParaRPr lang="es-EC" sz="1200" b="1" dirty="0">
                        <a:effectLst/>
                        <a:latin typeface="Calibri"/>
                        <a:ea typeface="Calibri"/>
                        <a:cs typeface="Times New Roman"/>
                      </a:endParaRPr>
                    </a:p>
                  </a:txBody>
                  <a:tcPr marL="40690" marR="40690" marT="0" marB="0"/>
                </a:tc>
              </a:tr>
              <a:tr h="5086065">
                <a:tc>
                  <a:txBody>
                    <a:bodyPr/>
                    <a:lstStyle/>
                    <a:p>
                      <a:pPr marL="342900" lvl="0" indent="-342900" algn="just">
                        <a:lnSpc>
                          <a:spcPct val="150000"/>
                        </a:lnSpc>
                        <a:spcAft>
                          <a:spcPts val="1000"/>
                        </a:spcAft>
                        <a:buFont typeface="+mj-lt"/>
                        <a:buAutoNum type="arabicPeriod"/>
                      </a:pPr>
                      <a:r>
                        <a:rPr lang="es-EC" sz="1200" b="0" dirty="0">
                          <a:effectLst/>
                        </a:rPr>
                        <a:t>Complejo de administrar por la magnitud de los volúmenes que se manejan.</a:t>
                      </a:r>
                    </a:p>
                    <a:p>
                      <a:pPr marL="342900" lvl="0" indent="-342900" algn="just">
                        <a:lnSpc>
                          <a:spcPct val="150000"/>
                        </a:lnSpc>
                        <a:spcAft>
                          <a:spcPts val="1000"/>
                        </a:spcAft>
                        <a:buFont typeface="+mj-lt"/>
                        <a:buAutoNum type="arabicPeriod"/>
                      </a:pPr>
                      <a:r>
                        <a:rPr lang="es-EC" sz="1200" b="0" dirty="0">
                          <a:effectLst/>
                        </a:rPr>
                        <a:t>No fomenta la efectividad en la gestión </a:t>
                      </a:r>
                      <a:r>
                        <a:rPr lang="es-EC" sz="1200" b="0" dirty="0" err="1">
                          <a:effectLst/>
                        </a:rPr>
                        <a:t>hidrocarburífera</a:t>
                      </a:r>
                      <a:r>
                        <a:rPr lang="es-EC" sz="1200" b="0" dirty="0">
                          <a:effectLst/>
                        </a:rPr>
                        <a:t> ya que la Contratista enfoca su operación a incrementar únicamente la producción para obtener mayor margen de ganancia.</a:t>
                      </a:r>
                    </a:p>
                    <a:p>
                      <a:pPr marL="342900" lvl="0" indent="-342900" algn="just">
                        <a:lnSpc>
                          <a:spcPct val="150000"/>
                        </a:lnSpc>
                        <a:spcAft>
                          <a:spcPts val="1000"/>
                        </a:spcAft>
                        <a:buFont typeface="+mj-lt"/>
                        <a:buAutoNum type="arabicPeriod"/>
                      </a:pPr>
                      <a:r>
                        <a:rPr lang="es-EC" sz="1200" b="0" dirty="0">
                          <a:effectLst/>
                        </a:rPr>
                        <a:t>No es un modelo atractivo para atraer al inversionista debido al alto riesgo que deben asumir.</a:t>
                      </a:r>
                    </a:p>
                    <a:p>
                      <a:pPr marL="342900" lvl="0" indent="-342900" algn="just">
                        <a:lnSpc>
                          <a:spcPct val="150000"/>
                        </a:lnSpc>
                        <a:spcAft>
                          <a:spcPts val="1000"/>
                        </a:spcAft>
                        <a:buFont typeface="+mj-lt"/>
                        <a:buAutoNum type="arabicPeriod"/>
                      </a:pPr>
                      <a:r>
                        <a:rPr lang="es-EC" sz="1200" b="0" dirty="0">
                          <a:effectLst/>
                        </a:rPr>
                        <a:t>No es la mejor modalidad a largo plazo ya que no fomenta la sustentabilidad de las reservas en el tiempo sino la explotación a mediano plazo</a:t>
                      </a:r>
                      <a:r>
                        <a:rPr lang="es-EC" sz="1200" b="0" dirty="0" smtClean="0">
                          <a:effectLst/>
                        </a:rPr>
                        <a:t>.</a:t>
                      </a:r>
                      <a:endParaRPr lang="es-EC" sz="1200" b="0" dirty="0">
                        <a:effectLst/>
                        <a:latin typeface="Calibri"/>
                        <a:ea typeface="Calibri"/>
                        <a:cs typeface="Times New Roman"/>
                      </a:endParaRPr>
                    </a:p>
                  </a:txBody>
                  <a:tcPr marL="40690" marR="40690" marT="0" marB="0"/>
                </a:tc>
                <a:tc>
                  <a:txBody>
                    <a:bodyPr/>
                    <a:lstStyle/>
                    <a:p>
                      <a:pPr marL="342900" lvl="0" indent="-342900" algn="just">
                        <a:lnSpc>
                          <a:spcPct val="150000"/>
                        </a:lnSpc>
                        <a:spcAft>
                          <a:spcPts val="1000"/>
                        </a:spcAft>
                        <a:buFont typeface="+mj-lt"/>
                        <a:buAutoNum type="arabicPeriod"/>
                      </a:pPr>
                      <a:r>
                        <a:rPr lang="es-EC" sz="1200" b="0" dirty="0">
                          <a:effectLst/>
                        </a:rPr>
                        <a:t>El Ecuador cuenta con Campos maduros cuya curva de producción se encuentra en declive, considerando el enfoque acelerado de explotación, a mediano y largo plazo impactará negativamente sobre la sustentabilidad de la reservas y rentabilidad que esta modalidad ofrece al Estado.</a:t>
                      </a:r>
                    </a:p>
                    <a:p>
                      <a:pPr marL="342900" lvl="0" indent="-342900" algn="just">
                        <a:lnSpc>
                          <a:spcPct val="150000"/>
                        </a:lnSpc>
                        <a:spcAft>
                          <a:spcPts val="1000"/>
                        </a:spcAft>
                        <a:buFont typeface="+mj-lt"/>
                        <a:buAutoNum type="arabicPeriod"/>
                      </a:pPr>
                      <a:r>
                        <a:rPr lang="es-EC" sz="1200" b="0" dirty="0" smtClean="0">
                          <a:effectLst/>
                        </a:rPr>
                        <a:t>Al </a:t>
                      </a:r>
                      <a:r>
                        <a:rPr lang="es-EC" sz="1200" b="0" dirty="0">
                          <a:effectLst/>
                        </a:rPr>
                        <a:t>no contar con el interés de inversionistas privados, cada vez se obtendrá un menor margen de ganancia sobre el 10% del total de la producción del país.     </a:t>
                      </a:r>
                    </a:p>
                    <a:p>
                      <a:pPr marL="342900" lvl="0" indent="-342900" algn="just">
                        <a:lnSpc>
                          <a:spcPct val="150000"/>
                        </a:lnSpc>
                        <a:spcAft>
                          <a:spcPts val="1000"/>
                        </a:spcAft>
                        <a:buFont typeface="+mj-lt"/>
                        <a:buAutoNum type="arabicPeriod"/>
                      </a:pPr>
                      <a:r>
                        <a:rPr lang="es-EC" sz="1200" b="0" dirty="0">
                          <a:effectLst/>
                        </a:rPr>
                        <a:t>Se pueden suscitar arbitrajes internacionales por desacuerdos entre la partes del Contrato, lo cual genera en el mejor de los casos, gastos legales y administrativos para el Estado.</a:t>
                      </a:r>
                      <a:endParaRPr lang="es-EC" sz="1200" b="0" dirty="0">
                        <a:effectLst/>
                        <a:latin typeface="Calibri"/>
                        <a:ea typeface="Calibri"/>
                        <a:cs typeface="Times New Roman"/>
                      </a:endParaRPr>
                    </a:p>
                  </a:txBody>
                  <a:tcPr marL="40690" marR="40690" marT="0" marB="0"/>
                </a:tc>
              </a:tr>
            </a:tbl>
          </a:graphicData>
        </a:graphic>
      </p:graphicFrame>
      <p:sp>
        <p:nvSpPr>
          <p:cNvPr id="4" name="3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1115598576"/>
      </p:ext>
    </p:extLst>
  </p:cSld>
  <p:clrMapOvr>
    <a:masterClrMapping/>
  </p:clrMapOvr>
  <mc:AlternateContent xmlns:mc="http://schemas.openxmlformats.org/markup-compatibility/2006" xmlns:p14="http://schemas.microsoft.com/office/powerpoint/2010/main">
    <mc:Choice Requires="p14">
      <p:transition spd="med" p14:dur="700" advTm="164138">
        <p:fade/>
      </p:transition>
    </mc:Choice>
    <mc:Fallback xmlns="">
      <p:transition spd="med" advTm="164138">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9584" y="332656"/>
            <a:ext cx="7024744" cy="1143000"/>
          </a:xfrm>
        </p:spPr>
        <p:txBody>
          <a:bodyPr>
            <a:normAutofit/>
          </a:bodyPr>
          <a:lstStyle/>
          <a:p>
            <a:r>
              <a:rPr lang="es-EC" b="1" dirty="0" smtClean="0"/>
              <a:t>Objetivo General y Política</a:t>
            </a:r>
            <a:endParaRPr lang="es-EC" b="1"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793261842"/>
              </p:ext>
            </p:extLst>
          </p:nvPr>
        </p:nvGraphicFramePr>
        <p:xfrm>
          <a:off x="611560" y="1124744"/>
          <a:ext cx="792088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3 Imagen"/>
          <p:cNvPicPr/>
          <p:nvPr/>
        </p:nvPicPr>
        <p:blipFill>
          <a:blip r:embed="rId8"/>
          <a:srcRect/>
          <a:stretch>
            <a:fillRect/>
          </a:stretch>
        </p:blipFill>
        <p:spPr bwMode="auto">
          <a:xfrm>
            <a:off x="4788025" y="0"/>
            <a:ext cx="3214684" cy="548680"/>
          </a:xfrm>
          <a:prstGeom prst="rect">
            <a:avLst/>
          </a:prstGeom>
          <a:ln>
            <a:noFill/>
          </a:ln>
          <a:effectLst>
            <a:softEdge rad="112500"/>
          </a:effectLst>
        </p:spPr>
      </p:pic>
      <p:sp>
        <p:nvSpPr>
          <p:cNvPr id="6" name="5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1503494125"/>
      </p:ext>
    </p:extLst>
  </p:cSld>
  <p:clrMapOvr>
    <a:masterClrMapping/>
  </p:clrMapOvr>
  <mc:AlternateContent xmlns:mc="http://schemas.openxmlformats.org/markup-compatibility/2006" xmlns:p14="http://schemas.microsoft.com/office/powerpoint/2010/main">
    <mc:Choice Requires="p14">
      <p:transition spd="med" p14:dur="700" advTm="82039">
        <p:fade/>
      </p:transition>
    </mc:Choice>
    <mc:Fallback xmlns="">
      <p:transition spd="med" advTm="82039">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9584" y="188640"/>
            <a:ext cx="7024744" cy="1143000"/>
          </a:xfrm>
        </p:spPr>
        <p:txBody>
          <a:bodyPr/>
          <a:lstStyle/>
          <a:p>
            <a:r>
              <a:rPr lang="es-EC" b="1" dirty="0" smtClean="0"/>
              <a:t>Formulación de Estrategias</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52668013"/>
              </p:ext>
            </p:extLst>
          </p:nvPr>
        </p:nvGraphicFramePr>
        <p:xfrm>
          <a:off x="539552" y="1268760"/>
          <a:ext cx="8064896"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5 Imagen"/>
          <p:cNvPicPr/>
          <p:nvPr/>
        </p:nvPicPr>
        <p:blipFill>
          <a:blip r:embed="rId8"/>
          <a:srcRect/>
          <a:stretch>
            <a:fillRect/>
          </a:stretch>
        </p:blipFill>
        <p:spPr bwMode="auto">
          <a:xfrm>
            <a:off x="4788025" y="0"/>
            <a:ext cx="3214684" cy="548680"/>
          </a:xfrm>
          <a:prstGeom prst="rect">
            <a:avLst/>
          </a:prstGeom>
          <a:ln>
            <a:noFill/>
          </a:ln>
          <a:effectLst>
            <a:softEdge rad="112500"/>
          </a:effectLst>
        </p:spPr>
      </p:pic>
      <p:sp>
        <p:nvSpPr>
          <p:cNvPr id="5" name="4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2918612437"/>
      </p:ext>
    </p:extLst>
  </p:cSld>
  <p:clrMapOvr>
    <a:masterClrMapping/>
  </p:clrMapOvr>
  <mc:AlternateContent xmlns:mc="http://schemas.openxmlformats.org/markup-compatibility/2006" xmlns:p14="http://schemas.microsoft.com/office/powerpoint/2010/main">
    <mc:Choice Requires="p14">
      <p:transition spd="med" p14:dur="700" advTm="155815">
        <p:fade/>
      </p:transition>
    </mc:Choice>
    <mc:Fallback xmlns="">
      <p:transition spd="med" advTm="155815">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Cristina\AppData\Local\Microsoft\Windows\Temporary Internet Files\Content.IE5\JA7WQVZR\MC90030303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725144"/>
            <a:ext cx="2160240" cy="178219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67544" y="404664"/>
            <a:ext cx="6696744" cy="1800200"/>
          </a:xfrm>
        </p:spPr>
        <p:txBody>
          <a:bodyPr>
            <a:normAutofit/>
          </a:bodyPr>
          <a:lstStyle/>
          <a:p>
            <a:pPr lvl="0"/>
            <a:r>
              <a:rPr lang="en-US" sz="3200" b="1" dirty="0" smtClean="0"/>
              <a:t>OBJETIVOS GENERAL Y ESPECIFICOS</a:t>
            </a:r>
            <a:r>
              <a:rPr lang="en-US" sz="3200" dirty="0" smtClean="0"/>
              <a:t/>
            </a:r>
            <a:br>
              <a:rPr lang="en-US" sz="3200" dirty="0" smtClean="0"/>
            </a:br>
            <a:endParaRPr lang="en-US" sz="3200" dirty="0">
              <a:solidFill>
                <a:schemeClr val="accent4">
                  <a:lumMod val="50000"/>
                </a:schemeClr>
              </a:solidFill>
            </a:endParaRPr>
          </a:p>
        </p:txBody>
      </p:sp>
      <p:graphicFrame>
        <p:nvGraphicFramePr>
          <p:cNvPr id="5" name="4 Marcador de contenido"/>
          <p:cNvGraphicFramePr>
            <a:graphicFrameLocks noGrp="1"/>
          </p:cNvGraphicFramePr>
          <p:nvPr>
            <p:ph sz="quarter" idx="13"/>
            <p:extLst>
              <p:ext uri="{D42A27DB-BD31-4B8C-83A1-F6EECF244321}">
                <p14:modId xmlns:p14="http://schemas.microsoft.com/office/powerpoint/2010/main" val="1790163143"/>
              </p:ext>
            </p:extLst>
          </p:nvPr>
        </p:nvGraphicFramePr>
        <p:xfrm>
          <a:off x="755576" y="1268760"/>
          <a:ext cx="8424936"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2" name="Picture 4" descr="C:\Users\Cristina\AppData\Local\Microsoft\Windows\Temporary Internet Files\Content.IE5\I80R2Z70\MC900304317[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370423">
            <a:off x="6611482" y="1004018"/>
            <a:ext cx="1804111" cy="990295"/>
          </a:xfrm>
          <a:prstGeom prst="rect">
            <a:avLst/>
          </a:prstGeom>
          <a:noFill/>
          <a:extLst>
            <a:ext uri="{909E8E84-426E-40DD-AFC4-6F175D3DCCD1}">
              <a14:hiddenFill xmlns:a14="http://schemas.microsoft.com/office/drawing/2010/main">
                <a:solidFill>
                  <a:srgbClr val="FFFFFF"/>
                </a:solidFill>
              </a14:hiddenFill>
            </a:ext>
          </a:extLst>
        </p:spPr>
      </p:pic>
      <p:pic>
        <p:nvPicPr>
          <p:cNvPr id="9" name="8 Imagen"/>
          <p:cNvPicPr/>
          <p:nvPr/>
        </p:nvPicPr>
        <p:blipFill>
          <a:blip r:embed="rId10"/>
          <a:srcRect/>
          <a:stretch>
            <a:fillRect/>
          </a:stretch>
        </p:blipFill>
        <p:spPr bwMode="auto">
          <a:xfrm>
            <a:off x="4788025" y="0"/>
            <a:ext cx="3214684" cy="548680"/>
          </a:xfrm>
          <a:prstGeom prst="rect">
            <a:avLst/>
          </a:prstGeom>
          <a:ln>
            <a:noFill/>
          </a:ln>
          <a:effectLst>
            <a:softEdge rad="112500"/>
          </a:effectLst>
        </p:spPr>
      </p:pic>
      <p:sp>
        <p:nvSpPr>
          <p:cNvPr id="4" name="3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1576514718"/>
      </p:ext>
    </p:extLst>
  </p:cSld>
  <p:clrMapOvr>
    <a:masterClrMapping/>
  </p:clrMapOvr>
  <mc:AlternateContent xmlns:mc="http://schemas.openxmlformats.org/markup-compatibility/2006" xmlns:p14="http://schemas.microsoft.com/office/powerpoint/2010/main">
    <mc:Choice Requires="p14">
      <p:transition spd="med" p14:dur="700" advTm="43520">
        <p:fade/>
      </p:transition>
    </mc:Choice>
    <mc:Fallback xmlns="">
      <p:transition spd="med" advTm="43520">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1" y="188640"/>
            <a:ext cx="7713321" cy="1345838"/>
          </a:xfrm>
        </p:spPr>
        <p:txBody>
          <a:bodyPr/>
          <a:lstStyle/>
          <a:p>
            <a:r>
              <a:rPr lang="es-EC" b="1" dirty="0" smtClean="0"/>
              <a:t>AGENDA:</a:t>
            </a:r>
            <a:endParaRPr lang="es-EC" b="1" dirty="0"/>
          </a:p>
        </p:txBody>
      </p:sp>
      <p:sp>
        <p:nvSpPr>
          <p:cNvPr id="3" name="2 Marcador de contenido"/>
          <p:cNvSpPr>
            <a:spLocks noGrp="1"/>
          </p:cNvSpPr>
          <p:nvPr>
            <p:ph idx="1"/>
          </p:nvPr>
        </p:nvSpPr>
        <p:spPr>
          <a:xfrm>
            <a:off x="539554" y="1675580"/>
            <a:ext cx="8064894" cy="4777756"/>
          </a:xfrm>
        </p:spPr>
        <p:txBody>
          <a:bodyPr>
            <a:normAutofit lnSpcReduction="10000"/>
          </a:bodyPr>
          <a:lstStyle/>
          <a:p>
            <a:pPr marL="525780" indent="-457200" algn="just">
              <a:buFont typeface="+mj-lt"/>
              <a:buAutoNum type="arabicPeriod"/>
            </a:pPr>
            <a:r>
              <a:rPr lang="es-EC" b="1" dirty="0" smtClean="0">
                <a:solidFill>
                  <a:schemeClr val="bg1">
                    <a:lumMod val="75000"/>
                  </a:schemeClr>
                </a:solidFill>
              </a:rPr>
              <a:t>Introducción.</a:t>
            </a:r>
          </a:p>
          <a:p>
            <a:pPr marL="525780" indent="-457200" algn="just">
              <a:buFont typeface="+mj-lt"/>
              <a:buAutoNum type="arabicPeriod"/>
            </a:pPr>
            <a:r>
              <a:rPr lang="es-EC" b="1" dirty="0" smtClean="0">
                <a:solidFill>
                  <a:schemeClr val="bg1">
                    <a:lumMod val="75000"/>
                  </a:schemeClr>
                </a:solidFill>
              </a:rPr>
              <a:t>Marco Legal, Teórico y Conceptual.</a:t>
            </a:r>
          </a:p>
          <a:p>
            <a:pPr marL="525780" indent="-457200" algn="just">
              <a:buFont typeface="+mj-lt"/>
              <a:buAutoNum type="arabicPeriod"/>
            </a:pPr>
            <a:r>
              <a:rPr lang="es-EC" b="1" dirty="0" smtClean="0">
                <a:solidFill>
                  <a:schemeClr val="bg1">
                    <a:lumMod val="75000"/>
                  </a:schemeClr>
                </a:solidFill>
              </a:rPr>
              <a:t>Metodología de Investigación.</a:t>
            </a:r>
          </a:p>
          <a:p>
            <a:pPr marL="525780" indent="-457200" algn="just">
              <a:buFont typeface="+mj-lt"/>
              <a:buAutoNum type="arabicPeriod"/>
            </a:pPr>
            <a:r>
              <a:rPr lang="es-EC" b="1" dirty="0" smtClean="0">
                <a:solidFill>
                  <a:schemeClr val="bg1">
                    <a:lumMod val="75000"/>
                  </a:schemeClr>
                </a:solidFill>
              </a:rPr>
              <a:t>Análisis de la </a:t>
            </a:r>
            <a:r>
              <a:rPr lang="es-EC" b="1" dirty="0">
                <a:solidFill>
                  <a:schemeClr val="bg1">
                    <a:lumMod val="75000"/>
                  </a:schemeClr>
                </a:solidFill>
              </a:rPr>
              <a:t>b</a:t>
            </a:r>
            <a:r>
              <a:rPr lang="es-EC" b="1" dirty="0" smtClean="0">
                <a:solidFill>
                  <a:schemeClr val="bg1">
                    <a:lumMod val="75000"/>
                  </a:schemeClr>
                </a:solidFill>
              </a:rPr>
              <a:t>ase legal de la investigación, ley de hidrocarburos y modalidades contractuales y criterios emitidos por las partes involucradas.</a:t>
            </a:r>
          </a:p>
          <a:p>
            <a:pPr marL="525780" indent="-457200" algn="just">
              <a:buFont typeface="+mj-lt"/>
              <a:buAutoNum type="arabicPeriod"/>
            </a:pPr>
            <a:r>
              <a:rPr lang="es-EC" b="1" dirty="0" smtClean="0">
                <a:solidFill>
                  <a:schemeClr val="bg1">
                    <a:lumMod val="75000"/>
                  </a:schemeClr>
                </a:solidFill>
              </a:rPr>
              <a:t>Análisis comparativo, cálculo del costo/beneficio para el estado y propuesta de estrategias para superar e incrementar  el beneficio para el estado con la modalidad contractual óptima.</a:t>
            </a:r>
          </a:p>
          <a:p>
            <a:pPr marL="525780" indent="-457200" algn="just">
              <a:buFont typeface="+mj-lt"/>
              <a:buAutoNum type="arabicPeriod"/>
            </a:pPr>
            <a:r>
              <a:rPr lang="es-EC" b="1" dirty="0" smtClean="0">
                <a:solidFill>
                  <a:schemeClr val="tx1"/>
                </a:solidFill>
              </a:rPr>
              <a:t>Conclusiones y Recomendaciones.</a:t>
            </a:r>
            <a:endParaRPr lang="es-EC" b="1" dirty="0">
              <a:solidFill>
                <a:schemeClr val="tx1"/>
              </a:solidFill>
            </a:endParaRPr>
          </a:p>
        </p:txBody>
      </p:sp>
      <p:pic>
        <p:nvPicPr>
          <p:cNvPr id="4" name="3 Imagen"/>
          <p:cNvPicPr/>
          <p:nvPr/>
        </p:nvPicPr>
        <p:blipFill>
          <a:blip r:embed="rId3"/>
          <a:srcRect/>
          <a:stretch>
            <a:fillRect/>
          </a:stretch>
        </p:blipFill>
        <p:spPr bwMode="auto">
          <a:xfrm>
            <a:off x="4788025" y="0"/>
            <a:ext cx="3214684" cy="548680"/>
          </a:xfrm>
          <a:prstGeom prst="rect">
            <a:avLst/>
          </a:prstGeom>
          <a:ln>
            <a:noFill/>
          </a:ln>
          <a:effectLst>
            <a:softEdge rad="112500"/>
          </a:effectLst>
        </p:spPr>
      </p:pic>
      <p:pic>
        <p:nvPicPr>
          <p:cNvPr id="20482" name="Picture 2" descr="C:\Users\JORGE\AppData\Local\Microsoft\Windows\Temporary Internet Files\Content.IE5\Q3UA31TL\MC90029717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5663" y="764704"/>
            <a:ext cx="2331519" cy="2016224"/>
          </a:xfrm>
          <a:prstGeom prst="rect">
            <a:avLst/>
          </a:prstGeom>
          <a:noFill/>
          <a:extLst>
            <a:ext uri="{909E8E84-426E-40DD-AFC4-6F175D3DCCD1}">
              <a14:hiddenFill xmlns:a14="http://schemas.microsoft.com/office/drawing/2010/main">
                <a:solidFill>
                  <a:srgbClr val="FFFFFF"/>
                </a:solidFill>
              </a14:hiddenFill>
            </a:ext>
          </a:extLst>
        </p:spPr>
      </p:pic>
      <p:sp>
        <p:nvSpPr>
          <p:cNvPr id="6" name="5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2111092532"/>
      </p:ext>
    </p:extLst>
  </p:cSld>
  <p:clrMapOvr>
    <a:masterClrMapping/>
  </p:clrMapOvr>
  <mc:AlternateContent xmlns:mc="http://schemas.openxmlformats.org/markup-compatibility/2006" xmlns:p14="http://schemas.microsoft.com/office/powerpoint/2010/main">
    <mc:Choice Requires="p14">
      <p:transition spd="med" p14:dur="700" advTm="5341">
        <p:fade/>
      </p:transition>
    </mc:Choice>
    <mc:Fallback xmlns="">
      <p:transition spd="med" advTm="5341">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3752"/>
            <a:ext cx="7024744" cy="1143000"/>
          </a:xfrm>
        </p:spPr>
        <p:txBody>
          <a:bodyPr/>
          <a:lstStyle/>
          <a:p>
            <a:r>
              <a:rPr lang="es-EC" b="1" dirty="0" smtClean="0"/>
              <a:t>Conclusiones</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66236665"/>
              </p:ext>
            </p:extLst>
          </p:nvPr>
        </p:nvGraphicFramePr>
        <p:xfrm>
          <a:off x="611560" y="1196752"/>
          <a:ext cx="7992888"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6 Imagen"/>
          <p:cNvPicPr/>
          <p:nvPr/>
        </p:nvPicPr>
        <p:blipFill>
          <a:blip r:embed="rId8"/>
          <a:srcRect/>
          <a:stretch>
            <a:fillRect/>
          </a:stretch>
        </p:blipFill>
        <p:spPr bwMode="auto">
          <a:xfrm>
            <a:off x="4788025" y="0"/>
            <a:ext cx="3214684" cy="548680"/>
          </a:xfrm>
          <a:prstGeom prst="rect">
            <a:avLst/>
          </a:prstGeom>
          <a:ln>
            <a:noFill/>
          </a:ln>
          <a:effectLst>
            <a:softEdge rad="112500"/>
          </a:effectLst>
        </p:spPr>
      </p:pic>
      <p:sp>
        <p:nvSpPr>
          <p:cNvPr id="5" name="4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3778781134"/>
      </p:ext>
    </p:extLst>
  </p:cSld>
  <p:clrMapOvr>
    <a:masterClrMapping/>
  </p:clrMapOvr>
  <mc:AlternateContent xmlns:mc="http://schemas.openxmlformats.org/markup-compatibility/2006" xmlns:p14="http://schemas.microsoft.com/office/powerpoint/2010/main">
    <mc:Choice Requires="p14">
      <p:transition spd="med" p14:dur="700" advTm="166509">
        <p:fade/>
      </p:transition>
    </mc:Choice>
    <mc:Fallback xmlns="">
      <p:transition spd="med" advTm="166509">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3752"/>
            <a:ext cx="7024744" cy="1143000"/>
          </a:xfrm>
        </p:spPr>
        <p:txBody>
          <a:bodyPr/>
          <a:lstStyle/>
          <a:p>
            <a:r>
              <a:rPr lang="es-EC" b="1" dirty="0" smtClean="0"/>
              <a:t>Conclusiones</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08483397"/>
              </p:ext>
            </p:extLst>
          </p:nvPr>
        </p:nvGraphicFramePr>
        <p:xfrm>
          <a:off x="611560" y="1196752"/>
          <a:ext cx="7992888"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6 Imagen"/>
          <p:cNvPicPr/>
          <p:nvPr/>
        </p:nvPicPr>
        <p:blipFill>
          <a:blip r:embed="rId8"/>
          <a:srcRect/>
          <a:stretch>
            <a:fillRect/>
          </a:stretch>
        </p:blipFill>
        <p:spPr bwMode="auto">
          <a:xfrm>
            <a:off x="4788025" y="0"/>
            <a:ext cx="3214684" cy="548680"/>
          </a:xfrm>
          <a:prstGeom prst="rect">
            <a:avLst/>
          </a:prstGeom>
          <a:ln>
            <a:noFill/>
          </a:ln>
          <a:effectLst>
            <a:softEdge rad="112500"/>
          </a:effectLst>
        </p:spPr>
      </p:pic>
      <p:sp>
        <p:nvSpPr>
          <p:cNvPr id="5" name="4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2306999558"/>
      </p:ext>
    </p:extLst>
  </p:cSld>
  <p:clrMapOvr>
    <a:masterClrMapping/>
  </p:clrMapOvr>
  <mc:AlternateContent xmlns:mc="http://schemas.openxmlformats.org/markup-compatibility/2006" xmlns:p14="http://schemas.microsoft.com/office/powerpoint/2010/main">
    <mc:Choice Requires="p14">
      <p:transition spd="med" p14:dur="700" advTm="167703">
        <p:fade/>
      </p:transition>
    </mc:Choice>
    <mc:Fallback xmlns="">
      <p:transition spd="med" advTm="167703">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3752"/>
            <a:ext cx="7024744" cy="1143000"/>
          </a:xfrm>
        </p:spPr>
        <p:txBody>
          <a:bodyPr/>
          <a:lstStyle/>
          <a:p>
            <a:r>
              <a:rPr lang="es-EC" b="1" dirty="0" smtClean="0"/>
              <a:t>Recomendaciones</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92954863"/>
              </p:ext>
            </p:extLst>
          </p:nvPr>
        </p:nvGraphicFramePr>
        <p:xfrm>
          <a:off x="611560" y="1196752"/>
          <a:ext cx="7992888"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6 Imagen"/>
          <p:cNvPicPr/>
          <p:nvPr/>
        </p:nvPicPr>
        <p:blipFill>
          <a:blip r:embed="rId8"/>
          <a:srcRect/>
          <a:stretch>
            <a:fillRect/>
          </a:stretch>
        </p:blipFill>
        <p:spPr bwMode="auto">
          <a:xfrm>
            <a:off x="4788025" y="0"/>
            <a:ext cx="3214684" cy="548680"/>
          </a:xfrm>
          <a:prstGeom prst="rect">
            <a:avLst/>
          </a:prstGeom>
          <a:ln>
            <a:noFill/>
          </a:ln>
          <a:effectLst>
            <a:softEdge rad="112500"/>
          </a:effectLst>
        </p:spPr>
      </p:pic>
      <p:sp>
        <p:nvSpPr>
          <p:cNvPr id="5" name="4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746662533"/>
      </p:ext>
    </p:extLst>
  </p:cSld>
  <p:clrMapOvr>
    <a:masterClrMapping/>
  </p:clrMapOvr>
  <mc:AlternateContent xmlns:mc="http://schemas.openxmlformats.org/markup-compatibility/2006" xmlns:p14="http://schemas.microsoft.com/office/powerpoint/2010/main">
    <mc:Choice Requires="p14">
      <p:transition spd="med" p14:dur="700" advTm="126346">
        <p:fade/>
      </p:transition>
    </mc:Choice>
    <mc:Fallback xmlns="">
      <p:transition spd="med" advTm="126346">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3752"/>
            <a:ext cx="7024744" cy="1143000"/>
          </a:xfrm>
        </p:spPr>
        <p:txBody>
          <a:bodyPr/>
          <a:lstStyle/>
          <a:p>
            <a:r>
              <a:rPr lang="es-EC" b="1" dirty="0" smtClean="0"/>
              <a:t>Recomendaciones</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09648262"/>
              </p:ext>
            </p:extLst>
          </p:nvPr>
        </p:nvGraphicFramePr>
        <p:xfrm>
          <a:off x="611560" y="1196752"/>
          <a:ext cx="7992888"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6 Imagen"/>
          <p:cNvPicPr/>
          <p:nvPr/>
        </p:nvPicPr>
        <p:blipFill>
          <a:blip r:embed="rId8"/>
          <a:srcRect/>
          <a:stretch>
            <a:fillRect/>
          </a:stretch>
        </p:blipFill>
        <p:spPr bwMode="auto">
          <a:xfrm>
            <a:off x="4788025" y="0"/>
            <a:ext cx="3214684" cy="548680"/>
          </a:xfrm>
          <a:prstGeom prst="rect">
            <a:avLst/>
          </a:prstGeom>
          <a:ln>
            <a:noFill/>
          </a:ln>
          <a:effectLst>
            <a:softEdge rad="112500"/>
          </a:effectLst>
        </p:spPr>
      </p:pic>
      <p:sp>
        <p:nvSpPr>
          <p:cNvPr id="5" name="4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1293309831"/>
      </p:ext>
    </p:extLst>
  </p:cSld>
  <p:clrMapOvr>
    <a:masterClrMapping/>
  </p:clrMapOvr>
  <mc:AlternateContent xmlns:mc="http://schemas.openxmlformats.org/markup-compatibility/2006" xmlns:p14="http://schemas.microsoft.com/office/powerpoint/2010/main">
    <mc:Choice Requires="p14">
      <p:transition spd="med" p14:dur="700" advTm="78573">
        <p:fade/>
      </p:transition>
    </mc:Choice>
    <mc:Fallback xmlns="">
      <p:transition spd="med" advTm="78573">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814852" y="1052736"/>
            <a:ext cx="6637468" cy="1362075"/>
          </a:xfrm>
        </p:spPr>
        <p:txBody>
          <a:bodyPr/>
          <a:lstStyle/>
          <a:p>
            <a:r>
              <a:rPr lang="es-EC" b="1" dirty="0" smtClean="0"/>
              <a:t>Preguntas…</a:t>
            </a:r>
            <a:endParaRPr lang="es-EC" b="1" dirty="0"/>
          </a:p>
        </p:txBody>
      </p:sp>
      <p:sp>
        <p:nvSpPr>
          <p:cNvPr id="5" name="4 Marcador de texto"/>
          <p:cNvSpPr>
            <a:spLocks noGrp="1"/>
          </p:cNvSpPr>
          <p:nvPr>
            <p:ph type="body" idx="1"/>
          </p:nvPr>
        </p:nvSpPr>
        <p:spPr>
          <a:xfrm>
            <a:off x="1043608" y="3861049"/>
            <a:ext cx="7069515" cy="792087"/>
          </a:xfrm>
        </p:spPr>
        <p:txBody>
          <a:bodyPr>
            <a:noAutofit/>
          </a:bodyPr>
          <a:lstStyle/>
          <a:p>
            <a:r>
              <a:rPr lang="es-EC" sz="4000" b="1" dirty="0" smtClean="0"/>
              <a:t>GRACIAS POR SU ATENCIÓN</a:t>
            </a:r>
            <a:endParaRPr lang="es-EC" sz="4000" b="1" dirty="0"/>
          </a:p>
        </p:txBody>
      </p:sp>
      <p:pic>
        <p:nvPicPr>
          <p:cNvPr id="6" name="5 Imagen"/>
          <p:cNvPicPr/>
          <p:nvPr/>
        </p:nvPicPr>
        <p:blipFill>
          <a:blip r:embed="rId4"/>
          <a:srcRect/>
          <a:stretch>
            <a:fillRect/>
          </a:stretch>
        </p:blipFill>
        <p:spPr bwMode="auto">
          <a:xfrm>
            <a:off x="4788025" y="0"/>
            <a:ext cx="3214684" cy="548680"/>
          </a:xfrm>
          <a:prstGeom prst="rect">
            <a:avLst/>
          </a:prstGeom>
          <a:ln>
            <a:noFill/>
          </a:ln>
          <a:effectLst>
            <a:softEdge rad="112500"/>
          </a:effectLst>
        </p:spPr>
      </p:pic>
      <p:pic>
        <p:nvPicPr>
          <p:cNvPr id="21507" name="Picture 3" descr="C:\Users\JORGE\AppData\Local\Microsoft\Windows\Temporary Internet Files\Content.IE5\XYFXD0UR\MC90043763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9453" y="908720"/>
            <a:ext cx="2980699" cy="2980699"/>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Users\JORGE\AppData\Local\Microsoft\Windows\Temporary Internet Files\Content.IE5\Q3UA31TL\MC90029191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856" y="4509120"/>
            <a:ext cx="2664296" cy="1967583"/>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pie de página"/>
          <p:cNvSpPr>
            <a:spLocks noGrp="1"/>
          </p:cNvSpPr>
          <p:nvPr>
            <p:ph type="ftr" sz="quarter" idx="11"/>
          </p:nvPr>
        </p:nvSpPr>
        <p:spPr/>
        <p:txBody>
          <a:bodyPr/>
          <a:lstStyle/>
          <a:p>
            <a:r>
              <a:rPr lang="es-EC" smtClean="0"/>
              <a:t>Realizado por: Cristina Camacho M.</a:t>
            </a:r>
            <a:endParaRPr lang="es-EC"/>
          </a:p>
        </p:txBody>
      </p:sp>
    </p:spTree>
    <p:custDataLst>
      <p:tags r:id="rId1"/>
    </p:custDataLst>
    <p:extLst>
      <p:ext uri="{BB962C8B-B14F-4D97-AF65-F5344CB8AC3E}">
        <p14:creationId xmlns:p14="http://schemas.microsoft.com/office/powerpoint/2010/main" val="2334604482"/>
      </p:ext>
    </p:extLst>
  </p:cSld>
  <p:clrMapOvr>
    <a:masterClrMapping/>
  </p:clrMapOvr>
  <mc:AlternateContent xmlns:mc="http://schemas.openxmlformats.org/markup-compatibility/2006" xmlns:p14="http://schemas.microsoft.com/office/powerpoint/2010/main">
    <mc:Choice Requires="p14">
      <p:transition spd="med" p14:dur="700" advTm="20130">
        <p:fade/>
      </p:transition>
    </mc:Choice>
    <mc:Fallback xmlns="">
      <p:transition spd="med" advTm="2013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1507"/>
                                        </p:tgtEl>
                                        <p:attrNameLst>
                                          <p:attrName>style.visibility</p:attrName>
                                        </p:attrNameLst>
                                      </p:cBhvr>
                                      <p:to>
                                        <p:strVal val="visible"/>
                                      </p:to>
                                    </p:set>
                                    <p:animEffect transition="in" filter="fade">
                                      <p:cBhvr>
                                        <p:cTn id="11" dur="500"/>
                                        <p:tgtEl>
                                          <p:spTgt spid="21507"/>
                                        </p:tgtEl>
                                      </p:cBhvr>
                                    </p:animEffect>
                                    <p:anim calcmode="lin" valueType="num">
                                      <p:cBhvr>
                                        <p:cTn id="12" dur="500" fill="hold"/>
                                        <p:tgtEl>
                                          <p:spTgt spid="21507"/>
                                        </p:tgtEl>
                                        <p:attrNameLst>
                                          <p:attrName>ppt_x</p:attrName>
                                        </p:attrNameLst>
                                      </p:cBhvr>
                                      <p:tavLst>
                                        <p:tav tm="0">
                                          <p:val>
                                            <p:strVal val="#ppt_x"/>
                                          </p:val>
                                        </p:tav>
                                        <p:tav tm="100000">
                                          <p:val>
                                            <p:strVal val="#ppt_x"/>
                                          </p:val>
                                        </p:tav>
                                      </p:tavLst>
                                    </p:anim>
                                    <p:anim calcmode="lin" valueType="num">
                                      <p:cBhvr>
                                        <p:cTn id="13" dur="500" fill="hold"/>
                                        <p:tgtEl>
                                          <p:spTgt spid="2150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Vertical)">
                                      <p:cBhvr>
                                        <p:cTn id="18" dur="500"/>
                                        <p:tgtEl>
                                          <p:spTgt spid="5">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21509"/>
                                        </p:tgtEl>
                                        <p:attrNameLst>
                                          <p:attrName>style.visibility</p:attrName>
                                        </p:attrNameLst>
                                      </p:cBhvr>
                                      <p:to>
                                        <p:strVal val="visible"/>
                                      </p:to>
                                    </p:set>
                                    <p:anim calcmode="lin" valueType="num">
                                      <p:cBhvr>
                                        <p:cTn id="21" dur="1000" fill="hold"/>
                                        <p:tgtEl>
                                          <p:spTgt spid="21509"/>
                                        </p:tgtEl>
                                        <p:attrNameLst>
                                          <p:attrName>ppt_w</p:attrName>
                                        </p:attrNameLst>
                                      </p:cBhvr>
                                      <p:tavLst>
                                        <p:tav tm="0">
                                          <p:val>
                                            <p:fltVal val="0"/>
                                          </p:val>
                                        </p:tav>
                                        <p:tav tm="100000">
                                          <p:val>
                                            <p:strVal val="#ppt_w"/>
                                          </p:val>
                                        </p:tav>
                                      </p:tavLst>
                                    </p:anim>
                                    <p:anim calcmode="lin" valueType="num">
                                      <p:cBhvr>
                                        <p:cTn id="22" dur="1000" fill="hold"/>
                                        <p:tgtEl>
                                          <p:spTgt spid="21509"/>
                                        </p:tgtEl>
                                        <p:attrNameLst>
                                          <p:attrName>ppt_h</p:attrName>
                                        </p:attrNameLst>
                                      </p:cBhvr>
                                      <p:tavLst>
                                        <p:tav tm="0">
                                          <p:val>
                                            <p:fltVal val="0"/>
                                          </p:val>
                                        </p:tav>
                                        <p:tav tm="100000">
                                          <p:val>
                                            <p:strVal val="#ppt_h"/>
                                          </p:val>
                                        </p:tav>
                                      </p:tavLst>
                                    </p:anim>
                                    <p:anim calcmode="lin" valueType="num">
                                      <p:cBhvr>
                                        <p:cTn id="23" dur="1000" fill="hold"/>
                                        <p:tgtEl>
                                          <p:spTgt spid="21509"/>
                                        </p:tgtEl>
                                        <p:attrNameLst>
                                          <p:attrName>style.rotation</p:attrName>
                                        </p:attrNameLst>
                                      </p:cBhvr>
                                      <p:tavLst>
                                        <p:tav tm="0">
                                          <p:val>
                                            <p:fltVal val="90"/>
                                          </p:val>
                                        </p:tav>
                                        <p:tav tm="100000">
                                          <p:val>
                                            <p:fltVal val="0"/>
                                          </p:val>
                                        </p:tav>
                                      </p:tavLst>
                                    </p:anim>
                                    <p:animEffect transition="in" filter="fade">
                                      <p:cBhvr>
                                        <p:cTn id="24" dur="1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9532" y="3511090"/>
            <a:ext cx="8568952" cy="1656184"/>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C" sz="3800" b="1" dirty="0" smtClean="0">
                <a:ln/>
                <a:solidFill>
                  <a:schemeClr val="accent3"/>
                </a:solidFill>
              </a:rPr>
              <a:t>SECRETARÍA DE HIDROCARBUROS ECUADOR</a:t>
            </a:r>
            <a:endParaRPr lang="es-EC" sz="3800" b="1" dirty="0">
              <a:ln/>
              <a:solidFill>
                <a:schemeClr val="accent3"/>
              </a:solidFill>
            </a:endParaRPr>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340768"/>
            <a:ext cx="6048672" cy="1878092"/>
          </a:xfrm>
          <a:prstGeom prst="rect">
            <a:avLst/>
          </a:prstGeom>
        </p:spPr>
      </p:pic>
      <p:pic>
        <p:nvPicPr>
          <p:cNvPr id="6" name="5 Imagen"/>
          <p:cNvPicPr/>
          <p:nvPr/>
        </p:nvPicPr>
        <p:blipFill>
          <a:blip r:embed="rId4"/>
          <a:srcRect/>
          <a:stretch>
            <a:fillRect/>
          </a:stretch>
        </p:blipFill>
        <p:spPr bwMode="auto">
          <a:xfrm>
            <a:off x="4788025" y="0"/>
            <a:ext cx="3214684" cy="548680"/>
          </a:xfrm>
          <a:prstGeom prst="rect">
            <a:avLst/>
          </a:prstGeom>
          <a:ln>
            <a:noFill/>
          </a:ln>
          <a:effectLst>
            <a:softEdge rad="112500"/>
          </a:effectLst>
        </p:spPr>
      </p:pic>
      <p:pic>
        <p:nvPicPr>
          <p:cNvPr id="3074" name="Picture 2" descr="C:\Users\Cristina\AppData\Local\Microsoft\Windows\Temporary Internet Files\Content.IE5\WP9SUW0P\MC90023946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3799" y="4643054"/>
            <a:ext cx="1670609" cy="1738274"/>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pie de página"/>
          <p:cNvSpPr>
            <a:spLocks noGrp="1"/>
          </p:cNvSpPr>
          <p:nvPr>
            <p:ph type="ftr" sz="quarter" idx="11"/>
          </p:nvPr>
        </p:nvSpPr>
        <p:spPr/>
        <p:txBody>
          <a:bodyPr/>
          <a:lstStyle/>
          <a:p>
            <a:r>
              <a:rPr lang="es-EC" smtClean="0"/>
              <a:t>Realizado por: Cristina Camacho M.</a:t>
            </a:r>
            <a:endParaRPr lang="es-EC"/>
          </a:p>
        </p:txBody>
      </p:sp>
    </p:spTree>
  </p:cSld>
  <p:clrMapOvr>
    <a:masterClrMapping/>
  </p:clrMapOvr>
  <mc:AlternateContent xmlns:mc="http://schemas.openxmlformats.org/markup-compatibility/2006" xmlns:p14="http://schemas.microsoft.com/office/powerpoint/2010/main">
    <mc:Choice Requires="p14">
      <p:transition spd="med" p14:dur="700" advTm="4808">
        <p:fade/>
      </p:transition>
    </mc:Choice>
    <mc:Fallback xmlns="">
      <p:transition spd="med" advTm="4808">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Cristina\AppData\Local\Microsoft\Windows\Temporary Internet Files\Content.IE5\G9TY7XSR\MP900448674[1].jpg"/>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32726" y="346348"/>
            <a:ext cx="8387746" cy="6251004"/>
          </a:xfrm>
          <a:prstGeom prst="rect">
            <a:avLst/>
          </a:prstGeom>
          <a:noFill/>
          <a:effectLst>
            <a:glow rad="127000">
              <a:schemeClr val="accent1"/>
            </a:glow>
          </a:effectLst>
          <a:extLst>
            <a:ext uri="{909E8E84-426E-40DD-AFC4-6F175D3DCCD1}">
              <a14:hiddenFill xmlns:a14="http://schemas.microsoft.com/office/drawing/2010/main">
                <a:solidFill>
                  <a:srgbClr val="FFFFFF"/>
                </a:solidFill>
              </a14:hiddenFill>
            </a:ext>
          </a:extLst>
        </p:spPr>
      </p:pic>
      <p:pic>
        <p:nvPicPr>
          <p:cNvPr id="2" name="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476672"/>
            <a:ext cx="3024336" cy="939046"/>
          </a:xfrm>
          <a:prstGeom prst="rect">
            <a:avLst/>
          </a:prstGeom>
        </p:spPr>
      </p:pic>
      <p:pic>
        <p:nvPicPr>
          <p:cNvPr id="3" name="2 Imagen"/>
          <p:cNvPicPr/>
          <p:nvPr/>
        </p:nvPicPr>
        <p:blipFill>
          <a:blip r:embed="rId6"/>
          <a:srcRect/>
          <a:stretch>
            <a:fillRect/>
          </a:stretch>
        </p:blipFill>
        <p:spPr bwMode="auto">
          <a:xfrm>
            <a:off x="4788025" y="0"/>
            <a:ext cx="3214684" cy="548680"/>
          </a:xfrm>
          <a:prstGeom prst="rect">
            <a:avLst/>
          </a:prstGeom>
          <a:ln>
            <a:noFill/>
          </a:ln>
          <a:effectLst>
            <a:softEdge rad="112500"/>
          </a:effectLst>
        </p:spPr>
      </p:pic>
      <p:sp>
        <p:nvSpPr>
          <p:cNvPr id="7" name="6 Rectángulo redondeado"/>
          <p:cNvSpPr/>
          <p:nvPr/>
        </p:nvSpPr>
        <p:spPr>
          <a:xfrm>
            <a:off x="4283968" y="548680"/>
            <a:ext cx="3941803" cy="1512168"/>
          </a:xfrm>
          <a:prstGeom prst="roundRect">
            <a:avLst/>
          </a:prstGeom>
          <a:noFill/>
          <a:ln w="25400"/>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smtClean="0">
                <a:solidFill>
                  <a:schemeClr val="bg1"/>
                </a:solidFill>
              </a:rPr>
              <a:t>Institución</a:t>
            </a:r>
            <a:r>
              <a:rPr lang="en-US" b="1" dirty="0" smtClean="0">
                <a:solidFill>
                  <a:schemeClr val="bg1"/>
                </a:solidFill>
              </a:rPr>
              <a:t> </a:t>
            </a:r>
            <a:r>
              <a:rPr lang="en-US" b="1" dirty="0" err="1" smtClean="0">
                <a:solidFill>
                  <a:schemeClr val="bg1"/>
                </a:solidFill>
              </a:rPr>
              <a:t>autónoma</a:t>
            </a:r>
            <a:r>
              <a:rPr lang="en-US" b="1" dirty="0" smtClean="0">
                <a:solidFill>
                  <a:schemeClr val="bg1"/>
                </a:solidFill>
              </a:rPr>
              <a:t> y </a:t>
            </a:r>
            <a:r>
              <a:rPr lang="en-US" b="1" dirty="0" err="1" smtClean="0">
                <a:solidFill>
                  <a:schemeClr val="bg1"/>
                </a:solidFill>
              </a:rPr>
              <a:t>adscrita</a:t>
            </a:r>
            <a:r>
              <a:rPr lang="en-US" b="1" dirty="0" smtClean="0">
                <a:solidFill>
                  <a:schemeClr val="bg1"/>
                </a:solidFill>
              </a:rPr>
              <a:t> al </a:t>
            </a:r>
            <a:r>
              <a:rPr lang="en-US" b="1" dirty="0" err="1" smtClean="0">
                <a:solidFill>
                  <a:schemeClr val="bg1"/>
                </a:solidFill>
              </a:rPr>
              <a:t>Ministerio</a:t>
            </a:r>
            <a:r>
              <a:rPr lang="en-US" b="1" dirty="0" smtClean="0">
                <a:solidFill>
                  <a:schemeClr val="bg1"/>
                </a:solidFill>
              </a:rPr>
              <a:t> de </a:t>
            </a:r>
          </a:p>
          <a:p>
            <a:pPr algn="ctr"/>
            <a:r>
              <a:rPr lang="en-US" b="1" dirty="0" err="1" smtClean="0">
                <a:solidFill>
                  <a:schemeClr val="bg1"/>
                </a:solidFill>
              </a:rPr>
              <a:t>Recursos</a:t>
            </a:r>
            <a:r>
              <a:rPr lang="en-US" b="1" dirty="0" smtClean="0">
                <a:solidFill>
                  <a:schemeClr val="bg1"/>
                </a:solidFill>
              </a:rPr>
              <a:t> </a:t>
            </a:r>
            <a:r>
              <a:rPr lang="en-US" b="1" dirty="0" err="1" smtClean="0">
                <a:solidFill>
                  <a:schemeClr val="bg1"/>
                </a:solidFill>
              </a:rPr>
              <a:t>Naturales</a:t>
            </a:r>
            <a:r>
              <a:rPr lang="en-US" b="1" dirty="0" smtClean="0">
                <a:solidFill>
                  <a:schemeClr val="bg1"/>
                </a:solidFill>
              </a:rPr>
              <a:t> no </a:t>
            </a:r>
            <a:r>
              <a:rPr lang="en-US" b="1" dirty="0" err="1" smtClean="0">
                <a:solidFill>
                  <a:schemeClr val="bg1"/>
                </a:solidFill>
              </a:rPr>
              <a:t>Renovables</a:t>
            </a:r>
            <a:endParaRPr lang="en-US" b="1" dirty="0">
              <a:solidFill>
                <a:schemeClr val="bg1"/>
              </a:solidFill>
            </a:endParaRPr>
          </a:p>
        </p:txBody>
      </p:sp>
      <p:sp>
        <p:nvSpPr>
          <p:cNvPr id="8" name="7 Flecha derecha"/>
          <p:cNvSpPr/>
          <p:nvPr/>
        </p:nvSpPr>
        <p:spPr>
          <a:xfrm>
            <a:off x="612700" y="3645024"/>
            <a:ext cx="3383236" cy="2236757"/>
          </a:xfrm>
          <a:prstGeom prst="rightArrow">
            <a:avLst/>
          </a:prstGeom>
          <a:noFill/>
          <a:ln w="38100">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s-EC" b="1" dirty="0" smtClean="0">
                <a:solidFill>
                  <a:schemeClr val="accent1">
                    <a:lumMod val="50000"/>
                  </a:schemeClr>
                </a:solidFill>
              </a:rPr>
              <a:t>Creada mediante el Art. 6-A de la Ley Reformatoria a la Ley de Hidrocarburos</a:t>
            </a:r>
            <a:endParaRPr lang="es-EC" b="1" dirty="0">
              <a:solidFill>
                <a:schemeClr val="accent1">
                  <a:lumMod val="50000"/>
                </a:schemeClr>
              </a:solidFill>
            </a:endParaRPr>
          </a:p>
        </p:txBody>
      </p:sp>
      <p:sp>
        <p:nvSpPr>
          <p:cNvPr id="9" name="8 Elipse"/>
          <p:cNvSpPr/>
          <p:nvPr/>
        </p:nvSpPr>
        <p:spPr>
          <a:xfrm>
            <a:off x="467544" y="1877408"/>
            <a:ext cx="3024336" cy="1479584"/>
          </a:xfrm>
          <a:prstGeom prst="ellipse">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s-EC" sz="2400" b="1" dirty="0" smtClean="0">
                <a:solidFill>
                  <a:schemeClr val="tx1"/>
                </a:solidFill>
              </a:rPr>
              <a:t>Entidad pública</a:t>
            </a:r>
            <a:endParaRPr lang="es-EC" sz="2400" b="1" dirty="0">
              <a:solidFill>
                <a:schemeClr val="tx1"/>
              </a:solidFill>
            </a:endParaRPr>
          </a:p>
        </p:txBody>
      </p:sp>
      <p:sp>
        <p:nvSpPr>
          <p:cNvPr id="11" name="10 Rectángulo redondeado"/>
          <p:cNvSpPr/>
          <p:nvPr/>
        </p:nvSpPr>
        <p:spPr>
          <a:xfrm>
            <a:off x="3995936" y="2276872"/>
            <a:ext cx="4464496" cy="4032448"/>
          </a:xfrm>
          <a:prstGeom prst="roundRect">
            <a:avLst/>
          </a:prstGeom>
          <a:noFill/>
          <a:ln w="317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000" b="1" dirty="0" smtClean="0">
              <a:solidFill>
                <a:schemeClr val="bg1"/>
              </a:solidFill>
            </a:endParaRPr>
          </a:p>
        </p:txBody>
      </p:sp>
      <p:pic>
        <p:nvPicPr>
          <p:cNvPr id="3074" name="Picture 2" descr="Ilustracion 2"/>
          <p:cNvPicPr>
            <a:picLocks noChangeAspect="1" noChangeArrowheads="1"/>
          </p:cNvPicPr>
          <p:nvPr/>
        </p:nvPicPr>
        <p:blipFill rotWithShape="1">
          <a:blip r:embed="rId7">
            <a:extLst>
              <a:ext uri="{28A0092B-C50C-407E-A947-70E740481C1C}">
                <a14:useLocalDpi xmlns:a14="http://schemas.microsoft.com/office/drawing/2010/main" val="0"/>
              </a:ext>
            </a:extLst>
          </a:blip>
          <a:srcRect l="24033" t="20191" r="26562" b="11845"/>
          <a:stretch/>
        </p:blipFill>
        <p:spPr bwMode="auto">
          <a:xfrm>
            <a:off x="4067945" y="2492896"/>
            <a:ext cx="4320480"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4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2531558916"/>
      </p:ext>
    </p:extLst>
  </p:cSld>
  <p:clrMapOvr>
    <a:masterClrMapping/>
  </p:clrMapOvr>
  <mc:AlternateContent xmlns:mc="http://schemas.openxmlformats.org/markup-compatibility/2006" xmlns:p14="http://schemas.microsoft.com/office/powerpoint/2010/main">
    <mc:Choice Requires="p14">
      <p:transition spd="med" p14:dur="700" advTm="29517">
        <p:fade/>
      </p:transition>
    </mc:Choice>
    <mc:Fallback xmlns="">
      <p:transition spd="med" advTm="29517">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773832"/>
            <a:ext cx="7024744" cy="1143000"/>
          </a:xfrm>
        </p:spPr>
        <p:txBody>
          <a:bodyPr>
            <a:normAutofit fontScale="90000"/>
          </a:bodyPr>
          <a:lstStyle/>
          <a:p>
            <a:r>
              <a:rPr lang="es-EC" b="1" dirty="0" smtClean="0"/>
              <a:t>DIRECCIONAMIENTO ESTRATÉGICO</a:t>
            </a:r>
            <a:endParaRPr lang="es-EC" b="1" dirty="0"/>
          </a:p>
        </p:txBody>
      </p:sp>
      <p:graphicFrame>
        <p:nvGraphicFramePr>
          <p:cNvPr id="6" name="5 Marcador de contenido"/>
          <p:cNvGraphicFramePr>
            <a:graphicFrameLocks noGrp="1"/>
          </p:cNvGraphicFramePr>
          <p:nvPr>
            <p:ph sz="quarter" idx="13"/>
            <p:extLst>
              <p:ext uri="{D42A27DB-BD31-4B8C-83A1-F6EECF244321}">
                <p14:modId xmlns:p14="http://schemas.microsoft.com/office/powerpoint/2010/main" val="2099882625"/>
              </p:ext>
            </p:extLst>
          </p:nvPr>
        </p:nvGraphicFramePr>
        <p:xfrm>
          <a:off x="107504" y="1484784"/>
          <a:ext cx="8928992"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p:cNvPicPr/>
          <p:nvPr/>
        </p:nvPicPr>
        <p:blipFill>
          <a:blip r:embed="rId8"/>
          <a:srcRect/>
          <a:stretch>
            <a:fillRect/>
          </a:stretch>
        </p:blipFill>
        <p:spPr bwMode="auto">
          <a:xfrm>
            <a:off x="4788025" y="0"/>
            <a:ext cx="3214684" cy="548680"/>
          </a:xfrm>
          <a:prstGeom prst="rect">
            <a:avLst/>
          </a:prstGeom>
          <a:ln>
            <a:noFill/>
          </a:ln>
          <a:effectLst>
            <a:softEdge rad="112500"/>
          </a:effectLst>
        </p:spPr>
      </p:pic>
      <p:sp>
        <p:nvSpPr>
          <p:cNvPr id="4" name="3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2296135559"/>
      </p:ext>
    </p:extLst>
  </p:cSld>
  <p:clrMapOvr>
    <a:masterClrMapping/>
  </p:clrMapOvr>
  <mc:AlternateContent xmlns:mc="http://schemas.openxmlformats.org/markup-compatibility/2006" xmlns:p14="http://schemas.microsoft.com/office/powerpoint/2010/main">
    <mc:Choice Requires="p14">
      <p:transition spd="med" p14:dur="700" advTm="10190">
        <p:fade/>
      </p:transition>
    </mc:Choice>
    <mc:Fallback xmlns="">
      <p:transition spd="med" advTm="1019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1" y="188640"/>
            <a:ext cx="7713321" cy="1345838"/>
          </a:xfrm>
        </p:spPr>
        <p:txBody>
          <a:bodyPr/>
          <a:lstStyle/>
          <a:p>
            <a:r>
              <a:rPr lang="es-EC" b="1" dirty="0" smtClean="0"/>
              <a:t>AGENDA:</a:t>
            </a:r>
            <a:endParaRPr lang="es-EC" b="1" dirty="0"/>
          </a:p>
        </p:txBody>
      </p:sp>
      <p:sp>
        <p:nvSpPr>
          <p:cNvPr id="3" name="2 Marcador de contenido"/>
          <p:cNvSpPr>
            <a:spLocks noGrp="1"/>
          </p:cNvSpPr>
          <p:nvPr>
            <p:ph idx="1"/>
          </p:nvPr>
        </p:nvSpPr>
        <p:spPr>
          <a:xfrm>
            <a:off x="539554" y="1675580"/>
            <a:ext cx="8064894" cy="4777756"/>
          </a:xfrm>
        </p:spPr>
        <p:txBody>
          <a:bodyPr>
            <a:normAutofit lnSpcReduction="10000"/>
          </a:bodyPr>
          <a:lstStyle/>
          <a:p>
            <a:pPr marL="525780" indent="-457200" algn="just">
              <a:buFont typeface="+mj-lt"/>
              <a:buAutoNum type="arabicPeriod"/>
            </a:pPr>
            <a:r>
              <a:rPr lang="es-EC" b="1" dirty="0" smtClean="0">
                <a:solidFill>
                  <a:schemeClr val="bg1">
                    <a:lumMod val="75000"/>
                  </a:schemeClr>
                </a:solidFill>
              </a:rPr>
              <a:t>Introducción.</a:t>
            </a:r>
          </a:p>
          <a:p>
            <a:pPr marL="525780" indent="-457200" algn="just">
              <a:buFont typeface="+mj-lt"/>
              <a:buAutoNum type="arabicPeriod"/>
            </a:pPr>
            <a:r>
              <a:rPr lang="es-EC" b="1" dirty="0" smtClean="0">
                <a:solidFill>
                  <a:schemeClr val="tx1"/>
                </a:solidFill>
              </a:rPr>
              <a:t>Marco Legal, Teórico y Conceptual.</a:t>
            </a:r>
          </a:p>
          <a:p>
            <a:pPr marL="525780" indent="-457200" algn="just">
              <a:buFont typeface="+mj-lt"/>
              <a:buAutoNum type="arabicPeriod"/>
            </a:pPr>
            <a:r>
              <a:rPr lang="es-EC" b="1" dirty="0" smtClean="0">
                <a:solidFill>
                  <a:schemeClr val="bg1">
                    <a:lumMod val="75000"/>
                  </a:schemeClr>
                </a:solidFill>
              </a:rPr>
              <a:t>Metodología de Investigación.</a:t>
            </a:r>
          </a:p>
          <a:p>
            <a:pPr marL="525780" indent="-457200" algn="just">
              <a:buFont typeface="+mj-lt"/>
              <a:buAutoNum type="arabicPeriod"/>
            </a:pPr>
            <a:r>
              <a:rPr lang="es-EC" b="1" dirty="0" smtClean="0">
                <a:solidFill>
                  <a:schemeClr val="bg1">
                    <a:lumMod val="75000"/>
                  </a:schemeClr>
                </a:solidFill>
              </a:rPr>
              <a:t>Análisis de la </a:t>
            </a:r>
            <a:r>
              <a:rPr lang="es-EC" b="1" dirty="0">
                <a:solidFill>
                  <a:schemeClr val="bg1">
                    <a:lumMod val="75000"/>
                  </a:schemeClr>
                </a:solidFill>
              </a:rPr>
              <a:t>b</a:t>
            </a:r>
            <a:r>
              <a:rPr lang="es-EC" b="1" dirty="0" smtClean="0">
                <a:solidFill>
                  <a:schemeClr val="bg1">
                    <a:lumMod val="75000"/>
                  </a:schemeClr>
                </a:solidFill>
              </a:rPr>
              <a:t>ase legal de la investigación, ley de hidrocarburos y modalidades contractuales y criterios emitidos por las partes involucradas.</a:t>
            </a:r>
          </a:p>
          <a:p>
            <a:pPr marL="525780" indent="-457200" algn="just">
              <a:buFont typeface="+mj-lt"/>
              <a:buAutoNum type="arabicPeriod"/>
            </a:pPr>
            <a:r>
              <a:rPr lang="es-EC" b="1" dirty="0" smtClean="0">
                <a:solidFill>
                  <a:schemeClr val="bg1">
                    <a:lumMod val="75000"/>
                  </a:schemeClr>
                </a:solidFill>
              </a:rPr>
              <a:t>Análisis comparativo, cálculo del costo/beneficio para el estado y propuesta de estrategias para superar e incrementar  el beneficio para el estado con la modalidad contractual óptima.</a:t>
            </a:r>
          </a:p>
          <a:p>
            <a:pPr marL="525780" indent="-457200" algn="just">
              <a:buFont typeface="+mj-lt"/>
              <a:buAutoNum type="arabicPeriod"/>
            </a:pPr>
            <a:r>
              <a:rPr lang="es-EC" b="1" dirty="0" smtClean="0">
                <a:solidFill>
                  <a:schemeClr val="bg1">
                    <a:lumMod val="75000"/>
                  </a:schemeClr>
                </a:solidFill>
              </a:rPr>
              <a:t>Conclusiones y Recomendaciones.</a:t>
            </a:r>
            <a:endParaRPr lang="es-EC" b="1" dirty="0">
              <a:solidFill>
                <a:schemeClr val="bg1">
                  <a:lumMod val="75000"/>
                </a:schemeClr>
              </a:solidFill>
            </a:endParaRPr>
          </a:p>
        </p:txBody>
      </p:sp>
      <p:pic>
        <p:nvPicPr>
          <p:cNvPr id="4" name="3 Imagen"/>
          <p:cNvPicPr/>
          <p:nvPr/>
        </p:nvPicPr>
        <p:blipFill>
          <a:blip r:embed="rId3"/>
          <a:srcRect/>
          <a:stretch>
            <a:fillRect/>
          </a:stretch>
        </p:blipFill>
        <p:spPr bwMode="auto">
          <a:xfrm>
            <a:off x="4788025" y="0"/>
            <a:ext cx="3214684" cy="548680"/>
          </a:xfrm>
          <a:prstGeom prst="rect">
            <a:avLst/>
          </a:prstGeom>
          <a:ln>
            <a:noFill/>
          </a:ln>
          <a:effectLst>
            <a:softEdge rad="112500"/>
          </a:effectLst>
        </p:spPr>
      </p:pic>
      <p:pic>
        <p:nvPicPr>
          <p:cNvPr id="20482" name="Picture 2" descr="C:\Users\JORGE\AppData\Local\Microsoft\Windows\Temporary Internet Files\Content.IE5\Q3UA31TL\MC90029717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5663" y="764704"/>
            <a:ext cx="2331519" cy="2016224"/>
          </a:xfrm>
          <a:prstGeom prst="rect">
            <a:avLst/>
          </a:prstGeom>
          <a:noFill/>
          <a:extLst>
            <a:ext uri="{909E8E84-426E-40DD-AFC4-6F175D3DCCD1}">
              <a14:hiddenFill xmlns:a14="http://schemas.microsoft.com/office/drawing/2010/main">
                <a:solidFill>
                  <a:srgbClr val="FFFFFF"/>
                </a:solidFill>
              </a14:hiddenFill>
            </a:ext>
          </a:extLst>
        </p:spPr>
      </p:pic>
      <p:sp>
        <p:nvSpPr>
          <p:cNvPr id="6" name="5 Marcador de pie de página"/>
          <p:cNvSpPr>
            <a:spLocks noGrp="1"/>
          </p:cNvSpPr>
          <p:nvPr>
            <p:ph type="ftr" sz="quarter" idx="11"/>
          </p:nvPr>
        </p:nvSpPr>
        <p:spPr/>
        <p:txBody>
          <a:bodyPr/>
          <a:lstStyle/>
          <a:p>
            <a:r>
              <a:rPr lang="es-EC" smtClean="0"/>
              <a:t>Realizado por: Cristina Camacho M.</a:t>
            </a:r>
            <a:endParaRPr lang="es-EC"/>
          </a:p>
        </p:txBody>
      </p:sp>
    </p:spTree>
    <p:extLst>
      <p:ext uri="{BB962C8B-B14F-4D97-AF65-F5344CB8AC3E}">
        <p14:creationId xmlns:p14="http://schemas.microsoft.com/office/powerpoint/2010/main" val="3936354195"/>
      </p:ext>
    </p:extLst>
  </p:cSld>
  <p:clrMapOvr>
    <a:masterClrMapping/>
  </p:clrMapOvr>
  <mc:AlternateContent xmlns:mc="http://schemas.openxmlformats.org/markup-compatibility/2006" xmlns:p14="http://schemas.microsoft.com/office/powerpoint/2010/main">
    <mc:Choice Requires="p14">
      <p:transition spd="med" p14:dur="700" advTm="9211">
        <p:fade/>
      </p:transition>
    </mc:Choice>
    <mc:Fallback xmlns="">
      <p:transition spd="med" advTm="9211">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2593</TotalTime>
  <Words>5844</Words>
  <Application>Microsoft Office PowerPoint</Application>
  <PresentationFormat>Presentación en pantalla (4:3)</PresentationFormat>
  <Paragraphs>693</Paragraphs>
  <Slides>55</Slides>
  <Notes>55</Notes>
  <HiddenSlides>0</HiddenSlides>
  <MMClips>0</MMClips>
  <ScaleCrop>false</ScaleCrop>
  <HeadingPairs>
    <vt:vector size="4" baseType="variant">
      <vt:variant>
        <vt:lpstr>Tema</vt:lpstr>
      </vt:variant>
      <vt:variant>
        <vt:i4>1</vt:i4>
      </vt:variant>
      <vt:variant>
        <vt:lpstr>Títulos de diapositiva</vt:lpstr>
      </vt:variant>
      <vt:variant>
        <vt:i4>55</vt:i4>
      </vt:variant>
    </vt:vector>
  </HeadingPairs>
  <TitlesOfParts>
    <vt:vector size="56" baseType="lpstr">
      <vt:lpstr>Austin</vt:lpstr>
      <vt:lpstr>“Estrategias para superar el impacto del costo beneficio suscitado por el cambio de modalidad contractual en los contratos administrados por la Secretaría de Hidrocarburos”</vt:lpstr>
      <vt:lpstr>AGENDA:</vt:lpstr>
      <vt:lpstr>AGENDA:</vt:lpstr>
      <vt:lpstr>PLANTEAMIENTO DEL PROBLEMA</vt:lpstr>
      <vt:lpstr>OBJETIVOS GENERAL Y ESPECIFICOS </vt:lpstr>
      <vt:lpstr>SECRETARÍA DE HIDROCARBUROS ECUADOR</vt:lpstr>
      <vt:lpstr>Presentación de PowerPoint</vt:lpstr>
      <vt:lpstr>DIRECCIONAMIENTO ESTRATÉGICO</vt:lpstr>
      <vt:lpstr>AGENDA:</vt:lpstr>
      <vt:lpstr>MARCO LEGAL,  TEÓRICO Y CONCEPTUAL</vt:lpstr>
      <vt:lpstr>Marco Legal</vt:lpstr>
      <vt:lpstr>Presentación de PowerPoint</vt:lpstr>
      <vt:lpstr>Marco Teórico</vt:lpstr>
      <vt:lpstr>Marco Conceptual</vt:lpstr>
      <vt:lpstr>Presentación de PowerPoint</vt:lpstr>
      <vt:lpstr>AGENDA:</vt:lpstr>
      <vt:lpstr>Enfoque, instrumentos y técnicas de investigación</vt:lpstr>
      <vt:lpstr>Proceso de análisis</vt:lpstr>
      <vt:lpstr>AGENDA:</vt:lpstr>
      <vt:lpstr>Ley de  Hidrocarburos: Evolución.</vt:lpstr>
      <vt:lpstr>Modalidades  Contractuales: Evolución.</vt:lpstr>
      <vt:lpstr>Entrevista tipo</vt:lpstr>
      <vt:lpstr>RESULTADOS OBTENIDOS</vt:lpstr>
      <vt:lpstr>Presentación de PowerPoint</vt:lpstr>
      <vt:lpstr>Presentación de PowerPoint</vt:lpstr>
      <vt:lpstr>Presentación de PowerPoint</vt:lpstr>
      <vt:lpstr>AGENDA:</vt:lpstr>
      <vt:lpstr>Resumen de Análisis  Comparativo de la Ley de Hidrocarburos.</vt:lpstr>
      <vt:lpstr>Presentación de PowerPoint</vt:lpstr>
      <vt:lpstr>Presentación de PowerPoint</vt:lpstr>
      <vt:lpstr>Presentación de PowerPoint</vt:lpstr>
      <vt:lpstr>Presentación de PowerPoint</vt:lpstr>
      <vt:lpstr>Presentación de PowerPoint</vt:lpstr>
      <vt:lpstr>Análisis Económico: Lineamientos y consideraciones</vt:lpstr>
      <vt:lpstr>Indicadores VAN, TIR y BENEFICIO/COSTO </vt:lpstr>
      <vt:lpstr>Datos para el  cálculo de los Modelos:</vt:lpstr>
      <vt:lpstr>Modelo de  Participación: Parámetros.</vt:lpstr>
      <vt:lpstr>Modelo de  Participación: Resultados</vt:lpstr>
      <vt:lpstr>Modelo de  Participación: Resultados (cont.)</vt:lpstr>
      <vt:lpstr>Modelo de  Participación: Interpretación de Resultados</vt:lpstr>
      <vt:lpstr>Modelo de  Prestación de Servicios: Parámetros</vt:lpstr>
      <vt:lpstr>Modelo de  Prestación de Servicios: Resultados</vt:lpstr>
      <vt:lpstr>Modelo de  Prestación de Servicios: Resultados (cont.)</vt:lpstr>
      <vt:lpstr>Modelo de  Prestación de Servicios: Interpretación de Resultados</vt:lpstr>
      <vt:lpstr>Resumen de Resultados del Análisis</vt:lpstr>
      <vt:lpstr>Análisis FODA </vt:lpstr>
      <vt:lpstr>Análisis FODA </vt:lpstr>
      <vt:lpstr>Objetivo General y Política</vt:lpstr>
      <vt:lpstr>Formulación de Estrategias</vt:lpstr>
      <vt:lpstr>AGENDA:</vt:lpstr>
      <vt:lpstr>Conclusiones</vt:lpstr>
      <vt:lpstr>Conclusiones</vt:lpstr>
      <vt:lpstr>Recomendaciones</vt:lpstr>
      <vt:lpstr>Recomendaciones</vt:lpstr>
      <vt:lpstr>Preguntas…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“Estrategias para superar el impacto del costo beneficio en los contratos administrados por la secretaría de hidrocarburos”</dc:title>
  <dc:creator>CamachoC</dc:creator>
  <cp:lastModifiedBy>CamachoC</cp:lastModifiedBy>
  <cp:revision>155</cp:revision>
  <dcterms:created xsi:type="dcterms:W3CDTF">2014-07-10T20:40:50Z</dcterms:created>
  <dcterms:modified xsi:type="dcterms:W3CDTF">2014-11-27T20:41:12Z</dcterms:modified>
</cp:coreProperties>
</file>