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notesMasterIdLst>
    <p:notesMasterId r:id="rId31"/>
  </p:notesMasterIdLst>
  <p:sldIdLst>
    <p:sldId id="256" r:id="rId2"/>
    <p:sldId id="257" r:id="rId3"/>
    <p:sldId id="259" r:id="rId4"/>
    <p:sldId id="264" r:id="rId5"/>
    <p:sldId id="265" r:id="rId6"/>
    <p:sldId id="267" r:id="rId7"/>
    <p:sldId id="268" r:id="rId8"/>
    <p:sldId id="270" r:id="rId9"/>
    <p:sldId id="272" r:id="rId10"/>
    <p:sldId id="274" r:id="rId11"/>
    <p:sldId id="276" r:id="rId12"/>
    <p:sldId id="278" r:id="rId13"/>
    <p:sldId id="279" r:id="rId14"/>
    <p:sldId id="280" r:id="rId15"/>
    <p:sldId id="281" r:id="rId16"/>
    <p:sldId id="285" r:id="rId17"/>
    <p:sldId id="286" r:id="rId18"/>
    <p:sldId id="287" r:id="rId19"/>
    <p:sldId id="288" r:id="rId20"/>
    <p:sldId id="289" r:id="rId21"/>
    <p:sldId id="290" r:id="rId22"/>
    <p:sldId id="293" r:id="rId23"/>
    <p:sldId id="294" r:id="rId24"/>
    <p:sldId id="301" r:id="rId25"/>
    <p:sldId id="296" r:id="rId26"/>
    <p:sldId id="297" r:id="rId27"/>
    <p:sldId id="298"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y Villacís Núñez" initials="NVN" lastIdx="1" clrIdx="0">
    <p:extLst>
      <p:ext uri="{19B8F6BF-5375-455C-9EA6-DF929625EA0E}">
        <p15:presenceInfo xmlns:p15="http://schemas.microsoft.com/office/powerpoint/2012/main" userId="eac5fada04fc36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6"/>
    <a:srgbClr val="E5F7E5"/>
    <a:srgbClr val="C7ECB2"/>
    <a:srgbClr val="AAF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10" d="100"/>
          <a:sy n="110"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1AD1B-11F8-46C1-9833-B05D42CA4275}" type="doc">
      <dgm:prSet loTypeId="urn:microsoft.com/office/officeart/2008/layout/CaptionedPictures" loCatId="picture" qsTypeId="urn:microsoft.com/office/officeart/2005/8/quickstyle/simple1" qsCatId="simple" csTypeId="urn:microsoft.com/office/officeart/2005/8/colors/accent1_5" csCatId="accent1" phldr="1"/>
      <dgm:spPr/>
      <dgm:t>
        <a:bodyPr/>
        <a:lstStyle/>
        <a:p>
          <a:endParaRPr lang="es-EC"/>
        </a:p>
      </dgm:t>
    </dgm:pt>
    <dgm:pt modelId="{816EFBF9-FFDB-419B-B501-69BE45FA50C9}">
      <dgm:prSet phldrT="[Texto]"/>
      <dgm:spPr/>
      <dgm:t>
        <a:bodyPr/>
        <a:lstStyle/>
        <a:p>
          <a:r>
            <a:rPr lang="es-EC" dirty="0" smtClean="0"/>
            <a:t>PALVI – 55 m</a:t>
          </a:r>
          <a:r>
            <a:rPr lang="es-EC" baseline="30000" dirty="0" smtClean="0"/>
            <a:t>3</a:t>
          </a:r>
          <a:r>
            <a:rPr lang="es-EC" dirty="0" smtClean="0"/>
            <a:t>/hora</a:t>
          </a:r>
          <a:endParaRPr lang="es-EC" dirty="0"/>
        </a:p>
      </dgm:t>
    </dgm:pt>
    <dgm:pt modelId="{A7653AA5-1862-46F3-B0E3-76DC2452786B}" type="parTrans" cxnId="{23C47629-C6FD-4391-A765-3CFB6FA384D1}">
      <dgm:prSet/>
      <dgm:spPr/>
      <dgm:t>
        <a:bodyPr/>
        <a:lstStyle/>
        <a:p>
          <a:endParaRPr lang="es-EC"/>
        </a:p>
      </dgm:t>
    </dgm:pt>
    <dgm:pt modelId="{2734B5C7-966F-45C3-93B5-86F57E3CB82A}" type="sibTrans" cxnId="{23C47629-C6FD-4391-A765-3CFB6FA384D1}">
      <dgm:prSet/>
      <dgm:spPr/>
      <dgm:t>
        <a:bodyPr/>
        <a:lstStyle/>
        <a:p>
          <a:endParaRPr lang="es-EC"/>
        </a:p>
      </dgm:t>
    </dgm:pt>
    <dgm:pt modelId="{FA2D6003-4E5E-4D3B-9785-F9C525991F99}">
      <dgm:prSet phldrT="[Texto]"/>
      <dgm:spPr>
        <a:solidFill>
          <a:srgbClr val="92D050">
            <a:alpha val="90000"/>
          </a:srgbClr>
        </a:solidFill>
        <a:ln>
          <a:solidFill>
            <a:srgbClr val="92D050"/>
          </a:solidFill>
        </a:ln>
      </dgm:spPr>
      <dgm:t>
        <a:bodyPr/>
        <a:lstStyle/>
        <a:p>
          <a:r>
            <a:rPr lang="es-EC" dirty="0" smtClean="0">
              <a:solidFill>
                <a:schemeClr val="tx1"/>
              </a:solidFill>
            </a:rPr>
            <a:t>RODILLOS CON CUCHILLAS</a:t>
          </a:r>
          <a:endParaRPr lang="es-EC" dirty="0">
            <a:solidFill>
              <a:schemeClr val="tx1"/>
            </a:solidFill>
          </a:endParaRPr>
        </a:p>
      </dgm:t>
    </dgm:pt>
    <dgm:pt modelId="{34466A39-1448-4312-A1E3-93644971CD3D}" type="parTrans" cxnId="{99E68DB7-DDA6-4476-8CFA-907B77BFFF8D}">
      <dgm:prSet/>
      <dgm:spPr/>
      <dgm:t>
        <a:bodyPr/>
        <a:lstStyle/>
        <a:p>
          <a:endParaRPr lang="es-EC"/>
        </a:p>
      </dgm:t>
    </dgm:pt>
    <dgm:pt modelId="{BD74B705-0CB5-4068-AC2E-0D0C5A8F054A}" type="sibTrans" cxnId="{99E68DB7-DDA6-4476-8CFA-907B77BFFF8D}">
      <dgm:prSet/>
      <dgm:spPr/>
      <dgm:t>
        <a:bodyPr/>
        <a:lstStyle/>
        <a:p>
          <a:endParaRPr lang="es-EC"/>
        </a:p>
      </dgm:t>
    </dgm:pt>
    <dgm:pt modelId="{6B6F983C-479D-4C4B-A382-536D81819684}">
      <dgm:prSet phldrT="[Texto]"/>
      <dgm:spPr/>
      <dgm:t>
        <a:bodyPr/>
        <a:lstStyle/>
        <a:p>
          <a:r>
            <a:rPr lang="es-EC" dirty="0" smtClean="0"/>
            <a:t>BOLLEGRAF</a:t>
          </a:r>
          <a:endParaRPr lang="es-EC" dirty="0"/>
        </a:p>
      </dgm:t>
    </dgm:pt>
    <dgm:pt modelId="{25963E1C-9B98-4543-AB3D-BF38D46EE9FB}" type="parTrans" cxnId="{4E8DAE39-7698-496C-B485-C1EC1B241F12}">
      <dgm:prSet/>
      <dgm:spPr/>
      <dgm:t>
        <a:bodyPr/>
        <a:lstStyle/>
        <a:p>
          <a:endParaRPr lang="es-EC"/>
        </a:p>
      </dgm:t>
    </dgm:pt>
    <dgm:pt modelId="{AF723B04-FBC6-4639-8E32-36794258B141}" type="sibTrans" cxnId="{4E8DAE39-7698-496C-B485-C1EC1B241F12}">
      <dgm:prSet/>
      <dgm:spPr/>
      <dgm:t>
        <a:bodyPr/>
        <a:lstStyle/>
        <a:p>
          <a:endParaRPr lang="es-EC"/>
        </a:p>
      </dgm:t>
    </dgm:pt>
    <dgm:pt modelId="{E880B3D2-058D-4B86-923F-44FDAD15030C}">
      <dgm:prSet phldrT="[Texto]"/>
      <dgm:spPr>
        <a:solidFill>
          <a:srgbClr val="92D050">
            <a:alpha val="70000"/>
          </a:srgbClr>
        </a:solidFill>
        <a:ln>
          <a:solidFill>
            <a:srgbClr val="92D050"/>
          </a:solidFill>
        </a:ln>
      </dgm:spPr>
      <dgm:t>
        <a:bodyPr/>
        <a:lstStyle/>
        <a:p>
          <a:r>
            <a:rPr lang="es-EC" dirty="0" smtClean="0">
              <a:solidFill>
                <a:schemeClr val="tx1"/>
              </a:solidFill>
            </a:rPr>
            <a:t>RODILLOS CON PUNTAS</a:t>
          </a:r>
          <a:endParaRPr lang="es-EC" dirty="0">
            <a:solidFill>
              <a:schemeClr val="tx1"/>
            </a:solidFill>
          </a:endParaRPr>
        </a:p>
      </dgm:t>
    </dgm:pt>
    <dgm:pt modelId="{0D14979C-10FF-4094-A44D-CF794C4E1638}" type="parTrans" cxnId="{3EA99195-CA9E-47DD-8031-D69BA9E8D997}">
      <dgm:prSet/>
      <dgm:spPr/>
      <dgm:t>
        <a:bodyPr/>
        <a:lstStyle/>
        <a:p>
          <a:endParaRPr lang="es-EC"/>
        </a:p>
      </dgm:t>
    </dgm:pt>
    <dgm:pt modelId="{D16F5C9A-A807-45FA-AD30-AA9FC3DAD59E}" type="sibTrans" cxnId="{3EA99195-CA9E-47DD-8031-D69BA9E8D997}">
      <dgm:prSet/>
      <dgm:spPr/>
      <dgm:t>
        <a:bodyPr/>
        <a:lstStyle/>
        <a:p>
          <a:endParaRPr lang="es-EC"/>
        </a:p>
      </dgm:t>
    </dgm:pt>
    <dgm:pt modelId="{2E8949FE-EE6F-4407-A936-A62ECC84EA7D}">
      <dgm:prSet phldrT="[Texto]"/>
      <dgm:spPr/>
      <dgm:t>
        <a:bodyPr/>
        <a:lstStyle/>
        <a:p>
          <a:r>
            <a:rPr lang="es-EC" dirty="0" smtClean="0"/>
            <a:t>HSM – 2000 botellas/hora</a:t>
          </a:r>
          <a:endParaRPr lang="es-EC" dirty="0"/>
        </a:p>
      </dgm:t>
    </dgm:pt>
    <dgm:pt modelId="{81895289-FC63-4B4D-8765-DA53ABD6871F}" type="parTrans" cxnId="{51BA008C-349D-47CF-8A41-904ADD53597F}">
      <dgm:prSet/>
      <dgm:spPr/>
      <dgm:t>
        <a:bodyPr/>
        <a:lstStyle/>
        <a:p>
          <a:endParaRPr lang="es-EC"/>
        </a:p>
      </dgm:t>
    </dgm:pt>
    <dgm:pt modelId="{796D624E-2F94-4009-A430-8B8AA9AB2F34}" type="sibTrans" cxnId="{51BA008C-349D-47CF-8A41-904ADD53597F}">
      <dgm:prSet/>
      <dgm:spPr/>
      <dgm:t>
        <a:bodyPr/>
        <a:lstStyle/>
        <a:p>
          <a:endParaRPr lang="es-EC"/>
        </a:p>
      </dgm:t>
    </dgm:pt>
    <dgm:pt modelId="{B99CCB42-C7A4-4251-BF79-910A0082019F}">
      <dgm:prSet phldrT="[Texto]"/>
      <dgm:spPr>
        <a:solidFill>
          <a:srgbClr val="92D050">
            <a:alpha val="50000"/>
          </a:srgbClr>
        </a:solidFill>
        <a:ln>
          <a:solidFill>
            <a:srgbClr val="92D050"/>
          </a:solidFill>
        </a:ln>
      </dgm:spPr>
      <dgm:t>
        <a:bodyPr/>
        <a:lstStyle/>
        <a:p>
          <a:r>
            <a:rPr lang="es-EC" dirty="0" smtClean="0">
              <a:solidFill>
                <a:schemeClr val="tx1"/>
              </a:solidFill>
            </a:rPr>
            <a:t>RODILLOS CON MUELAS</a:t>
          </a:r>
          <a:endParaRPr lang="es-EC" dirty="0">
            <a:solidFill>
              <a:schemeClr val="tx1"/>
            </a:solidFill>
          </a:endParaRPr>
        </a:p>
      </dgm:t>
    </dgm:pt>
    <dgm:pt modelId="{8228E63A-331C-4C0F-8B9A-7EB69EECAACC}" type="parTrans" cxnId="{2E2240D1-A11C-438A-B36C-DBDF9F9BD41F}">
      <dgm:prSet/>
      <dgm:spPr/>
      <dgm:t>
        <a:bodyPr/>
        <a:lstStyle/>
        <a:p>
          <a:endParaRPr lang="es-EC"/>
        </a:p>
      </dgm:t>
    </dgm:pt>
    <dgm:pt modelId="{0A7F4FC4-2E59-4A2B-B7AC-7BD5789169F2}" type="sibTrans" cxnId="{2E2240D1-A11C-438A-B36C-DBDF9F9BD41F}">
      <dgm:prSet/>
      <dgm:spPr/>
      <dgm:t>
        <a:bodyPr/>
        <a:lstStyle/>
        <a:p>
          <a:endParaRPr lang="es-EC"/>
        </a:p>
      </dgm:t>
    </dgm:pt>
    <dgm:pt modelId="{326DDD70-D1B5-4169-A38E-0F4BD98CF3F9}" type="pres">
      <dgm:prSet presAssocID="{1571AD1B-11F8-46C1-9833-B05D42CA4275}" presName="Name0" presStyleCnt="0">
        <dgm:presLayoutVars>
          <dgm:chMax/>
          <dgm:chPref/>
          <dgm:dir/>
        </dgm:presLayoutVars>
      </dgm:prSet>
      <dgm:spPr/>
      <dgm:t>
        <a:bodyPr/>
        <a:lstStyle/>
        <a:p>
          <a:endParaRPr lang="es-EC"/>
        </a:p>
      </dgm:t>
    </dgm:pt>
    <dgm:pt modelId="{B66D653B-4D2D-48BF-AA75-1E39999F05D5}" type="pres">
      <dgm:prSet presAssocID="{816EFBF9-FFDB-419B-B501-69BE45FA50C9}" presName="composite" presStyleCnt="0">
        <dgm:presLayoutVars>
          <dgm:chMax val="1"/>
          <dgm:chPref val="1"/>
        </dgm:presLayoutVars>
      </dgm:prSet>
      <dgm:spPr/>
    </dgm:pt>
    <dgm:pt modelId="{54FE4AA2-2A77-472A-B2A8-7421F380462F}" type="pres">
      <dgm:prSet presAssocID="{816EFBF9-FFDB-419B-B501-69BE45FA50C9}" presName="Accent" presStyleLbl="trAlignAcc1" presStyleIdx="0" presStyleCnt="3">
        <dgm:presLayoutVars>
          <dgm:chMax val="0"/>
          <dgm:chPref val="0"/>
        </dgm:presLayoutVars>
      </dgm:prSet>
      <dgm:spPr>
        <a:ln>
          <a:solidFill>
            <a:srgbClr val="92D050">
              <a:alpha val="90000"/>
            </a:srgbClr>
          </a:solidFill>
        </a:ln>
      </dgm:spPr>
    </dgm:pt>
    <dgm:pt modelId="{3DB5EB5B-F1C6-47F6-A661-EC344EDC87C8}" type="pres">
      <dgm:prSet presAssocID="{816EFBF9-FFDB-419B-B501-69BE45FA50C9}"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16DD073C-3EE3-4628-B642-2960FFD7B844}" type="pres">
      <dgm:prSet presAssocID="{816EFBF9-FFDB-419B-B501-69BE45FA50C9}" presName="ChildComposite" presStyleCnt="0"/>
      <dgm:spPr/>
    </dgm:pt>
    <dgm:pt modelId="{65AF3CE7-C949-42B8-8A8B-2505ACE9EB7E}" type="pres">
      <dgm:prSet presAssocID="{816EFBF9-FFDB-419B-B501-69BE45FA50C9}" presName="Child" presStyleLbl="node1" presStyleIdx="0" presStyleCnt="3">
        <dgm:presLayoutVars>
          <dgm:chMax val="0"/>
          <dgm:chPref val="0"/>
          <dgm:bulletEnabled val="1"/>
        </dgm:presLayoutVars>
      </dgm:prSet>
      <dgm:spPr/>
      <dgm:t>
        <a:bodyPr/>
        <a:lstStyle/>
        <a:p>
          <a:endParaRPr lang="es-EC"/>
        </a:p>
      </dgm:t>
    </dgm:pt>
    <dgm:pt modelId="{45DC9CE9-2587-4607-82F7-6E723C813E7B}" type="pres">
      <dgm:prSet presAssocID="{816EFBF9-FFDB-419B-B501-69BE45FA50C9}" presName="Parent" presStyleLbl="revTx" presStyleIdx="0" presStyleCnt="3">
        <dgm:presLayoutVars>
          <dgm:chMax val="1"/>
          <dgm:chPref val="0"/>
          <dgm:bulletEnabled val="1"/>
        </dgm:presLayoutVars>
      </dgm:prSet>
      <dgm:spPr/>
      <dgm:t>
        <a:bodyPr/>
        <a:lstStyle/>
        <a:p>
          <a:endParaRPr lang="es-EC"/>
        </a:p>
      </dgm:t>
    </dgm:pt>
    <dgm:pt modelId="{15B61E28-797C-4A54-8FE9-D00C44E19191}" type="pres">
      <dgm:prSet presAssocID="{2734B5C7-966F-45C3-93B5-86F57E3CB82A}" presName="sibTrans" presStyleCnt="0"/>
      <dgm:spPr/>
    </dgm:pt>
    <dgm:pt modelId="{B6817DC8-32D8-4770-AC81-FED53CAB81AD}" type="pres">
      <dgm:prSet presAssocID="{6B6F983C-479D-4C4B-A382-536D81819684}" presName="composite" presStyleCnt="0">
        <dgm:presLayoutVars>
          <dgm:chMax val="1"/>
          <dgm:chPref val="1"/>
        </dgm:presLayoutVars>
      </dgm:prSet>
      <dgm:spPr/>
    </dgm:pt>
    <dgm:pt modelId="{EFB8F747-2B3F-4A4D-B75B-1141067665F9}" type="pres">
      <dgm:prSet presAssocID="{6B6F983C-479D-4C4B-A382-536D81819684}" presName="Accent" presStyleLbl="trAlignAcc1" presStyleIdx="1" presStyleCnt="3">
        <dgm:presLayoutVars>
          <dgm:chMax val="0"/>
          <dgm:chPref val="0"/>
        </dgm:presLayoutVars>
      </dgm:prSet>
      <dgm:spPr>
        <a:ln>
          <a:solidFill>
            <a:srgbClr val="92D050">
              <a:alpha val="70000"/>
            </a:srgbClr>
          </a:solidFill>
        </a:ln>
      </dgm:spPr>
    </dgm:pt>
    <dgm:pt modelId="{108CB564-14D5-40EB-A919-AAD7CFEE7970}" type="pres">
      <dgm:prSet presAssocID="{6B6F983C-479D-4C4B-A382-536D81819684}"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7C037E15-58A7-4E6E-950D-596A7605101D}" type="pres">
      <dgm:prSet presAssocID="{6B6F983C-479D-4C4B-A382-536D81819684}" presName="ChildComposite" presStyleCnt="0"/>
      <dgm:spPr/>
    </dgm:pt>
    <dgm:pt modelId="{F895F8E5-6B4C-4248-8727-96B7E4C1E2FF}" type="pres">
      <dgm:prSet presAssocID="{6B6F983C-479D-4C4B-A382-536D81819684}" presName="Child" presStyleLbl="node1" presStyleIdx="1" presStyleCnt="3">
        <dgm:presLayoutVars>
          <dgm:chMax val="0"/>
          <dgm:chPref val="0"/>
          <dgm:bulletEnabled val="1"/>
        </dgm:presLayoutVars>
      </dgm:prSet>
      <dgm:spPr/>
      <dgm:t>
        <a:bodyPr/>
        <a:lstStyle/>
        <a:p>
          <a:endParaRPr lang="es-EC"/>
        </a:p>
      </dgm:t>
    </dgm:pt>
    <dgm:pt modelId="{7D6DA220-C568-489E-B2AA-31D7806F1BF6}" type="pres">
      <dgm:prSet presAssocID="{6B6F983C-479D-4C4B-A382-536D81819684}" presName="Parent" presStyleLbl="revTx" presStyleIdx="1" presStyleCnt="3">
        <dgm:presLayoutVars>
          <dgm:chMax val="1"/>
          <dgm:chPref val="0"/>
          <dgm:bulletEnabled val="1"/>
        </dgm:presLayoutVars>
      </dgm:prSet>
      <dgm:spPr/>
      <dgm:t>
        <a:bodyPr/>
        <a:lstStyle/>
        <a:p>
          <a:endParaRPr lang="es-EC"/>
        </a:p>
      </dgm:t>
    </dgm:pt>
    <dgm:pt modelId="{C6716224-D59B-4EDF-AD19-14ED3A0636B6}" type="pres">
      <dgm:prSet presAssocID="{AF723B04-FBC6-4639-8E32-36794258B141}" presName="sibTrans" presStyleCnt="0"/>
      <dgm:spPr/>
    </dgm:pt>
    <dgm:pt modelId="{AA71F33A-581F-4C66-A81C-DA0BDE6FAC3C}" type="pres">
      <dgm:prSet presAssocID="{2E8949FE-EE6F-4407-A936-A62ECC84EA7D}" presName="composite" presStyleCnt="0">
        <dgm:presLayoutVars>
          <dgm:chMax val="1"/>
          <dgm:chPref val="1"/>
        </dgm:presLayoutVars>
      </dgm:prSet>
      <dgm:spPr/>
    </dgm:pt>
    <dgm:pt modelId="{11F94449-86BC-4B4A-A4AE-A640763FDB91}" type="pres">
      <dgm:prSet presAssocID="{2E8949FE-EE6F-4407-A936-A62ECC84EA7D}" presName="Accent" presStyleLbl="trAlignAcc1" presStyleIdx="2" presStyleCnt="3">
        <dgm:presLayoutVars>
          <dgm:chMax val="0"/>
          <dgm:chPref val="0"/>
        </dgm:presLayoutVars>
      </dgm:prSet>
      <dgm:spPr>
        <a:ln>
          <a:solidFill>
            <a:srgbClr val="92D050">
              <a:alpha val="50000"/>
            </a:srgbClr>
          </a:solidFill>
        </a:ln>
      </dgm:spPr>
    </dgm:pt>
    <dgm:pt modelId="{3C399439-770D-48FB-BD1D-03168FFE58A5}" type="pres">
      <dgm:prSet presAssocID="{2E8949FE-EE6F-4407-A936-A62ECC84EA7D}"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F8B7375F-02A8-4568-B384-DA096056568E}" type="pres">
      <dgm:prSet presAssocID="{2E8949FE-EE6F-4407-A936-A62ECC84EA7D}" presName="ChildComposite" presStyleCnt="0"/>
      <dgm:spPr/>
    </dgm:pt>
    <dgm:pt modelId="{815879DB-04E9-4195-AF81-E8311AEB2F57}" type="pres">
      <dgm:prSet presAssocID="{2E8949FE-EE6F-4407-A936-A62ECC84EA7D}" presName="Child" presStyleLbl="node1" presStyleIdx="2" presStyleCnt="3">
        <dgm:presLayoutVars>
          <dgm:chMax val="0"/>
          <dgm:chPref val="0"/>
          <dgm:bulletEnabled val="1"/>
        </dgm:presLayoutVars>
      </dgm:prSet>
      <dgm:spPr/>
      <dgm:t>
        <a:bodyPr/>
        <a:lstStyle/>
        <a:p>
          <a:endParaRPr lang="es-EC"/>
        </a:p>
      </dgm:t>
    </dgm:pt>
    <dgm:pt modelId="{C1E15323-9D85-493E-8476-4D4364402DB0}" type="pres">
      <dgm:prSet presAssocID="{2E8949FE-EE6F-4407-A936-A62ECC84EA7D}" presName="Parent" presStyleLbl="revTx" presStyleIdx="2" presStyleCnt="3">
        <dgm:presLayoutVars>
          <dgm:chMax val="1"/>
          <dgm:chPref val="0"/>
          <dgm:bulletEnabled val="1"/>
        </dgm:presLayoutVars>
      </dgm:prSet>
      <dgm:spPr/>
      <dgm:t>
        <a:bodyPr/>
        <a:lstStyle/>
        <a:p>
          <a:endParaRPr lang="es-EC"/>
        </a:p>
      </dgm:t>
    </dgm:pt>
  </dgm:ptLst>
  <dgm:cxnLst>
    <dgm:cxn modelId="{BACB8654-FEF7-43D1-9B69-BC276FF1BD2A}" type="presOf" srcId="{FA2D6003-4E5E-4D3B-9785-F9C525991F99}" destId="{65AF3CE7-C949-42B8-8A8B-2505ACE9EB7E}" srcOrd="0" destOrd="0" presId="urn:microsoft.com/office/officeart/2008/layout/CaptionedPictures"/>
    <dgm:cxn modelId="{D189F9F8-421D-4FBC-92D5-F88685395B04}" type="presOf" srcId="{6B6F983C-479D-4C4B-A382-536D81819684}" destId="{7D6DA220-C568-489E-B2AA-31D7806F1BF6}" srcOrd="0" destOrd="0" presId="urn:microsoft.com/office/officeart/2008/layout/CaptionedPictures"/>
    <dgm:cxn modelId="{2A278EFC-70D6-46DA-B42B-CBD99A3706DF}" type="presOf" srcId="{B99CCB42-C7A4-4251-BF79-910A0082019F}" destId="{815879DB-04E9-4195-AF81-E8311AEB2F57}" srcOrd="0" destOrd="0" presId="urn:microsoft.com/office/officeart/2008/layout/CaptionedPictures"/>
    <dgm:cxn modelId="{23C47629-C6FD-4391-A765-3CFB6FA384D1}" srcId="{1571AD1B-11F8-46C1-9833-B05D42CA4275}" destId="{816EFBF9-FFDB-419B-B501-69BE45FA50C9}" srcOrd="0" destOrd="0" parTransId="{A7653AA5-1862-46F3-B0E3-76DC2452786B}" sibTransId="{2734B5C7-966F-45C3-93B5-86F57E3CB82A}"/>
    <dgm:cxn modelId="{B1D21AD1-B45B-47D3-B2F3-65629C4E11AD}" type="presOf" srcId="{1571AD1B-11F8-46C1-9833-B05D42CA4275}" destId="{326DDD70-D1B5-4169-A38E-0F4BD98CF3F9}" srcOrd="0" destOrd="0" presId="urn:microsoft.com/office/officeart/2008/layout/CaptionedPictures"/>
    <dgm:cxn modelId="{8C40EEEC-2178-4529-B15C-8D6651E16A5D}" type="presOf" srcId="{816EFBF9-FFDB-419B-B501-69BE45FA50C9}" destId="{45DC9CE9-2587-4607-82F7-6E723C813E7B}" srcOrd="0" destOrd="0" presId="urn:microsoft.com/office/officeart/2008/layout/CaptionedPictures"/>
    <dgm:cxn modelId="{51BA008C-349D-47CF-8A41-904ADD53597F}" srcId="{1571AD1B-11F8-46C1-9833-B05D42CA4275}" destId="{2E8949FE-EE6F-4407-A936-A62ECC84EA7D}" srcOrd="2" destOrd="0" parTransId="{81895289-FC63-4B4D-8765-DA53ABD6871F}" sibTransId="{796D624E-2F94-4009-A430-8B8AA9AB2F34}"/>
    <dgm:cxn modelId="{2E2240D1-A11C-438A-B36C-DBDF9F9BD41F}" srcId="{2E8949FE-EE6F-4407-A936-A62ECC84EA7D}" destId="{B99CCB42-C7A4-4251-BF79-910A0082019F}" srcOrd="0" destOrd="0" parTransId="{8228E63A-331C-4C0F-8B9A-7EB69EECAACC}" sibTransId="{0A7F4FC4-2E59-4A2B-B7AC-7BD5789169F2}"/>
    <dgm:cxn modelId="{99E68DB7-DDA6-4476-8CFA-907B77BFFF8D}" srcId="{816EFBF9-FFDB-419B-B501-69BE45FA50C9}" destId="{FA2D6003-4E5E-4D3B-9785-F9C525991F99}" srcOrd="0" destOrd="0" parTransId="{34466A39-1448-4312-A1E3-93644971CD3D}" sibTransId="{BD74B705-0CB5-4068-AC2E-0D0C5A8F054A}"/>
    <dgm:cxn modelId="{DF0592F0-95E0-4311-B9E6-AAD3B0255B9E}" type="presOf" srcId="{2E8949FE-EE6F-4407-A936-A62ECC84EA7D}" destId="{C1E15323-9D85-493E-8476-4D4364402DB0}" srcOrd="0" destOrd="0" presId="urn:microsoft.com/office/officeart/2008/layout/CaptionedPictures"/>
    <dgm:cxn modelId="{4E8DAE39-7698-496C-B485-C1EC1B241F12}" srcId="{1571AD1B-11F8-46C1-9833-B05D42CA4275}" destId="{6B6F983C-479D-4C4B-A382-536D81819684}" srcOrd="1" destOrd="0" parTransId="{25963E1C-9B98-4543-AB3D-BF38D46EE9FB}" sibTransId="{AF723B04-FBC6-4639-8E32-36794258B141}"/>
    <dgm:cxn modelId="{3EA99195-CA9E-47DD-8031-D69BA9E8D997}" srcId="{6B6F983C-479D-4C4B-A382-536D81819684}" destId="{E880B3D2-058D-4B86-923F-44FDAD15030C}" srcOrd="0" destOrd="0" parTransId="{0D14979C-10FF-4094-A44D-CF794C4E1638}" sibTransId="{D16F5C9A-A807-45FA-AD30-AA9FC3DAD59E}"/>
    <dgm:cxn modelId="{231EC320-FCCF-4181-A954-6155BB65232B}" type="presOf" srcId="{E880B3D2-058D-4B86-923F-44FDAD15030C}" destId="{F895F8E5-6B4C-4248-8727-96B7E4C1E2FF}" srcOrd="0" destOrd="0" presId="urn:microsoft.com/office/officeart/2008/layout/CaptionedPictures"/>
    <dgm:cxn modelId="{F0FEA6F8-2950-4507-A409-F8889E24988B}" type="presParOf" srcId="{326DDD70-D1B5-4169-A38E-0F4BD98CF3F9}" destId="{B66D653B-4D2D-48BF-AA75-1E39999F05D5}" srcOrd="0" destOrd="0" presId="urn:microsoft.com/office/officeart/2008/layout/CaptionedPictures"/>
    <dgm:cxn modelId="{E27298AA-3190-4A6B-A04C-D02E8C7B647F}" type="presParOf" srcId="{B66D653B-4D2D-48BF-AA75-1E39999F05D5}" destId="{54FE4AA2-2A77-472A-B2A8-7421F380462F}" srcOrd="0" destOrd="0" presId="urn:microsoft.com/office/officeart/2008/layout/CaptionedPictures"/>
    <dgm:cxn modelId="{0FD18679-D6AE-48F4-A044-30B0BBEF0A68}" type="presParOf" srcId="{B66D653B-4D2D-48BF-AA75-1E39999F05D5}" destId="{3DB5EB5B-F1C6-47F6-A661-EC344EDC87C8}" srcOrd="1" destOrd="0" presId="urn:microsoft.com/office/officeart/2008/layout/CaptionedPictures"/>
    <dgm:cxn modelId="{A3EB88E5-41B6-47F3-9A8D-30D6FEB6538F}" type="presParOf" srcId="{B66D653B-4D2D-48BF-AA75-1E39999F05D5}" destId="{16DD073C-3EE3-4628-B642-2960FFD7B844}" srcOrd="2" destOrd="0" presId="urn:microsoft.com/office/officeart/2008/layout/CaptionedPictures"/>
    <dgm:cxn modelId="{73D34917-F26C-4A9D-BF0F-B89A95DC8244}" type="presParOf" srcId="{16DD073C-3EE3-4628-B642-2960FFD7B844}" destId="{65AF3CE7-C949-42B8-8A8B-2505ACE9EB7E}" srcOrd="0" destOrd="0" presId="urn:microsoft.com/office/officeart/2008/layout/CaptionedPictures"/>
    <dgm:cxn modelId="{EC58D715-2B39-406C-901B-240B8E20189A}" type="presParOf" srcId="{16DD073C-3EE3-4628-B642-2960FFD7B844}" destId="{45DC9CE9-2587-4607-82F7-6E723C813E7B}" srcOrd="1" destOrd="0" presId="urn:microsoft.com/office/officeart/2008/layout/CaptionedPictures"/>
    <dgm:cxn modelId="{2C5E1DC2-E9B4-44AD-8E90-93CC6D0F3F13}" type="presParOf" srcId="{326DDD70-D1B5-4169-A38E-0F4BD98CF3F9}" destId="{15B61E28-797C-4A54-8FE9-D00C44E19191}" srcOrd="1" destOrd="0" presId="urn:microsoft.com/office/officeart/2008/layout/CaptionedPictures"/>
    <dgm:cxn modelId="{859E8BF2-3F96-4D03-8DBF-E6EEC9EBB99F}" type="presParOf" srcId="{326DDD70-D1B5-4169-A38E-0F4BD98CF3F9}" destId="{B6817DC8-32D8-4770-AC81-FED53CAB81AD}" srcOrd="2" destOrd="0" presId="urn:microsoft.com/office/officeart/2008/layout/CaptionedPictures"/>
    <dgm:cxn modelId="{3568822F-CE00-4539-80C1-04EC9BF041AC}" type="presParOf" srcId="{B6817DC8-32D8-4770-AC81-FED53CAB81AD}" destId="{EFB8F747-2B3F-4A4D-B75B-1141067665F9}" srcOrd="0" destOrd="0" presId="urn:microsoft.com/office/officeart/2008/layout/CaptionedPictures"/>
    <dgm:cxn modelId="{EDEB424B-37DB-47A3-9415-278FFBFC8AB2}" type="presParOf" srcId="{B6817DC8-32D8-4770-AC81-FED53CAB81AD}" destId="{108CB564-14D5-40EB-A919-AAD7CFEE7970}" srcOrd="1" destOrd="0" presId="urn:microsoft.com/office/officeart/2008/layout/CaptionedPictures"/>
    <dgm:cxn modelId="{2A52D2D0-B6BD-4FC6-97FB-731358E571B3}" type="presParOf" srcId="{B6817DC8-32D8-4770-AC81-FED53CAB81AD}" destId="{7C037E15-58A7-4E6E-950D-596A7605101D}" srcOrd="2" destOrd="0" presId="urn:microsoft.com/office/officeart/2008/layout/CaptionedPictures"/>
    <dgm:cxn modelId="{ABE87C66-2CB0-4856-B5D7-06182271FE3E}" type="presParOf" srcId="{7C037E15-58A7-4E6E-950D-596A7605101D}" destId="{F895F8E5-6B4C-4248-8727-96B7E4C1E2FF}" srcOrd="0" destOrd="0" presId="urn:microsoft.com/office/officeart/2008/layout/CaptionedPictures"/>
    <dgm:cxn modelId="{C342F437-C6EF-425B-AD9E-86A03B821EF5}" type="presParOf" srcId="{7C037E15-58A7-4E6E-950D-596A7605101D}" destId="{7D6DA220-C568-489E-B2AA-31D7806F1BF6}" srcOrd="1" destOrd="0" presId="urn:microsoft.com/office/officeart/2008/layout/CaptionedPictures"/>
    <dgm:cxn modelId="{2585222A-736B-4D45-8D79-3A00DA8A4041}" type="presParOf" srcId="{326DDD70-D1B5-4169-A38E-0F4BD98CF3F9}" destId="{C6716224-D59B-4EDF-AD19-14ED3A0636B6}" srcOrd="3" destOrd="0" presId="urn:microsoft.com/office/officeart/2008/layout/CaptionedPictures"/>
    <dgm:cxn modelId="{843E32BE-0646-40D1-AE5F-DE222884E166}" type="presParOf" srcId="{326DDD70-D1B5-4169-A38E-0F4BD98CF3F9}" destId="{AA71F33A-581F-4C66-A81C-DA0BDE6FAC3C}" srcOrd="4" destOrd="0" presId="urn:microsoft.com/office/officeart/2008/layout/CaptionedPictures"/>
    <dgm:cxn modelId="{974108B6-4A60-4508-9A5D-A8BE8B02A723}" type="presParOf" srcId="{AA71F33A-581F-4C66-A81C-DA0BDE6FAC3C}" destId="{11F94449-86BC-4B4A-A4AE-A640763FDB91}" srcOrd="0" destOrd="0" presId="urn:microsoft.com/office/officeart/2008/layout/CaptionedPictures"/>
    <dgm:cxn modelId="{3B6D3BE0-25D9-4133-9922-73625A6C7F5E}" type="presParOf" srcId="{AA71F33A-581F-4C66-A81C-DA0BDE6FAC3C}" destId="{3C399439-770D-48FB-BD1D-03168FFE58A5}" srcOrd="1" destOrd="0" presId="urn:microsoft.com/office/officeart/2008/layout/CaptionedPictures"/>
    <dgm:cxn modelId="{C9A9A042-2DD5-44FA-B872-EE842C1E1A74}" type="presParOf" srcId="{AA71F33A-581F-4C66-A81C-DA0BDE6FAC3C}" destId="{F8B7375F-02A8-4568-B384-DA096056568E}" srcOrd="2" destOrd="0" presId="urn:microsoft.com/office/officeart/2008/layout/CaptionedPictures"/>
    <dgm:cxn modelId="{B062E67E-0603-43AA-9B3B-CCD58B01C9FD}" type="presParOf" srcId="{F8B7375F-02A8-4568-B384-DA096056568E}" destId="{815879DB-04E9-4195-AF81-E8311AEB2F57}" srcOrd="0" destOrd="0" presId="urn:microsoft.com/office/officeart/2008/layout/CaptionedPictures"/>
    <dgm:cxn modelId="{2FFA11EA-EAB3-4BCC-B662-1EC746638A5E}" type="presParOf" srcId="{F8B7375F-02A8-4568-B384-DA096056568E}" destId="{C1E15323-9D85-493E-8476-4D4364402DB0}"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 Id="rId1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2222D-30F5-48A4-98CE-0CB53D4F8E46}" type="datetimeFigureOut">
              <a:rPr lang="es-EC" smtClean="0"/>
              <a:t>18/11/2014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89C36-5AD1-4D69-A0D7-2C630CA5F9E8}" type="slidenum">
              <a:rPr lang="es-EC" smtClean="0"/>
              <a:t>‹Nº›</a:t>
            </a:fld>
            <a:endParaRPr lang="es-EC"/>
          </a:p>
        </p:txBody>
      </p:sp>
    </p:spTree>
    <p:extLst>
      <p:ext uri="{BB962C8B-B14F-4D97-AF65-F5344CB8AC3E}">
        <p14:creationId xmlns:p14="http://schemas.microsoft.com/office/powerpoint/2010/main" val="314105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Insuficiente potencia de la prensa.</a:t>
            </a:r>
          </a:p>
          <a:p>
            <a:r>
              <a:rPr lang="es-EC" dirty="0" smtClean="0"/>
              <a:t>Sobre-esfuerzo en el sistema hidráulico.</a:t>
            </a:r>
          </a:p>
          <a:p>
            <a:r>
              <a:rPr lang="es-EC" dirty="0" smtClean="0"/>
              <a:t>Fardos de menor peso.</a:t>
            </a:r>
          </a:p>
          <a:p>
            <a:r>
              <a:rPr lang="es-EC" dirty="0" smtClean="0"/>
              <a:t>Mayor tiempo utilizado en la compactación.</a:t>
            </a: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2</a:t>
            </a:fld>
            <a:endParaRPr lang="es-EC"/>
          </a:p>
        </p:txBody>
      </p:sp>
    </p:spTree>
    <p:extLst>
      <p:ext uri="{BB962C8B-B14F-4D97-AF65-F5344CB8AC3E}">
        <p14:creationId xmlns:p14="http://schemas.microsoft.com/office/powerpoint/2010/main" val="171021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Mencionar</a:t>
            </a:r>
            <a:r>
              <a:rPr lang="es-EC" baseline="0" dirty="0" smtClean="0"/>
              <a:t> los problemas asociados a la compactación: </a:t>
            </a:r>
            <a:r>
              <a:rPr lang="es-EC" dirty="0" smtClean="0">
                <a:solidFill>
                  <a:schemeClr val="tx1"/>
                </a:solidFill>
              </a:rPr>
              <a:t>Sobre – esfuerzo del sistema hidráulico.</a:t>
            </a:r>
          </a:p>
          <a:p>
            <a:r>
              <a:rPr lang="es-EC" dirty="0" smtClean="0">
                <a:solidFill>
                  <a:schemeClr val="tx1"/>
                </a:solidFill>
              </a:rPr>
              <a:t>Residuos internos en las botellas.</a:t>
            </a:r>
          </a:p>
          <a:p>
            <a:r>
              <a:rPr lang="es-EC" dirty="0" smtClean="0">
                <a:solidFill>
                  <a:schemeClr val="tx1"/>
                </a:solidFill>
              </a:rPr>
              <a:t>Compresión repetitiva.</a:t>
            </a:r>
          </a:p>
          <a:p>
            <a:r>
              <a:rPr lang="es-EC" dirty="0" smtClean="0">
                <a:solidFill>
                  <a:schemeClr val="tx1"/>
                </a:solidFill>
              </a:rPr>
              <a:t>Aplanamiento parcial de botellas.</a:t>
            </a:r>
          </a:p>
          <a:p>
            <a:r>
              <a:rPr lang="es-EC" dirty="0" smtClean="0">
                <a:solidFill>
                  <a:schemeClr val="tx1"/>
                </a:solidFill>
              </a:rPr>
              <a:t>Rompimiento de seguros de fardos.</a:t>
            </a: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5</a:t>
            </a:fld>
            <a:endParaRPr lang="es-EC"/>
          </a:p>
        </p:txBody>
      </p:sp>
    </p:spTree>
    <p:extLst>
      <p:ext uri="{BB962C8B-B14F-4D97-AF65-F5344CB8AC3E}">
        <p14:creationId xmlns:p14="http://schemas.microsoft.com/office/powerpoint/2010/main" val="124393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prototipo tendrá una tolva de alimentación, por la cual ingresarán las botellas de PET; no se contará con ningún mecanismo de arrastre para las mismas hacia el mecanismo de perforado, ya que se utilizará la gravedad como ventaja. Para la perforación se utilizarán rodillos con dispositivos de corte y motores que los impulsen. Para la descarga del producto final tampoco será necesaria la incorporación de algún dispositivo extra, y las botellas caerán a una banda transportadora que las movilizará hasta su destino. Todo el sistema de perforado estará soportado en una estructura robusta.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iniciar el proceso, el operador deberá aplastar el botón de encendido, y de la misma manera, si quiere que la máquina se detenga, aplastar el botón de apagado. Durante el perforado se liberará energía en forma de sonido, vibraciones, calor, u otros; lo cual se debe considerar en el diseño. </a:t>
            </a:r>
            <a:r>
              <a:rPr lang="es-EC" sz="1200" kern="1200" dirty="0" smtClean="0">
                <a:solidFill>
                  <a:schemeClr val="tx1"/>
                </a:solidFill>
                <a:effectLst/>
                <a:latin typeface="+mn-lt"/>
                <a:ea typeface="+mn-ea"/>
                <a:cs typeface="+mn-cs"/>
              </a:rPr>
              <a:t>El módulo de transporte no forma parte del prototipo, sin embargo fue incluido en la estructura funcional para recalcar que las botellas no deben acumularse al salir del perforado, y así evitar problemas de atascamiento o accidentes. Lo único que se considerará en este módulo es el ancho de la parte inferior de la estructura, que debe permitir el paso de una banda transportadora.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C" dirty="0" smtClean="0"/>
              <a:t>Mencionar la capacidad del prototipo: 28800 botellas/hora y en qué se basó: 2 fardos de PET de</a:t>
            </a:r>
            <a:r>
              <a:rPr lang="es-EC" baseline="0" dirty="0" smtClean="0"/>
              <a:t> 250 kg cada uno cada hora.</a:t>
            </a:r>
          </a:p>
          <a:p>
            <a:r>
              <a:rPr lang="es-EC" baseline="0" dirty="0" smtClean="0"/>
              <a:t>Seguridad del operador: botón de emergencia. Las botellas ingresarán con tapa y etiqueta, pero por la separación entre rodillos no se van a perforar.</a:t>
            </a:r>
          </a:p>
          <a:p>
            <a:r>
              <a:rPr lang="es-EC" baseline="0" dirty="0" smtClean="0"/>
              <a:t>Costo menor a 20000.</a:t>
            </a:r>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9</a:t>
            </a:fld>
            <a:endParaRPr lang="es-EC"/>
          </a:p>
        </p:txBody>
      </p:sp>
    </p:spTree>
    <p:extLst>
      <p:ext uri="{BB962C8B-B14F-4D97-AF65-F5344CB8AC3E}">
        <p14:creationId xmlns:p14="http://schemas.microsoft.com/office/powerpoint/2010/main" val="48750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velocidad mínima de giro es de 140 rpm, basada en el ingreso de una botella en sentido horizontal. El radio mínimo de rodillo con la condición de no resbalamiento es de 16</a:t>
            </a:r>
            <a:r>
              <a:rPr lang="es-EC" baseline="0" dirty="0" smtClean="0"/>
              <a:t> </a:t>
            </a:r>
            <a:r>
              <a:rPr lang="es-EC" baseline="0" dirty="0" err="1" smtClean="0"/>
              <a:t>mm.</a:t>
            </a:r>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13</a:t>
            </a:fld>
            <a:endParaRPr lang="es-EC"/>
          </a:p>
        </p:txBody>
      </p:sp>
    </p:spTree>
    <p:extLst>
      <p:ext uri="{BB962C8B-B14F-4D97-AF65-F5344CB8AC3E}">
        <p14:creationId xmlns:p14="http://schemas.microsoft.com/office/powerpoint/2010/main" val="121179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Mencionar proceso de selección de </a:t>
            </a:r>
            <a:r>
              <a:rPr lang="es-EC" dirty="0" err="1" smtClean="0"/>
              <a:t>sprockets</a:t>
            </a:r>
            <a:r>
              <a:rPr lang="es-EC" baseline="0" dirty="0" smtClean="0"/>
              <a:t> y engranes</a:t>
            </a:r>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15</a:t>
            </a:fld>
            <a:endParaRPr lang="es-EC"/>
          </a:p>
        </p:txBody>
      </p:sp>
    </p:spTree>
    <p:extLst>
      <p:ext uri="{BB962C8B-B14F-4D97-AF65-F5344CB8AC3E}">
        <p14:creationId xmlns:p14="http://schemas.microsoft.com/office/powerpoint/2010/main" val="407037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dirty="0" smtClean="0"/>
              <a:t>No olvidar mencionar</a:t>
            </a:r>
            <a:r>
              <a:rPr lang="es-EC" baseline="0" dirty="0" smtClean="0"/>
              <a:t> los componentes eléctricos: </a:t>
            </a:r>
            <a:r>
              <a:rPr lang="es-EC" sz="1200" kern="1200" dirty="0" err="1" smtClean="0">
                <a:solidFill>
                  <a:schemeClr val="tx1"/>
                </a:solidFill>
                <a:effectLst/>
                <a:latin typeface="+mn-lt"/>
                <a:ea typeface="+mn-ea"/>
                <a:cs typeface="+mn-cs"/>
              </a:rPr>
              <a:t>Contactor</a:t>
            </a:r>
            <a:r>
              <a:rPr lang="es-EC" sz="1200" kern="1200" dirty="0" smtClean="0">
                <a:solidFill>
                  <a:schemeClr val="tx1"/>
                </a:solidFill>
                <a:effectLst/>
                <a:latin typeface="+mn-lt"/>
                <a:ea typeface="+mn-ea"/>
                <a:cs typeface="+mn-cs"/>
              </a:rPr>
              <a:t> que soporte 18 A en corriente alterna y 32 A en corriente continua.</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Pulsador verde para encender la máquina.</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Pulsador rojo para apagar la máquina.</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Botón de emergencia tipo hongo.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Luces indicadoras verde y roja.</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Cables eléctricos de 40 A para los circuitos de potencia, y de 20 A para los circuitos de control.</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18</a:t>
            </a:fld>
            <a:endParaRPr lang="es-EC"/>
          </a:p>
        </p:txBody>
      </p:sp>
    </p:spTree>
    <p:extLst>
      <p:ext uri="{BB962C8B-B14F-4D97-AF65-F5344CB8AC3E}">
        <p14:creationId xmlns:p14="http://schemas.microsoft.com/office/powerpoint/2010/main" val="96726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No</a:t>
            </a:r>
            <a:r>
              <a:rPr lang="es-EC" baseline="0" dirty="0" smtClean="0"/>
              <a:t> olvidar mencionar el número de agujeros mínimo por botella, que es de 2, y el promedio, que es de 5.</a:t>
            </a:r>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22</a:t>
            </a:fld>
            <a:endParaRPr lang="es-EC"/>
          </a:p>
        </p:txBody>
      </p:sp>
    </p:spTree>
    <p:extLst>
      <p:ext uri="{BB962C8B-B14F-4D97-AF65-F5344CB8AC3E}">
        <p14:creationId xmlns:p14="http://schemas.microsoft.com/office/powerpoint/2010/main" val="340602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26</a:t>
            </a:fld>
            <a:endParaRPr lang="es-EC"/>
          </a:p>
        </p:txBody>
      </p:sp>
    </p:spTree>
    <p:extLst>
      <p:ext uri="{BB962C8B-B14F-4D97-AF65-F5344CB8AC3E}">
        <p14:creationId xmlns:p14="http://schemas.microsoft.com/office/powerpoint/2010/main" val="153366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47"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pic>
        <p:nvPicPr>
          <p:cNvPr id="17456"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4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04403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218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11/18/2014</a:t>
            </a:fld>
            <a:endParaRPr lang="en-U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911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473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1155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561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7562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00593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33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174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108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sz="1800"/>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sz="1800"/>
          </a:p>
        </p:txBody>
      </p:sp>
      <p:pic>
        <p:nvPicPr>
          <p:cNvPr id="105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928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8.bin"/><Relationship Id="rId18" Type="http://schemas.openxmlformats.org/officeDocument/2006/relationships/image" Target="../media/image38.wmf"/><Relationship Id="rId3" Type="http://schemas.openxmlformats.org/officeDocument/2006/relationships/notesSlide" Target="../notesSlides/notesSlide4.xml"/><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35.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17.bin"/><Relationship Id="rId24" Type="http://schemas.openxmlformats.org/officeDocument/2006/relationships/image" Target="../media/image41.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34.wmf"/><Relationship Id="rId19" Type="http://schemas.openxmlformats.org/officeDocument/2006/relationships/oleObject" Target="../embeddings/oleObject21.bin"/><Relationship Id="rId4" Type="http://schemas.openxmlformats.org/officeDocument/2006/relationships/image" Target="../media/image42.png"/><Relationship Id="rId9" Type="http://schemas.openxmlformats.org/officeDocument/2006/relationships/oleObject" Target="../embeddings/oleObject16.bin"/><Relationship Id="rId14" Type="http://schemas.openxmlformats.org/officeDocument/2006/relationships/image" Target="../media/image36.wmf"/><Relationship Id="rId22" Type="http://schemas.openxmlformats.org/officeDocument/2006/relationships/image" Target="../media/image4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7.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image" Target="../media/image57.PNG"/><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28.bin"/><Relationship Id="rId17" Type="http://schemas.openxmlformats.org/officeDocument/2006/relationships/image" Target="../media/image49.wmf"/><Relationship Id="rId25"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55.wmf"/><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46.wmf"/><Relationship Id="rId24" Type="http://schemas.openxmlformats.org/officeDocument/2006/relationships/oleObject" Target="../embeddings/oleObject34.bin"/><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2.wmf"/><Relationship Id="rId28" Type="http://schemas.openxmlformats.org/officeDocument/2006/relationships/oleObject" Target="../embeddings/oleObject36.bin"/><Relationship Id="rId10" Type="http://schemas.openxmlformats.org/officeDocument/2006/relationships/oleObject" Target="../embeddings/oleObject27.bin"/><Relationship Id="rId19" Type="http://schemas.openxmlformats.org/officeDocument/2006/relationships/image" Target="../media/image50.wmf"/><Relationship Id="rId31" Type="http://schemas.openxmlformats.org/officeDocument/2006/relationships/image" Target="../media/image56.wmf"/><Relationship Id="rId4" Type="http://schemas.openxmlformats.org/officeDocument/2006/relationships/oleObject" Target="../embeddings/oleObject24.bin"/><Relationship Id="rId9" Type="http://schemas.openxmlformats.org/officeDocument/2006/relationships/image" Target="../media/image45.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54.wmf"/><Relationship Id="rId30"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5.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image" Target="../media/image58.wmf"/><Relationship Id="rId4" Type="http://schemas.openxmlformats.org/officeDocument/2006/relationships/oleObject" Target="../embeddings/oleObject38.bin"/><Relationship Id="rId9" Type="http://schemas.openxmlformats.org/officeDocument/2006/relationships/image" Target="../media/image60.wmf"/></Relationships>
</file>

<file path=ppt/slides/_rels/slide1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3.png"/><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microsoft.com/office/2007/relationships/media" Target="../media/media2.wmv"/><Relationship Id="rId7" Type="http://schemas.openxmlformats.org/officeDocument/2006/relationships/image" Target="../media/image70.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9.png"/><Relationship Id="rId5" Type="http://schemas.openxmlformats.org/officeDocument/2006/relationships/slideLayout" Target="../slideLayouts/slideLayout2.xml"/><Relationship Id="rId4" Type="http://schemas.openxmlformats.org/officeDocument/2006/relationships/video" Target="../media/media2.wmv"/></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jpeg"/><Relationship Id="rId7" Type="http://schemas.openxmlformats.org/officeDocument/2006/relationships/image" Target="../media/image76.JP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10" Type="http://schemas.openxmlformats.org/officeDocument/2006/relationships/image" Target="../media/image79.JPG"/><Relationship Id="rId4" Type="http://schemas.openxmlformats.org/officeDocument/2006/relationships/image" Target="../media/image73.JPG"/><Relationship Id="rId9" Type="http://schemas.openxmlformats.org/officeDocument/2006/relationships/image" Target="../media/image78.JPG"/></Relationships>
</file>

<file path=ppt/slides/_rels/slide2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PN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x.kalipedia.com/popup/popupWindow.html?tipo=imagen&amp;titulo=Reciclado+energ%E9tico&amp;url=/kalipediamedia/ingenieria/media/200708/22/tecnologia/20070822klpingtcn_22.Ees.LCO.pn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jp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3.wmf"/><Relationship Id="rId3" Type="http://schemas.openxmlformats.org/officeDocument/2006/relationships/image" Target="../media/image24.jpg"/><Relationship Id="rId7" Type="http://schemas.openxmlformats.org/officeDocument/2006/relationships/image" Target="../media/image20.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761067" y="1342494"/>
            <a:ext cx="9838265" cy="2387600"/>
          </a:xfrm>
          <a:prstGeom prst="rect">
            <a:avLst/>
          </a:prstGeom>
        </p:spPr>
        <p:txBody>
          <a:bodyPr>
            <a:noAutofit/>
          </a:bodyPr>
          <a:lstStyle/>
          <a:p>
            <a:pPr algn="ctr"/>
            <a:r>
              <a:rPr lang="en-US" sz="3600" i="0" dirty="0" smtClean="0">
                <a:solidFill>
                  <a:schemeClr val="tx1"/>
                </a:solidFill>
              </a:rPr>
              <a:t>“</a:t>
            </a:r>
            <a:r>
              <a:rPr lang="en-US" sz="3600" i="0" dirty="0" err="1" smtClean="0">
                <a:solidFill>
                  <a:schemeClr val="tx1"/>
                </a:solidFill>
              </a:rPr>
              <a:t>Diseño</a:t>
            </a:r>
            <a:r>
              <a:rPr lang="en-US" sz="3600" i="0" dirty="0" smtClean="0">
                <a:solidFill>
                  <a:schemeClr val="tx1"/>
                </a:solidFill>
              </a:rPr>
              <a:t> y </a:t>
            </a:r>
            <a:r>
              <a:rPr lang="en-US" sz="3600" i="0" dirty="0" err="1" smtClean="0">
                <a:solidFill>
                  <a:schemeClr val="tx1"/>
                </a:solidFill>
              </a:rPr>
              <a:t>Construcción</a:t>
            </a:r>
            <a:r>
              <a:rPr lang="en-US" sz="3600" i="0" dirty="0" smtClean="0">
                <a:solidFill>
                  <a:schemeClr val="tx1"/>
                </a:solidFill>
              </a:rPr>
              <a:t> de un </a:t>
            </a:r>
            <a:r>
              <a:rPr lang="en-US" sz="3600" i="0" dirty="0" err="1" smtClean="0">
                <a:solidFill>
                  <a:schemeClr val="tx1"/>
                </a:solidFill>
              </a:rPr>
              <a:t>Prototipo</a:t>
            </a:r>
            <a:r>
              <a:rPr lang="en-US" sz="3600" i="0" dirty="0" smtClean="0">
                <a:solidFill>
                  <a:schemeClr val="tx1"/>
                </a:solidFill>
              </a:rPr>
              <a:t> Experimental de </a:t>
            </a:r>
            <a:r>
              <a:rPr lang="en-US" sz="3600" i="0" dirty="0" err="1">
                <a:solidFill>
                  <a:schemeClr val="tx1"/>
                </a:solidFill>
              </a:rPr>
              <a:t>u</a:t>
            </a:r>
            <a:r>
              <a:rPr lang="en-US" sz="3600" i="0" dirty="0" err="1" smtClean="0">
                <a:solidFill>
                  <a:schemeClr val="tx1"/>
                </a:solidFill>
              </a:rPr>
              <a:t>na</a:t>
            </a:r>
            <a:r>
              <a:rPr lang="en-US" sz="3600" i="0" dirty="0" smtClean="0">
                <a:solidFill>
                  <a:schemeClr val="tx1"/>
                </a:solidFill>
              </a:rPr>
              <a:t> </a:t>
            </a:r>
            <a:r>
              <a:rPr lang="en-US" sz="3600" i="0" dirty="0" err="1" smtClean="0">
                <a:solidFill>
                  <a:schemeClr val="tx1"/>
                </a:solidFill>
              </a:rPr>
              <a:t>Máquina</a:t>
            </a:r>
            <a:r>
              <a:rPr lang="en-US" sz="3600" i="0" dirty="0" smtClean="0">
                <a:solidFill>
                  <a:schemeClr val="tx1"/>
                </a:solidFill>
              </a:rPr>
              <a:t> </a:t>
            </a:r>
            <a:r>
              <a:rPr lang="en-US" sz="3600" i="0" dirty="0" err="1" smtClean="0">
                <a:solidFill>
                  <a:schemeClr val="tx1"/>
                </a:solidFill>
              </a:rPr>
              <a:t>Perforadora</a:t>
            </a:r>
            <a:r>
              <a:rPr lang="en-US" sz="3600" i="0" dirty="0" smtClean="0">
                <a:solidFill>
                  <a:schemeClr val="tx1"/>
                </a:solidFill>
              </a:rPr>
              <a:t> de Botellas de PET para la </a:t>
            </a:r>
            <a:r>
              <a:rPr lang="en-US" sz="3600" i="0" dirty="0" err="1" smtClean="0">
                <a:solidFill>
                  <a:schemeClr val="tx1"/>
                </a:solidFill>
              </a:rPr>
              <a:t>Empresa</a:t>
            </a:r>
            <a:r>
              <a:rPr lang="en-US" sz="3600" i="0" dirty="0" smtClean="0">
                <a:solidFill>
                  <a:schemeClr val="tx1"/>
                </a:solidFill>
              </a:rPr>
              <a:t> NEUMAC S.A.”</a:t>
            </a:r>
            <a:endParaRPr lang="en-US" sz="3600" i="0" dirty="0">
              <a:solidFill>
                <a:schemeClr val="tx1"/>
              </a:solidFill>
            </a:endParaRPr>
          </a:p>
        </p:txBody>
      </p:sp>
      <p:sp>
        <p:nvSpPr>
          <p:cNvPr id="3" name="Subtítulo 2"/>
          <p:cNvSpPr>
            <a:spLocks noGrp="1"/>
          </p:cNvSpPr>
          <p:nvPr>
            <p:ph type="subTitle" idx="4294967295"/>
          </p:nvPr>
        </p:nvSpPr>
        <p:spPr>
          <a:xfrm>
            <a:off x="9211732" y="4250266"/>
            <a:ext cx="2387599" cy="1210733"/>
          </a:xfrm>
          <a:prstGeom prst="rect">
            <a:avLst/>
          </a:prstGeom>
        </p:spPr>
        <p:txBody>
          <a:bodyPr>
            <a:normAutofit fontScale="70000" lnSpcReduction="20000"/>
          </a:bodyPr>
          <a:lstStyle/>
          <a:p>
            <a:pPr marL="0" indent="0">
              <a:buNone/>
            </a:pPr>
            <a:r>
              <a:rPr lang="en-US" dirty="0" err="1" smtClean="0">
                <a:solidFill>
                  <a:schemeClr val="tx1"/>
                </a:solidFill>
              </a:rPr>
              <a:t>Elaborado</a:t>
            </a:r>
            <a:r>
              <a:rPr lang="en-US" dirty="0" smtClean="0">
                <a:solidFill>
                  <a:schemeClr val="tx1"/>
                </a:solidFill>
              </a:rPr>
              <a:t> </a:t>
            </a:r>
            <a:r>
              <a:rPr lang="en-US" dirty="0" err="1" smtClean="0">
                <a:solidFill>
                  <a:schemeClr val="tx1"/>
                </a:solidFill>
              </a:rPr>
              <a:t>por</a:t>
            </a:r>
            <a:r>
              <a:rPr lang="en-US" dirty="0" smtClean="0">
                <a:solidFill>
                  <a:schemeClr val="tx1"/>
                </a:solidFill>
              </a:rPr>
              <a:t>:</a:t>
            </a:r>
          </a:p>
          <a:p>
            <a:pPr marL="0" indent="0">
              <a:buNone/>
            </a:pPr>
            <a:r>
              <a:rPr lang="en-US" b="1" dirty="0" smtClean="0">
                <a:solidFill>
                  <a:schemeClr val="tx1"/>
                </a:solidFill>
              </a:rPr>
              <a:t>Carla Nathaly Villacís</a:t>
            </a:r>
            <a:endParaRPr lang="en-US" b="1" dirty="0">
              <a:solidFill>
                <a:schemeClr val="tx1"/>
              </a:solidFill>
            </a:endParaRPr>
          </a:p>
          <a:p>
            <a:pPr marL="0" indent="0">
              <a:buNone/>
            </a:pPr>
            <a:endParaRPr lang="en-US" b="1" dirty="0" smtClean="0">
              <a:solidFill>
                <a:schemeClr val="tx1"/>
              </a:solidFill>
            </a:endParaRPr>
          </a:p>
          <a:p>
            <a:pPr marL="0" indent="0">
              <a:buNone/>
            </a:pPr>
            <a:r>
              <a:rPr lang="en-US" dirty="0" err="1" smtClean="0">
                <a:solidFill>
                  <a:schemeClr val="tx1"/>
                </a:solidFill>
              </a:rPr>
              <a:t>Noviembre</a:t>
            </a:r>
            <a:r>
              <a:rPr lang="en-US" dirty="0" smtClean="0">
                <a:solidFill>
                  <a:schemeClr val="tx1"/>
                </a:solidFill>
              </a:rPr>
              <a:t> de 2014</a:t>
            </a:r>
            <a:endParaRPr lang="en-US" dirty="0">
              <a:solidFill>
                <a:schemeClr val="tx1"/>
              </a:solidFill>
            </a:endParaRPr>
          </a:p>
        </p:txBody>
      </p:sp>
    </p:spTree>
    <p:extLst>
      <p:ext uri="{BB962C8B-B14F-4D97-AF65-F5344CB8AC3E}">
        <p14:creationId xmlns:p14="http://schemas.microsoft.com/office/powerpoint/2010/main" val="255543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ESQUEMA DEL PROTOTIPO</a:t>
            </a:r>
            <a:endParaRPr lang="es-EC"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4063834" y="1143000"/>
            <a:ext cx="4363036" cy="4983163"/>
          </a:xfrm>
          <a:prstGeom prst="rect">
            <a:avLst/>
          </a:prstGeom>
        </p:spPr>
      </p:pic>
    </p:spTree>
    <p:extLst>
      <p:ext uri="{BB962C8B-B14F-4D97-AF65-F5344CB8AC3E}">
        <p14:creationId xmlns:p14="http://schemas.microsoft.com/office/powerpoint/2010/main" val="581068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38"/>
            <a:ext cx="10972800" cy="1143000"/>
          </a:xfrm>
        </p:spPr>
        <p:txBody>
          <a:bodyPr/>
          <a:lstStyle/>
          <a:p>
            <a:r>
              <a:rPr lang="es-EC" dirty="0" smtClean="0">
                <a:solidFill>
                  <a:schemeClr val="tx1"/>
                </a:solidFill>
              </a:rPr>
              <a:t>FUERZA DE PERFORADO</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76150780"/>
              </p:ext>
            </p:extLst>
          </p:nvPr>
        </p:nvGraphicFramePr>
        <p:xfrm>
          <a:off x="609600" y="1058334"/>
          <a:ext cx="6680264" cy="4033520"/>
        </p:xfrm>
        <a:graphic>
          <a:graphicData uri="http://schemas.openxmlformats.org/drawingml/2006/table">
            <a:tbl>
              <a:tblPr firstRow="1" bandRow="1">
                <a:tableStyleId>{5C22544A-7EE6-4342-B048-85BDC9FD1C3A}</a:tableStyleId>
              </a:tblPr>
              <a:tblGrid>
                <a:gridCol w="3218244"/>
                <a:gridCol w="3462020"/>
              </a:tblGrid>
              <a:tr h="370840">
                <a:tc>
                  <a:txBody>
                    <a:bodyPr/>
                    <a:lstStyle/>
                    <a:p>
                      <a:pPr algn="ctr"/>
                      <a:r>
                        <a:rPr lang="es-EC" dirty="0" smtClean="0"/>
                        <a:t>Teoría</a:t>
                      </a:r>
                      <a:endParaRPr lang="es-EC" dirty="0"/>
                    </a:p>
                  </a:txBody>
                  <a:tcPr anchor="ctr">
                    <a:solidFill>
                      <a:srgbClr val="C7ECB2"/>
                    </a:solidFill>
                  </a:tcPr>
                </a:tc>
                <a:tc>
                  <a:txBody>
                    <a:bodyPr/>
                    <a:lstStyle/>
                    <a:p>
                      <a:pPr algn="ctr"/>
                      <a:r>
                        <a:rPr lang="es-EC" dirty="0" smtClean="0"/>
                        <a:t>Ecuación/Valor</a:t>
                      </a:r>
                      <a:endParaRPr lang="es-EC" dirty="0"/>
                    </a:p>
                  </a:txBody>
                  <a:tcPr anchor="ctr">
                    <a:solidFill>
                      <a:srgbClr val="C7ECB2"/>
                    </a:solidFill>
                  </a:tcPr>
                </a:tc>
              </a:tr>
              <a:tr h="1009227">
                <a:tc>
                  <a:txBody>
                    <a:bodyPr/>
                    <a:lstStyle/>
                    <a:p>
                      <a:r>
                        <a:rPr lang="es-EC" dirty="0" smtClean="0"/>
                        <a:t>Fractura</a:t>
                      </a:r>
                      <a:r>
                        <a:rPr lang="es-EC" baseline="0" dirty="0" smtClean="0"/>
                        <a:t> rápida</a:t>
                      </a:r>
                      <a:endParaRPr lang="es-EC" dirty="0"/>
                    </a:p>
                  </a:txBody>
                  <a:tcPr anchor="ctr">
                    <a:solidFill>
                      <a:srgbClr val="E5F7E5"/>
                    </a:solidFill>
                  </a:tcPr>
                </a:tc>
                <a:tc>
                  <a:txBody>
                    <a:bodyPr/>
                    <a:lstStyle/>
                    <a:p>
                      <a:endParaRPr lang="es-EC" dirty="0"/>
                    </a:p>
                  </a:txBody>
                  <a:tcPr anchor="ctr">
                    <a:solidFill>
                      <a:srgbClr val="E5F7E5"/>
                    </a:solidFill>
                  </a:tcPr>
                </a:tc>
              </a:tr>
              <a:tr h="1540933">
                <a:tc>
                  <a:txBody>
                    <a:bodyPr/>
                    <a:lstStyle/>
                    <a:p>
                      <a:r>
                        <a:rPr lang="es-EC" dirty="0" err="1" smtClean="0"/>
                        <a:t>Punzonado</a:t>
                      </a:r>
                      <a:r>
                        <a:rPr lang="es-EC" dirty="0" smtClean="0"/>
                        <a:t>/</a:t>
                      </a:r>
                      <a:r>
                        <a:rPr lang="es-EC" dirty="0" err="1" smtClean="0"/>
                        <a:t>Matricería</a:t>
                      </a:r>
                      <a:endParaRPr lang="es-EC" dirty="0"/>
                    </a:p>
                  </a:txBody>
                  <a:tcPr anchor="ctr">
                    <a:solidFill>
                      <a:srgbClr val="F4FAF6"/>
                    </a:solidFill>
                  </a:tcPr>
                </a:tc>
                <a:tc>
                  <a:txBody>
                    <a:bodyPr/>
                    <a:lstStyle/>
                    <a:p>
                      <a:endParaRPr lang="es-EC" dirty="0"/>
                    </a:p>
                  </a:txBody>
                  <a:tcPr anchor="ctr">
                    <a:solidFill>
                      <a:srgbClr val="F4FAF6"/>
                    </a:solidFill>
                  </a:tcPr>
                </a:tc>
              </a:tr>
              <a:tr h="370840">
                <a:tc>
                  <a:txBody>
                    <a:bodyPr/>
                    <a:lstStyle/>
                    <a:p>
                      <a:r>
                        <a:rPr lang="es-EC" dirty="0" smtClean="0"/>
                        <a:t>Velocidad específica</a:t>
                      </a:r>
                      <a:r>
                        <a:rPr lang="es-EC" baseline="0" dirty="0" smtClean="0"/>
                        <a:t> de corte</a:t>
                      </a:r>
                      <a:endParaRPr lang="es-EC" dirty="0"/>
                    </a:p>
                  </a:txBody>
                  <a:tcPr anchor="ctr">
                    <a:solidFill>
                      <a:srgbClr val="E5F7E5"/>
                    </a:solidFill>
                  </a:tcPr>
                </a:tc>
                <a:tc>
                  <a:txBody>
                    <a:bodyPr/>
                    <a:lstStyle/>
                    <a:p>
                      <a:r>
                        <a:rPr lang="es-EC" dirty="0" smtClean="0"/>
                        <a:t>Datos</a:t>
                      </a:r>
                      <a:r>
                        <a:rPr lang="es-EC" baseline="0" dirty="0" smtClean="0"/>
                        <a:t> insuficientes</a:t>
                      </a:r>
                      <a:endParaRPr lang="es-EC" dirty="0"/>
                    </a:p>
                  </a:txBody>
                  <a:tcPr anchor="ctr">
                    <a:solidFill>
                      <a:srgbClr val="E5F7E5"/>
                    </a:solidFill>
                  </a:tcPr>
                </a:tc>
              </a:tr>
              <a:tr h="370840">
                <a:tc>
                  <a:txBody>
                    <a:bodyPr/>
                    <a:lstStyle/>
                    <a:p>
                      <a:r>
                        <a:rPr lang="es-EC" dirty="0" smtClean="0"/>
                        <a:t>Proyectos</a:t>
                      </a:r>
                      <a:r>
                        <a:rPr lang="es-EC" baseline="0" dirty="0" smtClean="0"/>
                        <a:t> anteriores</a:t>
                      </a:r>
                      <a:endParaRPr lang="es-EC" dirty="0"/>
                    </a:p>
                  </a:txBody>
                  <a:tcPr anchor="ctr"/>
                </a:tc>
                <a:tc>
                  <a:txBody>
                    <a:bodyPr/>
                    <a:lstStyle/>
                    <a:p>
                      <a:pPr indent="0" algn="l">
                        <a:lnSpc>
                          <a:spcPct val="100000"/>
                        </a:lnSpc>
                        <a:spcAft>
                          <a:spcPts val="0"/>
                        </a:spcAft>
                      </a:pPr>
                      <a:r>
                        <a:rPr lang="es-EC"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F</a:t>
                      </a:r>
                      <a:r>
                        <a:rPr lang="es-EC" sz="1800" i="1" baseline="-25000" dirty="0" err="1" smtClean="0">
                          <a:effectLst/>
                          <a:latin typeface="Times New Roman" panose="02020603050405020304" pitchFamily="18" charset="0"/>
                          <a:ea typeface="Calibri" panose="020F0502020204030204" pitchFamily="34" charset="0"/>
                          <a:cs typeface="Times New Roman" panose="02020603050405020304" pitchFamily="18" charset="0"/>
                        </a:rPr>
                        <a:t>perf</a:t>
                      </a: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 = 229 N</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r>
              <a:tr h="370840">
                <a:tc>
                  <a:txBody>
                    <a:bodyPr/>
                    <a:lstStyle/>
                    <a:p>
                      <a:r>
                        <a:rPr lang="es-EC" dirty="0" smtClean="0"/>
                        <a:t>Experimental: Punzón de 30º</a:t>
                      </a:r>
                      <a:r>
                        <a:rPr lang="es-EC" baseline="0" dirty="0" smtClean="0"/>
                        <a:t> </a:t>
                      </a:r>
                      <a:endParaRPr lang="es-EC" dirty="0"/>
                    </a:p>
                  </a:txBody>
                  <a:tcPr anchor="ctr">
                    <a:solidFill>
                      <a:srgbClr val="E5F7E5"/>
                    </a:solidFill>
                  </a:tcPr>
                </a:tc>
                <a:tc>
                  <a:txBody>
                    <a:bodyPr/>
                    <a:lstStyle/>
                    <a:p>
                      <a:pPr indent="0" algn="l">
                        <a:lnSpc>
                          <a:spcPct val="100000"/>
                        </a:lnSpc>
                        <a:spcAft>
                          <a:spcPts val="0"/>
                        </a:spcAft>
                      </a:pPr>
                      <a:r>
                        <a:rPr lang="es-EC" sz="1800" b="1" i="1" dirty="0" err="1" smtClean="0">
                          <a:effectLst/>
                          <a:latin typeface="Times New Roman" panose="02020603050405020304" pitchFamily="18" charset="0"/>
                          <a:ea typeface="Calibri" panose="020F0502020204030204" pitchFamily="34" charset="0"/>
                          <a:cs typeface="Times New Roman" panose="02020603050405020304" pitchFamily="18" charset="0"/>
                        </a:rPr>
                        <a:t>F</a:t>
                      </a:r>
                      <a:r>
                        <a:rPr lang="es-EC" sz="1800" b="1" i="1" baseline="-25000" dirty="0" err="1" smtClean="0">
                          <a:effectLst/>
                          <a:latin typeface="Times New Roman" panose="02020603050405020304" pitchFamily="18" charset="0"/>
                          <a:ea typeface="Calibri" panose="020F0502020204030204" pitchFamily="34" charset="0"/>
                          <a:cs typeface="Times New Roman" panose="02020603050405020304" pitchFamily="18" charset="0"/>
                        </a:rPr>
                        <a:t>perf</a:t>
                      </a: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 = 72 N</a:t>
                      </a:r>
                      <a:endPar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rgbClr val="E5F7E5"/>
                    </a:solidFill>
                  </a:tcPr>
                </a:tc>
              </a:tr>
            </a:tbl>
          </a:graphicData>
        </a:graphic>
      </p:graphicFrame>
      <p:pic>
        <p:nvPicPr>
          <p:cNvPr id="7" name="Imagen 6"/>
          <p:cNvPicPr/>
          <p:nvPr/>
        </p:nvPicPr>
        <p:blipFill>
          <a:blip r:embed="rId3" cstate="email">
            <a:extLst>
              <a:ext uri="{28A0092B-C50C-407E-A947-70E740481C1C}">
                <a14:useLocalDpi xmlns:a14="http://schemas.microsoft.com/office/drawing/2010/main"/>
              </a:ext>
            </a:extLst>
          </a:blip>
          <a:stretch>
            <a:fillRect/>
          </a:stretch>
        </p:blipFill>
        <p:spPr>
          <a:xfrm>
            <a:off x="7498502" y="1088178"/>
            <a:ext cx="2105660" cy="4004310"/>
          </a:xfrm>
          <a:prstGeom prst="rect">
            <a:avLst/>
          </a:prstGeom>
        </p:spPr>
      </p:pic>
      <p:sp>
        <p:nvSpPr>
          <p:cNvPr id="8" name="CuadroTexto 7"/>
          <p:cNvSpPr txBox="1"/>
          <p:nvPr/>
        </p:nvSpPr>
        <p:spPr>
          <a:xfrm>
            <a:off x="7498502" y="5092488"/>
            <a:ext cx="2116667" cy="307777"/>
          </a:xfrm>
          <a:prstGeom prst="rect">
            <a:avLst/>
          </a:prstGeom>
          <a:noFill/>
        </p:spPr>
        <p:txBody>
          <a:bodyPr wrap="square" rtlCol="0">
            <a:spAutoFit/>
          </a:bodyPr>
          <a:lstStyle/>
          <a:p>
            <a:pPr algn="ctr"/>
            <a:r>
              <a:rPr lang="es-EC" sz="1400" dirty="0" smtClean="0"/>
              <a:t>Punzón de prueba</a:t>
            </a:r>
            <a:endParaRPr lang="es-EC" sz="1400" dirty="0"/>
          </a:p>
        </p:txBody>
      </p:sp>
      <p:pic>
        <p:nvPicPr>
          <p:cNvPr id="9" name="Imagen 8"/>
          <p:cNvPicPr/>
          <p:nvPr/>
        </p:nvPicPr>
        <p:blipFill>
          <a:blip r:embed="rId4"/>
          <a:stretch>
            <a:fillRect/>
          </a:stretch>
        </p:blipFill>
        <p:spPr>
          <a:xfrm>
            <a:off x="9847369" y="1265237"/>
            <a:ext cx="2005964" cy="3645429"/>
          </a:xfrm>
          <a:prstGeom prst="rect">
            <a:avLst/>
          </a:prstGeom>
        </p:spPr>
      </p:pic>
      <p:sp>
        <p:nvSpPr>
          <p:cNvPr id="10" name="CuadroTexto 9"/>
          <p:cNvSpPr txBox="1"/>
          <p:nvPr/>
        </p:nvSpPr>
        <p:spPr>
          <a:xfrm>
            <a:off x="9736666" y="5092488"/>
            <a:ext cx="2116667" cy="307777"/>
          </a:xfrm>
          <a:prstGeom prst="rect">
            <a:avLst/>
          </a:prstGeom>
          <a:noFill/>
        </p:spPr>
        <p:txBody>
          <a:bodyPr wrap="square" rtlCol="0">
            <a:spAutoFit/>
          </a:bodyPr>
          <a:lstStyle/>
          <a:p>
            <a:pPr algn="ctr"/>
            <a:r>
              <a:rPr lang="es-EC" sz="1400" dirty="0" smtClean="0"/>
              <a:t>Prueba de perforado</a:t>
            </a:r>
            <a:endParaRPr lang="es-EC" sz="14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2726339002"/>
              </p:ext>
            </p:extLst>
          </p:nvPr>
        </p:nvGraphicFramePr>
        <p:xfrm>
          <a:off x="3907769" y="1460495"/>
          <a:ext cx="2168447" cy="885890"/>
        </p:xfrm>
        <a:graphic>
          <a:graphicData uri="http://schemas.openxmlformats.org/presentationml/2006/ole">
            <mc:AlternateContent xmlns:mc="http://schemas.openxmlformats.org/markup-compatibility/2006">
              <mc:Choice xmlns:v="urn:schemas-microsoft-com:vml" Requires="v">
                <p:oleObj spid="_x0000_s16399" name="Equation" r:id="rId5" imgW="1562100" imgH="635000" progId="Equation.DSMT4">
                  <p:embed/>
                </p:oleObj>
              </mc:Choice>
              <mc:Fallback>
                <p:oleObj name="Equation" r:id="rId5" imgW="1562100" imgH="635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7769" y="1460495"/>
                        <a:ext cx="2168447" cy="885890"/>
                      </a:xfrm>
                      <a:prstGeom prst="rect">
                        <a:avLst/>
                      </a:prstGeom>
                      <a:noFill/>
                    </p:spPr>
                  </p:pic>
                </p:oleObj>
              </mc:Fallback>
            </mc:AlternateContent>
          </a:graphicData>
        </a:graphic>
      </p:graphicFrame>
      <p:sp>
        <p:nvSpPr>
          <p:cNvPr id="1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2646616065"/>
              </p:ext>
            </p:extLst>
          </p:nvPr>
        </p:nvGraphicFramePr>
        <p:xfrm>
          <a:off x="3907769" y="2541642"/>
          <a:ext cx="3212156" cy="1374750"/>
        </p:xfrm>
        <a:graphic>
          <a:graphicData uri="http://schemas.openxmlformats.org/presentationml/2006/ole">
            <mc:AlternateContent xmlns:mc="http://schemas.openxmlformats.org/markup-compatibility/2006">
              <mc:Choice xmlns:v="urn:schemas-microsoft-com:vml" Requires="v">
                <p:oleObj spid="_x0000_s16400" name="Equation" r:id="rId7" imgW="2311400" imgH="990600" progId="Equation.DSMT4">
                  <p:embed/>
                </p:oleObj>
              </mc:Choice>
              <mc:Fallback>
                <p:oleObj name="Equation" r:id="rId7" imgW="2311400" imgH="990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7769" y="2541642"/>
                        <a:ext cx="3212156" cy="1374750"/>
                      </a:xfrm>
                      <a:prstGeom prst="rect">
                        <a:avLst/>
                      </a:prstGeom>
                      <a:noFill/>
                    </p:spPr>
                  </p:pic>
                </p:oleObj>
              </mc:Fallback>
            </mc:AlternateContent>
          </a:graphicData>
        </a:graphic>
      </p:graphicFrame>
    </p:spTree>
    <p:extLst>
      <p:ext uri="{BB962C8B-B14F-4D97-AF65-F5344CB8AC3E}">
        <p14:creationId xmlns:p14="http://schemas.microsoft.com/office/powerpoint/2010/main" val="2371726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39174"/>
            <a:ext cx="10972800" cy="1143000"/>
          </a:xfrm>
        </p:spPr>
        <p:txBody>
          <a:bodyPr/>
          <a:lstStyle/>
          <a:p>
            <a:r>
              <a:rPr lang="es-EC" dirty="0" smtClean="0">
                <a:solidFill>
                  <a:schemeClr val="tx1"/>
                </a:solidFill>
              </a:rPr>
              <a:t>FUERZA DE COMPACTADO</a:t>
            </a:r>
            <a:endParaRPr lang="es-EC" dirty="0">
              <a:solidFill>
                <a:schemeClr val="tx1"/>
              </a:solidFill>
            </a:endParaRPr>
          </a:p>
        </p:txBody>
      </p:sp>
      <p:graphicFrame>
        <p:nvGraphicFramePr>
          <p:cNvPr id="4" name="Marcador de contenido 3"/>
          <p:cNvGraphicFramePr>
            <a:graphicFrameLocks/>
          </p:cNvGraphicFramePr>
          <p:nvPr>
            <p:extLst>
              <p:ext uri="{D42A27DB-BD31-4B8C-83A1-F6EECF244321}">
                <p14:modId xmlns:p14="http://schemas.microsoft.com/office/powerpoint/2010/main" val="689630214"/>
              </p:ext>
            </p:extLst>
          </p:nvPr>
        </p:nvGraphicFramePr>
        <p:xfrm>
          <a:off x="609600" y="1976440"/>
          <a:ext cx="11089114" cy="2672080"/>
        </p:xfrm>
        <a:graphic>
          <a:graphicData uri="http://schemas.openxmlformats.org/drawingml/2006/table">
            <a:tbl>
              <a:tblPr firstRow="1" bandRow="1">
                <a:tableStyleId>{5C22544A-7EE6-4342-B048-85BDC9FD1C3A}</a:tableStyleId>
              </a:tblPr>
              <a:tblGrid>
                <a:gridCol w="5080826"/>
                <a:gridCol w="2280276"/>
                <a:gridCol w="3728012"/>
              </a:tblGrid>
              <a:tr h="370840">
                <a:tc>
                  <a:txBody>
                    <a:bodyPr/>
                    <a:lstStyle/>
                    <a:p>
                      <a:pPr algn="ctr"/>
                      <a:r>
                        <a:rPr lang="es-EC" dirty="0" smtClean="0"/>
                        <a:t>Teoría</a:t>
                      </a:r>
                      <a:endParaRPr lang="es-EC" dirty="0"/>
                    </a:p>
                  </a:txBody>
                  <a:tcPr anchor="ctr">
                    <a:solidFill>
                      <a:srgbClr val="C7ECB2"/>
                    </a:solidFill>
                  </a:tcPr>
                </a:tc>
                <a:tc>
                  <a:txBody>
                    <a:bodyPr/>
                    <a:lstStyle/>
                    <a:p>
                      <a:pPr algn="ctr"/>
                      <a:r>
                        <a:rPr lang="es-EC" dirty="0" smtClean="0"/>
                        <a:t>Espesor final</a:t>
                      </a:r>
                      <a:endParaRPr lang="es-EC" dirty="0"/>
                    </a:p>
                  </a:txBody>
                  <a:tcPr anchor="ctr">
                    <a:solidFill>
                      <a:srgbClr val="C7ECB2"/>
                    </a:solidFill>
                  </a:tcPr>
                </a:tc>
                <a:tc>
                  <a:txBody>
                    <a:bodyPr/>
                    <a:lstStyle/>
                    <a:p>
                      <a:pPr algn="ctr"/>
                      <a:r>
                        <a:rPr lang="es-EC" dirty="0" smtClean="0"/>
                        <a:t>Ecuación/Valor</a:t>
                      </a:r>
                      <a:endParaRPr lang="es-EC" dirty="0"/>
                    </a:p>
                  </a:txBody>
                  <a:tcPr anchor="ctr">
                    <a:solidFill>
                      <a:srgbClr val="C7ECB2"/>
                    </a:solidFill>
                  </a:tcPr>
                </a:tc>
              </a:tr>
              <a:tr h="1009227">
                <a:tc>
                  <a:txBody>
                    <a:bodyPr/>
                    <a:lstStyle/>
                    <a:p>
                      <a:r>
                        <a:rPr lang="es-EC" dirty="0" smtClean="0"/>
                        <a:t>Laminado plano</a:t>
                      </a:r>
                      <a:endParaRPr lang="es-EC" dirty="0"/>
                    </a:p>
                  </a:txBody>
                  <a:tcPr anchor="ctr">
                    <a:solidFill>
                      <a:srgbClr val="E5F7E5"/>
                    </a:solidFill>
                  </a:tcPr>
                </a:tc>
                <a:tc>
                  <a:txBody>
                    <a:bodyPr/>
                    <a:lstStyle/>
                    <a:p>
                      <a:r>
                        <a:rPr lang="es-EC" dirty="0" smtClean="0">
                          <a:latin typeface="+mn-lt"/>
                        </a:rPr>
                        <a:t>40 mm</a:t>
                      </a:r>
                      <a:endParaRPr lang="es-EC" dirty="0">
                        <a:latin typeface="+mn-lt"/>
                      </a:endParaRPr>
                    </a:p>
                  </a:txBody>
                  <a:tcPr anchor="ctr">
                    <a:solidFill>
                      <a:srgbClr val="E5F7E5"/>
                    </a:solidFill>
                  </a:tcPr>
                </a:tc>
                <a:tc>
                  <a:txBody>
                    <a:bodyPr/>
                    <a:lstStyle/>
                    <a:p>
                      <a:endParaRPr lang="es-EC" dirty="0" smtClean="0"/>
                    </a:p>
                    <a:p>
                      <a:endParaRPr lang="es-EC" dirty="0" smtClean="0"/>
                    </a:p>
                    <a:p>
                      <a:endParaRPr lang="es-EC" dirty="0" smtClean="0"/>
                    </a:p>
                    <a:p>
                      <a:endParaRPr lang="es-EC" dirty="0"/>
                    </a:p>
                  </a:txBody>
                  <a:tcPr anchor="ctr">
                    <a:solidFill>
                      <a:srgbClr val="E5F7E5"/>
                    </a:solidFill>
                  </a:tcPr>
                </a:tc>
              </a:tr>
              <a:tr h="370840">
                <a:tc>
                  <a:txBody>
                    <a:bodyPr/>
                    <a:lstStyle/>
                    <a:p>
                      <a:r>
                        <a:rPr lang="es-EC" dirty="0" smtClean="0"/>
                        <a:t>Proyectos</a:t>
                      </a:r>
                      <a:r>
                        <a:rPr lang="es-EC" baseline="0" dirty="0" smtClean="0"/>
                        <a:t> anteriores (Sandoval y </a:t>
                      </a:r>
                      <a:r>
                        <a:rPr lang="es-EC" baseline="0" dirty="0" err="1" smtClean="0"/>
                        <a:t>Ushiña</a:t>
                      </a:r>
                      <a:r>
                        <a:rPr lang="es-EC" baseline="0" dirty="0" smtClean="0"/>
                        <a:t>, 2011)</a:t>
                      </a:r>
                      <a:endParaRPr lang="es-EC" dirty="0"/>
                    </a:p>
                  </a:txBody>
                  <a:tcPr anchor="ctr"/>
                </a:tc>
                <a:tc>
                  <a:txBody>
                    <a:bodyPr/>
                    <a:lstStyle/>
                    <a:p>
                      <a:pPr indent="0" algn="l">
                        <a:lnSpc>
                          <a:spcPct val="100000"/>
                        </a:lnSpc>
                        <a:spcAft>
                          <a:spcPts val="0"/>
                        </a:spcAft>
                      </a:pPr>
                      <a:r>
                        <a:rPr lang="en-US" sz="1800" dirty="0" err="1" smtClean="0">
                          <a:effectLst/>
                          <a:latin typeface="+mn-lt"/>
                          <a:ea typeface="Calibri" panose="020F0502020204030204" pitchFamily="34" charset="0"/>
                          <a:cs typeface="Times New Roman" panose="02020603050405020304" pitchFamily="18" charset="0"/>
                        </a:rPr>
                        <a:t>Desconocido</a:t>
                      </a:r>
                      <a:endParaRPr lang="en-US" sz="1800" dirty="0" smtClean="0">
                        <a:effectLst/>
                        <a:latin typeface="+mn-lt"/>
                        <a:ea typeface="Calibri" panose="020F0502020204030204" pitchFamily="34" charset="0"/>
                        <a:cs typeface="Times New Roman" panose="02020603050405020304" pitchFamily="18" charset="0"/>
                      </a:endParaRPr>
                    </a:p>
                  </a:txBody>
                  <a:tcPr anchor="ctr"/>
                </a:tc>
                <a:tc>
                  <a:txBody>
                    <a:bodyPr/>
                    <a:lstStyle/>
                    <a:p>
                      <a:pPr indent="0" algn="l">
                        <a:lnSpc>
                          <a:spcPct val="100000"/>
                        </a:lnSpc>
                        <a:spcAft>
                          <a:spcPts val="0"/>
                        </a:spcAft>
                      </a:pPr>
                      <a:r>
                        <a:rPr lang="es-EC"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F</a:t>
                      </a:r>
                      <a:r>
                        <a:rPr lang="es-EC" sz="1800" i="1" baseline="-25000" dirty="0" err="1" smtClean="0">
                          <a:effectLst/>
                          <a:latin typeface="Times New Roman" panose="02020603050405020304" pitchFamily="18" charset="0"/>
                          <a:ea typeface="Calibri" panose="020F0502020204030204" pitchFamily="34" charset="0"/>
                          <a:cs typeface="Times New Roman" panose="02020603050405020304" pitchFamily="18" charset="0"/>
                        </a:rPr>
                        <a:t>rod</a:t>
                      </a: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 = 1521 N</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r>
              <a:tr h="370840">
                <a:tc>
                  <a:txBody>
                    <a:bodyPr/>
                    <a:lstStyle/>
                    <a:p>
                      <a:r>
                        <a:rPr lang="es-EC" dirty="0" smtClean="0"/>
                        <a:t>Proyectos</a:t>
                      </a:r>
                      <a:r>
                        <a:rPr lang="es-EC" baseline="0" dirty="0" smtClean="0"/>
                        <a:t> anteriores (Medina, 2012)</a:t>
                      </a:r>
                      <a:endParaRPr lang="es-EC"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Calibri" panose="020F0502020204030204" pitchFamily="34" charset="0"/>
                          <a:cs typeface="Times New Roman" panose="02020603050405020304" pitchFamily="18" charset="0"/>
                        </a:rPr>
                        <a:t>10 mm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F</a:t>
                      </a:r>
                      <a:r>
                        <a:rPr lang="es-EC" sz="1800" i="1" baseline="-25000" dirty="0" err="1" smtClean="0">
                          <a:effectLst/>
                          <a:latin typeface="Times New Roman" panose="02020603050405020304" pitchFamily="18" charset="0"/>
                          <a:ea typeface="Calibri" panose="020F0502020204030204" pitchFamily="34" charset="0"/>
                          <a:cs typeface="Times New Roman" panose="02020603050405020304" pitchFamily="18" charset="0"/>
                        </a:rPr>
                        <a:t>rod</a:t>
                      </a: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 = 5000 N (tapa)</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r>
              <a:tr h="370840">
                <a:tc>
                  <a:txBody>
                    <a:bodyPr/>
                    <a:lstStyle/>
                    <a:p>
                      <a:r>
                        <a:rPr lang="es-EC" dirty="0" smtClean="0"/>
                        <a:t>Experimental</a:t>
                      </a:r>
                      <a:endParaRPr lang="es-EC" dirty="0"/>
                    </a:p>
                  </a:txBody>
                  <a:tcPr anchor="ctr">
                    <a:solidFill>
                      <a:srgbClr val="E5F7E5"/>
                    </a:solidFill>
                  </a:tcPr>
                </a:tc>
                <a:tc>
                  <a:txBody>
                    <a:bodyPr/>
                    <a:lstStyle/>
                    <a:p>
                      <a:pPr indent="0" algn="l">
                        <a:lnSpc>
                          <a:spcPct val="100000"/>
                        </a:lnSpc>
                        <a:spcAft>
                          <a:spcPts val="0"/>
                        </a:spcAft>
                      </a:pPr>
                      <a:r>
                        <a:rPr lang="en-US" sz="1800" dirty="0" smtClean="0">
                          <a:effectLst/>
                          <a:latin typeface="+mn-lt"/>
                          <a:ea typeface="Calibri" panose="020F0502020204030204" pitchFamily="34" charset="0"/>
                          <a:cs typeface="Times New Roman" panose="02020603050405020304" pitchFamily="18" charset="0"/>
                        </a:rPr>
                        <a:t>40 mm</a:t>
                      </a:r>
                    </a:p>
                  </a:txBody>
                  <a:tcPr anchor="ctr">
                    <a:solidFill>
                      <a:srgbClr val="E5F7E5"/>
                    </a:solidFill>
                  </a:tcPr>
                </a:tc>
                <a:tc>
                  <a:txBody>
                    <a:bodyPr/>
                    <a:lstStyle/>
                    <a:p>
                      <a:pPr indent="0" algn="l">
                        <a:lnSpc>
                          <a:spcPct val="100000"/>
                        </a:lnSpc>
                        <a:spcAft>
                          <a:spcPts val="0"/>
                        </a:spcAft>
                      </a:pPr>
                      <a:r>
                        <a:rPr lang="es-EC" sz="1800" b="1" i="1" dirty="0" err="1" smtClean="0">
                          <a:effectLst/>
                          <a:latin typeface="Times New Roman" panose="02020603050405020304" pitchFamily="18" charset="0"/>
                          <a:ea typeface="Calibri" panose="020F0502020204030204" pitchFamily="34" charset="0"/>
                          <a:cs typeface="Times New Roman" panose="02020603050405020304" pitchFamily="18" charset="0"/>
                        </a:rPr>
                        <a:t>F</a:t>
                      </a:r>
                      <a:r>
                        <a:rPr lang="es-EC" sz="1800" b="1" i="1" baseline="-25000" dirty="0" err="1" smtClean="0">
                          <a:effectLst/>
                          <a:latin typeface="Times New Roman" panose="02020603050405020304" pitchFamily="18" charset="0"/>
                          <a:ea typeface="Calibri" panose="020F0502020204030204" pitchFamily="34" charset="0"/>
                          <a:cs typeface="Times New Roman" panose="02020603050405020304" pitchFamily="18" charset="0"/>
                        </a:rPr>
                        <a:t>rod</a:t>
                      </a: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 = 100N</a:t>
                      </a:r>
                      <a:endPar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rgbClr val="E5F7E5"/>
                    </a:solidFill>
                  </a:tcPr>
                </a:tc>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853148676"/>
              </p:ext>
            </p:extLst>
          </p:nvPr>
        </p:nvGraphicFramePr>
        <p:xfrm>
          <a:off x="8094132" y="2387600"/>
          <a:ext cx="3234267" cy="1087383"/>
        </p:xfrm>
        <a:graphic>
          <a:graphicData uri="http://schemas.openxmlformats.org/presentationml/2006/ole">
            <mc:AlternateContent xmlns:mc="http://schemas.openxmlformats.org/markup-compatibility/2006">
              <mc:Choice xmlns:v="urn:schemas-microsoft-com:vml" Requires="v">
                <p:oleObj spid="_x0000_s6167" name="Equation" r:id="rId3" imgW="2209800" imgH="698500" progId="Equation.DSMT4">
                  <p:embed/>
                </p:oleObj>
              </mc:Choice>
              <mc:Fallback>
                <p:oleObj name="Equation" r:id="rId3" imgW="2209800" imgH="698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132" y="2387600"/>
                        <a:ext cx="3234267" cy="1087383"/>
                      </a:xfrm>
                      <a:prstGeom prst="rect">
                        <a:avLst/>
                      </a:prstGeom>
                      <a:noFill/>
                    </p:spPr>
                  </p:pic>
                </p:oleObj>
              </mc:Fallback>
            </mc:AlternateContent>
          </a:graphicData>
        </a:graphic>
      </p:graphicFrame>
    </p:spTree>
    <p:extLst>
      <p:ext uri="{BB962C8B-B14F-4D97-AF65-F5344CB8AC3E}">
        <p14:creationId xmlns:p14="http://schemas.microsoft.com/office/powerpoint/2010/main" val="3068696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361" y="95300"/>
            <a:ext cx="10972800" cy="1143000"/>
          </a:xfrm>
        </p:spPr>
        <p:txBody>
          <a:bodyPr/>
          <a:lstStyle/>
          <a:p>
            <a:r>
              <a:rPr lang="es-EC" dirty="0" smtClean="0">
                <a:solidFill>
                  <a:schemeClr val="tx1"/>
                </a:solidFill>
              </a:rPr>
              <a:t>DISEÑO DEL RODILLO</a:t>
            </a:r>
            <a:endParaRPr lang="es-EC"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30585112"/>
              </p:ext>
            </p:extLst>
          </p:nvPr>
        </p:nvGraphicFramePr>
        <p:xfrm>
          <a:off x="224367" y="869966"/>
          <a:ext cx="6756400" cy="4866640"/>
        </p:xfrm>
        <a:graphic>
          <a:graphicData uri="http://schemas.openxmlformats.org/drawingml/2006/table">
            <a:tbl>
              <a:tblPr firstRow="1" bandRow="1">
                <a:tableStyleId>{5C22544A-7EE6-4342-B048-85BDC9FD1C3A}</a:tableStyleId>
              </a:tblPr>
              <a:tblGrid>
                <a:gridCol w="3091180"/>
                <a:gridCol w="3665220"/>
              </a:tblGrid>
              <a:tr h="370840">
                <a:tc>
                  <a:txBody>
                    <a:bodyPr/>
                    <a:lstStyle/>
                    <a:p>
                      <a:r>
                        <a:rPr lang="es-EC" dirty="0" smtClean="0"/>
                        <a:t>Descripción</a:t>
                      </a:r>
                      <a:endParaRPr lang="es-EC" dirty="0"/>
                    </a:p>
                  </a:txBody>
                  <a:tcPr>
                    <a:solidFill>
                      <a:srgbClr val="C7ECB2"/>
                    </a:solidFill>
                  </a:tcPr>
                </a:tc>
                <a:tc>
                  <a:txBody>
                    <a:bodyPr/>
                    <a:lstStyle/>
                    <a:p>
                      <a:r>
                        <a:rPr lang="es-EC" dirty="0" smtClean="0"/>
                        <a:t>Ecuación/Valor</a:t>
                      </a:r>
                      <a:endParaRPr lang="es-EC" dirty="0"/>
                    </a:p>
                  </a:txBody>
                  <a:tcPr>
                    <a:solidFill>
                      <a:srgbClr val="C7ECB2"/>
                    </a:solidFill>
                  </a:tcPr>
                </a:tc>
              </a:tr>
              <a:tr h="370840">
                <a:tc>
                  <a:txBody>
                    <a:bodyPr/>
                    <a:lstStyle/>
                    <a:p>
                      <a:r>
                        <a:rPr lang="es-EC" dirty="0" smtClean="0"/>
                        <a:t>Punto de análisis</a:t>
                      </a:r>
                      <a:endParaRPr lang="es-EC" dirty="0"/>
                    </a:p>
                  </a:txBody>
                  <a:tcPr>
                    <a:solidFill>
                      <a:srgbClr val="E5F7E5"/>
                    </a:solidFill>
                  </a:tcPr>
                </a:tc>
                <a:tc>
                  <a:txBody>
                    <a:bodyPr/>
                    <a:lstStyle/>
                    <a:p>
                      <a:r>
                        <a:rPr lang="es-EC" sz="1800" dirty="0" smtClean="0"/>
                        <a:t>G</a:t>
                      </a:r>
                      <a:endParaRPr lang="es-EC" sz="1800" dirty="0"/>
                    </a:p>
                  </a:txBody>
                  <a:tcPr>
                    <a:solidFill>
                      <a:srgbClr val="E5F7E5"/>
                    </a:solidFill>
                  </a:tcPr>
                </a:tc>
              </a:tr>
              <a:tr h="370840">
                <a:tc>
                  <a:txBody>
                    <a:bodyPr/>
                    <a:lstStyle/>
                    <a:p>
                      <a:r>
                        <a:rPr lang="es-EC" dirty="0" smtClean="0"/>
                        <a:t>Momentos</a:t>
                      </a:r>
                      <a:r>
                        <a:rPr lang="es-EC" baseline="0" dirty="0" smtClean="0"/>
                        <a:t> generados</a:t>
                      </a:r>
                      <a:endParaRPr lang="es-EC" dirty="0"/>
                    </a:p>
                  </a:txBody>
                  <a:tcPr>
                    <a:solidFill>
                      <a:srgbClr val="F4FAF6"/>
                    </a:solidFill>
                  </a:tcPr>
                </a:tc>
                <a:tc>
                  <a:txBody>
                    <a:bodyPr/>
                    <a:lstStyle/>
                    <a:p>
                      <a:endParaRPr lang="es-EC" dirty="0" smtClean="0"/>
                    </a:p>
                    <a:p>
                      <a:endParaRPr lang="es-EC" dirty="0" smtClean="0"/>
                    </a:p>
                    <a:p>
                      <a:endParaRPr lang="es-EC" dirty="0"/>
                    </a:p>
                  </a:txBody>
                  <a:tcPr>
                    <a:solidFill>
                      <a:srgbClr val="F4FAF6"/>
                    </a:solidFill>
                  </a:tcPr>
                </a:tc>
              </a:tr>
              <a:tr h="370840">
                <a:tc>
                  <a:txBody>
                    <a:bodyPr/>
                    <a:lstStyle/>
                    <a:p>
                      <a:r>
                        <a:rPr lang="es-EC" dirty="0" smtClean="0"/>
                        <a:t>Factores de concentración</a:t>
                      </a:r>
                    </a:p>
                    <a:p>
                      <a:r>
                        <a:rPr lang="es-EC" baseline="0" dirty="0" smtClean="0"/>
                        <a:t>de esfuerzo (8 agujeros)</a:t>
                      </a:r>
                      <a:endParaRPr lang="es-EC" dirty="0"/>
                    </a:p>
                  </a:txBody>
                  <a:tcPr>
                    <a:solidFill>
                      <a:srgbClr val="E5F7E5"/>
                    </a:solidFill>
                  </a:tcPr>
                </a:tc>
                <a:tc>
                  <a:txBody>
                    <a:bodyPr/>
                    <a:lstStyle/>
                    <a:p>
                      <a:endParaRPr lang="es-EC" dirty="0" smtClean="0"/>
                    </a:p>
                    <a:p>
                      <a:endParaRPr lang="es-EC" dirty="0"/>
                    </a:p>
                  </a:txBody>
                  <a:tcPr>
                    <a:solidFill>
                      <a:srgbClr val="E5F7E5"/>
                    </a:solidFill>
                  </a:tcPr>
                </a:tc>
              </a:tr>
              <a:tr h="370840">
                <a:tc>
                  <a:txBody>
                    <a:bodyPr/>
                    <a:lstStyle/>
                    <a:p>
                      <a:r>
                        <a:rPr lang="es-EC" dirty="0" smtClean="0"/>
                        <a:t>Resistencia a la fatiga</a:t>
                      </a:r>
                      <a:endParaRPr lang="es-EC" dirty="0"/>
                    </a:p>
                  </a:txBody>
                  <a:tcPr>
                    <a:solidFill>
                      <a:srgbClr val="F4FAF6"/>
                    </a:solidFill>
                  </a:tcPr>
                </a:tc>
                <a:tc>
                  <a:txBody>
                    <a:bodyPr/>
                    <a:lstStyle/>
                    <a:p>
                      <a:endParaRPr lang="es-EC" dirty="0" smtClean="0"/>
                    </a:p>
                  </a:txBody>
                  <a:tcPr>
                    <a:solidFill>
                      <a:srgbClr val="F4FAF6"/>
                    </a:solidFill>
                  </a:tcPr>
                </a:tc>
              </a:tr>
              <a:tr h="370840">
                <a:tc>
                  <a:txBody>
                    <a:bodyPr/>
                    <a:lstStyle/>
                    <a:p>
                      <a:r>
                        <a:rPr lang="es-EC" dirty="0" smtClean="0"/>
                        <a:t>Esfuerzos medios y</a:t>
                      </a:r>
                    </a:p>
                    <a:p>
                      <a:r>
                        <a:rPr lang="es-EC" dirty="0" smtClean="0"/>
                        <a:t>alternantes</a:t>
                      </a:r>
                      <a:endParaRPr lang="es-EC" dirty="0"/>
                    </a:p>
                  </a:txBody>
                  <a:tcPr>
                    <a:solidFill>
                      <a:srgbClr val="E5F7E5"/>
                    </a:solidFill>
                  </a:tcPr>
                </a:tc>
                <a:tc>
                  <a:txBody>
                    <a:bodyPr/>
                    <a:lstStyle/>
                    <a:p>
                      <a:endParaRPr lang="es-EC" dirty="0" smtClean="0"/>
                    </a:p>
                    <a:p>
                      <a:endParaRPr lang="es-EC" dirty="0" smtClean="0"/>
                    </a:p>
                    <a:p>
                      <a:endParaRPr lang="es-EC" dirty="0"/>
                    </a:p>
                  </a:txBody>
                  <a:tcPr>
                    <a:solidFill>
                      <a:srgbClr val="E5F7E5"/>
                    </a:solidFill>
                  </a:tcPr>
                </a:tc>
              </a:tr>
              <a:tr h="370840">
                <a:tc>
                  <a:txBody>
                    <a:bodyPr/>
                    <a:lstStyle/>
                    <a:p>
                      <a:r>
                        <a:rPr lang="es-EC" dirty="0" smtClean="0"/>
                        <a:t>Esfuerzos</a:t>
                      </a:r>
                      <a:r>
                        <a:rPr lang="es-EC" baseline="0" dirty="0" smtClean="0"/>
                        <a:t> de Von Mises</a:t>
                      </a:r>
                      <a:endParaRPr lang="es-EC" dirty="0"/>
                    </a:p>
                  </a:txBody>
                  <a:tcPr>
                    <a:solidFill>
                      <a:srgbClr val="F4FAF6"/>
                    </a:solidFill>
                  </a:tcPr>
                </a:tc>
                <a:tc>
                  <a:txBody>
                    <a:bodyPr/>
                    <a:lstStyle/>
                    <a:p>
                      <a:endParaRPr lang="es-EC" dirty="0" smtClean="0"/>
                    </a:p>
                    <a:p>
                      <a:endParaRPr lang="es-EC" dirty="0" smtClean="0"/>
                    </a:p>
                    <a:p>
                      <a:endParaRPr lang="es-EC" dirty="0"/>
                    </a:p>
                  </a:txBody>
                  <a:tcPr>
                    <a:solidFill>
                      <a:srgbClr val="F4FAF6"/>
                    </a:solidFill>
                  </a:tcPr>
                </a:tc>
              </a:tr>
              <a:tr h="370840">
                <a:tc>
                  <a:txBody>
                    <a:bodyPr/>
                    <a:lstStyle/>
                    <a:p>
                      <a:r>
                        <a:rPr lang="es-EC" dirty="0" smtClean="0"/>
                        <a:t>Factor de seguridad a fatiga</a:t>
                      </a:r>
                      <a:endParaRPr lang="es-EC" dirty="0"/>
                    </a:p>
                  </a:txBody>
                  <a:tcPr>
                    <a:solidFill>
                      <a:srgbClr val="E5F7E5"/>
                    </a:solidFill>
                  </a:tcPr>
                </a:tc>
                <a:tc>
                  <a:txBody>
                    <a:bodyPr/>
                    <a:lstStyle/>
                    <a:p>
                      <a:endParaRPr lang="es-EC" dirty="0" smtClean="0"/>
                    </a:p>
                  </a:txBody>
                  <a:tcPr>
                    <a:solidFill>
                      <a:srgbClr val="E5F7E5"/>
                    </a:solidFill>
                  </a:tcPr>
                </a:tc>
              </a:tr>
            </a:tbl>
          </a:graphicData>
        </a:graphic>
      </p:graphicFrame>
      <p:pic>
        <p:nvPicPr>
          <p:cNvPr id="4" name="Imagen 3"/>
          <p:cNvPicPr/>
          <p:nvPr/>
        </p:nvPicPr>
        <p:blipFill rotWithShape="1">
          <a:blip r:embed="rId4" cstate="email">
            <a:extLst>
              <a:ext uri="{28A0092B-C50C-407E-A947-70E740481C1C}">
                <a14:useLocalDpi xmlns:a14="http://schemas.microsoft.com/office/drawing/2010/main"/>
              </a:ext>
            </a:extLst>
          </a:blip>
          <a:srcRect/>
          <a:stretch/>
        </p:blipFill>
        <p:spPr bwMode="auto">
          <a:xfrm>
            <a:off x="6980767" y="1558662"/>
            <a:ext cx="5003800" cy="3762375"/>
          </a:xfrm>
          <a:prstGeom prst="rect">
            <a:avLst/>
          </a:prstGeom>
          <a:ln>
            <a:noFill/>
          </a:ln>
          <a:extLst>
            <a:ext uri="{53640926-AAD7-44D8-BBD7-CCE9431645EC}">
              <a14:shadowObscured xmlns:a14="http://schemas.microsoft.com/office/drawing/2010/main"/>
            </a:ext>
          </a:extLst>
        </p:spPr>
      </p:pic>
      <p:graphicFrame>
        <p:nvGraphicFramePr>
          <p:cNvPr id="7" name="Objeto 6"/>
          <p:cNvGraphicFramePr>
            <a:graphicFrameLocks noChangeAspect="1"/>
          </p:cNvGraphicFramePr>
          <p:nvPr>
            <p:extLst>
              <p:ext uri="{D42A27DB-BD31-4B8C-83A1-F6EECF244321}">
                <p14:modId xmlns:p14="http://schemas.microsoft.com/office/powerpoint/2010/main" val="558336216"/>
              </p:ext>
            </p:extLst>
          </p:nvPr>
        </p:nvGraphicFramePr>
        <p:xfrm>
          <a:off x="3373968" y="1727745"/>
          <a:ext cx="1678920" cy="337609"/>
        </p:xfrm>
        <a:graphic>
          <a:graphicData uri="http://schemas.openxmlformats.org/presentationml/2006/ole">
            <mc:AlternateContent xmlns:mc="http://schemas.openxmlformats.org/markup-compatibility/2006">
              <mc:Choice xmlns:v="urn:schemas-microsoft-com:vml" Requires="v">
                <p:oleObj spid="_x0000_s7419" name="Equation" r:id="rId5" imgW="1168200" imgH="228600" progId="Equation.DSMT4">
                  <p:embed/>
                </p:oleObj>
              </mc:Choice>
              <mc:Fallback>
                <p:oleObj name="Equation" r:id="rId5" imgW="1168200" imgH="228600" progId="Equation.DSMT4">
                  <p:embed/>
                  <p:pic>
                    <p:nvPicPr>
                      <p:cNvPr id="0" name="Object 1"/>
                      <p:cNvPicPr>
                        <a:picLocks noChangeAspect="1" noChangeArrowheads="1"/>
                      </p:cNvPicPr>
                      <p:nvPr/>
                    </p:nvPicPr>
                    <p:blipFill>
                      <a:blip r:embed="rId6"/>
                      <a:srcRect/>
                      <a:stretch>
                        <a:fillRect/>
                      </a:stretch>
                    </p:blipFill>
                    <p:spPr bwMode="auto">
                      <a:xfrm>
                        <a:off x="3373968" y="1727745"/>
                        <a:ext cx="1678920" cy="337609"/>
                      </a:xfrm>
                      <a:prstGeom prst="rect">
                        <a:avLst/>
                      </a:prstGeom>
                      <a:noFill/>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3785581565"/>
              </p:ext>
            </p:extLst>
          </p:nvPr>
        </p:nvGraphicFramePr>
        <p:xfrm>
          <a:off x="3373969" y="2065355"/>
          <a:ext cx="1422400" cy="328246"/>
        </p:xfrm>
        <a:graphic>
          <a:graphicData uri="http://schemas.openxmlformats.org/presentationml/2006/ole">
            <mc:AlternateContent xmlns:mc="http://schemas.openxmlformats.org/markup-compatibility/2006">
              <mc:Choice xmlns:v="urn:schemas-microsoft-com:vml" Requires="v">
                <p:oleObj spid="_x0000_s7420" name="Equation" r:id="rId7" imgW="1091726" imgH="228501" progId="Equation.DSMT4">
                  <p:embed/>
                </p:oleObj>
              </mc:Choice>
              <mc:Fallback>
                <p:oleObj name="Equation" r:id="rId7" imgW="1091726" imgH="228501"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3969" y="2065355"/>
                        <a:ext cx="1422400" cy="328246"/>
                      </a:xfrm>
                      <a:prstGeom prst="rect">
                        <a:avLst/>
                      </a:prstGeom>
                      <a:noFill/>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2439641409"/>
              </p:ext>
            </p:extLst>
          </p:nvPr>
        </p:nvGraphicFramePr>
        <p:xfrm>
          <a:off x="3373967" y="2556422"/>
          <a:ext cx="778933" cy="339213"/>
        </p:xfrm>
        <a:graphic>
          <a:graphicData uri="http://schemas.openxmlformats.org/presentationml/2006/ole">
            <mc:AlternateContent xmlns:mc="http://schemas.openxmlformats.org/markup-compatibility/2006">
              <mc:Choice xmlns:v="urn:schemas-microsoft-com:vml" Requires="v">
                <p:oleObj spid="_x0000_s7421" name="Equation" r:id="rId9" imgW="622030" imgH="228501" progId="Equation.DSMT4">
                  <p:embed/>
                </p:oleObj>
              </mc:Choice>
              <mc:Fallback>
                <p:oleObj name="Equation" r:id="rId9" imgW="622030" imgH="228501"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3967" y="2556422"/>
                        <a:ext cx="778933" cy="339213"/>
                      </a:xfrm>
                      <a:prstGeom prst="rect">
                        <a:avLst/>
                      </a:prstGeom>
                      <a:noFill/>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385610200"/>
              </p:ext>
            </p:extLst>
          </p:nvPr>
        </p:nvGraphicFramePr>
        <p:xfrm>
          <a:off x="3373967" y="2869951"/>
          <a:ext cx="778933" cy="304800"/>
        </p:xfrm>
        <a:graphic>
          <a:graphicData uri="http://schemas.openxmlformats.org/presentationml/2006/ole">
            <mc:AlternateContent xmlns:mc="http://schemas.openxmlformats.org/markup-compatibility/2006">
              <mc:Choice xmlns:v="urn:schemas-microsoft-com:vml" Requires="v">
                <p:oleObj spid="_x0000_s7422" name="Equation" r:id="rId11" imgW="672808" imgH="228501" progId="Equation.DSMT4">
                  <p:embed/>
                </p:oleObj>
              </mc:Choice>
              <mc:Fallback>
                <p:oleObj name="Equation" r:id="rId11" imgW="672808" imgH="228501"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3967" y="2869951"/>
                        <a:ext cx="778933" cy="304800"/>
                      </a:xfrm>
                      <a:prstGeom prst="rect">
                        <a:avLst/>
                      </a:prstGeom>
                      <a:noFill/>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3817048901"/>
              </p:ext>
            </p:extLst>
          </p:nvPr>
        </p:nvGraphicFramePr>
        <p:xfrm>
          <a:off x="3373967" y="3174751"/>
          <a:ext cx="1422402" cy="328930"/>
        </p:xfrm>
        <a:graphic>
          <a:graphicData uri="http://schemas.openxmlformats.org/presentationml/2006/ole">
            <mc:AlternateContent xmlns:mc="http://schemas.openxmlformats.org/markup-compatibility/2006">
              <mc:Choice xmlns:v="urn:schemas-microsoft-com:vml" Requires="v">
                <p:oleObj spid="_x0000_s7423" name="Equation" r:id="rId13" imgW="1028520" imgH="228600" progId="Equation.DSMT4">
                  <p:embed/>
                </p:oleObj>
              </mc:Choice>
              <mc:Fallback>
                <p:oleObj name="Equation" r:id="rId13" imgW="1028520" imgH="228600" progId="Equation.DSMT4">
                  <p:embed/>
                  <p:pic>
                    <p:nvPicPr>
                      <p:cNvPr id="0" name="Object 9"/>
                      <p:cNvPicPr>
                        <a:picLocks noChangeAspect="1" noChangeArrowheads="1"/>
                      </p:cNvPicPr>
                      <p:nvPr/>
                    </p:nvPicPr>
                    <p:blipFill>
                      <a:blip r:embed="rId14"/>
                      <a:srcRect/>
                      <a:stretch>
                        <a:fillRect/>
                      </a:stretch>
                    </p:blipFill>
                    <p:spPr bwMode="auto">
                      <a:xfrm>
                        <a:off x="3373967" y="3174751"/>
                        <a:ext cx="1422402" cy="328930"/>
                      </a:xfrm>
                      <a:prstGeom prst="rect">
                        <a:avLst/>
                      </a:prstGeom>
                      <a:noFill/>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622613095"/>
              </p:ext>
            </p:extLst>
          </p:nvPr>
        </p:nvGraphicFramePr>
        <p:xfrm>
          <a:off x="3373967" y="3583156"/>
          <a:ext cx="1270000" cy="848046"/>
        </p:xfrm>
        <a:graphic>
          <a:graphicData uri="http://schemas.openxmlformats.org/presentationml/2006/ole">
            <mc:AlternateContent xmlns:mc="http://schemas.openxmlformats.org/markup-compatibility/2006">
              <mc:Choice xmlns:v="urn:schemas-microsoft-com:vml" Requires="v">
                <p:oleObj spid="_x0000_s7424" name="Equation" r:id="rId15" imgW="977760" imgH="660240" progId="Equation.DSMT4">
                  <p:embed/>
                </p:oleObj>
              </mc:Choice>
              <mc:Fallback>
                <p:oleObj name="Equation" r:id="rId15" imgW="977760" imgH="660240" progId="Equation.DSMT4">
                  <p:embed/>
                  <p:pic>
                    <p:nvPicPr>
                      <p:cNvPr id="0" name="Object 11"/>
                      <p:cNvPicPr>
                        <a:picLocks noChangeAspect="1" noChangeArrowheads="1"/>
                      </p:cNvPicPr>
                      <p:nvPr/>
                    </p:nvPicPr>
                    <p:blipFill>
                      <a:blip r:embed="rId16"/>
                      <a:srcRect/>
                      <a:stretch>
                        <a:fillRect/>
                      </a:stretch>
                    </p:blipFill>
                    <p:spPr bwMode="auto">
                      <a:xfrm>
                        <a:off x="3373967" y="3583156"/>
                        <a:ext cx="1270000" cy="848046"/>
                      </a:xfrm>
                      <a:prstGeom prst="rect">
                        <a:avLst/>
                      </a:prstGeom>
                      <a:noFill/>
                    </p:spPr>
                  </p:pic>
                </p:oleObj>
              </mc:Fallback>
            </mc:AlternateContent>
          </a:graphicData>
        </a:graphic>
      </p:graphicFrame>
      <p:sp>
        <p:nvSpPr>
          <p:cNvPr id="18" name="Rectangle 14"/>
          <p:cNvSpPr>
            <a:spLocks noChangeArrowheads="1"/>
          </p:cNvSpPr>
          <p:nvPr/>
        </p:nvSpPr>
        <p:spPr bwMode="auto">
          <a:xfrm>
            <a:off x="4762098" y="3927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Objeto 18"/>
          <p:cNvGraphicFramePr>
            <a:graphicFrameLocks noChangeAspect="1"/>
          </p:cNvGraphicFramePr>
          <p:nvPr>
            <p:extLst>
              <p:ext uri="{D42A27DB-BD31-4B8C-83A1-F6EECF244321}">
                <p14:modId xmlns:p14="http://schemas.microsoft.com/office/powerpoint/2010/main" val="4081977533"/>
              </p:ext>
            </p:extLst>
          </p:nvPr>
        </p:nvGraphicFramePr>
        <p:xfrm>
          <a:off x="4983491" y="3549561"/>
          <a:ext cx="1277304" cy="881641"/>
        </p:xfrm>
        <a:graphic>
          <a:graphicData uri="http://schemas.openxmlformats.org/presentationml/2006/ole">
            <mc:AlternateContent xmlns:mc="http://schemas.openxmlformats.org/markup-compatibility/2006">
              <mc:Choice xmlns:v="urn:schemas-microsoft-com:vml" Requires="v">
                <p:oleObj spid="_x0000_s7425" name="Equation" r:id="rId17" imgW="952200" imgH="660240" progId="Equation.DSMT4">
                  <p:embed/>
                </p:oleObj>
              </mc:Choice>
              <mc:Fallback>
                <p:oleObj name="Equation" r:id="rId17" imgW="952200" imgH="660240" progId="Equation.DSMT4">
                  <p:embed/>
                  <p:pic>
                    <p:nvPicPr>
                      <p:cNvPr id="0" name="Object 13"/>
                      <p:cNvPicPr>
                        <a:picLocks noChangeAspect="1" noChangeArrowheads="1"/>
                      </p:cNvPicPr>
                      <p:nvPr/>
                    </p:nvPicPr>
                    <p:blipFill>
                      <a:blip r:embed="rId18"/>
                      <a:srcRect/>
                      <a:stretch>
                        <a:fillRect/>
                      </a:stretch>
                    </p:blipFill>
                    <p:spPr bwMode="auto">
                      <a:xfrm>
                        <a:off x="4983491" y="3549561"/>
                        <a:ext cx="1277304" cy="881641"/>
                      </a:xfrm>
                      <a:prstGeom prst="rect">
                        <a:avLst/>
                      </a:prstGeom>
                      <a:noFill/>
                    </p:spPr>
                  </p:pic>
                </p:oleObj>
              </mc:Fallback>
            </mc:AlternateContent>
          </a:graphicData>
        </a:graphic>
      </p:graphicFrame>
      <p:sp>
        <p:nvSpPr>
          <p:cNvPr id="2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Objeto 20"/>
          <p:cNvGraphicFramePr>
            <a:graphicFrameLocks noChangeAspect="1"/>
          </p:cNvGraphicFramePr>
          <p:nvPr>
            <p:extLst>
              <p:ext uri="{D42A27DB-BD31-4B8C-83A1-F6EECF244321}">
                <p14:modId xmlns:p14="http://schemas.microsoft.com/office/powerpoint/2010/main" val="2254261737"/>
              </p:ext>
            </p:extLst>
          </p:nvPr>
        </p:nvGraphicFramePr>
        <p:xfrm>
          <a:off x="3373966" y="4510677"/>
          <a:ext cx="1685820" cy="753822"/>
        </p:xfrm>
        <a:graphic>
          <a:graphicData uri="http://schemas.openxmlformats.org/presentationml/2006/ole">
            <mc:AlternateContent xmlns:mc="http://schemas.openxmlformats.org/markup-compatibility/2006">
              <mc:Choice xmlns:v="urn:schemas-microsoft-com:vml" Requires="v">
                <p:oleObj spid="_x0000_s7426" name="Equation" r:id="rId19" imgW="1193760" imgH="533160" progId="Equation.DSMT4">
                  <p:embed/>
                </p:oleObj>
              </mc:Choice>
              <mc:Fallback>
                <p:oleObj name="Equation" r:id="rId19" imgW="1193760" imgH="533160" progId="Equation.DSMT4">
                  <p:embed/>
                  <p:pic>
                    <p:nvPicPr>
                      <p:cNvPr id="0" name="Object 15"/>
                      <p:cNvPicPr>
                        <a:picLocks noChangeAspect="1" noChangeArrowheads="1"/>
                      </p:cNvPicPr>
                      <p:nvPr/>
                    </p:nvPicPr>
                    <p:blipFill>
                      <a:blip r:embed="rId20"/>
                      <a:srcRect/>
                      <a:stretch>
                        <a:fillRect/>
                      </a:stretch>
                    </p:blipFill>
                    <p:spPr bwMode="auto">
                      <a:xfrm>
                        <a:off x="3373966" y="4510677"/>
                        <a:ext cx="1685820" cy="753822"/>
                      </a:xfrm>
                      <a:prstGeom prst="rect">
                        <a:avLst/>
                      </a:prstGeom>
                      <a:noFill/>
                    </p:spPr>
                  </p:pic>
                </p:oleObj>
              </mc:Fallback>
            </mc:AlternateContent>
          </a:graphicData>
        </a:graphic>
      </p:graphicFrame>
      <p:sp>
        <p:nvSpPr>
          <p:cNvPr id="22"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 name="Objeto 22"/>
          <p:cNvGraphicFramePr>
            <a:graphicFrameLocks noChangeAspect="1"/>
          </p:cNvGraphicFramePr>
          <p:nvPr>
            <p:extLst>
              <p:ext uri="{D42A27DB-BD31-4B8C-83A1-F6EECF244321}">
                <p14:modId xmlns:p14="http://schemas.microsoft.com/office/powerpoint/2010/main" val="3447426295"/>
              </p:ext>
            </p:extLst>
          </p:nvPr>
        </p:nvGraphicFramePr>
        <p:xfrm>
          <a:off x="5215667" y="4523377"/>
          <a:ext cx="1720462" cy="741122"/>
        </p:xfrm>
        <a:graphic>
          <a:graphicData uri="http://schemas.openxmlformats.org/presentationml/2006/ole">
            <mc:AlternateContent xmlns:mc="http://schemas.openxmlformats.org/markup-compatibility/2006">
              <mc:Choice xmlns:v="urn:schemas-microsoft-com:vml" Requires="v">
                <p:oleObj spid="_x0000_s7427" name="Equation" r:id="rId21" imgW="1244520" imgH="533160" progId="Equation.DSMT4">
                  <p:embed/>
                </p:oleObj>
              </mc:Choice>
              <mc:Fallback>
                <p:oleObj name="Equation" r:id="rId21" imgW="1244520" imgH="533160" progId="Equation.DSMT4">
                  <p:embed/>
                  <p:pic>
                    <p:nvPicPr>
                      <p:cNvPr id="0" name="Object 17"/>
                      <p:cNvPicPr>
                        <a:picLocks noChangeAspect="1" noChangeArrowheads="1"/>
                      </p:cNvPicPr>
                      <p:nvPr/>
                    </p:nvPicPr>
                    <p:blipFill>
                      <a:blip r:embed="rId22"/>
                      <a:srcRect/>
                      <a:stretch>
                        <a:fillRect/>
                      </a:stretch>
                    </p:blipFill>
                    <p:spPr bwMode="auto">
                      <a:xfrm>
                        <a:off x="5215667" y="4523377"/>
                        <a:ext cx="1720462" cy="741122"/>
                      </a:xfrm>
                      <a:prstGeom prst="rect">
                        <a:avLst/>
                      </a:prstGeom>
                      <a:noFill/>
                    </p:spPr>
                  </p:pic>
                </p:oleObj>
              </mc:Fallback>
            </mc:AlternateContent>
          </a:graphicData>
        </a:graphic>
      </p:graphicFrame>
      <p:sp>
        <p:nvSpPr>
          <p:cNvPr id="2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5" name="Objeto 24"/>
          <p:cNvGraphicFramePr>
            <a:graphicFrameLocks noChangeAspect="1"/>
          </p:cNvGraphicFramePr>
          <p:nvPr>
            <p:extLst>
              <p:ext uri="{D42A27DB-BD31-4B8C-83A1-F6EECF244321}">
                <p14:modId xmlns:p14="http://schemas.microsoft.com/office/powerpoint/2010/main" val="751560163"/>
              </p:ext>
            </p:extLst>
          </p:nvPr>
        </p:nvGraphicFramePr>
        <p:xfrm>
          <a:off x="3396395" y="5377247"/>
          <a:ext cx="812800" cy="342900"/>
        </p:xfrm>
        <a:graphic>
          <a:graphicData uri="http://schemas.openxmlformats.org/presentationml/2006/ole">
            <mc:AlternateContent xmlns:mc="http://schemas.openxmlformats.org/markup-compatibility/2006">
              <mc:Choice xmlns:v="urn:schemas-microsoft-com:vml" Requires="v">
                <p:oleObj spid="_x0000_s7428" name="Equation" r:id="rId23" imgW="571320" imgH="241200" progId="Equation.DSMT4">
                  <p:embed/>
                </p:oleObj>
              </mc:Choice>
              <mc:Fallback>
                <p:oleObj name="Equation" r:id="rId23" imgW="571320" imgH="241200" progId="Equation.DSMT4">
                  <p:embed/>
                  <p:pic>
                    <p:nvPicPr>
                      <p:cNvPr id="0" name="Object 19"/>
                      <p:cNvPicPr>
                        <a:picLocks noChangeAspect="1" noChangeArrowheads="1"/>
                      </p:cNvPicPr>
                      <p:nvPr/>
                    </p:nvPicPr>
                    <p:blipFill>
                      <a:blip r:embed="rId24"/>
                      <a:srcRect/>
                      <a:stretch>
                        <a:fillRect/>
                      </a:stretch>
                    </p:blipFill>
                    <p:spPr bwMode="auto">
                      <a:xfrm>
                        <a:off x="3396395" y="5377247"/>
                        <a:ext cx="812800" cy="342900"/>
                      </a:xfrm>
                      <a:prstGeom prst="rect">
                        <a:avLst/>
                      </a:prstGeom>
                      <a:noFill/>
                    </p:spPr>
                  </p:pic>
                </p:oleObj>
              </mc:Fallback>
            </mc:AlternateContent>
          </a:graphicData>
        </a:graphic>
      </p:graphicFrame>
    </p:spTree>
    <p:extLst>
      <p:ext uri="{BB962C8B-B14F-4D97-AF65-F5344CB8AC3E}">
        <p14:creationId xmlns:p14="http://schemas.microsoft.com/office/powerpoint/2010/main" val="1806941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DISEÑO DE PUNTAS PERFORADORAS</a:t>
            </a:r>
            <a:endParaRPr lang="es-EC" dirty="0">
              <a:solidFill>
                <a:schemeClr val="tx1"/>
              </a:solidFill>
            </a:endParaRPr>
          </a:p>
        </p:txBody>
      </p:sp>
      <p:pic>
        <p:nvPicPr>
          <p:cNvPr id="4" name="Imagen 3"/>
          <p:cNvPicPr/>
          <p:nvPr/>
        </p:nvPicPr>
        <p:blipFill rotWithShape="1">
          <a:blip r:embed="rId3">
            <a:extLst>
              <a:ext uri="{28A0092B-C50C-407E-A947-70E740481C1C}">
                <a14:useLocalDpi xmlns:a14="http://schemas.microsoft.com/office/drawing/2010/main" val="0"/>
              </a:ext>
            </a:extLst>
          </a:blip>
          <a:srcRect l="2189" r="34956"/>
          <a:stretch/>
        </p:blipFill>
        <p:spPr bwMode="auto">
          <a:xfrm>
            <a:off x="8911167" y="2871965"/>
            <a:ext cx="3280833" cy="1759585"/>
          </a:xfrm>
          <a:prstGeom prst="rect">
            <a:avLst/>
          </a:prstGeom>
          <a:ln>
            <a:noFill/>
          </a:ln>
          <a:extLst>
            <a:ext uri="{53640926-AAD7-44D8-BBD7-CCE9431645EC}">
              <a14:shadowObscured xmlns:a14="http://schemas.microsoft.com/office/drawing/2010/main"/>
            </a:ext>
          </a:extLst>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072945700"/>
              </p:ext>
            </p:extLst>
          </p:nvPr>
        </p:nvGraphicFramePr>
        <p:xfrm>
          <a:off x="67736" y="911440"/>
          <a:ext cx="8805333" cy="5247640"/>
        </p:xfrm>
        <a:graphic>
          <a:graphicData uri="http://schemas.openxmlformats.org/drawingml/2006/table">
            <a:tbl>
              <a:tblPr firstRow="1" bandRow="1">
                <a:tableStyleId>{5C22544A-7EE6-4342-B048-85BDC9FD1C3A}</a:tableStyleId>
              </a:tblPr>
              <a:tblGrid>
                <a:gridCol w="3434080"/>
                <a:gridCol w="2532380"/>
                <a:gridCol w="2838873"/>
              </a:tblGrid>
              <a:tr h="370840">
                <a:tc rowSpan="2">
                  <a:txBody>
                    <a:bodyPr/>
                    <a:lstStyle/>
                    <a:p>
                      <a:pPr algn="ctr"/>
                      <a:r>
                        <a:rPr lang="es-EC" dirty="0" smtClean="0"/>
                        <a:t>Descripción</a:t>
                      </a:r>
                      <a:endParaRPr lang="es-EC" dirty="0"/>
                    </a:p>
                  </a:txBody>
                  <a:tcPr anchor="ctr">
                    <a:solidFill>
                      <a:srgbClr val="C7ECB2"/>
                    </a:solidFill>
                  </a:tcPr>
                </a:tc>
                <a:tc gridSpan="2">
                  <a:txBody>
                    <a:bodyPr/>
                    <a:lstStyle/>
                    <a:p>
                      <a:pPr algn="ctr"/>
                      <a:r>
                        <a:rPr lang="es-EC" dirty="0" smtClean="0"/>
                        <a:t>Valor</a:t>
                      </a:r>
                      <a:endParaRPr lang="es-EC" dirty="0"/>
                    </a:p>
                  </a:txBody>
                  <a:tcPr>
                    <a:solidFill>
                      <a:srgbClr val="C7ECB2"/>
                    </a:solidFill>
                  </a:tcPr>
                </a:tc>
                <a:tc hMerge="1">
                  <a:txBody>
                    <a:bodyPr/>
                    <a:lstStyle/>
                    <a:p>
                      <a:endParaRPr lang="es-EC" dirty="0"/>
                    </a:p>
                  </a:txBody>
                  <a:tcPr>
                    <a:solidFill>
                      <a:srgbClr val="C7ECB2"/>
                    </a:solidFill>
                  </a:tcPr>
                </a:tc>
              </a:tr>
              <a:tr h="370840">
                <a:tc vMerge="1">
                  <a:txBody>
                    <a:bodyPr/>
                    <a:lstStyle/>
                    <a:p>
                      <a:endParaRPr lang="es-EC" dirty="0"/>
                    </a:p>
                  </a:txBody>
                  <a:tcPr>
                    <a:solidFill>
                      <a:srgbClr val="C7ECB2"/>
                    </a:solidFill>
                  </a:tcPr>
                </a:tc>
                <a:tc>
                  <a:txBody>
                    <a:bodyPr/>
                    <a:lstStyle/>
                    <a:p>
                      <a:pPr algn="ctr"/>
                      <a:r>
                        <a:rPr lang="es-EC" b="1" dirty="0" smtClean="0">
                          <a:solidFill>
                            <a:schemeClr val="bg1"/>
                          </a:solidFill>
                        </a:rPr>
                        <a:t>Soldadura</a:t>
                      </a:r>
                      <a:endParaRPr lang="es-EC" b="1" dirty="0">
                        <a:solidFill>
                          <a:schemeClr val="bg1"/>
                        </a:solidFill>
                      </a:endParaRPr>
                    </a:p>
                  </a:txBody>
                  <a:tcPr anchor="ctr">
                    <a:solidFill>
                      <a:srgbClr val="C7ECB2"/>
                    </a:solidFill>
                  </a:tcPr>
                </a:tc>
                <a:tc>
                  <a:txBody>
                    <a:bodyPr/>
                    <a:lstStyle/>
                    <a:p>
                      <a:pPr algn="ctr"/>
                      <a:r>
                        <a:rPr lang="es-EC" b="1" dirty="0" smtClean="0">
                          <a:solidFill>
                            <a:schemeClr val="bg1"/>
                          </a:solidFill>
                        </a:rPr>
                        <a:t>Material</a:t>
                      </a:r>
                      <a:r>
                        <a:rPr lang="es-EC" b="1" baseline="0" dirty="0" smtClean="0">
                          <a:solidFill>
                            <a:schemeClr val="bg1"/>
                          </a:solidFill>
                        </a:rPr>
                        <a:t> base</a:t>
                      </a:r>
                      <a:endParaRPr lang="es-EC" b="1" dirty="0">
                        <a:solidFill>
                          <a:schemeClr val="bg1"/>
                        </a:solidFill>
                      </a:endParaRPr>
                    </a:p>
                  </a:txBody>
                  <a:tcPr anchor="ctr">
                    <a:solidFill>
                      <a:srgbClr val="C7ECB2"/>
                    </a:solidFill>
                  </a:tcPr>
                </a:tc>
              </a:tr>
              <a:tr h="370840">
                <a:tc>
                  <a:txBody>
                    <a:bodyPr/>
                    <a:lstStyle/>
                    <a:p>
                      <a:r>
                        <a:rPr lang="es-EC" dirty="0" smtClean="0"/>
                        <a:t>Punto de análisis</a:t>
                      </a:r>
                      <a:endParaRPr lang="es-EC" dirty="0"/>
                    </a:p>
                  </a:txBody>
                  <a:tcPr>
                    <a:solidFill>
                      <a:srgbClr val="E5F7E5"/>
                    </a:solidFill>
                  </a:tcPr>
                </a:tc>
                <a:tc>
                  <a:txBody>
                    <a:bodyPr/>
                    <a:lstStyle/>
                    <a:p>
                      <a:r>
                        <a:rPr lang="es-EC" sz="1800" dirty="0" smtClean="0"/>
                        <a:t>Unión</a:t>
                      </a:r>
                      <a:endParaRPr lang="es-EC" sz="1800" dirty="0"/>
                    </a:p>
                  </a:txBody>
                  <a:tcPr>
                    <a:solidFill>
                      <a:srgbClr val="E5F7E5"/>
                    </a:solidFill>
                  </a:tcPr>
                </a:tc>
                <a:tc>
                  <a:txBody>
                    <a:bodyPr/>
                    <a:lstStyle/>
                    <a:p>
                      <a:r>
                        <a:rPr lang="es-EC" sz="1800" dirty="0" smtClean="0"/>
                        <a:t>Empotramiento</a:t>
                      </a:r>
                      <a:endParaRPr lang="es-EC" sz="1800" dirty="0"/>
                    </a:p>
                  </a:txBody>
                  <a:tcPr>
                    <a:solidFill>
                      <a:srgbClr val="E5F7E5"/>
                    </a:solidFill>
                  </a:tcPr>
                </a:tc>
              </a:tr>
              <a:tr h="370840">
                <a:tc>
                  <a:txBody>
                    <a:bodyPr/>
                    <a:lstStyle/>
                    <a:p>
                      <a:r>
                        <a:rPr lang="es-EC" dirty="0" smtClean="0"/>
                        <a:t>Momentos</a:t>
                      </a:r>
                      <a:r>
                        <a:rPr lang="es-EC" baseline="0" dirty="0" smtClean="0"/>
                        <a:t> generados</a:t>
                      </a:r>
                      <a:endParaRPr lang="es-EC" dirty="0"/>
                    </a:p>
                  </a:txBody>
                  <a:tcPr>
                    <a:solidFill>
                      <a:srgbClr val="F4FAF6"/>
                    </a:solidFill>
                  </a:tcPr>
                </a:tc>
                <a:tc gridSpan="2">
                  <a:txBody>
                    <a:bodyPr/>
                    <a:lstStyle/>
                    <a:p>
                      <a:pPr algn="ctr"/>
                      <a:r>
                        <a:rPr lang="es-EC" i="1" dirty="0" smtClean="0"/>
                        <a:t>M</a:t>
                      </a:r>
                      <a:r>
                        <a:rPr lang="es-EC" dirty="0" smtClean="0"/>
                        <a:t> = 1584 </a:t>
                      </a:r>
                      <a:r>
                        <a:rPr lang="es-EC" dirty="0" err="1" smtClean="0"/>
                        <a:t>N.m</a:t>
                      </a:r>
                      <a:endParaRPr lang="es-EC" dirty="0" smtClean="0"/>
                    </a:p>
                  </a:txBody>
                  <a:tcPr anchor="ctr">
                    <a:solidFill>
                      <a:srgbClr val="F4FAF6"/>
                    </a:solidFill>
                  </a:tcPr>
                </a:tc>
                <a:tc hMerge="1">
                  <a:txBody>
                    <a:bodyPr/>
                    <a:lstStyle/>
                    <a:p>
                      <a:endParaRPr lang="es-EC" dirty="0" smtClean="0"/>
                    </a:p>
                  </a:txBody>
                  <a:tcPr>
                    <a:solidFill>
                      <a:srgbClr val="F4FAF6"/>
                    </a:solidFill>
                  </a:tcPr>
                </a:tc>
              </a:tr>
              <a:tr h="370840">
                <a:tc>
                  <a:txBody>
                    <a:bodyPr/>
                    <a:lstStyle/>
                    <a:p>
                      <a:r>
                        <a:rPr lang="es-EC" dirty="0" smtClean="0"/>
                        <a:t>Factores de concentración</a:t>
                      </a:r>
                    </a:p>
                    <a:p>
                      <a:r>
                        <a:rPr lang="es-EC" baseline="0" dirty="0" smtClean="0"/>
                        <a:t>de esfuerzo (soldadura)</a:t>
                      </a:r>
                      <a:endParaRPr lang="es-EC" dirty="0"/>
                    </a:p>
                  </a:txBody>
                  <a:tcPr>
                    <a:solidFill>
                      <a:srgbClr val="E5F7E5"/>
                    </a:solidFill>
                  </a:tcPr>
                </a:tc>
                <a:tc>
                  <a:txBody>
                    <a:bodyPr/>
                    <a:lstStyle/>
                    <a:p>
                      <a:r>
                        <a:rPr lang="es-EC" i="1" dirty="0" err="1" smtClean="0"/>
                        <a:t>K</a:t>
                      </a:r>
                      <a:r>
                        <a:rPr lang="es-EC" i="1" baseline="-25000" dirty="0" err="1" smtClean="0"/>
                        <a:t>fs</a:t>
                      </a:r>
                      <a:r>
                        <a:rPr lang="es-EC" baseline="0" dirty="0" smtClean="0"/>
                        <a:t> = 2</a:t>
                      </a:r>
                      <a:endParaRPr lang="es-EC" dirty="0" smtClean="0"/>
                    </a:p>
                  </a:txBody>
                  <a:tcPr>
                    <a:solidFill>
                      <a:srgbClr val="E5F7E5"/>
                    </a:solidFill>
                  </a:tcPr>
                </a:tc>
                <a:tc>
                  <a:txBody>
                    <a:bodyPr/>
                    <a:lstStyle/>
                    <a:p>
                      <a:r>
                        <a:rPr lang="es-EC" i="1" dirty="0" err="1" smtClean="0"/>
                        <a:t>K</a:t>
                      </a:r>
                      <a:r>
                        <a:rPr lang="es-EC" i="1" baseline="-25000" dirty="0" err="1" smtClean="0"/>
                        <a:t>f</a:t>
                      </a:r>
                      <a:r>
                        <a:rPr lang="es-EC" baseline="0" dirty="0" smtClean="0"/>
                        <a:t> = 1</a:t>
                      </a:r>
                    </a:p>
                    <a:p>
                      <a:r>
                        <a:rPr lang="es-EC" i="1" dirty="0" err="1" smtClean="0"/>
                        <a:t>K</a:t>
                      </a:r>
                      <a:r>
                        <a:rPr lang="es-EC" i="1" baseline="-25000" dirty="0" err="1" smtClean="0"/>
                        <a:t>fs</a:t>
                      </a:r>
                      <a:r>
                        <a:rPr lang="es-EC" baseline="0" dirty="0" smtClean="0"/>
                        <a:t> = 1</a:t>
                      </a:r>
                      <a:endParaRPr lang="es-EC" dirty="0" smtClean="0"/>
                    </a:p>
                  </a:txBody>
                  <a:tcPr>
                    <a:solidFill>
                      <a:srgbClr val="E5F7E5"/>
                    </a:solidFill>
                  </a:tcPr>
                </a:tc>
              </a:tr>
              <a:tr h="370840">
                <a:tc>
                  <a:txBody>
                    <a:bodyPr/>
                    <a:lstStyle/>
                    <a:p>
                      <a:r>
                        <a:rPr lang="es-EC" dirty="0" smtClean="0"/>
                        <a:t>Resistencia a la fatiga</a:t>
                      </a:r>
                      <a:endParaRPr lang="es-EC" dirty="0"/>
                    </a:p>
                  </a:txBody>
                  <a:tcPr>
                    <a:solidFill>
                      <a:srgbClr val="F4FAF6"/>
                    </a:solidFill>
                  </a:tcPr>
                </a:tc>
                <a:tc>
                  <a:txBody>
                    <a:bodyPr/>
                    <a:lstStyle/>
                    <a:p>
                      <a:endParaRPr lang="es-EC" dirty="0" smtClean="0"/>
                    </a:p>
                  </a:txBody>
                  <a:tcPr>
                    <a:solidFill>
                      <a:srgbClr val="F4FAF6"/>
                    </a:solidFill>
                  </a:tcPr>
                </a:tc>
                <a:tc>
                  <a:txBody>
                    <a:bodyPr/>
                    <a:lstStyle/>
                    <a:p>
                      <a:endParaRPr lang="es-EC" dirty="0" smtClean="0"/>
                    </a:p>
                  </a:txBody>
                  <a:tcPr>
                    <a:solidFill>
                      <a:srgbClr val="F4FAF6"/>
                    </a:solidFill>
                  </a:tcPr>
                </a:tc>
              </a:tr>
              <a:tr h="370840">
                <a:tc>
                  <a:txBody>
                    <a:bodyPr/>
                    <a:lstStyle/>
                    <a:p>
                      <a:r>
                        <a:rPr lang="es-EC" dirty="0" smtClean="0"/>
                        <a:t>Esfuerzos medios y alternantes</a:t>
                      </a:r>
                      <a:endParaRPr lang="es-EC" dirty="0"/>
                    </a:p>
                  </a:txBody>
                  <a:tcPr>
                    <a:solidFill>
                      <a:srgbClr val="E5F7E5"/>
                    </a:solidFill>
                  </a:tcPr>
                </a:tc>
                <a:tc>
                  <a:txBody>
                    <a:bodyPr/>
                    <a:lstStyle/>
                    <a:p>
                      <a:r>
                        <a:rPr lang="es-EC" dirty="0" smtClean="0"/>
                        <a:t>Cortantes</a:t>
                      </a:r>
                      <a:r>
                        <a:rPr lang="es-EC" baseline="0" dirty="0" smtClean="0"/>
                        <a:t> primarios</a:t>
                      </a:r>
                    </a:p>
                    <a:p>
                      <a:endParaRPr lang="es-EC" baseline="0" dirty="0" smtClean="0"/>
                    </a:p>
                    <a:p>
                      <a:endParaRPr lang="es-EC" baseline="0" dirty="0" smtClean="0"/>
                    </a:p>
                    <a:p>
                      <a:endParaRPr lang="es-EC" baseline="0" dirty="0" smtClean="0"/>
                    </a:p>
                    <a:p>
                      <a:r>
                        <a:rPr lang="es-EC" baseline="0" dirty="0" smtClean="0"/>
                        <a:t>Cortantes secundarios</a:t>
                      </a:r>
                    </a:p>
                    <a:p>
                      <a:endParaRPr lang="es-EC" dirty="0" smtClean="0"/>
                    </a:p>
                    <a:p>
                      <a:endParaRPr lang="es-EC" dirty="0" smtClean="0"/>
                    </a:p>
                  </a:txBody>
                  <a:tcPr>
                    <a:solidFill>
                      <a:srgbClr val="E5F7E5"/>
                    </a:solidFill>
                  </a:tcPr>
                </a:tc>
                <a:tc>
                  <a:txBody>
                    <a:bodyPr/>
                    <a:lstStyle/>
                    <a:p>
                      <a:endParaRPr lang="es-EC" dirty="0"/>
                    </a:p>
                  </a:txBody>
                  <a:tcPr>
                    <a:solidFill>
                      <a:srgbClr val="E5F7E5"/>
                    </a:solidFill>
                  </a:tcPr>
                </a:tc>
              </a:tr>
              <a:tr h="370840">
                <a:tc>
                  <a:txBody>
                    <a:bodyPr/>
                    <a:lstStyle/>
                    <a:p>
                      <a:r>
                        <a:rPr lang="es-EC" dirty="0" smtClean="0"/>
                        <a:t>Esfuerzos</a:t>
                      </a:r>
                      <a:r>
                        <a:rPr lang="es-EC" baseline="0" dirty="0" smtClean="0"/>
                        <a:t> de Von Mises</a:t>
                      </a:r>
                      <a:endParaRPr lang="es-EC" dirty="0"/>
                    </a:p>
                  </a:txBody>
                  <a:tcPr>
                    <a:solidFill>
                      <a:srgbClr val="F4FAF6"/>
                    </a:solidFill>
                  </a:tcPr>
                </a:tc>
                <a:tc>
                  <a:txBody>
                    <a:bodyPr/>
                    <a:lstStyle/>
                    <a:p>
                      <a:endParaRPr lang="es-EC" dirty="0" smtClean="0"/>
                    </a:p>
                  </a:txBody>
                  <a:tcPr>
                    <a:solidFill>
                      <a:srgbClr val="F4FAF6"/>
                    </a:solidFill>
                  </a:tcPr>
                </a:tc>
                <a:tc>
                  <a:txBody>
                    <a:bodyPr/>
                    <a:lstStyle/>
                    <a:p>
                      <a:endParaRPr lang="es-EC" dirty="0"/>
                    </a:p>
                  </a:txBody>
                  <a:tcPr>
                    <a:solidFill>
                      <a:srgbClr val="F4FAF6"/>
                    </a:solidFill>
                  </a:tcPr>
                </a:tc>
              </a:tr>
              <a:tr h="370840">
                <a:tc>
                  <a:txBody>
                    <a:bodyPr/>
                    <a:lstStyle/>
                    <a:p>
                      <a:r>
                        <a:rPr lang="es-EC" dirty="0" smtClean="0"/>
                        <a:t>Factor de seguridad a fatiga</a:t>
                      </a:r>
                      <a:endParaRPr lang="es-EC" dirty="0"/>
                    </a:p>
                  </a:txBody>
                  <a:tcPr>
                    <a:solidFill>
                      <a:srgbClr val="E5F7E5"/>
                    </a:solidFill>
                  </a:tcPr>
                </a:tc>
                <a:tc>
                  <a:txBody>
                    <a:bodyPr/>
                    <a:lstStyle/>
                    <a:p>
                      <a:endParaRPr lang="es-EC" dirty="0" smtClean="0"/>
                    </a:p>
                  </a:txBody>
                  <a:tcPr>
                    <a:solidFill>
                      <a:srgbClr val="E5F7E5"/>
                    </a:solidFill>
                  </a:tcPr>
                </a:tc>
                <a:tc>
                  <a:txBody>
                    <a:bodyPr/>
                    <a:lstStyle/>
                    <a:p>
                      <a:endParaRPr lang="es-EC" dirty="0" smtClean="0"/>
                    </a:p>
                  </a:txBody>
                  <a:tcPr>
                    <a:solidFill>
                      <a:srgbClr val="E5F7E5"/>
                    </a:solidFill>
                  </a:tcPr>
                </a:tc>
              </a:tr>
            </a:tbl>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68658732"/>
              </p:ext>
            </p:extLst>
          </p:nvPr>
        </p:nvGraphicFramePr>
        <p:xfrm>
          <a:off x="3553885" y="3033712"/>
          <a:ext cx="1615428" cy="369887"/>
        </p:xfrm>
        <a:graphic>
          <a:graphicData uri="http://schemas.openxmlformats.org/presentationml/2006/ole">
            <mc:AlternateContent xmlns:mc="http://schemas.openxmlformats.org/markup-compatibility/2006">
              <mc:Choice xmlns:v="urn:schemas-microsoft-com:vml" Requires="v">
                <p:oleObj spid="_x0000_s8512" name="Equation" r:id="rId4" imgW="1002960" imgH="228600" progId="Equation.DSMT4">
                  <p:embed/>
                </p:oleObj>
              </mc:Choice>
              <mc:Fallback>
                <p:oleObj name="Equation" r:id="rId4" imgW="1002960" imgH="228600" progId="Equation.DSMT4">
                  <p:embed/>
                  <p:pic>
                    <p:nvPicPr>
                      <p:cNvPr id="0" name="Object 1"/>
                      <p:cNvPicPr>
                        <a:picLocks noChangeAspect="1" noChangeArrowheads="1"/>
                      </p:cNvPicPr>
                      <p:nvPr/>
                    </p:nvPicPr>
                    <p:blipFill>
                      <a:blip r:embed="rId5"/>
                      <a:srcRect/>
                      <a:stretch>
                        <a:fillRect/>
                      </a:stretch>
                    </p:blipFill>
                    <p:spPr bwMode="auto">
                      <a:xfrm>
                        <a:off x="3553885" y="3033712"/>
                        <a:ext cx="1615428" cy="369887"/>
                      </a:xfrm>
                      <a:prstGeom prst="rect">
                        <a:avLst/>
                      </a:prstGeom>
                      <a:noFill/>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891024108"/>
              </p:ext>
            </p:extLst>
          </p:nvPr>
        </p:nvGraphicFramePr>
        <p:xfrm>
          <a:off x="3553885" y="3701738"/>
          <a:ext cx="2491317" cy="392112"/>
        </p:xfrm>
        <a:graphic>
          <a:graphicData uri="http://schemas.openxmlformats.org/presentationml/2006/ole">
            <mc:AlternateContent xmlns:mc="http://schemas.openxmlformats.org/markup-compatibility/2006">
              <mc:Choice xmlns:v="urn:schemas-microsoft-com:vml" Requires="v">
                <p:oleObj spid="_x0000_s8513" name="Equation" r:id="rId6" imgW="1511280" imgH="228600" progId="Equation.DSMT4">
                  <p:embed/>
                </p:oleObj>
              </mc:Choice>
              <mc:Fallback>
                <p:oleObj name="Equation" r:id="rId6" imgW="1511280" imgH="228600" progId="Equation.DSMT4">
                  <p:embed/>
                  <p:pic>
                    <p:nvPicPr>
                      <p:cNvPr id="0" name="Object 4"/>
                      <p:cNvPicPr>
                        <a:picLocks noChangeAspect="1" noChangeArrowheads="1"/>
                      </p:cNvPicPr>
                      <p:nvPr/>
                    </p:nvPicPr>
                    <p:blipFill>
                      <a:blip r:embed="rId7"/>
                      <a:srcRect/>
                      <a:stretch>
                        <a:fillRect/>
                      </a:stretch>
                    </p:blipFill>
                    <p:spPr bwMode="auto">
                      <a:xfrm>
                        <a:off x="3553885" y="3701738"/>
                        <a:ext cx="2491317" cy="392112"/>
                      </a:xfrm>
                      <a:prstGeom prst="rect">
                        <a:avLst/>
                      </a:prstGeom>
                      <a:noFill/>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1555569575"/>
              </p:ext>
            </p:extLst>
          </p:nvPr>
        </p:nvGraphicFramePr>
        <p:xfrm>
          <a:off x="3597688" y="4093849"/>
          <a:ext cx="2447514" cy="378253"/>
        </p:xfrm>
        <a:graphic>
          <a:graphicData uri="http://schemas.openxmlformats.org/presentationml/2006/ole">
            <mc:AlternateContent xmlns:mc="http://schemas.openxmlformats.org/markup-compatibility/2006">
              <mc:Choice xmlns:v="urn:schemas-microsoft-com:vml" Requires="v">
                <p:oleObj spid="_x0000_s8514" name="Equation" r:id="rId8" imgW="1562040" imgH="241200" progId="Equation.DSMT4">
                  <p:embed/>
                </p:oleObj>
              </mc:Choice>
              <mc:Fallback>
                <p:oleObj name="Equation" r:id="rId8" imgW="1562040" imgH="241200" progId="Equation.DSMT4">
                  <p:embed/>
                  <p:pic>
                    <p:nvPicPr>
                      <p:cNvPr id="0" name="Object 6"/>
                      <p:cNvPicPr>
                        <a:picLocks noChangeAspect="1" noChangeArrowheads="1"/>
                      </p:cNvPicPr>
                      <p:nvPr/>
                    </p:nvPicPr>
                    <p:blipFill>
                      <a:blip r:embed="rId9"/>
                      <a:srcRect/>
                      <a:stretch>
                        <a:fillRect/>
                      </a:stretch>
                    </p:blipFill>
                    <p:spPr bwMode="auto">
                      <a:xfrm>
                        <a:off x="3597688" y="4093849"/>
                        <a:ext cx="2447514" cy="378253"/>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615908030"/>
              </p:ext>
            </p:extLst>
          </p:nvPr>
        </p:nvGraphicFramePr>
        <p:xfrm>
          <a:off x="3553885" y="4935003"/>
          <a:ext cx="2436402" cy="359389"/>
        </p:xfrm>
        <a:graphic>
          <a:graphicData uri="http://schemas.openxmlformats.org/presentationml/2006/ole">
            <mc:AlternateContent xmlns:mc="http://schemas.openxmlformats.org/markup-compatibility/2006">
              <mc:Choice xmlns:v="urn:schemas-microsoft-com:vml" Requires="v">
                <p:oleObj spid="_x0000_s8515" name="Equation" r:id="rId10" imgW="1574640" imgH="228600" progId="Equation.DSMT4">
                  <p:embed/>
                </p:oleObj>
              </mc:Choice>
              <mc:Fallback>
                <p:oleObj name="Equation" r:id="rId10" imgW="1574640" imgH="228600" progId="Equation.DSMT4">
                  <p:embed/>
                  <p:pic>
                    <p:nvPicPr>
                      <p:cNvPr id="0" name="Object 8"/>
                      <p:cNvPicPr>
                        <a:picLocks noChangeAspect="1" noChangeArrowheads="1"/>
                      </p:cNvPicPr>
                      <p:nvPr/>
                    </p:nvPicPr>
                    <p:blipFill>
                      <a:blip r:embed="rId11"/>
                      <a:srcRect/>
                      <a:stretch>
                        <a:fillRect/>
                      </a:stretch>
                    </p:blipFill>
                    <p:spPr bwMode="auto">
                      <a:xfrm>
                        <a:off x="3553885" y="4935003"/>
                        <a:ext cx="2436402" cy="359389"/>
                      </a:xfrm>
                      <a:prstGeom prst="rect">
                        <a:avLst/>
                      </a:prstGeom>
                      <a:noFill/>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1929073263"/>
              </p:ext>
            </p:extLst>
          </p:nvPr>
        </p:nvGraphicFramePr>
        <p:xfrm>
          <a:off x="3597688" y="5382367"/>
          <a:ext cx="2193514" cy="374108"/>
        </p:xfrm>
        <a:graphic>
          <a:graphicData uri="http://schemas.openxmlformats.org/presentationml/2006/ole">
            <mc:AlternateContent xmlns:mc="http://schemas.openxmlformats.org/markup-compatibility/2006">
              <mc:Choice xmlns:v="urn:schemas-microsoft-com:vml" Requires="v">
                <p:oleObj spid="_x0000_s8516" name="Equation" r:id="rId12" imgW="1307880" imgH="228600" progId="Equation.DSMT4">
                  <p:embed/>
                </p:oleObj>
              </mc:Choice>
              <mc:Fallback>
                <p:oleObj name="Equation" r:id="rId12" imgW="1307880" imgH="228600" progId="Equation.DSMT4">
                  <p:embed/>
                  <p:pic>
                    <p:nvPicPr>
                      <p:cNvPr id="0" name="Object 10"/>
                      <p:cNvPicPr>
                        <a:picLocks noChangeAspect="1" noChangeArrowheads="1"/>
                      </p:cNvPicPr>
                      <p:nvPr/>
                    </p:nvPicPr>
                    <p:blipFill>
                      <a:blip r:embed="rId13"/>
                      <a:srcRect/>
                      <a:stretch>
                        <a:fillRect/>
                      </a:stretch>
                    </p:blipFill>
                    <p:spPr bwMode="auto">
                      <a:xfrm>
                        <a:off x="3597688" y="5382367"/>
                        <a:ext cx="2193514" cy="374108"/>
                      </a:xfrm>
                      <a:prstGeom prst="rect">
                        <a:avLst/>
                      </a:prstGeom>
                      <a:noFill/>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321561397"/>
              </p:ext>
            </p:extLst>
          </p:nvPr>
        </p:nvGraphicFramePr>
        <p:xfrm>
          <a:off x="3562882" y="5845175"/>
          <a:ext cx="884237" cy="342900"/>
        </p:xfrm>
        <a:graphic>
          <a:graphicData uri="http://schemas.openxmlformats.org/presentationml/2006/ole">
            <mc:AlternateContent xmlns:mc="http://schemas.openxmlformats.org/markup-compatibility/2006">
              <mc:Choice xmlns:v="urn:schemas-microsoft-com:vml" Requires="v">
                <p:oleObj spid="_x0000_s8517" name="Equation" r:id="rId14" imgW="622080" imgH="241200" progId="Equation.DSMT4">
                  <p:embed/>
                </p:oleObj>
              </mc:Choice>
              <mc:Fallback>
                <p:oleObj name="Equation" r:id="rId14" imgW="622080" imgH="241200" progId="Equation.DSMT4">
                  <p:embed/>
                  <p:pic>
                    <p:nvPicPr>
                      <p:cNvPr id="0" name=""/>
                      <p:cNvPicPr>
                        <a:picLocks noChangeAspect="1" noChangeArrowheads="1"/>
                      </p:cNvPicPr>
                      <p:nvPr/>
                    </p:nvPicPr>
                    <p:blipFill>
                      <a:blip r:embed="rId15"/>
                      <a:srcRect/>
                      <a:stretch>
                        <a:fillRect/>
                      </a:stretch>
                    </p:blipFill>
                    <p:spPr bwMode="auto">
                      <a:xfrm>
                        <a:off x="3562882" y="5845175"/>
                        <a:ext cx="884237" cy="342900"/>
                      </a:xfrm>
                      <a:prstGeom prst="rect">
                        <a:avLst/>
                      </a:prstGeom>
                      <a:noFill/>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3559208071"/>
              </p:ext>
            </p:extLst>
          </p:nvPr>
        </p:nvGraphicFramePr>
        <p:xfrm>
          <a:off x="6045202" y="3558736"/>
          <a:ext cx="2556932" cy="386044"/>
        </p:xfrm>
        <a:graphic>
          <a:graphicData uri="http://schemas.openxmlformats.org/presentationml/2006/ole">
            <mc:AlternateContent xmlns:mc="http://schemas.openxmlformats.org/markup-compatibility/2006">
              <mc:Choice xmlns:v="urn:schemas-microsoft-com:vml" Requires="v">
                <p:oleObj spid="_x0000_s8518" name="Equation" r:id="rId16" imgW="1752480" imgH="228600" progId="Equation.DSMT4">
                  <p:embed/>
                </p:oleObj>
              </mc:Choice>
              <mc:Fallback>
                <p:oleObj name="Equation" r:id="rId16" imgW="1752480" imgH="228600" progId="Equation.DSMT4">
                  <p:embed/>
                  <p:pic>
                    <p:nvPicPr>
                      <p:cNvPr id="0" name="Object 12"/>
                      <p:cNvPicPr>
                        <a:picLocks noChangeAspect="1" noChangeArrowheads="1"/>
                      </p:cNvPicPr>
                      <p:nvPr/>
                    </p:nvPicPr>
                    <p:blipFill>
                      <a:blip r:embed="rId17"/>
                      <a:srcRect/>
                      <a:stretch>
                        <a:fillRect/>
                      </a:stretch>
                    </p:blipFill>
                    <p:spPr bwMode="auto">
                      <a:xfrm>
                        <a:off x="6045202" y="3558736"/>
                        <a:ext cx="2556932" cy="386044"/>
                      </a:xfrm>
                      <a:prstGeom prst="rect">
                        <a:avLst/>
                      </a:prstGeom>
                      <a:noFill/>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184183826"/>
              </p:ext>
            </p:extLst>
          </p:nvPr>
        </p:nvGraphicFramePr>
        <p:xfrm>
          <a:off x="6045202" y="3033711"/>
          <a:ext cx="1741240" cy="369887"/>
        </p:xfrm>
        <a:graphic>
          <a:graphicData uri="http://schemas.openxmlformats.org/presentationml/2006/ole">
            <mc:AlternateContent xmlns:mc="http://schemas.openxmlformats.org/markup-compatibility/2006">
              <mc:Choice xmlns:v="urn:schemas-microsoft-com:vml" Requires="v">
                <p:oleObj spid="_x0000_s8519" name="Equation" r:id="rId18" imgW="1091880" imgH="228600" progId="Equation.DSMT4">
                  <p:embed/>
                </p:oleObj>
              </mc:Choice>
              <mc:Fallback>
                <p:oleObj name="Equation" r:id="rId18" imgW="1091880" imgH="228600" progId="Equation.DSMT4">
                  <p:embed/>
                  <p:pic>
                    <p:nvPicPr>
                      <p:cNvPr id="0" name="Object 21"/>
                      <p:cNvPicPr>
                        <a:picLocks noChangeAspect="1" noChangeArrowheads="1"/>
                      </p:cNvPicPr>
                      <p:nvPr/>
                    </p:nvPicPr>
                    <p:blipFill>
                      <a:blip r:embed="rId19"/>
                      <a:srcRect/>
                      <a:stretch>
                        <a:fillRect/>
                      </a:stretch>
                    </p:blipFill>
                    <p:spPr bwMode="auto">
                      <a:xfrm>
                        <a:off x="6045202" y="3033711"/>
                        <a:ext cx="1741240" cy="369887"/>
                      </a:xfrm>
                      <a:prstGeom prst="rect">
                        <a:avLst/>
                      </a:prstGeom>
                      <a:noFill/>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753923337"/>
              </p:ext>
            </p:extLst>
          </p:nvPr>
        </p:nvGraphicFramePr>
        <p:xfrm>
          <a:off x="6045202" y="4087782"/>
          <a:ext cx="2353733" cy="384320"/>
        </p:xfrm>
        <a:graphic>
          <a:graphicData uri="http://schemas.openxmlformats.org/presentationml/2006/ole">
            <mc:AlternateContent xmlns:mc="http://schemas.openxmlformats.org/markup-compatibility/2006">
              <mc:Choice xmlns:v="urn:schemas-microsoft-com:vml" Requires="v">
                <p:oleObj spid="_x0000_s8520" name="Equation" r:id="rId20" imgW="1473120" imgH="228600" progId="Equation.DSMT4">
                  <p:embed/>
                </p:oleObj>
              </mc:Choice>
              <mc:Fallback>
                <p:oleObj name="Equation" r:id="rId20" imgW="1473120" imgH="228600" progId="Equation.DSMT4">
                  <p:embed/>
                  <p:pic>
                    <p:nvPicPr>
                      <p:cNvPr id="0" name="Object 23"/>
                      <p:cNvPicPr>
                        <a:picLocks noChangeAspect="1" noChangeArrowheads="1"/>
                      </p:cNvPicPr>
                      <p:nvPr/>
                    </p:nvPicPr>
                    <p:blipFill>
                      <a:blip r:embed="rId21"/>
                      <a:srcRect/>
                      <a:stretch>
                        <a:fillRect/>
                      </a:stretch>
                    </p:blipFill>
                    <p:spPr bwMode="auto">
                      <a:xfrm>
                        <a:off x="6045202" y="4087782"/>
                        <a:ext cx="2353733" cy="384320"/>
                      </a:xfrm>
                      <a:prstGeom prst="rect">
                        <a:avLst/>
                      </a:prstGeom>
                      <a:noFill/>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104131311"/>
              </p:ext>
            </p:extLst>
          </p:nvPr>
        </p:nvGraphicFramePr>
        <p:xfrm>
          <a:off x="6045202" y="5455121"/>
          <a:ext cx="1385391" cy="301354"/>
        </p:xfrm>
        <a:graphic>
          <a:graphicData uri="http://schemas.openxmlformats.org/presentationml/2006/ole">
            <mc:AlternateContent xmlns:mc="http://schemas.openxmlformats.org/markup-compatibility/2006">
              <mc:Choice xmlns:v="urn:schemas-microsoft-com:vml" Requires="v">
                <p:oleObj spid="_x0000_s8521" name="Equation" r:id="rId22" imgW="1028520" imgH="228600" progId="Equation.DSMT4">
                  <p:embed/>
                </p:oleObj>
              </mc:Choice>
              <mc:Fallback>
                <p:oleObj name="Equation" r:id="rId22" imgW="1028520" imgH="228600" progId="Equation.DSMT4">
                  <p:embed/>
                  <p:pic>
                    <p:nvPicPr>
                      <p:cNvPr id="0" name="Object 25"/>
                      <p:cNvPicPr>
                        <a:picLocks noChangeAspect="1" noChangeArrowheads="1"/>
                      </p:cNvPicPr>
                      <p:nvPr/>
                    </p:nvPicPr>
                    <p:blipFill>
                      <a:blip r:embed="rId23"/>
                      <a:srcRect/>
                      <a:stretch>
                        <a:fillRect/>
                      </a:stretch>
                    </p:blipFill>
                    <p:spPr bwMode="auto">
                      <a:xfrm>
                        <a:off x="6045202" y="5455121"/>
                        <a:ext cx="1385391" cy="301354"/>
                      </a:xfrm>
                      <a:prstGeom prst="rect">
                        <a:avLst/>
                      </a:prstGeom>
                      <a:noFill/>
                    </p:spPr>
                  </p:pic>
                </p:oleObj>
              </mc:Fallback>
            </mc:AlternateContent>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688206140"/>
              </p:ext>
            </p:extLst>
          </p:nvPr>
        </p:nvGraphicFramePr>
        <p:xfrm>
          <a:off x="7430593" y="5429335"/>
          <a:ext cx="1480574" cy="329511"/>
        </p:xfrm>
        <a:graphic>
          <a:graphicData uri="http://schemas.openxmlformats.org/presentationml/2006/ole">
            <mc:AlternateContent xmlns:mc="http://schemas.openxmlformats.org/markup-compatibility/2006">
              <mc:Choice xmlns:v="urn:schemas-microsoft-com:vml" Requires="v">
                <p:oleObj spid="_x0000_s8522" name="Equation" r:id="rId24" imgW="1054080" imgH="228600" progId="Equation.DSMT4">
                  <p:embed/>
                </p:oleObj>
              </mc:Choice>
              <mc:Fallback>
                <p:oleObj name="Equation" r:id="rId24" imgW="1054080" imgH="228600" progId="Equation.DSMT4">
                  <p:embed/>
                  <p:pic>
                    <p:nvPicPr>
                      <p:cNvPr id="0" name="Object 27"/>
                      <p:cNvPicPr>
                        <a:picLocks noChangeAspect="1" noChangeArrowheads="1"/>
                      </p:cNvPicPr>
                      <p:nvPr/>
                    </p:nvPicPr>
                    <p:blipFill>
                      <a:blip r:embed="rId25"/>
                      <a:srcRect/>
                      <a:stretch>
                        <a:fillRect/>
                      </a:stretch>
                    </p:blipFill>
                    <p:spPr bwMode="auto">
                      <a:xfrm>
                        <a:off x="7430593" y="5429335"/>
                        <a:ext cx="1480574" cy="329511"/>
                      </a:xfrm>
                      <a:prstGeom prst="rect">
                        <a:avLst/>
                      </a:prstGeom>
                      <a:noFill/>
                    </p:spPr>
                  </p:pic>
                </p:oleObj>
              </mc:Fallback>
            </mc:AlternateContent>
          </a:graphicData>
        </a:graphic>
      </p:graphicFrame>
      <p:graphicFrame>
        <p:nvGraphicFramePr>
          <p:cNvPr id="27" name="Objeto 26"/>
          <p:cNvGraphicFramePr>
            <a:graphicFrameLocks noChangeAspect="1"/>
          </p:cNvGraphicFramePr>
          <p:nvPr>
            <p:extLst>
              <p:ext uri="{D42A27DB-BD31-4B8C-83A1-F6EECF244321}">
                <p14:modId xmlns:p14="http://schemas.microsoft.com/office/powerpoint/2010/main" val="1878811601"/>
              </p:ext>
            </p:extLst>
          </p:nvPr>
        </p:nvGraphicFramePr>
        <p:xfrm>
          <a:off x="6069013" y="5845175"/>
          <a:ext cx="938212" cy="342900"/>
        </p:xfrm>
        <a:graphic>
          <a:graphicData uri="http://schemas.openxmlformats.org/presentationml/2006/ole">
            <mc:AlternateContent xmlns:mc="http://schemas.openxmlformats.org/markup-compatibility/2006">
              <mc:Choice xmlns:v="urn:schemas-microsoft-com:vml" Requires="v">
                <p:oleObj spid="_x0000_s8523" name="Equation" r:id="rId26" imgW="660240" imgH="241200" progId="Equation.DSMT4">
                  <p:embed/>
                </p:oleObj>
              </mc:Choice>
              <mc:Fallback>
                <p:oleObj name="Equation" r:id="rId26" imgW="660240" imgH="241200" progId="Equation.DSMT4">
                  <p:embed/>
                  <p:pic>
                    <p:nvPicPr>
                      <p:cNvPr id="0" name=""/>
                      <p:cNvPicPr>
                        <a:picLocks noChangeAspect="1" noChangeArrowheads="1"/>
                      </p:cNvPicPr>
                      <p:nvPr/>
                    </p:nvPicPr>
                    <p:blipFill>
                      <a:blip r:embed="rId27"/>
                      <a:srcRect/>
                      <a:stretch>
                        <a:fillRect/>
                      </a:stretch>
                    </p:blipFill>
                    <p:spPr bwMode="auto">
                      <a:xfrm>
                        <a:off x="6069013" y="5845175"/>
                        <a:ext cx="938212" cy="342900"/>
                      </a:xfrm>
                      <a:prstGeom prst="rect">
                        <a:avLst/>
                      </a:prstGeom>
                      <a:noFill/>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1770270750"/>
              </p:ext>
            </p:extLst>
          </p:nvPr>
        </p:nvGraphicFramePr>
        <p:xfrm>
          <a:off x="70432" y="3897794"/>
          <a:ext cx="1234975" cy="722842"/>
        </p:xfrm>
        <a:graphic>
          <a:graphicData uri="http://schemas.openxmlformats.org/presentationml/2006/ole">
            <mc:AlternateContent xmlns:mc="http://schemas.openxmlformats.org/markup-compatibility/2006">
              <mc:Choice xmlns:v="urn:schemas-microsoft-com:vml" Requires="v">
                <p:oleObj spid="_x0000_s8524" name="Equation" r:id="rId28" imgW="672840" imgH="393480" progId="Equation.DSMT4">
                  <p:embed/>
                </p:oleObj>
              </mc:Choice>
              <mc:Fallback>
                <p:oleObj name="Equation" r:id="rId28" imgW="672840" imgH="393480" progId="Equation.DSMT4">
                  <p:embed/>
                  <p:pic>
                    <p:nvPicPr>
                      <p:cNvPr id="0" name="Object 77"/>
                      <p:cNvPicPr>
                        <a:picLocks noChangeAspect="1" noChangeArrowheads="1"/>
                      </p:cNvPicPr>
                      <p:nvPr/>
                    </p:nvPicPr>
                    <p:blipFill>
                      <a:blip r:embed="rId29"/>
                      <a:srcRect/>
                      <a:stretch>
                        <a:fillRect/>
                      </a:stretch>
                    </p:blipFill>
                    <p:spPr bwMode="auto">
                      <a:xfrm>
                        <a:off x="70432" y="3897794"/>
                        <a:ext cx="1234975" cy="722842"/>
                      </a:xfrm>
                      <a:prstGeom prst="rect">
                        <a:avLst/>
                      </a:prstGeom>
                      <a:noFill/>
                    </p:spPr>
                  </p:pic>
                </p:oleObj>
              </mc:Fallback>
            </mc:AlternateContent>
          </a:graphicData>
        </a:graphic>
      </p:graphicFrame>
      <p:sp>
        <p:nvSpPr>
          <p:cNvPr id="31" name="Rectangle 9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 name="Rectangle 9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 name="Objeto 33"/>
          <p:cNvGraphicFramePr>
            <a:graphicFrameLocks noChangeAspect="1"/>
          </p:cNvGraphicFramePr>
          <p:nvPr>
            <p:extLst>
              <p:ext uri="{D42A27DB-BD31-4B8C-83A1-F6EECF244321}">
                <p14:modId xmlns:p14="http://schemas.microsoft.com/office/powerpoint/2010/main" val="1485348898"/>
              </p:ext>
            </p:extLst>
          </p:nvPr>
        </p:nvGraphicFramePr>
        <p:xfrm>
          <a:off x="109540" y="4631550"/>
          <a:ext cx="1934587" cy="750817"/>
        </p:xfrm>
        <a:graphic>
          <a:graphicData uri="http://schemas.openxmlformats.org/presentationml/2006/ole">
            <mc:AlternateContent xmlns:mc="http://schemas.openxmlformats.org/markup-compatibility/2006">
              <mc:Choice xmlns:v="urn:schemas-microsoft-com:vml" Requires="v">
                <p:oleObj spid="_x0000_s8525" name="Equation" r:id="rId30" imgW="1130040" imgH="431640" progId="Equation.DSMT4">
                  <p:embed/>
                </p:oleObj>
              </mc:Choice>
              <mc:Fallback>
                <p:oleObj name="Equation" r:id="rId30" imgW="1130040" imgH="431640" progId="Equation.DSMT4">
                  <p:embed/>
                  <p:pic>
                    <p:nvPicPr>
                      <p:cNvPr id="0" name="Object 94"/>
                      <p:cNvPicPr>
                        <a:picLocks noChangeAspect="1" noChangeArrowheads="1"/>
                      </p:cNvPicPr>
                      <p:nvPr/>
                    </p:nvPicPr>
                    <p:blipFill>
                      <a:blip r:embed="rId31"/>
                      <a:srcRect/>
                      <a:stretch>
                        <a:fillRect/>
                      </a:stretch>
                    </p:blipFill>
                    <p:spPr bwMode="auto">
                      <a:xfrm>
                        <a:off x="109540" y="4631550"/>
                        <a:ext cx="1934587" cy="750817"/>
                      </a:xfrm>
                      <a:prstGeom prst="rect">
                        <a:avLst/>
                      </a:prstGeom>
                      <a:noFill/>
                    </p:spPr>
                  </p:pic>
                </p:oleObj>
              </mc:Fallback>
            </mc:AlternateContent>
          </a:graphicData>
        </a:graphic>
      </p:graphicFrame>
    </p:spTree>
    <p:extLst>
      <p:ext uri="{BB962C8B-B14F-4D97-AF65-F5344CB8AC3E}">
        <p14:creationId xmlns:p14="http://schemas.microsoft.com/office/powerpoint/2010/main" val="1876747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4509"/>
            <a:ext cx="10972800" cy="1143000"/>
          </a:xfrm>
        </p:spPr>
        <p:txBody>
          <a:bodyPr/>
          <a:lstStyle/>
          <a:p>
            <a:r>
              <a:rPr lang="es-EC" sz="2400" dirty="0" smtClean="0">
                <a:solidFill>
                  <a:schemeClr val="tx1"/>
                </a:solidFill>
              </a:rPr>
              <a:t>POTENCIA DEL MOTOR</a:t>
            </a:r>
            <a:endParaRPr lang="es-EC" sz="2400" dirty="0">
              <a:solidFill>
                <a:schemeClr val="tx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56517372"/>
              </p:ext>
            </p:extLst>
          </p:nvPr>
        </p:nvGraphicFramePr>
        <p:xfrm>
          <a:off x="3823420" y="1266967"/>
          <a:ext cx="4599940" cy="3771053"/>
        </p:xfrm>
        <a:graphic>
          <a:graphicData uri="http://schemas.openxmlformats.org/drawingml/2006/table">
            <a:tbl>
              <a:tblPr firstRow="1" bandRow="1">
                <a:tableStyleId>{5C22544A-7EE6-4342-B048-85BDC9FD1C3A}</a:tableStyleId>
              </a:tblPr>
              <a:tblGrid>
                <a:gridCol w="2354580"/>
                <a:gridCol w="1122680"/>
                <a:gridCol w="1122680"/>
              </a:tblGrid>
              <a:tr h="370840">
                <a:tc rowSpan="2">
                  <a:txBody>
                    <a:bodyPr/>
                    <a:lstStyle/>
                    <a:p>
                      <a:pPr algn="ctr"/>
                      <a:r>
                        <a:rPr lang="es-EC" dirty="0" smtClean="0"/>
                        <a:t>Descripción / </a:t>
                      </a:r>
                    </a:p>
                    <a:p>
                      <a:pPr algn="ctr"/>
                      <a:r>
                        <a:rPr lang="es-EC" dirty="0" smtClean="0"/>
                        <a:t>Ecuación</a:t>
                      </a:r>
                      <a:endParaRPr lang="es-EC" dirty="0"/>
                    </a:p>
                  </a:txBody>
                  <a:tcPr anchor="ctr">
                    <a:solidFill>
                      <a:srgbClr val="C7ECB2"/>
                    </a:solidFill>
                  </a:tcPr>
                </a:tc>
                <a:tc gridSpan="2">
                  <a:txBody>
                    <a:bodyPr/>
                    <a:lstStyle/>
                    <a:p>
                      <a:pPr algn="ctr"/>
                      <a:r>
                        <a:rPr lang="es-EC" dirty="0" smtClean="0"/>
                        <a:t>Valor, W</a:t>
                      </a:r>
                      <a:endParaRPr lang="es-EC" dirty="0"/>
                    </a:p>
                  </a:txBody>
                  <a:tcPr anchor="ctr">
                    <a:solidFill>
                      <a:srgbClr val="C7ECB2"/>
                    </a:solidFill>
                  </a:tcPr>
                </a:tc>
                <a:tc hMerge="1">
                  <a:txBody>
                    <a:bodyPr/>
                    <a:lstStyle/>
                    <a:p>
                      <a:endParaRPr lang="es-EC" dirty="0"/>
                    </a:p>
                  </a:txBody>
                  <a:tcPr>
                    <a:solidFill>
                      <a:srgbClr val="C7ECB2"/>
                    </a:solidFill>
                  </a:tcPr>
                </a:tc>
              </a:tr>
              <a:tr h="370840">
                <a:tc vMerge="1">
                  <a:txBody>
                    <a:bodyPr/>
                    <a:lstStyle/>
                    <a:p>
                      <a:endParaRPr lang="es-EC" dirty="0"/>
                    </a:p>
                  </a:txBody>
                  <a:tcPr>
                    <a:solidFill>
                      <a:srgbClr val="C7ECB2"/>
                    </a:solidFill>
                  </a:tcPr>
                </a:tc>
                <a:tc>
                  <a:txBody>
                    <a:bodyPr/>
                    <a:lstStyle/>
                    <a:p>
                      <a:pPr algn="ctr"/>
                      <a:r>
                        <a:rPr lang="es-EC" b="1" dirty="0" smtClean="0">
                          <a:solidFill>
                            <a:schemeClr val="bg1"/>
                          </a:solidFill>
                        </a:rPr>
                        <a:t>140 rpm</a:t>
                      </a:r>
                      <a:endParaRPr lang="es-EC" b="1" dirty="0">
                        <a:solidFill>
                          <a:schemeClr val="bg1"/>
                        </a:solidFill>
                      </a:endParaRPr>
                    </a:p>
                  </a:txBody>
                  <a:tcPr anchor="ctr">
                    <a:solidFill>
                      <a:srgbClr val="C7ECB2"/>
                    </a:solidFill>
                  </a:tcPr>
                </a:tc>
                <a:tc>
                  <a:txBody>
                    <a:bodyPr/>
                    <a:lstStyle/>
                    <a:p>
                      <a:pPr algn="ctr"/>
                      <a:r>
                        <a:rPr lang="es-EC" b="1" dirty="0" smtClean="0">
                          <a:solidFill>
                            <a:schemeClr val="bg1"/>
                          </a:solidFill>
                        </a:rPr>
                        <a:t>120 rpm</a:t>
                      </a:r>
                      <a:endParaRPr lang="es-EC" b="1" dirty="0">
                        <a:solidFill>
                          <a:schemeClr val="bg1"/>
                        </a:solidFill>
                      </a:endParaRPr>
                    </a:p>
                  </a:txBody>
                  <a:tcPr anchor="ctr">
                    <a:solidFill>
                      <a:srgbClr val="C7ECB2"/>
                    </a:solidFill>
                  </a:tcPr>
                </a:tc>
              </a:tr>
              <a:tr h="926253">
                <a:tc>
                  <a:txBody>
                    <a:bodyPr/>
                    <a:lstStyle/>
                    <a:p>
                      <a:r>
                        <a:rPr lang="es-EC" dirty="0" smtClean="0"/>
                        <a:t>Potencia nominal</a:t>
                      </a:r>
                    </a:p>
                  </a:txBody>
                  <a:tcPr>
                    <a:solidFill>
                      <a:srgbClr val="F4FAF6"/>
                    </a:solidFill>
                  </a:tcPr>
                </a:tc>
                <a:tc>
                  <a:txBody>
                    <a:bodyPr/>
                    <a:lstStyle/>
                    <a:p>
                      <a:pPr algn="ctr"/>
                      <a:r>
                        <a:rPr lang="es-EC" dirty="0" smtClean="0"/>
                        <a:t>1009,54</a:t>
                      </a:r>
                      <a:endParaRPr lang="es-EC" dirty="0"/>
                    </a:p>
                  </a:txBody>
                  <a:tcPr anchor="ctr">
                    <a:solidFill>
                      <a:srgbClr val="F4FAF6"/>
                    </a:solidFill>
                  </a:tcPr>
                </a:tc>
                <a:tc>
                  <a:txBody>
                    <a:bodyPr/>
                    <a:lstStyle/>
                    <a:p>
                      <a:pPr algn="ctr"/>
                      <a:r>
                        <a:rPr lang="es-EC" dirty="0" smtClean="0"/>
                        <a:t>865,32</a:t>
                      </a:r>
                      <a:endParaRPr lang="es-EC" dirty="0"/>
                    </a:p>
                  </a:txBody>
                  <a:tcPr anchor="ctr">
                    <a:solidFill>
                      <a:srgbClr val="F4FAF6"/>
                    </a:solidFill>
                  </a:tcPr>
                </a:tc>
              </a:tr>
              <a:tr h="370840">
                <a:tc>
                  <a:txBody>
                    <a:bodyPr/>
                    <a:lstStyle/>
                    <a:p>
                      <a:r>
                        <a:rPr lang="es-EC" dirty="0" smtClean="0"/>
                        <a:t>Potencia necesaria</a:t>
                      </a:r>
                    </a:p>
                    <a:p>
                      <a:endParaRPr lang="es-EC" dirty="0" smtClean="0"/>
                    </a:p>
                    <a:p>
                      <a:endParaRPr lang="es-EC" dirty="0" smtClean="0"/>
                    </a:p>
                    <a:p>
                      <a:endParaRPr lang="es-EC" dirty="0"/>
                    </a:p>
                  </a:txBody>
                  <a:tcPr>
                    <a:solidFill>
                      <a:srgbClr val="E5F7E5"/>
                    </a:solidFill>
                  </a:tcPr>
                </a:tc>
                <a:tc>
                  <a:txBody>
                    <a:bodyPr/>
                    <a:lstStyle/>
                    <a:p>
                      <a:pPr algn="ctr"/>
                      <a:r>
                        <a:rPr lang="es-EC" dirty="0" smtClean="0"/>
                        <a:t>1201,83</a:t>
                      </a:r>
                      <a:endParaRPr lang="es-EC" dirty="0"/>
                    </a:p>
                  </a:txBody>
                  <a:tcPr anchor="ctr">
                    <a:solidFill>
                      <a:srgbClr val="E5F7E5"/>
                    </a:solidFill>
                  </a:tcPr>
                </a:tc>
                <a:tc>
                  <a:txBody>
                    <a:bodyPr/>
                    <a:lstStyle/>
                    <a:p>
                      <a:pPr algn="ctr"/>
                      <a:r>
                        <a:rPr lang="es-EC" dirty="0" smtClean="0"/>
                        <a:t>1030,14</a:t>
                      </a:r>
                      <a:endParaRPr lang="es-EC" dirty="0"/>
                    </a:p>
                  </a:txBody>
                  <a:tcPr anchor="ctr">
                    <a:solidFill>
                      <a:srgbClr val="E5F7E5"/>
                    </a:solidFill>
                  </a:tcPr>
                </a:tc>
              </a:tr>
              <a:tr h="370840">
                <a:tc>
                  <a:txBody>
                    <a:bodyPr/>
                    <a:lstStyle/>
                    <a:p>
                      <a:r>
                        <a:rPr lang="es-EC" dirty="0" smtClean="0"/>
                        <a:t>Potencia del sistema</a:t>
                      </a:r>
                    </a:p>
                    <a:p>
                      <a:endParaRPr lang="es-EC" dirty="0" smtClean="0"/>
                    </a:p>
                    <a:p>
                      <a:endParaRPr lang="es-EC" dirty="0"/>
                    </a:p>
                  </a:txBody>
                  <a:tcPr>
                    <a:solidFill>
                      <a:srgbClr val="F4FAF6"/>
                    </a:solidFill>
                  </a:tcPr>
                </a:tc>
                <a:tc>
                  <a:txBody>
                    <a:bodyPr/>
                    <a:lstStyle/>
                    <a:p>
                      <a:pPr algn="ctr"/>
                      <a:r>
                        <a:rPr lang="es-EC" dirty="0" smtClean="0"/>
                        <a:t>2403,67</a:t>
                      </a:r>
                      <a:endParaRPr lang="es-EC" dirty="0"/>
                    </a:p>
                  </a:txBody>
                  <a:tcPr anchor="ctr">
                    <a:solidFill>
                      <a:srgbClr val="F4FAF6"/>
                    </a:solidFill>
                  </a:tcPr>
                </a:tc>
                <a:tc>
                  <a:txBody>
                    <a:bodyPr/>
                    <a:lstStyle/>
                    <a:p>
                      <a:pPr algn="ctr"/>
                      <a:r>
                        <a:rPr lang="es-EC" dirty="0" smtClean="0"/>
                        <a:t>2060,29</a:t>
                      </a:r>
                      <a:endParaRPr lang="es-EC" dirty="0"/>
                    </a:p>
                  </a:txBody>
                  <a:tcPr anchor="ctr">
                    <a:solidFill>
                      <a:srgbClr val="F4FAF6"/>
                    </a:solidFill>
                  </a:tcPr>
                </a:tc>
              </a:tr>
            </a:tbl>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2787624318"/>
              </p:ext>
            </p:extLst>
          </p:nvPr>
        </p:nvGraphicFramePr>
        <p:xfrm>
          <a:off x="3823420" y="2424252"/>
          <a:ext cx="1803617" cy="425981"/>
        </p:xfrm>
        <a:graphic>
          <a:graphicData uri="http://schemas.openxmlformats.org/presentationml/2006/ole">
            <mc:AlternateContent xmlns:mc="http://schemas.openxmlformats.org/markup-compatibility/2006">
              <mc:Choice xmlns:v="urn:schemas-microsoft-com:vml" Requires="v">
                <p:oleObj spid="_x0000_s9297" name="Equation" r:id="rId4" imgW="965160" imgH="228600" progId="Equation.DSMT4">
                  <p:embed/>
                </p:oleObj>
              </mc:Choice>
              <mc:Fallback>
                <p:oleObj name="Equation" r:id="rId4" imgW="965160" imgH="228600" progId="Equation.DSMT4">
                  <p:embed/>
                  <p:pic>
                    <p:nvPicPr>
                      <p:cNvPr id="0" name="Object 6"/>
                      <p:cNvPicPr>
                        <a:picLocks noChangeAspect="1" noChangeArrowheads="1"/>
                      </p:cNvPicPr>
                      <p:nvPr/>
                    </p:nvPicPr>
                    <p:blipFill>
                      <a:blip r:embed="rId5"/>
                      <a:srcRect/>
                      <a:stretch>
                        <a:fillRect/>
                      </a:stretch>
                    </p:blipFill>
                    <p:spPr bwMode="auto">
                      <a:xfrm>
                        <a:off x="3823420" y="2424252"/>
                        <a:ext cx="1803617" cy="425981"/>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3368478714"/>
              </p:ext>
            </p:extLst>
          </p:nvPr>
        </p:nvGraphicFramePr>
        <p:xfrm>
          <a:off x="3823419" y="3309813"/>
          <a:ext cx="1151468" cy="735736"/>
        </p:xfrm>
        <a:graphic>
          <a:graphicData uri="http://schemas.openxmlformats.org/presentationml/2006/ole">
            <mc:AlternateContent xmlns:mc="http://schemas.openxmlformats.org/markup-compatibility/2006">
              <mc:Choice xmlns:v="urn:schemas-microsoft-com:vml" Requires="v">
                <p:oleObj spid="_x0000_s9298" name="Equation" r:id="rId6" imgW="647640" imgH="419040" progId="Equation.DSMT4">
                  <p:embed/>
                </p:oleObj>
              </mc:Choice>
              <mc:Fallback>
                <p:oleObj name="Equation" r:id="rId6" imgW="647640" imgH="419040" progId="Equation.DSMT4">
                  <p:embed/>
                  <p:pic>
                    <p:nvPicPr>
                      <p:cNvPr id="0" name=""/>
                      <p:cNvPicPr>
                        <a:picLocks noChangeAspect="1" noChangeArrowheads="1"/>
                      </p:cNvPicPr>
                      <p:nvPr/>
                    </p:nvPicPr>
                    <p:blipFill>
                      <a:blip r:embed="rId7"/>
                      <a:srcRect/>
                      <a:stretch>
                        <a:fillRect/>
                      </a:stretch>
                    </p:blipFill>
                    <p:spPr bwMode="auto">
                      <a:xfrm>
                        <a:off x="3823419" y="3309813"/>
                        <a:ext cx="1151468" cy="735736"/>
                      </a:xfrm>
                      <a:prstGeom prst="rect">
                        <a:avLst/>
                      </a:prstGeom>
                      <a:noFill/>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1012164219"/>
              </p:ext>
            </p:extLst>
          </p:nvPr>
        </p:nvGraphicFramePr>
        <p:xfrm>
          <a:off x="3922713" y="4527550"/>
          <a:ext cx="1058862" cy="403225"/>
        </p:xfrm>
        <a:graphic>
          <a:graphicData uri="http://schemas.openxmlformats.org/presentationml/2006/ole">
            <mc:AlternateContent xmlns:mc="http://schemas.openxmlformats.org/markup-compatibility/2006">
              <mc:Choice xmlns:v="urn:schemas-microsoft-com:vml" Requires="v">
                <p:oleObj spid="_x0000_s9299" name="Equation" r:id="rId8" imgW="596880" imgH="228600" progId="Equation.DSMT4">
                  <p:embed/>
                </p:oleObj>
              </mc:Choice>
              <mc:Fallback>
                <p:oleObj name="Equation" r:id="rId8" imgW="596880" imgH="228600" progId="Equation.DSMT4">
                  <p:embed/>
                  <p:pic>
                    <p:nvPicPr>
                      <p:cNvPr id="0" name="Object 10"/>
                      <p:cNvPicPr>
                        <a:picLocks noChangeAspect="1" noChangeArrowheads="1"/>
                      </p:cNvPicPr>
                      <p:nvPr/>
                    </p:nvPicPr>
                    <p:blipFill>
                      <a:blip r:embed="rId9"/>
                      <a:srcRect/>
                      <a:stretch>
                        <a:fillRect/>
                      </a:stretch>
                    </p:blipFill>
                    <p:spPr bwMode="auto">
                      <a:xfrm>
                        <a:off x="3922713" y="4527550"/>
                        <a:ext cx="1058862" cy="403225"/>
                      </a:xfrm>
                      <a:prstGeom prst="rect">
                        <a:avLst/>
                      </a:prstGeom>
                      <a:noFill/>
                    </p:spPr>
                  </p:pic>
                </p:oleObj>
              </mc:Fallback>
            </mc:AlternateContent>
          </a:graphicData>
        </a:graphic>
      </p:graphicFrame>
    </p:spTree>
    <p:extLst>
      <p:ext uri="{BB962C8B-B14F-4D97-AF65-F5344CB8AC3E}">
        <p14:creationId xmlns:p14="http://schemas.microsoft.com/office/powerpoint/2010/main" val="423174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39174"/>
            <a:ext cx="10972800" cy="1143000"/>
          </a:xfrm>
        </p:spPr>
        <p:txBody>
          <a:bodyPr/>
          <a:lstStyle/>
          <a:p>
            <a:r>
              <a:rPr lang="es-EC" dirty="0" smtClean="0">
                <a:solidFill>
                  <a:schemeClr val="tx1"/>
                </a:solidFill>
              </a:rPr>
              <a:t>ELEMENTOS RESTANTES</a:t>
            </a:r>
            <a:endParaRPr lang="es-EC" dirty="0">
              <a:solidFill>
                <a:schemeClr val="tx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6167507"/>
              </p:ext>
            </p:extLst>
          </p:nvPr>
        </p:nvGraphicFramePr>
        <p:xfrm>
          <a:off x="316520" y="986341"/>
          <a:ext cx="5858933" cy="4765040"/>
        </p:xfrm>
        <a:graphic>
          <a:graphicData uri="http://schemas.openxmlformats.org/drawingml/2006/table">
            <a:tbl>
              <a:tblPr firstRow="1" bandRow="1">
                <a:tableStyleId>{5C22544A-7EE6-4342-B048-85BDC9FD1C3A}</a:tableStyleId>
              </a:tblPr>
              <a:tblGrid>
                <a:gridCol w="2455333"/>
                <a:gridCol w="2049780"/>
                <a:gridCol w="1353820"/>
              </a:tblGrid>
              <a:tr h="370840">
                <a:tc>
                  <a:txBody>
                    <a:bodyPr/>
                    <a:lstStyle/>
                    <a:p>
                      <a:pPr algn="ctr"/>
                      <a:r>
                        <a:rPr lang="es-EC" dirty="0" smtClean="0"/>
                        <a:t>Elemento</a:t>
                      </a:r>
                      <a:endParaRPr lang="es-EC" dirty="0"/>
                    </a:p>
                  </a:txBody>
                  <a:tcPr anchor="ctr">
                    <a:solidFill>
                      <a:srgbClr val="C7ECB2"/>
                    </a:solidFill>
                  </a:tcPr>
                </a:tc>
                <a:tc>
                  <a:txBody>
                    <a:bodyPr/>
                    <a:lstStyle/>
                    <a:p>
                      <a:pPr algn="ctr"/>
                      <a:r>
                        <a:rPr lang="es-EC" dirty="0" smtClean="0"/>
                        <a:t>Criterio utilizado</a:t>
                      </a:r>
                      <a:endParaRPr lang="es-EC" dirty="0"/>
                    </a:p>
                  </a:txBody>
                  <a:tcPr anchor="ctr">
                    <a:solidFill>
                      <a:srgbClr val="C7ECB2"/>
                    </a:solidFill>
                  </a:tcPr>
                </a:tc>
                <a:tc>
                  <a:txBody>
                    <a:bodyPr/>
                    <a:lstStyle/>
                    <a:p>
                      <a:pPr algn="ctr"/>
                      <a:r>
                        <a:rPr lang="es-EC" dirty="0" smtClean="0"/>
                        <a:t>Factor de seguridad</a:t>
                      </a:r>
                    </a:p>
                    <a:p>
                      <a:pPr algn="ctr"/>
                      <a:r>
                        <a:rPr lang="es-EC" dirty="0" smtClean="0"/>
                        <a:t>a fatiga</a:t>
                      </a:r>
                      <a:endParaRPr lang="es-EC" dirty="0"/>
                    </a:p>
                  </a:txBody>
                  <a:tcPr anchor="ctr">
                    <a:solidFill>
                      <a:srgbClr val="C7ECB2"/>
                    </a:solidFill>
                  </a:tcPr>
                </a:tc>
              </a:tr>
              <a:tr h="370840">
                <a:tc>
                  <a:txBody>
                    <a:bodyPr/>
                    <a:lstStyle/>
                    <a:p>
                      <a:r>
                        <a:rPr lang="es-EC" dirty="0" smtClean="0"/>
                        <a:t>Soldadura del</a:t>
                      </a:r>
                      <a:r>
                        <a:rPr lang="es-EC" baseline="0" dirty="0" smtClean="0"/>
                        <a:t> conjunto tapa – soporte</a:t>
                      </a:r>
                      <a:endParaRPr lang="es-EC" dirty="0"/>
                    </a:p>
                  </a:txBody>
                  <a:tcPr>
                    <a:solidFill>
                      <a:srgbClr val="F4FAF6"/>
                    </a:solidFill>
                  </a:tcPr>
                </a:tc>
                <a:tc>
                  <a:txBody>
                    <a:bodyPr/>
                    <a:lstStyle/>
                    <a:p>
                      <a:pPr algn="ctr"/>
                      <a:r>
                        <a:rPr lang="es-EC" dirty="0" err="1" smtClean="0"/>
                        <a:t>Gerber</a:t>
                      </a:r>
                      <a:endParaRPr lang="es-EC" dirty="0"/>
                    </a:p>
                  </a:txBody>
                  <a:tcPr anchor="ctr">
                    <a:solidFill>
                      <a:srgbClr val="F4FAF6"/>
                    </a:solidFill>
                  </a:tcPr>
                </a:tc>
                <a:tc>
                  <a:txBody>
                    <a:bodyPr/>
                    <a:lstStyle/>
                    <a:p>
                      <a:pPr algn="ctr"/>
                      <a:r>
                        <a:rPr lang="es-EC" dirty="0" smtClean="0"/>
                        <a:t>24,04</a:t>
                      </a:r>
                      <a:endParaRPr lang="es-EC" dirty="0"/>
                    </a:p>
                  </a:txBody>
                  <a:tcPr anchor="ctr">
                    <a:solidFill>
                      <a:srgbClr val="F4FAF6"/>
                    </a:solidFill>
                  </a:tcPr>
                </a:tc>
              </a:tr>
              <a:tr h="370840">
                <a:tc>
                  <a:txBody>
                    <a:bodyPr/>
                    <a:lstStyle/>
                    <a:p>
                      <a:r>
                        <a:rPr lang="es-EC" dirty="0" smtClean="0"/>
                        <a:t>Soporte</a:t>
                      </a:r>
                      <a:r>
                        <a:rPr lang="es-EC" baseline="0" dirty="0" smtClean="0"/>
                        <a:t> de tapa</a:t>
                      </a:r>
                      <a:endParaRPr lang="es-EC" dirty="0"/>
                    </a:p>
                  </a:txBody>
                  <a:tcPr>
                    <a:solidFill>
                      <a:srgbClr val="E5F7E5"/>
                    </a:solidFill>
                  </a:tcPr>
                </a:tc>
                <a:tc>
                  <a:txBody>
                    <a:bodyPr/>
                    <a:lstStyle/>
                    <a:p>
                      <a:pPr algn="ctr"/>
                      <a:r>
                        <a:rPr lang="es-EC" dirty="0" err="1" smtClean="0"/>
                        <a:t>Soderberg</a:t>
                      </a:r>
                      <a:endParaRPr lang="es-EC" dirty="0"/>
                    </a:p>
                  </a:txBody>
                  <a:tcPr anchor="ctr">
                    <a:solidFill>
                      <a:srgbClr val="E5F7E5"/>
                    </a:solidFill>
                  </a:tcPr>
                </a:tc>
                <a:tc>
                  <a:txBody>
                    <a:bodyPr/>
                    <a:lstStyle/>
                    <a:p>
                      <a:pPr algn="ctr"/>
                      <a:r>
                        <a:rPr lang="es-EC" dirty="0" smtClean="0"/>
                        <a:t>34,14</a:t>
                      </a:r>
                      <a:endParaRPr lang="es-EC" dirty="0"/>
                    </a:p>
                  </a:txBody>
                  <a:tcPr anchor="ctr">
                    <a:solidFill>
                      <a:srgbClr val="E5F7E5"/>
                    </a:solidFill>
                  </a:tcPr>
                </a:tc>
              </a:tr>
              <a:tr h="370840">
                <a:tc>
                  <a:txBody>
                    <a:bodyPr/>
                    <a:lstStyle/>
                    <a:p>
                      <a:r>
                        <a:rPr lang="es-EC" dirty="0" smtClean="0"/>
                        <a:t>Pernos de tapas</a:t>
                      </a:r>
                      <a:endParaRPr lang="es-EC" dirty="0"/>
                    </a:p>
                  </a:txBody>
                  <a:tcPr>
                    <a:solidFill>
                      <a:srgbClr val="F4FAF6"/>
                    </a:solidFill>
                  </a:tcPr>
                </a:tc>
                <a:tc>
                  <a:txBody>
                    <a:bodyPr/>
                    <a:lstStyle/>
                    <a:p>
                      <a:pPr algn="ctr"/>
                      <a:r>
                        <a:rPr lang="es-EC" dirty="0" err="1" smtClean="0"/>
                        <a:t>Soderberg</a:t>
                      </a:r>
                      <a:endParaRPr lang="es-EC" dirty="0"/>
                    </a:p>
                  </a:txBody>
                  <a:tcPr anchor="ctr">
                    <a:solidFill>
                      <a:srgbClr val="F4FAF6"/>
                    </a:solidFill>
                  </a:tcPr>
                </a:tc>
                <a:tc>
                  <a:txBody>
                    <a:bodyPr/>
                    <a:lstStyle/>
                    <a:p>
                      <a:pPr algn="ctr"/>
                      <a:r>
                        <a:rPr lang="es-EC" dirty="0" smtClean="0"/>
                        <a:t>1,78</a:t>
                      </a:r>
                      <a:endParaRPr lang="es-EC" dirty="0"/>
                    </a:p>
                  </a:txBody>
                  <a:tcPr anchor="ctr">
                    <a:solidFill>
                      <a:srgbClr val="F4FAF6"/>
                    </a:solidFill>
                  </a:tcPr>
                </a:tc>
              </a:tr>
              <a:tr h="370840">
                <a:tc>
                  <a:txBody>
                    <a:bodyPr/>
                    <a:lstStyle/>
                    <a:p>
                      <a:r>
                        <a:rPr lang="es-EC" dirty="0" smtClean="0"/>
                        <a:t>Soldadura de placas para remoción de botellas atascadas</a:t>
                      </a:r>
                      <a:endParaRPr lang="es-EC" dirty="0"/>
                    </a:p>
                  </a:txBody>
                  <a:tcPr>
                    <a:solidFill>
                      <a:srgbClr val="E5F7E5"/>
                    </a:solidFill>
                  </a:tcPr>
                </a:tc>
                <a:tc>
                  <a:txBody>
                    <a:bodyPr/>
                    <a:lstStyle/>
                    <a:p>
                      <a:pPr algn="ctr"/>
                      <a:r>
                        <a:rPr lang="es-EC" dirty="0" err="1" smtClean="0"/>
                        <a:t>Gerber</a:t>
                      </a:r>
                      <a:endParaRPr lang="es-EC" dirty="0"/>
                    </a:p>
                  </a:txBody>
                  <a:tcPr anchor="ctr">
                    <a:solidFill>
                      <a:srgbClr val="E5F7E5"/>
                    </a:solidFill>
                  </a:tcPr>
                </a:tc>
                <a:tc>
                  <a:txBody>
                    <a:bodyPr/>
                    <a:lstStyle/>
                    <a:p>
                      <a:pPr algn="ctr"/>
                      <a:r>
                        <a:rPr lang="es-EC" dirty="0" smtClean="0"/>
                        <a:t>30,2</a:t>
                      </a:r>
                      <a:endParaRPr lang="es-EC" dirty="0"/>
                    </a:p>
                  </a:txBody>
                  <a:tcPr anchor="ctr">
                    <a:solidFill>
                      <a:srgbClr val="E5F7E5"/>
                    </a:solidFill>
                  </a:tcPr>
                </a:tc>
              </a:tr>
              <a:tr h="370840">
                <a:tc>
                  <a:txBody>
                    <a:bodyPr/>
                    <a:lstStyle/>
                    <a:p>
                      <a:r>
                        <a:rPr lang="es-EC" dirty="0" smtClean="0"/>
                        <a:t>Placas para remoción de botellas</a:t>
                      </a:r>
                      <a:r>
                        <a:rPr lang="es-EC" baseline="0" dirty="0" smtClean="0"/>
                        <a:t> atascadas</a:t>
                      </a:r>
                      <a:endParaRPr lang="es-EC" dirty="0"/>
                    </a:p>
                  </a:txBody>
                  <a:tcPr>
                    <a:solidFill>
                      <a:srgbClr val="F4FAF6"/>
                    </a:solidFill>
                  </a:tcPr>
                </a:tc>
                <a:tc>
                  <a:txBody>
                    <a:bodyPr/>
                    <a:lstStyle/>
                    <a:p>
                      <a:pPr algn="ctr"/>
                      <a:r>
                        <a:rPr lang="es-EC" dirty="0" err="1" smtClean="0"/>
                        <a:t>Soderberg</a:t>
                      </a:r>
                      <a:endParaRPr lang="es-EC" dirty="0"/>
                    </a:p>
                  </a:txBody>
                  <a:tcPr anchor="ctr">
                    <a:solidFill>
                      <a:srgbClr val="F4FAF6"/>
                    </a:solidFill>
                  </a:tcPr>
                </a:tc>
                <a:tc>
                  <a:txBody>
                    <a:bodyPr/>
                    <a:lstStyle/>
                    <a:p>
                      <a:pPr algn="ctr"/>
                      <a:r>
                        <a:rPr lang="es-EC" dirty="0" smtClean="0"/>
                        <a:t>30,05</a:t>
                      </a:r>
                      <a:endParaRPr lang="es-EC" dirty="0"/>
                    </a:p>
                  </a:txBody>
                  <a:tcPr anchor="ctr">
                    <a:solidFill>
                      <a:srgbClr val="F4FAF6"/>
                    </a:solidFill>
                  </a:tcPr>
                </a:tc>
              </a:tr>
              <a:tr h="370840">
                <a:tc>
                  <a:txBody>
                    <a:bodyPr/>
                    <a:lstStyle/>
                    <a:p>
                      <a:r>
                        <a:rPr lang="es-EC" dirty="0" smtClean="0"/>
                        <a:t>Pernos de placas base</a:t>
                      </a:r>
                      <a:endParaRPr lang="es-EC" dirty="0"/>
                    </a:p>
                  </a:txBody>
                  <a:tcPr>
                    <a:solidFill>
                      <a:srgbClr val="E5F7E5"/>
                    </a:solidFill>
                  </a:tcPr>
                </a:tc>
                <a:tc>
                  <a:txBody>
                    <a:bodyPr/>
                    <a:lstStyle/>
                    <a:p>
                      <a:pPr algn="ctr"/>
                      <a:r>
                        <a:rPr lang="es-EC" dirty="0" err="1" smtClean="0"/>
                        <a:t>Soderberg</a:t>
                      </a:r>
                      <a:endParaRPr lang="es-EC" dirty="0"/>
                    </a:p>
                  </a:txBody>
                  <a:tcPr anchor="ctr">
                    <a:solidFill>
                      <a:srgbClr val="E5F7E5"/>
                    </a:solidFill>
                  </a:tcPr>
                </a:tc>
                <a:tc>
                  <a:txBody>
                    <a:bodyPr/>
                    <a:lstStyle/>
                    <a:p>
                      <a:pPr algn="ctr"/>
                      <a:r>
                        <a:rPr lang="es-EC" dirty="0" smtClean="0"/>
                        <a:t>1,96</a:t>
                      </a:r>
                      <a:endParaRPr lang="es-EC" dirty="0"/>
                    </a:p>
                  </a:txBody>
                  <a:tcPr anchor="ctr">
                    <a:solidFill>
                      <a:srgbClr val="E5F7E5"/>
                    </a:solidFill>
                  </a:tcPr>
                </a:tc>
              </a:tr>
            </a:tbl>
          </a:graphicData>
        </a:graphic>
      </p:graphicFrame>
      <p:pic>
        <p:nvPicPr>
          <p:cNvPr id="4" name="Imagen 3"/>
          <p:cNvPicPr/>
          <p:nvPr/>
        </p:nvPicPr>
        <p:blipFill>
          <a:blip r:embed="rId3" cstate="email">
            <a:extLst>
              <a:ext uri="{28A0092B-C50C-407E-A947-70E740481C1C}">
                <a14:useLocalDpi xmlns:a14="http://schemas.microsoft.com/office/drawing/2010/main"/>
              </a:ext>
            </a:extLst>
          </a:blip>
          <a:stretch>
            <a:fillRect/>
          </a:stretch>
        </p:blipFill>
        <p:spPr>
          <a:xfrm>
            <a:off x="6227763" y="2294291"/>
            <a:ext cx="2556933" cy="3454665"/>
          </a:xfrm>
          <a:prstGeom prst="rect">
            <a:avLst/>
          </a:prstGeom>
        </p:spPr>
      </p:pic>
      <p:pic>
        <p:nvPicPr>
          <p:cNvPr id="5" name="Imagen 4"/>
          <p:cNvPicPr/>
          <p:nvPr/>
        </p:nvPicPr>
        <p:blipFill>
          <a:blip r:embed="rId4" cstate="email">
            <a:extLst>
              <a:ext uri="{28A0092B-C50C-407E-A947-70E740481C1C}">
                <a14:useLocalDpi xmlns:a14="http://schemas.microsoft.com/office/drawing/2010/main"/>
              </a:ext>
            </a:extLst>
          </a:blip>
          <a:stretch>
            <a:fillRect/>
          </a:stretch>
        </p:blipFill>
        <p:spPr>
          <a:xfrm>
            <a:off x="9163578" y="2751274"/>
            <a:ext cx="2960158" cy="2663032"/>
          </a:xfrm>
          <a:prstGeom prst="rect">
            <a:avLst/>
          </a:prstGeom>
        </p:spPr>
      </p:pic>
      <p:sp>
        <p:nvSpPr>
          <p:cNvPr id="7" name="Rectangle 2"/>
          <p:cNvSpPr>
            <a:spLocks noChangeArrowheads="1"/>
          </p:cNvSpPr>
          <p:nvPr/>
        </p:nvSpPr>
        <p:spPr bwMode="auto">
          <a:xfrm>
            <a:off x="9273645" y="1282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2897639343"/>
              </p:ext>
            </p:extLst>
          </p:nvPr>
        </p:nvGraphicFramePr>
        <p:xfrm>
          <a:off x="8353423" y="1652349"/>
          <a:ext cx="1620308" cy="800188"/>
        </p:xfrm>
        <a:graphic>
          <a:graphicData uri="http://schemas.openxmlformats.org/presentationml/2006/ole">
            <mc:AlternateContent xmlns:mc="http://schemas.openxmlformats.org/markup-compatibility/2006">
              <mc:Choice xmlns:v="urn:schemas-microsoft-com:vml" Requires="v">
                <p:oleObj spid="_x0000_s13355" name="Equation" r:id="rId5" imgW="901440" imgH="444240" progId="Equation.DSMT4">
                  <p:embed/>
                </p:oleObj>
              </mc:Choice>
              <mc:Fallback>
                <p:oleObj name="Equation" r:id="rId5" imgW="901440" imgH="444240" progId="Equation.DSMT4">
                  <p:embed/>
                  <p:pic>
                    <p:nvPicPr>
                      <p:cNvPr id="0" name="Object 1"/>
                      <p:cNvPicPr>
                        <a:picLocks noChangeAspect="1" noChangeArrowheads="1"/>
                      </p:cNvPicPr>
                      <p:nvPr/>
                    </p:nvPicPr>
                    <p:blipFill>
                      <a:blip r:embed="rId6"/>
                      <a:srcRect/>
                      <a:stretch>
                        <a:fillRect/>
                      </a:stretch>
                    </p:blipFill>
                    <p:spPr bwMode="auto">
                      <a:xfrm>
                        <a:off x="8353423" y="1652349"/>
                        <a:ext cx="1620308" cy="800188"/>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12613900"/>
              </p:ext>
            </p:extLst>
          </p:nvPr>
        </p:nvGraphicFramePr>
        <p:xfrm>
          <a:off x="6932237" y="666006"/>
          <a:ext cx="4462681" cy="967317"/>
        </p:xfrm>
        <a:graphic>
          <a:graphicData uri="http://schemas.openxmlformats.org/presentationml/2006/ole">
            <mc:AlternateContent xmlns:mc="http://schemas.openxmlformats.org/markup-compatibility/2006">
              <mc:Choice xmlns:v="urn:schemas-microsoft-com:vml" Requires="v">
                <p:oleObj spid="_x0000_s13356" name="Equation" r:id="rId7" imgW="2933640" imgH="634680" progId="Equation.DSMT4">
                  <p:embed/>
                </p:oleObj>
              </mc:Choice>
              <mc:Fallback>
                <p:oleObj name="Equation" r:id="rId7" imgW="2933640" imgH="634680" progId="Equation.DSMT4">
                  <p:embed/>
                  <p:pic>
                    <p:nvPicPr>
                      <p:cNvPr id="0" name=""/>
                      <p:cNvPicPr>
                        <a:picLocks noChangeAspect="1" noChangeArrowheads="1"/>
                      </p:cNvPicPr>
                      <p:nvPr/>
                    </p:nvPicPr>
                    <p:blipFill>
                      <a:blip r:embed="rId8"/>
                      <a:srcRect/>
                      <a:stretch>
                        <a:fillRect/>
                      </a:stretch>
                    </p:blipFill>
                    <p:spPr bwMode="auto">
                      <a:xfrm>
                        <a:off x="6932237" y="666006"/>
                        <a:ext cx="4462681" cy="967317"/>
                      </a:xfrm>
                      <a:prstGeom prst="rect">
                        <a:avLst/>
                      </a:prstGeom>
                      <a:noFill/>
                    </p:spPr>
                  </p:pic>
                </p:oleObj>
              </mc:Fallback>
            </mc:AlternateContent>
          </a:graphicData>
        </a:graphic>
      </p:graphicFrame>
      <p:sp>
        <p:nvSpPr>
          <p:cNvPr id="14" name="CuadroTexto 13"/>
          <p:cNvSpPr txBox="1"/>
          <p:nvPr/>
        </p:nvSpPr>
        <p:spPr>
          <a:xfrm>
            <a:off x="6485468" y="5583636"/>
            <a:ext cx="1867956" cy="523220"/>
          </a:xfrm>
          <a:prstGeom prst="rect">
            <a:avLst/>
          </a:prstGeom>
          <a:noFill/>
        </p:spPr>
        <p:txBody>
          <a:bodyPr wrap="square" rtlCol="0">
            <a:spAutoFit/>
          </a:bodyPr>
          <a:lstStyle/>
          <a:p>
            <a:pPr algn="ctr"/>
            <a:r>
              <a:rPr lang="es-EC" sz="1400" dirty="0" smtClean="0"/>
              <a:t>Fuerzas en conjunto tapa-soporte</a:t>
            </a:r>
            <a:endParaRPr lang="es-EC" sz="1400" dirty="0"/>
          </a:p>
        </p:txBody>
      </p:sp>
      <p:sp>
        <p:nvSpPr>
          <p:cNvPr id="15" name="CuadroTexto 14"/>
          <p:cNvSpPr txBox="1"/>
          <p:nvPr/>
        </p:nvSpPr>
        <p:spPr>
          <a:xfrm>
            <a:off x="9753599" y="5448170"/>
            <a:ext cx="1867956" cy="523220"/>
          </a:xfrm>
          <a:prstGeom prst="rect">
            <a:avLst/>
          </a:prstGeom>
          <a:noFill/>
        </p:spPr>
        <p:txBody>
          <a:bodyPr wrap="square" rtlCol="0">
            <a:spAutoFit/>
          </a:bodyPr>
          <a:lstStyle/>
          <a:p>
            <a:pPr algn="ctr"/>
            <a:r>
              <a:rPr lang="es-EC" sz="1400" dirty="0" smtClean="0"/>
              <a:t>Fuerzas en topes laterales</a:t>
            </a:r>
            <a:endParaRPr lang="es-EC" sz="1400" dirty="0"/>
          </a:p>
        </p:txBody>
      </p:sp>
    </p:spTree>
    <p:extLst>
      <p:ext uri="{BB962C8B-B14F-4D97-AF65-F5344CB8AC3E}">
        <p14:creationId xmlns:p14="http://schemas.microsoft.com/office/powerpoint/2010/main" val="454212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8372"/>
            <a:ext cx="10972800" cy="1143000"/>
          </a:xfrm>
        </p:spPr>
        <p:txBody>
          <a:bodyPr/>
          <a:lstStyle/>
          <a:p>
            <a:r>
              <a:rPr lang="es-EC" sz="2800" dirty="0" smtClean="0">
                <a:solidFill>
                  <a:schemeClr val="tx1"/>
                </a:solidFill>
              </a:rPr>
              <a:t>FACTORES DE SEGURIDAD OBTENIDOS EN SIMULACIÓN</a:t>
            </a:r>
            <a:endParaRPr lang="es-EC" sz="2800" dirty="0">
              <a:solidFill>
                <a:schemeClr val="tx1"/>
              </a:solidFill>
            </a:endParaRPr>
          </a:p>
        </p:txBody>
      </p:sp>
      <p:graphicFrame>
        <p:nvGraphicFramePr>
          <p:cNvPr id="4" name="Marcador de contenido 5"/>
          <p:cNvGraphicFramePr>
            <a:graphicFrameLocks noGrp="1"/>
          </p:cNvGraphicFramePr>
          <p:nvPr>
            <p:ph idx="1"/>
            <p:extLst>
              <p:ext uri="{D42A27DB-BD31-4B8C-83A1-F6EECF244321}">
                <p14:modId xmlns:p14="http://schemas.microsoft.com/office/powerpoint/2010/main" val="3886806791"/>
              </p:ext>
            </p:extLst>
          </p:nvPr>
        </p:nvGraphicFramePr>
        <p:xfrm>
          <a:off x="255815" y="1006788"/>
          <a:ext cx="11684980" cy="4719320"/>
        </p:xfrm>
        <a:graphic>
          <a:graphicData uri="http://schemas.openxmlformats.org/drawingml/2006/table">
            <a:tbl>
              <a:tblPr firstRow="1" bandRow="1">
                <a:tableStyleId>{5C22544A-7EE6-4342-B048-85BDC9FD1C3A}</a:tableStyleId>
              </a:tblPr>
              <a:tblGrid>
                <a:gridCol w="5453380"/>
                <a:gridCol w="3675380"/>
                <a:gridCol w="2556220"/>
              </a:tblGrid>
              <a:tr h="370840">
                <a:tc>
                  <a:txBody>
                    <a:bodyPr/>
                    <a:lstStyle/>
                    <a:p>
                      <a:pPr algn="ctr"/>
                      <a:r>
                        <a:rPr lang="es-EC" dirty="0" smtClean="0"/>
                        <a:t>Elemento</a:t>
                      </a:r>
                      <a:endParaRPr lang="es-EC" dirty="0"/>
                    </a:p>
                  </a:txBody>
                  <a:tcPr anchor="ctr">
                    <a:solidFill>
                      <a:srgbClr val="C7ECB2"/>
                    </a:solidFill>
                  </a:tcPr>
                </a:tc>
                <a:tc>
                  <a:txBody>
                    <a:bodyPr/>
                    <a:lstStyle/>
                    <a:p>
                      <a:pPr algn="ctr"/>
                      <a:r>
                        <a:rPr lang="es-EC" dirty="0" smtClean="0"/>
                        <a:t>Factor de seguridad</a:t>
                      </a:r>
                    </a:p>
                    <a:p>
                      <a:pPr algn="ctr"/>
                      <a:r>
                        <a:rPr lang="es-EC" dirty="0" smtClean="0"/>
                        <a:t>mínimo obtenido</a:t>
                      </a:r>
                      <a:r>
                        <a:rPr lang="es-EC" baseline="0" dirty="0" smtClean="0"/>
                        <a:t> en simulación</a:t>
                      </a:r>
                      <a:endParaRPr lang="es-EC" dirty="0"/>
                    </a:p>
                  </a:txBody>
                  <a:tcPr anchor="ctr">
                    <a:solidFill>
                      <a:srgbClr val="C7ECB2"/>
                    </a:solidFill>
                  </a:tcPr>
                </a:tc>
                <a:tc>
                  <a:txBody>
                    <a:bodyPr/>
                    <a:lstStyle/>
                    <a:p>
                      <a:pPr algn="ctr"/>
                      <a:r>
                        <a:rPr lang="es-EC" dirty="0" smtClean="0"/>
                        <a:t>Observaciones</a:t>
                      </a:r>
                      <a:endParaRPr lang="es-EC" dirty="0"/>
                    </a:p>
                  </a:txBody>
                  <a:tcPr anchor="ctr">
                    <a:solidFill>
                      <a:srgbClr val="C7ECB2"/>
                    </a:solidFill>
                  </a:tcPr>
                </a:tc>
              </a:tr>
              <a:tr h="370840">
                <a:tc>
                  <a:txBody>
                    <a:bodyPr/>
                    <a:lstStyle/>
                    <a:p>
                      <a:r>
                        <a:rPr lang="es-EC" dirty="0" smtClean="0"/>
                        <a:t>Rodillo</a:t>
                      </a:r>
                      <a:endParaRPr lang="es-EC" dirty="0"/>
                    </a:p>
                  </a:txBody>
                  <a:tcPr>
                    <a:solidFill>
                      <a:srgbClr val="F4FAF6"/>
                    </a:solidFill>
                  </a:tcPr>
                </a:tc>
                <a:tc>
                  <a:txBody>
                    <a:bodyPr/>
                    <a:lstStyle/>
                    <a:p>
                      <a:pPr algn="ctr"/>
                      <a:r>
                        <a:rPr lang="es-EC" dirty="0" smtClean="0"/>
                        <a:t>15</a:t>
                      </a:r>
                      <a:endParaRPr lang="es-EC" dirty="0"/>
                    </a:p>
                  </a:txBody>
                  <a:tcPr anchor="ctr">
                    <a:solidFill>
                      <a:srgbClr val="F4FAF6"/>
                    </a:solidFill>
                  </a:tcPr>
                </a:tc>
                <a:tc>
                  <a:txBody>
                    <a:bodyPr/>
                    <a:lstStyle/>
                    <a:p>
                      <a:pPr algn="ctr"/>
                      <a:r>
                        <a:rPr lang="es-EC" dirty="0" smtClean="0"/>
                        <a:t>Diseño satisfactorio</a:t>
                      </a:r>
                      <a:endParaRPr lang="es-EC" dirty="0"/>
                    </a:p>
                  </a:txBody>
                  <a:tcPr anchor="ctr">
                    <a:solidFill>
                      <a:srgbClr val="F4FAF6"/>
                    </a:solidFill>
                  </a:tcPr>
                </a:tc>
              </a:tr>
              <a:tr h="370840">
                <a:tc>
                  <a:txBody>
                    <a:bodyPr/>
                    <a:lstStyle/>
                    <a:p>
                      <a:r>
                        <a:rPr lang="es-EC" dirty="0" smtClean="0"/>
                        <a:t>Punta perforadora</a:t>
                      </a:r>
                      <a:endParaRPr lang="es-EC" dirty="0"/>
                    </a:p>
                  </a:txBody>
                  <a:tcPr>
                    <a:solidFill>
                      <a:srgbClr val="F4FAF6"/>
                    </a:solidFill>
                  </a:tcPr>
                </a:tc>
                <a:tc>
                  <a:txBody>
                    <a:bodyPr/>
                    <a:lstStyle/>
                    <a:p>
                      <a:pPr algn="ctr"/>
                      <a:r>
                        <a:rPr lang="es-EC" dirty="0" smtClean="0"/>
                        <a:t>4,55</a:t>
                      </a:r>
                      <a:endParaRPr lang="es-EC" dirty="0"/>
                    </a:p>
                  </a:txBody>
                  <a:tcPr anchor="ctr">
                    <a:solidFill>
                      <a:srgbClr val="F4FAF6"/>
                    </a:solidFill>
                  </a:tcPr>
                </a:tc>
                <a:tc>
                  <a:txBody>
                    <a:bodyPr/>
                    <a:lstStyle/>
                    <a:p>
                      <a:pPr algn="ctr"/>
                      <a:r>
                        <a:rPr lang="es-EC" dirty="0" smtClean="0"/>
                        <a:t>Diseño satisfactorio</a:t>
                      </a:r>
                      <a:endParaRPr lang="es-EC" dirty="0"/>
                    </a:p>
                  </a:txBody>
                  <a:tcPr anchor="ctr">
                    <a:solidFill>
                      <a:srgbClr val="F4FAF6"/>
                    </a:solidFill>
                  </a:tcPr>
                </a:tc>
              </a:tr>
              <a:tr h="370840">
                <a:tc>
                  <a:txBody>
                    <a:bodyPr/>
                    <a:lstStyle/>
                    <a:p>
                      <a:r>
                        <a:rPr lang="es-EC" dirty="0" smtClean="0"/>
                        <a:t>Eje</a:t>
                      </a:r>
                      <a:r>
                        <a:rPr lang="es-EC" baseline="0" dirty="0" smtClean="0"/>
                        <a:t> “a” de rodillo conductor</a:t>
                      </a:r>
                      <a:endParaRPr lang="es-EC" dirty="0"/>
                    </a:p>
                  </a:txBody>
                  <a:tcPr>
                    <a:solidFill>
                      <a:srgbClr val="F4FAF6"/>
                    </a:solidFill>
                  </a:tcPr>
                </a:tc>
                <a:tc>
                  <a:txBody>
                    <a:bodyPr/>
                    <a:lstStyle/>
                    <a:p>
                      <a:pPr algn="ctr"/>
                      <a:r>
                        <a:rPr lang="es-EC" dirty="0" smtClean="0"/>
                        <a:t>2,42</a:t>
                      </a:r>
                      <a:endParaRPr lang="es-EC" dirty="0"/>
                    </a:p>
                  </a:txBody>
                  <a:tcPr anchor="ctr">
                    <a:solidFill>
                      <a:srgbClr val="F4FAF6"/>
                    </a:solidFill>
                  </a:tcPr>
                </a:tc>
                <a:tc>
                  <a:txBody>
                    <a:bodyPr/>
                    <a:lstStyle/>
                    <a:p>
                      <a:pPr algn="ctr"/>
                      <a:r>
                        <a:rPr lang="es-EC" dirty="0" smtClean="0"/>
                        <a:t>Diseño satisfactorio</a:t>
                      </a:r>
                      <a:endParaRPr lang="es-EC" dirty="0"/>
                    </a:p>
                  </a:txBody>
                  <a:tcPr anchor="ctr">
                    <a:solidFill>
                      <a:srgbClr val="F4FAF6"/>
                    </a:solidFill>
                  </a:tcPr>
                </a:tc>
              </a:tr>
              <a:tr h="370840">
                <a:tc>
                  <a:txBody>
                    <a:bodyPr/>
                    <a:lstStyle/>
                    <a:p>
                      <a:r>
                        <a:rPr lang="es-EC" dirty="0" smtClean="0"/>
                        <a:t>Eje “d” de rodillo conductor (asiento de rodamiento)</a:t>
                      </a:r>
                      <a:endParaRPr lang="es-EC" dirty="0"/>
                    </a:p>
                  </a:txBody>
                  <a:tcPr>
                    <a:solidFill>
                      <a:srgbClr val="E5F7E5"/>
                    </a:solidFill>
                  </a:tcPr>
                </a:tc>
                <a:tc>
                  <a:txBody>
                    <a:bodyPr/>
                    <a:lstStyle/>
                    <a:p>
                      <a:pPr algn="ctr"/>
                      <a:r>
                        <a:rPr lang="es-EC" dirty="0" smtClean="0"/>
                        <a:t>15</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r h="370840">
                <a:tc>
                  <a:txBody>
                    <a:bodyPr/>
                    <a:lstStyle/>
                    <a:p>
                      <a:r>
                        <a:rPr lang="es-EC" dirty="0" smtClean="0"/>
                        <a:t>Soporte de tapa</a:t>
                      </a:r>
                      <a:endParaRPr lang="es-EC" dirty="0"/>
                    </a:p>
                  </a:txBody>
                  <a:tcPr>
                    <a:solidFill>
                      <a:srgbClr val="E5F7E5"/>
                    </a:solidFill>
                  </a:tcPr>
                </a:tc>
                <a:tc>
                  <a:txBody>
                    <a:bodyPr/>
                    <a:lstStyle/>
                    <a:p>
                      <a:pPr algn="ctr"/>
                      <a:r>
                        <a:rPr lang="es-EC" dirty="0" smtClean="0"/>
                        <a:t>15</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r h="370840">
                <a:tc>
                  <a:txBody>
                    <a:bodyPr/>
                    <a:lstStyle/>
                    <a:p>
                      <a:r>
                        <a:rPr lang="es-EC" dirty="0" smtClean="0"/>
                        <a:t>Tapa</a:t>
                      </a:r>
                      <a:endParaRPr lang="es-EC" dirty="0"/>
                    </a:p>
                  </a:txBody>
                  <a:tcPr>
                    <a:solidFill>
                      <a:srgbClr val="E5F7E5"/>
                    </a:solidFill>
                  </a:tcPr>
                </a:tc>
                <a:tc>
                  <a:txBody>
                    <a:bodyPr/>
                    <a:lstStyle/>
                    <a:p>
                      <a:pPr algn="ctr"/>
                      <a:r>
                        <a:rPr lang="es-EC" dirty="0" smtClean="0"/>
                        <a:t>15</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r h="370840">
                <a:tc>
                  <a:txBody>
                    <a:bodyPr/>
                    <a:lstStyle/>
                    <a:p>
                      <a:r>
                        <a:rPr lang="es-EC" dirty="0" smtClean="0"/>
                        <a:t>Pernos de tapas</a:t>
                      </a:r>
                      <a:endParaRPr lang="es-EC" dirty="0"/>
                    </a:p>
                  </a:txBody>
                  <a:tcPr>
                    <a:solidFill>
                      <a:srgbClr val="F4FAF6"/>
                    </a:solidFill>
                  </a:tcPr>
                </a:tc>
                <a:tc>
                  <a:txBody>
                    <a:bodyPr/>
                    <a:lstStyle/>
                    <a:p>
                      <a:pPr algn="ctr"/>
                      <a:r>
                        <a:rPr lang="es-EC" dirty="0" smtClean="0"/>
                        <a:t>1,39</a:t>
                      </a:r>
                      <a:endParaRPr lang="es-EC" dirty="0"/>
                    </a:p>
                  </a:txBody>
                  <a:tcPr anchor="ctr">
                    <a:solidFill>
                      <a:srgbClr val="F4FAF6"/>
                    </a:solidFill>
                  </a:tcPr>
                </a:tc>
                <a:tc>
                  <a:txBody>
                    <a:bodyPr/>
                    <a:lstStyle/>
                    <a:p>
                      <a:pPr algn="ctr"/>
                      <a:r>
                        <a:rPr lang="es-EC" dirty="0" smtClean="0"/>
                        <a:t>Diseño satisfactorio</a:t>
                      </a:r>
                      <a:endParaRPr lang="es-EC" dirty="0"/>
                    </a:p>
                  </a:txBody>
                  <a:tcPr anchor="ctr">
                    <a:solidFill>
                      <a:srgbClr val="F4FAF6"/>
                    </a:solidFill>
                  </a:tcPr>
                </a:tc>
              </a:tr>
              <a:tr h="370840">
                <a:tc>
                  <a:txBody>
                    <a:bodyPr/>
                    <a:lstStyle/>
                    <a:p>
                      <a:r>
                        <a:rPr lang="es-EC" dirty="0" smtClean="0"/>
                        <a:t>Placas para remoción de botellas</a:t>
                      </a:r>
                      <a:r>
                        <a:rPr lang="es-EC" baseline="0" dirty="0" smtClean="0"/>
                        <a:t> atascadas</a:t>
                      </a:r>
                      <a:endParaRPr lang="es-EC" dirty="0"/>
                    </a:p>
                  </a:txBody>
                  <a:tcPr>
                    <a:solidFill>
                      <a:srgbClr val="F4FAF6"/>
                    </a:solidFill>
                  </a:tcPr>
                </a:tc>
                <a:tc>
                  <a:txBody>
                    <a:bodyPr/>
                    <a:lstStyle/>
                    <a:p>
                      <a:pPr algn="ctr"/>
                      <a:r>
                        <a:rPr lang="es-EC" dirty="0" smtClean="0"/>
                        <a:t>10,68</a:t>
                      </a:r>
                      <a:endParaRPr lang="es-EC" dirty="0"/>
                    </a:p>
                  </a:txBody>
                  <a:tcPr anchor="ctr">
                    <a:solidFill>
                      <a:srgbClr val="F4FAF6"/>
                    </a:solidFill>
                  </a:tcPr>
                </a:tc>
                <a:tc>
                  <a:txBody>
                    <a:bodyPr/>
                    <a:lstStyle/>
                    <a:p>
                      <a:pPr algn="ctr"/>
                      <a:r>
                        <a:rPr lang="es-EC" dirty="0" smtClean="0"/>
                        <a:t>Diseño satisfactorio</a:t>
                      </a:r>
                      <a:endParaRPr lang="es-EC" dirty="0"/>
                    </a:p>
                  </a:txBody>
                  <a:tcPr anchor="ctr">
                    <a:solidFill>
                      <a:srgbClr val="F4FAF6"/>
                    </a:solidFill>
                  </a:tcPr>
                </a:tc>
              </a:tr>
              <a:tr h="370840">
                <a:tc>
                  <a:txBody>
                    <a:bodyPr/>
                    <a:lstStyle/>
                    <a:p>
                      <a:r>
                        <a:rPr lang="es-EC" dirty="0" smtClean="0"/>
                        <a:t>Pernos de placas base</a:t>
                      </a:r>
                      <a:endParaRPr lang="es-EC" dirty="0"/>
                    </a:p>
                  </a:txBody>
                  <a:tcPr>
                    <a:solidFill>
                      <a:srgbClr val="E5F7E5"/>
                    </a:solidFill>
                  </a:tcPr>
                </a:tc>
                <a:tc>
                  <a:txBody>
                    <a:bodyPr/>
                    <a:lstStyle/>
                    <a:p>
                      <a:pPr algn="ctr"/>
                      <a:r>
                        <a:rPr lang="es-EC" dirty="0" smtClean="0"/>
                        <a:t>1,62</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r h="370840">
                <a:tc>
                  <a:txBody>
                    <a:bodyPr/>
                    <a:lstStyle/>
                    <a:p>
                      <a:r>
                        <a:rPr lang="es-EC" dirty="0" smtClean="0"/>
                        <a:t>Caja</a:t>
                      </a:r>
                      <a:r>
                        <a:rPr lang="es-EC" baseline="0" dirty="0" smtClean="0"/>
                        <a:t> de perforado</a:t>
                      </a:r>
                      <a:endParaRPr lang="es-EC" dirty="0"/>
                    </a:p>
                  </a:txBody>
                  <a:tcPr>
                    <a:solidFill>
                      <a:srgbClr val="E5F7E5"/>
                    </a:solidFill>
                  </a:tcPr>
                </a:tc>
                <a:tc>
                  <a:txBody>
                    <a:bodyPr/>
                    <a:lstStyle/>
                    <a:p>
                      <a:pPr algn="ctr"/>
                      <a:r>
                        <a:rPr lang="es-EC" dirty="0" smtClean="0"/>
                        <a:t>4,76</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r h="370840">
                <a:tc>
                  <a:txBody>
                    <a:bodyPr/>
                    <a:lstStyle/>
                    <a:p>
                      <a:r>
                        <a:rPr lang="es-EC" dirty="0" smtClean="0"/>
                        <a:t>Estructura</a:t>
                      </a:r>
                      <a:endParaRPr lang="es-EC" dirty="0"/>
                    </a:p>
                  </a:txBody>
                  <a:tcPr>
                    <a:solidFill>
                      <a:srgbClr val="E5F7E5"/>
                    </a:solidFill>
                  </a:tcPr>
                </a:tc>
                <a:tc>
                  <a:txBody>
                    <a:bodyPr/>
                    <a:lstStyle/>
                    <a:p>
                      <a:pPr algn="ctr"/>
                      <a:r>
                        <a:rPr lang="es-EC" dirty="0" smtClean="0"/>
                        <a:t>13,05</a:t>
                      </a:r>
                      <a:endParaRPr lang="es-EC" dirty="0"/>
                    </a:p>
                  </a:txBody>
                  <a:tcPr anchor="ctr">
                    <a:solidFill>
                      <a:srgbClr val="E5F7E5"/>
                    </a:solidFill>
                  </a:tcPr>
                </a:tc>
                <a:tc>
                  <a:txBody>
                    <a:bodyPr/>
                    <a:lstStyle/>
                    <a:p>
                      <a:pPr algn="ctr"/>
                      <a:r>
                        <a:rPr lang="es-EC" dirty="0" smtClean="0"/>
                        <a:t>Diseño satisfactorio</a:t>
                      </a:r>
                      <a:endParaRPr lang="es-EC" dirty="0"/>
                    </a:p>
                  </a:txBody>
                  <a:tcPr anchor="ctr">
                    <a:solidFill>
                      <a:srgbClr val="E5F7E5"/>
                    </a:solidFill>
                  </a:tcPr>
                </a:tc>
              </a:tr>
            </a:tbl>
          </a:graphicData>
        </a:graphic>
      </p:graphicFrame>
    </p:spTree>
    <p:extLst>
      <p:ext uri="{BB962C8B-B14F-4D97-AF65-F5344CB8AC3E}">
        <p14:creationId xmlns:p14="http://schemas.microsoft.com/office/powerpoint/2010/main" val="2165175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0"/>
            <a:ext cx="10972800" cy="1143000"/>
          </a:xfrm>
        </p:spPr>
        <p:txBody>
          <a:bodyPr/>
          <a:lstStyle/>
          <a:p>
            <a:r>
              <a:rPr lang="es-EC" dirty="0" smtClean="0">
                <a:solidFill>
                  <a:schemeClr val="tx1"/>
                </a:solidFill>
              </a:rPr>
              <a:t>IMÁGENES DE LAS SIMULACIONES</a:t>
            </a:r>
            <a:endParaRPr lang="es-EC" dirty="0">
              <a:solidFill>
                <a:schemeClr val="tx1"/>
              </a:solidFill>
            </a:endParaRPr>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11551" y="3606805"/>
            <a:ext cx="3054984" cy="2301772"/>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237068" y="592673"/>
            <a:ext cx="2929467" cy="2743199"/>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3251200" y="1265240"/>
            <a:ext cx="4563110" cy="417258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tretch>
            <a:fillRect/>
          </a:stretch>
        </p:blipFill>
        <p:spPr>
          <a:xfrm>
            <a:off x="8010524" y="1265240"/>
            <a:ext cx="3994150" cy="4225925"/>
          </a:xfrm>
          <a:prstGeom prst="rect">
            <a:avLst/>
          </a:prstGeom>
        </p:spPr>
      </p:pic>
      <p:sp>
        <p:nvSpPr>
          <p:cNvPr id="9" name="CuadroTexto 8"/>
          <p:cNvSpPr txBox="1"/>
          <p:nvPr/>
        </p:nvSpPr>
        <p:spPr>
          <a:xfrm>
            <a:off x="297815" y="3217339"/>
            <a:ext cx="2563917" cy="276999"/>
          </a:xfrm>
          <a:prstGeom prst="rect">
            <a:avLst/>
          </a:prstGeom>
          <a:noFill/>
        </p:spPr>
        <p:txBody>
          <a:bodyPr wrap="square" rtlCol="0">
            <a:spAutoFit/>
          </a:bodyPr>
          <a:lstStyle/>
          <a:p>
            <a:r>
              <a:rPr lang="es-EC" sz="1200" dirty="0" smtClean="0"/>
              <a:t>Factor de seguridad de Estructura</a:t>
            </a:r>
            <a:endParaRPr lang="es-EC" sz="1200" dirty="0"/>
          </a:p>
        </p:txBody>
      </p:sp>
      <p:sp>
        <p:nvSpPr>
          <p:cNvPr id="10" name="CuadroTexto 9"/>
          <p:cNvSpPr txBox="1"/>
          <p:nvPr/>
        </p:nvSpPr>
        <p:spPr>
          <a:xfrm>
            <a:off x="179283" y="5929705"/>
            <a:ext cx="3054983" cy="276999"/>
          </a:xfrm>
          <a:prstGeom prst="rect">
            <a:avLst/>
          </a:prstGeom>
          <a:noFill/>
        </p:spPr>
        <p:txBody>
          <a:bodyPr wrap="square" rtlCol="0">
            <a:spAutoFit/>
          </a:bodyPr>
          <a:lstStyle/>
          <a:p>
            <a:r>
              <a:rPr lang="es-EC" sz="1200" dirty="0" smtClean="0"/>
              <a:t>Factor de seguridad de caja perforadora</a:t>
            </a:r>
            <a:endParaRPr lang="es-EC" sz="1200" dirty="0"/>
          </a:p>
        </p:txBody>
      </p:sp>
      <p:sp>
        <p:nvSpPr>
          <p:cNvPr id="11" name="CuadroTexto 10"/>
          <p:cNvSpPr txBox="1"/>
          <p:nvPr/>
        </p:nvSpPr>
        <p:spPr>
          <a:xfrm>
            <a:off x="4005263" y="5491165"/>
            <a:ext cx="3054983" cy="276999"/>
          </a:xfrm>
          <a:prstGeom prst="rect">
            <a:avLst/>
          </a:prstGeom>
          <a:noFill/>
        </p:spPr>
        <p:txBody>
          <a:bodyPr wrap="square" rtlCol="0">
            <a:spAutoFit/>
          </a:bodyPr>
          <a:lstStyle/>
          <a:p>
            <a:pPr algn="ctr"/>
            <a:r>
              <a:rPr lang="es-EC" sz="1200" dirty="0" smtClean="0"/>
              <a:t>Ventana de resultados de engranes</a:t>
            </a:r>
            <a:endParaRPr lang="es-EC" sz="1200" dirty="0"/>
          </a:p>
        </p:txBody>
      </p:sp>
      <p:sp>
        <p:nvSpPr>
          <p:cNvPr id="12" name="CuadroTexto 11"/>
          <p:cNvSpPr txBox="1"/>
          <p:nvPr/>
        </p:nvSpPr>
        <p:spPr>
          <a:xfrm>
            <a:off x="8480107" y="5498962"/>
            <a:ext cx="3054983" cy="276999"/>
          </a:xfrm>
          <a:prstGeom prst="rect">
            <a:avLst/>
          </a:prstGeom>
          <a:noFill/>
        </p:spPr>
        <p:txBody>
          <a:bodyPr wrap="square" rtlCol="0">
            <a:spAutoFit/>
          </a:bodyPr>
          <a:lstStyle/>
          <a:p>
            <a:pPr algn="ctr"/>
            <a:r>
              <a:rPr lang="es-EC" sz="1200" dirty="0" smtClean="0"/>
              <a:t>Ventana de resultados de </a:t>
            </a:r>
            <a:r>
              <a:rPr lang="es-EC" sz="1200" dirty="0" err="1" smtClean="0"/>
              <a:t>sprockets</a:t>
            </a:r>
            <a:endParaRPr lang="es-EC" sz="1200" dirty="0"/>
          </a:p>
        </p:txBody>
      </p:sp>
    </p:spTree>
    <p:extLst>
      <p:ext uri="{BB962C8B-B14F-4D97-AF65-F5344CB8AC3E}">
        <p14:creationId xmlns:p14="http://schemas.microsoft.com/office/powerpoint/2010/main" val="1017209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SIMULACIÓN CONJUNTO COMPLETO</a:t>
            </a:r>
            <a:endParaRPr lang="es-EC" dirty="0">
              <a:solidFill>
                <a:schemeClr val="tx1"/>
              </a:solidFill>
            </a:endParaRPr>
          </a:p>
        </p:txBody>
      </p:sp>
      <p:pic>
        <p:nvPicPr>
          <p:cNvPr id="4" name="SinTOlva">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84984" y="1109133"/>
            <a:ext cx="6625996" cy="4969934"/>
          </a:xfrm>
        </p:spPr>
      </p:pic>
      <p:pic>
        <p:nvPicPr>
          <p:cNvPr id="5" name="SintolvaAmpliado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593412" y="1456267"/>
            <a:ext cx="5328004" cy="3996003"/>
          </a:xfrm>
          <a:prstGeom prst="rect">
            <a:avLst/>
          </a:prstGeom>
        </p:spPr>
      </p:pic>
    </p:spTree>
    <p:extLst>
      <p:ext uri="{BB962C8B-B14F-4D97-AF65-F5344CB8AC3E}">
        <p14:creationId xmlns:p14="http://schemas.microsoft.com/office/powerpoint/2010/main" val="3731108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939"/>
            <a:ext cx="10972800" cy="1143000"/>
          </a:xfrm>
        </p:spPr>
        <p:txBody>
          <a:bodyPr/>
          <a:lstStyle/>
          <a:p>
            <a:r>
              <a:rPr lang="en-US" dirty="0" smtClean="0">
                <a:solidFill>
                  <a:schemeClr val="tx1"/>
                </a:solidFill>
              </a:rPr>
              <a:t>INTRODUCCIÓN</a:t>
            </a:r>
            <a:endParaRPr lang="en-US" dirty="0">
              <a:solidFill>
                <a:schemeClr val="tx1"/>
              </a:solidFill>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8951" y="4270900"/>
            <a:ext cx="2999583" cy="1308423"/>
          </a:xfrm>
        </p:spPr>
      </p:pic>
      <p:sp>
        <p:nvSpPr>
          <p:cNvPr id="6" name="Marcador de contenido 2"/>
          <p:cNvSpPr txBox="1">
            <a:spLocks/>
          </p:cNvSpPr>
          <p:nvPr/>
        </p:nvSpPr>
        <p:spPr>
          <a:xfrm>
            <a:off x="838200" y="1379857"/>
            <a:ext cx="6544734" cy="4797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smtClean="0"/>
              <a:t>Problemas en las prensas de NEUMAC S.A.</a:t>
            </a:r>
          </a:p>
          <a:p>
            <a:r>
              <a:rPr lang="es-EC" dirty="0" smtClean="0"/>
              <a:t>Importancia para la industria ecuatoriana y empresas recicladoras.</a:t>
            </a:r>
          </a:p>
          <a:p>
            <a:r>
              <a:rPr lang="es-EC" dirty="0" smtClean="0"/>
              <a:t>Impulso del reciclaje.</a:t>
            </a:r>
          </a:p>
          <a:p>
            <a:endParaRPr lang="es-EC" dirty="0" smtClean="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934" y="1379857"/>
            <a:ext cx="4199466" cy="4199466"/>
          </a:xfrm>
          <a:prstGeom prst="rect">
            <a:avLst/>
          </a:prstGeom>
        </p:spPr>
      </p:pic>
    </p:spTree>
    <p:extLst>
      <p:ext uri="{BB962C8B-B14F-4D97-AF65-F5344CB8AC3E}">
        <p14:creationId xmlns:p14="http://schemas.microsoft.com/office/powerpoint/2010/main" val="226712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0"/>
            <a:ext cx="10972800" cy="1143000"/>
          </a:xfrm>
        </p:spPr>
        <p:txBody>
          <a:bodyPr/>
          <a:lstStyle/>
          <a:p>
            <a:r>
              <a:rPr lang="es-EC" dirty="0" smtClean="0">
                <a:solidFill>
                  <a:schemeClr val="tx1"/>
                </a:solidFill>
              </a:rPr>
              <a:t>CONSTRUCCIÓN DEL PROTOTIPO</a:t>
            </a:r>
            <a:endParaRPr lang="es-EC"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a:ext>
            </a:extLst>
          </a:blip>
          <a:stretch>
            <a:fillRect/>
          </a:stretch>
        </p:blipFill>
        <p:spPr>
          <a:xfrm>
            <a:off x="327406" y="631940"/>
            <a:ext cx="1955165" cy="2214245"/>
          </a:xfrm>
          <a:prstGeom prst="rect">
            <a:avLst/>
          </a:prstGeom>
        </p:spPr>
      </p:pic>
      <p:pic>
        <p:nvPicPr>
          <p:cNvPr id="5" name="Imagen 4"/>
          <p:cNvPicPr/>
          <p:nvPr/>
        </p:nvPicPr>
        <p:blipFill>
          <a:blip r:embed="rId3" cstate="email">
            <a:extLst>
              <a:ext uri="{28A0092B-C50C-407E-A947-70E740481C1C}">
                <a14:useLocalDpi xmlns:a14="http://schemas.microsoft.com/office/drawing/2010/main"/>
              </a:ext>
            </a:extLst>
          </a:blip>
          <a:stretch>
            <a:fillRect/>
          </a:stretch>
        </p:blipFill>
        <p:spPr>
          <a:xfrm>
            <a:off x="4824652" y="1049158"/>
            <a:ext cx="1080112" cy="1425497"/>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6251663" y="831420"/>
            <a:ext cx="2542540" cy="1933575"/>
          </a:xfrm>
          <a:prstGeom prst="rect">
            <a:avLst/>
          </a:prstGeom>
        </p:spPr>
      </p:pic>
      <p:pic>
        <p:nvPicPr>
          <p:cNvPr id="8" name="Imagen 7"/>
          <p:cNvPicPr/>
          <p:nvPr/>
        </p:nvPicPr>
        <p:blipFill>
          <a:blip r:embed="rId5">
            <a:extLst>
              <a:ext uri="{28A0092B-C50C-407E-A947-70E740481C1C}">
                <a14:useLocalDpi xmlns:a14="http://schemas.microsoft.com/office/drawing/2010/main" val="0"/>
              </a:ext>
            </a:extLst>
          </a:blip>
          <a:stretch>
            <a:fillRect/>
          </a:stretch>
        </p:blipFill>
        <p:spPr>
          <a:xfrm>
            <a:off x="660450" y="3310819"/>
            <a:ext cx="1426210" cy="2265680"/>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tretch>
            <a:fillRect/>
          </a:stretch>
        </p:blipFill>
        <p:spPr>
          <a:xfrm>
            <a:off x="2702928" y="880542"/>
            <a:ext cx="1774825" cy="1717040"/>
          </a:xfrm>
          <a:prstGeom prst="rect">
            <a:avLst/>
          </a:prstGeom>
        </p:spPr>
      </p:pic>
      <p:pic>
        <p:nvPicPr>
          <p:cNvPr id="12" name="Imagen 11"/>
          <p:cNvPicPr/>
          <p:nvPr/>
        </p:nvPicPr>
        <p:blipFill>
          <a:blip r:embed="rId7">
            <a:extLst>
              <a:ext uri="{28A0092B-C50C-407E-A947-70E740481C1C}">
                <a14:useLocalDpi xmlns:a14="http://schemas.microsoft.com/office/drawing/2010/main" val="0"/>
              </a:ext>
            </a:extLst>
          </a:blip>
          <a:stretch>
            <a:fillRect/>
          </a:stretch>
        </p:blipFill>
        <p:spPr>
          <a:xfrm>
            <a:off x="9345790" y="897257"/>
            <a:ext cx="2390775" cy="1874520"/>
          </a:xfrm>
          <a:prstGeom prst="rect">
            <a:avLst/>
          </a:prstGeom>
        </p:spPr>
      </p:pic>
      <p:pic>
        <p:nvPicPr>
          <p:cNvPr id="16" name="Imagen 15"/>
          <p:cNvPicPr/>
          <p:nvPr/>
        </p:nvPicPr>
        <p:blipFill>
          <a:blip r:embed="rId8">
            <a:extLst>
              <a:ext uri="{28A0092B-C50C-407E-A947-70E740481C1C}">
                <a14:useLocalDpi xmlns:a14="http://schemas.microsoft.com/office/drawing/2010/main" val="0"/>
              </a:ext>
            </a:extLst>
          </a:blip>
          <a:stretch>
            <a:fillRect/>
          </a:stretch>
        </p:blipFill>
        <p:spPr>
          <a:xfrm>
            <a:off x="6472008" y="3474175"/>
            <a:ext cx="2101850" cy="1969135"/>
          </a:xfrm>
          <a:prstGeom prst="rect">
            <a:avLst/>
          </a:prstGeom>
        </p:spPr>
      </p:pic>
      <p:pic>
        <p:nvPicPr>
          <p:cNvPr id="17" name="Imagen 16"/>
          <p:cNvPicPr/>
          <p:nvPr/>
        </p:nvPicPr>
        <p:blipFill>
          <a:blip r:embed="rId9">
            <a:extLst>
              <a:ext uri="{28A0092B-C50C-407E-A947-70E740481C1C}">
                <a14:useLocalDpi xmlns:a14="http://schemas.microsoft.com/office/drawing/2010/main" val="0"/>
              </a:ext>
            </a:extLst>
          </a:blip>
          <a:stretch>
            <a:fillRect/>
          </a:stretch>
        </p:blipFill>
        <p:spPr>
          <a:xfrm rot="16200000">
            <a:off x="3606076" y="2571778"/>
            <a:ext cx="1259840" cy="3734435"/>
          </a:xfrm>
          <a:prstGeom prst="rect">
            <a:avLst/>
          </a:prstGeom>
        </p:spPr>
      </p:pic>
      <p:pic>
        <p:nvPicPr>
          <p:cNvPr id="18" name="Imagen 17"/>
          <p:cNvPicPr/>
          <p:nvPr/>
        </p:nvPicPr>
        <p:blipFill>
          <a:blip r:embed="rId10">
            <a:extLst>
              <a:ext uri="{28A0092B-C50C-407E-A947-70E740481C1C}">
                <a14:useLocalDpi xmlns:a14="http://schemas.microsoft.com/office/drawing/2010/main" val="0"/>
              </a:ext>
            </a:extLst>
          </a:blip>
          <a:stretch>
            <a:fillRect/>
          </a:stretch>
        </p:blipFill>
        <p:spPr>
          <a:xfrm>
            <a:off x="9245777" y="3342667"/>
            <a:ext cx="2590800" cy="2192655"/>
          </a:xfrm>
          <a:prstGeom prst="rect">
            <a:avLst/>
          </a:prstGeom>
        </p:spPr>
      </p:pic>
      <p:sp>
        <p:nvSpPr>
          <p:cNvPr id="19" name="CuadroTexto 18"/>
          <p:cNvSpPr txBox="1"/>
          <p:nvPr/>
        </p:nvSpPr>
        <p:spPr>
          <a:xfrm>
            <a:off x="459644" y="2847570"/>
            <a:ext cx="1690687" cy="261610"/>
          </a:xfrm>
          <a:prstGeom prst="rect">
            <a:avLst/>
          </a:prstGeom>
          <a:noFill/>
        </p:spPr>
        <p:txBody>
          <a:bodyPr wrap="square" rtlCol="0">
            <a:spAutoFit/>
          </a:bodyPr>
          <a:lstStyle/>
          <a:p>
            <a:pPr algn="ctr"/>
            <a:r>
              <a:rPr lang="es-EC" sz="1100" dirty="0" smtClean="0"/>
              <a:t>Tolva de alimentación</a:t>
            </a:r>
            <a:endParaRPr lang="es-EC" sz="1100" dirty="0"/>
          </a:p>
        </p:txBody>
      </p:sp>
      <p:sp>
        <p:nvSpPr>
          <p:cNvPr id="20" name="CuadroTexto 19"/>
          <p:cNvSpPr txBox="1"/>
          <p:nvPr/>
        </p:nvSpPr>
        <p:spPr>
          <a:xfrm>
            <a:off x="528211" y="5647333"/>
            <a:ext cx="1690687" cy="261610"/>
          </a:xfrm>
          <a:prstGeom prst="rect">
            <a:avLst/>
          </a:prstGeom>
          <a:noFill/>
        </p:spPr>
        <p:txBody>
          <a:bodyPr wrap="square" rtlCol="0">
            <a:spAutoFit/>
          </a:bodyPr>
          <a:lstStyle/>
          <a:p>
            <a:pPr algn="ctr"/>
            <a:r>
              <a:rPr lang="es-EC" sz="1100" dirty="0" smtClean="0"/>
              <a:t>Ejes de rodillos</a:t>
            </a:r>
            <a:endParaRPr lang="es-EC" sz="1100" dirty="0"/>
          </a:p>
        </p:txBody>
      </p:sp>
      <p:sp>
        <p:nvSpPr>
          <p:cNvPr id="21" name="CuadroTexto 20"/>
          <p:cNvSpPr txBox="1"/>
          <p:nvPr/>
        </p:nvSpPr>
        <p:spPr>
          <a:xfrm>
            <a:off x="3390652" y="5141417"/>
            <a:ext cx="1690687" cy="261610"/>
          </a:xfrm>
          <a:prstGeom prst="rect">
            <a:avLst/>
          </a:prstGeom>
          <a:noFill/>
        </p:spPr>
        <p:txBody>
          <a:bodyPr wrap="square" rtlCol="0">
            <a:spAutoFit/>
          </a:bodyPr>
          <a:lstStyle/>
          <a:p>
            <a:pPr algn="ctr"/>
            <a:r>
              <a:rPr lang="es-EC" sz="1100" dirty="0" smtClean="0"/>
              <a:t>Topes laterales</a:t>
            </a:r>
            <a:endParaRPr lang="es-EC" sz="1100" dirty="0"/>
          </a:p>
        </p:txBody>
      </p:sp>
      <p:sp>
        <p:nvSpPr>
          <p:cNvPr id="22" name="CuadroTexto 21"/>
          <p:cNvSpPr txBox="1"/>
          <p:nvPr/>
        </p:nvSpPr>
        <p:spPr>
          <a:xfrm>
            <a:off x="2744996" y="2600718"/>
            <a:ext cx="1690687" cy="261610"/>
          </a:xfrm>
          <a:prstGeom prst="rect">
            <a:avLst/>
          </a:prstGeom>
          <a:noFill/>
        </p:spPr>
        <p:txBody>
          <a:bodyPr wrap="square" rtlCol="0">
            <a:spAutoFit/>
          </a:bodyPr>
          <a:lstStyle/>
          <a:p>
            <a:pPr algn="ctr"/>
            <a:r>
              <a:rPr lang="es-EC" sz="1100" dirty="0" smtClean="0"/>
              <a:t>Conjunto tapa-soporte</a:t>
            </a:r>
            <a:endParaRPr lang="es-EC" sz="1100" dirty="0"/>
          </a:p>
        </p:txBody>
      </p:sp>
      <p:sp>
        <p:nvSpPr>
          <p:cNvPr id="23" name="CuadroTexto 22"/>
          <p:cNvSpPr txBox="1"/>
          <p:nvPr/>
        </p:nvSpPr>
        <p:spPr>
          <a:xfrm>
            <a:off x="4498329" y="2503385"/>
            <a:ext cx="1690687" cy="261610"/>
          </a:xfrm>
          <a:prstGeom prst="rect">
            <a:avLst/>
          </a:prstGeom>
          <a:noFill/>
        </p:spPr>
        <p:txBody>
          <a:bodyPr wrap="square" rtlCol="0">
            <a:spAutoFit/>
          </a:bodyPr>
          <a:lstStyle/>
          <a:p>
            <a:pPr algn="ctr"/>
            <a:r>
              <a:rPr lang="es-EC" sz="1100" dirty="0" smtClean="0"/>
              <a:t>Punta perforadora</a:t>
            </a:r>
            <a:endParaRPr lang="es-EC" sz="1100" dirty="0"/>
          </a:p>
        </p:txBody>
      </p:sp>
      <p:sp>
        <p:nvSpPr>
          <p:cNvPr id="24" name="CuadroTexto 23"/>
          <p:cNvSpPr txBox="1"/>
          <p:nvPr/>
        </p:nvSpPr>
        <p:spPr>
          <a:xfrm>
            <a:off x="6472009" y="2815005"/>
            <a:ext cx="1977724" cy="430887"/>
          </a:xfrm>
          <a:prstGeom prst="rect">
            <a:avLst/>
          </a:prstGeom>
          <a:noFill/>
        </p:spPr>
        <p:txBody>
          <a:bodyPr wrap="square" rtlCol="0">
            <a:spAutoFit/>
          </a:bodyPr>
          <a:lstStyle/>
          <a:p>
            <a:pPr algn="ctr"/>
            <a:r>
              <a:rPr lang="es-EC" sz="1100" dirty="0" smtClean="0"/>
              <a:t>Rodillos con puntas y cubos de soporte de tapas</a:t>
            </a:r>
            <a:endParaRPr lang="es-EC" sz="1100" dirty="0"/>
          </a:p>
        </p:txBody>
      </p:sp>
      <p:sp>
        <p:nvSpPr>
          <p:cNvPr id="25" name="CuadroTexto 24"/>
          <p:cNvSpPr txBox="1"/>
          <p:nvPr/>
        </p:nvSpPr>
        <p:spPr>
          <a:xfrm>
            <a:off x="6472008" y="5459453"/>
            <a:ext cx="2101849" cy="261610"/>
          </a:xfrm>
          <a:prstGeom prst="rect">
            <a:avLst/>
          </a:prstGeom>
          <a:noFill/>
        </p:spPr>
        <p:txBody>
          <a:bodyPr wrap="square" rtlCol="0">
            <a:spAutoFit/>
          </a:bodyPr>
          <a:lstStyle/>
          <a:p>
            <a:pPr algn="ctr"/>
            <a:r>
              <a:rPr lang="es-EC" sz="1100" dirty="0" smtClean="0"/>
              <a:t>Placas de caja de perforado</a:t>
            </a:r>
            <a:endParaRPr lang="es-EC" sz="1100" dirty="0"/>
          </a:p>
        </p:txBody>
      </p:sp>
      <p:sp>
        <p:nvSpPr>
          <p:cNvPr id="26" name="CuadroTexto 25"/>
          <p:cNvSpPr txBox="1"/>
          <p:nvPr/>
        </p:nvSpPr>
        <p:spPr>
          <a:xfrm>
            <a:off x="9245776" y="5535322"/>
            <a:ext cx="2590801" cy="261610"/>
          </a:xfrm>
          <a:prstGeom prst="rect">
            <a:avLst/>
          </a:prstGeom>
          <a:noFill/>
        </p:spPr>
        <p:txBody>
          <a:bodyPr wrap="square" rtlCol="0">
            <a:spAutoFit/>
          </a:bodyPr>
          <a:lstStyle/>
          <a:p>
            <a:pPr algn="ctr"/>
            <a:r>
              <a:rPr lang="es-EC" sz="1100" dirty="0" smtClean="0"/>
              <a:t>Estructura soldada</a:t>
            </a:r>
            <a:endParaRPr lang="es-EC" sz="1100" dirty="0"/>
          </a:p>
        </p:txBody>
      </p:sp>
      <p:sp>
        <p:nvSpPr>
          <p:cNvPr id="27" name="CuadroTexto 26"/>
          <p:cNvSpPr txBox="1"/>
          <p:nvPr/>
        </p:nvSpPr>
        <p:spPr>
          <a:xfrm>
            <a:off x="9345790" y="2803804"/>
            <a:ext cx="2390775" cy="430887"/>
          </a:xfrm>
          <a:prstGeom prst="rect">
            <a:avLst/>
          </a:prstGeom>
          <a:noFill/>
        </p:spPr>
        <p:txBody>
          <a:bodyPr wrap="square" rtlCol="0">
            <a:spAutoFit/>
          </a:bodyPr>
          <a:lstStyle/>
          <a:p>
            <a:pPr algn="ctr"/>
            <a:r>
              <a:rPr lang="es-EC" sz="1100" dirty="0" smtClean="0"/>
              <a:t>Elementos de transmisión de potencia</a:t>
            </a:r>
            <a:endParaRPr lang="es-EC" sz="1100" dirty="0"/>
          </a:p>
        </p:txBody>
      </p:sp>
    </p:spTree>
    <p:extLst>
      <p:ext uri="{BB962C8B-B14F-4D97-AF65-F5344CB8AC3E}">
        <p14:creationId xmlns:p14="http://schemas.microsoft.com/office/powerpoint/2010/main" val="391897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8375"/>
            <a:ext cx="10972800" cy="1143000"/>
          </a:xfrm>
        </p:spPr>
        <p:txBody>
          <a:bodyPr/>
          <a:lstStyle/>
          <a:p>
            <a:r>
              <a:rPr lang="es-EC" dirty="0" smtClean="0">
                <a:solidFill>
                  <a:schemeClr val="tx1"/>
                </a:solidFill>
              </a:rPr>
              <a:t>MONTAJE Y PINTADO DEL PROTOTIPO</a:t>
            </a:r>
            <a:endParaRPr lang="es-EC" dirty="0">
              <a:solidFill>
                <a:schemeClr val="tx1"/>
              </a:solidFill>
            </a:endParaRPr>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rot="16200000">
            <a:off x="1457167" y="313032"/>
            <a:ext cx="1934990" cy="3490492"/>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4361142" y="3410400"/>
            <a:ext cx="3202623" cy="2563219"/>
          </a:xfrm>
          <a:prstGeom prst="rect">
            <a:avLst/>
          </a:prstGeom>
        </p:spPr>
      </p:pic>
      <p:pic>
        <p:nvPicPr>
          <p:cNvPr id="12" name="Imagen 11"/>
          <p:cNvPicPr/>
          <p:nvPr/>
        </p:nvPicPr>
        <p:blipFill>
          <a:blip r:embed="rId4" cstate="print">
            <a:extLst>
              <a:ext uri="{28A0092B-C50C-407E-A947-70E740481C1C}">
                <a14:useLocalDpi xmlns:a14="http://schemas.microsoft.com/office/drawing/2010/main" val="0"/>
              </a:ext>
            </a:extLst>
          </a:blip>
          <a:stretch>
            <a:fillRect/>
          </a:stretch>
        </p:blipFill>
        <p:spPr>
          <a:xfrm>
            <a:off x="1666526" y="3624405"/>
            <a:ext cx="1504950" cy="1888490"/>
          </a:xfrm>
          <a:prstGeom prst="rect">
            <a:avLst/>
          </a:prstGeom>
        </p:spPr>
      </p:pic>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8120664" y="897122"/>
            <a:ext cx="3461735" cy="4436878"/>
          </a:xfrm>
          <a:prstGeom prst="rect">
            <a:avLst/>
          </a:prstGeom>
        </p:spPr>
      </p:pic>
      <p:sp>
        <p:nvSpPr>
          <p:cNvPr id="3" name="CuadroTexto 2"/>
          <p:cNvSpPr txBox="1"/>
          <p:nvPr/>
        </p:nvSpPr>
        <p:spPr>
          <a:xfrm>
            <a:off x="1337095" y="3025773"/>
            <a:ext cx="2182482" cy="276999"/>
          </a:xfrm>
          <a:prstGeom prst="rect">
            <a:avLst/>
          </a:prstGeom>
          <a:noFill/>
        </p:spPr>
        <p:txBody>
          <a:bodyPr wrap="square" rtlCol="0">
            <a:spAutoFit/>
          </a:bodyPr>
          <a:lstStyle/>
          <a:p>
            <a:pPr algn="ctr"/>
            <a:r>
              <a:rPr lang="es-EC" sz="1200" dirty="0" smtClean="0"/>
              <a:t>Rodillos con ejes y tapas</a:t>
            </a:r>
            <a:endParaRPr lang="es-EC" sz="1200" dirty="0"/>
          </a:p>
        </p:txBody>
      </p:sp>
      <p:sp>
        <p:nvSpPr>
          <p:cNvPr id="10" name="CuadroTexto 9"/>
          <p:cNvSpPr txBox="1"/>
          <p:nvPr/>
        </p:nvSpPr>
        <p:spPr>
          <a:xfrm>
            <a:off x="8760290" y="5334000"/>
            <a:ext cx="2182482" cy="276999"/>
          </a:xfrm>
          <a:prstGeom prst="rect">
            <a:avLst/>
          </a:prstGeom>
          <a:noFill/>
        </p:spPr>
        <p:txBody>
          <a:bodyPr wrap="square" rtlCol="0">
            <a:spAutoFit/>
          </a:bodyPr>
          <a:lstStyle/>
          <a:p>
            <a:pPr algn="ctr"/>
            <a:r>
              <a:rPr lang="es-EC" sz="1200" dirty="0" smtClean="0"/>
              <a:t>Prototipo pintado</a:t>
            </a:r>
            <a:endParaRPr lang="es-EC" sz="1200" dirty="0"/>
          </a:p>
        </p:txBody>
      </p:sp>
      <p:pic>
        <p:nvPicPr>
          <p:cNvPr id="14" name="Imagen 13"/>
          <p:cNvPicPr/>
          <p:nvPr/>
        </p:nvPicPr>
        <p:blipFill>
          <a:blip r:embed="rId6">
            <a:extLst>
              <a:ext uri="{28A0092B-C50C-407E-A947-70E740481C1C}">
                <a14:useLocalDpi xmlns:a14="http://schemas.microsoft.com/office/drawing/2010/main" val="0"/>
              </a:ext>
            </a:extLst>
          </a:blip>
          <a:stretch>
            <a:fillRect/>
          </a:stretch>
        </p:blipFill>
        <p:spPr>
          <a:xfrm>
            <a:off x="4552756" y="1264844"/>
            <a:ext cx="2819400" cy="1586865"/>
          </a:xfrm>
          <a:prstGeom prst="rect">
            <a:avLst/>
          </a:prstGeom>
        </p:spPr>
      </p:pic>
      <p:sp>
        <p:nvSpPr>
          <p:cNvPr id="15" name="CuadroTexto 14"/>
          <p:cNvSpPr txBox="1"/>
          <p:nvPr/>
        </p:nvSpPr>
        <p:spPr>
          <a:xfrm>
            <a:off x="4552754" y="2823193"/>
            <a:ext cx="2819401" cy="276999"/>
          </a:xfrm>
          <a:prstGeom prst="rect">
            <a:avLst/>
          </a:prstGeom>
          <a:noFill/>
        </p:spPr>
        <p:txBody>
          <a:bodyPr wrap="square" rtlCol="0">
            <a:spAutoFit/>
          </a:bodyPr>
          <a:lstStyle/>
          <a:p>
            <a:pPr algn="ctr"/>
            <a:r>
              <a:rPr lang="es-EC" sz="1200" dirty="0" smtClean="0"/>
              <a:t>Elementos de transmisión de potencia</a:t>
            </a:r>
            <a:endParaRPr lang="es-EC" sz="1200" dirty="0"/>
          </a:p>
        </p:txBody>
      </p:sp>
      <p:sp>
        <p:nvSpPr>
          <p:cNvPr id="16" name="CuadroTexto 15"/>
          <p:cNvSpPr txBox="1"/>
          <p:nvPr/>
        </p:nvSpPr>
        <p:spPr>
          <a:xfrm>
            <a:off x="4888305" y="5947741"/>
            <a:ext cx="2182482" cy="276999"/>
          </a:xfrm>
          <a:prstGeom prst="rect">
            <a:avLst/>
          </a:prstGeom>
          <a:noFill/>
        </p:spPr>
        <p:txBody>
          <a:bodyPr wrap="square" rtlCol="0">
            <a:spAutoFit/>
          </a:bodyPr>
          <a:lstStyle/>
          <a:p>
            <a:pPr algn="ctr"/>
            <a:r>
              <a:rPr lang="es-EC" sz="1200" dirty="0" smtClean="0"/>
              <a:t>Caja perforadora</a:t>
            </a:r>
            <a:endParaRPr lang="es-EC" sz="1200" dirty="0"/>
          </a:p>
        </p:txBody>
      </p:sp>
      <p:sp>
        <p:nvSpPr>
          <p:cNvPr id="17" name="CuadroTexto 16"/>
          <p:cNvSpPr txBox="1"/>
          <p:nvPr/>
        </p:nvSpPr>
        <p:spPr>
          <a:xfrm>
            <a:off x="1337095" y="5509857"/>
            <a:ext cx="2182482" cy="276999"/>
          </a:xfrm>
          <a:prstGeom prst="rect">
            <a:avLst/>
          </a:prstGeom>
          <a:noFill/>
        </p:spPr>
        <p:txBody>
          <a:bodyPr wrap="square" rtlCol="0">
            <a:spAutoFit/>
          </a:bodyPr>
          <a:lstStyle/>
          <a:p>
            <a:pPr algn="ctr"/>
            <a:r>
              <a:rPr lang="es-EC" sz="1200" dirty="0" smtClean="0"/>
              <a:t>Caja de control eléctrico</a:t>
            </a:r>
            <a:endParaRPr lang="es-EC" sz="1200" dirty="0"/>
          </a:p>
        </p:txBody>
      </p:sp>
    </p:spTree>
    <p:extLst>
      <p:ext uri="{BB962C8B-B14F-4D97-AF65-F5344CB8AC3E}">
        <p14:creationId xmlns:p14="http://schemas.microsoft.com/office/powerpoint/2010/main" val="3833814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VALIDACIÓN DE RESULTADOS</a:t>
            </a:r>
            <a:endParaRPr lang="es-EC"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838471792"/>
              </p:ext>
            </p:extLst>
          </p:nvPr>
        </p:nvGraphicFramePr>
        <p:xfrm>
          <a:off x="2236999" y="2050151"/>
          <a:ext cx="8267700" cy="2468880"/>
        </p:xfrm>
        <a:graphic>
          <a:graphicData uri="http://schemas.openxmlformats.org/drawingml/2006/table">
            <a:tbl>
              <a:tblPr firstRow="1" firstCol="1" bandRow="1">
                <a:tableStyleId>{5C22544A-7EE6-4342-B048-85BDC9FD1C3A}</a:tableStyleId>
              </a:tblPr>
              <a:tblGrid>
                <a:gridCol w="3864610"/>
                <a:gridCol w="1502410"/>
                <a:gridCol w="1248410"/>
                <a:gridCol w="892810"/>
                <a:gridCol w="759460"/>
              </a:tblGrid>
              <a:tr h="0">
                <a:tc>
                  <a:txBody>
                    <a:bodyPr/>
                    <a:lstStyle/>
                    <a:p>
                      <a:pPr indent="0" algn="ctr">
                        <a:lnSpc>
                          <a:spcPct val="100000"/>
                        </a:lnSpc>
                        <a:spcAft>
                          <a:spcPts val="0"/>
                        </a:spcAft>
                      </a:pPr>
                      <a:r>
                        <a:rPr lang="es-EC" sz="1800" dirty="0">
                          <a:effectLst/>
                        </a:rPr>
                        <a:t>Descripción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Unidad</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a:effectLst/>
                        </a:rPr>
                        <a:t>Valor</a:t>
                      </a:r>
                      <a:endParaRPr lang="en-US" sz="2000">
                        <a:effectLst/>
                      </a:endParaRPr>
                    </a:p>
                    <a:p>
                      <a:pPr indent="0" algn="ctr">
                        <a:lnSpc>
                          <a:spcPct val="100000"/>
                        </a:lnSpc>
                        <a:spcAft>
                          <a:spcPts val="0"/>
                        </a:spcAft>
                      </a:pPr>
                      <a:r>
                        <a:rPr lang="es-EC" sz="1800">
                          <a:effectLst/>
                        </a:rPr>
                        <a:t>requerido</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a:effectLst/>
                        </a:rPr>
                        <a:t>Valor</a:t>
                      </a:r>
                      <a:endParaRPr lang="en-US" sz="2000">
                        <a:effectLst/>
                      </a:endParaRPr>
                    </a:p>
                    <a:p>
                      <a:pPr indent="0" algn="ctr">
                        <a:lnSpc>
                          <a:spcPct val="100000"/>
                        </a:lnSpc>
                        <a:spcAft>
                          <a:spcPts val="0"/>
                        </a:spcAft>
                      </a:pPr>
                      <a:r>
                        <a:rPr lang="es-EC" sz="1800">
                          <a:effectLst/>
                        </a:rPr>
                        <a:t>real</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7ECB2"/>
                    </a:solidFill>
                  </a:tcPr>
                </a:tc>
                <a:tc>
                  <a:txBody>
                    <a:bodyPr/>
                    <a:lstStyle/>
                    <a:p>
                      <a:pPr indent="0" algn="ctr">
                        <a:lnSpc>
                          <a:spcPct val="100000"/>
                        </a:lnSpc>
                        <a:spcAft>
                          <a:spcPts val="0"/>
                        </a:spcAft>
                      </a:pPr>
                      <a:r>
                        <a:rPr lang="es-EC" sz="1800" dirty="0">
                          <a:effectLst/>
                        </a:rPr>
                        <a:t>Error</a:t>
                      </a:r>
                      <a:endParaRPr lang="en-US" sz="2000" dirty="0">
                        <a:effectLst/>
                      </a:endParaRPr>
                    </a:p>
                    <a:p>
                      <a:pPr indent="0" algn="ctr">
                        <a:lnSpc>
                          <a:spcPct val="100000"/>
                        </a:lnSpc>
                        <a:spcAft>
                          <a:spcPts val="0"/>
                        </a:spcAft>
                      </a:pPr>
                      <a:r>
                        <a:rPr lang="es-EC" sz="1800" dirty="0">
                          <a:effectLst/>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7ECB2"/>
                    </a:solidFill>
                  </a:tcPr>
                </a:tc>
              </a:tr>
              <a:tr h="0">
                <a:tc>
                  <a:txBody>
                    <a:bodyPr/>
                    <a:lstStyle/>
                    <a:p>
                      <a:pPr indent="0" algn="ctr">
                        <a:lnSpc>
                          <a:spcPct val="100000"/>
                        </a:lnSpc>
                        <a:spcAft>
                          <a:spcPts val="0"/>
                        </a:spcAft>
                      </a:pPr>
                      <a:r>
                        <a:rPr lang="es-EC" sz="1800" dirty="0">
                          <a:effectLst/>
                        </a:rPr>
                        <a:t>Velocidad angular del motor</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rpm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49,5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51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FAF6"/>
                    </a:solidFill>
                  </a:tcPr>
                </a:tc>
              </a:tr>
              <a:tr h="0">
                <a:tc>
                  <a:txBody>
                    <a:bodyPr/>
                    <a:lstStyle/>
                    <a:p>
                      <a:pPr indent="0" algn="ctr">
                        <a:lnSpc>
                          <a:spcPct val="100000"/>
                        </a:lnSpc>
                        <a:spcAft>
                          <a:spcPts val="0"/>
                        </a:spcAft>
                      </a:pPr>
                      <a:r>
                        <a:rPr lang="es-EC" sz="1800">
                          <a:effectLst/>
                        </a:rPr>
                        <a:t>Velocidad angular de los rodillos</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rpm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121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123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1,7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5F7E5"/>
                    </a:solidFill>
                  </a:tcPr>
                </a:tc>
              </a:tr>
              <a:tr h="0">
                <a:tc>
                  <a:txBody>
                    <a:bodyPr/>
                    <a:lstStyle/>
                    <a:p>
                      <a:pPr indent="0" algn="ctr">
                        <a:lnSpc>
                          <a:spcPct val="100000"/>
                        </a:lnSpc>
                        <a:spcAft>
                          <a:spcPts val="0"/>
                        </a:spcAft>
                      </a:pPr>
                      <a:r>
                        <a:rPr lang="es-EC" sz="1800">
                          <a:effectLst/>
                        </a:rPr>
                        <a:t>Potencia a plena carga</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kW</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2,20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2,11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4,1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FAF6"/>
                    </a:solidFill>
                  </a:tcPr>
                </a:tc>
              </a:tr>
              <a:tr h="0">
                <a:tc>
                  <a:txBody>
                    <a:bodyPr/>
                    <a:lstStyle/>
                    <a:p>
                      <a:pPr indent="0" algn="ctr">
                        <a:lnSpc>
                          <a:spcPct val="100000"/>
                        </a:lnSpc>
                        <a:spcAft>
                          <a:spcPts val="0"/>
                        </a:spcAft>
                      </a:pPr>
                      <a:r>
                        <a:rPr lang="es-EC" sz="1800">
                          <a:effectLst/>
                        </a:rPr>
                        <a:t>Potencia máxima</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kW</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2,20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2,20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5F7E5"/>
                    </a:solidFill>
                  </a:tcPr>
                </a:tc>
              </a:tr>
              <a:tr h="0">
                <a:tc>
                  <a:txBody>
                    <a:bodyPr/>
                    <a:lstStyle/>
                    <a:p>
                      <a:pPr indent="0" algn="ctr">
                        <a:lnSpc>
                          <a:spcPct val="100000"/>
                        </a:lnSpc>
                        <a:spcAft>
                          <a:spcPts val="0"/>
                        </a:spcAft>
                      </a:pPr>
                      <a:r>
                        <a:rPr lang="es-EC" sz="1800">
                          <a:effectLst/>
                        </a:rPr>
                        <a:t>Par de torsión a plena carga</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err="1">
                          <a:effectLst/>
                        </a:rPr>
                        <a:t>N.m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176,31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163,76</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7,1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FAF6"/>
                    </a:solidFill>
                  </a:tcPr>
                </a:tc>
              </a:tr>
              <a:tr h="0">
                <a:tc>
                  <a:txBody>
                    <a:bodyPr/>
                    <a:lstStyle/>
                    <a:p>
                      <a:pPr indent="0" algn="ctr">
                        <a:lnSpc>
                          <a:spcPct val="100000"/>
                        </a:lnSpc>
                        <a:spcAft>
                          <a:spcPts val="0"/>
                        </a:spcAft>
                      </a:pPr>
                      <a:r>
                        <a:rPr lang="es-EC" sz="1800">
                          <a:effectLst/>
                        </a:rPr>
                        <a:t>Capacidad</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botellas/hora</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28800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61204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ctr">
                        <a:lnSpc>
                          <a:spcPct val="100000"/>
                        </a:lnSpc>
                        <a:spcAft>
                          <a:spcPts val="0"/>
                        </a:spcAft>
                      </a:pPr>
                      <a:r>
                        <a:rPr lang="es-EC" sz="1800" dirty="0">
                          <a:effectLst/>
                        </a:rPr>
                        <a:t>112,5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5F7E5"/>
                    </a:solidFill>
                  </a:tcPr>
                </a:tc>
              </a:tr>
              <a:tr h="0">
                <a:tc>
                  <a:txBody>
                    <a:bodyPr/>
                    <a:lstStyle/>
                    <a:p>
                      <a:pPr indent="0" algn="ctr">
                        <a:lnSpc>
                          <a:spcPct val="100000"/>
                        </a:lnSpc>
                        <a:spcAft>
                          <a:spcPts val="0"/>
                        </a:spcAft>
                      </a:pPr>
                      <a:r>
                        <a:rPr lang="es-EC" sz="1800" dirty="0">
                          <a:effectLst/>
                        </a:rPr>
                        <a:t>Porcentaje de botellas perforadas</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800" dirty="0">
                          <a:effectLst/>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100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100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800" dirty="0">
                          <a:effectLst/>
                        </a:rPr>
                        <a:t>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FAF6"/>
                    </a:solidFill>
                  </a:tcPr>
                </a:tc>
              </a:tr>
            </a:tbl>
          </a:graphicData>
        </a:graphic>
      </p:graphicFrame>
    </p:spTree>
    <p:extLst>
      <p:ext uri="{BB962C8B-B14F-4D97-AF65-F5344CB8AC3E}">
        <p14:creationId xmlns:p14="http://schemas.microsoft.com/office/powerpoint/2010/main" val="1374585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PRESUPUESTO DE INVERSIÓN</a:t>
            </a:r>
            <a:endParaRPr lang="es-EC"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754275260"/>
              </p:ext>
            </p:extLst>
          </p:nvPr>
        </p:nvGraphicFramePr>
        <p:xfrm>
          <a:off x="3544919" y="975308"/>
          <a:ext cx="5467465" cy="4443435"/>
        </p:xfrm>
        <a:graphic>
          <a:graphicData uri="http://schemas.openxmlformats.org/drawingml/2006/table">
            <a:tbl>
              <a:tblPr firstRow="1" firstCol="1" bandRow="1">
                <a:tableStyleId>{5C22544A-7EE6-4342-B048-85BDC9FD1C3A}</a:tableStyleId>
              </a:tblPr>
              <a:tblGrid>
                <a:gridCol w="478680"/>
                <a:gridCol w="3736992"/>
                <a:gridCol w="1251793"/>
              </a:tblGrid>
              <a:tr h="395576">
                <a:tc>
                  <a:txBody>
                    <a:bodyPr/>
                    <a:lstStyle/>
                    <a:p>
                      <a:pPr indent="0" algn="ctr">
                        <a:lnSpc>
                          <a:spcPct val="100000"/>
                        </a:lnSpc>
                        <a:spcAft>
                          <a:spcPts val="0"/>
                        </a:spcAft>
                      </a:pPr>
                      <a:r>
                        <a:rPr lang="es-EC" sz="1600" dirty="0">
                          <a:effectLst/>
                        </a:rPr>
                        <a:t>Ord</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ctr">
                        <a:lnSpc>
                          <a:spcPct val="100000"/>
                        </a:lnSpc>
                        <a:spcAft>
                          <a:spcPts val="0"/>
                        </a:spcAft>
                      </a:pPr>
                      <a:r>
                        <a:rPr lang="es-EC" sz="1600">
                          <a:effectLst/>
                        </a:rPr>
                        <a:t>Descripción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ctr">
                        <a:lnSpc>
                          <a:spcPct val="100000"/>
                        </a:lnSpc>
                        <a:spcAft>
                          <a:spcPts val="0"/>
                        </a:spcAft>
                      </a:pPr>
                      <a:r>
                        <a:rPr lang="es-EC" sz="1600" dirty="0">
                          <a:effectLst/>
                        </a:rPr>
                        <a:t>Valor Total</a:t>
                      </a:r>
                      <a:endParaRPr lang="en-US" sz="1600" dirty="0">
                        <a:effectLst/>
                      </a:endParaRPr>
                    </a:p>
                    <a:p>
                      <a:pPr indent="0" algn="ctr">
                        <a:lnSpc>
                          <a:spcPct val="100000"/>
                        </a:lnSpc>
                        <a:spcAft>
                          <a:spcPts val="0"/>
                        </a:spcAft>
                      </a:pPr>
                      <a:r>
                        <a:rPr lang="es-EC" sz="1600" dirty="0">
                          <a:effectLst/>
                        </a:rPr>
                        <a:t>[USD]</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r>
              <a:tr h="263717">
                <a:tc>
                  <a:txBody>
                    <a:bodyPr/>
                    <a:lstStyle/>
                    <a:p>
                      <a:pPr indent="0" algn="ctr">
                        <a:lnSpc>
                          <a:spcPct val="100000"/>
                        </a:lnSpc>
                        <a:spcAft>
                          <a:spcPts val="0"/>
                        </a:spcAft>
                      </a:pPr>
                      <a:r>
                        <a:rPr lang="es-EC" sz="1600">
                          <a:effectLst/>
                        </a:rPr>
                        <a:t>1</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Materiales directos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2,637.83</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Materiales indirectos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266.15</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3</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Maquinados externos a la empresa</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847.61</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Mano de obra directa</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1,673.97</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5</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Mano de obra indirecta</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1,437.73</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6</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Mantenimiento de maquinaria y equipo</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680.00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7</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Sueldos y salarios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2,960.00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8</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Insumos de oficina</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15.00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9</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Insumos de limpieza</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15.99</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10</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Servicios básicos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1174.90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11</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Montaje y puesta a punto</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346.10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12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Combustible</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240.00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ctr">
                        <a:lnSpc>
                          <a:spcPct val="100000"/>
                        </a:lnSpc>
                        <a:spcAft>
                          <a:spcPts val="0"/>
                        </a:spcAft>
                      </a:pPr>
                      <a:r>
                        <a:rPr lang="es-EC" sz="1600">
                          <a:effectLst/>
                        </a:rPr>
                        <a:t>13</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Mantenimiento de vehículo</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dirty="0">
                          <a:effectLst/>
                        </a:rPr>
                        <a:t>$         63.00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r h="263717">
                <a:tc>
                  <a:txBody>
                    <a:bodyPr/>
                    <a:lstStyle/>
                    <a:p>
                      <a:pPr indent="0" algn="ctr">
                        <a:lnSpc>
                          <a:spcPct val="100000"/>
                        </a:lnSpc>
                        <a:spcAft>
                          <a:spcPts val="0"/>
                        </a:spcAft>
                      </a:pPr>
                      <a:r>
                        <a:rPr lang="es-EC" sz="1600">
                          <a:effectLst/>
                        </a:rPr>
                        <a:t>14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just">
                        <a:lnSpc>
                          <a:spcPct val="100000"/>
                        </a:lnSpc>
                        <a:spcAft>
                          <a:spcPts val="0"/>
                        </a:spcAft>
                      </a:pPr>
                      <a:r>
                        <a:rPr lang="es-EC" sz="1600" dirty="0">
                          <a:effectLst/>
                        </a:rPr>
                        <a:t>Imprevistos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E5F7E5"/>
                    </a:solidFill>
                  </a:tcPr>
                </a:tc>
                <a:tc>
                  <a:txBody>
                    <a:bodyPr/>
                    <a:lstStyle/>
                    <a:p>
                      <a:pPr indent="0" algn="just">
                        <a:lnSpc>
                          <a:spcPct val="100000"/>
                        </a:lnSpc>
                        <a:spcAft>
                          <a:spcPts val="0"/>
                        </a:spcAft>
                      </a:pPr>
                      <a:r>
                        <a:rPr lang="es-EC" sz="1600" dirty="0">
                          <a:effectLst/>
                        </a:rPr>
                        <a:t>$       100.00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E5F7E5"/>
                    </a:solidFill>
                  </a:tcPr>
                </a:tc>
              </a:tr>
              <a:tr h="263717">
                <a:tc>
                  <a:txBody>
                    <a:bodyPr/>
                    <a:lstStyle/>
                    <a:p>
                      <a:pPr indent="0" algn="r">
                        <a:lnSpc>
                          <a:spcPct val="100000"/>
                        </a:lnSpc>
                        <a:spcAft>
                          <a:spcPts val="0"/>
                        </a:spcAft>
                      </a:pPr>
                      <a:r>
                        <a:rPr lang="es-EC" sz="1600" dirty="0">
                          <a:effectLst/>
                        </a:rPr>
                        <a:t> </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C7ECB2"/>
                    </a:solidFill>
                  </a:tcPr>
                </a:tc>
                <a:tc>
                  <a:txBody>
                    <a:bodyPr/>
                    <a:lstStyle/>
                    <a:p>
                      <a:pPr indent="0" algn="r">
                        <a:lnSpc>
                          <a:spcPct val="100000"/>
                        </a:lnSpc>
                        <a:spcAft>
                          <a:spcPts val="0"/>
                        </a:spcAft>
                      </a:pPr>
                      <a:r>
                        <a:rPr lang="es-EC" sz="1600" b="1" dirty="0">
                          <a:effectLst/>
                        </a:rPr>
                        <a:t>Total presupuesto de inversión (USD)</a:t>
                      </a:r>
                      <a:endPar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nchor="ctr">
                    <a:solidFill>
                      <a:srgbClr val="F4FAF6"/>
                    </a:solidFill>
                  </a:tcPr>
                </a:tc>
                <a:tc>
                  <a:txBody>
                    <a:bodyPr/>
                    <a:lstStyle/>
                    <a:p>
                      <a:pPr indent="0" algn="just">
                        <a:lnSpc>
                          <a:spcPct val="100000"/>
                        </a:lnSpc>
                        <a:spcAft>
                          <a:spcPts val="0"/>
                        </a:spcAft>
                      </a:pPr>
                      <a:r>
                        <a:rPr lang="es-EC" sz="1600" b="1" dirty="0">
                          <a:effectLst/>
                        </a:rPr>
                        <a:t>$  12,458.28</a:t>
                      </a:r>
                      <a:endPar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65" marR="32965" marT="0" marB="0">
                    <a:solidFill>
                      <a:srgbClr val="F4FAF6"/>
                    </a:solidFill>
                  </a:tcPr>
                </a:tc>
              </a:tr>
            </a:tbl>
          </a:graphicData>
        </a:graphic>
      </p:graphicFrame>
    </p:spTree>
    <p:extLst>
      <p:ext uri="{BB962C8B-B14F-4D97-AF65-F5344CB8AC3E}">
        <p14:creationId xmlns:p14="http://schemas.microsoft.com/office/powerpoint/2010/main" val="2265357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8375"/>
            <a:ext cx="10972800" cy="1143000"/>
          </a:xfrm>
        </p:spPr>
        <p:txBody>
          <a:bodyPr/>
          <a:lstStyle/>
          <a:p>
            <a:r>
              <a:rPr lang="es-EC" dirty="0" smtClean="0">
                <a:solidFill>
                  <a:schemeClr val="tx1"/>
                </a:solidFill>
              </a:rPr>
              <a:t>ANÁLISIS ECONÓMICO Y FINANCIERO</a:t>
            </a:r>
            <a:endParaRPr lang="es-EC" dirty="0">
              <a:solidFill>
                <a:schemeClr val="tx1"/>
              </a:solidFill>
            </a:endParaRPr>
          </a:p>
        </p:txBody>
      </p:sp>
      <p:graphicFrame>
        <p:nvGraphicFramePr>
          <p:cNvPr id="4" name="Tabla 3"/>
          <p:cNvGraphicFramePr>
            <a:graphicFrameLocks noGrp="1"/>
          </p:cNvGraphicFramePr>
          <p:nvPr>
            <p:extLst/>
          </p:nvPr>
        </p:nvGraphicFramePr>
        <p:xfrm>
          <a:off x="3174840" y="705163"/>
          <a:ext cx="5436362" cy="1463040"/>
        </p:xfrm>
        <a:graphic>
          <a:graphicData uri="http://schemas.openxmlformats.org/drawingml/2006/table">
            <a:tbl>
              <a:tblPr firstRow="1" firstCol="1" bandRow="1">
                <a:tableStyleId>{5C22544A-7EE6-4342-B048-85BDC9FD1C3A}</a:tableStyleId>
              </a:tblPr>
              <a:tblGrid>
                <a:gridCol w="1401572"/>
                <a:gridCol w="2057400"/>
                <a:gridCol w="1977390"/>
              </a:tblGrid>
              <a:tr h="190500">
                <a:tc>
                  <a:txBody>
                    <a:bodyPr/>
                    <a:lstStyle/>
                    <a:p>
                      <a:pPr indent="0" algn="ctr">
                        <a:lnSpc>
                          <a:spcPct val="100000"/>
                        </a:lnSpc>
                        <a:spcAft>
                          <a:spcPts val="0"/>
                        </a:spcAft>
                      </a:pPr>
                      <a:r>
                        <a:rPr lang="es-EC" sz="1600" dirty="0">
                          <a:effectLst/>
                        </a:rPr>
                        <a:t>Ord</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dirty="0">
                          <a:effectLst/>
                        </a:rPr>
                        <a:t>Descripción</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dirty="0">
                          <a:effectLst/>
                        </a:rPr>
                        <a:t>Valor mensual</a:t>
                      </a:r>
                      <a:endParaRPr lang="en-US" sz="1600" dirty="0">
                        <a:effectLst/>
                      </a:endParaRPr>
                    </a:p>
                    <a:p>
                      <a:pPr indent="0" algn="ctr">
                        <a:lnSpc>
                          <a:spcPct val="100000"/>
                        </a:lnSpc>
                        <a:spcAft>
                          <a:spcPts val="0"/>
                        </a:spcAft>
                      </a:pPr>
                      <a:r>
                        <a:rPr lang="es-EC" sz="1600" dirty="0">
                          <a:effectLst/>
                        </a:rPr>
                        <a:t>[USD]</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r>
              <a:tr h="190500">
                <a:tc>
                  <a:txBody>
                    <a:bodyPr/>
                    <a:lstStyle/>
                    <a:p>
                      <a:pPr indent="0" algn="ctr">
                        <a:lnSpc>
                          <a:spcPct val="100000"/>
                        </a:lnSpc>
                        <a:spcAft>
                          <a:spcPts val="0"/>
                        </a:spcAft>
                      </a:pPr>
                      <a:r>
                        <a:rPr lang="es-EC" sz="1600">
                          <a:effectLst/>
                        </a:rPr>
                        <a:t>1</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l">
                        <a:lnSpc>
                          <a:spcPct val="100000"/>
                        </a:lnSpc>
                        <a:spcAft>
                          <a:spcPts val="0"/>
                        </a:spcAft>
                      </a:pPr>
                      <a:r>
                        <a:rPr lang="es-EC" sz="1600" dirty="0">
                          <a:effectLst/>
                        </a:rPr>
                        <a:t>Costos directos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r">
                        <a:lnSpc>
                          <a:spcPct val="100000"/>
                        </a:lnSpc>
                        <a:spcAft>
                          <a:spcPts val="0"/>
                        </a:spcAft>
                      </a:pPr>
                      <a:r>
                        <a:rPr lang="es-EC" sz="1600" dirty="0">
                          <a:effectLst/>
                        </a:rPr>
                        <a:t>$         10,378.27</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r>
              <a:tr h="190500">
                <a:tc>
                  <a:txBody>
                    <a:bodyPr/>
                    <a:lstStyle/>
                    <a:p>
                      <a:pPr indent="0" algn="ctr">
                        <a:lnSpc>
                          <a:spcPct val="100000"/>
                        </a:lnSpc>
                        <a:spcAft>
                          <a:spcPts val="0"/>
                        </a:spcAft>
                      </a:pPr>
                      <a:r>
                        <a:rPr lang="es-EC" sz="1600">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l">
                        <a:lnSpc>
                          <a:spcPct val="100000"/>
                        </a:lnSpc>
                        <a:spcAft>
                          <a:spcPts val="0"/>
                        </a:spcAft>
                      </a:pPr>
                      <a:r>
                        <a:rPr lang="es-EC" sz="1600" dirty="0">
                          <a:effectLst/>
                        </a:rPr>
                        <a:t>Costos indirectos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c>
                  <a:txBody>
                    <a:bodyPr/>
                    <a:lstStyle/>
                    <a:p>
                      <a:pPr indent="0" algn="r">
                        <a:lnSpc>
                          <a:spcPct val="100000"/>
                        </a:lnSpc>
                        <a:spcAft>
                          <a:spcPts val="0"/>
                        </a:spcAft>
                      </a:pPr>
                      <a:r>
                        <a:rPr lang="es-EC" sz="1600" dirty="0">
                          <a:effectLst/>
                        </a:rPr>
                        <a:t>$           1,377.55</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r>
              <a:tr h="190500">
                <a:tc>
                  <a:txBody>
                    <a:bodyPr/>
                    <a:lstStyle/>
                    <a:p>
                      <a:pPr indent="0" algn="ctr">
                        <a:lnSpc>
                          <a:spcPct val="100000"/>
                        </a:lnSpc>
                        <a:spcAft>
                          <a:spcPts val="0"/>
                        </a:spcAft>
                      </a:pPr>
                      <a:r>
                        <a:rPr lang="es-EC" sz="1600">
                          <a:effectLst/>
                        </a:rPr>
                        <a:t>3</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l">
                        <a:lnSpc>
                          <a:spcPct val="100000"/>
                        </a:lnSpc>
                        <a:spcAft>
                          <a:spcPts val="0"/>
                        </a:spcAft>
                      </a:pPr>
                      <a:r>
                        <a:rPr lang="es-EC" sz="1600" dirty="0">
                          <a:effectLst/>
                        </a:rPr>
                        <a:t>Imprevistos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r">
                        <a:lnSpc>
                          <a:spcPct val="100000"/>
                        </a:lnSpc>
                        <a:spcAft>
                          <a:spcPts val="0"/>
                        </a:spcAft>
                      </a:pPr>
                      <a:r>
                        <a:rPr lang="es-EC" sz="1600" dirty="0">
                          <a:effectLst/>
                        </a:rPr>
                        <a:t>$              500.00</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r>
              <a:tr h="190500">
                <a:tc gridSpan="2">
                  <a:txBody>
                    <a:bodyPr/>
                    <a:lstStyle/>
                    <a:p>
                      <a:pPr indent="0" algn="r">
                        <a:lnSpc>
                          <a:spcPct val="100000"/>
                        </a:lnSpc>
                        <a:spcAft>
                          <a:spcPts val="0"/>
                        </a:spcAft>
                      </a:pPr>
                      <a:r>
                        <a:rPr lang="es-EC" sz="1600" dirty="0">
                          <a:effectLst/>
                        </a:rPr>
                        <a:t>Total costo mensual de operación</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hMerge="1">
                  <a:txBody>
                    <a:bodyPr/>
                    <a:lstStyle/>
                    <a:p>
                      <a:endParaRPr lang="es-EC"/>
                    </a:p>
                  </a:txBody>
                  <a:tcPr/>
                </a:tc>
                <a:tc>
                  <a:txBody>
                    <a:bodyPr/>
                    <a:lstStyle/>
                    <a:p>
                      <a:pPr indent="0" algn="r">
                        <a:lnSpc>
                          <a:spcPct val="100000"/>
                        </a:lnSpc>
                        <a:spcAft>
                          <a:spcPts val="0"/>
                        </a:spcAft>
                      </a:pPr>
                      <a:r>
                        <a:rPr lang="es-EC" sz="1600" dirty="0">
                          <a:effectLst/>
                        </a:rPr>
                        <a:t>$         12,255.82</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r>
            </a:tbl>
          </a:graphicData>
        </a:graphic>
      </p:graphicFrame>
      <p:graphicFrame>
        <p:nvGraphicFramePr>
          <p:cNvPr id="5" name="Tabla 4"/>
          <p:cNvGraphicFramePr>
            <a:graphicFrameLocks noGrp="1"/>
          </p:cNvGraphicFramePr>
          <p:nvPr>
            <p:extLst/>
          </p:nvPr>
        </p:nvGraphicFramePr>
        <p:xfrm>
          <a:off x="1806040" y="2310773"/>
          <a:ext cx="7764146" cy="1463040"/>
        </p:xfrm>
        <a:graphic>
          <a:graphicData uri="http://schemas.openxmlformats.org/drawingml/2006/table">
            <a:tbl>
              <a:tblPr firstRow="1" firstCol="1" bandRow="1">
                <a:tableStyleId>{5C22544A-7EE6-4342-B048-85BDC9FD1C3A}</a:tableStyleId>
              </a:tblPr>
              <a:tblGrid>
                <a:gridCol w="549910"/>
                <a:gridCol w="1396048"/>
                <a:gridCol w="875348"/>
                <a:gridCol w="638810"/>
                <a:gridCol w="1550035"/>
                <a:gridCol w="1264285"/>
                <a:gridCol w="1489710"/>
              </a:tblGrid>
              <a:tr h="190500">
                <a:tc>
                  <a:txBody>
                    <a:bodyPr/>
                    <a:lstStyle/>
                    <a:p>
                      <a:pPr indent="0" algn="ctr">
                        <a:lnSpc>
                          <a:spcPct val="100000"/>
                        </a:lnSpc>
                        <a:spcAft>
                          <a:spcPts val="0"/>
                        </a:spcAft>
                      </a:pPr>
                      <a:r>
                        <a:rPr lang="es-EC" sz="1600" dirty="0">
                          <a:effectLst/>
                        </a:rPr>
                        <a:t>Ord</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dirty="0">
                          <a:effectLst/>
                        </a:rPr>
                        <a:t>Descripción</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a:effectLst/>
                        </a:rPr>
                        <a:t>Unidad</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a:effectLst/>
                        </a:rPr>
                        <a:t>Cant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a:effectLst/>
                        </a:rPr>
                        <a:t>Valor</a:t>
                      </a:r>
                      <a:endParaRPr lang="en-US" sz="1800">
                        <a:effectLst/>
                      </a:endParaRPr>
                    </a:p>
                    <a:p>
                      <a:pPr indent="0" algn="ctr">
                        <a:lnSpc>
                          <a:spcPct val="100000"/>
                        </a:lnSpc>
                        <a:spcAft>
                          <a:spcPts val="0"/>
                        </a:spcAft>
                      </a:pPr>
                      <a:r>
                        <a:rPr lang="es-EC" sz="1600">
                          <a:effectLst/>
                        </a:rPr>
                        <a:t>Unitario</a:t>
                      </a:r>
                      <a:endParaRPr lang="en-US" sz="1800">
                        <a:effectLst/>
                      </a:endParaRPr>
                    </a:p>
                    <a:p>
                      <a:pPr indent="0" algn="ctr">
                        <a:lnSpc>
                          <a:spcPct val="100000"/>
                        </a:lnSpc>
                        <a:spcAft>
                          <a:spcPts val="0"/>
                        </a:spcAft>
                      </a:pPr>
                      <a:r>
                        <a:rPr lang="es-EC" sz="1600">
                          <a:effectLst/>
                        </a:rPr>
                        <a:t>[USD]</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a:effectLst/>
                        </a:rPr>
                        <a:t>Valor</a:t>
                      </a:r>
                      <a:endParaRPr lang="en-US" sz="1800">
                        <a:effectLst/>
                      </a:endParaRPr>
                    </a:p>
                    <a:p>
                      <a:pPr indent="0" algn="ctr">
                        <a:lnSpc>
                          <a:spcPct val="100000"/>
                        </a:lnSpc>
                        <a:spcAft>
                          <a:spcPts val="0"/>
                        </a:spcAft>
                      </a:pPr>
                      <a:r>
                        <a:rPr lang="es-EC" sz="1600">
                          <a:effectLst/>
                        </a:rPr>
                        <a:t>Diario</a:t>
                      </a:r>
                      <a:endParaRPr lang="en-US" sz="1800">
                        <a:effectLst/>
                      </a:endParaRPr>
                    </a:p>
                    <a:p>
                      <a:pPr indent="0" algn="ctr">
                        <a:lnSpc>
                          <a:spcPct val="100000"/>
                        </a:lnSpc>
                        <a:spcAft>
                          <a:spcPts val="0"/>
                        </a:spcAft>
                      </a:pPr>
                      <a:r>
                        <a:rPr lang="es-EC" sz="1600">
                          <a:effectLst/>
                        </a:rPr>
                        <a:t>[USD]</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ctr">
                        <a:lnSpc>
                          <a:spcPct val="100000"/>
                        </a:lnSpc>
                        <a:spcAft>
                          <a:spcPts val="0"/>
                        </a:spcAft>
                      </a:pPr>
                      <a:r>
                        <a:rPr lang="es-EC" sz="1600" dirty="0">
                          <a:effectLst/>
                        </a:rPr>
                        <a:t>Valor</a:t>
                      </a:r>
                      <a:endParaRPr lang="en-US" sz="1800" dirty="0">
                        <a:effectLst/>
                      </a:endParaRPr>
                    </a:p>
                    <a:p>
                      <a:pPr indent="0" algn="ctr">
                        <a:lnSpc>
                          <a:spcPct val="100000"/>
                        </a:lnSpc>
                        <a:spcAft>
                          <a:spcPts val="0"/>
                        </a:spcAft>
                      </a:pPr>
                      <a:r>
                        <a:rPr lang="es-EC" sz="1600" dirty="0">
                          <a:effectLst/>
                        </a:rPr>
                        <a:t>Mensual</a:t>
                      </a:r>
                      <a:endParaRPr lang="en-US" sz="1800" dirty="0">
                        <a:effectLst/>
                      </a:endParaRPr>
                    </a:p>
                    <a:p>
                      <a:pPr indent="0" algn="ctr">
                        <a:lnSpc>
                          <a:spcPct val="100000"/>
                        </a:lnSpc>
                        <a:spcAft>
                          <a:spcPts val="0"/>
                        </a:spcAft>
                      </a:pPr>
                      <a:r>
                        <a:rPr lang="es-EC" sz="1600" dirty="0">
                          <a:effectLst/>
                        </a:rPr>
                        <a:t>[USD]</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r>
              <a:tr h="190500">
                <a:tc>
                  <a:txBody>
                    <a:bodyPr/>
                    <a:lstStyle/>
                    <a:p>
                      <a:pPr indent="0" algn="ctr">
                        <a:lnSpc>
                          <a:spcPct val="100000"/>
                        </a:lnSpc>
                        <a:spcAft>
                          <a:spcPts val="0"/>
                        </a:spcAft>
                      </a:pPr>
                      <a:r>
                        <a:rPr lang="es-EC" sz="1600" dirty="0">
                          <a:effectLst/>
                        </a:rPr>
                        <a:t>1</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a:txBody>
                    <a:bodyPr/>
                    <a:lstStyle/>
                    <a:p>
                      <a:pPr indent="0" algn="l">
                        <a:lnSpc>
                          <a:spcPct val="100000"/>
                        </a:lnSpc>
                        <a:spcAft>
                          <a:spcPts val="0"/>
                        </a:spcAft>
                      </a:pPr>
                      <a:r>
                        <a:rPr lang="es-EC" sz="1600" dirty="0">
                          <a:effectLst/>
                        </a:rPr>
                        <a:t>Botellas</a:t>
                      </a:r>
                      <a:endParaRPr lang="en-US" sz="1800" dirty="0">
                        <a:effectLst/>
                      </a:endParaRPr>
                    </a:p>
                    <a:p>
                      <a:pPr indent="0" algn="l">
                        <a:lnSpc>
                          <a:spcPct val="100000"/>
                        </a:lnSpc>
                        <a:spcAft>
                          <a:spcPts val="0"/>
                        </a:spcAft>
                      </a:pPr>
                      <a:r>
                        <a:rPr lang="es-EC" sz="1600" dirty="0">
                          <a:effectLst/>
                        </a:rPr>
                        <a:t>compactadas</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l">
                        <a:lnSpc>
                          <a:spcPct val="100000"/>
                        </a:lnSpc>
                        <a:spcAft>
                          <a:spcPts val="0"/>
                        </a:spcAft>
                      </a:pPr>
                      <a:r>
                        <a:rPr lang="es-EC" sz="1600" dirty="0">
                          <a:effectLst/>
                        </a:rPr>
                        <a:t>fardo</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ctr">
                        <a:lnSpc>
                          <a:spcPct val="100000"/>
                        </a:lnSpc>
                        <a:spcAft>
                          <a:spcPts val="0"/>
                        </a:spcAft>
                      </a:pPr>
                      <a:r>
                        <a:rPr lang="es-EC" sz="1600" dirty="0">
                          <a:effectLst/>
                        </a:rPr>
                        <a:t>4</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r">
                        <a:lnSpc>
                          <a:spcPct val="100000"/>
                        </a:lnSpc>
                        <a:spcAft>
                          <a:spcPts val="0"/>
                        </a:spcAft>
                      </a:pPr>
                      <a:r>
                        <a:rPr lang="es-EC" sz="1600" dirty="0">
                          <a:effectLst/>
                        </a:rPr>
                        <a:t> $         225.00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r">
                        <a:lnSpc>
                          <a:spcPct val="100000"/>
                        </a:lnSpc>
                        <a:spcAft>
                          <a:spcPts val="0"/>
                        </a:spcAft>
                      </a:pPr>
                      <a:r>
                        <a:rPr lang="es-EC" sz="1600" dirty="0">
                          <a:effectLst/>
                        </a:rPr>
                        <a:t> $    900.00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c>
                  <a:txBody>
                    <a:bodyPr/>
                    <a:lstStyle/>
                    <a:p>
                      <a:pPr indent="0" algn="r">
                        <a:lnSpc>
                          <a:spcPct val="100000"/>
                        </a:lnSpc>
                        <a:spcAft>
                          <a:spcPts val="0"/>
                        </a:spcAft>
                      </a:pPr>
                      <a:r>
                        <a:rPr lang="es-EC" sz="1600" dirty="0">
                          <a:effectLst/>
                        </a:rPr>
                        <a:t> $   18,000.00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4FAF6"/>
                    </a:solidFill>
                  </a:tcPr>
                </a:tc>
              </a:tr>
              <a:tr h="190500">
                <a:tc gridSpan="6">
                  <a:txBody>
                    <a:bodyPr/>
                    <a:lstStyle/>
                    <a:p>
                      <a:pPr indent="0" algn="r">
                        <a:lnSpc>
                          <a:spcPct val="100000"/>
                        </a:lnSpc>
                        <a:spcAft>
                          <a:spcPts val="0"/>
                        </a:spcAft>
                      </a:pPr>
                      <a:r>
                        <a:rPr lang="es-EC" sz="1600" dirty="0">
                          <a:effectLst/>
                        </a:rPr>
                        <a:t>Total ingresos generados al producir 4 pacas adicionales</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C7ECB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0" algn="r">
                        <a:lnSpc>
                          <a:spcPct val="100000"/>
                        </a:lnSpc>
                        <a:spcAft>
                          <a:spcPts val="0"/>
                        </a:spcAft>
                      </a:pPr>
                      <a:r>
                        <a:rPr lang="es-EC" sz="1600" dirty="0">
                          <a:effectLst/>
                        </a:rPr>
                        <a:t> $   18,000.00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5F7E5"/>
                    </a:solidFill>
                  </a:tcPr>
                </a:tc>
              </a:tr>
            </a:tbl>
          </a:graphicData>
        </a:graphic>
      </p:graphicFrame>
      <p:graphicFrame>
        <p:nvGraphicFramePr>
          <p:cNvPr id="6" name="Marcador de contenido 3"/>
          <p:cNvGraphicFramePr>
            <a:graphicFrameLocks noGrp="1"/>
          </p:cNvGraphicFramePr>
          <p:nvPr>
            <p:ph idx="1"/>
            <p:extLst/>
          </p:nvPr>
        </p:nvGraphicFramePr>
        <p:xfrm>
          <a:off x="1617294" y="3962239"/>
          <a:ext cx="8041768" cy="1854200"/>
        </p:xfrm>
        <a:graphic>
          <a:graphicData uri="http://schemas.openxmlformats.org/drawingml/2006/table">
            <a:tbl>
              <a:tblPr firstRow="1" bandRow="1">
                <a:tableStyleId>{5C22544A-7EE6-4342-B048-85BDC9FD1C3A}</a:tableStyleId>
              </a:tblPr>
              <a:tblGrid>
                <a:gridCol w="4284980"/>
                <a:gridCol w="1922844"/>
                <a:gridCol w="1833944"/>
              </a:tblGrid>
              <a:tr h="370840">
                <a:tc>
                  <a:txBody>
                    <a:bodyPr/>
                    <a:lstStyle/>
                    <a:p>
                      <a:pPr algn="ctr"/>
                      <a:r>
                        <a:rPr lang="es-EC" dirty="0" smtClean="0"/>
                        <a:t>Descripción</a:t>
                      </a:r>
                      <a:endParaRPr lang="es-EC" dirty="0"/>
                    </a:p>
                  </a:txBody>
                  <a:tcPr anchor="ctr">
                    <a:solidFill>
                      <a:srgbClr val="C7ECB2"/>
                    </a:solidFill>
                  </a:tcPr>
                </a:tc>
                <a:tc>
                  <a:txBody>
                    <a:bodyPr/>
                    <a:lstStyle/>
                    <a:p>
                      <a:pPr algn="ctr"/>
                      <a:r>
                        <a:rPr lang="es-EC" dirty="0" smtClean="0"/>
                        <a:t>Valor aceptable</a:t>
                      </a:r>
                      <a:endParaRPr lang="es-EC" dirty="0"/>
                    </a:p>
                  </a:txBody>
                  <a:tcPr anchor="ctr">
                    <a:solidFill>
                      <a:srgbClr val="C7ECB2"/>
                    </a:solidFill>
                  </a:tcPr>
                </a:tc>
                <a:tc>
                  <a:txBody>
                    <a:bodyPr/>
                    <a:lstStyle/>
                    <a:p>
                      <a:pPr algn="ctr"/>
                      <a:r>
                        <a:rPr lang="es-EC" dirty="0" smtClean="0"/>
                        <a:t>Valor obtenido</a:t>
                      </a:r>
                      <a:endParaRPr lang="es-EC" dirty="0"/>
                    </a:p>
                  </a:txBody>
                  <a:tcPr anchor="ctr">
                    <a:solidFill>
                      <a:srgbClr val="C7ECB2"/>
                    </a:solidFill>
                  </a:tcPr>
                </a:tc>
              </a:tr>
              <a:tr h="370840">
                <a:tc>
                  <a:txBody>
                    <a:bodyPr/>
                    <a:lstStyle/>
                    <a:p>
                      <a:pPr algn="ctr"/>
                      <a:r>
                        <a:rPr lang="es-EC" dirty="0" smtClean="0"/>
                        <a:t>TIR</a:t>
                      </a:r>
                      <a:endParaRPr lang="es-EC" dirty="0"/>
                    </a:p>
                  </a:txBody>
                  <a:tcPr anchor="ctr">
                    <a:solidFill>
                      <a:srgbClr val="F4FAF6"/>
                    </a:solidFill>
                  </a:tcPr>
                </a:tc>
                <a:tc>
                  <a:txBody>
                    <a:bodyPr/>
                    <a:lstStyle/>
                    <a:p>
                      <a:pPr algn="ctr"/>
                      <a:r>
                        <a:rPr lang="es-EC" dirty="0" smtClean="0"/>
                        <a:t>&gt; 15 %</a:t>
                      </a:r>
                      <a:endParaRPr lang="es-EC" dirty="0"/>
                    </a:p>
                  </a:txBody>
                  <a:tcPr anchor="ctr">
                    <a:solidFill>
                      <a:srgbClr val="F4FAF6"/>
                    </a:solidFill>
                  </a:tcPr>
                </a:tc>
                <a:tc>
                  <a:txBody>
                    <a:bodyPr/>
                    <a:lstStyle/>
                    <a:p>
                      <a:pPr algn="ctr"/>
                      <a:r>
                        <a:rPr lang="es-EC" dirty="0" smtClean="0"/>
                        <a:t>371 %</a:t>
                      </a:r>
                      <a:endParaRPr lang="es-EC" dirty="0"/>
                    </a:p>
                  </a:txBody>
                  <a:tcPr anchor="ctr">
                    <a:solidFill>
                      <a:srgbClr val="F4FAF6"/>
                    </a:solidFill>
                  </a:tcPr>
                </a:tc>
              </a:tr>
              <a:tr h="370840">
                <a:tc>
                  <a:txBody>
                    <a:bodyPr/>
                    <a:lstStyle/>
                    <a:p>
                      <a:pPr algn="ctr"/>
                      <a:r>
                        <a:rPr lang="es-EC" dirty="0" smtClean="0"/>
                        <a:t>VAN</a:t>
                      </a:r>
                      <a:endParaRPr lang="es-EC" dirty="0"/>
                    </a:p>
                  </a:txBody>
                  <a:tcPr anchor="ctr">
                    <a:solidFill>
                      <a:srgbClr val="E5F7E5"/>
                    </a:solidFill>
                  </a:tcPr>
                </a:tc>
                <a:tc>
                  <a:txBody>
                    <a:bodyPr/>
                    <a:lstStyle/>
                    <a:p>
                      <a:pPr algn="ctr"/>
                      <a:r>
                        <a:rPr lang="es-EC" dirty="0" smtClean="0"/>
                        <a:t>&gt;0</a:t>
                      </a:r>
                      <a:endParaRPr lang="es-EC" dirty="0"/>
                    </a:p>
                  </a:txBody>
                  <a:tcPr anchor="ctr">
                    <a:solidFill>
                      <a:srgbClr val="E5F7E5"/>
                    </a:solidFill>
                  </a:tcPr>
                </a:tc>
                <a:tc>
                  <a:txBody>
                    <a:bodyPr/>
                    <a:lstStyle/>
                    <a:p>
                      <a:pPr algn="ctr"/>
                      <a:r>
                        <a:rPr lang="es-EC" dirty="0" smtClean="0"/>
                        <a:t>$ 160,605.72</a:t>
                      </a:r>
                      <a:endParaRPr lang="es-EC" dirty="0"/>
                    </a:p>
                  </a:txBody>
                  <a:tcPr anchor="ctr">
                    <a:solidFill>
                      <a:srgbClr val="E5F7E5"/>
                    </a:solidFill>
                  </a:tcPr>
                </a:tc>
              </a:tr>
              <a:tr h="370840">
                <a:tc>
                  <a:txBody>
                    <a:bodyPr/>
                    <a:lstStyle/>
                    <a:p>
                      <a:pPr algn="ctr"/>
                      <a:r>
                        <a:rPr lang="es-EC" dirty="0" smtClean="0"/>
                        <a:t>Período de recuperación de la inversión</a:t>
                      </a:r>
                      <a:endParaRPr lang="es-EC" dirty="0"/>
                    </a:p>
                  </a:txBody>
                  <a:tcPr anchor="ctr">
                    <a:solidFill>
                      <a:srgbClr val="F4FAF6"/>
                    </a:solidFill>
                  </a:tcPr>
                </a:tc>
                <a:tc>
                  <a:txBody>
                    <a:bodyPr/>
                    <a:lstStyle/>
                    <a:p>
                      <a:pPr algn="ctr"/>
                      <a:r>
                        <a:rPr lang="es-EC" dirty="0" smtClean="0"/>
                        <a:t>---</a:t>
                      </a:r>
                      <a:endParaRPr lang="es-EC" dirty="0"/>
                    </a:p>
                  </a:txBody>
                  <a:tcPr anchor="ctr">
                    <a:solidFill>
                      <a:srgbClr val="F4FAF6"/>
                    </a:solidFill>
                  </a:tcPr>
                </a:tc>
                <a:tc>
                  <a:txBody>
                    <a:bodyPr/>
                    <a:lstStyle/>
                    <a:p>
                      <a:pPr algn="ctr"/>
                      <a:r>
                        <a:rPr lang="es-EC" dirty="0" smtClean="0"/>
                        <a:t>3 meses 5 días</a:t>
                      </a:r>
                      <a:endParaRPr lang="es-EC" dirty="0"/>
                    </a:p>
                  </a:txBody>
                  <a:tcPr anchor="ctr">
                    <a:solidFill>
                      <a:srgbClr val="F4FAF6"/>
                    </a:solidFill>
                  </a:tcPr>
                </a:tc>
              </a:tr>
              <a:tr h="370840">
                <a:tc>
                  <a:txBody>
                    <a:bodyPr/>
                    <a:lstStyle/>
                    <a:p>
                      <a:pPr algn="ctr"/>
                      <a:r>
                        <a:rPr lang="es-EC" dirty="0" smtClean="0"/>
                        <a:t>Relación beneficio</a:t>
                      </a:r>
                      <a:r>
                        <a:rPr lang="es-EC" baseline="0" dirty="0" smtClean="0"/>
                        <a:t>/costo</a:t>
                      </a:r>
                      <a:endParaRPr lang="es-EC" dirty="0"/>
                    </a:p>
                  </a:txBody>
                  <a:tcPr anchor="ctr">
                    <a:solidFill>
                      <a:srgbClr val="E5F7E5"/>
                    </a:solidFill>
                  </a:tcPr>
                </a:tc>
                <a:tc>
                  <a:txBody>
                    <a:bodyPr/>
                    <a:lstStyle/>
                    <a:p>
                      <a:pPr algn="ctr"/>
                      <a:r>
                        <a:rPr lang="es-EC" dirty="0" smtClean="0"/>
                        <a:t>&gt;1</a:t>
                      </a:r>
                      <a:endParaRPr lang="es-EC" dirty="0"/>
                    </a:p>
                  </a:txBody>
                  <a:tcPr anchor="ctr">
                    <a:solidFill>
                      <a:srgbClr val="E5F7E5"/>
                    </a:solidFill>
                  </a:tcPr>
                </a:tc>
                <a:tc>
                  <a:txBody>
                    <a:bodyPr/>
                    <a:lstStyle/>
                    <a:p>
                      <a:pPr algn="ctr"/>
                      <a:r>
                        <a:rPr lang="es-EC" dirty="0" smtClean="0"/>
                        <a:t>1,44</a:t>
                      </a:r>
                      <a:endParaRPr lang="es-EC" dirty="0"/>
                    </a:p>
                  </a:txBody>
                  <a:tcPr anchor="ctr">
                    <a:solidFill>
                      <a:srgbClr val="E5F7E5"/>
                    </a:solidFill>
                  </a:tcPr>
                </a:tc>
              </a:tr>
            </a:tbl>
          </a:graphicData>
        </a:graphic>
      </p:graphicFrame>
    </p:spTree>
    <p:extLst>
      <p:ext uri="{BB962C8B-B14F-4D97-AF65-F5344CB8AC3E}">
        <p14:creationId xmlns:p14="http://schemas.microsoft.com/office/powerpoint/2010/main" val="1939285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609600" y="1265241"/>
            <a:ext cx="10972800" cy="4525963"/>
          </a:xfrm>
        </p:spPr>
        <p:txBody>
          <a:bodyPr/>
          <a:lstStyle/>
          <a:p>
            <a:pPr algn="just"/>
            <a:r>
              <a:rPr lang="es-EC" dirty="0">
                <a:solidFill>
                  <a:schemeClr val="tx1"/>
                </a:solidFill>
              </a:rPr>
              <a:t>Prototipo funcional y cumple la mayoría de parámetros de diseño.</a:t>
            </a:r>
          </a:p>
          <a:p>
            <a:pPr algn="just"/>
            <a:r>
              <a:rPr lang="es-EC" dirty="0">
                <a:solidFill>
                  <a:schemeClr val="tx1"/>
                </a:solidFill>
              </a:rPr>
              <a:t>Alternativa seleccionada no fue la óptima, pero cumplió todos los requerimientos planteados por el cliente.</a:t>
            </a:r>
          </a:p>
          <a:p>
            <a:pPr algn="just"/>
            <a:r>
              <a:rPr lang="es-EC" dirty="0">
                <a:solidFill>
                  <a:schemeClr val="tx1"/>
                </a:solidFill>
              </a:rPr>
              <a:t>Elementos con materiales asequibles en el mercado y con factores de seguridad superiores a 2.</a:t>
            </a:r>
          </a:p>
          <a:p>
            <a:pPr algn="just"/>
            <a:r>
              <a:rPr lang="es-EC" dirty="0">
                <a:solidFill>
                  <a:schemeClr val="tx1"/>
                </a:solidFill>
              </a:rPr>
              <a:t>Capacidad del prototipo: 61204 botellas/hora. Aproximadamente el doble de la capacidad requerida. Permite tiempos de descanso para el operador.</a:t>
            </a:r>
            <a:endParaRPr lang="es-EC" dirty="0"/>
          </a:p>
        </p:txBody>
      </p:sp>
    </p:spTree>
    <p:extLst>
      <p:ext uri="{BB962C8B-B14F-4D97-AF65-F5344CB8AC3E}">
        <p14:creationId xmlns:p14="http://schemas.microsoft.com/office/powerpoint/2010/main" val="1377054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7"/>
            <a:ext cx="10972800" cy="1143000"/>
          </a:xfrm>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609600" y="1248307"/>
            <a:ext cx="10972800" cy="4521731"/>
          </a:xfrm>
        </p:spPr>
        <p:txBody>
          <a:bodyPr/>
          <a:lstStyle/>
          <a:p>
            <a:pPr algn="just"/>
            <a:r>
              <a:rPr lang="es-EC" dirty="0" smtClean="0">
                <a:solidFill>
                  <a:schemeClr val="tx1"/>
                </a:solidFill>
              </a:rPr>
              <a:t>Consumo de potencia: 2,1 kW. Par de torsión: 163,76 </a:t>
            </a:r>
            <a:r>
              <a:rPr lang="es-EC" dirty="0" err="1" smtClean="0">
                <a:solidFill>
                  <a:schemeClr val="tx1"/>
                </a:solidFill>
              </a:rPr>
              <a:t>N.m</a:t>
            </a:r>
            <a:r>
              <a:rPr lang="es-EC" dirty="0" smtClean="0">
                <a:solidFill>
                  <a:schemeClr val="tx1"/>
                </a:solidFill>
              </a:rPr>
              <a:t>.</a:t>
            </a:r>
          </a:p>
          <a:p>
            <a:pPr algn="just"/>
            <a:r>
              <a:rPr lang="es-EC" dirty="0" smtClean="0">
                <a:solidFill>
                  <a:schemeClr val="tx1"/>
                </a:solidFill>
              </a:rPr>
              <a:t>Inversión total: $12,500. Menor a $20,000.</a:t>
            </a:r>
          </a:p>
          <a:p>
            <a:pPr algn="just"/>
            <a:r>
              <a:rPr lang="es-EC" dirty="0" smtClean="0">
                <a:solidFill>
                  <a:schemeClr val="tx1"/>
                </a:solidFill>
              </a:rPr>
              <a:t>Configuración propuesta de puntas es favorable.</a:t>
            </a:r>
          </a:p>
          <a:p>
            <a:pPr algn="just"/>
            <a:r>
              <a:rPr lang="es-EC" dirty="0" smtClean="0">
                <a:solidFill>
                  <a:schemeClr val="tx1"/>
                </a:solidFill>
              </a:rPr>
              <a:t>Incorporar puntas a una superficie lisa permite que el material sea atrapado.</a:t>
            </a:r>
          </a:p>
          <a:p>
            <a:pPr algn="just"/>
            <a:r>
              <a:rPr lang="es-EC" dirty="0" smtClean="0">
                <a:solidFill>
                  <a:schemeClr val="tx1"/>
                </a:solidFill>
              </a:rPr>
              <a:t>Los elementos son capaces de soportar una sobrecarga inicial cuando el prototipo arranca con la tolva llena. La potencia máxima es de 2.2 kW.</a:t>
            </a:r>
            <a:endParaRPr lang="es-EC" dirty="0">
              <a:solidFill>
                <a:schemeClr val="tx1"/>
              </a:solidFill>
            </a:endParaRPr>
          </a:p>
        </p:txBody>
      </p:sp>
    </p:spTree>
    <p:extLst>
      <p:ext uri="{BB962C8B-B14F-4D97-AF65-F5344CB8AC3E}">
        <p14:creationId xmlns:p14="http://schemas.microsoft.com/office/powerpoint/2010/main" val="1452418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RECOMENDACIONES</a:t>
            </a:r>
            <a:endParaRPr lang="es-EC" dirty="0">
              <a:solidFill>
                <a:schemeClr val="tx1"/>
              </a:solidFill>
            </a:endParaRPr>
          </a:p>
        </p:txBody>
      </p:sp>
      <p:sp>
        <p:nvSpPr>
          <p:cNvPr id="3" name="Marcador de contenido 2"/>
          <p:cNvSpPr>
            <a:spLocks noGrp="1"/>
          </p:cNvSpPr>
          <p:nvPr>
            <p:ph idx="1"/>
          </p:nvPr>
        </p:nvSpPr>
        <p:spPr>
          <a:xfrm>
            <a:off x="609600" y="1518249"/>
            <a:ext cx="10647872" cy="4628551"/>
          </a:xfrm>
        </p:spPr>
        <p:txBody>
          <a:bodyPr/>
          <a:lstStyle/>
          <a:p>
            <a:pPr algn="just"/>
            <a:r>
              <a:rPr lang="es-EC" dirty="0" smtClean="0">
                <a:solidFill>
                  <a:schemeClr val="tx1"/>
                </a:solidFill>
              </a:rPr>
              <a:t>Incorporar elementos perforadores reemplazables.</a:t>
            </a:r>
          </a:p>
          <a:p>
            <a:pPr algn="just"/>
            <a:r>
              <a:rPr lang="es-EC" dirty="0" smtClean="0">
                <a:solidFill>
                  <a:schemeClr val="tx1"/>
                </a:solidFill>
              </a:rPr>
              <a:t>Analizar ventajas económicas al poner puntas reemplazables. Buscar materiales que no sean reciclados.</a:t>
            </a:r>
          </a:p>
          <a:p>
            <a:pPr algn="just"/>
            <a:r>
              <a:rPr lang="es-EC" dirty="0" smtClean="0">
                <a:solidFill>
                  <a:schemeClr val="tx1"/>
                </a:solidFill>
              </a:rPr>
              <a:t>Utilizar materiales para </a:t>
            </a:r>
            <a:r>
              <a:rPr lang="es-EC" dirty="0" err="1" smtClean="0">
                <a:solidFill>
                  <a:schemeClr val="tx1"/>
                </a:solidFill>
              </a:rPr>
              <a:t>troquelería</a:t>
            </a:r>
            <a:r>
              <a:rPr lang="es-EC" dirty="0" smtClean="0">
                <a:solidFill>
                  <a:schemeClr val="tx1"/>
                </a:solidFill>
              </a:rPr>
              <a:t> para los elementos sometidos a impacto. Fabricar los ejes en una sola pieza.</a:t>
            </a:r>
          </a:p>
          <a:p>
            <a:pPr algn="just"/>
            <a:r>
              <a:rPr lang="es-EC" dirty="0" smtClean="0">
                <a:solidFill>
                  <a:schemeClr val="tx1"/>
                </a:solidFill>
              </a:rPr>
              <a:t>Disminuir velocidad de rotación de rodillos para reducir rebote de botellas.</a:t>
            </a:r>
          </a:p>
        </p:txBody>
      </p:sp>
    </p:spTree>
    <p:extLst>
      <p:ext uri="{BB962C8B-B14F-4D97-AF65-F5344CB8AC3E}">
        <p14:creationId xmlns:p14="http://schemas.microsoft.com/office/powerpoint/2010/main" val="3618322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RECOMENDACIONES</a:t>
            </a:r>
            <a:endParaRPr lang="es-EC" dirty="0">
              <a:solidFill>
                <a:schemeClr val="tx1"/>
              </a:solidFill>
            </a:endParaRPr>
          </a:p>
        </p:txBody>
      </p:sp>
      <p:sp>
        <p:nvSpPr>
          <p:cNvPr id="3" name="Marcador de contenido 2"/>
          <p:cNvSpPr>
            <a:spLocks noGrp="1"/>
          </p:cNvSpPr>
          <p:nvPr>
            <p:ph idx="1"/>
          </p:nvPr>
        </p:nvSpPr>
        <p:spPr/>
        <p:txBody>
          <a:bodyPr/>
          <a:lstStyle/>
          <a:p>
            <a:r>
              <a:rPr lang="es-EC" dirty="0">
                <a:solidFill>
                  <a:schemeClr val="tx1"/>
                </a:solidFill>
              </a:rPr>
              <a:t>Reducir costo al adquirir motor de 3 HP a 120 rpm y hacer uso de un acople directo flexible.</a:t>
            </a:r>
          </a:p>
          <a:p>
            <a:r>
              <a:rPr lang="es-EC" dirty="0">
                <a:solidFill>
                  <a:schemeClr val="tx1"/>
                </a:solidFill>
              </a:rPr>
              <a:t>Mantener configuración de puntas alrededor del rodillo y aumentar longitud de los cilindros para conservar capacidad.</a:t>
            </a:r>
          </a:p>
          <a:p>
            <a:r>
              <a:rPr lang="es-EC" dirty="0">
                <a:solidFill>
                  <a:schemeClr val="tx1"/>
                </a:solidFill>
              </a:rPr>
              <a:t>Tomar capacidad teórica como 100% de capacidad real.</a:t>
            </a:r>
          </a:p>
          <a:p>
            <a:r>
              <a:rPr lang="es-EC" dirty="0">
                <a:solidFill>
                  <a:schemeClr val="tx1"/>
                </a:solidFill>
              </a:rPr>
              <a:t>No arrancar máquina con carga.</a:t>
            </a:r>
          </a:p>
          <a:p>
            <a:r>
              <a:rPr lang="es-EC" dirty="0">
                <a:solidFill>
                  <a:schemeClr val="tx1"/>
                </a:solidFill>
              </a:rPr>
              <a:t>Implementar más seguridades para el operador</a:t>
            </a:r>
            <a:r>
              <a:rPr lang="es-EC" dirty="0" smtClean="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60142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8830" y="2905695"/>
            <a:ext cx="10972800" cy="1143000"/>
          </a:xfrm>
        </p:spPr>
        <p:txBody>
          <a:bodyPr/>
          <a:lstStyle/>
          <a:p>
            <a:pPr algn="ctr"/>
            <a:r>
              <a:rPr lang="es-EC" dirty="0" smtClean="0">
                <a:solidFill>
                  <a:schemeClr val="tx1"/>
                </a:solidFill>
              </a:rPr>
              <a:t>GRACIAS</a:t>
            </a:r>
            <a:endParaRPr lang="es-EC" dirty="0">
              <a:solidFill>
                <a:schemeClr val="tx1"/>
              </a:solidFill>
            </a:endParaRPr>
          </a:p>
        </p:txBody>
      </p:sp>
    </p:spTree>
    <p:extLst>
      <p:ext uri="{BB962C8B-B14F-4D97-AF65-F5344CB8AC3E}">
        <p14:creationId xmlns:p14="http://schemas.microsoft.com/office/powerpoint/2010/main" val="92890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n-US" dirty="0" smtClean="0">
                <a:solidFill>
                  <a:schemeClr val="tx1"/>
                </a:solidFill>
              </a:rPr>
              <a:t>OBJETIVOS</a:t>
            </a:r>
            <a:endParaRPr lang="en-US" dirty="0">
              <a:solidFill>
                <a:schemeClr val="tx1"/>
              </a:solidFill>
            </a:endParaRPr>
          </a:p>
        </p:txBody>
      </p:sp>
      <p:sp>
        <p:nvSpPr>
          <p:cNvPr id="3" name="Marcador de contenido 2"/>
          <p:cNvSpPr>
            <a:spLocks noGrp="1"/>
          </p:cNvSpPr>
          <p:nvPr>
            <p:ph idx="1"/>
          </p:nvPr>
        </p:nvSpPr>
        <p:spPr>
          <a:xfrm>
            <a:off x="609600" y="1143000"/>
            <a:ext cx="10972800" cy="4525963"/>
          </a:xfrm>
        </p:spPr>
        <p:txBody>
          <a:bodyPr/>
          <a:lstStyle/>
          <a:p>
            <a:r>
              <a:rPr lang="es-EC" b="1" dirty="0" smtClean="0">
                <a:solidFill>
                  <a:schemeClr val="tx1"/>
                </a:solidFill>
              </a:rPr>
              <a:t>Objetivo</a:t>
            </a:r>
            <a:r>
              <a:rPr lang="en-US" b="1" dirty="0" smtClean="0">
                <a:solidFill>
                  <a:schemeClr val="tx1"/>
                </a:solidFill>
              </a:rPr>
              <a:t> General: </a:t>
            </a:r>
            <a:r>
              <a:rPr lang="es-EC" dirty="0" smtClean="0">
                <a:solidFill>
                  <a:schemeClr val="tx1"/>
                </a:solidFill>
              </a:rPr>
              <a:t>Diseñar y construir un prototipo experimental de una máquina perforadora de botellas de PET para la empresa </a:t>
            </a:r>
            <a:r>
              <a:rPr lang="en-US" dirty="0" smtClean="0">
                <a:solidFill>
                  <a:schemeClr val="tx1"/>
                </a:solidFill>
              </a:rPr>
              <a:t>NEUMAC S.A.</a:t>
            </a:r>
          </a:p>
          <a:p>
            <a:endParaRPr lang="en-US" dirty="0" smtClean="0">
              <a:solidFill>
                <a:schemeClr val="tx1"/>
              </a:solidFill>
            </a:endParaRPr>
          </a:p>
          <a:p>
            <a:r>
              <a:rPr lang="es-EC" b="1" dirty="0" smtClean="0">
                <a:solidFill>
                  <a:schemeClr val="tx1"/>
                </a:solidFill>
              </a:rPr>
              <a:t>Objetivos Específicos:</a:t>
            </a:r>
          </a:p>
          <a:p>
            <a:pPr lvl="1"/>
            <a:r>
              <a:rPr lang="es-EC" dirty="0" smtClean="0">
                <a:solidFill>
                  <a:schemeClr val="tx1"/>
                </a:solidFill>
              </a:rPr>
              <a:t>Establecer parámetros de diseño.</a:t>
            </a:r>
          </a:p>
          <a:p>
            <a:pPr lvl="1"/>
            <a:r>
              <a:rPr lang="es-EC" dirty="0" smtClean="0">
                <a:solidFill>
                  <a:schemeClr val="tx1"/>
                </a:solidFill>
              </a:rPr>
              <a:t>Plantear alternativas y escoger la que cumpla con más requerimientos.</a:t>
            </a:r>
          </a:p>
          <a:p>
            <a:pPr lvl="1"/>
            <a:r>
              <a:rPr lang="es-EC" dirty="0" smtClean="0">
                <a:solidFill>
                  <a:schemeClr val="tx1"/>
                </a:solidFill>
              </a:rPr>
              <a:t>Seleccionar materiales y simularlos en 3D.</a:t>
            </a:r>
          </a:p>
          <a:p>
            <a:pPr lvl="1"/>
            <a:r>
              <a:rPr lang="es-EC" dirty="0" smtClean="0">
                <a:solidFill>
                  <a:schemeClr val="tx1"/>
                </a:solidFill>
              </a:rPr>
              <a:t>Validar el prototipo.</a:t>
            </a:r>
            <a:endParaRPr lang="es-EC" dirty="0">
              <a:solidFill>
                <a:schemeClr val="tx1"/>
              </a:solidFill>
            </a:endParaRPr>
          </a:p>
        </p:txBody>
      </p:sp>
    </p:spTree>
    <p:extLst>
      <p:ext uri="{BB962C8B-B14F-4D97-AF65-F5344CB8AC3E}">
        <p14:creationId xmlns:p14="http://schemas.microsoft.com/office/powerpoint/2010/main" val="4010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C" dirty="0" smtClean="0">
                <a:solidFill>
                  <a:schemeClr val="tx1"/>
                </a:solidFill>
              </a:rPr>
              <a:t>MÉTODOS DE RECICLAJE DE PET</a:t>
            </a:r>
            <a:endParaRPr lang="es-EC" dirty="0">
              <a:solidFill>
                <a:schemeClr val="tx1"/>
              </a:solidFill>
            </a:endParaRPr>
          </a:p>
        </p:txBody>
      </p:sp>
      <p:sp>
        <p:nvSpPr>
          <p:cNvPr id="3" name="Marcador de contenido 2"/>
          <p:cNvSpPr>
            <a:spLocks noGrp="1"/>
          </p:cNvSpPr>
          <p:nvPr>
            <p:ph idx="1"/>
          </p:nvPr>
        </p:nvSpPr>
        <p:spPr>
          <a:xfrm>
            <a:off x="838200" y="873871"/>
            <a:ext cx="10515600" cy="4351338"/>
          </a:xfrm>
        </p:spPr>
        <p:txBody>
          <a:bodyPr/>
          <a:lstStyle/>
          <a:p>
            <a:r>
              <a:rPr lang="es-EC" dirty="0" smtClean="0">
                <a:solidFill>
                  <a:schemeClr val="tx1"/>
                </a:solidFill>
              </a:rPr>
              <a:t>Reciclado mecánico: Cambio físico</a:t>
            </a:r>
          </a:p>
          <a:p>
            <a:pPr lvl="1"/>
            <a:r>
              <a:rPr lang="es-EC" dirty="0" smtClean="0">
                <a:solidFill>
                  <a:schemeClr val="tx1"/>
                </a:solidFill>
              </a:rPr>
              <a:t>Reciclado mecánico convencional</a:t>
            </a:r>
          </a:p>
          <a:p>
            <a:pPr lvl="1"/>
            <a:r>
              <a:rPr lang="es-EC" dirty="0" smtClean="0">
                <a:solidFill>
                  <a:schemeClr val="tx1"/>
                </a:solidFill>
              </a:rPr>
              <a:t>Procesos de descontaminación o súper-limpieza: Tratamiento térmico, tratamiento químico/físico, extracción con disolventes.</a:t>
            </a:r>
          </a:p>
          <a:p>
            <a:r>
              <a:rPr lang="es-EC" dirty="0" smtClean="0">
                <a:solidFill>
                  <a:schemeClr val="tx1"/>
                </a:solidFill>
              </a:rPr>
              <a:t>Reciclado químico: Cambio químico.</a:t>
            </a:r>
          </a:p>
          <a:p>
            <a:r>
              <a:rPr lang="es-EC" dirty="0" smtClean="0">
                <a:solidFill>
                  <a:schemeClr val="tx1"/>
                </a:solidFill>
              </a:rPr>
              <a:t>Reciclado energético</a:t>
            </a:r>
          </a:p>
          <a:p>
            <a:endParaRPr lang="es-EC" dirty="0">
              <a:solidFill>
                <a:schemeClr val="tx1"/>
              </a:solidFill>
            </a:endParaRPr>
          </a:p>
        </p:txBody>
      </p:sp>
      <p:pic>
        <p:nvPicPr>
          <p:cNvPr id="4"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2305577" y="3579157"/>
            <a:ext cx="3819525" cy="1971675"/>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2827867" y="5682633"/>
            <a:ext cx="3064933" cy="369332"/>
          </a:xfrm>
          <a:prstGeom prst="rect">
            <a:avLst/>
          </a:prstGeom>
          <a:noFill/>
        </p:spPr>
        <p:txBody>
          <a:bodyPr wrap="square" rtlCol="0">
            <a:spAutoFit/>
          </a:bodyPr>
          <a:lstStyle/>
          <a:p>
            <a:r>
              <a:rPr lang="es-EC" dirty="0" smtClean="0"/>
              <a:t>Etapas de la </a:t>
            </a:r>
            <a:r>
              <a:rPr lang="es-EC" dirty="0" err="1" smtClean="0"/>
              <a:t>metanólisis</a:t>
            </a:r>
            <a:endParaRPr lang="es-EC" dirty="0"/>
          </a:p>
        </p:txBody>
      </p:sp>
      <p:pic>
        <p:nvPicPr>
          <p:cNvPr id="6" name="Imagen 5" descr="Reciclado energético">
            <a:hlinkClick r:id="rId3" tooltip="&quot;Reciclado energético&quo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0267" y="3721079"/>
            <a:ext cx="3562350" cy="1687830"/>
          </a:xfrm>
          <a:prstGeom prst="rect">
            <a:avLst/>
          </a:prstGeom>
          <a:noFill/>
          <a:ln>
            <a:noFill/>
          </a:ln>
        </p:spPr>
      </p:pic>
      <p:sp>
        <p:nvSpPr>
          <p:cNvPr id="7" name="CuadroTexto 6"/>
          <p:cNvSpPr txBox="1"/>
          <p:nvPr/>
        </p:nvSpPr>
        <p:spPr>
          <a:xfrm>
            <a:off x="7287684" y="5550832"/>
            <a:ext cx="3064933" cy="369332"/>
          </a:xfrm>
          <a:prstGeom prst="rect">
            <a:avLst/>
          </a:prstGeom>
          <a:noFill/>
        </p:spPr>
        <p:txBody>
          <a:bodyPr wrap="square" rtlCol="0">
            <a:spAutoFit/>
          </a:bodyPr>
          <a:lstStyle/>
          <a:p>
            <a:r>
              <a:rPr lang="es-EC" dirty="0" smtClean="0"/>
              <a:t>Reciclado energético</a:t>
            </a:r>
            <a:endParaRPr lang="es-EC" dirty="0"/>
          </a:p>
        </p:txBody>
      </p:sp>
    </p:spTree>
    <p:extLst>
      <p:ext uri="{BB962C8B-B14F-4D97-AF65-F5344CB8AC3E}">
        <p14:creationId xmlns:p14="http://schemas.microsoft.com/office/powerpoint/2010/main" val="34960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7869"/>
            <a:ext cx="10972800" cy="1143000"/>
          </a:xfrm>
        </p:spPr>
        <p:txBody>
          <a:bodyPr/>
          <a:lstStyle/>
          <a:p>
            <a:r>
              <a:rPr lang="es-EC" dirty="0" smtClean="0">
                <a:solidFill>
                  <a:schemeClr val="tx1"/>
                </a:solidFill>
              </a:rPr>
              <a:t>COMPACTACIÓN DE BOTELLAS DE PET</a:t>
            </a:r>
            <a:endParaRPr lang="es-EC" dirty="0">
              <a:solidFill>
                <a:schemeClr val="tx1"/>
              </a:solidFill>
            </a:endParaRPr>
          </a:p>
        </p:txBody>
      </p:sp>
      <p:sp>
        <p:nvSpPr>
          <p:cNvPr id="3" name="Marcador de contenido 2"/>
          <p:cNvSpPr>
            <a:spLocks noGrp="1"/>
          </p:cNvSpPr>
          <p:nvPr>
            <p:ph idx="1"/>
          </p:nvPr>
        </p:nvSpPr>
        <p:spPr>
          <a:xfrm>
            <a:off x="604413" y="2047083"/>
            <a:ext cx="5199587" cy="2954865"/>
          </a:xfrm>
        </p:spPr>
        <p:txBody>
          <a:bodyPr/>
          <a:lstStyle/>
          <a:p>
            <a:r>
              <a:rPr lang="es-EC" dirty="0" smtClean="0">
                <a:solidFill>
                  <a:schemeClr val="tx1"/>
                </a:solidFill>
              </a:rPr>
              <a:t>Compactado manual.</a:t>
            </a:r>
          </a:p>
          <a:p>
            <a:r>
              <a:rPr lang="es-EC" dirty="0" smtClean="0">
                <a:solidFill>
                  <a:schemeClr val="tx1"/>
                </a:solidFill>
              </a:rPr>
              <a:t>Máquina de compactado individual.</a:t>
            </a:r>
          </a:p>
          <a:p>
            <a:r>
              <a:rPr lang="es-EC" dirty="0" smtClean="0">
                <a:solidFill>
                  <a:schemeClr val="tx1"/>
                </a:solidFill>
              </a:rPr>
              <a:t>Utilizar elementos pesados para compactar.</a:t>
            </a:r>
          </a:p>
          <a:p>
            <a:r>
              <a:rPr lang="es-EC" dirty="0" smtClean="0">
                <a:solidFill>
                  <a:schemeClr val="tx1"/>
                </a:solidFill>
              </a:rPr>
              <a:t>Prensa para producir fardos.</a:t>
            </a:r>
          </a:p>
          <a:p>
            <a:endParaRPr lang="es-EC" dirty="0">
              <a:solidFill>
                <a:schemeClr val="tx1"/>
              </a:solidFill>
            </a:endParaRPr>
          </a:p>
          <a:p>
            <a:endParaRPr lang="es-EC" dirty="0" smtClean="0">
              <a:solidFill>
                <a:schemeClr val="tx1"/>
              </a:solidFill>
            </a:endParaRPr>
          </a:p>
        </p:txBody>
      </p:sp>
      <p:pic>
        <p:nvPicPr>
          <p:cNvPr id="4" name="Imagen 3"/>
          <p:cNvPicPr/>
          <p:nvPr/>
        </p:nvPicPr>
        <p:blipFill>
          <a:blip r:embed="rId3">
            <a:extLst>
              <a:ext uri="{28A0092B-C50C-407E-A947-70E740481C1C}">
                <a14:useLocalDpi xmlns:a14="http://schemas.microsoft.com/office/drawing/2010/main"/>
              </a:ext>
            </a:extLst>
          </a:blip>
          <a:stretch>
            <a:fillRect/>
          </a:stretch>
        </p:blipFill>
        <p:spPr>
          <a:xfrm>
            <a:off x="6443661" y="811439"/>
            <a:ext cx="1899285" cy="2270125"/>
          </a:xfrm>
          <a:prstGeom prst="rect">
            <a:avLst/>
          </a:prstGeom>
        </p:spPr>
      </p:pic>
      <p:pic>
        <p:nvPicPr>
          <p:cNvPr id="5" name="Imagen 4"/>
          <p:cNvPicPr/>
          <p:nvPr/>
        </p:nvPicPr>
        <p:blipFill>
          <a:blip r:embed="rId4">
            <a:extLst>
              <a:ext uri="{28A0092B-C50C-407E-A947-70E740481C1C}">
                <a14:useLocalDpi xmlns:a14="http://schemas.microsoft.com/office/drawing/2010/main"/>
              </a:ext>
            </a:extLst>
          </a:blip>
          <a:stretch>
            <a:fillRect/>
          </a:stretch>
        </p:blipFill>
        <p:spPr>
          <a:xfrm>
            <a:off x="9210675" y="3185849"/>
            <a:ext cx="2371725" cy="2245360"/>
          </a:xfrm>
          <a:prstGeom prst="rect">
            <a:avLst/>
          </a:prstGeom>
        </p:spPr>
      </p:pic>
      <p:sp>
        <p:nvSpPr>
          <p:cNvPr id="6" name="CuadroTexto 5"/>
          <p:cNvSpPr txBox="1"/>
          <p:nvPr/>
        </p:nvSpPr>
        <p:spPr>
          <a:xfrm>
            <a:off x="6267236" y="3155184"/>
            <a:ext cx="2252133" cy="369332"/>
          </a:xfrm>
          <a:prstGeom prst="rect">
            <a:avLst/>
          </a:prstGeom>
          <a:noFill/>
        </p:spPr>
        <p:txBody>
          <a:bodyPr wrap="square" rtlCol="0">
            <a:spAutoFit/>
          </a:bodyPr>
          <a:lstStyle/>
          <a:p>
            <a:pPr algn="ctr"/>
            <a:r>
              <a:rPr lang="es-EC" dirty="0" smtClean="0"/>
              <a:t>Prensa vertical</a:t>
            </a:r>
            <a:endParaRPr lang="es-EC" dirty="0"/>
          </a:p>
        </p:txBody>
      </p:sp>
      <p:sp>
        <p:nvSpPr>
          <p:cNvPr id="7" name="CuadroTexto 6"/>
          <p:cNvSpPr txBox="1"/>
          <p:nvPr/>
        </p:nvSpPr>
        <p:spPr>
          <a:xfrm>
            <a:off x="9270470" y="5448831"/>
            <a:ext cx="2252133" cy="369332"/>
          </a:xfrm>
          <a:prstGeom prst="rect">
            <a:avLst/>
          </a:prstGeom>
          <a:noFill/>
        </p:spPr>
        <p:txBody>
          <a:bodyPr wrap="square" rtlCol="0">
            <a:spAutoFit/>
          </a:bodyPr>
          <a:lstStyle/>
          <a:p>
            <a:pPr algn="ctr"/>
            <a:r>
              <a:rPr lang="es-EC" dirty="0" smtClean="0"/>
              <a:t>Prensa horizontal</a:t>
            </a:r>
            <a:endParaRPr lang="es-EC" dirty="0"/>
          </a:p>
        </p:txBody>
      </p:sp>
    </p:spTree>
    <p:extLst>
      <p:ext uri="{BB962C8B-B14F-4D97-AF65-F5344CB8AC3E}">
        <p14:creationId xmlns:p14="http://schemas.microsoft.com/office/powerpoint/2010/main" val="214577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3183"/>
            <a:ext cx="10972800" cy="1143000"/>
          </a:xfrm>
        </p:spPr>
        <p:txBody>
          <a:bodyPr/>
          <a:lstStyle/>
          <a:p>
            <a:r>
              <a:rPr lang="es-EC" sz="2400" dirty="0" smtClean="0">
                <a:solidFill>
                  <a:schemeClr val="tx1"/>
                </a:solidFill>
              </a:rPr>
              <a:t>PERFORACIÓN DE BOTELLAS DE PET: MÁQUINAS PERFORADORAS</a:t>
            </a:r>
            <a:endParaRPr lang="es-EC" sz="2400" dirty="0">
              <a:solidFill>
                <a:schemeClr val="tx1"/>
              </a:solidFill>
            </a:endParaRPr>
          </a:p>
        </p:txBody>
      </p:sp>
      <p:graphicFrame>
        <p:nvGraphicFramePr>
          <p:cNvPr id="11" name="Diagrama 10"/>
          <p:cNvGraphicFramePr/>
          <p:nvPr>
            <p:extLst>
              <p:ext uri="{D42A27DB-BD31-4B8C-83A1-F6EECF244321}">
                <p14:modId xmlns:p14="http://schemas.microsoft.com/office/powerpoint/2010/main" val="3649612478"/>
              </p:ext>
            </p:extLst>
          </p:nvPr>
        </p:nvGraphicFramePr>
        <p:xfrm>
          <a:off x="999066" y="634683"/>
          <a:ext cx="104986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76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0669"/>
            <a:ext cx="10972800" cy="1143000"/>
          </a:xfrm>
        </p:spPr>
        <p:txBody>
          <a:bodyPr/>
          <a:lstStyle/>
          <a:p>
            <a:r>
              <a:rPr lang="es-EC" dirty="0" smtClean="0">
                <a:solidFill>
                  <a:schemeClr val="tx1"/>
                </a:solidFill>
              </a:rPr>
              <a:t>ECUACIONES DE DISEÑO DE RODILLOS</a:t>
            </a:r>
            <a:endParaRPr lang="es-EC" dirty="0">
              <a:solidFill>
                <a:schemeClr val="tx1"/>
              </a:solidFill>
            </a:endParaRPr>
          </a:p>
        </p:txBody>
      </p:sp>
      <p:sp>
        <p:nvSpPr>
          <p:cNvPr id="3" name="Marcador de contenido 2"/>
          <p:cNvSpPr>
            <a:spLocks noGrp="1"/>
          </p:cNvSpPr>
          <p:nvPr>
            <p:ph idx="1"/>
          </p:nvPr>
        </p:nvSpPr>
        <p:spPr>
          <a:xfrm>
            <a:off x="609600" y="1193669"/>
            <a:ext cx="10972800" cy="4525963"/>
          </a:xfrm>
        </p:spPr>
        <p:txBody>
          <a:bodyPr/>
          <a:lstStyle/>
          <a:p>
            <a:r>
              <a:rPr lang="es-EC" dirty="0" smtClean="0">
                <a:solidFill>
                  <a:schemeClr val="tx1"/>
                </a:solidFill>
              </a:rPr>
              <a:t>Cálculo de momento con fuerzas tangencial y normal: </a:t>
            </a:r>
          </a:p>
          <a:p>
            <a:endParaRPr lang="es-EC" dirty="0">
              <a:solidFill>
                <a:schemeClr val="tx1"/>
              </a:solidFill>
            </a:endParaRPr>
          </a:p>
          <a:p>
            <a:endParaRPr lang="es-EC" dirty="0" smtClean="0">
              <a:solidFill>
                <a:schemeClr val="tx1"/>
              </a:solidFill>
            </a:endParaRP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Teoría de laminado plano: 			</a:t>
            </a:r>
            <a:endParaRPr lang="es-EC" dirty="0">
              <a:solidFill>
                <a:schemeClr val="tx1"/>
              </a:solidFill>
            </a:endParaRPr>
          </a:p>
          <a:p>
            <a:pPr marL="0" indent="0">
              <a:buNone/>
            </a:pPr>
            <a:endParaRPr lang="es-EC" dirty="0">
              <a:solidFill>
                <a:schemeClr val="tx1"/>
              </a:solidFill>
            </a:endParaRPr>
          </a:p>
          <a:p>
            <a:endParaRPr lang="es-EC" dirty="0">
              <a:solidFill>
                <a:schemeClr val="tx1"/>
              </a:solidFill>
            </a:endParaRPr>
          </a:p>
        </p:txBody>
      </p:sp>
      <p:pic>
        <p:nvPicPr>
          <p:cNvPr id="4" name="Imagen 3"/>
          <p:cNvPicPr/>
          <p:nvPr/>
        </p:nvPicPr>
        <p:blipFill>
          <a:blip r:embed="rId3">
            <a:extLst>
              <a:ext uri="{28A0092B-C50C-407E-A947-70E740481C1C}">
                <a14:useLocalDpi xmlns:a14="http://schemas.microsoft.com/office/drawing/2010/main"/>
              </a:ext>
            </a:extLst>
          </a:blip>
          <a:stretch>
            <a:fillRect/>
          </a:stretch>
        </p:blipFill>
        <p:spPr>
          <a:xfrm>
            <a:off x="5535189" y="2136643"/>
            <a:ext cx="2408555" cy="1771650"/>
          </a:xfrm>
          <a:prstGeom prst="rect">
            <a:avLst/>
          </a:prstGeom>
        </p:spPr>
      </p:pic>
      <p:graphicFrame>
        <p:nvGraphicFramePr>
          <p:cNvPr id="10" name="Objeto 9"/>
          <p:cNvGraphicFramePr>
            <a:graphicFrameLocks noChangeAspect="1"/>
          </p:cNvGraphicFramePr>
          <p:nvPr>
            <p:extLst>
              <p:ext uri="{D42A27DB-BD31-4B8C-83A1-F6EECF244321}">
                <p14:modId xmlns:p14="http://schemas.microsoft.com/office/powerpoint/2010/main" val="658372412"/>
              </p:ext>
            </p:extLst>
          </p:nvPr>
        </p:nvGraphicFramePr>
        <p:xfrm>
          <a:off x="3402927" y="3022468"/>
          <a:ext cx="1505728" cy="388575"/>
        </p:xfrm>
        <a:graphic>
          <a:graphicData uri="http://schemas.openxmlformats.org/presentationml/2006/ole">
            <mc:AlternateContent xmlns:mc="http://schemas.openxmlformats.org/markup-compatibility/2006">
              <mc:Choice xmlns:v="urn:schemas-microsoft-com:vml" Requires="v">
                <p:oleObj spid="_x0000_s15389" name="Equation" r:id="rId4" imgW="889000" imgH="228600" progId="Equation.DSMT4">
                  <p:embed/>
                </p:oleObj>
              </mc:Choice>
              <mc:Fallback>
                <p:oleObj name="Equation" r:id="rId4" imgW="8890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927" y="3022468"/>
                        <a:ext cx="1505728" cy="388575"/>
                      </a:xfrm>
                      <a:prstGeom prst="rect">
                        <a:avLst/>
                      </a:prstGeom>
                      <a:noFill/>
                    </p:spPr>
                  </p:pic>
                </p:oleObj>
              </mc:Fallback>
            </mc:AlternateContent>
          </a:graphicData>
        </a:graphic>
      </p:graphicFrame>
      <p:sp>
        <p:nvSpPr>
          <p:cNvPr id="11" name="Rectangle 4"/>
          <p:cNvSpPr>
            <a:spLocks noChangeArrowheads="1"/>
          </p:cNvSpPr>
          <p:nvPr/>
        </p:nvSpPr>
        <p:spPr bwMode="auto">
          <a:xfrm>
            <a:off x="4908655" y="4803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Objeto 11"/>
          <p:cNvGraphicFramePr>
            <a:graphicFrameLocks noChangeAspect="1"/>
          </p:cNvGraphicFramePr>
          <p:nvPr>
            <p:extLst>
              <p:ext uri="{D42A27DB-BD31-4B8C-83A1-F6EECF244321}">
                <p14:modId xmlns:p14="http://schemas.microsoft.com/office/powerpoint/2010/main" val="3251807496"/>
              </p:ext>
            </p:extLst>
          </p:nvPr>
        </p:nvGraphicFramePr>
        <p:xfrm>
          <a:off x="4803672" y="4763027"/>
          <a:ext cx="1463034" cy="345808"/>
        </p:xfrm>
        <a:graphic>
          <a:graphicData uri="http://schemas.openxmlformats.org/presentationml/2006/ole">
            <mc:AlternateContent xmlns:mc="http://schemas.openxmlformats.org/markup-compatibility/2006">
              <mc:Choice xmlns:v="urn:schemas-microsoft-com:vml" Requires="v">
                <p:oleObj spid="_x0000_s15390" name="Equation" r:id="rId6" imgW="1054100" imgH="254000" progId="Equation.DSMT4">
                  <p:embed/>
                </p:oleObj>
              </mc:Choice>
              <mc:Fallback>
                <p:oleObj name="Equation" r:id="rId6" imgW="10541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3672" y="4763027"/>
                        <a:ext cx="1463034" cy="345808"/>
                      </a:xfrm>
                      <a:prstGeom prst="rect">
                        <a:avLst/>
                      </a:prstGeom>
                      <a:noFill/>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1839468142"/>
              </p:ext>
            </p:extLst>
          </p:nvPr>
        </p:nvGraphicFramePr>
        <p:xfrm>
          <a:off x="6687893" y="4750795"/>
          <a:ext cx="1349535" cy="358040"/>
        </p:xfrm>
        <a:graphic>
          <a:graphicData uri="http://schemas.openxmlformats.org/presentationml/2006/ole">
            <mc:AlternateContent xmlns:mc="http://schemas.openxmlformats.org/markup-compatibility/2006">
              <mc:Choice xmlns:v="urn:schemas-microsoft-com:vml" Requires="v">
                <p:oleObj spid="_x0000_s15391" name="Equation" r:id="rId8" imgW="939392" imgH="241195" progId="Equation.DSMT4">
                  <p:embed/>
                </p:oleObj>
              </mc:Choice>
              <mc:Fallback>
                <p:oleObj name="Equation" r:id="rId8" imgW="939392" imgH="241195"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7893" y="4750795"/>
                        <a:ext cx="1349535" cy="358040"/>
                      </a:xfrm>
                      <a:prstGeom prst="rect">
                        <a:avLst/>
                      </a:prstGeom>
                      <a:noFill/>
                    </p:spPr>
                  </p:pic>
                </p:oleObj>
              </mc:Fallback>
            </mc:AlternateContent>
          </a:graphicData>
        </a:graphic>
      </p:graphicFrame>
      <p:sp>
        <p:nvSpPr>
          <p:cNvPr id="15"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Objeto 15"/>
          <p:cNvGraphicFramePr>
            <a:graphicFrameLocks noChangeAspect="1"/>
          </p:cNvGraphicFramePr>
          <p:nvPr>
            <p:extLst>
              <p:ext uri="{D42A27DB-BD31-4B8C-83A1-F6EECF244321}">
                <p14:modId xmlns:p14="http://schemas.microsoft.com/office/powerpoint/2010/main" val="1288773989"/>
              </p:ext>
            </p:extLst>
          </p:nvPr>
        </p:nvGraphicFramePr>
        <p:xfrm>
          <a:off x="8643667" y="4648400"/>
          <a:ext cx="1185703" cy="553328"/>
        </p:xfrm>
        <a:graphic>
          <a:graphicData uri="http://schemas.openxmlformats.org/presentationml/2006/ole">
            <mc:AlternateContent xmlns:mc="http://schemas.openxmlformats.org/markup-compatibility/2006">
              <mc:Choice xmlns:v="urn:schemas-microsoft-com:vml" Requires="v">
                <p:oleObj spid="_x0000_s15392" name="Equation" r:id="rId10" imgW="863225" imgH="393529" progId="Equation.DSMT4">
                  <p:embed/>
                </p:oleObj>
              </mc:Choice>
              <mc:Fallback>
                <p:oleObj name="Equation" r:id="rId10" imgW="863225" imgH="393529"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3667" y="4648400"/>
                        <a:ext cx="1185703" cy="553328"/>
                      </a:xfrm>
                      <a:prstGeom prst="rect">
                        <a:avLst/>
                      </a:prstGeom>
                      <a:noFill/>
                    </p:spPr>
                  </p:pic>
                </p:oleObj>
              </mc:Fallback>
            </mc:AlternateContent>
          </a:graphicData>
        </a:graphic>
      </p:graphicFrame>
    </p:spTree>
    <p:extLst>
      <p:ext uri="{BB962C8B-B14F-4D97-AF65-F5344CB8AC3E}">
        <p14:creationId xmlns:p14="http://schemas.microsoft.com/office/powerpoint/2010/main" val="261423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38"/>
            <a:ext cx="10972800" cy="1143000"/>
          </a:xfrm>
        </p:spPr>
        <p:txBody>
          <a:bodyPr/>
          <a:lstStyle/>
          <a:p>
            <a:r>
              <a:rPr lang="es-EC" dirty="0" smtClean="0">
                <a:solidFill>
                  <a:schemeClr val="tx1"/>
                </a:solidFill>
              </a:rPr>
              <a:t>ECUACIONES DE DISEÑO DE CUCHILLAS Y PUNTAS</a:t>
            </a:r>
            <a:endParaRPr lang="es-EC" dirty="0">
              <a:solidFill>
                <a:schemeClr val="tx1"/>
              </a:solidFill>
            </a:endParaRPr>
          </a:p>
        </p:txBody>
      </p:sp>
      <p:sp>
        <p:nvSpPr>
          <p:cNvPr id="3" name="Marcador de contenido 2"/>
          <p:cNvSpPr>
            <a:spLocks noGrp="1"/>
          </p:cNvSpPr>
          <p:nvPr>
            <p:ph idx="1"/>
          </p:nvPr>
        </p:nvSpPr>
        <p:spPr>
          <a:xfrm>
            <a:off x="609600" y="1265238"/>
            <a:ext cx="10972800" cy="4525963"/>
          </a:xfrm>
        </p:spPr>
        <p:txBody>
          <a:bodyPr/>
          <a:lstStyle/>
          <a:p>
            <a:r>
              <a:rPr lang="es-EC" dirty="0" smtClean="0">
                <a:solidFill>
                  <a:schemeClr val="tx1"/>
                </a:solidFill>
              </a:rPr>
              <a:t>Fractura rápida: </a:t>
            </a:r>
          </a:p>
          <a:p>
            <a:endParaRPr lang="es-EC" dirty="0">
              <a:solidFill>
                <a:schemeClr val="tx1"/>
              </a:solidFill>
            </a:endParaRPr>
          </a:p>
          <a:p>
            <a:r>
              <a:rPr lang="es-EC" dirty="0" smtClean="0">
                <a:solidFill>
                  <a:schemeClr val="tx1"/>
                </a:solidFill>
              </a:rPr>
              <a:t>Fuerza específica de corte: </a:t>
            </a:r>
          </a:p>
          <a:p>
            <a:endParaRPr lang="es-EC" dirty="0">
              <a:solidFill>
                <a:schemeClr val="tx1"/>
              </a:solidFill>
            </a:endParaRPr>
          </a:p>
          <a:p>
            <a:r>
              <a:rPr lang="es-EC" dirty="0" smtClean="0">
                <a:solidFill>
                  <a:schemeClr val="tx1"/>
                </a:solidFill>
              </a:rPr>
              <a:t>Troquelado o </a:t>
            </a:r>
            <a:r>
              <a:rPr lang="es-EC" dirty="0" err="1" smtClean="0">
                <a:solidFill>
                  <a:schemeClr val="tx1"/>
                </a:solidFill>
              </a:rPr>
              <a:t>matricería</a:t>
            </a:r>
            <a:r>
              <a:rPr lang="es-EC" dirty="0" smtClean="0">
                <a:solidFill>
                  <a:schemeClr val="tx1"/>
                </a:solidFill>
              </a:rPr>
              <a:t>:</a:t>
            </a:r>
          </a:p>
          <a:p>
            <a:endParaRPr lang="es-EC" dirty="0">
              <a:solidFill>
                <a:schemeClr val="tx1"/>
              </a:solidFill>
            </a:endParaRPr>
          </a:p>
          <a:p>
            <a:r>
              <a:rPr lang="es-EC" dirty="0" smtClean="0">
                <a:solidFill>
                  <a:schemeClr val="tx1"/>
                </a:solidFill>
              </a:rPr>
              <a:t>Condición para no resbalamiento:  </a:t>
            </a:r>
            <a:endParaRPr lang="es-EC" dirty="0">
              <a:solidFill>
                <a:schemeClr val="tx1"/>
              </a:solidFill>
            </a:endParaRPr>
          </a:p>
        </p:txBody>
      </p:sp>
      <p:pic>
        <p:nvPicPr>
          <p:cNvPr id="7" name="Imagen 6"/>
          <p:cNvPicPr/>
          <p:nvPr/>
        </p:nvPicPr>
        <p:blipFill>
          <a:blip r:embed="rId3">
            <a:extLst>
              <a:ext uri="{28A0092B-C50C-407E-A947-70E740481C1C}">
                <a14:useLocalDpi xmlns:a14="http://schemas.microsoft.com/office/drawing/2010/main"/>
              </a:ext>
            </a:extLst>
          </a:blip>
          <a:stretch>
            <a:fillRect/>
          </a:stretch>
        </p:blipFill>
        <p:spPr>
          <a:xfrm>
            <a:off x="7477653" y="3841751"/>
            <a:ext cx="3552825" cy="1695450"/>
          </a:xfrm>
          <a:prstGeom prst="rect">
            <a:avLst/>
          </a:prstGeom>
        </p:spPr>
      </p:pic>
      <p:graphicFrame>
        <p:nvGraphicFramePr>
          <p:cNvPr id="10" name="Objeto 9"/>
          <p:cNvGraphicFramePr>
            <a:graphicFrameLocks noChangeAspect="1"/>
          </p:cNvGraphicFramePr>
          <p:nvPr>
            <p:extLst>
              <p:ext uri="{D42A27DB-BD31-4B8C-83A1-F6EECF244321}">
                <p14:modId xmlns:p14="http://schemas.microsoft.com/office/powerpoint/2010/main" val="3049848307"/>
              </p:ext>
            </p:extLst>
          </p:nvPr>
        </p:nvGraphicFramePr>
        <p:xfrm>
          <a:off x="4857221" y="2207759"/>
          <a:ext cx="1052513" cy="400957"/>
        </p:xfrm>
        <a:graphic>
          <a:graphicData uri="http://schemas.openxmlformats.org/presentationml/2006/ole">
            <mc:AlternateContent xmlns:mc="http://schemas.openxmlformats.org/markup-compatibility/2006">
              <mc:Choice xmlns:v="urn:schemas-microsoft-com:vml" Requires="v">
                <p:oleObj spid="_x0000_s4151" name="Equation" r:id="rId4" imgW="596880" imgH="228600" progId="Equation.DSMT4">
                  <p:embed/>
                </p:oleObj>
              </mc:Choice>
              <mc:Fallback>
                <p:oleObj name="Equation" r:id="rId4" imgW="596880" imgH="228600" progId="Equation.DSMT4">
                  <p:embed/>
                  <p:pic>
                    <p:nvPicPr>
                      <p:cNvPr id="0" name="Object 1"/>
                      <p:cNvPicPr>
                        <a:picLocks noChangeAspect="1" noChangeArrowheads="1"/>
                      </p:cNvPicPr>
                      <p:nvPr/>
                    </p:nvPicPr>
                    <p:blipFill>
                      <a:blip r:embed="rId5"/>
                      <a:srcRect/>
                      <a:stretch>
                        <a:fillRect/>
                      </a:stretch>
                    </p:blipFill>
                    <p:spPr bwMode="auto">
                      <a:xfrm>
                        <a:off x="4857221" y="2207759"/>
                        <a:ext cx="1052513" cy="400957"/>
                      </a:xfrm>
                      <a:prstGeom prst="rect">
                        <a:avLst/>
                      </a:prstGeom>
                      <a:noFill/>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3579879597"/>
              </p:ext>
            </p:extLst>
          </p:nvPr>
        </p:nvGraphicFramePr>
        <p:xfrm>
          <a:off x="3968151" y="1268678"/>
          <a:ext cx="1991931" cy="407797"/>
        </p:xfrm>
        <a:graphic>
          <a:graphicData uri="http://schemas.openxmlformats.org/presentationml/2006/ole">
            <mc:AlternateContent xmlns:mc="http://schemas.openxmlformats.org/markup-compatibility/2006">
              <mc:Choice xmlns:v="urn:schemas-microsoft-com:vml" Requires="v">
                <p:oleObj spid="_x0000_s4152" name="Equation" r:id="rId6" imgW="1218671" imgH="241195" progId="Equation.DSMT4">
                  <p:embed/>
                </p:oleObj>
              </mc:Choice>
              <mc:Fallback>
                <p:oleObj name="Equation" r:id="rId6" imgW="1218671" imgH="241195"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151" y="1268678"/>
                        <a:ext cx="1991931" cy="407797"/>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920701861"/>
              </p:ext>
            </p:extLst>
          </p:nvPr>
        </p:nvGraphicFramePr>
        <p:xfrm>
          <a:off x="6557221" y="1289993"/>
          <a:ext cx="1232431" cy="365165"/>
        </p:xfrm>
        <a:graphic>
          <a:graphicData uri="http://schemas.openxmlformats.org/presentationml/2006/ole">
            <mc:AlternateContent xmlns:mc="http://schemas.openxmlformats.org/markup-compatibility/2006">
              <mc:Choice xmlns:v="urn:schemas-microsoft-com:vml" Requires="v">
                <p:oleObj spid="_x0000_s4153" name="Equation" r:id="rId8" imgW="774364" imgH="228501" progId="Equation.DSMT4">
                  <p:embed/>
                </p:oleObj>
              </mc:Choice>
              <mc:Fallback>
                <p:oleObj name="Equation" r:id="rId8" imgW="774364" imgH="228501"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7221" y="1289993"/>
                        <a:ext cx="1232431" cy="365165"/>
                      </a:xfrm>
                      <a:prstGeom prst="rect">
                        <a:avLst/>
                      </a:prstGeom>
                      <a:noFill/>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401253719"/>
              </p:ext>
            </p:extLst>
          </p:nvPr>
        </p:nvGraphicFramePr>
        <p:xfrm>
          <a:off x="4606505" y="3093809"/>
          <a:ext cx="1395330" cy="374006"/>
        </p:xfrm>
        <a:graphic>
          <a:graphicData uri="http://schemas.openxmlformats.org/presentationml/2006/ole">
            <mc:AlternateContent xmlns:mc="http://schemas.openxmlformats.org/markup-compatibility/2006">
              <mc:Choice xmlns:v="urn:schemas-microsoft-com:vml" Requires="v">
                <p:oleObj spid="_x0000_s4154" name="Equation" r:id="rId10" imgW="927100" imgH="241300" progId="Equation.DSMT4">
                  <p:embed/>
                </p:oleObj>
              </mc:Choice>
              <mc:Fallback>
                <p:oleObj name="Equation" r:id="rId10" imgW="927100" imgH="24130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6505" y="3093809"/>
                        <a:ext cx="1395330" cy="374006"/>
                      </a:xfrm>
                      <a:prstGeom prst="rect">
                        <a:avLst/>
                      </a:prstGeom>
                      <a:noFill/>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195062835"/>
              </p:ext>
            </p:extLst>
          </p:nvPr>
        </p:nvGraphicFramePr>
        <p:xfrm>
          <a:off x="5768444" y="3989573"/>
          <a:ext cx="1191565" cy="323635"/>
        </p:xfrm>
        <a:graphic>
          <a:graphicData uri="http://schemas.openxmlformats.org/presentationml/2006/ole">
            <mc:AlternateContent xmlns:mc="http://schemas.openxmlformats.org/markup-compatibility/2006">
              <mc:Choice xmlns:v="urn:schemas-microsoft-com:vml" Requires="v">
                <p:oleObj spid="_x0000_s4155" name="Equation" r:id="rId12" imgW="774364" imgH="203112" progId="Equation.DSMT4">
                  <p:embed/>
                </p:oleObj>
              </mc:Choice>
              <mc:Fallback>
                <p:oleObj name="Equation" r:id="rId12" imgW="774364" imgH="203112"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8444" y="3989573"/>
                        <a:ext cx="1191565" cy="323635"/>
                      </a:xfrm>
                      <a:prstGeom prst="rect">
                        <a:avLst/>
                      </a:prstGeom>
                      <a:noFill/>
                    </p:spPr>
                  </p:pic>
                </p:oleObj>
              </mc:Fallback>
            </mc:AlternateContent>
          </a:graphicData>
        </a:graphic>
      </p:graphicFrame>
    </p:spTree>
    <p:extLst>
      <p:ext uri="{BB962C8B-B14F-4D97-AF65-F5344CB8AC3E}">
        <p14:creationId xmlns:p14="http://schemas.microsoft.com/office/powerpoint/2010/main" val="206350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7" y="108794"/>
            <a:ext cx="10972800" cy="1143000"/>
          </a:xfrm>
        </p:spPr>
        <p:txBody>
          <a:bodyPr/>
          <a:lstStyle/>
          <a:p>
            <a:r>
              <a:rPr lang="es-EC" dirty="0" smtClean="0">
                <a:solidFill>
                  <a:schemeClr val="tx1"/>
                </a:solidFill>
              </a:rPr>
              <a:t>ESTRUCTURA FUNCIONAL Y MÓDULOS</a:t>
            </a:r>
            <a:endParaRPr lang="es-EC" dirty="0">
              <a:solidFill>
                <a:schemeClr val="tx1"/>
              </a:solidFill>
            </a:endParaRPr>
          </a:p>
        </p:txBody>
      </p:sp>
      <p:pic>
        <p:nvPicPr>
          <p:cNvPr id="38" name="Imagen 37"/>
          <p:cNvPicPr>
            <a:picLocks noChangeAspect="1"/>
          </p:cNvPicPr>
          <p:nvPr/>
        </p:nvPicPr>
        <p:blipFill>
          <a:blip r:embed="rId3"/>
          <a:stretch>
            <a:fillRect/>
          </a:stretch>
        </p:blipFill>
        <p:spPr>
          <a:xfrm>
            <a:off x="2528887" y="1728787"/>
            <a:ext cx="7134225" cy="3400425"/>
          </a:xfrm>
          <a:prstGeom prst="rect">
            <a:avLst/>
          </a:prstGeom>
        </p:spPr>
      </p:pic>
    </p:spTree>
    <p:extLst>
      <p:ext uri="{BB962C8B-B14F-4D97-AF65-F5344CB8AC3E}">
        <p14:creationId xmlns:p14="http://schemas.microsoft.com/office/powerpoint/2010/main" val="282857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is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sisEspe" id="{B228EEE4-0E7D-410A-9E1A-71910D28F9FB}" vid="{341E652B-C222-47B0-96C9-307D5B42DB1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TesisEspe</Template>
  <TotalTime>892</TotalTime>
  <Words>1534</Words>
  <Application>Microsoft Office PowerPoint</Application>
  <PresentationFormat>Panorámica</PresentationFormat>
  <Paragraphs>434</Paragraphs>
  <Slides>29</Slides>
  <Notes>8</Notes>
  <HiddenSlides>0</HiddenSlides>
  <MMClips>2</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5" baseType="lpstr">
      <vt:lpstr>Arial</vt:lpstr>
      <vt:lpstr>Calibri</vt:lpstr>
      <vt:lpstr>Times New Roman</vt:lpstr>
      <vt:lpstr>TesisEspe</vt:lpstr>
      <vt:lpstr>CorelDRAW</vt:lpstr>
      <vt:lpstr>Equation</vt:lpstr>
      <vt:lpstr>“Diseño y Construcción de un Prototipo Experimental de una Máquina Perforadora de Botellas de PET para la Empresa NEUMAC S.A.”</vt:lpstr>
      <vt:lpstr>INTRODUCCIÓN</vt:lpstr>
      <vt:lpstr>OBJETIVOS</vt:lpstr>
      <vt:lpstr>MÉTODOS DE RECICLAJE DE PET</vt:lpstr>
      <vt:lpstr>COMPACTACIÓN DE BOTELLAS DE PET</vt:lpstr>
      <vt:lpstr>PERFORACIÓN DE BOTELLAS DE PET: MÁQUINAS PERFORADORAS</vt:lpstr>
      <vt:lpstr>ECUACIONES DE DISEÑO DE RODILLOS</vt:lpstr>
      <vt:lpstr>ECUACIONES DE DISEÑO DE CUCHILLAS Y PUNTAS</vt:lpstr>
      <vt:lpstr>ESTRUCTURA FUNCIONAL Y MÓDULOS</vt:lpstr>
      <vt:lpstr>ESQUEMA DEL PROTOTIPO</vt:lpstr>
      <vt:lpstr>FUERZA DE PERFORADO</vt:lpstr>
      <vt:lpstr>FUERZA DE COMPACTADO</vt:lpstr>
      <vt:lpstr>DISEÑO DEL RODILLO</vt:lpstr>
      <vt:lpstr>DISEÑO DE PUNTAS PERFORADORAS</vt:lpstr>
      <vt:lpstr>POTENCIA DEL MOTOR</vt:lpstr>
      <vt:lpstr>ELEMENTOS RESTANTES</vt:lpstr>
      <vt:lpstr>FACTORES DE SEGURIDAD OBTENIDOS EN SIMULACIÓN</vt:lpstr>
      <vt:lpstr>IMÁGENES DE LAS SIMULACIONES</vt:lpstr>
      <vt:lpstr>SIMULACIÓN CONJUNTO COMPLETO</vt:lpstr>
      <vt:lpstr>CONSTRUCCIÓN DEL PROTOTIPO</vt:lpstr>
      <vt:lpstr>MONTAJE Y PINTADO DEL PROTOTIPO</vt:lpstr>
      <vt:lpstr>VALIDACIÓN DE RESULTADOS</vt:lpstr>
      <vt:lpstr>PRESUPUESTO DE INVERSIÓN</vt:lpstr>
      <vt:lpstr>ANÁLISIS ECONÓMICO Y FINANCIERO</vt:lpstr>
      <vt:lpstr>CONCLUSIONES</vt:lpstr>
      <vt:lpstr>CONCLUSIONES</vt:lpstr>
      <vt:lpstr>RECOMENDACIONES</vt:lpstr>
      <vt:lpstr>RECOMENDACIONES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 PROTOTIPO EXPERIMENTAL DE UNA MÁQUINA PER</dc:title>
  <dc:creator>Nathaly Villacís Núñez</dc:creator>
  <cp:lastModifiedBy>Nathaly Villacís Núñez</cp:lastModifiedBy>
  <cp:revision>66</cp:revision>
  <dcterms:created xsi:type="dcterms:W3CDTF">2014-11-10T15:36:57Z</dcterms:created>
  <dcterms:modified xsi:type="dcterms:W3CDTF">2014-11-19T02:33:03Z</dcterms:modified>
</cp:coreProperties>
</file>