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sdx" ContentType="application/vnd.ms-visio.drawing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69" r:id="rId3"/>
    <p:sldId id="257" r:id="rId4"/>
    <p:sldId id="261" r:id="rId5"/>
    <p:sldId id="259" r:id="rId6"/>
    <p:sldId id="260" r:id="rId7"/>
    <p:sldId id="262" r:id="rId8"/>
    <p:sldId id="267" r:id="rId9"/>
    <p:sldId id="263" r:id="rId10"/>
    <p:sldId id="270" r:id="rId11"/>
    <p:sldId id="294" r:id="rId12"/>
    <p:sldId id="264" r:id="rId13"/>
    <p:sldId id="291" r:id="rId14"/>
    <p:sldId id="292" r:id="rId15"/>
    <p:sldId id="283" r:id="rId16"/>
    <p:sldId id="295" r:id="rId17"/>
    <p:sldId id="280" r:id="rId18"/>
    <p:sldId id="297" r:id="rId19"/>
    <p:sldId id="284" r:id="rId20"/>
    <p:sldId id="281" r:id="rId21"/>
    <p:sldId id="298" r:id="rId22"/>
    <p:sldId id="265" r:id="rId23"/>
    <p:sldId id="286" r:id="rId24"/>
    <p:sldId id="266" r:id="rId25"/>
    <p:sldId id="288" r:id="rId26"/>
    <p:sldId id="287" r:id="rId27"/>
    <p:sldId id="271" r:id="rId28"/>
    <p:sldId id="272" r:id="rId29"/>
    <p:sldId id="289" r:id="rId30"/>
    <p:sldId id="273" r:id="rId31"/>
    <p:sldId id="274" r:id="rId32"/>
    <p:sldId id="301" r:id="rId33"/>
    <p:sldId id="290" r:id="rId34"/>
    <p:sldId id="276" r:id="rId35"/>
    <p:sldId id="299" r:id="rId36"/>
    <p:sldId id="277" r:id="rId37"/>
    <p:sldId id="300" r:id="rId38"/>
    <p:sldId id="278" r:id="rId39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4B"/>
    <a:srgbClr val="18A54D"/>
    <a:srgbClr val="CF7733"/>
    <a:srgbClr val="1BA24C"/>
    <a:srgbClr val="798272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E8B1032C-EA38-4F05-BA0D-38AFFFC7BED3}" styleName="Estilo claro 3 - Acento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9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TESIS\TAB_ENCUESTA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TESIS\TAB_ENCUESTA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TESIS\TAB_ENCUESTA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TESIS\TAB_ENCUESTA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TESIS\TAB_ENCUESTA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TESIS\TAB_ENCUESTA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TESIS\TAB_ENCUESTAS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394000586429022"/>
          <c:y val="8.8241796778461168E-2"/>
          <c:w val="0.89606002280018027"/>
          <c:h val="0.58494461250227947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lumMod val="110000"/>
                    <a:satMod val="105000"/>
                    <a:tint val="67000"/>
                  </a:schemeClr>
                </a:gs>
                <a:gs pos="50000">
                  <a:schemeClr val="accent1">
                    <a:lumMod val="105000"/>
                    <a:satMod val="103000"/>
                    <a:tint val="73000"/>
                  </a:schemeClr>
                </a:gs>
                <a:gs pos="100000">
                  <a:schemeClr val="accent1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RESULTADOS!$A$5:$A$11</c:f>
              <c:strCache>
                <c:ptCount val="7"/>
                <c:pt idx="0">
                  <c:v>COME. FORMAL</c:v>
                </c:pt>
                <c:pt idx="1">
                  <c:v>COME. INFORMAL</c:v>
                </c:pt>
                <c:pt idx="2">
                  <c:v>AGRICULTURA</c:v>
                </c:pt>
                <c:pt idx="3">
                  <c:v>EMP. PÚBLICO</c:v>
                </c:pt>
                <c:pt idx="4">
                  <c:v>EMP. PRIVADO</c:v>
                </c:pt>
                <c:pt idx="5">
                  <c:v>PESCA ARTESANAL</c:v>
                </c:pt>
                <c:pt idx="6">
                  <c:v>OTROS</c:v>
                </c:pt>
              </c:strCache>
            </c:strRef>
          </c:cat>
          <c:val>
            <c:numRef>
              <c:f>RESULTADOS!$B$5:$B$11</c:f>
              <c:numCache>
                <c:formatCode>General</c:formatCode>
                <c:ptCount val="7"/>
                <c:pt idx="0">
                  <c:v>8.6</c:v>
                </c:pt>
                <c:pt idx="1">
                  <c:v>34.299999999999997</c:v>
                </c:pt>
                <c:pt idx="2">
                  <c:v>2.9</c:v>
                </c:pt>
                <c:pt idx="3">
                  <c:v>2.9</c:v>
                </c:pt>
                <c:pt idx="4">
                  <c:v>5.7</c:v>
                </c:pt>
                <c:pt idx="5">
                  <c:v>25.7</c:v>
                </c:pt>
                <c:pt idx="6">
                  <c:v>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16932496"/>
        <c:axId val="1016927056"/>
      </c:barChart>
      <c:catAx>
        <c:axId val="1016932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016927056"/>
        <c:crosses val="autoZero"/>
        <c:auto val="1"/>
        <c:lblAlgn val="ctr"/>
        <c:lblOffset val="100"/>
        <c:noMultiLvlLbl val="0"/>
      </c:catAx>
      <c:valAx>
        <c:axId val="1016927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016932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50" b="1">
          <a:solidFill>
            <a:schemeClr val="tx1"/>
          </a:solidFill>
        </a:defRPr>
      </a:pPr>
      <a:endParaRPr lang="es-E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RESULTADOS!$H$2</c:f>
              <c:strCache>
                <c:ptCount val="1"/>
                <c:pt idx="0">
                  <c:v>CANTIDAD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65000"/>
                    <a:shade val="92000"/>
                    <a:satMod val="130000"/>
                  </a:schemeClr>
                </a:gs>
                <a:gs pos="45000">
                  <a:schemeClr val="accent1">
                    <a:tint val="60000"/>
                    <a:shade val="99000"/>
                    <a:satMod val="120000"/>
                  </a:schemeClr>
                </a:gs>
                <a:gs pos="100000">
                  <a:schemeClr val="accent1">
                    <a:tint val="55000"/>
                    <a:satMod val="140000"/>
                  </a:schemeClr>
                </a:gs>
              </a:gsLst>
              <a:path path="circle">
                <a:fillToRect l="100000" t="100000" r="100000" b="100000"/>
              </a:path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RESULTADOS!$G$3:$G$6</c:f>
              <c:strCache>
                <c:ptCount val="4"/>
                <c:pt idx="0">
                  <c:v>MUY ALTOS</c:v>
                </c:pt>
                <c:pt idx="1">
                  <c:v>ALTOS</c:v>
                </c:pt>
                <c:pt idx="2">
                  <c:v>MEDIOS</c:v>
                </c:pt>
                <c:pt idx="3">
                  <c:v>BAJOS</c:v>
                </c:pt>
              </c:strCache>
            </c:strRef>
          </c:cat>
          <c:val>
            <c:numRef>
              <c:f>RESULTADOS!$H$3:$H$6</c:f>
              <c:numCache>
                <c:formatCode>General</c:formatCode>
                <c:ptCount val="4"/>
                <c:pt idx="0">
                  <c:v>0.06</c:v>
                </c:pt>
                <c:pt idx="1">
                  <c:v>0.09</c:v>
                </c:pt>
                <c:pt idx="2">
                  <c:v>0.41</c:v>
                </c:pt>
                <c:pt idx="3">
                  <c:v>0.44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016928688"/>
        <c:axId val="1016935760"/>
      </c:barChart>
      <c:catAx>
        <c:axId val="10169286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016935760"/>
        <c:crosses val="autoZero"/>
        <c:auto val="1"/>
        <c:lblAlgn val="ctr"/>
        <c:lblOffset val="100"/>
        <c:noMultiLvlLbl val="0"/>
      </c:catAx>
      <c:valAx>
        <c:axId val="10169357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016928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s-E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5394569337074736"/>
          <c:y val="3.4775147794377992E-5"/>
          <c:w val="0.48762350788165992"/>
          <c:h val="0.846048312244031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RESULTADOS!$AZ$2</c:f>
              <c:strCache>
                <c:ptCount val="1"/>
                <c:pt idx="0">
                  <c:v>MATERIALES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RESULTADOS!$AY$3:$AY$8</c:f>
              <c:strCache>
                <c:ptCount val="6"/>
                <c:pt idx="0">
                  <c:v>Bloque, cemento, techo de zinc, sin cieloraso</c:v>
                </c:pt>
                <c:pt idx="1">
                  <c:v>ladrillo, cemento, techo teja sin cieloraso</c:v>
                </c:pt>
                <c:pt idx="2">
                  <c:v>Mixto, madera(o caña) /bloque (o cemento), techo de zinc</c:v>
                </c:pt>
                <c:pt idx="3">
                  <c:v>Mixto: madera/caña, techo zinc, cartón embreado</c:v>
                </c:pt>
                <c:pt idx="4">
                  <c:v>Bloque, cemento, lozas hormigón</c:v>
                </c:pt>
                <c:pt idx="5">
                  <c:v>Sólo madera, techo zinc/cartón embreado/ palma</c:v>
                </c:pt>
              </c:strCache>
            </c:strRef>
          </c:cat>
          <c:val>
            <c:numRef>
              <c:f>RESULTADOS!$AZ$3:$AZ$8</c:f>
              <c:numCache>
                <c:formatCode>0.00</c:formatCode>
                <c:ptCount val="6"/>
                <c:pt idx="0">
                  <c:v>0.32857142857142857</c:v>
                </c:pt>
                <c:pt idx="1">
                  <c:v>2.8571428571428571E-2</c:v>
                </c:pt>
                <c:pt idx="2">
                  <c:v>0.35714285714285715</c:v>
                </c:pt>
                <c:pt idx="3">
                  <c:v>0.14285714285714285</c:v>
                </c:pt>
                <c:pt idx="4">
                  <c:v>2.8571428571428571E-2</c:v>
                </c:pt>
                <c:pt idx="5">
                  <c:v>0.11428571428571428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016926512"/>
        <c:axId val="1016937936"/>
      </c:barChart>
      <c:catAx>
        <c:axId val="10169265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016937936"/>
        <c:crosses val="autoZero"/>
        <c:auto val="1"/>
        <c:lblAlgn val="ctr"/>
        <c:lblOffset val="100"/>
        <c:noMultiLvlLbl val="0"/>
      </c:catAx>
      <c:valAx>
        <c:axId val="10169379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016926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50" b="1">
          <a:solidFill>
            <a:schemeClr val="tx1"/>
          </a:solidFill>
        </a:defRPr>
      </a:pPr>
      <a:endParaRPr lang="es-E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RESULTADOS!$BM$6</c:f>
              <c:strCache>
                <c:ptCount val="1"/>
                <c:pt idx="0">
                  <c:v>AGUA POTABLE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dLbl>
              <c:idx val="1"/>
              <c:layout>
                <c:manualLayout>
                  <c:x val="0"/>
                  <c:y val="8.698235637212099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RESULTADOS!$BL$7:$BL$11</c:f>
              <c:strCache>
                <c:ptCount val="5"/>
                <c:pt idx="0">
                  <c:v>SERVICIO DE TANQUEROS</c:v>
                </c:pt>
                <c:pt idx="1">
                  <c:v>PERMANENTE</c:v>
                </c:pt>
                <c:pt idx="2">
                  <c:v>POR HORAS</c:v>
                </c:pt>
                <c:pt idx="3">
                  <c:v>AGUA ENTUBADA</c:v>
                </c:pt>
                <c:pt idx="4">
                  <c:v>TRAEN ELLOS MISMOS</c:v>
                </c:pt>
              </c:strCache>
            </c:strRef>
          </c:cat>
          <c:val>
            <c:numRef>
              <c:f>RESULTADOS!$BM$7:$BM$11</c:f>
              <c:numCache>
                <c:formatCode>General</c:formatCode>
                <c:ptCount val="5"/>
                <c:pt idx="0">
                  <c:v>8.5714285714285715E-2</c:v>
                </c:pt>
                <c:pt idx="1">
                  <c:v>2.8571428571428571E-2</c:v>
                </c:pt>
                <c:pt idx="2">
                  <c:v>0.2857142857142857</c:v>
                </c:pt>
                <c:pt idx="3">
                  <c:v>0.38571428571428573</c:v>
                </c:pt>
                <c:pt idx="4">
                  <c:v>0.21428571428571427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1016930864"/>
        <c:axId val="1016925424"/>
      </c:barChart>
      <c:catAx>
        <c:axId val="1016930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pPr>
            <a:endParaRPr lang="es-ES"/>
          </a:p>
        </c:txPr>
        <c:crossAx val="1016925424"/>
        <c:crosses val="autoZero"/>
        <c:auto val="1"/>
        <c:lblAlgn val="ctr"/>
        <c:lblOffset val="100"/>
        <c:noMultiLvlLbl val="0"/>
      </c:catAx>
      <c:valAx>
        <c:axId val="101692542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016930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s-E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7897222222222221"/>
          <c:y val="1.851851851851851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RESULTADOS!$BP$5</c:f>
              <c:strCache>
                <c:ptCount val="1"/>
                <c:pt idx="0">
                  <c:v>ALCANTARILLADO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RESULTADOS!$BO$6:$BO$10</c:f>
              <c:strCache>
                <c:ptCount val="5"/>
                <c:pt idx="0">
                  <c:v>BAÑOS SECOS</c:v>
                </c:pt>
                <c:pt idx="1">
                  <c:v>LETRINA</c:v>
                </c:pt>
                <c:pt idx="2">
                  <c:v>FUNCIONANDO</c:v>
                </c:pt>
                <c:pt idx="3">
                  <c:v>DEFICIENTE</c:v>
                </c:pt>
                <c:pt idx="4">
                  <c:v>INSUFICIENTE</c:v>
                </c:pt>
              </c:strCache>
            </c:strRef>
          </c:cat>
          <c:val>
            <c:numRef>
              <c:f>RESULTADOS!$BP$6:$BP$10</c:f>
              <c:numCache>
                <c:formatCode>General</c:formatCode>
                <c:ptCount val="5"/>
                <c:pt idx="0">
                  <c:v>0.27142857142857141</c:v>
                </c:pt>
                <c:pt idx="1">
                  <c:v>0.38571428571428573</c:v>
                </c:pt>
                <c:pt idx="2">
                  <c:v>2.8571428571428571E-2</c:v>
                </c:pt>
                <c:pt idx="3">
                  <c:v>0.25714285714285712</c:v>
                </c:pt>
                <c:pt idx="4">
                  <c:v>5.7142857142857141E-2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16931408"/>
        <c:axId val="1016931952"/>
      </c:barChart>
      <c:catAx>
        <c:axId val="1016931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016931952"/>
        <c:crosses val="autoZero"/>
        <c:auto val="1"/>
        <c:lblAlgn val="ctr"/>
        <c:lblOffset val="100"/>
        <c:noMultiLvlLbl val="0"/>
      </c:catAx>
      <c:valAx>
        <c:axId val="1016931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016931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RESULTADOS!$BS$5</c:f>
              <c:strCache>
                <c:ptCount val="1"/>
                <c:pt idx="0">
                  <c:v>REC. BASURA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RESULTADOS!$BR$6:$BR$9</c:f>
              <c:strCache>
                <c:ptCount val="4"/>
                <c:pt idx="0">
                  <c:v>SE DESPOSITA ADECUADAMENTE FUERA</c:v>
                </c:pt>
                <c:pt idx="1">
                  <c:v>SE ENTIERRA O QUEMA</c:v>
                </c:pt>
                <c:pt idx="2">
                  <c:v>SE ARROJA AL ENTORNO</c:v>
                </c:pt>
                <c:pt idx="3">
                  <c:v>SE DESPOSITA INADECUADAMENTE FUERA</c:v>
                </c:pt>
              </c:strCache>
            </c:strRef>
          </c:cat>
          <c:val>
            <c:numRef>
              <c:f>RESULTADOS!$BS$6:$BS$9</c:f>
              <c:numCache>
                <c:formatCode>General</c:formatCode>
                <c:ptCount val="4"/>
                <c:pt idx="0">
                  <c:v>8.5714285714285715E-2</c:v>
                </c:pt>
                <c:pt idx="1">
                  <c:v>0.25714285714285712</c:v>
                </c:pt>
                <c:pt idx="2">
                  <c:v>0.34285714285714286</c:v>
                </c:pt>
                <c:pt idx="3">
                  <c:v>0.31428571428571428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45222896"/>
        <c:axId val="1245219088"/>
      </c:barChart>
      <c:catAx>
        <c:axId val="1245222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245219088"/>
        <c:crosses val="autoZero"/>
        <c:auto val="1"/>
        <c:lblAlgn val="ctr"/>
        <c:lblOffset val="100"/>
        <c:noMultiLvlLbl val="0"/>
      </c:catAx>
      <c:valAx>
        <c:axId val="1245219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2452228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 b="1">
          <a:solidFill>
            <a:sysClr val="windowText" lastClr="000000"/>
          </a:solidFill>
        </a:defRPr>
      </a:pPr>
      <a:endParaRPr lang="es-E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RESULTADOS!$BV$2</c:f>
              <c:strCache>
                <c:ptCount val="1"/>
                <c:pt idx="0">
                  <c:v>VÍAS DE COMUNICACIÓN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RESULTADOS!$BU$3:$BU$7</c:f>
              <c:strCache>
                <c:ptCount val="5"/>
                <c:pt idx="0">
                  <c:v>Pavimentadas</c:v>
                </c:pt>
                <c:pt idx="1">
                  <c:v>de tierra/lastradas/afirmadas</c:v>
                </c:pt>
                <c:pt idx="2">
                  <c:v>Adoquinadas </c:v>
                </c:pt>
                <c:pt idx="3">
                  <c:v>Caminos de verano     </c:v>
                </c:pt>
                <c:pt idx="4">
                  <c:v>Sólo fluvial/marina</c:v>
                </c:pt>
              </c:strCache>
            </c:strRef>
          </c:cat>
          <c:val>
            <c:numRef>
              <c:f>RESULTADOS!$BV$3:$BV$7</c:f>
              <c:numCache>
                <c:formatCode>General</c:formatCode>
                <c:ptCount val="5"/>
                <c:pt idx="0">
                  <c:v>8.5714285714285715E-2</c:v>
                </c:pt>
                <c:pt idx="1">
                  <c:v>0.22857142857142856</c:v>
                </c:pt>
                <c:pt idx="2">
                  <c:v>0.22857142857142856</c:v>
                </c:pt>
                <c:pt idx="3">
                  <c:v>0.42857142857142855</c:v>
                </c:pt>
                <c:pt idx="4">
                  <c:v>2.8571428571428571E-2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45219632"/>
        <c:axId val="1245220176"/>
      </c:barChart>
      <c:catAx>
        <c:axId val="1245219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1500000" spcFirstLastPara="1" vertOverflow="ellipsis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245220176"/>
        <c:crosses val="autoZero"/>
        <c:auto val="1"/>
        <c:lblAlgn val="ctr"/>
        <c:lblOffset val="100"/>
        <c:noMultiLvlLbl val="0"/>
      </c:catAx>
      <c:valAx>
        <c:axId val="1245220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2452196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50">
          <a:solidFill>
            <a:schemeClr val="tx1"/>
          </a:solidFill>
        </a:defRPr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2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6A8A16-2BDA-42B1-B6FB-1FC3FD7D6BFF}" type="doc">
      <dgm:prSet loTypeId="urn:microsoft.com/office/officeart/2009/3/layout/PlusandMinus" loCatId="relationship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727D8BD9-1664-4A36-8E1C-AB9C2AD273FF}">
      <dgm:prSet phldrT="[Texto]"/>
      <dgm:spPr/>
      <dgm:t>
        <a:bodyPr/>
        <a:lstStyle/>
        <a:p>
          <a:r>
            <a:rPr lang="es-ES" dirty="0" smtClean="0"/>
            <a:t>Refugio de Vida Silvestre</a:t>
          </a:r>
        </a:p>
        <a:p>
          <a:r>
            <a:rPr lang="es-ES" dirty="0" smtClean="0"/>
            <a:t>Biodiversidad</a:t>
          </a:r>
        </a:p>
        <a:p>
          <a:r>
            <a:rPr lang="es-ES" dirty="0" smtClean="0"/>
            <a:t>Potencial turístico</a:t>
          </a:r>
        </a:p>
        <a:p>
          <a:r>
            <a:rPr lang="es-ES" dirty="0" smtClean="0"/>
            <a:t>Economía basada en recursos naturales</a:t>
          </a:r>
        </a:p>
      </dgm:t>
    </dgm:pt>
    <dgm:pt modelId="{5A2DD1D5-7D45-4427-A4FC-B1A81ED0A212}" type="parTrans" cxnId="{30AC2E40-26E0-44C2-B5A1-C47005D9942D}">
      <dgm:prSet/>
      <dgm:spPr/>
      <dgm:t>
        <a:bodyPr/>
        <a:lstStyle/>
        <a:p>
          <a:endParaRPr lang="es-ES"/>
        </a:p>
      </dgm:t>
    </dgm:pt>
    <dgm:pt modelId="{EA2356C7-8946-434D-8328-651DA886F786}" type="sibTrans" cxnId="{30AC2E40-26E0-44C2-B5A1-C47005D9942D}">
      <dgm:prSet/>
      <dgm:spPr/>
      <dgm:t>
        <a:bodyPr/>
        <a:lstStyle/>
        <a:p>
          <a:endParaRPr lang="es-ES"/>
        </a:p>
      </dgm:t>
    </dgm:pt>
    <dgm:pt modelId="{92A4522D-84A1-4534-8E00-EACFD530DFAF}">
      <dgm:prSet phldrT="[Texto]"/>
      <dgm:spPr/>
      <dgm:t>
        <a:bodyPr/>
        <a:lstStyle/>
        <a:p>
          <a:r>
            <a:rPr lang="es-ES" dirty="0" smtClean="0"/>
            <a:t>Industria camaronera</a:t>
          </a:r>
        </a:p>
        <a:p>
          <a:r>
            <a:rPr lang="es-ES" dirty="0" smtClean="0"/>
            <a:t>Expansión urbana ilegal</a:t>
          </a:r>
        </a:p>
        <a:p>
          <a:r>
            <a:rPr lang="es-ES" dirty="0" smtClean="0"/>
            <a:t>Actividades agrícolas sin control.</a:t>
          </a:r>
        </a:p>
        <a:p>
          <a:r>
            <a:rPr lang="es-ES" dirty="0" smtClean="0"/>
            <a:t>Deforestación</a:t>
          </a:r>
        </a:p>
        <a:p>
          <a:r>
            <a:rPr lang="es-ES" dirty="0" smtClean="0"/>
            <a:t>Degradación del paisaje</a:t>
          </a:r>
        </a:p>
      </dgm:t>
    </dgm:pt>
    <dgm:pt modelId="{60178355-1DE0-45CC-964E-6583CA9F4DEA}" type="parTrans" cxnId="{F21B4E77-EA32-46F9-ABD8-15EF8E9AFAD5}">
      <dgm:prSet/>
      <dgm:spPr/>
      <dgm:t>
        <a:bodyPr/>
        <a:lstStyle/>
        <a:p>
          <a:endParaRPr lang="es-ES"/>
        </a:p>
      </dgm:t>
    </dgm:pt>
    <dgm:pt modelId="{25271536-5A58-4C9D-83FA-8F89DFD0FCEF}" type="sibTrans" cxnId="{F21B4E77-EA32-46F9-ABD8-15EF8E9AFAD5}">
      <dgm:prSet/>
      <dgm:spPr/>
      <dgm:t>
        <a:bodyPr/>
        <a:lstStyle/>
        <a:p>
          <a:endParaRPr lang="es-ES"/>
        </a:p>
      </dgm:t>
    </dgm:pt>
    <dgm:pt modelId="{C6543D0D-45B2-4F32-894E-78CD7CF5E823}" type="pres">
      <dgm:prSet presAssocID="{426A8A16-2BDA-42B1-B6FB-1FC3FD7D6BFF}" presName="Name0" presStyleCnt="0">
        <dgm:presLayoutVars>
          <dgm:chMax val="2"/>
          <dgm:chPref val="2"/>
          <dgm:dir/>
          <dgm:animOne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5C5FE34-19E1-46B6-9499-49366771B21C}" type="pres">
      <dgm:prSet presAssocID="{426A8A16-2BDA-42B1-B6FB-1FC3FD7D6BFF}" presName="Background" presStyleLbl="bgImgPlace1" presStyleIdx="0" presStyleCnt="1"/>
      <dgm:spPr/>
    </dgm:pt>
    <dgm:pt modelId="{A65A7EBD-C830-446B-8CF9-CBC54B60096D}" type="pres">
      <dgm:prSet presAssocID="{426A8A16-2BDA-42B1-B6FB-1FC3FD7D6BFF}" presName="ParentText1" presStyleLbl="revTx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8F296CD-9D16-4E9C-BC11-180A1436604F}" type="pres">
      <dgm:prSet presAssocID="{426A8A16-2BDA-42B1-B6FB-1FC3FD7D6BFF}" presName="ParentText2" presStyleLbl="revTx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ADC7A6A-A80C-404C-8349-663AB9093D47}" type="pres">
      <dgm:prSet presAssocID="{426A8A16-2BDA-42B1-B6FB-1FC3FD7D6BFF}" presName="Plus" presStyleLbl="alignNode1" presStyleIdx="0" presStyleCnt="2"/>
      <dgm:spPr>
        <a:solidFill>
          <a:schemeClr val="accent2">
            <a:lumMod val="60000"/>
            <a:lumOff val="4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</dgm:spPr>
      <dgm:t>
        <a:bodyPr/>
        <a:lstStyle/>
        <a:p>
          <a:endParaRPr lang="es-ES"/>
        </a:p>
      </dgm:t>
    </dgm:pt>
    <dgm:pt modelId="{394B36CF-E382-4EF9-94F2-A9B30D6672B7}" type="pres">
      <dgm:prSet presAssocID="{426A8A16-2BDA-42B1-B6FB-1FC3FD7D6BFF}" presName="Minus" presStyleLbl="alignNode1" presStyleIdx="1" presStyleCnt="2"/>
      <dgm:spPr>
        <a:solidFill>
          <a:srgbClr val="FF0000"/>
        </a:solidFill>
        <a:ln>
          <a:solidFill>
            <a:srgbClr val="FF0000"/>
          </a:solidFill>
        </a:ln>
      </dgm:spPr>
      <dgm:t>
        <a:bodyPr/>
        <a:lstStyle/>
        <a:p>
          <a:endParaRPr lang="es-ES"/>
        </a:p>
      </dgm:t>
    </dgm:pt>
    <dgm:pt modelId="{0C83592A-FA33-40C6-8816-051B490CD2F5}" type="pres">
      <dgm:prSet presAssocID="{426A8A16-2BDA-42B1-B6FB-1FC3FD7D6BFF}" presName="Divider" presStyleLbl="parChTrans1D1" presStyleIdx="0" presStyleCnt="1"/>
      <dgm:spPr/>
    </dgm:pt>
  </dgm:ptLst>
  <dgm:cxnLst>
    <dgm:cxn modelId="{2606ACEB-D3F8-4D4D-9FE1-59DD8B65A1A5}" type="presOf" srcId="{727D8BD9-1664-4A36-8E1C-AB9C2AD273FF}" destId="{A65A7EBD-C830-446B-8CF9-CBC54B60096D}" srcOrd="0" destOrd="0" presId="urn:microsoft.com/office/officeart/2009/3/layout/PlusandMinus"/>
    <dgm:cxn modelId="{0336907F-A3D7-4DDE-A5F5-95726CF0ED2D}" type="presOf" srcId="{426A8A16-2BDA-42B1-B6FB-1FC3FD7D6BFF}" destId="{C6543D0D-45B2-4F32-894E-78CD7CF5E823}" srcOrd="0" destOrd="0" presId="urn:microsoft.com/office/officeart/2009/3/layout/PlusandMinus"/>
    <dgm:cxn modelId="{99ADE818-FACC-4A09-9749-9173D59BC3BD}" type="presOf" srcId="{92A4522D-84A1-4534-8E00-EACFD530DFAF}" destId="{A8F296CD-9D16-4E9C-BC11-180A1436604F}" srcOrd="0" destOrd="0" presId="urn:microsoft.com/office/officeart/2009/3/layout/PlusandMinus"/>
    <dgm:cxn modelId="{30AC2E40-26E0-44C2-B5A1-C47005D9942D}" srcId="{426A8A16-2BDA-42B1-B6FB-1FC3FD7D6BFF}" destId="{727D8BD9-1664-4A36-8E1C-AB9C2AD273FF}" srcOrd="0" destOrd="0" parTransId="{5A2DD1D5-7D45-4427-A4FC-B1A81ED0A212}" sibTransId="{EA2356C7-8946-434D-8328-651DA886F786}"/>
    <dgm:cxn modelId="{F21B4E77-EA32-46F9-ABD8-15EF8E9AFAD5}" srcId="{426A8A16-2BDA-42B1-B6FB-1FC3FD7D6BFF}" destId="{92A4522D-84A1-4534-8E00-EACFD530DFAF}" srcOrd="1" destOrd="0" parTransId="{60178355-1DE0-45CC-964E-6583CA9F4DEA}" sibTransId="{25271536-5A58-4C9D-83FA-8F89DFD0FCEF}"/>
    <dgm:cxn modelId="{8122B9C8-21C8-4632-AD83-058E6AE12CD5}" type="presParOf" srcId="{C6543D0D-45B2-4F32-894E-78CD7CF5E823}" destId="{B5C5FE34-19E1-46B6-9499-49366771B21C}" srcOrd="0" destOrd="0" presId="urn:microsoft.com/office/officeart/2009/3/layout/PlusandMinus"/>
    <dgm:cxn modelId="{3A490781-26FB-4266-A711-5F12A91F4B26}" type="presParOf" srcId="{C6543D0D-45B2-4F32-894E-78CD7CF5E823}" destId="{A65A7EBD-C830-446B-8CF9-CBC54B60096D}" srcOrd="1" destOrd="0" presId="urn:microsoft.com/office/officeart/2009/3/layout/PlusandMinus"/>
    <dgm:cxn modelId="{23CC5FDE-B75D-43F1-9B97-8EA30F43951B}" type="presParOf" srcId="{C6543D0D-45B2-4F32-894E-78CD7CF5E823}" destId="{A8F296CD-9D16-4E9C-BC11-180A1436604F}" srcOrd="2" destOrd="0" presId="urn:microsoft.com/office/officeart/2009/3/layout/PlusandMinus"/>
    <dgm:cxn modelId="{8D927DF4-55EF-4026-B0B0-A825B5348038}" type="presParOf" srcId="{C6543D0D-45B2-4F32-894E-78CD7CF5E823}" destId="{4ADC7A6A-A80C-404C-8349-663AB9093D47}" srcOrd="3" destOrd="0" presId="urn:microsoft.com/office/officeart/2009/3/layout/PlusandMinus"/>
    <dgm:cxn modelId="{846174C0-F4FD-4330-BCA0-70EA7C5EE122}" type="presParOf" srcId="{C6543D0D-45B2-4F32-894E-78CD7CF5E823}" destId="{394B36CF-E382-4EF9-94F2-A9B30D6672B7}" srcOrd="4" destOrd="0" presId="urn:microsoft.com/office/officeart/2009/3/layout/PlusandMinus"/>
    <dgm:cxn modelId="{F1383456-4C08-4FEB-85BE-6239E7FC300F}" type="presParOf" srcId="{C6543D0D-45B2-4F32-894E-78CD7CF5E823}" destId="{0C83592A-FA33-40C6-8816-051B490CD2F5}" srcOrd="5" destOrd="0" presId="urn:microsoft.com/office/officeart/2009/3/layout/PlusandMinu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542A335-83B9-45A7-94E9-5ACDCB003C2B}" type="doc">
      <dgm:prSet loTypeId="urn:microsoft.com/office/officeart/2005/8/layout/chevron1" loCatId="process" qsTypeId="urn:microsoft.com/office/officeart/2005/8/quickstyle/3d3" qsCatId="3D" csTypeId="urn:microsoft.com/office/officeart/2005/8/colors/colorful3" csCatId="colorful" phldr="1"/>
      <dgm:spPr/>
    </dgm:pt>
    <dgm:pt modelId="{8330ECB5-6ACB-4904-967B-CF5A65FB7BE1}">
      <dgm:prSet phldrT="[Texto]"/>
      <dgm:spPr/>
      <dgm:t>
        <a:bodyPr/>
        <a:lstStyle/>
        <a:p>
          <a:r>
            <a:rPr lang="es-ES" b="1" dirty="0" smtClean="0">
              <a:solidFill>
                <a:schemeClr val="tx1"/>
              </a:solidFill>
            </a:rPr>
            <a:t>Feature Class: </a:t>
          </a:r>
          <a:r>
            <a:rPr lang="es-ES" dirty="0" smtClean="0">
              <a:solidFill>
                <a:schemeClr val="tx1"/>
              </a:solidFill>
            </a:rPr>
            <a:t>capas de información</a:t>
          </a:r>
          <a:endParaRPr lang="es-ES" dirty="0">
            <a:solidFill>
              <a:schemeClr val="tx1"/>
            </a:solidFill>
          </a:endParaRPr>
        </a:p>
      </dgm:t>
    </dgm:pt>
    <dgm:pt modelId="{1B19B2EB-6DF4-4A15-B5CE-D22C2DFC8E03}" type="parTrans" cxnId="{F50C2DCC-60B7-4D25-B21A-4873F732AA52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380EC6BC-14F8-4E0E-B777-C331D370A75F}" type="sibTrans" cxnId="{F50C2DCC-60B7-4D25-B21A-4873F732AA52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E8016759-ACD9-4241-B2E1-BEF235BAEA7D}">
      <dgm:prSet phldrT="[Texto]"/>
      <dgm:spPr/>
      <dgm:t>
        <a:bodyPr/>
        <a:lstStyle/>
        <a:p>
          <a:r>
            <a:rPr lang="es-ES" b="1" dirty="0" smtClean="0">
              <a:solidFill>
                <a:schemeClr val="tx1"/>
              </a:solidFill>
            </a:rPr>
            <a:t>Feature Dataset: </a:t>
          </a:r>
          <a:r>
            <a:rPr lang="es-ES" dirty="0" smtClean="0">
              <a:solidFill>
                <a:schemeClr val="tx1"/>
              </a:solidFill>
            </a:rPr>
            <a:t>agrupación de varias capas de información</a:t>
          </a:r>
          <a:endParaRPr lang="es-ES" dirty="0">
            <a:solidFill>
              <a:schemeClr val="tx1"/>
            </a:solidFill>
          </a:endParaRPr>
        </a:p>
      </dgm:t>
    </dgm:pt>
    <dgm:pt modelId="{79FAA68F-AE60-4032-9937-DC1D670DE1B7}" type="parTrans" cxnId="{CBFC0D54-8170-469F-A70E-CB5418DBFE19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148637A8-F939-42CE-A1AA-EB18BEBC738C}" type="sibTrans" cxnId="{CBFC0D54-8170-469F-A70E-CB5418DBFE19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91A598EA-0C81-4AFB-9E32-A2F3D0CF2CA1}">
      <dgm:prSet phldrT="[Texto]"/>
      <dgm:spPr/>
      <dgm:t>
        <a:bodyPr/>
        <a:lstStyle/>
        <a:p>
          <a:r>
            <a:rPr lang="es-ES" b="1" dirty="0" smtClean="0">
              <a:solidFill>
                <a:schemeClr val="tx1"/>
              </a:solidFill>
            </a:rPr>
            <a:t>Geodatabase</a:t>
          </a:r>
          <a:endParaRPr lang="es-ES" b="1" dirty="0">
            <a:solidFill>
              <a:schemeClr val="tx1"/>
            </a:solidFill>
          </a:endParaRPr>
        </a:p>
      </dgm:t>
    </dgm:pt>
    <dgm:pt modelId="{78050E5F-A2FB-41CF-BB57-0DD5F6D81D3C}" type="parTrans" cxnId="{8E8768FE-4A81-491D-9CF6-284FE9C5151D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364778BB-EF89-46FD-AF0F-A106F1C23DA5}" type="sibTrans" cxnId="{8E8768FE-4A81-491D-9CF6-284FE9C5151D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E27E0D89-41F6-426C-A79C-41EF04223039}" type="pres">
      <dgm:prSet presAssocID="{A542A335-83B9-45A7-94E9-5ACDCB003C2B}" presName="Name0" presStyleCnt="0">
        <dgm:presLayoutVars>
          <dgm:dir/>
          <dgm:animLvl val="lvl"/>
          <dgm:resizeHandles val="exact"/>
        </dgm:presLayoutVars>
      </dgm:prSet>
      <dgm:spPr/>
    </dgm:pt>
    <dgm:pt modelId="{1145D465-A26F-4660-8AB6-CD3476B8D1CC}" type="pres">
      <dgm:prSet presAssocID="{91A598EA-0C81-4AFB-9E32-A2F3D0CF2CA1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35D307B-149C-44FB-907E-6200E58E6168}" type="pres">
      <dgm:prSet presAssocID="{364778BB-EF89-46FD-AF0F-A106F1C23DA5}" presName="parTxOnlySpace" presStyleCnt="0"/>
      <dgm:spPr/>
    </dgm:pt>
    <dgm:pt modelId="{AAEBA15D-B9D3-4E48-AB5D-2884F61DD9B0}" type="pres">
      <dgm:prSet presAssocID="{8330ECB5-6ACB-4904-967B-CF5A65FB7BE1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EA968CD-F062-416F-B761-5EF1980CABB1}" type="pres">
      <dgm:prSet presAssocID="{380EC6BC-14F8-4E0E-B777-C331D370A75F}" presName="parTxOnlySpace" presStyleCnt="0"/>
      <dgm:spPr/>
    </dgm:pt>
    <dgm:pt modelId="{FDE4E026-D524-47F4-8E39-31BD43A17273}" type="pres">
      <dgm:prSet presAssocID="{E8016759-ACD9-4241-B2E1-BEF235BAEA7D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E8768FE-4A81-491D-9CF6-284FE9C5151D}" srcId="{A542A335-83B9-45A7-94E9-5ACDCB003C2B}" destId="{91A598EA-0C81-4AFB-9E32-A2F3D0CF2CA1}" srcOrd="0" destOrd="0" parTransId="{78050E5F-A2FB-41CF-BB57-0DD5F6D81D3C}" sibTransId="{364778BB-EF89-46FD-AF0F-A106F1C23DA5}"/>
    <dgm:cxn modelId="{9301BC82-5A48-4F73-B84F-6974BDE9F4BA}" type="presOf" srcId="{A542A335-83B9-45A7-94E9-5ACDCB003C2B}" destId="{E27E0D89-41F6-426C-A79C-41EF04223039}" srcOrd="0" destOrd="0" presId="urn:microsoft.com/office/officeart/2005/8/layout/chevron1"/>
    <dgm:cxn modelId="{F50C2DCC-60B7-4D25-B21A-4873F732AA52}" srcId="{A542A335-83B9-45A7-94E9-5ACDCB003C2B}" destId="{8330ECB5-6ACB-4904-967B-CF5A65FB7BE1}" srcOrd="1" destOrd="0" parTransId="{1B19B2EB-6DF4-4A15-B5CE-D22C2DFC8E03}" sibTransId="{380EC6BC-14F8-4E0E-B777-C331D370A75F}"/>
    <dgm:cxn modelId="{C9C110F7-7A80-408F-8620-3FF1E9E5C08D}" type="presOf" srcId="{91A598EA-0C81-4AFB-9E32-A2F3D0CF2CA1}" destId="{1145D465-A26F-4660-8AB6-CD3476B8D1CC}" srcOrd="0" destOrd="0" presId="urn:microsoft.com/office/officeart/2005/8/layout/chevron1"/>
    <dgm:cxn modelId="{7870D8FC-C2F6-40FB-9FC8-DE72A34ED3E6}" type="presOf" srcId="{E8016759-ACD9-4241-B2E1-BEF235BAEA7D}" destId="{FDE4E026-D524-47F4-8E39-31BD43A17273}" srcOrd="0" destOrd="0" presId="urn:microsoft.com/office/officeart/2005/8/layout/chevron1"/>
    <dgm:cxn modelId="{CBFC0D54-8170-469F-A70E-CB5418DBFE19}" srcId="{A542A335-83B9-45A7-94E9-5ACDCB003C2B}" destId="{E8016759-ACD9-4241-B2E1-BEF235BAEA7D}" srcOrd="2" destOrd="0" parTransId="{79FAA68F-AE60-4032-9937-DC1D670DE1B7}" sibTransId="{148637A8-F939-42CE-A1AA-EB18BEBC738C}"/>
    <dgm:cxn modelId="{786DA822-399C-4188-8A8A-422D454CC76C}" type="presOf" srcId="{8330ECB5-6ACB-4904-967B-CF5A65FB7BE1}" destId="{AAEBA15D-B9D3-4E48-AB5D-2884F61DD9B0}" srcOrd="0" destOrd="0" presId="urn:microsoft.com/office/officeart/2005/8/layout/chevron1"/>
    <dgm:cxn modelId="{A41E2824-57CD-4D46-96DB-962475E30C45}" type="presParOf" srcId="{E27E0D89-41F6-426C-A79C-41EF04223039}" destId="{1145D465-A26F-4660-8AB6-CD3476B8D1CC}" srcOrd="0" destOrd="0" presId="urn:microsoft.com/office/officeart/2005/8/layout/chevron1"/>
    <dgm:cxn modelId="{D3050E65-A7CA-40BA-B8E6-3C4170D806FD}" type="presParOf" srcId="{E27E0D89-41F6-426C-A79C-41EF04223039}" destId="{035D307B-149C-44FB-907E-6200E58E6168}" srcOrd="1" destOrd="0" presId="urn:microsoft.com/office/officeart/2005/8/layout/chevron1"/>
    <dgm:cxn modelId="{7D0C1C2A-2C0A-4860-AA45-62A3442065F8}" type="presParOf" srcId="{E27E0D89-41F6-426C-A79C-41EF04223039}" destId="{AAEBA15D-B9D3-4E48-AB5D-2884F61DD9B0}" srcOrd="2" destOrd="0" presId="urn:microsoft.com/office/officeart/2005/8/layout/chevron1"/>
    <dgm:cxn modelId="{469D20F1-3CA0-4471-BAEA-C490BEA98BF7}" type="presParOf" srcId="{E27E0D89-41F6-426C-A79C-41EF04223039}" destId="{1EA968CD-F062-416F-B761-5EF1980CABB1}" srcOrd="3" destOrd="0" presId="urn:microsoft.com/office/officeart/2005/8/layout/chevron1"/>
    <dgm:cxn modelId="{AC0BC3C4-7E33-4F8D-BC4F-75E74785BD45}" type="presParOf" srcId="{E27E0D89-41F6-426C-A79C-41EF04223039}" destId="{FDE4E026-D524-47F4-8E39-31BD43A17273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88AC48A-BC49-437A-A0B9-C2886E118D33}" type="doc">
      <dgm:prSet loTypeId="urn:microsoft.com/office/officeart/2005/8/layout/hList1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7056720B-84E3-4BBE-9EFE-51EABFBA209A}">
      <dgm:prSet phldrT="[Texto]"/>
      <dgm:spPr/>
      <dgm:t>
        <a:bodyPr/>
        <a:lstStyle/>
        <a:p>
          <a:r>
            <a:rPr lang="es-ES" b="1" dirty="0" smtClean="0">
              <a:solidFill>
                <a:schemeClr val="bg1"/>
              </a:solidFill>
            </a:rPr>
            <a:t>CLIMA Y TEMPERATURA</a:t>
          </a:r>
          <a:endParaRPr lang="es-ES" b="1" dirty="0">
            <a:solidFill>
              <a:schemeClr val="bg1"/>
            </a:solidFill>
          </a:endParaRPr>
        </a:p>
      </dgm:t>
    </dgm:pt>
    <dgm:pt modelId="{3E81286E-FCF1-4080-840A-A70F39600AFB}" type="parTrans" cxnId="{132BC1E1-14A9-4CA3-9C96-8FB8B8CF056B}">
      <dgm:prSet/>
      <dgm:spPr/>
      <dgm:t>
        <a:bodyPr/>
        <a:lstStyle/>
        <a:p>
          <a:endParaRPr lang="es-ES"/>
        </a:p>
      </dgm:t>
    </dgm:pt>
    <dgm:pt modelId="{E0536671-31A0-4569-AF59-71857D186EA2}" type="sibTrans" cxnId="{132BC1E1-14A9-4CA3-9C96-8FB8B8CF056B}">
      <dgm:prSet/>
      <dgm:spPr/>
      <dgm:t>
        <a:bodyPr/>
        <a:lstStyle/>
        <a:p>
          <a:endParaRPr lang="es-ES"/>
        </a:p>
      </dgm:t>
    </dgm:pt>
    <dgm:pt modelId="{407D2BBF-2CCD-4596-A6C0-8C24E9B15241}">
      <dgm:prSet phldrT="[Texto]"/>
      <dgm:spPr/>
      <dgm:t>
        <a:bodyPr/>
        <a:lstStyle/>
        <a:p>
          <a:r>
            <a:rPr lang="es-ES" dirty="0" smtClean="0"/>
            <a:t>Tropical cálido húmedo</a:t>
          </a:r>
          <a:endParaRPr lang="es-ES" dirty="0"/>
        </a:p>
      </dgm:t>
    </dgm:pt>
    <dgm:pt modelId="{C6FF53CF-62B9-48C5-8710-A9CF4C7FC6A2}" type="parTrans" cxnId="{D4FC593F-5679-41D9-A8AE-80AA7A057412}">
      <dgm:prSet/>
      <dgm:spPr/>
      <dgm:t>
        <a:bodyPr/>
        <a:lstStyle/>
        <a:p>
          <a:endParaRPr lang="es-ES"/>
        </a:p>
      </dgm:t>
    </dgm:pt>
    <dgm:pt modelId="{78636B2F-D9E6-43DE-9421-A9CAD0706994}" type="sibTrans" cxnId="{D4FC593F-5679-41D9-A8AE-80AA7A057412}">
      <dgm:prSet/>
      <dgm:spPr/>
      <dgm:t>
        <a:bodyPr/>
        <a:lstStyle/>
        <a:p>
          <a:endParaRPr lang="es-ES"/>
        </a:p>
      </dgm:t>
    </dgm:pt>
    <dgm:pt modelId="{E806BC94-F563-4117-8F54-5F9452EAF342}">
      <dgm:prSet phldrT="[Texto]"/>
      <dgm:spPr/>
      <dgm:t>
        <a:bodyPr/>
        <a:lstStyle/>
        <a:p>
          <a:r>
            <a:rPr lang="es-ES" dirty="0" smtClean="0"/>
            <a:t>Temperatura promedio 25ºC </a:t>
          </a:r>
          <a:endParaRPr lang="es-ES" dirty="0"/>
        </a:p>
      </dgm:t>
    </dgm:pt>
    <dgm:pt modelId="{17D74196-5228-432C-BF9F-C0515E524465}" type="parTrans" cxnId="{B213E308-153A-4524-8F3F-83D379EDEE20}">
      <dgm:prSet/>
      <dgm:spPr/>
      <dgm:t>
        <a:bodyPr/>
        <a:lstStyle/>
        <a:p>
          <a:endParaRPr lang="es-ES"/>
        </a:p>
      </dgm:t>
    </dgm:pt>
    <dgm:pt modelId="{AB5737C2-6262-4B5E-8A39-D31092B583CE}" type="sibTrans" cxnId="{B213E308-153A-4524-8F3F-83D379EDEE20}">
      <dgm:prSet/>
      <dgm:spPr/>
      <dgm:t>
        <a:bodyPr/>
        <a:lstStyle/>
        <a:p>
          <a:endParaRPr lang="es-ES"/>
        </a:p>
      </dgm:t>
    </dgm:pt>
    <dgm:pt modelId="{01BF35F5-4396-4FD3-B641-1C4309327ACB}">
      <dgm:prSet phldrT="[Texto]"/>
      <dgm:spPr/>
      <dgm:t>
        <a:bodyPr/>
        <a:lstStyle/>
        <a:p>
          <a:r>
            <a:rPr lang="es-ES" b="1" dirty="0" smtClean="0"/>
            <a:t>SUELO</a:t>
          </a:r>
          <a:endParaRPr lang="es-ES" b="1" dirty="0"/>
        </a:p>
      </dgm:t>
    </dgm:pt>
    <dgm:pt modelId="{A6068FF5-352C-46CF-8588-6545593C822A}" type="parTrans" cxnId="{0F634DB9-F30A-419D-8D4E-53607DC863EB}">
      <dgm:prSet/>
      <dgm:spPr/>
      <dgm:t>
        <a:bodyPr/>
        <a:lstStyle/>
        <a:p>
          <a:endParaRPr lang="es-ES"/>
        </a:p>
      </dgm:t>
    </dgm:pt>
    <dgm:pt modelId="{D400800F-AF66-474C-93FC-96DCDF96C152}" type="sibTrans" cxnId="{0F634DB9-F30A-419D-8D4E-53607DC863EB}">
      <dgm:prSet/>
      <dgm:spPr/>
      <dgm:t>
        <a:bodyPr/>
        <a:lstStyle/>
        <a:p>
          <a:endParaRPr lang="es-ES"/>
        </a:p>
      </dgm:t>
    </dgm:pt>
    <dgm:pt modelId="{E455695C-7DC8-4C28-A6B8-E3F3033965E0}">
      <dgm:prSet phldrT="[Texto]"/>
      <dgm:spPr/>
      <dgm:t>
        <a:bodyPr/>
        <a:lstStyle/>
        <a:p>
          <a:r>
            <a:rPr lang="es-ES" dirty="0" smtClean="0"/>
            <a:t>Arenoso</a:t>
          </a:r>
          <a:endParaRPr lang="es-ES" dirty="0"/>
        </a:p>
      </dgm:t>
    </dgm:pt>
    <dgm:pt modelId="{F13878A1-3439-4D24-84A0-916EAB35A1CC}" type="parTrans" cxnId="{DAC8C73C-C53C-4070-BD1C-AB4105DF101B}">
      <dgm:prSet/>
      <dgm:spPr/>
      <dgm:t>
        <a:bodyPr/>
        <a:lstStyle/>
        <a:p>
          <a:endParaRPr lang="es-ES"/>
        </a:p>
      </dgm:t>
    </dgm:pt>
    <dgm:pt modelId="{26BC06BE-368D-463E-A4AC-7C3D88AF70BF}" type="sibTrans" cxnId="{DAC8C73C-C53C-4070-BD1C-AB4105DF101B}">
      <dgm:prSet/>
      <dgm:spPr/>
      <dgm:t>
        <a:bodyPr/>
        <a:lstStyle/>
        <a:p>
          <a:endParaRPr lang="es-ES"/>
        </a:p>
      </dgm:t>
    </dgm:pt>
    <dgm:pt modelId="{929D02B8-DE86-47DB-9517-CBF169497CDC}">
      <dgm:prSet phldrT="[Texto]"/>
      <dgm:spPr/>
      <dgm:t>
        <a:bodyPr/>
        <a:lstStyle/>
        <a:p>
          <a:r>
            <a:rPr lang="es-ES" dirty="0" smtClean="0"/>
            <a:t>Franco arcilloso y arcillo arenoso</a:t>
          </a:r>
          <a:endParaRPr lang="es-ES" dirty="0"/>
        </a:p>
      </dgm:t>
    </dgm:pt>
    <dgm:pt modelId="{FE814C45-28A7-4836-A033-D1D56E6B2A95}" type="parTrans" cxnId="{99A9FF45-4DFD-497C-B389-701D89DFC01A}">
      <dgm:prSet/>
      <dgm:spPr/>
      <dgm:t>
        <a:bodyPr/>
        <a:lstStyle/>
        <a:p>
          <a:endParaRPr lang="es-ES"/>
        </a:p>
      </dgm:t>
    </dgm:pt>
    <dgm:pt modelId="{4357F08E-5A92-4A00-B6AF-71E668806C3B}" type="sibTrans" cxnId="{99A9FF45-4DFD-497C-B389-701D89DFC01A}">
      <dgm:prSet/>
      <dgm:spPr/>
      <dgm:t>
        <a:bodyPr/>
        <a:lstStyle/>
        <a:p>
          <a:endParaRPr lang="es-ES"/>
        </a:p>
      </dgm:t>
    </dgm:pt>
    <dgm:pt modelId="{85E406C4-AF41-4D96-9A23-72F253B6AA74}">
      <dgm:prSet phldrT="[Texto]"/>
      <dgm:spPr/>
      <dgm:t>
        <a:bodyPr/>
        <a:lstStyle/>
        <a:p>
          <a:r>
            <a:rPr lang="es-ES" dirty="0" smtClean="0"/>
            <a:t>Alta permeabilidad</a:t>
          </a:r>
          <a:endParaRPr lang="es-ES" dirty="0"/>
        </a:p>
      </dgm:t>
    </dgm:pt>
    <dgm:pt modelId="{80E97F30-084B-4867-AA53-4A2E8A4ECE72}" type="parTrans" cxnId="{CF610513-92CD-438C-B147-84141CB41F8C}">
      <dgm:prSet/>
      <dgm:spPr/>
      <dgm:t>
        <a:bodyPr/>
        <a:lstStyle/>
        <a:p>
          <a:endParaRPr lang="es-ES"/>
        </a:p>
      </dgm:t>
    </dgm:pt>
    <dgm:pt modelId="{321A5791-FBDB-4DB5-BB87-8B436D6B5119}" type="sibTrans" cxnId="{CF610513-92CD-438C-B147-84141CB41F8C}">
      <dgm:prSet/>
      <dgm:spPr/>
      <dgm:t>
        <a:bodyPr/>
        <a:lstStyle/>
        <a:p>
          <a:endParaRPr lang="es-ES"/>
        </a:p>
      </dgm:t>
    </dgm:pt>
    <dgm:pt modelId="{B52A46B8-E539-4668-AC68-277A5B0B037F}" type="pres">
      <dgm:prSet presAssocID="{588AC48A-BC49-437A-A0B9-C2886E118D3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91FDA35-FEE6-4352-B22C-4B87B8E1ED2D}" type="pres">
      <dgm:prSet presAssocID="{7056720B-84E3-4BBE-9EFE-51EABFBA209A}" presName="composite" presStyleCnt="0"/>
      <dgm:spPr/>
    </dgm:pt>
    <dgm:pt modelId="{571D582E-3556-4B3B-95EB-46FFA285D0B5}" type="pres">
      <dgm:prSet presAssocID="{7056720B-84E3-4BBE-9EFE-51EABFBA209A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C56789C-2BED-4A81-9089-91D665CD6614}" type="pres">
      <dgm:prSet presAssocID="{7056720B-84E3-4BBE-9EFE-51EABFBA209A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EC87862-2712-4563-8827-12FEF7B154F4}" type="pres">
      <dgm:prSet presAssocID="{E0536671-31A0-4569-AF59-71857D186EA2}" presName="space" presStyleCnt="0"/>
      <dgm:spPr/>
    </dgm:pt>
    <dgm:pt modelId="{41D23822-618A-44C4-B19C-85A9FB5C0D6F}" type="pres">
      <dgm:prSet presAssocID="{01BF35F5-4396-4FD3-B641-1C4309327ACB}" presName="composite" presStyleCnt="0"/>
      <dgm:spPr/>
    </dgm:pt>
    <dgm:pt modelId="{4EFEE75E-273E-4AEF-B968-4A07C06CB41B}" type="pres">
      <dgm:prSet presAssocID="{01BF35F5-4396-4FD3-B641-1C4309327ACB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2949836-F303-4DF3-B1A8-01B521F7DE2E}" type="pres">
      <dgm:prSet presAssocID="{01BF35F5-4396-4FD3-B641-1C4309327ACB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08FB88FC-711D-4DA0-A070-F7890A72C63B}" type="presOf" srcId="{7056720B-84E3-4BBE-9EFE-51EABFBA209A}" destId="{571D582E-3556-4B3B-95EB-46FFA285D0B5}" srcOrd="0" destOrd="0" presId="urn:microsoft.com/office/officeart/2005/8/layout/hList1"/>
    <dgm:cxn modelId="{CF610513-92CD-438C-B147-84141CB41F8C}" srcId="{01BF35F5-4396-4FD3-B641-1C4309327ACB}" destId="{85E406C4-AF41-4D96-9A23-72F253B6AA74}" srcOrd="2" destOrd="0" parTransId="{80E97F30-084B-4867-AA53-4A2E8A4ECE72}" sibTransId="{321A5791-FBDB-4DB5-BB87-8B436D6B5119}"/>
    <dgm:cxn modelId="{D4FC593F-5679-41D9-A8AE-80AA7A057412}" srcId="{7056720B-84E3-4BBE-9EFE-51EABFBA209A}" destId="{407D2BBF-2CCD-4596-A6C0-8C24E9B15241}" srcOrd="0" destOrd="0" parTransId="{C6FF53CF-62B9-48C5-8710-A9CF4C7FC6A2}" sibTransId="{78636B2F-D9E6-43DE-9421-A9CAD0706994}"/>
    <dgm:cxn modelId="{B213E308-153A-4524-8F3F-83D379EDEE20}" srcId="{7056720B-84E3-4BBE-9EFE-51EABFBA209A}" destId="{E806BC94-F563-4117-8F54-5F9452EAF342}" srcOrd="1" destOrd="0" parTransId="{17D74196-5228-432C-BF9F-C0515E524465}" sibTransId="{AB5737C2-6262-4B5E-8A39-D31092B583CE}"/>
    <dgm:cxn modelId="{ED77E1B2-138F-438F-8A70-FC2F748D9F3C}" type="presOf" srcId="{E806BC94-F563-4117-8F54-5F9452EAF342}" destId="{6C56789C-2BED-4A81-9089-91D665CD6614}" srcOrd="0" destOrd="1" presId="urn:microsoft.com/office/officeart/2005/8/layout/hList1"/>
    <dgm:cxn modelId="{71E4FA02-5AA5-43CD-9B07-51FDABE0C730}" type="presOf" srcId="{407D2BBF-2CCD-4596-A6C0-8C24E9B15241}" destId="{6C56789C-2BED-4A81-9089-91D665CD6614}" srcOrd="0" destOrd="0" presId="urn:microsoft.com/office/officeart/2005/8/layout/hList1"/>
    <dgm:cxn modelId="{DAC8C73C-C53C-4070-BD1C-AB4105DF101B}" srcId="{01BF35F5-4396-4FD3-B641-1C4309327ACB}" destId="{E455695C-7DC8-4C28-A6B8-E3F3033965E0}" srcOrd="0" destOrd="0" parTransId="{F13878A1-3439-4D24-84A0-916EAB35A1CC}" sibTransId="{26BC06BE-368D-463E-A4AC-7C3D88AF70BF}"/>
    <dgm:cxn modelId="{A23A6543-081F-40CF-AF11-A38A37192381}" type="presOf" srcId="{588AC48A-BC49-437A-A0B9-C2886E118D33}" destId="{B52A46B8-E539-4668-AC68-277A5B0B037F}" srcOrd="0" destOrd="0" presId="urn:microsoft.com/office/officeart/2005/8/layout/hList1"/>
    <dgm:cxn modelId="{99A9FF45-4DFD-497C-B389-701D89DFC01A}" srcId="{01BF35F5-4396-4FD3-B641-1C4309327ACB}" destId="{929D02B8-DE86-47DB-9517-CBF169497CDC}" srcOrd="1" destOrd="0" parTransId="{FE814C45-28A7-4836-A033-D1D56E6B2A95}" sibTransId="{4357F08E-5A92-4A00-B6AF-71E668806C3B}"/>
    <dgm:cxn modelId="{D1C8BB27-17C1-45A3-A79E-73C03DF0966D}" type="presOf" srcId="{01BF35F5-4396-4FD3-B641-1C4309327ACB}" destId="{4EFEE75E-273E-4AEF-B968-4A07C06CB41B}" srcOrd="0" destOrd="0" presId="urn:microsoft.com/office/officeart/2005/8/layout/hList1"/>
    <dgm:cxn modelId="{132BC1E1-14A9-4CA3-9C96-8FB8B8CF056B}" srcId="{588AC48A-BC49-437A-A0B9-C2886E118D33}" destId="{7056720B-84E3-4BBE-9EFE-51EABFBA209A}" srcOrd="0" destOrd="0" parTransId="{3E81286E-FCF1-4080-840A-A70F39600AFB}" sibTransId="{E0536671-31A0-4569-AF59-71857D186EA2}"/>
    <dgm:cxn modelId="{DE23414D-2188-414B-8921-C81E153DCF41}" type="presOf" srcId="{E455695C-7DC8-4C28-A6B8-E3F3033965E0}" destId="{32949836-F303-4DF3-B1A8-01B521F7DE2E}" srcOrd="0" destOrd="0" presId="urn:microsoft.com/office/officeart/2005/8/layout/hList1"/>
    <dgm:cxn modelId="{B5B26799-224D-4B45-8256-08B540A4D9DC}" type="presOf" srcId="{85E406C4-AF41-4D96-9A23-72F253B6AA74}" destId="{32949836-F303-4DF3-B1A8-01B521F7DE2E}" srcOrd="0" destOrd="2" presId="urn:microsoft.com/office/officeart/2005/8/layout/hList1"/>
    <dgm:cxn modelId="{0F634DB9-F30A-419D-8D4E-53607DC863EB}" srcId="{588AC48A-BC49-437A-A0B9-C2886E118D33}" destId="{01BF35F5-4396-4FD3-B641-1C4309327ACB}" srcOrd="1" destOrd="0" parTransId="{A6068FF5-352C-46CF-8588-6545593C822A}" sibTransId="{D400800F-AF66-474C-93FC-96DCDF96C152}"/>
    <dgm:cxn modelId="{4FECE9D0-848A-4549-8FE4-00E42FF9DC89}" type="presOf" srcId="{929D02B8-DE86-47DB-9517-CBF169497CDC}" destId="{32949836-F303-4DF3-B1A8-01B521F7DE2E}" srcOrd="0" destOrd="1" presId="urn:microsoft.com/office/officeart/2005/8/layout/hList1"/>
    <dgm:cxn modelId="{EBC259DF-B5F3-43F4-BF9F-E12A14DBD98D}" type="presParOf" srcId="{B52A46B8-E539-4668-AC68-277A5B0B037F}" destId="{991FDA35-FEE6-4352-B22C-4B87B8E1ED2D}" srcOrd="0" destOrd="0" presId="urn:microsoft.com/office/officeart/2005/8/layout/hList1"/>
    <dgm:cxn modelId="{3BFD0AD7-515A-43AF-A1B6-B5E7EF48A283}" type="presParOf" srcId="{991FDA35-FEE6-4352-B22C-4B87B8E1ED2D}" destId="{571D582E-3556-4B3B-95EB-46FFA285D0B5}" srcOrd="0" destOrd="0" presId="urn:microsoft.com/office/officeart/2005/8/layout/hList1"/>
    <dgm:cxn modelId="{688B993F-C046-44AA-9F6A-205D62C67D2A}" type="presParOf" srcId="{991FDA35-FEE6-4352-B22C-4B87B8E1ED2D}" destId="{6C56789C-2BED-4A81-9089-91D665CD6614}" srcOrd="1" destOrd="0" presId="urn:microsoft.com/office/officeart/2005/8/layout/hList1"/>
    <dgm:cxn modelId="{99625C55-705E-470A-8F7B-EA4EF2F97151}" type="presParOf" srcId="{B52A46B8-E539-4668-AC68-277A5B0B037F}" destId="{EEC87862-2712-4563-8827-12FEF7B154F4}" srcOrd="1" destOrd="0" presId="urn:microsoft.com/office/officeart/2005/8/layout/hList1"/>
    <dgm:cxn modelId="{2C00AD99-4ADD-412E-B799-40F82B3EFF0B}" type="presParOf" srcId="{B52A46B8-E539-4668-AC68-277A5B0B037F}" destId="{41D23822-618A-44C4-B19C-85A9FB5C0D6F}" srcOrd="2" destOrd="0" presId="urn:microsoft.com/office/officeart/2005/8/layout/hList1"/>
    <dgm:cxn modelId="{34C9B0E6-5818-4F7C-A12B-392FDBA56B81}" type="presParOf" srcId="{41D23822-618A-44C4-B19C-85A9FB5C0D6F}" destId="{4EFEE75E-273E-4AEF-B968-4A07C06CB41B}" srcOrd="0" destOrd="0" presId="urn:microsoft.com/office/officeart/2005/8/layout/hList1"/>
    <dgm:cxn modelId="{2E4E8827-15DD-4081-BE62-FC46752F4AD5}" type="presParOf" srcId="{41D23822-618A-44C4-B19C-85A9FB5C0D6F}" destId="{32949836-F303-4DF3-B1A8-01B521F7DE2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C5FE34-19E1-46B6-9499-49366771B21C}">
      <dsp:nvSpPr>
        <dsp:cNvPr id="0" name=""/>
        <dsp:cNvSpPr/>
      </dsp:nvSpPr>
      <dsp:spPr>
        <a:xfrm>
          <a:off x="647549" y="1043733"/>
          <a:ext cx="6259649" cy="3234948"/>
        </a:xfrm>
        <a:prstGeom prst="rect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65A7EBD-C830-446B-8CF9-CBC54B60096D}">
      <dsp:nvSpPr>
        <dsp:cNvPr id="0" name=""/>
        <dsp:cNvSpPr/>
      </dsp:nvSpPr>
      <dsp:spPr>
        <a:xfrm>
          <a:off x="834619" y="1422064"/>
          <a:ext cx="2906779" cy="27674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815" tIns="43815" rIns="43815" bIns="43815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Refugio de Vida Silvestre</a:t>
          </a:r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Biodiversidad</a:t>
          </a:r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Potencial turístico</a:t>
          </a:r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Economía basada en recursos naturales</a:t>
          </a:r>
        </a:p>
      </dsp:txBody>
      <dsp:txXfrm>
        <a:off x="834619" y="1422064"/>
        <a:ext cx="2906779" cy="2767459"/>
      </dsp:txXfrm>
    </dsp:sp>
    <dsp:sp modelId="{A8F296CD-9D16-4E9C-BC11-180A1436604F}">
      <dsp:nvSpPr>
        <dsp:cNvPr id="0" name=""/>
        <dsp:cNvSpPr/>
      </dsp:nvSpPr>
      <dsp:spPr>
        <a:xfrm>
          <a:off x="3806154" y="1422064"/>
          <a:ext cx="2906779" cy="27674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815" tIns="43815" rIns="43815" bIns="43815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Industria camaronera</a:t>
          </a:r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Expansión urbana ilegal</a:t>
          </a:r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Actividades agrícolas sin control.</a:t>
          </a:r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Deforestación</a:t>
          </a:r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Degradación del paisaje</a:t>
          </a:r>
        </a:p>
      </dsp:txBody>
      <dsp:txXfrm>
        <a:off x="3806154" y="1422064"/>
        <a:ext cx="2906779" cy="2767459"/>
      </dsp:txXfrm>
    </dsp:sp>
    <dsp:sp modelId="{4ADC7A6A-A80C-404C-8349-663AB9093D47}">
      <dsp:nvSpPr>
        <dsp:cNvPr id="0" name=""/>
        <dsp:cNvSpPr/>
      </dsp:nvSpPr>
      <dsp:spPr>
        <a:xfrm>
          <a:off x="0" y="396349"/>
          <a:ext cx="1223149" cy="1223149"/>
        </a:xfrm>
        <a:prstGeom prst="plus">
          <a:avLst>
            <a:gd name="adj" fmla="val 3281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accent2">
              <a:lumMod val="60000"/>
              <a:lumOff val="40000"/>
            </a:schemeClr>
          </a:solidFill>
          <a:prstDash val="solid"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94B36CF-E382-4EF9-94F2-A9B30D6672B7}">
      <dsp:nvSpPr>
        <dsp:cNvPr id="0" name=""/>
        <dsp:cNvSpPr/>
      </dsp:nvSpPr>
      <dsp:spPr>
        <a:xfrm>
          <a:off x="6043799" y="836223"/>
          <a:ext cx="1151199" cy="394505"/>
        </a:xfrm>
        <a:prstGeom prst="rect">
          <a:avLst/>
        </a:prstGeom>
        <a:solidFill>
          <a:srgbClr val="FF0000"/>
        </a:solidFill>
        <a:ln w="12700" cap="flat" cmpd="sng" algn="ctr">
          <a:solidFill>
            <a:srgbClr val="FF0000"/>
          </a:solidFill>
          <a:prstDash val="solid"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C83592A-FA33-40C6-8816-051B490CD2F5}">
      <dsp:nvSpPr>
        <dsp:cNvPr id="0" name=""/>
        <dsp:cNvSpPr/>
      </dsp:nvSpPr>
      <dsp:spPr>
        <a:xfrm>
          <a:off x="3777374" y="1427982"/>
          <a:ext cx="719" cy="2643189"/>
        </a:xfrm>
        <a:prstGeom prst="line">
          <a:avLst/>
        </a:pr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45D465-A26F-4660-8AB6-CD3476B8D1CC}">
      <dsp:nvSpPr>
        <dsp:cNvPr id="0" name=""/>
        <dsp:cNvSpPr/>
      </dsp:nvSpPr>
      <dsp:spPr>
        <a:xfrm>
          <a:off x="2191" y="1498050"/>
          <a:ext cx="2669747" cy="1067898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b="1" kern="1200" dirty="0" smtClean="0">
              <a:solidFill>
                <a:schemeClr val="tx1"/>
              </a:solidFill>
            </a:rPr>
            <a:t>Geodatabase</a:t>
          </a:r>
          <a:endParaRPr lang="es-ES" sz="1700" b="1" kern="1200" dirty="0">
            <a:solidFill>
              <a:schemeClr val="tx1"/>
            </a:solidFill>
          </a:endParaRPr>
        </a:p>
      </dsp:txBody>
      <dsp:txXfrm>
        <a:off x="536140" y="1498050"/>
        <a:ext cx="1601849" cy="1067898"/>
      </dsp:txXfrm>
    </dsp:sp>
    <dsp:sp modelId="{AAEBA15D-B9D3-4E48-AB5D-2884F61DD9B0}">
      <dsp:nvSpPr>
        <dsp:cNvPr id="0" name=""/>
        <dsp:cNvSpPr/>
      </dsp:nvSpPr>
      <dsp:spPr>
        <a:xfrm>
          <a:off x="2404963" y="1498050"/>
          <a:ext cx="2669747" cy="1067898"/>
        </a:xfrm>
        <a:prstGeom prst="chevron">
          <a:avLst/>
        </a:prstGeom>
        <a:solidFill>
          <a:schemeClr val="accent3">
            <a:hueOff val="467956"/>
            <a:satOff val="-126"/>
            <a:lumOff val="3824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b="1" kern="1200" dirty="0" smtClean="0">
              <a:solidFill>
                <a:schemeClr val="tx1"/>
              </a:solidFill>
            </a:rPr>
            <a:t>Feature Class: </a:t>
          </a:r>
          <a:r>
            <a:rPr lang="es-ES" sz="1700" kern="1200" dirty="0" smtClean="0">
              <a:solidFill>
                <a:schemeClr val="tx1"/>
              </a:solidFill>
            </a:rPr>
            <a:t>capas de información</a:t>
          </a:r>
          <a:endParaRPr lang="es-ES" sz="1700" kern="1200" dirty="0">
            <a:solidFill>
              <a:schemeClr val="tx1"/>
            </a:solidFill>
          </a:endParaRPr>
        </a:p>
      </dsp:txBody>
      <dsp:txXfrm>
        <a:off x="2938912" y="1498050"/>
        <a:ext cx="1601849" cy="1067898"/>
      </dsp:txXfrm>
    </dsp:sp>
    <dsp:sp modelId="{FDE4E026-D524-47F4-8E39-31BD43A17273}">
      <dsp:nvSpPr>
        <dsp:cNvPr id="0" name=""/>
        <dsp:cNvSpPr/>
      </dsp:nvSpPr>
      <dsp:spPr>
        <a:xfrm>
          <a:off x="4807736" y="1498050"/>
          <a:ext cx="2669747" cy="1067898"/>
        </a:xfrm>
        <a:prstGeom prst="chevron">
          <a:avLst/>
        </a:prstGeom>
        <a:solidFill>
          <a:schemeClr val="accent3">
            <a:hueOff val="935912"/>
            <a:satOff val="-252"/>
            <a:lumOff val="7648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b="1" kern="1200" dirty="0" smtClean="0">
              <a:solidFill>
                <a:schemeClr val="tx1"/>
              </a:solidFill>
            </a:rPr>
            <a:t>Feature Dataset: </a:t>
          </a:r>
          <a:r>
            <a:rPr lang="es-ES" sz="1700" kern="1200" dirty="0" smtClean="0">
              <a:solidFill>
                <a:schemeClr val="tx1"/>
              </a:solidFill>
            </a:rPr>
            <a:t>agrupación de varias capas de información</a:t>
          </a:r>
          <a:endParaRPr lang="es-ES" sz="1700" kern="1200" dirty="0">
            <a:solidFill>
              <a:schemeClr val="tx1"/>
            </a:solidFill>
          </a:endParaRPr>
        </a:p>
      </dsp:txBody>
      <dsp:txXfrm>
        <a:off x="5341685" y="1498050"/>
        <a:ext cx="1601849" cy="10678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1D582E-3556-4B3B-95EB-46FFA285D0B5}">
      <dsp:nvSpPr>
        <dsp:cNvPr id="0" name=""/>
        <dsp:cNvSpPr/>
      </dsp:nvSpPr>
      <dsp:spPr>
        <a:xfrm>
          <a:off x="35" y="1043"/>
          <a:ext cx="3374151" cy="5184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solidFill>
                <a:schemeClr val="bg1"/>
              </a:solidFill>
            </a:rPr>
            <a:t>CLIMA Y TEMPERATURA</a:t>
          </a:r>
          <a:endParaRPr lang="es-ES" sz="1800" b="1" kern="1200" dirty="0">
            <a:solidFill>
              <a:schemeClr val="bg1"/>
            </a:solidFill>
          </a:endParaRPr>
        </a:p>
      </dsp:txBody>
      <dsp:txXfrm>
        <a:off x="35" y="1043"/>
        <a:ext cx="3374151" cy="518400"/>
      </dsp:txXfrm>
    </dsp:sp>
    <dsp:sp modelId="{6C56789C-2BED-4A81-9089-91D665CD6614}">
      <dsp:nvSpPr>
        <dsp:cNvPr id="0" name=""/>
        <dsp:cNvSpPr/>
      </dsp:nvSpPr>
      <dsp:spPr>
        <a:xfrm>
          <a:off x="35" y="519443"/>
          <a:ext cx="3374151" cy="133407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Tropical cálido húmedo</a:t>
          </a:r>
          <a:endParaRPr lang="es-E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Temperatura promedio 25ºC </a:t>
          </a:r>
          <a:endParaRPr lang="es-ES" sz="1800" kern="1200" dirty="0"/>
        </a:p>
      </dsp:txBody>
      <dsp:txXfrm>
        <a:off x="35" y="519443"/>
        <a:ext cx="3374151" cy="1334070"/>
      </dsp:txXfrm>
    </dsp:sp>
    <dsp:sp modelId="{4EFEE75E-273E-4AEF-B968-4A07C06CB41B}">
      <dsp:nvSpPr>
        <dsp:cNvPr id="0" name=""/>
        <dsp:cNvSpPr/>
      </dsp:nvSpPr>
      <dsp:spPr>
        <a:xfrm>
          <a:off x="3846567" y="1043"/>
          <a:ext cx="3374151" cy="518400"/>
        </a:xfrm>
        <a:prstGeom prst="rect">
          <a:avLst/>
        </a:prstGeom>
        <a:gradFill rotWithShape="0">
          <a:gsLst>
            <a:gs pos="0">
              <a:schemeClr val="accent2">
                <a:hueOff val="3240090"/>
                <a:satOff val="451"/>
                <a:lumOff val="392"/>
                <a:alphaOff val="0"/>
                <a:shade val="85000"/>
                <a:satMod val="130000"/>
              </a:schemeClr>
            </a:gs>
            <a:gs pos="34000">
              <a:schemeClr val="accent2">
                <a:hueOff val="3240090"/>
                <a:satOff val="451"/>
                <a:lumOff val="392"/>
                <a:alphaOff val="0"/>
                <a:shade val="87000"/>
                <a:satMod val="125000"/>
              </a:schemeClr>
            </a:gs>
            <a:gs pos="70000">
              <a:schemeClr val="accent2">
                <a:hueOff val="3240090"/>
                <a:satOff val="451"/>
                <a:lumOff val="392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3240090"/>
                <a:satOff val="451"/>
                <a:lumOff val="392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2">
              <a:hueOff val="3240090"/>
              <a:satOff val="451"/>
              <a:lumOff val="392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/>
            <a:t>SUELO</a:t>
          </a:r>
          <a:endParaRPr lang="es-ES" sz="1800" b="1" kern="1200" dirty="0"/>
        </a:p>
      </dsp:txBody>
      <dsp:txXfrm>
        <a:off x="3846567" y="1043"/>
        <a:ext cx="3374151" cy="518400"/>
      </dsp:txXfrm>
    </dsp:sp>
    <dsp:sp modelId="{32949836-F303-4DF3-B1A8-01B521F7DE2E}">
      <dsp:nvSpPr>
        <dsp:cNvPr id="0" name=""/>
        <dsp:cNvSpPr/>
      </dsp:nvSpPr>
      <dsp:spPr>
        <a:xfrm>
          <a:off x="3846567" y="519443"/>
          <a:ext cx="3374151" cy="1334070"/>
        </a:xfrm>
        <a:prstGeom prst="rect">
          <a:avLst/>
        </a:prstGeom>
        <a:solidFill>
          <a:schemeClr val="accent2">
            <a:tint val="40000"/>
            <a:alpha val="90000"/>
            <a:hueOff val="2260305"/>
            <a:satOff val="843"/>
            <a:lumOff val="106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2260305"/>
              <a:satOff val="843"/>
              <a:lumOff val="10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Arenoso</a:t>
          </a:r>
          <a:endParaRPr lang="es-E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Franco arcilloso y arcillo arenoso</a:t>
          </a:r>
          <a:endParaRPr lang="es-E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kern="1200" dirty="0" smtClean="0"/>
            <a:t>Alta permeabilidad</a:t>
          </a:r>
          <a:endParaRPr lang="es-ES" sz="1800" kern="1200" dirty="0"/>
        </a:p>
      </dsp:txBody>
      <dsp:txXfrm>
        <a:off x="3846567" y="519443"/>
        <a:ext cx="3374151" cy="13340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PlusandMinus">
  <dgm:title val=""/>
  <dgm:desc val=""/>
  <dgm:catLst>
    <dgm:cat type="relationship" pri="36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2"/>
      <dgm:chPref val="2"/>
      <dgm:dir/>
      <dgm:animOne/>
      <dgm:resizeHandles val="exact"/>
    </dgm:varLst>
    <dgm:alg type="composite">
      <dgm:param type="ar" val="1.8238"/>
    </dgm:alg>
    <dgm:shape xmlns:r="http://schemas.openxmlformats.org/officeDocument/2006/relationships" r:blip="">
      <dgm:adjLst/>
    </dgm:shape>
    <dgm:choose name="Name1">
      <dgm:if name="Name2" func="var" arg="dir" op="equ" val="norm">
        <dgm:constrLst>
          <dgm:constr type="primFontSz" for="des" ptType="node" op="equ" val="65"/>
          <dgm:constr type="l" for="ch" forName="Background" refType="w" fact="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l" for="ch" forName="ParentText1" refType="w" fact="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l" for="ch" forName="ParentText2" refType="w" fact="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l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l" for="ch" forName="Minus" refType="w" fact="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l" for="ch" forName="Divider" refType="w" fact="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if>
      <dgm:else name="Name3">
        <dgm:constrLst>
          <dgm:constr type="primFontSz" for="des" ptType="node" op="equ" val="65"/>
          <dgm:constr type="r" for="ch" forName="Background" refType="w" fact="-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r" for="ch" forName="ParentText1" refType="w" fact="-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r" for="ch" forName="ParentText2" refType="w" fact="-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r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r" for="ch" forName="Minus" refType="w" fact="-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r" for="ch" forName="Divider" refType="w" fact="-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else>
    </dgm:choose>
    <dgm:layoutNode name="Background" styleLbl="bgImgPlace1">
      <dgm:alg type="sp"/>
      <dgm:shape xmlns:r="http://schemas.openxmlformats.org/officeDocument/2006/relationships" type="rect" r:blip="">
        <dgm:adjLst/>
      </dgm:shape>
      <dgm:presOf/>
    </dgm:layoutNode>
    <dgm:layoutNode name="ParentText1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1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arentText2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2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lus" styleLbl="alignNode1">
      <dgm:alg type="sp"/>
      <dgm:shape xmlns:r="http://schemas.openxmlformats.org/officeDocument/2006/relationships" type="plus" r:blip="">
        <dgm:adjLst>
          <dgm:adj idx="1" val="0.3281"/>
        </dgm:adjLst>
      </dgm:shape>
      <dgm:presOf/>
    </dgm:layoutNode>
    <dgm:layoutNode name="Minus" styleLbl="alignNode1">
      <dgm:alg type="sp"/>
      <dgm:shape xmlns:r="http://schemas.openxmlformats.org/officeDocument/2006/relationships" type="rect" r:blip="">
        <dgm:adjLst/>
      </dgm:shape>
      <dgm:presOf/>
    </dgm:layoutNode>
    <dgm:layoutNode name="Divider" styleLbl="parChTrans1D1">
      <dgm:alg type="sp"/>
      <dgm:shape xmlns:r="http://schemas.openxmlformats.org/officeDocument/2006/relationships" type="line" r:blip="">
        <dgm:adjLst/>
      </dgm:shape>
      <dgm:presOf/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C57B2-42F2-4895-A50D-31C292904FE1}" type="datetimeFigureOut">
              <a:rPr lang="es-ES" smtClean="0"/>
              <a:t>18/12/2014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5586E-20FA-4536-82C5-8E0C5CDAF54C}" type="slidenum">
              <a:rPr lang="es-ES" smtClean="0"/>
              <a:t>‹Nº›</a:t>
            </a:fld>
            <a:endParaRPr lang="es-E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0791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C57B2-42F2-4895-A50D-31C292904FE1}" type="datetimeFigureOut">
              <a:rPr lang="es-ES" smtClean="0"/>
              <a:t>18/12/2014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5586E-20FA-4536-82C5-8E0C5CDAF54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28838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C57B2-42F2-4895-A50D-31C292904FE1}" type="datetimeFigureOut">
              <a:rPr lang="es-ES" smtClean="0"/>
              <a:t>18/12/2014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5586E-20FA-4536-82C5-8E0C5CDAF54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48596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C57B2-42F2-4895-A50D-31C292904FE1}" type="datetimeFigureOut">
              <a:rPr lang="es-ES" smtClean="0"/>
              <a:t>18/12/2014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5586E-20FA-4536-82C5-8E0C5CDAF54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16948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C57B2-42F2-4895-A50D-31C292904FE1}" type="datetimeFigureOut">
              <a:rPr lang="es-ES" smtClean="0"/>
              <a:t>18/12/2014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5586E-20FA-4536-82C5-8E0C5CDAF54C}" type="slidenum">
              <a:rPr lang="es-ES" smtClean="0"/>
              <a:t>‹Nº›</a:t>
            </a:fld>
            <a:endParaRPr lang="es-E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0014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C57B2-42F2-4895-A50D-31C292904FE1}" type="datetimeFigureOut">
              <a:rPr lang="es-ES" smtClean="0"/>
              <a:t>18/12/2014</a:t>
            </a:fld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5586E-20FA-4536-82C5-8E0C5CDAF54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55605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C57B2-42F2-4895-A50D-31C292904FE1}" type="datetimeFigureOut">
              <a:rPr lang="es-ES" smtClean="0"/>
              <a:t>18/12/2014</a:t>
            </a:fld>
            <a:endParaRPr lang="es-E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5586E-20FA-4536-82C5-8E0C5CDAF54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15614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C57B2-42F2-4895-A50D-31C292904FE1}" type="datetimeFigureOut">
              <a:rPr lang="es-ES" smtClean="0"/>
              <a:t>18/12/2014</a:t>
            </a:fld>
            <a:endParaRPr lang="es-E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5586E-20FA-4536-82C5-8E0C5CDAF54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23075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C57B2-42F2-4895-A50D-31C292904FE1}" type="datetimeFigureOut">
              <a:rPr lang="es-ES" smtClean="0"/>
              <a:t>18/12/2014</a:t>
            </a:fld>
            <a:endParaRPr lang="es-E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5586E-20FA-4536-82C5-8E0C5CDAF54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241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4EBC57B2-42F2-4895-A50D-31C292904FE1}" type="datetimeFigureOut">
              <a:rPr lang="es-ES" smtClean="0"/>
              <a:t>18/12/2014</a:t>
            </a:fld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A5586E-20FA-4536-82C5-8E0C5CDAF54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43401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dirty="0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C57B2-42F2-4895-A50D-31C292904FE1}" type="datetimeFigureOut">
              <a:rPr lang="es-ES" smtClean="0"/>
              <a:t>18/12/2014</a:t>
            </a:fld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5586E-20FA-4536-82C5-8E0C5CDAF54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55923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EBC57B2-42F2-4895-A50D-31C292904FE1}" type="datetimeFigureOut">
              <a:rPr lang="es-ES" smtClean="0"/>
              <a:t>18/12/2014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CCA5586E-20FA-4536-82C5-8E0C5CDAF54C}" type="slidenum">
              <a:rPr lang="es-ES" smtClean="0"/>
              <a:t>‹Nº›</a:t>
            </a:fld>
            <a:endParaRPr lang="es-E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3933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tmp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ibujo_de_Microsoft_Visio1.vs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4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13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0" y="12724"/>
            <a:ext cx="9144000" cy="6845276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Rectángulo 8"/>
          <p:cNvSpPr/>
          <p:nvPr/>
        </p:nvSpPr>
        <p:spPr>
          <a:xfrm>
            <a:off x="169842" y="177007"/>
            <a:ext cx="8796271" cy="6516709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4" name="Picture 33"/>
          <p:cNvPicPr/>
          <p:nvPr/>
        </p:nvPicPr>
        <p:blipFill>
          <a:blip r:embed="rId2"/>
          <a:stretch>
            <a:fillRect/>
          </a:stretch>
        </p:blipFill>
        <p:spPr>
          <a:xfrm>
            <a:off x="1254088" y="273233"/>
            <a:ext cx="6627781" cy="1697235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88594" y="2500076"/>
            <a:ext cx="81587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PROPUESTA DE ZONIFICACIÓN ECOLÓGICA ECONÓMICA ORIENTADA AL MANEJO FÍSICO AMBIENTAL DE LOS RECURSOS NATURALES DE LA ISLA DE MUISNE, MEDIANTE EL USO DE HERRAMIENTAS GEO INFORMÁTICAS</a:t>
            </a:r>
            <a:endParaRPr lang="es-ES" dirty="0"/>
          </a:p>
        </p:txBody>
      </p:sp>
      <p:sp>
        <p:nvSpPr>
          <p:cNvPr id="6" name="Rectángulo 5"/>
          <p:cNvSpPr/>
          <p:nvPr/>
        </p:nvSpPr>
        <p:spPr>
          <a:xfrm>
            <a:off x="-347729" y="4909064"/>
            <a:ext cx="8667481" cy="1980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 marR="20955" indent="-6350" algn="ctr">
              <a:lnSpc>
                <a:spcPct val="104000"/>
              </a:lnSpc>
              <a:spcAft>
                <a:spcPts val="1505"/>
              </a:spcAft>
            </a:pPr>
            <a:r>
              <a:rPr lang="es-ES" sz="1600" b="1" dirty="0" smtClean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DIRECTOR: ING. CRUZ, MARIO </a:t>
            </a:r>
            <a:r>
              <a:rPr lang="es-ES" sz="16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pPr marL="6350" marR="20955" indent="-6350" algn="ctr">
              <a:lnSpc>
                <a:spcPct val="104000"/>
              </a:lnSpc>
              <a:spcAft>
                <a:spcPts val="1505"/>
              </a:spcAft>
            </a:pPr>
            <a:r>
              <a:rPr lang="es-ES" sz="1600" b="1" dirty="0" smtClean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CODIRECTORA: ING. GUEVARA, PAULINA</a:t>
            </a:r>
            <a:endParaRPr lang="es-ES" sz="1600" dirty="0" smtClean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925" algn="ctr">
              <a:lnSpc>
                <a:spcPct val="107000"/>
              </a:lnSpc>
              <a:spcAft>
                <a:spcPts val="765"/>
              </a:spcAft>
            </a:pPr>
            <a:r>
              <a:rPr lang="es-ES" dirty="0" smtClean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b="1" dirty="0" smtClean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SANGOLQUÍ, 2014</a:t>
            </a:r>
            <a:r>
              <a:rPr lang="es-ES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es-ES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s-ES" dirty="0"/>
          </a:p>
        </p:txBody>
      </p:sp>
      <p:sp>
        <p:nvSpPr>
          <p:cNvPr id="7" name="Rectángulo 6"/>
          <p:cNvSpPr/>
          <p:nvPr/>
        </p:nvSpPr>
        <p:spPr>
          <a:xfrm>
            <a:off x="1101143" y="4230013"/>
            <a:ext cx="6317087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b="1" dirty="0" smtClean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AUTORA: CUEVA GIRÓN, JESSICA MARÍA</a:t>
            </a:r>
            <a:endParaRPr lang="es-ES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://ibmc.umh.es/images/tesi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561" y="4618709"/>
            <a:ext cx="2656937" cy="199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421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:\TESIS\DISCO_DURO\FOTOS_MOBILE\20130801_135839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48" r="23153" b="6274"/>
          <a:stretch/>
        </p:blipFill>
        <p:spPr bwMode="auto">
          <a:xfrm>
            <a:off x="218940" y="3335626"/>
            <a:ext cx="4069725" cy="30265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n 3" descr="D:\TESIS\DISCO_DURO\FOTOS_MOBILE\20130801_14003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628" y="154545"/>
            <a:ext cx="4182303" cy="30522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ángulo 7"/>
          <p:cNvSpPr/>
          <p:nvPr/>
        </p:nvSpPr>
        <p:spPr>
          <a:xfrm>
            <a:off x="4732952" y="2859112"/>
            <a:ext cx="4241444" cy="36060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chemeClr val="tx1"/>
                </a:solidFill>
              </a:rPr>
              <a:t>HERBAZALES</a:t>
            </a:r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218940" y="6027312"/>
            <a:ext cx="4069725" cy="36060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chemeClr val="tx1"/>
                </a:solidFill>
              </a:rPr>
              <a:t>CULTIVO DE SUBSISTENCIA</a:t>
            </a:r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218940" y="64397"/>
            <a:ext cx="3541689" cy="45075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smtClean="0">
                <a:solidFill>
                  <a:schemeClr val="tx1"/>
                </a:solidFill>
              </a:rPr>
              <a:t>BIODIVERSIDAD</a:t>
            </a:r>
            <a:endParaRPr lang="es-ES" sz="2000" b="1" dirty="0">
              <a:solidFill>
                <a:schemeClr val="tx1"/>
              </a:solidFill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218940" y="566672"/>
            <a:ext cx="3541689" cy="258865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FLORA:</a:t>
            </a:r>
          </a:p>
          <a:p>
            <a:pPr algn="ctr"/>
            <a:endParaRPr lang="es-ES" dirty="0" smtClean="0"/>
          </a:p>
          <a:p>
            <a:pPr algn="ctr"/>
            <a:r>
              <a:rPr lang="es-ES" dirty="0" smtClean="0"/>
              <a:t>Mangle rojo</a:t>
            </a:r>
          </a:p>
          <a:p>
            <a:pPr algn="ctr"/>
            <a:r>
              <a:rPr lang="es-ES" dirty="0" smtClean="0"/>
              <a:t>Mangle negro</a:t>
            </a:r>
          </a:p>
          <a:p>
            <a:pPr algn="ctr"/>
            <a:r>
              <a:rPr lang="es-ES" dirty="0" smtClean="0"/>
              <a:t>Mangle blanco</a:t>
            </a:r>
          </a:p>
          <a:p>
            <a:pPr algn="ctr"/>
            <a:r>
              <a:rPr lang="es-ES" dirty="0" smtClean="0"/>
              <a:t>Palma de coco</a:t>
            </a:r>
          </a:p>
          <a:p>
            <a:pPr algn="ctr"/>
            <a:r>
              <a:rPr lang="es-ES" dirty="0" smtClean="0"/>
              <a:t>Vegetación arbustiva</a:t>
            </a:r>
          </a:p>
          <a:p>
            <a:pPr algn="ctr"/>
            <a:r>
              <a:rPr lang="es-ES" dirty="0" smtClean="0"/>
              <a:t>Vegetación herbácea</a:t>
            </a:r>
          </a:p>
          <a:p>
            <a:pPr algn="ctr"/>
            <a:r>
              <a:rPr lang="es-ES" dirty="0" smtClean="0"/>
              <a:t>Cultivos de subsistencia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487" y="3335626"/>
            <a:ext cx="4241444" cy="30522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Rectángulo 12"/>
          <p:cNvSpPr/>
          <p:nvPr/>
        </p:nvSpPr>
        <p:spPr>
          <a:xfrm>
            <a:off x="4683487" y="6027313"/>
            <a:ext cx="4241444" cy="36060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chemeClr val="tx1"/>
                </a:solidFill>
              </a:rPr>
              <a:t>PALMA DE COCO</a:t>
            </a:r>
            <a:endParaRPr lang="es-E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01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" t="667" r="13167" b="-667"/>
          <a:stretch/>
        </p:blipFill>
        <p:spPr>
          <a:xfrm rot="16200000">
            <a:off x="-843768" y="1180529"/>
            <a:ext cx="6029628" cy="39519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ángulo 3"/>
          <p:cNvSpPr/>
          <p:nvPr/>
        </p:nvSpPr>
        <p:spPr>
          <a:xfrm>
            <a:off x="4520486" y="141665"/>
            <a:ext cx="4121237" cy="2897749"/>
          </a:xfrm>
          <a:prstGeom prst="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FAUNA:</a:t>
            </a:r>
          </a:p>
          <a:p>
            <a:pPr algn="ctr"/>
            <a:r>
              <a:rPr lang="es-ES" dirty="0" smtClean="0"/>
              <a:t>Garzas</a:t>
            </a:r>
          </a:p>
          <a:p>
            <a:pPr algn="ctr"/>
            <a:r>
              <a:rPr lang="es-ES" dirty="0" smtClean="0"/>
              <a:t>Martín Pescador</a:t>
            </a:r>
          </a:p>
          <a:p>
            <a:pPr algn="ctr"/>
            <a:r>
              <a:rPr lang="es-ES" dirty="0" smtClean="0"/>
              <a:t>Dorado</a:t>
            </a:r>
          </a:p>
          <a:p>
            <a:pPr algn="ctr"/>
            <a:r>
              <a:rPr lang="es-ES" dirty="0" smtClean="0"/>
              <a:t>Picudo</a:t>
            </a:r>
          </a:p>
          <a:p>
            <a:pPr algn="ctr"/>
            <a:r>
              <a:rPr lang="es-ES" dirty="0" smtClean="0"/>
              <a:t>Corvina</a:t>
            </a:r>
          </a:p>
          <a:p>
            <a:pPr algn="ctr"/>
            <a:r>
              <a:rPr lang="es-ES" dirty="0" smtClean="0"/>
              <a:t>Chinchorro</a:t>
            </a:r>
          </a:p>
          <a:p>
            <a:pPr algn="ctr"/>
            <a:r>
              <a:rPr lang="es-ES" dirty="0" smtClean="0"/>
              <a:t>Concha prieta</a:t>
            </a:r>
          </a:p>
          <a:p>
            <a:pPr algn="ctr"/>
            <a:r>
              <a:rPr lang="es-ES" dirty="0" smtClean="0"/>
              <a:t>Ostión</a:t>
            </a:r>
          </a:p>
          <a:p>
            <a:pPr algn="ctr"/>
            <a:r>
              <a:rPr lang="es-ES" dirty="0" smtClean="0"/>
              <a:t>Cangrejo rojo y cangrejo azul</a:t>
            </a:r>
          </a:p>
        </p:txBody>
      </p:sp>
      <p:sp>
        <p:nvSpPr>
          <p:cNvPr id="5" name="Rectángulo 4"/>
          <p:cNvSpPr/>
          <p:nvPr/>
        </p:nvSpPr>
        <p:spPr>
          <a:xfrm>
            <a:off x="195095" y="5810688"/>
            <a:ext cx="3951902" cy="36060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chemeClr val="tx1"/>
                </a:solidFill>
              </a:rPr>
              <a:t>MANGLE NEGRO</a:t>
            </a:r>
            <a:endParaRPr lang="es-ES" b="1" dirty="0">
              <a:solidFill>
                <a:schemeClr val="tx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11" t="22417" r="10704" b="24043"/>
          <a:stretch/>
        </p:blipFill>
        <p:spPr>
          <a:xfrm>
            <a:off x="4289694" y="3301621"/>
            <a:ext cx="4729615" cy="28696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ángulo 6"/>
          <p:cNvSpPr/>
          <p:nvPr/>
        </p:nvSpPr>
        <p:spPr>
          <a:xfrm>
            <a:off x="4289692" y="5810688"/>
            <a:ext cx="4729617" cy="36060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chemeClr val="tx1"/>
                </a:solidFill>
              </a:rPr>
              <a:t>AVIFAUNA COSTERA</a:t>
            </a:r>
            <a:endParaRPr lang="es-E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1" b="30030"/>
          <a:stretch/>
        </p:blipFill>
        <p:spPr>
          <a:xfrm>
            <a:off x="4675034" y="4080756"/>
            <a:ext cx="3953814" cy="27772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ítulo 1"/>
          <p:cNvSpPr txBox="1">
            <a:spLocks/>
          </p:cNvSpPr>
          <p:nvPr/>
        </p:nvSpPr>
        <p:spPr>
          <a:xfrm>
            <a:off x="785610" y="38637"/>
            <a:ext cx="8242479" cy="69502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4400" b="1" dirty="0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CARACTERIZACIÓN </a:t>
            </a:r>
            <a:r>
              <a:rPr lang="es-ES" sz="4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DEL COMPONENTE </a:t>
            </a:r>
            <a:r>
              <a:rPr lang="es-ES" sz="4400" b="1" dirty="0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SOCIOECONÓMICO</a:t>
            </a:r>
            <a:endParaRPr lang="es-ES" sz="44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Pentágono 2"/>
          <p:cNvSpPr/>
          <p:nvPr/>
        </p:nvSpPr>
        <p:spPr>
          <a:xfrm>
            <a:off x="0" y="0"/>
            <a:ext cx="785611" cy="528034"/>
          </a:xfrm>
          <a:prstGeom prst="homePlat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7" name="Rectángulo 16"/>
          <p:cNvSpPr/>
          <p:nvPr/>
        </p:nvSpPr>
        <p:spPr>
          <a:xfrm>
            <a:off x="392805" y="733660"/>
            <a:ext cx="5299657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tx1"/>
                </a:solidFill>
              </a:rPr>
              <a:t>Actividad económica predominante</a:t>
            </a:r>
          </a:p>
        </p:txBody>
      </p:sp>
      <p:graphicFrame>
        <p:nvGraphicFramePr>
          <p:cNvPr id="20" name="Gráfico 19"/>
          <p:cNvGraphicFramePr/>
          <p:nvPr>
            <p:extLst>
              <p:ext uri="{D42A27DB-BD31-4B8C-83A1-F6EECF244321}">
                <p14:modId xmlns:p14="http://schemas.microsoft.com/office/powerpoint/2010/main" val="3990797069"/>
              </p:ext>
            </p:extLst>
          </p:nvPr>
        </p:nvGraphicFramePr>
        <p:xfrm>
          <a:off x="238134" y="1102992"/>
          <a:ext cx="5454327" cy="31125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75"/>
          <a:stretch/>
        </p:blipFill>
        <p:spPr>
          <a:xfrm>
            <a:off x="502276" y="4172755"/>
            <a:ext cx="3296992" cy="26852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" r="15843"/>
          <a:stretch/>
        </p:blipFill>
        <p:spPr>
          <a:xfrm rot="16200000">
            <a:off x="5656785" y="1059024"/>
            <a:ext cx="3316832" cy="26272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Rectángulo 14"/>
          <p:cNvSpPr/>
          <p:nvPr/>
        </p:nvSpPr>
        <p:spPr>
          <a:xfrm>
            <a:off x="6001554" y="3692533"/>
            <a:ext cx="2627294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</a:rPr>
              <a:t>Recopilación de información</a:t>
            </a:r>
            <a:endParaRPr lang="es-ES" sz="1600" b="1" dirty="0">
              <a:solidFill>
                <a:schemeClr val="tx1"/>
              </a:solidFill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502276" y="6538058"/>
            <a:ext cx="3296992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</a:rPr>
              <a:t>Pesca artesanal</a:t>
            </a:r>
            <a:endParaRPr lang="es-ES" sz="1600" b="1" dirty="0">
              <a:solidFill>
                <a:schemeClr val="tx1"/>
              </a:solidFill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4675034" y="6519446"/>
            <a:ext cx="3953814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</a:rPr>
              <a:t>Empleado privado</a:t>
            </a:r>
            <a:endParaRPr lang="es-ES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45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57428" y="133862"/>
            <a:ext cx="5097152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tx1"/>
                </a:solidFill>
              </a:rPr>
              <a:t>Ingresos promedio de los pobladores</a:t>
            </a:r>
          </a:p>
        </p:txBody>
      </p:sp>
      <p:graphicFrame>
        <p:nvGraphicFramePr>
          <p:cNvPr id="3" name="Gráfico 2"/>
          <p:cNvGraphicFramePr/>
          <p:nvPr>
            <p:extLst>
              <p:ext uri="{D42A27DB-BD31-4B8C-83A1-F6EECF244321}">
                <p14:modId xmlns:p14="http://schemas.microsoft.com/office/powerpoint/2010/main" val="861311666"/>
              </p:ext>
            </p:extLst>
          </p:nvPr>
        </p:nvGraphicFramePr>
        <p:xfrm>
          <a:off x="157428" y="657592"/>
          <a:ext cx="5298870" cy="31683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7" r="9404"/>
          <a:stretch/>
        </p:blipFill>
        <p:spPr>
          <a:xfrm rot="16200000">
            <a:off x="4787992" y="1825849"/>
            <a:ext cx="5120718" cy="35912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ángulo 4"/>
          <p:cNvSpPr/>
          <p:nvPr/>
        </p:nvSpPr>
        <p:spPr>
          <a:xfrm>
            <a:off x="5552702" y="5821251"/>
            <a:ext cx="3591298" cy="36060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chemeClr val="tx1"/>
                </a:solidFill>
              </a:rPr>
              <a:t>Encuestas a los pobladores</a:t>
            </a:r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96064" y="4451176"/>
            <a:ext cx="5218089" cy="182083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dirty="0" smtClean="0">
              <a:solidFill>
                <a:schemeClr val="tx1"/>
              </a:solidFill>
            </a:endParaRPr>
          </a:p>
          <a:p>
            <a:pPr algn="ctr"/>
            <a:r>
              <a:rPr lang="es-ES" b="1" dirty="0" smtClean="0">
                <a:solidFill>
                  <a:schemeClr val="tx1"/>
                </a:solidFill>
              </a:rPr>
              <a:t>Salario Básico Unificado $340 (</a:t>
            </a:r>
            <a:r>
              <a:rPr lang="es-ES" b="1" dirty="0" err="1" smtClean="0">
                <a:solidFill>
                  <a:schemeClr val="tx1"/>
                </a:solidFill>
              </a:rPr>
              <a:t>SBU</a:t>
            </a:r>
            <a:r>
              <a:rPr lang="es-ES" b="1" dirty="0" smtClean="0">
                <a:solidFill>
                  <a:schemeClr val="tx1"/>
                </a:solidFill>
              </a:rPr>
              <a:t>)</a:t>
            </a:r>
          </a:p>
          <a:p>
            <a:pPr algn="ctr"/>
            <a:endParaRPr lang="es-ES" b="1" dirty="0" smtClean="0">
              <a:solidFill>
                <a:schemeClr val="tx1"/>
              </a:solidFill>
            </a:endParaRPr>
          </a:p>
          <a:p>
            <a:pPr algn="ctr"/>
            <a:r>
              <a:rPr lang="es-ES" b="1" dirty="0" smtClean="0">
                <a:solidFill>
                  <a:schemeClr val="tx1"/>
                </a:solidFill>
              </a:rPr>
              <a:t>Bajo: </a:t>
            </a:r>
            <a:r>
              <a:rPr lang="es-ES" dirty="0" smtClean="0">
                <a:solidFill>
                  <a:schemeClr val="tx1"/>
                </a:solidFill>
              </a:rPr>
              <a:t>bajo el </a:t>
            </a:r>
            <a:r>
              <a:rPr lang="es-ES" dirty="0" err="1" smtClean="0">
                <a:solidFill>
                  <a:schemeClr val="tx1"/>
                </a:solidFill>
              </a:rPr>
              <a:t>SBU</a:t>
            </a:r>
            <a:endParaRPr lang="es-ES" dirty="0" smtClean="0">
              <a:solidFill>
                <a:schemeClr val="tx1"/>
              </a:solidFill>
            </a:endParaRPr>
          </a:p>
          <a:p>
            <a:pPr algn="ctr"/>
            <a:r>
              <a:rPr lang="es-ES" b="1" dirty="0" smtClean="0">
                <a:solidFill>
                  <a:schemeClr val="tx1"/>
                </a:solidFill>
              </a:rPr>
              <a:t>Medio: </a:t>
            </a:r>
            <a:r>
              <a:rPr lang="es-ES" dirty="0" smtClean="0">
                <a:solidFill>
                  <a:schemeClr val="tx1"/>
                </a:solidFill>
              </a:rPr>
              <a:t>alrededor del </a:t>
            </a:r>
            <a:r>
              <a:rPr lang="es-ES" dirty="0" err="1" smtClean="0">
                <a:solidFill>
                  <a:schemeClr val="tx1"/>
                </a:solidFill>
              </a:rPr>
              <a:t>SBU</a:t>
            </a:r>
            <a:endParaRPr lang="es-ES" dirty="0" smtClean="0">
              <a:solidFill>
                <a:schemeClr val="tx1"/>
              </a:solidFill>
            </a:endParaRPr>
          </a:p>
          <a:p>
            <a:pPr algn="ctr"/>
            <a:r>
              <a:rPr lang="es-ES" b="1" dirty="0" smtClean="0">
                <a:solidFill>
                  <a:schemeClr val="tx1"/>
                </a:solidFill>
              </a:rPr>
              <a:t>Alto</a:t>
            </a:r>
            <a:r>
              <a:rPr lang="es-ES" dirty="0" smtClean="0">
                <a:solidFill>
                  <a:schemeClr val="tx1"/>
                </a:solidFill>
              </a:rPr>
              <a:t>: el triple del </a:t>
            </a:r>
            <a:r>
              <a:rPr lang="es-ES" dirty="0" err="1" smtClean="0">
                <a:solidFill>
                  <a:schemeClr val="tx1"/>
                </a:solidFill>
              </a:rPr>
              <a:t>SBU</a:t>
            </a:r>
            <a:endParaRPr lang="es-ES" dirty="0" smtClean="0">
              <a:solidFill>
                <a:schemeClr val="tx1"/>
              </a:solidFill>
            </a:endParaRPr>
          </a:p>
          <a:p>
            <a:pPr algn="ctr"/>
            <a:r>
              <a:rPr lang="es-ES" b="1" dirty="0" smtClean="0">
                <a:solidFill>
                  <a:schemeClr val="tx1"/>
                </a:solidFill>
              </a:rPr>
              <a:t>Muy altos: </a:t>
            </a:r>
            <a:r>
              <a:rPr lang="es-ES" dirty="0" smtClean="0">
                <a:solidFill>
                  <a:schemeClr val="tx1"/>
                </a:solidFill>
              </a:rPr>
              <a:t>más del triple del </a:t>
            </a:r>
            <a:r>
              <a:rPr lang="es-ES" dirty="0" err="1" smtClean="0">
                <a:solidFill>
                  <a:schemeClr val="tx1"/>
                </a:solidFill>
              </a:rPr>
              <a:t>SBU</a:t>
            </a:r>
            <a:endParaRPr lang="es-ES" dirty="0" smtClean="0">
              <a:solidFill>
                <a:schemeClr val="tx1"/>
              </a:solidFill>
            </a:endParaRPr>
          </a:p>
          <a:p>
            <a:pPr algn="ctr"/>
            <a:endParaRPr lang="es-E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3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28409" y="236733"/>
            <a:ext cx="8614001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 smtClean="0">
                <a:solidFill>
                  <a:schemeClr val="tx1"/>
                </a:solidFill>
              </a:rPr>
              <a:t>Calidad de vida de los pobladores</a:t>
            </a:r>
            <a:endParaRPr lang="es-ES" b="1" dirty="0">
              <a:solidFill>
                <a:schemeClr val="tx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1249" t="11575" r="18394" b="2075"/>
          <a:stretch/>
        </p:blipFill>
        <p:spPr>
          <a:xfrm>
            <a:off x="631060" y="746975"/>
            <a:ext cx="3541173" cy="2945132"/>
          </a:xfrm>
          <a:prstGeom prst="rect">
            <a:avLst/>
          </a:prstGeom>
        </p:spPr>
      </p:pic>
      <p:grpSp>
        <p:nvGrpSpPr>
          <p:cNvPr id="6" name="Grupo 5"/>
          <p:cNvGrpSpPr/>
          <p:nvPr/>
        </p:nvGrpSpPr>
        <p:grpSpPr>
          <a:xfrm>
            <a:off x="4658063" y="710068"/>
            <a:ext cx="4402030" cy="2982039"/>
            <a:chOff x="5666700" y="4044467"/>
            <a:chExt cx="3232601" cy="2273200"/>
          </a:xfrm>
        </p:grpSpPr>
        <p:pic>
          <p:nvPicPr>
            <p:cNvPr id="4" name="Imagen 3" descr="D:\TESIS\INFO_ING_CRUZ\muisne nov 29 2013\SAM_0239.JP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58" b="19374"/>
            <a:stretch/>
          </p:blipFill>
          <p:spPr bwMode="auto">
            <a:xfrm>
              <a:off x="5666700" y="4044467"/>
              <a:ext cx="3232601" cy="22732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" name="Rectángulo 4"/>
            <p:cNvSpPr/>
            <p:nvPr/>
          </p:nvSpPr>
          <p:spPr>
            <a:xfrm>
              <a:off x="5666700" y="6059588"/>
              <a:ext cx="3232601" cy="25807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s-ES" sz="1600" b="1" dirty="0">
                  <a:solidFill>
                    <a:schemeClr val="tx1"/>
                  </a:solidFill>
                </a:rPr>
                <a:t>Ejemplo de calidad de vida </a:t>
              </a:r>
              <a:r>
                <a:rPr lang="es-ES" sz="1600" b="1" dirty="0" smtClean="0">
                  <a:solidFill>
                    <a:schemeClr val="tx1"/>
                  </a:solidFill>
                </a:rPr>
                <a:t>satisfactoria </a:t>
              </a:r>
              <a:endParaRPr lang="es-ES" sz="16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522" y="3796111"/>
            <a:ext cx="4492571" cy="25763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4" y="3796111"/>
            <a:ext cx="4576479" cy="25763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ángulo 8"/>
          <p:cNvSpPr/>
          <p:nvPr/>
        </p:nvSpPr>
        <p:spPr>
          <a:xfrm>
            <a:off x="81584" y="6033945"/>
            <a:ext cx="4576479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600" b="1" dirty="0">
                <a:solidFill>
                  <a:schemeClr val="tx1"/>
                </a:solidFill>
              </a:rPr>
              <a:t>Ejemplo de calidad de vida </a:t>
            </a:r>
            <a:r>
              <a:rPr lang="es-ES" sz="1600" b="1" dirty="0" smtClean="0">
                <a:solidFill>
                  <a:schemeClr val="tx1"/>
                </a:solidFill>
              </a:rPr>
              <a:t>regular </a:t>
            </a:r>
            <a:endParaRPr lang="es-ES" sz="1600" b="1" dirty="0">
              <a:solidFill>
                <a:schemeClr val="tx1"/>
              </a:solidFill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4635409" y="6033945"/>
            <a:ext cx="4402031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600" b="1" dirty="0">
                <a:solidFill>
                  <a:schemeClr val="tx1"/>
                </a:solidFill>
              </a:rPr>
              <a:t>Ejemplo de calidad de vida </a:t>
            </a:r>
            <a:r>
              <a:rPr lang="es-ES" sz="1600" b="1" dirty="0" smtClean="0">
                <a:solidFill>
                  <a:schemeClr val="tx1"/>
                </a:solidFill>
              </a:rPr>
              <a:t>baja </a:t>
            </a:r>
            <a:endParaRPr lang="es-ES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536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12845" y="38637"/>
            <a:ext cx="8650849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 smtClean="0">
                <a:solidFill>
                  <a:schemeClr val="tx1"/>
                </a:solidFill>
              </a:rPr>
              <a:t>Materiales de construcción de las </a:t>
            </a:r>
            <a:r>
              <a:rPr lang="es-ES" b="1" dirty="0">
                <a:solidFill>
                  <a:schemeClr val="tx1"/>
                </a:solidFill>
              </a:rPr>
              <a:t>viviendas</a:t>
            </a:r>
          </a:p>
        </p:txBody>
      </p:sp>
      <p:graphicFrame>
        <p:nvGraphicFramePr>
          <p:cNvPr id="3" name="Gráfico 2"/>
          <p:cNvGraphicFramePr/>
          <p:nvPr>
            <p:extLst>
              <p:ext uri="{D42A27DB-BD31-4B8C-83A1-F6EECF244321}">
                <p14:modId xmlns:p14="http://schemas.microsoft.com/office/powerpoint/2010/main" val="3276584071"/>
              </p:ext>
            </p:extLst>
          </p:nvPr>
        </p:nvGraphicFramePr>
        <p:xfrm>
          <a:off x="1040425" y="722358"/>
          <a:ext cx="7446752" cy="3076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2" name="Imagen 11" descr="D:\TESIS\INFO_ING_CRUZ\MUISNE_ETIQUETADO\Encuesta_2agosto_A.T.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62" y="3670479"/>
            <a:ext cx="4400823" cy="26945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D:\TESIS\INFO_ING_CRUZ\MUISNE_ETIQUETADO\DSC0118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55" b="36072"/>
          <a:stretch/>
        </p:blipFill>
        <p:spPr bwMode="auto">
          <a:xfrm>
            <a:off x="4638269" y="3670479"/>
            <a:ext cx="4415580" cy="26945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4638269" y="5780219"/>
            <a:ext cx="4415580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600" b="1" dirty="0"/>
              <a:t>Casas  hechas de bloque, cemento y/o techo de zinc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119662" y="5780218"/>
            <a:ext cx="4400823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600" b="1" dirty="0"/>
              <a:t>Casa de materiales mixtos hecha de bloque, cemento, techo de zinc y madera</a:t>
            </a:r>
          </a:p>
        </p:txBody>
      </p:sp>
    </p:spTree>
    <p:extLst>
      <p:ext uri="{BB962C8B-B14F-4D97-AF65-F5344CB8AC3E}">
        <p14:creationId xmlns:p14="http://schemas.microsoft.com/office/powerpoint/2010/main" val="210275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01056" y="114767"/>
            <a:ext cx="4333403" cy="2943965"/>
            <a:chOff x="4520483" y="185601"/>
            <a:chExt cx="4378695" cy="2943965"/>
          </a:xfrm>
        </p:grpSpPr>
        <p:sp>
          <p:nvSpPr>
            <p:cNvPr id="3" name="Rectángulo 2"/>
            <p:cNvSpPr/>
            <p:nvPr/>
          </p:nvSpPr>
          <p:spPr>
            <a:xfrm>
              <a:off x="4678763" y="185601"/>
              <a:ext cx="4220415" cy="3693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s-ES" b="1" dirty="0">
                  <a:solidFill>
                    <a:schemeClr val="tx1"/>
                  </a:solidFill>
                </a:rPr>
                <a:t>Estado de conservación </a:t>
              </a:r>
            </a:p>
          </p:txBody>
        </p:sp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2"/>
            <a:srcRect l="19784" t="12936"/>
            <a:stretch/>
          </p:blipFill>
          <p:spPr>
            <a:xfrm>
              <a:off x="4520483" y="850006"/>
              <a:ext cx="4378695" cy="2279560"/>
            </a:xfrm>
            <a:prstGeom prst="rect">
              <a:avLst/>
            </a:prstGeom>
          </p:spPr>
        </p:pic>
      </p:grpSp>
      <p:pic>
        <p:nvPicPr>
          <p:cNvPr id="5" name="Imagen 4" descr="D:\TESIS\INFO_ING_CRUZ\muisne nov 29 2013\SAM_005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99" y="3402049"/>
            <a:ext cx="4020119" cy="29146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ángulo 5"/>
          <p:cNvSpPr/>
          <p:nvPr/>
        </p:nvSpPr>
        <p:spPr>
          <a:xfrm>
            <a:off x="257699" y="5978145"/>
            <a:ext cx="4020119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600" b="1" dirty="0">
                <a:solidFill>
                  <a:schemeClr val="tx1"/>
                </a:solidFill>
              </a:rPr>
              <a:t>Vivienda en mal estado, </a:t>
            </a:r>
            <a:r>
              <a:rPr lang="es-ES" sz="1600" b="1" dirty="0" smtClean="0">
                <a:solidFill>
                  <a:schemeClr val="tx1"/>
                </a:solidFill>
              </a:rPr>
              <a:t>habitada</a:t>
            </a:r>
            <a:endParaRPr lang="es-ES" sz="1600" b="1" dirty="0">
              <a:solidFill>
                <a:schemeClr val="tx1"/>
              </a:solidFill>
            </a:endParaRPr>
          </a:p>
        </p:txBody>
      </p:sp>
      <p:pic>
        <p:nvPicPr>
          <p:cNvPr id="7" name="Imagen 6" descr="D:\TESIS\INFO_ING_CRUZ\ESMERALDAS AGO 2013\Paisaje\MUISNE\Destacamento 3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8" r="20780" b="16793"/>
          <a:stretch/>
        </p:blipFill>
        <p:spPr bwMode="auto">
          <a:xfrm>
            <a:off x="4591102" y="3402050"/>
            <a:ext cx="4399744" cy="29037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ángulo 7"/>
          <p:cNvSpPr/>
          <p:nvPr/>
        </p:nvSpPr>
        <p:spPr>
          <a:xfrm>
            <a:off x="4591102" y="5978145"/>
            <a:ext cx="4399744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400" b="1" dirty="0">
                <a:solidFill>
                  <a:schemeClr val="tx1"/>
                </a:solidFill>
              </a:rPr>
              <a:t>Vivienda en estado regular, pero un poco deteriorada</a:t>
            </a:r>
          </a:p>
        </p:txBody>
      </p:sp>
      <p:pic>
        <p:nvPicPr>
          <p:cNvPr id="9" name="Imagen 8" descr="D:\TESIS\INFO_ING_CRUZ\MUISNE_ETIQUETADO\encuesta_2_A.T.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1" r="14941" b="11094"/>
          <a:stretch/>
        </p:blipFill>
        <p:spPr bwMode="auto">
          <a:xfrm>
            <a:off x="4834856" y="114767"/>
            <a:ext cx="4155990" cy="30276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ángulo 9"/>
          <p:cNvSpPr/>
          <p:nvPr/>
        </p:nvSpPr>
        <p:spPr>
          <a:xfrm>
            <a:off x="4834856" y="2820473"/>
            <a:ext cx="4155990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400" b="1" dirty="0">
                <a:solidFill>
                  <a:schemeClr val="tx1"/>
                </a:solidFill>
              </a:rPr>
              <a:t>Vivienda en </a:t>
            </a:r>
            <a:r>
              <a:rPr lang="es-ES" sz="1400" b="1" dirty="0" smtClean="0">
                <a:solidFill>
                  <a:schemeClr val="tx1"/>
                </a:solidFill>
              </a:rPr>
              <a:t>buen estado</a:t>
            </a:r>
            <a:endParaRPr lang="es-ES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19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0" y="0"/>
            <a:ext cx="45155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 smtClean="0">
                <a:solidFill>
                  <a:schemeClr val="tx1"/>
                </a:solidFill>
              </a:rPr>
              <a:t>AGUA PARA CONSUMO:  SI 36% NO 64% </a:t>
            </a:r>
            <a:endParaRPr lang="es-ES" b="1" dirty="0">
              <a:solidFill>
                <a:schemeClr val="tx1"/>
              </a:solidFill>
            </a:endParaRPr>
          </a:p>
        </p:txBody>
      </p:sp>
      <p:graphicFrame>
        <p:nvGraphicFramePr>
          <p:cNvPr id="6" name="Gráfico 5"/>
          <p:cNvGraphicFramePr/>
          <p:nvPr>
            <p:extLst>
              <p:ext uri="{D42A27DB-BD31-4B8C-83A1-F6EECF244321}">
                <p14:modId xmlns:p14="http://schemas.microsoft.com/office/powerpoint/2010/main" val="1225645428"/>
              </p:ext>
            </p:extLst>
          </p:nvPr>
        </p:nvGraphicFramePr>
        <p:xfrm>
          <a:off x="0" y="448112"/>
          <a:ext cx="4476863" cy="27947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914" y="3313090"/>
            <a:ext cx="3980609" cy="29854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19" y="3313090"/>
            <a:ext cx="4031088" cy="29975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ángulo 10"/>
          <p:cNvSpPr/>
          <p:nvPr/>
        </p:nvSpPr>
        <p:spPr>
          <a:xfrm>
            <a:off x="4679913" y="3313090"/>
            <a:ext cx="3980609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400" b="1" dirty="0" smtClean="0">
                <a:solidFill>
                  <a:schemeClr val="tx1"/>
                </a:solidFill>
              </a:rPr>
              <a:t>Servicio de agua por horas</a:t>
            </a:r>
            <a:endParaRPr lang="es-ES" sz="1400" b="1" dirty="0">
              <a:solidFill>
                <a:schemeClr val="tx1"/>
              </a:solidFill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231819" y="3313090"/>
            <a:ext cx="4031088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400" b="1" dirty="0" smtClean="0">
                <a:solidFill>
                  <a:schemeClr val="tx1"/>
                </a:solidFill>
              </a:rPr>
              <a:t>Los pobladores traen ellos mismos el agua</a:t>
            </a:r>
            <a:endParaRPr lang="es-ES" sz="1400" b="1" dirty="0">
              <a:solidFill>
                <a:schemeClr val="tx1"/>
              </a:solidFill>
            </a:endParaRPr>
          </a:p>
        </p:txBody>
      </p:sp>
      <p:pic>
        <p:nvPicPr>
          <p:cNvPr id="8194" name="Picture 2" descr="http://media-cdn.tripadvisor.com/media/photo-s/01/a7/13/2c/hotel-galapagos-bathroom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8" r="8610" b="4394"/>
          <a:stretch/>
        </p:blipFill>
        <p:spPr bwMode="auto">
          <a:xfrm>
            <a:off x="5203444" y="63737"/>
            <a:ext cx="2933548" cy="30909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ángulo 12"/>
          <p:cNvSpPr/>
          <p:nvPr/>
        </p:nvSpPr>
        <p:spPr>
          <a:xfrm>
            <a:off x="5203443" y="63737"/>
            <a:ext cx="2933548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400" b="1" dirty="0" smtClean="0">
                <a:solidFill>
                  <a:schemeClr val="tx1"/>
                </a:solidFill>
              </a:rPr>
              <a:t>Agua entubada</a:t>
            </a:r>
            <a:endParaRPr lang="es-ES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166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29867" y="153404"/>
            <a:ext cx="4383802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 smtClean="0">
                <a:solidFill>
                  <a:schemeClr val="tx1"/>
                </a:solidFill>
              </a:rPr>
              <a:t>Alcantarillado: SI 34% NO 66% </a:t>
            </a:r>
            <a:endParaRPr lang="es-ES" b="1" dirty="0">
              <a:solidFill>
                <a:schemeClr val="tx1"/>
              </a:solidFill>
            </a:endParaRPr>
          </a:p>
        </p:txBody>
      </p:sp>
      <p:graphicFrame>
        <p:nvGraphicFramePr>
          <p:cNvPr id="3" name="Gráfico 2"/>
          <p:cNvGraphicFramePr/>
          <p:nvPr>
            <p:extLst>
              <p:ext uri="{D42A27DB-BD31-4B8C-83A1-F6EECF244321}">
                <p14:modId xmlns:p14="http://schemas.microsoft.com/office/powerpoint/2010/main" val="3854097938"/>
              </p:ext>
            </p:extLst>
          </p:nvPr>
        </p:nvGraphicFramePr>
        <p:xfrm>
          <a:off x="231820" y="624623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Imagen 3" descr="D:\TESIS\INFO_ING_CRUZ\MUISNE_ETIQUETADO\lluvia_centro_de la ciudad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668" y="153404"/>
            <a:ext cx="4302420" cy="28206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ángulo 4"/>
          <p:cNvSpPr/>
          <p:nvPr/>
        </p:nvSpPr>
        <p:spPr>
          <a:xfrm>
            <a:off x="4713669" y="2604676"/>
            <a:ext cx="4302419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tx1"/>
                </a:solidFill>
              </a:rPr>
              <a:t>Alcantarillado deficiente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9" t="13761" r="25077" b="22223"/>
          <a:stretch/>
        </p:blipFill>
        <p:spPr>
          <a:xfrm>
            <a:off x="4713669" y="3176208"/>
            <a:ext cx="4302419" cy="30265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ángulo 6"/>
          <p:cNvSpPr/>
          <p:nvPr/>
        </p:nvSpPr>
        <p:spPr>
          <a:xfrm>
            <a:off x="4713668" y="5824393"/>
            <a:ext cx="430242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tx1"/>
                </a:solidFill>
              </a:rPr>
              <a:t>Alcantarillado </a:t>
            </a:r>
            <a:r>
              <a:rPr lang="es-ES" b="1" dirty="0" smtClean="0">
                <a:solidFill>
                  <a:schemeClr val="tx1"/>
                </a:solidFill>
              </a:rPr>
              <a:t>deteriorado</a:t>
            </a:r>
            <a:endParaRPr lang="es-ES" b="1" dirty="0">
              <a:solidFill>
                <a:schemeClr val="tx1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8" t="2163" r="10986" b="7862"/>
          <a:stretch/>
        </p:blipFill>
        <p:spPr>
          <a:xfrm>
            <a:off x="548808" y="3411888"/>
            <a:ext cx="3443643" cy="29116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ángulo 9"/>
          <p:cNvSpPr/>
          <p:nvPr/>
        </p:nvSpPr>
        <p:spPr>
          <a:xfrm>
            <a:off x="548807" y="5958763"/>
            <a:ext cx="3443644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 smtClean="0">
                <a:solidFill>
                  <a:schemeClr val="tx1"/>
                </a:solidFill>
              </a:rPr>
              <a:t>Letrina</a:t>
            </a:r>
            <a:endParaRPr lang="es-E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0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515500" y="0"/>
            <a:ext cx="46285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tx1"/>
                </a:solidFill>
              </a:rPr>
              <a:t>Recolección de </a:t>
            </a:r>
            <a:r>
              <a:rPr lang="es-ES" b="1" dirty="0" smtClean="0">
                <a:solidFill>
                  <a:schemeClr val="tx1"/>
                </a:solidFill>
              </a:rPr>
              <a:t>basura: SI 21%  NO 79% </a:t>
            </a:r>
            <a:endParaRPr lang="es-ES" b="1" dirty="0">
              <a:solidFill>
                <a:schemeClr val="tx1"/>
              </a:solidFill>
            </a:endParaRPr>
          </a:p>
        </p:txBody>
      </p:sp>
      <p:graphicFrame>
        <p:nvGraphicFramePr>
          <p:cNvPr id="3" name="Gráfico 2"/>
          <p:cNvGraphicFramePr/>
          <p:nvPr>
            <p:extLst>
              <p:ext uri="{D42A27DB-BD31-4B8C-83A1-F6EECF244321}">
                <p14:modId xmlns:p14="http://schemas.microsoft.com/office/powerpoint/2010/main" val="491646730"/>
              </p:ext>
            </p:extLst>
          </p:nvPr>
        </p:nvGraphicFramePr>
        <p:xfrm>
          <a:off x="4365938" y="369332"/>
          <a:ext cx="4778062" cy="3152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Imagen 3" descr="D:\TESIS\DISCO_DURO\FOTOS_ADRI\DSC0122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501" y="3684359"/>
            <a:ext cx="4403837" cy="26391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ángulo 8"/>
          <p:cNvSpPr/>
          <p:nvPr/>
        </p:nvSpPr>
        <p:spPr>
          <a:xfrm>
            <a:off x="4515500" y="5954194"/>
            <a:ext cx="4403837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/>
              <a:t>Zona usada como botadero de basura</a:t>
            </a:r>
          </a:p>
        </p:txBody>
      </p:sp>
      <p:pic>
        <p:nvPicPr>
          <p:cNvPr id="13" name="Imagen 12" descr="D:\TESIS\INFO_ING_CRUZ\muisne nov 29 2013\SAM_010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36" y="369332"/>
            <a:ext cx="3876541" cy="26255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Rectángulo 13"/>
          <p:cNvSpPr/>
          <p:nvPr/>
        </p:nvSpPr>
        <p:spPr>
          <a:xfrm>
            <a:off x="171136" y="2625532"/>
            <a:ext cx="3876541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 smtClean="0"/>
              <a:t>Basura arrojada al entorno</a:t>
            </a:r>
            <a:endParaRPr lang="es-ES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55" b="40055"/>
          <a:stretch/>
        </p:blipFill>
        <p:spPr>
          <a:xfrm>
            <a:off x="171136" y="3237724"/>
            <a:ext cx="3876541" cy="30858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Rectángulo 14"/>
          <p:cNvSpPr/>
          <p:nvPr/>
        </p:nvSpPr>
        <p:spPr>
          <a:xfrm>
            <a:off x="171136" y="5954194"/>
            <a:ext cx="3876541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 smtClean="0"/>
              <a:t>Basura acumulada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100234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57821" y="4949059"/>
            <a:ext cx="4650562" cy="822960"/>
          </a:xfrm>
        </p:spPr>
        <p:txBody>
          <a:bodyPr/>
          <a:lstStyle/>
          <a:p>
            <a:r>
              <a:rPr lang="es-ES" sz="4800" b="1" dirty="0" smtClean="0">
                <a:solidFill>
                  <a:schemeClr val="tx1"/>
                </a:solidFill>
              </a:rPr>
              <a:t>GENERALIDADES</a:t>
            </a:r>
            <a:endParaRPr lang="es-ES" sz="4800" b="1" dirty="0">
              <a:solidFill>
                <a:schemeClr val="tx1"/>
              </a:solidFill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003264" y="5945660"/>
            <a:ext cx="7589520" cy="594360"/>
          </a:xfrm>
        </p:spPr>
        <p:txBody>
          <a:bodyPr>
            <a:normAutofit/>
          </a:bodyPr>
          <a:lstStyle/>
          <a:p>
            <a:pPr algn="ctr"/>
            <a:r>
              <a:rPr lang="es-ES" sz="1800" dirty="0" smtClean="0">
                <a:solidFill>
                  <a:schemeClr val="tx1"/>
                </a:solidFill>
              </a:rPr>
              <a:t>ÁREA DE ESTUDIO, IDENTIFICACIÓN DEL PROBLEMA, JUSTIFICACIÓN, OBJETIVOS, MARCO TEÓRICO</a:t>
            </a:r>
            <a:endParaRPr lang="es-ES" sz="1800" dirty="0">
              <a:solidFill>
                <a:schemeClr val="tx1"/>
              </a:solidFill>
            </a:endParaRPr>
          </a:p>
        </p:txBody>
      </p:sp>
      <p:pic>
        <p:nvPicPr>
          <p:cNvPr id="8" name="Marcador de posición de imagen 7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50" b="141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95126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D:\TESIS\INFO_ING_CRUZ\MUISNE_ETIQUETADO\Hospital Carlos del Pozo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0" t="14978" r="2380"/>
          <a:stretch/>
        </p:blipFill>
        <p:spPr bwMode="auto">
          <a:xfrm>
            <a:off x="137769" y="3747752"/>
            <a:ext cx="3192779" cy="25936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 descr="D:\TESIS\INFO_ING_CRUZ\muisne nov 29 2013\SAM_035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479" y="604834"/>
            <a:ext cx="3441375" cy="28075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D:\TESIS\INFO_ING_CRUZ\MUISNE_ETIQUETADO\UPC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48"/>
          <a:stretch/>
        </p:blipFill>
        <p:spPr bwMode="auto">
          <a:xfrm rot="5400000">
            <a:off x="296097" y="446508"/>
            <a:ext cx="2876126" cy="31927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-2" y="136194"/>
            <a:ext cx="9144001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2000" b="1" dirty="0">
                <a:solidFill>
                  <a:schemeClr val="tx1"/>
                </a:solidFill>
              </a:rPr>
              <a:t>Servicios comunitarios</a:t>
            </a:r>
          </a:p>
        </p:txBody>
      </p:sp>
      <p:sp>
        <p:nvSpPr>
          <p:cNvPr id="9" name="Rectángulo 8"/>
          <p:cNvSpPr/>
          <p:nvPr/>
        </p:nvSpPr>
        <p:spPr>
          <a:xfrm>
            <a:off x="149467" y="3084920"/>
            <a:ext cx="3181081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 err="1" smtClean="0">
                <a:solidFill>
                  <a:schemeClr val="tx1"/>
                </a:solidFill>
              </a:rPr>
              <a:t>UPC</a:t>
            </a:r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128789" y="5972091"/>
            <a:ext cx="3201759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 smtClean="0">
                <a:solidFill>
                  <a:schemeClr val="tx1"/>
                </a:solidFill>
              </a:rPr>
              <a:t>Hospital “Carlos del Pozo</a:t>
            </a:r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5066477" y="3043097"/>
            <a:ext cx="344137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 smtClean="0">
                <a:solidFill>
                  <a:schemeClr val="tx1"/>
                </a:solidFill>
              </a:rPr>
              <a:t>Servicio de bomberos</a:t>
            </a:r>
            <a:endParaRPr lang="es-ES" b="1" dirty="0">
              <a:solidFill>
                <a:schemeClr val="tx1"/>
              </a:solidFill>
            </a:endParaRPr>
          </a:p>
        </p:txBody>
      </p:sp>
      <p:pic>
        <p:nvPicPr>
          <p:cNvPr id="12" name="Imagen 11" descr="D:\TESIS\INFO_ING_CRUZ\ESMERALDAS AGO 2013\100PHOTO\SAM_0107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6" r="12394" b="17089"/>
          <a:stretch/>
        </p:blipFill>
        <p:spPr bwMode="auto">
          <a:xfrm>
            <a:off x="4280896" y="3586793"/>
            <a:ext cx="4703445" cy="27546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Rectángulo 13"/>
          <p:cNvSpPr/>
          <p:nvPr/>
        </p:nvSpPr>
        <p:spPr>
          <a:xfrm>
            <a:off x="4280896" y="6002869"/>
            <a:ext cx="4703446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1600" b="1" dirty="0"/>
              <a:t>Destacamento del Instituto Geográfico Militar (</a:t>
            </a:r>
            <a:r>
              <a:rPr lang="es-ES" sz="1600" b="1" dirty="0" err="1"/>
              <a:t>IGM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2418384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5756" y="142267"/>
            <a:ext cx="9118244" cy="369332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tx1"/>
                </a:solidFill>
              </a:rPr>
              <a:t>Vías de comunicación, calles, puentes y </a:t>
            </a:r>
            <a:r>
              <a:rPr lang="es-ES" b="1" dirty="0" smtClean="0">
                <a:solidFill>
                  <a:schemeClr val="tx1"/>
                </a:solidFill>
              </a:rPr>
              <a:t>estado de conservación</a:t>
            </a:r>
            <a:endParaRPr lang="es-ES" b="1" dirty="0">
              <a:solidFill>
                <a:schemeClr val="tx1"/>
              </a:solidFill>
            </a:endParaRPr>
          </a:p>
        </p:txBody>
      </p:sp>
      <p:graphicFrame>
        <p:nvGraphicFramePr>
          <p:cNvPr id="3" name="Gráfico 2"/>
          <p:cNvGraphicFramePr/>
          <p:nvPr>
            <p:extLst>
              <p:ext uri="{D42A27DB-BD31-4B8C-83A1-F6EECF244321}">
                <p14:modId xmlns:p14="http://schemas.microsoft.com/office/powerpoint/2010/main" val="49316996"/>
              </p:ext>
            </p:extLst>
          </p:nvPr>
        </p:nvGraphicFramePr>
        <p:xfrm>
          <a:off x="4187243" y="689084"/>
          <a:ext cx="4956757" cy="31997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22782" t="25350" b="15124"/>
          <a:stretch/>
        </p:blipFill>
        <p:spPr>
          <a:xfrm>
            <a:off x="169118" y="911918"/>
            <a:ext cx="3758937" cy="2062904"/>
          </a:xfrm>
          <a:prstGeom prst="rect">
            <a:avLst/>
          </a:prstGeom>
        </p:spPr>
      </p:pic>
      <p:pic>
        <p:nvPicPr>
          <p:cNvPr id="5" name="Imagen 4" descr="D:\TESIS\INFO_ING_CRUZ\muisne nov 29 2013\SAM_0376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4" t="10311" r="10151" b="13633"/>
          <a:stretch/>
        </p:blipFill>
        <p:spPr bwMode="auto">
          <a:xfrm>
            <a:off x="169118" y="3507816"/>
            <a:ext cx="4094480" cy="28098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169118" y="5948359"/>
            <a:ext cx="409448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/>
              <a:t>Vía adoquinada en buen estado</a:t>
            </a:r>
          </a:p>
        </p:txBody>
      </p:sp>
      <p:pic>
        <p:nvPicPr>
          <p:cNvPr id="8" name="Imagen 7" descr="D:\TESIS\INFO_ING_CRUZ\MUISNE_ETIQUETADO\amenazas_lluvia 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165" y="3888816"/>
            <a:ext cx="4320540" cy="24288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ángulo 9"/>
          <p:cNvSpPr/>
          <p:nvPr/>
        </p:nvSpPr>
        <p:spPr>
          <a:xfrm>
            <a:off x="4501165" y="5948359"/>
            <a:ext cx="4294784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/>
              <a:t>Vía de tierra en mal estado</a:t>
            </a:r>
          </a:p>
        </p:txBody>
      </p:sp>
    </p:spTree>
    <p:extLst>
      <p:ext uri="{BB962C8B-B14F-4D97-AF65-F5344CB8AC3E}">
        <p14:creationId xmlns:p14="http://schemas.microsoft.com/office/powerpoint/2010/main" val="2393278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785611" y="-166989"/>
            <a:ext cx="8358389" cy="69502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400" b="1" dirty="0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CARACTERIZACIÓN </a:t>
            </a:r>
            <a:r>
              <a:rPr lang="es-ES" sz="4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DEL COMPONENTE AMBIENTAL</a:t>
            </a:r>
          </a:p>
        </p:txBody>
      </p:sp>
      <p:sp>
        <p:nvSpPr>
          <p:cNvPr id="3" name="Pentágono 2"/>
          <p:cNvSpPr/>
          <p:nvPr/>
        </p:nvSpPr>
        <p:spPr>
          <a:xfrm>
            <a:off x="0" y="0"/>
            <a:ext cx="785611" cy="528034"/>
          </a:xfrm>
          <a:prstGeom prst="homePlat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8" name="Imagen 17" descr="D:\TESIS\INFO_ING_CRUZ\MUISNE_ETIQUETADO\contaminación_desechos vertidos al gua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04" y="920839"/>
            <a:ext cx="4138295" cy="2450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n 18" descr="D:\TESIS\DISCO_DURO\FOTOS_MOBILE\20130801_152353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108" y="920839"/>
            <a:ext cx="3939768" cy="2450672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Elipse 19"/>
          <p:cNvSpPr/>
          <p:nvPr/>
        </p:nvSpPr>
        <p:spPr>
          <a:xfrm>
            <a:off x="2937886" y="2197796"/>
            <a:ext cx="1455313" cy="104043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1" name="Imagen 20" descr="D:\TESIS\DISCO_DURO\FOTOS_MOBILE\20130801_112623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4" r="1799" b="26378"/>
          <a:stretch/>
        </p:blipFill>
        <p:spPr bwMode="auto">
          <a:xfrm>
            <a:off x="244266" y="3764316"/>
            <a:ext cx="3233030" cy="25720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Imagen 22" descr="D:\TESIS\INFO_ING_CRUZ\muisne nov 29 2013\SAM_039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710" y="3747540"/>
            <a:ext cx="3007360" cy="2588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9" b="13522"/>
          <a:stretch/>
        </p:blipFill>
        <p:spPr>
          <a:xfrm>
            <a:off x="5997070" y="3764316"/>
            <a:ext cx="2734806" cy="2575782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254904" y="3383248"/>
            <a:ext cx="8476972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tx1"/>
                </a:solidFill>
              </a:rPr>
              <a:t>Alteraciones al suelo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256690" y="539770"/>
            <a:ext cx="8475186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tx1"/>
                </a:solidFill>
              </a:rPr>
              <a:t>Alteraciones al agua</a:t>
            </a:r>
          </a:p>
        </p:txBody>
      </p:sp>
    </p:spTree>
    <p:extLst>
      <p:ext uri="{BB962C8B-B14F-4D97-AF65-F5344CB8AC3E}">
        <p14:creationId xmlns:p14="http://schemas.microsoft.com/office/powerpoint/2010/main" val="3200007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09772" y="166375"/>
            <a:ext cx="4272076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tx1"/>
                </a:solidFill>
              </a:rPr>
              <a:t>Alteraciones al aire</a:t>
            </a:r>
          </a:p>
        </p:txBody>
      </p:sp>
      <p:sp>
        <p:nvSpPr>
          <p:cNvPr id="3" name="Rectángulo 2"/>
          <p:cNvSpPr/>
          <p:nvPr/>
        </p:nvSpPr>
        <p:spPr>
          <a:xfrm>
            <a:off x="4707228" y="223662"/>
            <a:ext cx="4272076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tx1"/>
                </a:solidFill>
              </a:rPr>
              <a:t>Alteraciones por ruido</a:t>
            </a:r>
          </a:p>
        </p:txBody>
      </p:sp>
      <p:pic>
        <p:nvPicPr>
          <p:cNvPr id="5" name="Imagen 4" descr="D:\TESIS\INFO_ING_CRUZ\muisne nov 29 2013\SAM_0120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25" r="5251" b="14977"/>
          <a:stretch/>
        </p:blipFill>
        <p:spPr bwMode="auto">
          <a:xfrm>
            <a:off x="209772" y="674222"/>
            <a:ext cx="4272076" cy="26067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 descr="D:\TESIS\INFO_ING_CRUZ\MUISNE_ETIQUETADO\motor_piscina_camaronera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228" y="674223"/>
            <a:ext cx="4272076" cy="26067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ángulo 8"/>
          <p:cNvSpPr/>
          <p:nvPr/>
        </p:nvSpPr>
        <p:spPr>
          <a:xfrm>
            <a:off x="209772" y="3419475"/>
            <a:ext cx="8769532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 smtClean="0">
                <a:solidFill>
                  <a:schemeClr val="tx1"/>
                </a:solidFill>
              </a:rPr>
              <a:t>Ecosistemas </a:t>
            </a:r>
            <a:r>
              <a:rPr lang="es-ES" b="1" dirty="0">
                <a:solidFill>
                  <a:schemeClr val="tx1"/>
                </a:solidFill>
              </a:rPr>
              <a:t>degradados</a:t>
            </a:r>
          </a:p>
        </p:txBody>
      </p:sp>
      <p:pic>
        <p:nvPicPr>
          <p:cNvPr id="10" name="Imagen 9" descr="D:\TESIS\DISCO_DURO\FOTOS_ADRI\DSC0124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83" y="3927321"/>
            <a:ext cx="4266565" cy="2400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 descr="D:\TESIS\DISCO_DURO\FOTOS_ADRI\DSC0129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245" y="3912557"/>
            <a:ext cx="4353059" cy="24298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121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TEMPORAL\TESIS_6\muisne nov 29 2013\SAM_02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909" y="3699319"/>
            <a:ext cx="3547745" cy="26144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14 Imagen" descr="D:\TESIS\DISCO_DURO\FOTOS_MOBILE\20130801_135839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48" r="23153" b="6274"/>
          <a:stretch/>
        </p:blipFill>
        <p:spPr bwMode="auto">
          <a:xfrm>
            <a:off x="424418" y="3681047"/>
            <a:ext cx="3702822" cy="26327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E:\TEMPORAL\TESIS_6\MUISNE_ETIQUETADO\DSC0129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18" y="1037276"/>
            <a:ext cx="3702823" cy="24493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1 Imagen" descr="D:\TESIS\INFO_ING_CRUZ\MUISNE_ETIQUETADO\Piscina_camaronera_sur_Isla_Muisne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908" y="1059561"/>
            <a:ext cx="3570907" cy="24886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ítulo 1"/>
          <p:cNvSpPr txBox="1">
            <a:spLocks/>
          </p:cNvSpPr>
          <p:nvPr/>
        </p:nvSpPr>
        <p:spPr>
          <a:xfrm>
            <a:off x="896691" y="0"/>
            <a:ext cx="7886700" cy="69502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400" b="1" dirty="0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CONFLICTOS DE USO DE SUELO</a:t>
            </a:r>
            <a:endParaRPr lang="es-ES" sz="44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Pentágono 2"/>
          <p:cNvSpPr/>
          <p:nvPr/>
        </p:nvSpPr>
        <p:spPr>
          <a:xfrm>
            <a:off x="0" y="0"/>
            <a:ext cx="785611" cy="528034"/>
          </a:xfrm>
          <a:prstGeom prst="homePlat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3"/>
          <p:cNvSpPr/>
          <p:nvPr/>
        </p:nvSpPr>
        <p:spPr>
          <a:xfrm>
            <a:off x="2898779" y="570783"/>
            <a:ext cx="344838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Usos y cobertura vegetal de suelo</a:t>
            </a:r>
            <a:endParaRPr lang="es-ES" dirty="0"/>
          </a:p>
        </p:txBody>
      </p:sp>
      <p:sp>
        <p:nvSpPr>
          <p:cNvPr id="5" name="4 CuadroTexto"/>
          <p:cNvSpPr txBox="1"/>
          <p:nvPr/>
        </p:nvSpPr>
        <p:spPr>
          <a:xfrm>
            <a:off x="424417" y="3117280"/>
            <a:ext cx="3702823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chemeClr val="tx1"/>
                </a:solidFill>
              </a:rPr>
              <a:t>Área Protegida: manglares</a:t>
            </a:r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5072909" y="3186951"/>
            <a:ext cx="3570906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chemeClr val="tx1"/>
                </a:solidFill>
              </a:rPr>
              <a:t>Industrial: camaroneras</a:t>
            </a:r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447578" y="6015388"/>
            <a:ext cx="8196237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_tradnl" b="1" dirty="0" smtClean="0">
                <a:solidFill>
                  <a:schemeClr val="tx1"/>
                </a:solidFill>
              </a:rPr>
              <a:t>Agrícola: cultivos de subsistencia y palma de coco</a:t>
            </a:r>
            <a:endParaRPr lang="es-E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682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6" r="7729"/>
          <a:stretch/>
        </p:blipFill>
        <p:spPr>
          <a:xfrm>
            <a:off x="206588" y="3478090"/>
            <a:ext cx="4097019" cy="28523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2" name="Picture 4" descr="E:\TEMPORAL\TESIS_6\muisne nov 29 2013\SAM_03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908" y="154513"/>
            <a:ext cx="4001478" cy="29400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6 Imagen" descr="D:\TESIS\INFO_ING_CRUZ\MUISNE\Panorama 24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322" y="3519828"/>
            <a:ext cx="3892064" cy="27453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E:\TEMPORAL\TESIS_6\muisne nov 29 2013\SAM_04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89" y="206447"/>
            <a:ext cx="4097019" cy="30727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4939322" y="5884983"/>
            <a:ext cx="3892063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chemeClr val="tx1"/>
                </a:solidFill>
              </a:rPr>
              <a:t>Recreación: arena</a:t>
            </a:r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4829908" y="2718167"/>
            <a:ext cx="4001477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tx1"/>
                </a:solidFill>
              </a:rPr>
              <a:t>Sin </a:t>
            </a:r>
            <a:r>
              <a:rPr lang="es-ES" b="1" dirty="0" smtClean="0">
                <a:solidFill>
                  <a:schemeClr val="tx1"/>
                </a:solidFill>
              </a:rPr>
              <a:t>uso: remoción de </a:t>
            </a:r>
            <a:r>
              <a:rPr lang="es-ES" b="1" dirty="0" smtClean="0">
                <a:solidFill>
                  <a:schemeClr val="tx1"/>
                </a:solidFill>
              </a:rPr>
              <a:t>vegetación y suelo</a:t>
            </a:r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223976" y="5961128"/>
            <a:ext cx="4079631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tx1"/>
                </a:solidFill>
              </a:rPr>
              <a:t>Zona </a:t>
            </a:r>
            <a:r>
              <a:rPr lang="es-ES" b="1" dirty="0" smtClean="0">
                <a:solidFill>
                  <a:schemeClr val="tx1"/>
                </a:solidFill>
              </a:rPr>
              <a:t>urbana: viviendas</a:t>
            </a:r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206589" y="2909879"/>
            <a:ext cx="4097019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_tradnl" b="1" dirty="0" smtClean="0">
                <a:solidFill>
                  <a:schemeClr val="tx1"/>
                </a:solidFill>
              </a:rPr>
              <a:t>Agrícola/Ganadero</a:t>
            </a:r>
            <a:endParaRPr lang="es-E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96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83332" y="96494"/>
            <a:ext cx="2835006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Áreas sobre utilizadas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283332" y="2070704"/>
            <a:ext cx="2835006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Áreas subutilizadas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83332" y="4082341"/>
            <a:ext cx="2835006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Áreas adecuadas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283332" y="587034"/>
            <a:ext cx="2835006" cy="140588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" sz="1600" dirty="0" smtClean="0"/>
              <a:t>el </a:t>
            </a:r>
            <a:r>
              <a:rPr lang="es-ES" sz="1600" dirty="0"/>
              <a:t>suelo es usado por actividades que no están acorde a su potencial y </a:t>
            </a:r>
            <a:r>
              <a:rPr lang="es-ES" sz="1600" dirty="0" smtClean="0"/>
              <a:t>aptitud Provoca degradación </a:t>
            </a:r>
            <a:r>
              <a:rPr lang="es-ES" sz="1600" dirty="0"/>
              <a:t>o pérdida del recurso</a:t>
            </a:r>
          </a:p>
        </p:txBody>
      </p:sp>
      <p:sp>
        <p:nvSpPr>
          <p:cNvPr id="6" name="Rectángulo 5"/>
          <p:cNvSpPr/>
          <p:nvPr/>
        </p:nvSpPr>
        <p:spPr>
          <a:xfrm>
            <a:off x="283332" y="2563253"/>
            <a:ext cx="2835006" cy="142259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" sz="1600" dirty="0"/>
              <a:t>áreas que </a:t>
            </a:r>
            <a:r>
              <a:rPr lang="es-ES" sz="1600" dirty="0" smtClean="0"/>
              <a:t>están </a:t>
            </a:r>
            <a:r>
              <a:rPr lang="es-ES" sz="1600" dirty="0"/>
              <a:t>desaprovechando con acciones que no concuerdan con su capacidad </a:t>
            </a:r>
            <a:r>
              <a:rPr lang="es-ES" sz="1600" dirty="0" smtClean="0"/>
              <a:t>productiva.</a:t>
            </a:r>
          </a:p>
          <a:p>
            <a:pPr algn="just"/>
            <a:endParaRPr lang="es-ES" sz="1600" dirty="0"/>
          </a:p>
        </p:txBody>
      </p:sp>
      <p:sp>
        <p:nvSpPr>
          <p:cNvPr id="7" name="Rectángulo 6"/>
          <p:cNvSpPr/>
          <p:nvPr/>
        </p:nvSpPr>
        <p:spPr>
          <a:xfrm>
            <a:off x="283332" y="4572881"/>
            <a:ext cx="2835006" cy="171289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" sz="1600" dirty="0"/>
              <a:t>el uso del suelo actual está en concordancia con su potencial y en donde el recurso no resulta afectado por la actividad que se esté realizando</a:t>
            </a:r>
            <a:r>
              <a:rPr lang="es-ES" sz="1600" dirty="0" smtClean="0"/>
              <a:t>.</a:t>
            </a:r>
          </a:p>
          <a:p>
            <a:pPr algn="just"/>
            <a:endParaRPr lang="es-ES" sz="1600" dirty="0"/>
          </a:p>
        </p:txBody>
      </p:sp>
      <p:sp>
        <p:nvSpPr>
          <p:cNvPr id="8" name="7 Rectángulo"/>
          <p:cNvSpPr/>
          <p:nvPr/>
        </p:nvSpPr>
        <p:spPr>
          <a:xfrm>
            <a:off x="1531815" y="1641231"/>
            <a:ext cx="1586523" cy="35169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20,33 %</a:t>
            </a:r>
            <a:endParaRPr lang="es-ES" b="1" dirty="0"/>
          </a:p>
        </p:txBody>
      </p:sp>
      <p:sp>
        <p:nvSpPr>
          <p:cNvPr id="11" name="10 Rectángulo"/>
          <p:cNvSpPr/>
          <p:nvPr/>
        </p:nvSpPr>
        <p:spPr>
          <a:xfrm>
            <a:off x="1531814" y="3626339"/>
            <a:ext cx="1586523" cy="35169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25,26 %</a:t>
            </a:r>
            <a:endParaRPr lang="es-ES" b="1" dirty="0"/>
          </a:p>
        </p:txBody>
      </p:sp>
      <p:sp>
        <p:nvSpPr>
          <p:cNvPr id="12" name="11 Rectángulo"/>
          <p:cNvSpPr/>
          <p:nvPr/>
        </p:nvSpPr>
        <p:spPr>
          <a:xfrm>
            <a:off x="1531813" y="5934079"/>
            <a:ext cx="1586523" cy="35169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 smtClean="0"/>
              <a:t>52,41 %</a:t>
            </a:r>
            <a:endParaRPr lang="es-ES" b="1" dirty="0"/>
          </a:p>
        </p:txBody>
      </p:sp>
      <p:sp>
        <p:nvSpPr>
          <p:cNvPr id="9" name="Elipse 8"/>
          <p:cNvSpPr/>
          <p:nvPr/>
        </p:nvSpPr>
        <p:spPr>
          <a:xfrm>
            <a:off x="5872766" y="4082341"/>
            <a:ext cx="360609" cy="369332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3" name="Conector recto 12"/>
          <p:cNvCxnSpPr/>
          <p:nvPr/>
        </p:nvCxnSpPr>
        <p:spPr>
          <a:xfrm flipH="1">
            <a:off x="5679583" y="2070704"/>
            <a:ext cx="940047" cy="1136135"/>
          </a:xfrm>
          <a:prstGeom prst="line">
            <a:avLst/>
          </a:prstGeom>
          <a:ln w="3810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0" name="Imagen 9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336" y="-29261"/>
            <a:ext cx="6025664" cy="6315032"/>
          </a:xfrm>
          <a:prstGeom prst="rect">
            <a:avLst/>
          </a:prstGeom>
        </p:spPr>
      </p:pic>
      <p:pic>
        <p:nvPicPr>
          <p:cNvPr id="3075" name="Picture 3" descr="E:\TEMPORAL\TESIS_6\MAPAS_MUISNE\JPG\CONFLICTOS_USO_SUEL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3" t="77607" r="55635" b="11225"/>
          <a:stretch/>
        </p:blipFill>
        <p:spPr bwMode="auto">
          <a:xfrm>
            <a:off x="6619630" y="-1"/>
            <a:ext cx="2524369" cy="139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Conector recto 14"/>
          <p:cNvCxnSpPr/>
          <p:nvPr/>
        </p:nvCxnSpPr>
        <p:spPr>
          <a:xfrm flipH="1">
            <a:off x="3412901" y="2563253"/>
            <a:ext cx="437882" cy="1789806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/>
          <p:cNvCxnSpPr/>
          <p:nvPr/>
        </p:nvCxnSpPr>
        <p:spPr>
          <a:xfrm>
            <a:off x="4114800" y="2504941"/>
            <a:ext cx="1178417" cy="1848118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605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" t="9877" r="1859" b="21481"/>
          <a:stretch/>
        </p:blipFill>
        <p:spPr>
          <a:xfrm>
            <a:off x="3069467" y="567488"/>
            <a:ext cx="6074533" cy="6290512"/>
          </a:xfrm>
          <a:prstGeom prst="rect">
            <a:avLst/>
          </a:prstGeom>
        </p:spPr>
      </p:pic>
      <p:sp>
        <p:nvSpPr>
          <p:cNvPr id="2" name="Título 1"/>
          <p:cNvSpPr txBox="1">
            <a:spLocks/>
          </p:cNvSpPr>
          <p:nvPr/>
        </p:nvSpPr>
        <p:spPr>
          <a:xfrm>
            <a:off x="896691" y="0"/>
            <a:ext cx="7886700" cy="6950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400" b="1" dirty="0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VALOR ECOLÓGICO</a:t>
            </a:r>
            <a:endParaRPr lang="es-ES" sz="44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Pentágono 2"/>
          <p:cNvSpPr/>
          <p:nvPr/>
        </p:nvSpPr>
        <p:spPr>
          <a:xfrm>
            <a:off x="0" y="-11264"/>
            <a:ext cx="785611" cy="528034"/>
          </a:xfrm>
          <a:prstGeom prst="homePlat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1"/>
          <p:cNvSpPr/>
          <p:nvPr/>
        </p:nvSpPr>
        <p:spPr>
          <a:xfrm>
            <a:off x="234461" y="671032"/>
            <a:ext cx="2835006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Cobertura vegetal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7" name="Rectángulo 2"/>
          <p:cNvSpPr/>
          <p:nvPr/>
        </p:nvSpPr>
        <p:spPr>
          <a:xfrm>
            <a:off x="234461" y="2645242"/>
            <a:ext cx="2835006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_tradnl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Biodiversidad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8" name="Rectángulo 3"/>
          <p:cNvSpPr/>
          <p:nvPr/>
        </p:nvSpPr>
        <p:spPr>
          <a:xfrm>
            <a:off x="234461" y="4656879"/>
            <a:ext cx="2835006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_tradnl" b="1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Áreas protegidas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9" name="Rectángulo 4"/>
          <p:cNvSpPr/>
          <p:nvPr/>
        </p:nvSpPr>
        <p:spPr>
          <a:xfrm>
            <a:off x="234461" y="1161572"/>
            <a:ext cx="2835006" cy="140588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" sz="1600" dirty="0" smtClean="0"/>
              <a:t>El análisis </a:t>
            </a:r>
            <a:r>
              <a:rPr lang="es-ES" sz="1600" dirty="0"/>
              <a:t>de la vegetación se fundamenta en la presencia o existencia de la variabilidad de hábitats desde el punto de vista de vegetación </a:t>
            </a:r>
          </a:p>
        </p:txBody>
      </p:sp>
      <p:sp>
        <p:nvSpPr>
          <p:cNvPr id="10" name="Rectángulo 5"/>
          <p:cNvSpPr/>
          <p:nvPr/>
        </p:nvSpPr>
        <p:spPr>
          <a:xfrm>
            <a:off x="234461" y="3137791"/>
            <a:ext cx="2835006" cy="142259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" sz="1600" dirty="0"/>
              <a:t>zonas  donde se ha registrado valores significativos en términos de número de especies, o especies endémicas, raras o en amenazadas de extinción.</a:t>
            </a:r>
          </a:p>
        </p:txBody>
      </p:sp>
      <p:sp>
        <p:nvSpPr>
          <p:cNvPr id="11" name="Rectángulo 6"/>
          <p:cNvSpPr/>
          <p:nvPr/>
        </p:nvSpPr>
        <p:spPr>
          <a:xfrm>
            <a:off x="234461" y="5147419"/>
            <a:ext cx="2835006" cy="171289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" sz="1600" dirty="0"/>
              <a:t>D</a:t>
            </a:r>
            <a:r>
              <a:rPr lang="es-ES" sz="1600" dirty="0" smtClean="0"/>
              <a:t>efinición </a:t>
            </a:r>
            <a:r>
              <a:rPr lang="es-ES" sz="1600" dirty="0"/>
              <a:t>del área dada en la clasificación del Patrimonio de Áreas Naturales del Estado (PANE) </a:t>
            </a:r>
            <a:r>
              <a:rPr lang="es-ES" sz="1600" dirty="0" smtClean="0"/>
              <a:t>para el área ocupada por manglares</a:t>
            </a:r>
            <a:endParaRPr lang="es-ES" sz="1600" dirty="0"/>
          </a:p>
        </p:txBody>
      </p:sp>
      <p:sp>
        <p:nvSpPr>
          <p:cNvPr id="15" name="14 Rectángulo"/>
          <p:cNvSpPr/>
          <p:nvPr/>
        </p:nvSpPr>
        <p:spPr>
          <a:xfrm>
            <a:off x="7954960" y="2786099"/>
            <a:ext cx="1039446" cy="3516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B0F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1200" b="1" dirty="0" smtClean="0"/>
              <a:t>Muy bajo: 14,07%</a:t>
            </a:r>
            <a:endParaRPr lang="es-ES" sz="1200" b="1" dirty="0"/>
          </a:p>
        </p:txBody>
      </p:sp>
      <p:sp>
        <p:nvSpPr>
          <p:cNvPr id="16" name="15 Rectángulo"/>
          <p:cNvSpPr/>
          <p:nvPr/>
        </p:nvSpPr>
        <p:spPr>
          <a:xfrm>
            <a:off x="7954960" y="3184593"/>
            <a:ext cx="1039446" cy="3516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B0F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1200" b="1" dirty="0" smtClean="0"/>
              <a:t>Bajo:    34,06%</a:t>
            </a:r>
            <a:endParaRPr lang="es-ES" sz="1200" b="1" dirty="0"/>
          </a:p>
        </p:txBody>
      </p:sp>
      <p:sp>
        <p:nvSpPr>
          <p:cNvPr id="17" name="16 Rectángulo"/>
          <p:cNvSpPr/>
          <p:nvPr/>
        </p:nvSpPr>
        <p:spPr>
          <a:xfrm>
            <a:off x="7954960" y="3608712"/>
            <a:ext cx="1039446" cy="3516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B0F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1200" b="1" dirty="0" smtClean="0"/>
              <a:t>Medio: 22,01%</a:t>
            </a:r>
            <a:endParaRPr lang="es-ES" sz="1200" b="1" dirty="0"/>
          </a:p>
        </p:txBody>
      </p:sp>
      <p:sp>
        <p:nvSpPr>
          <p:cNvPr id="18" name="17 Rectángulo"/>
          <p:cNvSpPr/>
          <p:nvPr/>
        </p:nvSpPr>
        <p:spPr>
          <a:xfrm>
            <a:off x="7954960" y="4015194"/>
            <a:ext cx="1039446" cy="3516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B0F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1200" b="1" dirty="0" smtClean="0"/>
              <a:t>Alto:     7,75%</a:t>
            </a:r>
            <a:endParaRPr lang="es-ES" sz="1200" b="1" dirty="0"/>
          </a:p>
        </p:txBody>
      </p:sp>
      <p:sp>
        <p:nvSpPr>
          <p:cNvPr id="19" name="18 Rectángulo"/>
          <p:cNvSpPr/>
          <p:nvPr/>
        </p:nvSpPr>
        <p:spPr>
          <a:xfrm>
            <a:off x="7954960" y="4420454"/>
            <a:ext cx="1039446" cy="3516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B0F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1200" b="1" dirty="0" smtClean="0"/>
              <a:t>Muy alto: 22,10%</a:t>
            </a:r>
            <a:endParaRPr lang="es-ES" sz="1200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8" t="78765" r="54884" b="8395"/>
          <a:stretch/>
        </p:blipFill>
        <p:spPr>
          <a:xfrm>
            <a:off x="6518786" y="741824"/>
            <a:ext cx="2475619" cy="1129231"/>
          </a:xfrm>
          <a:prstGeom prst="rect">
            <a:avLst/>
          </a:prstGeom>
        </p:spPr>
      </p:pic>
      <p:cxnSp>
        <p:nvCxnSpPr>
          <p:cNvPr id="20" name="Conector recto 19"/>
          <p:cNvCxnSpPr/>
          <p:nvPr/>
        </p:nvCxnSpPr>
        <p:spPr>
          <a:xfrm flipH="1">
            <a:off x="3333135" y="3137791"/>
            <a:ext cx="420331" cy="188842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/>
          <p:cNvCxnSpPr/>
          <p:nvPr/>
        </p:nvCxnSpPr>
        <p:spPr>
          <a:xfrm>
            <a:off x="4004187" y="3137791"/>
            <a:ext cx="1194619" cy="188842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363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4" t="10621" r="3704" b="26554"/>
          <a:stretch/>
        </p:blipFill>
        <p:spPr>
          <a:xfrm>
            <a:off x="3180547" y="557990"/>
            <a:ext cx="5949510" cy="6185709"/>
          </a:xfrm>
          <a:prstGeom prst="rect">
            <a:avLst/>
          </a:prstGeom>
        </p:spPr>
      </p:pic>
      <p:sp>
        <p:nvSpPr>
          <p:cNvPr id="2" name="Título 1"/>
          <p:cNvSpPr txBox="1">
            <a:spLocks/>
          </p:cNvSpPr>
          <p:nvPr/>
        </p:nvSpPr>
        <p:spPr>
          <a:xfrm>
            <a:off x="896691" y="0"/>
            <a:ext cx="7886700" cy="69502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400" b="1" dirty="0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POTENCIAL SOCIOECONÓMICO</a:t>
            </a:r>
            <a:endParaRPr lang="es-ES" sz="44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Pentágono 2"/>
          <p:cNvSpPr/>
          <p:nvPr/>
        </p:nvSpPr>
        <p:spPr>
          <a:xfrm>
            <a:off x="0" y="0"/>
            <a:ext cx="785611" cy="528034"/>
          </a:xfrm>
          <a:prstGeom prst="homePlat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123" name="Picture 3" descr="E:\TEMPORAL\TESIS_6\MAPAS_MUISNE\JPG\POTENCIAL_SOCIOECONOMIC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7" t="72579" r="57208" b="12427"/>
          <a:stretch/>
        </p:blipFill>
        <p:spPr bwMode="auto">
          <a:xfrm>
            <a:off x="6653134" y="695023"/>
            <a:ext cx="2303590" cy="1609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7304063" y="2371842"/>
            <a:ext cx="1652661" cy="19767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F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dirty="0" smtClean="0"/>
              <a:t>Muy bajo: 23,44%</a:t>
            </a:r>
          </a:p>
          <a:p>
            <a:pPr algn="ctr"/>
            <a:r>
              <a:rPr lang="es-ES_tradnl" dirty="0" smtClean="0"/>
              <a:t>Bajo: 21,56%</a:t>
            </a:r>
          </a:p>
          <a:p>
            <a:pPr algn="ctr"/>
            <a:r>
              <a:rPr lang="es-ES_tradnl" dirty="0" smtClean="0"/>
              <a:t>Medio: 28,65%</a:t>
            </a:r>
          </a:p>
          <a:p>
            <a:pPr algn="ctr"/>
            <a:r>
              <a:rPr lang="es-ES_tradnl" dirty="0" smtClean="0"/>
              <a:t>Alto: 15,93%</a:t>
            </a:r>
          </a:p>
          <a:p>
            <a:pPr algn="ctr"/>
            <a:r>
              <a:rPr lang="es-ES_tradnl" dirty="0" smtClean="0"/>
              <a:t>Muy alto: 10,42%</a:t>
            </a:r>
            <a:endParaRPr lang="es-ES" dirty="0"/>
          </a:p>
        </p:txBody>
      </p:sp>
      <p:sp>
        <p:nvSpPr>
          <p:cNvPr id="19" name="Rectángulo 1"/>
          <p:cNvSpPr/>
          <p:nvPr/>
        </p:nvSpPr>
        <p:spPr>
          <a:xfrm>
            <a:off x="234461" y="671032"/>
            <a:ext cx="2835006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Ingresos promedio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20" name="Rectángulo 2"/>
          <p:cNvSpPr/>
          <p:nvPr/>
        </p:nvSpPr>
        <p:spPr>
          <a:xfrm>
            <a:off x="234461" y="2488771"/>
            <a:ext cx="2835006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_tradnl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Infraestructura de servicios básicos</a:t>
            </a:r>
            <a:endParaRPr lang="es-ES" sz="1600" dirty="0">
              <a:solidFill>
                <a:schemeClr val="tx1"/>
              </a:solidFill>
            </a:endParaRPr>
          </a:p>
        </p:txBody>
      </p:sp>
      <p:sp>
        <p:nvSpPr>
          <p:cNvPr id="21" name="Rectángulo 4"/>
          <p:cNvSpPr/>
          <p:nvPr/>
        </p:nvSpPr>
        <p:spPr>
          <a:xfrm>
            <a:off x="234461" y="1161572"/>
            <a:ext cx="2835006" cy="126322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_tradnl" sz="1600" dirty="0" smtClean="0"/>
              <a:t>Ingresos promedio mensuales, sin  periodicidad,  referenciado al Salario Básico Unificado (SBU, $340)</a:t>
            </a:r>
            <a:endParaRPr lang="es-ES" sz="1600" dirty="0"/>
          </a:p>
        </p:txBody>
      </p:sp>
      <p:sp>
        <p:nvSpPr>
          <p:cNvPr id="22" name="Rectángulo 5"/>
          <p:cNvSpPr/>
          <p:nvPr/>
        </p:nvSpPr>
        <p:spPr>
          <a:xfrm>
            <a:off x="234461" y="3173605"/>
            <a:ext cx="2835006" cy="142259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" sz="1500" dirty="0"/>
              <a:t>servicios </a:t>
            </a:r>
            <a:r>
              <a:rPr lang="es-ES" sz="1500" dirty="0" smtClean="0"/>
              <a:t>básicos</a:t>
            </a:r>
            <a:r>
              <a:rPr lang="es-ES" sz="1500" dirty="0"/>
              <a:t> </a:t>
            </a:r>
            <a:r>
              <a:rPr lang="es-ES" sz="1500" dirty="0" smtClean="0"/>
              <a:t>(agua, recolección basura, alcantarillado, electricidad, </a:t>
            </a:r>
            <a:r>
              <a:rPr lang="es-ES" sz="1500" dirty="0"/>
              <a:t>adicionalmente se consideró el tipo de sistema de abastecimiento para cada servicio </a:t>
            </a:r>
          </a:p>
        </p:txBody>
      </p:sp>
      <p:sp>
        <p:nvSpPr>
          <p:cNvPr id="23" name="Rectángulo 3"/>
          <p:cNvSpPr/>
          <p:nvPr/>
        </p:nvSpPr>
        <p:spPr>
          <a:xfrm>
            <a:off x="241245" y="4729487"/>
            <a:ext cx="2835006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_tradnl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Infraestructura de apoyo a la producción</a:t>
            </a:r>
            <a:endParaRPr lang="es-ES" sz="1600" dirty="0">
              <a:solidFill>
                <a:schemeClr val="tx1"/>
              </a:solidFill>
            </a:endParaRPr>
          </a:p>
        </p:txBody>
      </p:sp>
      <p:sp>
        <p:nvSpPr>
          <p:cNvPr id="24" name="Rectángulo 6"/>
          <p:cNvSpPr/>
          <p:nvPr/>
        </p:nvSpPr>
        <p:spPr>
          <a:xfrm>
            <a:off x="241245" y="5453378"/>
            <a:ext cx="2835006" cy="129032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" sz="1600" dirty="0" smtClean="0"/>
              <a:t>Se usa para determinar </a:t>
            </a:r>
            <a:r>
              <a:rPr lang="es-ES" sz="1600" dirty="0"/>
              <a:t>el nivel de articulación vial según el tipo de las vías y el estado de conservación de las mismas</a:t>
            </a:r>
          </a:p>
        </p:txBody>
      </p:sp>
      <p:cxnSp>
        <p:nvCxnSpPr>
          <p:cNvPr id="13" name="Conector recto 12"/>
          <p:cNvCxnSpPr/>
          <p:nvPr/>
        </p:nvCxnSpPr>
        <p:spPr>
          <a:xfrm>
            <a:off x="5517397" y="5021874"/>
            <a:ext cx="1437585" cy="1495304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>
          <a:xfrm flipV="1">
            <a:off x="5517397" y="4660669"/>
            <a:ext cx="1437585" cy="111297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785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5" t="9014" r="3570" b="22253"/>
          <a:stretch/>
        </p:blipFill>
        <p:spPr>
          <a:xfrm>
            <a:off x="3318995" y="528034"/>
            <a:ext cx="5825005" cy="5802136"/>
          </a:xfrm>
          <a:prstGeom prst="rect">
            <a:avLst/>
          </a:prstGeom>
        </p:spPr>
      </p:pic>
      <p:sp>
        <p:nvSpPr>
          <p:cNvPr id="2" name="Título 1"/>
          <p:cNvSpPr txBox="1">
            <a:spLocks/>
          </p:cNvSpPr>
          <p:nvPr/>
        </p:nvSpPr>
        <p:spPr>
          <a:xfrm>
            <a:off x="896691" y="0"/>
            <a:ext cx="7886700" cy="6950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4400" b="1" dirty="0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CAPACIDAD DE RESPUESTA</a:t>
            </a:r>
            <a:endParaRPr lang="es-ES" sz="44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Pentágono 2"/>
          <p:cNvSpPr/>
          <p:nvPr/>
        </p:nvSpPr>
        <p:spPr>
          <a:xfrm>
            <a:off x="0" y="0"/>
            <a:ext cx="785611" cy="528034"/>
          </a:xfrm>
          <a:prstGeom prst="homePlat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3"/>
          <p:cNvSpPr/>
          <p:nvPr/>
        </p:nvSpPr>
        <p:spPr>
          <a:xfrm>
            <a:off x="234461" y="4701368"/>
            <a:ext cx="2835006" cy="338554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_tradnl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Potencial socioeconómico</a:t>
            </a:r>
            <a:endParaRPr lang="es-ES" sz="1600" dirty="0">
              <a:solidFill>
                <a:schemeClr val="tx1"/>
              </a:solidFill>
            </a:endParaRPr>
          </a:p>
        </p:txBody>
      </p:sp>
      <p:sp>
        <p:nvSpPr>
          <p:cNvPr id="16" name="Rectángulo 6"/>
          <p:cNvSpPr/>
          <p:nvPr/>
        </p:nvSpPr>
        <p:spPr>
          <a:xfrm>
            <a:off x="234461" y="5175793"/>
            <a:ext cx="2835006" cy="129032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_tradnl" sz="1600" dirty="0" smtClean="0"/>
              <a:t>Ingresos promedio, infraestructura de servicios básicos e infraestructura de apoyo a la producción.   </a:t>
            </a:r>
            <a:endParaRPr lang="es-ES" sz="1600" dirty="0"/>
          </a:p>
        </p:txBody>
      </p:sp>
      <p:sp>
        <p:nvSpPr>
          <p:cNvPr id="17" name="Rectángulo 1"/>
          <p:cNvSpPr/>
          <p:nvPr/>
        </p:nvSpPr>
        <p:spPr>
          <a:xfrm>
            <a:off x="234461" y="671032"/>
            <a:ext cx="2835006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Amenazas naturales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8" name="Rectángulo 2"/>
          <p:cNvSpPr/>
          <p:nvPr/>
        </p:nvSpPr>
        <p:spPr>
          <a:xfrm>
            <a:off x="234461" y="2490121"/>
            <a:ext cx="2835006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_tradnl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Infraestructura </a:t>
            </a:r>
            <a:r>
              <a:rPr lang="es-ES_tradnl" b="1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de vivienda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9" name="Rectángulo 4"/>
          <p:cNvSpPr/>
          <p:nvPr/>
        </p:nvSpPr>
        <p:spPr>
          <a:xfrm>
            <a:off x="234461" y="1161572"/>
            <a:ext cx="2835006" cy="125505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_tradnl" sz="1600" dirty="0" smtClean="0"/>
              <a:t>Tipo de amenaza: tsunami, inundación pluvial y fluvial, contaminación y su grado de afectación a la población.</a:t>
            </a:r>
            <a:endParaRPr lang="es-ES" sz="1600" dirty="0"/>
          </a:p>
        </p:txBody>
      </p:sp>
      <p:sp>
        <p:nvSpPr>
          <p:cNvPr id="20" name="Rectángulo 5"/>
          <p:cNvSpPr/>
          <p:nvPr/>
        </p:nvSpPr>
        <p:spPr>
          <a:xfrm>
            <a:off x="234461" y="3271577"/>
            <a:ext cx="2835006" cy="125143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_tradnl" sz="1600" dirty="0" smtClean="0"/>
              <a:t>Tipo de materiales de construcción de las viviendas y estado de conservación de las mismas</a:t>
            </a:r>
            <a:endParaRPr lang="es-ES" sz="1600" dirty="0"/>
          </a:p>
        </p:txBody>
      </p:sp>
      <p:sp>
        <p:nvSpPr>
          <p:cNvPr id="23" name="3 Rectángulo"/>
          <p:cNvSpPr/>
          <p:nvPr/>
        </p:nvSpPr>
        <p:spPr>
          <a:xfrm>
            <a:off x="7300493" y="2283214"/>
            <a:ext cx="1652661" cy="19767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F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dirty="0" smtClean="0"/>
              <a:t>Muy bajo: </a:t>
            </a:r>
            <a:r>
              <a:rPr lang="es-ES_tradnl" dirty="0"/>
              <a:t>26,60%</a:t>
            </a:r>
          </a:p>
          <a:p>
            <a:pPr algn="ctr"/>
            <a:r>
              <a:rPr lang="es-ES_tradnl" dirty="0" smtClean="0"/>
              <a:t>Bajo: </a:t>
            </a:r>
            <a:r>
              <a:rPr lang="es-ES_tradnl" dirty="0"/>
              <a:t>39,81%</a:t>
            </a:r>
          </a:p>
          <a:p>
            <a:pPr algn="ctr"/>
            <a:r>
              <a:rPr lang="es-ES_tradnl" dirty="0" smtClean="0"/>
              <a:t>Medio: </a:t>
            </a:r>
            <a:r>
              <a:rPr lang="es-ES_tradnl" dirty="0"/>
              <a:t>12,96%</a:t>
            </a:r>
          </a:p>
          <a:p>
            <a:pPr algn="ctr"/>
            <a:r>
              <a:rPr lang="es-ES_tradnl" dirty="0" smtClean="0"/>
              <a:t>Alto: </a:t>
            </a:r>
            <a:r>
              <a:rPr lang="es-ES_tradnl" dirty="0"/>
              <a:t>14,27%</a:t>
            </a:r>
          </a:p>
          <a:p>
            <a:pPr algn="ctr"/>
            <a:r>
              <a:rPr lang="es-ES_tradnl" dirty="0" smtClean="0"/>
              <a:t>Muy alto: </a:t>
            </a:r>
            <a:r>
              <a:rPr lang="es-ES_tradnl" dirty="0"/>
              <a:t>6,37%</a:t>
            </a:r>
            <a:endParaRPr lang="es-ES" dirty="0"/>
          </a:p>
        </p:txBody>
      </p:sp>
      <p:cxnSp>
        <p:nvCxnSpPr>
          <p:cNvPr id="27" name="Conector recto 26"/>
          <p:cNvCxnSpPr/>
          <p:nvPr/>
        </p:nvCxnSpPr>
        <p:spPr>
          <a:xfrm>
            <a:off x="5617263" y="4970811"/>
            <a:ext cx="1387161" cy="1238742"/>
          </a:xfrm>
          <a:prstGeom prst="line">
            <a:avLst/>
          </a:prstGeom>
          <a:ln w="28575">
            <a:solidFill>
              <a:srgbClr val="18A5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27"/>
          <p:cNvCxnSpPr/>
          <p:nvPr/>
        </p:nvCxnSpPr>
        <p:spPr>
          <a:xfrm flipV="1">
            <a:off x="5617263" y="4625788"/>
            <a:ext cx="1387161" cy="119531"/>
          </a:xfrm>
          <a:prstGeom prst="line">
            <a:avLst/>
          </a:prstGeom>
          <a:ln w="28575">
            <a:solidFill>
              <a:srgbClr val="339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0" t="77576" r="52283" b="8485"/>
          <a:stretch/>
        </p:blipFill>
        <p:spPr>
          <a:xfrm>
            <a:off x="6185740" y="685265"/>
            <a:ext cx="2847179" cy="147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27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1257300" y="0"/>
            <a:ext cx="7886700" cy="862013"/>
          </a:xfrm>
        </p:spPr>
        <p:txBody>
          <a:bodyPr>
            <a:normAutofit/>
          </a:bodyPr>
          <a:lstStyle/>
          <a:p>
            <a:r>
              <a:rPr lang="es-ES" sz="4400" b="1" dirty="0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ÁREA DE ESTUDIO</a:t>
            </a:r>
            <a:endParaRPr lang="es-ES" sz="44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Pentágono 4"/>
          <p:cNvSpPr/>
          <p:nvPr/>
        </p:nvSpPr>
        <p:spPr>
          <a:xfrm>
            <a:off x="0" y="0"/>
            <a:ext cx="785611" cy="528034"/>
          </a:xfrm>
          <a:prstGeom prst="homePlat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3074" name="Picture 2" descr="http://incivitas.files.wordpress.com/2013/12/15834441-mapa-con-lupa-concepto-buscar-navegacia-n-gp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989" y="128352"/>
            <a:ext cx="1700011" cy="1700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4701"/>
            <a:ext cx="4340503" cy="4117641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4185132" y="982364"/>
            <a:ext cx="335494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Al suroccidente de la provincia de Esmeraldas, en la Isla de Muisne, cabecera cantonal del cantón con el mismo nombre. </a:t>
            </a:r>
            <a:r>
              <a:rPr lang="es-ES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Aproximadamente a 300 m de la parte continental del cantón.</a:t>
            </a:r>
            <a:endParaRPr lang="es-ES" sz="20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04" t="52394" r="6223" b="28639"/>
          <a:stretch/>
        </p:blipFill>
        <p:spPr>
          <a:xfrm>
            <a:off x="4121880" y="2925618"/>
            <a:ext cx="2395020" cy="20327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1" t="52207" r="38858" b="28826"/>
          <a:stretch/>
        </p:blipFill>
        <p:spPr>
          <a:xfrm>
            <a:off x="6560870" y="3888429"/>
            <a:ext cx="2583130" cy="2268661"/>
          </a:xfrm>
          <a:prstGeom prst="rect">
            <a:avLst/>
          </a:prstGeom>
        </p:spPr>
      </p:pic>
      <p:sp>
        <p:nvSpPr>
          <p:cNvPr id="6" name="Elipse 5"/>
          <p:cNvSpPr/>
          <p:nvPr/>
        </p:nvSpPr>
        <p:spPr>
          <a:xfrm>
            <a:off x="4224270" y="2990013"/>
            <a:ext cx="2163651" cy="1916838"/>
          </a:xfrm>
          <a:prstGeom prst="ellipse">
            <a:avLst/>
          </a:prstGeom>
          <a:noFill/>
          <a:ln w="57150">
            <a:solidFill>
              <a:srgbClr val="1BA2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7" name="Conector recto 16"/>
          <p:cNvCxnSpPr>
            <a:stCxn id="6" idx="7"/>
          </p:cNvCxnSpPr>
          <p:nvPr/>
        </p:nvCxnSpPr>
        <p:spPr>
          <a:xfrm>
            <a:off x="6071062" y="3270727"/>
            <a:ext cx="1372927" cy="773239"/>
          </a:xfrm>
          <a:prstGeom prst="line">
            <a:avLst/>
          </a:prstGeom>
          <a:ln w="38100">
            <a:solidFill>
              <a:srgbClr val="7982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/>
          <p:cNvCxnSpPr/>
          <p:nvPr/>
        </p:nvCxnSpPr>
        <p:spPr>
          <a:xfrm flipV="1">
            <a:off x="5567235" y="4365939"/>
            <a:ext cx="1773723" cy="498671"/>
          </a:xfrm>
          <a:prstGeom prst="line">
            <a:avLst/>
          </a:prstGeom>
          <a:ln w="38100">
            <a:solidFill>
              <a:srgbClr val="7982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ángulo 23"/>
          <p:cNvSpPr/>
          <p:nvPr/>
        </p:nvSpPr>
        <p:spPr>
          <a:xfrm>
            <a:off x="4700789" y="3400023"/>
            <a:ext cx="605306" cy="759853"/>
          </a:xfrm>
          <a:prstGeom prst="rect">
            <a:avLst/>
          </a:prstGeom>
          <a:noFill/>
          <a:ln w="38100">
            <a:solidFill>
              <a:srgbClr val="CF773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CuadroTexto 24"/>
          <p:cNvSpPr txBox="1"/>
          <p:nvPr/>
        </p:nvSpPr>
        <p:spPr>
          <a:xfrm>
            <a:off x="4572022" y="4889471"/>
            <a:ext cx="1584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CANTÓN MUISNE</a:t>
            </a:r>
            <a:endParaRPr lang="es-ES" b="1" dirty="0"/>
          </a:p>
        </p:txBody>
      </p:sp>
      <p:sp>
        <p:nvSpPr>
          <p:cNvPr id="27" name="CuadroTexto 26"/>
          <p:cNvSpPr txBox="1"/>
          <p:nvPr/>
        </p:nvSpPr>
        <p:spPr>
          <a:xfrm>
            <a:off x="7060245" y="3202070"/>
            <a:ext cx="1584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PROVINCIA DE ESMERALDAS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41006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948206" y="0"/>
            <a:ext cx="7886700" cy="6950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400" b="1" dirty="0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DISEÑO DE LA ZEE</a:t>
            </a:r>
            <a:endParaRPr lang="es-ES" sz="44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Pentágono 2"/>
          <p:cNvSpPr/>
          <p:nvPr/>
        </p:nvSpPr>
        <p:spPr>
          <a:xfrm>
            <a:off x="0" y="0"/>
            <a:ext cx="785611" cy="528034"/>
          </a:xfrm>
          <a:prstGeom prst="homePlat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/>
          <p:cNvSpPr/>
          <p:nvPr/>
        </p:nvSpPr>
        <p:spPr>
          <a:xfrm>
            <a:off x="4449536" y="687917"/>
            <a:ext cx="4275529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S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Adaptación basada en Ecosistemas (AbE)</a:t>
            </a:r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6028779" y="3643915"/>
            <a:ext cx="1326004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S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Ecoturismo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graphicFrame>
        <p:nvGraphicFramePr>
          <p:cNvPr id="9" name="8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7828194"/>
              </p:ext>
            </p:extLst>
          </p:nvPr>
        </p:nvGraphicFramePr>
        <p:xfrm>
          <a:off x="0" y="687917"/>
          <a:ext cx="4360661" cy="6223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0" r:id="rId3" imgW="5134047" imgH="7210477" progId="Visio.Drawing.15">
                  <p:embed/>
                </p:oleObj>
              </mc:Choice>
              <mc:Fallback>
                <p:oleObj r:id="rId3" imgW="5134047" imgH="7210477" progId="Visio.Drawing.15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87917"/>
                        <a:ext cx="4360661" cy="62233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9 Rectángulo"/>
          <p:cNvSpPr/>
          <p:nvPr/>
        </p:nvSpPr>
        <p:spPr>
          <a:xfrm>
            <a:off x="4891556" y="1399905"/>
            <a:ext cx="3600450" cy="175432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S" dirty="0"/>
              <a:t>L</a:t>
            </a:r>
            <a:r>
              <a:rPr lang="es-ES" dirty="0" smtClean="0"/>
              <a:t>as </a:t>
            </a:r>
            <a:r>
              <a:rPr lang="es-ES" dirty="0"/>
              <a:t>actividades y estrategias de </a:t>
            </a:r>
            <a:r>
              <a:rPr lang="es-ES" dirty="0" err="1"/>
              <a:t>AbE</a:t>
            </a:r>
            <a:r>
              <a:rPr lang="es-ES" dirty="0"/>
              <a:t> pueden ser costo-efectivas y generar beneficios sociales, económicos, ambientales y culturales, a la vez que contribuyen a la conservación de la biodiversidad 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4816929" y="4559664"/>
            <a:ext cx="3675077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S" dirty="0"/>
              <a:t>las actividades turísticas sustentables que contribuyan a la protección del medio ambiente y no solo a las relacionadas con la naturaleza</a:t>
            </a:r>
          </a:p>
        </p:txBody>
      </p:sp>
    </p:spTree>
    <p:extLst>
      <p:ext uri="{BB962C8B-B14F-4D97-AF65-F5344CB8AC3E}">
        <p14:creationId xmlns:p14="http://schemas.microsoft.com/office/powerpoint/2010/main" val="336865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785610" y="-1186"/>
            <a:ext cx="8358389" cy="7645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4400" b="1" dirty="0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DESCRIPCIÓN DE LA ZONIFICACIÓN ECOLÓGICA ECONÓMICA</a:t>
            </a:r>
            <a:endParaRPr lang="es-ES" sz="44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Pentágono 3"/>
          <p:cNvSpPr/>
          <p:nvPr/>
        </p:nvSpPr>
        <p:spPr>
          <a:xfrm>
            <a:off x="0" y="0"/>
            <a:ext cx="785611" cy="528034"/>
          </a:xfrm>
          <a:prstGeom prst="homePlat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16" name="1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5201386"/>
              </p:ext>
            </p:extLst>
          </p:nvPr>
        </p:nvGraphicFramePr>
        <p:xfrm>
          <a:off x="270341" y="804162"/>
          <a:ext cx="8783852" cy="5575016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1983002"/>
                <a:gridCol w="6800850"/>
              </a:tblGrid>
              <a:tr h="2571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ZONAS</a:t>
                      </a:r>
                      <a:endParaRPr lang="es-ES" sz="16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 smtClean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DESCRIPCIÓN</a:t>
                      </a:r>
                      <a:endParaRPr lang="es-ES" sz="16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5506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Zona </a:t>
                      </a:r>
                      <a:r>
                        <a:rPr lang="es-ES" sz="1600" dirty="0" smtClean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Urbana (expansión)</a:t>
                      </a:r>
                      <a:endParaRPr lang="es-ES" sz="18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600" dirty="0" smtClean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Área</a:t>
                      </a:r>
                      <a:r>
                        <a:rPr lang="es-ES_tradnl" sz="1600" baseline="0" dirty="0" smtClean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 de la mayor concentración de la población, dedica a la vivienda, comercio formal e informal.</a:t>
                      </a:r>
                      <a:endParaRPr lang="es-ES" sz="18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5506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Reforestación especies nativas</a:t>
                      </a:r>
                      <a:endParaRPr lang="es-ES" sz="18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kern="1200" dirty="0" smtClean="0">
                          <a:effectLst/>
                        </a:rPr>
                        <a:t>especies que pueden adaptarse a las condiciones físicas de la isla como</a:t>
                      </a:r>
                      <a:r>
                        <a:rPr lang="es-ES" sz="1600" kern="1200" baseline="0" dirty="0" smtClean="0">
                          <a:effectLst/>
                        </a:rPr>
                        <a:t> plantas retenedoras de agua.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5506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Reforestación  con palma de coco</a:t>
                      </a:r>
                      <a:endParaRPr lang="es-ES" sz="18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sz="1600" dirty="0" smtClean="0"/>
                        <a:t>tipo de vegetación es la que más se adapta en la zona costera y especialmente en la arena</a:t>
                      </a:r>
                      <a:endParaRPr lang="es-ES" sz="1600" dirty="0"/>
                    </a:p>
                  </a:txBody>
                  <a:tcPr marL="68580" marR="68580" marT="0" marB="0"/>
                </a:tc>
              </a:tr>
              <a:tr h="5506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Reforestación con mangle</a:t>
                      </a:r>
                      <a:endParaRPr lang="es-ES" sz="18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sz="1600" dirty="0" smtClean="0"/>
                        <a:t>usados para evitar la erosión ocasionada por el río </a:t>
                      </a:r>
                      <a:r>
                        <a:rPr lang="es-ES" sz="1600" dirty="0" err="1" smtClean="0"/>
                        <a:t>Muisne</a:t>
                      </a:r>
                      <a:r>
                        <a:rPr lang="es-ES" sz="1600" dirty="0" smtClean="0"/>
                        <a:t> y principalmente como hábitat de especies de fauna comerciales como peces y crustáceos</a:t>
                      </a:r>
                      <a:endParaRPr lang="es-ES" sz="1600" dirty="0"/>
                    </a:p>
                  </a:txBody>
                  <a:tcPr marL="68580" marR="68580" marT="0" marB="0"/>
                </a:tc>
              </a:tr>
              <a:tr h="5506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Manejo sostenible palma de coco</a:t>
                      </a:r>
                      <a:endParaRPr lang="es-ES" sz="18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sz="1600" kern="1200" dirty="0" smtClean="0">
                          <a:effectLst/>
                        </a:rPr>
                        <a:t>especie conocida como cocotero está entre las plantas útiles más antiguas y se explota de múltiples maneras es de importancia económica para la isla y es necesario integrar prácticas de extracción y manejo adecuado de la misma.</a:t>
                      </a:r>
                      <a:endParaRPr lang="es-ES" sz="1600" dirty="0"/>
                    </a:p>
                  </a:txBody>
                  <a:tcPr marL="68580" marR="68580" marT="0" marB="0"/>
                </a:tc>
              </a:tr>
              <a:tr h="5506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Agro silvicultura</a:t>
                      </a:r>
                      <a:endParaRPr lang="es-ES" sz="18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está ligada directamente a la </a:t>
                      </a:r>
                      <a:r>
                        <a:rPr lang="es-ES" sz="16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diversiﬁcación</a:t>
                      </a:r>
                      <a:r>
                        <a:rPr lang="es-ES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de la producción agrícola contribuye con la seguridad alimentaria y con el abastecimiento de leña</a:t>
                      </a:r>
                      <a:endParaRPr lang="es-ES" sz="1600" dirty="0"/>
                    </a:p>
                  </a:txBody>
                  <a:tcPr marL="68580" marR="68580" marT="0" marB="0"/>
                </a:tc>
              </a:tr>
              <a:tr h="5506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Turismo con restricción</a:t>
                      </a:r>
                      <a:endParaRPr lang="es-ES" sz="18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_tradnl" sz="1600" dirty="0" smtClean="0"/>
                        <a:t>Impulsar potencial turísticos</a:t>
                      </a:r>
                      <a:r>
                        <a:rPr lang="es-ES_tradnl" sz="1600" baseline="0" dirty="0" smtClean="0"/>
                        <a:t> sin alteras las condiciones, físicas y ambientales de la playa</a:t>
                      </a:r>
                      <a:endParaRPr lang="es-ES" sz="1600" dirty="0"/>
                    </a:p>
                  </a:txBody>
                  <a:tcPr marL="68580" marR="68580" marT="0" marB="0"/>
                </a:tc>
              </a:tr>
              <a:tr h="55068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Área protegida manglar</a:t>
                      </a:r>
                      <a:endParaRPr lang="es-ES" sz="18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sz="1600" dirty="0" smtClean="0"/>
                        <a:t>se mantuvieron las áreas de manglar consideras por el Ministerio de Ambiente aumentando en pequeña proporción algunos remangos de mangle que se encuentran cercanos a la zona urbana</a:t>
                      </a:r>
                      <a:endParaRPr lang="es-ES" sz="1600" dirty="0"/>
                    </a:p>
                  </a:txBody>
                  <a:tcPr marL="68580" marR="68580" marT="0" marB="0"/>
                </a:tc>
              </a:tr>
              <a:tr h="5506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Restauración comunitaria manglar</a:t>
                      </a:r>
                      <a:endParaRPr lang="es-ES" sz="18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_tradnl" sz="1600" dirty="0" smtClean="0"/>
                        <a:t>Involucra a la comunidad</a:t>
                      </a:r>
                      <a:r>
                        <a:rPr lang="es-ES_tradnl" sz="1600" baseline="0" dirty="0" smtClean="0"/>
                        <a:t> , recupera condiciones hidrológicas y fomenta la protección</a:t>
                      </a:r>
                      <a:endParaRPr lang="es-ES" sz="1600" dirty="0"/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147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667" y="3364605"/>
            <a:ext cx="4266471" cy="32744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58"/>
          <a:stretch/>
        </p:blipFill>
        <p:spPr>
          <a:xfrm>
            <a:off x="154547" y="178588"/>
            <a:ext cx="4365938" cy="30668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4 Rectángulo"/>
          <p:cNvSpPr/>
          <p:nvPr/>
        </p:nvSpPr>
        <p:spPr>
          <a:xfrm>
            <a:off x="154547" y="2876145"/>
            <a:ext cx="4365938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_tradnl" b="1" dirty="0" smtClean="0">
                <a:solidFill>
                  <a:schemeClr val="tx1"/>
                </a:solidFill>
              </a:rPr>
              <a:t>Turismo con restricción</a:t>
            </a:r>
            <a:endParaRPr lang="es-ES" b="1" dirty="0">
              <a:solidFill>
                <a:schemeClr val="tx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3" r="34930"/>
          <a:stretch/>
        </p:blipFill>
        <p:spPr>
          <a:xfrm>
            <a:off x="4713667" y="178587"/>
            <a:ext cx="4266471" cy="30668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4 Rectángulo"/>
          <p:cNvSpPr/>
          <p:nvPr/>
        </p:nvSpPr>
        <p:spPr>
          <a:xfrm>
            <a:off x="4713667" y="2876144"/>
            <a:ext cx="4266471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_tradnl" b="1" dirty="0" smtClean="0">
                <a:solidFill>
                  <a:schemeClr val="tx1"/>
                </a:solidFill>
              </a:rPr>
              <a:t>Reforestación con manglar</a:t>
            </a:r>
            <a:endParaRPr lang="es-ES" b="1" dirty="0">
              <a:solidFill>
                <a:schemeClr val="tx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47" y="3364605"/>
            <a:ext cx="4365938" cy="32744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4 Rectángulo"/>
          <p:cNvSpPr/>
          <p:nvPr/>
        </p:nvSpPr>
        <p:spPr>
          <a:xfrm>
            <a:off x="154547" y="6269727"/>
            <a:ext cx="4365938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_tradnl" b="1" dirty="0" smtClean="0">
                <a:solidFill>
                  <a:schemeClr val="tx1"/>
                </a:solidFill>
              </a:rPr>
              <a:t>Potencial zona para Ecoturismo</a:t>
            </a:r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9" name="4 Rectángulo"/>
          <p:cNvSpPr/>
          <p:nvPr/>
        </p:nvSpPr>
        <p:spPr>
          <a:xfrm>
            <a:off x="4713666" y="6269727"/>
            <a:ext cx="4266471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_tradnl" b="1" dirty="0" smtClean="0">
                <a:solidFill>
                  <a:schemeClr val="tx1"/>
                </a:solidFill>
              </a:rPr>
              <a:t>Agro silvicultura y ganadería</a:t>
            </a:r>
            <a:endParaRPr lang="es-E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92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E:\TEMPORAL\TESIS_6\MAPAS_MUISNE\JPG\ZE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7" t="77857" r="56223"/>
          <a:stretch/>
        </p:blipFill>
        <p:spPr bwMode="auto">
          <a:xfrm>
            <a:off x="6143489" y="244925"/>
            <a:ext cx="2897444" cy="2628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1237239"/>
              </p:ext>
            </p:extLst>
          </p:nvPr>
        </p:nvGraphicFramePr>
        <p:xfrm>
          <a:off x="6139332" y="2873826"/>
          <a:ext cx="3004668" cy="3549305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1936424"/>
                <a:gridCol w="1068244"/>
              </a:tblGrid>
              <a:tr h="2808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Zona Urbana</a:t>
                      </a:r>
                      <a:endParaRPr lang="es-ES" sz="16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b="0" dirty="0" smtClean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7,20 %</a:t>
                      </a:r>
                      <a:endParaRPr lang="es-ES" sz="1800" b="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</a:tr>
              <a:tr h="2808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Reforestación especies nativas</a:t>
                      </a:r>
                      <a:endParaRPr lang="es-ES" sz="16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b="0" dirty="0" smtClean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6,58 </a:t>
                      </a:r>
                      <a:r>
                        <a:rPr lang="es-ES" sz="1800" b="0" dirty="0" smtClean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%</a:t>
                      </a:r>
                      <a:endParaRPr lang="es-ES" sz="1800" b="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</a:tr>
              <a:tr h="2808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Reforestación  con palma de coco</a:t>
                      </a:r>
                      <a:endParaRPr lang="es-ES" sz="16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b="0" dirty="0" smtClean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2,79 </a:t>
                      </a:r>
                      <a:r>
                        <a:rPr lang="es-ES" sz="1800" b="0" dirty="0" smtClean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%</a:t>
                      </a:r>
                      <a:endParaRPr lang="es-ES" sz="1800" b="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</a:tr>
              <a:tr h="2808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Reforestación con mangle</a:t>
                      </a:r>
                      <a:endParaRPr lang="es-ES" sz="16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b="0" dirty="0" smtClean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6,65 </a:t>
                      </a:r>
                      <a:r>
                        <a:rPr lang="es-ES" sz="1800" b="0" dirty="0" smtClean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%</a:t>
                      </a:r>
                      <a:endParaRPr lang="es-ES" sz="1800" b="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</a:tr>
              <a:tr h="2808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Manejo sostenible palma de coco</a:t>
                      </a:r>
                      <a:endParaRPr lang="es-ES" sz="16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b="0" dirty="0" smtClean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6,63 </a:t>
                      </a:r>
                      <a:r>
                        <a:rPr lang="es-ES" sz="1800" b="0" dirty="0" smtClean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%</a:t>
                      </a:r>
                      <a:endParaRPr lang="es-ES" sz="1800" b="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</a:tr>
              <a:tr h="2808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Agro silvicultura</a:t>
                      </a:r>
                      <a:endParaRPr lang="es-ES" sz="16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b="0" dirty="0" smtClean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18,73 </a:t>
                      </a:r>
                      <a:r>
                        <a:rPr lang="es-ES" sz="1800" b="0" dirty="0" smtClean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%</a:t>
                      </a:r>
                      <a:endParaRPr lang="es-ES" sz="1800" b="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</a:tr>
              <a:tr h="2808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Turismo con restricción</a:t>
                      </a:r>
                      <a:endParaRPr lang="es-ES" sz="16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b="0" dirty="0" smtClean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7,15 </a:t>
                      </a:r>
                      <a:r>
                        <a:rPr lang="es-ES" sz="1800" b="0" dirty="0" smtClean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%</a:t>
                      </a:r>
                      <a:endParaRPr lang="es-ES" sz="1800" b="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</a:tr>
              <a:tr h="2808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Área protegida manglar</a:t>
                      </a:r>
                      <a:endParaRPr lang="es-ES" sz="16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b="0" dirty="0" smtClean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22,14 </a:t>
                      </a:r>
                      <a:r>
                        <a:rPr lang="es-ES" sz="1800" b="0" dirty="0" smtClean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%</a:t>
                      </a:r>
                      <a:endParaRPr lang="es-ES" sz="1800" b="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</a:tr>
              <a:tr h="5617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Restauración comunitaria manglar</a:t>
                      </a:r>
                      <a:endParaRPr lang="es-ES" sz="16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b="0" dirty="0" smtClean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22,14 </a:t>
                      </a:r>
                      <a:r>
                        <a:rPr lang="es-ES" sz="1800" b="0" dirty="0" smtClean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%</a:t>
                      </a:r>
                      <a:endParaRPr lang="es-ES" sz="1800" b="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3" b="22829"/>
          <a:stretch/>
        </p:blipFill>
        <p:spPr>
          <a:xfrm>
            <a:off x="-1" y="0"/>
            <a:ext cx="6035359" cy="676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6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26 Rectángulo"/>
          <p:cNvSpPr/>
          <p:nvPr/>
        </p:nvSpPr>
        <p:spPr>
          <a:xfrm>
            <a:off x="1808847" y="5470070"/>
            <a:ext cx="5636981" cy="792409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23" name="5 Rectángulo redondeado"/>
          <p:cNvSpPr/>
          <p:nvPr/>
        </p:nvSpPr>
        <p:spPr>
          <a:xfrm>
            <a:off x="2195151" y="5302827"/>
            <a:ext cx="4284203" cy="93492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sp>
      <p:sp>
        <p:nvSpPr>
          <p:cNvPr id="2" name="Título 1"/>
          <p:cNvSpPr txBox="1">
            <a:spLocks/>
          </p:cNvSpPr>
          <p:nvPr/>
        </p:nvSpPr>
        <p:spPr>
          <a:xfrm>
            <a:off x="272180" y="145769"/>
            <a:ext cx="8358389" cy="7645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4400" b="1" dirty="0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CONCLUSIONES</a:t>
            </a:r>
            <a:endParaRPr lang="es-ES" sz="44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Pentágono 2"/>
          <p:cNvSpPr/>
          <p:nvPr/>
        </p:nvSpPr>
        <p:spPr>
          <a:xfrm>
            <a:off x="0" y="0"/>
            <a:ext cx="785611" cy="528034"/>
          </a:xfrm>
          <a:prstGeom prst="homePlat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grpSp>
        <p:nvGrpSpPr>
          <p:cNvPr id="12" name="11 Grupo"/>
          <p:cNvGrpSpPr/>
          <p:nvPr/>
        </p:nvGrpSpPr>
        <p:grpSpPr>
          <a:xfrm>
            <a:off x="1808847" y="2586692"/>
            <a:ext cx="5636981" cy="1099495"/>
            <a:chOff x="785611" y="1262260"/>
            <a:chExt cx="6685631" cy="1472777"/>
          </a:xfrm>
        </p:grpSpPr>
        <p:sp>
          <p:nvSpPr>
            <p:cNvPr id="11" name="10 Rectángulo"/>
            <p:cNvSpPr/>
            <p:nvPr/>
          </p:nvSpPr>
          <p:spPr>
            <a:xfrm>
              <a:off x="785611" y="1534887"/>
              <a:ext cx="6685631" cy="1200150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chemeClr val="tx1"/>
                </a:solidFill>
              </a:endParaRPr>
            </a:p>
          </p:txBody>
        </p:sp>
        <p:grpSp>
          <p:nvGrpSpPr>
            <p:cNvPr id="5" name="4 Grupo"/>
            <p:cNvGrpSpPr/>
            <p:nvPr/>
          </p:nvGrpSpPr>
          <p:grpSpPr>
            <a:xfrm>
              <a:off x="1244358" y="1262260"/>
              <a:ext cx="5081195" cy="1252340"/>
              <a:chOff x="302485" y="2069389"/>
              <a:chExt cx="4659981" cy="295200"/>
            </a:xfrm>
          </p:grpSpPr>
          <p:sp>
            <p:nvSpPr>
              <p:cNvPr id="6" name="5 Rectángulo redondeado"/>
              <p:cNvSpPr/>
              <p:nvPr/>
            </p:nvSpPr>
            <p:spPr>
              <a:xfrm>
                <a:off x="302485" y="2069389"/>
                <a:ext cx="4659981" cy="2952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</p:sp>
          <p:sp>
            <p:nvSpPr>
              <p:cNvPr id="7" name="6 Rectángulo"/>
              <p:cNvSpPr/>
              <p:nvPr/>
            </p:nvSpPr>
            <p:spPr>
              <a:xfrm>
                <a:off x="316896" y="2083799"/>
                <a:ext cx="4205995" cy="26638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60066" tIns="0" rIns="160066" bIns="0" numCol="1" spcCol="1270" anchor="ctr" anchorCtr="0">
                <a:noAutofit/>
              </a:bodyPr>
              <a:lstStyle/>
              <a:p>
                <a:pPr lvl="0" algn="l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S_tradnl" sz="2000" kern="1200" dirty="0" smtClean="0">
                    <a:solidFill>
                      <a:schemeClr val="tx1"/>
                    </a:solidFill>
                  </a:rPr>
                  <a:t>El 19,6% de la isla presenta conflicto por ocupación de piscinas camaroneras </a:t>
                </a:r>
                <a:endParaRPr lang="es-ES" sz="2000" kern="1200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3" name="12 Grupo"/>
          <p:cNvGrpSpPr/>
          <p:nvPr/>
        </p:nvGrpSpPr>
        <p:grpSpPr>
          <a:xfrm>
            <a:off x="1808847" y="1085370"/>
            <a:ext cx="5636981" cy="1204722"/>
            <a:chOff x="785611" y="1262251"/>
            <a:chExt cx="6685631" cy="1472786"/>
          </a:xfrm>
        </p:grpSpPr>
        <p:sp>
          <p:nvSpPr>
            <p:cNvPr id="14" name="13 Rectángulo"/>
            <p:cNvSpPr/>
            <p:nvPr/>
          </p:nvSpPr>
          <p:spPr>
            <a:xfrm>
              <a:off x="785611" y="1534887"/>
              <a:ext cx="6685631" cy="120015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chemeClr val="tx1"/>
                </a:solidFill>
              </a:endParaRPr>
            </a:p>
          </p:txBody>
        </p:sp>
        <p:grpSp>
          <p:nvGrpSpPr>
            <p:cNvPr id="15" name="14 Grupo"/>
            <p:cNvGrpSpPr/>
            <p:nvPr/>
          </p:nvGrpSpPr>
          <p:grpSpPr>
            <a:xfrm>
              <a:off x="1244360" y="1262251"/>
              <a:ext cx="5093073" cy="1252341"/>
              <a:chOff x="302486" y="2069388"/>
              <a:chExt cx="4670874" cy="295200"/>
            </a:xfrm>
          </p:grpSpPr>
          <p:sp>
            <p:nvSpPr>
              <p:cNvPr id="16" name="15 Rectángulo redondeado"/>
              <p:cNvSpPr/>
              <p:nvPr/>
            </p:nvSpPr>
            <p:spPr>
              <a:xfrm>
                <a:off x="302486" y="2069388"/>
                <a:ext cx="4670874" cy="295200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</p:sp>
          <p:sp>
            <p:nvSpPr>
              <p:cNvPr id="17" name="16 Rectángulo"/>
              <p:cNvSpPr/>
              <p:nvPr/>
            </p:nvSpPr>
            <p:spPr>
              <a:xfrm>
                <a:off x="316895" y="2083800"/>
                <a:ext cx="4417508" cy="26638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60066" tIns="0" rIns="160066" bIns="0" numCol="1" spcCol="1270" anchor="ctr" anchorCtr="0">
                <a:noAutofit/>
              </a:bodyPr>
              <a:lstStyle/>
              <a:p>
                <a:pPr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S_tradnl" sz="2000" kern="1200" dirty="0" smtClean="0">
                    <a:solidFill>
                      <a:schemeClr val="tx1"/>
                    </a:solidFill>
                  </a:rPr>
                  <a:t>Afectación </a:t>
                </a:r>
                <a:r>
                  <a:rPr lang="es-ES_tradnl" sz="2000" dirty="0">
                    <a:solidFill>
                      <a:schemeClr val="tx1"/>
                    </a:solidFill>
                  </a:rPr>
                  <a:t>económica, por cambio de </a:t>
                </a:r>
                <a:r>
                  <a:rPr lang="es-ES_tradnl" sz="2000" dirty="0" smtClean="0">
                    <a:solidFill>
                      <a:schemeClr val="tx1"/>
                    </a:solidFill>
                  </a:rPr>
                  <a:t>actividad</a:t>
                </a:r>
                <a:r>
                  <a:rPr lang="es-ES" sz="2000" dirty="0" smtClean="0">
                    <a:solidFill>
                      <a:schemeClr val="tx1"/>
                    </a:solidFill>
                  </a:rPr>
                  <a:t>,</a:t>
                </a:r>
                <a:r>
                  <a:rPr lang="es-ES_tradnl" sz="2000" kern="1200" dirty="0" smtClean="0">
                    <a:solidFill>
                      <a:schemeClr val="tx1"/>
                    </a:solidFill>
                  </a:rPr>
                  <a:t> aproximadamente al  60% de la población</a:t>
                </a:r>
                <a:endParaRPr lang="es-ES" sz="2000" kern="1200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9" name="18 Rectángulo"/>
          <p:cNvSpPr/>
          <p:nvPr/>
        </p:nvSpPr>
        <p:spPr>
          <a:xfrm>
            <a:off x="1768024" y="4142946"/>
            <a:ext cx="5677804" cy="79240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grpSp>
        <p:nvGrpSpPr>
          <p:cNvPr id="20" name="19 Grupo"/>
          <p:cNvGrpSpPr/>
          <p:nvPr/>
        </p:nvGrpSpPr>
        <p:grpSpPr>
          <a:xfrm>
            <a:off x="2195151" y="3922440"/>
            <a:ext cx="4299321" cy="1012915"/>
            <a:chOff x="302486" y="2069389"/>
            <a:chExt cx="4234815" cy="295200"/>
          </a:xfrm>
        </p:grpSpPr>
        <p:sp>
          <p:nvSpPr>
            <p:cNvPr id="21" name="20 Rectángulo redondeado"/>
            <p:cNvSpPr/>
            <p:nvPr/>
          </p:nvSpPr>
          <p:spPr>
            <a:xfrm>
              <a:off x="302486" y="2069389"/>
              <a:ext cx="4234815" cy="2952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22" name="21 Rectángulo"/>
            <p:cNvSpPr/>
            <p:nvPr/>
          </p:nvSpPr>
          <p:spPr>
            <a:xfrm>
              <a:off x="316896" y="2083799"/>
              <a:ext cx="4205995" cy="2663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0066" tIns="0" rIns="160066" bIns="0" numCol="1" spcCol="1270" anchor="ctr" anchorCtr="0">
              <a:noAutofit/>
            </a:bodyPr>
            <a:lstStyle/>
            <a:p>
              <a:r>
                <a:rPr lang="es-ES" sz="2000" dirty="0">
                  <a:solidFill>
                    <a:schemeClr val="tx1"/>
                  </a:solidFill>
                </a:rPr>
                <a:t>El </a:t>
              </a:r>
              <a:r>
                <a:rPr lang="es-ES" sz="2000" dirty="0" smtClean="0">
                  <a:solidFill>
                    <a:schemeClr val="tx1"/>
                  </a:solidFill>
                </a:rPr>
                <a:t>67% </a:t>
              </a:r>
              <a:r>
                <a:rPr lang="es-ES" sz="2000" dirty="0">
                  <a:solidFill>
                    <a:schemeClr val="tx1"/>
                  </a:solidFill>
                </a:rPr>
                <a:t>de la población afirma que posee una calidad de vida entre regular y baja</a:t>
              </a:r>
            </a:p>
          </p:txBody>
        </p:sp>
      </p:grpSp>
      <p:sp>
        <p:nvSpPr>
          <p:cNvPr id="30" name="29 Rectángulo"/>
          <p:cNvSpPr/>
          <p:nvPr/>
        </p:nvSpPr>
        <p:spPr>
          <a:xfrm>
            <a:off x="2304056" y="5433294"/>
            <a:ext cx="4081509" cy="67399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60066" tIns="0" rIns="160066" bIns="0" numCol="1" spcCol="1270" anchor="ctr" anchorCtr="0">
            <a:noAutofit/>
          </a:bodyPr>
          <a:lstStyle/>
          <a:p>
            <a:r>
              <a:rPr lang="es-ES_tradnl" sz="2000" dirty="0" smtClean="0">
                <a:solidFill>
                  <a:schemeClr val="tx1"/>
                </a:solidFill>
              </a:rPr>
              <a:t>Al menos el 25, 26 % de la isla son áreas subutilizadas, principalmente por suelo desnudo y herbazales</a:t>
            </a:r>
            <a:endParaRPr lang="es-E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23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11 Grupo"/>
          <p:cNvGrpSpPr/>
          <p:nvPr/>
        </p:nvGrpSpPr>
        <p:grpSpPr>
          <a:xfrm>
            <a:off x="1722586" y="1829204"/>
            <a:ext cx="5994395" cy="1357794"/>
            <a:chOff x="785611" y="1262260"/>
            <a:chExt cx="6685631" cy="1472777"/>
          </a:xfrm>
        </p:grpSpPr>
        <p:sp>
          <p:nvSpPr>
            <p:cNvPr id="17" name="10 Rectángulo"/>
            <p:cNvSpPr/>
            <p:nvPr/>
          </p:nvSpPr>
          <p:spPr>
            <a:xfrm>
              <a:off x="785611" y="1534887"/>
              <a:ext cx="6685631" cy="1200150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chemeClr val="tx1"/>
                </a:solidFill>
              </a:endParaRPr>
            </a:p>
          </p:txBody>
        </p:sp>
        <p:grpSp>
          <p:nvGrpSpPr>
            <p:cNvPr id="18" name="4 Grupo"/>
            <p:cNvGrpSpPr/>
            <p:nvPr/>
          </p:nvGrpSpPr>
          <p:grpSpPr>
            <a:xfrm>
              <a:off x="1244358" y="1262260"/>
              <a:ext cx="5081195" cy="1252340"/>
              <a:chOff x="302485" y="2069389"/>
              <a:chExt cx="4659981" cy="295200"/>
            </a:xfrm>
          </p:grpSpPr>
          <p:sp>
            <p:nvSpPr>
              <p:cNvPr id="19" name="5 Rectángulo redondeado"/>
              <p:cNvSpPr/>
              <p:nvPr/>
            </p:nvSpPr>
            <p:spPr>
              <a:xfrm>
                <a:off x="302485" y="2069389"/>
                <a:ext cx="4659981" cy="2952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</p:sp>
          <p:sp>
            <p:nvSpPr>
              <p:cNvPr id="20" name="6 Rectángulo"/>
              <p:cNvSpPr/>
              <p:nvPr/>
            </p:nvSpPr>
            <p:spPr>
              <a:xfrm>
                <a:off x="316896" y="2083799"/>
                <a:ext cx="4205995" cy="26638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60066" tIns="0" rIns="160066" bIns="0" numCol="1" spcCol="1270" anchor="ctr" anchorCtr="0">
                <a:noAutofit/>
              </a:bodyPr>
              <a:lstStyle/>
              <a:p>
                <a:pPr lvl="0" algn="l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ES" sz="2000" kern="1200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" name="12 Grupo"/>
          <p:cNvGrpSpPr/>
          <p:nvPr/>
        </p:nvGrpSpPr>
        <p:grpSpPr>
          <a:xfrm>
            <a:off x="1768024" y="403976"/>
            <a:ext cx="5636981" cy="1204722"/>
            <a:chOff x="785611" y="1262251"/>
            <a:chExt cx="6685631" cy="1472786"/>
          </a:xfrm>
        </p:grpSpPr>
        <p:sp>
          <p:nvSpPr>
            <p:cNvPr id="13" name="13 Rectángulo"/>
            <p:cNvSpPr/>
            <p:nvPr/>
          </p:nvSpPr>
          <p:spPr>
            <a:xfrm>
              <a:off x="785611" y="1534887"/>
              <a:ext cx="6685631" cy="120015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chemeClr val="tx1"/>
                </a:solidFill>
              </a:endParaRPr>
            </a:p>
          </p:txBody>
        </p:sp>
        <p:grpSp>
          <p:nvGrpSpPr>
            <p:cNvPr id="14" name="14 Grupo"/>
            <p:cNvGrpSpPr/>
            <p:nvPr/>
          </p:nvGrpSpPr>
          <p:grpSpPr>
            <a:xfrm>
              <a:off x="1244360" y="1262251"/>
              <a:ext cx="5093073" cy="1252341"/>
              <a:chOff x="302486" y="2069388"/>
              <a:chExt cx="4670874" cy="295200"/>
            </a:xfrm>
          </p:grpSpPr>
          <p:sp>
            <p:nvSpPr>
              <p:cNvPr id="15" name="15 Rectángulo redondeado"/>
              <p:cNvSpPr/>
              <p:nvPr/>
            </p:nvSpPr>
            <p:spPr>
              <a:xfrm>
                <a:off x="302486" y="2069388"/>
                <a:ext cx="4670874" cy="295200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</p:sp>
          <p:sp>
            <p:nvSpPr>
              <p:cNvPr id="16" name="16 Rectángulo"/>
              <p:cNvSpPr/>
              <p:nvPr/>
            </p:nvSpPr>
            <p:spPr>
              <a:xfrm>
                <a:off x="316895" y="2083800"/>
                <a:ext cx="4417508" cy="26638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60066" tIns="0" rIns="160066" bIns="0" numCol="1" spcCol="1270" anchor="ctr" anchorCtr="0">
                <a:noAutofit/>
              </a:bodyPr>
              <a:lstStyle/>
              <a:p>
                <a:pPr lvl="0" algn="l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ES" sz="2000" kern="1200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5" name="18 Rectángulo"/>
          <p:cNvSpPr/>
          <p:nvPr/>
        </p:nvSpPr>
        <p:spPr>
          <a:xfrm>
            <a:off x="1722587" y="3724542"/>
            <a:ext cx="5682417" cy="92287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grpSp>
        <p:nvGrpSpPr>
          <p:cNvPr id="6" name="19 Grupo"/>
          <p:cNvGrpSpPr/>
          <p:nvPr/>
        </p:nvGrpSpPr>
        <p:grpSpPr>
          <a:xfrm>
            <a:off x="2149715" y="3504036"/>
            <a:ext cx="4299321" cy="1012915"/>
            <a:chOff x="302486" y="2069389"/>
            <a:chExt cx="4234815" cy="295200"/>
          </a:xfrm>
        </p:grpSpPr>
        <p:sp>
          <p:nvSpPr>
            <p:cNvPr id="11" name="20 Rectángulo redondeado"/>
            <p:cNvSpPr/>
            <p:nvPr/>
          </p:nvSpPr>
          <p:spPr>
            <a:xfrm>
              <a:off x="302486" y="2069389"/>
              <a:ext cx="4234815" cy="2952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12" name="21 Rectángulo"/>
            <p:cNvSpPr/>
            <p:nvPr/>
          </p:nvSpPr>
          <p:spPr>
            <a:xfrm>
              <a:off x="316896" y="2083799"/>
              <a:ext cx="4205995" cy="2663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0066" tIns="0" rIns="160066" bIns="0" numCol="1" spcCol="1270" anchor="ctr" anchorCtr="0">
              <a:noAutofit/>
            </a:bodyPr>
            <a:lstStyle/>
            <a:p>
              <a:endParaRPr lang="es-ES" sz="2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7" name="Grupo 26"/>
          <p:cNvGrpSpPr/>
          <p:nvPr/>
        </p:nvGrpSpPr>
        <p:grpSpPr>
          <a:xfrm>
            <a:off x="1579419" y="4928944"/>
            <a:ext cx="6137562" cy="1333535"/>
            <a:chOff x="1808847" y="5263198"/>
            <a:chExt cx="5636981" cy="999281"/>
          </a:xfrm>
        </p:grpSpPr>
        <p:sp>
          <p:nvSpPr>
            <p:cNvPr id="21" name="26 Rectángulo"/>
            <p:cNvSpPr/>
            <p:nvPr/>
          </p:nvSpPr>
          <p:spPr>
            <a:xfrm>
              <a:off x="1808847" y="5470070"/>
              <a:ext cx="5636981" cy="792409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chemeClr val="tx1"/>
                </a:solidFill>
              </a:endParaRPr>
            </a:p>
          </p:txBody>
        </p:sp>
        <p:sp>
          <p:nvSpPr>
            <p:cNvPr id="22" name="5 Rectángulo redondeado"/>
            <p:cNvSpPr/>
            <p:nvPr/>
          </p:nvSpPr>
          <p:spPr>
            <a:xfrm>
              <a:off x="2242230" y="5263198"/>
              <a:ext cx="4284203" cy="934929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sp>
      </p:grpSp>
      <p:sp>
        <p:nvSpPr>
          <p:cNvPr id="23" name="29 Rectángulo"/>
          <p:cNvSpPr/>
          <p:nvPr/>
        </p:nvSpPr>
        <p:spPr>
          <a:xfrm>
            <a:off x="2304056" y="5433294"/>
            <a:ext cx="4081509" cy="67399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60066" tIns="0" rIns="160066" bIns="0" numCol="1" spcCol="1270" anchor="ctr" anchorCtr="0">
            <a:noAutofit/>
          </a:bodyPr>
          <a:lstStyle/>
          <a:p>
            <a:endParaRPr lang="es-ES" sz="2000" dirty="0">
              <a:solidFill>
                <a:schemeClr val="tx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154328" y="45528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 smtClean="0"/>
              <a:t>Al </a:t>
            </a:r>
            <a:r>
              <a:rPr lang="es-ES" dirty="0"/>
              <a:t>menos el 81% de los habitantes percibe un ingreso </a:t>
            </a:r>
            <a:r>
              <a:rPr lang="es-ES" dirty="0" smtClean="0"/>
              <a:t>diario mientras </a:t>
            </a:r>
            <a:r>
              <a:rPr lang="es-ES" dirty="0"/>
              <a:t>que apenas el 4% percibe un ingreso </a:t>
            </a:r>
            <a:r>
              <a:rPr lang="es-ES" dirty="0" smtClean="0"/>
              <a:t>mensual</a:t>
            </a:r>
            <a:r>
              <a:rPr lang="es-ES" dirty="0"/>
              <a:t>.</a:t>
            </a:r>
          </a:p>
        </p:txBody>
      </p:sp>
      <p:sp>
        <p:nvSpPr>
          <p:cNvPr id="9" name="Rectángulo 8"/>
          <p:cNvSpPr/>
          <p:nvPr/>
        </p:nvSpPr>
        <p:spPr>
          <a:xfrm>
            <a:off x="2164344" y="1882158"/>
            <a:ext cx="47671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el 44,3% de la población percibe ingresos </a:t>
            </a:r>
            <a:r>
              <a:rPr lang="es-ES" dirty="0" smtClean="0"/>
              <a:t>bajos, </a:t>
            </a:r>
            <a:r>
              <a:rPr lang="es-ES" dirty="0"/>
              <a:t>seguido del 41,4% con ingresos medios </a:t>
            </a:r>
            <a:r>
              <a:rPr lang="es-ES" dirty="0" smtClean="0"/>
              <a:t>contrastado </a:t>
            </a:r>
            <a:r>
              <a:rPr lang="es-ES" dirty="0"/>
              <a:t>con un 5,7% que perciben ingresos muy </a:t>
            </a:r>
            <a:r>
              <a:rPr lang="es-ES" dirty="0" smtClean="0"/>
              <a:t>altos.</a:t>
            </a:r>
            <a:endParaRPr lang="es-ES" dirty="0"/>
          </a:p>
        </p:txBody>
      </p:sp>
      <p:sp>
        <p:nvSpPr>
          <p:cNvPr id="24" name="Rectángulo 23"/>
          <p:cNvSpPr/>
          <p:nvPr/>
        </p:nvSpPr>
        <p:spPr>
          <a:xfrm>
            <a:off x="2258620" y="3625826"/>
            <a:ext cx="42050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el 45% de la zona urbana de la </a:t>
            </a:r>
            <a:r>
              <a:rPr lang="es-ES" dirty="0" smtClean="0"/>
              <a:t>isla está ocupada por población entre muy bajo y bajo potencial socioeconómico</a:t>
            </a:r>
            <a:endParaRPr lang="es-ES" dirty="0"/>
          </a:p>
        </p:txBody>
      </p:sp>
      <p:sp>
        <p:nvSpPr>
          <p:cNvPr id="26" name="Rectángulo 25"/>
          <p:cNvSpPr/>
          <p:nvPr/>
        </p:nvSpPr>
        <p:spPr>
          <a:xfrm>
            <a:off x="2097614" y="4939040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ES" sz="1600" dirty="0" smtClean="0"/>
              <a:t>El </a:t>
            </a:r>
            <a:r>
              <a:rPr lang="es-ES" sz="1600" dirty="0"/>
              <a:t>25,7% de las viviendas están construidas de madera/caña y techo zinc, además que son solo de una habitación en donde se desarrollan actividades </a:t>
            </a:r>
            <a:r>
              <a:rPr lang="es-ES" sz="1600" dirty="0" smtClean="0"/>
              <a:t>cotidianas, siendo estos habitantes más propensos a generar problemas sociales como la promiscuidad.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54689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Rectángulo"/>
          <p:cNvSpPr/>
          <p:nvPr/>
        </p:nvSpPr>
        <p:spPr>
          <a:xfrm>
            <a:off x="1814423" y="1308384"/>
            <a:ext cx="6407013" cy="98170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2" name="Título 1"/>
          <p:cNvSpPr txBox="1">
            <a:spLocks/>
          </p:cNvSpPr>
          <p:nvPr/>
        </p:nvSpPr>
        <p:spPr>
          <a:xfrm>
            <a:off x="517614" y="172050"/>
            <a:ext cx="8358389" cy="7645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4400" b="1" dirty="0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RECOMENDACIONES</a:t>
            </a:r>
            <a:endParaRPr lang="es-ES" sz="44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Pentágono 2"/>
          <p:cNvSpPr/>
          <p:nvPr/>
        </p:nvSpPr>
        <p:spPr>
          <a:xfrm>
            <a:off x="0" y="0"/>
            <a:ext cx="785611" cy="528034"/>
          </a:xfrm>
          <a:prstGeom prst="homePlat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grpSp>
        <p:nvGrpSpPr>
          <p:cNvPr id="6" name="5 Grupo"/>
          <p:cNvGrpSpPr/>
          <p:nvPr/>
        </p:nvGrpSpPr>
        <p:grpSpPr>
          <a:xfrm>
            <a:off x="1814423" y="2586692"/>
            <a:ext cx="6407013" cy="1099495"/>
            <a:chOff x="785611" y="1262260"/>
            <a:chExt cx="6685631" cy="1472777"/>
          </a:xfrm>
        </p:grpSpPr>
        <p:sp>
          <p:nvSpPr>
            <p:cNvPr id="20" name="19 Rectángulo"/>
            <p:cNvSpPr/>
            <p:nvPr/>
          </p:nvSpPr>
          <p:spPr>
            <a:xfrm>
              <a:off x="785611" y="1534887"/>
              <a:ext cx="6685631" cy="1200150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chemeClr val="tx1"/>
                </a:solidFill>
              </a:endParaRPr>
            </a:p>
          </p:txBody>
        </p:sp>
        <p:grpSp>
          <p:nvGrpSpPr>
            <p:cNvPr id="21" name="20 Grupo"/>
            <p:cNvGrpSpPr/>
            <p:nvPr/>
          </p:nvGrpSpPr>
          <p:grpSpPr>
            <a:xfrm>
              <a:off x="1244358" y="1262260"/>
              <a:ext cx="5081195" cy="1252340"/>
              <a:chOff x="302485" y="2069389"/>
              <a:chExt cx="4659981" cy="295200"/>
            </a:xfrm>
          </p:grpSpPr>
          <p:sp>
            <p:nvSpPr>
              <p:cNvPr id="22" name="21 Rectángulo redondeado"/>
              <p:cNvSpPr/>
              <p:nvPr/>
            </p:nvSpPr>
            <p:spPr>
              <a:xfrm>
                <a:off x="302485" y="2069389"/>
                <a:ext cx="4659981" cy="2952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</p:sp>
          <p:sp>
            <p:nvSpPr>
              <p:cNvPr id="23" name="22 Rectángulo"/>
              <p:cNvSpPr/>
              <p:nvPr/>
            </p:nvSpPr>
            <p:spPr>
              <a:xfrm>
                <a:off x="316896" y="2083799"/>
                <a:ext cx="4205995" cy="26638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60066" tIns="0" rIns="160066" bIns="0" numCol="1" spcCol="1270" anchor="ctr" anchorCtr="0">
                <a:noAutofit/>
              </a:bodyPr>
              <a:lstStyle/>
              <a:p>
                <a:pPr lvl="0" algn="just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S" dirty="0">
                    <a:solidFill>
                      <a:schemeClr val="tx1"/>
                    </a:solidFill>
                  </a:rPr>
                  <a:t>contar con análisis fisicoquímicos de agua, suelo y aire, y de esta manera obtener datos más específicos de la isla </a:t>
                </a:r>
              </a:p>
            </p:txBody>
          </p:sp>
        </p:grpSp>
      </p:grpSp>
      <p:sp>
        <p:nvSpPr>
          <p:cNvPr id="18" name="17 Rectángulo redondeado"/>
          <p:cNvSpPr/>
          <p:nvPr/>
        </p:nvSpPr>
        <p:spPr>
          <a:xfrm>
            <a:off x="2242669" y="1135383"/>
            <a:ext cx="4880824" cy="1024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sp>
      <p:sp>
        <p:nvSpPr>
          <p:cNvPr id="19" name="18 Rectángulo"/>
          <p:cNvSpPr/>
          <p:nvPr/>
        </p:nvSpPr>
        <p:spPr>
          <a:xfrm>
            <a:off x="2269111" y="1135383"/>
            <a:ext cx="4616070" cy="92438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60066" tIns="0" rIns="160066" bIns="0" numCol="1" spcCol="1270" anchor="ctr" anchorCtr="0">
            <a:noAutofit/>
          </a:bodyPr>
          <a:lstStyle/>
          <a:p>
            <a:pPr lvl="0" algn="l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ES" sz="2000" kern="1200" dirty="0">
              <a:solidFill>
                <a:schemeClr val="tx1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1768023" y="4142946"/>
            <a:ext cx="6453413" cy="79240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grpSp>
        <p:nvGrpSpPr>
          <p:cNvPr id="9" name="8 Grupo"/>
          <p:cNvGrpSpPr/>
          <p:nvPr/>
        </p:nvGrpSpPr>
        <p:grpSpPr>
          <a:xfrm>
            <a:off x="2253497" y="3922440"/>
            <a:ext cx="4886624" cy="1012915"/>
            <a:chOff x="302486" y="2069389"/>
            <a:chExt cx="4234815" cy="295200"/>
          </a:xfrm>
        </p:grpSpPr>
        <p:sp>
          <p:nvSpPr>
            <p:cNvPr id="14" name="13 Rectángulo redondeado"/>
            <p:cNvSpPr/>
            <p:nvPr/>
          </p:nvSpPr>
          <p:spPr>
            <a:xfrm>
              <a:off x="302486" y="2069389"/>
              <a:ext cx="4234815" cy="2952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15" name="14 Rectángulo"/>
            <p:cNvSpPr/>
            <p:nvPr/>
          </p:nvSpPr>
          <p:spPr>
            <a:xfrm>
              <a:off x="316896" y="2083799"/>
              <a:ext cx="4205995" cy="2663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0066" tIns="0" rIns="160066" bIns="0" numCol="1" spcCol="1270" anchor="ctr" anchorCtr="0">
              <a:noAutofit/>
            </a:bodyPr>
            <a:lstStyle/>
            <a:p>
              <a:r>
                <a:rPr lang="es-ES" sz="2000" dirty="0" smtClean="0">
                  <a:solidFill>
                    <a:schemeClr val="tx1"/>
                  </a:solidFill>
                </a:rPr>
                <a:t>Aumentar la cobertura y tipo de abastecimiento de los servicios básicos</a:t>
              </a:r>
              <a:endParaRPr lang="es-ES" sz="2000" dirty="0">
                <a:solidFill>
                  <a:schemeClr val="tx1"/>
                </a:solidFill>
              </a:endParaRPr>
            </a:p>
          </p:txBody>
        </p:sp>
      </p:grpSp>
      <p:sp>
        <p:nvSpPr>
          <p:cNvPr id="10" name="9 Rectángulo"/>
          <p:cNvSpPr/>
          <p:nvPr/>
        </p:nvSpPr>
        <p:spPr>
          <a:xfrm>
            <a:off x="1814423" y="5470070"/>
            <a:ext cx="6407013" cy="792409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grpSp>
        <p:nvGrpSpPr>
          <p:cNvPr id="11" name="10 Grupo"/>
          <p:cNvGrpSpPr/>
          <p:nvPr/>
        </p:nvGrpSpPr>
        <p:grpSpPr>
          <a:xfrm>
            <a:off x="2299897" y="5249564"/>
            <a:ext cx="4851489" cy="1012915"/>
            <a:chOff x="302486" y="2069389"/>
            <a:chExt cx="4234815" cy="295200"/>
          </a:xfrm>
        </p:grpSpPr>
        <p:sp>
          <p:nvSpPr>
            <p:cNvPr id="12" name="11 Rectángulo redondeado"/>
            <p:cNvSpPr/>
            <p:nvPr/>
          </p:nvSpPr>
          <p:spPr>
            <a:xfrm>
              <a:off x="302486" y="2069389"/>
              <a:ext cx="4234815" cy="2952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12 Rectángulo"/>
            <p:cNvSpPr/>
            <p:nvPr/>
          </p:nvSpPr>
          <p:spPr>
            <a:xfrm>
              <a:off x="316896" y="2083799"/>
              <a:ext cx="4205995" cy="2663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0066" tIns="0" rIns="160066" bIns="0" numCol="1" spcCol="1270" anchor="ctr" anchorCtr="0">
              <a:noAutofit/>
            </a:bodyPr>
            <a:lstStyle/>
            <a:p>
              <a:pPr algn="just"/>
              <a:r>
                <a:rPr lang="es-ES_tradnl" dirty="0" smtClean="0">
                  <a:solidFill>
                    <a:schemeClr val="tx1"/>
                  </a:solidFill>
                </a:rPr>
                <a:t>Determinar el índice de Necesidades Básicas Insatisfechas para obtener datos más precisos a cerca de la economía de la población.</a:t>
              </a:r>
              <a:endParaRPr lang="es-ES" dirty="0">
                <a:solidFill>
                  <a:schemeClr val="tx1"/>
                </a:solidFill>
              </a:endParaRPr>
            </a:p>
          </p:txBody>
        </p:sp>
      </p:grpSp>
      <p:sp>
        <p:nvSpPr>
          <p:cNvPr id="24" name="23 Rectángulo"/>
          <p:cNvSpPr/>
          <p:nvPr/>
        </p:nvSpPr>
        <p:spPr>
          <a:xfrm>
            <a:off x="2485556" y="1216119"/>
            <a:ext cx="4395049" cy="84365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60066" tIns="0" rIns="160066" bIns="0" numCol="1" spcCol="1270" anchor="ctr" anchorCtr="0">
            <a:noAutofit/>
          </a:bodyPr>
          <a:lstStyle/>
          <a:p>
            <a:pPr lvl="0" algn="just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600" dirty="0" smtClean="0">
                <a:solidFill>
                  <a:schemeClr val="tx1"/>
                </a:solidFill>
              </a:rPr>
              <a:t>Controlar y verificar el tipo de viviendas, la zonas de construcción y los materiales de construcción, para evitar asentamientos ilegales en zonas de baja capacidad de respuesta</a:t>
            </a:r>
            <a:endParaRPr lang="es-E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77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5 Rectángulo"/>
          <p:cNvSpPr/>
          <p:nvPr/>
        </p:nvSpPr>
        <p:spPr>
          <a:xfrm>
            <a:off x="1569725" y="703077"/>
            <a:ext cx="6407013" cy="98170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grpSp>
        <p:nvGrpSpPr>
          <p:cNvPr id="3" name="5 Grupo"/>
          <p:cNvGrpSpPr/>
          <p:nvPr/>
        </p:nvGrpSpPr>
        <p:grpSpPr>
          <a:xfrm>
            <a:off x="1569725" y="2166071"/>
            <a:ext cx="6407013" cy="1099495"/>
            <a:chOff x="785611" y="1262260"/>
            <a:chExt cx="6685631" cy="1472777"/>
          </a:xfrm>
        </p:grpSpPr>
        <p:sp>
          <p:nvSpPr>
            <p:cNvPr id="4" name="19 Rectángulo"/>
            <p:cNvSpPr/>
            <p:nvPr/>
          </p:nvSpPr>
          <p:spPr>
            <a:xfrm>
              <a:off x="785611" y="1534887"/>
              <a:ext cx="6685631" cy="1200150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chemeClr val="tx1"/>
                </a:solidFill>
              </a:endParaRPr>
            </a:p>
          </p:txBody>
        </p:sp>
        <p:grpSp>
          <p:nvGrpSpPr>
            <p:cNvPr id="5" name="20 Grupo"/>
            <p:cNvGrpSpPr/>
            <p:nvPr/>
          </p:nvGrpSpPr>
          <p:grpSpPr>
            <a:xfrm>
              <a:off x="1244358" y="1262260"/>
              <a:ext cx="5081195" cy="1252340"/>
              <a:chOff x="302485" y="2069389"/>
              <a:chExt cx="4659981" cy="295200"/>
            </a:xfrm>
          </p:grpSpPr>
          <p:sp>
            <p:nvSpPr>
              <p:cNvPr id="6" name="21 Rectángulo redondeado"/>
              <p:cNvSpPr/>
              <p:nvPr/>
            </p:nvSpPr>
            <p:spPr>
              <a:xfrm>
                <a:off x="302485" y="2069389"/>
                <a:ext cx="4659981" cy="2952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</p:sp>
          <p:sp>
            <p:nvSpPr>
              <p:cNvPr id="7" name="22 Rectángulo"/>
              <p:cNvSpPr/>
              <p:nvPr/>
            </p:nvSpPr>
            <p:spPr>
              <a:xfrm>
                <a:off x="316896" y="2083799"/>
                <a:ext cx="4205995" cy="26638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60066" tIns="0" rIns="160066" bIns="0" numCol="1" spcCol="1270" anchor="ctr" anchorCtr="0">
                <a:noAutofit/>
              </a:bodyPr>
              <a:lstStyle/>
              <a:p>
                <a:pPr lvl="0" algn="just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ES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8" name="17 Rectángulo redondeado"/>
          <p:cNvSpPr/>
          <p:nvPr/>
        </p:nvSpPr>
        <p:spPr>
          <a:xfrm>
            <a:off x="1997971" y="530076"/>
            <a:ext cx="4880824" cy="1024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sp>
      <p:sp>
        <p:nvSpPr>
          <p:cNvPr id="9" name="18 Rectángulo"/>
          <p:cNvSpPr/>
          <p:nvPr/>
        </p:nvSpPr>
        <p:spPr>
          <a:xfrm>
            <a:off x="2024413" y="530076"/>
            <a:ext cx="4616070" cy="92438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60066" tIns="0" rIns="160066" bIns="0" numCol="1" spcCol="1270" anchor="ctr" anchorCtr="0">
            <a:noAutofit/>
          </a:bodyPr>
          <a:lstStyle/>
          <a:p>
            <a:pPr lvl="0" algn="l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ES" sz="2000" kern="1200" dirty="0">
              <a:solidFill>
                <a:schemeClr val="tx1"/>
              </a:solidFill>
            </a:endParaRPr>
          </a:p>
        </p:txBody>
      </p:sp>
      <p:sp>
        <p:nvSpPr>
          <p:cNvPr id="10" name="7 Rectángulo"/>
          <p:cNvSpPr/>
          <p:nvPr/>
        </p:nvSpPr>
        <p:spPr>
          <a:xfrm>
            <a:off x="1538939" y="3925566"/>
            <a:ext cx="6437799" cy="131217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grpSp>
        <p:nvGrpSpPr>
          <p:cNvPr id="11" name="8 Grupo"/>
          <p:cNvGrpSpPr/>
          <p:nvPr/>
        </p:nvGrpSpPr>
        <p:grpSpPr>
          <a:xfrm>
            <a:off x="2024413" y="3705060"/>
            <a:ext cx="5132772" cy="1296431"/>
            <a:chOff x="302486" y="2069389"/>
            <a:chExt cx="4234815" cy="295200"/>
          </a:xfrm>
        </p:grpSpPr>
        <p:sp>
          <p:nvSpPr>
            <p:cNvPr id="12" name="13 Rectángulo redondeado"/>
            <p:cNvSpPr/>
            <p:nvPr/>
          </p:nvSpPr>
          <p:spPr>
            <a:xfrm>
              <a:off x="302486" y="2069389"/>
              <a:ext cx="4234815" cy="2952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13" name="14 Rectángulo"/>
            <p:cNvSpPr/>
            <p:nvPr/>
          </p:nvSpPr>
          <p:spPr>
            <a:xfrm>
              <a:off x="316896" y="2083799"/>
              <a:ext cx="4205995" cy="2663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0066" tIns="0" rIns="160066" bIns="0" numCol="1" spcCol="1270" anchor="ctr" anchorCtr="0">
              <a:noAutofit/>
            </a:bodyPr>
            <a:lstStyle/>
            <a:p>
              <a:endParaRPr lang="es-ES" sz="2000" dirty="0">
                <a:solidFill>
                  <a:schemeClr val="tx1"/>
                </a:solidFill>
              </a:endParaRPr>
            </a:p>
          </p:txBody>
        </p:sp>
      </p:grpSp>
      <p:sp>
        <p:nvSpPr>
          <p:cNvPr id="18" name="23 Rectángulo"/>
          <p:cNvSpPr/>
          <p:nvPr/>
        </p:nvSpPr>
        <p:spPr>
          <a:xfrm>
            <a:off x="2240858" y="610812"/>
            <a:ext cx="4395049" cy="84365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60066" tIns="0" rIns="160066" bIns="0" numCol="1" spcCol="1270" anchor="ctr" anchorCtr="0">
            <a:noAutofit/>
          </a:bodyPr>
          <a:lstStyle/>
          <a:p>
            <a:pPr lvl="0" algn="just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ES" sz="1600" dirty="0">
              <a:solidFill>
                <a:schemeClr val="tx1"/>
              </a:solidFill>
            </a:endParaRPr>
          </a:p>
        </p:txBody>
      </p:sp>
      <p:sp>
        <p:nvSpPr>
          <p:cNvPr id="17" name="12 Rectángulo"/>
          <p:cNvSpPr/>
          <p:nvPr/>
        </p:nvSpPr>
        <p:spPr>
          <a:xfrm>
            <a:off x="1997971" y="605595"/>
            <a:ext cx="4818472" cy="91402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60066" tIns="0" rIns="160066" bIns="0" numCol="1" spcCol="1270" anchor="ctr" anchorCtr="0">
            <a:noAutofit/>
          </a:bodyPr>
          <a:lstStyle/>
          <a:p>
            <a:pPr algn="just"/>
            <a:r>
              <a:rPr lang="es-ES_tradnl" dirty="0" smtClean="0">
                <a:solidFill>
                  <a:schemeClr val="tx1"/>
                </a:solidFill>
              </a:rPr>
              <a:t>Contar con medidas de corto, mediano y largo plazo para la recuperación del agua, suelo y aire a causa de la contaminación.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20" name="12 Rectángulo"/>
          <p:cNvSpPr/>
          <p:nvPr/>
        </p:nvSpPr>
        <p:spPr>
          <a:xfrm>
            <a:off x="2008799" y="2204433"/>
            <a:ext cx="4818472" cy="91402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60066" tIns="0" rIns="160066" bIns="0" numCol="1" spcCol="1270" anchor="ctr" anchorCtr="0">
            <a:noAutofit/>
          </a:bodyPr>
          <a:lstStyle/>
          <a:p>
            <a:pPr algn="just"/>
            <a:r>
              <a:rPr lang="es-ES_tradnl" dirty="0" smtClean="0">
                <a:solidFill>
                  <a:schemeClr val="tx1"/>
                </a:solidFill>
              </a:rPr>
              <a:t>Mantener y proteger los espacios turísticos de la isla que aún no han sido degradados como “Playa Bonita” 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21" name="12 Rectángulo"/>
          <p:cNvSpPr/>
          <p:nvPr/>
        </p:nvSpPr>
        <p:spPr>
          <a:xfrm>
            <a:off x="2067080" y="3793318"/>
            <a:ext cx="4818472" cy="91402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60066" tIns="0" rIns="160066" bIns="0" numCol="1" spcCol="1270" anchor="ctr" anchorCtr="0">
            <a:noAutofit/>
          </a:bodyPr>
          <a:lstStyle/>
          <a:p>
            <a:pPr algn="just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22" name="12 Rectángulo"/>
          <p:cNvSpPr/>
          <p:nvPr/>
        </p:nvSpPr>
        <p:spPr>
          <a:xfrm>
            <a:off x="1938826" y="3925566"/>
            <a:ext cx="4818472" cy="91402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60066" tIns="0" rIns="160066" bIns="0" numCol="1" spcCol="1270" anchor="ctr" anchorCtr="0">
            <a:noAutofit/>
          </a:bodyPr>
          <a:lstStyle/>
          <a:p>
            <a:pPr algn="just"/>
            <a:r>
              <a:rPr lang="es-ES_tradnl" dirty="0" smtClean="0">
                <a:solidFill>
                  <a:schemeClr val="tx1"/>
                </a:solidFill>
              </a:rPr>
              <a:t>Resolver los problemas político administrativos que se dan entre las autoridades de la isla para poder ejecutar proyectos o propuestas como la ZEE. </a:t>
            </a:r>
            <a:endParaRPr lang="es-E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76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9" r="15352"/>
          <a:stretch/>
        </p:blipFill>
        <p:spPr>
          <a:xfrm>
            <a:off x="1004552" y="455888"/>
            <a:ext cx="7181201" cy="5519909"/>
          </a:xfrm>
          <a:prstGeom prst="rect">
            <a:avLst/>
          </a:prstGeom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605307" y="3567448"/>
            <a:ext cx="8358389" cy="111635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6600" spc="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GRACIAS</a:t>
            </a:r>
            <a:endParaRPr lang="es-ES" sz="6600" spc="0" dirty="0">
              <a:ln w="0"/>
              <a:solidFill>
                <a:schemeClr val="accent6">
                  <a:lumMod val="75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3503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598868" y="695023"/>
            <a:ext cx="8184523" cy="13388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s-ES" dirty="0" smtClean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Proponer una Zonificación Ecológica Económica orientada al manejo físico ambiental de los recursos naturales de la isla de Muisne mediante el uso de herramientas geo informáticas.</a:t>
            </a:r>
            <a:endParaRPr lang="es-ES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http://4.bp.blogspot.com/-E6NnICoNtaQ/UTve2vHWHYI/AAAAAAAAADo/9c9lc4mhoRI/s1600/especificos%5B1%5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213" y="2286200"/>
            <a:ext cx="2288801" cy="228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 txBox="1">
            <a:spLocks/>
          </p:cNvSpPr>
          <p:nvPr/>
        </p:nvSpPr>
        <p:spPr>
          <a:xfrm>
            <a:off x="896691" y="0"/>
            <a:ext cx="7886700" cy="6950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400" b="1" dirty="0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OBJETIVOS</a:t>
            </a:r>
            <a:endParaRPr lang="es-ES" sz="44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Pentágono 2"/>
          <p:cNvSpPr/>
          <p:nvPr/>
        </p:nvSpPr>
        <p:spPr>
          <a:xfrm>
            <a:off x="0" y="0"/>
            <a:ext cx="785611" cy="528034"/>
          </a:xfrm>
          <a:prstGeom prst="homePlat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Rectángulo 4"/>
          <p:cNvSpPr/>
          <p:nvPr/>
        </p:nvSpPr>
        <p:spPr>
          <a:xfrm>
            <a:off x="392805" y="4420654"/>
            <a:ext cx="8184523" cy="873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  <a:tab pos="571500" algn="l"/>
              </a:tabLst>
            </a:pPr>
            <a:r>
              <a:rPr lang="es-ES" dirty="0" smtClean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Desarrollar la propuesta Zonificación Ecológica Económica orientada al manejo físico ambiental de los recursos naturales.</a:t>
            </a:r>
            <a:endParaRPr lang="es-ES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92805" y="2521125"/>
            <a:ext cx="3226158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  <a:tab pos="571500" algn="l"/>
              </a:tabLst>
            </a:pPr>
            <a:r>
              <a:rPr lang="es-ES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Construir las bases de datos gráfica y alfanumérica  de la isla de </a:t>
            </a:r>
            <a:r>
              <a:rPr lang="es-ES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Muisne</a:t>
            </a:r>
            <a:endParaRPr lang="es-ES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5979014" y="2728874"/>
            <a:ext cx="30200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  <a:tab pos="571500" algn="l"/>
              </a:tabLst>
            </a:pPr>
            <a:r>
              <a:rPr lang="es-ES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Identificar las zonas conflicto de uso de </a:t>
            </a:r>
            <a:r>
              <a:rPr lang="es-ES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suelo</a:t>
            </a:r>
            <a:endParaRPr lang="es-ES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443265" y="5652149"/>
            <a:ext cx="4782696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S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bióticos, abióticos, socio-económicos y ambientales, almacenadas en una geodatabase</a:t>
            </a:r>
            <a:endParaRPr lang="es-ES" dirty="0"/>
          </a:p>
        </p:txBody>
      </p:sp>
      <p:sp>
        <p:nvSpPr>
          <p:cNvPr id="9" name="Rectángulo 8"/>
          <p:cNvSpPr/>
          <p:nvPr/>
        </p:nvSpPr>
        <p:spPr>
          <a:xfrm>
            <a:off x="2443265" y="5343452"/>
            <a:ext cx="4782696" cy="3086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chemeClr val="tx1"/>
                </a:solidFill>
              </a:rPr>
              <a:t>Sobre los componentes</a:t>
            </a:r>
            <a:endParaRPr lang="es-E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36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1257300" y="0"/>
            <a:ext cx="7886700" cy="8620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400" b="1" dirty="0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PROBLEMA</a:t>
            </a:r>
            <a:endParaRPr lang="es-ES" sz="44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Pentágono 2"/>
          <p:cNvSpPr/>
          <p:nvPr/>
        </p:nvSpPr>
        <p:spPr>
          <a:xfrm>
            <a:off x="0" y="0"/>
            <a:ext cx="785611" cy="528034"/>
          </a:xfrm>
          <a:prstGeom prst="homePlat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2050" name="Picture 2" descr="http://www.hinhnendep.info/wallpapers/3d-human-8-1280x80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2" t="9897" r="29886" b="10084"/>
          <a:stretch/>
        </p:blipFill>
        <p:spPr bwMode="auto">
          <a:xfrm>
            <a:off x="4570390" y="0"/>
            <a:ext cx="1442434" cy="164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094249044"/>
              </p:ext>
            </p:extLst>
          </p:nvPr>
        </p:nvGraphicFramePr>
        <p:xfrm>
          <a:off x="785611" y="720346"/>
          <a:ext cx="7194999" cy="46750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ángulo 4"/>
          <p:cNvSpPr/>
          <p:nvPr/>
        </p:nvSpPr>
        <p:spPr>
          <a:xfrm>
            <a:off x="1257300" y="5087156"/>
            <a:ext cx="6626181" cy="12003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240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NO</a:t>
            </a:r>
            <a:r>
              <a:rPr lang="es-ES" sz="2400" dirty="0" smtClean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cuenta con zonas específicas para desarrollar acti</a:t>
            </a:r>
            <a:r>
              <a:rPr lang="es-ES" sz="240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vidades económicas ni con zonas de protección/conservación.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217384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://www.ediciona.com/portafolio/image/7/8/4/5/gestion_teritorial_5487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94FFFF"/>
              </a:clrFrom>
              <a:clrTo>
                <a:srgbClr val="94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33"/>
          <a:stretch/>
        </p:blipFill>
        <p:spPr bwMode="auto">
          <a:xfrm>
            <a:off x="45075" y="347511"/>
            <a:ext cx="9060289" cy="596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Flecha cuádruple 17"/>
          <p:cNvSpPr/>
          <p:nvPr/>
        </p:nvSpPr>
        <p:spPr>
          <a:xfrm rot="2717517">
            <a:off x="3233344" y="3041207"/>
            <a:ext cx="3002737" cy="2994275"/>
          </a:xfrm>
          <a:prstGeom prst="quad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Título 1"/>
          <p:cNvSpPr txBox="1">
            <a:spLocks/>
          </p:cNvSpPr>
          <p:nvPr/>
        </p:nvSpPr>
        <p:spPr>
          <a:xfrm>
            <a:off x="896691" y="0"/>
            <a:ext cx="7886700" cy="69502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400" b="1" dirty="0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JUSTIFICACIÓN E IMPORTANCIA</a:t>
            </a:r>
            <a:endParaRPr lang="es-ES" sz="44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Pentágono 2"/>
          <p:cNvSpPr/>
          <p:nvPr/>
        </p:nvSpPr>
        <p:spPr>
          <a:xfrm>
            <a:off x="0" y="0"/>
            <a:ext cx="785611" cy="528034"/>
          </a:xfrm>
          <a:prstGeom prst="homePlat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Elipse 5"/>
          <p:cNvSpPr/>
          <p:nvPr/>
        </p:nvSpPr>
        <p:spPr>
          <a:xfrm>
            <a:off x="3775237" y="3752760"/>
            <a:ext cx="1918952" cy="1571172"/>
          </a:xfrm>
          <a:prstGeom prst="ellipse">
            <a:avLst/>
          </a:prstGeom>
          <a:ln w="57150"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chemeClr val="tx1"/>
                </a:solidFill>
              </a:rPr>
              <a:t>Zonificación Ecológica Económica (ZEE)</a:t>
            </a:r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135225" y="3128652"/>
            <a:ext cx="2691685" cy="1191380"/>
          </a:xfrm>
          <a:prstGeom prst="roundRect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  <a:r>
              <a:rPr lang="es-ES" dirty="0" smtClean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poya a la Gestión Territorial </a:t>
            </a:r>
            <a:r>
              <a:rPr lang="es-ES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tomando en cuenta la protección a sus recursos naturales.</a:t>
            </a:r>
          </a:p>
        </p:txBody>
      </p:sp>
      <p:sp>
        <p:nvSpPr>
          <p:cNvPr id="8" name="Rectángulo redondeado 7"/>
          <p:cNvSpPr/>
          <p:nvPr/>
        </p:nvSpPr>
        <p:spPr>
          <a:xfrm>
            <a:off x="210085" y="4754450"/>
            <a:ext cx="2662710" cy="1365194"/>
          </a:xfrm>
          <a:prstGeom prst="roundRect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lang="es-ES" dirty="0" smtClean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dentifica diversas alternativas de uso sostenible en un territorio determinado</a:t>
            </a:r>
            <a:endParaRPr lang="es-ES" dirty="0"/>
          </a:p>
        </p:txBody>
      </p:sp>
      <p:sp>
        <p:nvSpPr>
          <p:cNvPr id="12" name="Rectángulo redondeado 11"/>
          <p:cNvSpPr/>
          <p:nvPr/>
        </p:nvSpPr>
        <p:spPr>
          <a:xfrm>
            <a:off x="6289720" y="3041745"/>
            <a:ext cx="2691686" cy="1365194"/>
          </a:xfrm>
          <a:prstGeom prst="roundRect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Se basa en </a:t>
            </a:r>
            <a:r>
              <a:rPr lang="es-ES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la aptitud de </a:t>
            </a:r>
            <a:r>
              <a:rPr lang="es-ES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uso de suelo, </a:t>
            </a:r>
            <a:r>
              <a:rPr lang="es-ES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valor ecológico y condiciones </a:t>
            </a:r>
            <a:r>
              <a:rPr lang="es-ES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socioeconómicas </a:t>
            </a:r>
            <a:r>
              <a:rPr lang="es-ES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específicas</a:t>
            </a:r>
          </a:p>
        </p:txBody>
      </p:sp>
      <p:sp>
        <p:nvSpPr>
          <p:cNvPr id="15" name="Rectángulo redondeado 14"/>
          <p:cNvSpPr/>
          <p:nvPr/>
        </p:nvSpPr>
        <p:spPr>
          <a:xfrm>
            <a:off x="6289720" y="4754450"/>
            <a:ext cx="2691686" cy="1365194"/>
          </a:xfrm>
          <a:prstGeom prst="roundRect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" sz="160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Considera la distribución y características de la población, sus condiciones de vida y su relación con la naturaleza.</a:t>
            </a:r>
            <a:endParaRPr lang="es-ES" sz="16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65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896691" y="0"/>
            <a:ext cx="7886700" cy="6950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400" b="1" dirty="0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MARCO TEÓRICO</a:t>
            </a:r>
            <a:endParaRPr lang="es-ES" sz="44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Pentágono 2"/>
          <p:cNvSpPr/>
          <p:nvPr/>
        </p:nvSpPr>
        <p:spPr>
          <a:xfrm>
            <a:off x="0" y="0"/>
            <a:ext cx="785611" cy="528034"/>
          </a:xfrm>
          <a:prstGeom prst="homePlat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Rectángulo 5"/>
          <p:cNvSpPr/>
          <p:nvPr/>
        </p:nvSpPr>
        <p:spPr>
          <a:xfrm>
            <a:off x="689020" y="951895"/>
            <a:ext cx="79784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ZONIFICACIÓN ECOLÓGICA ECONÓMICA: 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proceso inclusivo que conduce a la armonización de las actividades económicas y utilización sostenible de los recursos de un territorio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Elipse 6"/>
          <p:cNvSpPr/>
          <p:nvPr/>
        </p:nvSpPr>
        <p:spPr>
          <a:xfrm>
            <a:off x="154546" y="1159099"/>
            <a:ext cx="399246" cy="3992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Rectángulo 7"/>
          <p:cNvSpPr/>
          <p:nvPr/>
        </p:nvSpPr>
        <p:spPr>
          <a:xfrm>
            <a:off x="689020" y="2299086"/>
            <a:ext cx="78818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GEODATABASE: </a:t>
            </a:r>
            <a:r>
              <a:rPr lang="es-ES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modelo relacional que permite el almacenamiento físico de la información geográfica, ya sea en archivos dentro un sistema de ficheros o en una colección de tablas </a:t>
            </a:r>
            <a:endParaRPr lang="es-ES" dirty="0"/>
          </a:p>
        </p:txBody>
      </p:sp>
      <p:sp>
        <p:nvSpPr>
          <p:cNvPr id="9" name="Elipse 8"/>
          <p:cNvSpPr/>
          <p:nvPr/>
        </p:nvSpPr>
        <p:spPr>
          <a:xfrm>
            <a:off x="154546" y="2457719"/>
            <a:ext cx="399246" cy="399245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0" name="Imagen 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089" y="3368228"/>
            <a:ext cx="4300136" cy="13454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11" name="Diagrama 10"/>
          <p:cNvGraphicFramePr/>
          <p:nvPr>
            <p:extLst>
              <p:ext uri="{D42A27DB-BD31-4B8C-83A1-F6EECF244321}">
                <p14:modId xmlns:p14="http://schemas.microsoft.com/office/powerpoint/2010/main" val="576546612"/>
              </p:ext>
            </p:extLst>
          </p:nvPr>
        </p:nvGraphicFramePr>
        <p:xfrm>
          <a:off x="785611" y="3646277"/>
          <a:ext cx="7479675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1767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87365" y="4853249"/>
            <a:ext cx="4058134" cy="822960"/>
          </a:xfrm>
        </p:spPr>
        <p:txBody>
          <a:bodyPr/>
          <a:lstStyle/>
          <a:p>
            <a:r>
              <a:rPr lang="es-ES" sz="4800" b="1" dirty="0" smtClean="0">
                <a:solidFill>
                  <a:schemeClr val="tx1"/>
                </a:solidFill>
              </a:rPr>
              <a:t>METODOLOGÍA</a:t>
            </a:r>
            <a:endParaRPr lang="es-ES" sz="4800" b="1" dirty="0">
              <a:solidFill>
                <a:schemeClr val="tx1"/>
              </a:solidFill>
            </a:endParaRPr>
          </a:p>
        </p:txBody>
      </p:sp>
      <p:pic>
        <p:nvPicPr>
          <p:cNvPr id="5" name="Marcador de posición de imagen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29" y="0"/>
            <a:ext cx="8267555" cy="4915076"/>
          </a:xfrm>
        </p:spPr>
      </p:pic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003264" y="5945660"/>
            <a:ext cx="7589520" cy="594360"/>
          </a:xfrm>
        </p:spPr>
        <p:txBody>
          <a:bodyPr>
            <a:normAutofit/>
          </a:bodyPr>
          <a:lstStyle/>
          <a:p>
            <a:r>
              <a:rPr lang="es-ES" sz="1800" dirty="0" smtClean="0">
                <a:solidFill>
                  <a:schemeClr val="tx1"/>
                </a:solidFill>
              </a:rPr>
              <a:t>ESTRUCTURACIÓN Y DISEÑO DE LA ZONIFICACIÓN ECOLÓGICA ECONÓMICA</a:t>
            </a:r>
            <a:endParaRPr lang="es-E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41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785611" y="41746"/>
            <a:ext cx="8358389" cy="61152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CARACTERIZACIÓN DEL COMPONENTE BIOFÍSICO</a:t>
            </a:r>
          </a:p>
        </p:txBody>
      </p:sp>
      <p:sp>
        <p:nvSpPr>
          <p:cNvPr id="4" name="Pentágono 3"/>
          <p:cNvSpPr/>
          <p:nvPr/>
        </p:nvSpPr>
        <p:spPr>
          <a:xfrm>
            <a:off x="0" y="83494"/>
            <a:ext cx="785611" cy="528034"/>
          </a:xfrm>
          <a:prstGeom prst="homePlat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2319724717"/>
              </p:ext>
            </p:extLst>
          </p:nvPr>
        </p:nvGraphicFramePr>
        <p:xfrm>
          <a:off x="1150514" y="940158"/>
          <a:ext cx="7220754" cy="1854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2" r="18947"/>
          <a:stretch/>
        </p:blipFill>
        <p:spPr>
          <a:xfrm>
            <a:off x="4623515" y="3030359"/>
            <a:ext cx="3786387" cy="31651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74" t="33846"/>
          <a:stretch/>
        </p:blipFill>
        <p:spPr>
          <a:xfrm>
            <a:off x="1249249" y="3002526"/>
            <a:ext cx="2923505" cy="31930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Rectángulo 11"/>
          <p:cNvSpPr/>
          <p:nvPr/>
        </p:nvSpPr>
        <p:spPr>
          <a:xfrm>
            <a:off x="1249249" y="3006350"/>
            <a:ext cx="2923505" cy="36060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chemeClr val="tx1"/>
                </a:solidFill>
              </a:rPr>
              <a:t>Suelo arenoso</a:t>
            </a:r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4623515" y="3030359"/>
            <a:ext cx="3786387" cy="36060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chemeClr val="tx1"/>
                </a:solidFill>
              </a:rPr>
              <a:t>Suelo franco arcilloso</a:t>
            </a:r>
            <a:endParaRPr lang="es-E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73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ción">
  <a:themeElements>
    <a:clrScheme name="Retrospección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ció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1128</TotalTime>
  <Words>1793</Words>
  <Application>Microsoft Office PowerPoint</Application>
  <PresentationFormat>Presentación en pantalla (4:3)</PresentationFormat>
  <Paragraphs>252</Paragraphs>
  <Slides>38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46" baseType="lpstr">
      <vt:lpstr>Aharoni</vt:lpstr>
      <vt:lpstr>Arial</vt:lpstr>
      <vt:lpstr>Calibri</vt:lpstr>
      <vt:lpstr>Calibri Light</vt:lpstr>
      <vt:lpstr>Symbol</vt:lpstr>
      <vt:lpstr>Times New Roman</vt:lpstr>
      <vt:lpstr>Retrospección</vt:lpstr>
      <vt:lpstr>Dibujo de Microsoft Visio</vt:lpstr>
      <vt:lpstr>Presentación de PowerPoint</vt:lpstr>
      <vt:lpstr>GENERALIDADES</vt:lpstr>
      <vt:lpstr>ÁREA DE ESTUDIO</vt:lpstr>
      <vt:lpstr>Presentación de PowerPoint</vt:lpstr>
      <vt:lpstr>Presentación de PowerPoint</vt:lpstr>
      <vt:lpstr>Presentación de PowerPoint</vt:lpstr>
      <vt:lpstr>Presentación de PowerPoint</vt:lpstr>
      <vt:lpstr>METODOLOGÍA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NENA</dc:creator>
  <cp:lastModifiedBy>NENA</cp:lastModifiedBy>
  <cp:revision>135</cp:revision>
  <dcterms:created xsi:type="dcterms:W3CDTF">2014-12-10T00:46:54Z</dcterms:created>
  <dcterms:modified xsi:type="dcterms:W3CDTF">2014-12-18T15:55:03Z</dcterms:modified>
</cp:coreProperties>
</file>