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0" r:id="rId1"/>
  </p:sldMasterIdLst>
  <p:notesMasterIdLst>
    <p:notesMasterId r:id="rId39"/>
  </p:notesMasterIdLst>
  <p:sldIdLst>
    <p:sldId id="256" r:id="rId2"/>
    <p:sldId id="257" r:id="rId3"/>
    <p:sldId id="258" r:id="rId4"/>
    <p:sldId id="259" r:id="rId5"/>
    <p:sldId id="260" r:id="rId6"/>
    <p:sldId id="261" r:id="rId7"/>
    <p:sldId id="262" r:id="rId8"/>
    <p:sldId id="263" r:id="rId9"/>
    <p:sldId id="265" r:id="rId10"/>
    <p:sldId id="267" r:id="rId11"/>
    <p:sldId id="268" r:id="rId12"/>
    <p:sldId id="269" r:id="rId13"/>
    <p:sldId id="270" r:id="rId14"/>
    <p:sldId id="271"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Lst>
  <p:sldSz cx="9144000" cy="6858000" type="screen4x3"/>
  <p:notesSz cx="6858000" cy="9945688"/>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02AA"/>
    <a:srgbClr val="000099"/>
    <a:srgbClr val="F8A6F4"/>
    <a:srgbClr val="3AA5A8"/>
  </p:clrMru>
</p:presentationPr>
</file>

<file path=ppt/tableStyles.xml><?xml version="1.0" encoding="utf-8"?>
<a:tblStyleLst xmlns:a="http://schemas.openxmlformats.org/drawingml/2006/main" def="{5C22544A-7EE6-4342-B048-85BDC9FD1C3A}">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57" autoAdjust="0"/>
    <p:restoredTop sz="94660"/>
  </p:normalViewPr>
  <p:slideViewPr>
    <p:cSldViewPr>
      <p:cViewPr>
        <p:scale>
          <a:sx n="70" d="100"/>
          <a:sy n="70" d="100"/>
        </p:scale>
        <p:origin x="-128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F:\Tabulaci&#243;n.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Tabulaci&#243;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EC"/>
  <c:chart>
    <c:title>
      <c:tx>
        <c:rich>
          <a:bodyPr/>
          <a:lstStyle/>
          <a:p>
            <a:pPr>
              <a:defRPr/>
            </a:pPr>
            <a:r>
              <a:rPr lang="es-ES"/>
              <a:t>INFRAESTRUCTURA</a:t>
            </a:r>
          </a:p>
        </c:rich>
      </c:tx>
      <c:layout/>
    </c:title>
    <c:plotArea>
      <c:layout/>
      <c:barChart>
        <c:barDir val="col"/>
        <c:grouping val="clustered"/>
        <c:ser>
          <c:idx val="0"/>
          <c:order val="0"/>
          <c:tx>
            <c:strRef>
              <c:f>Hoja2!$B$44</c:f>
              <c:strCache>
                <c:ptCount val="1"/>
                <c:pt idx="0">
                  <c:v>PUNTAJE ADQUIRIDO</c:v>
                </c:pt>
              </c:strCache>
            </c:strRef>
          </c:tx>
          <c:cat>
            <c:strRef>
              <c:f>Hoja2!$A$45:$A$47</c:f>
              <c:strCache>
                <c:ptCount val="3"/>
                <c:pt idx="0">
                  <c:v>1.1 Local y área física</c:v>
                </c:pt>
                <c:pt idx="1">
                  <c:v>1.2 Estado de la construcción y peligros potenciales</c:v>
                </c:pt>
                <c:pt idx="2">
                  <c:v>1.3 Saneamiento y servicios básicos</c:v>
                </c:pt>
              </c:strCache>
            </c:strRef>
          </c:cat>
          <c:val>
            <c:numRef>
              <c:f>Hoja2!$B$45:$B$47</c:f>
              <c:numCache>
                <c:formatCode>General</c:formatCode>
                <c:ptCount val="3"/>
                <c:pt idx="0">
                  <c:v>13</c:v>
                </c:pt>
                <c:pt idx="1">
                  <c:v>9</c:v>
                </c:pt>
                <c:pt idx="2">
                  <c:v>6</c:v>
                </c:pt>
              </c:numCache>
            </c:numRef>
          </c:val>
        </c:ser>
        <c:ser>
          <c:idx val="1"/>
          <c:order val="1"/>
          <c:tx>
            <c:strRef>
              <c:f>Hoja2!$C$44</c:f>
              <c:strCache>
                <c:ptCount val="1"/>
                <c:pt idx="0">
                  <c:v>PUNTAJE REAL </c:v>
                </c:pt>
              </c:strCache>
            </c:strRef>
          </c:tx>
          <c:cat>
            <c:strRef>
              <c:f>Hoja2!$A$45:$A$47</c:f>
              <c:strCache>
                <c:ptCount val="3"/>
                <c:pt idx="0">
                  <c:v>1.1 Local y área física</c:v>
                </c:pt>
                <c:pt idx="1">
                  <c:v>1.2 Estado de la construcción y peligros potenciales</c:v>
                </c:pt>
                <c:pt idx="2">
                  <c:v>1.3 Saneamiento y servicios básicos</c:v>
                </c:pt>
              </c:strCache>
            </c:strRef>
          </c:cat>
          <c:val>
            <c:numRef>
              <c:f>Hoja2!$C$45:$C$47</c:f>
              <c:numCache>
                <c:formatCode>General</c:formatCode>
                <c:ptCount val="3"/>
                <c:pt idx="0">
                  <c:v>33</c:v>
                </c:pt>
                <c:pt idx="1">
                  <c:v>12</c:v>
                </c:pt>
                <c:pt idx="2">
                  <c:v>21</c:v>
                </c:pt>
              </c:numCache>
            </c:numRef>
          </c:val>
        </c:ser>
        <c:axId val="48684416"/>
        <c:axId val="51254784"/>
      </c:barChart>
      <c:catAx>
        <c:axId val="48684416"/>
        <c:scaling>
          <c:orientation val="minMax"/>
        </c:scaling>
        <c:axPos val="b"/>
        <c:majorTickMark val="none"/>
        <c:tickLblPos val="nextTo"/>
        <c:crossAx val="51254784"/>
        <c:crosses val="autoZero"/>
        <c:auto val="1"/>
        <c:lblAlgn val="ctr"/>
        <c:lblOffset val="100"/>
      </c:catAx>
      <c:valAx>
        <c:axId val="51254784"/>
        <c:scaling>
          <c:orientation val="minMax"/>
        </c:scaling>
        <c:axPos val="l"/>
        <c:majorGridlines/>
        <c:numFmt formatCode="General" sourceLinked="1"/>
        <c:majorTickMark val="none"/>
        <c:tickLblPos val="nextTo"/>
        <c:crossAx val="48684416"/>
        <c:crosses val="autoZero"/>
        <c:crossBetween val="between"/>
      </c:valAx>
    </c:plotArea>
    <c:legend>
      <c:legendPos val="r"/>
      <c:layout/>
    </c:legend>
    <c:plotVisOnly val="1"/>
    <c:dispBlanksAs val="gap"/>
  </c:chart>
  <c:txPr>
    <a:bodyPr/>
    <a:lstStyle/>
    <a:p>
      <a:pPr>
        <a:defRPr sz="1200">
          <a:solidFill>
            <a:schemeClr val="bg1"/>
          </a:solidFill>
        </a:defRPr>
      </a:pPr>
      <a:endParaRPr lang="es-EC"/>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EC"/>
  <c:chart>
    <c:plotArea>
      <c:layout/>
      <c:barChart>
        <c:barDir val="col"/>
        <c:grouping val="clustered"/>
        <c:ser>
          <c:idx val="0"/>
          <c:order val="0"/>
          <c:tx>
            <c:strRef>
              <c:f>Hoja2!$B$92</c:f>
              <c:strCache>
                <c:ptCount val="1"/>
                <c:pt idx="0">
                  <c:v>PUNTAJE ADQUIRIDO</c:v>
                </c:pt>
              </c:strCache>
            </c:strRef>
          </c:tx>
          <c:cat>
            <c:strRef>
              <c:f>Hoja2!$A$93:$A$95</c:f>
              <c:strCache>
                <c:ptCount val="3"/>
                <c:pt idx="0">
                  <c:v>2.1 Salud</c:v>
                </c:pt>
                <c:pt idx="1">
                  <c:v>2.2 Alimentaciòn</c:v>
                </c:pt>
                <c:pt idx="2">
                  <c:v>2.3 Educaciòn</c:v>
                </c:pt>
              </c:strCache>
            </c:strRef>
          </c:cat>
          <c:val>
            <c:numRef>
              <c:f>Hoja2!$B$93:$B$95</c:f>
              <c:numCache>
                <c:formatCode>General</c:formatCode>
                <c:ptCount val="3"/>
                <c:pt idx="0">
                  <c:v>3</c:v>
                </c:pt>
                <c:pt idx="1">
                  <c:v>6</c:v>
                </c:pt>
                <c:pt idx="2">
                  <c:v>15</c:v>
                </c:pt>
              </c:numCache>
            </c:numRef>
          </c:val>
        </c:ser>
        <c:ser>
          <c:idx val="1"/>
          <c:order val="1"/>
          <c:tx>
            <c:strRef>
              <c:f>Hoja2!$C$92</c:f>
              <c:strCache>
                <c:ptCount val="1"/>
                <c:pt idx="0">
                  <c:v>PUNTAJE REAL</c:v>
                </c:pt>
              </c:strCache>
            </c:strRef>
          </c:tx>
          <c:cat>
            <c:strRef>
              <c:f>Hoja2!$A$93:$A$95</c:f>
              <c:strCache>
                <c:ptCount val="3"/>
                <c:pt idx="0">
                  <c:v>2.1 Salud</c:v>
                </c:pt>
                <c:pt idx="1">
                  <c:v>2.2 Alimentaciòn</c:v>
                </c:pt>
                <c:pt idx="2">
                  <c:v>2.3 Educaciòn</c:v>
                </c:pt>
              </c:strCache>
            </c:strRef>
          </c:cat>
          <c:val>
            <c:numRef>
              <c:f>Hoja2!$C$93:$C$95</c:f>
              <c:numCache>
                <c:formatCode>General</c:formatCode>
                <c:ptCount val="3"/>
                <c:pt idx="0">
                  <c:v>9</c:v>
                </c:pt>
                <c:pt idx="1">
                  <c:v>15</c:v>
                </c:pt>
                <c:pt idx="2">
                  <c:v>26</c:v>
                </c:pt>
              </c:numCache>
            </c:numRef>
          </c:val>
        </c:ser>
        <c:axId val="53528064"/>
        <c:axId val="53529600"/>
      </c:barChart>
      <c:catAx>
        <c:axId val="53528064"/>
        <c:scaling>
          <c:orientation val="minMax"/>
        </c:scaling>
        <c:axPos val="b"/>
        <c:tickLblPos val="nextTo"/>
        <c:crossAx val="53529600"/>
        <c:crosses val="autoZero"/>
        <c:auto val="1"/>
        <c:lblAlgn val="ctr"/>
        <c:lblOffset val="100"/>
      </c:catAx>
      <c:valAx>
        <c:axId val="53529600"/>
        <c:scaling>
          <c:orientation val="minMax"/>
        </c:scaling>
        <c:axPos val="l"/>
        <c:majorGridlines/>
        <c:numFmt formatCode="General" sourceLinked="1"/>
        <c:tickLblPos val="nextTo"/>
        <c:crossAx val="53528064"/>
        <c:crosses val="autoZero"/>
        <c:crossBetween val="between"/>
      </c:valAx>
    </c:plotArea>
    <c:legend>
      <c:legendPos val="r"/>
      <c:layout/>
    </c:legend>
    <c:plotVisOnly val="1"/>
    <c:dispBlanksAs val="gap"/>
  </c:chart>
  <c:txPr>
    <a:bodyPr/>
    <a:lstStyle/>
    <a:p>
      <a:pPr>
        <a:defRPr sz="1200">
          <a:solidFill>
            <a:schemeClr val="bg1"/>
          </a:solidFill>
        </a:defRPr>
      </a:pPr>
      <a:endParaRPr lang="es-EC"/>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6938C93F-E090-4AF2-A530-D25B104C8EEB}" type="datetimeFigureOut">
              <a:rPr lang="es-EC" smtClean="0"/>
              <a:pPr/>
              <a:t>15/12/2014</a:t>
            </a:fld>
            <a:endParaRPr lang="es-EC"/>
          </a:p>
        </p:txBody>
      </p:sp>
      <p:sp>
        <p:nvSpPr>
          <p:cNvPr id="4" name="3 Marcador de imagen de diapositiva"/>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724202"/>
            <a:ext cx="5486400" cy="447556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E42E635E-40B3-4909-8B6A-3219081E1586}" type="slidenum">
              <a:rPr lang="es-EC" smtClean="0"/>
              <a:pPr/>
              <a:t>‹Nº›</a:t>
            </a:fld>
            <a:endParaRPr lang="es-EC"/>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dirty="0"/>
          </a:p>
        </p:txBody>
      </p:sp>
      <p:sp>
        <p:nvSpPr>
          <p:cNvPr id="4" name="3 Marcador de número de diapositiva"/>
          <p:cNvSpPr>
            <a:spLocks noGrp="1"/>
          </p:cNvSpPr>
          <p:nvPr>
            <p:ph type="sldNum" sz="quarter" idx="10"/>
          </p:nvPr>
        </p:nvSpPr>
        <p:spPr/>
        <p:txBody>
          <a:bodyPr/>
          <a:lstStyle/>
          <a:p>
            <a:fld id="{E42E635E-40B3-4909-8B6A-3219081E1586}" type="slidenum">
              <a:rPr lang="es-EC" smtClean="0"/>
              <a:pPr/>
              <a:t>11</a:t>
            </a:fld>
            <a:endParaRPr lang="es-EC"/>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C"/>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C"/>
          </a:p>
        </p:txBody>
      </p:sp>
      <p:sp>
        <p:nvSpPr>
          <p:cNvPr id="4" name="3 Marcador de fecha"/>
          <p:cNvSpPr>
            <a:spLocks noGrp="1"/>
          </p:cNvSpPr>
          <p:nvPr>
            <p:ph type="dt" sz="half" idx="10"/>
          </p:nvPr>
        </p:nvSpPr>
        <p:spPr/>
        <p:txBody>
          <a:bodyPr/>
          <a:lstStyle/>
          <a:p>
            <a:fld id="{57430FF3-DF69-4DE3-BC2E-137C3BFA4D76}" type="datetimeFigureOut">
              <a:rPr lang="es-EC" smtClean="0"/>
              <a:pPr/>
              <a:t>15/12/2014</a:t>
            </a:fld>
            <a:endParaRPr lang="es-EC" dirty="0"/>
          </a:p>
        </p:txBody>
      </p:sp>
      <p:sp>
        <p:nvSpPr>
          <p:cNvPr id="5" name="4 Marcador de pie de página"/>
          <p:cNvSpPr>
            <a:spLocks noGrp="1"/>
          </p:cNvSpPr>
          <p:nvPr>
            <p:ph type="ftr" sz="quarter" idx="11"/>
          </p:nvPr>
        </p:nvSpPr>
        <p:spPr/>
        <p:txBody>
          <a:bodyPr/>
          <a:lstStyle/>
          <a:p>
            <a:endParaRPr lang="es-EC" dirty="0"/>
          </a:p>
        </p:txBody>
      </p:sp>
      <p:sp>
        <p:nvSpPr>
          <p:cNvPr id="6" name="5 Marcador de número de diapositiva"/>
          <p:cNvSpPr>
            <a:spLocks noGrp="1"/>
          </p:cNvSpPr>
          <p:nvPr>
            <p:ph type="sldNum" sz="quarter" idx="12"/>
          </p:nvPr>
        </p:nvSpPr>
        <p:spPr/>
        <p:txBody>
          <a:bodyPr/>
          <a:lstStyle/>
          <a:p>
            <a:fld id="{EA50556C-D678-474D-8FCA-34E01F18C867}" type="slidenum">
              <a:rPr lang="es-EC" smtClean="0"/>
              <a:pPr/>
              <a:t>‹Nº›</a:t>
            </a:fld>
            <a:endParaRPr lang="es-EC"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57430FF3-DF69-4DE3-BC2E-137C3BFA4D76}" type="datetimeFigureOut">
              <a:rPr lang="es-EC" smtClean="0"/>
              <a:pPr/>
              <a:t>15/12/2014</a:t>
            </a:fld>
            <a:endParaRPr lang="es-EC" dirty="0"/>
          </a:p>
        </p:txBody>
      </p:sp>
      <p:sp>
        <p:nvSpPr>
          <p:cNvPr id="5" name="4 Marcador de pie de página"/>
          <p:cNvSpPr>
            <a:spLocks noGrp="1"/>
          </p:cNvSpPr>
          <p:nvPr>
            <p:ph type="ftr" sz="quarter" idx="11"/>
          </p:nvPr>
        </p:nvSpPr>
        <p:spPr/>
        <p:txBody>
          <a:bodyPr/>
          <a:lstStyle/>
          <a:p>
            <a:endParaRPr lang="es-EC" dirty="0"/>
          </a:p>
        </p:txBody>
      </p:sp>
      <p:sp>
        <p:nvSpPr>
          <p:cNvPr id="6" name="5 Marcador de número de diapositiva"/>
          <p:cNvSpPr>
            <a:spLocks noGrp="1"/>
          </p:cNvSpPr>
          <p:nvPr>
            <p:ph type="sldNum" sz="quarter" idx="12"/>
          </p:nvPr>
        </p:nvSpPr>
        <p:spPr/>
        <p:txBody>
          <a:bodyPr/>
          <a:lstStyle/>
          <a:p>
            <a:fld id="{EA50556C-D678-474D-8FCA-34E01F18C867}" type="slidenum">
              <a:rPr lang="es-EC" smtClean="0"/>
              <a:pPr/>
              <a:t>‹Nº›</a:t>
            </a:fld>
            <a:endParaRPr lang="es-EC"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57430FF3-DF69-4DE3-BC2E-137C3BFA4D76}" type="datetimeFigureOut">
              <a:rPr lang="es-EC" smtClean="0"/>
              <a:pPr/>
              <a:t>15/12/2014</a:t>
            </a:fld>
            <a:endParaRPr lang="es-EC" dirty="0"/>
          </a:p>
        </p:txBody>
      </p:sp>
      <p:sp>
        <p:nvSpPr>
          <p:cNvPr id="5" name="4 Marcador de pie de página"/>
          <p:cNvSpPr>
            <a:spLocks noGrp="1"/>
          </p:cNvSpPr>
          <p:nvPr>
            <p:ph type="ftr" sz="quarter" idx="11"/>
          </p:nvPr>
        </p:nvSpPr>
        <p:spPr/>
        <p:txBody>
          <a:bodyPr/>
          <a:lstStyle/>
          <a:p>
            <a:endParaRPr lang="es-EC" dirty="0"/>
          </a:p>
        </p:txBody>
      </p:sp>
      <p:sp>
        <p:nvSpPr>
          <p:cNvPr id="6" name="5 Marcador de número de diapositiva"/>
          <p:cNvSpPr>
            <a:spLocks noGrp="1"/>
          </p:cNvSpPr>
          <p:nvPr>
            <p:ph type="sldNum" sz="quarter" idx="12"/>
          </p:nvPr>
        </p:nvSpPr>
        <p:spPr/>
        <p:txBody>
          <a:bodyPr/>
          <a:lstStyle/>
          <a:p>
            <a:fld id="{EA50556C-D678-474D-8FCA-34E01F18C867}" type="slidenum">
              <a:rPr lang="es-EC" smtClean="0"/>
              <a:pPr/>
              <a:t>‹Nº›</a:t>
            </a:fld>
            <a:endParaRPr lang="es-EC"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57430FF3-DF69-4DE3-BC2E-137C3BFA4D76}" type="datetimeFigureOut">
              <a:rPr lang="es-EC" smtClean="0"/>
              <a:pPr/>
              <a:t>15/12/2014</a:t>
            </a:fld>
            <a:endParaRPr lang="es-EC" dirty="0"/>
          </a:p>
        </p:txBody>
      </p:sp>
      <p:sp>
        <p:nvSpPr>
          <p:cNvPr id="5" name="4 Marcador de pie de página"/>
          <p:cNvSpPr>
            <a:spLocks noGrp="1"/>
          </p:cNvSpPr>
          <p:nvPr>
            <p:ph type="ftr" sz="quarter" idx="11"/>
          </p:nvPr>
        </p:nvSpPr>
        <p:spPr/>
        <p:txBody>
          <a:bodyPr/>
          <a:lstStyle/>
          <a:p>
            <a:endParaRPr lang="es-EC" dirty="0"/>
          </a:p>
        </p:txBody>
      </p:sp>
      <p:sp>
        <p:nvSpPr>
          <p:cNvPr id="6" name="5 Marcador de número de diapositiva"/>
          <p:cNvSpPr>
            <a:spLocks noGrp="1"/>
          </p:cNvSpPr>
          <p:nvPr>
            <p:ph type="sldNum" sz="quarter" idx="12"/>
          </p:nvPr>
        </p:nvSpPr>
        <p:spPr/>
        <p:txBody>
          <a:bodyPr/>
          <a:lstStyle/>
          <a:p>
            <a:fld id="{EA50556C-D678-474D-8FCA-34E01F18C867}" type="slidenum">
              <a:rPr lang="es-EC" smtClean="0"/>
              <a:pPr/>
              <a:t>‹Nº›</a:t>
            </a:fld>
            <a:endParaRPr lang="es-EC"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7430FF3-DF69-4DE3-BC2E-137C3BFA4D76}" type="datetimeFigureOut">
              <a:rPr lang="es-EC" smtClean="0"/>
              <a:pPr/>
              <a:t>15/12/2014</a:t>
            </a:fld>
            <a:endParaRPr lang="es-EC" dirty="0"/>
          </a:p>
        </p:txBody>
      </p:sp>
      <p:sp>
        <p:nvSpPr>
          <p:cNvPr id="5" name="4 Marcador de pie de página"/>
          <p:cNvSpPr>
            <a:spLocks noGrp="1"/>
          </p:cNvSpPr>
          <p:nvPr>
            <p:ph type="ftr" sz="quarter" idx="11"/>
          </p:nvPr>
        </p:nvSpPr>
        <p:spPr/>
        <p:txBody>
          <a:bodyPr/>
          <a:lstStyle/>
          <a:p>
            <a:endParaRPr lang="es-EC" dirty="0"/>
          </a:p>
        </p:txBody>
      </p:sp>
      <p:sp>
        <p:nvSpPr>
          <p:cNvPr id="6" name="5 Marcador de número de diapositiva"/>
          <p:cNvSpPr>
            <a:spLocks noGrp="1"/>
          </p:cNvSpPr>
          <p:nvPr>
            <p:ph type="sldNum" sz="quarter" idx="12"/>
          </p:nvPr>
        </p:nvSpPr>
        <p:spPr/>
        <p:txBody>
          <a:bodyPr/>
          <a:lstStyle/>
          <a:p>
            <a:fld id="{EA50556C-D678-474D-8FCA-34E01F18C867}" type="slidenum">
              <a:rPr lang="es-EC" smtClean="0"/>
              <a:pPr/>
              <a:t>‹Nº›</a:t>
            </a:fld>
            <a:endParaRPr lang="es-EC"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fecha"/>
          <p:cNvSpPr>
            <a:spLocks noGrp="1"/>
          </p:cNvSpPr>
          <p:nvPr>
            <p:ph type="dt" sz="half" idx="10"/>
          </p:nvPr>
        </p:nvSpPr>
        <p:spPr/>
        <p:txBody>
          <a:bodyPr/>
          <a:lstStyle/>
          <a:p>
            <a:fld id="{57430FF3-DF69-4DE3-BC2E-137C3BFA4D76}" type="datetimeFigureOut">
              <a:rPr lang="es-EC" smtClean="0"/>
              <a:pPr/>
              <a:t>15/12/2014</a:t>
            </a:fld>
            <a:endParaRPr lang="es-EC" dirty="0"/>
          </a:p>
        </p:txBody>
      </p:sp>
      <p:sp>
        <p:nvSpPr>
          <p:cNvPr id="6" name="5 Marcador de pie de página"/>
          <p:cNvSpPr>
            <a:spLocks noGrp="1"/>
          </p:cNvSpPr>
          <p:nvPr>
            <p:ph type="ftr" sz="quarter" idx="11"/>
          </p:nvPr>
        </p:nvSpPr>
        <p:spPr/>
        <p:txBody>
          <a:bodyPr/>
          <a:lstStyle/>
          <a:p>
            <a:endParaRPr lang="es-EC" dirty="0"/>
          </a:p>
        </p:txBody>
      </p:sp>
      <p:sp>
        <p:nvSpPr>
          <p:cNvPr id="7" name="6 Marcador de número de diapositiva"/>
          <p:cNvSpPr>
            <a:spLocks noGrp="1"/>
          </p:cNvSpPr>
          <p:nvPr>
            <p:ph type="sldNum" sz="quarter" idx="12"/>
          </p:nvPr>
        </p:nvSpPr>
        <p:spPr/>
        <p:txBody>
          <a:bodyPr/>
          <a:lstStyle/>
          <a:p>
            <a:fld id="{EA50556C-D678-474D-8FCA-34E01F18C867}" type="slidenum">
              <a:rPr lang="es-EC" smtClean="0"/>
              <a:pPr/>
              <a:t>‹Nº›</a:t>
            </a:fld>
            <a:endParaRPr lang="es-EC"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6 Marcador de fecha"/>
          <p:cNvSpPr>
            <a:spLocks noGrp="1"/>
          </p:cNvSpPr>
          <p:nvPr>
            <p:ph type="dt" sz="half" idx="10"/>
          </p:nvPr>
        </p:nvSpPr>
        <p:spPr/>
        <p:txBody>
          <a:bodyPr/>
          <a:lstStyle/>
          <a:p>
            <a:fld id="{57430FF3-DF69-4DE3-BC2E-137C3BFA4D76}" type="datetimeFigureOut">
              <a:rPr lang="es-EC" smtClean="0"/>
              <a:pPr/>
              <a:t>15/12/2014</a:t>
            </a:fld>
            <a:endParaRPr lang="es-EC" dirty="0"/>
          </a:p>
        </p:txBody>
      </p:sp>
      <p:sp>
        <p:nvSpPr>
          <p:cNvPr id="8" name="7 Marcador de pie de página"/>
          <p:cNvSpPr>
            <a:spLocks noGrp="1"/>
          </p:cNvSpPr>
          <p:nvPr>
            <p:ph type="ftr" sz="quarter" idx="11"/>
          </p:nvPr>
        </p:nvSpPr>
        <p:spPr/>
        <p:txBody>
          <a:bodyPr/>
          <a:lstStyle/>
          <a:p>
            <a:endParaRPr lang="es-EC" dirty="0"/>
          </a:p>
        </p:txBody>
      </p:sp>
      <p:sp>
        <p:nvSpPr>
          <p:cNvPr id="9" name="8 Marcador de número de diapositiva"/>
          <p:cNvSpPr>
            <a:spLocks noGrp="1"/>
          </p:cNvSpPr>
          <p:nvPr>
            <p:ph type="sldNum" sz="quarter" idx="12"/>
          </p:nvPr>
        </p:nvSpPr>
        <p:spPr/>
        <p:txBody>
          <a:bodyPr/>
          <a:lstStyle/>
          <a:p>
            <a:fld id="{EA50556C-D678-474D-8FCA-34E01F18C867}" type="slidenum">
              <a:rPr lang="es-EC" smtClean="0"/>
              <a:pPr/>
              <a:t>‹Nº›</a:t>
            </a:fld>
            <a:endParaRPr lang="es-EC"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fecha"/>
          <p:cNvSpPr>
            <a:spLocks noGrp="1"/>
          </p:cNvSpPr>
          <p:nvPr>
            <p:ph type="dt" sz="half" idx="10"/>
          </p:nvPr>
        </p:nvSpPr>
        <p:spPr/>
        <p:txBody>
          <a:bodyPr/>
          <a:lstStyle/>
          <a:p>
            <a:fld id="{57430FF3-DF69-4DE3-BC2E-137C3BFA4D76}" type="datetimeFigureOut">
              <a:rPr lang="es-EC" smtClean="0"/>
              <a:pPr/>
              <a:t>15/12/2014</a:t>
            </a:fld>
            <a:endParaRPr lang="es-EC" dirty="0"/>
          </a:p>
        </p:txBody>
      </p:sp>
      <p:sp>
        <p:nvSpPr>
          <p:cNvPr id="4" name="3 Marcador de pie de página"/>
          <p:cNvSpPr>
            <a:spLocks noGrp="1"/>
          </p:cNvSpPr>
          <p:nvPr>
            <p:ph type="ftr" sz="quarter" idx="11"/>
          </p:nvPr>
        </p:nvSpPr>
        <p:spPr/>
        <p:txBody>
          <a:bodyPr/>
          <a:lstStyle/>
          <a:p>
            <a:endParaRPr lang="es-EC" dirty="0"/>
          </a:p>
        </p:txBody>
      </p:sp>
      <p:sp>
        <p:nvSpPr>
          <p:cNvPr id="5" name="4 Marcador de número de diapositiva"/>
          <p:cNvSpPr>
            <a:spLocks noGrp="1"/>
          </p:cNvSpPr>
          <p:nvPr>
            <p:ph type="sldNum" sz="quarter" idx="12"/>
          </p:nvPr>
        </p:nvSpPr>
        <p:spPr/>
        <p:txBody>
          <a:bodyPr/>
          <a:lstStyle/>
          <a:p>
            <a:fld id="{EA50556C-D678-474D-8FCA-34E01F18C867}" type="slidenum">
              <a:rPr lang="es-EC" smtClean="0"/>
              <a:pPr/>
              <a:t>‹Nº›</a:t>
            </a:fld>
            <a:endParaRPr lang="es-EC"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7430FF3-DF69-4DE3-BC2E-137C3BFA4D76}" type="datetimeFigureOut">
              <a:rPr lang="es-EC" smtClean="0"/>
              <a:pPr/>
              <a:t>15/12/2014</a:t>
            </a:fld>
            <a:endParaRPr lang="es-EC" dirty="0"/>
          </a:p>
        </p:txBody>
      </p:sp>
      <p:sp>
        <p:nvSpPr>
          <p:cNvPr id="3" name="2 Marcador de pie de página"/>
          <p:cNvSpPr>
            <a:spLocks noGrp="1"/>
          </p:cNvSpPr>
          <p:nvPr>
            <p:ph type="ftr" sz="quarter" idx="11"/>
          </p:nvPr>
        </p:nvSpPr>
        <p:spPr/>
        <p:txBody>
          <a:bodyPr/>
          <a:lstStyle/>
          <a:p>
            <a:endParaRPr lang="es-EC" dirty="0"/>
          </a:p>
        </p:txBody>
      </p:sp>
      <p:sp>
        <p:nvSpPr>
          <p:cNvPr id="4" name="3 Marcador de número de diapositiva"/>
          <p:cNvSpPr>
            <a:spLocks noGrp="1"/>
          </p:cNvSpPr>
          <p:nvPr>
            <p:ph type="sldNum" sz="quarter" idx="12"/>
          </p:nvPr>
        </p:nvSpPr>
        <p:spPr/>
        <p:txBody>
          <a:bodyPr/>
          <a:lstStyle/>
          <a:p>
            <a:fld id="{EA50556C-D678-474D-8FCA-34E01F18C867}" type="slidenum">
              <a:rPr lang="es-EC" smtClean="0"/>
              <a:pPr/>
              <a:t>‹Nº›</a:t>
            </a:fld>
            <a:endParaRPr lang="es-EC"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7430FF3-DF69-4DE3-BC2E-137C3BFA4D76}" type="datetimeFigureOut">
              <a:rPr lang="es-EC" smtClean="0"/>
              <a:pPr/>
              <a:t>15/12/2014</a:t>
            </a:fld>
            <a:endParaRPr lang="es-EC" dirty="0"/>
          </a:p>
        </p:txBody>
      </p:sp>
      <p:sp>
        <p:nvSpPr>
          <p:cNvPr id="6" name="5 Marcador de pie de página"/>
          <p:cNvSpPr>
            <a:spLocks noGrp="1"/>
          </p:cNvSpPr>
          <p:nvPr>
            <p:ph type="ftr" sz="quarter" idx="11"/>
          </p:nvPr>
        </p:nvSpPr>
        <p:spPr/>
        <p:txBody>
          <a:bodyPr/>
          <a:lstStyle/>
          <a:p>
            <a:endParaRPr lang="es-EC" dirty="0"/>
          </a:p>
        </p:txBody>
      </p:sp>
      <p:sp>
        <p:nvSpPr>
          <p:cNvPr id="7" name="6 Marcador de número de diapositiva"/>
          <p:cNvSpPr>
            <a:spLocks noGrp="1"/>
          </p:cNvSpPr>
          <p:nvPr>
            <p:ph type="sldNum" sz="quarter" idx="12"/>
          </p:nvPr>
        </p:nvSpPr>
        <p:spPr/>
        <p:txBody>
          <a:bodyPr/>
          <a:lstStyle/>
          <a:p>
            <a:fld id="{EA50556C-D678-474D-8FCA-34E01F18C867}" type="slidenum">
              <a:rPr lang="es-EC" smtClean="0"/>
              <a:pPr/>
              <a:t>‹Nº›</a:t>
            </a:fld>
            <a:endParaRPr lang="es-EC"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smtClean="0"/>
              <a:t>Haga clic en el icono para agregar una imagen</a:t>
            </a:r>
            <a:endParaRPr lang="es-EC"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7430FF3-DF69-4DE3-BC2E-137C3BFA4D76}" type="datetimeFigureOut">
              <a:rPr lang="es-EC" smtClean="0"/>
              <a:pPr/>
              <a:t>15/12/2014</a:t>
            </a:fld>
            <a:endParaRPr lang="es-EC" dirty="0"/>
          </a:p>
        </p:txBody>
      </p:sp>
      <p:sp>
        <p:nvSpPr>
          <p:cNvPr id="6" name="5 Marcador de pie de página"/>
          <p:cNvSpPr>
            <a:spLocks noGrp="1"/>
          </p:cNvSpPr>
          <p:nvPr>
            <p:ph type="ftr" sz="quarter" idx="11"/>
          </p:nvPr>
        </p:nvSpPr>
        <p:spPr/>
        <p:txBody>
          <a:bodyPr/>
          <a:lstStyle/>
          <a:p>
            <a:endParaRPr lang="es-EC" dirty="0"/>
          </a:p>
        </p:txBody>
      </p:sp>
      <p:sp>
        <p:nvSpPr>
          <p:cNvPr id="7" name="6 Marcador de número de diapositiva"/>
          <p:cNvSpPr>
            <a:spLocks noGrp="1"/>
          </p:cNvSpPr>
          <p:nvPr>
            <p:ph type="sldNum" sz="quarter" idx="12"/>
          </p:nvPr>
        </p:nvSpPr>
        <p:spPr/>
        <p:txBody>
          <a:bodyPr/>
          <a:lstStyle/>
          <a:p>
            <a:fld id="{EA50556C-D678-474D-8FCA-34E01F18C867}" type="slidenum">
              <a:rPr lang="es-EC" smtClean="0"/>
              <a:pPr/>
              <a:t>‹Nº›</a:t>
            </a:fld>
            <a:endParaRPr lang="es-EC"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430FF3-DF69-4DE3-BC2E-137C3BFA4D76}" type="datetimeFigureOut">
              <a:rPr lang="es-EC" smtClean="0"/>
              <a:pPr/>
              <a:t>15/12/2014</a:t>
            </a:fld>
            <a:endParaRPr lang="es-EC"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50556C-D678-474D-8FCA-34E01F18C867}" type="slidenum">
              <a:rPr lang="es-EC" smtClean="0"/>
              <a:pPr/>
              <a:t>‹Nº›</a:t>
            </a:fld>
            <a:endParaRPr lang="es-EC" dirty="0"/>
          </a:p>
        </p:txBody>
      </p:sp>
    </p:spTree>
  </p:cSld>
  <p:clrMap bg1="dk1" tx1="lt1" bg2="dk2" tx2="lt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blogs.espe.edu.ec/wp-content/uploads/2013/09/LOGO-PRINCIPAL5.png" TargetMode="External"/><Relationship Id="rId1" Type="http://schemas.openxmlformats.org/officeDocument/2006/relationships/slideLayout" Target="../slideLayouts/slideLayout1.xml"/><Relationship Id="rId4" Type="http://schemas.openxmlformats.org/officeDocument/2006/relationships/image" Target="http://blogs.espe.edu.ec/wp-content/uploads/2013/09/LOGO-PRINCIPAL5-300x77.pn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hyperlink" Target="TESIS-2014.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Mi%20pel&#237;cula.wmv"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http://blogs.espe.edu.ec/wp-content/uploads/2013/09/LOGO-PRINCIPAL5-300x77.png">
            <a:hlinkClick r:id="rId2"/>
          </p:cNvPr>
          <p:cNvPicPr/>
          <p:nvPr/>
        </p:nvPicPr>
        <p:blipFill>
          <a:blip r:embed="rId3" r:link="rId4"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755576" y="260648"/>
            <a:ext cx="7812360" cy="1224136"/>
          </a:xfrm>
          <a:prstGeom prst="rect">
            <a:avLst/>
          </a:prstGeom>
          <a:noFill/>
          <a:ln>
            <a:noFill/>
          </a:ln>
        </p:spPr>
      </p:pic>
      <p:sp>
        <p:nvSpPr>
          <p:cNvPr id="48129" name="Rectangle 1"/>
          <p:cNvSpPr>
            <a:spLocks noChangeArrowheads="1"/>
          </p:cNvSpPr>
          <p:nvPr/>
        </p:nvSpPr>
        <p:spPr bwMode="auto">
          <a:xfrm>
            <a:off x="1259632" y="1772816"/>
            <a:ext cx="7344816"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C" sz="2000" b="1" i="0" u="none" strike="noStrike" cap="none" normalizeH="0" baseline="0" dirty="0" smtClean="0">
                <a:ln>
                  <a:noFill/>
                </a:ln>
                <a:solidFill>
                  <a:schemeClr val="bg1"/>
                </a:solidFill>
                <a:effectLst/>
                <a:latin typeface="Arial" pitchFamily="34" charset="0"/>
                <a:ea typeface="Calibri" pitchFamily="34" charset="0"/>
                <a:cs typeface="Arial" pitchFamily="34" charset="0"/>
              </a:rPr>
              <a:t>DEPARTAMENTO DE CIENCIAS HUMANAS Y SOCIALES</a:t>
            </a:r>
            <a:endParaRPr kumimoji="0" lang="es-EC" sz="2000" b="0" i="0" u="none" strike="noStrike" cap="none" normalizeH="0" baseline="0" dirty="0" smtClean="0">
              <a:ln>
                <a:noFill/>
              </a:ln>
              <a:solidFill>
                <a:schemeClr val="bg1"/>
              </a:solidFill>
              <a:effectLst/>
              <a:latin typeface="Arial" pitchFamily="34" charset="0"/>
              <a:cs typeface="Arial" pitchFamily="34" charset="0"/>
            </a:endParaRPr>
          </a:p>
        </p:txBody>
      </p:sp>
      <p:sp>
        <p:nvSpPr>
          <p:cNvPr id="48130" name="Rectangle 2"/>
          <p:cNvSpPr>
            <a:spLocks noChangeArrowheads="1"/>
          </p:cNvSpPr>
          <p:nvPr/>
        </p:nvSpPr>
        <p:spPr bwMode="auto">
          <a:xfrm>
            <a:off x="971600" y="2492896"/>
            <a:ext cx="7744841"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C" sz="2000" b="1" i="0" u="none" strike="noStrike" cap="none" normalizeH="0" baseline="0" dirty="0" smtClean="0">
                <a:ln>
                  <a:noFill/>
                </a:ln>
                <a:solidFill>
                  <a:schemeClr val="bg1"/>
                </a:solidFill>
                <a:effectLst/>
                <a:latin typeface="Arial" pitchFamily="34" charset="0"/>
                <a:ea typeface="Calibri" pitchFamily="34" charset="0"/>
                <a:cs typeface="Arial" pitchFamily="34" charset="0"/>
              </a:rPr>
              <a:t>CARRERA: LICENCIATURA EN CIENCIAS DE LA EDUCACIÓN</a:t>
            </a:r>
          </a:p>
        </p:txBody>
      </p:sp>
      <p:sp>
        <p:nvSpPr>
          <p:cNvPr id="48131" name="Rectangle 3"/>
          <p:cNvSpPr>
            <a:spLocks noChangeArrowheads="1"/>
          </p:cNvSpPr>
          <p:nvPr/>
        </p:nvSpPr>
        <p:spPr bwMode="auto">
          <a:xfrm>
            <a:off x="2555776" y="3068960"/>
            <a:ext cx="4250138"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C" sz="2000" b="1" i="0" u="none" strike="noStrike" cap="none" normalizeH="0" baseline="0" dirty="0" smtClean="0">
                <a:ln>
                  <a:noFill/>
                </a:ln>
                <a:solidFill>
                  <a:schemeClr val="bg1"/>
                </a:solidFill>
                <a:effectLst/>
                <a:latin typeface="Arial" pitchFamily="34" charset="0"/>
                <a:ea typeface="Calibri" pitchFamily="34" charset="0"/>
                <a:cs typeface="Arial" pitchFamily="34" charset="0"/>
              </a:rPr>
              <a:t>MENCIÓN EDUCACIÓN INFANTIL</a:t>
            </a:r>
            <a:endParaRPr kumimoji="0" lang="es-EC" sz="2000" b="0" i="0" u="none" strike="noStrike" cap="none" normalizeH="0" baseline="0" dirty="0" smtClean="0">
              <a:ln>
                <a:noFill/>
              </a:ln>
              <a:solidFill>
                <a:schemeClr val="bg1"/>
              </a:solidFill>
              <a:effectLst/>
              <a:latin typeface="Arial" pitchFamily="34" charset="0"/>
              <a:cs typeface="Arial" pitchFamily="34" charset="0"/>
            </a:endParaRPr>
          </a:p>
        </p:txBody>
      </p:sp>
      <p:sp>
        <p:nvSpPr>
          <p:cNvPr id="48132" name="Rectangle 4"/>
          <p:cNvSpPr>
            <a:spLocks noChangeArrowheads="1"/>
          </p:cNvSpPr>
          <p:nvPr/>
        </p:nvSpPr>
        <p:spPr bwMode="auto">
          <a:xfrm>
            <a:off x="467544" y="3573016"/>
            <a:ext cx="8352928"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C" sz="2000" b="1" i="0" u="none" strike="noStrike" cap="none" normalizeH="0" baseline="0" dirty="0" smtClean="0">
                <a:ln>
                  <a:noFill/>
                </a:ln>
                <a:solidFill>
                  <a:schemeClr val="bg1"/>
                </a:solidFill>
                <a:effectLst/>
                <a:latin typeface="Arial" pitchFamily="34" charset="0"/>
                <a:ea typeface="Calibri" pitchFamily="34" charset="0"/>
                <a:cs typeface="Arial" pitchFamily="34" charset="0"/>
              </a:rPr>
              <a:t>TESIS PREVIA A LA OBTENCIÓN DEL TÍTULO DE LICENCIADA EN CIENCIAS DE LA EDUCACIÓN MENCIÓN “EDUCACIÓN INFANTIL”</a:t>
            </a:r>
            <a:endParaRPr kumimoji="0" lang="es-EC" sz="2000" b="0" i="0" u="none" strike="noStrike" cap="none" normalizeH="0" baseline="0" dirty="0" smtClean="0">
              <a:ln>
                <a:noFill/>
              </a:ln>
              <a:solidFill>
                <a:schemeClr val="bg1"/>
              </a:solidFill>
              <a:effectLst/>
              <a:latin typeface="Arial" pitchFamily="34" charset="0"/>
              <a:cs typeface="Arial" pitchFamily="34" charset="0"/>
            </a:endParaRPr>
          </a:p>
        </p:txBody>
      </p:sp>
      <p:sp>
        <p:nvSpPr>
          <p:cNvPr id="48133" name="Text Box 5"/>
          <p:cNvSpPr txBox="1">
            <a:spLocks noChangeArrowheads="1"/>
          </p:cNvSpPr>
          <p:nvPr/>
        </p:nvSpPr>
        <p:spPr bwMode="auto">
          <a:xfrm>
            <a:off x="683568" y="4437112"/>
            <a:ext cx="7956376" cy="1152128"/>
          </a:xfrm>
          <a:prstGeom prst="rect">
            <a:avLst/>
          </a:prstGeom>
          <a:solidFill>
            <a:srgbClr val="FFFFFF"/>
          </a:solidFill>
          <a:ln w="57150">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kumimoji="0" lang="es-EC" sz="2000" b="1" i="0" u="none" strike="noStrike" cap="none" normalizeH="0" baseline="0" dirty="0" smtClean="0">
                <a:ln>
                  <a:noFill/>
                </a:ln>
                <a:solidFill>
                  <a:schemeClr val="bg1"/>
                </a:solidFill>
                <a:effectLst/>
                <a:latin typeface="Calibri" pitchFamily="34" charset="0"/>
                <a:cs typeface="Arial" pitchFamily="34" charset="0"/>
              </a:rPr>
              <a:t>VERIFICACIÓN DEL CUMPLIMIENTO DE LOS ESTÁNDARES DE CALIDAD DEL MIES, DE LA INFRAESTRUCTURA Y EQUIPAMIENTO DEL CENTRO DE DESARROLLO INFANTIL DAFI KIDS, EN LA CIUDAD DE SANGOLQUÍ. </a:t>
            </a:r>
            <a:endParaRPr kumimoji="0" lang="es-EC" sz="2000" b="0" i="0" u="none" strike="noStrike" cap="none" normalizeH="0" baseline="0" dirty="0" smtClean="0">
              <a:ln>
                <a:noFill/>
              </a:ln>
              <a:solidFill>
                <a:schemeClr val="bg1"/>
              </a:solidFill>
              <a:effectLst/>
              <a:latin typeface="Arial" pitchFamily="34" charset="0"/>
              <a:cs typeface="Arial" pitchFamily="34" charset="0"/>
            </a:endParaRPr>
          </a:p>
        </p:txBody>
      </p:sp>
      <p:sp>
        <p:nvSpPr>
          <p:cNvPr id="10" name="9 Rectángulo"/>
          <p:cNvSpPr/>
          <p:nvPr/>
        </p:nvSpPr>
        <p:spPr>
          <a:xfrm>
            <a:off x="2699792" y="5805264"/>
            <a:ext cx="5003870" cy="400110"/>
          </a:xfrm>
          <a:prstGeom prst="rect">
            <a:avLst/>
          </a:prstGeom>
        </p:spPr>
        <p:txBody>
          <a:bodyPr wrap="none">
            <a:spAutoFit/>
          </a:bodyPr>
          <a:lstStyle/>
          <a:p>
            <a:r>
              <a:rPr lang="es-EC" sz="2000" b="1" dirty="0">
                <a:solidFill>
                  <a:schemeClr val="bg1"/>
                </a:solidFill>
                <a:latin typeface="Arial" pitchFamily="34" charset="0"/>
                <a:cs typeface="Arial" pitchFamily="34" charset="0"/>
              </a:rPr>
              <a:t>DIRECTOR: M.Sc. ISABEL DEL HIERRO</a:t>
            </a:r>
            <a:endParaRPr lang="es-EC" sz="2000" dirty="0">
              <a:solidFill>
                <a:schemeClr val="bg1"/>
              </a:solidFill>
              <a:latin typeface="Arial" pitchFamily="34" charset="0"/>
              <a:cs typeface="Arial" pitchFamily="34" charset="0"/>
            </a:endParaRPr>
          </a:p>
        </p:txBody>
      </p:sp>
      <p:sp>
        <p:nvSpPr>
          <p:cNvPr id="48134" name="Rectangle 6"/>
          <p:cNvSpPr>
            <a:spLocks noChangeArrowheads="1"/>
          </p:cNvSpPr>
          <p:nvPr/>
        </p:nvSpPr>
        <p:spPr bwMode="auto">
          <a:xfrm>
            <a:off x="2843808" y="6237312"/>
            <a:ext cx="4420121"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C" sz="2000" b="1" i="0" u="none" strike="noStrike" cap="none" normalizeH="0" baseline="0" dirty="0" smtClean="0">
                <a:ln>
                  <a:noFill/>
                </a:ln>
                <a:solidFill>
                  <a:schemeClr val="bg1"/>
                </a:solidFill>
                <a:effectLst/>
                <a:latin typeface="Arial" pitchFamily="34" charset="0"/>
                <a:ea typeface="Calibri" pitchFamily="34" charset="0"/>
                <a:cs typeface="Arial" pitchFamily="34" charset="0"/>
              </a:rPr>
              <a:t>CODIRECTOR: DR. GALO ALBUJA</a:t>
            </a:r>
            <a:endParaRPr kumimoji="0" lang="es-EC" sz="20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3635896" y="2996952"/>
            <a:ext cx="2736304" cy="504056"/>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s-EC" sz="2400" b="1" dirty="0" smtClean="0">
                <a:solidFill>
                  <a:schemeClr val="bg1"/>
                </a:solidFill>
              </a:rPr>
              <a:t>EQUIPAMIENTO </a:t>
            </a:r>
            <a:endParaRPr lang="es-EC" sz="2400" b="1" dirty="0">
              <a:solidFill>
                <a:schemeClr val="bg1"/>
              </a:solidFill>
            </a:endParaRPr>
          </a:p>
        </p:txBody>
      </p:sp>
      <p:sp>
        <p:nvSpPr>
          <p:cNvPr id="5" name="4 Rectángulo redondeado"/>
          <p:cNvSpPr/>
          <p:nvPr/>
        </p:nvSpPr>
        <p:spPr>
          <a:xfrm>
            <a:off x="1403648" y="980728"/>
            <a:ext cx="2880320" cy="93610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EC" dirty="0" smtClean="0"/>
              <a:t>Mobiliario deberá tener dimensiones adecuadas a la talla de los niños/as. </a:t>
            </a:r>
            <a:endParaRPr lang="es-EC" dirty="0"/>
          </a:p>
        </p:txBody>
      </p:sp>
      <p:sp>
        <p:nvSpPr>
          <p:cNvPr id="6" name="5 Rectángulo redondeado"/>
          <p:cNvSpPr/>
          <p:nvPr/>
        </p:nvSpPr>
        <p:spPr>
          <a:xfrm>
            <a:off x="6012160" y="836712"/>
            <a:ext cx="2880320" cy="136815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C" dirty="0" smtClean="0"/>
              <a:t>Organizado para crear vínculos de convivencia entre el niño/a  con el espacio y equipamiento</a:t>
            </a:r>
            <a:endParaRPr lang="es-EC" dirty="0"/>
          </a:p>
        </p:txBody>
      </p:sp>
      <p:sp>
        <p:nvSpPr>
          <p:cNvPr id="7" name="6 Rectángulo redondeado"/>
          <p:cNvSpPr/>
          <p:nvPr/>
        </p:nvSpPr>
        <p:spPr>
          <a:xfrm>
            <a:off x="251520" y="3356992"/>
            <a:ext cx="2880320" cy="93610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dirty="0" smtClean="0"/>
              <a:t>Se dará total utilidad por parte de los niños/as </a:t>
            </a:r>
            <a:endParaRPr lang="es-EC" dirty="0"/>
          </a:p>
        </p:txBody>
      </p:sp>
      <p:sp>
        <p:nvSpPr>
          <p:cNvPr id="8" name="7 Rectángulo redondeado"/>
          <p:cNvSpPr/>
          <p:nvPr/>
        </p:nvSpPr>
        <p:spPr>
          <a:xfrm>
            <a:off x="3707904" y="4797152"/>
            <a:ext cx="2880320" cy="93610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C" dirty="0" smtClean="0"/>
              <a:t>Otorgando un entorno, espacio y equipamiento educativo significativo </a:t>
            </a:r>
            <a:endParaRPr lang="es-EC" dirty="0"/>
          </a:p>
        </p:txBody>
      </p:sp>
      <p:sp>
        <p:nvSpPr>
          <p:cNvPr id="9" name="8 Flecha izquierda"/>
          <p:cNvSpPr/>
          <p:nvPr/>
        </p:nvSpPr>
        <p:spPr>
          <a:xfrm rot="7971377">
            <a:off x="6445159" y="2357450"/>
            <a:ext cx="864096" cy="57606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0" name="9 Flecha izquierda"/>
          <p:cNvSpPr/>
          <p:nvPr/>
        </p:nvSpPr>
        <p:spPr>
          <a:xfrm rot="3039360">
            <a:off x="3268458" y="2145530"/>
            <a:ext cx="864096" cy="57606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1" name="10 Flecha arriba"/>
          <p:cNvSpPr/>
          <p:nvPr/>
        </p:nvSpPr>
        <p:spPr>
          <a:xfrm rot="10800000">
            <a:off x="1835696" y="2132856"/>
            <a:ext cx="504056" cy="79208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2" name="11 Flecha izquierda"/>
          <p:cNvSpPr/>
          <p:nvPr/>
        </p:nvSpPr>
        <p:spPr>
          <a:xfrm rot="13465861">
            <a:off x="2777904" y="4513200"/>
            <a:ext cx="864096" cy="57606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539552" y="260648"/>
            <a:ext cx="8064896" cy="79208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C" sz="2000" b="1" dirty="0" smtClean="0">
                <a:solidFill>
                  <a:schemeClr val="bg1"/>
                </a:solidFill>
              </a:rPr>
              <a:t>DOTACIÓN ORIENTATIVA  DEL EQUIPAMIENTO POR ESPACIOS</a:t>
            </a:r>
            <a:endParaRPr lang="es-EC" sz="2000" b="1" dirty="0">
              <a:solidFill>
                <a:schemeClr val="bg1"/>
              </a:solidFill>
            </a:endParaRPr>
          </a:p>
        </p:txBody>
      </p:sp>
      <p:sp>
        <p:nvSpPr>
          <p:cNvPr id="5" name="4 Elipse"/>
          <p:cNvSpPr/>
          <p:nvPr/>
        </p:nvSpPr>
        <p:spPr>
          <a:xfrm>
            <a:off x="107504" y="1412776"/>
            <a:ext cx="3384376" cy="792088"/>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C" sz="2000" b="1" dirty="0" smtClean="0">
                <a:solidFill>
                  <a:schemeClr val="bg1"/>
                </a:solidFill>
              </a:rPr>
              <a:t>Aula de 0 a 1 año</a:t>
            </a:r>
            <a:endParaRPr lang="es-EC" sz="2000" b="1" dirty="0">
              <a:solidFill>
                <a:schemeClr val="bg1"/>
              </a:solidFill>
            </a:endParaRPr>
          </a:p>
        </p:txBody>
      </p:sp>
      <p:sp>
        <p:nvSpPr>
          <p:cNvPr id="6" name="5 Proceso"/>
          <p:cNvSpPr/>
          <p:nvPr/>
        </p:nvSpPr>
        <p:spPr>
          <a:xfrm>
            <a:off x="251520" y="2564904"/>
            <a:ext cx="3024336" cy="720080"/>
          </a:xfrm>
          <a:prstGeom prst="flowChartProcess">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EC" dirty="0" smtClean="0"/>
              <a:t>Sillitas de material liviano, con apoya brazos</a:t>
            </a:r>
            <a:endParaRPr lang="es-EC" dirty="0"/>
          </a:p>
        </p:txBody>
      </p:sp>
      <p:sp>
        <p:nvSpPr>
          <p:cNvPr id="8" name="7 Proceso"/>
          <p:cNvSpPr/>
          <p:nvPr/>
        </p:nvSpPr>
        <p:spPr>
          <a:xfrm>
            <a:off x="251520" y="3429000"/>
            <a:ext cx="3024336" cy="648072"/>
          </a:xfrm>
          <a:prstGeom prst="flowChart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dirty="0" smtClean="0"/>
              <a:t>Mesas con esquinas redondeadas</a:t>
            </a:r>
            <a:endParaRPr lang="es-EC" dirty="0"/>
          </a:p>
        </p:txBody>
      </p:sp>
      <p:sp>
        <p:nvSpPr>
          <p:cNvPr id="9" name="8 Proceso"/>
          <p:cNvSpPr/>
          <p:nvPr/>
        </p:nvSpPr>
        <p:spPr>
          <a:xfrm>
            <a:off x="251520" y="4293096"/>
            <a:ext cx="3024336" cy="648072"/>
          </a:xfrm>
          <a:prstGeom prst="flowChartProces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C" dirty="0" smtClean="0"/>
              <a:t>Sillón de lactancias con espaldar y apoya brazos</a:t>
            </a:r>
            <a:endParaRPr lang="es-EC" dirty="0"/>
          </a:p>
        </p:txBody>
      </p:sp>
      <p:sp>
        <p:nvSpPr>
          <p:cNvPr id="10" name="9 Proceso"/>
          <p:cNvSpPr/>
          <p:nvPr/>
        </p:nvSpPr>
        <p:spPr>
          <a:xfrm>
            <a:off x="251520" y="5085184"/>
            <a:ext cx="3024336" cy="792088"/>
          </a:xfrm>
          <a:prstGeom prst="flowChartProcess">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C" dirty="0" smtClean="0"/>
              <a:t>Mueble con cajoneras  plásticas, para visualizar los elementos</a:t>
            </a:r>
            <a:endParaRPr lang="es-EC" dirty="0"/>
          </a:p>
        </p:txBody>
      </p:sp>
      <p:sp>
        <p:nvSpPr>
          <p:cNvPr id="11" name="10 Proceso"/>
          <p:cNvSpPr/>
          <p:nvPr/>
        </p:nvSpPr>
        <p:spPr>
          <a:xfrm>
            <a:off x="6012160" y="3356992"/>
            <a:ext cx="1080120" cy="576064"/>
          </a:xfrm>
          <a:prstGeom prst="flowChart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dirty="0" smtClean="0"/>
              <a:t>Cuna </a:t>
            </a:r>
            <a:endParaRPr lang="es-EC" dirty="0"/>
          </a:p>
        </p:txBody>
      </p:sp>
      <p:sp>
        <p:nvSpPr>
          <p:cNvPr id="13" name="12 Proceso"/>
          <p:cNvSpPr/>
          <p:nvPr/>
        </p:nvSpPr>
        <p:spPr>
          <a:xfrm>
            <a:off x="5868144" y="2132856"/>
            <a:ext cx="3024336" cy="864096"/>
          </a:xfrm>
          <a:prstGeom prst="flowChartProcess">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C" dirty="0" smtClean="0"/>
              <a:t>Armarios para guardas sábanas, cobijitas,  material didáctico</a:t>
            </a:r>
            <a:endParaRPr lang="es-EC" dirty="0"/>
          </a:p>
        </p:txBody>
      </p:sp>
      <p:sp>
        <p:nvSpPr>
          <p:cNvPr id="14" name="13 Proceso"/>
          <p:cNvSpPr/>
          <p:nvPr/>
        </p:nvSpPr>
        <p:spPr>
          <a:xfrm>
            <a:off x="5868144" y="1340768"/>
            <a:ext cx="3024336" cy="576064"/>
          </a:xfrm>
          <a:prstGeom prst="flowChartProces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C" dirty="0" smtClean="0"/>
              <a:t>Espejo seguro a la pared</a:t>
            </a:r>
            <a:endParaRPr lang="es-EC" dirty="0"/>
          </a:p>
        </p:txBody>
      </p:sp>
      <p:sp>
        <p:nvSpPr>
          <p:cNvPr id="15" name="14 Proceso"/>
          <p:cNvSpPr/>
          <p:nvPr/>
        </p:nvSpPr>
        <p:spPr>
          <a:xfrm>
            <a:off x="251520" y="6021288"/>
            <a:ext cx="3024336" cy="576064"/>
          </a:xfrm>
          <a:prstGeom prst="flowChartProces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C" dirty="0" smtClean="0"/>
              <a:t>M</a:t>
            </a:r>
            <a:r>
              <a:rPr lang="es-EC" dirty="0" smtClean="0"/>
              <a:t>esa </a:t>
            </a:r>
            <a:r>
              <a:rPr lang="es-EC" dirty="0" smtClean="0"/>
              <a:t>de </a:t>
            </a:r>
            <a:r>
              <a:rPr lang="es-EC" dirty="0" smtClean="0"/>
              <a:t>cambio con escalera</a:t>
            </a:r>
            <a:endParaRPr lang="es-EC" dirty="0"/>
          </a:p>
        </p:txBody>
      </p:sp>
      <p:sp>
        <p:nvSpPr>
          <p:cNvPr id="16" name="15 Proceso"/>
          <p:cNvSpPr/>
          <p:nvPr/>
        </p:nvSpPr>
        <p:spPr>
          <a:xfrm>
            <a:off x="5868144" y="4581128"/>
            <a:ext cx="3096344" cy="792088"/>
          </a:xfrm>
          <a:prstGeom prst="flowChart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C" dirty="0" smtClean="0"/>
              <a:t>Calienta biberones, esterilizador de biberones y chupones</a:t>
            </a:r>
            <a:endParaRPr lang="es-EC" dirty="0"/>
          </a:p>
        </p:txBody>
      </p:sp>
      <p:sp>
        <p:nvSpPr>
          <p:cNvPr id="17" name="16 Proceso"/>
          <p:cNvSpPr/>
          <p:nvPr/>
        </p:nvSpPr>
        <p:spPr>
          <a:xfrm>
            <a:off x="5868144" y="5589240"/>
            <a:ext cx="3096344" cy="792088"/>
          </a:xfrm>
          <a:prstGeom prst="flowChartProcess">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EC" dirty="0" smtClean="0"/>
              <a:t>Contenedor de pañales</a:t>
            </a:r>
            <a:endParaRPr lang="es-EC" dirty="0"/>
          </a:p>
        </p:txBody>
      </p:sp>
      <p:pic>
        <p:nvPicPr>
          <p:cNvPr id="55298" name="Picture 2" descr="C:\DOCUMENTOS JOHA\EMOTICONES\GIF013.gif"/>
          <p:cNvPicPr>
            <a:picLocks noChangeAspect="1" noChangeArrowheads="1" noCrop="1"/>
          </p:cNvPicPr>
          <p:nvPr/>
        </p:nvPicPr>
        <p:blipFill>
          <a:blip r:embed="rId3" cstate="print"/>
          <a:srcRect/>
          <a:stretch>
            <a:fillRect/>
          </a:stretch>
        </p:blipFill>
        <p:spPr bwMode="auto">
          <a:xfrm>
            <a:off x="3563888" y="3212976"/>
            <a:ext cx="1992402" cy="1656184"/>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Elipse"/>
          <p:cNvSpPr/>
          <p:nvPr/>
        </p:nvSpPr>
        <p:spPr>
          <a:xfrm>
            <a:off x="251520" y="476672"/>
            <a:ext cx="4176464" cy="792088"/>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C" sz="2000" b="1" dirty="0" smtClean="0">
                <a:solidFill>
                  <a:schemeClr val="bg1"/>
                </a:solidFill>
              </a:rPr>
              <a:t>Aula de 1 á 2 años</a:t>
            </a:r>
            <a:endParaRPr lang="es-EC" sz="2000" b="1" dirty="0">
              <a:solidFill>
                <a:schemeClr val="bg1"/>
              </a:solidFill>
            </a:endParaRPr>
          </a:p>
        </p:txBody>
      </p:sp>
      <p:sp>
        <p:nvSpPr>
          <p:cNvPr id="5" name="4 Rectángulo"/>
          <p:cNvSpPr/>
          <p:nvPr/>
        </p:nvSpPr>
        <p:spPr>
          <a:xfrm>
            <a:off x="5148064" y="332656"/>
            <a:ext cx="3168352" cy="108012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s-EC" dirty="0" smtClean="0">
                <a:solidFill>
                  <a:schemeClr val="bg1"/>
                </a:solidFill>
              </a:rPr>
              <a:t>A los mencionados anteriormente se suman</a:t>
            </a:r>
            <a:endParaRPr lang="es-EC" dirty="0">
              <a:solidFill>
                <a:schemeClr val="bg1"/>
              </a:solidFill>
            </a:endParaRPr>
          </a:p>
        </p:txBody>
      </p:sp>
      <p:sp>
        <p:nvSpPr>
          <p:cNvPr id="6" name="5 Flecha derecha"/>
          <p:cNvSpPr/>
          <p:nvPr/>
        </p:nvSpPr>
        <p:spPr>
          <a:xfrm>
            <a:off x="4499992" y="764704"/>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7" name="6 Rectángulo redondeado"/>
          <p:cNvSpPr/>
          <p:nvPr/>
        </p:nvSpPr>
        <p:spPr>
          <a:xfrm>
            <a:off x="395536" y="1628800"/>
            <a:ext cx="2592288" cy="50405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C" dirty="0" smtClean="0"/>
              <a:t>Estante de vasos</a:t>
            </a:r>
            <a:endParaRPr lang="es-EC" dirty="0"/>
          </a:p>
        </p:txBody>
      </p:sp>
      <p:sp>
        <p:nvSpPr>
          <p:cNvPr id="8" name="7 Rectángulo redondeado"/>
          <p:cNvSpPr/>
          <p:nvPr/>
        </p:nvSpPr>
        <p:spPr>
          <a:xfrm>
            <a:off x="395536" y="3068960"/>
            <a:ext cx="3672408" cy="72008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EC" dirty="0" smtClean="0"/>
              <a:t>Casilleros para trabajos  con identificativo  (foto)</a:t>
            </a:r>
            <a:endParaRPr lang="es-EC" dirty="0"/>
          </a:p>
        </p:txBody>
      </p:sp>
      <p:sp>
        <p:nvSpPr>
          <p:cNvPr id="9" name="8 Rectángulo redondeado"/>
          <p:cNvSpPr/>
          <p:nvPr/>
        </p:nvSpPr>
        <p:spPr>
          <a:xfrm>
            <a:off x="395536" y="2348880"/>
            <a:ext cx="2664296" cy="50405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EC" dirty="0" smtClean="0"/>
              <a:t>Inodoros con tapas</a:t>
            </a:r>
            <a:endParaRPr lang="es-EC" dirty="0"/>
          </a:p>
        </p:txBody>
      </p:sp>
      <p:sp>
        <p:nvSpPr>
          <p:cNvPr id="10" name="9 Rectángulo redondeado"/>
          <p:cNvSpPr/>
          <p:nvPr/>
        </p:nvSpPr>
        <p:spPr>
          <a:xfrm>
            <a:off x="395536" y="4005064"/>
            <a:ext cx="4032448" cy="72008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C" dirty="0" smtClean="0"/>
              <a:t>Colchonetas o  mini camas para la siesta</a:t>
            </a:r>
            <a:endParaRPr lang="es-EC" dirty="0"/>
          </a:p>
        </p:txBody>
      </p:sp>
      <p:sp>
        <p:nvSpPr>
          <p:cNvPr id="11" name="10 Rectángulo redondeado"/>
          <p:cNvSpPr/>
          <p:nvPr/>
        </p:nvSpPr>
        <p:spPr>
          <a:xfrm>
            <a:off x="107504" y="5157192"/>
            <a:ext cx="1368152" cy="57606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dirty="0" smtClean="0"/>
              <a:t>Colchón recubierto</a:t>
            </a:r>
            <a:endParaRPr lang="es-EC" dirty="0"/>
          </a:p>
        </p:txBody>
      </p:sp>
      <p:sp>
        <p:nvSpPr>
          <p:cNvPr id="12" name="11 Rectángulo redondeado"/>
          <p:cNvSpPr/>
          <p:nvPr/>
        </p:nvSpPr>
        <p:spPr>
          <a:xfrm>
            <a:off x="1619672" y="5157192"/>
            <a:ext cx="1368152" cy="57606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C" dirty="0" smtClean="0"/>
              <a:t>Sábanas</a:t>
            </a:r>
            <a:endParaRPr lang="es-EC" dirty="0"/>
          </a:p>
        </p:txBody>
      </p:sp>
      <p:sp>
        <p:nvSpPr>
          <p:cNvPr id="13" name="12 Rectángulo redondeado"/>
          <p:cNvSpPr/>
          <p:nvPr/>
        </p:nvSpPr>
        <p:spPr>
          <a:xfrm>
            <a:off x="3275856" y="5157192"/>
            <a:ext cx="1368152" cy="57606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C" dirty="0" smtClean="0"/>
              <a:t>Colchón recubierto</a:t>
            </a:r>
            <a:endParaRPr lang="es-EC" dirty="0"/>
          </a:p>
        </p:txBody>
      </p:sp>
      <p:sp>
        <p:nvSpPr>
          <p:cNvPr id="14" name="13 Rectángulo redondeado"/>
          <p:cNvSpPr/>
          <p:nvPr/>
        </p:nvSpPr>
        <p:spPr>
          <a:xfrm>
            <a:off x="1691680" y="6165304"/>
            <a:ext cx="1368152" cy="57606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EC" dirty="0" smtClean="0"/>
              <a:t>Cobijas o mantas</a:t>
            </a:r>
            <a:endParaRPr lang="es-EC" dirty="0"/>
          </a:p>
        </p:txBody>
      </p:sp>
      <p:sp>
        <p:nvSpPr>
          <p:cNvPr id="15" name="14 Rectángulo redondeado"/>
          <p:cNvSpPr/>
          <p:nvPr/>
        </p:nvSpPr>
        <p:spPr>
          <a:xfrm>
            <a:off x="5868144" y="1700808"/>
            <a:ext cx="2448272" cy="64807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EC" dirty="0" smtClean="0"/>
              <a:t>Percheros </a:t>
            </a:r>
            <a:endParaRPr lang="es-EC" dirty="0"/>
          </a:p>
        </p:txBody>
      </p:sp>
      <p:sp>
        <p:nvSpPr>
          <p:cNvPr id="16" name="15 Rectángulo redondeado"/>
          <p:cNvSpPr/>
          <p:nvPr/>
        </p:nvSpPr>
        <p:spPr>
          <a:xfrm>
            <a:off x="5796136" y="2636912"/>
            <a:ext cx="2448272" cy="64807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dirty="0" smtClean="0"/>
              <a:t>Pizarra fija y segura a la pared</a:t>
            </a:r>
            <a:endParaRPr lang="es-EC" dirty="0"/>
          </a:p>
        </p:txBody>
      </p:sp>
      <p:sp>
        <p:nvSpPr>
          <p:cNvPr id="17" name="16 Flecha abajo"/>
          <p:cNvSpPr/>
          <p:nvPr/>
        </p:nvSpPr>
        <p:spPr>
          <a:xfrm>
            <a:off x="2267744" y="4797152"/>
            <a:ext cx="288032"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8" name="17 Flecha abajo"/>
          <p:cNvSpPr/>
          <p:nvPr/>
        </p:nvSpPr>
        <p:spPr>
          <a:xfrm>
            <a:off x="3779912" y="4797152"/>
            <a:ext cx="288032"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9" name="18 Flecha abajo"/>
          <p:cNvSpPr/>
          <p:nvPr/>
        </p:nvSpPr>
        <p:spPr>
          <a:xfrm>
            <a:off x="683568" y="4797152"/>
            <a:ext cx="288032"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0" name="19 Flecha abajo"/>
          <p:cNvSpPr/>
          <p:nvPr/>
        </p:nvSpPr>
        <p:spPr>
          <a:xfrm>
            <a:off x="2267744" y="5805264"/>
            <a:ext cx="288032"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8609" name="Picture 1" descr="C:\DOCUMENTOS JOHA\EMOTICONES\alumno-1.gif"/>
          <p:cNvPicPr>
            <a:picLocks noChangeAspect="1" noChangeArrowheads="1" noCrop="1"/>
          </p:cNvPicPr>
          <p:nvPr/>
        </p:nvPicPr>
        <p:blipFill>
          <a:blip r:embed="rId2" cstate="print"/>
          <a:srcRect/>
          <a:stretch>
            <a:fillRect/>
          </a:stretch>
        </p:blipFill>
        <p:spPr bwMode="auto">
          <a:xfrm>
            <a:off x="6084168" y="3717032"/>
            <a:ext cx="1890886" cy="2552696"/>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Elipse"/>
          <p:cNvSpPr/>
          <p:nvPr/>
        </p:nvSpPr>
        <p:spPr>
          <a:xfrm>
            <a:off x="251520" y="476672"/>
            <a:ext cx="4176464" cy="792088"/>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C" sz="2000" b="1" dirty="0" smtClean="0">
                <a:solidFill>
                  <a:schemeClr val="bg1"/>
                </a:solidFill>
              </a:rPr>
              <a:t>Aula de 2 á </a:t>
            </a:r>
            <a:r>
              <a:rPr lang="es-EC" sz="2000" b="1" dirty="0">
                <a:solidFill>
                  <a:schemeClr val="bg1"/>
                </a:solidFill>
              </a:rPr>
              <a:t>3</a:t>
            </a:r>
            <a:r>
              <a:rPr lang="es-EC" sz="2000" b="1" dirty="0" smtClean="0">
                <a:solidFill>
                  <a:schemeClr val="bg1"/>
                </a:solidFill>
              </a:rPr>
              <a:t> años</a:t>
            </a:r>
            <a:endParaRPr lang="es-EC" sz="2000" b="1" dirty="0">
              <a:solidFill>
                <a:schemeClr val="bg1"/>
              </a:solidFill>
            </a:endParaRPr>
          </a:p>
        </p:txBody>
      </p:sp>
      <p:sp>
        <p:nvSpPr>
          <p:cNvPr id="5" name="4 Rectángulo"/>
          <p:cNvSpPr/>
          <p:nvPr/>
        </p:nvSpPr>
        <p:spPr>
          <a:xfrm>
            <a:off x="5148064" y="332656"/>
            <a:ext cx="3217096" cy="126014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s-EC" sz="2000" dirty="0" smtClean="0">
                <a:solidFill>
                  <a:schemeClr val="bg1"/>
                </a:solidFill>
              </a:rPr>
              <a:t>A los mencionados anteriormente se suman: </a:t>
            </a:r>
            <a:endParaRPr lang="es-EC" sz="2000" dirty="0">
              <a:solidFill>
                <a:schemeClr val="bg1"/>
              </a:solidFill>
            </a:endParaRPr>
          </a:p>
        </p:txBody>
      </p:sp>
      <p:sp>
        <p:nvSpPr>
          <p:cNvPr id="6" name="5 Flecha derecha"/>
          <p:cNvSpPr/>
          <p:nvPr/>
        </p:nvSpPr>
        <p:spPr>
          <a:xfrm>
            <a:off x="4499992" y="764704"/>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7" name="6 Rectángulo redondeado"/>
          <p:cNvSpPr/>
          <p:nvPr/>
        </p:nvSpPr>
        <p:spPr>
          <a:xfrm>
            <a:off x="467544" y="1916832"/>
            <a:ext cx="4752528" cy="100811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C" sz="2000" dirty="0" smtClean="0"/>
              <a:t>Estantería a altura de los infantes para guardar libros, cuentos y demás materiales</a:t>
            </a:r>
            <a:endParaRPr lang="es-EC" sz="2000" dirty="0"/>
          </a:p>
        </p:txBody>
      </p:sp>
      <p:sp>
        <p:nvSpPr>
          <p:cNvPr id="8" name="7 Rectángulo redondeado"/>
          <p:cNvSpPr/>
          <p:nvPr/>
        </p:nvSpPr>
        <p:spPr>
          <a:xfrm>
            <a:off x="2843808" y="3573016"/>
            <a:ext cx="4679412" cy="126014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EC" sz="2000" dirty="0" smtClean="0"/>
              <a:t>No es necesario contar con biberonería ya que a esta edad dejan el biberón por otro tipo de alimentación.</a:t>
            </a:r>
            <a:endParaRPr lang="es-EC"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Elipse"/>
          <p:cNvSpPr/>
          <p:nvPr/>
        </p:nvSpPr>
        <p:spPr>
          <a:xfrm>
            <a:off x="1691680" y="476672"/>
            <a:ext cx="2088232" cy="72008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C" b="1" dirty="0" smtClean="0"/>
              <a:t>DIRECCIÓN</a:t>
            </a:r>
            <a:endParaRPr lang="es-EC" b="1" dirty="0"/>
          </a:p>
        </p:txBody>
      </p:sp>
      <p:sp>
        <p:nvSpPr>
          <p:cNvPr id="5" name="4 Elipse"/>
          <p:cNvSpPr/>
          <p:nvPr/>
        </p:nvSpPr>
        <p:spPr>
          <a:xfrm>
            <a:off x="4716016" y="260648"/>
            <a:ext cx="2664296" cy="864096"/>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EC" b="1" dirty="0" smtClean="0"/>
              <a:t>SALA  DE EDUCADORES</a:t>
            </a:r>
            <a:endParaRPr lang="es-EC" b="1" dirty="0"/>
          </a:p>
        </p:txBody>
      </p:sp>
      <p:sp>
        <p:nvSpPr>
          <p:cNvPr id="6" name="5 Elipse"/>
          <p:cNvSpPr/>
          <p:nvPr/>
        </p:nvSpPr>
        <p:spPr>
          <a:xfrm>
            <a:off x="6804248" y="2348880"/>
            <a:ext cx="1944216" cy="86409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b="1" dirty="0" smtClean="0"/>
              <a:t>COCINA </a:t>
            </a:r>
            <a:endParaRPr lang="es-EC" b="1" dirty="0"/>
          </a:p>
        </p:txBody>
      </p:sp>
      <p:sp>
        <p:nvSpPr>
          <p:cNvPr id="9" name="8 Elipse"/>
          <p:cNvSpPr/>
          <p:nvPr/>
        </p:nvSpPr>
        <p:spPr>
          <a:xfrm>
            <a:off x="3347864" y="2060848"/>
            <a:ext cx="2880320" cy="2016224"/>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EC" b="1" dirty="0" smtClean="0"/>
              <a:t>BODEGAS DE VÍVERES, ARTÍCULOS DE LIMPIEZA Y MATERIAL DIDÁCTICO  </a:t>
            </a:r>
            <a:endParaRPr lang="es-EC" b="1" dirty="0"/>
          </a:p>
        </p:txBody>
      </p:sp>
      <p:sp>
        <p:nvSpPr>
          <p:cNvPr id="16" name="15 Elipse"/>
          <p:cNvSpPr/>
          <p:nvPr/>
        </p:nvSpPr>
        <p:spPr>
          <a:xfrm>
            <a:off x="395536" y="2636912"/>
            <a:ext cx="2088232" cy="86409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EC" b="1" dirty="0" smtClean="0"/>
              <a:t>COMEDOR </a:t>
            </a:r>
            <a:endParaRPr lang="es-EC" b="1" dirty="0"/>
          </a:p>
        </p:txBody>
      </p:sp>
      <p:sp>
        <p:nvSpPr>
          <p:cNvPr id="24" name="23 Elipse"/>
          <p:cNvSpPr/>
          <p:nvPr/>
        </p:nvSpPr>
        <p:spPr>
          <a:xfrm>
            <a:off x="5220072" y="4653136"/>
            <a:ext cx="3384376" cy="86409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C" b="1" dirty="0" smtClean="0"/>
              <a:t>SALA DE PSICOMOTRICIDAD </a:t>
            </a:r>
            <a:endParaRPr lang="es-EC" b="1" dirty="0"/>
          </a:p>
        </p:txBody>
      </p:sp>
      <p:sp>
        <p:nvSpPr>
          <p:cNvPr id="25" name="24 Elipse"/>
          <p:cNvSpPr/>
          <p:nvPr/>
        </p:nvSpPr>
        <p:spPr>
          <a:xfrm>
            <a:off x="827584" y="4797152"/>
            <a:ext cx="3240360" cy="86409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C" b="1" dirty="0" smtClean="0"/>
              <a:t>PATIO DE JUEGOS </a:t>
            </a:r>
            <a:endParaRPr lang="es-EC" b="1" dirty="0"/>
          </a:p>
        </p:txBody>
      </p:sp>
      <p:pic>
        <p:nvPicPr>
          <p:cNvPr id="26" name="Picture 1" descr="C:\DOCUMENTOS JOHA\EMOTICONES\columpio.gif"/>
          <p:cNvPicPr>
            <a:picLocks noChangeAspect="1" noChangeArrowheads="1" noCrop="1"/>
          </p:cNvPicPr>
          <p:nvPr/>
        </p:nvPicPr>
        <p:blipFill>
          <a:blip r:embed="rId2" cstate="print"/>
          <a:srcRect/>
          <a:stretch>
            <a:fillRect/>
          </a:stretch>
        </p:blipFill>
        <p:spPr bwMode="auto">
          <a:xfrm>
            <a:off x="3923928" y="5157192"/>
            <a:ext cx="1724198" cy="1461463"/>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redondeado"/>
          <p:cNvSpPr/>
          <p:nvPr/>
        </p:nvSpPr>
        <p:spPr>
          <a:xfrm>
            <a:off x="360040" y="2564904"/>
            <a:ext cx="2051720" cy="1080120"/>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s-EC" sz="2000" b="1" dirty="0" smtClean="0">
                <a:solidFill>
                  <a:schemeClr val="bg1"/>
                </a:solidFill>
              </a:rPr>
              <a:t>ESTÁNDARES DE CALIDAD</a:t>
            </a:r>
            <a:endParaRPr lang="es-EC" sz="2000" b="1" dirty="0">
              <a:solidFill>
                <a:schemeClr val="bg1"/>
              </a:solidFill>
            </a:endParaRPr>
          </a:p>
        </p:txBody>
      </p:sp>
      <p:sp>
        <p:nvSpPr>
          <p:cNvPr id="6" name="5 Pentágono"/>
          <p:cNvSpPr/>
          <p:nvPr/>
        </p:nvSpPr>
        <p:spPr>
          <a:xfrm>
            <a:off x="323528" y="548680"/>
            <a:ext cx="2016224" cy="1440160"/>
          </a:xfrm>
          <a:prstGeom prst="homePlat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C" dirty="0" smtClean="0"/>
              <a:t>Orientaciones  y descriptores</a:t>
            </a:r>
            <a:endParaRPr lang="es-EC" dirty="0"/>
          </a:p>
        </p:txBody>
      </p:sp>
      <p:sp>
        <p:nvSpPr>
          <p:cNvPr id="7" name="6 CuadroTexto"/>
          <p:cNvSpPr txBox="1"/>
          <p:nvPr/>
        </p:nvSpPr>
        <p:spPr>
          <a:xfrm>
            <a:off x="2699792" y="3284984"/>
            <a:ext cx="576064" cy="369332"/>
          </a:xfrm>
          <a:prstGeom prst="rect">
            <a:avLst/>
          </a:prstGeom>
          <a:noFill/>
        </p:spPr>
        <p:txBody>
          <a:bodyPr wrap="square" rtlCol="0">
            <a:spAutoFit/>
          </a:bodyPr>
          <a:lstStyle/>
          <a:p>
            <a:r>
              <a:rPr lang="es-EC" dirty="0" smtClean="0">
                <a:solidFill>
                  <a:schemeClr val="bg1"/>
                </a:solidFill>
              </a:rPr>
              <a:t>Del</a:t>
            </a:r>
            <a:r>
              <a:rPr lang="es-EC" dirty="0" smtClean="0"/>
              <a:t> </a:t>
            </a:r>
            <a:endParaRPr lang="es-EC" dirty="0"/>
          </a:p>
        </p:txBody>
      </p:sp>
      <p:sp>
        <p:nvSpPr>
          <p:cNvPr id="8" name="7 Rectángulo redondeado"/>
          <p:cNvSpPr/>
          <p:nvPr/>
        </p:nvSpPr>
        <p:spPr>
          <a:xfrm>
            <a:off x="3347864" y="2924944"/>
            <a:ext cx="1584176" cy="43204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EC" sz="2000" b="1" dirty="0" smtClean="0">
                <a:solidFill>
                  <a:schemeClr val="bg1"/>
                </a:solidFill>
              </a:rPr>
              <a:t>MIES</a:t>
            </a:r>
            <a:endParaRPr lang="es-EC" sz="2000" b="1" dirty="0">
              <a:solidFill>
                <a:schemeClr val="bg1"/>
              </a:solidFill>
            </a:endParaRPr>
          </a:p>
        </p:txBody>
      </p:sp>
      <p:sp>
        <p:nvSpPr>
          <p:cNvPr id="9" name="8 Rectángulo redondeado"/>
          <p:cNvSpPr/>
          <p:nvPr/>
        </p:nvSpPr>
        <p:spPr>
          <a:xfrm>
            <a:off x="323528" y="3933056"/>
            <a:ext cx="3600400" cy="57606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C" dirty="0" smtClean="0"/>
              <a:t>Participación familiar, comunidad y redes sociales</a:t>
            </a:r>
            <a:endParaRPr lang="es-EC" dirty="0"/>
          </a:p>
        </p:txBody>
      </p:sp>
      <p:sp>
        <p:nvSpPr>
          <p:cNvPr id="10" name="9 Rectángulo redondeado"/>
          <p:cNvSpPr/>
          <p:nvPr/>
        </p:nvSpPr>
        <p:spPr>
          <a:xfrm>
            <a:off x="251520" y="5373216"/>
            <a:ext cx="3672408" cy="57606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EC" dirty="0" smtClean="0"/>
              <a:t>Salud preventiva, alimentación y nutrición</a:t>
            </a:r>
            <a:endParaRPr lang="es-EC" dirty="0"/>
          </a:p>
        </p:txBody>
      </p:sp>
      <p:sp>
        <p:nvSpPr>
          <p:cNvPr id="11" name="10 Rectángulo redondeado"/>
          <p:cNvSpPr/>
          <p:nvPr/>
        </p:nvSpPr>
        <p:spPr>
          <a:xfrm>
            <a:off x="251520" y="4653136"/>
            <a:ext cx="3672408" cy="57606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C" dirty="0" smtClean="0"/>
              <a:t>Proceso socio-educativo</a:t>
            </a:r>
            <a:endParaRPr lang="es-EC" dirty="0"/>
          </a:p>
        </p:txBody>
      </p:sp>
      <p:sp>
        <p:nvSpPr>
          <p:cNvPr id="12" name="11 Rectángulo redondeado"/>
          <p:cNvSpPr/>
          <p:nvPr/>
        </p:nvSpPr>
        <p:spPr>
          <a:xfrm>
            <a:off x="4427984" y="5301208"/>
            <a:ext cx="3744416" cy="72008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EC" dirty="0" smtClean="0"/>
              <a:t>Infraestructura, ambiente educativo y protector</a:t>
            </a:r>
            <a:endParaRPr lang="es-EC" dirty="0"/>
          </a:p>
        </p:txBody>
      </p:sp>
      <p:sp>
        <p:nvSpPr>
          <p:cNvPr id="13" name="12 Rectángulo redondeado"/>
          <p:cNvSpPr/>
          <p:nvPr/>
        </p:nvSpPr>
        <p:spPr>
          <a:xfrm>
            <a:off x="4355976" y="3789040"/>
            <a:ext cx="2880320" cy="57606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C" dirty="0" smtClean="0"/>
              <a:t>Talento humano</a:t>
            </a:r>
            <a:endParaRPr lang="es-EC" dirty="0"/>
          </a:p>
        </p:txBody>
      </p:sp>
      <p:sp>
        <p:nvSpPr>
          <p:cNvPr id="14" name="13 Pentágono"/>
          <p:cNvSpPr/>
          <p:nvPr/>
        </p:nvSpPr>
        <p:spPr>
          <a:xfrm>
            <a:off x="3131840" y="548680"/>
            <a:ext cx="2520280" cy="1512168"/>
          </a:xfrm>
          <a:prstGeom prst="homePlat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C" dirty="0" smtClean="0"/>
              <a:t>Guían, orientan, apoyan y verifican la calidad de la acción educativa</a:t>
            </a:r>
            <a:endParaRPr lang="es-EC" dirty="0"/>
          </a:p>
        </p:txBody>
      </p:sp>
      <p:sp>
        <p:nvSpPr>
          <p:cNvPr id="15" name="14 CuadroTexto"/>
          <p:cNvSpPr txBox="1"/>
          <p:nvPr/>
        </p:nvSpPr>
        <p:spPr>
          <a:xfrm>
            <a:off x="2411760" y="1052736"/>
            <a:ext cx="648072" cy="369332"/>
          </a:xfrm>
          <a:prstGeom prst="rect">
            <a:avLst/>
          </a:prstGeom>
          <a:noFill/>
        </p:spPr>
        <p:txBody>
          <a:bodyPr wrap="square" rtlCol="0">
            <a:spAutoFit/>
          </a:bodyPr>
          <a:lstStyle/>
          <a:p>
            <a:r>
              <a:rPr lang="es-EC" dirty="0" smtClean="0">
                <a:solidFill>
                  <a:schemeClr val="bg1"/>
                </a:solidFill>
              </a:rPr>
              <a:t>Que</a:t>
            </a:r>
            <a:endParaRPr lang="es-EC" dirty="0">
              <a:solidFill>
                <a:schemeClr val="bg1"/>
              </a:solidFill>
            </a:endParaRPr>
          </a:p>
        </p:txBody>
      </p:sp>
      <p:sp>
        <p:nvSpPr>
          <p:cNvPr id="16" name="15 CuadroTexto"/>
          <p:cNvSpPr txBox="1"/>
          <p:nvPr/>
        </p:nvSpPr>
        <p:spPr>
          <a:xfrm>
            <a:off x="5796136" y="1052736"/>
            <a:ext cx="1152128" cy="369332"/>
          </a:xfrm>
          <a:prstGeom prst="rect">
            <a:avLst/>
          </a:prstGeom>
          <a:noFill/>
        </p:spPr>
        <p:txBody>
          <a:bodyPr wrap="square" rtlCol="0">
            <a:spAutoFit/>
          </a:bodyPr>
          <a:lstStyle/>
          <a:p>
            <a:r>
              <a:rPr lang="es-EC" dirty="0" smtClean="0">
                <a:solidFill>
                  <a:schemeClr val="bg1"/>
                </a:solidFill>
              </a:rPr>
              <a:t>Ayudan </a:t>
            </a:r>
            <a:endParaRPr lang="es-EC" dirty="0">
              <a:solidFill>
                <a:schemeClr val="bg1"/>
              </a:solidFill>
            </a:endParaRPr>
          </a:p>
        </p:txBody>
      </p:sp>
      <p:sp>
        <p:nvSpPr>
          <p:cNvPr id="17" name="16 Pentágono"/>
          <p:cNvSpPr/>
          <p:nvPr/>
        </p:nvSpPr>
        <p:spPr>
          <a:xfrm>
            <a:off x="6876256" y="548680"/>
            <a:ext cx="2267744" cy="1512168"/>
          </a:xfrm>
          <a:prstGeom prst="homePlat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EC" dirty="0" smtClean="0"/>
              <a:t>Tomar acciones de mejora frente a falencias identificadas</a:t>
            </a:r>
            <a:endParaRPr lang="es-EC" dirty="0"/>
          </a:p>
        </p:txBody>
      </p:sp>
      <p:sp>
        <p:nvSpPr>
          <p:cNvPr id="18" name="17 CuadroTexto"/>
          <p:cNvSpPr txBox="1"/>
          <p:nvPr/>
        </p:nvSpPr>
        <p:spPr>
          <a:xfrm>
            <a:off x="7380312" y="2132856"/>
            <a:ext cx="1152128" cy="369332"/>
          </a:xfrm>
          <a:prstGeom prst="rect">
            <a:avLst/>
          </a:prstGeom>
          <a:noFill/>
        </p:spPr>
        <p:txBody>
          <a:bodyPr wrap="square" rtlCol="0">
            <a:spAutoFit/>
          </a:bodyPr>
          <a:lstStyle/>
          <a:p>
            <a:r>
              <a:rPr lang="es-EC" dirty="0" smtClean="0">
                <a:solidFill>
                  <a:schemeClr val="bg1"/>
                </a:solidFill>
              </a:rPr>
              <a:t>Para  </a:t>
            </a:r>
            <a:endParaRPr lang="es-EC" dirty="0">
              <a:solidFill>
                <a:schemeClr val="bg1"/>
              </a:solidFill>
            </a:endParaRPr>
          </a:p>
        </p:txBody>
      </p:sp>
      <p:sp>
        <p:nvSpPr>
          <p:cNvPr id="19" name="18 Pentágono"/>
          <p:cNvSpPr/>
          <p:nvPr/>
        </p:nvSpPr>
        <p:spPr>
          <a:xfrm rot="5400000">
            <a:off x="7083152" y="3006080"/>
            <a:ext cx="2232248" cy="1349896"/>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EC" dirty="0" smtClean="0"/>
              <a:t>Brindar  un desarrollo integral e integro a los niños/as </a:t>
            </a:r>
            <a:endParaRPr lang="es-EC" dirty="0"/>
          </a:p>
        </p:txBody>
      </p:sp>
      <p:sp>
        <p:nvSpPr>
          <p:cNvPr id="20" name="19 CuadroTexto"/>
          <p:cNvSpPr txBox="1"/>
          <p:nvPr/>
        </p:nvSpPr>
        <p:spPr>
          <a:xfrm>
            <a:off x="827584" y="2060848"/>
            <a:ext cx="1152128" cy="369332"/>
          </a:xfrm>
          <a:prstGeom prst="rect">
            <a:avLst/>
          </a:prstGeom>
          <a:noFill/>
        </p:spPr>
        <p:txBody>
          <a:bodyPr wrap="square" rtlCol="0">
            <a:spAutoFit/>
          </a:bodyPr>
          <a:lstStyle/>
          <a:p>
            <a:r>
              <a:rPr lang="es-EC" dirty="0" smtClean="0">
                <a:solidFill>
                  <a:schemeClr val="bg1"/>
                </a:solidFill>
              </a:rPr>
              <a:t>Son </a:t>
            </a:r>
            <a:endParaRPr lang="es-EC" dirty="0">
              <a:solidFill>
                <a:schemeClr val="bg1"/>
              </a:solidFill>
            </a:endParaRPr>
          </a:p>
        </p:txBody>
      </p:sp>
      <p:sp>
        <p:nvSpPr>
          <p:cNvPr id="22" name="21 Flecha derecha"/>
          <p:cNvSpPr/>
          <p:nvPr/>
        </p:nvSpPr>
        <p:spPr>
          <a:xfrm>
            <a:off x="2483768" y="2996952"/>
            <a:ext cx="79208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3" name="22 Rectángulo redondeado"/>
          <p:cNvSpPr/>
          <p:nvPr/>
        </p:nvSpPr>
        <p:spPr>
          <a:xfrm>
            <a:off x="4427984" y="4509120"/>
            <a:ext cx="2880320" cy="57606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dirty="0" smtClean="0"/>
              <a:t>Administración y gestión</a:t>
            </a:r>
            <a:endParaRPr lang="es-EC" dirty="0"/>
          </a:p>
        </p:txBody>
      </p:sp>
      <p:cxnSp>
        <p:nvCxnSpPr>
          <p:cNvPr id="27" name="26 Conector recto"/>
          <p:cNvCxnSpPr>
            <a:stCxn id="8" idx="2"/>
          </p:cNvCxnSpPr>
          <p:nvPr/>
        </p:nvCxnSpPr>
        <p:spPr>
          <a:xfrm>
            <a:off x="4139952" y="3356992"/>
            <a:ext cx="0" cy="2376264"/>
          </a:xfrm>
          <a:prstGeom prst="line">
            <a:avLst/>
          </a:prstGeom>
        </p:spPr>
        <p:style>
          <a:lnRef idx="3">
            <a:schemeClr val="accent1"/>
          </a:lnRef>
          <a:fillRef idx="0">
            <a:schemeClr val="accent1"/>
          </a:fillRef>
          <a:effectRef idx="2">
            <a:schemeClr val="accent1"/>
          </a:effectRef>
          <a:fontRef idx="minor">
            <a:schemeClr val="tx1"/>
          </a:fontRef>
        </p:style>
      </p:cxnSp>
      <p:cxnSp>
        <p:nvCxnSpPr>
          <p:cNvPr id="30" name="29 Conector recto de flecha"/>
          <p:cNvCxnSpPr/>
          <p:nvPr/>
        </p:nvCxnSpPr>
        <p:spPr>
          <a:xfrm>
            <a:off x="3995936" y="4149080"/>
            <a:ext cx="288032" cy="0"/>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cxnSp>
        <p:nvCxnSpPr>
          <p:cNvPr id="31" name="30 Conector recto de flecha"/>
          <p:cNvCxnSpPr/>
          <p:nvPr/>
        </p:nvCxnSpPr>
        <p:spPr>
          <a:xfrm>
            <a:off x="3995936" y="4941168"/>
            <a:ext cx="288032" cy="0"/>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cxnSp>
        <p:nvCxnSpPr>
          <p:cNvPr id="32" name="31 Conector recto de flecha"/>
          <p:cNvCxnSpPr/>
          <p:nvPr/>
        </p:nvCxnSpPr>
        <p:spPr>
          <a:xfrm>
            <a:off x="3995936" y="5733256"/>
            <a:ext cx="288032" cy="0"/>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1907704" y="404664"/>
            <a:ext cx="5760640" cy="792088"/>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s-EC" sz="2000" b="1" dirty="0" smtClean="0">
                <a:solidFill>
                  <a:schemeClr val="bg1"/>
                </a:solidFill>
              </a:rPr>
              <a:t>ESTÁNDARES DE INFRAESTRUCTURA, AMBIENTE EDUCATIVO Y PROTECTOR</a:t>
            </a:r>
            <a:endParaRPr lang="es-EC" sz="2000" b="1" dirty="0">
              <a:solidFill>
                <a:schemeClr val="bg1"/>
              </a:solidFill>
            </a:endParaRPr>
          </a:p>
        </p:txBody>
      </p:sp>
      <p:sp>
        <p:nvSpPr>
          <p:cNvPr id="5" name="4 Pentágono"/>
          <p:cNvSpPr/>
          <p:nvPr/>
        </p:nvSpPr>
        <p:spPr>
          <a:xfrm>
            <a:off x="467544" y="1700808"/>
            <a:ext cx="1944216" cy="864096"/>
          </a:xfrm>
          <a:prstGeom prst="homePlat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C" dirty="0" smtClean="0"/>
              <a:t>Estándar 32 terreno</a:t>
            </a:r>
            <a:endParaRPr lang="es-EC" dirty="0"/>
          </a:p>
        </p:txBody>
      </p:sp>
      <p:sp>
        <p:nvSpPr>
          <p:cNvPr id="6" name="5 Pentágono"/>
          <p:cNvSpPr/>
          <p:nvPr/>
        </p:nvSpPr>
        <p:spPr>
          <a:xfrm>
            <a:off x="467544" y="2924944"/>
            <a:ext cx="2304256" cy="936104"/>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EC" dirty="0" smtClean="0"/>
              <a:t>Estándar 33 Metros cuadrado por niña/o </a:t>
            </a:r>
            <a:endParaRPr lang="es-EC" dirty="0"/>
          </a:p>
        </p:txBody>
      </p:sp>
      <p:sp>
        <p:nvSpPr>
          <p:cNvPr id="7" name="6 Pentágono"/>
          <p:cNvSpPr/>
          <p:nvPr/>
        </p:nvSpPr>
        <p:spPr>
          <a:xfrm>
            <a:off x="539552" y="4149080"/>
            <a:ext cx="2160240" cy="1008112"/>
          </a:xfrm>
          <a:prstGeom prst="homePlat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EC" dirty="0" smtClean="0"/>
              <a:t>Estándar 34 distribución del espacio</a:t>
            </a:r>
            <a:endParaRPr lang="es-EC" dirty="0"/>
          </a:p>
        </p:txBody>
      </p:sp>
      <p:sp>
        <p:nvSpPr>
          <p:cNvPr id="8" name="7 Redondear rectángulo de esquina diagonal"/>
          <p:cNvSpPr/>
          <p:nvPr/>
        </p:nvSpPr>
        <p:spPr>
          <a:xfrm>
            <a:off x="2987824" y="1484784"/>
            <a:ext cx="2232248" cy="1008112"/>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C" dirty="0" smtClean="0"/>
              <a:t>Entorno seguro y propicio  según SNGR</a:t>
            </a:r>
            <a:endParaRPr lang="es-EC" dirty="0"/>
          </a:p>
        </p:txBody>
      </p:sp>
      <p:sp>
        <p:nvSpPr>
          <p:cNvPr id="9" name="8 Redondear rectángulo de esquina diagonal"/>
          <p:cNvSpPr/>
          <p:nvPr/>
        </p:nvSpPr>
        <p:spPr>
          <a:xfrm>
            <a:off x="2987824" y="2780928"/>
            <a:ext cx="2232248" cy="1008112"/>
          </a:xfrm>
          <a:prstGeom prst="round2Diag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EC" dirty="0" smtClean="0"/>
              <a:t>2 metros cuadrados  por niño/a</a:t>
            </a:r>
            <a:endParaRPr lang="es-EC" dirty="0"/>
          </a:p>
        </p:txBody>
      </p:sp>
      <p:sp>
        <p:nvSpPr>
          <p:cNvPr id="10" name="9 Redondear rectángulo de esquina diagonal"/>
          <p:cNvSpPr/>
          <p:nvPr/>
        </p:nvSpPr>
        <p:spPr>
          <a:xfrm>
            <a:off x="2987824" y="4005064"/>
            <a:ext cx="3240360" cy="1152128"/>
          </a:xfrm>
          <a:prstGeom prst="round2Diag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EC" dirty="0" smtClean="0"/>
              <a:t>30% del espacio total destinada para movilidad, tránsito, juegos y actividades comunitarias </a:t>
            </a:r>
            <a:endParaRPr lang="es-EC" dirty="0"/>
          </a:p>
        </p:txBody>
      </p:sp>
      <p:sp>
        <p:nvSpPr>
          <p:cNvPr id="11" name="10 Pentágono"/>
          <p:cNvSpPr/>
          <p:nvPr/>
        </p:nvSpPr>
        <p:spPr>
          <a:xfrm>
            <a:off x="467544" y="5445224"/>
            <a:ext cx="2160240" cy="1008112"/>
          </a:xfrm>
          <a:prstGeom prst="homePlat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C" dirty="0" smtClean="0"/>
              <a:t>Estándar 35 baterías sanitarias</a:t>
            </a:r>
            <a:endParaRPr lang="es-EC" dirty="0"/>
          </a:p>
        </p:txBody>
      </p:sp>
      <p:sp>
        <p:nvSpPr>
          <p:cNvPr id="12" name="11 Redondear rectángulo de esquina diagonal"/>
          <p:cNvSpPr/>
          <p:nvPr/>
        </p:nvSpPr>
        <p:spPr>
          <a:xfrm>
            <a:off x="2915816" y="5445224"/>
            <a:ext cx="5544616" cy="1152128"/>
          </a:xfrm>
          <a:prstGeom prst="round2Diag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C" dirty="0" smtClean="0"/>
              <a:t>1 inodoro y 1 lavamanos por cada 15 niñas/os, 1 baño para discapacitados con un área de 5.28 m. Baños para el personal diferenciados por sexos. </a:t>
            </a:r>
            <a:endParaRPr lang="es-EC"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Pentágono"/>
          <p:cNvSpPr/>
          <p:nvPr/>
        </p:nvSpPr>
        <p:spPr>
          <a:xfrm>
            <a:off x="683568" y="188640"/>
            <a:ext cx="2160240" cy="936104"/>
          </a:xfrm>
          <a:prstGeom prst="homePlat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dirty="0" smtClean="0"/>
              <a:t>Estándar 36 área de alimentación</a:t>
            </a:r>
            <a:endParaRPr lang="es-EC" dirty="0"/>
          </a:p>
        </p:txBody>
      </p:sp>
      <p:sp>
        <p:nvSpPr>
          <p:cNvPr id="5" name="4 Pentágono"/>
          <p:cNvSpPr/>
          <p:nvPr/>
        </p:nvSpPr>
        <p:spPr>
          <a:xfrm>
            <a:off x="683568" y="1268760"/>
            <a:ext cx="2160240" cy="864096"/>
          </a:xfrm>
          <a:prstGeom prst="homePlat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EC" dirty="0" smtClean="0"/>
              <a:t>Estándar 37 área de salud</a:t>
            </a:r>
            <a:endParaRPr lang="es-EC" dirty="0"/>
          </a:p>
        </p:txBody>
      </p:sp>
      <p:sp>
        <p:nvSpPr>
          <p:cNvPr id="6" name="5 Pentágono"/>
          <p:cNvSpPr/>
          <p:nvPr/>
        </p:nvSpPr>
        <p:spPr>
          <a:xfrm>
            <a:off x="683568" y="2348880"/>
            <a:ext cx="2160240" cy="864096"/>
          </a:xfrm>
          <a:prstGeom prst="homePlat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C" dirty="0" smtClean="0"/>
              <a:t>Estándar 38 área administrativa</a:t>
            </a:r>
            <a:endParaRPr lang="es-EC" dirty="0"/>
          </a:p>
        </p:txBody>
      </p:sp>
      <p:sp>
        <p:nvSpPr>
          <p:cNvPr id="7" name="6 Pentágono"/>
          <p:cNvSpPr/>
          <p:nvPr/>
        </p:nvSpPr>
        <p:spPr>
          <a:xfrm>
            <a:off x="683568" y="3429000"/>
            <a:ext cx="2160240" cy="1080120"/>
          </a:xfrm>
          <a:prstGeom prst="homePlat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C" dirty="0" smtClean="0"/>
              <a:t>Estándar 39 área de cocina para manejo de alimentos</a:t>
            </a:r>
            <a:endParaRPr lang="es-EC" dirty="0"/>
          </a:p>
        </p:txBody>
      </p:sp>
      <p:sp>
        <p:nvSpPr>
          <p:cNvPr id="8" name="7 Pentágono"/>
          <p:cNvSpPr/>
          <p:nvPr/>
        </p:nvSpPr>
        <p:spPr>
          <a:xfrm>
            <a:off x="683568" y="4725144"/>
            <a:ext cx="2160240" cy="720080"/>
          </a:xfrm>
          <a:prstGeom prst="homePlat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C" dirty="0" smtClean="0"/>
              <a:t>Estándar 40 servicios básicos</a:t>
            </a:r>
            <a:endParaRPr lang="es-EC" dirty="0"/>
          </a:p>
        </p:txBody>
      </p:sp>
      <p:sp>
        <p:nvSpPr>
          <p:cNvPr id="9" name="8 Pentágono"/>
          <p:cNvSpPr/>
          <p:nvPr/>
        </p:nvSpPr>
        <p:spPr>
          <a:xfrm>
            <a:off x="683568" y="5589240"/>
            <a:ext cx="2304256" cy="1268760"/>
          </a:xfrm>
          <a:prstGeom prst="homePlat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C" dirty="0" smtClean="0"/>
              <a:t>Estándar 41 diferenciación del espacio por grupo de edad</a:t>
            </a:r>
            <a:endParaRPr lang="es-EC" dirty="0"/>
          </a:p>
        </p:txBody>
      </p:sp>
      <p:sp>
        <p:nvSpPr>
          <p:cNvPr id="10" name="9 Proceso"/>
          <p:cNvSpPr/>
          <p:nvPr/>
        </p:nvSpPr>
        <p:spPr>
          <a:xfrm>
            <a:off x="3275856" y="188640"/>
            <a:ext cx="4536504" cy="576064"/>
          </a:xfrm>
          <a:prstGeom prst="flowChart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dirty="0" smtClean="0"/>
              <a:t>0.80 m por niña/o</a:t>
            </a:r>
            <a:endParaRPr lang="es-EC" dirty="0"/>
          </a:p>
        </p:txBody>
      </p:sp>
      <p:sp>
        <p:nvSpPr>
          <p:cNvPr id="11" name="10 Proceso"/>
          <p:cNvSpPr/>
          <p:nvPr/>
        </p:nvSpPr>
        <p:spPr>
          <a:xfrm>
            <a:off x="3275856" y="1196752"/>
            <a:ext cx="4536504" cy="576064"/>
          </a:xfrm>
          <a:prstGeom prst="flowChartProcess">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EC" dirty="0" smtClean="0"/>
              <a:t>Equipamiento para control de salud, 10 m por niña/o, 2 botiquines.</a:t>
            </a:r>
            <a:endParaRPr lang="es-EC" dirty="0"/>
          </a:p>
        </p:txBody>
      </p:sp>
      <p:sp>
        <p:nvSpPr>
          <p:cNvPr id="12" name="11 Proceso"/>
          <p:cNvSpPr/>
          <p:nvPr/>
        </p:nvSpPr>
        <p:spPr>
          <a:xfrm>
            <a:off x="3275856" y="2420888"/>
            <a:ext cx="4536504" cy="576064"/>
          </a:xfrm>
          <a:prstGeom prst="flowChartProcess">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C" dirty="0" smtClean="0"/>
              <a:t>Equipado al menos con mobiliario básico, archivador y computadora.</a:t>
            </a:r>
            <a:endParaRPr lang="es-EC" dirty="0"/>
          </a:p>
        </p:txBody>
      </p:sp>
      <p:sp>
        <p:nvSpPr>
          <p:cNvPr id="13" name="12 Proceso"/>
          <p:cNvSpPr/>
          <p:nvPr/>
        </p:nvSpPr>
        <p:spPr>
          <a:xfrm>
            <a:off x="3096344" y="3573016"/>
            <a:ext cx="5868144" cy="864096"/>
          </a:xfrm>
          <a:prstGeom prst="flowChartProces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C" dirty="0" smtClean="0"/>
              <a:t>Alejada de las niñas y niños, con restricción de ingreso a ellos, equipamiento que garantice la conservación de alimentos.</a:t>
            </a:r>
            <a:endParaRPr lang="es-EC" dirty="0"/>
          </a:p>
        </p:txBody>
      </p:sp>
      <p:sp>
        <p:nvSpPr>
          <p:cNvPr id="14" name="13 Proceso"/>
          <p:cNvSpPr/>
          <p:nvPr/>
        </p:nvSpPr>
        <p:spPr>
          <a:xfrm>
            <a:off x="3131840" y="4725144"/>
            <a:ext cx="5616624" cy="576064"/>
          </a:xfrm>
          <a:prstGeom prst="flowChart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C" dirty="0" smtClean="0"/>
              <a:t>Agua potable, energía eléctrica, teléfono, internet y sistema de eliminación de aguas residuales.</a:t>
            </a:r>
            <a:endParaRPr lang="es-EC" dirty="0"/>
          </a:p>
        </p:txBody>
      </p:sp>
      <p:sp>
        <p:nvSpPr>
          <p:cNvPr id="15" name="14 Proceso"/>
          <p:cNvSpPr/>
          <p:nvPr/>
        </p:nvSpPr>
        <p:spPr>
          <a:xfrm>
            <a:off x="3131840" y="5805264"/>
            <a:ext cx="5616624" cy="576064"/>
          </a:xfrm>
          <a:prstGeom prst="flowChartProcess">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C" dirty="0" smtClean="0"/>
              <a:t>CIBV :grupos de 12 a 24 meses y de 25 a 36 meses. </a:t>
            </a:r>
            <a:endParaRPr lang="es-EC"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Pentágono"/>
          <p:cNvSpPr/>
          <p:nvPr/>
        </p:nvSpPr>
        <p:spPr>
          <a:xfrm>
            <a:off x="539552" y="404664"/>
            <a:ext cx="2448272" cy="1152128"/>
          </a:xfrm>
          <a:prstGeom prst="homePlat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C" dirty="0" smtClean="0"/>
              <a:t>Estándar 42  plan de gestión de riesgos</a:t>
            </a:r>
            <a:endParaRPr lang="es-EC" dirty="0"/>
          </a:p>
        </p:txBody>
      </p:sp>
      <p:sp>
        <p:nvSpPr>
          <p:cNvPr id="5" name="4 Proceso"/>
          <p:cNvSpPr/>
          <p:nvPr/>
        </p:nvSpPr>
        <p:spPr>
          <a:xfrm>
            <a:off x="3635896" y="476672"/>
            <a:ext cx="4896544" cy="936104"/>
          </a:xfrm>
          <a:prstGeom prst="flowChartProcess">
            <a:avLst/>
          </a:prstGeom>
        </p:spPr>
        <p:style>
          <a:lnRef idx="1">
            <a:schemeClr val="accent2"/>
          </a:lnRef>
          <a:fillRef idx="2">
            <a:schemeClr val="accent2"/>
          </a:fillRef>
          <a:effectRef idx="1">
            <a:schemeClr val="accent2"/>
          </a:effectRef>
          <a:fontRef idx="minor">
            <a:schemeClr val="dk1"/>
          </a:fontRef>
        </p:style>
        <p:txBody>
          <a:bodyPr rtlCol="0" anchor="ctr"/>
          <a:lstStyle/>
          <a:p>
            <a:pPr algn="ctr">
              <a:buFont typeface="Wingdings" pitchFamily="2" charset="2"/>
              <a:buChar char="§"/>
            </a:pPr>
            <a:r>
              <a:rPr lang="es-EC" dirty="0" smtClean="0"/>
              <a:t>Salidas de emergencia</a:t>
            </a:r>
          </a:p>
          <a:p>
            <a:pPr algn="ctr">
              <a:buFont typeface="Wingdings" pitchFamily="2" charset="2"/>
              <a:buChar char="§"/>
            </a:pPr>
            <a:r>
              <a:rPr lang="es-EC" dirty="0" smtClean="0"/>
              <a:t>Seguridad física del centro y preparaciones frente a riesgos y emergencias.</a:t>
            </a:r>
            <a:endParaRPr lang="es-EC" dirty="0"/>
          </a:p>
        </p:txBody>
      </p:sp>
      <p:sp>
        <p:nvSpPr>
          <p:cNvPr id="6" name="5 Pentágono"/>
          <p:cNvSpPr/>
          <p:nvPr/>
        </p:nvSpPr>
        <p:spPr>
          <a:xfrm>
            <a:off x="539552" y="1772816"/>
            <a:ext cx="2448272" cy="1152128"/>
          </a:xfrm>
          <a:prstGeom prst="homePlat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dirty="0" smtClean="0"/>
              <a:t>Estándar 43  plan de prevención de riesgos</a:t>
            </a:r>
            <a:endParaRPr lang="es-EC" dirty="0"/>
          </a:p>
        </p:txBody>
      </p:sp>
      <p:sp>
        <p:nvSpPr>
          <p:cNvPr id="7" name="6 Proceso"/>
          <p:cNvSpPr/>
          <p:nvPr/>
        </p:nvSpPr>
        <p:spPr>
          <a:xfrm>
            <a:off x="3635896" y="1844824"/>
            <a:ext cx="4896544" cy="936104"/>
          </a:xfrm>
          <a:prstGeom prst="flowChart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dirty="0" smtClean="0"/>
              <a:t>Preservar la vida, la integridad física y el bienestar de las/los  niñas/os.</a:t>
            </a:r>
            <a:endParaRPr lang="es-EC"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3131840" y="2780928"/>
            <a:ext cx="3024336" cy="720080"/>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s-EC" sz="2000" b="1" dirty="0" smtClean="0">
                <a:solidFill>
                  <a:schemeClr val="bg1"/>
                </a:solidFill>
              </a:rPr>
              <a:t>MARCO LEGAL</a:t>
            </a:r>
            <a:endParaRPr lang="es-EC" sz="2000" b="1" dirty="0">
              <a:solidFill>
                <a:schemeClr val="bg1"/>
              </a:solidFill>
            </a:endParaRPr>
          </a:p>
        </p:txBody>
      </p:sp>
      <p:sp>
        <p:nvSpPr>
          <p:cNvPr id="5" name="4 Recortar rectángulo de esquina del mismo lado"/>
          <p:cNvSpPr/>
          <p:nvPr/>
        </p:nvSpPr>
        <p:spPr>
          <a:xfrm>
            <a:off x="899592" y="620688"/>
            <a:ext cx="2736304" cy="1656184"/>
          </a:xfrm>
          <a:prstGeom prst="snip2Same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C" dirty="0" smtClean="0">
                <a:solidFill>
                  <a:schemeClr val="bg1"/>
                </a:solidFill>
              </a:rPr>
              <a:t>MINISTERIO DE INCLUSIÓN ECONÓMICA Y SOCIAL (MIES)</a:t>
            </a:r>
            <a:endParaRPr lang="es-EC" dirty="0">
              <a:solidFill>
                <a:schemeClr val="bg1"/>
              </a:solidFill>
            </a:endParaRPr>
          </a:p>
        </p:txBody>
      </p:sp>
      <p:sp>
        <p:nvSpPr>
          <p:cNvPr id="6" name="5 Recortar rectángulo de esquina del mismo lado"/>
          <p:cNvSpPr/>
          <p:nvPr/>
        </p:nvSpPr>
        <p:spPr>
          <a:xfrm>
            <a:off x="5652120" y="620688"/>
            <a:ext cx="2808312" cy="1800200"/>
          </a:xfrm>
          <a:prstGeom prst="snip2Same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C" dirty="0" smtClean="0">
                <a:solidFill>
                  <a:schemeClr val="bg1"/>
                </a:solidFill>
              </a:rPr>
              <a:t>PLAN NACIONAL DECENAL DE PROTECCIÓN INTEGRAL A LA NIÑEZ Y ADOLESCENCIA</a:t>
            </a:r>
            <a:endParaRPr lang="es-EC" dirty="0">
              <a:solidFill>
                <a:schemeClr val="bg1"/>
              </a:solidFill>
            </a:endParaRPr>
          </a:p>
        </p:txBody>
      </p:sp>
      <p:sp>
        <p:nvSpPr>
          <p:cNvPr id="7" name="6 Recortar rectángulo de esquina del mismo lado"/>
          <p:cNvSpPr/>
          <p:nvPr/>
        </p:nvSpPr>
        <p:spPr>
          <a:xfrm>
            <a:off x="755576" y="4077072"/>
            <a:ext cx="2808312" cy="1800200"/>
          </a:xfrm>
          <a:prstGeom prst="snip2Same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C" dirty="0" smtClean="0">
                <a:solidFill>
                  <a:schemeClr val="bg1"/>
                </a:solidFill>
              </a:rPr>
              <a:t>CÓDIGO DE LA NIÑEZ Y ADOLESCENCIA </a:t>
            </a:r>
            <a:endParaRPr lang="es-EC" dirty="0">
              <a:solidFill>
                <a:schemeClr val="bg1"/>
              </a:solidFill>
            </a:endParaRPr>
          </a:p>
        </p:txBody>
      </p:sp>
      <p:sp>
        <p:nvSpPr>
          <p:cNvPr id="8" name="7 Recortar rectángulo de esquina del mismo lado"/>
          <p:cNvSpPr/>
          <p:nvPr/>
        </p:nvSpPr>
        <p:spPr>
          <a:xfrm>
            <a:off x="5940152" y="3789040"/>
            <a:ext cx="2808312" cy="1800200"/>
          </a:xfrm>
          <a:prstGeom prst="snip2Same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EC" dirty="0" smtClean="0">
                <a:solidFill>
                  <a:schemeClr val="bg1"/>
                </a:solidFill>
              </a:rPr>
              <a:t>CONSTITUCIÓN DE LA REPÚBLLICA DEL ECUADOR</a:t>
            </a:r>
            <a:endParaRPr lang="es-EC"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620688"/>
            <a:ext cx="8229600" cy="3802434"/>
          </a:xfrm>
        </p:spPr>
        <p:txBody>
          <a:bodyPr>
            <a:normAutofit/>
          </a:bodyPr>
          <a:lstStyle/>
          <a:p>
            <a:r>
              <a:rPr lang="es-EC" dirty="0" smtClean="0">
                <a:solidFill>
                  <a:schemeClr val="bg1"/>
                </a:solidFill>
              </a:rPr>
              <a:t/>
            </a:r>
            <a:br>
              <a:rPr lang="es-EC" dirty="0" smtClean="0">
                <a:solidFill>
                  <a:schemeClr val="bg1"/>
                </a:solidFill>
              </a:rPr>
            </a:br>
            <a:r>
              <a:rPr lang="es-EC" sz="8000" dirty="0" smtClean="0">
                <a:solidFill>
                  <a:schemeClr val="bg1"/>
                </a:solidFill>
              </a:rPr>
              <a:t>CAPÍTULO 1</a:t>
            </a:r>
            <a:br>
              <a:rPr lang="es-EC" sz="8000" dirty="0" smtClean="0">
                <a:solidFill>
                  <a:schemeClr val="bg1"/>
                </a:solidFill>
              </a:rPr>
            </a:br>
            <a:r>
              <a:rPr lang="es-EC" sz="8000" dirty="0" smtClean="0">
                <a:solidFill>
                  <a:schemeClr val="bg1"/>
                </a:solidFill>
              </a:rPr>
              <a:t>EL PROBLEMA</a:t>
            </a:r>
            <a:endParaRPr lang="es-EC" sz="8000" dirty="0">
              <a:solidFill>
                <a:schemeClr val="bg1"/>
              </a:solidFill>
            </a:endParaRPr>
          </a:p>
        </p:txBody>
      </p:sp>
      <p:pic>
        <p:nvPicPr>
          <p:cNvPr id="51203" name="Picture 3" descr="C:\DOCUMENTOS JOHA\MIS IMAGENES\FONDOS POWER POINT\infantil1.gif"/>
          <p:cNvPicPr>
            <a:picLocks noChangeAspect="1" noChangeArrowheads="1"/>
          </p:cNvPicPr>
          <p:nvPr/>
        </p:nvPicPr>
        <p:blipFill>
          <a:blip r:embed="rId2" cstate="print"/>
          <a:srcRect/>
          <a:stretch>
            <a:fillRect/>
          </a:stretch>
        </p:blipFill>
        <p:spPr bwMode="auto">
          <a:xfrm>
            <a:off x="6742892" y="188640"/>
            <a:ext cx="2401108" cy="1484784"/>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1628800"/>
            <a:ext cx="8229600" cy="3024336"/>
          </a:xfrm>
        </p:spPr>
        <p:txBody>
          <a:bodyPr>
            <a:noAutofit/>
          </a:bodyPr>
          <a:lstStyle/>
          <a:p>
            <a:r>
              <a:rPr lang="es-EC" sz="5000" b="1" dirty="0" smtClean="0">
                <a:solidFill>
                  <a:schemeClr val="bg1"/>
                </a:solidFill>
              </a:rPr>
              <a:t>CAPÍTULO 3</a:t>
            </a:r>
            <a:br>
              <a:rPr lang="es-EC" sz="5000" b="1" dirty="0" smtClean="0">
                <a:solidFill>
                  <a:schemeClr val="bg1"/>
                </a:solidFill>
              </a:rPr>
            </a:br>
            <a:r>
              <a:rPr lang="es-EC" sz="5000" b="1" dirty="0" smtClean="0">
                <a:solidFill>
                  <a:schemeClr val="bg1"/>
                </a:solidFill>
              </a:rPr>
              <a:t>METODOLOGÍA DE LA INVESTIGACIÓN</a:t>
            </a:r>
            <a:endParaRPr lang="es-EC" sz="5000" b="1" dirty="0">
              <a:solidFill>
                <a:schemeClr val="bg1"/>
              </a:solidFill>
            </a:endParaRPr>
          </a:p>
        </p:txBody>
      </p:sp>
      <p:pic>
        <p:nvPicPr>
          <p:cNvPr id="5" name="Picture 3" descr="C:\DOCUMENTOS JOHA\MIS IMAGENES\FONDOS POWER POINT\infantil1.gif"/>
          <p:cNvPicPr>
            <a:picLocks noChangeAspect="1" noChangeArrowheads="1"/>
          </p:cNvPicPr>
          <p:nvPr/>
        </p:nvPicPr>
        <p:blipFill>
          <a:blip r:embed="rId2" cstate="print"/>
          <a:srcRect/>
          <a:stretch>
            <a:fillRect/>
          </a:stretch>
        </p:blipFill>
        <p:spPr bwMode="auto">
          <a:xfrm>
            <a:off x="6084168" y="332656"/>
            <a:ext cx="2736304" cy="1692061"/>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dondear rectángulo de esquina diagonal"/>
          <p:cNvSpPr/>
          <p:nvPr/>
        </p:nvSpPr>
        <p:spPr>
          <a:xfrm>
            <a:off x="6300192" y="260648"/>
            <a:ext cx="2520280" cy="1008112"/>
          </a:xfrm>
          <a:prstGeom prst="round2Diag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s-EC" b="1" dirty="0" smtClean="0">
                <a:solidFill>
                  <a:schemeClr val="bg1"/>
                </a:solidFill>
              </a:rPr>
              <a:t>TIPO:</a:t>
            </a:r>
          </a:p>
          <a:p>
            <a:pPr algn="ctr"/>
            <a:r>
              <a:rPr lang="es-EC" dirty="0" smtClean="0">
                <a:solidFill>
                  <a:schemeClr val="bg1"/>
                </a:solidFill>
              </a:rPr>
              <a:t> DESCRIPTIVA</a:t>
            </a:r>
            <a:endParaRPr lang="es-EC" dirty="0">
              <a:solidFill>
                <a:schemeClr val="bg1"/>
              </a:solidFill>
            </a:endParaRPr>
          </a:p>
        </p:txBody>
      </p:sp>
      <p:sp>
        <p:nvSpPr>
          <p:cNvPr id="5" name="4 Redondear rectángulo de esquina diagonal"/>
          <p:cNvSpPr/>
          <p:nvPr/>
        </p:nvSpPr>
        <p:spPr>
          <a:xfrm>
            <a:off x="395536" y="260648"/>
            <a:ext cx="2520280" cy="1008112"/>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C" b="1" dirty="0" smtClean="0"/>
              <a:t>MODALIDAD: </a:t>
            </a:r>
            <a:r>
              <a:rPr lang="es-EC" dirty="0" smtClean="0"/>
              <a:t>Campo,  bibliográfica-documental</a:t>
            </a:r>
            <a:endParaRPr lang="es-EC" dirty="0"/>
          </a:p>
        </p:txBody>
      </p:sp>
      <p:sp>
        <p:nvSpPr>
          <p:cNvPr id="6" name="5 Redondear rectángulo de esquina diagonal"/>
          <p:cNvSpPr/>
          <p:nvPr/>
        </p:nvSpPr>
        <p:spPr>
          <a:xfrm>
            <a:off x="611560" y="1412776"/>
            <a:ext cx="8280920" cy="1080120"/>
          </a:xfrm>
          <a:prstGeom prst="round2Diag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EC" b="1" dirty="0" smtClean="0"/>
              <a:t>POBLACIÓN y MUESTRA : </a:t>
            </a:r>
          </a:p>
          <a:p>
            <a:pPr algn="ctr"/>
            <a:r>
              <a:rPr lang="es-EC" dirty="0" smtClean="0"/>
              <a:t>A razón de que los objetos de estudio fueron la infraestructura y equipamiento  del CDI la población total se convirtió en la muestra de la investigación.</a:t>
            </a:r>
            <a:endParaRPr lang="es-EC" dirty="0"/>
          </a:p>
        </p:txBody>
      </p:sp>
      <p:graphicFrame>
        <p:nvGraphicFramePr>
          <p:cNvPr id="7" name="6 Tabla"/>
          <p:cNvGraphicFramePr>
            <a:graphicFrameLocks noGrp="1"/>
          </p:cNvGraphicFramePr>
          <p:nvPr/>
        </p:nvGraphicFramePr>
        <p:xfrm>
          <a:off x="611560" y="2708920"/>
          <a:ext cx="3960440" cy="3903820"/>
        </p:xfrm>
        <a:graphic>
          <a:graphicData uri="http://schemas.openxmlformats.org/drawingml/2006/table">
            <a:tbl>
              <a:tblPr>
                <a:tableStyleId>{35758FB7-9AC5-4552-8A53-C91805E547FA}</a:tableStyleId>
              </a:tblPr>
              <a:tblGrid>
                <a:gridCol w="1964032"/>
                <a:gridCol w="1996408"/>
              </a:tblGrid>
              <a:tr h="256205">
                <a:tc gridSpan="2">
                  <a:txBody>
                    <a:bodyPr/>
                    <a:lstStyle/>
                    <a:p>
                      <a:pPr algn="ctr">
                        <a:lnSpc>
                          <a:spcPct val="150000"/>
                        </a:lnSpc>
                        <a:spcAft>
                          <a:spcPts val="0"/>
                        </a:spcAft>
                      </a:pPr>
                      <a:r>
                        <a:rPr lang="es-EC" sz="1200" b="1" dirty="0"/>
                        <a:t>Infraestructura</a:t>
                      </a:r>
                      <a:endParaRPr lang="es-EC" sz="1200" b="1" dirty="0">
                        <a:solidFill>
                          <a:srgbClr val="5F497A"/>
                        </a:solidFill>
                        <a:latin typeface="Arial"/>
                        <a:ea typeface="Calibri"/>
                        <a:cs typeface="Times New Roman"/>
                      </a:endParaRPr>
                    </a:p>
                  </a:txBody>
                  <a:tcPr marL="68580" marR="68580" marT="0" marB="0"/>
                </a:tc>
                <a:tc hMerge="1">
                  <a:txBody>
                    <a:bodyPr/>
                    <a:lstStyle/>
                    <a:p>
                      <a:endParaRPr lang="es-EC"/>
                    </a:p>
                  </a:txBody>
                  <a:tcPr/>
                </a:tc>
              </a:tr>
              <a:tr h="256205">
                <a:tc>
                  <a:txBody>
                    <a:bodyPr/>
                    <a:lstStyle/>
                    <a:p>
                      <a:pPr algn="ctr">
                        <a:lnSpc>
                          <a:spcPct val="150000"/>
                        </a:lnSpc>
                        <a:spcAft>
                          <a:spcPts val="0"/>
                        </a:spcAft>
                      </a:pPr>
                      <a:r>
                        <a:rPr lang="es-EC" sz="1200"/>
                        <a:t>Número</a:t>
                      </a:r>
                      <a:endParaRPr lang="es-EC" sz="1200">
                        <a:solidFill>
                          <a:srgbClr val="5F497A"/>
                        </a:solidFill>
                        <a:latin typeface="Arial"/>
                        <a:ea typeface="Calibri"/>
                        <a:cs typeface="Times New Roman"/>
                      </a:endParaRPr>
                    </a:p>
                  </a:txBody>
                  <a:tcPr marL="68580" marR="68580" marT="0" marB="0"/>
                </a:tc>
                <a:tc>
                  <a:txBody>
                    <a:bodyPr/>
                    <a:lstStyle/>
                    <a:p>
                      <a:pPr algn="ctr">
                        <a:lnSpc>
                          <a:spcPct val="150000"/>
                        </a:lnSpc>
                        <a:spcAft>
                          <a:spcPts val="0"/>
                        </a:spcAft>
                      </a:pPr>
                      <a:r>
                        <a:rPr lang="es-EC" sz="1200" dirty="0"/>
                        <a:t>Nombre</a:t>
                      </a:r>
                      <a:endParaRPr lang="es-EC" sz="1200" dirty="0">
                        <a:solidFill>
                          <a:srgbClr val="5F497A"/>
                        </a:solidFill>
                        <a:latin typeface="Arial"/>
                        <a:ea typeface="Calibri"/>
                        <a:cs typeface="Times New Roman"/>
                      </a:endParaRPr>
                    </a:p>
                  </a:txBody>
                  <a:tcPr marL="68580" marR="68580" marT="0" marB="0"/>
                </a:tc>
              </a:tr>
              <a:tr h="305990">
                <a:tc>
                  <a:txBody>
                    <a:bodyPr/>
                    <a:lstStyle/>
                    <a:p>
                      <a:pPr algn="ctr">
                        <a:lnSpc>
                          <a:spcPct val="150000"/>
                        </a:lnSpc>
                        <a:spcAft>
                          <a:spcPts val="0"/>
                        </a:spcAft>
                      </a:pPr>
                      <a:r>
                        <a:rPr lang="es-EC" sz="1200"/>
                        <a:t>1</a:t>
                      </a:r>
                      <a:endParaRPr lang="es-EC" sz="1200">
                        <a:solidFill>
                          <a:srgbClr val="5F497A"/>
                        </a:solidFill>
                        <a:latin typeface="Arial"/>
                        <a:ea typeface="Calibri"/>
                        <a:cs typeface="Times New Roman"/>
                      </a:endParaRPr>
                    </a:p>
                  </a:txBody>
                  <a:tcPr marL="68580" marR="68580" marT="0" marB="0"/>
                </a:tc>
                <a:tc>
                  <a:txBody>
                    <a:bodyPr/>
                    <a:lstStyle/>
                    <a:p>
                      <a:pPr algn="ctr">
                        <a:lnSpc>
                          <a:spcPct val="150000"/>
                        </a:lnSpc>
                        <a:spcAft>
                          <a:spcPts val="0"/>
                        </a:spcAft>
                      </a:pPr>
                      <a:r>
                        <a:rPr lang="es-EC" sz="1200"/>
                        <a:t>Aula de 1</a:t>
                      </a:r>
                      <a:r>
                        <a:rPr lang="es-EC" sz="1200" baseline="30000"/>
                        <a:t>ro </a:t>
                      </a:r>
                      <a:r>
                        <a:rPr lang="es-EC" sz="1200"/>
                        <a:t>de básica</a:t>
                      </a:r>
                      <a:endParaRPr lang="es-EC" sz="1200">
                        <a:solidFill>
                          <a:srgbClr val="5F497A"/>
                        </a:solidFill>
                        <a:latin typeface="Arial"/>
                        <a:ea typeface="Calibri"/>
                        <a:cs typeface="Times New Roman"/>
                      </a:endParaRPr>
                    </a:p>
                  </a:txBody>
                  <a:tcPr marL="68580" marR="68580" marT="0" marB="0"/>
                </a:tc>
              </a:tr>
              <a:tr h="256205">
                <a:tc>
                  <a:txBody>
                    <a:bodyPr/>
                    <a:lstStyle/>
                    <a:p>
                      <a:pPr algn="ctr">
                        <a:lnSpc>
                          <a:spcPct val="150000"/>
                        </a:lnSpc>
                        <a:spcAft>
                          <a:spcPts val="0"/>
                        </a:spcAft>
                      </a:pPr>
                      <a:r>
                        <a:rPr lang="es-EC" sz="1200"/>
                        <a:t>1</a:t>
                      </a:r>
                      <a:endParaRPr lang="es-EC" sz="1200">
                        <a:solidFill>
                          <a:srgbClr val="5F497A"/>
                        </a:solidFill>
                        <a:latin typeface="Arial"/>
                        <a:ea typeface="Calibri"/>
                        <a:cs typeface="Times New Roman"/>
                      </a:endParaRPr>
                    </a:p>
                  </a:txBody>
                  <a:tcPr marL="68580" marR="68580" marT="0" marB="0"/>
                </a:tc>
                <a:tc>
                  <a:txBody>
                    <a:bodyPr/>
                    <a:lstStyle/>
                    <a:p>
                      <a:pPr algn="ctr">
                        <a:lnSpc>
                          <a:spcPct val="150000"/>
                        </a:lnSpc>
                        <a:spcAft>
                          <a:spcPts val="0"/>
                        </a:spcAft>
                      </a:pPr>
                      <a:r>
                        <a:rPr lang="es-EC" sz="1200"/>
                        <a:t>Aula de prebásica</a:t>
                      </a:r>
                      <a:endParaRPr lang="es-EC" sz="1200">
                        <a:solidFill>
                          <a:srgbClr val="5F497A"/>
                        </a:solidFill>
                        <a:latin typeface="Arial"/>
                        <a:ea typeface="Calibri"/>
                        <a:cs typeface="Times New Roman"/>
                      </a:endParaRPr>
                    </a:p>
                  </a:txBody>
                  <a:tcPr marL="68580" marR="68580" marT="0" marB="0"/>
                </a:tc>
              </a:tr>
              <a:tr h="256205">
                <a:tc>
                  <a:txBody>
                    <a:bodyPr/>
                    <a:lstStyle/>
                    <a:p>
                      <a:pPr algn="ctr">
                        <a:lnSpc>
                          <a:spcPct val="150000"/>
                        </a:lnSpc>
                        <a:spcAft>
                          <a:spcPts val="0"/>
                        </a:spcAft>
                      </a:pPr>
                      <a:r>
                        <a:rPr lang="es-EC" sz="1200"/>
                        <a:t>1</a:t>
                      </a:r>
                      <a:endParaRPr lang="es-EC" sz="1200">
                        <a:solidFill>
                          <a:srgbClr val="5F497A"/>
                        </a:solidFill>
                        <a:latin typeface="Arial"/>
                        <a:ea typeface="Calibri"/>
                        <a:cs typeface="Times New Roman"/>
                      </a:endParaRPr>
                    </a:p>
                  </a:txBody>
                  <a:tcPr marL="68580" marR="68580" marT="0" marB="0"/>
                </a:tc>
                <a:tc>
                  <a:txBody>
                    <a:bodyPr/>
                    <a:lstStyle/>
                    <a:p>
                      <a:pPr algn="ctr">
                        <a:lnSpc>
                          <a:spcPct val="150000"/>
                        </a:lnSpc>
                        <a:spcAft>
                          <a:spcPts val="0"/>
                        </a:spcAft>
                      </a:pPr>
                      <a:r>
                        <a:rPr lang="es-EC" sz="1200"/>
                        <a:t>Aula de Inicial 1</a:t>
                      </a:r>
                      <a:endParaRPr lang="es-EC" sz="1200">
                        <a:solidFill>
                          <a:srgbClr val="5F497A"/>
                        </a:solidFill>
                        <a:latin typeface="Arial"/>
                        <a:ea typeface="Calibri"/>
                        <a:cs typeface="Times New Roman"/>
                      </a:endParaRPr>
                    </a:p>
                  </a:txBody>
                  <a:tcPr marL="68580" marR="68580" marT="0" marB="0"/>
                </a:tc>
              </a:tr>
              <a:tr h="256205">
                <a:tc>
                  <a:txBody>
                    <a:bodyPr/>
                    <a:lstStyle/>
                    <a:p>
                      <a:pPr algn="ctr">
                        <a:lnSpc>
                          <a:spcPct val="150000"/>
                        </a:lnSpc>
                        <a:spcAft>
                          <a:spcPts val="0"/>
                        </a:spcAft>
                      </a:pPr>
                      <a:r>
                        <a:rPr lang="es-EC" sz="1200"/>
                        <a:t>1</a:t>
                      </a:r>
                      <a:endParaRPr lang="es-EC" sz="1200">
                        <a:solidFill>
                          <a:srgbClr val="5F497A"/>
                        </a:solidFill>
                        <a:latin typeface="Arial"/>
                        <a:ea typeface="Calibri"/>
                        <a:cs typeface="Times New Roman"/>
                      </a:endParaRPr>
                    </a:p>
                  </a:txBody>
                  <a:tcPr marL="68580" marR="68580" marT="0" marB="0"/>
                </a:tc>
                <a:tc>
                  <a:txBody>
                    <a:bodyPr/>
                    <a:lstStyle/>
                    <a:p>
                      <a:pPr algn="ctr">
                        <a:lnSpc>
                          <a:spcPct val="150000"/>
                        </a:lnSpc>
                        <a:spcAft>
                          <a:spcPts val="0"/>
                        </a:spcAft>
                      </a:pPr>
                      <a:r>
                        <a:rPr lang="es-EC" sz="1200"/>
                        <a:t>Aula de Inicial 2</a:t>
                      </a:r>
                      <a:endParaRPr lang="es-EC" sz="1200">
                        <a:solidFill>
                          <a:srgbClr val="5F497A"/>
                        </a:solidFill>
                        <a:latin typeface="Arial"/>
                        <a:ea typeface="Calibri"/>
                        <a:cs typeface="Times New Roman"/>
                      </a:endParaRPr>
                    </a:p>
                  </a:txBody>
                  <a:tcPr marL="68580" marR="68580" marT="0" marB="0"/>
                </a:tc>
              </a:tr>
              <a:tr h="305990">
                <a:tc>
                  <a:txBody>
                    <a:bodyPr/>
                    <a:lstStyle/>
                    <a:p>
                      <a:pPr algn="ctr">
                        <a:lnSpc>
                          <a:spcPct val="150000"/>
                        </a:lnSpc>
                        <a:spcAft>
                          <a:spcPts val="0"/>
                        </a:spcAft>
                      </a:pPr>
                      <a:r>
                        <a:rPr lang="es-EC" sz="1200"/>
                        <a:t>1</a:t>
                      </a:r>
                      <a:endParaRPr lang="es-EC" sz="1200">
                        <a:solidFill>
                          <a:srgbClr val="5F497A"/>
                        </a:solidFill>
                        <a:latin typeface="Arial"/>
                        <a:ea typeface="Calibri"/>
                        <a:cs typeface="Times New Roman"/>
                      </a:endParaRPr>
                    </a:p>
                  </a:txBody>
                  <a:tcPr marL="68580" marR="68580" marT="0" marB="0"/>
                </a:tc>
                <a:tc>
                  <a:txBody>
                    <a:bodyPr/>
                    <a:lstStyle/>
                    <a:p>
                      <a:pPr algn="ctr">
                        <a:lnSpc>
                          <a:spcPct val="150000"/>
                        </a:lnSpc>
                        <a:spcAft>
                          <a:spcPts val="0"/>
                        </a:spcAft>
                      </a:pPr>
                      <a:r>
                        <a:rPr lang="es-EC" sz="1200"/>
                        <a:t>Sala de psicomotricidad</a:t>
                      </a:r>
                      <a:endParaRPr lang="es-EC" sz="1200">
                        <a:solidFill>
                          <a:srgbClr val="5F497A"/>
                        </a:solidFill>
                        <a:latin typeface="Arial"/>
                        <a:ea typeface="Calibri"/>
                        <a:cs typeface="Times New Roman"/>
                      </a:endParaRPr>
                    </a:p>
                  </a:txBody>
                  <a:tcPr marL="68580" marR="68580" marT="0" marB="0"/>
                </a:tc>
              </a:tr>
              <a:tr h="256205">
                <a:tc>
                  <a:txBody>
                    <a:bodyPr/>
                    <a:lstStyle/>
                    <a:p>
                      <a:pPr algn="ctr">
                        <a:lnSpc>
                          <a:spcPct val="150000"/>
                        </a:lnSpc>
                        <a:spcAft>
                          <a:spcPts val="0"/>
                        </a:spcAft>
                      </a:pPr>
                      <a:r>
                        <a:rPr lang="es-EC" sz="1200"/>
                        <a:t>1</a:t>
                      </a:r>
                      <a:endParaRPr lang="es-EC" sz="1200">
                        <a:solidFill>
                          <a:srgbClr val="5F497A"/>
                        </a:solidFill>
                        <a:latin typeface="Arial"/>
                        <a:ea typeface="Calibri"/>
                        <a:cs typeface="Times New Roman"/>
                      </a:endParaRPr>
                    </a:p>
                  </a:txBody>
                  <a:tcPr marL="68580" marR="68580" marT="0" marB="0"/>
                </a:tc>
                <a:tc>
                  <a:txBody>
                    <a:bodyPr/>
                    <a:lstStyle/>
                    <a:p>
                      <a:pPr algn="ctr">
                        <a:lnSpc>
                          <a:spcPct val="150000"/>
                        </a:lnSpc>
                        <a:spcAft>
                          <a:spcPts val="0"/>
                        </a:spcAft>
                      </a:pPr>
                      <a:r>
                        <a:rPr lang="es-EC" sz="1200"/>
                        <a:t>Cocina</a:t>
                      </a:r>
                      <a:endParaRPr lang="es-EC" sz="1200">
                        <a:solidFill>
                          <a:srgbClr val="5F497A"/>
                        </a:solidFill>
                        <a:latin typeface="Arial"/>
                        <a:ea typeface="Calibri"/>
                        <a:cs typeface="Times New Roman"/>
                      </a:endParaRPr>
                    </a:p>
                  </a:txBody>
                  <a:tcPr marL="68580" marR="68580" marT="0" marB="0"/>
                </a:tc>
              </a:tr>
              <a:tr h="256205">
                <a:tc>
                  <a:txBody>
                    <a:bodyPr/>
                    <a:lstStyle/>
                    <a:p>
                      <a:pPr algn="ctr">
                        <a:lnSpc>
                          <a:spcPct val="150000"/>
                        </a:lnSpc>
                        <a:spcAft>
                          <a:spcPts val="0"/>
                        </a:spcAft>
                      </a:pPr>
                      <a:r>
                        <a:rPr lang="es-EC" sz="1200"/>
                        <a:t>1</a:t>
                      </a:r>
                      <a:endParaRPr lang="es-EC" sz="1200">
                        <a:solidFill>
                          <a:srgbClr val="5F497A"/>
                        </a:solidFill>
                        <a:latin typeface="Arial"/>
                        <a:ea typeface="Calibri"/>
                        <a:cs typeface="Times New Roman"/>
                      </a:endParaRPr>
                    </a:p>
                  </a:txBody>
                  <a:tcPr marL="68580" marR="68580" marT="0" marB="0"/>
                </a:tc>
                <a:tc>
                  <a:txBody>
                    <a:bodyPr/>
                    <a:lstStyle/>
                    <a:p>
                      <a:pPr algn="ctr">
                        <a:lnSpc>
                          <a:spcPct val="150000"/>
                        </a:lnSpc>
                        <a:spcAft>
                          <a:spcPts val="0"/>
                        </a:spcAft>
                      </a:pPr>
                      <a:r>
                        <a:rPr lang="es-EC" sz="1200"/>
                        <a:t>Comedor</a:t>
                      </a:r>
                      <a:endParaRPr lang="es-EC" sz="1200">
                        <a:solidFill>
                          <a:srgbClr val="5F497A"/>
                        </a:solidFill>
                        <a:latin typeface="Arial"/>
                        <a:ea typeface="Calibri"/>
                        <a:cs typeface="Times New Roman"/>
                      </a:endParaRPr>
                    </a:p>
                  </a:txBody>
                  <a:tcPr marL="68580" marR="68580" marT="0" marB="0"/>
                </a:tc>
              </a:tr>
              <a:tr h="256205">
                <a:tc>
                  <a:txBody>
                    <a:bodyPr/>
                    <a:lstStyle/>
                    <a:p>
                      <a:pPr algn="ctr">
                        <a:lnSpc>
                          <a:spcPct val="150000"/>
                        </a:lnSpc>
                        <a:spcAft>
                          <a:spcPts val="0"/>
                        </a:spcAft>
                      </a:pPr>
                      <a:r>
                        <a:rPr lang="es-EC" sz="1200"/>
                        <a:t>1</a:t>
                      </a:r>
                      <a:endParaRPr lang="es-EC" sz="1200">
                        <a:solidFill>
                          <a:srgbClr val="5F497A"/>
                        </a:solidFill>
                        <a:latin typeface="Arial"/>
                        <a:ea typeface="Calibri"/>
                        <a:cs typeface="Times New Roman"/>
                      </a:endParaRPr>
                    </a:p>
                  </a:txBody>
                  <a:tcPr marL="68580" marR="68580" marT="0" marB="0"/>
                </a:tc>
                <a:tc>
                  <a:txBody>
                    <a:bodyPr/>
                    <a:lstStyle/>
                    <a:p>
                      <a:pPr algn="ctr">
                        <a:lnSpc>
                          <a:spcPct val="150000"/>
                        </a:lnSpc>
                        <a:spcAft>
                          <a:spcPts val="0"/>
                        </a:spcAft>
                      </a:pPr>
                      <a:r>
                        <a:rPr lang="es-EC" sz="1200"/>
                        <a:t>Patio</a:t>
                      </a:r>
                      <a:endParaRPr lang="es-EC" sz="1200">
                        <a:solidFill>
                          <a:srgbClr val="5F497A"/>
                        </a:solidFill>
                        <a:latin typeface="Arial"/>
                        <a:ea typeface="Calibri"/>
                        <a:cs typeface="Times New Roman"/>
                      </a:endParaRPr>
                    </a:p>
                  </a:txBody>
                  <a:tcPr marL="68580" marR="68580" marT="0" marB="0"/>
                </a:tc>
              </a:tr>
              <a:tr h="256205">
                <a:tc>
                  <a:txBody>
                    <a:bodyPr/>
                    <a:lstStyle/>
                    <a:p>
                      <a:pPr algn="ctr">
                        <a:lnSpc>
                          <a:spcPct val="150000"/>
                        </a:lnSpc>
                        <a:spcAft>
                          <a:spcPts val="0"/>
                        </a:spcAft>
                      </a:pPr>
                      <a:r>
                        <a:rPr lang="es-EC" sz="1200"/>
                        <a:t>1</a:t>
                      </a:r>
                      <a:endParaRPr lang="es-EC" sz="1200">
                        <a:solidFill>
                          <a:srgbClr val="5F497A"/>
                        </a:solidFill>
                        <a:latin typeface="Arial"/>
                        <a:ea typeface="Calibri"/>
                        <a:cs typeface="Times New Roman"/>
                      </a:endParaRPr>
                    </a:p>
                  </a:txBody>
                  <a:tcPr marL="68580" marR="68580" marT="0" marB="0"/>
                </a:tc>
                <a:tc>
                  <a:txBody>
                    <a:bodyPr/>
                    <a:lstStyle/>
                    <a:p>
                      <a:pPr algn="ctr">
                        <a:lnSpc>
                          <a:spcPct val="150000"/>
                        </a:lnSpc>
                        <a:spcAft>
                          <a:spcPts val="0"/>
                        </a:spcAft>
                      </a:pPr>
                      <a:r>
                        <a:rPr lang="es-EC" sz="1200"/>
                        <a:t>Granja</a:t>
                      </a:r>
                      <a:endParaRPr lang="es-EC" sz="1200">
                        <a:solidFill>
                          <a:srgbClr val="5F497A"/>
                        </a:solidFill>
                        <a:latin typeface="Arial"/>
                        <a:ea typeface="Calibri"/>
                        <a:cs typeface="Times New Roman"/>
                      </a:endParaRPr>
                    </a:p>
                  </a:txBody>
                  <a:tcPr marL="68580" marR="68580" marT="0" marB="0"/>
                </a:tc>
              </a:tr>
              <a:tr h="256205">
                <a:tc>
                  <a:txBody>
                    <a:bodyPr/>
                    <a:lstStyle/>
                    <a:p>
                      <a:pPr algn="ctr">
                        <a:lnSpc>
                          <a:spcPct val="150000"/>
                        </a:lnSpc>
                        <a:spcAft>
                          <a:spcPts val="0"/>
                        </a:spcAft>
                      </a:pPr>
                      <a:r>
                        <a:rPr lang="es-EC" sz="1200"/>
                        <a:t>5</a:t>
                      </a:r>
                      <a:endParaRPr lang="es-EC" sz="1200">
                        <a:solidFill>
                          <a:srgbClr val="5F497A"/>
                        </a:solidFill>
                        <a:latin typeface="Arial"/>
                        <a:ea typeface="Calibri"/>
                        <a:cs typeface="Times New Roman"/>
                      </a:endParaRPr>
                    </a:p>
                  </a:txBody>
                  <a:tcPr marL="68580" marR="68580" marT="0" marB="0"/>
                </a:tc>
                <a:tc>
                  <a:txBody>
                    <a:bodyPr/>
                    <a:lstStyle/>
                    <a:p>
                      <a:pPr algn="ctr">
                        <a:lnSpc>
                          <a:spcPct val="150000"/>
                        </a:lnSpc>
                        <a:spcAft>
                          <a:spcPts val="0"/>
                        </a:spcAft>
                      </a:pPr>
                      <a:r>
                        <a:rPr lang="es-EC" sz="1200"/>
                        <a:t>Baños</a:t>
                      </a:r>
                      <a:endParaRPr lang="es-EC" sz="1200">
                        <a:solidFill>
                          <a:srgbClr val="5F497A"/>
                        </a:solidFill>
                        <a:latin typeface="Arial"/>
                        <a:ea typeface="Calibri"/>
                        <a:cs typeface="Times New Roman"/>
                      </a:endParaRPr>
                    </a:p>
                  </a:txBody>
                  <a:tcPr marL="68580" marR="68580" marT="0" marB="0"/>
                </a:tc>
              </a:tr>
              <a:tr h="512410">
                <a:tc>
                  <a:txBody>
                    <a:bodyPr/>
                    <a:lstStyle/>
                    <a:p>
                      <a:pPr algn="ctr">
                        <a:lnSpc>
                          <a:spcPct val="150000"/>
                        </a:lnSpc>
                        <a:spcAft>
                          <a:spcPts val="0"/>
                        </a:spcAft>
                      </a:pPr>
                      <a:r>
                        <a:rPr lang="es-EC" sz="1200"/>
                        <a:t>1</a:t>
                      </a:r>
                      <a:endParaRPr lang="es-EC" sz="1200">
                        <a:solidFill>
                          <a:srgbClr val="5F497A"/>
                        </a:solidFill>
                        <a:latin typeface="Arial"/>
                        <a:ea typeface="Calibri"/>
                        <a:cs typeface="Times New Roman"/>
                      </a:endParaRPr>
                    </a:p>
                  </a:txBody>
                  <a:tcPr marL="68580" marR="68580" marT="0" marB="0"/>
                </a:tc>
                <a:tc>
                  <a:txBody>
                    <a:bodyPr/>
                    <a:lstStyle/>
                    <a:p>
                      <a:pPr algn="ctr">
                        <a:lnSpc>
                          <a:spcPct val="150000"/>
                        </a:lnSpc>
                        <a:spcAft>
                          <a:spcPts val="0"/>
                        </a:spcAft>
                      </a:pPr>
                      <a:r>
                        <a:rPr lang="es-EC" sz="1200" dirty="0"/>
                        <a:t>Espacio de área recreativa</a:t>
                      </a:r>
                    </a:p>
                    <a:p>
                      <a:pPr algn="ctr">
                        <a:lnSpc>
                          <a:spcPct val="150000"/>
                        </a:lnSpc>
                        <a:spcAft>
                          <a:spcPts val="0"/>
                        </a:spcAft>
                      </a:pPr>
                      <a:r>
                        <a:rPr lang="es-EC" sz="1200" dirty="0"/>
                        <a:t> (juegos infantiles)</a:t>
                      </a:r>
                      <a:endParaRPr lang="es-EC" sz="1200" dirty="0">
                        <a:solidFill>
                          <a:srgbClr val="5F497A"/>
                        </a:solidFill>
                        <a:latin typeface="Arial"/>
                        <a:ea typeface="Calibri"/>
                        <a:cs typeface="Times New Roman"/>
                      </a:endParaRPr>
                    </a:p>
                  </a:txBody>
                  <a:tcPr marL="68580" marR="68580" marT="0" marB="0"/>
                </a:tc>
              </a:tr>
            </a:tbl>
          </a:graphicData>
        </a:graphic>
      </p:graphicFrame>
      <p:graphicFrame>
        <p:nvGraphicFramePr>
          <p:cNvPr id="8" name="7 Tabla"/>
          <p:cNvGraphicFramePr>
            <a:graphicFrameLocks noGrp="1"/>
          </p:cNvGraphicFramePr>
          <p:nvPr/>
        </p:nvGraphicFramePr>
        <p:xfrm>
          <a:off x="4932040" y="2852936"/>
          <a:ext cx="3466484" cy="1097280"/>
        </p:xfrm>
        <a:graphic>
          <a:graphicData uri="http://schemas.openxmlformats.org/drawingml/2006/table">
            <a:tbl>
              <a:tblPr>
                <a:tableStyleId>{69CF1AB2-1976-4502-BF36-3FF5EA218861}</a:tableStyleId>
              </a:tblPr>
              <a:tblGrid>
                <a:gridCol w="3466484"/>
              </a:tblGrid>
              <a:tr h="221744">
                <a:tc>
                  <a:txBody>
                    <a:bodyPr/>
                    <a:lstStyle/>
                    <a:p>
                      <a:pPr marL="457200" algn="ctr">
                        <a:lnSpc>
                          <a:spcPct val="200000"/>
                        </a:lnSpc>
                        <a:spcAft>
                          <a:spcPts val="0"/>
                        </a:spcAft>
                      </a:pPr>
                      <a:r>
                        <a:rPr lang="es-EC" sz="1200" b="1" dirty="0"/>
                        <a:t>Equipamiento</a:t>
                      </a:r>
                      <a:endParaRPr lang="es-EC" sz="1200" b="1" dirty="0">
                        <a:solidFill>
                          <a:srgbClr val="5F497A"/>
                        </a:solidFill>
                        <a:latin typeface="Arial"/>
                        <a:ea typeface="Calibri"/>
                        <a:cs typeface="Times New Roman"/>
                      </a:endParaRPr>
                    </a:p>
                  </a:txBody>
                  <a:tcPr marL="68580" marR="68580" marT="0" marB="0"/>
                </a:tc>
              </a:tr>
              <a:tr h="443488">
                <a:tc>
                  <a:txBody>
                    <a:bodyPr/>
                    <a:lstStyle/>
                    <a:p>
                      <a:pPr marL="457200" algn="ctr">
                        <a:lnSpc>
                          <a:spcPct val="200000"/>
                        </a:lnSpc>
                        <a:spcAft>
                          <a:spcPts val="0"/>
                        </a:spcAft>
                      </a:pPr>
                      <a:r>
                        <a:rPr lang="es-EC" sz="1200" dirty="0"/>
                        <a:t>Totalidad del equipamiento con el que cuenta el CDI Dafi Kids.</a:t>
                      </a:r>
                      <a:endParaRPr lang="es-EC" sz="1200" dirty="0">
                        <a:solidFill>
                          <a:srgbClr val="5F497A"/>
                        </a:solidFill>
                        <a:latin typeface="Arial"/>
                        <a:ea typeface="Calibri"/>
                        <a:cs typeface="Times New Roman"/>
                      </a:endParaRPr>
                    </a:p>
                  </a:txBody>
                  <a:tcPr marL="68580" marR="68580" marT="0" marB="0"/>
                </a:tc>
              </a:tr>
            </a:tbl>
          </a:graphicData>
        </a:graphic>
      </p:graphicFrame>
      <p:sp>
        <p:nvSpPr>
          <p:cNvPr id="9" name="8 Redondear rectángulo de esquina diagonal"/>
          <p:cNvSpPr/>
          <p:nvPr/>
        </p:nvSpPr>
        <p:spPr>
          <a:xfrm>
            <a:off x="5652120" y="4941168"/>
            <a:ext cx="2520280" cy="1224136"/>
          </a:xfrm>
          <a:prstGeom prst="round2Diag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s-EC" b="1" dirty="0" smtClean="0">
                <a:solidFill>
                  <a:schemeClr val="bg1"/>
                </a:solidFill>
              </a:rPr>
              <a:t>INSTRUMENTOS: </a:t>
            </a:r>
            <a:r>
              <a:rPr lang="es-EC" dirty="0" smtClean="0">
                <a:solidFill>
                  <a:schemeClr val="bg1"/>
                </a:solidFill>
              </a:rPr>
              <a:t>Ficha de observación y escala de valoración</a:t>
            </a:r>
            <a:endParaRPr lang="es-EC" dirty="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1628800"/>
            <a:ext cx="8229600" cy="3024336"/>
          </a:xfrm>
        </p:spPr>
        <p:txBody>
          <a:bodyPr>
            <a:noAutofit/>
          </a:bodyPr>
          <a:lstStyle/>
          <a:p>
            <a:r>
              <a:rPr lang="es-EC" sz="5000" b="1" dirty="0" smtClean="0">
                <a:solidFill>
                  <a:schemeClr val="bg1"/>
                </a:solidFill>
              </a:rPr>
              <a:t>CAPÍTULO 4</a:t>
            </a:r>
            <a:br>
              <a:rPr lang="es-EC" sz="5000" b="1" dirty="0" smtClean="0">
                <a:solidFill>
                  <a:schemeClr val="bg1"/>
                </a:solidFill>
              </a:rPr>
            </a:br>
            <a:r>
              <a:rPr lang="es-EC" sz="5000" b="1" dirty="0" smtClean="0">
                <a:solidFill>
                  <a:schemeClr val="bg1"/>
                </a:solidFill>
              </a:rPr>
              <a:t>ANÁLISIS E ITERPRETACIÓN DE RESULTADOS</a:t>
            </a:r>
            <a:endParaRPr lang="es-EC" sz="5000" b="1" dirty="0">
              <a:solidFill>
                <a:schemeClr val="bg1"/>
              </a:solidFill>
            </a:endParaRPr>
          </a:p>
        </p:txBody>
      </p:sp>
      <p:pic>
        <p:nvPicPr>
          <p:cNvPr id="6" name="Picture 3" descr="C:\DOCUMENTOS JOHA\MIS IMAGENES\FONDOS POWER POINT\infantil1.gif"/>
          <p:cNvPicPr>
            <a:picLocks noChangeAspect="1" noChangeArrowheads="1"/>
          </p:cNvPicPr>
          <p:nvPr/>
        </p:nvPicPr>
        <p:blipFill>
          <a:blip r:embed="rId2" cstate="print"/>
          <a:srcRect/>
          <a:stretch>
            <a:fillRect/>
          </a:stretch>
        </p:blipFill>
        <p:spPr bwMode="auto">
          <a:xfrm>
            <a:off x="6084168" y="332656"/>
            <a:ext cx="2736304" cy="1692061"/>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548680"/>
            <a:ext cx="8229600" cy="1143000"/>
          </a:xfrm>
        </p:spPr>
        <p:txBody>
          <a:bodyPr/>
          <a:lstStyle/>
          <a:p>
            <a:r>
              <a:rPr lang="es-EC" b="1" dirty="0" smtClean="0">
                <a:solidFill>
                  <a:schemeClr val="bg1"/>
                </a:solidFill>
              </a:rPr>
              <a:t>FICHA DE OBSERVACIÓN</a:t>
            </a:r>
            <a:endParaRPr lang="es-EC" b="1" dirty="0">
              <a:solidFill>
                <a:schemeClr val="bg1"/>
              </a:solidFill>
            </a:endParaRPr>
          </a:p>
        </p:txBody>
      </p:sp>
      <p:sp>
        <p:nvSpPr>
          <p:cNvPr id="18" name="1 Título"/>
          <p:cNvSpPr txBox="1">
            <a:spLocks/>
          </p:cNvSpPr>
          <p:nvPr/>
        </p:nvSpPr>
        <p:spPr>
          <a:xfrm>
            <a:off x="611560" y="3284984"/>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s-EC" sz="4400" b="1" i="0" u="none" strike="noStrike" kern="1200" cap="none" spc="0" normalizeH="0" baseline="0" noProof="0" dirty="0">
              <a:ln>
                <a:noFill/>
              </a:ln>
              <a:solidFill>
                <a:schemeClr val="bg1"/>
              </a:solidFill>
              <a:effectLst/>
              <a:uLnTx/>
              <a:uFillTx/>
              <a:latin typeface="+mj-lt"/>
              <a:ea typeface="+mj-ea"/>
              <a:cs typeface="+mj-cs"/>
            </a:endParaRPr>
          </a:p>
        </p:txBody>
      </p:sp>
      <p:sp>
        <p:nvSpPr>
          <p:cNvPr id="20" name="1 Título"/>
          <p:cNvSpPr txBox="1">
            <a:spLocks/>
          </p:cNvSpPr>
          <p:nvPr/>
        </p:nvSpPr>
        <p:spPr>
          <a:xfrm>
            <a:off x="1547664" y="2420888"/>
            <a:ext cx="6840760" cy="107099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C" sz="1500" b="1" i="0" u="none" strike="noStrike" kern="1200" cap="none" spc="0" normalizeH="0" baseline="0" noProof="0" dirty="0" smtClean="0">
                <a:ln>
                  <a:noFill/>
                </a:ln>
                <a:solidFill>
                  <a:schemeClr val="bg1"/>
                </a:solidFill>
                <a:effectLst/>
                <a:uLnTx/>
                <a:uFillTx/>
                <a:latin typeface="+mj-lt"/>
                <a:ea typeface="+mj-ea"/>
                <a:cs typeface="+mj-cs"/>
                <a:hlinkClick r:id="rId2" action="ppaction://hlinkfile"/>
              </a:rPr>
              <a:t>TESIS-2014.pdf</a:t>
            </a:r>
            <a:endParaRPr kumimoji="0" lang="es-EC" sz="1500" b="1" i="0" u="none" strike="noStrike" kern="1200" cap="none" spc="0" normalizeH="0" baseline="0" noProof="0" dirty="0">
              <a:ln>
                <a:noFill/>
              </a:ln>
              <a:solidFill>
                <a:schemeClr val="bg1"/>
              </a:solidFill>
              <a:effectLst/>
              <a:uLnTx/>
              <a:uFillTx/>
              <a:latin typeface="+mj-lt"/>
              <a:ea typeface="+mj-ea"/>
              <a:cs typeface="+mj-cs"/>
            </a:endParaRPr>
          </a:p>
        </p:txBody>
      </p:sp>
      <p:pic>
        <p:nvPicPr>
          <p:cNvPr id="89105" name="Picture 17" descr="C:\DOCUMENTOS JOHA\EMOTICONES\escuela-08.gif"/>
          <p:cNvPicPr>
            <a:picLocks noChangeAspect="1" noChangeArrowheads="1" noCrop="1"/>
          </p:cNvPicPr>
          <p:nvPr/>
        </p:nvPicPr>
        <p:blipFill>
          <a:blip r:embed="rId3" cstate="print"/>
          <a:srcRect/>
          <a:stretch>
            <a:fillRect/>
          </a:stretch>
        </p:blipFill>
        <p:spPr bwMode="auto">
          <a:xfrm>
            <a:off x="3923928" y="3789040"/>
            <a:ext cx="2232248" cy="2072802"/>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67544" y="0"/>
            <a:ext cx="8229600" cy="738336"/>
          </a:xfrm>
        </p:spPr>
        <p:txBody>
          <a:bodyPr>
            <a:normAutofit/>
          </a:bodyPr>
          <a:lstStyle/>
          <a:p>
            <a:r>
              <a:rPr lang="es-EC" sz="2500" b="1" dirty="0" smtClean="0">
                <a:solidFill>
                  <a:schemeClr val="bg1"/>
                </a:solidFill>
              </a:rPr>
              <a:t>ESCALA DE VALORACIÓN: INFRAESTRUCTURA</a:t>
            </a:r>
            <a:endParaRPr lang="es-EC" sz="2500" b="1" dirty="0">
              <a:solidFill>
                <a:schemeClr val="bg1"/>
              </a:solidFill>
            </a:endParaRPr>
          </a:p>
        </p:txBody>
      </p:sp>
      <p:graphicFrame>
        <p:nvGraphicFramePr>
          <p:cNvPr id="6" name="5 Tabla"/>
          <p:cNvGraphicFramePr>
            <a:graphicFrameLocks noGrp="1"/>
          </p:cNvGraphicFramePr>
          <p:nvPr/>
        </p:nvGraphicFramePr>
        <p:xfrm>
          <a:off x="395536" y="620689"/>
          <a:ext cx="4320480" cy="6279220"/>
        </p:xfrm>
        <a:graphic>
          <a:graphicData uri="http://schemas.openxmlformats.org/drawingml/2006/table">
            <a:tbl>
              <a:tblPr/>
              <a:tblGrid>
                <a:gridCol w="3478850"/>
                <a:gridCol w="841630"/>
              </a:tblGrid>
              <a:tr h="538775">
                <a:tc>
                  <a:txBody>
                    <a:bodyPr/>
                    <a:lstStyle/>
                    <a:p>
                      <a:pPr algn="ctr">
                        <a:lnSpc>
                          <a:spcPct val="150000"/>
                        </a:lnSpc>
                        <a:spcAft>
                          <a:spcPts val="0"/>
                        </a:spcAft>
                      </a:pPr>
                      <a:r>
                        <a:rPr lang="es-EC" sz="1200" b="1" dirty="0">
                          <a:solidFill>
                            <a:srgbClr val="000000"/>
                          </a:solidFill>
                          <a:latin typeface="Arial"/>
                          <a:ea typeface="Times New Roman"/>
                          <a:cs typeface="Arial"/>
                        </a:rPr>
                        <a:t>1.1 LOCAL Y ÀREA FÌSICA</a:t>
                      </a:r>
                      <a:endParaRPr lang="es-EC" sz="1200" dirty="0">
                        <a:solidFill>
                          <a:srgbClr val="000000"/>
                        </a:solidFill>
                        <a:latin typeface="Arial"/>
                        <a:ea typeface="Calibri"/>
                        <a:cs typeface="Times New Roman"/>
                      </a:endParaRPr>
                    </a:p>
                  </a:txBody>
                  <a:tcPr marL="36286" marR="36286" marT="0" marB="0">
                    <a:lnL>
                      <a:noFill/>
                    </a:lnL>
                    <a:lnR>
                      <a:noFill/>
                    </a:lnR>
                    <a:lnT>
                      <a:noFill/>
                    </a:lnT>
                    <a:lnB w="19050" cap="flat" cmpd="sng" algn="ctr">
                      <a:solidFill>
                        <a:srgbClr val="FFFFFF"/>
                      </a:solidFill>
                      <a:prstDash val="solid"/>
                      <a:round/>
                      <a:headEnd type="none" w="med" len="med"/>
                      <a:tailEnd type="none" w="med" len="med"/>
                    </a:lnB>
                    <a:solidFill>
                      <a:srgbClr val="7E9C40"/>
                    </a:solidFill>
                  </a:tcPr>
                </a:tc>
                <a:tc>
                  <a:txBody>
                    <a:bodyPr/>
                    <a:lstStyle/>
                    <a:p>
                      <a:pPr algn="ctr">
                        <a:lnSpc>
                          <a:spcPct val="200000"/>
                        </a:lnSpc>
                        <a:spcAft>
                          <a:spcPts val="0"/>
                        </a:spcAft>
                      </a:pPr>
                      <a:r>
                        <a:rPr lang="es-EC" sz="1000" b="1" dirty="0">
                          <a:solidFill>
                            <a:srgbClr val="000000"/>
                          </a:solidFill>
                          <a:latin typeface="Arial"/>
                          <a:ea typeface="Times New Roman"/>
                          <a:cs typeface="Arial"/>
                        </a:rPr>
                        <a:t>PUNTAJE OBTENIDO</a:t>
                      </a:r>
                      <a:endParaRPr lang="es-EC" sz="1000" dirty="0">
                        <a:solidFill>
                          <a:srgbClr val="000000"/>
                        </a:solidFill>
                        <a:latin typeface="Arial"/>
                        <a:ea typeface="Calibri"/>
                        <a:cs typeface="Times New Roman"/>
                      </a:endParaRPr>
                    </a:p>
                  </a:txBody>
                  <a:tcPr marL="36286" marR="36286" marT="0" marB="0">
                    <a:lnL>
                      <a:noFill/>
                    </a:lnL>
                    <a:lnR>
                      <a:noFill/>
                    </a:lnR>
                    <a:lnT>
                      <a:noFill/>
                    </a:lnT>
                    <a:lnB w="19050" cap="flat" cmpd="sng" algn="ctr">
                      <a:solidFill>
                        <a:srgbClr val="FFFFFF"/>
                      </a:solidFill>
                      <a:prstDash val="solid"/>
                      <a:round/>
                      <a:headEnd type="none" w="med" len="med"/>
                      <a:tailEnd type="none" w="med" len="med"/>
                    </a:lnB>
                    <a:solidFill>
                      <a:srgbClr val="7E9C40"/>
                    </a:solidFill>
                  </a:tcPr>
                </a:tc>
              </a:tr>
              <a:tr h="291926">
                <a:tc>
                  <a:txBody>
                    <a:bodyPr/>
                    <a:lstStyle/>
                    <a:p>
                      <a:pPr>
                        <a:lnSpc>
                          <a:spcPct val="200000"/>
                        </a:lnSpc>
                        <a:spcAft>
                          <a:spcPts val="0"/>
                        </a:spcAft>
                      </a:pPr>
                      <a:r>
                        <a:rPr lang="es-EC" sz="1000">
                          <a:solidFill>
                            <a:srgbClr val="000000"/>
                          </a:solidFill>
                          <a:latin typeface="Arial"/>
                          <a:ea typeface="Times New Roman"/>
                          <a:cs typeface="Arial"/>
                        </a:rPr>
                        <a:t>1. Uso exclusivo donde funciona el centro infantil </a:t>
                      </a:r>
                      <a:endParaRPr lang="es-EC" sz="1000">
                        <a:solidFill>
                          <a:srgbClr val="000000"/>
                        </a:solidFill>
                        <a:latin typeface="Arial"/>
                        <a:ea typeface="Calibri"/>
                        <a:cs typeface="Times New Roman"/>
                      </a:endParaRPr>
                    </a:p>
                  </a:txBody>
                  <a:tcPr marL="36286" marR="36286" marT="0" marB="0">
                    <a:lnL>
                      <a:noFill/>
                    </a:lnL>
                    <a:lnR>
                      <a:noFill/>
                    </a:lnR>
                    <a:lnT w="19050" cap="flat" cmpd="sng" algn="ctr">
                      <a:solidFill>
                        <a:srgbClr val="FFFFFF"/>
                      </a:solidFill>
                      <a:prstDash val="solid"/>
                      <a:round/>
                      <a:headEnd type="none" w="med" len="med"/>
                      <a:tailEnd type="none" w="med" len="med"/>
                    </a:lnT>
                    <a:lnB>
                      <a:noFill/>
                    </a:lnB>
                    <a:solidFill>
                      <a:srgbClr val="E5DFEC"/>
                    </a:solidFill>
                  </a:tcPr>
                </a:tc>
                <a:tc>
                  <a:txBody>
                    <a:bodyPr/>
                    <a:lstStyle/>
                    <a:p>
                      <a:pPr algn="ctr">
                        <a:lnSpc>
                          <a:spcPct val="200000"/>
                        </a:lnSpc>
                        <a:spcAft>
                          <a:spcPts val="0"/>
                        </a:spcAft>
                      </a:pPr>
                      <a:r>
                        <a:rPr lang="es-EC" sz="600">
                          <a:solidFill>
                            <a:srgbClr val="000000"/>
                          </a:solidFill>
                          <a:latin typeface="Arial"/>
                          <a:ea typeface="Times New Roman"/>
                          <a:cs typeface="Arial"/>
                        </a:rPr>
                        <a:t>3</a:t>
                      </a:r>
                      <a:endParaRPr lang="es-EC" sz="600">
                        <a:solidFill>
                          <a:srgbClr val="000000"/>
                        </a:solidFill>
                        <a:latin typeface="Arial"/>
                        <a:ea typeface="Calibri"/>
                        <a:cs typeface="Times New Roman"/>
                      </a:endParaRPr>
                    </a:p>
                  </a:txBody>
                  <a:tcPr marL="36286" marR="36286" marT="0" marB="0">
                    <a:lnL>
                      <a:noFill/>
                    </a:lnL>
                    <a:lnR>
                      <a:noFill/>
                    </a:lnR>
                    <a:lnT w="19050" cap="flat" cmpd="sng" algn="ctr">
                      <a:solidFill>
                        <a:srgbClr val="FFFFFF"/>
                      </a:solidFill>
                      <a:prstDash val="solid"/>
                      <a:round/>
                      <a:headEnd type="none" w="med" len="med"/>
                      <a:tailEnd type="none" w="med" len="med"/>
                    </a:lnT>
                    <a:lnB>
                      <a:noFill/>
                    </a:lnB>
                    <a:solidFill>
                      <a:srgbClr val="E5DFEC"/>
                    </a:solidFill>
                  </a:tcPr>
                </a:tc>
              </a:tr>
              <a:tr h="583852">
                <a:tc>
                  <a:txBody>
                    <a:bodyPr/>
                    <a:lstStyle/>
                    <a:p>
                      <a:pPr>
                        <a:lnSpc>
                          <a:spcPct val="200000"/>
                        </a:lnSpc>
                        <a:spcAft>
                          <a:spcPts val="0"/>
                        </a:spcAft>
                      </a:pPr>
                      <a:r>
                        <a:rPr lang="es-EC" sz="1000">
                          <a:solidFill>
                            <a:srgbClr val="000000"/>
                          </a:solidFill>
                          <a:latin typeface="Arial"/>
                          <a:ea typeface="Times New Roman"/>
                          <a:cs typeface="Arial"/>
                        </a:rPr>
                        <a:t>2. El local tiene una cocina independiente, con paredes y puertas, que no permitan la entrada a niños</a:t>
                      </a:r>
                      <a:endParaRPr lang="es-EC" sz="1000">
                        <a:solidFill>
                          <a:srgbClr val="000000"/>
                        </a:solidFill>
                        <a:latin typeface="Arial"/>
                        <a:ea typeface="Calibri"/>
                        <a:cs typeface="Times New Roman"/>
                      </a:endParaRPr>
                    </a:p>
                  </a:txBody>
                  <a:tcPr marL="36286" marR="36286" marT="0" marB="0">
                    <a:lnL>
                      <a:noFill/>
                    </a:lnL>
                    <a:lnR>
                      <a:noFill/>
                    </a:lnR>
                    <a:lnT>
                      <a:noFill/>
                    </a:lnT>
                    <a:lnB>
                      <a:noFill/>
                    </a:lnB>
                    <a:solidFill>
                      <a:srgbClr val="F2EFF6"/>
                    </a:solidFill>
                  </a:tcPr>
                </a:tc>
                <a:tc>
                  <a:txBody>
                    <a:bodyPr/>
                    <a:lstStyle/>
                    <a:p>
                      <a:pPr algn="ctr">
                        <a:lnSpc>
                          <a:spcPct val="200000"/>
                        </a:lnSpc>
                        <a:spcAft>
                          <a:spcPts val="0"/>
                        </a:spcAft>
                      </a:pPr>
                      <a:r>
                        <a:rPr lang="es-EC" sz="600">
                          <a:solidFill>
                            <a:srgbClr val="000000"/>
                          </a:solidFill>
                          <a:latin typeface="Arial"/>
                          <a:ea typeface="Times New Roman"/>
                          <a:cs typeface="Arial"/>
                        </a:rPr>
                        <a:t>3</a:t>
                      </a:r>
                      <a:endParaRPr lang="es-EC" sz="600">
                        <a:solidFill>
                          <a:srgbClr val="000000"/>
                        </a:solidFill>
                        <a:latin typeface="Arial"/>
                        <a:ea typeface="Calibri"/>
                        <a:cs typeface="Times New Roman"/>
                      </a:endParaRPr>
                    </a:p>
                  </a:txBody>
                  <a:tcPr marL="36286" marR="36286" marT="0" marB="0">
                    <a:lnL>
                      <a:noFill/>
                    </a:lnL>
                    <a:lnR>
                      <a:noFill/>
                    </a:lnR>
                    <a:lnT>
                      <a:noFill/>
                    </a:lnT>
                    <a:lnB>
                      <a:noFill/>
                    </a:lnB>
                    <a:solidFill>
                      <a:srgbClr val="F2EFF6"/>
                    </a:solidFill>
                  </a:tcPr>
                </a:tc>
              </a:tr>
              <a:tr h="583852">
                <a:tc>
                  <a:txBody>
                    <a:bodyPr/>
                    <a:lstStyle/>
                    <a:p>
                      <a:pPr>
                        <a:lnSpc>
                          <a:spcPct val="200000"/>
                        </a:lnSpc>
                        <a:spcAft>
                          <a:spcPts val="0"/>
                        </a:spcAft>
                      </a:pPr>
                      <a:r>
                        <a:rPr lang="es-EC" sz="1000">
                          <a:solidFill>
                            <a:srgbClr val="000000"/>
                          </a:solidFill>
                          <a:latin typeface="Arial"/>
                          <a:ea typeface="Times New Roman"/>
                          <a:cs typeface="Arial"/>
                        </a:rPr>
                        <a:t>3. El centro dispone de un lugar que sirve solamente para guardar los materiales de aseo y limpieza</a:t>
                      </a:r>
                      <a:endParaRPr lang="es-EC" sz="1000">
                        <a:solidFill>
                          <a:srgbClr val="000000"/>
                        </a:solidFill>
                        <a:latin typeface="Arial"/>
                        <a:ea typeface="Calibri"/>
                        <a:cs typeface="Times New Roman"/>
                      </a:endParaRPr>
                    </a:p>
                  </a:txBody>
                  <a:tcPr marL="36286" marR="36286" marT="0" marB="0">
                    <a:lnL>
                      <a:noFill/>
                    </a:lnL>
                    <a:lnR>
                      <a:noFill/>
                    </a:lnR>
                    <a:lnT>
                      <a:noFill/>
                    </a:lnT>
                    <a:lnB>
                      <a:noFill/>
                    </a:lnB>
                    <a:solidFill>
                      <a:srgbClr val="E5DFEC"/>
                    </a:solidFill>
                  </a:tcPr>
                </a:tc>
                <a:tc>
                  <a:txBody>
                    <a:bodyPr/>
                    <a:lstStyle/>
                    <a:p>
                      <a:pPr algn="ctr">
                        <a:lnSpc>
                          <a:spcPct val="200000"/>
                        </a:lnSpc>
                        <a:spcAft>
                          <a:spcPts val="0"/>
                        </a:spcAft>
                      </a:pPr>
                      <a:r>
                        <a:rPr lang="es-EC" sz="600">
                          <a:solidFill>
                            <a:srgbClr val="000000"/>
                          </a:solidFill>
                          <a:latin typeface="Arial"/>
                          <a:ea typeface="Times New Roman"/>
                          <a:cs typeface="Arial"/>
                        </a:rPr>
                        <a:t>0</a:t>
                      </a:r>
                      <a:endParaRPr lang="es-EC" sz="600">
                        <a:solidFill>
                          <a:srgbClr val="000000"/>
                        </a:solidFill>
                        <a:latin typeface="Arial"/>
                        <a:ea typeface="Calibri"/>
                        <a:cs typeface="Times New Roman"/>
                      </a:endParaRPr>
                    </a:p>
                  </a:txBody>
                  <a:tcPr marL="36286" marR="36286" marT="0" marB="0">
                    <a:lnL>
                      <a:noFill/>
                    </a:lnL>
                    <a:lnR>
                      <a:noFill/>
                    </a:lnR>
                    <a:lnT>
                      <a:noFill/>
                    </a:lnT>
                    <a:lnB>
                      <a:noFill/>
                    </a:lnB>
                    <a:solidFill>
                      <a:srgbClr val="E5DFEC"/>
                    </a:solidFill>
                  </a:tcPr>
                </a:tc>
              </a:tr>
              <a:tr h="583852">
                <a:tc>
                  <a:txBody>
                    <a:bodyPr/>
                    <a:lstStyle/>
                    <a:p>
                      <a:pPr>
                        <a:lnSpc>
                          <a:spcPct val="200000"/>
                        </a:lnSpc>
                        <a:spcAft>
                          <a:spcPts val="0"/>
                        </a:spcAft>
                      </a:pPr>
                      <a:r>
                        <a:rPr lang="es-EC" sz="1000">
                          <a:solidFill>
                            <a:srgbClr val="000000"/>
                          </a:solidFill>
                          <a:latin typeface="Arial"/>
                          <a:ea typeface="Times New Roman"/>
                          <a:cs typeface="Arial"/>
                        </a:rPr>
                        <a:t>4. Independencia y separación de espacios para los grupos de edades</a:t>
                      </a:r>
                      <a:endParaRPr lang="es-EC" sz="1000">
                        <a:solidFill>
                          <a:srgbClr val="000000"/>
                        </a:solidFill>
                        <a:latin typeface="Arial"/>
                        <a:ea typeface="Calibri"/>
                        <a:cs typeface="Times New Roman"/>
                      </a:endParaRPr>
                    </a:p>
                  </a:txBody>
                  <a:tcPr marL="36286" marR="36286" marT="0" marB="0">
                    <a:lnL>
                      <a:noFill/>
                    </a:lnL>
                    <a:lnR>
                      <a:noFill/>
                    </a:lnR>
                    <a:lnT>
                      <a:noFill/>
                    </a:lnT>
                    <a:lnB>
                      <a:noFill/>
                    </a:lnB>
                    <a:solidFill>
                      <a:srgbClr val="F2EFF6"/>
                    </a:solidFill>
                  </a:tcPr>
                </a:tc>
                <a:tc>
                  <a:txBody>
                    <a:bodyPr/>
                    <a:lstStyle/>
                    <a:p>
                      <a:pPr algn="ctr">
                        <a:lnSpc>
                          <a:spcPct val="200000"/>
                        </a:lnSpc>
                        <a:spcAft>
                          <a:spcPts val="0"/>
                        </a:spcAft>
                      </a:pPr>
                      <a:r>
                        <a:rPr lang="es-EC" sz="600">
                          <a:solidFill>
                            <a:srgbClr val="000000"/>
                          </a:solidFill>
                          <a:latin typeface="Arial"/>
                          <a:ea typeface="Times New Roman"/>
                          <a:cs typeface="Arial"/>
                        </a:rPr>
                        <a:t>3</a:t>
                      </a:r>
                      <a:endParaRPr lang="es-EC" sz="600">
                        <a:solidFill>
                          <a:srgbClr val="000000"/>
                        </a:solidFill>
                        <a:latin typeface="Arial"/>
                        <a:ea typeface="Calibri"/>
                        <a:cs typeface="Times New Roman"/>
                      </a:endParaRPr>
                    </a:p>
                  </a:txBody>
                  <a:tcPr marL="36286" marR="36286" marT="0" marB="0">
                    <a:lnL>
                      <a:noFill/>
                    </a:lnL>
                    <a:lnR>
                      <a:noFill/>
                    </a:lnR>
                    <a:lnT>
                      <a:noFill/>
                    </a:lnT>
                    <a:lnB>
                      <a:noFill/>
                    </a:lnB>
                    <a:solidFill>
                      <a:srgbClr val="F2EFF6"/>
                    </a:solidFill>
                  </a:tcPr>
                </a:tc>
              </a:tr>
              <a:tr h="583852">
                <a:tc>
                  <a:txBody>
                    <a:bodyPr/>
                    <a:lstStyle/>
                    <a:p>
                      <a:pPr>
                        <a:lnSpc>
                          <a:spcPct val="200000"/>
                        </a:lnSpc>
                        <a:spcAft>
                          <a:spcPts val="0"/>
                        </a:spcAft>
                      </a:pPr>
                      <a:r>
                        <a:rPr lang="es-EC" sz="1000">
                          <a:solidFill>
                            <a:srgbClr val="000000"/>
                          </a:solidFill>
                          <a:latin typeface="Arial"/>
                          <a:ea typeface="Times New Roman"/>
                          <a:cs typeface="Arial"/>
                        </a:rPr>
                        <a:t>5. Dentro del local, el centro tienen 2 m2 por niño, como promedio para actividades de desarrollo</a:t>
                      </a:r>
                      <a:endParaRPr lang="es-EC" sz="1000">
                        <a:solidFill>
                          <a:srgbClr val="000000"/>
                        </a:solidFill>
                        <a:latin typeface="Arial"/>
                        <a:ea typeface="Calibri"/>
                        <a:cs typeface="Times New Roman"/>
                      </a:endParaRPr>
                    </a:p>
                  </a:txBody>
                  <a:tcPr marL="36286" marR="36286" marT="0" marB="0">
                    <a:lnL>
                      <a:noFill/>
                    </a:lnL>
                    <a:lnR>
                      <a:noFill/>
                    </a:lnR>
                    <a:lnT>
                      <a:noFill/>
                    </a:lnT>
                    <a:lnB>
                      <a:noFill/>
                    </a:lnB>
                    <a:solidFill>
                      <a:srgbClr val="E5DFEC"/>
                    </a:solidFill>
                  </a:tcPr>
                </a:tc>
                <a:tc>
                  <a:txBody>
                    <a:bodyPr/>
                    <a:lstStyle/>
                    <a:p>
                      <a:pPr algn="ctr">
                        <a:lnSpc>
                          <a:spcPct val="200000"/>
                        </a:lnSpc>
                        <a:spcAft>
                          <a:spcPts val="0"/>
                        </a:spcAft>
                      </a:pPr>
                      <a:r>
                        <a:rPr lang="es-EC" sz="600">
                          <a:solidFill>
                            <a:srgbClr val="000000"/>
                          </a:solidFill>
                          <a:latin typeface="Arial"/>
                          <a:ea typeface="Times New Roman"/>
                          <a:cs typeface="Arial"/>
                        </a:rPr>
                        <a:t>0</a:t>
                      </a:r>
                      <a:endParaRPr lang="es-EC" sz="600">
                        <a:solidFill>
                          <a:srgbClr val="000000"/>
                        </a:solidFill>
                        <a:latin typeface="Arial"/>
                        <a:ea typeface="Calibri"/>
                        <a:cs typeface="Times New Roman"/>
                      </a:endParaRPr>
                    </a:p>
                  </a:txBody>
                  <a:tcPr marL="36286" marR="36286" marT="0" marB="0">
                    <a:lnL>
                      <a:noFill/>
                    </a:lnL>
                    <a:lnR>
                      <a:noFill/>
                    </a:lnR>
                    <a:lnT>
                      <a:noFill/>
                    </a:lnT>
                    <a:lnB>
                      <a:noFill/>
                    </a:lnB>
                    <a:solidFill>
                      <a:srgbClr val="E5DFEC"/>
                    </a:solidFill>
                  </a:tcPr>
                </a:tc>
              </a:tr>
              <a:tr h="291926">
                <a:tc>
                  <a:txBody>
                    <a:bodyPr/>
                    <a:lstStyle/>
                    <a:p>
                      <a:pPr>
                        <a:lnSpc>
                          <a:spcPct val="200000"/>
                        </a:lnSpc>
                        <a:spcAft>
                          <a:spcPts val="0"/>
                        </a:spcAft>
                      </a:pPr>
                      <a:r>
                        <a:rPr lang="es-EC" sz="1000">
                          <a:solidFill>
                            <a:srgbClr val="000000"/>
                          </a:solidFill>
                          <a:latin typeface="Arial"/>
                          <a:ea typeface="Times New Roman"/>
                          <a:cs typeface="Arial"/>
                        </a:rPr>
                        <a:t>6. Cantidad de servicios higiénicos por número de niños </a:t>
                      </a:r>
                      <a:endParaRPr lang="es-EC" sz="1000">
                        <a:solidFill>
                          <a:srgbClr val="000000"/>
                        </a:solidFill>
                        <a:latin typeface="Arial"/>
                        <a:ea typeface="Calibri"/>
                        <a:cs typeface="Times New Roman"/>
                      </a:endParaRPr>
                    </a:p>
                  </a:txBody>
                  <a:tcPr marL="36286" marR="36286" marT="0" marB="0">
                    <a:lnL>
                      <a:noFill/>
                    </a:lnL>
                    <a:lnR>
                      <a:noFill/>
                    </a:lnR>
                    <a:lnT>
                      <a:noFill/>
                    </a:lnT>
                    <a:lnB>
                      <a:noFill/>
                    </a:lnB>
                    <a:solidFill>
                      <a:srgbClr val="F2EFF6"/>
                    </a:solidFill>
                  </a:tcPr>
                </a:tc>
                <a:tc>
                  <a:txBody>
                    <a:bodyPr/>
                    <a:lstStyle/>
                    <a:p>
                      <a:pPr algn="ctr">
                        <a:lnSpc>
                          <a:spcPct val="200000"/>
                        </a:lnSpc>
                        <a:spcAft>
                          <a:spcPts val="0"/>
                        </a:spcAft>
                      </a:pPr>
                      <a:r>
                        <a:rPr lang="es-EC" sz="600">
                          <a:solidFill>
                            <a:srgbClr val="000000"/>
                          </a:solidFill>
                          <a:latin typeface="Arial"/>
                          <a:ea typeface="Times New Roman"/>
                          <a:cs typeface="Arial"/>
                        </a:rPr>
                        <a:t>1</a:t>
                      </a:r>
                      <a:endParaRPr lang="es-EC" sz="600">
                        <a:solidFill>
                          <a:srgbClr val="000000"/>
                        </a:solidFill>
                        <a:latin typeface="Arial"/>
                        <a:ea typeface="Calibri"/>
                        <a:cs typeface="Times New Roman"/>
                      </a:endParaRPr>
                    </a:p>
                  </a:txBody>
                  <a:tcPr marL="36286" marR="36286" marT="0" marB="0">
                    <a:lnL>
                      <a:noFill/>
                    </a:lnL>
                    <a:lnR>
                      <a:noFill/>
                    </a:lnR>
                    <a:lnT>
                      <a:noFill/>
                    </a:lnT>
                    <a:lnB>
                      <a:noFill/>
                    </a:lnB>
                    <a:solidFill>
                      <a:srgbClr val="F2EFF6"/>
                    </a:solidFill>
                  </a:tcPr>
                </a:tc>
              </a:tr>
              <a:tr h="291926">
                <a:tc>
                  <a:txBody>
                    <a:bodyPr/>
                    <a:lstStyle/>
                    <a:p>
                      <a:pPr>
                        <a:lnSpc>
                          <a:spcPct val="200000"/>
                        </a:lnSpc>
                        <a:spcAft>
                          <a:spcPts val="0"/>
                        </a:spcAft>
                      </a:pPr>
                      <a:r>
                        <a:rPr lang="es-EC" sz="1000">
                          <a:solidFill>
                            <a:srgbClr val="000000"/>
                          </a:solidFill>
                          <a:latin typeface="Arial"/>
                          <a:ea typeface="Times New Roman"/>
                          <a:cs typeface="Arial"/>
                        </a:rPr>
                        <a:t>7. Cuenta con servicios higiénicos para personal</a:t>
                      </a:r>
                      <a:endParaRPr lang="es-EC" sz="1000">
                        <a:solidFill>
                          <a:srgbClr val="000000"/>
                        </a:solidFill>
                        <a:latin typeface="Arial"/>
                        <a:ea typeface="Calibri"/>
                        <a:cs typeface="Times New Roman"/>
                      </a:endParaRPr>
                    </a:p>
                  </a:txBody>
                  <a:tcPr marL="36286" marR="36286" marT="0" marB="0">
                    <a:lnL>
                      <a:noFill/>
                    </a:lnL>
                    <a:lnR>
                      <a:noFill/>
                    </a:lnR>
                    <a:lnT>
                      <a:noFill/>
                    </a:lnT>
                    <a:lnB>
                      <a:noFill/>
                    </a:lnB>
                    <a:solidFill>
                      <a:srgbClr val="E5DFEC"/>
                    </a:solidFill>
                  </a:tcPr>
                </a:tc>
                <a:tc>
                  <a:txBody>
                    <a:bodyPr/>
                    <a:lstStyle/>
                    <a:p>
                      <a:pPr algn="ctr">
                        <a:lnSpc>
                          <a:spcPct val="200000"/>
                        </a:lnSpc>
                        <a:spcAft>
                          <a:spcPts val="0"/>
                        </a:spcAft>
                      </a:pPr>
                      <a:r>
                        <a:rPr lang="es-EC" sz="600">
                          <a:solidFill>
                            <a:srgbClr val="000000"/>
                          </a:solidFill>
                          <a:latin typeface="Arial"/>
                          <a:ea typeface="Times New Roman"/>
                          <a:cs typeface="Arial"/>
                        </a:rPr>
                        <a:t>0</a:t>
                      </a:r>
                      <a:endParaRPr lang="es-EC" sz="600">
                        <a:solidFill>
                          <a:srgbClr val="000000"/>
                        </a:solidFill>
                        <a:latin typeface="Arial"/>
                        <a:ea typeface="Calibri"/>
                        <a:cs typeface="Times New Roman"/>
                      </a:endParaRPr>
                    </a:p>
                  </a:txBody>
                  <a:tcPr marL="36286" marR="36286" marT="0" marB="0">
                    <a:lnL>
                      <a:noFill/>
                    </a:lnL>
                    <a:lnR>
                      <a:noFill/>
                    </a:lnR>
                    <a:lnT>
                      <a:noFill/>
                    </a:lnT>
                    <a:lnB>
                      <a:noFill/>
                    </a:lnB>
                    <a:solidFill>
                      <a:srgbClr val="E5DFEC"/>
                    </a:solidFill>
                  </a:tcPr>
                </a:tc>
              </a:tr>
              <a:tr h="291926">
                <a:tc>
                  <a:txBody>
                    <a:bodyPr/>
                    <a:lstStyle/>
                    <a:p>
                      <a:pPr>
                        <a:lnSpc>
                          <a:spcPct val="200000"/>
                        </a:lnSpc>
                        <a:spcAft>
                          <a:spcPts val="0"/>
                        </a:spcAft>
                      </a:pPr>
                      <a:r>
                        <a:rPr lang="es-EC" sz="1000">
                          <a:solidFill>
                            <a:srgbClr val="000000"/>
                          </a:solidFill>
                          <a:latin typeface="Arial"/>
                          <a:ea typeface="Times New Roman"/>
                          <a:cs typeface="Arial"/>
                        </a:rPr>
                        <a:t>8. Cantidad de lavabos de manos por número de niños</a:t>
                      </a:r>
                      <a:endParaRPr lang="es-EC" sz="1000">
                        <a:solidFill>
                          <a:srgbClr val="000000"/>
                        </a:solidFill>
                        <a:latin typeface="Arial"/>
                        <a:ea typeface="Calibri"/>
                        <a:cs typeface="Times New Roman"/>
                      </a:endParaRPr>
                    </a:p>
                  </a:txBody>
                  <a:tcPr marL="36286" marR="36286" marT="0" marB="0">
                    <a:lnL>
                      <a:noFill/>
                    </a:lnL>
                    <a:lnR>
                      <a:noFill/>
                    </a:lnR>
                    <a:lnT>
                      <a:noFill/>
                    </a:lnT>
                    <a:lnB>
                      <a:noFill/>
                    </a:lnB>
                    <a:solidFill>
                      <a:srgbClr val="F2EFF6"/>
                    </a:solidFill>
                  </a:tcPr>
                </a:tc>
                <a:tc>
                  <a:txBody>
                    <a:bodyPr/>
                    <a:lstStyle/>
                    <a:p>
                      <a:pPr algn="ctr">
                        <a:lnSpc>
                          <a:spcPct val="200000"/>
                        </a:lnSpc>
                        <a:spcAft>
                          <a:spcPts val="0"/>
                        </a:spcAft>
                      </a:pPr>
                      <a:r>
                        <a:rPr lang="es-EC" sz="600">
                          <a:solidFill>
                            <a:srgbClr val="000000"/>
                          </a:solidFill>
                          <a:latin typeface="Arial"/>
                          <a:ea typeface="Times New Roman"/>
                          <a:cs typeface="Arial"/>
                        </a:rPr>
                        <a:t>1</a:t>
                      </a:r>
                      <a:endParaRPr lang="es-EC" sz="600">
                        <a:solidFill>
                          <a:srgbClr val="000000"/>
                        </a:solidFill>
                        <a:latin typeface="Arial"/>
                        <a:ea typeface="Calibri"/>
                        <a:cs typeface="Times New Roman"/>
                      </a:endParaRPr>
                    </a:p>
                  </a:txBody>
                  <a:tcPr marL="36286" marR="36286" marT="0" marB="0">
                    <a:lnL>
                      <a:noFill/>
                    </a:lnL>
                    <a:lnR>
                      <a:noFill/>
                    </a:lnR>
                    <a:lnT>
                      <a:noFill/>
                    </a:lnT>
                    <a:lnB>
                      <a:noFill/>
                    </a:lnB>
                    <a:solidFill>
                      <a:srgbClr val="F2EFF6"/>
                    </a:solidFill>
                  </a:tcPr>
                </a:tc>
              </a:tr>
              <a:tr h="291926">
                <a:tc>
                  <a:txBody>
                    <a:bodyPr/>
                    <a:lstStyle/>
                    <a:p>
                      <a:pPr>
                        <a:lnSpc>
                          <a:spcPct val="200000"/>
                        </a:lnSpc>
                        <a:spcAft>
                          <a:spcPts val="0"/>
                        </a:spcAft>
                      </a:pPr>
                      <a:r>
                        <a:rPr lang="es-EC" sz="1000">
                          <a:solidFill>
                            <a:srgbClr val="000000"/>
                          </a:solidFill>
                          <a:latin typeface="Arial"/>
                          <a:ea typeface="Times New Roman"/>
                          <a:cs typeface="Arial"/>
                        </a:rPr>
                        <a:t>9. Iluminación dentro de las salas del centro</a:t>
                      </a:r>
                      <a:endParaRPr lang="es-EC" sz="1000">
                        <a:solidFill>
                          <a:srgbClr val="000000"/>
                        </a:solidFill>
                        <a:latin typeface="Arial"/>
                        <a:ea typeface="Calibri"/>
                        <a:cs typeface="Times New Roman"/>
                      </a:endParaRPr>
                    </a:p>
                  </a:txBody>
                  <a:tcPr marL="36286" marR="36286" marT="0" marB="0">
                    <a:lnL>
                      <a:noFill/>
                    </a:lnL>
                    <a:lnR>
                      <a:noFill/>
                    </a:lnR>
                    <a:lnT>
                      <a:noFill/>
                    </a:lnT>
                    <a:lnB>
                      <a:noFill/>
                    </a:lnB>
                    <a:solidFill>
                      <a:srgbClr val="E5DFEC"/>
                    </a:solidFill>
                  </a:tcPr>
                </a:tc>
                <a:tc>
                  <a:txBody>
                    <a:bodyPr/>
                    <a:lstStyle/>
                    <a:p>
                      <a:pPr algn="ctr">
                        <a:lnSpc>
                          <a:spcPct val="200000"/>
                        </a:lnSpc>
                        <a:spcAft>
                          <a:spcPts val="0"/>
                        </a:spcAft>
                      </a:pPr>
                      <a:r>
                        <a:rPr lang="es-EC" sz="600">
                          <a:solidFill>
                            <a:srgbClr val="000000"/>
                          </a:solidFill>
                          <a:latin typeface="Arial"/>
                          <a:ea typeface="Times New Roman"/>
                          <a:cs typeface="Arial"/>
                        </a:rPr>
                        <a:t>1</a:t>
                      </a:r>
                      <a:endParaRPr lang="es-EC" sz="600">
                        <a:solidFill>
                          <a:srgbClr val="000000"/>
                        </a:solidFill>
                        <a:latin typeface="Arial"/>
                        <a:ea typeface="Calibri"/>
                        <a:cs typeface="Times New Roman"/>
                      </a:endParaRPr>
                    </a:p>
                  </a:txBody>
                  <a:tcPr marL="36286" marR="36286" marT="0" marB="0">
                    <a:lnL>
                      <a:noFill/>
                    </a:lnL>
                    <a:lnR>
                      <a:noFill/>
                    </a:lnR>
                    <a:lnT>
                      <a:noFill/>
                    </a:lnT>
                    <a:lnB>
                      <a:noFill/>
                    </a:lnB>
                    <a:solidFill>
                      <a:srgbClr val="E5DFEC"/>
                    </a:solidFill>
                  </a:tcPr>
                </a:tc>
              </a:tr>
              <a:tr h="583852">
                <a:tc>
                  <a:txBody>
                    <a:bodyPr/>
                    <a:lstStyle/>
                    <a:p>
                      <a:pPr>
                        <a:lnSpc>
                          <a:spcPct val="200000"/>
                        </a:lnSpc>
                        <a:spcAft>
                          <a:spcPts val="0"/>
                        </a:spcAft>
                      </a:pPr>
                      <a:r>
                        <a:rPr lang="es-EC" sz="1000">
                          <a:solidFill>
                            <a:srgbClr val="000000"/>
                          </a:solidFill>
                          <a:latin typeface="Arial"/>
                          <a:ea typeface="Times New Roman"/>
                          <a:cs typeface="Arial"/>
                        </a:rPr>
                        <a:t>10. La posición de las ventanas y puertas permite una buena ventilación</a:t>
                      </a:r>
                      <a:endParaRPr lang="es-EC" sz="1000">
                        <a:solidFill>
                          <a:srgbClr val="000000"/>
                        </a:solidFill>
                        <a:latin typeface="Arial"/>
                        <a:ea typeface="Calibri"/>
                        <a:cs typeface="Times New Roman"/>
                      </a:endParaRPr>
                    </a:p>
                  </a:txBody>
                  <a:tcPr marL="36286" marR="36286" marT="0" marB="0">
                    <a:lnL>
                      <a:noFill/>
                    </a:lnL>
                    <a:lnR>
                      <a:noFill/>
                    </a:lnR>
                    <a:lnT>
                      <a:noFill/>
                    </a:lnT>
                    <a:lnB>
                      <a:noFill/>
                    </a:lnB>
                    <a:solidFill>
                      <a:srgbClr val="F2EFF6"/>
                    </a:solidFill>
                  </a:tcPr>
                </a:tc>
                <a:tc>
                  <a:txBody>
                    <a:bodyPr/>
                    <a:lstStyle/>
                    <a:p>
                      <a:pPr algn="ctr">
                        <a:lnSpc>
                          <a:spcPct val="200000"/>
                        </a:lnSpc>
                        <a:spcAft>
                          <a:spcPts val="0"/>
                        </a:spcAft>
                      </a:pPr>
                      <a:r>
                        <a:rPr lang="es-EC" sz="600">
                          <a:solidFill>
                            <a:srgbClr val="000000"/>
                          </a:solidFill>
                          <a:latin typeface="Arial"/>
                          <a:ea typeface="Times New Roman"/>
                          <a:cs typeface="Arial"/>
                        </a:rPr>
                        <a:t>0</a:t>
                      </a:r>
                      <a:endParaRPr lang="es-EC" sz="600">
                        <a:solidFill>
                          <a:srgbClr val="000000"/>
                        </a:solidFill>
                        <a:latin typeface="Arial"/>
                        <a:ea typeface="Calibri"/>
                        <a:cs typeface="Times New Roman"/>
                      </a:endParaRPr>
                    </a:p>
                  </a:txBody>
                  <a:tcPr marL="36286" marR="36286" marT="0" marB="0">
                    <a:lnL>
                      <a:noFill/>
                    </a:lnL>
                    <a:lnR>
                      <a:noFill/>
                    </a:lnR>
                    <a:lnT>
                      <a:noFill/>
                    </a:lnT>
                    <a:lnB>
                      <a:noFill/>
                    </a:lnB>
                    <a:solidFill>
                      <a:srgbClr val="F2EFF6"/>
                    </a:solidFill>
                  </a:tcPr>
                </a:tc>
              </a:tr>
              <a:tr h="875778">
                <a:tc>
                  <a:txBody>
                    <a:bodyPr/>
                    <a:lstStyle/>
                    <a:p>
                      <a:pPr>
                        <a:lnSpc>
                          <a:spcPct val="200000"/>
                        </a:lnSpc>
                        <a:spcAft>
                          <a:spcPts val="0"/>
                        </a:spcAft>
                      </a:pPr>
                      <a:r>
                        <a:rPr lang="es-EC" sz="1000" dirty="0">
                          <a:solidFill>
                            <a:srgbClr val="000000"/>
                          </a:solidFill>
                          <a:latin typeface="Arial"/>
                          <a:ea typeface="Times New Roman"/>
                          <a:cs typeface="Arial"/>
                        </a:rPr>
                        <a:t>11. Lugar de recreación al aire libre suficiente para el número de niños (Número de metros cuadrados dividido para el número de niños</a:t>
                      </a:r>
                      <a:endParaRPr lang="es-EC" sz="1000" dirty="0">
                        <a:solidFill>
                          <a:srgbClr val="000000"/>
                        </a:solidFill>
                        <a:latin typeface="Arial"/>
                        <a:ea typeface="Calibri"/>
                        <a:cs typeface="Times New Roman"/>
                      </a:endParaRPr>
                    </a:p>
                  </a:txBody>
                  <a:tcPr marL="36286" marR="36286" marT="0" marB="0">
                    <a:lnL>
                      <a:noFill/>
                    </a:lnL>
                    <a:lnR>
                      <a:noFill/>
                    </a:lnR>
                    <a:lnT>
                      <a:noFill/>
                    </a:lnT>
                    <a:lnB>
                      <a:noFill/>
                    </a:lnB>
                    <a:solidFill>
                      <a:srgbClr val="E5DFEC"/>
                    </a:solidFill>
                  </a:tcPr>
                </a:tc>
                <a:tc>
                  <a:txBody>
                    <a:bodyPr/>
                    <a:lstStyle/>
                    <a:p>
                      <a:pPr algn="ctr">
                        <a:lnSpc>
                          <a:spcPct val="200000"/>
                        </a:lnSpc>
                        <a:spcAft>
                          <a:spcPts val="0"/>
                        </a:spcAft>
                      </a:pPr>
                      <a:r>
                        <a:rPr lang="es-EC" sz="600">
                          <a:solidFill>
                            <a:srgbClr val="000000"/>
                          </a:solidFill>
                          <a:latin typeface="Arial"/>
                          <a:ea typeface="Times New Roman"/>
                          <a:cs typeface="Arial"/>
                        </a:rPr>
                        <a:t>1</a:t>
                      </a:r>
                      <a:endParaRPr lang="es-EC" sz="600">
                        <a:solidFill>
                          <a:srgbClr val="000000"/>
                        </a:solidFill>
                        <a:latin typeface="Arial"/>
                        <a:ea typeface="Calibri"/>
                        <a:cs typeface="Times New Roman"/>
                      </a:endParaRPr>
                    </a:p>
                  </a:txBody>
                  <a:tcPr marL="36286" marR="36286" marT="0" marB="0">
                    <a:lnL>
                      <a:noFill/>
                    </a:lnL>
                    <a:lnR>
                      <a:noFill/>
                    </a:lnR>
                    <a:lnT>
                      <a:noFill/>
                    </a:lnT>
                    <a:lnB>
                      <a:noFill/>
                    </a:lnB>
                    <a:solidFill>
                      <a:srgbClr val="E5DFEC"/>
                    </a:solidFill>
                  </a:tcPr>
                </a:tc>
              </a:tr>
              <a:tr h="183220">
                <a:tc>
                  <a:txBody>
                    <a:bodyPr/>
                    <a:lstStyle/>
                    <a:p>
                      <a:pPr algn="ctr">
                        <a:lnSpc>
                          <a:spcPct val="200000"/>
                        </a:lnSpc>
                        <a:spcAft>
                          <a:spcPts val="0"/>
                        </a:spcAft>
                      </a:pPr>
                      <a:r>
                        <a:rPr lang="es-EC" sz="600" b="1" dirty="0">
                          <a:solidFill>
                            <a:srgbClr val="000000"/>
                          </a:solidFill>
                          <a:latin typeface="Arial"/>
                          <a:ea typeface="Times New Roman"/>
                          <a:cs typeface="Arial"/>
                        </a:rPr>
                        <a:t>TOTAL</a:t>
                      </a:r>
                      <a:endParaRPr lang="es-EC" sz="600" dirty="0">
                        <a:solidFill>
                          <a:srgbClr val="000000"/>
                        </a:solidFill>
                        <a:latin typeface="Arial"/>
                        <a:ea typeface="Calibri"/>
                        <a:cs typeface="Times New Roman"/>
                      </a:endParaRPr>
                    </a:p>
                  </a:txBody>
                  <a:tcPr marL="36286" marR="36286" marT="0" marB="0">
                    <a:lnL>
                      <a:noFill/>
                    </a:lnL>
                    <a:lnR>
                      <a:noFill/>
                    </a:lnR>
                    <a:lnT>
                      <a:noFill/>
                    </a:lnT>
                    <a:lnB>
                      <a:noFill/>
                    </a:lnB>
                    <a:solidFill>
                      <a:srgbClr val="F2EFF6"/>
                    </a:solidFill>
                  </a:tcPr>
                </a:tc>
                <a:tc>
                  <a:txBody>
                    <a:bodyPr/>
                    <a:lstStyle/>
                    <a:p>
                      <a:pPr algn="ctr">
                        <a:lnSpc>
                          <a:spcPct val="200000"/>
                        </a:lnSpc>
                        <a:spcAft>
                          <a:spcPts val="0"/>
                        </a:spcAft>
                      </a:pPr>
                      <a:r>
                        <a:rPr lang="es-EC" sz="600" b="1" dirty="0">
                          <a:solidFill>
                            <a:srgbClr val="000000"/>
                          </a:solidFill>
                          <a:latin typeface="Arial"/>
                          <a:ea typeface="Times New Roman"/>
                          <a:cs typeface="Arial"/>
                        </a:rPr>
                        <a:t>13</a:t>
                      </a:r>
                      <a:endParaRPr lang="es-EC" sz="600" dirty="0">
                        <a:solidFill>
                          <a:srgbClr val="000000"/>
                        </a:solidFill>
                        <a:latin typeface="Arial"/>
                        <a:ea typeface="Calibri"/>
                        <a:cs typeface="Times New Roman"/>
                      </a:endParaRPr>
                    </a:p>
                  </a:txBody>
                  <a:tcPr marL="36286" marR="36286" marT="0" marB="0">
                    <a:lnL>
                      <a:noFill/>
                    </a:lnL>
                    <a:lnR>
                      <a:noFill/>
                    </a:lnR>
                    <a:lnT>
                      <a:noFill/>
                    </a:lnT>
                    <a:lnB>
                      <a:noFill/>
                    </a:lnB>
                    <a:solidFill>
                      <a:srgbClr val="F2EFF6"/>
                    </a:solidFill>
                  </a:tcPr>
                </a:tc>
              </a:tr>
            </a:tbl>
          </a:graphicData>
        </a:graphic>
      </p:graphicFrame>
      <p:graphicFrame>
        <p:nvGraphicFramePr>
          <p:cNvPr id="7" name="6 Tabla"/>
          <p:cNvGraphicFramePr>
            <a:graphicFrameLocks noGrp="1"/>
          </p:cNvGraphicFramePr>
          <p:nvPr/>
        </p:nvGraphicFramePr>
        <p:xfrm>
          <a:off x="4932040" y="908720"/>
          <a:ext cx="3816424" cy="5089779"/>
        </p:xfrm>
        <a:graphic>
          <a:graphicData uri="http://schemas.openxmlformats.org/drawingml/2006/table">
            <a:tbl>
              <a:tblPr/>
              <a:tblGrid>
                <a:gridCol w="2657215"/>
                <a:gridCol w="1159209"/>
              </a:tblGrid>
              <a:tr h="1047308">
                <a:tc>
                  <a:txBody>
                    <a:bodyPr/>
                    <a:lstStyle/>
                    <a:p>
                      <a:pPr algn="ctr">
                        <a:lnSpc>
                          <a:spcPct val="200000"/>
                        </a:lnSpc>
                        <a:spcAft>
                          <a:spcPts val="0"/>
                        </a:spcAft>
                      </a:pPr>
                      <a:r>
                        <a:rPr lang="es-ES" sz="1200" b="1" dirty="0">
                          <a:solidFill>
                            <a:srgbClr val="000000"/>
                          </a:solidFill>
                          <a:latin typeface="Arial"/>
                          <a:ea typeface="Times New Roman"/>
                          <a:cs typeface="Arial"/>
                        </a:rPr>
                        <a:t>1.2 ESTADO DE CONSTRUCCIÒN Y PELIGROS POTENCIALES</a:t>
                      </a:r>
                      <a:endParaRPr lang="es-EC" sz="1200" dirty="0">
                        <a:solidFill>
                          <a:srgbClr val="000000"/>
                        </a:solidFill>
                        <a:latin typeface="Arial"/>
                        <a:ea typeface="Calibri"/>
                        <a:cs typeface="Times New Roman"/>
                      </a:endParaRPr>
                    </a:p>
                  </a:txBody>
                  <a:tcPr marL="68580" marR="68580" marT="0" marB="0">
                    <a:lnL>
                      <a:noFill/>
                    </a:lnL>
                    <a:lnR>
                      <a:noFill/>
                    </a:lnR>
                    <a:lnT>
                      <a:noFill/>
                    </a:lnT>
                    <a:lnB w="19050" cap="flat" cmpd="sng" algn="ctr">
                      <a:solidFill>
                        <a:srgbClr val="FFFFFF"/>
                      </a:solidFill>
                      <a:prstDash val="solid"/>
                      <a:round/>
                      <a:headEnd type="none" w="med" len="med"/>
                      <a:tailEnd type="none" w="med" len="med"/>
                    </a:lnB>
                    <a:solidFill>
                      <a:srgbClr val="F2730A"/>
                    </a:solidFill>
                  </a:tcPr>
                </a:tc>
                <a:tc>
                  <a:txBody>
                    <a:bodyPr/>
                    <a:lstStyle/>
                    <a:p>
                      <a:pPr algn="ctr">
                        <a:lnSpc>
                          <a:spcPct val="200000"/>
                        </a:lnSpc>
                        <a:spcAft>
                          <a:spcPts val="0"/>
                        </a:spcAft>
                      </a:pPr>
                      <a:r>
                        <a:rPr lang="es-ES" sz="1200" b="1" dirty="0">
                          <a:solidFill>
                            <a:srgbClr val="000000"/>
                          </a:solidFill>
                          <a:latin typeface="Arial"/>
                          <a:ea typeface="Times New Roman"/>
                          <a:cs typeface="Arial"/>
                        </a:rPr>
                        <a:t>PUNTAJE OBTENIDO</a:t>
                      </a:r>
                      <a:endParaRPr lang="es-EC" sz="1200" dirty="0">
                        <a:solidFill>
                          <a:srgbClr val="000000"/>
                        </a:solidFill>
                        <a:latin typeface="Arial"/>
                        <a:ea typeface="Calibri"/>
                        <a:cs typeface="Times New Roman"/>
                      </a:endParaRPr>
                    </a:p>
                  </a:txBody>
                  <a:tcPr marL="68580" marR="68580" marT="0" marB="0">
                    <a:lnL>
                      <a:noFill/>
                    </a:lnL>
                    <a:lnR>
                      <a:noFill/>
                    </a:lnR>
                    <a:lnT>
                      <a:noFill/>
                    </a:lnT>
                    <a:lnB w="19050" cap="flat" cmpd="sng" algn="ctr">
                      <a:solidFill>
                        <a:srgbClr val="FFFFFF"/>
                      </a:solidFill>
                      <a:prstDash val="solid"/>
                      <a:round/>
                      <a:headEnd type="none" w="med" len="med"/>
                      <a:tailEnd type="none" w="med" len="med"/>
                    </a:lnB>
                    <a:solidFill>
                      <a:srgbClr val="F2730A"/>
                    </a:solidFill>
                  </a:tcPr>
                </a:tc>
              </a:tr>
              <a:tr h="399688">
                <a:tc>
                  <a:txBody>
                    <a:bodyPr/>
                    <a:lstStyle/>
                    <a:p>
                      <a:pPr algn="l">
                        <a:lnSpc>
                          <a:spcPct val="200000"/>
                        </a:lnSpc>
                        <a:spcAft>
                          <a:spcPts val="0"/>
                        </a:spcAft>
                      </a:pPr>
                      <a:r>
                        <a:rPr lang="es-ES" sz="1200">
                          <a:solidFill>
                            <a:srgbClr val="000000"/>
                          </a:solidFill>
                          <a:latin typeface="Arial"/>
                          <a:ea typeface="Times New Roman"/>
                          <a:cs typeface="Arial"/>
                        </a:rPr>
                        <a:t>12. El centro está ubicado </a:t>
                      </a:r>
                      <a:endParaRPr lang="es-EC" sz="1200">
                        <a:solidFill>
                          <a:srgbClr val="000000"/>
                        </a:solidFill>
                        <a:latin typeface="Arial"/>
                        <a:ea typeface="Calibri"/>
                        <a:cs typeface="Times New Roman"/>
                      </a:endParaRPr>
                    </a:p>
                  </a:txBody>
                  <a:tcPr marL="68580" marR="68580" marT="0" marB="0">
                    <a:lnL>
                      <a:noFill/>
                    </a:lnL>
                    <a:lnR>
                      <a:noFill/>
                    </a:lnR>
                    <a:lnT w="19050" cap="flat" cmpd="sng" algn="ctr">
                      <a:solidFill>
                        <a:srgbClr val="FFFFFF"/>
                      </a:solidFill>
                      <a:prstDash val="solid"/>
                      <a:round/>
                      <a:headEnd type="none" w="med" len="med"/>
                      <a:tailEnd type="none" w="med" len="med"/>
                    </a:lnT>
                    <a:lnB>
                      <a:noFill/>
                    </a:lnB>
                    <a:solidFill>
                      <a:srgbClr val="DAEEF3"/>
                    </a:solidFill>
                  </a:tcPr>
                </a:tc>
                <a:tc>
                  <a:txBody>
                    <a:bodyPr/>
                    <a:lstStyle/>
                    <a:p>
                      <a:pPr algn="ctr">
                        <a:lnSpc>
                          <a:spcPct val="200000"/>
                        </a:lnSpc>
                        <a:spcAft>
                          <a:spcPts val="0"/>
                        </a:spcAft>
                      </a:pPr>
                      <a:r>
                        <a:rPr lang="es-ES" sz="1200">
                          <a:solidFill>
                            <a:srgbClr val="000000"/>
                          </a:solidFill>
                          <a:latin typeface="Arial"/>
                          <a:ea typeface="Times New Roman"/>
                          <a:cs typeface="Arial"/>
                        </a:rPr>
                        <a:t>3</a:t>
                      </a:r>
                      <a:endParaRPr lang="es-EC" sz="1200">
                        <a:solidFill>
                          <a:srgbClr val="000000"/>
                        </a:solidFill>
                        <a:latin typeface="Arial"/>
                        <a:ea typeface="Calibri"/>
                        <a:cs typeface="Times New Roman"/>
                      </a:endParaRPr>
                    </a:p>
                  </a:txBody>
                  <a:tcPr marL="68580" marR="68580" marT="0" marB="0">
                    <a:lnL>
                      <a:noFill/>
                    </a:lnL>
                    <a:lnR>
                      <a:noFill/>
                    </a:lnR>
                    <a:lnT w="19050" cap="flat" cmpd="sng" algn="ctr">
                      <a:solidFill>
                        <a:srgbClr val="FFFFFF"/>
                      </a:solidFill>
                      <a:prstDash val="solid"/>
                      <a:round/>
                      <a:headEnd type="none" w="med" len="med"/>
                      <a:tailEnd type="none" w="med" len="med"/>
                    </a:lnT>
                    <a:lnB>
                      <a:noFill/>
                    </a:lnB>
                    <a:solidFill>
                      <a:srgbClr val="DAEEF3"/>
                    </a:solidFill>
                  </a:tcPr>
                </a:tc>
              </a:tr>
              <a:tr h="799375">
                <a:tc>
                  <a:txBody>
                    <a:bodyPr/>
                    <a:lstStyle/>
                    <a:p>
                      <a:pPr algn="l">
                        <a:lnSpc>
                          <a:spcPct val="200000"/>
                        </a:lnSpc>
                        <a:spcAft>
                          <a:spcPts val="0"/>
                        </a:spcAft>
                      </a:pPr>
                      <a:r>
                        <a:rPr lang="es-ES" sz="1200">
                          <a:solidFill>
                            <a:srgbClr val="000000"/>
                          </a:solidFill>
                          <a:latin typeface="Arial"/>
                          <a:ea typeface="Times New Roman"/>
                          <a:cs typeface="Arial"/>
                        </a:rPr>
                        <a:t>13. Acceso de los niños, desde el centro, a lugares peligrosos</a:t>
                      </a:r>
                      <a:endParaRPr lang="es-EC" sz="1200">
                        <a:solidFill>
                          <a:srgbClr val="000000"/>
                        </a:solidFill>
                        <a:latin typeface="Arial"/>
                        <a:ea typeface="Calibri"/>
                        <a:cs typeface="Times New Roman"/>
                      </a:endParaRPr>
                    </a:p>
                  </a:txBody>
                  <a:tcPr marL="68580" marR="68580" marT="0" marB="0">
                    <a:lnL>
                      <a:noFill/>
                    </a:lnL>
                    <a:lnR>
                      <a:noFill/>
                    </a:lnR>
                    <a:lnT>
                      <a:noFill/>
                    </a:lnT>
                    <a:lnB>
                      <a:noFill/>
                    </a:lnB>
                    <a:solidFill>
                      <a:srgbClr val="EDF6F9"/>
                    </a:solidFill>
                  </a:tcPr>
                </a:tc>
                <a:tc>
                  <a:txBody>
                    <a:bodyPr/>
                    <a:lstStyle/>
                    <a:p>
                      <a:pPr algn="ctr">
                        <a:lnSpc>
                          <a:spcPct val="200000"/>
                        </a:lnSpc>
                        <a:spcAft>
                          <a:spcPts val="0"/>
                        </a:spcAft>
                      </a:pPr>
                      <a:r>
                        <a:rPr lang="es-ES" sz="1200">
                          <a:solidFill>
                            <a:srgbClr val="000000"/>
                          </a:solidFill>
                          <a:latin typeface="Arial"/>
                          <a:ea typeface="Times New Roman"/>
                          <a:cs typeface="Arial"/>
                        </a:rPr>
                        <a:t>3</a:t>
                      </a:r>
                      <a:endParaRPr lang="es-EC" sz="1200">
                        <a:solidFill>
                          <a:srgbClr val="000000"/>
                        </a:solidFill>
                        <a:latin typeface="Arial"/>
                        <a:ea typeface="Calibri"/>
                        <a:cs typeface="Times New Roman"/>
                      </a:endParaRPr>
                    </a:p>
                  </a:txBody>
                  <a:tcPr marL="68580" marR="68580" marT="0" marB="0">
                    <a:lnL>
                      <a:noFill/>
                    </a:lnL>
                    <a:lnR>
                      <a:noFill/>
                    </a:lnR>
                    <a:lnT>
                      <a:noFill/>
                    </a:lnT>
                    <a:lnB>
                      <a:noFill/>
                    </a:lnB>
                    <a:solidFill>
                      <a:srgbClr val="EDF6F9"/>
                    </a:solidFill>
                  </a:tcPr>
                </a:tc>
              </a:tr>
              <a:tr h="1396412">
                <a:tc>
                  <a:txBody>
                    <a:bodyPr/>
                    <a:lstStyle/>
                    <a:p>
                      <a:pPr algn="l">
                        <a:lnSpc>
                          <a:spcPct val="200000"/>
                        </a:lnSpc>
                        <a:spcAft>
                          <a:spcPts val="0"/>
                        </a:spcAft>
                      </a:pPr>
                      <a:r>
                        <a:rPr lang="es-ES" sz="1200">
                          <a:solidFill>
                            <a:srgbClr val="000000"/>
                          </a:solidFill>
                          <a:latin typeface="Arial"/>
                          <a:ea typeface="Times New Roman"/>
                          <a:cs typeface="Arial"/>
                        </a:rPr>
                        <a:t>14. Los animales pueden entrar al patio o al interior del centro (esto no incluye las mascotas del centro)</a:t>
                      </a:r>
                      <a:endParaRPr lang="es-EC" sz="1200">
                        <a:solidFill>
                          <a:srgbClr val="000000"/>
                        </a:solidFill>
                        <a:latin typeface="Arial"/>
                        <a:ea typeface="Calibri"/>
                        <a:cs typeface="Times New Roman"/>
                      </a:endParaRPr>
                    </a:p>
                  </a:txBody>
                  <a:tcPr marL="68580" marR="68580" marT="0" marB="0">
                    <a:lnL>
                      <a:noFill/>
                    </a:lnL>
                    <a:lnR>
                      <a:noFill/>
                    </a:lnR>
                    <a:lnT>
                      <a:noFill/>
                    </a:lnT>
                    <a:lnB>
                      <a:noFill/>
                    </a:lnB>
                    <a:solidFill>
                      <a:srgbClr val="DAEEF3"/>
                    </a:solidFill>
                  </a:tcPr>
                </a:tc>
                <a:tc>
                  <a:txBody>
                    <a:bodyPr/>
                    <a:lstStyle/>
                    <a:p>
                      <a:pPr algn="ctr">
                        <a:lnSpc>
                          <a:spcPct val="200000"/>
                        </a:lnSpc>
                        <a:spcAft>
                          <a:spcPts val="0"/>
                        </a:spcAft>
                      </a:pPr>
                      <a:r>
                        <a:rPr lang="es-ES" sz="1200">
                          <a:solidFill>
                            <a:srgbClr val="000000"/>
                          </a:solidFill>
                          <a:latin typeface="Arial"/>
                          <a:ea typeface="Times New Roman"/>
                          <a:cs typeface="Arial"/>
                        </a:rPr>
                        <a:t>3</a:t>
                      </a:r>
                      <a:endParaRPr lang="es-EC" sz="1200">
                        <a:solidFill>
                          <a:srgbClr val="000000"/>
                        </a:solidFill>
                        <a:latin typeface="Arial"/>
                        <a:ea typeface="Calibri"/>
                        <a:cs typeface="Times New Roman"/>
                      </a:endParaRPr>
                    </a:p>
                  </a:txBody>
                  <a:tcPr marL="68580" marR="68580" marT="0" marB="0">
                    <a:lnL>
                      <a:noFill/>
                    </a:lnL>
                    <a:lnR>
                      <a:noFill/>
                    </a:lnR>
                    <a:lnT>
                      <a:noFill/>
                    </a:lnT>
                    <a:lnB>
                      <a:noFill/>
                    </a:lnB>
                    <a:solidFill>
                      <a:srgbClr val="DAEEF3"/>
                    </a:solidFill>
                  </a:tcPr>
                </a:tc>
              </a:tr>
              <a:tr h="1047308">
                <a:tc>
                  <a:txBody>
                    <a:bodyPr/>
                    <a:lstStyle/>
                    <a:p>
                      <a:pPr algn="l">
                        <a:lnSpc>
                          <a:spcPct val="200000"/>
                        </a:lnSpc>
                        <a:spcAft>
                          <a:spcPts val="0"/>
                        </a:spcAft>
                      </a:pPr>
                      <a:r>
                        <a:rPr lang="es-ES" sz="1200" dirty="0">
                          <a:solidFill>
                            <a:srgbClr val="000000"/>
                          </a:solidFill>
                          <a:latin typeface="Arial"/>
                          <a:ea typeface="Times New Roman"/>
                          <a:cs typeface="Arial"/>
                        </a:rPr>
                        <a:t>15. Daños en el local del centro que representen un peligro para el niño</a:t>
                      </a:r>
                      <a:endParaRPr lang="es-EC" sz="1200" dirty="0">
                        <a:solidFill>
                          <a:srgbClr val="000000"/>
                        </a:solidFill>
                        <a:latin typeface="Arial"/>
                        <a:ea typeface="Calibri"/>
                        <a:cs typeface="Times New Roman"/>
                      </a:endParaRPr>
                    </a:p>
                  </a:txBody>
                  <a:tcPr marL="68580" marR="68580" marT="0" marB="0">
                    <a:lnL>
                      <a:noFill/>
                    </a:lnL>
                    <a:lnR>
                      <a:noFill/>
                    </a:lnR>
                    <a:lnT>
                      <a:noFill/>
                    </a:lnT>
                    <a:lnB>
                      <a:noFill/>
                    </a:lnB>
                    <a:solidFill>
                      <a:srgbClr val="EDF6F9"/>
                    </a:solidFill>
                  </a:tcPr>
                </a:tc>
                <a:tc>
                  <a:txBody>
                    <a:bodyPr/>
                    <a:lstStyle/>
                    <a:p>
                      <a:pPr algn="ctr">
                        <a:lnSpc>
                          <a:spcPct val="200000"/>
                        </a:lnSpc>
                        <a:spcAft>
                          <a:spcPts val="0"/>
                        </a:spcAft>
                      </a:pPr>
                      <a:r>
                        <a:rPr lang="es-ES" sz="1200">
                          <a:solidFill>
                            <a:srgbClr val="000000"/>
                          </a:solidFill>
                          <a:latin typeface="Arial"/>
                          <a:ea typeface="Times New Roman"/>
                          <a:cs typeface="Arial"/>
                        </a:rPr>
                        <a:t>0</a:t>
                      </a:r>
                      <a:endParaRPr lang="es-EC" sz="1200">
                        <a:solidFill>
                          <a:srgbClr val="000000"/>
                        </a:solidFill>
                        <a:latin typeface="Arial"/>
                        <a:ea typeface="Calibri"/>
                        <a:cs typeface="Times New Roman"/>
                      </a:endParaRPr>
                    </a:p>
                  </a:txBody>
                  <a:tcPr marL="68580" marR="68580" marT="0" marB="0">
                    <a:lnL>
                      <a:noFill/>
                    </a:lnL>
                    <a:lnR>
                      <a:noFill/>
                    </a:lnR>
                    <a:lnT>
                      <a:noFill/>
                    </a:lnT>
                    <a:lnB>
                      <a:noFill/>
                    </a:lnB>
                    <a:solidFill>
                      <a:srgbClr val="EDF6F9"/>
                    </a:solidFill>
                  </a:tcPr>
                </a:tc>
              </a:tr>
              <a:tr h="399688">
                <a:tc>
                  <a:txBody>
                    <a:bodyPr/>
                    <a:lstStyle/>
                    <a:p>
                      <a:pPr algn="ctr">
                        <a:lnSpc>
                          <a:spcPct val="200000"/>
                        </a:lnSpc>
                        <a:spcAft>
                          <a:spcPts val="0"/>
                        </a:spcAft>
                      </a:pPr>
                      <a:r>
                        <a:rPr lang="es-ES" sz="1200" b="1" dirty="0">
                          <a:solidFill>
                            <a:srgbClr val="000000"/>
                          </a:solidFill>
                          <a:latin typeface="Arial"/>
                          <a:ea typeface="Times New Roman"/>
                          <a:cs typeface="Arial"/>
                        </a:rPr>
                        <a:t>TOTAL</a:t>
                      </a:r>
                      <a:endParaRPr lang="es-EC" sz="1200" dirty="0">
                        <a:solidFill>
                          <a:srgbClr val="000000"/>
                        </a:solidFill>
                        <a:latin typeface="Arial"/>
                        <a:ea typeface="Calibri"/>
                        <a:cs typeface="Times New Roman"/>
                      </a:endParaRPr>
                    </a:p>
                  </a:txBody>
                  <a:tcPr marL="68580" marR="68580" marT="0" marB="0">
                    <a:lnL>
                      <a:noFill/>
                    </a:lnL>
                    <a:lnR>
                      <a:noFill/>
                    </a:lnR>
                    <a:lnT>
                      <a:noFill/>
                    </a:lnT>
                    <a:lnB>
                      <a:noFill/>
                    </a:lnB>
                    <a:solidFill>
                      <a:srgbClr val="DAEEF3"/>
                    </a:solidFill>
                  </a:tcPr>
                </a:tc>
                <a:tc>
                  <a:txBody>
                    <a:bodyPr/>
                    <a:lstStyle/>
                    <a:p>
                      <a:pPr algn="ctr">
                        <a:lnSpc>
                          <a:spcPct val="200000"/>
                        </a:lnSpc>
                        <a:spcAft>
                          <a:spcPts val="0"/>
                        </a:spcAft>
                      </a:pPr>
                      <a:r>
                        <a:rPr lang="es-ES" sz="1200" b="1" dirty="0">
                          <a:solidFill>
                            <a:srgbClr val="000000"/>
                          </a:solidFill>
                          <a:latin typeface="Arial"/>
                          <a:ea typeface="Times New Roman"/>
                          <a:cs typeface="Arial"/>
                        </a:rPr>
                        <a:t>9</a:t>
                      </a:r>
                      <a:endParaRPr lang="es-EC" sz="1200" dirty="0">
                        <a:solidFill>
                          <a:srgbClr val="000000"/>
                        </a:solidFill>
                        <a:latin typeface="Arial"/>
                        <a:ea typeface="Calibri"/>
                        <a:cs typeface="Times New Roman"/>
                      </a:endParaRPr>
                    </a:p>
                  </a:txBody>
                  <a:tcPr marL="68580" marR="68580" marT="0" marB="0">
                    <a:lnL>
                      <a:noFill/>
                    </a:lnL>
                    <a:lnR>
                      <a:noFill/>
                    </a:lnR>
                    <a:lnT>
                      <a:noFill/>
                    </a:lnT>
                    <a:lnB>
                      <a:noFill/>
                    </a:lnB>
                    <a:solidFill>
                      <a:srgbClr val="DAEEF3"/>
                    </a:solid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1835696" y="260648"/>
          <a:ext cx="5852160" cy="3291840"/>
        </p:xfrm>
        <a:graphic>
          <a:graphicData uri="http://schemas.openxmlformats.org/drawingml/2006/table">
            <a:tbl>
              <a:tblPr/>
              <a:tblGrid>
                <a:gridCol w="4876105"/>
                <a:gridCol w="96364"/>
                <a:gridCol w="879691"/>
              </a:tblGrid>
              <a:tr h="257175">
                <a:tc>
                  <a:txBody>
                    <a:bodyPr/>
                    <a:lstStyle/>
                    <a:p>
                      <a:pPr algn="ctr">
                        <a:lnSpc>
                          <a:spcPct val="150000"/>
                        </a:lnSpc>
                        <a:spcAft>
                          <a:spcPts val="0"/>
                        </a:spcAft>
                      </a:pPr>
                      <a:r>
                        <a:rPr lang="es-EC" sz="1200" b="1" dirty="0">
                          <a:solidFill>
                            <a:srgbClr val="000000"/>
                          </a:solidFill>
                          <a:latin typeface="Arial"/>
                          <a:ea typeface="Times New Roman"/>
                          <a:cs typeface="Arial"/>
                        </a:rPr>
                        <a:t>1.3 SANEAMIENTO Y SERVICIOS BÀSICOS</a:t>
                      </a:r>
                      <a:endParaRPr lang="es-EC" sz="1200" dirty="0">
                        <a:solidFill>
                          <a:srgbClr val="000000"/>
                        </a:solidFill>
                        <a:latin typeface="Arial"/>
                        <a:ea typeface="Calibri"/>
                        <a:cs typeface="Times New Roman"/>
                      </a:endParaRPr>
                    </a:p>
                  </a:txBody>
                  <a:tcPr marL="68580" marR="68580" marT="0" marB="0">
                    <a:lnL>
                      <a:noFill/>
                    </a:lnL>
                    <a:lnR>
                      <a:noFill/>
                    </a:lnR>
                    <a:lnT>
                      <a:noFill/>
                    </a:lnT>
                    <a:lnB w="19050" cap="flat" cmpd="sng" algn="ctr">
                      <a:solidFill>
                        <a:srgbClr val="FFFFFF"/>
                      </a:solidFill>
                      <a:prstDash val="solid"/>
                      <a:round/>
                      <a:headEnd type="none" w="med" len="med"/>
                      <a:tailEnd type="none" w="med" len="med"/>
                    </a:lnB>
                    <a:solidFill>
                      <a:srgbClr val="348DA5"/>
                    </a:solidFill>
                  </a:tcPr>
                </a:tc>
                <a:tc gridSpan="2">
                  <a:txBody>
                    <a:bodyPr/>
                    <a:lstStyle/>
                    <a:p>
                      <a:pPr indent="2540" algn="ctr">
                        <a:lnSpc>
                          <a:spcPct val="200000"/>
                        </a:lnSpc>
                        <a:spcAft>
                          <a:spcPts val="0"/>
                        </a:spcAft>
                      </a:pPr>
                      <a:r>
                        <a:rPr lang="es-EC" sz="1200" b="1" dirty="0">
                          <a:solidFill>
                            <a:srgbClr val="000000"/>
                          </a:solidFill>
                          <a:latin typeface="Arial"/>
                          <a:ea typeface="Times New Roman"/>
                          <a:cs typeface="Arial"/>
                        </a:rPr>
                        <a:t>PUNTAJE OBTENIDO</a:t>
                      </a:r>
                      <a:endParaRPr lang="es-EC" sz="1200" dirty="0">
                        <a:solidFill>
                          <a:srgbClr val="000000"/>
                        </a:solidFill>
                        <a:latin typeface="Arial"/>
                        <a:ea typeface="Calibri"/>
                        <a:cs typeface="Times New Roman"/>
                      </a:endParaRPr>
                    </a:p>
                  </a:txBody>
                  <a:tcPr marL="68580" marR="68580" marT="0" marB="0">
                    <a:lnL>
                      <a:noFill/>
                    </a:lnL>
                    <a:lnR>
                      <a:noFill/>
                    </a:lnR>
                    <a:lnT>
                      <a:noFill/>
                    </a:lnT>
                    <a:lnB w="19050" cap="flat" cmpd="sng" algn="ctr">
                      <a:solidFill>
                        <a:srgbClr val="FFFFFF"/>
                      </a:solidFill>
                      <a:prstDash val="solid"/>
                      <a:round/>
                      <a:headEnd type="none" w="med" len="med"/>
                      <a:tailEnd type="none" w="med" len="med"/>
                    </a:lnB>
                    <a:solidFill>
                      <a:srgbClr val="348DA5"/>
                    </a:solidFill>
                  </a:tcPr>
                </a:tc>
                <a:tc hMerge="1">
                  <a:txBody>
                    <a:bodyPr/>
                    <a:lstStyle/>
                    <a:p>
                      <a:endParaRPr lang="es-EC"/>
                    </a:p>
                  </a:txBody>
                  <a:tcPr/>
                </a:tc>
              </a:tr>
              <a:tr h="257175">
                <a:tc gridSpan="2">
                  <a:txBody>
                    <a:bodyPr/>
                    <a:lstStyle/>
                    <a:p>
                      <a:pPr>
                        <a:lnSpc>
                          <a:spcPct val="200000"/>
                        </a:lnSpc>
                        <a:spcAft>
                          <a:spcPts val="0"/>
                        </a:spcAft>
                      </a:pPr>
                      <a:r>
                        <a:rPr lang="es-EC" sz="1200">
                          <a:solidFill>
                            <a:srgbClr val="000000"/>
                          </a:solidFill>
                          <a:latin typeface="Arial"/>
                          <a:ea typeface="Times New Roman"/>
                          <a:cs typeface="Arial"/>
                        </a:rPr>
                        <a:t>16. Abastecimiento de agua para consumo humana </a:t>
                      </a:r>
                      <a:endParaRPr lang="es-EC" sz="1200">
                        <a:solidFill>
                          <a:srgbClr val="000000"/>
                        </a:solidFill>
                        <a:latin typeface="Arial"/>
                        <a:ea typeface="Calibri"/>
                        <a:cs typeface="Times New Roman"/>
                      </a:endParaRPr>
                    </a:p>
                  </a:txBody>
                  <a:tcPr marL="68580" marR="68580" marT="0" marB="0">
                    <a:lnL>
                      <a:noFill/>
                    </a:lnL>
                    <a:lnR>
                      <a:noFill/>
                    </a:lnR>
                    <a:lnT w="19050" cap="flat" cmpd="sng" algn="ctr">
                      <a:solidFill>
                        <a:srgbClr val="FFFFFF"/>
                      </a:solidFill>
                      <a:prstDash val="solid"/>
                      <a:round/>
                      <a:headEnd type="none" w="med" len="med"/>
                      <a:tailEnd type="none" w="med" len="med"/>
                    </a:lnT>
                    <a:lnB>
                      <a:noFill/>
                    </a:lnB>
                    <a:solidFill>
                      <a:srgbClr val="FDE9D9"/>
                    </a:solidFill>
                  </a:tcPr>
                </a:tc>
                <a:tc hMerge="1">
                  <a:txBody>
                    <a:bodyPr/>
                    <a:lstStyle/>
                    <a:p>
                      <a:endParaRPr lang="es-EC"/>
                    </a:p>
                  </a:txBody>
                  <a:tcPr/>
                </a:tc>
                <a:tc>
                  <a:txBody>
                    <a:bodyPr/>
                    <a:lstStyle/>
                    <a:p>
                      <a:pPr algn="ctr">
                        <a:lnSpc>
                          <a:spcPct val="200000"/>
                        </a:lnSpc>
                        <a:spcAft>
                          <a:spcPts val="0"/>
                        </a:spcAft>
                      </a:pPr>
                      <a:r>
                        <a:rPr lang="es-EC" sz="1200">
                          <a:solidFill>
                            <a:srgbClr val="000000"/>
                          </a:solidFill>
                          <a:latin typeface="Arial"/>
                          <a:ea typeface="Times New Roman"/>
                          <a:cs typeface="Arial"/>
                        </a:rPr>
                        <a:t>3</a:t>
                      </a:r>
                      <a:endParaRPr lang="es-EC" sz="1200">
                        <a:solidFill>
                          <a:srgbClr val="000000"/>
                        </a:solidFill>
                        <a:latin typeface="Arial"/>
                        <a:ea typeface="Calibri"/>
                        <a:cs typeface="Times New Roman"/>
                      </a:endParaRPr>
                    </a:p>
                  </a:txBody>
                  <a:tcPr marL="68580" marR="68580" marT="0" marB="0">
                    <a:lnL>
                      <a:noFill/>
                    </a:lnL>
                    <a:lnR>
                      <a:noFill/>
                    </a:lnR>
                    <a:lnT w="19050" cap="flat" cmpd="sng" algn="ctr">
                      <a:solidFill>
                        <a:srgbClr val="FFFFFF"/>
                      </a:solidFill>
                      <a:prstDash val="solid"/>
                      <a:round/>
                      <a:headEnd type="none" w="med" len="med"/>
                      <a:tailEnd type="none" w="med" len="med"/>
                    </a:lnT>
                    <a:lnB>
                      <a:noFill/>
                    </a:lnB>
                    <a:solidFill>
                      <a:srgbClr val="FDE9D9"/>
                    </a:solidFill>
                  </a:tcPr>
                </a:tc>
              </a:tr>
              <a:tr h="257175">
                <a:tc gridSpan="2">
                  <a:txBody>
                    <a:bodyPr/>
                    <a:lstStyle/>
                    <a:p>
                      <a:pPr>
                        <a:lnSpc>
                          <a:spcPct val="200000"/>
                        </a:lnSpc>
                        <a:spcAft>
                          <a:spcPts val="0"/>
                        </a:spcAft>
                      </a:pPr>
                      <a:r>
                        <a:rPr lang="es-EC" sz="1200">
                          <a:solidFill>
                            <a:srgbClr val="000000"/>
                          </a:solidFill>
                          <a:latin typeface="Arial"/>
                          <a:ea typeface="Times New Roman"/>
                          <a:cs typeface="Arial"/>
                        </a:rPr>
                        <a:t>17. basureros en los distintos lugares del centro</a:t>
                      </a:r>
                      <a:endParaRPr lang="es-EC" sz="1200">
                        <a:solidFill>
                          <a:srgbClr val="000000"/>
                        </a:solidFill>
                        <a:latin typeface="Arial"/>
                        <a:ea typeface="Calibri"/>
                        <a:cs typeface="Times New Roman"/>
                      </a:endParaRPr>
                    </a:p>
                  </a:txBody>
                  <a:tcPr marL="68580" marR="68580" marT="0" marB="0">
                    <a:lnL>
                      <a:noFill/>
                    </a:lnL>
                    <a:lnR>
                      <a:noFill/>
                    </a:lnR>
                    <a:lnT>
                      <a:noFill/>
                    </a:lnT>
                    <a:lnB>
                      <a:noFill/>
                    </a:lnB>
                    <a:solidFill>
                      <a:srgbClr val="FEF4EC"/>
                    </a:solidFill>
                  </a:tcPr>
                </a:tc>
                <a:tc hMerge="1">
                  <a:txBody>
                    <a:bodyPr/>
                    <a:lstStyle/>
                    <a:p>
                      <a:endParaRPr lang="es-EC"/>
                    </a:p>
                  </a:txBody>
                  <a:tcPr/>
                </a:tc>
                <a:tc>
                  <a:txBody>
                    <a:bodyPr/>
                    <a:lstStyle/>
                    <a:p>
                      <a:pPr algn="ctr">
                        <a:lnSpc>
                          <a:spcPct val="200000"/>
                        </a:lnSpc>
                        <a:spcAft>
                          <a:spcPts val="0"/>
                        </a:spcAft>
                      </a:pPr>
                      <a:r>
                        <a:rPr lang="es-EC" sz="1200">
                          <a:solidFill>
                            <a:srgbClr val="000000"/>
                          </a:solidFill>
                          <a:latin typeface="Arial"/>
                          <a:ea typeface="Times New Roman"/>
                          <a:cs typeface="Arial"/>
                        </a:rPr>
                        <a:t>0</a:t>
                      </a:r>
                      <a:endParaRPr lang="es-EC" sz="1200">
                        <a:solidFill>
                          <a:srgbClr val="000000"/>
                        </a:solidFill>
                        <a:latin typeface="Arial"/>
                        <a:ea typeface="Calibri"/>
                        <a:cs typeface="Times New Roman"/>
                      </a:endParaRPr>
                    </a:p>
                  </a:txBody>
                  <a:tcPr marL="68580" marR="68580" marT="0" marB="0">
                    <a:lnL>
                      <a:noFill/>
                    </a:lnL>
                    <a:lnR>
                      <a:noFill/>
                    </a:lnR>
                    <a:lnT>
                      <a:noFill/>
                    </a:lnT>
                    <a:lnB>
                      <a:noFill/>
                    </a:lnB>
                    <a:solidFill>
                      <a:srgbClr val="FEF4EC"/>
                    </a:solidFill>
                  </a:tcPr>
                </a:tc>
              </a:tr>
              <a:tr h="257175">
                <a:tc gridSpan="2">
                  <a:txBody>
                    <a:bodyPr/>
                    <a:lstStyle/>
                    <a:p>
                      <a:pPr>
                        <a:lnSpc>
                          <a:spcPct val="200000"/>
                        </a:lnSpc>
                        <a:spcAft>
                          <a:spcPts val="0"/>
                        </a:spcAft>
                      </a:pPr>
                      <a:r>
                        <a:rPr lang="es-EC" sz="1200">
                          <a:solidFill>
                            <a:srgbClr val="000000"/>
                          </a:solidFill>
                          <a:latin typeface="Arial"/>
                          <a:ea typeface="Times New Roman"/>
                          <a:cs typeface="Arial"/>
                        </a:rPr>
                        <a:t>18. Lugares de contaminación fuera del local del centro que pueden atentar contra la salud e integridad de los niños</a:t>
                      </a:r>
                      <a:endParaRPr lang="es-EC" sz="1200">
                        <a:solidFill>
                          <a:srgbClr val="000000"/>
                        </a:solidFill>
                        <a:latin typeface="Arial"/>
                        <a:ea typeface="Calibri"/>
                        <a:cs typeface="Times New Roman"/>
                      </a:endParaRPr>
                    </a:p>
                  </a:txBody>
                  <a:tcPr marL="68580" marR="68580" marT="0" marB="0">
                    <a:lnL>
                      <a:noFill/>
                    </a:lnL>
                    <a:lnR>
                      <a:noFill/>
                    </a:lnR>
                    <a:lnT>
                      <a:noFill/>
                    </a:lnT>
                    <a:lnB>
                      <a:noFill/>
                    </a:lnB>
                    <a:solidFill>
                      <a:srgbClr val="FDE9D9"/>
                    </a:solidFill>
                  </a:tcPr>
                </a:tc>
                <a:tc hMerge="1">
                  <a:txBody>
                    <a:bodyPr/>
                    <a:lstStyle/>
                    <a:p>
                      <a:endParaRPr lang="es-EC"/>
                    </a:p>
                  </a:txBody>
                  <a:tcPr/>
                </a:tc>
                <a:tc>
                  <a:txBody>
                    <a:bodyPr/>
                    <a:lstStyle/>
                    <a:p>
                      <a:pPr algn="ctr">
                        <a:lnSpc>
                          <a:spcPct val="200000"/>
                        </a:lnSpc>
                        <a:spcAft>
                          <a:spcPts val="0"/>
                        </a:spcAft>
                      </a:pPr>
                      <a:r>
                        <a:rPr lang="es-EC" sz="1200">
                          <a:solidFill>
                            <a:srgbClr val="000000"/>
                          </a:solidFill>
                          <a:latin typeface="Arial"/>
                          <a:ea typeface="Times New Roman"/>
                          <a:cs typeface="Arial"/>
                        </a:rPr>
                        <a:t>0</a:t>
                      </a:r>
                      <a:endParaRPr lang="es-EC" sz="1200">
                        <a:solidFill>
                          <a:srgbClr val="000000"/>
                        </a:solidFill>
                        <a:latin typeface="Arial"/>
                        <a:ea typeface="Calibri"/>
                        <a:cs typeface="Times New Roman"/>
                      </a:endParaRPr>
                    </a:p>
                  </a:txBody>
                  <a:tcPr marL="68580" marR="68580" marT="0" marB="0">
                    <a:lnL>
                      <a:noFill/>
                    </a:lnL>
                    <a:lnR>
                      <a:noFill/>
                    </a:lnR>
                    <a:lnT>
                      <a:noFill/>
                    </a:lnT>
                    <a:lnB>
                      <a:noFill/>
                    </a:lnB>
                    <a:solidFill>
                      <a:srgbClr val="FDE9D9"/>
                    </a:solidFill>
                  </a:tcPr>
                </a:tc>
              </a:tr>
              <a:tr h="257175">
                <a:tc gridSpan="2">
                  <a:txBody>
                    <a:bodyPr/>
                    <a:lstStyle/>
                    <a:p>
                      <a:pPr>
                        <a:lnSpc>
                          <a:spcPct val="200000"/>
                        </a:lnSpc>
                        <a:spcAft>
                          <a:spcPts val="0"/>
                        </a:spcAft>
                      </a:pPr>
                      <a:r>
                        <a:rPr lang="es-EC" sz="1200" dirty="0">
                          <a:solidFill>
                            <a:srgbClr val="000000"/>
                          </a:solidFill>
                          <a:latin typeface="Arial"/>
                          <a:ea typeface="Times New Roman"/>
                          <a:cs typeface="Arial"/>
                        </a:rPr>
                        <a:t>19. Limpieza del local</a:t>
                      </a:r>
                      <a:endParaRPr lang="es-EC" sz="1200" dirty="0">
                        <a:solidFill>
                          <a:srgbClr val="000000"/>
                        </a:solidFill>
                        <a:latin typeface="Arial"/>
                        <a:ea typeface="Calibri"/>
                        <a:cs typeface="Times New Roman"/>
                      </a:endParaRPr>
                    </a:p>
                  </a:txBody>
                  <a:tcPr marL="68580" marR="68580" marT="0" marB="0">
                    <a:lnL>
                      <a:noFill/>
                    </a:lnL>
                    <a:lnR>
                      <a:noFill/>
                    </a:lnR>
                    <a:lnT>
                      <a:noFill/>
                    </a:lnT>
                    <a:lnB>
                      <a:noFill/>
                    </a:lnB>
                    <a:solidFill>
                      <a:srgbClr val="FEF4EC"/>
                    </a:solidFill>
                  </a:tcPr>
                </a:tc>
                <a:tc hMerge="1">
                  <a:txBody>
                    <a:bodyPr/>
                    <a:lstStyle/>
                    <a:p>
                      <a:endParaRPr lang="es-EC"/>
                    </a:p>
                  </a:txBody>
                  <a:tcPr/>
                </a:tc>
                <a:tc>
                  <a:txBody>
                    <a:bodyPr/>
                    <a:lstStyle/>
                    <a:p>
                      <a:pPr algn="ctr">
                        <a:lnSpc>
                          <a:spcPct val="200000"/>
                        </a:lnSpc>
                        <a:spcAft>
                          <a:spcPts val="0"/>
                        </a:spcAft>
                      </a:pPr>
                      <a:r>
                        <a:rPr lang="es-EC" sz="1200">
                          <a:solidFill>
                            <a:srgbClr val="000000"/>
                          </a:solidFill>
                          <a:latin typeface="Arial"/>
                          <a:ea typeface="Times New Roman"/>
                          <a:cs typeface="Arial"/>
                        </a:rPr>
                        <a:t>0</a:t>
                      </a:r>
                      <a:endParaRPr lang="es-EC" sz="1200">
                        <a:solidFill>
                          <a:srgbClr val="000000"/>
                        </a:solidFill>
                        <a:latin typeface="Arial"/>
                        <a:ea typeface="Calibri"/>
                        <a:cs typeface="Times New Roman"/>
                      </a:endParaRPr>
                    </a:p>
                  </a:txBody>
                  <a:tcPr marL="68580" marR="68580" marT="0" marB="0">
                    <a:lnL>
                      <a:noFill/>
                    </a:lnL>
                    <a:lnR>
                      <a:noFill/>
                    </a:lnR>
                    <a:lnT>
                      <a:noFill/>
                    </a:lnT>
                    <a:lnB>
                      <a:noFill/>
                    </a:lnB>
                    <a:solidFill>
                      <a:srgbClr val="FEF4EC"/>
                    </a:solidFill>
                  </a:tcPr>
                </a:tc>
              </a:tr>
              <a:tr h="257175">
                <a:tc gridSpan="2">
                  <a:txBody>
                    <a:bodyPr/>
                    <a:lstStyle/>
                    <a:p>
                      <a:pPr>
                        <a:lnSpc>
                          <a:spcPct val="200000"/>
                        </a:lnSpc>
                        <a:spcAft>
                          <a:spcPts val="0"/>
                        </a:spcAft>
                      </a:pPr>
                      <a:r>
                        <a:rPr lang="es-EC" sz="1200">
                          <a:solidFill>
                            <a:srgbClr val="000000"/>
                          </a:solidFill>
                          <a:latin typeface="Arial"/>
                          <a:ea typeface="Times New Roman"/>
                          <a:cs typeface="Arial"/>
                        </a:rPr>
                        <a:t>20. Limpieza de cocina y comedor</a:t>
                      </a:r>
                      <a:endParaRPr lang="es-EC" sz="1200">
                        <a:solidFill>
                          <a:srgbClr val="000000"/>
                        </a:solidFill>
                        <a:latin typeface="Arial"/>
                        <a:ea typeface="Calibri"/>
                        <a:cs typeface="Times New Roman"/>
                      </a:endParaRPr>
                    </a:p>
                  </a:txBody>
                  <a:tcPr marL="68580" marR="68580" marT="0" marB="0">
                    <a:lnL>
                      <a:noFill/>
                    </a:lnL>
                    <a:lnR>
                      <a:noFill/>
                    </a:lnR>
                    <a:lnT>
                      <a:noFill/>
                    </a:lnT>
                    <a:lnB>
                      <a:noFill/>
                    </a:lnB>
                    <a:solidFill>
                      <a:srgbClr val="FDE9D9"/>
                    </a:solidFill>
                  </a:tcPr>
                </a:tc>
                <a:tc hMerge="1">
                  <a:txBody>
                    <a:bodyPr/>
                    <a:lstStyle/>
                    <a:p>
                      <a:endParaRPr lang="es-EC"/>
                    </a:p>
                  </a:txBody>
                  <a:tcPr/>
                </a:tc>
                <a:tc>
                  <a:txBody>
                    <a:bodyPr/>
                    <a:lstStyle/>
                    <a:p>
                      <a:pPr algn="ctr">
                        <a:lnSpc>
                          <a:spcPct val="200000"/>
                        </a:lnSpc>
                        <a:spcAft>
                          <a:spcPts val="0"/>
                        </a:spcAft>
                      </a:pPr>
                      <a:r>
                        <a:rPr lang="es-EC" sz="1200">
                          <a:solidFill>
                            <a:srgbClr val="000000"/>
                          </a:solidFill>
                          <a:latin typeface="Arial"/>
                          <a:ea typeface="Times New Roman"/>
                          <a:cs typeface="Arial"/>
                        </a:rPr>
                        <a:t>3</a:t>
                      </a:r>
                      <a:endParaRPr lang="es-EC" sz="1200">
                        <a:solidFill>
                          <a:srgbClr val="000000"/>
                        </a:solidFill>
                        <a:latin typeface="Arial"/>
                        <a:ea typeface="Calibri"/>
                        <a:cs typeface="Times New Roman"/>
                      </a:endParaRPr>
                    </a:p>
                  </a:txBody>
                  <a:tcPr marL="68580" marR="68580" marT="0" marB="0">
                    <a:lnL>
                      <a:noFill/>
                    </a:lnL>
                    <a:lnR>
                      <a:noFill/>
                    </a:lnR>
                    <a:lnT>
                      <a:noFill/>
                    </a:lnT>
                    <a:lnB>
                      <a:noFill/>
                    </a:lnB>
                    <a:solidFill>
                      <a:srgbClr val="FDE9D9"/>
                    </a:solidFill>
                  </a:tcPr>
                </a:tc>
              </a:tr>
              <a:tr h="257175">
                <a:tc gridSpan="2">
                  <a:txBody>
                    <a:bodyPr/>
                    <a:lstStyle/>
                    <a:p>
                      <a:pPr algn="ctr">
                        <a:lnSpc>
                          <a:spcPct val="200000"/>
                        </a:lnSpc>
                        <a:spcAft>
                          <a:spcPts val="0"/>
                        </a:spcAft>
                      </a:pPr>
                      <a:r>
                        <a:rPr lang="es-EC" sz="1200" b="1">
                          <a:solidFill>
                            <a:srgbClr val="000000"/>
                          </a:solidFill>
                          <a:latin typeface="Arial"/>
                          <a:ea typeface="Times New Roman"/>
                          <a:cs typeface="Arial"/>
                        </a:rPr>
                        <a:t>TOTAL</a:t>
                      </a:r>
                      <a:endParaRPr lang="es-EC" sz="1200">
                        <a:solidFill>
                          <a:srgbClr val="000000"/>
                        </a:solidFill>
                        <a:latin typeface="Arial"/>
                        <a:ea typeface="Calibri"/>
                        <a:cs typeface="Times New Roman"/>
                      </a:endParaRPr>
                    </a:p>
                  </a:txBody>
                  <a:tcPr marL="68580" marR="68580" marT="0" marB="0">
                    <a:lnL>
                      <a:noFill/>
                    </a:lnL>
                    <a:lnR>
                      <a:noFill/>
                    </a:lnR>
                    <a:lnT>
                      <a:noFill/>
                    </a:lnT>
                    <a:lnB>
                      <a:noFill/>
                    </a:lnB>
                    <a:solidFill>
                      <a:srgbClr val="FEF4EC"/>
                    </a:solidFill>
                  </a:tcPr>
                </a:tc>
                <a:tc hMerge="1">
                  <a:txBody>
                    <a:bodyPr/>
                    <a:lstStyle/>
                    <a:p>
                      <a:endParaRPr lang="es-EC"/>
                    </a:p>
                  </a:txBody>
                  <a:tcPr/>
                </a:tc>
                <a:tc>
                  <a:txBody>
                    <a:bodyPr/>
                    <a:lstStyle/>
                    <a:p>
                      <a:pPr algn="ctr">
                        <a:lnSpc>
                          <a:spcPct val="200000"/>
                        </a:lnSpc>
                        <a:spcAft>
                          <a:spcPts val="0"/>
                        </a:spcAft>
                      </a:pPr>
                      <a:r>
                        <a:rPr lang="es-EC" sz="1200" b="1" dirty="0">
                          <a:solidFill>
                            <a:srgbClr val="000000"/>
                          </a:solidFill>
                          <a:latin typeface="Arial"/>
                          <a:ea typeface="Times New Roman"/>
                          <a:cs typeface="Arial"/>
                        </a:rPr>
                        <a:t>6</a:t>
                      </a:r>
                      <a:endParaRPr lang="es-EC" sz="1200" dirty="0">
                        <a:solidFill>
                          <a:srgbClr val="000000"/>
                        </a:solidFill>
                        <a:latin typeface="Arial"/>
                        <a:ea typeface="Calibri"/>
                        <a:cs typeface="Times New Roman"/>
                      </a:endParaRPr>
                    </a:p>
                  </a:txBody>
                  <a:tcPr marL="68580" marR="68580" marT="0" marB="0">
                    <a:lnL>
                      <a:noFill/>
                    </a:lnL>
                    <a:lnR>
                      <a:noFill/>
                    </a:lnR>
                    <a:lnT>
                      <a:noFill/>
                    </a:lnT>
                    <a:lnB>
                      <a:noFill/>
                    </a:lnB>
                    <a:solidFill>
                      <a:srgbClr val="FEF4EC"/>
                    </a:solidFill>
                  </a:tcPr>
                </a:tc>
              </a:tr>
            </a:tbl>
          </a:graphicData>
        </a:graphic>
      </p:graphicFrame>
      <p:graphicFrame>
        <p:nvGraphicFramePr>
          <p:cNvPr id="7" name="6 Tabla"/>
          <p:cNvGraphicFramePr>
            <a:graphicFrameLocks noGrp="1"/>
          </p:cNvGraphicFramePr>
          <p:nvPr/>
        </p:nvGraphicFramePr>
        <p:xfrm>
          <a:off x="1115616" y="4365104"/>
          <a:ext cx="6912768" cy="1860562"/>
        </p:xfrm>
        <a:graphic>
          <a:graphicData uri="http://schemas.openxmlformats.org/drawingml/2006/table">
            <a:tbl>
              <a:tblPr/>
              <a:tblGrid>
                <a:gridCol w="4431262"/>
                <a:gridCol w="526776"/>
                <a:gridCol w="282601"/>
                <a:gridCol w="608626"/>
                <a:gridCol w="1063503"/>
              </a:tblGrid>
              <a:tr h="353887">
                <a:tc>
                  <a:txBody>
                    <a:bodyPr/>
                    <a:lstStyle/>
                    <a:p>
                      <a:pPr algn="ctr">
                        <a:lnSpc>
                          <a:spcPct val="150000"/>
                        </a:lnSpc>
                        <a:spcAft>
                          <a:spcPts val="0"/>
                        </a:spcAft>
                      </a:pPr>
                      <a:r>
                        <a:rPr lang="es-EC" sz="1200" b="1" dirty="0">
                          <a:solidFill>
                            <a:srgbClr val="000000"/>
                          </a:solidFill>
                          <a:latin typeface="Arial"/>
                          <a:ea typeface="Times New Roman"/>
                          <a:cs typeface="Arial"/>
                        </a:rPr>
                        <a:t>INFRAESTRUCTURA</a:t>
                      </a:r>
                      <a:endParaRPr lang="es-EC" sz="1200" dirty="0">
                        <a:solidFill>
                          <a:srgbClr val="000000"/>
                        </a:solidFill>
                        <a:latin typeface="Arial"/>
                        <a:ea typeface="Calibri"/>
                        <a:cs typeface="Times New Roman"/>
                      </a:endParaRPr>
                    </a:p>
                  </a:txBody>
                  <a:tcPr marL="33130" marR="33130" marT="0" marB="0">
                    <a:lnL>
                      <a:noFill/>
                    </a:lnL>
                    <a:lnR>
                      <a:noFill/>
                    </a:lnR>
                    <a:lnT>
                      <a:noFill/>
                    </a:lnT>
                    <a:lnB w="19050" cap="flat" cmpd="sng" algn="ctr">
                      <a:solidFill>
                        <a:srgbClr val="FFFFFF"/>
                      </a:solidFill>
                      <a:prstDash val="solid"/>
                      <a:round/>
                      <a:headEnd type="none" w="med" len="med"/>
                      <a:tailEnd type="none" w="med" len="med"/>
                    </a:lnB>
                    <a:solidFill>
                      <a:srgbClr val="F2730A"/>
                    </a:solidFill>
                  </a:tcPr>
                </a:tc>
                <a:tc gridSpan="3">
                  <a:txBody>
                    <a:bodyPr/>
                    <a:lstStyle/>
                    <a:p>
                      <a:pPr algn="ctr">
                        <a:lnSpc>
                          <a:spcPct val="100000"/>
                        </a:lnSpc>
                        <a:spcAft>
                          <a:spcPts val="0"/>
                        </a:spcAft>
                      </a:pPr>
                      <a:r>
                        <a:rPr lang="es-EC" sz="1200" b="1" dirty="0">
                          <a:solidFill>
                            <a:srgbClr val="000000"/>
                          </a:solidFill>
                          <a:latin typeface="Arial"/>
                          <a:ea typeface="Times New Roman"/>
                          <a:cs typeface="Arial"/>
                        </a:rPr>
                        <a:t>PUNTAJE ADQUIRIDO</a:t>
                      </a:r>
                      <a:endParaRPr lang="es-EC" sz="1200" dirty="0">
                        <a:solidFill>
                          <a:srgbClr val="000000"/>
                        </a:solidFill>
                        <a:latin typeface="Arial"/>
                        <a:ea typeface="Calibri"/>
                        <a:cs typeface="Times New Roman"/>
                      </a:endParaRPr>
                    </a:p>
                  </a:txBody>
                  <a:tcPr marL="33130" marR="33130" marT="0" marB="0">
                    <a:lnL>
                      <a:noFill/>
                    </a:lnL>
                    <a:lnR>
                      <a:noFill/>
                    </a:lnR>
                    <a:lnT>
                      <a:noFill/>
                    </a:lnT>
                    <a:lnB w="19050" cap="flat" cmpd="sng" algn="ctr">
                      <a:solidFill>
                        <a:srgbClr val="FFFFFF"/>
                      </a:solidFill>
                      <a:prstDash val="solid"/>
                      <a:round/>
                      <a:headEnd type="none" w="med" len="med"/>
                      <a:tailEnd type="none" w="med" len="med"/>
                    </a:lnB>
                    <a:solidFill>
                      <a:srgbClr val="F2730A"/>
                    </a:solidFill>
                  </a:tcPr>
                </a:tc>
                <a:tc hMerge="1">
                  <a:txBody>
                    <a:bodyPr/>
                    <a:lstStyle/>
                    <a:p>
                      <a:endParaRPr lang="es-EC"/>
                    </a:p>
                  </a:txBody>
                  <a:tcPr/>
                </a:tc>
                <a:tc hMerge="1">
                  <a:txBody>
                    <a:bodyPr/>
                    <a:lstStyle/>
                    <a:p>
                      <a:endParaRPr lang="es-EC"/>
                    </a:p>
                  </a:txBody>
                  <a:tcPr/>
                </a:tc>
                <a:tc>
                  <a:txBody>
                    <a:bodyPr/>
                    <a:lstStyle/>
                    <a:p>
                      <a:pPr algn="ctr">
                        <a:lnSpc>
                          <a:spcPct val="100000"/>
                        </a:lnSpc>
                        <a:spcAft>
                          <a:spcPts val="0"/>
                        </a:spcAft>
                      </a:pPr>
                      <a:r>
                        <a:rPr lang="es-EC" sz="1200" b="1" dirty="0">
                          <a:solidFill>
                            <a:srgbClr val="000000"/>
                          </a:solidFill>
                          <a:latin typeface="Arial"/>
                          <a:ea typeface="Times New Roman"/>
                          <a:cs typeface="Arial"/>
                        </a:rPr>
                        <a:t>PUNTAJE REAL</a:t>
                      </a:r>
                      <a:endParaRPr lang="es-EC" sz="1200" dirty="0">
                        <a:solidFill>
                          <a:srgbClr val="000000"/>
                        </a:solidFill>
                        <a:latin typeface="Arial"/>
                        <a:ea typeface="Calibri"/>
                        <a:cs typeface="Times New Roman"/>
                      </a:endParaRPr>
                    </a:p>
                  </a:txBody>
                  <a:tcPr marL="33130" marR="33130" marT="0" marB="0">
                    <a:lnL>
                      <a:noFill/>
                    </a:lnL>
                    <a:lnR>
                      <a:noFill/>
                    </a:lnR>
                    <a:lnT>
                      <a:noFill/>
                    </a:lnT>
                    <a:lnB w="19050" cap="flat" cmpd="sng" algn="ctr">
                      <a:solidFill>
                        <a:srgbClr val="FFFFFF"/>
                      </a:solidFill>
                      <a:prstDash val="solid"/>
                      <a:round/>
                      <a:headEnd type="none" w="med" len="med"/>
                      <a:tailEnd type="none" w="med" len="med"/>
                    </a:lnB>
                    <a:solidFill>
                      <a:srgbClr val="F2730A"/>
                    </a:solidFill>
                  </a:tcPr>
                </a:tc>
              </a:tr>
              <a:tr h="381641">
                <a:tc gridSpan="2">
                  <a:txBody>
                    <a:bodyPr/>
                    <a:lstStyle/>
                    <a:p>
                      <a:pPr>
                        <a:lnSpc>
                          <a:spcPct val="200000"/>
                        </a:lnSpc>
                        <a:spcAft>
                          <a:spcPts val="0"/>
                        </a:spcAft>
                      </a:pPr>
                      <a:r>
                        <a:rPr lang="es-EC" sz="1200">
                          <a:solidFill>
                            <a:srgbClr val="000000"/>
                          </a:solidFill>
                          <a:latin typeface="Arial"/>
                          <a:ea typeface="Times New Roman"/>
                          <a:cs typeface="Arial"/>
                        </a:rPr>
                        <a:t>1.1 Local y área física</a:t>
                      </a:r>
                      <a:endParaRPr lang="es-EC" sz="1200">
                        <a:solidFill>
                          <a:srgbClr val="000000"/>
                        </a:solidFill>
                        <a:latin typeface="Arial"/>
                        <a:ea typeface="Calibri"/>
                        <a:cs typeface="Times New Roman"/>
                      </a:endParaRPr>
                    </a:p>
                  </a:txBody>
                  <a:tcPr marL="33130" marR="33130" marT="0" marB="0">
                    <a:lnL>
                      <a:noFill/>
                    </a:lnL>
                    <a:lnR>
                      <a:noFill/>
                    </a:lnR>
                    <a:lnT w="19050" cap="flat" cmpd="sng" algn="ctr">
                      <a:solidFill>
                        <a:srgbClr val="FFFFFF"/>
                      </a:solidFill>
                      <a:prstDash val="solid"/>
                      <a:round/>
                      <a:headEnd type="none" w="med" len="med"/>
                      <a:tailEnd type="none" w="med" len="med"/>
                    </a:lnT>
                    <a:lnB>
                      <a:noFill/>
                    </a:lnB>
                    <a:solidFill>
                      <a:srgbClr val="DAEEF3"/>
                    </a:solidFill>
                  </a:tcPr>
                </a:tc>
                <a:tc hMerge="1">
                  <a:txBody>
                    <a:bodyPr/>
                    <a:lstStyle/>
                    <a:p>
                      <a:endParaRPr lang="es-EC"/>
                    </a:p>
                  </a:txBody>
                  <a:tcPr/>
                </a:tc>
                <a:tc>
                  <a:txBody>
                    <a:bodyPr/>
                    <a:lstStyle/>
                    <a:p>
                      <a:pPr algn="ctr">
                        <a:lnSpc>
                          <a:spcPct val="200000"/>
                        </a:lnSpc>
                        <a:spcAft>
                          <a:spcPts val="0"/>
                        </a:spcAft>
                      </a:pPr>
                      <a:r>
                        <a:rPr lang="es-EC" sz="1200">
                          <a:solidFill>
                            <a:srgbClr val="000000"/>
                          </a:solidFill>
                          <a:latin typeface="Arial"/>
                          <a:ea typeface="Times New Roman"/>
                          <a:cs typeface="Arial"/>
                        </a:rPr>
                        <a:t>13</a:t>
                      </a:r>
                      <a:endParaRPr lang="es-EC" sz="1200">
                        <a:solidFill>
                          <a:srgbClr val="000000"/>
                        </a:solidFill>
                        <a:latin typeface="Arial"/>
                        <a:ea typeface="Calibri"/>
                        <a:cs typeface="Times New Roman"/>
                      </a:endParaRPr>
                    </a:p>
                  </a:txBody>
                  <a:tcPr marL="33130" marR="33130" marT="0" marB="0">
                    <a:lnL>
                      <a:noFill/>
                    </a:lnL>
                    <a:lnR>
                      <a:noFill/>
                    </a:lnR>
                    <a:lnT w="19050" cap="flat" cmpd="sng" algn="ctr">
                      <a:solidFill>
                        <a:srgbClr val="FFFFFF"/>
                      </a:solidFill>
                      <a:prstDash val="solid"/>
                      <a:round/>
                      <a:headEnd type="none" w="med" len="med"/>
                      <a:tailEnd type="none" w="med" len="med"/>
                    </a:lnT>
                    <a:lnB>
                      <a:noFill/>
                    </a:lnB>
                    <a:solidFill>
                      <a:srgbClr val="DAEEF3"/>
                    </a:solidFill>
                  </a:tcPr>
                </a:tc>
                <a:tc gridSpan="2">
                  <a:txBody>
                    <a:bodyPr/>
                    <a:lstStyle/>
                    <a:p>
                      <a:pPr algn="ctr">
                        <a:lnSpc>
                          <a:spcPct val="200000"/>
                        </a:lnSpc>
                        <a:spcAft>
                          <a:spcPts val="0"/>
                        </a:spcAft>
                      </a:pPr>
                      <a:r>
                        <a:rPr lang="es-EC" sz="1200" dirty="0">
                          <a:solidFill>
                            <a:srgbClr val="000000"/>
                          </a:solidFill>
                          <a:latin typeface="Arial"/>
                          <a:ea typeface="Times New Roman"/>
                          <a:cs typeface="Arial"/>
                        </a:rPr>
                        <a:t>33</a:t>
                      </a:r>
                      <a:endParaRPr lang="es-EC" sz="1200" dirty="0">
                        <a:solidFill>
                          <a:srgbClr val="000000"/>
                        </a:solidFill>
                        <a:latin typeface="Arial"/>
                        <a:ea typeface="Calibri"/>
                        <a:cs typeface="Times New Roman"/>
                      </a:endParaRPr>
                    </a:p>
                  </a:txBody>
                  <a:tcPr marL="33130" marR="33130" marT="0" marB="0">
                    <a:lnL>
                      <a:noFill/>
                    </a:lnL>
                    <a:lnR>
                      <a:noFill/>
                    </a:lnR>
                    <a:lnT w="19050" cap="flat" cmpd="sng" algn="ctr">
                      <a:solidFill>
                        <a:srgbClr val="FFFFFF"/>
                      </a:solidFill>
                      <a:prstDash val="solid"/>
                      <a:round/>
                      <a:headEnd type="none" w="med" len="med"/>
                      <a:tailEnd type="none" w="med" len="med"/>
                    </a:lnT>
                    <a:lnB>
                      <a:noFill/>
                    </a:lnB>
                    <a:solidFill>
                      <a:srgbClr val="DAEEF3"/>
                    </a:solidFill>
                  </a:tcPr>
                </a:tc>
                <a:tc hMerge="1">
                  <a:txBody>
                    <a:bodyPr/>
                    <a:lstStyle/>
                    <a:p>
                      <a:endParaRPr lang="es-EC"/>
                    </a:p>
                  </a:txBody>
                  <a:tcPr/>
                </a:tc>
              </a:tr>
              <a:tr h="197499">
                <a:tc gridSpan="2">
                  <a:txBody>
                    <a:bodyPr/>
                    <a:lstStyle/>
                    <a:p>
                      <a:pPr>
                        <a:lnSpc>
                          <a:spcPct val="200000"/>
                        </a:lnSpc>
                        <a:spcAft>
                          <a:spcPts val="0"/>
                        </a:spcAft>
                      </a:pPr>
                      <a:r>
                        <a:rPr lang="es-EC" sz="1200" dirty="0">
                          <a:solidFill>
                            <a:srgbClr val="000000"/>
                          </a:solidFill>
                          <a:latin typeface="Arial"/>
                          <a:ea typeface="Times New Roman"/>
                          <a:cs typeface="Arial"/>
                        </a:rPr>
                        <a:t>1.2 Estado de la construcción y peligros potenciales</a:t>
                      </a:r>
                      <a:endParaRPr lang="es-EC" sz="1200" dirty="0">
                        <a:solidFill>
                          <a:srgbClr val="000000"/>
                        </a:solidFill>
                        <a:latin typeface="Arial"/>
                        <a:ea typeface="Calibri"/>
                        <a:cs typeface="Times New Roman"/>
                      </a:endParaRPr>
                    </a:p>
                  </a:txBody>
                  <a:tcPr marL="33130" marR="33130" marT="0" marB="0">
                    <a:lnL>
                      <a:noFill/>
                    </a:lnL>
                    <a:lnR>
                      <a:noFill/>
                    </a:lnR>
                    <a:lnT>
                      <a:noFill/>
                    </a:lnT>
                    <a:lnB>
                      <a:noFill/>
                    </a:lnB>
                    <a:solidFill>
                      <a:srgbClr val="EDF6F9"/>
                    </a:solidFill>
                  </a:tcPr>
                </a:tc>
                <a:tc hMerge="1">
                  <a:txBody>
                    <a:bodyPr/>
                    <a:lstStyle/>
                    <a:p>
                      <a:endParaRPr lang="es-EC"/>
                    </a:p>
                  </a:txBody>
                  <a:tcPr/>
                </a:tc>
                <a:tc>
                  <a:txBody>
                    <a:bodyPr/>
                    <a:lstStyle/>
                    <a:p>
                      <a:pPr algn="ctr">
                        <a:lnSpc>
                          <a:spcPct val="200000"/>
                        </a:lnSpc>
                        <a:spcAft>
                          <a:spcPts val="0"/>
                        </a:spcAft>
                      </a:pPr>
                      <a:r>
                        <a:rPr lang="es-EC" sz="1200">
                          <a:solidFill>
                            <a:srgbClr val="000000"/>
                          </a:solidFill>
                          <a:latin typeface="Arial"/>
                          <a:ea typeface="Times New Roman"/>
                          <a:cs typeface="Arial"/>
                        </a:rPr>
                        <a:t>9</a:t>
                      </a:r>
                      <a:endParaRPr lang="es-EC" sz="1200">
                        <a:solidFill>
                          <a:srgbClr val="000000"/>
                        </a:solidFill>
                        <a:latin typeface="Arial"/>
                        <a:ea typeface="Calibri"/>
                        <a:cs typeface="Times New Roman"/>
                      </a:endParaRPr>
                    </a:p>
                  </a:txBody>
                  <a:tcPr marL="33130" marR="33130" marT="0" marB="0">
                    <a:lnL>
                      <a:noFill/>
                    </a:lnL>
                    <a:lnR>
                      <a:noFill/>
                    </a:lnR>
                    <a:lnT>
                      <a:noFill/>
                    </a:lnT>
                    <a:lnB>
                      <a:noFill/>
                    </a:lnB>
                    <a:solidFill>
                      <a:srgbClr val="EDF6F9"/>
                    </a:solidFill>
                  </a:tcPr>
                </a:tc>
                <a:tc gridSpan="2">
                  <a:txBody>
                    <a:bodyPr/>
                    <a:lstStyle/>
                    <a:p>
                      <a:pPr algn="ctr">
                        <a:lnSpc>
                          <a:spcPct val="200000"/>
                        </a:lnSpc>
                        <a:spcAft>
                          <a:spcPts val="0"/>
                        </a:spcAft>
                      </a:pPr>
                      <a:r>
                        <a:rPr lang="es-EC" sz="1200">
                          <a:solidFill>
                            <a:srgbClr val="000000"/>
                          </a:solidFill>
                          <a:latin typeface="Arial"/>
                          <a:ea typeface="Times New Roman"/>
                          <a:cs typeface="Arial"/>
                        </a:rPr>
                        <a:t>12</a:t>
                      </a:r>
                      <a:endParaRPr lang="es-EC" sz="1200">
                        <a:solidFill>
                          <a:srgbClr val="000000"/>
                        </a:solidFill>
                        <a:latin typeface="Arial"/>
                        <a:ea typeface="Calibri"/>
                        <a:cs typeface="Times New Roman"/>
                      </a:endParaRPr>
                    </a:p>
                  </a:txBody>
                  <a:tcPr marL="33130" marR="33130" marT="0" marB="0">
                    <a:lnL>
                      <a:noFill/>
                    </a:lnL>
                    <a:lnR>
                      <a:noFill/>
                    </a:lnR>
                    <a:lnT>
                      <a:noFill/>
                    </a:lnT>
                    <a:lnB>
                      <a:noFill/>
                    </a:lnB>
                    <a:solidFill>
                      <a:srgbClr val="EDF6F9"/>
                    </a:solidFill>
                  </a:tcPr>
                </a:tc>
                <a:tc hMerge="1">
                  <a:txBody>
                    <a:bodyPr/>
                    <a:lstStyle/>
                    <a:p>
                      <a:endParaRPr lang="es-EC"/>
                    </a:p>
                  </a:txBody>
                  <a:tcPr/>
                </a:tc>
              </a:tr>
              <a:tr h="197499">
                <a:tc gridSpan="2">
                  <a:txBody>
                    <a:bodyPr/>
                    <a:lstStyle/>
                    <a:p>
                      <a:pPr>
                        <a:lnSpc>
                          <a:spcPct val="200000"/>
                        </a:lnSpc>
                        <a:spcAft>
                          <a:spcPts val="0"/>
                        </a:spcAft>
                      </a:pPr>
                      <a:r>
                        <a:rPr lang="es-EC" sz="1200">
                          <a:solidFill>
                            <a:srgbClr val="000000"/>
                          </a:solidFill>
                          <a:latin typeface="Arial"/>
                          <a:ea typeface="Times New Roman"/>
                          <a:cs typeface="Arial"/>
                        </a:rPr>
                        <a:t>1.3 Saneamiento y servicios básicos</a:t>
                      </a:r>
                      <a:endParaRPr lang="es-EC" sz="1200">
                        <a:solidFill>
                          <a:srgbClr val="000000"/>
                        </a:solidFill>
                        <a:latin typeface="Arial"/>
                        <a:ea typeface="Calibri"/>
                        <a:cs typeface="Times New Roman"/>
                      </a:endParaRPr>
                    </a:p>
                  </a:txBody>
                  <a:tcPr marL="33130" marR="33130" marT="0" marB="0">
                    <a:lnL>
                      <a:noFill/>
                    </a:lnL>
                    <a:lnR>
                      <a:noFill/>
                    </a:lnR>
                    <a:lnT>
                      <a:noFill/>
                    </a:lnT>
                    <a:lnB>
                      <a:noFill/>
                    </a:lnB>
                    <a:solidFill>
                      <a:srgbClr val="DAEEF3"/>
                    </a:solidFill>
                  </a:tcPr>
                </a:tc>
                <a:tc hMerge="1">
                  <a:txBody>
                    <a:bodyPr/>
                    <a:lstStyle/>
                    <a:p>
                      <a:endParaRPr lang="es-EC"/>
                    </a:p>
                  </a:txBody>
                  <a:tcPr/>
                </a:tc>
                <a:tc>
                  <a:txBody>
                    <a:bodyPr/>
                    <a:lstStyle/>
                    <a:p>
                      <a:pPr algn="ctr">
                        <a:lnSpc>
                          <a:spcPct val="200000"/>
                        </a:lnSpc>
                        <a:spcAft>
                          <a:spcPts val="0"/>
                        </a:spcAft>
                      </a:pPr>
                      <a:r>
                        <a:rPr lang="es-EC" sz="1200">
                          <a:solidFill>
                            <a:srgbClr val="000000"/>
                          </a:solidFill>
                          <a:latin typeface="Arial"/>
                          <a:ea typeface="Times New Roman"/>
                          <a:cs typeface="Arial"/>
                        </a:rPr>
                        <a:t>6</a:t>
                      </a:r>
                      <a:endParaRPr lang="es-EC" sz="1200">
                        <a:solidFill>
                          <a:srgbClr val="000000"/>
                        </a:solidFill>
                        <a:latin typeface="Arial"/>
                        <a:ea typeface="Calibri"/>
                        <a:cs typeface="Times New Roman"/>
                      </a:endParaRPr>
                    </a:p>
                  </a:txBody>
                  <a:tcPr marL="33130" marR="33130" marT="0" marB="0">
                    <a:lnL>
                      <a:noFill/>
                    </a:lnL>
                    <a:lnR>
                      <a:noFill/>
                    </a:lnR>
                    <a:lnT>
                      <a:noFill/>
                    </a:lnT>
                    <a:lnB>
                      <a:noFill/>
                    </a:lnB>
                    <a:solidFill>
                      <a:srgbClr val="DAEEF3"/>
                    </a:solidFill>
                  </a:tcPr>
                </a:tc>
                <a:tc gridSpan="2">
                  <a:txBody>
                    <a:bodyPr/>
                    <a:lstStyle/>
                    <a:p>
                      <a:pPr algn="ctr">
                        <a:lnSpc>
                          <a:spcPct val="200000"/>
                        </a:lnSpc>
                        <a:spcAft>
                          <a:spcPts val="0"/>
                        </a:spcAft>
                      </a:pPr>
                      <a:r>
                        <a:rPr lang="es-EC" sz="1200">
                          <a:solidFill>
                            <a:srgbClr val="000000"/>
                          </a:solidFill>
                          <a:latin typeface="Arial"/>
                          <a:ea typeface="Times New Roman"/>
                          <a:cs typeface="Arial"/>
                        </a:rPr>
                        <a:t>21</a:t>
                      </a:r>
                      <a:endParaRPr lang="es-EC" sz="1200">
                        <a:solidFill>
                          <a:srgbClr val="000000"/>
                        </a:solidFill>
                        <a:latin typeface="Arial"/>
                        <a:ea typeface="Calibri"/>
                        <a:cs typeface="Times New Roman"/>
                      </a:endParaRPr>
                    </a:p>
                  </a:txBody>
                  <a:tcPr marL="33130" marR="33130" marT="0" marB="0">
                    <a:lnL>
                      <a:noFill/>
                    </a:lnL>
                    <a:lnR>
                      <a:noFill/>
                    </a:lnR>
                    <a:lnT>
                      <a:noFill/>
                    </a:lnT>
                    <a:lnB>
                      <a:noFill/>
                    </a:lnB>
                    <a:solidFill>
                      <a:srgbClr val="DAEEF3"/>
                    </a:solidFill>
                  </a:tcPr>
                </a:tc>
                <a:tc hMerge="1">
                  <a:txBody>
                    <a:bodyPr/>
                    <a:lstStyle/>
                    <a:p>
                      <a:endParaRPr lang="es-EC"/>
                    </a:p>
                  </a:txBody>
                  <a:tcPr/>
                </a:tc>
              </a:tr>
              <a:tr h="381641">
                <a:tc gridSpan="2">
                  <a:txBody>
                    <a:bodyPr/>
                    <a:lstStyle/>
                    <a:p>
                      <a:pPr algn="ctr">
                        <a:lnSpc>
                          <a:spcPct val="200000"/>
                        </a:lnSpc>
                        <a:spcAft>
                          <a:spcPts val="0"/>
                        </a:spcAft>
                      </a:pPr>
                      <a:r>
                        <a:rPr lang="es-EC" sz="1200" b="1">
                          <a:solidFill>
                            <a:srgbClr val="000000"/>
                          </a:solidFill>
                          <a:latin typeface="Arial"/>
                          <a:ea typeface="Times New Roman"/>
                          <a:cs typeface="Arial"/>
                        </a:rPr>
                        <a:t>TOTAL</a:t>
                      </a:r>
                      <a:endParaRPr lang="es-EC" sz="1200">
                        <a:solidFill>
                          <a:srgbClr val="000000"/>
                        </a:solidFill>
                        <a:latin typeface="Arial"/>
                        <a:ea typeface="Calibri"/>
                        <a:cs typeface="Times New Roman"/>
                      </a:endParaRPr>
                    </a:p>
                  </a:txBody>
                  <a:tcPr marL="33130" marR="33130" marT="0" marB="0">
                    <a:lnL>
                      <a:noFill/>
                    </a:lnL>
                    <a:lnR>
                      <a:noFill/>
                    </a:lnR>
                    <a:lnT>
                      <a:noFill/>
                    </a:lnT>
                    <a:lnB>
                      <a:noFill/>
                    </a:lnB>
                    <a:solidFill>
                      <a:srgbClr val="EDF6F9"/>
                    </a:solidFill>
                  </a:tcPr>
                </a:tc>
                <a:tc hMerge="1">
                  <a:txBody>
                    <a:bodyPr/>
                    <a:lstStyle/>
                    <a:p>
                      <a:endParaRPr lang="es-EC"/>
                    </a:p>
                  </a:txBody>
                  <a:tcPr/>
                </a:tc>
                <a:tc>
                  <a:txBody>
                    <a:bodyPr/>
                    <a:lstStyle/>
                    <a:p>
                      <a:pPr algn="ctr">
                        <a:lnSpc>
                          <a:spcPct val="200000"/>
                        </a:lnSpc>
                        <a:spcAft>
                          <a:spcPts val="0"/>
                        </a:spcAft>
                      </a:pPr>
                      <a:r>
                        <a:rPr lang="es-EC" sz="1200" b="1">
                          <a:solidFill>
                            <a:srgbClr val="000000"/>
                          </a:solidFill>
                          <a:latin typeface="Arial"/>
                          <a:ea typeface="Times New Roman"/>
                          <a:cs typeface="Arial"/>
                        </a:rPr>
                        <a:t>28</a:t>
                      </a:r>
                      <a:endParaRPr lang="es-EC" sz="1200">
                        <a:solidFill>
                          <a:srgbClr val="000000"/>
                        </a:solidFill>
                        <a:latin typeface="Arial"/>
                        <a:ea typeface="Calibri"/>
                        <a:cs typeface="Times New Roman"/>
                      </a:endParaRPr>
                    </a:p>
                  </a:txBody>
                  <a:tcPr marL="33130" marR="33130" marT="0" marB="0">
                    <a:lnL>
                      <a:noFill/>
                    </a:lnL>
                    <a:lnR>
                      <a:noFill/>
                    </a:lnR>
                    <a:lnT>
                      <a:noFill/>
                    </a:lnT>
                    <a:lnB>
                      <a:noFill/>
                    </a:lnB>
                    <a:solidFill>
                      <a:srgbClr val="EDF6F9"/>
                    </a:solidFill>
                  </a:tcPr>
                </a:tc>
                <a:tc gridSpan="2">
                  <a:txBody>
                    <a:bodyPr/>
                    <a:lstStyle/>
                    <a:p>
                      <a:pPr algn="ctr">
                        <a:lnSpc>
                          <a:spcPct val="200000"/>
                        </a:lnSpc>
                        <a:spcAft>
                          <a:spcPts val="0"/>
                        </a:spcAft>
                      </a:pPr>
                      <a:r>
                        <a:rPr lang="es-EC" sz="1200" b="1" dirty="0">
                          <a:solidFill>
                            <a:srgbClr val="000000"/>
                          </a:solidFill>
                          <a:latin typeface="Arial"/>
                          <a:ea typeface="Times New Roman"/>
                          <a:cs typeface="Arial"/>
                        </a:rPr>
                        <a:t>66</a:t>
                      </a:r>
                      <a:endParaRPr lang="es-EC" sz="1200" dirty="0">
                        <a:solidFill>
                          <a:srgbClr val="000000"/>
                        </a:solidFill>
                        <a:latin typeface="Arial"/>
                        <a:ea typeface="Calibri"/>
                        <a:cs typeface="Times New Roman"/>
                      </a:endParaRPr>
                    </a:p>
                  </a:txBody>
                  <a:tcPr marL="33130" marR="33130" marT="0" marB="0">
                    <a:lnL>
                      <a:noFill/>
                    </a:lnL>
                    <a:lnR>
                      <a:noFill/>
                    </a:lnR>
                    <a:lnT>
                      <a:noFill/>
                    </a:lnT>
                    <a:lnB>
                      <a:noFill/>
                    </a:lnB>
                    <a:solidFill>
                      <a:srgbClr val="EDF6F9"/>
                    </a:solidFill>
                  </a:tcPr>
                </a:tc>
                <a:tc hMerge="1">
                  <a:txBody>
                    <a:bodyPr/>
                    <a:lstStyle/>
                    <a:p>
                      <a:endParaRPr lang="es-EC"/>
                    </a:p>
                  </a:txBody>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Gráfico"/>
          <p:cNvGraphicFramePr/>
          <p:nvPr/>
        </p:nvGraphicFramePr>
        <p:xfrm>
          <a:off x="2195736" y="188640"/>
          <a:ext cx="5616624" cy="2952328"/>
        </p:xfrm>
        <a:graphic>
          <a:graphicData uri="http://schemas.openxmlformats.org/drawingml/2006/chart">
            <c:chart xmlns:c="http://schemas.openxmlformats.org/drawingml/2006/chart" xmlns:r="http://schemas.openxmlformats.org/officeDocument/2006/relationships" r:id="rId2"/>
          </a:graphicData>
        </a:graphic>
      </p:graphicFrame>
      <p:sp>
        <p:nvSpPr>
          <p:cNvPr id="5" name="4 Proceso"/>
          <p:cNvSpPr/>
          <p:nvPr/>
        </p:nvSpPr>
        <p:spPr>
          <a:xfrm>
            <a:off x="467544" y="3717032"/>
            <a:ext cx="2376264" cy="201622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C" sz="1500" dirty="0">
                <a:solidFill>
                  <a:schemeClr val="bg1"/>
                </a:solidFill>
              </a:rPr>
              <a:t>El local y área física </a:t>
            </a:r>
            <a:r>
              <a:rPr lang="es-EC" sz="1500" dirty="0" smtClean="0">
                <a:solidFill>
                  <a:schemeClr val="bg1"/>
                </a:solidFill>
              </a:rPr>
              <a:t>alcanzó </a:t>
            </a:r>
            <a:r>
              <a:rPr lang="es-EC" sz="1500" dirty="0">
                <a:solidFill>
                  <a:schemeClr val="bg1"/>
                </a:solidFill>
              </a:rPr>
              <a:t>un puntaje de 13/33, </a:t>
            </a:r>
            <a:r>
              <a:rPr lang="es-EC" sz="1500" dirty="0" smtClean="0">
                <a:solidFill>
                  <a:schemeClr val="bg1"/>
                </a:solidFill>
              </a:rPr>
              <a:t>por </a:t>
            </a:r>
            <a:r>
              <a:rPr lang="es-EC" sz="1500" dirty="0">
                <a:solidFill>
                  <a:schemeClr val="bg1"/>
                </a:solidFill>
              </a:rPr>
              <a:t>tanto se puede decir que existen falencias a nivel de local y área física del Centro Infantil</a:t>
            </a:r>
            <a:endParaRPr lang="es-EC" sz="1500" b="1" dirty="0">
              <a:solidFill>
                <a:schemeClr val="bg1"/>
              </a:solidFill>
            </a:endParaRPr>
          </a:p>
        </p:txBody>
      </p:sp>
      <p:sp>
        <p:nvSpPr>
          <p:cNvPr id="6" name="5 Proceso"/>
          <p:cNvSpPr/>
          <p:nvPr/>
        </p:nvSpPr>
        <p:spPr>
          <a:xfrm>
            <a:off x="3419872" y="3717032"/>
            <a:ext cx="2376264" cy="201622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C" sz="1500" dirty="0">
                <a:solidFill>
                  <a:schemeClr val="bg1"/>
                </a:solidFill>
              </a:rPr>
              <a:t>El estado de construcción y peligros potenciales alcanzó un puntaje de 9/12, </a:t>
            </a:r>
            <a:r>
              <a:rPr lang="es-EC" sz="1500" dirty="0" smtClean="0">
                <a:solidFill>
                  <a:schemeClr val="bg1"/>
                </a:solidFill>
              </a:rPr>
              <a:t>por </a:t>
            </a:r>
            <a:r>
              <a:rPr lang="es-EC" sz="1500" dirty="0">
                <a:solidFill>
                  <a:schemeClr val="bg1"/>
                </a:solidFill>
              </a:rPr>
              <a:t>tanto se puede decir que el estado de construcción y peligros potenciales del CDI “Dafi-Kids” son aceptables</a:t>
            </a:r>
            <a:r>
              <a:rPr lang="es-EC" sz="1200" dirty="0">
                <a:solidFill>
                  <a:schemeClr val="bg1"/>
                </a:solidFill>
              </a:rPr>
              <a:t>. </a:t>
            </a:r>
          </a:p>
        </p:txBody>
      </p:sp>
      <p:sp>
        <p:nvSpPr>
          <p:cNvPr id="7" name="6 Proceso"/>
          <p:cNvSpPr/>
          <p:nvPr/>
        </p:nvSpPr>
        <p:spPr>
          <a:xfrm>
            <a:off x="6300192" y="3717032"/>
            <a:ext cx="2376264" cy="201622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C" sz="1500" dirty="0">
                <a:solidFill>
                  <a:schemeClr val="bg1"/>
                </a:solidFill>
              </a:rPr>
              <a:t>Saneamiento y servicios básicos alcanzó un puntaje de </a:t>
            </a:r>
            <a:r>
              <a:rPr lang="es-EC" sz="1500" dirty="0" smtClean="0">
                <a:solidFill>
                  <a:schemeClr val="bg1"/>
                </a:solidFill>
              </a:rPr>
              <a:t>6/21, por </a:t>
            </a:r>
            <a:r>
              <a:rPr lang="es-EC" sz="1500" dirty="0">
                <a:solidFill>
                  <a:schemeClr val="bg1"/>
                </a:solidFill>
              </a:rPr>
              <a:t>tanto se puede decir que se presentan falencias a nivel de saneamiento y servicios básicos dentro del CDI “Dafi-Kids”. </a:t>
            </a:r>
          </a:p>
          <a:p>
            <a:pPr algn="just"/>
            <a:endParaRPr lang="es-EC" sz="1200" b="1" dirty="0">
              <a:solidFill>
                <a:schemeClr val="bg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8229600" cy="432048"/>
          </a:xfrm>
        </p:spPr>
        <p:txBody>
          <a:bodyPr>
            <a:normAutofit fontScale="90000"/>
          </a:bodyPr>
          <a:lstStyle/>
          <a:p>
            <a:r>
              <a:rPr lang="es-EC" sz="2500" b="1" dirty="0" smtClean="0">
                <a:solidFill>
                  <a:schemeClr val="bg1"/>
                </a:solidFill>
              </a:rPr>
              <a:t>ESCALA DE VALORACIÓN: EQUIPAMIENTO</a:t>
            </a:r>
            <a:endParaRPr lang="es-EC" sz="2500" b="1" dirty="0">
              <a:solidFill>
                <a:schemeClr val="bg1"/>
              </a:solidFill>
            </a:endParaRPr>
          </a:p>
        </p:txBody>
      </p:sp>
      <p:graphicFrame>
        <p:nvGraphicFramePr>
          <p:cNvPr id="4" name="3 Tabla"/>
          <p:cNvGraphicFramePr>
            <a:graphicFrameLocks noGrp="1"/>
          </p:cNvGraphicFramePr>
          <p:nvPr/>
        </p:nvGraphicFramePr>
        <p:xfrm>
          <a:off x="1475656" y="692696"/>
          <a:ext cx="5791200" cy="2194560"/>
        </p:xfrm>
        <a:graphic>
          <a:graphicData uri="http://schemas.openxmlformats.org/drawingml/2006/table">
            <a:tbl>
              <a:tblPr/>
              <a:tblGrid>
                <a:gridCol w="4565782"/>
                <a:gridCol w="1225418"/>
              </a:tblGrid>
              <a:tr h="283845">
                <a:tc>
                  <a:txBody>
                    <a:bodyPr/>
                    <a:lstStyle/>
                    <a:p>
                      <a:pPr algn="ctr">
                        <a:lnSpc>
                          <a:spcPct val="150000"/>
                        </a:lnSpc>
                        <a:spcAft>
                          <a:spcPts val="0"/>
                        </a:spcAft>
                      </a:pPr>
                      <a:r>
                        <a:rPr lang="es-EC" sz="1200" b="1">
                          <a:solidFill>
                            <a:srgbClr val="000000"/>
                          </a:solidFill>
                          <a:latin typeface="Arial"/>
                          <a:ea typeface="Times New Roman"/>
                          <a:cs typeface="Arial"/>
                        </a:rPr>
                        <a:t>2.1 SALUD</a:t>
                      </a:r>
                      <a:endParaRPr lang="es-EC" sz="1200">
                        <a:solidFill>
                          <a:srgbClr val="000000"/>
                        </a:solidFill>
                        <a:latin typeface="Arial"/>
                        <a:ea typeface="Calibri"/>
                        <a:cs typeface="Times New Roman"/>
                      </a:endParaRPr>
                    </a:p>
                  </a:txBody>
                  <a:tcPr marL="68580" marR="68580" marT="0" marB="0">
                    <a:lnL>
                      <a:noFill/>
                    </a:lnL>
                    <a:lnR>
                      <a:noFill/>
                    </a:lnR>
                    <a:lnT>
                      <a:noFill/>
                    </a:lnT>
                    <a:lnB w="19050" cap="flat" cmpd="sng" algn="ctr">
                      <a:solidFill>
                        <a:srgbClr val="FFFFFF"/>
                      </a:solidFill>
                      <a:prstDash val="solid"/>
                      <a:round/>
                      <a:headEnd type="none" w="med" len="med"/>
                      <a:tailEnd type="none" w="med" len="med"/>
                    </a:lnB>
                    <a:solidFill>
                      <a:srgbClr val="7E9C40"/>
                    </a:solidFill>
                  </a:tcPr>
                </a:tc>
                <a:tc>
                  <a:txBody>
                    <a:bodyPr/>
                    <a:lstStyle/>
                    <a:p>
                      <a:pPr algn="ctr">
                        <a:lnSpc>
                          <a:spcPct val="100000"/>
                        </a:lnSpc>
                        <a:spcAft>
                          <a:spcPts val="0"/>
                        </a:spcAft>
                      </a:pPr>
                      <a:r>
                        <a:rPr lang="es-EC" sz="1200" b="1" dirty="0">
                          <a:solidFill>
                            <a:srgbClr val="000000"/>
                          </a:solidFill>
                          <a:latin typeface="Arial"/>
                          <a:ea typeface="Times New Roman"/>
                          <a:cs typeface="Arial"/>
                        </a:rPr>
                        <a:t>PUNTAJE ADQUIRIDO</a:t>
                      </a:r>
                      <a:endParaRPr lang="es-EC" sz="1200" dirty="0">
                        <a:solidFill>
                          <a:srgbClr val="000000"/>
                        </a:solidFill>
                        <a:latin typeface="Arial"/>
                        <a:ea typeface="Calibri"/>
                        <a:cs typeface="Times New Roman"/>
                      </a:endParaRPr>
                    </a:p>
                  </a:txBody>
                  <a:tcPr marL="68580" marR="68580" marT="0" marB="0">
                    <a:lnL>
                      <a:noFill/>
                    </a:lnL>
                    <a:lnR>
                      <a:noFill/>
                    </a:lnR>
                    <a:lnT>
                      <a:noFill/>
                    </a:lnT>
                    <a:lnB w="19050" cap="flat" cmpd="sng" algn="ctr">
                      <a:solidFill>
                        <a:srgbClr val="FFFFFF"/>
                      </a:solidFill>
                      <a:prstDash val="solid"/>
                      <a:round/>
                      <a:headEnd type="none" w="med" len="med"/>
                      <a:tailEnd type="none" w="med" len="med"/>
                    </a:lnB>
                    <a:solidFill>
                      <a:srgbClr val="7E9C40"/>
                    </a:solidFill>
                  </a:tcPr>
                </a:tc>
              </a:tr>
              <a:tr h="283845">
                <a:tc>
                  <a:txBody>
                    <a:bodyPr/>
                    <a:lstStyle/>
                    <a:p>
                      <a:pPr>
                        <a:lnSpc>
                          <a:spcPct val="200000"/>
                        </a:lnSpc>
                        <a:spcAft>
                          <a:spcPts val="0"/>
                        </a:spcAft>
                      </a:pPr>
                      <a:r>
                        <a:rPr lang="es-EC" sz="1200">
                          <a:solidFill>
                            <a:srgbClr val="000000"/>
                          </a:solidFill>
                          <a:latin typeface="Arial"/>
                          <a:ea typeface="Times New Roman"/>
                          <a:cs typeface="Arial"/>
                        </a:rPr>
                        <a:t>22. Botiquín de primeros auxilios con insumos naturales o de marca</a:t>
                      </a:r>
                      <a:endParaRPr lang="es-EC" sz="1200">
                        <a:solidFill>
                          <a:srgbClr val="000000"/>
                        </a:solidFill>
                        <a:latin typeface="Arial"/>
                        <a:ea typeface="Calibri"/>
                        <a:cs typeface="Times New Roman"/>
                      </a:endParaRPr>
                    </a:p>
                  </a:txBody>
                  <a:tcPr marL="68580" marR="68580" marT="0" marB="0">
                    <a:lnL>
                      <a:noFill/>
                    </a:lnL>
                    <a:lnR>
                      <a:noFill/>
                    </a:lnR>
                    <a:lnT w="19050" cap="flat" cmpd="sng" algn="ctr">
                      <a:solidFill>
                        <a:srgbClr val="FFFFFF"/>
                      </a:solidFill>
                      <a:prstDash val="solid"/>
                      <a:round/>
                      <a:headEnd type="none" w="med" len="med"/>
                      <a:tailEnd type="none" w="med" len="med"/>
                    </a:lnT>
                    <a:lnB>
                      <a:noFill/>
                    </a:lnB>
                    <a:solidFill>
                      <a:srgbClr val="E5DFEC"/>
                    </a:solidFill>
                  </a:tcPr>
                </a:tc>
                <a:tc>
                  <a:txBody>
                    <a:bodyPr/>
                    <a:lstStyle/>
                    <a:p>
                      <a:pPr algn="ctr">
                        <a:lnSpc>
                          <a:spcPct val="200000"/>
                        </a:lnSpc>
                        <a:spcAft>
                          <a:spcPts val="0"/>
                        </a:spcAft>
                      </a:pPr>
                      <a:r>
                        <a:rPr lang="es-EC" sz="1200">
                          <a:solidFill>
                            <a:srgbClr val="000000"/>
                          </a:solidFill>
                          <a:latin typeface="Arial"/>
                          <a:ea typeface="Times New Roman"/>
                          <a:cs typeface="Arial"/>
                        </a:rPr>
                        <a:t>3</a:t>
                      </a:r>
                      <a:endParaRPr lang="es-EC" sz="1200">
                        <a:solidFill>
                          <a:srgbClr val="000000"/>
                        </a:solidFill>
                        <a:latin typeface="Arial"/>
                        <a:ea typeface="Calibri"/>
                        <a:cs typeface="Times New Roman"/>
                      </a:endParaRPr>
                    </a:p>
                  </a:txBody>
                  <a:tcPr marL="68580" marR="68580" marT="0" marB="0">
                    <a:lnL>
                      <a:noFill/>
                    </a:lnL>
                    <a:lnR>
                      <a:noFill/>
                    </a:lnR>
                    <a:lnT w="19050" cap="flat" cmpd="sng" algn="ctr">
                      <a:solidFill>
                        <a:srgbClr val="FFFFFF"/>
                      </a:solidFill>
                      <a:prstDash val="solid"/>
                      <a:round/>
                      <a:headEnd type="none" w="med" len="med"/>
                      <a:tailEnd type="none" w="med" len="med"/>
                    </a:lnT>
                    <a:lnB>
                      <a:noFill/>
                    </a:lnB>
                    <a:solidFill>
                      <a:srgbClr val="E5DFEC"/>
                    </a:solidFill>
                  </a:tcPr>
                </a:tc>
              </a:tr>
              <a:tr h="283845">
                <a:tc>
                  <a:txBody>
                    <a:bodyPr/>
                    <a:lstStyle/>
                    <a:p>
                      <a:pPr>
                        <a:lnSpc>
                          <a:spcPct val="200000"/>
                        </a:lnSpc>
                        <a:spcAft>
                          <a:spcPts val="0"/>
                        </a:spcAft>
                      </a:pPr>
                      <a:r>
                        <a:rPr lang="es-EC" sz="1200">
                          <a:solidFill>
                            <a:srgbClr val="000000"/>
                          </a:solidFill>
                          <a:latin typeface="Arial"/>
                          <a:ea typeface="Times New Roman"/>
                          <a:cs typeface="Arial"/>
                        </a:rPr>
                        <a:t>23. Materiales de aseo y limpieza del local</a:t>
                      </a:r>
                      <a:endParaRPr lang="es-EC" sz="1200">
                        <a:solidFill>
                          <a:srgbClr val="000000"/>
                        </a:solidFill>
                        <a:latin typeface="Arial"/>
                        <a:ea typeface="Calibri"/>
                        <a:cs typeface="Times New Roman"/>
                      </a:endParaRPr>
                    </a:p>
                  </a:txBody>
                  <a:tcPr marL="68580" marR="68580" marT="0" marB="0">
                    <a:lnL>
                      <a:noFill/>
                    </a:lnL>
                    <a:lnR>
                      <a:noFill/>
                    </a:lnR>
                    <a:lnT>
                      <a:noFill/>
                    </a:lnT>
                    <a:lnB>
                      <a:noFill/>
                    </a:lnB>
                    <a:solidFill>
                      <a:srgbClr val="F2EFF6"/>
                    </a:solidFill>
                  </a:tcPr>
                </a:tc>
                <a:tc>
                  <a:txBody>
                    <a:bodyPr/>
                    <a:lstStyle/>
                    <a:p>
                      <a:pPr algn="ctr">
                        <a:lnSpc>
                          <a:spcPct val="200000"/>
                        </a:lnSpc>
                        <a:spcAft>
                          <a:spcPts val="0"/>
                        </a:spcAft>
                      </a:pPr>
                      <a:r>
                        <a:rPr lang="es-EC" sz="1200">
                          <a:solidFill>
                            <a:srgbClr val="000000"/>
                          </a:solidFill>
                          <a:latin typeface="Arial"/>
                          <a:ea typeface="Times New Roman"/>
                          <a:cs typeface="Arial"/>
                        </a:rPr>
                        <a:t>0</a:t>
                      </a:r>
                      <a:endParaRPr lang="es-EC" sz="1200">
                        <a:solidFill>
                          <a:srgbClr val="000000"/>
                        </a:solidFill>
                        <a:latin typeface="Arial"/>
                        <a:ea typeface="Calibri"/>
                        <a:cs typeface="Times New Roman"/>
                      </a:endParaRPr>
                    </a:p>
                  </a:txBody>
                  <a:tcPr marL="68580" marR="68580" marT="0" marB="0">
                    <a:lnL>
                      <a:noFill/>
                    </a:lnL>
                    <a:lnR>
                      <a:noFill/>
                    </a:lnR>
                    <a:lnT>
                      <a:noFill/>
                    </a:lnT>
                    <a:lnB>
                      <a:noFill/>
                    </a:lnB>
                    <a:solidFill>
                      <a:srgbClr val="F2EFF6"/>
                    </a:solidFill>
                  </a:tcPr>
                </a:tc>
              </a:tr>
              <a:tr h="283845">
                <a:tc>
                  <a:txBody>
                    <a:bodyPr/>
                    <a:lstStyle/>
                    <a:p>
                      <a:pPr>
                        <a:lnSpc>
                          <a:spcPct val="200000"/>
                        </a:lnSpc>
                        <a:spcAft>
                          <a:spcPts val="0"/>
                        </a:spcAft>
                      </a:pPr>
                      <a:r>
                        <a:rPr lang="es-EC" sz="1200">
                          <a:solidFill>
                            <a:srgbClr val="000000"/>
                          </a:solidFill>
                          <a:latin typeface="Arial"/>
                          <a:ea typeface="Times New Roman"/>
                          <a:cs typeface="Arial"/>
                        </a:rPr>
                        <a:t>24. Material de aseo y limpieza personal para los niños</a:t>
                      </a:r>
                      <a:endParaRPr lang="es-EC" sz="1200">
                        <a:solidFill>
                          <a:srgbClr val="000000"/>
                        </a:solidFill>
                        <a:latin typeface="Arial"/>
                        <a:ea typeface="Calibri"/>
                        <a:cs typeface="Times New Roman"/>
                      </a:endParaRPr>
                    </a:p>
                  </a:txBody>
                  <a:tcPr marL="68580" marR="68580" marT="0" marB="0">
                    <a:lnL>
                      <a:noFill/>
                    </a:lnL>
                    <a:lnR>
                      <a:noFill/>
                    </a:lnR>
                    <a:lnT>
                      <a:noFill/>
                    </a:lnT>
                    <a:lnB>
                      <a:noFill/>
                    </a:lnB>
                    <a:solidFill>
                      <a:srgbClr val="E5DFEC"/>
                    </a:solidFill>
                  </a:tcPr>
                </a:tc>
                <a:tc>
                  <a:txBody>
                    <a:bodyPr/>
                    <a:lstStyle/>
                    <a:p>
                      <a:pPr algn="ctr">
                        <a:lnSpc>
                          <a:spcPct val="200000"/>
                        </a:lnSpc>
                        <a:spcAft>
                          <a:spcPts val="0"/>
                        </a:spcAft>
                      </a:pPr>
                      <a:r>
                        <a:rPr lang="es-EC" sz="1200">
                          <a:solidFill>
                            <a:srgbClr val="000000"/>
                          </a:solidFill>
                          <a:latin typeface="Arial"/>
                          <a:ea typeface="Times New Roman"/>
                          <a:cs typeface="Arial"/>
                        </a:rPr>
                        <a:t>0</a:t>
                      </a:r>
                      <a:endParaRPr lang="es-EC" sz="1200">
                        <a:solidFill>
                          <a:srgbClr val="000000"/>
                        </a:solidFill>
                        <a:latin typeface="Arial"/>
                        <a:ea typeface="Calibri"/>
                        <a:cs typeface="Times New Roman"/>
                      </a:endParaRPr>
                    </a:p>
                  </a:txBody>
                  <a:tcPr marL="68580" marR="68580" marT="0" marB="0">
                    <a:lnL>
                      <a:noFill/>
                    </a:lnL>
                    <a:lnR>
                      <a:noFill/>
                    </a:lnR>
                    <a:lnT>
                      <a:noFill/>
                    </a:lnT>
                    <a:lnB>
                      <a:noFill/>
                    </a:lnB>
                    <a:solidFill>
                      <a:srgbClr val="E5DFEC"/>
                    </a:solidFill>
                  </a:tcPr>
                </a:tc>
              </a:tr>
              <a:tr h="283845">
                <a:tc>
                  <a:txBody>
                    <a:bodyPr/>
                    <a:lstStyle/>
                    <a:p>
                      <a:pPr algn="ctr">
                        <a:lnSpc>
                          <a:spcPct val="200000"/>
                        </a:lnSpc>
                        <a:spcAft>
                          <a:spcPts val="0"/>
                        </a:spcAft>
                      </a:pPr>
                      <a:r>
                        <a:rPr lang="es-EC" sz="1200" b="1">
                          <a:solidFill>
                            <a:srgbClr val="000000"/>
                          </a:solidFill>
                          <a:latin typeface="Arial"/>
                          <a:ea typeface="Times New Roman"/>
                          <a:cs typeface="Arial"/>
                        </a:rPr>
                        <a:t>TOTAL</a:t>
                      </a:r>
                      <a:endParaRPr lang="es-EC" sz="1200">
                        <a:solidFill>
                          <a:srgbClr val="000000"/>
                        </a:solidFill>
                        <a:latin typeface="Arial"/>
                        <a:ea typeface="Calibri"/>
                        <a:cs typeface="Times New Roman"/>
                      </a:endParaRPr>
                    </a:p>
                  </a:txBody>
                  <a:tcPr marL="68580" marR="68580" marT="0" marB="0">
                    <a:lnL>
                      <a:noFill/>
                    </a:lnL>
                    <a:lnR>
                      <a:noFill/>
                    </a:lnR>
                    <a:lnT>
                      <a:noFill/>
                    </a:lnT>
                    <a:lnB>
                      <a:noFill/>
                    </a:lnB>
                    <a:solidFill>
                      <a:srgbClr val="F2EFF6"/>
                    </a:solidFill>
                  </a:tcPr>
                </a:tc>
                <a:tc>
                  <a:txBody>
                    <a:bodyPr/>
                    <a:lstStyle/>
                    <a:p>
                      <a:pPr algn="ctr">
                        <a:lnSpc>
                          <a:spcPct val="200000"/>
                        </a:lnSpc>
                        <a:spcAft>
                          <a:spcPts val="0"/>
                        </a:spcAft>
                      </a:pPr>
                      <a:r>
                        <a:rPr lang="es-EC" sz="1200" b="1" dirty="0">
                          <a:solidFill>
                            <a:srgbClr val="000000"/>
                          </a:solidFill>
                          <a:latin typeface="Arial"/>
                          <a:ea typeface="Times New Roman"/>
                          <a:cs typeface="Arial"/>
                        </a:rPr>
                        <a:t>3</a:t>
                      </a:r>
                      <a:endParaRPr lang="es-EC" sz="1200" dirty="0">
                        <a:solidFill>
                          <a:srgbClr val="000000"/>
                        </a:solidFill>
                        <a:latin typeface="Arial"/>
                        <a:ea typeface="Calibri"/>
                        <a:cs typeface="Times New Roman"/>
                      </a:endParaRPr>
                    </a:p>
                  </a:txBody>
                  <a:tcPr marL="68580" marR="68580" marT="0" marB="0">
                    <a:lnL>
                      <a:noFill/>
                    </a:lnL>
                    <a:lnR>
                      <a:noFill/>
                    </a:lnR>
                    <a:lnT>
                      <a:noFill/>
                    </a:lnT>
                    <a:lnB>
                      <a:noFill/>
                    </a:lnB>
                    <a:solidFill>
                      <a:srgbClr val="F2EFF6"/>
                    </a:solidFill>
                  </a:tcPr>
                </a:tc>
              </a:tr>
            </a:tbl>
          </a:graphicData>
        </a:graphic>
      </p:graphicFrame>
      <p:graphicFrame>
        <p:nvGraphicFramePr>
          <p:cNvPr id="5" name="4 Tabla"/>
          <p:cNvGraphicFramePr>
            <a:graphicFrameLocks noGrp="1"/>
          </p:cNvGraphicFramePr>
          <p:nvPr/>
        </p:nvGraphicFramePr>
        <p:xfrm>
          <a:off x="1547664" y="3140968"/>
          <a:ext cx="5904656" cy="2926080"/>
        </p:xfrm>
        <a:graphic>
          <a:graphicData uri="http://schemas.openxmlformats.org/drawingml/2006/table">
            <a:tbl>
              <a:tblPr/>
              <a:tblGrid>
                <a:gridCol w="4655231"/>
                <a:gridCol w="1249425"/>
              </a:tblGrid>
              <a:tr h="329756">
                <a:tc>
                  <a:txBody>
                    <a:bodyPr/>
                    <a:lstStyle/>
                    <a:p>
                      <a:pPr algn="ctr">
                        <a:lnSpc>
                          <a:spcPct val="200000"/>
                        </a:lnSpc>
                        <a:spcAft>
                          <a:spcPts val="0"/>
                        </a:spcAft>
                      </a:pPr>
                      <a:r>
                        <a:rPr lang="es-EC" sz="1200" b="1" dirty="0">
                          <a:solidFill>
                            <a:srgbClr val="000000"/>
                          </a:solidFill>
                          <a:latin typeface="Arial"/>
                          <a:ea typeface="Times New Roman"/>
                          <a:cs typeface="Arial"/>
                        </a:rPr>
                        <a:t>2.2 ALIMENTACIÒN</a:t>
                      </a:r>
                      <a:endParaRPr lang="es-EC" sz="1200" dirty="0">
                        <a:solidFill>
                          <a:srgbClr val="000000"/>
                        </a:solidFill>
                        <a:latin typeface="Arial"/>
                        <a:ea typeface="Calibri"/>
                        <a:cs typeface="Times New Roman"/>
                      </a:endParaRPr>
                    </a:p>
                  </a:txBody>
                  <a:tcPr marL="68580" marR="68580" marT="0" marB="0">
                    <a:lnL>
                      <a:noFill/>
                    </a:lnL>
                    <a:lnR>
                      <a:noFill/>
                    </a:lnR>
                    <a:lnT>
                      <a:noFill/>
                    </a:lnT>
                    <a:lnB w="19050" cap="flat" cmpd="sng" algn="ctr">
                      <a:solidFill>
                        <a:srgbClr val="FFFFFF"/>
                      </a:solidFill>
                      <a:prstDash val="solid"/>
                      <a:round/>
                      <a:headEnd type="none" w="med" len="med"/>
                      <a:tailEnd type="none" w="med" len="med"/>
                    </a:lnB>
                    <a:solidFill>
                      <a:srgbClr val="F2730A"/>
                    </a:solidFill>
                  </a:tcPr>
                </a:tc>
                <a:tc>
                  <a:txBody>
                    <a:bodyPr/>
                    <a:lstStyle/>
                    <a:p>
                      <a:pPr algn="ctr">
                        <a:lnSpc>
                          <a:spcPct val="100000"/>
                        </a:lnSpc>
                        <a:spcAft>
                          <a:spcPts val="0"/>
                        </a:spcAft>
                      </a:pPr>
                      <a:r>
                        <a:rPr lang="es-EC" sz="1200" b="1" dirty="0">
                          <a:solidFill>
                            <a:srgbClr val="000000"/>
                          </a:solidFill>
                          <a:latin typeface="Arial"/>
                          <a:ea typeface="Times New Roman"/>
                          <a:cs typeface="Arial"/>
                        </a:rPr>
                        <a:t>PUNTAJE ADQUIRIDO</a:t>
                      </a:r>
                      <a:endParaRPr lang="es-EC" sz="1200" dirty="0">
                        <a:solidFill>
                          <a:srgbClr val="000000"/>
                        </a:solidFill>
                        <a:latin typeface="Arial"/>
                        <a:ea typeface="Calibri"/>
                        <a:cs typeface="Times New Roman"/>
                      </a:endParaRPr>
                    </a:p>
                  </a:txBody>
                  <a:tcPr marL="68580" marR="68580" marT="0" marB="0">
                    <a:lnL>
                      <a:noFill/>
                    </a:lnL>
                    <a:lnR>
                      <a:noFill/>
                    </a:lnR>
                    <a:lnT>
                      <a:noFill/>
                    </a:lnT>
                    <a:lnB w="19050" cap="flat" cmpd="sng" algn="ctr">
                      <a:solidFill>
                        <a:srgbClr val="FFFFFF"/>
                      </a:solidFill>
                      <a:prstDash val="solid"/>
                      <a:round/>
                      <a:headEnd type="none" w="med" len="med"/>
                      <a:tailEnd type="none" w="med" len="med"/>
                    </a:lnB>
                    <a:solidFill>
                      <a:srgbClr val="F2730A"/>
                    </a:solidFill>
                  </a:tcPr>
                </a:tc>
              </a:tr>
              <a:tr h="329756">
                <a:tc>
                  <a:txBody>
                    <a:bodyPr/>
                    <a:lstStyle/>
                    <a:p>
                      <a:pPr>
                        <a:lnSpc>
                          <a:spcPct val="200000"/>
                        </a:lnSpc>
                        <a:spcAft>
                          <a:spcPts val="0"/>
                        </a:spcAft>
                      </a:pPr>
                      <a:r>
                        <a:rPr lang="es-EC" sz="1200">
                          <a:solidFill>
                            <a:srgbClr val="000000"/>
                          </a:solidFill>
                          <a:latin typeface="Arial"/>
                          <a:ea typeface="Times New Roman"/>
                          <a:cs typeface="Arial"/>
                        </a:rPr>
                        <a:t>25. Vajilla en buen estado con que cuenta el centro</a:t>
                      </a:r>
                      <a:endParaRPr lang="es-EC" sz="1200">
                        <a:solidFill>
                          <a:srgbClr val="000000"/>
                        </a:solidFill>
                        <a:latin typeface="Arial"/>
                        <a:ea typeface="Calibri"/>
                        <a:cs typeface="Times New Roman"/>
                      </a:endParaRPr>
                    </a:p>
                  </a:txBody>
                  <a:tcPr marL="68580" marR="68580" marT="0" marB="0">
                    <a:lnL>
                      <a:noFill/>
                    </a:lnL>
                    <a:lnR>
                      <a:noFill/>
                    </a:lnR>
                    <a:lnT w="19050" cap="flat" cmpd="sng" algn="ctr">
                      <a:solidFill>
                        <a:srgbClr val="FFFFFF"/>
                      </a:solidFill>
                      <a:prstDash val="solid"/>
                      <a:round/>
                      <a:headEnd type="none" w="med" len="med"/>
                      <a:tailEnd type="none" w="med" len="med"/>
                    </a:lnT>
                    <a:lnB>
                      <a:noFill/>
                    </a:lnB>
                    <a:solidFill>
                      <a:srgbClr val="DAEEF3"/>
                    </a:solidFill>
                  </a:tcPr>
                </a:tc>
                <a:tc>
                  <a:txBody>
                    <a:bodyPr/>
                    <a:lstStyle/>
                    <a:p>
                      <a:pPr algn="ctr">
                        <a:lnSpc>
                          <a:spcPct val="200000"/>
                        </a:lnSpc>
                        <a:spcAft>
                          <a:spcPts val="0"/>
                        </a:spcAft>
                      </a:pPr>
                      <a:r>
                        <a:rPr lang="es-EC" sz="1200">
                          <a:solidFill>
                            <a:srgbClr val="000000"/>
                          </a:solidFill>
                          <a:latin typeface="Arial"/>
                          <a:ea typeface="Times New Roman"/>
                          <a:cs typeface="Arial"/>
                        </a:rPr>
                        <a:t>0</a:t>
                      </a:r>
                      <a:endParaRPr lang="es-EC" sz="1200">
                        <a:solidFill>
                          <a:srgbClr val="000000"/>
                        </a:solidFill>
                        <a:latin typeface="Arial"/>
                        <a:ea typeface="Calibri"/>
                        <a:cs typeface="Times New Roman"/>
                      </a:endParaRPr>
                    </a:p>
                  </a:txBody>
                  <a:tcPr marL="68580" marR="68580" marT="0" marB="0">
                    <a:lnL>
                      <a:noFill/>
                    </a:lnL>
                    <a:lnR>
                      <a:noFill/>
                    </a:lnR>
                    <a:lnT w="19050" cap="flat" cmpd="sng" algn="ctr">
                      <a:solidFill>
                        <a:srgbClr val="FFFFFF"/>
                      </a:solidFill>
                      <a:prstDash val="solid"/>
                      <a:round/>
                      <a:headEnd type="none" w="med" len="med"/>
                      <a:tailEnd type="none" w="med" len="med"/>
                    </a:lnT>
                    <a:lnB>
                      <a:noFill/>
                    </a:lnB>
                    <a:solidFill>
                      <a:srgbClr val="DAEEF3"/>
                    </a:solidFill>
                  </a:tcPr>
                </a:tc>
              </a:tr>
              <a:tr h="329756">
                <a:tc>
                  <a:txBody>
                    <a:bodyPr/>
                    <a:lstStyle/>
                    <a:p>
                      <a:pPr>
                        <a:lnSpc>
                          <a:spcPct val="200000"/>
                        </a:lnSpc>
                        <a:spcAft>
                          <a:spcPts val="0"/>
                        </a:spcAft>
                      </a:pPr>
                      <a:r>
                        <a:rPr lang="es-EC" sz="1200">
                          <a:solidFill>
                            <a:srgbClr val="000000"/>
                          </a:solidFill>
                          <a:latin typeface="Arial"/>
                          <a:ea typeface="Times New Roman"/>
                          <a:cs typeface="Arial"/>
                        </a:rPr>
                        <a:t>26. Mobiliario para guardar los utensilios y enseres de cocina</a:t>
                      </a:r>
                      <a:endParaRPr lang="es-EC" sz="1200">
                        <a:solidFill>
                          <a:srgbClr val="000000"/>
                        </a:solidFill>
                        <a:latin typeface="Arial"/>
                        <a:ea typeface="Calibri"/>
                        <a:cs typeface="Times New Roman"/>
                      </a:endParaRPr>
                    </a:p>
                  </a:txBody>
                  <a:tcPr marL="68580" marR="68580" marT="0" marB="0">
                    <a:lnL>
                      <a:noFill/>
                    </a:lnL>
                    <a:lnR>
                      <a:noFill/>
                    </a:lnR>
                    <a:lnT>
                      <a:noFill/>
                    </a:lnT>
                    <a:lnB>
                      <a:noFill/>
                    </a:lnB>
                    <a:solidFill>
                      <a:srgbClr val="EDF6F9"/>
                    </a:solidFill>
                  </a:tcPr>
                </a:tc>
                <a:tc>
                  <a:txBody>
                    <a:bodyPr/>
                    <a:lstStyle/>
                    <a:p>
                      <a:pPr algn="ctr">
                        <a:lnSpc>
                          <a:spcPct val="200000"/>
                        </a:lnSpc>
                        <a:spcAft>
                          <a:spcPts val="0"/>
                        </a:spcAft>
                      </a:pPr>
                      <a:r>
                        <a:rPr lang="es-EC" sz="1200">
                          <a:solidFill>
                            <a:srgbClr val="000000"/>
                          </a:solidFill>
                          <a:latin typeface="Arial"/>
                          <a:ea typeface="Times New Roman"/>
                          <a:cs typeface="Arial"/>
                        </a:rPr>
                        <a:t>0</a:t>
                      </a:r>
                      <a:endParaRPr lang="es-EC" sz="1200">
                        <a:solidFill>
                          <a:srgbClr val="000000"/>
                        </a:solidFill>
                        <a:latin typeface="Arial"/>
                        <a:ea typeface="Calibri"/>
                        <a:cs typeface="Times New Roman"/>
                      </a:endParaRPr>
                    </a:p>
                  </a:txBody>
                  <a:tcPr marL="68580" marR="68580" marT="0" marB="0">
                    <a:lnL>
                      <a:noFill/>
                    </a:lnL>
                    <a:lnR>
                      <a:noFill/>
                    </a:lnR>
                    <a:lnT>
                      <a:noFill/>
                    </a:lnT>
                    <a:lnB>
                      <a:noFill/>
                    </a:lnB>
                    <a:solidFill>
                      <a:srgbClr val="EDF6F9"/>
                    </a:solidFill>
                  </a:tcPr>
                </a:tc>
              </a:tr>
              <a:tr h="659512">
                <a:tc>
                  <a:txBody>
                    <a:bodyPr/>
                    <a:lstStyle/>
                    <a:p>
                      <a:pPr>
                        <a:lnSpc>
                          <a:spcPct val="200000"/>
                        </a:lnSpc>
                        <a:spcAft>
                          <a:spcPts val="0"/>
                        </a:spcAft>
                      </a:pPr>
                      <a:r>
                        <a:rPr lang="es-EC" sz="1200">
                          <a:solidFill>
                            <a:srgbClr val="000000"/>
                          </a:solidFill>
                          <a:latin typeface="Arial"/>
                          <a:ea typeface="Times New Roman"/>
                          <a:cs typeface="Arial"/>
                        </a:rPr>
                        <a:t>27. El centro cuenta con una refrigeradora en buen estado y funcionamiento</a:t>
                      </a:r>
                      <a:endParaRPr lang="es-EC" sz="1200">
                        <a:solidFill>
                          <a:srgbClr val="000000"/>
                        </a:solidFill>
                        <a:latin typeface="Arial"/>
                        <a:ea typeface="Calibri"/>
                        <a:cs typeface="Times New Roman"/>
                      </a:endParaRPr>
                    </a:p>
                  </a:txBody>
                  <a:tcPr marL="68580" marR="68580" marT="0" marB="0">
                    <a:lnL>
                      <a:noFill/>
                    </a:lnL>
                    <a:lnR>
                      <a:noFill/>
                    </a:lnR>
                    <a:lnT>
                      <a:noFill/>
                    </a:lnT>
                    <a:lnB>
                      <a:noFill/>
                    </a:lnB>
                    <a:solidFill>
                      <a:srgbClr val="DAEEF3"/>
                    </a:solidFill>
                  </a:tcPr>
                </a:tc>
                <a:tc>
                  <a:txBody>
                    <a:bodyPr/>
                    <a:lstStyle/>
                    <a:p>
                      <a:pPr algn="ctr">
                        <a:lnSpc>
                          <a:spcPct val="200000"/>
                        </a:lnSpc>
                        <a:spcAft>
                          <a:spcPts val="0"/>
                        </a:spcAft>
                      </a:pPr>
                      <a:r>
                        <a:rPr lang="es-EC" sz="1200">
                          <a:solidFill>
                            <a:srgbClr val="000000"/>
                          </a:solidFill>
                          <a:latin typeface="Arial"/>
                          <a:ea typeface="Times New Roman"/>
                          <a:cs typeface="Arial"/>
                        </a:rPr>
                        <a:t>3</a:t>
                      </a:r>
                      <a:endParaRPr lang="es-EC" sz="1200">
                        <a:solidFill>
                          <a:srgbClr val="000000"/>
                        </a:solidFill>
                        <a:latin typeface="Arial"/>
                        <a:ea typeface="Calibri"/>
                        <a:cs typeface="Times New Roman"/>
                      </a:endParaRPr>
                    </a:p>
                  </a:txBody>
                  <a:tcPr marL="68580" marR="68580" marT="0" marB="0">
                    <a:lnL>
                      <a:noFill/>
                    </a:lnL>
                    <a:lnR>
                      <a:noFill/>
                    </a:lnR>
                    <a:lnT>
                      <a:noFill/>
                    </a:lnT>
                    <a:lnB>
                      <a:noFill/>
                    </a:lnB>
                    <a:solidFill>
                      <a:srgbClr val="DAEEF3"/>
                    </a:solidFill>
                  </a:tcPr>
                </a:tc>
              </a:tr>
              <a:tr h="329756">
                <a:tc>
                  <a:txBody>
                    <a:bodyPr/>
                    <a:lstStyle/>
                    <a:p>
                      <a:pPr>
                        <a:lnSpc>
                          <a:spcPct val="200000"/>
                        </a:lnSpc>
                        <a:spcAft>
                          <a:spcPts val="0"/>
                        </a:spcAft>
                      </a:pPr>
                      <a:r>
                        <a:rPr lang="es-EC" sz="1200">
                          <a:solidFill>
                            <a:srgbClr val="000000"/>
                          </a:solidFill>
                          <a:latin typeface="Arial"/>
                          <a:ea typeface="Times New Roman"/>
                          <a:cs typeface="Arial"/>
                        </a:rPr>
                        <a:t>28. Almacenamiento y conservación de alimentos</a:t>
                      </a:r>
                      <a:endParaRPr lang="es-EC" sz="1200">
                        <a:solidFill>
                          <a:srgbClr val="000000"/>
                        </a:solidFill>
                        <a:latin typeface="Arial"/>
                        <a:ea typeface="Calibri"/>
                        <a:cs typeface="Times New Roman"/>
                      </a:endParaRPr>
                    </a:p>
                  </a:txBody>
                  <a:tcPr marL="68580" marR="68580" marT="0" marB="0">
                    <a:lnL>
                      <a:noFill/>
                    </a:lnL>
                    <a:lnR>
                      <a:noFill/>
                    </a:lnR>
                    <a:lnT>
                      <a:noFill/>
                    </a:lnT>
                    <a:lnB>
                      <a:noFill/>
                    </a:lnB>
                    <a:solidFill>
                      <a:srgbClr val="EDF6F9"/>
                    </a:solidFill>
                  </a:tcPr>
                </a:tc>
                <a:tc>
                  <a:txBody>
                    <a:bodyPr/>
                    <a:lstStyle/>
                    <a:p>
                      <a:pPr algn="ctr">
                        <a:lnSpc>
                          <a:spcPct val="200000"/>
                        </a:lnSpc>
                        <a:spcAft>
                          <a:spcPts val="0"/>
                        </a:spcAft>
                      </a:pPr>
                      <a:r>
                        <a:rPr lang="es-EC" sz="1200">
                          <a:solidFill>
                            <a:srgbClr val="000000"/>
                          </a:solidFill>
                          <a:latin typeface="Arial"/>
                          <a:ea typeface="Times New Roman"/>
                          <a:cs typeface="Arial"/>
                        </a:rPr>
                        <a:t>3</a:t>
                      </a:r>
                      <a:endParaRPr lang="es-EC" sz="1200">
                        <a:solidFill>
                          <a:srgbClr val="000000"/>
                        </a:solidFill>
                        <a:latin typeface="Arial"/>
                        <a:ea typeface="Calibri"/>
                        <a:cs typeface="Times New Roman"/>
                      </a:endParaRPr>
                    </a:p>
                  </a:txBody>
                  <a:tcPr marL="68580" marR="68580" marT="0" marB="0">
                    <a:lnL>
                      <a:noFill/>
                    </a:lnL>
                    <a:lnR>
                      <a:noFill/>
                    </a:lnR>
                    <a:lnT>
                      <a:noFill/>
                    </a:lnT>
                    <a:lnB>
                      <a:noFill/>
                    </a:lnB>
                    <a:solidFill>
                      <a:srgbClr val="EDF6F9"/>
                    </a:solidFill>
                  </a:tcPr>
                </a:tc>
              </a:tr>
              <a:tr h="329756">
                <a:tc>
                  <a:txBody>
                    <a:bodyPr/>
                    <a:lstStyle/>
                    <a:p>
                      <a:pPr>
                        <a:lnSpc>
                          <a:spcPct val="200000"/>
                        </a:lnSpc>
                        <a:spcAft>
                          <a:spcPts val="0"/>
                        </a:spcAft>
                      </a:pPr>
                      <a:r>
                        <a:rPr lang="es-EC" sz="1200">
                          <a:solidFill>
                            <a:srgbClr val="000000"/>
                          </a:solidFill>
                          <a:latin typeface="Arial"/>
                          <a:ea typeface="Times New Roman"/>
                          <a:cs typeface="Arial"/>
                        </a:rPr>
                        <a:t>29. Espacio y mobiliario para comedor</a:t>
                      </a:r>
                      <a:endParaRPr lang="es-EC" sz="1200">
                        <a:solidFill>
                          <a:srgbClr val="000000"/>
                        </a:solidFill>
                        <a:latin typeface="Arial"/>
                        <a:ea typeface="Calibri"/>
                        <a:cs typeface="Times New Roman"/>
                      </a:endParaRPr>
                    </a:p>
                  </a:txBody>
                  <a:tcPr marL="68580" marR="68580" marT="0" marB="0">
                    <a:lnL>
                      <a:noFill/>
                    </a:lnL>
                    <a:lnR>
                      <a:noFill/>
                    </a:lnR>
                    <a:lnT>
                      <a:noFill/>
                    </a:lnT>
                    <a:lnB>
                      <a:noFill/>
                    </a:lnB>
                    <a:solidFill>
                      <a:srgbClr val="DAEEF3"/>
                    </a:solidFill>
                  </a:tcPr>
                </a:tc>
                <a:tc>
                  <a:txBody>
                    <a:bodyPr/>
                    <a:lstStyle/>
                    <a:p>
                      <a:pPr algn="ctr">
                        <a:lnSpc>
                          <a:spcPct val="200000"/>
                        </a:lnSpc>
                        <a:spcAft>
                          <a:spcPts val="0"/>
                        </a:spcAft>
                      </a:pPr>
                      <a:r>
                        <a:rPr lang="es-EC" sz="1200">
                          <a:solidFill>
                            <a:srgbClr val="000000"/>
                          </a:solidFill>
                          <a:latin typeface="Arial"/>
                          <a:ea typeface="Times New Roman"/>
                          <a:cs typeface="Arial"/>
                        </a:rPr>
                        <a:t>0</a:t>
                      </a:r>
                      <a:endParaRPr lang="es-EC" sz="1200">
                        <a:solidFill>
                          <a:srgbClr val="000000"/>
                        </a:solidFill>
                        <a:latin typeface="Arial"/>
                        <a:ea typeface="Calibri"/>
                        <a:cs typeface="Times New Roman"/>
                      </a:endParaRPr>
                    </a:p>
                  </a:txBody>
                  <a:tcPr marL="68580" marR="68580" marT="0" marB="0">
                    <a:lnL>
                      <a:noFill/>
                    </a:lnL>
                    <a:lnR>
                      <a:noFill/>
                    </a:lnR>
                    <a:lnT>
                      <a:noFill/>
                    </a:lnT>
                    <a:lnB>
                      <a:noFill/>
                    </a:lnB>
                    <a:solidFill>
                      <a:srgbClr val="DAEEF3"/>
                    </a:solidFill>
                  </a:tcPr>
                </a:tc>
              </a:tr>
              <a:tr h="329756">
                <a:tc>
                  <a:txBody>
                    <a:bodyPr/>
                    <a:lstStyle/>
                    <a:p>
                      <a:pPr algn="ctr">
                        <a:lnSpc>
                          <a:spcPct val="200000"/>
                        </a:lnSpc>
                        <a:spcAft>
                          <a:spcPts val="0"/>
                        </a:spcAft>
                      </a:pPr>
                      <a:r>
                        <a:rPr lang="es-EC" sz="1200" b="1">
                          <a:solidFill>
                            <a:srgbClr val="000000"/>
                          </a:solidFill>
                          <a:latin typeface="Arial"/>
                          <a:ea typeface="Times New Roman"/>
                          <a:cs typeface="Arial"/>
                        </a:rPr>
                        <a:t>TOTAL</a:t>
                      </a:r>
                      <a:endParaRPr lang="es-EC" sz="1200">
                        <a:solidFill>
                          <a:srgbClr val="000000"/>
                        </a:solidFill>
                        <a:latin typeface="Arial"/>
                        <a:ea typeface="Calibri"/>
                        <a:cs typeface="Times New Roman"/>
                      </a:endParaRPr>
                    </a:p>
                  </a:txBody>
                  <a:tcPr marL="68580" marR="68580" marT="0" marB="0">
                    <a:lnL>
                      <a:noFill/>
                    </a:lnL>
                    <a:lnR>
                      <a:noFill/>
                    </a:lnR>
                    <a:lnT>
                      <a:noFill/>
                    </a:lnT>
                    <a:lnB>
                      <a:noFill/>
                    </a:lnB>
                    <a:solidFill>
                      <a:srgbClr val="EDF6F9"/>
                    </a:solidFill>
                  </a:tcPr>
                </a:tc>
                <a:tc>
                  <a:txBody>
                    <a:bodyPr/>
                    <a:lstStyle/>
                    <a:p>
                      <a:pPr algn="ctr">
                        <a:lnSpc>
                          <a:spcPct val="200000"/>
                        </a:lnSpc>
                        <a:spcAft>
                          <a:spcPts val="0"/>
                        </a:spcAft>
                      </a:pPr>
                      <a:r>
                        <a:rPr lang="es-EC" sz="1200" b="1" dirty="0">
                          <a:solidFill>
                            <a:srgbClr val="000000"/>
                          </a:solidFill>
                          <a:latin typeface="Arial"/>
                          <a:ea typeface="Times New Roman"/>
                          <a:cs typeface="Arial"/>
                        </a:rPr>
                        <a:t>6</a:t>
                      </a:r>
                      <a:endParaRPr lang="es-EC" sz="1200" dirty="0">
                        <a:solidFill>
                          <a:srgbClr val="000000"/>
                        </a:solidFill>
                        <a:latin typeface="Arial"/>
                        <a:ea typeface="Calibri"/>
                        <a:cs typeface="Times New Roman"/>
                      </a:endParaRPr>
                    </a:p>
                  </a:txBody>
                  <a:tcPr marL="68580" marR="68580" marT="0" marB="0">
                    <a:lnL>
                      <a:noFill/>
                    </a:lnL>
                    <a:lnR>
                      <a:noFill/>
                    </a:lnR>
                    <a:lnT>
                      <a:noFill/>
                    </a:lnT>
                    <a:lnB>
                      <a:noFill/>
                    </a:lnB>
                    <a:solidFill>
                      <a:srgbClr val="EDF6F9"/>
                    </a:solid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1259632" y="260648"/>
          <a:ext cx="6912768" cy="3925631"/>
        </p:xfrm>
        <a:graphic>
          <a:graphicData uri="http://schemas.openxmlformats.org/drawingml/2006/table">
            <a:tbl>
              <a:tblPr/>
              <a:tblGrid>
                <a:gridCol w="5426523"/>
                <a:gridCol w="1486245"/>
              </a:tblGrid>
              <a:tr h="288031">
                <a:tc>
                  <a:txBody>
                    <a:bodyPr/>
                    <a:lstStyle/>
                    <a:p>
                      <a:pPr algn="ctr">
                        <a:lnSpc>
                          <a:spcPct val="150000"/>
                        </a:lnSpc>
                        <a:spcAft>
                          <a:spcPts val="0"/>
                        </a:spcAft>
                      </a:pPr>
                      <a:r>
                        <a:rPr lang="es-EC" sz="1000" b="1" dirty="0">
                          <a:solidFill>
                            <a:srgbClr val="000000"/>
                          </a:solidFill>
                          <a:latin typeface="Arial"/>
                          <a:ea typeface="Times New Roman"/>
                          <a:cs typeface="Arial"/>
                        </a:rPr>
                        <a:t>2.3 EDUCACIÒN</a:t>
                      </a:r>
                      <a:endParaRPr lang="es-EC" sz="1000" dirty="0">
                        <a:solidFill>
                          <a:srgbClr val="000000"/>
                        </a:solidFill>
                        <a:latin typeface="Arial"/>
                        <a:ea typeface="Calibri"/>
                        <a:cs typeface="Times New Roman"/>
                      </a:endParaRPr>
                    </a:p>
                  </a:txBody>
                  <a:tcPr marL="59594" marR="59594" marT="0" marB="0">
                    <a:lnL>
                      <a:noFill/>
                    </a:lnL>
                    <a:lnR>
                      <a:noFill/>
                    </a:lnR>
                    <a:lnT>
                      <a:noFill/>
                    </a:lnT>
                    <a:lnB w="19050" cap="flat" cmpd="sng" algn="ctr">
                      <a:solidFill>
                        <a:srgbClr val="FFFFFF"/>
                      </a:solidFill>
                      <a:prstDash val="solid"/>
                      <a:round/>
                      <a:headEnd type="none" w="med" len="med"/>
                      <a:tailEnd type="none" w="med" len="med"/>
                    </a:lnB>
                    <a:solidFill>
                      <a:srgbClr val="7E9C40"/>
                    </a:solidFill>
                  </a:tcPr>
                </a:tc>
                <a:tc>
                  <a:txBody>
                    <a:bodyPr/>
                    <a:lstStyle/>
                    <a:p>
                      <a:pPr algn="ctr">
                        <a:lnSpc>
                          <a:spcPct val="200000"/>
                        </a:lnSpc>
                        <a:spcAft>
                          <a:spcPts val="0"/>
                        </a:spcAft>
                      </a:pPr>
                      <a:r>
                        <a:rPr lang="es-EC" sz="1000" b="1" dirty="0">
                          <a:solidFill>
                            <a:srgbClr val="000000"/>
                          </a:solidFill>
                          <a:latin typeface="Arial"/>
                          <a:ea typeface="Times New Roman"/>
                          <a:cs typeface="Arial"/>
                        </a:rPr>
                        <a:t>PUNTAJE ADQUIRIDO</a:t>
                      </a:r>
                      <a:endParaRPr lang="es-EC" sz="1000" dirty="0">
                        <a:solidFill>
                          <a:srgbClr val="000000"/>
                        </a:solidFill>
                        <a:latin typeface="Arial"/>
                        <a:ea typeface="Calibri"/>
                        <a:cs typeface="Times New Roman"/>
                      </a:endParaRPr>
                    </a:p>
                  </a:txBody>
                  <a:tcPr marL="59594" marR="59594" marT="0" marB="0">
                    <a:lnL>
                      <a:noFill/>
                    </a:lnL>
                    <a:lnR>
                      <a:noFill/>
                    </a:lnR>
                    <a:lnT>
                      <a:noFill/>
                    </a:lnT>
                    <a:lnB w="19050" cap="flat" cmpd="sng" algn="ctr">
                      <a:solidFill>
                        <a:srgbClr val="FFFFFF"/>
                      </a:solidFill>
                      <a:prstDash val="solid"/>
                      <a:round/>
                      <a:headEnd type="none" w="med" len="med"/>
                      <a:tailEnd type="none" w="med" len="med"/>
                    </a:lnB>
                    <a:solidFill>
                      <a:srgbClr val="7E9C40"/>
                    </a:solidFill>
                  </a:tcPr>
                </a:tc>
              </a:tr>
              <a:tr h="786191">
                <a:tc>
                  <a:txBody>
                    <a:bodyPr/>
                    <a:lstStyle/>
                    <a:p>
                      <a:pPr>
                        <a:lnSpc>
                          <a:spcPct val="200000"/>
                        </a:lnSpc>
                        <a:spcAft>
                          <a:spcPts val="0"/>
                        </a:spcAft>
                      </a:pPr>
                      <a:r>
                        <a:rPr lang="es-EC" sz="1200" dirty="0">
                          <a:solidFill>
                            <a:srgbClr val="000000"/>
                          </a:solidFill>
                          <a:latin typeface="Arial"/>
                          <a:ea typeface="Times New Roman"/>
                          <a:cs typeface="Arial"/>
                        </a:rPr>
                        <a:t>30. Material didáctico adecuado y suficiente que se usa (crayolas, plastilina, papel brillante y otros) para niños de diferentes grupo de edad</a:t>
                      </a:r>
                      <a:endParaRPr lang="es-EC" sz="1200" dirty="0">
                        <a:solidFill>
                          <a:srgbClr val="000000"/>
                        </a:solidFill>
                        <a:latin typeface="Arial"/>
                        <a:ea typeface="Calibri"/>
                        <a:cs typeface="Times New Roman"/>
                      </a:endParaRPr>
                    </a:p>
                  </a:txBody>
                  <a:tcPr marL="59594" marR="59594" marT="0" marB="0">
                    <a:lnL>
                      <a:noFill/>
                    </a:lnL>
                    <a:lnR>
                      <a:noFill/>
                    </a:lnR>
                    <a:lnT w="19050" cap="flat" cmpd="sng" algn="ctr">
                      <a:solidFill>
                        <a:srgbClr val="FFFFFF"/>
                      </a:solidFill>
                      <a:prstDash val="solid"/>
                      <a:round/>
                      <a:headEnd type="none" w="med" len="med"/>
                      <a:tailEnd type="none" w="med" len="med"/>
                    </a:lnT>
                    <a:lnB>
                      <a:noFill/>
                    </a:lnB>
                    <a:solidFill>
                      <a:srgbClr val="E5DFEC"/>
                    </a:solidFill>
                  </a:tcPr>
                </a:tc>
                <a:tc>
                  <a:txBody>
                    <a:bodyPr/>
                    <a:lstStyle/>
                    <a:p>
                      <a:pPr algn="ctr">
                        <a:lnSpc>
                          <a:spcPct val="200000"/>
                        </a:lnSpc>
                        <a:spcAft>
                          <a:spcPts val="0"/>
                        </a:spcAft>
                      </a:pPr>
                      <a:r>
                        <a:rPr lang="es-EC" sz="1200">
                          <a:solidFill>
                            <a:srgbClr val="000000"/>
                          </a:solidFill>
                          <a:latin typeface="Arial"/>
                          <a:ea typeface="Times New Roman"/>
                          <a:cs typeface="Arial"/>
                        </a:rPr>
                        <a:t>3</a:t>
                      </a:r>
                      <a:endParaRPr lang="es-EC" sz="1200">
                        <a:solidFill>
                          <a:srgbClr val="000000"/>
                        </a:solidFill>
                        <a:latin typeface="Arial"/>
                        <a:ea typeface="Calibri"/>
                        <a:cs typeface="Times New Roman"/>
                      </a:endParaRPr>
                    </a:p>
                  </a:txBody>
                  <a:tcPr marL="59594" marR="59594" marT="0" marB="0">
                    <a:lnL>
                      <a:noFill/>
                    </a:lnL>
                    <a:lnR>
                      <a:noFill/>
                    </a:lnR>
                    <a:lnT w="19050" cap="flat" cmpd="sng" algn="ctr">
                      <a:solidFill>
                        <a:srgbClr val="FFFFFF"/>
                      </a:solidFill>
                      <a:prstDash val="solid"/>
                      <a:round/>
                      <a:headEnd type="none" w="med" len="med"/>
                      <a:tailEnd type="none" w="med" len="med"/>
                    </a:lnT>
                    <a:lnB>
                      <a:noFill/>
                    </a:lnB>
                    <a:solidFill>
                      <a:srgbClr val="E5DFEC"/>
                    </a:solidFill>
                  </a:tcPr>
                </a:tc>
              </a:tr>
              <a:tr h="590989">
                <a:tc>
                  <a:txBody>
                    <a:bodyPr/>
                    <a:lstStyle/>
                    <a:p>
                      <a:pPr>
                        <a:lnSpc>
                          <a:spcPct val="200000"/>
                        </a:lnSpc>
                        <a:spcAft>
                          <a:spcPts val="0"/>
                        </a:spcAft>
                      </a:pPr>
                      <a:r>
                        <a:rPr lang="es-EC" sz="1200">
                          <a:solidFill>
                            <a:srgbClr val="000000"/>
                          </a:solidFill>
                          <a:latin typeface="Arial"/>
                          <a:ea typeface="Times New Roman"/>
                          <a:cs typeface="Arial"/>
                        </a:rPr>
                        <a:t>31. Material didáctico que posee el centro para que todos los niños puedan jugar al mismo tiempo en las diferentes actividades</a:t>
                      </a:r>
                      <a:endParaRPr lang="es-EC" sz="1200">
                        <a:solidFill>
                          <a:srgbClr val="000000"/>
                        </a:solidFill>
                        <a:latin typeface="Arial"/>
                        <a:ea typeface="Calibri"/>
                        <a:cs typeface="Times New Roman"/>
                      </a:endParaRPr>
                    </a:p>
                  </a:txBody>
                  <a:tcPr marL="59594" marR="59594" marT="0" marB="0">
                    <a:lnL>
                      <a:noFill/>
                    </a:lnL>
                    <a:lnR>
                      <a:noFill/>
                    </a:lnR>
                    <a:lnT>
                      <a:noFill/>
                    </a:lnT>
                    <a:lnB>
                      <a:noFill/>
                    </a:lnB>
                    <a:solidFill>
                      <a:srgbClr val="F2EFF6"/>
                    </a:solidFill>
                  </a:tcPr>
                </a:tc>
                <a:tc>
                  <a:txBody>
                    <a:bodyPr/>
                    <a:lstStyle/>
                    <a:p>
                      <a:pPr algn="ctr">
                        <a:lnSpc>
                          <a:spcPct val="200000"/>
                        </a:lnSpc>
                        <a:spcAft>
                          <a:spcPts val="0"/>
                        </a:spcAft>
                      </a:pPr>
                      <a:r>
                        <a:rPr lang="es-EC" sz="1200">
                          <a:solidFill>
                            <a:srgbClr val="000000"/>
                          </a:solidFill>
                          <a:latin typeface="Arial"/>
                          <a:ea typeface="Times New Roman"/>
                          <a:cs typeface="Arial"/>
                        </a:rPr>
                        <a:t>2</a:t>
                      </a:r>
                      <a:endParaRPr lang="es-EC" sz="1200">
                        <a:solidFill>
                          <a:srgbClr val="000000"/>
                        </a:solidFill>
                        <a:latin typeface="Arial"/>
                        <a:ea typeface="Calibri"/>
                        <a:cs typeface="Times New Roman"/>
                      </a:endParaRPr>
                    </a:p>
                  </a:txBody>
                  <a:tcPr marL="59594" marR="59594" marT="0" marB="0">
                    <a:lnL>
                      <a:noFill/>
                    </a:lnL>
                    <a:lnR>
                      <a:noFill/>
                    </a:lnR>
                    <a:lnT>
                      <a:noFill/>
                    </a:lnT>
                    <a:lnB>
                      <a:noFill/>
                    </a:lnB>
                    <a:solidFill>
                      <a:srgbClr val="F2EFF6"/>
                    </a:solidFill>
                  </a:tcPr>
                </a:tc>
              </a:tr>
              <a:tr h="295495">
                <a:tc>
                  <a:txBody>
                    <a:bodyPr/>
                    <a:lstStyle/>
                    <a:p>
                      <a:pPr>
                        <a:lnSpc>
                          <a:spcPct val="200000"/>
                        </a:lnSpc>
                        <a:spcAft>
                          <a:spcPts val="0"/>
                        </a:spcAft>
                      </a:pPr>
                      <a:r>
                        <a:rPr lang="es-EC" sz="1200">
                          <a:solidFill>
                            <a:srgbClr val="000000"/>
                          </a:solidFill>
                          <a:latin typeface="Arial"/>
                          <a:ea typeface="Times New Roman"/>
                          <a:cs typeface="Arial"/>
                        </a:rPr>
                        <a:t>32. Recursos didácticos del centro de desarrollo infantil</a:t>
                      </a:r>
                      <a:endParaRPr lang="es-EC" sz="1200">
                        <a:solidFill>
                          <a:srgbClr val="000000"/>
                        </a:solidFill>
                        <a:latin typeface="Arial"/>
                        <a:ea typeface="Calibri"/>
                        <a:cs typeface="Times New Roman"/>
                      </a:endParaRPr>
                    </a:p>
                  </a:txBody>
                  <a:tcPr marL="59594" marR="59594" marT="0" marB="0">
                    <a:lnL>
                      <a:noFill/>
                    </a:lnL>
                    <a:lnR>
                      <a:noFill/>
                    </a:lnR>
                    <a:lnT>
                      <a:noFill/>
                    </a:lnT>
                    <a:lnB>
                      <a:noFill/>
                    </a:lnB>
                    <a:solidFill>
                      <a:srgbClr val="E5DFEC"/>
                    </a:solidFill>
                  </a:tcPr>
                </a:tc>
                <a:tc>
                  <a:txBody>
                    <a:bodyPr/>
                    <a:lstStyle/>
                    <a:p>
                      <a:pPr algn="ctr">
                        <a:lnSpc>
                          <a:spcPct val="200000"/>
                        </a:lnSpc>
                        <a:spcAft>
                          <a:spcPts val="0"/>
                        </a:spcAft>
                      </a:pPr>
                      <a:r>
                        <a:rPr lang="es-EC" sz="1200" dirty="0">
                          <a:solidFill>
                            <a:srgbClr val="000000"/>
                          </a:solidFill>
                          <a:latin typeface="Arial"/>
                          <a:ea typeface="Times New Roman"/>
                          <a:cs typeface="Arial"/>
                        </a:rPr>
                        <a:t>2</a:t>
                      </a:r>
                      <a:endParaRPr lang="es-EC" sz="1200" dirty="0">
                        <a:solidFill>
                          <a:srgbClr val="000000"/>
                        </a:solidFill>
                        <a:latin typeface="Arial"/>
                        <a:ea typeface="Calibri"/>
                        <a:cs typeface="Times New Roman"/>
                      </a:endParaRPr>
                    </a:p>
                  </a:txBody>
                  <a:tcPr marL="59594" marR="59594" marT="0" marB="0">
                    <a:lnL>
                      <a:noFill/>
                    </a:lnL>
                    <a:lnR>
                      <a:noFill/>
                    </a:lnR>
                    <a:lnT>
                      <a:noFill/>
                    </a:lnT>
                    <a:lnB>
                      <a:noFill/>
                    </a:lnB>
                    <a:solidFill>
                      <a:srgbClr val="E5DFEC"/>
                    </a:solidFill>
                  </a:tcPr>
                </a:tc>
              </a:tr>
              <a:tr h="295495">
                <a:tc>
                  <a:txBody>
                    <a:bodyPr/>
                    <a:lstStyle/>
                    <a:p>
                      <a:pPr>
                        <a:lnSpc>
                          <a:spcPct val="200000"/>
                        </a:lnSpc>
                        <a:spcAft>
                          <a:spcPts val="0"/>
                        </a:spcAft>
                      </a:pPr>
                      <a:r>
                        <a:rPr lang="es-EC" sz="1200">
                          <a:solidFill>
                            <a:srgbClr val="000000"/>
                          </a:solidFill>
                          <a:latin typeface="Arial"/>
                          <a:ea typeface="Times New Roman"/>
                          <a:cs typeface="Arial"/>
                        </a:rPr>
                        <a:t>33. Mobiliario para las salas menores de dos años </a:t>
                      </a:r>
                      <a:endParaRPr lang="es-EC" sz="1200">
                        <a:solidFill>
                          <a:srgbClr val="000000"/>
                        </a:solidFill>
                        <a:latin typeface="Arial"/>
                        <a:ea typeface="Calibri"/>
                        <a:cs typeface="Times New Roman"/>
                      </a:endParaRPr>
                    </a:p>
                  </a:txBody>
                  <a:tcPr marL="59594" marR="59594" marT="0" marB="0">
                    <a:lnL>
                      <a:noFill/>
                    </a:lnL>
                    <a:lnR>
                      <a:noFill/>
                    </a:lnR>
                    <a:lnT>
                      <a:noFill/>
                    </a:lnT>
                    <a:lnB>
                      <a:noFill/>
                    </a:lnB>
                    <a:solidFill>
                      <a:srgbClr val="F2EFF6"/>
                    </a:solidFill>
                  </a:tcPr>
                </a:tc>
                <a:tc>
                  <a:txBody>
                    <a:bodyPr/>
                    <a:lstStyle/>
                    <a:p>
                      <a:pPr algn="ctr">
                        <a:lnSpc>
                          <a:spcPct val="200000"/>
                        </a:lnSpc>
                        <a:spcAft>
                          <a:spcPts val="0"/>
                        </a:spcAft>
                      </a:pPr>
                      <a:r>
                        <a:rPr lang="es-EC" sz="1200">
                          <a:solidFill>
                            <a:srgbClr val="000000"/>
                          </a:solidFill>
                          <a:latin typeface="Arial"/>
                          <a:ea typeface="Times New Roman"/>
                          <a:cs typeface="Arial"/>
                        </a:rPr>
                        <a:t>4</a:t>
                      </a:r>
                      <a:endParaRPr lang="es-EC" sz="1200">
                        <a:solidFill>
                          <a:srgbClr val="000000"/>
                        </a:solidFill>
                        <a:latin typeface="Arial"/>
                        <a:ea typeface="Calibri"/>
                        <a:cs typeface="Times New Roman"/>
                      </a:endParaRPr>
                    </a:p>
                  </a:txBody>
                  <a:tcPr marL="59594" marR="59594" marT="0" marB="0">
                    <a:lnL>
                      <a:noFill/>
                    </a:lnL>
                    <a:lnR>
                      <a:noFill/>
                    </a:lnR>
                    <a:lnT>
                      <a:noFill/>
                    </a:lnT>
                    <a:lnB>
                      <a:noFill/>
                    </a:lnB>
                    <a:solidFill>
                      <a:srgbClr val="F2EFF6"/>
                    </a:solidFill>
                  </a:tcPr>
                </a:tc>
              </a:tr>
              <a:tr h="295495">
                <a:tc>
                  <a:txBody>
                    <a:bodyPr/>
                    <a:lstStyle/>
                    <a:p>
                      <a:pPr>
                        <a:lnSpc>
                          <a:spcPct val="200000"/>
                        </a:lnSpc>
                        <a:spcAft>
                          <a:spcPts val="0"/>
                        </a:spcAft>
                      </a:pPr>
                      <a:r>
                        <a:rPr lang="es-EC" sz="1200">
                          <a:solidFill>
                            <a:srgbClr val="000000"/>
                          </a:solidFill>
                          <a:latin typeface="Arial"/>
                          <a:ea typeface="Times New Roman"/>
                          <a:cs typeface="Arial"/>
                        </a:rPr>
                        <a:t>34. Mobiliario de las salas para niños de dos a cinco años </a:t>
                      </a:r>
                      <a:endParaRPr lang="es-EC" sz="1200">
                        <a:solidFill>
                          <a:srgbClr val="000000"/>
                        </a:solidFill>
                        <a:latin typeface="Arial"/>
                        <a:ea typeface="Calibri"/>
                        <a:cs typeface="Times New Roman"/>
                      </a:endParaRPr>
                    </a:p>
                  </a:txBody>
                  <a:tcPr marL="59594" marR="59594" marT="0" marB="0">
                    <a:lnL>
                      <a:noFill/>
                    </a:lnL>
                    <a:lnR>
                      <a:noFill/>
                    </a:lnR>
                    <a:lnT>
                      <a:noFill/>
                    </a:lnT>
                    <a:lnB>
                      <a:noFill/>
                    </a:lnB>
                    <a:solidFill>
                      <a:srgbClr val="E5DFEC"/>
                    </a:solidFill>
                  </a:tcPr>
                </a:tc>
                <a:tc>
                  <a:txBody>
                    <a:bodyPr/>
                    <a:lstStyle/>
                    <a:p>
                      <a:pPr algn="ctr">
                        <a:lnSpc>
                          <a:spcPct val="200000"/>
                        </a:lnSpc>
                        <a:spcAft>
                          <a:spcPts val="0"/>
                        </a:spcAft>
                      </a:pPr>
                      <a:r>
                        <a:rPr lang="es-EC" sz="1200">
                          <a:solidFill>
                            <a:srgbClr val="000000"/>
                          </a:solidFill>
                          <a:latin typeface="Arial"/>
                          <a:ea typeface="Times New Roman"/>
                          <a:cs typeface="Arial"/>
                        </a:rPr>
                        <a:t>3</a:t>
                      </a:r>
                      <a:endParaRPr lang="es-EC" sz="1200">
                        <a:solidFill>
                          <a:srgbClr val="000000"/>
                        </a:solidFill>
                        <a:latin typeface="Arial"/>
                        <a:ea typeface="Calibri"/>
                        <a:cs typeface="Times New Roman"/>
                      </a:endParaRPr>
                    </a:p>
                  </a:txBody>
                  <a:tcPr marL="59594" marR="59594" marT="0" marB="0">
                    <a:lnL>
                      <a:noFill/>
                    </a:lnL>
                    <a:lnR>
                      <a:noFill/>
                    </a:lnR>
                    <a:lnT>
                      <a:noFill/>
                    </a:lnT>
                    <a:lnB>
                      <a:noFill/>
                    </a:lnB>
                    <a:solidFill>
                      <a:srgbClr val="E5DFEC"/>
                    </a:solidFill>
                  </a:tcPr>
                </a:tc>
              </a:tr>
              <a:tr h="524127">
                <a:tc>
                  <a:txBody>
                    <a:bodyPr/>
                    <a:lstStyle/>
                    <a:p>
                      <a:pPr>
                        <a:lnSpc>
                          <a:spcPct val="200000"/>
                        </a:lnSpc>
                        <a:spcAft>
                          <a:spcPts val="0"/>
                        </a:spcAft>
                      </a:pPr>
                      <a:r>
                        <a:rPr lang="es-EC" sz="1200" dirty="0">
                          <a:solidFill>
                            <a:srgbClr val="000000"/>
                          </a:solidFill>
                          <a:latin typeface="Arial"/>
                          <a:ea typeface="Times New Roman"/>
                          <a:cs typeface="Arial"/>
                        </a:rPr>
                        <a:t>35. Juegos infantiles al aire libre, en buen estado y suficiente para el número de niños</a:t>
                      </a:r>
                      <a:endParaRPr lang="es-EC" sz="1200" dirty="0">
                        <a:solidFill>
                          <a:srgbClr val="000000"/>
                        </a:solidFill>
                        <a:latin typeface="Arial"/>
                        <a:ea typeface="Calibri"/>
                        <a:cs typeface="Times New Roman"/>
                      </a:endParaRPr>
                    </a:p>
                  </a:txBody>
                  <a:tcPr marL="59594" marR="59594" marT="0" marB="0">
                    <a:lnL>
                      <a:noFill/>
                    </a:lnL>
                    <a:lnR>
                      <a:noFill/>
                    </a:lnR>
                    <a:lnT>
                      <a:noFill/>
                    </a:lnT>
                    <a:lnB>
                      <a:noFill/>
                    </a:lnB>
                    <a:solidFill>
                      <a:srgbClr val="F2EFF6"/>
                    </a:solidFill>
                  </a:tcPr>
                </a:tc>
                <a:tc>
                  <a:txBody>
                    <a:bodyPr/>
                    <a:lstStyle/>
                    <a:p>
                      <a:pPr algn="ctr">
                        <a:lnSpc>
                          <a:spcPct val="150000"/>
                        </a:lnSpc>
                        <a:spcAft>
                          <a:spcPts val="0"/>
                        </a:spcAft>
                      </a:pPr>
                      <a:r>
                        <a:rPr lang="es-EC" sz="1200">
                          <a:solidFill>
                            <a:srgbClr val="000000"/>
                          </a:solidFill>
                          <a:latin typeface="Arial"/>
                          <a:ea typeface="Times New Roman"/>
                          <a:cs typeface="Arial"/>
                        </a:rPr>
                        <a:t>1</a:t>
                      </a:r>
                      <a:endParaRPr lang="es-EC" sz="1200">
                        <a:solidFill>
                          <a:srgbClr val="000000"/>
                        </a:solidFill>
                        <a:latin typeface="Arial"/>
                        <a:ea typeface="Calibri"/>
                        <a:cs typeface="Times New Roman"/>
                      </a:endParaRPr>
                    </a:p>
                  </a:txBody>
                  <a:tcPr marL="59594" marR="59594" marT="0" marB="0">
                    <a:lnL>
                      <a:noFill/>
                    </a:lnL>
                    <a:lnR>
                      <a:noFill/>
                    </a:lnR>
                    <a:lnT>
                      <a:noFill/>
                    </a:lnT>
                    <a:lnB>
                      <a:noFill/>
                    </a:lnB>
                    <a:solidFill>
                      <a:srgbClr val="F2EFF6"/>
                    </a:solidFill>
                  </a:tcPr>
                </a:tc>
              </a:tr>
              <a:tr h="221621">
                <a:tc>
                  <a:txBody>
                    <a:bodyPr/>
                    <a:lstStyle/>
                    <a:p>
                      <a:pPr algn="ctr">
                        <a:lnSpc>
                          <a:spcPct val="150000"/>
                        </a:lnSpc>
                        <a:spcAft>
                          <a:spcPts val="0"/>
                        </a:spcAft>
                      </a:pPr>
                      <a:r>
                        <a:rPr lang="es-EC" sz="1000" b="1">
                          <a:solidFill>
                            <a:srgbClr val="000000"/>
                          </a:solidFill>
                          <a:latin typeface="Arial"/>
                          <a:ea typeface="Times New Roman"/>
                          <a:cs typeface="Arial"/>
                        </a:rPr>
                        <a:t>TOTAL</a:t>
                      </a:r>
                      <a:endParaRPr lang="es-EC" sz="1000">
                        <a:solidFill>
                          <a:srgbClr val="000000"/>
                        </a:solidFill>
                        <a:latin typeface="Arial"/>
                        <a:ea typeface="Calibri"/>
                        <a:cs typeface="Times New Roman"/>
                      </a:endParaRPr>
                    </a:p>
                  </a:txBody>
                  <a:tcPr marL="59594" marR="59594" marT="0" marB="0">
                    <a:lnL>
                      <a:noFill/>
                    </a:lnL>
                    <a:lnR>
                      <a:noFill/>
                    </a:lnR>
                    <a:lnT>
                      <a:noFill/>
                    </a:lnT>
                    <a:lnB>
                      <a:noFill/>
                    </a:lnB>
                    <a:solidFill>
                      <a:srgbClr val="E5DFEC"/>
                    </a:solidFill>
                  </a:tcPr>
                </a:tc>
                <a:tc>
                  <a:txBody>
                    <a:bodyPr/>
                    <a:lstStyle/>
                    <a:p>
                      <a:pPr algn="ctr">
                        <a:lnSpc>
                          <a:spcPct val="150000"/>
                        </a:lnSpc>
                        <a:spcAft>
                          <a:spcPts val="0"/>
                        </a:spcAft>
                      </a:pPr>
                      <a:r>
                        <a:rPr lang="es-EC" sz="1200" b="1" dirty="0">
                          <a:solidFill>
                            <a:srgbClr val="000000"/>
                          </a:solidFill>
                          <a:latin typeface="Arial"/>
                          <a:ea typeface="Times New Roman"/>
                          <a:cs typeface="Arial"/>
                        </a:rPr>
                        <a:t>15</a:t>
                      </a:r>
                      <a:endParaRPr lang="es-EC" sz="1200" dirty="0">
                        <a:solidFill>
                          <a:srgbClr val="000000"/>
                        </a:solidFill>
                        <a:latin typeface="Arial"/>
                        <a:ea typeface="Calibri"/>
                        <a:cs typeface="Times New Roman"/>
                      </a:endParaRPr>
                    </a:p>
                  </a:txBody>
                  <a:tcPr marL="59594" marR="59594" marT="0" marB="0">
                    <a:lnL>
                      <a:noFill/>
                    </a:lnL>
                    <a:lnR>
                      <a:noFill/>
                    </a:lnR>
                    <a:lnT>
                      <a:noFill/>
                    </a:lnT>
                    <a:lnB>
                      <a:noFill/>
                    </a:lnB>
                    <a:solidFill>
                      <a:srgbClr val="E5DFEC"/>
                    </a:solidFill>
                  </a:tcPr>
                </a:tc>
              </a:tr>
            </a:tbl>
          </a:graphicData>
        </a:graphic>
      </p:graphicFrame>
      <p:graphicFrame>
        <p:nvGraphicFramePr>
          <p:cNvPr id="5" name="4 Tabla"/>
          <p:cNvGraphicFramePr>
            <a:graphicFrameLocks noGrp="1"/>
          </p:cNvGraphicFramePr>
          <p:nvPr/>
        </p:nvGraphicFramePr>
        <p:xfrm>
          <a:off x="1547664" y="4408512"/>
          <a:ext cx="5791201" cy="1828800"/>
        </p:xfrm>
        <a:graphic>
          <a:graphicData uri="http://schemas.openxmlformats.org/drawingml/2006/table">
            <a:tbl>
              <a:tblPr/>
              <a:tblGrid>
                <a:gridCol w="2527280"/>
                <a:gridCol w="1803380"/>
                <a:gridCol w="1460541"/>
              </a:tblGrid>
              <a:tr h="217170">
                <a:tc>
                  <a:txBody>
                    <a:bodyPr/>
                    <a:lstStyle/>
                    <a:p>
                      <a:pPr algn="ctr">
                        <a:lnSpc>
                          <a:spcPct val="200000"/>
                        </a:lnSpc>
                        <a:spcAft>
                          <a:spcPts val="0"/>
                        </a:spcAft>
                      </a:pPr>
                      <a:r>
                        <a:rPr lang="es-EC" sz="1200" b="1">
                          <a:solidFill>
                            <a:srgbClr val="000000"/>
                          </a:solidFill>
                          <a:latin typeface="Arial"/>
                          <a:ea typeface="Times New Roman"/>
                          <a:cs typeface="Arial"/>
                        </a:rPr>
                        <a:t>EQUIPAMIENTO </a:t>
                      </a:r>
                      <a:endParaRPr lang="es-EC" sz="1200">
                        <a:solidFill>
                          <a:srgbClr val="000000"/>
                        </a:solidFill>
                        <a:latin typeface="Arial"/>
                        <a:ea typeface="Calibri"/>
                        <a:cs typeface="Times New Roman"/>
                      </a:endParaRPr>
                    </a:p>
                  </a:txBody>
                  <a:tcPr marL="68580" marR="68580" marT="0" marB="0">
                    <a:lnL>
                      <a:noFill/>
                    </a:lnL>
                    <a:lnR>
                      <a:noFill/>
                    </a:lnR>
                    <a:lnT>
                      <a:noFill/>
                    </a:lnT>
                    <a:lnB w="19050" cap="flat" cmpd="sng" algn="ctr">
                      <a:solidFill>
                        <a:srgbClr val="FFFFFF"/>
                      </a:solidFill>
                      <a:prstDash val="solid"/>
                      <a:round/>
                      <a:headEnd type="none" w="med" len="med"/>
                      <a:tailEnd type="none" w="med" len="med"/>
                    </a:lnB>
                    <a:solidFill>
                      <a:srgbClr val="348DA5"/>
                    </a:solidFill>
                  </a:tcPr>
                </a:tc>
                <a:tc>
                  <a:txBody>
                    <a:bodyPr/>
                    <a:lstStyle/>
                    <a:p>
                      <a:pPr>
                        <a:lnSpc>
                          <a:spcPct val="200000"/>
                        </a:lnSpc>
                        <a:spcAft>
                          <a:spcPts val="0"/>
                        </a:spcAft>
                      </a:pPr>
                      <a:r>
                        <a:rPr lang="es-EC" sz="1200" b="1">
                          <a:solidFill>
                            <a:srgbClr val="000000"/>
                          </a:solidFill>
                          <a:latin typeface="Arial"/>
                          <a:ea typeface="Times New Roman"/>
                          <a:cs typeface="Arial"/>
                        </a:rPr>
                        <a:t>PUNTAJE ADQUIRIDO</a:t>
                      </a:r>
                      <a:endParaRPr lang="es-EC" sz="1200">
                        <a:solidFill>
                          <a:srgbClr val="000000"/>
                        </a:solidFill>
                        <a:latin typeface="Arial"/>
                        <a:ea typeface="Calibri"/>
                        <a:cs typeface="Times New Roman"/>
                      </a:endParaRPr>
                    </a:p>
                  </a:txBody>
                  <a:tcPr marL="68580" marR="68580" marT="0" marB="0">
                    <a:lnL>
                      <a:noFill/>
                    </a:lnL>
                    <a:lnR>
                      <a:noFill/>
                    </a:lnR>
                    <a:lnT>
                      <a:noFill/>
                    </a:lnT>
                    <a:lnB w="19050" cap="flat" cmpd="sng" algn="ctr">
                      <a:solidFill>
                        <a:srgbClr val="FFFFFF"/>
                      </a:solidFill>
                      <a:prstDash val="solid"/>
                      <a:round/>
                      <a:headEnd type="none" w="med" len="med"/>
                      <a:tailEnd type="none" w="med" len="med"/>
                    </a:lnB>
                    <a:solidFill>
                      <a:srgbClr val="348DA5"/>
                    </a:solidFill>
                  </a:tcPr>
                </a:tc>
                <a:tc>
                  <a:txBody>
                    <a:bodyPr/>
                    <a:lstStyle/>
                    <a:p>
                      <a:pPr>
                        <a:lnSpc>
                          <a:spcPct val="200000"/>
                        </a:lnSpc>
                        <a:spcAft>
                          <a:spcPts val="0"/>
                        </a:spcAft>
                      </a:pPr>
                      <a:r>
                        <a:rPr lang="es-EC" sz="1200" b="1">
                          <a:solidFill>
                            <a:srgbClr val="000000"/>
                          </a:solidFill>
                          <a:latin typeface="Arial"/>
                          <a:ea typeface="Times New Roman"/>
                          <a:cs typeface="Arial"/>
                        </a:rPr>
                        <a:t>PUNTAJE REAL</a:t>
                      </a:r>
                      <a:endParaRPr lang="es-EC" sz="1200">
                        <a:solidFill>
                          <a:srgbClr val="000000"/>
                        </a:solidFill>
                        <a:latin typeface="Arial"/>
                        <a:ea typeface="Calibri"/>
                        <a:cs typeface="Times New Roman"/>
                      </a:endParaRPr>
                    </a:p>
                  </a:txBody>
                  <a:tcPr marL="68580" marR="68580" marT="0" marB="0">
                    <a:lnL>
                      <a:noFill/>
                    </a:lnL>
                    <a:lnR>
                      <a:noFill/>
                    </a:lnR>
                    <a:lnT>
                      <a:noFill/>
                    </a:lnT>
                    <a:lnB w="19050" cap="flat" cmpd="sng" algn="ctr">
                      <a:solidFill>
                        <a:srgbClr val="FFFFFF"/>
                      </a:solidFill>
                      <a:prstDash val="solid"/>
                      <a:round/>
                      <a:headEnd type="none" w="med" len="med"/>
                      <a:tailEnd type="none" w="med" len="med"/>
                    </a:lnB>
                    <a:solidFill>
                      <a:srgbClr val="348DA5"/>
                    </a:solidFill>
                  </a:tcPr>
                </a:tc>
              </a:tr>
              <a:tr h="217170">
                <a:tc>
                  <a:txBody>
                    <a:bodyPr/>
                    <a:lstStyle/>
                    <a:p>
                      <a:pPr>
                        <a:lnSpc>
                          <a:spcPct val="200000"/>
                        </a:lnSpc>
                        <a:spcAft>
                          <a:spcPts val="0"/>
                        </a:spcAft>
                      </a:pPr>
                      <a:r>
                        <a:rPr lang="es-EC" sz="1200">
                          <a:solidFill>
                            <a:srgbClr val="000000"/>
                          </a:solidFill>
                          <a:latin typeface="Arial"/>
                          <a:ea typeface="Times New Roman"/>
                          <a:cs typeface="Arial"/>
                        </a:rPr>
                        <a:t>2.1 Salud</a:t>
                      </a:r>
                      <a:endParaRPr lang="es-EC" sz="1200">
                        <a:solidFill>
                          <a:srgbClr val="000000"/>
                        </a:solidFill>
                        <a:latin typeface="Arial"/>
                        <a:ea typeface="Calibri"/>
                        <a:cs typeface="Times New Roman"/>
                      </a:endParaRPr>
                    </a:p>
                  </a:txBody>
                  <a:tcPr marL="68580" marR="68580" marT="0" marB="0">
                    <a:lnL>
                      <a:noFill/>
                    </a:lnL>
                    <a:lnR>
                      <a:noFill/>
                    </a:lnR>
                    <a:lnT w="19050" cap="flat" cmpd="sng" algn="ctr">
                      <a:solidFill>
                        <a:srgbClr val="FFFFFF"/>
                      </a:solidFill>
                      <a:prstDash val="solid"/>
                      <a:round/>
                      <a:headEnd type="none" w="med" len="med"/>
                      <a:tailEnd type="none" w="med" len="med"/>
                    </a:lnT>
                    <a:lnB>
                      <a:noFill/>
                    </a:lnB>
                    <a:solidFill>
                      <a:srgbClr val="FDE9D9"/>
                    </a:solidFill>
                  </a:tcPr>
                </a:tc>
                <a:tc>
                  <a:txBody>
                    <a:bodyPr/>
                    <a:lstStyle/>
                    <a:p>
                      <a:pPr algn="ctr">
                        <a:lnSpc>
                          <a:spcPct val="200000"/>
                        </a:lnSpc>
                        <a:spcAft>
                          <a:spcPts val="0"/>
                        </a:spcAft>
                      </a:pPr>
                      <a:r>
                        <a:rPr lang="es-EC" sz="1200">
                          <a:solidFill>
                            <a:srgbClr val="000000"/>
                          </a:solidFill>
                          <a:latin typeface="Arial"/>
                          <a:ea typeface="Times New Roman"/>
                          <a:cs typeface="Arial"/>
                        </a:rPr>
                        <a:t>3</a:t>
                      </a:r>
                      <a:endParaRPr lang="es-EC" sz="1200">
                        <a:solidFill>
                          <a:srgbClr val="000000"/>
                        </a:solidFill>
                        <a:latin typeface="Arial"/>
                        <a:ea typeface="Calibri"/>
                        <a:cs typeface="Times New Roman"/>
                      </a:endParaRPr>
                    </a:p>
                  </a:txBody>
                  <a:tcPr marL="68580" marR="68580" marT="0" marB="0">
                    <a:lnL>
                      <a:noFill/>
                    </a:lnL>
                    <a:lnR>
                      <a:noFill/>
                    </a:lnR>
                    <a:lnT w="19050" cap="flat" cmpd="sng" algn="ctr">
                      <a:solidFill>
                        <a:srgbClr val="FFFFFF"/>
                      </a:solidFill>
                      <a:prstDash val="solid"/>
                      <a:round/>
                      <a:headEnd type="none" w="med" len="med"/>
                      <a:tailEnd type="none" w="med" len="med"/>
                    </a:lnT>
                    <a:lnB>
                      <a:noFill/>
                    </a:lnB>
                    <a:solidFill>
                      <a:srgbClr val="FDE9D9"/>
                    </a:solidFill>
                  </a:tcPr>
                </a:tc>
                <a:tc>
                  <a:txBody>
                    <a:bodyPr/>
                    <a:lstStyle/>
                    <a:p>
                      <a:pPr algn="ctr">
                        <a:lnSpc>
                          <a:spcPct val="200000"/>
                        </a:lnSpc>
                        <a:spcAft>
                          <a:spcPts val="0"/>
                        </a:spcAft>
                      </a:pPr>
                      <a:r>
                        <a:rPr lang="es-EC" sz="1200">
                          <a:solidFill>
                            <a:srgbClr val="000000"/>
                          </a:solidFill>
                          <a:latin typeface="Arial"/>
                          <a:ea typeface="Times New Roman"/>
                          <a:cs typeface="Arial"/>
                        </a:rPr>
                        <a:t>9</a:t>
                      </a:r>
                      <a:endParaRPr lang="es-EC" sz="1200">
                        <a:solidFill>
                          <a:srgbClr val="000000"/>
                        </a:solidFill>
                        <a:latin typeface="Arial"/>
                        <a:ea typeface="Calibri"/>
                        <a:cs typeface="Times New Roman"/>
                      </a:endParaRPr>
                    </a:p>
                  </a:txBody>
                  <a:tcPr marL="68580" marR="68580" marT="0" marB="0">
                    <a:lnL>
                      <a:noFill/>
                    </a:lnL>
                    <a:lnR>
                      <a:noFill/>
                    </a:lnR>
                    <a:lnT w="19050" cap="flat" cmpd="sng" algn="ctr">
                      <a:solidFill>
                        <a:srgbClr val="FFFFFF"/>
                      </a:solidFill>
                      <a:prstDash val="solid"/>
                      <a:round/>
                      <a:headEnd type="none" w="med" len="med"/>
                      <a:tailEnd type="none" w="med" len="med"/>
                    </a:lnT>
                    <a:lnB>
                      <a:noFill/>
                    </a:lnB>
                    <a:solidFill>
                      <a:srgbClr val="FDE9D9"/>
                    </a:solidFill>
                  </a:tcPr>
                </a:tc>
              </a:tr>
              <a:tr h="217170">
                <a:tc>
                  <a:txBody>
                    <a:bodyPr/>
                    <a:lstStyle/>
                    <a:p>
                      <a:pPr>
                        <a:lnSpc>
                          <a:spcPct val="200000"/>
                        </a:lnSpc>
                        <a:spcAft>
                          <a:spcPts val="0"/>
                        </a:spcAft>
                      </a:pPr>
                      <a:r>
                        <a:rPr lang="es-EC" sz="1200">
                          <a:solidFill>
                            <a:srgbClr val="000000"/>
                          </a:solidFill>
                          <a:latin typeface="Arial"/>
                          <a:ea typeface="Times New Roman"/>
                          <a:cs typeface="Arial"/>
                        </a:rPr>
                        <a:t>2.2 Alimentación</a:t>
                      </a:r>
                      <a:endParaRPr lang="es-EC" sz="1200">
                        <a:solidFill>
                          <a:srgbClr val="000000"/>
                        </a:solidFill>
                        <a:latin typeface="Arial"/>
                        <a:ea typeface="Calibri"/>
                        <a:cs typeface="Times New Roman"/>
                      </a:endParaRPr>
                    </a:p>
                  </a:txBody>
                  <a:tcPr marL="68580" marR="68580" marT="0" marB="0">
                    <a:lnL>
                      <a:noFill/>
                    </a:lnL>
                    <a:lnR>
                      <a:noFill/>
                    </a:lnR>
                    <a:lnT>
                      <a:noFill/>
                    </a:lnT>
                    <a:lnB>
                      <a:noFill/>
                    </a:lnB>
                    <a:solidFill>
                      <a:srgbClr val="FEF4EC"/>
                    </a:solidFill>
                  </a:tcPr>
                </a:tc>
                <a:tc>
                  <a:txBody>
                    <a:bodyPr/>
                    <a:lstStyle/>
                    <a:p>
                      <a:pPr algn="ctr">
                        <a:lnSpc>
                          <a:spcPct val="200000"/>
                        </a:lnSpc>
                        <a:spcAft>
                          <a:spcPts val="0"/>
                        </a:spcAft>
                      </a:pPr>
                      <a:r>
                        <a:rPr lang="es-EC" sz="1200">
                          <a:solidFill>
                            <a:srgbClr val="000000"/>
                          </a:solidFill>
                          <a:latin typeface="Arial"/>
                          <a:ea typeface="Times New Roman"/>
                          <a:cs typeface="Arial"/>
                        </a:rPr>
                        <a:t>6</a:t>
                      </a:r>
                      <a:endParaRPr lang="es-EC" sz="1200">
                        <a:solidFill>
                          <a:srgbClr val="000000"/>
                        </a:solidFill>
                        <a:latin typeface="Arial"/>
                        <a:ea typeface="Calibri"/>
                        <a:cs typeface="Times New Roman"/>
                      </a:endParaRPr>
                    </a:p>
                  </a:txBody>
                  <a:tcPr marL="68580" marR="68580" marT="0" marB="0">
                    <a:lnL>
                      <a:noFill/>
                    </a:lnL>
                    <a:lnR>
                      <a:noFill/>
                    </a:lnR>
                    <a:lnT>
                      <a:noFill/>
                    </a:lnT>
                    <a:lnB>
                      <a:noFill/>
                    </a:lnB>
                    <a:solidFill>
                      <a:srgbClr val="FEF4EC"/>
                    </a:solidFill>
                  </a:tcPr>
                </a:tc>
                <a:tc>
                  <a:txBody>
                    <a:bodyPr/>
                    <a:lstStyle/>
                    <a:p>
                      <a:pPr algn="ctr">
                        <a:lnSpc>
                          <a:spcPct val="200000"/>
                        </a:lnSpc>
                        <a:spcAft>
                          <a:spcPts val="0"/>
                        </a:spcAft>
                      </a:pPr>
                      <a:r>
                        <a:rPr lang="es-EC" sz="1200">
                          <a:solidFill>
                            <a:srgbClr val="000000"/>
                          </a:solidFill>
                          <a:latin typeface="Arial"/>
                          <a:ea typeface="Times New Roman"/>
                          <a:cs typeface="Arial"/>
                        </a:rPr>
                        <a:t>15</a:t>
                      </a:r>
                      <a:endParaRPr lang="es-EC" sz="1200">
                        <a:solidFill>
                          <a:srgbClr val="000000"/>
                        </a:solidFill>
                        <a:latin typeface="Arial"/>
                        <a:ea typeface="Calibri"/>
                        <a:cs typeface="Times New Roman"/>
                      </a:endParaRPr>
                    </a:p>
                  </a:txBody>
                  <a:tcPr marL="68580" marR="68580" marT="0" marB="0">
                    <a:lnL>
                      <a:noFill/>
                    </a:lnL>
                    <a:lnR>
                      <a:noFill/>
                    </a:lnR>
                    <a:lnT>
                      <a:noFill/>
                    </a:lnT>
                    <a:lnB>
                      <a:noFill/>
                    </a:lnB>
                    <a:solidFill>
                      <a:srgbClr val="FEF4EC"/>
                    </a:solidFill>
                  </a:tcPr>
                </a:tc>
              </a:tr>
              <a:tr h="217170">
                <a:tc>
                  <a:txBody>
                    <a:bodyPr/>
                    <a:lstStyle/>
                    <a:p>
                      <a:pPr>
                        <a:lnSpc>
                          <a:spcPct val="200000"/>
                        </a:lnSpc>
                        <a:spcAft>
                          <a:spcPts val="0"/>
                        </a:spcAft>
                      </a:pPr>
                      <a:r>
                        <a:rPr lang="es-EC" sz="1200">
                          <a:solidFill>
                            <a:srgbClr val="000000"/>
                          </a:solidFill>
                          <a:latin typeface="Arial"/>
                          <a:ea typeface="Times New Roman"/>
                          <a:cs typeface="Arial"/>
                        </a:rPr>
                        <a:t>2.3 Educación</a:t>
                      </a:r>
                      <a:endParaRPr lang="es-EC" sz="1200">
                        <a:solidFill>
                          <a:srgbClr val="000000"/>
                        </a:solidFill>
                        <a:latin typeface="Arial"/>
                        <a:ea typeface="Calibri"/>
                        <a:cs typeface="Times New Roman"/>
                      </a:endParaRPr>
                    </a:p>
                  </a:txBody>
                  <a:tcPr marL="68580" marR="68580" marT="0" marB="0">
                    <a:lnL>
                      <a:noFill/>
                    </a:lnL>
                    <a:lnR>
                      <a:noFill/>
                    </a:lnR>
                    <a:lnT>
                      <a:noFill/>
                    </a:lnT>
                    <a:lnB>
                      <a:noFill/>
                    </a:lnB>
                    <a:solidFill>
                      <a:srgbClr val="FDE9D9"/>
                    </a:solidFill>
                  </a:tcPr>
                </a:tc>
                <a:tc>
                  <a:txBody>
                    <a:bodyPr/>
                    <a:lstStyle/>
                    <a:p>
                      <a:pPr algn="ctr">
                        <a:lnSpc>
                          <a:spcPct val="200000"/>
                        </a:lnSpc>
                        <a:spcAft>
                          <a:spcPts val="0"/>
                        </a:spcAft>
                      </a:pPr>
                      <a:r>
                        <a:rPr lang="es-EC" sz="1200">
                          <a:solidFill>
                            <a:srgbClr val="000000"/>
                          </a:solidFill>
                          <a:latin typeface="Arial"/>
                          <a:ea typeface="Times New Roman"/>
                          <a:cs typeface="Arial"/>
                        </a:rPr>
                        <a:t>15</a:t>
                      </a:r>
                      <a:endParaRPr lang="es-EC" sz="1200">
                        <a:solidFill>
                          <a:srgbClr val="000000"/>
                        </a:solidFill>
                        <a:latin typeface="Arial"/>
                        <a:ea typeface="Calibri"/>
                        <a:cs typeface="Times New Roman"/>
                      </a:endParaRPr>
                    </a:p>
                  </a:txBody>
                  <a:tcPr marL="68580" marR="68580" marT="0" marB="0">
                    <a:lnL>
                      <a:noFill/>
                    </a:lnL>
                    <a:lnR>
                      <a:noFill/>
                    </a:lnR>
                    <a:lnT>
                      <a:noFill/>
                    </a:lnT>
                    <a:lnB>
                      <a:noFill/>
                    </a:lnB>
                    <a:solidFill>
                      <a:srgbClr val="FDE9D9"/>
                    </a:solidFill>
                  </a:tcPr>
                </a:tc>
                <a:tc>
                  <a:txBody>
                    <a:bodyPr/>
                    <a:lstStyle/>
                    <a:p>
                      <a:pPr algn="ctr">
                        <a:lnSpc>
                          <a:spcPct val="200000"/>
                        </a:lnSpc>
                        <a:spcAft>
                          <a:spcPts val="0"/>
                        </a:spcAft>
                      </a:pPr>
                      <a:r>
                        <a:rPr lang="es-EC" sz="1200" dirty="0">
                          <a:solidFill>
                            <a:srgbClr val="000000"/>
                          </a:solidFill>
                          <a:latin typeface="Arial"/>
                          <a:ea typeface="Times New Roman"/>
                          <a:cs typeface="Arial"/>
                        </a:rPr>
                        <a:t>26</a:t>
                      </a:r>
                      <a:endParaRPr lang="es-EC" sz="1200" dirty="0">
                        <a:solidFill>
                          <a:srgbClr val="000000"/>
                        </a:solidFill>
                        <a:latin typeface="Arial"/>
                        <a:ea typeface="Calibri"/>
                        <a:cs typeface="Times New Roman"/>
                      </a:endParaRPr>
                    </a:p>
                  </a:txBody>
                  <a:tcPr marL="68580" marR="68580" marT="0" marB="0">
                    <a:lnL>
                      <a:noFill/>
                    </a:lnL>
                    <a:lnR>
                      <a:noFill/>
                    </a:lnR>
                    <a:lnT>
                      <a:noFill/>
                    </a:lnT>
                    <a:lnB>
                      <a:noFill/>
                    </a:lnB>
                    <a:solidFill>
                      <a:srgbClr val="FDE9D9"/>
                    </a:solidFill>
                  </a:tcPr>
                </a:tc>
              </a:tr>
              <a:tr h="217170">
                <a:tc>
                  <a:txBody>
                    <a:bodyPr/>
                    <a:lstStyle/>
                    <a:p>
                      <a:pPr algn="ctr">
                        <a:lnSpc>
                          <a:spcPct val="200000"/>
                        </a:lnSpc>
                        <a:spcAft>
                          <a:spcPts val="0"/>
                        </a:spcAft>
                      </a:pPr>
                      <a:r>
                        <a:rPr lang="es-EC" sz="1200" b="1">
                          <a:solidFill>
                            <a:srgbClr val="000000"/>
                          </a:solidFill>
                          <a:latin typeface="Arial"/>
                          <a:ea typeface="Times New Roman"/>
                          <a:cs typeface="Arial"/>
                        </a:rPr>
                        <a:t>TOTAL</a:t>
                      </a:r>
                      <a:endParaRPr lang="es-EC" sz="1200">
                        <a:solidFill>
                          <a:srgbClr val="000000"/>
                        </a:solidFill>
                        <a:latin typeface="Arial"/>
                        <a:ea typeface="Calibri"/>
                        <a:cs typeface="Times New Roman"/>
                      </a:endParaRPr>
                    </a:p>
                  </a:txBody>
                  <a:tcPr marL="68580" marR="68580" marT="0" marB="0">
                    <a:lnL>
                      <a:noFill/>
                    </a:lnL>
                    <a:lnR>
                      <a:noFill/>
                    </a:lnR>
                    <a:lnT>
                      <a:noFill/>
                    </a:lnT>
                    <a:lnB>
                      <a:noFill/>
                    </a:lnB>
                    <a:solidFill>
                      <a:srgbClr val="FEF4EC"/>
                    </a:solidFill>
                  </a:tcPr>
                </a:tc>
                <a:tc>
                  <a:txBody>
                    <a:bodyPr/>
                    <a:lstStyle/>
                    <a:p>
                      <a:pPr algn="ctr">
                        <a:lnSpc>
                          <a:spcPct val="200000"/>
                        </a:lnSpc>
                        <a:spcAft>
                          <a:spcPts val="0"/>
                        </a:spcAft>
                      </a:pPr>
                      <a:r>
                        <a:rPr lang="es-EC" sz="1200" b="1">
                          <a:solidFill>
                            <a:srgbClr val="000000"/>
                          </a:solidFill>
                          <a:latin typeface="Arial"/>
                          <a:ea typeface="Times New Roman"/>
                          <a:cs typeface="Arial"/>
                        </a:rPr>
                        <a:t>24</a:t>
                      </a:r>
                      <a:endParaRPr lang="es-EC" sz="1200">
                        <a:solidFill>
                          <a:srgbClr val="000000"/>
                        </a:solidFill>
                        <a:latin typeface="Arial"/>
                        <a:ea typeface="Calibri"/>
                        <a:cs typeface="Times New Roman"/>
                      </a:endParaRPr>
                    </a:p>
                  </a:txBody>
                  <a:tcPr marL="68580" marR="68580" marT="0" marB="0">
                    <a:lnL>
                      <a:noFill/>
                    </a:lnL>
                    <a:lnR>
                      <a:noFill/>
                    </a:lnR>
                    <a:lnT>
                      <a:noFill/>
                    </a:lnT>
                    <a:lnB>
                      <a:noFill/>
                    </a:lnB>
                    <a:solidFill>
                      <a:srgbClr val="FEF4EC"/>
                    </a:solidFill>
                  </a:tcPr>
                </a:tc>
                <a:tc>
                  <a:txBody>
                    <a:bodyPr/>
                    <a:lstStyle/>
                    <a:p>
                      <a:pPr algn="ctr">
                        <a:lnSpc>
                          <a:spcPct val="200000"/>
                        </a:lnSpc>
                        <a:spcAft>
                          <a:spcPts val="0"/>
                        </a:spcAft>
                      </a:pPr>
                      <a:r>
                        <a:rPr lang="es-EC" sz="1200" b="1" dirty="0">
                          <a:solidFill>
                            <a:srgbClr val="000000"/>
                          </a:solidFill>
                          <a:latin typeface="Arial"/>
                          <a:ea typeface="Times New Roman"/>
                          <a:cs typeface="Arial"/>
                        </a:rPr>
                        <a:t>50</a:t>
                      </a:r>
                      <a:endParaRPr lang="es-EC" sz="1200" dirty="0">
                        <a:solidFill>
                          <a:srgbClr val="000000"/>
                        </a:solidFill>
                        <a:latin typeface="Arial"/>
                        <a:ea typeface="Calibri"/>
                        <a:cs typeface="Times New Roman"/>
                      </a:endParaRPr>
                    </a:p>
                  </a:txBody>
                  <a:tcPr marL="68580" marR="68580" marT="0" marB="0">
                    <a:lnL>
                      <a:noFill/>
                    </a:lnL>
                    <a:lnR>
                      <a:noFill/>
                    </a:lnR>
                    <a:lnT>
                      <a:noFill/>
                    </a:lnT>
                    <a:lnB>
                      <a:noFill/>
                    </a:lnB>
                    <a:solidFill>
                      <a:srgbClr val="FEF4EC"/>
                    </a:solidFill>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Gráfico"/>
          <p:cNvGraphicFramePr/>
          <p:nvPr/>
        </p:nvGraphicFramePr>
        <p:xfrm>
          <a:off x="1907704" y="548680"/>
          <a:ext cx="5688632" cy="3168351"/>
        </p:xfrm>
        <a:graphic>
          <a:graphicData uri="http://schemas.openxmlformats.org/drawingml/2006/chart">
            <c:chart xmlns:c="http://schemas.openxmlformats.org/drawingml/2006/chart" xmlns:r="http://schemas.openxmlformats.org/officeDocument/2006/relationships" r:id="rId2"/>
          </a:graphicData>
        </a:graphic>
      </p:graphicFrame>
      <p:sp>
        <p:nvSpPr>
          <p:cNvPr id="6" name="1 Título"/>
          <p:cNvSpPr>
            <a:spLocks noGrp="1"/>
          </p:cNvSpPr>
          <p:nvPr>
            <p:ph type="title"/>
          </p:nvPr>
        </p:nvSpPr>
        <p:spPr>
          <a:xfrm>
            <a:off x="2267744" y="116632"/>
            <a:ext cx="3888432" cy="432048"/>
          </a:xfrm>
        </p:spPr>
        <p:txBody>
          <a:bodyPr>
            <a:normAutofit/>
          </a:bodyPr>
          <a:lstStyle/>
          <a:p>
            <a:r>
              <a:rPr lang="es-EC" sz="1800" b="1" dirty="0" smtClean="0">
                <a:solidFill>
                  <a:schemeClr val="bg1"/>
                </a:solidFill>
                <a:latin typeface="Calibri" pitchFamily="34" charset="0"/>
              </a:rPr>
              <a:t>EQUIPAMIENTO</a:t>
            </a:r>
            <a:endParaRPr lang="es-EC" sz="1800" b="1" dirty="0">
              <a:solidFill>
                <a:schemeClr val="bg1"/>
              </a:solidFill>
              <a:latin typeface="Calibri" pitchFamily="34" charset="0"/>
            </a:endParaRPr>
          </a:p>
        </p:txBody>
      </p:sp>
      <p:sp>
        <p:nvSpPr>
          <p:cNvPr id="7" name="6 Proceso"/>
          <p:cNvSpPr/>
          <p:nvPr/>
        </p:nvSpPr>
        <p:spPr>
          <a:xfrm>
            <a:off x="251520" y="3789040"/>
            <a:ext cx="2808312" cy="1512168"/>
          </a:xfrm>
          <a:prstGeom prst="flowChartProces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s-EC" sz="1200" dirty="0" smtClean="0">
              <a:solidFill>
                <a:schemeClr val="bg1"/>
              </a:solidFill>
            </a:endParaRPr>
          </a:p>
          <a:p>
            <a:pPr algn="just"/>
            <a:r>
              <a:rPr lang="es-EC" sz="1200" dirty="0" smtClean="0">
                <a:solidFill>
                  <a:schemeClr val="bg1"/>
                </a:solidFill>
              </a:rPr>
              <a:t>El </a:t>
            </a:r>
            <a:r>
              <a:rPr lang="es-EC" sz="1200" dirty="0">
                <a:solidFill>
                  <a:schemeClr val="bg1"/>
                </a:solidFill>
              </a:rPr>
              <a:t>enunciado de salud alcanzó un puntaje de 3/9, lo cual indica que el puntaje obtenido no supera ni siquiera la mitad del puntaje real quedando demostrado que existe falencia en cuanto al equipamiento de salud se requiere en el CDI “Dafi-Kids”.</a:t>
            </a:r>
          </a:p>
          <a:p>
            <a:pPr algn="ctr"/>
            <a:endParaRPr lang="es-EC" dirty="0">
              <a:solidFill>
                <a:schemeClr val="bg1"/>
              </a:solidFill>
            </a:endParaRPr>
          </a:p>
        </p:txBody>
      </p:sp>
      <p:sp>
        <p:nvSpPr>
          <p:cNvPr id="8" name="7 Proceso"/>
          <p:cNvSpPr/>
          <p:nvPr/>
        </p:nvSpPr>
        <p:spPr>
          <a:xfrm>
            <a:off x="3275856" y="3789040"/>
            <a:ext cx="2520280" cy="1440160"/>
          </a:xfrm>
          <a:prstGeom prst="flowChartProcess">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s-EC" sz="1200" dirty="0" smtClean="0">
              <a:solidFill>
                <a:schemeClr val="bg1"/>
              </a:solidFill>
            </a:endParaRPr>
          </a:p>
          <a:p>
            <a:pPr algn="just"/>
            <a:r>
              <a:rPr lang="es-EC" sz="1200" dirty="0">
                <a:solidFill>
                  <a:schemeClr val="bg1"/>
                </a:solidFill>
              </a:rPr>
              <a:t>Alimentación, enunciado que alcanzó un puntaje de 6/15, lo cual demuestra que existe carencia en el equipamiento destinado a alimentación del CDI “Dafi-kids”. </a:t>
            </a:r>
          </a:p>
          <a:p>
            <a:pPr algn="ctr"/>
            <a:endParaRPr lang="es-EC" dirty="0">
              <a:solidFill>
                <a:schemeClr val="bg1"/>
              </a:solidFill>
            </a:endParaRPr>
          </a:p>
        </p:txBody>
      </p:sp>
      <p:sp>
        <p:nvSpPr>
          <p:cNvPr id="9" name="8 Proceso"/>
          <p:cNvSpPr/>
          <p:nvPr/>
        </p:nvSpPr>
        <p:spPr>
          <a:xfrm>
            <a:off x="6084168" y="3789040"/>
            <a:ext cx="2808312" cy="1656184"/>
          </a:xfrm>
          <a:prstGeom prst="flowChartProcess">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C" sz="1200" dirty="0" smtClean="0">
              <a:solidFill>
                <a:schemeClr val="bg1"/>
              </a:solidFill>
            </a:endParaRPr>
          </a:p>
          <a:p>
            <a:pPr algn="just"/>
            <a:r>
              <a:rPr lang="es-EC" sz="1200" dirty="0">
                <a:solidFill>
                  <a:schemeClr val="bg1"/>
                </a:solidFill>
              </a:rPr>
              <a:t>Educación alcanzó un puntaje de 15/26, lo cual significa que supera la mitad del puntaje requerido, pero sin embargo no llega a cumplir con el requerimiento necesario en cuanto a equipamiento de educación exige el Ministerio de Inclusión Económica y Social. </a:t>
            </a:r>
          </a:p>
          <a:p>
            <a:pPr algn="ctr"/>
            <a:endParaRPr lang="es-EC" dirty="0">
              <a:solidFill>
                <a:schemeClr val="bg1"/>
              </a:solidFill>
            </a:endParaRPr>
          </a:p>
        </p:txBody>
      </p:sp>
      <p:sp>
        <p:nvSpPr>
          <p:cNvPr id="10" name="9 Rectángulo redondeado"/>
          <p:cNvSpPr/>
          <p:nvPr/>
        </p:nvSpPr>
        <p:spPr>
          <a:xfrm>
            <a:off x="1187624" y="5661248"/>
            <a:ext cx="6840760" cy="93610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s-EC" sz="1200" dirty="0" smtClean="0"/>
          </a:p>
          <a:p>
            <a:pPr algn="ctr"/>
            <a:r>
              <a:rPr lang="es-EC" sz="1200" dirty="0" smtClean="0">
                <a:solidFill>
                  <a:schemeClr val="bg1"/>
                </a:solidFill>
              </a:rPr>
              <a:t>Por </a:t>
            </a:r>
            <a:r>
              <a:rPr lang="es-EC" sz="1200" dirty="0">
                <a:solidFill>
                  <a:schemeClr val="bg1"/>
                </a:solidFill>
              </a:rPr>
              <a:t>ende queda demostrado que el centro no cumple con los parámetros establecidos por el Ministerio de Inclusión Económica y Social en cuanto a equipamiento se refiere, ya que se totalizo un puntaje de  24/50</a:t>
            </a:r>
            <a:r>
              <a:rPr lang="es-EC" dirty="0"/>
              <a:t>. </a:t>
            </a:r>
          </a:p>
          <a:p>
            <a:pPr algn="ctr"/>
            <a:endParaRPr lang="es-EC"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C:\DOCUMENTOS JOHA\MIS IMAGENES\FONDOS POWER POINT\infantil1.gif"/>
          <p:cNvPicPr>
            <a:picLocks noChangeAspect="1" noChangeArrowheads="1"/>
          </p:cNvPicPr>
          <p:nvPr/>
        </p:nvPicPr>
        <p:blipFill>
          <a:blip r:embed="rId2" cstate="print"/>
          <a:srcRect/>
          <a:stretch>
            <a:fillRect/>
          </a:stretch>
        </p:blipFill>
        <p:spPr bwMode="auto">
          <a:xfrm>
            <a:off x="6948264" y="260648"/>
            <a:ext cx="2007482" cy="1241376"/>
          </a:xfrm>
          <a:prstGeom prst="rect">
            <a:avLst/>
          </a:prstGeom>
          <a:noFill/>
        </p:spPr>
      </p:pic>
      <p:sp>
        <p:nvSpPr>
          <p:cNvPr id="6" name="5 Rectángulo redondeado"/>
          <p:cNvSpPr/>
          <p:nvPr/>
        </p:nvSpPr>
        <p:spPr>
          <a:xfrm>
            <a:off x="755576" y="548680"/>
            <a:ext cx="3096344" cy="86409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b="1" dirty="0" smtClean="0">
                <a:solidFill>
                  <a:schemeClr val="bg1"/>
                </a:solidFill>
              </a:rPr>
              <a:t>PLANTEAMIENTO DEL PROBLEMA</a:t>
            </a:r>
            <a:endParaRPr lang="es-EC" b="1" dirty="0">
              <a:solidFill>
                <a:schemeClr val="bg1"/>
              </a:solidFill>
            </a:endParaRPr>
          </a:p>
        </p:txBody>
      </p:sp>
      <p:sp>
        <p:nvSpPr>
          <p:cNvPr id="7" name="6 Proceso"/>
          <p:cNvSpPr/>
          <p:nvPr/>
        </p:nvSpPr>
        <p:spPr>
          <a:xfrm>
            <a:off x="539552" y="2132856"/>
            <a:ext cx="3744416" cy="792088"/>
          </a:xfrm>
          <a:prstGeom prst="flowChartProcess">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EC" sz="2000" dirty="0" smtClean="0"/>
              <a:t>MIES, regula la  Educación Inicial en el Ecuador</a:t>
            </a:r>
            <a:endParaRPr lang="es-EC" sz="2000" dirty="0"/>
          </a:p>
        </p:txBody>
      </p:sp>
      <p:sp>
        <p:nvSpPr>
          <p:cNvPr id="8" name="7 Rectángulo"/>
          <p:cNvSpPr/>
          <p:nvPr/>
        </p:nvSpPr>
        <p:spPr>
          <a:xfrm>
            <a:off x="611560" y="3789040"/>
            <a:ext cx="3672408" cy="86409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C" dirty="0" smtClean="0"/>
              <a:t>Espacio físico  = </a:t>
            </a:r>
            <a:r>
              <a:rPr lang="es-EC" sz="2000" dirty="0" smtClean="0"/>
              <a:t>carencias</a:t>
            </a:r>
            <a:r>
              <a:rPr lang="es-EC" dirty="0" smtClean="0"/>
              <a:t> infraestructura y equipamiento </a:t>
            </a:r>
            <a:endParaRPr lang="es-EC" dirty="0"/>
          </a:p>
        </p:txBody>
      </p:sp>
      <p:sp>
        <p:nvSpPr>
          <p:cNvPr id="9" name="8 Rectángulo"/>
          <p:cNvSpPr/>
          <p:nvPr/>
        </p:nvSpPr>
        <p:spPr>
          <a:xfrm>
            <a:off x="539552" y="5301208"/>
            <a:ext cx="3672408" cy="108012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C" sz="2000" dirty="0" smtClean="0"/>
              <a:t>Insuficientes para promover la enseñanza, aprendizaje y desarrollo holístico.  </a:t>
            </a:r>
            <a:endParaRPr lang="es-EC" sz="2000" dirty="0"/>
          </a:p>
        </p:txBody>
      </p:sp>
      <p:sp>
        <p:nvSpPr>
          <p:cNvPr id="10" name="9 Flecha abajo"/>
          <p:cNvSpPr/>
          <p:nvPr/>
        </p:nvSpPr>
        <p:spPr>
          <a:xfrm>
            <a:off x="2123728" y="1556792"/>
            <a:ext cx="360040"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
        <p:nvSpPr>
          <p:cNvPr id="11" name="10 Flecha abajo"/>
          <p:cNvSpPr/>
          <p:nvPr/>
        </p:nvSpPr>
        <p:spPr>
          <a:xfrm>
            <a:off x="2195736" y="3068960"/>
            <a:ext cx="360040"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
        <p:nvSpPr>
          <p:cNvPr id="12" name="11 Flecha abajo"/>
          <p:cNvSpPr/>
          <p:nvPr/>
        </p:nvSpPr>
        <p:spPr>
          <a:xfrm>
            <a:off x="2195736" y="4725144"/>
            <a:ext cx="360040"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
        <p:nvSpPr>
          <p:cNvPr id="14" name="13 Rectángulo"/>
          <p:cNvSpPr/>
          <p:nvPr/>
        </p:nvSpPr>
        <p:spPr>
          <a:xfrm>
            <a:off x="5076056" y="2996952"/>
            <a:ext cx="3816424" cy="136815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EC" sz="2000" dirty="0" smtClean="0">
                <a:solidFill>
                  <a:schemeClr val="bg1"/>
                </a:solidFill>
              </a:rPr>
              <a:t>¿La infraestructura y equipamiento del CDI Dafi-Kids, cumple con los estándares de calidad del MIES?</a:t>
            </a:r>
            <a:endParaRPr lang="es-EC" sz="2000" dirty="0">
              <a:solidFill>
                <a:schemeClr val="bg1"/>
              </a:solidFill>
            </a:endParaRPr>
          </a:p>
        </p:txBody>
      </p:sp>
      <p:sp>
        <p:nvSpPr>
          <p:cNvPr id="16" name="15 Rectángulo redondeado"/>
          <p:cNvSpPr/>
          <p:nvPr/>
        </p:nvSpPr>
        <p:spPr>
          <a:xfrm>
            <a:off x="5508104" y="1556792"/>
            <a:ext cx="3059832" cy="79208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b="1" dirty="0" smtClean="0"/>
              <a:t>FORMULACIÓN DEL PROBLEMA</a:t>
            </a:r>
            <a:endParaRPr lang="es-EC" b="1" dirty="0"/>
          </a:p>
        </p:txBody>
      </p:sp>
      <p:sp>
        <p:nvSpPr>
          <p:cNvPr id="17" name="16 Flecha abajo"/>
          <p:cNvSpPr/>
          <p:nvPr/>
        </p:nvSpPr>
        <p:spPr>
          <a:xfrm>
            <a:off x="6876256" y="2420888"/>
            <a:ext cx="360040"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
        <p:nvSpPr>
          <p:cNvPr id="19" name="18 Rectángulo redondeado"/>
          <p:cNvSpPr/>
          <p:nvPr/>
        </p:nvSpPr>
        <p:spPr>
          <a:xfrm>
            <a:off x="4572000" y="5085184"/>
            <a:ext cx="2160240" cy="122413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b="1" dirty="0" smtClean="0"/>
              <a:t>DELIMITACIÓN DE LA INVESTIGACIÓN</a:t>
            </a:r>
            <a:endParaRPr lang="es-EC" b="1" dirty="0"/>
          </a:p>
        </p:txBody>
      </p:sp>
      <p:sp>
        <p:nvSpPr>
          <p:cNvPr id="21" name="20 Rectángulo"/>
          <p:cNvSpPr/>
          <p:nvPr/>
        </p:nvSpPr>
        <p:spPr>
          <a:xfrm>
            <a:off x="7092280" y="4869160"/>
            <a:ext cx="1800200" cy="5040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C" dirty="0" smtClean="0"/>
              <a:t>TEMPORAL</a:t>
            </a:r>
            <a:endParaRPr lang="es-EC" dirty="0"/>
          </a:p>
        </p:txBody>
      </p:sp>
      <p:sp>
        <p:nvSpPr>
          <p:cNvPr id="23" name="22 Rectángulo"/>
          <p:cNvSpPr/>
          <p:nvPr/>
        </p:nvSpPr>
        <p:spPr>
          <a:xfrm>
            <a:off x="7092280" y="5517232"/>
            <a:ext cx="1872208"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C" dirty="0" smtClean="0"/>
              <a:t>ESPACIAL</a:t>
            </a:r>
            <a:endParaRPr lang="es-EC" dirty="0"/>
          </a:p>
        </p:txBody>
      </p:sp>
      <p:sp>
        <p:nvSpPr>
          <p:cNvPr id="24" name="23 Rectángulo"/>
          <p:cNvSpPr/>
          <p:nvPr/>
        </p:nvSpPr>
        <p:spPr>
          <a:xfrm>
            <a:off x="7092280" y="6165304"/>
            <a:ext cx="1872208" cy="62068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C" dirty="0" smtClean="0"/>
              <a:t>UNIDADES DE OBSERVACIÓN</a:t>
            </a:r>
            <a:endParaRPr lang="es-EC" dirty="0"/>
          </a:p>
        </p:txBody>
      </p:sp>
      <p:sp>
        <p:nvSpPr>
          <p:cNvPr id="26" name="25 Abrir llave"/>
          <p:cNvSpPr/>
          <p:nvPr/>
        </p:nvSpPr>
        <p:spPr>
          <a:xfrm>
            <a:off x="6804248" y="4869160"/>
            <a:ext cx="144016" cy="1800200"/>
          </a:xfrm>
          <a:prstGeom prst="lef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es-EC" dirty="0">
              <a:ln>
                <a:solidFill>
                  <a:schemeClr val="bg1"/>
                </a:solidFill>
              </a:ln>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2492896"/>
            <a:ext cx="8229600" cy="1143000"/>
          </a:xfrm>
        </p:spPr>
        <p:txBody>
          <a:bodyPr>
            <a:normAutofit fontScale="90000"/>
          </a:bodyPr>
          <a:lstStyle/>
          <a:p>
            <a:r>
              <a:rPr lang="es-EC" b="1" dirty="0" smtClean="0">
                <a:solidFill>
                  <a:schemeClr val="bg1"/>
                </a:solidFill>
              </a:rPr>
              <a:t>CAPÍTULO 5 </a:t>
            </a:r>
            <a:br>
              <a:rPr lang="es-EC" b="1" dirty="0" smtClean="0">
                <a:solidFill>
                  <a:schemeClr val="bg1"/>
                </a:solidFill>
              </a:rPr>
            </a:br>
            <a:r>
              <a:rPr lang="es-EC" b="1" dirty="0" smtClean="0">
                <a:solidFill>
                  <a:schemeClr val="bg1"/>
                </a:solidFill>
              </a:rPr>
              <a:t>CONCLUSIONES Y RECOMENDACIONES</a:t>
            </a:r>
            <a:endParaRPr lang="es-EC" b="1" dirty="0">
              <a:solidFill>
                <a:schemeClr val="bg1"/>
              </a:solidFill>
            </a:endParaRPr>
          </a:p>
        </p:txBody>
      </p:sp>
      <p:pic>
        <p:nvPicPr>
          <p:cNvPr id="4" name="Picture 3" descr="C:\DOCUMENTOS JOHA\MIS IMAGENES\FONDOS POWER POINT\infantil1.gif"/>
          <p:cNvPicPr>
            <a:picLocks noChangeAspect="1" noChangeArrowheads="1"/>
          </p:cNvPicPr>
          <p:nvPr/>
        </p:nvPicPr>
        <p:blipFill>
          <a:blip r:embed="rId2" cstate="print"/>
          <a:srcRect/>
          <a:stretch>
            <a:fillRect/>
          </a:stretch>
        </p:blipFill>
        <p:spPr bwMode="auto">
          <a:xfrm>
            <a:off x="6084168" y="332656"/>
            <a:ext cx="2736304" cy="1692061"/>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dondear rectángulo de esquina diagonal"/>
          <p:cNvSpPr/>
          <p:nvPr/>
        </p:nvSpPr>
        <p:spPr>
          <a:xfrm>
            <a:off x="251520" y="1124744"/>
            <a:ext cx="8640960" cy="576064"/>
          </a:xfrm>
          <a:prstGeom prst="round2Diag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C" sz="1200" dirty="0">
                <a:solidFill>
                  <a:schemeClr val="bg1"/>
                </a:solidFill>
              </a:rPr>
              <a:t>El Centro de Desarrollo Infantil “Dafi-Kids” cuenta con un amplio espacio verde pero pese a ello existe escases de áreas recreativas y lúdicas para beneficiar la convivencia y el pleno desarrollo holístico de los niños y las niñas a través del movimiento</a:t>
            </a:r>
          </a:p>
        </p:txBody>
      </p:sp>
      <p:sp>
        <p:nvSpPr>
          <p:cNvPr id="5" name="4 Redondear rectángulo de esquina diagonal"/>
          <p:cNvSpPr/>
          <p:nvPr/>
        </p:nvSpPr>
        <p:spPr>
          <a:xfrm>
            <a:off x="251520" y="1844824"/>
            <a:ext cx="8640960" cy="576064"/>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C" sz="1200" dirty="0">
                <a:solidFill>
                  <a:schemeClr val="bg1"/>
                </a:solidFill>
              </a:rPr>
              <a:t>N</a:t>
            </a:r>
            <a:r>
              <a:rPr lang="es-EC" sz="1200" dirty="0" smtClean="0">
                <a:solidFill>
                  <a:schemeClr val="bg1"/>
                </a:solidFill>
              </a:rPr>
              <a:t>o </a:t>
            </a:r>
            <a:r>
              <a:rPr lang="es-EC" sz="1200" dirty="0">
                <a:solidFill>
                  <a:schemeClr val="bg1"/>
                </a:solidFill>
              </a:rPr>
              <a:t>cuenta con parqueaderos por tanto no brinda la accesibilidad a que los recorridos ingresen al centro a recoger de manera segura a los infantes</a:t>
            </a:r>
          </a:p>
        </p:txBody>
      </p:sp>
      <p:sp>
        <p:nvSpPr>
          <p:cNvPr id="6" name="5 Redondear rectángulo de esquina diagonal"/>
          <p:cNvSpPr/>
          <p:nvPr/>
        </p:nvSpPr>
        <p:spPr>
          <a:xfrm>
            <a:off x="251520" y="2564904"/>
            <a:ext cx="8640960" cy="576064"/>
          </a:xfrm>
          <a:prstGeom prst="round2DiagRect">
            <a:avLst/>
          </a:prstGeom>
        </p:spPr>
        <p:style>
          <a:lnRef idx="1">
            <a:schemeClr val="accent4"/>
          </a:lnRef>
          <a:fillRef idx="2">
            <a:schemeClr val="accent4"/>
          </a:fillRef>
          <a:effectRef idx="1">
            <a:schemeClr val="accent4"/>
          </a:effectRef>
          <a:fontRef idx="minor">
            <a:schemeClr val="dk1"/>
          </a:fontRef>
        </p:style>
        <p:txBody>
          <a:bodyPr rtlCol="0" anchor="ctr"/>
          <a:lstStyle/>
          <a:p>
            <a:pPr marL="0" lvl="1" algn="ctr"/>
            <a:endParaRPr lang="es-EC" sz="1200" dirty="0" smtClean="0">
              <a:solidFill>
                <a:schemeClr val="bg1"/>
              </a:solidFill>
            </a:endParaRPr>
          </a:p>
          <a:p>
            <a:pPr marL="0" lvl="1" algn="ctr"/>
            <a:r>
              <a:rPr lang="es-EC" sz="1200" dirty="0" smtClean="0">
                <a:solidFill>
                  <a:schemeClr val="bg1"/>
                </a:solidFill>
              </a:rPr>
              <a:t>El </a:t>
            </a:r>
            <a:r>
              <a:rPr lang="es-EC" sz="1200" dirty="0">
                <a:solidFill>
                  <a:schemeClr val="bg1"/>
                </a:solidFill>
              </a:rPr>
              <a:t>acceso al CDI posee material peligroso para los niños  y las niñas, el lastre causa tropiezos, caídas, golpes y agresión con piedras de un infante a otro.</a:t>
            </a:r>
          </a:p>
          <a:p>
            <a:pPr algn="ctr"/>
            <a:endParaRPr lang="es-EC" sz="1200" dirty="0">
              <a:solidFill>
                <a:schemeClr val="bg1"/>
              </a:solidFill>
            </a:endParaRPr>
          </a:p>
        </p:txBody>
      </p:sp>
      <p:sp>
        <p:nvSpPr>
          <p:cNvPr id="8" name="7 Redondear rectángulo de esquina diagonal"/>
          <p:cNvSpPr/>
          <p:nvPr/>
        </p:nvSpPr>
        <p:spPr>
          <a:xfrm>
            <a:off x="251520" y="3356992"/>
            <a:ext cx="8640960" cy="648072"/>
          </a:xfrm>
          <a:prstGeom prst="round2DiagRect">
            <a:avLst>
              <a:gd name="adj1" fmla="val 0"/>
              <a:gd name="adj2" fmla="val 0"/>
            </a:avLst>
          </a:prstGeom>
        </p:spPr>
        <p:style>
          <a:lnRef idx="1">
            <a:schemeClr val="accent1"/>
          </a:lnRef>
          <a:fillRef idx="2">
            <a:schemeClr val="accent1"/>
          </a:fillRef>
          <a:effectRef idx="1">
            <a:schemeClr val="accent1"/>
          </a:effectRef>
          <a:fontRef idx="minor">
            <a:schemeClr val="dk1"/>
          </a:fontRef>
        </p:style>
        <p:txBody>
          <a:bodyPr rtlCol="0" anchor="ctr"/>
          <a:lstStyle/>
          <a:p>
            <a:pPr lvl="1" algn="just"/>
            <a:endParaRPr lang="es-EC" sz="1200" dirty="0">
              <a:solidFill>
                <a:schemeClr val="bg1"/>
              </a:solidFill>
            </a:endParaRPr>
          </a:p>
          <a:p>
            <a:pPr lvl="1" algn="just"/>
            <a:r>
              <a:rPr lang="es-EC" sz="1200" dirty="0">
                <a:solidFill>
                  <a:schemeClr val="bg1"/>
                </a:solidFill>
              </a:rPr>
              <a:t>El salón de los bebés es un espacio frío, carente de rayos solares, produciéndose así frecuentes enfermedades gripales; por tanto se hace necesario encender la luz durante toda la jornada diaria para abrigar el ambiente y dar claridad a la misma.</a:t>
            </a:r>
          </a:p>
          <a:p>
            <a:pPr algn="ctr"/>
            <a:endParaRPr lang="es-EC" sz="1200" dirty="0">
              <a:solidFill>
                <a:schemeClr val="bg1"/>
              </a:solidFill>
            </a:endParaRPr>
          </a:p>
        </p:txBody>
      </p:sp>
      <p:sp>
        <p:nvSpPr>
          <p:cNvPr id="9" name="8 Redondear rectángulo de esquina diagonal"/>
          <p:cNvSpPr/>
          <p:nvPr/>
        </p:nvSpPr>
        <p:spPr>
          <a:xfrm>
            <a:off x="251520" y="4221088"/>
            <a:ext cx="8640960" cy="504056"/>
          </a:xfrm>
          <a:prstGeom prst="round2DiagRect">
            <a:avLst/>
          </a:prstGeom>
        </p:spPr>
        <p:style>
          <a:lnRef idx="1">
            <a:schemeClr val="accent5"/>
          </a:lnRef>
          <a:fillRef idx="2">
            <a:schemeClr val="accent5"/>
          </a:fillRef>
          <a:effectRef idx="1">
            <a:schemeClr val="accent5"/>
          </a:effectRef>
          <a:fontRef idx="minor">
            <a:schemeClr val="dk1"/>
          </a:fontRef>
        </p:style>
        <p:txBody>
          <a:bodyPr rtlCol="0" anchor="ctr"/>
          <a:lstStyle/>
          <a:p>
            <a:pPr marL="0" lvl="1" algn="ctr"/>
            <a:endParaRPr lang="es-EC" sz="1200" dirty="0" smtClean="0">
              <a:solidFill>
                <a:schemeClr val="bg1"/>
              </a:solidFill>
            </a:endParaRPr>
          </a:p>
          <a:p>
            <a:pPr marL="0" lvl="1" algn="ctr"/>
            <a:r>
              <a:rPr lang="es-EC" sz="1200" dirty="0" smtClean="0">
                <a:solidFill>
                  <a:schemeClr val="bg1"/>
                </a:solidFill>
              </a:rPr>
              <a:t>Las cubiertas del salón de audiovisuales y la cubierta del comedor ya que las dos se encuentran rotas dando paso a las goteras.</a:t>
            </a:r>
          </a:p>
          <a:p>
            <a:pPr algn="ctr"/>
            <a:endParaRPr lang="es-EC" sz="1200" dirty="0">
              <a:solidFill>
                <a:schemeClr val="bg1"/>
              </a:solidFill>
            </a:endParaRPr>
          </a:p>
        </p:txBody>
      </p:sp>
      <p:sp>
        <p:nvSpPr>
          <p:cNvPr id="10" name="9 Redondear rectángulo de esquina diagonal"/>
          <p:cNvSpPr/>
          <p:nvPr/>
        </p:nvSpPr>
        <p:spPr>
          <a:xfrm>
            <a:off x="323528" y="4941168"/>
            <a:ext cx="8640960" cy="576064"/>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pPr marL="0" lvl="1" algn="ctr"/>
            <a:endParaRPr lang="es-EC" sz="1200" dirty="0" smtClean="0">
              <a:solidFill>
                <a:schemeClr val="bg1"/>
              </a:solidFill>
            </a:endParaRPr>
          </a:p>
          <a:p>
            <a:pPr marL="0" lvl="1" algn="ctr"/>
            <a:r>
              <a:rPr lang="es-EC" sz="1200" dirty="0" smtClean="0">
                <a:solidFill>
                  <a:schemeClr val="bg1"/>
                </a:solidFill>
              </a:rPr>
              <a:t>Además que la infraestructura  no brinda la oportunidad a que las personas con discapacidad entre ellos padres de familia y otros puedan ingresar al CDI sin inconvenientes.</a:t>
            </a:r>
          </a:p>
          <a:p>
            <a:pPr algn="ctr"/>
            <a:endParaRPr lang="es-EC" sz="1200" dirty="0">
              <a:solidFill>
                <a:schemeClr val="bg1"/>
              </a:solidFill>
            </a:endParaRPr>
          </a:p>
        </p:txBody>
      </p:sp>
      <p:sp>
        <p:nvSpPr>
          <p:cNvPr id="11" name="10 Redondear rectángulo de esquina diagonal"/>
          <p:cNvSpPr/>
          <p:nvPr/>
        </p:nvSpPr>
        <p:spPr>
          <a:xfrm>
            <a:off x="323528" y="5733256"/>
            <a:ext cx="8640960" cy="576064"/>
          </a:xfrm>
          <a:prstGeom prst="round2DiagRect">
            <a:avLst/>
          </a:prstGeom>
        </p:spPr>
        <p:style>
          <a:lnRef idx="1">
            <a:schemeClr val="accent4"/>
          </a:lnRef>
          <a:fillRef idx="2">
            <a:schemeClr val="accent4"/>
          </a:fillRef>
          <a:effectRef idx="1">
            <a:schemeClr val="accent4"/>
          </a:effectRef>
          <a:fontRef idx="minor">
            <a:schemeClr val="dk1"/>
          </a:fontRef>
        </p:style>
        <p:txBody>
          <a:bodyPr rtlCol="0" anchor="ctr"/>
          <a:lstStyle/>
          <a:p>
            <a:pPr marL="0" lvl="1" algn="ctr"/>
            <a:r>
              <a:rPr lang="es-EC" sz="1200" dirty="0" smtClean="0">
                <a:solidFill>
                  <a:schemeClr val="bg1"/>
                </a:solidFill>
              </a:rPr>
              <a:t>Presencia de paredes húmedas en la primera plata, la misma que produce un material harinoso blanquizco que se desprende de la pared, además que el olor de la humedad se hace presente</a:t>
            </a:r>
            <a:endParaRPr lang="es-EC" sz="1200" dirty="0">
              <a:solidFill>
                <a:schemeClr val="bg1"/>
              </a:solidFill>
            </a:endParaRPr>
          </a:p>
        </p:txBody>
      </p:sp>
      <p:sp>
        <p:nvSpPr>
          <p:cNvPr id="12" name="11 Elipse"/>
          <p:cNvSpPr/>
          <p:nvPr/>
        </p:nvSpPr>
        <p:spPr>
          <a:xfrm>
            <a:off x="2843808" y="188640"/>
            <a:ext cx="3240360" cy="576064"/>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dirty="0" smtClean="0"/>
              <a:t>CONCLUSIONES</a:t>
            </a:r>
            <a:endParaRPr lang="es-EC"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Elipse"/>
          <p:cNvSpPr/>
          <p:nvPr/>
        </p:nvSpPr>
        <p:spPr>
          <a:xfrm>
            <a:off x="2843808" y="188640"/>
            <a:ext cx="3240360" cy="576064"/>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dirty="0" smtClean="0"/>
              <a:t>CONCLUSIONES</a:t>
            </a:r>
            <a:endParaRPr lang="es-EC" dirty="0"/>
          </a:p>
        </p:txBody>
      </p:sp>
      <p:sp>
        <p:nvSpPr>
          <p:cNvPr id="5" name="4 Redondear rectángulo de esquina diagonal"/>
          <p:cNvSpPr/>
          <p:nvPr/>
        </p:nvSpPr>
        <p:spPr>
          <a:xfrm>
            <a:off x="251520" y="1124744"/>
            <a:ext cx="8640960" cy="576064"/>
          </a:xfrm>
          <a:prstGeom prst="round2DiagRect">
            <a:avLst/>
          </a:prstGeom>
        </p:spPr>
        <p:style>
          <a:lnRef idx="1">
            <a:schemeClr val="accent5"/>
          </a:lnRef>
          <a:fillRef idx="2">
            <a:schemeClr val="accent5"/>
          </a:fillRef>
          <a:effectRef idx="1">
            <a:schemeClr val="accent5"/>
          </a:effectRef>
          <a:fontRef idx="minor">
            <a:schemeClr val="dk1"/>
          </a:fontRef>
        </p:style>
        <p:txBody>
          <a:bodyPr rtlCol="0" anchor="ctr"/>
          <a:lstStyle/>
          <a:p>
            <a:pPr marL="0" lvl="1" algn="ctr"/>
            <a:endParaRPr lang="es-EC" sz="1200" dirty="0" smtClean="0"/>
          </a:p>
          <a:p>
            <a:pPr marL="0" lvl="1" algn="ctr"/>
            <a:r>
              <a:rPr lang="es-EC" sz="1200" dirty="0" smtClean="0"/>
              <a:t>La </a:t>
            </a:r>
            <a:r>
              <a:rPr lang="es-EC" sz="1200" dirty="0"/>
              <a:t>inexistencia de un buzón no ha permitido recibir sugerencias o quejas libremente, dado que mucho de los padres de familia se cohíben e hacerlo por el recelo o timidez</a:t>
            </a:r>
            <a:r>
              <a:rPr lang="es-EC" dirty="0"/>
              <a:t>.</a:t>
            </a:r>
          </a:p>
          <a:p>
            <a:pPr algn="ctr"/>
            <a:endParaRPr lang="es-EC" sz="1200" dirty="0">
              <a:solidFill>
                <a:schemeClr val="bg1"/>
              </a:solidFill>
            </a:endParaRPr>
          </a:p>
        </p:txBody>
      </p:sp>
      <p:sp>
        <p:nvSpPr>
          <p:cNvPr id="6" name="5 Redondear rectángulo de esquina diagonal"/>
          <p:cNvSpPr/>
          <p:nvPr/>
        </p:nvSpPr>
        <p:spPr>
          <a:xfrm>
            <a:off x="251520" y="1844824"/>
            <a:ext cx="8640960" cy="576064"/>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C" sz="1200" dirty="0"/>
              <a:t>Las camas, colchones, cobijas, sobrecamas y cubre colchonetas son escasas para brindar un descanso placentero para los bebés</a:t>
            </a:r>
            <a:endParaRPr lang="es-EC" sz="1200" dirty="0">
              <a:solidFill>
                <a:schemeClr val="bg1"/>
              </a:solidFill>
            </a:endParaRPr>
          </a:p>
        </p:txBody>
      </p:sp>
      <p:sp>
        <p:nvSpPr>
          <p:cNvPr id="7" name="6 Redondear rectángulo de esquina diagonal"/>
          <p:cNvSpPr/>
          <p:nvPr/>
        </p:nvSpPr>
        <p:spPr>
          <a:xfrm>
            <a:off x="251520" y="2564904"/>
            <a:ext cx="8640960" cy="576064"/>
          </a:xfrm>
          <a:prstGeom prst="round2DiagRect">
            <a:avLst/>
          </a:prstGeom>
        </p:spPr>
        <p:style>
          <a:lnRef idx="1">
            <a:schemeClr val="accent4"/>
          </a:lnRef>
          <a:fillRef idx="2">
            <a:schemeClr val="accent4"/>
          </a:fillRef>
          <a:effectRef idx="1">
            <a:schemeClr val="accent4"/>
          </a:effectRef>
          <a:fontRef idx="minor">
            <a:schemeClr val="dk1"/>
          </a:fontRef>
        </p:style>
        <p:txBody>
          <a:bodyPr rtlCol="0" anchor="ctr"/>
          <a:lstStyle/>
          <a:p>
            <a:pPr marL="0" lvl="1" algn="ctr"/>
            <a:r>
              <a:rPr lang="es-EC" sz="1200" dirty="0"/>
              <a:t>Es inexistente el extractor de olor de la cocina por lo cual no se puede neutralizar rápidamente los olores, además que el menaje de cocina es escaso para los </a:t>
            </a:r>
            <a:r>
              <a:rPr lang="es-EC" sz="1200" dirty="0" smtClean="0"/>
              <a:t>niños/as.</a:t>
            </a:r>
            <a:endParaRPr lang="es-EC" sz="1200" dirty="0">
              <a:solidFill>
                <a:schemeClr val="bg1"/>
              </a:solidFill>
            </a:endParaRPr>
          </a:p>
        </p:txBody>
      </p:sp>
      <p:sp>
        <p:nvSpPr>
          <p:cNvPr id="9" name="8 Redondear rectángulo de esquina diagonal"/>
          <p:cNvSpPr/>
          <p:nvPr/>
        </p:nvSpPr>
        <p:spPr>
          <a:xfrm>
            <a:off x="179512" y="3284984"/>
            <a:ext cx="8640960" cy="576064"/>
          </a:xfrm>
          <a:prstGeom prst="round2DiagRect">
            <a:avLst/>
          </a:prstGeom>
        </p:spPr>
        <p:style>
          <a:lnRef idx="1">
            <a:schemeClr val="accent1"/>
          </a:lnRef>
          <a:fillRef idx="2">
            <a:schemeClr val="accent1"/>
          </a:fillRef>
          <a:effectRef idx="1">
            <a:schemeClr val="accent1"/>
          </a:effectRef>
          <a:fontRef idx="minor">
            <a:schemeClr val="dk1"/>
          </a:fontRef>
        </p:style>
        <p:txBody>
          <a:bodyPr rtlCol="0" anchor="ctr"/>
          <a:lstStyle/>
          <a:p>
            <a:pPr marL="0" lvl="1" algn="ctr"/>
            <a:r>
              <a:rPr lang="es-EC" sz="1200" dirty="0" smtClean="0">
                <a:solidFill>
                  <a:schemeClr val="bg1"/>
                </a:solidFill>
              </a:rPr>
              <a:t>La sala de los bebés carece de detectores de humo</a:t>
            </a:r>
            <a:endParaRPr lang="es-EC" sz="1200" dirty="0">
              <a:solidFill>
                <a:schemeClr val="bg1"/>
              </a:solidFill>
            </a:endParaRPr>
          </a:p>
        </p:txBody>
      </p:sp>
      <p:sp>
        <p:nvSpPr>
          <p:cNvPr id="10" name="9 Redondear rectángulo de esquina diagonal"/>
          <p:cNvSpPr/>
          <p:nvPr/>
        </p:nvSpPr>
        <p:spPr>
          <a:xfrm>
            <a:off x="251520" y="4005064"/>
            <a:ext cx="8640960" cy="576064"/>
          </a:xfrm>
          <a:prstGeom prst="round2DiagRect">
            <a:avLst/>
          </a:prstGeom>
        </p:spPr>
        <p:style>
          <a:lnRef idx="1">
            <a:schemeClr val="accent5"/>
          </a:lnRef>
          <a:fillRef idx="2">
            <a:schemeClr val="accent5"/>
          </a:fillRef>
          <a:effectRef idx="1">
            <a:schemeClr val="accent5"/>
          </a:effectRef>
          <a:fontRef idx="minor">
            <a:schemeClr val="dk1"/>
          </a:fontRef>
        </p:style>
        <p:txBody>
          <a:bodyPr rtlCol="0" anchor="ctr"/>
          <a:lstStyle/>
          <a:p>
            <a:pPr marL="0" lvl="1" algn="ctr"/>
            <a:r>
              <a:rPr lang="es-EC" sz="1200" dirty="0"/>
              <a:t>La inexistencia de señalización vertical a afueras del CDI han ocasionado  frecuentes accidentes automovilísticos</a:t>
            </a:r>
            <a:endParaRPr lang="es-EC" sz="1200" dirty="0">
              <a:solidFill>
                <a:schemeClr val="bg1"/>
              </a:solidFill>
            </a:endParaRPr>
          </a:p>
        </p:txBody>
      </p:sp>
      <p:sp>
        <p:nvSpPr>
          <p:cNvPr id="11" name="10 Redondear rectángulo de esquina diagonal"/>
          <p:cNvSpPr/>
          <p:nvPr/>
        </p:nvSpPr>
        <p:spPr>
          <a:xfrm>
            <a:off x="251520" y="4725144"/>
            <a:ext cx="8640960" cy="576064"/>
          </a:xfrm>
          <a:prstGeom prst="round2DiagRect">
            <a:avLst/>
          </a:prstGeom>
        </p:spPr>
        <p:style>
          <a:lnRef idx="1">
            <a:schemeClr val="accent4"/>
          </a:lnRef>
          <a:fillRef idx="2">
            <a:schemeClr val="accent4"/>
          </a:fillRef>
          <a:effectRef idx="1">
            <a:schemeClr val="accent4"/>
          </a:effectRef>
          <a:fontRef idx="minor">
            <a:schemeClr val="dk1"/>
          </a:fontRef>
        </p:style>
        <p:txBody>
          <a:bodyPr rtlCol="0" anchor="ctr"/>
          <a:lstStyle/>
          <a:p>
            <a:pPr marL="0" lvl="1" algn="ctr"/>
            <a:r>
              <a:rPr lang="es-EC" sz="1200" dirty="0"/>
              <a:t>Los ventanales de la edificación no cuentan con cortinas, mallas protectoras y cintas adhesivas para minimizar los rayos </a:t>
            </a:r>
            <a:r>
              <a:rPr lang="es-EC" sz="1200" dirty="0" smtClean="0"/>
              <a:t>solares y no cuenta con rejas de  seguridad en los ventanales de los pisos superiores.</a:t>
            </a:r>
            <a:endParaRPr lang="es-EC" sz="1200" dirty="0">
              <a:solidFill>
                <a:schemeClr val="bg1"/>
              </a:solidFill>
            </a:endParaRPr>
          </a:p>
        </p:txBody>
      </p:sp>
      <p:sp>
        <p:nvSpPr>
          <p:cNvPr id="12" name="11 Redondear rectángulo de esquina diagonal"/>
          <p:cNvSpPr/>
          <p:nvPr/>
        </p:nvSpPr>
        <p:spPr>
          <a:xfrm>
            <a:off x="251520" y="5445224"/>
            <a:ext cx="8640960" cy="576064"/>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pPr marL="0" lvl="1" algn="ctr"/>
            <a:r>
              <a:rPr lang="es-EC" sz="1200" dirty="0" smtClean="0"/>
              <a:t>Las mesas del comedor son de </a:t>
            </a:r>
            <a:r>
              <a:rPr lang="es-EC" sz="1200" dirty="0"/>
              <a:t>puntas esquinadas lo cual ocasiona frecuentes golpes en las maestras y los infantes, sumándose a ello la presencia de sillas sin apoya </a:t>
            </a:r>
            <a:r>
              <a:rPr lang="es-EC" sz="1200" dirty="0" smtClean="0"/>
              <a:t>brazos. </a:t>
            </a:r>
            <a:endParaRPr lang="es-EC" sz="1200" dirty="0">
              <a:solidFill>
                <a:schemeClr val="bg1"/>
              </a:solidFill>
            </a:endParaRPr>
          </a:p>
        </p:txBody>
      </p:sp>
      <p:sp>
        <p:nvSpPr>
          <p:cNvPr id="13" name="12 Redondear rectángulo de esquina diagonal"/>
          <p:cNvSpPr/>
          <p:nvPr/>
        </p:nvSpPr>
        <p:spPr>
          <a:xfrm>
            <a:off x="251520" y="6093296"/>
            <a:ext cx="8640960" cy="576064"/>
          </a:xfrm>
          <a:prstGeom prst="round2DiagRect">
            <a:avLst/>
          </a:prstGeom>
        </p:spPr>
        <p:style>
          <a:lnRef idx="1">
            <a:schemeClr val="accent1"/>
          </a:lnRef>
          <a:fillRef idx="2">
            <a:schemeClr val="accent1"/>
          </a:fillRef>
          <a:effectRef idx="1">
            <a:schemeClr val="accent1"/>
          </a:effectRef>
          <a:fontRef idx="minor">
            <a:schemeClr val="dk1"/>
          </a:fontRef>
        </p:style>
        <p:txBody>
          <a:bodyPr rtlCol="0" anchor="ctr"/>
          <a:lstStyle/>
          <a:p>
            <a:pPr marL="0" lvl="1" algn="ctr"/>
            <a:r>
              <a:rPr lang="es-EC" sz="1200" dirty="0" smtClean="0"/>
              <a:t>Tomacorrientes </a:t>
            </a:r>
            <a:r>
              <a:rPr lang="es-EC" sz="1200" dirty="0"/>
              <a:t>sueltos e interruptores con alambres a la </a:t>
            </a:r>
            <a:r>
              <a:rPr lang="es-EC" sz="1200" dirty="0" smtClean="0"/>
              <a:t>intemperie, falta de protección en los tomacorrientes.</a:t>
            </a:r>
            <a:endParaRPr lang="es-EC" sz="1200" dirty="0">
              <a:solidFill>
                <a:schemeClr val="bg1"/>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Elipse"/>
          <p:cNvSpPr/>
          <p:nvPr/>
        </p:nvSpPr>
        <p:spPr>
          <a:xfrm>
            <a:off x="2843808" y="188640"/>
            <a:ext cx="3744416" cy="576064"/>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dirty="0" smtClean="0"/>
              <a:t>RECOMENDACIONES</a:t>
            </a:r>
            <a:endParaRPr lang="es-EC" dirty="0"/>
          </a:p>
        </p:txBody>
      </p:sp>
      <p:sp>
        <p:nvSpPr>
          <p:cNvPr id="5" name="4 Redondear rectángulo de esquina diagonal"/>
          <p:cNvSpPr/>
          <p:nvPr/>
        </p:nvSpPr>
        <p:spPr>
          <a:xfrm>
            <a:off x="251520" y="1124744"/>
            <a:ext cx="8640960" cy="576064"/>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pPr marL="0" lvl="1" algn="ctr"/>
            <a:r>
              <a:rPr lang="es-EC" sz="1200" dirty="0"/>
              <a:t>Es recomendable implementar más áreas recreativas con la finalidad de fortalecer la convivencia entre pares, liberar las emociones, recorridos se parqueen en las puertas del </a:t>
            </a:r>
            <a:r>
              <a:rPr lang="es-EC" sz="1200" dirty="0" smtClean="0"/>
              <a:t>CDI.</a:t>
            </a:r>
            <a:endParaRPr lang="es-EC" sz="1200" dirty="0">
              <a:solidFill>
                <a:schemeClr val="bg1"/>
              </a:solidFill>
            </a:endParaRPr>
          </a:p>
        </p:txBody>
      </p:sp>
      <p:sp>
        <p:nvSpPr>
          <p:cNvPr id="7" name="6 Redondear rectángulo de esquina diagonal"/>
          <p:cNvSpPr/>
          <p:nvPr/>
        </p:nvSpPr>
        <p:spPr>
          <a:xfrm>
            <a:off x="251520" y="5445224"/>
            <a:ext cx="8640960" cy="576064"/>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pPr marL="0" lvl="1" algn="ctr"/>
            <a:r>
              <a:rPr lang="es-EC" sz="1200" dirty="0"/>
              <a:t>Es recomendable que la humedad con la que cuentan las paredes del CDI sea tratadas y </a:t>
            </a:r>
            <a:r>
              <a:rPr lang="es-EC" sz="1200" dirty="0" smtClean="0"/>
              <a:t>arregladas.</a:t>
            </a:r>
            <a:endParaRPr lang="es-EC" sz="1200" dirty="0">
              <a:solidFill>
                <a:schemeClr val="bg1"/>
              </a:solidFill>
            </a:endParaRPr>
          </a:p>
        </p:txBody>
      </p:sp>
      <p:sp>
        <p:nvSpPr>
          <p:cNvPr id="8" name="7 Redondear rectángulo de esquina diagonal"/>
          <p:cNvSpPr/>
          <p:nvPr/>
        </p:nvSpPr>
        <p:spPr>
          <a:xfrm>
            <a:off x="251520" y="1916832"/>
            <a:ext cx="8640960" cy="504056"/>
          </a:xfrm>
          <a:prstGeom prst="round2DiagRect">
            <a:avLst/>
          </a:prstGeom>
        </p:spPr>
        <p:style>
          <a:lnRef idx="1">
            <a:schemeClr val="accent3"/>
          </a:lnRef>
          <a:fillRef idx="2">
            <a:schemeClr val="accent3"/>
          </a:fillRef>
          <a:effectRef idx="1">
            <a:schemeClr val="accent3"/>
          </a:effectRef>
          <a:fontRef idx="minor">
            <a:schemeClr val="dk1"/>
          </a:fontRef>
        </p:style>
        <p:txBody>
          <a:bodyPr rtlCol="0" anchor="ctr"/>
          <a:lstStyle/>
          <a:p>
            <a:pPr lvl="0" algn="just"/>
            <a:endParaRPr lang="es-EC" sz="1200" dirty="0" smtClean="0"/>
          </a:p>
          <a:p>
            <a:pPr lvl="0" algn="ctr"/>
            <a:r>
              <a:rPr lang="es-EC" sz="1200" dirty="0" smtClean="0"/>
              <a:t>Reubicar </a:t>
            </a:r>
            <a:r>
              <a:rPr lang="es-EC" sz="1200" dirty="0"/>
              <a:t>los salones distribuyendo los espacios acorde a la cantidad de niños y niñas con la finalidad de implementar rincones en cada salón.</a:t>
            </a:r>
          </a:p>
          <a:p>
            <a:pPr algn="ctr"/>
            <a:endParaRPr lang="es-EC" sz="1200" dirty="0">
              <a:solidFill>
                <a:schemeClr val="bg1"/>
              </a:solidFill>
            </a:endParaRPr>
          </a:p>
        </p:txBody>
      </p:sp>
      <p:sp>
        <p:nvSpPr>
          <p:cNvPr id="9" name="8 Redondear rectángulo de esquina diagonal"/>
          <p:cNvSpPr/>
          <p:nvPr/>
        </p:nvSpPr>
        <p:spPr>
          <a:xfrm>
            <a:off x="179512" y="2564904"/>
            <a:ext cx="8640960" cy="576064"/>
          </a:xfrm>
          <a:prstGeom prst="round2DiagRect">
            <a:avLst/>
          </a:prstGeom>
        </p:spPr>
        <p:style>
          <a:lnRef idx="1">
            <a:schemeClr val="accent4"/>
          </a:lnRef>
          <a:fillRef idx="2">
            <a:schemeClr val="accent4"/>
          </a:fillRef>
          <a:effectRef idx="1">
            <a:schemeClr val="accent4"/>
          </a:effectRef>
          <a:fontRef idx="minor">
            <a:schemeClr val="dk1"/>
          </a:fontRef>
        </p:style>
        <p:txBody>
          <a:bodyPr rtlCol="0" anchor="ctr"/>
          <a:lstStyle/>
          <a:p>
            <a:pPr marL="0" lvl="1" algn="ctr"/>
            <a:r>
              <a:rPr lang="es-EC" sz="1200" dirty="0" smtClean="0"/>
              <a:t>Retirar </a:t>
            </a:r>
            <a:r>
              <a:rPr lang="es-EC" sz="1200" dirty="0"/>
              <a:t>el lastre ubicado en la entrada al CDI, con la finalidad de evitar tropiezos, caídas y </a:t>
            </a:r>
            <a:r>
              <a:rPr lang="es-EC" sz="1200" dirty="0" smtClean="0"/>
              <a:t>agresión entre pares. </a:t>
            </a:r>
            <a:endParaRPr lang="es-EC" sz="1200" dirty="0">
              <a:solidFill>
                <a:schemeClr val="bg1"/>
              </a:solidFill>
            </a:endParaRPr>
          </a:p>
        </p:txBody>
      </p:sp>
      <p:sp>
        <p:nvSpPr>
          <p:cNvPr id="10" name="9 Redondear rectángulo de esquina diagonal"/>
          <p:cNvSpPr/>
          <p:nvPr/>
        </p:nvSpPr>
        <p:spPr>
          <a:xfrm>
            <a:off x="251520" y="3284984"/>
            <a:ext cx="8640960" cy="576064"/>
          </a:xfrm>
          <a:prstGeom prst="round2DiagRect">
            <a:avLst/>
          </a:prstGeom>
        </p:spPr>
        <p:style>
          <a:lnRef idx="1">
            <a:schemeClr val="accent6"/>
          </a:lnRef>
          <a:fillRef idx="2">
            <a:schemeClr val="accent6"/>
          </a:fillRef>
          <a:effectRef idx="1">
            <a:schemeClr val="accent6"/>
          </a:effectRef>
          <a:fontRef idx="minor">
            <a:schemeClr val="dk1"/>
          </a:fontRef>
        </p:style>
        <p:txBody>
          <a:bodyPr rtlCol="0" anchor="ctr"/>
          <a:lstStyle/>
          <a:p>
            <a:pPr marL="0" lvl="1" algn="ctr"/>
            <a:r>
              <a:rPr lang="es-EC" sz="1200" dirty="0" smtClean="0"/>
              <a:t>Implementar </a:t>
            </a:r>
            <a:r>
              <a:rPr lang="es-EC" sz="1200" dirty="0"/>
              <a:t>en la sala de los bebés un calefactor para que abrigue el ambiente</a:t>
            </a:r>
            <a:endParaRPr lang="es-EC" sz="1200" dirty="0">
              <a:solidFill>
                <a:schemeClr val="bg1"/>
              </a:solidFill>
            </a:endParaRPr>
          </a:p>
        </p:txBody>
      </p:sp>
      <p:sp>
        <p:nvSpPr>
          <p:cNvPr id="11" name="10 Redondear rectángulo de esquina diagonal"/>
          <p:cNvSpPr/>
          <p:nvPr/>
        </p:nvSpPr>
        <p:spPr>
          <a:xfrm>
            <a:off x="251520" y="4005064"/>
            <a:ext cx="8640960" cy="576064"/>
          </a:xfrm>
          <a:prstGeom prst="round2DiagRect">
            <a:avLst/>
          </a:prstGeom>
        </p:spPr>
        <p:style>
          <a:lnRef idx="1">
            <a:schemeClr val="accent3"/>
          </a:lnRef>
          <a:fillRef idx="2">
            <a:schemeClr val="accent3"/>
          </a:fillRef>
          <a:effectRef idx="1">
            <a:schemeClr val="accent3"/>
          </a:effectRef>
          <a:fontRef idx="minor">
            <a:schemeClr val="dk1"/>
          </a:fontRef>
        </p:style>
        <p:txBody>
          <a:bodyPr rtlCol="0" anchor="ctr"/>
          <a:lstStyle/>
          <a:p>
            <a:pPr marL="0" lvl="1" algn="ctr"/>
            <a:r>
              <a:rPr lang="es-EC" sz="1200" dirty="0"/>
              <a:t>Es necesario que la tanto la cubierta del salón de audios visuales como la cubierta del comedor sean  arregladas, tapando los agujeros que cada una de ellas contienen </a:t>
            </a:r>
            <a:r>
              <a:rPr lang="es-EC" sz="1200" dirty="0" smtClean="0"/>
              <a:t>.</a:t>
            </a:r>
            <a:endParaRPr lang="es-EC" sz="1200" dirty="0">
              <a:solidFill>
                <a:schemeClr val="bg1"/>
              </a:solidFill>
            </a:endParaRPr>
          </a:p>
        </p:txBody>
      </p:sp>
      <p:sp>
        <p:nvSpPr>
          <p:cNvPr id="12" name="11 Redondear rectángulo de esquina diagonal"/>
          <p:cNvSpPr/>
          <p:nvPr/>
        </p:nvSpPr>
        <p:spPr>
          <a:xfrm>
            <a:off x="251520" y="4725144"/>
            <a:ext cx="8640960" cy="576064"/>
          </a:xfrm>
          <a:prstGeom prst="round2DiagRect">
            <a:avLst/>
          </a:prstGeom>
        </p:spPr>
        <p:style>
          <a:lnRef idx="1">
            <a:schemeClr val="accent5"/>
          </a:lnRef>
          <a:fillRef idx="2">
            <a:schemeClr val="accent5"/>
          </a:fillRef>
          <a:effectRef idx="1">
            <a:schemeClr val="accent5"/>
          </a:effectRef>
          <a:fontRef idx="minor">
            <a:schemeClr val="dk1"/>
          </a:fontRef>
        </p:style>
        <p:txBody>
          <a:bodyPr rtlCol="0" anchor="ctr"/>
          <a:lstStyle/>
          <a:p>
            <a:pPr lvl="1" algn="ctr"/>
            <a:r>
              <a:rPr lang="es-EC" sz="1200" dirty="0"/>
              <a:t>Acoplar </a:t>
            </a:r>
            <a:r>
              <a:rPr lang="es-EC" sz="1200" dirty="0" smtClean="0"/>
              <a:t>un </a:t>
            </a:r>
            <a:r>
              <a:rPr lang="es-EC" sz="1200" dirty="0"/>
              <a:t>camino con rampas para que las personas con discapacidad puedan </a:t>
            </a:r>
            <a:r>
              <a:rPr lang="es-EC" sz="1200" dirty="0" smtClean="0"/>
              <a:t>ingresar </a:t>
            </a:r>
            <a:r>
              <a:rPr lang="es-EC" sz="1200" dirty="0"/>
              <a:t>al interior de la primera planta.</a:t>
            </a:r>
          </a:p>
          <a:p>
            <a:pPr algn="ctr"/>
            <a:endParaRPr lang="es-EC" sz="1200" dirty="0">
              <a:solidFill>
                <a:schemeClr val="bg1"/>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Elipse"/>
          <p:cNvSpPr/>
          <p:nvPr/>
        </p:nvSpPr>
        <p:spPr>
          <a:xfrm>
            <a:off x="2843808" y="188640"/>
            <a:ext cx="3744416" cy="576064"/>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dirty="0" smtClean="0"/>
              <a:t>RECOMENDACIONES</a:t>
            </a:r>
            <a:endParaRPr lang="es-EC" dirty="0"/>
          </a:p>
        </p:txBody>
      </p:sp>
      <p:sp>
        <p:nvSpPr>
          <p:cNvPr id="5" name="4 Redondear rectángulo de esquina diagonal"/>
          <p:cNvSpPr/>
          <p:nvPr/>
        </p:nvSpPr>
        <p:spPr>
          <a:xfrm>
            <a:off x="251520" y="1124744"/>
            <a:ext cx="8640960" cy="576064"/>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pPr marL="0" lvl="1" algn="ctr"/>
            <a:endParaRPr lang="es-EC" sz="1200" dirty="0" smtClean="0"/>
          </a:p>
          <a:p>
            <a:pPr marL="0" lvl="1" algn="ctr"/>
            <a:r>
              <a:rPr lang="es-EC" sz="1200" dirty="0" smtClean="0"/>
              <a:t>Es </a:t>
            </a:r>
            <a:r>
              <a:rPr lang="es-EC" sz="1200" dirty="0"/>
              <a:t>recomendable implementar un buzón de quejas o sugerencias en la puerta principal del Centro con la finalidad de receptar sugerencias o </a:t>
            </a:r>
            <a:r>
              <a:rPr lang="es-EC" sz="1200" dirty="0" smtClean="0"/>
              <a:t>quejas.</a:t>
            </a:r>
            <a:endParaRPr lang="es-EC" sz="1200" dirty="0"/>
          </a:p>
          <a:p>
            <a:pPr marL="0" lvl="1" algn="ctr"/>
            <a:endParaRPr lang="es-EC" sz="1200" dirty="0">
              <a:solidFill>
                <a:schemeClr val="bg1"/>
              </a:solidFill>
            </a:endParaRPr>
          </a:p>
        </p:txBody>
      </p:sp>
      <p:sp>
        <p:nvSpPr>
          <p:cNvPr id="6" name="5 Redondear rectángulo de esquina diagonal"/>
          <p:cNvSpPr/>
          <p:nvPr/>
        </p:nvSpPr>
        <p:spPr>
          <a:xfrm>
            <a:off x="251520" y="1844824"/>
            <a:ext cx="8640960" cy="648072"/>
          </a:xfrm>
          <a:prstGeom prst="round2DiagRect">
            <a:avLst/>
          </a:prstGeom>
        </p:spPr>
        <p:style>
          <a:lnRef idx="1">
            <a:schemeClr val="accent3"/>
          </a:lnRef>
          <a:fillRef idx="2">
            <a:schemeClr val="accent3"/>
          </a:fillRef>
          <a:effectRef idx="1">
            <a:schemeClr val="accent3"/>
          </a:effectRef>
          <a:fontRef idx="minor">
            <a:schemeClr val="dk1"/>
          </a:fontRef>
        </p:style>
        <p:txBody>
          <a:bodyPr rtlCol="0" anchor="ctr"/>
          <a:lstStyle/>
          <a:p>
            <a:pPr marL="0" lvl="1" algn="ctr"/>
            <a:endParaRPr lang="es-EC" sz="1200" dirty="0" smtClean="0"/>
          </a:p>
          <a:p>
            <a:pPr marL="0" lvl="1" algn="ctr"/>
            <a:r>
              <a:rPr lang="es-EC" sz="1200" dirty="0" smtClean="0"/>
              <a:t>Implementar </a:t>
            </a:r>
            <a:r>
              <a:rPr lang="es-EC" sz="1200" dirty="0"/>
              <a:t>camas para los niños más grandes (2 á 3 años</a:t>
            </a:r>
            <a:r>
              <a:rPr lang="es-EC" sz="1200" dirty="0" smtClean="0"/>
              <a:t>), </a:t>
            </a:r>
            <a:r>
              <a:rPr lang="es-EC" sz="1200" dirty="0"/>
              <a:t>implementar las cunas para los bebés con la finalidad de evitar hacer dormir a más de 2 niños por cuna, adquirir cobijas, colchones, sobre camas y </a:t>
            </a:r>
            <a:r>
              <a:rPr lang="es-EC" sz="1200" dirty="0" smtClean="0"/>
              <a:t>cubre colchonetas.</a:t>
            </a:r>
            <a:endParaRPr lang="es-EC" sz="1200" dirty="0"/>
          </a:p>
          <a:p>
            <a:pPr marL="0" lvl="1" algn="ctr"/>
            <a:endParaRPr lang="es-EC" sz="1200" dirty="0">
              <a:solidFill>
                <a:schemeClr val="bg1"/>
              </a:solidFill>
            </a:endParaRPr>
          </a:p>
        </p:txBody>
      </p:sp>
      <p:sp>
        <p:nvSpPr>
          <p:cNvPr id="8" name="7 Redondear rectángulo de esquina diagonal"/>
          <p:cNvSpPr/>
          <p:nvPr/>
        </p:nvSpPr>
        <p:spPr>
          <a:xfrm>
            <a:off x="251520" y="2780928"/>
            <a:ext cx="8640960" cy="576064"/>
          </a:xfrm>
          <a:prstGeom prst="round2DiagRect">
            <a:avLst/>
          </a:prstGeom>
        </p:spPr>
        <p:style>
          <a:lnRef idx="1">
            <a:schemeClr val="accent6"/>
          </a:lnRef>
          <a:fillRef idx="2">
            <a:schemeClr val="accent6"/>
          </a:fillRef>
          <a:effectRef idx="1">
            <a:schemeClr val="accent6"/>
          </a:effectRef>
          <a:fontRef idx="minor">
            <a:schemeClr val="dk1"/>
          </a:fontRef>
        </p:style>
        <p:txBody>
          <a:bodyPr rtlCol="0" anchor="ctr"/>
          <a:lstStyle/>
          <a:p>
            <a:pPr marL="0" lvl="1" algn="ctr"/>
            <a:r>
              <a:rPr lang="es-EC" sz="1200" dirty="0" smtClean="0"/>
              <a:t>Implementar </a:t>
            </a:r>
            <a:r>
              <a:rPr lang="es-EC" sz="1200" dirty="0"/>
              <a:t>un detector de humos en la sala de los bebés con la intensión de actuar inmediatamente en caso de emergencias y evitar </a:t>
            </a:r>
            <a:r>
              <a:rPr lang="es-EC" sz="1200" dirty="0" smtClean="0"/>
              <a:t>accidentes.</a:t>
            </a:r>
            <a:endParaRPr lang="es-EC" sz="1200" dirty="0">
              <a:solidFill>
                <a:schemeClr val="bg1"/>
              </a:solidFill>
            </a:endParaRPr>
          </a:p>
        </p:txBody>
      </p:sp>
      <p:sp>
        <p:nvSpPr>
          <p:cNvPr id="9" name="8 Redondear rectángulo de esquina diagonal"/>
          <p:cNvSpPr/>
          <p:nvPr/>
        </p:nvSpPr>
        <p:spPr>
          <a:xfrm>
            <a:off x="323528" y="3645024"/>
            <a:ext cx="8640960" cy="576064"/>
          </a:xfrm>
          <a:prstGeom prst="round2DiagRect">
            <a:avLst/>
          </a:prstGeom>
        </p:spPr>
        <p:style>
          <a:lnRef idx="1">
            <a:schemeClr val="accent1"/>
          </a:lnRef>
          <a:fillRef idx="2">
            <a:schemeClr val="accent1"/>
          </a:fillRef>
          <a:effectRef idx="1">
            <a:schemeClr val="accent1"/>
          </a:effectRef>
          <a:fontRef idx="minor">
            <a:schemeClr val="dk1"/>
          </a:fontRef>
        </p:style>
        <p:txBody>
          <a:bodyPr rtlCol="0" anchor="ctr"/>
          <a:lstStyle/>
          <a:p>
            <a:pPr marL="0" lvl="1" algn="ctr"/>
            <a:r>
              <a:rPr lang="es-EC" sz="1200" dirty="0" smtClean="0"/>
              <a:t>Acudir </a:t>
            </a:r>
            <a:r>
              <a:rPr lang="es-EC" sz="1200" dirty="0"/>
              <a:t>hacia las autoridades de tránsito del Cantón Rumiñahui a solicitar la ubicación de señaleticas verticales en la calle esquinera del CDI</a:t>
            </a:r>
            <a:endParaRPr lang="es-EC" sz="1200" dirty="0">
              <a:solidFill>
                <a:schemeClr val="bg1"/>
              </a:solidFill>
            </a:endParaRPr>
          </a:p>
        </p:txBody>
      </p:sp>
      <p:sp>
        <p:nvSpPr>
          <p:cNvPr id="10" name="9 Redondear rectángulo de esquina diagonal"/>
          <p:cNvSpPr/>
          <p:nvPr/>
        </p:nvSpPr>
        <p:spPr>
          <a:xfrm>
            <a:off x="323528" y="4365104"/>
            <a:ext cx="8640960" cy="576064"/>
          </a:xfrm>
          <a:prstGeom prst="round2DiagRect">
            <a:avLst/>
          </a:prstGeom>
        </p:spPr>
        <p:style>
          <a:lnRef idx="1">
            <a:schemeClr val="accent3"/>
          </a:lnRef>
          <a:fillRef idx="2">
            <a:schemeClr val="accent3"/>
          </a:fillRef>
          <a:effectRef idx="1">
            <a:schemeClr val="accent3"/>
          </a:effectRef>
          <a:fontRef idx="minor">
            <a:schemeClr val="dk1"/>
          </a:fontRef>
        </p:style>
        <p:txBody>
          <a:bodyPr rtlCol="0" anchor="ctr"/>
          <a:lstStyle/>
          <a:p>
            <a:pPr marL="0" lvl="1" algn="ctr"/>
            <a:r>
              <a:rPr lang="es-EC" sz="1200" dirty="0" smtClean="0"/>
              <a:t>Colocar </a:t>
            </a:r>
            <a:r>
              <a:rPr lang="es-EC" sz="1200" dirty="0"/>
              <a:t>rejas de protección a los </a:t>
            </a:r>
            <a:r>
              <a:rPr lang="es-EC" sz="1200" dirty="0" smtClean="0"/>
              <a:t>ventanales de la edificación superior  </a:t>
            </a:r>
            <a:r>
              <a:rPr lang="es-EC" sz="1200" dirty="0"/>
              <a:t>para evitar accidentes graves</a:t>
            </a:r>
            <a:endParaRPr lang="es-EC" sz="1200" dirty="0">
              <a:solidFill>
                <a:schemeClr val="bg1"/>
              </a:solidFill>
            </a:endParaRPr>
          </a:p>
        </p:txBody>
      </p:sp>
      <p:sp>
        <p:nvSpPr>
          <p:cNvPr id="11" name="10 Redondear rectángulo de esquina diagonal"/>
          <p:cNvSpPr/>
          <p:nvPr/>
        </p:nvSpPr>
        <p:spPr>
          <a:xfrm>
            <a:off x="323528" y="5157192"/>
            <a:ext cx="8640960" cy="576064"/>
          </a:xfrm>
          <a:prstGeom prst="round2DiagRect">
            <a:avLst/>
          </a:prstGeom>
        </p:spPr>
        <p:style>
          <a:lnRef idx="1">
            <a:schemeClr val="accent5"/>
          </a:lnRef>
          <a:fillRef idx="2">
            <a:schemeClr val="accent5"/>
          </a:fillRef>
          <a:effectRef idx="1">
            <a:schemeClr val="accent5"/>
          </a:effectRef>
          <a:fontRef idx="minor">
            <a:schemeClr val="dk1"/>
          </a:fontRef>
        </p:style>
        <p:txBody>
          <a:bodyPr rtlCol="0" anchor="ctr"/>
          <a:lstStyle/>
          <a:p>
            <a:pPr marL="0" lvl="1" algn="ctr"/>
            <a:r>
              <a:rPr lang="es-EC" sz="1200" dirty="0" smtClean="0"/>
              <a:t>Sustituir las mesas con puntas esquinadas por las de punta redonda e implementar sillas con apoya brazos.</a:t>
            </a:r>
            <a:endParaRPr lang="es-EC" sz="1200" dirty="0">
              <a:solidFill>
                <a:schemeClr val="bg1"/>
              </a:solidFill>
            </a:endParaRPr>
          </a:p>
        </p:txBody>
      </p:sp>
      <p:sp>
        <p:nvSpPr>
          <p:cNvPr id="12" name="11 Redondear rectángulo de esquina diagonal"/>
          <p:cNvSpPr/>
          <p:nvPr/>
        </p:nvSpPr>
        <p:spPr>
          <a:xfrm>
            <a:off x="323528" y="5949280"/>
            <a:ext cx="8640960" cy="576064"/>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pPr marL="0" lvl="1" algn="ctr"/>
            <a:r>
              <a:rPr lang="es-EC" sz="1200" dirty="0" smtClean="0">
                <a:solidFill>
                  <a:schemeClr val="bg1"/>
                </a:solidFill>
              </a:rPr>
              <a:t>Corregir las conexiones eléctricas e implementar  protectores a los tomacorrientes. </a:t>
            </a:r>
            <a:endParaRPr lang="es-EC" sz="1200" dirty="0">
              <a:solidFill>
                <a:schemeClr val="bg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1143000"/>
          </a:xfrm>
        </p:spPr>
        <p:txBody>
          <a:bodyPr>
            <a:normAutofit fontScale="90000"/>
          </a:bodyPr>
          <a:lstStyle/>
          <a:p>
            <a:r>
              <a:rPr lang="es-EC" b="1" dirty="0" smtClean="0">
                <a:solidFill>
                  <a:schemeClr val="bg1"/>
                </a:solidFill>
              </a:rPr>
              <a:t>INFORME DEL PROYECTO DE INVESTIGACIÓN</a:t>
            </a:r>
            <a:endParaRPr lang="es-EC" b="1" dirty="0">
              <a:solidFill>
                <a:schemeClr val="bg1"/>
              </a:solidFill>
            </a:endParaRPr>
          </a:p>
        </p:txBody>
      </p:sp>
      <p:sp>
        <p:nvSpPr>
          <p:cNvPr id="4" name="3 Redondear rectángulo de esquina diagonal"/>
          <p:cNvSpPr/>
          <p:nvPr/>
        </p:nvSpPr>
        <p:spPr>
          <a:xfrm>
            <a:off x="611560" y="1988840"/>
            <a:ext cx="2736304" cy="1368152"/>
          </a:xfrm>
          <a:prstGeom prst="round2Diag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EC" sz="1500" dirty="0" smtClean="0">
                <a:solidFill>
                  <a:schemeClr val="bg1"/>
                </a:solidFill>
              </a:rPr>
              <a:t>El </a:t>
            </a:r>
            <a:r>
              <a:rPr lang="es-EC" sz="1500" dirty="0">
                <a:solidFill>
                  <a:schemeClr val="bg1"/>
                </a:solidFill>
              </a:rPr>
              <a:t>Gobierno ecuatoriano ha considerado necesario reformar las leyes, normas, reglamentos y parámetros de la Educación </a:t>
            </a:r>
            <a:r>
              <a:rPr lang="es-EC" sz="1500" dirty="0" smtClean="0">
                <a:solidFill>
                  <a:schemeClr val="bg1"/>
                </a:solidFill>
              </a:rPr>
              <a:t>Inicial</a:t>
            </a:r>
            <a:endParaRPr lang="es-EC" sz="1500" dirty="0">
              <a:solidFill>
                <a:schemeClr val="bg1"/>
              </a:solidFill>
            </a:endParaRPr>
          </a:p>
        </p:txBody>
      </p:sp>
      <p:sp>
        <p:nvSpPr>
          <p:cNvPr id="5" name="4 Redondear rectángulo de esquina diagonal"/>
          <p:cNvSpPr/>
          <p:nvPr/>
        </p:nvSpPr>
        <p:spPr>
          <a:xfrm>
            <a:off x="2411760" y="3789040"/>
            <a:ext cx="2952328" cy="1728192"/>
          </a:xfrm>
          <a:prstGeom prst="round2Diag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C" sz="1500" dirty="0">
                <a:solidFill>
                  <a:schemeClr val="bg1"/>
                </a:solidFill>
              </a:rPr>
              <a:t>La edificación escolar conformada por sus espacios educativos, mobiliario e infraestructura en sí misma forman una fuente de conocimiento, información y estimulación</a:t>
            </a:r>
            <a:r>
              <a:rPr lang="es-EC" dirty="0" smtClean="0"/>
              <a:t>. </a:t>
            </a:r>
            <a:endParaRPr lang="es-EC" dirty="0"/>
          </a:p>
        </p:txBody>
      </p:sp>
      <p:sp>
        <p:nvSpPr>
          <p:cNvPr id="6" name="5 Redondear rectángulo de esquina diagonal"/>
          <p:cNvSpPr/>
          <p:nvPr/>
        </p:nvSpPr>
        <p:spPr>
          <a:xfrm>
            <a:off x="5652120" y="1916832"/>
            <a:ext cx="2952328" cy="1728192"/>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C" sz="1500" dirty="0">
                <a:solidFill>
                  <a:schemeClr val="bg1"/>
                </a:solidFill>
              </a:rPr>
              <a:t>El ambiente marca el desarrollo del ser humano y más aun si se trata de los niños y las niñas que empiezan el proceso de transición entre la casa y el Centro de desarrollo Infantil</a:t>
            </a:r>
          </a:p>
        </p:txBody>
      </p:sp>
      <p:pic>
        <p:nvPicPr>
          <p:cNvPr id="100354" name="Picture 2" descr="C:\DOCUMENTOS JOHA\EMOTICONES\63860.gif"/>
          <p:cNvPicPr>
            <a:picLocks noChangeAspect="1" noChangeArrowheads="1" noCrop="1"/>
          </p:cNvPicPr>
          <p:nvPr/>
        </p:nvPicPr>
        <p:blipFill>
          <a:blip r:embed="rId2" cstate="print"/>
          <a:srcRect/>
          <a:stretch>
            <a:fillRect/>
          </a:stretch>
        </p:blipFill>
        <p:spPr bwMode="auto">
          <a:xfrm>
            <a:off x="6156176" y="4077072"/>
            <a:ext cx="2558992" cy="2326357"/>
          </a:xfrm>
          <a:prstGeom prst="rect">
            <a:avLst/>
          </a:prstGeom>
          <a:noFill/>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Proceso"/>
          <p:cNvSpPr/>
          <p:nvPr/>
        </p:nvSpPr>
        <p:spPr>
          <a:xfrm>
            <a:off x="3779912" y="476672"/>
            <a:ext cx="2088232" cy="576064"/>
          </a:xfrm>
          <a:prstGeom prst="flowChartProcess">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s-EC" sz="2500" dirty="0" smtClean="0">
                <a:solidFill>
                  <a:schemeClr val="bg1"/>
                </a:solidFill>
              </a:rPr>
              <a:t>DISCUSIÓN</a:t>
            </a:r>
            <a:endParaRPr lang="es-EC" sz="2500" dirty="0">
              <a:solidFill>
                <a:schemeClr val="bg1"/>
              </a:solidFill>
            </a:endParaRPr>
          </a:p>
        </p:txBody>
      </p:sp>
      <p:sp>
        <p:nvSpPr>
          <p:cNvPr id="5" name="4 Rectángulo redondeado"/>
          <p:cNvSpPr/>
          <p:nvPr/>
        </p:nvSpPr>
        <p:spPr>
          <a:xfrm>
            <a:off x="1331640" y="1484784"/>
            <a:ext cx="2880320" cy="165618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C" sz="1500" dirty="0">
                <a:solidFill>
                  <a:schemeClr val="bg1"/>
                </a:solidFill>
              </a:rPr>
              <a:t>A los 27 días del mes de noviembre del 2014, se acudió al CDI con la finalidad de dar a conocer los resultados de la </a:t>
            </a:r>
            <a:r>
              <a:rPr lang="es-EC" sz="1500" dirty="0" smtClean="0">
                <a:solidFill>
                  <a:schemeClr val="bg1"/>
                </a:solidFill>
              </a:rPr>
              <a:t>investigación</a:t>
            </a:r>
            <a:endParaRPr lang="es-EC" sz="1500" dirty="0">
              <a:solidFill>
                <a:schemeClr val="bg1"/>
              </a:solidFill>
            </a:endParaRPr>
          </a:p>
        </p:txBody>
      </p:sp>
      <p:sp>
        <p:nvSpPr>
          <p:cNvPr id="7" name="6 Rectángulo redondeado"/>
          <p:cNvSpPr/>
          <p:nvPr/>
        </p:nvSpPr>
        <p:spPr>
          <a:xfrm>
            <a:off x="5364088" y="1340768"/>
            <a:ext cx="2880320" cy="19442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C" sz="1500" dirty="0" smtClean="0">
                <a:solidFill>
                  <a:schemeClr val="bg1"/>
                </a:solidFill>
              </a:rPr>
              <a:t>Siendo </a:t>
            </a:r>
            <a:r>
              <a:rPr lang="es-EC" sz="1500" dirty="0">
                <a:solidFill>
                  <a:schemeClr val="bg1"/>
                </a:solidFill>
              </a:rPr>
              <a:t>las 01:30 p.m. se procedió a la exposición de los resultados, en un principio la apertura  fue </a:t>
            </a:r>
            <a:r>
              <a:rPr lang="es-EC" sz="1500" dirty="0" smtClean="0">
                <a:solidFill>
                  <a:schemeClr val="bg1"/>
                </a:solidFill>
              </a:rPr>
              <a:t>total, </a:t>
            </a:r>
            <a:r>
              <a:rPr lang="es-EC" sz="1500" dirty="0">
                <a:solidFill>
                  <a:schemeClr val="bg1"/>
                </a:solidFill>
              </a:rPr>
              <a:t>pero cabe recalcar que sus reacciones cambiaron al escuchar los resultados que arrojó la investigación</a:t>
            </a:r>
          </a:p>
        </p:txBody>
      </p:sp>
      <p:sp>
        <p:nvSpPr>
          <p:cNvPr id="9" name="8 Proceso"/>
          <p:cNvSpPr/>
          <p:nvPr/>
        </p:nvSpPr>
        <p:spPr>
          <a:xfrm>
            <a:off x="3275856" y="3645024"/>
            <a:ext cx="2736304" cy="576064"/>
          </a:xfrm>
          <a:prstGeom prst="flowChartProcess">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s-EC" sz="2500" dirty="0" smtClean="0">
                <a:solidFill>
                  <a:schemeClr val="bg1"/>
                </a:solidFill>
              </a:rPr>
              <a:t>CONCLUSIONES</a:t>
            </a:r>
            <a:endParaRPr lang="es-EC" sz="2500" dirty="0">
              <a:solidFill>
                <a:schemeClr val="bg1"/>
              </a:solidFill>
            </a:endParaRPr>
          </a:p>
        </p:txBody>
      </p:sp>
      <p:sp>
        <p:nvSpPr>
          <p:cNvPr id="10" name="9 Rectángulo redondeado"/>
          <p:cNvSpPr/>
          <p:nvPr/>
        </p:nvSpPr>
        <p:spPr>
          <a:xfrm>
            <a:off x="971600" y="4725144"/>
            <a:ext cx="7488832" cy="57606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lvl="0" algn="ctr"/>
            <a:endParaRPr lang="es-EC" sz="1500" dirty="0" smtClean="0">
              <a:solidFill>
                <a:schemeClr val="bg1"/>
              </a:solidFill>
            </a:endParaRPr>
          </a:p>
          <a:p>
            <a:pPr lvl="0" algn="ctr"/>
            <a:r>
              <a:rPr lang="es-EC" sz="1500" dirty="0" smtClean="0">
                <a:solidFill>
                  <a:schemeClr val="bg1"/>
                </a:solidFill>
              </a:rPr>
              <a:t>Las </a:t>
            </a:r>
            <a:r>
              <a:rPr lang="es-EC" sz="1500" dirty="0">
                <a:solidFill>
                  <a:schemeClr val="bg1"/>
                </a:solidFill>
              </a:rPr>
              <a:t>autoridades del </a:t>
            </a:r>
            <a:r>
              <a:rPr lang="es-EC" sz="1500" dirty="0" smtClean="0">
                <a:solidFill>
                  <a:schemeClr val="bg1"/>
                </a:solidFill>
              </a:rPr>
              <a:t>CDI </a:t>
            </a:r>
            <a:r>
              <a:rPr lang="es-EC" sz="1500" dirty="0">
                <a:solidFill>
                  <a:schemeClr val="bg1"/>
                </a:solidFill>
              </a:rPr>
              <a:t>brindaron la oportunidad de ingresar nuevamente a sus instalaciones, </a:t>
            </a:r>
            <a:r>
              <a:rPr lang="es-EC" sz="1500" dirty="0" smtClean="0">
                <a:solidFill>
                  <a:schemeClr val="bg1"/>
                </a:solidFill>
              </a:rPr>
              <a:t>observándose nuevas </a:t>
            </a:r>
            <a:r>
              <a:rPr lang="es-EC" sz="1500" dirty="0">
                <a:solidFill>
                  <a:schemeClr val="bg1"/>
                </a:solidFill>
              </a:rPr>
              <a:t>adecuaciones en sus </a:t>
            </a:r>
            <a:r>
              <a:rPr lang="es-EC" sz="1500" dirty="0" smtClean="0">
                <a:solidFill>
                  <a:schemeClr val="bg1"/>
                </a:solidFill>
              </a:rPr>
              <a:t>espacio.</a:t>
            </a:r>
            <a:endParaRPr lang="es-EC" sz="1500" dirty="0">
              <a:solidFill>
                <a:schemeClr val="bg1"/>
              </a:solidFill>
            </a:endParaRPr>
          </a:p>
          <a:p>
            <a:pPr algn="ctr"/>
            <a:endParaRPr lang="es-EC" dirty="0">
              <a:solidFill>
                <a:schemeClr val="bg1"/>
              </a:solidFill>
            </a:endParaRPr>
          </a:p>
        </p:txBody>
      </p:sp>
      <p:sp>
        <p:nvSpPr>
          <p:cNvPr id="11" name="10 Rectángulo redondeado"/>
          <p:cNvSpPr/>
          <p:nvPr/>
        </p:nvSpPr>
        <p:spPr>
          <a:xfrm>
            <a:off x="971600" y="5733256"/>
            <a:ext cx="7488832" cy="57606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C" sz="1500" dirty="0" smtClean="0">
                <a:solidFill>
                  <a:schemeClr val="bg1"/>
                </a:solidFill>
              </a:rPr>
              <a:t>Las autoridades y las maestras del CDI no reconocieron los resultados de la investigación</a:t>
            </a:r>
            <a:endParaRPr lang="es-EC" sz="1500" dirty="0">
              <a:solidFill>
                <a:schemeClr val="bg1"/>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2132856"/>
            <a:ext cx="8229600" cy="1143000"/>
          </a:xfrm>
        </p:spPr>
        <p:txBody>
          <a:bodyPr>
            <a:normAutofit fontScale="90000"/>
          </a:bodyPr>
          <a:lstStyle/>
          <a:p>
            <a:r>
              <a:rPr lang="es-EC" sz="6700" b="1" dirty="0" smtClean="0">
                <a:solidFill>
                  <a:schemeClr val="bg1"/>
                </a:solidFill>
              </a:rPr>
              <a:t>ANEXOS</a:t>
            </a:r>
            <a:br>
              <a:rPr lang="es-EC" sz="6700" b="1" dirty="0" smtClean="0">
                <a:solidFill>
                  <a:schemeClr val="bg1"/>
                </a:solidFill>
              </a:rPr>
            </a:br>
            <a:r>
              <a:rPr lang="es-EC" sz="1300" b="1" dirty="0" smtClean="0">
                <a:solidFill>
                  <a:schemeClr val="bg1"/>
                </a:solidFill>
                <a:hlinkClick r:id="rId2" action="ppaction://hlinkfile"/>
              </a:rPr>
              <a:t>Mi película.wmv</a:t>
            </a:r>
            <a:r>
              <a:rPr lang="es-EC" b="1" dirty="0" smtClean="0">
                <a:solidFill>
                  <a:schemeClr val="bg1"/>
                </a:solidFill>
              </a:rPr>
              <a:t/>
            </a:r>
            <a:br>
              <a:rPr lang="es-EC" b="1" dirty="0" smtClean="0">
                <a:solidFill>
                  <a:schemeClr val="bg1"/>
                </a:solidFill>
              </a:rPr>
            </a:br>
            <a:endParaRPr lang="es-EC" sz="1300" b="1" dirty="0">
              <a:solidFill>
                <a:schemeClr val="bg1"/>
              </a:solidFill>
            </a:endParaRPr>
          </a:p>
        </p:txBody>
      </p:sp>
      <p:pic>
        <p:nvPicPr>
          <p:cNvPr id="8" name="Picture 3" descr="C:\DOCUMENTOS JOHA\MIS IMAGENES\FONDOS POWER POINT\infantil1.gif"/>
          <p:cNvPicPr>
            <a:picLocks noChangeAspect="1" noChangeArrowheads="1"/>
          </p:cNvPicPr>
          <p:nvPr/>
        </p:nvPicPr>
        <p:blipFill>
          <a:blip r:embed="rId3" cstate="print"/>
          <a:srcRect/>
          <a:stretch>
            <a:fillRect/>
          </a:stretch>
        </p:blipFill>
        <p:spPr bwMode="auto">
          <a:xfrm>
            <a:off x="6084168" y="332656"/>
            <a:ext cx="2736304" cy="1692061"/>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DOCUMENTOS JOHA\MIS IMAGENES\FONDOS POWER POINT\infantil1.gif"/>
          <p:cNvPicPr>
            <a:picLocks noChangeAspect="1" noChangeArrowheads="1"/>
          </p:cNvPicPr>
          <p:nvPr/>
        </p:nvPicPr>
        <p:blipFill>
          <a:blip r:embed="rId2" cstate="print"/>
          <a:srcRect/>
          <a:stretch>
            <a:fillRect/>
          </a:stretch>
        </p:blipFill>
        <p:spPr bwMode="auto">
          <a:xfrm>
            <a:off x="7029014" y="44624"/>
            <a:ext cx="2007482" cy="1241376"/>
          </a:xfrm>
          <a:prstGeom prst="rect">
            <a:avLst/>
          </a:prstGeom>
          <a:noFill/>
        </p:spPr>
      </p:pic>
      <p:sp>
        <p:nvSpPr>
          <p:cNvPr id="5" name="4 Rectángulo redondeado"/>
          <p:cNvSpPr/>
          <p:nvPr/>
        </p:nvSpPr>
        <p:spPr>
          <a:xfrm>
            <a:off x="2915816" y="332656"/>
            <a:ext cx="2880320" cy="72008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sz="2000" b="1" dirty="0" smtClean="0">
                <a:solidFill>
                  <a:schemeClr val="bg1"/>
                </a:solidFill>
              </a:rPr>
              <a:t>OBJETIVOS</a:t>
            </a:r>
            <a:endParaRPr lang="es-EC" sz="2000" b="1" dirty="0">
              <a:solidFill>
                <a:schemeClr val="bg1"/>
              </a:solidFill>
            </a:endParaRPr>
          </a:p>
        </p:txBody>
      </p:sp>
      <p:sp>
        <p:nvSpPr>
          <p:cNvPr id="6" name="5 Rectángulo redondeado"/>
          <p:cNvSpPr/>
          <p:nvPr/>
        </p:nvSpPr>
        <p:spPr>
          <a:xfrm>
            <a:off x="395536" y="1340768"/>
            <a:ext cx="2880320" cy="72008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C" sz="2000" b="1" dirty="0" smtClean="0">
                <a:solidFill>
                  <a:schemeClr val="bg1"/>
                </a:solidFill>
              </a:rPr>
              <a:t>GENERAL</a:t>
            </a:r>
            <a:endParaRPr lang="es-EC" sz="2000" b="1" dirty="0">
              <a:solidFill>
                <a:schemeClr val="bg1"/>
              </a:solidFill>
            </a:endParaRPr>
          </a:p>
        </p:txBody>
      </p:sp>
      <p:sp>
        <p:nvSpPr>
          <p:cNvPr id="7" name="6 Rectángulo redondeado"/>
          <p:cNvSpPr/>
          <p:nvPr/>
        </p:nvSpPr>
        <p:spPr>
          <a:xfrm>
            <a:off x="5364088" y="1268760"/>
            <a:ext cx="2880320" cy="72008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C" sz="2000" b="1" dirty="0" smtClean="0">
                <a:solidFill>
                  <a:schemeClr val="bg1"/>
                </a:solidFill>
              </a:rPr>
              <a:t>ESPECÍFICO</a:t>
            </a:r>
            <a:endParaRPr lang="es-EC" sz="2000" b="1" dirty="0">
              <a:solidFill>
                <a:schemeClr val="bg1"/>
              </a:solidFill>
            </a:endParaRPr>
          </a:p>
        </p:txBody>
      </p:sp>
      <p:sp>
        <p:nvSpPr>
          <p:cNvPr id="8" name="7 Rectángulo redondeado"/>
          <p:cNvSpPr/>
          <p:nvPr/>
        </p:nvSpPr>
        <p:spPr>
          <a:xfrm>
            <a:off x="539552" y="2852936"/>
            <a:ext cx="2520280" cy="266429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C" sz="2000" dirty="0" smtClean="0">
                <a:solidFill>
                  <a:schemeClr val="bg1"/>
                </a:solidFill>
              </a:rPr>
              <a:t>Verificar el cumplimiento de los Estándares de Calidad del MIES, de la infraestructura y equipamiento del CDI “Dafi-Kids”</a:t>
            </a:r>
            <a:endParaRPr lang="es-EC" sz="2000" dirty="0">
              <a:solidFill>
                <a:schemeClr val="bg1"/>
              </a:solidFill>
            </a:endParaRPr>
          </a:p>
        </p:txBody>
      </p:sp>
      <p:sp>
        <p:nvSpPr>
          <p:cNvPr id="9" name="8 Rectángulo redondeado"/>
          <p:cNvSpPr/>
          <p:nvPr/>
        </p:nvSpPr>
        <p:spPr>
          <a:xfrm>
            <a:off x="4427984" y="2348880"/>
            <a:ext cx="4499992" cy="57606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C" sz="2000" dirty="0" smtClean="0">
                <a:solidFill>
                  <a:schemeClr val="bg1"/>
                </a:solidFill>
              </a:rPr>
              <a:t>Identificar espacios disponibles e inexistente de CDI.</a:t>
            </a:r>
            <a:endParaRPr lang="es-EC" sz="2000" dirty="0">
              <a:solidFill>
                <a:schemeClr val="bg1"/>
              </a:solidFill>
            </a:endParaRPr>
          </a:p>
        </p:txBody>
      </p:sp>
      <p:sp>
        <p:nvSpPr>
          <p:cNvPr id="10" name="9 Rectángulo redondeado"/>
          <p:cNvSpPr/>
          <p:nvPr/>
        </p:nvSpPr>
        <p:spPr>
          <a:xfrm>
            <a:off x="4464496" y="3068960"/>
            <a:ext cx="4499992" cy="57606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EC" sz="2000" dirty="0" smtClean="0">
                <a:solidFill>
                  <a:schemeClr val="bg1"/>
                </a:solidFill>
              </a:rPr>
              <a:t>Explicar las características de la infraestructura del CDI.</a:t>
            </a:r>
            <a:endParaRPr lang="es-EC" sz="2000" dirty="0">
              <a:solidFill>
                <a:schemeClr val="bg1"/>
              </a:solidFill>
            </a:endParaRPr>
          </a:p>
        </p:txBody>
      </p:sp>
      <p:sp>
        <p:nvSpPr>
          <p:cNvPr id="11" name="10 Rectángulo redondeado"/>
          <p:cNvSpPr/>
          <p:nvPr/>
        </p:nvSpPr>
        <p:spPr>
          <a:xfrm>
            <a:off x="4427984" y="3861048"/>
            <a:ext cx="4499992" cy="57606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sz="2000" dirty="0" smtClean="0">
                <a:solidFill>
                  <a:schemeClr val="bg1"/>
                </a:solidFill>
              </a:rPr>
              <a:t>Identificar el equipamiento inexistente del CDI.</a:t>
            </a:r>
            <a:endParaRPr lang="es-EC" sz="2000" dirty="0">
              <a:solidFill>
                <a:schemeClr val="bg1"/>
              </a:solidFill>
            </a:endParaRPr>
          </a:p>
        </p:txBody>
      </p:sp>
      <p:sp>
        <p:nvSpPr>
          <p:cNvPr id="12" name="11 Rectángulo redondeado"/>
          <p:cNvSpPr/>
          <p:nvPr/>
        </p:nvSpPr>
        <p:spPr>
          <a:xfrm>
            <a:off x="4427984" y="4653136"/>
            <a:ext cx="4499992" cy="57606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C" sz="2000" dirty="0" smtClean="0">
                <a:solidFill>
                  <a:schemeClr val="bg1"/>
                </a:solidFill>
              </a:rPr>
              <a:t>Diagnosticar el estado actual del equipamiento existente del CDI.</a:t>
            </a:r>
            <a:endParaRPr lang="es-EC" sz="2000" dirty="0">
              <a:solidFill>
                <a:schemeClr val="bg1"/>
              </a:solidFill>
            </a:endParaRPr>
          </a:p>
        </p:txBody>
      </p:sp>
      <p:sp>
        <p:nvSpPr>
          <p:cNvPr id="13" name="12 Rectángulo redondeado"/>
          <p:cNvSpPr/>
          <p:nvPr/>
        </p:nvSpPr>
        <p:spPr>
          <a:xfrm>
            <a:off x="4392488" y="5373216"/>
            <a:ext cx="4499992" cy="57606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EC" sz="2000" dirty="0" smtClean="0">
                <a:solidFill>
                  <a:schemeClr val="bg1"/>
                </a:solidFill>
              </a:rPr>
              <a:t>Desarrollar un informe técnico. </a:t>
            </a:r>
            <a:endParaRPr lang="es-EC" sz="2000" dirty="0">
              <a:solidFill>
                <a:schemeClr val="bg1"/>
              </a:solidFill>
            </a:endParaRPr>
          </a:p>
        </p:txBody>
      </p:sp>
      <p:sp>
        <p:nvSpPr>
          <p:cNvPr id="14" name="13 Rectángulo redondeado"/>
          <p:cNvSpPr/>
          <p:nvPr/>
        </p:nvSpPr>
        <p:spPr>
          <a:xfrm>
            <a:off x="4355976" y="6093296"/>
            <a:ext cx="4499992" cy="57606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C" sz="2000" dirty="0" smtClean="0">
                <a:solidFill>
                  <a:schemeClr val="bg1"/>
                </a:solidFill>
              </a:rPr>
              <a:t>Socializar los resultados de la investigación </a:t>
            </a:r>
            <a:r>
              <a:rPr lang="es-EC" sz="2000" dirty="0">
                <a:solidFill>
                  <a:schemeClr val="bg1"/>
                </a:solidFill>
              </a:rPr>
              <a:t> </a:t>
            </a:r>
            <a:r>
              <a:rPr lang="es-EC" sz="2000" dirty="0" smtClean="0">
                <a:solidFill>
                  <a:schemeClr val="bg1"/>
                </a:solidFill>
              </a:rPr>
              <a:t>al CDI.</a:t>
            </a:r>
            <a:endParaRPr lang="es-EC" sz="2000" dirty="0">
              <a:solidFill>
                <a:schemeClr val="bg1"/>
              </a:solidFill>
            </a:endParaRPr>
          </a:p>
        </p:txBody>
      </p:sp>
      <p:sp>
        <p:nvSpPr>
          <p:cNvPr id="15" name="14 Flecha izquierda, derecha y arriba"/>
          <p:cNvSpPr/>
          <p:nvPr/>
        </p:nvSpPr>
        <p:spPr>
          <a:xfrm>
            <a:off x="3491880" y="1196752"/>
            <a:ext cx="1656184" cy="648072"/>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
        <p:nvSpPr>
          <p:cNvPr id="16" name="15 Flecha abajo"/>
          <p:cNvSpPr/>
          <p:nvPr/>
        </p:nvSpPr>
        <p:spPr>
          <a:xfrm>
            <a:off x="1547664" y="2204864"/>
            <a:ext cx="504056"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
        <p:nvSpPr>
          <p:cNvPr id="18" name="17 Flecha abajo"/>
          <p:cNvSpPr/>
          <p:nvPr/>
        </p:nvSpPr>
        <p:spPr>
          <a:xfrm>
            <a:off x="6588224" y="1988840"/>
            <a:ext cx="351656" cy="3516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DOCUMENTOS JOHA\MIS IMAGENES\FONDOS POWER POINT\infantil1.gif"/>
          <p:cNvPicPr>
            <a:picLocks noChangeAspect="1" noChangeArrowheads="1"/>
          </p:cNvPicPr>
          <p:nvPr/>
        </p:nvPicPr>
        <p:blipFill>
          <a:blip r:embed="rId2" cstate="print"/>
          <a:srcRect/>
          <a:stretch>
            <a:fillRect/>
          </a:stretch>
        </p:blipFill>
        <p:spPr bwMode="auto">
          <a:xfrm>
            <a:off x="7029014" y="44624"/>
            <a:ext cx="2007482" cy="1241376"/>
          </a:xfrm>
          <a:prstGeom prst="rect">
            <a:avLst/>
          </a:prstGeom>
          <a:noFill/>
        </p:spPr>
      </p:pic>
      <p:sp>
        <p:nvSpPr>
          <p:cNvPr id="5" name="4 Rectángulo redondeado"/>
          <p:cNvSpPr/>
          <p:nvPr/>
        </p:nvSpPr>
        <p:spPr>
          <a:xfrm>
            <a:off x="2411760" y="332656"/>
            <a:ext cx="3096344" cy="64807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sz="2500" b="1" dirty="0" smtClean="0"/>
              <a:t>JUSTIFICACIÓN</a:t>
            </a:r>
            <a:endParaRPr lang="es-EC" sz="2500" b="1" dirty="0"/>
          </a:p>
        </p:txBody>
      </p:sp>
      <p:sp>
        <p:nvSpPr>
          <p:cNvPr id="6" name="5 Rectángulo redondeado"/>
          <p:cNvSpPr/>
          <p:nvPr/>
        </p:nvSpPr>
        <p:spPr>
          <a:xfrm>
            <a:off x="467544" y="5949280"/>
            <a:ext cx="8424936" cy="79208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C" i="1" dirty="0" smtClean="0"/>
              <a:t>“Los niños son como cemento fresco, cualquier cosa que caiga sobre ellos deja huella” (</a:t>
            </a:r>
            <a:r>
              <a:rPr lang="es-EC" i="1" dirty="0" err="1" smtClean="0"/>
              <a:t>Haim</a:t>
            </a:r>
            <a:r>
              <a:rPr lang="es-EC" i="1" dirty="0" smtClean="0"/>
              <a:t> </a:t>
            </a:r>
            <a:r>
              <a:rPr lang="es-EC" i="1" dirty="0" err="1" smtClean="0"/>
              <a:t>Ginott</a:t>
            </a:r>
            <a:r>
              <a:rPr lang="es-EC" i="1" dirty="0" smtClean="0"/>
              <a:t>)</a:t>
            </a:r>
            <a:endParaRPr lang="es-EC" i="1" dirty="0"/>
          </a:p>
        </p:txBody>
      </p:sp>
      <p:sp>
        <p:nvSpPr>
          <p:cNvPr id="7" name="6 Rectángulo redondeado"/>
          <p:cNvSpPr/>
          <p:nvPr/>
        </p:nvSpPr>
        <p:spPr>
          <a:xfrm>
            <a:off x="107504" y="1340768"/>
            <a:ext cx="3168352" cy="115212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C" dirty="0" smtClean="0">
                <a:solidFill>
                  <a:schemeClr val="bg1"/>
                </a:solidFill>
              </a:rPr>
              <a:t>Niño/a es un ser frágil, una esponja absorbente, un ser humano flexible y blando</a:t>
            </a:r>
            <a:endParaRPr lang="es-EC" dirty="0">
              <a:solidFill>
                <a:schemeClr val="bg1"/>
              </a:solidFill>
            </a:endParaRPr>
          </a:p>
        </p:txBody>
      </p:sp>
      <p:sp>
        <p:nvSpPr>
          <p:cNvPr id="8" name="7 Rectángulo redondeado"/>
          <p:cNvSpPr/>
          <p:nvPr/>
        </p:nvSpPr>
        <p:spPr>
          <a:xfrm>
            <a:off x="4067944" y="1340768"/>
            <a:ext cx="2952328" cy="18002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C" dirty="0" smtClean="0">
                <a:solidFill>
                  <a:schemeClr val="bg1"/>
                </a:solidFill>
              </a:rPr>
              <a:t>La infraestructura y equipamiento se transforma  en oportunidades y debilidades </a:t>
            </a:r>
            <a:endParaRPr lang="es-EC" dirty="0">
              <a:solidFill>
                <a:schemeClr val="bg1"/>
              </a:solidFill>
            </a:endParaRPr>
          </a:p>
        </p:txBody>
      </p:sp>
      <p:sp>
        <p:nvSpPr>
          <p:cNvPr id="10" name="9 Rectángulo redondeado"/>
          <p:cNvSpPr/>
          <p:nvPr/>
        </p:nvSpPr>
        <p:spPr>
          <a:xfrm>
            <a:off x="7380312" y="1340768"/>
            <a:ext cx="1512168" cy="50405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C" dirty="0" smtClean="0">
                <a:solidFill>
                  <a:schemeClr val="bg1"/>
                </a:solidFill>
              </a:rPr>
              <a:t>Enseñanza</a:t>
            </a:r>
            <a:endParaRPr lang="es-EC" dirty="0">
              <a:solidFill>
                <a:schemeClr val="bg1"/>
              </a:solidFill>
            </a:endParaRPr>
          </a:p>
        </p:txBody>
      </p:sp>
      <p:sp>
        <p:nvSpPr>
          <p:cNvPr id="11" name="10 Rectángulo redondeado"/>
          <p:cNvSpPr/>
          <p:nvPr/>
        </p:nvSpPr>
        <p:spPr>
          <a:xfrm>
            <a:off x="7380312" y="1988840"/>
            <a:ext cx="1512168" cy="504056"/>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s-EC" dirty="0" smtClean="0">
                <a:solidFill>
                  <a:schemeClr val="bg1"/>
                </a:solidFill>
              </a:rPr>
              <a:t>Aprendizaje</a:t>
            </a:r>
            <a:endParaRPr lang="es-EC" dirty="0">
              <a:solidFill>
                <a:schemeClr val="bg1"/>
              </a:solidFill>
            </a:endParaRPr>
          </a:p>
        </p:txBody>
      </p:sp>
      <p:sp>
        <p:nvSpPr>
          <p:cNvPr id="12" name="11 Rectángulo redondeado"/>
          <p:cNvSpPr/>
          <p:nvPr/>
        </p:nvSpPr>
        <p:spPr>
          <a:xfrm>
            <a:off x="7380312" y="2636912"/>
            <a:ext cx="1512168" cy="50405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EC" dirty="0" smtClean="0">
                <a:solidFill>
                  <a:schemeClr val="bg1"/>
                </a:solidFill>
              </a:rPr>
              <a:t>Desarrollo </a:t>
            </a:r>
            <a:endParaRPr lang="es-EC" dirty="0">
              <a:solidFill>
                <a:schemeClr val="bg1"/>
              </a:solidFill>
            </a:endParaRPr>
          </a:p>
        </p:txBody>
      </p:sp>
      <p:sp>
        <p:nvSpPr>
          <p:cNvPr id="13" name="12 Rectángulo redondeado"/>
          <p:cNvSpPr/>
          <p:nvPr/>
        </p:nvSpPr>
        <p:spPr>
          <a:xfrm>
            <a:off x="107504" y="2924944"/>
            <a:ext cx="3168352" cy="115212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EC" dirty="0" smtClean="0">
                <a:solidFill>
                  <a:schemeClr val="bg1"/>
                </a:solidFill>
              </a:rPr>
              <a:t>CDI segundo hogar de los niños/as es primordial brindar amplia comodidad y confort </a:t>
            </a:r>
            <a:endParaRPr lang="es-EC" dirty="0">
              <a:solidFill>
                <a:schemeClr val="bg1"/>
              </a:solidFill>
            </a:endParaRPr>
          </a:p>
        </p:txBody>
      </p:sp>
      <p:sp>
        <p:nvSpPr>
          <p:cNvPr id="14" name="13 Rectángulo redondeado"/>
          <p:cNvSpPr/>
          <p:nvPr/>
        </p:nvSpPr>
        <p:spPr>
          <a:xfrm>
            <a:off x="35496" y="4581128"/>
            <a:ext cx="1512168" cy="5040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C" dirty="0">
                <a:solidFill>
                  <a:schemeClr val="bg1"/>
                </a:solidFill>
              </a:rPr>
              <a:t>I</a:t>
            </a:r>
            <a:r>
              <a:rPr lang="es-EC" dirty="0" smtClean="0">
                <a:solidFill>
                  <a:schemeClr val="bg1"/>
                </a:solidFill>
              </a:rPr>
              <a:t>ntelectual</a:t>
            </a:r>
            <a:endParaRPr lang="es-EC" dirty="0">
              <a:solidFill>
                <a:schemeClr val="bg1"/>
              </a:solidFill>
            </a:endParaRPr>
          </a:p>
        </p:txBody>
      </p:sp>
      <p:sp>
        <p:nvSpPr>
          <p:cNvPr id="15" name="14 Rectángulo redondeado"/>
          <p:cNvSpPr/>
          <p:nvPr/>
        </p:nvSpPr>
        <p:spPr>
          <a:xfrm>
            <a:off x="35496" y="5229200"/>
            <a:ext cx="1512168" cy="50405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EC" dirty="0" smtClean="0">
                <a:solidFill>
                  <a:schemeClr val="bg1"/>
                </a:solidFill>
              </a:rPr>
              <a:t>Lingüístico</a:t>
            </a:r>
            <a:endParaRPr lang="es-EC" dirty="0">
              <a:solidFill>
                <a:schemeClr val="bg1"/>
              </a:solidFill>
            </a:endParaRPr>
          </a:p>
        </p:txBody>
      </p:sp>
      <p:sp>
        <p:nvSpPr>
          <p:cNvPr id="16" name="15 Rectángulo redondeado"/>
          <p:cNvSpPr/>
          <p:nvPr/>
        </p:nvSpPr>
        <p:spPr>
          <a:xfrm>
            <a:off x="2339752" y="5229200"/>
            <a:ext cx="1512168"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s-EC" dirty="0" smtClean="0">
                <a:solidFill>
                  <a:schemeClr val="bg1"/>
                </a:solidFill>
              </a:rPr>
              <a:t>Motor</a:t>
            </a:r>
            <a:endParaRPr lang="es-EC" dirty="0">
              <a:solidFill>
                <a:schemeClr val="bg1"/>
              </a:solidFill>
            </a:endParaRPr>
          </a:p>
        </p:txBody>
      </p:sp>
      <p:sp>
        <p:nvSpPr>
          <p:cNvPr id="17" name="16 Rectángulo redondeado"/>
          <p:cNvSpPr/>
          <p:nvPr/>
        </p:nvSpPr>
        <p:spPr>
          <a:xfrm>
            <a:off x="2339752" y="4581128"/>
            <a:ext cx="1872208" cy="50405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C" dirty="0" smtClean="0">
                <a:solidFill>
                  <a:schemeClr val="bg1"/>
                </a:solidFill>
              </a:rPr>
              <a:t>Socio-afectivo</a:t>
            </a:r>
            <a:endParaRPr lang="es-EC" dirty="0">
              <a:solidFill>
                <a:schemeClr val="bg1"/>
              </a:solidFill>
            </a:endParaRPr>
          </a:p>
        </p:txBody>
      </p:sp>
      <p:sp>
        <p:nvSpPr>
          <p:cNvPr id="18" name="17 Rectángulo redondeado"/>
          <p:cNvSpPr/>
          <p:nvPr/>
        </p:nvSpPr>
        <p:spPr>
          <a:xfrm>
            <a:off x="5076056" y="3645024"/>
            <a:ext cx="3672408" cy="1872208"/>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s-EC" dirty="0" smtClean="0">
                <a:solidFill>
                  <a:schemeClr val="bg1"/>
                </a:solidFill>
              </a:rPr>
              <a:t>Importancia de dar a conocer al CDI la correcta adecuación y organización  de su infraestructura y equipamiento para lograr un ambiente motivador.</a:t>
            </a:r>
            <a:endParaRPr lang="es-EC" dirty="0">
              <a:solidFill>
                <a:schemeClr val="bg1"/>
              </a:solidFill>
            </a:endParaRPr>
          </a:p>
        </p:txBody>
      </p:sp>
      <p:sp>
        <p:nvSpPr>
          <p:cNvPr id="19" name="18 Flecha izquierda, derecha y arriba"/>
          <p:cNvSpPr/>
          <p:nvPr/>
        </p:nvSpPr>
        <p:spPr>
          <a:xfrm>
            <a:off x="3347864" y="1052736"/>
            <a:ext cx="648072" cy="792088"/>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0" name="19 Flecha abajo"/>
          <p:cNvSpPr/>
          <p:nvPr/>
        </p:nvSpPr>
        <p:spPr>
          <a:xfrm>
            <a:off x="1403648" y="2564904"/>
            <a:ext cx="43204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1" name="20 Flecha izquierda, derecha y arriba"/>
          <p:cNvSpPr/>
          <p:nvPr/>
        </p:nvSpPr>
        <p:spPr>
          <a:xfrm>
            <a:off x="1547664" y="4149080"/>
            <a:ext cx="648072" cy="792088"/>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2" name="21 Flecha izquierda, derecha y arriba"/>
          <p:cNvSpPr/>
          <p:nvPr/>
        </p:nvSpPr>
        <p:spPr>
          <a:xfrm>
            <a:off x="1619672" y="5013176"/>
            <a:ext cx="648072" cy="648072"/>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3" name="22 CuadroTexto"/>
          <p:cNvSpPr txBox="1"/>
          <p:nvPr/>
        </p:nvSpPr>
        <p:spPr>
          <a:xfrm>
            <a:off x="1115616" y="4149080"/>
            <a:ext cx="720080" cy="323165"/>
          </a:xfrm>
          <a:prstGeom prst="rect">
            <a:avLst/>
          </a:prstGeom>
          <a:noFill/>
        </p:spPr>
        <p:txBody>
          <a:bodyPr wrap="square" rtlCol="0">
            <a:spAutoFit/>
          </a:bodyPr>
          <a:lstStyle/>
          <a:p>
            <a:r>
              <a:rPr lang="es-EC" sz="1500" dirty="0" smtClean="0">
                <a:solidFill>
                  <a:schemeClr val="bg1"/>
                </a:solidFill>
              </a:rPr>
              <a:t>Para</a:t>
            </a:r>
            <a:endParaRPr lang="es-EC" sz="1500" dirty="0">
              <a:solidFill>
                <a:schemeClr val="bg1"/>
              </a:solidFill>
            </a:endParaRPr>
          </a:p>
        </p:txBody>
      </p:sp>
      <p:sp>
        <p:nvSpPr>
          <p:cNvPr id="25" name="24 CuadroTexto"/>
          <p:cNvSpPr txBox="1"/>
          <p:nvPr/>
        </p:nvSpPr>
        <p:spPr>
          <a:xfrm>
            <a:off x="1979712" y="4149080"/>
            <a:ext cx="1296144" cy="323165"/>
          </a:xfrm>
          <a:prstGeom prst="rect">
            <a:avLst/>
          </a:prstGeom>
          <a:noFill/>
        </p:spPr>
        <p:txBody>
          <a:bodyPr wrap="square" rtlCol="0">
            <a:spAutoFit/>
          </a:bodyPr>
          <a:lstStyle/>
          <a:p>
            <a:r>
              <a:rPr lang="es-EC" sz="1500" dirty="0" smtClean="0">
                <a:solidFill>
                  <a:schemeClr val="bg1"/>
                </a:solidFill>
              </a:rPr>
              <a:t>Desarrollar</a:t>
            </a:r>
            <a:endParaRPr lang="es-EC" sz="1500" dirty="0">
              <a:solidFill>
                <a:schemeClr val="bg1"/>
              </a:solidFill>
            </a:endParaRPr>
          </a:p>
        </p:txBody>
      </p:sp>
      <p:sp>
        <p:nvSpPr>
          <p:cNvPr id="26" name="25 Flecha derecha"/>
          <p:cNvSpPr/>
          <p:nvPr/>
        </p:nvSpPr>
        <p:spPr>
          <a:xfrm>
            <a:off x="7092280" y="1628800"/>
            <a:ext cx="216024"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7" name="26 Flecha derecha"/>
          <p:cNvSpPr/>
          <p:nvPr/>
        </p:nvSpPr>
        <p:spPr>
          <a:xfrm>
            <a:off x="7092280" y="2204864"/>
            <a:ext cx="216024"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8" name="27 Flecha derecha"/>
          <p:cNvSpPr/>
          <p:nvPr/>
        </p:nvSpPr>
        <p:spPr>
          <a:xfrm>
            <a:off x="7092280" y="2780928"/>
            <a:ext cx="216024"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628800"/>
            <a:ext cx="8229600" cy="3024336"/>
          </a:xfrm>
        </p:spPr>
        <p:txBody>
          <a:bodyPr>
            <a:noAutofit/>
          </a:bodyPr>
          <a:lstStyle/>
          <a:p>
            <a:r>
              <a:rPr lang="es-EC" sz="5000" b="1" dirty="0" smtClean="0">
                <a:solidFill>
                  <a:schemeClr val="bg1"/>
                </a:solidFill>
              </a:rPr>
              <a:t>CAPÍTULO 2</a:t>
            </a:r>
            <a:br>
              <a:rPr lang="es-EC" sz="5000" b="1" dirty="0" smtClean="0">
                <a:solidFill>
                  <a:schemeClr val="bg1"/>
                </a:solidFill>
              </a:rPr>
            </a:br>
            <a:r>
              <a:rPr lang="es-EC" sz="5000" b="1" dirty="0" smtClean="0">
                <a:solidFill>
                  <a:schemeClr val="bg1"/>
                </a:solidFill>
              </a:rPr>
              <a:t>MARCO TEÓRICO</a:t>
            </a:r>
            <a:endParaRPr lang="es-EC" sz="5000" b="1" dirty="0">
              <a:solidFill>
                <a:schemeClr val="bg1"/>
              </a:solidFill>
            </a:endParaRPr>
          </a:p>
        </p:txBody>
      </p:sp>
      <p:pic>
        <p:nvPicPr>
          <p:cNvPr id="4" name="Picture 3" descr="C:\DOCUMENTOS JOHA\MIS IMAGENES\FONDOS POWER POINT\infantil1.gif"/>
          <p:cNvPicPr>
            <a:picLocks noChangeAspect="1" noChangeArrowheads="1"/>
          </p:cNvPicPr>
          <p:nvPr/>
        </p:nvPicPr>
        <p:blipFill>
          <a:blip r:embed="rId2" cstate="print"/>
          <a:srcRect/>
          <a:stretch>
            <a:fillRect/>
          </a:stretch>
        </p:blipFill>
        <p:spPr bwMode="auto">
          <a:xfrm>
            <a:off x="5892422" y="44624"/>
            <a:ext cx="3144074" cy="1944216"/>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3275856" y="2924944"/>
            <a:ext cx="3240360" cy="79208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sz="2000" b="1" dirty="0" smtClean="0">
                <a:solidFill>
                  <a:schemeClr val="bg1"/>
                </a:solidFill>
              </a:rPr>
              <a:t>INFRAESTRUCTURA EDUCATIVA</a:t>
            </a:r>
            <a:endParaRPr lang="es-EC" sz="2000" b="1" dirty="0">
              <a:solidFill>
                <a:schemeClr val="bg1"/>
              </a:solidFill>
            </a:endParaRPr>
          </a:p>
        </p:txBody>
      </p:sp>
      <p:sp>
        <p:nvSpPr>
          <p:cNvPr id="5" name="4 Rectángulo"/>
          <p:cNvSpPr/>
          <p:nvPr/>
        </p:nvSpPr>
        <p:spPr>
          <a:xfrm>
            <a:off x="899592" y="332656"/>
            <a:ext cx="3960440" cy="15121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C" sz="2000" dirty="0" smtClean="0">
                <a:solidFill>
                  <a:schemeClr val="bg1"/>
                </a:solidFill>
              </a:rPr>
              <a:t>Espacios que contemplan características físicas, expresivas y simbólicas; influye y regula el comportamiento de los individuos. </a:t>
            </a:r>
            <a:endParaRPr lang="es-EC" sz="2000" dirty="0">
              <a:solidFill>
                <a:schemeClr val="bg1"/>
              </a:solidFill>
            </a:endParaRPr>
          </a:p>
        </p:txBody>
      </p:sp>
      <p:sp>
        <p:nvSpPr>
          <p:cNvPr id="6" name="5 Rectángulo"/>
          <p:cNvSpPr/>
          <p:nvPr/>
        </p:nvSpPr>
        <p:spPr>
          <a:xfrm>
            <a:off x="6372200" y="404664"/>
            <a:ext cx="2592288" cy="115212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C" sz="2000" dirty="0" smtClean="0">
                <a:solidFill>
                  <a:schemeClr val="bg1"/>
                </a:solidFill>
              </a:rPr>
              <a:t>Elemento de primer orden en  los procesos formativos. </a:t>
            </a:r>
            <a:endParaRPr lang="es-EC" sz="2000" dirty="0">
              <a:solidFill>
                <a:schemeClr val="bg1"/>
              </a:solidFill>
            </a:endParaRPr>
          </a:p>
        </p:txBody>
      </p:sp>
      <p:sp>
        <p:nvSpPr>
          <p:cNvPr id="7" name="6 Elipse"/>
          <p:cNvSpPr/>
          <p:nvPr/>
        </p:nvSpPr>
        <p:spPr>
          <a:xfrm>
            <a:off x="2123728" y="5445224"/>
            <a:ext cx="1656184" cy="57606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C" sz="2000" dirty="0" smtClean="0">
                <a:solidFill>
                  <a:schemeClr val="bg1"/>
                </a:solidFill>
              </a:rPr>
              <a:t>Calidad</a:t>
            </a:r>
            <a:endParaRPr lang="es-EC" sz="2000" dirty="0">
              <a:solidFill>
                <a:schemeClr val="bg1"/>
              </a:solidFill>
            </a:endParaRPr>
          </a:p>
        </p:txBody>
      </p:sp>
      <p:sp>
        <p:nvSpPr>
          <p:cNvPr id="8" name="7 Elipse"/>
          <p:cNvSpPr/>
          <p:nvPr/>
        </p:nvSpPr>
        <p:spPr>
          <a:xfrm>
            <a:off x="4031432" y="4509120"/>
            <a:ext cx="2123728" cy="576064"/>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s-EC" sz="2000" dirty="0" smtClean="0">
                <a:solidFill>
                  <a:schemeClr val="bg1"/>
                </a:solidFill>
              </a:rPr>
              <a:t>Comodidad</a:t>
            </a:r>
            <a:endParaRPr lang="es-EC" sz="2000" dirty="0">
              <a:solidFill>
                <a:schemeClr val="bg1"/>
              </a:solidFill>
            </a:endParaRPr>
          </a:p>
        </p:txBody>
      </p:sp>
      <p:sp>
        <p:nvSpPr>
          <p:cNvPr id="9" name="8 Elipse"/>
          <p:cNvSpPr/>
          <p:nvPr/>
        </p:nvSpPr>
        <p:spPr>
          <a:xfrm>
            <a:off x="6372200" y="5373216"/>
            <a:ext cx="2123728" cy="576064"/>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EC" sz="2000" dirty="0" smtClean="0">
                <a:solidFill>
                  <a:schemeClr val="bg1"/>
                </a:solidFill>
              </a:rPr>
              <a:t>Bienestar</a:t>
            </a:r>
            <a:endParaRPr lang="es-EC" sz="2000" dirty="0">
              <a:solidFill>
                <a:schemeClr val="bg1"/>
              </a:solidFill>
            </a:endParaRPr>
          </a:p>
        </p:txBody>
      </p:sp>
      <p:sp>
        <p:nvSpPr>
          <p:cNvPr id="11" name="10 Proceso"/>
          <p:cNvSpPr/>
          <p:nvPr/>
        </p:nvSpPr>
        <p:spPr>
          <a:xfrm>
            <a:off x="107504" y="2492896"/>
            <a:ext cx="2448272" cy="1296144"/>
          </a:xfrm>
          <a:prstGeom prst="flowChart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C" sz="2000" dirty="0" smtClean="0">
                <a:solidFill>
                  <a:schemeClr val="bg1"/>
                </a:solidFill>
              </a:rPr>
              <a:t>Edificación exclusivamente diseñada con fines educativos</a:t>
            </a:r>
            <a:endParaRPr lang="es-EC" sz="2000" dirty="0">
              <a:solidFill>
                <a:schemeClr val="bg1"/>
              </a:solidFill>
            </a:endParaRPr>
          </a:p>
        </p:txBody>
      </p:sp>
      <p:sp>
        <p:nvSpPr>
          <p:cNvPr id="12" name="11 Rectángulo"/>
          <p:cNvSpPr/>
          <p:nvPr/>
        </p:nvSpPr>
        <p:spPr>
          <a:xfrm>
            <a:off x="7199784" y="2996952"/>
            <a:ext cx="1692696" cy="64807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sz="2000" dirty="0" smtClean="0">
                <a:solidFill>
                  <a:schemeClr val="bg1"/>
                </a:solidFill>
              </a:rPr>
              <a:t>MIES </a:t>
            </a:r>
            <a:endParaRPr lang="es-EC" sz="2000" dirty="0">
              <a:solidFill>
                <a:schemeClr val="bg1"/>
              </a:solidFill>
            </a:endParaRPr>
          </a:p>
        </p:txBody>
      </p:sp>
      <p:sp>
        <p:nvSpPr>
          <p:cNvPr id="13" name="12 Flecha arriba"/>
          <p:cNvSpPr/>
          <p:nvPr/>
        </p:nvSpPr>
        <p:spPr>
          <a:xfrm rot="2467686">
            <a:off x="6274137" y="1667467"/>
            <a:ext cx="484632" cy="978408"/>
          </a:xfrm>
          <a:prstGeom prst="up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s-EC"/>
          </a:p>
        </p:txBody>
      </p:sp>
      <p:sp>
        <p:nvSpPr>
          <p:cNvPr id="15" name="14 Flecha arriba"/>
          <p:cNvSpPr/>
          <p:nvPr/>
        </p:nvSpPr>
        <p:spPr>
          <a:xfrm rot="19502826">
            <a:off x="3800446" y="1895407"/>
            <a:ext cx="484632" cy="978408"/>
          </a:xfrm>
          <a:prstGeom prst="up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s-EC"/>
          </a:p>
        </p:txBody>
      </p:sp>
      <p:sp>
        <p:nvSpPr>
          <p:cNvPr id="16" name="15 Flecha izquierda"/>
          <p:cNvSpPr/>
          <p:nvPr/>
        </p:nvSpPr>
        <p:spPr>
          <a:xfrm>
            <a:off x="2627784" y="3068960"/>
            <a:ext cx="576064" cy="432048"/>
          </a:xfrm>
          <a:prstGeom prst="left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s-EC"/>
          </a:p>
        </p:txBody>
      </p:sp>
      <p:sp>
        <p:nvSpPr>
          <p:cNvPr id="17" name="16 Flecha izquierda"/>
          <p:cNvSpPr/>
          <p:nvPr/>
        </p:nvSpPr>
        <p:spPr>
          <a:xfrm rot="10976737">
            <a:off x="6577503" y="3155484"/>
            <a:ext cx="576064" cy="432048"/>
          </a:xfrm>
          <a:prstGeom prst="left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s-EC"/>
          </a:p>
        </p:txBody>
      </p:sp>
      <p:sp>
        <p:nvSpPr>
          <p:cNvPr id="18" name="17 Flecha abajo"/>
          <p:cNvSpPr/>
          <p:nvPr/>
        </p:nvSpPr>
        <p:spPr>
          <a:xfrm>
            <a:off x="4644008" y="3789040"/>
            <a:ext cx="432048" cy="648072"/>
          </a:xfrm>
          <a:prstGeom prst="down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s-EC"/>
          </a:p>
        </p:txBody>
      </p:sp>
      <p:sp>
        <p:nvSpPr>
          <p:cNvPr id="20" name="19 Flecha izquierda"/>
          <p:cNvSpPr/>
          <p:nvPr/>
        </p:nvSpPr>
        <p:spPr>
          <a:xfrm rot="19623846">
            <a:off x="3439496" y="4933222"/>
            <a:ext cx="616528" cy="531093"/>
          </a:xfrm>
          <a:prstGeom prst="left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s-EC"/>
          </a:p>
        </p:txBody>
      </p:sp>
      <p:sp>
        <p:nvSpPr>
          <p:cNvPr id="21" name="20 Flecha izquierda"/>
          <p:cNvSpPr/>
          <p:nvPr/>
        </p:nvSpPr>
        <p:spPr>
          <a:xfrm rot="13776596">
            <a:off x="6180411" y="4907148"/>
            <a:ext cx="527594" cy="496560"/>
          </a:xfrm>
          <a:prstGeom prst="left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s-EC"/>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323528" y="404664"/>
            <a:ext cx="2448272" cy="936104"/>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s-EC" sz="2000" b="1" dirty="0" smtClean="0">
                <a:solidFill>
                  <a:schemeClr val="bg1"/>
                </a:solidFill>
              </a:rPr>
              <a:t>ESPACIOS </a:t>
            </a:r>
            <a:r>
              <a:rPr lang="es-EC" sz="2000" b="1" dirty="0" smtClean="0">
                <a:solidFill>
                  <a:schemeClr val="bg1"/>
                </a:solidFill>
              </a:rPr>
              <a:t>DEL CDI</a:t>
            </a:r>
            <a:endParaRPr lang="es-EC" sz="2000" b="1" dirty="0">
              <a:solidFill>
                <a:schemeClr val="bg1"/>
              </a:solidFill>
            </a:endParaRPr>
          </a:p>
        </p:txBody>
      </p:sp>
      <p:sp>
        <p:nvSpPr>
          <p:cNvPr id="5" name="4 Rectángulo redondeado"/>
          <p:cNvSpPr/>
          <p:nvPr/>
        </p:nvSpPr>
        <p:spPr>
          <a:xfrm>
            <a:off x="3275856" y="44624"/>
            <a:ext cx="1224136" cy="64807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dirty="0" smtClean="0"/>
              <a:t>Dirección</a:t>
            </a:r>
            <a:endParaRPr lang="es-EC" dirty="0"/>
          </a:p>
        </p:txBody>
      </p:sp>
      <p:sp>
        <p:nvSpPr>
          <p:cNvPr id="6" name="5 Rectángulo redondeado"/>
          <p:cNvSpPr/>
          <p:nvPr/>
        </p:nvSpPr>
        <p:spPr>
          <a:xfrm>
            <a:off x="3203848" y="1052736"/>
            <a:ext cx="1584176" cy="64807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dirty="0" smtClean="0"/>
              <a:t>Sala de educadores</a:t>
            </a:r>
            <a:endParaRPr lang="es-EC" dirty="0"/>
          </a:p>
        </p:txBody>
      </p:sp>
      <p:sp>
        <p:nvSpPr>
          <p:cNvPr id="7" name="6 Rectángulo redondeado"/>
          <p:cNvSpPr/>
          <p:nvPr/>
        </p:nvSpPr>
        <p:spPr>
          <a:xfrm>
            <a:off x="5580112" y="1052736"/>
            <a:ext cx="1440160" cy="64807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dirty="0" smtClean="0"/>
              <a:t>Cocina</a:t>
            </a:r>
            <a:endParaRPr lang="es-EC" dirty="0"/>
          </a:p>
        </p:txBody>
      </p:sp>
      <p:sp>
        <p:nvSpPr>
          <p:cNvPr id="12" name="11 Rectángulo redondeado"/>
          <p:cNvSpPr/>
          <p:nvPr/>
        </p:nvSpPr>
        <p:spPr>
          <a:xfrm>
            <a:off x="5508104" y="116632"/>
            <a:ext cx="1440160" cy="64807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dirty="0" smtClean="0"/>
              <a:t>Lavandería</a:t>
            </a:r>
            <a:endParaRPr lang="es-EC" dirty="0"/>
          </a:p>
        </p:txBody>
      </p:sp>
      <p:sp>
        <p:nvSpPr>
          <p:cNvPr id="15" name="14 Rectángulo redondeado"/>
          <p:cNvSpPr/>
          <p:nvPr/>
        </p:nvSpPr>
        <p:spPr>
          <a:xfrm>
            <a:off x="107504" y="2204864"/>
            <a:ext cx="2952328" cy="50405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dirty="0" smtClean="0"/>
              <a:t>Sala de psicomotricidad</a:t>
            </a:r>
            <a:endParaRPr lang="es-EC" dirty="0"/>
          </a:p>
        </p:txBody>
      </p:sp>
      <p:sp>
        <p:nvSpPr>
          <p:cNvPr id="16" name="15 Rectángulo redondeado"/>
          <p:cNvSpPr/>
          <p:nvPr/>
        </p:nvSpPr>
        <p:spPr>
          <a:xfrm>
            <a:off x="4067944" y="2204864"/>
            <a:ext cx="1224136" cy="50405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dirty="0" smtClean="0"/>
              <a:t>Rincones </a:t>
            </a:r>
            <a:endParaRPr lang="es-EC" dirty="0"/>
          </a:p>
        </p:txBody>
      </p:sp>
      <p:sp>
        <p:nvSpPr>
          <p:cNvPr id="17" name="16 Rectángulo redondeado"/>
          <p:cNvSpPr/>
          <p:nvPr/>
        </p:nvSpPr>
        <p:spPr>
          <a:xfrm>
            <a:off x="6372200" y="2204864"/>
            <a:ext cx="2555776" cy="50405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dirty="0" smtClean="0"/>
              <a:t>Sala de audiovisuales </a:t>
            </a:r>
            <a:endParaRPr lang="es-EC" dirty="0"/>
          </a:p>
        </p:txBody>
      </p:sp>
      <p:pic>
        <p:nvPicPr>
          <p:cNvPr id="19" name="Picture 3" descr="C:\DOCUMENTOS JOHA\MIS IMAGENES\FONDOS POWER POINT\infantil1.gif"/>
          <p:cNvPicPr>
            <a:picLocks noChangeAspect="1" noChangeArrowheads="1"/>
          </p:cNvPicPr>
          <p:nvPr/>
        </p:nvPicPr>
        <p:blipFill>
          <a:blip r:embed="rId2" cstate="print"/>
          <a:srcRect/>
          <a:stretch>
            <a:fillRect/>
          </a:stretch>
        </p:blipFill>
        <p:spPr bwMode="auto">
          <a:xfrm>
            <a:off x="7308304" y="0"/>
            <a:ext cx="2007482" cy="1241376"/>
          </a:xfrm>
          <a:prstGeom prst="rect">
            <a:avLst/>
          </a:prstGeom>
          <a:noFill/>
        </p:spPr>
      </p:pic>
      <p:sp>
        <p:nvSpPr>
          <p:cNvPr id="23" name="22 Rectángulo"/>
          <p:cNvSpPr/>
          <p:nvPr/>
        </p:nvSpPr>
        <p:spPr>
          <a:xfrm>
            <a:off x="323528" y="2924944"/>
            <a:ext cx="2304256" cy="119675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C" dirty="0" smtClean="0">
                <a:solidFill>
                  <a:schemeClr val="bg1"/>
                </a:solidFill>
              </a:rPr>
              <a:t>Movimiento, desplazamiento, animación, ejercicio, ,juego y placer.</a:t>
            </a:r>
            <a:endParaRPr lang="es-EC" dirty="0">
              <a:solidFill>
                <a:schemeClr val="bg1"/>
              </a:solidFill>
            </a:endParaRPr>
          </a:p>
        </p:txBody>
      </p:sp>
      <p:sp>
        <p:nvSpPr>
          <p:cNvPr id="24" name="23 Proceso"/>
          <p:cNvSpPr/>
          <p:nvPr/>
        </p:nvSpPr>
        <p:spPr>
          <a:xfrm>
            <a:off x="3203848" y="2924944"/>
            <a:ext cx="2880320" cy="1440160"/>
          </a:xfrm>
          <a:prstGeom prst="flowChartProcess">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EC" dirty="0" smtClean="0">
                <a:solidFill>
                  <a:schemeClr val="bg1"/>
                </a:solidFill>
              </a:rPr>
              <a:t>Construcción del conocimiento , fortalecimiento del área lógico, lingüístico, afectivo, social y motriz. </a:t>
            </a:r>
            <a:endParaRPr lang="es-EC" dirty="0">
              <a:solidFill>
                <a:schemeClr val="bg1"/>
              </a:solidFill>
            </a:endParaRPr>
          </a:p>
        </p:txBody>
      </p:sp>
      <p:sp>
        <p:nvSpPr>
          <p:cNvPr id="25" name="24 Rectángulo"/>
          <p:cNvSpPr/>
          <p:nvPr/>
        </p:nvSpPr>
        <p:spPr>
          <a:xfrm>
            <a:off x="6516216" y="2952328"/>
            <a:ext cx="2339752" cy="155679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C" dirty="0" smtClean="0">
                <a:solidFill>
                  <a:schemeClr val="bg1"/>
                </a:solidFill>
              </a:rPr>
              <a:t>Fortalece el área cognitiva, visual, auditiva, coordinación óculo-manual y motriz.</a:t>
            </a:r>
            <a:endParaRPr lang="es-EC" dirty="0">
              <a:solidFill>
                <a:schemeClr val="bg1"/>
              </a:solidFill>
            </a:endParaRPr>
          </a:p>
        </p:txBody>
      </p:sp>
      <p:sp>
        <p:nvSpPr>
          <p:cNvPr id="26" name="25 Rectángulo redondeado"/>
          <p:cNvSpPr/>
          <p:nvPr/>
        </p:nvSpPr>
        <p:spPr>
          <a:xfrm>
            <a:off x="251520" y="5229200"/>
            <a:ext cx="2699792" cy="1296144"/>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s-EC" sz="2000" b="1" dirty="0" smtClean="0">
                <a:solidFill>
                  <a:schemeClr val="bg1"/>
                </a:solidFill>
              </a:rPr>
              <a:t>MATERIALES Y SISTEMAS CONSTRUCTIVOS RECOMENDADOS</a:t>
            </a:r>
            <a:endParaRPr lang="es-EC" sz="2000" b="1" dirty="0">
              <a:solidFill>
                <a:schemeClr val="bg1"/>
              </a:solidFill>
            </a:endParaRPr>
          </a:p>
        </p:txBody>
      </p:sp>
      <p:sp>
        <p:nvSpPr>
          <p:cNvPr id="27" name="26 Elipse"/>
          <p:cNvSpPr/>
          <p:nvPr/>
        </p:nvSpPr>
        <p:spPr>
          <a:xfrm>
            <a:off x="3059832" y="5085184"/>
            <a:ext cx="2139270" cy="64807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dirty="0" smtClean="0">
                <a:solidFill>
                  <a:schemeClr val="bg1"/>
                </a:solidFill>
              </a:rPr>
              <a:t>Cubierta </a:t>
            </a:r>
            <a:endParaRPr lang="es-EC" dirty="0">
              <a:solidFill>
                <a:schemeClr val="bg1"/>
              </a:solidFill>
            </a:endParaRPr>
          </a:p>
        </p:txBody>
      </p:sp>
      <p:sp>
        <p:nvSpPr>
          <p:cNvPr id="28" name="27 Elipse"/>
          <p:cNvSpPr/>
          <p:nvPr/>
        </p:nvSpPr>
        <p:spPr>
          <a:xfrm>
            <a:off x="3059832" y="5949280"/>
            <a:ext cx="2139270" cy="64807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dirty="0" smtClean="0">
                <a:solidFill>
                  <a:schemeClr val="bg1"/>
                </a:solidFill>
              </a:rPr>
              <a:t>Fachada  </a:t>
            </a:r>
            <a:endParaRPr lang="es-EC" dirty="0">
              <a:solidFill>
                <a:schemeClr val="bg1"/>
              </a:solidFill>
            </a:endParaRPr>
          </a:p>
        </p:txBody>
      </p:sp>
      <p:sp>
        <p:nvSpPr>
          <p:cNvPr id="29" name="28 Elipse"/>
          <p:cNvSpPr/>
          <p:nvPr/>
        </p:nvSpPr>
        <p:spPr>
          <a:xfrm>
            <a:off x="5220072" y="5589240"/>
            <a:ext cx="2139270" cy="64807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dirty="0" smtClean="0">
                <a:solidFill>
                  <a:schemeClr val="bg1"/>
                </a:solidFill>
              </a:rPr>
              <a:t>Pavimentos</a:t>
            </a:r>
            <a:endParaRPr lang="es-EC" dirty="0">
              <a:solidFill>
                <a:schemeClr val="bg1"/>
              </a:solidFill>
            </a:endParaRPr>
          </a:p>
        </p:txBody>
      </p:sp>
      <p:sp>
        <p:nvSpPr>
          <p:cNvPr id="30" name="29 Elipse"/>
          <p:cNvSpPr/>
          <p:nvPr/>
        </p:nvSpPr>
        <p:spPr>
          <a:xfrm>
            <a:off x="7236296" y="5157192"/>
            <a:ext cx="1844198" cy="50405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C" dirty="0" smtClean="0">
                <a:solidFill>
                  <a:schemeClr val="bg1"/>
                </a:solidFill>
              </a:rPr>
              <a:t>Interiores</a:t>
            </a:r>
            <a:endParaRPr lang="es-EC" dirty="0">
              <a:solidFill>
                <a:schemeClr val="bg1"/>
              </a:solidFill>
            </a:endParaRPr>
          </a:p>
        </p:txBody>
      </p:sp>
      <p:sp>
        <p:nvSpPr>
          <p:cNvPr id="31" name="30 Elipse"/>
          <p:cNvSpPr/>
          <p:nvPr/>
        </p:nvSpPr>
        <p:spPr>
          <a:xfrm>
            <a:off x="7236296" y="6165304"/>
            <a:ext cx="1844198" cy="504056"/>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EC" dirty="0" smtClean="0">
                <a:solidFill>
                  <a:schemeClr val="bg1"/>
                </a:solidFill>
              </a:rPr>
              <a:t>Exteriores</a:t>
            </a:r>
            <a:endParaRPr lang="es-EC" dirty="0">
              <a:solidFill>
                <a:schemeClr val="bg1"/>
              </a:solidFill>
            </a:endParaRPr>
          </a:p>
        </p:txBody>
      </p:sp>
      <p:sp>
        <p:nvSpPr>
          <p:cNvPr id="35" name="34 Flecha izquierda, derecha y arriba"/>
          <p:cNvSpPr/>
          <p:nvPr/>
        </p:nvSpPr>
        <p:spPr>
          <a:xfrm rot="16200000">
            <a:off x="7380312" y="5661248"/>
            <a:ext cx="504055" cy="504057"/>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cxnSp>
        <p:nvCxnSpPr>
          <p:cNvPr id="37" name="36 Conector recto de flecha"/>
          <p:cNvCxnSpPr>
            <a:stCxn id="4" idx="3"/>
          </p:cNvCxnSpPr>
          <p:nvPr/>
        </p:nvCxnSpPr>
        <p:spPr>
          <a:xfrm flipV="1">
            <a:off x="2771800" y="476672"/>
            <a:ext cx="432048" cy="39604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9" name="38 Conector recto de flecha"/>
          <p:cNvCxnSpPr>
            <a:stCxn id="4" idx="3"/>
          </p:cNvCxnSpPr>
          <p:nvPr/>
        </p:nvCxnSpPr>
        <p:spPr>
          <a:xfrm>
            <a:off x="2771800" y="872716"/>
            <a:ext cx="360040" cy="54006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1" name="40 Conector recto"/>
          <p:cNvCxnSpPr>
            <a:stCxn id="4" idx="3"/>
          </p:cNvCxnSpPr>
          <p:nvPr/>
        </p:nvCxnSpPr>
        <p:spPr>
          <a:xfrm>
            <a:off x="2771800" y="872716"/>
            <a:ext cx="2376264" cy="36004"/>
          </a:xfrm>
          <a:prstGeom prst="line">
            <a:avLst/>
          </a:prstGeom>
        </p:spPr>
        <p:style>
          <a:lnRef idx="2">
            <a:schemeClr val="accent1"/>
          </a:lnRef>
          <a:fillRef idx="0">
            <a:schemeClr val="accent1"/>
          </a:fillRef>
          <a:effectRef idx="1">
            <a:schemeClr val="accent1"/>
          </a:effectRef>
          <a:fontRef idx="minor">
            <a:schemeClr val="tx1"/>
          </a:fontRef>
        </p:style>
      </p:cxnSp>
      <p:cxnSp>
        <p:nvCxnSpPr>
          <p:cNvPr id="43" name="42 Conector recto de flecha"/>
          <p:cNvCxnSpPr/>
          <p:nvPr/>
        </p:nvCxnSpPr>
        <p:spPr>
          <a:xfrm flipV="1">
            <a:off x="5148064" y="512676"/>
            <a:ext cx="288032" cy="39604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5" name="44 Conector recto de flecha"/>
          <p:cNvCxnSpPr/>
          <p:nvPr/>
        </p:nvCxnSpPr>
        <p:spPr>
          <a:xfrm>
            <a:off x="5148064" y="908720"/>
            <a:ext cx="360040" cy="39604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8" name="47 Flecha abajo"/>
          <p:cNvSpPr/>
          <p:nvPr/>
        </p:nvSpPr>
        <p:spPr>
          <a:xfrm>
            <a:off x="1403648" y="2708920"/>
            <a:ext cx="216024"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9" name="48 Flecha abajo"/>
          <p:cNvSpPr/>
          <p:nvPr/>
        </p:nvSpPr>
        <p:spPr>
          <a:xfrm>
            <a:off x="4644008" y="2708920"/>
            <a:ext cx="216024"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50" name="49 Flecha abajo"/>
          <p:cNvSpPr/>
          <p:nvPr/>
        </p:nvSpPr>
        <p:spPr>
          <a:xfrm>
            <a:off x="7596336" y="2708920"/>
            <a:ext cx="216024"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827584" y="116632"/>
            <a:ext cx="2304256" cy="864096"/>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s-EC" b="1" dirty="0" smtClean="0">
                <a:solidFill>
                  <a:schemeClr val="bg1"/>
                </a:solidFill>
              </a:rPr>
              <a:t>REVESTIMINETOS VERTICALES </a:t>
            </a:r>
            <a:endParaRPr lang="es-EC" b="1" dirty="0">
              <a:solidFill>
                <a:schemeClr val="bg1"/>
              </a:solidFill>
            </a:endParaRPr>
          </a:p>
        </p:txBody>
      </p:sp>
      <p:sp>
        <p:nvSpPr>
          <p:cNvPr id="5" name="4 Rectángulo redondeado"/>
          <p:cNvSpPr/>
          <p:nvPr/>
        </p:nvSpPr>
        <p:spPr>
          <a:xfrm>
            <a:off x="720080" y="1340768"/>
            <a:ext cx="2339752" cy="72008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C" dirty="0" smtClean="0">
                <a:solidFill>
                  <a:schemeClr val="bg1"/>
                </a:solidFill>
              </a:rPr>
              <a:t>Material </a:t>
            </a:r>
            <a:r>
              <a:rPr lang="es-EC" dirty="0" err="1" smtClean="0">
                <a:solidFill>
                  <a:schemeClr val="bg1"/>
                </a:solidFill>
              </a:rPr>
              <a:t>pegable</a:t>
            </a:r>
            <a:r>
              <a:rPr lang="es-EC" dirty="0" smtClean="0">
                <a:solidFill>
                  <a:schemeClr val="bg1"/>
                </a:solidFill>
              </a:rPr>
              <a:t>  aplicado en las paredes </a:t>
            </a:r>
            <a:endParaRPr lang="es-EC" dirty="0">
              <a:solidFill>
                <a:schemeClr val="bg1"/>
              </a:solidFill>
            </a:endParaRPr>
          </a:p>
        </p:txBody>
      </p:sp>
      <p:sp>
        <p:nvSpPr>
          <p:cNvPr id="10" name="9 Flecha abajo"/>
          <p:cNvSpPr/>
          <p:nvPr/>
        </p:nvSpPr>
        <p:spPr>
          <a:xfrm>
            <a:off x="1763688" y="980728"/>
            <a:ext cx="360040"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5" name="14 Rectángulo redondeado"/>
          <p:cNvSpPr/>
          <p:nvPr/>
        </p:nvSpPr>
        <p:spPr>
          <a:xfrm>
            <a:off x="3923928" y="116632"/>
            <a:ext cx="1656184" cy="576064"/>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s-EC" b="1" dirty="0" smtClean="0">
                <a:solidFill>
                  <a:schemeClr val="bg1"/>
                </a:solidFill>
              </a:rPr>
              <a:t>VENTANAS</a:t>
            </a:r>
            <a:endParaRPr lang="es-EC" b="1" dirty="0">
              <a:solidFill>
                <a:schemeClr val="bg1"/>
              </a:solidFill>
            </a:endParaRPr>
          </a:p>
        </p:txBody>
      </p:sp>
      <p:sp>
        <p:nvSpPr>
          <p:cNvPr id="16" name="15 Rectángulo redondeado"/>
          <p:cNvSpPr/>
          <p:nvPr/>
        </p:nvSpPr>
        <p:spPr>
          <a:xfrm>
            <a:off x="3635896" y="1196752"/>
            <a:ext cx="2376264" cy="79208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dirty="0" smtClean="0">
                <a:solidFill>
                  <a:schemeClr val="bg1"/>
                </a:solidFill>
              </a:rPr>
              <a:t>Amplia luz natural, situadas a 1,20 de altura sumándose</a:t>
            </a:r>
            <a:endParaRPr lang="es-EC" dirty="0">
              <a:solidFill>
                <a:schemeClr val="bg1"/>
              </a:solidFill>
            </a:endParaRPr>
          </a:p>
        </p:txBody>
      </p:sp>
      <p:sp>
        <p:nvSpPr>
          <p:cNvPr id="17" name="16 Flecha abajo"/>
          <p:cNvSpPr/>
          <p:nvPr/>
        </p:nvSpPr>
        <p:spPr>
          <a:xfrm>
            <a:off x="4644008" y="764704"/>
            <a:ext cx="360040"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3" name="22 Rectángulo redondeado"/>
          <p:cNvSpPr/>
          <p:nvPr/>
        </p:nvSpPr>
        <p:spPr>
          <a:xfrm>
            <a:off x="6588224" y="44624"/>
            <a:ext cx="2016224" cy="576064"/>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s-EC" b="1" dirty="0" smtClean="0">
                <a:solidFill>
                  <a:schemeClr val="bg1"/>
                </a:solidFill>
              </a:rPr>
              <a:t>VALLADO Y CERRAMIENTO </a:t>
            </a:r>
            <a:endParaRPr lang="es-EC" b="1" dirty="0">
              <a:solidFill>
                <a:schemeClr val="bg1"/>
              </a:solidFill>
            </a:endParaRPr>
          </a:p>
        </p:txBody>
      </p:sp>
      <p:sp>
        <p:nvSpPr>
          <p:cNvPr id="24" name="23 Rectángulo redondeado"/>
          <p:cNvSpPr/>
          <p:nvPr/>
        </p:nvSpPr>
        <p:spPr>
          <a:xfrm>
            <a:off x="6372200" y="1052736"/>
            <a:ext cx="2520280" cy="18002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C" dirty="0" smtClean="0"/>
              <a:t>Las barandillas no deben ser fabricadas de material tóxico y no contener elementos </a:t>
            </a:r>
            <a:r>
              <a:rPr lang="es-EC" dirty="0" err="1" smtClean="0"/>
              <a:t>cortopunzantes</a:t>
            </a:r>
            <a:endParaRPr lang="es-EC" dirty="0"/>
          </a:p>
        </p:txBody>
      </p:sp>
      <p:sp>
        <p:nvSpPr>
          <p:cNvPr id="25" name="24 Flecha abajo"/>
          <p:cNvSpPr/>
          <p:nvPr/>
        </p:nvSpPr>
        <p:spPr>
          <a:xfrm>
            <a:off x="7452320" y="692696"/>
            <a:ext cx="360040"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6" name="25 Rectángulo redondeado"/>
          <p:cNvSpPr/>
          <p:nvPr/>
        </p:nvSpPr>
        <p:spPr>
          <a:xfrm>
            <a:off x="3059832" y="4985792"/>
            <a:ext cx="3384376" cy="576064"/>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s-EC" sz="2000" b="1" dirty="0" smtClean="0">
                <a:solidFill>
                  <a:schemeClr val="bg1"/>
                </a:solidFill>
              </a:rPr>
              <a:t>LAS INSTALACIONES</a:t>
            </a:r>
            <a:endParaRPr lang="es-EC" sz="2000" b="1" dirty="0">
              <a:solidFill>
                <a:schemeClr val="bg1"/>
              </a:solidFill>
            </a:endParaRPr>
          </a:p>
        </p:txBody>
      </p:sp>
      <p:sp>
        <p:nvSpPr>
          <p:cNvPr id="27" name="26 Elipse"/>
          <p:cNvSpPr/>
          <p:nvPr/>
        </p:nvSpPr>
        <p:spPr>
          <a:xfrm>
            <a:off x="827584" y="3717032"/>
            <a:ext cx="3240360" cy="79208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C" dirty="0" smtClean="0"/>
              <a:t>Telecomunicaciones</a:t>
            </a:r>
            <a:endParaRPr lang="es-EC" dirty="0"/>
          </a:p>
        </p:txBody>
      </p:sp>
      <p:sp>
        <p:nvSpPr>
          <p:cNvPr id="28" name="27 Elipse"/>
          <p:cNvSpPr/>
          <p:nvPr/>
        </p:nvSpPr>
        <p:spPr>
          <a:xfrm>
            <a:off x="3851920" y="5993904"/>
            <a:ext cx="2016224" cy="72008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C" dirty="0" smtClean="0"/>
              <a:t>Electricidad</a:t>
            </a:r>
            <a:endParaRPr lang="es-EC" dirty="0"/>
          </a:p>
        </p:txBody>
      </p:sp>
      <p:sp>
        <p:nvSpPr>
          <p:cNvPr id="30" name="29 Elipse"/>
          <p:cNvSpPr/>
          <p:nvPr/>
        </p:nvSpPr>
        <p:spPr>
          <a:xfrm>
            <a:off x="971600" y="2780928"/>
            <a:ext cx="1584176" cy="576064"/>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EC" dirty="0" smtClean="0"/>
              <a:t>Teléfono</a:t>
            </a:r>
            <a:endParaRPr lang="es-EC" dirty="0"/>
          </a:p>
        </p:txBody>
      </p:sp>
      <p:sp>
        <p:nvSpPr>
          <p:cNvPr id="31" name="30 Elipse"/>
          <p:cNvSpPr/>
          <p:nvPr/>
        </p:nvSpPr>
        <p:spPr>
          <a:xfrm>
            <a:off x="2627784" y="2852936"/>
            <a:ext cx="1512168" cy="576064"/>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dirty="0" smtClean="0"/>
              <a:t>Internet</a:t>
            </a:r>
            <a:endParaRPr lang="es-EC" dirty="0"/>
          </a:p>
        </p:txBody>
      </p:sp>
      <p:sp>
        <p:nvSpPr>
          <p:cNvPr id="32" name="31 Elipse"/>
          <p:cNvSpPr/>
          <p:nvPr/>
        </p:nvSpPr>
        <p:spPr>
          <a:xfrm>
            <a:off x="4572000" y="3689648"/>
            <a:ext cx="1944216" cy="64807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C" dirty="0" smtClean="0"/>
              <a:t>Iluminación</a:t>
            </a:r>
            <a:endParaRPr lang="es-EC" dirty="0"/>
          </a:p>
        </p:txBody>
      </p:sp>
      <p:sp>
        <p:nvSpPr>
          <p:cNvPr id="33" name="32 Elipse"/>
          <p:cNvSpPr/>
          <p:nvPr/>
        </p:nvSpPr>
        <p:spPr>
          <a:xfrm>
            <a:off x="1403648" y="5921896"/>
            <a:ext cx="2016224" cy="936104"/>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dirty="0" smtClean="0"/>
              <a:t>Calefacción y agua caliente</a:t>
            </a:r>
            <a:endParaRPr lang="es-EC" dirty="0"/>
          </a:p>
        </p:txBody>
      </p:sp>
      <p:sp>
        <p:nvSpPr>
          <p:cNvPr id="34" name="33 Elipse"/>
          <p:cNvSpPr/>
          <p:nvPr/>
        </p:nvSpPr>
        <p:spPr>
          <a:xfrm>
            <a:off x="6588224" y="3977680"/>
            <a:ext cx="1979712" cy="72008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EC" dirty="0" smtClean="0"/>
              <a:t>Señaléticas</a:t>
            </a:r>
            <a:endParaRPr lang="es-EC" dirty="0"/>
          </a:p>
        </p:txBody>
      </p:sp>
      <p:sp>
        <p:nvSpPr>
          <p:cNvPr id="35" name="34 Elipse"/>
          <p:cNvSpPr/>
          <p:nvPr/>
        </p:nvSpPr>
        <p:spPr>
          <a:xfrm>
            <a:off x="6228184" y="5993904"/>
            <a:ext cx="1728192" cy="648072"/>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C" dirty="0" smtClean="0"/>
              <a:t>Alarmas</a:t>
            </a:r>
            <a:endParaRPr lang="es-EC" dirty="0"/>
          </a:p>
        </p:txBody>
      </p:sp>
      <p:sp>
        <p:nvSpPr>
          <p:cNvPr id="36" name="35 Flecha arriba"/>
          <p:cNvSpPr/>
          <p:nvPr/>
        </p:nvSpPr>
        <p:spPr>
          <a:xfrm>
            <a:off x="5220072" y="4481736"/>
            <a:ext cx="432048" cy="43204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37" name="36 Flecha izquierda"/>
          <p:cNvSpPr/>
          <p:nvPr/>
        </p:nvSpPr>
        <p:spPr>
          <a:xfrm rot="3039360">
            <a:off x="3542189" y="4483521"/>
            <a:ext cx="447196" cy="40312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38" name="37 Flecha izquierda"/>
          <p:cNvSpPr/>
          <p:nvPr/>
        </p:nvSpPr>
        <p:spPr>
          <a:xfrm rot="8672082">
            <a:off x="6445504" y="4573425"/>
            <a:ext cx="475662" cy="4991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39" name="38 Flecha izquierda"/>
          <p:cNvSpPr/>
          <p:nvPr/>
        </p:nvSpPr>
        <p:spPr>
          <a:xfrm rot="13465861">
            <a:off x="6288383" y="5547146"/>
            <a:ext cx="527673" cy="38749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0" name="39 Flecha izquierda"/>
          <p:cNvSpPr/>
          <p:nvPr/>
        </p:nvSpPr>
        <p:spPr>
          <a:xfrm rot="16200000">
            <a:off x="4538860" y="5528715"/>
            <a:ext cx="401901" cy="52847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1" name="40 Flecha izquierda"/>
          <p:cNvSpPr/>
          <p:nvPr/>
        </p:nvSpPr>
        <p:spPr>
          <a:xfrm rot="18518804">
            <a:off x="2814519" y="5555658"/>
            <a:ext cx="382196" cy="44444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2" name="41 Flecha izquierda"/>
          <p:cNvSpPr/>
          <p:nvPr/>
        </p:nvSpPr>
        <p:spPr>
          <a:xfrm rot="8265794">
            <a:off x="2816362" y="3484559"/>
            <a:ext cx="254484" cy="23088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3" name="42 Flecha izquierda"/>
          <p:cNvSpPr/>
          <p:nvPr/>
        </p:nvSpPr>
        <p:spPr>
          <a:xfrm rot="2842708">
            <a:off x="1939110" y="3431519"/>
            <a:ext cx="297228" cy="21576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1">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lásico de Offic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Tema1</Template>
  <TotalTime>1017</TotalTime>
  <Words>2934</Words>
  <Application>Microsoft Office PowerPoint</Application>
  <PresentationFormat>Presentación en pantalla (4:3)</PresentationFormat>
  <Paragraphs>402</Paragraphs>
  <Slides>37</Slides>
  <Notes>1</Notes>
  <HiddenSlides>0</HiddenSlides>
  <MMClips>0</MMClips>
  <ScaleCrop>false</ScaleCrop>
  <HeadingPairs>
    <vt:vector size="4" baseType="variant">
      <vt:variant>
        <vt:lpstr>Tema</vt:lpstr>
      </vt:variant>
      <vt:variant>
        <vt:i4>1</vt:i4>
      </vt:variant>
      <vt:variant>
        <vt:lpstr>Títulos de diapositiva</vt:lpstr>
      </vt:variant>
      <vt:variant>
        <vt:i4>37</vt:i4>
      </vt:variant>
    </vt:vector>
  </HeadingPairs>
  <TitlesOfParts>
    <vt:vector size="38" baseType="lpstr">
      <vt:lpstr>Tema1</vt:lpstr>
      <vt:lpstr>Diapositiva 1</vt:lpstr>
      <vt:lpstr> CAPÍTULO 1 EL PROBLEMA</vt:lpstr>
      <vt:lpstr>Diapositiva 3</vt:lpstr>
      <vt:lpstr>Diapositiva 4</vt:lpstr>
      <vt:lpstr>Diapositiva 5</vt:lpstr>
      <vt:lpstr>CAPÍTULO 2 MARCO TEÓRICO</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CAPÍTULO 3 METODOLOGÍA DE LA INVESTIGACIÓN</vt:lpstr>
      <vt:lpstr>Diapositiva 21</vt:lpstr>
      <vt:lpstr>CAPÍTULO 4 ANÁLISIS E ITERPRETACIÓN DE RESULTADOS</vt:lpstr>
      <vt:lpstr>FICHA DE OBSERVACIÓN</vt:lpstr>
      <vt:lpstr>ESCALA DE VALORACIÓN: INFRAESTRUCTURA</vt:lpstr>
      <vt:lpstr>Diapositiva 25</vt:lpstr>
      <vt:lpstr>Diapositiva 26</vt:lpstr>
      <vt:lpstr>ESCALA DE VALORACIÓN: EQUIPAMIENTO</vt:lpstr>
      <vt:lpstr>Diapositiva 28</vt:lpstr>
      <vt:lpstr>EQUIPAMIENTO</vt:lpstr>
      <vt:lpstr>CAPÍTULO 5  CONCLUSIONES Y RECOMENDACIONES</vt:lpstr>
      <vt:lpstr>Diapositiva 31</vt:lpstr>
      <vt:lpstr>Diapositiva 32</vt:lpstr>
      <vt:lpstr>Diapositiva 33</vt:lpstr>
      <vt:lpstr>Diapositiva 34</vt:lpstr>
      <vt:lpstr>INFORME DEL PROYECTO DE INVESTIGACIÓN</vt:lpstr>
      <vt:lpstr>Diapositiva 36</vt:lpstr>
      <vt:lpstr>ANEXOS Mi película.wmv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espe</dc:creator>
  <cp:lastModifiedBy>espe</cp:lastModifiedBy>
  <cp:revision>24</cp:revision>
  <dcterms:created xsi:type="dcterms:W3CDTF">2014-12-14T12:54:41Z</dcterms:created>
  <dcterms:modified xsi:type="dcterms:W3CDTF">2014-12-16T05:43:07Z</dcterms:modified>
</cp:coreProperties>
</file>