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2"/>
  </p:sldMasterIdLst>
  <p:notesMasterIdLst>
    <p:notesMasterId r:id="rId56"/>
  </p:notesMasterIdLst>
  <p:handoutMasterIdLst>
    <p:handoutMasterId r:id="rId57"/>
  </p:handoutMasterIdLst>
  <p:sldIdLst>
    <p:sldId id="256" r:id="rId3"/>
    <p:sldId id="269" r:id="rId4"/>
    <p:sldId id="272" r:id="rId5"/>
    <p:sldId id="275" r:id="rId6"/>
    <p:sldId id="299" r:id="rId7"/>
    <p:sldId id="300" r:id="rId8"/>
    <p:sldId id="301" r:id="rId9"/>
    <p:sldId id="302" r:id="rId10"/>
    <p:sldId id="330" r:id="rId11"/>
    <p:sldId id="303" r:id="rId12"/>
    <p:sldId id="333" r:id="rId13"/>
    <p:sldId id="296" r:id="rId14"/>
    <p:sldId id="293" r:id="rId15"/>
    <p:sldId id="273" r:id="rId16"/>
    <p:sldId id="277" r:id="rId17"/>
    <p:sldId id="278" r:id="rId18"/>
    <p:sldId id="279" r:id="rId19"/>
    <p:sldId id="280" r:id="rId20"/>
    <p:sldId id="281" r:id="rId21"/>
    <p:sldId id="334" r:id="rId22"/>
    <p:sldId id="304" r:id="rId23"/>
    <p:sldId id="305" r:id="rId24"/>
    <p:sldId id="306" r:id="rId25"/>
    <p:sldId id="307" r:id="rId26"/>
    <p:sldId id="308" r:id="rId27"/>
    <p:sldId id="345" r:id="rId28"/>
    <p:sldId id="346" r:id="rId29"/>
    <p:sldId id="295" r:id="rId30"/>
    <p:sldId id="282" r:id="rId31"/>
    <p:sldId id="284" r:id="rId32"/>
    <p:sldId id="285" r:id="rId33"/>
    <p:sldId id="355" r:id="rId34"/>
    <p:sldId id="309" r:id="rId35"/>
    <p:sldId id="310" r:id="rId36"/>
    <p:sldId id="311" r:id="rId37"/>
    <p:sldId id="312" r:id="rId38"/>
    <p:sldId id="313" r:id="rId39"/>
    <p:sldId id="347" r:id="rId40"/>
    <p:sldId id="314" r:id="rId41"/>
    <p:sldId id="315" r:id="rId42"/>
    <p:sldId id="316" r:id="rId43"/>
    <p:sldId id="335" r:id="rId44"/>
    <p:sldId id="336" r:id="rId45"/>
    <p:sldId id="338" r:id="rId46"/>
    <p:sldId id="337" r:id="rId47"/>
    <p:sldId id="343" r:id="rId48"/>
    <p:sldId id="323" r:id="rId49"/>
    <p:sldId id="324" r:id="rId50"/>
    <p:sldId id="325" r:id="rId51"/>
    <p:sldId id="327" r:id="rId52"/>
    <p:sldId id="339" r:id="rId53"/>
    <p:sldId id="340" r:id="rId54"/>
    <p:sldId id="34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99"/>
    <a:srgbClr val="FF66FF"/>
    <a:srgbClr val="00CC99"/>
    <a:srgbClr val="CC9900"/>
    <a:srgbClr val="99CC00"/>
    <a:srgbClr val="808000"/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354" autoAdjust="0"/>
    <p:restoredTop sz="94660"/>
  </p:normalViewPr>
  <p:slideViewPr>
    <p:cSldViewPr snapToGrid="0">
      <p:cViewPr>
        <p:scale>
          <a:sx n="68" d="100"/>
          <a:sy n="68" d="100"/>
        </p:scale>
        <p:origin x="-1038" y="-60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1680" y="9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C"/>
  <c:style val="6"/>
  <c:chart>
    <c:title>
      <c:tx>
        <c:rich>
          <a:bodyPr/>
          <a:lstStyle/>
          <a:p>
            <a:pPr>
              <a:defRPr/>
            </a:pPr>
            <a:r>
              <a:rPr lang="es-EC"/>
              <a:t>Variación temporal de Flujo CO2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strRef>
              <c:f>Hoja1!$C$10</c:f>
              <c:strCache>
                <c:ptCount val="1"/>
                <c:pt idx="0">
                  <c:v>Flujo CO2 </c:v>
                </c:pt>
              </c:strCache>
            </c:strRef>
          </c:tx>
          <c:marker>
            <c:spPr>
              <a:ln>
                <a:solidFill>
                  <a:schemeClr val="tx1"/>
                </a:solidFill>
              </a:ln>
            </c:spPr>
          </c:marker>
          <c:dPt>
            <c:idx val="0"/>
            <c:marker>
              <c:symbol val="circle"/>
              <c:size val="10"/>
              <c:spPr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c:spPr>
            </c:marker>
            <c:spPr>
              <a:ln>
                <a:solidFill>
                  <a:schemeClr val="tx2"/>
                </a:solidFill>
              </a:ln>
            </c:spPr>
          </c:dPt>
          <c:dPt>
            <c:idx val="1"/>
            <c:marker>
              <c:symbol val="circle"/>
              <c:size val="15"/>
              <c:spPr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c:spPr>
            </c:marker>
            <c:spPr>
              <a:ln>
                <a:solidFill>
                  <a:schemeClr val="tx1"/>
                </a:solidFill>
                <a:prstDash val="sysDash"/>
              </a:ln>
            </c:spPr>
          </c:dPt>
          <c:dPt>
            <c:idx val="2"/>
            <c:marker>
              <c:symbol val="circle"/>
              <c:size val="10"/>
              <c:spPr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c:spPr>
            </c:marker>
            <c:spPr>
              <a:ln>
                <a:solidFill>
                  <a:schemeClr val="tx1"/>
                </a:solidFill>
                <a:prstDash val="sysDash"/>
              </a:ln>
            </c:spPr>
          </c:dPt>
          <c:xVal>
            <c:numRef>
              <c:f>Hoja1!$B$12:$B$14</c:f>
              <c:numCache>
                <c:formatCode>General</c:formatCode>
                <c:ptCount val="3"/>
                <c:pt idx="0">
                  <c:v>2006</c:v>
                </c:pt>
                <c:pt idx="1">
                  <c:v>2012</c:v>
                </c:pt>
                <c:pt idx="2">
                  <c:v>2014</c:v>
                </c:pt>
              </c:numCache>
            </c:numRef>
          </c:xVal>
          <c:yVal>
            <c:numRef>
              <c:f>Hoja1!$C$12:$C$14</c:f>
              <c:numCache>
                <c:formatCode>0</c:formatCode>
                <c:ptCount val="3"/>
                <c:pt idx="0" formatCode="General">
                  <c:v>106</c:v>
                </c:pt>
                <c:pt idx="1">
                  <c:v>651.65300000000002</c:v>
                </c:pt>
                <c:pt idx="2">
                  <c:v>94.506600000000006</c:v>
                </c:pt>
              </c:numCache>
            </c:numRef>
          </c:yVal>
        </c:ser>
        <c:dLbls/>
        <c:axId val="68695936"/>
        <c:axId val="68702208"/>
      </c:scatterChart>
      <c:valAx>
        <c:axId val="6869593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Año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68702208"/>
        <c:crosses val="autoZero"/>
        <c:crossBetween val="midCat"/>
      </c:valAx>
      <c:valAx>
        <c:axId val="6870220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t/d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68695936"/>
        <c:crosses val="autoZero"/>
        <c:crossBetween val="midCat"/>
      </c:valAx>
    </c:plotArea>
    <c:plotVisOnly val="1"/>
    <c:dispBlanksAs val="gap"/>
  </c:chart>
  <c:spPr>
    <a:gradFill>
      <a:gsLst>
        <a:gs pos="0">
          <a:schemeClr val="accent2"/>
        </a:gs>
        <a:gs pos="50000">
          <a:schemeClr val="accent1"/>
        </a:gs>
        <a:gs pos="100000">
          <a:schemeClr val="accent3"/>
        </a:gs>
      </a:gsLst>
      <a:lin ang="5400000" scaled="0"/>
    </a:gradFill>
  </c:sp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ADBAE1-E3A2-47D0-B519-7A21D6EB2141}" type="doc">
      <dgm:prSet loTypeId="urn:microsoft.com/office/officeart/2005/8/layout/process2" loCatId="process" qsTypeId="urn:microsoft.com/office/officeart/2005/8/quickstyle/simple1" qsCatId="simple" csTypeId="urn:microsoft.com/office/officeart/2005/8/colors/colorful4" csCatId="colorful" phldr="1"/>
      <dgm:spPr/>
    </dgm:pt>
    <dgm:pt modelId="{A02EE0B4-06D2-41EB-A42E-D4FDCAC473A6}">
      <dgm:prSet phldrT="[Texto]" custT="1"/>
      <dgm:spPr/>
      <dgm:t>
        <a:bodyPr/>
        <a:lstStyle/>
        <a:p>
          <a:r>
            <a:rPr lang="es-EC" sz="3200" dirty="0" smtClean="0">
              <a:solidFill>
                <a:schemeClr val="tx1"/>
              </a:solidFill>
            </a:rPr>
            <a:t>2da especie mayoritaria de los gases volcánicos</a:t>
          </a:r>
          <a:endParaRPr lang="es-EC" sz="3200" dirty="0">
            <a:solidFill>
              <a:schemeClr val="tx1"/>
            </a:solidFill>
          </a:endParaRPr>
        </a:p>
      </dgm:t>
    </dgm:pt>
    <dgm:pt modelId="{0B0666E2-D202-4A39-AA6F-BA6257E38818}" type="parTrans" cxnId="{39E95FF3-FA9C-4BBE-B03D-3A77DBFF23EB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9975CA57-FDBB-4C19-9639-3E4AC98ED06B}" type="sibTrans" cxnId="{39E95FF3-FA9C-4BBE-B03D-3A77DBFF23EB}">
      <dgm:prSet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 sz="3200" dirty="0">
            <a:solidFill>
              <a:schemeClr val="tx1"/>
            </a:solidFill>
          </a:endParaRPr>
        </a:p>
      </dgm:t>
    </dgm:pt>
    <dgm:pt modelId="{78E118F7-ED09-41AA-A668-3A5619D9E8CA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3200" dirty="0" smtClean="0">
              <a:solidFill>
                <a:schemeClr val="tx1"/>
              </a:solidFill>
            </a:rPr>
            <a:t>Tiene baja solubilidad en fundidos </a:t>
          </a:r>
          <a:r>
            <a:rPr lang="es-EC" sz="3200" dirty="0" err="1" smtClean="0">
              <a:solidFill>
                <a:schemeClr val="tx1"/>
              </a:solidFill>
            </a:rPr>
            <a:t>silicatados</a:t>
          </a:r>
          <a:endParaRPr lang="es-EC" sz="3200" dirty="0">
            <a:solidFill>
              <a:schemeClr val="tx1"/>
            </a:solidFill>
          </a:endParaRPr>
        </a:p>
      </dgm:t>
    </dgm:pt>
    <dgm:pt modelId="{57797109-AEAB-4B9D-96CF-567DE535FE1E}" type="parTrans" cxnId="{2ADE7FAE-7CDB-4422-9B6E-277027F763C1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918BDBCB-7905-4F3A-99AB-8F4B167E1DF8}" type="sibTrans" cxnId="{2ADE7FAE-7CDB-4422-9B6E-277027F763C1}">
      <dgm:prSet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FA0CCD4E-FE4E-41D4-9BF6-3CA0D63A7367}">
      <dgm:prSet custT="1"/>
      <dgm:spPr/>
      <dgm:t>
        <a:bodyPr/>
        <a:lstStyle/>
        <a:p>
          <a:r>
            <a:rPr lang="es-EC" sz="3200" dirty="0" smtClean="0">
              <a:solidFill>
                <a:schemeClr val="tx1"/>
              </a:solidFill>
            </a:rPr>
            <a:t>Facilidad de ser medido in situ</a:t>
          </a:r>
          <a:endParaRPr lang="es-EC" sz="3200" dirty="0">
            <a:solidFill>
              <a:schemeClr val="tx1"/>
            </a:solidFill>
          </a:endParaRPr>
        </a:p>
      </dgm:t>
    </dgm:pt>
    <dgm:pt modelId="{98B8488B-1E20-47A0-8672-371E3D253522}" type="parTrans" cxnId="{629139F4-0362-4081-8AE9-6CE7AED4C5C1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DAD9494F-9BC7-41B5-91BF-AC4740554E1A}" type="sibTrans" cxnId="{629139F4-0362-4081-8AE9-6CE7AED4C5C1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2DE3BE96-C7BA-43C0-A067-10EF5B51EF90}" type="pres">
      <dgm:prSet presAssocID="{BEADBAE1-E3A2-47D0-B519-7A21D6EB2141}" presName="linearFlow" presStyleCnt="0">
        <dgm:presLayoutVars>
          <dgm:resizeHandles val="exact"/>
        </dgm:presLayoutVars>
      </dgm:prSet>
      <dgm:spPr/>
    </dgm:pt>
    <dgm:pt modelId="{1DB460CA-6ABB-48BB-9D0F-42FE1F0321F2}" type="pres">
      <dgm:prSet presAssocID="{A02EE0B4-06D2-41EB-A42E-D4FDCAC473A6}" presName="node" presStyleLbl="node1" presStyleIdx="0" presStyleCnt="3" custScaleX="12858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929BE9-76F3-412A-8455-DB14F6A1AC20}" type="pres">
      <dgm:prSet presAssocID="{9975CA57-FDBB-4C19-9639-3E4AC98ED06B}" presName="sibTrans" presStyleLbl="sibTrans2D1" presStyleIdx="0" presStyleCnt="2"/>
      <dgm:spPr/>
      <dgm:t>
        <a:bodyPr/>
        <a:lstStyle/>
        <a:p>
          <a:endParaRPr lang="es-EC"/>
        </a:p>
      </dgm:t>
    </dgm:pt>
    <dgm:pt modelId="{8307C933-A2B5-4E3A-A984-D029110D0D02}" type="pres">
      <dgm:prSet presAssocID="{9975CA57-FDBB-4C19-9639-3E4AC98ED06B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186A892F-295C-4B2C-9022-8F9A61E323C7}" type="pres">
      <dgm:prSet presAssocID="{78E118F7-ED09-41AA-A668-3A5619D9E8CA}" presName="node" presStyleLbl="node1" presStyleIdx="1" presStyleCnt="3" custScaleX="1269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45951C-D433-4EDF-B434-DC8EEA339C84}" type="pres">
      <dgm:prSet presAssocID="{918BDBCB-7905-4F3A-99AB-8F4B167E1DF8}" presName="sibTrans" presStyleLbl="sibTrans2D1" presStyleIdx="1" presStyleCnt="2"/>
      <dgm:spPr/>
      <dgm:t>
        <a:bodyPr/>
        <a:lstStyle/>
        <a:p>
          <a:endParaRPr lang="es-EC"/>
        </a:p>
      </dgm:t>
    </dgm:pt>
    <dgm:pt modelId="{2892EFE9-272B-421E-893F-9C09F80675FC}" type="pres">
      <dgm:prSet presAssocID="{918BDBCB-7905-4F3A-99AB-8F4B167E1DF8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AFF5C238-C2BA-41B4-96A8-2873E3776CAC}" type="pres">
      <dgm:prSet presAssocID="{FA0CCD4E-FE4E-41D4-9BF6-3CA0D63A7367}" presName="node" presStyleLbl="node1" presStyleIdx="2" presStyleCnt="3" custScaleX="1227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9E95FF3-FA9C-4BBE-B03D-3A77DBFF23EB}" srcId="{BEADBAE1-E3A2-47D0-B519-7A21D6EB2141}" destId="{A02EE0B4-06D2-41EB-A42E-D4FDCAC473A6}" srcOrd="0" destOrd="0" parTransId="{0B0666E2-D202-4A39-AA6F-BA6257E38818}" sibTransId="{9975CA57-FDBB-4C19-9639-3E4AC98ED06B}"/>
    <dgm:cxn modelId="{2ADE7FAE-7CDB-4422-9B6E-277027F763C1}" srcId="{BEADBAE1-E3A2-47D0-B519-7A21D6EB2141}" destId="{78E118F7-ED09-41AA-A668-3A5619D9E8CA}" srcOrd="1" destOrd="0" parTransId="{57797109-AEAB-4B9D-96CF-567DE535FE1E}" sibTransId="{918BDBCB-7905-4F3A-99AB-8F4B167E1DF8}"/>
    <dgm:cxn modelId="{1C551453-3DA9-4C06-A927-E8CE38FBC7ED}" type="presOf" srcId="{A02EE0B4-06D2-41EB-A42E-D4FDCAC473A6}" destId="{1DB460CA-6ABB-48BB-9D0F-42FE1F0321F2}" srcOrd="0" destOrd="0" presId="urn:microsoft.com/office/officeart/2005/8/layout/process2"/>
    <dgm:cxn modelId="{8DD1E05B-D29D-4F98-AB89-B8D3572D1D41}" type="presOf" srcId="{918BDBCB-7905-4F3A-99AB-8F4B167E1DF8}" destId="{E445951C-D433-4EDF-B434-DC8EEA339C84}" srcOrd="0" destOrd="0" presId="urn:microsoft.com/office/officeart/2005/8/layout/process2"/>
    <dgm:cxn modelId="{DB62365E-AC13-4EC3-9E33-2378530A52B2}" type="presOf" srcId="{FA0CCD4E-FE4E-41D4-9BF6-3CA0D63A7367}" destId="{AFF5C238-C2BA-41B4-96A8-2873E3776CAC}" srcOrd="0" destOrd="0" presId="urn:microsoft.com/office/officeart/2005/8/layout/process2"/>
    <dgm:cxn modelId="{728F9187-F962-48DB-B335-715E8C2500B6}" type="presOf" srcId="{9975CA57-FDBB-4C19-9639-3E4AC98ED06B}" destId="{8307C933-A2B5-4E3A-A984-D029110D0D02}" srcOrd="1" destOrd="0" presId="urn:microsoft.com/office/officeart/2005/8/layout/process2"/>
    <dgm:cxn modelId="{DD769078-7461-45A6-BCB9-9241F4E4B988}" type="presOf" srcId="{918BDBCB-7905-4F3A-99AB-8F4B167E1DF8}" destId="{2892EFE9-272B-421E-893F-9C09F80675FC}" srcOrd="1" destOrd="0" presId="urn:microsoft.com/office/officeart/2005/8/layout/process2"/>
    <dgm:cxn modelId="{8D52DB39-1A29-438F-B84D-271122A6FD90}" type="presOf" srcId="{78E118F7-ED09-41AA-A668-3A5619D9E8CA}" destId="{186A892F-295C-4B2C-9022-8F9A61E323C7}" srcOrd="0" destOrd="0" presId="urn:microsoft.com/office/officeart/2005/8/layout/process2"/>
    <dgm:cxn modelId="{629139F4-0362-4081-8AE9-6CE7AED4C5C1}" srcId="{BEADBAE1-E3A2-47D0-B519-7A21D6EB2141}" destId="{FA0CCD4E-FE4E-41D4-9BF6-3CA0D63A7367}" srcOrd="2" destOrd="0" parTransId="{98B8488B-1E20-47A0-8672-371E3D253522}" sibTransId="{DAD9494F-9BC7-41B5-91BF-AC4740554E1A}"/>
    <dgm:cxn modelId="{BD0B8CC3-9F0C-475B-B013-D5D33F3C4380}" type="presOf" srcId="{9975CA57-FDBB-4C19-9639-3E4AC98ED06B}" destId="{C3929BE9-76F3-412A-8455-DB14F6A1AC20}" srcOrd="0" destOrd="0" presId="urn:microsoft.com/office/officeart/2005/8/layout/process2"/>
    <dgm:cxn modelId="{F6153123-7D37-4674-96DD-121D846DD0D0}" type="presOf" srcId="{BEADBAE1-E3A2-47D0-B519-7A21D6EB2141}" destId="{2DE3BE96-C7BA-43C0-A067-10EF5B51EF90}" srcOrd="0" destOrd="0" presId="urn:microsoft.com/office/officeart/2005/8/layout/process2"/>
    <dgm:cxn modelId="{61334E36-A82F-4AA3-B16B-2FFAE3941F1D}" type="presParOf" srcId="{2DE3BE96-C7BA-43C0-A067-10EF5B51EF90}" destId="{1DB460CA-6ABB-48BB-9D0F-42FE1F0321F2}" srcOrd="0" destOrd="0" presId="urn:microsoft.com/office/officeart/2005/8/layout/process2"/>
    <dgm:cxn modelId="{B0475646-FBCB-4100-9B58-F3489977B56D}" type="presParOf" srcId="{2DE3BE96-C7BA-43C0-A067-10EF5B51EF90}" destId="{C3929BE9-76F3-412A-8455-DB14F6A1AC20}" srcOrd="1" destOrd="0" presId="urn:microsoft.com/office/officeart/2005/8/layout/process2"/>
    <dgm:cxn modelId="{5D338F10-EC81-4F7F-A19B-545748520EA6}" type="presParOf" srcId="{C3929BE9-76F3-412A-8455-DB14F6A1AC20}" destId="{8307C933-A2B5-4E3A-A984-D029110D0D02}" srcOrd="0" destOrd="0" presId="urn:microsoft.com/office/officeart/2005/8/layout/process2"/>
    <dgm:cxn modelId="{8A0237D8-253B-43FB-90E2-63F419AAC51B}" type="presParOf" srcId="{2DE3BE96-C7BA-43C0-A067-10EF5B51EF90}" destId="{186A892F-295C-4B2C-9022-8F9A61E323C7}" srcOrd="2" destOrd="0" presId="urn:microsoft.com/office/officeart/2005/8/layout/process2"/>
    <dgm:cxn modelId="{D4A6DBE4-405A-4E6D-A7E6-57B69F2D3583}" type="presParOf" srcId="{2DE3BE96-C7BA-43C0-A067-10EF5B51EF90}" destId="{E445951C-D433-4EDF-B434-DC8EEA339C84}" srcOrd="3" destOrd="0" presId="urn:microsoft.com/office/officeart/2005/8/layout/process2"/>
    <dgm:cxn modelId="{8294EEA7-22FB-444B-B62E-19E449E82F3B}" type="presParOf" srcId="{E445951C-D433-4EDF-B434-DC8EEA339C84}" destId="{2892EFE9-272B-421E-893F-9C09F80675FC}" srcOrd="0" destOrd="0" presId="urn:microsoft.com/office/officeart/2005/8/layout/process2"/>
    <dgm:cxn modelId="{E02AFD26-2EDF-4E8A-A67F-3C9E986DA077}" type="presParOf" srcId="{2DE3BE96-C7BA-43C0-A067-10EF5B51EF90}" destId="{AFF5C238-C2BA-41B4-96A8-2873E3776CAC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880076-0EBF-455E-BE18-293F5F36A3B7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s-EC"/>
        </a:p>
      </dgm:t>
    </dgm:pt>
    <dgm:pt modelId="{9BD490BF-893D-4C66-A50B-054ACDEC17CC}">
      <dgm:prSet phldrT="[Texto]" phldr="1" custT="1"/>
      <dgm:spPr/>
      <dgm:t>
        <a:bodyPr/>
        <a:lstStyle/>
        <a:p>
          <a:endParaRPr lang="es-EC" sz="2800" dirty="0"/>
        </a:p>
      </dgm:t>
    </dgm:pt>
    <dgm:pt modelId="{7D5BE0AA-D09B-49E4-BC30-5C6BB6F40A33}" type="parTrans" cxnId="{AB41B6C7-0DF4-42F9-8A4C-98ADDE1F4C40}">
      <dgm:prSet/>
      <dgm:spPr/>
      <dgm:t>
        <a:bodyPr/>
        <a:lstStyle/>
        <a:p>
          <a:endParaRPr lang="es-EC" sz="2000"/>
        </a:p>
      </dgm:t>
    </dgm:pt>
    <dgm:pt modelId="{A0869588-846C-4241-A538-47B66196F87C}" type="sibTrans" cxnId="{AB41B6C7-0DF4-42F9-8A4C-98ADDE1F4C40}">
      <dgm:prSet/>
      <dgm:spPr/>
      <dgm:t>
        <a:bodyPr/>
        <a:lstStyle/>
        <a:p>
          <a:endParaRPr lang="es-EC" sz="2000"/>
        </a:p>
      </dgm:t>
    </dgm:pt>
    <dgm:pt modelId="{330AD9B8-48DA-4EC0-AB3C-53D828BC11EC}">
      <dgm:prSet phldrT="[Texto]" custT="1"/>
      <dgm:spPr/>
      <dgm:t>
        <a:bodyPr/>
        <a:lstStyle/>
        <a:p>
          <a:r>
            <a:rPr lang="es-EC" sz="2400" dirty="0" smtClean="0"/>
            <a:t>Comienza 4 490 - 2 990 A.P.</a:t>
          </a:r>
        </a:p>
        <a:p>
          <a:r>
            <a:rPr lang="es-EC" sz="2400" dirty="0" smtClean="0"/>
            <a:t>Con depósitos de 150 m de espesor</a:t>
          </a:r>
          <a:endParaRPr lang="es-EC" sz="2400" dirty="0"/>
        </a:p>
      </dgm:t>
    </dgm:pt>
    <dgm:pt modelId="{CE476633-24C8-4010-BA4F-FA18490D8574}" type="parTrans" cxnId="{D719CA9A-9381-41B7-8ACB-A1A69B27CD7C}">
      <dgm:prSet/>
      <dgm:spPr/>
      <dgm:t>
        <a:bodyPr/>
        <a:lstStyle/>
        <a:p>
          <a:endParaRPr lang="es-EC" sz="2000"/>
        </a:p>
      </dgm:t>
    </dgm:pt>
    <dgm:pt modelId="{48189354-3778-42AC-96B2-E8FA946EB39C}" type="sibTrans" cxnId="{D719CA9A-9381-41B7-8ACB-A1A69B27CD7C}">
      <dgm:prSet/>
      <dgm:spPr/>
      <dgm:t>
        <a:bodyPr/>
        <a:lstStyle/>
        <a:p>
          <a:endParaRPr lang="es-EC" sz="2000"/>
        </a:p>
      </dgm:t>
    </dgm:pt>
    <dgm:pt modelId="{1AF0A66E-A7F5-43BD-BF7F-ED78BF20A2CA}">
      <dgm:prSet phldrT="[Texto]" phldr="1" custT="1"/>
      <dgm:spPr/>
      <dgm:t>
        <a:bodyPr/>
        <a:lstStyle/>
        <a:p>
          <a:endParaRPr lang="es-EC" sz="2800"/>
        </a:p>
      </dgm:t>
    </dgm:pt>
    <dgm:pt modelId="{E626A660-16A3-45B0-A637-37B2CC0E05E1}" type="parTrans" cxnId="{98FB8BC4-17E9-43EE-9788-125E45E3FD7B}">
      <dgm:prSet/>
      <dgm:spPr/>
      <dgm:t>
        <a:bodyPr/>
        <a:lstStyle/>
        <a:p>
          <a:endParaRPr lang="es-EC" sz="2000"/>
        </a:p>
      </dgm:t>
    </dgm:pt>
    <dgm:pt modelId="{5A3AB786-AB25-4A5F-A2C8-9FF602EC610D}" type="sibTrans" cxnId="{98FB8BC4-17E9-43EE-9788-125E45E3FD7B}">
      <dgm:prSet/>
      <dgm:spPr/>
      <dgm:t>
        <a:bodyPr/>
        <a:lstStyle/>
        <a:p>
          <a:endParaRPr lang="es-EC" sz="2000"/>
        </a:p>
      </dgm:t>
    </dgm:pt>
    <dgm:pt modelId="{68E442FB-95B4-4D1F-8FBF-8DC7922B16DE}">
      <dgm:prSet phldrT="[Texto]" custT="1"/>
      <dgm:spPr/>
      <dgm:t>
        <a:bodyPr/>
        <a:lstStyle/>
        <a:p>
          <a:r>
            <a:rPr lang="es-EC" sz="2400" dirty="0" smtClean="0"/>
            <a:t>Colapso del domo y formación de la caldera 2 990 A.P. </a:t>
          </a:r>
          <a:endParaRPr lang="es-EC" sz="2400" dirty="0"/>
        </a:p>
      </dgm:t>
    </dgm:pt>
    <dgm:pt modelId="{4F696748-C668-4F15-8AD4-B0A238C7F56B}" type="parTrans" cxnId="{D259706D-AA45-45FE-AFAD-60A125EB8FBE}">
      <dgm:prSet/>
      <dgm:spPr/>
      <dgm:t>
        <a:bodyPr/>
        <a:lstStyle/>
        <a:p>
          <a:endParaRPr lang="es-EC" sz="2000"/>
        </a:p>
      </dgm:t>
    </dgm:pt>
    <dgm:pt modelId="{50BAA7DD-90FE-42D7-82A7-2A7B986DE2C5}" type="sibTrans" cxnId="{D259706D-AA45-45FE-AFAD-60A125EB8FBE}">
      <dgm:prSet/>
      <dgm:spPr/>
      <dgm:t>
        <a:bodyPr/>
        <a:lstStyle/>
        <a:p>
          <a:endParaRPr lang="es-EC" sz="2000"/>
        </a:p>
      </dgm:t>
    </dgm:pt>
    <dgm:pt modelId="{CEA6ABA2-1852-43D2-A976-824FF216F584}">
      <dgm:prSet phldrT="[Texto]" phldr="1" custT="1"/>
      <dgm:spPr/>
      <dgm:t>
        <a:bodyPr/>
        <a:lstStyle/>
        <a:p>
          <a:endParaRPr lang="es-EC" sz="2800"/>
        </a:p>
      </dgm:t>
    </dgm:pt>
    <dgm:pt modelId="{37C694E1-2DCB-40DA-972F-69C86917DCF2}" type="parTrans" cxnId="{4B12CD6E-D2D5-492A-B973-45F6E136CDA7}">
      <dgm:prSet/>
      <dgm:spPr/>
      <dgm:t>
        <a:bodyPr/>
        <a:lstStyle/>
        <a:p>
          <a:endParaRPr lang="es-EC" sz="2000"/>
        </a:p>
      </dgm:t>
    </dgm:pt>
    <dgm:pt modelId="{B244B1A9-8DDD-4309-BE8B-FB113BACFD7A}" type="sibTrans" cxnId="{4B12CD6E-D2D5-492A-B973-45F6E136CDA7}">
      <dgm:prSet/>
      <dgm:spPr/>
      <dgm:t>
        <a:bodyPr/>
        <a:lstStyle/>
        <a:p>
          <a:endParaRPr lang="es-EC" sz="2000"/>
        </a:p>
      </dgm:t>
    </dgm:pt>
    <dgm:pt modelId="{81E37DC8-A093-4EE6-9397-CBE7B8F93A84}">
      <dgm:prSet phldrT="[Texto]" custT="1"/>
      <dgm:spPr/>
      <dgm:t>
        <a:bodyPr/>
        <a:lstStyle/>
        <a:p>
          <a:r>
            <a:rPr lang="es-EC" sz="2000" dirty="0" smtClean="0"/>
            <a:t>Construcción 4 domos 1 350-1 230 A.P.</a:t>
          </a:r>
        </a:p>
        <a:p>
          <a:r>
            <a:rPr lang="es-EC" sz="2000" dirty="0" smtClean="0"/>
            <a:t>4 domos (</a:t>
          </a:r>
          <a:r>
            <a:rPr lang="es-EC" sz="1800" dirty="0" err="1" smtClean="0"/>
            <a:t>Yeroví</a:t>
          </a:r>
          <a:r>
            <a:rPr lang="es-EC" sz="1800" dirty="0" smtClean="0"/>
            <a:t> y Wolf</a:t>
          </a:r>
          <a:r>
            <a:rPr lang="es-EC" sz="2000" dirty="0" smtClean="0"/>
            <a:t>) y 1 domo en la pared E-NO</a:t>
          </a:r>
          <a:endParaRPr lang="es-EC" sz="2000" dirty="0"/>
        </a:p>
      </dgm:t>
    </dgm:pt>
    <dgm:pt modelId="{A6D7ECBD-744A-40C4-BB03-00B118C0750D}" type="parTrans" cxnId="{09652165-0A36-4114-AE23-12075AD48F7A}">
      <dgm:prSet/>
      <dgm:spPr/>
      <dgm:t>
        <a:bodyPr/>
        <a:lstStyle/>
        <a:p>
          <a:endParaRPr lang="es-EC" sz="2000"/>
        </a:p>
      </dgm:t>
    </dgm:pt>
    <dgm:pt modelId="{84A10785-E257-47C9-B2EE-A29E78F9D2EB}" type="sibTrans" cxnId="{09652165-0A36-4114-AE23-12075AD48F7A}">
      <dgm:prSet/>
      <dgm:spPr/>
      <dgm:t>
        <a:bodyPr/>
        <a:lstStyle/>
        <a:p>
          <a:endParaRPr lang="es-EC" sz="2000"/>
        </a:p>
      </dgm:t>
    </dgm:pt>
    <dgm:pt modelId="{A6F0AB0D-B7CF-418C-A77D-A94549294554}" type="pres">
      <dgm:prSet presAssocID="{32880076-0EBF-455E-BE18-293F5F36A3B7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A0822EA1-789D-40D8-B50F-661554027157}" type="pres">
      <dgm:prSet presAssocID="{9BD490BF-893D-4C66-A50B-054ACDEC17CC}" presName="parenttextcomposite" presStyleCnt="0"/>
      <dgm:spPr/>
    </dgm:pt>
    <dgm:pt modelId="{8CAE48C9-426E-4063-8BB8-EDCA79306D24}" type="pres">
      <dgm:prSet presAssocID="{9BD490BF-893D-4C66-A50B-054ACDEC17CC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F58D27-7F6E-4DE3-AC54-7AE76963B261}" type="pres">
      <dgm:prSet presAssocID="{9BD490BF-893D-4C66-A50B-054ACDEC17CC}" presName="composite" presStyleCnt="0"/>
      <dgm:spPr/>
    </dgm:pt>
    <dgm:pt modelId="{085BC24C-B80A-48FC-9537-1FE54BFAE4A0}" type="pres">
      <dgm:prSet presAssocID="{9BD490BF-893D-4C66-A50B-054ACDEC17CC}" presName="chevron1" presStyleLbl="alignNode1" presStyleIdx="0" presStyleCnt="21"/>
      <dgm:spPr/>
    </dgm:pt>
    <dgm:pt modelId="{C350B5A3-DBDE-493A-9322-CD5C0C398470}" type="pres">
      <dgm:prSet presAssocID="{9BD490BF-893D-4C66-A50B-054ACDEC17CC}" presName="chevron2" presStyleLbl="alignNode1" presStyleIdx="1" presStyleCnt="21"/>
      <dgm:spPr/>
    </dgm:pt>
    <dgm:pt modelId="{CF3A3BE4-917F-4D6A-9393-DE42F81D94A0}" type="pres">
      <dgm:prSet presAssocID="{9BD490BF-893D-4C66-A50B-054ACDEC17CC}" presName="chevron3" presStyleLbl="alignNode1" presStyleIdx="2" presStyleCnt="21"/>
      <dgm:spPr/>
    </dgm:pt>
    <dgm:pt modelId="{71BB5E6A-C94D-43B2-9531-3EC06633760C}" type="pres">
      <dgm:prSet presAssocID="{9BD490BF-893D-4C66-A50B-054ACDEC17CC}" presName="chevron4" presStyleLbl="alignNode1" presStyleIdx="3" presStyleCnt="21"/>
      <dgm:spPr/>
    </dgm:pt>
    <dgm:pt modelId="{C664852E-3FF8-43FC-8E37-652333B5A6A6}" type="pres">
      <dgm:prSet presAssocID="{9BD490BF-893D-4C66-A50B-054ACDEC17CC}" presName="chevron5" presStyleLbl="alignNode1" presStyleIdx="4" presStyleCnt="21"/>
      <dgm:spPr/>
    </dgm:pt>
    <dgm:pt modelId="{DB498012-296B-46B6-BBDD-13CFEDC3653E}" type="pres">
      <dgm:prSet presAssocID="{9BD490BF-893D-4C66-A50B-054ACDEC17CC}" presName="chevron6" presStyleLbl="alignNode1" presStyleIdx="5" presStyleCnt="21"/>
      <dgm:spPr/>
    </dgm:pt>
    <dgm:pt modelId="{A9AFD088-BDDC-480A-A064-9CF6D1A4A5F5}" type="pres">
      <dgm:prSet presAssocID="{9BD490BF-893D-4C66-A50B-054ACDEC17CC}" presName="chevron7" presStyleLbl="alignNode1" presStyleIdx="6" presStyleCnt="21"/>
      <dgm:spPr/>
    </dgm:pt>
    <dgm:pt modelId="{E11034E8-7BE0-472A-BE21-B1345DA60D13}" type="pres">
      <dgm:prSet presAssocID="{9BD490BF-893D-4C66-A50B-054ACDEC17CC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C86BB9-9A23-418B-937A-6A5B1704B33A}" type="pres">
      <dgm:prSet presAssocID="{A0869588-846C-4241-A538-47B66196F87C}" presName="sibTrans" presStyleCnt="0"/>
      <dgm:spPr/>
    </dgm:pt>
    <dgm:pt modelId="{C950EABF-7046-42CB-8983-FB516DF8AF2B}" type="pres">
      <dgm:prSet presAssocID="{1AF0A66E-A7F5-43BD-BF7F-ED78BF20A2CA}" presName="parenttextcomposite" presStyleCnt="0"/>
      <dgm:spPr/>
    </dgm:pt>
    <dgm:pt modelId="{D3A90983-DB94-48F8-91F6-5684C527A7FF}" type="pres">
      <dgm:prSet presAssocID="{1AF0A66E-A7F5-43BD-BF7F-ED78BF20A2CA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5A831D-7B51-4987-AAB7-B0A309005140}" type="pres">
      <dgm:prSet presAssocID="{1AF0A66E-A7F5-43BD-BF7F-ED78BF20A2CA}" presName="composite" presStyleCnt="0"/>
      <dgm:spPr/>
    </dgm:pt>
    <dgm:pt modelId="{6480C637-76CF-4CE7-A74C-926A5EE8031F}" type="pres">
      <dgm:prSet presAssocID="{1AF0A66E-A7F5-43BD-BF7F-ED78BF20A2CA}" presName="chevron1" presStyleLbl="alignNode1" presStyleIdx="7" presStyleCnt="21"/>
      <dgm:spPr/>
    </dgm:pt>
    <dgm:pt modelId="{0262485B-B5A2-4079-8E86-BA138949EF11}" type="pres">
      <dgm:prSet presAssocID="{1AF0A66E-A7F5-43BD-BF7F-ED78BF20A2CA}" presName="chevron2" presStyleLbl="alignNode1" presStyleIdx="8" presStyleCnt="21"/>
      <dgm:spPr/>
    </dgm:pt>
    <dgm:pt modelId="{E6A7E61C-69F9-4199-8AB3-331945880B8A}" type="pres">
      <dgm:prSet presAssocID="{1AF0A66E-A7F5-43BD-BF7F-ED78BF20A2CA}" presName="chevron3" presStyleLbl="alignNode1" presStyleIdx="9" presStyleCnt="21"/>
      <dgm:spPr/>
    </dgm:pt>
    <dgm:pt modelId="{45F96286-B638-4F85-9DD5-0A77C93CAAE8}" type="pres">
      <dgm:prSet presAssocID="{1AF0A66E-A7F5-43BD-BF7F-ED78BF20A2CA}" presName="chevron4" presStyleLbl="alignNode1" presStyleIdx="10" presStyleCnt="21"/>
      <dgm:spPr/>
    </dgm:pt>
    <dgm:pt modelId="{317106BA-EF50-4F7E-B634-1E444630EDB0}" type="pres">
      <dgm:prSet presAssocID="{1AF0A66E-A7F5-43BD-BF7F-ED78BF20A2CA}" presName="chevron5" presStyleLbl="alignNode1" presStyleIdx="11" presStyleCnt="21"/>
      <dgm:spPr/>
    </dgm:pt>
    <dgm:pt modelId="{0E014137-FD7F-485F-9707-45A56BCC77C1}" type="pres">
      <dgm:prSet presAssocID="{1AF0A66E-A7F5-43BD-BF7F-ED78BF20A2CA}" presName="chevron6" presStyleLbl="alignNode1" presStyleIdx="12" presStyleCnt="21"/>
      <dgm:spPr/>
    </dgm:pt>
    <dgm:pt modelId="{2DEFA592-66CB-4DEA-B80E-4184DE516830}" type="pres">
      <dgm:prSet presAssocID="{1AF0A66E-A7F5-43BD-BF7F-ED78BF20A2CA}" presName="chevron7" presStyleLbl="alignNode1" presStyleIdx="13" presStyleCnt="21"/>
      <dgm:spPr/>
    </dgm:pt>
    <dgm:pt modelId="{DE7B2454-3C3E-4F7C-821D-133297942FAE}" type="pres">
      <dgm:prSet presAssocID="{1AF0A66E-A7F5-43BD-BF7F-ED78BF20A2CA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17D691-8638-4052-B3A5-9DC6C577B280}" type="pres">
      <dgm:prSet presAssocID="{5A3AB786-AB25-4A5F-A2C8-9FF602EC610D}" presName="sibTrans" presStyleCnt="0"/>
      <dgm:spPr/>
    </dgm:pt>
    <dgm:pt modelId="{944F0AB7-5AE2-4C43-949F-969187AF31B7}" type="pres">
      <dgm:prSet presAssocID="{CEA6ABA2-1852-43D2-A976-824FF216F584}" presName="parenttextcomposite" presStyleCnt="0"/>
      <dgm:spPr/>
    </dgm:pt>
    <dgm:pt modelId="{84673257-7457-426A-B94E-40A99EFED08D}" type="pres">
      <dgm:prSet presAssocID="{CEA6ABA2-1852-43D2-A976-824FF216F584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F99869-2E94-4B9C-8CC5-7CB93B21E86E}" type="pres">
      <dgm:prSet presAssocID="{CEA6ABA2-1852-43D2-A976-824FF216F584}" presName="composite" presStyleCnt="0"/>
      <dgm:spPr/>
    </dgm:pt>
    <dgm:pt modelId="{027244EF-B46B-4CBE-8CEC-C3B34CA8AD87}" type="pres">
      <dgm:prSet presAssocID="{CEA6ABA2-1852-43D2-A976-824FF216F584}" presName="chevron1" presStyleLbl="alignNode1" presStyleIdx="14" presStyleCnt="21"/>
      <dgm:spPr/>
    </dgm:pt>
    <dgm:pt modelId="{3B27F522-A566-4B4D-AE69-95AE423F43D9}" type="pres">
      <dgm:prSet presAssocID="{CEA6ABA2-1852-43D2-A976-824FF216F584}" presName="chevron2" presStyleLbl="alignNode1" presStyleIdx="15" presStyleCnt="21"/>
      <dgm:spPr/>
    </dgm:pt>
    <dgm:pt modelId="{BD2A83C8-BF28-4BA8-8199-7291811D476F}" type="pres">
      <dgm:prSet presAssocID="{CEA6ABA2-1852-43D2-A976-824FF216F584}" presName="chevron3" presStyleLbl="alignNode1" presStyleIdx="16" presStyleCnt="21"/>
      <dgm:spPr/>
    </dgm:pt>
    <dgm:pt modelId="{F5529EAE-B6DA-4557-9021-F288499E2B01}" type="pres">
      <dgm:prSet presAssocID="{CEA6ABA2-1852-43D2-A976-824FF216F584}" presName="chevron4" presStyleLbl="alignNode1" presStyleIdx="17" presStyleCnt="21"/>
      <dgm:spPr/>
    </dgm:pt>
    <dgm:pt modelId="{E0E4C0AD-8C27-4B6F-B631-8C60AC1189CD}" type="pres">
      <dgm:prSet presAssocID="{CEA6ABA2-1852-43D2-A976-824FF216F584}" presName="chevron5" presStyleLbl="alignNode1" presStyleIdx="18" presStyleCnt="21"/>
      <dgm:spPr/>
    </dgm:pt>
    <dgm:pt modelId="{28887F37-2ACC-4608-A489-C0AAA1D006B9}" type="pres">
      <dgm:prSet presAssocID="{CEA6ABA2-1852-43D2-A976-824FF216F584}" presName="chevron6" presStyleLbl="alignNode1" presStyleIdx="19" presStyleCnt="21"/>
      <dgm:spPr/>
    </dgm:pt>
    <dgm:pt modelId="{067BEFC0-9D3C-4977-BC05-476F3EFE40E7}" type="pres">
      <dgm:prSet presAssocID="{CEA6ABA2-1852-43D2-A976-824FF216F584}" presName="chevron7" presStyleLbl="alignNode1" presStyleIdx="20" presStyleCnt="21"/>
      <dgm:spPr/>
    </dgm:pt>
    <dgm:pt modelId="{15EE2237-B8B1-4E74-A1F7-05557B9AFEC6}" type="pres">
      <dgm:prSet presAssocID="{CEA6ABA2-1852-43D2-A976-824FF216F584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719CA9A-9381-41B7-8ACB-A1A69B27CD7C}" srcId="{9BD490BF-893D-4C66-A50B-054ACDEC17CC}" destId="{330AD9B8-48DA-4EC0-AB3C-53D828BC11EC}" srcOrd="0" destOrd="0" parTransId="{CE476633-24C8-4010-BA4F-FA18490D8574}" sibTransId="{48189354-3778-42AC-96B2-E8FA946EB39C}"/>
    <dgm:cxn modelId="{B48C051D-7E86-486C-A27D-B2C6B323BC64}" type="presOf" srcId="{1AF0A66E-A7F5-43BD-BF7F-ED78BF20A2CA}" destId="{D3A90983-DB94-48F8-91F6-5684C527A7FF}" srcOrd="0" destOrd="0" presId="urn:microsoft.com/office/officeart/2008/layout/VerticalAccentList"/>
    <dgm:cxn modelId="{8AA75073-62F7-466D-9126-7841F833ADFF}" type="presOf" srcId="{CEA6ABA2-1852-43D2-A976-824FF216F584}" destId="{84673257-7457-426A-B94E-40A99EFED08D}" srcOrd="0" destOrd="0" presId="urn:microsoft.com/office/officeart/2008/layout/VerticalAccentList"/>
    <dgm:cxn modelId="{AB41B6C7-0DF4-42F9-8A4C-98ADDE1F4C40}" srcId="{32880076-0EBF-455E-BE18-293F5F36A3B7}" destId="{9BD490BF-893D-4C66-A50B-054ACDEC17CC}" srcOrd="0" destOrd="0" parTransId="{7D5BE0AA-D09B-49E4-BC30-5C6BB6F40A33}" sibTransId="{A0869588-846C-4241-A538-47B66196F87C}"/>
    <dgm:cxn modelId="{98FB8BC4-17E9-43EE-9788-125E45E3FD7B}" srcId="{32880076-0EBF-455E-BE18-293F5F36A3B7}" destId="{1AF0A66E-A7F5-43BD-BF7F-ED78BF20A2CA}" srcOrd="1" destOrd="0" parTransId="{E626A660-16A3-45B0-A637-37B2CC0E05E1}" sibTransId="{5A3AB786-AB25-4A5F-A2C8-9FF602EC610D}"/>
    <dgm:cxn modelId="{612A5B0C-F2AD-4257-A45E-1C9CAE31235C}" type="presOf" srcId="{32880076-0EBF-455E-BE18-293F5F36A3B7}" destId="{A6F0AB0D-B7CF-418C-A77D-A94549294554}" srcOrd="0" destOrd="0" presId="urn:microsoft.com/office/officeart/2008/layout/VerticalAccentList"/>
    <dgm:cxn modelId="{76431963-A092-4ABC-A4DC-3A0C43711B08}" type="presOf" srcId="{9BD490BF-893D-4C66-A50B-054ACDEC17CC}" destId="{8CAE48C9-426E-4063-8BB8-EDCA79306D24}" srcOrd="0" destOrd="0" presId="urn:microsoft.com/office/officeart/2008/layout/VerticalAccentList"/>
    <dgm:cxn modelId="{D259706D-AA45-45FE-AFAD-60A125EB8FBE}" srcId="{1AF0A66E-A7F5-43BD-BF7F-ED78BF20A2CA}" destId="{68E442FB-95B4-4D1F-8FBF-8DC7922B16DE}" srcOrd="0" destOrd="0" parTransId="{4F696748-C668-4F15-8AD4-B0A238C7F56B}" sibTransId="{50BAA7DD-90FE-42D7-82A7-2A7B986DE2C5}"/>
    <dgm:cxn modelId="{2848B310-E4EC-426A-8C5C-9194E24C9FEB}" type="presOf" srcId="{81E37DC8-A093-4EE6-9397-CBE7B8F93A84}" destId="{15EE2237-B8B1-4E74-A1F7-05557B9AFEC6}" srcOrd="0" destOrd="0" presId="urn:microsoft.com/office/officeart/2008/layout/VerticalAccentList"/>
    <dgm:cxn modelId="{C19BAC0D-87F1-4510-913C-2069C0A90D87}" type="presOf" srcId="{68E442FB-95B4-4D1F-8FBF-8DC7922B16DE}" destId="{DE7B2454-3C3E-4F7C-821D-133297942FAE}" srcOrd="0" destOrd="0" presId="urn:microsoft.com/office/officeart/2008/layout/VerticalAccentList"/>
    <dgm:cxn modelId="{4B12CD6E-D2D5-492A-B973-45F6E136CDA7}" srcId="{32880076-0EBF-455E-BE18-293F5F36A3B7}" destId="{CEA6ABA2-1852-43D2-A976-824FF216F584}" srcOrd="2" destOrd="0" parTransId="{37C694E1-2DCB-40DA-972F-69C86917DCF2}" sibTransId="{B244B1A9-8DDD-4309-BE8B-FB113BACFD7A}"/>
    <dgm:cxn modelId="{09652165-0A36-4114-AE23-12075AD48F7A}" srcId="{CEA6ABA2-1852-43D2-A976-824FF216F584}" destId="{81E37DC8-A093-4EE6-9397-CBE7B8F93A84}" srcOrd="0" destOrd="0" parTransId="{A6D7ECBD-744A-40C4-BB03-00B118C0750D}" sibTransId="{84A10785-E257-47C9-B2EE-A29E78F9D2EB}"/>
    <dgm:cxn modelId="{23FF307E-9349-41B6-995F-21E3DD23E612}" type="presOf" srcId="{330AD9B8-48DA-4EC0-AB3C-53D828BC11EC}" destId="{E11034E8-7BE0-472A-BE21-B1345DA60D13}" srcOrd="0" destOrd="0" presId="urn:microsoft.com/office/officeart/2008/layout/VerticalAccentList"/>
    <dgm:cxn modelId="{C4B27CF6-4917-406E-824C-40267678A2DD}" type="presParOf" srcId="{A6F0AB0D-B7CF-418C-A77D-A94549294554}" destId="{A0822EA1-789D-40D8-B50F-661554027157}" srcOrd="0" destOrd="0" presId="urn:microsoft.com/office/officeart/2008/layout/VerticalAccentList"/>
    <dgm:cxn modelId="{B37507A5-7BF8-4489-AED4-AD337EE7FD9F}" type="presParOf" srcId="{A0822EA1-789D-40D8-B50F-661554027157}" destId="{8CAE48C9-426E-4063-8BB8-EDCA79306D24}" srcOrd="0" destOrd="0" presId="urn:microsoft.com/office/officeart/2008/layout/VerticalAccentList"/>
    <dgm:cxn modelId="{0D60819D-3EFF-4E42-B456-75080ED3EA04}" type="presParOf" srcId="{A6F0AB0D-B7CF-418C-A77D-A94549294554}" destId="{0EF58D27-7F6E-4DE3-AC54-7AE76963B261}" srcOrd="1" destOrd="0" presId="urn:microsoft.com/office/officeart/2008/layout/VerticalAccentList"/>
    <dgm:cxn modelId="{634558D4-CA31-4E42-8238-3AB87578454D}" type="presParOf" srcId="{0EF58D27-7F6E-4DE3-AC54-7AE76963B261}" destId="{085BC24C-B80A-48FC-9537-1FE54BFAE4A0}" srcOrd="0" destOrd="0" presId="urn:microsoft.com/office/officeart/2008/layout/VerticalAccentList"/>
    <dgm:cxn modelId="{C9E21628-3CDF-47FD-BD6E-85EDEA2FB7D4}" type="presParOf" srcId="{0EF58D27-7F6E-4DE3-AC54-7AE76963B261}" destId="{C350B5A3-DBDE-493A-9322-CD5C0C398470}" srcOrd="1" destOrd="0" presId="urn:microsoft.com/office/officeart/2008/layout/VerticalAccentList"/>
    <dgm:cxn modelId="{6AEDBDA0-8E26-43D9-B3A1-3FFEDCEF0D30}" type="presParOf" srcId="{0EF58D27-7F6E-4DE3-AC54-7AE76963B261}" destId="{CF3A3BE4-917F-4D6A-9393-DE42F81D94A0}" srcOrd="2" destOrd="0" presId="urn:microsoft.com/office/officeart/2008/layout/VerticalAccentList"/>
    <dgm:cxn modelId="{8725924F-4434-4CFE-A110-28C63D39AFF0}" type="presParOf" srcId="{0EF58D27-7F6E-4DE3-AC54-7AE76963B261}" destId="{71BB5E6A-C94D-43B2-9531-3EC06633760C}" srcOrd="3" destOrd="0" presId="urn:microsoft.com/office/officeart/2008/layout/VerticalAccentList"/>
    <dgm:cxn modelId="{55AEFF54-B884-446C-9C22-464776F87421}" type="presParOf" srcId="{0EF58D27-7F6E-4DE3-AC54-7AE76963B261}" destId="{C664852E-3FF8-43FC-8E37-652333B5A6A6}" srcOrd="4" destOrd="0" presId="urn:microsoft.com/office/officeart/2008/layout/VerticalAccentList"/>
    <dgm:cxn modelId="{01D21A67-8EC9-45F4-85C4-987061ED01E2}" type="presParOf" srcId="{0EF58D27-7F6E-4DE3-AC54-7AE76963B261}" destId="{DB498012-296B-46B6-BBDD-13CFEDC3653E}" srcOrd="5" destOrd="0" presId="urn:microsoft.com/office/officeart/2008/layout/VerticalAccentList"/>
    <dgm:cxn modelId="{309C1315-7555-49F6-9EEE-37BDD62FF415}" type="presParOf" srcId="{0EF58D27-7F6E-4DE3-AC54-7AE76963B261}" destId="{A9AFD088-BDDC-480A-A064-9CF6D1A4A5F5}" srcOrd="6" destOrd="0" presId="urn:microsoft.com/office/officeart/2008/layout/VerticalAccentList"/>
    <dgm:cxn modelId="{5803A805-7E0D-4CC6-8AA8-3BA0D9440E77}" type="presParOf" srcId="{0EF58D27-7F6E-4DE3-AC54-7AE76963B261}" destId="{E11034E8-7BE0-472A-BE21-B1345DA60D13}" srcOrd="7" destOrd="0" presId="urn:microsoft.com/office/officeart/2008/layout/VerticalAccentList"/>
    <dgm:cxn modelId="{8C40D2A3-1B8A-4084-B7AA-DB2944A62A18}" type="presParOf" srcId="{A6F0AB0D-B7CF-418C-A77D-A94549294554}" destId="{1CC86BB9-9A23-418B-937A-6A5B1704B33A}" srcOrd="2" destOrd="0" presId="urn:microsoft.com/office/officeart/2008/layout/VerticalAccentList"/>
    <dgm:cxn modelId="{4E9B2F04-DEF6-4A0B-867F-08CE400A2B20}" type="presParOf" srcId="{A6F0AB0D-B7CF-418C-A77D-A94549294554}" destId="{C950EABF-7046-42CB-8983-FB516DF8AF2B}" srcOrd="3" destOrd="0" presId="urn:microsoft.com/office/officeart/2008/layout/VerticalAccentList"/>
    <dgm:cxn modelId="{0E89C10A-6CA1-4913-9474-DB54BFF6C8B6}" type="presParOf" srcId="{C950EABF-7046-42CB-8983-FB516DF8AF2B}" destId="{D3A90983-DB94-48F8-91F6-5684C527A7FF}" srcOrd="0" destOrd="0" presId="urn:microsoft.com/office/officeart/2008/layout/VerticalAccentList"/>
    <dgm:cxn modelId="{5DF94B00-001B-4F84-9E2F-0AE07323D52A}" type="presParOf" srcId="{A6F0AB0D-B7CF-418C-A77D-A94549294554}" destId="{D75A831D-7B51-4987-AAB7-B0A309005140}" srcOrd="4" destOrd="0" presId="urn:microsoft.com/office/officeart/2008/layout/VerticalAccentList"/>
    <dgm:cxn modelId="{D47926EB-38CD-4F19-AA13-8BA7E64AB9DD}" type="presParOf" srcId="{D75A831D-7B51-4987-AAB7-B0A309005140}" destId="{6480C637-76CF-4CE7-A74C-926A5EE8031F}" srcOrd="0" destOrd="0" presId="urn:microsoft.com/office/officeart/2008/layout/VerticalAccentList"/>
    <dgm:cxn modelId="{711DF1E8-3AB7-4970-8568-B6769A2C4332}" type="presParOf" srcId="{D75A831D-7B51-4987-AAB7-B0A309005140}" destId="{0262485B-B5A2-4079-8E86-BA138949EF11}" srcOrd="1" destOrd="0" presId="urn:microsoft.com/office/officeart/2008/layout/VerticalAccentList"/>
    <dgm:cxn modelId="{D3060D5B-391D-4962-AE8E-C2B7206AA395}" type="presParOf" srcId="{D75A831D-7B51-4987-AAB7-B0A309005140}" destId="{E6A7E61C-69F9-4199-8AB3-331945880B8A}" srcOrd="2" destOrd="0" presId="urn:microsoft.com/office/officeart/2008/layout/VerticalAccentList"/>
    <dgm:cxn modelId="{B2D57C2E-D36A-4366-BB73-18EF929DAF33}" type="presParOf" srcId="{D75A831D-7B51-4987-AAB7-B0A309005140}" destId="{45F96286-B638-4F85-9DD5-0A77C93CAAE8}" srcOrd="3" destOrd="0" presId="urn:microsoft.com/office/officeart/2008/layout/VerticalAccentList"/>
    <dgm:cxn modelId="{29581814-1818-4EA1-8D65-1A92D3D239CE}" type="presParOf" srcId="{D75A831D-7B51-4987-AAB7-B0A309005140}" destId="{317106BA-EF50-4F7E-B634-1E444630EDB0}" srcOrd="4" destOrd="0" presId="urn:microsoft.com/office/officeart/2008/layout/VerticalAccentList"/>
    <dgm:cxn modelId="{D9868C79-A498-4DD2-AD6E-A868040B6B6A}" type="presParOf" srcId="{D75A831D-7B51-4987-AAB7-B0A309005140}" destId="{0E014137-FD7F-485F-9707-45A56BCC77C1}" srcOrd="5" destOrd="0" presId="urn:microsoft.com/office/officeart/2008/layout/VerticalAccentList"/>
    <dgm:cxn modelId="{8D9DBC81-CF9B-453C-942C-612938FB661F}" type="presParOf" srcId="{D75A831D-7B51-4987-AAB7-B0A309005140}" destId="{2DEFA592-66CB-4DEA-B80E-4184DE516830}" srcOrd="6" destOrd="0" presId="urn:microsoft.com/office/officeart/2008/layout/VerticalAccentList"/>
    <dgm:cxn modelId="{D1821BA0-FF27-48D1-A7AC-BF7DBC19919B}" type="presParOf" srcId="{D75A831D-7B51-4987-AAB7-B0A309005140}" destId="{DE7B2454-3C3E-4F7C-821D-133297942FAE}" srcOrd="7" destOrd="0" presId="urn:microsoft.com/office/officeart/2008/layout/VerticalAccentList"/>
    <dgm:cxn modelId="{E75AD354-F4EF-487B-9410-4E9BF620D74A}" type="presParOf" srcId="{A6F0AB0D-B7CF-418C-A77D-A94549294554}" destId="{5617D691-8638-4052-B3A5-9DC6C577B280}" srcOrd="5" destOrd="0" presId="urn:microsoft.com/office/officeart/2008/layout/VerticalAccentList"/>
    <dgm:cxn modelId="{95E0F4D3-C648-4496-BA89-E18C8BED5AE6}" type="presParOf" srcId="{A6F0AB0D-B7CF-418C-A77D-A94549294554}" destId="{944F0AB7-5AE2-4C43-949F-969187AF31B7}" srcOrd="6" destOrd="0" presId="urn:microsoft.com/office/officeart/2008/layout/VerticalAccentList"/>
    <dgm:cxn modelId="{9E793F30-0C49-4683-AD50-B17E873FF7A7}" type="presParOf" srcId="{944F0AB7-5AE2-4C43-949F-969187AF31B7}" destId="{84673257-7457-426A-B94E-40A99EFED08D}" srcOrd="0" destOrd="0" presId="urn:microsoft.com/office/officeart/2008/layout/VerticalAccentList"/>
    <dgm:cxn modelId="{2BD18008-C053-4D4E-99AE-057C0355E27B}" type="presParOf" srcId="{A6F0AB0D-B7CF-418C-A77D-A94549294554}" destId="{EDF99869-2E94-4B9C-8CC5-7CB93B21E86E}" srcOrd="7" destOrd="0" presId="urn:microsoft.com/office/officeart/2008/layout/VerticalAccentList"/>
    <dgm:cxn modelId="{819D21D9-80EF-4C5D-9DD7-57443AA6C640}" type="presParOf" srcId="{EDF99869-2E94-4B9C-8CC5-7CB93B21E86E}" destId="{027244EF-B46B-4CBE-8CEC-C3B34CA8AD87}" srcOrd="0" destOrd="0" presId="urn:microsoft.com/office/officeart/2008/layout/VerticalAccentList"/>
    <dgm:cxn modelId="{478B7936-77A3-4E77-B012-D221B36AD300}" type="presParOf" srcId="{EDF99869-2E94-4B9C-8CC5-7CB93B21E86E}" destId="{3B27F522-A566-4B4D-AE69-95AE423F43D9}" srcOrd="1" destOrd="0" presId="urn:microsoft.com/office/officeart/2008/layout/VerticalAccentList"/>
    <dgm:cxn modelId="{09979550-1A1E-469F-A21E-4E856A6B77C2}" type="presParOf" srcId="{EDF99869-2E94-4B9C-8CC5-7CB93B21E86E}" destId="{BD2A83C8-BF28-4BA8-8199-7291811D476F}" srcOrd="2" destOrd="0" presId="urn:microsoft.com/office/officeart/2008/layout/VerticalAccentList"/>
    <dgm:cxn modelId="{EE96546F-51CA-43F1-BA6B-69A5F051852B}" type="presParOf" srcId="{EDF99869-2E94-4B9C-8CC5-7CB93B21E86E}" destId="{F5529EAE-B6DA-4557-9021-F288499E2B01}" srcOrd="3" destOrd="0" presId="urn:microsoft.com/office/officeart/2008/layout/VerticalAccentList"/>
    <dgm:cxn modelId="{70BA2D0C-87CD-4E48-8B65-A0D3EA1D1A33}" type="presParOf" srcId="{EDF99869-2E94-4B9C-8CC5-7CB93B21E86E}" destId="{E0E4C0AD-8C27-4B6F-B631-8C60AC1189CD}" srcOrd="4" destOrd="0" presId="urn:microsoft.com/office/officeart/2008/layout/VerticalAccentList"/>
    <dgm:cxn modelId="{3483E8D0-5EBF-434F-A8B7-FDA706D92099}" type="presParOf" srcId="{EDF99869-2E94-4B9C-8CC5-7CB93B21E86E}" destId="{28887F37-2ACC-4608-A489-C0AAA1D006B9}" srcOrd="5" destOrd="0" presId="urn:microsoft.com/office/officeart/2008/layout/VerticalAccentList"/>
    <dgm:cxn modelId="{7A056889-16D8-4A4D-BAE7-94EB137383E1}" type="presParOf" srcId="{EDF99869-2E94-4B9C-8CC5-7CB93B21E86E}" destId="{067BEFC0-9D3C-4977-BC05-476F3EFE40E7}" srcOrd="6" destOrd="0" presId="urn:microsoft.com/office/officeart/2008/layout/VerticalAccentList"/>
    <dgm:cxn modelId="{E5558915-0149-49A8-84DC-5E5423633B9C}" type="presParOf" srcId="{EDF99869-2E94-4B9C-8CC5-7CB93B21E86E}" destId="{15EE2237-B8B1-4E74-A1F7-05557B9AFEC6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CA54B5-8D7C-4305-BD65-CEE8B95D3B39}" type="doc">
      <dgm:prSet loTypeId="urn:microsoft.com/office/officeart/2005/8/layout/cycle7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CC8D173B-0425-4A15-9D88-0E89E8673148}">
      <dgm:prSet phldrT="[Texto]"/>
      <dgm:spPr/>
      <dgm:t>
        <a:bodyPr/>
        <a:lstStyle/>
        <a:p>
          <a:r>
            <a:rPr lang="es-EC" b="1" i="0" dirty="0" err="1" smtClean="0">
              <a:solidFill>
                <a:schemeClr val="tx1"/>
              </a:solidFill>
            </a:rPr>
            <a:t>NaHCO</a:t>
          </a:r>
          <a:r>
            <a:rPr lang="es-EC" b="1" i="0" dirty="0" smtClean="0">
              <a:solidFill>
                <a:schemeClr val="tx1"/>
              </a:solidFill>
            </a:rPr>
            <a:t>₃</a:t>
          </a:r>
          <a:endParaRPr lang="es-EC" b="1" dirty="0">
            <a:solidFill>
              <a:schemeClr val="tx1"/>
            </a:solidFill>
          </a:endParaRPr>
        </a:p>
      </dgm:t>
    </dgm:pt>
    <dgm:pt modelId="{B6AE6308-BA89-468E-A769-CEC2F3EA0E1E}" type="parTrans" cxnId="{7302FB71-8446-4145-A614-258A3ED449F6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3F1E5C44-09B0-4B45-ABF7-0C6D074A0929}" type="sibTrans" cxnId="{7302FB71-8446-4145-A614-258A3ED449F6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F0CE5A8E-E801-4F0A-A1D7-735FC1013261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Aniones: Cl</a:t>
          </a:r>
          <a:r>
            <a:rPr lang="es-EC" b="1" baseline="30000" dirty="0" smtClean="0">
              <a:solidFill>
                <a:schemeClr val="tx1"/>
              </a:solidFill>
            </a:rPr>
            <a:t>-</a:t>
          </a:r>
          <a:endParaRPr lang="es-EC" b="1" dirty="0">
            <a:solidFill>
              <a:schemeClr val="tx1"/>
            </a:solidFill>
          </a:endParaRPr>
        </a:p>
      </dgm:t>
    </dgm:pt>
    <dgm:pt modelId="{D3F2E824-0E46-4ABE-B5C8-0A96BA55B3E1}" type="parTrans" cxnId="{AF9C2948-502F-4A36-8C7D-233C05D81B1B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AF637E11-2D4D-4D28-A428-6AB446AD08EE}" type="sibTrans" cxnId="{AF9C2948-502F-4A36-8C7D-233C05D81B1B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391158BB-D6F6-4B65-A9CD-284BD7F92E87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Cationes: </a:t>
          </a:r>
          <a:r>
            <a:rPr lang="es-EC" b="1" dirty="0" err="1" smtClean="0">
              <a:solidFill>
                <a:schemeClr val="tx1"/>
              </a:solidFill>
            </a:rPr>
            <a:t>Na</a:t>
          </a:r>
          <a:r>
            <a:rPr lang="es-EC" b="1" baseline="30000" dirty="0" smtClean="0">
              <a:solidFill>
                <a:schemeClr val="tx1"/>
              </a:solidFill>
            </a:rPr>
            <a:t>+</a:t>
          </a:r>
          <a:r>
            <a:rPr lang="es-EC" b="1" dirty="0" smtClean="0">
              <a:solidFill>
                <a:schemeClr val="tx1"/>
              </a:solidFill>
            </a:rPr>
            <a:t>, Mg</a:t>
          </a:r>
          <a:r>
            <a:rPr lang="es-EC" b="1" baseline="30000" dirty="0" smtClean="0">
              <a:solidFill>
                <a:schemeClr val="tx1"/>
              </a:solidFill>
            </a:rPr>
            <a:t>2+</a:t>
          </a:r>
          <a:r>
            <a:rPr lang="es-EC" b="1" dirty="0" smtClean="0">
              <a:solidFill>
                <a:schemeClr val="tx1"/>
              </a:solidFill>
            </a:rPr>
            <a:t> y Ca</a:t>
          </a:r>
          <a:r>
            <a:rPr lang="es-EC" b="1" baseline="30000" dirty="0" smtClean="0">
              <a:solidFill>
                <a:schemeClr val="tx1"/>
              </a:solidFill>
            </a:rPr>
            <a:t>2+</a:t>
          </a:r>
          <a:endParaRPr lang="es-EC" b="1" dirty="0">
            <a:solidFill>
              <a:schemeClr val="tx1"/>
            </a:solidFill>
          </a:endParaRPr>
        </a:p>
      </dgm:t>
    </dgm:pt>
    <dgm:pt modelId="{FFC08EBB-57F1-4FAA-BA16-FC6A8A286832}" type="parTrans" cxnId="{878A29F3-40B3-450D-88F3-803DE81C1EC9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9DCAA6A8-50FD-4213-93C2-5B537C440AF8}" type="sibTrans" cxnId="{878A29F3-40B3-450D-88F3-803DE81C1EC9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F2D14680-D016-4B4A-B043-228C88612D3B}" type="pres">
      <dgm:prSet presAssocID="{83CA54B5-8D7C-4305-BD65-CEE8B95D3B3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0EF3C92-13B2-428E-BC8D-2C67B8274362}" type="pres">
      <dgm:prSet presAssocID="{CC8D173B-0425-4A15-9D88-0E89E867314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EE96FE-525F-478E-9AEE-93E0383B6FD0}" type="pres">
      <dgm:prSet presAssocID="{3F1E5C44-09B0-4B45-ABF7-0C6D074A0929}" presName="sibTrans" presStyleLbl="sibTrans2D1" presStyleIdx="0" presStyleCnt="3"/>
      <dgm:spPr/>
      <dgm:t>
        <a:bodyPr/>
        <a:lstStyle/>
        <a:p>
          <a:endParaRPr lang="es-EC"/>
        </a:p>
      </dgm:t>
    </dgm:pt>
    <dgm:pt modelId="{736F90DC-333A-4FB9-91F8-C0F757E14940}" type="pres">
      <dgm:prSet presAssocID="{3F1E5C44-09B0-4B45-ABF7-0C6D074A0929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0977EEFB-8E31-4E23-9B55-433FD9C2AEE5}" type="pres">
      <dgm:prSet presAssocID="{F0CE5A8E-E801-4F0A-A1D7-735FC1013261}" presName="node" presStyleLbl="node1" presStyleIdx="1" presStyleCnt="3" custScaleX="111099" custScaleY="1232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0E7987-9845-4DE9-ABC1-8B523E125C7D}" type="pres">
      <dgm:prSet presAssocID="{AF637E11-2D4D-4D28-A428-6AB446AD08EE}" presName="sibTrans" presStyleLbl="sibTrans2D1" presStyleIdx="1" presStyleCnt="3"/>
      <dgm:spPr/>
      <dgm:t>
        <a:bodyPr/>
        <a:lstStyle/>
        <a:p>
          <a:endParaRPr lang="es-EC"/>
        </a:p>
      </dgm:t>
    </dgm:pt>
    <dgm:pt modelId="{B4DCA837-AA10-4691-9864-981244881BFF}" type="pres">
      <dgm:prSet presAssocID="{AF637E11-2D4D-4D28-A428-6AB446AD08EE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7368CD84-C746-4A6C-A62A-90FF90D8CC72}" type="pres">
      <dgm:prSet presAssocID="{391158BB-D6F6-4B65-A9CD-284BD7F92E87}" presName="node" presStyleLbl="node1" presStyleIdx="2" presStyleCnt="3" custScaleX="112480" custScaleY="1297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865315-7F95-44A9-8972-80A8A882DDF1}" type="pres">
      <dgm:prSet presAssocID="{9DCAA6A8-50FD-4213-93C2-5B537C440AF8}" presName="sibTrans" presStyleLbl="sibTrans2D1" presStyleIdx="2" presStyleCnt="3"/>
      <dgm:spPr/>
      <dgm:t>
        <a:bodyPr/>
        <a:lstStyle/>
        <a:p>
          <a:endParaRPr lang="es-EC"/>
        </a:p>
      </dgm:t>
    </dgm:pt>
    <dgm:pt modelId="{44FB6AAB-4B58-425B-88A4-B2118371F8BE}" type="pres">
      <dgm:prSet presAssocID="{9DCAA6A8-50FD-4213-93C2-5B537C440AF8}" presName="connectorText" presStyleLbl="sibTrans2D1" presStyleIdx="2" presStyleCnt="3"/>
      <dgm:spPr/>
      <dgm:t>
        <a:bodyPr/>
        <a:lstStyle/>
        <a:p>
          <a:endParaRPr lang="es-EC"/>
        </a:p>
      </dgm:t>
    </dgm:pt>
  </dgm:ptLst>
  <dgm:cxnLst>
    <dgm:cxn modelId="{B3B3B984-E5D9-42D9-9249-AF69368E1BA7}" type="presOf" srcId="{391158BB-D6F6-4B65-A9CD-284BD7F92E87}" destId="{7368CD84-C746-4A6C-A62A-90FF90D8CC72}" srcOrd="0" destOrd="0" presId="urn:microsoft.com/office/officeart/2005/8/layout/cycle7"/>
    <dgm:cxn modelId="{B6692667-D02D-4C43-BC2B-5673427EA7B1}" type="presOf" srcId="{3F1E5C44-09B0-4B45-ABF7-0C6D074A0929}" destId="{F5EE96FE-525F-478E-9AEE-93E0383B6FD0}" srcOrd="0" destOrd="0" presId="urn:microsoft.com/office/officeart/2005/8/layout/cycle7"/>
    <dgm:cxn modelId="{7F0F6EE5-DC07-495B-B2CC-40AD17BE0B1C}" type="presOf" srcId="{9DCAA6A8-50FD-4213-93C2-5B537C440AF8}" destId="{44FB6AAB-4B58-425B-88A4-B2118371F8BE}" srcOrd="1" destOrd="0" presId="urn:microsoft.com/office/officeart/2005/8/layout/cycle7"/>
    <dgm:cxn modelId="{878A29F3-40B3-450D-88F3-803DE81C1EC9}" srcId="{83CA54B5-8D7C-4305-BD65-CEE8B95D3B39}" destId="{391158BB-D6F6-4B65-A9CD-284BD7F92E87}" srcOrd="2" destOrd="0" parTransId="{FFC08EBB-57F1-4FAA-BA16-FC6A8A286832}" sibTransId="{9DCAA6A8-50FD-4213-93C2-5B537C440AF8}"/>
    <dgm:cxn modelId="{7302FB71-8446-4145-A614-258A3ED449F6}" srcId="{83CA54B5-8D7C-4305-BD65-CEE8B95D3B39}" destId="{CC8D173B-0425-4A15-9D88-0E89E8673148}" srcOrd="0" destOrd="0" parTransId="{B6AE6308-BA89-468E-A769-CEC2F3EA0E1E}" sibTransId="{3F1E5C44-09B0-4B45-ABF7-0C6D074A0929}"/>
    <dgm:cxn modelId="{F2BAD866-CB82-4F24-A9A2-636F3A89D6E9}" type="presOf" srcId="{83CA54B5-8D7C-4305-BD65-CEE8B95D3B39}" destId="{F2D14680-D016-4B4A-B043-228C88612D3B}" srcOrd="0" destOrd="0" presId="urn:microsoft.com/office/officeart/2005/8/layout/cycle7"/>
    <dgm:cxn modelId="{A21F444F-80AE-4469-B2E2-DD1AA0E2C71E}" type="presOf" srcId="{AF637E11-2D4D-4D28-A428-6AB446AD08EE}" destId="{B4DCA837-AA10-4691-9864-981244881BFF}" srcOrd="1" destOrd="0" presId="urn:microsoft.com/office/officeart/2005/8/layout/cycle7"/>
    <dgm:cxn modelId="{AE2D8509-3D5C-4475-97EB-E875825FA1BE}" type="presOf" srcId="{9DCAA6A8-50FD-4213-93C2-5B537C440AF8}" destId="{AE865315-7F95-44A9-8972-80A8A882DDF1}" srcOrd="0" destOrd="0" presId="urn:microsoft.com/office/officeart/2005/8/layout/cycle7"/>
    <dgm:cxn modelId="{B0CBAFCB-BF0D-4217-86B7-31AC369608EA}" type="presOf" srcId="{F0CE5A8E-E801-4F0A-A1D7-735FC1013261}" destId="{0977EEFB-8E31-4E23-9B55-433FD9C2AEE5}" srcOrd="0" destOrd="0" presId="urn:microsoft.com/office/officeart/2005/8/layout/cycle7"/>
    <dgm:cxn modelId="{FDBD9AC8-8C01-44AE-BB80-AB6ADAD50ABC}" type="presOf" srcId="{AF637E11-2D4D-4D28-A428-6AB446AD08EE}" destId="{3A0E7987-9845-4DE9-ABC1-8B523E125C7D}" srcOrd="0" destOrd="0" presId="urn:microsoft.com/office/officeart/2005/8/layout/cycle7"/>
    <dgm:cxn modelId="{5F99FFA6-CDD9-43A9-9A4E-0877223C180B}" type="presOf" srcId="{3F1E5C44-09B0-4B45-ABF7-0C6D074A0929}" destId="{736F90DC-333A-4FB9-91F8-C0F757E14940}" srcOrd="1" destOrd="0" presId="urn:microsoft.com/office/officeart/2005/8/layout/cycle7"/>
    <dgm:cxn modelId="{FD14BFD2-0EEE-4D2C-9FBC-5F957DBB2521}" type="presOf" srcId="{CC8D173B-0425-4A15-9D88-0E89E8673148}" destId="{40EF3C92-13B2-428E-BC8D-2C67B8274362}" srcOrd="0" destOrd="0" presId="urn:microsoft.com/office/officeart/2005/8/layout/cycle7"/>
    <dgm:cxn modelId="{AF9C2948-502F-4A36-8C7D-233C05D81B1B}" srcId="{83CA54B5-8D7C-4305-BD65-CEE8B95D3B39}" destId="{F0CE5A8E-E801-4F0A-A1D7-735FC1013261}" srcOrd="1" destOrd="0" parTransId="{D3F2E824-0E46-4ABE-B5C8-0A96BA55B3E1}" sibTransId="{AF637E11-2D4D-4D28-A428-6AB446AD08EE}"/>
    <dgm:cxn modelId="{3C4792BC-BEF0-4EB6-BB05-6E5A9EB308B9}" type="presParOf" srcId="{F2D14680-D016-4B4A-B043-228C88612D3B}" destId="{40EF3C92-13B2-428E-BC8D-2C67B8274362}" srcOrd="0" destOrd="0" presId="urn:microsoft.com/office/officeart/2005/8/layout/cycle7"/>
    <dgm:cxn modelId="{BD81204A-FC73-4246-ADAD-A844A8B5C9CD}" type="presParOf" srcId="{F2D14680-D016-4B4A-B043-228C88612D3B}" destId="{F5EE96FE-525F-478E-9AEE-93E0383B6FD0}" srcOrd="1" destOrd="0" presId="urn:microsoft.com/office/officeart/2005/8/layout/cycle7"/>
    <dgm:cxn modelId="{38F916F5-91BA-4720-BF28-7031B5B2F5C8}" type="presParOf" srcId="{F5EE96FE-525F-478E-9AEE-93E0383B6FD0}" destId="{736F90DC-333A-4FB9-91F8-C0F757E14940}" srcOrd="0" destOrd="0" presId="urn:microsoft.com/office/officeart/2005/8/layout/cycle7"/>
    <dgm:cxn modelId="{C1E9D0DA-5D59-47F6-8015-E687535E3707}" type="presParOf" srcId="{F2D14680-D016-4B4A-B043-228C88612D3B}" destId="{0977EEFB-8E31-4E23-9B55-433FD9C2AEE5}" srcOrd="2" destOrd="0" presId="urn:microsoft.com/office/officeart/2005/8/layout/cycle7"/>
    <dgm:cxn modelId="{2D6B858A-9D6C-49F3-BE1B-14F7A01DD068}" type="presParOf" srcId="{F2D14680-D016-4B4A-B043-228C88612D3B}" destId="{3A0E7987-9845-4DE9-ABC1-8B523E125C7D}" srcOrd="3" destOrd="0" presId="urn:microsoft.com/office/officeart/2005/8/layout/cycle7"/>
    <dgm:cxn modelId="{46701AC1-1585-4C1A-B299-877D2B37DD25}" type="presParOf" srcId="{3A0E7987-9845-4DE9-ABC1-8B523E125C7D}" destId="{B4DCA837-AA10-4691-9864-981244881BFF}" srcOrd="0" destOrd="0" presId="urn:microsoft.com/office/officeart/2005/8/layout/cycle7"/>
    <dgm:cxn modelId="{3B768E3B-8F27-4664-9485-7CCE59D0A108}" type="presParOf" srcId="{F2D14680-D016-4B4A-B043-228C88612D3B}" destId="{7368CD84-C746-4A6C-A62A-90FF90D8CC72}" srcOrd="4" destOrd="0" presId="urn:microsoft.com/office/officeart/2005/8/layout/cycle7"/>
    <dgm:cxn modelId="{7644E523-1EA1-4717-B518-EF8F4E6192C2}" type="presParOf" srcId="{F2D14680-D016-4B4A-B043-228C88612D3B}" destId="{AE865315-7F95-44A9-8972-80A8A882DDF1}" srcOrd="5" destOrd="0" presId="urn:microsoft.com/office/officeart/2005/8/layout/cycle7"/>
    <dgm:cxn modelId="{0C26BD67-CF84-436C-A7AF-096BA26B84B6}" type="presParOf" srcId="{AE865315-7F95-44A9-8972-80A8A882DDF1}" destId="{44FB6AAB-4B58-425B-88A4-B2118371F8B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19F942-66A4-4B70-9F56-E01806B44AEA}" type="doc">
      <dgm:prSet loTypeId="urn:microsoft.com/office/officeart/2009/3/layout/Descending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3CB826BB-D3A6-49B7-988D-78194534C90B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b="0" dirty="0" smtClean="0"/>
            <a:t>30 cm /año</a:t>
          </a:r>
          <a:endParaRPr lang="es-EC" b="0" dirty="0"/>
        </a:p>
      </dgm:t>
    </dgm:pt>
    <dgm:pt modelId="{2949F688-074B-4B12-93BD-C418A9C6A644}" type="parTrans" cxnId="{606C4D4A-E5B3-4BF2-89F9-B1494DF9DA02}">
      <dgm:prSet/>
      <dgm:spPr/>
      <dgm:t>
        <a:bodyPr/>
        <a:lstStyle/>
        <a:p>
          <a:endParaRPr lang="es-EC"/>
        </a:p>
      </dgm:t>
    </dgm:pt>
    <dgm:pt modelId="{47689CAB-1AE2-4FFE-B22B-E00187F76AD3}" type="sibTrans" cxnId="{606C4D4A-E5B3-4BF2-89F9-B1494DF9DA02}">
      <dgm:prSet/>
      <dgm:spPr/>
      <dgm:t>
        <a:bodyPr/>
        <a:lstStyle/>
        <a:p>
          <a:endParaRPr lang="es-EC"/>
        </a:p>
      </dgm:t>
    </dgm:pt>
    <dgm:pt modelId="{6EFA931B-A82C-4273-9E51-975FAF326A0F}" type="pres">
      <dgm:prSet presAssocID="{3719F942-66A4-4B70-9F56-E01806B44AEA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s-EC"/>
        </a:p>
      </dgm:t>
    </dgm:pt>
    <dgm:pt modelId="{760221C9-4634-4BC6-BDF3-DC7DCD5FB5FF}" type="pres">
      <dgm:prSet presAssocID="{3719F942-66A4-4B70-9F56-E01806B44AEA}" presName="arrowNode" presStyleLbl="node1" presStyleIdx="0" presStyleCnt="1"/>
      <dgm:spPr/>
    </dgm:pt>
    <dgm:pt modelId="{5C1A0317-8C9B-4CAA-9323-16A89191D23F}" type="pres">
      <dgm:prSet presAssocID="{3CB826BB-D3A6-49B7-988D-78194534C90B}" presName="txNode1" presStyleLbl="revTx" presStyleIdx="0" presStyleCnt="1" custScaleX="126836" custScaleY="102117" custLinFactY="100000" custLinFactNeighborX="-5645" custLinFactNeighborY="19566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06C4D4A-E5B3-4BF2-89F9-B1494DF9DA02}" srcId="{3719F942-66A4-4B70-9F56-E01806B44AEA}" destId="{3CB826BB-D3A6-49B7-988D-78194534C90B}" srcOrd="0" destOrd="0" parTransId="{2949F688-074B-4B12-93BD-C418A9C6A644}" sibTransId="{47689CAB-1AE2-4FFE-B22B-E00187F76AD3}"/>
    <dgm:cxn modelId="{B6D49AC2-98B7-4B2A-9FD1-382FEBC826CC}" type="presOf" srcId="{3719F942-66A4-4B70-9F56-E01806B44AEA}" destId="{6EFA931B-A82C-4273-9E51-975FAF326A0F}" srcOrd="0" destOrd="0" presId="urn:microsoft.com/office/officeart/2009/3/layout/DescendingProcess"/>
    <dgm:cxn modelId="{8D526900-9959-4544-BB23-74B088DE2935}" type="presOf" srcId="{3CB826BB-D3A6-49B7-988D-78194534C90B}" destId="{5C1A0317-8C9B-4CAA-9323-16A89191D23F}" srcOrd="0" destOrd="0" presId="urn:microsoft.com/office/officeart/2009/3/layout/DescendingProcess"/>
    <dgm:cxn modelId="{5ECA86DE-FCBA-444F-BF41-C638C3C8FE10}" type="presParOf" srcId="{6EFA931B-A82C-4273-9E51-975FAF326A0F}" destId="{760221C9-4634-4BC6-BDF3-DC7DCD5FB5FF}" srcOrd="0" destOrd="0" presId="urn:microsoft.com/office/officeart/2009/3/layout/DescendingProcess"/>
    <dgm:cxn modelId="{A534CE39-4D17-4578-A36F-2A4684E45C9A}" type="presParOf" srcId="{6EFA931B-A82C-4273-9E51-975FAF326A0F}" destId="{5C1A0317-8C9B-4CAA-9323-16A89191D23F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A42C15-ED6A-4270-9E99-D75AF118EDF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1DEF544B-2FA3-4C8F-B340-D0F103ECCFB0}">
      <dgm:prSet phldrT="[Texto]" custT="1"/>
      <dgm:spPr/>
      <dgm:t>
        <a:bodyPr/>
        <a:lstStyle/>
        <a:p>
          <a:r>
            <a:rPr lang="es-EC" sz="4400" dirty="0" smtClean="0">
              <a:solidFill>
                <a:schemeClr val="tx1"/>
              </a:solidFill>
            </a:rPr>
            <a:t>SUELO</a:t>
          </a:r>
          <a:endParaRPr lang="es-EC" sz="4400" dirty="0">
            <a:solidFill>
              <a:schemeClr val="tx1"/>
            </a:solidFill>
          </a:endParaRPr>
        </a:p>
      </dgm:t>
    </dgm:pt>
    <dgm:pt modelId="{11455BB2-834E-4472-AC1D-B77CD35865DD}" type="parTrans" cxnId="{8AAE5656-BE29-4797-9B12-C6258984421F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C6554EE9-DF17-4BE5-A188-FB5BCE42BE7B}" type="sibTrans" cxnId="{8AAE5656-BE29-4797-9B12-C6258984421F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934C3C08-C2B6-4DBF-8106-F1B23F0AD98A}">
      <dgm:prSet phldrT="[Texto]" custT="1"/>
      <dgm:spPr/>
      <dgm:t>
        <a:bodyPr/>
        <a:lstStyle/>
        <a:p>
          <a:r>
            <a:rPr lang="es-EC" sz="2400" dirty="0" err="1" smtClean="0">
              <a:solidFill>
                <a:schemeClr val="tx1"/>
              </a:solidFill>
            </a:rPr>
            <a:t>Tem</a:t>
          </a:r>
          <a:r>
            <a:rPr lang="es-EC" sz="2400" dirty="0" smtClean="0">
              <a:solidFill>
                <a:schemeClr val="tx1"/>
              </a:solidFill>
            </a:rPr>
            <a:t>. ambiente</a:t>
          </a:r>
          <a:endParaRPr lang="es-EC" sz="2400" dirty="0">
            <a:solidFill>
              <a:schemeClr val="tx1"/>
            </a:solidFill>
          </a:endParaRPr>
        </a:p>
      </dgm:t>
    </dgm:pt>
    <dgm:pt modelId="{58E50255-2FAF-441E-AC5C-0B06CA2833D9}" type="parTrans" cxnId="{A538BDBE-6A2C-4ED6-9E59-B122928248B0}">
      <dgm:prSet custT="1"/>
      <dgm:spPr/>
      <dgm:t>
        <a:bodyPr/>
        <a:lstStyle/>
        <a:p>
          <a:endParaRPr lang="es-EC" sz="700">
            <a:solidFill>
              <a:schemeClr val="tx1"/>
            </a:solidFill>
          </a:endParaRPr>
        </a:p>
      </dgm:t>
    </dgm:pt>
    <dgm:pt modelId="{A88077A0-29D4-42CC-9E7B-0D367A2C706D}" type="sibTrans" cxnId="{A538BDBE-6A2C-4ED6-9E59-B122928248B0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335DCB70-AE92-419C-BDE5-3622FB3E5539}">
      <dgm:prSet phldrT="[Texto]" custT="1"/>
      <dgm:spPr/>
      <dgm:t>
        <a:bodyPr/>
        <a:lstStyle/>
        <a:p>
          <a:r>
            <a:rPr lang="es-EC" sz="2400" dirty="0" err="1" smtClean="0">
              <a:solidFill>
                <a:schemeClr val="tx1"/>
              </a:solidFill>
            </a:rPr>
            <a:t>Tem</a:t>
          </a:r>
          <a:r>
            <a:rPr lang="es-EC" sz="2400" dirty="0" smtClean="0">
              <a:solidFill>
                <a:schemeClr val="tx1"/>
              </a:solidFill>
            </a:rPr>
            <a:t>. Del suelo a 15 cm</a:t>
          </a:r>
          <a:endParaRPr lang="es-EC" sz="2400" dirty="0">
            <a:solidFill>
              <a:schemeClr val="tx1"/>
            </a:solidFill>
          </a:endParaRPr>
        </a:p>
      </dgm:t>
    </dgm:pt>
    <dgm:pt modelId="{3753D5C2-F321-4F43-AF60-D9B5B2810391}" type="parTrans" cxnId="{97CE9DC2-904F-4838-BC95-9813954BDAFB}">
      <dgm:prSet custT="1"/>
      <dgm:spPr/>
      <dgm:t>
        <a:bodyPr/>
        <a:lstStyle/>
        <a:p>
          <a:endParaRPr lang="es-EC" sz="700">
            <a:solidFill>
              <a:schemeClr val="tx1"/>
            </a:solidFill>
          </a:endParaRPr>
        </a:p>
      </dgm:t>
    </dgm:pt>
    <dgm:pt modelId="{58EF785F-A374-4ABD-BB36-B6A181D0B69B}" type="sibTrans" cxnId="{97CE9DC2-904F-4838-BC95-9813954BDAFB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2EAA86C8-845F-4695-AA2B-DC78EED47667}">
      <dgm:prSet phldrT="[Texto]" custT="1"/>
      <dgm:spPr/>
      <dgm:t>
        <a:bodyPr/>
        <a:lstStyle/>
        <a:p>
          <a:r>
            <a:rPr lang="es-EC" sz="2400" dirty="0" err="1" smtClean="0">
              <a:solidFill>
                <a:schemeClr val="tx1"/>
              </a:solidFill>
            </a:rPr>
            <a:t>Tem</a:t>
          </a:r>
          <a:r>
            <a:rPr lang="es-EC" sz="2400" dirty="0" smtClean="0">
              <a:solidFill>
                <a:schemeClr val="tx1"/>
              </a:solidFill>
            </a:rPr>
            <a:t>. Del suelo a 40 cm</a:t>
          </a:r>
          <a:endParaRPr lang="es-EC" sz="2400" dirty="0">
            <a:solidFill>
              <a:schemeClr val="tx1"/>
            </a:solidFill>
          </a:endParaRPr>
        </a:p>
      </dgm:t>
    </dgm:pt>
    <dgm:pt modelId="{617A3517-3131-4432-82CA-EC6C18730EF1}" type="parTrans" cxnId="{568FC0ED-DF2D-486E-AF43-F7C773A7B482}">
      <dgm:prSet custT="1"/>
      <dgm:spPr/>
      <dgm:t>
        <a:bodyPr/>
        <a:lstStyle/>
        <a:p>
          <a:endParaRPr lang="es-EC" sz="700">
            <a:solidFill>
              <a:schemeClr val="tx1"/>
            </a:solidFill>
          </a:endParaRPr>
        </a:p>
      </dgm:t>
    </dgm:pt>
    <dgm:pt modelId="{E2A6384F-7A98-4ACF-9016-F1C6F2973849}" type="sibTrans" cxnId="{568FC0ED-DF2D-486E-AF43-F7C773A7B482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D64E226B-BAB1-4522-B988-B32510D18A9A}" type="pres">
      <dgm:prSet presAssocID="{50A42C15-ED6A-4270-9E99-D75AF118EDF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DF8BD23-609C-4B71-B618-7C98AF339334}" type="pres">
      <dgm:prSet presAssocID="{1DEF544B-2FA3-4C8F-B340-D0F103ECCFB0}" presName="root1" presStyleCnt="0"/>
      <dgm:spPr/>
    </dgm:pt>
    <dgm:pt modelId="{2FACA6C6-0EDC-48D5-8CF0-704CCC564709}" type="pres">
      <dgm:prSet presAssocID="{1DEF544B-2FA3-4C8F-B340-D0F103ECCFB0}" presName="LevelOneTextNode" presStyleLbl="node0" presStyleIdx="0" presStyleCnt="1" custScaleX="11729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5F29F31-7AE0-4510-A29C-F1DE0B61705C}" type="pres">
      <dgm:prSet presAssocID="{1DEF544B-2FA3-4C8F-B340-D0F103ECCFB0}" presName="level2hierChild" presStyleCnt="0"/>
      <dgm:spPr/>
    </dgm:pt>
    <dgm:pt modelId="{D1927151-E2D4-4D7F-9B55-A3321EFBD255}" type="pres">
      <dgm:prSet presAssocID="{58E50255-2FAF-441E-AC5C-0B06CA2833D9}" presName="conn2-1" presStyleLbl="parChTrans1D2" presStyleIdx="0" presStyleCnt="3"/>
      <dgm:spPr/>
      <dgm:t>
        <a:bodyPr/>
        <a:lstStyle/>
        <a:p>
          <a:endParaRPr lang="es-EC"/>
        </a:p>
      </dgm:t>
    </dgm:pt>
    <dgm:pt modelId="{4C178084-0268-4E34-86B4-EE99D1E9D7C1}" type="pres">
      <dgm:prSet presAssocID="{58E50255-2FAF-441E-AC5C-0B06CA2833D9}" presName="connTx" presStyleLbl="parChTrans1D2" presStyleIdx="0" presStyleCnt="3"/>
      <dgm:spPr/>
      <dgm:t>
        <a:bodyPr/>
        <a:lstStyle/>
        <a:p>
          <a:endParaRPr lang="es-EC"/>
        </a:p>
      </dgm:t>
    </dgm:pt>
    <dgm:pt modelId="{2CD43F25-EC9C-4BBE-BC17-3912641C89FF}" type="pres">
      <dgm:prSet presAssocID="{934C3C08-C2B6-4DBF-8106-F1B23F0AD98A}" presName="root2" presStyleCnt="0"/>
      <dgm:spPr/>
    </dgm:pt>
    <dgm:pt modelId="{B337D9B1-BB22-4DFB-AA1A-ADE296A3DF69}" type="pres">
      <dgm:prSet presAssocID="{934C3C08-C2B6-4DBF-8106-F1B23F0AD98A}" presName="LevelTwoTextNode" presStyleLbl="node2" presStyleIdx="0" presStyleCnt="3" custScaleX="188235" custScaleY="10977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7BEAC6A-D89D-4562-80BA-7F8FCF415425}" type="pres">
      <dgm:prSet presAssocID="{934C3C08-C2B6-4DBF-8106-F1B23F0AD98A}" presName="level3hierChild" presStyleCnt="0"/>
      <dgm:spPr/>
    </dgm:pt>
    <dgm:pt modelId="{7D8E5E6A-8649-46D3-BA7A-30ED18A99A58}" type="pres">
      <dgm:prSet presAssocID="{3753D5C2-F321-4F43-AF60-D9B5B2810391}" presName="conn2-1" presStyleLbl="parChTrans1D2" presStyleIdx="1" presStyleCnt="3"/>
      <dgm:spPr/>
      <dgm:t>
        <a:bodyPr/>
        <a:lstStyle/>
        <a:p>
          <a:endParaRPr lang="es-EC"/>
        </a:p>
      </dgm:t>
    </dgm:pt>
    <dgm:pt modelId="{6CA5FC3C-1B70-4582-996B-3A737FA5C053}" type="pres">
      <dgm:prSet presAssocID="{3753D5C2-F321-4F43-AF60-D9B5B2810391}" presName="connTx" presStyleLbl="parChTrans1D2" presStyleIdx="1" presStyleCnt="3"/>
      <dgm:spPr/>
      <dgm:t>
        <a:bodyPr/>
        <a:lstStyle/>
        <a:p>
          <a:endParaRPr lang="es-EC"/>
        </a:p>
      </dgm:t>
    </dgm:pt>
    <dgm:pt modelId="{3744DD27-8BC7-46A1-BDC6-CEB7AD988AF2}" type="pres">
      <dgm:prSet presAssocID="{335DCB70-AE92-419C-BDE5-3622FB3E5539}" presName="root2" presStyleCnt="0"/>
      <dgm:spPr/>
    </dgm:pt>
    <dgm:pt modelId="{8E024CB8-610D-4FD7-AD00-F70DEFEC53F1}" type="pres">
      <dgm:prSet presAssocID="{335DCB70-AE92-419C-BDE5-3622FB3E5539}" presName="LevelTwoTextNode" presStyleLbl="node2" presStyleIdx="1" presStyleCnt="3" custScaleX="188229" custScaleY="10107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5B7303A-BBE3-43EB-AA2A-CCA234A3F4E8}" type="pres">
      <dgm:prSet presAssocID="{335DCB70-AE92-419C-BDE5-3622FB3E5539}" presName="level3hierChild" presStyleCnt="0"/>
      <dgm:spPr/>
    </dgm:pt>
    <dgm:pt modelId="{6FE21186-DB85-43CC-9E5A-450D8C3446D9}" type="pres">
      <dgm:prSet presAssocID="{617A3517-3131-4432-82CA-EC6C18730EF1}" presName="conn2-1" presStyleLbl="parChTrans1D2" presStyleIdx="2" presStyleCnt="3"/>
      <dgm:spPr/>
      <dgm:t>
        <a:bodyPr/>
        <a:lstStyle/>
        <a:p>
          <a:endParaRPr lang="es-EC"/>
        </a:p>
      </dgm:t>
    </dgm:pt>
    <dgm:pt modelId="{81829CF4-3FEA-44B6-B5A6-EE442DDA3DC5}" type="pres">
      <dgm:prSet presAssocID="{617A3517-3131-4432-82CA-EC6C18730EF1}" presName="connTx" presStyleLbl="parChTrans1D2" presStyleIdx="2" presStyleCnt="3"/>
      <dgm:spPr/>
      <dgm:t>
        <a:bodyPr/>
        <a:lstStyle/>
        <a:p>
          <a:endParaRPr lang="es-EC"/>
        </a:p>
      </dgm:t>
    </dgm:pt>
    <dgm:pt modelId="{FD6DD690-1498-413D-B4B3-7FA1315FB7EC}" type="pres">
      <dgm:prSet presAssocID="{2EAA86C8-845F-4695-AA2B-DC78EED47667}" presName="root2" presStyleCnt="0"/>
      <dgm:spPr/>
    </dgm:pt>
    <dgm:pt modelId="{948827CF-5787-4FDB-9860-9888B5FECED2}" type="pres">
      <dgm:prSet presAssocID="{2EAA86C8-845F-4695-AA2B-DC78EED47667}" presName="LevelTwoTextNode" presStyleLbl="node2" presStyleIdx="2" presStyleCnt="3" custScaleX="190851" custScaleY="8571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7035A2C-5071-45AC-B096-83A5B4E19843}" type="pres">
      <dgm:prSet presAssocID="{2EAA86C8-845F-4695-AA2B-DC78EED47667}" presName="level3hierChild" presStyleCnt="0"/>
      <dgm:spPr/>
    </dgm:pt>
  </dgm:ptLst>
  <dgm:cxnLst>
    <dgm:cxn modelId="{2B4090F6-16B1-4F1A-9AD2-0356B5F4CDFF}" type="presOf" srcId="{58E50255-2FAF-441E-AC5C-0B06CA2833D9}" destId="{D1927151-E2D4-4D7F-9B55-A3321EFBD255}" srcOrd="0" destOrd="0" presId="urn:microsoft.com/office/officeart/2008/layout/HorizontalMultiLevelHierarchy"/>
    <dgm:cxn modelId="{4CA9F4BE-828C-44F6-AC01-9FBEFE6B43AD}" type="presOf" srcId="{3753D5C2-F321-4F43-AF60-D9B5B2810391}" destId="{7D8E5E6A-8649-46D3-BA7A-30ED18A99A58}" srcOrd="0" destOrd="0" presId="urn:microsoft.com/office/officeart/2008/layout/HorizontalMultiLevelHierarchy"/>
    <dgm:cxn modelId="{17A3F481-6C39-40FD-976D-25F237141797}" type="presOf" srcId="{934C3C08-C2B6-4DBF-8106-F1B23F0AD98A}" destId="{B337D9B1-BB22-4DFB-AA1A-ADE296A3DF69}" srcOrd="0" destOrd="0" presId="urn:microsoft.com/office/officeart/2008/layout/HorizontalMultiLevelHierarchy"/>
    <dgm:cxn modelId="{671338A4-DCE6-4765-92D6-05CF4D43896B}" type="presOf" srcId="{2EAA86C8-845F-4695-AA2B-DC78EED47667}" destId="{948827CF-5787-4FDB-9860-9888B5FECED2}" srcOrd="0" destOrd="0" presId="urn:microsoft.com/office/officeart/2008/layout/HorizontalMultiLevelHierarchy"/>
    <dgm:cxn modelId="{E3009E05-6DD1-4E0A-9C7B-2DFAB781B747}" type="presOf" srcId="{617A3517-3131-4432-82CA-EC6C18730EF1}" destId="{81829CF4-3FEA-44B6-B5A6-EE442DDA3DC5}" srcOrd="1" destOrd="0" presId="urn:microsoft.com/office/officeart/2008/layout/HorizontalMultiLevelHierarchy"/>
    <dgm:cxn modelId="{8AAE5656-BE29-4797-9B12-C6258984421F}" srcId="{50A42C15-ED6A-4270-9E99-D75AF118EDF7}" destId="{1DEF544B-2FA3-4C8F-B340-D0F103ECCFB0}" srcOrd="0" destOrd="0" parTransId="{11455BB2-834E-4472-AC1D-B77CD35865DD}" sibTransId="{C6554EE9-DF17-4BE5-A188-FB5BCE42BE7B}"/>
    <dgm:cxn modelId="{0BE8A54F-C1E4-43CC-B079-73CD074A0C91}" type="presOf" srcId="{3753D5C2-F321-4F43-AF60-D9B5B2810391}" destId="{6CA5FC3C-1B70-4582-996B-3A737FA5C053}" srcOrd="1" destOrd="0" presId="urn:microsoft.com/office/officeart/2008/layout/HorizontalMultiLevelHierarchy"/>
    <dgm:cxn modelId="{1D7F894D-E098-43DD-8FCD-F2AB5C680B97}" type="presOf" srcId="{335DCB70-AE92-419C-BDE5-3622FB3E5539}" destId="{8E024CB8-610D-4FD7-AD00-F70DEFEC53F1}" srcOrd="0" destOrd="0" presId="urn:microsoft.com/office/officeart/2008/layout/HorizontalMultiLevelHierarchy"/>
    <dgm:cxn modelId="{97CE9DC2-904F-4838-BC95-9813954BDAFB}" srcId="{1DEF544B-2FA3-4C8F-B340-D0F103ECCFB0}" destId="{335DCB70-AE92-419C-BDE5-3622FB3E5539}" srcOrd="1" destOrd="0" parTransId="{3753D5C2-F321-4F43-AF60-D9B5B2810391}" sibTransId="{58EF785F-A374-4ABD-BB36-B6A181D0B69B}"/>
    <dgm:cxn modelId="{A538BDBE-6A2C-4ED6-9E59-B122928248B0}" srcId="{1DEF544B-2FA3-4C8F-B340-D0F103ECCFB0}" destId="{934C3C08-C2B6-4DBF-8106-F1B23F0AD98A}" srcOrd="0" destOrd="0" parTransId="{58E50255-2FAF-441E-AC5C-0B06CA2833D9}" sibTransId="{A88077A0-29D4-42CC-9E7B-0D367A2C706D}"/>
    <dgm:cxn modelId="{3ECF2477-CF90-44D3-9EA6-3D5DB0A6F423}" type="presOf" srcId="{1DEF544B-2FA3-4C8F-B340-D0F103ECCFB0}" destId="{2FACA6C6-0EDC-48D5-8CF0-704CCC564709}" srcOrd="0" destOrd="0" presId="urn:microsoft.com/office/officeart/2008/layout/HorizontalMultiLevelHierarchy"/>
    <dgm:cxn modelId="{BEF24140-2A69-44C0-A5C9-99F9B013E661}" type="presOf" srcId="{617A3517-3131-4432-82CA-EC6C18730EF1}" destId="{6FE21186-DB85-43CC-9E5A-450D8C3446D9}" srcOrd="0" destOrd="0" presId="urn:microsoft.com/office/officeart/2008/layout/HorizontalMultiLevelHierarchy"/>
    <dgm:cxn modelId="{72B45238-61FB-470E-B2DC-A2D71B5BBCE6}" type="presOf" srcId="{50A42C15-ED6A-4270-9E99-D75AF118EDF7}" destId="{D64E226B-BAB1-4522-B988-B32510D18A9A}" srcOrd="0" destOrd="0" presId="urn:microsoft.com/office/officeart/2008/layout/HorizontalMultiLevelHierarchy"/>
    <dgm:cxn modelId="{568FC0ED-DF2D-486E-AF43-F7C773A7B482}" srcId="{1DEF544B-2FA3-4C8F-B340-D0F103ECCFB0}" destId="{2EAA86C8-845F-4695-AA2B-DC78EED47667}" srcOrd="2" destOrd="0" parTransId="{617A3517-3131-4432-82CA-EC6C18730EF1}" sibTransId="{E2A6384F-7A98-4ACF-9016-F1C6F2973849}"/>
    <dgm:cxn modelId="{F628A062-E88B-48B9-8498-CC8DC56CBBD6}" type="presOf" srcId="{58E50255-2FAF-441E-AC5C-0B06CA2833D9}" destId="{4C178084-0268-4E34-86B4-EE99D1E9D7C1}" srcOrd="1" destOrd="0" presId="urn:microsoft.com/office/officeart/2008/layout/HorizontalMultiLevelHierarchy"/>
    <dgm:cxn modelId="{70C0433D-147A-46F6-B721-C04E8EF2BD8B}" type="presParOf" srcId="{D64E226B-BAB1-4522-B988-B32510D18A9A}" destId="{FDF8BD23-609C-4B71-B618-7C98AF339334}" srcOrd="0" destOrd="0" presId="urn:microsoft.com/office/officeart/2008/layout/HorizontalMultiLevelHierarchy"/>
    <dgm:cxn modelId="{DA330ACE-315F-4D83-AF94-D420C46EA157}" type="presParOf" srcId="{FDF8BD23-609C-4B71-B618-7C98AF339334}" destId="{2FACA6C6-0EDC-48D5-8CF0-704CCC564709}" srcOrd="0" destOrd="0" presId="urn:microsoft.com/office/officeart/2008/layout/HorizontalMultiLevelHierarchy"/>
    <dgm:cxn modelId="{D7D9BC2F-B96E-4C2A-9704-C85D3AE600E3}" type="presParOf" srcId="{FDF8BD23-609C-4B71-B618-7C98AF339334}" destId="{45F29F31-7AE0-4510-A29C-F1DE0B61705C}" srcOrd="1" destOrd="0" presId="urn:microsoft.com/office/officeart/2008/layout/HorizontalMultiLevelHierarchy"/>
    <dgm:cxn modelId="{DB4F9FA5-0362-40DC-9087-3BE09136E2C8}" type="presParOf" srcId="{45F29F31-7AE0-4510-A29C-F1DE0B61705C}" destId="{D1927151-E2D4-4D7F-9B55-A3321EFBD255}" srcOrd="0" destOrd="0" presId="urn:microsoft.com/office/officeart/2008/layout/HorizontalMultiLevelHierarchy"/>
    <dgm:cxn modelId="{3C36F16B-C3EE-47E6-A46B-90EC96F645F9}" type="presParOf" srcId="{D1927151-E2D4-4D7F-9B55-A3321EFBD255}" destId="{4C178084-0268-4E34-86B4-EE99D1E9D7C1}" srcOrd="0" destOrd="0" presId="urn:microsoft.com/office/officeart/2008/layout/HorizontalMultiLevelHierarchy"/>
    <dgm:cxn modelId="{014840FD-3EE7-4255-A479-36A72CF9B0AB}" type="presParOf" srcId="{45F29F31-7AE0-4510-A29C-F1DE0B61705C}" destId="{2CD43F25-EC9C-4BBE-BC17-3912641C89FF}" srcOrd="1" destOrd="0" presId="urn:microsoft.com/office/officeart/2008/layout/HorizontalMultiLevelHierarchy"/>
    <dgm:cxn modelId="{E4CCF787-1311-4282-9FF8-19222EF49325}" type="presParOf" srcId="{2CD43F25-EC9C-4BBE-BC17-3912641C89FF}" destId="{B337D9B1-BB22-4DFB-AA1A-ADE296A3DF69}" srcOrd="0" destOrd="0" presId="urn:microsoft.com/office/officeart/2008/layout/HorizontalMultiLevelHierarchy"/>
    <dgm:cxn modelId="{CF815F64-7D28-4DA0-9A97-22A6982E62FC}" type="presParOf" srcId="{2CD43F25-EC9C-4BBE-BC17-3912641C89FF}" destId="{E7BEAC6A-D89D-4562-80BA-7F8FCF415425}" srcOrd="1" destOrd="0" presId="urn:microsoft.com/office/officeart/2008/layout/HorizontalMultiLevelHierarchy"/>
    <dgm:cxn modelId="{85DDC93D-8F0D-4CEC-BE01-6348C5B91A22}" type="presParOf" srcId="{45F29F31-7AE0-4510-A29C-F1DE0B61705C}" destId="{7D8E5E6A-8649-46D3-BA7A-30ED18A99A58}" srcOrd="2" destOrd="0" presId="urn:microsoft.com/office/officeart/2008/layout/HorizontalMultiLevelHierarchy"/>
    <dgm:cxn modelId="{0837AE3F-984C-41ED-95EC-45CE4A3D0B0B}" type="presParOf" srcId="{7D8E5E6A-8649-46D3-BA7A-30ED18A99A58}" destId="{6CA5FC3C-1B70-4582-996B-3A737FA5C053}" srcOrd="0" destOrd="0" presId="urn:microsoft.com/office/officeart/2008/layout/HorizontalMultiLevelHierarchy"/>
    <dgm:cxn modelId="{82D4743F-19A1-4991-9EA2-C1A7FF99A6D8}" type="presParOf" srcId="{45F29F31-7AE0-4510-A29C-F1DE0B61705C}" destId="{3744DD27-8BC7-46A1-BDC6-CEB7AD988AF2}" srcOrd="3" destOrd="0" presId="urn:microsoft.com/office/officeart/2008/layout/HorizontalMultiLevelHierarchy"/>
    <dgm:cxn modelId="{B5B8571A-1F1D-49B1-80C5-7AFEE0D27675}" type="presParOf" srcId="{3744DD27-8BC7-46A1-BDC6-CEB7AD988AF2}" destId="{8E024CB8-610D-4FD7-AD00-F70DEFEC53F1}" srcOrd="0" destOrd="0" presId="urn:microsoft.com/office/officeart/2008/layout/HorizontalMultiLevelHierarchy"/>
    <dgm:cxn modelId="{8444F97B-B085-4301-85EE-47319B86D74E}" type="presParOf" srcId="{3744DD27-8BC7-46A1-BDC6-CEB7AD988AF2}" destId="{B5B7303A-BBE3-43EB-AA2A-CCA234A3F4E8}" srcOrd="1" destOrd="0" presId="urn:microsoft.com/office/officeart/2008/layout/HorizontalMultiLevelHierarchy"/>
    <dgm:cxn modelId="{74284B69-39BE-483E-85B7-34DF98AA7436}" type="presParOf" srcId="{45F29F31-7AE0-4510-A29C-F1DE0B61705C}" destId="{6FE21186-DB85-43CC-9E5A-450D8C3446D9}" srcOrd="4" destOrd="0" presId="urn:microsoft.com/office/officeart/2008/layout/HorizontalMultiLevelHierarchy"/>
    <dgm:cxn modelId="{EB5569F5-BF66-4C5F-A4FE-A3AB84C13E3F}" type="presParOf" srcId="{6FE21186-DB85-43CC-9E5A-450D8C3446D9}" destId="{81829CF4-3FEA-44B6-B5A6-EE442DDA3DC5}" srcOrd="0" destOrd="0" presId="urn:microsoft.com/office/officeart/2008/layout/HorizontalMultiLevelHierarchy"/>
    <dgm:cxn modelId="{9942F80C-7933-43BB-BC80-7EC416AF72F5}" type="presParOf" srcId="{45F29F31-7AE0-4510-A29C-F1DE0B61705C}" destId="{FD6DD690-1498-413D-B4B3-7FA1315FB7EC}" srcOrd="5" destOrd="0" presId="urn:microsoft.com/office/officeart/2008/layout/HorizontalMultiLevelHierarchy"/>
    <dgm:cxn modelId="{1DDEE764-EFCB-4DF2-A89B-407AC2D3EAF5}" type="presParOf" srcId="{FD6DD690-1498-413D-B4B3-7FA1315FB7EC}" destId="{948827CF-5787-4FDB-9860-9888B5FECED2}" srcOrd="0" destOrd="0" presId="urn:microsoft.com/office/officeart/2008/layout/HorizontalMultiLevelHierarchy"/>
    <dgm:cxn modelId="{CB75A7D0-775B-4F68-A477-1AA6225D88F1}" type="presParOf" srcId="{FD6DD690-1498-413D-B4B3-7FA1315FB7EC}" destId="{07035A2C-5071-45AC-B096-83A5B4E1984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A42C15-ED6A-4270-9E99-D75AF118EDF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s-EC"/>
        </a:p>
      </dgm:t>
    </dgm:pt>
    <dgm:pt modelId="{1DEF544B-2FA3-4C8F-B340-D0F103ECCFB0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AGUA</a:t>
          </a:r>
          <a:endParaRPr lang="es-EC" dirty="0">
            <a:solidFill>
              <a:schemeClr val="tx1"/>
            </a:solidFill>
          </a:endParaRPr>
        </a:p>
      </dgm:t>
    </dgm:pt>
    <dgm:pt modelId="{11455BB2-834E-4472-AC1D-B77CD35865DD}" type="parTrans" cxnId="{8AAE5656-BE29-4797-9B12-C6258984421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6554EE9-DF17-4BE5-A188-FB5BCE42BE7B}" type="sibTrans" cxnId="{8AAE5656-BE29-4797-9B12-C6258984421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34C3C08-C2B6-4DBF-8106-F1B23F0AD98A}">
      <dgm:prSet phldrT="[Texto]"/>
      <dgm:spPr/>
      <dgm:t>
        <a:bodyPr/>
        <a:lstStyle/>
        <a:p>
          <a:r>
            <a:rPr lang="es-EC" dirty="0" err="1" smtClean="0">
              <a:solidFill>
                <a:schemeClr val="tx1"/>
              </a:solidFill>
            </a:rPr>
            <a:t>Tem</a:t>
          </a:r>
          <a:r>
            <a:rPr lang="es-EC" dirty="0" smtClean="0">
              <a:solidFill>
                <a:schemeClr val="tx1"/>
              </a:solidFill>
            </a:rPr>
            <a:t>. ambiente</a:t>
          </a:r>
          <a:endParaRPr lang="es-EC" dirty="0">
            <a:solidFill>
              <a:schemeClr val="tx1"/>
            </a:solidFill>
          </a:endParaRPr>
        </a:p>
      </dgm:t>
    </dgm:pt>
    <dgm:pt modelId="{58E50255-2FAF-441E-AC5C-0B06CA2833D9}" type="parTrans" cxnId="{A538BDBE-6A2C-4ED6-9E59-B122928248B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88077A0-29D4-42CC-9E7B-0D367A2C706D}" type="sibTrans" cxnId="{A538BDBE-6A2C-4ED6-9E59-B122928248B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35DCB70-AE92-419C-BDE5-3622FB3E5539}">
      <dgm:prSet phldrT="[Texto]"/>
      <dgm:spPr/>
      <dgm:t>
        <a:bodyPr/>
        <a:lstStyle/>
        <a:p>
          <a:r>
            <a:rPr lang="es-EC" dirty="0" err="1" smtClean="0">
              <a:solidFill>
                <a:schemeClr val="tx1"/>
              </a:solidFill>
            </a:rPr>
            <a:t>Tem</a:t>
          </a:r>
          <a:r>
            <a:rPr lang="es-EC" dirty="0" smtClean="0">
              <a:solidFill>
                <a:schemeClr val="tx1"/>
              </a:solidFill>
            </a:rPr>
            <a:t>. Del agua</a:t>
          </a:r>
          <a:endParaRPr lang="es-EC" dirty="0">
            <a:solidFill>
              <a:schemeClr val="tx1"/>
            </a:solidFill>
          </a:endParaRPr>
        </a:p>
      </dgm:t>
    </dgm:pt>
    <dgm:pt modelId="{3753D5C2-F321-4F43-AF60-D9B5B2810391}" type="parTrans" cxnId="{97CE9DC2-904F-4838-BC95-9813954BDAF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8EF785F-A374-4ABD-BB36-B6A181D0B69B}" type="sibTrans" cxnId="{97CE9DC2-904F-4838-BC95-9813954BDAF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EAA86C8-845F-4695-AA2B-DC78EED47667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Conductividad</a:t>
          </a:r>
          <a:endParaRPr lang="es-EC" dirty="0">
            <a:solidFill>
              <a:schemeClr val="tx1"/>
            </a:solidFill>
          </a:endParaRPr>
        </a:p>
      </dgm:t>
    </dgm:pt>
    <dgm:pt modelId="{617A3517-3131-4432-82CA-EC6C18730EF1}" type="parTrans" cxnId="{568FC0ED-DF2D-486E-AF43-F7C773A7B48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2A6384F-7A98-4ACF-9016-F1C6F2973849}" type="sibTrans" cxnId="{568FC0ED-DF2D-486E-AF43-F7C773A7B48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5D1BA7E-DDCC-40FB-9AF8-71F52EFA58BA}">
      <dgm:prSet/>
      <dgm:spPr/>
      <dgm:t>
        <a:bodyPr/>
        <a:lstStyle/>
        <a:p>
          <a:r>
            <a:rPr lang="es-EC" smtClean="0">
              <a:solidFill>
                <a:schemeClr val="tx1"/>
              </a:solidFill>
            </a:rPr>
            <a:t>pH</a:t>
          </a:r>
          <a:endParaRPr lang="es-EC" dirty="0">
            <a:solidFill>
              <a:schemeClr val="tx1"/>
            </a:solidFill>
          </a:endParaRPr>
        </a:p>
      </dgm:t>
    </dgm:pt>
    <dgm:pt modelId="{AD0AC3FB-EAB9-4FE4-9AF7-69F4AB9D9F28}" type="parTrans" cxnId="{B6E13CBE-F144-465A-8C41-40BA85A52A4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DE8AAB7-CCA6-482F-B533-11BA364C736D}" type="sibTrans" cxnId="{B6E13CBE-F144-465A-8C41-40BA85A52A4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64E226B-BAB1-4522-B988-B32510D18A9A}" type="pres">
      <dgm:prSet presAssocID="{50A42C15-ED6A-4270-9E99-D75AF118EDF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DF8BD23-609C-4B71-B618-7C98AF339334}" type="pres">
      <dgm:prSet presAssocID="{1DEF544B-2FA3-4C8F-B340-D0F103ECCFB0}" presName="root1" presStyleCnt="0"/>
      <dgm:spPr/>
    </dgm:pt>
    <dgm:pt modelId="{2FACA6C6-0EDC-48D5-8CF0-704CCC564709}" type="pres">
      <dgm:prSet presAssocID="{1DEF544B-2FA3-4C8F-B340-D0F103ECCFB0}" presName="LevelOneTextNode" presStyleLbl="node0" presStyleIdx="0" presStyleCnt="1" custScaleX="13933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5F29F31-7AE0-4510-A29C-F1DE0B61705C}" type="pres">
      <dgm:prSet presAssocID="{1DEF544B-2FA3-4C8F-B340-D0F103ECCFB0}" presName="level2hierChild" presStyleCnt="0"/>
      <dgm:spPr/>
    </dgm:pt>
    <dgm:pt modelId="{D1927151-E2D4-4D7F-9B55-A3321EFBD255}" type="pres">
      <dgm:prSet presAssocID="{58E50255-2FAF-441E-AC5C-0B06CA2833D9}" presName="conn2-1" presStyleLbl="parChTrans1D2" presStyleIdx="0" presStyleCnt="4"/>
      <dgm:spPr/>
      <dgm:t>
        <a:bodyPr/>
        <a:lstStyle/>
        <a:p>
          <a:endParaRPr lang="es-EC"/>
        </a:p>
      </dgm:t>
    </dgm:pt>
    <dgm:pt modelId="{4C178084-0268-4E34-86B4-EE99D1E9D7C1}" type="pres">
      <dgm:prSet presAssocID="{58E50255-2FAF-441E-AC5C-0B06CA2833D9}" presName="connTx" presStyleLbl="parChTrans1D2" presStyleIdx="0" presStyleCnt="4"/>
      <dgm:spPr/>
      <dgm:t>
        <a:bodyPr/>
        <a:lstStyle/>
        <a:p>
          <a:endParaRPr lang="es-EC"/>
        </a:p>
      </dgm:t>
    </dgm:pt>
    <dgm:pt modelId="{2CD43F25-EC9C-4BBE-BC17-3912641C89FF}" type="pres">
      <dgm:prSet presAssocID="{934C3C08-C2B6-4DBF-8106-F1B23F0AD98A}" presName="root2" presStyleCnt="0"/>
      <dgm:spPr/>
    </dgm:pt>
    <dgm:pt modelId="{B337D9B1-BB22-4DFB-AA1A-ADE296A3DF69}" type="pres">
      <dgm:prSet presAssocID="{934C3C08-C2B6-4DBF-8106-F1B23F0AD98A}" presName="LevelTwoTextNode" presStyleLbl="node2" presStyleIdx="0" presStyleCnt="4" custScaleX="166127" custScaleY="9965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7BEAC6A-D89D-4562-80BA-7F8FCF415425}" type="pres">
      <dgm:prSet presAssocID="{934C3C08-C2B6-4DBF-8106-F1B23F0AD98A}" presName="level3hierChild" presStyleCnt="0"/>
      <dgm:spPr/>
    </dgm:pt>
    <dgm:pt modelId="{7D8E5E6A-8649-46D3-BA7A-30ED18A99A58}" type="pres">
      <dgm:prSet presAssocID="{3753D5C2-F321-4F43-AF60-D9B5B2810391}" presName="conn2-1" presStyleLbl="parChTrans1D2" presStyleIdx="1" presStyleCnt="4"/>
      <dgm:spPr/>
      <dgm:t>
        <a:bodyPr/>
        <a:lstStyle/>
        <a:p>
          <a:endParaRPr lang="es-EC"/>
        </a:p>
      </dgm:t>
    </dgm:pt>
    <dgm:pt modelId="{6CA5FC3C-1B70-4582-996B-3A737FA5C053}" type="pres">
      <dgm:prSet presAssocID="{3753D5C2-F321-4F43-AF60-D9B5B2810391}" presName="connTx" presStyleLbl="parChTrans1D2" presStyleIdx="1" presStyleCnt="4"/>
      <dgm:spPr/>
      <dgm:t>
        <a:bodyPr/>
        <a:lstStyle/>
        <a:p>
          <a:endParaRPr lang="es-EC"/>
        </a:p>
      </dgm:t>
    </dgm:pt>
    <dgm:pt modelId="{3744DD27-8BC7-46A1-BDC6-CEB7AD988AF2}" type="pres">
      <dgm:prSet presAssocID="{335DCB70-AE92-419C-BDE5-3622FB3E5539}" presName="root2" presStyleCnt="0"/>
      <dgm:spPr/>
    </dgm:pt>
    <dgm:pt modelId="{8E024CB8-610D-4FD7-AD00-F70DEFEC53F1}" type="pres">
      <dgm:prSet presAssocID="{335DCB70-AE92-419C-BDE5-3622FB3E5539}" presName="LevelTwoTextNode" presStyleLbl="node2" presStyleIdx="1" presStyleCnt="4" custScaleX="163093" custScaleY="10872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5B7303A-BBE3-43EB-AA2A-CCA234A3F4E8}" type="pres">
      <dgm:prSet presAssocID="{335DCB70-AE92-419C-BDE5-3622FB3E5539}" presName="level3hierChild" presStyleCnt="0"/>
      <dgm:spPr/>
    </dgm:pt>
    <dgm:pt modelId="{06379A8A-2146-4EF6-9C3F-0347F854E702}" type="pres">
      <dgm:prSet presAssocID="{AD0AC3FB-EAB9-4FE4-9AF7-69F4AB9D9F28}" presName="conn2-1" presStyleLbl="parChTrans1D2" presStyleIdx="2" presStyleCnt="4"/>
      <dgm:spPr/>
      <dgm:t>
        <a:bodyPr/>
        <a:lstStyle/>
        <a:p>
          <a:endParaRPr lang="es-EC"/>
        </a:p>
      </dgm:t>
    </dgm:pt>
    <dgm:pt modelId="{CC07C6D2-9544-41F1-8BE6-624EF6E5B542}" type="pres">
      <dgm:prSet presAssocID="{AD0AC3FB-EAB9-4FE4-9AF7-69F4AB9D9F28}" presName="connTx" presStyleLbl="parChTrans1D2" presStyleIdx="2" presStyleCnt="4"/>
      <dgm:spPr/>
      <dgm:t>
        <a:bodyPr/>
        <a:lstStyle/>
        <a:p>
          <a:endParaRPr lang="es-EC"/>
        </a:p>
      </dgm:t>
    </dgm:pt>
    <dgm:pt modelId="{5E7CF37F-8634-492F-8D40-5A4E98BFFD4D}" type="pres">
      <dgm:prSet presAssocID="{65D1BA7E-DDCC-40FB-9AF8-71F52EFA58BA}" presName="root2" presStyleCnt="0"/>
      <dgm:spPr/>
    </dgm:pt>
    <dgm:pt modelId="{DA2BCFF4-8A0B-4DFF-8EB1-C6B0718B8AC8}" type="pres">
      <dgm:prSet presAssocID="{65D1BA7E-DDCC-40FB-9AF8-71F52EFA58BA}" presName="LevelTwoTextNode" presStyleLbl="node2" presStyleIdx="2" presStyleCnt="4" custScaleX="163093" custScaleY="10460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146B10B-4013-43A3-89B9-5EB8BF40D2F3}" type="pres">
      <dgm:prSet presAssocID="{65D1BA7E-DDCC-40FB-9AF8-71F52EFA58BA}" presName="level3hierChild" presStyleCnt="0"/>
      <dgm:spPr/>
    </dgm:pt>
    <dgm:pt modelId="{6FE21186-DB85-43CC-9E5A-450D8C3446D9}" type="pres">
      <dgm:prSet presAssocID="{617A3517-3131-4432-82CA-EC6C18730EF1}" presName="conn2-1" presStyleLbl="parChTrans1D2" presStyleIdx="3" presStyleCnt="4"/>
      <dgm:spPr/>
      <dgm:t>
        <a:bodyPr/>
        <a:lstStyle/>
        <a:p>
          <a:endParaRPr lang="es-EC"/>
        </a:p>
      </dgm:t>
    </dgm:pt>
    <dgm:pt modelId="{81829CF4-3FEA-44B6-B5A6-EE442DDA3DC5}" type="pres">
      <dgm:prSet presAssocID="{617A3517-3131-4432-82CA-EC6C18730EF1}" presName="connTx" presStyleLbl="parChTrans1D2" presStyleIdx="3" presStyleCnt="4"/>
      <dgm:spPr/>
      <dgm:t>
        <a:bodyPr/>
        <a:lstStyle/>
        <a:p>
          <a:endParaRPr lang="es-EC"/>
        </a:p>
      </dgm:t>
    </dgm:pt>
    <dgm:pt modelId="{FD6DD690-1498-413D-B4B3-7FA1315FB7EC}" type="pres">
      <dgm:prSet presAssocID="{2EAA86C8-845F-4695-AA2B-DC78EED47667}" presName="root2" presStyleCnt="0"/>
      <dgm:spPr/>
    </dgm:pt>
    <dgm:pt modelId="{948827CF-5787-4FDB-9860-9888B5FECED2}" type="pres">
      <dgm:prSet presAssocID="{2EAA86C8-845F-4695-AA2B-DC78EED47667}" presName="LevelTwoTextNode" presStyleLbl="node2" presStyleIdx="3" presStyleCnt="4" custScaleX="166127" custScaleY="10049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7035A2C-5071-45AC-B096-83A5B4E19843}" type="pres">
      <dgm:prSet presAssocID="{2EAA86C8-845F-4695-AA2B-DC78EED47667}" presName="level3hierChild" presStyleCnt="0"/>
      <dgm:spPr/>
    </dgm:pt>
  </dgm:ptLst>
  <dgm:cxnLst>
    <dgm:cxn modelId="{7408AA9D-DF2A-4317-A058-82E38CE61631}" type="presOf" srcId="{2EAA86C8-845F-4695-AA2B-DC78EED47667}" destId="{948827CF-5787-4FDB-9860-9888B5FECED2}" srcOrd="0" destOrd="0" presId="urn:microsoft.com/office/officeart/2008/layout/HorizontalMultiLevelHierarchy"/>
    <dgm:cxn modelId="{B6E13CBE-F144-465A-8C41-40BA85A52A40}" srcId="{1DEF544B-2FA3-4C8F-B340-D0F103ECCFB0}" destId="{65D1BA7E-DDCC-40FB-9AF8-71F52EFA58BA}" srcOrd="2" destOrd="0" parTransId="{AD0AC3FB-EAB9-4FE4-9AF7-69F4AB9D9F28}" sibTransId="{5DE8AAB7-CCA6-482F-B533-11BA364C736D}"/>
    <dgm:cxn modelId="{7999F952-992B-4DA5-8164-43EC6AC26E59}" type="presOf" srcId="{335DCB70-AE92-419C-BDE5-3622FB3E5539}" destId="{8E024CB8-610D-4FD7-AD00-F70DEFEC53F1}" srcOrd="0" destOrd="0" presId="urn:microsoft.com/office/officeart/2008/layout/HorizontalMultiLevelHierarchy"/>
    <dgm:cxn modelId="{FA45C8BA-976D-4454-BB76-9A9C31B100D3}" type="presOf" srcId="{617A3517-3131-4432-82CA-EC6C18730EF1}" destId="{6FE21186-DB85-43CC-9E5A-450D8C3446D9}" srcOrd="0" destOrd="0" presId="urn:microsoft.com/office/officeart/2008/layout/HorizontalMultiLevelHierarchy"/>
    <dgm:cxn modelId="{E1C56987-B6F4-43FD-B784-485D75433B95}" type="presOf" srcId="{3753D5C2-F321-4F43-AF60-D9B5B2810391}" destId="{6CA5FC3C-1B70-4582-996B-3A737FA5C053}" srcOrd="1" destOrd="0" presId="urn:microsoft.com/office/officeart/2008/layout/HorizontalMultiLevelHierarchy"/>
    <dgm:cxn modelId="{54F738DC-F987-4D8C-B083-C24F391B6734}" type="presOf" srcId="{65D1BA7E-DDCC-40FB-9AF8-71F52EFA58BA}" destId="{DA2BCFF4-8A0B-4DFF-8EB1-C6B0718B8AC8}" srcOrd="0" destOrd="0" presId="urn:microsoft.com/office/officeart/2008/layout/HorizontalMultiLevelHierarchy"/>
    <dgm:cxn modelId="{8AAE5656-BE29-4797-9B12-C6258984421F}" srcId="{50A42C15-ED6A-4270-9E99-D75AF118EDF7}" destId="{1DEF544B-2FA3-4C8F-B340-D0F103ECCFB0}" srcOrd="0" destOrd="0" parTransId="{11455BB2-834E-4472-AC1D-B77CD35865DD}" sibTransId="{C6554EE9-DF17-4BE5-A188-FB5BCE42BE7B}"/>
    <dgm:cxn modelId="{45EECABF-BD8B-4D78-A740-8A20E7755151}" type="presOf" srcId="{934C3C08-C2B6-4DBF-8106-F1B23F0AD98A}" destId="{B337D9B1-BB22-4DFB-AA1A-ADE296A3DF69}" srcOrd="0" destOrd="0" presId="urn:microsoft.com/office/officeart/2008/layout/HorizontalMultiLevelHierarchy"/>
    <dgm:cxn modelId="{97CE9DC2-904F-4838-BC95-9813954BDAFB}" srcId="{1DEF544B-2FA3-4C8F-B340-D0F103ECCFB0}" destId="{335DCB70-AE92-419C-BDE5-3622FB3E5539}" srcOrd="1" destOrd="0" parTransId="{3753D5C2-F321-4F43-AF60-D9B5B2810391}" sibTransId="{58EF785F-A374-4ABD-BB36-B6A181D0B69B}"/>
    <dgm:cxn modelId="{CBF9A8A2-DD11-4819-8FD5-73E51E645116}" type="presOf" srcId="{1DEF544B-2FA3-4C8F-B340-D0F103ECCFB0}" destId="{2FACA6C6-0EDC-48D5-8CF0-704CCC564709}" srcOrd="0" destOrd="0" presId="urn:microsoft.com/office/officeart/2008/layout/HorizontalMultiLevelHierarchy"/>
    <dgm:cxn modelId="{A538BDBE-6A2C-4ED6-9E59-B122928248B0}" srcId="{1DEF544B-2FA3-4C8F-B340-D0F103ECCFB0}" destId="{934C3C08-C2B6-4DBF-8106-F1B23F0AD98A}" srcOrd="0" destOrd="0" parTransId="{58E50255-2FAF-441E-AC5C-0B06CA2833D9}" sibTransId="{A88077A0-29D4-42CC-9E7B-0D367A2C706D}"/>
    <dgm:cxn modelId="{EFA194C1-CF21-4EFE-B278-43939CA3C41F}" type="presOf" srcId="{617A3517-3131-4432-82CA-EC6C18730EF1}" destId="{81829CF4-3FEA-44B6-B5A6-EE442DDA3DC5}" srcOrd="1" destOrd="0" presId="urn:microsoft.com/office/officeart/2008/layout/HorizontalMultiLevelHierarchy"/>
    <dgm:cxn modelId="{B8F37FB0-1D1E-42CD-BF57-61D00927FF50}" type="presOf" srcId="{58E50255-2FAF-441E-AC5C-0B06CA2833D9}" destId="{D1927151-E2D4-4D7F-9B55-A3321EFBD255}" srcOrd="0" destOrd="0" presId="urn:microsoft.com/office/officeart/2008/layout/HorizontalMultiLevelHierarchy"/>
    <dgm:cxn modelId="{79613FBD-AAE6-4012-8676-D79A5E3F36C9}" type="presOf" srcId="{3753D5C2-F321-4F43-AF60-D9B5B2810391}" destId="{7D8E5E6A-8649-46D3-BA7A-30ED18A99A58}" srcOrd="0" destOrd="0" presId="urn:microsoft.com/office/officeart/2008/layout/HorizontalMultiLevelHierarchy"/>
    <dgm:cxn modelId="{6488FFCA-F0F2-477C-AA2B-D5262594A321}" type="presOf" srcId="{AD0AC3FB-EAB9-4FE4-9AF7-69F4AB9D9F28}" destId="{06379A8A-2146-4EF6-9C3F-0347F854E702}" srcOrd="0" destOrd="0" presId="urn:microsoft.com/office/officeart/2008/layout/HorizontalMultiLevelHierarchy"/>
    <dgm:cxn modelId="{37EC3F65-731F-483F-AC58-A3033CDAA2B1}" type="presOf" srcId="{50A42C15-ED6A-4270-9E99-D75AF118EDF7}" destId="{D64E226B-BAB1-4522-B988-B32510D18A9A}" srcOrd="0" destOrd="0" presId="urn:microsoft.com/office/officeart/2008/layout/HorizontalMultiLevelHierarchy"/>
    <dgm:cxn modelId="{CA32EE2C-68C7-416B-8781-342A3A88F9B3}" type="presOf" srcId="{58E50255-2FAF-441E-AC5C-0B06CA2833D9}" destId="{4C178084-0268-4E34-86B4-EE99D1E9D7C1}" srcOrd="1" destOrd="0" presId="urn:microsoft.com/office/officeart/2008/layout/HorizontalMultiLevelHierarchy"/>
    <dgm:cxn modelId="{2DB2CBEB-979B-4C2E-BED4-ACD10E03D104}" type="presOf" srcId="{AD0AC3FB-EAB9-4FE4-9AF7-69F4AB9D9F28}" destId="{CC07C6D2-9544-41F1-8BE6-624EF6E5B542}" srcOrd="1" destOrd="0" presId="urn:microsoft.com/office/officeart/2008/layout/HorizontalMultiLevelHierarchy"/>
    <dgm:cxn modelId="{568FC0ED-DF2D-486E-AF43-F7C773A7B482}" srcId="{1DEF544B-2FA3-4C8F-B340-D0F103ECCFB0}" destId="{2EAA86C8-845F-4695-AA2B-DC78EED47667}" srcOrd="3" destOrd="0" parTransId="{617A3517-3131-4432-82CA-EC6C18730EF1}" sibTransId="{E2A6384F-7A98-4ACF-9016-F1C6F2973849}"/>
    <dgm:cxn modelId="{3126897E-750B-4C20-A3E4-494092FA17F4}" type="presParOf" srcId="{D64E226B-BAB1-4522-B988-B32510D18A9A}" destId="{FDF8BD23-609C-4B71-B618-7C98AF339334}" srcOrd="0" destOrd="0" presId="urn:microsoft.com/office/officeart/2008/layout/HorizontalMultiLevelHierarchy"/>
    <dgm:cxn modelId="{CF83C316-753C-4C68-AFB7-DF4C6261CA68}" type="presParOf" srcId="{FDF8BD23-609C-4B71-B618-7C98AF339334}" destId="{2FACA6C6-0EDC-48D5-8CF0-704CCC564709}" srcOrd="0" destOrd="0" presId="urn:microsoft.com/office/officeart/2008/layout/HorizontalMultiLevelHierarchy"/>
    <dgm:cxn modelId="{87214318-051D-4047-A884-9B4EA38004F4}" type="presParOf" srcId="{FDF8BD23-609C-4B71-B618-7C98AF339334}" destId="{45F29F31-7AE0-4510-A29C-F1DE0B61705C}" srcOrd="1" destOrd="0" presId="urn:microsoft.com/office/officeart/2008/layout/HorizontalMultiLevelHierarchy"/>
    <dgm:cxn modelId="{504D86FD-896A-49E5-AF0E-B2D32FF37E17}" type="presParOf" srcId="{45F29F31-7AE0-4510-A29C-F1DE0B61705C}" destId="{D1927151-E2D4-4D7F-9B55-A3321EFBD255}" srcOrd="0" destOrd="0" presId="urn:microsoft.com/office/officeart/2008/layout/HorizontalMultiLevelHierarchy"/>
    <dgm:cxn modelId="{11CAED01-F6FD-43F5-BEAF-7649A4C9F982}" type="presParOf" srcId="{D1927151-E2D4-4D7F-9B55-A3321EFBD255}" destId="{4C178084-0268-4E34-86B4-EE99D1E9D7C1}" srcOrd="0" destOrd="0" presId="urn:microsoft.com/office/officeart/2008/layout/HorizontalMultiLevelHierarchy"/>
    <dgm:cxn modelId="{B40AE752-BA45-4F89-B0BB-CCAA7769695A}" type="presParOf" srcId="{45F29F31-7AE0-4510-A29C-F1DE0B61705C}" destId="{2CD43F25-EC9C-4BBE-BC17-3912641C89FF}" srcOrd="1" destOrd="0" presId="urn:microsoft.com/office/officeart/2008/layout/HorizontalMultiLevelHierarchy"/>
    <dgm:cxn modelId="{A145F595-705E-45B7-8ED3-0023E5B77A04}" type="presParOf" srcId="{2CD43F25-EC9C-4BBE-BC17-3912641C89FF}" destId="{B337D9B1-BB22-4DFB-AA1A-ADE296A3DF69}" srcOrd="0" destOrd="0" presId="urn:microsoft.com/office/officeart/2008/layout/HorizontalMultiLevelHierarchy"/>
    <dgm:cxn modelId="{B85EE071-19AC-4C0D-AEC5-62BEBA0B6BCE}" type="presParOf" srcId="{2CD43F25-EC9C-4BBE-BC17-3912641C89FF}" destId="{E7BEAC6A-D89D-4562-80BA-7F8FCF415425}" srcOrd="1" destOrd="0" presId="urn:microsoft.com/office/officeart/2008/layout/HorizontalMultiLevelHierarchy"/>
    <dgm:cxn modelId="{0346E80F-181C-4AFF-8AEF-C73E803F75DC}" type="presParOf" srcId="{45F29F31-7AE0-4510-A29C-F1DE0B61705C}" destId="{7D8E5E6A-8649-46D3-BA7A-30ED18A99A58}" srcOrd="2" destOrd="0" presId="urn:microsoft.com/office/officeart/2008/layout/HorizontalMultiLevelHierarchy"/>
    <dgm:cxn modelId="{3D5C2FF9-72E2-45B3-875C-BEC386E4CCEE}" type="presParOf" srcId="{7D8E5E6A-8649-46D3-BA7A-30ED18A99A58}" destId="{6CA5FC3C-1B70-4582-996B-3A737FA5C053}" srcOrd="0" destOrd="0" presId="urn:microsoft.com/office/officeart/2008/layout/HorizontalMultiLevelHierarchy"/>
    <dgm:cxn modelId="{FF5DB6B4-77D9-4152-B25A-8E411BA642C5}" type="presParOf" srcId="{45F29F31-7AE0-4510-A29C-F1DE0B61705C}" destId="{3744DD27-8BC7-46A1-BDC6-CEB7AD988AF2}" srcOrd="3" destOrd="0" presId="urn:microsoft.com/office/officeart/2008/layout/HorizontalMultiLevelHierarchy"/>
    <dgm:cxn modelId="{98A32464-D849-46ED-A8B1-D84D133E05C4}" type="presParOf" srcId="{3744DD27-8BC7-46A1-BDC6-CEB7AD988AF2}" destId="{8E024CB8-610D-4FD7-AD00-F70DEFEC53F1}" srcOrd="0" destOrd="0" presId="urn:microsoft.com/office/officeart/2008/layout/HorizontalMultiLevelHierarchy"/>
    <dgm:cxn modelId="{1400F8E3-95E6-4DA1-AEEF-D40D2FE701FC}" type="presParOf" srcId="{3744DD27-8BC7-46A1-BDC6-CEB7AD988AF2}" destId="{B5B7303A-BBE3-43EB-AA2A-CCA234A3F4E8}" srcOrd="1" destOrd="0" presId="urn:microsoft.com/office/officeart/2008/layout/HorizontalMultiLevelHierarchy"/>
    <dgm:cxn modelId="{EB2C2EFC-25D3-4E16-A452-5842A27821C1}" type="presParOf" srcId="{45F29F31-7AE0-4510-A29C-F1DE0B61705C}" destId="{06379A8A-2146-4EF6-9C3F-0347F854E702}" srcOrd="4" destOrd="0" presId="urn:microsoft.com/office/officeart/2008/layout/HorizontalMultiLevelHierarchy"/>
    <dgm:cxn modelId="{A3DEEE92-0D03-4B53-9024-78FE1334FA6E}" type="presParOf" srcId="{06379A8A-2146-4EF6-9C3F-0347F854E702}" destId="{CC07C6D2-9544-41F1-8BE6-624EF6E5B542}" srcOrd="0" destOrd="0" presId="urn:microsoft.com/office/officeart/2008/layout/HorizontalMultiLevelHierarchy"/>
    <dgm:cxn modelId="{56731946-A7CC-490D-8901-31B43C6C640E}" type="presParOf" srcId="{45F29F31-7AE0-4510-A29C-F1DE0B61705C}" destId="{5E7CF37F-8634-492F-8D40-5A4E98BFFD4D}" srcOrd="5" destOrd="0" presId="urn:microsoft.com/office/officeart/2008/layout/HorizontalMultiLevelHierarchy"/>
    <dgm:cxn modelId="{E7B1B61C-C724-48C7-924D-7BABB4A2AEDF}" type="presParOf" srcId="{5E7CF37F-8634-492F-8D40-5A4E98BFFD4D}" destId="{DA2BCFF4-8A0B-4DFF-8EB1-C6B0718B8AC8}" srcOrd="0" destOrd="0" presId="urn:microsoft.com/office/officeart/2008/layout/HorizontalMultiLevelHierarchy"/>
    <dgm:cxn modelId="{93363200-F592-4405-BB90-B8EA037416A9}" type="presParOf" srcId="{5E7CF37F-8634-492F-8D40-5A4E98BFFD4D}" destId="{8146B10B-4013-43A3-89B9-5EB8BF40D2F3}" srcOrd="1" destOrd="0" presId="urn:microsoft.com/office/officeart/2008/layout/HorizontalMultiLevelHierarchy"/>
    <dgm:cxn modelId="{37CF8E7C-CA98-4D3A-87AB-47BCFED1F1F0}" type="presParOf" srcId="{45F29F31-7AE0-4510-A29C-F1DE0B61705C}" destId="{6FE21186-DB85-43CC-9E5A-450D8C3446D9}" srcOrd="6" destOrd="0" presId="urn:microsoft.com/office/officeart/2008/layout/HorizontalMultiLevelHierarchy"/>
    <dgm:cxn modelId="{D6AE29A9-F6FD-4B8F-9A74-E984DEF39740}" type="presParOf" srcId="{6FE21186-DB85-43CC-9E5A-450D8C3446D9}" destId="{81829CF4-3FEA-44B6-B5A6-EE442DDA3DC5}" srcOrd="0" destOrd="0" presId="urn:microsoft.com/office/officeart/2008/layout/HorizontalMultiLevelHierarchy"/>
    <dgm:cxn modelId="{215E5DBD-B3C0-4BEA-9914-E47A6261EF23}" type="presParOf" srcId="{45F29F31-7AE0-4510-A29C-F1DE0B61705C}" destId="{FD6DD690-1498-413D-B4B3-7FA1315FB7EC}" srcOrd="7" destOrd="0" presId="urn:microsoft.com/office/officeart/2008/layout/HorizontalMultiLevelHierarchy"/>
    <dgm:cxn modelId="{BB661F37-79A3-46DB-8583-3FF95F11BD20}" type="presParOf" srcId="{FD6DD690-1498-413D-B4B3-7FA1315FB7EC}" destId="{948827CF-5787-4FDB-9860-9888B5FECED2}" srcOrd="0" destOrd="0" presId="urn:microsoft.com/office/officeart/2008/layout/HorizontalMultiLevelHierarchy"/>
    <dgm:cxn modelId="{78FFC0B7-5957-4AE6-AE80-7CA8C463B986}" type="presParOf" srcId="{FD6DD690-1498-413D-B4B3-7FA1315FB7EC}" destId="{07035A2C-5071-45AC-B096-83A5B4E1984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1B222BB-BFB9-409F-8E3F-15DD3C219F13}" type="doc">
      <dgm:prSet loTypeId="urn:microsoft.com/office/officeart/2005/8/layout/process2" loCatId="process" qsTypeId="urn:microsoft.com/office/officeart/2005/8/quickstyle/3d7" qsCatId="3D" csTypeId="urn:microsoft.com/office/officeart/2005/8/colors/accent3_4" csCatId="accent3" phldr="1"/>
      <dgm:spPr/>
      <dgm:t>
        <a:bodyPr/>
        <a:lstStyle/>
        <a:p>
          <a:endParaRPr lang="es-EC"/>
        </a:p>
      </dgm:t>
    </dgm:pt>
    <dgm:pt modelId="{D3F4ECD7-14F0-42B1-9290-A63CE0ECF655}">
      <dgm:prSet phldrT="[Texto]"/>
      <dgm:spPr/>
      <dgm:t>
        <a:bodyPr/>
        <a:lstStyle/>
        <a:p>
          <a:r>
            <a:rPr lang="es-EC" dirty="0" smtClean="0"/>
            <a:t>CO</a:t>
          </a:r>
          <a:r>
            <a:rPr lang="es-EC" baseline="-25000" dirty="0" smtClean="0"/>
            <a:t>2</a:t>
          </a:r>
          <a:endParaRPr lang="es-EC" dirty="0"/>
        </a:p>
      </dgm:t>
    </dgm:pt>
    <dgm:pt modelId="{7E8BEA00-CFE3-4BC6-8F01-C310F3ED860B}" type="parTrans" cxnId="{C2CED5C9-8B19-4B98-A80E-4D3AE7BCF5BD}">
      <dgm:prSet/>
      <dgm:spPr/>
      <dgm:t>
        <a:bodyPr/>
        <a:lstStyle/>
        <a:p>
          <a:endParaRPr lang="es-EC"/>
        </a:p>
      </dgm:t>
    </dgm:pt>
    <dgm:pt modelId="{02A35339-37FF-4D1F-8ACE-0028E9547A5A}" type="sibTrans" cxnId="{C2CED5C9-8B19-4B98-A80E-4D3AE7BCF5BD}">
      <dgm:prSet/>
      <dgm:spPr/>
      <dgm:t>
        <a:bodyPr/>
        <a:lstStyle/>
        <a:p>
          <a:endParaRPr lang="es-EC"/>
        </a:p>
      </dgm:t>
    </dgm:pt>
    <dgm:pt modelId="{2DB0561B-9D90-424C-B09D-10882C2C885C}">
      <dgm:prSet phldrT="[Texto]"/>
      <dgm:spPr/>
      <dgm:t>
        <a:bodyPr/>
        <a:lstStyle/>
        <a:p>
          <a:r>
            <a:rPr lang="es-EC" dirty="0" smtClean="0"/>
            <a:t>CH</a:t>
          </a:r>
          <a:r>
            <a:rPr lang="es-EC" baseline="-25000" dirty="0" smtClean="0"/>
            <a:t>4</a:t>
          </a:r>
          <a:endParaRPr lang="es-EC" dirty="0"/>
        </a:p>
      </dgm:t>
    </dgm:pt>
    <dgm:pt modelId="{5F785406-6D90-4AC6-9840-3FD4B6B86B9B}" type="parTrans" cxnId="{57AF28A7-AF2F-4EDC-8E1E-02A852F174C4}">
      <dgm:prSet/>
      <dgm:spPr/>
      <dgm:t>
        <a:bodyPr/>
        <a:lstStyle/>
        <a:p>
          <a:endParaRPr lang="es-EC"/>
        </a:p>
      </dgm:t>
    </dgm:pt>
    <dgm:pt modelId="{21CE4064-BCF4-4A03-ABA3-E7DFC01BB193}" type="sibTrans" cxnId="{57AF28A7-AF2F-4EDC-8E1E-02A852F174C4}">
      <dgm:prSet/>
      <dgm:spPr/>
      <dgm:t>
        <a:bodyPr/>
        <a:lstStyle/>
        <a:p>
          <a:endParaRPr lang="es-EC"/>
        </a:p>
      </dgm:t>
    </dgm:pt>
    <dgm:pt modelId="{8B89096E-4543-41A2-B482-07DA3705BA13}">
      <dgm:prSet phldrT="[Texto]"/>
      <dgm:spPr/>
      <dgm:t>
        <a:bodyPr/>
        <a:lstStyle/>
        <a:p>
          <a:r>
            <a:rPr lang="es-EC" dirty="0" smtClean="0"/>
            <a:t>H</a:t>
          </a:r>
          <a:r>
            <a:rPr lang="es-EC" baseline="-25000" dirty="0" smtClean="0"/>
            <a:t>2</a:t>
          </a:r>
          <a:endParaRPr lang="es-EC" dirty="0"/>
        </a:p>
      </dgm:t>
    </dgm:pt>
    <dgm:pt modelId="{1536803B-B86E-4609-B938-E2430724CBE7}" type="parTrans" cxnId="{8EDBBCB3-518C-4130-B52D-C037167E8AFC}">
      <dgm:prSet/>
      <dgm:spPr/>
      <dgm:t>
        <a:bodyPr/>
        <a:lstStyle/>
        <a:p>
          <a:endParaRPr lang="es-EC"/>
        </a:p>
      </dgm:t>
    </dgm:pt>
    <dgm:pt modelId="{91CA1C4D-044D-43AF-A59B-806BF6428911}" type="sibTrans" cxnId="{8EDBBCB3-518C-4130-B52D-C037167E8AFC}">
      <dgm:prSet/>
      <dgm:spPr/>
      <dgm:t>
        <a:bodyPr/>
        <a:lstStyle/>
        <a:p>
          <a:endParaRPr lang="es-EC"/>
        </a:p>
      </dgm:t>
    </dgm:pt>
    <dgm:pt modelId="{B45A4E1F-85D4-4EA3-B571-BFEF276D2998}">
      <dgm:prSet phldrT="[Texto]"/>
      <dgm:spPr/>
      <dgm:t>
        <a:bodyPr/>
        <a:lstStyle/>
        <a:p>
          <a:r>
            <a:rPr lang="es-EC" dirty="0" smtClean="0"/>
            <a:t>O</a:t>
          </a:r>
          <a:r>
            <a:rPr lang="es-EC" baseline="-25000" dirty="0" smtClean="0"/>
            <a:t>2</a:t>
          </a:r>
          <a:endParaRPr lang="es-EC" dirty="0"/>
        </a:p>
      </dgm:t>
    </dgm:pt>
    <dgm:pt modelId="{6072D640-AD1B-423A-9C69-D2055FAB8F5E}" type="parTrans" cxnId="{5D2F2813-A3B9-4A25-9236-A20643ACC74D}">
      <dgm:prSet/>
      <dgm:spPr/>
      <dgm:t>
        <a:bodyPr/>
        <a:lstStyle/>
        <a:p>
          <a:endParaRPr lang="es-EC"/>
        </a:p>
      </dgm:t>
    </dgm:pt>
    <dgm:pt modelId="{B151ABD1-DF1A-494B-A860-8C80F6DE1318}" type="sibTrans" cxnId="{5D2F2813-A3B9-4A25-9236-A20643ACC74D}">
      <dgm:prSet/>
      <dgm:spPr/>
      <dgm:t>
        <a:bodyPr/>
        <a:lstStyle/>
        <a:p>
          <a:endParaRPr lang="es-EC"/>
        </a:p>
      </dgm:t>
    </dgm:pt>
    <dgm:pt modelId="{03E44514-CE9E-42FA-BEFB-C8B0E266267F}">
      <dgm:prSet phldrT="[Texto]"/>
      <dgm:spPr/>
      <dgm:t>
        <a:bodyPr/>
        <a:lstStyle/>
        <a:p>
          <a:r>
            <a:rPr lang="es-EC" dirty="0" smtClean="0"/>
            <a:t>N</a:t>
          </a:r>
          <a:r>
            <a:rPr lang="es-EC" baseline="-25000" dirty="0" smtClean="0"/>
            <a:t>2</a:t>
          </a:r>
          <a:endParaRPr lang="es-EC" dirty="0"/>
        </a:p>
      </dgm:t>
    </dgm:pt>
    <dgm:pt modelId="{2389293A-4B0A-4F3E-8918-CB9D3E56B02A}" type="parTrans" cxnId="{FDDAD544-A90F-462C-BEC4-B5E751401DC4}">
      <dgm:prSet/>
      <dgm:spPr/>
      <dgm:t>
        <a:bodyPr/>
        <a:lstStyle/>
        <a:p>
          <a:endParaRPr lang="es-EC"/>
        </a:p>
      </dgm:t>
    </dgm:pt>
    <dgm:pt modelId="{DD702F42-08D2-4ACB-90B5-DF9387577F28}" type="sibTrans" cxnId="{FDDAD544-A90F-462C-BEC4-B5E751401DC4}">
      <dgm:prSet/>
      <dgm:spPr/>
      <dgm:t>
        <a:bodyPr/>
        <a:lstStyle/>
        <a:p>
          <a:endParaRPr lang="es-EC"/>
        </a:p>
      </dgm:t>
    </dgm:pt>
    <dgm:pt modelId="{7CE0C54B-CF6F-474B-B321-999B44A00D48}" type="pres">
      <dgm:prSet presAssocID="{71B222BB-BFB9-409F-8E3F-15DD3C219F13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94F9A3B-1080-422C-98B7-1DD6C8332BD1}" type="pres">
      <dgm:prSet presAssocID="{D3F4ECD7-14F0-42B1-9290-A63CE0ECF65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5249D8-F0E5-48FC-883B-337FD29CED93}" type="pres">
      <dgm:prSet presAssocID="{02A35339-37FF-4D1F-8ACE-0028E9547A5A}" presName="sibTrans" presStyleLbl="sibTrans2D1" presStyleIdx="0" presStyleCnt="4"/>
      <dgm:spPr/>
      <dgm:t>
        <a:bodyPr/>
        <a:lstStyle/>
        <a:p>
          <a:endParaRPr lang="es-EC"/>
        </a:p>
      </dgm:t>
    </dgm:pt>
    <dgm:pt modelId="{0D6B4E99-12A5-456F-B7C1-B7E843764282}" type="pres">
      <dgm:prSet presAssocID="{02A35339-37FF-4D1F-8ACE-0028E9547A5A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A7710776-D878-497C-B4C5-6E50ABBF2A41}" type="pres">
      <dgm:prSet presAssocID="{2DB0561B-9D90-424C-B09D-10882C2C885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D0827D-7FAB-4678-A4A0-452BADCF5948}" type="pres">
      <dgm:prSet presAssocID="{21CE4064-BCF4-4A03-ABA3-E7DFC01BB193}" presName="sibTrans" presStyleLbl="sibTrans2D1" presStyleIdx="1" presStyleCnt="4"/>
      <dgm:spPr/>
      <dgm:t>
        <a:bodyPr/>
        <a:lstStyle/>
        <a:p>
          <a:endParaRPr lang="es-EC"/>
        </a:p>
      </dgm:t>
    </dgm:pt>
    <dgm:pt modelId="{215791F2-E4D1-4847-9E46-064D5F9F464D}" type="pres">
      <dgm:prSet presAssocID="{21CE4064-BCF4-4A03-ABA3-E7DFC01BB193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44559EE7-7272-4719-BC82-DBE67CBEEE2B}" type="pres">
      <dgm:prSet presAssocID="{8B89096E-4543-41A2-B482-07DA3705BA1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9B88AB-36B0-4338-B8F1-8792ED43E50C}" type="pres">
      <dgm:prSet presAssocID="{91CA1C4D-044D-43AF-A59B-806BF6428911}" presName="sibTrans" presStyleLbl="sibTrans2D1" presStyleIdx="2" presStyleCnt="4"/>
      <dgm:spPr/>
      <dgm:t>
        <a:bodyPr/>
        <a:lstStyle/>
        <a:p>
          <a:endParaRPr lang="es-EC"/>
        </a:p>
      </dgm:t>
    </dgm:pt>
    <dgm:pt modelId="{8D49A1C9-256B-4EC8-83C5-9ED91DF5C0C5}" type="pres">
      <dgm:prSet presAssocID="{91CA1C4D-044D-43AF-A59B-806BF6428911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4A7C6153-656E-45D5-A615-060FAB621B0B}" type="pres">
      <dgm:prSet presAssocID="{B45A4E1F-85D4-4EA3-B571-BFEF276D299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CFC579-8A54-4DCD-B3E3-B849E1EF0F3F}" type="pres">
      <dgm:prSet presAssocID="{B151ABD1-DF1A-494B-A860-8C80F6DE1318}" presName="sibTrans" presStyleLbl="sibTrans2D1" presStyleIdx="3" presStyleCnt="4"/>
      <dgm:spPr/>
      <dgm:t>
        <a:bodyPr/>
        <a:lstStyle/>
        <a:p>
          <a:endParaRPr lang="es-EC"/>
        </a:p>
      </dgm:t>
    </dgm:pt>
    <dgm:pt modelId="{ACE02BE7-1EC8-4676-A38A-B6925FEC0D5A}" type="pres">
      <dgm:prSet presAssocID="{B151ABD1-DF1A-494B-A860-8C80F6DE1318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7C09C950-3157-440B-AF3F-C24F734C1604}" type="pres">
      <dgm:prSet presAssocID="{03E44514-CE9E-42FA-BEFB-C8B0E266267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2CED5C9-8B19-4B98-A80E-4D3AE7BCF5BD}" srcId="{71B222BB-BFB9-409F-8E3F-15DD3C219F13}" destId="{D3F4ECD7-14F0-42B1-9290-A63CE0ECF655}" srcOrd="0" destOrd="0" parTransId="{7E8BEA00-CFE3-4BC6-8F01-C310F3ED860B}" sibTransId="{02A35339-37FF-4D1F-8ACE-0028E9547A5A}"/>
    <dgm:cxn modelId="{FDDAD544-A90F-462C-BEC4-B5E751401DC4}" srcId="{71B222BB-BFB9-409F-8E3F-15DD3C219F13}" destId="{03E44514-CE9E-42FA-BEFB-C8B0E266267F}" srcOrd="4" destOrd="0" parTransId="{2389293A-4B0A-4F3E-8918-CB9D3E56B02A}" sibTransId="{DD702F42-08D2-4ACB-90B5-DF9387577F28}"/>
    <dgm:cxn modelId="{ECF60A15-A7BE-494F-8811-8CCBC7903414}" type="presOf" srcId="{D3F4ECD7-14F0-42B1-9290-A63CE0ECF655}" destId="{694F9A3B-1080-422C-98B7-1DD6C8332BD1}" srcOrd="0" destOrd="0" presId="urn:microsoft.com/office/officeart/2005/8/layout/process2"/>
    <dgm:cxn modelId="{A9A93A74-816D-46F3-90C8-2119F0A21B55}" type="presOf" srcId="{2DB0561B-9D90-424C-B09D-10882C2C885C}" destId="{A7710776-D878-497C-B4C5-6E50ABBF2A41}" srcOrd="0" destOrd="0" presId="urn:microsoft.com/office/officeart/2005/8/layout/process2"/>
    <dgm:cxn modelId="{5D2F2813-A3B9-4A25-9236-A20643ACC74D}" srcId="{71B222BB-BFB9-409F-8E3F-15DD3C219F13}" destId="{B45A4E1F-85D4-4EA3-B571-BFEF276D2998}" srcOrd="3" destOrd="0" parTransId="{6072D640-AD1B-423A-9C69-D2055FAB8F5E}" sibTransId="{B151ABD1-DF1A-494B-A860-8C80F6DE1318}"/>
    <dgm:cxn modelId="{042F92B2-957E-4FEE-BE14-6E898CA6E6D3}" type="presOf" srcId="{21CE4064-BCF4-4A03-ABA3-E7DFC01BB193}" destId="{56D0827D-7FAB-4678-A4A0-452BADCF5948}" srcOrd="0" destOrd="0" presId="urn:microsoft.com/office/officeart/2005/8/layout/process2"/>
    <dgm:cxn modelId="{342BBB64-EEEC-4782-875E-68CBD371C742}" type="presOf" srcId="{03E44514-CE9E-42FA-BEFB-C8B0E266267F}" destId="{7C09C950-3157-440B-AF3F-C24F734C1604}" srcOrd="0" destOrd="0" presId="urn:microsoft.com/office/officeart/2005/8/layout/process2"/>
    <dgm:cxn modelId="{45C71389-85D0-41FB-9E29-C61BD0DDA514}" type="presOf" srcId="{91CA1C4D-044D-43AF-A59B-806BF6428911}" destId="{8D49A1C9-256B-4EC8-83C5-9ED91DF5C0C5}" srcOrd="1" destOrd="0" presId="urn:microsoft.com/office/officeart/2005/8/layout/process2"/>
    <dgm:cxn modelId="{C7F75684-20CA-4335-B391-551B9CBCAB1A}" type="presOf" srcId="{02A35339-37FF-4D1F-8ACE-0028E9547A5A}" destId="{4A5249D8-F0E5-48FC-883B-337FD29CED93}" srcOrd="0" destOrd="0" presId="urn:microsoft.com/office/officeart/2005/8/layout/process2"/>
    <dgm:cxn modelId="{E3DBD332-4DD0-4C8C-B8D3-76FC621A8257}" type="presOf" srcId="{21CE4064-BCF4-4A03-ABA3-E7DFC01BB193}" destId="{215791F2-E4D1-4847-9E46-064D5F9F464D}" srcOrd="1" destOrd="0" presId="urn:microsoft.com/office/officeart/2005/8/layout/process2"/>
    <dgm:cxn modelId="{52DA77EE-711E-4BB9-A741-FA69BE46DA32}" type="presOf" srcId="{B151ABD1-DF1A-494B-A860-8C80F6DE1318}" destId="{ECCFC579-8A54-4DCD-B3E3-B849E1EF0F3F}" srcOrd="0" destOrd="0" presId="urn:microsoft.com/office/officeart/2005/8/layout/process2"/>
    <dgm:cxn modelId="{2684C51E-917D-45DE-ABFA-77B211F6D5E1}" type="presOf" srcId="{8B89096E-4543-41A2-B482-07DA3705BA13}" destId="{44559EE7-7272-4719-BC82-DBE67CBEEE2B}" srcOrd="0" destOrd="0" presId="urn:microsoft.com/office/officeart/2005/8/layout/process2"/>
    <dgm:cxn modelId="{3EFBDF20-BF27-45DA-ABD2-E5FF967F29E9}" type="presOf" srcId="{71B222BB-BFB9-409F-8E3F-15DD3C219F13}" destId="{7CE0C54B-CF6F-474B-B321-999B44A00D48}" srcOrd="0" destOrd="0" presId="urn:microsoft.com/office/officeart/2005/8/layout/process2"/>
    <dgm:cxn modelId="{57AF28A7-AF2F-4EDC-8E1E-02A852F174C4}" srcId="{71B222BB-BFB9-409F-8E3F-15DD3C219F13}" destId="{2DB0561B-9D90-424C-B09D-10882C2C885C}" srcOrd="1" destOrd="0" parTransId="{5F785406-6D90-4AC6-9840-3FD4B6B86B9B}" sibTransId="{21CE4064-BCF4-4A03-ABA3-E7DFC01BB193}"/>
    <dgm:cxn modelId="{85D071EF-57DC-4D7C-8AD5-D092C463336D}" type="presOf" srcId="{91CA1C4D-044D-43AF-A59B-806BF6428911}" destId="{FD9B88AB-36B0-4338-B8F1-8792ED43E50C}" srcOrd="0" destOrd="0" presId="urn:microsoft.com/office/officeart/2005/8/layout/process2"/>
    <dgm:cxn modelId="{B0C14ED5-E21A-4694-B7DA-28882281C5ED}" type="presOf" srcId="{B151ABD1-DF1A-494B-A860-8C80F6DE1318}" destId="{ACE02BE7-1EC8-4676-A38A-B6925FEC0D5A}" srcOrd="1" destOrd="0" presId="urn:microsoft.com/office/officeart/2005/8/layout/process2"/>
    <dgm:cxn modelId="{094FABED-96F6-461E-80BD-0EF45062B189}" type="presOf" srcId="{02A35339-37FF-4D1F-8ACE-0028E9547A5A}" destId="{0D6B4E99-12A5-456F-B7C1-B7E843764282}" srcOrd="1" destOrd="0" presId="urn:microsoft.com/office/officeart/2005/8/layout/process2"/>
    <dgm:cxn modelId="{8EDBBCB3-518C-4130-B52D-C037167E8AFC}" srcId="{71B222BB-BFB9-409F-8E3F-15DD3C219F13}" destId="{8B89096E-4543-41A2-B482-07DA3705BA13}" srcOrd="2" destOrd="0" parTransId="{1536803B-B86E-4609-B938-E2430724CBE7}" sibTransId="{91CA1C4D-044D-43AF-A59B-806BF6428911}"/>
    <dgm:cxn modelId="{942CD856-BBCD-4C7C-BEE6-13C116C97C59}" type="presOf" srcId="{B45A4E1F-85D4-4EA3-B571-BFEF276D2998}" destId="{4A7C6153-656E-45D5-A615-060FAB621B0B}" srcOrd="0" destOrd="0" presId="urn:microsoft.com/office/officeart/2005/8/layout/process2"/>
    <dgm:cxn modelId="{79BE69AA-6408-4C62-93FE-0B6C3F0D4C21}" type="presParOf" srcId="{7CE0C54B-CF6F-474B-B321-999B44A00D48}" destId="{694F9A3B-1080-422C-98B7-1DD6C8332BD1}" srcOrd="0" destOrd="0" presId="urn:microsoft.com/office/officeart/2005/8/layout/process2"/>
    <dgm:cxn modelId="{FB7520CB-00C3-41ED-933A-0833668C17ED}" type="presParOf" srcId="{7CE0C54B-CF6F-474B-B321-999B44A00D48}" destId="{4A5249D8-F0E5-48FC-883B-337FD29CED93}" srcOrd="1" destOrd="0" presId="urn:microsoft.com/office/officeart/2005/8/layout/process2"/>
    <dgm:cxn modelId="{D70FB761-756A-4E39-8BB6-0823BEADFCB4}" type="presParOf" srcId="{4A5249D8-F0E5-48FC-883B-337FD29CED93}" destId="{0D6B4E99-12A5-456F-B7C1-B7E843764282}" srcOrd="0" destOrd="0" presId="urn:microsoft.com/office/officeart/2005/8/layout/process2"/>
    <dgm:cxn modelId="{9B285AB4-058C-425D-AF9C-EE99B9398C60}" type="presParOf" srcId="{7CE0C54B-CF6F-474B-B321-999B44A00D48}" destId="{A7710776-D878-497C-B4C5-6E50ABBF2A41}" srcOrd="2" destOrd="0" presId="urn:microsoft.com/office/officeart/2005/8/layout/process2"/>
    <dgm:cxn modelId="{C06E4C89-F304-4F3A-88D5-C133926283CF}" type="presParOf" srcId="{7CE0C54B-CF6F-474B-B321-999B44A00D48}" destId="{56D0827D-7FAB-4678-A4A0-452BADCF5948}" srcOrd="3" destOrd="0" presId="urn:microsoft.com/office/officeart/2005/8/layout/process2"/>
    <dgm:cxn modelId="{0B698B19-5DA8-4AB5-8D1D-75E04E65874F}" type="presParOf" srcId="{56D0827D-7FAB-4678-A4A0-452BADCF5948}" destId="{215791F2-E4D1-4847-9E46-064D5F9F464D}" srcOrd="0" destOrd="0" presId="urn:microsoft.com/office/officeart/2005/8/layout/process2"/>
    <dgm:cxn modelId="{E19851E1-A746-4CA9-8543-8FC85A13BD3D}" type="presParOf" srcId="{7CE0C54B-CF6F-474B-B321-999B44A00D48}" destId="{44559EE7-7272-4719-BC82-DBE67CBEEE2B}" srcOrd="4" destOrd="0" presId="urn:microsoft.com/office/officeart/2005/8/layout/process2"/>
    <dgm:cxn modelId="{2AF8267C-529E-4663-99E5-3743CE1B10F3}" type="presParOf" srcId="{7CE0C54B-CF6F-474B-B321-999B44A00D48}" destId="{FD9B88AB-36B0-4338-B8F1-8792ED43E50C}" srcOrd="5" destOrd="0" presId="urn:microsoft.com/office/officeart/2005/8/layout/process2"/>
    <dgm:cxn modelId="{0A2F732D-6615-4C3B-A9D4-64707546D64B}" type="presParOf" srcId="{FD9B88AB-36B0-4338-B8F1-8792ED43E50C}" destId="{8D49A1C9-256B-4EC8-83C5-9ED91DF5C0C5}" srcOrd="0" destOrd="0" presId="urn:microsoft.com/office/officeart/2005/8/layout/process2"/>
    <dgm:cxn modelId="{8DCB224B-C29E-4AB0-8BE4-AA7BFB6460F1}" type="presParOf" srcId="{7CE0C54B-CF6F-474B-B321-999B44A00D48}" destId="{4A7C6153-656E-45D5-A615-060FAB621B0B}" srcOrd="6" destOrd="0" presId="urn:microsoft.com/office/officeart/2005/8/layout/process2"/>
    <dgm:cxn modelId="{1256EE51-114D-465A-8EBB-9BA7CB6EBC2C}" type="presParOf" srcId="{7CE0C54B-CF6F-474B-B321-999B44A00D48}" destId="{ECCFC579-8A54-4DCD-B3E3-B849E1EF0F3F}" srcOrd="7" destOrd="0" presId="urn:microsoft.com/office/officeart/2005/8/layout/process2"/>
    <dgm:cxn modelId="{1F7DED7C-9E47-4E99-B37E-829C72EE10A1}" type="presParOf" srcId="{ECCFC579-8A54-4DCD-B3E3-B849E1EF0F3F}" destId="{ACE02BE7-1EC8-4676-A38A-B6925FEC0D5A}" srcOrd="0" destOrd="0" presId="urn:microsoft.com/office/officeart/2005/8/layout/process2"/>
    <dgm:cxn modelId="{D31246A2-7B99-478D-B5C7-15744E74C643}" type="presParOf" srcId="{7CE0C54B-CF6F-474B-B321-999B44A00D48}" destId="{7C09C950-3157-440B-AF3F-C24F734C1604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C43201-E600-4025-89CC-3E3862563B87}" type="doc">
      <dgm:prSet loTypeId="urn:microsoft.com/office/officeart/2005/8/layout/process1" loCatId="process" qsTypeId="urn:microsoft.com/office/officeart/2005/8/quickstyle/simple1" qsCatId="simple" csTypeId="urn:microsoft.com/office/officeart/2005/8/colors/accent2_3" csCatId="accent2" phldr="1"/>
      <dgm:spPr/>
    </dgm:pt>
    <dgm:pt modelId="{DC517AD5-EFFB-4CC4-BCAC-823BD8A60255}">
      <dgm:prSet phldrT="[Texto]"/>
      <dgm:spPr/>
      <dgm:t>
        <a:bodyPr/>
        <a:lstStyle/>
        <a:p>
          <a:r>
            <a:rPr lang="es-EC" dirty="0" smtClean="0"/>
            <a:t>Análisis exploratorio de los datos</a:t>
          </a:r>
          <a:endParaRPr lang="es-EC" dirty="0"/>
        </a:p>
      </dgm:t>
    </dgm:pt>
    <dgm:pt modelId="{A68BA1AC-3AA8-4DE5-9AA6-7897C393D4C1}" type="parTrans" cxnId="{6DBE9CF5-E723-452D-9774-E91F90D83CB5}">
      <dgm:prSet/>
      <dgm:spPr/>
      <dgm:t>
        <a:bodyPr/>
        <a:lstStyle/>
        <a:p>
          <a:endParaRPr lang="es-EC"/>
        </a:p>
      </dgm:t>
    </dgm:pt>
    <dgm:pt modelId="{DDF4799E-6D67-4EA7-B8F2-C0EC9B3F831F}" type="sibTrans" cxnId="{6DBE9CF5-E723-452D-9774-E91F90D83CB5}">
      <dgm:prSet/>
      <dgm:spPr/>
      <dgm:t>
        <a:bodyPr/>
        <a:lstStyle/>
        <a:p>
          <a:endParaRPr lang="es-EC"/>
        </a:p>
      </dgm:t>
    </dgm:pt>
    <dgm:pt modelId="{C741469B-7705-4B52-AEB7-0BB2637AECFB}">
      <dgm:prSet phldrT="[Texto]"/>
      <dgm:spPr/>
      <dgm:t>
        <a:bodyPr/>
        <a:lstStyle/>
        <a:p>
          <a:r>
            <a:rPr lang="es-EC" dirty="0" smtClean="0"/>
            <a:t>Análisis estructural</a:t>
          </a:r>
          <a:endParaRPr lang="es-EC" dirty="0"/>
        </a:p>
      </dgm:t>
    </dgm:pt>
    <dgm:pt modelId="{434D2BEB-C6FD-4CB4-9EB9-1DFAD80ACAC2}" type="parTrans" cxnId="{279A387A-2C98-434D-8C66-3680F7AFA213}">
      <dgm:prSet/>
      <dgm:spPr/>
      <dgm:t>
        <a:bodyPr/>
        <a:lstStyle/>
        <a:p>
          <a:endParaRPr lang="es-EC"/>
        </a:p>
      </dgm:t>
    </dgm:pt>
    <dgm:pt modelId="{93946ECD-C550-4555-A016-906CD435AA93}" type="sibTrans" cxnId="{279A387A-2C98-434D-8C66-3680F7AFA213}">
      <dgm:prSet/>
      <dgm:spPr/>
      <dgm:t>
        <a:bodyPr/>
        <a:lstStyle/>
        <a:p>
          <a:endParaRPr lang="es-EC"/>
        </a:p>
      </dgm:t>
    </dgm:pt>
    <dgm:pt modelId="{24430514-B28E-42C7-827B-AD169792528F}">
      <dgm:prSet phldrT="[Texto]"/>
      <dgm:spPr/>
      <dgm:t>
        <a:bodyPr/>
        <a:lstStyle/>
        <a:p>
          <a:r>
            <a:rPr lang="es-EC" dirty="0" smtClean="0"/>
            <a:t>Predicción</a:t>
          </a:r>
          <a:endParaRPr lang="es-EC" dirty="0"/>
        </a:p>
      </dgm:t>
    </dgm:pt>
    <dgm:pt modelId="{CFACD1AF-AB08-4820-8BA0-8F391DBB1893}" type="parTrans" cxnId="{C4D2D84B-AB61-4D13-855B-DCD6BFDE9095}">
      <dgm:prSet/>
      <dgm:spPr/>
      <dgm:t>
        <a:bodyPr/>
        <a:lstStyle/>
        <a:p>
          <a:endParaRPr lang="es-EC"/>
        </a:p>
      </dgm:t>
    </dgm:pt>
    <dgm:pt modelId="{F2C22887-40F1-4ACB-BE88-AFA0B8980E72}" type="sibTrans" cxnId="{C4D2D84B-AB61-4D13-855B-DCD6BFDE9095}">
      <dgm:prSet/>
      <dgm:spPr/>
      <dgm:t>
        <a:bodyPr/>
        <a:lstStyle/>
        <a:p>
          <a:endParaRPr lang="es-EC"/>
        </a:p>
      </dgm:t>
    </dgm:pt>
    <dgm:pt modelId="{89282A83-66AD-4DCB-BAB1-0495A9CABB83}" type="pres">
      <dgm:prSet presAssocID="{36C43201-E600-4025-89CC-3E3862563B87}" presName="Name0" presStyleCnt="0">
        <dgm:presLayoutVars>
          <dgm:dir/>
          <dgm:resizeHandles val="exact"/>
        </dgm:presLayoutVars>
      </dgm:prSet>
      <dgm:spPr/>
    </dgm:pt>
    <dgm:pt modelId="{F2B25ECE-4DC1-4D43-95BB-D85746304483}" type="pres">
      <dgm:prSet presAssocID="{DC517AD5-EFFB-4CC4-BCAC-823BD8A6025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61E474B-CFDC-419F-9A94-CB0C1202DA46}" type="pres">
      <dgm:prSet presAssocID="{DDF4799E-6D67-4EA7-B8F2-C0EC9B3F831F}" presName="sibTrans" presStyleLbl="sibTrans2D1" presStyleIdx="0" presStyleCnt="2"/>
      <dgm:spPr/>
      <dgm:t>
        <a:bodyPr/>
        <a:lstStyle/>
        <a:p>
          <a:endParaRPr lang="es-EC"/>
        </a:p>
      </dgm:t>
    </dgm:pt>
    <dgm:pt modelId="{3680EAA3-013C-4452-B40D-8A215E0E1307}" type="pres">
      <dgm:prSet presAssocID="{DDF4799E-6D67-4EA7-B8F2-C0EC9B3F831F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80162B6A-920F-424C-97BB-B100A285AD7E}" type="pres">
      <dgm:prSet presAssocID="{C741469B-7705-4B52-AEB7-0BB2637AECF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75704A-F7A5-4C1E-8CC6-E6BEC3711A8D}" type="pres">
      <dgm:prSet presAssocID="{93946ECD-C550-4555-A016-906CD435AA93}" presName="sibTrans" presStyleLbl="sibTrans2D1" presStyleIdx="1" presStyleCnt="2"/>
      <dgm:spPr/>
      <dgm:t>
        <a:bodyPr/>
        <a:lstStyle/>
        <a:p>
          <a:endParaRPr lang="es-EC"/>
        </a:p>
      </dgm:t>
    </dgm:pt>
    <dgm:pt modelId="{F2DC7504-B44D-4E3E-A7B6-69BD7C9E2AFB}" type="pres">
      <dgm:prSet presAssocID="{93946ECD-C550-4555-A016-906CD435AA93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EBA8C36F-00B4-4147-99D1-5DDEBE647148}" type="pres">
      <dgm:prSet presAssocID="{24430514-B28E-42C7-827B-AD169792528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F92CA62-7855-4830-A87F-F415A2B62535}" type="presOf" srcId="{DDF4799E-6D67-4EA7-B8F2-C0EC9B3F831F}" destId="{E61E474B-CFDC-419F-9A94-CB0C1202DA46}" srcOrd="0" destOrd="0" presId="urn:microsoft.com/office/officeart/2005/8/layout/process1"/>
    <dgm:cxn modelId="{1C6E60B0-B6FE-4CA4-9F69-3C17CF7C707A}" type="presOf" srcId="{C741469B-7705-4B52-AEB7-0BB2637AECFB}" destId="{80162B6A-920F-424C-97BB-B100A285AD7E}" srcOrd="0" destOrd="0" presId="urn:microsoft.com/office/officeart/2005/8/layout/process1"/>
    <dgm:cxn modelId="{6DBE9CF5-E723-452D-9774-E91F90D83CB5}" srcId="{36C43201-E600-4025-89CC-3E3862563B87}" destId="{DC517AD5-EFFB-4CC4-BCAC-823BD8A60255}" srcOrd="0" destOrd="0" parTransId="{A68BA1AC-3AA8-4DE5-9AA6-7897C393D4C1}" sibTransId="{DDF4799E-6D67-4EA7-B8F2-C0EC9B3F831F}"/>
    <dgm:cxn modelId="{CE118F1D-64EA-4A71-946B-3A4C3D1DC23B}" type="presOf" srcId="{93946ECD-C550-4555-A016-906CD435AA93}" destId="{2675704A-F7A5-4C1E-8CC6-E6BEC3711A8D}" srcOrd="0" destOrd="0" presId="urn:microsoft.com/office/officeart/2005/8/layout/process1"/>
    <dgm:cxn modelId="{5040DC9B-BB37-4C80-AA94-3BEF0A002B8A}" type="presOf" srcId="{DDF4799E-6D67-4EA7-B8F2-C0EC9B3F831F}" destId="{3680EAA3-013C-4452-B40D-8A215E0E1307}" srcOrd="1" destOrd="0" presId="urn:microsoft.com/office/officeart/2005/8/layout/process1"/>
    <dgm:cxn modelId="{635AA637-1524-448F-B4D5-C68AB7F324C3}" type="presOf" srcId="{36C43201-E600-4025-89CC-3E3862563B87}" destId="{89282A83-66AD-4DCB-BAB1-0495A9CABB83}" srcOrd="0" destOrd="0" presId="urn:microsoft.com/office/officeart/2005/8/layout/process1"/>
    <dgm:cxn modelId="{2CCCE0B3-3CF1-4F7E-A198-44DFAFCE9001}" type="presOf" srcId="{DC517AD5-EFFB-4CC4-BCAC-823BD8A60255}" destId="{F2B25ECE-4DC1-4D43-95BB-D85746304483}" srcOrd="0" destOrd="0" presId="urn:microsoft.com/office/officeart/2005/8/layout/process1"/>
    <dgm:cxn modelId="{279A387A-2C98-434D-8C66-3680F7AFA213}" srcId="{36C43201-E600-4025-89CC-3E3862563B87}" destId="{C741469B-7705-4B52-AEB7-0BB2637AECFB}" srcOrd="1" destOrd="0" parTransId="{434D2BEB-C6FD-4CB4-9EB9-1DFAD80ACAC2}" sibTransId="{93946ECD-C550-4555-A016-906CD435AA93}"/>
    <dgm:cxn modelId="{B6CC4AAD-C3E1-4353-976F-58C35CD83994}" type="presOf" srcId="{24430514-B28E-42C7-827B-AD169792528F}" destId="{EBA8C36F-00B4-4147-99D1-5DDEBE647148}" srcOrd="0" destOrd="0" presId="urn:microsoft.com/office/officeart/2005/8/layout/process1"/>
    <dgm:cxn modelId="{C4D2D84B-AB61-4D13-855B-DCD6BFDE9095}" srcId="{36C43201-E600-4025-89CC-3E3862563B87}" destId="{24430514-B28E-42C7-827B-AD169792528F}" srcOrd="2" destOrd="0" parTransId="{CFACD1AF-AB08-4820-8BA0-8F391DBB1893}" sibTransId="{F2C22887-40F1-4ACB-BE88-AFA0B8980E72}"/>
    <dgm:cxn modelId="{CF1AA34C-09BC-4325-905A-303C59613132}" type="presOf" srcId="{93946ECD-C550-4555-A016-906CD435AA93}" destId="{F2DC7504-B44D-4E3E-A7B6-69BD7C9E2AFB}" srcOrd="1" destOrd="0" presId="urn:microsoft.com/office/officeart/2005/8/layout/process1"/>
    <dgm:cxn modelId="{90A5FD0B-7BC2-4923-A9A5-94861B548075}" type="presParOf" srcId="{89282A83-66AD-4DCB-BAB1-0495A9CABB83}" destId="{F2B25ECE-4DC1-4D43-95BB-D85746304483}" srcOrd="0" destOrd="0" presId="urn:microsoft.com/office/officeart/2005/8/layout/process1"/>
    <dgm:cxn modelId="{E3EE4192-6258-4D70-95A3-982567DBAE58}" type="presParOf" srcId="{89282A83-66AD-4DCB-BAB1-0495A9CABB83}" destId="{E61E474B-CFDC-419F-9A94-CB0C1202DA46}" srcOrd="1" destOrd="0" presId="urn:microsoft.com/office/officeart/2005/8/layout/process1"/>
    <dgm:cxn modelId="{2A37D58C-8E8A-4279-8DCA-338A47EB0FF1}" type="presParOf" srcId="{E61E474B-CFDC-419F-9A94-CB0C1202DA46}" destId="{3680EAA3-013C-4452-B40D-8A215E0E1307}" srcOrd="0" destOrd="0" presId="urn:microsoft.com/office/officeart/2005/8/layout/process1"/>
    <dgm:cxn modelId="{166D49BB-2603-4C3C-AA8F-1FD2C1B11FDC}" type="presParOf" srcId="{89282A83-66AD-4DCB-BAB1-0495A9CABB83}" destId="{80162B6A-920F-424C-97BB-B100A285AD7E}" srcOrd="2" destOrd="0" presId="urn:microsoft.com/office/officeart/2005/8/layout/process1"/>
    <dgm:cxn modelId="{2BB157E9-3755-47CB-8240-BC2CA165708A}" type="presParOf" srcId="{89282A83-66AD-4DCB-BAB1-0495A9CABB83}" destId="{2675704A-F7A5-4C1E-8CC6-E6BEC3711A8D}" srcOrd="3" destOrd="0" presId="urn:microsoft.com/office/officeart/2005/8/layout/process1"/>
    <dgm:cxn modelId="{E3639D90-757E-492D-AB63-B1C1A54F1CD2}" type="presParOf" srcId="{2675704A-F7A5-4C1E-8CC6-E6BEC3711A8D}" destId="{F2DC7504-B44D-4E3E-A7B6-69BD7C9E2AFB}" srcOrd="0" destOrd="0" presId="urn:microsoft.com/office/officeart/2005/8/layout/process1"/>
    <dgm:cxn modelId="{FB9F2778-DE8E-481B-8111-67298A4358BD}" type="presParOf" srcId="{89282A83-66AD-4DCB-BAB1-0495A9CABB83}" destId="{EBA8C36F-00B4-4147-99D1-5DDEBE64714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460CA-6ABB-48BB-9D0F-42FE1F0321F2}">
      <dsp:nvSpPr>
        <dsp:cNvPr id="0" name=""/>
        <dsp:cNvSpPr/>
      </dsp:nvSpPr>
      <dsp:spPr>
        <a:xfrm>
          <a:off x="281586" y="2015"/>
          <a:ext cx="5302162" cy="103086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solidFill>
                <a:schemeClr val="tx1"/>
              </a:solidFill>
            </a:rPr>
            <a:t>2da especie mayoritaria de los gases volcánicos</a:t>
          </a:r>
          <a:endParaRPr lang="es-EC" sz="3200" kern="1200" dirty="0">
            <a:solidFill>
              <a:schemeClr val="tx1"/>
            </a:solidFill>
          </a:endParaRPr>
        </a:p>
      </dsp:txBody>
      <dsp:txXfrm>
        <a:off x="311779" y="32208"/>
        <a:ext cx="5241776" cy="970481"/>
      </dsp:txXfrm>
    </dsp:sp>
    <dsp:sp modelId="{C3929BE9-76F3-412A-8455-DB14F6A1AC20}">
      <dsp:nvSpPr>
        <dsp:cNvPr id="0" name=""/>
        <dsp:cNvSpPr/>
      </dsp:nvSpPr>
      <dsp:spPr>
        <a:xfrm rot="5400000">
          <a:off x="2739380" y="1058654"/>
          <a:ext cx="386575" cy="463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200" kern="1200" dirty="0">
            <a:solidFill>
              <a:schemeClr val="tx1"/>
            </a:solidFill>
          </a:endParaRPr>
        </a:p>
      </dsp:txBody>
      <dsp:txXfrm rot="-5400000">
        <a:off x="2793501" y="1097311"/>
        <a:ext cx="278334" cy="270603"/>
      </dsp:txXfrm>
    </dsp:sp>
    <dsp:sp modelId="{186A892F-295C-4B2C-9022-8F9A61E323C7}">
      <dsp:nvSpPr>
        <dsp:cNvPr id="0" name=""/>
        <dsp:cNvSpPr/>
      </dsp:nvSpPr>
      <dsp:spPr>
        <a:xfrm>
          <a:off x="314759" y="1548316"/>
          <a:ext cx="5235816" cy="1030867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solidFill>
                <a:schemeClr val="tx1"/>
              </a:solidFill>
            </a:rPr>
            <a:t>Tiene baja solubilidad en fundidos </a:t>
          </a:r>
          <a:r>
            <a:rPr lang="es-EC" sz="3200" kern="1200" dirty="0" err="1" smtClean="0">
              <a:solidFill>
                <a:schemeClr val="tx1"/>
              </a:solidFill>
            </a:rPr>
            <a:t>silicatados</a:t>
          </a:r>
          <a:endParaRPr lang="es-EC" sz="3200" kern="1200" dirty="0">
            <a:solidFill>
              <a:schemeClr val="tx1"/>
            </a:solidFill>
          </a:endParaRPr>
        </a:p>
      </dsp:txBody>
      <dsp:txXfrm>
        <a:off x="344952" y="1578509"/>
        <a:ext cx="5175430" cy="970481"/>
      </dsp:txXfrm>
    </dsp:sp>
    <dsp:sp modelId="{E445951C-D433-4EDF-B434-DC8EEA339C84}">
      <dsp:nvSpPr>
        <dsp:cNvPr id="0" name=""/>
        <dsp:cNvSpPr/>
      </dsp:nvSpPr>
      <dsp:spPr>
        <a:xfrm rot="5400000">
          <a:off x="2739380" y="2604955"/>
          <a:ext cx="386575" cy="463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200" kern="1200">
            <a:solidFill>
              <a:schemeClr val="tx1"/>
            </a:solidFill>
          </a:endParaRPr>
        </a:p>
      </dsp:txBody>
      <dsp:txXfrm rot="-5400000">
        <a:off x="2793501" y="2643612"/>
        <a:ext cx="278334" cy="270603"/>
      </dsp:txXfrm>
    </dsp:sp>
    <dsp:sp modelId="{AFF5C238-C2BA-41B4-96A8-2873E3776CAC}">
      <dsp:nvSpPr>
        <dsp:cNvPr id="0" name=""/>
        <dsp:cNvSpPr/>
      </dsp:nvSpPr>
      <dsp:spPr>
        <a:xfrm>
          <a:off x="401043" y="3094617"/>
          <a:ext cx="5063249" cy="1030867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solidFill>
                <a:schemeClr val="tx1"/>
              </a:solidFill>
            </a:rPr>
            <a:t>Facilidad de ser medido in situ</a:t>
          </a:r>
          <a:endParaRPr lang="es-EC" sz="3200" kern="1200" dirty="0">
            <a:solidFill>
              <a:schemeClr val="tx1"/>
            </a:solidFill>
          </a:endParaRPr>
        </a:p>
      </dsp:txBody>
      <dsp:txXfrm>
        <a:off x="431236" y="3124810"/>
        <a:ext cx="5002863" cy="9704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E48C9-426E-4063-8BB8-EDCA79306D24}">
      <dsp:nvSpPr>
        <dsp:cNvPr id="0" name=""/>
        <dsp:cNvSpPr/>
      </dsp:nvSpPr>
      <dsp:spPr>
        <a:xfrm>
          <a:off x="1096631" y="2111"/>
          <a:ext cx="6332768" cy="57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800" kern="1200" dirty="0"/>
        </a:p>
      </dsp:txBody>
      <dsp:txXfrm>
        <a:off x="1096631" y="2111"/>
        <a:ext cx="6332768" cy="575706"/>
      </dsp:txXfrm>
    </dsp:sp>
    <dsp:sp modelId="{085BC24C-B80A-48FC-9537-1FE54BFAE4A0}">
      <dsp:nvSpPr>
        <dsp:cNvPr id="0" name=""/>
        <dsp:cNvSpPr/>
      </dsp:nvSpPr>
      <dsp:spPr>
        <a:xfrm>
          <a:off x="1096631" y="577817"/>
          <a:ext cx="1481867" cy="1172734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50B5A3-DBDE-493A-9322-CD5C0C398470}">
      <dsp:nvSpPr>
        <dsp:cNvPr id="0" name=""/>
        <dsp:cNvSpPr/>
      </dsp:nvSpPr>
      <dsp:spPr>
        <a:xfrm>
          <a:off x="1986737" y="577817"/>
          <a:ext cx="1481867" cy="1172734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A3BE4-917F-4D6A-9393-DE42F81D94A0}">
      <dsp:nvSpPr>
        <dsp:cNvPr id="0" name=""/>
        <dsp:cNvSpPr/>
      </dsp:nvSpPr>
      <dsp:spPr>
        <a:xfrm>
          <a:off x="2877546" y="577817"/>
          <a:ext cx="1481867" cy="1172734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BB5E6A-C94D-43B2-9531-3EC06633760C}">
      <dsp:nvSpPr>
        <dsp:cNvPr id="0" name=""/>
        <dsp:cNvSpPr/>
      </dsp:nvSpPr>
      <dsp:spPr>
        <a:xfrm>
          <a:off x="3767652" y="577817"/>
          <a:ext cx="1481867" cy="1172734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64852E-3FF8-43FC-8E37-652333B5A6A6}">
      <dsp:nvSpPr>
        <dsp:cNvPr id="0" name=""/>
        <dsp:cNvSpPr/>
      </dsp:nvSpPr>
      <dsp:spPr>
        <a:xfrm>
          <a:off x="4658461" y="577817"/>
          <a:ext cx="1481867" cy="1172734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98012-296B-46B6-BBDD-13CFEDC3653E}">
      <dsp:nvSpPr>
        <dsp:cNvPr id="0" name=""/>
        <dsp:cNvSpPr/>
      </dsp:nvSpPr>
      <dsp:spPr>
        <a:xfrm>
          <a:off x="5548567" y="577817"/>
          <a:ext cx="1481867" cy="1172734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AFD088-BDDC-480A-A064-9CF6D1A4A5F5}">
      <dsp:nvSpPr>
        <dsp:cNvPr id="0" name=""/>
        <dsp:cNvSpPr/>
      </dsp:nvSpPr>
      <dsp:spPr>
        <a:xfrm>
          <a:off x="6439376" y="577817"/>
          <a:ext cx="1481867" cy="1172734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1034E8-7BE0-472A-BE21-B1345DA60D13}">
      <dsp:nvSpPr>
        <dsp:cNvPr id="0" name=""/>
        <dsp:cNvSpPr/>
      </dsp:nvSpPr>
      <dsp:spPr>
        <a:xfrm>
          <a:off x="1096631" y="695090"/>
          <a:ext cx="6415094" cy="9381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Comienza 4 490 - 2 990 A.P.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Con depósitos de 150 m de espesor</a:t>
          </a:r>
          <a:endParaRPr lang="es-EC" sz="2400" kern="1200" dirty="0"/>
        </a:p>
      </dsp:txBody>
      <dsp:txXfrm>
        <a:off x="1096631" y="695090"/>
        <a:ext cx="6415094" cy="938187"/>
      </dsp:txXfrm>
    </dsp:sp>
    <dsp:sp modelId="{D3A90983-DB94-48F8-91F6-5684C527A7FF}">
      <dsp:nvSpPr>
        <dsp:cNvPr id="0" name=""/>
        <dsp:cNvSpPr/>
      </dsp:nvSpPr>
      <dsp:spPr>
        <a:xfrm>
          <a:off x="1096631" y="1835112"/>
          <a:ext cx="6332768" cy="57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800" kern="1200"/>
        </a:p>
      </dsp:txBody>
      <dsp:txXfrm>
        <a:off x="1096631" y="1835112"/>
        <a:ext cx="6332768" cy="575706"/>
      </dsp:txXfrm>
    </dsp:sp>
    <dsp:sp modelId="{6480C637-76CF-4CE7-A74C-926A5EE8031F}">
      <dsp:nvSpPr>
        <dsp:cNvPr id="0" name=""/>
        <dsp:cNvSpPr/>
      </dsp:nvSpPr>
      <dsp:spPr>
        <a:xfrm>
          <a:off x="1096631" y="2410819"/>
          <a:ext cx="1481867" cy="1172734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2485B-B5A2-4079-8E86-BA138949EF11}">
      <dsp:nvSpPr>
        <dsp:cNvPr id="0" name=""/>
        <dsp:cNvSpPr/>
      </dsp:nvSpPr>
      <dsp:spPr>
        <a:xfrm>
          <a:off x="1986737" y="2410819"/>
          <a:ext cx="1481867" cy="1172734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A7E61C-69F9-4199-8AB3-331945880B8A}">
      <dsp:nvSpPr>
        <dsp:cNvPr id="0" name=""/>
        <dsp:cNvSpPr/>
      </dsp:nvSpPr>
      <dsp:spPr>
        <a:xfrm>
          <a:off x="2877546" y="2410819"/>
          <a:ext cx="1481867" cy="1172734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F96286-B638-4F85-9DD5-0A77C93CAAE8}">
      <dsp:nvSpPr>
        <dsp:cNvPr id="0" name=""/>
        <dsp:cNvSpPr/>
      </dsp:nvSpPr>
      <dsp:spPr>
        <a:xfrm>
          <a:off x="3767652" y="2410819"/>
          <a:ext cx="1481867" cy="1172734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106BA-EF50-4F7E-B634-1E444630EDB0}">
      <dsp:nvSpPr>
        <dsp:cNvPr id="0" name=""/>
        <dsp:cNvSpPr/>
      </dsp:nvSpPr>
      <dsp:spPr>
        <a:xfrm>
          <a:off x="4658461" y="2410819"/>
          <a:ext cx="1481867" cy="1172734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14137-FD7F-485F-9707-45A56BCC77C1}">
      <dsp:nvSpPr>
        <dsp:cNvPr id="0" name=""/>
        <dsp:cNvSpPr/>
      </dsp:nvSpPr>
      <dsp:spPr>
        <a:xfrm>
          <a:off x="5548567" y="2410819"/>
          <a:ext cx="1481867" cy="1172734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FA592-66CB-4DEA-B80E-4184DE516830}">
      <dsp:nvSpPr>
        <dsp:cNvPr id="0" name=""/>
        <dsp:cNvSpPr/>
      </dsp:nvSpPr>
      <dsp:spPr>
        <a:xfrm>
          <a:off x="6439376" y="2410819"/>
          <a:ext cx="1481867" cy="1172734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7B2454-3C3E-4F7C-821D-133297942FAE}">
      <dsp:nvSpPr>
        <dsp:cNvPr id="0" name=""/>
        <dsp:cNvSpPr/>
      </dsp:nvSpPr>
      <dsp:spPr>
        <a:xfrm>
          <a:off x="1096631" y="2528092"/>
          <a:ext cx="6415094" cy="9381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Colapso del domo y formación de la caldera 2 990 A.P. </a:t>
          </a:r>
          <a:endParaRPr lang="es-EC" sz="2400" kern="1200" dirty="0"/>
        </a:p>
      </dsp:txBody>
      <dsp:txXfrm>
        <a:off x="1096631" y="2528092"/>
        <a:ext cx="6415094" cy="938187"/>
      </dsp:txXfrm>
    </dsp:sp>
    <dsp:sp modelId="{84673257-7457-426A-B94E-40A99EFED08D}">
      <dsp:nvSpPr>
        <dsp:cNvPr id="0" name=""/>
        <dsp:cNvSpPr/>
      </dsp:nvSpPr>
      <dsp:spPr>
        <a:xfrm>
          <a:off x="1096631" y="3668114"/>
          <a:ext cx="6332768" cy="57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800" kern="1200"/>
        </a:p>
      </dsp:txBody>
      <dsp:txXfrm>
        <a:off x="1096631" y="3668114"/>
        <a:ext cx="6332768" cy="575706"/>
      </dsp:txXfrm>
    </dsp:sp>
    <dsp:sp modelId="{027244EF-B46B-4CBE-8CEC-C3B34CA8AD87}">
      <dsp:nvSpPr>
        <dsp:cNvPr id="0" name=""/>
        <dsp:cNvSpPr/>
      </dsp:nvSpPr>
      <dsp:spPr>
        <a:xfrm>
          <a:off x="1096631" y="4243821"/>
          <a:ext cx="1481867" cy="1172734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7F522-A566-4B4D-AE69-95AE423F43D9}">
      <dsp:nvSpPr>
        <dsp:cNvPr id="0" name=""/>
        <dsp:cNvSpPr/>
      </dsp:nvSpPr>
      <dsp:spPr>
        <a:xfrm>
          <a:off x="1986737" y="4243821"/>
          <a:ext cx="1481867" cy="1172734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2A83C8-BF28-4BA8-8199-7291811D476F}">
      <dsp:nvSpPr>
        <dsp:cNvPr id="0" name=""/>
        <dsp:cNvSpPr/>
      </dsp:nvSpPr>
      <dsp:spPr>
        <a:xfrm>
          <a:off x="2877546" y="4243821"/>
          <a:ext cx="1481867" cy="1172734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529EAE-B6DA-4557-9021-F288499E2B01}">
      <dsp:nvSpPr>
        <dsp:cNvPr id="0" name=""/>
        <dsp:cNvSpPr/>
      </dsp:nvSpPr>
      <dsp:spPr>
        <a:xfrm>
          <a:off x="3767652" y="4243821"/>
          <a:ext cx="1481867" cy="1172734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4C0AD-8C27-4B6F-B631-8C60AC1189CD}">
      <dsp:nvSpPr>
        <dsp:cNvPr id="0" name=""/>
        <dsp:cNvSpPr/>
      </dsp:nvSpPr>
      <dsp:spPr>
        <a:xfrm>
          <a:off x="4658461" y="4243821"/>
          <a:ext cx="1481867" cy="1172734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887F37-2ACC-4608-A489-C0AAA1D006B9}">
      <dsp:nvSpPr>
        <dsp:cNvPr id="0" name=""/>
        <dsp:cNvSpPr/>
      </dsp:nvSpPr>
      <dsp:spPr>
        <a:xfrm>
          <a:off x="5548567" y="4243821"/>
          <a:ext cx="1481867" cy="1172734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BEFC0-9D3C-4977-BC05-476F3EFE40E7}">
      <dsp:nvSpPr>
        <dsp:cNvPr id="0" name=""/>
        <dsp:cNvSpPr/>
      </dsp:nvSpPr>
      <dsp:spPr>
        <a:xfrm>
          <a:off x="6439376" y="4243821"/>
          <a:ext cx="1481867" cy="1172734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EE2237-B8B1-4E74-A1F7-05557B9AFEC6}">
      <dsp:nvSpPr>
        <dsp:cNvPr id="0" name=""/>
        <dsp:cNvSpPr/>
      </dsp:nvSpPr>
      <dsp:spPr>
        <a:xfrm>
          <a:off x="1096631" y="4361094"/>
          <a:ext cx="6415094" cy="9381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Construcción 4 domos 1 350-1 230 A.P.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4 domos (</a:t>
          </a:r>
          <a:r>
            <a:rPr lang="es-EC" sz="1800" kern="1200" dirty="0" err="1" smtClean="0"/>
            <a:t>Yeroví</a:t>
          </a:r>
          <a:r>
            <a:rPr lang="es-EC" sz="1800" kern="1200" dirty="0" smtClean="0"/>
            <a:t> y Wolf</a:t>
          </a:r>
          <a:r>
            <a:rPr lang="es-EC" sz="2000" kern="1200" dirty="0" smtClean="0"/>
            <a:t>) y 1 domo en la pared E-NO</a:t>
          </a:r>
          <a:endParaRPr lang="es-EC" sz="2000" kern="1200" dirty="0"/>
        </a:p>
      </dsp:txBody>
      <dsp:txXfrm>
        <a:off x="1096631" y="4361094"/>
        <a:ext cx="6415094" cy="9381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EF3C92-13B2-428E-BC8D-2C67B8274362}">
      <dsp:nvSpPr>
        <dsp:cNvPr id="0" name=""/>
        <dsp:cNvSpPr/>
      </dsp:nvSpPr>
      <dsp:spPr>
        <a:xfrm>
          <a:off x="1562756" y="-55643"/>
          <a:ext cx="1517927" cy="7589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i="0" kern="1200" dirty="0" err="1" smtClean="0">
              <a:solidFill>
                <a:schemeClr val="tx1"/>
              </a:solidFill>
            </a:rPr>
            <a:t>NaHCO</a:t>
          </a:r>
          <a:r>
            <a:rPr lang="es-EC" sz="1800" b="1" i="0" kern="1200" dirty="0" smtClean="0">
              <a:solidFill>
                <a:schemeClr val="tx1"/>
              </a:solidFill>
            </a:rPr>
            <a:t>₃</a:t>
          </a:r>
          <a:endParaRPr lang="es-EC" sz="1800" b="1" kern="1200" dirty="0">
            <a:solidFill>
              <a:schemeClr val="tx1"/>
            </a:solidFill>
          </a:endParaRPr>
        </a:p>
      </dsp:txBody>
      <dsp:txXfrm>
        <a:off x="1584985" y="-33414"/>
        <a:ext cx="1473469" cy="714505"/>
      </dsp:txXfrm>
    </dsp:sp>
    <dsp:sp modelId="{F5EE96FE-525F-478E-9AEE-93E0383B6FD0}">
      <dsp:nvSpPr>
        <dsp:cNvPr id="0" name=""/>
        <dsp:cNvSpPr/>
      </dsp:nvSpPr>
      <dsp:spPr>
        <a:xfrm rot="3600000">
          <a:off x="2599099" y="1232301"/>
          <a:ext cx="647610" cy="26563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b="1" kern="1200">
            <a:solidFill>
              <a:schemeClr val="tx1"/>
            </a:solidFill>
          </a:endParaRPr>
        </a:p>
      </dsp:txBody>
      <dsp:txXfrm>
        <a:off x="2678790" y="1285428"/>
        <a:ext cx="488228" cy="159383"/>
      </dsp:txXfrm>
    </dsp:sp>
    <dsp:sp modelId="{0977EEFB-8E31-4E23-9B55-433FD9C2AEE5}">
      <dsp:nvSpPr>
        <dsp:cNvPr id="0" name=""/>
        <dsp:cNvSpPr/>
      </dsp:nvSpPr>
      <dsp:spPr>
        <a:xfrm>
          <a:off x="2731718" y="2026920"/>
          <a:ext cx="1686402" cy="935043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</a:rPr>
            <a:t>Aniones: Cl</a:t>
          </a:r>
          <a:r>
            <a:rPr lang="es-EC" sz="1800" b="1" kern="1200" baseline="30000" dirty="0" smtClean="0">
              <a:solidFill>
                <a:schemeClr val="tx1"/>
              </a:solidFill>
            </a:rPr>
            <a:t>-</a:t>
          </a:r>
          <a:endParaRPr lang="es-EC" sz="1800" b="1" kern="1200" dirty="0">
            <a:solidFill>
              <a:schemeClr val="tx1"/>
            </a:solidFill>
          </a:endParaRPr>
        </a:p>
      </dsp:txBody>
      <dsp:txXfrm>
        <a:off x="2759104" y="2054306"/>
        <a:ext cx="1631630" cy="880271"/>
      </dsp:txXfrm>
    </dsp:sp>
    <dsp:sp modelId="{3A0E7987-9845-4DE9-ABC1-8B523E125C7D}">
      <dsp:nvSpPr>
        <dsp:cNvPr id="0" name=""/>
        <dsp:cNvSpPr/>
      </dsp:nvSpPr>
      <dsp:spPr>
        <a:xfrm rot="10800000">
          <a:off x="2003155" y="2361623"/>
          <a:ext cx="647610" cy="26563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b="1" kern="1200">
            <a:solidFill>
              <a:schemeClr val="tx1"/>
            </a:solidFill>
          </a:endParaRPr>
        </a:p>
      </dsp:txBody>
      <dsp:txXfrm rot="10800000">
        <a:off x="2082846" y="2414750"/>
        <a:ext cx="488228" cy="159383"/>
      </dsp:txXfrm>
    </dsp:sp>
    <dsp:sp modelId="{7368CD84-C746-4A6C-A62A-90FF90D8CC72}">
      <dsp:nvSpPr>
        <dsp:cNvPr id="0" name=""/>
        <dsp:cNvSpPr/>
      </dsp:nvSpPr>
      <dsp:spPr>
        <a:xfrm>
          <a:off x="214839" y="2002079"/>
          <a:ext cx="1707365" cy="984725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</a:rPr>
            <a:t>Cationes: </a:t>
          </a:r>
          <a:r>
            <a:rPr lang="es-EC" sz="1800" b="1" kern="1200" dirty="0" err="1" smtClean="0">
              <a:solidFill>
                <a:schemeClr val="tx1"/>
              </a:solidFill>
            </a:rPr>
            <a:t>Na</a:t>
          </a:r>
          <a:r>
            <a:rPr lang="es-EC" sz="1800" b="1" kern="1200" baseline="30000" dirty="0" smtClean="0">
              <a:solidFill>
                <a:schemeClr val="tx1"/>
              </a:solidFill>
            </a:rPr>
            <a:t>+</a:t>
          </a:r>
          <a:r>
            <a:rPr lang="es-EC" sz="1800" b="1" kern="1200" dirty="0" smtClean="0">
              <a:solidFill>
                <a:schemeClr val="tx1"/>
              </a:solidFill>
            </a:rPr>
            <a:t>, Mg</a:t>
          </a:r>
          <a:r>
            <a:rPr lang="es-EC" sz="1800" b="1" kern="1200" baseline="30000" dirty="0" smtClean="0">
              <a:solidFill>
                <a:schemeClr val="tx1"/>
              </a:solidFill>
            </a:rPr>
            <a:t>2+</a:t>
          </a:r>
          <a:r>
            <a:rPr lang="es-EC" sz="1800" b="1" kern="1200" dirty="0" smtClean="0">
              <a:solidFill>
                <a:schemeClr val="tx1"/>
              </a:solidFill>
            </a:rPr>
            <a:t> y Ca</a:t>
          </a:r>
          <a:r>
            <a:rPr lang="es-EC" sz="1800" b="1" kern="1200" baseline="30000" dirty="0" smtClean="0">
              <a:solidFill>
                <a:schemeClr val="tx1"/>
              </a:solidFill>
            </a:rPr>
            <a:t>2+</a:t>
          </a:r>
          <a:endParaRPr lang="es-EC" sz="1800" b="1" kern="1200" dirty="0">
            <a:solidFill>
              <a:schemeClr val="tx1"/>
            </a:solidFill>
          </a:endParaRPr>
        </a:p>
      </dsp:txBody>
      <dsp:txXfrm>
        <a:off x="243681" y="2030921"/>
        <a:ext cx="1649681" cy="927041"/>
      </dsp:txXfrm>
    </dsp:sp>
    <dsp:sp modelId="{AE865315-7F95-44A9-8972-80A8A882DDF1}">
      <dsp:nvSpPr>
        <dsp:cNvPr id="0" name=""/>
        <dsp:cNvSpPr/>
      </dsp:nvSpPr>
      <dsp:spPr>
        <a:xfrm rot="18000000">
          <a:off x="1403901" y="1219881"/>
          <a:ext cx="647610" cy="26563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b="1" kern="1200">
            <a:solidFill>
              <a:schemeClr val="tx1"/>
            </a:solidFill>
          </a:endParaRPr>
        </a:p>
      </dsp:txBody>
      <dsp:txXfrm>
        <a:off x="1483592" y="1273008"/>
        <a:ext cx="488228" cy="1593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221C9-4634-4BC6-BDF3-DC7DCD5FB5FF}">
      <dsp:nvSpPr>
        <dsp:cNvPr id="0" name=""/>
        <dsp:cNvSpPr/>
      </dsp:nvSpPr>
      <dsp:spPr>
        <a:xfrm rot="4396374">
          <a:off x="942403" y="844969"/>
          <a:ext cx="3650078" cy="2545474"/>
        </a:xfrm>
        <a:prstGeom prst="swooshArrow">
          <a:avLst>
            <a:gd name="adj1" fmla="val 16310"/>
            <a:gd name="adj2" fmla="val 313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1A0317-8C9B-4CAA-9323-16A89191D23F}">
      <dsp:nvSpPr>
        <dsp:cNvPr id="0" name=""/>
        <dsp:cNvSpPr/>
      </dsp:nvSpPr>
      <dsp:spPr>
        <a:xfrm>
          <a:off x="369658" y="1996674"/>
          <a:ext cx="2182719" cy="690842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6830" tIns="36830" rIns="36830" bIns="36830" numCol="1" spcCol="1270" anchor="b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b="0" kern="1200" dirty="0" smtClean="0"/>
            <a:t>30 cm /año</a:t>
          </a:r>
          <a:endParaRPr lang="es-EC" sz="2900" b="0" kern="1200" dirty="0"/>
        </a:p>
      </dsp:txBody>
      <dsp:txXfrm>
        <a:off x="369658" y="1996674"/>
        <a:ext cx="2182719" cy="6908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21186-DB85-43CC-9E5A-450D8C3446D9}">
      <dsp:nvSpPr>
        <dsp:cNvPr id="0" name=""/>
        <dsp:cNvSpPr/>
      </dsp:nvSpPr>
      <dsp:spPr>
        <a:xfrm>
          <a:off x="1842135" y="1511367"/>
          <a:ext cx="376018" cy="747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8009" y="0"/>
              </a:lnTo>
              <a:lnTo>
                <a:pt x="188009" y="747582"/>
              </a:lnTo>
              <a:lnTo>
                <a:pt x="376018" y="74758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>
            <a:solidFill>
              <a:schemeClr val="tx1"/>
            </a:solidFill>
          </a:endParaRPr>
        </a:p>
      </dsp:txBody>
      <dsp:txXfrm>
        <a:off x="2009223" y="1864238"/>
        <a:ext cx="41841" cy="41841"/>
      </dsp:txXfrm>
    </dsp:sp>
    <dsp:sp modelId="{7D8E5E6A-8649-46D3-BA7A-30ED18A99A58}">
      <dsp:nvSpPr>
        <dsp:cNvPr id="0" name=""/>
        <dsp:cNvSpPr/>
      </dsp:nvSpPr>
      <dsp:spPr>
        <a:xfrm>
          <a:off x="1842135" y="1465647"/>
          <a:ext cx="3760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8009" y="45720"/>
              </a:lnTo>
              <a:lnTo>
                <a:pt x="188009" y="114681"/>
              </a:lnTo>
              <a:lnTo>
                <a:pt x="376018" y="11468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>
            <a:solidFill>
              <a:schemeClr val="tx1"/>
            </a:solidFill>
          </a:endParaRPr>
        </a:p>
      </dsp:txBody>
      <dsp:txXfrm>
        <a:off x="2020587" y="1501810"/>
        <a:ext cx="19114" cy="19114"/>
      </dsp:txXfrm>
    </dsp:sp>
    <dsp:sp modelId="{D1927151-E2D4-4D7F-9B55-A3321EFBD255}">
      <dsp:nvSpPr>
        <dsp:cNvPr id="0" name=""/>
        <dsp:cNvSpPr/>
      </dsp:nvSpPr>
      <dsp:spPr>
        <a:xfrm>
          <a:off x="1842135" y="832746"/>
          <a:ext cx="376018" cy="678621"/>
        </a:xfrm>
        <a:custGeom>
          <a:avLst/>
          <a:gdLst/>
          <a:ahLst/>
          <a:cxnLst/>
          <a:rect l="0" t="0" r="0" b="0"/>
          <a:pathLst>
            <a:path>
              <a:moveTo>
                <a:pt x="0" y="678621"/>
              </a:moveTo>
              <a:lnTo>
                <a:pt x="188009" y="678621"/>
              </a:lnTo>
              <a:lnTo>
                <a:pt x="188009" y="0"/>
              </a:lnTo>
              <a:lnTo>
                <a:pt x="376018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>
            <a:solidFill>
              <a:schemeClr val="tx1"/>
            </a:solidFill>
          </a:endParaRPr>
        </a:p>
      </dsp:txBody>
      <dsp:txXfrm>
        <a:off x="2010748" y="1152661"/>
        <a:ext cx="38791" cy="38791"/>
      </dsp:txXfrm>
    </dsp:sp>
    <dsp:sp modelId="{2FACA6C6-0EDC-48D5-8CF0-704CCC564709}">
      <dsp:nvSpPr>
        <dsp:cNvPr id="0" name=""/>
        <dsp:cNvSpPr/>
      </dsp:nvSpPr>
      <dsp:spPr>
        <a:xfrm rot="16200000">
          <a:off x="-2456" y="1175192"/>
          <a:ext cx="3016834" cy="6723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400" kern="1200" dirty="0" smtClean="0">
              <a:solidFill>
                <a:schemeClr val="tx1"/>
              </a:solidFill>
            </a:rPr>
            <a:t>SUELO</a:t>
          </a:r>
          <a:endParaRPr lang="es-EC" sz="4400" kern="1200" dirty="0">
            <a:solidFill>
              <a:schemeClr val="tx1"/>
            </a:solidFill>
          </a:endParaRPr>
        </a:p>
      </dsp:txBody>
      <dsp:txXfrm>
        <a:off x="-2456" y="1175192"/>
        <a:ext cx="3016834" cy="672350"/>
      </dsp:txXfrm>
    </dsp:sp>
    <dsp:sp modelId="{B337D9B1-BB22-4DFB-AA1A-ADE296A3DF69}">
      <dsp:nvSpPr>
        <dsp:cNvPr id="0" name=""/>
        <dsp:cNvSpPr/>
      </dsp:nvSpPr>
      <dsp:spPr>
        <a:xfrm>
          <a:off x="2218153" y="518134"/>
          <a:ext cx="3538989" cy="6292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err="1" smtClean="0">
              <a:solidFill>
                <a:schemeClr val="tx1"/>
              </a:solidFill>
            </a:rPr>
            <a:t>Tem</a:t>
          </a:r>
          <a:r>
            <a:rPr lang="es-EC" sz="2400" kern="1200" dirty="0" smtClean="0">
              <a:solidFill>
                <a:schemeClr val="tx1"/>
              </a:solidFill>
            </a:rPr>
            <a:t>. ambiente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2218153" y="518134"/>
        <a:ext cx="3538989" cy="629222"/>
      </dsp:txXfrm>
    </dsp:sp>
    <dsp:sp modelId="{8E024CB8-610D-4FD7-AD00-F70DEFEC53F1}">
      <dsp:nvSpPr>
        <dsp:cNvPr id="0" name=""/>
        <dsp:cNvSpPr/>
      </dsp:nvSpPr>
      <dsp:spPr>
        <a:xfrm>
          <a:off x="2218153" y="1290657"/>
          <a:ext cx="3538876" cy="57934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err="1" smtClean="0">
              <a:solidFill>
                <a:schemeClr val="tx1"/>
              </a:solidFill>
            </a:rPr>
            <a:t>Tem</a:t>
          </a:r>
          <a:r>
            <a:rPr lang="es-EC" sz="2400" kern="1200" dirty="0" smtClean="0">
              <a:solidFill>
                <a:schemeClr val="tx1"/>
              </a:solidFill>
            </a:rPr>
            <a:t>. Del suelo a 15 cm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2218153" y="1290657"/>
        <a:ext cx="3538876" cy="579343"/>
      </dsp:txXfrm>
    </dsp:sp>
    <dsp:sp modelId="{948827CF-5787-4FDB-9860-9888B5FECED2}">
      <dsp:nvSpPr>
        <dsp:cNvPr id="0" name=""/>
        <dsp:cNvSpPr/>
      </dsp:nvSpPr>
      <dsp:spPr>
        <a:xfrm>
          <a:off x="2218153" y="2013300"/>
          <a:ext cx="3588172" cy="49129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err="1" smtClean="0">
              <a:solidFill>
                <a:schemeClr val="tx1"/>
              </a:solidFill>
            </a:rPr>
            <a:t>Tem</a:t>
          </a:r>
          <a:r>
            <a:rPr lang="es-EC" sz="2400" kern="1200" dirty="0" smtClean="0">
              <a:solidFill>
                <a:schemeClr val="tx1"/>
              </a:solidFill>
            </a:rPr>
            <a:t>. Del suelo a 40 cm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2218153" y="2013300"/>
        <a:ext cx="3588172" cy="4912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21186-DB85-43CC-9E5A-450D8C3446D9}">
      <dsp:nvSpPr>
        <dsp:cNvPr id="0" name=""/>
        <dsp:cNvSpPr/>
      </dsp:nvSpPr>
      <dsp:spPr>
        <a:xfrm>
          <a:off x="2272972" y="1357312"/>
          <a:ext cx="338350" cy="1000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9175" y="0"/>
              </a:lnTo>
              <a:lnTo>
                <a:pt x="169175" y="1000572"/>
              </a:lnTo>
              <a:lnTo>
                <a:pt x="338350" y="100057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tx1"/>
            </a:solidFill>
          </a:endParaRPr>
        </a:p>
      </dsp:txBody>
      <dsp:txXfrm>
        <a:off x="2415741" y="1831192"/>
        <a:ext cx="52811" cy="52811"/>
      </dsp:txXfrm>
    </dsp:sp>
    <dsp:sp modelId="{06379A8A-2146-4EF6-9C3F-0347F854E702}">
      <dsp:nvSpPr>
        <dsp:cNvPr id="0" name=""/>
        <dsp:cNvSpPr/>
      </dsp:nvSpPr>
      <dsp:spPr>
        <a:xfrm>
          <a:off x="2272972" y="1357312"/>
          <a:ext cx="338350" cy="3427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9175" y="0"/>
              </a:lnTo>
              <a:lnTo>
                <a:pt x="169175" y="342701"/>
              </a:lnTo>
              <a:lnTo>
                <a:pt x="338350" y="34270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tx1"/>
            </a:solidFill>
          </a:endParaRPr>
        </a:p>
      </dsp:txBody>
      <dsp:txXfrm>
        <a:off x="2430107" y="1516623"/>
        <a:ext cx="24079" cy="24079"/>
      </dsp:txXfrm>
    </dsp:sp>
    <dsp:sp modelId="{7D8E5E6A-8649-46D3-BA7A-30ED18A99A58}">
      <dsp:nvSpPr>
        <dsp:cNvPr id="0" name=""/>
        <dsp:cNvSpPr/>
      </dsp:nvSpPr>
      <dsp:spPr>
        <a:xfrm>
          <a:off x="2272972" y="1020913"/>
          <a:ext cx="338350" cy="336398"/>
        </a:xfrm>
        <a:custGeom>
          <a:avLst/>
          <a:gdLst/>
          <a:ahLst/>
          <a:cxnLst/>
          <a:rect l="0" t="0" r="0" b="0"/>
          <a:pathLst>
            <a:path>
              <a:moveTo>
                <a:pt x="0" y="336398"/>
              </a:moveTo>
              <a:lnTo>
                <a:pt x="169175" y="336398"/>
              </a:lnTo>
              <a:lnTo>
                <a:pt x="169175" y="0"/>
              </a:lnTo>
              <a:lnTo>
                <a:pt x="338350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tx1"/>
            </a:solidFill>
          </a:endParaRPr>
        </a:p>
      </dsp:txBody>
      <dsp:txXfrm>
        <a:off x="2430219" y="1177185"/>
        <a:ext cx="23856" cy="23856"/>
      </dsp:txXfrm>
    </dsp:sp>
    <dsp:sp modelId="{D1927151-E2D4-4D7F-9B55-A3321EFBD255}">
      <dsp:nvSpPr>
        <dsp:cNvPr id="0" name=""/>
        <dsp:cNvSpPr/>
      </dsp:nvSpPr>
      <dsp:spPr>
        <a:xfrm>
          <a:off x="2272972" y="354584"/>
          <a:ext cx="338350" cy="1002728"/>
        </a:xfrm>
        <a:custGeom>
          <a:avLst/>
          <a:gdLst/>
          <a:ahLst/>
          <a:cxnLst/>
          <a:rect l="0" t="0" r="0" b="0"/>
          <a:pathLst>
            <a:path>
              <a:moveTo>
                <a:pt x="0" y="1002728"/>
              </a:moveTo>
              <a:lnTo>
                <a:pt x="169175" y="1002728"/>
              </a:lnTo>
              <a:lnTo>
                <a:pt x="169175" y="0"/>
              </a:lnTo>
              <a:lnTo>
                <a:pt x="338350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tx1"/>
            </a:solidFill>
          </a:endParaRPr>
        </a:p>
      </dsp:txBody>
      <dsp:txXfrm>
        <a:off x="2415690" y="829491"/>
        <a:ext cx="52913" cy="52913"/>
      </dsp:txXfrm>
    </dsp:sp>
    <dsp:sp modelId="{2FACA6C6-0EDC-48D5-8CF0-704CCC564709}">
      <dsp:nvSpPr>
        <dsp:cNvPr id="0" name=""/>
        <dsp:cNvSpPr/>
      </dsp:nvSpPr>
      <dsp:spPr>
        <a:xfrm rot="16200000">
          <a:off x="556337" y="997990"/>
          <a:ext cx="2714625" cy="7186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600" kern="1200" dirty="0" smtClean="0">
              <a:solidFill>
                <a:schemeClr val="tx1"/>
              </a:solidFill>
            </a:rPr>
            <a:t>AGUA</a:t>
          </a:r>
          <a:endParaRPr lang="es-EC" sz="4600" kern="1200" dirty="0">
            <a:solidFill>
              <a:schemeClr val="tx1"/>
            </a:solidFill>
          </a:endParaRPr>
        </a:p>
      </dsp:txBody>
      <dsp:txXfrm>
        <a:off x="556337" y="997990"/>
        <a:ext cx="2714625" cy="718644"/>
      </dsp:txXfrm>
    </dsp:sp>
    <dsp:sp modelId="{B337D9B1-BB22-4DFB-AA1A-ADE296A3DF69}">
      <dsp:nvSpPr>
        <dsp:cNvPr id="0" name=""/>
        <dsp:cNvSpPr/>
      </dsp:nvSpPr>
      <dsp:spPr>
        <a:xfrm>
          <a:off x="2611323" y="97584"/>
          <a:ext cx="2810460" cy="5139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err="1" smtClean="0">
              <a:solidFill>
                <a:schemeClr val="tx1"/>
              </a:solidFill>
            </a:rPr>
            <a:t>Tem</a:t>
          </a:r>
          <a:r>
            <a:rPr lang="es-EC" sz="2200" kern="1200" dirty="0" smtClean="0">
              <a:solidFill>
                <a:schemeClr val="tx1"/>
              </a:solidFill>
            </a:rPr>
            <a:t>. ambiente</a:t>
          </a:r>
          <a:endParaRPr lang="es-EC" sz="2200" kern="1200" dirty="0">
            <a:solidFill>
              <a:schemeClr val="tx1"/>
            </a:solidFill>
          </a:endParaRPr>
        </a:p>
      </dsp:txBody>
      <dsp:txXfrm>
        <a:off x="2611323" y="97584"/>
        <a:ext cx="2810460" cy="513999"/>
      </dsp:txXfrm>
    </dsp:sp>
    <dsp:sp modelId="{8E024CB8-610D-4FD7-AD00-F70DEFEC53F1}">
      <dsp:nvSpPr>
        <dsp:cNvPr id="0" name=""/>
        <dsp:cNvSpPr/>
      </dsp:nvSpPr>
      <dsp:spPr>
        <a:xfrm>
          <a:off x="2611323" y="740528"/>
          <a:ext cx="2759132" cy="5607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err="1" smtClean="0">
              <a:solidFill>
                <a:schemeClr val="tx1"/>
              </a:solidFill>
            </a:rPr>
            <a:t>Tem</a:t>
          </a:r>
          <a:r>
            <a:rPr lang="es-EC" sz="2200" kern="1200" dirty="0" smtClean="0">
              <a:solidFill>
                <a:schemeClr val="tx1"/>
              </a:solidFill>
            </a:rPr>
            <a:t>. Del agua</a:t>
          </a:r>
          <a:endParaRPr lang="es-EC" sz="2200" kern="1200" dirty="0">
            <a:solidFill>
              <a:schemeClr val="tx1"/>
            </a:solidFill>
          </a:endParaRPr>
        </a:p>
      </dsp:txBody>
      <dsp:txXfrm>
        <a:off x="2611323" y="740528"/>
        <a:ext cx="2759132" cy="560770"/>
      </dsp:txXfrm>
    </dsp:sp>
    <dsp:sp modelId="{DA2BCFF4-8A0B-4DFF-8EB1-C6B0718B8AC8}">
      <dsp:nvSpPr>
        <dsp:cNvPr id="0" name=""/>
        <dsp:cNvSpPr/>
      </dsp:nvSpPr>
      <dsp:spPr>
        <a:xfrm>
          <a:off x="2611323" y="1430243"/>
          <a:ext cx="2759132" cy="5395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smtClean="0">
              <a:solidFill>
                <a:schemeClr val="tx1"/>
              </a:solidFill>
            </a:rPr>
            <a:t>pH</a:t>
          </a:r>
          <a:endParaRPr lang="es-EC" sz="2200" kern="1200" dirty="0">
            <a:solidFill>
              <a:schemeClr val="tx1"/>
            </a:solidFill>
          </a:endParaRPr>
        </a:p>
      </dsp:txBody>
      <dsp:txXfrm>
        <a:off x="2611323" y="1430243"/>
        <a:ext cx="2759132" cy="539540"/>
      </dsp:txXfrm>
    </dsp:sp>
    <dsp:sp modelId="{948827CF-5787-4FDB-9860-9888B5FECED2}">
      <dsp:nvSpPr>
        <dsp:cNvPr id="0" name=""/>
        <dsp:cNvSpPr/>
      </dsp:nvSpPr>
      <dsp:spPr>
        <a:xfrm>
          <a:off x="2611323" y="2098728"/>
          <a:ext cx="2810460" cy="5183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solidFill>
                <a:schemeClr val="tx1"/>
              </a:solidFill>
            </a:rPr>
            <a:t>Conductividad</a:t>
          </a:r>
          <a:endParaRPr lang="es-EC" sz="2100" kern="1200" dirty="0">
            <a:solidFill>
              <a:schemeClr val="tx1"/>
            </a:solidFill>
          </a:endParaRPr>
        </a:p>
      </dsp:txBody>
      <dsp:txXfrm>
        <a:off x="2611323" y="2098728"/>
        <a:ext cx="2810460" cy="51831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F9A3B-1080-422C-98B7-1DD6C8332BD1}">
      <dsp:nvSpPr>
        <dsp:cNvPr id="0" name=""/>
        <dsp:cNvSpPr/>
      </dsp:nvSpPr>
      <dsp:spPr>
        <a:xfrm>
          <a:off x="769338" y="520"/>
          <a:ext cx="1096461" cy="609145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CO</a:t>
          </a:r>
          <a:r>
            <a:rPr lang="es-EC" sz="2600" kern="1200" baseline="-25000" dirty="0" smtClean="0"/>
            <a:t>2</a:t>
          </a:r>
          <a:endParaRPr lang="es-EC" sz="2600" kern="1200" dirty="0"/>
        </a:p>
      </dsp:txBody>
      <dsp:txXfrm>
        <a:off x="787179" y="18361"/>
        <a:ext cx="1060779" cy="573463"/>
      </dsp:txXfrm>
    </dsp:sp>
    <dsp:sp modelId="{4A5249D8-F0E5-48FC-883B-337FD29CED93}">
      <dsp:nvSpPr>
        <dsp:cNvPr id="0" name=""/>
        <dsp:cNvSpPr/>
      </dsp:nvSpPr>
      <dsp:spPr>
        <a:xfrm rot="5400000">
          <a:off x="1203354" y="624894"/>
          <a:ext cx="228429" cy="2741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 rot="-5400000">
        <a:off x="1235335" y="647737"/>
        <a:ext cx="164469" cy="159900"/>
      </dsp:txXfrm>
    </dsp:sp>
    <dsp:sp modelId="{A7710776-D878-497C-B4C5-6E50ABBF2A41}">
      <dsp:nvSpPr>
        <dsp:cNvPr id="0" name=""/>
        <dsp:cNvSpPr/>
      </dsp:nvSpPr>
      <dsp:spPr>
        <a:xfrm>
          <a:off x="769338" y="914238"/>
          <a:ext cx="1096461" cy="609145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CH</a:t>
          </a:r>
          <a:r>
            <a:rPr lang="es-EC" sz="2600" kern="1200" baseline="-25000" dirty="0" smtClean="0"/>
            <a:t>4</a:t>
          </a:r>
          <a:endParaRPr lang="es-EC" sz="2600" kern="1200" dirty="0"/>
        </a:p>
      </dsp:txBody>
      <dsp:txXfrm>
        <a:off x="787179" y="932079"/>
        <a:ext cx="1060779" cy="573463"/>
      </dsp:txXfrm>
    </dsp:sp>
    <dsp:sp modelId="{56D0827D-7FAB-4678-A4A0-452BADCF5948}">
      <dsp:nvSpPr>
        <dsp:cNvPr id="0" name=""/>
        <dsp:cNvSpPr/>
      </dsp:nvSpPr>
      <dsp:spPr>
        <a:xfrm rot="5400000">
          <a:off x="1203354" y="1538612"/>
          <a:ext cx="228429" cy="2741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140170"/>
            <a:satOff val="-3004"/>
            <a:lumOff val="15406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 rot="-5400000">
        <a:off x="1235335" y="1561455"/>
        <a:ext cx="164469" cy="159900"/>
      </dsp:txXfrm>
    </dsp:sp>
    <dsp:sp modelId="{44559EE7-7272-4719-BC82-DBE67CBEEE2B}">
      <dsp:nvSpPr>
        <dsp:cNvPr id="0" name=""/>
        <dsp:cNvSpPr/>
      </dsp:nvSpPr>
      <dsp:spPr>
        <a:xfrm>
          <a:off x="769338" y="1827956"/>
          <a:ext cx="1096461" cy="609145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H</a:t>
          </a:r>
          <a:r>
            <a:rPr lang="es-EC" sz="2600" kern="1200" baseline="-25000" dirty="0" smtClean="0"/>
            <a:t>2</a:t>
          </a:r>
          <a:endParaRPr lang="es-EC" sz="2600" kern="1200" dirty="0"/>
        </a:p>
      </dsp:txBody>
      <dsp:txXfrm>
        <a:off x="787179" y="1845797"/>
        <a:ext cx="1060779" cy="573463"/>
      </dsp:txXfrm>
    </dsp:sp>
    <dsp:sp modelId="{FD9B88AB-36B0-4338-B8F1-8792ED43E50C}">
      <dsp:nvSpPr>
        <dsp:cNvPr id="0" name=""/>
        <dsp:cNvSpPr/>
      </dsp:nvSpPr>
      <dsp:spPr>
        <a:xfrm rot="5400000">
          <a:off x="1203354" y="2452330"/>
          <a:ext cx="228429" cy="2741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280340"/>
            <a:satOff val="-6007"/>
            <a:lumOff val="30812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 rot="-5400000">
        <a:off x="1235335" y="2475173"/>
        <a:ext cx="164469" cy="159900"/>
      </dsp:txXfrm>
    </dsp:sp>
    <dsp:sp modelId="{4A7C6153-656E-45D5-A615-060FAB621B0B}">
      <dsp:nvSpPr>
        <dsp:cNvPr id="0" name=""/>
        <dsp:cNvSpPr/>
      </dsp:nvSpPr>
      <dsp:spPr>
        <a:xfrm>
          <a:off x="769338" y="2741674"/>
          <a:ext cx="1096461" cy="609145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O</a:t>
          </a:r>
          <a:r>
            <a:rPr lang="es-EC" sz="2600" kern="1200" baseline="-25000" dirty="0" smtClean="0"/>
            <a:t>2</a:t>
          </a:r>
          <a:endParaRPr lang="es-EC" sz="2600" kern="1200" dirty="0"/>
        </a:p>
      </dsp:txBody>
      <dsp:txXfrm>
        <a:off x="787179" y="2759515"/>
        <a:ext cx="1060779" cy="573463"/>
      </dsp:txXfrm>
    </dsp:sp>
    <dsp:sp modelId="{ECCFC579-8A54-4DCD-B3E3-B849E1EF0F3F}">
      <dsp:nvSpPr>
        <dsp:cNvPr id="0" name=""/>
        <dsp:cNvSpPr/>
      </dsp:nvSpPr>
      <dsp:spPr>
        <a:xfrm rot="5400000">
          <a:off x="1203354" y="3366048"/>
          <a:ext cx="228429" cy="2741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140170"/>
            <a:satOff val="-3004"/>
            <a:lumOff val="15406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 rot="-5400000">
        <a:off x="1235335" y="3388891"/>
        <a:ext cx="164469" cy="159900"/>
      </dsp:txXfrm>
    </dsp:sp>
    <dsp:sp modelId="{7C09C950-3157-440B-AF3F-C24F734C1604}">
      <dsp:nvSpPr>
        <dsp:cNvPr id="0" name=""/>
        <dsp:cNvSpPr/>
      </dsp:nvSpPr>
      <dsp:spPr>
        <a:xfrm>
          <a:off x="769338" y="3655392"/>
          <a:ext cx="1096461" cy="609145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N</a:t>
          </a:r>
          <a:r>
            <a:rPr lang="es-EC" sz="2600" kern="1200" baseline="-25000" dirty="0" smtClean="0"/>
            <a:t>2</a:t>
          </a:r>
          <a:endParaRPr lang="es-EC" sz="2600" kern="1200" dirty="0"/>
        </a:p>
      </dsp:txBody>
      <dsp:txXfrm>
        <a:off x="787179" y="3673233"/>
        <a:ext cx="1060779" cy="5734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B25ECE-4DC1-4D43-95BB-D85746304483}">
      <dsp:nvSpPr>
        <dsp:cNvPr id="0" name=""/>
        <dsp:cNvSpPr/>
      </dsp:nvSpPr>
      <dsp:spPr>
        <a:xfrm>
          <a:off x="7312" y="2239137"/>
          <a:ext cx="2185545" cy="1311327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Análisis exploratorio de los datos</a:t>
          </a:r>
          <a:endParaRPr lang="es-EC" sz="2400" kern="1200" dirty="0"/>
        </a:p>
      </dsp:txBody>
      <dsp:txXfrm>
        <a:off x="45719" y="2277544"/>
        <a:ext cx="2108731" cy="1234513"/>
      </dsp:txXfrm>
    </dsp:sp>
    <dsp:sp modelId="{E61E474B-CFDC-419F-9A94-CB0C1202DA46}">
      <dsp:nvSpPr>
        <dsp:cNvPr id="0" name=""/>
        <dsp:cNvSpPr/>
      </dsp:nvSpPr>
      <dsp:spPr>
        <a:xfrm>
          <a:off x="2411412" y="2623793"/>
          <a:ext cx="463335" cy="5420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900" kern="1200"/>
        </a:p>
      </dsp:txBody>
      <dsp:txXfrm>
        <a:off x="2411412" y="2732196"/>
        <a:ext cx="324335" cy="325209"/>
      </dsp:txXfrm>
    </dsp:sp>
    <dsp:sp modelId="{80162B6A-920F-424C-97BB-B100A285AD7E}">
      <dsp:nvSpPr>
        <dsp:cNvPr id="0" name=""/>
        <dsp:cNvSpPr/>
      </dsp:nvSpPr>
      <dsp:spPr>
        <a:xfrm>
          <a:off x="3067076" y="2239137"/>
          <a:ext cx="2185545" cy="1311327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7936"/>
            <a:satOff val="-2012"/>
            <a:lumOff val="128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Análisis estructural</a:t>
          </a:r>
          <a:endParaRPr lang="es-EC" sz="2400" kern="1200" dirty="0"/>
        </a:p>
      </dsp:txBody>
      <dsp:txXfrm>
        <a:off x="3105483" y="2277544"/>
        <a:ext cx="2108731" cy="1234513"/>
      </dsp:txXfrm>
    </dsp:sp>
    <dsp:sp modelId="{2675704A-F7A5-4C1E-8CC6-E6BEC3711A8D}">
      <dsp:nvSpPr>
        <dsp:cNvPr id="0" name=""/>
        <dsp:cNvSpPr/>
      </dsp:nvSpPr>
      <dsp:spPr>
        <a:xfrm>
          <a:off x="5471176" y="2623793"/>
          <a:ext cx="463335" cy="5420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35851"/>
            <a:satOff val="-4207"/>
            <a:lumOff val="2301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900" kern="1200"/>
        </a:p>
      </dsp:txBody>
      <dsp:txXfrm>
        <a:off x="5471176" y="2732196"/>
        <a:ext cx="324335" cy="325209"/>
      </dsp:txXfrm>
    </dsp:sp>
    <dsp:sp modelId="{EBA8C36F-00B4-4147-99D1-5DDEBE647148}">
      <dsp:nvSpPr>
        <dsp:cNvPr id="0" name=""/>
        <dsp:cNvSpPr/>
      </dsp:nvSpPr>
      <dsp:spPr>
        <a:xfrm>
          <a:off x="6126840" y="2239137"/>
          <a:ext cx="2185545" cy="1311327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Predicción</a:t>
          </a:r>
          <a:endParaRPr lang="es-EC" sz="2400" kern="1200" dirty="0"/>
        </a:p>
      </dsp:txBody>
      <dsp:txXfrm>
        <a:off x="6165247" y="2277544"/>
        <a:ext cx="2108731" cy="12345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D2DDA-69D8-473F-A583-B6774B31A77B}" type="datetimeFigureOut">
              <a:rPr lang="en-US"/>
              <a:pPr/>
              <a:t>10/5/2014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92CCB-FF08-4D29-8DA3-E1FD86044808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62153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F6DFB-6833-46E4-B515-70E0D9178056}" type="datetimeFigureOut">
              <a:rPr lang="en-US"/>
              <a:pPr/>
              <a:t>10/5/2014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706C7-F2C3-48B6-8A22-C484D800B5D4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59950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" y="295863"/>
            <a:ext cx="12188827" cy="6323264"/>
            <a:chOff x="-2" y="295863"/>
            <a:chExt cx="12188827" cy="6323264"/>
          </a:xfrm>
        </p:grpSpPr>
        <p:sp>
          <p:nvSpPr>
            <p:cNvPr id="33" name="Rectangle 32"/>
            <p:cNvSpPr/>
            <p:nvPr/>
          </p:nvSpPr>
          <p:spPr>
            <a:xfrm>
              <a:off x="-1" y="1905000"/>
              <a:ext cx="12188826" cy="320040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-2" y="1795132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-2" y="5142116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36" name="Oval 2"/>
            <p:cNvSpPr>
              <a:spLocks noChangeArrowheads="1"/>
            </p:cNvSpPr>
            <p:nvPr/>
          </p:nvSpPr>
          <p:spPr bwMode="grayWhite">
            <a:xfrm>
              <a:off x="534293" y="5791419"/>
              <a:ext cx="716336" cy="739723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3"/>
            <p:cNvSpPr>
              <a:spLocks noChangeArrowheads="1"/>
            </p:cNvSpPr>
            <p:nvPr/>
          </p:nvSpPr>
          <p:spPr bwMode="grayWhite">
            <a:xfrm>
              <a:off x="696482" y="5958903"/>
              <a:ext cx="106437" cy="10991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5"/>
            <p:cNvSpPr>
              <a:spLocks noChangeArrowheads="1"/>
            </p:cNvSpPr>
            <p:nvPr/>
          </p:nvSpPr>
          <p:spPr bwMode="grayWhite">
            <a:xfrm>
              <a:off x="213400" y="5778215"/>
              <a:ext cx="310863" cy="321012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6"/>
            <p:cNvSpPr>
              <a:spLocks noChangeArrowheads="1"/>
            </p:cNvSpPr>
            <p:nvPr/>
          </p:nvSpPr>
          <p:spPr bwMode="grayWhite">
            <a:xfrm>
              <a:off x="284358" y="5851489"/>
              <a:ext cx="40547" cy="418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8"/>
            <p:cNvSpPr>
              <a:spLocks noChangeArrowheads="1"/>
            </p:cNvSpPr>
            <p:nvPr/>
          </p:nvSpPr>
          <p:spPr bwMode="grayWhite">
            <a:xfrm>
              <a:off x="10486137" y="5404864"/>
              <a:ext cx="473052" cy="488496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9"/>
            <p:cNvSpPr>
              <a:spLocks noChangeArrowheads="1"/>
            </p:cNvSpPr>
            <p:nvPr/>
          </p:nvSpPr>
          <p:spPr bwMode="grayWhite">
            <a:xfrm>
              <a:off x="10594263" y="5516520"/>
              <a:ext cx="65889" cy="6804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11"/>
            <p:cNvSpPr>
              <a:spLocks noChangeArrowheads="1"/>
            </p:cNvSpPr>
            <p:nvPr/>
          </p:nvSpPr>
          <p:spPr bwMode="grayWhite">
            <a:xfrm>
              <a:off x="6575012" y="6214373"/>
              <a:ext cx="391957" cy="404754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12"/>
            <p:cNvSpPr>
              <a:spLocks noChangeArrowheads="1"/>
            </p:cNvSpPr>
            <p:nvPr/>
          </p:nvSpPr>
          <p:spPr bwMode="grayWhite">
            <a:xfrm>
              <a:off x="6664554" y="6306838"/>
              <a:ext cx="54063" cy="5582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14"/>
            <p:cNvSpPr>
              <a:spLocks noChangeArrowheads="1"/>
            </p:cNvSpPr>
            <p:nvPr/>
          </p:nvSpPr>
          <p:spPr bwMode="grayWhite">
            <a:xfrm>
              <a:off x="3520863" y="5733822"/>
              <a:ext cx="391957" cy="404754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15"/>
            <p:cNvSpPr>
              <a:spLocks noChangeArrowheads="1"/>
            </p:cNvSpPr>
            <p:nvPr/>
          </p:nvSpPr>
          <p:spPr bwMode="grayWhite">
            <a:xfrm>
              <a:off x="3610405" y="5826287"/>
              <a:ext cx="54063" cy="5582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17"/>
            <p:cNvSpPr>
              <a:spLocks noChangeArrowheads="1"/>
            </p:cNvSpPr>
            <p:nvPr/>
          </p:nvSpPr>
          <p:spPr bwMode="grayWhite">
            <a:xfrm>
              <a:off x="5845161" y="295863"/>
              <a:ext cx="716336" cy="739723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18"/>
            <p:cNvSpPr>
              <a:spLocks noChangeArrowheads="1"/>
            </p:cNvSpPr>
            <p:nvPr/>
          </p:nvSpPr>
          <p:spPr bwMode="grayWhite">
            <a:xfrm>
              <a:off x="6007350" y="463347"/>
              <a:ext cx="106437" cy="10991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20"/>
            <p:cNvSpPr>
              <a:spLocks noChangeArrowheads="1"/>
            </p:cNvSpPr>
            <p:nvPr/>
          </p:nvSpPr>
          <p:spPr bwMode="grayWhite">
            <a:xfrm>
              <a:off x="5439688" y="630832"/>
              <a:ext cx="391957" cy="404754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21"/>
            <p:cNvSpPr>
              <a:spLocks noChangeArrowheads="1"/>
            </p:cNvSpPr>
            <p:nvPr/>
          </p:nvSpPr>
          <p:spPr bwMode="grayWhite">
            <a:xfrm>
              <a:off x="5529230" y="723297"/>
              <a:ext cx="54063" cy="5582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23"/>
            <p:cNvSpPr>
              <a:spLocks noChangeArrowheads="1"/>
            </p:cNvSpPr>
            <p:nvPr/>
          </p:nvSpPr>
          <p:spPr bwMode="grayWhite">
            <a:xfrm>
              <a:off x="6575012" y="295863"/>
              <a:ext cx="391957" cy="404754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24"/>
            <p:cNvSpPr>
              <a:spLocks noChangeArrowheads="1"/>
            </p:cNvSpPr>
            <p:nvPr/>
          </p:nvSpPr>
          <p:spPr bwMode="grayWhite">
            <a:xfrm>
              <a:off x="6664554" y="388328"/>
              <a:ext cx="54063" cy="5582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26"/>
            <p:cNvSpPr>
              <a:spLocks noChangeArrowheads="1"/>
            </p:cNvSpPr>
            <p:nvPr/>
          </p:nvSpPr>
          <p:spPr bwMode="grayWhite">
            <a:xfrm>
              <a:off x="11218217" y="589639"/>
              <a:ext cx="554146" cy="572239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27"/>
            <p:cNvSpPr>
              <a:spLocks noChangeArrowheads="1"/>
            </p:cNvSpPr>
            <p:nvPr/>
          </p:nvSpPr>
          <p:spPr bwMode="grayWhite">
            <a:xfrm>
              <a:off x="11344927" y="720486"/>
              <a:ext cx="79405" cy="819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29"/>
            <p:cNvSpPr>
              <a:spLocks noChangeArrowheads="1"/>
            </p:cNvSpPr>
            <p:nvPr/>
          </p:nvSpPr>
          <p:spPr bwMode="grayWhite">
            <a:xfrm>
              <a:off x="11312827" y="1372978"/>
              <a:ext cx="229768" cy="237270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30"/>
            <p:cNvSpPr>
              <a:spLocks noChangeArrowheads="1"/>
            </p:cNvSpPr>
            <p:nvPr/>
          </p:nvSpPr>
          <p:spPr bwMode="grayWhite">
            <a:xfrm>
              <a:off x="11366890" y="1428806"/>
              <a:ext cx="27032" cy="2791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32"/>
            <p:cNvSpPr>
              <a:spLocks noChangeArrowheads="1"/>
            </p:cNvSpPr>
            <p:nvPr/>
          </p:nvSpPr>
          <p:spPr bwMode="grayWhite">
            <a:xfrm>
              <a:off x="1303864" y="669938"/>
              <a:ext cx="554146" cy="572239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grayWhite">
            <a:xfrm>
              <a:off x="1428885" y="799041"/>
              <a:ext cx="81095" cy="837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35"/>
            <p:cNvSpPr>
              <a:spLocks noChangeArrowheads="1"/>
            </p:cNvSpPr>
            <p:nvPr/>
          </p:nvSpPr>
          <p:spPr bwMode="grayWhite">
            <a:xfrm>
              <a:off x="1871526" y="837422"/>
              <a:ext cx="391957" cy="404754"/>
            </a:xfrm>
            <a:prstGeom prst="ellipse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36"/>
            <p:cNvSpPr>
              <a:spLocks noChangeArrowheads="1"/>
            </p:cNvSpPr>
            <p:nvPr/>
          </p:nvSpPr>
          <p:spPr bwMode="grayWhite">
            <a:xfrm>
              <a:off x="1961068" y="929887"/>
              <a:ext cx="54063" cy="5582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23D7-2A27-4B34-A31C-02090805ABAC}" type="datetime1">
              <a:rPr lang="en-US" smtClean="0"/>
              <a:pPr/>
              <a:t>10/5/2014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891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F1F3-2254-4E04-B960-C1DB42B67330}" type="datetime1">
              <a:rPr lang="en-US" smtClean="0"/>
              <a:pPr/>
              <a:t>10/5/2014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4470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D0DE7-A14C-48CB-AB8E-D3357522F5F2}" type="datetime1">
              <a:rPr lang="en-US" smtClean="0"/>
              <a:pPr/>
              <a:t>10/5/2014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825529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7548-FD58-4384-A951-C87160C229EB}" type="datetime1">
              <a:rPr lang="en-US" smtClean="0"/>
              <a:pPr/>
              <a:t>10/5/2014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1949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13194-3577-4D3C-A927-FE879CBA54D5}" type="datetime1">
              <a:rPr lang="en-US" smtClean="0"/>
              <a:pPr/>
              <a:t>10/5/2014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9080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DC53B-D6DF-4D88-8598-DAA646F1ABC6}" type="datetime1">
              <a:rPr lang="en-US" smtClean="0"/>
              <a:pPr/>
              <a:t>10/5/2014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7921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3985-7297-49C2-8AF7-445853E5DC92}" type="datetime1">
              <a:rPr lang="en-US" smtClean="0"/>
              <a:pPr/>
              <a:t>10/5/2014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2600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7CB2E-E929-49CA-BA6D-3C562126F566}" type="datetime1">
              <a:rPr lang="en-US" smtClean="0"/>
              <a:pPr/>
              <a:t>10/5/2014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6083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Rectangle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CFE0-ED18-4B5C-AA30-B675E1042721}" type="datetime1">
              <a:rPr lang="en-US" smtClean="0"/>
              <a:pPr/>
              <a:t>10/5/2014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604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Rectangle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3BAAB-3A39-450E-9B38-6FB42E71A3AF}" type="datetime1">
              <a:rPr lang="en-US" smtClean="0"/>
              <a:pPr/>
              <a:t>10/5/2014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8056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Rectangle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0331-03F7-4310-9C27-C65B2378D791}" type="datetime1">
              <a:rPr lang="en-US" smtClean="0"/>
              <a:pPr/>
              <a:t>10/5/2014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0957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162"/>
          <p:cNvGrpSpPr/>
          <p:nvPr/>
        </p:nvGrpSpPr>
        <p:grpSpPr>
          <a:xfrm>
            <a:off x="7873" y="-19258"/>
            <a:ext cx="12188953" cy="6869723"/>
            <a:chOff x="7873" y="-19258"/>
            <a:chExt cx="12188953" cy="6869723"/>
          </a:xfrm>
        </p:grpSpPr>
        <p:sp>
          <p:nvSpPr>
            <p:cNvPr id="10" name="Rectangle 9"/>
            <p:cNvSpPr/>
            <p:nvPr/>
          </p:nvSpPr>
          <p:spPr>
            <a:xfrm>
              <a:off x="7873" y="-19258"/>
              <a:ext cx="12188952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74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999" y="6472513"/>
              <a:ext cx="12188827" cy="377952"/>
              <a:chOff x="-1" y="6480048"/>
              <a:chExt cx="12188827" cy="377952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583680"/>
                <a:ext cx="12188826" cy="274320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1">
                      <a:alpha val="50000"/>
                    </a:schemeClr>
                  </a:gs>
                  <a:gs pos="0">
                    <a:schemeClr val="accent1">
                      <a:lumMod val="60000"/>
                      <a:lumOff val="40000"/>
                      <a:alpha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1" y="6480048"/>
                <a:ext cx="12188826" cy="73152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1">
                      <a:alpha val="80000"/>
                    </a:schemeClr>
                  </a:gs>
                  <a:gs pos="0">
                    <a:schemeClr val="accent1">
                      <a:lumMod val="60000"/>
                      <a:lumOff val="40000"/>
                      <a:alpha val="8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/>
              </a:p>
            </p:txBody>
          </p:sp>
        </p:grpSp>
        <p:grpSp>
          <p:nvGrpSpPr>
            <p:cNvPr id="48" name="Group 47" hidden="1"/>
            <p:cNvGrpSpPr/>
            <p:nvPr/>
          </p:nvGrpSpPr>
          <p:grpSpPr>
            <a:xfrm>
              <a:off x="14350" y="-7605"/>
              <a:ext cx="11722100" cy="6536383"/>
              <a:chOff x="6350" y="6350"/>
              <a:chExt cx="11722100" cy="6536383"/>
            </a:xfrm>
          </p:grpSpPr>
          <p:grpSp>
            <p:nvGrpSpPr>
              <p:cNvPr id="11" name="Group 9"/>
              <p:cNvGrpSpPr>
                <a:grpSpLocks/>
              </p:cNvGrpSpPr>
              <p:nvPr/>
            </p:nvGrpSpPr>
            <p:grpSpPr bwMode="auto">
              <a:xfrm>
                <a:off x="6350" y="5340350"/>
                <a:ext cx="673100" cy="673100"/>
                <a:chOff x="4" y="3364"/>
                <a:chExt cx="424" cy="424"/>
              </a:xfrm>
            </p:grpSpPr>
            <p:sp>
              <p:nvSpPr>
                <p:cNvPr id="45" name="Oval 7"/>
                <p:cNvSpPr>
                  <a:spLocks noChangeArrowheads="1"/>
                </p:cNvSpPr>
                <p:nvPr/>
              </p:nvSpPr>
              <p:spPr bwMode="grayWhite">
                <a:xfrm>
                  <a:off x="4" y="3364"/>
                  <a:ext cx="424" cy="424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Oval 8"/>
                <p:cNvSpPr>
                  <a:spLocks noChangeArrowheads="1"/>
                </p:cNvSpPr>
                <p:nvPr/>
              </p:nvSpPr>
              <p:spPr bwMode="grayWhite">
                <a:xfrm>
                  <a:off x="100" y="3460"/>
                  <a:ext cx="63" cy="63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2"/>
              <p:cNvGrpSpPr>
                <a:grpSpLocks/>
              </p:cNvGrpSpPr>
              <p:nvPr/>
            </p:nvGrpSpPr>
            <p:grpSpPr bwMode="auto">
              <a:xfrm>
                <a:off x="539750" y="5873750"/>
                <a:ext cx="292100" cy="292100"/>
                <a:chOff x="340" y="3700"/>
                <a:chExt cx="184" cy="184"/>
              </a:xfrm>
            </p:grpSpPr>
            <p:sp>
              <p:nvSpPr>
                <p:cNvPr id="43" name="Oval 10"/>
                <p:cNvSpPr>
                  <a:spLocks noChangeArrowheads="1"/>
                </p:cNvSpPr>
                <p:nvPr/>
              </p:nvSpPr>
              <p:spPr bwMode="grayWhite">
                <a:xfrm>
                  <a:off x="340" y="3700"/>
                  <a:ext cx="184" cy="184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Oval 11"/>
                <p:cNvSpPr>
                  <a:spLocks noChangeArrowheads="1"/>
                </p:cNvSpPr>
                <p:nvPr/>
              </p:nvSpPr>
              <p:spPr bwMode="grayWhite">
                <a:xfrm>
                  <a:off x="382" y="3742"/>
                  <a:ext cx="24" cy="24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5"/>
              <p:cNvGrpSpPr>
                <a:grpSpLocks/>
              </p:cNvGrpSpPr>
              <p:nvPr/>
            </p:nvGrpSpPr>
            <p:grpSpPr bwMode="auto">
              <a:xfrm>
                <a:off x="131763" y="6038850"/>
                <a:ext cx="444500" cy="444500"/>
                <a:chOff x="83" y="3804"/>
                <a:chExt cx="280" cy="280"/>
              </a:xfrm>
            </p:grpSpPr>
            <p:sp>
              <p:nvSpPr>
                <p:cNvPr id="41" name="Oval 13"/>
                <p:cNvSpPr>
                  <a:spLocks noChangeArrowheads="1"/>
                </p:cNvSpPr>
                <p:nvPr/>
              </p:nvSpPr>
              <p:spPr bwMode="grayWhite">
                <a:xfrm>
                  <a:off x="83" y="3804"/>
                  <a:ext cx="280" cy="28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Oval 14"/>
                <p:cNvSpPr>
                  <a:spLocks noChangeArrowheads="1"/>
                </p:cNvSpPr>
                <p:nvPr/>
              </p:nvSpPr>
              <p:spPr bwMode="grayWhite">
                <a:xfrm>
                  <a:off x="147" y="3868"/>
                  <a:ext cx="39" cy="39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18"/>
              <p:cNvGrpSpPr>
                <a:grpSpLocks/>
              </p:cNvGrpSpPr>
              <p:nvPr/>
            </p:nvGrpSpPr>
            <p:grpSpPr bwMode="auto">
              <a:xfrm>
                <a:off x="2476500" y="6174433"/>
                <a:ext cx="368300" cy="368300"/>
                <a:chOff x="1560" y="4076"/>
                <a:chExt cx="232" cy="232"/>
              </a:xfrm>
            </p:grpSpPr>
            <p:sp>
              <p:nvSpPr>
                <p:cNvPr id="39" name="Oval 16"/>
                <p:cNvSpPr>
                  <a:spLocks noChangeArrowheads="1"/>
                </p:cNvSpPr>
                <p:nvPr/>
              </p:nvSpPr>
              <p:spPr bwMode="grayWhite">
                <a:xfrm>
                  <a:off x="1560" y="4076"/>
                  <a:ext cx="232" cy="232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Oval 17"/>
                <p:cNvSpPr>
                  <a:spLocks noChangeArrowheads="1"/>
                </p:cNvSpPr>
                <p:nvPr/>
              </p:nvSpPr>
              <p:spPr bwMode="grayWhite">
                <a:xfrm>
                  <a:off x="1613" y="4129"/>
                  <a:ext cx="32" cy="32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21"/>
              <p:cNvGrpSpPr>
                <a:grpSpLocks/>
              </p:cNvGrpSpPr>
              <p:nvPr/>
            </p:nvGrpSpPr>
            <p:grpSpPr bwMode="auto">
              <a:xfrm>
                <a:off x="6350" y="4425950"/>
                <a:ext cx="368300" cy="368300"/>
                <a:chOff x="4" y="2788"/>
                <a:chExt cx="232" cy="232"/>
              </a:xfrm>
            </p:grpSpPr>
            <p:sp>
              <p:nvSpPr>
                <p:cNvPr id="37" name="Oval 19"/>
                <p:cNvSpPr>
                  <a:spLocks noChangeArrowheads="1"/>
                </p:cNvSpPr>
                <p:nvPr/>
              </p:nvSpPr>
              <p:spPr bwMode="grayWhite">
                <a:xfrm>
                  <a:off x="4" y="2788"/>
                  <a:ext cx="232" cy="232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Oval 20"/>
                <p:cNvSpPr>
                  <a:spLocks noChangeArrowheads="1"/>
                </p:cNvSpPr>
                <p:nvPr/>
              </p:nvSpPr>
              <p:spPr bwMode="grayWhite">
                <a:xfrm>
                  <a:off x="57" y="2841"/>
                  <a:ext cx="32" cy="32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24"/>
              <p:cNvGrpSpPr>
                <a:grpSpLocks/>
              </p:cNvGrpSpPr>
              <p:nvPr/>
            </p:nvGrpSpPr>
            <p:grpSpPr bwMode="auto">
              <a:xfrm>
                <a:off x="10674350" y="5808663"/>
                <a:ext cx="673100" cy="673100"/>
                <a:chOff x="4132" y="3844"/>
                <a:chExt cx="424" cy="424"/>
              </a:xfrm>
            </p:grpSpPr>
            <p:sp>
              <p:nvSpPr>
                <p:cNvPr id="35" name="Oval 22"/>
                <p:cNvSpPr>
                  <a:spLocks noChangeArrowheads="1"/>
                </p:cNvSpPr>
                <p:nvPr/>
              </p:nvSpPr>
              <p:spPr bwMode="grayWhite">
                <a:xfrm>
                  <a:off x="4132" y="3844"/>
                  <a:ext cx="424" cy="424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Oval 23"/>
                <p:cNvSpPr>
                  <a:spLocks noChangeArrowheads="1"/>
                </p:cNvSpPr>
                <p:nvPr/>
              </p:nvSpPr>
              <p:spPr bwMode="grayWhite">
                <a:xfrm>
                  <a:off x="4228" y="3940"/>
                  <a:ext cx="63" cy="63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27"/>
              <p:cNvGrpSpPr>
                <a:grpSpLocks/>
              </p:cNvGrpSpPr>
              <p:nvPr/>
            </p:nvGrpSpPr>
            <p:grpSpPr bwMode="auto">
              <a:xfrm>
                <a:off x="10293350" y="6113463"/>
                <a:ext cx="368300" cy="368300"/>
                <a:chOff x="3892" y="4036"/>
                <a:chExt cx="232" cy="232"/>
              </a:xfrm>
            </p:grpSpPr>
            <p:sp>
              <p:nvSpPr>
                <p:cNvPr id="33" name="Oval 25"/>
                <p:cNvSpPr>
                  <a:spLocks noChangeArrowheads="1"/>
                </p:cNvSpPr>
                <p:nvPr/>
              </p:nvSpPr>
              <p:spPr bwMode="grayWhite">
                <a:xfrm>
                  <a:off x="3892" y="4036"/>
                  <a:ext cx="232" cy="232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Oval 26"/>
                <p:cNvSpPr>
                  <a:spLocks noChangeArrowheads="1"/>
                </p:cNvSpPr>
                <p:nvPr/>
              </p:nvSpPr>
              <p:spPr bwMode="grayWhite">
                <a:xfrm>
                  <a:off x="3945" y="4089"/>
                  <a:ext cx="32" cy="32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30"/>
              <p:cNvGrpSpPr>
                <a:grpSpLocks/>
              </p:cNvGrpSpPr>
              <p:nvPr/>
            </p:nvGrpSpPr>
            <p:grpSpPr bwMode="auto">
              <a:xfrm>
                <a:off x="11360150" y="5808663"/>
                <a:ext cx="368300" cy="368300"/>
                <a:chOff x="4564" y="3844"/>
                <a:chExt cx="232" cy="232"/>
              </a:xfrm>
            </p:grpSpPr>
            <p:sp>
              <p:nvSpPr>
                <p:cNvPr id="31" name="Oval 28"/>
                <p:cNvSpPr>
                  <a:spLocks noChangeArrowheads="1"/>
                </p:cNvSpPr>
                <p:nvPr/>
              </p:nvSpPr>
              <p:spPr bwMode="grayWhite">
                <a:xfrm>
                  <a:off x="4564" y="3844"/>
                  <a:ext cx="232" cy="232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Oval 29"/>
                <p:cNvSpPr>
                  <a:spLocks noChangeArrowheads="1"/>
                </p:cNvSpPr>
                <p:nvPr/>
              </p:nvSpPr>
              <p:spPr bwMode="grayWhite">
                <a:xfrm>
                  <a:off x="4617" y="3897"/>
                  <a:ext cx="32" cy="32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33"/>
              <p:cNvGrpSpPr>
                <a:grpSpLocks/>
              </p:cNvGrpSpPr>
              <p:nvPr/>
            </p:nvGrpSpPr>
            <p:grpSpPr bwMode="auto">
              <a:xfrm>
                <a:off x="11087100" y="1901952"/>
                <a:ext cx="520700" cy="520700"/>
                <a:chOff x="5420" y="1139"/>
                <a:chExt cx="328" cy="328"/>
              </a:xfrm>
            </p:grpSpPr>
            <p:sp>
              <p:nvSpPr>
                <p:cNvPr id="29" name="Oval 31"/>
                <p:cNvSpPr>
                  <a:spLocks noChangeArrowheads="1"/>
                </p:cNvSpPr>
                <p:nvPr/>
              </p:nvSpPr>
              <p:spPr bwMode="grayWhite">
                <a:xfrm>
                  <a:off x="5420" y="1139"/>
                  <a:ext cx="328" cy="328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Oval 32"/>
                <p:cNvSpPr>
                  <a:spLocks noChangeArrowheads="1"/>
                </p:cNvSpPr>
                <p:nvPr/>
              </p:nvSpPr>
              <p:spPr bwMode="grayWhite">
                <a:xfrm>
                  <a:off x="5495" y="1214"/>
                  <a:ext cx="47" cy="47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36"/>
              <p:cNvGrpSpPr>
                <a:grpSpLocks/>
              </p:cNvGrpSpPr>
              <p:nvPr/>
            </p:nvGrpSpPr>
            <p:grpSpPr bwMode="auto">
              <a:xfrm>
                <a:off x="11176000" y="2614739"/>
                <a:ext cx="215900" cy="215900"/>
                <a:chOff x="5476" y="1588"/>
                <a:chExt cx="136" cy="136"/>
              </a:xfrm>
            </p:grpSpPr>
            <p:sp>
              <p:nvSpPr>
                <p:cNvPr id="27" name="Oval 34"/>
                <p:cNvSpPr>
                  <a:spLocks noChangeArrowheads="1"/>
                </p:cNvSpPr>
                <p:nvPr/>
              </p:nvSpPr>
              <p:spPr bwMode="grayWhite">
                <a:xfrm>
                  <a:off x="5476" y="1588"/>
                  <a:ext cx="136" cy="136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Oval 35"/>
                <p:cNvSpPr>
                  <a:spLocks noChangeArrowheads="1"/>
                </p:cNvSpPr>
                <p:nvPr/>
              </p:nvSpPr>
              <p:spPr bwMode="grayWhite">
                <a:xfrm>
                  <a:off x="5508" y="1620"/>
                  <a:ext cx="16" cy="16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39"/>
              <p:cNvGrpSpPr>
                <a:grpSpLocks/>
              </p:cNvGrpSpPr>
              <p:nvPr/>
            </p:nvGrpSpPr>
            <p:grpSpPr bwMode="auto">
              <a:xfrm>
                <a:off x="1377950" y="6350"/>
                <a:ext cx="520700" cy="520700"/>
                <a:chOff x="868" y="4"/>
                <a:chExt cx="328" cy="328"/>
              </a:xfrm>
            </p:grpSpPr>
            <p:sp>
              <p:nvSpPr>
                <p:cNvPr id="25" name="Oval 37"/>
                <p:cNvSpPr>
                  <a:spLocks noChangeArrowheads="1"/>
                </p:cNvSpPr>
                <p:nvPr/>
              </p:nvSpPr>
              <p:spPr bwMode="grayWhite">
                <a:xfrm>
                  <a:off x="868" y="4"/>
                  <a:ext cx="328" cy="328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Oval 38"/>
                <p:cNvSpPr>
                  <a:spLocks noChangeArrowheads="1"/>
                </p:cNvSpPr>
                <p:nvPr/>
              </p:nvSpPr>
              <p:spPr bwMode="grayWhite">
                <a:xfrm>
                  <a:off x="942" y="7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42"/>
              <p:cNvGrpSpPr>
                <a:grpSpLocks/>
              </p:cNvGrpSpPr>
              <p:nvPr/>
            </p:nvGrpSpPr>
            <p:grpSpPr bwMode="auto">
              <a:xfrm>
                <a:off x="1911350" y="158750"/>
                <a:ext cx="368300" cy="368300"/>
                <a:chOff x="1204" y="100"/>
                <a:chExt cx="232" cy="232"/>
              </a:xfrm>
            </p:grpSpPr>
            <p:sp>
              <p:nvSpPr>
                <p:cNvPr id="23" name="Oval 40"/>
                <p:cNvSpPr>
                  <a:spLocks noChangeArrowheads="1"/>
                </p:cNvSpPr>
                <p:nvPr/>
              </p:nvSpPr>
              <p:spPr bwMode="grayWhite">
                <a:xfrm>
                  <a:off x="1204" y="100"/>
                  <a:ext cx="232" cy="232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Oval 41"/>
                <p:cNvSpPr>
                  <a:spLocks noChangeArrowheads="1"/>
                </p:cNvSpPr>
                <p:nvPr/>
              </p:nvSpPr>
              <p:spPr bwMode="grayWhite">
                <a:xfrm>
                  <a:off x="1257" y="153"/>
                  <a:ext cx="32" cy="32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2" name="Group 161"/>
            <p:cNvGrpSpPr/>
            <p:nvPr/>
          </p:nvGrpSpPr>
          <p:grpSpPr>
            <a:xfrm>
              <a:off x="14350" y="-7605"/>
              <a:ext cx="11722100" cy="6536383"/>
              <a:chOff x="14350" y="-7605"/>
              <a:chExt cx="11722100" cy="6536383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14350" y="5326395"/>
                <a:ext cx="673100" cy="673100"/>
                <a:chOff x="14350" y="5326395"/>
                <a:chExt cx="673100" cy="673100"/>
              </a:xfrm>
            </p:grpSpPr>
            <p:sp>
              <p:nvSpPr>
                <p:cNvPr id="83" name="Oval 7"/>
                <p:cNvSpPr>
                  <a:spLocks noChangeArrowheads="1"/>
                </p:cNvSpPr>
                <p:nvPr/>
              </p:nvSpPr>
              <p:spPr bwMode="grayWhite">
                <a:xfrm>
                  <a:off x="14350" y="5326395"/>
                  <a:ext cx="673100" cy="6731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Oval 8"/>
                <p:cNvSpPr>
                  <a:spLocks noChangeArrowheads="1"/>
                </p:cNvSpPr>
                <p:nvPr/>
              </p:nvSpPr>
              <p:spPr bwMode="grayWhite">
                <a:xfrm>
                  <a:off x="166750" y="5478795"/>
                  <a:ext cx="100013" cy="100013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547750" y="5859795"/>
                <a:ext cx="292100" cy="292100"/>
                <a:chOff x="547750" y="5859795"/>
                <a:chExt cx="292100" cy="292100"/>
              </a:xfrm>
            </p:grpSpPr>
            <p:sp>
              <p:nvSpPr>
                <p:cNvPr id="81" name="Oval 10"/>
                <p:cNvSpPr>
                  <a:spLocks noChangeArrowheads="1"/>
                </p:cNvSpPr>
                <p:nvPr/>
              </p:nvSpPr>
              <p:spPr bwMode="grayWhite">
                <a:xfrm>
                  <a:off x="547750" y="5859795"/>
                  <a:ext cx="292100" cy="2921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Oval 11"/>
                <p:cNvSpPr>
                  <a:spLocks noChangeArrowheads="1"/>
                </p:cNvSpPr>
                <p:nvPr/>
              </p:nvSpPr>
              <p:spPr bwMode="grayWhite">
                <a:xfrm>
                  <a:off x="614425" y="5926470"/>
                  <a:ext cx="38100" cy="381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139763" y="6024895"/>
                <a:ext cx="444500" cy="444500"/>
                <a:chOff x="139763" y="6024895"/>
                <a:chExt cx="444500" cy="444500"/>
              </a:xfrm>
            </p:grpSpPr>
            <p:sp>
              <p:nvSpPr>
                <p:cNvPr id="79" name="Oval 13"/>
                <p:cNvSpPr>
                  <a:spLocks noChangeArrowheads="1"/>
                </p:cNvSpPr>
                <p:nvPr/>
              </p:nvSpPr>
              <p:spPr bwMode="grayWhite">
                <a:xfrm>
                  <a:off x="139763" y="6024895"/>
                  <a:ext cx="444500" cy="4445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Oval 14"/>
                <p:cNvSpPr>
                  <a:spLocks noChangeArrowheads="1"/>
                </p:cNvSpPr>
                <p:nvPr/>
              </p:nvSpPr>
              <p:spPr bwMode="grayWhite">
                <a:xfrm>
                  <a:off x="241363" y="6126495"/>
                  <a:ext cx="61913" cy="61913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2484500" y="6160478"/>
                <a:ext cx="368300" cy="368300"/>
                <a:chOff x="2484500" y="6160478"/>
                <a:chExt cx="368300" cy="368300"/>
              </a:xfrm>
            </p:grpSpPr>
            <p:sp>
              <p:nvSpPr>
                <p:cNvPr id="77" name="Oval 16"/>
                <p:cNvSpPr>
                  <a:spLocks noChangeArrowheads="1"/>
                </p:cNvSpPr>
                <p:nvPr/>
              </p:nvSpPr>
              <p:spPr bwMode="grayWhite">
                <a:xfrm>
                  <a:off x="2484500" y="6160478"/>
                  <a:ext cx="368300" cy="3683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" name="Oval 17"/>
                <p:cNvSpPr>
                  <a:spLocks noChangeArrowheads="1"/>
                </p:cNvSpPr>
                <p:nvPr/>
              </p:nvSpPr>
              <p:spPr bwMode="grayWhite">
                <a:xfrm>
                  <a:off x="2568638" y="6244616"/>
                  <a:ext cx="50800" cy="508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0" name="Group 89"/>
              <p:cNvGrpSpPr/>
              <p:nvPr/>
            </p:nvGrpSpPr>
            <p:grpSpPr>
              <a:xfrm>
                <a:off x="14350" y="4411995"/>
                <a:ext cx="368300" cy="368300"/>
                <a:chOff x="14350" y="4411995"/>
                <a:chExt cx="368300" cy="368300"/>
              </a:xfrm>
            </p:grpSpPr>
            <p:sp>
              <p:nvSpPr>
                <p:cNvPr id="75" name="Oval 19"/>
                <p:cNvSpPr>
                  <a:spLocks noChangeArrowheads="1"/>
                </p:cNvSpPr>
                <p:nvPr/>
              </p:nvSpPr>
              <p:spPr bwMode="grayWhite">
                <a:xfrm>
                  <a:off x="14350" y="4411995"/>
                  <a:ext cx="368300" cy="3683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Oval 20"/>
                <p:cNvSpPr>
                  <a:spLocks noChangeArrowheads="1"/>
                </p:cNvSpPr>
                <p:nvPr/>
              </p:nvSpPr>
              <p:spPr bwMode="grayWhite">
                <a:xfrm>
                  <a:off x="98488" y="4496133"/>
                  <a:ext cx="50800" cy="508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1" name="Group 90"/>
              <p:cNvGrpSpPr/>
              <p:nvPr/>
            </p:nvGrpSpPr>
            <p:grpSpPr>
              <a:xfrm>
                <a:off x="10682350" y="5794708"/>
                <a:ext cx="673100" cy="673100"/>
                <a:chOff x="10682350" y="5794708"/>
                <a:chExt cx="673100" cy="673100"/>
              </a:xfrm>
            </p:grpSpPr>
            <p:sp>
              <p:nvSpPr>
                <p:cNvPr id="73" name="Oval 22"/>
                <p:cNvSpPr>
                  <a:spLocks noChangeArrowheads="1"/>
                </p:cNvSpPr>
                <p:nvPr/>
              </p:nvSpPr>
              <p:spPr bwMode="grayWhite">
                <a:xfrm>
                  <a:off x="10682350" y="5794708"/>
                  <a:ext cx="673100" cy="6731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Oval 23"/>
                <p:cNvSpPr>
                  <a:spLocks noChangeArrowheads="1"/>
                </p:cNvSpPr>
                <p:nvPr/>
              </p:nvSpPr>
              <p:spPr bwMode="grayWhite">
                <a:xfrm>
                  <a:off x="10834750" y="5947108"/>
                  <a:ext cx="100013" cy="100013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2" name="Group 91"/>
              <p:cNvGrpSpPr/>
              <p:nvPr/>
            </p:nvGrpSpPr>
            <p:grpSpPr>
              <a:xfrm>
                <a:off x="10301350" y="6099508"/>
                <a:ext cx="368300" cy="368300"/>
                <a:chOff x="10301350" y="6099508"/>
                <a:chExt cx="368300" cy="368300"/>
              </a:xfrm>
            </p:grpSpPr>
            <p:sp>
              <p:nvSpPr>
                <p:cNvPr id="71" name="Oval 25"/>
                <p:cNvSpPr>
                  <a:spLocks noChangeArrowheads="1"/>
                </p:cNvSpPr>
                <p:nvPr/>
              </p:nvSpPr>
              <p:spPr bwMode="grayWhite">
                <a:xfrm>
                  <a:off x="10301350" y="6099508"/>
                  <a:ext cx="368300" cy="3683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Oval 26"/>
                <p:cNvSpPr>
                  <a:spLocks noChangeArrowheads="1"/>
                </p:cNvSpPr>
                <p:nvPr/>
              </p:nvSpPr>
              <p:spPr bwMode="grayWhite">
                <a:xfrm>
                  <a:off x="10385488" y="6183646"/>
                  <a:ext cx="50800" cy="508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3" name="Group 92"/>
              <p:cNvGrpSpPr/>
              <p:nvPr/>
            </p:nvGrpSpPr>
            <p:grpSpPr>
              <a:xfrm>
                <a:off x="11368150" y="5794708"/>
                <a:ext cx="368300" cy="368300"/>
                <a:chOff x="11368150" y="5794708"/>
                <a:chExt cx="368300" cy="368300"/>
              </a:xfrm>
            </p:grpSpPr>
            <p:sp>
              <p:nvSpPr>
                <p:cNvPr id="69" name="Oval 28"/>
                <p:cNvSpPr>
                  <a:spLocks noChangeArrowheads="1"/>
                </p:cNvSpPr>
                <p:nvPr/>
              </p:nvSpPr>
              <p:spPr bwMode="grayWhite">
                <a:xfrm>
                  <a:off x="11368150" y="5794708"/>
                  <a:ext cx="368300" cy="3683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Oval 29"/>
                <p:cNvSpPr>
                  <a:spLocks noChangeArrowheads="1"/>
                </p:cNvSpPr>
                <p:nvPr/>
              </p:nvSpPr>
              <p:spPr bwMode="grayWhite">
                <a:xfrm>
                  <a:off x="11452288" y="5878846"/>
                  <a:ext cx="50800" cy="508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4" name="Group 93"/>
              <p:cNvGrpSpPr/>
              <p:nvPr/>
            </p:nvGrpSpPr>
            <p:grpSpPr>
              <a:xfrm>
                <a:off x="11095100" y="1887997"/>
                <a:ext cx="520700" cy="520700"/>
                <a:chOff x="11095100" y="1887997"/>
                <a:chExt cx="520700" cy="520700"/>
              </a:xfrm>
            </p:grpSpPr>
            <p:sp>
              <p:nvSpPr>
                <p:cNvPr id="67" name="Oval 31"/>
                <p:cNvSpPr>
                  <a:spLocks noChangeArrowheads="1"/>
                </p:cNvSpPr>
                <p:nvPr/>
              </p:nvSpPr>
              <p:spPr bwMode="grayWhite">
                <a:xfrm>
                  <a:off x="11095100" y="1887997"/>
                  <a:ext cx="520700" cy="5207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Oval 32"/>
                <p:cNvSpPr>
                  <a:spLocks noChangeArrowheads="1"/>
                </p:cNvSpPr>
                <p:nvPr/>
              </p:nvSpPr>
              <p:spPr bwMode="grayWhite">
                <a:xfrm>
                  <a:off x="11214163" y="2007060"/>
                  <a:ext cx="74613" cy="74613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5" name="Group 94"/>
              <p:cNvGrpSpPr/>
              <p:nvPr/>
            </p:nvGrpSpPr>
            <p:grpSpPr>
              <a:xfrm>
                <a:off x="11184000" y="2600784"/>
                <a:ext cx="215900" cy="215900"/>
                <a:chOff x="11184000" y="2600784"/>
                <a:chExt cx="215900" cy="215900"/>
              </a:xfrm>
            </p:grpSpPr>
            <p:sp>
              <p:nvSpPr>
                <p:cNvPr id="65" name="Oval 34"/>
                <p:cNvSpPr>
                  <a:spLocks noChangeArrowheads="1"/>
                </p:cNvSpPr>
                <p:nvPr/>
              </p:nvSpPr>
              <p:spPr bwMode="grayWhite">
                <a:xfrm>
                  <a:off x="11184000" y="2600784"/>
                  <a:ext cx="215900" cy="2159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Oval 35"/>
                <p:cNvSpPr>
                  <a:spLocks noChangeArrowheads="1"/>
                </p:cNvSpPr>
                <p:nvPr/>
              </p:nvSpPr>
              <p:spPr bwMode="grayWhite">
                <a:xfrm>
                  <a:off x="11234800" y="2651584"/>
                  <a:ext cx="25400" cy="254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0" name="Group 159"/>
              <p:cNvGrpSpPr/>
              <p:nvPr/>
            </p:nvGrpSpPr>
            <p:grpSpPr>
              <a:xfrm>
                <a:off x="1385950" y="-7605"/>
                <a:ext cx="520700" cy="520700"/>
                <a:chOff x="1385950" y="-7605"/>
                <a:chExt cx="520700" cy="520700"/>
              </a:xfrm>
            </p:grpSpPr>
            <p:sp>
              <p:nvSpPr>
                <p:cNvPr id="63" name="Oval 37"/>
                <p:cNvSpPr>
                  <a:spLocks noChangeArrowheads="1"/>
                </p:cNvSpPr>
                <p:nvPr/>
              </p:nvSpPr>
              <p:spPr bwMode="grayWhite">
                <a:xfrm>
                  <a:off x="1385950" y="-7605"/>
                  <a:ext cx="520700" cy="5207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Oval 38"/>
                <p:cNvSpPr>
                  <a:spLocks noChangeArrowheads="1"/>
                </p:cNvSpPr>
                <p:nvPr/>
              </p:nvSpPr>
              <p:spPr bwMode="grayWhite">
                <a:xfrm>
                  <a:off x="1503425" y="109870"/>
                  <a:ext cx="76200" cy="762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1" name="Group 160"/>
              <p:cNvGrpSpPr/>
              <p:nvPr/>
            </p:nvGrpSpPr>
            <p:grpSpPr>
              <a:xfrm>
                <a:off x="1919350" y="144795"/>
                <a:ext cx="368300" cy="368300"/>
                <a:chOff x="1919350" y="144795"/>
                <a:chExt cx="368300" cy="368300"/>
              </a:xfrm>
            </p:grpSpPr>
            <p:sp>
              <p:nvSpPr>
                <p:cNvPr id="61" name="Oval 40"/>
                <p:cNvSpPr>
                  <a:spLocks noChangeArrowheads="1"/>
                </p:cNvSpPr>
                <p:nvPr/>
              </p:nvSpPr>
              <p:spPr bwMode="grayWhite">
                <a:xfrm>
                  <a:off x="1919350" y="144795"/>
                  <a:ext cx="368300" cy="368300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Oval 41"/>
                <p:cNvSpPr>
                  <a:spLocks noChangeArrowheads="1"/>
                </p:cNvSpPr>
                <p:nvPr/>
              </p:nvSpPr>
              <p:spPr bwMode="grayWhite">
                <a:xfrm>
                  <a:off x="2003488" y="228933"/>
                  <a:ext cx="50800" cy="508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598763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13C09FF-A05A-44B7-B7F9-9715502B619B}" type="datetime1">
              <a:rPr lang="en-US" smtClean="0"/>
              <a:pPr/>
              <a:t>10/5/2014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598763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598763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C749032-2A07-4AE8-BA90-74324CAE0C8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67865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SzPct val="80000"/>
        <a:buFont typeface="Courier New" panose="02070309020205020404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80000"/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SzPct val="80000"/>
        <a:buFont typeface="Courier New" panose="02070309020205020404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SzPct val="80000"/>
        <a:buFont typeface="Courier New" panose="02070309020205020404" pitchFamily="49" charset="0"/>
        <a:buChar char="o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SzPct val="80000"/>
        <a:buFont typeface="Courier New" panose="02070309020205020404" pitchFamily="49" charset="0"/>
        <a:buChar char="o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SzPct val="80000"/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SzPct val="80000"/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SzPct val="80000"/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SzPct val="80000"/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Data" Target="../diagrams/data3.xml"/><Relationship Id="rId7" Type="http://schemas.openxmlformats.org/officeDocument/2006/relationships/diagramData" Target="../diagrams/data4.xml"/><Relationship Id="rId12" Type="http://schemas.microsoft.com/office/2007/relationships/diagramDrawing" Target="../diagrams/drawing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5" Type="http://schemas.openxmlformats.org/officeDocument/2006/relationships/diagramQuickStyle" Target="../diagrams/quickStyle3.xml"/><Relationship Id="rId10" Type="http://schemas.openxmlformats.org/officeDocument/2006/relationships/diagramColors" Target="../diagrams/colors4.xml"/><Relationship Id="rId4" Type="http://schemas.openxmlformats.org/officeDocument/2006/relationships/diagramLayout" Target="../diagrams/layout3.xml"/><Relationship Id="rId9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microsoft.com/office/2007/relationships/diagramDrawing" Target="../diagrams/drawing5.xml"/><Relationship Id="rId3" Type="http://schemas.openxmlformats.org/officeDocument/2006/relationships/image" Target="../media/image41.jpeg"/><Relationship Id="rId7" Type="http://schemas.openxmlformats.org/officeDocument/2006/relationships/diagramColors" Target="../diagrams/colors5.xml"/><Relationship Id="rId12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diagramColors" Target="../diagrams/colors6.xml"/><Relationship Id="rId5" Type="http://schemas.openxmlformats.org/officeDocument/2006/relationships/diagramLayout" Target="../diagrams/layout5.xml"/><Relationship Id="rId10" Type="http://schemas.openxmlformats.org/officeDocument/2006/relationships/diagramQuickStyle" Target="../diagrams/quickStyle6.xml"/><Relationship Id="rId4" Type="http://schemas.openxmlformats.org/officeDocument/2006/relationships/diagramData" Target="../diagrams/data5.xml"/><Relationship Id="rId9" Type="http://schemas.openxmlformats.org/officeDocument/2006/relationships/diagramLayout" Target="../diagrams/layout6.xml"/><Relationship Id="rId14" Type="http://schemas.microsoft.com/office/2007/relationships/diagramDrawing" Target="../diagrams/drawing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1784" y="0"/>
            <a:ext cx="5908431" cy="1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" y="1761500"/>
            <a:ext cx="12192000" cy="5096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030" name="Picture 6" descr="http://www.ecuador-magico.com/wp-content/uploads/2013/08/Cuicoch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36543"/>
            <a:ext cx="3941380" cy="2956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http://joseph-amendola.com/wp-content/uploads/2012/04/lak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3378" y="3963686"/>
            <a:ext cx="3678621" cy="2901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Title 3"/>
          <p:cNvSpPr>
            <a:spLocks noGrp="1"/>
          </p:cNvSpPr>
          <p:nvPr>
            <p:ph type="ctrTitle"/>
          </p:nvPr>
        </p:nvSpPr>
        <p:spPr>
          <a:xfrm>
            <a:off x="315309" y="1939160"/>
            <a:ext cx="11640209" cy="1828800"/>
          </a:xfr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C" sz="2000" b="0" dirty="0">
                <a:solidFill>
                  <a:schemeClr val="tx1"/>
                </a:solidFill>
              </a:rPr>
              <a:t>TESIS PREVIO A LA OBTENCIÓN DEL TÍTULO DE INGENIERO GEOGRAFO Y DEL MEDIO </a:t>
            </a:r>
            <a:r>
              <a:rPr lang="es-EC" sz="2000" b="0" dirty="0" smtClean="0">
                <a:solidFill>
                  <a:schemeClr val="tx1"/>
                </a:solidFill>
              </a:rPr>
              <a:t>AMBIENTE</a:t>
            </a:r>
            <a:br>
              <a:rPr lang="es-EC" sz="2000" b="0" dirty="0" smtClean="0">
                <a:solidFill>
                  <a:schemeClr val="tx1"/>
                </a:solidFill>
              </a:rPr>
            </a:br>
            <a:r>
              <a:rPr lang="es-EC" sz="2000" b="0" dirty="0">
                <a:solidFill>
                  <a:schemeClr val="tx1"/>
                </a:solidFill>
              </a:rPr>
              <a:t/>
            </a:r>
            <a:br>
              <a:rPr lang="es-EC" sz="2000" b="0" dirty="0">
                <a:solidFill>
                  <a:schemeClr val="tx1"/>
                </a:solidFill>
              </a:rPr>
            </a:br>
            <a:r>
              <a:rPr lang="es-EC" sz="2000" dirty="0" smtClean="0">
                <a:solidFill>
                  <a:schemeClr val="tx1"/>
                </a:solidFill>
              </a:rPr>
              <a:t>ANÁLISIS DE LA DISTRIBUCIÓN ESPACIAL DE LA EMISIÓN DIFUSA DE CO</a:t>
            </a:r>
            <a:r>
              <a:rPr lang="es-EC" sz="2000" baseline="-25000" dirty="0" smtClean="0">
                <a:solidFill>
                  <a:schemeClr val="tx1"/>
                </a:solidFill>
              </a:rPr>
              <a:t>2 </a:t>
            </a:r>
            <a:r>
              <a:rPr lang="es-EC" sz="2000" dirty="0" smtClean="0">
                <a:solidFill>
                  <a:schemeClr val="tx1"/>
                </a:solidFill>
              </a:rPr>
              <a:t>EN LAS CALDERAS VOLCÁNICAS CUICOCHA Y QUILOTOA, COMO SUSTENTO TÉCNICO PARA LA TOMA DE DECISIONES EN LA GESTIÓN DE RIESGOS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34" name="Picture 10" descr="C:\Sellos\CIGM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3162" y="137589"/>
            <a:ext cx="1432356" cy="156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Sellos\DECT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6" t="5375" r="2159" b="3365"/>
          <a:stretch/>
        </p:blipFill>
        <p:spPr bwMode="auto">
          <a:xfrm>
            <a:off x="-1" y="-1"/>
            <a:ext cx="1847709" cy="170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0" y="1707537"/>
            <a:ext cx="12192000" cy="1079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4264975" y="4122457"/>
            <a:ext cx="3854266" cy="1490067"/>
          </a:xfrm>
          <a:prstGeom prst="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600" b="0" dirty="0" smtClean="0">
                <a:solidFill>
                  <a:schemeClr val="tx1"/>
                </a:solidFill>
              </a:rPr>
              <a:t>TESISTAS: </a:t>
            </a:r>
          </a:p>
          <a:p>
            <a:endParaRPr lang="es-EC" sz="1600" b="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s-EC" sz="1600" b="0" dirty="0" smtClean="0">
                <a:solidFill>
                  <a:schemeClr val="tx1"/>
                </a:solidFill>
              </a:rPr>
              <a:t>NADYA SERRANO</a:t>
            </a:r>
          </a:p>
          <a:p>
            <a:pPr algn="l"/>
            <a:endParaRPr lang="es-EC" sz="1600" b="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s-EC" sz="1600" b="0" dirty="0" smtClean="0">
                <a:solidFill>
                  <a:schemeClr val="tx1"/>
                </a:solidFill>
              </a:rPr>
              <a:t>ANAÍ BUSTOS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4264975" y="5754414"/>
            <a:ext cx="3854266" cy="1103586"/>
          </a:xfrm>
          <a:prstGeom prst="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600" b="0" dirty="0" smtClean="0">
                <a:solidFill>
                  <a:schemeClr val="tx1"/>
                </a:solidFill>
              </a:rPr>
              <a:t>OSWALDO PADILLA</a:t>
            </a:r>
          </a:p>
          <a:p>
            <a:endParaRPr lang="es-EC" sz="1600" b="0" dirty="0">
              <a:solidFill>
                <a:schemeClr val="tx1"/>
              </a:solidFill>
            </a:endParaRPr>
          </a:p>
          <a:p>
            <a:r>
              <a:rPr lang="es-EC" sz="1600" b="0" dirty="0" smtClean="0">
                <a:solidFill>
                  <a:schemeClr val="tx1"/>
                </a:solidFill>
              </a:rPr>
              <a:t>THEOFILOS TOULKERIDIS</a:t>
            </a:r>
          </a:p>
          <a:p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8018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6951" y="1446485"/>
            <a:ext cx="4945117" cy="43867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966951" y="5776205"/>
            <a:ext cx="4945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000" dirty="0"/>
              <a:t>Depósito </a:t>
            </a:r>
            <a:r>
              <a:rPr lang="es-EC" sz="1000" dirty="0" err="1"/>
              <a:t>travertino</a:t>
            </a:r>
            <a:r>
              <a:rPr lang="es-EC" sz="1000" dirty="0"/>
              <a:t> </a:t>
            </a:r>
            <a:r>
              <a:rPr lang="es-EC" sz="1000" dirty="0" err="1"/>
              <a:t>lacústrico</a:t>
            </a:r>
            <a:r>
              <a:rPr lang="es-EC" sz="1000" dirty="0"/>
              <a:t> en el año 2003</a:t>
            </a:r>
          </a:p>
          <a:p>
            <a:pPr algn="ctr"/>
            <a:r>
              <a:rPr lang="es-EC" sz="1000" dirty="0"/>
              <a:t>(</a:t>
            </a:r>
            <a:r>
              <a:rPr lang="es-EC" sz="1000" dirty="0" err="1"/>
              <a:t>Gunkel</a:t>
            </a:r>
            <a:r>
              <a:rPr lang="es-EC" sz="1000" dirty="0"/>
              <a:t> </a:t>
            </a:r>
            <a:r>
              <a:rPr lang="es-EC" sz="1000" i="1" dirty="0"/>
              <a:t>et al.,</a:t>
            </a:r>
            <a:r>
              <a:rPr lang="es-EC" sz="1000" dirty="0"/>
              <a:t> 2008)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0901" y="1799114"/>
            <a:ext cx="2924430" cy="235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6038193" y="3639862"/>
            <a:ext cx="1040524" cy="51379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10 m</a:t>
            </a:r>
            <a:endParaRPr lang="es-EC" dirty="0"/>
          </a:p>
        </p:txBody>
      </p:sp>
      <p:sp>
        <p:nvSpPr>
          <p:cNvPr id="11" name="10 Rectángulo"/>
          <p:cNvSpPr/>
          <p:nvPr/>
        </p:nvSpPr>
        <p:spPr>
          <a:xfrm>
            <a:off x="6038193" y="2451661"/>
            <a:ext cx="1040524" cy="51379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20 m</a:t>
            </a:r>
            <a:endParaRPr lang="es-EC" dirty="0"/>
          </a:p>
        </p:txBody>
      </p:sp>
      <p:sp>
        <p:nvSpPr>
          <p:cNvPr id="7" name="6 Flecha arriba"/>
          <p:cNvSpPr/>
          <p:nvPr/>
        </p:nvSpPr>
        <p:spPr>
          <a:xfrm>
            <a:off x="6416565" y="2965454"/>
            <a:ext cx="378372" cy="439462"/>
          </a:xfrm>
          <a:prstGeom prst="up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6250526" y="3374700"/>
            <a:ext cx="710451" cy="26161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s-MX" sz="1100" dirty="0" smtClean="0"/>
              <a:t>10 años</a:t>
            </a:r>
            <a:endParaRPr lang="es-EC" sz="1100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7285696" y="4810289"/>
            <a:ext cx="3427032" cy="62655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Composición iónica:</a:t>
            </a:r>
          </a:p>
          <a:p>
            <a:pPr algn="ctr"/>
            <a:r>
              <a:rPr lang="es-EC" sz="1400" dirty="0" err="1" smtClean="0"/>
              <a:t>Na</a:t>
            </a:r>
            <a:r>
              <a:rPr lang="es-EC" sz="1400" dirty="0"/>
              <a:t>&gt; Mg&gt; Ca&gt; K y Ca&gt; SO</a:t>
            </a:r>
            <a:r>
              <a:rPr lang="es-EC" sz="1400" baseline="-25000" dirty="0"/>
              <a:t>4</a:t>
            </a:r>
            <a:r>
              <a:rPr lang="es-EC" sz="1400" dirty="0"/>
              <a:t>&gt; HCO</a:t>
            </a:r>
            <a:r>
              <a:rPr lang="es-EC" sz="1400" baseline="-25000" dirty="0"/>
              <a:t>3 </a:t>
            </a:r>
            <a:endParaRPr lang="es-EC" sz="1400" dirty="0"/>
          </a:p>
        </p:txBody>
      </p:sp>
      <p:sp>
        <p:nvSpPr>
          <p:cNvPr id="13" name="2 Título"/>
          <p:cNvSpPr txBox="1">
            <a:spLocks/>
          </p:cNvSpPr>
          <p:nvPr/>
        </p:nvSpPr>
        <p:spPr>
          <a:xfrm>
            <a:off x="0" y="0"/>
            <a:ext cx="7826187" cy="759490"/>
          </a:xfrm>
          <a:prstGeom prst="rect">
            <a:avLst/>
          </a:prstGeom>
          <a:ln w="76200" cap="flat" cmpd="sng" algn="ctr">
            <a:solidFill>
              <a:srgbClr val="00B0F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mtClean="0"/>
              <a:t>INFORMACIÓN HIDROGEOQUÍMICA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3987731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2 Título"/>
          <p:cNvSpPr txBox="1">
            <a:spLocks/>
          </p:cNvSpPr>
          <p:nvPr/>
        </p:nvSpPr>
        <p:spPr>
          <a:xfrm>
            <a:off x="0" y="0"/>
            <a:ext cx="7826187" cy="759490"/>
          </a:xfrm>
          <a:prstGeom prst="rect">
            <a:avLst/>
          </a:prstGeom>
          <a:ln w="76200" cap="flat" cmpd="sng" algn="ctr">
            <a:solidFill>
              <a:srgbClr val="00B0F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mtClean="0"/>
              <a:t>INFORMACIÓN HIDROGEOQUÍMICA</a:t>
            </a:r>
            <a:endParaRPr lang="es-EC" dirty="0"/>
          </a:p>
        </p:txBody>
      </p:sp>
      <p:pic>
        <p:nvPicPr>
          <p:cNvPr id="1026" name="Picture 2" descr="C:\Users\Marius\Desktop\TESIS\FOTOS TESIS\Cuicocha\paisaje\DSC001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2156" y="960008"/>
            <a:ext cx="8421994" cy="589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74503764"/>
              </p:ext>
            </p:extLst>
          </p:nvPr>
        </p:nvGraphicFramePr>
        <p:xfrm>
          <a:off x="0" y="2653030"/>
          <a:ext cx="4632960" cy="2931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xmlns="" val="259821038"/>
              </p:ext>
            </p:extLst>
          </p:nvPr>
        </p:nvGraphicFramePr>
        <p:xfrm>
          <a:off x="7826187" y="2802467"/>
          <a:ext cx="4978400" cy="4228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1 Rectángulo"/>
          <p:cNvSpPr/>
          <p:nvPr/>
        </p:nvSpPr>
        <p:spPr>
          <a:xfrm>
            <a:off x="6382396" y="6488668"/>
            <a:ext cx="580960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(</a:t>
            </a:r>
            <a:r>
              <a:rPr lang="es-EC" dirty="0" err="1"/>
              <a:t>Gunkel</a:t>
            </a:r>
            <a:r>
              <a:rPr lang="es-EC" dirty="0"/>
              <a:t> G. , </a:t>
            </a:r>
            <a:r>
              <a:rPr lang="es-EC" dirty="0" err="1"/>
              <a:t>Beulker</a:t>
            </a:r>
            <a:r>
              <a:rPr lang="es-EC" dirty="0"/>
              <a:t>, </a:t>
            </a:r>
            <a:r>
              <a:rPr lang="es-EC" dirty="0" err="1"/>
              <a:t>Gernet</a:t>
            </a:r>
            <a:r>
              <a:rPr lang="es-EC" dirty="0"/>
              <a:t>, </a:t>
            </a:r>
            <a:r>
              <a:rPr lang="es-EC" dirty="0" err="1"/>
              <a:t>Grupe</a:t>
            </a:r>
            <a:r>
              <a:rPr lang="es-EC" dirty="0"/>
              <a:t>, &amp; Viteri, 2011)</a:t>
            </a:r>
          </a:p>
        </p:txBody>
      </p:sp>
    </p:spTree>
    <p:extLst>
      <p:ext uri="{BB962C8B-B14F-4D97-AF65-F5344CB8AC3E}">
        <p14:creationId xmlns:p14="http://schemas.microsoft.com/office/powerpoint/2010/main" xmlns="" val="243107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1559858" y="1075764"/>
            <a:ext cx="9332259" cy="4652683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0" b="1" dirty="0" smtClean="0"/>
              <a:t>METODOLOGÍA</a:t>
            </a:r>
            <a:endParaRPr lang="es-EC" sz="8000" b="1" dirty="0"/>
          </a:p>
        </p:txBody>
      </p:sp>
    </p:spTree>
    <p:extLst>
      <p:ext uri="{BB962C8B-B14F-4D97-AF65-F5344CB8AC3E}">
        <p14:creationId xmlns:p14="http://schemas.microsoft.com/office/powerpoint/2010/main" xmlns="" val="6306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3469341" cy="759490"/>
          </a:xfr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C" dirty="0" smtClean="0"/>
              <a:t>METODOLOGÍA</a:t>
            </a:r>
            <a:endParaRPr lang="es-EC" dirty="0"/>
          </a:p>
        </p:txBody>
      </p:sp>
      <p:sp>
        <p:nvSpPr>
          <p:cNvPr id="4" name="3 Rectángulo redondeado"/>
          <p:cNvSpPr/>
          <p:nvPr/>
        </p:nvSpPr>
        <p:spPr>
          <a:xfrm>
            <a:off x="4224767" y="134470"/>
            <a:ext cx="6831106" cy="645459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Elaboración de GEODATABASES</a:t>
            </a:r>
            <a:endParaRPr lang="es-EC" sz="2800" b="1" dirty="0">
              <a:solidFill>
                <a:schemeClr val="tx1"/>
              </a:solidFill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1 Marcador de contenido"/>
          <p:cNvSpPr txBox="1">
            <a:spLocks/>
          </p:cNvSpPr>
          <p:nvPr/>
        </p:nvSpPr>
        <p:spPr>
          <a:xfrm>
            <a:off x="0" y="1358755"/>
            <a:ext cx="12192000" cy="1065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400" dirty="0" smtClean="0"/>
              <a:t>La creación de familias de datos está </a:t>
            </a:r>
            <a:r>
              <a:rPr lang="es-EC" sz="2400" dirty="0"/>
              <a:t>jerarquizada según el CATÁLOGO NACIONAL DE OBJETOS GEOGRÁFICOS (versión 2.0 emitida en el año 2013)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9278472" y="5539957"/>
            <a:ext cx="2913528" cy="59167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ISO/TS </a:t>
            </a:r>
            <a:r>
              <a:rPr lang="pt-BR" dirty="0"/>
              <a:t>19110:2005 </a:t>
            </a:r>
            <a:endParaRPr lang="pt-BR" dirty="0" smtClean="0"/>
          </a:p>
          <a:p>
            <a:pPr algn="ctr"/>
            <a:r>
              <a:rPr lang="pt-BR" dirty="0" smtClean="0"/>
              <a:t>e </a:t>
            </a:r>
            <a:r>
              <a:rPr lang="pt-BR" dirty="0"/>
              <a:t>ISO 19126: </a:t>
            </a:r>
            <a:r>
              <a:rPr lang="pt-BR" dirty="0" smtClean="0"/>
              <a:t>2009</a:t>
            </a:r>
            <a:endParaRPr lang="es-EC" dirty="0"/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8" t="25214" r="7558" b="35478"/>
          <a:stretch/>
        </p:blipFill>
        <p:spPr bwMode="auto">
          <a:xfrm>
            <a:off x="407893" y="2424119"/>
            <a:ext cx="11156578" cy="282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3824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198326" y="2094270"/>
            <a:ext cx="9509760" cy="4127627"/>
          </a:xfrm>
        </p:spPr>
        <p:txBody>
          <a:bodyPr/>
          <a:lstStyle/>
          <a:p>
            <a:r>
              <a:rPr lang="es-EC" b="1" dirty="0" smtClean="0"/>
              <a:t>Suelo</a:t>
            </a:r>
            <a:endParaRPr lang="es-EC" b="1" dirty="0"/>
          </a:p>
        </p:txBody>
      </p:sp>
      <p:pic>
        <p:nvPicPr>
          <p:cNvPr id="4" name="3 Imagen" descr="C:\Users\Marius\Desktop\TESIS\imágenes\campan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9369" y="3006256"/>
            <a:ext cx="2783840" cy="2191385"/>
          </a:xfrm>
          <a:prstGeom prst="rect">
            <a:avLst/>
          </a:prstGeom>
          <a:ln w="31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 descr="C:\Users\Marius\Desktop\TESIS\imágenes\Esquema equipo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4425" y="2634408"/>
            <a:ext cx="4531995" cy="418685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 descr="C:\Users\Marius\Desktop\TESIS\FOTOS TESIS\Cuicocha\equipos\IMG_006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10746" y="5709127"/>
            <a:ext cx="1323474" cy="9008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6 Flecha curvada hacia arriba"/>
          <p:cNvSpPr/>
          <p:nvPr/>
        </p:nvSpPr>
        <p:spPr>
          <a:xfrm rot="19711259">
            <a:off x="6488841" y="5818361"/>
            <a:ext cx="2602543" cy="798906"/>
          </a:xfrm>
          <a:prstGeom prst="curvedUpArrow">
            <a:avLst>
              <a:gd name="adj1" fmla="val 25000"/>
              <a:gd name="adj2" fmla="val 41137"/>
              <a:gd name="adj3" fmla="val 275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9264316" y="5497790"/>
            <a:ext cx="2927684" cy="136021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/>
              <a:t>NDIR</a:t>
            </a:r>
          </a:p>
          <a:p>
            <a:pPr algn="ctr"/>
            <a:r>
              <a:rPr lang="es-EC" sz="2000" b="1" dirty="0" smtClean="0"/>
              <a:t>0-2 000 ppm</a:t>
            </a:r>
            <a:endParaRPr lang="es-EC" sz="2000" b="1" dirty="0"/>
          </a:p>
        </p:txBody>
      </p:sp>
      <p:sp>
        <p:nvSpPr>
          <p:cNvPr id="9" name="8 Cerrar llave"/>
          <p:cNvSpPr/>
          <p:nvPr/>
        </p:nvSpPr>
        <p:spPr>
          <a:xfrm>
            <a:off x="10083209" y="3296078"/>
            <a:ext cx="351992" cy="1203158"/>
          </a:xfrm>
          <a:prstGeom prst="rightBrace">
            <a:avLst>
              <a:gd name="adj1" fmla="val 15169"/>
              <a:gd name="adj2" fmla="val 52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"/>
          <p:cNvSpPr/>
          <p:nvPr/>
        </p:nvSpPr>
        <p:spPr>
          <a:xfrm>
            <a:off x="10488272" y="3428425"/>
            <a:ext cx="1703728" cy="9384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D= 19,75 cm</a:t>
            </a:r>
          </a:p>
          <a:p>
            <a:pPr algn="ctr"/>
            <a:r>
              <a:rPr lang="es-EC" dirty="0" smtClean="0"/>
              <a:t>L= 9,1cm</a:t>
            </a:r>
            <a:endParaRPr lang="es-EC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3990423" y="1773274"/>
            <a:ext cx="3925566" cy="64198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Método de la cámara de acumulación de gases</a:t>
            </a:r>
            <a:endParaRPr lang="es-EC" dirty="0"/>
          </a:p>
        </p:txBody>
      </p:sp>
      <p:sp>
        <p:nvSpPr>
          <p:cNvPr id="14" name="2 Título"/>
          <p:cNvSpPr txBox="1">
            <a:spLocks/>
          </p:cNvSpPr>
          <p:nvPr/>
        </p:nvSpPr>
        <p:spPr>
          <a:xfrm>
            <a:off x="0" y="0"/>
            <a:ext cx="3469341" cy="759490"/>
          </a:xfrm>
          <a:prstGeom prst="rect">
            <a:avLst/>
          </a:prstGeom>
          <a:ln w="76200" cap="flat" cmpd="sng" algn="ctr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mtClean="0"/>
              <a:t>METODOLOGÍA</a:t>
            </a:r>
            <a:endParaRPr lang="es-EC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2471663" y="968184"/>
            <a:ext cx="8274207" cy="645459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Medición de flujo de </a:t>
            </a:r>
            <a:r>
              <a:rPr lang="es-EC" sz="2800" b="1" dirty="0">
                <a:solidFill>
                  <a:schemeClr val="tx1"/>
                </a:solidFill>
              </a:rPr>
              <a:t>CO</a:t>
            </a:r>
            <a:r>
              <a:rPr lang="es-EC" sz="2800" b="1" baseline="-25000" dirty="0">
                <a:solidFill>
                  <a:schemeClr val="tx1"/>
                </a:solidFill>
              </a:rPr>
              <a:t>2 </a:t>
            </a:r>
            <a:r>
              <a:rPr lang="es-EC" sz="2800" b="1" dirty="0" smtClean="0">
                <a:solidFill>
                  <a:schemeClr val="tx1"/>
                </a:solidFill>
              </a:rPr>
              <a:t>en superficie</a:t>
            </a:r>
            <a:endParaRPr lang="es-EC" sz="2800" b="1" dirty="0">
              <a:solidFill>
                <a:schemeClr val="tx1"/>
              </a:solidFill>
            </a:endParaRPr>
          </a:p>
        </p:txBody>
      </p:sp>
      <p:pic>
        <p:nvPicPr>
          <p:cNvPr id="13" name="12 Imagen" descr="C:\Users\Marius\Desktop\TESIS\FOTOS TESIS\Quilotoa\equipos\DSC0039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48" t="28027" r="34792" b="28380"/>
          <a:stretch/>
        </p:blipFill>
        <p:spPr bwMode="auto">
          <a:xfrm>
            <a:off x="2622883" y="523201"/>
            <a:ext cx="7037401" cy="6529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6" name="1 Marcador de contenido"/>
          <p:cNvSpPr txBox="1">
            <a:spLocks/>
          </p:cNvSpPr>
          <p:nvPr/>
        </p:nvSpPr>
        <p:spPr>
          <a:xfrm>
            <a:off x="3469341" y="208694"/>
            <a:ext cx="7276529" cy="759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400" smtClean="0"/>
              <a:t>Establecido por Melián (2008) y Padrón (2008)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xmlns="" val="52847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 txBox="1">
            <a:spLocks/>
          </p:cNvSpPr>
          <p:nvPr/>
        </p:nvSpPr>
        <p:spPr>
          <a:xfrm>
            <a:off x="1218398" y="1778252"/>
            <a:ext cx="9509760" cy="5079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b="1" dirty="0" smtClean="0"/>
              <a:t>Agua</a:t>
            </a:r>
            <a:endParaRPr lang="es-EC" b="1" dirty="0"/>
          </a:p>
        </p:txBody>
      </p:sp>
      <p:pic>
        <p:nvPicPr>
          <p:cNvPr id="7" name="6 Imagen" descr="C:\Users\Marius\Desktop\TESIS\imágenes\Esquema equip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4425" y="2334260"/>
            <a:ext cx="4531995" cy="418685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Imagen" descr="C:\Users\Marius\Desktop\TESIS\FOTOS TESIS\Cuicocha\equipos\IMG_00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10747" y="5408979"/>
            <a:ext cx="1323474" cy="9008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8 Flecha curvada hacia arriba"/>
          <p:cNvSpPr/>
          <p:nvPr/>
        </p:nvSpPr>
        <p:spPr>
          <a:xfrm rot="19711259">
            <a:off x="6313387" y="5195813"/>
            <a:ext cx="2953451" cy="1372006"/>
          </a:xfrm>
          <a:prstGeom prst="curvedUpArrow">
            <a:avLst>
              <a:gd name="adj1" fmla="val 25000"/>
              <a:gd name="adj2" fmla="val 41137"/>
              <a:gd name="adj3" fmla="val 275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0" name="9 Imagen" descr="C:\Users\Marius\Desktop\TESIS\FOTOS TESIS\Quilotoa\equipos\IMG_010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31" r="7451"/>
          <a:stretch/>
        </p:blipFill>
        <p:spPr bwMode="auto">
          <a:xfrm>
            <a:off x="6580077" y="2056140"/>
            <a:ext cx="3023811" cy="2543810"/>
          </a:xfrm>
          <a:prstGeom prst="rect">
            <a:avLst/>
          </a:prstGeom>
          <a:noFill/>
          <a:ln w="3175"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11 Imagen" descr="C:\Users\Marius\Desktop\TESIS\FOTOS TESIS\pululahua\laguna\IMG_017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35" t="21927" r="38983" b="8313"/>
          <a:stretch/>
        </p:blipFill>
        <p:spPr bwMode="auto">
          <a:xfrm>
            <a:off x="9264316" y="2024748"/>
            <a:ext cx="2588112" cy="26065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3" name="2 Título"/>
          <p:cNvSpPr txBox="1">
            <a:spLocks/>
          </p:cNvSpPr>
          <p:nvPr/>
        </p:nvSpPr>
        <p:spPr>
          <a:xfrm>
            <a:off x="0" y="0"/>
            <a:ext cx="3469341" cy="759490"/>
          </a:xfrm>
          <a:prstGeom prst="rect">
            <a:avLst/>
          </a:prstGeom>
          <a:ln w="76200" cap="flat" cmpd="sng" algn="ctr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 smtClean="0"/>
              <a:t>METODOLOGÍA</a:t>
            </a:r>
            <a:endParaRPr lang="es-EC" dirty="0"/>
          </a:p>
        </p:txBody>
      </p:sp>
      <p:sp>
        <p:nvSpPr>
          <p:cNvPr id="14" name="13 Rectángulo redondeado"/>
          <p:cNvSpPr/>
          <p:nvPr/>
        </p:nvSpPr>
        <p:spPr>
          <a:xfrm>
            <a:off x="2471663" y="1061780"/>
            <a:ext cx="8274207" cy="645459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Medición de flujo de </a:t>
            </a:r>
            <a:r>
              <a:rPr lang="es-EC" sz="2800" b="1" dirty="0">
                <a:solidFill>
                  <a:schemeClr val="tx1"/>
                </a:solidFill>
              </a:rPr>
              <a:t>CO</a:t>
            </a:r>
            <a:r>
              <a:rPr lang="es-EC" sz="2800" b="1" baseline="-25000" dirty="0">
                <a:solidFill>
                  <a:schemeClr val="tx1"/>
                </a:solidFill>
              </a:rPr>
              <a:t>2 </a:t>
            </a:r>
            <a:r>
              <a:rPr lang="es-EC" sz="2800" b="1" dirty="0" smtClean="0">
                <a:solidFill>
                  <a:schemeClr val="tx1"/>
                </a:solidFill>
              </a:rPr>
              <a:t>en superficie</a:t>
            </a:r>
            <a:endParaRPr lang="es-EC" sz="2800" b="1" dirty="0">
              <a:solidFill>
                <a:schemeClr val="tx1"/>
              </a:solidFill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9264316" y="5497790"/>
            <a:ext cx="2927684" cy="136021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NDIR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0-2 000 ppm</a:t>
            </a:r>
            <a:endParaRPr lang="es-EC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45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b-mia.xx.fbcdn.net/hphotos-xpf1/v/t35.0-12/10602016_10204447826865277_2006017480_o.jpg?oh=04348c2e0dcb023baa825fef46fe81f2&amp;oe=53ED393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57"/>
          <a:stretch/>
        </p:blipFill>
        <p:spPr bwMode="auto">
          <a:xfrm>
            <a:off x="0" y="2408502"/>
            <a:ext cx="4877462" cy="366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4992397" y="2321065"/>
            <a:ext cx="3007895" cy="161223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Tiempo de grabación suficiente </a:t>
            </a:r>
          </a:p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90-240 </a:t>
            </a:r>
            <a:r>
              <a:rPr lang="es-EC" sz="2000" b="1" dirty="0" err="1" smtClean="0">
                <a:solidFill>
                  <a:schemeClr val="tx1"/>
                </a:solidFill>
              </a:rPr>
              <a:t>seg</a:t>
            </a:r>
            <a:r>
              <a:rPr lang="es-EC" sz="2000" b="1" dirty="0" smtClean="0">
                <a:solidFill>
                  <a:schemeClr val="tx1"/>
                </a:solidFill>
              </a:rPr>
              <a:t>. 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7" name="6 Flecha derecha"/>
          <p:cNvSpPr/>
          <p:nvPr/>
        </p:nvSpPr>
        <p:spPr>
          <a:xfrm>
            <a:off x="8000292" y="2732198"/>
            <a:ext cx="1443790" cy="840151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9444082" y="2473465"/>
            <a:ext cx="2398295" cy="161223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schemeClr val="tx1"/>
                </a:solidFill>
              </a:rPr>
              <a:t>Equilibrio dinámico</a:t>
            </a:r>
            <a:endParaRPr lang="es-EC" sz="2400" b="1" dirty="0">
              <a:solidFill>
                <a:schemeClr val="tx1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4992397" y="4462686"/>
            <a:ext cx="3007895" cy="16122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Rango error: 0 a 1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11" name="10 Flecha derecha"/>
          <p:cNvSpPr/>
          <p:nvPr/>
        </p:nvSpPr>
        <p:spPr>
          <a:xfrm>
            <a:off x="8000291" y="4721419"/>
            <a:ext cx="1443790" cy="840151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9444081" y="4462686"/>
            <a:ext cx="2398295" cy="161223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schemeClr val="tx1"/>
                </a:solidFill>
              </a:rPr>
              <a:t>Regresión menor a 0,5 es nula</a:t>
            </a:r>
            <a:endParaRPr lang="es-EC" sz="2400" b="1" dirty="0">
              <a:solidFill>
                <a:schemeClr val="tx1"/>
              </a:solidFill>
            </a:endParaRPr>
          </a:p>
        </p:txBody>
      </p:sp>
      <p:sp>
        <p:nvSpPr>
          <p:cNvPr id="13" name="2 Título"/>
          <p:cNvSpPr txBox="1">
            <a:spLocks/>
          </p:cNvSpPr>
          <p:nvPr/>
        </p:nvSpPr>
        <p:spPr>
          <a:xfrm>
            <a:off x="0" y="0"/>
            <a:ext cx="3469341" cy="759490"/>
          </a:xfrm>
          <a:prstGeom prst="rect">
            <a:avLst/>
          </a:prstGeom>
          <a:ln w="76200" cap="flat" cmpd="sng" algn="ctr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mtClean="0">
                <a:solidFill>
                  <a:schemeClr val="tx1"/>
                </a:solidFill>
              </a:rPr>
              <a:t>METODOLOGÍA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2471663" y="1061780"/>
            <a:ext cx="8274207" cy="645459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Medición de flujo de </a:t>
            </a:r>
            <a:r>
              <a:rPr lang="es-EC" sz="2800" b="1" dirty="0">
                <a:solidFill>
                  <a:schemeClr val="tx1"/>
                </a:solidFill>
              </a:rPr>
              <a:t>CO</a:t>
            </a:r>
            <a:r>
              <a:rPr lang="es-EC" sz="2800" b="1" baseline="-25000" dirty="0">
                <a:solidFill>
                  <a:schemeClr val="tx1"/>
                </a:solidFill>
              </a:rPr>
              <a:t>2 </a:t>
            </a:r>
            <a:r>
              <a:rPr lang="es-EC" sz="2800" b="1" dirty="0" smtClean="0">
                <a:solidFill>
                  <a:schemeClr val="tx1"/>
                </a:solidFill>
              </a:rPr>
              <a:t>en superficie</a:t>
            </a:r>
            <a:endParaRPr lang="es-EC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1557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ortar rectángulo de esquina sencilla"/>
          <p:cNvSpPr/>
          <p:nvPr/>
        </p:nvSpPr>
        <p:spPr>
          <a:xfrm>
            <a:off x="755015" y="1764646"/>
            <a:ext cx="3479800" cy="678974"/>
          </a:xfrm>
          <a:prstGeom prst="snip1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b="1" dirty="0">
                <a:solidFill>
                  <a:schemeClr val="tx1"/>
                </a:solidFill>
              </a:rPr>
              <a:t>Área= 3.0635 x 10</a:t>
            </a:r>
            <a:r>
              <a:rPr lang="es-EC" b="1" baseline="30000" dirty="0">
                <a:solidFill>
                  <a:schemeClr val="tx1"/>
                </a:solidFill>
              </a:rPr>
              <a:t>-2</a:t>
            </a:r>
            <a:r>
              <a:rPr lang="es-EC" b="1" dirty="0">
                <a:solidFill>
                  <a:schemeClr val="tx1"/>
                </a:solidFill>
              </a:rPr>
              <a:t> </a:t>
            </a:r>
            <a:r>
              <a:rPr lang="es-EC" b="1" dirty="0" smtClean="0">
                <a:solidFill>
                  <a:schemeClr val="tx1"/>
                </a:solidFill>
              </a:rPr>
              <a:t>m</a:t>
            </a:r>
            <a:r>
              <a:rPr lang="es-EC" b="1" baseline="30000" dirty="0" smtClean="0">
                <a:solidFill>
                  <a:schemeClr val="tx1"/>
                </a:solidFill>
              </a:rPr>
              <a:t>2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9" name="8 Recortar rectángulo de esquina sencilla"/>
          <p:cNvSpPr/>
          <p:nvPr/>
        </p:nvSpPr>
        <p:spPr>
          <a:xfrm>
            <a:off x="755015" y="2625261"/>
            <a:ext cx="3479800" cy="667226"/>
          </a:xfrm>
          <a:prstGeom prst="snip1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b="1" dirty="0">
                <a:solidFill>
                  <a:schemeClr val="tx1"/>
                </a:solidFill>
              </a:rPr>
              <a:t>Volumen= 2.7878  x 10</a:t>
            </a:r>
            <a:r>
              <a:rPr lang="es-EC" b="1" baseline="30000" dirty="0">
                <a:solidFill>
                  <a:schemeClr val="tx1"/>
                </a:solidFill>
              </a:rPr>
              <a:t>-3</a:t>
            </a:r>
            <a:r>
              <a:rPr lang="es-EC" b="1" dirty="0">
                <a:solidFill>
                  <a:schemeClr val="tx1"/>
                </a:solidFill>
              </a:rPr>
              <a:t> </a:t>
            </a:r>
            <a:r>
              <a:rPr lang="es-EC" b="1" dirty="0" smtClean="0">
                <a:solidFill>
                  <a:schemeClr val="tx1"/>
                </a:solidFill>
              </a:rPr>
              <a:t>m</a:t>
            </a:r>
            <a:r>
              <a:rPr lang="es-EC" b="1" baseline="30000" dirty="0" smtClean="0">
                <a:solidFill>
                  <a:schemeClr val="tx1"/>
                </a:solidFill>
              </a:rPr>
              <a:t>2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11" name="10 Imagen" descr="C:\Users\Marius\Desktop\TESIS\FOTOS TESIS\Quilotoa\equipos\DSC0039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033" t="57423" r="38919" b="30827"/>
          <a:stretch/>
        </p:blipFill>
        <p:spPr bwMode="auto">
          <a:xfrm>
            <a:off x="4695785" y="1709033"/>
            <a:ext cx="2028229" cy="1625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8" name="17 Elipse"/>
          <p:cNvSpPr/>
          <p:nvPr/>
        </p:nvSpPr>
        <p:spPr>
          <a:xfrm>
            <a:off x="6784150" y="1764646"/>
            <a:ext cx="2057400" cy="122424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</a:rPr>
              <a:t>(ppm V s</a:t>
            </a:r>
            <a:r>
              <a:rPr lang="es-EC" b="1" baseline="30000" dirty="0">
                <a:solidFill>
                  <a:schemeClr val="tx1"/>
                </a:solidFill>
              </a:rPr>
              <a:t>-1</a:t>
            </a:r>
            <a:r>
              <a:rPr lang="es-EC" b="1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19" name="18 Elipse"/>
          <p:cNvSpPr/>
          <p:nvPr/>
        </p:nvSpPr>
        <p:spPr>
          <a:xfrm>
            <a:off x="9906411" y="1709033"/>
            <a:ext cx="2057400" cy="122424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</a:rPr>
              <a:t>(g m</a:t>
            </a:r>
            <a:r>
              <a:rPr lang="es-EC" b="1" baseline="30000" dirty="0">
                <a:solidFill>
                  <a:schemeClr val="tx1"/>
                </a:solidFill>
              </a:rPr>
              <a:t>-2</a:t>
            </a:r>
            <a:r>
              <a:rPr lang="es-EC" b="1" dirty="0">
                <a:solidFill>
                  <a:schemeClr val="tx1"/>
                </a:solidFill>
              </a:rPr>
              <a:t> d</a:t>
            </a:r>
            <a:r>
              <a:rPr lang="es-EC" b="1" baseline="30000" dirty="0">
                <a:solidFill>
                  <a:schemeClr val="tx1"/>
                </a:solidFill>
              </a:rPr>
              <a:t>-1</a:t>
            </a:r>
            <a:r>
              <a:rPr lang="es-EC" b="1" dirty="0" smtClean="0">
                <a:solidFill>
                  <a:schemeClr val="tx1"/>
                </a:solidFill>
              </a:rPr>
              <a:t>)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20" name="19 Flecha derecha"/>
          <p:cNvSpPr/>
          <p:nvPr/>
        </p:nvSpPr>
        <p:spPr>
          <a:xfrm>
            <a:off x="8841549" y="2170015"/>
            <a:ext cx="1070165" cy="27360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85" t="38976" r="20351" b="50703"/>
          <a:stretch/>
        </p:blipFill>
        <p:spPr bwMode="auto">
          <a:xfrm>
            <a:off x="0" y="4365030"/>
            <a:ext cx="1976120" cy="87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85" t="54802" r="22165" b="34811"/>
          <a:stretch/>
        </p:blipFill>
        <p:spPr bwMode="auto">
          <a:xfrm>
            <a:off x="32870" y="5605322"/>
            <a:ext cx="1701800" cy="88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Elipse"/>
          <p:cNvSpPr/>
          <p:nvPr/>
        </p:nvSpPr>
        <p:spPr>
          <a:xfrm>
            <a:off x="2032000" y="4431378"/>
            <a:ext cx="787400" cy="88333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1</a:t>
            </a:r>
          </a:p>
        </p:txBody>
      </p:sp>
      <p:sp>
        <p:nvSpPr>
          <p:cNvPr id="24" name="23 Elipse"/>
          <p:cNvSpPr/>
          <p:nvPr/>
        </p:nvSpPr>
        <p:spPr>
          <a:xfrm>
            <a:off x="2032000" y="5605322"/>
            <a:ext cx="787400" cy="883337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2</a:t>
            </a:r>
          </a:p>
        </p:txBody>
      </p:sp>
      <p:sp>
        <p:nvSpPr>
          <p:cNvPr id="25" name="24 Elipse"/>
          <p:cNvSpPr/>
          <p:nvPr/>
        </p:nvSpPr>
        <p:spPr>
          <a:xfrm>
            <a:off x="6138582" y="4110041"/>
            <a:ext cx="787400" cy="883337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3</a:t>
            </a:r>
          </a:p>
        </p:txBody>
      </p:sp>
      <p:sp>
        <p:nvSpPr>
          <p:cNvPr id="26" name="25 Elipse"/>
          <p:cNvSpPr/>
          <p:nvPr/>
        </p:nvSpPr>
        <p:spPr>
          <a:xfrm>
            <a:off x="6083300" y="5605322"/>
            <a:ext cx="787400" cy="883337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4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80" t="54726" r="69097" b="32292"/>
          <a:stretch/>
        </p:blipFill>
        <p:spPr bwMode="auto">
          <a:xfrm>
            <a:off x="2974340" y="4068197"/>
            <a:ext cx="3100070" cy="86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28 Conector recto de flecha"/>
          <p:cNvCxnSpPr/>
          <p:nvPr/>
        </p:nvCxnSpPr>
        <p:spPr>
          <a:xfrm>
            <a:off x="4695786" y="4857089"/>
            <a:ext cx="0" cy="763724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7228795" y="3592286"/>
            <a:ext cx="490420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C" sz="2000" dirty="0"/>
              <a:t>Reemplazamos las </a:t>
            </a:r>
            <a:r>
              <a:rPr lang="es-EC" sz="2000" dirty="0" smtClean="0"/>
              <a:t>ecuaciones</a:t>
            </a:r>
          </a:p>
          <a:p>
            <a:r>
              <a:rPr lang="es-EC" sz="2000" dirty="0"/>
              <a:t> </a:t>
            </a:r>
            <a:r>
              <a:rPr lang="es-EC" sz="2000" dirty="0" smtClean="0"/>
              <a:t>    [2] </a:t>
            </a:r>
            <a:r>
              <a:rPr lang="es-EC" sz="2000" dirty="0"/>
              <a:t>y </a:t>
            </a:r>
            <a:r>
              <a:rPr lang="es-EC" sz="2000" dirty="0" smtClean="0"/>
              <a:t>[4] </a:t>
            </a:r>
            <a:r>
              <a:rPr lang="es-EC" sz="2000" dirty="0"/>
              <a:t>en </a:t>
            </a:r>
            <a:r>
              <a:rPr lang="es-EC" sz="2000" dirty="0" smtClean="0"/>
              <a:t>[3]:</a:t>
            </a:r>
            <a:endParaRPr lang="es-EC" sz="2000" dirty="0"/>
          </a:p>
        </p:txBody>
      </p:sp>
      <p:sp>
        <p:nvSpPr>
          <p:cNvPr id="33" name="32 Elipse"/>
          <p:cNvSpPr/>
          <p:nvPr/>
        </p:nvSpPr>
        <p:spPr>
          <a:xfrm>
            <a:off x="11414237" y="4399725"/>
            <a:ext cx="787400" cy="88333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/>
              <a:t>9</a:t>
            </a:r>
            <a:endParaRPr lang="es-EC" sz="2400" b="1" dirty="0" smtClean="0"/>
          </a:p>
        </p:txBody>
      </p:sp>
      <p:sp>
        <p:nvSpPr>
          <p:cNvPr id="34" name="33 Elipse"/>
          <p:cNvSpPr/>
          <p:nvPr/>
        </p:nvSpPr>
        <p:spPr>
          <a:xfrm>
            <a:off x="11314878" y="5799697"/>
            <a:ext cx="787400" cy="883337"/>
          </a:xfrm>
          <a:prstGeom prst="ellipse">
            <a:avLst/>
          </a:prstGeom>
          <a:solidFill>
            <a:srgbClr val="FF00F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10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30" t="43481" r="69675" b="49375"/>
          <a:stretch/>
        </p:blipFill>
        <p:spPr bwMode="auto">
          <a:xfrm>
            <a:off x="7228795" y="4381520"/>
            <a:ext cx="4086083" cy="98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44" t="53099" r="72683" b="39013"/>
          <a:stretch/>
        </p:blipFill>
        <p:spPr bwMode="auto">
          <a:xfrm>
            <a:off x="7700274" y="5605322"/>
            <a:ext cx="3143124" cy="117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2819400" y="3418119"/>
            <a:ext cx="154940" cy="34398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9" name="38 Rectángulo"/>
          <p:cNvSpPr/>
          <p:nvPr/>
        </p:nvSpPr>
        <p:spPr>
          <a:xfrm>
            <a:off x="6957695" y="3418118"/>
            <a:ext cx="174625" cy="35035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1" name="20 Rectángulo"/>
          <p:cNvSpPr/>
          <p:nvPr/>
        </p:nvSpPr>
        <p:spPr>
          <a:xfrm flipV="1">
            <a:off x="-21590" y="3418119"/>
            <a:ext cx="12192000" cy="1630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84" t="51435" r="73060" b="40930"/>
          <a:stretch/>
        </p:blipFill>
        <p:spPr bwMode="auto">
          <a:xfrm>
            <a:off x="3699844" y="5605322"/>
            <a:ext cx="2210103" cy="9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 Título"/>
          <p:cNvSpPr txBox="1">
            <a:spLocks/>
          </p:cNvSpPr>
          <p:nvPr/>
        </p:nvSpPr>
        <p:spPr>
          <a:xfrm>
            <a:off x="0" y="0"/>
            <a:ext cx="3469341" cy="759490"/>
          </a:xfrm>
          <a:prstGeom prst="rect">
            <a:avLst/>
          </a:prstGeom>
          <a:ln w="76200" cap="flat" cmpd="sng" algn="ctr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mtClean="0"/>
              <a:t>METODOLOGÍA</a:t>
            </a:r>
            <a:endParaRPr lang="es-EC" dirty="0"/>
          </a:p>
        </p:txBody>
      </p:sp>
      <p:sp>
        <p:nvSpPr>
          <p:cNvPr id="31" name="30 Rectángulo redondeado"/>
          <p:cNvSpPr/>
          <p:nvPr/>
        </p:nvSpPr>
        <p:spPr>
          <a:xfrm>
            <a:off x="2529517" y="894189"/>
            <a:ext cx="6904244" cy="535538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Cálculo del flujo másico de CO</a:t>
            </a:r>
            <a:r>
              <a:rPr lang="es-EC" sz="2800" b="1" baseline="-25000" dirty="0" smtClean="0">
                <a:solidFill>
                  <a:schemeClr val="tx1"/>
                </a:solidFill>
              </a:rPr>
              <a:t>2</a:t>
            </a:r>
            <a:endParaRPr lang="es-EC" sz="28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Marius\Desktop\TESIS\imágenes\GIFTS\Gifs Animados Ciencia (28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25312" y="0"/>
            <a:ext cx="107632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777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27" t="57639" r="66227" b="35764"/>
          <a:stretch/>
        </p:blipFill>
        <p:spPr bwMode="auto">
          <a:xfrm>
            <a:off x="762000" y="2228476"/>
            <a:ext cx="4445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Flecha derecha"/>
          <p:cNvSpPr/>
          <p:nvPr/>
        </p:nvSpPr>
        <p:spPr>
          <a:xfrm>
            <a:off x="5207000" y="2406276"/>
            <a:ext cx="1854200" cy="355600"/>
          </a:xfrm>
          <a:prstGeom prst="rightArrow">
            <a:avLst/>
          </a:prstGeom>
          <a:solidFill>
            <a:srgbClr val="00CC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" name="2 Rectángulo redondeado"/>
          <p:cNvSpPr/>
          <p:nvPr/>
        </p:nvSpPr>
        <p:spPr>
          <a:xfrm>
            <a:off x="7061200" y="2228476"/>
            <a:ext cx="4013200" cy="889000"/>
          </a:xfrm>
          <a:prstGeom prst="roundRect">
            <a:avLst/>
          </a:prstGeom>
          <a:solidFill>
            <a:srgbClr val="0099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 smtClean="0"/>
              <a:t>Fórmula Barométrica</a:t>
            </a:r>
            <a:endParaRPr lang="es-EC" sz="3200" b="1" dirty="0"/>
          </a:p>
        </p:txBody>
      </p:sp>
      <p:sp>
        <p:nvSpPr>
          <p:cNvPr id="5" name="4 Recortar rectángulo de esquina sencilla"/>
          <p:cNvSpPr/>
          <p:nvPr/>
        </p:nvSpPr>
        <p:spPr>
          <a:xfrm>
            <a:off x="1341120" y="3576918"/>
            <a:ext cx="8793480" cy="3281082"/>
          </a:xfrm>
          <a:prstGeom prst="snip1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400" dirty="0">
                <a:solidFill>
                  <a:schemeClr val="tx1"/>
                </a:solidFill>
              </a:rPr>
              <a:t>Donde:</a:t>
            </a:r>
          </a:p>
          <a:p>
            <a:r>
              <a:rPr lang="es-EC" sz="2400" dirty="0">
                <a:solidFill>
                  <a:schemeClr val="tx1"/>
                </a:solidFill>
              </a:rPr>
              <a:t>Pr= presión a la altura que deseamos conocer (mm Hg)</a:t>
            </a:r>
          </a:p>
          <a:p>
            <a:r>
              <a:rPr lang="es-EC" sz="2400" dirty="0">
                <a:solidFill>
                  <a:schemeClr val="tx1"/>
                </a:solidFill>
              </a:rPr>
              <a:t>Pro = presión a una altura inferior (mm Hg)</a:t>
            </a:r>
          </a:p>
          <a:p>
            <a:r>
              <a:rPr lang="es-EC" sz="2400" dirty="0" err="1">
                <a:solidFill>
                  <a:schemeClr val="tx1"/>
                </a:solidFill>
              </a:rPr>
              <a:t>Maire</a:t>
            </a:r>
            <a:r>
              <a:rPr lang="es-EC" sz="2400" dirty="0">
                <a:solidFill>
                  <a:schemeClr val="tx1"/>
                </a:solidFill>
              </a:rPr>
              <a:t>  = masa molecular del aire (28,84  g/mol)</a:t>
            </a:r>
          </a:p>
          <a:p>
            <a:r>
              <a:rPr lang="es-EC" sz="2400" dirty="0">
                <a:solidFill>
                  <a:schemeClr val="tx1"/>
                </a:solidFill>
              </a:rPr>
              <a:t>g = aceleración de la gravedad (9,8  m/s</a:t>
            </a:r>
            <a:r>
              <a:rPr lang="es-EC" sz="2400" baseline="30000" dirty="0">
                <a:solidFill>
                  <a:schemeClr val="tx1"/>
                </a:solidFill>
              </a:rPr>
              <a:t>2</a:t>
            </a:r>
            <a:r>
              <a:rPr lang="es-EC" sz="2400" dirty="0">
                <a:solidFill>
                  <a:schemeClr val="tx1"/>
                </a:solidFill>
              </a:rPr>
              <a:t>)</a:t>
            </a:r>
          </a:p>
          <a:p>
            <a:r>
              <a:rPr lang="es-EC" sz="2400" dirty="0">
                <a:solidFill>
                  <a:schemeClr val="tx1"/>
                </a:solidFill>
              </a:rPr>
              <a:t>z = altura respecto a Pro  (m)</a:t>
            </a:r>
          </a:p>
          <a:p>
            <a:r>
              <a:rPr lang="es-EC" sz="2400" dirty="0">
                <a:solidFill>
                  <a:schemeClr val="tx1"/>
                </a:solidFill>
              </a:rPr>
              <a:t>R= constante de los gases ideales (8,31  J/K* mol)</a:t>
            </a:r>
          </a:p>
          <a:p>
            <a:r>
              <a:rPr lang="es-EC" sz="2400" dirty="0">
                <a:solidFill>
                  <a:schemeClr val="tx1"/>
                </a:solidFill>
              </a:rPr>
              <a:t>T=temperatura media entre las dos altitudes (K)</a:t>
            </a:r>
          </a:p>
        </p:txBody>
      </p:sp>
      <p:sp>
        <p:nvSpPr>
          <p:cNvPr id="7" name="2 Título"/>
          <p:cNvSpPr txBox="1">
            <a:spLocks/>
          </p:cNvSpPr>
          <p:nvPr/>
        </p:nvSpPr>
        <p:spPr>
          <a:xfrm>
            <a:off x="0" y="0"/>
            <a:ext cx="3469341" cy="759490"/>
          </a:xfrm>
          <a:prstGeom prst="rect">
            <a:avLst/>
          </a:prstGeom>
          <a:ln w="76200" cap="flat" cmpd="sng" algn="ctr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mtClean="0"/>
              <a:t>METODOLOGÍA</a:t>
            </a:r>
            <a:endParaRPr lang="es-EC" dirty="0"/>
          </a:p>
        </p:txBody>
      </p:sp>
      <p:pic>
        <p:nvPicPr>
          <p:cNvPr id="9" name="Picture 2" descr="C:\Users\Marius\Desktop\TESIS\imágenes\GIFTS\Gifs Animados Ciencia (28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25312" y="0"/>
            <a:ext cx="107632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2529517" y="894189"/>
            <a:ext cx="6904244" cy="535538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Cálculo del flujo másico de CO</a:t>
            </a:r>
            <a:r>
              <a:rPr lang="es-EC" sz="2800" b="1" baseline="-25000" dirty="0" smtClean="0">
                <a:solidFill>
                  <a:schemeClr val="tx1"/>
                </a:solidFill>
              </a:rPr>
              <a:t>2</a:t>
            </a:r>
            <a:endParaRPr lang="es-EC" sz="2800" b="1" dirty="0">
              <a:solidFill>
                <a:schemeClr val="tx1"/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5737860" y="2190376"/>
            <a:ext cx="787400" cy="965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xmlns="" val="2943682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0" t="43750" r="63860" b="50000"/>
          <a:stretch/>
        </p:blipFill>
        <p:spPr bwMode="auto">
          <a:xfrm>
            <a:off x="1341120" y="2057400"/>
            <a:ext cx="8633178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 Conector recto de flecha"/>
          <p:cNvCxnSpPr/>
          <p:nvPr/>
        </p:nvCxnSpPr>
        <p:spPr>
          <a:xfrm>
            <a:off x="6432550" y="3111893"/>
            <a:ext cx="0" cy="763724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6" t="62847" r="68959" b="29687"/>
          <a:stretch/>
        </p:blipFill>
        <p:spPr bwMode="auto">
          <a:xfrm>
            <a:off x="3063914" y="4049721"/>
            <a:ext cx="6212166" cy="98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57" t="70313" r="72473" b="22222"/>
          <a:stretch/>
        </p:blipFill>
        <p:spPr bwMode="auto">
          <a:xfrm>
            <a:off x="4137297" y="5195685"/>
            <a:ext cx="3917406" cy="122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Elipse"/>
          <p:cNvSpPr/>
          <p:nvPr/>
        </p:nvSpPr>
        <p:spPr>
          <a:xfrm>
            <a:off x="9580598" y="4102724"/>
            <a:ext cx="787400" cy="88333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13</a:t>
            </a:r>
          </a:p>
        </p:txBody>
      </p:sp>
      <p:sp>
        <p:nvSpPr>
          <p:cNvPr id="12" name="11 Elipse"/>
          <p:cNvSpPr/>
          <p:nvPr/>
        </p:nvSpPr>
        <p:spPr>
          <a:xfrm>
            <a:off x="10035669" y="2057400"/>
            <a:ext cx="787400" cy="883337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12</a:t>
            </a:r>
          </a:p>
        </p:txBody>
      </p:sp>
      <p:sp>
        <p:nvSpPr>
          <p:cNvPr id="13" name="12 Elipse"/>
          <p:cNvSpPr/>
          <p:nvPr/>
        </p:nvSpPr>
        <p:spPr>
          <a:xfrm>
            <a:off x="8259731" y="5323405"/>
            <a:ext cx="787400" cy="965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14</a:t>
            </a:r>
          </a:p>
        </p:txBody>
      </p:sp>
      <p:sp>
        <p:nvSpPr>
          <p:cNvPr id="14" name="2 Título"/>
          <p:cNvSpPr txBox="1">
            <a:spLocks/>
          </p:cNvSpPr>
          <p:nvPr/>
        </p:nvSpPr>
        <p:spPr>
          <a:xfrm>
            <a:off x="0" y="0"/>
            <a:ext cx="3469341" cy="759490"/>
          </a:xfrm>
          <a:prstGeom prst="rect">
            <a:avLst/>
          </a:prstGeom>
          <a:ln w="76200" cap="flat" cmpd="sng" algn="ctr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mtClean="0"/>
              <a:t>METODOLOGÍA</a:t>
            </a:r>
            <a:endParaRPr lang="es-EC" dirty="0"/>
          </a:p>
        </p:txBody>
      </p:sp>
      <p:pic>
        <p:nvPicPr>
          <p:cNvPr id="16" name="Picture 2" descr="C:\Users\Marius\Desktop\TESIS\imágenes\GIFTS\Gifs Animados Ciencia (28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25312" y="0"/>
            <a:ext cx="107632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Rectángulo redondeado"/>
          <p:cNvSpPr/>
          <p:nvPr/>
        </p:nvSpPr>
        <p:spPr>
          <a:xfrm>
            <a:off x="2529517" y="894189"/>
            <a:ext cx="6904244" cy="535538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Cálculo del flujo másico de CO</a:t>
            </a:r>
            <a:r>
              <a:rPr lang="es-EC" sz="2800" b="1" baseline="-25000" dirty="0" smtClean="0">
                <a:solidFill>
                  <a:schemeClr val="tx1"/>
                </a:solidFill>
              </a:rPr>
              <a:t>2</a:t>
            </a:r>
            <a:endParaRPr lang="es-EC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754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1026" name="Picture 2" descr="C:\Users\Marius\Desktop\TESIS\imágenes\Tierr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03" r="14032"/>
          <a:stretch/>
        </p:blipFill>
        <p:spPr bwMode="auto">
          <a:xfrm>
            <a:off x="7029450" y="3048000"/>
            <a:ext cx="51625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ius\Desktop\TESIS\imágenes\tierra-formacion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74" t="5714" r="7395" b="4762"/>
          <a:stretch/>
        </p:blipFill>
        <p:spPr bwMode="auto">
          <a:xfrm>
            <a:off x="-1" y="0"/>
            <a:ext cx="5203487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Flecha curvada hacia abajo"/>
          <p:cNvSpPr/>
          <p:nvPr/>
        </p:nvSpPr>
        <p:spPr>
          <a:xfrm rot="1651579">
            <a:off x="5591573" y="792909"/>
            <a:ext cx="3808443" cy="1812920"/>
          </a:xfrm>
          <a:prstGeom prst="curvedDownArrow">
            <a:avLst>
              <a:gd name="adj1" fmla="val 25000"/>
              <a:gd name="adj2" fmla="val 37312"/>
              <a:gd name="adj3" fmla="val 25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Users\Marius\Desktop\TESIS\imágenes\geohistoriatierrafor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2546" y="2204510"/>
            <a:ext cx="4281302" cy="32109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36884" y="4953000"/>
            <a:ext cx="3898232" cy="113497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4000" dirty="0" smtClean="0"/>
              <a:t>4500 millones de años</a:t>
            </a:r>
            <a:endParaRPr lang="es-EC" sz="4000" dirty="0"/>
          </a:p>
        </p:txBody>
      </p:sp>
    </p:spTree>
    <p:extLst>
      <p:ext uri="{BB962C8B-B14F-4D97-AF65-F5344CB8AC3E}">
        <p14:creationId xmlns:p14="http://schemas.microsoft.com/office/powerpoint/2010/main" xmlns="" val="403864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 Título"/>
          <p:cNvSpPr txBox="1">
            <a:spLocks/>
          </p:cNvSpPr>
          <p:nvPr/>
        </p:nvSpPr>
        <p:spPr>
          <a:xfrm>
            <a:off x="0" y="0"/>
            <a:ext cx="3469341" cy="759490"/>
          </a:xfrm>
          <a:prstGeom prst="rect">
            <a:avLst/>
          </a:prstGeom>
          <a:ln w="76200" cap="flat" cmpd="sng" algn="ctr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mtClean="0"/>
              <a:t>METODOLOGÍA</a:t>
            </a:r>
            <a:endParaRPr lang="es-EC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3576955" y="114031"/>
            <a:ext cx="8274207" cy="645459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Otros parámetros medidos</a:t>
            </a:r>
            <a:endParaRPr lang="es-EC" sz="2800" b="1" dirty="0">
              <a:solidFill>
                <a:schemeClr val="tx1"/>
              </a:solidFill>
            </a:endParaRPr>
          </a:p>
        </p:txBody>
      </p:sp>
      <p:pic>
        <p:nvPicPr>
          <p:cNvPr id="18" name="17 Imagen" descr="C:\Users\Marius\Desktop\TESIS\FOTOS TESIS\pululahua\hueco\IMG_00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461" y="1385252"/>
            <a:ext cx="4090147" cy="2300923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19" name="18 Imagen" descr="C:\Users\Marius\Desktop\TESIS\FOTOS TESIS\Quilotoa\equipos\DSC004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99"/>
          <a:stretch/>
        </p:blipFill>
        <p:spPr bwMode="auto">
          <a:xfrm rot="5400000">
            <a:off x="2886083" y="1455579"/>
            <a:ext cx="2300923" cy="2160270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xmlns="" val="1025711592"/>
              </p:ext>
            </p:extLst>
          </p:nvPr>
        </p:nvGraphicFramePr>
        <p:xfrm>
          <a:off x="5215889" y="1024345"/>
          <a:ext cx="6976111" cy="3022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3 Rectángulo"/>
          <p:cNvSpPr/>
          <p:nvPr/>
        </p:nvSpPr>
        <p:spPr>
          <a:xfrm>
            <a:off x="435461" y="3357563"/>
            <a:ext cx="4681218" cy="3286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</a:rPr>
              <a:t>TES 1314</a:t>
            </a:r>
            <a:r>
              <a:rPr lang="es-EC" b="1" baseline="30000" dirty="0">
                <a:solidFill>
                  <a:schemeClr val="tx1"/>
                </a:solidFill>
              </a:rPr>
              <a:t> </a:t>
            </a:r>
            <a:endParaRPr lang="es-EC" b="1" dirty="0">
              <a:solidFill>
                <a:schemeClr val="tx1"/>
              </a:solidFill>
            </a:endParaRPr>
          </a:p>
        </p:txBody>
      </p:sp>
      <p:graphicFrame>
        <p:nvGraphicFramePr>
          <p:cNvPr id="20" name="19 Diagrama"/>
          <p:cNvGraphicFramePr/>
          <p:nvPr>
            <p:extLst>
              <p:ext uri="{D42A27DB-BD31-4B8C-83A1-F6EECF244321}">
                <p14:modId xmlns:p14="http://schemas.microsoft.com/office/powerpoint/2010/main" xmlns="" val="780196828"/>
              </p:ext>
            </p:extLst>
          </p:nvPr>
        </p:nvGraphicFramePr>
        <p:xfrm>
          <a:off x="4875051" y="4143375"/>
          <a:ext cx="6976111" cy="2714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1" name="20 Imagen" descr="C:\Users\Marius\Desktop\TESIS\imágenes\PH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460" y="4343401"/>
            <a:ext cx="4681219" cy="2514600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22" name="21 Rectángulo"/>
          <p:cNvSpPr/>
          <p:nvPr/>
        </p:nvSpPr>
        <p:spPr>
          <a:xfrm>
            <a:off x="401395" y="6538913"/>
            <a:ext cx="4715284" cy="32861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err="1" smtClean="0">
                <a:solidFill>
                  <a:schemeClr val="tx1"/>
                </a:solidFill>
              </a:rPr>
              <a:t>Oakton</a:t>
            </a:r>
            <a:r>
              <a:rPr lang="es-EC" b="1" dirty="0" smtClean="0">
                <a:solidFill>
                  <a:schemeClr val="tx1"/>
                </a:solidFill>
              </a:rPr>
              <a:t> </a:t>
            </a:r>
            <a:r>
              <a:rPr lang="es-EC" b="1" dirty="0" err="1" smtClean="0">
                <a:solidFill>
                  <a:schemeClr val="tx1"/>
                </a:solidFill>
              </a:rPr>
              <a:t>Waterproof</a:t>
            </a:r>
            <a:r>
              <a:rPr lang="es-EC" b="1" dirty="0">
                <a:solidFill>
                  <a:schemeClr val="tx1"/>
                </a:solidFill>
              </a:rPr>
              <a:t> pH/CON 10 meter</a:t>
            </a:r>
            <a:r>
              <a:rPr lang="es-EC" b="1" baseline="30000" dirty="0" smtClean="0">
                <a:solidFill>
                  <a:schemeClr val="tx1"/>
                </a:solidFill>
              </a:rPr>
              <a:t> 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9112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48250020"/>
              </p:ext>
            </p:extLst>
          </p:nvPr>
        </p:nvGraphicFramePr>
        <p:xfrm>
          <a:off x="3860484" y="2303717"/>
          <a:ext cx="2635139" cy="4265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Diagram group"/>
          <p:cNvGrpSpPr/>
          <p:nvPr/>
        </p:nvGrpSpPr>
        <p:grpSpPr>
          <a:xfrm>
            <a:off x="7528410" y="2419153"/>
            <a:ext cx="3000808" cy="915945"/>
            <a:chOff x="769338" y="520"/>
            <a:chExt cx="1096461" cy="609145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" name="6 Grupo"/>
            <p:cNvGrpSpPr/>
            <p:nvPr/>
          </p:nvGrpSpPr>
          <p:grpSpPr>
            <a:xfrm>
              <a:off x="769338" y="520"/>
              <a:ext cx="1096461" cy="609145"/>
              <a:chOff x="769338" y="520"/>
              <a:chExt cx="1096461" cy="609145"/>
            </a:xfrm>
          </p:grpSpPr>
          <p:sp>
            <p:nvSpPr>
              <p:cNvPr id="8" name="7 Rectángulo redondeado"/>
              <p:cNvSpPr/>
              <p:nvPr/>
            </p:nvSpPr>
            <p:spPr>
              <a:xfrm>
                <a:off x="769338" y="520"/>
                <a:ext cx="1096461" cy="609145"/>
              </a:xfrm>
              <a:prstGeom prst="roundRect">
                <a:avLst>
                  <a:gd name="adj" fmla="val 10000"/>
                </a:avLst>
              </a:prstGeom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shade val="5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3">
                  <a:shade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9" name="8 Rectángulo"/>
              <p:cNvSpPr/>
              <p:nvPr/>
            </p:nvSpPr>
            <p:spPr>
              <a:xfrm>
                <a:off x="787179" y="18361"/>
                <a:ext cx="1060779" cy="57346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99060" tIns="99060" rIns="99060" bIns="99060" numCol="1" spcCol="1270" anchor="ctr" anchorCtr="0">
                <a:noAutofit/>
              </a:bodyPr>
              <a:lstStyle/>
              <a:p>
                <a:pPr algn="ctr"/>
                <a:r>
                  <a:rPr lang="es-EC" dirty="0"/>
                  <a:t>carbono 13 y carbono 12 </a:t>
                </a:r>
              </a:p>
            </p:txBody>
          </p:sp>
        </p:grpSp>
      </p:grpSp>
      <p:sp>
        <p:nvSpPr>
          <p:cNvPr id="10" name="9 Elipse"/>
          <p:cNvSpPr/>
          <p:nvPr/>
        </p:nvSpPr>
        <p:spPr>
          <a:xfrm>
            <a:off x="3625701" y="1300716"/>
            <a:ext cx="3104707" cy="96756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Micro-cromatografía</a:t>
            </a:r>
            <a:endParaRPr lang="es-EC" dirty="0"/>
          </a:p>
        </p:txBody>
      </p:sp>
      <p:sp>
        <p:nvSpPr>
          <p:cNvPr id="11" name="10 Elipse"/>
          <p:cNvSpPr/>
          <p:nvPr/>
        </p:nvSpPr>
        <p:spPr>
          <a:xfrm>
            <a:off x="7382540" y="1300714"/>
            <a:ext cx="3292549" cy="96756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Espectrometría</a:t>
            </a:r>
            <a:endParaRPr lang="es-EC" dirty="0"/>
          </a:p>
        </p:txBody>
      </p:sp>
      <p:sp>
        <p:nvSpPr>
          <p:cNvPr id="12" name="11 Explosión 1"/>
          <p:cNvSpPr/>
          <p:nvPr/>
        </p:nvSpPr>
        <p:spPr>
          <a:xfrm>
            <a:off x="659219" y="2382701"/>
            <a:ext cx="2519916" cy="1706281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SUELO</a:t>
            </a:r>
            <a:endParaRPr lang="es-EC" b="1" dirty="0"/>
          </a:p>
        </p:txBody>
      </p:sp>
      <p:sp>
        <p:nvSpPr>
          <p:cNvPr id="13" name="2 Título"/>
          <p:cNvSpPr txBox="1">
            <a:spLocks/>
          </p:cNvSpPr>
          <p:nvPr/>
        </p:nvSpPr>
        <p:spPr>
          <a:xfrm>
            <a:off x="0" y="0"/>
            <a:ext cx="3469341" cy="759490"/>
          </a:xfrm>
          <a:prstGeom prst="rect">
            <a:avLst/>
          </a:prstGeom>
          <a:ln w="76200" cap="flat" cmpd="sng" algn="ctr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mtClean="0"/>
              <a:t>METODOLOGÍA</a:t>
            </a:r>
            <a:endParaRPr lang="es-EC" dirty="0"/>
          </a:p>
        </p:txBody>
      </p:sp>
      <p:sp>
        <p:nvSpPr>
          <p:cNvPr id="14" name="13 Rectángulo redondeado"/>
          <p:cNvSpPr/>
          <p:nvPr/>
        </p:nvSpPr>
        <p:spPr>
          <a:xfrm>
            <a:off x="5178054" y="160587"/>
            <a:ext cx="6741844" cy="645459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Toma de muestra de gases</a:t>
            </a:r>
            <a:endParaRPr lang="es-EC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541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Marius\Desktop\TESIS\FOTOS TESIS\Cuicocha\equipos\IMG_008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95" t="1117" r="9501"/>
          <a:stretch/>
        </p:blipFill>
        <p:spPr bwMode="auto">
          <a:xfrm rot="5400000">
            <a:off x="7548213" y="1167979"/>
            <a:ext cx="3170306" cy="31525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4 Imagen" descr="C:\Users\Marius\Desktop\TESIS\FOTOS TESIS\pululahua\equipos\_MG_007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20" t="32247" r="47703" b="29759"/>
          <a:stretch/>
        </p:blipFill>
        <p:spPr bwMode="auto">
          <a:xfrm>
            <a:off x="4816549" y="4537841"/>
            <a:ext cx="2939904" cy="23201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4"/>
          <a:srcRect l="23632" t="23353" r="31729" b="10484"/>
          <a:stretch/>
        </p:blipFill>
        <p:spPr bwMode="auto">
          <a:xfrm>
            <a:off x="672353" y="1290917"/>
            <a:ext cx="4506925" cy="31273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6 Flecha derecha"/>
          <p:cNvSpPr/>
          <p:nvPr/>
        </p:nvSpPr>
        <p:spPr>
          <a:xfrm>
            <a:off x="5583176" y="2519916"/>
            <a:ext cx="1470439" cy="66985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9" name="8 Conector curvado"/>
          <p:cNvCxnSpPr/>
          <p:nvPr/>
        </p:nvCxnSpPr>
        <p:spPr>
          <a:xfrm>
            <a:off x="3678865" y="4129974"/>
            <a:ext cx="1137684" cy="675942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curvado"/>
          <p:cNvCxnSpPr/>
          <p:nvPr/>
        </p:nvCxnSpPr>
        <p:spPr>
          <a:xfrm rot="10800000" flipV="1">
            <a:off x="7836196" y="4129973"/>
            <a:ext cx="1297171" cy="771635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2 Título"/>
          <p:cNvSpPr txBox="1">
            <a:spLocks/>
          </p:cNvSpPr>
          <p:nvPr/>
        </p:nvSpPr>
        <p:spPr>
          <a:xfrm>
            <a:off x="0" y="0"/>
            <a:ext cx="3469341" cy="759490"/>
          </a:xfrm>
          <a:prstGeom prst="rect">
            <a:avLst/>
          </a:prstGeom>
          <a:ln w="76200" cap="flat" cmpd="sng" algn="ctr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mtClean="0"/>
              <a:t>METODOLOGÍA</a:t>
            </a:r>
            <a:endParaRPr lang="es-EC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4816549" y="160587"/>
            <a:ext cx="7103349" cy="598903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Toma de muestra de gases en el suelo</a:t>
            </a:r>
            <a:endParaRPr lang="es-EC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55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Marius\Desktop\TESIS\FOTOS TESIS\Quilotoa\burbujeo\IMG_0315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4" r="21590"/>
          <a:stretch/>
        </p:blipFill>
        <p:spPr bwMode="auto">
          <a:xfrm>
            <a:off x="790649" y="1658131"/>
            <a:ext cx="4600058" cy="42748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4 Imagen" descr="C:\Users\Marius\Desktop\TESIS\FOTOS TESIS\Quilotoa\burbujeo\IMG_030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55"/>
          <a:stretch/>
        </p:blipFill>
        <p:spPr bwMode="auto">
          <a:xfrm>
            <a:off x="6995890" y="1676301"/>
            <a:ext cx="3828054" cy="4256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5 Flecha izquierda y derecha"/>
          <p:cNvSpPr/>
          <p:nvPr/>
        </p:nvSpPr>
        <p:spPr>
          <a:xfrm>
            <a:off x="5539562" y="3583170"/>
            <a:ext cx="1360967" cy="701749"/>
          </a:xfrm>
          <a:prstGeom prst="left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" name="2 Título"/>
          <p:cNvSpPr txBox="1">
            <a:spLocks/>
          </p:cNvSpPr>
          <p:nvPr/>
        </p:nvSpPr>
        <p:spPr>
          <a:xfrm>
            <a:off x="0" y="0"/>
            <a:ext cx="3469341" cy="759490"/>
          </a:xfrm>
          <a:prstGeom prst="rect">
            <a:avLst/>
          </a:prstGeom>
          <a:ln w="76200" cap="flat" cmpd="sng" algn="ctr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 smtClean="0"/>
              <a:t>METODOLOGÍA</a:t>
            </a:r>
            <a:endParaRPr lang="es-EC" dirty="0"/>
          </a:p>
        </p:txBody>
      </p:sp>
      <p:sp>
        <p:nvSpPr>
          <p:cNvPr id="8" name="7 Rectángulo redondeado"/>
          <p:cNvSpPr/>
          <p:nvPr/>
        </p:nvSpPr>
        <p:spPr>
          <a:xfrm>
            <a:off x="4816549" y="160587"/>
            <a:ext cx="7103349" cy="598903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Toma de muestra de gases en el agua</a:t>
            </a:r>
            <a:endParaRPr lang="es-EC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665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535640" y="2000810"/>
            <a:ext cx="9509760" cy="4127627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290632" y="952398"/>
            <a:ext cx="2965693" cy="766017"/>
          </a:xfrm>
        </p:spPr>
        <p:txBody>
          <a:bodyPr/>
          <a:lstStyle/>
          <a:p>
            <a:r>
              <a:rPr lang="es-EC" dirty="0" smtClean="0"/>
              <a:t>MALLA BASE</a:t>
            </a:r>
            <a:endParaRPr lang="es-EC" dirty="0"/>
          </a:p>
        </p:txBody>
      </p:sp>
      <p:sp>
        <p:nvSpPr>
          <p:cNvPr id="6" name="2 Título"/>
          <p:cNvSpPr txBox="1">
            <a:spLocks/>
          </p:cNvSpPr>
          <p:nvPr/>
        </p:nvSpPr>
        <p:spPr>
          <a:xfrm>
            <a:off x="0" y="0"/>
            <a:ext cx="3469341" cy="759490"/>
          </a:xfrm>
          <a:prstGeom prst="rect">
            <a:avLst/>
          </a:prstGeom>
          <a:ln w="76200" cap="flat" cmpd="sng" algn="ctr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 smtClean="0"/>
              <a:t>METODOLOGÍA</a:t>
            </a:r>
            <a:endParaRPr lang="es-EC" dirty="0"/>
          </a:p>
        </p:txBody>
      </p:sp>
      <p:sp>
        <p:nvSpPr>
          <p:cNvPr id="7" name="6 Rectángulo redondeado"/>
          <p:cNvSpPr/>
          <p:nvPr/>
        </p:nvSpPr>
        <p:spPr>
          <a:xfrm>
            <a:off x="4383741" y="1"/>
            <a:ext cx="7808259" cy="759490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Aplicación de la </a:t>
            </a:r>
            <a:r>
              <a:rPr lang="es-EC" sz="2800" b="1" dirty="0" err="1" smtClean="0">
                <a:solidFill>
                  <a:schemeClr val="tx1"/>
                </a:solidFill>
              </a:rPr>
              <a:t>Geoestadística</a:t>
            </a:r>
            <a:r>
              <a:rPr lang="es-EC" sz="2800" b="1" dirty="0" smtClean="0">
                <a:solidFill>
                  <a:schemeClr val="tx1"/>
                </a:solidFill>
              </a:rPr>
              <a:t> para el modelamiento de datos</a:t>
            </a:r>
            <a:endParaRPr lang="es-EC" sz="2800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275" y="1867119"/>
            <a:ext cx="5731959" cy="484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5818" y="1867120"/>
            <a:ext cx="5806866" cy="484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0" y="6564254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  <p:sp>
        <p:nvSpPr>
          <p:cNvPr id="9" name="8 CuadroTexto"/>
          <p:cNvSpPr txBox="1"/>
          <p:nvPr/>
        </p:nvSpPr>
        <p:spPr>
          <a:xfrm>
            <a:off x="6185818" y="6561575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xmlns="" val="392619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352710" y="880260"/>
            <a:ext cx="8130684" cy="745039"/>
          </a:xfrm>
        </p:spPr>
        <p:txBody>
          <a:bodyPr>
            <a:normAutofit/>
          </a:bodyPr>
          <a:lstStyle/>
          <a:p>
            <a:pPr algn="ctr"/>
            <a:r>
              <a:rPr lang="es-EC" sz="2800" dirty="0" smtClean="0"/>
              <a:t>UBICACIÓN REAL DE LOS PUNTOS</a:t>
            </a:r>
            <a:endParaRPr lang="es-EC" sz="2800" dirty="0"/>
          </a:p>
        </p:txBody>
      </p:sp>
      <p:sp>
        <p:nvSpPr>
          <p:cNvPr id="6" name="2 Título"/>
          <p:cNvSpPr txBox="1">
            <a:spLocks/>
          </p:cNvSpPr>
          <p:nvPr/>
        </p:nvSpPr>
        <p:spPr>
          <a:xfrm>
            <a:off x="0" y="0"/>
            <a:ext cx="3469341" cy="759490"/>
          </a:xfrm>
          <a:prstGeom prst="rect">
            <a:avLst/>
          </a:prstGeom>
          <a:ln w="76200" cap="flat" cmpd="sng" algn="ctr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 smtClean="0"/>
              <a:t>METODOLOGÍA</a:t>
            </a:r>
            <a:endParaRPr lang="es-EC" dirty="0"/>
          </a:p>
        </p:txBody>
      </p:sp>
      <p:sp>
        <p:nvSpPr>
          <p:cNvPr id="7" name="6 Rectángulo redondeado"/>
          <p:cNvSpPr/>
          <p:nvPr/>
        </p:nvSpPr>
        <p:spPr>
          <a:xfrm>
            <a:off x="4383741" y="1"/>
            <a:ext cx="7808259" cy="759490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Aplicación de la </a:t>
            </a:r>
            <a:r>
              <a:rPr lang="es-EC" sz="2800" b="1" dirty="0" err="1" smtClean="0">
                <a:solidFill>
                  <a:schemeClr val="tx1"/>
                </a:solidFill>
              </a:rPr>
              <a:t>Geoestadística</a:t>
            </a:r>
            <a:r>
              <a:rPr lang="es-EC" sz="2800" b="1" dirty="0" smtClean="0">
                <a:solidFill>
                  <a:schemeClr val="tx1"/>
                </a:solidFill>
              </a:rPr>
              <a:t> para el modelamiento de datos</a:t>
            </a:r>
            <a:endParaRPr lang="es-EC" sz="2800" b="1" dirty="0">
              <a:solidFill>
                <a:schemeClr val="tx1"/>
              </a:solidFill>
            </a:endParaRPr>
          </a:p>
        </p:txBody>
      </p:sp>
      <p:pic>
        <p:nvPicPr>
          <p:cNvPr id="8" name="7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246" y="1711197"/>
            <a:ext cx="5356245" cy="48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8052" y="1711197"/>
            <a:ext cx="5089585" cy="482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CuadroTexto"/>
          <p:cNvSpPr txBox="1"/>
          <p:nvPr/>
        </p:nvSpPr>
        <p:spPr>
          <a:xfrm>
            <a:off x="682246" y="6581001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418052" y="6561575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xmlns="" val="276920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224950" y="570877"/>
            <a:ext cx="9509760" cy="964625"/>
          </a:xfrm>
        </p:spPr>
        <p:txBody>
          <a:bodyPr>
            <a:normAutofit/>
          </a:bodyPr>
          <a:lstStyle/>
          <a:p>
            <a:pPr algn="ctr"/>
            <a:r>
              <a:rPr lang="es-EC" sz="2800" dirty="0" smtClean="0"/>
              <a:t>PUNTOS EN SUELO</a:t>
            </a:r>
            <a:endParaRPr lang="es-EC" sz="2800" dirty="0"/>
          </a:p>
        </p:txBody>
      </p:sp>
      <p:sp>
        <p:nvSpPr>
          <p:cNvPr id="6" name="2 Título"/>
          <p:cNvSpPr txBox="1">
            <a:spLocks/>
          </p:cNvSpPr>
          <p:nvPr/>
        </p:nvSpPr>
        <p:spPr>
          <a:xfrm>
            <a:off x="0" y="0"/>
            <a:ext cx="3469341" cy="759490"/>
          </a:xfrm>
          <a:prstGeom prst="rect">
            <a:avLst/>
          </a:prstGeom>
          <a:ln w="76200" cap="flat" cmpd="sng" algn="ctr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 smtClean="0"/>
              <a:t>METODOLOGÍA</a:t>
            </a:r>
            <a:endParaRPr lang="es-EC" dirty="0"/>
          </a:p>
        </p:txBody>
      </p:sp>
      <p:sp>
        <p:nvSpPr>
          <p:cNvPr id="7" name="6 Rectángulo redondeado"/>
          <p:cNvSpPr/>
          <p:nvPr/>
        </p:nvSpPr>
        <p:spPr>
          <a:xfrm>
            <a:off x="4383741" y="1"/>
            <a:ext cx="7808259" cy="759490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Aplicación de la </a:t>
            </a:r>
            <a:r>
              <a:rPr lang="es-EC" sz="2800" b="1" dirty="0" err="1" smtClean="0">
                <a:solidFill>
                  <a:schemeClr val="tx1"/>
                </a:solidFill>
              </a:rPr>
              <a:t>Geoestadística</a:t>
            </a:r>
            <a:r>
              <a:rPr lang="es-EC" sz="2800" b="1" dirty="0" smtClean="0">
                <a:solidFill>
                  <a:schemeClr val="tx1"/>
                </a:solidFill>
              </a:rPr>
              <a:t> para el modelamiento de datos</a:t>
            </a:r>
            <a:endParaRPr lang="es-EC" sz="2800" b="1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276" y="1561223"/>
            <a:ext cx="5796951" cy="487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7414" y="1561223"/>
            <a:ext cx="5833814" cy="487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55276" y="6564254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  <p:sp>
        <p:nvSpPr>
          <p:cNvPr id="9" name="8 CuadroTexto"/>
          <p:cNvSpPr txBox="1"/>
          <p:nvPr/>
        </p:nvSpPr>
        <p:spPr>
          <a:xfrm>
            <a:off x="6237414" y="6561574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xmlns="" val="231622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341120" y="2311879"/>
            <a:ext cx="9509760" cy="3717700"/>
          </a:xfrm>
        </p:spPr>
        <p:txBody>
          <a:bodyPr/>
          <a:lstStyle/>
          <a:p>
            <a:endParaRPr lang="es-EC" dirty="0" smtClean="0"/>
          </a:p>
          <a:p>
            <a:endParaRPr lang="es-EC" dirty="0" smtClean="0"/>
          </a:p>
          <a:p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380226" y="1673892"/>
            <a:ext cx="9509760" cy="964625"/>
          </a:xfrm>
        </p:spPr>
        <p:txBody>
          <a:bodyPr>
            <a:normAutofit/>
          </a:bodyPr>
          <a:lstStyle/>
          <a:p>
            <a:pPr algn="ctr"/>
            <a:r>
              <a:rPr lang="es-EC" sz="2800" dirty="0" smtClean="0"/>
              <a:t>ETAPAS DEL ANÁLISIS GEOESTADÍSTICO</a:t>
            </a:r>
            <a:endParaRPr lang="es-EC" sz="2800" dirty="0"/>
          </a:p>
        </p:txBody>
      </p:sp>
      <p:sp>
        <p:nvSpPr>
          <p:cNvPr id="6" name="2 Título"/>
          <p:cNvSpPr txBox="1">
            <a:spLocks/>
          </p:cNvSpPr>
          <p:nvPr/>
        </p:nvSpPr>
        <p:spPr>
          <a:xfrm>
            <a:off x="0" y="0"/>
            <a:ext cx="3469341" cy="759490"/>
          </a:xfrm>
          <a:prstGeom prst="rect">
            <a:avLst/>
          </a:prstGeom>
          <a:ln w="76200" cap="flat" cmpd="sng" algn="ctr">
            <a:solidFill>
              <a:schemeClr val="accent3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 smtClean="0"/>
              <a:t>METODOLOGÍA</a:t>
            </a:r>
            <a:endParaRPr lang="es-EC" dirty="0"/>
          </a:p>
        </p:txBody>
      </p:sp>
      <p:sp>
        <p:nvSpPr>
          <p:cNvPr id="7" name="6 Rectángulo redondeado"/>
          <p:cNvSpPr/>
          <p:nvPr/>
        </p:nvSpPr>
        <p:spPr>
          <a:xfrm>
            <a:off x="4383741" y="1"/>
            <a:ext cx="7808259" cy="759490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Aplicación de la </a:t>
            </a:r>
            <a:r>
              <a:rPr lang="es-EC" sz="2800" b="1" dirty="0" err="1" smtClean="0">
                <a:solidFill>
                  <a:schemeClr val="tx1"/>
                </a:solidFill>
              </a:rPr>
              <a:t>Geoestadística</a:t>
            </a:r>
            <a:r>
              <a:rPr lang="es-EC" sz="2800" b="1" dirty="0" smtClean="0">
                <a:solidFill>
                  <a:schemeClr val="tx1"/>
                </a:solidFill>
              </a:rPr>
              <a:t> para el modelamiento de datos</a:t>
            </a:r>
            <a:endParaRPr lang="es-EC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xmlns="" val="2492992518"/>
              </p:ext>
            </p:extLst>
          </p:nvPr>
        </p:nvGraphicFramePr>
        <p:xfrm>
          <a:off x="1945736" y="1422080"/>
          <a:ext cx="8319698" cy="5789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95790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1559858" y="1075764"/>
            <a:ext cx="9332259" cy="465268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0" b="1" dirty="0" smtClean="0"/>
              <a:t>RESULTADOS Y DISCUSIONES</a:t>
            </a:r>
            <a:endParaRPr lang="es-EC" sz="8000" b="1" dirty="0"/>
          </a:p>
        </p:txBody>
      </p:sp>
    </p:spTree>
    <p:extLst>
      <p:ext uri="{BB962C8B-B14F-4D97-AF65-F5344CB8AC3E}">
        <p14:creationId xmlns:p14="http://schemas.microsoft.com/office/powerpoint/2010/main" xmlns="" val="4263707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6304884" y="814312"/>
            <a:ext cx="1979684" cy="447324"/>
          </a:xfrm>
        </p:spPr>
        <p:txBody>
          <a:bodyPr/>
          <a:lstStyle/>
          <a:p>
            <a:r>
              <a:rPr lang="es-EC" dirty="0" smtClean="0"/>
              <a:t>QUILOTOA</a:t>
            </a:r>
            <a:endParaRPr lang="es-EC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07" t="9375" r="32431" b="42829"/>
          <a:stretch/>
        </p:blipFill>
        <p:spPr bwMode="auto">
          <a:xfrm>
            <a:off x="6375400" y="4182195"/>
            <a:ext cx="1772313" cy="124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07" t="56487" r="32431" b="3125"/>
          <a:stretch/>
        </p:blipFill>
        <p:spPr bwMode="auto">
          <a:xfrm>
            <a:off x="7235109" y="4783107"/>
            <a:ext cx="2127255" cy="126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88" t="18056" r="33211" b="32721"/>
          <a:stretch/>
        </p:blipFill>
        <p:spPr bwMode="auto">
          <a:xfrm>
            <a:off x="8606190" y="5346017"/>
            <a:ext cx="1888419" cy="119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88" t="67824" r="33211" b="8333"/>
          <a:stretch/>
        </p:blipFill>
        <p:spPr bwMode="auto">
          <a:xfrm>
            <a:off x="10102767" y="6033303"/>
            <a:ext cx="2089233" cy="82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6155316" y="1397000"/>
            <a:ext cx="135363" cy="5461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9" name="28 Rectángulo"/>
          <p:cNvSpPr/>
          <p:nvPr/>
        </p:nvSpPr>
        <p:spPr>
          <a:xfrm rot="5400000">
            <a:off x="6028319" y="-4766683"/>
            <a:ext cx="135366" cy="121920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2 Título"/>
          <p:cNvSpPr txBox="1">
            <a:spLocks/>
          </p:cNvSpPr>
          <p:nvPr/>
        </p:nvSpPr>
        <p:spPr>
          <a:xfrm>
            <a:off x="1" y="0"/>
            <a:ext cx="1473200" cy="759490"/>
          </a:xfrm>
          <a:prstGeom prst="rect">
            <a:avLst/>
          </a:prstGeom>
          <a:ln w="762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 y D</a:t>
            </a:r>
            <a:endParaRPr lang="es-EC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2018212" y="114031"/>
            <a:ext cx="8274207" cy="645459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schemeClr val="tx1"/>
                </a:solidFill>
              </a:rPr>
              <a:t>Análisis estadístico de los datos-Estudio inicial</a:t>
            </a:r>
          </a:p>
        </p:txBody>
      </p:sp>
      <p:sp>
        <p:nvSpPr>
          <p:cNvPr id="19" name="1 Marcador de contenido"/>
          <p:cNvSpPr txBox="1">
            <a:spLocks/>
          </p:cNvSpPr>
          <p:nvPr/>
        </p:nvSpPr>
        <p:spPr>
          <a:xfrm>
            <a:off x="1473200" y="885952"/>
            <a:ext cx="2006979" cy="443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mtClean="0"/>
              <a:t>CUICOCHA</a:t>
            </a:r>
            <a:endParaRPr lang="es-EC" dirty="0"/>
          </a:p>
        </p:txBody>
      </p:sp>
      <p:pic>
        <p:nvPicPr>
          <p:cNvPr id="20" name="19 Imagen"/>
          <p:cNvPicPr/>
          <p:nvPr/>
        </p:nvPicPr>
        <p:blipFill rotWithShape="1">
          <a:blip r:embed="rId4"/>
          <a:srcRect l="21262" t="42228" r="45734" b="27610"/>
          <a:stretch/>
        </p:blipFill>
        <p:spPr bwMode="auto">
          <a:xfrm>
            <a:off x="-2036" y="1625839"/>
            <a:ext cx="2923035" cy="18862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2" name="21 Imagen"/>
          <p:cNvPicPr/>
          <p:nvPr/>
        </p:nvPicPr>
        <p:blipFill rotWithShape="1">
          <a:blip r:embed="rId4"/>
          <a:srcRect l="55310" t="43387" r="13122" b="26682"/>
          <a:stretch/>
        </p:blipFill>
        <p:spPr bwMode="auto">
          <a:xfrm>
            <a:off x="3112068" y="2602352"/>
            <a:ext cx="2805630" cy="18195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3" name="22 Imagen"/>
          <p:cNvPicPr/>
          <p:nvPr/>
        </p:nvPicPr>
        <p:blipFill rotWithShape="1">
          <a:blip r:embed="rId5"/>
          <a:srcRect l="21393" t="42923" r="45603" b="30163"/>
          <a:stretch/>
        </p:blipFill>
        <p:spPr bwMode="auto">
          <a:xfrm>
            <a:off x="6290679" y="1800217"/>
            <a:ext cx="2812378" cy="20353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5" name="24 Imagen"/>
          <p:cNvPicPr/>
          <p:nvPr/>
        </p:nvPicPr>
        <p:blipFill rotWithShape="1">
          <a:blip r:embed="rId5"/>
          <a:srcRect l="55962" t="42925" r="14165" b="29002"/>
          <a:stretch/>
        </p:blipFill>
        <p:spPr bwMode="auto">
          <a:xfrm>
            <a:off x="9362364" y="3065523"/>
            <a:ext cx="2674961" cy="1717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93" t="14583" r="55686" b="50527"/>
          <a:stretch/>
        </p:blipFill>
        <p:spPr bwMode="auto">
          <a:xfrm>
            <a:off x="-2035" y="4344819"/>
            <a:ext cx="2020248" cy="142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93" t="49895" r="55686" b="18403"/>
          <a:stretch/>
        </p:blipFill>
        <p:spPr bwMode="auto">
          <a:xfrm>
            <a:off x="1114708" y="4804552"/>
            <a:ext cx="1997360" cy="12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08" t="32639" r="53904" b="34028"/>
          <a:stretch/>
        </p:blipFill>
        <p:spPr bwMode="auto">
          <a:xfrm>
            <a:off x="2257483" y="5371222"/>
            <a:ext cx="2055210" cy="13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08" t="66217" r="53904" b="19098"/>
          <a:stretch/>
        </p:blipFill>
        <p:spPr bwMode="auto">
          <a:xfrm>
            <a:off x="3821373" y="6174735"/>
            <a:ext cx="2333942" cy="72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2583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370721" y="44806"/>
            <a:ext cx="9509760" cy="110383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C" dirty="0" smtClean="0"/>
              <a:t>Estudio de la distribución espacial del flujo de </a:t>
            </a:r>
            <a:r>
              <a:rPr lang="es-EC" sz="3200" dirty="0">
                <a:solidFill>
                  <a:schemeClr val="tx1"/>
                </a:solidFill>
              </a:rPr>
              <a:t>CO</a:t>
            </a:r>
            <a:r>
              <a:rPr lang="es-EC" sz="3200" baseline="-25000" dirty="0">
                <a:solidFill>
                  <a:schemeClr val="tx1"/>
                </a:solidFill>
              </a:rPr>
              <a:t>2 </a:t>
            </a:r>
            <a:r>
              <a:rPr lang="es-EC" dirty="0" smtClean="0"/>
              <a:t> difuso</a:t>
            </a:r>
            <a:endParaRPr lang="es-EC" dirty="0"/>
          </a:p>
        </p:txBody>
      </p:sp>
      <p:pic>
        <p:nvPicPr>
          <p:cNvPr id="4099" name="Picture 3" descr="C:\Users\Marius\Desktop\TESIS\imágenes\co2_l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2483" y="1227220"/>
            <a:ext cx="2222576" cy="14622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Flecha curvada hacia abajo"/>
          <p:cNvSpPr/>
          <p:nvPr/>
        </p:nvSpPr>
        <p:spPr>
          <a:xfrm rot="18440082">
            <a:off x="959627" y="1773897"/>
            <a:ext cx="2608938" cy="1186435"/>
          </a:xfrm>
          <a:prstGeom prst="curved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72003023"/>
              </p:ext>
            </p:extLst>
          </p:nvPr>
        </p:nvGraphicFramePr>
        <p:xfrm>
          <a:off x="6326664" y="2367404"/>
          <a:ext cx="5865336" cy="4127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67" t="24672" r="31563" b="22292"/>
          <a:stretch/>
        </p:blipFill>
        <p:spPr bwMode="auto">
          <a:xfrm>
            <a:off x="0" y="2978200"/>
            <a:ext cx="5655844" cy="38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Flecha curvada hacia abajo"/>
          <p:cNvSpPr/>
          <p:nvPr/>
        </p:nvSpPr>
        <p:spPr>
          <a:xfrm rot="611833">
            <a:off x="5816665" y="1322813"/>
            <a:ext cx="2888612" cy="896712"/>
          </a:xfrm>
          <a:prstGeom prst="curved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9" name="8 Imagen"/>
          <p:cNvPicPr/>
          <p:nvPr/>
        </p:nvPicPr>
        <p:blipFill rotWithShape="1">
          <a:blip r:embed="rId8"/>
          <a:srcRect l="10302" t="26786" r="74150" b="47021"/>
          <a:stretch/>
        </p:blipFill>
        <p:spPr bwMode="auto">
          <a:xfrm>
            <a:off x="-1" y="0"/>
            <a:ext cx="2443655" cy="1771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532318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8" grpId="0">
        <p:bldAsOne/>
      </p:bldGraphic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736601" y="987553"/>
            <a:ext cx="9509760" cy="5413247"/>
          </a:xfrm>
        </p:spPr>
        <p:txBody>
          <a:bodyPr/>
          <a:lstStyle/>
          <a:p>
            <a:r>
              <a:rPr lang="es-EC" dirty="0" smtClean="0"/>
              <a:t>QUILOTOA</a:t>
            </a:r>
            <a:endParaRPr lang="es-EC" dirty="0"/>
          </a:p>
        </p:txBody>
      </p:sp>
      <p:sp>
        <p:nvSpPr>
          <p:cNvPr id="20" name="19 Rectángulo redondeado"/>
          <p:cNvSpPr/>
          <p:nvPr/>
        </p:nvSpPr>
        <p:spPr>
          <a:xfrm>
            <a:off x="2209800" y="1643834"/>
            <a:ext cx="1270000" cy="3302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AGUA</a:t>
            </a:r>
            <a:endParaRPr lang="es-EC" dirty="0"/>
          </a:p>
        </p:txBody>
      </p:sp>
      <p:sp>
        <p:nvSpPr>
          <p:cNvPr id="15" name="14 Rectángulo"/>
          <p:cNvSpPr/>
          <p:nvPr/>
        </p:nvSpPr>
        <p:spPr>
          <a:xfrm rot="5400000">
            <a:off x="6028316" y="-4642072"/>
            <a:ext cx="135366" cy="1219200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8458199" y="1650862"/>
            <a:ext cx="1270000" cy="3302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SUELO</a:t>
            </a:r>
            <a:endParaRPr lang="es-EC" dirty="0"/>
          </a:p>
        </p:txBody>
      </p:sp>
      <p:sp>
        <p:nvSpPr>
          <p:cNvPr id="22" name="21 Rectángulo"/>
          <p:cNvSpPr/>
          <p:nvPr/>
        </p:nvSpPr>
        <p:spPr>
          <a:xfrm flipH="1">
            <a:off x="5973177" y="1521612"/>
            <a:ext cx="160023" cy="53363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4" name="13 Imagen"/>
          <p:cNvPicPr/>
          <p:nvPr/>
        </p:nvPicPr>
        <p:blipFill rotWithShape="1">
          <a:blip r:embed="rId2"/>
          <a:srcRect l="10201" t="14609" r="42337" b="14862"/>
          <a:stretch/>
        </p:blipFill>
        <p:spPr bwMode="auto">
          <a:xfrm>
            <a:off x="23028" y="2103423"/>
            <a:ext cx="5606247" cy="47545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06861316"/>
              </p:ext>
            </p:extLst>
          </p:nvPr>
        </p:nvGraphicFramePr>
        <p:xfrm>
          <a:off x="3243424" y="5870575"/>
          <a:ext cx="2606935" cy="96202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292327"/>
                <a:gridCol w="612741"/>
                <a:gridCol w="701867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Parámetro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A.Leves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A.Graves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1" u="none" strike="noStrike" dirty="0">
                          <a:effectLst/>
                        </a:rPr>
                        <a:t>Flujo CO</a:t>
                      </a:r>
                      <a:r>
                        <a:rPr lang="es-EC" sz="1000" b="1" u="none" strike="noStrike" baseline="-25000" dirty="0">
                          <a:effectLst/>
                        </a:rPr>
                        <a:t>2</a:t>
                      </a:r>
                      <a:r>
                        <a:rPr lang="es-EC" sz="1000" b="1" u="none" strike="noStrike" dirty="0">
                          <a:effectLst/>
                        </a:rPr>
                        <a:t> (g/m</a:t>
                      </a:r>
                      <a:r>
                        <a:rPr lang="es-EC" sz="1000" b="1" u="none" strike="noStrike" baseline="30000" dirty="0">
                          <a:effectLst/>
                        </a:rPr>
                        <a:t>2</a:t>
                      </a:r>
                      <a:r>
                        <a:rPr lang="es-EC" sz="1000" b="1" u="none" strike="noStrike" dirty="0">
                          <a:effectLst/>
                        </a:rPr>
                        <a:t> día)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10S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3S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1" u="none" strike="noStrike" dirty="0" err="1">
                          <a:effectLst/>
                        </a:rPr>
                        <a:t>Tem</a:t>
                      </a:r>
                      <a:r>
                        <a:rPr lang="es-EC" sz="1000" b="1" u="none" strike="noStrike" dirty="0">
                          <a:effectLst/>
                        </a:rPr>
                        <a:t>. del agua (°C)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12S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1" u="none" strike="noStrike" dirty="0">
                          <a:effectLst/>
                        </a:rPr>
                        <a:t>pH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8I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5I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Cond. </a:t>
                      </a:r>
                      <a:r>
                        <a:rPr lang="en-US" sz="1000" b="1" u="none" strike="noStrike" dirty="0" err="1">
                          <a:effectLst/>
                        </a:rPr>
                        <a:t>Eléc</a:t>
                      </a:r>
                      <a:r>
                        <a:rPr lang="en-US" sz="1000" b="1" u="none" strike="noStrike" dirty="0">
                          <a:effectLst/>
                        </a:rPr>
                        <a:t>. (µS/cm)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5I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4I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2" name="2 Título"/>
          <p:cNvSpPr txBox="1">
            <a:spLocks/>
          </p:cNvSpPr>
          <p:nvPr/>
        </p:nvSpPr>
        <p:spPr>
          <a:xfrm>
            <a:off x="1" y="0"/>
            <a:ext cx="1473200" cy="759490"/>
          </a:xfrm>
          <a:prstGeom prst="rect">
            <a:avLst/>
          </a:prstGeom>
          <a:ln w="762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 y D</a:t>
            </a:r>
            <a:endParaRPr lang="es-EC" dirty="0"/>
          </a:p>
        </p:txBody>
      </p:sp>
      <p:pic>
        <p:nvPicPr>
          <p:cNvPr id="16" name="15 Imagen"/>
          <p:cNvPicPr/>
          <p:nvPr/>
        </p:nvPicPr>
        <p:blipFill rotWithShape="1">
          <a:blip r:embed="rId3"/>
          <a:srcRect l="16907" t="30070" r="44956" b="13287"/>
          <a:stretch/>
        </p:blipFill>
        <p:spPr bwMode="auto">
          <a:xfrm>
            <a:off x="6376034" y="2103423"/>
            <a:ext cx="5339716" cy="4802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1414281"/>
              </p:ext>
            </p:extLst>
          </p:nvPr>
        </p:nvGraphicFramePr>
        <p:xfrm>
          <a:off x="10055579" y="6327775"/>
          <a:ext cx="2136421" cy="50482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872066"/>
                <a:gridCol w="598311"/>
                <a:gridCol w="666044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Parámetro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A.Leves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A</a:t>
                      </a:r>
                      <a:r>
                        <a:rPr lang="es-EC" sz="1000" u="none" strike="noStrike" dirty="0" smtClean="0">
                          <a:effectLst/>
                        </a:rPr>
                        <a:t>. Graves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1" u="none" strike="noStrike" dirty="0">
                          <a:effectLst/>
                        </a:rPr>
                        <a:t>Flujo </a:t>
                      </a:r>
                      <a:r>
                        <a:rPr lang="es-EC" sz="1000" b="1" u="none" strike="noStrike" dirty="0" smtClean="0">
                          <a:effectLst/>
                        </a:rPr>
                        <a:t>CO2</a:t>
                      </a:r>
                    </a:p>
                    <a:p>
                      <a:pPr algn="l" fontAlgn="b"/>
                      <a:r>
                        <a:rPr lang="es-EC" sz="1000" b="1" u="none" strike="noStrike" dirty="0" smtClean="0">
                          <a:effectLst/>
                        </a:rPr>
                        <a:t> </a:t>
                      </a:r>
                      <a:r>
                        <a:rPr lang="es-EC" sz="1000" b="1" u="none" strike="noStrike" dirty="0">
                          <a:effectLst/>
                        </a:rPr>
                        <a:t>(g/m2 día</a:t>
                      </a:r>
                      <a:r>
                        <a:rPr lang="es-EC" sz="1000" u="none" strike="noStrike" dirty="0">
                          <a:effectLst/>
                        </a:rPr>
                        <a:t>)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1L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</a:rPr>
                        <a:t>0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3" name="12 Rectángulo redondeado"/>
          <p:cNvSpPr/>
          <p:nvPr/>
        </p:nvSpPr>
        <p:spPr>
          <a:xfrm>
            <a:off x="2209800" y="93591"/>
            <a:ext cx="9156510" cy="645459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800" b="1" dirty="0">
                <a:solidFill>
                  <a:schemeClr val="tx1"/>
                </a:solidFill>
              </a:rPr>
              <a:t>Análisis estadístico de los datos-Valores atípicos</a:t>
            </a:r>
          </a:p>
        </p:txBody>
      </p:sp>
    </p:spTree>
    <p:extLst>
      <p:ext uri="{BB962C8B-B14F-4D97-AF65-F5344CB8AC3E}">
        <p14:creationId xmlns:p14="http://schemas.microsoft.com/office/powerpoint/2010/main" xmlns="" val="57932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684530" y="1068235"/>
            <a:ext cx="9509760" cy="5413247"/>
          </a:xfrm>
        </p:spPr>
        <p:txBody>
          <a:bodyPr/>
          <a:lstStyle/>
          <a:p>
            <a:r>
              <a:rPr lang="es-EC" dirty="0" smtClean="0"/>
              <a:t>CUICOCHA</a:t>
            </a:r>
            <a:endParaRPr lang="es-EC" dirty="0"/>
          </a:p>
        </p:txBody>
      </p:sp>
      <p:sp>
        <p:nvSpPr>
          <p:cNvPr id="20" name="19 Rectángulo redondeado"/>
          <p:cNvSpPr/>
          <p:nvPr/>
        </p:nvSpPr>
        <p:spPr>
          <a:xfrm>
            <a:off x="2209800" y="1756935"/>
            <a:ext cx="1270000" cy="3302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AGUA</a:t>
            </a:r>
            <a:endParaRPr lang="es-EC" dirty="0"/>
          </a:p>
        </p:txBody>
      </p:sp>
      <p:sp>
        <p:nvSpPr>
          <p:cNvPr id="15" name="14 Rectángulo"/>
          <p:cNvSpPr/>
          <p:nvPr/>
        </p:nvSpPr>
        <p:spPr>
          <a:xfrm rot="5400000">
            <a:off x="6028316" y="-4601284"/>
            <a:ext cx="135366" cy="1219200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8458200" y="1756935"/>
            <a:ext cx="1270000" cy="3302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SUELO</a:t>
            </a:r>
            <a:endParaRPr lang="es-EC" dirty="0"/>
          </a:p>
        </p:txBody>
      </p:sp>
      <p:sp>
        <p:nvSpPr>
          <p:cNvPr id="22" name="21 Rectángulo"/>
          <p:cNvSpPr/>
          <p:nvPr/>
        </p:nvSpPr>
        <p:spPr>
          <a:xfrm>
            <a:off x="5933725" y="1562400"/>
            <a:ext cx="162273" cy="52956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7" name="16 Imagen"/>
          <p:cNvPicPr/>
          <p:nvPr/>
        </p:nvPicPr>
        <p:blipFill rotWithShape="1">
          <a:blip r:embed="rId2"/>
          <a:srcRect l="16710" t="29720" r="44759" b="12937"/>
          <a:stretch/>
        </p:blipFill>
        <p:spPr bwMode="auto">
          <a:xfrm>
            <a:off x="1" y="2286001"/>
            <a:ext cx="5092700" cy="4571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3454356"/>
              </p:ext>
            </p:extLst>
          </p:nvPr>
        </p:nvGraphicFramePr>
        <p:xfrm>
          <a:off x="3243424" y="5870575"/>
          <a:ext cx="2606935" cy="96202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292327"/>
                <a:gridCol w="612741"/>
                <a:gridCol w="701867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Parámetro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A.Leves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A.Graves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1" u="none" strike="noStrike" dirty="0">
                          <a:effectLst/>
                        </a:rPr>
                        <a:t>Flujo CO</a:t>
                      </a:r>
                      <a:r>
                        <a:rPr lang="es-EC" sz="1000" b="1" u="none" strike="noStrike" baseline="-25000" dirty="0">
                          <a:effectLst/>
                        </a:rPr>
                        <a:t>2</a:t>
                      </a:r>
                      <a:r>
                        <a:rPr lang="es-EC" sz="1000" b="1" u="none" strike="noStrike" dirty="0">
                          <a:effectLst/>
                        </a:rPr>
                        <a:t> (g/m</a:t>
                      </a:r>
                      <a:r>
                        <a:rPr lang="es-EC" sz="1000" b="1" u="none" strike="noStrike" baseline="30000" dirty="0">
                          <a:effectLst/>
                        </a:rPr>
                        <a:t>2</a:t>
                      </a:r>
                      <a:r>
                        <a:rPr lang="es-EC" sz="1000" b="1" u="none" strike="noStrike" dirty="0">
                          <a:effectLst/>
                        </a:rPr>
                        <a:t> día)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 smtClean="0">
                          <a:effectLst/>
                        </a:rPr>
                        <a:t>2S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 smtClean="0">
                          <a:effectLst/>
                        </a:rPr>
                        <a:t>2S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1" u="none" strike="noStrike" dirty="0" err="1">
                          <a:effectLst/>
                        </a:rPr>
                        <a:t>Tem</a:t>
                      </a:r>
                      <a:r>
                        <a:rPr lang="es-EC" sz="1000" b="1" u="none" strike="noStrike" dirty="0">
                          <a:effectLst/>
                        </a:rPr>
                        <a:t>. del agua (°C)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 smtClean="0">
                          <a:effectLst/>
                        </a:rPr>
                        <a:t>2S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 smtClean="0">
                          <a:effectLst/>
                        </a:rPr>
                        <a:t>3S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000" b="1" u="none" strike="noStrike" dirty="0">
                          <a:effectLst/>
                        </a:rPr>
                        <a:t>pH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 smtClean="0">
                          <a:effectLst/>
                        </a:rPr>
                        <a:t>6I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 smtClean="0">
                          <a:effectLst/>
                        </a:rPr>
                        <a:t>1I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Cond. </a:t>
                      </a:r>
                      <a:r>
                        <a:rPr lang="en-US" sz="1000" b="1" u="none" strike="noStrike" dirty="0" err="1">
                          <a:effectLst/>
                        </a:rPr>
                        <a:t>Eléc</a:t>
                      </a:r>
                      <a:r>
                        <a:rPr lang="en-US" sz="1000" b="1" u="none" strike="noStrike" dirty="0">
                          <a:effectLst/>
                        </a:rPr>
                        <a:t>. (µS/cm)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 smtClean="0">
                          <a:effectLst/>
                        </a:rPr>
                        <a:t>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2" name="2 Título"/>
          <p:cNvSpPr txBox="1">
            <a:spLocks/>
          </p:cNvSpPr>
          <p:nvPr/>
        </p:nvSpPr>
        <p:spPr>
          <a:xfrm>
            <a:off x="1" y="0"/>
            <a:ext cx="1473200" cy="759490"/>
          </a:xfrm>
          <a:prstGeom prst="rect">
            <a:avLst/>
          </a:prstGeom>
          <a:ln w="762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 y D</a:t>
            </a:r>
            <a:endParaRPr lang="es-EC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2209800" y="93591"/>
            <a:ext cx="9156510" cy="645459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800" b="1" dirty="0">
                <a:solidFill>
                  <a:schemeClr val="tx1"/>
                </a:solidFill>
              </a:rPr>
              <a:t>Análisis estadístico de los datos-Valores atípicos</a:t>
            </a:r>
          </a:p>
        </p:txBody>
      </p:sp>
      <p:pic>
        <p:nvPicPr>
          <p:cNvPr id="18" name="17 Imagen"/>
          <p:cNvPicPr/>
          <p:nvPr/>
        </p:nvPicPr>
        <p:blipFill rotWithShape="1">
          <a:blip r:embed="rId3"/>
          <a:srcRect l="16906" t="29370" r="44760" b="12937"/>
          <a:stretch/>
        </p:blipFill>
        <p:spPr bwMode="auto">
          <a:xfrm>
            <a:off x="6744779" y="2286001"/>
            <a:ext cx="5056695" cy="4571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01156918"/>
              </p:ext>
            </p:extLst>
          </p:nvPr>
        </p:nvGraphicFramePr>
        <p:xfrm>
          <a:off x="10055579" y="6099174"/>
          <a:ext cx="2136421" cy="70485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872066"/>
                <a:gridCol w="598311"/>
                <a:gridCol w="666044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Parámetro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  <a:latin typeface="+mj-lt"/>
                        </a:rPr>
                        <a:t>A.Leves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  <a:latin typeface="+mj-lt"/>
                        </a:rPr>
                        <a:t>A.Graves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1" u="none" strike="noStrike" dirty="0">
                          <a:effectLst/>
                          <a:latin typeface="+mj-lt"/>
                        </a:rPr>
                        <a:t>Flujo </a:t>
                      </a:r>
                      <a:r>
                        <a:rPr lang="es-EC" sz="1000" b="1" u="none" strike="noStrike" dirty="0" smtClean="0">
                          <a:effectLst/>
                          <a:latin typeface="+mj-lt"/>
                        </a:rPr>
                        <a:t>CO2</a:t>
                      </a:r>
                    </a:p>
                    <a:p>
                      <a:pPr algn="l" fontAlgn="b"/>
                      <a:r>
                        <a:rPr lang="es-EC" sz="1000" b="1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s-EC" sz="1000" b="1" u="none" strike="noStrike" dirty="0">
                          <a:effectLst/>
                          <a:latin typeface="+mj-lt"/>
                        </a:rPr>
                        <a:t>(g/m2 día</a:t>
                      </a:r>
                      <a:r>
                        <a:rPr lang="es-EC" sz="1000" u="none" strike="noStrike" dirty="0">
                          <a:effectLst/>
                          <a:latin typeface="+mj-lt"/>
                        </a:rPr>
                        <a:t>)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 smtClean="0">
                          <a:effectLst/>
                          <a:latin typeface="+mj-lt"/>
                        </a:rPr>
                        <a:t>2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u="none" strike="noStrike" dirty="0">
                          <a:effectLst/>
                          <a:latin typeface="+mj-lt"/>
                        </a:rPr>
                        <a:t>0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C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T-15</a:t>
                      </a:r>
                      <a:r>
                        <a:rPr lang="es-EC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(°C)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32121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6304884" y="814312"/>
            <a:ext cx="1979684" cy="447324"/>
          </a:xfrm>
        </p:spPr>
        <p:txBody>
          <a:bodyPr/>
          <a:lstStyle/>
          <a:p>
            <a:r>
              <a:rPr lang="es-EC" dirty="0" smtClean="0"/>
              <a:t>QUILOTOA</a:t>
            </a:r>
            <a:endParaRPr lang="es-EC" dirty="0"/>
          </a:p>
        </p:txBody>
      </p:sp>
      <p:sp>
        <p:nvSpPr>
          <p:cNvPr id="11" name="10 Rectángulo"/>
          <p:cNvSpPr/>
          <p:nvPr/>
        </p:nvSpPr>
        <p:spPr>
          <a:xfrm>
            <a:off x="6155316" y="1397000"/>
            <a:ext cx="135363" cy="5461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9" name="28 Rectángulo"/>
          <p:cNvSpPr/>
          <p:nvPr/>
        </p:nvSpPr>
        <p:spPr>
          <a:xfrm rot="5400000">
            <a:off x="6028319" y="-4766683"/>
            <a:ext cx="135366" cy="121920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2 Título"/>
          <p:cNvSpPr txBox="1">
            <a:spLocks/>
          </p:cNvSpPr>
          <p:nvPr/>
        </p:nvSpPr>
        <p:spPr>
          <a:xfrm>
            <a:off x="1" y="0"/>
            <a:ext cx="1473200" cy="759490"/>
          </a:xfrm>
          <a:prstGeom prst="rect">
            <a:avLst/>
          </a:prstGeom>
          <a:ln w="762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 y D</a:t>
            </a:r>
            <a:endParaRPr lang="es-EC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2018212" y="114031"/>
            <a:ext cx="8274207" cy="645459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schemeClr val="tx1"/>
                </a:solidFill>
              </a:rPr>
              <a:t>Análisis estadístico de los datos-Estudio inicial</a:t>
            </a:r>
          </a:p>
        </p:txBody>
      </p:sp>
      <p:sp>
        <p:nvSpPr>
          <p:cNvPr id="19" name="1 Marcador de contenido"/>
          <p:cNvSpPr txBox="1">
            <a:spLocks/>
          </p:cNvSpPr>
          <p:nvPr/>
        </p:nvSpPr>
        <p:spPr>
          <a:xfrm>
            <a:off x="1473200" y="885952"/>
            <a:ext cx="2006979" cy="443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mtClean="0"/>
              <a:t>CUICOCHA</a:t>
            </a:r>
            <a:endParaRPr lang="es-EC" dirty="0"/>
          </a:p>
        </p:txBody>
      </p:sp>
      <p:pic>
        <p:nvPicPr>
          <p:cNvPr id="24" name="23 Imagen"/>
          <p:cNvPicPr/>
          <p:nvPr/>
        </p:nvPicPr>
        <p:blipFill rotWithShape="1">
          <a:blip r:embed="rId2"/>
          <a:srcRect l="21393" t="44084" r="45734" b="27842"/>
          <a:stretch/>
        </p:blipFill>
        <p:spPr bwMode="auto">
          <a:xfrm>
            <a:off x="6290679" y="1826662"/>
            <a:ext cx="2894264" cy="18582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2" name="31 Imagen"/>
          <p:cNvPicPr/>
          <p:nvPr/>
        </p:nvPicPr>
        <p:blipFill rotWithShape="1">
          <a:blip r:embed="rId2"/>
          <a:srcRect l="55832" t="44316" r="13252" b="28074"/>
          <a:stretch/>
        </p:blipFill>
        <p:spPr bwMode="auto">
          <a:xfrm>
            <a:off x="9389658" y="3097187"/>
            <a:ext cx="2647667" cy="18296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39" t="23958" r="57052" b="40192"/>
          <a:stretch/>
        </p:blipFill>
        <p:spPr bwMode="auto">
          <a:xfrm>
            <a:off x="6591869" y="4423153"/>
            <a:ext cx="1982844" cy="123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39" t="60937" r="57052" b="8160"/>
          <a:stretch/>
        </p:blipFill>
        <p:spPr bwMode="auto">
          <a:xfrm>
            <a:off x="7875932" y="5131556"/>
            <a:ext cx="2148507" cy="132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88" t="21354" r="33406" b="30903"/>
          <a:stretch/>
        </p:blipFill>
        <p:spPr bwMode="auto">
          <a:xfrm>
            <a:off x="8950185" y="5504428"/>
            <a:ext cx="1634130" cy="135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88" t="68950" r="33406" b="9722"/>
          <a:stretch/>
        </p:blipFill>
        <p:spPr bwMode="auto">
          <a:xfrm>
            <a:off x="10099343" y="6148530"/>
            <a:ext cx="2092660" cy="77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36 Imagen"/>
          <p:cNvPicPr/>
          <p:nvPr/>
        </p:nvPicPr>
        <p:blipFill rotWithShape="1">
          <a:blip r:embed="rId5"/>
          <a:srcRect l="21525" t="40835" r="45994" b="25754"/>
          <a:stretch/>
        </p:blipFill>
        <p:spPr bwMode="auto">
          <a:xfrm>
            <a:off x="-2" y="1826662"/>
            <a:ext cx="2620372" cy="18582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8" name="37 Imagen"/>
          <p:cNvPicPr/>
          <p:nvPr/>
        </p:nvPicPr>
        <p:blipFill rotWithShape="1">
          <a:blip r:embed="rId5"/>
          <a:srcRect l="56093" t="43156" r="13643" b="25290"/>
          <a:stretch/>
        </p:blipFill>
        <p:spPr bwMode="auto">
          <a:xfrm>
            <a:off x="3032306" y="3017603"/>
            <a:ext cx="2545082" cy="17318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9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22" t="29513" r="57931" b="41060"/>
          <a:stretch/>
        </p:blipFill>
        <p:spPr bwMode="auto">
          <a:xfrm>
            <a:off x="-18306" y="4749421"/>
            <a:ext cx="1934810" cy="120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22" t="59345" r="57931" b="11596"/>
          <a:stretch/>
        </p:blipFill>
        <p:spPr bwMode="auto">
          <a:xfrm>
            <a:off x="1052922" y="5358885"/>
            <a:ext cx="1930579" cy="118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32" t="26736" r="54514" b="33334"/>
          <a:stretch/>
        </p:blipFill>
        <p:spPr bwMode="auto">
          <a:xfrm>
            <a:off x="2260979" y="5662723"/>
            <a:ext cx="1915236" cy="1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32" t="66128" r="54514" b="15799"/>
          <a:stretch/>
        </p:blipFill>
        <p:spPr bwMode="auto">
          <a:xfrm>
            <a:off x="3825697" y="6148531"/>
            <a:ext cx="1751691" cy="72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3858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473200" y="1038351"/>
            <a:ext cx="4622798" cy="5413247"/>
          </a:xfrm>
        </p:spPr>
        <p:txBody>
          <a:bodyPr/>
          <a:lstStyle/>
          <a:p>
            <a:r>
              <a:rPr lang="es-EC" dirty="0" smtClean="0"/>
              <a:t>QUILOTOA</a:t>
            </a:r>
            <a:endParaRPr lang="es-EC" dirty="0"/>
          </a:p>
        </p:txBody>
      </p:sp>
      <p:sp>
        <p:nvSpPr>
          <p:cNvPr id="29" name="28 Rectángulo"/>
          <p:cNvSpPr/>
          <p:nvPr/>
        </p:nvSpPr>
        <p:spPr>
          <a:xfrm rot="5400000">
            <a:off x="6028315" y="-4631317"/>
            <a:ext cx="135366" cy="121920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2 Título"/>
          <p:cNvSpPr txBox="1">
            <a:spLocks/>
          </p:cNvSpPr>
          <p:nvPr/>
        </p:nvSpPr>
        <p:spPr>
          <a:xfrm>
            <a:off x="1" y="0"/>
            <a:ext cx="1473200" cy="759490"/>
          </a:xfrm>
          <a:prstGeom prst="rect">
            <a:avLst/>
          </a:prstGeom>
          <a:ln w="762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 y D</a:t>
            </a:r>
            <a:endParaRPr lang="es-EC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2018212" y="114031"/>
            <a:ext cx="8274207" cy="645459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Modelamiento del </a:t>
            </a:r>
            <a:r>
              <a:rPr lang="es-EC" sz="2800" b="1" dirty="0" err="1" smtClean="0">
                <a:solidFill>
                  <a:schemeClr val="tx1"/>
                </a:solidFill>
              </a:rPr>
              <a:t>semivariograma</a:t>
            </a:r>
            <a:r>
              <a:rPr lang="es-EC" sz="2800" b="1" dirty="0" smtClean="0">
                <a:solidFill>
                  <a:schemeClr val="tx1"/>
                </a:solidFill>
              </a:rPr>
              <a:t> de ajuste</a:t>
            </a:r>
            <a:endParaRPr lang="es-EC" sz="2800" b="1" dirty="0">
              <a:solidFill>
                <a:schemeClr val="tx1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6155316" y="1397000"/>
            <a:ext cx="135363" cy="5461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9" name="1 Marcador de contenido"/>
          <p:cNvSpPr txBox="1">
            <a:spLocks/>
          </p:cNvSpPr>
          <p:nvPr/>
        </p:nvSpPr>
        <p:spPr>
          <a:xfrm>
            <a:off x="6601637" y="1038351"/>
            <a:ext cx="4622798" cy="5413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mtClean="0"/>
              <a:t>CUICOCHA</a:t>
            </a:r>
            <a:endParaRPr lang="es-EC" dirty="0"/>
          </a:p>
        </p:txBody>
      </p:sp>
      <p:pic>
        <p:nvPicPr>
          <p:cNvPr id="21" name="Imagen 3"/>
          <p:cNvPicPr/>
          <p:nvPr/>
        </p:nvPicPr>
        <p:blipFill rotWithShape="1">
          <a:blip r:embed="rId2"/>
          <a:srcRect l="9469" t="9235" r="2678" b="17369"/>
          <a:stretch/>
        </p:blipFill>
        <p:spPr bwMode="auto">
          <a:xfrm>
            <a:off x="327525" y="1994531"/>
            <a:ext cx="3381375" cy="2038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2" name="Imagen 4"/>
          <p:cNvPicPr/>
          <p:nvPr/>
        </p:nvPicPr>
        <p:blipFill rotWithShape="1">
          <a:blip r:embed="rId3"/>
          <a:srcRect l="1034" t="9478" r="56161" b="19436"/>
          <a:stretch/>
        </p:blipFill>
        <p:spPr bwMode="auto">
          <a:xfrm>
            <a:off x="3679855" y="1592068"/>
            <a:ext cx="2038350" cy="2442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3" name="Imagen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72" t="12637" r="3554" b="20042"/>
          <a:stretch>
            <a:fillRect/>
          </a:stretch>
        </p:blipFill>
        <p:spPr bwMode="auto">
          <a:xfrm>
            <a:off x="6354932" y="2080256"/>
            <a:ext cx="3476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7" t="9235" r="56512" b="19313"/>
          <a:stretch>
            <a:fillRect/>
          </a:stretch>
        </p:blipFill>
        <p:spPr bwMode="auto">
          <a:xfrm>
            <a:off x="9805827" y="1532367"/>
            <a:ext cx="2045414" cy="249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72" t="13853" r="4080" b="20528"/>
          <a:stretch>
            <a:fillRect/>
          </a:stretch>
        </p:blipFill>
        <p:spPr bwMode="auto">
          <a:xfrm>
            <a:off x="327525" y="4817060"/>
            <a:ext cx="34290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2" t="8992" r="56337" b="19313"/>
          <a:stretch>
            <a:fillRect/>
          </a:stretch>
        </p:blipFill>
        <p:spPr bwMode="auto">
          <a:xfrm>
            <a:off x="3765580" y="4106341"/>
            <a:ext cx="2115552" cy="258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n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21" t="13609" r="3729" b="19313"/>
          <a:stretch>
            <a:fillRect/>
          </a:stretch>
        </p:blipFill>
        <p:spPr bwMode="auto">
          <a:xfrm>
            <a:off x="6388270" y="4732136"/>
            <a:ext cx="34671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3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8" t="9235" r="56862" b="19313"/>
          <a:stretch>
            <a:fillRect/>
          </a:stretch>
        </p:blipFill>
        <p:spPr bwMode="auto">
          <a:xfrm>
            <a:off x="9829640" y="4106342"/>
            <a:ext cx="2077351" cy="257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511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473200" y="1038351"/>
            <a:ext cx="4622798" cy="5413247"/>
          </a:xfrm>
        </p:spPr>
        <p:txBody>
          <a:bodyPr/>
          <a:lstStyle/>
          <a:p>
            <a:r>
              <a:rPr lang="es-EC" dirty="0" smtClean="0"/>
              <a:t>QUILOTOA</a:t>
            </a:r>
            <a:endParaRPr lang="es-EC" dirty="0"/>
          </a:p>
        </p:txBody>
      </p:sp>
      <p:sp>
        <p:nvSpPr>
          <p:cNvPr id="29" name="28 Rectángulo"/>
          <p:cNvSpPr/>
          <p:nvPr/>
        </p:nvSpPr>
        <p:spPr>
          <a:xfrm rot="5400000">
            <a:off x="6028315" y="-4631317"/>
            <a:ext cx="135366" cy="121920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2 Título"/>
          <p:cNvSpPr txBox="1">
            <a:spLocks/>
          </p:cNvSpPr>
          <p:nvPr/>
        </p:nvSpPr>
        <p:spPr>
          <a:xfrm>
            <a:off x="1" y="0"/>
            <a:ext cx="1473200" cy="759490"/>
          </a:xfrm>
          <a:prstGeom prst="rect">
            <a:avLst/>
          </a:prstGeom>
          <a:ln w="762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 y D</a:t>
            </a:r>
            <a:endParaRPr lang="es-EC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2018212" y="114031"/>
            <a:ext cx="8274207" cy="645459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Modelamiento del </a:t>
            </a:r>
            <a:r>
              <a:rPr lang="es-EC" sz="2800" b="1" dirty="0" err="1" smtClean="0">
                <a:solidFill>
                  <a:schemeClr val="tx1"/>
                </a:solidFill>
              </a:rPr>
              <a:t>semivariograma</a:t>
            </a:r>
            <a:r>
              <a:rPr lang="es-EC" sz="2800" b="1" dirty="0" smtClean="0">
                <a:solidFill>
                  <a:schemeClr val="tx1"/>
                </a:solidFill>
              </a:rPr>
              <a:t> de ajuste</a:t>
            </a:r>
            <a:endParaRPr lang="es-EC" sz="2800" b="1" dirty="0">
              <a:solidFill>
                <a:schemeClr val="tx1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6155316" y="1397000"/>
            <a:ext cx="135363" cy="5461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9" name="1 Marcador de contenido"/>
          <p:cNvSpPr txBox="1">
            <a:spLocks/>
          </p:cNvSpPr>
          <p:nvPr/>
        </p:nvSpPr>
        <p:spPr>
          <a:xfrm>
            <a:off x="6601637" y="1038351"/>
            <a:ext cx="4622798" cy="5413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mtClean="0"/>
              <a:t>CUICOCHA</a:t>
            </a:r>
            <a:endParaRPr lang="es-EC" dirty="0"/>
          </a:p>
        </p:txBody>
      </p:sp>
      <p:pic>
        <p:nvPicPr>
          <p:cNvPr id="17" name="Imagen 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47" t="14095" r="3729" b="19798"/>
          <a:stretch>
            <a:fillRect/>
          </a:stretch>
        </p:blipFill>
        <p:spPr bwMode="auto">
          <a:xfrm>
            <a:off x="6673944" y="2099439"/>
            <a:ext cx="3467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95" t="13609" r="4256" b="19313"/>
          <a:stretch>
            <a:fillRect/>
          </a:stretch>
        </p:blipFill>
        <p:spPr bwMode="auto">
          <a:xfrm>
            <a:off x="516030" y="2061339"/>
            <a:ext cx="351472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9" t="9721" r="56335" b="20042"/>
          <a:stretch>
            <a:fillRect/>
          </a:stretch>
        </p:blipFill>
        <p:spPr bwMode="auto">
          <a:xfrm>
            <a:off x="4030755" y="1748220"/>
            <a:ext cx="19050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8" t="9235" r="56511" b="19556"/>
          <a:stretch>
            <a:fillRect/>
          </a:stretch>
        </p:blipFill>
        <p:spPr bwMode="auto">
          <a:xfrm>
            <a:off x="10079130" y="1748220"/>
            <a:ext cx="18669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n 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47" t="13609" r="3729" b="19556"/>
          <a:stretch>
            <a:fillRect/>
          </a:stretch>
        </p:blipFill>
        <p:spPr bwMode="auto">
          <a:xfrm>
            <a:off x="516031" y="4669058"/>
            <a:ext cx="3514725" cy="197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n 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8" t="9235" r="56862" b="19798"/>
          <a:stretch>
            <a:fillRect/>
          </a:stretch>
        </p:blipFill>
        <p:spPr bwMode="auto">
          <a:xfrm>
            <a:off x="4030757" y="4137360"/>
            <a:ext cx="2037378" cy="249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n 416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72" t="14581" r="3729" b="18341"/>
          <a:stretch>
            <a:fillRect/>
          </a:stretch>
        </p:blipFill>
        <p:spPr bwMode="auto">
          <a:xfrm>
            <a:off x="6612030" y="4740501"/>
            <a:ext cx="3405187" cy="190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n 5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8" t="9479" r="56686" b="19556"/>
          <a:stretch>
            <a:fillRect/>
          </a:stretch>
        </p:blipFill>
        <p:spPr bwMode="auto">
          <a:xfrm>
            <a:off x="10017218" y="4199481"/>
            <a:ext cx="1990725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551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Título"/>
          <p:cNvSpPr txBox="1">
            <a:spLocks/>
          </p:cNvSpPr>
          <p:nvPr/>
        </p:nvSpPr>
        <p:spPr>
          <a:xfrm>
            <a:off x="1" y="0"/>
            <a:ext cx="1473200" cy="759490"/>
          </a:xfrm>
          <a:prstGeom prst="rect">
            <a:avLst/>
          </a:prstGeom>
          <a:ln w="762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 y D</a:t>
            </a:r>
            <a:endParaRPr lang="es-EC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2018213" y="0"/>
            <a:ext cx="10173787" cy="92432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schemeClr val="tx1"/>
                </a:solidFill>
              </a:rPr>
              <a:t>Validación del modelo a través del error en la predicción espacial</a:t>
            </a:r>
          </a:p>
        </p:txBody>
      </p:sp>
      <p:graphicFrame>
        <p:nvGraphicFramePr>
          <p:cNvPr id="21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91312854"/>
              </p:ext>
            </p:extLst>
          </p:nvPr>
        </p:nvGraphicFramePr>
        <p:xfrm>
          <a:off x="1907627" y="1254683"/>
          <a:ext cx="8870486" cy="3076801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365315"/>
                <a:gridCol w="1365315"/>
                <a:gridCol w="1407727"/>
                <a:gridCol w="1407727"/>
                <a:gridCol w="1662201"/>
                <a:gridCol w="1662201"/>
              </a:tblGrid>
              <a:tr h="9918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Laguna volcánica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Estimación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Flujo difuso de CO</a:t>
                      </a:r>
                      <a:r>
                        <a:rPr lang="es-EC" sz="1600" baseline="-25000">
                          <a:effectLst/>
                        </a:rPr>
                        <a:t>2</a:t>
                      </a:r>
                      <a:r>
                        <a:rPr lang="es-EC" sz="1600">
                          <a:effectLst/>
                        </a:rPr>
                        <a:t> (g/m</a:t>
                      </a:r>
                      <a:r>
                        <a:rPr lang="es-EC" sz="1600" baseline="30000">
                          <a:effectLst/>
                        </a:rPr>
                        <a:t>2</a:t>
                      </a:r>
                      <a:r>
                        <a:rPr lang="es-EC" sz="1600">
                          <a:effectLst/>
                        </a:rPr>
                        <a:t>d)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Temperatura del agua (°C)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pH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Conductividad eléctrica (µS/cm)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8903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QUILOTOA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Rango de error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-266,66 a 180,91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-1,5996 a 1,9374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-0,11874 a 0,17484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-181,05 a 280,38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6478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Error estándar promedio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70,05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0,518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0,04843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62,19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6524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CUICOCHA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Rango de error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-24 a 15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-0,32246 a 0,5226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-0,1441 a 0,2264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-7,0156 a 6,083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6478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Error estándar promedio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8,22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0,1281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0,06952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2,504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2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40155090"/>
              </p:ext>
            </p:extLst>
          </p:nvPr>
        </p:nvGraphicFramePr>
        <p:xfrm>
          <a:off x="861888" y="4977321"/>
          <a:ext cx="5750560" cy="630936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437640"/>
                <a:gridCol w="1437640"/>
                <a:gridCol w="1437640"/>
                <a:gridCol w="1437640"/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GAS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TEMPERATURA (°C)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</a:t>
                      </a:r>
                      <a:r>
                        <a:rPr lang="es-EC" sz="1200" baseline="-250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0,145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0,076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3" name="Rectángulo 5"/>
          <p:cNvSpPr/>
          <p:nvPr/>
        </p:nvSpPr>
        <p:spPr>
          <a:xfrm>
            <a:off x="736601" y="5619755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05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Solubilidad </a:t>
            </a:r>
            <a:r>
              <a:rPr lang="es-EC" sz="1050" dirty="0">
                <a:ea typeface="Times New Roman" panose="02020603050405020304" pitchFamily="18" charset="0"/>
                <a:cs typeface="Times New Roman" panose="02020603050405020304" pitchFamily="18" charset="0"/>
              </a:rPr>
              <a:t>del CO</a:t>
            </a:r>
            <a:r>
              <a:rPr lang="es-EC" sz="1050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C" sz="1050" dirty="0">
                <a:ea typeface="Times New Roman" panose="02020603050405020304" pitchFamily="18" charset="0"/>
                <a:cs typeface="Times New Roman" panose="02020603050405020304" pitchFamily="18" charset="0"/>
              </a:rPr>
              <a:t> en agua (g de gas/ 100 g de agua)</a:t>
            </a:r>
            <a:endParaRPr lang="es-EC" sz="105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C" sz="1050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sz="1050" dirty="0" err="1">
                <a:ea typeface="Calibri" panose="020F0502020204030204" pitchFamily="34" charset="0"/>
                <a:cs typeface="Times New Roman" panose="02020603050405020304" pitchFamily="18" charset="0"/>
              </a:rPr>
              <a:t>Umland</a:t>
            </a:r>
            <a:r>
              <a:rPr lang="es-EC" sz="1050" dirty="0"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s-EC" sz="1050" dirty="0" err="1">
                <a:ea typeface="Calibri" panose="020F0502020204030204" pitchFamily="34" charset="0"/>
                <a:cs typeface="Times New Roman" panose="02020603050405020304" pitchFamily="18" charset="0"/>
              </a:rPr>
              <a:t>Bellama</a:t>
            </a:r>
            <a:r>
              <a:rPr lang="es-EC" sz="1050" dirty="0">
                <a:ea typeface="Calibri" panose="020F0502020204030204" pitchFamily="34" charset="0"/>
                <a:cs typeface="Times New Roman" panose="02020603050405020304" pitchFamily="18" charset="0"/>
              </a:rPr>
              <a:t>, 2000)</a:t>
            </a:r>
            <a:endParaRPr lang="es-EC" sz="105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8618091"/>
              </p:ext>
            </p:extLst>
          </p:nvPr>
        </p:nvGraphicFramePr>
        <p:xfrm>
          <a:off x="7565693" y="4516168"/>
          <a:ext cx="3564764" cy="18288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782382"/>
                <a:gridCol w="1782382"/>
              </a:tblGrid>
              <a:tr h="2873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RANGO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CATEGORIZACIÓN</a:t>
                      </a:r>
                      <a:endParaRPr lang="es-EC" sz="1400" dirty="0"/>
                    </a:p>
                  </a:txBody>
                  <a:tcPr/>
                </a:tc>
              </a:tr>
              <a:tr h="287359">
                <a:tc>
                  <a:txBody>
                    <a:bodyPr/>
                    <a:lstStyle/>
                    <a:p>
                      <a:r>
                        <a:rPr lang="es-EC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&lt;250 µS/cm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Excelente</a:t>
                      </a:r>
                    </a:p>
                  </a:txBody>
                  <a:tcPr/>
                </a:tc>
              </a:tr>
              <a:tr h="287359">
                <a:tc>
                  <a:txBody>
                    <a:bodyPr/>
                    <a:lstStyle/>
                    <a:p>
                      <a:r>
                        <a:rPr lang="es-EC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250-750 µS/cm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Buena</a:t>
                      </a:r>
                      <a:endParaRPr lang="es-EC" sz="1400" dirty="0"/>
                    </a:p>
                  </a:txBody>
                  <a:tcPr/>
                </a:tc>
              </a:tr>
              <a:tr h="287359">
                <a:tc>
                  <a:txBody>
                    <a:bodyPr/>
                    <a:lstStyle/>
                    <a:p>
                      <a:r>
                        <a:rPr lang="es-EC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750-2000 µS/cm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Permisible</a:t>
                      </a:r>
                      <a:endParaRPr lang="es-EC" sz="1400" dirty="0"/>
                    </a:p>
                  </a:txBody>
                  <a:tcPr/>
                </a:tc>
              </a:tr>
              <a:tr h="287359">
                <a:tc>
                  <a:txBody>
                    <a:bodyPr/>
                    <a:lstStyle/>
                    <a:p>
                      <a:r>
                        <a:rPr lang="es-EC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2000-3000 µS/cm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Uso</a:t>
                      </a:r>
                      <a:r>
                        <a:rPr lang="en-US" sz="1400" dirty="0" smtClean="0"/>
                        <a:t> dudoso</a:t>
                      </a:r>
                      <a:endParaRPr lang="es-EC" sz="1400" dirty="0"/>
                    </a:p>
                  </a:txBody>
                  <a:tcPr/>
                </a:tc>
              </a:tr>
              <a:tr h="287359">
                <a:tc>
                  <a:txBody>
                    <a:bodyPr/>
                    <a:lstStyle/>
                    <a:p>
                      <a:r>
                        <a:rPr lang="es-EC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&gt;3000 µS/cm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Inapropiada</a:t>
                      </a:r>
                      <a:endParaRPr lang="es-EC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ángulo 5"/>
          <p:cNvSpPr/>
          <p:nvPr/>
        </p:nvSpPr>
        <p:spPr>
          <a:xfrm>
            <a:off x="6280808" y="6332144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050" dirty="0" smtClean="0"/>
              <a:t>Conductividad eléctrica para agua utilizada en </a:t>
            </a:r>
            <a:r>
              <a:rPr lang="es-EC" sz="1050" dirty="0"/>
              <a:t>prácticas agrícolas </a:t>
            </a:r>
            <a:endParaRPr lang="es-EC" sz="1050" dirty="0" smtClean="0"/>
          </a:p>
          <a:p>
            <a:pPr algn="ctr">
              <a:spcAft>
                <a:spcPts val="0"/>
              </a:spcAft>
            </a:pPr>
            <a:r>
              <a:rPr lang="es-EC" sz="1050" dirty="0" smtClean="0"/>
              <a:t>(</a:t>
            </a:r>
            <a:r>
              <a:rPr lang="es-EC" sz="1050" dirty="0"/>
              <a:t>James, </a:t>
            </a:r>
            <a:r>
              <a:rPr lang="es-EC" sz="1050" dirty="0" err="1"/>
              <a:t>Hanks</a:t>
            </a:r>
            <a:r>
              <a:rPr lang="es-EC" sz="1050" dirty="0"/>
              <a:t>, &amp; </a:t>
            </a:r>
            <a:r>
              <a:rPr lang="es-EC" sz="1050" dirty="0" err="1"/>
              <a:t>Jurinak</a:t>
            </a:r>
            <a:r>
              <a:rPr lang="es-EC" sz="1050" dirty="0"/>
              <a:t>, 1982)</a:t>
            </a:r>
            <a:r>
              <a:rPr lang="es-EC" sz="10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C" sz="105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916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Título"/>
          <p:cNvSpPr txBox="1">
            <a:spLocks/>
          </p:cNvSpPr>
          <p:nvPr/>
        </p:nvSpPr>
        <p:spPr>
          <a:xfrm>
            <a:off x="1" y="0"/>
            <a:ext cx="1473200" cy="759490"/>
          </a:xfrm>
          <a:prstGeom prst="rect">
            <a:avLst/>
          </a:prstGeom>
          <a:ln w="762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 y D</a:t>
            </a:r>
            <a:endParaRPr lang="es-EC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2018213" y="0"/>
            <a:ext cx="10173787" cy="92432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schemeClr val="tx1"/>
                </a:solidFill>
              </a:rPr>
              <a:t>Análisis de la distribución espacial de CO</a:t>
            </a:r>
            <a:r>
              <a:rPr lang="es-EC" sz="2800" b="1" baseline="-25000" dirty="0">
                <a:solidFill>
                  <a:schemeClr val="tx1"/>
                </a:solidFill>
              </a:rPr>
              <a:t>2</a:t>
            </a:r>
            <a:r>
              <a:rPr lang="es-EC" sz="2800" b="1" dirty="0" smtClean="0">
                <a:solidFill>
                  <a:schemeClr val="tx1"/>
                </a:solidFill>
              </a:rPr>
              <a:t>  </a:t>
            </a:r>
            <a:r>
              <a:rPr lang="es-EC" sz="2800" b="1" dirty="0">
                <a:solidFill>
                  <a:schemeClr val="tx1"/>
                </a:solidFill>
              </a:rPr>
              <a:t>difuso, pH, conductividad y temperatura del agua</a:t>
            </a:r>
          </a:p>
        </p:txBody>
      </p:sp>
      <p:sp>
        <p:nvSpPr>
          <p:cNvPr id="8" name="1 Marcador de contenido"/>
          <p:cNvSpPr>
            <a:spLocks noGrp="1"/>
          </p:cNvSpPr>
          <p:nvPr>
            <p:ph idx="1"/>
          </p:nvPr>
        </p:nvSpPr>
        <p:spPr>
          <a:xfrm>
            <a:off x="1" y="1102146"/>
            <a:ext cx="4622798" cy="5413247"/>
          </a:xfrm>
        </p:spPr>
        <p:txBody>
          <a:bodyPr/>
          <a:lstStyle/>
          <a:p>
            <a:r>
              <a:rPr lang="es-EC" dirty="0" smtClean="0"/>
              <a:t>QUILOTOA</a:t>
            </a:r>
            <a:endParaRPr lang="es-EC" dirty="0"/>
          </a:p>
        </p:txBody>
      </p:sp>
      <p:pic>
        <p:nvPicPr>
          <p:cNvPr id="9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23" y="1760285"/>
            <a:ext cx="6124575" cy="4800600"/>
          </a:xfrm>
          <a:prstGeom prst="rect">
            <a:avLst/>
          </a:prstGeom>
        </p:spPr>
      </p:pic>
      <p:pic>
        <p:nvPicPr>
          <p:cNvPr id="10" name="Imagen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80" t="19027" r="16355" b="14536"/>
          <a:stretch/>
        </p:blipFill>
        <p:spPr bwMode="auto">
          <a:xfrm>
            <a:off x="6681058" y="1956237"/>
            <a:ext cx="5294819" cy="4408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951" y="4975759"/>
            <a:ext cx="1284725" cy="138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216123" y="6564254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681058" y="6561575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xmlns="" val="53297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Título"/>
          <p:cNvSpPr txBox="1">
            <a:spLocks/>
          </p:cNvSpPr>
          <p:nvPr/>
        </p:nvSpPr>
        <p:spPr>
          <a:xfrm>
            <a:off x="1" y="0"/>
            <a:ext cx="1473200" cy="759490"/>
          </a:xfrm>
          <a:prstGeom prst="rect">
            <a:avLst/>
          </a:prstGeom>
          <a:ln w="762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 y D</a:t>
            </a:r>
            <a:endParaRPr lang="es-EC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2018213" y="0"/>
            <a:ext cx="10173787" cy="92432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schemeClr val="tx1"/>
                </a:solidFill>
              </a:rPr>
              <a:t>Análisis de la distribución espacial de CO</a:t>
            </a:r>
            <a:r>
              <a:rPr lang="es-EC" sz="2800" b="1" baseline="-25000" dirty="0">
                <a:solidFill>
                  <a:schemeClr val="tx1"/>
                </a:solidFill>
              </a:rPr>
              <a:t>2</a:t>
            </a:r>
            <a:r>
              <a:rPr lang="es-EC" sz="2800" b="1" dirty="0" smtClean="0">
                <a:solidFill>
                  <a:schemeClr val="tx1"/>
                </a:solidFill>
              </a:rPr>
              <a:t>  </a:t>
            </a:r>
            <a:r>
              <a:rPr lang="es-EC" sz="2800" b="1" dirty="0">
                <a:solidFill>
                  <a:schemeClr val="tx1"/>
                </a:solidFill>
              </a:rPr>
              <a:t>difuso, pH, conductividad y temperatura del agua</a:t>
            </a:r>
          </a:p>
        </p:txBody>
      </p:sp>
      <p:sp>
        <p:nvSpPr>
          <p:cNvPr id="8" name="1 Marcador de contenido"/>
          <p:cNvSpPr>
            <a:spLocks noGrp="1"/>
          </p:cNvSpPr>
          <p:nvPr>
            <p:ph idx="1"/>
          </p:nvPr>
        </p:nvSpPr>
        <p:spPr>
          <a:xfrm>
            <a:off x="1" y="1102146"/>
            <a:ext cx="4622798" cy="5413247"/>
          </a:xfrm>
        </p:spPr>
        <p:txBody>
          <a:bodyPr/>
          <a:lstStyle/>
          <a:p>
            <a:r>
              <a:rPr lang="es-EC" dirty="0" smtClean="0"/>
              <a:t>QUILOTOA</a:t>
            </a:r>
            <a:endParaRPr lang="es-EC" dirty="0"/>
          </a:p>
        </p:txBody>
      </p:sp>
      <p:pic>
        <p:nvPicPr>
          <p:cNvPr id="11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3823" y="2882784"/>
            <a:ext cx="5839439" cy="2948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124" y="1621090"/>
            <a:ext cx="5927835" cy="4968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35"/>
          <a:stretch/>
        </p:blipFill>
        <p:spPr bwMode="auto">
          <a:xfrm>
            <a:off x="255588" y="5060731"/>
            <a:ext cx="1217613" cy="14179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32873" y="6561574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xmlns="" val="15762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05060635"/>
              </p:ext>
            </p:extLst>
          </p:nvPr>
        </p:nvGraphicFramePr>
        <p:xfrm>
          <a:off x="947300" y="1749868"/>
          <a:ext cx="10356576" cy="1371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452192"/>
                <a:gridCol w="3452192"/>
                <a:gridCol w="3452192"/>
              </a:tblGrid>
              <a:tr h="3647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LAGO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ÁREA (</a:t>
                      </a:r>
                      <a:r>
                        <a:rPr lang="es-EC" sz="1800" kern="1200" dirty="0" smtClean="0">
                          <a:effectLst/>
                        </a:rPr>
                        <a:t>km</a:t>
                      </a:r>
                      <a:r>
                        <a:rPr lang="es-EC" sz="1800" kern="1200" baseline="30000" dirty="0" smtClean="0">
                          <a:effectLst/>
                        </a:rPr>
                        <a:t>2</a:t>
                      </a:r>
                      <a:r>
                        <a:rPr lang="es-EC" sz="1800" kern="1200" baseline="0" dirty="0" smtClean="0">
                          <a:effectLst/>
                        </a:rPr>
                        <a:t> )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RANGO</a:t>
                      </a:r>
                      <a:r>
                        <a:rPr lang="en-US" baseline="0" dirty="0" smtClean="0"/>
                        <a:t> DE EMISIÓN (</a:t>
                      </a:r>
                      <a:r>
                        <a:rPr lang="es-EC" sz="1800" kern="1200" dirty="0" smtClean="0">
                          <a:effectLst/>
                        </a:rPr>
                        <a:t>g/m</a:t>
                      </a:r>
                      <a:r>
                        <a:rPr lang="es-EC" sz="1800" kern="1200" baseline="30000" dirty="0" smtClean="0">
                          <a:effectLst/>
                        </a:rPr>
                        <a:t>2</a:t>
                      </a:r>
                      <a:r>
                        <a:rPr lang="es-EC" sz="1800" kern="1200" dirty="0" smtClean="0">
                          <a:effectLst/>
                        </a:rPr>
                        <a:t>d </a:t>
                      </a:r>
                      <a:r>
                        <a:rPr lang="en-US" baseline="0" dirty="0" smtClean="0"/>
                        <a:t>)</a:t>
                      </a:r>
                      <a:endParaRPr lang="es-EC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Quilotoa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3,06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kern="1200" dirty="0" smtClean="0">
                          <a:effectLst/>
                        </a:rPr>
                        <a:t>37,03 – 542 </a:t>
                      </a:r>
                      <a:endParaRPr lang="es-EC" dirty="0"/>
                    </a:p>
                  </a:txBody>
                  <a:tcPr/>
                </a:tc>
              </a:tr>
              <a:tr h="1828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kern="1200" dirty="0" err="1" smtClean="0">
                          <a:effectLst/>
                        </a:rPr>
                        <a:t>Sfânta</a:t>
                      </a:r>
                      <a:r>
                        <a:rPr lang="es-EC" sz="1800" kern="1200" dirty="0" smtClean="0">
                          <a:effectLst/>
                        </a:rPr>
                        <a:t> Ana (Rumania) </a:t>
                      </a:r>
                      <a:endParaRPr lang="es-EC" dirty="0" smtClean="0"/>
                    </a:p>
                    <a:p>
                      <a:pPr algn="ctr"/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kern="1200" dirty="0" smtClean="0">
                          <a:effectLst/>
                        </a:rPr>
                        <a:t>0,193 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kern="1200" dirty="0" smtClean="0">
                          <a:effectLst/>
                        </a:rPr>
                        <a:t>2 – 90 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15619773"/>
              </p:ext>
            </p:extLst>
          </p:nvPr>
        </p:nvGraphicFramePr>
        <p:xfrm>
          <a:off x="1273121" y="3819964"/>
          <a:ext cx="9509127" cy="1752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449762"/>
                <a:gridCol w="1889656"/>
                <a:gridCol w="316970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LAGO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ÁREA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EMISIÓN</a:t>
                      </a:r>
                      <a:r>
                        <a:rPr lang="en-US" baseline="0" dirty="0" smtClean="0"/>
                        <a:t> TOTAL (t/d)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Quilotoa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3,06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kern="1200" dirty="0" smtClean="0">
                          <a:effectLst/>
                        </a:rPr>
                        <a:t>536 ± 35 </a:t>
                      </a:r>
                      <a:endParaRPr lang="es-EC" dirty="0"/>
                    </a:p>
                  </a:txBody>
                  <a:tcPr/>
                </a:tc>
              </a:tr>
              <a:tr h="436026">
                <a:tc>
                  <a:txBody>
                    <a:bodyPr/>
                    <a:lstStyle/>
                    <a:p>
                      <a:pPr algn="ctr"/>
                      <a:r>
                        <a:rPr lang="es-EC" sz="1800" kern="1200" dirty="0" err="1" smtClean="0">
                          <a:effectLst/>
                        </a:rPr>
                        <a:t>Rotomahana</a:t>
                      </a:r>
                      <a:r>
                        <a:rPr lang="es-EC" sz="1800" kern="1200" dirty="0" smtClean="0">
                          <a:effectLst/>
                        </a:rPr>
                        <a:t> (Nueva Zelanda)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kern="1200" dirty="0" smtClean="0">
                          <a:effectLst/>
                        </a:rPr>
                        <a:t>8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kern="1200" dirty="0" smtClean="0">
                          <a:effectLst/>
                        </a:rPr>
                        <a:t>549 ± 72 </a:t>
                      </a:r>
                      <a:endParaRPr lang="es-EC" dirty="0" smtClean="0"/>
                    </a:p>
                    <a:p>
                      <a:pPr algn="ctr"/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800" kern="1200" dirty="0" smtClean="0">
                          <a:effectLst/>
                        </a:rPr>
                        <a:t>El Chichón (México)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kern="1200" dirty="0" smtClean="0">
                          <a:effectLst/>
                        </a:rPr>
                        <a:t>0,138 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kern="1200" dirty="0" smtClean="0">
                          <a:effectLst/>
                        </a:rPr>
                        <a:t>164 ± 9,5 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2 Título"/>
          <p:cNvSpPr txBox="1">
            <a:spLocks/>
          </p:cNvSpPr>
          <p:nvPr/>
        </p:nvSpPr>
        <p:spPr>
          <a:xfrm>
            <a:off x="1" y="0"/>
            <a:ext cx="1473200" cy="759490"/>
          </a:xfrm>
          <a:prstGeom prst="rect">
            <a:avLst/>
          </a:prstGeom>
          <a:ln w="762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 y D</a:t>
            </a:r>
            <a:endParaRPr lang="es-EC" dirty="0"/>
          </a:p>
        </p:txBody>
      </p:sp>
      <p:sp>
        <p:nvSpPr>
          <p:cNvPr id="7" name="6 Rectángulo redondeado"/>
          <p:cNvSpPr/>
          <p:nvPr/>
        </p:nvSpPr>
        <p:spPr>
          <a:xfrm>
            <a:off x="2018213" y="0"/>
            <a:ext cx="10173787" cy="92432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schemeClr val="tx1"/>
                </a:solidFill>
              </a:rPr>
              <a:t>Análisis de la distribución espacial de CO</a:t>
            </a:r>
            <a:r>
              <a:rPr lang="es-EC" sz="2800" b="1" baseline="-25000" dirty="0">
                <a:solidFill>
                  <a:schemeClr val="tx1"/>
                </a:solidFill>
              </a:rPr>
              <a:t>2</a:t>
            </a:r>
            <a:r>
              <a:rPr lang="es-EC" sz="2800" b="1" dirty="0" smtClean="0">
                <a:solidFill>
                  <a:schemeClr val="tx1"/>
                </a:solidFill>
              </a:rPr>
              <a:t>  </a:t>
            </a:r>
            <a:r>
              <a:rPr lang="es-EC" sz="2800" b="1" dirty="0">
                <a:solidFill>
                  <a:schemeClr val="tx1"/>
                </a:solidFill>
              </a:rPr>
              <a:t>difuso, pH, conductividad y temperatura del agua</a:t>
            </a:r>
          </a:p>
        </p:txBody>
      </p:sp>
    </p:spTree>
    <p:extLst>
      <p:ext uri="{BB962C8B-B14F-4D97-AF65-F5344CB8AC3E}">
        <p14:creationId xmlns:p14="http://schemas.microsoft.com/office/powerpoint/2010/main" xmlns="" val="164384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Título"/>
          <p:cNvSpPr txBox="1">
            <a:spLocks/>
          </p:cNvSpPr>
          <p:nvPr/>
        </p:nvSpPr>
        <p:spPr>
          <a:xfrm>
            <a:off x="1" y="0"/>
            <a:ext cx="1473200" cy="759490"/>
          </a:xfrm>
          <a:prstGeom prst="rect">
            <a:avLst/>
          </a:prstGeom>
          <a:ln w="762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 y D</a:t>
            </a:r>
            <a:endParaRPr lang="es-EC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2018213" y="0"/>
            <a:ext cx="10173787" cy="92432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schemeClr val="tx1"/>
                </a:solidFill>
              </a:rPr>
              <a:t>Análisis de la distribución espacial de CO</a:t>
            </a:r>
            <a:r>
              <a:rPr lang="es-EC" sz="2800" b="1" baseline="-25000" dirty="0">
                <a:solidFill>
                  <a:schemeClr val="tx1"/>
                </a:solidFill>
              </a:rPr>
              <a:t>2</a:t>
            </a:r>
            <a:r>
              <a:rPr lang="es-EC" sz="2800" b="1" dirty="0" smtClean="0">
                <a:solidFill>
                  <a:schemeClr val="tx1"/>
                </a:solidFill>
              </a:rPr>
              <a:t>  </a:t>
            </a:r>
            <a:r>
              <a:rPr lang="es-EC" sz="2800" b="1" dirty="0">
                <a:solidFill>
                  <a:schemeClr val="tx1"/>
                </a:solidFill>
              </a:rPr>
              <a:t>difuso, pH, conductividad y temperatura del agua</a:t>
            </a:r>
          </a:p>
        </p:txBody>
      </p:sp>
      <p:sp>
        <p:nvSpPr>
          <p:cNvPr id="8" name="1 Marcador de contenido"/>
          <p:cNvSpPr>
            <a:spLocks noGrp="1"/>
          </p:cNvSpPr>
          <p:nvPr>
            <p:ph idx="1"/>
          </p:nvPr>
        </p:nvSpPr>
        <p:spPr>
          <a:xfrm>
            <a:off x="1" y="1102146"/>
            <a:ext cx="4622798" cy="5413247"/>
          </a:xfrm>
        </p:spPr>
        <p:txBody>
          <a:bodyPr/>
          <a:lstStyle/>
          <a:p>
            <a:r>
              <a:rPr lang="es-EC" dirty="0" smtClean="0"/>
              <a:t>QUILOTOA</a:t>
            </a:r>
            <a:endParaRPr lang="es-EC" dirty="0"/>
          </a:p>
        </p:txBody>
      </p:sp>
      <p:pic>
        <p:nvPicPr>
          <p:cNvPr id="7" name="6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126" y="1599471"/>
            <a:ext cx="5817474" cy="5148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2119" y="1599471"/>
            <a:ext cx="5817991" cy="5148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930" y="5249918"/>
            <a:ext cx="1297153" cy="1322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1845" y="5502165"/>
            <a:ext cx="1051009" cy="10703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11 CuadroTexto"/>
          <p:cNvSpPr txBox="1"/>
          <p:nvPr/>
        </p:nvSpPr>
        <p:spPr>
          <a:xfrm>
            <a:off x="145041" y="6564254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232119" y="6561575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xmlns="" val="346053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C:\Users\Marius\Desktop\TESIS\FOTOS TESIS\Quilotoa\paisaje\IMG_012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95" t="22881" r="20339" b="19598"/>
          <a:stretch/>
        </p:blipFill>
        <p:spPr bwMode="auto">
          <a:xfrm>
            <a:off x="1912667" y="3722885"/>
            <a:ext cx="4532599" cy="3513957"/>
          </a:xfrm>
          <a:prstGeom prst="ellipse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-314990" y="-291843"/>
            <a:ext cx="12823292" cy="7222030"/>
            <a:chOff x="-314990" y="-291843"/>
            <a:chExt cx="12823292" cy="7222030"/>
          </a:xfrm>
        </p:grpSpPr>
        <p:sp>
          <p:nvSpPr>
            <p:cNvPr id="15" name="14 Forma libre"/>
            <p:cNvSpPr/>
            <p:nvPr/>
          </p:nvSpPr>
          <p:spPr>
            <a:xfrm>
              <a:off x="6038491" y="2918640"/>
              <a:ext cx="6469811" cy="4011547"/>
            </a:xfrm>
            <a:custGeom>
              <a:avLst/>
              <a:gdLst>
                <a:gd name="connsiteX0" fmla="*/ 3384212 w 4689264"/>
                <a:gd name="connsiteY0" fmla="*/ 578174 h 3626317"/>
                <a:gd name="connsiteX1" fmla="*/ 3628457 w 4689264"/>
                <a:gd name="connsiteY1" fmla="*/ 302614 h 3626317"/>
                <a:gd name="connsiteX2" fmla="*/ 3961242 w 4689264"/>
                <a:gd name="connsiteY2" fmla="*/ 506976 h 3626317"/>
                <a:gd name="connsiteX3" fmla="*/ 3825957 w 4689264"/>
                <a:gd name="connsiteY3" fmla="*/ 849447 h 3626317"/>
                <a:gd name="connsiteX4" fmla="*/ 4225690 w 4689264"/>
                <a:gd name="connsiteY4" fmla="*/ 1356149 h 3626317"/>
                <a:gd name="connsiteX5" fmla="*/ 4593208 w 4689264"/>
                <a:gd name="connsiteY5" fmla="*/ 1333363 h 3626317"/>
                <a:gd name="connsiteX6" fmla="*/ 4663394 w 4689264"/>
                <a:gd name="connsiteY6" fmla="*/ 1624671 h 3626317"/>
                <a:gd name="connsiteX7" fmla="*/ 4325825 w 4689264"/>
                <a:gd name="connsiteY7" fmla="*/ 1771764 h 3626317"/>
                <a:gd name="connsiteX8" fmla="*/ 4186999 w 4689264"/>
                <a:gd name="connsiteY8" fmla="*/ 2347964 h 3626317"/>
                <a:gd name="connsiteX9" fmla="*/ 4432106 w 4689264"/>
                <a:gd name="connsiteY9" fmla="*/ 2622758 h 3626317"/>
                <a:gd name="connsiteX10" fmla="*/ 4222972 w 4689264"/>
                <a:gd name="connsiteY10" fmla="*/ 2887857 h 3626317"/>
                <a:gd name="connsiteX11" fmla="*/ 3898671 w 4689264"/>
                <a:gd name="connsiteY11" fmla="*/ 2713449 h 3626317"/>
                <a:gd name="connsiteX12" fmla="*/ 3286245 w 4689264"/>
                <a:gd name="connsiteY12" fmla="*/ 3089537 h 3626317"/>
                <a:gd name="connsiteX13" fmla="*/ 3317807 w 4689264"/>
                <a:gd name="connsiteY13" fmla="*/ 3456406 h 3626317"/>
                <a:gd name="connsiteX14" fmla="*/ 2899483 w 4689264"/>
                <a:gd name="connsiteY14" fmla="*/ 3567836 h 3626317"/>
                <a:gd name="connsiteX15" fmla="*/ 2744365 w 4689264"/>
                <a:gd name="connsiteY15" fmla="*/ 3233879 h 3626317"/>
                <a:gd name="connsiteX16" fmla="*/ 1944899 w 4689264"/>
                <a:gd name="connsiteY16" fmla="*/ 3233879 h 3626317"/>
                <a:gd name="connsiteX17" fmla="*/ 1789781 w 4689264"/>
                <a:gd name="connsiteY17" fmla="*/ 3567836 h 3626317"/>
                <a:gd name="connsiteX18" fmla="*/ 1371457 w 4689264"/>
                <a:gd name="connsiteY18" fmla="*/ 3456406 h 3626317"/>
                <a:gd name="connsiteX19" fmla="*/ 1403019 w 4689264"/>
                <a:gd name="connsiteY19" fmla="*/ 3089537 h 3626317"/>
                <a:gd name="connsiteX20" fmla="*/ 790593 w 4689264"/>
                <a:gd name="connsiteY20" fmla="*/ 2713449 h 3626317"/>
                <a:gd name="connsiteX21" fmla="*/ 466292 w 4689264"/>
                <a:gd name="connsiteY21" fmla="*/ 2887857 h 3626317"/>
                <a:gd name="connsiteX22" fmla="*/ 257158 w 4689264"/>
                <a:gd name="connsiteY22" fmla="*/ 2622758 h 3626317"/>
                <a:gd name="connsiteX23" fmla="*/ 502265 w 4689264"/>
                <a:gd name="connsiteY23" fmla="*/ 2347964 h 3626317"/>
                <a:gd name="connsiteX24" fmla="*/ 363439 w 4689264"/>
                <a:gd name="connsiteY24" fmla="*/ 1771764 h 3626317"/>
                <a:gd name="connsiteX25" fmla="*/ 25870 w 4689264"/>
                <a:gd name="connsiteY25" fmla="*/ 1624671 h 3626317"/>
                <a:gd name="connsiteX26" fmla="*/ 96056 w 4689264"/>
                <a:gd name="connsiteY26" fmla="*/ 1333363 h 3626317"/>
                <a:gd name="connsiteX27" fmla="*/ 463574 w 4689264"/>
                <a:gd name="connsiteY27" fmla="*/ 1356149 h 3626317"/>
                <a:gd name="connsiteX28" fmla="*/ 863307 w 4689264"/>
                <a:gd name="connsiteY28" fmla="*/ 849447 h 3626317"/>
                <a:gd name="connsiteX29" fmla="*/ 728022 w 4689264"/>
                <a:gd name="connsiteY29" fmla="*/ 506976 h 3626317"/>
                <a:gd name="connsiteX30" fmla="*/ 1060807 w 4689264"/>
                <a:gd name="connsiteY30" fmla="*/ 302614 h 3626317"/>
                <a:gd name="connsiteX31" fmla="*/ 1305052 w 4689264"/>
                <a:gd name="connsiteY31" fmla="*/ 578174 h 3626317"/>
                <a:gd name="connsiteX32" fmla="*/ 2056304 w 4689264"/>
                <a:gd name="connsiteY32" fmla="*/ 378062 h 3626317"/>
                <a:gd name="connsiteX33" fmla="*/ 2120236 w 4689264"/>
                <a:gd name="connsiteY33" fmla="*/ 15430 h 3626317"/>
                <a:gd name="connsiteX34" fmla="*/ 2569028 w 4689264"/>
                <a:gd name="connsiteY34" fmla="*/ 15430 h 3626317"/>
                <a:gd name="connsiteX35" fmla="*/ 2632960 w 4689264"/>
                <a:gd name="connsiteY35" fmla="*/ 378062 h 3626317"/>
                <a:gd name="connsiteX36" fmla="*/ 3384212 w 4689264"/>
                <a:gd name="connsiteY36" fmla="*/ 578174 h 362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89264" h="3626317">
                  <a:moveTo>
                    <a:pt x="3384212" y="578174"/>
                  </a:moveTo>
                  <a:lnTo>
                    <a:pt x="3628457" y="302614"/>
                  </a:lnTo>
                  <a:lnTo>
                    <a:pt x="3961242" y="506976"/>
                  </a:lnTo>
                  <a:lnTo>
                    <a:pt x="3825957" y="849447"/>
                  </a:lnTo>
                  <a:cubicBezTo>
                    <a:pt x="4004846" y="996723"/>
                    <a:pt x="4140857" y="1169131"/>
                    <a:pt x="4225690" y="1356149"/>
                  </a:cubicBezTo>
                  <a:lnTo>
                    <a:pt x="4593208" y="1333363"/>
                  </a:lnTo>
                  <a:lnTo>
                    <a:pt x="4663394" y="1624671"/>
                  </a:lnTo>
                  <a:lnTo>
                    <a:pt x="4325825" y="1771764"/>
                  </a:lnTo>
                  <a:cubicBezTo>
                    <a:pt x="4333509" y="1968738"/>
                    <a:pt x="4286273" y="2164792"/>
                    <a:pt x="4186999" y="2347964"/>
                  </a:cubicBezTo>
                  <a:lnTo>
                    <a:pt x="4432106" y="2622758"/>
                  </a:lnTo>
                  <a:lnTo>
                    <a:pt x="4222972" y="2887857"/>
                  </a:lnTo>
                  <a:lnTo>
                    <a:pt x="3898671" y="2713449"/>
                  </a:lnTo>
                  <a:cubicBezTo>
                    <a:pt x="3731554" y="2867955"/>
                    <a:pt x="3523173" y="2995920"/>
                    <a:pt x="3286245" y="3089537"/>
                  </a:cubicBezTo>
                  <a:lnTo>
                    <a:pt x="3317807" y="3456406"/>
                  </a:lnTo>
                  <a:lnTo>
                    <a:pt x="2899483" y="3567836"/>
                  </a:lnTo>
                  <a:lnTo>
                    <a:pt x="2744365" y="3233879"/>
                  </a:lnTo>
                  <a:cubicBezTo>
                    <a:pt x="2480643" y="3273621"/>
                    <a:pt x="2208621" y="3273621"/>
                    <a:pt x="1944899" y="3233879"/>
                  </a:cubicBezTo>
                  <a:lnTo>
                    <a:pt x="1789781" y="3567836"/>
                  </a:lnTo>
                  <a:lnTo>
                    <a:pt x="1371457" y="3456406"/>
                  </a:lnTo>
                  <a:lnTo>
                    <a:pt x="1403019" y="3089537"/>
                  </a:lnTo>
                  <a:cubicBezTo>
                    <a:pt x="1166090" y="2995920"/>
                    <a:pt x="957710" y="2867954"/>
                    <a:pt x="790593" y="2713449"/>
                  </a:cubicBezTo>
                  <a:lnTo>
                    <a:pt x="466292" y="2887857"/>
                  </a:lnTo>
                  <a:lnTo>
                    <a:pt x="257158" y="2622758"/>
                  </a:lnTo>
                  <a:lnTo>
                    <a:pt x="502265" y="2347964"/>
                  </a:lnTo>
                  <a:cubicBezTo>
                    <a:pt x="402991" y="2164792"/>
                    <a:pt x="355755" y="1968738"/>
                    <a:pt x="363439" y="1771764"/>
                  </a:cubicBezTo>
                  <a:lnTo>
                    <a:pt x="25870" y="1624671"/>
                  </a:lnTo>
                  <a:lnTo>
                    <a:pt x="96056" y="1333363"/>
                  </a:lnTo>
                  <a:lnTo>
                    <a:pt x="463574" y="1356149"/>
                  </a:lnTo>
                  <a:cubicBezTo>
                    <a:pt x="548407" y="1169131"/>
                    <a:pt x="684417" y="996723"/>
                    <a:pt x="863307" y="849447"/>
                  </a:cubicBezTo>
                  <a:lnTo>
                    <a:pt x="728022" y="506976"/>
                  </a:lnTo>
                  <a:lnTo>
                    <a:pt x="1060807" y="302614"/>
                  </a:lnTo>
                  <a:lnTo>
                    <a:pt x="1305052" y="578174"/>
                  </a:lnTo>
                  <a:cubicBezTo>
                    <a:pt x="1534297" y="474817"/>
                    <a:pt x="1789913" y="406728"/>
                    <a:pt x="2056304" y="378062"/>
                  </a:cubicBezTo>
                  <a:lnTo>
                    <a:pt x="2120236" y="15430"/>
                  </a:lnTo>
                  <a:lnTo>
                    <a:pt x="2569028" y="15430"/>
                  </a:lnTo>
                  <a:lnTo>
                    <a:pt x="2632960" y="378062"/>
                  </a:lnTo>
                  <a:cubicBezTo>
                    <a:pt x="2899351" y="406728"/>
                    <a:pt x="3154967" y="474817"/>
                    <a:pt x="3384212" y="57817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3627" tIns="869767" rIns="883627" bIns="933188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kern="1200" dirty="0" smtClean="0">
                  <a:solidFill>
                    <a:schemeClr val="tx1"/>
                  </a:solidFill>
                </a:rPr>
                <a:t>Política 3.11:  Garantizar la preservación y protección integral del patrimonio cultural y natural y de la ciudadanía ante las amenazas y riesgos de origen natural o antrópico</a:t>
              </a:r>
              <a:endParaRPr lang="es-EC" sz="24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15 Forma libre"/>
            <p:cNvSpPr/>
            <p:nvPr/>
          </p:nvSpPr>
          <p:spPr>
            <a:xfrm>
              <a:off x="4231486" y="631219"/>
              <a:ext cx="3169428" cy="2637322"/>
            </a:xfrm>
            <a:custGeom>
              <a:avLst/>
              <a:gdLst>
                <a:gd name="connsiteX0" fmla="*/ 2428127 w 3169428"/>
                <a:gd name="connsiteY0" fmla="*/ 667967 h 2637322"/>
                <a:gd name="connsiteX1" fmla="*/ 2801050 w 3169428"/>
                <a:gd name="connsiteY1" fmla="*/ 506494 h 2637322"/>
                <a:gd name="connsiteX2" fmla="*/ 2994290 w 3169428"/>
                <a:gd name="connsiteY2" fmla="*/ 766309 h 2637322"/>
                <a:gd name="connsiteX3" fmla="*/ 2732360 w 3169428"/>
                <a:gd name="connsiteY3" fmla="*/ 1077015 h 2637322"/>
                <a:gd name="connsiteX4" fmla="*/ 2732360 w 3169428"/>
                <a:gd name="connsiteY4" fmla="*/ 1560307 h 2637322"/>
                <a:gd name="connsiteX5" fmla="*/ 2994290 w 3169428"/>
                <a:gd name="connsiteY5" fmla="*/ 1871013 h 2637322"/>
                <a:gd name="connsiteX6" fmla="*/ 2801050 w 3169428"/>
                <a:gd name="connsiteY6" fmla="*/ 2130828 h 2637322"/>
                <a:gd name="connsiteX7" fmla="*/ 2428127 w 3169428"/>
                <a:gd name="connsiteY7" fmla="*/ 1969355 h 2637322"/>
                <a:gd name="connsiteX8" fmla="*/ 1888948 w 3169428"/>
                <a:gd name="connsiteY8" fmla="*/ 2211001 h 2637322"/>
                <a:gd name="connsiteX9" fmla="*/ 1795956 w 3169428"/>
                <a:gd name="connsiteY9" fmla="*/ 2606600 h 2637322"/>
                <a:gd name="connsiteX10" fmla="*/ 1373472 w 3169428"/>
                <a:gd name="connsiteY10" fmla="*/ 2606600 h 2637322"/>
                <a:gd name="connsiteX11" fmla="*/ 1280480 w 3169428"/>
                <a:gd name="connsiteY11" fmla="*/ 2211001 h 2637322"/>
                <a:gd name="connsiteX12" fmla="*/ 741301 w 3169428"/>
                <a:gd name="connsiteY12" fmla="*/ 1969355 h 2637322"/>
                <a:gd name="connsiteX13" fmla="*/ 368378 w 3169428"/>
                <a:gd name="connsiteY13" fmla="*/ 2130828 h 2637322"/>
                <a:gd name="connsiteX14" fmla="*/ 175138 w 3169428"/>
                <a:gd name="connsiteY14" fmla="*/ 1871013 h 2637322"/>
                <a:gd name="connsiteX15" fmla="*/ 437068 w 3169428"/>
                <a:gd name="connsiteY15" fmla="*/ 1560307 h 2637322"/>
                <a:gd name="connsiteX16" fmla="*/ 437068 w 3169428"/>
                <a:gd name="connsiteY16" fmla="*/ 1077015 h 2637322"/>
                <a:gd name="connsiteX17" fmla="*/ 175138 w 3169428"/>
                <a:gd name="connsiteY17" fmla="*/ 766309 h 2637322"/>
                <a:gd name="connsiteX18" fmla="*/ 368378 w 3169428"/>
                <a:gd name="connsiteY18" fmla="*/ 506494 h 2637322"/>
                <a:gd name="connsiteX19" fmla="*/ 741301 w 3169428"/>
                <a:gd name="connsiteY19" fmla="*/ 667967 h 2637322"/>
                <a:gd name="connsiteX20" fmla="*/ 1280480 w 3169428"/>
                <a:gd name="connsiteY20" fmla="*/ 426321 h 2637322"/>
                <a:gd name="connsiteX21" fmla="*/ 1373472 w 3169428"/>
                <a:gd name="connsiteY21" fmla="*/ 30722 h 2637322"/>
                <a:gd name="connsiteX22" fmla="*/ 1795956 w 3169428"/>
                <a:gd name="connsiteY22" fmla="*/ 30722 h 2637322"/>
                <a:gd name="connsiteX23" fmla="*/ 1888948 w 3169428"/>
                <a:gd name="connsiteY23" fmla="*/ 426321 h 2637322"/>
                <a:gd name="connsiteX24" fmla="*/ 2428127 w 3169428"/>
                <a:gd name="connsiteY24" fmla="*/ 667967 h 263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69428" h="2637322">
                  <a:moveTo>
                    <a:pt x="2428127" y="667967"/>
                  </a:moveTo>
                  <a:lnTo>
                    <a:pt x="2801050" y="506494"/>
                  </a:lnTo>
                  <a:lnTo>
                    <a:pt x="2994290" y="766309"/>
                  </a:lnTo>
                  <a:lnTo>
                    <a:pt x="2732360" y="1077015"/>
                  </a:lnTo>
                  <a:cubicBezTo>
                    <a:pt x="2787653" y="1235253"/>
                    <a:pt x="2787653" y="1402069"/>
                    <a:pt x="2732360" y="1560307"/>
                  </a:cubicBezTo>
                  <a:lnTo>
                    <a:pt x="2994290" y="1871013"/>
                  </a:lnTo>
                  <a:lnTo>
                    <a:pt x="2801050" y="2130828"/>
                  </a:lnTo>
                  <a:lnTo>
                    <a:pt x="2428127" y="1969355"/>
                  </a:lnTo>
                  <a:cubicBezTo>
                    <a:pt x="2279237" y="2085645"/>
                    <a:pt x="2093131" y="2169053"/>
                    <a:pt x="1888948" y="2211001"/>
                  </a:cubicBezTo>
                  <a:lnTo>
                    <a:pt x="1795956" y="2606600"/>
                  </a:lnTo>
                  <a:lnTo>
                    <a:pt x="1373472" y="2606600"/>
                  </a:lnTo>
                  <a:lnTo>
                    <a:pt x="1280480" y="2211001"/>
                  </a:lnTo>
                  <a:cubicBezTo>
                    <a:pt x="1076297" y="2169053"/>
                    <a:pt x="890191" y="2085645"/>
                    <a:pt x="741301" y="1969355"/>
                  </a:cubicBezTo>
                  <a:lnTo>
                    <a:pt x="368378" y="2130828"/>
                  </a:lnTo>
                  <a:lnTo>
                    <a:pt x="175138" y="1871013"/>
                  </a:lnTo>
                  <a:lnTo>
                    <a:pt x="437068" y="1560307"/>
                  </a:lnTo>
                  <a:cubicBezTo>
                    <a:pt x="381775" y="1402069"/>
                    <a:pt x="381775" y="1235253"/>
                    <a:pt x="437068" y="1077015"/>
                  </a:cubicBezTo>
                  <a:lnTo>
                    <a:pt x="175138" y="766309"/>
                  </a:lnTo>
                  <a:lnTo>
                    <a:pt x="368378" y="506494"/>
                  </a:lnTo>
                  <a:lnTo>
                    <a:pt x="741301" y="667967"/>
                  </a:lnTo>
                  <a:cubicBezTo>
                    <a:pt x="890191" y="551677"/>
                    <a:pt x="1076297" y="468269"/>
                    <a:pt x="1280480" y="426321"/>
                  </a:cubicBezTo>
                  <a:lnTo>
                    <a:pt x="1373472" y="30722"/>
                  </a:lnTo>
                  <a:lnTo>
                    <a:pt x="1795956" y="30722"/>
                  </a:lnTo>
                  <a:lnTo>
                    <a:pt x="1888948" y="426321"/>
                  </a:lnTo>
                  <a:cubicBezTo>
                    <a:pt x="2093131" y="468269"/>
                    <a:pt x="2279237" y="551677"/>
                    <a:pt x="2428127" y="667967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4161" tIns="690827" rIns="764161" bIns="690827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 smtClean="0">
                  <a:solidFill>
                    <a:schemeClr val="tx1"/>
                  </a:solidFill>
                </a:rPr>
                <a:t>Objetivo 3: Mejorar la calidad de vida de la población</a:t>
              </a:r>
              <a:endParaRPr lang="es-EC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16 Forma libre"/>
            <p:cNvSpPr/>
            <p:nvPr/>
          </p:nvSpPr>
          <p:spPr>
            <a:xfrm rot="81774">
              <a:off x="-314990" y="-291843"/>
              <a:ext cx="3880123" cy="3164786"/>
            </a:xfrm>
            <a:custGeom>
              <a:avLst/>
              <a:gdLst>
                <a:gd name="connsiteX0" fmla="*/ 2638120 w 3381891"/>
                <a:gd name="connsiteY0" fmla="*/ 600325 h 2370252"/>
                <a:gd name="connsiteX1" fmla="*/ 2955446 w 3381891"/>
                <a:gd name="connsiteY1" fmla="*/ 419505 h 2370252"/>
                <a:gd name="connsiteX2" fmla="*/ 3183318 w 3381891"/>
                <a:gd name="connsiteY2" fmla="*/ 664693 h 2370252"/>
                <a:gd name="connsiteX3" fmla="*/ 2979782 w 3381891"/>
                <a:gd name="connsiteY3" fmla="*/ 967950 h 2370252"/>
                <a:gd name="connsiteX4" fmla="*/ 2979782 w 3381891"/>
                <a:gd name="connsiteY4" fmla="*/ 1402301 h 2370252"/>
                <a:gd name="connsiteX5" fmla="*/ 3183318 w 3381891"/>
                <a:gd name="connsiteY5" fmla="*/ 1705559 h 2370252"/>
                <a:gd name="connsiteX6" fmla="*/ 2955446 w 3381891"/>
                <a:gd name="connsiteY6" fmla="*/ 1950747 h 2370252"/>
                <a:gd name="connsiteX7" fmla="*/ 2638120 w 3381891"/>
                <a:gd name="connsiteY7" fmla="*/ 1769927 h 2370252"/>
                <a:gd name="connsiteX8" fmla="*/ 2032608 w 3381891"/>
                <a:gd name="connsiteY8" fmla="*/ 1987102 h 2370252"/>
                <a:gd name="connsiteX9" fmla="*/ 1949033 w 3381891"/>
                <a:gd name="connsiteY9" fmla="*/ 2342641 h 2370252"/>
                <a:gd name="connsiteX10" fmla="*/ 1432858 w 3381891"/>
                <a:gd name="connsiteY10" fmla="*/ 2342641 h 2370252"/>
                <a:gd name="connsiteX11" fmla="*/ 1349283 w 3381891"/>
                <a:gd name="connsiteY11" fmla="*/ 1987103 h 2370252"/>
                <a:gd name="connsiteX12" fmla="*/ 743771 w 3381891"/>
                <a:gd name="connsiteY12" fmla="*/ 1769928 h 2370252"/>
                <a:gd name="connsiteX13" fmla="*/ 426445 w 3381891"/>
                <a:gd name="connsiteY13" fmla="*/ 1950747 h 2370252"/>
                <a:gd name="connsiteX14" fmla="*/ 198573 w 3381891"/>
                <a:gd name="connsiteY14" fmla="*/ 1705559 h 2370252"/>
                <a:gd name="connsiteX15" fmla="*/ 402109 w 3381891"/>
                <a:gd name="connsiteY15" fmla="*/ 1402302 h 2370252"/>
                <a:gd name="connsiteX16" fmla="*/ 402109 w 3381891"/>
                <a:gd name="connsiteY16" fmla="*/ 967951 h 2370252"/>
                <a:gd name="connsiteX17" fmla="*/ 198573 w 3381891"/>
                <a:gd name="connsiteY17" fmla="*/ 664693 h 2370252"/>
                <a:gd name="connsiteX18" fmla="*/ 426445 w 3381891"/>
                <a:gd name="connsiteY18" fmla="*/ 419505 h 2370252"/>
                <a:gd name="connsiteX19" fmla="*/ 743771 w 3381891"/>
                <a:gd name="connsiteY19" fmla="*/ 600325 h 2370252"/>
                <a:gd name="connsiteX20" fmla="*/ 1349283 w 3381891"/>
                <a:gd name="connsiteY20" fmla="*/ 383150 h 2370252"/>
                <a:gd name="connsiteX21" fmla="*/ 1432858 w 3381891"/>
                <a:gd name="connsiteY21" fmla="*/ 27611 h 2370252"/>
                <a:gd name="connsiteX22" fmla="*/ 1949033 w 3381891"/>
                <a:gd name="connsiteY22" fmla="*/ 27611 h 2370252"/>
                <a:gd name="connsiteX23" fmla="*/ 2032608 w 3381891"/>
                <a:gd name="connsiteY23" fmla="*/ 383149 h 2370252"/>
                <a:gd name="connsiteX24" fmla="*/ 2638120 w 3381891"/>
                <a:gd name="connsiteY24" fmla="*/ 600324 h 2370252"/>
                <a:gd name="connsiteX25" fmla="*/ 2638120 w 3381891"/>
                <a:gd name="connsiteY25" fmla="*/ 600325 h 237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381891" h="2370252">
                  <a:moveTo>
                    <a:pt x="2356445" y="578464"/>
                  </a:moveTo>
                  <a:lnTo>
                    <a:pt x="2582809" y="386144"/>
                  </a:lnTo>
                  <a:lnTo>
                    <a:pt x="2829964" y="519348"/>
                  </a:lnTo>
                  <a:lnTo>
                    <a:pt x="2727019" y="778185"/>
                  </a:lnTo>
                  <a:cubicBezTo>
                    <a:pt x="2811378" y="869030"/>
                    <a:pt x="2845198" y="977488"/>
                    <a:pt x="2825002" y="1092406"/>
                  </a:cubicBezTo>
                  <a:lnTo>
                    <a:pt x="3064768" y="1272337"/>
                  </a:lnTo>
                  <a:lnTo>
                    <a:pt x="2928235" y="1493883"/>
                  </a:lnTo>
                  <a:lnTo>
                    <a:pt x="2620289" y="1424585"/>
                  </a:lnTo>
                  <a:cubicBezTo>
                    <a:pt x="2503095" y="1532604"/>
                    <a:pt x="2344048" y="1627346"/>
                    <a:pt x="2159503" y="1699068"/>
                  </a:cubicBezTo>
                  <a:lnTo>
                    <a:pt x="2169346" y="1972474"/>
                  </a:lnTo>
                  <a:lnTo>
                    <a:pt x="1734781" y="2072530"/>
                  </a:lnTo>
                  <a:lnTo>
                    <a:pt x="1584216" y="1831525"/>
                  </a:lnTo>
                  <a:cubicBezTo>
                    <a:pt x="1382662" y="1848700"/>
                    <a:pt x="1189795" y="1834985"/>
                    <a:pt x="1025447" y="1791788"/>
                  </a:cubicBezTo>
                  <a:lnTo>
                    <a:pt x="799082" y="1984108"/>
                  </a:lnTo>
                  <a:lnTo>
                    <a:pt x="551927" y="1850904"/>
                  </a:lnTo>
                  <a:lnTo>
                    <a:pt x="654872" y="1592067"/>
                  </a:lnTo>
                  <a:cubicBezTo>
                    <a:pt x="570513" y="1501222"/>
                    <a:pt x="536693" y="1392764"/>
                    <a:pt x="556889" y="1277846"/>
                  </a:cubicBezTo>
                  <a:lnTo>
                    <a:pt x="317123" y="1097915"/>
                  </a:lnTo>
                  <a:lnTo>
                    <a:pt x="453656" y="876369"/>
                  </a:lnTo>
                  <a:lnTo>
                    <a:pt x="761602" y="945667"/>
                  </a:lnTo>
                  <a:cubicBezTo>
                    <a:pt x="878796" y="837648"/>
                    <a:pt x="1037843" y="742906"/>
                    <a:pt x="1222388" y="671184"/>
                  </a:cubicBezTo>
                  <a:lnTo>
                    <a:pt x="1212545" y="397778"/>
                  </a:lnTo>
                  <a:lnTo>
                    <a:pt x="1647110" y="297722"/>
                  </a:lnTo>
                  <a:lnTo>
                    <a:pt x="1797675" y="538727"/>
                  </a:lnTo>
                  <a:cubicBezTo>
                    <a:pt x="1999229" y="521552"/>
                    <a:pt x="2192096" y="535267"/>
                    <a:pt x="2356444" y="578464"/>
                  </a:cubicBezTo>
                  <a:lnTo>
                    <a:pt x="2356445" y="57846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3727" tIns="879989" rIns="1073726" bIns="879989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b="1" kern="1200" dirty="0" smtClean="0">
                  <a:solidFill>
                    <a:schemeClr val="tx1"/>
                  </a:solidFill>
                </a:rPr>
                <a:t>Plan Nacional del Buen Vivir (2013-2017) </a:t>
              </a:r>
              <a:endParaRPr lang="es-EC" sz="20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9" name="18 Forma"/>
            <p:cNvSpPr/>
            <p:nvPr/>
          </p:nvSpPr>
          <p:spPr>
            <a:xfrm rot="19178771" flipH="1">
              <a:off x="5893182" y="1582304"/>
              <a:ext cx="3372475" cy="3372475"/>
            </a:xfrm>
            <a:prstGeom prst="leftCircularArrow">
              <a:avLst>
                <a:gd name="adj1" fmla="val 6452"/>
                <a:gd name="adj2" fmla="val 429999"/>
                <a:gd name="adj3" fmla="val 10489124"/>
                <a:gd name="adj4" fmla="val 14837806"/>
                <a:gd name="adj5" fmla="val 7527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19 Flecha circular"/>
            <p:cNvSpPr/>
            <p:nvPr/>
          </p:nvSpPr>
          <p:spPr>
            <a:xfrm rot="16200000" flipH="1" flipV="1">
              <a:off x="1566348" y="491784"/>
              <a:ext cx="3636207" cy="3636207"/>
            </a:xfrm>
            <a:prstGeom prst="circularArrow">
              <a:avLst>
                <a:gd name="adj1" fmla="val 5984"/>
                <a:gd name="adj2" fmla="val 394124"/>
                <a:gd name="adj3" fmla="val 13313824"/>
                <a:gd name="adj4" fmla="val 10508221"/>
                <a:gd name="adj5" fmla="val 6981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2054" name="Picture 6" descr="http://blog.espol.edu.ec/lbermeo/files/2013/06/turismo-y-aventura-en-la-laguna-de-cuicocha-ecuad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2632842"/>
            <a:ext cx="4178968" cy="3743325"/>
          </a:xfrm>
          <a:prstGeom prst="ellipse">
            <a:avLst/>
          </a:prstGeom>
          <a:ln>
            <a:solidFill>
              <a:schemeClr val="accent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62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Título"/>
          <p:cNvSpPr txBox="1">
            <a:spLocks/>
          </p:cNvSpPr>
          <p:nvPr/>
        </p:nvSpPr>
        <p:spPr>
          <a:xfrm>
            <a:off x="1" y="0"/>
            <a:ext cx="1473200" cy="759490"/>
          </a:xfrm>
          <a:prstGeom prst="rect">
            <a:avLst/>
          </a:prstGeom>
          <a:ln w="762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 y D</a:t>
            </a:r>
            <a:endParaRPr lang="es-EC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2018213" y="0"/>
            <a:ext cx="10173787" cy="92432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schemeClr val="tx1"/>
                </a:solidFill>
              </a:rPr>
              <a:t>Análisis de la distribución espacial de CO</a:t>
            </a:r>
            <a:r>
              <a:rPr lang="es-EC" sz="2800" b="1" baseline="-25000" dirty="0">
                <a:solidFill>
                  <a:schemeClr val="tx1"/>
                </a:solidFill>
              </a:rPr>
              <a:t>2</a:t>
            </a:r>
            <a:r>
              <a:rPr lang="es-EC" sz="2800" b="1" dirty="0" smtClean="0">
                <a:solidFill>
                  <a:schemeClr val="tx1"/>
                </a:solidFill>
              </a:rPr>
              <a:t>  </a:t>
            </a:r>
            <a:r>
              <a:rPr lang="es-EC" sz="2800" b="1" dirty="0">
                <a:solidFill>
                  <a:schemeClr val="tx1"/>
                </a:solidFill>
              </a:rPr>
              <a:t>difuso, pH, conductividad y temperatura del agua</a:t>
            </a:r>
          </a:p>
        </p:txBody>
      </p:sp>
      <p:sp>
        <p:nvSpPr>
          <p:cNvPr id="8" name="1 Marcador de contenido"/>
          <p:cNvSpPr>
            <a:spLocks noGrp="1"/>
          </p:cNvSpPr>
          <p:nvPr>
            <p:ph idx="1"/>
          </p:nvPr>
        </p:nvSpPr>
        <p:spPr>
          <a:xfrm>
            <a:off x="1" y="1102146"/>
            <a:ext cx="4622798" cy="5413247"/>
          </a:xfrm>
        </p:spPr>
        <p:txBody>
          <a:bodyPr/>
          <a:lstStyle/>
          <a:p>
            <a:r>
              <a:rPr lang="es-EC" dirty="0" smtClean="0"/>
              <a:t>QUILOTOA</a:t>
            </a:r>
            <a:endParaRPr lang="es-EC" dirty="0"/>
          </a:p>
        </p:txBody>
      </p:sp>
      <p:pic>
        <p:nvPicPr>
          <p:cNvPr id="7" name="Imagen 3"/>
          <p:cNvPicPr/>
          <p:nvPr/>
        </p:nvPicPr>
        <p:blipFill rotWithShape="1">
          <a:blip r:embed="rId2"/>
          <a:srcRect l="29216" t="10877" r="25772" b="13896"/>
          <a:stretch/>
        </p:blipFill>
        <p:spPr bwMode="auto">
          <a:xfrm>
            <a:off x="5940623" y="1245014"/>
            <a:ext cx="5866288" cy="54395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077" y="2025638"/>
            <a:ext cx="4225158" cy="38783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Flecha derecha"/>
          <p:cNvSpPr/>
          <p:nvPr/>
        </p:nvSpPr>
        <p:spPr>
          <a:xfrm>
            <a:off x="4758209" y="3586423"/>
            <a:ext cx="1040524" cy="75674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8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062" y="4723254"/>
            <a:ext cx="1162271" cy="10388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CuadroTexto"/>
          <p:cNvSpPr txBox="1"/>
          <p:nvPr/>
        </p:nvSpPr>
        <p:spPr>
          <a:xfrm>
            <a:off x="331077" y="5903956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940623" y="6546080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xmlns="" val="229613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Título"/>
          <p:cNvSpPr txBox="1">
            <a:spLocks/>
          </p:cNvSpPr>
          <p:nvPr/>
        </p:nvSpPr>
        <p:spPr>
          <a:xfrm>
            <a:off x="1" y="0"/>
            <a:ext cx="1473200" cy="759490"/>
          </a:xfrm>
          <a:prstGeom prst="rect">
            <a:avLst/>
          </a:prstGeom>
          <a:ln w="762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 y D</a:t>
            </a:r>
            <a:endParaRPr lang="es-EC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2018213" y="0"/>
            <a:ext cx="10173787" cy="92432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schemeClr val="tx1"/>
                </a:solidFill>
              </a:rPr>
              <a:t>Análisis de la distribución espacial de CO</a:t>
            </a:r>
            <a:r>
              <a:rPr lang="es-EC" sz="2800" b="1" baseline="-25000" dirty="0">
                <a:solidFill>
                  <a:schemeClr val="tx1"/>
                </a:solidFill>
              </a:rPr>
              <a:t>2</a:t>
            </a:r>
            <a:r>
              <a:rPr lang="es-EC" sz="2800" b="1" dirty="0" smtClean="0">
                <a:solidFill>
                  <a:schemeClr val="tx1"/>
                </a:solidFill>
              </a:rPr>
              <a:t>  </a:t>
            </a:r>
            <a:r>
              <a:rPr lang="es-EC" sz="2800" b="1" dirty="0">
                <a:solidFill>
                  <a:schemeClr val="tx1"/>
                </a:solidFill>
              </a:rPr>
              <a:t>difuso, pH, conductividad y temperatura del agua</a:t>
            </a:r>
          </a:p>
        </p:txBody>
      </p:sp>
      <p:sp>
        <p:nvSpPr>
          <p:cNvPr id="8" name="1 Marcador de contenido"/>
          <p:cNvSpPr>
            <a:spLocks noGrp="1"/>
          </p:cNvSpPr>
          <p:nvPr>
            <p:ph idx="1"/>
          </p:nvPr>
        </p:nvSpPr>
        <p:spPr>
          <a:xfrm>
            <a:off x="1" y="1102146"/>
            <a:ext cx="4622798" cy="5413247"/>
          </a:xfrm>
        </p:spPr>
        <p:txBody>
          <a:bodyPr/>
          <a:lstStyle/>
          <a:p>
            <a:r>
              <a:rPr lang="es-EC" dirty="0" smtClean="0"/>
              <a:t>CUICOCHA</a:t>
            </a:r>
            <a:endParaRPr lang="es-EC" dirty="0"/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43051"/>
            <a:ext cx="6457632" cy="531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484" y="4944745"/>
            <a:ext cx="1098233" cy="165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0" t="6317" r="43778" b="9713"/>
          <a:stretch/>
        </p:blipFill>
        <p:spPr bwMode="auto">
          <a:xfrm>
            <a:off x="6024544" y="1543051"/>
            <a:ext cx="6167456" cy="531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Elipse"/>
          <p:cNvSpPr/>
          <p:nvPr/>
        </p:nvSpPr>
        <p:spPr>
          <a:xfrm rot="20298672">
            <a:off x="1323941" y="3252150"/>
            <a:ext cx="1143158" cy="21343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9 Elipse"/>
          <p:cNvSpPr/>
          <p:nvPr/>
        </p:nvSpPr>
        <p:spPr>
          <a:xfrm rot="20298672">
            <a:off x="2597779" y="3315426"/>
            <a:ext cx="550516" cy="5412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10 Elipse"/>
          <p:cNvSpPr/>
          <p:nvPr/>
        </p:nvSpPr>
        <p:spPr>
          <a:xfrm rot="20298672">
            <a:off x="2953558" y="4898437"/>
            <a:ext cx="550516" cy="5412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11 Elipse"/>
          <p:cNvSpPr/>
          <p:nvPr/>
        </p:nvSpPr>
        <p:spPr>
          <a:xfrm rot="20298672">
            <a:off x="3220099" y="2845854"/>
            <a:ext cx="550516" cy="5412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" name="2 Elipse"/>
          <p:cNvSpPr/>
          <p:nvPr/>
        </p:nvSpPr>
        <p:spPr>
          <a:xfrm>
            <a:off x="187484" y="1543051"/>
            <a:ext cx="1708036" cy="12202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FLUJO CO</a:t>
            </a:r>
            <a:r>
              <a:rPr lang="es-EC" sz="1500" b="1" dirty="0" smtClean="0"/>
              <a:t>2</a:t>
            </a:r>
            <a:endParaRPr lang="es-EC" sz="15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561502" y="6556217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xmlns="" val="51402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Título"/>
          <p:cNvSpPr txBox="1">
            <a:spLocks/>
          </p:cNvSpPr>
          <p:nvPr/>
        </p:nvSpPr>
        <p:spPr>
          <a:xfrm>
            <a:off x="1" y="0"/>
            <a:ext cx="1473200" cy="759490"/>
          </a:xfrm>
          <a:prstGeom prst="rect">
            <a:avLst/>
          </a:prstGeom>
          <a:ln w="762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 y D</a:t>
            </a:r>
            <a:endParaRPr lang="es-EC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2018213" y="0"/>
            <a:ext cx="10173787" cy="92432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schemeClr val="tx1"/>
                </a:solidFill>
              </a:rPr>
              <a:t>Análisis de la distribución espacial de CO</a:t>
            </a:r>
            <a:r>
              <a:rPr lang="es-EC" sz="2800" b="1" baseline="-25000" dirty="0">
                <a:solidFill>
                  <a:schemeClr val="tx1"/>
                </a:solidFill>
              </a:rPr>
              <a:t>2</a:t>
            </a:r>
            <a:r>
              <a:rPr lang="es-EC" sz="2800" b="1" dirty="0" smtClean="0">
                <a:solidFill>
                  <a:schemeClr val="tx1"/>
                </a:solidFill>
              </a:rPr>
              <a:t>  </a:t>
            </a:r>
            <a:r>
              <a:rPr lang="es-EC" sz="2800" b="1" dirty="0">
                <a:solidFill>
                  <a:schemeClr val="tx1"/>
                </a:solidFill>
              </a:rPr>
              <a:t>difuso, pH, conductividad y temperatura del agua</a:t>
            </a:r>
          </a:p>
        </p:txBody>
      </p:sp>
      <p:sp>
        <p:nvSpPr>
          <p:cNvPr id="8" name="1 Marcador de contenido"/>
          <p:cNvSpPr>
            <a:spLocks noGrp="1"/>
          </p:cNvSpPr>
          <p:nvPr>
            <p:ph idx="1"/>
          </p:nvPr>
        </p:nvSpPr>
        <p:spPr>
          <a:xfrm>
            <a:off x="1" y="1102146"/>
            <a:ext cx="4622798" cy="5413247"/>
          </a:xfrm>
        </p:spPr>
        <p:txBody>
          <a:bodyPr/>
          <a:lstStyle/>
          <a:p>
            <a:r>
              <a:rPr lang="es-EC" dirty="0" smtClean="0"/>
              <a:t>CUICOCHA</a:t>
            </a:r>
            <a:endParaRPr lang="es-EC" dirty="0"/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43051"/>
            <a:ext cx="6457632" cy="531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484" y="4944745"/>
            <a:ext cx="1098233" cy="16598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Elipse"/>
          <p:cNvSpPr/>
          <p:nvPr/>
        </p:nvSpPr>
        <p:spPr>
          <a:xfrm rot="20298672">
            <a:off x="1323941" y="3252150"/>
            <a:ext cx="1143158" cy="21343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9 Elipse"/>
          <p:cNvSpPr/>
          <p:nvPr/>
        </p:nvSpPr>
        <p:spPr>
          <a:xfrm rot="20298672">
            <a:off x="2597779" y="3315426"/>
            <a:ext cx="550516" cy="5412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10 Elipse"/>
          <p:cNvSpPr/>
          <p:nvPr/>
        </p:nvSpPr>
        <p:spPr>
          <a:xfrm rot="20298672">
            <a:off x="2953558" y="4898437"/>
            <a:ext cx="550516" cy="5412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11 Elipse"/>
          <p:cNvSpPr/>
          <p:nvPr/>
        </p:nvSpPr>
        <p:spPr>
          <a:xfrm rot="20298672">
            <a:off x="3220099" y="2845854"/>
            <a:ext cx="550516" cy="5412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3" name="12 Imagen"/>
          <p:cNvPicPr/>
          <p:nvPr/>
        </p:nvPicPr>
        <p:blipFill rotWithShape="1">
          <a:blip r:embed="rId4" cstate="print"/>
          <a:srcRect l="24005" t="24297" r="24138" b="9653"/>
          <a:stretch/>
        </p:blipFill>
        <p:spPr bwMode="auto">
          <a:xfrm>
            <a:off x="7629526" y="1221807"/>
            <a:ext cx="3933823" cy="27174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9144000" y="1352572"/>
            <a:ext cx="1857376" cy="38095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2006 - </a:t>
            </a:r>
            <a:r>
              <a:rPr lang="es-EC" dirty="0"/>
              <a:t>106 t d</a:t>
            </a:r>
            <a:r>
              <a:rPr lang="es-EC" baseline="30000" dirty="0"/>
              <a:t>-1</a:t>
            </a:r>
            <a:r>
              <a:rPr lang="es-EC" dirty="0"/>
              <a:t> </a:t>
            </a:r>
          </a:p>
        </p:txBody>
      </p:sp>
      <p:pic>
        <p:nvPicPr>
          <p:cNvPr id="14" name="13 Imagen"/>
          <p:cNvPicPr/>
          <p:nvPr/>
        </p:nvPicPr>
        <p:blipFill rotWithShape="1">
          <a:blip r:embed="rId5" cstate="print"/>
          <a:srcRect l="35139" t="11111" r="4652" b="11250"/>
          <a:stretch/>
        </p:blipFill>
        <p:spPr bwMode="auto">
          <a:xfrm>
            <a:off x="7629525" y="4200526"/>
            <a:ext cx="3933824" cy="27146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4452618" y="1733530"/>
            <a:ext cx="1857376" cy="38095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2014 - 95 </a:t>
            </a:r>
            <a:r>
              <a:rPr lang="es-EC" dirty="0"/>
              <a:t>t d</a:t>
            </a:r>
            <a:r>
              <a:rPr lang="es-EC" baseline="30000" dirty="0"/>
              <a:t>-1</a:t>
            </a:r>
            <a:r>
              <a:rPr lang="es-EC" dirty="0"/>
              <a:t>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9144000" y="4319346"/>
            <a:ext cx="1857376" cy="38095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2012 - 652 </a:t>
            </a:r>
            <a:r>
              <a:rPr lang="es-EC" dirty="0"/>
              <a:t>t d</a:t>
            </a:r>
            <a:r>
              <a:rPr lang="es-EC" baseline="30000" dirty="0"/>
              <a:t>-1</a:t>
            </a:r>
            <a:r>
              <a:rPr lang="es-EC" dirty="0"/>
              <a:t> </a:t>
            </a:r>
          </a:p>
        </p:txBody>
      </p:sp>
      <p:sp>
        <p:nvSpPr>
          <p:cNvPr id="20" name="19 Elipse"/>
          <p:cNvSpPr/>
          <p:nvPr/>
        </p:nvSpPr>
        <p:spPr>
          <a:xfrm>
            <a:off x="187484" y="1543051"/>
            <a:ext cx="1708036" cy="12202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FLUJO CO</a:t>
            </a:r>
            <a:r>
              <a:rPr lang="es-EC" sz="1500" b="1" dirty="0" smtClean="0"/>
              <a:t>2</a:t>
            </a:r>
            <a:endParaRPr lang="es-EC" sz="1500" b="1" dirty="0"/>
          </a:p>
        </p:txBody>
      </p:sp>
      <p:graphicFrame>
        <p:nvGraphicFramePr>
          <p:cNvPr id="21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24976829"/>
              </p:ext>
            </p:extLst>
          </p:nvPr>
        </p:nvGraphicFramePr>
        <p:xfrm>
          <a:off x="2018213" y="1543051"/>
          <a:ext cx="8454255" cy="5372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21 CuadroTexto"/>
          <p:cNvSpPr txBox="1"/>
          <p:nvPr/>
        </p:nvSpPr>
        <p:spPr>
          <a:xfrm>
            <a:off x="0" y="6564254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9596437" y="6624880"/>
            <a:ext cx="1939293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err="1" smtClean="0"/>
              <a:t>Toulkeridis</a:t>
            </a:r>
            <a:r>
              <a:rPr lang="es-EC" sz="1200" dirty="0" smtClean="0"/>
              <a:t> et al , 2012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xmlns="" val="401243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3" grpId="0" animBg="1"/>
      <p:bldP spid="18" grpId="0" animBg="1"/>
      <p:bldP spid="19" grpId="0" animBg="1"/>
      <p:bldP spid="20" grpId="0" animBg="1"/>
      <p:bldGraphic spid="21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Título"/>
          <p:cNvSpPr txBox="1">
            <a:spLocks/>
          </p:cNvSpPr>
          <p:nvPr/>
        </p:nvSpPr>
        <p:spPr>
          <a:xfrm>
            <a:off x="1" y="0"/>
            <a:ext cx="1473200" cy="759490"/>
          </a:xfrm>
          <a:prstGeom prst="rect">
            <a:avLst/>
          </a:prstGeom>
          <a:ln w="762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 y D</a:t>
            </a:r>
            <a:endParaRPr lang="es-EC" dirty="0"/>
          </a:p>
        </p:txBody>
      </p:sp>
      <p:pic>
        <p:nvPicPr>
          <p:cNvPr id="13" name="12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0" b="1"/>
          <a:stretch/>
        </p:blipFill>
        <p:spPr bwMode="auto">
          <a:xfrm>
            <a:off x="0" y="1621040"/>
            <a:ext cx="6057899" cy="52854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6" name="15 Rectángulo redondeado"/>
          <p:cNvSpPr/>
          <p:nvPr/>
        </p:nvSpPr>
        <p:spPr>
          <a:xfrm>
            <a:off x="2018213" y="0"/>
            <a:ext cx="10173787" cy="92432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schemeClr val="tx1"/>
                </a:solidFill>
              </a:rPr>
              <a:t>Análisis de la distribución espacial de CO</a:t>
            </a:r>
            <a:r>
              <a:rPr lang="es-EC" sz="2800" b="1" baseline="-25000" dirty="0">
                <a:solidFill>
                  <a:schemeClr val="tx1"/>
                </a:solidFill>
              </a:rPr>
              <a:t>2</a:t>
            </a:r>
            <a:r>
              <a:rPr lang="es-EC" sz="2800" b="1" dirty="0" smtClean="0">
                <a:solidFill>
                  <a:schemeClr val="tx1"/>
                </a:solidFill>
              </a:rPr>
              <a:t>  </a:t>
            </a:r>
            <a:r>
              <a:rPr lang="es-EC" sz="2800" b="1" dirty="0">
                <a:solidFill>
                  <a:schemeClr val="tx1"/>
                </a:solidFill>
              </a:rPr>
              <a:t>difuso, pH, conductividad y temperatura del agua</a:t>
            </a:r>
          </a:p>
        </p:txBody>
      </p:sp>
      <p:sp>
        <p:nvSpPr>
          <p:cNvPr id="8" name="1 Marcador de contenido"/>
          <p:cNvSpPr>
            <a:spLocks noGrp="1"/>
          </p:cNvSpPr>
          <p:nvPr>
            <p:ph idx="1"/>
          </p:nvPr>
        </p:nvSpPr>
        <p:spPr>
          <a:xfrm>
            <a:off x="1" y="1102146"/>
            <a:ext cx="4622798" cy="440905"/>
          </a:xfrm>
        </p:spPr>
        <p:txBody>
          <a:bodyPr/>
          <a:lstStyle/>
          <a:p>
            <a:r>
              <a:rPr lang="es-EC" dirty="0" smtClean="0"/>
              <a:t>CUICOCHA</a:t>
            </a:r>
            <a:endParaRPr lang="es-EC" dirty="0"/>
          </a:p>
        </p:txBody>
      </p:sp>
      <p:sp>
        <p:nvSpPr>
          <p:cNvPr id="10" name="9 Elipse"/>
          <p:cNvSpPr/>
          <p:nvPr/>
        </p:nvSpPr>
        <p:spPr>
          <a:xfrm rot="20298672">
            <a:off x="2633240" y="3639960"/>
            <a:ext cx="550516" cy="5412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7" name="16 Elipse"/>
          <p:cNvSpPr/>
          <p:nvPr/>
        </p:nvSpPr>
        <p:spPr>
          <a:xfrm rot="20298672">
            <a:off x="2731441" y="4483192"/>
            <a:ext cx="658916" cy="1545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8" name="17 Elipse"/>
          <p:cNvSpPr/>
          <p:nvPr/>
        </p:nvSpPr>
        <p:spPr>
          <a:xfrm>
            <a:off x="90603" y="1621040"/>
            <a:ext cx="2633550" cy="122023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b="1" dirty="0" smtClean="0"/>
              <a:t>TEMPERATURA</a:t>
            </a:r>
            <a:endParaRPr lang="es-EC" sz="1500" b="1" dirty="0"/>
          </a:p>
        </p:txBody>
      </p:sp>
      <p:pic>
        <p:nvPicPr>
          <p:cNvPr id="19" name="18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27" y="5438777"/>
            <a:ext cx="1296874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1" t="16875" r="42788" b="2824"/>
          <a:stretch/>
        </p:blipFill>
        <p:spPr bwMode="auto">
          <a:xfrm>
            <a:off x="6057899" y="1621040"/>
            <a:ext cx="6105524" cy="531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561502" y="6629462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xmlns="" val="340974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506111"/>
            <a:ext cx="6134101" cy="536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6" t="8823" r="43897" b="8823"/>
          <a:stretch/>
        </p:blipFill>
        <p:spPr bwMode="auto">
          <a:xfrm>
            <a:off x="4143375" y="1512324"/>
            <a:ext cx="1985493" cy="173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2 Título"/>
          <p:cNvSpPr txBox="1">
            <a:spLocks/>
          </p:cNvSpPr>
          <p:nvPr/>
        </p:nvSpPr>
        <p:spPr>
          <a:xfrm>
            <a:off x="1" y="0"/>
            <a:ext cx="1473200" cy="759490"/>
          </a:xfrm>
          <a:prstGeom prst="rect">
            <a:avLst/>
          </a:prstGeom>
          <a:ln w="762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 y D</a:t>
            </a:r>
            <a:endParaRPr lang="es-EC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2018213" y="0"/>
            <a:ext cx="10173787" cy="92432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schemeClr val="tx1"/>
                </a:solidFill>
              </a:rPr>
              <a:t>Análisis de la distribución espacial de CO</a:t>
            </a:r>
            <a:r>
              <a:rPr lang="es-EC" sz="2800" b="1" baseline="-25000" dirty="0">
                <a:solidFill>
                  <a:schemeClr val="tx1"/>
                </a:solidFill>
              </a:rPr>
              <a:t>2</a:t>
            </a:r>
            <a:r>
              <a:rPr lang="es-EC" sz="2800" b="1" dirty="0" smtClean="0">
                <a:solidFill>
                  <a:schemeClr val="tx1"/>
                </a:solidFill>
              </a:rPr>
              <a:t>  </a:t>
            </a:r>
            <a:r>
              <a:rPr lang="es-EC" sz="2800" b="1" dirty="0">
                <a:solidFill>
                  <a:schemeClr val="tx1"/>
                </a:solidFill>
              </a:rPr>
              <a:t>difuso, pH, conductividad y temperatura del agua</a:t>
            </a:r>
          </a:p>
        </p:txBody>
      </p:sp>
      <p:sp>
        <p:nvSpPr>
          <p:cNvPr id="8" name="1 Marcador de contenido"/>
          <p:cNvSpPr>
            <a:spLocks noGrp="1"/>
          </p:cNvSpPr>
          <p:nvPr>
            <p:ph idx="1"/>
          </p:nvPr>
        </p:nvSpPr>
        <p:spPr>
          <a:xfrm>
            <a:off x="1" y="1102146"/>
            <a:ext cx="4622798" cy="440905"/>
          </a:xfrm>
        </p:spPr>
        <p:txBody>
          <a:bodyPr/>
          <a:lstStyle/>
          <a:p>
            <a:r>
              <a:rPr lang="es-EC" dirty="0" smtClean="0"/>
              <a:t>CUICOCHA</a:t>
            </a:r>
            <a:endParaRPr lang="es-EC" dirty="0"/>
          </a:p>
        </p:txBody>
      </p:sp>
      <p:sp>
        <p:nvSpPr>
          <p:cNvPr id="3" name="2 Elipse"/>
          <p:cNvSpPr/>
          <p:nvPr/>
        </p:nvSpPr>
        <p:spPr>
          <a:xfrm>
            <a:off x="1" y="1584099"/>
            <a:ext cx="2633550" cy="122023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b="1" dirty="0" smtClean="0"/>
              <a:t>PH</a:t>
            </a:r>
            <a:endParaRPr lang="es-EC" sz="1500" b="1" dirty="0"/>
          </a:p>
        </p:txBody>
      </p:sp>
      <p:sp>
        <p:nvSpPr>
          <p:cNvPr id="11" name="10 Elipse"/>
          <p:cNvSpPr/>
          <p:nvPr/>
        </p:nvSpPr>
        <p:spPr>
          <a:xfrm rot="2278201">
            <a:off x="1268286" y="3259811"/>
            <a:ext cx="959338" cy="1545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0" name="19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734" y="5401838"/>
            <a:ext cx="917042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21 Elipse"/>
          <p:cNvSpPr/>
          <p:nvPr/>
        </p:nvSpPr>
        <p:spPr>
          <a:xfrm rot="20298672">
            <a:off x="9081666" y="3717949"/>
            <a:ext cx="550516" cy="5412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3" name="22 Elipse"/>
          <p:cNvSpPr/>
          <p:nvPr/>
        </p:nvSpPr>
        <p:spPr>
          <a:xfrm rot="20298672">
            <a:off x="9179867" y="4561181"/>
            <a:ext cx="658916" cy="1545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4" name="23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471367"/>
            <a:ext cx="5743575" cy="53591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24 Elipse"/>
          <p:cNvSpPr/>
          <p:nvPr/>
        </p:nvSpPr>
        <p:spPr>
          <a:xfrm>
            <a:off x="6539029" y="1699029"/>
            <a:ext cx="2633550" cy="12202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b="1" dirty="0" smtClean="0"/>
              <a:t>CONDUCTIVIDAD</a:t>
            </a:r>
            <a:endParaRPr lang="es-EC" sz="1500" b="1" dirty="0"/>
          </a:p>
        </p:txBody>
      </p:sp>
      <p:pic>
        <p:nvPicPr>
          <p:cNvPr id="26" name="25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9029" y="5334066"/>
            <a:ext cx="1316775" cy="1386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6" t="10383" r="43777" b="9197"/>
          <a:stretch/>
        </p:blipFill>
        <p:spPr bwMode="auto">
          <a:xfrm>
            <a:off x="10101091" y="1621040"/>
            <a:ext cx="2090909" cy="175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4561502" y="6556217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10728958" y="6553537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xmlns="" val="370031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Título"/>
          <p:cNvSpPr txBox="1">
            <a:spLocks/>
          </p:cNvSpPr>
          <p:nvPr/>
        </p:nvSpPr>
        <p:spPr>
          <a:xfrm>
            <a:off x="1" y="0"/>
            <a:ext cx="1473200" cy="759490"/>
          </a:xfrm>
          <a:prstGeom prst="rect">
            <a:avLst/>
          </a:prstGeom>
          <a:ln w="762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 y D</a:t>
            </a:r>
            <a:endParaRPr lang="es-EC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2018213" y="0"/>
            <a:ext cx="10173787" cy="92432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schemeClr val="tx1"/>
                </a:solidFill>
              </a:rPr>
              <a:t>Análisis de amenaza por desgasificación difusa de CO</a:t>
            </a:r>
            <a:r>
              <a:rPr lang="es-EC" sz="2800" b="1" baseline="-25000" dirty="0">
                <a:solidFill>
                  <a:schemeClr val="tx1"/>
                </a:solidFill>
              </a:rPr>
              <a:t>2</a:t>
            </a:r>
            <a:endParaRPr lang="es-EC" sz="2800" b="1" dirty="0">
              <a:solidFill>
                <a:schemeClr val="tx1"/>
              </a:solidFill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2565398" y="1339850"/>
            <a:ext cx="1920875" cy="3683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QUILOTOA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8572499" y="1377950"/>
            <a:ext cx="1800225" cy="381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CUICOCHA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6155316" y="1077578"/>
            <a:ext cx="135363" cy="57804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6" name="25 Rectángulo"/>
          <p:cNvSpPr/>
          <p:nvPr/>
        </p:nvSpPr>
        <p:spPr>
          <a:xfrm rot="5400000">
            <a:off x="6087633" y="-5086106"/>
            <a:ext cx="135366" cy="121920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7" name="26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9198" y="1955800"/>
            <a:ext cx="6215195" cy="497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29 Imagen"/>
          <p:cNvPicPr/>
          <p:nvPr/>
        </p:nvPicPr>
        <p:blipFill rotWithShape="1">
          <a:blip r:embed="rId3"/>
          <a:srcRect l="16816" t="27794" r="36133" b="3022"/>
          <a:stretch/>
        </p:blipFill>
        <p:spPr bwMode="auto">
          <a:xfrm>
            <a:off x="6709779" y="2048182"/>
            <a:ext cx="5482221" cy="4877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4" name="13 Imagen"/>
          <p:cNvPicPr/>
          <p:nvPr/>
        </p:nvPicPr>
        <p:blipFill rotWithShape="1">
          <a:blip r:embed="rId4"/>
          <a:srcRect l="22568" t="76566" r="67518" b="11369"/>
          <a:stretch/>
        </p:blipFill>
        <p:spPr bwMode="auto">
          <a:xfrm>
            <a:off x="6860702" y="5657407"/>
            <a:ext cx="1599255" cy="1140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7" name="16 Imagen"/>
          <p:cNvPicPr/>
          <p:nvPr/>
        </p:nvPicPr>
        <p:blipFill rotWithShape="1">
          <a:blip r:embed="rId4"/>
          <a:srcRect l="22568" t="76566" r="67518" b="11369"/>
          <a:stretch/>
        </p:blipFill>
        <p:spPr bwMode="auto">
          <a:xfrm>
            <a:off x="61432" y="5624970"/>
            <a:ext cx="1599255" cy="1140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4561502" y="6556217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10747320" y="6553538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xmlns="" val="1887054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Título"/>
          <p:cNvSpPr txBox="1">
            <a:spLocks/>
          </p:cNvSpPr>
          <p:nvPr/>
        </p:nvSpPr>
        <p:spPr>
          <a:xfrm>
            <a:off x="1" y="0"/>
            <a:ext cx="1473200" cy="759490"/>
          </a:xfrm>
          <a:prstGeom prst="rect">
            <a:avLst/>
          </a:prstGeom>
          <a:ln w="762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 y D</a:t>
            </a:r>
            <a:endParaRPr lang="es-EC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2018213" y="0"/>
            <a:ext cx="10173787" cy="924320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schemeClr val="tx1"/>
                </a:solidFill>
              </a:rPr>
              <a:t>Análisis de amenaza por desgasificación difusa de CO</a:t>
            </a:r>
            <a:r>
              <a:rPr lang="es-EC" sz="2800" b="1" baseline="-25000" dirty="0">
                <a:solidFill>
                  <a:schemeClr val="tx1"/>
                </a:solidFill>
              </a:rPr>
              <a:t>2</a:t>
            </a:r>
            <a:endParaRPr lang="es-EC" sz="2800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 rot="5400000">
            <a:off x="6087633" y="-5086106"/>
            <a:ext cx="135366" cy="121920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4659356"/>
              </p:ext>
            </p:extLst>
          </p:nvPr>
        </p:nvGraphicFramePr>
        <p:xfrm>
          <a:off x="681782" y="2199735"/>
          <a:ext cx="7216957" cy="3709239"/>
        </p:xfrm>
        <a:graphic>
          <a:graphicData uri="http://schemas.openxmlformats.org/drawingml/2006/table">
            <a:tbl>
              <a:tblPr firstRow="1" firstCol="1" bandRow="1"/>
              <a:tblGrid>
                <a:gridCol w="1281984"/>
                <a:gridCol w="1216193"/>
                <a:gridCol w="1764586"/>
                <a:gridCol w="1764586"/>
                <a:gridCol w="1189608"/>
              </a:tblGrid>
              <a:tr h="613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20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Año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Flujo CO</a:t>
                      </a: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Flujo CO</a:t>
                      </a: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Pico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613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20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(t/d)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(t/d km</a:t>
                      </a:r>
                      <a:r>
                        <a:rPr lang="es-EC" sz="2000" baseline="30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(g /m</a:t>
                      </a:r>
                      <a:r>
                        <a:rPr lang="es-EC" sz="2000" baseline="30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s-EC" sz="2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d)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61382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CUICOCHA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2006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106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17,3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6138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2012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652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49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154,3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6138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2014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95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82,6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640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QUILOTOA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2014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535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153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1997,53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</a:tr>
            </a:tbl>
          </a:graphicData>
        </a:graphic>
      </p:graphicFrame>
      <p:sp>
        <p:nvSpPr>
          <p:cNvPr id="3" name="2 Rectángulo redondeado"/>
          <p:cNvSpPr/>
          <p:nvPr/>
        </p:nvSpPr>
        <p:spPr>
          <a:xfrm>
            <a:off x="8264106" y="1380226"/>
            <a:ext cx="3657600" cy="1466491"/>
          </a:xfrm>
          <a:prstGeom prst="roundRect">
            <a:avLst/>
          </a:prstGeom>
          <a:solidFill>
            <a:srgbClr val="FF66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Los </a:t>
            </a:r>
            <a:r>
              <a:rPr lang="es-EC" b="1" dirty="0">
                <a:solidFill>
                  <a:schemeClr val="tx1"/>
                </a:solidFill>
              </a:rPr>
              <a:t>proceso naturales aportan con </a:t>
            </a:r>
            <a:r>
              <a:rPr lang="es-EC" b="1" dirty="0" smtClean="0">
                <a:solidFill>
                  <a:schemeClr val="tx1"/>
                </a:solidFill>
              </a:rPr>
              <a:t>el 40</a:t>
            </a:r>
            <a:r>
              <a:rPr lang="es-EC" b="1" dirty="0">
                <a:solidFill>
                  <a:schemeClr val="tx1"/>
                </a:solidFill>
              </a:rPr>
              <a:t>% de emisión de CO2 a la </a:t>
            </a:r>
            <a:r>
              <a:rPr lang="es-EC" b="1" dirty="0" smtClean="0">
                <a:solidFill>
                  <a:schemeClr val="tx1"/>
                </a:solidFill>
              </a:rPr>
              <a:t>atmósfera - </a:t>
            </a:r>
            <a:r>
              <a:rPr lang="en-US" b="1" dirty="0">
                <a:solidFill>
                  <a:schemeClr val="tx1"/>
                </a:solidFill>
              </a:rPr>
              <a:t>WHO Regional Office for </a:t>
            </a:r>
            <a:r>
              <a:rPr lang="en-US" b="1" dirty="0" smtClean="0">
                <a:solidFill>
                  <a:schemeClr val="tx1"/>
                </a:solidFill>
              </a:rPr>
              <a:t>Europe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8264106" y="2984740"/>
            <a:ext cx="3657600" cy="1777042"/>
          </a:xfrm>
          <a:prstGeom prst="roundRect">
            <a:avLst/>
          </a:prstGeom>
          <a:solidFill>
            <a:srgbClr val="0099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err="1" smtClean="0">
                <a:solidFill>
                  <a:schemeClr val="tx1"/>
                </a:solidFill>
              </a:rPr>
              <a:t>Cuicocha</a:t>
            </a:r>
            <a:r>
              <a:rPr lang="es-EC" b="1" dirty="0" smtClean="0">
                <a:solidFill>
                  <a:schemeClr val="tx1"/>
                </a:solidFill>
              </a:rPr>
              <a:t> y </a:t>
            </a:r>
            <a:r>
              <a:rPr lang="es-EC" b="1" dirty="0" err="1" smtClean="0">
                <a:solidFill>
                  <a:schemeClr val="tx1"/>
                </a:solidFill>
              </a:rPr>
              <a:t>Quilotoa</a:t>
            </a:r>
            <a:r>
              <a:rPr lang="es-EC" b="1" dirty="0" smtClean="0">
                <a:solidFill>
                  <a:schemeClr val="tx1"/>
                </a:solidFill>
              </a:rPr>
              <a:t> emanan 230 315 t/año (2014), representando el 0,01% del aporte total al efecto invernadero 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264106" y="4914181"/>
            <a:ext cx="3657600" cy="177704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Y el 0,197 %  de la emisión global de CO2 por lagos volcánicos – Pérez et al., 2010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89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914400" y="1075764"/>
            <a:ext cx="10591800" cy="4652683"/>
          </a:xfrm>
          <a:prstGeom prst="rect">
            <a:avLst/>
          </a:prstGeom>
          <a:solidFill>
            <a:srgbClr val="0099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8000" b="1" dirty="0" smtClean="0"/>
              <a:t>CONCLUSIONES Y RECOMENDACIONES</a:t>
            </a:r>
            <a:endParaRPr lang="es-EC" sz="8000" b="1" dirty="0"/>
          </a:p>
        </p:txBody>
      </p:sp>
    </p:spTree>
    <p:extLst>
      <p:ext uri="{BB962C8B-B14F-4D97-AF65-F5344CB8AC3E}">
        <p14:creationId xmlns:p14="http://schemas.microsoft.com/office/powerpoint/2010/main" xmlns="" val="3677335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2 Título"/>
          <p:cNvSpPr txBox="1">
            <a:spLocks/>
          </p:cNvSpPr>
          <p:nvPr/>
        </p:nvSpPr>
        <p:spPr>
          <a:xfrm>
            <a:off x="0" y="0"/>
            <a:ext cx="3827721" cy="759490"/>
          </a:xfrm>
          <a:prstGeom prst="rect">
            <a:avLst/>
          </a:prstGeom>
          <a:ln w="76200" cap="flat" cmpd="sng" algn="ctr">
            <a:solidFill>
              <a:srgbClr val="009999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8" name="1 Marcador de contenido"/>
          <p:cNvSpPr>
            <a:spLocks noGrp="1"/>
          </p:cNvSpPr>
          <p:nvPr>
            <p:ph idx="1"/>
          </p:nvPr>
        </p:nvSpPr>
        <p:spPr>
          <a:xfrm>
            <a:off x="0" y="759490"/>
            <a:ext cx="12191999" cy="5755854"/>
          </a:xfrm>
        </p:spPr>
        <p:txBody>
          <a:bodyPr>
            <a:noAutofit/>
          </a:bodyPr>
          <a:lstStyle/>
          <a:p>
            <a:pPr marL="502920" lvl="0" indent="-457200" algn="just">
              <a:buFont typeface="+mj-lt"/>
              <a:buAutoNum type="arabicPeriod"/>
            </a:pPr>
            <a:r>
              <a:rPr lang="es-EC" sz="2400" dirty="0"/>
              <a:t>Los </a:t>
            </a:r>
            <a:r>
              <a:rPr lang="es-EC" sz="2400" dirty="0" err="1"/>
              <a:t>semivariogramas</a:t>
            </a:r>
            <a:r>
              <a:rPr lang="es-EC" sz="2400" dirty="0"/>
              <a:t> teóricos presentan un buen ajuste en los modelos gaussiano, exponencial o esférico (evidenciado en el “</a:t>
            </a:r>
            <a:r>
              <a:rPr lang="es-EC" sz="2400" dirty="0" err="1"/>
              <a:t>current</a:t>
            </a:r>
            <a:r>
              <a:rPr lang="es-EC" sz="2400" dirty="0"/>
              <a:t> </a:t>
            </a:r>
            <a:r>
              <a:rPr lang="es-EC" sz="2400" dirty="0" err="1"/>
              <a:t>fit</a:t>
            </a:r>
            <a:r>
              <a:rPr lang="es-EC" sz="2400" dirty="0"/>
              <a:t>” muy próximo a 0), en los que se describe la continuidad espacial de las medidas analizadas. Los parámetros obtenidos en el programa </a:t>
            </a:r>
            <a:r>
              <a:rPr lang="es-EC" sz="2400" dirty="0" err="1"/>
              <a:t>Variowin</a:t>
            </a:r>
            <a:r>
              <a:rPr lang="es-EC" sz="2400" dirty="0"/>
              <a:t> 2.2 presentan un efecto pepita, inferior al 50% del </a:t>
            </a:r>
            <a:r>
              <a:rPr lang="es-EC" sz="2400" dirty="0" err="1"/>
              <a:t>sill</a:t>
            </a:r>
            <a:r>
              <a:rPr lang="es-EC" sz="2400" dirty="0"/>
              <a:t> lo que valida la confiabilidad del </a:t>
            </a:r>
            <a:r>
              <a:rPr lang="es-EC" sz="2400" dirty="0" err="1"/>
              <a:t>semivariograma</a:t>
            </a:r>
            <a:r>
              <a:rPr lang="es-EC" sz="2400" dirty="0"/>
              <a:t>. </a:t>
            </a:r>
          </a:p>
          <a:p>
            <a:pPr marL="502920" lvl="0" indent="-457200" algn="just">
              <a:buFont typeface="+mj-lt"/>
              <a:buAutoNum type="arabicPeriod"/>
            </a:pPr>
            <a:r>
              <a:rPr lang="es-EC" sz="2400" dirty="0"/>
              <a:t>El método de “Cámara de acumulación de gases” permitió la localización de emisiones anómalas, de las variaciones espaciales en el caso del </a:t>
            </a:r>
            <a:r>
              <a:rPr lang="es-EC" sz="2400" dirty="0" err="1"/>
              <a:t>Quilotoa</a:t>
            </a:r>
            <a:r>
              <a:rPr lang="es-EC" sz="2400" dirty="0"/>
              <a:t> y espacio-temporales en el </a:t>
            </a:r>
            <a:r>
              <a:rPr lang="es-EC" sz="2400" dirty="0" err="1"/>
              <a:t>Cuicocha</a:t>
            </a:r>
            <a:r>
              <a:rPr lang="es-EC" sz="2400" dirty="0"/>
              <a:t>, de las emanaciones de CO</a:t>
            </a:r>
            <a:r>
              <a:rPr lang="es-EC" sz="2400" baseline="-25000" dirty="0"/>
              <a:t>2</a:t>
            </a:r>
            <a:r>
              <a:rPr lang="es-EC" sz="2400" dirty="0"/>
              <a:t> a la atmósfera, por medio de sensores de infrarrojo portátiles con  precisión del 10 %.</a:t>
            </a:r>
          </a:p>
          <a:p>
            <a:pPr marL="502920" lvl="0" indent="-457200" algn="just">
              <a:buFont typeface="+mj-lt"/>
              <a:buAutoNum type="arabicPeriod"/>
            </a:pPr>
            <a:r>
              <a:rPr lang="es-EC" sz="2400" dirty="0"/>
              <a:t>La distribución particular del CO</a:t>
            </a:r>
            <a:r>
              <a:rPr lang="es-EC" sz="2400" baseline="-25000" dirty="0"/>
              <a:t>2</a:t>
            </a:r>
            <a:r>
              <a:rPr lang="es-EC" sz="2400" dirty="0"/>
              <a:t> difuso en la laguna de </a:t>
            </a:r>
            <a:r>
              <a:rPr lang="es-EC" sz="2400" dirty="0" err="1"/>
              <a:t>Quilotoa</a:t>
            </a:r>
            <a:r>
              <a:rPr lang="es-EC" sz="2400" dirty="0"/>
              <a:t>, podría ser un indicador de un sistema activo de fallas considerando que el mapa de distribución del gas muestra valores altos localizados en la parte sur de la laguna alineadas a estructuras </a:t>
            </a:r>
            <a:r>
              <a:rPr lang="es-EC" sz="2400" dirty="0" err="1"/>
              <a:t>litosféricas</a:t>
            </a:r>
            <a:r>
              <a:rPr lang="es-EC" sz="2400" dirty="0"/>
              <a:t> </a:t>
            </a:r>
            <a:r>
              <a:rPr lang="es-EC" sz="2400" dirty="0" err="1"/>
              <a:t>sublagunares</a:t>
            </a:r>
            <a:r>
              <a:rPr lang="es-EC" sz="2400" dirty="0"/>
              <a:t> de presumible origen tectónico, lo que sugiere la existencia de fisuras a través de las cuales el gas asciende hacia la superficie. </a:t>
            </a:r>
          </a:p>
          <a:p>
            <a:pPr marL="502920" lvl="0" indent="-457200" algn="just">
              <a:buFont typeface="+mj-lt"/>
              <a:buAutoNum type="arabicPeriod"/>
            </a:pPr>
            <a:endParaRPr lang="es-EC" sz="2200" dirty="0"/>
          </a:p>
        </p:txBody>
      </p:sp>
    </p:spTree>
    <p:extLst>
      <p:ext uri="{BB962C8B-B14F-4D97-AF65-F5344CB8AC3E}">
        <p14:creationId xmlns:p14="http://schemas.microsoft.com/office/powerpoint/2010/main" xmlns="" val="207176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2 Título"/>
          <p:cNvSpPr txBox="1">
            <a:spLocks/>
          </p:cNvSpPr>
          <p:nvPr/>
        </p:nvSpPr>
        <p:spPr>
          <a:xfrm>
            <a:off x="0" y="0"/>
            <a:ext cx="3827721" cy="759490"/>
          </a:xfrm>
          <a:prstGeom prst="rect">
            <a:avLst/>
          </a:prstGeom>
          <a:ln w="76200" cap="flat" cmpd="sng" algn="ctr">
            <a:solidFill>
              <a:srgbClr val="009999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0" y="782380"/>
            <a:ext cx="12192000" cy="6075620"/>
          </a:xfrm>
        </p:spPr>
        <p:txBody>
          <a:bodyPr>
            <a:noAutofit/>
          </a:bodyPr>
          <a:lstStyle/>
          <a:p>
            <a:pPr marL="502920" lvl="0" indent="-457200" algn="just">
              <a:buFont typeface="+mj-lt"/>
              <a:buAutoNum type="arabicPeriod" startAt="4"/>
            </a:pPr>
            <a:r>
              <a:rPr lang="es-EC" sz="2400" dirty="0"/>
              <a:t>El flujo de CO</a:t>
            </a:r>
            <a:r>
              <a:rPr lang="es-EC" sz="2400" baseline="-25000" dirty="0"/>
              <a:t>2</a:t>
            </a:r>
            <a:r>
              <a:rPr lang="es-EC" sz="2400" dirty="0"/>
              <a:t> difuso en la laguna del </a:t>
            </a:r>
            <a:r>
              <a:rPr lang="es-EC" sz="2400" dirty="0" err="1"/>
              <a:t>Quilotoa</a:t>
            </a:r>
            <a:r>
              <a:rPr lang="es-EC" sz="2400" dirty="0"/>
              <a:t> tiende a disminuir conforme se aleja de la zona sur lo que se presume que la falla NNE, que atraviesa la laguna, no es un canal de desgasificación de CO</a:t>
            </a:r>
            <a:r>
              <a:rPr lang="es-EC" sz="2400" baseline="-25000" dirty="0"/>
              <a:t>2</a:t>
            </a:r>
            <a:r>
              <a:rPr lang="es-EC" sz="2400" dirty="0"/>
              <a:t>. </a:t>
            </a:r>
          </a:p>
          <a:p>
            <a:pPr marL="502920" lvl="0" indent="-457200" algn="just">
              <a:buFont typeface="+mj-lt"/>
              <a:buAutoNum type="arabicPeriod" startAt="4"/>
            </a:pPr>
            <a:r>
              <a:rPr lang="es-EC" sz="2400" dirty="0"/>
              <a:t>Los sitios de menor cuantificación de flujo difuso de CO</a:t>
            </a:r>
            <a:r>
              <a:rPr lang="es-EC" sz="2400" baseline="-25000" dirty="0"/>
              <a:t>2 </a:t>
            </a:r>
            <a:r>
              <a:rPr lang="es-EC" sz="2400" dirty="0"/>
              <a:t>en suelo de </a:t>
            </a:r>
            <a:r>
              <a:rPr lang="es-EC" sz="2400" dirty="0" err="1"/>
              <a:t>Quilotoa</a:t>
            </a:r>
            <a:r>
              <a:rPr lang="es-EC" sz="2400" dirty="0"/>
              <a:t>, corresponden al camino de descenso hacia la laguna, debido a la compactación que destruye la estructura natural del suelo causando un efecto directo sobre la porosidad e impidiendo la salida del gas. Los datos de CO</a:t>
            </a:r>
            <a:r>
              <a:rPr lang="es-EC" sz="2400" baseline="-25000" dirty="0"/>
              <a:t>2</a:t>
            </a:r>
            <a:r>
              <a:rPr lang="es-EC" sz="2400" dirty="0"/>
              <a:t> no muestran anomalías significativas, sus valores se encuentran bajo el mínimo valor obtenido de flujo de CO</a:t>
            </a:r>
            <a:r>
              <a:rPr lang="es-EC" sz="2400" baseline="-25000" dirty="0"/>
              <a:t>2</a:t>
            </a:r>
            <a:r>
              <a:rPr lang="es-EC" sz="2400" dirty="0"/>
              <a:t> en la superficie de la laguna (37,03 g/m</a:t>
            </a:r>
            <a:r>
              <a:rPr lang="es-EC" sz="2400" baseline="30000" dirty="0"/>
              <a:t>2</a:t>
            </a:r>
            <a:r>
              <a:rPr lang="es-EC" sz="2400" dirty="0"/>
              <a:t>d). Se observa un incremento en la concentración del gas en puntos cercanos a los domos ubicados al noroeste y noreste del filo de la caldera. </a:t>
            </a:r>
            <a:endParaRPr lang="es-EC" sz="2400" dirty="0" smtClean="0"/>
          </a:p>
          <a:p>
            <a:pPr marL="502920" indent="-457200" algn="just">
              <a:buFont typeface="+mj-lt"/>
              <a:buAutoNum type="arabicPeriod" startAt="4"/>
            </a:pPr>
            <a:r>
              <a:rPr lang="es-EC" sz="2400" dirty="0"/>
              <a:t>En el periodo de estudio del volcán </a:t>
            </a:r>
            <a:r>
              <a:rPr lang="es-EC" sz="2400" dirty="0" err="1"/>
              <a:t>Cuicocha</a:t>
            </a:r>
            <a:r>
              <a:rPr lang="es-EC" sz="2400" dirty="0"/>
              <a:t> se han observado cambios significativos en las emisiones de CO</a:t>
            </a:r>
            <a:r>
              <a:rPr lang="es-EC" sz="2400" baseline="-25000" dirty="0"/>
              <a:t>2</a:t>
            </a:r>
            <a:r>
              <a:rPr lang="es-EC" sz="2400" dirty="0"/>
              <a:t>, donde la presencia de un sismo en el 2011 influyó para que la liberación de este gas sea 5,6 veces mayor a la campaña en el 2006, retomando en el 2014 una cantidad similar a la primera campaña</a:t>
            </a:r>
            <a:r>
              <a:rPr lang="es-EC" sz="2400" dirty="0" smtClean="0"/>
              <a:t>. 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xmlns="" val="184340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043189" y="1133342"/>
            <a:ext cx="10006883" cy="5151548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es-ES" b="1" dirty="0" smtClean="0"/>
              <a:t>GENERAL</a:t>
            </a:r>
          </a:p>
          <a:p>
            <a:r>
              <a:rPr lang="es-ES" dirty="0" smtClean="0"/>
              <a:t>Analizar </a:t>
            </a:r>
            <a:r>
              <a:rPr lang="es-ES" dirty="0"/>
              <a:t>la distribución espacial de gases de la emisión difusa de CO</a:t>
            </a:r>
            <a:r>
              <a:rPr lang="es-ES" baseline="-25000" dirty="0"/>
              <a:t>2 </a:t>
            </a:r>
            <a:r>
              <a:rPr lang="es-ES" dirty="0"/>
              <a:t>en la superficie de las calderas volcánicas </a:t>
            </a:r>
            <a:r>
              <a:rPr lang="es-ES" dirty="0" err="1" smtClean="0"/>
              <a:t>Cuicocha</a:t>
            </a:r>
            <a:r>
              <a:rPr lang="es-ES" dirty="0" smtClean="0"/>
              <a:t> </a:t>
            </a:r>
            <a:r>
              <a:rPr lang="es-ES" dirty="0"/>
              <a:t>y </a:t>
            </a:r>
            <a:r>
              <a:rPr lang="es-ES" dirty="0" err="1"/>
              <a:t>Quilotoa</a:t>
            </a:r>
            <a:r>
              <a:rPr lang="es-ES" dirty="0"/>
              <a:t> </a:t>
            </a:r>
            <a:r>
              <a:rPr lang="es-ES_tradnl" dirty="0"/>
              <a:t>mediante mediciones con el método de cámara de acumulación de gases para fines de Gestión de Riesgos.</a:t>
            </a:r>
            <a:endParaRPr lang="es-EC" dirty="0"/>
          </a:p>
          <a:p>
            <a:pPr marL="45720" indent="0">
              <a:buNone/>
            </a:pPr>
            <a:r>
              <a:rPr lang="en-US" b="1" dirty="0" smtClean="0"/>
              <a:t>ESPECÍFICOS</a:t>
            </a:r>
          </a:p>
          <a:p>
            <a:pPr lvl="0"/>
            <a:r>
              <a:rPr lang="es-ES" dirty="0"/>
              <a:t>Construir </a:t>
            </a:r>
            <a:r>
              <a:rPr lang="es-ES_tradnl" dirty="0" err="1"/>
              <a:t>Geodatabases</a:t>
            </a:r>
            <a:r>
              <a:rPr lang="es-ES_tradnl" dirty="0"/>
              <a:t> de la geología y  topografía de las dos calderas, </a:t>
            </a:r>
            <a:r>
              <a:rPr lang="es-ES_tradnl" dirty="0" err="1"/>
              <a:t>Cuicocha</a:t>
            </a:r>
            <a:r>
              <a:rPr lang="es-ES_tradnl" dirty="0"/>
              <a:t> y </a:t>
            </a:r>
            <a:r>
              <a:rPr lang="es-ES_tradnl" dirty="0" err="1"/>
              <a:t>Quilotoa</a:t>
            </a:r>
            <a:r>
              <a:rPr lang="es-ES_tradnl" dirty="0"/>
              <a:t>, empleando la información recopilada. </a:t>
            </a:r>
            <a:endParaRPr lang="es-EC" dirty="0"/>
          </a:p>
          <a:p>
            <a:pPr lvl="0"/>
            <a:r>
              <a:rPr lang="es-ES_tradnl" dirty="0"/>
              <a:t>Medir el flujo de CO</a:t>
            </a:r>
            <a:r>
              <a:rPr lang="es-ES_tradnl" baseline="-25000" dirty="0"/>
              <a:t>2 </a:t>
            </a:r>
            <a:r>
              <a:rPr lang="es-ES_tradnl" dirty="0"/>
              <a:t>saliente conforme el mapa de planificación de puntos de muestreo en las calderas volcánicas. </a:t>
            </a:r>
            <a:endParaRPr lang="es-EC" dirty="0"/>
          </a:p>
          <a:p>
            <a:pPr lvl="0"/>
            <a:r>
              <a:rPr lang="es-ES_tradnl" dirty="0"/>
              <a:t>Elaborar mapas de distribución espacial de la emisión difusa de CO</a:t>
            </a:r>
            <a:r>
              <a:rPr lang="es-ES_tradnl" baseline="-25000" dirty="0"/>
              <a:t>2</a:t>
            </a:r>
            <a:r>
              <a:rPr lang="es-ES_tradnl" dirty="0"/>
              <a:t> de las calderas </a:t>
            </a:r>
            <a:r>
              <a:rPr lang="es-ES_tradnl" dirty="0" smtClean="0"/>
              <a:t>volcánicas, </a:t>
            </a:r>
            <a:r>
              <a:rPr lang="es-ES_tradnl" dirty="0"/>
              <a:t>utilizando las herramientas de SIG y </a:t>
            </a:r>
            <a:r>
              <a:rPr lang="es-ES_tradnl" dirty="0" err="1"/>
              <a:t>Geoestadística</a:t>
            </a:r>
            <a:r>
              <a:rPr lang="es-ES_tradnl" dirty="0"/>
              <a:t> para el análisis geoespacial.</a:t>
            </a:r>
            <a:endParaRPr lang="es-EC" dirty="0"/>
          </a:p>
          <a:p>
            <a:pPr lvl="0"/>
            <a:r>
              <a:rPr lang="es-ES_tradnl" dirty="0"/>
              <a:t>Generar un documento técnico que pueda actuar como base para la toma de decisiones que aseguren la ejecución de la Política 4.6 del Objetivo 4  y Estrategia Territorial Nacional 8.6.4. del Plan Nacional del Buen Vivir 2013-2017.</a:t>
            </a:r>
            <a:endParaRPr lang="es-EC" dirty="0"/>
          </a:p>
        </p:txBody>
      </p:sp>
      <p:sp>
        <p:nvSpPr>
          <p:cNvPr id="4" name="2 Título"/>
          <p:cNvSpPr txBox="1">
            <a:spLocks/>
          </p:cNvSpPr>
          <p:nvPr/>
        </p:nvSpPr>
        <p:spPr>
          <a:xfrm>
            <a:off x="0" y="0"/>
            <a:ext cx="3469341" cy="759490"/>
          </a:xfrm>
          <a:prstGeom prst="rect">
            <a:avLst/>
          </a:prstGeom>
          <a:ln w="762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OBJETIVOS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268008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2 Título"/>
          <p:cNvSpPr txBox="1">
            <a:spLocks/>
          </p:cNvSpPr>
          <p:nvPr/>
        </p:nvSpPr>
        <p:spPr>
          <a:xfrm>
            <a:off x="0" y="0"/>
            <a:ext cx="3827721" cy="759490"/>
          </a:xfrm>
          <a:prstGeom prst="rect">
            <a:avLst/>
          </a:prstGeom>
          <a:ln w="76200" cap="flat" cmpd="sng" algn="ctr">
            <a:solidFill>
              <a:srgbClr val="009999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600700"/>
          </a:xfrm>
        </p:spPr>
        <p:txBody>
          <a:bodyPr>
            <a:noAutofit/>
          </a:bodyPr>
          <a:lstStyle/>
          <a:p>
            <a:pPr marL="502920" indent="-457200">
              <a:buFont typeface="+mj-lt"/>
              <a:buAutoNum type="arabicPeriod" startAt="7"/>
            </a:pPr>
            <a:r>
              <a:rPr lang="es-EC" sz="2400" dirty="0" smtClean="0"/>
              <a:t>La amenaza por fuga de CO</a:t>
            </a:r>
            <a:r>
              <a:rPr lang="es-EC" sz="2400" baseline="-25000" dirty="0" smtClean="0"/>
              <a:t>2</a:t>
            </a:r>
            <a:r>
              <a:rPr lang="es-EC" sz="2400" dirty="0" smtClean="0"/>
              <a:t> en la laguna de </a:t>
            </a:r>
            <a:r>
              <a:rPr lang="es-EC" sz="2400" dirty="0" err="1" smtClean="0"/>
              <a:t>Quilotoa</a:t>
            </a:r>
            <a:r>
              <a:rPr lang="es-EC" sz="2400" dirty="0" smtClean="0"/>
              <a:t> abarca la parte sur donde existe una alta probabilidad de existencia de efectos negativos para la salud, de acuerdo al tiempo de exposición directa. </a:t>
            </a:r>
          </a:p>
          <a:p>
            <a:pPr marL="502920" lvl="0" indent="-457200">
              <a:buFont typeface="+mj-lt"/>
              <a:buAutoNum type="arabicPeriod" startAt="7"/>
            </a:pPr>
            <a:r>
              <a:rPr lang="es-EC" sz="2400" dirty="0" smtClean="0"/>
              <a:t>La </a:t>
            </a:r>
            <a:r>
              <a:rPr lang="es-EC" sz="2400" dirty="0"/>
              <a:t>laguna de </a:t>
            </a:r>
            <a:r>
              <a:rPr lang="es-EC" sz="2400" dirty="0" err="1"/>
              <a:t>Cuicocha</a:t>
            </a:r>
            <a:r>
              <a:rPr lang="es-EC" sz="2400" dirty="0"/>
              <a:t> presenta valores inferiores al 3% de concentración de CO</a:t>
            </a:r>
            <a:r>
              <a:rPr lang="es-EC" sz="2400" baseline="-25000" dirty="0"/>
              <a:t>2</a:t>
            </a:r>
            <a:r>
              <a:rPr lang="es-EC" sz="2400" dirty="0"/>
              <a:t> difuso, el tiempo de permanencia no se ve amenazado por la presencia del gas.</a:t>
            </a:r>
          </a:p>
          <a:p>
            <a:pPr marL="502920" lvl="0" indent="-457200">
              <a:buFont typeface="+mj-lt"/>
              <a:buAutoNum type="arabicPeriod" startAt="7"/>
            </a:pPr>
            <a:endParaRPr lang="es-EC" sz="2400" dirty="0"/>
          </a:p>
          <a:p>
            <a:pPr marL="502920" lvl="0" indent="-457200" algn="just">
              <a:buFont typeface="+mj-lt"/>
              <a:buAutoNum type="arabicPeriod" startAt="7"/>
            </a:pP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xmlns="" val="2031114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2 Título"/>
          <p:cNvSpPr txBox="1">
            <a:spLocks/>
          </p:cNvSpPr>
          <p:nvPr/>
        </p:nvSpPr>
        <p:spPr>
          <a:xfrm>
            <a:off x="0" y="0"/>
            <a:ext cx="4267200" cy="759490"/>
          </a:xfrm>
          <a:prstGeom prst="rect">
            <a:avLst/>
          </a:prstGeom>
          <a:ln w="76200" cap="flat" cmpd="sng" algn="ctr">
            <a:solidFill>
              <a:srgbClr val="009999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RECOMENDACIONES</a:t>
            </a:r>
            <a:endParaRPr lang="es-EC" dirty="0"/>
          </a:p>
        </p:txBody>
      </p:sp>
      <p:sp>
        <p:nvSpPr>
          <p:cNvPr id="8" name="1 Marcador de contenido"/>
          <p:cNvSpPr>
            <a:spLocks noGrp="1"/>
          </p:cNvSpPr>
          <p:nvPr>
            <p:ph idx="1"/>
          </p:nvPr>
        </p:nvSpPr>
        <p:spPr>
          <a:xfrm>
            <a:off x="0" y="1102146"/>
            <a:ext cx="12191999" cy="5755854"/>
          </a:xfrm>
        </p:spPr>
        <p:txBody>
          <a:bodyPr>
            <a:noAutofit/>
          </a:bodyPr>
          <a:lstStyle/>
          <a:p>
            <a:pPr marL="502920" lvl="0" indent="-457200" algn="just">
              <a:buFont typeface="+mj-lt"/>
              <a:buAutoNum type="arabicPeriod"/>
            </a:pPr>
            <a:r>
              <a:rPr lang="es-EC" sz="2400" dirty="0"/>
              <a:t>Es </a:t>
            </a:r>
            <a:r>
              <a:rPr lang="es-EC" sz="2400" dirty="0" err="1"/>
              <a:t>indispesable</a:t>
            </a:r>
            <a:r>
              <a:rPr lang="es-EC" sz="2400" dirty="0"/>
              <a:t> realizar </a:t>
            </a:r>
            <a:r>
              <a:rPr lang="es-EC" sz="2400" dirty="0" err="1"/>
              <a:t>monitoreos</a:t>
            </a:r>
            <a:r>
              <a:rPr lang="es-EC" sz="2400" dirty="0"/>
              <a:t> continuos de la salida del flujo de CO</a:t>
            </a:r>
            <a:r>
              <a:rPr lang="es-EC" sz="2400" baseline="-25000" dirty="0"/>
              <a:t>2</a:t>
            </a:r>
            <a:r>
              <a:rPr lang="es-EC" sz="2400" dirty="0"/>
              <a:t> para una óptima evaluación del comportamiento de la actividad volcánica (principalmente en las lagunas </a:t>
            </a:r>
            <a:r>
              <a:rPr lang="es-EC" sz="2400" dirty="0" err="1"/>
              <a:t>caldéricas</a:t>
            </a:r>
            <a:r>
              <a:rPr lang="es-EC" sz="2400" dirty="0"/>
              <a:t> que al tener acumulación hídrica su peligrosidad se duplica) como parte del sustento de los sistemas de alerta temprana, pues como Hernández </a:t>
            </a:r>
            <a:r>
              <a:rPr lang="es-EC" sz="2400" i="1" dirty="0"/>
              <a:t>et al.</a:t>
            </a:r>
            <a:r>
              <a:rPr lang="es-EC" sz="2400" dirty="0"/>
              <a:t> (2001a, b) y </a:t>
            </a:r>
            <a:r>
              <a:rPr lang="es-EC" sz="2400" dirty="0" err="1"/>
              <a:t>Carapezza</a:t>
            </a:r>
            <a:r>
              <a:rPr lang="es-EC" sz="2400" dirty="0"/>
              <a:t> </a:t>
            </a:r>
            <a:r>
              <a:rPr lang="es-EC" sz="2400" i="1" dirty="0"/>
              <a:t>et al.</a:t>
            </a:r>
            <a:r>
              <a:rPr lang="es-EC" sz="2400" dirty="0"/>
              <a:t> (2004) lo mencionan, las emisiones difusas pueden incrementarse notablemente antes de la ocurrencia de una erupción volcánica. </a:t>
            </a:r>
          </a:p>
          <a:p>
            <a:pPr marL="502920" lvl="0" indent="-457200" algn="just">
              <a:buFont typeface="+mj-lt"/>
              <a:buAutoNum type="arabicPeriod"/>
            </a:pPr>
            <a:r>
              <a:rPr lang="es-EC" sz="2400" dirty="0"/>
              <a:t>Se sugiere efectuar estudios de balance de agua para identificar posibles fugas a través de fisuras o fracturas, teniendo como precedente la disminución del nivel de agua tanto en la laguna de </a:t>
            </a:r>
            <a:r>
              <a:rPr lang="es-EC" sz="2400" dirty="0" err="1"/>
              <a:t>Quilotoa</a:t>
            </a:r>
            <a:r>
              <a:rPr lang="es-EC" sz="2400" dirty="0"/>
              <a:t> como en  </a:t>
            </a:r>
            <a:r>
              <a:rPr lang="es-EC" sz="2400" dirty="0" err="1"/>
              <a:t>Cuicocha</a:t>
            </a:r>
            <a:r>
              <a:rPr lang="es-EC" sz="2400" dirty="0"/>
              <a:t> (cuyo nivel de agua decrece 30 cm por año) y así comprender los procesos hidrogeológicos de estas calderas. </a:t>
            </a:r>
          </a:p>
          <a:p>
            <a:pPr marL="502920" lvl="0" indent="-457200" algn="just">
              <a:buFont typeface="+mj-lt"/>
              <a:buAutoNum type="arabicParenR"/>
            </a:pPr>
            <a:endParaRPr lang="es-EC" sz="2200" dirty="0"/>
          </a:p>
        </p:txBody>
      </p:sp>
    </p:spTree>
    <p:extLst>
      <p:ext uri="{BB962C8B-B14F-4D97-AF65-F5344CB8AC3E}">
        <p14:creationId xmlns:p14="http://schemas.microsoft.com/office/powerpoint/2010/main" xmlns="" val="194681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2 Título"/>
          <p:cNvSpPr txBox="1">
            <a:spLocks/>
          </p:cNvSpPr>
          <p:nvPr/>
        </p:nvSpPr>
        <p:spPr>
          <a:xfrm>
            <a:off x="0" y="0"/>
            <a:ext cx="4267200" cy="759490"/>
          </a:xfrm>
          <a:prstGeom prst="rect">
            <a:avLst/>
          </a:prstGeom>
          <a:ln w="76200" cap="flat" cmpd="sng" algn="ctr">
            <a:solidFill>
              <a:srgbClr val="009999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RECOMENDACIONES</a:t>
            </a:r>
            <a:endParaRPr lang="es-EC" dirty="0"/>
          </a:p>
        </p:txBody>
      </p:sp>
      <p:sp>
        <p:nvSpPr>
          <p:cNvPr id="8" name="1 Marcador de contenido"/>
          <p:cNvSpPr>
            <a:spLocks noGrp="1"/>
          </p:cNvSpPr>
          <p:nvPr>
            <p:ph idx="1"/>
          </p:nvPr>
        </p:nvSpPr>
        <p:spPr>
          <a:xfrm>
            <a:off x="0" y="1102146"/>
            <a:ext cx="12191999" cy="5755854"/>
          </a:xfrm>
        </p:spPr>
        <p:txBody>
          <a:bodyPr>
            <a:noAutofit/>
          </a:bodyPr>
          <a:lstStyle/>
          <a:p>
            <a:pPr marL="502920" lvl="0" indent="-457200">
              <a:buFont typeface="+mj-lt"/>
              <a:buAutoNum type="arabicPeriod" startAt="3"/>
            </a:pPr>
            <a:r>
              <a:rPr lang="es-EC" sz="2400" dirty="0" smtClean="0"/>
              <a:t>No </a:t>
            </a:r>
            <a:r>
              <a:rPr lang="es-EC" sz="2400" dirty="0"/>
              <a:t>es recomendable la ejecución de competencias o prácticas de natación en la laguna de </a:t>
            </a:r>
            <a:r>
              <a:rPr lang="es-EC" sz="2400" dirty="0" err="1"/>
              <a:t>Quilotoa</a:t>
            </a:r>
            <a:r>
              <a:rPr lang="es-EC" sz="2400" dirty="0"/>
              <a:t>, el ingreso y salida del interior de sus aguas debe efectuarse en un tiempo reducido. De igual forma, con el fin de precautelar la seguridad de los habitantes y turistas de la zona, el alquiler de botes debe mantener un tiempo prudencial de 30 minutos (sin extensiones). </a:t>
            </a:r>
          </a:p>
          <a:p>
            <a:pPr marL="502920" lvl="0" indent="-457200">
              <a:buFont typeface="+mj-lt"/>
              <a:buAutoNum type="arabicPeriod" startAt="3"/>
            </a:pPr>
            <a:r>
              <a:rPr lang="es-EC" sz="2400" dirty="0"/>
              <a:t>Es conveniente que en la laguna de </a:t>
            </a:r>
            <a:r>
              <a:rPr lang="es-EC" sz="2400" dirty="0" err="1"/>
              <a:t>Cuicocha</a:t>
            </a:r>
            <a:r>
              <a:rPr lang="es-EC" sz="2400" dirty="0"/>
              <a:t>, las prácticas de natación sean realizadas alrededor de los domos (exceptuando el sector de burbujeo) y en el sur de la laguna, donde se observa menor concentración de gas CO</a:t>
            </a:r>
            <a:r>
              <a:rPr lang="es-EC" sz="2400" baseline="-25000" dirty="0"/>
              <a:t>2</a:t>
            </a:r>
            <a:r>
              <a:rPr lang="es-EC" sz="2400" dirty="0"/>
              <a:t>. </a:t>
            </a:r>
          </a:p>
          <a:p>
            <a:pPr marL="502920" lvl="0" indent="-457200">
              <a:buFont typeface="+mj-lt"/>
              <a:buAutoNum type="arabicPeriod" startAt="3"/>
            </a:pPr>
            <a:endParaRPr lang="es-EC" sz="2200" dirty="0"/>
          </a:p>
        </p:txBody>
      </p:sp>
    </p:spTree>
    <p:extLst>
      <p:ext uri="{BB962C8B-B14F-4D97-AF65-F5344CB8AC3E}">
        <p14:creationId xmlns:p14="http://schemas.microsoft.com/office/powerpoint/2010/main" xmlns="" val="2424145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CC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1093305" y="471113"/>
            <a:ext cx="10098156" cy="6190089"/>
          </a:xfrm>
          <a:prstGeom prst="rect">
            <a:avLst/>
          </a:prstGeom>
          <a:solidFill>
            <a:srgbClr val="0099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160" name="Picture 16" descr="C:\Users\Marius\Desktop\TESIS\imágenes\GIFTS\785112434_17758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4905" y="624176"/>
            <a:ext cx="7354956" cy="588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343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026" name="Picture 2" descr="http://gallery.usgs.gov/images/02_06_2012/qvm8PCb54J_02_06_2012/medium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8334" y="3012121"/>
            <a:ext cx="4483742" cy="302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c/c2/Cow_killed_by_Lake_Nyos_gass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72650" y="3219449"/>
            <a:ext cx="241935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iles.abovetopsecret.com/files/img/ql503a385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182" y="1700784"/>
            <a:ext cx="4111579" cy="361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 curvada hacia la derecha 3"/>
          <p:cNvSpPr/>
          <p:nvPr/>
        </p:nvSpPr>
        <p:spPr>
          <a:xfrm>
            <a:off x="3637933" y="5350631"/>
            <a:ext cx="785612" cy="811369"/>
          </a:xfrm>
          <a:prstGeom prst="curvedRightArrow">
            <a:avLst>
              <a:gd name="adj1" fmla="val 8342"/>
              <a:gd name="adj2" fmla="val 51639"/>
              <a:gd name="adj3" fmla="val 25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8" name="Flecha curvada hacia la derecha 7"/>
          <p:cNvSpPr/>
          <p:nvPr/>
        </p:nvSpPr>
        <p:spPr>
          <a:xfrm>
            <a:off x="8656464" y="6022599"/>
            <a:ext cx="785612" cy="811369"/>
          </a:xfrm>
          <a:prstGeom prst="curvedRightArrow">
            <a:avLst>
              <a:gd name="adj1" fmla="val 8342"/>
              <a:gd name="adj2" fmla="val 51639"/>
              <a:gd name="adj3" fmla="val 25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796407" y="2390303"/>
            <a:ext cx="2807595" cy="4893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21-Agosto-1986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5796406" y="1524832"/>
            <a:ext cx="2807595" cy="4893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1984</a:t>
            </a:r>
            <a:endParaRPr lang="es-EC" dirty="0"/>
          </a:p>
        </p:txBody>
      </p:sp>
      <p:sp>
        <p:nvSpPr>
          <p:cNvPr id="6" name="Elipse 5"/>
          <p:cNvSpPr/>
          <p:nvPr/>
        </p:nvSpPr>
        <p:spPr>
          <a:xfrm>
            <a:off x="162792" y="6061235"/>
            <a:ext cx="4464969" cy="52213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ERUPCIÓN LÍMNICA</a:t>
            </a:r>
            <a:endParaRPr lang="es-EC" dirty="0"/>
          </a:p>
        </p:txBody>
      </p:sp>
      <p:sp>
        <p:nvSpPr>
          <p:cNvPr id="7" name="Proceso alternativo 6"/>
          <p:cNvSpPr/>
          <p:nvPr/>
        </p:nvSpPr>
        <p:spPr>
          <a:xfrm>
            <a:off x="5685721" y="6115879"/>
            <a:ext cx="2640169" cy="57954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Masiva</a:t>
            </a:r>
          </a:p>
          <a:p>
            <a:pPr algn="ctr"/>
            <a:r>
              <a:rPr lang="es-EC" dirty="0" smtClean="0"/>
              <a:t>Pasiva</a:t>
            </a:r>
            <a:endParaRPr lang="es-EC" dirty="0"/>
          </a:p>
        </p:txBody>
      </p:sp>
      <p:sp>
        <p:nvSpPr>
          <p:cNvPr id="13" name="2 Título"/>
          <p:cNvSpPr txBox="1">
            <a:spLocks/>
          </p:cNvSpPr>
          <p:nvPr/>
        </p:nvSpPr>
        <p:spPr>
          <a:xfrm>
            <a:off x="0" y="0"/>
            <a:ext cx="3637933" cy="759490"/>
          </a:xfrm>
          <a:prstGeom prst="rect">
            <a:avLst/>
          </a:prstGeom>
          <a:ln w="762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ANTECEDENTES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3156593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818966" y="1619807"/>
            <a:ext cx="6377220" cy="1659422"/>
          </a:xfrm>
        </p:spPr>
        <p:txBody>
          <a:bodyPr>
            <a:normAutofit fontScale="92500"/>
          </a:bodyPr>
          <a:lstStyle/>
          <a:p>
            <a:r>
              <a:rPr lang="es-EC" dirty="0"/>
              <a:t>4 momentos del siglo </a:t>
            </a:r>
            <a:r>
              <a:rPr lang="es-EC" dirty="0" smtClean="0"/>
              <a:t>XVIII:1725</a:t>
            </a:r>
            <a:r>
              <a:rPr lang="es-EC" dirty="0"/>
              <a:t>, 1740, 1759 y 1797 </a:t>
            </a:r>
            <a:endParaRPr lang="es-EC" dirty="0" smtClean="0"/>
          </a:p>
          <a:p>
            <a:r>
              <a:rPr lang="es-EC" dirty="0" smtClean="0"/>
              <a:t>Aguilera </a:t>
            </a:r>
            <a:r>
              <a:rPr lang="es-EC" i="1" dirty="0" smtClean="0"/>
              <a:t>et al. </a:t>
            </a:r>
            <a:r>
              <a:rPr lang="es-EC" dirty="0" smtClean="0"/>
              <a:t>(2000): Valor total de CO</a:t>
            </a:r>
            <a:r>
              <a:rPr lang="es-EC" sz="1100" dirty="0" smtClean="0"/>
              <a:t>2 </a:t>
            </a:r>
            <a:r>
              <a:rPr lang="es-EC" dirty="0"/>
              <a:t> </a:t>
            </a:r>
            <a:r>
              <a:rPr lang="es-EC" dirty="0" smtClean="0"/>
              <a:t>(profundidad mayor a 20m)es mayor que la presión atmosférica del lugar (1010 mbar</a:t>
            </a:r>
            <a:r>
              <a:rPr lang="en-US" dirty="0" smtClean="0"/>
              <a:t>&gt;</a:t>
            </a:r>
            <a:r>
              <a:rPr lang="es-EC" dirty="0"/>
              <a:t>670 mbar) </a:t>
            </a:r>
            <a:endParaRPr lang="es-EC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341120" y="467359"/>
            <a:ext cx="9509760" cy="998833"/>
          </a:xfrm>
        </p:spPr>
        <p:txBody>
          <a:bodyPr/>
          <a:lstStyle/>
          <a:p>
            <a:r>
              <a:rPr lang="es-EC" dirty="0" smtClean="0"/>
              <a:t>QUILOTOA</a:t>
            </a:r>
            <a:endParaRPr lang="es-EC" dirty="0"/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5298265" y="3549738"/>
            <a:ext cx="9509760" cy="8304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/>
              <a:t>CUICOCHA</a:t>
            </a:r>
            <a:endParaRPr lang="es-EC" dirty="0"/>
          </a:p>
        </p:txBody>
      </p:sp>
      <p:sp>
        <p:nvSpPr>
          <p:cNvPr id="5" name="Marcador de contenido 1"/>
          <p:cNvSpPr txBox="1">
            <a:spLocks/>
          </p:cNvSpPr>
          <p:nvPr/>
        </p:nvSpPr>
        <p:spPr>
          <a:xfrm>
            <a:off x="3927895" y="4571227"/>
            <a:ext cx="6728603" cy="1432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 smtClean="0"/>
              <a:t>Gases volcánicos en formas de burbujas</a:t>
            </a:r>
          </a:p>
          <a:p>
            <a:r>
              <a:rPr lang="es-EC" dirty="0"/>
              <a:t>2006 y 2012, obteniendo una cantidad de 106 ± 5 y 652 ± 25 toneladas por día, respectivamente </a:t>
            </a:r>
            <a:r>
              <a:rPr lang="es-EC" dirty="0" smtClean="0"/>
              <a:t> </a:t>
            </a:r>
          </a:p>
        </p:txBody>
      </p:sp>
      <p:sp>
        <p:nvSpPr>
          <p:cNvPr id="6" name="2 Título"/>
          <p:cNvSpPr txBox="1">
            <a:spLocks/>
          </p:cNvSpPr>
          <p:nvPr/>
        </p:nvSpPr>
        <p:spPr>
          <a:xfrm>
            <a:off x="0" y="0"/>
            <a:ext cx="3637933" cy="759490"/>
          </a:xfrm>
          <a:prstGeom prst="rect">
            <a:avLst/>
          </a:prstGeom>
          <a:ln w="762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dirty="0" smtClean="0"/>
              <a:t>ANTECEDENTES</a:t>
            </a:r>
            <a:endParaRPr lang="es-EC" dirty="0"/>
          </a:p>
        </p:txBody>
      </p:sp>
      <p:pic>
        <p:nvPicPr>
          <p:cNvPr id="1026" name="Picture 2" descr="C:\Users\Marius\Desktop\TESIS\FOTOS TESIS\Quilotoa\paisaje\IMG_0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8224" y="-19212"/>
            <a:ext cx="2806460" cy="420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Anaí\Cuicocha\imagen\Cuicocha_ref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91" t="36389" r="24697" b="26073"/>
          <a:stretch/>
        </p:blipFill>
        <p:spPr bwMode="auto">
          <a:xfrm>
            <a:off x="-2" y="3704932"/>
            <a:ext cx="3927895" cy="315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-1" y="6581001"/>
            <a:ext cx="1463042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s-EC" sz="1200" dirty="0" smtClean="0"/>
              <a:t>Fotografía IGM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xmlns="" val="26257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" y="-8282"/>
            <a:ext cx="4706437" cy="6901859"/>
          </a:xfrm>
          <a:prstGeom prst="rect">
            <a:avLst/>
          </a:prstGeom>
        </p:spPr>
      </p:pic>
      <p:graphicFrame>
        <p:nvGraphicFramePr>
          <p:cNvPr id="6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56809033"/>
              </p:ext>
            </p:extLst>
          </p:nvPr>
        </p:nvGraphicFramePr>
        <p:xfrm>
          <a:off x="6350495" y="882691"/>
          <a:ext cx="3584940" cy="140208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792470"/>
                <a:gridCol w="1792470"/>
              </a:tblGrid>
              <a:tr h="2565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Cantón: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effectLst/>
                        </a:rPr>
                        <a:t>Pujilí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31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Cabecera Parroquial: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effectLst/>
                        </a:rPr>
                        <a:t>Zumbahua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31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Localización geográfica: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78°54'57"W</a:t>
                      </a:r>
                      <a:endParaRPr lang="es-EC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00°52'00"S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4874269" y="6488668"/>
            <a:ext cx="252825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s-EC" dirty="0" smtClean="0"/>
              <a:t>(Hall &amp; </a:t>
            </a:r>
            <a:r>
              <a:rPr lang="es-EC" dirty="0" err="1" smtClean="0"/>
              <a:t>Mothes</a:t>
            </a:r>
            <a:r>
              <a:rPr lang="es-EC" dirty="0" smtClean="0"/>
              <a:t>, 2008)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6229706" y="5660585"/>
            <a:ext cx="3705727" cy="5775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Frecuencia de actividad eruptiva: 10 000 -15 000  años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6753726" y="3757681"/>
            <a:ext cx="2495454" cy="49730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8 períodos eruptivos: QI - QVIII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6317032" y="2402124"/>
            <a:ext cx="3368842" cy="80210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Volcán de morfología compleja</a:t>
            </a:r>
            <a:endParaRPr lang="es-EC" dirty="0"/>
          </a:p>
        </p:txBody>
      </p:sp>
      <p:sp>
        <p:nvSpPr>
          <p:cNvPr id="13" name="Explosión 2 12"/>
          <p:cNvSpPr/>
          <p:nvPr/>
        </p:nvSpPr>
        <p:spPr>
          <a:xfrm>
            <a:off x="9935435" y="3095763"/>
            <a:ext cx="2256566" cy="1510235"/>
          </a:xfrm>
          <a:prstGeom prst="irregularSeal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211 mil años</a:t>
            </a:r>
            <a:endParaRPr lang="es-EC" dirty="0"/>
          </a:p>
        </p:txBody>
      </p:sp>
      <p:sp>
        <p:nvSpPr>
          <p:cNvPr id="2" name="1 Flecha curvada hacia la derecha"/>
          <p:cNvSpPr/>
          <p:nvPr/>
        </p:nvSpPr>
        <p:spPr>
          <a:xfrm>
            <a:off x="6393913" y="4098695"/>
            <a:ext cx="327804" cy="610312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721716" y="4593768"/>
            <a:ext cx="2877711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 anchor="ctr" anchorCtr="1">
            <a:spAutoFit/>
          </a:bodyPr>
          <a:lstStyle/>
          <a:p>
            <a:pPr algn="ctr"/>
            <a:r>
              <a:rPr lang="es-ES" dirty="0"/>
              <a:t>800, 14770, 24000, </a:t>
            </a:r>
            <a:r>
              <a:rPr lang="es-ES" dirty="0" smtClean="0"/>
              <a:t>33700</a:t>
            </a:r>
          </a:p>
          <a:p>
            <a:pPr algn="ctr"/>
            <a:r>
              <a:rPr lang="es-ES" dirty="0" smtClean="0"/>
              <a:t> </a:t>
            </a:r>
            <a:r>
              <a:rPr lang="es-ES" dirty="0"/>
              <a:t>y 40000 A.P. </a:t>
            </a:r>
            <a:endParaRPr lang="es-EC" dirty="0"/>
          </a:p>
        </p:txBody>
      </p:sp>
      <p:sp>
        <p:nvSpPr>
          <p:cNvPr id="14" name="2 Título"/>
          <p:cNvSpPr txBox="1">
            <a:spLocks/>
          </p:cNvSpPr>
          <p:nvPr/>
        </p:nvSpPr>
        <p:spPr>
          <a:xfrm>
            <a:off x="0" y="0"/>
            <a:ext cx="7826187" cy="759490"/>
          </a:xfrm>
          <a:prstGeom prst="rect">
            <a:avLst/>
          </a:prstGeom>
          <a:ln w="76200" cap="flat" cmpd="sng" algn="ctr">
            <a:solidFill>
              <a:srgbClr val="009999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 smtClean="0"/>
              <a:t>GEOLOGÍA Y GEOMORFOLOGÍA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255015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ummitpost.org/images/original/3030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8827" y="1024759"/>
            <a:ext cx="4493173" cy="583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698826" y="6558455"/>
            <a:ext cx="2542453" cy="29954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Profundidad 450 m</a:t>
            </a:r>
            <a:endParaRPr lang="es-EC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xmlns="" val="3277387738"/>
              </p:ext>
            </p:extLst>
          </p:nvPr>
        </p:nvGraphicFramePr>
        <p:xfrm>
          <a:off x="-520262" y="455740"/>
          <a:ext cx="901787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0451033"/>
              </p:ext>
            </p:extLst>
          </p:nvPr>
        </p:nvGraphicFramePr>
        <p:xfrm>
          <a:off x="7698826" y="0"/>
          <a:ext cx="4493174" cy="1219200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2246587"/>
                <a:gridCol w="2246587"/>
              </a:tblGrid>
              <a:tr h="173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Cantón: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Cotacachi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Cabecera Parroquial: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Quiroga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Localización geográfica: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78°21'42"W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00°18'04"N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9283786" y="4919544"/>
            <a:ext cx="2908214" cy="3128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Altura max.-3072 msnm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9" name="2 Título"/>
          <p:cNvSpPr txBox="1">
            <a:spLocks/>
          </p:cNvSpPr>
          <p:nvPr/>
        </p:nvSpPr>
        <p:spPr>
          <a:xfrm>
            <a:off x="1" y="0"/>
            <a:ext cx="7220606" cy="759490"/>
          </a:xfrm>
          <a:prstGeom prst="rect">
            <a:avLst/>
          </a:prstGeom>
          <a:ln w="76200" cap="flat" cmpd="sng" algn="ctr">
            <a:solidFill>
              <a:srgbClr val="009999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 smtClean="0"/>
              <a:t>GEOLOGÍA Y GEOMORFOLOGÍA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155578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346063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alpha val="80000"/>
              </a:schemeClr>
            </a:gs>
            <a:gs pos="0">
              <a:schemeClr val="phClr">
                <a:lumMod val="40000"/>
                <a:lumOff val="60000"/>
                <a:alpha val="8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lumMod val="20000"/>
                <a:lumOff val="80000"/>
                <a:alpha val="59000"/>
              </a:schemeClr>
            </a:gs>
            <a:gs pos="40000">
              <a:schemeClr val="phClr">
                <a:lumMod val="20000"/>
                <a:lumOff val="80000"/>
                <a:alpha val="66000"/>
              </a:schemeClr>
            </a:gs>
            <a:gs pos="100000">
              <a:schemeClr val="phClr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ubbles design template" id="{813E3079-2C15-43E7-9B94-A82BDC9436D3}" vid="{45F4E4C8-78EA-4A56-82B6-0B817D8E4D0B}"/>
    </a:ext>
  </a:extLst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A6CAF5B-44D5-4CE3-8D5B-FAFD543BC8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TS103460638</Template>
  <TotalTime>0</TotalTime>
  <Words>2428</Words>
  <Application>Microsoft Office PowerPoint</Application>
  <PresentationFormat>Personalizado</PresentationFormat>
  <Paragraphs>445</Paragraphs>
  <Slides>53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4" baseType="lpstr">
      <vt:lpstr>TS103460638</vt:lpstr>
      <vt:lpstr>TESIS PREVIO A LA OBTENCIÓN DEL TÍTULO DE INGENIERO GEOGRAFO Y DEL MEDIO AMBIENTE  ANÁLISIS DE LA DISTRIBUCIÓN ESPACIAL DE LA EMISIÓN DIFUSA DE CO2 EN LAS CALDERAS VOLCÁNICAS CUICOCHA Y QUILOTOA, COMO SUSTENTO TÉCNICO PARA LA TOMA DE DECISIONES EN LA GESTIÓN DE RIESGOS</vt:lpstr>
      <vt:lpstr>Diapositiva 2</vt:lpstr>
      <vt:lpstr>Estudio de la distribución espacial del flujo de CO2  difuso</vt:lpstr>
      <vt:lpstr>Diapositiva 4</vt:lpstr>
      <vt:lpstr>Diapositiva 5</vt:lpstr>
      <vt:lpstr>Diapositiva 6</vt:lpstr>
      <vt:lpstr>QUILOTOA</vt:lpstr>
      <vt:lpstr>Diapositiva 8</vt:lpstr>
      <vt:lpstr>Diapositiva 9</vt:lpstr>
      <vt:lpstr>Diapositiva 10</vt:lpstr>
      <vt:lpstr>Diapositiva 11</vt:lpstr>
      <vt:lpstr>Diapositiva 12</vt:lpstr>
      <vt:lpstr>METODOLOGÍA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MALLA BASE</vt:lpstr>
      <vt:lpstr>UBICACIÓN REAL DE LOS PUNTOS</vt:lpstr>
      <vt:lpstr>PUNTOS EN SUELO</vt:lpstr>
      <vt:lpstr>ETAPAS DEL ANÁLISIS GEOESTADÍSTICO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2014-08-07T02:40:17Z</dcterms:created>
  <dcterms:modified xsi:type="dcterms:W3CDTF">2014-10-06T04:22:07Z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TC034606389991</vt:lpwstr>
  </property>
</Properties>
</file>