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</p:sldMasterIdLst>
  <p:sldIdLst>
    <p:sldId id="308" r:id="rId2"/>
    <p:sldId id="257" r:id="rId3"/>
    <p:sldId id="258" r:id="rId4"/>
    <p:sldId id="259" r:id="rId5"/>
    <p:sldId id="260" r:id="rId6"/>
    <p:sldId id="265" r:id="rId7"/>
    <p:sldId id="276" r:id="rId8"/>
    <p:sldId id="277" r:id="rId9"/>
    <p:sldId id="278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8" r:id="rId22"/>
    <p:sldId id="301" r:id="rId23"/>
    <p:sldId id="302" r:id="rId24"/>
    <p:sldId id="303" r:id="rId25"/>
    <p:sldId id="280" r:id="rId26"/>
    <p:sldId id="281" r:id="rId27"/>
    <p:sldId id="307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is\proyecto\Resultados%20spss\Tabulacion%20de%20tablas%20de%20importancia%20y%20supermerca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is\proyecto\Resultados%20spss\graficos%20con%20numer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is\proyecto\Resultados%20spss\Tabulacion%20de%20tablas%20de%20importancia%20y%20supermercad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is\proyecto\Resultados%20spss\graficos%20con%20numer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Posicionamiento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supermercados!$C$3:$C$4</c:f>
              <c:strCache>
                <c:ptCount val="1"/>
                <c:pt idx="0">
                  <c:v>Frecuencia Mecionado 1</c:v>
                </c:pt>
              </c:strCache>
            </c:strRef>
          </c:tx>
          <c:invertIfNegative val="0"/>
          <c:cat>
            <c:strRef>
              <c:f>supermercados!$B$5:$B$10</c:f>
              <c:strCache>
                <c:ptCount val="6"/>
                <c:pt idx="0">
                  <c:v>Akí</c:v>
                </c:pt>
                <c:pt idx="1">
                  <c:v>Magda</c:v>
                </c:pt>
                <c:pt idx="2">
                  <c:v>Santa María</c:v>
                </c:pt>
                <c:pt idx="3">
                  <c:v>Tía</c:v>
                </c:pt>
                <c:pt idx="4">
                  <c:v>Megamaxi</c:v>
                </c:pt>
                <c:pt idx="5">
                  <c:v>Hipermarket</c:v>
                </c:pt>
              </c:strCache>
            </c:strRef>
          </c:cat>
          <c:val>
            <c:numRef>
              <c:f>supermercados!$C$5:$C$10</c:f>
              <c:numCache>
                <c:formatCode>General</c:formatCode>
                <c:ptCount val="6"/>
                <c:pt idx="0">
                  <c:v>36</c:v>
                </c:pt>
                <c:pt idx="1">
                  <c:v>27</c:v>
                </c:pt>
                <c:pt idx="2">
                  <c:v>46</c:v>
                </c:pt>
                <c:pt idx="3">
                  <c:v>79</c:v>
                </c:pt>
                <c:pt idx="4">
                  <c:v>50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supermercados!$D$3:$D$4</c:f>
              <c:strCache>
                <c:ptCount val="1"/>
                <c:pt idx="0">
                  <c:v>Frecuencia Mencionado 2</c:v>
                </c:pt>
              </c:strCache>
            </c:strRef>
          </c:tx>
          <c:invertIfNegative val="0"/>
          <c:cat>
            <c:strRef>
              <c:f>supermercados!$B$5:$B$10</c:f>
              <c:strCache>
                <c:ptCount val="6"/>
                <c:pt idx="0">
                  <c:v>Akí</c:v>
                </c:pt>
                <c:pt idx="1">
                  <c:v>Magda</c:v>
                </c:pt>
                <c:pt idx="2">
                  <c:v>Santa María</c:v>
                </c:pt>
                <c:pt idx="3">
                  <c:v>Tía</c:v>
                </c:pt>
                <c:pt idx="4">
                  <c:v>Megamaxi</c:v>
                </c:pt>
                <c:pt idx="5">
                  <c:v>Hipermarket</c:v>
                </c:pt>
              </c:strCache>
            </c:strRef>
          </c:cat>
          <c:val>
            <c:numRef>
              <c:f>supermercados!$D$5:$D$10</c:f>
              <c:numCache>
                <c:formatCode>General</c:formatCode>
                <c:ptCount val="6"/>
                <c:pt idx="0">
                  <c:v>35</c:v>
                </c:pt>
                <c:pt idx="1">
                  <c:v>20</c:v>
                </c:pt>
                <c:pt idx="2">
                  <c:v>84</c:v>
                </c:pt>
                <c:pt idx="3">
                  <c:v>37</c:v>
                </c:pt>
                <c:pt idx="4">
                  <c:v>32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13985536"/>
        <c:axId val="57998080"/>
      </c:barChart>
      <c:catAx>
        <c:axId val="113985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57998080"/>
        <c:crosses val="autoZero"/>
        <c:auto val="1"/>
        <c:lblAlgn val="ctr"/>
        <c:lblOffset val="100"/>
        <c:noMultiLvlLbl val="0"/>
      </c:catAx>
      <c:valAx>
        <c:axId val="57998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9855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Promedio ponderado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Hoja1!$Q$17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Hoja1!$I$18:$I$25</c:f>
              <c:strCache>
                <c:ptCount val="7"/>
                <c:pt idx="0">
                  <c:v>Limpieza</c:v>
                </c:pt>
                <c:pt idx="1">
                  <c:v>Experiencia</c:v>
                </c:pt>
                <c:pt idx="2">
                  <c:v>Servicio al cliente</c:v>
                </c:pt>
                <c:pt idx="3">
                  <c:v>Calidad del producto</c:v>
                </c:pt>
                <c:pt idx="4">
                  <c:v>Seguridad</c:v>
                </c:pt>
                <c:pt idx="5">
                  <c:v>Descuentos</c:v>
                </c:pt>
                <c:pt idx="6">
                  <c:v>Promociones</c:v>
                </c:pt>
              </c:strCache>
            </c:strRef>
          </c:cat>
          <c:val>
            <c:numRef>
              <c:f>Hoja1!$Q$18:$Q$25</c:f>
              <c:numCache>
                <c:formatCode>0.0</c:formatCode>
                <c:ptCount val="7"/>
                <c:pt idx="0">
                  <c:v>5.5679012345679011</c:v>
                </c:pt>
                <c:pt idx="1">
                  <c:v>2.9423868312757202</c:v>
                </c:pt>
                <c:pt idx="2">
                  <c:v>5.0288065843621403</c:v>
                </c:pt>
                <c:pt idx="3">
                  <c:v>5.9218106995884776</c:v>
                </c:pt>
                <c:pt idx="4">
                  <c:v>3.403292181069959</c:v>
                </c:pt>
                <c:pt idx="5">
                  <c:v>3.5637860082304527</c:v>
                </c:pt>
                <c:pt idx="6">
                  <c:v>1.3909465020576133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41060352"/>
        <c:axId val="41181184"/>
      </c:barChart>
      <c:catAx>
        <c:axId val="41060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41181184"/>
        <c:crosses val="autoZero"/>
        <c:auto val="1"/>
        <c:lblAlgn val="ctr"/>
        <c:lblOffset val="100"/>
        <c:noMultiLvlLbl val="0"/>
      </c:catAx>
      <c:valAx>
        <c:axId val="4118118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4106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Promedio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'import expectativas'!$P$2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'import expectativas'!$H$3:$H$10</c:f>
              <c:strCache>
                <c:ptCount val="7"/>
                <c:pt idx="0">
                  <c:v>Limpieza</c:v>
                </c:pt>
                <c:pt idx="1">
                  <c:v>Experiencia</c:v>
                </c:pt>
                <c:pt idx="2">
                  <c:v>Servicio al cliente</c:v>
                </c:pt>
                <c:pt idx="3">
                  <c:v>Calidad del producto</c:v>
                </c:pt>
                <c:pt idx="4">
                  <c:v>Descuentos</c:v>
                </c:pt>
                <c:pt idx="5">
                  <c:v>Cupones</c:v>
                </c:pt>
                <c:pt idx="6">
                  <c:v>Promociones</c:v>
                </c:pt>
              </c:strCache>
            </c:strRef>
          </c:cat>
          <c:val>
            <c:numRef>
              <c:f>'import expectativas'!$P$3:$P$10</c:f>
              <c:numCache>
                <c:formatCode>0.0</c:formatCode>
                <c:ptCount val="7"/>
                <c:pt idx="0">
                  <c:v>5.6748971193415638</c:v>
                </c:pt>
                <c:pt idx="1">
                  <c:v>2.7572016460905351</c:v>
                </c:pt>
                <c:pt idx="2">
                  <c:v>5.1358024691358022</c:v>
                </c:pt>
                <c:pt idx="3">
                  <c:v>6.1193415637860085</c:v>
                </c:pt>
                <c:pt idx="4">
                  <c:v>3.403292181069959</c:v>
                </c:pt>
                <c:pt idx="5">
                  <c:v>1.3909465020576133</c:v>
                </c:pt>
                <c:pt idx="6">
                  <c:v>3.5637860082304527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4139648"/>
        <c:axId val="41183488"/>
      </c:barChart>
      <c:catAx>
        <c:axId val="114139648"/>
        <c:scaling>
          <c:orientation val="minMax"/>
        </c:scaling>
        <c:delete val="0"/>
        <c:axPos val="b"/>
        <c:majorTickMark val="out"/>
        <c:minorTickMark val="none"/>
        <c:tickLblPos val="nextTo"/>
        <c:crossAx val="41183488"/>
        <c:crosses val="autoZero"/>
        <c:auto val="1"/>
        <c:lblAlgn val="ctr"/>
        <c:lblOffset val="100"/>
        <c:noMultiLvlLbl val="0"/>
      </c:catAx>
      <c:valAx>
        <c:axId val="411834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4139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Percepción vs Expectativas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'expe vs percep'!$C$4</c:f>
              <c:strCache>
                <c:ptCount val="1"/>
                <c:pt idx="0">
                  <c:v>Expectativas</c:v>
                </c:pt>
              </c:strCache>
            </c:strRef>
          </c:tx>
          <c:cat>
            <c:strRef>
              <c:f>'expe vs percep'!$B$5:$B$12</c:f>
              <c:strCache>
                <c:ptCount val="8"/>
                <c:pt idx="1">
                  <c:v>Limpieza</c:v>
                </c:pt>
                <c:pt idx="2">
                  <c:v>Experiencia</c:v>
                </c:pt>
                <c:pt idx="3">
                  <c:v>Servicio al cliente</c:v>
                </c:pt>
                <c:pt idx="4">
                  <c:v>Calidad del producto</c:v>
                </c:pt>
                <c:pt idx="5">
                  <c:v>Seguridad</c:v>
                </c:pt>
                <c:pt idx="6">
                  <c:v>Descuentos</c:v>
                </c:pt>
                <c:pt idx="7">
                  <c:v>Promociones</c:v>
                </c:pt>
              </c:strCache>
            </c:strRef>
          </c:cat>
          <c:val>
            <c:numRef>
              <c:f>'expe vs percep'!$C$5:$C$12</c:f>
              <c:numCache>
                <c:formatCode>0.0</c:formatCode>
                <c:ptCount val="8"/>
                <c:pt idx="1">
                  <c:v>5.6748971193415638</c:v>
                </c:pt>
                <c:pt idx="2">
                  <c:v>2.7572016460905351</c:v>
                </c:pt>
                <c:pt idx="3">
                  <c:v>5.1358024691358022</c:v>
                </c:pt>
                <c:pt idx="4">
                  <c:v>6.1193415637860085</c:v>
                </c:pt>
                <c:pt idx="5">
                  <c:v>3.403292181069959</c:v>
                </c:pt>
                <c:pt idx="6">
                  <c:v>1.3909465020576133</c:v>
                </c:pt>
                <c:pt idx="7">
                  <c:v>3.5637860082304527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'expe vs percep'!$D$4</c:f>
              <c:strCache>
                <c:ptCount val="1"/>
                <c:pt idx="0">
                  <c:v>Percepción</c:v>
                </c:pt>
              </c:strCache>
            </c:strRef>
          </c:tx>
          <c:cat>
            <c:strRef>
              <c:f>'expe vs percep'!$B$5:$B$12</c:f>
              <c:strCache>
                <c:ptCount val="8"/>
                <c:pt idx="1">
                  <c:v>Limpieza</c:v>
                </c:pt>
                <c:pt idx="2">
                  <c:v>Experiencia</c:v>
                </c:pt>
                <c:pt idx="3">
                  <c:v>Servicio al cliente</c:v>
                </c:pt>
                <c:pt idx="4">
                  <c:v>Calidad del producto</c:v>
                </c:pt>
                <c:pt idx="5">
                  <c:v>Seguridad</c:v>
                </c:pt>
                <c:pt idx="6">
                  <c:v>Descuentos</c:v>
                </c:pt>
                <c:pt idx="7">
                  <c:v>Promociones</c:v>
                </c:pt>
              </c:strCache>
            </c:strRef>
          </c:cat>
          <c:val>
            <c:numRef>
              <c:f>'expe vs percep'!$D$5:$D$12</c:f>
              <c:numCache>
                <c:formatCode>0.0</c:formatCode>
                <c:ptCount val="8"/>
                <c:pt idx="1">
                  <c:v>5.5679012345679011</c:v>
                </c:pt>
                <c:pt idx="2">
                  <c:v>2.9423868312757202</c:v>
                </c:pt>
                <c:pt idx="3">
                  <c:v>5.0288065843621403</c:v>
                </c:pt>
                <c:pt idx="4">
                  <c:v>5.9218106995884776</c:v>
                </c:pt>
                <c:pt idx="5">
                  <c:v>3.403292181069959</c:v>
                </c:pt>
                <c:pt idx="6">
                  <c:v>3.5637860082304527</c:v>
                </c:pt>
                <c:pt idx="7">
                  <c:v>1.3909465020576133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141696"/>
        <c:axId val="41185792"/>
      </c:lineChart>
      <c:catAx>
        <c:axId val="114141696"/>
        <c:scaling>
          <c:orientation val="minMax"/>
        </c:scaling>
        <c:delete val="0"/>
        <c:axPos val="b"/>
        <c:majorTickMark val="none"/>
        <c:minorTickMark val="none"/>
        <c:tickLblPos val="nextTo"/>
        <c:crossAx val="41185792"/>
        <c:crosses val="autoZero"/>
        <c:auto val="1"/>
        <c:lblAlgn val="ctr"/>
        <c:lblOffset val="100"/>
        <c:noMultiLvlLbl val="0"/>
      </c:catAx>
      <c:valAx>
        <c:axId val="4118579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.0" sourceLinked="1"/>
        <c:majorTickMark val="none"/>
        <c:minorTickMark val="none"/>
        <c:tickLblPos val="nextTo"/>
        <c:crossAx val="114141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../../encuesta%20final%20presentacion.docx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../../encuesta%20final%20presentacion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263C8-F724-4A52-9BC5-66C7B1DC811E}" type="doc">
      <dgm:prSet loTypeId="urn:microsoft.com/office/officeart/2005/8/layout/radial6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B1B40B9-B2A4-4866-869C-BA748F36AB44}">
      <dgm:prSet phldrT="[Texto]" custT="1"/>
      <dgm:spPr/>
      <dgm:t>
        <a:bodyPr/>
        <a:lstStyle/>
        <a:p>
          <a:r>
            <a:rPr lang="es-ES" sz="1050" b="1" dirty="0" smtClean="0">
              <a:solidFill>
                <a:schemeClr val="tx1"/>
              </a:solidFill>
            </a:rPr>
            <a:t>Un supermercado es un establecimiento comercial </a:t>
          </a:r>
          <a:endParaRPr lang="es-ES" sz="1050" b="1" dirty="0">
            <a:solidFill>
              <a:schemeClr val="tx1"/>
            </a:solidFill>
          </a:endParaRPr>
        </a:p>
      </dgm:t>
    </dgm:pt>
    <dgm:pt modelId="{409356F8-11DC-40A2-87F9-323580C89691}" type="parTrans" cxnId="{D2A1E9C5-9249-44B4-B2D3-008A89883A58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7DD4815-26DD-44C6-BB7E-31463FF69D12}" type="sibTrans" cxnId="{D2A1E9C5-9249-44B4-B2D3-008A89883A58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DABE35E-9F4B-4FBE-8819-9C7065822E23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Productos  a bajo precio.</a:t>
          </a:r>
          <a:endParaRPr lang="es-ES" sz="1400" b="1" dirty="0">
            <a:solidFill>
              <a:schemeClr val="tx1"/>
            </a:solidFill>
          </a:endParaRPr>
        </a:p>
      </dgm:t>
    </dgm:pt>
    <dgm:pt modelId="{CCA23963-FE4D-424B-9005-D82DBCC4F44F}" type="parTrans" cxnId="{9D940200-F931-4F42-8B9F-0F109F90309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473CBBCF-74B0-4C88-A3FA-79C8A44D287D}" type="sibTrans" cxnId="{9D940200-F931-4F42-8B9F-0F109F90309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E691D97-D8B2-4EEC-8BDC-5F098DE71D62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Sistema de autoservicio </a:t>
          </a:r>
          <a:endParaRPr lang="es-ES" sz="1400" b="1" dirty="0">
            <a:solidFill>
              <a:schemeClr val="tx1"/>
            </a:solidFill>
          </a:endParaRPr>
        </a:p>
      </dgm:t>
    </dgm:pt>
    <dgm:pt modelId="{522F2BE5-E938-4011-8A0F-3471FB578679}" type="parTrans" cxnId="{0A15224C-C3D7-4CCD-8BA4-040DBB5AE82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EDA33C0-172A-463D-9F9B-12BC8F00584E}" type="sibTrans" cxnId="{0A15224C-C3D7-4CCD-8BA4-040DBB5AE82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C6352B0-4FD8-4501-B85A-0E5002A2547E}">
      <dgm:prSet phldrT="[Texto]" custT="1"/>
      <dgm:spPr/>
      <dgm:t>
        <a:bodyPr/>
        <a:lstStyle/>
        <a:p>
          <a:r>
            <a:rPr lang="es-ES" sz="900" b="1" dirty="0" smtClean="0">
              <a:solidFill>
                <a:schemeClr val="tx1"/>
              </a:solidFill>
            </a:rPr>
            <a:t>Para generar beneficios, intentan contrarrestar el bajo margen de beneficio con un alto volumen de ventas.</a:t>
          </a:r>
          <a:endParaRPr lang="es-ES" sz="900" b="1" dirty="0">
            <a:solidFill>
              <a:schemeClr val="tx1"/>
            </a:solidFill>
          </a:endParaRPr>
        </a:p>
      </dgm:t>
    </dgm:pt>
    <dgm:pt modelId="{D707B974-3D8F-4F27-A209-0B9FEE87ADA9}" type="parTrans" cxnId="{9A6BFCF0-C06A-4C04-B069-DD562236C35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F22C852-DB19-43F7-93FE-AA3D2EB00F56}" type="sibTrans" cxnId="{9A6BFCF0-C06A-4C04-B069-DD562236C35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450F59CE-2494-4A1C-9D2A-E11EBEC339A4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Supermercado</a:t>
          </a:r>
          <a:endParaRPr lang="es-ES" sz="1400" b="1" dirty="0">
            <a:solidFill>
              <a:schemeClr val="tx1"/>
            </a:solidFill>
          </a:endParaRPr>
        </a:p>
      </dgm:t>
    </dgm:pt>
    <dgm:pt modelId="{87F88AB1-B254-43DE-AB9C-C807ADA9D982}" type="parTrans" cxnId="{66B0EA9F-FDCE-42BF-AB43-660D79B52D1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6CE2C14-74D9-4E14-B995-37379EFA195A}" type="sibTrans" cxnId="{66B0EA9F-FDCE-42BF-AB43-660D79B52D1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C2A5FF-3FD0-4266-839E-54A40FB0B095}" type="pres">
      <dgm:prSet presAssocID="{76B263C8-F724-4A52-9BC5-66C7B1DC81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5B016F-9536-460D-B7A7-DC0311B019DB}" type="pres">
      <dgm:prSet presAssocID="{450F59CE-2494-4A1C-9D2A-E11EBEC339A4}" presName="centerShape" presStyleLbl="node0" presStyleIdx="0" presStyleCnt="1"/>
      <dgm:spPr/>
      <dgm:t>
        <a:bodyPr/>
        <a:lstStyle/>
        <a:p>
          <a:endParaRPr lang="es-ES"/>
        </a:p>
      </dgm:t>
    </dgm:pt>
    <dgm:pt modelId="{5C5D1878-1DF5-40B0-A9A9-B804B314D3D9}" type="pres">
      <dgm:prSet presAssocID="{1B1B40B9-B2A4-4866-869C-BA748F36AB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1FE495-B77F-4B80-B446-A9D0DED214AE}" type="pres">
      <dgm:prSet presAssocID="{1B1B40B9-B2A4-4866-869C-BA748F36AB44}" presName="dummy" presStyleCnt="0"/>
      <dgm:spPr/>
    </dgm:pt>
    <dgm:pt modelId="{7956B05E-0639-4B5E-BA34-6BE6BF291EE5}" type="pres">
      <dgm:prSet presAssocID="{E7DD4815-26DD-44C6-BB7E-31463FF69D12}" presName="sibTrans" presStyleLbl="sibTrans2D1" presStyleIdx="0" presStyleCnt="4"/>
      <dgm:spPr/>
      <dgm:t>
        <a:bodyPr/>
        <a:lstStyle/>
        <a:p>
          <a:endParaRPr lang="es-ES"/>
        </a:p>
      </dgm:t>
    </dgm:pt>
    <dgm:pt modelId="{F24CF959-C49F-4F90-A468-64A06292B96B}" type="pres">
      <dgm:prSet presAssocID="{DE691D97-D8B2-4EEC-8BDC-5F098DE71D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2C0305-9838-4D79-AAAD-06C005AE9B93}" type="pres">
      <dgm:prSet presAssocID="{DE691D97-D8B2-4EEC-8BDC-5F098DE71D62}" presName="dummy" presStyleCnt="0"/>
      <dgm:spPr/>
    </dgm:pt>
    <dgm:pt modelId="{6D5D074E-7A5B-4A6C-9AB6-FD76C532A08D}" type="pres">
      <dgm:prSet presAssocID="{0EDA33C0-172A-463D-9F9B-12BC8F00584E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7AC09E9-3D47-4DA1-BF23-CC50619FD102}" type="pres">
      <dgm:prSet presAssocID="{8DABE35E-9F4B-4FBE-8819-9C7065822E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42C60A-07AE-40B7-9CA5-C88E6C0F4BCF}" type="pres">
      <dgm:prSet presAssocID="{8DABE35E-9F4B-4FBE-8819-9C7065822E23}" presName="dummy" presStyleCnt="0"/>
      <dgm:spPr/>
    </dgm:pt>
    <dgm:pt modelId="{2511475D-0C03-4EF0-8D91-5886AB118FFB}" type="pres">
      <dgm:prSet presAssocID="{473CBBCF-74B0-4C88-A3FA-79C8A44D287D}" presName="sibTrans" presStyleLbl="sibTrans2D1" presStyleIdx="2" presStyleCnt="4"/>
      <dgm:spPr/>
      <dgm:t>
        <a:bodyPr/>
        <a:lstStyle/>
        <a:p>
          <a:endParaRPr lang="es-ES"/>
        </a:p>
      </dgm:t>
    </dgm:pt>
    <dgm:pt modelId="{7876DED7-8F44-4717-B568-8C82B4E1E343}" type="pres">
      <dgm:prSet presAssocID="{CC6352B0-4FD8-4501-B85A-0E5002A254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E61743-0DE9-4554-9BDC-2031A191D939}" type="pres">
      <dgm:prSet presAssocID="{CC6352B0-4FD8-4501-B85A-0E5002A2547E}" presName="dummy" presStyleCnt="0"/>
      <dgm:spPr/>
    </dgm:pt>
    <dgm:pt modelId="{D39B15C9-A8D8-4884-96FB-CE08634C02A9}" type="pres">
      <dgm:prSet presAssocID="{7F22C852-DB19-43F7-93FE-AA3D2EB00F56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9A6BFCF0-C06A-4C04-B069-DD562236C359}" srcId="{450F59CE-2494-4A1C-9D2A-E11EBEC339A4}" destId="{CC6352B0-4FD8-4501-B85A-0E5002A2547E}" srcOrd="3" destOrd="0" parTransId="{D707B974-3D8F-4F27-A209-0B9FEE87ADA9}" sibTransId="{7F22C852-DB19-43F7-93FE-AA3D2EB00F56}"/>
    <dgm:cxn modelId="{2B0383A9-82A8-4BA0-AD8E-946C0A561073}" type="presOf" srcId="{76B263C8-F724-4A52-9BC5-66C7B1DC811E}" destId="{E8C2A5FF-3FD0-4266-839E-54A40FB0B095}" srcOrd="0" destOrd="0" presId="urn:microsoft.com/office/officeart/2005/8/layout/radial6"/>
    <dgm:cxn modelId="{0A15224C-C3D7-4CCD-8BA4-040DBB5AE82E}" srcId="{450F59CE-2494-4A1C-9D2A-E11EBEC339A4}" destId="{DE691D97-D8B2-4EEC-8BDC-5F098DE71D62}" srcOrd="1" destOrd="0" parTransId="{522F2BE5-E938-4011-8A0F-3471FB578679}" sibTransId="{0EDA33C0-172A-463D-9F9B-12BC8F00584E}"/>
    <dgm:cxn modelId="{66B0EA9F-FDCE-42BF-AB43-660D79B52D11}" srcId="{76B263C8-F724-4A52-9BC5-66C7B1DC811E}" destId="{450F59CE-2494-4A1C-9D2A-E11EBEC339A4}" srcOrd="0" destOrd="0" parTransId="{87F88AB1-B254-43DE-AB9C-C807ADA9D982}" sibTransId="{F6CE2C14-74D9-4E14-B995-37379EFA195A}"/>
    <dgm:cxn modelId="{2707F6FF-CB56-4521-92A3-4BD049BFD2F7}" type="presOf" srcId="{450F59CE-2494-4A1C-9D2A-E11EBEC339A4}" destId="{FF5B016F-9536-460D-B7A7-DC0311B019DB}" srcOrd="0" destOrd="0" presId="urn:microsoft.com/office/officeart/2005/8/layout/radial6"/>
    <dgm:cxn modelId="{9D940200-F931-4F42-8B9F-0F109F903099}" srcId="{450F59CE-2494-4A1C-9D2A-E11EBEC339A4}" destId="{8DABE35E-9F4B-4FBE-8819-9C7065822E23}" srcOrd="2" destOrd="0" parTransId="{CCA23963-FE4D-424B-9005-D82DBCC4F44F}" sibTransId="{473CBBCF-74B0-4C88-A3FA-79C8A44D287D}"/>
    <dgm:cxn modelId="{4E0830AA-92B7-46D6-AA69-C2B2D8413C93}" type="presOf" srcId="{1B1B40B9-B2A4-4866-869C-BA748F36AB44}" destId="{5C5D1878-1DF5-40B0-A9A9-B804B314D3D9}" srcOrd="0" destOrd="0" presId="urn:microsoft.com/office/officeart/2005/8/layout/radial6"/>
    <dgm:cxn modelId="{60BA966F-2F33-4946-9FB8-E109D4C930D5}" type="presOf" srcId="{0EDA33C0-172A-463D-9F9B-12BC8F00584E}" destId="{6D5D074E-7A5B-4A6C-9AB6-FD76C532A08D}" srcOrd="0" destOrd="0" presId="urn:microsoft.com/office/officeart/2005/8/layout/radial6"/>
    <dgm:cxn modelId="{1D46E930-83FE-47C8-BD58-19B6AF96E734}" type="presOf" srcId="{E7DD4815-26DD-44C6-BB7E-31463FF69D12}" destId="{7956B05E-0639-4B5E-BA34-6BE6BF291EE5}" srcOrd="0" destOrd="0" presId="urn:microsoft.com/office/officeart/2005/8/layout/radial6"/>
    <dgm:cxn modelId="{9DDEAD0A-FD41-4E73-A51A-32AD8E3E6DE9}" type="presOf" srcId="{473CBBCF-74B0-4C88-A3FA-79C8A44D287D}" destId="{2511475D-0C03-4EF0-8D91-5886AB118FFB}" srcOrd="0" destOrd="0" presId="urn:microsoft.com/office/officeart/2005/8/layout/radial6"/>
    <dgm:cxn modelId="{D2A1E9C5-9249-44B4-B2D3-008A89883A58}" srcId="{450F59CE-2494-4A1C-9D2A-E11EBEC339A4}" destId="{1B1B40B9-B2A4-4866-869C-BA748F36AB44}" srcOrd="0" destOrd="0" parTransId="{409356F8-11DC-40A2-87F9-323580C89691}" sibTransId="{E7DD4815-26DD-44C6-BB7E-31463FF69D12}"/>
    <dgm:cxn modelId="{FDA34E5F-BBE7-4586-B152-DF10CD254F7C}" type="presOf" srcId="{7F22C852-DB19-43F7-93FE-AA3D2EB00F56}" destId="{D39B15C9-A8D8-4884-96FB-CE08634C02A9}" srcOrd="0" destOrd="0" presId="urn:microsoft.com/office/officeart/2005/8/layout/radial6"/>
    <dgm:cxn modelId="{93DD55EB-DA6D-4DF2-92F3-FC718DE87D36}" type="presOf" srcId="{CC6352B0-4FD8-4501-B85A-0E5002A2547E}" destId="{7876DED7-8F44-4717-B568-8C82B4E1E343}" srcOrd="0" destOrd="0" presId="urn:microsoft.com/office/officeart/2005/8/layout/radial6"/>
    <dgm:cxn modelId="{A6F02481-036A-4407-887B-A5E673A17799}" type="presOf" srcId="{DE691D97-D8B2-4EEC-8BDC-5F098DE71D62}" destId="{F24CF959-C49F-4F90-A468-64A06292B96B}" srcOrd="0" destOrd="0" presId="urn:microsoft.com/office/officeart/2005/8/layout/radial6"/>
    <dgm:cxn modelId="{97CFBA73-6A01-4C75-86F9-A85BD3DC20E8}" type="presOf" srcId="{8DABE35E-9F4B-4FBE-8819-9C7065822E23}" destId="{E7AC09E9-3D47-4DA1-BF23-CC50619FD102}" srcOrd="0" destOrd="0" presId="urn:microsoft.com/office/officeart/2005/8/layout/radial6"/>
    <dgm:cxn modelId="{A6435354-8D8D-485A-AF30-22C04B9F5434}" type="presParOf" srcId="{E8C2A5FF-3FD0-4266-839E-54A40FB0B095}" destId="{FF5B016F-9536-460D-B7A7-DC0311B019DB}" srcOrd="0" destOrd="0" presId="urn:microsoft.com/office/officeart/2005/8/layout/radial6"/>
    <dgm:cxn modelId="{AF10AA64-4C77-4F06-8A39-3BA29A614300}" type="presParOf" srcId="{E8C2A5FF-3FD0-4266-839E-54A40FB0B095}" destId="{5C5D1878-1DF5-40B0-A9A9-B804B314D3D9}" srcOrd="1" destOrd="0" presId="urn:microsoft.com/office/officeart/2005/8/layout/radial6"/>
    <dgm:cxn modelId="{E6788DBC-1ED3-44F9-9480-8F3C8528B5EA}" type="presParOf" srcId="{E8C2A5FF-3FD0-4266-839E-54A40FB0B095}" destId="{EE1FE495-B77F-4B80-B446-A9D0DED214AE}" srcOrd="2" destOrd="0" presId="urn:microsoft.com/office/officeart/2005/8/layout/radial6"/>
    <dgm:cxn modelId="{55E92742-FCF1-4AFF-A88B-304769BBF08F}" type="presParOf" srcId="{E8C2A5FF-3FD0-4266-839E-54A40FB0B095}" destId="{7956B05E-0639-4B5E-BA34-6BE6BF291EE5}" srcOrd="3" destOrd="0" presId="urn:microsoft.com/office/officeart/2005/8/layout/radial6"/>
    <dgm:cxn modelId="{95AB4FC8-32EA-4006-8BB8-DDAB33C398C6}" type="presParOf" srcId="{E8C2A5FF-3FD0-4266-839E-54A40FB0B095}" destId="{F24CF959-C49F-4F90-A468-64A06292B96B}" srcOrd="4" destOrd="0" presId="urn:microsoft.com/office/officeart/2005/8/layout/radial6"/>
    <dgm:cxn modelId="{EAC5CC82-44E9-4430-ABBF-0EBAC5F54312}" type="presParOf" srcId="{E8C2A5FF-3FD0-4266-839E-54A40FB0B095}" destId="{A72C0305-9838-4D79-AAAD-06C005AE9B93}" srcOrd="5" destOrd="0" presId="urn:microsoft.com/office/officeart/2005/8/layout/radial6"/>
    <dgm:cxn modelId="{05D3A92D-7011-4AB7-8502-7D40FCC8E045}" type="presParOf" srcId="{E8C2A5FF-3FD0-4266-839E-54A40FB0B095}" destId="{6D5D074E-7A5B-4A6C-9AB6-FD76C532A08D}" srcOrd="6" destOrd="0" presId="urn:microsoft.com/office/officeart/2005/8/layout/radial6"/>
    <dgm:cxn modelId="{27AF8B24-8270-4B0A-A7A1-608C5D7E3861}" type="presParOf" srcId="{E8C2A5FF-3FD0-4266-839E-54A40FB0B095}" destId="{E7AC09E9-3D47-4DA1-BF23-CC50619FD102}" srcOrd="7" destOrd="0" presId="urn:microsoft.com/office/officeart/2005/8/layout/radial6"/>
    <dgm:cxn modelId="{F9A721A8-A18B-4BE6-9767-F73021F65D92}" type="presParOf" srcId="{E8C2A5FF-3FD0-4266-839E-54A40FB0B095}" destId="{8642C60A-07AE-40B7-9CA5-C88E6C0F4BCF}" srcOrd="8" destOrd="0" presId="urn:microsoft.com/office/officeart/2005/8/layout/radial6"/>
    <dgm:cxn modelId="{8054E9B1-BF98-45BC-8D26-E551230B5227}" type="presParOf" srcId="{E8C2A5FF-3FD0-4266-839E-54A40FB0B095}" destId="{2511475D-0C03-4EF0-8D91-5886AB118FFB}" srcOrd="9" destOrd="0" presId="urn:microsoft.com/office/officeart/2005/8/layout/radial6"/>
    <dgm:cxn modelId="{D3D73ECB-886D-4ED3-A85F-92BED90ABE4D}" type="presParOf" srcId="{E8C2A5FF-3FD0-4266-839E-54A40FB0B095}" destId="{7876DED7-8F44-4717-B568-8C82B4E1E343}" srcOrd="10" destOrd="0" presId="urn:microsoft.com/office/officeart/2005/8/layout/radial6"/>
    <dgm:cxn modelId="{7792BCFF-A444-438B-82CF-3333C9C61A95}" type="presParOf" srcId="{E8C2A5FF-3FD0-4266-839E-54A40FB0B095}" destId="{4DE61743-0DE9-4554-9BDC-2031A191D939}" srcOrd="11" destOrd="0" presId="urn:microsoft.com/office/officeart/2005/8/layout/radial6"/>
    <dgm:cxn modelId="{133A7DA8-C992-4203-9B88-D4FCFD7147CB}" type="presParOf" srcId="{E8C2A5FF-3FD0-4266-839E-54A40FB0B095}" destId="{D39B15C9-A8D8-4884-96FB-CE08634C02A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AD734-D4A7-4CF5-9E95-AC7E205B1293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8C7972D-B16A-4532-B8E1-B822134D6BE9}">
      <dgm:prSet phldrT="[Texto]"/>
      <dgm:spPr/>
      <dgm:t>
        <a:bodyPr/>
        <a:lstStyle/>
        <a:p>
          <a:r>
            <a:rPr lang="es-ES" dirty="0" smtClean="0"/>
            <a:t>Magda</a:t>
          </a:r>
          <a:endParaRPr lang="es-ES" dirty="0"/>
        </a:p>
      </dgm:t>
    </dgm:pt>
    <dgm:pt modelId="{86FDB4E2-8EFA-4CE2-AC28-C016BDEFED23}" type="parTrans" cxnId="{0BA08D50-3B32-4B8C-8DB6-C16B7AD96F7B}">
      <dgm:prSet/>
      <dgm:spPr/>
      <dgm:t>
        <a:bodyPr/>
        <a:lstStyle/>
        <a:p>
          <a:endParaRPr lang="es-ES"/>
        </a:p>
      </dgm:t>
    </dgm:pt>
    <dgm:pt modelId="{982B30D7-F2E0-4A5D-B6A0-7C52DB715192}" type="sibTrans" cxnId="{0BA08D50-3B32-4B8C-8DB6-C16B7AD96F7B}">
      <dgm:prSet/>
      <dgm:spPr/>
      <dgm:t>
        <a:bodyPr/>
        <a:lstStyle/>
        <a:p>
          <a:endParaRPr lang="es-ES"/>
        </a:p>
      </dgm:t>
    </dgm:pt>
    <dgm:pt modelId="{9D74CBF0-B16E-4D7F-919A-4FE8039A8465}">
      <dgm:prSet phldrT="[Texto]"/>
      <dgm:spPr/>
      <dgm:t>
        <a:bodyPr/>
        <a:lstStyle/>
        <a:p>
          <a:r>
            <a:rPr lang="es-ES" dirty="0" smtClean="0"/>
            <a:t>Súper Despensa Akí</a:t>
          </a:r>
          <a:endParaRPr lang="es-ES" dirty="0"/>
        </a:p>
      </dgm:t>
    </dgm:pt>
    <dgm:pt modelId="{68D905F0-1266-4927-9311-5394AC32013C}" type="sibTrans" cxnId="{9EC19845-F8C9-4FC5-A654-C9E5C120CD2D}">
      <dgm:prSet/>
      <dgm:spPr/>
      <dgm:t>
        <a:bodyPr/>
        <a:lstStyle/>
        <a:p>
          <a:endParaRPr lang="es-ES"/>
        </a:p>
      </dgm:t>
    </dgm:pt>
    <dgm:pt modelId="{F008C25C-2244-4A26-AF9B-9300E66F79B7}" type="parTrans" cxnId="{9EC19845-F8C9-4FC5-A654-C9E5C120CD2D}">
      <dgm:prSet/>
      <dgm:spPr/>
      <dgm:t>
        <a:bodyPr/>
        <a:lstStyle/>
        <a:p>
          <a:endParaRPr lang="es-ES"/>
        </a:p>
      </dgm:t>
    </dgm:pt>
    <dgm:pt modelId="{3B10A0D3-2898-4EA5-BD98-9E75D4FB3508}">
      <dgm:prSet phldrT="[Texto]"/>
      <dgm:spPr/>
      <dgm:t>
        <a:bodyPr/>
        <a:lstStyle/>
        <a:p>
          <a:r>
            <a:rPr lang="es-ES" dirty="0" smtClean="0"/>
            <a:t>Santa María</a:t>
          </a:r>
          <a:endParaRPr lang="es-ES" dirty="0"/>
        </a:p>
      </dgm:t>
    </dgm:pt>
    <dgm:pt modelId="{326CB4FB-0ECE-420E-A6BB-F2AA3F04BE82}" type="parTrans" cxnId="{0A51F352-56F9-4951-BF0A-A5D47AA9EBD6}">
      <dgm:prSet/>
      <dgm:spPr/>
      <dgm:t>
        <a:bodyPr/>
        <a:lstStyle/>
        <a:p>
          <a:endParaRPr lang="es-ES"/>
        </a:p>
      </dgm:t>
    </dgm:pt>
    <dgm:pt modelId="{995CCB1A-A575-4644-9AC8-978801377A3C}" type="sibTrans" cxnId="{0A51F352-56F9-4951-BF0A-A5D47AA9EBD6}">
      <dgm:prSet/>
      <dgm:spPr/>
      <dgm:t>
        <a:bodyPr/>
        <a:lstStyle/>
        <a:p>
          <a:endParaRPr lang="es-ES"/>
        </a:p>
      </dgm:t>
    </dgm:pt>
    <dgm:pt modelId="{92569C86-6CBA-4065-BC03-29EF6417E3D3}">
      <dgm:prSet phldrT="[Texto]"/>
      <dgm:spPr/>
      <dgm:t>
        <a:bodyPr/>
        <a:lstStyle/>
        <a:p>
          <a:r>
            <a:rPr lang="es-ES" dirty="0" smtClean="0"/>
            <a:t>Megamaxi</a:t>
          </a:r>
          <a:endParaRPr lang="es-ES" dirty="0"/>
        </a:p>
      </dgm:t>
    </dgm:pt>
    <dgm:pt modelId="{37636DC7-2A47-4D7A-BCA9-9D7C55D3EA41}" type="parTrans" cxnId="{7F08189E-BB4E-4E6D-A8FE-2E94C19932B5}">
      <dgm:prSet/>
      <dgm:spPr/>
      <dgm:t>
        <a:bodyPr/>
        <a:lstStyle/>
        <a:p>
          <a:endParaRPr lang="es-ES"/>
        </a:p>
      </dgm:t>
    </dgm:pt>
    <dgm:pt modelId="{3BA58FFE-580C-4FF1-AC05-B357042282A2}" type="sibTrans" cxnId="{7F08189E-BB4E-4E6D-A8FE-2E94C19932B5}">
      <dgm:prSet/>
      <dgm:spPr/>
      <dgm:t>
        <a:bodyPr/>
        <a:lstStyle/>
        <a:p>
          <a:endParaRPr lang="es-ES"/>
        </a:p>
      </dgm:t>
    </dgm:pt>
    <dgm:pt modelId="{AA67B77C-520F-4C33-A635-E7F76C567B7D}">
      <dgm:prSet phldrT="[Texto]"/>
      <dgm:spPr/>
      <dgm:t>
        <a:bodyPr/>
        <a:lstStyle/>
        <a:p>
          <a:r>
            <a:rPr lang="es-ES" dirty="0" smtClean="0"/>
            <a:t>Hipermarket – Mi Comisariato</a:t>
          </a:r>
          <a:endParaRPr lang="es-ES" dirty="0"/>
        </a:p>
      </dgm:t>
    </dgm:pt>
    <dgm:pt modelId="{B64CDB14-B5D0-4B93-B7B7-76A268DD65E6}" type="parTrans" cxnId="{A6954EA6-C907-425E-AE2A-6C4BEE7858E2}">
      <dgm:prSet/>
      <dgm:spPr/>
      <dgm:t>
        <a:bodyPr/>
        <a:lstStyle/>
        <a:p>
          <a:endParaRPr lang="es-ES"/>
        </a:p>
      </dgm:t>
    </dgm:pt>
    <dgm:pt modelId="{6FB645E6-A17F-4F07-91E8-E8F1F997AD02}" type="sibTrans" cxnId="{A6954EA6-C907-425E-AE2A-6C4BEE7858E2}">
      <dgm:prSet/>
      <dgm:spPr/>
      <dgm:t>
        <a:bodyPr/>
        <a:lstStyle/>
        <a:p>
          <a:endParaRPr lang="es-ES"/>
        </a:p>
      </dgm:t>
    </dgm:pt>
    <dgm:pt modelId="{95012A46-D5C9-4443-9D1E-91ECC77F6240}">
      <dgm:prSet phldrT="[Texto]"/>
      <dgm:spPr/>
      <dgm:t>
        <a:bodyPr/>
        <a:lstStyle/>
        <a:p>
          <a:r>
            <a:rPr lang="es-ES" dirty="0" smtClean="0"/>
            <a:t>Tía</a:t>
          </a:r>
          <a:endParaRPr lang="es-ES" dirty="0"/>
        </a:p>
      </dgm:t>
    </dgm:pt>
    <dgm:pt modelId="{2FF1C809-1451-472D-8648-2480B2D54B2D}" type="parTrans" cxnId="{AC0AD27F-3A86-49E2-8E17-D02E129B2746}">
      <dgm:prSet/>
      <dgm:spPr/>
      <dgm:t>
        <a:bodyPr/>
        <a:lstStyle/>
        <a:p>
          <a:endParaRPr lang="es-ES"/>
        </a:p>
      </dgm:t>
    </dgm:pt>
    <dgm:pt modelId="{0A205EBF-300E-4BB0-B6E2-8DD869FA503C}" type="sibTrans" cxnId="{AC0AD27F-3A86-49E2-8E17-D02E129B2746}">
      <dgm:prSet/>
      <dgm:spPr/>
      <dgm:t>
        <a:bodyPr/>
        <a:lstStyle/>
        <a:p>
          <a:endParaRPr lang="es-ES"/>
        </a:p>
      </dgm:t>
    </dgm:pt>
    <dgm:pt modelId="{CC66A070-90F3-42D8-B8D5-453B12310784}" type="pres">
      <dgm:prSet presAssocID="{839AD734-D4A7-4CF5-9E95-AC7E205B12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39DD78-3237-4170-81C4-EEA678D2947D}" type="pres">
      <dgm:prSet presAssocID="{9D74CBF0-B16E-4D7F-919A-4FE8039A8465}" presName="composite" presStyleCnt="0"/>
      <dgm:spPr/>
    </dgm:pt>
    <dgm:pt modelId="{9BED87F8-ADCC-4307-AF08-DD2B22FF7D10}" type="pres">
      <dgm:prSet presAssocID="{9D74CBF0-B16E-4D7F-919A-4FE8039A8465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6C87539-1CE2-4917-8E0B-5D897524EA6E}" type="pres">
      <dgm:prSet presAssocID="{9D74CBF0-B16E-4D7F-919A-4FE8039A8465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893B07-912C-4D50-9ACB-EFE2DED05169}" type="pres">
      <dgm:prSet presAssocID="{68D905F0-1266-4927-9311-5394AC32013C}" presName="sibTrans" presStyleCnt="0"/>
      <dgm:spPr/>
    </dgm:pt>
    <dgm:pt modelId="{568FCE2F-1802-4CF5-8F0B-445B79982AD7}" type="pres">
      <dgm:prSet presAssocID="{C8C7972D-B16A-4532-B8E1-B822134D6BE9}" presName="composite" presStyleCnt="0"/>
      <dgm:spPr/>
    </dgm:pt>
    <dgm:pt modelId="{03BCD8C6-ABAE-4618-B088-1CAF67917695}" type="pres">
      <dgm:prSet presAssocID="{C8C7972D-B16A-4532-B8E1-B822134D6BE9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24F2D528-18BF-4E77-92AC-44B43870D4D8}" type="pres">
      <dgm:prSet presAssocID="{C8C7972D-B16A-4532-B8E1-B822134D6BE9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7533EF-4D28-4915-9E9C-E120A4C32A0B}" type="pres">
      <dgm:prSet presAssocID="{982B30D7-F2E0-4A5D-B6A0-7C52DB715192}" presName="sibTrans" presStyleCnt="0"/>
      <dgm:spPr/>
    </dgm:pt>
    <dgm:pt modelId="{E17680EC-F62D-489F-880D-C9BB85ABC370}" type="pres">
      <dgm:prSet presAssocID="{3B10A0D3-2898-4EA5-BD98-9E75D4FB3508}" presName="composite" presStyleCnt="0"/>
      <dgm:spPr/>
    </dgm:pt>
    <dgm:pt modelId="{0841E963-04ED-4328-B215-F18ADDD364F2}" type="pres">
      <dgm:prSet presAssocID="{3B10A0D3-2898-4EA5-BD98-9E75D4FB3508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6D5B8620-7657-4F2D-8948-C68638D5BD20}" type="pres">
      <dgm:prSet presAssocID="{3B10A0D3-2898-4EA5-BD98-9E75D4FB3508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21142D-6434-4D5C-9FF0-EF5DA68B6A67}" type="pres">
      <dgm:prSet presAssocID="{995CCB1A-A575-4644-9AC8-978801377A3C}" presName="sibTrans" presStyleCnt="0"/>
      <dgm:spPr/>
    </dgm:pt>
    <dgm:pt modelId="{0324040C-C99E-4B17-9073-5DD587D87D75}" type="pres">
      <dgm:prSet presAssocID="{92569C86-6CBA-4065-BC03-29EF6417E3D3}" presName="composite" presStyleCnt="0"/>
      <dgm:spPr/>
    </dgm:pt>
    <dgm:pt modelId="{96790E7C-803B-4463-AE42-BC8F1AB50BC9}" type="pres">
      <dgm:prSet presAssocID="{92569C86-6CBA-4065-BC03-29EF6417E3D3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32019A6A-059C-48D5-A4AD-05A8694DA4F4}" type="pres">
      <dgm:prSet presAssocID="{92569C86-6CBA-4065-BC03-29EF6417E3D3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B034FC-37BB-4DD5-8AF3-BC25CE3DCE4A}" type="pres">
      <dgm:prSet presAssocID="{3BA58FFE-580C-4FF1-AC05-B357042282A2}" presName="sibTrans" presStyleCnt="0"/>
      <dgm:spPr/>
    </dgm:pt>
    <dgm:pt modelId="{D6B092DF-D943-4CBA-85C7-2DDB6F88B341}" type="pres">
      <dgm:prSet presAssocID="{AA67B77C-520F-4C33-A635-E7F76C567B7D}" presName="composite" presStyleCnt="0"/>
      <dgm:spPr/>
    </dgm:pt>
    <dgm:pt modelId="{DB0009DD-37B6-462E-9E40-0B584204DAD2}" type="pres">
      <dgm:prSet presAssocID="{AA67B77C-520F-4C33-A635-E7F76C567B7D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0E8B7D09-58A1-4623-AD1B-CA0B4C386A71}" type="pres">
      <dgm:prSet presAssocID="{AA67B77C-520F-4C33-A635-E7F76C567B7D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F956A2-0CC7-4A45-9945-28E0CE0DD363}" type="pres">
      <dgm:prSet presAssocID="{6FB645E6-A17F-4F07-91E8-E8F1F997AD02}" presName="sibTrans" presStyleCnt="0"/>
      <dgm:spPr/>
    </dgm:pt>
    <dgm:pt modelId="{2CB161E2-9E15-49C2-A38C-24ADB8756844}" type="pres">
      <dgm:prSet presAssocID="{95012A46-D5C9-4443-9D1E-91ECC77F6240}" presName="composite" presStyleCnt="0"/>
      <dgm:spPr/>
    </dgm:pt>
    <dgm:pt modelId="{9E6D09E1-1CAF-4228-8786-CA35536EC69E}" type="pres">
      <dgm:prSet presAssocID="{95012A46-D5C9-4443-9D1E-91ECC77F6240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D3530AE2-55B7-4515-B178-30DCA87F89EA}" type="pres">
      <dgm:prSet presAssocID="{95012A46-D5C9-4443-9D1E-91ECC77F6240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C19845-F8C9-4FC5-A654-C9E5C120CD2D}" srcId="{839AD734-D4A7-4CF5-9E95-AC7E205B1293}" destId="{9D74CBF0-B16E-4D7F-919A-4FE8039A8465}" srcOrd="0" destOrd="0" parTransId="{F008C25C-2244-4A26-AF9B-9300E66F79B7}" sibTransId="{68D905F0-1266-4927-9311-5394AC32013C}"/>
    <dgm:cxn modelId="{AC0AD27F-3A86-49E2-8E17-D02E129B2746}" srcId="{839AD734-D4A7-4CF5-9E95-AC7E205B1293}" destId="{95012A46-D5C9-4443-9D1E-91ECC77F6240}" srcOrd="5" destOrd="0" parTransId="{2FF1C809-1451-472D-8648-2480B2D54B2D}" sibTransId="{0A205EBF-300E-4BB0-B6E2-8DD869FA503C}"/>
    <dgm:cxn modelId="{0BA08D50-3B32-4B8C-8DB6-C16B7AD96F7B}" srcId="{839AD734-D4A7-4CF5-9E95-AC7E205B1293}" destId="{C8C7972D-B16A-4532-B8E1-B822134D6BE9}" srcOrd="1" destOrd="0" parTransId="{86FDB4E2-8EFA-4CE2-AC28-C016BDEFED23}" sibTransId="{982B30D7-F2E0-4A5D-B6A0-7C52DB715192}"/>
    <dgm:cxn modelId="{A6954EA6-C907-425E-AE2A-6C4BEE7858E2}" srcId="{839AD734-D4A7-4CF5-9E95-AC7E205B1293}" destId="{AA67B77C-520F-4C33-A635-E7F76C567B7D}" srcOrd="4" destOrd="0" parTransId="{B64CDB14-B5D0-4B93-B7B7-76A268DD65E6}" sibTransId="{6FB645E6-A17F-4F07-91E8-E8F1F997AD02}"/>
    <dgm:cxn modelId="{41784713-132A-4641-A821-F9CDED1460EE}" type="presOf" srcId="{C8C7972D-B16A-4532-B8E1-B822134D6BE9}" destId="{24F2D528-18BF-4E77-92AC-44B43870D4D8}" srcOrd="0" destOrd="0" presId="urn:microsoft.com/office/officeart/2008/layout/BendingPictureCaptionList"/>
    <dgm:cxn modelId="{0A51F352-56F9-4951-BF0A-A5D47AA9EBD6}" srcId="{839AD734-D4A7-4CF5-9E95-AC7E205B1293}" destId="{3B10A0D3-2898-4EA5-BD98-9E75D4FB3508}" srcOrd="2" destOrd="0" parTransId="{326CB4FB-0ECE-420E-A6BB-F2AA3F04BE82}" sibTransId="{995CCB1A-A575-4644-9AC8-978801377A3C}"/>
    <dgm:cxn modelId="{F0CF93CD-9BC3-4AA0-8C59-F5C7AD2254EB}" type="presOf" srcId="{92569C86-6CBA-4065-BC03-29EF6417E3D3}" destId="{32019A6A-059C-48D5-A4AD-05A8694DA4F4}" srcOrd="0" destOrd="0" presId="urn:microsoft.com/office/officeart/2008/layout/BendingPictureCaptionList"/>
    <dgm:cxn modelId="{8FA43DF8-49C6-49B8-8558-64739E9272A9}" type="presOf" srcId="{AA67B77C-520F-4C33-A635-E7F76C567B7D}" destId="{0E8B7D09-58A1-4623-AD1B-CA0B4C386A71}" srcOrd="0" destOrd="0" presId="urn:microsoft.com/office/officeart/2008/layout/BendingPictureCaptionList"/>
    <dgm:cxn modelId="{7F08189E-BB4E-4E6D-A8FE-2E94C19932B5}" srcId="{839AD734-D4A7-4CF5-9E95-AC7E205B1293}" destId="{92569C86-6CBA-4065-BC03-29EF6417E3D3}" srcOrd="3" destOrd="0" parTransId="{37636DC7-2A47-4D7A-BCA9-9D7C55D3EA41}" sibTransId="{3BA58FFE-580C-4FF1-AC05-B357042282A2}"/>
    <dgm:cxn modelId="{56258846-38DF-4712-8A13-65F23C5782CD}" type="presOf" srcId="{839AD734-D4A7-4CF5-9E95-AC7E205B1293}" destId="{CC66A070-90F3-42D8-B8D5-453B12310784}" srcOrd="0" destOrd="0" presId="urn:microsoft.com/office/officeart/2008/layout/BendingPictureCaptionList"/>
    <dgm:cxn modelId="{5FE4ACE6-DAA7-4B00-98E9-96773A03D402}" type="presOf" srcId="{3B10A0D3-2898-4EA5-BD98-9E75D4FB3508}" destId="{6D5B8620-7657-4F2D-8948-C68638D5BD20}" srcOrd="0" destOrd="0" presId="urn:microsoft.com/office/officeart/2008/layout/BendingPictureCaptionList"/>
    <dgm:cxn modelId="{8EB9F1BA-0FD1-4173-B44D-B559ECD98840}" type="presOf" srcId="{95012A46-D5C9-4443-9D1E-91ECC77F6240}" destId="{D3530AE2-55B7-4515-B178-30DCA87F89EA}" srcOrd="0" destOrd="0" presId="urn:microsoft.com/office/officeart/2008/layout/BendingPictureCaptionList"/>
    <dgm:cxn modelId="{E9343175-7CD9-4E80-A3BB-9E7BB79AF4F5}" type="presOf" srcId="{9D74CBF0-B16E-4D7F-919A-4FE8039A8465}" destId="{E6C87539-1CE2-4917-8E0B-5D897524EA6E}" srcOrd="0" destOrd="0" presId="urn:microsoft.com/office/officeart/2008/layout/BendingPictureCaptionList"/>
    <dgm:cxn modelId="{FF40102C-C6AF-49B9-A06E-95DBE8AEBBC0}" type="presParOf" srcId="{CC66A070-90F3-42D8-B8D5-453B12310784}" destId="{1939DD78-3237-4170-81C4-EEA678D2947D}" srcOrd="0" destOrd="0" presId="urn:microsoft.com/office/officeart/2008/layout/BendingPictureCaptionList"/>
    <dgm:cxn modelId="{388D2220-76A2-46FC-8FE2-83CD37959C37}" type="presParOf" srcId="{1939DD78-3237-4170-81C4-EEA678D2947D}" destId="{9BED87F8-ADCC-4307-AF08-DD2B22FF7D10}" srcOrd="0" destOrd="0" presId="urn:microsoft.com/office/officeart/2008/layout/BendingPictureCaptionList"/>
    <dgm:cxn modelId="{CE9BBED1-E93F-40CC-AEC7-8C1984BCDFA5}" type="presParOf" srcId="{1939DD78-3237-4170-81C4-EEA678D2947D}" destId="{E6C87539-1CE2-4917-8E0B-5D897524EA6E}" srcOrd="1" destOrd="0" presId="urn:microsoft.com/office/officeart/2008/layout/BendingPictureCaptionList"/>
    <dgm:cxn modelId="{B0D8A39D-5AB9-45E2-AEAB-8B54AE4B8444}" type="presParOf" srcId="{CC66A070-90F3-42D8-B8D5-453B12310784}" destId="{6A893B07-912C-4D50-9ACB-EFE2DED05169}" srcOrd="1" destOrd="0" presId="urn:microsoft.com/office/officeart/2008/layout/BendingPictureCaptionList"/>
    <dgm:cxn modelId="{EE82AB31-ADB7-4132-BC5E-B72784B42C22}" type="presParOf" srcId="{CC66A070-90F3-42D8-B8D5-453B12310784}" destId="{568FCE2F-1802-4CF5-8F0B-445B79982AD7}" srcOrd="2" destOrd="0" presId="urn:microsoft.com/office/officeart/2008/layout/BendingPictureCaptionList"/>
    <dgm:cxn modelId="{7F71AB37-8E8F-4097-87F6-85D3B516D438}" type="presParOf" srcId="{568FCE2F-1802-4CF5-8F0B-445B79982AD7}" destId="{03BCD8C6-ABAE-4618-B088-1CAF67917695}" srcOrd="0" destOrd="0" presId="urn:microsoft.com/office/officeart/2008/layout/BendingPictureCaptionList"/>
    <dgm:cxn modelId="{E962C4C5-2F46-4E5A-B9EF-BA57F18DE77D}" type="presParOf" srcId="{568FCE2F-1802-4CF5-8F0B-445B79982AD7}" destId="{24F2D528-18BF-4E77-92AC-44B43870D4D8}" srcOrd="1" destOrd="0" presId="urn:microsoft.com/office/officeart/2008/layout/BendingPictureCaptionList"/>
    <dgm:cxn modelId="{F36DE426-DCB6-4C79-A9CC-2BC0F4C1A40D}" type="presParOf" srcId="{CC66A070-90F3-42D8-B8D5-453B12310784}" destId="{E17533EF-4D28-4915-9E9C-E120A4C32A0B}" srcOrd="3" destOrd="0" presId="urn:microsoft.com/office/officeart/2008/layout/BendingPictureCaptionList"/>
    <dgm:cxn modelId="{71EC752A-F479-4CB2-892A-D8A0A88ABFA7}" type="presParOf" srcId="{CC66A070-90F3-42D8-B8D5-453B12310784}" destId="{E17680EC-F62D-489F-880D-C9BB85ABC370}" srcOrd="4" destOrd="0" presId="urn:microsoft.com/office/officeart/2008/layout/BendingPictureCaptionList"/>
    <dgm:cxn modelId="{17142CD8-B0F4-497B-8CE2-48A74AEB8B6E}" type="presParOf" srcId="{E17680EC-F62D-489F-880D-C9BB85ABC370}" destId="{0841E963-04ED-4328-B215-F18ADDD364F2}" srcOrd="0" destOrd="0" presId="urn:microsoft.com/office/officeart/2008/layout/BendingPictureCaptionList"/>
    <dgm:cxn modelId="{0F7A9B2E-A0FE-42FF-82B5-9EB71617962F}" type="presParOf" srcId="{E17680EC-F62D-489F-880D-C9BB85ABC370}" destId="{6D5B8620-7657-4F2D-8948-C68638D5BD20}" srcOrd="1" destOrd="0" presId="urn:microsoft.com/office/officeart/2008/layout/BendingPictureCaptionList"/>
    <dgm:cxn modelId="{48292788-16CC-4A42-B749-E0CCC357BAC1}" type="presParOf" srcId="{CC66A070-90F3-42D8-B8D5-453B12310784}" destId="{BD21142D-6434-4D5C-9FF0-EF5DA68B6A67}" srcOrd="5" destOrd="0" presId="urn:microsoft.com/office/officeart/2008/layout/BendingPictureCaptionList"/>
    <dgm:cxn modelId="{A2028169-D0EE-416B-BC98-15B1880161EA}" type="presParOf" srcId="{CC66A070-90F3-42D8-B8D5-453B12310784}" destId="{0324040C-C99E-4B17-9073-5DD587D87D75}" srcOrd="6" destOrd="0" presId="urn:microsoft.com/office/officeart/2008/layout/BendingPictureCaptionList"/>
    <dgm:cxn modelId="{CF57B88F-DC88-4318-945A-6F1D8A78B855}" type="presParOf" srcId="{0324040C-C99E-4B17-9073-5DD587D87D75}" destId="{96790E7C-803B-4463-AE42-BC8F1AB50BC9}" srcOrd="0" destOrd="0" presId="urn:microsoft.com/office/officeart/2008/layout/BendingPictureCaptionList"/>
    <dgm:cxn modelId="{0AA335D9-9FD4-40B7-8F6B-D17FCC2D9D93}" type="presParOf" srcId="{0324040C-C99E-4B17-9073-5DD587D87D75}" destId="{32019A6A-059C-48D5-A4AD-05A8694DA4F4}" srcOrd="1" destOrd="0" presId="urn:microsoft.com/office/officeart/2008/layout/BendingPictureCaptionList"/>
    <dgm:cxn modelId="{A4914AE9-B753-4A1A-9519-B56A1CD71734}" type="presParOf" srcId="{CC66A070-90F3-42D8-B8D5-453B12310784}" destId="{A2B034FC-37BB-4DD5-8AF3-BC25CE3DCE4A}" srcOrd="7" destOrd="0" presId="urn:microsoft.com/office/officeart/2008/layout/BendingPictureCaptionList"/>
    <dgm:cxn modelId="{BE7DCEDF-DA3D-4E3F-9F20-68F792A9521D}" type="presParOf" srcId="{CC66A070-90F3-42D8-B8D5-453B12310784}" destId="{D6B092DF-D943-4CBA-85C7-2DDB6F88B341}" srcOrd="8" destOrd="0" presId="urn:microsoft.com/office/officeart/2008/layout/BendingPictureCaptionList"/>
    <dgm:cxn modelId="{47DAE6F0-0CF2-4018-BC9D-F218F7A4522B}" type="presParOf" srcId="{D6B092DF-D943-4CBA-85C7-2DDB6F88B341}" destId="{DB0009DD-37B6-462E-9E40-0B584204DAD2}" srcOrd="0" destOrd="0" presId="urn:microsoft.com/office/officeart/2008/layout/BendingPictureCaptionList"/>
    <dgm:cxn modelId="{99180D23-9F4C-4C25-97C0-08802618D896}" type="presParOf" srcId="{D6B092DF-D943-4CBA-85C7-2DDB6F88B341}" destId="{0E8B7D09-58A1-4623-AD1B-CA0B4C386A71}" srcOrd="1" destOrd="0" presId="urn:microsoft.com/office/officeart/2008/layout/BendingPictureCaptionList"/>
    <dgm:cxn modelId="{7709113B-4982-4453-B3A1-7A3FF133D512}" type="presParOf" srcId="{CC66A070-90F3-42D8-B8D5-453B12310784}" destId="{2FF956A2-0CC7-4A45-9945-28E0CE0DD363}" srcOrd="9" destOrd="0" presId="urn:microsoft.com/office/officeart/2008/layout/BendingPictureCaptionList"/>
    <dgm:cxn modelId="{DEF018CF-1D7E-40CB-86DD-12D0B5A68275}" type="presParOf" srcId="{CC66A070-90F3-42D8-B8D5-453B12310784}" destId="{2CB161E2-9E15-49C2-A38C-24ADB8756844}" srcOrd="10" destOrd="0" presId="urn:microsoft.com/office/officeart/2008/layout/BendingPictureCaptionList"/>
    <dgm:cxn modelId="{2339FEA8-233D-46D7-AEB2-2634DF5F2CCA}" type="presParOf" srcId="{2CB161E2-9E15-49C2-A38C-24ADB8756844}" destId="{9E6D09E1-1CAF-4228-8786-CA35536EC69E}" srcOrd="0" destOrd="0" presId="urn:microsoft.com/office/officeart/2008/layout/BendingPictureCaptionList"/>
    <dgm:cxn modelId="{50554C59-0388-4985-A7EA-A2648BC9859C}" type="presParOf" srcId="{2CB161E2-9E15-49C2-A38C-24ADB8756844}" destId="{D3530AE2-55B7-4515-B178-30DCA87F89E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55F31-B553-4780-9BAE-6216F37E7331}" type="doc">
      <dgm:prSet loTypeId="urn:microsoft.com/office/officeart/2005/8/layout/h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7C3E50E-FE0B-41C7-8E04-8D12892AFF0F}">
      <dgm:prSet phldrT="[Texto]"/>
      <dgm:spPr/>
      <dgm:t>
        <a:bodyPr/>
        <a:lstStyle/>
        <a:p>
          <a:r>
            <a:rPr lang="es-ES" smtClean="0"/>
            <a:t>Nuestro país</a:t>
          </a:r>
          <a:endParaRPr lang="es-ES" dirty="0"/>
        </a:p>
      </dgm:t>
    </dgm:pt>
    <dgm:pt modelId="{3A1BC56F-3459-48FC-A32D-37D27D86AFBC}" type="parTrans" cxnId="{5A03E6A4-15A1-4F4C-B161-2BF29E6177A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C9A7141-582E-43E9-90B7-E186F36610BD}" type="sibTrans" cxnId="{5A03E6A4-15A1-4F4C-B161-2BF29E6177A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67AA95F-EB18-402F-A599-DD44D7D31E41}">
      <dgm:prSet phldrT="[Texto]"/>
      <dgm:spPr/>
      <dgm:t>
        <a:bodyPr/>
        <a:lstStyle/>
        <a:p>
          <a:r>
            <a:rPr lang="es-ES" smtClean="0"/>
            <a:t>Crecimiento del 15% en el 2012</a:t>
          </a:r>
          <a:endParaRPr lang="es-ES" dirty="0"/>
        </a:p>
      </dgm:t>
    </dgm:pt>
    <dgm:pt modelId="{4600C33C-380A-4D0A-915E-42D73B041D57}" type="parTrans" cxnId="{504A3001-234F-4346-A6D5-04D3A4B16D2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963F9B0-98B0-47B4-9FA9-84A371A472D9}" type="sibTrans" cxnId="{504A3001-234F-4346-A6D5-04D3A4B16D2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A7E1DDD-6ADB-4C3A-A4B4-C8775044221D}">
      <dgm:prSet phldrT="[Texto]"/>
      <dgm:spPr/>
      <dgm:t>
        <a:bodyPr/>
        <a:lstStyle/>
        <a:p>
          <a:r>
            <a:rPr lang="es-ES" smtClean="0"/>
            <a:t>Analizar el comportamiento y la tendencia</a:t>
          </a:r>
          <a:endParaRPr lang="es-ES" dirty="0"/>
        </a:p>
      </dgm:t>
    </dgm:pt>
    <dgm:pt modelId="{5239E1E0-10C3-439D-B5BF-B2F9E6B88AA8}" type="parTrans" cxnId="{D61A7C43-F9C7-4DCC-80CB-D63F9697F5D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73950BC-425B-4BF6-AE53-FF83C7BCC3BB}" type="sibTrans" cxnId="{D61A7C43-F9C7-4DCC-80CB-D63F9697F5D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5233098-9C08-4F26-9795-B00023B1A88B}">
      <dgm:prSet phldrT="[Texto]"/>
      <dgm:spPr/>
      <dgm:t>
        <a:bodyPr/>
        <a:lstStyle/>
        <a:p>
          <a:r>
            <a:rPr lang="es-ES" smtClean="0"/>
            <a:t>Las primeras empresas </a:t>
          </a:r>
          <a:endParaRPr lang="es-ES" dirty="0"/>
        </a:p>
      </dgm:t>
    </dgm:pt>
    <dgm:pt modelId="{F8CAF34A-D195-4CE5-91C4-49AED83F8E85}" type="parTrans" cxnId="{A800F156-1287-48BD-88E9-C2194DD0057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9EC7348-65FD-413B-90BA-2AF6A2CFA7CC}" type="sibTrans" cxnId="{A800F156-1287-48BD-88E9-C2194DD0057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C36A632-6D4B-46AD-A695-53458B9CE8E4}">
      <dgm:prSet phldrT="[Texto]"/>
      <dgm:spPr/>
      <dgm:t>
        <a:bodyPr/>
        <a:lstStyle/>
        <a:p>
          <a:r>
            <a:rPr lang="es-ES" smtClean="0"/>
            <a:t>Tía. Corporación la Favorita y Corporación El Rosado</a:t>
          </a:r>
          <a:endParaRPr lang="es-ES" dirty="0"/>
        </a:p>
      </dgm:t>
    </dgm:pt>
    <dgm:pt modelId="{50540664-0985-44A1-92C0-775166B7EF38}" type="parTrans" cxnId="{DDEB4C87-06DB-40BA-A2EE-5D211296C79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9370036-8C54-421B-A6DC-71421DB3E411}" type="sibTrans" cxnId="{DDEB4C87-06DB-40BA-A2EE-5D211296C79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A45229E-8C3D-4BE9-A5C8-D5A30A37A41A}">
      <dgm:prSet phldrT="[Texto]"/>
      <dgm:spPr/>
      <dgm:t>
        <a:bodyPr/>
        <a:lstStyle/>
        <a:p>
          <a:r>
            <a:rPr lang="es-ES" smtClean="0"/>
            <a:t>68% de las sucursales en Ecuador.</a:t>
          </a:r>
          <a:endParaRPr lang="es-ES" dirty="0"/>
        </a:p>
      </dgm:t>
    </dgm:pt>
    <dgm:pt modelId="{49344241-BAB1-4A70-9C1F-648D54F31A34}" type="parTrans" cxnId="{A328FD98-AFF1-459F-A341-CD9DCBE110C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85B3A22-A200-472A-8D7E-1BD7895A978A}" type="sibTrans" cxnId="{A328FD98-AFF1-459F-A341-CD9DCBE110C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4A4380C-B55A-418B-8C57-F3C1445E42EF}">
      <dgm:prSet phldrT="[Texto]"/>
      <dgm:spPr/>
      <dgm:t>
        <a:bodyPr/>
        <a:lstStyle/>
        <a:p>
          <a:r>
            <a:rPr lang="es-ES" smtClean="0"/>
            <a:t>Falta de estudio</a:t>
          </a:r>
          <a:endParaRPr lang="es-ES" dirty="0"/>
        </a:p>
      </dgm:t>
    </dgm:pt>
    <dgm:pt modelId="{0D1B1FB0-A69D-4985-B322-6484487A6A0A}" type="parTrans" cxnId="{31D3E832-0125-4CBA-87B1-0DFE5FAB5BF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2FAF2D3-8EF1-4AE6-BCA1-9EA3E61829B4}" type="sibTrans" cxnId="{31D3E832-0125-4CBA-87B1-0DFE5FAB5BF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B83DA20-1BE7-43A6-9625-F5305EECEE46}">
      <dgm:prSet phldrT="[Texto]"/>
      <dgm:spPr/>
      <dgm:t>
        <a:bodyPr/>
        <a:lstStyle/>
        <a:p>
          <a:r>
            <a:rPr lang="es-ES" smtClean="0"/>
            <a:t>Seguimiento continuo</a:t>
          </a:r>
          <a:endParaRPr lang="es-ES" dirty="0"/>
        </a:p>
      </dgm:t>
    </dgm:pt>
    <dgm:pt modelId="{1A9425CD-B52E-400B-A273-4109F2E1B935}" type="parTrans" cxnId="{DD4F217E-016A-4C49-89D8-0FEA9F39094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5C5D83B-F0AE-4F6F-9544-060D453D96FA}" type="sibTrans" cxnId="{DD4F217E-016A-4C49-89D8-0FEA9F39094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08BF190-AF08-4F0C-B4AF-9922F4BBEC42}">
      <dgm:prSet phldrT="[Texto]"/>
      <dgm:spPr/>
      <dgm:t>
        <a:bodyPr/>
        <a:lstStyle/>
        <a:p>
          <a:r>
            <a:rPr lang="es-ES" smtClean="0"/>
            <a:t>Conocer los beneficios que perciben los consumidores y la percepción.</a:t>
          </a:r>
          <a:endParaRPr lang="es-ES" dirty="0"/>
        </a:p>
      </dgm:t>
    </dgm:pt>
    <dgm:pt modelId="{A814361B-0911-4512-BB6D-783C37FD907A}" type="parTrans" cxnId="{0C73FA4D-E8CF-41A6-A1AF-01F3BE8DB0C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E7D43ED-0C25-4829-A50B-1805E824BDC0}" type="sibTrans" cxnId="{0C73FA4D-E8CF-41A6-A1AF-01F3BE8DB0C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B619339-732E-40B8-B54F-943E13E870FE}" type="pres">
      <dgm:prSet presAssocID="{A7355F31-B553-4780-9BAE-6216F37E73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8D67C6-C313-4D93-914F-BF0C64AF5AFF}" type="pres">
      <dgm:prSet presAssocID="{A7355F31-B553-4780-9BAE-6216F37E7331}" presName="tSp" presStyleCnt="0"/>
      <dgm:spPr/>
    </dgm:pt>
    <dgm:pt modelId="{73349C6C-B52D-4FFB-A985-C720BA8AA9C9}" type="pres">
      <dgm:prSet presAssocID="{A7355F31-B553-4780-9BAE-6216F37E7331}" presName="bSp" presStyleCnt="0"/>
      <dgm:spPr/>
    </dgm:pt>
    <dgm:pt modelId="{E954EE7D-1D74-4A2F-986D-63AFB3089CE9}" type="pres">
      <dgm:prSet presAssocID="{A7355F31-B553-4780-9BAE-6216F37E7331}" presName="process" presStyleCnt="0"/>
      <dgm:spPr/>
    </dgm:pt>
    <dgm:pt modelId="{AD9F9345-94B8-488B-B06B-549500A6EA02}" type="pres">
      <dgm:prSet presAssocID="{57C3E50E-FE0B-41C7-8E04-8D12892AFF0F}" presName="composite1" presStyleCnt="0"/>
      <dgm:spPr/>
    </dgm:pt>
    <dgm:pt modelId="{B1E266F6-4CB9-4B5B-9021-FE7276F29210}" type="pres">
      <dgm:prSet presAssocID="{57C3E50E-FE0B-41C7-8E04-8D12892AFF0F}" presName="dummyNode1" presStyleLbl="node1" presStyleIdx="0" presStyleCnt="3"/>
      <dgm:spPr/>
    </dgm:pt>
    <dgm:pt modelId="{A5034A39-7DD4-4E7D-9695-032C2D1A7194}" type="pres">
      <dgm:prSet presAssocID="{57C3E50E-FE0B-41C7-8E04-8D12892AFF0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7DC77F-1B29-438D-B6CE-1BB41DFFF273}" type="pres">
      <dgm:prSet presAssocID="{57C3E50E-FE0B-41C7-8E04-8D12892AFF0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574E09-90FF-4D68-8D4F-10CFE0BAA922}" type="pres">
      <dgm:prSet presAssocID="{57C3E50E-FE0B-41C7-8E04-8D12892AFF0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291133-B273-48EA-854D-9CA673093258}" type="pres">
      <dgm:prSet presAssocID="{57C3E50E-FE0B-41C7-8E04-8D12892AFF0F}" presName="connSite1" presStyleCnt="0"/>
      <dgm:spPr/>
    </dgm:pt>
    <dgm:pt modelId="{14E96400-C501-4D53-9E55-FE851EFFCAAF}" type="pres">
      <dgm:prSet presAssocID="{0C9A7141-582E-43E9-90B7-E186F36610BD}" presName="Name9" presStyleLbl="sibTrans2D1" presStyleIdx="0" presStyleCnt="2"/>
      <dgm:spPr/>
      <dgm:t>
        <a:bodyPr/>
        <a:lstStyle/>
        <a:p>
          <a:endParaRPr lang="es-ES"/>
        </a:p>
      </dgm:t>
    </dgm:pt>
    <dgm:pt modelId="{B14DBE03-876B-4634-A3AB-4A4D68F5D76A}" type="pres">
      <dgm:prSet presAssocID="{15233098-9C08-4F26-9795-B00023B1A88B}" presName="composite2" presStyleCnt="0"/>
      <dgm:spPr/>
    </dgm:pt>
    <dgm:pt modelId="{6BF3D9AB-23DE-4F00-BAF7-7A007133B139}" type="pres">
      <dgm:prSet presAssocID="{15233098-9C08-4F26-9795-B00023B1A88B}" presName="dummyNode2" presStyleLbl="node1" presStyleIdx="0" presStyleCnt="3"/>
      <dgm:spPr/>
    </dgm:pt>
    <dgm:pt modelId="{CE477994-5852-4886-9657-9F11EAEAFC5C}" type="pres">
      <dgm:prSet presAssocID="{15233098-9C08-4F26-9795-B00023B1A88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C01935-83EE-4EE3-B260-C33EA15B9B14}" type="pres">
      <dgm:prSet presAssocID="{15233098-9C08-4F26-9795-B00023B1A88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7E0F19-DD59-44B6-B844-3DFB935898E0}" type="pres">
      <dgm:prSet presAssocID="{15233098-9C08-4F26-9795-B00023B1A88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F2E5C6-F446-41BF-A0F4-DBE426D4D8B2}" type="pres">
      <dgm:prSet presAssocID="{15233098-9C08-4F26-9795-B00023B1A88B}" presName="connSite2" presStyleCnt="0"/>
      <dgm:spPr/>
    </dgm:pt>
    <dgm:pt modelId="{5D9A5F61-990F-43A7-A168-6C037E4F6AB3}" type="pres">
      <dgm:prSet presAssocID="{79EC7348-65FD-413B-90BA-2AF6A2CFA7CC}" presName="Name18" presStyleLbl="sibTrans2D1" presStyleIdx="1" presStyleCnt="2"/>
      <dgm:spPr/>
      <dgm:t>
        <a:bodyPr/>
        <a:lstStyle/>
        <a:p>
          <a:endParaRPr lang="es-ES"/>
        </a:p>
      </dgm:t>
    </dgm:pt>
    <dgm:pt modelId="{A511E427-B1D4-42B8-B7C6-D44312607F3D}" type="pres">
      <dgm:prSet presAssocID="{64A4380C-B55A-418B-8C57-F3C1445E42EF}" presName="composite1" presStyleCnt="0"/>
      <dgm:spPr/>
    </dgm:pt>
    <dgm:pt modelId="{2B07734E-D0F6-4FD1-B3BC-06017716CBE6}" type="pres">
      <dgm:prSet presAssocID="{64A4380C-B55A-418B-8C57-F3C1445E42EF}" presName="dummyNode1" presStyleLbl="node1" presStyleIdx="1" presStyleCnt="3"/>
      <dgm:spPr/>
    </dgm:pt>
    <dgm:pt modelId="{E570EE4D-E07A-4BFB-AE46-153AAD0767B4}" type="pres">
      <dgm:prSet presAssocID="{64A4380C-B55A-418B-8C57-F3C1445E42E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F01736-A429-4947-AFC7-A88285761AD2}" type="pres">
      <dgm:prSet presAssocID="{64A4380C-B55A-418B-8C57-F3C1445E42E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A5F381-F6BE-461B-8016-F8FF7787ED21}" type="pres">
      <dgm:prSet presAssocID="{64A4380C-B55A-418B-8C57-F3C1445E42E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FEA49-9FE9-4FCF-A474-E0BFF7F8A9B9}" type="pres">
      <dgm:prSet presAssocID="{64A4380C-B55A-418B-8C57-F3C1445E42EF}" presName="connSite1" presStyleCnt="0"/>
      <dgm:spPr/>
    </dgm:pt>
  </dgm:ptLst>
  <dgm:cxnLst>
    <dgm:cxn modelId="{A823F08A-1CFC-4FF9-A569-6B7C7B0470EA}" type="presOf" srcId="{AC36A632-6D4B-46AD-A695-53458B9CE8E4}" destId="{66C01935-83EE-4EE3-B260-C33EA15B9B14}" srcOrd="1" destOrd="0" presId="urn:microsoft.com/office/officeart/2005/8/layout/hProcess4"/>
    <dgm:cxn modelId="{8EDA855B-3889-4126-ABAB-B4F86E154E8C}" type="presOf" srcId="{4A45229E-8C3D-4BE9-A5C8-D5A30A37A41A}" destId="{CE477994-5852-4886-9657-9F11EAEAFC5C}" srcOrd="0" destOrd="1" presId="urn:microsoft.com/office/officeart/2005/8/layout/hProcess4"/>
    <dgm:cxn modelId="{6D9E0E83-E874-46CD-B06B-C19305AB6737}" type="presOf" srcId="{5B83DA20-1BE7-43A6-9625-F5305EECEE46}" destId="{E570EE4D-E07A-4BFB-AE46-153AAD0767B4}" srcOrd="0" destOrd="0" presId="urn:microsoft.com/office/officeart/2005/8/layout/hProcess4"/>
    <dgm:cxn modelId="{875B0662-D3CA-4B51-99C3-BD1968C25CAD}" type="presOf" srcId="{57C3E50E-FE0B-41C7-8E04-8D12892AFF0F}" destId="{39574E09-90FF-4D68-8D4F-10CFE0BAA922}" srcOrd="0" destOrd="0" presId="urn:microsoft.com/office/officeart/2005/8/layout/hProcess4"/>
    <dgm:cxn modelId="{0C73FA4D-E8CF-41A6-A1AF-01F3BE8DB0CD}" srcId="{64A4380C-B55A-418B-8C57-F3C1445E42EF}" destId="{908BF190-AF08-4F0C-B4AF-9922F4BBEC42}" srcOrd="1" destOrd="0" parTransId="{A814361B-0911-4512-BB6D-783C37FD907A}" sibTransId="{CE7D43ED-0C25-4829-A50B-1805E824BDC0}"/>
    <dgm:cxn modelId="{31D3E832-0125-4CBA-87B1-0DFE5FAB5BF9}" srcId="{A7355F31-B553-4780-9BAE-6216F37E7331}" destId="{64A4380C-B55A-418B-8C57-F3C1445E42EF}" srcOrd="2" destOrd="0" parTransId="{0D1B1FB0-A69D-4985-B322-6484487A6A0A}" sibTransId="{A2FAF2D3-8EF1-4AE6-BCA1-9EA3E61829B4}"/>
    <dgm:cxn modelId="{21AFEC40-1692-4967-8161-E0C738C46961}" type="presOf" srcId="{15233098-9C08-4F26-9795-B00023B1A88B}" destId="{6E7E0F19-DD59-44B6-B844-3DFB935898E0}" srcOrd="0" destOrd="0" presId="urn:microsoft.com/office/officeart/2005/8/layout/hProcess4"/>
    <dgm:cxn modelId="{A328FD98-AFF1-459F-A341-CD9DCBE110C8}" srcId="{15233098-9C08-4F26-9795-B00023B1A88B}" destId="{4A45229E-8C3D-4BE9-A5C8-D5A30A37A41A}" srcOrd="1" destOrd="0" parTransId="{49344241-BAB1-4A70-9C1F-648D54F31A34}" sibTransId="{485B3A22-A200-472A-8D7E-1BD7895A978A}"/>
    <dgm:cxn modelId="{71879BA7-EF0D-49BC-8CAD-5CE9821DA88A}" type="presOf" srcId="{0C9A7141-582E-43E9-90B7-E186F36610BD}" destId="{14E96400-C501-4D53-9E55-FE851EFFCAAF}" srcOrd="0" destOrd="0" presId="urn:microsoft.com/office/officeart/2005/8/layout/hProcess4"/>
    <dgm:cxn modelId="{5A03E6A4-15A1-4F4C-B161-2BF29E6177A9}" srcId="{A7355F31-B553-4780-9BAE-6216F37E7331}" destId="{57C3E50E-FE0B-41C7-8E04-8D12892AFF0F}" srcOrd="0" destOrd="0" parTransId="{3A1BC56F-3459-48FC-A32D-37D27D86AFBC}" sibTransId="{0C9A7141-582E-43E9-90B7-E186F36610BD}"/>
    <dgm:cxn modelId="{C7A9D4E3-95C4-4BB8-B67A-7C9579065C64}" type="presOf" srcId="{5B83DA20-1BE7-43A6-9625-F5305EECEE46}" destId="{B5F01736-A429-4947-AFC7-A88285761AD2}" srcOrd="1" destOrd="0" presId="urn:microsoft.com/office/officeart/2005/8/layout/hProcess4"/>
    <dgm:cxn modelId="{58E039B0-6417-4949-BA38-8E9E120FB3CB}" type="presOf" srcId="{64A4380C-B55A-418B-8C57-F3C1445E42EF}" destId="{09A5F381-F6BE-461B-8016-F8FF7787ED21}" srcOrd="0" destOrd="0" presId="urn:microsoft.com/office/officeart/2005/8/layout/hProcess4"/>
    <dgm:cxn modelId="{DDEB4C87-06DB-40BA-A2EE-5D211296C791}" srcId="{15233098-9C08-4F26-9795-B00023B1A88B}" destId="{AC36A632-6D4B-46AD-A695-53458B9CE8E4}" srcOrd="0" destOrd="0" parTransId="{50540664-0985-44A1-92C0-775166B7EF38}" sibTransId="{A9370036-8C54-421B-A6DC-71421DB3E411}"/>
    <dgm:cxn modelId="{A800F156-1287-48BD-88E9-C2194DD00577}" srcId="{A7355F31-B553-4780-9BAE-6216F37E7331}" destId="{15233098-9C08-4F26-9795-B00023B1A88B}" srcOrd="1" destOrd="0" parTransId="{F8CAF34A-D195-4CE5-91C4-49AED83F8E85}" sibTransId="{79EC7348-65FD-413B-90BA-2AF6A2CFA7CC}"/>
    <dgm:cxn modelId="{CF9E4BEA-EC24-4E48-A565-A45C3CC2F337}" type="presOf" srcId="{8A7E1DDD-6ADB-4C3A-A4B4-C8775044221D}" destId="{A5034A39-7DD4-4E7D-9695-032C2D1A7194}" srcOrd="0" destOrd="1" presId="urn:microsoft.com/office/officeart/2005/8/layout/hProcess4"/>
    <dgm:cxn modelId="{504A3001-234F-4346-A6D5-04D3A4B16D23}" srcId="{57C3E50E-FE0B-41C7-8E04-8D12892AFF0F}" destId="{E67AA95F-EB18-402F-A599-DD44D7D31E41}" srcOrd="0" destOrd="0" parTransId="{4600C33C-380A-4D0A-915E-42D73B041D57}" sibTransId="{3963F9B0-98B0-47B4-9FA9-84A371A472D9}"/>
    <dgm:cxn modelId="{0344763B-08D4-4127-A07A-690E638F3D98}" type="presOf" srcId="{A7355F31-B553-4780-9BAE-6216F37E7331}" destId="{7B619339-732E-40B8-B54F-943E13E870FE}" srcOrd="0" destOrd="0" presId="urn:microsoft.com/office/officeart/2005/8/layout/hProcess4"/>
    <dgm:cxn modelId="{59C7C59D-C7CC-4F64-AFA3-C2F40B59E895}" type="presOf" srcId="{79EC7348-65FD-413B-90BA-2AF6A2CFA7CC}" destId="{5D9A5F61-990F-43A7-A168-6C037E4F6AB3}" srcOrd="0" destOrd="0" presId="urn:microsoft.com/office/officeart/2005/8/layout/hProcess4"/>
    <dgm:cxn modelId="{DD4F217E-016A-4C49-89D8-0FEA9F390942}" srcId="{64A4380C-B55A-418B-8C57-F3C1445E42EF}" destId="{5B83DA20-1BE7-43A6-9625-F5305EECEE46}" srcOrd="0" destOrd="0" parTransId="{1A9425CD-B52E-400B-A273-4109F2E1B935}" sibTransId="{65C5D83B-F0AE-4F6F-9544-060D453D96FA}"/>
    <dgm:cxn modelId="{A7AC7099-A3AF-42B1-B532-1AAA207EF08F}" type="presOf" srcId="{AC36A632-6D4B-46AD-A695-53458B9CE8E4}" destId="{CE477994-5852-4886-9657-9F11EAEAFC5C}" srcOrd="0" destOrd="0" presId="urn:microsoft.com/office/officeart/2005/8/layout/hProcess4"/>
    <dgm:cxn modelId="{6506D08E-17D7-4EC9-9D79-37E1FAFBD84B}" type="presOf" srcId="{E67AA95F-EB18-402F-A599-DD44D7D31E41}" destId="{157DC77F-1B29-438D-B6CE-1BB41DFFF273}" srcOrd="1" destOrd="0" presId="urn:microsoft.com/office/officeart/2005/8/layout/hProcess4"/>
    <dgm:cxn modelId="{4EFC4C60-DCB6-47B3-B4F0-FCDB629DCB3F}" type="presOf" srcId="{908BF190-AF08-4F0C-B4AF-9922F4BBEC42}" destId="{B5F01736-A429-4947-AFC7-A88285761AD2}" srcOrd="1" destOrd="1" presId="urn:microsoft.com/office/officeart/2005/8/layout/hProcess4"/>
    <dgm:cxn modelId="{DDCA885E-6BF0-4792-9629-F33E482E5340}" type="presOf" srcId="{908BF190-AF08-4F0C-B4AF-9922F4BBEC42}" destId="{E570EE4D-E07A-4BFB-AE46-153AAD0767B4}" srcOrd="0" destOrd="1" presId="urn:microsoft.com/office/officeart/2005/8/layout/hProcess4"/>
    <dgm:cxn modelId="{C8AD8908-B9FA-4644-BF65-7E26B4BCA4C3}" type="presOf" srcId="{8A7E1DDD-6ADB-4C3A-A4B4-C8775044221D}" destId="{157DC77F-1B29-438D-B6CE-1BB41DFFF273}" srcOrd="1" destOrd="1" presId="urn:microsoft.com/office/officeart/2005/8/layout/hProcess4"/>
    <dgm:cxn modelId="{D61A7C43-F9C7-4DCC-80CB-D63F9697F5DF}" srcId="{57C3E50E-FE0B-41C7-8E04-8D12892AFF0F}" destId="{8A7E1DDD-6ADB-4C3A-A4B4-C8775044221D}" srcOrd="1" destOrd="0" parTransId="{5239E1E0-10C3-439D-B5BF-B2F9E6B88AA8}" sibTransId="{A73950BC-425B-4BF6-AE53-FF83C7BCC3BB}"/>
    <dgm:cxn modelId="{9C5FDC14-EBFC-4705-87DF-E85962EBFE79}" type="presOf" srcId="{4A45229E-8C3D-4BE9-A5C8-D5A30A37A41A}" destId="{66C01935-83EE-4EE3-B260-C33EA15B9B14}" srcOrd="1" destOrd="1" presId="urn:microsoft.com/office/officeart/2005/8/layout/hProcess4"/>
    <dgm:cxn modelId="{AC88B241-04DA-407B-B8D4-C3A4F9A4FB5B}" type="presOf" srcId="{E67AA95F-EB18-402F-A599-DD44D7D31E41}" destId="{A5034A39-7DD4-4E7D-9695-032C2D1A7194}" srcOrd="0" destOrd="0" presId="urn:microsoft.com/office/officeart/2005/8/layout/hProcess4"/>
    <dgm:cxn modelId="{6E56C02E-4852-4F78-873A-4EA00507C521}" type="presParOf" srcId="{7B619339-732E-40B8-B54F-943E13E870FE}" destId="{098D67C6-C313-4D93-914F-BF0C64AF5AFF}" srcOrd="0" destOrd="0" presId="urn:microsoft.com/office/officeart/2005/8/layout/hProcess4"/>
    <dgm:cxn modelId="{0A6177B6-5BE7-469A-87CC-306AE0BD156B}" type="presParOf" srcId="{7B619339-732E-40B8-B54F-943E13E870FE}" destId="{73349C6C-B52D-4FFB-A985-C720BA8AA9C9}" srcOrd="1" destOrd="0" presId="urn:microsoft.com/office/officeart/2005/8/layout/hProcess4"/>
    <dgm:cxn modelId="{459134DB-F6D4-4373-B1D2-C921B8439E01}" type="presParOf" srcId="{7B619339-732E-40B8-B54F-943E13E870FE}" destId="{E954EE7D-1D74-4A2F-986D-63AFB3089CE9}" srcOrd="2" destOrd="0" presId="urn:microsoft.com/office/officeart/2005/8/layout/hProcess4"/>
    <dgm:cxn modelId="{487F524D-4C54-423A-ABE1-2039B44B4EFA}" type="presParOf" srcId="{E954EE7D-1D74-4A2F-986D-63AFB3089CE9}" destId="{AD9F9345-94B8-488B-B06B-549500A6EA02}" srcOrd="0" destOrd="0" presId="urn:microsoft.com/office/officeart/2005/8/layout/hProcess4"/>
    <dgm:cxn modelId="{405C7672-9A6C-4B86-8C7B-64F6231EEEBE}" type="presParOf" srcId="{AD9F9345-94B8-488B-B06B-549500A6EA02}" destId="{B1E266F6-4CB9-4B5B-9021-FE7276F29210}" srcOrd="0" destOrd="0" presId="urn:microsoft.com/office/officeart/2005/8/layout/hProcess4"/>
    <dgm:cxn modelId="{EF744097-4B10-4266-AB6C-308F6BC75A95}" type="presParOf" srcId="{AD9F9345-94B8-488B-B06B-549500A6EA02}" destId="{A5034A39-7DD4-4E7D-9695-032C2D1A7194}" srcOrd="1" destOrd="0" presId="urn:microsoft.com/office/officeart/2005/8/layout/hProcess4"/>
    <dgm:cxn modelId="{EB4A918D-CA5F-42EB-AFBC-66E6FA482C58}" type="presParOf" srcId="{AD9F9345-94B8-488B-B06B-549500A6EA02}" destId="{157DC77F-1B29-438D-B6CE-1BB41DFFF273}" srcOrd="2" destOrd="0" presId="urn:microsoft.com/office/officeart/2005/8/layout/hProcess4"/>
    <dgm:cxn modelId="{7362F0FD-C8D2-4D46-9287-A26C66D9D6EA}" type="presParOf" srcId="{AD9F9345-94B8-488B-B06B-549500A6EA02}" destId="{39574E09-90FF-4D68-8D4F-10CFE0BAA922}" srcOrd="3" destOrd="0" presId="urn:microsoft.com/office/officeart/2005/8/layout/hProcess4"/>
    <dgm:cxn modelId="{1E75D641-A968-446B-B1DE-94125B67D558}" type="presParOf" srcId="{AD9F9345-94B8-488B-B06B-549500A6EA02}" destId="{1C291133-B273-48EA-854D-9CA673093258}" srcOrd="4" destOrd="0" presId="urn:microsoft.com/office/officeart/2005/8/layout/hProcess4"/>
    <dgm:cxn modelId="{B49D2025-B239-4906-A59B-1BA5ABCB2484}" type="presParOf" srcId="{E954EE7D-1D74-4A2F-986D-63AFB3089CE9}" destId="{14E96400-C501-4D53-9E55-FE851EFFCAAF}" srcOrd="1" destOrd="0" presId="urn:microsoft.com/office/officeart/2005/8/layout/hProcess4"/>
    <dgm:cxn modelId="{2D199009-24E0-4C0B-ACDE-DFE1DA19B601}" type="presParOf" srcId="{E954EE7D-1D74-4A2F-986D-63AFB3089CE9}" destId="{B14DBE03-876B-4634-A3AB-4A4D68F5D76A}" srcOrd="2" destOrd="0" presId="urn:microsoft.com/office/officeart/2005/8/layout/hProcess4"/>
    <dgm:cxn modelId="{87BDAA19-B79D-4109-B7D8-E4A9589CBA0E}" type="presParOf" srcId="{B14DBE03-876B-4634-A3AB-4A4D68F5D76A}" destId="{6BF3D9AB-23DE-4F00-BAF7-7A007133B139}" srcOrd="0" destOrd="0" presId="urn:microsoft.com/office/officeart/2005/8/layout/hProcess4"/>
    <dgm:cxn modelId="{D22FD222-38D8-43B0-8845-19A2EE59A199}" type="presParOf" srcId="{B14DBE03-876B-4634-A3AB-4A4D68F5D76A}" destId="{CE477994-5852-4886-9657-9F11EAEAFC5C}" srcOrd="1" destOrd="0" presId="urn:microsoft.com/office/officeart/2005/8/layout/hProcess4"/>
    <dgm:cxn modelId="{253F5A24-26B8-42CA-BD96-A3286C809F6F}" type="presParOf" srcId="{B14DBE03-876B-4634-A3AB-4A4D68F5D76A}" destId="{66C01935-83EE-4EE3-B260-C33EA15B9B14}" srcOrd="2" destOrd="0" presId="urn:microsoft.com/office/officeart/2005/8/layout/hProcess4"/>
    <dgm:cxn modelId="{1F4720A3-68CE-46CE-B5D0-5CC904855A64}" type="presParOf" srcId="{B14DBE03-876B-4634-A3AB-4A4D68F5D76A}" destId="{6E7E0F19-DD59-44B6-B844-3DFB935898E0}" srcOrd="3" destOrd="0" presId="urn:microsoft.com/office/officeart/2005/8/layout/hProcess4"/>
    <dgm:cxn modelId="{95981153-61D8-429A-BE01-C0E27B2A283B}" type="presParOf" srcId="{B14DBE03-876B-4634-A3AB-4A4D68F5D76A}" destId="{C8F2E5C6-F446-41BF-A0F4-DBE426D4D8B2}" srcOrd="4" destOrd="0" presId="urn:microsoft.com/office/officeart/2005/8/layout/hProcess4"/>
    <dgm:cxn modelId="{B7C96B80-3B04-46C3-B0E0-00EC2763E861}" type="presParOf" srcId="{E954EE7D-1D74-4A2F-986D-63AFB3089CE9}" destId="{5D9A5F61-990F-43A7-A168-6C037E4F6AB3}" srcOrd="3" destOrd="0" presId="urn:microsoft.com/office/officeart/2005/8/layout/hProcess4"/>
    <dgm:cxn modelId="{A0FAF76B-DAB2-46D0-BD46-2F7ADA483EAF}" type="presParOf" srcId="{E954EE7D-1D74-4A2F-986D-63AFB3089CE9}" destId="{A511E427-B1D4-42B8-B7C6-D44312607F3D}" srcOrd="4" destOrd="0" presId="urn:microsoft.com/office/officeart/2005/8/layout/hProcess4"/>
    <dgm:cxn modelId="{C5F90164-1BBE-47C9-822D-D52B97C80FAB}" type="presParOf" srcId="{A511E427-B1D4-42B8-B7C6-D44312607F3D}" destId="{2B07734E-D0F6-4FD1-B3BC-06017716CBE6}" srcOrd="0" destOrd="0" presId="urn:microsoft.com/office/officeart/2005/8/layout/hProcess4"/>
    <dgm:cxn modelId="{776E9931-624F-4EA0-B0F0-BDD5E5DD492F}" type="presParOf" srcId="{A511E427-B1D4-42B8-B7C6-D44312607F3D}" destId="{E570EE4D-E07A-4BFB-AE46-153AAD0767B4}" srcOrd="1" destOrd="0" presId="urn:microsoft.com/office/officeart/2005/8/layout/hProcess4"/>
    <dgm:cxn modelId="{CAF9287D-4041-49F5-BF18-4BD9237065A4}" type="presParOf" srcId="{A511E427-B1D4-42B8-B7C6-D44312607F3D}" destId="{B5F01736-A429-4947-AFC7-A88285761AD2}" srcOrd="2" destOrd="0" presId="urn:microsoft.com/office/officeart/2005/8/layout/hProcess4"/>
    <dgm:cxn modelId="{87DB513A-FFDE-4998-90D6-2315B90D244E}" type="presParOf" srcId="{A511E427-B1D4-42B8-B7C6-D44312607F3D}" destId="{09A5F381-F6BE-461B-8016-F8FF7787ED21}" srcOrd="3" destOrd="0" presId="urn:microsoft.com/office/officeart/2005/8/layout/hProcess4"/>
    <dgm:cxn modelId="{02E0E2CC-9B51-42A5-9732-3A6D8C687F5F}" type="presParOf" srcId="{A511E427-B1D4-42B8-B7C6-D44312607F3D}" destId="{E28FEA49-9FE9-4FCF-A474-E0BFF7F8A9B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D95F59-2B80-4544-8764-9D6E9BCB8A50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E74DD4D-6063-42C0-93C3-B50EFE8C94A3}">
      <dgm:prSet phldrT="[Texto]"/>
      <dgm:spPr/>
      <dgm:t>
        <a:bodyPr/>
        <a:lstStyle/>
        <a:p>
          <a:r>
            <a:rPr lang="es-ES" dirty="0" smtClean="0"/>
            <a:t>General</a:t>
          </a:r>
          <a:endParaRPr lang="es-ES" dirty="0"/>
        </a:p>
      </dgm:t>
    </dgm:pt>
    <dgm:pt modelId="{FDB91046-C312-49C0-A651-2B1146448164}" type="parTrans" cxnId="{324E883C-A879-4F5C-ADEA-C31B1AFD09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8822FD3-95F4-4855-8B77-31FB8E630FA6}" type="sibTrans" cxnId="{324E883C-A879-4F5C-ADEA-C31B1AFD09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B65CFAF-1F36-42AC-886A-426581F7006D}">
      <dgm:prSet phldrT="[Texto]" custT="1"/>
      <dgm:spPr/>
      <dgm:t>
        <a:bodyPr/>
        <a:lstStyle/>
        <a:p>
          <a:r>
            <a:rPr lang="es-ES" sz="1100" smtClean="0"/>
            <a:t>Realizar un estudio de los beneficios que perciben los consumidores en las estrategias de promoción de venta aplicadas por las principales cadenas de supermercados del Cantón Rumiñahui.</a:t>
          </a:r>
          <a:endParaRPr lang="es-ES" sz="1100" dirty="0"/>
        </a:p>
      </dgm:t>
    </dgm:pt>
    <dgm:pt modelId="{1B570A51-46C8-4406-AA1D-A64FC65A252D}" type="parTrans" cxnId="{66766731-E3E1-49EA-9CD5-37ABFC93B7D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072E544-496D-4C2D-995B-E70F0A445AE6}" type="sibTrans" cxnId="{66766731-E3E1-49EA-9CD5-37ABFC93B7D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71AC707-BE24-411B-91FC-C0139F94F877}">
      <dgm:prSet phldrT="[Texto]"/>
      <dgm:spPr/>
      <dgm:t>
        <a:bodyPr/>
        <a:lstStyle/>
        <a:p>
          <a:r>
            <a:rPr lang="es-ES" smtClean="0"/>
            <a:t>Específicos</a:t>
          </a:r>
          <a:endParaRPr lang="es-ES" dirty="0"/>
        </a:p>
      </dgm:t>
    </dgm:pt>
    <dgm:pt modelId="{451B349B-3DA3-414A-A7BC-809F62E923C7}" type="parTrans" cxnId="{AC0C2711-153C-4408-8249-6CF8DC0586F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6D7FE5C-0535-4A9A-81FA-48115405A49C}" type="sibTrans" cxnId="{AC0C2711-153C-4408-8249-6CF8DC0586F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BD5FFA3-4F4E-40F9-97B3-527E7F4AFB43}">
      <dgm:prSet phldrT="[Texto]" custT="1"/>
      <dgm:spPr/>
      <dgm:t>
        <a:bodyPr/>
        <a:lstStyle/>
        <a:p>
          <a:r>
            <a:rPr lang="es-ES" sz="1050" smtClean="0"/>
            <a:t>Delinear marco teórico conceptual que sustente la investigación propuesta. </a:t>
          </a:r>
          <a:endParaRPr lang="es-ES" sz="1050" dirty="0"/>
        </a:p>
      </dgm:t>
    </dgm:pt>
    <dgm:pt modelId="{69524E9A-26ED-4797-9DB5-151DC98715E8}" type="parTrans" cxnId="{0E9B512F-C6E8-4913-8A8C-D12F835DC8B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AA41AC3-15D7-472B-83D3-3E1BC7398C78}" type="sibTrans" cxnId="{0E9B512F-C6E8-4913-8A8C-D12F835DC8B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A550C93-2E1B-4D85-87A7-EBB6211B3930}">
      <dgm:prSet custT="1"/>
      <dgm:spPr/>
      <dgm:t>
        <a:bodyPr/>
        <a:lstStyle/>
        <a:p>
          <a:r>
            <a:rPr lang="es-EC" sz="1000" dirty="0" smtClean="0"/>
            <a:t>Identificar la metodología de investigación a ser aplicada para el análisis de las promociones de ventas.</a:t>
          </a:r>
          <a:endParaRPr lang="es-ES" sz="1000" dirty="0"/>
        </a:p>
      </dgm:t>
    </dgm:pt>
    <dgm:pt modelId="{85B1AE11-435D-4E0F-8B44-CC047E04F3A3}" type="parTrans" cxnId="{2F0987C2-9BBB-4099-9D95-E5803C0C6A6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33F8AA6-6B29-4FB7-B3E5-3042416E9760}" type="sibTrans" cxnId="{2F0987C2-9BBB-4099-9D95-E5803C0C6A6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62E7E82-93C0-4355-982E-8806BFBFB2F1}">
      <dgm:prSet custT="1"/>
      <dgm:spPr/>
      <dgm:t>
        <a:bodyPr/>
        <a:lstStyle/>
        <a:p>
          <a:r>
            <a:rPr lang="es-ES" sz="900" dirty="0" smtClean="0"/>
            <a:t>Desarrollar el estudio de mercado que sustente los beneficios que perciben los consumidores en las estrategias de promociones de las principales cadenas de supermercados.</a:t>
          </a:r>
          <a:endParaRPr lang="es-ES" sz="900" dirty="0"/>
        </a:p>
      </dgm:t>
    </dgm:pt>
    <dgm:pt modelId="{6D335319-3F46-4188-B849-023E06AE4F0B}" type="parTrans" cxnId="{7EC162D0-FEF4-47D6-AE99-8E575B9B9FC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0B70C7A-C262-49CC-873C-61ED6C6A548C}" type="sibTrans" cxnId="{7EC162D0-FEF4-47D6-AE99-8E575B9B9FC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96EBE70-57E3-4084-890F-8FDB21D13A86}">
      <dgm:prSet custT="1"/>
      <dgm:spPr/>
      <dgm:t>
        <a:bodyPr/>
        <a:lstStyle/>
        <a:p>
          <a:r>
            <a:rPr lang="es-ES" sz="1050" smtClean="0"/>
            <a:t>Conocer los principales beneficios percibidos por los consumidores.</a:t>
          </a:r>
          <a:endParaRPr lang="es-ES" sz="1050" dirty="0"/>
        </a:p>
      </dgm:t>
    </dgm:pt>
    <dgm:pt modelId="{0A46B827-A2E0-4464-AE73-8AA28A4A69D2}" type="parTrans" cxnId="{1F74F369-5AC7-4345-A9CE-5BD6AFAC3B7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2770B37-19E9-4429-8D74-EBC51C3CBCC6}" type="sibTrans" cxnId="{1F74F369-5AC7-4345-A9CE-5BD6AFAC3B7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4A7B95F-F69D-4063-9DFA-21ED3862152B}" type="pres">
      <dgm:prSet presAssocID="{EFD95F59-2B80-4544-8764-9D6E9BCB8A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4EBF3FD-58A7-45B8-9EC5-AF96CD43A26A}" type="pres">
      <dgm:prSet presAssocID="{EE74DD4D-6063-42C0-93C3-B50EFE8C94A3}" presName="root" presStyleCnt="0"/>
      <dgm:spPr/>
    </dgm:pt>
    <dgm:pt modelId="{33C039FD-8B29-429C-9A4B-282C3EEE1ADE}" type="pres">
      <dgm:prSet presAssocID="{EE74DD4D-6063-42C0-93C3-B50EFE8C94A3}" presName="rootComposite" presStyleCnt="0"/>
      <dgm:spPr/>
    </dgm:pt>
    <dgm:pt modelId="{FA84052A-70C0-4455-A91F-423618E44E81}" type="pres">
      <dgm:prSet presAssocID="{EE74DD4D-6063-42C0-93C3-B50EFE8C94A3}" presName="rootText" presStyleLbl="node1" presStyleIdx="0" presStyleCnt="2"/>
      <dgm:spPr/>
      <dgm:t>
        <a:bodyPr/>
        <a:lstStyle/>
        <a:p>
          <a:endParaRPr lang="es-ES"/>
        </a:p>
      </dgm:t>
    </dgm:pt>
    <dgm:pt modelId="{A0E99741-C0DB-45B2-9F5F-2B24AA8C23B8}" type="pres">
      <dgm:prSet presAssocID="{EE74DD4D-6063-42C0-93C3-B50EFE8C94A3}" presName="rootConnector" presStyleLbl="node1" presStyleIdx="0" presStyleCnt="2"/>
      <dgm:spPr/>
      <dgm:t>
        <a:bodyPr/>
        <a:lstStyle/>
        <a:p>
          <a:endParaRPr lang="es-ES"/>
        </a:p>
      </dgm:t>
    </dgm:pt>
    <dgm:pt modelId="{B057BBD1-BBAC-4BE8-960F-D1794E26744B}" type="pres">
      <dgm:prSet presAssocID="{EE74DD4D-6063-42C0-93C3-B50EFE8C94A3}" presName="childShape" presStyleCnt="0"/>
      <dgm:spPr/>
    </dgm:pt>
    <dgm:pt modelId="{3EA10576-9F5B-430D-B743-8400AFAA5F9D}" type="pres">
      <dgm:prSet presAssocID="{1B570A51-46C8-4406-AA1D-A64FC65A252D}" presName="Name13" presStyleLbl="parChTrans1D2" presStyleIdx="0" presStyleCnt="5"/>
      <dgm:spPr/>
      <dgm:t>
        <a:bodyPr/>
        <a:lstStyle/>
        <a:p>
          <a:endParaRPr lang="es-ES"/>
        </a:p>
      </dgm:t>
    </dgm:pt>
    <dgm:pt modelId="{A802309A-26FE-475B-9CC5-10CA4DA0C90F}" type="pres">
      <dgm:prSet presAssocID="{8B65CFAF-1F36-42AC-886A-426581F7006D}" presName="childText" presStyleLbl="bgAcc1" presStyleIdx="0" presStyleCnt="5" custScaleY="2415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5FC641-4373-4AEE-95C3-B925CF976C0B}" type="pres">
      <dgm:prSet presAssocID="{671AC707-BE24-411B-91FC-C0139F94F877}" presName="root" presStyleCnt="0"/>
      <dgm:spPr/>
    </dgm:pt>
    <dgm:pt modelId="{BF4658BA-78C7-4E1C-B553-4FCFAB3FACC6}" type="pres">
      <dgm:prSet presAssocID="{671AC707-BE24-411B-91FC-C0139F94F877}" presName="rootComposite" presStyleCnt="0"/>
      <dgm:spPr/>
    </dgm:pt>
    <dgm:pt modelId="{38FBBDE7-0747-46C7-AEA3-C2DD787015F0}" type="pres">
      <dgm:prSet presAssocID="{671AC707-BE24-411B-91FC-C0139F94F877}" presName="rootText" presStyleLbl="node1" presStyleIdx="1" presStyleCnt="2"/>
      <dgm:spPr/>
      <dgm:t>
        <a:bodyPr/>
        <a:lstStyle/>
        <a:p>
          <a:endParaRPr lang="es-ES"/>
        </a:p>
      </dgm:t>
    </dgm:pt>
    <dgm:pt modelId="{6FF7C05E-DC8F-4C4E-BD82-DD9561D83F64}" type="pres">
      <dgm:prSet presAssocID="{671AC707-BE24-411B-91FC-C0139F94F877}" presName="rootConnector" presStyleLbl="node1" presStyleIdx="1" presStyleCnt="2"/>
      <dgm:spPr/>
      <dgm:t>
        <a:bodyPr/>
        <a:lstStyle/>
        <a:p>
          <a:endParaRPr lang="es-ES"/>
        </a:p>
      </dgm:t>
    </dgm:pt>
    <dgm:pt modelId="{D105BB51-1DD2-43C6-809E-C5A9FFB52315}" type="pres">
      <dgm:prSet presAssocID="{671AC707-BE24-411B-91FC-C0139F94F877}" presName="childShape" presStyleCnt="0"/>
      <dgm:spPr/>
    </dgm:pt>
    <dgm:pt modelId="{94C6F4AF-746A-41B5-8D0C-08E9D15ECC0F}" type="pres">
      <dgm:prSet presAssocID="{69524E9A-26ED-4797-9DB5-151DC98715E8}" presName="Name13" presStyleLbl="parChTrans1D2" presStyleIdx="1" presStyleCnt="5"/>
      <dgm:spPr/>
      <dgm:t>
        <a:bodyPr/>
        <a:lstStyle/>
        <a:p>
          <a:endParaRPr lang="es-ES"/>
        </a:p>
      </dgm:t>
    </dgm:pt>
    <dgm:pt modelId="{2D4E8680-E444-43AE-BEE4-222EA68CCCE4}" type="pres">
      <dgm:prSet presAssocID="{BBD5FFA3-4F4E-40F9-97B3-527E7F4AFB43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F2E14B-7955-46DC-B0D7-D47E033E9E99}" type="pres">
      <dgm:prSet presAssocID="{85B1AE11-435D-4E0F-8B44-CC047E04F3A3}" presName="Name13" presStyleLbl="parChTrans1D2" presStyleIdx="2" presStyleCnt="5"/>
      <dgm:spPr/>
      <dgm:t>
        <a:bodyPr/>
        <a:lstStyle/>
        <a:p>
          <a:endParaRPr lang="es-ES"/>
        </a:p>
      </dgm:t>
    </dgm:pt>
    <dgm:pt modelId="{EFA4F49C-1F0A-401E-8E3F-108DD54F8DCA}" type="pres">
      <dgm:prSet presAssocID="{EA550C93-2E1B-4D85-87A7-EBB6211B3930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CD8278-AB39-4108-9730-399A7DF6FAEB}" type="pres">
      <dgm:prSet presAssocID="{6D335319-3F46-4188-B849-023E06AE4F0B}" presName="Name13" presStyleLbl="parChTrans1D2" presStyleIdx="3" presStyleCnt="5"/>
      <dgm:spPr/>
      <dgm:t>
        <a:bodyPr/>
        <a:lstStyle/>
        <a:p>
          <a:endParaRPr lang="es-ES"/>
        </a:p>
      </dgm:t>
    </dgm:pt>
    <dgm:pt modelId="{588E214D-84AD-41C7-B8FE-8202D5AAD160}" type="pres">
      <dgm:prSet presAssocID="{C62E7E82-93C0-4355-982E-8806BFBFB2F1}" presName="childText" presStyleLbl="bgAcc1" presStyleIdx="3" presStyleCnt="5" custScaleY="1134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59D9B-76BD-40CA-A2EA-E1D410236A55}" type="pres">
      <dgm:prSet presAssocID="{0A46B827-A2E0-4464-AE73-8AA28A4A69D2}" presName="Name13" presStyleLbl="parChTrans1D2" presStyleIdx="4" presStyleCnt="5"/>
      <dgm:spPr/>
      <dgm:t>
        <a:bodyPr/>
        <a:lstStyle/>
        <a:p>
          <a:endParaRPr lang="es-ES"/>
        </a:p>
      </dgm:t>
    </dgm:pt>
    <dgm:pt modelId="{D7A6A0E9-BC77-4F38-8D9F-EF4FE9213C1D}" type="pres">
      <dgm:prSet presAssocID="{C96EBE70-57E3-4084-890F-8FDB21D13A86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8D6DCB-28C0-4C27-BFAF-68F5B859550F}" type="presOf" srcId="{C62E7E82-93C0-4355-982E-8806BFBFB2F1}" destId="{588E214D-84AD-41C7-B8FE-8202D5AAD160}" srcOrd="0" destOrd="0" presId="urn:microsoft.com/office/officeart/2005/8/layout/hierarchy3"/>
    <dgm:cxn modelId="{93258484-6748-446B-87B6-AB902A33E060}" type="presOf" srcId="{69524E9A-26ED-4797-9DB5-151DC98715E8}" destId="{94C6F4AF-746A-41B5-8D0C-08E9D15ECC0F}" srcOrd="0" destOrd="0" presId="urn:microsoft.com/office/officeart/2005/8/layout/hierarchy3"/>
    <dgm:cxn modelId="{324E883C-A879-4F5C-ADEA-C31B1AFD09F8}" srcId="{EFD95F59-2B80-4544-8764-9D6E9BCB8A50}" destId="{EE74DD4D-6063-42C0-93C3-B50EFE8C94A3}" srcOrd="0" destOrd="0" parTransId="{FDB91046-C312-49C0-A651-2B1146448164}" sibTransId="{28822FD3-95F4-4855-8B77-31FB8E630FA6}"/>
    <dgm:cxn modelId="{F2DC3706-19B5-4972-81FD-A196EC0FF4AA}" type="presOf" srcId="{6D335319-3F46-4188-B849-023E06AE4F0B}" destId="{C0CD8278-AB39-4108-9730-399A7DF6FAEB}" srcOrd="0" destOrd="0" presId="urn:microsoft.com/office/officeart/2005/8/layout/hierarchy3"/>
    <dgm:cxn modelId="{59B05891-511A-4FF2-A7C2-6DF3290FED87}" type="presOf" srcId="{EFD95F59-2B80-4544-8764-9D6E9BCB8A50}" destId="{A4A7B95F-F69D-4063-9DFA-21ED3862152B}" srcOrd="0" destOrd="0" presId="urn:microsoft.com/office/officeart/2005/8/layout/hierarchy3"/>
    <dgm:cxn modelId="{0E9B512F-C6E8-4913-8A8C-D12F835DC8BF}" srcId="{671AC707-BE24-411B-91FC-C0139F94F877}" destId="{BBD5FFA3-4F4E-40F9-97B3-527E7F4AFB43}" srcOrd="0" destOrd="0" parTransId="{69524E9A-26ED-4797-9DB5-151DC98715E8}" sibTransId="{1AA41AC3-15D7-472B-83D3-3E1BC7398C78}"/>
    <dgm:cxn modelId="{1F74F369-5AC7-4345-A9CE-5BD6AFAC3B7C}" srcId="{671AC707-BE24-411B-91FC-C0139F94F877}" destId="{C96EBE70-57E3-4084-890F-8FDB21D13A86}" srcOrd="3" destOrd="0" parTransId="{0A46B827-A2E0-4464-AE73-8AA28A4A69D2}" sibTransId="{22770B37-19E9-4429-8D74-EBC51C3CBCC6}"/>
    <dgm:cxn modelId="{C2C985F9-080A-4E09-92D7-A4D3B2267FA9}" type="presOf" srcId="{671AC707-BE24-411B-91FC-C0139F94F877}" destId="{6FF7C05E-DC8F-4C4E-BD82-DD9561D83F64}" srcOrd="1" destOrd="0" presId="urn:microsoft.com/office/officeart/2005/8/layout/hierarchy3"/>
    <dgm:cxn modelId="{B78EBB24-E105-41C9-81C5-2518B64E313C}" type="presOf" srcId="{85B1AE11-435D-4E0F-8B44-CC047E04F3A3}" destId="{86F2E14B-7955-46DC-B0D7-D47E033E9E99}" srcOrd="0" destOrd="0" presId="urn:microsoft.com/office/officeart/2005/8/layout/hierarchy3"/>
    <dgm:cxn modelId="{2F0987C2-9BBB-4099-9D95-E5803C0C6A67}" srcId="{671AC707-BE24-411B-91FC-C0139F94F877}" destId="{EA550C93-2E1B-4D85-87A7-EBB6211B3930}" srcOrd="1" destOrd="0" parTransId="{85B1AE11-435D-4E0F-8B44-CC047E04F3A3}" sibTransId="{833F8AA6-6B29-4FB7-B3E5-3042416E9760}"/>
    <dgm:cxn modelId="{66766731-E3E1-49EA-9CD5-37ABFC93B7D7}" srcId="{EE74DD4D-6063-42C0-93C3-B50EFE8C94A3}" destId="{8B65CFAF-1F36-42AC-886A-426581F7006D}" srcOrd="0" destOrd="0" parTransId="{1B570A51-46C8-4406-AA1D-A64FC65A252D}" sibTransId="{2072E544-496D-4C2D-995B-E70F0A445AE6}"/>
    <dgm:cxn modelId="{CA7A6C1B-2A92-4FDE-989F-B6077C9EDA2B}" type="presOf" srcId="{BBD5FFA3-4F4E-40F9-97B3-527E7F4AFB43}" destId="{2D4E8680-E444-43AE-BEE4-222EA68CCCE4}" srcOrd="0" destOrd="0" presId="urn:microsoft.com/office/officeart/2005/8/layout/hierarchy3"/>
    <dgm:cxn modelId="{77238E55-A48D-4838-91F0-759E7B535140}" type="presOf" srcId="{671AC707-BE24-411B-91FC-C0139F94F877}" destId="{38FBBDE7-0747-46C7-AEA3-C2DD787015F0}" srcOrd="0" destOrd="0" presId="urn:microsoft.com/office/officeart/2005/8/layout/hierarchy3"/>
    <dgm:cxn modelId="{35FC786E-11F7-476E-977A-4487E4D1187A}" type="presOf" srcId="{C96EBE70-57E3-4084-890F-8FDB21D13A86}" destId="{D7A6A0E9-BC77-4F38-8D9F-EF4FE9213C1D}" srcOrd="0" destOrd="0" presId="urn:microsoft.com/office/officeart/2005/8/layout/hierarchy3"/>
    <dgm:cxn modelId="{09C2C05F-3156-44F0-A3B6-7133DE33380C}" type="presOf" srcId="{EA550C93-2E1B-4D85-87A7-EBB6211B3930}" destId="{EFA4F49C-1F0A-401E-8E3F-108DD54F8DCA}" srcOrd="0" destOrd="0" presId="urn:microsoft.com/office/officeart/2005/8/layout/hierarchy3"/>
    <dgm:cxn modelId="{AC0C2711-153C-4408-8249-6CF8DC0586F0}" srcId="{EFD95F59-2B80-4544-8764-9D6E9BCB8A50}" destId="{671AC707-BE24-411B-91FC-C0139F94F877}" srcOrd="1" destOrd="0" parTransId="{451B349B-3DA3-414A-A7BC-809F62E923C7}" sibTransId="{06D7FE5C-0535-4A9A-81FA-48115405A49C}"/>
    <dgm:cxn modelId="{7EC162D0-FEF4-47D6-AE99-8E575B9B9FC1}" srcId="{671AC707-BE24-411B-91FC-C0139F94F877}" destId="{C62E7E82-93C0-4355-982E-8806BFBFB2F1}" srcOrd="2" destOrd="0" parTransId="{6D335319-3F46-4188-B849-023E06AE4F0B}" sibTransId="{A0B70C7A-C262-49CC-873C-61ED6C6A548C}"/>
    <dgm:cxn modelId="{1A2ED35F-8C92-43DD-8876-19BF2BFD34FE}" type="presOf" srcId="{EE74DD4D-6063-42C0-93C3-B50EFE8C94A3}" destId="{A0E99741-C0DB-45B2-9F5F-2B24AA8C23B8}" srcOrd="1" destOrd="0" presId="urn:microsoft.com/office/officeart/2005/8/layout/hierarchy3"/>
    <dgm:cxn modelId="{48DFA1D7-60A7-4A2E-978A-AC90A804341B}" type="presOf" srcId="{0A46B827-A2E0-4464-AE73-8AA28A4A69D2}" destId="{40159D9B-76BD-40CA-A2EA-E1D410236A55}" srcOrd="0" destOrd="0" presId="urn:microsoft.com/office/officeart/2005/8/layout/hierarchy3"/>
    <dgm:cxn modelId="{82B4E47D-0147-422D-B4CE-95A433FDB200}" type="presOf" srcId="{1B570A51-46C8-4406-AA1D-A64FC65A252D}" destId="{3EA10576-9F5B-430D-B743-8400AFAA5F9D}" srcOrd="0" destOrd="0" presId="urn:microsoft.com/office/officeart/2005/8/layout/hierarchy3"/>
    <dgm:cxn modelId="{0E7AE2F6-5D64-46FB-97A3-3991C9D08A10}" type="presOf" srcId="{EE74DD4D-6063-42C0-93C3-B50EFE8C94A3}" destId="{FA84052A-70C0-4455-A91F-423618E44E81}" srcOrd="0" destOrd="0" presId="urn:microsoft.com/office/officeart/2005/8/layout/hierarchy3"/>
    <dgm:cxn modelId="{8F0FB94D-A542-4B7B-AFB7-E87D5B4665DA}" type="presOf" srcId="{8B65CFAF-1F36-42AC-886A-426581F7006D}" destId="{A802309A-26FE-475B-9CC5-10CA4DA0C90F}" srcOrd="0" destOrd="0" presId="urn:microsoft.com/office/officeart/2005/8/layout/hierarchy3"/>
    <dgm:cxn modelId="{1D0B8829-5EDE-4D1A-A1CC-5799B277E239}" type="presParOf" srcId="{A4A7B95F-F69D-4063-9DFA-21ED3862152B}" destId="{54EBF3FD-58A7-45B8-9EC5-AF96CD43A26A}" srcOrd="0" destOrd="0" presId="urn:microsoft.com/office/officeart/2005/8/layout/hierarchy3"/>
    <dgm:cxn modelId="{52D94882-3C6D-4F4C-886F-43F6691674BA}" type="presParOf" srcId="{54EBF3FD-58A7-45B8-9EC5-AF96CD43A26A}" destId="{33C039FD-8B29-429C-9A4B-282C3EEE1ADE}" srcOrd="0" destOrd="0" presId="urn:microsoft.com/office/officeart/2005/8/layout/hierarchy3"/>
    <dgm:cxn modelId="{E08A803A-438F-46F3-A642-ED7362EA4C40}" type="presParOf" srcId="{33C039FD-8B29-429C-9A4B-282C3EEE1ADE}" destId="{FA84052A-70C0-4455-A91F-423618E44E81}" srcOrd="0" destOrd="0" presId="urn:microsoft.com/office/officeart/2005/8/layout/hierarchy3"/>
    <dgm:cxn modelId="{1E024F86-4B0B-4D13-BB01-881B8AA31301}" type="presParOf" srcId="{33C039FD-8B29-429C-9A4B-282C3EEE1ADE}" destId="{A0E99741-C0DB-45B2-9F5F-2B24AA8C23B8}" srcOrd="1" destOrd="0" presId="urn:microsoft.com/office/officeart/2005/8/layout/hierarchy3"/>
    <dgm:cxn modelId="{ECD39287-863B-4108-B6FF-2964F0A37AFE}" type="presParOf" srcId="{54EBF3FD-58A7-45B8-9EC5-AF96CD43A26A}" destId="{B057BBD1-BBAC-4BE8-960F-D1794E26744B}" srcOrd="1" destOrd="0" presId="urn:microsoft.com/office/officeart/2005/8/layout/hierarchy3"/>
    <dgm:cxn modelId="{3B9D8522-A7CA-429B-9BA7-60746C189EE9}" type="presParOf" srcId="{B057BBD1-BBAC-4BE8-960F-D1794E26744B}" destId="{3EA10576-9F5B-430D-B743-8400AFAA5F9D}" srcOrd="0" destOrd="0" presId="urn:microsoft.com/office/officeart/2005/8/layout/hierarchy3"/>
    <dgm:cxn modelId="{DFB1A870-12CE-46BC-B18C-FBE0FB4FE538}" type="presParOf" srcId="{B057BBD1-BBAC-4BE8-960F-D1794E26744B}" destId="{A802309A-26FE-475B-9CC5-10CA4DA0C90F}" srcOrd="1" destOrd="0" presId="urn:microsoft.com/office/officeart/2005/8/layout/hierarchy3"/>
    <dgm:cxn modelId="{E2C302D8-21C2-4561-B43A-757C1165D78F}" type="presParOf" srcId="{A4A7B95F-F69D-4063-9DFA-21ED3862152B}" destId="{C55FC641-4373-4AEE-95C3-B925CF976C0B}" srcOrd="1" destOrd="0" presId="urn:microsoft.com/office/officeart/2005/8/layout/hierarchy3"/>
    <dgm:cxn modelId="{E730CD35-EBAF-40F7-BC3A-0C7E041A37CD}" type="presParOf" srcId="{C55FC641-4373-4AEE-95C3-B925CF976C0B}" destId="{BF4658BA-78C7-4E1C-B553-4FCFAB3FACC6}" srcOrd="0" destOrd="0" presId="urn:microsoft.com/office/officeart/2005/8/layout/hierarchy3"/>
    <dgm:cxn modelId="{00DC084B-7ED6-45C6-AF1A-685958FDCD2A}" type="presParOf" srcId="{BF4658BA-78C7-4E1C-B553-4FCFAB3FACC6}" destId="{38FBBDE7-0747-46C7-AEA3-C2DD787015F0}" srcOrd="0" destOrd="0" presId="urn:microsoft.com/office/officeart/2005/8/layout/hierarchy3"/>
    <dgm:cxn modelId="{7118CA1F-7D41-43B8-B384-EFA6639678A0}" type="presParOf" srcId="{BF4658BA-78C7-4E1C-B553-4FCFAB3FACC6}" destId="{6FF7C05E-DC8F-4C4E-BD82-DD9561D83F64}" srcOrd="1" destOrd="0" presId="urn:microsoft.com/office/officeart/2005/8/layout/hierarchy3"/>
    <dgm:cxn modelId="{5A761CCA-79AE-4EDD-8797-3613CF09543E}" type="presParOf" srcId="{C55FC641-4373-4AEE-95C3-B925CF976C0B}" destId="{D105BB51-1DD2-43C6-809E-C5A9FFB52315}" srcOrd="1" destOrd="0" presId="urn:microsoft.com/office/officeart/2005/8/layout/hierarchy3"/>
    <dgm:cxn modelId="{EC402999-2012-45CE-B5B7-D131091F30EA}" type="presParOf" srcId="{D105BB51-1DD2-43C6-809E-C5A9FFB52315}" destId="{94C6F4AF-746A-41B5-8D0C-08E9D15ECC0F}" srcOrd="0" destOrd="0" presId="urn:microsoft.com/office/officeart/2005/8/layout/hierarchy3"/>
    <dgm:cxn modelId="{91088417-4BC8-4BEA-B902-7C18029F291F}" type="presParOf" srcId="{D105BB51-1DD2-43C6-809E-C5A9FFB52315}" destId="{2D4E8680-E444-43AE-BEE4-222EA68CCCE4}" srcOrd="1" destOrd="0" presId="urn:microsoft.com/office/officeart/2005/8/layout/hierarchy3"/>
    <dgm:cxn modelId="{AF241757-014B-48CE-A0CB-690B5302A733}" type="presParOf" srcId="{D105BB51-1DD2-43C6-809E-C5A9FFB52315}" destId="{86F2E14B-7955-46DC-B0D7-D47E033E9E99}" srcOrd="2" destOrd="0" presId="urn:microsoft.com/office/officeart/2005/8/layout/hierarchy3"/>
    <dgm:cxn modelId="{35E96B55-EC24-4556-AAC4-C5698C2649BA}" type="presParOf" srcId="{D105BB51-1DD2-43C6-809E-C5A9FFB52315}" destId="{EFA4F49C-1F0A-401E-8E3F-108DD54F8DCA}" srcOrd="3" destOrd="0" presId="urn:microsoft.com/office/officeart/2005/8/layout/hierarchy3"/>
    <dgm:cxn modelId="{C3E0E02F-FD06-4BB9-8E3B-2DEB84C91361}" type="presParOf" srcId="{D105BB51-1DD2-43C6-809E-C5A9FFB52315}" destId="{C0CD8278-AB39-4108-9730-399A7DF6FAEB}" srcOrd="4" destOrd="0" presId="urn:microsoft.com/office/officeart/2005/8/layout/hierarchy3"/>
    <dgm:cxn modelId="{07FBE3B3-CB88-43BF-8EC8-2557AC65F4E3}" type="presParOf" srcId="{D105BB51-1DD2-43C6-809E-C5A9FFB52315}" destId="{588E214D-84AD-41C7-B8FE-8202D5AAD160}" srcOrd="5" destOrd="0" presId="urn:microsoft.com/office/officeart/2005/8/layout/hierarchy3"/>
    <dgm:cxn modelId="{97A94DBD-D2EA-425A-81AD-C496FBE64A8B}" type="presParOf" srcId="{D105BB51-1DD2-43C6-809E-C5A9FFB52315}" destId="{40159D9B-76BD-40CA-A2EA-E1D410236A55}" srcOrd="6" destOrd="0" presId="urn:microsoft.com/office/officeart/2005/8/layout/hierarchy3"/>
    <dgm:cxn modelId="{37A49A6D-43B6-4EF5-87B8-2E11A4C87A19}" type="presParOf" srcId="{D105BB51-1DD2-43C6-809E-C5A9FFB52315}" destId="{D7A6A0E9-BC77-4F38-8D9F-EF4FE9213C1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8C2A45-1FC8-4D76-9975-84E197E41842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588747-199F-436D-B2D1-783952BE91BA}">
      <dgm:prSet phldrT="[Texto]"/>
      <dgm:spPr/>
      <dgm:t>
        <a:bodyPr/>
        <a:lstStyle/>
        <a:p>
          <a:r>
            <a:rPr lang="es-ES" dirty="0" smtClean="0"/>
            <a:t>General</a:t>
          </a:r>
          <a:endParaRPr lang="es-ES" dirty="0"/>
        </a:p>
      </dgm:t>
    </dgm:pt>
    <dgm:pt modelId="{D23D8BD5-C95D-4831-99ED-5E9BBC3050BB}" type="parTrans" cxnId="{A38652FB-9421-4C99-A28F-AD7AF9C8D7A6}">
      <dgm:prSet/>
      <dgm:spPr/>
      <dgm:t>
        <a:bodyPr/>
        <a:lstStyle/>
        <a:p>
          <a:endParaRPr lang="es-ES"/>
        </a:p>
      </dgm:t>
    </dgm:pt>
    <dgm:pt modelId="{411BD2C3-C1BF-464B-8CFA-C64CA991162F}" type="sibTrans" cxnId="{A38652FB-9421-4C99-A28F-AD7AF9C8D7A6}">
      <dgm:prSet/>
      <dgm:spPr/>
      <dgm:t>
        <a:bodyPr/>
        <a:lstStyle/>
        <a:p>
          <a:endParaRPr lang="es-ES"/>
        </a:p>
      </dgm:t>
    </dgm:pt>
    <dgm:pt modelId="{848E1CE4-3DFC-4DCF-9766-0B46ED25D7DF}">
      <dgm:prSet phldrT="[Texto]"/>
      <dgm:spPr/>
      <dgm:t>
        <a:bodyPr/>
        <a:lstStyle/>
        <a:p>
          <a:r>
            <a:rPr lang="es-ES" smtClean="0"/>
            <a:t>Analizar la percepción en las estrategias de promoción de ventas aplicadas por las principales cadenas de supermercados del cantón Rumiñahui. </a:t>
          </a:r>
          <a:endParaRPr lang="es-ES" dirty="0"/>
        </a:p>
      </dgm:t>
    </dgm:pt>
    <dgm:pt modelId="{819D8BC9-579D-420A-AF99-2BC3F938B9BB}" type="parTrans" cxnId="{5DCAF28A-F86B-498A-9805-8DE16144AE0E}">
      <dgm:prSet/>
      <dgm:spPr/>
      <dgm:t>
        <a:bodyPr/>
        <a:lstStyle/>
        <a:p>
          <a:endParaRPr lang="es-ES"/>
        </a:p>
      </dgm:t>
    </dgm:pt>
    <dgm:pt modelId="{F905B463-552C-4701-8C3B-D18A8B1A009A}" type="sibTrans" cxnId="{5DCAF28A-F86B-498A-9805-8DE16144AE0E}">
      <dgm:prSet/>
      <dgm:spPr/>
      <dgm:t>
        <a:bodyPr/>
        <a:lstStyle/>
        <a:p>
          <a:endParaRPr lang="es-ES"/>
        </a:p>
      </dgm:t>
    </dgm:pt>
    <dgm:pt modelId="{53428928-9D72-4BBD-B45F-1EC4E42DA3B2}" type="pres">
      <dgm:prSet presAssocID="{328C2A45-1FC8-4D76-9975-84E197E4184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07DF84-6314-4826-9018-A689F55E1D2C}" type="pres">
      <dgm:prSet presAssocID="{52588747-199F-436D-B2D1-783952BE91BA}" presName="root1" presStyleCnt="0"/>
      <dgm:spPr/>
    </dgm:pt>
    <dgm:pt modelId="{423FCEFC-DB02-492E-BF42-8E9CDA5514DD}" type="pres">
      <dgm:prSet presAssocID="{52588747-199F-436D-B2D1-783952BE91B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E948F9-E01F-458D-88EB-6B14594B22DA}" type="pres">
      <dgm:prSet presAssocID="{52588747-199F-436D-B2D1-783952BE91BA}" presName="level2hierChild" presStyleCnt="0"/>
      <dgm:spPr/>
    </dgm:pt>
    <dgm:pt modelId="{FDC8384B-A52D-4D31-9C82-AC5946F65E77}" type="pres">
      <dgm:prSet presAssocID="{819D8BC9-579D-420A-AF99-2BC3F938B9BB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FDCEA5E2-86F0-472B-88AB-0CA9A4127668}" type="pres">
      <dgm:prSet presAssocID="{819D8BC9-579D-420A-AF99-2BC3F938B9BB}" presName="connTx" presStyleLbl="parChTrans1D2" presStyleIdx="0" presStyleCnt="1"/>
      <dgm:spPr/>
      <dgm:t>
        <a:bodyPr/>
        <a:lstStyle/>
        <a:p>
          <a:endParaRPr lang="es-ES"/>
        </a:p>
      </dgm:t>
    </dgm:pt>
    <dgm:pt modelId="{AB096729-098A-4096-883D-A7541A2F9174}" type="pres">
      <dgm:prSet presAssocID="{848E1CE4-3DFC-4DCF-9766-0B46ED25D7DF}" presName="root2" presStyleCnt="0"/>
      <dgm:spPr/>
    </dgm:pt>
    <dgm:pt modelId="{0423C825-1556-4EA1-9F37-5111466EBCAF}" type="pres">
      <dgm:prSet presAssocID="{848E1CE4-3DFC-4DCF-9766-0B46ED25D7DF}" presName="LevelTwoTextNode" presStyleLbl="node2" presStyleIdx="0" presStyleCnt="1" custScaleY="302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4FF378-657A-4EFD-8AD1-01733A11D5EE}" type="pres">
      <dgm:prSet presAssocID="{848E1CE4-3DFC-4DCF-9766-0B46ED25D7DF}" presName="level3hierChild" presStyleCnt="0"/>
      <dgm:spPr/>
    </dgm:pt>
  </dgm:ptLst>
  <dgm:cxnLst>
    <dgm:cxn modelId="{A38652FB-9421-4C99-A28F-AD7AF9C8D7A6}" srcId="{328C2A45-1FC8-4D76-9975-84E197E41842}" destId="{52588747-199F-436D-B2D1-783952BE91BA}" srcOrd="0" destOrd="0" parTransId="{D23D8BD5-C95D-4831-99ED-5E9BBC3050BB}" sibTransId="{411BD2C3-C1BF-464B-8CFA-C64CA991162F}"/>
    <dgm:cxn modelId="{5DCAF28A-F86B-498A-9805-8DE16144AE0E}" srcId="{52588747-199F-436D-B2D1-783952BE91BA}" destId="{848E1CE4-3DFC-4DCF-9766-0B46ED25D7DF}" srcOrd="0" destOrd="0" parTransId="{819D8BC9-579D-420A-AF99-2BC3F938B9BB}" sibTransId="{F905B463-552C-4701-8C3B-D18A8B1A009A}"/>
    <dgm:cxn modelId="{0BE235DB-61D6-498C-84EB-6EFF6AF1640C}" type="presOf" srcId="{328C2A45-1FC8-4D76-9975-84E197E41842}" destId="{53428928-9D72-4BBD-B45F-1EC4E42DA3B2}" srcOrd="0" destOrd="0" presId="urn:microsoft.com/office/officeart/2008/layout/HorizontalMultiLevelHierarchy"/>
    <dgm:cxn modelId="{0FCC3552-398D-40F8-9CF4-578996B71835}" type="presOf" srcId="{848E1CE4-3DFC-4DCF-9766-0B46ED25D7DF}" destId="{0423C825-1556-4EA1-9F37-5111466EBCAF}" srcOrd="0" destOrd="0" presId="urn:microsoft.com/office/officeart/2008/layout/HorizontalMultiLevelHierarchy"/>
    <dgm:cxn modelId="{D5DB1653-A74C-4364-865C-34FA933DD1C9}" type="presOf" srcId="{819D8BC9-579D-420A-AF99-2BC3F938B9BB}" destId="{FDCEA5E2-86F0-472B-88AB-0CA9A4127668}" srcOrd="1" destOrd="0" presId="urn:microsoft.com/office/officeart/2008/layout/HorizontalMultiLevelHierarchy"/>
    <dgm:cxn modelId="{9F079B51-6CA3-43FA-AB62-AF7D3A70B7DB}" type="presOf" srcId="{819D8BC9-579D-420A-AF99-2BC3F938B9BB}" destId="{FDC8384B-A52D-4D31-9C82-AC5946F65E77}" srcOrd="0" destOrd="0" presId="urn:microsoft.com/office/officeart/2008/layout/HorizontalMultiLevelHierarchy"/>
    <dgm:cxn modelId="{194D662E-E062-4F63-8DD1-F5EA6728B928}" type="presOf" srcId="{52588747-199F-436D-B2D1-783952BE91BA}" destId="{423FCEFC-DB02-492E-BF42-8E9CDA5514DD}" srcOrd="0" destOrd="0" presId="urn:microsoft.com/office/officeart/2008/layout/HorizontalMultiLevelHierarchy"/>
    <dgm:cxn modelId="{BDCDB47D-EE7C-4B00-AD13-2235E321E303}" type="presParOf" srcId="{53428928-9D72-4BBD-B45F-1EC4E42DA3B2}" destId="{EF07DF84-6314-4826-9018-A689F55E1D2C}" srcOrd="0" destOrd="0" presId="urn:microsoft.com/office/officeart/2008/layout/HorizontalMultiLevelHierarchy"/>
    <dgm:cxn modelId="{4B4B71B8-697B-484C-AE08-1732123188E3}" type="presParOf" srcId="{EF07DF84-6314-4826-9018-A689F55E1D2C}" destId="{423FCEFC-DB02-492E-BF42-8E9CDA5514DD}" srcOrd="0" destOrd="0" presId="urn:microsoft.com/office/officeart/2008/layout/HorizontalMultiLevelHierarchy"/>
    <dgm:cxn modelId="{BB6BA5A8-F9EC-4ECB-80FC-39FB89A20770}" type="presParOf" srcId="{EF07DF84-6314-4826-9018-A689F55E1D2C}" destId="{C6E948F9-E01F-458D-88EB-6B14594B22DA}" srcOrd="1" destOrd="0" presId="urn:microsoft.com/office/officeart/2008/layout/HorizontalMultiLevelHierarchy"/>
    <dgm:cxn modelId="{C9D823DC-573A-462E-870D-667825394668}" type="presParOf" srcId="{C6E948F9-E01F-458D-88EB-6B14594B22DA}" destId="{FDC8384B-A52D-4D31-9C82-AC5946F65E77}" srcOrd="0" destOrd="0" presId="urn:microsoft.com/office/officeart/2008/layout/HorizontalMultiLevelHierarchy"/>
    <dgm:cxn modelId="{E9B3CB45-54D7-46DB-80C9-24B6F3F85E0F}" type="presParOf" srcId="{FDC8384B-A52D-4D31-9C82-AC5946F65E77}" destId="{FDCEA5E2-86F0-472B-88AB-0CA9A4127668}" srcOrd="0" destOrd="0" presId="urn:microsoft.com/office/officeart/2008/layout/HorizontalMultiLevelHierarchy"/>
    <dgm:cxn modelId="{8B1083F8-62A3-4449-82C5-786369A19E4F}" type="presParOf" srcId="{C6E948F9-E01F-458D-88EB-6B14594B22DA}" destId="{AB096729-098A-4096-883D-A7541A2F9174}" srcOrd="1" destOrd="0" presId="urn:microsoft.com/office/officeart/2008/layout/HorizontalMultiLevelHierarchy"/>
    <dgm:cxn modelId="{197AEE73-FD93-4AD2-AF2E-938C21D4E8F1}" type="presParOf" srcId="{AB096729-098A-4096-883D-A7541A2F9174}" destId="{0423C825-1556-4EA1-9F37-5111466EBCAF}" srcOrd="0" destOrd="0" presId="urn:microsoft.com/office/officeart/2008/layout/HorizontalMultiLevelHierarchy"/>
    <dgm:cxn modelId="{77E16CC7-789F-4ECD-9B57-8DC106595A0F}" type="presParOf" srcId="{AB096729-098A-4096-883D-A7541A2F9174}" destId="{384FF378-657A-4EFD-8AD1-01733A11D5E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FBD291-A197-4786-8B1D-4F28B75B592C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364836-798E-47B0-888C-E5E120589542}">
      <dgm:prSet phldrT="[Texto]"/>
      <dgm:spPr/>
      <dgm:t>
        <a:bodyPr/>
        <a:lstStyle/>
        <a:p>
          <a:r>
            <a:rPr lang="es-ES" dirty="0" smtClean="0"/>
            <a:t>Específicos</a:t>
          </a:r>
          <a:endParaRPr lang="es-ES" dirty="0"/>
        </a:p>
      </dgm:t>
    </dgm:pt>
    <dgm:pt modelId="{5658E7A9-88D0-461D-BC20-1F09B4D4C928}" type="parTrans" cxnId="{7CB6B962-B9E8-4C03-9C7D-A0E3E8E86466}">
      <dgm:prSet/>
      <dgm:spPr/>
      <dgm:t>
        <a:bodyPr/>
        <a:lstStyle/>
        <a:p>
          <a:endParaRPr lang="es-ES"/>
        </a:p>
      </dgm:t>
    </dgm:pt>
    <dgm:pt modelId="{695CD1A7-5CF9-42D6-85C4-766CE2C2382C}" type="sibTrans" cxnId="{7CB6B962-B9E8-4C03-9C7D-A0E3E8E86466}">
      <dgm:prSet/>
      <dgm:spPr/>
      <dgm:t>
        <a:bodyPr/>
        <a:lstStyle/>
        <a:p>
          <a:endParaRPr lang="es-ES"/>
        </a:p>
      </dgm:t>
    </dgm:pt>
    <dgm:pt modelId="{33B588A7-BDCE-46C0-9C41-6A5636698F83}">
      <dgm:prSet phldrT="[Texto]"/>
      <dgm:spPr/>
      <dgm:t>
        <a:bodyPr/>
        <a:lstStyle/>
        <a:p>
          <a:pPr algn="just"/>
          <a:r>
            <a:rPr lang="es-ES" smtClean="0"/>
            <a:t>Identificar las características demográficas del consumidor.</a:t>
          </a:r>
          <a:endParaRPr lang="es-ES" dirty="0"/>
        </a:p>
      </dgm:t>
    </dgm:pt>
    <dgm:pt modelId="{D2EBB522-A823-407F-9DCF-6D0139150B0B}" type="parTrans" cxnId="{B69D76CF-7FF5-416B-BF1C-13CF5217FBF8}">
      <dgm:prSet/>
      <dgm:spPr/>
      <dgm:t>
        <a:bodyPr/>
        <a:lstStyle/>
        <a:p>
          <a:endParaRPr lang="es-ES"/>
        </a:p>
      </dgm:t>
    </dgm:pt>
    <dgm:pt modelId="{9478AE64-F082-47E2-898A-E46123ADFA88}" type="sibTrans" cxnId="{B69D76CF-7FF5-416B-BF1C-13CF5217FBF8}">
      <dgm:prSet/>
      <dgm:spPr/>
      <dgm:t>
        <a:bodyPr/>
        <a:lstStyle/>
        <a:p>
          <a:endParaRPr lang="es-ES"/>
        </a:p>
      </dgm:t>
    </dgm:pt>
    <dgm:pt modelId="{5A7DA96D-8E98-4F02-92FF-94741F8E4902}">
      <dgm:prSet/>
      <dgm:spPr/>
      <dgm:t>
        <a:bodyPr/>
        <a:lstStyle/>
        <a:p>
          <a:pPr algn="just"/>
          <a:r>
            <a:rPr lang="es-ES" smtClean="0"/>
            <a:t>Conocer los beneficios que el consumidor busca al momento de realizar una compra.</a:t>
          </a:r>
          <a:endParaRPr lang="es-ES" dirty="0"/>
        </a:p>
      </dgm:t>
    </dgm:pt>
    <dgm:pt modelId="{AA0CAFBD-6859-49EC-ACE5-D4A85BD0B8FD}" type="parTrans" cxnId="{A4992F88-25D1-42E2-82CB-76A457D38EAA}">
      <dgm:prSet/>
      <dgm:spPr/>
      <dgm:t>
        <a:bodyPr/>
        <a:lstStyle/>
        <a:p>
          <a:endParaRPr lang="es-ES"/>
        </a:p>
      </dgm:t>
    </dgm:pt>
    <dgm:pt modelId="{2A331B0A-498D-4FED-B15F-AAB9D43D754A}" type="sibTrans" cxnId="{A4992F88-25D1-42E2-82CB-76A457D38EAA}">
      <dgm:prSet/>
      <dgm:spPr/>
      <dgm:t>
        <a:bodyPr/>
        <a:lstStyle/>
        <a:p>
          <a:endParaRPr lang="es-ES"/>
        </a:p>
      </dgm:t>
    </dgm:pt>
    <dgm:pt modelId="{2AEAA0D6-553A-448B-AC83-177D6F43E235}">
      <dgm:prSet/>
      <dgm:spPr/>
      <dgm:t>
        <a:bodyPr/>
        <a:lstStyle/>
        <a:p>
          <a:pPr algn="just"/>
          <a:r>
            <a:rPr lang="es-ES" smtClean="0"/>
            <a:t>Establecer los motivos por las cuales el consumidor realiza la compra.</a:t>
          </a:r>
          <a:endParaRPr lang="es-ES" dirty="0"/>
        </a:p>
      </dgm:t>
    </dgm:pt>
    <dgm:pt modelId="{75040C86-3D8F-48F3-ACC2-DAA7119F55B4}" type="parTrans" cxnId="{EE82661D-9324-49D3-8ACD-37E14125E195}">
      <dgm:prSet/>
      <dgm:spPr/>
      <dgm:t>
        <a:bodyPr/>
        <a:lstStyle/>
        <a:p>
          <a:endParaRPr lang="es-ES"/>
        </a:p>
      </dgm:t>
    </dgm:pt>
    <dgm:pt modelId="{F79D2ABF-4035-458E-91F1-828049428B73}" type="sibTrans" cxnId="{EE82661D-9324-49D3-8ACD-37E14125E195}">
      <dgm:prSet/>
      <dgm:spPr/>
      <dgm:t>
        <a:bodyPr/>
        <a:lstStyle/>
        <a:p>
          <a:endParaRPr lang="es-ES"/>
        </a:p>
      </dgm:t>
    </dgm:pt>
    <dgm:pt modelId="{FC9828F0-57DD-492A-8DB4-93514E02C00A}">
      <dgm:prSet/>
      <dgm:spPr/>
      <dgm:t>
        <a:bodyPr/>
        <a:lstStyle/>
        <a:p>
          <a:pPr algn="just"/>
          <a:r>
            <a:rPr lang="es-ES" smtClean="0"/>
            <a:t>Determinar en donde y porque el consumidor realiza su compra en un determinado lugar. </a:t>
          </a:r>
          <a:endParaRPr lang="es-ES" dirty="0"/>
        </a:p>
      </dgm:t>
    </dgm:pt>
    <dgm:pt modelId="{63F8D8A2-835D-4A36-B406-5A89BC738100}" type="parTrans" cxnId="{81802295-8ED1-49ED-99D1-39354E0137E5}">
      <dgm:prSet/>
      <dgm:spPr/>
      <dgm:t>
        <a:bodyPr/>
        <a:lstStyle/>
        <a:p>
          <a:endParaRPr lang="es-ES"/>
        </a:p>
      </dgm:t>
    </dgm:pt>
    <dgm:pt modelId="{D2F41E78-9E05-4A35-8941-33F81E499F30}" type="sibTrans" cxnId="{81802295-8ED1-49ED-99D1-39354E0137E5}">
      <dgm:prSet/>
      <dgm:spPr/>
      <dgm:t>
        <a:bodyPr/>
        <a:lstStyle/>
        <a:p>
          <a:endParaRPr lang="es-ES"/>
        </a:p>
      </dgm:t>
    </dgm:pt>
    <dgm:pt modelId="{8D956248-5BF9-43A8-8D8A-A64586D87CA4}">
      <dgm:prSet/>
      <dgm:spPr/>
      <dgm:t>
        <a:bodyPr/>
        <a:lstStyle/>
        <a:p>
          <a:pPr algn="just"/>
          <a:r>
            <a:rPr lang="es-ES" smtClean="0"/>
            <a:t>Identificar el valor percibido por el consumidor cuando realiza una compra.</a:t>
          </a:r>
          <a:endParaRPr lang="es-ES" dirty="0"/>
        </a:p>
      </dgm:t>
    </dgm:pt>
    <dgm:pt modelId="{CE84D647-3198-4ED8-9AC1-79CBBA3D61E5}" type="parTrans" cxnId="{2C2CEB99-2D16-4C57-A104-954DA38BA103}">
      <dgm:prSet/>
      <dgm:spPr/>
      <dgm:t>
        <a:bodyPr/>
        <a:lstStyle/>
        <a:p>
          <a:endParaRPr lang="es-ES"/>
        </a:p>
      </dgm:t>
    </dgm:pt>
    <dgm:pt modelId="{03C63EA6-2F3E-4C69-9BD0-B456F0622762}" type="sibTrans" cxnId="{2C2CEB99-2D16-4C57-A104-954DA38BA103}">
      <dgm:prSet/>
      <dgm:spPr/>
      <dgm:t>
        <a:bodyPr/>
        <a:lstStyle/>
        <a:p>
          <a:endParaRPr lang="es-ES"/>
        </a:p>
      </dgm:t>
    </dgm:pt>
    <dgm:pt modelId="{F6D43173-9BC9-4245-8678-9A3F55DAEAF8}">
      <dgm:prSet/>
      <dgm:spPr/>
      <dgm:t>
        <a:bodyPr/>
        <a:lstStyle/>
        <a:p>
          <a:pPr algn="just"/>
          <a:r>
            <a:rPr lang="es-ES" smtClean="0"/>
            <a:t>Determinar las expectativas que el consumidor espera en una compra.</a:t>
          </a:r>
          <a:endParaRPr lang="es-ES" dirty="0"/>
        </a:p>
      </dgm:t>
    </dgm:pt>
    <dgm:pt modelId="{1D8DDE28-C984-4CE7-B117-128871B2045F}" type="parTrans" cxnId="{E3C07163-AFFD-4676-92E1-31340D7B683D}">
      <dgm:prSet/>
      <dgm:spPr/>
      <dgm:t>
        <a:bodyPr/>
        <a:lstStyle/>
        <a:p>
          <a:endParaRPr lang="es-ES"/>
        </a:p>
      </dgm:t>
    </dgm:pt>
    <dgm:pt modelId="{2C69BEDD-E8E6-43A1-A39A-34D83D1BE796}" type="sibTrans" cxnId="{E3C07163-AFFD-4676-92E1-31340D7B683D}">
      <dgm:prSet/>
      <dgm:spPr/>
      <dgm:t>
        <a:bodyPr/>
        <a:lstStyle/>
        <a:p>
          <a:endParaRPr lang="es-ES"/>
        </a:p>
      </dgm:t>
    </dgm:pt>
    <dgm:pt modelId="{7E7DF47B-3855-4E89-BB43-357BEC1E324F}">
      <dgm:prSet/>
      <dgm:spPr/>
      <dgm:t>
        <a:bodyPr/>
        <a:lstStyle/>
        <a:p>
          <a:pPr algn="just"/>
          <a:r>
            <a:rPr lang="es-ES" smtClean="0"/>
            <a:t>Conocer el posicionamiento del supermercado en la mente del consumidor.</a:t>
          </a:r>
          <a:endParaRPr lang="es-ES" dirty="0"/>
        </a:p>
      </dgm:t>
    </dgm:pt>
    <dgm:pt modelId="{C7681DED-4665-44B5-9143-BA3E53372289}" type="parTrans" cxnId="{C5C67C8C-C5AB-40F8-A78D-6B8773FD119A}">
      <dgm:prSet/>
      <dgm:spPr/>
      <dgm:t>
        <a:bodyPr/>
        <a:lstStyle/>
        <a:p>
          <a:endParaRPr lang="es-ES"/>
        </a:p>
      </dgm:t>
    </dgm:pt>
    <dgm:pt modelId="{73B0C47D-8874-48F8-BDBA-4291E69FBCBF}" type="sibTrans" cxnId="{C5C67C8C-C5AB-40F8-A78D-6B8773FD119A}">
      <dgm:prSet/>
      <dgm:spPr/>
      <dgm:t>
        <a:bodyPr/>
        <a:lstStyle/>
        <a:p>
          <a:endParaRPr lang="es-ES"/>
        </a:p>
      </dgm:t>
    </dgm:pt>
    <dgm:pt modelId="{91883D66-A67D-46A4-883A-F85ED50D557F}">
      <dgm:prSet/>
      <dgm:spPr/>
      <dgm:t>
        <a:bodyPr/>
        <a:lstStyle/>
        <a:p>
          <a:pPr algn="just"/>
          <a:r>
            <a:rPr lang="es-ES" smtClean="0"/>
            <a:t>Identificar las estrategias de promoción de venta aplicadas por las cadenas de supermercados. </a:t>
          </a:r>
          <a:endParaRPr lang="es-ES" dirty="0"/>
        </a:p>
      </dgm:t>
    </dgm:pt>
    <dgm:pt modelId="{2517411F-28A2-4F97-A934-6135799E327A}" type="parTrans" cxnId="{4C589F03-EB4C-4469-91FC-A53E1BE17A96}">
      <dgm:prSet/>
      <dgm:spPr/>
      <dgm:t>
        <a:bodyPr/>
        <a:lstStyle/>
        <a:p>
          <a:endParaRPr lang="es-ES"/>
        </a:p>
      </dgm:t>
    </dgm:pt>
    <dgm:pt modelId="{B1DC16CF-2485-4955-83AC-BB359DCAF7FE}" type="sibTrans" cxnId="{4C589F03-EB4C-4469-91FC-A53E1BE17A96}">
      <dgm:prSet/>
      <dgm:spPr/>
      <dgm:t>
        <a:bodyPr/>
        <a:lstStyle/>
        <a:p>
          <a:endParaRPr lang="es-ES"/>
        </a:p>
      </dgm:t>
    </dgm:pt>
    <dgm:pt modelId="{0ADCADFB-8460-454B-88CF-83346CBC5DE1}" type="pres">
      <dgm:prSet presAssocID="{A5FBD291-A197-4786-8B1D-4F28B75B592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0E14CCA-D211-4F8F-A852-7898D4A6D2AB}" type="pres">
      <dgm:prSet presAssocID="{C8364836-798E-47B0-888C-E5E120589542}" presName="linNode" presStyleCnt="0"/>
      <dgm:spPr/>
    </dgm:pt>
    <dgm:pt modelId="{6FC22CFC-7FE3-4EA7-8DD6-DA8E1B53DAE7}" type="pres">
      <dgm:prSet presAssocID="{C8364836-798E-47B0-888C-E5E120589542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AAD0C2-852D-4CD4-81D0-370404745CA9}" type="pres">
      <dgm:prSet presAssocID="{C8364836-798E-47B0-888C-E5E120589542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C07163-AFFD-4676-92E1-31340D7B683D}" srcId="{C8364836-798E-47B0-888C-E5E120589542}" destId="{F6D43173-9BC9-4245-8678-9A3F55DAEAF8}" srcOrd="5" destOrd="0" parTransId="{1D8DDE28-C984-4CE7-B117-128871B2045F}" sibTransId="{2C69BEDD-E8E6-43A1-A39A-34D83D1BE796}"/>
    <dgm:cxn modelId="{C5C67C8C-C5AB-40F8-A78D-6B8773FD119A}" srcId="{C8364836-798E-47B0-888C-E5E120589542}" destId="{7E7DF47B-3855-4E89-BB43-357BEC1E324F}" srcOrd="6" destOrd="0" parTransId="{C7681DED-4665-44B5-9143-BA3E53372289}" sibTransId="{73B0C47D-8874-48F8-BDBA-4291E69FBCBF}"/>
    <dgm:cxn modelId="{2C2CEB99-2D16-4C57-A104-954DA38BA103}" srcId="{C8364836-798E-47B0-888C-E5E120589542}" destId="{8D956248-5BF9-43A8-8D8A-A64586D87CA4}" srcOrd="4" destOrd="0" parTransId="{CE84D647-3198-4ED8-9AC1-79CBBA3D61E5}" sibTransId="{03C63EA6-2F3E-4C69-9BD0-B456F0622762}"/>
    <dgm:cxn modelId="{18ADB06B-0A62-4238-9BF6-EBD694D0B71B}" type="presOf" srcId="{91883D66-A67D-46A4-883A-F85ED50D557F}" destId="{91AAD0C2-852D-4CD4-81D0-370404745CA9}" srcOrd="0" destOrd="7" presId="urn:microsoft.com/office/officeart/2005/8/layout/vList6"/>
    <dgm:cxn modelId="{86B6C71E-B7F2-4B12-B0CE-0BD7A55E6572}" type="presOf" srcId="{C8364836-798E-47B0-888C-E5E120589542}" destId="{6FC22CFC-7FE3-4EA7-8DD6-DA8E1B53DAE7}" srcOrd="0" destOrd="0" presId="urn:microsoft.com/office/officeart/2005/8/layout/vList6"/>
    <dgm:cxn modelId="{ADDF5C81-1E3E-4FD4-ACBA-7CD38B0C73C0}" type="presOf" srcId="{F6D43173-9BC9-4245-8678-9A3F55DAEAF8}" destId="{91AAD0C2-852D-4CD4-81D0-370404745CA9}" srcOrd="0" destOrd="5" presId="urn:microsoft.com/office/officeart/2005/8/layout/vList6"/>
    <dgm:cxn modelId="{9E4F5B18-17C3-469D-B19B-98387C5357C9}" type="presOf" srcId="{7E7DF47B-3855-4E89-BB43-357BEC1E324F}" destId="{91AAD0C2-852D-4CD4-81D0-370404745CA9}" srcOrd="0" destOrd="6" presId="urn:microsoft.com/office/officeart/2005/8/layout/vList6"/>
    <dgm:cxn modelId="{3D2A7814-9E42-421B-94B9-B2BF2ECACBFC}" type="presOf" srcId="{FC9828F0-57DD-492A-8DB4-93514E02C00A}" destId="{91AAD0C2-852D-4CD4-81D0-370404745CA9}" srcOrd="0" destOrd="3" presId="urn:microsoft.com/office/officeart/2005/8/layout/vList6"/>
    <dgm:cxn modelId="{D864E87B-785D-4858-9647-41654D548D4C}" type="presOf" srcId="{8D956248-5BF9-43A8-8D8A-A64586D87CA4}" destId="{91AAD0C2-852D-4CD4-81D0-370404745CA9}" srcOrd="0" destOrd="4" presId="urn:microsoft.com/office/officeart/2005/8/layout/vList6"/>
    <dgm:cxn modelId="{95046203-9181-4369-96EA-FAD8B77D4A64}" type="presOf" srcId="{5A7DA96D-8E98-4F02-92FF-94741F8E4902}" destId="{91AAD0C2-852D-4CD4-81D0-370404745CA9}" srcOrd="0" destOrd="1" presId="urn:microsoft.com/office/officeart/2005/8/layout/vList6"/>
    <dgm:cxn modelId="{B6467A87-F5FC-4500-BE51-860D44AEB416}" type="presOf" srcId="{A5FBD291-A197-4786-8B1D-4F28B75B592C}" destId="{0ADCADFB-8460-454B-88CF-83346CBC5DE1}" srcOrd="0" destOrd="0" presId="urn:microsoft.com/office/officeart/2005/8/layout/vList6"/>
    <dgm:cxn modelId="{A4992F88-25D1-42E2-82CB-76A457D38EAA}" srcId="{C8364836-798E-47B0-888C-E5E120589542}" destId="{5A7DA96D-8E98-4F02-92FF-94741F8E4902}" srcOrd="1" destOrd="0" parTransId="{AA0CAFBD-6859-49EC-ACE5-D4A85BD0B8FD}" sibTransId="{2A331B0A-498D-4FED-B15F-AAB9D43D754A}"/>
    <dgm:cxn modelId="{81802295-8ED1-49ED-99D1-39354E0137E5}" srcId="{C8364836-798E-47B0-888C-E5E120589542}" destId="{FC9828F0-57DD-492A-8DB4-93514E02C00A}" srcOrd="3" destOrd="0" parTransId="{63F8D8A2-835D-4A36-B406-5A89BC738100}" sibTransId="{D2F41E78-9E05-4A35-8941-33F81E499F30}"/>
    <dgm:cxn modelId="{EE82661D-9324-49D3-8ACD-37E14125E195}" srcId="{C8364836-798E-47B0-888C-E5E120589542}" destId="{2AEAA0D6-553A-448B-AC83-177D6F43E235}" srcOrd="2" destOrd="0" parTransId="{75040C86-3D8F-48F3-ACC2-DAA7119F55B4}" sibTransId="{F79D2ABF-4035-458E-91F1-828049428B73}"/>
    <dgm:cxn modelId="{B69D76CF-7FF5-416B-BF1C-13CF5217FBF8}" srcId="{C8364836-798E-47B0-888C-E5E120589542}" destId="{33B588A7-BDCE-46C0-9C41-6A5636698F83}" srcOrd="0" destOrd="0" parTransId="{D2EBB522-A823-407F-9DCF-6D0139150B0B}" sibTransId="{9478AE64-F082-47E2-898A-E46123ADFA88}"/>
    <dgm:cxn modelId="{42526DBB-71F0-4907-966C-CF08DC32F375}" type="presOf" srcId="{2AEAA0D6-553A-448B-AC83-177D6F43E235}" destId="{91AAD0C2-852D-4CD4-81D0-370404745CA9}" srcOrd="0" destOrd="2" presId="urn:microsoft.com/office/officeart/2005/8/layout/vList6"/>
    <dgm:cxn modelId="{7CB6B962-B9E8-4C03-9C7D-A0E3E8E86466}" srcId="{A5FBD291-A197-4786-8B1D-4F28B75B592C}" destId="{C8364836-798E-47B0-888C-E5E120589542}" srcOrd="0" destOrd="0" parTransId="{5658E7A9-88D0-461D-BC20-1F09B4D4C928}" sibTransId="{695CD1A7-5CF9-42D6-85C4-766CE2C2382C}"/>
    <dgm:cxn modelId="{4C589F03-EB4C-4469-91FC-A53E1BE17A96}" srcId="{C8364836-798E-47B0-888C-E5E120589542}" destId="{91883D66-A67D-46A4-883A-F85ED50D557F}" srcOrd="7" destOrd="0" parTransId="{2517411F-28A2-4F97-A934-6135799E327A}" sibTransId="{B1DC16CF-2485-4955-83AC-BB359DCAF7FE}"/>
    <dgm:cxn modelId="{FDB7F865-F247-4481-A5C0-433433BECEBC}" type="presOf" srcId="{33B588A7-BDCE-46C0-9C41-6A5636698F83}" destId="{91AAD0C2-852D-4CD4-81D0-370404745CA9}" srcOrd="0" destOrd="0" presId="urn:microsoft.com/office/officeart/2005/8/layout/vList6"/>
    <dgm:cxn modelId="{F62833F1-B7BF-4116-86D4-716ABDB497FE}" type="presParOf" srcId="{0ADCADFB-8460-454B-88CF-83346CBC5DE1}" destId="{20E14CCA-D211-4F8F-A852-7898D4A6D2AB}" srcOrd="0" destOrd="0" presId="urn:microsoft.com/office/officeart/2005/8/layout/vList6"/>
    <dgm:cxn modelId="{A574540D-71A8-43E8-87EC-65CA9CC9F2CE}" type="presParOf" srcId="{20E14CCA-D211-4F8F-A852-7898D4A6D2AB}" destId="{6FC22CFC-7FE3-4EA7-8DD6-DA8E1B53DAE7}" srcOrd="0" destOrd="0" presId="urn:microsoft.com/office/officeart/2005/8/layout/vList6"/>
    <dgm:cxn modelId="{7EF9F470-150A-44CC-9273-9F8AFC83E189}" type="presParOf" srcId="{20E14CCA-D211-4F8F-A852-7898D4A6D2AB}" destId="{91AAD0C2-852D-4CD4-81D0-370404745C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BF451B-7EB9-489B-91AD-639C770E5D7C}" type="doc">
      <dgm:prSet loTypeId="urn:microsoft.com/office/officeart/2005/8/layout/h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A04415-E9B0-40C5-8105-C53897095BA4}">
      <dgm:prSet phldrT="[Texto]"/>
      <dgm:spPr/>
      <dgm:t>
        <a:bodyPr/>
        <a:lstStyle/>
        <a:p>
          <a:r>
            <a:rPr lang="es-ES" b="1" smtClean="0"/>
            <a:t>Fuentes de información</a:t>
          </a:r>
          <a:endParaRPr lang="es-ES" b="1" dirty="0"/>
        </a:p>
      </dgm:t>
    </dgm:pt>
    <dgm:pt modelId="{1C12C3C0-392D-4925-B1B4-0F91461F32F2}" type="parTrans" cxnId="{11648BCA-6E7D-46D3-8F68-6233CF68BC2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2FC3AD7-592E-43C0-9578-176A86508D59}" type="sibTrans" cxnId="{11648BCA-6E7D-46D3-8F68-6233CF68BC2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832D467-5A10-4594-9192-572005AE03A0}">
      <dgm:prSet phldrT="[Texto]"/>
      <dgm:spPr/>
      <dgm:t>
        <a:bodyPr/>
        <a:lstStyle/>
        <a:p>
          <a:r>
            <a:rPr lang="es-ES" b="0" smtClean="0"/>
            <a:t>Fuentes de datos primarios </a:t>
          </a:r>
          <a:endParaRPr lang="es-ES" b="0" dirty="0"/>
        </a:p>
      </dgm:t>
    </dgm:pt>
    <dgm:pt modelId="{B3AABB14-9BC1-46A9-9595-FE7D118011DB}" type="parTrans" cxnId="{F9D6E1F9-84DA-42C9-A6A9-8F6CA140CBC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F463A53-E411-4921-B609-A56C87FD1295}" type="sibTrans" cxnId="{F9D6E1F9-84DA-42C9-A6A9-8F6CA140CBC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A8BC264-50A0-4042-9019-E55EBF5F207A}">
      <dgm:prSet phldrT="[Texto]"/>
      <dgm:spPr/>
      <dgm:t>
        <a:bodyPr/>
        <a:lstStyle/>
        <a:p>
          <a:r>
            <a:rPr lang="es-ES" b="0" smtClean="0"/>
            <a:t>Fuentes de datos secundarios </a:t>
          </a:r>
          <a:endParaRPr lang="es-ES" b="0" dirty="0"/>
        </a:p>
      </dgm:t>
    </dgm:pt>
    <dgm:pt modelId="{2F94AA4E-43E6-43EE-913E-02E26156FD71}" type="parTrans" cxnId="{B5E3BE94-67E1-430C-B064-BD07FAEC886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458F1CD-4278-49A7-AF8E-941737A6A127}" type="sibTrans" cxnId="{B5E3BE94-67E1-430C-B064-BD07FAEC886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56B575E-B004-4CAD-9F3C-E0451ABBEDA1}">
      <dgm:prSet phldrT="[Texto]"/>
      <dgm:spPr/>
      <dgm:t>
        <a:bodyPr/>
        <a:lstStyle/>
        <a:p>
          <a:r>
            <a:rPr lang="es-ES" b="1" smtClean="0"/>
            <a:t>Técnica o instrumento</a:t>
          </a:r>
          <a:endParaRPr lang="es-ES" b="1" dirty="0"/>
        </a:p>
      </dgm:t>
    </dgm:pt>
    <dgm:pt modelId="{B7CB483C-FBF2-4B76-9319-397A991F8869}" type="parTrans" cxnId="{CB3F9AD5-BAEE-4DDF-A071-A884CC1DF39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CF70647-9D0E-48F6-BDC2-975EAC2E9304}" type="sibTrans" cxnId="{CB3F9AD5-BAEE-4DDF-A071-A884CC1DF39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2702246-5055-42D5-B96C-210C1A3CC499}">
      <dgm:prSet phldrT="[Texto]"/>
      <dgm:spPr/>
      <dgm:t>
        <a:bodyPr/>
        <a:lstStyle/>
        <a:p>
          <a:r>
            <a:rPr lang="es-ES" b="0" smtClean="0"/>
            <a:t>La observación </a:t>
          </a:r>
          <a:endParaRPr lang="es-ES" b="0" dirty="0"/>
        </a:p>
      </dgm:t>
    </dgm:pt>
    <dgm:pt modelId="{0F152D1A-F9A4-4EB6-8DAF-36162509FAF3}" type="parTrans" cxnId="{78D0713F-D925-4FAC-A743-B93E3005749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5F6C7FE-1D7B-476C-88D8-BD4D85614E60}" type="sibTrans" cxnId="{78D0713F-D925-4FAC-A743-B93E3005749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0D6E396-8F97-47E1-95A6-3B3245423010}">
      <dgm:prSet phldrT="[Texto]"/>
      <dgm:spPr/>
      <dgm:t>
        <a:bodyPr/>
        <a:lstStyle/>
        <a:p>
          <a:r>
            <a:rPr lang="es-ES" b="0" dirty="0" smtClean="0">
              <a:hlinkClick xmlns:r="http://schemas.openxmlformats.org/officeDocument/2006/relationships" r:id="rId1" action="ppaction://hlinkfile"/>
            </a:rPr>
            <a:t>La encuesta</a:t>
          </a:r>
          <a:endParaRPr lang="es-ES" b="0" dirty="0"/>
        </a:p>
      </dgm:t>
    </dgm:pt>
    <dgm:pt modelId="{AE122998-953E-4C33-A0D9-76245E8C82A9}" type="parTrans" cxnId="{4FCEDEBB-78D3-4DD4-9A24-28CB85E966E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994E711-B814-491D-95ED-2385511C0B3C}" type="sibTrans" cxnId="{4FCEDEBB-78D3-4DD4-9A24-28CB85E966E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04A16C4-A47D-4513-B3A0-1EEE740FC7B4}" type="pres">
      <dgm:prSet presAssocID="{2BBF451B-7EB9-489B-91AD-639C770E5D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3BADAB-BC27-4091-8840-CBC9C4C4386F}" type="pres">
      <dgm:prSet presAssocID="{2BBF451B-7EB9-489B-91AD-639C770E5D7C}" presName="tSp" presStyleCnt="0"/>
      <dgm:spPr/>
    </dgm:pt>
    <dgm:pt modelId="{48B6B1D2-978E-4663-88D6-F9A2D67A3B6E}" type="pres">
      <dgm:prSet presAssocID="{2BBF451B-7EB9-489B-91AD-639C770E5D7C}" presName="bSp" presStyleCnt="0"/>
      <dgm:spPr/>
    </dgm:pt>
    <dgm:pt modelId="{DFC8A2EB-6560-46E6-A198-5A726AC75BC3}" type="pres">
      <dgm:prSet presAssocID="{2BBF451B-7EB9-489B-91AD-639C770E5D7C}" presName="process" presStyleCnt="0"/>
      <dgm:spPr/>
    </dgm:pt>
    <dgm:pt modelId="{4EE48838-D255-4FAF-A533-1BD3D4B11EE2}" type="pres">
      <dgm:prSet presAssocID="{2FA04415-E9B0-40C5-8105-C53897095BA4}" presName="composite1" presStyleCnt="0"/>
      <dgm:spPr/>
    </dgm:pt>
    <dgm:pt modelId="{C6B1C095-407D-49F0-A511-30BFE3BA6D50}" type="pres">
      <dgm:prSet presAssocID="{2FA04415-E9B0-40C5-8105-C53897095BA4}" presName="dummyNode1" presStyleLbl="node1" presStyleIdx="0" presStyleCnt="2"/>
      <dgm:spPr/>
    </dgm:pt>
    <dgm:pt modelId="{5C01AC28-DA2A-4AF3-878E-187F4B819CAA}" type="pres">
      <dgm:prSet presAssocID="{2FA04415-E9B0-40C5-8105-C53897095BA4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D34D09-764A-4F0B-B04E-E9E2F82D39D9}" type="pres">
      <dgm:prSet presAssocID="{2FA04415-E9B0-40C5-8105-C53897095BA4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5B55E7-004E-4463-8F3D-95CEEE8E05CD}" type="pres">
      <dgm:prSet presAssocID="{2FA04415-E9B0-40C5-8105-C53897095BA4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19FCF0-556E-42D5-8846-6F890A4B9594}" type="pres">
      <dgm:prSet presAssocID="{2FA04415-E9B0-40C5-8105-C53897095BA4}" presName="connSite1" presStyleCnt="0"/>
      <dgm:spPr/>
    </dgm:pt>
    <dgm:pt modelId="{DD96C7D6-1B6B-4D6A-B2BC-5E4450F60E32}" type="pres">
      <dgm:prSet presAssocID="{42FC3AD7-592E-43C0-9578-176A86508D59}" presName="Name9" presStyleLbl="sibTrans2D1" presStyleIdx="0" presStyleCnt="1"/>
      <dgm:spPr/>
      <dgm:t>
        <a:bodyPr/>
        <a:lstStyle/>
        <a:p>
          <a:endParaRPr lang="es-ES"/>
        </a:p>
      </dgm:t>
    </dgm:pt>
    <dgm:pt modelId="{36FC604F-77C5-4561-B82D-698ABAC74245}" type="pres">
      <dgm:prSet presAssocID="{856B575E-B004-4CAD-9F3C-E0451ABBEDA1}" presName="composite2" presStyleCnt="0"/>
      <dgm:spPr/>
    </dgm:pt>
    <dgm:pt modelId="{421129E3-9F55-411C-A2A2-2929A8D8EDDD}" type="pres">
      <dgm:prSet presAssocID="{856B575E-B004-4CAD-9F3C-E0451ABBEDA1}" presName="dummyNode2" presStyleLbl="node1" presStyleIdx="0" presStyleCnt="2"/>
      <dgm:spPr/>
    </dgm:pt>
    <dgm:pt modelId="{49FFBF4E-F634-4990-B7F7-04D66770FBFF}" type="pres">
      <dgm:prSet presAssocID="{856B575E-B004-4CAD-9F3C-E0451ABBEDA1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F2444-FE76-475F-8A18-E62E26CBE202}" type="pres">
      <dgm:prSet presAssocID="{856B575E-B004-4CAD-9F3C-E0451ABBEDA1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03ABE-CCB7-4BF0-AA0D-7EACF58E64B2}" type="pres">
      <dgm:prSet presAssocID="{856B575E-B004-4CAD-9F3C-E0451ABBEDA1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2B8F85-2B72-4E70-92C5-1D3CCBF16AC1}" type="pres">
      <dgm:prSet presAssocID="{856B575E-B004-4CAD-9F3C-E0451ABBEDA1}" presName="connSite2" presStyleCnt="0"/>
      <dgm:spPr/>
    </dgm:pt>
  </dgm:ptLst>
  <dgm:cxnLst>
    <dgm:cxn modelId="{4FCEDEBB-78D3-4DD4-9A24-28CB85E966E5}" srcId="{856B575E-B004-4CAD-9F3C-E0451ABBEDA1}" destId="{C0D6E396-8F97-47E1-95A6-3B3245423010}" srcOrd="1" destOrd="0" parTransId="{AE122998-953E-4C33-A0D9-76245E8C82A9}" sibTransId="{B994E711-B814-491D-95ED-2385511C0B3C}"/>
    <dgm:cxn modelId="{FB7723F2-F3A5-42AA-9D1F-C5A8914AF9B3}" type="presOf" srcId="{7832D467-5A10-4594-9192-572005AE03A0}" destId="{F1D34D09-764A-4F0B-B04E-E9E2F82D39D9}" srcOrd="1" destOrd="0" presId="urn:microsoft.com/office/officeart/2005/8/layout/hProcess4"/>
    <dgm:cxn modelId="{11648BCA-6E7D-46D3-8F68-6233CF68BC2B}" srcId="{2BBF451B-7EB9-489B-91AD-639C770E5D7C}" destId="{2FA04415-E9B0-40C5-8105-C53897095BA4}" srcOrd="0" destOrd="0" parTransId="{1C12C3C0-392D-4925-B1B4-0F91461F32F2}" sibTransId="{42FC3AD7-592E-43C0-9578-176A86508D59}"/>
    <dgm:cxn modelId="{EC7CF1C8-3AB6-4035-B0C8-D1EEF8EEBF21}" type="presOf" srcId="{FA8BC264-50A0-4042-9019-E55EBF5F207A}" destId="{5C01AC28-DA2A-4AF3-878E-187F4B819CAA}" srcOrd="0" destOrd="1" presId="urn:microsoft.com/office/officeart/2005/8/layout/hProcess4"/>
    <dgm:cxn modelId="{111205B5-8E00-49D6-8745-BE045EE0CA88}" type="presOf" srcId="{856B575E-B004-4CAD-9F3C-E0451ABBEDA1}" destId="{8BA03ABE-CCB7-4BF0-AA0D-7EACF58E64B2}" srcOrd="0" destOrd="0" presId="urn:microsoft.com/office/officeart/2005/8/layout/hProcess4"/>
    <dgm:cxn modelId="{6808E3A2-7C38-4CD5-A3E6-CA9EFEB43335}" type="presOf" srcId="{C0D6E396-8F97-47E1-95A6-3B3245423010}" destId="{49FFBF4E-F634-4990-B7F7-04D66770FBFF}" srcOrd="0" destOrd="1" presId="urn:microsoft.com/office/officeart/2005/8/layout/hProcess4"/>
    <dgm:cxn modelId="{78D0713F-D925-4FAC-A743-B93E30057495}" srcId="{856B575E-B004-4CAD-9F3C-E0451ABBEDA1}" destId="{12702246-5055-42D5-B96C-210C1A3CC499}" srcOrd="0" destOrd="0" parTransId="{0F152D1A-F9A4-4EB6-8DAF-36162509FAF3}" sibTransId="{05F6C7FE-1D7B-476C-88D8-BD4D85614E60}"/>
    <dgm:cxn modelId="{875E09A4-040E-4094-9C64-29974CA5FE6A}" type="presOf" srcId="{7832D467-5A10-4594-9192-572005AE03A0}" destId="{5C01AC28-DA2A-4AF3-878E-187F4B819CAA}" srcOrd="0" destOrd="0" presId="urn:microsoft.com/office/officeart/2005/8/layout/hProcess4"/>
    <dgm:cxn modelId="{FAE2EFAA-5B22-46D8-8056-06A6C0D77A2D}" type="presOf" srcId="{42FC3AD7-592E-43C0-9578-176A86508D59}" destId="{DD96C7D6-1B6B-4D6A-B2BC-5E4450F60E32}" srcOrd="0" destOrd="0" presId="urn:microsoft.com/office/officeart/2005/8/layout/hProcess4"/>
    <dgm:cxn modelId="{71183883-93DB-47B9-89EB-5EA717F1D7D4}" type="presOf" srcId="{12702246-5055-42D5-B96C-210C1A3CC499}" destId="{49FFBF4E-F634-4990-B7F7-04D66770FBFF}" srcOrd="0" destOrd="0" presId="urn:microsoft.com/office/officeart/2005/8/layout/hProcess4"/>
    <dgm:cxn modelId="{CD5134B2-BE5F-43F6-A3E4-E827C7F7F693}" type="presOf" srcId="{C0D6E396-8F97-47E1-95A6-3B3245423010}" destId="{673F2444-FE76-475F-8A18-E62E26CBE202}" srcOrd="1" destOrd="1" presId="urn:microsoft.com/office/officeart/2005/8/layout/hProcess4"/>
    <dgm:cxn modelId="{F9D6E1F9-84DA-42C9-A6A9-8F6CA140CBC4}" srcId="{2FA04415-E9B0-40C5-8105-C53897095BA4}" destId="{7832D467-5A10-4594-9192-572005AE03A0}" srcOrd="0" destOrd="0" parTransId="{B3AABB14-9BC1-46A9-9595-FE7D118011DB}" sibTransId="{4F463A53-E411-4921-B609-A56C87FD1295}"/>
    <dgm:cxn modelId="{8EAFCB2E-822F-4D3A-904C-5C5C9970E87D}" type="presOf" srcId="{FA8BC264-50A0-4042-9019-E55EBF5F207A}" destId="{F1D34D09-764A-4F0B-B04E-E9E2F82D39D9}" srcOrd="1" destOrd="1" presId="urn:microsoft.com/office/officeart/2005/8/layout/hProcess4"/>
    <dgm:cxn modelId="{1A9086D9-8418-439E-8ECB-E1EFF7EF7BE5}" type="presOf" srcId="{2BBF451B-7EB9-489B-91AD-639C770E5D7C}" destId="{604A16C4-A47D-4513-B3A0-1EEE740FC7B4}" srcOrd="0" destOrd="0" presId="urn:microsoft.com/office/officeart/2005/8/layout/hProcess4"/>
    <dgm:cxn modelId="{03170E45-9B0D-4C30-A814-039B3BBE27F3}" type="presOf" srcId="{12702246-5055-42D5-B96C-210C1A3CC499}" destId="{673F2444-FE76-475F-8A18-E62E26CBE202}" srcOrd="1" destOrd="0" presId="urn:microsoft.com/office/officeart/2005/8/layout/hProcess4"/>
    <dgm:cxn modelId="{B5E3BE94-67E1-430C-B064-BD07FAEC8865}" srcId="{2FA04415-E9B0-40C5-8105-C53897095BA4}" destId="{FA8BC264-50A0-4042-9019-E55EBF5F207A}" srcOrd="1" destOrd="0" parTransId="{2F94AA4E-43E6-43EE-913E-02E26156FD71}" sibTransId="{4458F1CD-4278-49A7-AF8E-941737A6A127}"/>
    <dgm:cxn modelId="{BA9CCA3E-B9D3-4C41-BE03-77594C682367}" type="presOf" srcId="{2FA04415-E9B0-40C5-8105-C53897095BA4}" destId="{A25B55E7-004E-4463-8F3D-95CEEE8E05CD}" srcOrd="0" destOrd="0" presId="urn:microsoft.com/office/officeart/2005/8/layout/hProcess4"/>
    <dgm:cxn modelId="{CB3F9AD5-BAEE-4DDF-A071-A884CC1DF391}" srcId="{2BBF451B-7EB9-489B-91AD-639C770E5D7C}" destId="{856B575E-B004-4CAD-9F3C-E0451ABBEDA1}" srcOrd="1" destOrd="0" parTransId="{B7CB483C-FBF2-4B76-9319-397A991F8869}" sibTransId="{9CF70647-9D0E-48F6-BDC2-975EAC2E9304}"/>
    <dgm:cxn modelId="{AB3CB6E2-14DC-49C0-A508-DCE9D130C9AE}" type="presParOf" srcId="{604A16C4-A47D-4513-B3A0-1EEE740FC7B4}" destId="{653BADAB-BC27-4091-8840-CBC9C4C4386F}" srcOrd="0" destOrd="0" presId="urn:microsoft.com/office/officeart/2005/8/layout/hProcess4"/>
    <dgm:cxn modelId="{F597F530-91E0-4CF1-BD2B-99C1B1EEAD07}" type="presParOf" srcId="{604A16C4-A47D-4513-B3A0-1EEE740FC7B4}" destId="{48B6B1D2-978E-4663-88D6-F9A2D67A3B6E}" srcOrd="1" destOrd="0" presId="urn:microsoft.com/office/officeart/2005/8/layout/hProcess4"/>
    <dgm:cxn modelId="{F2530EC8-77BC-4741-8CAD-F39E2086FEB2}" type="presParOf" srcId="{604A16C4-A47D-4513-B3A0-1EEE740FC7B4}" destId="{DFC8A2EB-6560-46E6-A198-5A726AC75BC3}" srcOrd="2" destOrd="0" presId="urn:microsoft.com/office/officeart/2005/8/layout/hProcess4"/>
    <dgm:cxn modelId="{C577A587-9E03-49F7-996B-6F6D29749EC0}" type="presParOf" srcId="{DFC8A2EB-6560-46E6-A198-5A726AC75BC3}" destId="{4EE48838-D255-4FAF-A533-1BD3D4B11EE2}" srcOrd="0" destOrd="0" presId="urn:microsoft.com/office/officeart/2005/8/layout/hProcess4"/>
    <dgm:cxn modelId="{E2C2B982-0A52-40F1-9353-B763EDEA75B6}" type="presParOf" srcId="{4EE48838-D255-4FAF-A533-1BD3D4B11EE2}" destId="{C6B1C095-407D-49F0-A511-30BFE3BA6D50}" srcOrd="0" destOrd="0" presId="urn:microsoft.com/office/officeart/2005/8/layout/hProcess4"/>
    <dgm:cxn modelId="{963BBBD3-4EE7-4058-8125-74598C816E1F}" type="presParOf" srcId="{4EE48838-D255-4FAF-A533-1BD3D4B11EE2}" destId="{5C01AC28-DA2A-4AF3-878E-187F4B819CAA}" srcOrd="1" destOrd="0" presId="urn:microsoft.com/office/officeart/2005/8/layout/hProcess4"/>
    <dgm:cxn modelId="{9B39F08D-ED23-4B50-8ECF-7E5154C954A1}" type="presParOf" srcId="{4EE48838-D255-4FAF-A533-1BD3D4B11EE2}" destId="{F1D34D09-764A-4F0B-B04E-E9E2F82D39D9}" srcOrd="2" destOrd="0" presId="urn:microsoft.com/office/officeart/2005/8/layout/hProcess4"/>
    <dgm:cxn modelId="{0D92390B-6556-41B1-B244-179473770D1B}" type="presParOf" srcId="{4EE48838-D255-4FAF-A533-1BD3D4B11EE2}" destId="{A25B55E7-004E-4463-8F3D-95CEEE8E05CD}" srcOrd="3" destOrd="0" presId="urn:microsoft.com/office/officeart/2005/8/layout/hProcess4"/>
    <dgm:cxn modelId="{8D2BB2BB-4979-4E6E-B3D1-055209630E8B}" type="presParOf" srcId="{4EE48838-D255-4FAF-A533-1BD3D4B11EE2}" destId="{BB19FCF0-556E-42D5-8846-6F890A4B9594}" srcOrd="4" destOrd="0" presId="urn:microsoft.com/office/officeart/2005/8/layout/hProcess4"/>
    <dgm:cxn modelId="{BD7E8C4E-C931-40E1-8B97-C74C07278B83}" type="presParOf" srcId="{DFC8A2EB-6560-46E6-A198-5A726AC75BC3}" destId="{DD96C7D6-1B6B-4D6A-B2BC-5E4450F60E32}" srcOrd="1" destOrd="0" presId="urn:microsoft.com/office/officeart/2005/8/layout/hProcess4"/>
    <dgm:cxn modelId="{ADBE7136-7131-4A04-8C5E-E7A6A266D820}" type="presParOf" srcId="{DFC8A2EB-6560-46E6-A198-5A726AC75BC3}" destId="{36FC604F-77C5-4561-B82D-698ABAC74245}" srcOrd="2" destOrd="0" presId="urn:microsoft.com/office/officeart/2005/8/layout/hProcess4"/>
    <dgm:cxn modelId="{32611171-DE4B-494C-BBA4-DA6A89AB276E}" type="presParOf" srcId="{36FC604F-77C5-4561-B82D-698ABAC74245}" destId="{421129E3-9F55-411C-A2A2-2929A8D8EDDD}" srcOrd="0" destOrd="0" presId="urn:microsoft.com/office/officeart/2005/8/layout/hProcess4"/>
    <dgm:cxn modelId="{9F7455BF-DC1A-42DF-99DD-3129293E38AC}" type="presParOf" srcId="{36FC604F-77C5-4561-B82D-698ABAC74245}" destId="{49FFBF4E-F634-4990-B7F7-04D66770FBFF}" srcOrd="1" destOrd="0" presId="urn:microsoft.com/office/officeart/2005/8/layout/hProcess4"/>
    <dgm:cxn modelId="{BC4A80E1-7850-4A56-BEBA-8454760CB8D0}" type="presParOf" srcId="{36FC604F-77C5-4561-B82D-698ABAC74245}" destId="{673F2444-FE76-475F-8A18-E62E26CBE202}" srcOrd="2" destOrd="0" presId="urn:microsoft.com/office/officeart/2005/8/layout/hProcess4"/>
    <dgm:cxn modelId="{8F79E768-8544-4A7B-95E6-B3488FEBC116}" type="presParOf" srcId="{36FC604F-77C5-4561-B82D-698ABAC74245}" destId="{8BA03ABE-CCB7-4BF0-AA0D-7EACF58E64B2}" srcOrd="3" destOrd="0" presId="urn:microsoft.com/office/officeart/2005/8/layout/hProcess4"/>
    <dgm:cxn modelId="{80064B88-B0C6-4E3A-A8E7-0D29292D9CD6}" type="presParOf" srcId="{36FC604F-77C5-4561-B82D-698ABAC74245}" destId="{E82B8F85-2B72-4E70-92C5-1D3CCBF16AC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6D1BEC-FFFB-4800-B934-1A3AF25D8209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F1605A5E-92F5-47FB-A558-AB2BA2902EE8}">
      <dgm:prSet/>
      <dgm:spPr/>
      <dgm:t>
        <a:bodyPr/>
        <a:lstStyle/>
        <a:p>
          <a:pPr rtl="0"/>
          <a:r>
            <a:rPr lang="es-ES" smtClean="0"/>
            <a:t>En vista del estudio se determina que el marco teórico es fundamental para la presente tesis, ya que permitió desarrollarla de manera adecuada.</a:t>
          </a:r>
          <a:endParaRPr lang="es-ES"/>
        </a:p>
      </dgm:t>
    </dgm:pt>
    <dgm:pt modelId="{F83B684E-3035-441A-9730-0B39AF634750}" type="parTrans" cxnId="{83CEF28A-5E49-4B99-BE1B-D502E9496EC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6BE73A4-947E-4AB2-98EF-20172537A6BC}" type="sibTrans" cxnId="{83CEF28A-5E49-4B99-BE1B-D502E9496EC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619F018-8FA2-4232-B221-F8D6B29E34D0}">
      <dgm:prSet/>
      <dgm:spPr/>
      <dgm:t>
        <a:bodyPr/>
        <a:lstStyle/>
        <a:p>
          <a:pPr rtl="0"/>
          <a:r>
            <a:rPr lang="es-ES" smtClean="0"/>
            <a:t>La metodología tuvo sus complicaciones con la recopilación de datos; pero los 2 estudios y el tamaño de las muestras señalan que el estudio es el adecuado.</a:t>
          </a:r>
          <a:endParaRPr lang="es-ES"/>
        </a:p>
      </dgm:t>
    </dgm:pt>
    <dgm:pt modelId="{A75445F3-0024-4199-884A-9F4B6A04F474}" type="parTrans" cxnId="{CDE14081-651E-4E55-8D2A-FB475332A94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97F20F6-308E-433F-9DCD-960F64049EDE}" type="sibTrans" cxnId="{CDE14081-651E-4E55-8D2A-FB475332A94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5FA5438-9601-4704-AB5F-241F7DAC5D79}">
      <dgm:prSet/>
      <dgm:spPr/>
      <dgm:t>
        <a:bodyPr/>
        <a:lstStyle/>
        <a:p>
          <a:pPr rtl="0"/>
          <a:r>
            <a:rPr lang="es-ES" smtClean="0"/>
            <a:t>El presente estudio refleja que el retail es uno de los canales más beneficiosos para el consumidor, ya que es uno de los más utilizados por los supermercados y usados por los consumidores.</a:t>
          </a:r>
          <a:endParaRPr lang="es-ES"/>
        </a:p>
      </dgm:t>
    </dgm:pt>
    <dgm:pt modelId="{05E39DE0-D329-4A29-90E6-2E69A2BFA205}" type="parTrans" cxnId="{7ADEFB8E-1252-4CB5-9292-CB5C1D4FBA4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7CB16AA-8D2A-499A-B3D9-8793400D2D5B}" type="sibTrans" cxnId="{7ADEFB8E-1252-4CB5-9292-CB5C1D4FBA4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E9343B4-7F66-417A-A0C0-65F1086FFFA3}">
      <dgm:prSet/>
      <dgm:spPr/>
      <dgm:t>
        <a:bodyPr/>
        <a:lstStyle/>
        <a:p>
          <a:pPr rtl="0"/>
          <a:r>
            <a:rPr lang="es-ES" smtClean="0"/>
            <a:t>A través del análisis de los resultados obtenidos se identificaron las variables claves de los beneficios que perciben los consumidores en las estrategias de promoción de ventas.</a:t>
          </a:r>
          <a:endParaRPr lang="es-ES"/>
        </a:p>
      </dgm:t>
    </dgm:pt>
    <dgm:pt modelId="{6BCA7454-EC96-418F-9E7B-000F7DA1E61E}" type="parTrans" cxnId="{B90AF626-78A6-4D09-A065-B87EB51AA5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42BCEB0-737C-41BD-9E2C-18DE883F3741}" type="sibTrans" cxnId="{B90AF626-78A6-4D09-A065-B87EB51AA5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C400AB9-AD60-4E91-9CF1-F406D0AA6D59}">
      <dgm:prSet/>
      <dgm:spPr/>
      <dgm:t>
        <a:bodyPr/>
        <a:lstStyle/>
        <a:p>
          <a:pPr rtl="0"/>
          <a:r>
            <a:rPr lang="es-ES" smtClean="0"/>
            <a:t>Las estrategias utilizadas por los retail son descuentos y promoción de un adicional al producto principal, por lo que este estudio ratifica dicha estrategia, y se la debe mantener para los consumidores.</a:t>
          </a:r>
          <a:endParaRPr lang="es-ES"/>
        </a:p>
      </dgm:t>
    </dgm:pt>
    <dgm:pt modelId="{23C8DAE6-E59B-4D80-AAE1-D9FD5211F2A2}" type="parTrans" cxnId="{03D8BC76-B401-43A5-AA34-65B130F030B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EDDD395-54BF-4A85-9CB2-09876E6EACA3}" type="sibTrans" cxnId="{03D8BC76-B401-43A5-AA34-65B130F030B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63C10DC-3A9D-4314-B6F2-AA0852DF8399}" type="pres">
      <dgm:prSet presAssocID="{886D1BEC-FFFB-4800-B934-1A3AF25D82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4D18AD-CED9-492F-9DE1-7690759B731F}" type="pres">
      <dgm:prSet presAssocID="{F1605A5E-92F5-47FB-A558-AB2BA2902E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D68247-F961-4E71-B9FE-CA1F2FC40F62}" type="pres">
      <dgm:prSet presAssocID="{F6BE73A4-947E-4AB2-98EF-20172537A6BC}" presName="sibTrans" presStyleLbl="sibTrans1D1" presStyleIdx="0" presStyleCnt="4"/>
      <dgm:spPr/>
      <dgm:t>
        <a:bodyPr/>
        <a:lstStyle/>
        <a:p>
          <a:endParaRPr lang="es-ES"/>
        </a:p>
      </dgm:t>
    </dgm:pt>
    <dgm:pt modelId="{A9499677-39CC-426F-B8C0-60A7F430A470}" type="pres">
      <dgm:prSet presAssocID="{F6BE73A4-947E-4AB2-98EF-20172537A6BC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78C46DC6-AA15-414B-9766-5265F744D290}" type="pres">
      <dgm:prSet presAssocID="{0619F018-8FA2-4232-B221-F8D6B29E34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5036BF-C53F-4972-9FBE-0E61E01AA449}" type="pres">
      <dgm:prSet presAssocID="{297F20F6-308E-433F-9DCD-960F64049EDE}" presName="sibTrans" presStyleLbl="sibTrans1D1" presStyleIdx="1" presStyleCnt="4"/>
      <dgm:spPr/>
      <dgm:t>
        <a:bodyPr/>
        <a:lstStyle/>
        <a:p>
          <a:endParaRPr lang="es-ES"/>
        </a:p>
      </dgm:t>
    </dgm:pt>
    <dgm:pt modelId="{47766043-D70C-4AAA-ACD8-9CCC94A472CE}" type="pres">
      <dgm:prSet presAssocID="{297F20F6-308E-433F-9DCD-960F64049EDE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CFD96E65-F9B9-4554-9253-16CB11B1EE2C}" type="pres">
      <dgm:prSet presAssocID="{F5FA5438-9601-4704-AB5F-241F7DAC5D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C5F4F-F15E-4C84-824A-FD7230B8E83D}" type="pres">
      <dgm:prSet presAssocID="{D7CB16AA-8D2A-499A-B3D9-8793400D2D5B}" presName="sibTrans" presStyleLbl="sibTrans1D1" presStyleIdx="2" presStyleCnt="4"/>
      <dgm:spPr/>
      <dgm:t>
        <a:bodyPr/>
        <a:lstStyle/>
        <a:p>
          <a:endParaRPr lang="es-ES"/>
        </a:p>
      </dgm:t>
    </dgm:pt>
    <dgm:pt modelId="{0A2956F1-58EA-432C-8B95-771092C631DC}" type="pres">
      <dgm:prSet presAssocID="{D7CB16AA-8D2A-499A-B3D9-8793400D2D5B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F823AE1F-25A8-482E-9351-DF001A6A4F28}" type="pres">
      <dgm:prSet presAssocID="{FE9343B4-7F66-417A-A0C0-65F1086FFF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367E19-4E1A-4B69-901A-CA85004E73B5}" type="pres">
      <dgm:prSet presAssocID="{742BCEB0-737C-41BD-9E2C-18DE883F3741}" presName="sibTrans" presStyleLbl="sibTrans1D1" presStyleIdx="3" presStyleCnt="4"/>
      <dgm:spPr/>
      <dgm:t>
        <a:bodyPr/>
        <a:lstStyle/>
        <a:p>
          <a:endParaRPr lang="es-ES"/>
        </a:p>
      </dgm:t>
    </dgm:pt>
    <dgm:pt modelId="{5CE17E80-F085-469B-B026-25BCAC0C29F6}" type="pres">
      <dgm:prSet presAssocID="{742BCEB0-737C-41BD-9E2C-18DE883F3741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D2A90B1C-6EDF-4EA5-9C82-E9E7A7DE13DF}" type="pres">
      <dgm:prSet presAssocID="{3C400AB9-AD60-4E91-9CF1-F406D0AA6D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F180A4-3790-4636-8281-65D94FDACDB9}" type="presOf" srcId="{F6BE73A4-947E-4AB2-98EF-20172537A6BC}" destId="{0FD68247-F961-4E71-B9FE-CA1F2FC40F62}" srcOrd="0" destOrd="0" presId="urn:microsoft.com/office/officeart/2005/8/layout/bProcess3"/>
    <dgm:cxn modelId="{7E40B71B-D40D-478D-B04F-498DBE4E413F}" type="presOf" srcId="{3C400AB9-AD60-4E91-9CF1-F406D0AA6D59}" destId="{D2A90B1C-6EDF-4EA5-9C82-E9E7A7DE13DF}" srcOrd="0" destOrd="0" presId="urn:microsoft.com/office/officeart/2005/8/layout/bProcess3"/>
    <dgm:cxn modelId="{03D8BC76-B401-43A5-AA34-65B130F030B9}" srcId="{886D1BEC-FFFB-4800-B934-1A3AF25D8209}" destId="{3C400AB9-AD60-4E91-9CF1-F406D0AA6D59}" srcOrd="4" destOrd="0" parTransId="{23C8DAE6-E59B-4D80-AAE1-D9FD5211F2A2}" sibTransId="{DEDDD395-54BF-4A85-9CB2-09876E6EACA3}"/>
    <dgm:cxn modelId="{7ADEFB8E-1252-4CB5-9292-CB5C1D4FBA40}" srcId="{886D1BEC-FFFB-4800-B934-1A3AF25D8209}" destId="{F5FA5438-9601-4704-AB5F-241F7DAC5D79}" srcOrd="2" destOrd="0" parTransId="{05E39DE0-D329-4A29-90E6-2E69A2BFA205}" sibTransId="{D7CB16AA-8D2A-499A-B3D9-8793400D2D5B}"/>
    <dgm:cxn modelId="{32B78286-F5E7-453A-9D34-43033E136DC1}" type="presOf" srcId="{FE9343B4-7F66-417A-A0C0-65F1086FFFA3}" destId="{F823AE1F-25A8-482E-9351-DF001A6A4F28}" srcOrd="0" destOrd="0" presId="urn:microsoft.com/office/officeart/2005/8/layout/bProcess3"/>
    <dgm:cxn modelId="{DB9F6F20-28DC-4BD9-BBFD-09B8E2CEDB33}" type="presOf" srcId="{742BCEB0-737C-41BD-9E2C-18DE883F3741}" destId="{64367E19-4E1A-4B69-901A-CA85004E73B5}" srcOrd="0" destOrd="0" presId="urn:microsoft.com/office/officeart/2005/8/layout/bProcess3"/>
    <dgm:cxn modelId="{83CEF28A-5E49-4B99-BE1B-D502E9496EC7}" srcId="{886D1BEC-FFFB-4800-B934-1A3AF25D8209}" destId="{F1605A5E-92F5-47FB-A558-AB2BA2902EE8}" srcOrd="0" destOrd="0" parTransId="{F83B684E-3035-441A-9730-0B39AF634750}" sibTransId="{F6BE73A4-947E-4AB2-98EF-20172537A6BC}"/>
    <dgm:cxn modelId="{52566A02-97C3-43FD-BD91-33E2E68B92C1}" type="presOf" srcId="{742BCEB0-737C-41BD-9E2C-18DE883F3741}" destId="{5CE17E80-F085-469B-B026-25BCAC0C29F6}" srcOrd="1" destOrd="0" presId="urn:microsoft.com/office/officeart/2005/8/layout/bProcess3"/>
    <dgm:cxn modelId="{B90AF626-78A6-4D09-A065-B87EB51AA5AF}" srcId="{886D1BEC-FFFB-4800-B934-1A3AF25D8209}" destId="{FE9343B4-7F66-417A-A0C0-65F1086FFFA3}" srcOrd="3" destOrd="0" parTransId="{6BCA7454-EC96-418F-9E7B-000F7DA1E61E}" sibTransId="{742BCEB0-737C-41BD-9E2C-18DE883F3741}"/>
    <dgm:cxn modelId="{5AFF2C79-5F99-48DF-9E3C-A9A20028D4F8}" type="presOf" srcId="{886D1BEC-FFFB-4800-B934-1A3AF25D8209}" destId="{063C10DC-3A9D-4314-B6F2-AA0852DF8399}" srcOrd="0" destOrd="0" presId="urn:microsoft.com/office/officeart/2005/8/layout/bProcess3"/>
    <dgm:cxn modelId="{61653BEE-E522-49D8-90F1-2281917EB1BF}" type="presOf" srcId="{0619F018-8FA2-4232-B221-F8D6B29E34D0}" destId="{78C46DC6-AA15-414B-9766-5265F744D290}" srcOrd="0" destOrd="0" presId="urn:microsoft.com/office/officeart/2005/8/layout/bProcess3"/>
    <dgm:cxn modelId="{CDE14081-651E-4E55-8D2A-FB475332A941}" srcId="{886D1BEC-FFFB-4800-B934-1A3AF25D8209}" destId="{0619F018-8FA2-4232-B221-F8D6B29E34D0}" srcOrd="1" destOrd="0" parTransId="{A75445F3-0024-4199-884A-9F4B6A04F474}" sibTransId="{297F20F6-308E-433F-9DCD-960F64049EDE}"/>
    <dgm:cxn modelId="{F03C1B2C-723A-42ED-A752-D4A59204CD48}" type="presOf" srcId="{D7CB16AA-8D2A-499A-B3D9-8793400D2D5B}" destId="{4D5C5F4F-F15E-4C84-824A-FD7230B8E83D}" srcOrd="0" destOrd="0" presId="urn:microsoft.com/office/officeart/2005/8/layout/bProcess3"/>
    <dgm:cxn modelId="{8BEFFD4B-D530-468A-A895-6AD3EABBDD95}" type="presOf" srcId="{297F20F6-308E-433F-9DCD-960F64049EDE}" destId="{B45036BF-C53F-4972-9FBE-0E61E01AA449}" srcOrd="0" destOrd="0" presId="urn:microsoft.com/office/officeart/2005/8/layout/bProcess3"/>
    <dgm:cxn modelId="{B082F9E3-ACE8-4A64-A5D5-3A9419BD42B6}" type="presOf" srcId="{F5FA5438-9601-4704-AB5F-241F7DAC5D79}" destId="{CFD96E65-F9B9-4554-9253-16CB11B1EE2C}" srcOrd="0" destOrd="0" presId="urn:microsoft.com/office/officeart/2005/8/layout/bProcess3"/>
    <dgm:cxn modelId="{6D90DB0C-AD52-4FAF-82BF-52C57CBECA37}" type="presOf" srcId="{D7CB16AA-8D2A-499A-B3D9-8793400D2D5B}" destId="{0A2956F1-58EA-432C-8B95-771092C631DC}" srcOrd="1" destOrd="0" presId="urn:microsoft.com/office/officeart/2005/8/layout/bProcess3"/>
    <dgm:cxn modelId="{EA41FA20-9366-4792-A463-33B4E055CABA}" type="presOf" srcId="{F1605A5E-92F5-47FB-A558-AB2BA2902EE8}" destId="{E74D18AD-CED9-492F-9DE1-7690759B731F}" srcOrd="0" destOrd="0" presId="urn:microsoft.com/office/officeart/2005/8/layout/bProcess3"/>
    <dgm:cxn modelId="{543678A8-11AE-435E-98C1-428EA43F5507}" type="presOf" srcId="{297F20F6-308E-433F-9DCD-960F64049EDE}" destId="{47766043-D70C-4AAA-ACD8-9CCC94A472CE}" srcOrd="1" destOrd="0" presId="urn:microsoft.com/office/officeart/2005/8/layout/bProcess3"/>
    <dgm:cxn modelId="{CAD18480-2F78-40ED-A349-F342192AE517}" type="presOf" srcId="{F6BE73A4-947E-4AB2-98EF-20172537A6BC}" destId="{A9499677-39CC-426F-B8C0-60A7F430A470}" srcOrd="1" destOrd="0" presId="urn:microsoft.com/office/officeart/2005/8/layout/bProcess3"/>
    <dgm:cxn modelId="{6BBF096E-D728-4081-A5AC-CCC82432FB8B}" type="presParOf" srcId="{063C10DC-3A9D-4314-B6F2-AA0852DF8399}" destId="{E74D18AD-CED9-492F-9DE1-7690759B731F}" srcOrd="0" destOrd="0" presId="urn:microsoft.com/office/officeart/2005/8/layout/bProcess3"/>
    <dgm:cxn modelId="{E8426658-CAB1-4EAF-AC9E-E72A4270A463}" type="presParOf" srcId="{063C10DC-3A9D-4314-B6F2-AA0852DF8399}" destId="{0FD68247-F961-4E71-B9FE-CA1F2FC40F62}" srcOrd="1" destOrd="0" presId="urn:microsoft.com/office/officeart/2005/8/layout/bProcess3"/>
    <dgm:cxn modelId="{D9230AB3-3B16-4734-9B10-CB2183E2526B}" type="presParOf" srcId="{0FD68247-F961-4E71-B9FE-CA1F2FC40F62}" destId="{A9499677-39CC-426F-B8C0-60A7F430A470}" srcOrd="0" destOrd="0" presId="urn:microsoft.com/office/officeart/2005/8/layout/bProcess3"/>
    <dgm:cxn modelId="{59F19CC0-AC93-4668-A0E6-A6C98704BF99}" type="presParOf" srcId="{063C10DC-3A9D-4314-B6F2-AA0852DF8399}" destId="{78C46DC6-AA15-414B-9766-5265F744D290}" srcOrd="2" destOrd="0" presId="urn:microsoft.com/office/officeart/2005/8/layout/bProcess3"/>
    <dgm:cxn modelId="{E406FFB3-7D5D-49C5-B784-76EBDBA94BAB}" type="presParOf" srcId="{063C10DC-3A9D-4314-B6F2-AA0852DF8399}" destId="{B45036BF-C53F-4972-9FBE-0E61E01AA449}" srcOrd="3" destOrd="0" presId="urn:microsoft.com/office/officeart/2005/8/layout/bProcess3"/>
    <dgm:cxn modelId="{5DC9852A-473A-40C5-B139-9D355B2D01E0}" type="presParOf" srcId="{B45036BF-C53F-4972-9FBE-0E61E01AA449}" destId="{47766043-D70C-4AAA-ACD8-9CCC94A472CE}" srcOrd="0" destOrd="0" presId="urn:microsoft.com/office/officeart/2005/8/layout/bProcess3"/>
    <dgm:cxn modelId="{63BC724B-4D06-458B-A8BC-B4CA274827FD}" type="presParOf" srcId="{063C10DC-3A9D-4314-B6F2-AA0852DF8399}" destId="{CFD96E65-F9B9-4554-9253-16CB11B1EE2C}" srcOrd="4" destOrd="0" presId="urn:microsoft.com/office/officeart/2005/8/layout/bProcess3"/>
    <dgm:cxn modelId="{EA16A193-005A-45EA-A381-6F37F4D215C1}" type="presParOf" srcId="{063C10DC-3A9D-4314-B6F2-AA0852DF8399}" destId="{4D5C5F4F-F15E-4C84-824A-FD7230B8E83D}" srcOrd="5" destOrd="0" presId="urn:microsoft.com/office/officeart/2005/8/layout/bProcess3"/>
    <dgm:cxn modelId="{8858469E-2E46-4323-84DF-9709D03ABE12}" type="presParOf" srcId="{4D5C5F4F-F15E-4C84-824A-FD7230B8E83D}" destId="{0A2956F1-58EA-432C-8B95-771092C631DC}" srcOrd="0" destOrd="0" presId="urn:microsoft.com/office/officeart/2005/8/layout/bProcess3"/>
    <dgm:cxn modelId="{D16C983E-3A28-4963-B222-98DF4AEC744E}" type="presParOf" srcId="{063C10DC-3A9D-4314-B6F2-AA0852DF8399}" destId="{F823AE1F-25A8-482E-9351-DF001A6A4F28}" srcOrd="6" destOrd="0" presId="urn:microsoft.com/office/officeart/2005/8/layout/bProcess3"/>
    <dgm:cxn modelId="{06DABC6A-F07E-40DD-81D5-D30F1778A8BA}" type="presParOf" srcId="{063C10DC-3A9D-4314-B6F2-AA0852DF8399}" destId="{64367E19-4E1A-4B69-901A-CA85004E73B5}" srcOrd="7" destOrd="0" presId="urn:microsoft.com/office/officeart/2005/8/layout/bProcess3"/>
    <dgm:cxn modelId="{16A89056-D8D3-4440-852E-3C129015812F}" type="presParOf" srcId="{64367E19-4E1A-4B69-901A-CA85004E73B5}" destId="{5CE17E80-F085-469B-B026-25BCAC0C29F6}" srcOrd="0" destOrd="0" presId="urn:microsoft.com/office/officeart/2005/8/layout/bProcess3"/>
    <dgm:cxn modelId="{A7535843-4143-40FB-92A2-480608D000C6}" type="presParOf" srcId="{063C10DC-3A9D-4314-B6F2-AA0852DF8399}" destId="{D2A90B1C-6EDF-4EA5-9C82-E9E7A7DE13D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0D267C-6D6F-4001-9B7E-6E18C155A928}" type="doc">
      <dgm:prSet loTypeId="urn:microsoft.com/office/officeart/2005/8/layout/process5" loCatId="process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s-ES"/>
        </a:p>
      </dgm:t>
    </dgm:pt>
    <dgm:pt modelId="{7DC6169C-E87B-43B3-AE1A-F71C9A2B8F47}">
      <dgm:prSet custT="1"/>
      <dgm:spPr/>
      <dgm:t>
        <a:bodyPr/>
        <a:lstStyle/>
        <a:p>
          <a:pPr rtl="0"/>
          <a:r>
            <a:rPr lang="es-ES" sz="1400" dirty="0" smtClean="0"/>
            <a:t>Se recomienda aprovechar las oportunidades que tiene la industria del retail no solo en ciudades grandes sino a nivel nacional, compartiendo información, y colaborando no solo con empresas y microempresarios sino con las personas.</a:t>
          </a:r>
          <a:endParaRPr lang="es-ES" sz="1400" dirty="0"/>
        </a:p>
      </dgm:t>
    </dgm:pt>
    <dgm:pt modelId="{812CBD5D-077C-4CF9-B608-E38EE68CB613}" type="parTrans" cxnId="{E38DF6C2-5C92-4BBD-AE33-A352BF9B3F12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50201A0-2D0E-4C3E-8D1F-501EA39321A1}" type="sibTrans" cxnId="{E38DF6C2-5C92-4BBD-AE33-A352BF9B3F12}">
      <dgm:prSet custT="1"/>
      <dgm:spPr/>
      <dgm:t>
        <a:bodyPr/>
        <a:lstStyle/>
        <a:p>
          <a:endParaRPr lang="es-ES" sz="1050">
            <a:solidFill>
              <a:schemeClr val="bg1"/>
            </a:solidFill>
          </a:endParaRPr>
        </a:p>
      </dgm:t>
    </dgm:pt>
    <dgm:pt modelId="{48D642BE-A067-4A01-B5CB-00ECA9863102}">
      <dgm:prSet custT="1"/>
      <dgm:spPr/>
      <dgm:t>
        <a:bodyPr/>
        <a:lstStyle/>
        <a:p>
          <a:pPr rtl="0"/>
          <a:r>
            <a:rPr lang="es-ES" sz="1400" smtClean="0"/>
            <a:t>Se recomienda que los supermercados además de enfocarse en la calidad de sus productos, también lo hagan en las diferentes promociones que ofertan, en sus precios.</a:t>
          </a:r>
          <a:endParaRPr lang="es-ES" sz="1400"/>
        </a:p>
      </dgm:t>
    </dgm:pt>
    <dgm:pt modelId="{F0283306-04A2-44B2-87E6-899BE8BAEC32}" type="parTrans" cxnId="{921951BF-ADE2-46BC-B4B0-03B1AC03EE0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7676CCB-D37D-4945-9C3A-A84CACA0DD6C}" type="sibTrans" cxnId="{921951BF-ADE2-46BC-B4B0-03B1AC03EE0C}">
      <dgm:prSet custT="1"/>
      <dgm:spPr/>
      <dgm:t>
        <a:bodyPr/>
        <a:lstStyle/>
        <a:p>
          <a:endParaRPr lang="es-ES" sz="1050">
            <a:solidFill>
              <a:schemeClr val="bg1"/>
            </a:solidFill>
          </a:endParaRPr>
        </a:p>
      </dgm:t>
    </dgm:pt>
    <dgm:pt modelId="{D4060939-D727-4AD5-948D-3D35925B2F87}">
      <dgm:prSet custT="1"/>
      <dgm:spPr/>
      <dgm:t>
        <a:bodyPr/>
        <a:lstStyle/>
        <a:p>
          <a:pPr rtl="0"/>
          <a:r>
            <a:rPr lang="es-ES" sz="1200" dirty="0" smtClean="0"/>
            <a:t>Recomendar a los supermercados que realicen la publicidad de tal forma que capten la atención del usuario y fidelicen clientela mediante esa herramienta de promoción, además de tomar acción en los descuentos haciendo que los consumidores se vean beneficiados de esta promoción.</a:t>
          </a:r>
          <a:endParaRPr lang="es-ES" sz="1200" dirty="0"/>
        </a:p>
      </dgm:t>
    </dgm:pt>
    <dgm:pt modelId="{C0DACB1E-AC7B-44AD-828A-5419CEB0886F}" type="parTrans" cxnId="{8A2736E0-A9D8-421E-A0F8-80737CDA6255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413D667-D96E-45AE-A3F9-52410CACCD8A}" type="sibTrans" cxnId="{8A2736E0-A9D8-421E-A0F8-80737CDA6255}">
      <dgm:prSet custT="1"/>
      <dgm:spPr/>
      <dgm:t>
        <a:bodyPr/>
        <a:lstStyle/>
        <a:p>
          <a:endParaRPr lang="es-ES" sz="1050">
            <a:solidFill>
              <a:schemeClr val="bg1"/>
            </a:solidFill>
          </a:endParaRPr>
        </a:p>
      </dgm:t>
    </dgm:pt>
    <dgm:pt modelId="{E4D18B2B-9C91-443C-96E3-73EF897B81B6}">
      <dgm:prSet custT="1"/>
      <dgm:spPr/>
      <dgm:t>
        <a:bodyPr/>
        <a:lstStyle/>
        <a:p>
          <a:pPr rtl="0"/>
          <a:r>
            <a:rPr lang="es-ES" sz="1400" smtClean="0"/>
            <a:t>Se recomienda poner énfasis en la calidad de sus productos ya que es la percepción con mayor valor para el consumidor, haciendo que la expectativa supere dicha percepción.</a:t>
          </a:r>
          <a:endParaRPr lang="es-ES" sz="1400"/>
        </a:p>
      </dgm:t>
    </dgm:pt>
    <dgm:pt modelId="{0535775E-630F-4649-B9D0-009755BEAE27}" type="parTrans" cxnId="{360B1588-EDED-446B-82FC-A29563CAF32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575E2F0B-4423-4405-9BE0-8ED83A84D80D}" type="sibTrans" cxnId="{360B1588-EDED-446B-82FC-A29563CAF32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DBDA3F60-D675-4AF4-A85C-B65D44AE6F96}" type="pres">
      <dgm:prSet presAssocID="{8D0D267C-6D6F-4001-9B7E-6E18C155A9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22C0CD-EA2E-4A92-A6FE-E4C73F7E7C71}" type="pres">
      <dgm:prSet presAssocID="{7DC6169C-E87B-43B3-AE1A-F71C9A2B8F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0F0C73-0795-4944-84BC-94414E30864D}" type="pres">
      <dgm:prSet presAssocID="{450201A0-2D0E-4C3E-8D1F-501EA39321A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FBFAA3DC-3BC7-4A62-AA61-6B620CDFAB53}" type="pres">
      <dgm:prSet presAssocID="{450201A0-2D0E-4C3E-8D1F-501EA39321A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8A799D38-F540-4858-84F7-A0B87FF03D25}" type="pres">
      <dgm:prSet presAssocID="{48D642BE-A067-4A01-B5CB-00ECA98631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57E8C9-61A1-49C6-A2AA-8D30742865C7}" type="pres">
      <dgm:prSet presAssocID="{B7676CCB-D37D-4945-9C3A-A84CACA0DD6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13C11017-8342-46D3-88A9-5E1696EE52FD}" type="pres">
      <dgm:prSet presAssocID="{B7676CCB-D37D-4945-9C3A-A84CACA0DD6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6F045426-9657-445C-8680-2FB7DBE5D4FF}" type="pres">
      <dgm:prSet presAssocID="{D4060939-D727-4AD5-948D-3D35925B2F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4EB8E1-AC61-4B93-A0B4-50EBC6D0E16E}" type="pres">
      <dgm:prSet presAssocID="{6413D667-D96E-45AE-A3F9-52410CACCD8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A3D6B2A2-C64C-4A07-BCC0-A878F59B61A4}" type="pres">
      <dgm:prSet presAssocID="{6413D667-D96E-45AE-A3F9-52410CACCD8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62220629-D895-4BFA-9772-C8F481F98A6B}" type="pres">
      <dgm:prSet presAssocID="{E4D18B2B-9C91-443C-96E3-73EF897B81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9EC759-7062-411F-A150-F111960AEDD0}" type="presOf" srcId="{450201A0-2D0E-4C3E-8D1F-501EA39321A1}" destId="{FBFAA3DC-3BC7-4A62-AA61-6B620CDFAB53}" srcOrd="1" destOrd="0" presId="urn:microsoft.com/office/officeart/2005/8/layout/process5"/>
    <dgm:cxn modelId="{8D9FA9EB-6691-4496-96F1-E8348FAB0CFE}" type="presOf" srcId="{8D0D267C-6D6F-4001-9B7E-6E18C155A928}" destId="{DBDA3F60-D675-4AF4-A85C-B65D44AE6F96}" srcOrd="0" destOrd="0" presId="urn:microsoft.com/office/officeart/2005/8/layout/process5"/>
    <dgm:cxn modelId="{360B1588-EDED-446B-82FC-A29563CAF327}" srcId="{8D0D267C-6D6F-4001-9B7E-6E18C155A928}" destId="{E4D18B2B-9C91-443C-96E3-73EF897B81B6}" srcOrd="3" destOrd="0" parTransId="{0535775E-630F-4649-B9D0-009755BEAE27}" sibTransId="{575E2F0B-4423-4405-9BE0-8ED83A84D80D}"/>
    <dgm:cxn modelId="{9FD837E1-37C6-49ED-825A-4428FDE8A775}" type="presOf" srcId="{6413D667-D96E-45AE-A3F9-52410CACCD8A}" destId="{494EB8E1-AC61-4B93-A0B4-50EBC6D0E16E}" srcOrd="0" destOrd="0" presId="urn:microsoft.com/office/officeart/2005/8/layout/process5"/>
    <dgm:cxn modelId="{24D22963-09CC-4F7E-AC83-A81EC95C586E}" type="presOf" srcId="{D4060939-D727-4AD5-948D-3D35925B2F87}" destId="{6F045426-9657-445C-8680-2FB7DBE5D4FF}" srcOrd="0" destOrd="0" presId="urn:microsoft.com/office/officeart/2005/8/layout/process5"/>
    <dgm:cxn modelId="{8E791FD5-C1A4-4DCE-9B29-A103CFC762AE}" type="presOf" srcId="{7DC6169C-E87B-43B3-AE1A-F71C9A2B8F47}" destId="{E922C0CD-EA2E-4A92-A6FE-E4C73F7E7C71}" srcOrd="0" destOrd="0" presId="urn:microsoft.com/office/officeart/2005/8/layout/process5"/>
    <dgm:cxn modelId="{E9066BE0-2D17-43C5-95A8-9140A011E7EC}" type="presOf" srcId="{6413D667-D96E-45AE-A3F9-52410CACCD8A}" destId="{A3D6B2A2-C64C-4A07-BCC0-A878F59B61A4}" srcOrd="1" destOrd="0" presId="urn:microsoft.com/office/officeart/2005/8/layout/process5"/>
    <dgm:cxn modelId="{5C381A45-E42D-4D12-84E1-362983A7631C}" type="presOf" srcId="{B7676CCB-D37D-4945-9C3A-A84CACA0DD6C}" destId="{13C11017-8342-46D3-88A9-5E1696EE52FD}" srcOrd="1" destOrd="0" presId="urn:microsoft.com/office/officeart/2005/8/layout/process5"/>
    <dgm:cxn modelId="{EBAB354E-FCD0-4D73-9DE5-B7E9B9FA9571}" type="presOf" srcId="{450201A0-2D0E-4C3E-8D1F-501EA39321A1}" destId="{D00F0C73-0795-4944-84BC-94414E30864D}" srcOrd="0" destOrd="0" presId="urn:microsoft.com/office/officeart/2005/8/layout/process5"/>
    <dgm:cxn modelId="{8A2736E0-A9D8-421E-A0F8-80737CDA6255}" srcId="{8D0D267C-6D6F-4001-9B7E-6E18C155A928}" destId="{D4060939-D727-4AD5-948D-3D35925B2F87}" srcOrd="2" destOrd="0" parTransId="{C0DACB1E-AC7B-44AD-828A-5419CEB0886F}" sibTransId="{6413D667-D96E-45AE-A3F9-52410CACCD8A}"/>
    <dgm:cxn modelId="{1E964974-3ECE-4F7E-ACE5-924C7418368D}" type="presOf" srcId="{E4D18B2B-9C91-443C-96E3-73EF897B81B6}" destId="{62220629-D895-4BFA-9772-C8F481F98A6B}" srcOrd="0" destOrd="0" presId="urn:microsoft.com/office/officeart/2005/8/layout/process5"/>
    <dgm:cxn modelId="{E1DBDE45-7AE5-4E14-AE80-389C40B22978}" type="presOf" srcId="{B7676CCB-D37D-4945-9C3A-A84CACA0DD6C}" destId="{8D57E8C9-61A1-49C6-A2AA-8D30742865C7}" srcOrd="0" destOrd="0" presId="urn:microsoft.com/office/officeart/2005/8/layout/process5"/>
    <dgm:cxn modelId="{A0089EB3-7274-4517-BBD6-547EC8BAEFEA}" type="presOf" srcId="{48D642BE-A067-4A01-B5CB-00ECA9863102}" destId="{8A799D38-F540-4858-84F7-A0B87FF03D25}" srcOrd="0" destOrd="0" presId="urn:microsoft.com/office/officeart/2005/8/layout/process5"/>
    <dgm:cxn modelId="{921951BF-ADE2-46BC-B4B0-03B1AC03EE0C}" srcId="{8D0D267C-6D6F-4001-9B7E-6E18C155A928}" destId="{48D642BE-A067-4A01-B5CB-00ECA9863102}" srcOrd="1" destOrd="0" parTransId="{F0283306-04A2-44B2-87E6-899BE8BAEC32}" sibTransId="{B7676CCB-D37D-4945-9C3A-A84CACA0DD6C}"/>
    <dgm:cxn modelId="{E38DF6C2-5C92-4BBD-AE33-A352BF9B3F12}" srcId="{8D0D267C-6D6F-4001-9B7E-6E18C155A928}" destId="{7DC6169C-E87B-43B3-AE1A-F71C9A2B8F47}" srcOrd="0" destOrd="0" parTransId="{812CBD5D-077C-4CF9-B608-E38EE68CB613}" sibTransId="{450201A0-2D0E-4C3E-8D1F-501EA39321A1}"/>
    <dgm:cxn modelId="{C7E9C2CC-0B1E-4E56-9E25-771088877231}" type="presParOf" srcId="{DBDA3F60-D675-4AF4-A85C-B65D44AE6F96}" destId="{E922C0CD-EA2E-4A92-A6FE-E4C73F7E7C71}" srcOrd="0" destOrd="0" presId="urn:microsoft.com/office/officeart/2005/8/layout/process5"/>
    <dgm:cxn modelId="{09AC817F-0A97-4810-B8F2-AD91C12B7603}" type="presParOf" srcId="{DBDA3F60-D675-4AF4-A85C-B65D44AE6F96}" destId="{D00F0C73-0795-4944-84BC-94414E30864D}" srcOrd="1" destOrd="0" presId="urn:microsoft.com/office/officeart/2005/8/layout/process5"/>
    <dgm:cxn modelId="{CBC65AF9-1020-4F67-80A0-DCC749792D4A}" type="presParOf" srcId="{D00F0C73-0795-4944-84BC-94414E30864D}" destId="{FBFAA3DC-3BC7-4A62-AA61-6B620CDFAB53}" srcOrd="0" destOrd="0" presId="urn:microsoft.com/office/officeart/2005/8/layout/process5"/>
    <dgm:cxn modelId="{55A0FD21-B01C-452F-A616-E7A81F958049}" type="presParOf" srcId="{DBDA3F60-D675-4AF4-A85C-B65D44AE6F96}" destId="{8A799D38-F540-4858-84F7-A0B87FF03D25}" srcOrd="2" destOrd="0" presId="urn:microsoft.com/office/officeart/2005/8/layout/process5"/>
    <dgm:cxn modelId="{8E8B919E-1C95-442D-A59A-C5FF7677AB91}" type="presParOf" srcId="{DBDA3F60-D675-4AF4-A85C-B65D44AE6F96}" destId="{8D57E8C9-61A1-49C6-A2AA-8D30742865C7}" srcOrd="3" destOrd="0" presId="urn:microsoft.com/office/officeart/2005/8/layout/process5"/>
    <dgm:cxn modelId="{703CED69-D24D-4BA4-AE4B-4A928E21B5F3}" type="presParOf" srcId="{8D57E8C9-61A1-49C6-A2AA-8D30742865C7}" destId="{13C11017-8342-46D3-88A9-5E1696EE52FD}" srcOrd="0" destOrd="0" presId="urn:microsoft.com/office/officeart/2005/8/layout/process5"/>
    <dgm:cxn modelId="{7CFAA109-4D55-4F49-9FBA-21DDCD042D8D}" type="presParOf" srcId="{DBDA3F60-D675-4AF4-A85C-B65D44AE6F96}" destId="{6F045426-9657-445C-8680-2FB7DBE5D4FF}" srcOrd="4" destOrd="0" presId="urn:microsoft.com/office/officeart/2005/8/layout/process5"/>
    <dgm:cxn modelId="{936035A9-7DA9-48D9-85E1-F8098D1845B9}" type="presParOf" srcId="{DBDA3F60-D675-4AF4-A85C-B65D44AE6F96}" destId="{494EB8E1-AC61-4B93-A0B4-50EBC6D0E16E}" srcOrd="5" destOrd="0" presId="urn:microsoft.com/office/officeart/2005/8/layout/process5"/>
    <dgm:cxn modelId="{B7A3260A-32EE-498F-AC33-AD975295F044}" type="presParOf" srcId="{494EB8E1-AC61-4B93-A0B4-50EBC6D0E16E}" destId="{A3D6B2A2-C64C-4A07-BCC0-A878F59B61A4}" srcOrd="0" destOrd="0" presId="urn:microsoft.com/office/officeart/2005/8/layout/process5"/>
    <dgm:cxn modelId="{D415D8DA-8287-4FC8-96F5-DBD59F8BCB53}" type="presParOf" srcId="{DBDA3F60-D675-4AF4-A85C-B65D44AE6F96}" destId="{62220629-D895-4BFA-9772-C8F481F98A6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15C9-A8D8-4884-96FB-CE08634C02A9}">
      <dsp:nvSpPr>
        <dsp:cNvPr id="0" name=""/>
        <dsp:cNvSpPr/>
      </dsp:nvSpPr>
      <dsp:spPr>
        <a:xfrm>
          <a:off x="3287287" y="622991"/>
          <a:ext cx="4154617" cy="415461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4">
            <a:hueOff val="10412346"/>
            <a:satOff val="-59202"/>
            <a:lumOff val="1902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1475D-0C03-4EF0-8D91-5886AB118FFB}">
      <dsp:nvSpPr>
        <dsp:cNvPr id="0" name=""/>
        <dsp:cNvSpPr/>
      </dsp:nvSpPr>
      <dsp:spPr>
        <a:xfrm>
          <a:off x="3287287" y="622991"/>
          <a:ext cx="4154617" cy="415461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4">
            <a:hueOff val="6941564"/>
            <a:satOff val="-39468"/>
            <a:lumOff val="126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D074E-7A5B-4A6C-9AB6-FD76C532A08D}">
      <dsp:nvSpPr>
        <dsp:cNvPr id="0" name=""/>
        <dsp:cNvSpPr/>
      </dsp:nvSpPr>
      <dsp:spPr>
        <a:xfrm>
          <a:off x="3287287" y="622991"/>
          <a:ext cx="4154617" cy="415461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4">
            <a:hueOff val="3470782"/>
            <a:satOff val="-19734"/>
            <a:lumOff val="63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6B05E-0639-4B5E-BA34-6BE6BF291EE5}">
      <dsp:nvSpPr>
        <dsp:cNvPr id="0" name=""/>
        <dsp:cNvSpPr/>
      </dsp:nvSpPr>
      <dsp:spPr>
        <a:xfrm>
          <a:off x="3287287" y="622991"/>
          <a:ext cx="4154617" cy="415461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B016F-9536-460D-B7A7-DC0311B019DB}">
      <dsp:nvSpPr>
        <dsp:cNvPr id="0" name=""/>
        <dsp:cNvSpPr/>
      </dsp:nvSpPr>
      <dsp:spPr>
        <a:xfrm>
          <a:off x="4408503" y="1744207"/>
          <a:ext cx="1912185" cy="19121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Supermercado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688536" y="2024240"/>
        <a:ext cx="1352119" cy="1352119"/>
      </dsp:txXfrm>
    </dsp:sp>
    <dsp:sp modelId="{5C5D1878-1DF5-40B0-A9A9-B804B314D3D9}">
      <dsp:nvSpPr>
        <dsp:cNvPr id="0" name=""/>
        <dsp:cNvSpPr/>
      </dsp:nvSpPr>
      <dsp:spPr>
        <a:xfrm>
          <a:off x="4695331" y="1913"/>
          <a:ext cx="1338529" cy="13385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chemeClr val="tx1"/>
              </a:solidFill>
            </a:rPr>
            <a:t>Un supermercado es un establecimiento comercial 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4891354" y="197936"/>
        <a:ext cx="946483" cy="946483"/>
      </dsp:txXfrm>
    </dsp:sp>
    <dsp:sp modelId="{F24CF959-C49F-4F90-A468-64A06292B96B}">
      <dsp:nvSpPr>
        <dsp:cNvPr id="0" name=""/>
        <dsp:cNvSpPr/>
      </dsp:nvSpPr>
      <dsp:spPr>
        <a:xfrm>
          <a:off x="6724452" y="2031035"/>
          <a:ext cx="1338529" cy="1338529"/>
        </a:xfrm>
        <a:prstGeom prst="ellipse">
          <a:avLst/>
        </a:prstGeom>
        <a:solidFill>
          <a:schemeClr val="accent4">
            <a:hueOff val="3470782"/>
            <a:satOff val="-19734"/>
            <a:lumOff val="63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Sistema de autoservicio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6920475" y="2227058"/>
        <a:ext cx="946483" cy="946483"/>
      </dsp:txXfrm>
    </dsp:sp>
    <dsp:sp modelId="{E7AC09E9-3D47-4DA1-BF23-CC50619FD102}">
      <dsp:nvSpPr>
        <dsp:cNvPr id="0" name=""/>
        <dsp:cNvSpPr/>
      </dsp:nvSpPr>
      <dsp:spPr>
        <a:xfrm>
          <a:off x="4695331" y="4060156"/>
          <a:ext cx="1338529" cy="1338529"/>
        </a:xfrm>
        <a:prstGeom prst="ellipse">
          <a:avLst/>
        </a:prstGeom>
        <a:solidFill>
          <a:schemeClr val="accent4">
            <a:hueOff val="6941564"/>
            <a:satOff val="-39468"/>
            <a:lumOff val="126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Productos  a bajo precio.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891354" y="4256179"/>
        <a:ext cx="946483" cy="946483"/>
      </dsp:txXfrm>
    </dsp:sp>
    <dsp:sp modelId="{7876DED7-8F44-4717-B568-8C82B4E1E343}">
      <dsp:nvSpPr>
        <dsp:cNvPr id="0" name=""/>
        <dsp:cNvSpPr/>
      </dsp:nvSpPr>
      <dsp:spPr>
        <a:xfrm>
          <a:off x="2666209" y="2031035"/>
          <a:ext cx="1338529" cy="1338529"/>
        </a:xfrm>
        <a:prstGeom prst="ellipse">
          <a:avLst/>
        </a:prstGeom>
        <a:solidFill>
          <a:schemeClr val="accent4">
            <a:hueOff val="10412346"/>
            <a:satOff val="-59202"/>
            <a:lumOff val="1902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chemeClr val="tx1"/>
              </a:solidFill>
            </a:rPr>
            <a:t>Para generar beneficios, intentan contrarrestar el bajo margen de beneficio con un alto volumen de ventas.</a:t>
          </a:r>
          <a:endParaRPr lang="es-ES" sz="900" b="1" kern="1200" dirty="0">
            <a:solidFill>
              <a:schemeClr val="tx1"/>
            </a:solidFill>
          </a:endParaRPr>
        </a:p>
      </dsp:txBody>
      <dsp:txXfrm>
        <a:off x="2862232" y="2227058"/>
        <a:ext cx="946483" cy="946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D87F8-ADCC-4307-AF08-DD2B22FF7D10}">
      <dsp:nvSpPr>
        <dsp:cNvPr id="0" name=""/>
        <dsp:cNvSpPr/>
      </dsp:nvSpPr>
      <dsp:spPr>
        <a:xfrm>
          <a:off x="23336" y="1820"/>
          <a:ext cx="2319039" cy="1855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C87539-1CE2-4917-8E0B-5D897524EA6E}">
      <dsp:nvSpPr>
        <dsp:cNvPr id="0" name=""/>
        <dsp:cNvSpPr/>
      </dsp:nvSpPr>
      <dsp:spPr>
        <a:xfrm>
          <a:off x="232049" y="1671529"/>
          <a:ext cx="2063945" cy="64933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Súper Despensa Akí</a:t>
          </a:r>
          <a:endParaRPr lang="es-ES" sz="1800" kern="1200" dirty="0"/>
        </a:p>
      </dsp:txBody>
      <dsp:txXfrm>
        <a:off x="232049" y="1671529"/>
        <a:ext cx="2063945" cy="649331"/>
      </dsp:txXfrm>
    </dsp:sp>
    <dsp:sp modelId="{03BCD8C6-ABAE-4618-B088-1CAF67917695}">
      <dsp:nvSpPr>
        <dsp:cNvPr id="0" name=""/>
        <dsp:cNvSpPr/>
      </dsp:nvSpPr>
      <dsp:spPr>
        <a:xfrm>
          <a:off x="2574280" y="1820"/>
          <a:ext cx="2319039" cy="18552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F2D528-18BF-4E77-92AC-44B43870D4D8}">
      <dsp:nvSpPr>
        <dsp:cNvPr id="0" name=""/>
        <dsp:cNvSpPr/>
      </dsp:nvSpPr>
      <dsp:spPr>
        <a:xfrm>
          <a:off x="2782993" y="1671529"/>
          <a:ext cx="2063945" cy="64933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2082469"/>
                <a:satOff val="-11840"/>
                <a:lumOff val="3804"/>
                <a:alphaOff val="0"/>
                <a:tint val="35000"/>
                <a:satMod val="260000"/>
              </a:schemeClr>
            </a:gs>
            <a:gs pos="30000">
              <a:schemeClr val="accent4">
                <a:hueOff val="2082469"/>
                <a:satOff val="-11840"/>
                <a:lumOff val="3804"/>
                <a:alphaOff val="0"/>
                <a:tint val="38000"/>
                <a:satMod val="260000"/>
              </a:schemeClr>
            </a:gs>
            <a:gs pos="75000">
              <a:schemeClr val="accent4">
                <a:hueOff val="2082469"/>
                <a:satOff val="-11840"/>
                <a:lumOff val="3804"/>
                <a:alphaOff val="0"/>
                <a:tint val="55000"/>
                <a:satMod val="255000"/>
              </a:schemeClr>
            </a:gs>
            <a:gs pos="100000">
              <a:schemeClr val="accent4">
                <a:hueOff val="2082469"/>
                <a:satOff val="-11840"/>
                <a:lumOff val="380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Magda</a:t>
          </a:r>
          <a:endParaRPr lang="es-ES" sz="1800" kern="1200" dirty="0"/>
        </a:p>
      </dsp:txBody>
      <dsp:txXfrm>
        <a:off x="2782993" y="1671529"/>
        <a:ext cx="2063945" cy="649331"/>
      </dsp:txXfrm>
    </dsp:sp>
    <dsp:sp modelId="{0841E963-04ED-4328-B215-F18ADDD364F2}">
      <dsp:nvSpPr>
        <dsp:cNvPr id="0" name=""/>
        <dsp:cNvSpPr/>
      </dsp:nvSpPr>
      <dsp:spPr>
        <a:xfrm>
          <a:off x="5125223" y="1820"/>
          <a:ext cx="2319039" cy="1855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5B8620-7657-4F2D-8948-C68638D5BD20}">
      <dsp:nvSpPr>
        <dsp:cNvPr id="0" name=""/>
        <dsp:cNvSpPr/>
      </dsp:nvSpPr>
      <dsp:spPr>
        <a:xfrm>
          <a:off x="5333937" y="1671529"/>
          <a:ext cx="2063945" cy="64933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4164939"/>
                <a:satOff val="-23681"/>
                <a:lumOff val="7608"/>
                <a:alphaOff val="0"/>
                <a:tint val="35000"/>
                <a:satMod val="260000"/>
              </a:schemeClr>
            </a:gs>
            <a:gs pos="30000">
              <a:schemeClr val="accent4">
                <a:hueOff val="4164939"/>
                <a:satOff val="-23681"/>
                <a:lumOff val="7608"/>
                <a:alphaOff val="0"/>
                <a:tint val="38000"/>
                <a:satMod val="260000"/>
              </a:schemeClr>
            </a:gs>
            <a:gs pos="75000">
              <a:schemeClr val="accent4">
                <a:hueOff val="4164939"/>
                <a:satOff val="-23681"/>
                <a:lumOff val="7608"/>
                <a:alphaOff val="0"/>
                <a:tint val="55000"/>
                <a:satMod val="255000"/>
              </a:schemeClr>
            </a:gs>
            <a:gs pos="100000">
              <a:schemeClr val="accent4">
                <a:hueOff val="4164939"/>
                <a:satOff val="-23681"/>
                <a:lumOff val="760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Santa María</a:t>
          </a:r>
          <a:endParaRPr lang="es-ES" sz="1800" kern="1200" dirty="0"/>
        </a:p>
      </dsp:txBody>
      <dsp:txXfrm>
        <a:off x="5333937" y="1671529"/>
        <a:ext cx="2063945" cy="649331"/>
      </dsp:txXfrm>
    </dsp:sp>
    <dsp:sp modelId="{96790E7C-803B-4463-AE42-BC8F1AB50BC9}">
      <dsp:nvSpPr>
        <dsp:cNvPr id="0" name=""/>
        <dsp:cNvSpPr/>
      </dsp:nvSpPr>
      <dsp:spPr>
        <a:xfrm>
          <a:off x="23336" y="2552764"/>
          <a:ext cx="2319039" cy="185523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019A6A-059C-48D5-A4AD-05A8694DA4F4}">
      <dsp:nvSpPr>
        <dsp:cNvPr id="0" name=""/>
        <dsp:cNvSpPr/>
      </dsp:nvSpPr>
      <dsp:spPr>
        <a:xfrm>
          <a:off x="232049" y="4222473"/>
          <a:ext cx="2063945" cy="64933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6247408"/>
                <a:satOff val="-35521"/>
                <a:lumOff val="11412"/>
                <a:alphaOff val="0"/>
                <a:tint val="35000"/>
                <a:satMod val="260000"/>
              </a:schemeClr>
            </a:gs>
            <a:gs pos="30000">
              <a:schemeClr val="accent4">
                <a:hueOff val="6247408"/>
                <a:satOff val="-35521"/>
                <a:lumOff val="11412"/>
                <a:alphaOff val="0"/>
                <a:tint val="38000"/>
                <a:satMod val="260000"/>
              </a:schemeClr>
            </a:gs>
            <a:gs pos="75000">
              <a:schemeClr val="accent4">
                <a:hueOff val="6247408"/>
                <a:satOff val="-35521"/>
                <a:lumOff val="11412"/>
                <a:alphaOff val="0"/>
                <a:tint val="55000"/>
                <a:satMod val="255000"/>
              </a:schemeClr>
            </a:gs>
            <a:gs pos="100000">
              <a:schemeClr val="accent4">
                <a:hueOff val="6247408"/>
                <a:satOff val="-35521"/>
                <a:lumOff val="1141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Megamaxi</a:t>
          </a:r>
          <a:endParaRPr lang="es-ES" sz="1800" kern="1200" dirty="0"/>
        </a:p>
      </dsp:txBody>
      <dsp:txXfrm>
        <a:off x="232049" y="4222473"/>
        <a:ext cx="2063945" cy="649331"/>
      </dsp:txXfrm>
    </dsp:sp>
    <dsp:sp modelId="{DB0009DD-37B6-462E-9E40-0B584204DAD2}">
      <dsp:nvSpPr>
        <dsp:cNvPr id="0" name=""/>
        <dsp:cNvSpPr/>
      </dsp:nvSpPr>
      <dsp:spPr>
        <a:xfrm>
          <a:off x="2574280" y="2552764"/>
          <a:ext cx="2319039" cy="1855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8B7D09-58A1-4623-AD1B-CA0B4C386A71}">
      <dsp:nvSpPr>
        <dsp:cNvPr id="0" name=""/>
        <dsp:cNvSpPr/>
      </dsp:nvSpPr>
      <dsp:spPr>
        <a:xfrm>
          <a:off x="2782993" y="4222473"/>
          <a:ext cx="2063945" cy="64933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8329877"/>
                <a:satOff val="-47362"/>
                <a:lumOff val="15216"/>
                <a:alphaOff val="0"/>
                <a:tint val="35000"/>
                <a:satMod val="260000"/>
              </a:schemeClr>
            </a:gs>
            <a:gs pos="30000">
              <a:schemeClr val="accent4">
                <a:hueOff val="8329877"/>
                <a:satOff val="-47362"/>
                <a:lumOff val="15216"/>
                <a:alphaOff val="0"/>
                <a:tint val="38000"/>
                <a:satMod val="260000"/>
              </a:schemeClr>
            </a:gs>
            <a:gs pos="75000">
              <a:schemeClr val="accent4">
                <a:hueOff val="8329877"/>
                <a:satOff val="-47362"/>
                <a:lumOff val="15216"/>
                <a:alphaOff val="0"/>
                <a:tint val="55000"/>
                <a:satMod val="255000"/>
              </a:schemeClr>
            </a:gs>
            <a:gs pos="100000">
              <a:schemeClr val="accent4">
                <a:hueOff val="8329877"/>
                <a:satOff val="-47362"/>
                <a:lumOff val="1521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Hipermarket – Mi Comisariato</a:t>
          </a:r>
          <a:endParaRPr lang="es-ES" sz="1800" kern="1200" dirty="0"/>
        </a:p>
      </dsp:txBody>
      <dsp:txXfrm>
        <a:off x="2782993" y="4222473"/>
        <a:ext cx="2063945" cy="649331"/>
      </dsp:txXfrm>
    </dsp:sp>
    <dsp:sp modelId="{9E6D09E1-1CAF-4228-8786-CA35536EC69E}">
      <dsp:nvSpPr>
        <dsp:cNvPr id="0" name=""/>
        <dsp:cNvSpPr/>
      </dsp:nvSpPr>
      <dsp:spPr>
        <a:xfrm>
          <a:off x="5125223" y="2552764"/>
          <a:ext cx="2319039" cy="185523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530AE2-55B7-4515-B178-30DCA87F89EA}">
      <dsp:nvSpPr>
        <dsp:cNvPr id="0" name=""/>
        <dsp:cNvSpPr/>
      </dsp:nvSpPr>
      <dsp:spPr>
        <a:xfrm>
          <a:off x="5333937" y="4222473"/>
          <a:ext cx="2063945" cy="64933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10412346"/>
                <a:satOff val="-59202"/>
                <a:lumOff val="19020"/>
                <a:alphaOff val="0"/>
                <a:tint val="35000"/>
                <a:satMod val="260000"/>
              </a:schemeClr>
            </a:gs>
            <a:gs pos="30000">
              <a:schemeClr val="accent4">
                <a:hueOff val="10412346"/>
                <a:satOff val="-59202"/>
                <a:lumOff val="19020"/>
                <a:alphaOff val="0"/>
                <a:tint val="38000"/>
                <a:satMod val="260000"/>
              </a:schemeClr>
            </a:gs>
            <a:gs pos="75000">
              <a:schemeClr val="accent4">
                <a:hueOff val="10412346"/>
                <a:satOff val="-59202"/>
                <a:lumOff val="19020"/>
                <a:alphaOff val="0"/>
                <a:tint val="55000"/>
                <a:satMod val="255000"/>
              </a:schemeClr>
            </a:gs>
            <a:gs pos="100000">
              <a:schemeClr val="accent4">
                <a:hueOff val="10412346"/>
                <a:satOff val="-59202"/>
                <a:lumOff val="1902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Tía</a:t>
          </a:r>
          <a:endParaRPr lang="es-ES" sz="1800" kern="1200" dirty="0"/>
        </a:p>
      </dsp:txBody>
      <dsp:txXfrm>
        <a:off x="5333937" y="4222473"/>
        <a:ext cx="2063945" cy="649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34A39-7DD4-4E7D-9695-032C2D1A7194}">
      <dsp:nvSpPr>
        <dsp:cNvPr id="0" name=""/>
        <dsp:cNvSpPr/>
      </dsp:nvSpPr>
      <dsp:spPr>
        <a:xfrm>
          <a:off x="2995" y="1489955"/>
          <a:ext cx="2323781" cy="1916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Crecimiento del 15% en el 2012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Analizar el comportamiento y la tendencia</a:t>
          </a:r>
          <a:endParaRPr lang="es-ES" sz="1500" kern="1200" dirty="0"/>
        </a:p>
      </dsp:txBody>
      <dsp:txXfrm>
        <a:off x="47102" y="1534062"/>
        <a:ext cx="2235567" cy="1417712"/>
      </dsp:txXfrm>
    </dsp:sp>
    <dsp:sp modelId="{14E96400-C501-4D53-9E55-FE851EFFCAAF}">
      <dsp:nvSpPr>
        <dsp:cNvPr id="0" name=""/>
        <dsp:cNvSpPr/>
      </dsp:nvSpPr>
      <dsp:spPr>
        <a:xfrm>
          <a:off x="1323550" y="1999057"/>
          <a:ext cx="2484964" cy="2484964"/>
        </a:xfrm>
        <a:prstGeom prst="leftCircularArrow">
          <a:avLst>
            <a:gd name="adj1" fmla="val 2844"/>
            <a:gd name="adj2" fmla="val 347412"/>
            <a:gd name="adj3" fmla="val 2122923"/>
            <a:gd name="adj4" fmla="val 9024489"/>
            <a:gd name="adj5" fmla="val 331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574E09-90FF-4D68-8D4F-10CFE0BAA922}">
      <dsp:nvSpPr>
        <dsp:cNvPr id="0" name=""/>
        <dsp:cNvSpPr/>
      </dsp:nvSpPr>
      <dsp:spPr>
        <a:xfrm>
          <a:off x="519391" y="2995881"/>
          <a:ext cx="2065583" cy="821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Nuestro país</a:t>
          </a:r>
          <a:endParaRPr lang="es-ES" sz="2400" kern="1200" dirty="0"/>
        </a:p>
      </dsp:txBody>
      <dsp:txXfrm>
        <a:off x="543449" y="3019939"/>
        <a:ext cx="2017467" cy="773298"/>
      </dsp:txXfrm>
    </dsp:sp>
    <dsp:sp modelId="{CE477994-5852-4886-9657-9F11EAEAFC5C}">
      <dsp:nvSpPr>
        <dsp:cNvPr id="0" name=""/>
        <dsp:cNvSpPr/>
      </dsp:nvSpPr>
      <dsp:spPr>
        <a:xfrm>
          <a:off x="2921478" y="1489955"/>
          <a:ext cx="2323781" cy="1916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206173"/>
              <a:satOff val="-29601"/>
              <a:lumOff val="95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Tía. Corporación la Favorita y Corporación El Rosado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68% de las sucursales en Ecuador.</a:t>
          </a:r>
          <a:endParaRPr lang="es-ES" sz="1500" kern="1200" dirty="0"/>
        </a:p>
      </dsp:txBody>
      <dsp:txXfrm>
        <a:off x="2965585" y="1944769"/>
        <a:ext cx="2235567" cy="1417712"/>
      </dsp:txXfrm>
    </dsp:sp>
    <dsp:sp modelId="{5D9A5F61-990F-43A7-A168-6C037E4F6AB3}">
      <dsp:nvSpPr>
        <dsp:cNvPr id="0" name=""/>
        <dsp:cNvSpPr/>
      </dsp:nvSpPr>
      <dsp:spPr>
        <a:xfrm>
          <a:off x="4222668" y="337372"/>
          <a:ext cx="2781892" cy="2781892"/>
        </a:xfrm>
        <a:prstGeom prst="circularArrow">
          <a:avLst>
            <a:gd name="adj1" fmla="val 2540"/>
            <a:gd name="adj2" fmla="val 308143"/>
            <a:gd name="adj3" fmla="val 19516346"/>
            <a:gd name="adj4" fmla="val 12575511"/>
            <a:gd name="adj5" fmla="val 2964"/>
          </a:avLst>
        </a:prstGeom>
        <a:gradFill rotWithShape="0">
          <a:gsLst>
            <a:gs pos="0">
              <a:schemeClr val="accent4">
                <a:hueOff val="10412346"/>
                <a:satOff val="-59202"/>
                <a:lumOff val="19020"/>
                <a:alphaOff val="0"/>
                <a:tint val="35000"/>
                <a:satMod val="260000"/>
              </a:schemeClr>
            </a:gs>
            <a:gs pos="30000">
              <a:schemeClr val="accent4">
                <a:hueOff val="10412346"/>
                <a:satOff val="-59202"/>
                <a:lumOff val="19020"/>
                <a:alphaOff val="0"/>
                <a:tint val="38000"/>
                <a:satMod val="260000"/>
              </a:schemeClr>
            </a:gs>
            <a:gs pos="75000">
              <a:schemeClr val="accent4">
                <a:hueOff val="10412346"/>
                <a:satOff val="-59202"/>
                <a:lumOff val="19020"/>
                <a:alphaOff val="0"/>
                <a:tint val="55000"/>
                <a:satMod val="255000"/>
              </a:schemeClr>
            </a:gs>
            <a:gs pos="100000">
              <a:schemeClr val="accent4">
                <a:hueOff val="10412346"/>
                <a:satOff val="-59202"/>
                <a:lumOff val="1902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7E0F19-DD59-44B6-B844-3DFB935898E0}">
      <dsp:nvSpPr>
        <dsp:cNvPr id="0" name=""/>
        <dsp:cNvSpPr/>
      </dsp:nvSpPr>
      <dsp:spPr>
        <a:xfrm>
          <a:off x="3437874" y="1079248"/>
          <a:ext cx="2065583" cy="821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206173"/>
                <a:satOff val="-29601"/>
                <a:lumOff val="9510"/>
                <a:alphaOff val="0"/>
                <a:tint val="35000"/>
                <a:satMod val="260000"/>
              </a:schemeClr>
            </a:gs>
            <a:gs pos="30000">
              <a:schemeClr val="accent4">
                <a:hueOff val="5206173"/>
                <a:satOff val="-29601"/>
                <a:lumOff val="9510"/>
                <a:alphaOff val="0"/>
                <a:tint val="38000"/>
                <a:satMod val="260000"/>
              </a:schemeClr>
            </a:gs>
            <a:gs pos="75000">
              <a:schemeClr val="accent4">
                <a:hueOff val="5206173"/>
                <a:satOff val="-29601"/>
                <a:lumOff val="9510"/>
                <a:alphaOff val="0"/>
                <a:tint val="55000"/>
                <a:satMod val="255000"/>
              </a:schemeClr>
            </a:gs>
            <a:gs pos="100000">
              <a:schemeClr val="accent4">
                <a:hueOff val="5206173"/>
                <a:satOff val="-29601"/>
                <a:lumOff val="951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Las primeras empresas </a:t>
          </a:r>
          <a:endParaRPr lang="es-ES" sz="2400" kern="1200" dirty="0"/>
        </a:p>
      </dsp:txBody>
      <dsp:txXfrm>
        <a:off x="3461932" y="1103306"/>
        <a:ext cx="2017467" cy="773298"/>
      </dsp:txXfrm>
    </dsp:sp>
    <dsp:sp modelId="{E570EE4D-E07A-4BFB-AE46-153AAD0767B4}">
      <dsp:nvSpPr>
        <dsp:cNvPr id="0" name=""/>
        <dsp:cNvSpPr/>
      </dsp:nvSpPr>
      <dsp:spPr>
        <a:xfrm>
          <a:off x="5839961" y="1489955"/>
          <a:ext cx="2323781" cy="1916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412346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Seguimiento continuo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Conocer los beneficios que perciben los consumidores y la percepción.</a:t>
          </a:r>
          <a:endParaRPr lang="es-ES" sz="1500" kern="1200" dirty="0"/>
        </a:p>
      </dsp:txBody>
      <dsp:txXfrm>
        <a:off x="5884068" y="1534062"/>
        <a:ext cx="2235567" cy="1417712"/>
      </dsp:txXfrm>
    </dsp:sp>
    <dsp:sp modelId="{09A5F381-F6BE-461B-8016-F8FF7787ED21}">
      <dsp:nvSpPr>
        <dsp:cNvPr id="0" name=""/>
        <dsp:cNvSpPr/>
      </dsp:nvSpPr>
      <dsp:spPr>
        <a:xfrm>
          <a:off x="6356357" y="2995881"/>
          <a:ext cx="2065583" cy="821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412346"/>
                <a:satOff val="-59202"/>
                <a:lumOff val="19020"/>
                <a:alphaOff val="0"/>
                <a:tint val="35000"/>
                <a:satMod val="260000"/>
              </a:schemeClr>
            </a:gs>
            <a:gs pos="30000">
              <a:schemeClr val="accent4">
                <a:hueOff val="10412346"/>
                <a:satOff val="-59202"/>
                <a:lumOff val="19020"/>
                <a:alphaOff val="0"/>
                <a:tint val="38000"/>
                <a:satMod val="260000"/>
              </a:schemeClr>
            </a:gs>
            <a:gs pos="75000">
              <a:schemeClr val="accent4">
                <a:hueOff val="10412346"/>
                <a:satOff val="-59202"/>
                <a:lumOff val="19020"/>
                <a:alphaOff val="0"/>
                <a:tint val="55000"/>
                <a:satMod val="255000"/>
              </a:schemeClr>
            </a:gs>
            <a:gs pos="100000">
              <a:schemeClr val="accent4">
                <a:hueOff val="10412346"/>
                <a:satOff val="-59202"/>
                <a:lumOff val="1902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Falta de estudio</a:t>
          </a:r>
          <a:endParaRPr lang="es-ES" sz="2400" kern="1200" dirty="0"/>
        </a:p>
      </dsp:txBody>
      <dsp:txXfrm>
        <a:off x="6380415" y="3019939"/>
        <a:ext cx="2017467" cy="773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4052A-70C0-4455-A91F-423618E44E81}">
      <dsp:nvSpPr>
        <dsp:cNvPr id="0" name=""/>
        <dsp:cNvSpPr/>
      </dsp:nvSpPr>
      <dsp:spPr>
        <a:xfrm>
          <a:off x="3052150" y="1492"/>
          <a:ext cx="1783251" cy="891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General</a:t>
          </a:r>
          <a:endParaRPr lang="es-ES" sz="2500" kern="1200" dirty="0"/>
        </a:p>
      </dsp:txBody>
      <dsp:txXfrm>
        <a:off x="3078265" y="27607"/>
        <a:ext cx="1731021" cy="839395"/>
      </dsp:txXfrm>
    </dsp:sp>
    <dsp:sp modelId="{3EA10576-9F5B-430D-B743-8400AFAA5F9D}">
      <dsp:nvSpPr>
        <dsp:cNvPr id="0" name=""/>
        <dsp:cNvSpPr/>
      </dsp:nvSpPr>
      <dsp:spPr>
        <a:xfrm>
          <a:off x="3230475" y="893117"/>
          <a:ext cx="178325" cy="1299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709"/>
              </a:lnTo>
              <a:lnTo>
                <a:pt x="178325" y="12997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2309A-26FE-475B-9CC5-10CA4DA0C90F}">
      <dsp:nvSpPr>
        <dsp:cNvPr id="0" name=""/>
        <dsp:cNvSpPr/>
      </dsp:nvSpPr>
      <dsp:spPr>
        <a:xfrm>
          <a:off x="3408800" y="1116024"/>
          <a:ext cx="1426600" cy="2153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Realizar un estudio de los beneficios que perciben los consumidores en las estrategias de promoción de venta aplicadas por las principales cadenas de supermercados del Cantón Rumiñahui.</a:t>
          </a:r>
          <a:endParaRPr lang="es-ES" sz="1100" kern="1200" dirty="0"/>
        </a:p>
      </dsp:txBody>
      <dsp:txXfrm>
        <a:off x="3450584" y="1157808"/>
        <a:ext cx="1343032" cy="2070037"/>
      </dsp:txXfrm>
    </dsp:sp>
    <dsp:sp modelId="{38FBBDE7-0747-46C7-AEA3-C2DD787015F0}">
      <dsp:nvSpPr>
        <dsp:cNvPr id="0" name=""/>
        <dsp:cNvSpPr/>
      </dsp:nvSpPr>
      <dsp:spPr>
        <a:xfrm>
          <a:off x="5281214" y="1492"/>
          <a:ext cx="1783251" cy="891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tint val="35000"/>
                <a:satMod val="260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tint val="38000"/>
                <a:satMod val="260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tint val="55000"/>
                <a:satMod val="25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smtClean="0"/>
            <a:t>Específicos</a:t>
          </a:r>
          <a:endParaRPr lang="es-ES" sz="2500" kern="1200" dirty="0"/>
        </a:p>
      </dsp:txBody>
      <dsp:txXfrm>
        <a:off x="5307329" y="27607"/>
        <a:ext cx="1731021" cy="839395"/>
      </dsp:txXfrm>
    </dsp:sp>
    <dsp:sp modelId="{94C6F4AF-746A-41B5-8D0C-08E9D15ECC0F}">
      <dsp:nvSpPr>
        <dsp:cNvPr id="0" name=""/>
        <dsp:cNvSpPr/>
      </dsp:nvSpPr>
      <dsp:spPr>
        <a:xfrm>
          <a:off x="5459539" y="893117"/>
          <a:ext cx="178325" cy="668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719"/>
              </a:lnTo>
              <a:lnTo>
                <a:pt x="178325" y="6687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E8680-E444-43AE-BEE4-222EA68CCCE4}">
      <dsp:nvSpPr>
        <dsp:cNvPr id="0" name=""/>
        <dsp:cNvSpPr/>
      </dsp:nvSpPr>
      <dsp:spPr>
        <a:xfrm>
          <a:off x="5637864" y="1116024"/>
          <a:ext cx="1426600" cy="891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158839"/>
              <a:satOff val="5324"/>
              <a:lumOff val="-65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smtClean="0"/>
            <a:t>Delinear marco teórico conceptual que sustente la investigación propuesta. </a:t>
          </a:r>
          <a:endParaRPr lang="es-ES" sz="1050" kern="1200" dirty="0"/>
        </a:p>
      </dsp:txBody>
      <dsp:txXfrm>
        <a:off x="5663979" y="1142139"/>
        <a:ext cx="1374370" cy="839395"/>
      </dsp:txXfrm>
    </dsp:sp>
    <dsp:sp modelId="{86F2E14B-7955-46DC-B0D7-D47E033E9E99}">
      <dsp:nvSpPr>
        <dsp:cNvPr id="0" name=""/>
        <dsp:cNvSpPr/>
      </dsp:nvSpPr>
      <dsp:spPr>
        <a:xfrm>
          <a:off x="5459539" y="893117"/>
          <a:ext cx="178325" cy="1783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251"/>
              </a:lnTo>
              <a:lnTo>
                <a:pt x="178325" y="17832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4F49C-1F0A-401E-8E3F-108DD54F8DCA}">
      <dsp:nvSpPr>
        <dsp:cNvPr id="0" name=""/>
        <dsp:cNvSpPr/>
      </dsp:nvSpPr>
      <dsp:spPr>
        <a:xfrm>
          <a:off x="5637864" y="2230556"/>
          <a:ext cx="1426600" cy="891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Identificar la metodología de investigación a ser aplicada para el análisis de las promociones de ventas.</a:t>
          </a:r>
          <a:endParaRPr lang="es-ES" sz="1000" kern="1200" dirty="0"/>
        </a:p>
      </dsp:txBody>
      <dsp:txXfrm>
        <a:off x="5663979" y="2256671"/>
        <a:ext cx="1374370" cy="839395"/>
      </dsp:txXfrm>
    </dsp:sp>
    <dsp:sp modelId="{C0CD8278-AB39-4108-9730-399A7DF6FAEB}">
      <dsp:nvSpPr>
        <dsp:cNvPr id="0" name=""/>
        <dsp:cNvSpPr/>
      </dsp:nvSpPr>
      <dsp:spPr>
        <a:xfrm>
          <a:off x="5459539" y="893117"/>
          <a:ext cx="178325" cy="295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718"/>
              </a:lnTo>
              <a:lnTo>
                <a:pt x="178325" y="29577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214D-84AD-41C7-B8FE-8202D5AAD160}">
      <dsp:nvSpPr>
        <dsp:cNvPr id="0" name=""/>
        <dsp:cNvSpPr/>
      </dsp:nvSpPr>
      <dsp:spPr>
        <a:xfrm>
          <a:off x="5637864" y="3345088"/>
          <a:ext cx="1426600" cy="1011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476516"/>
              <a:satOff val="15973"/>
              <a:lumOff val="-195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Desarrollar el estudio de mercado que sustente los beneficios que perciben los consumidores en las estrategias de promociones de las principales cadenas de supermercados.</a:t>
          </a:r>
          <a:endParaRPr lang="es-ES" sz="900" kern="1200" dirty="0"/>
        </a:p>
      </dsp:txBody>
      <dsp:txXfrm>
        <a:off x="5667490" y="3374714"/>
        <a:ext cx="1367348" cy="952243"/>
      </dsp:txXfrm>
    </dsp:sp>
    <dsp:sp modelId="{40159D9B-76BD-40CA-A2EA-E1D410236A55}">
      <dsp:nvSpPr>
        <dsp:cNvPr id="0" name=""/>
        <dsp:cNvSpPr/>
      </dsp:nvSpPr>
      <dsp:spPr>
        <a:xfrm>
          <a:off x="5459539" y="893117"/>
          <a:ext cx="178325" cy="4132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2185"/>
              </a:lnTo>
              <a:lnTo>
                <a:pt x="178325" y="41321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6A0E9-BC77-4F38-8D9F-EF4FE9213C1D}">
      <dsp:nvSpPr>
        <dsp:cNvPr id="0" name=""/>
        <dsp:cNvSpPr/>
      </dsp:nvSpPr>
      <dsp:spPr>
        <a:xfrm>
          <a:off x="5637864" y="4579490"/>
          <a:ext cx="1426600" cy="891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smtClean="0"/>
            <a:t>Conocer los principales beneficios percibidos por los consumidores.</a:t>
          </a:r>
          <a:endParaRPr lang="es-ES" sz="1050" kern="1200" dirty="0"/>
        </a:p>
      </dsp:txBody>
      <dsp:txXfrm>
        <a:off x="5663979" y="4605605"/>
        <a:ext cx="1374370" cy="8393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8384B-A52D-4D31-9C82-AC5946F65E77}">
      <dsp:nvSpPr>
        <dsp:cNvPr id="0" name=""/>
        <dsp:cNvSpPr/>
      </dsp:nvSpPr>
      <dsp:spPr>
        <a:xfrm>
          <a:off x="2224381" y="1646467"/>
          <a:ext cx="4218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82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24750" y="1681642"/>
        <a:ext cx="21091" cy="21091"/>
      </dsp:txXfrm>
    </dsp:sp>
    <dsp:sp modelId="{423FCEFC-DB02-492E-BF42-8E9CDA5514DD}">
      <dsp:nvSpPr>
        <dsp:cNvPr id="0" name=""/>
        <dsp:cNvSpPr/>
      </dsp:nvSpPr>
      <dsp:spPr>
        <a:xfrm rot="16200000">
          <a:off x="210678" y="1370672"/>
          <a:ext cx="3384376" cy="6430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General</a:t>
          </a:r>
          <a:endParaRPr lang="es-ES" sz="4200" kern="1200" dirty="0"/>
        </a:p>
      </dsp:txBody>
      <dsp:txXfrm>
        <a:off x="210678" y="1370672"/>
        <a:ext cx="3384376" cy="643031"/>
      </dsp:txXfrm>
    </dsp:sp>
    <dsp:sp modelId="{0423C825-1556-4EA1-9F37-5111466EBCAF}">
      <dsp:nvSpPr>
        <dsp:cNvPr id="0" name=""/>
        <dsp:cNvSpPr/>
      </dsp:nvSpPr>
      <dsp:spPr>
        <a:xfrm>
          <a:off x="2646210" y="720078"/>
          <a:ext cx="2109143" cy="1944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Analizar la percepción en las estrategias de promoción de ventas aplicadas por las principales cadenas de supermercados del cantón Rumiñahui. </a:t>
          </a:r>
          <a:endParaRPr lang="es-ES" sz="1500" kern="1200" dirty="0"/>
        </a:p>
      </dsp:txBody>
      <dsp:txXfrm>
        <a:off x="2646210" y="720078"/>
        <a:ext cx="2109143" cy="1944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AD0C2-852D-4CD4-81D0-370404745CA9}">
      <dsp:nvSpPr>
        <dsp:cNvPr id="0" name=""/>
        <dsp:cNvSpPr/>
      </dsp:nvSpPr>
      <dsp:spPr>
        <a:xfrm>
          <a:off x="2006352" y="0"/>
          <a:ext cx="3009528" cy="48965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/>
            <a:t>Identificar las características demográficas del consumidor.</a:t>
          </a:r>
          <a:endParaRPr lang="es-E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/>
            <a:t>Conocer los beneficios que el consumidor busca al momento de realizar una compra.</a:t>
          </a:r>
          <a:endParaRPr lang="es-E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/>
            <a:t>Establecer los motivos por las cuales el consumidor realiza la compra.</a:t>
          </a:r>
          <a:endParaRPr lang="es-E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/>
            <a:t>Determinar en donde y porque el consumidor realiza su compra en un determinado lugar. </a:t>
          </a:r>
          <a:endParaRPr lang="es-E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/>
            <a:t>Identificar el valor percibido por el consumidor cuando realiza una compra.</a:t>
          </a:r>
          <a:endParaRPr lang="es-E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/>
            <a:t>Determinar las expectativas que el consumidor espera en una compra.</a:t>
          </a:r>
          <a:endParaRPr lang="es-E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/>
            <a:t>Conocer el posicionamiento del supermercado en la mente del consumidor.</a:t>
          </a:r>
          <a:endParaRPr lang="es-E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/>
            <a:t>Identificar las estrategias de promoción de venta aplicadas por las cadenas de supermercados. </a:t>
          </a:r>
          <a:endParaRPr lang="es-ES" sz="1000" kern="1200" dirty="0"/>
        </a:p>
      </dsp:txBody>
      <dsp:txXfrm>
        <a:off x="2006352" y="612068"/>
        <a:ext cx="1880955" cy="3672408"/>
      </dsp:txXfrm>
    </dsp:sp>
    <dsp:sp modelId="{6FC22CFC-7FE3-4EA7-8DD6-DA8E1B53DAE7}">
      <dsp:nvSpPr>
        <dsp:cNvPr id="0" name=""/>
        <dsp:cNvSpPr/>
      </dsp:nvSpPr>
      <dsp:spPr>
        <a:xfrm>
          <a:off x="0" y="0"/>
          <a:ext cx="2006352" cy="48965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Específicos</a:t>
          </a:r>
          <a:endParaRPr lang="es-ES" sz="2500" kern="1200" dirty="0"/>
        </a:p>
      </dsp:txBody>
      <dsp:txXfrm>
        <a:off x="97942" y="97942"/>
        <a:ext cx="1810468" cy="47006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1AC28-DA2A-4AF3-878E-187F4B819CAA}">
      <dsp:nvSpPr>
        <dsp:cNvPr id="0" name=""/>
        <dsp:cNvSpPr/>
      </dsp:nvSpPr>
      <dsp:spPr>
        <a:xfrm>
          <a:off x="97571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kern="1200" smtClean="0"/>
            <a:t>Fuentes de datos primarios </a:t>
          </a:r>
          <a:endParaRPr lang="es-E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kern="1200" smtClean="0"/>
            <a:t>Fuentes de datos secundarios </a:t>
          </a:r>
          <a:endParaRPr lang="es-ES" sz="2000" b="0" kern="1200" dirty="0"/>
        </a:p>
      </dsp:txBody>
      <dsp:txXfrm>
        <a:off x="1022110" y="1095673"/>
        <a:ext cx="2351761" cy="1491398"/>
      </dsp:txXfrm>
    </dsp:sp>
    <dsp:sp modelId="{DD96C7D6-1B6B-4D6A-B2BC-5E4450F60E32}">
      <dsp:nvSpPr>
        <dsp:cNvPr id="0" name=""/>
        <dsp:cNvSpPr/>
      </dsp:nvSpPr>
      <dsp:spPr>
        <a:xfrm>
          <a:off x="2354428" y="1547217"/>
          <a:ext cx="2669697" cy="2669697"/>
        </a:xfrm>
        <a:prstGeom prst="leftCircularArrow">
          <a:avLst>
            <a:gd name="adj1" fmla="val 3057"/>
            <a:gd name="adj2" fmla="val 375329"/>
            <a:gd name="adj3" fmla="val 2150840"/>
            <a:gd name="adj4" fmla="val 9024489"/>
            <a:gd name="adj5" fmla="val 356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5B55E7-004E-4463-8F3D-95CEEE8E05CD}">
      <dsp:nvSpPr>
        <dsp:cNvPr id="0" name=""/>
        <dsp:cNvSpPr/>
      </dsp:nvSpPr>
      <dsp:spPr>
        <a:xfrm>
          <a:off x="1518946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Fuentes de información</a:t>
          </a:r>
          <a:endParaRPr lang="es-ES" sz="2400" b="1" kern="1200" dirty="0"/>
        </a:p>
      </dsp:txBody>
      <dsp:txXfrm>
        <a:off x="1544255" y="2658781"/>
        <a:ext cx="2122325" cy="813490"/>
      </dsp:txXfrm>
    </dsp:sp>
    <dsp:sp modelId="{49FFBF4E-F634-4990-B7F7-04D66770FBFF}">
      <dsp:nvSpPr>
        <dsp:cNvPr id="0" name=""/>
        <dsp:cNvSpPr/>
      </dsp:nvSpPr>
      <dsp:spPr>
        <a:xfrm>
          <a:off x="4080510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7527"/>
              <a:satOff val="-26527"/>
              <a:lumOff val="-266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kern="1200" smtClean="0"/>
            <a:t>La observación </a:t>
          </a:r>
          <a:endParaRPr lang="es-E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kern="1200" dirty="0" smtClean="0">
              <a:hlinkClick xmlns:r="http://schemas.openxmlformats.org/officeDocument/2006/relationships" r:id="rId1" action="ppaction://hlinkfile"/>
            </a:rPr>
            <a:t>La encuesta</a:t>
          </a:r>
          <a:endParaRPr lang="es-ES" sz="2000" b="0" kern="1200" dirty="0"/>
        </a:p>
      </dsp:txBody>
      <dsp:txXfrm>
        <a:off x="4126910" y="1527728"/>
        <a:ext cx="2351761" cy="1491398"/>
      </dsp:txXfrm>
    </dsp:sp>
    <dsp:sp modelId="{8BA03ABE-CCB7-4BF0-AA0D-7EACF58E64B2}">
      <dsp:nvSpPr>
        <dsp:cNvPr id="0" name=""/>
        <dsp:cNvSpPr/>
      </dsp:nvSpPr>
      <dsp:spPr>
        <a:xfrm>
          <a:off x="4623745" y="617220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77527"/>
                <a:satOff val="-26527"/>
                <a:lumOff val="-26668"/>
                <a:alphaOff val="0"/>
                <a:tint val="35000"/>
                <a:satMod val="260000"/>
              </a:schemeClr>
            </a:gs>
            <a:gs pos="30000">
              <a:schemeClr val="accent5">
                <a:hueOff val="-277527"/>
                <a:satOff val="-26527"/>
                <a:lumOff val="-26668"/>
                <a:alphaOff val="0"/>
                <a:tint val="38000"/>
                <a:satMod val="260000"/>
              </a:schemeClr>
            </a:gs>
            <a:gs pos="75000">
              <a:schemeClr val="accent5">
                <a:hueOff val="-277527"/>
                <a:satOff val="-26527"/>
                <a:lumOff val="-26668"/>
                <a:alphaOff val="0"/>
                <a:tint val="55000"/>
                <a:satMod val="255000"/>
              </a:schemeClr>
            </a:gs>
            <a:gs pos="100000">
              <a:schemeClr val="accent5">
                <a:hueOff val="-277527"/>
                <a:satOff val="-26527"/>
                <a:lumOff val="-2666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Técnica o instrumento</a:t>
          </a:r>
          <a:endParaRPr lang="es-ES" sz="2400" b="1" kern="1200" dirty="0"/>
        </a:p>
      </dsp:txBody>
      <dsp:txXfrm>
        <a:off x="4649054" y="642529"/>
        <a:ext cx="2122325" cy="8134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8247-F961-4E71-B9FE-CA1F2FC40F62}">
      <dsp:nvSpPr>
        <dsp:cNvPr id="0" name=""/>
        <dsp:cNvSpPr/>
      </dsp:nvSpPr>
      <dsp:spPr>
        <a:xfrm>
          <a:off x="2415043" y="1438223"/>
          <a:ext cx="523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80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bg1"/>
            </a:solidFill>
          </a:endParaRPr>
        </a:p>
      </dsp:txBody>
      <dsp:txXfrm>
        <a:off x="2663083" y="1481171"/>
        <a:ext cx="27720" cy="5544"/>
      </dsp:txXfrm>
    </dsp:sp>
    <dsp:sp modelId="{E74D18AD-CED9-492F-9DE1-7690759B731F}">
      <dsp:nvSpPr>
        <dsp:cNvPr id="0" name=""/>
        <dsp:cNvSpPr/>
      </dsp:nvSpPr>
      <dsp:spPr>
        <a:xfrm>
          <a:off x="6403" y="760811"/>
          <a:ext cx="2410439" cy="14462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En vista del estudio se determina que el marco teórico es fundamental para la presente tesis, ya que permitió desarrollarla de manera adecuada.</a:t>
          </a:r>
          <a:endParaRPr lang="es-ES" sz="1100" kern="1200"/>
        </a:p>
      </dsp:txBody>
      <dsp:txXfrm>
        <a:off x="6403" y="760811"/>
        <a:ext cx="2410439" cy="1446263"/>
      </dsp:txXfrm>
    </dsp:sp>
    <dsp:sp modelId="{B45036BF-C53F-4972-9FBE-0E61E01AA449}">
      <dsp:nvSpPr>
        <dsp:cNvPr id="0" name=""/>
        <dsp:cNvSpPr/>
      </dsp:nvSpPr>
      <dsp:spPr>
        <a:xfrm>
          <a:off x="5379883" y="1438223"/>
          <a:ext cx="523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80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bg1"/>
            </a:solidFill>
          </a:endParaRPr>
        </a:p>
      </dsp:txBody>
      <dsp:txXfrm>
        <a:off x="5627924" y="1481171"/>
        <a:ext cx="27720" cy="5544"/>
      </dsp:txXfrm>
    </dsp:sp>
    <dsp:sp modelId="{78C46DC6-AA15-414B-9766-5265F744D290}">
      <dsp:nvSpPr>
        <dsp:cNvPr id="0" name=""/>
        <dsp:cNvSpPr/>
      </dsp:nvSpPr>
      <dsp:spPr>
        <a:xfrm>
          <a:off x="2971244" y="760811"/>
          <a:ext cx="2410439" cy="14462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La metodología tuvo sus complicaciones con la recopilación de datos; pero los 2 estudios y el tamaño de las muestras señalan que el estudio es el adecuado.</a:t>
          </a:r>
          <a:endParaRPr lang="es-ES" sz="1100" kern="1200"/>
        </a:p>
      </dsp:txBody>
      <dsp:txXfrm>
        <a:off x="2971244" y="760811"/>
        <a:ext cx="2410439" cy="1446263"/>
      </dsp:txXfrm>
    </dsp:sp>
    <dsp:sp modelId="{4D5C5F4F-F15E-4C84-824A-FD7230B8E83D}">
      <dsp:nvSpPr>
        <dsp:cNvPr id="0" name=""/>
        <dsp:cNvSpPr/>
      </dsp:nvSpPr>
      <dsp:spPr>
        <a:xfrm>
          <a:off x="1211623" y="2205275"/>
          <a:ext cx="5929681" cy="523801"/>
        </a:xfrm>
        <a:custGeom>
          <a:avLst/>
          <a:gdLst/>
          <a:ahLst/>
          <a:cxnLst/>
          <a:rect l="0" t="0" r="0" b="0"/>
          <a:pathLst>
            <a:path>
              <a:moveTo>
                <a:pt x="5929681" y="0"/>
              </a:moveTo>
              <a:lnTo>
                <a:pt x="5929681" y="279000"/>
              </a:lnTo>
              <a:lnTo>
                <a:pt x="0" y="279000"/>
              </a:lnTo>
              <a:lnTo>
                <a:pt x="0" y="52380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bg1"/>
            </a:solidFill>
          </a:endParaRPr>
        </a:p>
      </dsp:txBody>
      <dsp:txXfrm>
        <a:off x="4027575" y="2464403"/>
        <a:ext cx="297777" cy="5544"/>
      </dsp:txXfrm>
    </dsp:sp>
    <dsp:sp modelId="{CFD96E65-F9B9-4554-9253-16CB11B1EE2C}">
      <dsp:nvSpPr>
        <dsp:cNvPr id="0" name=""/>
        <dsp:cNvSpPr/>
      </dsp:nvSpPr>
      <dsp:spPr>
        <a:xfrm>
          <a:off x="5936084" y="760811"/>
          <a:ext cx="2410439" cy="14462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El presente estudio refleja que el retail es uno de los canales más beneficiosos para el consumidor, ya que es uno de los más utilizados por los supermercados y usados por los consumidores.</a:t>
          </a:r>
          <a:endParaRPr lang="es-ES" sz="1100" kern="1200"/>
        </a:p>
      </dsp:txBody>
      <dsp:txXfrm>
        <a:off x="5936084" y="760811"/>
        <a:ext cx="2410439" cy="1446263"/>
      </dsp:txXfrm>
    </dsp:sp>
    <dsp:sp modelId="{64367E19-4E1A-4B69-901A-CA85004E73B5}">
      <dsp:nvSpPr>
        <dsp:cNvPr id="0" name=""/>
        <dsp:cNvSpPr/>
      </dsp:nvSpPr>
      <dsp:spPr>
        <a:xfrm>
          <a:off x="2415043" y="3438888"/>
          <a:ext cx="523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801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bg1"/>
            </a:solidFill>
          </a:endParaRPr>
        </a:p>
      </dsp:txBody>
      <dsp:txXfrm>
        <a:off x="2663083" y="3481836"/>
        <a:ext cx="27720" cy="5544"/>
      </dsp:txXfrm>
    </dsp:sp>
    <dsp:sp modelId="{F823AE1F-25A8-482E-9351-DF001A6A4F28}">
      <dsp:nvSpPr>
        <dsp:cNvPr id="0" name=""/>
        <dsp:cNvSpPr/>
      </dsp:nvSpPr>
      <dsp:spPr>
        <a:xfrm>
          <a:off x="6403" y="2761476"/>
          <a:ext cx="2410439" cy="14462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A través del análisis de los resultados obtenidos se identificaron las variables claves de los beneficios que perciben los consumidores en las estrategias de promoción de ventas.</a:t>
          </a:r>
          <a:endParaRPr lang="es-ES" sz="1100" kern="1200"/>
        </a:p>
      </dsp:txBody>
      <dsp:txXfrm>
        <a:off x="6403" y="2761476"/>
        <a:ext cx="2410439" cy="1446263"/>
      </dsp:txXfrm>
    </dsp:sp>
    <dsp:sp modelId="{D2A90B1C-6EDF-4EA5-9C82-E9E7A7DE13DF}">
      <dsp:nvSpPr>
        <dsp:cNvPr id="0" name=""/>
        <dsp:cNvSpPr/>
      </dsp:nvSpPr>
      <dsp:spPr>
        <a:xfrm>
          <a:off x="2971244" y="2761476"/>
          <a:ext cx="2410439" cy="14462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Las estrategias utilizadas por los retail son descuentos y promoción de un adicional al producto principal, por lo que este estudio ratifica dicha estrategia, y se la debe mantener para los consumidores.</a:t>
          </a:r>
          <a:endParaRPr lang="es-ES" sz="1100" kern="1200"/>
        </a:p>
      </dsp:txBody>
      <dsp:txXfrm>
        <a:off x="2971244" y="2761476"/>
        <a:ext cx="2410439" cy="14462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2C0CD-EA2E-4A92-A6FE-E4C73F7E7C71}">
      <dsp:nvSpPr>
        <dsp:cNvPr id="0" name=""/>
        <dsp:cNvSpPr/>
      </dsp:nvSpPr>
      <dsp:spPr>
        <a:xfrm>
          <a:off x="751991" y="1091"/>
          <a:ext cx="2883730" cy="1730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 recomienda aprovechar las oportunidades que tiene la industria del retail no solo en ciudades grandes sino a nivel nacional, compartiendo información, y colaborando no solo con empresas y microempresarios sino con las personas.</a:t>
          </a:r>
          <a:endParaRPr lang="es-ES" sz="1400" kern="1200" dirty="0"/>
        </a:p>
      </dsp:txBody>
      <dsp:txXfrm>
        <a:off x="802668" y="51768"/>
        <a:ext cx="2782376" cy="1628884"/>
      </dsp:txXfrm>
    </dsp:sp>
    <dsp:sp modelId="{D00F0C73-0795-4944-84BC-94414E30864D}">
      <dsp:nvSpPr>
        <dsp:cNvPr id="0" name=""/>
        <dsp:cNvSpPr/>
      </dsp:nvSpPr>
      <dsp:spPr>
        <a:xfrm>
          <a:off x="3889490" y="508628"/>
          <a:ext cx="611350" cy="715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>
            <a:solidFill>
              <a:schemeClr val="bg1"/>
            </a:solidFill>
          </a:endParaRPr>
        </a:p>
      </dsp:txBody>
      <dsp:txXfrm>
        <a:off x="3889490" y="651661"/>
        <a:ext cx="427945" cy="429099"/>
      </dsp:txXfrm>
    </dsp:sp>
    <dsp:sp modelId="{8A799D38-F540-4858-84F7-A0B87FF03D25}">
      <dsp:nvSpPr>
        <dsp:cNvPr id="0" name=""/>
        <dsp:cNvSpPr/>
      </dsp:nvSpPr>
      <dsp:spPr>
        <a:xfrm>
          <a:off x="4789214" y="1091"/>
          <a:ext cx="2883730" cy="1730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70782"/>
                <a:satOff val="-19734"/>
                <a:lumOff val="6340"/>
                <a:alphaOff val="0"/>
                <a:tint val="35000"/>
                <a:satMod val="260000"/>
              </a:schemeClr>
            </a:gs>
            <a:gs pos="30000">
              <a:schemeClr val="accent4">
                <a:hueOff val="3470782"/>
                <a:satOff val="-19734"/>
                <a:lumOff val="6340"/>
                <a:alphaOff val="0"/>
                <a:tint val="38000"/>
                <a:satMod val="260000"/>
              </a:schemeClr>
            </a:gs>
            <a:gs pos="75000">
              <a:schemeClr val="accent4">
                <a:hueOff val="3470782"/>
                <a:satOff val="-19734"/>
                <a:lumOff val="6340"/>
                <a:alphaOff val="0"/>
                <a:tint val="55000"/>
                <a:satMod val="255000"/>
              </a:schemeClr>
            </a:gs>
            <a:gs pos="100000">
              <a:schemeClr val="accent4">
                <a:hueOff val="3470782"/>
                <a:satOff val="-19734"/>
                <a:lumOff val="634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Se recomienda que los supermercados además de enfocarse en la calidad de sus productos, también lo hagan en las diferentes promociones que ofertan, en sus precios.</a:t>
          </a:r>
          <a:endParaRPr lang="es-ES" sz="1400" kern="1200"/>
        </a:p>
      </dsp:txBody>
      <dsp:txXfrm>
        <a:off x="4839891" y="51768"/>
        <a:ext cx="2782376" cy="1628884"/>
      </dsp:txXfrm>
    </dsp:sp>
    <dsp:sp modelId="{8D57E8C9-61A1-49C6-A2AA-8D30742865C7}">
      <dsp:nvSpPr>
        <dsp:cNvPr id="0" name=""/>
        <dsp:cNvSpPr/>
      </dsp:nvSpPr>
      <dsp:spPr>
        <a:xfrm rot="5400000">
          <a:off x="5925403" y="1933191"/>
          <a:ext cx="611350" cy="715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206173"/>
                <a:satOff val="-29601"/>
                <a:lumOff val="9510"/>
                <a:alphaOff val="0"/>
                <a:tint val="35000"/>
                <a:satMod val="260000"/>
              </a:schemeClr>
            </a:gs>
            <a:gs pos="30000">
              <a:schemeClr val="accent4">
                <a:hueOff val="5206173"/>
                <a:satOff val="-29601"/>
                <a:lumOff val="9510"/>
                <a:alphaOff val="0"/>
                <a:tint val="38000"/>
                <a:satMod val="260000"/>
              </a:schemeClr>
            </a:gs>
            <a:gs pos="75000">
              <a:schemeClr val="accent4">
                <a:hueOff val="5206173"/>
                <a:satOff val="-29601"/>
                <a:lumOff val="9510"/>
                <a:alphaOff val="0"/>
                <a:tint val="55000"/>
                <a:satMod val="255000"/>
              </a:schemeClr>
            </a:gs>
            <a:gs pos="100000">
              <a:schemeClr val="accent4">
                <a:hueOff val="5206173"/>
                <a:satOff val="-29601"/>
                <a:lumOff val="951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>
            <a:solidFill>
              <a:schemeClr val="bg1"/>
            </a:solidFill>
          </a:endParaRPr>
        </a:p>
      </dsp:txBody>
      <dsp:txXfrm rot="-5400000">
        <a:off x="6016529" y="1985099"/>
        <a:ext cx="429099" cy="427945"/>
      </dsp:txXfrm>
    </dsp:sp>
    <dsp:sp modelId="{6F045426-9657-445C-8680-2FB7DBE5D4FF}">
      <dsp:nvSpPr>
        <dsp:cNvPr id="0" name=""/>
        <dsp:cNvSpPr/>
      </dsp:nvSpPr>
      <dsp:spPr>
        <a:xfrm>
          <a:off x="4789214" y="2884822"/>
          <a:ext cx="2883730" cy="1730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41564"/>
                <a:satOff val="-39468"/>
                <a:lumOff val="12680"/>
                <a:alphaOff val="0"/>
                <a:tint val="35000"/>
                <a:satMod val="260000"/>
              </a:schemeClr>
            </a:gs>
            <a:gs pos="30000">
              <a:schemeClr val="accent4">
                <a:hueOff val="6941564"/>
                <a:satOff val="-39468"/>
                <a:lumOff val="12680"/>
                <a:alphaOff val="0"/>
                <a:tint val="38000"/>
                <a:satMod val="260000"/>
              </a:schemeClr>
            </a:gs>
            <a:gs pos="75000">
              <a:schemeClr val="accent4">
                <a:hueOff val="6941564"/>
                <a:satOff val="-39468"/>
                <a:lumOff val="12680"/>
                <a:alphaOff val="0"/>
                <a:tint val="55000"/>
                <a:satMod val="255000"/>
              </a:schemeClr>
            </a:gs>
            <a:gs pos="100000">
              <a:schemeClr val="accent4">
                <a:hueOff val="6941564"/>
                <a:satOff val="-39468"/>
                <a:lumOff val="1268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Recomendar a los supermercados que realicen la publicidad de tal forma que capten la atención del usuario y fidelicen clientela mediante esa herramienta de promoción, además de tomar acción en los descuentos haciendo que los consumidores se vean beneficiados de esta promoción.</a:t>
          </a:r>
          <a:endParaRPr lang="es-ES" sz="1200" kern="1200" dirty="0"/>
        </a:p>
      </dsp:txBody>
      <dsp:txXfrm>
        <a:off x="4839891" y="2935499"/>
        <a:ext cx="2782376" cy="1628884"/>
      </dsp:txXfrm>
    </dsp:sp>
    <dsp:sp modelId="{494EB8E1-AC61-4B93-A0B4-50EBC6D0E16E}">
      <dsp:nvSpPr>
        <dsp:cNvPr id="0" name=""/>
        <dsp:cNvSpPr/>
      </dsp:nvSpPr>
      <dsp:spPr>
        <a:xfrm rot="10800000">
          <a:off x="3924094" y="3392358"/>
          <a:ext cx="611350" cy="715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412346"/>
                <a:satOff val="-59202"/>
                <a:lumOff val="19020"/>
                <a:alphaOff val="0"/>
                <a:tint val="35000"/>
                <a:satMod val="260000"/>
              </a:schemeClr>
            </a:gs>
            <a:gs pos="30000">
              <a:schemeClr val="accent4">
                <a:hueOff val="10412346"/>
                <a:satOff val="-59202"/>
                <a:lumOff val="19020"/>
                <a:alphaOff val="0"/>
                <a:tint val="38000"/>
                <a:satMod val="260000"/>
              </a:schemeClr>
            </a:gs>
            <a:gs pos="75000">
              <a:schemeClr val="accent4">
                <a:hueOff val="10412346"/>
                <a:satOff val="-59202"/>
                <a:lumOff val="19020"/>
                <a:alphaOff val="0"/>
                <a:tint val="55000"/>
                <a:satMod val="255000"/>
              </a:schemeClr>
            </a:gs>
            <a:gs pos="100000">
              <a:schemeClr val="accent4">
                <a:hueOff val="10412346"/>
                <a:satOff val="-59202"/>
                <a:lumOff val="1902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>
            <a:solidFill>
              <a:schemeClr val="bg1"/>
            </a:solidFill>
          </a:endParaRPr>
        </a:p>
      </dsp:txBody>
      <dsp:txXfrm rot="10800000">
        <a:off x="4107499" y="3535391"/>
        <a:ext cx="427945" cy="429099"/>
      </dsp:txXfrm>
    </dsp:sp>
    <dsp:sp modelId="{62220629-D895-4BFA-9772-C8F481F98A6B}">
      <dsp:nvSpPr>
        <dsp:cNvPr id="0" name=""/>
        <dsp:cNvSpPr/>
      </dsp:nvSpPr>
      <dsp:spPr>
        <a:xfrm>
          <a:off x="751991" y="2884822"/>
          <a:ext cx="2883730" cy="1730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412346"/>
                <a:satOff val="-59202"/>
                <a:lumOff val="19020"/>
                <a:alphaOff val="0"/>
                <a:tint val="35000"/>
                <a:satMod val="260000"/>
              </a:schemeClr>
            </a:gs>
            <a:gs pos="30000">
              <a:schemeClr val="accent4">
                <a:hueOff val="10412346"/>
                <a:satOff val="-59202"/>
                <a:lumOff val="19020"/>
                <a:alphaOff val="0"/>
                <a:tint val="38000"/>
                <a:satMod val="260000"/>
              </a:schemeClr>
            </a:gs>
            <a:gs pos="75000">
              <a:schemeClr val="accent4">
                <a:hueOff val="10412346"/>
                <a:satOff val="-59202"/>
                <a:lumOff val="19020"/>
                <a:alphaOff val="0"/>
                <a:tint val="55000"/>
                <a:satMod val="255000"/>
              </a:schemeClr>
            </a:gs>
            <a:gs pos="100000">
              <a:schemeClr val="accent4">
                <a:hueOff val="10412346"/>
                <a:satOff val="-59202"/>
                <a:lumOff val="1902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Se recomienda poner énfasis en la calidad de sus productos ya que es la percepción con mayor valor para el consumidor, haciendo que la expectativa supere dicha percepción.</a:t>
          </a:r>
          <a:endParaRPr lang="es-ES" sz="1400" kern="1200"/>
        </a:p>
      </dsp:txBody>
      <dsp:txXfrm>
        <a:off x="802668" y="2935499"/>
        <a:ext cx="2782376" cy="1628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11/12/2014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11/12/2014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11/12/2014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11/12/2014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11/12/2014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11/12/2014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11/12/2014</a:t>
            </a:fld>
            <a:endParaRPr lang="en-U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11/12/2014</a:t>
            </a:fld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11/12/2014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9525" y="0"/>
            <a:ext cx="9153525" cy="6884988"/>
            <a:chOff x="-6" y="0"/>
            <a:chExt cx="5766" cy="4337"/>
          </a:xfrm>
        </p:grpSpPr>
        <p:pic>
          <p:nvPicPr>
            <p:cNvPr id="3" name="Picture 12" descr="ecuadoruniversitario_com_campus_espe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618"/>
              <a:ext cx="5760" cy="3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-6" y="0"/>
              <a:ext cx="5766" cy="620"/>
              <a:chOff x="-6" y="0"/>
              <a:chExt cx="5766" cy="620"/>
            </a:xfrm>
          </p:grpSpPr>
          <p:pic>
            <p:nvPicPr>
              <p:cNvPr id="5" name="Picture 9" descr="lin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tangle 11"/>
              <p:cNvSpPr>
                <a:spLocks noChangeArrowheads="1"/>
              </p:cNvSpPr>
              <p:nvPr/>
            </p:nvSpPr>
            <p:spPr bwMode="auto">
              <a:xfrm>
                <a:off x="-6" y="606"/>
                <a:ext cx="5766" cy="1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 dirty="0"/>
              </a:p>
            </p:txBody>
          </p:sp>
        </p:grpSp>
      </p:grpSp>
      <p:pic>
        <p:nvPicPr>
          <p:cNvPr id="7" name="6 Imagen" descr="h:\Mis documentos\Downloads\LOGO OFICIAL UFA-ESP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29524" r="4762" b="30952"/>
          <a:stretch>
            <a:fillRect/>
          </a:stretch>
        </p:blipFill>
        <p:spPr bwMode="auto">
          <a:xfrm>
            <a:off x="2180270" y="190615"/>
            <a:ext cx="5143500" cy="117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65b3fa4491761c849f7ad453da4ec7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20608"/>
            <a:ext cx="1856742" cy="167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19572" y="1499587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UNIVERSIDAD DE LAS FUERZAS ARMADAS-ESPE </a:t>
            </a:r>
          </a:p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DEPARTAMENTO </a:t>
            </a:r>
            <a:r>
              <a:rPr lang="es-EC" b="1" dirty="0"/>
              <a:t>DE CIENCIAS ECONÓMICAS, ADMINISTRATIVAS </a:t>
            </a:r>
            <a:r>
              <a:rPr lang="es-EC" b="1" dirty="0" smtClean="0"/>
              <a:t>Y</a:t>
            </a:r>
          </a:p>
          <a:p>
            <a:pPr algn="ctr"/>
            <a:r>
              <a:rPr lang="es-EC" b="1" dirty="0" smtClean="0"/>
              <a:t> </a:t>
            </a:r>
            <a:r>
              <a:rPr lang="es-EC" b="1" dirty="0"/>
              <a:t>DE </a:t>
            </a:r>
            <a:r>
              <a:rPr lang="es-EC" b="1" dirty="0" smtClean="0"/>
              <a:t>COMERCIO</a:t>
            </a:r>
          </a:p>
          <a:p>
            <a:pPr algn="ctr"/>
            <a:r>
              <a:rPr lang="es-EC" b="1" dirty="0" smtClean="0"/>
              <a:t> </a:t>
            </a:r>
            <a:r>
              <a:rPr lang="es-EC" b="1" dirty="0"/>
              <a:t> </a:t>
            </a:r>
            <a:endParaRPr lang="es-ES" dirty="0"/>
          </a:p>
          <a:p>
            <a:pPr algn="ctr"/>
            <a:r>
              <a:rPr lang="es-ES" b="1" dirty="0">
                <a:latin typeface="Calibri" pitchFamily="34" charset="0"/>
                <a:cs typeface="Times New Roman" pitchFamily="18" charset="0"/>
              </a:rPr>
              <a:t>TESIS PREVIA A LA OBTENCIÓN DEL TITULO DE INGENIERA </a:t>
            </a:r>
            <a:r>
              <a:rPr lang="es-ES" b="1" dirty="0" smtClean="0">
                <a:latin typeface="Calibri" pitchFamily="34" charset="0"/>
                <a:cs typeface="Times New Roman" pitchFamily="18" charset="0"/>
              </a:rPr>
              <a:t>EN MERCADOTECNIA</a:t>
            </a:r>
            <a:endParaRPr lang="es-EC" b="1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es-ES_tradnl" b="1" dirty="0"/>
          </a:p>
          <a:p>
            <a:pPr algn="ctr"/>
            <a:r>
              <a:rPr lang="es-ES_tradnl" b="1" dirty="0" smtClean="0"/>
              <a:t>TEMA: “</a:t>
            </a:r>
            <a:r>
              <a:rPr lang="es-ES" b="1" dirty="0" smtClean="0"/>
              <a:t>ANÁLISIS DE LOS BENEFICIOS PERCIBIDOS EN LAS ESTRATEGIAS DE PROMOCIÓN DE VENTAS APLICADAS POR LAS PRINCIPALES CADENAS DE SUPERMERCADOS DEL CANTÓN RUMIÑAHUI </a:t>
            </a:r>
            <a:r>
              <a:rPr lang="es-ES_tradnl" b="1" dirty="0" smtClean="0"/>
              <a:t>”</a:t>
            </a:r>
            <a:endParaRPr lang="es-ES" dirty="0"/>
          </a:p>
          <a:p>
            <a:pPr algn="ctr"/>
            <a:r>
              <a:rPr lang="es-ES_tradnl" b="1" dirty="0"/>
              <a:t> </a:t>
            </a:r>
            <a:endParaRPr lang="es-ES" dirty="0"/>
          </a:p>
          <a:p>
            <a:pPr algn="ctr"/>
            <a:r>
              <a:rPr lang="es-ES_tradnl" b="1" dirty="0" smtClean="0"/>
              <a:t>DIANA MARITZA ZAMBRANO VÉLEZ</a:t>
            </a:r>
            <a:r>
              <a:rPr lang="es-ES_tradnl" b="1" dirty="0"/>
              <a:t>  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75856" y="5373214"/>
            <a:ext cx="4673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Calibri" pitchFamily="34" charset="0"/>
                <a:cs typeface="Times New Roman" pitchFamily="18" charset="0"/>
              </a:rPr>
              <a:t>DIRECTOR: ING EDISON POZO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Calibri" pitchFamily="34" charset="0"/>
                <a:cs typeface="Times New Roman" pitchFamily="18" charset="0"/>
              </a:rPr>
              <a:t>CODIRECTOR: ING. CÉSAR SEGOVIA</a:t>
            </a:r>
            <a:endParaRPr lang="es-EC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635896" y="6250851"/>
            <a:ext cx="335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_tradnl" sz="1400" b="1" dirty="0">
                <a:latin typeface="Calibri" pitchFamily="34" charset="0"/>
                <a:cs typeface="Times New Roman" pitchFamily="18" charset="0"/>
              </a:rPr>
              <a:t>SANGOLQUÍ, </a:t>
            </a:r>
            <a:r>
              <a:rPr lang="es-ES_tradnl" sz="1400" b="1" dirty="0" smtClean="0">
                <a:latin typeface="Calibri" pitchFamily="34" charset="0"/>
                <a:cs typeface="Times New Roman" pitchFamily="18" charset="0"/>
              </a:rPr>
              <a:t>SEPTIEMBRE  2014</a:t>
            </a:r>
            <a:endParaRPr lang="es-ES_tradnl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pPr algn="ctr"/>
            <a:r>
              <a:rPr lang="es-ES" b="1" i="1" u="sng" dirty="0" smtClean="0">
                <a:solidFill>
                  <a:schemeClr val="tx1"/>
                </a:solidFill>
              </a:rPr>
              <a:t>Comportamiento del consumidor</a:t>
            </a:r>
            <a:endParaRPr lang="es-ES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652985"/>
              </p:ext>
            </p:extLst>
          </p:nvPr>
        </p:nvGraphicFramePr>
        <p:xfrm>
          <a:off x="467544" y="1844824"/>
          <a:ext cx="3816424" cy="38608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98052"/>
                <a:gridCol w="898052"/>
                <a:gridCol w="505080"/>
                <a:gridCol w="505080"/>
                <a:gridCol w="505080"/>
                <a:gridCol w="505080"/>
              </a:tblGrid>
              <a:tr h="140592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Beneficios espera encontrar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23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Frecuencia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 válido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 acumulado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rowSpan="10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Válido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Calidad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28,8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28,8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28,8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Servicio al cliente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11,5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11,5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40,3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Variedad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46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18,9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18,9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59,3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Promociones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22,6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22,6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81,9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Descuentos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15,6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15,6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97,5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281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Calidad y Descuento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98,4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281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Calidad y Serv. Cliente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99,2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Calidad y Variedad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99,6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Todos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100,0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243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100,0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100,0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</a:tbl>
          </a:graphicData>
        </a:graphic>
      </p:graphicFrame>
      <p:pic>
        <p:nvPicPr>
          <p:cNvPr id="8" name="7 Marcador de contenido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657600" cy="2927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6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es-ES" b="1" i="1" u="sng" dirty="0">
                <a:solidFill>
                  <a:schemeClr val="tx1"/>
                </a:solidFill>
              </a:rPr>
              <a:t>Comportamiento del consumidor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8993687"/>
              </p:ext>
            </p:extLst>
          </p:nvPr>
        </p:nvGraphicFramePr>
        <p:xfrm>
          <a:off x="251520" y="1268760"/>
          <a:ext cx="4104456" cy="56896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45675"/>
                <a:gridCol w="845675"/>
                <a:gridCol w="524756"/>
                <a:gridCol w="629450"/>
                <a:gridCol w="629450"/>
                <a:gridCol w="629450"/>
              </a:tblGrid>
              <a:tr h="140846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Motivos</a:t>
                      </a:r>
                      <a:endParaRPr lang="es-ES" sz="1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169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Frecuencia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 válido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 acumulado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rowSpan="1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Válido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Cercanía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13,2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13,2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13,2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Curiosidad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2,5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2,5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15,6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Presentación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17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7,0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7,0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22,6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Hábito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13,2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13,2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35,8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Variedad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69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28,4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28,4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64,2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Novedad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1,6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1,6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65,8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Experiencia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1,6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1,6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67,5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Fácil acceso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4,5</a:t>
                      </a:r>
                      <a:endParaRPr lang="es-ES" sz="1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4,5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72,0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Precios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22,2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22,2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94,2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2816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Precios y Variedad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1,2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1,2</a:t>
                      </a:r>
                      <a:endParaRPr lang="es-ES" sz="1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95,5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2816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Convenio empresa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95,9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Descuento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96,3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Calidad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2,5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2,5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98,8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Hábito y Calidad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99,2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2816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Variedad y Calidad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99,6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2816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Cercanía y Variedad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100,0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  <a:tr h="14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243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100,0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100,0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36" marR="47536" marT="0" marB="0"/>
                </a:tc>
              </a:tr>
            </a:tbl>
          </a:graphicData>
        </a:graphic>
      </p:graphicFrame>
      <p:pic>
        <p:nvPicPr>
          <p:cNvPr id="6" name="5 Marcador de contenido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24" y="2422576"/>
            <a:ext cx="3657600" cy="2927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0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53"/>
            <a:ext cx="7467600" cy="1143000"/>
          </a:xfrm>
        </p:spPr>
        <p:txBody>
          <a:bodyPr/>
          <a:lstStyle/>
          <a:p>
            <a:pPr algn="ctr"/>
            <a:r>
              <a:rPr lang="es-ES" b="1" i="1" u="sng" dirty="0">
                <a:solidFill>
                  <a:schemeClr val="tx1"/>
                </a:solidFill>
              </a:rPr>
              <a:t>Comportamiento del consumidor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8769267"/>
              </p:ext>
            </p:extLst>
          </p:nvPr>
        </p:nvGraphicFramePr>
        <p:xfrm>
          <a:off x="323528" y="1916832"/>
          <a:ext cx="4032449" cy="312013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86364"/>
                <a:gridCol w="686364"/>
                <a:gridCol w="578015"/>
                <a:gridCol w="693902"/>
                <a:gridCol w="693902"/>
                <a:gridCol w="693902"/>
              </a:tblGrid>
              <a:tr h="198551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Indique en que supermercado compra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536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Frecuencia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Porcentaje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Porcentaje válido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Porcentaje acumulado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</a:tr>
              <a:tr h="198415">
                <a:tc rowSpan="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Válido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Akí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29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11,9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11,9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11,9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</a:tr>
              <a:tr h="4168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Santa María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79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32,5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32,5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44,4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</a:tr>
              <a:tr h="1984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Magda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9,9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9,9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54,3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</a:tr>
              <a:tr h="1984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Tía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40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16,5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16,5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70,8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</a:tr>
              <a:tr h="4168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Megamaxi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47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19,3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19,3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90,1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</a:tr>
              <a:tr h="4168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Hipermarket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9,9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9,9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100,0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</a:tr>
              <a:tr h="1984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243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100,0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100,0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/>
                </a:tc>
              </a:tr>
            </a:tbl>
          </a:graphicData>
        </a:graphic>
      </p:graphicFrame>
      <p:pic>
        <p:nvPicPr>
          <p:cNvPr id="6" name="5 Marcador de contenido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657600" cy="2927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1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1516875"/>
              </p:ext>
            </p:extLst>
          </p:nvPr>
        </p:nvGraphicFramePr>
        <p:xfrm>
          <a:off x="457200" y="1628800"/>
          <a:ext cx="3657599" cy="22783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69871"/>
                <a:gridCol w="716813"/>
                <a:gridCol w="716813"/>
                <a:gridCol w="669970"/>
                <a:gridCol w="684132"/>
              </a:tblGrid>
              <a:tr h="1715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Supermercado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Frecuencia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Porcentaje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Porcentaje acumulado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</a:tr>
              <a:tr h="3349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Mencionado 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Mencionado 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1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Akí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36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0,15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0,15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</a:tr>
              <a:tr h="171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Magda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0,11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0,26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</a:tr>
              <a:tr h="171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Santa María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46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84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0,19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0,45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</a:tr>
              <a:tr h="171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Tía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79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37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0,33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0,77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</a:tr>
              <a:tr h="171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Megamaxi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0,21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0,98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</a:tr>
              <a:tr h="171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Hipermarket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</a:tr>
              <a:tr h="171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243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243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27" marR="58827" marT="0" marB="0"/>
                </a:tc>
              </a:tr>
            </a:tbl>
          </a:graphicData>
        </a:graphic>
      </p:graphicFrame>
      <p:graphicFrame>
        <p:nvGraphicFramePr>
          <p:cNvPr id="6" name="5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75818199"/>
              </p:ext>
            </p:extLst>
          </p:nvPr>
        </p:nvGraphicFramePr>
        <p:xfrm>
          <a:off x="4572000" y="692696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9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u="sng" dirty="0" smtClean="0">
                <a:solidFill>
                  <a:schemeClr val="tx1"/>
                </a:solidFill>
              </a:rPr>
              <a:t>Análisis bivariado</a:t>
            </a:r>
            <a:r>
              <a:rPr lang="es-ES" b="1" i="1" u="sng" dirty="0">
                <a:solidFill>
                  <a:schemeClr val="tx1"/>
                </a:solidFill>
              </a:rPr>
              <a:t/>
            </a:r>
            <a:br>
              <a:rPr lang="es-ES" b="1" i="1" u="sng" dirty="0">
                <a:solidFill>
                  <a:schemeClr val="tx1"/>
                </a:solidFill>
              </a:rPr>
            </a:br>
            <a:endParaRPr lang="es-ES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761839"/>
              </p:ext>
            </p:extLst>
          </p:nvPr>
        </p:nvGraphicFramePr>
        <p:xfrm>
          <a:off x="179512" y="1628800"/>
          <a:ext cx="5832650" cy="198250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44536"/>
                <a:gridCol w="544536"/>
                <a:gridCol w="451769"/>
                <a:gridCol w="451769"/>
                <a:gridCol w="555668"/>
                <a:gridCol w="555668"/>
                <a:gridCol w="518096"/>
                <a:gridCol w="570045"/>
                <a:gridCol w="570045"/>
                <a:gridCol w="434142"/>
                <a:gridCol w="341379"/>
                <a:gridCol w="294997"/>
              </a:tblGrid>
              <a:tr h="157599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Beneficios espera encontrar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</a:tr>
              <a:tr h="66370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Calidad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Servicio al cliente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Variedad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Promociones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Descuentos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Calidad y Descuento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Calidad y Serv. Cliente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Calidad y Variedad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Todos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63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Género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Masculino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13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16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99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</a:tr>
              <a:tr h="3263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Femenino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144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</a:tr>
              <a:tr h="3263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46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55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243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0" marR="34470" marT="0" marB="0"/>
                </a:tc>
              </a:tr>
            </a:tbl>
          </a:graphicData>
        </a:graphic>
      </p:graphicFrame>
      <p:pic>
        <p:nvPicPr>
          <p:cNvPr id="6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3536072" cy="288659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59799" y="108409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 smtClean="0"/>
              <a:t>Beneficios </a:t>
            </a:r>
            <a:r>
              <a:rPr lang="es-ES" b="1" i="1" u="sng" dirty="0"/>
              <a:t>buscados por género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73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8569267"/>
              </p:ext>
            </p:extLst>
          </p:nvPr>
        </p:nvGraphicFramePr>
        <p:xfrm>
          <a:off x="495431" y="1196752"/>
          <a:ext cx="7781444" cy="213367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44823"/>
                <a:gridCol w="744823"/>
                <a:gridCol w="564958"/>
                <a:gridCol w="589749"/>
                <a:gridCol w="786907"/>
                <a:gridCol w="786907"/>
                <a:gridCol w="709658"/>
                <a:gridCol w="714846"/>
                <a:gridCol w="714846"/>
                <a:gridCol w="589749"/>
                <a:gridCol w="441590"/>
                <a:gridCol w="392588"/>
              </a:tblGrid>
              <a:tr h="128373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Beneficios espera encontrar</a:t>
                      </a:r>
                      <a:endParaRPr lang="es-ES" sz="9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</a:tr>
              <a:tr h="513491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Calidad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Servicio al cliente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Variedad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Promociones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Descuentos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Calidad y Descuento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Calidad y Serv. Cliente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Calidad y Variedad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Todos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16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Sector donde vive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Sangolqui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47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168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</a:tr>
              <a:tr h="2441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San Rafael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27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</a:tr>
              <a:tr h="256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San Pedro T.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</a:tr>
              <a:tr h="2441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Cotogchoa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</a:tr>
              <a:tr h="256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Rumipamba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</a:tr>
              <a:tr h="12837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28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46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38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243</a:t>
                      </a:r>
                      <a:endParaRPr lang="es-ES" sz="9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98" marR="31698" marT="0" marB="0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67544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i="1" u="sng" dirty="0"/>
              <a:t>Beneficios por sector donde </a:t>
            </a:r>
            <a:r>
              <a:rPr lang="es-ES" b="1" i="1" u="sng" dirty="0" smtClean="0"/>
              <a:t>vive</a:t>
            </a:r>
            <a:endParaRPr lang="es-ES" i="1" u="sng" dirty="0"/>
          </a:p>
        </p:txBody>
      </p:sp>
      <p:pic>
        <p:nvPicPr>
          <p:cNvPr id="8" name="Picture 3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73016"/>
            <a:ext cx="3657600" cy="29260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0223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0423027"/>
              </p:ext>
            </p:extLst>
          </p:nvPr>
        </p:nvGraphicFramePr>
        <p:xfrm>
          <a:off x="443639" y="1412776"/>
          <a:ext cx="4392489" cy="21031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79311"/>
                <a:gridCol w="479311"/>
                <a:gridCol w="411624"/>
                <a:gridCol w="457313"/>
                <a:gridCol w="457313"/>
                <a:gridCol w="352398"/>
                <a:gridCol w="438276"/>
                <a:gridCol w="476773"/>
                <a:gridCol w="476773"/>
                <a:gridCol w="363397"/>
              </a:tblGrid>
              <a:tr h="120846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Motivos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3534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Cercanía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Curiosidad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Presentación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Hábito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Variedad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Novedad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Experiencia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Fácil acceso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</a:tr>
              <a:tr h="22235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Edad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Menos de 20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</a:tr>
              <a:tr h="12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21-35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35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</a:tr>
              <a:tr h="120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36-50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</a:tr>
              <a:tr h="222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Más de 50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</a:tr>
              <a:tr h="1208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17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69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11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04" marR="43504" marT="0" marB="0"/>
                </a:tc>
              </a:tr>
            </a:tbl>
          </a:graphicData>
        </a:graphic>
      </p:graphicFrame>
      <p:graphicFrame>
        <p:nvGraphicFramePr>
          <p:cNvPr id="7" name="6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89257393"/>
              </p:ext>
            </p:extLst>
          </p:nvPr>
        </p:nvGraphicFramePr>
        <p:xfrm>
          <a:off x="107504" y="3789040"/>
          <a:ext cx="5832648" cy="189280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69332"/>
                <a:gridCol w="469332"/>
                <a:gridCol w="538264"/>
                <a:gridCol w="561242"/>
                <a:gridCol w="618690"/>
                <a:gridCol w="618690"/>
                <a:gridCol w="475074"/>
                <a:gridCol w="544582"/>
                <a:gridCol w="555498"/>
                <a:gridCol w="555498"/>
                <a:gridCol w="426446"/>
              </a:tblGrid>
              <a:tr h="116633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Motivos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</a:tr>
              <a:tr h="386287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Precios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Precios y Variedad</a:t>
                      </a:r>
                      <a:endParaRPr lang="es-ES" sz="1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Convenio empresa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Descuento</a:t>
                      </a:r>
                      <a:endParaRPr lang="es-ES" sz="1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Calidad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Hábito y </a:t>
                      </a:r>
                      <a:br>
                        <a:rPr lang="es-ES" sz="900">
                          <a:effectLst/>
                        </a:rPr>
                      </a:br>
                      <a:r>
                        <a:rPr lang="es-ES" sz="900">
                          <a:effectLst/>
                        </a:rPr>
                        <a:t>Calidad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Variedad y Calidad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Cercanía y Variedad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314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Edad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Menos de 20</a:t>
                      </a:r>
                      <a:endParaRPr lang="es-ES" sz="1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</a:tr>
              <a:tr h="1166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21-35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27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0</a:t>
                      </a:r>
                      <a:endParaRPr lang="es-ES" sz="1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120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</a:tr>
              <a:tr h="1166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36-50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16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79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</a:tr>
              <a:tr h="1931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Más de 50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37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</a:tr>
              <a:tr h="11663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54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</a:t>
                      </a:r>
                      <a:endParaRPr lang="es-ES" sz="1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243</a:t>
                      </a:r>
                      <a:endParaRPr lang="es-ES" sz="1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8" marR="41988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4766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i="1" u="sng" dirty="0"/>
              <a:t>Motivos por </a:t>
            </a:r>
            <a:r>
              <a:rPr lang="es-ES" b="1" i="1" u="sng" dirty="0" smtClean="0"/>
              <a:t>edad</a:t>
            </a:r>
            <a:endParaRPr lang="es-ES" i="1" u="sng" dirty="0"/>
          </a:p>
        </p:txBody>
      </p:sp>
      <p:pic>
        <p:nvPicPr>
          <p:cNvPr id="8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61338"/>
            <a:ext cx="3411666" cy="289842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6543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7729594"/>
              </p:ext>
            </p:extLst>
          </p:nvPr>
        </p:nvGraphicFramePr>
        <p:xfrm>
          <a:off x="323528" y="1412776"/>
          <a:ext cx="5616624" cy="232472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53353"/>
                <a:gridCol w="753353"/>
                <a:gridCol w="593599"/>
                <a:gridCol w="633538"/>
                <a:gridCol w="679493"/>
                <a:gridCol w="804232"/>
                <a:gridCol w="804232"/>
                <a:gridCol w="594824"/>
              </a:tblGrid>
              <a:tr h="225581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Cuál de las siguientes promociones prefiere usted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 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</a:tr>
              <a:tr h="45116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Cupones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Descuentos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Concursos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Bonificaciones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Productos adicionales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3141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Edad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Menos de 20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</a:tr>
              <a:tr h="2255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21-35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</a:tr>
              <a:tr h="2255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36-50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79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</a:tr>
              <a:tr h="2255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Más de 50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37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</a:tr>
              <a:tr h="225581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147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83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243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60" marR="44560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69269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i="1" u="sng" dirty="0"/>
              <a:t>Promoción por Edad </a:t>
            </a:r>
            <a:endParaRPr lang="es-ES" i="1" u="sng" dirty="0"/>
          </a:p>
        </p:txBody>
      </p:sp>
      <p:pic>
        <p:nvPicPr>
          <p:cNvPr id="7" name="6 Marcador de contenido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657600" cy="2927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2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5514639"/>
              </p:ext>
            </p:extLst>
          </p:nvPr>
        </p:nvGraphicFramePr>
        <p:xfrm>
          <a:off x="2123728" y="2780928"/>
          <a:ext cx="5256584" cy="321009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733702"/>
                <a:gridCol w="1636614"/>
                <a:gridCol w="1886268"/>
              </a:tblGrid>
              <a:tr h="201964"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14" marR="52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Masculino</a:t>
                      </a:r>
                    </a:p>
                  </a:txBody>
                  <a:tcPr marL="52114" marR="52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Femenino</a:t>
                      </a:r>
                    </a:p>
                  </a:txBody>
                  <a:tcPr marL="52114" marR="52114" marT="0" marB="0"/>
                </a:tc>
              </a:tr>
              <a:tr h="385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Beneficio esperado</a:t>
                      </a:r>
                    </a:p>
                  </a:txBody>
                  <a:tcPr marL="52114" marR="521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Calidad y Promociones</a:t>
                      </a:r>
                    </a:p>
                  </a:txBody>
                  <a:tcPr marL="52114" marR="5211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84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Motivo por el que compra </a:t>
                      </a:r>
                      <a:b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en un supermercado</a:t>
                      </a:r>
                    </a:p>
                  </a:txBody>
                  <a:tcPr marL="52114" marR="521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Variedad y Precios</a:t>
                      </a:r>
                    </a:p>
                  </a:txBody>
                  <a:tcPr marL="52114" marR="5211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Lugar de compra</a:t>
                      </a:r>
                    </a:p>
                  </a:txBody>
                  <a:tcPr marL="52114" marR="52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Santa María y Megamaxi</a:t>
                      </a:r>
                    </a:p>
                  </a:txBody>
                  <a:tcPr marL="52114" marR="52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Santa María, Megamaxi y Tía</a:t>
                      </a:r>
                    </a:p>
                  </a:txBody>
                  <a:tcPr marL="52114" marR="52114" marT="0" marB="0"/>
                </a:tc>
              </a:tr>
              <a:tr h="58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Valor percibido</a:t>
                      </a:r>
                    </a:p>
                  </a:txBody>
                  <a:tcPr marL="52114" marR="52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Seguridad, Limpieza </a:t>
                      </a:r>
                      <a:b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 Servicio al cliente</a:t>
                      </a:r>
                    </a:p>
                  </a:txBody>
                  <a:tcPr marL="52114" marR="52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Limpieza, Seguridad</a:t>
                      </a:r>
                      <a:br>
                        <a:rPr lang="es-ES" sz="12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y Servicio al cliente</a:t>
                      </a:r>
                    </a:p>
                  </a:txBody>
                  <a:tcPr marL="52114" marR="52114" marT="0" marB="0"/>
                </a:tc>
              </a:tr>
              <a:tr h="40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Expectativas</a:t>
                      </a:r>
                    </a:p>
                  </a:txBody>
                  <a:tcPr marL="52114" marR="521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Calidad del producto, promociones y servicio al cliente</a:t>
                      </a:r>
                    </a:p>
                  </a:txBody>
                  <a:tcPr marL="52114" marR="5211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Promoción de preferencia</a:t>
                      </a:r>
                    </a:p>
                  </a:txBody>
                  <a:tcPr marL="52114" marR="521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Descuentos y productos con un adicional</a:t>
                      </a:r>
                    </a:p>
                  </a:txBody>
                  <a:tcPr marL="52114" marR="5211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1886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los beneficios percibidos en las estrategias de promoción de ventas aplicadas por las principales cadenas de supermercados del cantón Rumiñahui.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116683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/>
              <a:t>Perfiles </a:t>
            </a:r>
            <a:r>
              <a:rPr lang="es-ES" b="1" i="1" u="sng" dirty="0" smtClean="0"/>
              <a:t>conductuales</a:t>
            </a:r>
            <a:endParaRPr lang="es-ES" b="1" i="1" u="sng" dirty="0"/>
          </a:p>
        </p:txBody>
      </p:sp>
      <p:sp>
        <p:nvSpPr>
          <p:cNvPr id="10" name="9 Rectángulo"/>
          <p:cNvSpPr/>
          <p:nvPr/>
        </p:nvSpPr>
        <p:spPr>
          <a:xfrm>
            <a:off x="3139874" y="2353611"/>
            <a:ext cx="2504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Perfil conductual por género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34212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05576104"/>
              </p:ext>
            </p:extLst>
          </p:nvPr>
        </p:nvGraphicFramePr>
        <p:xfrm>
          <a:off x="251520" y="1268760"/>
          <a:ext cx="3960440" cy="47320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66389"/>
                <a:gridCol w="818193"/>
                <a:gridCol w="936021"/>
                <a:gridCol w="792292"/>
                <a:gridCol w="647545"/>
              </a:tblGrid>
              <a:tr h="279427">
                <a:tc>
                  <a:txBody>
                    <a:bodyPr/>
                    <a:lstStyle/>
                    <a:p>
                      <a:endParaRPr lang="es-E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Menos de 20 años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21 y 35 años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36 y 50 años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de 50 años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</a:tr>
              <a:tr h="65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 esperado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Promociones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Descuentos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Promociones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calidad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Calidad, promociones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descuentos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Calidad, variedad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promociones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</a:tr>
              <a:tr h="785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Motivo por el que compra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un supermercado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Cercanía y precios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Variedad y precios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Variedad, hábito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precios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Variedad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precios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</a:tr>
              <a:tr h="303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 de compra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Megamaxi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Santa María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María, Tía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Megamaxi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María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percibido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al cliente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Seguridad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Limpieza y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al cliente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Limpieza, </a:t>
                      </a:r>
                      <a:b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al cliente y Seguridad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al cliente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Limpieza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</a:tr>
              <a:tr h="558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Expectativas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del producto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Servicio al cliente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del producto y Promociones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del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producto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</a:tr>
              <a:tr h="38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Promoción de preferencia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Descuentos y productos con un adicional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57" marR="5065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73745493"/>
              </p:ext>
            </p:extLst>
          </p:nvPr>
        </p:nvGraphicFramePr>
        <p:xfrm>
          <a:off x="4427984" y="1268760"/>
          <a:ext cx="4320480" cy="50825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29104"/>
                <a:gridCol w="764485"/>
                <a:gridCol w="775419"/>
                <a:gridCol w="633756"/>
                <a:gridCol w="634254"/>
                <a:gridCol w="683462"/>
              </a:tblGrid>
              <a:tr h="232282">
                <a:tc>
                  <a:txBody>
                    <a:bodyPr/>
                    <a:lstStyle/>
                    <a:p>
                      <a:endParaRPr lang="es-E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Sangolquí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Rafael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Pedro de Taboada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Cotogchoa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Rumipamba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</a:tr>
              <a:tr h="34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 esperado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promociones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variedad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Descuentos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calidad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al cliente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variedad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promociones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</a:tr>
              <a:tr h="464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Motivo por el que compra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un supermercado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Variedad </a:t>
                      </a:r>
                      <a:b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precios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Precios, cercanía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presentación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Precios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hábito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Precios, variedad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cercanía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Precios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hábito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</a:tr>
              <a:tr h="232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 de compra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María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Tía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Megamaxi </a:t>
                      </a:r>
                      <a:b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Hipermarket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María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María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Magda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María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Megamaxi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</a:tr>
              <a:tr h="464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percibido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Limpieza, seguridad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servicio al cliente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al cliente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seguridad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al cliente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limpieza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Limpieza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seguridad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</a:tr>
              <a:tr h="34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Expectativas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del producto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promociones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del producto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del producto </a:t>
                      </a:r>
                      <a:b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descuentos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del producto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Promoción de preferencia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Descuentos y productos con un adicional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46" marR="4544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395536" y="692696"/>
            <a:ext cx="2616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Perfil</a:t>
            </a:r>
            <a:r>
              <a:rPr lang="es-EC" sz="1400" b="1" dirty="0"/>
              <a:t> conductual por edad</a:t>
            </a:r>
            <a:endParaRPr lang="es-ES" sz="1400" b="1" dirty="0"/>
          </a:p>
        </p:txBody>
      </p:sp>
      <p:sp>
        <p:nvSpPr>
          <p:cNvPr id="8" name="7 Rectángulo"/>
          <p:cNvSpPr/>
          <p:nvPr/>
        </p:nvSpPr>
        <p:spPr>
          <a:xfrm>
            <a:off x="4860032" y="703729"/>
            <a:ext cx="2839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Perfil conductual por parroquias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3476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/>
          <a:lstStyle/>
          <a:p>
            <a:pPr algn="ctr"/>
            <a:r>
              <a:rPr lang="es-ES" b="1" i="1" u="sng" dirty="0" smtClean="0"/>
              <a:t>Introducción</a:t>
            </a:r>
            <a:endParaRPr lang="es-ES" b="1" i="1" u="sng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708404"/>
              </p:ext>
            </p:extLst>
          </p:nvPr>
        </p:nvGraphicFramePr>
        <p:xfrm>
          <a:off x="-900608" y="1340768"/>
          <a:ext cx="107291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25793391"/>
              </p:ext>
            </p:extLst>
          </p:nvPr>
        </p:nvGraphicFramePr>
        <p:xfrm>
          <a:off x="323528" y="1412776"/>
          <a:ext cx="5112567" cy="24384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64332"/>
                <a:gridCol w="1164332"/>
                <a:gridCol w="732126"/>
                <a:gridCol w="684462"/>
                <a:gridCol w="684462"/>
                <a:gridCol w="682853"/>
              </a:tblGrid>
              <a:tr h="140592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Cuál de las siguientes promociones prefiere usted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23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Frecuencia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Porcentaje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Porcentaje válido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Porcentaje acumulado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Válido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Cupones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,8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,8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,8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Descuentos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147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60,5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60,5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61,3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Concursos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63,8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Bonificaciones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2,1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65,8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281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Productos adicionales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83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34,2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34,2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100,0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  <a:tr h="140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243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100,0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100,0</a:t>
                      </a:r>
                      <a:endParaRPr lang="es-ES" sz="105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5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0" marR="47450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3528" y="69269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/>
              <a:t>Estrategias de promoción de ventas utilizadas por las </a:t>
            </a:r>
            <a:r>
              <a:rPr lang="es-ES" b="1" i="1" u="sng" dirty="0" smtClean="0"/>
              <a:t>cadenas</a:t>
            </a:r>
            <a:endParaRPr lang="es-ES" b="1" i="1" u="sng" dirty="0"/>
          </a:p>
        </p:txBody>
      </p:sp>
      <p:pic>
        <p:nvPicPr>
          <p:cNvPr id="7" name="6 Marcador de contenido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64" y="3598096"/>
            <a:ext cx="3657600" cy="2927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8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5400600" cy="460648"/>
          </a:xfrm>
        </p:spPr>
        <p:txBody>
          <a:bodyPr>
            <a:noAutofit/>
          </a:bodyPr>
          <a:lstStyle/>
          <a:p>
            <a:r>
              <a:rPr lang="es-E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Promoción de ventas de la observación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55413769"/>
              </p:ext>
            </p:extLst>
          </p:nvPr>
        </p:nvGraphicFramePr>
        <p:xfrm>
          <a:off x="1475656" y="2276872"/>
          <a:ext cx="6624736" cy="273630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65477"/>
                <a:gridCol w="943228"/>
                <a:gridCol w="943228"/>
                <a:gridCol w="636964"/>
                <a:gridCol w="878307"/>
                <a:gridCol w="1028766"/>
                <a:gridCol w="1028766"/>
              </a:tblGrid>
              <a:tr h="2104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Promociones</a:t>
                      </a:r>
                      <a:endParaRPr lang="es-ES" sz="1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Promociones de la observación 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09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Akí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Santa María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Tía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Magda</a:t>
                      </a:r>
                      <a:endParaRPr lang="es-ES" sz="1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Megamaxi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Hipermarket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</a:tr>
              <a:tr h="420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Descuentos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x</a:t>
                      </a:r>
                      <a:endParaRPr lang="es-ES" sz="1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</a:tr>
              <a:tr h="84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Productos adicionales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x</a:t>
                      </a:r>
                      <a:endParaRPr lang="es-ES" sz="1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x</a:t>
                      </a:r>
                      <a:endParaRPr lang="es-ES" sz="1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x</a:t>
                      </a:r>
                      <a:endParaRPr lang="es-ES" sz="1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</a:tr>
              <a:tr h="420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Concursos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</a:tr>
              <a:tr h="21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Bonos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</a:tr>
              <a:tr h="21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Cupones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47" marR="55147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5486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i="1" u="sng" dirty="0"/>
              <a:t>Promociones observadas vs Promociones investigación </a:t>
            </a:r>
          </a:p>
          <a:p>
            <a:endParaRPr lang="es-ES" b="1" i="1" u="sng" dirty="0"/>
          </a:p>
        </p:txBody>
      </p:sp>
    </p:spTree>
    <p:extLst>
      <p:ext uri="{BB962C8B-B14F-4D97-AF65-F5344CB8AC3E}">
        <p14:creationId xmlns:p14="http://schemas.microsoft.com/office/powerpoint/2010/main" val="1727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6233371"/>
              </p:ext>
            </p:extLst>
          </p:nvPr>
        </p:nvGraphicFramePr>
        <p:xfrm>
          <a:off x="124303" y="1412776"/>
          <a:ext cx="5815848" cy="22082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73450"/>
                <a:gridCol w="873450"/>
                <a:gridCol w="607913"/>
                <a:gridCol w="619212"/>
                <a:gridCol w="619212"/>
                <a:gridCol w="607913"/>
                <a:gridCol w="607913"/>
                <a:gridCol w="607913"/>
                <a:gridCol w="398872"/>
              </a:tblGrid>
              <a:tr h="5729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Percepción</a:t>
                      </a:r>
                      <a:endParaRPr lang="es-ES" sz="9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Extremadamente 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Muy 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Algo</a:t>
                      </a:r>
                      <a:br>
                        <a:rPr lang="es-ES" sz="900">
                          <a:effectLst/>
                        </a:rPr>
                      </a:br>
                      <a:r>
                        <a:rPr lang="es-ES" sz="900">
                          <a:effectLst/>
                        </a:rPr>
                        <a:t> 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Importancia media</a:t>
                      </a:r>
                      <a:endParaRPr lang="es-ES" sz="9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Poco 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Muy poco </a:t>
                      </a:r>
                      <a:br>
                        <a:rPr lang="es-ES" sz="900">
                          <a:effectLst/>
                        </a:rPr>
                      </a:br>
                      <a:r>
                        <a:rPr lang="es-ES" sz="900">
                          <a:effectLst/>
                        </a:rPr>
                        <a:t>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Nada 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Media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</a:tr>
              <a:tr h="1486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Limpieza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5,6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</a:tr>
              <a:tr h="14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Experiencia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2,9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</a:tr>
              <a:tr h="286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Servicio al cliente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37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5,0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</a:tr>
              <a:tr h="286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Calidad del producto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5,9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</a:tr>
              <a:tr h="14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Seguridad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3,4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</a:tr>
              <a:tr h="14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Descuentos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97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3,6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</a:tr>
              <a:tr h="14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Promociones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1,4</a:t>
                      </a:r>
                      <a:endParaRPr lang="es-ES" sz="9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65" marR="39765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619672" y="306409"/>
            <a:ext cx="4679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u="sng" dirty="0"/>
              <a:t>Análisis de la percepción de valor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980728"/>
            <a:ext cx="3246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i="1" u="sng" dirty="0"/>
              <a:t>Nivel de importancia Percepción</a:t>
            </a: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8278762"/>
              </p:ext>
            </p:extLst>
          </p:nvPr>
        </p:nvGraphicFramePr>
        <p:xfrm>
          <a:off x="4067944" y="3573016"/>
          <a:ext cx="4752529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06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0963119"/>
              </p:ext>
            </p:extLst>
          </p:nvPr>
        </p:nvGraphicFramePr>
        <p:xfrm>
          <a:off x="259570" y="1124744"/>
          <a:ext cx="5616622" cy="298147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39171"/>
                <a:gridCol w="730140"/>
                <a:gridCol w="626359"/>
                <a:gridCol w="626359"/>
                <a:gridCol w="625623"/>
                <a:gridCol w="521842"/>
                <a:gridCol w="521842"/>
                <a:gridCol w="521108"/>
                <a:gridCol w="504178"/>
              </a:tblGrid>
              <a:tr h="8096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Expectativas</a:t>
                      </a:r>
                      <a:endParaRPr lang="es-ES" sz="9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Extremadamente 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Muy 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</a:t>
                      </a:r>
                      <a:b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Importancia media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Poco 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Muy poco </a:t>
                      </a:r>
                      <a:b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Nada importante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</a:tr>
              <a:tr h="15690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9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Limpieza</a:t>
                      </a:r>
                      <a:endParaRPr lang="es-ES" sz="9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</a:tr>
              <a:tr h="263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Experiencia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</a:tr>
              <a:tr h="30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al cliente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</a:tr>
              <a:tr h="400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del producto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</a:tr>
              <a:tr h="263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</a:tr>
              <a:tr h="263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Descuentos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</a:tr>
              <a:tr h="263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Promociones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s-ES" sz="9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9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s-ES" sz="9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75" marR="52775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491880" y="292006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u="sng" dirty="0"/>
              <a:t>Expectativas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9570" y="692696"/>
            <a:ext cx="40863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i="1" u="sng" dirty="0"/>
              <a:t>Nivel de importancia de expectativas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17684978"/>
              </p:ext>
            </p:extLst>
          </p:nvPr>
        </p:nvGraphicFramePr>
        <p:xfrm>
          <a:off x="4716016" y="3754760"/>
          <a:ext cx="4218143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58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143000"/>
          </a:xfrm>
        </p:spPr>
        <p:txBody>
          <a:bodyPr/>
          <a:lstStyle/>
          <a:p>
            <a:pPr lvl="0" algn="ctr"/>
            <a:r>
              <a:rPr lang="es-ES" b="1" i="1" u="sng" dirty="0">
                <a:solidFill>
                  <a:schemeClr val="tx1"/>
                </a:solidFill>
              </a:rPr>
              <a:t>Percepción vs </a:t>
            </a:r>
            <a:r>
              <a:rPr lang="es-ES" b="1" i="1" u="sng" dirty="0" smtClean="0">
                <a:solidFill>
                  <a:schemeClr val="tx1"/>
                </a:solidFill>
              </a:rPr>
              <a:t>Expectativas</a:t>
            </a:r>
            <a:endParaRPr lang="es-ES" i="1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0104280"/>
              </p:ext>
            </p:extLst>
          </p:nvPr>
        </p:nvGraphicFramePr>
        <p:xfrm>
          <a:off x="457200" y="1600200"/>
          <a:ext cx="785921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64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u="sng" dirty="0" smtClean="0">
                <a:solidFill>
                  <a:schemeClr val="tx1"/>
                </a:solidFill>
              </a:rPr>
              <a:t>Conclusiones</a:t>
            </a:r>
            <a:endParaRPr lang="es-ES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2167634"/>
              </p:ext>
            </p:extLst>
          </p:nvPr>
        </p:nvGraphicFramePr>
        <p:xfrm>
          <a:off x="395536" y="1484784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7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u="sng" dirty="0" smtClean="0">
                <a:solidFill>
                  <a:schemeClr val="tx1"/>
                </a:solidFill>
              </a:rPr>
              <a:t>Recomendaciones</a:t>
            </a:r>
            <a:endParaRPr lang="es-ES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8573511"/>
              </p:ext>
            </p:extLst>
          </p:nvPr>
        </p:nvGraphicFramePr>
        <p:xfrm>
          <a:off x="395536" y="1981200"/>
          <a:ext cx="8424936" cy="461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6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59832" y="5301208"/>
            <a:ext cx="4968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Gracias…..!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1846" y="980728"/>
            <a:ext cx="5976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i="1" dirty="0"/>
              <a:t>Siempre parece imposible … hasta que se hace</a:t>
            </a:r>
            <a:r>
              <a:rPr lang="es-ES" i="1" dirty="0" smtClean="0"/>
              <a:t>.</a:t>
            </a:r>
          </a:p>
          <a:p>
            <a:pPr fontAlgn="base"/>
            <a:endParaRPr lang="es-ES" i="1" dirty="0"/>
          </a:p>
          <a:p>
            <a:pPr fontAlgn="base"/>
            <a:r>
              <a:rPr lang="es-ES" b="1" dirty="0"/>
              <a:t>Nelson Mandela </a:t>
            </a:r>
          </a:p>
        </p:txBody>
      </p:sp>
    </p:spTree>
    <p:extLst>
      <p:ext uri="{BB962C8B-B14F-4D97-AF65-F5344CB8AC3E}">
        <p14:creationId xmlns:p14="http://schemas.microsoft.com/office/powerpoint/2010/main" val="2909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u="sng" dirty="0" smtClean="0">
                <a:solidFill>
                  <a:schemeClr val="tx1"/>
                </a:solidFill>
              </a:rPr>
              <a:t>Principales cadenas de Supermercados</a:t>
            </a:r>
            <a:endParaRPr lang="es-ES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326779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6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u="sng" dirty="0" smtClean="0">
                <a:solidFill>
                  <a:schemeClr val="tx1"/>
                </a:solidFill>
              </a:rPr>
              <a:t>Definición del problema</a:t>
            </a:r>
            <a:endParaRPr lang="es-ES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81969623"/>
              </p:ext>
            </p:extLst>
          </p:nvPr>
        </p:nvGraphicFramePr>
        <p:xfrm>
          <a:off x="395536" y="1700808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4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-99392"/>
            <a:ext cx="7772400" cy="1143000"/>
          </a:xfrm>
        </p:spPr>
        <p:txBody>
          <a:bodyPr/>
          <a:lstStyle/>
          <a:p>
            <a:pPr algn="ctr"/>
            <a:r>
              <a:rPr lang="es-ES" b="1" i="1" u="sng" dirty="0" smtClean="0">
                <a:solidFill>
                  <a:schemeClr val="tx1"/>
                </a:solidFill>
              </a:rPr>
              <a:t>Objetivos del proyecto</a:t>
            </a:r>
            <a:endParaRPr lang="es-ES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65933442"/>
              </p:ext>
            </p:extLst>
          </p:nvPr>
        </p:nvGraphicFramePr>
        <p:xfrm>
          <a:off x="0" y="1268760"/>
          <a:ext cx="101166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6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es-ES" b="1" i="1" u="sng" dirty="0" smtClean="0">
                <a:solidFill>
                  <a:schemeClr val="tx1"/>
                </a:solidFill>
              </a:rPr>
              <a:t>Objetivos de la investigación</a:t>
            </a:r>
            <a:endParaRPr lang="es-ES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95661043"/>
              </p:ext>
            </p:extLst>
          </p:nvPr>
        </p:nvGraphicFramePr>
        <p:xfrm>
          <a:off x="-1188640" y="1628800"/>
          <a:ext cx="633670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50833338"/>
              </p:ext>
            </p:extLst>
          </p:nvPr>
        </p:nvGraphicFramePr>
        <p:xfrm>
          <a:off x="3779912" y="1700808"/>
          <a:ext cx="5015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87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97686"/>
              </p:ext>
            </p:extLst>
          </p:nvPr>
        </p:nvGraphicFramePr>
        <p:xfrm>
          <a:off x="827584" y="134076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8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es-ES" b="1" i="1" u="sng" dirty="0" smtClean="0">
                <a:solidFill>
                  <a:schemeClr val="tx1"/>
                </a:solidFill>
              </a:rPr>
              <a:t>Resultados de la observación</a:t>
            </a:r>
            <a:endParaRPr lang="es-ES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7134755"/>
              </p:ext>
            </p:extLst>
          </p:nvPr>
        </p:nvGraphicFramePr>
        <p:xfrm>
          <a:off x="539552" y="1916832"/>
          <a:ext cx="3096344" cy="310019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08112"/>
                <a:gridCol w="2088232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Supermercado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Estrategias promoción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052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AKI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Martes: Todas las frutas y verduras 20% de descuento.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1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El 5-5: compra 5 productos iguales y recibe el 5% de descuento.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71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Jueves: Todas las carnes, pescados, pollos, huevos y embutidos 10% de descuento.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1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Sábados: en todas las recargas Claro 50% adicional a partir de $3.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0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Oferta 2x1 en productos seleccionados.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76325"/>
              </p:ext>
            </p:extLst>
          </p:nvPr>
        </p:nvGraphicFramePr>
        <p:xfrm>
          <a:off x="3995936" y="1628800"/>
          <a:ext cx="4464496" cy="428689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96144"/>
                <a:gridCol w="3168352"/>
              </a:tblGrid>
              <a:tr h="302092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SANTA MARÍA 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Martes: Frutas y verduras 20%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5667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Por $10 de nuestras marcas reclama gratis un Shampoo “Para mi bebe” y Pañitos húmedos Panolini de 50 unidades.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2300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Jueves: Carnes rojas 20%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3423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Miércoles: Día loco del pollo 10% de descuento todo el día.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2300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Aprovecha lleva 6 y paga menos.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2300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Compra $10 en productos Colgate-Palmolive 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2300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Compra 1 pollo ORO y recibe 6 huevos gratis.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3423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Por $5 compra de Levapan, Gel`hada y La Repostería te llevas un producto gratis. 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113583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TIA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Por el mundial: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3367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Por cada $5 de compra participa en el sorteo de un viaje a Brasil.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2300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Además en el sorteo de 5 LCD de 30”.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2300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Por cada $5 en compra te ganas una pelota.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3423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Precios de productos no redondeados sino 0,99; 1,99; 2,99 etc.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2300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Shampoo Savital 550 ml $2,99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  <a:tr h="2300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Suavizante Suavitel 1000 ml $2,99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0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/>
          <a:lstStyle/>
          <a:p>
            <a:pPr algn="ctr"/>
            <a:r>
              <a:rPr lang="es-ES" b="1" i="1" u="sng" dirty="0">
                <a:solidFill>
                  <a:schemeClr val="tx1"/>
                </a:solidFill>
              </a:rPr>
              <a:t>Resultados de la observación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1145703"/>
              </p:ext>
            </p:extLst>
          </p:nvPr>
        </p:nvGraphicFramePr>
        <p:xfrm>
          <a:off x="395536" y="1384010"/>
          <a:ext cx="3960440" cy="50693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11176"/>
                <a:gridCol w="2949264"/>
              </a:tblGrid>
              <a:tr h="94885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MAGDA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El mes del ahorro: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2615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-Lunes: Embutidos, lácteos y congelados 10%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189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-Martes: Carnes (cerdo y res) 20%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189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-Miércoles: Frutas y verduras 20%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189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-Jueves: Audio y video 10%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189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-Viernes: Cuidado personal 10%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189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-Sábado: Hogar 20% de descuento. 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189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-Domingo: Textiles 20%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189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Por motivo del mundial la siguiente promoción: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2846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-Por cada $10 de compras participas en el sorteo de: 5 LCD de 50”.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257527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MEGAMAXI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Miércoles: Frutas, legumbres, flores y plantas 20%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2125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Encuentra los mejores precios en las etiquetas amarillas todo el año.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286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Viernes: Pollos, carnes, huevos, embutidos, pescados y mariscos 10%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2250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Descuentos productos seleccionados con rompetráficos. 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3795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Maxi combo, son productos seleccionados con un adicional ya sea en el mismo envase o fuera de él.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189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Maxi cupón en productos seleccionados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3069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Por cada $10 de compra en productos seleccionados + $4,99 reclame un balón del mundial.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948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Películas 50%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  <a:tr h="1922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Productos seleccionados 50% de descuento.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77" marR="21877" marT="0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6429"/>
              </p:ext>
            </p:extLst>
          </p:nvPr>
        </p:nvGraphicFramePr>
        <p:xfrm>
          <a:off x="4716016" y="1556792"/>
          <a:ext cx="3744416" cy="412396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73900"/>
                <a:gridCol w="2370516"/>
              </a:tblGrid>
              <a:tr h="514688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HIPERMARKET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5" marR="393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Miércoles: Frutas y legumbre 25%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5" marR="39375" marT="0" marB="0" anchor="ctr"/>
                </a:tc>
              </a:tr>
              <a:tr h="3459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Jueves: Carnes rojas 20% de descuento.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5" marR="39375" marT="0" marB="0" anchor="ctr"/>
                </a:tc>
              </a:tr>
              <a:tr h="5146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Viernes: Proteínas, mariscos y pescados 15% de descuento. 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5" marR="39375" marT="0" marB="0" anchor="ctr"/>
                </a:tc>
              </a:tr>
              <a:tr h="3459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Juguetomanía 30, 40 y 50% de descuento para todos.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5" marR="39375" marT="0" marB="0" anchor="ctr"/>
                </a:tc>
              </a:tr>
              <a:tr h="11954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Cada vez que se realiza una compra y se presenta la tarjeta de afiliado se acumula puntos cada dólar en un punto, y se reclaman premios. Ejemplo una olla arrocera por 1800 puntos.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5" marR="39375" marT="0" marB="0" anchor="ctr"/>
                </a:tc>
              </a:tr>
              <a:tr h="6834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Recorta 8 logos de cualquier productos Nestlé en envase tetra pack + $4 y llévate un sartén.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5" marR="39375" marT="0" marB="0" anchor="ctr"/>
                </a:tc>
              </a:tr>
              <a:tr h="5146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En productos seleccionados por cada dólar acumulas el triple de puntos.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5" marR="393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4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3022</TotalTime>
  <Words>2461</Words>
  <Application>Microsoft Office PowerPoint</Application>
  <PresentationFormat>Presentación en pantalla (4:3)</PresentationFormat>
  <Paragraphs>985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Mirador</vt:lpstr>
      <vt:lpstr>Presentación de PowerPoint</vt:lpstr>
      <vt:lpstr>Introducción</vt:lpstr>
      <vt:lpstr>Principales cadenas de Supermercados</vt:lpstr>
      <vt:lpstr>Definición del problema</vt:lpstr>
      <vt:lpstr>Objetivos del proyecto</vt:lpstr>
      <vt:lpstr>Objetivos de la investigación</vt:lpstr>
      <vt:lpstr>Presentación de PowerPoint</vt:lpstr>
      <vt:lpstr>Resultados de la observación</vt:lpstr>
      <vt:lpstr>Resultados de la observación</vt:lpstr>
      <vt:lpstr>Comportamiento del consumidor</vt:lpstr>
      <vt:lpstr>Comportamiento del consumidor</vt:lpstr>
      <vt:lpstr>Comportamiento del consumidor</vt:lpstr>
      <vt:lpstr>Presentación de PowerPoint</vt:lpstr>
      <vt:lpstr>Análisis bivariado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Percepción vs Expectativas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los beneficios</dc:title>
  <dc:creator>usuario</dc:creator>
  <cp:lastModifiedBy>Arauz</cp:lastModifiedBy>
  <cp:revision>34</cp:revision>
  <dcterms:created xsi:type="dcterms:W3CDTF">2014-08-10T22:34:45Z</dcterms:created>
  <dcterms:modified xsi:type="dcterms:W3CDTF">2014-11-12T16:49:03Z</dcterms:modified>
</cp:coreProperties>
</file>