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332" r:id="rId15"/>
    <p:sldId id="333" r:id="rId16"/>
    <p:sldId id="270" r:id="rId17"/>
    <p:sldId id="271" r:id="rId18"/>
    <p:sldId id="272" r:id="rId19"/>
    <p:sldId id="273" r:id="rId20"/>
    <p:sldId id="286" r:id="rId21"/>
    <p:sldId id="330" r:id="rId22"/>
    <p:sldId id="287" r:id="rId23"/>
    <p:sldId id="288" r:id="rId24"/>
    <p:sldId id="274" r:id="rId25"/>
    <p:sldId id="275" r:id="rId26"/>
    <p:sldId id="276" r:id="rId27"/>
    <p:sldId id="277" r:id="rId28"/>
    <p:sldId id="278" r:id="rId29"/>
    <p:sldId id="279" r:id="rId30"/>
    <p:sldId id="289" r:id="rId31"/>
    <p:sldId id="280" r:id="rId32"/>
    <p:sldId id="281" r:id="rId33"/>
    <p:sldId id="283" r:id="rId34"/>
    <p:sldId id="284" r:id="rId35"/>
    <p:sldId id="285" r:id="rId36"/>
    <p:sldId id="290" r:id="rId37"/>
    <p:sldId id="291" r:id="rId38"/>
    <p:sldId id="292" r:id="rId39"/>
    <p:sldId id="299" r:id="rId40"/>
    <p:sldId id="300" r:id="rId41"/>
    <p:sldId id="302" r:id="rId42"/>
    <p:sldId id="301" r:id="rId43"/>
    <p:sldId id="303" r:id="rId44"/>
    <p:sldId id="293" r:id="rId45"/>
    <p:sldId id="304" r:id="rId46"/>
    <p:sldId id="305" r:id="rId47"/>
    <p:sldId id="307" r:id="rId48"/>
    <p:sldId id="306" r:id="rId49"/>
    <p:sldId id="294" r:id="rId50"/>
    <p:sldId id="295" r:id="rId51"/>
    <p:sldId id="329" r:id="rId52"/>
    <p:sldId id="296" r:id="rId53"/>
    <p:sldId id="334" r:id="rId54"/>
    <p:sldId id="335" r:id="rId55"/>
    <p:sldId id="336" r:id="rId56"/>
    <p:sldId id="297" r:id="rId57"/>
    <p:sldId id="298" r:id="rId58"/>
    <p:sldId id="308" r:id="rId59"/>
    <p:sldId id="309" r:id="rId60"/>
    <p:sldId id="310" r:id="rId61"/>
    <p:sldId id="311" r:id="rId62"/>
    <p:sldId id="316" r:id="rId63"/>
    <p:sldId id="331" r:id="rId64"/>
    <p:sldId id="312" r:id="rId65"/>
    <p:sldId id="313" r:id="rId66"/>
    <p:sldId id="314" r:id="rId67"/>
    <p:sldId id="317" r:id="rId68"/>
    <p:sldId id="318" r:id="rId69"/>
    <p:sldId id="315" r:id="rId70"/>
    <p:sldId id="319" r:id="rId71"/>
    <p:sldId id="320" r:id="rId72"/>
    <p:sldId id="321" r:id="rId73"/>
    <p:sldId id="325" r:id="rId74"/>
    <p:sldId id="322" r:id="rId75"/>
    <p:sldId id="324" r:id="rId76"/>
    <p:sldId id="323" r:id="rId77"/>
    <p:sldId id="326" r:id="rId78"/>
    <p:sldId id="327" r:id="rId79"/>
    <p:sldId id="328" r:id="rId80"/>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476" y="-1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901B1-647C-4081-9AC2-89D83E676884}" type="doc">
      <dgm:prSet loTypeId="urn:microsoft.com/office/officeart/2005/8/layout/process2" loCatId="process" qsTypeId="urn:microsoft.com/office/officeart/2005/8/quickstyle/simple1" qsCatId="simple" csTypeId="urn:microsoft.com/office/officeart/2005/8/colors/accent1_2" csCatId="accent1" phldr="1"/>
      <dgm:spPr/>
    </dgm:pt>
    <dgm:pt modelId="{CED92C78-F388-4CBB-82DB-7C632260C3DE}">
      <dgm:prSet phldrT="[Texto]" custT="1"/>
      <dgm:spPr/>
      <dgm:t>
        <a:bodyPr/>
        <a:lstStyle/>
        <a:p>
          <a:r>
            <a:rPr lang="es-EC" sz="1200">
              <a:latin typeface="Arial" panose="020B0604020202020204" pitchFamily="34" charset="0"/>
              <a:cs typeface="Arial" panose="020B0604020202020204" pitchFamily="34" charset="0"/>
            </a:rPr>
            <a:t>Biomasa seleccionada entra en la tolva con humedad 30% Max</a:t>
          </a:r>
        </a:p>
      </dgm:t>
    </dgm:pt>
    <dgm:pt modelId="{256A3E45-50CE-42D4-A190-537E1B1E194E}" type="parTrans" cxnId="{AC9B441F-7D34-4662-9EB9-AF1DBE4A0116}">
      <dgm:prSet/>
      <dgm:spPr/>
      <dgm:t>
        <a:bodyPr/>
        <a:lstStyle/>
        <a:p>
          <a:endParaRPr lang="es-EC" sz="1200">
            <a:latin typeface="Arial" panose="020B0604020202020204" pitchFamily="34" charset="0"/>
            <a:cs typeface="Arial" panose="020B0604020202020204" pitchFamily="34" charset="0"/>
          </a:endParaRPr>
        </a:p>
      </dgm:t>
    </dgm:pt>
    <dgm:pt modelId="{069A8CCE-B6D4-4D11-9D9D-CCCA8EF7A120}" type="sibTrans" cxnId="{AC9B441F-7D34-4662-9EB9-AF1DBE4A0116}">
      <dgm:prSet custT="1"/>
      <dgm:spPr/>
      <dgm:t>
        <a:bodyPr/>
        <a:lstStyle/>
        <a:p>
          <a:endParaRPr lang="es-EC" sz="1200">
            <a:latin typeface="Arial" panose="020B0604020202020204" pitchFamily="34" charset="0"/>
            <a:cs typeface="Arial" panose="020B0604020202020204" pitchFamily="34" charset="0"/>
          </a:endParaRPr>
        </a:p>
      </dgm:t>
    </dgm:pt>
    <dgm:pt modelId="{77447F02-89AA-454C-93DB-772124E1D70E}">
      <dgm:prSet phldrT="[Texto]" custT="1"/>
      <dgm:spPr/>
      <dgm:t>
        <a:bodyPr/>
        <a:lstStyle/>
        <a:p>
          <a:r>
            <a:rPr lang="es-EC" sz="1200">
              <a:latin typeface="Arial" panose="020B0604020202020204" pitchFamily="34" charset="0"/>
              <a:cs typeface="Arial" panose="020B0604020202020204" pitchFamily="34" charset="0"/>
            </a:rPr>
            <a:t>Secado de Biomasa se realiza en el intercambiador de calor de secado</a:t>
          </a:r>
        </a:p>
      </dgm:t>
    </dgm:pt>
    <dgm:pt modelId="{F78A887E-2A77-45B5-95EC-0150DB6CCF3F}" type="parTrans" cxnId="{96F9D526-FF13-4A80-A657-3B9D7B14458E}">
      <dgm:prSet/>
      <dgm:spPr/>
      <dgm:t>
        <a:bodyPr/>
        <a:lstStyle/>
        <a:p>
          <a:endParaRPr lang="es-EC" sz="1200">
            <a:latin typeface="Arial" panose="020B0604020202020204" pitchFamily="34" charset="0"/>
            <a:cs typeface="Arial" panose="020B0604020202020204" pitchFamily="34" charset="0"/>
          </a:endParaRPr>
        </a:p>
      </dgm:t>
    </dgm:pt>
    <dgm:pt modelId="{7E80B9D4-F4BA-422D-BB99-A5DAB7913EAD}" type="sibTrans" cxnId="{96F9D526-FF13-4A80-A657-3B9D7B14458E}">
      <dgm:prSet custT="1"/>
      <dgm:spPr/>
      <dgm:t>
        <a:bodyPr/>
        <a:lstStyle/>
        <a:p>
          <a:endParaRPr lang="es-EC" sz="1200">
            <a:latin typeface="Arial" panose="020B0604020202020204" pitchFamily="34" charset="0"/>
            <a:cs typeface="Arial" panose="020B0604020202020204" pitchFamily="34" charset="0"/>
          </a:endParaRPr>
        </a:p>
      </dgm:t>
    </dgm:pt>
    <dgm:pt modelId="{EE235A16-CE7E-41AC-93FB-3C4A7E8DDE46}">
      <dgm:prSet phldrT="[Texto]" custT="1"/>
      <dgm:spPr/>
      <dgm:t>
        <a:bodyPr/>
        <a:lstStyle/>
        <a:p>
          <a:r>
            <a:rPr lang="es-EC" sz="1200">
              <a:latin typeface="Arial" panose="020B0604020202020204" pitchFamily="34" charset="0"/>
              <a:cs typeface="Arial" panose="020B0604020202020204" pitchFamily="34" charset="0"/>
            </a:rPr>
            <a:t>Pirolisis descomposición de biomasa se realiza en el intercambiador de calor de pirolisis</a:t>
          </a:r>
        </a:p>
      </dgm:t>
    </dgm:pt>
    <dgm:pt modelId="{F85302AF-9627-4D67-B07A-3DEE195CE401}" type="parTrans" cxnId="{9CA3E75B-C3FF-4417-A011-6D07FEE3C7A3}">
      <dgm:prSet/>
      <dgm:spPr/>
      <dgm:t>
        <a:bodyPr/>
        <a:lstStyle/>
        <a:p>
          <a:endParaRPr lang="es-EC" sz="1200">
            <a:latin typeface="Arial" panose="020B0604020202020204" pitchFamily="34" charset="0"/>
            <a:cs typeface="Arial" panose="020B0604020202020204" pitchFamily="34" charset="0"/>
          </a:endParaRPr>
        </a:p>
      </dgm:t>
    </dgm:pt>
    <dgm:pt modelId="{E7035B7D-5376-40DA-BF23-6BD1BBEE724D}" type="sibTrans" cxnId="{9CA3E75B-C3FF-4417-A011-6D07FEE3C7A3}">
      <dgm:prSet custT="1"/>
      <dgm:spPr/>
      <dgm:t>
        <a:bodyPr/>
        <a:lstStyle/>
        <a:p>
          <a:endParaRPr lang="es-EC" sz="1200">
            <a:latin typeface="Arial" panose="020B0604020202020204" pitchFamily="34" charset="0"/>
            <a:cs typeface="Arial" panose="020B0604020202020204" pitchFamily="34" charset="0"/>
          </a:endParaRPr>
        </a:p>
      </dgm:t>
    </dgm:pt>
    <dgm:pt modelId="{5282B2E4-350B-432B-AB16-6CB89BCD345A}">
      <dgm:prSet phldrT="[Texto]" custT="1"/>
      <dgm:spPr/>
      <dgm:t>
        <a:bodyPr/>
        <a:lstStyle/>
        <a:p>
          <a:r>
            <a:rPr lang="es-EC" sz="1200">
              <a:latin typeface="Arial" panose="020B0604020202020204" pitchFamily="34" charset="0"/>
              <a:cs typeface="Arial" panose="020B0604020202020204" pitchFamily="34" charset="0"/>
            </a:rPr>
            <a:t>Reducción o craqueo al pazar por la campana del reactor Carbón reactivo</a:t>
          </a:r>
        </a:p>
      </dgm:t>
    </dgm:pt>
    <dgm:pt modelId="{8023C037-6A16-4084-92C4-E76DD4EE81F2}" type="parTrans" cxnId="{F97302EF-4BBE-4F69-85D6-00A26033F23C}">
      <dgm:prSet/>
      <dgm:spPr/>
      <dgm:t>
        <a:bodyPr/>
        <a:lstStyle/>
        <a:p>
          <a:endParaRPr lang="es-EC" sz="1200">
            <a:latin typeface="Arial" panose="020B0604020202020204" pitchFamily="34" charset="0"/>
            <a:cs typeface="Arial" panose="020B0604020202020204" pitchFamily="34" charset="0"/>
          </a:endParaRPr>
        </a:p>
      </dgm:t>
    </dgm:pt>
    <dgm:pt modelId="{253B6230-12C0-41DB-9ABF-C70DDBDEAD8E}" type="sibTrans" cxnId="{F97302EF-4BBE-4F69-85D6-00A26033F23C}">
      <dgm:prSet custT="1"/>
      <dgm:spPr/>
      <dgm:t>
        <a:bodyPr/>
        <a:lstStyle/>
        <a:p>
          <a:endParaRPr lang="es-EC" sz="1200">
            <a:latin typeface="Arial" panose="020B0604020202020204" pitchFamily="34" charset="0"/>
            <a:cs typeface="Arial" panose="020B0604020202020204" pitchFamily="34" charset="0"/>
          </a:endParaRPr>
        </a:p>
      </dgm:t>
    </dgm:pt>
    <dgm:pt modelId="{1758EAC0-5BDB-406E-8062-2ACCA29F1AA0}">
      <dgm:prSet phldrT="[Texto]" custT="1"/>
      <dgm:spPr/>
      <dgm:t>
        <a:bodyPr/>
        <a:lstStyle/>
        <a:p>
          <a:r>
            <a:rPr lang="es-EC" sz="1200">
              <a:latin typeface="Arial" panose="020B0604020202020204" pitchFamily="34" charset="0"/>
              <a:cs typeface="Arial" panose="020B0604020202020204" pitchFamily="34" charset="0"/>
            </a:rPr>
            <a:t>Combustión se realiza en la campana  donde estan los inyectores de aire combustionacon gases alquitranados y produccion de carbón</a:t>
          </a:r>
        </a:p>
      </dgm:t>
    </dgm:pt>
    <dgm:pt modelId="{C1C84195-9E67-4CFE-872E-82E199ECFF40}" type="parTrans" cxnId="{682BB29C-F039-4E92-BE62-D0DB9F6D32D7}">
      <dgm:prSet/>
      <dgm:spPr/>
      <dgm:t>
        <a:bodyPr/>
        <a:lstStyle/>
        <a:p>
          <a:endParaRPr lang="es-EC" sz="1200">
            <a:latin typeface="Arial" panose="020B0604020202020204" pitchFamily="34" charset="0"/>
            <a:cs typeface="Arial" panose="020B0604020202020204" pitchFamily="34" charset="0"/>
          </a:endParaRPr>
        </a:p>
      </dgm:t>
    </dgm:pt>
    <dgm:pt modelId="{BD232A12-95F0-4246-A700-BE5BC7876F8D}" type="sibTrans" cxnId="{682BB29C-F039-4E92-BE62-D0DB9F6D32D7}">
      <dgm:prSet custT="1"/>
      <dgm:spPr/>
      <dgm:t>
        <a:bodyPr/>
        <a:lstStyle/>
        <a:p>
          <a:endParaRPr lang="es-EC" sz="1200">
            <a:latin typeface="Arial" panose="020B0604020202020204" pitchFamily="34" charset="0"/>
            <a:cs typeface="Arial" panose="020B0604020202020204" pitchFamily="34" charset="0"/>
          </a:endParaRPr>
        </a:p>
      </dgm:t>
    </dgm:pt>
    <dgm:pt modelId="{0EBD3A51-DB3A-47A9-B5CF-320DA7301BCB}">
      <dgm:prSet custT="1"/>
      <dgm:spPr/>
      <dgm:t>
        <a:bodyPr/>
        <a:lstStyle/>
        <a:p>
          <a:r>
            <a:rPr lang="es-EC" sz="1200">
              <a:latin typeface="Arial" panose="020B0604020202020204" pitchFamily="34" charset="0"/>
              <a:cs typeface="Arial" panose="020B0604020202020204" pitchFamily="34" charset="0"/>
            </a:rPr>
            <a:t>Flujo de solidos</a:t>
          </a:r>
        </a:p>
      </dgm:t>
    </dgm:pt>
    <dgm:pt modelId="{FB094250-D191-44C4-B350-EAECAAE051B8}" type="parTrans" cxnId="{7DDEC4DD-2388-4473-8272-3494916009C9}">
      <dgm:prSet/>
      <dgm:spPr/>
      <dgm:t>
        <a:bodyPr/>
        <a:lstStyle/>
        <a:p>
          <a:endParaRPr lang="es-EC" sz="1200">
            <a:latin typeface="Arial" panose="020B0604020202020204" pitchFamily="34" charset="0"/>
            <a:cs typeface="Arial" panose="020B0604020202020204" pitchFamily="34" charset="0"/>
          </a:endParaRPr>
        </a:p>
      </dgm:t>
    </dgm:pt>
    <dgm:pt modelId="{BBAAB522-1169-43B9-9F7A-FECE0DD838FF}" type="sibTrans" cxnId="{7DDEC4DD-2388-4473-8272-3494916009C9}">
      <dgm:prSet custT="1"/>
      <dgm:spPr/>
      <dgm:t>
        <a:bodyPr/>
        <a:lstStyle/>
        <a:p>
          <a:endParaRPr lang="es-EC" sz="1200">
            <a:latin typeface="Arial" panose="020B0604020202020204" pitchFamily="34" charset="0"/>
            <a:cs typeface="Arial" panose="020B0604020202020204" pitchFamily="34" charset="0"/>
          </a:endParaRPr>
        </a:p>
      </dgm:t>
    </dgm:pt>
    <dgm:pt modelId="{16A6A732-F111-4D86-B9E3-6FB71A1A58F3}">
      <dgm:prSet phldrT="[Texto]" custT="1"/>
      <dgm:spPr/>
      <dgm:t>
        <a:bodyPr/>
        <a:lstStyle/>
        <a:p>
          <a:r>
            <a:rPr lang="es-EC" sz="1200" dirty="0" smtClean="0">
              <a:latin typeface="Arial" panose="020B0604020202020204" pitchFamily="34" charset="0"/>
              <a:cs typeface="Arial" panose="020B0604020202020204" pitchFamily="34" charset="0"/>
            </a:rPr>
            <a:t>Hollín </a:t>
          </a:r>
          <a:r>
            <a:rPr lang="es-EC" sz="1200" dirty="0">
              <a:latin typeface="Arial" panose="020B0604020202020204" pitchFamily="34" charset="0"/>
              <a:cs typeface="Arial" panose="020B0604020202020204" pitchFamily="34" charset="0"/>
            </a:rPr>
            <a:t>y cenizas residuos de Biomasa.</a:t>
          </a:r>
        </a:p>
      </dgm:t>
    </dgm:pt>
    <dgm:pt modelId="{001A33F2-9EEA-4AC9-98C4-625B4EDCEA07}" type="parTrans" cxnId="{821EB0AB-3820-4111-B43C-62272DFC1347}">
      <dgm:prSet/>
      <dgm:spPr/>
      <dgm:t>
        <a:bodyPr/>
        <a:lstStyle/>
        <a:p>
          <a:endParaRPr lang="es-EC" sz="1200">
            <a:latin typeface="Arial" panose="020B0604020202020204" pitchFamily="34" charset="0"/>
            <a:cs typeface="Arial" panose="020B0604020202020204" pitchFamily="34" charset="0"/>
          </a:endParaRPr>
        </a:p>
      </dgm:t>
    </dgm:pt>
    <dgm:pt modelId="{7F47B9C3-03DA-4FD2-9020-8131B80AE3B8}" type="sibTrans" cxnId="{821EB0AB-3820-4111-B43C-62272DFC1347}">
      <dgm:prSet/>
      <dgm:spPr/>
      <dgm:t>
        <a:bodyPr/>
        <a:lstStyle/>
        <a:p>
          <a:endParaRPr lang="es-EC" sz="1200">
            <a:latin typeface="Arial" panose="020B0604020202020204" pitchFamily="34" charset="0"/>
            <a:cs typeface="Arial" panose="020B0604020202020204" pitchFamily="34" charset="0"/>
          </a:endParaRPr>
        </a:p>
      </dgm:t>
    </dgm:pt>
    <dgm:pt modelId="{EFFF761F-801E-42EB-A5CF-CE58B245FD61}" type="pres">
      <dgm:prSet presAssocID="{F32901B1-647C-4081-9AC2-89D83E676884}" presName="linearFlow" presStyleCnt="0">
        <dgm:presLayoutVars>
          <dgm:resizeHandles val="exact"/>
        </dgm:presLayoutVars>
      </dgm:prSet>
      <dgm:spPr/>
    </dgm:pt>
    <dgm:pt modelId="{F84903B4-97E1-4BE7-BF31-6B5412E1DBF6}" type="pres">
      <dgm:prSet presAssocID="{0EBD3A51-DB3A-47A9-B5CF-320DA7301BCB}" presName="node" presStyleLbl="node1" presStyleIdx="0" presStyleCnt="7">
        <dgm:presLayoutVars>
          <dgm:bulletEnabled val="1"/>
        </dgm:presLayoutVars>
      </dgm:prSet>
      <dgm:spPr/>
      <dgm:t>
        <a:bodyPr/>
        <a:lstStyle/>
        <a:p>
          <a:endParaRPr lang="es-EC"/>
        </a:p>
      </dgm:t>
    </dgm:pt>
    <dgm:pt modelId="{4F2221F2-8384-4D26-90CE-699B38DDFA7E}" type="pres">
      <dgm:prSet presAssocID="{BBAAB522-1169-43B9-9F7A-FECE0DD838FF}" presName="sibTrans" presStyleLbl="sibTrans2D1" presStyleIdx="0" presStyleCnt="6"/>
      <dgm:spPr/>
      <dgm:t>
        <a:bodyPr/>
        <a:lstStyle/>
        <a:p>
          <a:endParaRPr lang="es-EC"/>
        </a:p>
      </dgm:t>
    </dgm:pt>
    <dgm:pt modelId="{707FF58A-4642-4120-ADEB-1E5AD43C7FDA}" type="pres">
      <dgm:prSet presAssocID="{BBAAB522-1169-43B9-9F7A-FECE0DD838FF}" presName="connectorText" presStyleLbl="sibTrans2D1" presStyleIdx="0" presStyleCnt="6"/>
      <dgm:spPr/>
      <dgm:t>
        <a:bodyPr/>
        <a:lstStyle/>
        <a:p>
          <a:endParaRPr lang="es-EC"/>
        </a:p>
      </dgm:t>
    </dgm:pt>
    <dgm:pt modelId="{DE99ACB2-BCE4-4A5E-A138-E46870EF75DF}" type="pres">
      <dgm:prSet presAssocID="{CED92C78-F388-4CBB-82DB-7C632260C3DE}" presName="node" presStyleLbl="node1" presStyleIdx="1" presStyleCnt="7">
        <dgm:presLayoutVars>
          <dgm:bulletEnabled val="1"/>
        </dgm:presLayoutVars>
      </dgm:prSet>
      <dgm:spPr/>
      <dgm:t>
        <a:bodyPr/>
        <a:lstStyle/>
        <a:p>
          <a:endParaRPr lang="es-EC"/>
        </a:p>
      </dgm:t>
    </dgm:pt>
    <dgm:pt modelId="{1E3B4236-C34D-460C-8485-868B0DD7BBF6}" type="pres">
      <dgm:prSet presAssocID="{069A8CCE-B6D4-4D11-9D9D-CCCA8EF7A120}" presName="sibTrans" presStyleLbl="sibTrans2D1" presStyleIdx="1" presStyleCnt="6"/>
      <dgm:spPr/>
      <dgm:t>
        <a:bodyPr/>
        <a:lstStyle/>
        <a:p>
          <a:endParaRPr lang="es-EC"/>
        </a:p>
      </dgm:t>
    </dgm:pt>
    <dgm:pt modelId="{9A387CD1-6121-4825-8160-F83D8D44B65A}" type="pres">
      <dgm:prSet presAssocID="{069A8CCE-B6D4-4D11-9D9D-CCCA8EF7A120}" presName="connectorText" presStyleLbl="sibTrans2D1" presStyleIdx="1" presStyleCnt="6"/>
      <dgm:spPr/>
      <dgm:t>
        <a:bodyPr/>
        <a:lstStyle/>
        <a:p>
          <a:endParaRPr lang="es-EC"/>
        </a:p>
      </dgm:t>
    </dgm:pt>
    <dgm:pt modelId="{52F1F3C1-9887-432D-A3B6-45D139CB24BB}" type="pres">
      <dgm:prSet presAssocID="{77447F02-89AA-454C-93DB-772124E1D70E}" presName="node" presStyleLbl="node1" presStyleIdx="2" presStyleCnt="7">
        <dgm:presLayoutVars>
          <dgm:bulletEnabled val="1"/>
        </dgm:presLayoutVars>
      </dgm:prSet>
      <dgm:spPr/>
      <dgm:t>
        <a:bodyPr/>
        <a:lstStyle/>
        <a:p>
          <a:endParaRPr lang="es-EC"/>
        </a:p>
      </dgm:t>
    </dgm:pt>
    <dgm:pt modelId="{C6AE5B78-7F6D-435D-976B-6A054B979B4F}" type="pres">
      <dgm:prSet presAssocID="{7E80B9D4-F4BA-422D-BB99-A5DAB7913EAD}" presName="sibTrans" presStyleLbl="sibTrans2D1" presStyleIdx="2" presStyleCnt="6"/>
      <dgm:spPr/>
      <dgm:t>
        <a:bodyPr/>
        <a:lstStyle/>
        <a:p>
          <a:endParaRPr lang="es-EC"/>
        </a:p>
      </dgm:t>
    </dgm:pt>
    <dgm:pt modelId="{2142F5EB-4BB2-4840-A7F8-1FD9D84CBE80}" type="pres">
      <dgm:prSet presAssocID="{7E80B9D4-F4BA-422D-BB99-A5DAB7913EAD}" presName="connectorText" presStyleLbl="sibTrans2D1" presStyleIdx="2" presStyleCnt="6"/>
      <dgm:spPr/>
      <dgm:t>
        <a:bodyPr/>
        <a:lstStyle/>
        <a:p>
          <a:endParaRPr lang="es-EC"/>
        </a:p>
      </dgm:t>
    </dgm:pt>
    <dgm:pt modelId="{413958DE-810F-40CF-97AF-F0180CE8C80E}" type="pres">
      <dgm:prSet presAssocID="{EE235A16-CE7E-41AC-93FB-3C4A7E8DDE46}" presName="node" presStyleLbl="node1" presStyleIdx="3" presStyleCnt="7">
        <dgm:presLayoutVars>
          <dgm:bulletEnabled val="1"/>
        </dgm:presLayoutVars>
      </dgm:prSet>
      <dgm:spPr/>
      <dgm:t>
        <a:bodyPr/>
        <a:lstStyle/>
        <a:p>
          <a:endParaRPr lang="es-EC"/>
        </a:p>
      </dgm:t>
    </dgm:pt>
    <dgm:pt modelId="{EB6855F5-BF79-432F-96D4-DA5E81589B37}" type="pres">
      <dgm:prSet presAssocID="{E7035B7D-5376-40DA-BF23-6BD1BBEE724D}" presName="sibTrans" presStyleLbl="sibTrans2D1" presStyleIdx="3" presStyleCnt="6"/>
      <dgm:spPr/>
      <dgm:t>
        <a:bodyPr/>
        <a:lstStyle/>
        <a:p>
          <a:endParaRPr lang="es-EC"/>
        </a:p>
      </dgm:t>
    </dgm:pt>
    <dgm:pt modelId="{2DC23F38-0946-40D5-A64A-137816FF2B27}" type="pres">
      <dgm:prSet presAssocID="{E7035B7D-5376-40DA-BF23-6BD1BBEE724D}" presName="connectorText" presStyleLbl="sibTrans2D1" presStyleIdx="3" presStyleCnt="6"/>
      <dgm:spPr/>
      <dgm:t>
        <a:bodyPr/>
        <a:lstStyle/>
        <a:p>
          <a:endParaRPr lang="es-EC"/>
        </a:p>
      </dgm:t>
    </dgm:pt>
    <dgm:pt modelId="{7F6E7E88-2026-4F40-BDB5-BA84E4607D39}" type="pres">
      <dgm:prSet presAssocID="{1758EAC0-5BDB-406E-8062-2ACCA29F1AA0}" presName="node" presStyleLbl="node1" presStyleIdx="4" presStyleCnt="7" custScaleX="153301">
        <dgm:presLayoutVars>
          <dgm:bulletEnabled val="1"/>
        </dgm:presLayoutVars>
      </dgm:prSet>
      <dgm:spPr/>
      <dgm:t>
        <a:bodyPr/>
        <a:lstStyle/>
        <a:p>
          <a:endParaRPr lang="es-EC"/>
        </a:p>
      </dgm:t>
    </dgm:pt>
    <dgm:pt modelId="{7DCA19D5-C8DC-4E62-B5B6-D1DB2FE4D4DC}" type="pres">
      <dgm:prSet presAssocID="{BD232A12-95F0-4246-A700-BE5BC7876F8D}" presName="sibTrans" presStyleLbl="sibTrans2D1" presStyleIdx="4" presStyleCnt="6"/>
      <dgm:spPr/>
      <dgm:t>
        <a:bodyPr/>
        <a:lstStyle/>
        <a:p>
          <a:endParaRPr lang="es-EC"/>
        </a:p>
      </dgm:t>
    </dgm:pt>
    <dgm:pt modelId="{F2B26F6C-CB8E-411C-A31B-8E8B1861F141}" type="pres">
      <dgm:prSet presAssocID="{BD232A12-95F0-4246-A700-BE5BC7876F8D}" presName="connectorText" presStyleLbl="sibTrans2D1" presStyleIdx="4" presStyleCnt="6"/>
      <dgm:spPr/>
      <dgm:t>
        <a:bodyPr/>
        <a:lstStyle/>
        <a:p>
          <a:endParaRPr lang="es-EC"/>
        </a:p>
      </dgm:t>
    </dgm:pt>
    <dgm:pt modelId="{75A9F43A-34B4-4D41-825B-BA18EF029DB5}" type="pres">
      <dgm:prSet presAssocID="{5282B2E4-350B-432B-AB16-6CB89BCD345A}" presName="node" presStyleLbl="node1" presStyleIdx="5" presStyleCnt="7">
        <dgm:presLayoutVars>
          <dgm:bulletEnabled val="1"/>
        </dgm:presLayoutVars>
      </dgm:prSet>
      <dgm:spPr/>
      <dgm:t>
        <a:bodyPr/>
        <a:lstStyle/>
        <a:p>
          <a:endParaRPr lang="es-EC"/>
        </a:p>
      </dgm:t>
    </dgm:pt>
    <dgm:pt modelId="{039D2A6D-9261-4A04-AB74-3E2B9C36E848}" type="pres">
      <dgm:prSet presAssocID="{253B6230-12C0-41DB-9ABF-C70DDBDEAD8E}" presName="sibTrans" presStyleLbl="sibTrans2D1" presStyleIdx="5" presStyleCnt="6"/>
      <dgm:spPr/>
      <dgm:t>
        <a:bodyPr/>
        <a:lstStyle/>
        <a:p>
          <a:endParaRPr lang="es-EC"/>
        </a:p>
      </dgm:t>
    </dgm:pt>
    <dgm:pt modelId="{A736B97C-F392-4ABF-806F-64A3FB4797E5}" type="pres">
      <dgm:prSet presAssocID="{253B6230-12C0-41DB-9ABF-C70DDBDEAD8E}" presName="connectorText" presStyleLbl="sibTrans2D1" presStyleIdx="5" presStyleCnt="6"/>
      <dgm:spPr/>
      <dgm:t>
        <a:bodyPr/>
        <a:lstStyle/>
        <a:p>
          <a:endParaRPr lang="es-EC"/>
        </a:p>
      </dgm:t>
    </dgm:pt>
    <dgm:pt modelId="{A0B152E2-7462-4E84-A230-557DFCB7004E}" type="pres">
      <dgm:prSet presAssocID="{16A6A732-F111-4D86-B9E3-6FB71A1A58F3}" presName="node" presStyleLbl="node1" presStyleIdx="6" presStyleCnt="7">
        <dgm:presLayoutVars>
          <dgm:bulletEnabled val="1"/>
        </dgm:presLayoutVars>
      </dgm:prSet>
      <dgm:spPr/>
      <dgm:t>
        <a:bodyPr/>
        <a:lstStyle/>
        <a:p>
          <a:endParaRPr lang="es-EC"/>
        </a:p>
      </dgm:t>
    </dgm:pt>
  </dgm:ptLst>
  <dgm:cxnLst>
    <dgm:cxn modelId="{B9D92EF6-41F8-4AB3-A886-7CE952413FC9}" type="presOf" srcId="{F32901B1-647C-4081-9AC2-89D83E676884}" destId="{EFFF761F-801E-42EB-A5CF-CE58B245FD61}" srcOrd="0" destOrd="0" presId="urn:microsoft.com/office/officeart/2005/8/layout/process2"/>
    <dgm:cxn modelId="{736ADCA9-0AC8-4443-894D-7F573E8065F2}" type="presOf" srcId="{5282B2E4-350B-432B-AB16-6CB89BCD345A}" destId="{75A9F43A-34B4-4D41-825B-BA18EF029DB5}" srcOrd="0" destOrd="0" presId="urn:microsoft.com/office/officeart/2005/8/layout/process2"/>
    <dgm:cxn modelId="{5C4EB972-D459-414F-AC86-EA87315D2F54}" type="presOf" srcId="{EE235A16-CE7E-41AC-93FB-3C4A7E8DDE46}" destId="{413958DE-810F-40CF-97AF-F0180CE8C80E}" srcOrd="0" destOrd="0" presId="urn:microsoft.com/office/officeart/2005/8/layout/process2"/>
    <dgm:cxn modelId="{BE65567D-FC01-48FD-84FA-A046A26D5F88}" type="presOf" srcId="{16A6A732-F111-4D86-B9E3-6FB71A1A58F3}" destId="{A0B152E2-7462-4E84-A230-557DFCB7004E}" srcOrd="0" destOrd="0" presId="urn:microsoft.com/office/officeart/2005/8/layout/process2"/>
    <dgm:cxn modelId="{C3A7A720-63DA-49CB-A29C-3403347FA068}" type="presOf" srcId="{77447F02-89AA-454C-93DB-772124E1D70E}" destId="{52F1F3C1-9887-432D-A3B6-45D139CB24BB}" srcOrd="0" destOrd="0" presId="urn:microsoft.com/office/officeart/2005/8/layout/process2"/>
    <dgm:cxn modelId="{EC58E717-C088-4280-A971-9ED3D5793627}" type="presOf" srcId="{E7035B7D-5376-40DA-BF23-6BD1BBEE724D}" destId="{2DC23F38-0946-40D5-A64A-137816FF2B27}" srcOrd="1" destOrd="0" presId="urn:microsoft.com/office/officeart/2005/8/layout/process2"/>
    <dgm:cxn modelId="{7DDEC4DD-2388-4473-8272-3494916009C9}" srcId="{F32901B1-647C-4081-9AC2-89D83E676884}" destId="{0EBD3A51-DB3A-47A9-B5CF-320DA7301BCB}" srcOrd="0" destOrd="0" parTransId="{FB094250-D191-44C4-B350-EAECAAE051B8}" sibTransId="{BBAAB522-1169-43B9-9F7A-FECE0DD838FF}"/>
    <dgm:cxn modelId="{27A6C425-768A-4CE8-A3F9-FE74190114B8}" type="presOf" srcId="{BBAAB522-1169-43B9-9F7A-FECE0DD838FF}" destId="{4F2221F2-8384-4D26-90CE-699B38DDFA7E}" srcOrd="0" destOrd="0" presId="urn:microsoft.com/office/officeart/2005/8/layout/process2"/>
    <dgm:cxn modelId="{0B994CDD-2C4F-4070-A899-CC7C898D6F19}" type="presOf" srcId="{BBAAB522-1169-43B9-9F7A-FECE0DD838FF}" destId="{707FF58A-4642-4120-ADEB-1E5AD43C7FDA}" srcOrd="1" destOrd="0" presId="urn:microsoft.com/office/officeart/2005/8/layout/process2"/>
    <dgm:cxn modelId="{C3E07D15-4186-467E-BB70-54A14E01219B}" type="presOf" srcId="{0EBD3A51-DB3A-47A9-B5CF-320DA7301BCB}" destId="{F84903B4-97E1-4BE7-BF31-6B5412E1DBF6}" srcOrd="0" destOrd="0" presId="urn:microsoft.com/office/officeart/2005/8/layout/process2"/>
    <dgm:cxn modelId="{79845511-632E-4A0F-B97E-CF7A06B720E2}" type="presOf" srcId="{CED92C78-F388-4CBB-82DB-7C632260C3DE}" destId="{DE99ACB2-BCE4-4A5E-A138-E46870EF75DF}" srcOrd="0" destOrd="0" presId="urn:microsoft.com/office/officeart/2005/8/layout/process2"/>
    <dgm:cxn modelId="{2EF74EAD-B9AC-4753-B449-1B67CC68AE52}" type="presOf" srcId="{E7035B7D-5376-40DA-BF23-6BD1BBEE724D}" destId="{EB6855F5-BF79-432F-96D4-DA5E81589B37}" srcOrd="0" destOrd="0" presId="urn:microsoft.com/office/officeart/2005/8/layout/process2"/>
    <dgm:cxn modelId="{678328C9-12C8-41D4-86F2-1DFA33DA2E6D}" type="presOf" srcId="{BD232A12-95F0-4246-A700-BE5BC7876F8D}" destId="{7DCA19D5-C8DC-4E62-B5B6-D1DB2FE4D4DC}" srcOrd="0" destOrd="0" presId="urn:microsoft.com/office/officeart/2005/8/layout/process2"/>
    <dgm:cxn modelId="{821EB0AB-3820-4111-B43C-62272DFC1347}" srcId="{F32901B1-647C-4081-9AC2-89D83E676884}" destId="{16A6A732-F111-4D86-B9E3-6FB71A1A58F3}" srcOrd="6" destOrd="0" parTransId="{001A33F2-9EEA-4AC9-98C4-625B4EDCEA07}" sibTransId="{7F47B9C3-03DA-4FD2-9020-8131B80AE3B8}"/>
    <dgm:cxn modelId="{AC9B441F-7D34-4662-9EB9-AF1DBE4A0116}" srcId="{F32901B1-647C-4081-9AC2-89D83E676884}" destId="{CED92C78-F388-4CBB-82DB-7C632260C3DE}" srcOrd="1" destOrd="0" parTransId="{256A3E45-50CE-42D4-A190-537E1B1E194E}" sibTransId="{069A8CCE-B6D4-4D11-9D9D-CCCA8EF7A120}"/>
    <dgm:cxn modelId="{6B8EE981-AE13-4E73-A28C-EC2D000AAD47}" type="presOf" srcId="{253B6230-12C0-41DB-9ABF-C70DDBDEAD8E}" destId="{A736B97C-F392-4ABF-806F-64A3FB4797E5}" srcOrd="1" destOrd="0" presId="urn:microsoft.com/office/officeart/2005/8/layout/process2"/>
    <dgm:cxn modelId="{3D142734-4F06-462A-843F-8BEE4367CB86}" type="presOf" srcId="{1758EAC0-5BDB-406E-8062-2ACCA29F1AA0}" destId="{7F6E7E88-2026-4F40-BDB5-BA84E4607D39}" srcOrd="0" destOrd="0" presId="urn:microsoft.com/office/officeart/2005/8/layout/process2"/>
    <dgm:cxn modelId="{7308A1D9-F255-4814-9C14-0261948453EE}" type="presOf" srcId="{069A8CCE-B6D4-4D11-9D9D-CCCA8EF7A120}" destId="{1E3B4236-C34D-460C-8485-868B0DD7BBF6}" srcOrd="0" destOrd="0" presId="urn:microsoft.com/office/officeart/2005/8/layout/process2"/>
    <dgm:cxn modelId="{DB02AD3C-9A84-4B33-A85C-CF587CED9C57}" type="presOf" srcId="{7E80B9D4-F4BA-422D-BB99-A5DAB7913EAD}" destId="{C6AE5B78-7F6D-435D-976B-6A054B979B4F}" srcOrd="0" destOrd="0" presId="urn:microsoft.com/office/officeart/2005/8/layout/process2"/>
    <dgm:cxn modelId="{5AE3389A-891A-4D08-9AC7-7E11A109D329}" type="presOf" srcId="{069A8CCE-B6D4-4D11-9D9D-CCCA8EF7A120}" destId="{9A387CD1-6121-4825-8160-F83D8D44B65A}" srcOrd="1" destOrd="0" presId="urn:microsoft.com/office/officeart/2005/8/layout/process2"/>
    <dgm:cxn modelId="{5CA19127-D0EF-4A76-BDA0-0B7C79AD3B8C}" type="presOf" srcId="{BD232A12-95F0-4246-A700-BE5BC7876F8D}" destId="{F2B26F6C-CB8E-411C-A31B-8E8B1861F141}" srcOrd="1" destOrd="0" presId="urn:microsoft.com/office/officeart/2005/8/layout/process2"/>
    <dgm:cxn modelId="{C95310B9-A0D7-4452-8F68-5149CF959D6C}" type="presOf" srcId="{7E80B9D4-F4BA-422D-BB99-A5DAB7913EAD}" destId="{2142F5EB-4BB2-4840-A7F8-1FD9D84CBE80}" srcOrd="1" destOrd="0" presId="urn:microsoft.com/office/officeart/2005/8/layout/process2"/>
    <dgm:cxn modelId="{682BB29C-F039-4E92-BE62-D0DB9F6D32D7}" srcId="{F32901B1-647C-4081-9AC2-89D83E676884}" destId="{1758EAC0-5BDB-406E-8062-2ACCA29F1AA0}" srcOrd="4" destOrd="0" parTransId="{C1C84195-9E67-4CFE-872E-82E199ECFF40}" sibTransId="{BD232A12-95F0-4246-A700-BE5BC7876F8D}"/>
    <dgm:cxn modelId="{2FBB3CB1-9900-4F13-9CBB-5E88605D36F3}" type="presOf" srcId="{253B6230-12C0-41DB-9ABF-C70DDBDEAD8E}" destId="{039D2A6D-9261-4A04-AB74-3E2B9C36E848}" srcOrd="0" destOrd="0" presId="urn:microsoft.com/office/officeart/2005/8/layout/process2"/>
    <dgm:cxn modelId="{F97302EF-4BBE-4F69-85D6-00A26033F23C}" srcId="{F32901B1-647C-4081-9AC2-89D83E676884}" destId="{5282B2E4-350B-432B-AB16-6CB89BCD345A}" srcOrd="5" destOrd="0" parTransId="{8023C037-6A16-4084-92C4-E76DD4EE81F2}" sibTransId="{253B6230-12C0-41DB-9ABF-C70DDBDEAD8E}"/>
    <dgm:cxn modelId="{9CA3E75B-C3FF-4417-A011-6D07FEE3C7A3}" srcId="{F32901B1-647C-4081-9AC2-89D83E676884}" destId="{EE235A16-CE7E-41AC-93FB-3C4A7E8DDE46}" srcOrd="3" destOrd="0" parTransId="{F85302AF-9627-4D67-B07A-3DEE195CE401}" sibTransId="{E7035B7D-5376-40DA-BF23-6BD1BBEE724D}"/>
    <dgm:cxn modelId="{96F9D526-FF13-4A80-A657-3B9D7B14458E}" srcId="{F32901B1-647C-4081-9AC2-89D83E676884}" destId="{77447F02-89AA-454C-93DB-772124E1D70E}" srcOrd="2" destOrd="0" parTransId="{F78A887E-2A77-45B5-95EC-0150DB6CCF3F}" sibTransId="{7E80B9D4-F4BA-422D-BB99-A5DAB7913EAD}"/>
    <dgm:cxn modelId="{F80CF270-670D-4FDA-89DF-813FD15C0AC8}" type="presParOf" srcId="{EFFF761F-801E-42EB-A5CF-CE58B245FD61}" destId="{F84903B4-97E1-4BE7-BF31-6B5412E1DBF6}" srcOrd="0" destOrd="0" presId="urn:microsoft.com/office/officeart/2005/8/layout/process2"/>
    <dgm:cxn modelId="{3C895726-C1B7-47CB-A2AD-EFE56C7C4B0C}" type="presParOf" srcId="{EFFF761F-801E-42EB-A5CF-CE58B245FD61}" destId="{4F2221F2-8384-4D26-90CE-699B38DDFA7E}" srcOrd="1" destOrd="0" presId="urn:microsoft.com/office/officeart/2005/8/layout/process2"/>
    <dgm:cxn modelId="{4F1527B2-BF28-46DA-BC82-3D7D5FEF449B}" type="presParOf" srcId="{4F2221F2-8384-4D26-90CE-699B38DDFA7E}" destId="{707FF58A-4642-4120-ADEB-1E5AD43C7FDA}" srcOrd="0" destOrd="0" presId="urn:microsoft.com/office/officeart/2005/8/layout/process2"/>
    <dgm:cxn modelId="{62F76E3B-1A0F-4195-AA54-77472BE669C7}" type="presParOf" srcId="{EFFF761F-801E-42EB-A5CF-CE58B245FD61}" destId="{DE99ACB2-BCE4-4A5E-A138-E46870EF75DF}" srcOrd="2" destOrd="0" presId="urn:microsoft.com/office/officeart/2005/8/layout/process2"/>
    <dgm:cxn modelId="{32B56CAA-24AF-4059-BFAB-041FD04611EA}" type="presParOf" srcId="{EFFF761F-801E-42EB-A5CF-CE58B245FD61}" destId="{1E3B4236-C34D-460C-8485-868B0DD7BBF6}" srcOrd="3" destOrd="0" presId="urn:microsoft.com/office/officeart/2005/8/layout/process2"/>
    <dgm:cxn modelId="{CD5455D2-0B69-4C08-A091-8EB2C0B52EC0}" type="presParOf" srcId="{1E3B4236-C34D-460C-8485-868B0DD7BBF6}" destId="{9A387CD1-6121-4825-8160-F83D8D44B65A}" srcOrd="0" destOrd="0" presId="urn:microsoft.com/office/officeart/2005/8/layout/process2"/>
    <dgm:cxn modelId="{3A867C85-07C9-4D75-A281-95138FB6EE05}" type="presParOf" srcId="{EFFF761F-801E-42EB-A5CF-CE58B245FD61}" destId="{52F1F3C1-9887-432D-A3B6-45D139CB24BB}" srcOrd="4" destOrd="0" presId="urn:microsoft.com/office/officeart/2005/8/layout/process2"/>
    <dgm:cxn modelId="{1DA33C17-B1D7-4932-BDAC-E37126808ECB}" type="presParOf" srcId="{EFFF761F-801E-42EB-A5CF-CE58B245FD61}" destId="{C6AE5B78-7F6D-435D-976B-6A054B979B4F}" srcOrd="5" destOrd="0" presId="urn:microsoft.com/office/officeart/2005/8/layout/process2"/>
    <dgm:cxn modelId="{AA0A98E0-5249-48C2-AE42-521AE9C07A0A}" type="presParOf" srcId="{C6AE5B78-7F6D-435D-976B-6A054B979B4F}" destId="{2142F5EB-4BB2-4840-A7F8-1FD9D84CBE80}" srcOrd="0" destOrd="0" presId="urn:microsoft.com/office/officeart/2005/8/layout/process2"/>
    <dgm:cxn modelId="{6E922E35-AC7B-4584-B46C-786B37EEE5B1}" type="presParOf" srcId="{EFFF761F-801E-42EB-A5CF-CE58B245FD61}" destId="{413958DE-810F-40CF-97AF-F0180CE8C80E}" srcOrd="6" destOrd="0" presId="urn:microsoft.com/office/officeart/2005/8/layout/process2"/>
    <dgm:cxn modelId="{C7B93F95-A991-4291-B10E-38C876307811}" type="presParOf" srcId="{EFFF761F-801E-42EB-A5CF-CE58B245FD61}" destId="{EB6855F5-BF79-432F-96D4-DA5E81589B37}" srcOrd="7" destOrd="0" presId="urn:microsoft.com/office/officeart/2005/8/layout/process2"/>
    <dgm:cxn modelId="{427989F0-D599-4BDA-B242-9489B382975B}" type="presParOf" srcId="{EB6855F5-BF79-432F-96D4-DA5E81589B37}" destId="{2DC23F38-0946-40D5-A64A-137816FF2B27}" srcOrd="0" destOrd="0" presId="urn:microsoft.com/office/officeart/2005/8/layout/process2"/>
    <dgm:cxn modelId="{3CA2EE1A-4E3F-4F9C-9A90-A4D022B3F9DE}" type="presParOf" srcId="{EFFF761F-801E-42EB-A5CF-CE58B245FD61}" destId="{7F6E7E88-2026-4F40-BDB5-BA84E4607D39}" srcOrd="8" destOrd="0" presId="urn:microsoft.com/office/officeart/2005/8/layout/process2"/>
    <dgm:cxn modelId="{73EB02C2-1B9B-4B1C-897D-C7182940B0EB}" type="presParOf" srcId="{EFFF761F-801E-42EB-A5CF-CE58B245FD61}" destId="{7DCA19D5-C8DC-4E62-B5B6-D1DB2FE4D4DC}" srcOrd="9" destOrd="0" presId="urn:microsoft.com/office/officeart/2005/8/layout/process2"/>
    <dgm:cxn modelId="{2150FE79-587E-4870-9591-0DAA089D24A2}" type="presParOf" srcId="{7DCA19D5-C8DC-4E62-B5B6-D1DB2FE4D4DC}" destId="{F2B26F6C-CB8E-411C-A31B-8E8B1861F141}" srcOrd="0" destOrd="0" presId="urn:microsoft.com/office/officeart/2005/8/layout/process2"/>
    <dgm:cxn modelId="{28B968F1-19A8-4324-B92E-BCF3DD4CFCBE}" type="presParOf" srcId="{EFFF761F-801E-42EB-A5CF-CE58B245FD61}" destId="{75A9F43A-34B4-4D41-825B-BA18EF029DB5}" srcOrd="10" destOrd="0" presId="urn:microsoft.com/office/officeart/2005/8/layout/process2"/>
    <dgm:cxn modelId="{A99AB4ED-2D58-47C7-B0D2-7863B0A60875}" type="presParOf" srcId="{EFFF761F-801E-42EB-A5CF-CE58B245FD61}" destId="{039D2A6D-9261-4A04-AB74-3E2B9C36E848}" srcOrd="11" destOrd="0" presId="urn:microsoft.com/office/officeart/2005/8/layout/process2"/>
    <dgm:cxn modelId="{D94BBD2B-9D73-4C5B-B574-E50131A7650F}" type="presParOf" srcId="{039D2A6D-9261-4A04-AB74-3E2B9C36E848}" destId="{A736B97C-F392-4ABF-806F-64A3FB4797E5}" srcOrd="0" destOrd="0" presId="urn:microsoft.com/office/officeart/2005/8/layout/process2"/>
    <dgm:cxn modelId="{B945205E-7449-400F-B3A3-F1C49AC2329F}" type="presParOf" srcId="{EFFF761F-801E-42EB-A5CF-CE58B245FD61}" destId="{A0B152E2-7462-4E84-A230-557DFCB7004E}" srcOrd="1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2901B1-647C-4081-9AC2-89D83E676884}" type="doc">
      <dgm:prSet loTypeId="urn:microsoft.com/office/officeart/2005/8/layout/process2" loCatId="process" qsTypeId="urn:microsoft.com/office/officeart/2005/8/quickstyle/simple1" qsCatId="simple" csTypeId="urn:microsoft.com/office/officeart/2005/8/colors/accent1_2" csCatId="accent1" phldr="1"/>
      <dgm:spPr/>
    </dgm:pt>
    <dgm:pt modelId="{CED92C78-F388-4CBB-82DB-7C632260C3DE}">
      <dgm:prSet phldrT="[Texto]" custT="1"/>
      <dgm:spPr/>
      <dgm:t>
        <a:bodyPr/>
        <a:lstStyle/>
        <a:p>
          <a:r>
            <a:rPr lang="es-EC" sz="1200">
              <a:latin typeface="Arial" panose="020B0604020202020204" pitchFamily="34" charset="0"/>
              <a:cs typeface="Arial" panose="020B0604020202020204" pitchFamily="34" charset="0"/>
            </a:rPr>
            <a:t>motor emite gases de escape</a:t>
          </a:r>
        </a:p>
      </dgm:t>
    </dgm:pt>
    <dgm:pt modelId="{256A3E45-50CE-42D4-A190-537E1B1E194E}" type="parTrans" cxnId="{AC9B441F-7D34-4662-9EB9-AF1DBE4A0116}">
      <dgm:prSet/>
      <dgm:spPr/>
      <dgm:t>
        <a:bodyPr/>
        <a:lstStyle/>
        <a:p>
          <a:endParaRPr lang="es-EC"/>
        </a:p>
      </dgm:t>
    </dgm:pt>
    <dgm:pt modelId="{069A8CCE-B6D4-4D11-9D9D-CCCA8EF7A120}" type="sibTrans" cxnId="{AC9B441F-7D34-4662-9EB9-AF1DBE4A0116}">
      <dgm:prSet custT="1"/>
      <dgm:spPr/>
      <dgm:t>
        <a:bodyPr/>
        <a:lstStyle/>
        <a:p>
          <a:endParaRPr lang="es-EC" sz="1200">
            <a:latin typeface="Arial" panose="020B0604020202020204" pitchFamily="34" charset="0"/>
            <a:cs typeface="Arial" panose="020B0604020202020204" pitchFamily="34" charset="0"/>
          </a:endParaRPr>
        </a:p>
      </dgm:t>
    </dgm:pt>
    <dgm:pt modelId="{0EBD3A51-DB3A-47A9-B5CF-320DA7301BCB}">
      <dgm:prSet custT="1"/>
      <dgm:spPr/>
      <dgm:t>
        <a:bodyPr/>
        <a:lstStyle/>
        <a:p>
          <a:r>
            <a:rPr lang="es-EC" sz="1200">
              <a:latin typeface="Arial" panose="020B0604020202020204" pitchFamily="34" charset="0"/>
              <a:cs typeface="Arial" panose="020B0604020202020204" pitchFamily="34" charset="0"/>
            </a:rPr>
            <a:t>Flujo de gases de escape</a:t>
          </a:r>
        </a:p>
      </dgm:t>
    </dgm:pt>
    <dgm:pt modelId="{FB094250-D191-44C4-B350-EAECAAE051B8}" type="parTrans" cxnId="{7DDEC4DD-2388-4473-8272-3494916009C9}">
      <dgm:prSet/>
      <dgm:spPr/>
      <dgm:t>
        <a:bodyPr/>
        <a:lstStyle/>
        <a:p>
          <a:endParaRPr lang="es-EC"/>
        </a:p>
      </dgm:t>
    </dgm:pt>
    <dgm:pt modelId="{BBAAB522-1169-43B9-9F7A-FECE0DD838FF}" type="sibTrans" cxnId="{7DDEC4DD-2388-4473-8272-3494916009C9}">
      <dgm:prSet custT="1"/>
      <dgm:spPr/>
      <dgm:t>
        <a:bodyPr/>
        <a:lstStyle/>
        <a:p>
          <a:endParaRPr lang="es-EC" sz="1200">
            <a:latin typeface="Arial" panose="020B0604020202020204" pitchFamily="34" charset="0"/>
            <a:cs typeface="Arial" panose="020B0604020202020204" pitchFamily="34" charset="0"/>
          </a:endParaRPr>
        </a:p>
      </dgm:t>
    </dgm:pt>
    <dgm:pt modelId="{A0742CCD-E408-458E-941F-F83D3C53218C}">
      <dgm:prSet phldrT="[Texto]" custT="1"/>
      <dgm:spPr/>
      <dgm:t>
        <a:bodyPr/>
        <a:lstStyle/>
        <a:p>
          <a:r>
            <a:rPr lang="es-EC" sz="1200">
              <a:latin typeface="Arial" panose="020B0604020202020204" pitchFamily="34" charset="0"/>
              <a:cs typeface="Arial" panose="020B0604020202020204" pitchFamily="34" charset="0"/>
            </a:rPr>
            <a:t>Recuperación de calor residual Intercambiador de calor de pirolisis</a:t>
          </a:r>
        </a:p>
      </dgm:t>
    </dgm:pt>
    <dgm:pt modelId="{F4E5AF29-B92D-4EF8-9A61-E8A858D22E1D}" type="parTrans" cxnId="{EA74B8F3-683F-4CC5-AE94-5CF0C8D0F8D1}">
      <dgm:prSet/>
      <dgm:spPr/>
      <dgm:t>
        <a:bodyPr/>
        <a:lstStyle/>
        <a:p>
          <a:endParaRPr lang="es-EC"/>
        </a:p>
      </dgm:t>
    </dgm:pt>
    <dgm:pt modelId="{5F81B5FA-0222-473D-BCBD-A0DD4BCBA8F0}" type="sibTrans" cxnId="{EA74B8F3-683F-4CC5-AE94-5CF0C8D0F8D1}">
      <dgm:prSet custT="1"/>
      <dgm:spPr/>
      <dgm:t>
        <a:bodyPr/>
        <a:lstStyle/>
        <a:p>
          <a:endParaRPr lang="es-EC" sz="1200">
            <a:latin typeface="Arial" panose="020B0604020202020204" pitchFamily="34" charset="0"/>
            <a:cs typeface="Arial" panose="020B0604020202020204" pitchFamily="34" charset="0"/>
          </a:endParaRPr>
        </a:p>
      </dgm:t>
    </dgm:pt>
    <dgm:pt modelId="{15DC614B-FD1F-4778-97CA-C3049427894F}">
      <dgm:prSet phldrT="[Texto]" custT="1"/>
      <dgm:spPr/>
      <dgm:t>
        <a:bodyPr/>
        <a:lstStyle/>
        <a:p>
          <a:r>
            <a:rPr lang="es-EC" sz="1200">
              <a:latin typeface="Arial" panose="020B0604020202020204" pitchFamily="34" charset="0"/>
              <a:cs typeface="Arial" panose="020B0604020202020204" pitchFamily="34" charset="0"/>
            </a:rPr>
            <a:t>Emisión de gases de escape al ambiente, </a:t>
          </a:r>
        </a:p>
      </dgm:t>
    </dgm:pt>
    <dgm:pt modelId="{2D9946C2-7A3E-4E74-ABD9-946A9FA1C844}" type="parTrans" cxnId="{6F52C4D1-7CF7-4E3C-8AF4-B5CDB5C89610}">
      <dgm:prSet/>
      <dgm:spPr/>
      <dgm:t>
        <a:bodyPr/>
        <a:lstStyle/>
        <a:p>
          <a:endParaRPr lang="es-EC"/>
        </a:p>
      </dgm:t>
    </dgm:pt>
    <dgm:pt modelId="{C383C582-E0F7-4AFE-9A89-A5C7BAE9AE2E}" type="sibTrans" cxnId="{6F52C4D1-7CF7-4E3C-8AF4-B5CDB5C89610}">
      <dgm:prSet/>
      <dgm:spPr/>
      <dgm:t>
        <a:bodyPr/>
        <a:lstStyle/>
        <a:p>
          <a:endParaRPr lang="es-EC"/>
        </a:p>
      </dgm:t>
    </dgm:pt>
    <dgm:pt modelId="{EFFF761F-801E-42EB-A5CF-CE58B245FD61}" type="pres">
      <dgm:prSet presAssocID="{F32901B1-647C-4081-9AC2-89D83E676884}" presName="linearFlow" presStyleCnt="0">
        <dgm:presLayoutVars>
          <dgm:resizeHandles val="exact"/>
        </dgm:presLayoutVars>
      </dgm:prSet>
      <dgm:spPr/>
    </dgm:pt>
    <dgm:pt modelId="{F84903B4-97E1-4BE7-BF31-6B5412E1DBF6}" type="pres">
      <dgm:prSet presAssocID="{0EBD3A51-DB3A-47A9-B5CF-320DA7301BCB}" presName="node" presStyleLbl="node1" presStyleIdx="0" presStyleCnt="4">
        <dgm:presLayoutVars>
          <dgm:bulletEnabled val="1"/>
        </dgm:presLayoutVars>
      </dgm:prSet>
      <dgm:spPr/>
      <dgm:t>
        <a:bodyPr/>
        <a:lstStyle/>
        <a:p>
          <a:endParaRPr lang="es-EC"/>
        </a:p>
      </dgm:t>
    </dgm:pt>
    <dgm:pt modelId="{4F2221F2-8384-4D26-90CE-699B38DDFA7E}" type="pres">
      <dgm:prSet presAssocID="{BBAAB522-1169-43B9-9F7A-FECE0DD838FF}" presName="sibTrans" presStyleLbl="sibTrans2D1" presStyleIdx="0" presStyleCnt="3"/>
      <dgm:spPr/>
      <dgm:t>
        <a:bodyPr/>
        <a:lstStyle/>
        <a:p>
          <a:endParaRPr lang="es-EC"/>
        </a:p>
      </dgm:t>
    </dgm:pt>
    <dgm:pt modelId="{707FF58A-4642-4120-ADEB-1E5AD43C7FDA}" type="pres">
      <dgm:prSet presAssocID="{BBAAB522-1169-43B9-9F7A-FECE0DD838FF}" presName="connectorText" presStyleLbl="sibTrans2D1" presStyleIdx="0" presStyleCnt="3"/>
      <dgm:spPr/>
      <dgm:t>
        <a:bodyPr/>
        <a:lstStyle/>
        <a:p>
          <a:endParaRPr lang="es-EC"/>
        </a:p>
      </dgm:t>
    </dgm:pt>
    <dgm:pt modelId="{DE99ACB2-BCE4-4A5E-A138-E46870EF75DF}" type="pres">
      <dgm:prSet presAssocID="{CED92C78-F388-4CBB-82DB-7C632260C3DE}" presName="node" presStyleLbl="node1" presStyleIdx="1" presStyleCnt="4">
        <dgm:presLayoutVars>
          <dgm:bulletEnabled val="1"/>
        </dgm:presLayoutVars>
      </dgm:prSet>
      <dgm:spPr/>
      <dgm:t>
        <a:bodyPr/>
        <a:lstStyle/>
        <a:p>
          <a:endParaRPr lang="es-EC"/>
        </a:p>
      </dgm:t>
    </dgm:pt>
    <dgm:pt modelId="{1E3B4236-C34D-460C-8485-868B0DD7BBF6}" type="pres">
      <dgm:prSet presAssocID="{069A8CCE-B6D4-4D11-9D9D-CCCA8EF7A120}" presName="sibTrans" presStyleLbl="sibTrans2D1" presStyleIdx="1" presStyleCnt="3"/>
      <dgm:spPr/>
      <dgm:t>
        <a:bodyPr/>
        <a:lstStyle/>
        <a:p>
          <a:endParaRPr lang="es-EC"/>
        </a:p>
      </dgm:t>
    </dgm:pt>
    <dgm:pt modelId="{9A387CD1-6121-4825-8160-F83D8D44B65A}" type="pres">
      <dgm:prSet presAssocID="{069A8CCE-B6D4-4D11-9D9D-CCCA8EF7A120}" presName="connectorText" presStyleLbl="sibTrans2D1" presStyleIdx="1" presStyleCnt="3"/>
      <dgm:spPr/>
      <dgm:t>
        <a:bodyPr/>
        <a:lstStyle/>
        <a:p>
          <a:endParaRPr lang="es-EC"/>
        </a:p>
      </dgm:t>
    </dgm:pt>
    <dgm:pt modelId="{08D0B07E-5590-49B6-8EC9-9C65883B4478}" type="pres">
      <dgm:prSet presAssocID="{A0742CCD-E408-458E-941F-F83D3C53218C}" presName="node" presStyleLbl="node1" presStyleIdx="2" presStyleCnt="4">
        <dgm:presLayoutVars>
          <dgm:bulletEnabled val="1"/>
        </dgm:presLayoutVars>
      </dgm:prSet>
      <dgm:spPr/>
      <dgm:t>
        <a:bodyPr/>
        <a:lstStyle/>
        <a:p>
          <a:endParaRPr lang="es-EC"/>
        </a:p>
      </dgm:t>
    </dgm:pt>
    <dgm:pt modelId="{4B0371A6-3ECB-4229-ABFB-0DD293BEF64C}" type="pres">
      <dgm:prSet presAssocID="{5F81B5FA-0222-473D-BCBD-A0DD4BCBA8F0}" presName="sibTrans" presStyleLbl="sibTrans2D1" presStyleIdx="2" presStyleCnt="3"/>
      <dgm:spPr/>
      <dgm:t>
        <a:bodyPr/>
        <a:lstStyle/>
        <a:p>
          <a:endParaRPr lang="es-EC"/>
        </a:p>
      </dgm:t>
    </dgm:pt>
    <dgm:pt modelId="{EC1E7F99-3062-4894-816E-837E10B66667}" type="pres">
      <dgm:prSet presAssocID="{5F81B5FA-0222-473D-BCBD-A0DD4BCBA8F0}" presName="connectorText" presStyleLbl="sibTrans2D1" presStyleIdx="2" presStyleCnt="3"/>
      <dgm:spPr/>
      <dgm:t>
        <a:bodyPr/>
        <a:lstStyle/>
        <a:p>
          <a:endParaRPr lang="es-EC"/>
        </a:p>
      </dgm:t>
    </dgm:pt>
    <dgm:pt modelId="{A2DC04AB-7FC0-4987-83F3-8CC027AD1885}" type="pres">
      <dgm:prSet presAssocID="{15DC614B-FD1F-4778-97CA-C3049427894F}" presName="node" presStyleLbl="node1" presStyleIdx="3" presStyleCnt="4">
        <dgm:presLayoutVars>
          <dgm:bulletEnabled val="1"/>
        </dgm:presLayoutVars>
      </dgm:prSet>
      <dgm:spPr/>
      <dgm:t>
        <a:bodyPr/>
        <a:lstStyle/>
        <a:p>
          <a:endParaRPr lang="es-EC"/>
        </a:p>
      </dgm:t>
    </dgm:pt>
  </dgm:ptLst>
  <dgm:cxnLst>
    <dgm:cxn modelId="{FD8B2377-1D85-48D2-817F-96132DB51CFE}" type="presOf" srcId="{F32901B1-647C-4081-9AC2-89D83E676884}" destId="{EFFF761F-801E-42EB-A5CF-CE58B245FD61}" srcOrd="0" destOrd="0" presId="urn:microsoft.com/office/officeart/2005/8/layout/process2"/>
    <dgm:cxn modelId="{4B1F85E4-C420-4CC9-AB31-9FAF1444D973}" type="presOf" srcId="{15DC614B-FD1F-4778-97CA-C3049427894F}" destId="{A2DC04AB-7FC0-4987-83F3-8CC027AD1885}" srcOrd="0" destOrd="0" presId="urn:microsoft.com/office/officeart/2005/8/layout/process2"/>
    <dgm:cxn modelId="{FAD537E4-B118-4342-8876-776B9523BC8E}" type="presOf" srcId="{A0742CCD-E408-458E-941F-F83D3C53218C}" destId="{08D0B07E-5590-49B6-8EC9-9C65883B4478}" srcOrd="0" destOrd="0" presId="urn:microsoft.com/office/officeart/2005/8/layout/process2"/>
    <dgm:cxn modelId="{D0674A1E-9440-4288-9476-A3418EAE9977}" type="presOf" srcId="{BBAAB522-1169-43B9-9F7A-FECE0DD838FF}" destId="{4F2221F2-8384-4D26-90CE-699B38DDFA7E}" srcOrd="0" destOrd="0" presId="urn:microsoft.com/office/officeart/2005/8/layout/process2"/>
    <dgm:cxn modelId="{7EF86203-F95B-44E5-88B2-438516958BB2}" type="presOf" srcId="{069A8CCE-B6D4-4D11-9D9D-CCCA8EF7A120}" destId="{1E3B4236-C34D-460C-8485-868B0DD7BBF6}" srcOrd="0" destOrd="0" presId="urn:microsoft.com/office/officeart/2005/8/layout/process2"/>
    <dgm:cxn modelId="{1DB47231-A768-4AB0-95BC-25D97253EDB0}" type="presOf" srcId="{CED92C78-F388-4CBB-82DB-7C632260C3DE}" destId="{DE99ACB2-BCE4-4A5E-A138-E46870EF75DF}" srcOrd="0" destOrd="0" presId="urn:microsoft.com/office/officeart/2005/8/layout/process2"/>
    <dgm:cxn modelId="{79BD4AF2-A052-4A3B-BC7D-47A7365794A9}" type="presOf" srcId="{0EBD3A51-DB3A-47A9-B5CF-320DA7301BCB}" destId="{F84903B4-97E1-4BE7-BF31-6B5412E1DBF6}" srcOrd="0" destOrd="0" presId="urn:microsoft.com/office/officeart/2005/8/layout/process2"/>
    <dgm:cxn modelId="{EA74B8F3-683F-4CC5-AE94-5CF0C8D0F8D1}" srcId="{F32901B1-647C-4081-9AC2-89D83E676884}" destId="{A0742CCD-E408-458E-941F-F83D3C53218C}" srcOrd="2" destOrd="0" parTransId="{F4E5AF29-B92D-4EF8-9A61-E8A858D22E1D}" sibTransId="{5F81B5FA-0222-473D-BCBD-A0DD4BCBA8F0}"/>
    <dgm:cxn modelId="{39E9ABE3-C759-4D36-A308-E6931BE464BE}" type="presOf" srcId="{BBAAB522-1169-43B9-9F7A-FECE0DD838FF}" destId="{707FF58A-4642-4120-ADEB-1E5AD43C7FDA}" srcOrd="1" destOrd="0" presId="urn:microsoft.com/office/officeart/2005/8/layout/process2"/>
    <dgm:cxn modelId="{7DDEC4DD-2388-4473-8272-3494916009C9}" srcId="{F32901B1-647C-4081-9AC2-89D83E676884}" destId="{0EBD3A51-DB3A-47A9-B5CF-320DA7301BCB}" srcOrd="0" destOrd="0" parTransId="{FB094250-D191-44C4-B350-EAECAAE051B8}" sibTransId="{BBAAB522-1169-43B9-9F7A-FECE0DD838FF}"/>
    <dgm:cxn modelId="{6F52C4D1-7CF7-4E3C-8AF4-B5CDB5C89610}" srcId="{F32901B1-647C-4081-9AC2-89D83E676884}" destId="{15DC614B-FD1F-4778-97CA-C3049427894F}" srcOrd="3" destOrd="0" parTransId="{2D9946C2-7A3E-4E74-ABD9-946A9FA1C844}" sibTransId="{C383C582-E0F7-4AFE-9A89-A5C7BAE9AE2E}"/>
    <dgm:cxn modelId="{0462D664-BE03-4D69-BFD6-BA1304872513}" type="presOf" srcId="{5F81B5FA-0222-473D-BCBD-A0DD4BCBA8F0}" destId="{EC1E7F99-3062-4894-816E-837E10B66667}" srcOrd="1" destOrd="0" presId="urn:microsoft.com/office/officeart/2005/8/layout/process2"/>
    <dgm:cxn modelId="{F55980DB-89D8-45BC-BE46-3DA10DDF389C}" type="presOf" srcId="{5F81B5FA-0222-473D-BCBD-A0DD4BCBA8F0}" destId="{4B0371A6-3ECB-4229-ABFB-0DD293BEF64C}" srcOrd="0" destOrd="0" presId="urn:microsoft.com/office/officeart/2005/8/layout/process2"/>
    <dgm:cxn modelId="{687FADBE-6E54-415A-8331-738D58D25857}" type="presOf" srcId="{069A8CCE-B6D4-4D11-9D9D-CCCA8EF7A120}" destId="{9A387CD1-6121-4825-8160-F83D8D44B65A}" srcOrd="1" destOrd="0" presId="urn:microsoft.com/office/officeart/2005/8/layout/process2"/>
    <dgm:cxn modelId="{AC9B441F-7D34-4662-9EB9-AF1DBE4A0116}" srcId="{F32901B1-647C-4081-9AC2-89D83E676884}" destId="{CED92C78-F388-4CBB-82DB-7C632260C3DE}" srcOrd="1" destOrd="0" parTransId="{256A3E45-50CE-42D4-A190-537E1B1E194E}" sibTransId="{069A8CCE-B6D4-4D11-9D9D-CCCA8EF7A120}"/>
    <dgm:cxn modelId="{08C3DE66-6F15-43F4-94DE-571D67AAD7E2}" type="presParOf" srcId="{EFFF761F-801E-42EB-A5CF-CE58B245FD61}" destId="{F84903B4-97E1-4BE7-BF31-6B5412E1DBF6}" srcOrd="0" destOrd="0" presId="urn:microsoft.com/office/officeart/2005/8/layout/process2"/>
    <dgm:cxn modelId="{50DC2038-194C-42CC-9BC3-BF2AA4209AD9}" type="presParOf" srcId="{EFFF761F-801E-42EB-A5CF-CE58B245FD61}" destId="{4F2221F2-8384-4D26-90CE-699B38DDFA7E}" srcOrd="1" destOrd="0" presId="urn:microsoft.com/office/officeart/2005/8/layout/process2"/>
    <dgm:cxn modelId="{FE9E9991-E433-41BF-AAAD-A202B59107D5}" type="presParOf" srcId="{4F2221F2-8384-4D26-90CE-699B38DDFA7E}" destId="{707FF58A-4642-4120-ADEB-1E5AD43C7FDA}" srcOrd="0" destOrd="0" presId="urn:microsoft.com/office/officeart/2005/8/layout/process2"/>
    <dgm:cxn modelId="{2C4364CC-9D94-4052-A9FB-E5E547633746}" type="presParOf" srcId="{EFFF761F-801E-42EB-A5CF-CE58B245FD61}" destId="{DE99ACB2-BCE4-4A5E-A138-E46870EF75DF}" srcOrd="2" destOrd="0" presId="urn:microsoft.com/office/officeart/2005/8/layout/process2"/>
    <dgm:cxn modelId="{A14E33C3-EC80-43EA-822E-7773D363AC29}" type="presParOf" srcId="{EFFF761F-801E-42EB-A5CF-CE58B245FD61}" destId="{1E3B4236-C34D-460C-8485-868B0DD7BBF6}" srcOrd="3" destOrd="0" presId="urn:microsoft.com/office/officeart/2005/8/layout/process2"/>
    <dgm:cxn modelId="{2B697AC4-E648-4453-B521-C2D5AA202A01}" type="presParOf" srcId="{1E3B4236-C34D-460C-8485-868B0DD7BBF6}" destId="{9A387CD1-6121-4825-8160-F83D8D44B65A}" srcOrd="0" destOrd="0" presId="urn:microsoft.com/office/officeart/2005/8/layout/process2"/>
    <dgm:cxn modelId="{134FF1B4-B1D9-4EE2-91AE-A7E02D9F3ED0}" type="presParOf" srcId="{EFFF761F-801E-42EB-A5CF-CE58B245FD61}" destId="{08D0B07E-5590-49B6-8EC9-9C65883B4478}" srcOrd="4" destOrd="0" presId="urn:microsoft.com/office/officeart/2005/8/layout/process2"/>
    <dgm:cxn modelId="{4F8E6398-E51C-4A6F-BA3A-9AB28EB56626}" type="presParOf" srcId="{EFFF761F-801E-42EB-A5CF-CE58B245FD61}" destId="{4B0371A6-3ECB-4229-ABFB-0DD293BEF64C}" srcOrd="5" destOrd="0" presId="urn:microsoft.com/office/officeart/2005/8/layout/process2"/>
    <dgm:cxn modelId="{6FA22F85-A6C1-4E4E-853E-8E8AD8545998}" type="presParOf" srcId="{4B0371A6-3ECB-4229-ABFB-0DD293BEF64C}" destId="{EC1E7F99-3062-4894-816E-837E10B66667}" srcOrd="0" destOrd="0" presId="urn:microsoft.com/office/officeart/2005/8/layout/process2"/>
    <dgm:cxn modelId="{F79BEC73-C4B5-446A-BBA4-499367C16677}" type="presParOf" srcId="{EFFF761F-801E-42EB-A5CF-CE58B245FD61}" destId="{A2DC04AB-7FC0-4987-83F3-8CC027AD1885}"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467FFC-93E6-463D-92BA-36D284199A14}"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s-EC"/>
        </a:p>
      </dgm:t>
    </dgm:pt>
    <dgm:pt modelId="{755BA080-2BB9-4613-AB68-8FC40F327949}">
      <dgm:prSet phldrT="[Texto]" custT="1"/>
      <dgm:spPr/>
      <dgm:t>
        <a:bodyPr/>
        <a:lstStyle/>
        <a:p>
          <a:r>
            <a:rPr lang="es-EC" sz="1200">
              <a:latin typeface="Arial" panose="020B0604020202020204" pitchFamily="34" charset="0"/>
              <a:cs typeface="Arial" panose="020B0604020202020204" pitchFamily="34" charset="0"/>
            </a:rPr>
            <a:t>100 % de Gas de Sintesis</a:t>
          </a:r>
        </a:p>
      </dgm:t>
    </dgm:pt>
    <dgm:pt modelId="{EC9ACB1C-749E-4F8D-9CA7-96A79DA542BD}" type="parTrans" cxnId="{E0AEE50F-5F75-414D-BFF1-EAB57F25EEFD}">
      <dgm:prSet/>
      <dgm:spPr/>
      <dgm:t>
        <a:bodyPr/>
        <a:lstStyle/>
        <a:p>
          <a:endParaRPr lang="es-EC" sz="1200">
            <a:latin typeface="Arial" panose="020B0604020202020204" pitchFamily="34" charset="0"/>
            <a:cs typeface="Arial" panose="020B0604020202020204" pitchFamily="34" charset="0"/>
          </a:endParaRPr>
        </a:p>
      </dgm:t>
    </dgm:pt>
    <dgm:pt modelId="{3542DCED-EDDD-419A-B325-69515525E825}" type="sibTrans" cxnId="{E0AEE50F-5F75-414D-BFF1-EAB57F25EEFD}">
      <dgm:prSet/>
      <dgm:spPr/>
      <dgm:t>
        <a:bodyPr/>
        <a:lstStyle/>
        <a:p>
          <a:endParaRPr lang="es-EC" sz="1200">
            <a:latin typeface="Arial" panose="020B0604020202020204" pitchFamily="34" charset="0"/>
            <a:cs typeface="Arial" panose="020B0604020202020204" pitchFamily="34" charset="0"/>
          </a:endParaRPr>
        </a:p>
      </dgm:t>
    </dgm:pt>
    <dgm:pt modelId="{87D65473-FDBD-4C7C-8370-69B6D2F4283E}">
      <dgm:prSet phldrT="[Texto]" custT="1"/>
      <dgm:spPr/>
      <dgm:t>
        <a:bodyPr/>
        <a:lstStyle/>
        <a:p>
          <a:pPr algn="ctr"/>
          <a:r>
            <a:rPr lang="es-EC" sz="1200">
              <a:latin typeface="Arial" panose="020B0604020202020204" pitchFamily="34" charset="0"/>
              <a:cs typeface="Arial" panose="020B0604020202020204" pitchFamily="34" charset="0"/>
            </a:rPr>
            <a:t>Motor de Encendido por Chispa</a:t>
          </a:r>
        </a:p>
      </dgm:t>
    </dgm:pt>
    <dgm:pt modelId="{1B412A70-071E-4CA2-88DD-96BDC7CDEB37}" type="parTrans" cxnId="{23A13315-80AB-4ACC-A3A2-39421D9B1FD5}">
      <dgm:prSet/>
      <dgm:spPr/>
      <dgm:t>
        <a:bodyPr/>
        <a:lstStyle/>
        <a:p>
          <a:endParaRPr lang="es-EC" sz="1200">
            <a:latin typeface="Arial" panose="020B0604020202020204" pitchFamily="34" charset="0"/>
            <a:cs typeface="Arial" panose="020B0604020202020204" pitchFamily="34" charset="0"/>
          </a:endParaRPr>
        </a:p>
      </dgm:t>
    </dgm:pt>
    <dgm:pt modelId="{0ABC974D-BA96-41CF-BA55-6AFB4B2027FE}" type="sibTrans" cxnId="{23A13315-80AB-4ACC-A3A2-39421D9B1FD5}">
      <dgm:prSet/>
      <dgm:spPr/>
      <dgm:t>
        <a:bodyPr/>
        <a:lstStyle/>
        <a:p>
          <a:endParaRPr lang="es-EC" sz="1200">
            <a:latin typeface="Arial" panose="020B0604020202020204" pitchFamily="34" charset="0"/>
            <a:cs typeface="Arial" panose="020B0604020202020204" pitchFamily="34" charset="0"/>
          </a:endParaRPr>
        </a:p>
      </dgm:t>
    </dgm:pt>
    <dgm:pt modelId="{C76953F0-EA36-4D04-983D-760B6DBEFCFE}">
      <dgm:prSet phldrT="[Texto]" custT="1"/>
      <dgm:spPr/>
      <dgm:t>
        <a:bodyPr/>
        <a:lstStyle/>
        <a:p>
          <a:pPr algn="ctr"/>
          <a:endParaRPr lang="es-EC" sz="1200">
            <a:latin typeface="Arial" panose="020B0604020202020204" pitchFamily="34" charset="0"/>
            <a:cs typeface="Arial" panose="020B0604020202020204" pitchFamily="34" charset="0"/>
          </a:endParaRPr>
        </a:p>
      </dgm:t>
    </dgm:pt>
    <dgm:pt modelId="{6242D425-190F-47CA-9A6B-9C562CC9139F}" type="parTrans" cxnId="{3850E91F-CF0F-43F2-ADF4-3084F8A1F6A8}">
      <dgm:prSet/>
      <dgm:spPr/>
      <dgm:t>
        <a:bodyPr/>
        <a:lstStyle/>
        <a:p>
          <a:endParaRPr lang="es-EC" sz="1200">
            <a:latin typeface="Arial" panose="020B0604020202020204" pitchFamily="34" charset="0"/>
            <a:cs typeface="Arial" panose="020B0604020202020204" pitchFamily="34" charset="0"/>
          </a:endParaRPr>
        </a:p>
      </dgm:t>
    </dgm:pt>
    <dgm:pt modelId="{8D2E90E8-CBA5-4EC2-973A-12FC024BAC8C}" type="sibTrans" cxnId="{3850E91F-CF0F-43F2-ADF4-3084F8A1F6A8}">
      <dgm:prSet/>
      <dgm:spPr/>
      <dgm:t>
        <a:bodyPr/>
        <a:lstStyle/>
        <a:p>
          <a:endParaRPr lang="es-EC" sz="1200">
            <a:latin typeface="Arial" panose="020B0604020202020204" pitchFamily="34" charset="0"/>
            <a:cs typeface="Arial" panose="020B0604020202020204" pitchFamily="34" charset="0"/>
          </a:endParaRPr>
        </a:p>
      </dgm:t>
    </dgm:pt>
    <dgm:pt modelId="{F721DCFD-52B0-411B-BFF3-789701A9BE24}">
      <dgm:prSet phldrT="[Texto]" custT="1"/>
      <dgm:spPr/>
      <dgm:t>
        <a:bodyPr/>
        <a:lstStyle/>
        <a:p>
          <a:r>
            <a:rPr lang="es-EC" sz="1200">
              <a:latin typeface="Arial" panose="020B0604020202020204" pitchFamily="34" charset="0"/>
              <a:cs typeface="Arial" panose="020B0604020202020204" pitchFamily="34" charset="0"/>
            </a:rPr>
            <a:t>Motor de Encendido por Chispa</a:t>
          </a:r>
        </a:p>
      </dgm:t>
    </dgm:pt>
    <dgm:pt modelId="{7E50CB80-4614-4AD4-AC3A-E40B006D982B}" type="parTrans" cxnId="{13F3AF88-C243-4968-831C-D80A9837C1FB}">
      <dgm:prSet/>
      <dgm:spPr/>
      <dgm:t>
        <a:bodyPr/>
        <a:lstStyle/>
        <a:p>
          <a:endParaRPr lang="es-EC" sz="1200">
            <a:latin typeface="Arial" panose="020B0604020202020204" pitchFamily="34" charset="0"/>
            <a:cs typeface="Arial" panose="020B0604020202020204" pitchFamily="34" charset="0"/>
          </a:endParaRPr>
        </a:p>
      </dgm:t>
    </dgm:pt>
    <dgm:pt modelId="{420BDA9E-7314-4D13-8CE1-9B6682CFCF19}" type="sibTrans" cxnId="{13F3AF88-C243-4968-831C-D80A9837C1FB}">
      <dgm:prSet/>
      <dgm:spPr/>
      <dgm:t>
        <a:bodyPr/>
        <a:lstStyle/>
        <a:p>
          <a:endParaRPr lang="es-EC" sz="1200">
            <a:latin typeface="Arial" panose="020B0604020202020204" pitchFamily="34" charset="0"/>
            <a:cs typeface="Arial" panose="020B0604020202020204" pitchFamily="34" charset="0"/>
          </a:endParaRPr>
        </a:p>
      </dgm:t>
    </dgm:pt>
    <dgm:pt modelId="{44698AB9-ECCB-4D55-A184-9032A480E1BC}">
      <dgm:prSet phldrT="[Texto]" custT="1"/>
      <dgm:spPr/>
      <dgm:t>
        <a:bodyPr/>
        <a:lstStyle/>
        <a:p>
          <a:r>
            <a:rPr lang="es-EC" sz="1200">
              <a:latin typeface="Arial" panose="020B0604020202020204" pitchFamily="34" charset="0"/>
              <a:cs typeface="Arial" panose="020B0604020202020204" pitchFamily="34" charset="0"/>
            </a:rPr>
            <a:t>Energia mecanica 30</a:t>
          </a:r>
        </a:p>
        <a:p>
          <a:r>
            <a:rPr lang="es-EC" sz="1200">
              <a:latin typeface="Arial" panose="020B0604020202020204" pitchFamily="34" charset="0"/>
              <a:cs typeface="Arial" panose="020B0604020202020204" pitchFamily="34" charset="0"/>
            </a:rPr>
            <a:t>%</a:t>
          </a:r>
        </a:p>
      </dgm:t>
    </dgm:pt>
    <dgm:pt modelId="{70C274A5-112A-489E-B912-04932E842936}" type="parTrans" cxnId="{4F39427A-F9D6-4DC3-A963-B63DFB6004A0}">
      <dgm:prSet/>
      <dgm:spPr/>
      <dgm:t>
        <a:bodyPr/>
        <a:lstStyle/>
        <a:p>
          <a:endParaRPr lang="es-EC" sz="1200">
            <a:latin typeface="Arial" panose="020B0604020202020204" pitchFamily="34" charset="0"/>
            <a:cs typeface="Arial" panose="020B0604020202020204" pitchFamily="34" charset="0"/>
          </a:endParaRPr>
        </a:p>
      </dgm:t>
    </dgm:pt>
    <dgm:pt modelId="{DB755950-899B-4C03-80D1-563DBEC3C1CF}" type="sibTrans" cxnId="{4F39427A-F9D6-4DC3-A963-B63DFB6004A0}">
      <dgm:prSet/>
      <dgm:spPr/>
      <dgm:t>
        <a:bodyPr/>
        <a:lstStyle/>
        <a:p>
          <a:endParaRPr lang="es-EC" sz="1200">
            <a:latin typeface="Arial" panose="020B0604020202020204" pitchFamily="34" charset="0"/>
            <a:cs typeface="Arial" panose="020B0604020202020204" pitchFamily="34" charset="0"/>
          </a:endParaRPr>
        </a:p>
      </dgm:t>
    </dgm:pt>
    <dgm:pt modelId="{2287EEF0-C2D5-4497-A127-4BE3CC1DDC23}">
      <dgm:prSet phldrT="[Texto]" custT="1"/>
      <dgm:spPr/>
      <dgm:t>
        <a:bodyPr/>
        <a:lstStyle/>
        <a:p>
          <a:r>
            <a:rPr lang="es-EC" sz="1200">
              <a:latin typeface="Arial" panose="020B0604020202020204" pitchFamily="34" charset="0"/>
              <a:cs typeface="Arial" panose="020B0604020202020204" pitchFamily="34" charset="0"/>
            </a:rPr>
            <a:t>Agua de refrigeración 25%</a:t>
          </a:r>
        </a:p>
      </dgm:t>
    </dgm:pt>
    <dgm:pt modelId="{BD9911EB-9C3F-4F0D-BFF0-6EC3BB196CC8}" type="parTrans" cxnId="{CB36DE8E-F902-47C4-85B7-8D3A0F4AE6BB}">
      <dgm:prSet/>
      <dgm:spPr/>
      <dgm:t>
        <a:bodyPr/>
        <a:lstStyle/>
        <a:p>
          <a:endParaRPr lang="es-EC" sz="1200">
            <a:latin typeface="Arial" panose="020B0604020202020204" pitchFamily="34" charset="0"/>
            <a:cs typeface="Arial" panose="020B0604020202020204" pitchFamily="34" charset="0"/>
          </a:endParaRPr>
        </a:p>
      </dgm:t>
    </dgm:pt>
    <dgm:pt modelId="{EB77C9EF-6FB9-42F4-9EB0-AE66B9C9270D}" type="sibTrans" cxnId="{CB36DE8E-F902-47C4-85B7-8D3A0F4AE6BB}">
      <dgm:prSet/>
      <dgm:spPr/>
      <dgm:t>
        <a:bodyPr/>
        <a:lstStyle/>
        <a:p>
          <a:endParaRPr lang="es-EC" sz="1200">
            <a:latin typeface="Arial" panose="020B0604020202020204" pitchFamily="34" charset="0"/>
            <a:cs typeface="Arial" panose="020B0604020202020204" pitchFamily="34" charset="0"/>
          </a:endParaRPr>
        </a:p>
      </dgm:t>
    </dgm:pt>
    <dgm:pt modelId="{53E8B7B7-9887-426B-ADCC-0F29A9081366}">
      <dgm:prSet phldrT="[Texto]" custT="1"/>
      <dgm:spPr/>
      <dgm:t>
        <a:bodyPr/>
        <a:lstStyle/>
        <a:p>
          <a:r>
            <a:rPr lang="es-EC" sz="1200">
              <a:latin typeface="Arial" panose="020B0604020202020204" pitchFamily="34" charset="0"/>
              <a:cs typeface="Arial" panose="020B0604020202020204" pitchFamily="34" charset="0"/>
            </a:rPr>
            <a:t>Intercambiador de calor de pirolisis</a:t>
          </a:r>
        </a:p>
      </dgm:t>
    </dgm:pt>
    <dgm:pt modelId="{70F7D652-00BA-42AB-9338-F601CB4FEE25}" type="parTrans" cxnId="{BE0091BC-CF95-4A76-B36D-01641C098E0B}">
      <dgm:prSet/>
      <dgm:spPr/>
      <dgm:t>
        <a:bodyPr/>
        <a:lstStyle/>
        <a:p>
          <a:endParaRPr lang="es-EC" sz="1200">
            <a:latin typeface="Arial" panose="020B0604020202020204" pitchFamily="34" charset="0"/>
            <a:cs typeface="Arial" panose="020B0604020202020204" pitchFamily="34" charset="0"/>
          </a:endParaRPr>
        </a:p>
      </dgm:t>
    </dgm:pt>
    <dgm:pt modelId="{77D5769C-AFEF-4243-8124-0FA544ED4AF0}" type="sibTrans" cxnId="{BE0091BC-CF95-4A76-B36D-01641C098E0B}">
      <dgm:prSet/>
      <dgm:spPr/>
      <dgm:t>
        <a:bodyPr/>
        <a:lstStyle/>
        <a:p>
          <a:endParaRPr lang="es-EC" sz="1200">
            <a:latin typeface="Arial" panose="020B0604020202020204" pitchFamily="34" charset="0"/>
            <a:cs typeface="Arial" panose="020B0604020202020204" pitchFamily="34" charset="0"/>
          </a:endParaRPr>
        </a:p>
      </dgm:t>
    </dgm:pt>
    <dgm:pt modelId="{84C3EF5F-1D7C-4EDE-AAC5-8149B2990F3A}">
      <dgm:prSet custT="1"/>
      <dgm:spPr/>
      <dgm:t>
        <a:bodyPr/>
        <a:lstStyle/>
        <a:p>
          <a:r>
            <a:rPr lang="es-EC" sz="1200">
              <a:latin typeface="Arial" panose="020B0604020202020204" pitchFamily="34" charset="0"/>
              <a:cs typeface="Arial" panose="020B0604020202020204" pitchFamily="34" charset="0"/>
            </a:rPr>
            <a:t>Energia termica de los gases de escape  40</a:t>
          </a:r>
        </a:p>
        <a:p>
          <a:r>
            <a:rPr lang="es-EC" sz="1200">
              <a:latin typeface="Arial" panose="020B0604020202020204" pitchFamily="34" charset="0"/>
              <a:cs typeface="Arial" panose="020B0604020202020204" pitchFamily="34" charset="0"/>
            </a:rPr>
            <a:t>%</a:t>
          </a:r>
        </a:p>
      </dgm:t>
    </dgm:pt>
    <dgm:pt modelId="{219B61DD-FE1F-4B28-A8E4-EB8AA2DB52BA}" type="parTrans" cxnId="{178EC714-56EB-4A95-A84D-079E55E92779}">
      <dgm:prSet/>
      <dgm:spPr/>
      <dgm:t>
        <a:bodyPr/>
        <a:lstStyle/>
        <a:p>
          <a:endParaRPr lang="es-EC" sz="1200">
            <a:latin typeface="Arial" panose="020B0604020202020204" pitchFamily="34" charset="0"/>
            <a:cs typeface="Arial" panose="020B0604020202020204" pitchFamily="34" charset="0"/>
          </a:endParaRPr>
        </a:p>
      </dgm:t>
    </dgm:pt>
    <dgm:pt modelId="{2D790E2D-99F2-49FF-A8A9-07F329B9738B}" type="sibTrans" cxnId="{178EC714-56EB-4A95-A84D-079E55E92779}">
      <dgm:prSet/>
      <dgm:spPr/>
      <dgm:t>
        <a:bodyPr/>
        <a:lstStyle/>
        <a:p>
          <a:endParaRPr lang="es-EC" sz="1200">
            <a:latin typeface="Arial" panose="020B0604020202020204" pitchFamily="34" charset="0"/>
            <a:cs typeface="Arial" panose="020B0604020202020204" pitchFamily="34" charset="0"/>
          </a:endParaRPr>
        </a:p>
      </dgm:t>
    </dgm:pt>
    <dgm:pt modelId="{7A04D496-124F-4842-B463-62509D43614E}">
      <dgm:prSet custT="1"/>
      <dgm:spPr/>
      <dgm:t>
        <a:bodyPr/>
        <a:lstStyle/>
        <a:p>
          <a:r>
            <a:rPr lang="es-EC" sz="1200">
              <a:latin typeface="Arial" panose="020B0604020202020204" pitchFamily="34" charset="0"/>
              <a:cs typeface="Arial" panose="020B0604020202020204" pitchFamily="34" charset="0"/>
            </a:rPr>
            <a:t>Perdidas por fricción 5%</a:t>
          </a:r>
        </a:p>
      </dgm:t>
    </dgm:pt>
    <dgm:pt modelId="{65DB0193-06B8-48F0-885A-EE4ECCF6C2EA}" type="parTrans" cxnId="{68ADF1B8-79D4-47EB-B2B7-818D97BCD12C}">
      <dgm:prSet/>
      <dgm:spPr/>
      <dgm:t>
        <a:bodyPr/>
        <a:lstStyle/>
        <a:p>
          <a:endParaRPr lang="es-EC" sz="1200">
            <a:latin typeface="Arial" panose="020B0604020202020204" pitchFamily="34" charset="0"/>
            <a:cs typeface="Arial" panose="020B0604020202020204" pitchFamily="34" charset="0"/>
          </a:endParaRPr>
        </a:p>
      </dgm:t>
    </dgm:pt>
    <dgm:pt modelId="{71363351-B7EC-40FC-A156-07021F7D2190}" type="sibTrans" cxnId="{68ADF1B8-79D4-47EB-B2B7-818D97BCD12C}">
      <dgm:prSet/>
      <dgm:spPr/>
      <dgm:t>
        <a:bodyPr/>
        <a:lstStyle/>
        <a:p>
          <a:endParaRPr lang="es-EC" sz="1200">
            <a:latin typeface="Arial" panose="020B0604020202020204" pitchFamily="34" charset="0"/>
            <a:cs typeface="Arial" panose="020B0604020202020204" pitchFamily="34" charset="0"/>
          </a:endParaRPr>
        </a:p>
      </dgm:t>
    </dgm:pt>
    <dgm:pt modelId="{B5819465-9FF2-42B0-B112-E99B044A8C25}" type="pres">
      <dgm:prSet presAssocID="{D2467FFC-93E6-463D-92BA-36D284199A14}" presName="Name0" presStyleCnt="0">
        <dgm:presLayoutVars>
          <dgm:dir/>
          <dgm:animLvl val="lvl"/>
          <dgm:resizeHandles val="exact"/>
        </dgm:presLayoutVars>
      </dgm:prSet>
      <dgm:spPr/>
      <dgm:t>
        <a:bodyPr/>
        <a:lstStyle/>
        <a:p>
          <a:endParaRPr lang="es-EC"/>
        </a:p>
      </dgm:t>
    </dgm:pt>
    <dgm:pt modelId="{30BC52BB-3F5B-4B7F-B275-A8130B015C49}" type="pres">
      <dgm:prSet presAssocID="{53E8B7B7-9887-426B-ADCC-0F29A9081366}" presName="boxAndChildren" presStyleCnt="0"/>
      <dgm:spPr/>
    </dgm:pt>
    <dgm:pt modelId="{5DF7F1CB-830D-4DD3-9E43-BC17E445665F}" type="pres">
      <dgm:prSet presAssocID="{53E8B7B7-9887-426B-ADCC-0F29A9081366}" presName="parentTextBox" presStyleLbl="node1" presStyleIdx="0" presStyleCnt="3" custScaleX="33479"/>
      <dgm:spPr/>
      <dgm:t>
        <a:bodyPr/>
        <a:lstStyle/>
        <a:p>
          <a:endParaRPr lang="es-EC"/>
        </a:p>
      </dgm:t>
    </dgm:pt>
    <dgm:pt modelId="{57570971-BE52-4E32-A7C4-82CDD0887E0E}" type="pres">
      <dgm:prSet presAssocID="{420BDA9E-7314-4D13-8CE1-9B6682CFCF19}" presName="sp" presStyleCnt="0"/>
      <dgm:spPr/>
    </dgm:pt>
    <dgm:pt modelId="{3807F5FA-CC8A-49EE-A039-91B8D305B416}" type="pres">
      <dgm:prSet presAssocID="{F721DCFD-52B0-411B-BFF3-789701A9BE24}" presName="arrowAndChildren" presStyleCnt="0"/>
      <dgm:spPr/>
    </dgm:pt>
    <dgm:pt modelId="{C5437457-614B-4733-A91C-9FF2B95D52EE}" type="pres">
      <dgm:prSet presAssocID="{F721DCFD-52B0-411B-BFF3-789701A9BE24}" presName="parentTextArrow" presStyleLbl="node1" presStyleIdx="0" presStyleCnt="3"/>
      <dgm:spPr/>
      <dgm:t>
        <a:bodyPr/>
        <a:lstStyle/>
        <a:p>
          <a:endParaRPr lang="es-EC"/>
        </a:p>
      </dgm:t>
    </dgm:pt>
    <dgm:pt modelId="{14B1C198-F976-4B06-9EF8-2172354F2ED1}" type="pres">
      <dgm:prSet presAssocID="{F721DCFD-52B0-411B-BFF3-789701A9BE24}" presName="arrow" presStyleLbl="node1" presStyleIdx="1" presStyleCnt="3" custScaleY="388299" custLinFactNeighborX="-3935"/>
      <dgm:spPr/>
      <dgm:t>
        <a:bodyPr/>
        <a:lstStyle/>
        <a:p>
          <a:endParaRPr lang="es-EC"/>
        </a:p>
      </dgm:t>
    </dgm:pt>
    <dgm:pt modelId="{4DC2BCD3-3E2A-45FF-B372-155516B03371}" type="pres">
      <dgm:prSet presAssocID="{F721DCFD-52B0-411B-BFF3-789701A9BE24}" presName="descendantArrow" presStyleCnt="0"/>
      <dgm:spPr/>
    </dgm:pt>
    <dgm:pt modelId="{3A7BC39C-A6FF-40B0-97E8-4997D033C540}" type="pres">
      <dgm:prSet presAssocID="{44698AB9-ECCB-4D55-A184-9032A480E1BC}" presName="childTextArrow" presStyleLbl="fgAccFollowNode1" presStyleIdx="0" presStyleCnt="5" custScaleX="24191" custScaleY="505846" custLinFactNeighborX="-401" custLinFactNeighborY="-58485">
        <dgm:presLayoutVars>
          <dgm:bulletEnabled val="1"/>
        </dgm:presLayoutVars>
      </dgm:prSet>
      <dgm:spPr/>
      <dgm:t>
        <a:bodyPr/>
        <a:lstStyle/>
        <a:p>
          <a:endParaRPr lang="es-EC"/>
        </a:p>
      </dgm:t>
    </dgm:pt>
    <dgm:pt modelId="{68A0F4C2-B927-447A-AB19-0A03491C7DA8}" type="pres">
      <dgm:prSet presAssocID="{84C3EF5F-1D7C-4EDE-AAC5-8149B2990F3A}" presName="childTextArrow" presStyleLbl="fgAccFollowNode1" presStyleIdx="1" presStyleCnt="5" custScaleX="47422" custScaleY="505846" custLinFactNeighborX="-401" custLinFactNeighborY="-58485">
        <dgm:presLayoutVars>
          <dgm:bulletEnabled val="1"/>
        </dgm:presLayoutVars>
      </dgm:prSet>
      <dgm:spPr/>
      <dgm:t>
        <a:bodyPr/>
        <a:lstStyle/>
        <a:p>
          <a:endParaRPr lang="es-EC"/>
        </a:p>
      </dgm:t>
    </dgm:pt>
    <dgm:pt modelId="{CC02CD92-AFF4-4468-B8F2-24172BAE78CB}" type="pres">
      <dgm:prSet presAssocID="{2287EEF0-C2D5-4497-A127-4BE3CC1DDC23}" presName="childTextArrow" presStyleLbl="fgAccFollowNode1" presStyleIdx="2" presStyleCnt="5" custScaleX="19913" custScaleY="505846" custLinFactNeighborX="-401" custLinFactNeighborY="-58485">
        <dgm:presLayoutVars>
          <dgm:bulletEnabled val="1"/>
        </dgm:presLayoutVars>
      </dgm:prSet>
      <dgm:spPr/>
      <dgm:t>
        <a:bodyPr/>
        <a:lstStyle/>
        <a:p>
          <a:endParaRPr lang="es-EC"/>
        </a:p>
      </dgm:t>
    </dgm:pt>
    <dgm:pt modelId="{55EFA610-A1A3-4344-A77B-14BE55698D9D}" type="pres">
      <dgm:prSet presAssocID="{7A04D496-124F-4842-B463-62509D43614E}" presName="childTextArrow" presStyleLbl="fgAccFollowNode1" presStyleIdx="3" presStyleCnt="5" custScaleX="18442" custScaleY="505846" custLinFactNeighborX="-401" custLinFactNeighborY="-58485">
        <dgm:presLayoutVars>
          <dgm:bulletEnabled val="1"/>
        </dgm:presLayoutVars>
      </dgm:prSet>
      <dgm:spPr/>
      <dgm:t>
        <a:bodyPr/>
        <a:lstStyle/>
        <a:p>
          <a:endParaRPr lang="es-EC"/>
        </a:p>
      </dgm:t>
    </dgm:pt>
    <dgm:pt modelId="{8644172F-E41D-49D8-B740-20ECBE92153A}" type="pres">
      <dgm:prSet presAssocID="{3542DCED-EDDD-419A-B325-69515525E825}" presName="sp" presStyleCnt="0"/>
      <dgm:spPr/>
    </dgm:pt>
    <dgm:pt modelId="{0D0128FD-AB68-49BB-AD20-627F16BA7537}" type="pres">
      <dgm:prSet presAssocID="{755BA080-2BB9-4613-AB68-8FC40F327949}" presName="arrowAndChildren" presStyleCnt="0"/>
      <dgm:spPr/>
    </dgm:pt>
    <dgm:pt modelId="{DEFF1C11-F566-453F-80E6-3DE932DB207E}" type="pres">
      <dgm:prSet presAssocID="{755BA080-2BB9-4613-AB68-8FC40F327949}" presName="parentTextArrow" presStyleLbl="node1" presStyleIdx="1" presStyleCnt="3"/>
      <dgm:spPr/>
      <dgm:t>
        <a:bodyPr/>
        <a:lstStyle/>
        <a:p>
          <a:endParaRPr lang="es-EC"/>
        </a:p>
      </dgm:t>
    </dgm:pt>
    <dgm:pt modelId="{22485D95-2A20-4B9A-BA86-9ED34BC43D77}" type="pres">
      <dgm:prSet presAssocID="{755BA080-2BB9-4613-AB68-8FC40F327949}" presName="arrow" presStyleLbl="node1" presStyleIdx="2" presStyleCnt="3"/>
      <dgm:spPr/>
      <dgm:t>
        <a:bodyPr/>
        <a:lstStyle/>
        <a:p>
          <a:endParaRPr lang="es-EC"/>
        </a:p>
      </dgm:t>
    </dgm:pt>
    <dgm:pt modelId="{59642939-4E96-44E3-8E9C-FC4D4D773980}" type="pres">
      <dgm:prSet presAssocID="{755BA080-2BB9-4613-AB68-8FC40F327949}" presName="descendantArrow" presStyleCnt="0"/>
      <dgm:spPr/>
    </dgm:pt>
    <dgm:pt modelId="{8AE246CE-795A-41D2-966D-BB98D9BE233C}" type="pres">
      <dgm:prSet presAssocID="{87D65473-FDBD-4C7C-8370-69B6D2F4283E}" presName="childTextArrow" presStyleLbl="fgAccFollowNode1" presStyleIdx="4" presStyleCnt="5">
        <dgm:presLayoutVars>
          <dgm:bulletEnabled val="1"/>
        </dgm:presLayoutVars>
      </dgm:prSet>
      <dgm:spPr/>
      <dgm:t>
        <a:bodyPr/>
        <a:lstStyle/>
        <a:p>
          <a:endParaRPr lang="es-EC"/>
        </a:p>
      </dgm:t>
    </dgm:pt>
  </dgm:ptLst>
  <dgm:cxnLst>
    <dgm:cxn modelId="{23A13315-80AB-4ACC-A3A2-39421D9B1FD5}" srcId="{755BA080-2BB9-4613-AB68-8FC40F327949}" destId="{87D65473-FDBD-4C7C-8370-69B6D2F4283E}" srcOrd="0" destOrd="0" parTransId="{1B412A70-071E-4CA2-88DD-96BDC7CDEB37}" sibTransId="{0ABC974D-BA96-41CF-BA55-6AFB4B2027FE}"/>
    <dgm:cxn modelId="{3850E91F-CF0F-43F2-ADF4-3084F8A1F6A8}" srcId="{87D65473-FDBD-4C7C-8370-69B6D2F4283E}" destId="{C76953F0-EA36-4D04-983D-760B6DBEFCFE}" srcOrd="0" destOrd="0" parTransId="{6242D425-190F-47CA-9A6B-9C562CC9139F}" sibTransId="{8D2E90E8-CBA5-4EC2-973A-12FC024BAC8C}"/>
    <dgm:cxn modelId="{2DFDCF11-0EF2-4235-ACA6-3B9CB7FB56C0}" type="presOf" srcId="{84C3EF5F-1D7C-4EDE-AAC5-8149B2990F3A}" destId="{68A0F4C2-B927-447A-AB19-0A03491C7DA8}" srcOrd="0" destOrd="0" presId="urn:microsoft.com/office/officeart/2005/8/layout/process4"/>
    <dgm:cxn modelId="{4F59275A-A571-4FC5-A2E8-D83AFCE45A1E}" type="presOf" srcId="{44698AB9-ECCB-4D55-A184-9032A480E1BC}" destId="{3A7BC39C-A6FF-40B0-97E8-4997D033C540}" srcOrd="0" destOrd="0" presId="urn:microsoft.com/office/officeart/2005/8/layout/process4"/>
    <dgm:cxn modelId="{E2CBB7D5-F08B-4F01-B943-E47529E0BDF7}" type="presOf" srcId="{F721DCFD-52B0-411B-BFF3-789701A9BE24}" destId="{14B1C198-F976-4B06-9EF8-2172354F2ED1}" srcOrd="1" destOrd="0" presId="urn:microsoft.com/office/officeart/2005/8/layout/process4"/>
    <dgm:cxn modelId="{4012787B-AF11-4D54-991F-7162E7C8B2CA}" type="presOf" srcId="{755BA080-2BB9-4613-AB68-8FC40F327949}" destId="{DEFF1C11-F566-453F-80E6-3DE932DB207E}" srcOrd="0" destOrd="0" presId="urn:microsoft.com/office/officeart/2005/8/layout/process4"/>
    <dgm:cxn modelId="{CC25AFBB-8E87-45F3-B3A5-29113FB29E8C}" type="presOf" srcId="{87D65473-FDBD-4C7C-8370-69B6D2F4283E}" destId="{8AE246CE-795A-41D2-966D-BB98D9BE233C}" srcOrd="0" destOrd="0" presId="urn:microsoft.com/office/officeart/2005/8/layout/process4"/>
    <dgm:cxn modelId="{68ADF1B8-79D4-47EB-B2B7-818D97BCD12C}" srcId="{F721DCFD-52B0-411B-BFF3-789701A9BE24}" destId="{7A04D496-124F-4842-B463-62509D43614E}" srcOrd="3" destOrd="0" parTransId="{65DB0193-06B8-48F0-885A-EE4ECCF6C2EA}" sibTransId="{71363351-B7EC-40FC-A156-07021F7D2190}"/>
    <dgm:cxn modelId="{C734123C-E7DC-45BA-8952-8BE1EA828E00}" type="presOf" srcId="{755BA080-2BB9-4613-AB68-8FC40F327949}" destId="{22485D95-2A20-4B9A-BA86-9ED34BC43D77}" srcOrd="1" destOrd="0" presId="urn:microsoft.com/office/officeart/2005/8/layout/process4"/>
    <dgm:cxn modelId="{FBFCA4E9-BB9D-4623-82C8-B77967A1B5F4}" type="presOf" srcId="{D2467FFC-93E6-463D-92BA-36D284199A14}" destId="{B5819465-9FF2-42B0-B112-E99B044A8C25}" srcOrd="0" destOrd="0" presId="urn:microsoft.com/office/officeart/2005/8/layout/process4"/>
    <dgm:cxn modelId="{5429AA5D-4C66-4AF7-B8F4-D3435C1FAE40}" type="presOf" srcId="{2287EEF0-C2D5-4497-A127-4BE3CC1DDC23}" destId="{CC02CD92-AFF4-4468-B8F2-24172BAE78CB}" srcOrd="0" destOrd="0" presId="urn:microsoft.com/office/officeart/2005/8/layout/process4"/>
    <dgm:cxn modelId="{977B8CCC-D204-4B4C-B259-65990359292C}" type="presOf" srcId="{53E8B7B7-9887-426B-ADCC-0F29A9081366}" destId="{5DF7F1CB-830D-4DD3-9E43-BC17E445665F}" srcOrd="0" destOrd="0" presId="urn:microsoft.com/office/officeart/2005/8/layout/process4"/>
    <dgm:cxn modelId="{BE0091BC-CF95-4A76-B36D-01641C098E0B}" srcId="{D2467FFC-93E6-463D-92BA-36D284199A14}" destId="{53E8B7B7-9887-426B-ADCC-0F29A9081366}" srcOrd="2" destOrd="0" parTransId="{70F7D652-00BA-42AB-9338-F601CB4FEE25}" sibTransId="{77D5769C-AFEF-4243-8124-0FA544ED4AF0}"/>
    <dgm:cxn modelId="{E0AEE50F-5F75-414D-BFF1-EAB57F25EEFD}" srcId="{D2467FFC-93E6-463D-92BA-36D284199A14}" destId="{755BA080-2BB9-4613-AB68-8FC40F327949}" srcOrd="0" destOrd="0" parTransId="{EC9ACB1C-749E-4F8D-9CA7-96A79DA542BD}" sibTransId="{3542DCED-EDDD-419A-B325-69515525E825}"/>
    <dgm:cxn modelId="{1B260A21-C769-4CED-A9B7-C29A6E5759E5}" type="presOf" srcId="{C76953F0-EA36-4D04-983D-760B6DBEFCFE}" destId="{8AE246CE-795A-41D2-966D-BB98D9BE233C}" srcOrd="0" destOrd="1" presId="urn:microsoft.com/office/officeart/2005/8/layout/process4"/>
    <dgm:cxn modelId="{13F3AF88-C243-4968-831C-D80A9837C1FB}" srcId="{D2467FFC-93E6-463D-92BA-36D284199A14}" destId="{F721DCFD-52B0-411B-BFF3-789701A9BE24}" srcOrd="1" destOrd="0" parTransId="{7E50CB80-4614-4AD4-AC3A-E40B006D982B}" sibTransId="{420BDA9E-7314-4D13-8CE1-9B6682CFCF19}"/>
    <dgm:cxn modelId="{4F39427A-F9D6-4DC3-A963-B63DFB6004A0}" srcId="{F721DCFD-52B0-411B-BFF3-789701A9BE24}" destId="{44698AB9-ECCB-4D55-A184-9032A480E1BC}" srcOrd="0" destOrd="0" parTransId="{70C274A5-112A-489E-B912-04932E842936}" sibTransId="{DB755950-899B-4C03-80D1-563DBEC3C1CF}"/>
    <dgm:cxn modelId="{178EC714-56EB-4A95-A84D-079E55E92779}" srcId="{F721DCFD-52B0-411B-BFF3-789701A9BE24}" destId="{84C3EF5F-1D7C-4EDE-AAC5-8149B2990F3A}" srcOrd="1" destOrd="0" parTransId="{219B61DD-FE1F-4B28-A8E4-EB8AA2DB52BA}" sibTransId="{2D790E2D-99F2-49FF-A8A9-07F329B9738B}"/>
    <dgm:cxn modelId="{CB36DE8E-F902-47C4-85B7-8D3A0F4AE6BB}" srcId="{F721DCFD-52B0-411B-BFF3-789701A9BE24}" destId="{2287EEF0-C2D5-4497-A127-4BE3CC1DDC23}" srcOrd="2" destOrd="0" parTransId="{BD9911EB-9C3F-4F0D-BFF0-6EC3BB196CC8}" sibTransId="{EB77C9EF-6FB9-42F4-9EB0-AE66B9C9270D}"/>
    <dgm:cxn modelId="{862692EB-D08C-4B43-9D7A-2A31D5AC3D00}" type="presOf" srcId="{7A04D496-124F-4842-B463-62509D43614E}" destId="{55EFA610-A1A3-4344-A77B-14BE55698D9D}" srcOrd="0" destOrd="0" presId="urn:microsoft.com/office/officeart/2005/8/layout/process4"/>
    <dgm:cxn modelId="{1114C64E-4DBA-4408-9327-28C7D7626ADA}" type="presOf" srcId="{F721DCFD-52B0-411B-BFF3-789701A9BE24}" destId="{C5437457-614B-4733-A91C-9FF2B95D52EE}" srcOrd="0" destOrd="0" presId="urn:microsoft.com/office/officeart/2005/8/layout/process4"/>
    <dgm:cxn modelId="{5C7C33D3-5562-437D-BA0C-4BBBA81F2384}" type="presParOf" srcId="{B5819465-9FF2-42B0-B112-E99B044A8C25}" destId="{30BC52BB-3F5B-4B7F-B275-A8130B015C49}" srcOrd="0" destOrd="0" presId="urn:microsoft.com/office/officeart/2005/8/layout/process4"/>
    <dgm:cxn modelId="{CD9E45F4-8C2E-4255-8126-EE9C664A33C2}" type="presParOf" srcId="{30BC52BB-3F5B-4B7F-B275-A8130B015C49}" destId="{5DF7F1CB-830D-4DD3-9E43-BC17E445665F}" srcOrd="0" destOrd="0" presId="urn:microsoft.com/office/officeart/2005/8/layout/process4"/>
    <dgm:cxn modelId="{60C71788-4C8A-4657-9DAF-8A67E2F7AB55}" type="presParOf" srcId="{B5819465-9FF2-42B0-B112-E99B044A8C25}" destId="{57570971-BE52-4E32-A7C4-82CDD0887E0E}" srcOrd="1" destOrd="0" presId="urn:microsoft.com/office/officeart/2005/8/layout/process4"/>
    <dgm:cxn modelId="{78AA2ED8-5CFD-48D9-A6B2-14DBBAA8ADB9}" type="presParOf" srcId="{B5819465-9FF2-42B0-B112-E99B044A8C25}" destId="{3807F5FA-CC8A-49EE-A039-91B8D305B416}" srcOrd="2" destOrd="0" presId="urn:microsoft.com/office/officeart/2005/8/layout/process4"/>
    <dgm:cxn modelId="{48EC1B6D-E630-4FC9-B04A-624D5C5BD131}" type="presParOf" srcId="{3807F5FA-CC8A-49EE-A039-91B8D305B416}" destId="{C5437457-614B-4733-A91C-9FF2B95D52EE}" srcOrd="0" destOrd="0" presId="urn:microsoft.com/office/officeart/2005/8/layout/process4"/>
    <dgm:cxn modelId="{B59CF5A4-8585-4EB7-83E5-92D3A253883C}" type="presParOf" srcId="{3807F5FA-CC8A-49EE-A039-91B8D305B416}" destId="{14B1C198-F976-4B06-9EF8-2172354F2ED1}" srcOrd="1" destOrd="0" presId="urn:microsoft.com/office/officeart/2005/8/layout/process4"/>
    <dgm:cxn modelId="{D304F731-F895-4A0B-B396-A71AEF0179B8}" type="presParOf" srcId="{3807F5FA-CC8A-49EE-A039-91B8D305B416}" destId="{4DC2BCD3-3E2A-45FF-B372-155516B03371}" srcOrd="2" destOrd="0" presId="urn:microsoft.com/office/officeart/2005/8/layout/process4"/>
    <dgm:cxn modelId="{E83A97FD-382B-4DA7-A781-6DBEFD8E32F5}" type="presParOf" srcId="{4DC2BCD3-3E2A-45FF-B372-155516B03371}" destId="{3A7BC39C-A6FF-40B0-97E8-4997D033C540}" srcOrd="0" destOrd="0" presId="urn:microsoft.com/office/officeart/2005/8/layout/process4"/>
    <dgm:cxn modelId="{30542461-B780-47B7-A925-A29FDF0B7EBA}" type="presParOf" srcId="{4DC2BCD3-3E2A-45FF-B372-155516B03371}" destId="{68A0F4C2-B927-447A-AB19-0A03491C7DA8}" srcOrd="1" destOrd="0" presId="urn:microsoft.com/office/officeart/2005/8/layout/process4"/>
    <dgm:cxn modelId="{464862B7-9948-4B72-983F-D4DF169141E0}" type="presParOf" srcId="{4DC2BCD3-3E2A-45FF-B372-155516B03371}" destId="{CC02CD92-AFF4-4468-B8F2-24172BAE78CB}" srcOrd="2" destOrd="0" presId="urn:microsoft.com/office/officeart/2005/8/layout/process4"/>
    <dgm:cxn modelId="{BC9E14F8-8108-4D47-8898-304A227E7B41}" type="presParOf" srcId="{4DC2BCD3-3E2A-45FF-B372-155516B03371}" destId="{55EFA610-A1A3-4344-A77B-14BE55698D9D}" srcOrd="3" destOrd="0" presId="urn:microsoft.com/office/officeart/2005/8/layout/process4"/>
    <dgm:cxn modelId="{9235C279-1571-4CAF-B287-FE851DC2CAB2}" type="presParOf" srcId="{B5819465-9FF2-42B0-B112-E99B044A8C25}" destId="{8644172F-E41D-49D8-B740-20ECBE92153A}" srcOrd="3" destOrd="0" presId="urn:microsoft.com/office/officeart/2005/8/layout/process4"/>
    <dgm:cxn modelId="{DFC1771A-3690-410E-8813-12A7B3032799}" type="presParOf" srcId="{B5819465-9FF2-42B0-B112-E99B044A8C25}" destId="{0D0128FD-AB68-49BB-AD20-627F16BA7537}" srcOrd="4" destOrd="0" presId="urn:microsoft.com/office/officeart/2005/8/layout/process4"/>
    <dgm:cxn modelId="{2F6A8659-09D5-45E8-8802-69458CEFF9EE}" type="presParOf" srcId="{0D0128FD-AB68-49BB-AD20-627F16BA7537}" destId="{DEFF1C11-F566-453F-80E6-3DE932DB207E}" srcOrd="0" destOrd="0" presId="urn:microsoft.com/office/officeart/2005/8/layout/process4"/>
    <dgm:cxn modelId="{6DAFB609-BFC2-4FE9-839E-88E76E9FCB90}" type="presParOf" srcId="{0D0128FD-AB68-49BB-AD20-627F16BA7537}" destId="{22485D95-2A20-4B9A-BA86-9ED34BC43D77}" srcOrd="1" destOrd="0" presId="urn:microsoft.com/office/officeart/2005/8/layout/process4"/>
    <dgm:cxn modelId="{3410A397-26BB-4C30-A74B-BEE18DDAE0F4}" type="presParOf" srcId="{0D0128FD-AB68-49BB-AD20-627F16BA7537}" destId="{59642939-4E96-44E3-8E9C-FC4D4D773980}" srcOrd="2" destOrd="0" presId="urn:microsoft.com/office/officeart/2005/8/layout/process4"/>
    <dgm:cxn modelId="{52A5CA0F-7040-41A6-BBE1-294467CEC022}" type="presParOf" srcId="{59642939-4E96-44E3-8E9C-FC4D4D773980}" destId="{8AE246CE-795A-41D2-966D-BB98D9BE233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903B4-97E1-4BE7-BF31-6B5412E1DBF6}">
      <dsp:nvSpPr>
        <dsp:cNvPr id="0" name=""/>
        <dsp:cNvSpPr/>
      </dsp:nvSpPr>
      <dsp:spPr>
        <a:xfrm>
          <a:off x="2597852" y="3702"/>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Flujo de solidos</a:t>
          </a:r>
        </a:p>
      </dsp:txBody>
      <dsp:txXfrm>
        <a:off x="2615603" y="21453"/>
        <a:ext cx="2388793" cy="570571"/>
      </dsp:txXfrm>
    </dsp:sp>
    <dsp:sp modelId="{4F2221F2-8384-4D26-90CE-699B38DDFA7E}">
      <dsp:nvSpPr>
        <dsp:cNvPr id="0" name=""/>
        <dsp:cNvSpPr/>
      </dsp:nvSpPr>
      <dsp:spPr>
        <a:xfrm rot="5400000">
          <a:off x="3696361" y="624928"/>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647656"/>
        <a:ext cx="163639" cy="159094"/>
      </dsp:txXfrm>
    </dsp:sp>
    <dsp:sp modelId="{DE99ACB2-BCE4-4A5E-A138-E46870EF75DF}">
      <dsp:nvSpPr>
        <dsp:cNvPr id="0" name=""/>
        <dsp:cNvSpPr/>
      </dsp:nvSpPr>
      <dsp:spPr>
        <a:xfrm>
          <a:off x="2597852" y="912813"/>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Biomasa seleccionada entra en la tolva con humedad 30% Max</a:t>
          </a:r>
        </a:p>
      </dsp:txBody>
      <dsp:txXfrm>
        <a:off x="2615603" y="930564"/>
        <a:ext cx="2388793" cy="570571"/>
      </dsp:txXfrm>
    </dsp:sp>
    <dsp:sp modelId="{1E3B4236-C34D-460C-8485-868B0DD7BBF6}">
      <dsp:nvSpPr>
        <dsp:cNvPr id="0" name=""/>
        <dsp:cNvSpPr/>
      </dsp:nvSpPr>
      <dsp:spPr>
        <a:xfrm rot="5400000">
          <a:off x="3696361" y="1534039"/>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1556767"/>
        <a:ext cx="163639" cy="159094"/>
      </dsp:txXfrm>
    </dsp:sp>
    <dsp:sp modelId="{52F1F3C1-9887-432D-A3B6-45D139CB24BB}">
      <dsp:nvSpPr>
        <dsp:cNvPr id="0" name=""/>
        <dsp:cNvSpPr/>
      </dsp:nvSpPr>
      <dsp:spPr>
        <a:xfrm>
          <a:off x="2597852" y="1821924"/>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Secado de Biomasa se realiza en el intercambiador de calor de secado</a:t>
          </a:r>
        </a:p>
      </dsp:txBody>
      <dsp:txXfrm>
        <a:off x="2615603" y="1839675"/>
        <a:ext cx="2388793" cy="570571"/>
      </dsp:txXfrm>
    </dsp:sp>
    <dsp:sp modelId="{C6AE5B78-7F6D-435D-976B-6A054B979B4F}">
      <dsp:nvSpPr>
        <dsp:cNvPr id="0" name=""/>
        <dsp:cNvSpPr/>
      </dsp:nvSpPr>
      <dsp:spPr>
        <a:xfrm rot="5400000">
          <a:off x="3696361" y="2443150"/>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2465878"/>
        <a:ext cx="163639" cy="159094"/>
      </dsp:txXfrm>
    </dsp:sp>
    <dsp:sp modelId="{413958DE-810F-40CF-97AF-F0180CE8C80E}">
      <dsp:nvSpPr>
        <dsp:cNvPr id="0" name=""/>
        <dsp:cNvSpPr/>
      </dsp:nvSpPr>
      <dsp:spPr>
        <a:xfrm>
          <a:off x="2597852" y="2731035"/>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Pirolisis descomposición de biomasa se realiza en el intercambiador de calor de pirolisis</a:t>
          </a:r>
        </a:p>
      </dsp:txBody>
      <dsp:txXfrm>
        <a:off x="2615603" y="2748786"/>
        <a:ext cx="2388793" cy="570571"/>
      </dsp:txXfrm>
    </dsp:sp>
    <dsp:sp modelId="{EB6855F5-BF79-432F-96D4-DA5E81589B37}">
      <dsp:nvSpPr>
        <dsp:cNvPr id="0" name=""/>
        <dsp:cNvSpPr/>
      </dsp:nvSpPr>
      <dsp:spPr>
        <a:xfrm rot="5400000">
          <a:off x="3696361" y="3352260"/>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3374988"/>
        <a:ext cx="163639" cy="159094"/>
      </dsp:txXfrm>
    </dsp:sp>
    <dsp:sp modelId="{7F6E7E88-2026-4F40-BDB5-BA84E4607D39}">
      <dsp:nvSpPr>
        <dsp:cNvPr id="0" name=""/>
        <dsp:cNvSpPr/>
      </dsp:nvSpPr>
      <dsp:spPr>
        <a:xfrm>
          <a:off x="1951765" y="3640145"/>
          <a:ext cx="3716468"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Combustión se realiza en la campana  donde estan los inyectores de aire combustionacon gases alquitranados y produccion de carbón</a:t>
          </a:r>
        </a:p>
      </dsp:txBody>
      <dsp:txXfrm>
        <a:off x="1969516" y="3657896"/>
        <a:ext cx="3680966" cy="570571"/>
      </dsp:txXfrm>
    </dsp:sp>
    <dsp:sp modelId="{7DCA19D5-C8DC-4E62-B5B6-D1DB2FE4D4DC}">
      <dsp:nvSpPr>
        <dsp:cNvPr id="0" name=""/>
        <dsp:cNvSpPr/>
      </dsp:nvSpPr>
      <dsp:spPr>
        <a:xfrm rot="5400000">
          <a:off x="3696361" y="4261371"/>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4284099"/>
        <a:ext cx="163639" cy="159094"/>
      </dsp:txXfrm>
    </dsp:sp>
    <dsp:sp modelId="{75A9F43A-34B4-4D41-825B-BA18EF029DB5}">
      <dsp:nvSpPr>
        <dsp:cNvPr id="0" name=""/>
        <dsp:cNvSpPr/>
      </dsp:nvSpPr>
      <dsp:spPr>
        <a:xfrm>
          <a:off x="2597852" y="4549256"/>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Reducción o craqueo al pazar por la campana del reactor Carbón reactivo</a:t>
          </a:r>
        </a:p>
      </dsp:txBody>
      <dsp:txXfrm>
        <a:off x="2615603" y="4567007"/>
        <a:ext cx="2388793" cy="570571"/>
      </dsp:txXfrm>
    </dsp:sp>
    <dsp:sp modelId="{039D2A6D-9261-4A04-AB74-3E2B9C36E848}">
      <dsp:nvSpPr>
        <dsp:cNvPr id="0" name=""/>
        <dsp:cNvSpPr/>
      </dsp:nvSpPr>
      <dsp:spPr>
        <a:xfrm rot="5400000">
          <a:off x="3696361" y="5170482"/>
          <a:ext cx="227277" cy="27273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728181" y="5193210"/>
        <a:ext cx="163639" cy="159094"/>
      </dsp:txXfrm>
    </dsp:sp>
    <dsp:sp modelId="{A0B152E2-7462-4E84-A230-557DFCB7004E}">
      <dsp:nvSpPr>
        <dsp:cNvPr id="0" name=""/>
        <dsp:cNvSpPr/>
      </dsp:nvSpPr>
      <dsp:spPr>
        <a:xfrm>
          <a:off x="2597852" y="5458367"/>
          <a:ext cx="2424295" cy="60607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dirty="0" smtClean="0">
              <a:latin typeface="Arial" panose="020B0604020202020204" pitchFamily="34" charset="0"/>
              <a:cs typeface="Arial" panose="020B0604020202020204" pitchFamily="34" charset="0"/>
            </a:rPr>
            <a:t>Hollín </a:t>
          </a:r>
          <a:r>
            <a:rPr lang="es-EC" sz="1200" kern="1200" dirty="0">
              <a:latin typeface="Arial" panose="020B0604020202020204" pitchFamily="34" charset="0"/>
              <a:cs typeface="Arial" panose="020B0604020202020204" pitchFamily="34" charset="0"/>
            </a:rPr>
            <a:t>y cenizas residuos de Biomasa.</a:t>
          </a:r>
        </a:p>
      </dsp:txBody>
      <dsp:txXfrm>
        <a:off x="2615603" y="5476118"/>
        <a:ext cx="2388793" cy="5705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4903B4-97E1-4BE7-BF31-6B5412E1DBF6}">
      <dsp:nvSpPr>
        <dsp:cNvPr id="0" name=""/>
        <dsp:cNvSpPr/>
      </dsp:nvSpPr>
      <dsp:spPr>
        <a:xfrm>
          <a:off x="3025214" y="2344"/>
          <a:ext cx="1569571" cy="871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Flujo de gases de escape</a:t>
          </a:r>
        </a:p>
      </dsp:txBody>
      <dsp:txXfrm>
        <a:off x="3050754" y="27884"/>
        <a:ext cx="1518491" cy="820903"/>
      </dsp:txXfrm>
    </dsp:sp>
    <dsp:sp modelId="{4F2221F2-8384-4D26-90CE-699B38DDFA7E}">
      <dsp:nvSpPr>
        <dsp:cNvPr id="0" name=""/>
        <dsp:cNvSpPr/>
      </dsp:nvSpPr>
      <dsp:spPr>
        <a:xfrm rot="5400000">
          <a:off x="3646503" y="896127"/>
          <a:ext cx="326993" cy="392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692282" y="928826"/>
        <a:ext cx="235436" cy="228895"/>
      </dsp:txXfrm>
    </dsp:sp>
    <dsp:sp modelId="{DE99ACB2-BCE4-4A5E-A138-E46870EF75DF}">
      <dsp:nvSpPr>
        <dsp:cNvPr id="0" name=""/>
        <dsp:cNvSpPr/>
      </dsp:nvSpPr>
      <dsp:spPr>
        <a:xfrm>
          <a:off x="3025214" y="1310320"/>
          <a:ext cx="1569571" cy="871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motor emite gases de escape</a:t>
          </a:r>
        </a:p>
      </dsp:txBody>
      <dsp:txXfrm>
        <a:off x="3050754" y="1335860"/>
        <a:ext cx="1518491" cy="820903"/>
      </dsp:txXfrm>
    </dsp:sp>
    <dsp:sp modelId="{1E3B4236-C34D-460C-8485-868B0DD7BBF6}">
      <dsp:nvSpPr>
        <dsp:cNvPr id="0" name=""/>
        <dsp:cNvSpPr/>
      </dsp:nvSpPr>
      <dsp:spPr>
        <a:xfrm rot="5400000">
          <a:off x="3646503" y="2204103"/>
          <a:ext cx="326993" cy="392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692282" y="2236802"/>
        <a:ext cx="235436" cy="228895"/>
      </dsp:txXfrm>
    </dsp:sp>
    <dsp:sp modelId="{08D0B07E-5590-49B6-8EC9-9C65883B4478}">
      <dsp:nvSpPr>
        <dsp:cNvPr id="0" name=""/>
        <dsp:cNvSpPr/>
      </dsp:nvSpPr>
      <dsp:spPr>
        <a:xfrm>
          <a:off x="3025214" y="2618295"/>
          <a:ext cx="1569571" cy="871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Recuperación de calor residual Intercambiador de calor de pirolisis</a:t>
          </a:r>
        </a:p>
      </dsp:txBody>
      <dsp:txXfrm>
        <a:off x="3050754" y="2643835"/>
        <a:ext cx="1518491" cy="820903"/>
      </dsp:txXfrm>
    </dsp:sp>
    <dsp:sp modelId="{4B0371A6-3ECB-4229-ABFB-0DD293BEF64C}">
      <dsp:nvSpPr>
        <dsp:cNvPr id="0" name=""/>
        <dsp:cNvSpPr/>
      </dsp:nvSpPr>
      <dsp:spPr>
        <a:xfrm rot="5400000">
          <a:off x="3646503" y="3512079"/>
          <a:ext cx="326993" cy="39239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EC" sz="1200" kern="1200">
            <a:latin typeface="Arial" panose="020B0604020202020204" pitchFamily="34" charset="0"/>
            <a:cs typeface="Arial" panose="020B0604020202020204" pitchFamily="34" charset="0"/>
          </a:endParaRPr>
        </a:p>
      </dsp:txBody>
      <dsp:txXfrm rot="-5400000">
        <a:off x="3692282" y="3544778"/>
        <a:ext cx="235436" cy="228895"/>
      </dsp:txXfrm>
    </dsp:sp>
    <dsp:sp modelId="{A2DC04AB-7FC0-4987-83F3-8CC027AD1885}">
      <dsp:nvSpPr>
        <dsp:cNvPr id="0" name=""/>
        <dsp:cNvSpPr/>
      </dsp:nvSpPr>
      <dsp:spPr>
        <a:xfrm>
          <a:off x="3025214" y="3926271"/>
          <a:ext cx="1569571" cy="87198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Emisión de gases de escape al ambiente, </a:t>
          </a:r>
        </a:p>
      </dsp:txBody>
      <dsp:txXfrm>
        <a:off x="3050754" y="3951811"/>
        <a:ext cx="1518491" cy="820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F7F1CB-830D-4DD3-9E43-BC17E445665F}">
      <dsp:nvSpPr>
        <dsp:cNvPr id="0" name=""/>
        <dsp:cNvSpPr/>
      </dsp:nvSpPr>
      <dsp:spPr>
        <a:xfrm>
          <a:off x="1806640" y="2350077"/>
          <a:ext cx="1818508" cy="3141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Intercambiador de calor de pirolisis</a:t>
          </a:r>
        </a:p>
      </dsp:txBody>
      <dsp:txXfrm>
        <a:off x="1806640" y="2350077"/>
        <a:ext cx="1818508" cy="314173"/>
      </dsp:txXfrm>
    </dsp:sp>
    <dsp:sp modelId="{14B1C198-F976-4B06-9EF8-2172354F2ED1}">
      <dsp:nvSpPr>
        <dsp:cNvPr id="0" name=""/>
        <dsp:cNvSpPr/>
      </dsp:nvSpPr>
      <dsp:spPr>
        <a:xfrm rot="10800000">
          <a:off x="0" y="478532"/>
          <a:ext cx="5431790" cy="187625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Motor de Encendido por Chispa</a:t>
          </a:r>
        </a:p>
      </dsp:txBody>
      <dsp:txXfrm rot="-10800000">
        <a:off x="0" y="478532"/>
        <a:ext cx="5431790" cy="658566"/>
      </dsp:txXfrm>
    </dsp:sp>
    <dsp:sp modelId="{3A7BC39C-A6FF-40B0-97E8-4997D033C540}">
      <dsp:nvSpPr>
        <dsp:cNvPr id="0" name=""/>
        <dsp:cNvSpPr/>
      </dsp:nvSpPr>
      <dsp:spPr>
        <a:xfrm>
          <a:off x="0" y="966991"/>
          <a:ext cx="1194666" cy="73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Energia mecanica 30</a:t>
          </a:r>
        </a:p>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a:t>
          </a:r>
        </a:p>
      </dsp:txBody>
      <dsp:txXfrm>
        <a:off x="0" y="966991"/>
        <a:ext cx="1194666" cy="730828"/>
      </dsp:txXfrm>
    </dsp:sp>
    <dsp:sp modelId="{68A0F4C2-B927-447A-AB19-0A03491C7DA8}">
      <dsp:nvSpPr>
        <dsp:cNvPr id="0" name=""/>
        <dsp:cNvSpPr/>
      </dsp:nvSpPr>
      <dsp:spPr>
        <a:xfrm>
          <a:off x="1175387" y="966991"/>
          <a:ext cx="2341922" cy="73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Energia termica de los gases de escape  40</a:t>
          </a:r>
        </a:p>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a:t>
          </a:r>
        </a:p>
      </dsp:txBody>
      <dsp:txXfrm>
        <a:off x="1175387" y="966991"/>
        <a:ext cx="2341922" cy="730828"/>
      </dsp:txXfrm>
    </dsp:sp>
    <dsp:sp modelId="{CC02CD92-AFF4-4468-B8F2-24172BAE78CB}">
      <dsp:nvSpPr>
        <dsp:cNvPr id="0" name=""/>
        <dsp:cNvSpPr/>
      </dsp:nvSpPr>
      <dsp:spPr>
        <a:xfrm>
          <a:off x="3517310" y="966991"/>
          <a:ext cx="983398" cy="73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Agua de refrigeración 25%</a:t>
          </a:r>
        </a:p>
      </dsp:txBody>
      <dsp:txXfrm>
        <a:off x="3517310" y="966991"/>
        <a:ext cx="983398" cy="730828"/>
      </dsp:txXfrm>
    </dsp:sp>
    <dsp:sp modelId="{55EFA610-A1A3-4344-A77B-14BE55698D9D}">
      <dsp:nvSpPr>
        <dsp:cNvPr id="0" name=""/>
        <dsp:cNvSpPr/>
      </dsp:nvSpPr>
      <dsp:spPr>
        <a:xfrm>
          <a:off x="4500708" y="966991"/>
          <a:ext cx="910753" cy="730828"/>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Perdidas por fricción 5%</a:t>
          </a:r>
        </a:p>
      </dsp:txBody>
      <dsp:txXfrm>
        <a:off x="4500708" y="966991"/>
        <a:ext cx="910753" cy="730828"/>
      </dsp:txXfrm>
    </dsp:sp>
    <dsp:sp modelId="{22485D95-2A20-4B9A-BA86-9ED34BC43D77}">
      <dsp:nvSpPr>
        <dsp:cNvPr id="0" name=""/>
        <dsp:cNvSpPr/>
      </dsp:nvSpPr>
      <dsp:spPr>
        <a:xfrm rot="10800000">
          <a:off x="0" y="45"/>
          <a:ext cx="5431790" cy="483199"/>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100 % de Gas de Sintesis</a:t>
          </a:r>
        </a:p>
      </dsp:txBody>
      <dsp:txXfrm rot="-10800000">
        <a:off x="0" y="45"/>
        <a:ext cx="5431790" cy="169602"/>
      </dsp:txXfrm>
    </dsp:sp>
    <dsp:sp modelId="{8AE246CE-795A-41D2-966D-BB98D9BE233C}">
      <dsp:nvSpPr>
        <dsp:cNvPr id="0" name=""/>
        <dsp:cNvSpPr/>
      </dsp:nvSpPr>
      <dsp:spPr>
        <a:xfrm>
          <a:off x="0" y="169648"/>
          <a:ext cx="5431790" cy="14447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15240" rIns="85344" bIns="15240" numCol="1" spcCol="1270" anchor="t" anchorCtr="0">
          <a:noAutofit/>
        </a:bodyPr>
        <a:lstStyle/>
        <a:p>
          <a:pPr lvl="0" algn="ctr" defTabSz="533400">
            <a:lnSpc>
              <a:spcPct val="90000"/>
            </a:lnSpc>
            <a:spcBef>
              <a:spcPct val="0"/>
            </a:spcBef>
            <a:spcAft>
              <a:spcPct val="35000"/>
            </a:spcAft>
          </a:pPr>
          <a:r>
            <a:rPr lang="es-EC" sz="1200" kern="1200">
              <a:latin typeface="Arial" panose="020B0604020202020204" pitchFamily="34" charset="0"/>
              <a:cs typeface="Arial" panose="020B0604020202020204" pitchFamily="34" charset="0"/>
            </a:rPr>
            <a:t>Motor de Encendido por Chispa</a:t>
          </a:r>
        </a:p>
        <a:p>
          <a:pPr marL="114300" lvl="1" indent="-114300" algn="ctr" defTabSz="533400">
            <a:lnSpc>
              <a:spcPct val="90000"/>
            </a:lnSpc>
            <a:spcBef>
              <a:spcPct val="0"/>
            </a:spcBef>
            <a:spcAft>
              <a:spcPct val="15000"/>
            </a:spcAft>
            <a:buChar char="••"/>
          </a:pPr>
          <a:endParaRPr lang="es-EC" sz="1200" kern="1200">
            <a:latin typeface="Arial" panose="020B0604020202020204" pitchFamily="34" charset="0"/>
            <a:cs typeface="Arial" panose="020B0604020202020204" pitchFamily="34" charset="0"/>
          </a:endParaRPr>
        </a:p>
      </dsp:txBody>
      <dsp:txXfrm>
        <a:off x="0" y="169648"/>
        <a:ext cx="5431790" cy="14447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E7EF923-05EB-489C-B299-82AD55CC63FA}" type="datetimeFigureOut">
              <a:rPr lang="es-EC" smtClean="0"/>
              <a:t>07/11/2014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7EF923-05EB-489C-B299-82AD55CC63FA}" type="datetimeFigureOut">
              <a:rPr lang="es-EC" smtClean="0"/>
              <a:t>07/11/2014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7EF923-05EB-489C-B299-82AD55CC63FA}" type="datetimeFigureOut">
              <a:rPr lang="es-EC" smtClean="0"/>
              <a:t>07/11/2014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4E7EF923-05EB-489C-B299-82AD55CC63FA}" type="datetimeFigureOut">
              <a:rPr lang="es-EC" smtClean="0"/>
              <a:t>07/11/2014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E7EF923-05EB-489C-B299-82AD55CC63FA}" type="datetimeFigureOut">
              <a:rPr lang="es-EC" smtClean="0"/>
              <a:t>07/11/2014</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E7EF923-05EB-489C-B299-82AD55CC63FA}" type="datetimeFigureOut">
              <a:rPr lang="es-EC" smtClean="0"/>
              <a:t>07/11/2014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4E7EF923-05EB-489C-B299-82AD55CC63FA}" type="datetimeFigureOut">
              <a:rPr lang="es-EC" smtClean="0"/>
              <a:t>07/11/2014</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4E7EF923-05EB-489C-B299-82AD55CC63FA}" type="datetimeFigureOut">
              <a:rPr lang="es-EC" smtClean="0"/>
              <a:t>07/11/2014</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7EF923-05EB-489C-B299-82AD55CC63FA}" type="datetimeFigureOut">
              <a:rPr lang="es-EC" smtClean="0"/>
              <a:t>07/11/2014</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57201CF0-74C4-4DA5-A3DD-7E1F745D7A55}"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E7EF923-05EB-489C-B299-82AD55CC63FA}" type="datetimeFigureOut">
              <a:rPr lang="es-EC" smtClean="0"/>
              <a:t>07/11/2014</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57201CF0-74C4-4DA5-A3DD-7E1F745D7A55}" type="slidenum">
              <a:rPr lang="es-EC" smtClean="0"/>
              <a:t>‹Nº›</a:t>
            </a:fld>
            <a:endParaRPr lang="es-EC"/>
          </a:p>
        </p:txBody>
      </p:sp>
      <p:sp>
        <p:nvSpPr>
          <p:cNvPr id="9" name="Content Placeholder 8"/>
          <p:cNvSpPr>
            <a:spLocks noGrp="1"/>
          </p:cNvSpPr>
          <p:nvPr>
            <p:ph sz="quarter" idx="13"/>
          </p:nvPr>
        </p:nvSpPr>
        <p:spPr>
          <a:xfrm>
            <a:off x="304800" y="381000"/>
            <a:ext cx="7772400" cy="494284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4E7EF923-05EB-489C-B299-82AD55CC63FA}" type="datetimeFigureOut">
              <a:rPr lang="es-EC" smtClean="0"/>
              <a:t>07/11/2014</a:t>
            </a:fld>
            <a:endParaRPr lang="es-EC"/>
          </a:p>
        </p:txBody>
      </p:sp>
      <p:sp>
        <p:nvSpPr>
          <p:cNvPr id="9" name="Slide Number Placeholder 8"/>
          <p:cNvSpPr>
            <a:spLocks noGrp="1"/>
          </p:cNvSpPr>
          <p:nvPr>
            <p:ph type="sldNum" sz="quarter" idx="11"/>
          </p:nvPr>
        </p:nvSpPr>
        <p:spPr/>
        <p:txBody>
          <a:bodyPr/>
          <a:lstStyle/>
          <a:p>
            <a:fld id="{57201CF0-74C4-4DA5-A3DD-7E1F745D7A55}" type="slidenum">
              <a:rPr lang="es-EC" smtClean="0"/>
              <a:t>‹Nº›</a:t>
            </a:fld>
            <a:endParaRPr lang="es-EC"/>
          </a:p>
        </p:txBody>
      </p:sp>
      <p:sp>
        <p:nvSpPr>
          <p:cNvPr id="10" name="Footer Placeholder 9"/>
          <p:cNvSpPr>
            <a:spLocks noGrp="1"/>
          </p:cNvSpPr>
          <p:nvPr>
            <p:ph type="ftr" sz="quarter" idx="12"/>
          </p:nvPr>
        </p:nvSpPr>
        <p:spPr/>
        <p:txBody>
          <a:bodyPr/>
          <a:lstStyle/>
          <a:p>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57201CF0-74C4-4DA5-A3DD-7E1F745D7A55}" type="slidenum">
              <a:rPr lang="es-EC" smtClean="0"/>
              <a:t>‹Nº›</a:t>
            </a:fld>
            <a:endParaRPr lang="es-EC"/>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s-EC"/>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E7EF923-05EB-489C-B299-82AD55CC63FA}" type="datetimeFigureOut">
              <a:rPr lang="es-EC" smtClean="0"/>
              <a:t>07/11/2014</a:t>
            </a:fld>
            <a:endParaRPr lang="es-EC"/>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54.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5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6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620.png"/><Relationship Id="rId2" Type="http://schemas.openxmlformats.org/officeDocument/2006/relationships/image" Target="../media/image610.png"/><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40.png"/><Relationship Id="rId4" Type="http://schemas.openxmlformats.org/officeDocument/2006/relationships/image" Target="../media/image630.png"/></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60.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51520" y="980728"/>
            <a:ext cx="7543800" cy="1657871"/>
          </a:xfrm>
        </p:spPr>
        <p:txBody>
          <a:bodyPr/>
          <a:lstStyle/>
          <a:p>
            <a:pPr algn="ctr"/>
            <a:r>
              <a:rPr lang="es-EC" sz="3200" dirty="0" smtClean="0"/>
              <a:t/>
            </a:r>
            <a:br>
              <a:rPr lang="es-EC" sz="3200" dirty="0" smtClean="0"/>
            </a:br>
            <a:r>
              <a:rPr lang="es-EC" sz="3200" dirty="0" smtClean="0"/>
              <a:t/>
            </a:r>
            <a:br>
              <a:rPr lang="es-EC" sz="3200" dirty="0" smtClean="0"/>
            </a:br>
            <a:r>
              <a:rPr lang="es-EC" sz="3200" dirty="0" smtClean="0"/>
              <a:t/>
            </a:r>
            <a:br>
              <a:rPr lang="es-EC" sz="3200" dirty="0" smtClean="0"/>
            </a:br>
            <a:r>
              <a:rPr lang="es-EC" sz="2000" dirty="0"/>
              <a:t/>
            </a:r>
            <a:br>
              <a:rPr lang="es-EC" sz="2000" dirty="0"/>
            </a:br>
            <a:r>
              <a:rPr lang="es-EC" sz="2000" dirty="0" smtClean="0"/>
              <a:t>Departamento de ciencias de la Energía y Mecánica</a:t>
            </a:r>
            <a:br>
              <a:rPr lang="es-EC" sz="2000" dirty="0" smtClean="0"/>
            </a:br>
            <a:r>
              <a:rPr lang="es-EC" sz="2000" dirty="0" smtClean="0"/>
              <a:t/>
            </a:r>
            <a:br>
              <a:rPr lang="es-EC" sz="2000" dirty="0" smtClean="0"/>
            </a:br>
            <a:r>
              <a:rPr lang="es-EC" sz="2000" dirty="0" smtClean="0"/>
              <a:t>Carrera De Ingeniería Mecánica</a:t>
            </a:r>
            <a:br>
              <a:rPr lang="es-EC" sz="2000" dirty="0" smtClean="0"/>
            </a:br>
            <a:r>
              <a:rPr lang="es-EC" sz="2000" dirty="0" smtClean="0"/>
              <a:t/>
            </a:r>
            <a:br>
              <a:rPr lang="es-EC" sz="2000" dirty="0" smtClean="0"/>
            </a:br>
            <a:r>
              <a:rPr lang="es-EC" sz="2000" dirty="0" smtClean="0"/>
              <a:t>Tesis previo a la obtención del titulo de Ingeniero mecánico</a:t>
            </a:r>
            <a:endParaRPr lang="es-EC" sz="2000" dirty="0"/>
          </a:p>
        </p:txBody>
      </p:sp>
      <p:pic>
        <p:nvPicPr>
          <p:cNvPr id="3" name="Picture 6" descr="http://blogs.espe.edu.ec/wp-content/uploads/2013/09/Logo-RP-UFA-ESPE.jpg"/>
          <p:cNvPicPr>
            <a:picLocks noChangeAspect="1" noChangeArrowheads="1"/>
          </p:cNvPicPr>
          <p:nvPr/>
        </p:nvPicPr>
        <p:blipFill>
          <a:blip r:embed="rId2"/>
          <a:srcRect b="18530"/>
          <a:stretch>
            <a:fillRect/>
          </a:stretch>
        </p:blipFill>
        <p:spPr bwMode="auto">
          <a:xfrm>
            <a:off x="1331640" y="260648"/>
            <a:ext cx="5328592" cy="641683"/>
          </a:xfrm>
          <a:prstGeom prst="rect">
            <a:avLst/>
          </a:prstGeom>
          <a:noFill/>
        </p:spPr>
      </p:pic>
      <p:sp>
        <p:nvSpPr>
          <p:cNvPr id="4" name="3 Rectángulo"/>
          <p:cNvSpPr/>
          <p:nvPr/>
        </p:nvSpPr>
        <p:spPr>
          <a:xfrm>
            <a:off x="611560" y="2780928"/>
            <a:ext cx="6606480" cy="3416320"/>
          </a:xfrm>
          <a:prstGeom prst="rect">
            <a:avLst/>
          </a:prstGeom>
        </p:spPr>
        <p:txBody>
          <a:bodyPr wrap="square">
            <a:spAutoFit/>
          </a:bodyPr>
          <a:lstStyle/>
          <a:p>
            <a:r>
              <a:rPr lang="es-EC" dirty="0"/>
              <a:t>Titulo:</a:t>
            </a:r>
            <a:br>
              <a:rPr lang="es-EC" dirty="0"/>
            </a:br>
            <a:r>
              <a:rPr lang="es-EC" dirty="0"/>
              <a:t>“Diseño y Construcción de un Sistema Complementario para la Puesta a punto de un gasificador de Biomasa de 20KW”</a:t>
            </a:r>
            <a:br>
              <a:rPr lang="es-EC" dirty="0"/>
            </a:br>
            <a:r>
              <a:rPr lang="es-EC" dirty="0"/>
              <a:t/>
            </a:r>
            <a:br>
              <a:rPr lang="es-EC" dirty="0"/>
            </a:br>
            <a:r>
              <a:rPr lang="es-EC" sz="1600" b="1" dirty="0"/>
              <a:t>Autores:</a:t>
            </a:r>
            <a:br>
              <a:rPr lang="es-EC" sz="1600" b="1" dirty="0"/>
            </a:br>
            <a:r>
              <a:rPr lang="es-EC" sz="1600" b="1" dirty="0"/>
              <a:t>David García</a:t>
            </a:r>
            <a:br>
              <a:rPr lang="es-EC" sz="1600" b="1" dirty="0"/>
            </a:br>
            <a:r>
              <a:rPr lang="es-EC" sz="1600" b="1" dirty="0"/>
              <a:t>Hernán Morales</a:t>
            </a:r>
            <a:r>
              <a:rPr lang="es-EC" dirty="0"/>
              <a:t/>
            </a:r>
            <a:br>
              <a:rPr lang="es-EC" dirty="0"/>
            </a:br>
            <a:r>
              <a:rPr lang="es-EC" dirty="0"/>
              <a:t/>
            </a:r>
            <a:br>
              <a:rPr lang="es-EC" dirty="0"/>
            </a:br>
            <a:r>
              <a:rPr lang="es-EC" dirty="0"/>
              <a:t/>
            </a:r>
            <a:br>
              <a:rPr lang="es-EC" dirty="0"/>
            </a:br>
            <a:r>
              <a:rPr lang="es-EC" dirty="0"/>
              <a:t/>
            </a:r>
            <a:br>
              <a:rPr lang="es-EC" dirty="0"/>
            </a:br>
            <a:r>
              <a:rPr lang="es-EC" dirty="0"/>
              <a:t/>
            </a:r>
            <a:br>
              <a:rPr lang="es-EC" dirty="0"/>
            </a:br>
            <a:endParaRPr lang="es-EC" dirty="0"/>
          </a:p>
        </p:txBody>
      </p:sp>
      <p:sp>
        <p:nvSpPr>
          <p:cNvPr id="5" name="2 Título"/>
          <p:cNvSpPr txBox="1">
            <a:spLocks/>
          </p:cNvSpPr>
          <p:nvPr/>
        </p:nvSpPr>
        <p:spPr>
          <a:xfrm>
            <a:off x="1979712" y="3429000"/>
            <a:ext cx="3923928" cy="1219200"/>
          </a:xfrm>
          <a:prstGeom prst="rect">
            <a:avLst/>
          </a:prstGeom>
        </p:spPr>
        <p:txBody>
          <a:bodyPr vert="horz"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defRPr/>
            </a:pPr>
            <a:r>
              <a:rPr lang="es-ES_tradnl" sz="1600" b="1" dirty="0"/>
              <a:t>ING. GUTIÉRREZ, </a:t>
            </a:r>
            <a:r>
              <a:rPr lang="es-ES_tradnl" sz="1600" b="1" dirty="0" smtClean="0"/>
              <a:t>ROBERTO</a:t>
            </a:r>
          </a:p>
          <a:p>
            <a:pPr lvl="0" algn="ctr">
              <a:spcBef>
                <a:spcPct val="0"/>
              </a:spcBef>
              <a:defRPr/>
            </a:pPr>
            <a:r>
              <a:rPr lang="es-ES" sz="1600" b="1" cap="small" spc="200" dirty="0" smtClean="0">
                <a:latin typeface="+mj-lt"/>
                <a:ea typeface="+mj-ea"/>
                <a:cs typeface="+mj-cs"/>
              </a:rPr>
              <a:t>director</a:t>
            </a:r>
          </a:p>
        </p:txBody>
      </p:sp>
      <p:sp>
        <p:nvSpPr>
          <p:cNvPr id="6" name="2 Título"/>
          <p:cNvSpPr txBox="1">
            <a:spLocks/>
          </p:cNvSpPr>
          <p:nvPr/>
        </p:nvSpPr>
        <p:spPr>
          <a:xfrm>
            <a:off x="4716016" y="3501008"/>
            <a:ext cx="4536504" cy="1219200"/>
          </a:xfrm>
          <a:prstGeom prst="rect">
            <a:avLst/>
          </a:prstGeom>
        </p:spPr>
        <p:txBody>
          <a:bodyPr vert="horz"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defRPr/>
            </a:pPr>
            <a:r>
              <a:rPr lang="es-ES_tradnl" sz="1600" b="1" dirty="0" smtClean="0"/>
              <a:t>ING. VILLAVICENCIO, ANGELO</a:t>
            </a:r>
          </a:p>
          <a:p>
            <a:pPr lvl="0" algn="ctr">
              <a:spcBef>
                <a:spcPct val="0"/>
              </a:spcBef>
              <a:defRPr/>
            </a:pPr>
            <a:r>
              <a:rPr lang="es-ES" sz="1600" b="1" cap="small" spc="200" dirty="0" smtClean="0">
                <a:latin typeface="+mj-lt"/>
                <a:ea typeface="+mj-ea"/>
                <a:cs typeface="+mj-cs"/>
              </a:rPr>
              <a:t>codirector</a:t>
            </a:r>
            <a:endParaRPr lang="es-ES" sz="1600" b="1" cap="small" spc="200" dirty="0" smtClean="0">
              <a:latin typeface="+mj-lt"/>
              <a:ea typeface="+mj-ea"/>
              <a:cs typeface="+mj-cs"/>
            </a:endParaRPr>
          </a:p>
        </p:txBody>
      </p:sp>
      <p:sp>
        <p:nvSpPr>
          <p:cNvPr id="7" name="2 Título"/>
          <p:cNvSpPr txBox="1">
            <a:spLocks/>
          </p:cNvSpPr>
          <p:nvPr/>
        </p:nvSpPr>
        <p:spPr>
          <a:xfrm>
            <a:off x="1979712" y="5157192"/>
            <a:ext cx="4536504" cy="1219200"/>
          </a:xfrm>
          <a:prstGeom prst="rect">
            <a:avLst/>
          </a:prstGeom>
        </p:spPr>
        <p:txBody>
          <a:bodyPr vert="horz" lIns="91440" tIns="45720" rIns="91440" bIns="45720" rtlCol="0" anchor="b"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spcBef>
                <a:spcPct val="0"/>
              </a:spcBef>
              <a:defRPr/>
            </a:pPr>
            <a:r>
              <a:rPr lang="es-ES_tradnl" sz="2000" b="1" dirty="0" smtClean="0"/>
              <a:t>DR. MARCELO MEJÍA</a:t>
            </a:r>
          </a:p>
          <a:p>
            <a:pPr lvl="0" algn="ctr">
              <a:spcBef>
                <a:spcPct val="0"/>
              </a:spcBef>
              <a:defRPr/>
            </a:pPr>
            <a:r>
              <a:rPr lang="es-ES_tradnl" sz="2000" b="1" dirty="0" smtClean="0"/>
              <a:t>SECRETARIO ACADEMICO DE LA UNIDAD DE ADMISIÓN Y REGISTRO</a:t>
            </a:r>
            <a:endParaRPr lang="es-ES_tradnl" sz="2000" b="1" dirty="0" smtClean="0"/>
          </a:p>
        </p:txBody>
      </p:sp>
    </p:spTree>
    <p:extLst>
      <p:ext uri="{BB962C8B-B14F-4D97-AF65-F5344CB8AC3E}">
        <p14:creationId xmlns:p14="http://schemas.microsoft.com/office/powerpoint/2010/main" val="236613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620000" cy="5924128"/>
          </a:xfrm>
        </p:spPr>
        <p:txBody>
          <a:bodyPr>
            <a:normAutofit/>
          </a:bodyPr>
          <a:lstStyle/>
          <a:p>
            <a:r>
              <a:rPr lang="es-EC" dirty="0" smtClean="0"/>
              <a:t>PIRÓLISIS </a:t>
            </a:r>
          </a:p>
          <a:p>
            <a:r>
              <a:rPr lang="es-EC" dirty="0" smtClean="0"/>
              <a:t>Es la degradación térmica del material (biomasa) causada por el calentamiento en ausencia de oxígeno.</a:t>
            </a:r>
          </a:p>
          <a:p>
            <a:r>
              <a:rPr lang="es-EC" dirty="0" smtClean="0"/>
              <a:t>Productos formados en la pirólisis</a:t>
            </a:r>
          </a:p>
          <a:p>
            <a:r>
              <a:rPr lang="es-EC" dirty="0" smtClean="0"/>
              <a:t>Gases: </a:t>
            </a:r>
            <a:r>
              <a:rPr lang="es-EC" dirty="0"/>
              <a:t>Compuestos principalmente de CO, CO</a:t>
            </a:r>
            <a:r>
              <a:rPr lang="es-EC" baseline="-25000" dirty="0"/>
              <a:t>2, </a:t>
            </a:r>
            <a:r>
              <a:rPr lang="es-EC" dirty="0"/>
              <a:t>CH</a:t>
            </a:r>
            <a:r>
              <a:rPr lang="es-EC" baseline="-25000" dirty="0"/>
              <a:t>4</a:t>
            </a:r>
            <a:r>
              <a:rPr lang="es-EC" dirty="0"/>
              <a:t>,C</a:t>
            </a:r>
            <a:r>
              <a:rPr lang="es-EC" baseline="-25000" dirty="0"/>
              <a:t>2</a:t>
            </a:r>
            <a:r>
              <a:rPr lang="es-EC" dirty="0"/>
              <a:t>H</a:t>
            </a:r>
            <a:r>
              <a:rPr lang="es-EC" baseline="-25000" dirty="0"/>
              <a:t>6</a:t>
            </a:r>
            <a:r>
              <a:rPr lang="es-EC" dirty="0"/>
              <a:t>, H</a:t>
            </a:r>
            <a:r>
              <a:rPr lang="es-EC" baseline="-25000" dirty="0"/>
              <a:t>2</a:t>
            </a:r>
            <a:r>
              <a:rPr lang="es-EC" dirty="0"/>
              <a:t> y pequeñas cantidades de hidrocarburos pesados.</a:t>
            </a:r>
          </a:p>
          <a:p>
            <a:r>
              <a:rPr lang="es-EC" dirty="0"/>
              <a:t>Líquidos (alquitranes o </a:t>
            </a:r>
            <a:r>
              <a:rPr lang="es-EC" dirty="0" err="1"/>
              <a:t>bioaceites</a:t>
            </a:r>
            <a:r>
              <a:rPr lang="es-EC" dirty="0"/>
              <a:t> y agua condensada): Alquitranes compuestos por una mezcla de distintos productos como pueden ser cetonas, ácido acético, y compuestos aromáticos, y otras fracciones más pesadas y agua proveniente del secado y reacciones químicas.</a:t>
            </a:r>
          </a:p>
          <a:p>
            <a:r>
              <a:rPr lang="es-EC" dirty="0"/>
              <a:t>Sólidos (carbonizado): Residuo carbonoso puede ser utilizado como combustible o para la producción de carbón activo, y ceniza.</a:t>
            </a:r>
            <a:endParaRPr lang="es-EC" dirty="0" smtClean="0"/>
          </a:p>
          <a:p>
            <a:endParaRPr lang="es-EC" dirty="0"/>
          </a:p>
        </p:txBody>
      </p:sp>
    </p:spTree>
    <p:extLst>
      <p:ext uri="{BB962C8B-B14F-4D97-AF65-F5344CB8AC3E}">
        <p14:creationId xmlns:p14="http://schemas.microsoft.com/office/powerpoint/2010/main" val="29337018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sz="2400" dirty="0" smtClean="0"/>
              <a:t>COMBUSTIÓN.</a:t>
            </a:r>
          </a:p>
          <a:p>
            <a:r>
              <a:rPr lang="es-EC" dirty="0" smtClean="0"/>
              <a:t>Son </a:t>
            </a:r>
            <a:r>
              <a:rPr lang="es-EC" dirty="0"/>
              <a:t>reacciones químicas que involucran la oxidación completa de un combustible. Los principales elementos químicos que componen un combustible son Carbono e Hidrógeno, estos elementos reaccionan con Oxígeno y liberan calor. La combustión aporta el calor a los demás procesos</a:t>
            </a:r>
          </a:p>
          <a:p>
            <a:endParaRPr lang="es-EC" dirty="0"/>
          </a:p>
        </p:txBody>
      </p:sp>
    </p:spTree>
    <p:extLst>
      <p:ext uri="{BB962C8B-B14F-4D97-AF65-F5344CB8AC3E}">
        <p14:creationId xmlns:p14="http://schemas.microsoft.com/office/powerpoint/2010/main" val="13760743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sz="2400" dirty="0" smtClean="0"/>
              <a:t>REDUCCIÓN O CRAQUEO DE ALQUITRÁN.</a:t>
            </a:r>
          </a:p>
          <a:p>
            <a:r>
              <a:rPr lang="es-EC" dirty="0" smtClean="0"/>
              <a:t>Es </a:t>
            </a:r>
            <a:r>
              <a:rPr lang="es-EC" dirty="0"/>
              <a:t>la conversión de los productos de la combustión a un combustible gaseoso, en el craqueo térmico el gas producido en la gasificación se calienta y las moléculas del alquitrán son  descompuestas a moléculas más simples, como resultado gas más ligero, alquitrán, cenizas y vapor de agua.</a:t>
            </a:r>
          </a:p>
        </p:txBody>
      </p:sp>
    </p:spTree>
    <p:extLst>
      <p:ext uri="{BB962C8B-B14F-4D97-AF65-F5344CB8AC3E}">
        <p14:creationId xmlns:p14="http://schemas.microsoft.com/office/powerpoint/2010/main" val="1048244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a:xfrm>
            <a:off x="827584" y="836712"/>
            <a:ext cx="6840760" cy="5564088"/>
          </a:xfrm>
          <a:prstGeom prst="rect">
            <a:avLst/>
          </a:prstGeom>
        </p:spPr>
      </p:pic>
    </p:spTree>
    <p:extLst>
      <p:ext uri="{BB962C8B-B14F-4D97-AF65-F5344CB8AC3E}">
        <p14:creationId xmlns:p14="http://schemas.microsoft.com/office/powerpoint/2010/main" val="2464560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8640960" cy="60681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3223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9974"/>
            <a:ext cx="8640960" cy="656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39231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Gas de síntesis</a:t>
            </a:r>
            <a:endParaRPr lang="es-EC" dirty="0"/>
          </a:p>
        </p:txBody>
      </p:sp>
      <p:sp>
        <p:nvSpPr>
          <p:cNvPr id="3" name="2 Marcador de contenido"/>
          <p:cNvSpPr>
            <a:spLocks noGrp="1"/>
          </p:cNvSpPr>
          <p:nvPr>
            <p:ph idx="1"/>
          </p:nvPr>
        </p:nvSpPr>
        <p:spPr/>
        <p:txBody>
          <a:bodyPr/>
          <a:lstStyle/>
          <a:p>
            <a:r>
              <a:rPr lang="es-EC" dirty="0"/>
              <a:t>Gas de síntesis es el nombre dado a una mezcla de hidrógeno (H</a:t>
            </a:r>
            <a:r>
              <a:rPr lang="es-EC" baseline="-25000" dirty="0"/>
              <a:t>2</a:t>
            </a:r>
            <a:r>
              <a:rPr lang="es-EC" dirty="0"/>
              <a:t>) e monóxido de carbono (CO</a:t>
            </a:r>
            <a:r>
              <a:rPr lang="es-EC" dirty="0" smtClean="0"/>
              <a:t>).</a:t>
            </a:r>
          </a:p>
          <a:p>
            <a:r>
              <a:rPr lang="es-EC" dirty="0" smtClean="0"/>
              <a:t>Es un gas limpio, la </a:t>
            </a:r>
            <a:r>
              <a:rPr lang="es-EC" dirty="0" err="1" smtClean="0"/>
              <a:t>combustion</a:t>
            </a:r>
            <a:r>
              <a:rPr lang="es-EC" dirty="0" smtClean="0"/>
              <a:t> de este gas no genera </a:t>
            </a:r>
            <a:r>
              <a:rPr lang="es-EC" dirty="0"/>
              <a:t>óxidos de azufre (</a:t>
            </a:r>
            <a:r>
              <a:rPr lang="es-EC" dirty="0" err="1"/>
              <a:t>SO</a:t>
            </a:r>
            <a:r>
              <a:rPr lang="es-EC" baseline="-25000" dirty="0" err="1"/>
              <a:t>x</a:t>
            </a:r>
            <a:r>
              <a:rPr lang="es-EC" dirty="0"/>
              <a:t>) y óxidos de hidrógeno (</a:t>
            </a:r>
            <a:r>
              <a:rPr lang="es-EC" dirty="0" err="1"/>
              <a:t>NO</a:t>
            </a:r>
            <a:r>
              <a:rPr lang="es-EC" baseline="-25000" dirty="0" err="1"/>
              <a:t>x</a:t>
            </a:r>
            <a:r>
              <a:rPr lang="es-EC" dirty="0" smtClean="0"/>
              <a:t>)</a:t>
            </a:r>
          </a:p>
          <a:p>
            <a:r>
              <a:rPr lang="es-EC" dirty="0" smtClean="0"/>
              <a:t>Su poder </a:t>
            </a:r>
            <a:r>
              <a:rPr lang="es-EC" dirty="0" err="1" smtClean="0"/>
              <a:t>calorifíco</a:t>
            </a:r>
            <a:r>
              <a:rPr lang="es-EC" dirty="0" smtClean="0"/>
              <a:t> depende del agente </a:t>
            </a:r>
            <a:r>
              <a:rPr lang="es-EC" dirty="0" err="1" smtClean="0"/>
              <a:t>gasificante</a:t>
            </a:r>
            <a:r>
              <a:rPr lang="es-EC" dirty="0" smtClean="0"/>
              <a:t> utilizado en el proceso.</a:t>
            </a:r>
            <a:endParaRPr lang="es-EC" dirty="0"/>
          </a:p>
        </p:txBody>
      </p:sp>
    </p:spTree>
    <p:extLst>
      <p:ext uri="{BB962C8B-B14F-4D97-AF65-F5344CB8AC3E}">
        <p14:creationId xmlns:p14="http://schemas.microsoft.com/office/powerpoint/2010/main" val="285375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Agente </a:t>
            </a:r>
            <a:r>
              <a:rPr lang="es-EC" dirty="0" err="1" smtClean="0"/>
              <a:t>gasificante</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23489213"/>
              </p:ext>
            </p:extLst>
          </p:nvPr>
        </p:nvGraphicFramePr>
        <p:xfrm>
          <a:off x="1475656" y="1916832"/>
          <a:ext cx="5760640" cy="4267200"/>
        </p:xfrm>
        <a:graphic>
          <a:graphicData uri="http://schemas.openxmlformats.org/drawingml/2006/table">
            <a:tbl>
              <a:tblPr firstRow="1" firstCol="1" bandRow="1">
                <a:tableStyleId>{5C22544A-7EE6-4342-B048-85BDC9FD1C3A}</a:tableStyleId>
              </a:tblPr>
              <a:tblGrid>
                <a:gridCol w="1983645"/>
                <a:gridCol w="1808573"/>
                <a:gridCol w="1968422"/>
              </a:tblGrid>
              <a:tr h="1265196">
                <a:tc>
                  <a:txBody>
                    <a:bodyPr/>
                    <a:lstStyle/>
                    <a:p>
                      <a:pPr marL="252095" algn="just">
                        <a:lnSpc>
                          <a:spcPct val="200000"/>
                        </a:lnSpc>
                      </a:pPr>
                      <a:r>
                        <a:rPr lang="es-EC" sz="2000">
                          <a:effectLst/>
                        </a:rPr>
                        <a:t>Agente gasificante</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Gas generado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Poder calorífico MJ/m</a:t>
                      </a:r>
                      <a:r>
                        <a:rPr lang="es-EC" sz="2000" baseline="30000">
                          <a:effectLst/>
                        </a:rPr>
                        <a:t>3</a:t>
                      </a:r>
                      <a:endParaRPr lang="es-EC" sz="2000">
                        <a:solidFill>
                          <a:srgbClr val="000000"/>
                        </a:solidFill>
                        <a:effectLst/>
                        <a:latin typeface="Arial"/>
                        <a:ea typeface="Calibri"/>
                        <a:cs typeface="Times New Roman"/>
                      </a:endParaRPr>
                    </a:p>
                  </a:txBody>
                  <a:tcPr marL="68580" marR="68580" marT="0" marB="0"/>
                </a:tc>
              </a:tr>
              <a:tr h="583801">
                <a:tc>
                  <a:txBody>
                    <a:bodyPr/>
                    <a:lstStyle/>
                    <a:p>
                      <a:pPr marL="252095" algn="just">
                        <a:lnSpc>
                          <a:spcPct val="200000"/>
                        </a:lnSpc>
                      </a:pPr>
                      <a:r>
                        <a:rPr lang="es-EC" sz="2000">
                          <a:effectLst/>
                        </a:rPr>
                        <a:t>Aire</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Gas pobre</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4 – 7</a:t>
                      </a:r>
                      <a:endParaRPr lang="es-EC" sz="2000">
                        <a:solidFill>
                          <a:srgbClr val="000000"/>
                        </a:solidFill>
                        <a:effectLst/>
                        <a:latin typeface="Arial"/>
                        <a:ea typeface="Calibri"/>
                        <a:cs typeface="Times New Roman"/>
                      </a:endParaRPr>
                    </a:p>
                  </a:txBody>
                  <a:tcPr marL="68580" marR="68580" marT="0" marB="0"/>
                </a:tc>
              </a:tr>
              <a:tr h="583801">
                <a:tc>
                  <a:txBody>
                    <a:bodyPr/>
                    <a:lstStyle/>
                    <a:p>
                      <a:pPr marL="252095" algn="just">
                        <a:lnSpc>
                          <a:spcPct val="200000"/>
                        </a:lnSpc>
                      </a:pPr>
                      <a:r>
                        <a:rPr lang="es-EC" sz="2000">
                          <a:effectLst/>
                        </a:rPr>
                        <a:t>Oxígeno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Gas medio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10 – 15</a:t>
                      </a:r>
                      <a:endParaRPr lang="es-EC" sz="2000">
                        <a:solidFill>
                          <a:srgbClr val="000000"/>
                        </a:solidFill>
                        <a:effectLst/>
                        <a:latin typeface="Arial"/>
                        <a:ea typeface="Calibri"/>
                        <a:cs typeface="Times New Roman"/>
                      </a:endParaRPr>
                    </a:p>
                  </a:txBody>
                  <a:tcPr marL="68580" marR="68580" marT="0" marB="0"/>
                </a:tc>
              </a:tr>
              <a:tr h="583801">
                <a:tc>
                  <a:txBody>
                    <a:bodyPr/>
                    <a:lstStyle/>
                    <a:p>
                      <a:pPr marL="252095" algn="just">
                        <a:lnSpc>
                          <a:spcPct val="200000"/>
                        </a:lnSpc>
                      </a:pPr>
                      <a:r>
                        <a:rPr lang="es-EC" sz="2000">
                          <a:effectLst/>
                        </a:rPr>
                        <a:t>Vapor de Agua</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Gas medio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13 – 20</a:t>
                      </a:r>
                      <a:endParaRPr lang="es-EC" sz="2000">
                        <a:solidFill>
                          <a:srgbClr val="000000"/>
                        </a:solidFill>
                        <a:effectLst/>
                        <a:latin typeface="Arial"/>
                        <a:ea typeface="Calibri"/>
                        <a:cs typeface="Times New Roman"/>
                      </a:endParaRPr>
                    </a:p>
                  </a:txBody>
                  <a:tcPr marL="68580" marR="68580" marT="0" marB="0"/>
                </a:tc>
              </a:tr>
              <a:tr h="583801">
                <a:tc>
                  <a:txBody>
                    <a:bodyPr/>
                    <a:lstStyle/>
                    <a:p>
                      <a:pPr marL="252095" algn="just">
                        <a:lnSpc>
                          <a:spcPct val="200000"/>
                        </a:lnSpc>
                      </a:pPr>
                      <a:r>
                        <a:rPr lang="es-EC" sz="2000">
                          <a:effectLst/>
                        </a:rPr>
                        <a:t>Hidrógeno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a:effectLst/>
                        </a:rPr>
                        <a:t>Gas de alto</a:t>
                      </a:r>
                      <a:endParaRPr lang="es-EC" sz="2000">
                        <a:solidFill>
                          <a:srgbClr val="000000"/>
                        </a:solidFill>
                        <a:effectLst/>
                        <a:latin typeface="Arial"/>
                        <a:ea typeface="Calibri"/>
                        <a:cs typeface="Times New Roman"/>
                      </a:endParaRPr>
                    </a:p>
                  </a:txBody>
                  <a:tcPr marL="68580" marR="68580" marT="0" marB="0"/>
                </a:tc>
                <a:tc>
                  <a:txBody>
                    <a:bodyPr/>
                    <a:lstStyle/>
                    <a:p>
                      <a:pPr marL="252095" algn="just">
                        <a:lnSpc>
                          <a:spcPct val="200000"/>
                        </a:lnSpc>
                      </a:pPr>
                      <a:r>
                        <a:rPr lang="es-EC" sz="2000" dirty="0">
                          <a:effectLst/>
                        </a:rPr>
                        <a:t>40</a:t>
                      </a:r>
                      <a:endParaRPr lang="es-EC" sz="20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9148761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p:sp>
        <p:nvSpPr>
          <p:cNvPr id="3" name="2 Marcador de contenido"/>
          <p:cNvSpPr>
            <a:spLocks noGrp="1"/>
          </p:cNvSpPr>
          <p:nvPr>
            <p:ph idx="1"/>
          </p:nvPr>
        </p:nvSpPr>
        <p:spPr/>
        <p:txBody>
          <a:bodyPr/>
          <a:lstStyle/>
          <a:p>
            <a:r>
              <a:rPr lang="es-EC" dirty="0" smtClean="0"/>
              <a:t>Cada Sistema de gasificación consiste de 4 partes fundamentales:</a:t>
            </a:r>
          </a:p>
          <a:p>
            <a:pPr lvl="0"/>
            <a:r>
              <a:rPr lang="es-EC" dirty="0" smtClean="0"/>
              <a:t>El reactor del gasificador.</a:t>
            </a:r>
          </a:p>
          <a:p>
            <a:pPr lvl="0"/>
            <a:r>
              <a:rPr lang="es-EC" dirty="0" smtClean="0"/>
              <a:t>La alimentación.</a:t>
            </a:r>
          </a:p>
          <a:p>
            <a:pPr lvl="0"/>
            <a:r>
              <a:rPr lang="es-EC" dirty="0" smtClean="0"/>
              <a:t>La limpieza del Gas.</a:t>
            </a:r>
          </a:p>
          <a:p>
            <a:pPr lvl="0"/>
            <a:r>
              <a:rPr lang="es-EC" dirty="0" smtClean="0"/>
              <a:t>La utilización del Gas Combustible.</a:t>
            </a:r>
          </a:p>
          <a:p>
            <a:endParaRPr lang="es-EC" dirty="0"/>
          </a:p>
        </p:txBody>
      </p:sp>
    </p:spTree>
    <p:extLst>
      <p:ext uri="{BB962C8B-B14F-4D97-AF65-F5344CB8AC3E}">
        <p14:creationId xmlns:p14="http://schemas.microsoft.com/office/powerpoint/2010/main" val="1157330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620688"/>
            <a:ext cx="6120680" cy="5780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2 Marcador de contenido"/>
          <p:cNvSpPr txBox="1">
            <a:spLocks/>
          </p:cNvSpPr>
          <p:nvPr/>
        </p:nvSpPr>
        <p:spPr>
          <a:xfrm>
            <a:off x="755576" y="188640"/>
            <a:ext cx="3682752" cy="46064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lvl="0"/>
            <a:r>
              <a:rPr lang="es-EC" dirty="0"/>
              <a:t>El reactor del gasificador.</a:t>
            </a:r>
          </a:p>
          <a:p>
            <a:endParaRPr lang="es-EC" dirty="0"/>
          </a:p>
        </p:txBody>
      </p:sp>
    </p:spTree>
    <p:extLst>
      <p:ext uri="{BB962C8B-B14F-4D97-AF65-F5344CB8AC3E}">
        <p14:creationId xmlns:p14="http://schemas.microsoft.com/office/powerpoint/2010/main" val="345902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Antecedentes</a:t>
            </a:r>
            <a:endParaRPr lang="es-EC" dirty="0"/>
          </a:p>
        </p:txBody>
      </p:sp>
      <p:sp>
        <p:nvSpPr>
          <p:cNvPr id="3" name="2 Marcador de contenido"/>
          <p:cNvSpPr>
            <a:spLocks noGrp="1"/>
          </p:cNvSpPr>
          <p:nvPr>
            <p:ph idx="1"/>
          </p:nvPr>
        </p:nvSpPr>
        <p:spPr/>
        <p:txBody>
          <a:bodyPr/>
          <a:lstStyle/>
          <a:p>
            <a:r>
              <a:rPr lang="es-EC" dirty="0"/>
              <a:t>La gasificación de biomasa es una tecnología </a:t>
            </a:r>
            <a:r>
              <a:rPr lang="es-EC" dirty="0" smtClean="0"/>
              <a:t>que </a:t>
            </a:r>
            <a:r>
              <a:rPr lang="es-EC" dirty="0"/>
              <a:t>tuvo un desarrollo considerable antes y durante la II Guerra Mundial. Perdió </a:t>
            </a:r>
            <a:r>
              <a:rPr lang="es-EC" dirty="0" smtClean="0"/>
              <a:t>importancia, por </a:t>
            </a:r>
            <a:r>
              <a:rPr lang="es-EC" dirty="0"/>
              <a:t>las </a:t>
            </a:r>
            <a:r>
              <a:rPr lang="es-EC" dirty="0" smtClean="0"/>
              <a:t>ventaja y </a:t>
            </a:r>
            <a:r>
              <a:rPr lang="es-EC" dirty="0"/>
              <a:t>disponibilidad de los combustibles líquidos, derivados del petróleo. Es una tecnología que ha sufrido muchos altibajos a lo largo de su historia propiciados por su necesidad. En la actualidad, retoma de nuevo su importancia por los elevados precios del petróleo, la contaminación medioambiental y los problemas que ocasionan la dependencia energética exterior.</a:t>
            </a:r>
          </a:p>
          <a:p>
            <a:endParaRPr lang="es-EC" dirty="0"/>
          </a:p>
        </p:txBody>
      </p:sp>
    </p:spTree>
    <p:extLst>
      <p:ext uri="{BB962C8B-B14F-4D97-AF65-F5344CB8AC3E}">
        <p14:creationId xmlns:p14="http://schemas.microsoft.com/office/powerpoint/2010/main" val="38113733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764704"/>
            <a:ext cx="7620000" cy="5636096"/>
          </a:xfrm>
        </p:spPr>
        <p:txBody>
          <a:bodyPr>
            <a:normAutofit/>
          </a:bodyPr>
          <a:lstStyle/>
          <a:p>
            <a:r>
              <a:rPr lang="es-EC" dirty="0"/>
              <a:t>Calificación del gasificador:</a:t>
            </a:r>
          </a:p>
          <a:p>
            <a:r>
              <a:rPr lang="es-EC" dirty="0"/>
              <a:t>Tipo Downdraft					21</a:t>
            </a:r>
          </a:p>
          <a:p>
            <a:r>
              <a:rPr lang="es-EC" dirty="0"/>
              <a:t>Tipo Updraft					16</a:t>
            </a:r>
          </a:p>
          <a:p>
            <a:r>
              <a:rPr lang="es-EC" dirty="0"/>
              <a:t>BFB Lecho Fluidizado Burbujeante		13</a:t>
            </a:r>
          </a:p>
          <a:p>
            <a:r>
              <a:rPr lang="es-EC" dirty="0"/>
              <a:t>CFB Lecho Fluidizado Circundante		13</a:t>
            </a:r>
          </a:p>
          <a:p>
            <a:r>
              <a:rPr lang="es-EC" dirty="0"/>
              <a:t>La potencia es uno de los requerimientos importantes, para implementar un gasificador de potencia de 20KW la elección óptima es un equipo </a:t>
            </a:r>
            <a:r>
              <a:rPr lang="es-EC" dirty="0" err="1"/>
              <a:t>co</a:t>
            </a:r>
            <a:r>
              <a:rPr lang="es-EC" dirty="0"/>
              <a:t>-corriente, lecho fijo “downdraft”. Con una presión de operación de 1 bar, baja presión , operación atmosférica, como agente gasificador se utiliza aire, ya que el vapor de agua y el oxígeno necesitan plantas externas para la producción de los mismos elevando significativamente el costo del sistema, la temperatura de operación de 700 - 1200°C, con un contenido de polvo bajo para la utilización en un MCIA.</a:t>
            </a:r>
          </a:p>
          <a:p>
            <a:endParaRPr lang="es-EC" dirty="0"/>
          </a:p>
        </p:txBody>
      </p:sp>
    </p:spTree>
    <p:extLst>
      <p:ext uri="{BB962C8B-B14F-4D97-AF65-F5344CB8AC3E}">
        <p14:creationId xmlns:p14="http://schemas.microsoft.com/office/powerpoint/2010/main" val="2364882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p:txBody>
              <a:bodyPr/>
              <a:lstStyle/>
              <a:p>
                <a14:m>
                  <m:oMath xmlns:m="http://schemas.openxmlformats.org/officeDocument/2006/math">
                    <m:r>
                      <a:rPr lang="es-EC" i="1">
                        <a:latin typeface="Cambria Math"/>
                      </a:rPr>
                      <m:t>𝑐𝑜𝑛𝑠𝑢𝑚𝑜</m:t>
                    </m:r>
                    <m:r>
                      <a:rPr lang="es-EC" i="1">
                        <a:latin typeface="Cambria Math"/>
                      </a:rPr>
                      <m:t> </m:t>
                    </m:r>
                    <m:r>
                      <a:rPr lang="es-EC" i="1">
                        <a:latin typeface="Cambria Math"/>
                      </a:rPr>
                      <m:t>𝑒𝑠𝑝𝑒𝑐𝑖𝑓𝑖𝑐𝑜</m:t>
                    </m:r>
                    <m:r>
                      <a:rPr lang="es-EC" i="1">
                        <a:latin typeface="Cambria Math"/>
                      </a:rPr>
                      <m:t>=3 </m:t>
                    </m:r>
                    <m:f>
                      <m:fPr>
                        <m:ctrlPr>
                          <a:rPr lang="es-EC" i="1">
                            <a:latin typeface="Cambria Math"/>
                          </a:rPr>
                        </m:ctrlPr>
                      </m:fPr>
                      <m:num>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num>
                      <m:den>
                        <m:r>
                          <a:rPr lang="es-EC" i="1">
                            <a:latin typeface="Cambria Math"/>
                          </a:rPr>
                          <m:t>𝐾𝑊h</m:t>
                        </m:r>
                      </m:den>
                    </m:f>
                  </m:oMath>
                </a14:m>
                <a:endParaRPr lang="es-EC" dirty="0"/>
              </a:p>
              <a:p>
                <a14:m>
                  <m:oMath xmlns:m="http://schemas.openxmlformats.org/officeDocument/2006/math">
                    <m:r>
                      <a:rPr lang="es-EC" i="1">
                        <a:latin typeface="Cambria Math"/>
                      </a:rPr>
                      <m:t>𝑅𝑒𝑞𝑢𝑒𝑟𝑖𝑚𝑖𝑒𝑛𝑡𝑜</m:t>
                    </m:r>
                    <m:r>
                      <a:rPr lang="es-EC" i="1">
                        <a:latin typeface="Cambria Math"/>
                      </a:rPr>
                      <m:t> </m:t>
                    </m:r>
                    <m:r>
                      <a:rPr lang="es-EC" i="1">
                        <a:latin typeface="Cambria Math"/>
                      </a:rPr>
                      <m:t>𝑔𝑎𝑠</m:t>
                    </m:r>
                    <m:r>
                      <a:rPr lang="es-EC" i="1">
                        <a:latin typeface="Cambria Math"/>
                      </a:rPr>
                      <m:t>=</m:t>
                    </m:r>
                    <m:r>
                      <a:rPr lang="es-EC" i="1">
                        <a:latin typeface="Cambria Math"/>
                      </a:rPr>
                      <m:t>𝑐𝑜𝑛𝑠𝑢𝑚𝑜</m:t>
                    </m:r>
                    <m:r>
                      <a:rPr lang="es-EC" i="1">
                        <a:latin typeface="Cambria Math"/>
                      </a:rPr>
                      <m:t> </m:t>
                    </m:r>
                    <m:r>
                      <a:rPr lang="es-EC" i="1">
                        <a:latin typeface="Cambria Math"/>
                      </a:rPr>
                      <m:t>𝑒𝑠𝑝𝑒𝑐𝑖𝑓𝑖𝑐𝑜</m:t>
                    </m:r>
                    <m:r>
                      <a:rPr lang="es-EC" i="1">
                        <a:latin typeface="Cambria Math"/>
                      </a:rPr>
                      <m:t>×</m:t>
                    </m:r>
                    <m:r>
                      <a:rPr lang="es-EC" i="1">
                        <a:latin typeface="Cambria Math"/>
                      </a:rPr>
                      <m:t>𝑃𝑜𝑡𝑒𝑛𝑐𝑖𝑎</m:t>
                    </m:r>
                  </m:oMath>
                </a14:m>
                <a:endParaRPr lang="es-EC" dirty="0"/>
              </a:p>
              <a:p>
                <a14:m>
                  <m:oMath xmlns:m="http://schemas.openxmlformats.org/officeDocument/2006/math">
                    <m:r>
                      <a:rPr lang="es-EC" i="1">
                        <a:latin typeface="Cambria Math"/>
                      </a:rPr>
                      <m:t>𝑅𝑒𝑞𝑢𝑒𝑟𝑖𝑚𝑖𝑒𝑛𝑡𝑜</m:t>
                    </m:r>
                    <m:r>
                      <a:rPr lang="es-EC" i="1">
                        <a:latin typeface="Cambria Math"/>
                      </a:rPr>
                      <m:t> </m:t>
                    </m:r>
                    <m:r>
                      <a:rPr lang="es-EC" i="1">
                        <a:latin typeface="Cambria Math"/>
                      </a:rPr>
                      <m:t>𝑔𝑎𝑠</m:t>
                    </m:r>
                    <m:r>
                      <a:rPr lang="es-EC" i="1">
                        <a:latin typeface="Cambria Math"/>
                      </a:rPr>
                      <m:t>=3 </m:t>
                    </m:r>
                    <m:f>
                      <m:fPr>
                        <m:ctrlPr>
                          <a:rPr lang="es-EC" i="1">
                            <a:latin typeface="Cambria Math"/>
                          </a:rPr>
                        </m:ctrlPr>
                      </m:fPr>
                      <m:num>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num>
                      <m:den>
                        <m:r>
                          <a:rPr lang="es-EC" i="1">
                            <a:latin typeface="Cambria Math"/>
                          </a:rPr>
                          <m:t>𝐾𝑊h</m:t>
                        </m:r>
                      </m:den>
                    </m:f>
                    <m:r>
                      <a:rPr lang="es-EC" i="1">
                        <a:latin typeface="Cambria Math"/>
                      </a:rPr>
                      <m:t>×20</m:t>
                    </m:r>
                    <m:r>
                      <a:rPr lang="es-EC" i="1">
                        <a:latin typeface="Cambria Math"/>
                      </a:rPr>
                      <m:t>𝐾𝑊h</m:t>
                    </m:r>
                  </m:oMath>
                </a14:m>
                <a:endParaRPr lang="es-EC" dirty="0"/>
              </a:p>
              <a:p>
                <a14:m>
                  <m:oMath xmlns:m="http://schemas.openxmlformats.org/officeDocument/2006/math">
                    <m:r>
                      <a:rPr lang="es-EC" i="1">
                        <a:latin typeface="Cambria Math"/>
                      </a:rPr>
                      <m:t>𝑅𝑒𝑞𝑢𝑒𝑟𝑖𝑚𝑖𝑒𝑛𝑡𝑜</m:t>
                    </m:r>
                    <m:r>
                      <a:rPr lang="es-EC" i="1">
                        <a:latin typeface="Cambria Math"/>
                      </a:rPr>
                      <m:t> </m:t>
                    </m:r>
                    <m:r>
                      <a:rPr lang="es-EC" i="1">
                        <a:latin typeface="Cambria Math"/>
                      </a:rPr>
                      <m:t>𝑔𝑎𝑠</m:t>
                    </m:r>
                    <m:r>
                      <a:rPr lang="es-EC" i="1">
                        <a:latin typeface="Cambria Math"/>
                      </a:rPr>
                      <m:t>=60</m:t>
                    </m:r>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290521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Reactor</a:t>
            </a:r>
            <a:endParaRPr lang="es-EC" dirty="0"/>
          </a:p>
        </p:txBody>
      </p:sp>
      <p:sp>
        <p:nvSpPr>
          <p:cNvPr id="3" name="2 Marcador de contenido"/>
          <p:cNvSpPr>
            <a:spLocks noGrp="1"/>
          </p:cNvSpPr>
          <p:nvPr>
            <p:ph idx="1"/>
          </p:nvPr>
        </p:nvSpPr>
        <p:spPr/>
        <p:txBody>
          <a:bodyPr/>
          <a:lstStyle/>
          <a:p>
            <a:r>
              <a:rPr lang="es-EC" dirty="0" smtClean="0"/>
              <a:t>El principal componente del gasificador</a:t>
            </a:r>
            <a:endParaRPr lang="es-EC"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856984" cy="640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2292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Reactor, disposición de los inyectores</a:t>
            </a:r>
            <a:endParaRPr lang="es-EC" dirty="0"/>
          </a:p>
        </p:txBody>
      </p:sp>
      <p:pic>
        <p:nvPicPr>
          <p:cNvPr id="4" name="3 Marcador de contenido"/>
          <p:cNvPicPr>
            <a:picLocks noGrp="1"/>
          </p:cNvPicPr>
          <p:nvPr>
            <p:ph idx="1"/>
          </p:nvPr>
        </p:nvPicPr>
        <p:blipFill>
          <a:blip r:embed="rId2"/>
          <a:stretch>
            <a:fillRect/>
          </a:stretch>
        </p:blipFill>
        <p:spPr>
          <a:xfrm>
            <a:off x="2771800" y="1484784"/>
            <a:ext cx="3024336" cy="3024336"/>
          </a:xfrm>
          <a:prstGeom prst="rect">
            <a:avLst/>
          </a:prstGeom>
        </p:spPr>
      </p:pic>
      <p:sp>
        <p:nvSpPr>
          <p:cNvPr id="5" name="1 Título"/>
          <p:cNvSpPr txBox="1">
            <a:spLocks/>
          </p:cNvSpPr>
          <p:nvPr/>
        </p:nvSpPr>
        <p:spPr>
          <a:xfrm>
            <a:off x="628981" y="4797152"/>
            <a:ext cx="76200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s-EC" sz="2400" dirty="0" smtClean="0"/>
              <a:t>Tipo J aprovecha el calor residual del gas de síntesis precalentando el aire para la etapa de combustión</a:t>
            </a:r>
            <a:endParaRPr lang="es-EC" sz="2400" dirty="0"/>
          </a:p>
        </p:txBody>
      </p:sp>
    </p:spTree>
    <p:extLst>
      <p:ext uri="{BB962C8B-B14F-4D97-AF65-F5344CB8AC3E}">
        <p14:creationId xmlns:p14="http://schemas.microsoft.com/office/powerpoint/2010/main" val="13749941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7624" y="620040"/>
            <a:ext cx="5832648" cy="619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2 Marcador de contenido"/>
          <p:cNvSpPr txBox="1">
            <a:spLocks/>
          </p:cNvSpPr>
          <p:nvPr/>
        </p:nvSpPr>
        <p:spPr>
          <a:xfrm>
            <a:off x="457200" y="232048"/>
            <a:ext cx="2458616" cy="5326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La alimentación.</a:t>
            </a:r>
          </a:p>
          <a:p>
            <a:endParaRPr lang="es-EC" dirty="0"/>
          </a:p>
        </p:txBody>
      </p:sp>
    </p:spTree>
    <p:extLst>
      <p:ext uri="{BB962C8B-B14F-4D97-AF65-F5344CB8AC3E}">
        <p14:creationId xmlns:p14="http://schemas.microsoft.com/office/powerpoint/2010/main" val="7369504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sp>
        <p:nvSpPr>
          <p:cNvPr id="3" name="2 Marcador de contenido"/>
          <p:cNvSpPr>
            <a:spLocks noGrp="1"/>
          </p:cNvSpPr>
          <p:nvPr>
            <p:ph idx="1"/>
          </p:nvPr>
        </p:nvSpPr>
        <p:spPr/>
        <p:txBody>
          <a:bodyPr/>
          <a:lstStyle/>
          <a:p>
            <a:r>
              <a:rPr lang="es-EC" dirty="0" smtClean="0"/>
              <a:t>Calificación </a:t>
            </a:r>
            <a:r>
              <a:rPr lang="es-EC" dirty="0"/>
              <a:t>del dispositivo de alimentación:</a:t>
            </a:r>
          </a:p>
          <a:p>
            <a:r>
              <a:rPr lang="es-EC" dirty="0"/>
              <a:t>Válvula lateral			14</a:t>
            </a:r>
          </a:p>
          <a:p>
            <a:r>
              <a:rPr lang="es-EC" dirty="0"/>
              <a:t>Válvula estrella			16</a:t>
            </a:r>
          </a:p>
          <a:p>
            <a:r>
              <a:rPr lang="es-EC" dirty="0"/>
              <a:t>Alimentación por Tabla	</a:t>
            </a:r>
            <a:r>
              <a:rPr lang="es-EC" dirty="0" smtClean="0"/>
              <a:t>	18</a:t>
            </a:r>
            <a:endParaRPr lang="es-EC" dirty="0"/>
          </a:p>
          <a:p>
            <a:r>
              <a:rPr lang="es-EC" dirty="0"/>
              <a:t>Tornillo sin fin			23</a:t>
            </a:r>
          </a:p>
          <a:p>
            <a:r>
              <a:rPr lang="es-EC" dirty="0"/>
              <a:t>Válvula Cónica			18</a:t>
            </a:r>
          </a:p>
          <a:p>
            <a:r>
              <a:rPr lang="es-EC" dirty="0"/>
              <a:t>Siendo el más calificado el Tornillo sin fin, con una robustez optima y el único que separa en 90 grados la zona de secado con la zona de pirólisis, a demás es muy sencillo de controlar mediante un motor.</a:t>
            </a:r>
          </a:p>
          <a:p>
            <a:endParaRPr lang="es-EC" dirty="0"/>
          </a:p>
        </p:txBody>
      </p:sp>
    </p:spTree>
    <p:extLst>
      <p:ext uri="{BB962C8B-B14F-4D97-AF65-F5344CB8AC3E}">
        <p14:creationId xmlns:p14="http://schemas.microsoft.com/office/powerpoint/2010/main" val="23859661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Limpieza del gas</a:t>
            </a:r>
            <a:endParaRPr lang="es-EC" dirty="0"/>
          </a:p>
        </p:txBody>
      </p:sp>
      <p:sp>
        <p:nvSpPr>
          <p:cNvPr id="3" name="2 Marcador de contenido"/>
          <p:cNvSpPr>
            <a:spLocks noGrp="1"/>
          </p:cNvSpPr>
          <p:nvPr>
            <p:ph idx="1"/>
          </p:nvPr>
        </p:nvSpPr>
        <p:spPr/>
        <p:txBody>
          <a:bodyPr/>
          <a:lstStyle/>
          <a:p>
            <a:r>
              <a:rPr lang="es-EC" dirty="0" smtClean="0"/>
              <a:t>Ciclón</a:t>
            </a:r>
          </a:p>
          <a:p>
            <a:r>
              <a:rPr lang="es-EC" dirty="0" smtClean="0"/>
              <a:t>Es </a:t>
            </a:r>
            <a:r>
              <a:rPr lang="es-EC" dirty="0"/>
              <a:t>un cono truncado invertido que utiliza el principio de vórtice de un fluido, aumenta la velocidad de sedimentación inducida por la fuerza de gravedad, es esencialmente un separador gravitacional reforzado por un una componente de la fuerza centrífuga, es un separador de partículas eficiente ya que separa partículas mayores a 10 micrómetros, se utiliza en rangos elevados de temperatura y su manufactura es barata.</a:t>
            </a:r>
          </a:p>
          <a:p>
            <a:endParaRPr lang="es-EC" dirty="0"/>
          </a:p>
        </p:txBody>
      </p:sp>
    </p:spTree>
    <p:extLst>
      <p:ext uri="{BB962C8B-B14F-4D97-AF65-F5344CB8AC3E}">
        <p14:creationId xmlns:p14="http://schemas.microsoft.com/office/powerpoint/2010/main" val="273457439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Dimensionamiento del ciclón</a:t>
            </a:r>
            <a:endParaRPr lang="es-EC" dirty="0"/>
          </a:p>
        </p:txBody>
      </p:sp>
      <p:pic>
        <p:nvPicPr>
          <p:cNvPr id="4" name="3 Marcador de contenido"/>
          <p:cNvPicPr>
            <a:picLocks noGrp="1"/>
          </p:cNvPicPr>
          <p:nvPr>
            <p:ph idx="1"/>
          </p:nvPr>
        </p:nvPicPr>
        <p:blipFill>
          <a:blip r:embed="rId2"/>
          <a:stretch>
            <a:fillRect/>
          </a:stretch>
        </p:blipFill>
        <p:spPr>
          <a:xfrm>
            <a:off x="1414462" y="1662112"/>
            <a:ext cx="5705475" cy="4676775"/>
          </a:xfrm>
          <a:prstGeom prst="rect">
            <a:avLst/>
          </a:prstGeom>
        </p:spPr>
      </p:pic>
    </p:spTree>
    <p:extLst>
      <p:ext uri="{BB962C8B-B14F-4D97-AF65-F5344CB8AC3E}">
        <p14:creationId xmlns:p14="http://schemas.microsoft.com/office/powerpoint/2010/main" val="3467407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404664"/>
                <a:ext cx="7620000" cy="5996136"/>
              </a:xfrm>
            </p:spPr>
            <p:txBody>
              <a:bodyPr>
                <a:normAutofit/>
              </a:bodyPr>
              <a:lstStyle/>
              <a:p>
                <a14:m>
                  <m:oMath xmlns:m="http://schemas.openxmlformats.org/officeDocument/2006/math">
                    <m:r>
                      <a:rPr lang="es-EC" i="1">
                        <a:latin typeface="Cambria Math"/>
                      </a:rPr>
                      <m:t>𝑝𝑜𝑑𝑒𝑟</m:t>
                    </m:r>
                    <m:r>
                      <a:rPr lang="es-EC" i="1">
                        <a:latin typeface="Cambria Math"/>
                      </a:rPr>
                      <m:t> </m:t>
                    </m:r>
                    <m:r>
                      <a:rPr lang="es-EC" i="1">
                        <a:latin typeface="Cambria Math"/>
                      </a:rPr>
                      <m:t>𝑐𝑎𝑙𝑜𝑟</m:t>
                    </m:r>
                    <m:r>
                      <a:rPr lang="es-EC" i="1">
                        <a:latin typeface="Cambria Math"/>
                      </a:rPr>
                      <m:t>í</m:t>
                    </m:r>
                    <m:r>
                      <a:rPr lang="es-EC" i="1">
                        <a:latin typeface="Cambria Math"/>
                      </a:rPr>
                      <m:t>𝑓𝑖𝑐𝑜</m:t>
                    </m:r>
                    <m:r>
                      <a:rPr lang="es-EC" i="1">
                        <a:latin typeface="Cambria Math"/>
                      </a:rPr>
                      <m:t>=</m:t>
                    </m:r>
                    <m:r>
                      <a:rPr lang="es-EC" i="1">
                        <a:latin typeface="Cambria Math"/>
                      </a:rPr>
                      <m:t>𝐶𝑝</m:t>
                    </m:r>
                    <m:r>
                      <a:rPr lang="es-EC" i="1">
                        <a:latin typeface="Cambria Math"/>
                      </a:rPr>
                      <m:t>=5,8 </m:t>
                    </m:r>
                    <m:f>
                      <m:fPr>
                        <m:ctrlPr>
                          <a:rPr lang="es-EC" i="1">
                            <a:latin typeface="Cambria Math"/>
                          </a:rPr>
                        </m:ctrlPr>
                      </m:fPr>
                      <m:num>
                        <m:r>
                          <a:rPr lang="es-EC" i="1">
                            <a:latin typeface="Cambria Math"/>
                          </a:rPr>
                          <m:t>𝑀𝐽</m:t>
                        </m:r>
                      </m:num>
                      <m:den>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den>
                    </m:f>
                  </m:oMath>
                </a14:m>
                <a:endParaRPr lang="es-EC" dirty="0"/>
              </a:p>
              <a:p>
                <a:endParaRPr lang="es-EC" i="1" dirty="0" smtClean="0"/>
              </a:p>
              <a:p>
                <a14:m>
                  <m:oMath xmlns:m="http://schemas.openxmlformats.org/officeDocument/2006/math">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𝑝𝑟𝑜𝑑𝑢𝑐𝑖𝑑𝑎</m:t>
                    </m:r>
                    <m:r>
                      <a:rPr lang="es-EC" i="1">
                        <a:latin typeface="Cambria Math"/>
                      </a:rPr>
                      <m:t>=</m:t>
                    </m:r>
                    <m:r>
                      <a:rPr lang="es-EC" i="1">
                        <a:latin typeface="Cambria Math"/>
                      </a:rPr>
                      <m:t>𝑟𝑒𝑞𝑢𝑒𝑟𝑖𝑚𝑖𝑒𝑛𝑡𝑜</m:t>
                    </m:r>
                    <m:r>
                      <a:rPr lang="es-EC" i="1">
                        <a:latin typeface="Cambria Math"/>
                      </a:rPr>
                      <m:t> </m:t>
                    </m:r>
                    <m:r>
                      <a:rPr lang="es-EC" i="1">
                        <a:latin typeface="Cambria Math"/>
                      </a:rPr>
                      <m:t>𝑑𝑒𝑙</m:t>
                    </m:r>
                    <m:r>
                      <a:rPr lang="es-EC" i="1">
                        <a:latin typeface="Cambria Math"/>
                      </a:rPr>
                      <m:t> </m:t>
                    </m:r>
                    <m:r>
                      <a:rPr lang="es-EC" i="1">
                        <a:latin typeface="Cambria Math"/>
                      </a:rPr>
                      <m:t>𝑔𝑎𝑠</m:t>
                    </m:r>
                    <m:r>
                      <a:rPr lang="es-EC" i="1">
                        <a:latin typeface="Cambria Math"/>
                      </a:rPr>
                      <m:t>×</m:t>
                    </m:r>
                    <m:r>
                      <a:rPr lang="es-EC" i="1">
                        <a:latin typeface="Cambria Math"/>
                      </a:rPr>
                      <m:t>𝑝𝑜𝑑𝑒𝑟</m:t>
                    </m:r>
                    <m:r>
                      <a:rPr lang="es-EC" i="1">
                        <a:latin typeface="Cambria Math"/>
                      </a:rPr>
                      <m:t> </m:t>
                    </m:r>
                    <m:r>
                      <a:rPr lang="es-EC" i="1">
                        <a:latin typeface="Cambria Math"/>
                      </a:rPr>
                      <m:t>𝑐𝑎𝑙𝑜𝑟𝑖𝑓𝑖𝑐𝑜</m:t>
                    </m:r>
                  </m:oMath>
                </a14:m>
                <a:endParaRPr lang="es-EC" dirty="0"/>
              </a:p>
              <a:p>
                <a14:m>
                  <m:oMath xmlns:m="http://schemas.openxmlformats.org/officeDocument/2006/math">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𝑝𝑟𝑜𝑑𝑢𝑐𝑖𝑑𝑎</m:t>
                    </m:r>
                    <m:r>
                      <a:rPr lang="es-EC" i="1">
                        <a:latin typeface="Cambria Math"/>
                      </a:rPr>
                      <m:t>=60</m:t>
                    </m:r>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r>
                      <a:rPr lang="es-EC" i="1">
                        <a:latin typeface="Cambria Math"/>
                      </a:rPr>
                      <m:t>×5,8</m:t>
                    </m:r>
                    <m:f>
                      <m:fPr>
                        <m:ctrlPr>
                          <a:rPr lang="es-EC" i="1">
                            <a:latin typeface="Cambria Math"/>
                          </a:rPr>
                        </m:ctrlPr>
                      </m:fPr>
                      <m:num>
                        <m:r>
                          <a:rPr lang="es-EC" i="1">
                            <a:latin typeface="Cambria Math"/>
                          </a:rPr>
                          <m:t>𝑀𝐽</m:t>
                        </m:r>
                      </m:num>
                      <m:den>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den>
                    </m:f>
                  </m:oMath>
                </a14:m>
                <a:endParaRPr lang="es-EC" dirty="0"/>
              </a:p>
              <a:p>
                <a14:m>
                  <m:oMath xmlns:m="http://schemas.openxmlformats.org/officeDocument/2006/math">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𝑝𝑟𝑜𝑑𝑢𝑐𝑖𝑑𝑎</m:t>
                    </m:r>
                    <m:r>
                      <a:rPr lang="es-EC" i="1">
                        <a:latin typeface="Cambria Math"/>
                      </a:rPr>
                      <m:t>=348 </m:t>
                    </m:r>
                    <m:r>
                      <a:rPr lang="es-EC" i="1">
                        <a:latin typeface="Cambria Math"/>
                      </a:rPr>
                      <m:t>𝑀𝐽</m:t>
                    </m:r>
                  </m:oMath>
                </a14:m>
                <a:endParaRPr lang="es-EC" dirty="0" smtClean="0"/>
              </a:p>
              <a:p>
                <a:endParaRPr lang="es-EC" dirty="0"/>
              </a:p>
              <a:p>
                <a:r>
                  <a:rPr lang="es-EC" dirty="0"/>
                  <a:t>El ciclón funciona con temperaturas de alrededor de 300°C </a:t>
                </a:r>
              </a:p>
              <a:p>
                <a14:m>
                  <m:oMath xmlns:m="http://schemas.openxmlformats.org/officeDocument/2006/math">
                    <m:r>
                      <a:rPr lang="es-EC" i="1">
                        <a:latin typeface="Cambria Math"/>
                      </a:rPr>
                      <m:t>𝑄</m:t>
                    </m:r>
                    <m:r>
                      <a:rPr lang="es-EC" i="1">
                        <a:latin typeface="Cambria Math"/>
                      </a:rPr>
                      <m:t>=</m:t>
                    </m:r>
                    <m:r>
                      <a:rPr lang="es-EC" i="1">
                        <a:latin typeface="Cambria Math"/>
                      </a:rPr>
                      <m:t>𝑟𝑒𝑞𝑢𝑒𝑟𝑖𝑚𝑖𝑒𝑛𝑡𝑜</m:t>
                    </m:r>
                    <m:r>
                      <a:rPr lang="es-EC" i="1">
                        <a:latin typeface="Cambria Math"/>
                      </a:rPr>
                      <m:t> </m:t>
                    </m:r>
                    <m:r>
                      <a:rPr lang="es-EC" i="1">
                        <a:latin typeface="Cambria Math"/>
                      </a:rPr>
                      <m:t>𝑑𝑒𝑙</m:t>
                    </m:r>
                    <m:r>
                      <a:rPr lang="es-EC" i="1">
                        <a:latin typeface="Cambria Math"/>
                      </a:rPr>
                      <m:t> </m:t>
                    </m:r>
                    <m:r>
                      <a:rPr lang="es-EC" i="1">
                        <a:latin typeface="Cambria Math"/>
                      </a:rPr>
                      <m:t>𝑔𝑎𝑠</m:t>
                    </m:r>
                    <m:r>
                      <a:rPr lang="es-EC" i="1">
                        <a:latin typeface="Cambria Math"/>
                      </a:rPr>
                      <m:t>×</m:t>
                    </m:r>
                    <m:f>
                      <m:fPr>
                        <m:ctrlPr>
                          <a:rPr lang="es-EC" i="1">
                            <a:latin typeface="Cambria Math"/>
                          </a:rPr>
                        </m:ctrlPr>
                      </m:fPr>
                      <m:num>
                        <m:r>
                          <a:rPr lang="es-EC" i="1">
                            <a:latin typeface="Cambria Math"/>
                          </a:rPr>
                          <m:t>𝑇𝑒𝑚𝑝</m:t>
                        </m:r>
                        <m:r>
                          <a:rPr lang="es-EC" i="1">
                            <a:latin typeface="Cambria Math"/>
                          </a:rPr>
                          <m:t>. </m:t>
                        </m:r>
                        <m:r>
                          <a:rPr lang="es-EC" i="1">
                            <a:latin typeface="Cambria Math"/>
                          </a:rPr>
                          <m:t>𝑓𝑢𝑛𝑐𝑖𝑜𝑛𝑎𝑚𝑖𝑒𝑛𝑡𝑜</m:t>
                        </m:r>
                      </m:num>
                      <m:den>
                        <m:r>
                          <a:rPr lang="es-EC" i="1">
                            <a:latin typeface="Cambria Math"/>
                          </a:rPr>
                          <m:t>𝑡𝑒𝑚𝑝</m:t>
                        </m:r>
                        <m:r>
                          <a:rPr lang="es-EC" i="1">
                            <a:latin typeface="Cambria Math"/>
                          </a:rPr>
                          <m:t> </m:t>
                        </m:r>
                        <m:r>
                          <a:rPr lang="es-EC" i="1">
                            <a:latin typeface="Cambria Math"/>
                          </a:rPr>
                          <m:t>𝑅𝑒𝑓</m:t>
                        </m:r>
                        <m:r>
                          <a:rPr lang="es-EC" i="1">
                            <a:latin typeface="Cambria Math"/>
                          </a:rPr>
                          <m:t>.</m:t>
                        </m:r>
                      </m:den>
                    </m:f>
                  </m:oMath>
                </a14:m>
                <a:endParaRPr lang="es-EC" dirty="0"/>
              </a:p>
              <a:p>
                <a14:m>
                  <m:oMath xmlns:m="http://schemas.openxmlformats.org/officeDocument/2006/math">
                    <m:r>
                      <a:rPr lang="es-EC" i="1">
                        <a:latin typeface="Cambria Math"/>
                      </a:rPr>
                      <m:t>𝑄</m:t>
                    </m:r>
                    <m:r>
                      <a:rPr lang="es-EC" i="1">
                        <a:latin typeface="Cambria Math"/>
                      </a:rPr>
                      <m:t>=60</m:t>
                    </m:r>
                    <m:r>
                      <a:rPr lang="es-EC" i="1">
                        <a:latin typeface="Cambria Math"/>
                      </a:rPr>
                      <m:t>𝑁</m:t>
                    </m:r>
                    <m:sSup>
                      <m:sSupPr>
                        <m:ctrlPr>
                          <a:rPr lang="es-EC" i="1">
                            <a:latin typeface="Cambria Math"/>
                          </a:rPr>
                        </m:ctrlPr>
                      </m:sSupPr>
                      <m:e>
                        <m:r>
                          <a:rPr lang="es-EC" i="1">
                            <a:latin typeface="Cambria Math"/>
                          </a:rPr>
                          <m:t>𝑚</m:t>
                        </m:r>
                      </m:e>
                      <m:sup>
                        <m:r>
                          <a:rPr lang="es-EC" i="1">
                            <a:latin typeface="Cambria Math"/>
                          </a:rPr>
                          <m:t>3</m:t>
                        </m:r>
                      </m:sup>
                    </m:sSup>
                    <m:r>
                      <a:rPr lang="es-EC" i="1">
                        <a:latin typeface="Cambria Math"/>
                      </a:rPr>
                      <m:t>×</m:t>
                    </m:r>
                    <m:f>
                      <m:fPr>
                        <m:ctrlPr>
                          <a:rPr lang="es-EC" i="1">
                            <a:latin typeface="Cambria Math"/>
                          </a:rPr>
                        </m:ctrlPr>
                      </m:fPr>
                      <m:num>
                        <m:r>
                          <a:rPr lang="es-EC" i="1">
                            <a:latin typeface="Cambria Math"/>
                          </a:rPr>
                          <m:t>573,16</m:t>
                        </m:r>
                        <m:r>
                          <a:rPr lang="es-EC" i="1">
                            <a:latin typeface="Cambria Math"/>
                          </a:rPr>
                          <m:t>𝐾</m:t>
                        </m:r>
                      </m:num>
                      <m:den>
                        <m:r>
                          <a:rPr lang="es-EC" i="1">
                            <a:latin typeface="Cambria Math"/>
                          </a:rPr>
                          <m:t>273,16</m:t>
                        </m:r>
                        <m:r>
                          <a:rPr lang="es-EC" i="1">
                            <a:latin typeface="Cambria Math"/>
                          </a:rPr>
                          <m:t>𝐾</m:t>
                        </m:r>
                      </m:den>
                    </m:f>
                  </m:oMath>
                </a14:m>
                <a:endParaRPr lang="es-EC" dirty="0"/>
              </a:p>
              <a:p>
                <a14:m>
                  <m:oMath xmlns:m="http://schemas.openxmlformats.org/officeDocument/2006/math">
                    <m:r>
                      <a:rPr lang="es-EC" i="1">
                        <a:latin typeface="Cambria Math"/>
                      </a:rPr>
                      <m:t>𝑄</m:t>
                    </m:r>
                    <m:r>
                      <a:rPr lang="es-EC" i="1">
                        <a:latin typeface="Cambria Math"/>
                      </a:rPr>
                      <m:t>=126</m:t>
                    </m:r>
                    <m:f>
                      <m:fPr>
                        <m:ctrlPr>
                          <a:rPr lang="es-EC" i="1">
                            <a:latin typeface="Cambria Math"/>
                          </a:rPr>
                        </m:ctrlPr>
                      </m:fPr>
                      <m:num>
                        <m:sSup>
                          <m:sSupPr>
                            <m:ctrlPr>
                              <a:rPr lang="es-EC" i="1">
                                <a:latin typeface="Cambria Math"/>
                              </a:rPr>
                            </m:ctrlPr>
                          </m:sSupPr>
                          <m:e>
                            <m:r>
                              <a:rPr lang="es-EC" i="1">
                                <a:latin typeface="Cambria Math"/>
                              </a:rPr>
                              <m:t>𝑚</m:t>
                            </m:r>
                          </m:e>
                          <m:sup>
                            <m:r>
                              <a:rPr lang="es-EC" i="1">
                                <a:latin typeface="Cambria Math"/>
                              </a:rPr>
                              <m:t>3</m:t>
                            </m:r>
                          </m:sup>
                        </m:sSup>
                      </m:num>
                      <m:den>
                        <m:r>
                          <a:rPr lang="es-EC" i="1">
                            <a:latin typeface="Cambria Math"/>
                          </a:rPr>
                          <m:t>𝑠</m:t>
                        </m:r>
                      </m:den>
                    </m:f>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404664"/>
                <a:ext cx="7620000" cy="5996136"/>
              </a:xfr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086143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3754760" cy="3412976"/>
              </a:xfrm>
            </p:spPr>
            <p:txBody>
              <a:bodyPr/>
              <a:lstStyle/>
              <a:p>
                <a:r>
                  <a:rPr lang="es-EC" b="1" dirty="0" smtClean="0"/>
                  <a:t>Velocidad </a:t>
                </a:r>
                <a:r>
                  <a:rPr lang="es-EC" b="1" dirty="0"/>
                  <a:t>del flujo de gas</a:t>
                </a:r>
              </a:p>
              <a:p>
                <a14:m>
                  <m:oMath xmlns:m="http://schemas.openxmlformats.org/officeDocument/2006/math">
                    <m:r>
                      <a:rPr lang="es-EC" i="1">
                        <a:latin typeface="Cambria Math"/>
                      </a:rPr>
                      <m:t>𝑉</m:t>
                    </m:r>
                    <m:r>
                      <a:rPr lang="es-EC" i="1">
                        <a:latin typeface="Cambria Math"/>
                      </a:rPr>
                      <m:t>=</m:t>
                    </m:r>
                    <m:f>
                      <m:fPr>
                        <m:ctrlPr>
                          <a:rPr lang="es-EC" i="1">
                            <a:latin typeface="Cambria Math"/>
                          </a:rPr>
                        </m:ctrlPr>
                      </m:fPr>
                      <m:num>
                        <m:r>
                          <a:rPr lang="es-EC" i="1">
                            <a:latin typeface="Cambria Math"/>
                          </a:rPr>
                          <m:t>𝑄</m:t>
                        </m:r>
                      </m:num>
                      <m:den>
                        <m:r>
                          <a:rPr lang="es-EC" i="1">
                            <a:latin typeface="Cambria Math"/>
                          </a:rPr>
                          <m:t>𝐴</m:t>
                        </m:r>
                      </m:den>
                    </m:f>
                  </m:oMath>
                </a14:m>
                <a:endParaRPr lang="es-EC" dirty="0"/>
              </a:p>
              <a:p>
                <a14:m>
                  <m:oMath xmlns:m="http://schemas.openxmlformats.org/officeDocument/2006/math">
                    <m:r>
                      <a:rPr lang="es-EC" i="1">
                        <a:latin typeface="Cambria Math"/>
                      </a:rPr>
                      <m:t>𝑉</m:t>
                    </m:r>
                    <m:r>
                      <a:rPr lang="es-EC" i="1">
                        <a:latin typeface="Cambria Math"/>
                      </a:rPr>
                      <m:t>=</m:t>
                    </m:r>
                    <m:f>
                      <m:fPr>
                        <m:ctrlPr>
                          <a:rPr lang="es-EC" i="1">
                            <a:latin typeface="Cambria Math"/>
                          </a:rPr>
                        </m:ctrlPr>
                      </m:fPr>
                      <m:num>
                        <m:r>
                          <a:rPr lang="es-EC" i="1">
                            <a:latin typeface="Cambria Math"/>
                          </a:rPr>
                          <m:t>126</m:t>
                        </m:r>
                        <m:f>
                          <m:fPr>
                            <m:ctrlPr>
                              <a:rPr lang="es-EC" i="1">
                                <a:latin typeface="Cambria Math"/>
                              </a:rPr>
                            </m:ctrlPr>
                          </m:fPr>
                          <m:num>
                            <m:sSup>
                              <m:sSupPr>
                                <m:ctrlPr>
                                  <a:rPr lang="es-EC" i="1">
                                    <a:latin typeface="Cambria Math"/>
                                  </a:rPr>
                                </m:ctrlPr>
                              </m:sSupPr>
                              <m:e>
                                <m:r>
                                  <a:rPr lang="es-EC" i="1">
                                    <a:latin typeface="Cambria Math"/>
                                  </a:rPr>
                                  <m:t>𝑚</m:t>
                                </m:r>
                              </m:e>
                              <m:sup>
                                <m:r>
                                  <a:rPr lang="es-EC" i="1">
                                    <a:latin typeface="Cambria Math"/>
                                  </a:rPr>
                                  <m:t>3</m:t>
                                </m:r>
                              </m:sup>
                            </m:sSup>
                          </m:num>
                          <m:den>
                            <m:r>
                              <a:rPr lang="es-EC" i="1">
                                <a:latin typeface="Cambria Math"/>
                              </a:rPr>
                              <m:t>𝑠</m:t>
                            </m:r>
                          </m:den>
                        </m:f>
                        <m:r>
                          <a:rPr lang="es-EC" i="1">
                            <a:latin typeface="Cambria Math"/>
                          </a:rPr>
                          <m:t>×</m:t>
                        </m:r>
                        <m:sSup>
                          <m:sSupPr>
                            <m:ctrlPr>
                              <a:rPr lang="es-EC" i="1">
                                <a:latin typeface="Cambria Math"/>
                              </a:rPr>
                            </m:ctrlPr>
                          </m:sSupPr>
                          <m:e>
                            <m:r>
                              <a:rPr lang="es-EC" i="1">
                                <a:latin typeface="Cambria Math"/>
                              </a:rPr>
                              <m:t>10</m:t>
                            </m:r>
                          </m:e>
                          <m:sup>
                            <m:r>
                              <a:rPr lang="es-EC" i="1">
                                <a:latin typeface="Cambria Math"/>
                              </a:rPr>
                              <m:t>4</m:t>
                            </m:r>
                          </m:sup>
                        </m:sSup>
                        <m:f>
                          <m:fPr>
                            <m:ctrlPr>
                              <a:rPr lang="es-EC" i="1">
                                <a:latin typeface="Cambria Math"/>
                              </a:rPr>
                            </m:ctrlPr>
                          </m:fPr>
                          <m:num>
                            <m:sSup>
                              <m:sSupPr>
                                <m:ctrlPr>
                                  <a:rPr lang="es-EC" i="1">
                                    <a:latin typeface="Cambria Math"/>
                                  </a:rPr>
                                </m:ctrlPr>
                              </m:sSupPr>
                              <m:e>
                                <m:r>
                                  <a:rPr lang="es-EC" i="1">
                                    <a:latin typeface="Cambria Math"/>
                                  </a:rPr>
                                  <m:t>𝑐𝑚</m:t>
                                </m:r>
                              </m:e>
                              <m:sup>
                                <m:r>
                                  <a:rPr lang="es-EC" i="1">
                                    <a:latin typeface="Cambria Math"/>
                                  </a:rPr>
                                  <m:t>2</m:t>
                                </m:r>
                              </m:sup>
                            </m:sSup>
                          </m:num>
                          <m:den>
                            <m:sSup>
                              <m:sSupPr>
                                <m:ctrlPr>
                                  <a:rPr lang="es-EC" i="1">
                                    <a:latin typeface="Cambria Math"/>
                                  </a:rPr>
                                </m:ctrlPr>
                              </m:sSupPr>
                              <m:e>
                                <m:r>
                                  <a:rPr lang="es-EC" i="1">
                                    <a:latin typeface="Cambria Math"/>
                                  </a:rPr>
                                  <m:t>𝑚</m:t>
                                </m:r>
                              </m:e>
                              <m:sup>
                                <m:r>
                                  <a:rPr lang="es-EC" i="1">
                                    <a:latin typeface="Cambria Math"/>
                                  </a:rPr>
                                  <m:t>2</m:t>
                                </m:r>
                              </m:sup>
                            </m:sSup>
                          </m:den>
                        </m:f>
                      </m:num>
                      <m:den>
                        <m:r>
                          <a:rPr lang="es-EC" b="0" i="1" smtClean="0">
                            <a:latin typeface="Cambria Math"/>
                          </a:rPr>
                          <m:t>6,35</m:t>
                        </m:r>
                        <m:r>
                          <a:rPr lang="es-EC" i="1">
                            <a:latin typeface="Cambria Math"/>
                          </a:rPr>
                          <m:t>𝑐𝑚</m:t>
                        </m:r>
                        <m:r>
                          <a:rPr lang="es-EC" i="1">
                            <a:latin typeface="Cambria Math"/>
                          </a:rPr>
                          <m:t> × 6,35</m:t>
                        </m:r>
                        <m:r>
                          <a:rPr lang="es-EC" i="1">
                            <a:latin typeface="Cambria Math"/>
                          </a:rPr>
                          <m:t>𝑐𝑚</m:t>
                        </m:r>
                        <m:r>
                          <a:rPr lang="es-EC" i="1">
                            <a:latin typeface="Cambria Math"/>
                          </a:rPr>
                          <m:t> ×3600</m:t>
                        </m:r>
                        <m:f>
                          <m:fPr>
                            <m:ctrlPr>
                              <a:rPr lang="es-EC" i="1">
                                <a:latin typeface="Cambria Math"/>
                              </a:rPr>
                            </m:ctrlPr>
                          </m:fPr>
                          <m:num>
                            <m:r>
                              <a:rPr lang="es-EC" i="1">
                                <a:latin typeface="Cambria Math"/>
                              </a:rPr>
                              <m:t>𝑠</m:t>
                            </m:r>
                          </m:num>
                          <m:den>
                            <m:r>
                              <a:rPr lang="es-EC" i="1">
                                <a:latin typeface="Cambria Math"/>
                              </a:rPr>
                              <m:t>h</m:t>
                            </m:r>
                          </m:den>
                        </m:f>
                      </m:den>
                    </m:f>
                    <m:r>
                      <a:rPr lang="es-EC" i="1">
                        <a:latin typeface="Cambria Math"/>
                      </a:rPr>
                      <m:t> </m:t>
                    </m:r>
                  </m:oMath>
                </a14:m>
                <a:endParaRPr lang="es-EC" dirty="0"/>
              </a:p>
              <a:p>
                <a14:m>
                  <m:oMath xmlns:m="http://schemas.openxmlformats.org/officeDocument/2006/math">
                    <m:r>
                      <a:rPr lang="es-EC" i="1">
                        <a:latin typeface="Cambria Math"/>
                      </a:rPr>
                      <m:t>𝑉</m:t>
                    </m:r>
                    <m:r>
                      <a:rPr lang="es-EC" i="1">
                        <a:latin typeface="Cambria Math"/>
                      </a:rPr>
                      <m:t>=8, 68</m:t>
                    </m:r>
                    <m:f>
                      <m:fPr>
                        <m:ctrlPr>
                          <a:rPr lang="es-EC" i="1">
                            <a:latin typeface="Cambria Math"/>
                          </a:rPr>
                        </m:ctrlPr>
                      </m:fPr>
                      <m:num>
                        <m:r>
                          <a:rPr lang="es-EC" i="1">
                            <a:latin typeface="Cambria Math"/>
                          </a:rPr>
                          <m:t>𝑚</m:t>
                        </m:r>
                      </m:num>
                      <m:den>
                        <m:r>
                          <a:rPr lang="es-EC" i="1">
                            <a:latin typeface="Cambria Math"/>
                          </a:rPr>
                          <m:t>𝑠</m:t>
                        </m:r>
                      </m:den>
                    </m:f>
                  </m:oMath>
                </a14:m>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3754760" cy="3412976"/>
              </a:xfrm>
              <a:blipFill rotWithShape="1">
                <a:blip r:embed="rId2"/>
                <a:stretch>
                  <a:fillRect t="-1073"/>
                </a:stretch>
              </a:blipFill>
            </p:spPr>
            <p:txBody>
              <a:bodyPr/>
              <a:lstStyle/>
              <a:p>
                <a:r>
                  <a:rPr lang="es-EC">
                    <a:noFill/>
                  </a:rPr>
                  <a:t> </a:t>
                </a:r>
              </a:p>
            </p:txBody>
          </p:sp>
        </mc:Fallback>
      </mc:AlternateContent>
      <p:sp>
        <p:nvSpPr>
          <p:cNvPr id="6" name="2 Marcador de contenido"/>
          <p:cNvSpPr txBox="1">
            <a:spLocks/>
          </p:cNvSpPr>
          <p:nvPr/>
        </p:nvSpPr>
        <p:spPr>
          <a:xfrm>
            <a:off x="4364360" y="1752600"/>
            <a:ext cx="3754760" cy="341297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s-EC" dirty="0"/>
          </a:p>
        </p:txBody>
      </p:sp>
      <mc:AlternateContent xmlns:mc="http://schemas.openxmlformats.org/markup-compatibility/2006" xmlns:a14="http://schemas.microsoft.com/office/drawing/2010/main">
        <mc:Choice Requires="a14">
          <p:sp>
            <p:nvSpPr>
              <p:cNvPr id="7" name="6 CuadroTexto"/>
              <p:cNvSpPr txBox="1"/>
              <p:nvPr/>
            </p:nvSpPr>
            <p:spPr>
              <a:xfrm>
                <a:off x="4932040" y="1752600"/>
                <a:ext cx="3312368" cy="3391057"/>
              </a:xfrm>
              <a:prstGeom prst="rect">
                <a:avLst/>
              </a:prstGeom>
              <a:noFill/>
            </p:spPr>
            <p:txBody>
              <a:bodyPr wrap="square" rtlCol="0">
                <a:spAutoFit/>
              </a:bodyPr>
              <a:lstStyle/>
              <a:p>
                <a:r>
                  <a:rPr lang="es-EC" dirty="0"/>
                  <a:t>Equivalencia diámetro lados del rectángulo</a:t>
                </a:r>
              </a:p>
              <a:p>
                <a:pPr/>
                <a14:m>
                  <m:oMathPara xmlns:m="http://schemas.openxmlformats.org/officeDocument/2006/math">
                    <m:oMathParaPr>
                      <m:jc m:val="centerGroup"/>
                    </m:oMathParaPr>
                    <m:oMath xmlns:m="http://schemas.openxmlformats.org/officeDocument/2006/math">
                      <m:r>
                        <a:rPr lang="es-EC" i="1">
                          <a:latin typeface="Cambria Math"/>
                        </a:rPr>
                        <m:t>𝑎𝑏</m:t>
                      </m:r>
                      <m:r>
                        <a:rPr lang="es-EC" i="1">
                          <a:latin typeface="Cambria Math"/>
                        </a:rPr>
                        <m:t>=</m:t>
                      </m:r>
                      <m:f>
                        <m:fPr>
                          <m:ctrlPr>
                            <a:rPr lang="es-EC" i="1">
                              <a:latin typeface="Cambria Math"/>
                            </a:rPr>
                          </m:ctrlPr>
                        </m:fPr>
                        <m:num>
                          <m:r>
                            <a:rPr lang="es-EC" i="1">
                              <a:latin typeface="Cambria Math"/>
                            </a:rPr>
                            <m:t>𝜋</m:t>
                          </m:r>
                          <m:sSup>
                            <m:sSupPr>
                              <m:ctrlPr>
                                <a:rPr lang="es-EC" i="1">
                                  <a:latin typeface="Cambria Math"/>
                                </a:rPr>
                              </m:ctrlPr>
                            </m:sSupPr>
                            <m:e>
                              <m:r>
                                <a:rPr lang="es-EC" i="1">
                                  <a:latin typeface="Cambria Math"/>
                                </a:rPr>
                                <m:t>𝐷</m:t>
                              </m:r>
                            </m:e>
                            <m:sup>
                              <m:r>
                                <a:rPr lang="es-EC" i="1">
                                  <a:latin typeface="Cambria Math"/>
                                </a:rPr>
                                <m:t>2</m:t>
                              </m:r>
                            </m:sup>
                          </m:sSup>
                        </m:num>
                        <m:den>
                          <m:r>
                            <a:rPr lang="es-EC" i="1">
                              <a:latin typeface="Cambria Math"/>
                            </a:rPr>
                            <m:t>4</m:t>
                          </m:r>
                        </m:den>
                      </m:f>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𝐷</m:t>
                      </m:r>
                      <m:r>
                        <a:rPr lang="es-EC" i="1">
                          <a:latin typeface="Cambria Math"/>
                        </a:rPr>
                        <m:t>=2</m:t>
                      </m:r>
                      <m:rad>
                        <m:radPr>
                          <m:degHide m:val="on"/>
                          <m:ctrlPr>
                            <a:rPr lang="es-EC" i="1">
                              <a:latin typeface="Cambria Math"/>
                            </a:rPr>
                          </m:ctrlPr>
                        </m:radPr>
                        <m:deg/>
                        <m:e>
                          <m:f>
                            <m:fPr>
                              <m:ctrlPr>
                                <a:rPr lang="es-EC" i="1">
                                  <a:latin typeface="Cambria Math"/>
                                </a:rPr>
                              </m:ctrlPr>
                            </m:fPr>
                            <m:num>
                              <m:r>
                                <a:rPr lang="es-EC" i="1">
                                  <a:latin typeface="Cambria Math"/>
                                </a:rPr>
                                <m:t>𝑎𝑏</m:t>
                              </m:r>
                            </m:num>
                            <m:den>
                              <m:r>
                                <a:rPr lang="es-EC" i="1">
                                  <a:latin typeface="Cambria Math"/>
                                </a:rPr>
                                <m:t>𝜋</m:t>
                              </m:r>
                            </m:den>
                          </m:f>
                        </m:e>
                      </m:rad>
                    </m:oMath>
                  </m:oMathPara>
                </a14:m>
                <a:endParaRPr lang="es-EC" dirty="0"/>
              </a:p>
              <a:p>
                <a:r>
                  <a:rPr lang="es-EC" dirty="0"/>
                  <a:t>Entrada de 2,5”x2,5”</a:t>
                </a:r>
              </a:p>
              <a:p>
                <a:pPr/>
                <a14:m>
                  <m:oMathPara xmlns:m="http://schemas.openxmlformats.org/officeDocument/2006/math">
                    <m:oMathParaPr>
                      <m:jc m:val="centerGroup"/>
                    </m:oMathParaPr>
                    <m:oMath xmlns:m="http://schemas.openxmlformats.org/officeDocument/2006/math">
                      <m:r>
                        <a:rPr lang="es-EC" i="1">
                          <a:latin typeface="Cambria Math"/>
                        </a:rPr>
                        <m:t>𝐷</m:t>
                      </m:r>
                      <m:r>
                        <a:rPr lang="es-EC" i="1">
                          <a:latin typeface="Cambria Math"/>
                        </a:rPr>
                        <m:t>=2</m:t>
                      </m:r>
                      <m:rad>
                        <m:radPr>
                          <m:degHide m:val="on"/>
                          <m:ctrlPr>
                            <a:rPr lang="es-EC" i="1">
                              <a:latin typeface="Cambria Math"/>
                            </a:rPr>
                          </m:ctrlPr>
                        </m:radPr>
                        <m:deg/>
                        <m:e>
                          <m:f>
                            <m:fPr>
                              <m:ctrlPr>
                                <a:rPr lang="es-EC" i="1">
                                  <a:latin typeface="Cambria Math"/>
                                </a:rPr>
                              </m:ctrlPr>
                            </m:fPr>
                            <m:num>
                              <m:r>
                                <a:rPr lang="es-EC" i="1">
                                  <a:latin typeface="Cambria Math"/>
                                </a:rPr>
                                <m:t>6,35</m:t>
                              </m:r>
                              <m:r>
                                <a:rPr lang="es-EC" i="1">
                                  <a:latin typeface="Cambria Math"/>
                                </a:rPr>
                                <m:t>𝑐𝑚</m:t>
                              </m:r>
                              <m:r>
                                <a:rPr lang="es-EC" i="1">
                                  <a:latin typeface="Cambria Math"/>
                                </a:rPr>
                                <m:t>×6,35</m:t>
                              </m:r>
                              <m:r>
                                <a:rPr lang="es-EC" i="1">
                                  <a:latin typeface="Cambria Math"/>
                                </a:rPr>
                                <m:t>𝑐𝑚</m:t>
                              </m:r>
                            </m:num>
                            <m:den>
                              <m:r>
                                <a:rPr lang="es-EC" i="1">
                                  <a:latin typeface="Cambria Math"/>
                                </a:rPr>
                                <m:t>𝜋</m:t>
                              </m:r>
                            </m:den>
                          </m:f>
                        </m:e>
                      </m:rad>
                    </m:oMath>
                  </m:oMathPara>
                </a14:m>
                <a:endParaRPr lang="es-EC" dirty="0"/>
              </a:p>
              <a:p>
                <a:pPr/>
                <a14:m>
                  <m:oMathPara xmlns:m="http://schemas.openxmlformats.org/officeDocument/2006/math">
                    <m:oMathParaPr>
                      <m:jc m:val="centerGroup"/>
                    </m:oMathParaPr>
                    <m:oMath xmlns:m="http://schemas.openxmlformats.org/officeDocument/2006/math">
                      <m:r>
                        <a:rPr lang="es-EC" i="1">
                          <a:latin typeface="Cambria Math"/>
                        </a:rPr>
                        <m:t>𝐷</m:t>
                      </m:r>
                      <m:r>
                        <a:rPr lang="es-EC" i="1">
                          <a:latin typeface="Cambria Math"/>
                        </a:rPr>
                        <m:t>=7,16</m:t>
                      </m:r>
                      <m:r>
                        <a:rPr lang="es-EC" i="1">
                          <a:latin typeface="Cambria Math"/>
                        </a:rPr>
                        <m:t>𝑐𝑚</m:t>
                      </m:r>
                    </m:oMath>
                  </m:oMathPara>
                </a14:m>
                <a:endParaRPr lang="es-EC" dirty="0"/>
              </a:p>
            </p:txBody>
          </p:sp>
        </mc:Choice>
        <mc:Fallback xmlns="">
          <p:sp>
            <p:nvSpPr>
              <p:cNvPr id="7" name="6 CuadroTexto"/>
              <p:cNvSpPr txBox="1">
                <a:spLocks noRot="1" noChangeAspect="1" noMove="1" noResize="1" noEditPoints="1" noAdjustHandles="1" noChangeArrowheads="1" noChangeShapeType="1" noTextEdit="1"/>
              </p:cNvSpPr>
              <p:nvPr/>
            </p:nvSpPr>
            <p:spPr>
              <a:xfrm>
                <a:off x="4932040" y="1752600"/>
                <a:ext cx="3312368" cy="3391057"/>
              </a:xfrm>
              <a:prstGeom prst="rect">
                <a:avLst/>
              </a:prstGeom>
              <a:blipFill rotWithShape="1">
                <a:blip r:embed="rId3"/>
                <a:stretch>
                  <a:fillRect l="-1473" t="-899"/>
                </a:stretch>
              </a:blipFill>
            </p:spPr>
            <p:txBody>
              <a:bodyPr/>
              <a:lstStyle/>
              <a:p>
                <a:r>
                  <a:rPr lang="es-EC">
                    <a:noFill/>
                  </a:rPr>
                  <a:t> </a:t>
                </a:r>
              </a:p>
            </p:txBody>
          </p:sp>
        </mc:Fallback>
      </mc:AlternateContent>
    </p:spTree>
    <p:extLst>
      <p:ext uri="{BB962C8B-B14F-4D97-AF65-F5344CB8AC3E}">
        <p14:creationId xmlns:p14="http://schemas.microsoft.com/office/powerpoint/2010/main" val="2984856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C" dirty="0"/>
              <a:t>Actualmente en la Universidad de las Fuerzas Armadas ESPE, el Laboratorio de Conversión de Energía; con el fin de estudiar nuevas formas de producción energética; se ha encaminado en el estudio del fenómeno de gasificación de; por medio de pirólisis; para lograr aprovechar todos los residuos orgánicos provenientes de la agroindustria.</a:t>
            </a:r>
          </a:p>
          <a:p>
            <a:endParaRPr lang="es-EC" dirty="0"/>
          </a:p>
        </p:txBody>
      </p:sp>
    </p:spTree>
    <p:extLst>
      <p:ext uri="{BB962C8B-B14F-4D97-AF65-F5344CB8AC3E}">
        <p14:creationId xmlns:p14="http://schemas.microsoft.com/office/powerpoint/2010/main" val="21539044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692696"/>
            <a:ext cx="7620000" cy="418058"/>
          </a:xfrm>
        </p:spPr>
        <p:txBody>
          <a:bodyPr/>
          <a:lstStyle/>
          <a:p>
            <a:r>
              <a:rPr lang="es-EC" sz="2000" dirty="0"/>
              <a:t>La densidad de la ceniza es 2000 Kg/m</a:t>
            </a:r>
            <a:r>
              <a:rPr lang="es-EC" sz="2000" baseline="30000" dirty="0"/>
              <a:t>3</a:t>
            </a:r>
            <a:r>
              <a:rPr lang="es-EC" sz="2000" dirty="0"/>
              <a:t> a la salida del gasificador y entrada al ciclón</a:t>
            </a:r>
            <a:r>
              <a:rPr lang="es-EC" sz="2000" baseline="30000" dirty="0"/>
              <a:t> </a:t>
            </a:r>
            <a:r>
              <a:rPr lang="es-EC" sz="2000" dirty="0"/>
              <a:t>y la densidad del carbón de 200 Kg/m</a:t>
            </a:r>
            <a:r>
              <a:rPr lang="es-EC" sz="2000" baseline="30000" dirty="0"/>
              <a:t>3</a:t>
            </a:r>
            <a:r>
              <a:rPr lang="es-EC" sz="2000" dirty="0"/>
              <a:t> </a:t>
            </a:r>
            <a:br>
              <a:rPr lang="es-EC" sz="2000" dirty="0"/>
            </a:b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827584" y="1412776"/>
                <a:ext cx="3744416" cy="4800600"/>
              </a:xfrm>
            </p:spPr>
            <p:txBody>
              <a:bodyPr>
                <a:normAutofit/>
              </a:bodyPr>
              <a:lstStyle/>
              <a:p>
                <a14:m>
                  <m:oMath xmlns:m="http://schemas.openxmlformats.org/officeDocument/2006/math">
                    <m:sSub>
                      <m:sSubPr>
                        <m:ctrlPr>
                          <a:rPr lang="es-EC" sz="2000" i="1">
                            <a:latin typeface="Cambria Math"/>
                          </a:rPr>
                        </m:ctrlPr>
                      </m:sSubPr>
                      <m:e>
                        <m:r>
                          <a:rPr lang="es-EC" sz="2000" i="1">
                            <a:latin typeface="Cambria Math"/>
                          </a:rPr>
                          <m:t>𝜇</m:t>
                        </m:r>
                      </m:e>
                      <m:sub>
                        <m:r>
                          <a:rPr lang="es-EC" sz="2000" i="1">
                            <a:latin typeface="Cambria Math"/>
                          </a:rPr>
                          <m:t>𝐺</m:t>
                        </m:r>
                        <m:r>
                          <a:rPr lang="es-EC" sz="2000" i="1">
                            <a:latin typeface="Cambria Math"/>
                          </a:rPr>
                          <m:t>(300°</m:t>
                        </m:r>
                        <m:r>
                          <a:rPr lang="es-EC" sz="2000" i="1">
                            <a:latin typeface="Cambria Math"/>
                          </a:rPr>
                          <m:t>𝐶</m:t>
                        </m:r>
                        <m:r>
                          <a:rPr lang="es-EC" sz="2000" i="1">
                            <a:latin typeface="Cambria Math"/>
                          </a:rPr>
                          <m:t>)</m:t>
                        </m:r>
                      </m:sub>
                    </m:sSub>
                    <m:r>
                      <a:rPr lang="es-EC" sz="2000" i="1">
                        <a:latin typeface="Cambria Math"/>
                      </a:rPr>
                      <m:t>=255 ×</m:t>
                    </m:r>
                    <m:sSup>
                      <m:sSupPr>
                        <m:ctrlPr>
                          <a:rPr lang="es-EC" sz="2000" i="1">
                            <a:latin typeface="Cambria Math"/>
                          </a:rPr>
                        </m:ctrlPr>
                      </m:sSupPr>
                      <m:e>
                        <m:r>
                          <a:rPr lang="es-EC" sz="2000" i="1">
                            <a:latin typeface="Cambria Math"/>
                          </a:rPr>
                          <m:t>10</m:t>
                        </m:r>
                      </m:e>
                      <m:sup>
                        <m:r>
                          <a:rPr lang="es-EC" sz="2000" i="1">
                            <a:latin typeface="Cambria Math"/>
                          </a:rPr>
                          <m:t>−7</m:t>
                        </m:r>
                      </m:sup>
                    </m:sSup>
                    <m:f>
                      <m:fPr>
                        <m:ctrlPr>
                          <a:rPr lang="es-EC" sz="2000" i="1">
                            <a:latin typeface="Cambria Math"/>
                          </a:rPr>
                        </m:ctrlPr>
                      </m:fPr>
                      <m:num>
                        <m:r>
                          <a:rPr lang="es-EC" sz="2000" i="1">
                            <a:latin typeface="Cambria Math"/>
                          </a:rPr>
                          <m:t>𝐾𝑔</m:t>
                        </m:r>
                      </m:num>
                      <m:den>
                        <m:r>
                          <a:rPr lang="es-EC" sz="2000" i="1">
                            <a:latin typeface="Cambria Math"/>
                          </a:rPr>
                          <m:t>𝑚</m:t>
                        </m:r>
                        <m:r>
                          <a:rPr lang="es-EC" sz="2000" i="1">
                            <a:latin typeface="Cambria Math"/>
                          </a:rPr>
                          <m:t>−</m:t>
                        </m:r>
                        <m:r>
                          <a:rPr lang="es-EC" sz="2000" i="1">
                            <a:latin typeface="Cambria Math"/>
                          </a:rPr>
                          <m:t>𝑠</m:t>
                        </m:r>
                      </m:den>
                    </m:f>
                  </m:oMath>
                </a14:m>
                <a:endParaRPr lang="es-EC" dirty="0"/>
              </a:p>
              <a:p>
                <a:r>
                  <a:rPr lang="es-EC" b="1" dirty="0" smtClean="0"/>
                  <a:t>Tamaño </a:t>
                </a:r>
                <a:r>
                  <a:rPr lang="es-EC" b="1" dirty="0"/>
                  <a:t>de partícula capturado</a:t>
                </a:r>
              </a:p>
              <a:p>
                <a14:m>
                  <m:oMath xmlns:m="http://schemas.openxmlformats.org/officeDocument/2006/math">
                    <m:r>
                      <a:rPr lang="es-EC" sz="2000" i="1">
                        <a:latin typeface="Cambria Math"/>
                      </a:rPr>
                      <m:t>𝑑𝑝𝑐</m:t>
                    </m:r>
                    <m:r>
                      <a:rPr lang="es-EC" sz="2000" i="1">
                        <a:latin typeface="Cambria Math"/>
                      </a:rPr>
                      <m:t>=</m:t>
                    </m:r>
                    <m:rad>
                      <m:radPr>
                        <m:degHide m:val="on"/>
                        <m:ctrlPr>
                          <a:rPr lang="es-EC" sz="2000" i="1">
                            <a:latin typeface="Cambria Math"/>
                          </a:rPr>
                        </m:ctrlPr>
                      </m:radPr>
                      <m:deg/>
                      <m:e>
                        <m:f>
                          <m:fPr>
                            <m:ctrlPr>
                              <a:rPr lang="es-EC" sz="2000" i="1">
                                <a:latin typeface="Cambria Math"/>
                              </a:rPr>
                            </m:ctrlPr>
                          </m:fPr>
                          <m:num>
                            <m:r>
                              <a:rPr lang="es-EC" sz="2000" i="1">
                                <a:latin typeface="Cambria Math"/>
                              </a:rPr>
                              <m:t>9</m:t>
                            </m:r>
                            <m:sSub>
                              <m:sSubPr>
                                <m:ctrlPr>
                                  <a:rPr lang="es-EC" sz="2000" i="1">
                                    <a:latin typeface="Cambria Math"/>
                                  </a:rPr>
                                </m:ctrlPr>
                              </m:sSubPr>
                              <m:e>
                                <m:r>
                                  <a:rPr lang="es-EC" sz="2000" i="1">
                                    <a:latin typeface="Cambria Math"/>
                                  </a:rPr>
                                  <m:t>𝜇</m:t>
                                </m:r>
                              </m:e>
                              <m:sub>
                                <m:r>
                                  <a:rPr lang="es-EC" sz="2000" i="1">
                                    <a:latin typeface="Cambria Math"/>
                                  </a:rPr>
                                  <m:t>𝐺</m:t>
                                </m:r>
                              </m:sub>
                            </m:sSub>
                            <m:r>
                              <a:rPr lang="es-EC" sz="2000" i="1">
                                <a:latin typeface="Cambria Math"/>
                              </a:rPr>
                              <m:t>𝑏</m:t>
                            </m:r>
                          </m:num>
                          <m:den>
                            <m:r>
                              <a:rPr lang="es-EC" sz="2000" i="1">
                                <a:latin typeface="Cambria Math"/>
                              </a:rPr>
                              <m:t>2</m:t>
                            </m:r>
                            <m:r>
                              <a:rPr lang="es-EC" sz="2000" i="1">
                                <a:latin typeface="Cambria Math"/>
                              </a:rPr>
                              <m:t>𝜋</m:t>
                            </m:r>
                            <m:sSub>
                              <m:sSubPr>
                                <m:ctrlPr>
                                  <a:rPr lang="es-EC" sz="2000" i="1">
                                    <a:latin typeface="Cambria Math"/>
                                  </a:rPr>
                                </m:ctrlPr>
                              </m:sSubPr>
                              <m:e>
                                <m:r>
                                  <a:rPr lang="es-EC" sz="2000" i="1">
                                    <a:latin typeface="Cambria Math"/>
                                  </a:rPr>
                                  <m:t>𝑁</m:t>
                                </m:r>
                              </m:e>
                              <m:sub>
                                <m:r>
                                  <a:rPr lang="es-EC" sz="2000" i="1">
                                    <a:latin typeface="Cambria Math"/>
                                  </a:rPr>
                                  <m:t>𝑒</m:t>
                                </m:r>
                              </m:sub>
                            </m:sSub>
                            <m:sSub>
                              <m:sSubPr>
                                <m:ctrlPr>
                                  <a:rPr lang="es-EC" sz="2000" i="1">
                                    <a:latin typeface="Cambria Math"/>
                                  </a:rPr>
                                </m:ctrlPr>
                              </m:sSubPr>
                              <m:e>
                                <m:r>
                                  <a:rPr lang="es-EC" sz="2000" i="1">
                                    <a:latin typeface="Cambria Math"/>
                                  </a:rPr>
                                  <m:t>𝑉</m:t>
                                </m:r>
                              </m:e>
                              <m:sub>
                                <m:r>
                                  <a:rPr lang="es-EC" sz="2000" i="1">
                                    <a:latin typeface="Cambria Math"/>
                                  </a:rPr>
                                  <m:t>𝑖</m:t>
                                </m:r>
                              </m:sub>
                            </m:sSub>
                            <m:d>
                              <m:dPr>
                                <m:ctrlPr>
                                  <a:rPr lang="es-EC" sz="2000" i="1">
                                    <a:latin typeface="Cambria Math"/>
                                  </a:rPr>
                                </m:ctrlPr>
                              </m:dPr>
                              <m:e>
                                <m:sSub>
                                  <m:sSubPr>
                                    <m:ctrlPr>
                                      <a:rPr lang="es-EC" sz="2000" i="1">
                                        <a:latin typeface="Cambria Math"/>
                                      </a:rPr>
                                    </m:ctrlPr>
                                  </m:sSubPr>
                                  <m:e>
                                    <m:r>
                                      <a:rPr lang="es-EC" sz="2000" i="1">
                                        <a:latin typeface="Cambria Math"/>
                                      </a:rPr>
                                      <m:t>𝜌</m:t>
                                    </m:r>
                                  </m:e>
                                  <m:sub>
                                    <m:r>
                                      <a:rPr lang="es-EC" sz="2000" i="1">
                                        <a:latin typeface="Cambria Math"/>
                                      </a:rPr>
                                      <m:t>𝑝</m:t>
                                    </m:r>
                                  </m:sub>
                                </m:sSub>
                                <m:r>
                                  <a:rPr lang="es-EC" sz="2000" i="1">
                                    <a:latin typeface="Cambria Math"/>
                                  </a:rPr>
                                  <m:t>−</m:t>
                                </m:r>
                                <m:sSub>
                                  <m:sSubPr>
                                    <m:ctrlPr>
                                      <a:rPr lang="es-EC" sz="2000" i="1">
                                        <a:latin typeface="Cambria Math"/>
                                      </a:rPr>
                                    </m:ctrlPr>
                                  </m:sSubPr>
                                  <m:e>
                                    <m:r>
                                      <a:rPr lang="es-EC" sz="2000" i="1">
                                        <a:latin typeface="Cambria Math"/>
                                      </a:rPr>
                                      <m:t>𝜌</m:t>
                                    </m:r>
                                  </m:e>
                                  <m:sub>
                                    <m:r>
                                      <a:rPr lang="es-EC" sz="2000" i="1">
                                        <a:latin typeface="Cambria Math"/>
                                      </a:rPr>
                                      <m:t>𝐺</m:t>
                                    </m:r>
                                  </m:sub>
                                </m:sSub>
                              </m:e>
                            </m:d>
                          </m:den>
                        </m:f>
                      </m:e>
                    </m:rad>
                  </m:oMath>
                </a14:m>
                <a:endParaRPr lang="es-EC" sz="2000" dirty="0"/>
              </a:p>
              <a:p>
                <a14:m>
                  <m:oMath xmlns:m="http://schemas.openxmlformats.org/officeDocument/2006/math">
                    <m:r>
                      <a:rPr lang="es-EC" sz="2000" i="1">
                        <a:latin typeface="Cambria Math"/>
                      </a:rPr>
                      <m:t>𝑏</m:t>
                    </m:r>
                    <m:r>
                      <a:rPr lang="es-EC" sz="2000" i="1">
                        <a:latin typeface="Cambria Math"/>
                      </a:rPr>
                      <m:t>=</m:t>
                    </m:r>
                    <m:r>
                      <a:rPr lang="es-EC" sz="2000" i="1">
                        <a:latin typeface="Cambria Math"/>
                      </a:rPr>
                      <m:t>𝑑𝑖𝑎𝑚𝑒𝑡𝑟𝑜</m:t>
                    </m:r>
                    <m:r>
                      <a:rPr lang="es-EC" sz="2000" i="1">
                        <a:latin typeface="Cambria Math"/>
                      </a:rPr>
                      <m:t> </m:t>
                    </m:r>
                    <m:r>
                      <a:rPr lang="es-EC" sz="2000" i="1">
                        <a:latin typeface="Cambria Math"/>
                      </a:rPr>
                      <m:t>𝑑𝑒</m:t>
                    </m:r>
                    <m:r>
                      <a:rPr lang="es-EC" sz="2000" i="1">
                        <a:latin typeface="Cambria Math"/>
                      </a:rPr>
                      <m:t> </m:t>
                    </m:r>
                    <m:r>
                      <a:rPr lang="es-EC" sz="2000" i="1">
                        <a:latin typeface="Cambria Math"/>
                      </a:rPr>
                      <m:t>𝑙𝑎</m:t>
                    </m:r>
                    <m:r>
                      <a:rPr lang="es-EC" sz="2000" i="1">
                        <a:latin typeface="Cambria Math"/>
                      </a:rPr>
                      <m:t> </m:t>
                    </m:r>
                    <m:r>
                      <a:rPr lang="es-EC" sz="2000" i="1">
                        <a:latin typeface="Cambria Math"/>
                      </a:rPr>
                      <m:t>𝑒𝑛𝑡𝑟𝑎𝑑𝑎</m:t>
                    </m:r>
                  </m:oMath>
                </a14:m>
                <a:endParaRPr lang="es-EC" sz="2000" dirty="0"/>
              </a:p>
              <a:p>
                <a:endParaRPr lang="es-EC"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827584" y="1412776"/>
                <a:ext cx="3744416" cy="4800600"/>
              </a:xfr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2 Marcador de contenido"/>
              <p:cNvSpPr txBox="1">
                <a:spLocks/>
              </p:cNvSpPr>
              <p:nvPr/>
            </p:nvSpPr>
            <p:spPr>
              <a:xfrm>
                <a:off x="4716016" y="1268760"/>
                <a:ext cx="3384376"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endParaRPr lang="es-EC" dirty="0"/>
              </a:p>
              <a:p>
                <a:r>
                  <a:rPr lang="es-EC" dirty="0"/>
                  <a:t>Para la ceniza</a:t>
                </a:r>
              </a:p>
              <a:p>
                <a:pPr marL="114300" indent="0">
                  <a:buNone/>
                </a:pPr>
                <a:r>
                  <a:rPr lang="es-EC" dirty="0"/>
                  <a:t> </a:t>
                </a:r>
              </a:p>
              <a:p>
                <a14:m>
                  <m:oMath xmlns:m="http://schemas.openxmlformats.org/officeDocument/2006/math">
                    <m:r>
                      <a:rPr lang="es-EC" i="1">
                        <a:latin typeface="Cambria Math"/>
                      </a:rPr>
                      <m:t>𝑑𝑝𝑐</m:t>
                    </m:r>
                    <m:r>
                      <a:rPr lang="es-EC" i="1">
                        <a:latin typeface="Cambria Math"/>
                      </a:rPr>
                      <m:t>=1,74</m:t>
                    </m:r>
                    <m:r>
                      <a:rPr lang="es-EC" i="1">
                        <a:latin typeface="Cambria Math"/>
                      </a:rPr>
                      <m:t>𝜇</m:t>
                    </m:r>
                    <m:r>
                      <a:rPr lang="es-EC" i="1">
                        <a:latin typeface="Cambria Math"/>
                      </a:rPr>
                      <m:t>𝑚</m:t>
                    </m:r>
                  </m:oMath>
                </a14:m>
                <a:endParaRPr lang="es-EC" dirty="0" smtClean="0"/>
              </a:p>
              <a:p>
                <a:endParaRPr lang="es-EC" dirty="0"/>
              </a:p>
              <a:p>
                <a:r>
                  <a:rPr lang="es-EC" dirty="0"/>
                  <a:t>Para el carbón</a:t>
                </a:r>
              </a:p>
              <a:p>
                <a:pPr marL="114300" indent="0">
                  <a:buNone/>
                </a:pPr>
                <a:r>
                  <a:rPr lang="es-EC" dirty="0"/>
                  <a:t> </a:t>
                </a:r>
              </a:p>
              <a:p>
                <a14:m>
                  <m:oMath xmlns:m="http://schemas.openxmlformats.org/officeDocument/2006/math">
                    <m:r>
                      <a:rPr lang="es-EC" i="1">
                        <a:latin typeface="Cambria Math"/>
                      </a:rPr>
                      <m:t>𝑑𝑝𝑐</m:t>
                    </m:r>
                    <m:r>
                      <a:rPr lang="es-EC" i="1">
                        <a:latin typeface="Cambria Math"/>
                      </a:rPr>
                      <m:t>=1,75</m:t>
                    </m:r>
                    <m:r>
                      <a:rPr lang="es-EC" i="1">
                        <a:latin typeface="Cambria Math"/>
                      </a:rPr>
                      <m:t>𝜇</m:t>
                    </m:r>
                    <m:r>
                      <a:rPr lang="es-EC" i="1">
                        <a:latin typeface="Cambria Math"/>
                      </a:rPr>
                      <m:t>𝑚</m:t>
                    </m:r>
                  </m:oMath>
                </a14:m>
                <a:endParaRPr lang="es-EC" dirty="0"/>
              </a:p>
              <a:p>
                <a:endParaRPr lang="es-EC" dirty="0"/>
              </a:p>
            </p:txBody>
          </p:sp>
        </mc:Choice>
        <mc:Fallback xmlns="">
          <p:sp>
            <p:nvSpPr>
              <p:cNvPr id="4" name="2 Marcador de contenido"/>
              <p:cNvSpPr txBox="1">
                <a:spLocks noRot="1" noChangeAspect="1" noMove="1" noResize="1" noEditPoints="1" noAdjustHandles="1" noChangeArrowheads="1" noChangeShapeType="1" noTextEdit="1"/>
              </p:cNvSpPr>
              <p:nvPr/>
            </p:nvSpPr>
            <p:spPr>
              <a:xfrm>
                <a:off x="4716016" y="1268760"/>
                <a:ext cx="3384376" cy="4800600"/>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879460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lvl="1" algn="l" rtl="0">
              <a:spcBef>
                <a:spcPct val="0"/>
              </a:spcBef>
            </a:pPr>
            <a:r>
              <a:rPr lang="es-EC" b="1" cap="all" dirty="0">
                <a:effectLst>
                  <a:glow>
                    <a:srgbClr val="000000"/>
                  </a:glow>
                  <a:outerShdw sx="0" sy="0">
                    <a:srgbClr val="000000"/>
                  </a:outerShdw>
                  <a:reflection stA="0" endPos="0" fadeDir="0" sx="0" sy="0"/>
                </a:effectLst>
              </a:rPr>
              <a:t>Filtro granular</a:t>
            </a:r>
            <a:br>
              <a:rPr lang="es-EC" b="1" cap="all" dirty="0">
                <a:effectLst>
                  <a:glow>
                    <a:srgbClr val="000000"/>
                  </a:glow>
                  <a:outerShdw sx="0" sy="0">
                    <a:srgbClr val="000000"/>
                  </a:outerShdw>
                  <a:reflection stA="0" endPos="0" fadeDir="0" sx="0" sy="0"/>
                </a:effectLst>
              </a:rPr>
            </a:br>
            <a:endParaRPr lang="es-EC" dirty="0"/>
          </a:p>
        </p:txBody>
      </p:sp>
      <p:sp>
        <p:nvSpPr>
          <p:cNvPr id="4" name="3 Marcador de contenido"/>
          <p:cNvSpPr>
            <a:spLocks noGrp="1"/>
          </p:cNvSpPr>
          <p:nvPr>
            <p:ph idx="1"/>
          </p:nvPr>
        </p:nvSpPr>
        <p:spPr>
          <a:xfrm>
            <a:off x="395536" y="980728"/>
            <a:ext cx="7620000" cy="892696"/>
          </a:xfrm>
        </p:spPr>
        <p:txBody>
          <a:bodyPr/>
          <a:lstStyle/>
          <a:p>
            <a:r>
              <a:rPr lang="es-EC" dirty="0" smtClean="0"/>
              <a:t>Retiene las partículas que no logro detener el ciclón, también retiene el condensado de alquitrán del proceso.</a:t>
            </a:r>
            <a:endParaRPr lang="es-EC" dirty="0"/>
          </a:p>
        </p:txBody>
      </p:sp>
      <p:pic>
        <p:nvPicPr>
          <p:cNvPr id="5" name="4 Imagen"/>
          <p:cNvPicPr/>
          <p:nvPr/>
        </p:nvPicPr>
        <p:blipFill>
          <a:blip r:embed="rId2"/>
          <a:stretch>
            <a:fillRect/>
          </a:stretch>
        </p:blipFill>
        <p:spPr>
          <a:xfrm>
            <a:off x="1015345" y="1721835"/>
            <a:ext cx="4420751" cy="2683510"/>
          </a:xfrm>
          <a:prstGeom prst="rect">
            <a:avLst/>
          </a:prstGeom>
        </p:spPr>
      </p:pic>
      <p:sp>
        <p:nvSpPr>
          <p:cNvPr id="6" name="5 CuadroTexto"/>
          <p:cNvSpPr txBox="1"/>
          <p:nvPr/>
        </p:nvSpPr>
        <p:spPr>
          <a:xfrm>
            <a:off x="1115616" y="4581128"/>
            <a:ext cx="4824536" cy="1200329"/>
          </a:xfrm>
          <a:prstGeom prst="rect">
            <a:avLst/>
          </a:prstGeom>
          <a:noFill/>
        </p:spPr>
        <p:txBody>
          <a:bodyPr wrap="square" rtlCol="0">
            <a:spAutoFit/>
          </a:bodyPr>
          <a:lstStyle/>
          <a:p>
            <a:r>
              <a:rPr lang="es-EC" dirty="0"/>
              <a:t>A.- </a:t>
            </a:r>
            <a:r>
              <a:rPr lang="es-EC" dirty="0" smtClean="0"/>
              <a:t>Granulometría </a:t>
            </a:r>
            <a:r>
              <a:rPr lang="es-EC" dirty="0"/>
              <a:t>grande ½” a 1” (1,3 - 2,5cm)</a:t>
            </a:r>
          </a:p>
          <a:p>
            <a:r>
              <a:rPr lang="es-EC" dirty="0"/>
              <a:t>B.- </a:t>
            </a:r>
            <a:r>
              <a:rPr lang="es-EC" dirty="0" smtClean="0"/>
              <a:t>Granulometría </a:t>
            </a:r>
            <a:r>
              <a:rPr lang="es-EC" dirty="0"/>
              <a:t>media 1/8” a ½” (0.3 a 1,3cm)</a:t>
            </a:r>
          </a:p>
          <a:p>
            <a:r>
              <a:rPr lang="es-EC" dirty="0"/>
              <a:t>C.- </a:t>
            </a:r>
            <a:r>
              <a:rPr lang="es-EC" dirty="0" smtClean="0"/>
              <a:t>Granulometría </a:t>
            </a:r>
            <a:r>
              <a:rPr lang="es-EC" dirty="0"/>
              <a:t>pequeña 0,1 a 0,3 cm</a:t>
            </a:r>
          </a:p>
          <a:p>
            <a:endParaRPr lang="es-EC" dirty="0"/>
          </a:p>
        </p:txBody>
      </p:sp>
      <p:sp>
        <p:nvSpPr>
          <p:cNvPr id="7" name="6 CuadroTexto"/>
          <p:cNvSpPr txBox="1"/>
          <p:nvPr/>
        </p:nvSpPr>
        <p:spPr>
          <a:xfrm>
            <a:off x="1403648" y="2100590"/>
            <a:ext cx="360040" cy="369332"/>
          </a:xfrm>
          <a:prstGeom prst="rect">
            <a:avLst/>
          </a:prstGeom>
          <a:solidFill>
            <a:schemeClr val="bg2">
              <a:lumMod val="20000"/>
              <a:lumOff val="80000"/>
            </a:schemeClr>
          </a:solidFill>
        </p:spPr>
        <p:txBody>
          <a:bodyPr wrap="square" rtlCol="0">
            <a:spAutoFit/>
          </a:bodyPr>
          <a:lstStyle/>
          <a:p>
            <a:r>
              <a:rPr lang="es-EC" dirty="0" smtClean="0"/>
              <a:t>A</a:t>
            </a:r>
            <a:endParaRPr lang="es-EC" dirty="0"/>
          </a:p>
        </p:txBody>
      </p:sp>
      <p:sp>
        <p:nvSpPr>
          <p:cNvPr id="8" name="7 CuadroTexto"/>
          <p:cNvSpPr txBox="1"/>
          <p:nvPr/>
        </p:nvSpPr>
        <p:spPr>
          <a:xfrm>
            <a:off x="2930679" y="2100590"/>
            <a:ext cx="360040" cy="369332"/>
          </a:xfrm>
          <a:prstGeom prst="rect">
            <a:avLst/>
          </a:prstGeom>
          <a:solidFill>
            <a:schemeClr val="bg2">
              <a:lumMod val="20000"/>
              <a:lumOff val="80000"/>
            </a:schemeClr>
          </a:solidFill>
        </p:spPr>
        <p:txBody>
          <a:bodyPr wrap="square" rtlCol="0">
            <a:spAutoFit/>
          </a:bodyPr>
          <a:lstStyle/>
          <a:p>
            <a:r>
              <a:rPr lang="es-EC" dirty="0" smtClean="0"/>
              <a:t>B</a:t>
            </a:r>
            <a:endParaRPr lang="es-EC" dirty="0"/>
          </a:p>
        </p:txBody>
      </p:sp>
      <p:sp>
        <p:nvSpPr>
          <p:cNvPr id="9" name="8 CuadroTexto"/>
          <p:cNvSpPr txBox="1"/>
          <p:nvPr/>
        </p:nvSpPr>
        <p:spPr>
          <a:xfrm>
            <a:off x="4644008" y="2100590"/>
            <a:ext cx="360040" cy="369332"/>
          </a:xfrm>
          <a:prstGeom prst="rect">
            <a:avLst/>
          </a:prstGeom>
          <a:solidFill>
            <a:schemeClr val="bg2">
              <a:lumMod val="20000"/>
              <a:lumOff val="80000"/>
            </a:schemeClr>
          </a:solidFill>
        </p:spPr>
        <p:txBody>
          <a:bodyPr wrap="square" rtlCol="0">
            <a:spAutoFit/>
          </a:bodyPr>
          <a:lstStyle/>
          <a:p>
            <a:r>
              <a:rPr lang="es-EC" dirty="0" smtClean="0"/>
              <a:t>C</a:t>
            </a:r>
            <a:endParaRPr lang="es-EC"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5214439" y="2173203"/>
            <a:ext cx="2899410" cy="2063115"/>
          </a:xfrm>
          <a:prstGeom prst="rect">
            <a:avLst/>
          </a:prstGeom>
          <a:noFill/>
          <a:ln>
            <a:noFill/>
          </a:ln>
        </p:spPr>
      </p:pic>
    </p:spTree>
    <p:extLst>
      <p:ext uri="{BB962C8B-B14F-4D97-AF65-F5344CB8AC3E}">
        <p14:creationId xmlns:p14="http://schemas.microsoft.com/office/powerpoint/2010/main" val="24081357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634082"/>
          </a:xfrm>
        </p:spPr>
        <p:txBody>
          <a:bodyPr/>
          <a:lstStyle/>
          <a:p>
            <a:r>
              <a:rPr lang="es-EC" sz="2800" dirty="0" smtClean="0"/>
              <a:t>Utilización del gas combustible</a:t>
            </a:r>
            <a:endParaRPr lang="es-EC" sz="2800" dirty="0"/>
          </a:p>
        </p:txBody>
      </p:sp>
      <p:sp>
        <p:nvSpPr>
          <p:cNvPr id="3" name="2 Marcador de contenido"/>
          <p:cNvSpPr>
            <a:spLocks noGrp="1"/>
          </p:cNvSpPr>
          <p:nvPr>
            <p:ph idx="1"/>
          </p:nvPr>
        </p:nvSpPr>
        <p:spPr>
          <a:xfrm>
            <a:off x="338877" y="908720"/>
            <a:ext cx="7620000" cy="1180728"/>
          </a:xfrm>
        </p:spPr>
        <p:txBody>
          <a:bodyPr/>
          <a:lstStyle/>
          <a:p>
            <a:r>
              <a:rPr lang="es-EC" dirty="0" smtClean="0"/>
              <a:t>La utilización del cas combustible en el sistema tiene 2 funciones, generar calor directo y la generación mecánica en un motor de combustión interna</a:t>
            </a:r>
            <a:endParaRPr lang="es-EC" dirty="0"/>
          </a:p>
        </p:txBody>
      </p:sp>
      <p:pic>
        <p:nvPicPr>
          <p:cNvPr id="8" name="7 Imagen"/>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04864"/>
            <a:ext cx="6912768" cy="4157851"/>
          </a:xfrm>
          <a:prstGeom prst="rect">
            <a:avLst/>
          </a:prstGeom>
          <a:noFill/>
          <a:ln>
            <a:noFill/>
          </a:ln>
        </p:spPr>
      </p:pic>
    </p:spTree>
    <p:extLst>
      <p:ext uri="{BB962C8B-B14F-4D97-AF65-F5344CB8AC3E}">
        <p14:creationId xmlns:p14="http://schemas.microsoft.com/office/powerpoint/2010/main" val="18618407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260648"/>
            <a:ext cx="7620000" cy="1143000"/>
          </a:xfrm>
        </p:spPr>
        <p:txBody>
          <a:bodyPr/>
          <a:lstStyle/>
          <a:p>
            <a:r>
              <a:rPr lang="es-EC" sz="3200" dirty="0" smtClean="0"/>
              <a:t>Intercambiador de calor de secado</a:t>
            </a:r>
            <a:endParaRPr lang="es-EC" sz="3200" dirty="0"/>
          </a:p>
        </p:txBody>
      </p:sp>
      <p:sp>
        <p:nvSpPr>
          <p:cNvPr id="3" name="2 Marcador de contenido"/>
          <p:cNvSpPr>
            <a:spLocks noGrp="1"/>
          </p:cNvSpPr>
          <p:nvPr>
            <p:ph idx="1"/>
          </p:nvPr>
        </p:nvSpPr>
        <p:spPr/>
        <p:txBody>
          <a:bodyPr/>
          <a:lstStyle/>
          <a:p>
            <a:r>
              <a:rPr lang="es-EC" dirty="0"/>
              <a:t>Este intercambiador de calor aumenta la eficiencia del gasificador, por que recupera calor generado en todos los procesos de gasificación, reutilizándolo en el proceso de secado y al mismo tiempo enfría el gas de síntesis producido, evitando la utilización del radiador para el condensado y el enfriamiento del gas.</a:t>
            </a:r>
          </a:p>
          <a:p>
            <a:endParaRPr lang="es-EC" dirty="0"/>
          </a:p>
        </p:txBody>
      </p:sp>
      <p:pic>
        <p:nvPicPr>
          <p:cNvPr id="4" name="3 Imagen" descr="C:\Users\Usuario\Desktop\Tesis Imprimir\CORRECIONES\ENVIAR\ESQUEMAS\TOLVA MOTOR.bmp"/>
          <p:cNvPicPr/>
          <p:nvPr/>
        </p:nvPicPr>
        <p:blipFill rotWithShape="1">
          <a:blip r:embed="rId2">
            <a:extLst>
              <a:ext uri="{28A0092B-C50C-407E-A947-70E740481C1C}">
                <a14:useLocalDpi xmlns:a14="http://schemas.microsoft.com/office/drawing/2010/main" val="0"/>
              </a:ext>
            </a:extLst>
          </a:blip>
          <a:srcRect l="8534" r="6346"/>
          <a:stretch/>
        </p:blipFill>
        <p:spPr bwMode="auto">
          <a:xfrm>
            <a:off x="3419872" y="3789040"/>
            <a:ext cx="4618990" cy="2740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892323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Sistema de extracción del gas</a:t>
            </a:r>
            <a:endParaRPr lang="es-EC" dirty="0"/>
          </a:p>
        </p:txBody>
      </p:sp>
      <p:sp>
        <p:nvSpPr>
          <p:cNvPr id="3" name="2 Marcador de contenido"/>
          <p:cNvSpPr>
            <a:spLocks noGrp="1"/>
          </p:cNvSpPr>
          <p:nvPr>
            <p:ph idx="1"/>
          </p:nvPr>
        </p:nvSpPr>
        <p:spPr>
          <a:xfrm>
            <a:off x="457200" y="1600200"/>
            <a:ext cx="7620000" cy="3629000"/>
          </a:xfrm>
        </p:spPr>
        <p:txBody>
          <a:bodyPr/>
          <a:lstStyle/>
          <a:p>
            <a:r>
              <a:rPr lang="es-EC" dirty="0" smtClean="0"/>
              <a:t>Venturi</a:t>
            </a:r>
          </a:p>
          <a:p>
            <a:r>
              <a:rPr lang="es-EC" dirty="0"/>
              <a:t>Es el sistema que controla toda la gasificación, ya que gobierna la ingesta de aire y la velocidad de succión del gas de síntesis, Está basado en el efecto Venturi el cual se conecta a una válvula aire a presión subministrado por el compresor de </a:t>
            </a:r>
            <a:r>
              <a:rPr lang="es-EC" dirty="0" smtClean="0"/>
              <a:t>aire, </a:t>
            </a:r>
            <a:r>
              <a:rPr lang="es-EC" dirty="0"/>
              <a:t>el cual genera un flujo por un conducto cerrado disminuyendo su presión y aumentando su velocidad después de pasar por la reducción,  Con este sistema se extrae todo el gas del Gasificador y del filtro. Es un sistema de extracción barato y muy fácil de operar.</a:t>
            </a:r>
          </a:p>
          <a:p>
            <a:endParaRPr lang="es-EC" dirty="0"/>
          </a:p>
        </p:txBody>
      </p:sp>
    </p:spTree>
    <p:extLst>
      <p:ext uri="{BB962C8B-B14F-4D97-AF65-F5344CB8AC3E}">
        <p14:creationId xmlns:p14="http://schemas.microsoft.com/office/powerpoint/2010/main" val="1796606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Venturi</a:t>
            </a:r>
            <a:endParaRPr lang="es-EC" dirty="0"/>
          </a:p>
        </p:txBody>
      </p:sp>
      <p:pic>
        <p:nvPicPr>
          <p:cNvPr id="4" name="3 Marcador de contenido" descr="C:\Users\Usuario\Desktop\Tesis Imprimir\CORRECIONES\ENVIAR\ESQUEMAS\venturi.bmp"/>
          <p:cNvPicPr>
            <a:picLocks noGrp="1"/>
          </p:cNvPicPr>
          <p:nvPr>
            <p:ph idx="1"/>
          </p:nvPr>
        </p:nvPicPr>
        <p:blipFill rotWithShape="1">
          <a:blip r:embed="rId2">
            <a:extLst>
              <a:ext uri="{28A0092B-C50C-407E-A947-70E740481C1C}">
                <a14:useLocalDpi xmlns:a14="http://schemas.microsoft.com/office/drawing/2010/main" val="0"/>
              </a:ext>
            </a:extLst>
          </a:blip>
          <a:srcRect l="25820" r="18162"/>
          <a:stretch/>
        </p:blipFill>
        <p:spPr bwMode="auto">
          <a:xfrm>
            <a:off x="1606609" y="1600200"/>
            <a:ext cx="5321182" cy="48006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682110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Puerto de extracción de ceniza</a:t>
            </a:r>
            <a:endParaRPr lang="es-EC" dirty="0"/>
          </a:p>
        </p:txBody>
      </p:sp>
      <p:sp>
        <p:nvSpPr>
          <p:cNvPr id="3" name="2 Marcador de contenido"/>
          <p:cNvSpPr>
            <a:spLocks noGrp="1"/>
          </p:cNvSpPr>
          <p:nvPr>
            <p:ph idx="1"/>
          </p:nvPr>
        </p:nvSpPr>
        <p:spPr>
          <a:xfrm>
            <a:off x="457200" y="1600200"/>
            <a:ext cx="7620000" cy="1180728"/>
          </a:xfrm>
        </p:spPr>
        <p:txBody>
          <a:bodyPr/>
          <a:lstStyle/>
          <a:p>
            <a:r>
              <a:rPr lang="es-EC" dirty="0"/>
              <a:t>El puerto de cenizas colocado en la parte inferior del gasificador se utiliza para realizar los mantenimientos y limpieza del gasificador.</a:t>
            </a:r>
          </a:p>
          <a:p>
            <a:endParaRPr lang="es-EC" dirty="0"/>
          </a:p>
        </p:txBody>
      </p:sp>
      <p:pic>
        <p:nvPicPr>
          <p:cNvPr id="4" name="3 Imagen" descr="C:\Users\Usuario\Desktop\Tesis Imprimir\CORRECIONES\ENVIAR\ESQUEMAS\INSPECCION.bmp"/>
          <p:cNvPicPr/>
          <p:nvPr/>
        </p:nvPicPr>
        <p:blipFill>
          <a:blip r:embed="rId2">
            <a:extLst>
              <a:ext uri="{28A0092B-C50C-407E-A947-70E740481C1C}">
                <a14:useLocalDpi xmlns:a14="http://schemas.microsoft.com/office/drawing/2010/main" val="0"/>
              </a:ext>
            </a:extLst>
          </a:blip>
          <a:srcRect/>
          <a:stretch>
            <a:fillRect/>
          </a:stretch>
        </p:blipFill>
        <p:spPr bwMode="auto">
          <a:xfrm>
            <a:off x="3275856" y="3068960"/>
            <a:ext cx="2529205" cy="3060700"/>
          </a:xfrm>
          <a:prstGeom prst="rect">
            <a:avLst/>
          </a:prstGeom>
          <a:noFill/>
          <a:ln>
            <a:noFill/>
          </a:ln>
        </p:spPr>
      </p:pic>
    </p:spTree>
    <p:extLst>
      <p:ext uri="{BB962C8B-B14F-4D97-AF65-F5344CB8AC3E}">
        <p14:creationId xmlns:p14="http://schemas.microsoft.com/office/powerpoint/2010/main" val="39782358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Agitador</a:t>
            </a:r>
            <a:endParaRPr lang="es-EC" dirty="0"/>
          </a:p>
        </p:txBody>
      </p:sp>
      <p:sp>
        <p:nvSpPr>
          <p:cNvPr id="3" name="2 Marcador de contenido"/>
          <p:cNvSpPr>
            <a:spLocks noGrp="1"/>
          </p:cNvSpPr>
          <p:nvPr>
            <p:ph idx="1"/>
          </p:nvPr>
        </p:nvSpPr>
        <p:spPr>
          <a:xfrm>
            <a:off x="539552" y="1340768"/>
            <a:ext cx="7620000" cy="1972816"/>
          </a:xfrm>
        </p:spPr>
        <p:txBody>
          <a:bodyPr>
            <a:normAutofit lnSpcReduction="10000"/>
          </a:bodyPr>
          <a:lstStyle/>
          <a:p>
            <a:r>
              <a:rPr lang="es-EC" dirty="0"/>
              <a:t>El agitador es manual, en la rejilla se encuentra la cama de carbón conectada a través de una varilla roscada y con el debido aislamiento térmico de fibra de vidrio para que no se caliente a manija del agitador. Si los fragmentos y residuos de la gasificación no son agitados, tapa la cama de carbones impidiendo el correcto flujo en la etapa de craqueo.</a:t>
            </a:r>
          </a:p>
          <a:p>
            <a:endParaRPr lang="es-EC" dirty="0"/>
          </a:p>
        </p:txBody>
      </p:sp>
      <p:pic>
        <p:nvPicPr>
          <p:cNvPr id="4" name="3 Imagen" descr="C:\Users\Usuario\Desktop\Tesis Imprimir\CORRECIONES\ENVIAR\ESQUEMAS\AGITADOR.bmp"/>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429000"/>
            <a:ext cx="4951730" cy="2740660"/>
          </a:xfrm>
          <a:prstGeom prst="rect">
            <a:avLst/>
          </a:prstGeom>
          <a:noFill/>
          <a:ln>
            <a:noFill/>
          </a:ln>
        </p:spPr>
      </p:pic>
    </p:spTree>
    <p:extLst>
      <p:ext uri="{BB962C8B-B14F-4D97-AF65-F5344CB8AC3E}">
        <p14:creationId xmlns:p14="http://schemas.microsoft.com/office/powerpoint/2010/main" val="12279138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Depurador</a:t>
            </a:r>
            <a:endParaRPr lang="es-EC" dirty="0"/>
          </a:p>
        </p:txBody>
      </p:sp>
      <p:sp>
        <p:nvSpPr>
          <p:cNvPr id="3" name="2 Marcador de contenido"/>
          <p:cNvSpPr>
            <a:spLocks noGrp="1"/>
          </p:cNvSpPr>
          <p:nvPr>
            <p:ph idx="1"/>
          </p:nvPr>
        </p:nvSpPr>
        <p:spPr>
          <a:xfrm>
            <a:off x="457200" y="1600200"/>
            <a:ext cx="7620000" cy="2188840"/>
          </a:xfrm>
        </p:spPr>
        <p:txBody>
          <a:bodyPr/>
          <a:lstStyle/>
          <a:p>
            <a:r>
              <a:rPr lang="es-EC" dirty="0"/>
              <a:t>controlar la mezcla </a:t>
            </a:r>
            <a:r>
              <a:rPr lang="es-EC" dirty="0" err="1"/>
              <a:t>estequiométrica</a:t>
            </a:r>
            <a:r>
              <a:rPr lang="es-EC" dirty="0"/>
              <a:t> aire - gas que ingresa al carburador y se </a:t>
            </a:r>
            <a:r>
              <a:rPr lang="es-EC" dirty="0" smtClean="0"/>
              <a:t>combustiona, </a:t>
            </a:r>
            <a:r>
              <a:rPr lang="es-EC" dirty="0"/>
              <a:t>en el motor de combustión interna. </a:t>
            </a:r>
          </a:p>
          <a:p>
            <a:r>
              <a:rPr lang="es-EC" dirty="0"/>
              <a:t>Incluye dentro del depurador el filtro de aire, es la última barrera que recoge toda impureza que no haya sido podida retener mediante el </a:t>
            </a:r>
            <a:r>
              <a:rPr lang="es-EC" dirty="0" smtClean="0"/>
              <a:t>filtro granular.</a:t>
            </a:r>
            <a:endParaRPr lang="es-EC" dirty="0"/>
          </a:p>
          <a:p>
            <a:endParaRPr lang="es-EC" dirty="0"/>
          </a:p>
        </p:txBody>
      </p:sp>
      <p:pic>
        <p:nvPicPr>
          <p:cNvPr id="6146" name="Imagen 65" descr="IMG_20140714_1357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4293096"/>
            <a:ext cx="2562225" cy="2124075"/>
          </a:xfrm>
          <a:prstGeom prst="rect">
            <a:avLst/>
          </a:prstGeom>
          <a:noFill/>
          <a:extLst>
            <a:ext uri="{909E8E84-426E-40DD-AFC4-6F175D3DCCD1}">
              <a14:hiddenFill xmlns:a14="http://schemas.microsoft.com/office/drawing/2010/main">
                <a:solidFill>
                  <a:srgbClr val="FFFFFF"/>
                </a:solidFill>
              </a14:hiddenFill>
            </a:ext>
          </a:extLst>
        </p:spPr>
      </p:pic>
      <p:pic>
        <p:nvPicPr>
          <p:cNvPr id="6145" name="Imagen 64" descr="IMG_20140714_1356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3505570"/>
            <a:ext cx="2085975" cy="32670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8077793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Instrumentación</a:t>
            </a:r>
            <a:endParaRPr lang="es-EC" dirty="0"/>
          </a:p>
        </p:txBody>
      </p:sp>
      <p:sp>
        <p:nvSpPr>
          <p:cNvPr id="5" name="4 Marcador de contenido"/>
          <p:cNvSpPr>
            <a:spLocks noGrp="1"/>
          </p:cNvSpPr>
          <p:nvPr>
            <p:ph idx="1"/>
          </p:nvPr>
        </p:nvSpPr>
        <p:spPr>
          <a:xfrm>
            <a:off x="457200" y="1600200"/>
            <a:ext cx="1954560" cy="388640"/>
          </a:xfrm>
        </p:spPr>
        <p:txBody>
          <a:bodyPr>
            <a:normAutofit fontScale="92500" lnSpcReduction="10000"/>
          </a:bodyPr>
          <a:lstStyle/>
          <a:p>
            <a:r>
              <a:rPr lang="es-EC" dirty="0" smtClean="0"/>
              <a:t>Alarma CO2</a:t>
            </a:r>
            <a:endParaRPr lang="es-EC" dirty="0"/>
          </a:p>
        </p:txBody>
      </p:sp>
      <p:pic>
        <p:nvPicPr>
          <p:cNvPr id="7" name="6 Imagen" descr="http://www.shopkidde.com/media/catalog/product/cache/1/image/9df78eab33525d08d6e5fb8d27136e95/9/0/900-0146lp-angle-main.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2132856"/>
            <a:ext cx="3181985" cy="2185035"/>
          </a:xfrm>
          <a:prstGeom prst="rect">
            <a:avLst/>
          </a:prstGeom>
          <a:noFill/>
          <a:ln>
            <a:noFill/>
          </a:ln>
        </p:spPr>
      </p:pic>
      <p:sp>
        <p:nvSpPr>
          <p:cNvPr id="8" name="4 Marcador de contenido"/>
          <p:cNvSpPr txBox="1">
            <a:spLocks/>
          </p:cNvSpPr>
          <p:nvPr/>
        </p:nvSpPr>
        <p:spPr>
          <a:xfrm>
            <a:off x="5004048" y="1558280"/>
            <a:ext cx="2808312" cy="388640"/>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Medidor de humedad</a:t>
            </a:r>
            <a:endParaRPr lang="es-EC" dirty="0"/>
          </a:p>
        </p:txBody>
      </p:sp>
      <p:pic>
        <p:nvPicPr>
          <p:cNvPr id="9" name="8 Imagen"/>
          <p:cNvPicPr/>
          <p:nvPr/>
        </p:nvPicPr>
        <p:blipFill>
          <a:blip r:embed="rId3"/>
          <a:stretch>
            <a:fillRect/>
          </a:stretch>
        </p:blipFill>
        <p:spPr>
          <a:xfrm>
            <a:off x="4378259" y="1946920"/>
            <a:ext cx="3455670" cy="3952240"/>
          </a:xfrm>
          <a:prstGeom prst="rect">
            <a:avLst/>
          </a:prstGeom>
        </p:spPr>
      </p:pic>
    </p:spTree>
    <p:extLst>
      <p:ext uri="{BB962C8B-B14F-4D97-AF65-F5344CB8AC3E}">
        <p14:creationId xmlns:p14="http://schemas.microsoft.com/office/powerpoint/2010/main" val="3214993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 General</a:t>
            </a:r>
            <a:endParaRPr lang="es-EC" dirty="0"/>
          </a:p>
        </p:txBody>
      </p:sp>
      <p:sp>
        <p:nvSpPr>
          <p:cNvPr id="3" name="2 Marcador de contenido"/>
          <p:cNvSpPr>
            <a:spLocks noGrp="1"/>
          </p:cNvSpPr>
          <p:nvPr>
            <p:ph idx="1"/>
          </p:nvPr>
        </p:nvSpPr>
        <p:spPr/>
        <p:txBody>
          <a:bodyPr>
            <a:normAutofit/>
          </a:bodyPr>
          <a:lstStyle/>
          <a:p>
            <a:r>
              <a:rPr lang="es-EC" sz="2800" dirty="0"/>
              <a:t>“DISEÑAR, Y CONSTRUIR EL SISTEMA COMPLEMENTARIO PARA LA PUESTA A PUNTO DE UN GASIFICADOR DE BIOMASA DE 20 KW PARA EL LABORATORIO DE CONVERSION DE ENERGIA DE LA ESPE”</a:t>
            </a:r>
          </a:p>
        </p:txBody>
      </p:sp>
    </p:spTree>
    <p:extLst>
      <p:ext uri="{BB962C8B-B14F-4D97-AF65-F5344CB8AC3E}">
        <p14:creationId xmlns:p14="http://schemas.microsoft.com/office/powerpoint/2010/main" val="36198877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88024" y="332250"/>
            <a:ext cx="2314600" cy="388640"/>
          </a:xfrm>
        </p:spPr>
        <p:txBody>
          <a:bodyPr>
            <a:normAutofit fontScale="92500" lnSpcReduction="10000"/>
          </a:bodyPr>
          <a:lstStyle/>
          <a:p>
            <a:r>
              <a:rPr lang="es-EC" dirty="0" smtClean="0"/>
              <a:t>Termocuplas</a:t>
            </a:r>
            <a:endParaRPr lang="es-EC" dirty="0"/>
          </a:p>
        </p:txBody>
      </p:sp>
      <p:pic>
        <p:nvPicPr>
          <p:cNvPr id="4" name="3 Imagen" descr="H:\DCIM\Camera\IMG_20140714_135734.jpg"/>
          <p:cNvPicPr/>
          <p:nvPr/>
        </p:nvPicPr>
        <p:blipFill rotWithShape="1">
          <a:blip r:embed="rId2" cstate="print">
            <a:extLst>
              <a:ext uri="{28A0092B-C50C-407E-A947-70E740481C1C}">
                <a14:useLocalDpi xmlns:a14="http://schemas.microsoft.com/office/drawing/2010/main" val="0"/>
              </a:ext>
            </a:extLst>
          </a:blip>
          <a:srcRect l="6564" t="6707" r="19694" b="13680"/>
          <a:stretch/>
        </p:blipFill>
        <p:spPr bwMode="auto">
          <a:xfrm>
            <a:off x="539552" y="1124744"/>
            <a:ext cx="3065666" cy="2772965"/>
          </a:xfrm>
          <a:prstGeom prst="rect">
            <a:avLst/>
          </a:prstGeom>
          <a:noFill/>
          <a:ln>
            <a:noFill/>
          </a:ln>
          <a:extLst>
            <a:ext uri="{53640926-AAD7-44D8-BBD7-CCE9431645EC}">
              <a14:shadowObscured xmlns:a14="http://schemas.microsoft.com/office/drawing/2010/main"/>
            </a:ext>
          </a:extLst>
        </p:spPr>
      </p:pic>
      <p:sp>
        <p:nvSpPr>
          <p:cNvPr id="5" name="2 Marcador de contenido"/>
          <p:cNvSpPr txBox="1">
            <a:spLocks/>
          </p:cNvSpPr>
          <p:nvPr/>
        </p:nvSpPr>
        <p:spPr>
          <a:xfrm>
            <a:off x="915084" y="373765"/>
            <a:ext cx="3008843" cy="388640"/>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Sensor de nivel de combustible</a:t>
            </a:r>
            <a:endParaRPr lang="es-EC" dirty="0"/>
          </a:p>
        </p:txBody>
      </p:sp>
      <p:pic>
        <p:nvPicPr>
          <p:cNvPr id="6" name="5 Imagen" descr="H:\DCIM\Camera\IMG_20140714_13532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461" y="1112679"/>
            <a:ext cx="2573655" cy="2731135"/>
          </a:xfrm>
          <a:prstGeom prst="rect">
            <a:avLst/>
          </a:prstGeom>
          <a:noFill/>
          <a:ln>
            <a:noFill/>
          </a:ln>
        </p:spPr>
      </p:pic>
      <p:pic>
        <p:nvPicPr>
          <p:cNvPr id="7" name="6 Imagen" descr="H:\DCIM\Camera\IMG_20140714_135340.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9912" y="1188465"/>
            <a:ext cx="2334260" cy="2719070"/>
          </a:xfrm>
          <a:prstGeom prst="rect">
            <a:avLst/>
          </a:prstGeom>
          <a:noFill/>
          <a:ln>
            <a:noFill/>
          </a:ln>
        </p:spPr>
      </p:pic>
      <p:pic>
        <p:nvPicPr>
          <p:cNvPr id="8" name="7 Imagen" descr="G:\DCIM\Camera\IMG_20140804_144905.jpg"/>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2632080" y="3900096"/>
            <a:ext cx="1946275" cy="2588260"/>
          </a:xfrm>
          <a:prstGeom prst="rect">
            <a:avLst/>
          </a:prstGeom>
          <a:noFill/>
          <a:ln>
            <a:noFill/>
          </a:ln>
        </p:spPr>
      </p:pic>
    </p:spTree>
    <p:extLst>
      <p:ext uri="{BB962C8B-B14F-4D97-AF65-F5344CB8AC3E}">
        <p14:creationId xmlns:p14="http://schemas.microsoft.com/office/powerpoint/2010/main" val="25437073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11560" y="476672"/>
            <a:ext cx="3034680" cy="460648"/>
          </a:xfrm>
        </p:spPr>
        <p:txBody>
          <a:bodyPr/>
          <a:lstStyle/>
          <a:p>
            <a:r>
              <a:rPr lang="es-EC" dirty="0" smtClean="0"/>
              <a:t>Manómetros de agua</a:t>
            </a:r>
            <a:endParaRPr lang="es-EC" dirty="0"/>
          </a:p>
        </p:txBody>
      </p:sp>
      <p:pic>
        <p:nvPicPr>
          <p:cNvPr id="4" name="3 Imagen" descr="G:\DCIM\Camera\IMG_20140714_13532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1268759"/>
            <a:ext cx="3287395" cy="4049395"/>
          </a:xfrm>
          <a:prstGeom prst="rect">
            <a:avLst/>
          </a:prstGeom>
          <a:noFill/>
          <a:ln>
            <a:noFill/>
          </a:ln>
        </p:spPr>
      </p:pic>
      <p:sp>
        <p:nvSpPr>
          <p:cNvPr id="5" name="2 Marcador de contenido"/>
          <p:cNvSpPr txBox="1">
            <a:spLocks/>
          </p:cNvSpPr>
          <p:nvPr/>
        </p:nvSpPr>
        <p:spPr>
          <a:xfrm>
            <a:off x="4644008" y="1340768"/>
            <a:ext cx="3433192" cy="122413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Sirve para controlar la presión del gasificador y del filtro granular.</a:t>
            </a:r>
          </a:p>
          <a:p>
            <a:endParaRPr lang="es-EC" dirty="0" smtClean="0"/>
          </a:p>
          <a:p>
            <a:endParaRPr lang="es-EC" dirty="0"/>
          </a:p>
        </p:txBody>
      </p:sp>
    </p:spTree>
    <p:extLst>
      <p:ext uri="{BB962C8B-B14F-4D97-AF65-F5344CB8AC3E}">
        <p14:creationId xmlns:p14="http://schemas.microsoft.com/office/powerpoint/2010/main" val="1756261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Placa orificio</a:t>
            </a:r>
            <a:endParaRPr lang="es-EC" dirty="0"/>
          </a:p>
        </p:txBody>
      </p:sp>
      <p:sp>
        <p:nvSpPr>
          <p:cNvPr id="3" name="2 Marcador de contenido"/>
          <p:cNvSpPr>
            <a:spLocks noGrp="1"/>
          </p:cNvSpPr>
          <p:nvPr>
            <p:ph idx="1"/>
          </p:nvPr>
        </p:nvSpPr>
        <p:spPr/>
        <p:txBody>
          <a:bodyPr/>
          <a:lstStyle/>
          <a:p>
            <a:r>
              <a:rPr lang="es-EC" dirty="0"/>
              <a:t>Un fluido pasa a través de un orificio, una constricción donde experimenta una caída de presión la cual es utilizada para medir la velocidad del flujo</a:t>
            </a:r>
          </a:p>
          <a:p>
            <a:endParaRPr lang="es-EC"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85" y="2780928"/>
            <a:ext cx="32766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4 Imagen"/>
          <p:cNvPicPr/>
          <p:nvPr/>
        </p:nvPicPr>
        <p:blipFill>
          <a:blip r:embed="rId3"/>
          <a:stretch>
            <a:fillRect/>
          </a:stretch>
        </p:blipFill>
        <p:spPr>
          <a:xfrm>
            <a:off x="5004048" y="3275830"/>
            <a:ext cx="2880320" cy="1161282"/>
          </a:xfrm>
          <a:prstGeom prst="rect">
            <a:avLst/>
          </a:prstGeom>
        </p:spPr>
      </p:pic>
    </p:spTree>
    <p:extLst>
      <p:ext uri="{BB962C8B-B14F-4D97-AF65-F5344CB8AC3E}">
        <p14:creationId xmlns:p14="http://schemas.microsoft.com/office/powerpoint/2010/main" val="390659777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p:cNvPicPr>
            <a:picLocks noGrp="1"/>
          </p:cNvPicPr>
          <p:nvPr>
            <p:ph idx="1"/>
          </p:nvPr>
        </p:nvPicPr>
        <p:blipFill>
          <a:blip r:embed="rId2"/>
          <a:stretch>
            <a:fillRect/>
          </a:stretch>
        </p:blipFill>
        <p:spPr>
          <a:xfrm>
            <a:off x="611560" y="476672"/>
            <a:ext cx="7344816" cy="4171950"/>
          </a:xfrm>
          <a:prstGeom prst="rect">
            <a:avLst/>
          </a:prstGeom>
        </p:spPr>
      </p:pic>
      <mc:AlternateContent xmlns:mc="http://schemas.openxmlformats.org/markup-compatibility/2006" xmlns:a14="http://schemas.microsoft.com/office/drawing/2010/main">
        <mc:Choice Requires="a14">
          <p:sp>
            <p:nvSpPr>
              <p:cNvPr id="5" name="4 Rectángulo"/>
              <p:cNvSpPr/>
              <p:nvPr/>
            </p:nvSpPr>
            <p:spPr>
              <a:xfrm>
                <a:off x="1835696" y="5013176"/>
                <a:ext cx="4572000" cy="1281698"/>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b="1" i="1">
                          <a:latin typeface="Cambria Math"/>
                        </a:rPr>
                        <m:t>𝑬𝒓𝒓𝒐𝒓</m:t>
                      </m:r>
                      <m:r>
                        <a:rPr lang="es-EC" b="1" i="1">
                          <a:latin typeface="Cambria Math"/>
                        </a:rPr>
                        <m:t> = </m:t>
                      </m:r>
                      <m:nary>
                        <m:naryPr>
                          <m:chr m:val="∑"/>
                          <m:limLoc m:val="undOvr"/>
                          <m:subHide m:val="on"/>
                          <m:supHide m:val="on"/>
                          <m:ctrlPr>
                            <a:rPr lang="es-EC" b="1" i="1">
                              <a:latin typeface="Cambria Math"/>
                            </a:rPr>
                          </m:ctrlPr>
                        </m:naryPr>
                        <m:sub/>
                        <m:sup/>
                        <m:e>
                          <m:sSup>
                            <m:sSupPr>
                              <m:ctrlPr>
                                <a:rPr lang="es-EC" b="1" i="1">
                                  <a:latin typeface="Cambria Math"/>
                                </a:rPr>
                              </m:ctrlPr>
                            </m:sSupPr>
                            <m:e>
                              <m:d>
                                <m:dPr>
                                  <m:ctrlPr>
                                    <a:rPr lang="es-EC" b="1" i="1">
                                      <a:latin typeface="Cambria Math"/>
                                    </a:rPr>
                                  </m:ctrlPr>
                                </m:dPr>
                                <m:e>
                                  <m:r>
                                    <a:rPr lang="es-EC" b="1" i="1">
                                      <a:latin typeface="Cambria Math"/>
                                    </a:rPr>
                                    <m:t>𝒙𝒊</m:t>
                                  </m:r>
                                  <m:r>
                                    <a:rPr lang="es-EC" b="1" i="1">
                                      <a:latin typeface="Cambria Math"/>
                                    </a:rPr>
                                    <m:t>−</m:t>
                                  </m:r>
                                  <m:acc>
                                    <m:accPr>
                                      <m:chr m:val="̂"/>
                                      <m:ctrlPr>
                                        <a:rPr lang="es-EC" b="1" i="1">
                                          <a:latin typeface="Cambria Math"/>
                                        </a:rPr>
                                      </m:ctrlPr>
                                    </m:accPr>
                                    <m:e>
                                      <m:r>
                                        <a:rPr lang="es-EC" b="1" i="1">
                                          <a:latin typeface="Cambria Math"/>
                                        </a:rPr>
                                        <m:t>𝒙𝒊</m:t>
                                      </m:r>
                                    </m:e>
                                  </m:acc>
                                </m:e>
                              </m:d>
                            </m:e>
                            <m:sup>
                              <m:r>
                                <a:rPr lang="es-EC" b="1" i="1">
                                  <a:latin typeface="Cambria Math"/>
                                </a:rPr>
                                <m:t>𝟐</m:t>
                              </m:r>
                            </m:sup>
                          </m:sSup>
                        </m:e>
                      </m:nary>
                    </m:oMath>
                  </m:oMathPara>
                </a14:m>
                <a:endParaRPr lang="es-EC" dirty="0"/>
              </a:p>
              <a:p>
                <a:pPr/>
                <a14:m>
                  <m:oMathPara xmlns:m="http://schemas.openxmlformats.org/officeDocument/2006/math">
                    <m:oMathParaPr>
                      <m:jc m:val="centerGroup"/>
                    </m:oMathParaPr>
                    <m:oMath xmlns:m="http://schemas.openxmlformats.org/officeDocument/2006/math">
                      <m:r>
                        <a:rPr lang="es-EC" b="1" i="1">
                          <a:latin typeface="Cambria Math"/>
                        </a:rPr>
                        <m:t>𝑬𝒓𝒓𝒐𝒓</m:t>
                      </m:r>
                      <m:r>
                        <a:rPr lang="es-EC" b="1" i="1">
                          <a:latin typeface="Cambria Math"/>
                        </a:rPr>
                        <m:t> = </m:t>
                      </m:r>
                      <m:r>
                        <a:rPr lang="es-EC" b="1" i="1">
                          <a:latin typeface="Cambria Math"/>
                        </a:rPr>
                        <m:t>𝟎</m:t>
                      </m:r>
                      <m:r>
                        <a:rPr lang="es-EC" b="1" i="1">
                          <a:latin typeface="Cambria Math"/>
                        </a:rPr>
                        <m:t>,</m:t>
                      </m:r>
                      <m:r>
                        <a:rPr lang="es-EC" b="1" i="1">
                          <a:latin typeface="Cambria Math"/>
                        </a:rPr>
                        <m:t>𝟎𝟎𝟔𝟕</m:t>
                      </m:r>
                      <m:f>
                        <m:fPr>
                          <m:ctrlPr>
                            <a:rPr lang="es-EC" i="1">
                              <a:latin typeface="Cambria Math"/>
                            </a:rPr>
                          </m:ctrlPr>
                        </m:fPr>
                        <m:num>
                          <m:r>
                            <a:rPr lang="es-EC" i="1">
                              <a:latin typeface="Cambria Math"/>
                            </a:rPr>
                            <m:t>𝐾𝑔</m:t>
                          </m:r>
                        </m:num>
                        <m:den>
                          <m:r>
                            <a:rPr lang="es-EC" i="1">
                              <a:latin typeface="Cambria Math"/>
                            </a:rPr>
                            <m:t>𝑠</m:t>
                          </m:r>
                        </m:den>
                      </m:f>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1835696" y="5013176"/>
                <a:ext cx="4572000" cy="1281698"/>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9318506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922114"/>
          </a:xfrm>
        </p:spPr>
        <p:txBody>
          <a:bodyPr/>
          <a:lstStyle/>
          <a:p>
            <a:r>
              <a:rPr lang="es-EC" dirty="0" smtClean="0"/>
              <a:t>Encendido del motor</a:t>
            </a:r>
            <a:endParaRPr lang="es-EC" dirty="0"/>
          </a:p>
        </p:txBody>
      </p:sp>
      <p:sp>
        <p:nvSpPr>
          <p:cNvPr id="3" name="2 Marcador de contenido"/>
          <p:cNvSpPr>
            <a:spLocks noGrp="1"/>
          </p:cNvSpPr>
          <p:nvPr>
            <p:ph idx="1"/>
          </p:nvPr>
        </p:nvSpPr>
        <p:spPr>
          <a:xfrm>
            <a:off x="457200" y="1340768"/>
            <a:ext cx="7620000" cy="5112568"/>
          </a:xfrm>
        </p:spPr>
        <p:txBody>
          <a:bodyPr>
            <a:normAutofit/>
          </a:bodyPr>
          <a:lstStyle/>
          <a:p>
            <a:r>
              <a:rPr lang="es-EC" dirty="0" smtClean="0"/>
              <a:t>Al motor se lo adecua para que funcione con el gas de síntesis</a:t>
            </a:r>
          </a:p>
          <a:p>
            <a:r>
              <a:rPr lang="es-EC" dirty="0"/>
              <a:t>para que pueda encenderse el motor con la mezcla aire gas hay que adelantar el ángulo de 5 a 15 grados más, que el óptimo para gasolina, esto se lo realiza con la lámpara estroboscópica, con el motor encendido y girando, para poder coger el “tiempo”(ángulo de adelanto al encendido), dando leves giros al distribuidor hasta encontrar la posición ideal</a:t>
            </a:r>
            <a:r>
              <a:rPr lang="es-EC" dirty="0" smtClean="0"/>
              <a:t>.</a:t>
            </a:r>
          </a:p>
          <a:p>
            <a:r>
              <a:rPr lang="es-EC" dirty="0" smtClean="0"/>
              <a:t>Se mantiene en conectado el motor de arranque para que el motor succione la mezcla y se encienda el motor de combustión interna</a:t>
            </a:r>
            <a:endParaRPr lang="es-EC" dirty="0"/>
          </a:p>
          <a:p>
            <a:endParaRPr lang="es-EC" dirty="0"/>
          </a:p>
        </p:txBody>
      </p:sp>
    </p:spTree>
    <p:extLst>
      <p:ext uri="{BB962C8B-B14F-4D97-AF65-F5344CB8AC3E}">
        <p14:creationId xmlns:p14="http://schemas.microsoft.com/office/powerpoint/2010/main" val="9424654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Gases de escape</a:t>
            </a:r>
            <a:endParaRPr lang="es-EC" dirty="0"/>
          </a:p>
        </p:txBody>
      </p:sp>
      <p:sp>
        <p:nvSpPr>
          <p:cNvPr id="3" name="2 Marcador de contenido"/>
          <p:cNvSpPr>
            <a:spLocks noGrp="1"/>
          </p:cNvSpPr>
          <p:nvPr>
            <p:ph idx="1"/>
          </p:nvPr>
        </p:nvSpPr>
        <p:spPr>
          <a:xfrm>
            <a:off x="457200" y="1600200"/>
            <a:ext cx="7620000" cy="1540768"/>
          </a:xfrm>
        </p:spPr>
        <p:txBody>
          <a:bodyPr/>
          <a:lstStyle/>
          <a:p>
            <a:r>
              <a:rPr lang="es-EC" dirty="0" smtClean="0"/>
              <a:t>El motor genera energía mecánica, y gases de escape los cuales son canalizados a un intercambiador de calor de pirolisis, donde ayuda al calentamiento de la biomasa en la etapa de pirolisis produciendo una pirolisis mas rápida.</a:t>
            </a:r>
            <a:endParaRPr lang="es-EC" dirty="0"/>
          </a:p>
        </p:txBody>
      </p:sp>
    </p:spTree>
    <p:extLst>
      <p:ext uri="{BB962C8B-B14F-4D97-AF65-F5344CB8AC3E}">
        <p14:creationId xmlns:p14="http://schemas.microsoft.com/office/powerpoint/2010/main" val="20282282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Intercambiador de calor de pirólisis</a:t>
            </a:r>
            <a:endParaRPr lang="es-EC" dirty="0"/>
          </a:p>
        </p:txBody>
      </p:sp>
      <p:sp>
        <p:nvSpPr>
          <p:cNvPr id="3" name="2 Marcador de contenido"/>
          <p:cNvSpPr>
            <a:spLocks noGrp="1"/>
          </p:cNvSpPr>
          <p:nvPr>
            <p:ph idx="1"/>
          </p:nvPr>
        </p:nvSpPr>
        <p:spPr>
          <a:xfrm>
            <a:off x="457200" y="1600200"/>
            <a:ext cx="7620000" cy="2476872"/>
          </a:xfrm>
        </p:spPr>
        <p:txBody>
          <a:bodyPr/>
          <a:lstStyle/>
          <a:p>
            <a:r>
              <a:rPr lang="es-EC" dirty="0"/>
              <a:t>Es un intercambiador de calor de gas circundante (gases de escape del motor) utilizado para introducir fuentes de calor externas a la zona de pirolisis del gasificador. Una fuente de calor externa ayuda a mejorar significativamente la dinámica de pirolisis, lo que resulta en una ruptura fácil de alquitranes, así como la eliminación de la resistencia térmica de la zona de reducción.</a:t>
            </a:r>
          </a:p>
          <a:p>
            <a:endParaRPr lang="es-EC" dirty="0"/>
          </a:p>
        </p:txBody>
      </p:sp>
      <p:pic>
        <p:nvPicPr>
          <p:cNvPr id="4" name="3 Imagen" descr="C:\Users\Usuario\Desktop\Tesis Imprimir\CORRECIONES\ENVIAR\ESQUEMAS\pyrocoil.bmp"/>
          <p:cNvPicPr/>
          <p:nvPr/>
        </p:nvPicPr>
        <p:blipFill rotWithShape="1">
          <a:blip r:embed="rId2">
            <a:extLst>
              <a:ext uri="{28A0092B-C50C-407E-A947-70E740481C1C}">
                <a14:useLocalDpi xmlns:a14="http://schemas.microsoft.com/office/drawing/2010/main" val="0"/>
              </a:ext>
            </a:extLst>
          </a:blip>
          <a:srcRect l="21444" r="30853"/>
          <a:stretch/>
        </p:blipFill>
        <p:spPr bwMode="auto">
          <a:xfrm>
            <a:off x="3059832" y="3789040"/>
            <a:ext cx="2588260" cy="274066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99744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476672"/>
            <a:ext cx="7620000" cy="5924128"/>
          </a:xfrm>
        </p:spPr>
        <p:txBody>
          <a:bodyPr>
            <a:normAutofit/>
          </a:bodyPr>
          <a:lstStyle/>
          <a:p>
            <a:r>
              <a:rPr lang="es-EC" dirty="0"/>
              <a:t>Cada uno de los procesos del sistema de gasificación se indica la trayectoria de la materia desde la materia prima hasta la salida de gases de escape.</a:t>
            </a:r>
          </a:p>
          <a:p>
            <a:r>
              <a:rPr lang="es-EC" dirty="0"/>
              <a:t>Secado.- extracción de humedad de la biomasa.</a:t>
            </a:r>
          </a:p>
          <a:p>
            <a:r>
              <a:rPr lang="es-EC" dirty="0"/>
              <a:t>Pirolisis.-Es la descomposición térmica de la biomasa en alquitrán, gas y carbón.</a:t>
            </a:r>
          </a:p>
          <a:p>
            <a:r>
              <a:rPr lang="es-EC" dirty="0"/>
              <a:t>Combustión.- De los gases de alquitrán para proveer de calor a los demás procesos.</a:t>
            </a:r>
          </a:p>
          <a:p>
            <a:r>
              <a:rPr lang="es-EC" dirty="0"/>
              <a:t>Reducción o Craqueo de alquitrán.- es la conversión de productos de la combustión en combustible gaseoso.</a:t>
            </a:r>
          </a:p>
          <a:p>
            <a:r>
              <a:rPr lang="es-EC" dirty="0"/>
              <a:t>Hay una secuencia de flujos en estos procesos.</a:t>
            </a:r>
          </a:p>
          <a:p>
            <a:pPr lvl="0"/>
            <a:r>
              <a:rPr lang="es-EC" b="1" dirty="0"/>
              <a:t>Flujo de sólidos.</a:t>
            </a:r>
          </a:p>
          <a:p>
            <a:pPr lvl="0"/>
            <a:r>
              <a:rPr lang="es-EC" b="1" dirty="0"/>
              <a:t>Flujo de gases.</a:t>
            </a:r>
          </a:p>
          <a:p>
            <a:pPr lvl="0"/>
            <a:r>
              <a:rPr lang="es-EC" b="1" dirty="0"/>
              <a:t>Flujo de gases de escape.</a:t>
            </a:r>
          </a:p>
          <a:p>
            <a:endParaRPr lang="es-EC" dirty="0"/>
          </a:p>
        </p:txBody>
      </p:sp>
    </p:spTree>
    <p:extLst>
      <p:ext uri="{BB962C8B-B14F-4D97-AF65-F5344CB8AC3E}">
        <p14:creationId xmlns:p14="http://schemas.microsoft.com/office/powerpoint/2010/main" val="13824209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4291252776"/>
              </p:ext>
            </p:extLst>
          </p:nvPr>
        </p:nvGraphicFramePr>
        <p:xfrm>
          <a:off x="457200" y="332656"/>
          <a:ext cx="7620000" cy="6068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023190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Marcador de contenido"/>
          <p:cNvPicPr>
            <a:picLocks noGrp="1"/>
          </p:cNvPicPr>
          <p:nvPr>
            <p:ph idx="1"/>
          </p:nvPr>
        </p:nvPicPr>
        <p:blipFill>
          <a:blip r:embed="rId2"/>
          <a:stretch>
            <a:fillRect/>
          </a:stretch>
        </p:blipFill>
        <p:spPr>
          <a:xfrm>
            <a:off x="1691681" y="476672"/>
            <a:ext cx="5184576" cy="5924128"/>
          </a:xfrm>
          <a:prstGeom prst="rect">
            <a:avLst/>
          </a:prstGeom>
        </p:spPr>
      </p:pic>
    </p:spTree>
    <p:extLst>
      <p:ext uri="{BB962C8B-B14F-4D97-AF65-F5344CB8AC3E}">
        <p14:creationId xmlns:p14="http://schemas.microsoft.com/office/powerpoint/2010/main" val="3232479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 Específicos</a:t>
            </a:r>
            <a:endParaRPr lang="es-EC" dirty="0"/>
          </a:p>
        </p:txBody>
      </p:sp>
      <p:sp>
        <p:nvSpPr>
          <p:cNvPr id="3" name="2 Marcador de contenido"/>
          <p:cNvSpPr>
            <a:spLocks noGrp="1"/>
          </p:cNvSpPr>
          <p:nvPr>
            <p:ph idx="1"/>
          </p:nvPr>
        </p:nvSpPr>
        <p:spPr/>
        <p:txBody>
          <a:bodyPr/>
          <a:lstStyle/>
          <a:p>
            <a:pPr lvl="0"/>
            <a:r>
              <a:rPr lang="es-ES" dirty="0"/>
              <a:t>Determinar los parámetros de diseño para el sistema complementario del gasificador.</a:t>
            </a:r>
            <a:endParaRPr lang="es-EC" dirty="0"/>
          </a:p>
          <a:p>
            <a:pPr lvl="0"/>
            <a:r>
              <a:rPr lang="es-ES" dirty="0"/>
              <a:t>Diseñar el sistema alternativo acoplado al motor de combustión interna.</a:t>
            </a:r>
            <a:endParaRPr lang="es-EC" dirty="0"/>
          </a:p>
          <a:p>
            <a:pPr lvl="0"/>
            <a:r>
              <a:rPr lang="es-ES" dirty="0"/>
              <a:t>Diseñar el protocolo de Pruebas para el sistema de gasificación.</a:t>
            </a:r>
            <a:endParaRPr lang="es-EC" dirty="0"/>
          </a:p>
          <a:p>
            <a:pPr lvl="0"/>
            <a:r>
              <a:rPr lang="es-ES" dirty="0"/>
              <a:t>Evaluar técnica y económicamente el sistema.</a:t>
            </a:r>
            <a:endParaRPr lang="es-EC" dirty="0"/>
          </a:p>
          <a:p>
            <a:endParaRPr lang="es-EC" dirty="0"/>
          </a:p>
        </p:txBody>
      </p:sp>
    </p:spTree>
    <p:extLst>
      <p:ext uri="{BB962C8B-B14F-4D97-AF65-F5344CB8AC3E}">
        <p14:creationId xmlns:p14="http://schemas.microsoft.com/office/powerpoint/2010/main" val="32990905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362194555"/>
              </p:ext>
            </p:extLst>
          </p:nvPr>
        </p:nvGraphicFramePr>
        <p:xfrm>
          <a:off x="323528" y="54868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547591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562074"/>
          </a:xfrm>
        </p:spPr>
        <p:txBody>
          <a:bodyPr/>
          <a:lstStyle/>
          <a:p>
            <a:r>
              <a:rPr lang="es-EC" sz="3200" dirty="0" smtClean="0"/>
              <a:t>Esquema del sistema de gasificación</a:t>
            </a:r>
            <a:endParaRPr lang="es-EC" sz="3200"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908720"/>
            <a:ext cx="8496944" cy="53984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65678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Pruebas de Funcionamiento</a:t>
            </a:r>
            <a:endParaRPr lang="es-EC" dirty="0"/>
          </a:p>
        </p:txBody>
      </p:sp>
      <p:sp>
        <p:nvSpPr>
          <p:cNvPr id="3" name="2 Marcador de contenido"/>
          <p:cNvSpPr>
            <a:spLocks noGrp="1"/>
          </p:cNvSpPr>
          <p:nvPr>
            <p:ph idx="1"/>
          </p:nvPr>
        </p:nvSpPr>
        <p:spPr>
          <a:xfrm>
            <a:off x="457200" y="1340768"/>
            <a:ext cx="7620000" cy="3888432"/>
          </a:xfrm>
        </p:spPr>
        <p:txBody>
          <a:bodyPr>
            <a:normAutofit/>
          </a:bodyPr>
          <a:lstStyle/>
          <a:p>
            <a:pPr marL="114300" indent="0">
              <a:buNone/>
            </a:pPr>
            <a:r>
              <a:rPr lang="es-EC" dirty="0" smtClean="0"/>
              <a:t>Variables de Entrada:</a:t>
            </a:r>
          </a:p>
          <a:p>
            <a:r>
              <a:rPr lang="es-EC" dirty="0" smtClean="0"/>
              <a:t>Biomasa</a:t>
            </a:r>
          </a:p>
          <a:p>
            <a:r>
              <a:rPr lang="es-EC" dirty="0" smtClean="0"/>
              <a:t>Entrada de aire</a:t>
            </a:r>
          </a:p>
          <a:p>
            <a:pPr marL="114300" indent="0">
              <a:buNone/>
            </a:pPr>
            <a:r>
              <a:rPr lang="es-EC" dirty="0" smtClean="0"/>
              <a:t>Variables de salida:</a:t>
            </a:r>
          </a:p>
          <a:p>
            <a:r>
              <a:rPr lang="es-EC" dirty="0" smtClean="0"/>
              <a:t>Ceniza</a:t>
            </a:r>
          </a:p>
          <a:p>
            <a:r>
              <a:rPr lang="es-EC" dirty="0" smtClean="0"/>
              <a:t>Ceniza y condensado</a:t>
            </a:r>
          </a:p>
          <a:p>
            <a:r>
              <a:rPr lang="es-EC" dirty="0" smtClean="0"/>
              <a:t>Alquitrán</a:t>
            </a:r>
          </a:p>
          <a:p>
            <a:r>
              <a:rPr lang="es-EC" dirty="0" smtClean="0"/>
              <a:t>Gas</a:t>
            </a:r>
          </a:p>
          <a:p>
            <a:endParaRPr lang="es-EC" dirty="0"/>
          </a:p>
        </p:txBody>
      </p:sp>
    </p:spTree>
    <p:extLst>
      <p:ext uri="{BB962C8B-B14F-4D97-AF65-F5344CB8AC3E}">
        <p14:creationId xmlns:p14="http://schemas.microsoft.com/office/powerpoint/2010/main" val="18589613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ANEXO E Manual de encendido y Apagado</a:t>
            </a:r>
            <a:endParaRPr lang="es-EC" sz="3600" dirty="0"/>
          </a:p>
        </p:txBody>
      </p:sp>
      <p:pic>
        <p:nvPicPr>
          <p:cNvPr id="4" name="3 Marcador de contenido"/>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5155" y="1851888"/>
            <a:ext cx="1816405" cy="1728193"/>
          </a:xfrm>
          <a:prstGeom prst="rect">
            <a:avLst/>
          </a:prstGeom>
          <a:noFill/>
          <a:ln>
            <a:noFill/>
          </a:ln>
        </p:spPr>
      </p:pic>
      <p:pic>
        <p:nvPicPr>
          <p:cNvPr id="5" name="4 Imagen" descr="http://www.shopkidde.com/media/catalog/product/cache/1/image/9df78eab33525d08d6e5fb8d27136e95/9/0/900-0146lp-angle-mai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991" y="1988840"/>
            <a:ext cx="2113880" cy="1454291"/>
          </a:xfrm>
          <a:prstGeom prst="rect">
            <a:avLst/>
          </a:prstGeom>
          <a:noFill/>
          <a:ln>
            <a:noFill/>
          </a:ln>
        </p:spPr>
      </p:pic>
      <p:pic>
        <p:nvPicPr>
          <p:cNvPr id="3075" name="Imagen 49" descr="IMG_20140516_1221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9771" y="4003540"/>
            <a:ext cx="2362200" cy="17907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Imagen 50" descr="IMG_20140513_14093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4020616"/>
            <a:ext cx="2514600" cy="1781175"/>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agen 51" descr="IMG_20140429_1433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7821" y="4035130"/>
            <a:ext cx="2324100" cy="1819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252413" y="402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8" name="7 CuadroTexto"/>
          <p:cNvSpPr txBox="1"/>
          <p:nvPr/>
        </p:nvSpPr>
        <p:spPr>
          <a:xfrm>
            <a:off x="4731116" y="1452518"/>
            <a:ext cx="2736304" cy="369332"/>
          </a:xfrm>
          <a:prstGeom prst="rect">
            <a:avLst/>
          </a:prstGeom>
          <a:noFill/>
        </p:spPr>
        <p:txBody>
          <a:bodyPr wrap="square" rtlCol="0">
            <a:spAutoFit/>
          </a:bodyPr>
          <a:lstStyle/>
          <a:p>
            <a:r>
              <a:rPr lang="es-EC" dirty="0" smtClean="0"/>
              <a:t>Alarma CO2</a:t>
            </a:r>
            <a:endParaRPr lang="es-EC" dirty="0"/>
          </a:p>
        </p:txBody>
      </p:sp>
      <p:sp>
        <p:nvSpPr>
          <p:cNvPr id="12" name="11 CuadroTexto"/>
          <p:cNvSpPr txBox="1"/>
          <p:nvPr/>
        </p:nvSpPr>
        <p:spPr>
          <a:xfrm>
            <a:off x="1051992" y="1637184"/>
            <a:ext cx="2736304" cy="369332"/>
          </a:xfrm>
          <a:prstGeom prst="rect">
            <a:avLst/>
          </a:prstGeom>
          <a:noFill/>
        </p:spPr>
        <p:txBody>
          <a:bodyPr wrap="square" rtlCol="0">
            <a:spAutoFit/>
          </a:bodyPr>
          <a:lstStyle/>
          <a:p>
            <a:r>
              <a:rPr lang="es-EC" dirty="0" smtClean="0"/>
              <a:t>EPP</a:t>
            </a:r>
            <a:endParaRPr lang="es-EC" dirty="0"/>
          </a:p>
        </p:txBody>
      </p:sp>
      <p:sp>
        <p:nvSpPr>
          <p:cNvPr id="13" name="12 CuadroTexto"/>
          <p:cNvSpPr txBox="1"/>
          <p:nvPr/>
        </p:nvSpPr>
        <p:spPr>
          <a:xfrm>
            <a:off x="2340687" y="3634208"/>
            <a:ext cx="2736304" cy="369332"/>
          </a:xfrm>
          <a:prstGeom prst="rect">
            <a:avLst/>
          </a:prstGeom>
          <a:noFill/>
        </p:spPr>
        <p:txBody>
          <a:bodyPr wrap="square" rtlCol="0">
            <a:spAutoFit/>
          </a:bodyPr>
          <a:lstStyle/>
          <a:p>
            <a:r>
              <a:rPr lang="es-EC" dirty="0" smtClean="0"/>
              <a:t>Selección de Biomasa</a:t>
            </a:r>
            <a:endParaRPr lang="es-EC" dirty="0"/>
          </a:p>
        </p:txBody>
      </p:sp>
    </p:spTree>
    <p:extLst>
      <p:ext uri="{BB962C8B-B14F-4D97-AF65-F5344CB8AC3E}">
        <p14:creationId xmlns:p14="http://schemas.microsoft.com/office/powerpoint/2010/main" val="886959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C:\Users\Usuario\Desktop\Tesis\celular gasificador\IMG_20140206_110332.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66824" y="1052736"/>
            <a:ext cx="1857824" cy="1595209"/>
          </a:xfrm>
          <a:prstGeom prst="rect">
            <a:avLst/>
          </a:prstGeom>
          <a:noFill/>
          <a:ln>
            <a:noFill/>
          </a:ln>
        </p:spPr>
      </p:pic>
      <p:sp>
        <p:nvSpPr>
          <p:cNvPr id="5" name="4 CuadroTexto"/>
          <p:cNvSpPr txBox="1"/>
          <p:nvPr/>
        </p:nvSpPr>
        <p:spPr>
          <a:xfrm>
            <a:off x="827584" y="404664"/>
            <a:ext cx="2736304" cy="369332"/>
          </a:xfrm>
          <a:prstGeom prst="rect">
            <a:avLst/>
          </a:prstGeom>
          <a:noFill/>
        </p:spPr>
        <p:txBody>
          <a:bodyPr wrap="square" rtlCol="0">
            <a:spAutoFit/>
          </a:bodyPr>
          <a:lstStyle/>
          <a:p>
            <a:r>
              <a:rPr lang="es-EC" dirty="0" smtClean="0"/>
              <a:t>Colocación del Carbón</a:t>
            </a:r>
            <a:endParaRPr lang="es-EC" dirty="0"/>
          </a:p>
        </p:txBody>
      </p:sp>
      <p:pic>
        <p:nvPicPr>
          <p:cNvPr id="6" name="5 Imagen" descr="https://encrypted-tbn0.gstatic.com/images?q=tbn:ANd9GcQx9I6zI_lTHGPouBAzWfFbfkHtijKRqWo-HcoJDISeFDH8APyc"/>
          <p:cNvPicPr/>
          <p:nvPr/>
        </p:nvPicPr>
        <p:blipFill>
          <a:blip r:embed="rId3">
            <a:extLst>
              <a:ext uri="{28A0092B-C50C-407E-A947-70E740481C1C}">
                <a14:useLocalDpi xmlns:a14="http://schemas.microsoft.com/office/drawing/2010/main" val="0"/>
              </a:ext>
            </a:extLst>
          </a:blip>
          <a:srcRect/>
          <a:stretch>
            <a:fillRect/>
          </a:stretch>
        </p:blipFill>
        <p:spPr bwMode="auto">
          <a:xfrm>
            <a:off x="5978624" y="980728"/>
            <a:ext cx="2082169" cy="1527175"/>
          </a:xfrm>
          <a:prstGeom prst="rect">
            <a:avLst/>
          </a:prstGeom>
          <a:noFill/>
          <a:ln>
            <a:noFill/>
          </a:ln>
        </p:spPr>
      </p:pic>
      <p:pic>
        <p:nvPicPr>
          <p:cNvPr id="8" name="7 Imagen" descr="https://encrypted-tbn0.gstatic.com/images?q=tbn:ANd9GcQx9I6zI_lTHGPouBAzWfFbfkHtijKRqWo-HcoJDISeFDH8APyc"/>
          <p:cNvPicPr/>
          <p:nvPr/>
        </p:nvPicPr>
        <p:blipFill>
          <a:blip r:embed="rId3">
            <a:extLst>
              <a:ext uri="{28A0092B-C50C-407E-A947-70E740481C1C}">
                <a14:useLocalDpi xmlns:a14="http://schemas.microsoft.com/office/drawing/2010/main" val="0"/>
              </a:ext>
            </a:extLst>
          </a:blip>
          <a:srcRect/>
          <a:stretch>
            <a:fillRect/>
          </a:stretch>
        </p:blipFill>
        <p:spPr bwMode="auto">
          <a:xfrm>
            <a:off x="6131024" y="1133128"/>
            <a:ext cx="2082169" cy="1527175"/>
          </a:xfrm>
          <a:prstGeom prst="rect">
            <a:avLst/>
          </a:prstGeom>
          <a:noFill/>
          <a:ln>
            <a:noFill/>
          </a:ln>
        </p:spPr>
      </p:pic>
      <p:pic>
        <p:nvPicPr>
          <p:cNvPr id="4099" name="Picture 3" descr="C:\Users\Usuario\Desktop\Tesis\Fotos gasificador\IMG_20140714_1352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9291" y="1153299"/>
            <a:ext cx="2171733" cy="1628800"/>
          </a:xfrm>
          <a:prstGeom prst="rect">
            <a:avLst/>
          </a:prstGeom>
          <a:noFill/>
          <a:extLst>
            <a:ext uri="{909E8E84-426E-40DD-AFC4-6F175D3DCCD1}">
              <a14:hiddenFill xmlns:a14="http://schemas.microsoft.com/office/drawing/2010/main">
                <a:solidFill>
                  <a:srgbClr val="FFFFFF"/>
                </a:solidFill>
              </a14:hiddenFill>
            </a:ext>
          </a:extLst>
        </p:spPr>
      </p:pic>
      <p:sp>
        <p:nvSpPr>
          <p:cNvPr id="10" name="9 CuadroTexto"/>
          <p:cNvSpPr txBox="1"/>
          <p:nvPr/>
        </p:nvSpPr>
        <p:spPr>
          <a:xfrm>
            <a:off x="4139952" y="420445"/>
            <a:ext cx="2736304" cy="646331"/>
          </a:xfrm>
          <a:prstGeom prst="rect">
            <a:avLst/>
          </a:prstGeom>
          <a:noFill/>
        </p:spPr>
        <p:txBody>
          <a:bodyPr wrap="square" rtlCol="0">
            <a:spAutoFit/>
          </a:bodyPr>
          <a:lstStyle/>
          <a:p>
            <a:r>
              <a:rPr lang="es-EC" dirty="0" smtClean="0"/>
              <a:t>Conexión y encendido del Motor del tornillo sin fin</a:t>
            </a:r>
            <a:endParaRPr lang="es-EC" dirty="0"/>
          </a:p>
        </p:txBody>
      </p:sp>
      <p:pic>
        <p:nvPicPr>
          <p:cNvPr id="4101" name="Imagen 4" descr="IMG_20140813_1115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7240" y="3645024"/>
            <a:ext cx="1578496" cy="2118169"/>
          </a:xfrm>
          <a:prstGeom prst="rect">
            <a:avLst/>
          </a:prstGeom>
          <a:noFill/>
          <a:extLst>
            <a:ext uri="{909E8E84-426E-40DD-AFC4-6F175D3DCCD1}">
              <a14:hiddenFill xmlns:a14="http://schemas.microsoft.com/office/drawing/2010/main">
                <a:solidFill>
                  <a:srgbClr val="FFFFFF"/>
                </a:solidFill>
              </a14:hiddenFill>
            </a:ext>
          </a:extLst>
        </p:spPr>
      </p:pic>
      <p:pic>
        <p:nvPicPr>
          <p:cNvPr id="4100" name="Imagen 5" descr="IMG_20140813_1116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23529" y="3645024"/>
            <a:ext cx="1605741" cy="21177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9" name="Rectangle 7"/>
          <p:cNvSpPr>
            <a:spLocks noChangeArrowheads="1"/>
          </p:cNvSpPr>
          <p:nvPr/>
        </p:nvSpPr>
        <p:spPr bwMode="auto">
          <a:xfrm>
            <a:off x="0" y="58959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14 CuadroTexto"/>
          <p:cNvSpPr txBox="1"/>
          <p:nvPr/>
        </p:nvSpPr>
        <p:spPr>
          <a:xfrm>
            <a:off x="796437" y="2996952"/>
            <a:ext cx="2736304" cy="369332"/>
          </a:xfrm>
          <a:prstGeom prst="rect">
            <a:avLst/>
          </a:prstGeom>
          <a:noFill/>
        </p:spPr>
        <p:txBody>
          <a:bodyPr wrap="square" rtlCol="0">
            <a:spAutoFit/>
          </a:bodyPr>
          <a:lstStyle/>
          <a:p>
            <a:r>
              <a:rPr lang="es-EC" dirty="0" smtClean="0"/>
              <a:t>Ignición</a:t>
            </a:r>
            <a:endParaRPr lang="es-EC" dirty="0"/>
          </a:p>
        </p:txBody>
      </p:sp>
      <p:pic>
        <p:nvPicPr>
          <p:cNvPr id="16" name="15 Imagen" descr="C:\Users\Usuario\Desktop\Tesis\Fotos gasificador\IMG_20140813_113606.jpg"/>
          <p:cNvPicPr/>
          <p:nvPr/>
        </p:nvPicPr>
        <p:blipFill rotWithShape="1">
          <a:blip r:embed="rId7" cstate="print">
            <a:extLst>
              <a:ext uri="{28A0092B-C50C-407E-A947-70E740481C1C}">
                <a14:useLocalDpi xmlns:a14="http://schemas.microsoft.com/office/drawing/2010/main" val="0"/>
              </a:ext>
            </a:extLst>
          </a:blip>
          <a:srcRect l="23430"/>
          <a:stretch/>
        </p:blipFill>
        <p:spPr bwMode="auto">
          <a:xfrm>
            <a:off x="4589244" y="3684838"/>
            <a:ext cx="3083560" cy="2078355"/>
          </a:xfrm>
          <a:prstGeom prst="rect">
            <a:avLst/>
          </a:prstGeom>
          <a:noFill/>
          <a:ln>
            <a:noFill/>
          </a:ln>
          <a:extLst>
            <a:ext uri="{53640926-AAD7-44D8-BBD7-CCE9431645EC}">
              <a14:shadowObscured xmlns:a14="http://schemas.microsoft.com/office/drawing/2010/main"/>
            </a:ext>
          </a:extLst>
        </p:spPr>
      </p:pic>
      <p:sp>
        <p:nvSpPr>
          <p:cNvPr id="17" name="16 CuadroTexto"/>
          <p:cNvSpPr txBox="1"/>
          <p:nvPr/>
        </p:nvSpPr>
        <p:spPr>
          <a:xfrm>
            <a:off x="4610472" y="3134590"/>
            <a:ext cx="2736304" cy="369332"/>
          </a:xfrm>
          <a:prstGeom prst="rect">
            <a:avLst/>
          </a:prstGeom>
          <a:noFill/>
        </p:spPr>
        <p:txBody>
          <a:bodyPr wrap="square" rtlCol="0">
            <a:spAutoFit/>
          </a:bodyPr>
          <a:lstStyle/>
          <a:p>
            <a:r>
              <a:rPr lang="es-EC" dirty="0" smtClean="0"/>
              <a:t>Quema de alquitranes</a:t>
            </a:r>
            <a:endParaRPr lang="es-EC" dirty="0"/>
          </a:p>
        </p:txBody>
      </p:sp>
    </p:spTree>
    <p:extLst>
      <p:ext uri="{BB962C8B-B14F-4D97-AF65-F5344CB8AC3E}">
        <p14:creationId xmlns:p14="http://schemas.microsoft.com/office/powerpoint/2010/main" val="34039366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1333454" y="-245223"/>
            <a:ext cx="2084603"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611560" y="50552"/>
            <a:ext cx="2736304" cy="369332"/>
          </a:xfrm>
          <a:prstGeom prst="rect">
            <a:avLst/>
          </a:prstGeom>
          <a:noFill/>
        </p:spPr>
        <p:txBody>
          <a:bodyPr wrap="square" rtlCol="0">
            <a:spAutoFit/>
          </a:bodyPr>
          <a:lstStyle/>
          <a:p>
            <a:r>
              <a:rPr lang="es-EC" dirty="0" smtClean="0"/>
              <a:t>Encendido en el quemador</a:t>
            </a:r>
            <a:endParaRPr lang="es-EC" dirty="0"/>
          </a:p>
        </p:txBody>
      </p:sp>
      <p:graphicFrame>
        <p:nvGraphicFramePr>
          <p:cNvPr id="6" name="5 Tabla"/>
          <p:cNvGraphicFramePr>
            <a:graphicFrameLocks noGrp="1"/>
          </p:cNvGraphicFramePr>
          <p:nvPr>
            <p:extLst>
              <p:ext uri="{D42A27DB-BD31-4B8C-83A1-F6EECF244321}">
                <p14:modId xmlns:p14="http://schemas.microsoft.com/office/powerpoint/2010/main" val="1096318398"/>
              </p:ext>
            </p:extLst>
          </p:nvPr>
        </p:nvGraphicFramePr>
        <p:xfrm>
          <a:off x="4806141" y="548680"/>
          <a:ext cx="3150235" cy="2313432"/>
        </p:xfrm>
        <a:graphic>
          <a:graphicData uri="http://schemas.openxmlformats.org/drawingml/2006/table">
            <a:tbl>
              <a:tblPr firstRow="1" firstCol="1" bandRow="1">
                <a:tableStyleId>{5C22544A-7EE6-4342-B048-85BDC9FD1C3A}</a:tableStyleId>
              </a:tblPr>
              <a:tblGrid>
                <a:gridCol w="1353185"/>
                <a:gridCol w="1797050"/>
              </a:tblGrid>
              <a:tr h="0">
                <a:tc>
                  <a:txBody>
                    <a:bodyPr/>
                    <a:lstStyle/>
                    <a:p>
                      <a:pPr algn="ctr">
                        <a:lnSpc>
                          <a:spcPct val="115000"/>
                        </a:lnSpc>
                        <a:spcAft>
                          <a:spcPts val="0"/>
                        </a:spcAft>
                      </a:pPr>
                      <a:r>
                        <a:rPr lang="es-EC" sz="1200">
                          <a:effectLst/>
                        </a:rPr>
                        <a:t>Presión</a:t>
                      </a:r>
                      <a:endParaRPr lang="es-EC" sz="1100">
                        <a:effectLst/>
                      </a:endParaRPr>
                    </a:p>
                    <a:p>
                      <a:pPr algn="ctr">
                        <a:lnSpc>
                          <a:spcPct val="115000"/>
                        </a:lnSpc>
                        <a:spcAft>
                          <a:spcPts val="0"/>
                        </a:spcAft>
                      </a:pPr>
                      <a:r>
                        <a:rPr lang="es-EC" sz="1200">
                          <a:effectLst/>
                        </a:rPr>
                        <a:t>inH</a:t>
                      </a:r>
                      <a:r>
                        <a:rPr lang="es-EC" sz="1200" baseline="-25000">
                          <a:effectLst/>
                        </a:rPr>
                        <a:t>2</a:t>
                      </a:r>
                      <a:r>
                        <a:rPr lang="es-EC" sz="1200">
                          <a:effectLst/>
                        </a:rPr>
                        <a:t>O</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Comportamiento</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10</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Sobre extracción</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8</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Máximo</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6</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Buena</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5</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Ideal</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4</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Buena</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2</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Regular</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1</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a:effectLst/>
                        </a:rPr>
                        <a:t>Mínimo</a:t>
                      </a:r>
                      <a:endParaRPr lang="es-EC" sz="1100">
                        <a:solidFill>
                          <a:srgbClr val="000000"/>
                        </a:solidFill>
                        <a:effectLst/>
                        <a:latin typeface="Calibri"/>
                        <a:ea typeface="Calibri"/>
                        <a:cs typeface="Times New Roman"/>
                      </a:endParaRPr>
                    </a:p>
                  </a:txBody>
                  <a:tcPr marL="68580" marR="68580" marT="0" marB="0"/>
                </a:tc>
              </a:tr>
              <a:tr h="0">
                <a:tc>
                  <a:txBody>
                    <a:bodyPr/>
                    <a:lstStyle/>
                    <a:p>
                      <a:pPr algn="ctr">
                        <a:lnSpc>
                          <a:spcPct val="115000"/>
                        </a:lnSpc>
                        <a:spcAft>
                          <a:spcPts val="0"/>
                        </a:spcAft>
                      </a:pPr>
                      <a:r>
                        <a:rPr lang="es-EC" sz="1200">
                          <a:effectLst/>
                        </a:rPr>
                        <a:t>0-1</a:t>
                      </a:r>
                      <a:endParaRPr lang="es-EC" sz="1100">
                        <a:effectLst/>
                      </a:endParaRPr>
                    </a:p>
                    <a:p>
                      <a:pPr algn="ctr">
                        <a:lnSpc>
                          <a:spcPct val="115000"/>
                        </a:lnSpc>
                        <a:spcAft>
                          <a:spcPts val="0"/>
                        </a:spcAft>
                      </a:pPr>
                      <a:r>
                        <a:rPr lang="es-EC" sz="1200">
                          <a:effectLst/>
                        </a:rPr>
                        <a:t> </a:t>
                      </a:r>
                      <a:endParaRPr lang="es-EC" sz="11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200" dirty="0">
                          <a:effectLst/>
                        </a:rPr>
                        <a:t>Baja extracción</a:t>
                      </a:r>
                      <a:endParaRPr lang="es-EC" sz="1100" dirty="0">
                        <a:solidFill>
                          <a:srgbClr val="000000"/>
                        </a:solidFill>
                        <a:effectLst/>
                        <a:latin typeface="Calibri"/>
                        <a:ea typeface="Calibri"/>
                        <a:cs typeface="Times New Roman"/>
                      </a:endParaRPr>
                    </a:p>
                  </a:txBody>
                  <a:tcPr marL="68580" marR="68580" marT="0" marB="0"/>
                </a:tc>
              </a:tr>
            </a:tbl>
          </a:graphicData>
        </a:graphic>
      </p:graphicFrame>
      <p:sp>
        <p:nvSpPr>
          <p:cNvPr id="7" name="6 CuadroTexto"/>
          <p:cNvSpPr txBox="1"/>
          <p:nvPr/>
        </p:nvSpPr>
        <p:spPr>
          <a:xfrm>
            <a:off x="5004048" y="75065"/>
            <a:ext cx="2952328" cy="369332"/>
          </a:xfrm>
          <a:prstGeom prst="rect">
            <a:avLst/>
          </a:prstGeom>
          <a:noFill/>
        </p:spPr>
        <p:txBody>
          <a:bodyPr wrap="square" rtlCol="0">
            <a:spAutoFit/>
          </a:bodyPr>
          <a:lstStyle/>
          <a:p>
            <a:r>
              <a:rPr lang="es-EC" dirty="0" smtClean="0"/>
              <a:t>Rangos de Extracción de gas</a:t>
            </a:r>
            <a:endParaRPr lang="es-EC" dirty="0"/>
          </a:p>
        </p:txBody>
      </p:sp>
      <p:sp>
        <p:nvSpPr>
          <p:cNvPr id="8" name="7 CuadroTexto"/>
          <p:cNvSpPr txBox="1"/>
          <p:nvPr/>
        </p:nvSpPr>
        <p:spPr>
          <a:xfrm>
            <a:off x="603942" y="2731684"/>
            <a:ext cx="3816424" cy="2031325"/>
          </a:xfrm>
          <a:prstGeom prst="rect">
            <a:avLst/>
          </a:prstGeom>
          <a:noFill/>
        </p:spPr>
        <p:txBody>
          <a:bodyPr wrap="square" rtlCol="0">
            <a:spAutoFit/>
          </a:bodyPr>
          <a:lstStyle/>
          <a:p>
            <a:r>
              <a:rPr lang="es-EC" dirty="0" smtClean="0"/>
              <a:t>Encendido del motor</a:t>
            </a:r>
          </a:p>
          <a:p>
            <a:r>
              <a:rPr lang="es-EC" dirty="0" smtClean="0"/>
              <a:t>Tener en conexión el motor de arranque, para que el motor succione la mezcla gas aire, y manipular las válvulas en el depurador para llegar a la mezcla </a:t>
            </a:r>
            <a:r>
              <a:rPr lang="es-EC" dirty="0" err="1" smtClean="0"/>
              <a:t>estequiométrica</a:t>
            </a:r>
            <a:r>
              <a:rPr lang="es-EC" dirty="0" smtClean="0"/>
              <a:t> para que se combustione en la cámara  </a:t>
            </a:r>
            <a:endParaRPr lang="es-EC" dirty="0"/>
          </a:p>
        </p:txBody>
      </p:sp>
      <p:pic>
        <p:nvPicPr>
          <p:cNvPr id="9" name="8 Imagen" descr="H:\DCIM\Camera\IMG_20140714_13565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33897" y="4653136"/>
            <a:ext cx="2085975" cy="2072721"/>
          </a:xfrm>
          <a:prstGeom prst="rect">
            <a:avLst/>
          </a:prstGeom>
          <a:noFill/>
          <a:ln>
            <a:noFill/>
          </a:ln>
        </p:spPr>
      </p:pic>
      <p:sp>
        <p:nvSpPr>
          <p:cNvPr id="10" name="9 CuadroTexto"/>
          <p:cNvSpPr txBox="1"/>
          <p:nvPr/>
        </p:nvSpPr>
        <p:spPr>
          <a:xfrm>
            <a:off x="4572766" y="2884084"/>
            <a:ext cx="3816424" cy="2862322"/>
          </a:xfrm>
          <a:prstGeom prst="rect">
            <a:avLst/>
          </a:prstGeom>
          <a:noFill/>
        </p:spPr>
        <p:txBody>
          <a:bodyPr wrap="square" rtlCol="0">
            <a:spAutoFit/>
          </a:bodyPr>
          <a:lstStyle/>
          <a:p>
            <a:r>
              <a:rPr lang="es-EC" dirty="0" smtClean="0"/>
              <a:t>Apagado de gasificador, apague el Venturi y cierre todas la válvulas de salida del gas, y todos los puertos de aire y encendido. Para que deje de producir gas. Lentamente descenderá la temperatura hasta apagarse.</a:t>
            </a:r>
          </a:p>
          <a:p>
            <a:r>
              <a:rPr lang="es-EC" dirty="0" smtClean="0"/>
              <a:t>Por ningún motivo abra cualquier válvula o puerto ya que el gasificador contiene gas residual y puede ocasionar una explosión</a:t>
            </a:r>
            <a:endParaRPr lang="es-EC" dirty="0"/>
          </a:p>
        </p:txBody>
      </p:sp>
    </p:spTree>
    <p:extLst>
      <p:ext uri="{BB962C8B-B14F-4D97-AF65-F5344CB8AC3E}">
        <p14:creationId xmlns:p14="http://schemas.microsoft.com/office/powerpoint/2010/main" val="8130532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Biomasa</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871715150"/>
              </p:ext>
            </p:extLst>
          </p:nvPr>
        </p:nvGraphicFramePr>
        <p:xfrm>
          <a:off x="539552" y="1196752"/>
          <a:ext cx="7776863" cy="5180769"/>
        </p:xfrm>
        <a:graphic>
          <a:graphicData uri="http://schemas.openxmlformats.org/drawingml/2006/table">
            <a:tbl>
              <a:tblPr firstRow="1" firstCol="1" bandRow="1">
                <a:tableStyleId>{5C22544A-7EE6-4342-B048-85BDC9FD1C3A}</a:tableStyleId>
              </a:tblPr>
              <a:tblGrid>
                <a:gridCol w="2660212"/>
                <a:gridCol w="1624565"/>
                <a:gridCol w="1745484"/>
                <a:gridCol w="1746602"/>
              </a:tblGrid>
              <a:tr h="1085591">
                <a:tc>
                  <a:txBody>
                    <a:bodyPr/>
                    <a:lstStyle/>
                    <a:p>
                      <a:pPr marL="252095" algn="just">
                        <a:lnSpc>
                          <a:spcPct val="200000"/>
                        </a:lnSpc>
                      </a:pPr>
                      <a:r>
                        <a:rPr lang="es-EC" sz="1400" dirty="0">
                          <a:effectLst/>
                        </a:rPr>
                        <a:t>Propiedad</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just">
                        <a:lnSpc>
                          <a:spcPct val="200000"/>
                        </a:lnSpc>
                      </a:pPr>
                      <a:r>
                        <a:rPr lang="es-EC" sz="1400" dirty="0">
                          <a:effectLst/>
                        </a:rPr>
                        <a:t>Tusa de maíz</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just">
                        <a:lnSpc>
                          <a:spcPct val="200000"/>
                        </a:lnSpc>
                      </a:pPr>
                      <a:r>
                        <a:rPr lang="es-EC" sz="1400">
                          <a:effectLst/>
                        </a:rPr>
                        <a:t>Cascara de coco</a:t>
                      </a:r>
                      <a:endParaRPr lang="es-EC" sz="1400">
                        <a:solidFill>
                          <a:srgbClr val="000000"/>
                        </a:solidFill>
                        <a:effectLst/>
                        <a:latin typeface="Arial"/>
                        <a:ea typeface="Calibri"/>
                        <a:cs typeface="Times New Roman"/>
                      </a:endParaRPr>
                    </a:p>
                  </a:txBody>
                  <a:tcPr marL="45006" marR="45006" marT="0" marB="0"/>
                </a:tc>
                <a:tc>
                  <a:txBody>
                    <a:bodyPr/>
                    <a:lstStyle/>
                    <a:p>
                      <a:pPr marL="252095" algn="just">
                        <a:lnSpc>
                          <a:spcPct val="200000"/>
                        </a:lnSpc>
                      </a:pPr>
                      <a:r>
                        <a:rPr lang="es-EC" sz="1400">
                          <a:effectLst/>
                        </a:rPr>
                        <a:t>Chipeado de madera (eucalipto)</a:t>
                      </a:r>
                      <a:endParaRPr lang="es-EC" sz="1400">
                        <a:solidFill>
                          <a:srgbClr val="000000"/>
                        </a:solidFill>
                        <a:effectLst/>
                        <a:latin typeface="Arial"/>
                        <a:ea typeface="Calibri"/>
                        <a:cs typeface="Times New Roman"/>
                      </a:endParaRPr>
                    </a:p>
                  </a:txBody>
                  <a:tcPr marL="45006" marR="45006" marT="0" marB="0"/>
                </a:tc>
              </a:tr>
              <a:tr h="355664">
                <a:tc>
                  <a:txBody>
                    <a:bodyPr/>
                    <a:lstStyle/>
                    <a:p>
                      <a:pPr marL="252095" algn="just">
                        <a:lnSpc>
                          <a:spcPct val="200000"/>
                        </a:lnSpc>
                      </a:pPr>
                      <a:r>
                        <a:rPr lang="es-EC" sz="1400">
                          <a:effectLst/>
                        </a:rPr>
                        <a:t>Carbono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48,80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88,95</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49,51</a:t>
                      </a:r>
                      <a:endParaRPr lang="es-EC" sz="1400">
                        <a:solidFill>
                          <a:srgbClr val="000000"/>
                        </a:solidFill>
                        <a:effectLst/>
                        <a:latin typeface="Arial"/>
                        <a:ea typeface="Calibri"/>
                        <a:cs typeface="Times New Roman"/>
                      </a:endParaRPr>
                    </a:p>
                  </a:txBody>
                  <a:tcPr marL="45006" marR="45006" marT="0" marB="0"/>
                </a:tc>
              </a:tr>
              <a:tr h="355664">
                <a:tc>
                  <a:txBody>
                    <a:bodyPr/>
                    <a:lstStyle/>
                    <a:p>
                      <a:pPr marL="252095" algn="just">
                        <a:lnSpc>
                          <a:spcPct val="200000"/>
                        </a:lnSpc>
                      </a:pPr>
                      <a:r>
                        <a:rPr lang="es-EC" sz="1400">
                          <a:effectLst/>
                        </a:rPr>
                        <a:t>Hidrógeno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5,38</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0,73</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5,75</a:t>
                      </a:r>
                      <a:endParaRPr lang="es-EC" sz="1400">
                        <a:solidFill>
                          <a:srgbClr val="000000"/>
                        </a:solidFill>
                        <a:effectLst/>
                        <a:latin typeface="Arial"/>
                        <a:ea typeface="Calibri"/>
                        <a:cs typeface="Times New Roman"/>
                      </a:endParaRPr>
                    </a:p>
                  </a:txBody>
                  <a:tcPr marL="45006" marR="45006" marT="0" marB="0"/>
                </a:tc>
              </a:tr>
              <a:tr h="355664">
                <a:tc>
                  <a:txBody>
                    <a:bodyPr/>
                    <a:lstStyle/>
                    <a:p>
                      <a:pPr marL="252095" algn="just">
                        <a:lnSpc>
                          <a:spcPct val="200000"/>
                        </a:lnSpc>
                      </a:pPr>
                      <a:r>
                        <a:rPr lang="es-EC" sz="1400">
                          <a:effectLst/>
                        </a:rPr>
                        <a:t>Nitrógeno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0,4</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1,38</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0,17</a:t>
                      </a:r>
                      <a:endParaRPr lang="es-EC" sz="1400">
                        <a:solidFill>
                          <a:srgbClr val="000000"/>
                        </a:solidFill>
                        <a:effectLst/>
                        <a:latin typeface="Arial"/>
                        <a:ea typeface="Calibri"/>
                        <a:cs typeface="Times New Roman"/>
                      </a:endParaRPr>
                    </a:p>
                  </a:txBody>
                  <a:tcPr marL="45006" marR="45006" marT="0" marB="0"/>
                </a:tc>
              </a:tr>
              <a:tr h="355664">
                <a:tc>
                  <a:txBody>
                    <a:bodyPr/>
                    <a:lstStyle/>
                    <a:p>
                      <a:pPr marL="252095" algn="just">
                        <a:lnSpc>
                          <a:spcPct val="200000"/>
                        </a:lnSpc>
                      </a:pPr>
                      <a:r>
                        <a:rPr lang="es-EC" sz="1400">
                          <a:effectLst/>
                        </a:rPr>
                        <a:t>Oxigeno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44,42</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6,04</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43,98</a:t>
                      </a:r>
                      <a:endParaRPr lang="es-EC" sz="1400">
                        <a:solidFill>
                          <a:srgbClr val="000000"/>
                        </a:solidFill>
                        <a:effectLst/>
                        <a:latin typeface="Arial"/>
                        <a:ea typeface="Calibri"/>
                        <a:cs typeface="Times New Roman"/>
                      </a:endParaRPr>
                    </a:p>
                  </a:txBody>
                  <a:tcPr marL="45006" marR="45006" marT="0" marB="0"/>
                </a:tc>
              </a:tr>
              <a:tr h="434236">
                <a:tc>
                  <a:txBody>
                    <a:bodyPr/>
                    <a:lstStyle/>
                    <a:p>
                      <a:pPr marL="252095" algn="just">
                        <a:lnSpc>
                          <a:spcPct val="200000"/>
                        </a:lnSpc>
                      </a:pPr>
                      <a:r>
                        <a:rPr lang="es-EC" sz="1400">
                          <a:effectLst/>
                        </a:rPr>
                        <a:t>Total con haluros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100</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100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100</a:t>
                      </a:r>
                      <a:endParaRPr lang="es-EC" sz="1400">
                        <a:solidFill>
                          <a:srgbClr val="000000"/>
                        </a:solidFill>
                        <a:effectLst/>
                        <a:latin typeface="Arial"/>
                        <a:ea typeface="Calibri"/>
                        <a:cs typeface="Times New Roman"/>
                      </a:endParaRPr>
                    </a:p>
                  </a:txBody>
                  <a:tcPr marL="45006" marR="45006" marT="0" marB="0"/>
                </a:tc>
              </a:tr>
              <a:tr h="434236">
                <a:tc>
                  <a:txBody>
                    <a:bodyPr/>
                    <a:lstStyle/>
                    <a:p>
                      <a:pPr marL="252095" algn="just">
                        <a:lnSpc>
                          <a:spcPct val="200000"/>
                        </a:lnSpc>
                      </a:pPr>
                      <a:r>
                        <a:rPr lang="es-EC" sz="1400">
                          <a:effectLst/>
                        </a:rPr>
                        <a:t>Contenido de cenizas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3,6</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5,10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0,53</a:t>
                      </a:r>
                      <a:endParaRPr lang="es-EC" sz="1400">
                        <a:solidFill>
                          <a:srgbClr val="000000"/>
                        </a:solidFill>
                        <a:effectLst/>
                        <a:latin typeface="Arial"/>
                        <a:ea typeface="Calibri"/>
                        <a:cs typeface="Times New Roman"/>
                      </a:endParaRPr>
                    </a:p>
                  </a:txBody>
                  <a:tcPr marL="45006" marR="45006" marT="0" marB="0"/>
                </a:tc>
              </a:tr>
              <a:tr h="434236">
                <a:tc>
                  <a:txBody>
                    <a:bodyPr/>
                    <a:lstStyle/>
                    <a:p>
                      <a:pPr marL="252095" algn="just">
                        <a:lnSpc>
                          <a:spcPct val="200000"/>
                        </a:lnSpc>
                      </a:pPr>
                      <a:r>
                        <a:rPr lang="es-EC" sz="1400">
                          <a:effectLst/>
                        </a:rPr>
                        <a:t>Material volátil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80,20</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69,60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86,61</a:t>
                      </a:r>
                      <a:endParaRPr lang="es-EC" sz="1400">
                        <a:solidFill>
                          <a:srgbClr val="000000"/>
                        </a:solidFill>
                        <a:effectLst/>
                        <a:latin typeface="Arial"/>
                        <a:ea typeface="Calibri"/>
                        <a:cs typeface="Times New Roman"/>
                      </a:endParaRPr>
                    </a:p>
                  </a:txBody>
                  <a:tcPr marL="45006" marR="45006" marT="0" marB="0"/>
                </a:tc>
              </a:tr>
              <a:tr h="434236">
                <a:tc>
                  <a:txBody>
                    <a:bodyPr/>
                    <a:lstStyle/>
                    <a:p>
                      <a:pPr marL="252095" algn="just">
                        <a:lnSpc>
                          <a:spcPct val="200000"/>
                        </a:lnSpc>
                      </a:pPr>
                      <a:r>
                        <a:rPr lang="es-EC" sz="1400">
                          <a:effectLst/>
                        </a:rPr>
                        <a:t>Carbono fijo (%)</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16,20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25,30</a:t>
                      </a:r>
                      <a:endParaRPr lang="es-EC" sz="1400" dirty="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12,86</a:t>
                      </a:r>
                      <a:endParaRPr lang="es-EC" sz="1400" dirty="0">
                        <a:solidFill>
                          <a:srgbClr val="000000"/>
                        </a:solidFill>
                        <a:effectLst/>
                        <a:latin typeface="Arial"/>
                        <a:ea typeface="Calibri"/>
                        <a:cs typeface="Times New Roman"/>
                      </a:endParaRPr>
                    </a:p>
                  </a:txBody>
                  <a:tcPr marL="45006" marR="45006" marT="0" marB="0"/>
                </a:tc>
              </a:tr>
              <a:tr h="651354">
                <a:tc>
                  <a:txBody>
                    <a:bodyPr/>
                    <a:lstStyle/>
                    <a:p>
                      <a:pPr marL="252095" algn="ctr">
                        <a:lnSpc>
                          <a:spcPct val="200000"/>
                        </a:lnSpc>
                      </a:pPr>
                      <a:r>
                        <a:rPr lang="es-EC" sz="1400">
                          <a:effectLst/>
                        </a:rPr>
                        <a:t>Poder calorífico (MJ/Kg)</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17</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a:effectLst/>
                        </a:rPr>
                        <a:t>19,24</a:t>
                      </a:r>
                      <a:endParaRPr lang="es-EC" sz="1400">
                        <a:solidFill>
                          <a:srgbClr val="000000"/>
                        </a:solidFill>
                        <a:effectLst/>
                        <a:latin typeface="Arial"/>
                        <a:ea typeface="Calibri"/>
                        <a:cs typeface="Times New Roman"/>
                      </a:endParaRPr>
                    </a:p>
                  </a:txBody>
                  <a:tcPr marL="45006" marR="45006" marT="0" marB="0"/>
                </a:tc>
                <a:tc>
                  <a:txBody>
                    <a:bodyPr/>
                    <a:lstStyle/>
                    <a:p>
                      <a:pPr marL="252095" algn="ctr">
                        <a:lnSpc>
                          <a:spcPct val="200000"/>
                        </a:lnSpc>
                      </a:pPr>
                      <a:r>
                        <a:rPr lang="es-EC" sz="1400" dirty="0">
                          <a:effectLst/>
                        </a:rPr>
                        <a:t>17,96</a:t>
                      </a:r>
                      <a:endParaRPr lang="es-EC" sz="1400" dirty="0">
                        <a:solidFill>
                          <a:srgbClr val="000000"/>
                        </a:solidFill>
                        <a:effectLst/>
                        <a:latin typeface="Arial"/>
                        <a:ea typeface="Calibri"/>
                        <a:cs typeface="Times New Roman"/>
                      </a:endParaRPr>
                    </a:p>
                  </a:txBody>
                  <a:tcPr marL="45006" marR="45006" marT="0" marB="0"/>
                </a:tc>
              </a:tr>
            </a:tbl>
          </a:graphicData>
        </a:graphic>
      </p:graphicFrame>
      <p:sp>
        <p:nvSpPr>
          <p:cNvPr id="3" name="2 Rectángulo"/>
          <p:cNvSpPr/>
          <p:nvPr/>
        </p:nvSpPr>
        <p:spPr>
          <a:xfrm>
            <a:off x="467544" y="6309320"/>
            <a:ext cx="1929695" cy="369332"/>
          </a:xfrm>
          <a:prstGeom prst="rect">
            <a:avLst/>
          </a:prstGeom>
        </p:spPr>
        <p:txBody>
          <a:bodyPr wrap="none">
            <a:spAutoFit/>
          </a:bodyPr>
          <a:lstStyle/>
          <a:p>
            <a:r>
              <a:rPr lang="es-EC" dirty="0"/>
              <a:t>(ECN pyllis2, 2012)</a:t>
            </a:r>
          </a:p>
        </p:txBody>
      </p:sp>
    </p:spTree>
    <p:extLst>
      <p:ext uri="{BB962C8B-B14F-4D97-AF65-F5344CB8AC3E}">
        <p14:creationId xmlns:p14="http://schemas.microsoft.com/office/powerpoint/2010/main" val="3048537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59796" y="1427211"/>
            <a:ext cx="3970784" cy="820688"/>
          </a:xfrm>
        </p:spPr>
        <p:txBody>
          <a:bodyPr/>
          <a:lstStyle/>
          <a:p>
            <a:r>
              <a:rPr lang="es-EC" dirty="0" smtClean="0"/>
              <a:t>Cascara de </a:t>
            </a:r>
            <a:r>
              <a:rPr lang="es-EC" dirty="0"/>
              <a:t>C</a:t>
            </a:r>
            <a:r>
              <a:rPr lang="es-EC" dirty="0" smtClean="0"/>
              <a:t>oco</a:t>
            </a:r>
            <a:endParaRPr lang="es-EC" dirty="0"/>
          </a:p>
        </p:txBody>
      </p:sp>
      <p:pic>
        <p:nvPicPr>
          <p:cNvPr id="10243" name="Imagen 49" descr="IMG_20140516_1221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4413" y="2247899"/>
            <a:ext cx="3096344" cy="2347229"/>
          </a:xfrm>
          <a:prstGeom prst="rect">
            <a:avLst/>
          </a:prstGeom>
          <a:noFill/>
          <a:extLst>
            <a:ext uri="{909E8E84-426E-40DD-AFC4-6F175D3DCCD1}">
              <a14:hiddenFill xmlns:a14="http://schemas.microsoft.com/office/drawing/2010/main">
                <a:solidFill>
                  <a:srgbClr val="FFFFFF"/>
                </a:solidFill>
              </a14:hiddenFill>
            </a:ext>
          </a:extLst>
        </p:spPr>
      </p:pic>
      <p:pic>
        <p:nvPicPr>
          <p:cNvPr id="10242" name="Imagen 50" descr="IMG_20140513_1409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933" y="621094"/>
            <a:ext cx="3553966" cy="2517393"/>
          </a:xfrm>
          <a:prstGeom prst="rect">
            <a:avLst/>
          </a:prstGeom>
          <a:noFill/>
          <a:extLst>
            <a:ext uri="{909E8E84-426E-40DD-AFC4-6F175D3DCCD1}">
              <a14:hiddenFill xmlns:a14="http://schemas.microsoft.com/office/drawing/2010/main">
                <a:solidFill>
                  <a:srgbClr val="FFFFFF"/>
                </a:solidFill>
              </a14:hiddenFill>
            </a:ext>
          </a:extLst>
        </p:spPr>
      </p:pic>
      <p:pic>
        <p:nvPicPr>
          <p:cNvPr id="10241" name="Imagen 51" descr="IMG_20140429_143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3861048"/>
            <a:ext cx="3529307" cy="247466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p:cNvSpPr>
            <a:spLocks noChangeArrowheads="1"/>
          </p:cNvSpPr>
          <p:nvPr/>
        </p:nvSpPr>
        <p:spPr bwMode="auto">
          <a:xfrm>
            <a:off x="252413" y="4029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2 Marcador de contenido"/>
          <p:cNvSpPr txBox="1">
            <a:spLocks/>
          </p:cNvSpPr>
          <p:nvPr/>
        </p:nvSpPr>
        <p:spPr>
          <a:xfrm>
            <a:off x="1187624" y="46856"/>
            <a:ext cx="3970784" cy="8206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Tuza de </a:t>
            </a:r>
            <a:r>
              <a:rPr lang="es-EC" dirty="0" err="1" smtClean="0"/>
              <a:t>maiz</a:t>
            </a:r>
            <a:endParaRPr lang="es-EC" dirty="0"/>
          </a:p>
        </p:txBody>
      </p:sp>
      <p:sp>
        <p:nvSpPr>
          <p:cNvPr id="11" name="2 Marcador de contenido"/>
          <p:cNvSpPr txBox="1">
            <a:spLocks/>
          </p:cNvSpPr>
          <p:nvPr/>
        </p:nvSpPr>
        <p:spPr>
          <a:xfrm>
            <a:off x="933557" y="3208387"/>
            <a:ext cx="3970784" cy="82068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err="1" smtClean="0"/>
              <a:t>Chipeado</a:t>
            </a:r>
            <a:r>
              <a:rPr lang="es-EC" dirty="0" smtClean="0"/>
              <a:t> de madera</a:t>
            </a:r>
            <a:endParaRPr lang="es-EC" dirty="0"/>
          </a:p>
        </p:txBody>
      </p:sp>
    </p:spTree>
    <p:extLst>
      <p:ext uri="{BB962C8B-B14F-4D97-AF65-F5344CB8AC3E}">
        <p14:creationId xmlns:p14="http://schemas.microsoft.com/office/powerpoint/2010/main" val="40073372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Entrada de aire </a:t>
            </a:r>
            <a:endParaRPr lang="es-EC" dirty="0"/>
          </a:p>
        </p:txBody>
      </p:sp>
      <p:sp>
        <p:nvSpPr>
          <p:cNvPr id="3" name="2 Marcador de contenido"/>
          <p:cNvSpPr>
            <a:spLocks noGrp="1"/>
          </p:cNvSpPr>
          <p:nvPr>
            <p:ph idx="1"/>
          </p:nvPr>
        </p:nvSpPr>
        <p:spPr>
          <a:xfrm>
            <a:off x="457200" y="1600200"/>
            <a:ext cx="7620000" cy="892696"/>
          </a:xfrm>
        </p:spPr>
        <p:txBody>
          <a:bodyPr>
            <a:normAutofit fontScale="92500" lnSpcReduction="20000"/>
          </a:bodyPr>
          <a:lstStyle/>
          <a:p>
            <a:r>
              <a:rPr lang="es-EC" dirty="0" smtClean="0"/>
              <a:t>Se calcula teóricamente la cantidad de aire necesaria para transformar 1 Kg de madera (biomasa) es de 6,36 Kg de aire relación </a:t>
            </a:r>
            <a:r>
              <a:rPr lang="es-EC" dirty="0" err="1" smtClean="0"/>
              <a:t>estequeométrica</a:t>
            </a:r>
            <a:endParaRPr lang="es-EC" dirty="0"/>
          </a:p>
        </p:txBody>
      </p:sp>
      <p:pic>
        <p:nvPicPr>
          <p:cNvPr id="4" name="3 Imagen"/>
          <p:cNvPicPr/>
          <p:nvPr/>
        </p:nvPicPr>
        <p:blipFill>
          <a:blip r:embed="rId2"/>
          <a:stretch>
            <a:fillRect/>
          </a:stretch>
        </p:blipFill>
        <p:spPr>
          <a:xfrm>
            <a:off x="971600" y="2636912"/>
            <a:ext cx="4832985" cy="3740150"/>
          </a:xfrm>
          <a:prstGeom prst="rect">
            <a:avLst/>
          </a:prstGeom>
        </p:spPr>
      </p:pic>
    </p:spTree>
    <p:extLst>
      <p:ext uri="{BB962C8B-B14F-4D97-AF65-F5344CB8AC3E}">
        <p14:creationId xmlns:p14="http://schemas.microsoft.com/office/powerpoint/2010/main" val="286254282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4769" y="459858"/>
            <a:ext cx="2962672" cy="576064"/>
          </a:xfrm>
        </p:spPr>
        <p:txBody>
          <a:bodyPr/>
          <a:lstStyle/>
          <a:p>
            <a:r>
              <a:rPr lang="es-EC" dirty="0" smtClean="0"/>
              <a:t>Cantidad de ceniza</a:t>
            </a:r>
            <a:endParaRPr lang="es-EC" dirty="0"/>
          </a:p>
        </p:txBody>
      </p:sp>
      <p:sp>
        <p:nvSpPr>
          <p:cNvPr id="4" name="2 Marcador de contenido"/>
          <p:cNvSpPr txBox="1">
            <a:spLocks/>
          </p:cNvSpPr>
          <p:nvPr/>
        </p:nvSpPr>
        <p:spPr>
          <a:xfrm>
            <a:off x="4510427" y="476672"/>
            <a:ext cx="2962672" cy="576064"/>
          </a:xfrm>
          <a:prstGeom prst="rect">
            <a:avLst/>
          </a:prstGeom>
        </p:spPr>
        <p:txBody>
          <a:bodyPr vert="horz" lIns="91440" tIns="45720" rIns="91440" bIns="45720" rtlCol="0">
            <a:normAutofit fontScale="925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Cantidad de alquitrán</a:t>
            </a:r>
            <a:endParaRPr lang="es-EC" dirty="0"/>
          </a:p>
        </p:txBody>
      </p:sp>
      <p:pic>
        <p:nvPicPr>
          <p:cNvPr id="5" name="4 Imagen" descr="C:\Users\Usuario\Pictures\celular gasificador\IMG_20140513_143049.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75965" y="830786"/>
            <a:ext cx="2520281" cy="2505075"/>
          </a:xfrm>
          <a:prstGeom prst="rect">
            <a:avLst/>
          </a:prstGeom>
          <a:noFill/>
          <a:ln>
            <a:noFill/>
          </a:ln>
        </p:spPr>
      </p:pic>
      <p:pic>
        <p:nvPicPr>
          <p:cNvPr id="6" name="5 Imagen" descr="C:\Users\Usuario\Pictures\celular gasificador\IMG_20140508_1614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76057" y="823183"/>
            <a:ext cx="2227616" cy="2677825"/>
          </a:xfrm>
          <a:prstGeom prst="rect">
            <a:avLst/>
          </a:prstGeom>
          <a:noFill/>
          <a:ln>
            <a:noFill/>
          </a:ln>
        </p:spPr>
      </p:pic>
      <p:pic>
        <p:nvPicPr>
          <p:cNvPr id="7" name="6 Imagen" descr="C:\Users\Usuario\Desktop\Tesis\Fotos gasificador\IMG_20140813_122204.jpg"/>
          <p:cNvPicPr/>
          <p:nvPr/>
        </p:nvPicPr>
        <p:blipFill rotWithShape="1">
          <a:blip r:embed="rId4" cstate="print">
            <a:extLst>
              <a:ext uri="{28A0092B-C50C-407E-A947-70E740481C1C}">
                <a14:useLocalDpi xmlns:a14="http://schemas.microsoft.com/office/drawing/2010/main" val="0"/>
              </a:ext>
            </a:extLst>
          </a:blip>
          <a:srcRect r="37391"/>
          <a:stretch/>
        </p:blipFill>
        <p:spPr bwMode="auto">
          <a:xfrm>
            <a:off x="4194522" y="4296653"/>
            <a:ext cx="1828800" cy="2190750"/>
          </a:xfrm>
          <a:prstGeom prst="rect">
            <a:avLst/>
          </a:prstGeom>
          <a:noFill/>
          <a:ln>
            <a:noFill/>
          </a:ln>
          <a:extLst>
            <a:ext uri="{53640926-AAD7-44D8-BBD7-CCE9431645EC}">
              <a14:shadowObscured xmlns:a14="http://schemas.microsoft.com/office/drawing/2010/main"/>
            </a:ext>
          </a:extLst>
        </p:spPr>
      </p:pic>
      <p:pic>
        <p:nvPicPr>
          <p:cNvPr id="8" name="7 Imagen" descr="C:\Users\Usuario\Pictures\celular gasificador\IMG_20140429_15194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13404" y="4211194"/>
            <a:ext cx="1971675" cy="2266315"/>
          </a:xfrm>
          <a:prstGeom prst="rect">
            <a:avLst/>
          </a:prstGeom>
          <a:noFill/>
          <a:ln>
            <a:noFill/>
          </a:ln>
        </p:spPr>
      </p:pic>
      <p:sp>
        <p:nvSpPr>
          <p:cNvPr id="9" name="2 Marcador de contenido"/>
          <p:cNvSpPr txBox="1">
            <a:spLocks/>
          </p:cNvSpPr>
          <p:nvPr/>
        </p:nvSpPr>
        <p:spPr>
          <a:xfrm>
            <a:off x="2671762" y="3675067"/>
            <a:ext cx="2962672" cy="576064"/>
          </a:xfrm>
          <a:prstGeom prst="rect">
            <a:avLst/>
          </a:prstGeom>
        </p:spPr>
        <p:txBody>
          <a:bodyPr vert="horz" lIns="91440" tIns="45720" rIns="91440" bIns="45720" rtlCol="0">
            <a:normAutofit fontScale="85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s-EC" dirty="0" smtClean="0"/>
              <a:t>Cantidad de ceniza y condensado (Ciclón)</a:t>
            </a:r>
            <a:endParaRPr lang="es-EC" dirty="0"/>
          </a:p>
        </p:txBody>
      </p:sp>
    </p:spTree>
    <p:extLst>
      <p:ext uri="{BB962C8B-B14F-4D97-AF65-F5344CB8AC3E}">
        <p14:creationId xmlns:p14="http://schemas.microsoft.com/office/powerpoint/2010/main" val="40266516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Alcance</a:t>
            </a:r>
            <a:endParaRPr lang="es-EC" dirty="0"/>
          </a:p>
        </p:txBody>
      </p:sp>
      <p:sp>
        <p:nvSpPr>
          <p:cNvPr id="3" name="2 Marcador de contenido"/>
          <p:cNvSpPr>
            <a:spLocks noGrp="1"/>
          </p:cNvSpPr>
          <p:nvPr>
            <p:ph idx="1"/>
          </p:nvPr>
        </p:nvSpPr>
        <p:spPr/>
        <p:txBody>
          <a:bodyPr/>
          <a:lstStyle/>
          <a:p>
            <a:r>
              <a:rPr lang="es-EC" dirty="0"/>
              <a:t>El proyecto tiene como alcance la implementación, montaje y construcción del sistema de gasificación de 20KW de potencia; para el funcionamiento de un motor de combustión interna previamente modificado para biogás para el Laboratorio de Energías Renovables de la Universidad de las Fuerzas Armadas ESPE; y posterior desarrollo de procedimientos para el uso del mismo.</a:t>
            </a:r>
          </a:p>
          <a:p>
            <a:endParaRPr lang="es-EC" dirty="0"/>
          </a:p>
        </p:txBody>
      </p:sp>
    </p:spTree>
    <p:extLst>
      <p:ext uri="{BB962C8B-B14F-4D97-AF65-F5344CB8AC3E}">
        <p14:creationId xmlns:p14="http://schemas.microsoft.com/office/powerpoint/2010/main" val="238287775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Salida de gas</a:t>
            </a:r>
            <a:endParaRPr lang="es-EC" dirty="0"/>
          </a:p>
        </p:txBody>
      </p:sp>
      <p:pic>
        <p:nvPicPr>
          <p:cNvPr id="11266" name="5 Imagen" descr="DSC0244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487041"/>
            <a:ext cx="3971925" cy="2085975"/>
          </a:xfrm>
          <a:prstGeom prst="rect">
            <a:avLst/>
          </a:prstGeom>
          <a:noFill/>
          <a:extLst>
            <a:ext uri="{909E8E84-426E-40DD-AFC4-6F175D3DCCD1}">
              <a14:hiddenFill xmlns:a14="http://schemas.microsoft.com/office/drawing/2010/main">
                <a:solidFill>
                  <a:srgbClr val="FFFFFF"/>
                </a:solidFill>
              </a14:hiddenFill>
            </a:ext>
          </a:extLst>
        </p:spPr>
      </p:pic>
      <p:pic>
        <p:nvPicPr>
          <p:cNvPr id="11265" name="0 Imagen" descr="DSC0243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1999" y="1340768"/>
            <a:ext cx="2729719" cy="223224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altLang="es-EC" sz="1800" b="0" i="0" u="none" strike="noStrike" cap="none" normalizeH="0" baseline="0" smtClean="0">
              <a:ln>
                <a:noFill/>
              </a:ln>
              <a:solidFill>
                <a:schemeClr val="tx1"/>
              </a:solidFill>
              <a:effectLst/>
              <a:latin typeface="Arial" pitchFamily="34" charset="0"/>
              <a:cs typeface="Arial" pitchFamily="34" charset="0"/>
            </a:endParaRPr>
          </a:p>
        </p:txBody>
      </p:sp>
      <p:pic>
        <p:nvPicPr>
          <p:cNvPr id="7" name="8 Imagen" descr="DSC02447.JPG"/>
          <p:cNvPicPr/>
          <p:nvPr/>
        </p:nvPicPr>
        <p:blipFill>
          <a:blip r:embed="rId4" cstate="print"/>
          <a:stretch>
            <a:fillRect/>
          </a:stretch>
        </p:blipFill>
        <p:spPr>
          <a:xfrm>
            <a:off x="3216578" y="4005064"/>
            <a:ext cx="2445782" cy="1886222"/>
          </a:xfrm>
          <a:prstGeom prst="rect">
            <a:avLst/>
          </a:prstGeom>
        </p:spPr>
      </p:pic>
    </p:spTree>
    <p:extLst>
      <p:ext uri="{BB962C8B-B14F-4D97-AF65-F5344CB8AC3E}">
        <p14:creationId xmlns:p14="http://schemas.microsoft.com/office/powerpoint/2010/main" val="38689946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C"/>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5400000">
            <a:off x="538725" y="424337"/>
            <a:ext cx="3818078"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443784" y="1252960"/>
            <a:ext cx="3590925" cy="2038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5 Imagen"/>
          <p:cNvPicPr/>
          <p:nvPr/>
        </p:nvPicPr>
        <p:blipFill>
          <a:blip r:embed="rId4"/>
          <a:stretch>
            <a:fillRect/>
          </a:stretch>
        </p:blipFill>
        <p:spPr>
          <a:xfrm rot="5400000">
            <a:off x="3608136" y="3567624"/>
            <a:ext cx="2381899" cy="3688827"/>
          </a:xfrm>
          <a:prstGeom prst="rect">
            <a:avLst/>
          </a:prstGeom>
        </p:spPr>
      </p:pic>
    </p:spTree>
    <p:extLst>
      <p:ext uri="{BB962C8B-B14F-4D97-AF65-F5344CB8AC3E}">
        <p14:creationId xmlns:p14="http://schemas.microsoft.com/office/powerpoint/2010/main" val="325910532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4546848" cy="1143000"/>
          </a:xfrm>
        </p:spPr>
        <p:txBody>
          <a:bodyPr/>
          <a:lstStyle/>
          <a:p>
            <a:r>
              <a:rPr lang="es-EC" sz="3600" dirty="0" smtClean="0"/>
              <a:t>Poder calorífico del gas</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232345663"/>
              </p:ext>
            </p:extLst>
          </p:nvPr>
        </p:nvGraphicFramePr>
        <p:xfrm>
          <a:off x="1043609" y="1772817"/>
          <a:ext cx="6768751" cy="4866440"/>
        </p:xfrm>
        <a:graphic>
          <a:graphicData uri="http://schemas.openxmlformats.org/drawingml/2006/table">
            <a:tbl>
              <a:tblPr firstRow="1" firstCol="1" bandRow="1">
                <a:tableStyleId>{5C22544A-7EE6-4342-B048-85BDC9FD1C3A}</a:tableStyleId>
              </a:tblPr>
              <a:tblGrid>
                <a:gridCol w="2016223"/>
                <a:gridCol w="1008112"/>
                <a:gridCol w="1080120"/>
                <a:gridCol w="1456447"/>
                <a:gridCol w="1207849"/>
              </a:tblGrid>
              <a:tr h="1153060">
                <a:tc>
                  <a:txBody>
                    <a:bodyPr/>
                    <a:lstStyle/>
                    <a:p>
                      <a:pPr marL="252095" algn="l">
                        <a:lnSpc>
                          <a:spcPct val="200000"/>
                        </a:lnSpc>
                        <a:spcAft>
                          <a:spcPts val="0"/>
                        </a:spcAft>
                      </a:pPr>
                      <a:r>
                        <a:rPr lang="es-EC" sz="1400" dirty="0">
                          <a:effectLst/>
                        </a:rPr>
                        <a:t>Componente</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dirty="0">
                          <a:effectLst/>
                        </a:rPr>
                        <a:t>Formula</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dirty="0">
                          <a:effectLst/>
                        </a:rPr>
                        <a:t>Contenido en %</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Poder calorífico</a:t>
                      </a:r>
                      <a:endParaRPr lang="es-EC" sz="1600">
                        <a:effectLst/>
                      </a:endParaRPr>
                    </a:p>
                    <a:p>
                      <a:pPr marL="252095" algn="l">
                        <a:lnSpc>
                          <a:spcPct val="200000"/>
                        </a:lnSpc>
                        <a:spcAft>
                          <a:spcPts val="0"/>
                        </a:spcAft>
                      </a:pPr>
                      <a:r>
                        <a:rPr lang="es-EC" sz="1400">
                          <a:effectLst/>
                        </a:rPr>
                        <a:t>KJ/m3N</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contenido x poder calorífico</a:t>
                      </a:r>
                      <a:endParaRPr lang="es-EC" sz="1600">
                        <a:solidFill>
                          <a:srgbClr val="000000"/>
                        </a:solidFill>
                        <a:effectLst/>
                        <a:latin typeface="Arial"/>
                        <a:ea typeface="Calibri"/>
                        <a:cs typeface="Times New Roman"/>
                      </a:endParaRPr>
                    </a:p>
                  </a:txBody>
                  <a:tcPr marL="54552" marR="54552" marT="0" marB="0"/>
                </a:tc>
              </a:tr>
              <a:tr h="461224">
                <a:tc>
                  <a:txBody>
                    <a:bodyPr/>
                    <a:lstStyle/>
                    <a:p>
                      <a:pPr marL="252095" algn="l">
                        <a:lnSpc>
                          <a:spcPct val="200000"/>
                        </a:lnSpc>
                        <a:spcAft>
                          <a:spcPts val="0"/>
                        </a:spcAft>
                      </a:pPr>
                      <a:r>
                        <a:rPr lang="es-EC" sz="1400">
                          <a:effectLst/>
                        </a:rPr>
                        <a:t>Monóxido de carbono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CO</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20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12655</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2531,00</a:t>
                      </a:r>
                      <a:endParaRPr lang="es-EC" sz="1600">
                        <a:solidFill>
                          <a:srgbClr val="000000"/>
                        </a:solidFill>
                        <a:effectLst/>
                        <a:latin typeface="Arial"/>
                        <a:ea typeface="Calibri"/>
                        <a:cs typeface="Times New Roman"/>
                      </a:endParaRPr>
                    </a:p>
                  </a:txBody>
                  <a:tcPr marL="54552" marR="54552" marT="0" marB="0"/>
                </a:tc>
              </a:tr>
              <a:tr h="237201">
                <a:tc>
                  <a:txBody>
                    <a:bodyPr/>
                    <a:lstStyle/>
                    <a:p>
                      <a:pPr marL="252095" algn="l">
                        <a:lnSpc>
                          <a:spcPct val="200000"/>
                        </a:lnSpc>
                        <a:spcAft>
                          <a:spcPts val="0"/>
                        </a:spcAft>
                      </a:pPr>
                      <a:r>
                        <a:rPr lang="es-EC" sz="1400">
                          <a:effectLst/>
                        </a:rPr>
                        <a:t>Hidrógeno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H2</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20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10770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2154,00</a:t>
                      </a:r>
                      <a:endParaRPr lang="es-EC" sz="1600">
                        <a:solidFill>
                          <a:srgbClr val="000000"/>
                        </a:solidFill>
                        <a:effectLst/>
                        <a:latin typeface="Arial"/>
                        <a:ea typeface="Calibri"/>
                        <a:cs typeface="Times New Roman"/>
                      </a:endParaRPr>
                    </a:p>
                  </a:txBody>
                  <a:tcPr marL="54552" marR="54552" marT="0" marB="0"/>
                </a:tc>
              </a:tr>
              <a:tr h="461224">
                <a:tc>
                  <a:txBody>
                    <a:bodyPr/>
                    <a:lstStyle/>
                    <a:p>
                      <a:pPr marL="252095" algn="l">
                        <a:lnSpc>
                          <a:spcPct val="200000"/>
                        </a:lnSpc>
                        <a:spcAft>
                          <a:spcPts val="0"/>
                        </a:spcAft>
                      </a:pPr>
                      <a:r>
                        <a:rPr lang="es-EC" sz="1400">
                          <a:effectLst/>
                        </a:rPr>
                        <a:t>Metano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CH4</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3</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35825</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1074,75</a:t>
                      </a:r>
                      <a:endParaRPr lang="es-EC" sz="1600">
                        <a:solidFill>
                          <a:srgbClr val="000000"/>
                        </a:solidFill>
                        <a:effectLst/>
                        <a:latin typeface="Arial"/>
                        <a:ea typeface="Calibri"/>
                        <a:cs typeface="Times New Roman"/>
                      </a:endParaRPr>
                    </a:p>
                  </a:txBody>
                  <a:tcPr marL="54552" marR="54552" marT="0" marB="0"/>
                </a:tc>
              </a:tr>
              <a:tr h="461224">
                <a:tc>
                  <a:txBody>
                    <a:bodyPr/>
                    <a:lstStyle/>
                    <a:p>
                      <a:pPr marL="252095" algn="l">
                        <a:lnSpc>
                          <a:spcPct val="200000"/>
                        </a:lnSpc>
                        <a:spcAft>
                          <a:spcPts val="0"/>
                        </a:spcAft>
                      </a:pPr>
                      <a:r>
                        <a:rPr lang="es-EC" sz="1400">
                          <a:effectLst/>
                        </a:rPr>
                        <a:t>Etano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C2H6</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64385</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0,00</a:t>
                      </a:r>
                      <a:endParaRPr lang="es-EC" sz="1600">
                        <a:solidFill>
                          <a:srgbClr val="000000"/>
                        </a:solidFill>
                        <a:effectLst/>
                        <a:latin typeface="Arial"/>
                        <a:ea typeface="Calibri"/>
                        <a:cs typeface="Times New Roman"/>
                      </a:endParaRPr>
                    </a:p>
                  </a:txBody>
                  <a:tcPr marL="54552" marR="54552" marT="0" marB="0"/>
                </a:tc>
              </a:tr>
              <a:tr h="461224">
                <a:tc>
                  <a:txBody>
                    <a:bodyPr/>
                    <a:lstStyle/>
                    <a:p>
                      <a:pPr marL="252095" algn="l">
                        <a:lnSpc>
                          <a:spcPct val="200000"/>
                        </a:lnSpc>
                        <a:spcAft>
                          <a:spcPts val="0"/>
                        </a:spcAft>
                      </a:pPr>
                      <a:r>
                        <a:rPr lang="es-EC" sz="1400">
                          <a:effectLst/>
                        </a:rPr>
                        <a:t>Eteno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C2H4</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59398</a:t>
                      </a:r>
                      <a:endParaRPr lang="es-EC" sz="1600" dirty="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0,00</a:t>
                      </a:r>
                      <a:endParaRPr lang="es-EC" sz="1600" dirty="0">
                        <a:solidFill>
                          <a:srgbClr val="000000"/>
                        </a:solidFill>
                        <a:effectLst/>
                        <a:latin typeface="Arial"/>
                        <a:ea typeface="Calibri"/>
                        <a:cs typeface="Times New Roman"/>
                      </a:endParaRPr>
                    </a:p>
                  </a:txBody>
                  <a:tcPr marL="54552" marR="54552" marT="0" marB="0"/>
                </a:tc>
              </a:tr>
              <a:tr h="461224">
                <a:tc>
                  <a:txBody>
                    <a:bodyPr/>
                    <a:lstStyle/>
                    <a:p>
                      <a:pPr marL="252095" algn="l">
                        <a:lnSpc>
                          <a:spcPct val="200000"/>
                        </a:lnSpc>
                        <a:spcAft>
                          <a:spcPts val="0"/>
                        </a:spcAft>
                      </a:pPr>
                      <a:r>
                        <a:rPr lang="es-EC" sz="1400">
                          <a:effectLst/>
                        </a:rPr>
                        <a:t>Dióxido de carbono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CO2</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7</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0,00</a:t>
                      </a:r>
                      <a:endParaRPr lang="es-EC" sz="1600" dirty="0">
                        <a:solidFill>
                          <a:srgbClr val="000000"/>
                        </a:solidFill>
                        <a:effectLst/>
                        <a:latin typeface="Arial"/>
                        <a:ea typeface="Calibri"/>
                        <a:cs typeface="Times New Roman"/>
                      </a:endParaRPr>
                    </a:p>
                  </a:txBody>
                  <a:tcPr marL="54552" marR="54552" marT="0" marB="0"/>
                </a:tc>
              </a:tr>
              <a:tr h="237201">
                <a:tc>
                  <a:txBody>
                    <a:bodyPr/>
                    <a:lstStyle/>
                    <a:p>
                      <a:pPr marL="252095" algn="l">
                        <a:lnSpc>
                          <a:spcPct val="200000"/>
                        </a:lnSpc>
                        <a:spcAft>
                          <a:spcPts val="0"/>
                        </a:spcAft>
                      </a:pPr>
                      <a:r>
                        <a:rPr lang="es-EC" sz="1400">
                          <a:effectLst/>
                        </a:rPr>
                        <a:t>Nitrógeno</a:t>
                      </a:r>
                      <a:endParaRPr lang="es-EC" sz="1600">
                        <a:solidFill>
                          <a:srgbClr val="000000"/>
                        </a:solidFill>
                        <a:effectLst/>
                        <a:latin typeface="Arial"/>
                        <a:ea typeface="Calibri"/>
                        <a:cs typeface="Times New Roman"/>
                      </a:endParaRPr>
                    </a:p>
                  </a:txBody>
                  <a:tcPr marL="54552" marR="54552" marT="0" marB="0"/>
                </a:tc>
                <a:tc>
                  <a:txBody>
                    <a:bodyPr/>
                    <a:lstStyle/>
                    <a:p>
                      <a:pPr marL="252095" algn="l">
                        <a:lnSpc>
                          <a:spcPct val="200000"/>
                        </a:lnSpc>
                        <a:spcAft>
                          <a:spcPts val="0"/>
                        </a:spcAft>
                      </a:pPr>
                      <a:r>
                        <a:rPr lang="es-EC" sz="1400">
                          <a:effectLst/>
                        </a:rPr>
                        <a:t>N2</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50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0</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dirty="0">
                          <a:effectLst/>
                        </a:rPr>
                        <a:t>0,00</a:t>
                      </a:r>
                      <a:endParaRPr lang="es-EC" sz="1600" dirty="0">
                        <a:solidFill>
                          <a:srgbClr val="000000"/>
                        </a:solidFill>
                        <a:effectLst/>
                        <a:latin typeface="Arial"/>
                        <a:ea typeface="Calibri"/>
                        <a:cs typeface="Times New Roman"/>
                      </a:endParaRPr>
                    </a:p>
                  </a:txBody>
                  <a:tcPr marL="54552" marR="54552" marT="0" marB="0"/>
                </a:tc>
              </a:tr>
              <a:tr h="237201">
                <a:tc>
                  <a:txBody>
                    <a:bodyPr/>
                    <a:lstStyle/>
                    <a:p>
                      <a:pPr algn="just"/>
                      <a:endParaRPr lang="es-EC" sz="1600">
                        <a:solidFill>
                          <a:srgbClr val="000000"/>
                        </a:solidFill>
                        <a:effectLst/>
                        <a:latin typeface="Arial"/>
                        <a:cs typeface="Times New Roman"/>
                      </a:endParaRPr>
                    </a:p>
                  </a:txBody>
                  <a:tcPr marL="54552" marR="54552" marT="0" marB="0"/>
                </a:tc>
                <a:tc>
                  <a:txBody>
                    <a:bodyPr/>
                    <a:lstStyle/>
                    <a:p>
                      <a:pPr marL="252095" algn="l">
                        <a:lnSpc>
                          <a:spcPct val="200000"/>
                        </a:lnSpc>
                        <a:spcAft>
                          <a:spcPts val="0"/>
                        </a:spcAft>
                      </a:pPr>
                      <a:r>
                        <a:rPr lang="es-EC" sz="1400">
                          <a:effectLst/>
                        </a:rPr>
                        <a:t>Σ</a:t>
                      </a:r>
                      <a:endParaRPr lang="es-EC" sz="1600">
                        <a:solidFill>
                          <a:srgbClr val="000000"/>
                        </a:solidFill>
                        <a:effectLst/>
                        <a:latin typeface="Arial"/>
                        <a:ea typeface="Calibri"/>
                        <a:cs typeface="Times New Roman"/>
                      </a:endParaRPr>
                    </a:p>
                  </a:txBody>
                  <a:tcPr marL="54552" marR="54552" marT="0" marB="0"/>
                </a:tc>
                <a:tc>
                  <a:txBody>
                    <a:bodyPr/>
                    <a:lstStyle/>
                    <a:p>
                      <a:pPr marL="252095" algn="just">
                        <a:lnSpc>
                          <a:spcPct val="200000"/>
                        </a:lnSpc>
                      </a:pPr>
                      <a:r>
                        <a:rPr lang="es-EC" sz="1400">
                          <a:effectLst/>
                        </a:rPr>
                        <a:t>100</a:t>
                      </a:r>
                      <a:endParaRPr lang="es-EC" sz="1600">
                        <a:solidFill>
                          <a:srgbClr val="000000"/>
                        </a:solidFill>
                        <a:effectLst/>
                        <a:latin typeface="Arial"/>
                        <a:ea typeface="Calibri"/>
                        <a:cs typeface="Times New Roman"/>
                      </a:endParaRPr>
                    </a:p>
                  </a:txBody>
                  <a:tcPr marL="54552" marR="54552" marT="0" marB="0"/>
                </a:tc>
                <a:tc>
                  <a:txBody>
                    <a:bodyPr/>
                    <a:lstStyle/>
                    <a:p>
                      <a:pPr algn="just"/>
                      <a:endParaRPr lang="es-EC" sz="1600">
                        <a:solidFill>
                          <a:srgbClr val="000000"/>
                        </a:solidFill>
                        <a:effectLst/>
                        <a:latin typeface="Arial"/>
                        <a:cs typeface="Times New Roman"/>
                      </a:endParaRPr>
                    </a:p>
                  </a:txBody>
                  <a:tcPr marL="54552" marR="54552" marT="0" marB="0"/>
                </a:tc>
                <a:tc>
                  <a:txBody>
                    <a:bodyPr/>
                    <a:lstStyle/>
                    <a:p>
                      <a:pPr marL="252095" algn="just">
                        <a:lnSpc>
                          <a:spcPct val="200000"/>
                        </a:lnSpc>
                      </a:pPr>
                      <a:r>
                        <a:rPr lang="es-EC" sz="1400" dirty="0">
                          <a:effectLst/>
                        </a:rPr>
                        <a:t>5759,75</a:t>
                      </a:r>
                      <a:endParaRPr lang="es-EC" sz="1600" dirty="0">
                        <a:solidFill>
                          <a:srgbClr val="000000"/>
                        </a:solidFill>
                        <a:effectLst/>
                        <a:latin typeface="Arial"/>
                        <a:ea typeface="Calibri"/>
                        <a:cs typeface="Times New Roman"/>
                      </a:endParaRPr>
                    </a:p>
                  </a:txBody>
                  <a:tcPr marL="54552" marR="54552"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5364088" y="476672"/>
                <a:ext cx="2168799" cy="8752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𝑃𝐶𝐼</m:t>
                          </m:r>
                        </m:e>
                        <m:sub>
                          <m:r>
                            <a:rPr lang="es-EC" i="1">
                              <a:latin typeface="Cambria Math"/>
                            </a:rPr>
                            <m:t>𝑔𝑎𝑠</m:t>
                          </m:r>
                        </m:sub>
                      </m:sSub>
                      <m:r>
                        <a:rPr lang="es-EC" i="1">
                          <a:latin typeface="Cambria Math"/>
                        </a:rPr>
                        <m:t>=</m:t>
                      </m:r>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𝑖</m:t>
                          </m:r>
                          <m:r>
                            <a:rPr lang="es-EC" i="1">
                              <a:latin typeface="Cambria Math"/>
                            </a:rPr>
                            <m:t>=</m:t>
                          </m:r>
                          <m:r>
                            <a:rPr lang="es-EC" i="1">
                              <a:latin typeface="Cambria Math"/>
                            </a:rPr>
                            <m:t>𝑛</m:t>
                          </m:r>
                        </m:sup>
                        <m:e>
                          <m:sSub>
                            <m:sSubPr>
                              <m:ctrlPr>
                                <a:rPr lang="es-EC" i="1">
                                  <a:latin typeface="Cambria Math"/>
                                </a:rPr>
                              </m:ctrlPr>
                            </m:sSubPr>
                            <m:e>
                              <m:r>
                                <a:rPr lang="es-EC" i="1">
                                  <a:latin typeface="Cambria Math"/>
                                </a:rPr>
                                <m:t>𝐶</m:t>
                              </m:r>
                            </m:e>
                            <m:sub>
                              <m:r>
                                <a:rPr lang="es-EC" i="1">
                                  <a:latin typeface="Cambria Math"/>
                                </a:rPr>
                                <m:t>𝑖</m:t>
                              </m:r>
                            </m:sub>
                          </m:sSub>
                          <m:sSub>
                            <m:sSubPr>
                              <m:ctrlPr>
                                <a:rPr lang="es-EC" i="1">
                                  <a:latin typeface="Cambria Math"/>
                                </a:rPr>
                              </m:ctrlPr>
                            </m:sSubPr>
                            <m:e>
                              <m:r>
                                <a:rPr lang="es-EC" i="1">
                                  <a:latin typeface="Cambria Math"/>
                                </a:rPr>
                                <m:t>𝑃𝐶𝐼</m:t>
                              </m:r>
                            </m:e>
                            <m:sub>
                              <m:r>
                                <a:rPr lang="es-EC" i="1">
                                  <a:latin typeface="Cambria Math"/>
                                </a:rPr>
                                <m:t>𝑖</m:t>
                              </m:r>
                            </m:sub>
                          </m:sSub>
                        </m:e>
                      </m:nary>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5364088" y="476672"/>
                <a:ext cx="2168799" cy="87524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82484908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Balance de energía</a:t>
            </a:r>
            <a:endParaRPr lang="es-EC" dirty="0"/>
          </a:p>
        </p:txBody>
      </p:sp>
      <p:sp>
        <p:nvSpPr>
          <p:cNvPr id="4" name="3 Rectángulo redondeado"/>
          <p:cNvSpPr/>
          <p:nvPr/>
        </p:nvSpPr>
        <p:spPr>
          <a:xfrm>
            <a:off x="2195736" y="2504774"/>
            <a:ext cx="2376264" cy="23762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cxnSp>
        <p:nvCxnSpPr>
          <p:cNvPr id="6" name="5 Conector recto de flecha"/>
          <p:cNvCxnSpPr/>
          <p:nvPr/>
        </p:nvCxnSpPr>
        <p:spPr>
          <a:xfrm>
            <a:off x="3779912" y="1640678"/>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 name="6 CuadroTexto"/>
          <p:cNvSpPr txBox="1"/>
          <p:nvPr/>
        </p:nvSpPr>
        <p:spPr>
          <a:xfrm>
            <a:off x="3464877" y="1268760"/>
            <a:ext cx="630070" cy="369332"/>
          </a:xfrm>
          <a:prstGeom prst="rect">
            <a:avLst/>
          </a:prstGeom>
          <a:noFill/>
        </p:spPr>
        <p:txBody>
          <a:bodyPr wrap="square" rtlCol="0">
            <a:spAutoFit/>
          </a:bodyPr>
          <a:lstStyle/>
          <a:p>
            <a:r>
              <a:rPr lang="es-EC" dirty="0" smtClean="0"/>
              <a:t>Aire</a:t>
            </a:r>
            <a:endParaRPr lang="es-EC" dirty="0"/>
          </a:p>
        </p:txBody>
      </p:sp>
      <p:cxnSp>
        <p:nvCxnSpPr>
          <p:cNvPr id="8" name="7 Conector recto de flecha"/>
          <p:cNvCxnSpPr/>
          <p:nvPr/>
        </p:nvCxnSpPr>
        <p:spPr>
          <a:xfrm>
            <a:off x="2942819" y="1643264"/>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9" name="8 CuadroTexto"/>
          <p:cNvSpPr txBox="1"/>
          <p:nvPr/>
        </p:nvSpPr>
        <p:spPr>
          <a:xfrm>
            <a:off x="2429762" y="1271346"/>
            <a:ext cx="1062118" cy="369332"/>
          </a:xfrm>
          <a:prstGeom prst="rect">
            <a:avLst/>
          </a:prstGeom>
          <a:noFill/>
        </p:spPr>
        <p:txBody>
          <a:bodyPr wrap="square" rtlCol="0">
            <a:spAutoFit/>
          </a:bodyPr>
          <a:lstStyle/>
          <a:p>
            <a:r>
              <a:rPr lang="es-EC" dirty="0" smtClean="0"/>
              <a:t>Biomasa</a:t>
            </a:r>
            <a:endParaRPr lang="es-EC" dirty="0"/>
          </a:p>
        </p:txBody>
      </p:sp>
      <p:cxnSp>
        <p:nvCxnSpPr>
          <p:cNvPr id="10" name="9 Conector recto de flecha"/>
          <p:cNvCxnSpPr/>
          <p:nvPr/>
        </p:nvCxnSpPr>
        <p:spPr>
          <a:xfrm>
            <a:off x="2627784" y="4881038"/>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10 CuadroTexto"/>
          <p:cNvSpPr txBox="1"/>
          <p:nvPr/>
        </p:nvSpPr>
        <p:spPr>
          <a:xfrm>
            <a:off x="2362254" y="5755817"/>
            <a:ext cx="531059" cy="369332"/>
          </a:xfrm>
          <a:prstGeom prst="rect">
            <a:avLst/>
          </a:prstGeom>
          <a:noFill/>
        </p:spPr>
        <p:txBody>
          <a:bodyPr wrap="square" rtlCol="0">
            <a:spAutoFit/>
          </a:bodyPr>
          <a:lstStyle/>
          <a:p>
            <a:r>
              <a:rPr lang="es-EC" dirty="0" smtClean="0"/>
              <a:t>Gas</a:t>
            </a:r>
            <a:endParaRPr lang="es-EC" dirty="0"/>
          </a:p>
        </p:txBody>
      </p:sp>
      <p:cxnSp>
        <p:nvCxnSpPr>
          <p:cNvPr id="12" name="11 Conector recto de flecha"/>
          <p:cNvCxnSpPr/>
          <p:nvPr/>
        </p:nvCxnSpPr>
        <p:spPr>
          <a:xfrm>
            <a:off x="3199348" y="4869160"/>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3" name="12 CuadroTexto"/>
          <p:cNvSpPr txBox="1"/>
          <p:nvPr/>
        </p:nvSpPr>
        <p:spPr>
          <a:xfrm>
            <a:off x="2933818" y="5743939"/>
            <a:ext cx="846094" cy="369332"/>
          </a:xfrm>
          <a:prstGeom prst="rect">
            <a:avLst/>
          </a:prstGeom>
          <a:noFill/>
        </p:spPr>
        <p:txBody>
          <a:bodyPr wrap="square" rtlCol="0">
            <a:spAutoFit/>
          </a:bodyPr>
          <a:lstStyle/>
          <a:p>
            <a:r>
              <a:rPr lang="es-EC" dirty="0" smtClean="0"/>
              <a:t>Ceniza</a:t>
            </a:r>
            <a:endParaRPr lang="es-EC" dirty="0"/>
          </a:p>
        </p:txBody>
      </p:sp>
      <p:cxnSp>
        <p:nvCxnSpPr>
          <p:cNvPr id="14" name="13 Conector recto de flecha"/>
          <p:cNvCxnSpPr/>
          <p:nvPr/>
        </p:nvCxnSpPr>
        <p:spPr>
          <a:xfrm>
            <a:off x="4094947" y="4797152"/>
            <a:ext cx="0"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5" name="14 CuadroTexto"/>
          <p:cNvSpPr txBox="1"/>
          <p:nvPr/>
        </p:nvSpPr>
        <p:spPr>
          <a:xfrm>
            <a:off x="3797914" y="5733256"/>
            <a:ext cx="1062118" cy="369332"/>
          </a:xfrm>
          <a:prstGeom prst="rect">
            <a:avLst/>
          </a:prstGeom>
          <a:noFill/>
        </p:spPr>
        <p:txBody>
          <a:bodyPr wrap="square" rtlCol="0">
            <a:spAutoFit/>
          </a:bodyPr>
          <a:lstStyle/>
          <a:p>
            <a:r>
              <a:rPr lang="es-EC" dirty="0" smtClean="0"/>
              <a:t>Alquitrán</a:t>
            </a:r>
            <a:endParaRPr lang="es-EC" dirty="0"/>
          </a:p>
        </p:txBody>
      </p:sp>
      <p:cxnSp>
        <p:nvCxnSpPr>
          <p:cNvPr id="17" name="16 Conector recto de flecha"/>
          <p:cNvCxnSpPr>
            <a:stCxn id="4" idx="3"/>
          </p:cNvCxnSpPr>
          <p:nvPr/>
        </p:nvCxnSpPr>
        <p:spPr>
          <a:xfrm>
            <a:off x="4572000" y="3692906"/>
            <a:ext cx="10081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8" name="17 CuadroTexto"/>
          <p:cNvSpPr txBox="1"/>
          <p:nvPr/>
        </p:nvSpPr>
        <p:spPr>
          <a:xfrm>
            <a:off x="5582151" y="3508240"/>
            <a:ext cx="1062118" cy="369332"/>
          </a:xfrm>
          <a:prstGeom prst="rect">
            <a:avLst/>
          </a:prstGeom>
          <a:noFill/>
        </p:spPr>
        <p:txBody>
          <a:bodyPr wrap="square" rtlCol="0">
            <a:spAutoFit/>
          </a:bodyPr>
          <a:lstStyle/>
          <a:p>
            <a:r>
              <a:rPr lang="es-EC" dirty="0" smtClean="0"/>
              <a:t>Perdidas</a:t>
            </a:r>
            <a:endParaRPr lang="es-EC" dirty="0"/>
          </a:p>
        </p:txBody>
      </p:sp>
    </p:spTree>
    <p:extLst>
      <p:ext uri="{BB962C8B-B14F-4D97-AF65-F5344CB8AC3E}">
        <p14:creationId xmlns:p14="http://schemas.microsoft.com/office/powerpoint/2010/main" val="39508970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Balance de energía</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7620000" cy="1108720"/>
              </a:xfrm>
            </p:spPr>
            <p:txBody>
              <a:bodyPr/>
              <a:lstStyle/>
              <a:p>
                <a:pPr marL="114300" indent="0">
                  <a:buNone/>
                </a:pPr>
                <a14:m>
                  <m:oMathPara xmlns:m="http://schemas.openxmlformats.org/officeDocument/2006/math">
                    <m:oMathParaPr>
                      <m:jc m:val="centerGroup"/>
                    </m:oMathParaPr>
                    <m:oMath xmlns:m="http://schemas.openxmlformats.org/officeDocument/2006/math">
                      <m:sSub>
                        <m:sSubPr>
                          <m:ctrlPr>
                            <a:rPr lang="es-EC" i="1" smtClean="0">
                              <a:latin typeface="Cambria Math"/>
                            </a:rPr>
                          </m:ctrlPr>
                        </m:sSubPr>
                        <m:e>
                          <m:r>
                            <a:rPr lang="es-EC" i="1">
                              <a:latin typeface="Cambria Math"/>
                            </a:rPr>
                            <m:t>𝑚</m:t>
                          </m:r>
                        </m:e>
                        <m:sub>
                          <m:r>
                            <a:rPr lang="es-EC" i="1">
                              <a:latin typeface="Cambria Math"/>
                            </a:rPr>
                            <m:t>𝑏𝑖𝑜𝑚𝑎𝑠𝑎</m:t>
                          </m:r>
                        </m:sub>
                      </m:sSub>
                      <m:r>
                        <a:rPr lang="es-EC" i="1">
                          <a:latin typeface="Cambria Math"/>
                        </a:rPr>
                        <m:t> × </m:t>
                      </m:r>
                      <m:sSub>
                        <m:sSubPr>
                          <m:ctrlPr>
                            <a:rPr lang="es-EC" i="1">
                              <a:latin typeface="Cambria Math"/>
                            </a:rPr>
                          </m:ctrlPr>
                        </m:sSubPr>
                        <m:e>
                          <m:r>
                            <a:rPr lang="es-EC" i="1">
                              <a:latin typeface="Cambria Math"/>
                            </a:rPr>
                            <m:t>𝑃𝐶𝐼</m:t>
                          </m:r>
                        </m:e>
                        <m:sub>
                          <m:r>
                            <a:rPr lang="es-EC" i="1">
                              <a:latin typeface="Cambria Math"/>
                            </a:rPr>
                            <m:t>𝑏𝑖𝑜𝑚𝑎𝑠𝑎</m:t>
                          </m:r>
                        </m:sub>
                      </m:sSub>
                      <m:r>
                        <a:rPr lang="es-EC" i="1">
                          <a:latin typeface="Cambria Math"/>
                        </a:rPr>
                        <m:t>+</m:t>
                      </m:r>
                      <m:sSub>
                        <m:sSubPr>
                          <m:ctrlPr>
                            <a:rPr lang="es-EC" i="1">
                              <a:latin typeface="Cambria Math"/>
                            </a:rPr>
                          </m:ctrlPr>
                        </m:sSubPr>
                        <m:e>
                          <m:r>
                            <a:rPr lang="es-EC" i="1">
                              <a:latin typeface="Cambria Math"/>
                            </a:rPr>
                            <m:t>𝑚</m:t>
                          </m:r>
                        </m:e>
                        <m:sub>
                          <m:r>
                            <a:rPr lang="es-EC" i="1">
                              <a:latin typeface="Cambria Math"/>
                            </a:rPr>
                            <m:t>𝑎𝑖𝑟𝑒</m:t>
                          </m:r>
                        </m:sub>
                      </m:sSub>
                      <m:r>
                        <a:rPr lang="es-EC" i="1">
                          <a:latin typeface="Cambria Math"/>
                        </a:rPr>
                        <m:t> × </m:t>
                      </m:r>
                      <m:sSub>
                        <m:sSubPr>
                          <m:ctrlPr>
                            <a:rPr lang="es-EC" i="1">
                              <a:latin typeface="Cambria Math"/>
                            </a:rPr>
                          </m:ctrlPr>
                        </m:sSubPr>
                        <m:e>
                          <m:r>
                            <a:rPr lang="es-EC" i="1">
                              <a:latin typeface="Cambria Math"/>
                            </a:rPr>
                            <m:t>h</m:t>
                          </m:r>
                        </m:e>
                        <m:sub>
                          <m:r>
                            <a:rPr lang="es-EC" i="1">
                              <a:latin typeface="Cambria Math"/>
                            </a:rPr>
                            <m:t>𝑎𝑖𝑟𝑒</m:t>
                          </m:r>
                        </m:sub>
                      </m:sSub>
                      <m:r>
                        <a:rPr lang="es-EC" i="1">
                          <a:latin typeface="Cambria Math"/>
                        </a:rPr>
                        <m:t>=</m:t>
                      </m:r>
                    </m:oMath>
                  </m:oMathPara>
                </a14:m>
                <a:endParaRPr lang="es-EC" i="1" dirty="0" smtClean="0"/>
              </a:p>
              <a:p>
                <a:pPr marL="114300" indent="0">
                  <a:buNone/>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𝑚</m:t>
                          </m:r>
                        </m:e>
                        <m:sub>
                          <m:r>
                            <a:rPr lang="es-EC" i="1">
                              <a:latin typeface="Cambria Math"/>
                            </a:rPr>
                            <m:t>𝑔𝑎𝑠</m:t>
                          </m:r>
                        </m:sub>
                      </m:sSub>
                      <m:r>
                        <a:rPr lang="es-EC" i="1">
                          <a:latin typeface="Cambria Math"/>
                        </a:rPr>
                        <m:t> × </m:t>
                      </m:r>
                      <m:sSub>
                        <m:sSubPr>
                          <m:ctrlPr>
                            <a:rPr lang="es-EC" i="1">
                              <a:latin typeface="Cambria Math"/>
                            </a:rPr>
                          </m:ctrlPr>
                        </m:sSubPr>
                        <m:e>
                          <m:r>
                            <a:rPr lang="es-EC" i="1">
                              <a:latin typeface="Cambria Math"/>
                            </a:rPr>
                            <m:t>𝑃𝐶𝐼</m:t>
                          </m:r>
                        </m:e>
                        <m:sub>
                          <m:r>
                            <a:rPr lang="es-EC" i="1">
                              <a:latin typeface="Cambria Math"/>
                            </a:rPr>
                            <m:t>𝑔𝑎𝑠</m:t>
                          </m:r>
                        </m:sub>
                      </m:sSub>
                      <m:r>
                        <a:rPr lang="es-EC" i="1">
                          <a:latin typeface="Cambria Math"/>
                        </a:rPr>
                        <m:t> +</m:t>
                      </m:r>
                      <m:sSub>
                        <m:sSubPr>
                          <m:ctrlPr>
                            <a:rPr lang="es-EC" i="1">
                              <a:latin typeface="Cambria Math"/>
                            </a:rPr>
                          </m:ctrlPr>
                        </m:sSubPr>
                        <m:e>
                          <m:r>
                            <a:rPr lang="es-EC" i="1">
                              <a:latin typeface="Cambria Math"/>
                            </a:rPr>
                            <m:t>𝑚</m:t>
                          </m:r>
                        </m:e>
                        <m:sub>
                          <m:r>
                            <a:rPr lang="es-EC" i="1">
                              <a:latin typeface="Cambria Math"/>
                            </a:rPr>
                            <m:t>𝑔𝑎𝑠</m:t>
                          </m:r>
                        </m:sub>
                      </m:sSub>
                      <m:r>
                        <a:rPr lang="es-EC" i="1">
                          <a:latin typeface="Cambria Math"/>
                        </a:rPr>
                        <m:t> × </m:t>
                      </m:r>
                      <m:sSub>
                        <m:sSubPr>
                          <m:ctrlPr>
                            <a:rPr lang="es-EC" i="1">
                              <a:latin typeface="Cambria Math"/>
                            </a:rPr>
                          </m:ctrlPr>
                        </m:sSubPr>
                        <m:e>
                          <m:r>
                            <a:rPr lang="es-EC" i="1">
                              <a:latin typeface="Cambria Math"/>
                            </a:rPr>
                            <m:t>h</m:t>
                          </m:r>
                        </m:e>
                        <m:sub>
                          <m:r>
                            <a:rPr lang="es-EC" i="1">
                              <a:latin typeface="Cambria Math"/>
                            </a:rPr>
                            <m:t>𝑔𝑎𝑠</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𝑐𝑒𝑛</m:t>
                          </m:r>
                        </m:sub>
                      </m:sSub>
                      <m:r>
                        <a:rPr lang="es-EC" i="1">
                          <a:latin typeface="Cambria Math"/>
                        </a:rPr>
                        <m:t>+</m:t>
                      </m:r>
                      <m:sSub>
                        <m:sSubPr>
                          <m:ctrlPr>
                            <a:rPr lang="es-EC" i="1">
                              <a:latin typeface="Cambria Math"/>
                            </a:rPr>
                          </m:ctrlPr>
                        </m:sSubPr>
                        <m:e>
                          <m:r>
                            <a:rPr lang="es-EC" i="1">
                              <a:latin typeface="Cambria Math"/>
                            </a:rPr>
                            <m:t>𝑄</m:t>
                          </m:r>
                        </m:e>
                        <m:sub>
                          <m:r>
                            <a:rPr lang="es-EC" i="1">
                              <a:latin typeface="Cambria Math"/>
                            </a:rPr>
                            <m:t>𝑝𝑒𝑟𝑑𝑖𝑑𝑜</m:t>
                          </m:r>
                        </m:sub>
                      </m:sSub>
                    </m:oMath>
                  </m:oMathPara>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7620000" cy="1108720"/>
              </a:xfr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CuadroTexto"/>
              <p:cNvSpPr txBox="1"/>
              <p:nvPr/>
            </p:nvSpPr>
            <p:spPr>
              <a:xfrm>
                <a:off x="-540568" y="3003961"/>
                <a:ext cx="5256584" cy="28334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𝑃𝐶𝐼</m:t>
                          </m:r>
                        </m:e>
                        <m:sub>
                          <m:r>
                            <a:rPr lang="es-EC" sz="1400" i="1">
                              <a:latin typeface="Cambria Math"/>
                            </a:rPr>
                            <m:t>𝑏𝑖𝑜𝑚𝑎𝑠𝑎</m:t>
                          </m:r>
                        </m:sub>
                      </m:sSub>
                      <m:r>
                        <a:rPr lang="es-EC" sz="1400" i="1">
                          <a:latin typeface="Cambria Math"/>
                        </a:rPr>
                        <m:t>=17,96</m:t>
                      </m:r>
                      <m:f>
                        <m:fPr>
                          <m:ctrlPr>
                            <a:rPr lang="es-EC" sz="1400" i="1">
                              <a:latin typeface="Cambria Math"/>
                            </a:rPr>
                          </m:ctrlPr>
                        </m:fPr>
                        <m:num>
                          <m:r>
                            <a:rPr lang="es-EC" sz="1400" i="1">
                              <a:latin typeface="Cambria Math"/>
                            </a:rPr>
                            <m:t>𝑀𝐽</m:t>
                          </m:r>
                        </m:num>
                        <m:den>
                          <m:r>
                            <a:rPr lang="es-EC" sz="1400" i="1">
                              <a:latin typeface="Cambria Math"/>
                            </a:rPr>
                            <m:t>𝐾𝑔</m:t>
                          </m:r>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h</m:t>
                          </m:r>
                        </m:e>
                        <m:sub>
                          <m:r>
                            <a:rPr lang="es-EC" sz="1400" i="1">
                              <a:latin typeface="Cambria Math"/>
                            </a:rPr>
                            <m:t>𝑎𝑖𝑟𝑒</m:t>
                          </m:r>
                        </m:sub>
                      </m:sSub>
                      <m:r>
                        <a:rPr lang="es-EC" sz="1400" i="1">
                          <a:latin typeface="Cambria Math"/>
                        </a:rPr>
                        <m:t>=300</m:t>
                      </m:r>
                      <m:f>
                        <m:fPr>
                          <m:ctrlPr>
                            <a:rPr lang="es-EC" sz="1400" i="1">
                              <a:latin typeface="Cambria Math"/>
                            </a:rPr>
                          </m:ctrlPr>
                        </m:fPr>
                        <m:num>
                          <m:r>
                            <a:rPr lang="es-EC" sz="1400" i="1">
                              <a:latin typeface="Cambria Math"/>
                            </a:rPr>
                            <m:t>𝐾𝐽</m:t>
                          </m:r>
                        </m:num>
                        <m:den>
                          <m:r>
                            <a:rPr lang="es-EC" sz="1400" i="1">
                              <a:latin typeface="Cambria Math"/>
                            </a:rPr>
                            <m:t>𝐾𝑔</m:t>
                          </m:r>
                        </m:den>
                      </m:f>
                    </m:oMath>
                  </m:oMathPara>
                </a14:m>
                <a:endParaRPr lang="es-EC" sz="1400" dirty="0"/>
              </a:p>
              <a:p>
                <a:pPr/>
                <a14:m>
                  <m:oMathPara xmlns:m="http://schemas.openxmlformats.org/officeDocument/2006/math">
                    <m:oMathParaPr>
                      <m:jc m:val="centerGroup"/>
                    </m:oMathParaPr>
                    <m:oMath xmlns:m="http://schemas.openxmlformats.org/officeDocument/2006/math">
                      <m:r>
                        <a:rPr lang="es-EC" sz="1400">
                          <a:latin typeface="Cambria Math"/>
                        </a:rPr>
                        <m:t>(</m:t>
                      </m:r>
                      <m:r>
                        <m:rPr>
                          <m:sty m:val="p"/>
                        </m:rPr>
                        <a:rPr lang="es-EC" sz="1400">
                          <a:latin typeface="Cambria Math"/>
                        </a:rPr>
                        <m:t>Lesme</m:t>
                      </m:r>
                      <m:r>
                        <a:rPr lang="es-EC" sz="1400">
                          <a:latin typeface="Cambria Math"/>
                        </a:rPr>
                        <m:t>; </m:t>
                      </m:r>
                      <m:r>
                        <m:rPr>
                          <m:sty m:val="p"/>
                        </m:rPr>
                        <a:rPr lang="es-EC" sz="1400">
                          <a:latin typeface="Cambria Math"/>
                        </a:rPr>
                        <m:t>Recio</m:t>
                      </m:r>
                      <m:r>
                        <a:rPr lang="es-EC" sz="1400">
                          <a:latin typeface="Cambria Math"/>
                        </a:rPr>
                        <m:t>; </m:t>
                      </m:r>
                      <m:r>
                        <m:rPr>
                          <m:sty m:val="p"/>
                        </m:rPr>
                        <a:rPr lang="es-EC" sz="1400">
                          <a:latin typeface="Cambria Math"/>
                        </a:rPr>
                        <m:t>Preston</m:t>
                      </m:r>
                      <m:r>
                        <a:rPr lang="es-EC" sz="1400">
                          <a:latin typeface="Cambria Math"/>
                        </a:rPr>
                        <m:t>; </m:t>
                      </m:r>
                      <m:r>
                        <m:rPr>
                          <m:sty m:val="p"/>
                        </m:rPr>
                        <a:rPr lang="es-EC" sz="1400">
                          <a:latin typeface="Cambria Math"/>
                        </a:rPr>
                        <m:t>Rodriguez</m:t>
                      </m:r>
                      <m:r>
                        <a:rPr lang="es-EC" sz="1400">
                          <a:latin typeface="Cambria Math"/>
                        </a:rPr>
                        <m:t>, </m:t>
                      </m:r>
                      <m:r>
                        <m:rPr>
                          <m:sty m:val="p"/>
                        </m:rPr>
                        <a:rPr lang="es-EC" sz="1400">
                          <a:latin typeface="Cambria Math"/>
                        </a:rPr>
                        <m:t>Oliva</m:t>
                      </m:r>
                      <m:r>
                        <a:rPr lang="es-EC" sz="1400">
                          <a:latin typeface="Cambria Math"/>
                        </a:rPr>
                        <m:t>, 2008)</m:t>
                      </m:r>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𝑃𝐶𝐼</m:t>
                          </m:r>
                        </m:e>
                        <m:sub>
                          <m:r>
                            <a:rPr lang="es-EC" sz="1400" i="1">
                              <a:latin typeface="Cambria Math"/>
                            </a:rPr>
                            <m:t>𝑔𝑎𝑠</m:t>
                          </m:r>
                        </m:sub>
                      </m:sSub>
                      <m:r>
                        <a:rPr lang="es-EC" sz="1400" i="1">
                          <a:latin typeface="Cambria Math"/>
                        </a:rPr>
                        <m:t>=</m:t>
                      </m:r>
                      <m:r>
                        <a:rPr lang="es-EC" sz="1400">
                          <a:latin typeface="Cambria Math"/>
                        </a:rPr>
                        <m:t>5759,75</m:t>
                      </m:r>
                      <m:f>
                        <m:fPr>
                          <m:ctrlPr>
                            <a:rPr lang="es-EC" sz="1400" i="1">
                              <a:latin typeface="Cambria Math"/>
                            </a:rPr>
                          </m:ctrlPr>
                        </m:fPr>
                        <m:num>
                          <m:r>
                            <a:rPr lang="es-EC" sz="1400" i="1">
                              <a:latin typeface="Cambria Math"/>
                            </a:rPr>
                            <m:t>𝐾𝐽</m:t>
                          </m:r>
                        </m:num>
                        <m:den>
                          <m:r>
                            <a:rPr lang="es-EC" sz="1400" i="1">
                              <a:latin typeface="Cambria Math"/>
                            </a:rPr>
                            <m:t>𝐾𝑔</m:t>
                          </m:r>
                        </m:den>
                      </m:f>
                    </m:oMath>
                  </m:oMathPara>
                </a14:m>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h</m:t>
                          </m:r>
                        </m:e>
                        <m:sub>
                          <m:r>
                            <a:rPr lang="es-EC" sz="1400" i="1">
                              <a:latin typeface="Cambria Math"/>
                            </a:rPr>
                            <m:t>𝑔𝑎𝑠</m:t>
                          </m:r>
                        </m:sub>
                      </m:sSub>
                      <m:r>
                        <a:rPr lang="es-EC" sz="1400" i="1">
                          <a:latin typeface="Cambria Math"/>
                        </a:rPr>
                        <m:t>=2342,03</m:t>
                      </m:r>
                      <m:f>
                        <m:fPr>
                          <m:ctrlPr>
                            <a:rPr lang="es-EC" sz="1400" i="1">
                              <a:latin typeface="Cambria Math"/>
                            </a:rPr>
                          </m:ctrlPr>
                        </m:fPr>
                        <m:num>
                          <m:r>
                            <a:rPr lang="es-EC" sz="1400" i="1">
                              <a:latin typeface="Cambria Math"/>
                            </a:rPr>
                            <m:t>𝐾𝐽</m:t>
                          </m:r>
                        </m:num>
                        <m:den>
                          <m:r>
                            <a:rPr lang="es-EC" sz="1400" i="1">
                              <a:latin typeface="Cambria Math"/>
                            </a:rPr>
                            <m:t>𝐾𝑔</m:t>
                          </m:r>
                        </m:den>
                      </m:f>
                    </m:oMath>
                  </m:oMathPara>
                </a14:m>
                <a:endParaRPr lang="es-EC" sz="1400" dirty="0"/>
              </a:p>
              <a:p>
                <a:pPr/>
                <a14:m>
                  <m:oMathPara xmlns:m="http://schemas.openxmlformats.org/officeDocument/2006/math">
                    <m:oMathParaPr>
                      <m:jc m:val="centerGroup"/>
                    </m:oMathParaPr>
                    <m:oMath xmlns:m="http://schemas.openxmlformats.org/officeDocument/2006/math">
                      <m:r>
                        <a:rPr lang="es-EC" sz="1400">
                          <a:latin typeface="Cambria Math"/>
                        </a:rPr>
                        <m:t>(</m:t>
                      </m:r>
                      <m:r>
                        <m:rPr>
                          <m:sty m:val="p"/>
                        </m:rPr>
                        <a:rPr lang="es-EC" sz="1400">
                          <a:latin typeface="Cambria Math"/>
                        </a:rPr>
                        <m:t>Lesme</m:t>
                      </m:r>
                      <m:r>
                        <a:rPr lang="es-EC" sz="1400">
                          <a:latin typeface="Cambria Math"/>
                        </a:rPr>
                        <m:t>; </m:t>
                      </m:r>
                      <m:r>
                        <m:rPr>
                          <m:sty m:val="p"/>
                        </m:rPr>
                        <a:rPr lang="es-EC" sz="1400">
                          <a:latin typeface="Cambria Math"/>
                        </a:rPr>
                        <m:t>Recio</m:t>
                      </m:r>
                      <m:r>
                        <a:rPr lang="es-EC" sz="1400">
                          <a:latin typeface="Cambria Math"/>
                        </a:rPr>
                        <m:t>; </m:t>
                      </m:r>
                      <m:r>
                        <m:rPr>
                          <m:sty m:val="p"/>
                        </m:rPr>
                        <a:rPr lang="es-EC" sz="1400">
                          <a:latin typeface="Cambria Math"/>
                        </a:rPr>
                        <m:t>Preston</m:t>
                      </m:r>
                      <m:r>
                        <a:rPr lang="es-EC" sz="1400">
                          <a:latin typeface="Cambria Math"/>
                        </a:rPr>
                        <m:t>; </m:t>
                      </m:r>
                      <m:r>
                        <m:rPr>
                          <m:sty m:val="p"/>
                        </m:rPr>
                        <a:rPr lang="es-EC" sz="1400">
                          <a:latin typeface="Cambria Math"/>
                        </a:rPr>
                        <m:t>Rodriguez</m:t>
                      </m:r>
                      <m:r>
                        <a:rPr lang="es-EC" sz="1400">
                          <a:latin typeface="Cambria Math"/>
                        </a:rPr>
                        <m:t>, </m:t>
                      </m:r>
                      <m:r>
                        <m:rPr>
                          <m:sty m:val="p"/>
                        </m:rPr>
                        <a:rPr lang="es-EC" sz="1400">
                          <a:latin typeface="Cambria Math"/>
                        </a:rPr>
                        <m:t>Oliva</m:t>
                      </m:r>
                      <m:r>
                        <a:rPr lang="es-EC" sz="1400">
                          <a:latin typeface="Cambria Math"/>
                        </a:rPr>
                        <m:t>, 2008)</m:t>
                      </m:r>
                    </m:oMath>
                  </m:oMathPara>
                </a14:m>
                <a:endParaRPr lang="es-EC" sz="1400" dirty="0" smtClean="0"/>
              </a:p>
              <a:p>
                <a:endParaRPr lang="es-EC" sz="1400" dirty="0" smtClean="0"/>
              </a:p>
              <a:p>
                <a:pPr algn="ctr"/>
                <a14:m>
                  <m:oMath xmlns:m="http://schemas.openxmlformats.org/officeDocument/2006/math">
                    <m:sSub>
                      <m:sSubPr>
                        <m:ctrlPr>
                          <a:rPr lang="es-EC" sz="1400" i="1">
                            <a:latin typeface="Cambria Math"/>
                          </a:rPr>
                        </m:ctrlPr>
                      </m:sSubPr>
                      <m:e>
                        <m:r>
                          <a:rPr lang="es-EC" sz="1400" i="1">
                            <a:latin typeface="Cambria Math"/>
                          </a:rPr>
                          <m:t>𝐶𝑝</m:t>
                        </m:r>
                      </m:e>
                      <m:sub>
                        <m:r>
                          <a:rPr lang="es-EC" sz="1400" i="1">
                            <a:latin typeface="Cambria Math"/>
                          </a:rPr>
                          <m:t>𝑐𝑒𝑛</m:t>
                        </m:r>
                      </m:sub>
                    </m:sSub>
                  </m:oMath>
                </a14:m>
                <a:r>
                  <a:rPr lang="es-EC" sz="1400" dirty="0" smtClean="0"/>
                  <a:t>= </a:t>
                </a:r>
                <a14:m>
                  <m:oMath xmlns:m="http://schemas.openxmlformats.org/officeDocument/2006/math">
                    <m:r>
                      <a:rPr lang="es-EC" sz="1400" i="1">
                        <a:latin typeface="Cambria Math"/>
                      </a:rPr>
                      <m:t>0,96</m:t>
                    </m:r>
                    <m:f>
                      <m:fPr>
                        <m:ctrlPr>
                          <a:rPr lang="es-EC" sz="1400" i="1">
                            <a:latin typeface="Cambria Math"/>
                          </a:rPr>
                        </m:ctrlPr>
                      </m:fPr>
                      <m:num>
                        <m:r>
                          <a:rPr lang="es-EC" sz="1400" i="1">
                            <a:latin typeface="Cambria Math"/>
                          </a:rPr>
                          <m:t>𝐾𝐽</m:t>
                        </m:r>
                      </m:num>
                      <m:den>
                        <m:r>
                          <a:rPr lang="es-EC" sz="1400" i="1">
                            <a:latin typeface="Cambria Math"/>
                          </a:rPr>
                          <m:t>𝐾𝑔</m:t>
                        </m:r>
                        <m:r>
                          <a:rPr lang="es-EC" sz="1400" i="1">
                            <a:latin typeface="Cambria Math"/>
                          </a:rPr>
                          <m:t>°</m:t>
                        </m:r>
                        <m:r>
                          <a:rPr lang="es-EC" sz="1400" i="1">
                            <a:latin typeface="Cambria Math"/>
                          </a:rPr>
                          <m:t>𝐶</m:t>
                        </m:r>
                      </m:den>
                    </m:f>
                  </m:oMath>
                </a14:m>
                <a:endParaRPr lang="es-EC" sz="1400" dirty="0"/>
              </a:p>
            </p:txBody>
          </p:sp>
        </mc:Choice>
        <mc:Fallback xmlns="">
          <p:sp>
            <p:nvSpPr>
              <p:cNvPr id="4" name="3 CuadroTexto"/>
              <p:cNvSpPr txBox="1">
                <a:spLocks noRot="1" noChangeAspect="1" noMove="1" noResize="1" noEditPoints="1" noAdjustHandles="1" noChangeArrowheads="1" noChangeShapeType="1" noTextEdit="1"/>
              </p:cNvSpPr>
              <p:nvPr/>
            </p:nvSpPr>
            <p:spPr>
              <a:xfrm>
                <a:off x="-540568" y="3003961"/>
                <a:ext cx="5256584" cy="2833468"/>
              </a:xfrm>
              <a:prstGeom prst="rect">
                <a:avLst/>
              </a:prstGeom>
              <a:blipFill rotWithShape="1">
                <a:blip r:embed="rId3"/>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CuadroTexto"/>
              <p:cNvSpPr txBox="1"/>
              <p:nvPr/>
            </p:nvSpPr>
            <p:spPr>
              <a:xfrm>
                <a:off x="4211960" y="2672940"/>
                <a:ext cx="3960440" cy="16170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C" sz="1400" i="1" smtClean="0">
                              <a:latin typeface="Cambria Math"/>
                            </a:rPr>
                          </m:ctrlPr>
                        </m:sSubPr>
                        <m:e>
                          <m:r>
                            <a:rPr lang="es-EC" sz="1400" i="1">
                              <a:latin typeface="Cambria Math"/>
                            </a:rPr>
                            <m:t>𝑄</m:t>
                          </m:r>
                        </m:e>
                        <m:sub>
                          <m:r>
                            <a:rPr lang="es-EC" sz="1400" i="1">
                              <a:latin typeface="Cambria Math"/>
                            </a:rPr>
                            <m:t>𝑐𝑒𝑛</m:t>
                          </m:r>
                        </m:sub>
                      </m:sSub>
                      <m:r>
                        <a:rPr lang="es-EC" sz="1400" i="1">
                          <a:latin typeface="Cambria Math"/>
                        </a:rPr>
                        <m:t>=</m:t>
                      </m:r>
                      <m:sSub>
                        <m:sSubPr>
                          <m:ctrlPr>
                            <a:rPr lang="es-EC" sz="1400" i="1">
                              <a:latin typeface="Cambria Math"/>
                            </a:rPr>
                          </m:ctrlPr>
                        </m:sSubPr>
                        <m:e>
                          <m:r>
                            <a:rPr lang="es-EC" sz="1400" i="1">
                              <a:latin typeface="Cambria Math"/>
                            </a:rPr>
                            <m:t>𝑚</m:t>
                          </m:r>
                        </m:e>
                        <m:sub>
                          <m:r>
                            <a:rPr lang="es-EC" sz="1400" i="1">
                              <a:latin typeface="Cambria Math"/>
                            </a:rPr>
                            <m:t>𝑐𝑒𝑛</m:t>
                          </m:r>
                        </m:sub>
                      </m:sSub>
                      <m:r>
                        <a:rPr lang="es-EC" sz="1400" i="1">
                          <a:latin typeface="Cambria Math"/>
                        </a:rPr>
                        <m:t>×</m:t>
                      </m:r>
                      <m:sSub>
                        <m:sSubPr>
                          <m:ctrlPr>
                            <a:rPr lang="es-EC" sz="1400" i="1">
                              <a:latin typeface="Cambria Math"/>
                            </a:rPr>
                          </m:ctrlPr>
                        </m:sSubPr>
                        <m:e>
                          <m:r>
                            <a:rPr lang="es-EC" sz="1400" i="1">
                              <a:latin typeface="Cambria Math"/>
                            </a:rPr>
                            <m:t>𝐶𝑝</m:t>
                          </m:r>
                        </m:e>
                        <m:sub>
                          <m:r>
                            <a:rPr lang="es-EC" sz="1400" i="1">
                              <a:latin typeface="Cambria Math"/>
                            </a:rPr>
                            <m:t>𝑐𝑒𝑛</m:t>
                          </m:r>
                        </m:sub>
                      </m:sSub>
                      <m:r>
                        <a:rPr lang="es-EC" sz="1400" i="1">
                          <a:latin typeface="Cambria Math"/>
                        </a:rPr>
                        <m:t>×</m:t>
                      </m:r>
                      <m:d>
                        <m:dPr>
                          <m:ctrlPr>
                            <a:rPr lang="es-EC" sz="1400" i="1">
                              <a:latin typeface="Cambria Math"/>
                            </a:rPr>
                          </m:ctrlPr>
                        </m:dPr>
                        <m:e>
                          <m:sSub>
                            <m:sSubPr>
                              <m:ctrlPr>
                                <a:rPr lang="es-EC" sz="1400" i="1">
                                  <a:latin typeface="Cambria Math"/>
                                </a:rPr>
                              </m:ctrlPr>
                            </m:sSubPr>
                            <m:e>
                              <m:r>
                                <a:rPr lang="es-EC" sz="1400" i="1">
                                  <a:latin typeface="Cambria Math"/>
                                </a:rPr>
                                <m:t>𝑇</m:t>
                              </m:r>
                            </m:e>
                            <m:sub>
                              <m:r>
                                <a:rPr lang="es-EC" sz="1400" i="1">
                                  <a:latin typeface="Cambria Math"/>
                                </a:rPr>
                                <m:t>𝑐𝑒𝑛</m:t>
                              </m:r>
                            </m:sub>
                          </m:sSub>
                          <m:r>
                            <a:rPr lang="es-EC" sz="1400" i="1">
                              <a:latin typeface="Cambria Math"/>
                            </a:rPr>
                            <m:t>−</m:t>
                          </m:r>
                          <m:sSub>
                            <m:sSubPr>
                              <m:ctrlPr>
                                <a:rPr lang="es-EC" sz="1400" i="1">
                                  <a:latin typeface="Cambria Math"/>
                                </a:rPr>
                              </m:ctrlPr>
                            </m:sSubPr>
                            <m:e>
                              <m:r>
                                <a:rPr lang="es-EC" sz="1400" i="1">
                                  <a:latin typeface="Cambria Math"/>
                                </a:rPr>
                                <m:t>𝑇</m:t>
                              </m:r>
                            </m:e>
                            <m:sub>
                              <m:r>
                                <a:rPr lang="es-EC" sz="1400" i="1">
                                  <a:latin typeface="Cambria Math"/>
                                </a:rPr>
                                <m:t>𝛼</m:t>
                              </m:r>
                            </m:sub>
                          </m:sSub>
                        </m:e>
                      </m:d>
                    </m:oMath>
                  </m:oMathPara>
                </a14:m>
                <a:endParaRPr lang="es-EC" sz="1400" dirty="0"/>
              </a:p>
              <a:p>
                <a:endParaRPr lang="es-EC" sz="1400" i="1" dirty="0" smtClean="0">
                  <a:latin typeface="Cambria Math"/>
                </a:endParaRPr>
              </a:p>
              <a:p>
                <a:endParaRPr lang="es-EC" sz="1400" i="1" dirty="0">
                  <a:latin typeface="Cambria Math"/>
                </a:endParaRPr>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𝑄</m:t>
                          </m:r>
                        </m:e>
                        <m:sub>
                          <m:r>
                            <a:rPr lang="es-EC" sz="1400" i="1">
                              <a:latin typeface="Cambria Math"/>
                            </a:rPr>
                            <m:t>𝑐𝑒𝑛</m:t>
                          </m:r>
                        </m:sub>
                      </m:sSub>
                      <m:r>
                        <a:rPr lang="es-EC" sz="1400" i="1">
                          <a:latin typeface="Cambria Math"/>
                        </a:rPr>
                        <m:t>=59,52 </m:t>
                      </m:r>
                      <m:r>
                        <a:rPr lang="es-EC" sz="1400" i="1">
                          <a:latin typeface="Cambria Math"/>
                        </a:rPr>
                        <m:t>𝐾𝐽</m:t>
                      </m:r>
                    </m:oMath>
                  </m:oMathPara>
                </a14:m>
                <a:endParaRPr lang="es-EC" sz="1400" dirty="0"/>
              </a:p>
              <a:p>
                <a:r>
                  <a:rPr lang="es-EC" sz="1400" dirty="0"/>
                  <a:t> </a:t>
                </a:r>
              </a:p>
              <a:p>
                <a:endParaRPr lang="es-EC" sz="1400" dirty="0"/>
              </a:p>
              <a:p>
                <a:pPr/>
                <a14:m>
                  <m:oMathPara xmlns:m="http://schemas.openxmlformats.org/officeDocument/2006/math">
                    <m:oMathParaPr>
                      <m:jc m:val="centerGroup"/>
                    </m:oMathParaPr>
                    <m:oMath xmlns:m="http://schemas.openxmlformats.org/officeDocument/2006/math">
                      <m:sSub>
                        <m:sSubPr>
                          <m:ctrlPr>
                            <a:rPr lang="es-EC" sz="1400" i="1">
                              <a:latin typeface="Cambria Math"/>
                            </a:rPr>
                          </m:ctrlPr>
                        </m:sSubPr>
                        <m:e>
                          <m:r>
                            <a:rPr lang="es-EC" sz="1400" i="1">
                              <a:latin typeface="Cambria Math"/>
                            </a:rPr>
                            <m:t>𝑄</m:t>
                          </m:r>
                        </m:e>
                        <m:sub>
                          <m:r>
                            <a:rPr lang="es-EC" sz="1400" i="1">
                              <a:latin typeface="Cambria Math"/>
                            </a:rPr>
                            <m:t>𝑝𝑒𝑟𝑑𝑖𝑑𝑜</m:t>
                          </m:r>
                        </m:sub>
                      </m:sSub>
                      <m:r>
                        <a:rPr lang="es-EC" sz="1400" i="1">
                          <a:latin typeface="Cambria Math"/>
                        </a:rPr>
                        <m:t>=1207,33</m:t>
                      </m:r>
                      <m:r>
                        <a:rPr lang="es-EC" sz="1400" i="1">
                          <a:latin typeface="Cambria Math"/>
                        </a:rPr>
                        <m:t>𝐾𝐽</m:t>
                      </m:r>
                    </m:oMath>
                  </m:oMathPara>
                </a14:m>
                <a:endParaRPr lang="es-EC" sz="1400" dirty="0"/>
              </a:p>
            </p:txBody>
          </p:sp>
        </mc:Choice>
        <mc:Fallback xmlns="">
          <p:sp>
            <p:nvSpPr>
              <p:cNvPr id="5" name="4 CuadroTexto"/>
              <p:cNvSpPr txBox="1">
                <a:spLocks noRot="1" noChangeAspect="1" noMove="1" noResize="1" noEditPoints="1" noAdjustHandles="1" noChangeArrowheads="1" noChangeShapeType="1" noTextEdit="1"/>
              </p:cNvSpPr>
              <p:nvPr/>
            </p:nvSpPr>
            <p:spPr>
              <a:xfrm>
                <a:off x="4211960" y="2672940"/>
                <a:ext cx="3960440" cy="1617046"/>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06875085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sz="3600" dirty="0" smtClean="0"/>
              <a:t>Tabla de balance de energía con 3 tipos diferentes de biomasa</a:t>
            </a:r>
            <a:endParaRPr lang="es-EC" sz="3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31901232"/>
              </p:ext>
            </p:extLst>
          </p:nvPr>
        </p:nvGraphicFramePr>
        <p:xfrm>
          <a:off x="755576" y="2132856"/>
          <a:ext cx="6840757" cy="3780087"/>
        </p:xfrm>
        <a:graphic>
          <a:graphicData uri="http://schemas.openxmlformats.org/drawingml/2006/table">
            <a:tbl>
              <a:tblPr firstRow="1" firstCol="1" bandRow="1">
                <a:tableStyleId>{5C22544A-7EE6-4342-B048-85BDC9FD1C3A}</a:tableStyleId>
              </a:tblPr>
              <a:tblGrid>
                <a:gridCol w="1383525"/>
                <a:gridCol w="570977"/>
                <a:gridCol w="977251"/>
                <a:gridCol w="977251"/>
                <a:gridCol w="977251"/>
                <a:gridCol w="977251"/>
                <a:gridCol w="977251"/>
              </a:tblGrid>
              <a:tr h="1259253">
                <a:tc>
                  <a:txBody>
                    <a:bodyPr/>
                    <a:lstStyle/>
                    <a:p>
                      <a:pPr indent="127000" algn="ctr">
                        <a:spcAft>
                          <a:spcPts val="0"/>
                        </a:spcAft>
                      </a:pPr>
                      <a:r>
                        <a:rPr lang="es-EC" sz="2000" dirty="0">
                          <a:effectLst/>
                        </a:rPr>
                        <a:t>Biomasa</a:t>
                      </a:r>
                      <a:endParaRPr lang="es-EC" sz="3200" dirty="0">
                        <a:effectLst/>
                        <a:latin typeface="Times New Roman"/>
                        <a:ea typeface="Batang"/>
                      </a:endParaRPr>
                    </a:p>
                  </a:txBody>
                  <a:tcPr marL="44450" marR="44450" marT="0" marB="0"/>
                </a:tc>
                <a:tc>
                  <a:txBody>
                    <a:bodyPr/>
                    <a:lstStyle/>
                    <a:p>
                      <a:pPr algn="ctr">
                        <a:spcAft>
                          <a:spcPts val="0"/>
                        </a:spcAft>
                      </a:pPr>
                      <a:r>
                        <a:rPr lang="es-EC" sz="2000" dirty="0" err="1">
                          <a:effectLst/>
                        </a:rPr>
                        <a:t>m</a:t>
                      </a:r>
                      <a:r>
                        <a:rPr lang="es-EC" sz="2000" baseline="-25000" dirty="0" err="1">
                          <a:effectLst/>
                        </a:rPr>
                        <a:t>bio</a:t>
                      </a:r>
                      <a:r>
                        <a:rPr lang="es-EC" sz="2000" dirty="0">
                          <a:effectLst/>
                        </a:rPr>
                        <a:t>*</a:t>
                      </a:r>
                      <a:r>
                        <a:rPr lang="es-EC" sz="2000" dirty="0" err="1">
                          <a:effectLst/>
                        </a:rPr>
                        <a:t>PCI</a:t>
                      </a:r>
                      <a:r>
                        <a:rPr lang="es-EC" sz="2000" baseline="-25000" dirty="0" err="1">
                          <a:effectLst/>
                        </a:rPr>
                        <a:t>bio</a:t>
                      </a:r>
                      <a:r>
                        <a:rPr lang="es-EC" sz="2000" baseline="-25000" dirty="0">
                          <a:effectLst/>
                        </a:rPr>
                        <a:t> </a:t>
                      </a:r>
                      <a:r>
                        <a:rPr lang="es-EC" sz="2000" dirty="0">
                          <a:effectLst/>
                        </a:rPr>
                        <a:t>(MJ)</a:t>
                      </a:r>
                      <a:endParaRPr lang="es-EC" sz="3200" dirty="0">
                        <a:effectLst/>
                        <a:latin typeface="Times New Roman"/>
                        <a:ea typeface="Batang"/>
                      </a:endParaRPr>
                    </a:p>
                  </a:txBody>
                  <a:tcPr marL="44450" marR="44450" marT="0" marB="0"/>
                </a:tc>
                <a:tc>
                  <a:txBody>
                    <a:bodyPr/>
                    <a:lstStyle/>
                    <a:p>
                      <a:pPr indent="127000" algn="ctr">
                        <a:spcAft>
                          <a:spcPts val="0"/>
                        </a:spcAft>
                      </a:pPr>
                      <a:r>
                        <a:rPr lang="es-EC" sz="2000" dirty="0" err="1">
                          <a:effectLst/>
                        </a:rPr>
                        <a:t>m</a:t>
                      </a:r>
                      <a:r>
                        <a:rPr lang="es-EC" sz="2000" baseline="-25000" dirty="0" err="1">
                          <a:effectLst/>
                        </a:rPr>
                        <a:t>aire</a:t>
                      </a:r>
                      <a:r>
                        <a:rPr lang="es-EC" sz="2000" dirty="0">
                          <a:effectLst/>
                        </a:rPr>
                        <a:t>*</a:t>
                      </a:r>
                      <a:r>
                        <a:rPr lang="es-EC" sz="2000" dirty="0" err="1">
                          <a:effectLst/>
                        </a:rPr>
                        <a:t>h</a:t>
                      </a:r>
                      <a:r>
                        <a:rPr lang="es-EC" sz="2000" baseline="-25000" dirty="0" err="1">
                          <a:effectLst/>
                        </a:rPr>
                        <a:t>aire</a:t>
                      </a:r>
                      <a:r>
                        <a:rPr lang="es-EC" sz="2000" dirty="0">
                          <a:effectLst/>
                        </a:rPr>
                        <a:t> (MJ)</a:t>
                      </a:r>
                      <a:endParaRPr lang="es-EC" sz="3200" dirty="0">
                        <a:effectLst/>
                        <a:latin typeface="Times New Roman"/>
                        <a:ea typeface="Batang"/>
                      </a:endParaRPr>
                    </a:p>
                  </a:txBody>
                  <a:tcPr marL="44450" marR="44450" marT="0" marB="0"/>
                </a:tc>
                <a:tc>
                  <a:txBody>
                    <a:bodyPr/>
                    <a:lstStyle/>
                    <a:p>
                      <a:pPr indent="127000" algn="ctr">
                        <a:spcAft>
                          <a:spcPts val="0"/>
                        </a:spcAft>
                      </a:pPr>
                      <a:r>
                        <a:rPr lang="es-EC" sz="2000" dirty="0" err="1">
                          <a:effectLst/>
                        </a:rPr>
                        <a:t>m</a:t>
                      </a:r>
                      <a:r>
                        <a:rPr lang="es-EC" sz="2000" baseline="-25000" dirty="0" err="1">
                          <a:effectLst/>
                        </a:rPr>
                        <a:t>gas</a:t>
                      </a:r>
                      <a:r>
                        <a:rPr lang="es-EC" sz="2000" dirty="0">
                          <a:effectLst/>
                        </a:rPr>
                        <a:t>*PCI </a:t>
                      </a:r>
                      <a:r>
                        <a:rPr lang="es-EC" sz="2000" baseline="-25000" dirty="0">
                          <a:effectLst/>
                        </a:rPr>
                        <a:t>gas</a:t>
                      </a:r>
                      <a:r>
                        <a:rPr lang="es-EC" sz="2000" dirty="0">
                          <a:effectLst/>
                        </a:rPr>
                        <a:t> (MJ)</a:t>
                      </a:r>
                      <a:endParaRPr lang="es-EC" sz="3200" dirty="0">
                        <a:effectLst/>
                        <a:latin typeface="Times New Roman"/>
                        <a:ea typeface="Batang"/>
                      </a:endParaRPr>
                    </a:p>
                  </a:txBody>
                  <a:tcPr marL="44450" marR="44450" marT="0" marB="0"/>
                </a:tc>
                <a:tc>
                  <a:txBody>
                    <a:bodyPr/>
                    <a:lstStyle/>
                    <a:p>
                      <a:pPr indent="127000" algn="ctr">
                        <a:spcAft>
                          <a:spcPts val="0"/>
                        </a:spcAft>
                      </a:pPr>
                      <a:r>
                        <a:rPr lang="es-EC" sz="2000">
                          <a:effectLst/>
                        </a:rPr>
                        <a:t>m</a:t>
                      </a:r>
                      <a:r>
                        <a:rPr lang="es-EC" sz="2000" baseline="-25000">
                          <a:effectLst/>
                        </a:rPr>
                        <a:t>gas</a:t>
                      </a:r>
                      <a:r>
                        <a:rPr lang="es-EC" sz="2000">
                          <a:effectLst/>
                        </a:rPr>
                        <a:t>*h</a:t>
                      </a:r>
                      <a:r>
                        <a:rPr lang="es-EC" sz="2000" baseline="-25000">
                          <a:effectLst/>
                        </a:rPr>
                        <a:t> gas</a:t>
                      </a:r>
                      <a:r>
                        <a:rPr lang="es-EC" sz="2000">
                          <a:effectLst/>
                        </a:rPr>
                        <a:t> (MJ)</a:t>
                      </a:r>
                      <a:endParaRPr lang="es-EC" sz="3200">
                        <a:effectLst/>
                        <a:latin typeface="Times New Roman"/>
                        <a:ea typeface="Batang"/>
                      </a:endParaRPr>
                    </a:p>
                  </a:txBody>
                  <a:tcPr marL="44450" marR="44450" marT="0" marB="0"/>
                </a:tc>
                <a:tc>
                  <a:txBody>
                    <a:bodyPr/>
                    <a:lstStyle/>
                    <a:p>
                      <a:pPr indent="127000" algn="ctr">
                        <a:spcAft>
                          <a:spcPts val="0"/>
                        </a:spcAft>
                      </a:pPr>
                      <a:r>
                        <a:rPr lang="es-EC" sz="2000">
                          <a:effectLst/>
                        </a:rPr>
                        <a:t>Qcen (MJ)</a:t>
                      </a:r>
                      <a:endParaRPr lang="es-EC" sz="3200">
                        <a:effectLst/>
                        <a:latin typeface="Times New Roman"/>
                        <a:ea typeface="Batang"/>
                      </a:endParaRPr>
                    </a:p>
                  </a:txBody>
                  <a:tcPr marL="44450" marR="44450" marT="0" marB="0"/>
                </a:tc>
                <a:tc>
                  <a:txBody>
                    <a:bodyPr/>
                    <a:lstStyle/>
                    <a:p>
                      <a:pPr indent="127000" algn="ctr">
                        <a:spcAft>
                          <a:spcPts val="0"/>
                        </a:spcAft>
                      </a:pPr>
                      <a:r>
                        <a:rPr lang="es-EC" sz="2000">
                          <a:effectLst/>
                        </a:rPr>
                        <a:t>Qper (MJ)</a:t>
                      </a:r>
                      <a:endParaRPr lang="es-EC" sz="3200">
                        <a:effectLst/>
                        <a:latin typeface="Times New Roman"/>
                        <a:ea typeface="Batang"/>
                      </a:endParaRPr>
                    </a:p>
                  </a:txBody>
                  <a:tcPr marL="44450" marR="44450" marT="0" marB="0"/>
                </a:tc>
              </a:tr>
              <a:tr h="840278">
                <a:tc>
                  <a:txBody>
                    <a:bodyPr/>
                    <a:lstStyle/>
                    <a:p>
                      <a:pPr indent="127000" algn="ctr">
                        <a:spcAft>
                          <a:spcPts val="0"/>
                        </a:spcAft>
                      </a:pPr>
                      <a:r>
                        <a:rPr lang="es-EC" sz="2000">
                          <a:effectLst/>
                        </a:rPr>
                        <a:t>madera</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99,14</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10,53</a:t>
                      </a:r>
                      <a:endParaRPr lang="es-EC" sz="3200">
                        <a:effectLst/>
                        <a:latin typeface="Times New Roman"/>
                        <a:ea typeface="Batang"/>
                      </a:endParaRPr>
                    </a:p>
                  </a:txBody>
                  <a:tcPr marL="44450" marR="44450" marT="0" marB="0"/>
                </a:tc>
                <a:tc>
                  <a:txBody>
                    <a:bodyPr/>
                    <a:lstStyle/>
                    <a:p>
                      <a:pPr algn="ctr">
                        <a:spcAft>
                          <a:spcPts val="0"/>
                        </a:spcAft>
                      </a:pPr>
                      <a:r>
                        <a:rPr lang="es-EC" sz="2000" dirty="0">
                          <a:effectLst/>
                        </a:rPr>
                        <a:t>64,86</a:t>
                      </a:r>
                      <a:endParaRPr lang="es-EC" sz="3200" dirty="0">
                        <a:effectLst/>
                        <a:latin typeface="Times New Roman"/>
                        <a:ea typeface="Batang"/>
                      </a:endParaRPr>
                    </a:p>
                  </a:txBody>
                  <a:tcPr marL="44450" marR="44450" marT="0" marB="0"/>
                </a:tc>
                <a:tc>
                  <a:txBody>
                    <a:bodyPr/>
                    <a:lstStyle/>
                    <a:p>
                      <a:pPr algn="ctr">
                        <a:spcAft>
                          <a:spcPts val="0"/>
                        </a:spcAft>
                      </a:pPr>
                      <a:r>
                        <a:rPr lang="es-EC" sz="2000" dirty="0">
                          <a:effectLst/>
                        </a:rPr>
                        <a:t>28,62</a:t>
                      </a:r>
                      <a:endParaRPr lang="es-EC" sz="3200" dirty="0">
                        <a:effectLst/>
                        <a:latin typeface="Times New Roman"/>
                        <a:ea typeface="Batang"/>
                      </a:endParaRPr>
                    </a:p>
                  </a:txBody>
                  <a:tcPr marL="44450" marR="44450" marT="0" marB="0"/>
                </a:tc>
                <a:tc>
                  <a:txBody>
                    <a:bodyPr/>
                    <a:lstStyle/>
                    <a:p>
                      <a:pPr algn="ctr">
                        <a:spcAft>
                          <a:spcPts val="0"/>
                        </a:spcAft>
                      </a:pPr>
                      <a:r>
                        <a:rPr lang="es-EC" sz="2000">
                          <a:effectLst/>
                        </a:rPr>
                        <a:t>0,66</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15,53</a:t>
                      </a:r>
                      <a:endParaRPr lang="es-EC" sz="3200">
                        <a:effectLst/>
                        <a:latin typeface="Times New Roman"/>
                        <a:ea typeface="Batang"/>
                      </a:endParaRPr>
                    </a:p>
                  </a:txBody>
                  <a:tcPr marL="44450" marR="44450" marT="0" marB="0"/>
                </a:tc>
              </a:tr>
              <a:tr h="840278">
                <a:tc>
                  <a:txBody>
                    <a:bodyPr/>
                    <a:lstStyle/>
                    <a:p>
                      <a:pPr indent="127000" algn="ctr">
                        <a:spcAft>
                          <a:spcPts val="0"/>
                        </a:spcAft>
                      </a:pPr>
                      <a:r>
                        <a:rPr lang="es-EC" sz="2000">
                          <a:effectLst/>
                        </a:rPr>
                        <a:t>coco</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148,52</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15,78</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97,17</a:t>
                      </a:r>
                      <a:endParaRPr lang="es-EC" sz="3200">
                        <a:effectLst/>
                        <a:latin typeface="Times New Roman"/>
                        <a:ea typeface="Batang"/>
                      </a:endParaRPr>
                    </a:p>
                  </a:txBody>
                  <a:tcPr marL="44450" marR="44450" marT="0" marB="0"/>
                </a:tc>
                <a:tc>
                  <a:txBody>
                    <a:bodyPr/>
                    <a:lstStyle/>
                    <a:p>
                      <a:pPr algn="ctr">
                        <a:spcAft>
                          <a:spcPts val="0"/>
                        </a:spcAft>
                      </a:pPr>
                      <a:r>
                        <a:rPr lang="es-EC" sz="2000" dirty="0">
                          <a:effectLst/>
                        </a:rPr>
                        <a:t>44,63</a:t>
                      </a:r>
                      <a:endParaRPr lang="es-EC" sz="3200" dirty="0">
                        <a:effectLst/>
                        <a:latin typeface="Times New Roman"/>
                        <a:ea typeface="Batang"/>
                      </a:endParaRPr>
                    </a:p>
                  </a:txBody>
                  <a:tcPr marL="44450" marR="44450" marT="0" marB="0"/>
                </a:tc>
                <a:tc>
                  <a:txBody>
                    <a:bodyPr/>
                    <a:lstStyle/>
                    <a:p>
                      <a:pPr algn="ctr">
                        <a:spcAft>
                          <a:spcPts val="0"/>
                        </a:spcAft>
                      </a:pPr>
                      <a:r>
                        <a:rPr lang="es-EC" sz="2000" dirty="0">
                          <a:effectLst/>
                        </a:rPr>
                        <a:t>1,09</a:t>
                      </a:r>
                      <a:endParaRPr lang="es-EC" sz="3200" dirty="0">
                        <a:effectLst/>
                        <a:latin typeface="Times New Roman"/>
                        <a:ea typeface="Batang"/>
                      </a:endParaRPr>
                    </a:p>
                  </a:txBody>
                  <a:tcPr marL="44450" marR="44450" marT="0" marB="0"/>
                </a:tc>
                <a:tc>
                  <a:txBody>
                    <a:bodyPr/>
                    <a:lstStyle/>
                    <a:p>
                      <a:pPr algn="ctr">
                        <a:spcAft>
                          <a:spcPts val="0"/>
                        </a:spcAft>
                      </a:pPr>
                      <a:r>
                        <a:rPr lang="es-EC" sz="2000" dirty="0">
                          <a:effectLst/>
                        </a:rPr>
                        <a:t>21,41</a:t>
                      </a:r>
                      <a:endParaRPr lang="es-EC" sz="3200" dirty="0">
                        <a:effectLst/>
                        <a:latin typeface="Times New Roman"/>
                        <a:ea typeface="Batang"/>
                      </a:endParaRPr>
                    </a:p>
                  </a:txBody>
                  <a:tcPr marL="44450" marR="44450" marT="0" marB="0"/>
                </a:tc>
              </a:tr>
              <a:tr h="840278">
                <a:tc>
                  <a:txBody>
                    <a:bodyPr/>
                    <a:lstStyle/>
                    <a:p>
                      <a:pPr indent="127000" algn="ctr">
                        <a:spcAft>
                          <a:spcPts val="0"/>
                        </a:spcAft>
                      </a:pPr>
                      <a:r>
                        <a:rPr lang="es-EC" sz="2000">
                          <a:effectLst/>
                        </a:rPr>
                        <a:t>tusa</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116,43</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12,37</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76,17</a:t>
                      </a:r>
                      <a:endParaRPr lang="es-EC" sz="3200">
                        <a:effectLst/>
                        <a:latin typeface="Times New Roman"/>
                        <a:ea typeface="Batang"/>
                      </a:endParaRPr>
                    </a:p>
                  </a:txBody>
                  <a:tcPr marL="44450" marR="44450" marT="0" marB="0"/>
                </a:tc>
                <a:tc>
                  <a:txBody>
                    <a:bodyPr/>
                    <a:lstStyle/>
                    <a:p>
                      <a:pPr algn="ctr">
                        <a:spcAft>
                          <a:spcPts val="0"/>
                        </a:spcAft>
                      </a:pPr>
                      <a:r>
                        <a:rPr lang="es-EC" sz="2000">
                          <a:effectLst/>
                        </a:rPr>
                        <a:t>35,58</a:t>
                      </a:r>
                      <a:endParaRPr lang="es-EC" sz="3200">
                        <a:effectLst/>
                        <a:latin typeface="Times New Roman"/>
                        <a:ea typeface="Batang"/>
                      </a:endParaRPr>
                    </a:p>
                  </a:txBody>
                  <a:tcPr marL="44450" marR="44450" marT="0" marB="0"/>
                </a:tc>
                <a:tc>
                  <a:txBody>
                    <a:bodyPr/>
                    <a:lstStyle/>
                    <a:p>
                      <a:pPr algn="ctr">
                        <a:spcAft>
                          <a:spcPts val="0"/>
                        </a:spcAft>
                      </a:pPr>
                      <a:r>
                        <a:rPr lang="es-EC" sz="2000" dirty="0">
                          <a:effectLst/>
                        </a:rPr>
                        <a:t>0,87</a:t>
                      </a:r>
                      <a:endParaRPr lang="es-EC" sz="3200" dirty="0">
                        <a:effectLst/>
                        <a:latin typeface="Times New Roman"/>
                        <a:ea typeface="Batang"/>
                      </a:endParaRPr>
                    </a:p>
                  </a:txBody>
                  <a:tcPr marL="44450" marR="44450" marT="0" marB="0"/>
                </a:tc>
                <a:tc>
                  <a:txBody>
                    <a:bodyPr/>
                    <a:lstStyle/>
                    <a:p>
                      <a:pPr algn="ctr">
                        <a:spcAft>
                          <a:spcPts val="0"/>
                        </a:spcAft>
                      </a:pPr>
                      <a:r>
                        <a:rPr lang="es-EC" sz="2000" dirty="0">
                          <a:effectLst/>
                        </a:rPr>
                        <a:t>16,18</a:t>
                      </a:r>
                      <a:endParaRPr lang="es-EC" sz="3200" dirty="0">
                        <a:effectLst/>
                        <a:latin typeface="Times New Roman"/>
                        <a:ea typeface="Batang"/>
                      </a:endParaRPr>
                    </a:p>
                  </a:txBody>
                  <a:tcPr marL="44450" marR="44450" marT="0" marB="0"/>
                </a:tc>
              </a:tr>
            </a:tbl>
          </a:graphicData>
        </a:graphic>
      </p:graphicFrame>
    </p:spTree>
    <p:extLst>
      <p:ext uri="{BB962C8B-B14F-4D97-AF65-F5344CB8AC3E}">
        <p14:creationId xmlns:p14="http://schemas.microsoft.com/office/powerpoint/2010/main" val="25188245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Eficiencia del gasificador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7620000" cy="1396752"/>
              </a:xfrm>
            </p:spPr>
            <p:txBody>
              <a:bodyPr/>
              <a:lstStyle/>
              <a:p>
                <a14:m>
                  <m:oMath xmlns:m="http://schemas.openxmlformats.org/officeDocument/2006/math">
                    <m:r>
                      <a:rPr lang="es-EC" i="1">
                        <a:latin typeface="Cambria Math"/>
                      </a:rPr>
                      <m:t>𝑒𝑓𝑖𝑐𝑖𝑒𝑛𝑐𝑖𝑎</m:t>
                    </m:r>
                    <m:r>
                      <a:rPr lang="es-EC" i="1">
                        <a:latin typeface="Cambria Math"/>
                      </a:rPr>
                      <m:t> </m:t>
                    </m:r>
                    <m:r>
                      <a:rPr lang="es-EC" i="1">
                        <a:latin typeface="Cambria Math"/>
                      </a:rPr>
                      <m:t>𝑒𝑛𝑒𝑟𝑔𝑒𝑡𝑖𝑐𝑎</m:t>
                    </m:r>
                    <m:r>
                      <a:rPr lang="es-EC" i="1">
                        <a:latin typeface="Cambria Math"/>
                      </a:rPr>
                      <m:t>=</m:t>
                    </m:r>
                    <m:f>
                      <m:fPr>
                        <m:ctrlPr>
                          <a:rPr lang="es-EC" i="1">
                            <a:latin typeface="Cambria Math"/>
                          </a:rPr>
                        </m:ctrlPr>
                      </m:fPr>
                      <m:num>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𝑈𝑡𝑖𝑙</m:t>
                        </m:r>
                      </m:num>
                      <m:den>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𝑑𝑖𝑠𝑝𝑜𝑛𝑖𝑏𝑙𝑒</m:t>
                        </m:r>
                      </m:den>
                    </m:f>
                  </m:oMath>
                </a14:m>
                <a:endParaRPr lang="es-EC" dirty="0"/>
              </a:p>
              <a:p>
                <a14:m>
                  <m:oMath xmlns:m="http://schemas.openxmlformats.org/officeDocument/2006/math">
                    <m:r>
                      <a:rPr lang="es-EC" sz="2000" i="1">
                        <a:latin typeface="Cambria Math"/>
                      </a:rPr>
                      <m:t>𝑒𝑓𝑖𝑐𝑖𝑒𝑛𝑐𝑖𝑎</m:t>
                    </m:r>
                    <m:r>
                      <a:rPr lang="es-EC" sz="2000" i="1">
                        <a:latin typeface="Cambria Math"/>
                      </a:rPr>
                      <m:t> </m:t>
                    </m:r>
                    <m:r>
                      <a:rPr lang="es-EC" sz="2000" i="1">
                        <a:latin typeface="Cambria Math"/>
                      </a:rPr>
                      <m:t>𝑒𝑛𝑒𝑟𝑔𝑒𝑡𝑖𝑐𝑎</m:t>
                    </m:r>
                    <m:r>
                      <a:rPr lang="es-EC" sz="2000" i="1">
                        <a:latin typeface="Cambria Math"/>
                      </a:rPr>
                      <m:t>=</m:t>
                    </m:r>
                    <m:f>
                      <m:fPr>
                        <m:ctrlPr>
                          <a:rPr lang="es-EC" sz="2000" i="1">
                            <a:latin typeface="Cambria Math"/>
                          </a:rPr>
                        </m:ctrlPr>
                      </m:fPr>
                      <m:num>
                        <m:r>
                          <a:rPr lang="es-EC" sz="2000" i="1">
                            <a:latin typeface="Cambria Math"/>
                          </a:rPr>
                          <m:t>𝐹𝑙𝑢𝑗𝑜</m:t>
                        </m:r>
                        <m:r>
                          <a:rPr lang="es-EC" sz="2000" i="1">
                            <a:latin typeface="Cambria Math"/>
                          </a:rPr>
                          <m:t> </m:t>
                        </m:r>
                        <m:r>
                          <a:rPr lang="es-EC" sz="2000" i="1">
                            <a:latin typeface="Cambria Math"/>
                          </a:rPr>
                          <m:t>𝑑𝑒</m:t>
                        </m:r>
                        <m:r>
                          <a:rPr lang="es-EC" sz="2000" i="1">
                            <a:latin typeface="Cambria Math"/>
                          </a:rPr>
                          <m:t> </m:t>
                        </m:r>
                        <m:r>
                          <a:rPr lang="es-EC" sz="2000" i="1">
                            <a:latin typeface="Cambria Math"/>
                          </a:rPr>
                          <m:t>𝑔𝑎𝑠</m:t>
                        </m:r>
                        <m:r>
                          <a:rPr lang="es-EC" sz="2000" i="1">
                            <a:latin typeface="Cambria Math"/>
                          </a:rPr>
                          <m:t>×</m:t>
                        </m:r>
                        <m:r>
                          <a:rPr lang="es-EC" sz="2000" i="1">
                            <a:latin typeface="Cambria Math"/>
                          </a:rPr>
                          <m:t>𝑃𝐶𝐼</m:t>
                        </m:r>
                        <m:r>
                          <a:rPr lang="es-EC" sz="2000" i="1">
                            <a:latin typeface="Cambria Math"/>
                          </a:rPr>
                          <m:t> </m:t>
                        </m:r>
                        <m:r>
                          <a:rPr lang="es-EC" sz="2000" i="1">
                            <a:latin typeface="Cambria Math"/>
                          </a:rPr>
                          <m:t>𝑔𝑎𝑠</m:t>
                        </m:r>
                        <m:r>
                          <a:rPr lang="es-EC" sz="2000" i="1">
                            <a:latin typeface="Cambria Math"/>
                          </a:rPr>
                          <m:t>+</m:t>
                        </m:r>
                        <m:r>
                          <a:rPr lang="es-EC" sz="2000" i="1">
                            <a:latin typeface="Cambria Math"/>
                          </a:rPr>
                          <m:t>𝐸𝑛𝑒𝑟𝑔</m:t>
                        </m:r>
                        <m:r>
                          <a:rPr lang="es-EC" sz="2000" i="1">
                            <a:latin typeface="Cambria Math"/>
                          </a:rPr>
                          <m:t>í</m:t>
                        </m:r>
                        <m:r>
                          <a:rPr lang="es-EC" sz="2000" i="1">
                            <a:latin typeface="Cambria Math"/>
                          </a:rPr>
                          <m:t>𝑎</m:t>
                        </m:r>
                        <m:r>
                          <a:rPr lang="es-EC" sz="2000" i="1">
                            <a:latin typeface="Cambria Math"/>
                          </a:rPr>
                          <m:t> </m:t>
                        </m:r>
                        <m:r>
                          <a:rPr lang="es-EC" sz="2000" i="1">
                            <a:latin typeface="Cambria Math"/>
                          </a:rPr>
                          <m:t>𝑓</m:t>
                        </m:r>
                        <m:r>
                          <a:rPr lang="es-EC" sz="2000" i="1">
                            <a:latin typeface="Cambria Math"/>
                          </a:rPr>
                          <m:t>í</m:t>
                        </m:r>
                        <m:r>
                          <a:rPr lang="es-EC" sz="2000" i="1">
                            <a:latin typeface="Cambria Math"/>
                          </a:rPr>
                          <m:t>𝑠𝑖𝑐𝑎</m:t>
                        </m:r>
                        <m:r>
                          <a:rPr lang="es-EC" sz="2000" i="1">
                            <a:latin typeface="Cambria Math"/>
                          </a:rPr>
                          <m:t> </m:t>
                        </m:r>
                        <m:r>
                          <a:rPr lang="es-EC" sz="2000" i="1">
                            <a:latin typeface="Cambria Math"/>
                          </a:rPr>
                          <m:t>𝑑𝑒𝑙</m:t>
                        </m:r>
                        <m:r>
                          <a:rPr lang="es-EC" sz="2000" i="1">
                            <a:latin typeface="Cambria Math"/>
                          </a:rPr>
                          <m:t> </m:t>
                        </m:r>
                        <m:r>
                          <a:rPr lang="es-EC" sz="2000" i="1">
                            <a:latin typeface="Cambria Math"/>
                          </a:rPr>
                          <m:t>𝑔𝑎𝑠</m:t>
                        </m:r>
                      </m:num>
                      <m:den>
                        <m:r>
                          <a:rPr lang="es-EC" sz="2000" i="1">
                            <a:latin typeface="Cambria Math"/>
                          </a:rPr>
                          <m:t>𝐹𝑙𝑢𝑗𝑜</m:t>
                        </m:r>
                        <m:r>
                          <a:rPr lang="es-EC" sz="2000" i="1">
                            <a:latin typeface="Cambria Math"/>
                          </a:rPr>
                          <m:t> </m:t>
                        </m:r>
                        <m:r>
                          <a:rPr lang="es-EC" sz="2000" i="1">
                            <a:latin typeface="Cambria Math"/>
                          </a:rPr>
                          <m:t>𝑑𝑒</m:t>
                        </m:r>
                        <m:r>
                          <a:rPr lang="es-EC" sz="2000" i="1">
                            <a:latin typeface="Cambria Math"/>
                          </a:rPr>
                          <m:t> </m:t>
                        </m:r>
                        <m:r>
                          <a:rPr lang="es-EC" sz="2000" i="1">
                            <a:latin typeface="Cambria Math"/>
                          </a:rPr>
                          <m:t>𝑚𝑎𝑠𝑎</m:t>
                        </m:r>
                        <m:r>
                          <a:rPr lang="es-EC" sz="2000" i="1">
                            <a:latin typeface="Cambria Math"/>
                          </a:rPr>
                          <m:t>×</m:t>
                        </m:r>
                        <m:r>
                          <a:rPr lang="es-EC" sz="2000" i="1">
                            <a:latin typeface="Cambria Math"/>
                          </a:rPr>
                          <m:t>𝑃𝐶𝐼𝑚𝑎𝑠𝑎</m:t>
                        </m:r>
                        <m:r>
                          <a:rPr lang="es-EC" sz="2000" i="1">
                            <a:latin typeface="Cambria Math"/>
                          </a:rPr>
                          <m:t>+</m:t>
                        </m:r>
                        <m:r>
                          <a:rPr lang="es-EC" sz="2000" i="1">
                            <a:latin typeface="Cambria Math"/>
                          </a:rPr>
                          <m:t>𝑎𝑖𝑟𝑒</m:t>
                        </m:r>
                        <m:r>
                          <a:rPr lang="es-EC" sz="2000" i="1">
                            <a:latin typeface="Cambria Math"/>
                          </a:rPr>
                          <m:t>×</m:t>
                        </m:r>
                        <m:sSub>
                          <m:sSubPr>
                            <m:ctrlPr>
                              <a:rPr lang="es-EC" sz="2000" i="1">
                                <a:latin typeface="Cambria Math"/>
                              </a:rPr>
                            </m:ctrlPr>
                          </m:sSubPr>
                          <m:e>
                            <m:r>
                              <a:rPr lang="es-EC" sz="2000" i="1">
                                <a:latin typeface="Cambria Math"/>
                              </a:rPr>
                              <m:t>h</m:t>
                            </m:r>
                          </m:e>
                          <m:sub>
                            <m:r>
                              <a:rPr lang="es-EC" sz="2000" i="1">
                                <a:latin typeface="Cambria Math"/>
                              </a:rPr>
                              <m:t>𝑎𝑖𝑟𝑒</m:t>
                            </m:r>
                          </m:sub>
                        </m:sSub>
                      </m:den>
                    </m:f>
                  </m:oMath>
                </a14:m>
                <a:endParaRPr lang="es-EC" sz="2000" dirty="0"/>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7620000" cy="1396752"/>
              </a:xfr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3 Rectángulo"/>
              <p:cNvSpPr/>
              <p:nvPr/>
            </p:nvSpPr>
            <p:spPr>
              <a:xfrm>
                <a:off x="1259632" y="3750228"/>
                <a:ext cx="4572000" cy="923330"/>
              </a:xfrm>
              <a:prstGeom prst="rect">
                <a:avLst/>
              </a:prstGeom>
            </p:spPr>
            <p:txBody>
              <a:bodyPr>
                <a:spAutoFit/>
              </a:bodyPr>
              <a:lstStyle/>
              <a:p>
                <a:pPr/>
                <a14:m>
                  <m:oMathPara xmlns:m="http://schemas.openxmlformats.org/officeDocument/2006/math">
                    <m:oMathParaPr>
                      <m:jc m:val="centerGroup"/>
                    </m:oMathParaPr>
                    <m:oMath xmlns:m="http://schemas.openxmlformats.org/officeDocument/2006/math">
                      <m:r>
                        <a:rPr lang="es-EC" i="1">
                          <a:latin typeface="Cambria Math"/>
                        </a:rPr>
                        <m:t>𝐸𝑛𝑒𝑟𝑔</m:t>
                      </m:r>
                      <m:r>
                        <a:rPr lang="es-EC" i="1">
                          <a:latin typeface="Cambria Math"/>
                        </a:rPr>
                        <m:t>í</m:t>
                      </m:r>
                      <m:r>
                        <a:rPr lang="es-EC" i="1">
                          <a:latin typeface="Cambria Math"/>
                        </a:rPr>
                        <m:t>𝑎</m:t>
                      </m:r>
                      <m:r>
                        <a:rPr lang="es-EC" i="1">
                          <a:latin typeface="Cambria Math"/>
                        </a:rPr>
                        <m:t> </m:t>
                      </m:r>
                      <m:r>
                        <a:rPr lang="es-EC" i="1">
                          <a:latin typeface="Cambria Math"/>
                        </a:rPr>
                        <m:t>𝑓𝑖𝑠𝑖𝑐𝑎</m:t>
                      </m:r>
                      <m:r>
                        <a:rPr lang="es-EC" i="1">
                          <a:latin typeface="Cambria Math"/>
                        </a:rPr>
                        <m:t> </m:t>
                      </m:r>
                      <m:r>
                        <a:rPr lang="es-EC" i="1">
                          <a:latin typeface="Cambria Math"/>
                        </a:rPr>
                        <m:t>𝑑𝑒𝑙</m:t>
                      </m:r>
                      <m:r>
                        <a:rPr lang="es-EC" i="1">
                          <a:latin typeface="Cambria Math"/>
                        </a:rPr>
                        <m:t> </m:t>
                      </m:r>
                      <m:r>
                        <a:rPr lang="es-EC" i="1">
                          <a:latin typeface="Cambria Math"/>
                        </a:rPr>
                        <m:t>𝑔𝑎𝑠</m:t>
                      </m:r>
                      <m:r>
                        <a:rPr lang="es-EC" i="1">
                          <a:latin typeface="Cambria Math"/>
                        </a:rPr>
                        <m:t>=</m:t>
                      </m:r>
                      <m:r>
                        <a:rPr lang="es-EC" i="1">
                          <a:latin typeface="Cambria Math"/>
                        </a:rPr>
                        <m:t>𝑚𝐶𝑝</m:t>
                      </m:r>
                      <m:r>
                        <a:rPr lang="es-EC" i="1">
                          <a:latin typeface="Cambria Math"/>
                        </a:rPr>
                        <m:t>∆</m:t>
                      </m:r>
                      <m:r>
                        <a:rPr lang="es-EC" i="1">
                          <a:latin typeface="Cambria Math"/>
                        </a:rPr>
                        <m:t>𝑇</m:t>
                      </m:r>
                    </m:oMath>
                  </m:oMathPara>
                </a14:m>
                <a:endParaRPr lang="es-EC" dirty="0"/>
              </a:p>
              <a:p>
                <a:pPr marL="285750" indent="-285750">
                  <a:buFont typeface="Arial" panose="020B0604020202020204" pitchFamily="34" charset="0"/>
                  <a:buChar char="•"/>
                </a:pPr>
                <a:r>
                  <a:rPr lang="es-EC" dirty="0" err="1"/>
                  <a:t>Cp</a:t>
                </a:r>
                <a:r>
                  <a:rPr lang="es-EC" dirty="0"/>
                  <a:t> del gas se determina con las fracciones molares</a:t>
                </a:r>
              </a:p>
            </p:txBody>
          </p:sp>
        </mc:Choice>
        <mc:Fallback xmlns="">
          <p:sp>
            <p:nvSpPr>
              <p:cNvPr id="4" name="3 Rectángulo"/>
              <p:cNvSpPr>
                <a:spLocks noRot="1" noChangeAspect="1" noMove="1" noResize="1" noEditPoints="1" noAdjustHandles="1" noChangeArrowheads="1" noChangeShapeType="1" noTextEdit="1"/>
              </p:cNvSpPr>
              <p:nvPr/>
            </p:nvSpPr>
            <p:spPr>
              <a:xfrm>
                <a:off x="1259632" y="3750228"/>
                <a:ext cx="4572000" cy="923330"/>
              </a:xfrm>
              <a:prstGeom prst="rect">
                <a:avLst/>
              </a:prstGeom>
              <a:blipFill rotWithShape="1">
                <a:blip r:embed="rId3"/>
                <a:stretch>
                  <a:fillRect l="-933" b="-9211"/>
                </a:stretch>
              </a:blipFill>
            </p:spPr>
            <p:txBody>
              <a:bodyPr/>
              <a:lstStyle/>
              <a:p>
                <a:r>
                  <a:rPr lang="es-EC">
                    <a:noFill/>
                  </a:rPr>
                  <a:t> </a:t>
                </a:r>
              </a:p>
            </p:txBody>
          </p:sp>
        </mc:Fallback>
      </mc:AlternateContent>
    </p:spTree>
    <p:extLst>
      <p:ext uri="{BB962C8B-B14F-4D97-AF65-F5344CB8AC3E}">
        <p14:creationId xmlns:p14="http://schemas.microsoft.com/office/powerpoint/2010/main" val="34019121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Calor especifico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02063041"/>
              </p:ext>
            </p:extLst>
          </p:nvPr>
        </p:nvGraphicFramePr>
        <p:xfrm>
          <a:off x="1475656" y="1484784"/>
          <a:ext cx="5328592" cy="4520835"/>
        </p:xfrm>
        <a:graphic>
          <a:graphicData uri="http://schemas.openxmlformats.org/drawingml/2006/table">
            <a:tbl>
              <a:tblPr firstRow="1" firstCol="1" bandRow="1">
                <a:tableStyleId>{5C22544A-7EE6-4342-B048-85BDC9FD1C3A}</a:tableStyleId>
              </a:tblPr>
              <a:tblGrid>
                <a:gridCol w="1974889"/>
                <a:gridCol w="803917"/>
                <a:gridCol w="667448"/>
                <a:gridCol w="941169"/>
                <a:gridCol w="941169"/>
              </a:tblGrid>
              <a:tr h="1372359">
                <a:tc>
                  <a:txBody>
                    <a:bodyPr/>
                    <a:lstStyle/>
                    <a:p>
                      <a:pPr marL="252095" algn="l">
                        <a:lnSpc>
                          <a:spcPct val="200000"/>
                        </a:lnSpc>
                        <a:spcAft>
                          <a:spcPts val="0"/>
                        </a:spcAft>
                      </a:pPr>
                      <a:r>
                        <a:rPr lang="es-EC" sz="1800" dirty="0">
                          <a:effectLst/>
                        </a:rPr>
                        <a:t>Componente</a:t>
                      </a:r>
                      <a:endParaRPr lang="es-EC" sz="20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200" dirty="0">
                          <a:effectLst/>
                        </a:rPr>
                        <a:t>Formula</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200" dirty="0">
                          <a:effectLst/>
                        </a:rPr>
                        <a:t>Contenido en %</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200" dirty="0" err="1">
                          <a:effectLst/>
                        </a:rPr>
                        <a:t>Cp</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200" dirty="0" err="1">
                          <a:effectLst/>
                        </a:rPr>
                        <a:t>Cp</a:t>
                      </a:r>
                      <a:r>
                        <a:rPr lang="es-EC" sz="1200" dirty="0">
                          <a:effectLst/>
                        </a:rPr>
                        <a:t> del gas</a:t>
                      </a:r>
                      <a:endParaRPr lang="es-EC" sz="1400" dirty="0">
                        <a:solidFill>
                          <a:srgbClr val="000000"/>
                        </a:solidFill>
                        <a:effectLst/>
                        <a:latin typeface="Arial"/>
                        <a:ea typeface="Calibri"/>
                        <a:cs typeface="Times New Roman"/>
                      </a:endParaRPr>
                    </a:p>
                  </a:txBody>
                  <a:tcPr marL="49097" marR="49097" marT="0" marB="0"/>
                </a:tc>
              </a:tr>
              <a:tr h="392103">
                <a:tc>
                  <a:txBody>
                    <a:bodyPr/>
                    <a:lstStyle/>
                    <a:p>
                      <a:pPr marL="252095" algn="l">
                        <a:lnSpc>
                          <a:spcPct val="200000"/>
                        </a:lnSpc>
                        <a:spcAft>
                          <a:spcPts val="0"/>
                        </a:spcAft>
                      </a:pPr>
                      <a:r>
                        <a:rPr lang="es-EC" sz="1200" dirty="0">
                          <a:effectLst/>
                        </a:rPr>
                        <a:t>Monóxido de carbono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dirty="0">
                          <a:effectLst/>
                        </a:rPr>
                        <a:t>CO</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20</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1,050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0,210</a:t>
                      </a:r>
                      <a:endParaRPr lang="es-EC" sz="1100">
                        <a:solidFill>
                          <a:srgbClr val="000000"/>
                        </a:solidFill>
                        <a:effectLst/>
                        <a:latin typeface="Arial"/>
                        <a:ea typeface="Calibri"/>
                        <a:cs typeface="Times New Roman"/>
                      </a:endParaRPr>
                    </a:p>
                  </a:txBody>
                  <a:tcPr marL="49097" marR="49097" marT="0" marB="0"/>
                </a:tc>
              </a:tr>
              <a:tr h="392103">
                <a:tc>
                  <a:txBody>
                    <a:bodyPr/>
                    <a:lstStyle/>
                    <a:p>
                      <a:pPr marL="252095" algn="l">
                        <a:lnSpc>
                          <a:spcPct val="200000"/>
                        </a:lnSpc>
                        <a:spcAft>
                          <a:spcPts val="0"/>
                        </a:spcAft>
                      </a:pPr>
                      <a:r>
                        <a:rPr lang="es-EC" sz="1200" dirty="0">
                          <a:effectLst/>
                        </a:rPr>
                        <a:t>Hidrógeno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H2</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20</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14,280</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2,856</a:t>
                      </a:r>
                      <a:endParaRPr lang="es-EC" sz="1100">
                        <a:solidFill>
                          <a:srgbClr val="000000"/>
                        </a:solidFill>
                        <a:effectLst/>
                        <a:latin typeface="Arial"/>
                        <a:ea typeface="Calibri"/>
                        <a:cs typeface="Times New Roman"/>
                      </a:endParaRPr>
                    </a:p>
                  </a:txBody>
                  <a:tcPr marL="49097" marR="49097" marT="0" marB="0"/>
                </a:tc>
              </a:tr>
              <a:tr h="199163">
                <a:tc>
                  <a:txBody>
                    <a:bodyPr/>
                    <a:lstStyle/>
                    <a:p>
                      <a:pPr marL="252095" algn="l">
                        <a:lnSpc>
                          <a:spcPct val="200000"/>
                        </a:lnSpc>
                        <a:spcAft>
                          <a:spcPts val="0"/>
                        </a:spcAft>
                      </a:pPr>
                      <a:r>
                        <a:rPr lang="es-EC" sz="1200" dirty="0">
                          <a:effectLst/>
                        </a:rPr>
                        <a:t>Metano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CH4</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3</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2,191</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0,066</a:t>
                      </a:r>
                      <a:endParaRPr lang="es-EC" sz="1100" dirty="0">
                        <a:solidFill>
                          <a:srgbClr val="000000"/>
                        </a:solidFill>
                        <a:effectLst/>
                        <a:latin typeface="Arial"/>
                        <a:ea typeface="Calibri"/>
                        <a:cs typeface="Times New Roman"/>
                      </a:endParaRPr>
                    </a:p>
                  </a:txBody>
                  <a:tcPr marL="49097" marR="49097" marT="0" marB="0"/>
                </a:tc>
              </a:tr>
              <a:tr h="392103">
                <a:tc>
                  <a:txBody>
                    <a:bodyPr/>
                    <a:lstStyle/>
                    <a:p>
                      <a:pPr marL="252095" algn="l">
                        <a:lnSpc>
                          <a:spcPct val="200000"/>
                        </a:lnSpc>
                        <a:spcAft>
                          <a:spcPts val="0"/>
                        </a:spcAft>
                      </a:pPr>
                      <a:r>
                        <a:rPr lang="es-EC" sz="1200" dirty="0">
                          <a:effectLst/>
                        </a:rPr>
                        <a:t>Etano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C2H6</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1,264</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0,000</a:t>
                      </a:r>
                      <a:endParaRPr lang="es-EC" sz="1100">
                        <a:solidFill>
                          <a:srgbClr val="000000"/>
                        </a:solidFill>
                        <a:effectLst/>
                        <a:latin typeface="Arial"/>
                        <a:ea typeface="Calibri"/>
                        <a:cs typeface="Times New Roman"/>
                      </a:endParaRPr>
                    </a:p>
                  </a:txBody>
                  <a:tcPr marL="49097" marR="49097" marT="0" marB="0"/>
                </a:tc>
              </a:tr>
              <a:tr h="392103">
                <a:tc>
                  <a:txBody>
                    <a:bodyPr/>
                    <a:lstStyle/>
                    <a:p>
                      <a:pPr marL="252095" algn="l">
                        <a:lnSpc>
                          <a:spcPct val="200000"/>
                        </a:lnSpc>
                        <a:spcAft>
                          <a:spcPts val="0"/>
                        </a:spcAft>
                      </a:pPr>
                      <a:r>
                        <a:rPr lang="es-EC" sz="1200" dirty="0">
                          <a:effectLst/>
                        </a:rPr>
                        <a:t>Eteno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C2H4</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1,260</a:t>
                      </a:r>
                      <a:endParaRPr lang="es-EC" sz="1100" dirty="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0,000</a:t>
                      </a:r>
                      <a:endParaRPr lang="es-EC" sz="1100">
                        <a:solidFill>
                          <a:srgbClr val="000000"/>
                        </a:solidFill>
                        <a:effectLst/>
                        <a:latin typeface="Arial"/>
                        <a:ea typeface="Calibri"/>
                        <a:cs typeface="Times New Roman"/>
                      </a:endParaRPr>
                    </a:p>
                  </a:txBody>
                  <a:tcPr marL="49097" marR="49097" marT="0" marB="0"/>
                </a:tc>
              </a:tr>
              <a:tr h="199163">
                <a:tc>
                  <a:txBody>
                    <a:bodyPr/>
                    <a:lstStyle/>
                    <a:p>
                      <a:pPr marL="252095" algn="l">
                        <a:lnSpc>
                          <a:spcPct val="200000"/>
                        </a:lnSpc>
                        <a:spcAft>
                          <a:spcPts val="0"/>
                        </a:spcAft>
                      </a:pPr>
                      <a:r>
                        <a:rPr lang="es-EC" sz="1200" dirty="0">
                          <a:effectLst/>
                        </a:rPr>
                        <a:t>Dióxido de carbono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CO2</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7</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0,840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0,059</a:t>
                      </a:r>
                      <a:endParaRPr lang="es-EC" sz="1100" dirty="0">
                        <a:solidFill>
                          <a:srgbClr val="000000"/>
                        </a:solidFill>
                        <a:effectLst/>
                        <a:latin typeface="Arial"/>
                        <a:ea typeface="Calibri"/>
                        <a:cs typeface="Times New Roman"/>
                      </a:endParaRPr>
                    </a:p>
                  </a:txBody>
                  <a:tcPr marL="49097" marR="49097" marT="0" marB="0"/>
                </a:tc>
              </a:tr>
              <a:tr h="199163">
                <a:tc>
                  <a:txBody>
                    <a:bodyPr/>
                    <a:lstStyle/>
                    <a:p>
                      <a:pPr marL="252095" algn="l">
                        <a:lnSpc>
                          <a:spcPct val="200000"/>
                        </a:lnSpc>
                        <a:spcAft>
                          <a:spcPts val="0"/>
                        </a:spcAft>
                      </a:pPr>
                      <a:r>
                        <a:rPr lang="es-EC" sz="1200" dirty="0">
                          <a:effectLst/>
                        </a:rPr>
                        <a:t>Nitrógeno</a:t>
                      </a:r>
                      <a:endParaRPr lang="es-EC" sz="1400" dirty="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N2</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50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1,050</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0,525</a:t>
                      </a:r>
                      <a:endParaRPr lang="es-EC" sz="1100" dirty="0">
                        <a:solidFill>
                          <a:srgbClr val="000000"/>
                        </a:solidFill>
                        <a:effectLst/>
                        <a:latin typeface="Arial"/>
                        <a:ea typeface="Calibri"/>
                        <a:cs typeface="Times New Roman"/>
                      </a:endParaRPr>
                    </a:p>
                  </a:txBody>
                  <a:tcPr marL="49097" marR="49097" marT="0" marB="0"/>
                </a:tc>
              </a:tr>
              <a:tr h="392103">
                <a:tc>
                  <a:txBody>
                    <a:bodyPr/>
                    <a:lstStyle/>
                    <a:p>
                      <a:pPr marL="252095" algn="l">
                        <a:lnSpc>
                          <a:spcPct val="200000"/>
                        </a:lnSpc>
                        <a:spcAft>
                          <a:spcPts val="0"/>
                        </a:spcAft>
                      </a:pPr>
                      <a:r>
                        <a:rPr lang="es-EC" sz="1050">
                          <a:effectLst/>
                        </a:rPr>
                        <a:t> </a:t>
                      </a:r>
                      <a:endParaRPr lang="es-EC" sz="110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 </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a:effectLst/>
                        </a:rPr>
                        <a:t>100</a:t>
                      </a:r>
                      <a:endParaRPr lang="es-EC" sz="1100">
                        <a:solidFill>
                          <a:srgbClr val="000000"/>
                        </a:solidFill>
                        <a:effectLst/>
                        <a:latin typeface="Arial"/>
                        <a:ea typeface="Calibri"/>
                        <a:cs typeface="Times New Roman"/>
                      </a:endParaRPr>
                    </a:p>
                  </a:txBody>
                  <a:tcPr marL="49097" marR="49097" marT="0" marB="0"/>
                </a:tc>
                <a:tc>
                  <a:txBody>
                    <a:bodyPr/>
                    <a:lstStyle/>
                    <a:p>
                      <a:pPr marL="252095" algn="l">
                        <a:lnSpc>
                          <a:spcPct val="200000"/>
                        </a:lnSpc>
                        <a:spcAft>
                          <a:spcPts val="0"/>
                        </a:spcAft>
                      </a:pPr>
                      <a:r>
                        <a:rPr lang="es-EC" sz="1050">
                          <a:effectLst/>
                        </a:rPr>
                        <a:t> </a:t>
                      </a:r>
                      <a:endParaRPr lang="es-EC" sz="1100">
                        <a:solidFill>
                          <a:srgbClr val="000000"/>
                        </a:solidFill>
                        <a:effectLst/>
                        <a:latin typeface="Arial"/>
                        <a:ea typeface="Calibri"/>
                        <a:cs typeface="Times New Roman"/>
                      </a:endParaRPr>
                    </a:p>
                  </a:txBody>
                  <a:tcPr marL="49097" marR="49097" marT="0" marB="0"/>
                </a:tc>
                <a:tc>
                  <a:txBody>
                    <a:bodyPr/>
                    <a:lstStyle/>
                    <a:p>
                      <a:pPr marL="252095" algn="r">
                        <a:lnSpc>
                          <a:spcPct val="200000"/>
                        </a:lnSpc>
                        <a:spcAft>
                          <a:spcPts val="0"/>
                        </a:spcAft>
                      </a:pPr>
                      <a:r>
                        <a:rPr lang="es-EC" sz="1050" dirty="0">
                          <a:effectLst/>
                        </a:rPr>
                        <a:t>3,716</a:t>
                      </a:r>
                      <a:endParaRPr lang="es-EC" sz="1100" dirty="0">
                        <a:solidFill>
                          <a:srgbClr val="000000"/>
                        </a:solidFill>
                        <a:effectLst/>
                        <a:latin typeface="Arial"/>
                        <a:ea typeface="Calibri"/>
                        <a:cs typeface="Times New Roman"/>
                      </a:endParaRPr>
                    </a:p>
                  </a:txBody>
                  <a:tcPr marL="49097" marR="49097" marT="0" marB="0"/>
                </a:tc>
              </a:tr>
            </a:tbl>
          </a:graphicData>
        </a:graphic>
      </p:graphicFrame>
      <mc:AlternateContent xmlns:mc="http://schemas.openxmlformats.org/markup-compatibility/2006" xmlns:a14="http://schemas.microsoft.com/office/drawing/2010/main">
        <mc:Choice Requires="a14">
          <p:sp>
            <p:nvSpPr>
              <p:cNvPr id="5" name="4 Rectángulo"/>
              <p:cNvSpPr/>
              <p:nvPr/>
            </p:nvSpPr>
            <p:spPr>
              <a:xfrm>
                <a:off x="4932040" y="393520"/>
                <a:ext cx="1963614" cy="87524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𝐶𝑝</m:t>
                          </m:r>
                        </m:e>
                        <m:sub>
                          <m:r>
                            <a:rPr lang="es-EC" i="1">
                              <a:latin typeface="Cambria Math"/>
                            </a:rPr>
                            <m:t>𝑔𝑎𝑠</m:t>
                          </m:r>
                        </m:sub>
                      </m:sSub>
                      <m:r>
                        <a:rPr lang="es-EC" i="1">
                          <a:latin typeface="Cambria Math"/>
                        </a:rPr>
                        <m:t>=</m:t>
                      </m:r>
                      <m:nary>
                        <m:naryPr>
                          <m:chr m:val="∑"/>
                          <m:limLoc m:val="undOvr"/>
                          <m:ctrlPr>
                            <a:rPr lang="es-EC" i="1">
                              <a:latin typeface="Cambria Math"/>
                            </a:rPr>
                          </m:ctrlPr>
                        </m:naryPr>
                        <m:sub>
                          <m:r>
                            <a:rPr lang="es-EC" i="1">
                              <a:latin typeface="Cambria Math"/>
                            </a:rPr>
                            <m:t>𝑖</m:t>
                          </m:r>
                          <m:r>
                            <a:rPr lang="es-EC" i="1">
                              <a:latin typeface="Cambria Math"/>
                            </a:rPr>
                            <m:t>=1</m:t>
                          </m:r>
                        </m:sub>
                        <m:sup>
                          <m:r>
                            <a:rPr lang="es-EC" i="1">
                              <a:latin typeface="Cambria Math"/>
                            </a:rPr>
                            <m:t>𝑖</m:t>
                          </m:r>
                          <m:r>
                            <a:rPr lang="es-EC" i="1">
                              <a:latin typeface="Cambria Math"/>
                            </a:rPr>
                            <m:t>=</m:t>
                          </m:r>
                          <m:r>
                            <a:rPr lang="es-EC" i="1">
                              <a:latin typeface="Cambria Math"/>
                            </a:rPr>
                            <m:t>𝑛</m:t>
                          </m:r>
                        </m:sup>
                        <m:e>
                          <m:sSub>
                            <m:sSubPr>
                              <m:ctrlPr>
                                <a:rPr lang="es-EC" i="1">
                                  <a:latin typeface="Cambria Math"/>
                                </a:rPr>
                              </m:ctrlPr>
                            </m:sSubPr>
                            <m:e>
                              <m:r>
                                <a:rPr lang="es-EC" i="1">
                                  <a:latin typeface="Cambria Math"/>
                                </a:rPr>
                                <m:t>𝐶</m:t>
                              </m:r>
                            </m:e>
                            <m:sub>
                              <m:r>
                                <a:rPr lang="es-EC" i="1">
                                  <a:latin typeface="Cambria Math"/>
                                </a:rPr>
                                <m:t>𝑖</m:t>
                              </m:r>
                            </m:sub>
                          </m:sSub>
                          <m:sSub>
                            <m:sSubPr>
                              <m:ctrlPr>
                                <a:rPr lang="es-EC" i="1">
                                  <a:latin typeface="Cambria Math"/>
                                </a:rPr>
                              </m:ctrlPr>
                            </m:sSubPr>
                            <m:e>
                              <m:r>
                                <a:rPr lang="es-EC" i="1">
                                  <a:latin typeface="Cambria Math"/>
                                </a:rPr>
                                <m:t>𝐶𝑝</m:t>
                              </m:r>
                            </m:e>
                            <m:sub>
                              <m:r>
                                <a:rPr lang="es-EC" i="1">
                                  <a:latin typeface="Cambria Math"/>
                                </a:rPr>
                                <m:t>𝑖</m:t>
                              </m:r>
                            </m:sub>
                          </m:sSub>
                        </m:e>
                      </m:nary>
                    </m:oMath>
                  </m:oMathPara>
                </a14:m>
                <a:endParaRPr lang="es-EC" dirty="0"/>
              </a:p>
            </p:txBody>
          </p:sp>
        </mc:Choice>
        <mc:Fallback xmlns="">
          <p:sp>
            <p:nvSpPr>
              <p:cNvPr id="5" name="4 Rectángulo"/>
              <p:cNvSpPr>
                <a:spLocks noRot="1" noChangeAspect="1" noMove="1" noResize="1" noEditPoints="1" noAdjustHandles="1" noChangeArrowheads="1" noChangeShapeType="1" noTextEdit="1"/>
              </p:cNvSpPr>
              <p:nvPr/>
            </p:nvSpPr>
            <p:spPr>
              <a:xfrm>
                <a:off x="4932040" y="393520"/>
                <a:ext cx="1963614" cy="875240"/>
              </a:xfrm>
              <a:prstGeom prst="rect">
                <a:avLst/>
              </a:prstGeom>
              <a:blipFill rotWithShape="1">
                <a:blip r:embed="rId2"/>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363563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764704"/>
            <a:ext cx="7620000" cy="964704"/>
          </a:xfrm>
        </p:spPr>
        <p:txBody>
          <a:bodyPr/>
          <a:lstStyle/>
          <a:p>
            <a:r>
              <a:rPr lang="es-EC" dirty="0" smtClean="0"/>
              <a:t>Eficiencia del gasificador</a:t>
            </a:r>
            <a:endParaRPr lang="es-EC" dirty="0"/>
          </a:p>
        </p:txBody>
      </p:sp>
      <p:graphicFrame>
        <p:nvGraphicFramePr>
          <p:cNvPr id="4" name="3 Tabla"/>
          <p:cNvGraphicFramePr>
            <a:graphicFrameLocks noGrp="1"/>
          </p:cNvGraphicFramePr>
          <p:nvPr>
            <p:extLst>
              <p:ext uri="{D42A27DB-BD31-4B8C-83A1-F6EECF244321}">
                <p14:modId xmlns:p14="http://schemas.microsoft.com/office/powerpoint/2010/main" val="1244968400"/>
              </p:ext>
            </p:extLst>
          </p:nvPr>
        </p:nvGraphicFramePr>
        <p:xfrm>
          <a:off x="2987824" y="2060848"/>
          <a:ext cx="3254539" cy="2644503"/>
        </p:xfrm>
        <a:graphic>
          <a:graphicData uri="http://schemas.openxmlformats.org/drawingml/2006/table">
            <a:tbl>
              <a:tblPr firstRow="1" firstCol="1" bandRow="1">
                <a:tableStyleId>{5C22544A-7EE6-4342-B048-85BDC9FD1C3A}</a:tableStyleId>
              </a:tblPr>
              <a:tblGrid>
                <a:gridCol w="1606203"/>
                <a:gridCol w="1648336"/>
              </a:tblGrid>
              <a:tr h="1109136">
                <a:tc>
                  <a:txBody>
                    <a:bodyPr/>
                    <a:lstStyle/>
                    <a:p>
                      <a:pPr marL="252095" algn="ctr">
                        <a:lnSpc>
                          <a:spcPct val="200000"/>
                        </a:lnSpc>
                        <a:tabLst>
                          <a:tab pos="3562350" algn="l"/>
                        </a:tabLst>
                      </a:pPr>
                      <a:r>
                        <a:rPr lang="es-EC" sz="1600" dirty="0">
                          <a:effectLst/>
                        </a:rPr>
                        <a:t>Tipo de Biomasa</a:t>
                      </a:r>
                      <a:endParaRPr lang="es-EC" sz="1600" dirty="0">
                        <a:solidFill>
                          <a:srgbClr val="000000"/>
                        </a:solidFill>
                        <a:effectLst/>
                        <a:latin typeface="Arial"/>
                        <a:ea typeface="Calibri"/>
                        <a:cs typeface="Times New Roman"/>
                      </a:endParaRPr>
                    </a:p>
                  </a:txBody>
                  <a:tcPr marL="68580" marR="68580" marT="0" marB="0"/>
                </a:tc>
                <a:tc>
                  <a:txBody>
                    <a:bodyPr/>
                    <a:lstStyle/>
                    <a:p>
                      <a:pPr marL="252095" algn="ctr">
                        <a:lnSpc>
                          <a:spcPct val="200000"/>
                        </a:lnSpc>
                        <a:tabLst>
                          <a:tab pos="3562350" algn="l"/>
                        </a:tabLst>
                      </a:pPr>
                      <a:r>
                        <a:rPr lang="es-EC" sz="1600" dirty="0">
                          <a:effectLst/>
                        </a:rPr>
                        <a:t>Eficiencia</a:t>
                      </a:r>
                      <a:endParaRPr lang="es-EC" sz="1600" dirty="0">
                        <a:solidFill>
                          <a:srgbClr val="000000"/>
                        </a:solidFill>
                        <a:effectLst/>
                        <a:latin typeface="Arial"/>
                        <a:ea typeface="Calibri"/>
                        <a:cs typeface="Times New Roman"/>
                      </a:endParaRPr>
                    </a:p>
                  </a:txBody>
                  <a:tcPr marL="68580" marR="68580" marT="0" marB="0"/>
                </a:tc>
              </a:tr>
              <a:tr h="511789">
                <a:tc>
                  <a:txBody>
                    <a:bodyPr/>
                    <a:lstStyle/>
                    <a:p>
                      <a:pPr marL="252095" algn="ctr">
                        <a:lnSpc>
                          <a:spcPct val="200000"/>
                        </a:lnSpc>
                        <a:tabLst>
                          <a:tab pos="3562350" algn="l"/>
                        </a:tabLst>
                      </a:pPr>
                      <a:r>
                        <a:rPr lang="es-EC" sz="1600">
                          <a:effectLst/>
                        </a:rPr>
                        <a:t>madera</a:t>
                      </a:r>
                      <a:endParaRPr lang="es-EC" sz="1600">
                        <a:solidFill>
                          <a:srgbClr val="000000"/>
                        </a:solidFill>
                        <a:effectLst/>
                        <a:latin typeface="Arial"/>
                        <a:ea typeface="Calibri"/>
                        <a:cs typeface="Times New Roman"/>
                      </a:endParaRPr>
                    </a:p>
                  </a:txBody>
                  <a:tcPr marL="68580" marR="68580" marT="0" marB="0"/>
                </a:tc>
                <a:tc>
                  <a:txBody>
                    <a:bodyPr/>
                    <a:lstStyle/>
                    <a:p>
                      <a:pPr marL="252095" algn="ctr">
                        <a:lnSpc>
                          <a:spcPct val="200000"/>
                        </a:lnSpc>
                        <a:tabLst>
                          <a:tab pos="3562350" algn="l"/>
                        </a:tabLst>
                      </a:pPr>
                      <a:r>
                        <a:rPr lang="es-EC" sz="1600" dirty="0">
                          <a:effectLst/>
                        </a:rPr>
                        <a:t>0,852</a:t>
                      </a:r>
                      <a:endParaRPr lang="es-EC" sz="1600" dirty="0">
                        <a:solidFill>
                          <a:srgbClr val="000000"/>
                        </a:solidFill>
                        <a:effectLst/>
                        <a:latin typeface="Arial"/>
                        <a:ea typeface="Calibri"/>
                        <a:cs typeface="Times New Roman"/>
                      </a:endParaRPr>
                    </a:p>
                  </a:txBody>
                  <a:tcPr marL="68580" marR="68580" marT="0" marB="0"/>
                </a:tc>
              </a:tr>
              <a:tr h="511789">
                <a:tc>
                  <a:txBody>
                    <a:bodyPr/>
                    <a:lstStyle/>
                    <a:p>
                      <a:pPr marL="252095" algn="ctr">
                        <a:lnSpc>
                          <a:spcPct val="200000"/>
                        </a:lnSpc>
                        <a:tabLst>
                          <a:tab pos="3562350" algn="l"/>
                        </a:tabLst>
                      </a:pPr>
                      <a:r>
                        <a:rPr lang="es-EC" sz="1600">
                          <a:effectLst/>
                        </a:rPr>
                        <a:t>coco</a:t>
                      </a:r>
                      <a:endParaRPr lang="es-EC" sz="1600">
                        <a:solidFill>
                          <a:srgbClr val="000000"/>
                        </a:solidFill>
                        <a:effectLst/>
                        <a:latin typeface="Arial"/>
                        <a:ea typeface="Calibri"/>
                        <a:cs typeface="Times New Roman"/>
                      </a:endParaRPr>
                    </a:p>
                  </a:txBody>
                  <a:tcPr marL="68580" marR="68580" marT="0" marB="0"/>
                </a:tc>
                <a:tc>
                  <a:txBody>
                    <a:bodyPr/>
                    <a:lstStyle/>
                    <a:p>
                      <a:pPr marL="252095" algn="ctr">
                        <a:lnSpc>
                          <a:spcPct val="200000"/>
                        </a:lnSpc>
                        <a:tabLst>
                          <a:tab pos="3562350" algn="l"/>
                        </a:tabLst>
                      </a:pPr>
                      <a:r>
                        <a:rPr lang="es-EC" sz="1600" dirty="0">
                          <a:effectLst/>
                        </a:rPr>
                        <a:t>0,863</a:t>
                      </a:r>
                      <a:endParaRPr lang="es-EC" sz="1600" dirty="0">
                        <a:solidFill>
                          <a:srgbClr val="000000"/>
                        </a:solidFill>
                        <a:effectLst/>
                        <a:latin typeface="Arial"/>
                        <a:ea typeface="Calibri"/>
                        <a:cs typeface="Times New Roman"/>
                      </a:endParaRPr>
                    </a:p>
                  </a:txBody>
                  <a:tcPr marL="68580" marR="68580" marT="0" marB="0"/>
                </a:tc>
              </a:tr>
              <a:tr h="511789">
                <a:tc>
                  <a:txBody>
                    <a:bodyPr/>
                    <a:lstStyle/>
                    <a:p>
                      <a:pPr marL="252095" algn="ctr">
                        <a:lnSpc>
                          <a:spcPct val="200000"/>
                        </a:lnSpc>
                        <a:tabLst>
                          <a:tab pos="3562350" algn="l"/>
                        </a:tabLst>
                      </a:pPr>
                      <a:r>
                        <a:rPr lang="es-EC" sz="1600">
                          <a:effectLst/>
                        </a:rPr>
                        <a:t>tusa</a:t>
                      </a:r>
                      <a:endParaRPr lang="es-EC" sz="1600">
                        <a:solidFill>
                          <a:srgbClr val="000000"/>
                        </a:solidFill>
                        <a:effectLst/>
                        <a:latin typeface="Arial"/>
                        <a:ea typeface="Calibri"/>
                        <a:cs typeface="Times New Roman"/>
                      </a:endParaRPr>
                    </a:p>
                  </a:txBody>
                  <a:tcPr marL="68580" marR="68580" marT="0" marB="0"/>
                </a:tc>
                <a:tc>
                  <a:txBody>
                    <a:bodyPr/>
                    <a:lstStyle/>
                    <a:p>
                      <a:pPr marL="252095" algn="ctr">
                        <a:lnSpc>
                          <a:spcPct val="200000"/>
                        </a:lnSpc>
                        <a:tabLst>
                          <a:tab pos="3562350" algn="l"/>
                        </a:tabLst>
                      </a:pPr>
                      <a:r>
                        <a:rPr lang="es-EC" sz="1600" dirty="0">
                          <a:effectLst/>
                        </a:rPr>
                        <a:t>0,868</a:t>
                      </a:r>
                      <a:endParaRPr lang="es-EC" sz="1600" dirty="0">
                        <a:solidFill>
                          <a:srgbClr val="000000"/>
                        </a:solidFill>
                        <a:effectLst/>
                        <a:latin typeface="Arial"/>
                        <a:ea typeface="Calibri"/>
                        <a:cs typeface="Times New Roman"/>
                      </a:endParaRPr>
                    </a:p>
                  </a:txBody>
                  <a:tcPr marL="68580" marR="68580" marT="0" marB="0"/>
                </a:tc>
              </a:tr>
            </a:tbl>
          </a:graphicData>
        </a:graphic>
      </p:graphicFrame>
      <p:sp>
        <p:nvSpPr>
          <p:cNvPr id="5" name="2 Marcador de contenido"/>
          <p:cNvSpPr txBox="1">
            <a:spLocks/>
          </p:cNvSpPr>
          <p:nvPr/>
        </p:nvSpPr>
        <p:spPr>
          <a:xfrm>
            <a:off x="539552" y="5085184"/>
            <a:ext cx="7620000" cy="964704"/>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s-EC" dirty="0" smtClean="0"/>
              <a:t>Tiene una eficiencia del 86 %</a:t>
            </a:r>
            <a:endParaRPr lang="es-EC" dirty="0"/>
          </a:p>
        </p:txBody>
      </p:sp>
    </p:spTree>
    <p:extLst>
      <p:ext uri="{BB962C8B-B14F-4D97-AF65-F5344CB8AC3E}">
        <p14:creationId xmlns:p14="http://schemas.microsoft.com/office/powerpoint/2010/main" val="83550384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3538736" cy="778098"/>
          </a:xfrm>
        </p:spPr>
        <p:txBody>
          <a:bodyPr/>
          <a:lstStyle/>
          <a:p>
            <a:r>
              <a:rPr lang="es-EC" sz="2400" dirty="0"/>
              <a:t>Poder calorífico de la mezcla</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782667604"/>
              </p:ext>
            </p:extLst>
          </p:nvPr>
        </p:nvGraphicFramePr>
        <p:xfrm>
          <a:off x="1475656" y="2636912"/>
          <a:ext cx="5976665" cy="4023360"/>
        </p:xfrm>
        <a:graphic>
          <a:graphicData uri="http://schemas.openxmlformats.org/drawingml/2006/table">
            <a:tbl>
              <a:tblPr firstRow="1" firstCol="1" bandRow="1">
                <a:tableStyleId>{5C22544A-7EE6-4342-B048-85BDC9FD1C3A}</a:tableStyleId>
              </a:tblPr>
              <a:tblGrid>
                <a:gridCol w="1665892"/>
                <a:gridCol w="1665892"/>
                <a:gridCol w="1666658"/>
                <a:gridCol w="978223"/>
              </a:tblGrid>
              <a:tr h="318035">
                <a:tc>
                  <a:txBody>
                    <a:bodyPr/>
                    <a:lstStyle/>
                    <a:p>
                      <a:pPr marL="252095" algn="just">
                        <a:lnSpc>
                          <a:spcPct val="200000"/>
                        </a:lnSpc>
                      </a:pPr>
                      <a:r>
                        <a:rPr lang="es-EC" sz="1200" dirty="0">
                          <a:effectLst/>
                        </a:rPr>
                        <a:t>Parámetro</a:t>
                      </a:r>
                      <a:endParaRPr lang="es-EC" sz="12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dirty="0">
                          <a:effectLst/>
                        </a:rPr>
                        <a:t>símbolo</a:t>
                      </a:r>
                      <a:endParaRPr lang="es-EC" sz="12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a:effectLst/>
                        </a:rPr>
                        <a:t>unidades</a:t>
                      </a:r>
                      <a:endParaRPr lang="es-EC" sz="12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a:effectLst/>
                        </a:rPr>
                        <a:t>Valor</a:t>
                      </a:r>
                      <a:endParaRPr lang="es-EC" sz="1200">
                        <a:solidFill>
                          <a:srgbClr val="000000"/>
                        </a:solidFill>
                        <a:effectLst/>
                        <a:latin typeface="Arial"/>
                        <a:ea typeface="Calibri"/>
                        <a:cs typeface="Times New Roman"/>
                      </a:endParaRPr>
                    </a:p>
                  </a:txBody>
                  <a:tcPr marL="47374" marR="47374" marT="0" marB="0"/>
                </a:tc>
              </a:tr>
              <a:tr h="636071">
                <a:tc>
                  <a:txBody>
                    <a:bodyPr/>
                    <a:lstStyle/>
                    <a:p>
                      <a:pPr marL="252095" algn="just">
                        <a:lnSpc>
                          <a:spcPct val="200000"/>
                        </a:lnSpc>
                      </a:pPr>
                      <a:r>
                        <a:rPr lang="es-EC" sz="1200" dirty="0">
                          <a:effectLst/>
                        </a:rPr>
                        <a:t>Poder calorífico del gas</a:t>
                      </a:r>
                      <a:endParaRPr lang="es-EC" sz="12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dirty="0" err="1">
                          <a:effectLst/>
                        </a:rPr>
                        <a:t>Hc</a:t>
                      </a:r>
                      <a:endParaRPr lang="es-EC" sz="20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dirty="0">
                          <a:effectLst/>
                        </a:rPr>
                        <a:t>KJ/ m</a:t>
                      </a:r>
                      <a:r>
                        <a:rPr lang="es-EC" sz="2000" baseline="30000" dirty="0">
                          <a:effectLst/>
                        </a:rPr>
                        <a:t>3</a:t>
                      </a:r>
                      <a:r>
                        <a:rPr lang="es-EC" sz="2000" dirty="0">
                          <a:effectLst/>
                        </a:rPr>
                        <a:t>N</a:t>
                      </a:r>
                      <a:endParaRPr lang="es-EC" sz="20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dirty="0">
                          <a:effectLst/>
                        </a:rPr>
                        <a:t>5759,75</a:t>
                      </a:r>
                      <a:endParaRPr lang="es-EC" sz="1200" dirty="0">
                        <a:solidFill>
                          <a:srgbClr val="000000"/>
                        </a:solidFill>
                        <a:effectLst/>
                        <a:latin typeface="Arial"/>
                        <a:ea typeface="Calibri"/>
                        <a:cs typeface="Times New Roman"/>
                      </a:endParaRPr>
                    </a:p>
                  </a:txBody>
                  <a:tcPr marL="47374" marR="47374" marT="0" marB="0"/>
                </a:tc>
              </a:tr>
              <a:tr h="954106">
                <a:tc>
                  <a:txBody>
                    <a:bodyPr/>
                    <a:lstStyle/>
                    <a:p>
                      <a:pPr marL="252095" algn="just">
                        <a:lnSpc>
                          <a:spcPct val="200000"/>
                        </a:lnSpc>
                      </a:pPr>
                      <a:r>
                        <a:rPr lang="es-EC" sz="1200" dirty="0">
                          <a:effectLst/>
                        </a:rPr>
                        <a:t>m</a:t>
                      </a:r>
                      <a:r>
                        <a:rPr lang="es-EC" sz="1200" baseline="30000" dirty="0">
                          <a:effectLst/>
                        </a:rPr>
                        <a:t>3 </a:t>
                      </a:r>
                      <a:r>
                        <a:rPr lang="es-EC" sz="1200" dirty="0">
                          <a:effectLst/>
                        </a:rPr>
                        <a:t>aire / m</a:t>
                      </a:r>
                      <a:r>
                        <a:rPr lang="es-EC" sz="1200" baseline="30000" dirty="0">
                          <a:effectLst/>
                        </a:rPr>
                        <a:t>3 </a:t>
                      </a:r>
                      <a:r>
                        <a:rPr lang="es-EC" sz="1200" dirty="0">
                          <a:effectLst/>
                        </a:rPr>
                        <a:t>gas – combustión </a:t>
                      </a:r>
                      <a:r>
                        <a:rPr lang="es-EC" sz="1200" dirty="0" err="1">
                          <a:effectLst/>
                        </a:rPr>
                        <a:t>estequiométrica</a:t>
                      </a:r>
                      <a:endParaRPr lang="es-EC" sz="12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a:effectLst/>
                        </a:rPr>
                        <a:t>Lo</a:t>
                      </a:r>
                      <a:endParaRPr lang="es-EC" sz="20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dirty="0">
                          <a:effectLst/>
                        </a:rPr>
                        <a:t>m</a:t>
                      </a:r>
                      <a:r>
                        <a:rPr lang="es-EC" sz="2000" baseline="30000" dirty="0">
                          <a:effectLst/>
                        </a:rPr>
                        <a:t>3</a:t>
                      </a:r>
                      <a:r>
                        <a:rPr lang="es-EC" sz="2000" dirty="0">
                          <a:effectLst/>
                        </a:rPr>
                        <a:t>/ m</a:t>
                      </a:r>
                      <a:r>
                        <a:rPr lang="es-EC" sz="2000" baseline="30000" dirty="0">
                          <a:effectLst/>
                        </a:rPr>
                        <a:t>3</a:t>
                      </a:r>
                      <a:endParaRPr lang="es-EC" sz="20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dirty="0">
                          <a:effectLst/>
                        </a:rPr>
                        <a:t>1,2298</a:t>
                      </a:r>
                      <a:endParaRPr lang="es-EC" sz="1200" dirty="0">
                        <a:solidFill>
                          <a:srgbClr val="000000"/>
                        </a:solidFill>
                        <a:effectLst/>
                        <a:latin typeface="Arial"/>
                        <a:ea typeface="Calibri"/>
                        <a:cs typeface="Times New Roman"/>
                      </a:endParaRPr>
                    </a:p>
                  </a:txBody>
                  <a:tcPr marL="47374" marR="47374" marT="0" marB="0"/>
                </a:tc>
              </a:tr>
              <a:tr h="636071">
                <a:tc>
                  <a:txBody>
                    <a:bodyPr/>
                    <a:lstStyle/>
                    <a:p>
                      <a:pPr marL="252095" algn="just">
                        <a:lnSpc>
                          <a:spcPct val="200000"/>
                        </a:lnSpc>
                      </a:pPr>
                      <a:r>
                        <a:rPr lang="es-EC" sz="1200">
                          <a:effectLst/>
                        </a:rPr>
                        <a:t>m</a:t>
                      </a:r>
                      <a:r>
                        <a:rPr lang="es-EC" sz="1200" baseline="30000">
                          <a:effectLst/>
                        </a:rPr>
                        <a:t>3 </a:t>
                      </a:r>
                      <a:r>
                        <a:rPr lang="es-EC" sz="1200">
                          <a:effectLst/>
                        </a:rPr>
                        <a:t>mezcla / m</a:t>
                      </a:r>
                      <a:r>
                        <a:rPr lang="es-EC" sz="1200" baseline="30000">
                          <a:effectLst/>
                        </a:rPr>
                        <a:t>3 </a:t>
                      </a:r>
                      <a:r>
                        <a:rPr lang="es-EC" sz="1200">
                          <a:effectLst/>
                        </a:rPr>
                        <a:t>gas –estequiométrica</a:t>
                      </a:r>
                      <a:endParaRPr lang="es-EC" sz="12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a:effectLst/>
                        </a:rPr>
                        <a:t>1+Lo</a:t>
                      </a:r>
                      <a:endParaRPr lang="es-EC" sz="20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dirty="0">
                          <a:effectLst/>
                        </a:rPr>
                        <a:t>m</a:t>
                      </a:r>
                      <a:r>
                        <a:rPr lang="es-EC" sz="2000" baseline="30000" dirty="0">
                          <a:effectLst/>
                        </a:rPr>
                        <a:t>3</a:t>
                      </a:r>
                      <a:r>
                        <a:rPr lang="es-EC" sz="2000" dirty="0">
                          <a:effectLst/>
                        </a:rPr>
                        <a:t>/ m</a:t>
                      </a:r>
                      <a:r>
                        <a:rPr lang="es-EC" sz="2000" baseline="30000" dirty="0">
                          <a:effectLst/>
                        </a:rPr>
                        <a:t>3</a:t>
                      </a:r>
                      <a:endParaRPr lang="es-EC" sz="20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dirty="0">
                          <a:effectLst/>
                        </a:rPr>
                        <a:t>2,2298</a:t>
                      </a:r>
                      <a:endParaRPr lang="es-EC" sz="1200" dirty="0">
                        <a:solidFill>
                          <a:srgbClr val="000000"/>
                        </a:solidFill>
                        <a:effectLst/>
                        <a:latin typeface="Arial"/>
                        <a:ea typeface="Calibri"/>
                        <a:cs typeface="Times New Roman"/>
                      </a:endParaRPr>
                    </a:p>
                  </a:txBody>
                  <a:tcPr marL="47374" marR="47374" marT="0" marB="0"/>
                </a:tc>
              </a:tr>
              <a:tr h="954106">
                <a:tc>
                  <a:txBody>
                    <a:bodyPr/>
                    <a:lstStyle/>
                    <a:p>
                      <a:pPr marL="252095" algn="just">
                        <a:lnSpc>
                          <a:spcPct val="200000"/>
                        </a:lnSpc>
                      </a:pPr>
                      <a:r>
                        <a:rPr lang="es-EC" sz="1200">
                          <a:effectLst/>
                        </a:rPr>
                        <a:t>Potencia de la mezcla estequiométrica</a:t>
                      </a:r>
                      <a:endParaRPr lang="es-EC" sz="12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a:effectLst/>
                        </a:rPr>
                        <a:t>Hme</a:t>
                      </a:r>
                      <a:endParaRPr lang="es-EC" sz="200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2000" dirty="0">
                          <a:effectLst/>
                        </a:rPr>
                        <a:t>KJ/ m</a:t>
                      </a:r>
                      <a:r>
                        <a:rPr lang="es-EC" sz="2000" baseline="30000" dirty="0">
                          <a:effectLst/>
                        </a:rPr>
                        <a:t>3</a:t>
                      </a:r>
                      <a:r>
                        <a:rPr lang="es-EC" sz="2000" dirty="0">
                          <a:effectLst/>
                        </a:rPr>
                        <a:t>N</a:t>
                      </a:r>
                      <a:endParaRPr lang="es-EC" sz="2000" dirty="0">
                        <a:solidFill>
                          <a:srgbClr val="000000"/>
                        </a:solidFill>
                        <a:effectLst/>
                        <a:latin typeface="Arial"/>
                        <a:ea typeface="Calibri"/>
                        <a:cs typeface="Times New Roman"/>
                      </a:endParaRPr>
                    </a:p>
                  </a:txBody>
                  <a:tcPr marL="47374" marR="47374" marT="0" marB="0"/>
                </a:tc>
                <a:tc>
                  <a:txBody>
                    <a:bodyPr/>
                    <a:lstStyle/>
                    <a:p>
                      <a:pPr marL="252095" algn="just">
                        <a:lnSpc>
                          <a:spcPct val="200000"/>
                        </a:lnSpc>
                      </a:pPr>
                      <a:r>
                        <a:rPr lang="es-EC" sz="1200" dirty="0">
                          <a:effectLst/>
                        </a:rPr>
                        <a:t>2583,07</a:t>
                      </a:r>
                      <a:endParaRPr lang="es-EC" sz="1200" dirty="0">
                        <a:solidFill>
                          <a:srgbClr val="000000"/>
                        </a:solidFill>
                        <a:effectLst/>
                        <a:latin typeface="Arial"/>
                        <a:ea typeface="Calibri"/>
                        <a:cs typeface="Times New Roman"/>
                      </a:endParaRPr>
                    </a:p>
                  </a:txBody>
                  <a:tcPr marL="47374" marR="47374" marT="0" marB="0"/>
                </a:tc>
              </a:tr>
            </a:tbl>
          </a:graphicData>
        </a:graphic>
      </p:graphicFrame>
      <mc:AlternateContent xmlns:mc="http://schemas.openxmlformats.org/markup-compatibility/2006" xmlns:a14="http://schemas.microsoft.com/office/drawing/2010/main">
        <mc:Choice Requires="a14">
          <p:sp>
            <p:nvSpPr>
              <p:cNvPr id="6" name="5 Rectángulo"/>
              <p:cNvSpPr/>
              <p:nvPr/>
            </p:nvSpPr>
            <p:spPr>
              <a:xfrm>
                <a:off x="4571999" y="332656"/>
                <a:ext cx="1672253" cy="6154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𝐻𝑚</m:t>
                      </m:r>
                      <m:r>
                        <a:rPr lang="es-EC" i="1">
                          <a:latin typeface="Cambria Math"/>
                        </a:rPr>
                        <m:t>=</m:t>
                      </m:r>
                      <m:f>
                        <m:fPr>
                          <m:ctrlPr>
                            <a:rPr lang="es-EC" i="1">
                              <a:latin typeface="Cambria Math"/>
                            </a:rPr>
                          </m:ctrlPr>
                        </m:fPr>
                        <m:num>
                          <m:r>
                            <a:rPr lang="es-EC" i="1">
                              <a:latin typeface="Cambria Math"/>
                            </a:rPr>
                            <m:t>𝐻𝑐</m:t>
                          </m:r>
                        </m:num>
                        <m:den>
                          <m:r>
                            <a:rPr lang="es-EC" i="1">
                              <a:latin typeface="Cambria Math"/>
                            </a:rPr>
                            <m:t>1+</m:t>
                          </m:r>
                          <m:r>
                            <a:rPr lang="es-EC" i="1">
                              <a:latin typeface="Cambria Math"/>
                            </a:rPr>
                            <m:t>𝐿𝑜</m:t>
                          </m:r>
                          <m:r>
                            <a:rPr lang="es-EC" i="1">
                              <a:latin typeface="Cambria Math"/>
                            </a:rPr>
                            <m:t>𝜆</m:t>
                          </m:r>
                        </m:den>
                      </m:f>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571999" y="332656"/>
                <a:ext cx="1672253" cy="615490"/>
              </a:xfrm>
              <a:prstGeom prst="rect">
                <a:avLst/>
              </a:prstGeo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11560" y="948146"/>
                <a:ext cx="4572000" cy="1754326"/>
              </a:xfrm>
              <a:prstGeom prst="rect">
                <a:avLst/>
              </a:prstGeom>
            </p:spPr>
            <p:txBody>
              <a:bodyPr>
                <a:spAutoFit/>
              </a:bodyPr>
              <a:lstStyle/>
              <a:p>
                <a:r>
                  <a:rPr lang="es-EC" dirty="0"/>
                  <a:t>Dónde: </a:t>
                </a:r>
              </a:p>
              <a:p>
                <a:pPr marL="285750" indent="-285750">
                  <a:buFont typeface="Arial" panose="020B0604020202020204" pitchFamily="34" charset="0"/>
                  <a:buChar char="•"/>
                </a:pPr>
                <a14:m>
                  <m:oMath xmlns:m="http://schemas.openxmlformats.org/officeDocument/2006/math">
                    <m:r>
                      <a:rPr lang="es-EC" i="1">
                        <a:latin typeface="Cambria Math"/>
                      </a:rPr>
                      <m:t>𝐻𝑚</m:t>
                    </m:r>
                    <m:r>
                      <a:rPr lang="es-EC" i="1">
                        <a:latin typeface="Cambria Math"/>
                      </a:rPr>
                      <m:t>=</m:t>
                    </m:r>
                    <m:r>
                      <a:rPr lang="es-EC" i="1">
                        <a:latin typeface="Cambria Math"/>
                      </a:rPr>
                      <m:t>𝑝𝑜𝑑𝑒𝑟</m:t>
                    </m:r>
                    <m:r>
                      <a:rPr lang="es-EC" i="1">
                        <a:latin typeface="Cambria Math"/>
                      </a:rPr>
                      <m:t> </m:t>
                    </m:r>
                    <m:r>
                      <a:rPr lang="es-EC" i="1">
                        <a:latin typeface="Cambria Math"/>
                      </a:rPr>
                      <m:t>𝑐𝑎𝑙𝑜𝑟𝑖𝑓𝑖𝑐𝑜</m:t>
                    </m:r>
                    <m:r>
                      <a:rPr lang="es-EC" i="1">
                        <a:latin typeface="Cambria Math"/>
                      </a:rPr>
                      <m:t> </m:t>
                    </m:r>
                    <m:r>
                      <a:rPr lang="es-EC" i="1">
                        <a:latin typeface="Cambria Math"/>
                      </a:rPr>
                      <m:t>𝑑𝑒</m:t>
                    </m:r>
                    <m:r>
                      <a:rPr lang="es-EC" i="1">
                        <a:latin typeface="Cambria Math"/>
                      </a:rPr>
                      <m:t> </m:t>
                    </m:r>
                    <m:r>
                      <a:rPr lang="es-EC" i="1">
                        <a:latin typeface="Cambria Math"/>
                      </a:rPr>
                      <m:t>𝑙𝑎</m:t>
                    </m:r>
                    <m:r>
                      <a:rPr lang="es-EC" i="1">
                        <a:latin typeface="Cambria Math"/>
                      </a:rPr>
                      <m:t> </m:t>
                    </m:r>
                    <m:r>
                      <a:rPr lang="es-EC" i="1">
                        <a:latin typeface="Cambria Math"/>
                      </a:rPr>
                      <m:t>𝑚𝑒𝑧𝑐𝑙𝑎</m:t>
                    </m:r>
                  </m:oMath>
                </a14:m>
                <a:endParaRPr lang="es-EC" dirty="0"/>
              </a:p>
              <a:p>
                <a:pPr marL="285750" indent="-285750">
                  <a:buFont typeface="Arial" panose="020B0604020202020204" pitchFamily="34" charset="0"/>
                  <a:buChar char="•"/>
                </a:pPr>
                <a14:m>
                  <m:oMath xmlns:m="http://schemas.openxmlformats.org/officeDocument/2006/math">
                    <m:r>
                      <a:rPr lang="es-EC" i="1">
                        <a:latin typeface="Cambria Math"/>
                      </a:rPr>
                      <m:t>𝐻𝑐</m:t>
                    </m:r>
                    <m:r>
                      <a:rPr lang="es-EC" i="1">
                        <a:latin typeface="Cambria Math"/>
                      </a:rPr>
                      <m:t>=</m:t>
                    </m:r>
                    <m:r>
                      <a:rPr lang="es-EC" i="1">
                        <a:latin typeface="Cambria Math"/>
                      </a:rPr>
                      <m:t>𝑝𝑜𝑑𝑒𝑟</m:t>
                    </m:r>
                    <m:r>
                      <a:rPr lang="es-EC" i="1">
                        <a:latin typeface="Cambria Math"/>
                      </a:rPr>
                      <m:t> </m:t>
                    </m:r>
                    <m:r>
                      <a:rPr lang="es-EC" i="1">
                        <a:latin typeface="Cambria Math"/>
                      </a:rPr>
                      <m:t>𝑐𝑎𝑙𝑜𝑟𝑖𝑓𝑖𝑐𝑜</m:t>
                    </m:r>
                    <m:r>
                      <a:rPr lang="es-EC" i="1">
                        <a:latin typeface="Cambria Math"/>
                      </a:rPr>
                      <m:t> </m:t>
                    </m:r>
                    <m:r>
                      <a:rPr lang="es-EC" i="1">
                        <a:latin typeface="Cambria Math"/>
                      </a:rPr>
                      <m:t>𝑑𝑒𝑙</m:t>
                    </m:r>
                    <m:r>
                      <a:rPr lang="es-EC" i="1">
                        <a:latin typeface="Cambria Math"/>
                      </a:rPr>
                      <m:t> </m:t>
                    </m:r>
                    <m:r>
                      <a:rPr lang="es-EC" i="1">
                        <a:latin typeface="Cambria Math"/>
                      </a:rPr>
                      <m:t>𝑐𝑜𝑚𝑏𝑢𝑠𝑡𝑖𝑏𝑙𝑒</m:t>
                    </m:r>
                  </m:oMath>
                </a14:m>
                <a:endParaRPr lang="es-EC" dirty="0"/>
              </a:p>
              <a:p>
                <a:pPr marL="285750" indent="-285750">
                  <a:buFont typeface="Arial" panose="020B0604020202020204" pitchFamily="34" charset="0"/>
                  <a:buChar char="•"/>
                </a:pPr>
                <a14:m>
                  <m:oMath xmlns:m="http://schemas.openxmlformats.org/officeDocument/2006/math">
                    <m:r>
                      <a:rPr lang="es-EC" i="1">
                        <a:latin typeface="Cambria Math"/>
                      </a:rPr>
                      <m:t>𝐿𝑜</m:t>
                    </m:r>
                    <m:r>
                      <a:rPr lang="es-EC" i="1">
                        <a:latin typeface="Cambria Math"/>
                      </a:rPr>
                      <m:t>=</m:t>
                    </m:r>
                    <m:r>
                      <a:rPr lang="es-EC" i="1">
                        <a:latin typeface="Cambria Math"/>
                      </a:rPr>
                      <m:t>𝑚𝑒𝑧𝑐𝑙𝑎</m:t>
                    </m:r>
                    <m:r>
                      <a:rPr lang="es-EC" i="1">
                        <a:latin typeface="Cambria Math"/>
                      </a:rPr>
                      <m:t> </m:t>
                    </m:r>
                    <m:r>
                      <a:rPr lang="es-EC" i="1">
                        <a:latin typeface="Cambria Math"/>
                      </a:rPr>
                      <m:t>𝑒𝑠𝑡𝑒𝑞𝑢𝑖𝑜𝑚𝑒𝑡𝑟𝑖𝑐𝑎</m:t>
                    </m:r>
                    <m:r>
                      <a:rPr lang="es-EC" i="1">
                        <a:latin typeface="Cambria Math"/>
                      </a:rPr>
                      <m:t> </m:t>
                    </m:r>
                  </m:oMath>
                </a14:m>
                <a:endParaRPr lang="es-EC" dirty="0"/>
              </a:p>
              <a:p>
                <a:pPr marL="285750" indent="-285750">
                  <a:buFont typeface="Arial" panose="020B0604020202020204" pitchFamily="34" charset="0"/>
                  <a:buChar char="•"/>
                </a:pPr>
                <a14:m>
                  <m:oMath xmlns:m="http://schemas.openxmlformats.org/officeDocument/2006/math">
                    <m:r>
                      <a:rPr lang="es-EC" i="1">
                        <a:latin typeface="Cambria Math"/>
                      </a:rPr>
                      <m:t>𝜆</m:t>
                    </m:r>
                    <m:r>
                      <a:rPr lang="es-EC" i="1">
                        <a:latin typeface="Cambria Math"/>
                      </a:rPr>
                      <m:t>=</m:t>
                    </m:r>
                    <m:r>
                      <a:rPr lang="es-EC" i="1">
                        <a:latin typeface="Cambria Math"/>
                      </a:rPr>
                      <m:t>𝑐𝑜𝑒𝑓𝑖𝑐𝑖𝑒𝑛𝑡𝑒</m:t>
                    </m:r>
                    <m:r>
                      <a:rPr lang="es-EC" i="1">
                        <a:latin typeface="Cambria Math"/>
                      </a:rPr>
                      <m:t> </m:t>
                    </m:r>
                    <m:r>
                      <a:rPr lang="es-EC" i="1">
                        <a:latin typeface="Cambria Math"/>
                      </a:rPr>
                      <m:t>𝑑𝑒</m:t>
                    </m:r>
                    <m:r>
                      <a:rPr lang="es-EC" i="1">
                        <a:latin typeface="Cambria Math"/>
                      </a:rPr>
                      <m:t> </m:t>
                    </m:r>
                    <m:r>
                      <a:rPr lang="es-EC" i="1">
                        <a:latin typeface="Cambria Math"/>
                      </a:rPr>
                      <m:t>𝑒𝑥𝑐𝑒𝑠𝑜</m:t>
                    </m:r>
                    <m:r>
                      <a:rPr lang="es-EC" i="1">
                        <a:latin typeface="Cambria Math"/>
                      </a:rPr>
                      <m:t> </m:t>
                    </m:r>
                    <m:r>
                      <a:rPr lang="es-EC" i="1">
                        <a:latin typeface="Cambria Math"/>
                      </a:rPr>
                      <m:t>𝑑𝑒</m:t>
                    </m:r>
                    <m:r>
                      <a:rPr lang="es-EC" i="1">
                        <a:latin typeface="Cambria Math"/>
                      </a:rPr>
                      <m:t> </m:t>
                    </m:r>
                    <m:r>
                      <a:rPr lang="es-EC" i="1">
                        <a:latin typeface="Cambria Math"/>
                      </a:rPr>
                      <m:t>𝑎𝑖𝑟𝑒</m:t>
                    </m:r>
                    <m:r>
                      <a:rPr lang="es-EC" i="1">
                        <a:latin typeface="Cambria Math"/>
                      </a:rPr>
                      <m:t> </m:t>
                    </m:r>
                  </m:oMath>
                </a14:m>
                <a:endParaRPr lang="es-EC" dirty="0"/>
              </a:p>
              <a:p>
                <a:pPr marL="285750" indent="-285750">
                  <a:buFont typeface="Arial" panose="020B0604020202020204" pitchFamily="34" charset="0"/>
                  <a:buChar char="•"/>
                </a:pPr>
                <a14:m>
                  <m:oMath xmlns:m="http://schemas.openxmlformats.org/officeDocument/2006/math">
                    <m:r>
                      <a:rPr lang="es-EC" i="1">
                        <a:latin typeface="Cambria Math"/>
                      </a:rPr>
                      <m:t>𝜆</m:t>
                    </m:r>
                    <m:r>
                      <a:rPr lang="es-EC" i="1">
                        <a:latin typeface="Cambria Math"/>
                      </a:rPr>
                      <m:t>=1 </m:t>
                    </m:r>
                    <m:r>
                      <a:rPr lang="es-EC" i="1">
                        <a:latin typeface="Cambria Math"/>
                      </a:rPr>
                      <m:t>𝑝𝑎𝑟𝑎</m:t>
                    </m:r>
                    <m:r>
                      <a:rPr lang="es-EC" i="1">
                        <a:latin typeface="Cambria Math"/>
                      </a:rPr>
                      <m:t> </m:t>
                    </m:r>
                    <m:r>
                      <a:rPr lang="es-EC" i="1">
                        <a:latin typeface="Cambria Math"/>
                      </a:rPr>
                      <m:t>𝑐𝑎𝑙𝑐𝑢𝑙𝑜𝑠</m:t>
                    </m:r>
                    <m:r>
                      <a:rPr lang="es-EC" i="1">
                        <a:latin typeface="Cambria Math"/>
                      </a:rPr>
                      <m:t> </m:t>
                    </m:r>
                    <m:r>
                      <a:rPr lang="es-EC" i="1">
                        <a:latin typeface="Cambria Math"/>
                      </a:rPr>
                      <m:t>𝑡𝑒𝑜𝑟𝑖𝑐𝑜𝑠</m:t>
                    </m:r>
                  </m:oMath>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611560" y="948146"/>
                <a:ext cx="4572000" cy="1754326"/>
              </a:xfrm>
              <a:prstGeom prst="rect">
                <a:avLst/>
              </a:prstGeom>
              <a:blipFill rotWithShape="1">
                <a:blip r:embed="rId3"/>
                <a:stretch>
                  <a:fillRect l="-1067" t="-1742" b="-3484"/>
                </a:stretch>
              </a:blipFill>
            </p:spPr>
            <p:txBody>
              <a:bodyPr/>
              <a:lstStyle/>
              <a:p>
                <a:r>
                  <a:rPr lang="es-EC">
                    <a:noFill/>
                  </a:rPr>
                  <a:t> </a:t>
                </a:r>
              </a:p>
            </p:txBody>
          </p:sp>
        </mc:Fallback>
      </mc:AlternateContent>
    </p:spTree>
    <p:extLst>
      <p:ext uri="{BB962C8B-B14F-4D97-AF65-F5344CB8AC3E}">
        <p14:creationId xmlns:p14="http://schemas.microsoft.com/office/powerpoint/2010/main" val="3718998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Marco Teórico</a:t>
            </a:r>
            <a:endParaRPr lang="es-EC" dirty="0"/>
          </a:p>
        </p:txBody>
      </p:sp>
      <p:sp>
        <p:nvSpPr>
          <p:cNvPr id="3" name="2 Marcador de contenido"/>
          <p:cNvSpPr>
            <a:spLocks noGrp="1"/>
          </p:cNvSpPr>
          <p:nvPr>
            <p:ph idx="1"/>
          </p:nvPr>
        </p:nvSpPr>
        <p:spPr/>
        <p:txBody>
          <a:bodyPr/>
          <a:lstStyle/>
          <a:p>
            <a:r>
              <a:rPr lang="es-EC" dirty="0" smtClean="0"/>
              <a:t>Biomasa.-  </a:t>
            </a:r>
            <a:r>
              <a:rPr lang="es-EC" dirty="0"/>
              <a:t>Se refiere a cualquier conjunto de materia orgánica renovable de origen vegetal, procedente de un proceso biológico espontaneó o provocado. Conteniendo carbono, nitrógeno, oxígeno e hidrogeno como cada ser vivo. </a:t>
            </a:r>
          </a:p>
        </p:txBody>
      </p:sp>
    </p:spTree>
    <p:extLst>
      <p:ext uri="{BB962C8B-B14F-4D97-AF65-F5344CB8AC3E}">
        <p14:creationId xmlns:p14="http://schemas.microsoft.com/office/powerpoint/2010/main" val="247791775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620000" cy="1074514"/>
          </a:xfrm>
        </p:spPr>
        <p:txBody>
          <a:bodyPr/>
          <a:lstStyle/>
          <a:p>
            <a:r>
              <a:rPr lang="es-EC" dirty="0" smtClean="0"/>
              <a:t>Eficiencia del motor</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67544" y="2348880"/>
                <a:ext cx="3456384" cy="1152128"/>
              </a:xfrm>
            </p:spPr>
            <p:txBody>
              <a:bodyPr>
                <a:normAutofit fontScale="85000" lnSpcReduction="10000"/>
              </a:bodyPr>
              <a:lstStyle/>
              <a:p>
                <a14:m>
                  <m:oMath xmlns:m="http://schemas.openxmlformats.org/officeDocument/2006/math">
                    <m:r>
                      <a:rPr lang="es-EC" i="1">
                        <a:latin typeface="Cambria Math"/>
                      </a:rPr>
                      <m:t>𝐻𝑚</m:t>
                    </m:r>
                    <m:r>
                      <a:rPr lang="es-EC" i="1">
                        <a:latin typeface="Cambria Math"/>
                      </a:rPr>
                      <m:t>=</m:t>
                    </m:r>
                    <m:f>
                      <m:fPr>
                        <m:ctrlPr>
                          <a:rPr lang="es-EC" i="1">
                            <a:latin typeface="Cambria Math"/>
                          </a:rPr>
                        </m:ctrlPr>
                      </m:fPr>
                      <m:num>
                        <m:r>
                          <a:rPr lang="es-EC" i="1">
                            <a:latin typeface="Cambria Math"/>
                          </a:rPr>
                          <m:t>49000</m:t>
                        </m:r>
                        <m:f>
                          <m:fPr>
                            <m:ctrlPr>
                              <a:rPr lang="es-EC" i="1">
                                <a:latin typeface="Cambria Math"/>
                              </a:rPr>
                            </m:ctrlPr>
                          </m:fPr>
                          <m:num>
                            <m:r>
                              <a:rPr lang="es-EC" i="1">
                                <a:latin typeface="Cambria Math"/>
                              </a:rPr>
                              <m:t>𝐾𝐽</m:t>
                            </m:r>
                          </m:num>
                          <m:den>
                            <m:r>
                              <a:rPr lang="es-EC" i="1">
                                <a:latin typeface="Cambria Math"/>
                              </a:rPr>
                              <m:t>𝐾𝑔</m:t>
                            </m:r>
                          </m:den>
                        </m:f>
                      </m:num>
                      <m:den>
                        <m:r>
                          <a:rPr lang="es-EC" i="1">
                            <a:latin typeface="Cambria Math"/>
                          </a:rPr>
                          <m:t>1+14×1</m:t>
                        </m:r>
                      </m:den>
                    </m:f>
                    <m:r>
                      <a:rPr lang="es-EC" i="1">
                        <a:latin typeface="Cambria Math"/>
                      </a:rPr>
                      <m:t>=3266,67</m:t>
                    </m:r>
                    <m:f>
                      <m:fPr>
                        <m:ctrlPr>
                          <a:rPr lang="es-EC" i="1">
                            <a:latin typeface="Cambria Math"/>
                          </a:rPr>
                        </m:ctrlPr>
                      </m:fPr>
                      <m:num>
                        <m:r>
                          <a:rPr lang="es-EC" i="1">
                            <a:latin typeface="Cambria Math"/>
                          </a:rPr>
                          <m:t>𝐾𝐽</m:t>
                        </m:r>
                      </m:num>
                      <m:den>
                        <m:r>
                          <a:rPr lang="es-EC" i="1">
                            <a:latin typeface="Cambria Math"/>
                          </a:rPr>
                          <m:t>𝐾𝑔</m:t>
                        </m:r>
                      </m:den>
                    </m:f>
                  </m:oMath>
                </a14:m>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67544" y="2348880"/>
                <a:ext cx="3456384" cy="1152128"/>
              </a:xfrm>
              <a:blipFill rotWithShape="1">
                <a:blip r:embed="rId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4" name="2 Marcador de contenido"/>
              <p:cNvSpPr txBox="1">
                <a:spLocks/>
              </p:cNvSpPr>
              <p:nvPr/>
            </p:nvSpPr>
            <p:spPr>
              <a:xfrm>
                <a:off x="601621" y="1196752"/>
                <a:ext cx="3456384" cy="115212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14:m>
                  <m:oMath xmlns:m="http://schemas.openxmlformats.org/officeDocument/2006/math">
                    <m:r>
                      <a:rPr lang="es-EC" b="0" i="1" smtClean="0">
                        <a:latin typeface="Cambria Math"/>
                      </a:rPr>
                      <m:t>𝐺𝑎𝑠𝑜𝑙𝑖𝑛𝑎</m:t>
                    </m:r>
                    <m:r>
                      <a:rPr lang="es-EC" b="0" i="0" smtClean="0">
                        <a:latin typeface="Cambria Math"/>
                      </a:rPr>
                      <m:t> −</m:t>
                    </m:r>
                    <m:r>
                      <m:rPr>
                        <m:sty m:val="p"/>
                      </m:rPr>
                      <a:rPr lang="es-EC" b="0" i="0" smtClean="0">
                        <a:latin typeface="Cambria Math"/>
                      </a:rPr>
                      <m:t>Aire</m:t>
                    </m:r>
                  </m:oMath>
                </a14:m>
                <a:endParaRPr lang="es-EC" dirty="0"/>
              </a:p>
            </p:txBody>
          </p:sp>
        </mc:Choice>
        <mc:Fallback xmlns="">
          <p:sp>
            <p:nvSpPr>
              <p:cNvPr id="4" name="2 Marcador de contenido"/>
              <p:cNvSpPr txBox="1">
                <a:spLocks noRot="1" noChangeAspect="1" noMove="1" noResize="1" noEditPoints="1" noAdjustHandles="1" noChangeArrowheads="1" noChangeShapeType="1" noTextEdit="1"/>
              </p:cNvSpPr>
              <p:nvPr/>
            </p:nvSpPr>
            <p:spPr>
              <a:xfrm>
                <a:off x="601621" y="1196752"/>
                <a:ext cx="3456384" cy="1152128"/>
              </a:xfrm>
              <a:prstGeom prst="rect">
                <a:avLst/>
              </a:prstGeom>
              <a:blipFill rotWithShape="1">
                <a:blip r:embed="rId3"/>
                <a:stretch>
                  <a:fillRect t="-26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2 Marcador de contenido"/>
              <p:cNvSpPr txBox="1">
                <a:spLocks/>
              </p:cNvSpPr>
              <p:nvPr/>
            </p:nvSpPr>
            <p:spPr>
              <a:xfrm>
                <a:off x="4499992" y="1349152"/>
                <a:ext cx="3456384" cy="115212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14:m>
                  <m:oMath xmlns:m="http://schemas.openxmlformats.org/officeDocument/2006/math">
                    <m:r>
                      <a:rPr lang="es-EC" b="0" i="1" smtClean="0">
                        <a:latin typeface="Cambria Math"/>
                      </a:rPr>
                      <m:t>𝐺𝑎𝑠</m:t>
                    </m:r>
                    <m:r>
                      <a:rPr lang="es-EC" b="0" i="1" smtClean="0">
                        <a:latin typeface="Cambria Math"/>
                      </a:rPr>
                      <m:t> − </m:t>
                    </m:r>
                    <m:r>
                      <a:rPr lang="es-EC" b="0" i="1" smtClean="0">
                        <a:latin typeface="Cambria Math"/>
                      </a:rPr>
                      <m:t>𝐴𝑖𝑟𝑒</m:t>
                    </m:r>
                  </m:oMath>
                </a14:m>
                <a:endParaRPr lang="es-EC" dirty="0"/>
              </a:p>
            </p:txBody>
          </p:sp>
        </mc:Choice>
        <mc:Fallback xmlns="">
          <p:sp>
            <p:nvSpPr>
              <p:cNvPr id="5" name="2 Marcador de contenido"/>
              <p:cNvSpPr txBox="1">
                <a:spLocks noRot="1" noChangeAspect="1" noMove="1" noResize="1" noEditPoints="1" noAdjustHandles="1" noChangeArrowheads="1" noChangeShapeType="1" noTextEdit="1"/>
              </p:cNvSpPr>
              <p:nvPr/>
            </p:nvSpPr>
            <p:spPr>
              <a:xfrm>
                <a:off x="4499992" y="1349152"/>
                <a:ext cx="3456384" cy="1152128"/>
              </a:xfrm>
              <a:prstGeom prst="rect">
                <a:avLst/>
              </a:prstGeom>
              <a:blipFill rotWithShape="1">
                <a:blip r:embed="rId4"/>
                <a:stretch>
                  <a:fillRect t="-2646"/>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6" name="2 Marcador de contenido"/>
              <p:cNvSpPr txBox="1">
                <a:spLocks/>
              </p:cNvSpPr>
              <p:nvPr/>
            </p:nvSpPr>
            <p:spPr>
              <a:xfrm>
                <a:off x="4355976" y="2348880"/>
                <a:ext cx="3456384" cy="1152128"/>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14:m>
                  <m:oMath xmlns:m="http://schemas.openxmlformats.org/officeDocument/2006/math">
                    <m:r>
                      <a:rPr lang="es-EC" i="1" smtClean="0">
                        <a:latin typeface="Cambria Math"/>
                      </a:rPr>
                      <m:t>𝐻𝑚</m:t>
                    </m:r>
                    <m:r>
                      <a:rPr lang="es-EC" i="1" smtClean="0">
                        <a:latin typeface="Cambria Math"/>
                      </a:rPr>
                      <m:t>=</m:t>
                    </m:r>
                    <m:r>
                      <m:rPr>
                        <m:nor/>
                      </m:rPr>
                      <a:rPr lang="es-EC" sz="2400" dirty="0"/>
                      <m:t>2583,07</m:t>
                    </m:r>
                    <m:f>
                      <m:fPr>
                        <m:ctrlPr>
                          <a:rPr lang="es-EC" i="1">
                            <a:latin typeface="Cambria Math"/>
                          </a:rPr>
                        </m:ctrlPr>
                      </m:fPr>
                      <m:num>
                        <m:r>
                          <a:rPr lang="es-EC" i="1">
                            <a:latin typeface="Cambria Math"/>
                          </a:rPr>
                          <m:t>𝐾𝐽</m:t>
                        </m:r>
                      </m:num>
                      <m:den>
                        <m:r>
                          <a:rPr lang="es-EC" i="1">
                            <a:latin typeface="Cambria Math"/>
                          </a:rPr>
                          <m:t>𝐾𝑔</m:t>
                        </m:r>
                      </m:den>
                    </m:f>
                  </m:oMath>
                </a14:m>
                <a:endParaRPr lang="es-EC" dirty="0"/>
              </a:p>
            </p:txBody>
          </p:sp>
        </mc:Choice>
        <mc:Fallback xmlns="">
          <p:sp>
            <p:nvSpPr>
              <p:cNvPr id="6" name="2 Marcador de contenido"/>
              <p:cNvSpPr txBox="1">
                <a:spLocks noRot="1" noChangeAspect="1" noMove="1" noResize="1" noEditPoints="1" noAdjustHandles="1" noChangeArrowheads="1" noChangeShapeType="1" noTextEdit="1"/>
              </p:cNvSpPr>
              <p:nvPr/>
            </p:nvSpPr>
            <p:spPr>
              <a:xfrm>
                <a:off x="4355976" y="2348880"/>
                <a:ext cx="3456384" cy="1152128"/>
              </a:xfrm>
              <a:prstGeom prst="rect">
                <a:avLst/>
              </a:prstGeom>
              <a:blipFill rotWithShape="1">
                <a:blip r:embed="rId5"/>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7" name="6 Rectángulo"/>
              <p:cNvSpPr/>
              <p:nvPr/>
            </p:nvSpPr>
            <p:spPr>
              <a:xfrm>
                <a:off x="601622" y="4005064"/>
                <a:ext cx="7498770" cy="1545038"/>
              </a:xfrm>
              <a:prstGeom prst="rect">
                <a:avLst/>
              </a:prstGeom>
            </p:spPr>
            <p:txBody>
              <a:bodyPr wrap="square">
                <a:spAutoFit/>
              </a:bodyPr>
              <a:lstStyle/>
              <a:p>
                <a:r>
                  <a:rPr lang="es-EC" dirty="0"/>
                  <a:t>El motor trabaja con gasolina, la cual es una referencia y de la cual se calcula la perdida de </a:t>
                </a:r>
                <a:r>
                  <a:rPr lang="es-EC" dirty="0" err="1" smtClean="0"/>
                  <a:t>energia</a:t>
                </a:r>
                <a:r>
                  <a:rPr lang="es-EC" dirty="0" smtClean="0"/>
                  <a:t> de la mezcla que ingresa al </a:t>
                </a:r>
                <a:r>
                  <a:rPr lang="es-EC" dirty="0"/>
                  <a:t>motor, que representa el 30 %.</a:t>
                </a:r>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𝜂</m:t>
                          </m:r>
                        </m:e>
                        <m:sub>
                          <m:r>
                            <a:rPr lang="es-EC" i="1">
                              <a:latin typeface="Cambria Math"/>
                            </a:rPr>
                            <m:t>𝑚𝑜𝑡𝑜𝑟</m:t>
                          </m:r>
                          <m:r>
                            <a:rPr lang="es-EC" i="1">
                              <a:latin typeface="Cambria Math"/>
                            </a:rPr>
                            <m:t> </m:t>
                          </m:r>
                          <m:r>
                            <a:rPr lang="es-EC" i="1">
                              <a:latin typeface="Cambria Math"/>
                            </a:rPr>
                            <m:t>𝑎</m:t>
                          </m:r>
                          <m:r>
                            <a:rPr lang="es-EC" i="1">
                              <a:latin typeface="Cambria Math"/>
                            </a:rPr>
                            <m:t> </m:t>
                          </m:r>
                          <m:r>
                            <a:rPr lang="es-EC" i="1">
                              <a:latin typeface="Cambria Math"/>
                            </a:rPr>
                            <m:t>𝑔𝑎𝑠</m:t>
                          </m:r>
                        </m:sub>
                      </m:sSub>
                      <m:r>
                        <a:rPr lang="es-EC" i="1">
                          <a:latin typeface="Cambria Math"/>
                        </a:rPr>
                        <m:t>=</m:t>
                      </m:r>
                      <m:sSub>
                        <m:sSubPr>
                          <m:ctrlPr>
                            <a:rPr lang="es-EC" i="1">
                              <a:latin typeface="Cambria Math"/>
                            </a:rPr>
                          </m:ctrlPr>
                        </m:sSubPr>
                        <m:e>
                          <m:r>
                            <a:rPr lang="es-EC" i="1">
                              <a:latin typeface="Cambria Math"/>
                            </a:rPr>
                            <m:t>𝜂</m:t>
                          </m:r>
                        </m:e>
                        <m:sub>
                          <m:r>
                            <a:rPr lang="es-EC" i="1">
                              <a:latin typeface="Cambria Math"/>
                            </a:rPr>
                            <m:t>𝑐𝑜𝑚𝑏𝑢𝑠𝑡𝑖𝑏𝑙𝑒</m:t>
                          </m:r>
                        </m:sub>
                      </m:sSub>
                      <m:r>
                        <a:rPr lang="es-EC" i="1">
                          <a:latin typeface="Cambria Math"/>
                        </a:rPr>
                        <m:t>×</m:t>
                      </m:r>
                      <m:sSub>
                        <m:sSubPr>
                          <m:ctrlPr>
                            <a:rPr lang="es-EC" i="1">
                              <a:latin typeface="Cambria Math"/>
                            </a:rPr>
                          </m:ctrlPr>
                        </m:sSubPr>
                        <m:e>
                          <m:r>
                            <a:rPr lang="es-EC" i="1">
                              <a:latin typeface="Cambria Math"/>
                            </a:rPr>
                            <m:t>𝜂</m:t>
                          </m:r>
                        </m:e>
                        <m:sub>
                          <m:r>
                            <a:rPr lang="es-EC" i="1">
                              <a:latin typeface="Cambria Math"/>
                            </a:rPr>
                            <m:t>𝑚𝑜𝑡𝑜𝑟</m:t>
                          </m:r>
                        </m:sub>
                      </m:sSub>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𝜂</m:t>
                          </m:r>
                        </m:e>
                        <m:sub>
                          <m:r>
                            <a:rPr lang="es-EC" i="1">
                              <a:latin typeface="Cambria Math"/>
                            </a:rPr>
                            <m:t>𝑚𝑜𝑡𝑜𝑟</m:t>
                          </m:r>
                          <m:r>
                            <a:rPr lang="es-EC" i="1">
                              <a:latin typeface="Cambria Math"/>
                            </a:rPr>
                            <m:t> </m:t>
                          </m:r>
                          <m:r>
                            <a:rPr lang="es-EC" i="1">
                              <a:latin typeface="Cambria Math"/>
                            </a:rPr>
                            <m:t>𝑎</m:t>
                          </m:r>
                          <m:r>
                            <a:rPr lang="es-EC" i="1">
                              <a:latin typeface="Cambria Math"/>
                            </a:rPr>
                            <m:t> </m:t>
                          </m:r>
                          <m:r>
                            <a:rPr lang="es-EC" i="1">
                              <a:latin typeface="Cambria Math"/>
                            </a:rPr>
                            <m:t>𝑔𝑎𝑠</m:t>
                          </m:r>
                        </m:sub>
                      </m:sSub>
                      <m:r>
                        <a:rPr lang="es-EC" i="1">
                          <a:latin typeface="Cambria Math"/>
                        </a:rPr>
                        <m:t>=0,70 ×0,3</m:t>
                      </m:r>
                    </m:oMath>
                  </m:oMathPara>
                </a14:m>
                <a:endParaRPr lang="es-EC" dirty="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a:rPr lang="es-EC" i="1">
                              <a:latin typeface="Cambria Math"/>
                            </a:rPr>
                            <m:t>𝜂</m:t>
                          </m:r>
                        </m:e>
                        <m:sub>
                          <m:r>
                            <a:rPr lang="es-EC" i="1">
                              <a:latin typeface="Cambria Math"/>
                            </a:rPr>
                            <m:t>𝑚𝑜𝑡𝑜𝑟</m:t>
                          </m:r>
                          <m:r>
                            <a:rPr lang="es-EC" i="1">
                              <a:latin typeface="Cambria Math"/>
                            </a:rPr>
                            <m:t> </m:t>
                          </m:r>
                          <m:r>
                            <a:rPr lang="es-EC" i="1">
                              <a:latin typeface="Cambria Math"/>
                            </a:rPr>
                            <m:t>𝑎</m:t>
                          </m:r>
                          <m:r>
                            <a:rPr lang="es-EC" i="1">
                              <a:latin typeface="Cambria Math"/>
                            </a:rPr>
                            <m:t> </m:t>
                          </m:r>
                          <m:r>
                            <a:rPr lang="es-EC" i="1">
                              <a:latin typeface="Cambria Math"/>
                            </a:rPr>
                            <m:t>𝑔𝑎𝑠</m:t>
                          </m:r>
                        </m:sub>
                      </m:sSub>
                      <m:r>
                        <a:rPr lang="es-EC" i="1">
                          <a:latin typeface="Cambria Math"/>
                        </a:rPr>
                        <m:t>=0,21</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601622" y="4005064"/>
                <a:ext cx="7498770" cy="1545038"/>
              </a:xfrm>
              <a:prstGeom prst="rect">
                <a:avLst/>
              </a:prstGeom>
              <a:blipFill rotWithShape="1">
                <a:blip r:embed="rId6"/>
                <a:stretch>
                  <a:fillRect l="-732" t="-1976" r="-1138" b="-791"/>
                </a:stretch>
              </a:blipFill>
            </p:spPr>
            <p:txBody>
              <a:bodyPr/>
              <a:lstStyle/>
              <a:p>
                <a:r>
                  <a:rPr lang="es-EC">
                    <a:noFill/>
                  </a:rPr>
                  <a:t> </a:t>
                </a:r>
              </a:p>
            </p:txBody>
          </p:sp>
        </mc:Fallback>
      </mc:AlternateContent>
    </p:spTree>
    <p:extLst>
      <p:ext uri="{BB962C8B-B14F-4D97-AF65-F5344CB8AC3E}">
        <p14:creationId xmlns:p14="http://schemas.microsoft.com/office/powerpoint/2010/main" val="135299373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Eficiencia del sistema de gasificación</a:t>
            </a:r>
            <a:endParaRPr lang="es-EC" dirty="0"/>
          </a:p>
        </p:txBody>
      </p:sp>
      <mc:AlternateContent xmlns:mc="http://schemas.openxmlformats.org/markup-compatibility/2006" xmlns:a14="http://schemas.microsoft.com/office/drawing/2010/main">
        <mc:Choice Requires="a14">
          <p:sp>
            <p:nvSpPr>
              <p:cNvPr id="3" name="2 Marcador de contenido"/>
              <p:cNvSpPr>
                <a:spLocks noGrp="1"/>
              </p:cNvSpPr>
              <p:nvPr>
                <p:ph idx="1"/>
              </p:nvPr>
            </p:nvSpPr>
            <p:spPr>
              <a:xfrm>
                <a:off x="457200" y="1600200"/>
                <a:ext cx="7620000" cy="1396752"/>
              </a:xfrm>
            </p:spPr>
            <p:txBody>
              <a:bodyPr/>
              <a:lstStyle/>
              <a:p>
                <a14:m>
                  <m:oMath xmlns:m="http://schemas.openxmlformats.org/officeDocument/2006/math">
                    <m:sSub>
                      <m:sSubPr>
                        <m:ctrlPr>
                          <a:rPr lang="es-EC" i="1">
                            <a:latin typeface="Cambria Math"/>
                          </a:rPr>
                        </m:ctrlPr>
                      </m:sSubPr>
                      <m:e>
                        <m:r>
                          <a:rPr lang="es-EC" i="1">
                            <a:latin typeface="Cambria Math"/>
                          </a:rPr>
                          <m:t>𝜂</m:t>
                        </m:r>
                      </m:e>
                      <m:sub>
                        <m:r>
                          <a:rPr lang="es-EC" i="1">
                            <a:latin typeface="Cambria Math"/>
                          </a:rPr>
                          <m:t>𝑠𝑖𝑠𝑡𝑒𝑚𝑎</m:t>
                        </m:r>
                      </m:sub>
                    </m:sSub>
                    <m:r>
                      <a:rPr lang="es-EC" i="1">
                        <a:latin typeface="Cambria Math"/>
                      </a:rPr>
                      <m:t>=</m:t>
                    </m:r>
                    <m:sSub>
                      <m:sSubPr>
                        <m:ctrlPr>
                          <a:rPr lang="es-EC" i="1">
                            <a:latin typeface="Cambria Math"/>
                          </a:rPr>
                        </m:ctrlPr>
                      </m:sSubPr>
                      <m:e>
                        <m:r>
                          <a:rPr lang="es-EC" i="1">
                            <a:latin typeface="Cambria Math"/>
                          </a:rPr>
                          <m:t>𝜂</m:t>
                        </m:r>
                      </m:e>
                      <m:sub>
                        <m:r>
                          <a:rPr lang="es-EC" i="1">
                            <a:latin typeface="Cambria Math"/>
                          </a:rPr>
                          <m:t>𝑔𝑎𝑠𝑖𝑓𝑖𝑐𝑎𝑑𝑜𝑟</m:t>
                        </m:r>
                      </m:sub>
                    </m:sSub>
                    <m:r>
                      <a:rPr lang="es-EC" i="1">
                        <a:latin typeface="Cambria Math"/>
                      </a:rPr>
                      <m:t>×</m:t>
                    </m:r>
                    <m:sSub>
                      <m:sSubPr>
                        <m:ctrlPr>
                          <a:rPr lang="es-EC" i="1">
                            <a:latin typeface="Cambria Math"/>
                          </a:rPr>
                        </m:ctrlPr>
                      </m:sSubPr>
                      <m:e>
                        <m:r>
                          <a:rPr lang="es-EC" i="1">
                            <a:latin typeface="Cambria Math"/>
                          </a:rPr>
                          <m:t>𝜂</m:t>
                        </m:r>
                      </m:e>
                      <m:sub>
                        <m:r>
                          <a:rPr lang="es-EC" i="1">
                            <a:latin typeface="Cambria Math"/>
                          </a:rPr>
                          <m:t>𝑚𝑜𝑡𝑜𝑟</m:t>
                        </m:r>
                      </m:sub>
                    </m:sSub>
                  </m:oMath>
                </a14:m>
                <a:endParaRPr lang="es-EC" dirty="0"/>
              </a:p>
              <a:p>
                <a14:m>
                  <m:oMath xmlns:m="http://schemas.openxmlformats.org/officeDocument/2006/math">
                    <m:sSub>
                      <m:sSubPr>
                        <m:ctrlPr>
                          <a:rPr lang="es-EC" i="1">
                            <a:latin typeface="Cambria Math"/>
                          </a:rPr>
                        </m:ctrlPr>
                      </m:sSubPr>
                      <m:e>
                        <m:r>
                          <a:rPr lang="es-EC" i="1">
                            <a:latin typeface="Cambria Math"/>
                          </a:rPr>
                          <m:t>𝜂</m:t>
                        </m:r>
                      </m:e>
                      <m:sub>
                        <m:r>
                          <a:rPr lang="es-EC" i="1">
                            <a:latin typeface="Cambria Math"/>
                          </a:rPr>
                          <m:t>𝑠𝑖𝑠𝑡𝑒𝑚𝑎</m:t>
                        </m:r>
                      </m:sub>
                    </m:sSub>
                    <m:r>
                      <a:rPr lang="es-EC" i="1">
                        <a:latin typeface="Cambria Math"/>
                      </a:rPr>
                      <m:t>=0,86×0,21=0,1806</m:t>
                    </m:r>
                  </m:oMath>
                </a14:m>
                <a:endParaRPr lang="es-EC" dirty="0"/>
              </a:p>
              <a:p>
                <a:r>
                  <a:rPr lang="es-EC" dirty="0"/>
                  <a:t>El sistema tiene un a eficiencia del 18,06%</a:t>
                </a:r>
              </a:p>
              <a:p>
                <a:endParaRPr lang="es-EC" dirty="0"/>
              </a:p>
            </p:txBody>
          </p:sp>
        </mc:Choice>
        <mc:Fallback xmlns="">
          <p:sp>
            <p:nvSpPr>
              <p:cNvPr id="3" name="2 Marcador de contenido"/>
              <p:cNvSpPr>
                <a:spLocks noGrp="1" noRot="1" noChangeAspect="1" noMove="1" noResize="1" noEditPoints="1" noAdjustHandles="1" noChangeArrowheads="1" noChangeShapeType="1" noTextEdit="1"/>
              </p:cNvSpPr>
              <p:nvPr>
                <p:ph idx="1"/>
              </p:nvPr>
            </p:nvSpPr>
            <p:spPr>
              <a:xfrm>
                <a:off x="457200" y="1600200"/>
                <a:ext cx="7620000" cy="1396752"/>
              </a:xfrm>
              <a:blipFill rotWithShape="1">
                <a:blip r:embed="rId2"/>
                <a:stretch>
                  <a:fillRect t="-1747" b="-4803"/>
                </a:stretch>
              </a:blipFill>
            </p:spPr>
            <p:txBody>
              <a:bodyPr/>
              <a:lstStyle/>
              <a:p>
                <a:r>
                  <a:rPr lang="es-EC">
                    <a:noFill/>
                  </a:rPr>
                  <a:t> </a:t>
                </a:r>
              </a:p>
            </p:txBody>
          </p:sp>
        </mc:Fallback>
      </mc:AlternateContent>
      <p:graphicFrame>
        <p:nvGraphicFramePr>
          <p:cNvPr id="4" name="3 Diagrama"/>
          <p:cNvGraphicFramePr/>
          <p:nvPr>
            <p:extLst>
              <p:ext uri="{D42A27DB-BD31-4B8C-83A1-F6EECF244321}">
                <p14:modId xmlns:p14="http://schemas.microsoft.com/office/powerpoint/2010/main" val="1152017529"/>
              </p:ext>
            </p:extLst>
          </p:nvPr>
        </p:nvGraphicFramePr>
        <p:xfrm>
          <a:off x="1856105" y="3356991"/>
          <a:ext cx="5431790" cy="2664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37656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Financiero</a:t>
            </a:r>
            <a:endParaRPr lang="es-EC"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26599362"/>
              </p:ext>
            </p:extLst>
          </p:nvPr>
        </p:nvGraphicFramePr>
        <p:xfrm>
          <a:off x="1043608" y="1628800"/>
          <a:ext cx="5444058" cy="3048000"/>
        </p:xfrm>
        <a:graphic>
          <a:graphicData uri="http://schemas.openxmlformats.org/drawingml/2006/table">
            <a:tbl>
              <a:tblPr firstRow="1" firstCol="1" bandRow="1">
                <a:tableStyleId>{5C22544A-7EE6-4342-B048-85BDC9FD1C3A}</a:tableStyleId>
              </a:tblPr>
              <a:tblGrid>
                <a:gridCol w="4030016"/>
                <a:gridCol w="1414042"/>
              </a:tblGrid>
              <a:tr h="190500">
                <a:tc gridSpan="2">
                  <a:txBody>
                    <a:bodyPr/>
                    <a:lstStyle/>
                    <a:p>
                      <a:pPr marL="252095" algn="ctr">
                        <a:lnSpc>
                          <a:spcPct val="200000"/>
                        </a:lnSpc>
                        <a:spcAft>
                          <a:spcPts val="0"/>
                        </a:spcAft>
                      </a:pPr>
                      <a:r>
                        <a:rPr lang="es-EC" sz="2000">
                          <a:effectLst/>
                        </a:rPr>
                        <a:t>COSTOS TOTALES</a:t>
                      </a:r>
                      <a:endParaRPr lang="es-EC" sz="2000">
                        <a:solidFill>
                          <a:srgbClr val="000000"/>
                        </a:solidFill>
                        <a:effectLst/>
                        <a:latin typeface="Arial"/>
                        <a:ea typeface="Calibri"/>
                        <a:cs typeface="Times New Roman"/>
                      </a:endParaRPr>
                    </a:p>
                  </a:txBody>
                  <a:tcPr marL="68580" marR="68580" marT="0" marB="0"/>
                </a:tc>
                <a:tc hMerge="1">
                  <a:txBody>
                    <a:bodyPr/>
                    <a:lstStyle/>
                    <a:p>
                      <a:endParaRPr lang="es-EC"/>
                    </a:p>
                  </a:txBody>
                  <a:tcPr/>
                </a:tc>
              </a:tr>
              <a:tr h="190500">
                <a:tc>
                  <a:txBody>
                    <a:bodyPr/>
                    <a:lstStyle/>
                    <a:p>
                      <a:pPr marL="252095" algn="l">
                        <a:lnSpc>
                          <a:spcPct val="200000"/>
                        </a:lnSpc>
                        <a:spcAft>
                          <a:spcPts val="0"/>
                        </a:spcAft>
                      </a:pPr>
                      <a:r>
                        <a:rPr lang="es-EC" sz="2000">
                          <a:effectLst/>
                        </a:rPr>
                        <a:t>Costos de Materiales Directos</a:t>
                      </a:r>
                      <a:endParaRPr lang="es-EC" sz="2000">
                        <a:solidFill>
                          <a:srgbClr val="000000"/>
                        </a:solidFill>
                        <a:effectLst/>
                        <a:latin typeface="Arial"/>
                        <a:ea typeface="Calibri"/>
                        <a:cs typeface="Times New Roman"/>
                      </a:endParaRPr>
                    </a:p>
                  </a:txBody>
                  <a:tcPr marL="68580" marR="68580" marT="0" marB="0"/>
                </a:tc>
                <a:tc>
                  <a:txBody>
                    <a:bodyPr/>
                    <a:lstStyle/>
                    <a:p>
                      <a:pPr marL="252095" algn="ctr">
                        <a:lnSpc>
                          <a:spcPct val="200000"/>
                        </a:lnSpc>
                        <a:spcAft>
                          <a:spcPts val="0"/>
                        </a:spcAft>
                      </a:pPr>
                      <a:r>
                        <a:rPr lang="es-EC" sz="2000">
                          <a:effectLst/>
                        </a:rPr>
                        <a:t>3129,95</a:t>
                      </a:r>
                      <a:endParaRPr lang="es-EC" sz="2000">
                        <a:solidFill>
                          <a:srgbClr val="000000"/>
                        </a:solidFill>
                        <a:effectLst/>
                        <a:latin typeface="Arial"/>
                        <a:ea typeface="Calibri"/>
                        <a:cs typeface="Times New Roman"/>
                      </a:endParaRPr>
                    </a:p>
                  </a:txBody>
                  <a:tcPr marL="68580" marR="68580" marT="0" marB="0"/>
                </a:tc>
              </a:tr>
              <a:tr h="190500">
                <a:tc>
                  <a:txBody>
                    <a:bodyPr/>
                    <a:lstStyle/>
                    <a:p>
                      <a:pPr marL="252095" algn="l">
                        <a:lnSpc>
                          <a:spcPct val="200000"/>
                        </a:lnSpc>
                        <a:spcAft>
                          <a:spcPts val="0"/>
                        </a:spcAft>
                      </a:pPr>
                      <a:r>
                        <a:rPr lang="es-EC" sz="2000">
                          <a:effectLst/>
                        </a:rPr>
                        <a:t>Costos de Materiales Consumibles</a:t>
                      </a:r>
                      <a:endParaRPr lang="es-EC" sz="2000">
                        <a:solidFill>
                          <a:srgbClr val="000000"/>
                        </a:solidFill>
                        <a:effectLst/>
                        <a:latin typeface="Arial"/>
                        <a:ea typeface="Calibri"/>
                        <a:cs typeface="Times New Roman"/>
                      </a:endParaRPr>
                    </a:p>
                  </a:txBody>
                  <a:tcPr marL="68580" marR="68580" marT="0" marB="0"/>
                </a:tc>
                <a:tc>
                  <a:txBody>
                    <a:bodyPr/>
                    <a:lstStyle/>
                    <a:p>
                      <a:pPr marL="252095" algn="ctr">
                        <a:lnSpc>
                          <a:spcPct val="200000"/>
                        </a:lnSpc>
                        <a:spcAft>
                          <a:spcPts val="0"/>
                        </a:spcAft>
                      </a:pPr>
                      <a:r>
                        <a:rPr lang="es-EC" sz="2000">
                          <a:effectLst/>
                        </a:rPr>
                        <a:t>129,45</a:t>
                      </a:r>
                      <a:endParaRPr lang="es-EC" sz="2000">
                        <a:solidFill>
                          <a:srgbClr val="000000"/>
                        </a:solidFill>
                        <a:effectLst/>
                        <a:latin typeface="Arial"/>
                        <a:ea typeface="Calibri"/>
                        <a:cs typeface="Times New Roman"/>
                      </a:endParaRPr>
                    </a:p>
                  </a:txBody>
                  <a:tcPr marL="68580" marR="68580" marT="0" marB="0"/>
                </a:tc>
              </a:tr>
              <a:tr h="190500">
                <a:tc>
                  <a:txBody>
                    <a:bodyPr/>
                    <a:lstStyle/>
                    <a:p>
                      <a:pPr marL="252095" algn="l">
                        <a:lnSpc>
                          <a:spcPct val="200000"/>
                        </a:lnSpc>
                        <a:spcAft>
                          <a:spcPts val="0"/>
                        </a:spcAft>
                      </a:pPr>
                      <a:r>
                        <a:rPr lang="es-EC" sz="2000">
                          <a:effectLst/>
                        </a:rPr>
                        <a:t>Costos de Mano de Obra</a:t>
                      </a:r>
                      <a:endParaRPr lang="es-EC" sz="2000">
                        <a:solidFill>
                          <a:srgbClr val="000000"/>
                        </a:solidFill>
                        <a:effectLst/>
                        <a:latin typeface="Arial"/>
                        <a:ea typeface="Calibri"/>
                        <a:cs typeface="Times New Roman"/>
                      </a:endParaRPr>
                    </a:p>
                  </a:txBody>
                  <a:tcPr marL="68580" marR="68580" marT="0" marB="0"/>
                </a:tc>
                <a:tc>
                  <a:txBody>
                    <a:bodyPr/>
                    <a:lstStyle/>
                    <a:p>
                      <a:pPr marL="252095" algn="ctr">
                        <a:lnSpc>
                          <a:spcPct val="200000"/>
                        </a:lnSpc>
                        <a:spcAft>
                          <a:spcPts val="0"/>
                        </a:spcAft>
                      </a:pPr>
                      <a:r>
                        <a:rPr lang="es-EC" sz="2000">
                          <a:effectLst/>
                        </a:rPr>
                        <a:t>2550</a:t>
                      </a:r>
                      <a:endParaRPr lang="es-EC" sz="2000">
                        <a:solidFill>
                          <a:srgbClr val="000000"/>
                        </a:solidFill>
                        <a:effectLst/>
                        <a:latin typeface="Arial"/>
                        <a:ea typeface="Calibri"/>
                        <a:cs typeface="Times New Roman"/>
                      </a:endParaRPr>
                    </a:p>
                  </a:txBody>
                  <a:tcPr marL="68580" marR="68580" marT="0" marB="0"/>
                </a:tc>
              </a:tr>
              <a:tr h="190500">
                <a:tc>
                  <a:txBody>
                    <a:bodyPr/>
                    <a:lstStyle/>
                    <a:p>
                      <a:pPr marL="252095" algn="r">
                        <a:lnSpc>
                          <a:spcPct val="200000"/>
                        </a:lnSpc>
                        <a:spcAft>
                          <a:spcPts val="0"/>
                        </a:spcAft>
                      </a:pPr>
                      <a:r>
                        <a:rPr lang="es-EC" sz="2000">
                          <a:effectLst/>
                        </a:rPr>
                        <a:t>TOTAL</a:t>
                      </a:r>
                      <a:endParaRPr lang="es-EC" sz="2000">
                        <a:solidFill>
                          <a:srgbClr val="000000"/>
                        </a:solidFill>
                        <a:effectLst/>
                        <a:latin typeface="Arial"/>
                        <a:ea typeface="Calibri"/>
                        <a:cs typeface="Times New Roman"/>
                      </a:endParaRPr>
                    </a:p>
                  </a:txBody>
                  <a:tcPr marL="68580" marR="68580" marT="0" marB="0"/>
                </a:tc>
                <a:tc>
                  <a:txBody>
                    <a:bodyPr/>
                    <a:lstStyle/>
                    <a:p>
                      <a:pPr marL="252095" algn="ctr">
                        <a:lnSpc>
                          <a:spcPct val="200000"/>
                        </a:lnSpc>
                        <a:spcAft>
                          <a:spcPts val="0"/>
                        </a:spcAft>
                      </a:pPr>
                      <a:r>
                        <a:rPr lang="es-EC" sz="2000" dirty="0">
                          <a:effectLst/>
                        </a:rPr>
                        <a:t>5809,4</a:t>
                      </a:r>
                      <a:endParaRPr lang="es-EC" sz="20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0538301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Análisis Económico</a:t>
            </a: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74751034"/>
              </p:ext>
            </p:extLst>
          </p:nvPr>
        </p:nvGraphicFramePr>
        <p:xfrm>
          <a:off x="1115616" y="1484784"/>
          <a:ext cx="5112568" cy="2926080"/>
        </p:xfrm>
        <a:graphic>
          <a:graphicData uri="http://schemas.openxmlformats.org/drawingml/2006/table">
            <a:tbl>
              <a:tblPr firstRow="1" firstCol="1" bandRow="1">
                <a:tableStyleId>{5C22544A-7EE6-4342-B048-85BDC9FD1C3A}</a:tableStyleId>
              </a:tblPr>
              <a:tblGrid>
                <a:gridCol w="1639457"/>
                <a:gridCol w="1763637"/>
                <a:gridCol w="1709474"/>
              </a:tblGrid>
              <a:tr h="396044">
                <a:tc>
                  <a:txBody>
                    <a:bodyPr/>
                    <a:lstStyle/>
                    <a:p>
                      <a:pPr algn="just"/>
                      <a:endParaRPr lang="es-EC" sz="1800" dirty="0">
                        <a:solidFill>
                          <a:srgbClr val="000000"/>
                        </a:solidFill>
                        <a:effectLst/>
                        <a:latin typeface="Arial"/>
                        <a:cs typeface="Times New Roman"/>
                      </a:endParaRPr>
                    </a:p>
                  </a:txBody>
                  <a:tcPr marL="68580" marR="68580" marT="0" marB="0"/>
                </a:tc>
                <a:tc>
                  <a:txBody>
                    <a:bodyPr/>
                    <a:lstStyle/>
                    <a:p>
                      <a:pPr marL="252095" algn="l">
                        <a:lnSpc>
                          <a:spcPct val="200000"/>
                        </a:lnSpc>
                        <a:spcAft>
                          <a:spcPts val="0"/>
                        </a:spcAft>
                      </a:pPr>
                      <a:r>
                        <a:rPr lang="es-EC" sz="1600" dirty="0">
                          <a:effectLst/>
                        </a:rPr>
                        <a:t>gasolina</a:t>
                      </a:r>
                      <a:endParaRPr lang="es-EC" sz="1800" dirty="0">
                        <a:solidFill>
                          <a:srgbClr val="000000"/>
                        </a:solidFill>
                        <a:effectLst/>
                        <a:latin typeface="Arial"/>
                        <a:ea typeface="Calibri"/>
                        <a:cs typeface="Times New Roman"/>
                      </a:endParaRPr>
                    </a:p>
                  </a:txBody>
                  <a:tcPr marL="68580" marR="68580" marT="0" marB="0"/>
                </a:tc>
                <a:tc>
                  <a:txBody>
                    <a:bodyPr/>
                    <a:lstStyle/>
                    <a:p>
                      <a:pPr marL="252095" algn="l">
                        <a:lnSpc>
                          <a:spcPct val="200000"/>
                        </a:lnSpc>
                        <a:spcAft>
                          <a:spcPts val="0"/>
                        </a:spcAft>
                      </a:pPr>
                      <a:r>
                        <a:rPr lang="es-EC" sz="1600">
                          <a:effectLst/>
                        </a:rPr>
                        <a:t>Biomasa</a:t>
                      </a:r>
                      <a:endParaRPr lang="es-EC" sz="1800">
                        <a:solidFill>
                          <a:srgbClr val="000000"/>
                        </a:solidFill>
                        <a:effectLst/>
                        <a:latin typeface="Arial"/>
                        <a:ea typeface="Calibri"/>
                        <a:cs typeface="Times New Roman"/>
                      </a:endParaRPr>
                    </a:p>
                  </a:txBody>
                  <a:tcPr marL="68580" marR="68580" marT="0" marB="0"/>
                </a:tc>
              </a:tr>
              <a:tr h="396044">
                <a:tc>
                  <a:txBody>
                    <a:bodyPr/>
                    <a:lstStyle/>
                    <a:p>
                      <a:pPr marL="252095" algn="l">
                        <a:lnSpc>
                          <a:spcPct val="200000"/>
                        </a:lnSpc>
                        <a:spcAft>
                          <a:spcPts val="0"/>
                        </a:spcAft>
                      </a:pPr>
                      <a:r>
                        <a:rPr lang="es-EC" sz="1600">
                          <a:effectLst/>
                        </a:rPr>
                        <a:t>Producción </a:t>
                      </a:r>
                      <a:endParaRPr lang="es-EC" sz="1800">
                        <a:solidFill>
                          <a:srgbClr val="000000"/>
                        </a:solidFill>
                        <a:effectLst/>
                        <a:latin typeface="Arial"/>
                        <a:ea typeface="Calibri"/>
                        <a:cs typeface="Times New Roman"/>
                      </a:endParaRPr>
                    </a:p>
                  </a:txBody>
                  <a:tcPr marL="68580" marR="68580" marT="0" marB="0"/>
                </a:tc>
                <a:tc>
                  <a:txBody>
                    <a:bodyPr/>
                    <a:lstStyle/>
                    <a:p>
                      <a:pPr marL="252095" algn="r">
                        <a:lnSpc>
                          <a:spcPct val="200000"/>
                        </a:lnSpc>
                      </a:pPr>
                      <a:r>
                        <a:rPr lang="es-EC" sz="1600" dirty="0">
                          <a:effectLst/>
                        </a:rPr>
                        <a:t>120,00 KW/h</a:t>
                      </a:r>
                      <a:endParaRPr lang="es-EC" sz="1800" dirty="0">
                        <a:solidFill>
                          <a:srgbClr val="000000"/>
                        </a:solidFill>
                        <a:effectLst/>
                        <a:latin typeface="Arial"/>
                        <a:ea typeface="Calibri"/>
                        <a:cs typeface="Times New Roman"/>
                      </a:endParaRPr>
                    </a:p>
                  </a:txBody>
                  <a:tcPr marL="68580" marR="68580" marT="0" marB="0" anchor="b"/>
                </a:tc>
                <a:tc>
                  <a:txBody>
                    <a:bodyPr/>
                    <a:lstStyle/>
                    <a:p>
                      <a:pPr marL="252095" algn="r">
                        <a:lnSpc>
                          <a:spcPct val="200000"/>
                        </a:lnSpc>
                      </a:pPr>
                      <a:r>
                        <a:rPr lang="es-EC" sz="1600" dirty="0">
                          <a:effectLst/>
                        </a:rPr>
                        <a:t>120,00 KW/h</a:t>
                      </a:r>
                      <a:endParaRPr lang="es-EC" sz="1800" dirty="0">
                        <a:solidFill>
                          <a:srgbClr val="000000"/>
                        </a:solidFill>
                        <a:effectLst/>
                        <a:latin typeface="Arial"/>
                        <a:ea typeface="Calibri"/>
                        <a:cs typeface="Times New Roman"/>
                      </a:endParaRPr>
                    </a:p>
                  </a:txBody>
                  <a:tcPr marL="68580" marR="68580" marT="0" marB="0" anchor="b"/>
                </a:tc>
              </a:tr>
              <a:tr h="396044">
                <a:tc>
                  <a:txBody>
                    <a:bodyPr/>
                    <a:lstStyle/>
                    <a:p>
                      <a:pPr marL="252095" algn="l">
                        <a:lnSpc>
                          <a:spcPct val="200000"/>
                        </a:lnSpc>
                        <a:spcAft>
                          <a:spcPts val="0"/>
                        </a:spcAft>
                      </a:pPr>
                      <a:r>
                        <a:rPr lang="es-EC" sz="1600">
                          <a:effectLst/>
                        </a:rPr>
                        <a:t>consumo</a:t>
                      </a:r>
                      <a:endParaRPr lang="es-EC" sz="1800">
                        <a:solidFill>
                          <a:srgbClr val="000000"/>
                        </a:solidFill>
                        <a:effectLst/>
                        <a:latin typeface="Arial"/>
                        <a:ea typeface="Calibri"/>
                        <a:cs typeface="Times New Roman"/>
                      </a:endParaRPr>
                    </a:p>
                  </a:txBody>
                  <a:tcPr marL="68580" marR="68580" marT="0" marB="0"/>
                </a:tc>
                <a:tc>
                  <a:txBody>
                    <a:bodyPr/>
                    <a:lstStyle/>
                    <a:p>
                      <a:pPr marL="252095" algn="r">
                        <a:lnSpc>
                          <a:spcPct val="200000"/>
                        </a:lnSpc>
                      </a:pPr>
                      <a:r>
                        <a:rPr lang="es-EC" sz="1600" dirty="0">
                          <a:effectLst/>
                        </a:rPr>
                        <a:t>5,93 gal</a:t>
                      </a:r>
                      <a:endParaRPr lang="es-EC" sz="1800" dirty="0">
                        <a:solidFill>
                          <a:srgbClr val="000000"/>
                        </a:solidFill>
                        <a:effectLst/>
                        <a:latin typeface="Arial"/>
                        <a:ea typeface="Calibri"/>
                        <a:cs typeface="Times New Roman"/>
                      </a:endParaRPr>
                    </a:p>
                  </a:txBody>
                  <a:tcPr marL="68580" marR="68580" marT="0" marB="0" anchor="b"/>
                </a:tc>
                <a:tc>
                  <a:txBody>
                    <a:bodyPr/>
                    <a:lstStyle/>
                    <a:p>
                      <a:pPr marL="252095" algn="r">
                        <a:lnSpc>
                          <a:spcPct val="200000"/>
                        </a:lnSpc>
                      </a:pPr>
                      <a:r>
                        <a:rPr lang="es-EC" sz="1600" dirty="0">
                          <a:effectLst/>
                        </a:rPr>
                        <a:t>88,89 Kg</a:t>
                      </a:r>
                      <a:endParaRPr lang="es-EC" sz="1800" dirty="0">
                        <a:solidFill>
                          <a:srgbClr val="000000"/>
                        </a:solidFill>
                        <a:effectLst/>
                        <a:latin typeface="Arial"/>
                        <a:ea typeface="Calibri"/>
                        <a:cs typeface="Times New Roman"/>
                      </a:endParaRPr>
                    </a:p>
                  </a:txBody>
                  <a:tcPr marL="68580" marR="68580" marT="0" marB="0" anchor="b"/>
                </a:tc>
              </a:tr>
              <a:tr h="396044">
                <a:tc>
                  <a:txBody>
                    <a:bodyPr/>
                    <a:lstStyle/>
                    <a:p>
                      <a:pPr marL="252095" algn="l">
                        <a:lnSpc>
                          <a:spcPct val="200000"/>
                        </a:lnSpc>
                        <a:spcAft>
                          <a:spcPts val="0"/>
                        </a:spcAft>
                      </a:pPr>
                      <a:r>
                        <a:rPr lang="es-EC" sz="1600">
                          <a:effectLst/>
                        </a:rPr>
                        <a:t>Precio</a:t>
                      </a:r>
                      <a:endParaRPr lang="es-EC" sz="1800">
                        <a:solidFill>
                          <a:srgbClr val="000000"/>
                        </a:solidFill>
                        <a:effectLst/>
                        <a:latin typeface="Arial"/>
                        <a:ea typeface="Calibri"/>
                        <a:cs typeface="Times New Roman"/>
                      </a:endParaRPr>
                    </a:p>
                  </a:txBody>
                  <a:tcPr marL="68580" marR="68580" marT="0" marB="0"/>
                </a:tc>
                <a:tc>
                  <a:txBody>
                    <a:bodyPr/>
                    <a:lstStyle/>
                    <a:p>
                      <a:pPr marL="252095" algn="r">
                        <a:lnSpc>
                          <a:spcPct val="200000"/>
                        </a:lnSpc>
                      </a:pPr>
                      <a:r>
                        <a:rPr lang="es-EC" sz="1600">
                          <a:effectLst/>
                        </a:rPr>
                        <a:t>1,48 USD/gal</a:t>
                      </a:r>
                      <a:endParaRPr lang="es-EC" sz="1800">
                        <a:solidFill>
                          <a:srgbClr val="000000"/>
                        </a:solidFill>
                        <a:effectLst/>
                        <a:latin typeface="Arial"/>
                        <a:ea typeface="Calibri"/>
                        <a:cs typeface="Times New Roman"/>
                      </a:endParaRPr>
                    </a:p>
                  </a:txBody>
                  <a:tcPr marL="68580" marR="68580" marT="0" marB="0" anchor="b"/>
                </a:tc>
                <a:tc>
                  <a:txBody>
                    <a:bodyPr/>
                    <a:lstStyle/>
                    <a:p>
                      <a:pPr marL="252095" algn="r">
                        <a:lnSpc>
                          <a:spcPct val="200000"/>
                        </a:lnSpc>
                      </a:pPr>
                      <a:r>
                        <a:rPr lang="es-EC" sz="1600" dirty="0">
                          <a:effectLst/>
                        </a:rPr>
                        <a:t>0,003 USD/Kg</a:t>
                      </a:r>
                      <a:endParaRPr lang="es-EC" sz="1800" dirty="0">
                        <a:solidFill>
                          <a:srgbClr val="000000"/>
                        </a:solidFill>
                        <a:effectLst/>
                        <a:latin typeface="Arial"/>
                        <a:ea typeface="Calibri"/>
                        <a:cs typeface="Times New Roman"/>
                      </a:endParaRPr>
                    </a:p>
                  </a:txBody>
                  <a:tcPr marL="68580" marR="68580" marT="0" marB="0" anchor="b"/>
                </a:tc>
              </a:tr>
              <a:tr h="396044">
                <a:tc>
                  <a:txBody>
                    <a:bodyPr/>
                    <a:lstStyle/>
                    <a:p>
                      <a:pPr marL="252095" algn="l">
                        <a:lnSpc>
                          <a:spcPct val="200000"/>
                        </a:lnSpc>
                        <a:spcAft>
                          <a:spcPts val="0"/>
                        </a:spcAft>
                      </a:pPr>
                      <a:r>
                        <a:rPr lang="es-EC" sz="1600">
                          <a:effectLst/>
                        </a:rPr>
                        <a:t>costo</a:t>
                      </a:r>
                      <a:endParaRPr lang="es-EC" sz="1800">
                        <a:solidFill>
                          <a:srgbClr val="000000"/>
                        </a:solidFill>
                        <a:effectLst/>
                        <a:latin typeface="Arial"/>
                        <a:ea typeface="Calibri"/>
                        <a:cs typeface="Times New Roman"/>
                      </a:endParaRPr>
                    </a:p>
                  </a:txBody>
                  <a:tcPr marL="68580" marR="68580" marT="0" marB="0"/>
                </a:tc>
                <a:tc>
                  <a:txBody>
                    <a:bodyPr/>
                    <a:lstStyle/>
                    <a:p>
                      <a:pPr marL="252095" algn="r">
                        <a:lnSpc>
                          <a:spcPct val="200000"/>
                        </a:lnSpc>
                      </a:pPr>
                      <a:r>
                        <a:rPr lang="es-EC" sz="1600">
                          <a:effectLst/>
                        </a:rPr>
                        <a:t>8,77</a:t>
                      </a:r>
                      <a:endParaRPr lang="es-EC" sz="1800">
                        <a:solidFill>
                          <a:srgbClr val="000000"/>
                        </a:solidFill>
                        <a:effectLst/>
                        <a:latin typeface="Arial"/>
                        <a:ea typeface="Calibri"/>
                        <a:cs typeface="Times New Roman"/>
                      </a:endParaRPr>
                    </a:p>
                  </a:txBody>
                  <a:tcPr marL="68580" marR="68580" marT="0" marB="0" anchor="b"/>
                </a:tc>
                <a:tc>
                  <a:txBody>
                    <a:bodyPr/>
                    <a:lstStyle/>
                    <a:p>
                      <a:pPr marL="252095" algn="r">
                        <a:lnSpc>
                          <a:spcPct val="200000"/>
                        </a:lnSpc>
                      </a:pPr>
                      <a:r>
                        <a:rPr lang="es-EC" sz="1600" dirty="0">
                          <a:effectLst/>
                        </a:rPr>
                        <a:t>0,26700</a:t>
                      </a:r>
                      <a:endParaRPr lang="es-EC" sz="1800" dirty="0">
                        <a:solidFill>
                          <a:srgbClr val="000000"/>
                        </a:solidFill>
                        <a:effectLst/>
                        <a:latin typeface="Arial"/>
                        <a:ea typeface="Calibri"/>
                        <a:cs typeface="Times New Roman"/>
                      </a:endParaRPr>
                    </a:p>
                  </a:txBody>
                  <a:tcPr marL="68580" marR="68580" marT="0" marB="0" anchor="b"/>
                </a:tc>
              </a:tr>
              <a:tr h="396044">
                <a:tc>
                  <a:txBody>
                    <a:bodyPr/>
                    <a:lstStyle/>
                    <a:p>
                      <a:pPr marL="252095" algn="l">
                        <a:lnSpc>
                          <a:spcPct val="200000"/>
                        </a:lnSpc>
                        <a:spcAft>
                          <a:spcPts val="0"/>
                        </a:spcAft>
                      </a:pPr>
                      <a:r>
                        <a:rPr lang="es-EC" sz="1600" dirty="0">
                          <a:effectLst/>
                        </a:rPr>
                        <a:t>Ahorro de</a:t>
                      </a:r>
                      <a:endParaRPr lang="es-EC" sz="1800" dirty="0">
                        <a:solidFill>
                          <a:srgbClr val="000000"/>
                        </a:solidFill>
                        <a:effectLst/>
                        <a:latin typeface="Arial"/>
                        <a:ea typeface="Calibri"/>
                        <a:cs typeface="Times New Roman"/>
                      </a:endParaRPr>
                    </a:p>
                  </a:txBody>
                  <a:tcPr marL="68580" marR="68580" marT="0" marB="0"/>
                </a:tc>
                <a:tc gridSpan="2">
                  <a:txBody>
                    <a:bodyPr/>
                    <a:lstStyle/>
                    <a:p>
                      <a:pPr marL="252095" algn="r">
                        <a:lnSpc>
                          <a:spcPct val="200000"/>
                        </a:lnSpc>
                      </a:pPr>
                      <a:r>
                        <a:rPr lang="es-EC" sz="1600" dirty="0">
                          <a:effectLst/>
                        </a:rPr>
                        <a:t>8,5</a:t>
                      </a:r>
                      <a:endParaRPr lang="es-EC" sz="1800" dirty="0">
                        <a:solidFill>
                          <a:srgbClr val="000000"/>
                        </a:solidFill>
                        <a:effectLst/>
                        <a:latin typeface="Arial"/>
                        <a:ea typeface="Calibri"/>
                        <a:cs typeface="Times New Roman"/>
                      </a:endParaRPr>
                    </a:p>
                  </a:txBody>
                  <a:tcPr marL="68580" marR="68580" marT="0" marB="0" anchor="b"/>
                </a:tc>
                <a:tc hMerge="1">
                  <a:txBody>
                    <a:bodyPr/>
                    <a:lstStyle/>
                    <a:p>
                      <a:endParaRPr lang="es-EC"/>
                    </a:p>
                  </a:txBody>
                  <a:tcPr/>
                </a:tc>
              </a:tr>
            </a:tbl>
          </a:graphicData>
        </a:graphic>
      </p:graphicFrame>
      <mc:AlternateContent xmlns:mc="http://schemas.openxmlformats.org/markup-compatibility/2006" xmlns:a14="http://schemas.microsoft.com/office/drawing/2010/main">
        <mc:Choice Requires="a14">
          <p:sp>
            <p:nvSpPr>
              <p:cNvPr id="5" name="2 Marcador de contenido"/>
              <p:cNvSpPr txBox="1">
                <a:spLocks/>
              </p:cNvSpPr>
              <p:nvPr/>
            </p:nvSpPr>
            <p:spPr>
              <a:xfrm>
                <a:off x="482848" y="4941168"/>
                <a:ext cx="7620000" cy="1396752"/>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14:m>
                  <m:oMath xmlns:m="http://schemas.openxmlformats.org/officeDocument/2006/math">
                    <m:r>
                      <a:rPr lang="es-EC" b="0" i="1" smtClean="0">
                        <a:latin typeface="Cambria Math"/>
                      </a:rPr>
                      <m:t>𝐸𝑥𝑖𝑠𝑡𝑒</m:t>
                    </m:r>
                    <m:r>
                      <a:rPr lang="es-EC" b="0" i="1" smtClean="0">
                        <a:latin typeface="Cambria Math"/>
                      </a:rPr>
                      <m:t> </m:t>
                    </m:r>
                    <m:r>
                      <a:rPr lang="es-EC" b="0" i="1" smtClean="0">
                        <a:latin typeface="Cambria Math"/>
                      </a:rPr>
                      <m:t>𝑢𝑛</m:t>
                    </m:r>
                    <m:r>
                      <a:rPr lang="es-EC" b="0" i="1" smtClean="0">
                        <a:latin typeface="Cambria Math"/>
                      </a:rPr>
                      <m:t> </m:t>
                    </m:r>
                    <m:r>
                      <a:rPr lang="es-EC" b="0" i="1" smtClean="0">
                        <a:latin typeface="Cambria Math"/>
                      </a:rPr>
                      <m:t>𝑎h𝑜𝑟𝑟𝑜</m:t>
                    </m:r>
                    <m:r>
                      <a:rPr lang="es-EC" b="0" i="1" smtClean="0">
                        <a:latin typeface="Cambria Math"/>
                      </a:rPr>
                      <m:t> </m:t>
                    </m:r>
                    <m:r>
                      <a:rPr lang="es-EC" b="0" i="1" smtClean="0">
                        <a:latin typeface="Cambria Math"/>
                      </a:rPr>
                      <m:t>𝑎𝑛𝑢𝑎𝑙</m:t>
                    </m:r>
                    <m:r>
                      <a:rPr lang="es-EC" b="0" i="1" smtClean="0">
                        <a:latin typeface="Cambria Math"/>
                      </a:rPr>
                      <m:t> </m:t>
                    </m:r>
                    <m:r>
                      <a:rPr lang="es-EC" b="0" i="1" smtClean="0">
                        <a:latin typeface="Cambria Math"/>
                      </a:rPr>
                      <m:t>𝑑𝑒</m:t>
                    </m:r>
                    <m:r>
                      <m:rPr>
                        <m:nor/>
                      </m:rPr>
                      <a:rPr lang="es-EC" b="0" i="0" smtClean="0">
                        <a:latin typeface="Cambria Math"/>
                      </a:rPr>
                      <m:t> </m:t>
                    </m:r>
                    <m:r>
                      <m:rPr>
                        <m:nor/>
                      </m:rPr>
                      <a:rPr lang="es-EC"/>
                      <m:t>2040,89</m:t>
                    </m:r>
                    <m:r>
                      <m:rPr>
                        <m:nor/>
                      </m:rPr>
                      <a:rPr lang="es-EC" b="0" i="0" smtClean="0"/>
                      <m:t> </m:t>
                    </m:r>
                    <m:r>
                      <m:rPr>
                        <m:nor/>
                      </m:rPr>
                      <a:rPr lang="es-EC" b="0" i="0" smtClean="0"/>
                      <m:t>USD</m:t>
                    </m:r>
                    <m:r>
                      <m:rPr>
                        <m:nor/>
                      </m:rPr>
                      <a:rPr lang="es-EC" b="0" i="0" smtClean="0"/>
                      <m:t> </m:t>
                    </m:r>
                  </m:oMath>
                </a14:m>
                <a:endParaRPr lang="es-EC" dirty="0"/>
              </a:p>
              <a:p>
                <a:endParaRPr lang="es-EC" dirty="0"/>
              </a:p>
            </p:txBody>
          </p:sp>
        </mc:Choice>
        <mc:Fallback xmlns="">
          <p:sp>
            <p:nvSpPr>
              <p:cNvPr id="5" name="2 Marcador de contenido"/>
              <p:cNvSpPr txBox="1">
                <a:spLocks noRot="1" noChangeAspect="1" noMove="1" noResize="1" noEditPoints="1" noAdjustHandles="1" noChangeArrowheads="1" noChangeShapeType="1" noTextEdit="1"/>
              </p:cNvSpPr>
              <p:nvPr/>
            </p:nvSpPr>
            <p:spPr>
              <a:xfrm>
                <a:off x="482848" y="4941168"/>
                <a:ext cx="7620000" cy="1396752"/>
              </a:xfrm>
              <a:prstGeom prst="rect">
                <a:avLst/>
              </a:prstGeom>
              <a:blipFill rotWithShape="1">
                <a:blip r:embed="rId2"/>
                <a:stretch>
                  <a:fillRect t="-2183"/>
                </a:stretch>
              </a:blipFill>
            </p:spPr>
            <p:txBody>
              <a:bodyPr/>
              <a:lstStyle/>
              <a:p>
                <a:r>
                  <a:rPr lang="es-EC">
                    <a:noFill/>
                  </a:rPr>
                  <a:t> </a:t>
                </a:r>
              </a:p>
            </p:txBody>
          </p:sp>
        </mc:Fallback>
      </mc:AlternateContent>
    </p:spTree>
    <p:extLst>
      <p:ext uri="{BB962C8B-B14F-4D97-AF65-F5344CB8AC3E}">
        <p14:creationId xmlns:p14="http://schemas.microsoft.com/office/powerpoint/2010/main" val="21417960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Análisis Económico</a:t>
            </a:r>
            <a:endParaRPr lang="es-EC" dirty="0"/>
          </a:p>
        </p:txBody>
      </p:sp>
      <p:pic>
        <p:nvPicPr>
          <p:cNvPr id="19457"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340768"/>
            <a:ext cx="471487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755576" y="5877272"/>
            <a:ext cx="6552728" cy="646331"/>
          </a:xfrm>
          <a:prstGeom prst="rect">
            <a:avLst/>
          </a:prstGeom>
          <a:noFill/>
        </p:spPr>
        <p:txBody>
          <a:bodyPr wrap="square" rtlCol="0">
            <a:spAutoFit/>
          </a:bodyPr>
          <a:lstStyle/>
          <a:p>
            <a:r>
              <a:rPr lang="es-EC" dirty="0" smtClean="0"/>
              <a:t>De acuerdo con análisis económicos se determina que el proyecto es rentable y que generara ganancias</a:t>
            </a:r>
            <a:endParaRPr lang="es-EC" dirty="0"/>
          </a:p>
        </p:txBody>
      </p:sp>
      <p:sp>
        <p:nvSpPr>
          <p:cNvPr id="6" name="5 CuadroTexto"/>
          <p:cNvSpPr txBox="1"/>
          <p:nvPr/>
        </p:nvSpPr>
        <p:spPr>
          <a:xfrm>
            <a:off x="3851920" y="5367699"/>
            <a:ext cx="1728192" cy="276999"/>
          </a:xfrm>
          <a:prstGeom prst="rect">
            <a:avLst/>
          </a:prstGeom>
          <a:noFill/>
        </p:spPr>
        <p:txBody>
          <a:bodyPr wrap="square" rtlCol="0">
            <a:spAutoFit/>
          </a:bodyPr>
          <a:lstStyle/>
          <a:p>
            <a:r>
              <a:rPr lang="es-EC" sz="1200" dirty="0" smtClean="0"/>
              <a:t>2 años 10 meses 4 </a:t>
            </a:r>
            <a:r>
              <a:rPr lang="es-EC" sz="1200" dirty="0" err="1" smtClean="0"/>
              <a:t>dias</a:t>
            </a:r>
            <a:endParaRPr lang="es-EC" sz="1200" dirty="0"/>
          </a:p>
        </p:txBody>
      </p:sp>
      <mc:AlternateContent xmlns:mc="http://schemas.openxmlformats.org/markup-compatibility/2006" xmlns:a14="http://schemas.microsoft.com/office/drawing/2010/main">
        <mc:Choice Requires="a14">
          <p:sp>
            <p:nvSpPr>
              <p:cNvPr id="7" name="6 Rectángulo"/>
              <p:cNvSpPr/>
              <p:nvPr/>
            </p:nvSpPr>
            <p:spPr>
              <a:xfrm>
                <a:off x="6084168" y="1340768"/>
                <a:ext cx="1856597"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a:rPr>
                        <m:t>𝑇𝑀𝐴𝑅</m:t>
                      </m:r>
                      <m:r>
                        <a:rPr lang="es-EC" i="1">
                          <a:latin typeface="Cambria Math"/>
                        </a:rPr>
                        <m:t>=0,1244</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6084168" y="1340768"/>
                <a:ext cx="1856597" cy="369332"/>
              </a:xfrm>
              <a:prstGeom prst="rect">
                <a:avLst/>
              </a:prstGeom>
              <a:blipFill rotWithShape="1">
                <a:blip r:embed="rId3"/>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10822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idx="1"/>
          </p:nvPr>
        </p:nvSpPr>
        <p:spPr/>
        <p:txBody>
          <a:bodyPr>
            <a:normAutofit lnSpcReduction="10000"/>
          </a:bodyPr>
          <a:lstStyle/>
          <a:p>
            <a:pPr lvl="0"/>
            <a:r>
              <a:rPr lang="es-EC" dirty="0"/>
              <a:t>Proyecto cumple con los lineamientos del plan nacional del buen vivir. Genera alternativas, fortalece la planificación e implementa regulación al uso energético en el transporte, los hogares y las industrias, modifica los patrones de consumo energético, con criterios de eficiencia y sustentabilidad. Aprovecha el potencial energético basado en fuentes renovables. Aprovecha el potencial de desarrollo de la bioenergía, sin detrimento de la soberanía alimentaria y respetando los derechos de la naturaleza.</a:t>
            </a:r>
          </a:p>
          <a:p>
            <a:pPr lvl="0"/>
            <a:r>
              <a:rPr lang="es-EC" dirty="0"/>
              <a:t>El tipo de biomasa y contenido de humedad y cenizas influyen en la calidad y composición del gas, siendo más eficientes las maderas con bajo contenido de humedad.</a:t>
            </a:r>
          </a:p>
          <a:p>
            <a:pPr lvl="0"/>
            <a:r>
              <a:rPr lang="es-EC" dirty="0"/>
              <a:t>El alto contenido de cenizas en la biomasa genera el Clinker, el cual causa un aumento en la temperatura del gasificador, afectando los procesos y el flujo adecuado de gas.</a:t>
            </a:r>
          </a:p>
          <a:p>
            <a:endParaRPr lang="es-EC" dirty="0"/>
          </a:p>
        </p:txBody>
      </p:sp>
    </p:spTree>
    <p:extLst>
      <p:ext uri="{BB962C8B-B14F-4D97-AF65-F5344CB8AC3E}">
        <p14:creationId xmlns:p14="http://schemas.microsoft.com/office/powerpoint/2010/main" val="9869067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48680"/>
            <a:ext cx="7620000" cy="5852120"/>
          </a:xfrm>
        </p:spPr>
        <p:txBody>
          <a:bodyPr/>
          <a:lstStyle/>
          <a:p>
            <a:pPr lvl="0"/>
            <a:r>
              <a:rPr lang="es-EC" dirty="0"/>
              <a:t>Estos sistemas de gasificación son viables donde no exista interconexión eléctrica de la red pública y fluctúa dependiendo de los recursos </a:t>
            </a:r>
            <a:r>
              <a:rPr lang="es-EC" dirty="0" err="1"/>
              <a:t>gasificables</a:t>
            </a:r>
            <a:r>
              <a:rPr lang="es-EC" dirty="0"/>
              <a:t> disponibles en las zonas y del precio de combustibles, también es viable en caso crisis energética, guerras.</a:t>
            </a:r>
          </a:p>
          <a:p>
            <a:pPr lvl="0"/>
            <a:r>
              <a:rPr lang="es-EC" dirty="0"/>
              <a:t>El gas producido presenta mejores propiedades en relación al solido (biomasa), ya que su combustión es instantánea y requiere menos cantidad de aire para la misma.</a:t>
            </a:r>
          </a:p>
          <a:p>
            <a:pPr lvl="0"/>
            <a:r>
              <a:rPr lang="es-EC" dirty="0"/>
              <a:t>El gas es sumamente limpio, reduciendo la emisión de CO</a:t>
            </a:r>
            <a:r>
              <a:rPr lang="es-EC" baseline="-25000" dirty="0"/>
              <a:t>2</a:t>
            </a:r>
            <a:r>
              <a:rPr lang="es-EC" dirty="0"/>
              <a:t>, la cantidad de CO</a:t>
            </a:r>
            <a:r>
              <a:rPr lang="es-EC" baseline="-25000" dirty="0"/>
              <a:t>2</a:t>
            </a:r>
            <a:r>
              <a:rPr lang="es-EC" dirty="0"/>
              <a:t> que se produce en el proceso de combustión del gas, es equivalente al que absorbe en el proceso de fotosíntesis la biomasa utilizada, es un proceso neutro de emisiones de CO</a:t>
            </a:r>
            <a:r>
              <a:rPr lang="es-EC" baseline="-25000" dirty="0"/>
              <a:t>2</a:t>
            </a:r>
            <a:endParaRPr lang="es-EC" dirty="0"/>
          </a:p>
          <a:p>
            <a:endParaRPr lang="es-EC" dirty="0"/>
          </a:p>
        </p:txBody>
      </p:sp>
    </p:spTree>
    <p:extLst>
      <p:ext uri="{BB962C8B-B14F-4D97-AF65-F5344CB8AC3E}">
        <p14:creationId xmlns:p14="http://schemas.microsoft.com/office/powerpoint/2010/main" val="215855318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idx="1"/>
          </p:nvPr>
        </p:nvSpPr>
        <p:spPr/>
        <p:txBody>
          <a:bodyPr>
            <a:normAutofit fontScale="92500" lnSpcReduction="20000"/>
          </a:bodyPr>
          <a:lstStyle/>
          <a:p>
            <a:pPr lvl="0"/>
            <a:r>
              <a:rPr lang="es-EC" dirty="0"/>
              <a:t>El sistema de gasificación requiere de un motor con una relación de compresión alta por el alto octanaje del gas, se recomienda implementar un motor a diésel adaptado a encendido por chispa o un motor de combustión externa tipo Stirling, aprovechando el gas de síntesis.</a:t>
            </a:r>
          </a:p>
          <a:p>
            <a:pPr lvl="0"/>
            <a:r>
              <a:rPr lang="es-EC" dirty="0"/>
              <a:t>Las dimensiones de la biomasa que ingresan deben ser las recomendadas ya que material </a:t>
            </a:r>
            <a:r>
              <a:rPr lang="es-EC" dirty="0" err="1"/>
              <a:t>particulado</a:t>
            </a:r>
            <a:r>
              <a:rPr lang="es-EC" dirty="0"/>
              <a:t> más grande puede atascar la alimentación del tornillo sin fin u obstruir la reducción del gasificador.</a:t>
            </a:r>
          </a:p>
          <a:p>
            <a:pPr lvl="0"/>
            <a:r>
              <a:rPr lang="es-EC" dirty="0"/>
              <a:t>Para una buena utilización y manipulación del equipo se recomienda la automatización del mismo.</a:t>
            </a:r>
          </a:p>
          <a:p>
            <a:pPr lvl="0"/>
            <a:r>
              <a:rPr lang="es-EC" dirty="0"/>
              <a:t>El sistema debe ser utilizado en áreas bien ventiladas ya que el gas de síntesis tiene una gran cantidad de monóxido de carbono, altamente toxico, teniendo en cuenta las normas de seguridad OSHAS para monóxido de carbono.</a:t>
            </a:r>
          </a:p>
          <a:p>
            <a:pPr lvl="0"/>
            <a:r>
              <a:rPr lang="es-EC" dirty="0"/>
              <a:t>Se recomienda la implementación de, analizadores continuos de gases, para la inmediata caracterización del gas.</a:t>
            </a:r>
          </a:p>
          <a:p>
            <a:endParaRPr lang="es-EC" dirty="0"/>
          </a:p>
        </p:txBody>
      </p:sp>
    </p:spTree>
    <p:extLst>
      <p:ext uri="{BB962C8B-B14F-4D97-AF65-F5344CB8AC3E}">
        <p14:creationId xmlns:p14="http://schemas.microsoft.com/office/powerpoint/2010/main" val="187292836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924944"/>
            <a:ext cx="7620000" cy="1143000"/>
          </a:xfrm>
        </p:spPr>
        <p:txBody>
          <a:bodyPr/>
          <a:lstStyle/>
          <a:p>
            <a:r>
              <a:rPr lang="es-EC" sz="11500" dirty="0" smtClean="0"/>
              <a:t>Preguntas</a:t>
            </a:r>
            <a:endParaRPr lang="es-EC" sz="11500" dirty="0"/>
          </a:p>
        </p:txBody>
      </p:sp>
    </p:spTree>
    <p:extLst>
      <p:ext uri="{BB962C8B-B14F-4D97-AF65-F5344CB8AC3E}">
        <p14:creationId xmlns:p14="http://schemas.microsoft.com/office/powerpoint/2010/main" val="570448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59632" y="3068960"/>
            <a:ext cx="5112568" cy="1143000"/>
          </a:xfrm>
        </p:spPr>
        <p:txBody>
          <a:bodyPr/>
          <a:lstStyle/>
          <a:p>
            <a:r>
              <a:rPr lang="es-EC" sz="11500" dirty="0" smtClean="0"/>
              <a:t>Gracias</a:t>
            </a:r>
            <a:endParaRPr lang="es-EC" sz="11500" dirty="0"/>
          </a:p>
        </p:txBody>
      </p:sp>
    </p:spTree>
    <p:extLst>
      <p:ext uri="{BB962C8B-B14F-4D97-AF65-F5344CB8AC3E}">
        <p14:creationId xmlns:p14="http://schemas.microsoft.com/office/powerpoint/2010/main" val="4203720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Gasificación</a:t>
            </a:r>
            <a:endParaRPr lang="es-EC" dirty="0"/>
          </a:p>
        </p:txBody>
      </p:sp>
      <p:sp>
        <p:nvSpPr>
          <p:cNvPr id="3" name="2 Marcador de contenido"/>
          <p:cNvSpPr>
            <a:spLocks noGrp="1"/>
          </p:cNvSpPr>
          <p:nvPr>
            <p:ph idx="1"/>
          </p:nvPr>
        </p:nvSpPr>
        <p:spPr/>
        <p:txBody>
          <a:bodyPr/>
          <a:lstStyle/>
          <a:p>
            <a:r>
              <a:rPr lang="es-EC" dirty="0"/>
              <a:t>La gasificación es definida como la conversión de la biomasa, o cualquier combustible sólido, en un gas energético, a través de la oxidación parcial a temperaturas elevadas. Esta conversión se la realiza a través de diferentes tipos de reactores termoquímicos</a:t>
            </a:r>
          </a:p>
        </p:txBody>
      </p:sp>
    </p:spTree>
    <p:extLst>
      <p:ext uri="{BB962C8B-B14F-4D97-AF65-F5344CB8AC3E}">
        <p14:creationId xmlns:p14="http://schemas.microsoft.com/office/powerpoint/2010/main" val="1009242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Etapas de la gasificación</a:t>
            </a:r>
            <a:endParaRPr lang="es-EC" dirty="0"/>
          </a:p>
        </p:txBody>
      </p:sp>
      <p:sp>
        <p:nvSpPr>
          <p:cNvPr id="3" name="2 Marcador de contenido"/>
          <p:cNvSpPr>
            <a:spLocks noGrp="1"/>
          </p:cNvSpPr>
          <p:nvPr>
            <p:ph idx="1"/>
          </p:nvPr>
        </p:nvSpPr>
        <p:spPr/>
        <p:txBody>
          <a:bodyPr/>
          <a:lstStyle/>
          <a:p>
            <a:r>
              <a:rPr lang="es-EC" dirty="0" smtClean="0"/>
              <a:t>SECADO</a:t>
            </a:r>
          </a:p>
          <a:p>
            <a:r>
              <a:rPr lang="es-EC" dirty="0"/>
              <a:t>El secado se lo realiza para liberar el porcentaje de humedad contenida en la biomasa. Este proceso se lo realiza antes de que la biomasa ingrese a cualquier proceso, </a:t>
            </a:r>
            <a:r>
              <a:rPr lang="es-EC" dirty="0" smtClean="0"/>
              <a:t>la humedad influye </a:t>
            </a:r>
            <a:r>
              <a:rPr lang="es-EC" dirty="0"/>
              <a:t>en la calidad del gas sinterizado, el porcentaje de alquitrán y cenizas.</a:t>
            </a:r>
          </a:p>
          <a:p>
            <a:endParaRPr lang="es-EC" dirty="0"/>
          </a:p>
        </p:txBody>
      </p:sp>
    </p:spTree>
    <p:extLst>
      <p:ext uri="{BB962C8B-B14F-4D97-AF65-F5344CB8AC3E}">
        <p14:creationId xmlns:p14="http://schemas.microsoft.com/office/powerpoint/2010/main" val="11027221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yacencia">
  <a:themeElements>
    <a:clrScheme name="Adyacencia">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2907</TotalTime>
  <Words>3720</Words>
  <Application>Microsoft Office PowerPoint</Application>
  <PresentationFormat>Presentación en pantalla (4:3)</PresentationFormat>
  <Paragraphs>539</Paragraphs>
  <Slides>79</Slides>
  <Notes>0</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Adyacencia</vt:lpstr>
      <vt:lpstr>    Departamento de ciencias de la Energía y Mecánica  Carrera De Ingeniería Mecánica  Tesis previo a la obtención del titulo de Ingeniero mecánico</vt:lpstr>
      <vt:lpstr>Antecedentes</vt:lpstr>
      <vt:lpstr>Presentación de PowerPoint</vt:lpstr>
      <vt:lpstr>Objetivo General</vt:lpstr>
      <vt:lpstr>Objetivos Específicos</vt:lpstr>
      <vt:lpstr>Alcance</vt:lpstr>
      <vt:lpstr>Marco Teórico</vt:lpstr>
      <vt:lpstr>Gasificación</vt:lpstr>
      <vt:lpstr>Etapas de la gasificación</vt:lpstr>
      <vt:lpstr>Presentación de PowerPoint</vt:lpstr>
      <vt:lpstr>Presentación de PowerPoint</vt:lpstr>
      <vt:lpstr>Presentación de PowerPoint</vt:lpstr>
      <vt:lpstr>Presentación de PowerPoint</vt:lpstr>
      <vt:lpstr>Presentación de PowerPoint</vt:lpstr>
      <vt:lpstr>Presentación de PowerPoint</vt:lpstr>
      <vt:lpstr>Gas de síntesis</vt:lpstr>
      <vt:lpstr>Agente gasificante</vt:lpstr>
      <vt:lpstr>Presentación de PowerPoint</vt:lpstr>
      <vt:lpstr>Presentación de PowerPoint</vt:lpstr>
      <vt:lpstr>Presentación de PowerPoint</vt:lpstr>
      <vt:lpstr>Presentación de PowerPoint</vt:lpstr>
      <vt:lpstr>Reactor</vt:lpstr>
      <vt:lpstr>Reactor, disposición de los inyectores</vt:lpstr>
      <vt:lpstr>Presentación de PowerPoint</vt:lpstr>
      <vt:lpstr>Presentación de PowerPoint</vt:lpstr>
      <vt:lpstr>Limpieza del gas</vt:lpstr>
      <vt:lpstr>Dimensionamiento del ciclón</vt:lpstr>
      <vt:lpstr>Presentación de PowerPoint</vt:lpstr>
      <vt:lpstr>Presentación de PowerPoint</vt:lpstr>
      <vt:lpstr>La densidad de la ceniza es 2000 Kg/m3 a la salida del gasificador y entrada al ciclón y la densidad del carbón de 200 Kg/m3  </vt:lpstr>
      <vt:lpstr>Filtro granular </vt:lpstr>
      <vt:lpstr>Utilización del gas combustible</vt:lpstr>
      <vt:lpstr>Intercambiador de calor de secado</vt:lpstr>
      <vt:lpstr>Sistema de extracción del gas</vt:lpstr>
      <vt:lpstr>Venturi</vt:lpstr>
      <vt:lpstr>Puerto de extracción de ceniza</vt:lpstr>
      <vt:lpstr>Agitador</vt:lpstr>
      <vt:lpstr>Depurador</vt:lpstr>
      <vt:lpstr>Instrumentación</vt:lpstr>
      <vt:lpstr>Presentación de PowerPoint</vt:lpstr>
      <vt:lpstr>Presentación de PowerPoint</vt:lpstr>
      <vt:lpstr>Placa orificio</vt:lpstr>
      <vt:lpstr>Presentación de PowerPoint</vt:lpstr>
      <vt:lpstr>Encendido del motor</vt:lpstr>
      <vt:lpstr>Gases de escape</vt:lpstr>
      <vt:lpstr>Intercambiador de calor de pirólisis</vt:lpstr>
      <vt:lpstr>Presentación de PowerPoint</vt:lpstr>
      <vt:lpstr>Presentación de PowerPoint</vt:lpstr>
      <vt:lpstr>Presentación de PowerPoint</vt:lpstr>
      <vt:lpstr>Presentación de PowerPoint</vt:lpstr>
      <vt:lpstr>Esquema del sistema de gasificación</vt:lpstr>
      <vt:lpstr>Pruebas de Funcionamiento</vt:lpstr>
      <vt:lpstr>ANEXO E Manual de encendido y Apagado</vt:lpstr>
      <vt:lpstr>Presentación de PowerPoint</vt:lpstr>
      <vt:lpstr>Presentación de PowerPoint</vt:lpstr>
      <vt:lpstr>Biomasa</vt:lpstr>
      <vt:lpstr>Presentación de PowerPoint</vt:lpstr>
      <vt:lpstr>Entrada de aire </vt:lpstr>
      <vt:lpstr>Presentación de PowerPoint</vt:lpstr>
      <vt:lpstr>Salida de gas</vt:lpstr>
      <vt:lpstr>Presentación de PowerPoint</vt:lpstr>
      <vt:lpstr>Poder calorífico del gas</vt:lpstr>
      <vt:lpstr>Balance de energía</vt:lpstr>
      <vt:lpstr>Balance de energía</vt:lpstr>
      <vt:lpstr>Tabla de balance de energía con 3 tipos diferentes de biomasa</vt:lpstr>
      <vt:lpstr>Eficiencia del gasificador</vt:lpstr>
      <vt:lpstr>Calor especifico</vt:lpstr>
      <vt:lpstr>Presentación de PowerPoint</vt:lpstr>
      <vt:lpstr>Poder calorífico de la mezcla</vt:lpstr>
      <vt:lpstr>Eficiencia del motor</vt:lpstr>
      <vt:lpstr>Eficiencia del sistema de gasificación</vt:lpstr>
      <vt:lpstr>Análisis Financiero</vt:lpstr>
      <vt:lpstr>Análisis Económico</vt:lpstr>
      <vt:lpstr>Análisis Económico</vt:lpstr>
      <vt:lpstr>Conclusiones</vt:lpstr>
      <vt:lpstr>Presentación de PowerPoint</vt:lpstr>
      <vt:lpstr>Recomendaciones</vt:lpstr>
      <vt:lpstr>Preguntas</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Usuario</cp:lastModifiedBy>
  <cp:revision>52</cp:revision>
  <dcterms:created xsi:type="dcterms:W3CDTF">2014-10-25T04:12:56Z</dcterms:created>
  <dcterms:modified xsi:type="dcterms:W3CDTF">2014-11-07T17:13:02Z</dcterms:modified>
</cp:coreProperties>
</file>