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29"/>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5258" autoAdjust="0"/>
  </p:normalViewPr>
  <p:slideViewPr>
    <p:cSldViewPr snapToGrid="0">
      <p:cViewPr varScale="1">
        <p:scale>
          <a:sx n="62" d="100"/>
          <a:sy n="62" d="100"/>
        </p:scale>
        <p:origin x="-89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43B5D-A204-4D3B-9BD3-038DDB744FC6}" type="datetimeFigureOut">
              <a:rPr lang="es-EC" smtClean="0"/>
              <a:t>14/12/2014</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5F9B0-7CB9-49B6-9064-21AD4671CD99}" type="slidenum">
              <a:rPr lang="es-EC" smtClean="0"/>
              <a:t>‹Nº›</a:t>
            </a:fld>
            <a:endParaRPr lang="es-EC"/>
          </a:p>
        </p:txBody>
      </p:sp>
    </p:spTree>
    <p:extLst>
      <p:ext uri="{BB962C8B-B14F-4D97-AF65-F5344CB8AC3E}">
        <p14:creationId xmlns:p14="http://schemas.microsoft.com/office/powerpoint/2010/main" val="199287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C" sz="1800" dirty="0"/>
              <a:t>La red del CEAR Carpuela maneja una estructura de topología en estrella, mediante la cual se facilita la adición, modificación o eliminación de puntos de red. Aunque su topología de red soporta nuevos cambios el equipamiento en muchos casos no lo soporta. </a:t>
            </a:r>
          </a:p>
          <a:p>
            <a:pPr lvl="2" algn="just"/>
            <a:r>
              <a:rPr lang="es-ES" sz="1800" b="1" dirty="0"/>
              <a:t>DISPONIBILIDAD </a:t>
            </a:r>
            <a:endParaRPr lang="es-EC" sz="1800" b="1" dirty="0"/>
          </a:p>
          <a:p>
            <a:pPr lvl="0" algn="just"/>
            <a:r>
              <a:rPr lang="es-EC" sz="1800" dirty="0"/>
              <a:t>A nivel de la red interna no se cuenta con enlaces redundantes hacia los principales equipos de conmutación por lo cual de producirse daños o problemas en su conexión la red quedaría parcial o totalmente fuera de servicio. </a:t>
            </a:r>
          </a:p>
          <a:p>
            <a:pPr algn="just"/>
            <a:r>
              <a:rPr lang="es-EC" sz="1800" dirty="0"/>
              <a:t>El backbone vertical se lo realiza a través de fibra óptica y cable par trenzado Cat 5e, los mismos que soportan el tráfico que fluye por la misma. </a:t>
            </a:r>
          </a:p>
          <a:p>
            <a:pPr lvl="0" algn="just"/>
            <a:r>
              <a:rPr lang="es-EC" sz="1800" dirty="0"/>
              <a:t>En caso de fallas del suministro de energía local se cuenta con UPS que evitan los cortes de energía en la red, por tanto se asegura su operatividad. </a:t>
            </a:r>
          </a:p>
          <a:p>
            <a:pPr lvl="2" algn="just"/>
            <a:r>
              <a:rPr lang="es-ES" sz="1800" b="1" dirty="0"/>
              <a:t>ESCALABILIDAD </a:t>
            </a:r>
            <a:endParaRPr lang="es-EC" sz="1800" b="1" dirty="0"/>
          </a:p>
          <a:p>
            <a:pPr algn="just"/>
            <a:r>
              <a:rPr lang="es-EC" sz="1800" dirty="0"/>
              <a:t>El equipamiento del CEAR Carpuela, presenta factibilidad de crecimiento de usuarios en la red. </a:t>
            </a:r>
          </a:p>
          <a:p>
            <a:endParaRPr lang="es-EC" dirty="0"/>
          </a:p>
        </p:txBody>
      </p:sp>
      <p:sp>
        <p:nvSpPr>
          <p:cNvPr id="4" name="3 Marcador de número de diapositiva"/>
          <p:cNvSpPr>
            <a:spLocks noGrp="1"/>
          </p:cNvSpPr>
          <p:nvPr>
            <p:ph type="sldNum" sz="quarter" idx="10"/>
          </p:nvPr>
        </p:nvSpPr>
        <p:spPr/>
        <p:txBody>
          <a:bodyPr/>
          <a:lstStyle/>
          <a:p>
            <a:fld id="{7C278BAA-BED6-49BB-9023-91FBA4DB4F0B}" type="slidenum">
              <a:rPr lang="es-EC" smtClean="0"/>
              <a:t>12</a:t>
            </a:fld>
            <a:endParaRPr lang="es-EC" dirty="0"/>
          </a:p>
        </p:txBody>
      </p:sp>
    </p:spTree>
    <p:extLst>
      <p:ext uri="{BB962C8B-B14F-4D97-AF65-F5344CB8AC3E}">
        <p14:creationId xmlns:p14="http://schemas.microsoft.com/office/powerpoint/2010/main" val="21501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dirty="0" smtClean="0"/>
              <a:t>Proveer al Data center  de equipamiento que permita controlar acceso </a:t>
            </a:r>
            <a:r>
              <a:rPr lang="es-EC" sz="1200" dirty="0" err="1" smtClean="0"/>
              <a:t>asi</a:t>
            </a:r>
            <a:r>
              <a:rPr lang="es-EC" sz="1200" dirty="0" smtClean="0"/>
              <a:t> como medir factores de temperatura y humedad.</a:t>
            </a:r>
          </a:p>
          <a:p>
            <a:pPr lvl="0"/>
            <a:r>
              <a:rPr lang="es-EC" sz="1200" dirty="0" smtClean="0"/>
              <a:t>Para la redundancia se debe tomar en cuenta rutas diferentes de tendido de la red para garantizar su uso.</a:t>
            </a:r>
          </a:p>
          <a:p>
            <a:pPr lvl="0"/>
            <a:r>
              <a:rPr lang="es-EC" sz="1200" dirty="0" smtClean="0"/>
              <a:t>Se debe contar con procedimientos para el cambio periódico de contraseñas del equipamiento activo.</a:t>
            </a:r>
          </a:p>
          <a:p>
            <a:pPr marL="0" lvl="0" indent="0">
              <a:buNone/>
            </a:pPr>
            <a:r>
              <a:rPr lang="es-EC" sz="1200" dirty="0" smtClean="0"/>
              <a:t> Se recomienda realizar </a:t>
            </a:r>
            <a:r>
              <a:rPr lang="es-EC" sz="1200" dirty="0" err="1" smtClean="0"/>
              <a:t>backup</a:t>
            </a:r>
            <a:r>
              <a:rPr lang="es-EC" sz="1200" dirty="0" smtClean="0"/>
              <a:t> periódicos de las configuraciones del equipamiento activo, guardando las versiones anteriores (mínimo 5).</a:t>
            </a:r>
          </a:p>
          <a:p>
            <a:endParaRPr lang="es-EC" dirty="0"/>
          </a:p>
        </p:txBody>
      </p:sp>
      <p:sp>
        <p:nvSpPr>
          <p:cNvPr id="4" name="3 Marcador de número de diapositiva"/>
          <p:cNvSpPr>
            <a:spLocks noGrp="1"/>
          </p:cNvSpPr>
          <p:nvPr>
            <p:ph type="sldNum" sz="quarter" idx="10"/>
          </p:nvPr>
        </p:nvSpPr>
        <p:spPr/>
        <p:txBody>
          <a:bodyPr/>
          <a:lstStyle/>
          <a:p>
            <a:fld id="{7C278BAA-BED6-49BB-9023-91FBA4DB4F0B}" type="slidenum">
              <a:rPr lang="es-EC" smtClean="0"/>
              <a:t>27</a:t>
            </a:fld>
            <a:endParaRPr lang="es-EC" dirty="0"/>
          </a:p>
        </p:txBody>
      </p:sp>
    </p:spTree>
    <p:extLst>
      <p:ext uri="{BB962C8B-B14F-4D97-AF65-F5344CB8AC3E}">
        <p14:creationId xmlns:p14="http://schemas.microsoft.com/office/powerpoint/2010/main" val="409879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2"/>
            <a:r>
              <a:rPr lang="es-ES" sz="1400" b="1" dirty="0"/>
              <a:t>RENDIMIENTO </a:t>
            </a:r>
            <a:endParaRPr lang="es-EC" sz="1400" b="1" dirty="0"/>
          </a:p>
          <a:p>
            <a:r>
              <a:rPr lang="es-EC" sz="1400" dirty="0"/>
              <a:t>Todo el equipamiento de red del Complejo es administrable, además su capacidad de procesamiento permite manejar grandes cantidades de tráfico como se determinó anteriormente, así también el uso de CPU se encuentra en niveles muy bajos lo cual indica que se puede manejar niveles más altos de tráfico sin ningún tipo de inconveniente. Es importante considerar que el equipamiento que se maneja a nivel interno es de gama alta, el cual como se determinó soporta nuevas aplicaciones de red.</a:t>
            </a:r>
          </a:p>
          <a:p>
            <a:pPr lvl="2"/>
            <a:r>
              <a:rPr lang="es-ES" sz="1400" b="1" dirty="0"/>
              <a:t>DOMINIOS DE BROADCAST </a:t>
            </a:r>
            <a:endParaRPr lang="es-EC" sz="1400" b="1" dirty="0"/>
          </a:p>
          <a:p>
            <a:r>
              <a:rPr lang="es-EC" sz="1400" dirty="0"/>
              <a:t>Los dominios de Broadcast del complejo se los encuentra definidos en base a bloques, más no en base a un estudio por dependencias o funciones, el cual no es óptimo. </a:t>
            </a:r>
          </a:p>
          <a:p>
            <a:pPr lvl="2"/>
            <a:r>
              <a:rPr lang="es-ES" sz="1400" b="1" dirty="0"/>
              <a:t>SEGURIDAD </a:t>
            </a:r>
            <a:endParaRPr lang="es-EC" sz="1400" b="1" dirty="0"/>
          </a:p>
          <a:p>
            <a:pPr lvl="0"/>
            <a:r>
              <a:rPr lang="es-EC" sz="1400" dirty="0"/>
              <a:t>No existen políticas definidas a nivel de puertos del equipamiento activo para limitar el uso de los mismos a una solo dirección MAC e IP, por lo cual al momento, más de un equipo de cómputo puede utilizar un mismo punto de red sin que se tenga un control de esto. Las personas que conocen el procedimiento para cambiar la configuración de una tarjeta de red, podrían configurar a otro equipo o incluso al mismo con una dirección diferente a la asignada lo cual desemboca en un uso indiscriminado del direccionamiento IP; al no existir políticas bien definidas sobre el uso de la red, no se puede establecer sanciones cuando se incurra en el incumplimiento de normas del uso de la red. </a:t>
            </a:r>
          </a:p>
          <a:p>
            <a:r>
              <a:rPr lang="es-EC" sz="1400" dirty="0"/>
              <a:t>El acceso hacia los equipos de conmutación no se encuentra debidamente configurado ya que al contar con diferentes niveles de acceso como se explicó anteriormente y al permitirse el acceso por medio de sesiones no seguras, alguna persona con intenciones maliciosas podría ingresar a los mismos y realizar cambios o modificaciones de las configuraciones ocasionando la denegación del servicio, entre uno de sus inconvenientes. </a:t>
            </a:r>
          </a:p>
          <a:p>
            <a:endParaRPr lang="es-EC" dirty="0"/>
          </a:p>
        </p:txBody>
      </p:sp>
      <p:sp>
        <p:nvSpPr>
          <p:cNvPr id="4" name="3 Marcador de número de diapositiva"/>
          <p:cNvSpPr>
            <a:spLocks noGrp="1"/>
          </p:cNvSpPr>
          <p:nvPr>
            <p:ph type="sldNum" sz="quarter" idx="10"/>
          </p:nvPr>
        </p:nvSpPr>
        <p:spPr/>
        <p:txBody>
          <a:bodyPr/>
          <a:lstStyle/>
          <a:p>
            <a:fld id="{7C278BAA-BED6-49BB-9023-91FBA4DB4F0B}" type="slidenum">
              <a:rPr lang="es-EC" smtClean="0"/>
              <a:t>13</a:t>
            </a:fld>
            <a:endParaRPr lang="es-EC" dirty="0"/>
          </a:p>
        </p:txBody>
      </p:sp>
    </p:spTree>
    <p:extLst>
      <p:ext uri="{BB962C8B-B14F-4D97-AF65-F5344CB8AC3E}">
        <p14:creationId xmlns:p14="http://schemas.microsoft.com/office/powerpoint/2010/main" val="114432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272">
              <a:defRPr/>
            </a:pPr>
            <a:r>
              <a:rPr lang="es-EC" dirty="0" smtClean="0"/>
              <a:t>En el diseño se han considerado tres parámetros: ancho de banda, redundancias y diámetro de la red. Se considera que debe existir un ancho de banda de mayor a menor desde el nivel de núcleo hasta el nivel de acceso. Las redundancias que se proponen brindan disponibilidad a la red, por lo cual se deben duplicar las conexiones y el equipamiento. Se ha considerado las medidas del diámetro de la red en función de la mayor cantidad de equipamiento, la misma que es de tres. </a:t>
            </a:r>
            <a:endParaRPr lang="es-EC" dirty="0"/>
          </a:p>
          <a:p>
            <a:endParaRPr lang="es-EC" dirty="0"/>
          </a:p>
        </p:txBody>
      </p:sp>
      <p:sp>
        <p:nvSpPr>
          <p:cNvPr id="4" name="3 Marcador de número de diapositiva"/>
          <p:cNvSpPr>
            <a:spLocks noGrp="1"/>
          </p:cNvSpPr>
          <p:nvPr>
            <p:ph type="sldNum" sz="quarter" idx="10"/>
          </p:nvPr>
        </p:nvSpPr>
        <p:spPr/>
        <p:txBody>
          <a:bodyPr/>
          <a:lstStyle/>
          <a:p>
            <a:fld id="{7C278BAA-BED6-49BB-9023-91FBA4DB4F0B}" type="slidenum">
              <a:rPr lang="es-EC" smtClean="0"/>
              <a:t>18</a:t>
            </a:fld>
            <a:endParaRPr lang="es-EC" dirty="0"/>
          </a:p>
        </p:txBody>
      </p:sp>
    </p:spTree>
    <p:extLst>
      <p:ext uri="{BB962C8B-B14F-4D97-AF65-F5344CB8AC3E}">
        <p14:creationId xmlns:p14="http://schemas.microsoft.com/office/powerpoint/2010/main" val="64797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C278BAA-BED6-49BB-9023-91FBA4DB4F0B}" type="slidenum">
              <a:rPr lang="es-EC" smtClean="0"/>
              <a:t>19</a:t>
            </a:fld>
            <a:endParaRPr lang="es-EC" dirty="0"/>
          </a:p>
        </p:txBody>
      </p:sp>
    </p:spTree>
    <p:extLst>
      <p:ext uri="{BB962C8B-B14F-4D97-AF65-F5344CB8AC3E}">
        <p14:creationId xmlns:p14="http://schemas.microsoft.com/office/powerpoint/2010/main" val="64797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a:t>Listas de Control de Acceso (ACL). </a:t>
            </a:r>
            <a:r>
              <a:rPr lang="es-EC" dirty="0"/>
              <a:t>es utilizada para identificar flujos de tráfico, la cual al filtrar los paquetes de datos permite o deniega el tráfico cursante, de manera que se limite el tráfico en la porción de red requerida. </a:t>
            </a:r>
          </a:p>
          <a:p>
            <a:pPr lvl="0"/>
            <a:r>
              <a:rPr lang="es-ES" b="1" dirty="0"/>
              <a:t>Manejo De Usuarios y Contraseñas. </a:t>
            </a:r>
          </a:p>
          <a:p>
            <a:pPr lvl="0"/>
            <a:r>
              <a:rPr lang="es-EC" b="1" dirty="0"/>
              <a:t>Nivel 0 (Visit): </a:t>
            </a:r>
            <a:r>
              <a:rPr lang="es-EC" dirty="0"/>
              <a:t>de la red (como </a:t>
            </a:r>
            <a:r>
              <a:rPr lang="es-EC" i="1" dirty="0"/>
              <a:t>ping </a:t>
            </a:r>
            <a:r>
              <a:rPr lang="es-EC" dirty="0"/>
              <a:t>y </a:t>
            </a:r>
            <a:r>
              <a:rPr lang="es-EC" i="1" dirty="0"/>
              <a:t>traceroute</a:t>
            </a:r>
            <a:r>
              <a:rPr lang="es-EC" dirty="0"/>
              <a:t>), comandos para cambiar el idioma en la interfaz de usuario (</a:t>
            </a:r>
            <a:r>
              <a:rPr lang="es-EC" i="1" dirty="0"/>
              <a:t>language-mode</a:t>
            </a:r>
            <a:r>
              <a:rPr lang="es-EC" dirty="0"/>
              <a:t>) y el comando </a:t>
            </a:r>
            <a:r>
              <a:rPr lang="es-EC" i="1" dirty="0"/>
              <a:t>telnet</a:t>
            </a:r>
            <a:r>
              <a:rPr lang="es-EC" dirty="0"/>
              <a:t>. Este nivel no permite guardar los cambios de configuración. </a:t>
            </a:r>
          </a:p>
          <a:p>
            <a:pPr lvl="0"/>
            <a:r>
              <a:rPr lang="es-EC" b="1" dirty="0"/>
              <a:t>Nivel 1 (Monitor): </a:t>
            </a:r>
            <a:r>
              <a:rPr lang="es-EC" dirty="0"/>
              <a:t>Este nivel se permite comandos para monitoreo (display), obtener información y eventos del sistema (</a:t>
            </a:r>
            <a:r>
              <a:rPr lang="es-EC" i="1" dirty="0"/>
              <a:t>debugging</a:t>
            </a:r>
            <a:r>
              <a:rPr lang="es-EC" dirty="0"/>
              <a:t>) y realizar diagnósticos de las fallas de servicio. Este nivel tampoco permite guardar configuraciones. </a:t>
            </a:r>
          </a:p>
          <a:p>
            <a:pPr lvl="0"/>
            <a:r>
              <a:rPr lang="es-EC" b="1" dirty="0"/>
              <a:t>Nivel 2 (Manager): </a:t>
            </a:r>
            <a:r>
              <a:rPr lang="es-EC" dirty="0"/>
              <a:t>Este nivel permite usar comandos para enrutamiento y comandos de la capa de red, y se utilizan para proporcionar servicio de red directo al usuario. Este nivel permite guardar modificaciones y configuraciones. No permite crear usuarios. </a:t>
            </a:r>
          </a:p>
          <a:p>
            <a:pPr lvl="0"/>
            <a:r>
              <a:rPr lang="es-EC" b="1" dirty="0"/>
              <a:t>Nivel 3 (Administrator): </a:t>
            </a:r>
            <a:r>
              <a:rPr lang="es-EC" dirty="0"/>
              <a:t>Los comandos en este nivel son los que influyen en el funcionamiento básico del módulo de apoyo del sistema, que desempeña un papel de apoyo de los servicios. Los comandos en este nivel incluyen comandos del sistema de archivos, comandos FTP, comandos TFTP, descarga de comandos XModem, comandos de administración de usuarios, y los comandos de propiedades de nivel.  </a:t>
            </a:r>
          </a:p>
          <a:p>
            <a:endParaRPr lang="es-EC" dirty="0"/>
          </a:p>
        </p:txBody>
      </p:sp>
      <p:sp>
        <p:nvSpPr>
          <p:cNvPr id="4" name="3 Marcador de número de diapositiva"/>
          <p:cNvSpPr>
            <a:spLocks noGrp="1"/>
          </p:cNvSpPr>
          <p:nvPr>
            <p:ph type="sldNum" sz="quarter" idx="10"/>
          </p:nvPr>
        </p:nvSpPr>
        <p:spPr/>
        <p:txBody>
          <a:bodyPr/>
          <a:lstStyle/>
          <a:p>
            <a:fld id="{7C278BAA-BED6-49BB-9023-91FBA4DB4F0B}" type="slidenum">
              <a:rPr lang="es-EC" smtClean="0"/>
              <a:t>20</a:t>
            </a:fld>
            <a:endParaRPr lang="es-EC" dirty="0"/>
          </a:p>
        </p:txBody>
      </p:sp>
    </p:spTree>
    <p:extLst>
      <p:ext uri="{BB962C8B-B14F-4D97-AF65-F5344CB8AC3E}">
        <p14:creationId xmlns:p14="http://schemas.microsoft.com/office/powerpoint/2010/main" val="64797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2"/>
            <a:r>
              <a:rPr lang="es-ES" b="1" dirty="0"/>
              <a:t>SEGURIDAD </a:t>
            </a:r>
            <a:endParaRPr lang="es-EC" b="1" dirty="0"/>
          </a:p>
          <a:p>
            <a:r>
              <a:rPr lang="es-EC" b="1" dirty="0"/>
              <a:t>Uso de contraseñas para limitar el acceso local y remoto</a:t>
            </a:r>
            <a:r>
              <a:rPr lang="es-EC" dirty="0"/>
              <a:t>.- dado que mediante al acceso a la configuración del terminal se accede a tareas de administración del equipamiento, es importante que se proteja el acceso mediante el uso de contraseñas de manera cifrada. </a:t>
            </a:r>
          </a:p>
          <a:p>
            <a:r>
              <a:rPr lang="es-EC" b="1" dirty="0"/>
              <a:t> </a:t>
            </a:r>
            <a:endParaRPr lang="es-EC" dirty="0"/>
          </a:p>
          <a:p>
            <a:r>
              <a:rPr lang="es-EC" b="1" dirty="0"/>
              <a:t>Uso de contraseñas cifradas y secretas</a:t>
            </a:r>
            <a:r>
              <a:rPr lang="es-EC" dirty="0"/>
              <a:t>.- en primera instancia las contraseñas para acceso local y remoto son guardadas en texto plano; el uso de contraseñas secretas y el servicio para encapsular las mismas, permite proteger las contraseñas dentro de los archivos de configuración del equipo. Además de esta manera se protegen las contraseñas ante la presencia de analizadores de tráfico.</a:t>
            </a:r>
          </a:p>
          <a:p>
            <a:r>
              <a:rPr lang="es-EC" b="1" dirty="0"/>
              <a:t> </a:t>
            </a:r>
            <a:endParaRPr lang="es-EC" dirty="0"/>
          </a:p>
          <a:p>
            <a:r>
              <a:rPr lang="es-EC" b="1" dirty="0"/>
              <a:t>Limitación de accesos por el terminal virtual</a:t>
            </a:r>
            <a:r>
              <a:rPr lang="es-EC" dirty="0"/>
              <a:t>.- es importante definir los usuarios que pueden acceder hacia la administración remota del equipo, de forma que solo personal autorizado (Administradores de red) pueda acceder a la misma. Con la aplicación de acl de acceso se permite o niega sesiones establecidas. </a:t>
            </a:r>
          </a:p>
          <a:p>
            <a:r>
              <a:rPr lang="es-EC" dirty="0"/>
              <a:t> </a:t>
            </a:r>
          </a:p>
          <a:p>
            <a:r>
              <a:rPr lang="es-EC" b="1" dirty="0"/>
              <a:t>Configuración de accesos SSH</a:t>
            </a:r>
            <a:r>
              <a:rPr lang="es-EC" dirty="0"/>
              <a:t>:- como es conocido telnet no es protocolo seguro, por tal motivo es necesario establecer accesos tipo ssh de forma que se permita acceder de manera segura hacia el equipamiento de manera remota, de preferencia utilizando la versión 2. </a:t>
            </a:r>
          </a:p>
          <a:p>
            <a:r>
              <a:rPr lang="es-EC" dirty="0"/>
              <a:t> </a:t>
            </a:r>
          </a:p>
          <a:p>
            <a:r>
              <a:rPr lang="es-EC" b="1" dirty="0"/>
              <a:t>Restricción de SNMP mediante el uso de ACL</a:t>
            </a:r>
            <a:r>
              <a:rPr lang="es-EC" dirty="0"/>
              <a:t>.- dado que para realizar el monitoreo de red hacia el equipamiento activo es necesario que se habilite SNMP en los equipos es importante que se definan las direcciones habilitadas para el acceso hacia los mismos. </a:t>
            </a:r>
          </a:p>
          <a:p>
            <a:r>
              <a:rPr lang="es-EC" dirty="0"/>
              <a:t> </a:t>
            </a:r>
          </a:p>
          <a:p>
            <a:r>
              <a:rPr lang="es-EC" b="1" dirty="0"/>
              <a:t>Segmentación de red</a:t>
            </a:r>
            <a:r>
              <a:rPr lang="es-EC" dirty="0"/>
              <a:t>.- el aplicar micro segmentación a nivel de red permite que se manejen grupos con características y funciones similares, asegurando su conectividad y seguridad. La aplicación de micro segmentación además prepara a la red para la aplicación de seguridad a nivel de equipos dedicados para ello. </a:t>
            </a:r>
          </a:p>
          <a:p>
            <a:r>
              <a:rPr lang="es-EC" dirty="0"/>
              <a:t> </a:t>
            </a:r>
          </a:p>
          <a:p>
            <a:pPr lvl="2"/>
            <a:r>
              <a:rPr lang="es-ES" b="1" dirty="0"/>
              <a:t>DISPONIBILIDAD </a:t>
            </a:r>
            <a:endParaRPr lang="es-EC" b="1" dirty="0"/>
          </a:p>
          <a:p>
            <a:r>
              <a:rPr lang="es-EC" b="1" dirty="0"/>
              <a:t> </a:t>
            </a:r>
            <a:endParaRPr lang="es-EC" dirty="0"/>
          </a:p>
          <a:p>
            <a:r>
              <a:rPr lang="es-EC" b="1" dirty="0"/>
              <a:t>Manejo de rutas redundantes</a:t>
            </a:r>
            <a:r>
              <a:rPr lang="es-EC" dirty="0"/>
              <a:t>.- Con la habilitación de rutas redundantes y la implementación de enlaces alternos se maneja una estructura en alta disponibilidad, de manera que se asegura la continuidad del servicio, en caso de que falle un enlace al detectarse en la topología un cambio de estado, se habilita el segundo enlace. La topología con enlaces redundantes permite brindar alta disponibilidad en la red y asegurar la prestación de los servicios de red. En las figuras se muestra el caso del envío de un paquete cuando se cuenta con toda la infraestructura activa uno de los puertos del enlace se encuentra en estado de espera, cuando uno de los enlaces falla toma el control el segundo enlace y se procede a enviar los mismos por la nueva ruta asignada para la entrega del paquete.</a:t>
            </a:r>
          </a:p>
          <a:p>
            <a:r>
              <a:rPr lang="es-EC" b="1" dirty="0"/>
              <a:t> </a:t>
            </a:r>
            <a:endParaRPr lang="es-EC" dirty="0"/>
          </a:p>
          <a:p>
            <a:r>
              <a:rPr lang="es-EC" b="1" dirty="0"/>
              <a:t>Habilitación protocolo de Spanning Tree</a:t>
            </a:r>
            <a:r>
              <a:rPr lang="es-EC" dirty="0"/>
              <a:t>.- La habilitación del protocolo Spanning Tree permite que se maneje una estructura en HA libre de lazos debido a que siempre se mantiene activo un canal mientras que el segundo se mantiene a la escucha. </a:t>
            </a:r>
          </a:p>
          <a:p>
            <a:r>
              <a:rPr lang="es-EC" b="1" dirty="0"/>
              <a:t> </a:t>
            </a:r>
            <a:endParaRPr lang="es-EC" dirty="0"/>
          </a:p>
          <a:p>
            <a:endParaRPr lang="es-EC" dirty="0"/>
          </a:p>
        </p:txBody>
      </p:sp>
      <p:sp>
        <p:nvSpPr>
          <p:cNvPr id="4" name="3 Marcador de número de diapositiva"/>
          <p:cNvSpPr>
            <a:spLocks noGrp="1"/>
          </p:cNvSpPr>
          <p:nvPr>
            <p:ph type="sldNum" sz="quarter" idx="10"/>
          </p:nvPr>
        </p:nvSpPr>
        <p:spPr/>
        <p:txBody>
          <a:bodyPr/>
          <a:lstStyle/>
          <a:p>
            <a:fld id="{7C278BAA-BED6-49BB-9023-91FBA4DB4F0B}" type="slidenum">
              <a:rPr lang="es-EC" smtClean="0"/>
              <a:t>23</a:t>
            </a:fld>
            <a:endParaRPr lang="es-EC" dirty="0"/>
          </a:p>
        </p:txBody>
      </p:sp>
    </p:spTree>
    <p:extLst>
      <p:ext uri="{BB962C8B-B14F-4D97-AF65-F5344CB8AC3E}">
        <p14:creationId xmlns:p14="http://schemas.microsoft.com/office/powerpoint/2010/main" val="205985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smtClean="0"/>
              <a:t>Manejo de rutas redundantes</a:t>
            </a:r>
            <a:r>
              <a:rPr lang="es-EC" dirty="0" smtClean="0"/>
              <a:t>.- Con la habilitación de rutas redundantes y la implementación de enlaces alternos se maneja una estructura en alta disponibilidad, de manera que se asegura la continuidad del servicio, en caso de que falle un enlace al detectarse en la topología un cambio de estado, se habilita el segundo enlace. La topología con enlaces redundantes permite brindar alta disponibilidad en la red y asegurar la prestación de los servicios de red. En las figuras se muestra el caso del envío de un paquete cuando se cuenta con toda la infraestructura activa uno de los puertos del enlace se encuentra en estado de espera, cuando uno de los enlaces falla toma el control el segundo enlace y se procede a enviar los mismos por la nueva ruta asignada para la entrega del paquete.</a:t>
            </a:r>
            <a:endParaRPr lang="es-EC" dirty="0"/>
          </a:p>
          <a:p>
            <a:r>
              <a:rPr lang="es-EC" b="1" dirty="0" smtClean="0"/>
              <a:t> </a:t>
            </a:r>
            <a:endParaRPr lang="es-EC" dirty="0"/>
          </a:p>
          <a:p>
            <a:r>
              <a:rPr lang="es-EC" b="1" dirty="0" smtClean="0"/>
              <a:t>Habilitación protocolo de Spanning Tree</a:t>
            </a:r>
            <a:r>
              <a:rPr lang="es-EC" dirty="0" smtClean="0"/>
              <a:t>.- La habilitación del protocolo Spanning Tree permite que se maneje una estructura en HA libre de lazos debido a que siempre se mantiene activo un canal mientras que el segundo se mantiene a la escucha. </a:t>
            </a:r>
          </a:p>
          <a:p>
            <a:pPr lvl="2"/>
            <a:r>
              <a:rPr lang="es-ES" b="1" dirty="0"/>
              <a:t>ESCALABILIDAD </a:t>
            </a:r>
            <a:endParaRPr lang="es-EC" b="1" dirty="0"/>
          </a:p>
          <a:p>
            <a:r>
              <a:rPr lang="es-EC" b="1" dirty="0"/>
              <a:t> </a:t>
            </a:r>
            <a:endParaRPr lang="es-EC" dirty="0"/>
          </a:p>
          <a:p>
            <a:r>
              <a:rPr lang="es-EC" b="1" dirty="0"/>
              <a:t>Manejo topología jerárquica</a:t>
            </a:r>
            <a:r>
              <a:rPr lang="es-EC" dirty="0"/>
              <a:t>.- La aplicación del modelo permite a la red agregar nuevos dispositivos sin que ello implique la disminución del rendimiento de la misma, el uso de un modelo jerárquico de red asegura su escalabilidad sin que se cause una degradación del servicio. </a:t>
            </a:r>
          </a:p>
          <a:p>
            <a:r>
              <a:rPr lang="es-EC" b="1" dirty="0"/>
              <a:t> </a:t>
            </a:r>
            <a:endParaRPr lang="es-EC" dirty="0"/>
          </a:p>
          <a:p>
            <a:r>
              <a:rPr lang="es-EC" b="1" dirty="0"/>
              <a:t> </a:t>
            </a:r>
            <a:endParaRPr lang="es-EC" dirty="0"/>
          </a:p>
          <a:p>
            <a:pPr lvl="2"/>
            <a:r>
              <a:rPr lang="es-ES" b="1" dirty="0"/>
              <a:t>DESEMPEÑO </a:t>
            </a:r>
            <a:endParaRPr lang="es-EC" b="1" dirty="0"/>
          </a:p>
          <a:p>
            <a:r>
              <a:rPr lang="es-EC" b="1" dirty="0"/>
              <a:t> </a:t>
            </a:r>
            <a:endParaRPr lang="es-EC" dirty="0"/>
          </a:p>
          <a:p>
            <a:r>
              <a:rPr lang="es-EC" b="1" dirty="0"/>
              <a:t>Eliminación de cascadas de red</a:t>
            </a:r>
            <a:r>
              <a:rPr lang="es-EC" dirty="0"/>
              <a:t>.- La utilización de apilamiento a nivel de equipos de red de la capa de acceso mejora el rendimiento de la red, al manejar como un único switch más grande, reduciendo además los dominios de broadcast generados en la misma. Así también su administración se facilita. </a:t>
            </a:r>
          </a:p>
          <a:p>
            <a:r>
              <a:rPr lang="es-EC" dirty="0"/>
              <a:t> </a:t>
            </a:r>
          </a:p>
          <a:p>
            <a:r>
              <a:rPr lang="es-EC" b="1" dirty="0"/>
              <a:t>Limitación de dominios de broadcast</a:t>
            </a:r>
            <a:r>
              <a:rPr lang="es-EC" dirty="0"/>
              <a:t>.- el empleo de micro segmentación a nivel de red permite limitar los dominios de broadcast y mejorar el rendimiento en la misma. </a:t>
            </a:r>
          </a:p>
          <a:p>
            <a:r>
              <a:rPr lang="es-EC" dirty="0"/>
              <a:t> </a:t>
            </a:r>
          </a:p>
          <a:p>
            <a:r>
              <a:rPr lang="es-EC" b="1" dirty="0"/>
              <a:t>Optimización del direccionamiento IP</a:t>
            </a:r>
            <a:r>
              <a:rPr lang="es-EC" dirty="0"/>
              <a:t>.- el aplicar un diseño adecuado de segmentación de red optimiza el uso de las redes asignadas hacia la institución. </a:t>
            </a:r>
          </a:p>
          <a:p>
            <a:r>
              <a:rPr lang="es-EC" dirty="0"/>
              <a:t> </a:t>
            </a:r>
          </a:p>
          <a:p>
            <a:r>
              <a:rPr lang="es-EC" b="1" dirty="0"/>
              <a:t>Topología de red</a:t>
            </a:r>
            <a:r>
              <a:rPr lang="es-EC" dirty="0"/>
              <a:t>.- mediante el diseño de red se optimizó el uso de los recursos al ubicar el equipamiento en función de las características y necesidades de la red. </a:t>
            </a:r>
          </a:p>
          <a:p>
            <a:pPr lvl="2"/>
            <a:r>
              <a:rPr lang="es-ES" b="1" dirty="0" smtClean="0"/>
              <a:t>FLEXIBILIDAD </a:t>
            </a:r>
            <a:endParaRPr lang="es-EC" b="1" dirty="0" smtClean="0"/>
          </a:p>
          <a:p>
            <a:r>
              <a:rPr lang="es-EC" b="1" dirty="0" smtClean="0"/>
              <a:t>Manejo de topología jerárquica</a:t>
            </a:r>
            <a:r>
              <a:rPr lang="es-EC" dirty="0" smtClean="0"/>
              <a:t>.- El diseño de un modelo aplicando una topología jerárquica permite realizar cambios, modificaciones o adiciones de equipamiento de red de manera que se adapte al crecimiento de las mismas.</a:t>
            </a:r>
            <a:endParaRPr lang="es-EC" sz="2800" dirty="0"/>
          </a:p>
          <a:p>
            <a:r>
              <a:rPr lang="es-EC" dirty="0" smtClean="0"/>
              <a:t>A nivel de una topología jerárquica el agregar equipamiento se facilita, debido a que cada una de sus capas puede crecer sin ninguna dificultad técnica, ni rendimiento a nivel de aplicación. </a:t>
            </a:r>
            <a:endParaRPr lang="es-EC" sz="2800" dirty="0"/>
          </a:p>
          <a:p>
            <a:r>
              <a:rPr lang="es-EC" dirty="0" smtClean="0"/>
              <a:t> </a:t>
            </a:r>
            <a:endParaRPr lang="es-EC" sz="2800" dirty="0"/>
          </a:p>
          <a:p>
            <a:r>
              <a:rPr lang="es-EC" b="1" dirty="0" smtClean="0"/>
              <a:t>Micro segmentación de red</a:t>
            </a:r>
            <a:r>
              <a:rPr lang="es-EC" dirty="0" smtClean="0"/>
              <a:t>.- permite que la red se adapte a los cambios que se produzcan en la misma independientemente de la ubicación física a la cual se asignen a los usuarios en la institución, asegurando la conectividad con los usuarios del mismo segmento de red.</a:t>
            </a:r>
            <a:endParaRPr lang="es-EC" sz="2800" dirty="0"/>
          </a:p>
          <a:p>
            <a:endParaRPr lang="es-EC" dirty="0"/>
          </a:p>
        </p:txBody>
      </p:sp>
      <p:sp>
        <p:nvSpPr>
          <p:cNvPr id="4" name="3 Marcador de número de diapositiva"/>
          <p:cNvSpPr>
            <a:spLocks noGrp="1"/>
          </p:cNvSpPr>
          <p:nvPr>
            <p:ph type="sldNum" sz="quarter" idx="10"/>
          </p:nvPr>
        </p:nvSpPr>
        <p:spPr/>
        <p:txBody>
          <a:bodyPr/>
          <a:lstStyle/>
          <a:p>
            <a:fld id="{7C278BAA-BED6-49BB-9023-91FBA4DB4F0B}" type="slidenum">
              <a:rPr lang="es-EC" smtClean="0"/>
              <a:t>24</a:t>
            </a:fld>
            <a:endParaRPr lang="es-EC" dirty="0"/>
          </a:p>
        </p:txBody>
      </p:sp>
    </p:spTree>
    <p:extLst>
      <p:ext uri="{BB962C8B-B14F-4D97-AF65-F5344CB8AC3E}">
        <p14:creationId xmlns:p14="http://schemas.microsoft.com/office/powerpoint/2010/main" val="205985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C278BAA-BED6-49BB-9023-91FBA4DB4F0B}" type="slidenum">
              <a:rPr lang="es-EC" smtClean="0"/>
              <a:t>25</a:t>
            </a:fld>
            <a:endParaRPr lang="es-EC" dirty="0"/>
          </a:p>
        </p:txBody>
      </p:sp>
    </p:spTree>
    <p:extLst>
      <p:ext uri="{BB962C8B-B14F-4D97-AF65-F5344CB8AC3E}">
        <p14:creationId xmlns:p14="http://schemas.microsoft.com/office/powerpoint/2010/main" val="4098799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dirty="0" smtClean="0"/>
              <a:t>El personal encargado de la administración y gestión de la red debe estar actualizado y capacitado de forma continua en gestión y administración de redes además en seguridad informática para la toma de decisiones ante problemas y progresos en la red. </a:t>
            </a:r>
          </a:p>
          <a:p>
            <a:pPr marL="0" indent="0">
              <a:buNone/>
            </a:pPr>
            <a:endParaRPr lang="es-EC" dirty="0" smtClean="0"/>
          </a:p>
          <a:p>
            <a:pPr lvl="0"/>
            <a:r>
              <a:rPr lang="es-EC" dirty="0" smtClean="0"/>
              <a:t>Para todas las instalaciones de cableado estructurado que se realicen, debe utilizarse accesorios y ductos adecuados, además de una correcta identificación, teniendo en cuenta los criterios detallados en las normas ANSI/TIA/EIA. </a:t>
            </a:r>
          </a:p>
          <a:p>
            <a:pPr marL="0" indent="0">
              <a:buNone/>
            </a:pPr>
            <a:endParaRPr lang="es-EC" dirty="0" smtClean="0"/>
          </a:p>
          <a:p>
            <a:pPr lvl="0"/>
            <a:r>
              <a:rPr lang="es-EC" dirty="0" smtClean="0"/>
              <a:t>Se recomienda llevar una bitácora de todos los acontecimientos presentados en la red, tanto los incidentes producidos como las acciones que se tomen al respecto. </a:t>
            </a:r>
          </a:p>
          <a:p>
            <a:pPr marL="0" indent="0">
              <a:buNone/>
            </a:pPr>
            <a:endParaRPr lang="es-EC" dirty="0" smtClean="0"/>
          </a:p>
          <a:p>
            <a:pPr lvl="0"/>
            <a:r>
              <a:rPr lang="es-EC" dirty="0" smtClean="0"/>
              <a:t>Se debe documentar todos los cambios que se realicen en la red, tanto a nivel de usuarios, enlaces, direccionamiento aplicado, </a:t>
            </a:r>
            <a:r>
              <a:rPr lang="es-EC" dirty="0" err="1" smtClean="0"/>
              <a:t>vlan</a:t>
            </a:r>
            <a:r>
              <a:rPr lang="es-EC" dirty="0" smtClean="0"/>
              <a:t> asignada, perfiles, entre otros, de manera que se cuente con la información actualizada y en cualquier momento se pueda tomar decisiones en base a ella. Esta documentación facilitará las tareas de administración en caso de que el personal encargado no se encuentre presente y se deba delegar funciones. </a:t>
            </a:r>
          </a:p>
          <a:p>
            <a:pPr marL="0" indent="0">
              <a:buNone/>
            </a:pPr>
            <a:endParaRPr lang="es-EC" dirty="0" smtClean="0"/>
          </a:p>
          <a:p>
            <a:pPr lvl="0"/>
            <a:r>
              <a:rPr lang="es-EC" dirty="0" smtClean="0"/>
              <a:t>Es importante que se establezcan políticas a nivel de red de manera que se regule y controle el uso de ella y de los equipos computacionales, la misma que luego de ser aprobada debe ser socializada a todo el personal de la institución de manera que se dé cumplimiento al mismo. </a:t>
            </a:r>
          </a:p>
          <a:p>
            <a:endParaRPr lang="es-EC" dirty="0"/>
          </a:p>
        </p:txBody>
      </p:sp>
      <p:sp>
        <p:nvSpPr>
          <p:cNvPr id="4" name="3 Marcador de número de diapositiva"/>
          <p:cNvSpPr>
            <a:spLocks noGrp="1"/>
          </p:cNvSpPr>
          <p:nvPr>
            <p:ph type="sldNum" sz="quarter" idx="10"/>
          </p:nvPr>
        </p:nvSpPr>
        <p:spPr/>
        <p:txBody>
          <a:bodyPr/>
          <a:lstStyle/>
          <a:p>
            <a:fld id="{7C278BAA-BED6-49BB-9023-91FBA4DB4F0B}" type="slidenum">
              <a:rPr lang="es-EC" smtClean="0"/>
              <a:t>26</a:t>
            </a:fld>
            <a:endParaRPr lang="es-EC" dirty="0"/>
          </a:p>
        </p:txBody>
      </p:sp>
    </p:spTree>
    <p:extLst>
      <p:ext uri="{BB962C8B-B14F-4D97-AF65-F5344CB8AC3E}">
        <p14:creationId xmlns:p14="http://schemas.microsoft.com/office/powerpoint/2010/main" val="4098799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2924723-60E6-4E4C-970C-2A9854B18535}" type="datetimeFigureOut">
              <a:rPr lang="es-EC" smtClean="0"/>
              <a:pPr/>
              <a:t>14/12/2014</a:t>
            </a:fld>
            <a:endParaRPr lang="es-EC" dirty="0"/>
          </a:p>
        </p:txBody>
      </p:sp>
      <p:sp>
        <p:nvSpPr>
          <p:cNvPr id="5" name="Footer Placeholder 4"/>
          <p:cNvSpPr>
            <a:spLocks noGrp="1"/>
          </p:cNvSpPr>
          <p:nvPr>
            <p:ph type="ftr" sz="quarter" idx="11"/>
          </p:nvPr>
        </p:nvSpPr>
        <p:spPr>
          <a:xfrm>
            <a:off x="1876424" y="5410201"/>
            <a:ext cx="5124886" cy="365125"/>
          </a:xfrm>
        </p:spPr>
        <p:txBody>
          <a:bodyPr/>
          <a:lstStyle/>
          <a:p>
            <a:endParaRPr lang="es-EC" dirty="0"/>
          </a:p>
        </p:txBody>
      </p:sp>
      <p:sp>
        <p:nvSpPr>
          <p:cNvPr id="6" name="Slide Number Placeholder 5"/>
          <p:cNvSpPr>
            <a:spLocks noGrp="1"/>
          </p:cNvSpPr>
          <p:nvPr>
            <p:ph type="sldNum" sz="quarter" idx="12"/>
          </p:nvPr>
        </p:nvSpPr>
        <p:spPr>
          <a:xfrm>
            <a:off x="9896911" y="5410199"/>
            <a:ext cx="771089" cy="365125"/>
          </a:xfrm>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76254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dirty="0"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26099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236940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48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404878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401830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40540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830548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142862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221475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33196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85372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127602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28590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223934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118124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14/12/2014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187887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2924723-60E6-4E4C-970C-2A9854B18535}" type="datetimeFigureOut">
              <a:rPr lang="es-EC" smtClean="0"/>
              <a:pPr/>
              <a:t>14/12/2014</a:t>
            </a:fld>
            <a:endParaRPr lang="es-EC"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13513761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10535" y="257578"/>
            <a:ext cx="6208439" cy="1439056"/>
          </a:xfrm>
        </p:spPr>
        <p:txBody>
          <a:bodyPr>
            <a:normAutofit/>
          </a:bodyPr>
          <a:lstStyle/>
          <a:p>
            <a:pPr algn="ctr"/>
            <a:r>
              <a:rPr lang="es-EC" sz="40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UNIVERSIDAD </a:t>
            </a:r>
            <a:r>
              <a:rPr lang="es-EC" sz="4000"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DE LAS FUERZAS ARMADAS - ESPE</a:t>
            </a:r>
            <a:endParaRPr lang="es-EC" sz="4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p:cNvSpPr txBox="1"/>
          <p:nvPr/>
        </p:nvSpPr>
        <p:spPr>
          <a:xfrm>
            <a:off x="3411276" y="1696633"/>
            <a:ext cx="6107698" cy="461665"/>
          </a:xfrm>
          <a:prstGeom prst="rect">
            <a:avLst/>
          </a:prstGeom>
          <a:noFill/>
        </p:spPr>
        <p:txBody>
          <a:bodyPr wrap="none" rtlCol="0">
            <a:spAutoFit/>
          </a:bodyPr>
          <a:lstStyle/>
          <a:p>
            <a:r>
              <a:rPr lang="es-EC" sz="2400" dirty="0" smtClean="0"/>
              <a:t>DEPARTAMENTO DE ELÉCTRICA Y ELECTRÓNICA</a:t>
            </a:r>
            <a:endParaRPr lang="es-EC" sz="2400" dirty="0"/>
          </a:p>
        </p:txBody>
      </p:sp>
      <p:sp>
        <p:nvSpPr>
          <p:cNvPr id="5" name="CuadroTexto 4"/>
          <p:cNvSpPr txBox="1"/>
          <p:nvPr/>
        </p:nvSpPr>
        <p:spPr>
          <a:xfrm>
            <a:off x="2808858" y="2452104"/>
            <a:ext cx="7486517" cy="1815882"/>
          </a:xfrm>
          <a:prstGeom prst="rect">
            <a:avLst/>
          </a:prstGeom>
          <a:noFill/>
        </p:spPr>
        <p:txBody>
          <a:bodyPr wrap="square" rtlCol="0">
            <a:spAutoFit/>
          </a:bodyPr>
          <a:lstStyle/>
          <a:p>
            <a:pPr algn="ctr"/>
            <a:r>
              <a:rPr lang="es-ES" sz="2800" b="1" dirty="0" smtClean="0">
                <a:solidFill>
                  <a:schemeClr val="bg1"/>
                </a:solidFill>
              </a:rPr>
              <a:t>REINGENIERÍA </a:t>
            </a:r>
            <a:r>
              <a:rPr lang="es-ES" sz="2800" b="1" dirty="0">
                <a:solidFill>
                  <a:schemeClr val="bg1"/>
                </a:solidFill>
              </a:rPr>
              <a:t>DE LA RED DE DATOS DEL </a:t>
            </a:r>
            <a:r>
              <a:rPr lang="es-MX" sz="2800" b="1" dirty="0">
                <a:solidFill>
                  <a:schemeClr val="bg1"/>
                </a:solidFill>
              </a:rPr>
              <a:t>“CENTRO DE ENTRENAMIENTO PARA EL ALTO RENDIMIENTO EN LA LOCALIDAD DE CARPUELA PROVINCIA DE </a:t>
            </a:r>
            <a:r>
              <a:rPr lang="es-MX" sz="2800" b="1" dirty="0" smtClean="0">
                <a:solidFill>
                  <a:schemeClr val="bg1"/>
                </a:solidFill>
              </a:rPr>
              <a:t>IMBABURA”.</a:t>
            </a:r>
            <a:endParaRPr lang="es-EC" sz="2800" b="1" spc="50" dirty="0">
              <a:ln w="0"/>
              <a:solidFill>
                <a:schemeClr val="bg1"/>
              </a:solidFill>
              <a:effectLst>
                <a:innerShdw blurRad="63500" dist="50800" dir="13500000">
                  <a:srgbClr val="000000">
                    <a:alpha val="50000"/>
                  </a:srgbClr>
                </a:innerShdw>
              </a:effectLst>
            </a:endParaRPr>
          </a:p>
        </p:txBody>
      </p:sp>
      <p:sp>
        <p:nvSpPr>
          <p:cNvPr id="6" name="CuadroTexto 5"/>
          <p:cNvSpPr txBox="1"/>
          <p:nvPr/>
        </p:nvSpPr>
        <p:spPr>
          <a:xfrm>
            <a:off x="3974664" y="4315571"/>
            <a:ext cx="5544310" cy="707886"/>
          </a:xfrm>
          <a:prstGeom prst="rect">
            <a:avLst/>
          </a:prstGeom>
          <a:noFill/>
        </p:spPr>
        <p:txBody>
          <a:bodyPr wrap="square" rtlCol="0">
            <a:spAutoFit/>
          </a:bodyPr>
          <a:lstStyle/>
          <a:p>
            <a:pPr algn="ctr"/>
            <a:r>
              <a:rPr lang="es-EC" sz="2000" dirty="0" smtClean="0"/>
              <a:t>Presentado por: </a:t>
            </a:r>
          </a:p>
          <a:p>
            <a:pPr algn="ctr"/>
            <a:r>
              <a:rPr lang="es-EC" sz="2000" dirty="0" smtClean="0"/>
              <a:t>JAVIER DAVID ESPINOSA HURTADO</a:t>
            </a:r>
            <a:endParaRPr lang="es-EC" sz="2000" dirty="0"/>
          </a:p>
        </p:txBody>
      </p:sp>
      <p:sp>
        <p:nvSpPr>
          <p:cNvPr id="7" name="CuadroTexto 6"/>
          <p:cNvSpPr txBox="1"/>
          <p:nvPr/>
        </p:nvSpPr>
        <p:spPr>
          <a:xfrm>
            <a:off x="3411276" y="5553992"/>
            <a:ext cx="2377318" cy="646331"/>
          </a:xfrm>
          <a:prstGeom prst="rect">
            <a:avLst/>
          </a:prstGeom>
          <a:noFill/>
        </p:spPr>
        <p:txBody>
          <a:bodyPr wrap="none" rtlCol="0">
            <a:spAutoFit/>
          </a:bodyPr>
          <a:lstStyle/>
          <a:p>
            <a:pPr algn="ctr"/>
            <a:r>
              <a:rPr lang="es-EC" dirty="0" smtClean="0"/>
              <a:t>ING. CARLOS ROMERO</a:t>
            </a:r>
          </a:p>
          <a:p>
            <a:pPr algn="ctr"/>
            <a:r>
              <a:rPr lang="es-EC" dirty="0" smtClean="0"/>
              <a:t>DIRECTOR DE TESIS</a:t>
            </a:r>
            <a:endParaRPr lang="es-EC" dirty="0"/>
          </a:p>
        </p:txBody>
      </p:sp>
      <p:sp>
        <p:nvSpPr>
          <p:cNvPr id="8" name="CuadroTexto 7"/>
          <p:cNvSpPr txBox="1"/>
          <p:nvPr/>
        </p:nvSpPr>
        <p:spPr>
          <a:xfrm>
            <a:off x="7857563" y="5553993"/>
            <a:ext cx="2784032" cy="646331"/>
          </a:xfrm>
          <a:prstGeom prst="rect">
            <a:avLst/>
          </a:prstGeom>
          <a:noFill/>
        </p:spPr>
        <p:txBody>
          <a:bodyPr wrap="none" rtlCol="0">
            <a:spAutoFit/>
          </a:bodyPr>
          <a:lstStyle/>
          <a:p>
            <a:pPr algn="ctr"/>
            <a:r>
              <a:rPr lang="es-EC" dirty="0" smtClean="0"/>
              <a:t>ING. </a:t>
            </a:r>
            <a:r>
              <a:rPr lang="es-EC" dirty="0" smtClean="0"/>
              <a:t>PATRICIO VIZCAINO E.</a:t>
            </a:r>
            <a:endParaRPr lang="es-EC" dirty="0" smtClean="0"/>
          </a:p>
          <a:p>
            <a:pPr algn="ctr"/>
            <a:r>
              <a:rPr lang="es-EC" dirty="0" smtClean="0"/>
              <a:t>CODIRECTOR DE TESIS</a:t>
            </a:r>
            <a:endParaRPr lang="es-EC" dirty="0"/>
          </a:p>
        </p:txBody>
      </p:sp>
      <p:pic>
        <p:nvPicPr>
          <p:cNvPr id="1026" name="Picture 2"/>
          <p:cNvPicPr>
            <a:picLocks noChangeAspect="1" noChangeArrowheads="1"/>
          </p:cNvPicPr>
          <p:nvPr/>
        </p:nvPicPr>
        <p:blipFill>
          <a:blip r:embed="rId2" cstate="print"/>
          <a:srcRect/>
          <a:stretch>
            <a:fillRect/>
          </a:stretch>
        </p:blipFill>
        <p:spPr bwMode="auto">
          <a:xfrm>
            <a:off x="902043" y="473494"/>
            <a:ext cx="2332920" cy="1223139"/>
          </a:xfrm>
          <a:prstGeom prst="rect">
            <a:avLst/>
          </a:prstGeom>
          <a:noFill/>
          <a:ln w="9525">
            <a:noFill/>
            <a:miter lim="800000"/>
            <a:headEnd/>
            <a:tailEnd/>
          </a:ln>
        </p:spPr>
      </p:pic>
      <p:pic>
        <p:nvPicPr>
          <p:cNvPr id="9" name="Picture 3" descr="H:\Pictures\logo redes.jpg"/>
          <p:cNvPicPr>
            <a:picLocks noChangeAspect="1" noChangeArrowheads="1"/>
          </p:cNvPicPr>
          <p:nvPr/>
        </p:nvPicPr>
        <p:blipFill>
          <a:blip r:embed="rId3" cstate="print"/>
          <a:srcRect/>
          <a:stretch>
            <a:fillRect/>
          </a:stretch>
        </p:blipFill>
        <p:spPr bwMode="auto">
          <a:xfrm>
            <a:off x="9695288" y="622720"/>
            <a:ext cx="1535966" cy="1073913"/>
          </a:xfrm>
          <a:prstGeom prst="rect">
            <a:avLst/>
          </a:prstGeom>
          <a:noFill/>
        </p:spPr>
      </p:pic>
    </p:spTree>
    <p:extLst>
      <p:ext uri="{BB962C8B-B14F-4D97-AF65-F5344CB8AC3E}">
        <p14:creationId xmlns:p14="http://schemas.microsoft.com/office/powerpoint/2010/main" val="514607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32656"/>
            <a:ext cx="10972800" cy="796950"/>
          </a:xfrm>
        </p:spPr>
        <p:txBody>
          <a:bodyPr>
            <a:normAutofit/>
          </a:bodyPr>
          <a:lstStyle/>
          <a:p>
            <a:r>
              <a:rPr lang="es-EC" sz="2800" b="1" dirty="0" smtClean="0"/>
              <a:t>ANÁLISIS SITUACIÓN ACTUAL</a:t>
            </a:r>
            <a:endParaRPr lang="es-EC" sz="2800" b="1" dirty="0"/>
          </a:p>
        </p:txBody>
      </p:sp>
      <p:sp>
        <p:nvSpPr>
          <p:cNvPr id="3" name="2 Marcador de contenido"/>
          <p:cNvSpPr>
            <a:spLocks noGrp="1"/>
          </p:cNvSpPr>
          <p:nvPr>
            <p:ph idx="1"/>
          </p:nvPr>
        </p:nvSpPr>
        <p:spPr>
          <a:xfrm>
            <a:off x="527381" y="1628800"/>
            <a:ext cx="10780779" cy="1017240"/>
          </a:xfrm>
        </p:spPr>
        <p:txBody>
          <a:bodyPr>
            <a:normAutofit fontScale="92500" lnSpcReduction="10000"/>
          </a:bodyPr>
          <a:lstStyle/>
          <a:p>
            <a:pPr lvl="0"/>
            <a:r>
              <a:rPr lang="es-EC" sz="2400" dirty="0" smtClean="0"/>
              <a:t>No existe redundancia en el Backbone principal.</a:t>
            </a:r>
          </a:p>
          <a:p>
            <a:pPr lvl="0"/>
            <a:r>
              <a:rPr lang="es-EC" sz="2400" dirty="0" smtClean="0"/>
              <a:t>No hay segmentación de la red.</a:t>
            </a:r>
            <a:endParaRPr lang="es-EC" sz="2400" dirty="0"/>
          </a:p>
        </p:txBody>
      </p:sp>
      <p:sp>
        <p:nvSpPr>
          <p:cNvPr id="4" name="1 Título"/>
          <p:cNvSpPr txBox="1">
            <a:spLocks/>
          </p:cNvSpPr>
          <p:nvPr/>
        </p:nvSpPr>
        <p:spPr>
          <a:xfrm>
            <a:off x="431371" y="980728"/>
            <a:ext cx="109728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t>Cableado Vertical</a:t>
            </a:r>
            <a:endParaRPr lang="es-EC" sz="2800" b="1" dirty="0"/>
          </a:p>
        </p:txBody>
      </p:sp>
      <p:sp>
        <p:nvSpPr>
          <p:cNvPr id="5" name="1 Título"/>
          <p:cNvSpPr txBox="1">
            <a:spLocks/>
          </p:cNvSpPr>
          <p:nvPr/>
        </p:nvSpPr>
        <p:spPr>
          <a:xfrm>
            <a:off x="431371" y="2600999"/>
            <a:ext cx="109728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t>Cuartos de Telecomunicaciones</a:t>
            </a:r>
            <a:endParaRPr lang="es-EC" sz="2800" b="1" dirty="0"/>
          </a:p>
        </p:txBody>
      </p:sp>
      <p:sp>
        <p:nvSpPr>
          <p:cNvPr id="6" name="2 Marcador de contenido"/>
          <p:cNvSpPr txBox="1">
            <a:spLocks/>
          </p:cNvSpPr>
          <p:nvPr/>
        </p:nvSpPr>
        <p:spPr>
          <a:xfrm>
            <a:off x="680301" y="3284984"/>
            <a:ext cx="10780779"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C" sz="2400" dirty="0" smtClean="0"/>
              <a:t>Hay patch panel para voz  y para datos pero hay Puertos de voz usados como datos y viceversa. </a:t>
            </a:r>
          </a:p>
          <a:p>
            <a:pPr algn="just"/>
            <a:r>
              <a:rPr lang="es-EC" sz="2400" dirty="0" smtClean="0"/>
              <a:t>Face plates  sueltos o en mal estado.</a:t>
            </a:r>
          </a:p>
          <a:p>
            <a:pPr lvl="0" algn="just"/>
            <a:r>
              <a:rPr lang="es-EC" sz="2400" dirty="0"/>
              <a:t>Las luminarias </a:t>
            </a:r>
            <a:r>
              <a:rPr lang="es-EC" sz="2400" dirty="0" smtClean="0"/>
              <a:t>son </a:t>
            </a:r>
            <a:r>
              <a:rPr lang="es-EC" sz="2400" dirty="0"/>
              <a:t>lámparas fluorescentes y se encuentran ubicadas a distancias no apropiadas de los racks. </a:t>
            </a:r>
            <a:endParaRPr lang="es-EC" sz="2400" dirty="0" smtClean="0"/>
          </a:p>
          <a:p>
            <a:pPr lvl="0" algn="just"/>
            <a:r>
              <a:rPr lang="es-EC" sz="2400" dirty="0" smtClean="0"/>
              <a:t>En </a:t>
            </a:r>
            <a:r>
              <a:rPr lang="es-EC" sz="2400" dirty="0"/>
              <a:t>caso de fallas de energía no se cuenta con lámparas de emergencia dentro de los cuartos de telecomunicaciones. </a:t>
            </a:r>
          </a:p>
          <a:p>
            <a:endParaRPr lang="es-EC" sz="2400" dirty="0" smtClean="0"/>
          </a:p>
          <a:p>
            <a:endParaRPr lang="es-EC" sz="2400" dirty="0"/>
          </a:p>
        </p:txBody>
      </p:sp>
    </p:spTree>
    <p:extLst>
      <p:ext uri="{BB962C8B-B14F-4D97-AF65-F5344CB8AC3E}">
        <p14:creationId xmlns:p14="http://schemas.microsoft.com/office/powerpoint/2010/main" val="875348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244375"/>
            <a:ext cx="9905998" cy="1478570"/>
          </a:xfrm>
        </p:spPr>
        <p:txBody>
          <a:bodyPr>
            <a:normAutofit/>
          </a:bodyPr>
          <a:lstStyle/>
          <a:p>
            <a:r>
              <a:rPr lang="es-EC" sz="2800" b="1" dirty="0" smtClean="0"/>
              <a:t>ANÁLISIS SITUACIÓN ACTUAL</a:t>
            </a:r>
            <a:endParaRPr lang="es-EC" sz="2800" b="1" dirty="0"/>
          </a:p>
        </p:txBody>
      </p:sp>
      <p:sp>
        <p:nvSpPr>
          <p:cNvPr id="3" name="2 Marcador de contenido"/>
          <p:cNvSpPr>
            <a:spLocks noGrp="1"/>
          </p:cNvSpPr>
          <p:nvPr>
            <p:ph idx="1"/>
          </p:nvPr>
        </p:nvSpPr>
        <p:spPr>
          <a:xfrm>
            <a:off x="527381" y="1744914"/>
            <a:ext cx="10780779" cy="1540070"/>
          </a:xfrm>
        </p:spPr>
        <p:txBody>
          <a:bodyPr>
            <a:normAutofit lnSpcReduction="10000"/>
          </a:bodyPr>
          <a:lstStyle/>
          <a:p>
            <a:pPr lvl="0" algn="just"/>
            <a:r>
              <a:rPr lang="es-EC" sz="2600" dirty="0" smtClean="0"/>
              <a:t>Cumple con las especificaciones  de temperatura, tomas reguladas, y control de acceso</a:t>
            </a:r>
          </a:p>
          <a:p>
            <a:pPr lvl="0" algn="just"/>
            <a:r>
              <a:rPr lang="es-EC" sz="2600" dirty="0" smtClean="0"/>
              <a:t>Se encontró materiales ajenos a la función dentro del Data center.</a:t>
            </a:r>
            <a:endParaRPr lang="es-EC" sz="2600" dirty="0"/>
          </a:p>
          <a:p>
            <a:pPr lvl="0"/>
            <a:endParaRPr lang="es-EC" sz="2400" dirty="0"/>
          </a:p>
        </p:txBody>
      </p:sp>
      <p:sp>
        <p:nvSpPr>
          <p:cNvPr id="4" name="1 Título"/>
          <p:cNvSpPr txBox="1">
            <a:spLocks/>
          </p:cNvSpPr>
          <p:nvPr/>
        </p:nvSpPr>
        <p:spPr>
          <a:xfrm>
            <a:off x="431371" y="1124744"/>
            <a:ext cx="109728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t>Data center</a:t>
            </a:r>
            <a:endParaRPr lang="es-EC" sz="2800" b="1" dirty="0"/>
          </a:p>
        </p:txBody>
      </p:sp>
      <p:sp>
        <p:nvSpPr>
          <p:cNvPr id="5" name="1 Título"/>
          <p:cNvSpPr txBox="1">
            <a:spLocks/>
          </p:cNvSpPr>
          <p:nvPr/>
        </p:nvSpPr>
        <p:spPr>
          <a:xfrm>
            <a:off x="431371" y="2996952"/>
            <a:ext cx="109728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t>Elementos  de parte activa.</a:t>
            </a:r>
            <a:endParaRPr lang="es-EC" sz="2800" b="1" dirty="0"/>
          </a:p>
        </p:txBody>
      </p:sp>
      <p:sp>
        <p:nvSpPr>
          <p:cNvPr id="6" name="2 Marcador de contenido"/>
          <p:cNvSpPr txBox="1">
            <a:spLocks/>
          </p:cNvSpPr>
          <p:nvPr/>
        </p:nvSpPr>
        <p:spPr>
          <a:xfrm>
            <a:off x="680301" y="3789040"/>
            <a:ext cx="10780779" cy="266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2400" dirty="0" smtClean="0"/>
              <a:t>Equipo para la distribución de la red es 3com 7700. ubicado  en el bloque administrativo.</a:t>
            </a:r>
          </a:p>
          <a:p>
            <a:r>
              <a:rPr lang="es-EC" sz="2400" dirty="0" smtClean="0"/>
              <a:t>Los switchs  a nivel de acceso tenemos los  3com 5500.</a:t>
            </a:r>
          </a:p>
          <a:p>
            <a:r>
              <a:rPr lang="es-EC" sz="2400" dirty="0" smtClean="0"/>
              <a:t>El uso del CPU de los equipos activos es relativamente bajo, ninguno sobrepasa el 15%.</a:t>
            </a:r>
          </a:p>
          <a:p>
            <a:r>
              <a:rPr lang="es-EC" sz="2400" dirty="0" smtClean="0"/>
              <a:t>Los equipos son suficientes para el manejo de la red.</a:t>
            </a:r>
          </a:p>
          <a:p>
            <a:endParaRPr lang="es-EC" sz="2400" dirty="0"/>
          </a:p>
        </p:txBody>
      </p:sp>
    </p:spTree>
    <p:extLst>
      <p:ext uri="{BB962C8B-B14F-4D97-AF65-F5344CB8AC3E}">
        <p14:creationId xmlns:p14="http://schemas.microsoft.com/office/powerpoint/2010/main" val="270343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88640"/>
            <a:ext cx="10972800" cy="508918"/>
          </a:xfrm>
        </p:spPr>
        <p:txBody>
          <a:bodyPr/>
          <a:lstStyle/>
          <a:p>
            <a:pPr lvl="1" algn="ctr" rtl="0">
              <a:spcBef>
                <a:spcPct val="0"/>
              </a:spcBef>
            </a:pPr>
            <a:r>
              <a:rPr lang="es-ES" b="1" i="1" dirty="0">
                <a:solidFill>
                  <a:schemeClr val="tx1"/>
                </a:solidFill>
              </a:rPr>
              <a:t>PARÁMETROS DE RENDIMIENTO DE LA RED ACTUAL </a:t>
            </a:r>
            <a:endParaRPr lang="es-EC" dirty="0">
              <a:solidFill>
                <a:schemeClr val="tx1"/>
              </a:solidFill>
            </a:endParaRPr>
          </a:p>
        </p:txBody>
      </p:sp>
      <p:sp>
        <p:nvSpPr>
          <p:cNvPr id="3" name="2 Marcador de contenido"/>
          <p:cNvSpPr>
            <a:spLocks noGrp="1"/>
          </p:cNvSpPr>
          <p:nvPr>
            <p:ph idx="1"/>
          </p:nvPr>
        </p:nvSpPr>
        <p:spPr>
          <a:xfrm>
            <a:off x="623392" y="779358"/>
            <a:ext cx="10972800" cy="5400600"/>
          </a:xfrm>
        </p:spPr>
        <p:txBody>
          <a:bodyPr>
            <a:noAutofit/>
          </a:bodyPr>
          <a:lstStyle/>
          <a:p>
            <a:pPr marL="914400" lvl="2" indent="0">
              <a:buNone/>
            </a:pPr>
            <a:r>
              <a:rPr lang="es-ES" sz="2400" b="1" dirty="0"/>
              <a:t>FLEXIBILIDAD </a:t>
            </a:r>
            <a:endParaRPr lang="es-EC" sz="2400" b="1" dirty="0"/>
          </a:p>
          <a:p>
            <a:pPr algn="just"/>
            <a:r>
              <a:rPr lang="es-EC" sz="2400" dirty="0"/>
              <a:t>La red del CEAR Carpuela maneja una estructura de topología en estrella, mediante la cual se facilita la adición, modificación o eliminación de puntos de red</a:t>
            </a:r>
            <a:r>
              <a:rPr lang="es-EC" sz="2400" dirty="0" smtClean="0"/>
              <a:t>.</a:t>
            </a:r>
          </a:p>
          <a:p>
            <a:pPr marL="0" indent="0" algn="just">
              <a:buNone/>
            </a:pPr>
            <a:r>
              <a:rPr lang="es-ES" sz="2400" b="1" dirty="0" smtClean="0"/>
              <a:t>	DISPONIBILIDAD </a:t>
            </a:r>
            <a:endParaRPr lang="es-EC" sz="2400" b="1" dirty="0"/>
          </a:p>
          <a:p>
            <a:pPr lvl="0" algn="just"/>
            <a:r>
              <a:rPr lang="es-EC" sz="2400" dirty="0" smtClean="0"/>
              <a:t>A </a:t>
            </a:r>
            <a:r>
              <a:rPr lang="es-EC" sz="2400" dirty="0"/>
              <a:t>nivel de la red interna no se cuenta con enlaces redundantes hacia los principales equipos de </a:t>
            </a:r>
            <a:r>
              <a:rPr lang="es-EC" sz="2400" dirty="0" smtClean="0"/>
              <a:t>conmutación. </a:t>
            </a:r>
            <a:endParaRPr lang="es-EC" sz="2400" dirty="0"/>
          </a:p>
          <a:p>
            <a:pPr lvl="0" algn="just"/>
            <a:r>
              <a:rPr lang="es-EC" sz="2400" dirty="0" smtClean="0"/>
              <a:t>En </a:t>
            </a:r>
            <a:r>
              <a:rPr lang="es-EC" sz="2400" dirty="0"/>
              <a:t>caso de fallas del suministro de energía local se cuenta con UPS que evitan los cortes de energía en la red, por tanto se asegura su operatividad. </a:t>
            </a:r>
          </a:p>
          <a:p>
            <a:pPr marL="0" lvl="0" indent="0" algn="just">
              <a:buNone/>
            </a:pPr>
            <a:r>
              <a:rPr lang="es-ES" sz="2400" b="1" dirty="0" smtClean="0"/>
              <a:t>	ESCALABILIDAD </a:t>
            </a:r>
            <a:endParaRPr lang="es-EC" sz="2400" b="1" dirty="0"/>
          </a:p>
          <a:p>
            <a:pPr algn="just"/>
            <a:r>
              <a:rPr lang="es-EC" sz="2400" dirty="0"/>
              <a:t>El equipamiento del CEAR Carpuela, presenta factibilidad de crecimiento de usuarios en la red. </a:t>
            </a:r>
          </a:p>
        </p:txBody>
      </p:sp>
    </p:spTree>
    <p:extLst>
      <p:ext uri="{BB962C8B-B14F-4D97-AF65-F5344CB8AC3E}">
        <p14:creationId xmlns:p14="http://schemas.microsoft.com/office/powerpoint/2010/main" val="3875074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88640"/>
            <a:ext cx="10972800" cy="436910"/>
          </a:xfrm>
        </p:spPr>
        <p:txBody>
          <a:bodyPr/>
          <a:lstStyle/>
          <a:p>
            <a:pPr lvl="1" algn="ctr" rtl="0">
              <a:spcBef>
                <a:spcPct val="0"/>
              </a:spcBef>
            </a:pPr>
            <a:r>
              <a:rPr lang="es-ES" b="1" i="1" dirty="0">
                <a:solidFill>
                  <a:schemeClr val="tx1"/>
                </a:solidFill>
              </a:rPr>
              <a:t>PARÁMETROS DE RENDIMIENTO DE LA RED ACTUAL </a:t>
            </a:r>
            <a:endParaRPr lang="es-EC" dirty="0">
              <a:solidFill>
                <a:schemeClr val="tx1"/>
              </a:solidFill>
            </a:endParaRPr>
          </a:p>
        </p:txBody>
      </p:sp>
      <p:sp>
        <p:nvSpPr>
          <p:cNvPr id="3" name="2 Marcador de contenido"/>
          <p:cNvSpPr>
            <a:spLocks noGrp="1"/>
          </p:cNvSpPr>
          <p:nvPr>
            <p:ph idx="1"/>
          </p:nvPr>
        </p:nvSpPr>
        <p:spPr>
          <a:xfrm>
            <a:off x="719403" y="1052736"/>
            <a:ext cx="10972800" cy="5112568"/>
          </a:xfrm>
        </p:spPr>
        <p:txBody>
          <a:bodyPr>
            <a:noAutofit/>
          </a:bodyPr>
          <a:lstStyle/>
          <a:p>
            <a:pPr marL="914400" lvl="2" indent="0">
              <a:buNone/>
            </a:pPr>
            <a:r>
              <a:rPr lang="es-ES" sz="2200" b="1" dirty="0"/>
              <a:t>RENDIMIENTO </a:t>
            </a:r>
            <a:endParaRPr lang="es-EC" sz="2200" b="1" dirty="0"/>
          </a:p>
          <a:p>
            <a:r>
              <a:rPr lang="es-EC" sz="2200" dirty="0" smtClean="0"/>
              <a:t>La capacidad de procesamiento es relativamente baja , así como el </a:t>
            </a:r>
            <a:r>
              <a:rPr lang="es-EC" sz="2200" dirty="0"/>
              <a:t>uso de CPU se encuentra en niveles muy bajos lo cual indica que se puede manejar niveles más altos de tráfico sin ningún tipo de inconveniente. </a:t>
            </a:r>
          </a:p>
          <a:p>
            <a:pPr marL="914400" lvl="2" indent="0">
              <a:buNone/>
            </a:pPr>
            <a:r>
              <a:rPr lang="es-ES" sz="2200" b="1" dirty="0"/>
              <a:t>DOMINIOS DE BROADCAST </a:t>
            </a:r>
            <a:endParaRPr lang="es-EC" sz="2200" b="1" dirty="0"/>
          </a:p>
          <a:p>
            <a:r>
              <a:rPr lang="es-EC" sz="2200" dirty="0"/>
              <a:t>Los dominios de Broadcast del complejo se los encuentra definidos en base a </a:t>
            </a:r>
            <a:r>
              <a:rPr lang="es-EC" sz="2200" dirty="0" smtClean="0"/>
              <a:t>un solo bloque, </a:t>
            </a:r>
            <a:r>
              <a:rPr lang="es-EC" sz="2200" dirty="0"/>
              <a:t>más no en base a un estudio por dependencias o </a:t>
            </a:r>
            <a:r>
              <a:rPr lang="es-EC" sz="2200" dirty="0" smtClean="0"/>
              <a:t>funciones. </a:t>
            </a:r>
            <a:endParaRPr lang="es-EC" sz="2200" dirty="0"/>
          </a:p>
          <a:p>
            <a:pPr marL="914400" lvl="2" indent="0">
              <a:buNone/>
            </a:pPr>
            <a:r>
              <a:rPr lang="es-ES" sz="2200" b="1" dirty="0"/>
              <a:t>SEGURIDAD </a:t>
            </a:r>
            <a:endParaRPr lang="es-EC" sz="2200" b="1" dirty="0"/>
          </a:p>
          <a:p>
            <a:pPr lvl="0"/>
            <a:r>
              <a:rPr lang="es-EC" sz="2200" dirty="0"/>
              <a:t>No existen políticas definidas a nivel de puertos del equipamiento activo para limitar el uso de los </a:t>
            </a:r>
            <a:r>
              <a:rPr lang="es-EC" sz="2200" dirty="0" smtClean="0"/>
              <a:t>mismos. </a:t>
            </a:r>
          </a:p>
          <a:p>
            <a:pPr lvl="0"/>
            <a:r>
              <a:rPr lang="es-EC" sz="2200" dirty="0" smtClean="0"/>
              <a:t>El </a:t>
            </a:r>
            <a:r>
              <a:rPr lang="es-EC" sz="2200" dirty="0"/>
              <a:t>acceso hacia los equipos de conmutación no se encuentra debidamente </a:t>
            </a:r>
            <a:r>
              <a:rPr lang="es-EC" sz="2200" dirty="0" smtClean="0"/>
              <a:t>configurado. </a:t>
            </a:r>
            <a:endParaRPr lang="es-EC" sz="2200" dirty="0"/>
          </a:p>
        </p:txBody>
      </p:sp>
    </p:spTree>
    <p:extLst>
      <p:ext uri="{BB962C8B-B14F-4D97-AF65-F5344CB8AC3E}">
        <p14:creationId xmlns:p14="http://schemas.microsoft.com/office/powerpoint/2010/main" val="3905351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7435" y="260648"/>
            <a:ext cx="10972800" cy="1143000"/>
          </a:xfrm>
        </p:spPr>
        <p:txBody>
          <a:bodyPr>
            <a:normAutofit/>
          </a:bodyPr>
          <a:lstStyle/>
          <a:p>
            <a:r>
              <a:rPr lang="es-EC" dirty="0" smtClean="0"/>
              <a:t>DISEÑO DE LA TOPOLOGIA FISICA Y LOGICA</a:t>
            </a:r>
            <a:endParaRPr lang="es-EC" dirty="0"/>
          </a:p>
        </p:txBody>
      </p:sp>
      <p:sp>
        <p:nvSpPr>
          <p:cNvPr id="3" name="2 Marcador de contenido"/>
          <p:cNvSpPr>
            <a:spLocks noGrp="1"/>
          </p:cNvSpPr>
          <p:nvPr>
            <p:ph idx="1"/>
          </p:nvPr>
        </p:nvSpPr>
        <p:spPr>
          <a:xfrm>
            <a:off x="623392" y="2060848"/>
            <a:ext cx="10972800" cy="4608512"/>
          </a:xfrm>
        </p:spPr>
        <p:txBody>
          <a:bodyPr>
            <a:normAutofit/>
          </a:bodyPr>
          <a:lstStyle/>
          <a:p>
            <a:pPr>
              <a:lnSpc>
                <a:spcPct val="150000"/>
              </a:lnSpc>
            </a:pPr>
            <a:r>
              <a:rPr lang="es-EC" dirty="0" smtClean="0">
                <a:solidFill>
                  <a:schemeClr val="tx1"/>
                </a:solidFill>
                <a:latin typeface="Arial" pitchFamily="34" charset="0"/>
                <a:cs typeface="Arial" pitchFamily="34" charset="0"/>
              </a:rPr>
              <a:t>En base al estudio de la proyección de crecimiento de red en la institución.</a:t>
            </a:r>
          </a:p>
          <a:p>
            <a:pPr>
              <a:lnSpc>
                <a:spcPct val="150000"/>
              </a:lnSpc>
            </a:pPr>
            <a:r>
              <a:rPr lang="es-EC" dirty="0" smtClean="0">
                <a:solidFill>
                  <a:schemeClr val="tx1"/>
                </a:solidFill>
                <a:latin typeface="Arial" pitchFamily="34" charset="0"/>
                <a:cs typeface="Arial" pitchFamily="34" charset="0"/>
              </a:rPr>
              <a:t>Aplicación de políticas de red.</a:t>
            </a:r>
          </a:p>
          <a:p>
            <a:pPr marL="342900" lvl="1" indent="-342900">
              <a:lnSpc>
                <a:spcPct val="150000"/>
              </a:lnSpc>
              <a:buFont typeface="Arial" pitchFamily="34" charset="0"/>
              <a:buChar char="•"/>
            </a:pPr>
            <a:r>
              <a:rPr lang="es-ES" sz="2400" dirty="0" smtClean="0">
                <a:latin typeface="Arial" pitchFamily="34" charset="0"/>
                <a:cs typeface="Arial" pitchFamily="34" charset="0"/>
              </a:rPr>
              <a:t>Análisis de requerimientos de usuarios.</a:t>
            </a:r>
          </a:p>
          <a:p>
            <a:pPr marL="342900" lvl="1" indent="-342900">
              <a:lnSpc>
                <a:spcPct val="150000"/>
              </a:lnSpc>
              <a:buFont typeface="Arial" pitchFamily="34" charset="0"/>
              <a:buChar char="•"/>
            </a:pPr>
            <a:r>
              <a:rPr lang="es-ES" sz="2400" dirty="0" smtClean="0">
                <a:latin typeface="Arial" pitchFamily="34" charset="0"/>
                <a:cs typeface="Arial" pitchFamily="34" charset="0"/>
              </a:rPr>
              <a:t>Modelo de gestión definitivo de la institución. (Creación de dependencias.</a:t>
            </a:r>
          </a:p>
          <a:p>
            <a:pPr marL="342900" lvl="1" indent="-342900">
              <a:buFont typeface="Arial" pitchFamily="34" charset="0"/>
              <a:buChar char="•"/>
            </a:pPr>
            <a:endParaRPr lang="es-EC" b="1" i="1" dirty="0"/>
          </a:p>
          <a:p>
            <a:endParaRPr lang="es-EC" dirty="0"/>
          </a:p>
        </p:txBody>
      </p:sp>
    </p:spTree>
    <p:extLst>
      <p:ext uri="{BB962C8B-B14F-4D97-AF65-F5344CB8AC3E}">
        <p14:creationId xmlns:p14="http://schemas.microsoft.com/office/powerpoint/2010/main" val="282043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77600"/>
            <a:ext cx="9905998" cy="1478570"/>
          </a:xfrm>
        </p:spPr>
        <p:txBody>
          <a:bodyPr/>
          <a:lstStyle/>
          <a:p>
            <a:pPr lvl="1" algn="ctr" rtl="0">
              <a:spcBef>
                <a:spcPct val="0"/>
              </a:spcBef>
            </a:pPr>
            <a:r>
              <a:rPr lang="es-ES" b="1" i="1" dirty="0">
                <a:solidFill>
                  <a:schemeClr val="tx1"/>
                </a:solidFill>
              </a:rPr>
              <a:t>REINGENIERÍA DE LA RED DE DATOS DEL CENTRO DE ENTRENAMIENTO PARA EL ALTO RENDIMIENTO DE CARPUELA.</a:t>
            </a:r>
            <a:r>
              <a:rPr lang="es-EC" b="1" i="1" dirty="0">
                <a:solidFill>
                  <a:schemeClr val="tx1"/>
                </a:solidFill>
              </a:rPr>
              <a:t/>
            </a:r>
            <a:br>
              <a:rPr lang="es-EC" b="1" i="1" dirty="0">
                <a:solidFill>
                  <a:schemeClr val="tx1"/>
                </a:solidFill>
              </a:rPr>
            </a:br>
            <a:r>
              <a:rPr lang="es-EC" dirty="0" smtClean="0">
                <a:solidFill>
                  <a:schemeClr val="tx1"/>
                </a:solidFill>
              </a:rPr>
              <a:t> </a:t>
            </a:r>
            <a:endParaRPr lang="es-EC" dirty="0">
              <a:solidFill>
                <a:schemeClr val="tx1"/>
              </a:solidFill>
            </a:endParaRPr>
          </a:p>
        </p:txBody>
      </p:sp>
      <p:sp>
        <p:nvSpPr>
          <p:cNvPr id="3" name="2 Marcador de contenido"/>
          <p:cNvSpPr>
            <a:spLocks noGrp="1"/>
          </p:cNvSpPr>
          <p:nvPr>
            <p:ph idx="1"/>
          </p:nvPr>
        </p:nvSpPr>
        <p:spPr>
          <a:xfrm>
            <a:off x="609600" y="1196752"/>
            <a:ext cx="10972800" cy="5256584"/>
          </a:xfrm>
        </p:spPr>
        <p:txBody>
          <a:bodyPr>
            <a:normAutofit/>
          </a:bodyPr>
          <a:lstStyle/>
          <a:p>
            <a:pPr marL="342900" lvl="3" indent="-342900" algn="just">
              <a:buFont typeface="Arial" pitchFamily="34" charset="0"/>
              <a:buChar char="•"/>
            </a:pPr>
            <a:r>
              <a:rPr lang="es-ES" sz="2400" b="1" dirty="0" smtClean="0"/>
              <a:t>CABLEADO ESTRUCTURADO </a:t>
            </a:r>
          </a:p>
          <a:p>
            <a:pPr lvl="1" algn="just"/>
            <a:r>
              <a:rPr lang="es-ES" sz="2400" b="1" i="1" dirty="0" smtClean="0"/>
              <a:t>Cableado </a:t>
            </a:r>
            <a:r>
              <a:rPr lang="es-ES" sz="2400" b="1" i="1" dirty="0"/>
              <a:t>Horizontal </a:t>
            </a:r>
            <a:r>
              <a:rPr lang="es-ES" sz="2400" b="1" i="1" dirty="0" smtClean="0"/>
              <a:t>– </a:t>
            </a:r>
            <a:r>
              <a:rPr lang="es-ES" sz="2400" dirty="0" smtClean="0"/>
              <a:t>Etiquetado.</a:t>
            </a:r>
          </a:p>
          <a:p>
            <a:pPr lvl="1" algn="just"/>
            <a:endParaRPr lang="es-ES" sz="2400" dirty="0" smtClean="0"/>
          </a:p>
          <a:p>
            <a:pPr lvl="1" algn="just"/>
            <a:endParaRPr lang="es-ES" sz="2400" b="1" i="1" dirty="0" smtClean="0"/>
          </a:p>
          <a:p>
            <a:pPr lvl="1" algn="just"/>
            <a:r>
              <a:rPr lang="es-ES" sz="2400" b="1" i="1" dirty="0" smtClean="0"/>
              <a:t>Cableado Vertical – </a:t>
            </a:r>
            <a:r>
              <a:rPr lang="es-ES" sz="2400" dirty="0" smtClean="0"/>
              <a:t>crear backup</a:t>
            </a:r>
            <a:r>
              <a:rPr lang="es-ES" sz="2400" dirty="0"/>
              <a:t> </a:t>
            </a:r>
            <a:r>
              <a:rPr lang="es-ES" sz="2400" dirty="0" smtClean="0"/>
              <a:t>y proteger la fibra óptica</a:t>
            </a:r>
          </a:p>
          <a:p>
            <a:pPr lvl="1" algn="just"/>
            <a:r>
              <a:rPr lang="es-ES" sz="2400" b="1" i="1" dirty="0" smtClean="0"/>
              <a:t>Cuartos de Comunicaciones - T</a:t>
            </a:r>
            <a:r>
              <a:rPr lang="es-EC" sz="2400" dirty="0" smtClean="0"/>
              <a:t>odos </a:t>
            </a:r>
            <a:r>
              <a:rPr lang="es-EC" sz="2400" dirty="0"/>
              <a:t>los puntos de red instalados cumplan con las normas de cableado estructurado </a:t>
            </a:r>
            <a:endParaRPr lang="es-EC" sz="2400" dirty="0" smtClean="0"/>
          </a:p>
          <a:p>
            <a:pPr lvl="1" algn="just"/>
            <a:r>
              <a:rPr lang="es-ES" sz="2400" b="1" i="1" dirty="0"/>
              <a:t>Data Center </a:t>
            </a:r>
            <a:r>
              <a:rPr lang="es-ES" sz="2400" b="1" i="1" dirty="0" smtClean="0"/>
              <a:t>- </a:t>
            </a:r>
            <a:r>
              <a:rPr lang="es-EC" sz="2400" dirty="0"/>
              <a:t>Es necesario que se tenga un especial cuidado con el cumplimiento de las normas de cableado estructurado en este cuarto, ya que el mismo constituye un punto crítico en la </a:t>
            </a:r>
            <a:r>
              <a:rPr lang="es-EC" sz="2400" dirty="0" smtClean="0"/>
              <a:t>red</a:t>
            </a:r>
            <a:r>
              <a:rPr lang="es-EC" sz="2400" dirty="0"/>
              <a:t>.</a:t>
            </a:r>
            <a:endParaRPr lang="es-EC" sz="2400" b="1" i="1" dirty="0"/>
          </a:p>
          <a:p>
            <a:pPr lvl="1"/>
            <a:endParaRPr lang="es-ES" sz="2400" b="1" i="1" dirty="0" smtClean="0"/>
          </a:p>
          <a:p>
            <a:pPr marL="0" lvl="3" indent="0">
              <a:buNone/>
            </a:pPr>
            <a:endParaRPr lang="es-EC" b="1" dirty="0"/>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175787" y="2182026"/>
            <a:ext cx="4032448" cy="1040283"/>
          </a:xfrm>
          <a:prstGeom prst="rect">
            <a:avLst/>
          </a:prstGeom>
          <a:noFill/>
          <a:ln>
            <a:noFill/>
          </a:ln>
        </p:spPr>
      </p:pic>
    </p:spTree>
    <p:extLst>
      <p:ext uri="{BB962C8B-B14F-4D97-AF65-F5344CB8AC3E}">
        <p14:creationId xmlns:p14="http://schemas.microsoft.com/office/powerpoint/2010/main" val="3691586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115585"/>
            <a:ext cx="9905998" cy="1478570"/>
          </a:xfrm>
        </p:spPr>
        <p:txBody>
          <a:bodyPr/>
          <a:lstStyle/>
          <a:p>
            <a:pPr lvl="1" algn="ctr" rtl="0">
              <a:spcBef>
                <a:spcPct val="0"/>
              </a:spcBef>
            </a:pPr>
            <a:r>
              <a:rPr lang="es-ES" b="1" i="1" dirty="0">
                <a:solidFill>
                  <a:schemeClr val="tx1"/>
                </a:solidFill>
              </a:rPr>
              <a:t>REINGENIERÍA DE LA RED DE DATOS DEL CENTRO DE ENTRENAMIENTO PARA EL ALTO RENDIMIENTO DE CARPUELA.</a:t>
            </a:r>
            <a:r>
              <a:rPr lang="es-EC" b="1" i="1" dirty="0">
                <a:solidFill>
                  <a:schemeClr val="tx1"/>
                </a:solidFill>
              </a:rPr>
              <a:t/>
            </a:r>
            <a:br>
              <a:rPr lang="es-EC" b="1" i="1" dirty="0">
                <a:solidFill>
                  <a:schemeClr val="tx1"/>
                </a:solidFill>
              </a:rPr>
            </a:br>
            <a:r>
              <a:rPr lang="es-EC" dirty="0" smtClean="0">
                <a:solidFill>
                  <a:schemeClr val="tx1"/>
                </a:solidFill>
              </a:rPr>
              <a:t> </a:t>
            </a:r>
            <a:endParaRPr lang="es-EC" dirty="0">
              <a:solidFill>
                <a:schemeClr val="tx1"/>
              </a:solidFill>
            </a:endParaRPr>
          </a:p>
        </p:txBody>
      </p:sp>
      <p:sp>
        <p:nvSpPr>
          <p:cNvPr id="3" name="2 Marcador de contenido"/>
          <p:cNvSpPr>
            <a:spLocks noGrp="1"/>
          </p:cNvSpPr>
          <p:nvPr>
            <p:ph idx="1"/>
          </p:nvPr>
        </p:nvSpPr>
        <p:spPr>
          <a:xfrm>
            <a:off x="239349" y="1196752"/>
            <a:ext cx="11617291" cy="5472608"/>
          </a:xfrm>
        </p:spPr>
        <p:txBody>
          <a:bodyPr>
            <a:normAutofit/>
          </a:bodyPr>
          <a:lstStyle/>
          <a:p>
            <a:pPr lvl="1">
              <a:buFont typeface="Arial" pitchFamily="34" charset="0"/>
              <a:buChar char="•"/>
            </a:pPr>
            <a:r>
              <a:rPr lang="es-EC" sz="2400" dirty="0"/>
              <a:t>POLÍTICAS DE ADMINISTRACIÓN DE LA PARTE </a:t>
            </a:r>
            <a:r>
              <a:rPr lang="es-EC" sz="2400" dirty="0" smtClean="0"/>
              <a:t>ACTIVA</a:t>
            </a:r>
          </a:p>
          <a:p>
            <a:pPr lvl="2"/>
            <a:r>
              <a:rPr lang="es-EC" sz="2400" dirty="0"/>
              <a:t>A</a:t>
            </a:r>
            <a:r>
              <a:rPr lang="es-EC" sz="2400" dirty="0" smtClean="0"/>
              <a:t>cceso </a:t>
            </a:r>
            <a:r>
              <a:rPr lang="es-EC" sz="2400" dirty="0"/>
              <a:t>remoto debe ser encriptado utilizando protocolo SSH versión </a:t>
            </a:r>
            <a:r>
              <a:rPr lang="es-EC" sz="2400" dirty="0" smtClean="0"/>
              <a:t>2.</a:t>
            </a:r>
          </a:p>
          <a:p>
            <a:pPr lvl="2"/>
            <a:r>
              <a:rPr lang="es-EC" sz="2400" dirty="0"/>
              <a:t>Las interfaces de administración web deben ser </a:t>
            </a:r>
            <a:r>
              <a:rPr lang="es-EC" sz="2400" dirty="0" smtClean="0"/>
              <a:t>deshabilitadas.</a:t>
            </a:r>
          </a:p>
          <a:p>
            <a:pPr lvl="2"/>
            <a:r>
              <a:rPr lang="es-EC" sz="2400" dirty="0"/>
              <a:t>Los administradores de red deben cambiar periódicamente las contraseñas de los </a:t>
            </a:r>
            <a:r>
              <a:rPr lang="es-EC" sz="2400" dirty="0" smtClean="0"/>
              <a:t>equipos </a:t>
            </a:r>
            <a:r>
              <a:rPr lang="es-EC" sz="2400" dirty="0"/>
              <a:t>de parte </a:t>
            </a:r>
            <a:r>
              <a:rPr lang="es-EC" sz="2400" dirty="0" smtClean="0"/>
              <a:t>activa.</a:t>
            </a:r>
          </a:p>
          <a:p>
            <a:pPr lvl="2"/>
            <a:r>
              <a:rPr lang="es-EC" sz="2400" dirty="0"/>
              <a:t>T</a:t>
            </a:r>
            <a:r>
              <a:rPr lang="es-EC" sz="2400" dirty="0" smtClean="0"/>
              <a:t>ener </a:t>
            </a:r>
            <a:r>
              <a:rPr lang="es-EC" sz="2400" dirty="0"/>
              <a:t>una bitácora en la cual se registren todos los eventos suscitados en la </a:t>
            </a:r>
            <a:r>
              <a:rPr lang="es-EC" sz="2400" dirty="0" smtClean="0"/>
              <a:t>red.</a:t>
            </a:r>
          </a:p>
          <a:p>
            <a:pPr lvl="2"/>
            <a:r>
              <a:rPr lang="es-EC" sz="2400" dirty="0" smtClean="0"/>
              <a:t>reestructurar </a:t>
            </a:r>
            <a:r>
              <a:rPr lang="es-EC" sz="2400" dirty="0"/>
              <a:t>la segmentación del tráfico para el mejor </a:t>
            </a:r>
            <a:r>
              <a:rPr lang="es-EC" sz="2400" dirty="0" smtClean="0"/>
              <a:t>rendimiento.</a:t>
            </a:r>
          </a:p>
          <a:p>
            <a:pPr lvl="2"/>
            <a:r>
              <a:rPr lang="es-EC" sz="2400" dirty="0"/>
              <a:t>implementar software libre de </a:t>
            </a:r>
            <a:r>
              <a:rPr lang="es-EC" sz="2400" dirty="0" smtClean="0"/>
              <a:t>monitoreo. </a:t>
            </a:r>
          </a:p>
          <a:p>
            <a:pPr lvl="2"/>
            <a:endParaRPr lang="es-ES" sz="2000" b="1" i="1" dirty="0" smtClean="0"/>
          </a:p>
          <a:p>
            <a:pPr marL="342900" lvl="3" indent="-342900">
              <a:buFont typeface="Arial" pitchFamily="34" charset="0"/>
              <a:buChar char="•"/>
            </a:pPr>
            <a:endParaRPr lang="es-EC" b="1" dirty="0"/>
          </a:p>
          <a:p>
            <a:endParaRPr lang="es-EC" dirty="0"/>
          </a:p>
        </p:txBody>
      </p:sp>
    </p:spTree>
    <p:extLst>
      <p:ext uri="{BB962C8B-B14F-4D97-AF65-F5344CB8AC3E}">
        <p14:creationId xmlns:p14="http://schemas.microsoft.com/office/powerpoint/2010/main" val="2638941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60648"/>
            <a:ext cx="10972800" cy="1143000"/>
          </a:xfrm>
        </p:spPr>
        <p:txBody>
          <a:bodyPr/>
          <a:lstStyle/>
          <a:p>
            <a:pPr lvl="1" algn="ctr" rtl="0">
              <a:spcBef>
                <a:spcPct val="0"/>
              </a:spcBef>
            </a:pPr>
            <a:r>
              <a:rPr lang="es-ES" b="1" i="1" dirty="0">
                <a:solidFill>
                  <a:schemeClr val="tx1"/>
                </a:solidFill>
              </a:rPr>
              <a:t>REINGENIERÍA DE LA RED DE DATOS DEL CENTRO DE ENTRENAMIENTO PARA EL ALTO RENDIMIENTO DE CARPUELA.</a:t>
            </a:r>
            <a:r>
              <a:rPr lang="es-EC" b="1" i="1" dirty="0">
                <a:solidFill>
                  <a:schemeClr val="tx1"/>
                </a:solidFill>
              </a:rPr>
              <a:t/>
            </a:r>
            <a:br>
              <a:rPr lang="es-EC" b="1" i="1" dirty="0">
                <a:solidFill>
                  <a:schemeClr val="tx1"/>
                </a:solidFill>
              </a:rPr>
            </a:br>
            <a:r>
              <a:rPr lang="es-EC" dirty="0" smtClean="0">
                <a:solidFill>
                  <a:schemeClr val="tx1"/>
                </a:solidFill>
              </a:rPr>
              <a:t> </a:t>
            </a:r>
            <a:endParaRPr lang="es-EC" dirty="0">
              <a:solidFill>
                <a:schemeClr val="tx1"/>
              </a:solidFill>
            </a:endParaRPr>
          </a:p>
        </p:txBody>
      </p:sp>
      <p:sp>
        <p:nvSpPr>
          <p:cNvPr id="3" name="2 Marcador de contenido"/>
          <p:cNvSpPr>
            <a:spLocks noGrp="1"/>
          </p:cNvSpPr>
          <p:nvPr>
            <p:ph idx="1"/>
          </p:nvPr>
        </p:nvSpPr>
        <p:spPr>
          <a:xfrm>
            <a:off x="239349" y="1196753"/>
            <a:ext cx="11617291" cy="648072"/>
          </a:xfrm>
        </p:spPr>
        <p:txBody>
          <a:bodyPr/>
          <a:lstStyle/>
          <a:p>
            <a:pPr lvl="1">
              <a:buFont typeface="Arial" pitchFamily="34" charset="0"/>
              <a:buChar char="•"/>
            </a:pPr>
            <a:r>
              <a:rPr lang="es-EC" sz="2400" dirty="0" smtClean="0"/>
              <a:t>MODELO DE RED</a:t>
            </a:r>
          </a:p>
          <a:p>
            <a:pPr marL="457200" lvl="1" indent="0">
              <a:buNone/>
            </a:pPr>
            <a:endParaRPr lang="es-EC" dirty="0"/>
          </a:p>
        </p:txBody>
      </p:sp>
      <p:sp>
        <p:nvSpPr>
          <p:cNvPr id="4" name="Rectangle 2"/>
          <p:cNvSpPr>
            <a:spLocks noChangeArrowheads="1"/>
          </p:cNvSpPr>
          <p:nvPr/>
        </p:nvSpPr>
        <p:spPr bwMode="auto">
          <a:xfrm>
            <a:off x="0" y="-184666"/>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2 Marcador de contenido"/>
          <p:cNvSpPr txBox="1">
            <a:spLocks/>
          </p:cNvSpPr>
          <p:nvPr/>
        </p:nvSpPr>
        <p:spPr>
          <a:xfrm>
            <a:off x="287355" y="5877272"/>
            <a:ext cx="11617291"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s-EC" sz="1800" dirty="0" smtClean="0"/>
              <a:t>Desde las oficinas del CEAR EP ubicadas en Guayaquil se proveen servicios de datos e internet a través de un enlace FO. A futuro se implementará telefonía IP.</a:t>
            </a:r>
            <a:endParaRPr lang="es-EC" sz="1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788" y="1680841"/>
            <a:ext cx="5977608" cy="4196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235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154874"/>
            <a:ext cx="9905998" cy="1478570"/>
          </a:xfrm>
        </p:spPr>
        <p:txBody>
          <a:bodyPr/>
          <a:lstStyle/>
          <a:p>
            <a:pPr lvl="1" algn="ctr" rtl="0">
              <a:spcBef>
                <a:spcPct val="0"/>
              </a:spcBef>
            </a:pPr>
            <a:r>
              <a:rPr lang="es-ES" b="1" i="1" dirty="0"/>
              <a:t>REINGENIERÍA DE LA RED DE DATOS DEL CENTRO DE ENTRENAMIENTO PARA EL ALTO RENDIMIENTO DE CARPUELA.</a:t>
            </a:r>
            <a:r>
              <a:rPr lang="es-EC" b="1" i="1" dirty="0"/>
              <a:t/>
            </a:r>
            <a:br>
              <a:rPr lang="es-EC" b="1" i="1" dirty="0"/>
            </a:br>
            <a:r>
              <a:rPr lang="es-EC" dirty="0" smtClean="0"/>
              <a:t> </a:t>
            </a:r>
            <a:endParaRPr lang="es-EC" dirty="0"/>
          </a:p>
        </p:txBody>
      </p:sp>
      <p:sp>
        <p:nvSpPr>
          <p:cNvPr id="3" name="2 Marcador de contenido"/>
          <p:cNvSpPr>
            <a:spLocks noGrp="1"/>
          </p:cNvSpPr>
          <p:nvPr>
            <p:ph idx="1"/>
          </p:nvPr>
        </p:nvSpPr>
        <p:spPr>
          <a:xfrm>
            <a:off x="239349" y="1196753"/>
            <a:ext cx="11617291" cy="5328591"/>
          </a:xfrm>
        </p:spPr>
        <p:txBody>
          <a:bodyPr>
            <a:normAutofit fontScale="92500" lnSpcReduction="10000"/>
          </a:bodyPr>
          <a:lstStyle/>
          <a:p>
            <a:pPr marL="457200" lvl="1" indent="0" algn="ctr">
              <a:buNone/>
            </a:pPr>
            <a:r>
              <a:rPr lang="es-EC" sz="2600" b="1" dirty="0" smtClean="0"/>
              <a:t>VENTAJAS DEL MODELO DE RED</a:t>
            </a:r>
          </a:p>
          <a:p>
            <a:pPr lvl="0" algn="just"/>
            <a:r>
              <a:rPr lang="es-EC" b="1" dirty="0"/>
              <a:t>Escalabilidad: </a:t>
            </a:r>
            <a:r>
              <a:rPr lang="es-EC" dirty="0"/>
              <a:t>fácil crecimiento y </a:t>
            </a:r>
            <a:r>
              <a:rPr lang="es-EC" dirty="0" smtClean="0"/>
              <a:t>expansión. </a:t>
            </a:r>
            <a:endParaRPr lang="es-EC" sz="2800" dirty="0"/>
          </a:p>
          <a:p>
            <a:pPr lvl="0" algn="just"/>
            <a:r>
              <a:rPr lang="es-EC" b="1" dirty="0"/>
              <a:t>Rendimiento: </a:t>
            </a:r>
            <a:r>
              <a:rPr lang="es-EC" dirty="0" smtClean="0"/>
              <a:t>Depende de las características de los equipos utilizados en las capas de Núcleo y Distribución</a:t>
            </a:r>
            <a:r>
              <a:rPr lang="es-EC" b="1" dirty="0" smtClean="0"/>
              <a:t>.</a:t>
            </a:r>
            <a:endParaRPr lang="es-EC" sz="2800" dirty="0"/>
          </a:p>
          <a:p>
            <a:pPr lvl="0" algn="just"/>
            <a:r>
              <a:rPr lang="es-EC" b="1" dirty="0"/>
              <a:t>Seguridad: </a:t>
            </a:r>
            <a:r>
              <a:rPr lang="es-EC" dirty="0"/>
              <a:t>se permite manejar políticas tanto en los switches del nivel de distribución como en los switches del nivel de acceso permitiendo establecer políticas hasta a nivel de puerto. </a:t>
            </a:r>
            <a:endParaRPr lang="es-EC" sz="2800" dirty="0"/>
          </a:p>
          <a:p>
            <a:pPr lvl="0" algn="just"/>
            <a:r>
              <a:rPr lang="es-EC" b="1" dirty="0"/>
              <a:t>Redundancia: </a:t>
            </a:r>
            <a:r>
              <a:rPr lang="es-EC" dirty="0"/>
              <a:t>permite tener alta disponibilidad en la red, evitando tener </a:t>
            </a:r>
            <a:r>
              <a:rPr lang="es-EC" dirty="0" smtClean="0"/>
              <a:t>caídas  </a:t>
            </a:r>
            <a:r>
              <a:rPr lang="es-EC" dirty="0"/>
              <a:t>de servicio en la misma. </a:t>
            </a:r>
            <a:endParaRPr lang="es-EC" sz="2800" dirty="0"/>
          </a:p>
          <a:p>
            <a:pPr lvl="0" algn="just"/>
            <a:r>
              <a:rPr lang="es-EC" b="1" dirty="0"/>
              <a:t>Aislamiento de fallas: </a:t>
            </a:r>
            <a:r>
              <a:rPr lang="es-EC" dirty="0"/>
              <a:t>permite aislar equipos defectuosos de manera que no se vea afectado todo el rendimiento de la red, limitando el daño al segmento respectivo. </a:t>
            </a:r>
            <a:endParaRPr lang="es-EC" sz="2800" dirty="0"/>
          </a:p>
          <a:p>
            <a:pPr lvl="0" algn="just"/>
            <a:r>
              <a:rPr lang="es-EC" b="1" dirty="0"/>
              <a:t>Administración y gestión de red: </a:t>
            </a:r>
            <a:r>
              <a:rPr lang="es-EC" dirty="0"/>
              <a:t>brinda facilidad de administración al manejar una estructura por capas, además de una fácil gestión de la red. </a:t>
            </a:r>
            <a:endParaRPr lang="es-EC" dirty="0" smtClean="0"/>
          </a:p>
          <a:p>
            <a:pPr lvl="0"/>
            <a:endParaRPr lang="es-EC" sz="2800" dirty="0"/>
          </a:p>
          <a:p>
            <a:pPr lvl="1">
              <a:buFont typeface="Arial" pitchFamily="34" charset="0"/>
              <a:buChar char="•"/>
            </a:pPr>
            <a:endParaRPr lang="es-EC" sz="2400" dirty="0" smtClean="0"/>
          </a:p>
          <a:p>
            <a:pPr marL="457200" lvl="1" indent="0">
              <a:buNone/>
            </a:pPr>
            <a:endParaRPr lang="es-EC" dirty="0"/>
          </a:p>
        </p:txBody>
      </p:sp>
      <p:sp>
        <p:nvSpPr>
          <p:cNvPr id="4" name="Rectangle 2"/>
          <p:cNvSpPr>
            <a:spLocks noChangeArrowheads="1"/>
          </p:cNvSpPr>
          <p:nvPr/>
        </p:nvSpPr>
        <p:spPr bwMode="auto">
          <a:xfrm>
            <a:off x="0" y="-184666"/>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Tree>
    <p:extLst>
      <p:ext uri="{BB962C8B-B14F-4D97-AF65-F5344CB8AC3E}">
        <p14:creationId xmlns:p14="http://schemas.microsoft.com/office/powerpoint/2010/main" val="331911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1" y="-204958"/>
            <a:ext cx="9905998" cy="1478570"/>
          </a:xfrm>
        </p:spPr>
        <p:txBody>
          <a:bodyPr/>
          <a:lstStyle/>
          <a:p>
            <a:pPr lvl="1" algn="ctr" rtl="0">
              <a:spcBef>
                <a:spcPct val="0"/>
              </a:spcBef>
            </a:pPr>
            <a:r>
              <a:rPr lang="es-ES" b="1" i="1" dirty="0"/>
              <a:t>REINGENIERÍA DE LA RED DE DATOS DEL CENTRO DE ENTRENAMIENTO PARA EL ALTO RENDIMIENTO DE CARPUELA.</a:t>
            </a:r>
            <a:r>
              <a:rPr lang="es-EC" b="1" i="1" dirty="0"/>
              <a:t/>
            </a:r>
            <a:br>
              <a:rPr lang="es-EC" b="1" i="1" dirty="0"/>
            </a:br>
            <a:r>
              <a:rPr lang="es-EC" dirty="0" smtClean="0"/>
              <a:t> </a:t>
            </a:r>
            <a:endParaRPr lang="es-EC" dirty="0"/>
          </a:p>
        </p:txBody>
      </p:sp>
      <p:sp>
        <p:nvSpPr>
          <p:cNvPr id="3" name="2 Marcador de contenido"/>
          <p:cNvSpPr>
            <a:spLocks noGrp="1"/>
          </p:cNvSpPr>
          <p:nvPr>
            <p:ph idx="1"/>
          </p:nvPr>
        </p:nvSpPr>
        <p:spPr>
          <a:xfrm>
            <a:off x="287354" y="855751"/>
            <a:ext cx="11617291" cy="504056"/>
          </a:xfrm>
        </p:spPr>
        <p:txBody>
          <a:bodyPr>
            <a:normAutofit fontScale="92500" lnSpcReduction="10000"/>
          </a:bodyPr>
          <a:lstStyle/>
          <a:p>
            <a:pPr marL="457200" lvl="1" indent="0" algn="ctr">
              <a:buNone/>
            </a:pPr>
            <a:r>
              <a:rPr lang="es-EC" sz="2600" b="1" dirty="0" smtClean="0"/>
              <a:t>SEGMENTACION DE LA RED</a:t>
            </a:r>
          </a:p>
          <a:p>
            <a:pPr lvl="0"/>
            <a:endParaRPr lang="es-EC" sz="2800" dirty="0"/>
          </a:p>
          <a:p>
            <a:pPr lvl="1">
              <a:buFont typeface="Arial" pitchFamily="34" charset="0"/>
              <a:buChar char="•"/>
            </a:pPr>
            <a:endParaRPr lang="es-EC" sz="2400" dirty="0" smtClean="0"/>
          </a:p>
          <a:p>
            <a:pPr marL="457200" lvl="1" indent="0">
              <a:buNone/>
            </a:pPr>
            <a:endParaRPr lang="es-EC" dirty="0"/>
          </a:p>
        </p:txBody>
      </p:sp>
      <p:sp>
        <p:nvSpPr>
          <p:cNvPr id="4" name="Rectangle 2"/>
          <p:cNvSpPr>
            <a:spLocks noChangeArrowheads="1"/>
          </p:cNvSpPr>
          <p:nvPr/>
        </p:nvSpPr>
        <p:spPr bwMode="auto">
          <a:xfrm>
            <a:off x="0" y="-184666"/>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1083300534"/>
              </p:ext>
            </p:extLst>
          </p:nvPr>
        </p:nvGraphicFramePr>
        <p:xfrm>
          <a:off x="527385" y="1484790"/>
          <a:ext cx="11233246" cy="4824535"/>
        </p:xfrm>
        <a:graphic>
          <a:graphicData uri="http://schemas.openxmlformats.org/drawingml/2006/table">
            <a:tbl>
              <a:tblPr firstRow="1" firstCol="1" bandRow="1">
                <a:tableStyleId>{5C22544A-7EE6-4342-B048-85BDC9FD1C3A}</a:tableStyleId>
              </a:tblPr>
              <a:tblGrid>
                <a:gridCol w="625317"/>
                <a:gridCol w="492307"/>
                <a:gridCol w="2207609"/>
                <a:gridCol w="1109851"/>
                <a:gridCol w="770417"/>
                <a:gridCol w="772144"/>
                <a:gridCol w="1010525"/>
                <a:gridCol w="1597841"/>
                <a:gridCol w="1260136"/>
                <a:gridCol w="1387099"/>
              </a:tblGrid>
              <a:tr h="303303">
                <a:tc gridSpan="2">
                  <a:txBody>
                    <a:bodyPr/>
                    <a:lstStyle/>
                    <a:p>
                      <a:pPr algn="ct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hMerge="1">
                  <a:txBody>
                    <a:bodyPr/>
                    <a:lstStyle/>
                    <a:p>
                      <a:endParaRPr lang="es-EC"/>
                    </a:p>
                  </a:txBody>
                  <a:tcPr/>
                </a:tc>
                <a:tc>
                  <a:txBody>
                    <a:bodyPr/>
                    <a:lstStyle/>
                    <a:p>
                      <a:pPr algn="ctr">
                        <a:lnSpc>
                          <a:spcPct val="115000"/>
                        </a:lnSpc>
                        <a:spcAft>
                          <a:spcPts val="0"/>
                        </a:spcAft>
                      </a:pPr>
                      <a:r>
                        <a:rPr lang="es-EC" sz="700" dirty="0">
                          <a:effectLst/>
                        </a:rPr>
                        <a:t>DEPENDENCIA</a:t>
                      </a:r>
                      <a:endParaRPr lang="es-EC" sz="8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700" dirty="0">
                          <a:effectLst/>
                        </a:rPr>
                        <a:t>NOMBRE</a:t>
                      </a:r>
                      <a:endParaRPr lang="es-EC" sz="8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400" dirty="0">
                          <a:effectLst/>
                        </a:rPr>
                        <a:t># DE PUNTOS DE RED</a:t>
                      </a:r>
                      <a:endParaRPr lang="es-EC" sz="8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400" dirty="0">
                          <a:effectLst/>
                        </a:rPr>
                        <a:t># DE PUNTOS  +50%</a:t>
                      </a:r>
                      <a:endParaRPr lang="es-EC" sz="8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700" dirty="0">
                          <a:effectLst/>
                        </a:rPr>
                        <a:t>MASCARA DE RED</a:t>
                      </a:r>
                      <a:endParaRPr lang="es-EC" sz="8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600" dirty="0">
                          <a:effectLst/>
                        </a:rPr>
                        <a:t>DIRECCIONAMIENTO IP</a:t>
                      </a:r>
                      <a:endParaRPr lang="es-EC" sz="8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700" dirty="0">
                          <a:effectLst/>
                        </a:rPr>
                        <a:t>GATEWAY</a:t>
                      </a:r>
                      <a:endParaRPr lang="es-EC" sz="8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700" dirty="0">
                          <a:effectLst/>
                        </a:rPr>
                        <a:t>LOCALIZACION BLOQUES</a:t>
                      </a:r>
                      <a:endParaRPr lang="es-EC" sz="8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a:effectLst/>
                        </a:rPr>
                        <a:t>1</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SERVIDORES Y EQUIPOS</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SRVEQ</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16</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24</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/27</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10.10.20.0 - 10.10.20.127</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10.10.20.1</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DATA CENTER</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ctr"/>
                </a:tc>
                <a:tc>
                  <a:txBody>
                    <a:bodyPr/>
                    <a:lstStyle/>
                    <a:p>
                      <a:pPr algn="r">
                        <a:lnSpc>
                          <a:spcPct val="115000"/>
                        </a:lnSpc>
                        <a:spcAft>
                          <a:spcPts val="0"/>
                        </a:spcAft>
                      </a:pPr>
                      <a:r>
                        <a:rPr lang="es-EC" sz="900" dirty="0" smtClean="0">
                          <a:effectLst/>
                        </a:rPr>
                        <a:t>2</a:t>
                      </a:r>
                      <a:endParaRPr lang="es-EC" sz="900" dirty="0">
                        <a:effectLst/>
                        <a:latin typeface="Calibri"/>
                        <a:ea typeface="Calibri"/>
                        <a:cs typeface="Times New Roman"/>
                      </a:endParaRPr>
                    </a:p>
                  </a:txBody>
                  <a:tcPr marL="43464" marR="43464" marT="0" marB="0" anchor="ctr"/>
                </a:tc>
                <a:tc>
                  <a:txBody>
                    <a:bodyPr/>
                    <a:lstStyle/>
                    <a:p>
                      <a:pPr>
                        <a:lnSpc>
                          <a:spcPct val="115000"/>
                        </a:lnSpc>
                        <a:spcAft>
                          <a:spcPts val="0"/>
                        </a:spcAft>
                      </a:pPr>
                      <a:r>
                        <a:rPr lang="es-EC" sz="900" dirty="0">
                          <a:effectLst/>
                        </a:rPr>
                        <a:t>DIRECCION ADMINISTRATIVA Y SEGURIDAD</a:t>
                      </a:r>
                      <a:endParaRPr lang="es-EC" sz="900" dirty="0">
                        <a:effectLst/>
                        <a:latin typeface="Calibri"/>
                        <a:ea typeface="Calibri"/>
                        <a:cs typeface="Times New Roman"/>
                      </a:endParaRPr>
                    </a:p>
                  </a:txBody>
                  <a:tcPr marL="43464" marR="43464" marT="0" marB="0" anchor="ctr"/>
                </a:tc>
                <a:tc>
                  <a:txBody>
                    <a:bodyPr/>
                    <a:lstStyle/>
                    <a:p>
                      <a:pPr algn="ctr">
                        <a:lnSpc>
                          <a:spcPct val="115000"/>
                        </a:lnSpc>
                        <a:spcAft>
                          <a:spcPts val="0"/>
                        </a:spcAft>
                      </a:pPr>
                      <a:r>
                        <a:rPr lang="es-EC" sz="900" dirty="0">
                          <a:effectLst/>
                        </a:rPr>
                        <a:t>SEGU</a:t>
                      </a:r>
                      <a:endParaRPr lang="es-EC" sz="900" dirty="0">
                        <a:effectLst/>
                        <a:latin typeface="Calibri"/>
                        <a:ea typeface="Calibri"/>
                        <a:cs typeface="Times New Roman"/>
                      </a:endParaRPr>
                    </a:p>
                  </a:txBody>
                  <a:tcPr marL="43464" marR="43464" marT="0" marB="0" anchor="ctr"/>
                </a:tc>
                <a:tc>
                  <a:txBody>
                    <a:bodyPr/>
                    <a:lstStyle/>
                    <a:p>
                      <a:pPr algn="ctr">
                        <a:lnSpc>
                          <a:spcPct val="115000"/>
                        </a:lnSpc>
                        <a:spcAft>
                          <a:spcPts val="0"/>
                        </a:spcAft>
                      </a:pPr>
                      <a:r>
                        <a:rPr lang="es-EC" sz="900" dirty="0">
                          <a:effectLst/>
                        </a:rPr>
                        <a:t>16</a:t>
                      </a:r>
                      <a:endParaRPr lang="es-EC" sz="900" dirty="0">
                        <a:effectLst/>
                        <a:latin typeface="Calibri"/>
                        <a:ea typeface="Calibri"/>
                        <a:cs typeface="Times New Roman"/>
                      </a:endParaRPr>
                    </a:p>
                  </a:txBody>
                  <a:tcPr marL="43464" marR="43464" marT="0" marB="0" anchor="ctr"/>
                </a:tc>
                <a:tc>
                  <a:txBody>
                    <a:bodyPr/>
                    <a:lstStyle/>
                    <a:p>
                      <a:pPr algn="ctr">
                        <a:lnSpc>
                          <a:spcPct val="115000"/>
                        </a:lnSpc>
                        <a:spcAft>
                          <a:spcPts val="0"/>
                        </a:spcAft>
                      </a:pPr>
                      <a:r>
                        <a:rPr lang="es-EC" sz="900" dirty="0">
                          <a:effectLst/>
                        </a:rPr>
                        <a:t>24</a:t>
                      </a:r>
                      <a:endParaRPr lang="es-EC" sz="900" dirty="0">
                        <a:effectLst/>
                        <a:latin typeface="Calibri"/>
                        <a:ea typeface="Calibri"/>
                        <a:cs typeface="Times New Roman"/>
                      </a:endParaRPr>
                    </a:p>
                  </a:txBody>
                  <a:tcPr marL="43464" marR="43464" marT="0" marB="0" anchor="ctr"/>
                </a:tc>
                <a:tc>
                  <a:txBody>
                    <a:bodyPr/>
                    <a:lstStyle/>
                    <a:p>
                      <a:pPr algn="ctr">
                        <a:lnSpc>
                          <a:spcPct val="115000"/>
                        </a:lnSpc>
                        <a:spcAft>
                          <a:spcPts val="0"/>
                        </a:spcAft>
                      </a:pPr>
                      <a:r>
                        <a:rPr lang="es-EC" sz="900" dirty="0">
                          <a:effectLst/>
                        </a:rPr>
                        <a:t>/27</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10.10.11.160 - 10.10.11.190</a:t>
                      </a:r>
                      <a:endParaRPr lang="es-EC" sz="900" dirty="0">
                        <a:effectLst/>
                        <a:latin typeface="Calibri"/>
                        <a:ea typeface="Calibri"/>
                        <a:cs typeface="Times New Roman"/>
                      </a:endParaRPr>
                    </a:p>
                  </a:txBody>
                  <a:tcPr marL="43464" marR="43464" marT="0" marB="0" anchor="ctr"/>
                </a:tc>
                <a:tc>
                  <a:txBody>
                    <a:bodyPr/>
                    <a:lstStyle/>
                    <a:p>
                      <a:pPr>
                        <a:lnSpc>
                          <a:spcPct val="115000"/>
                        </a:lnSpc>
                        <a:spcAft>
                          <a:spcPts val="0"/>
                        </a:spcAft>
                      </a:pPr>
                      <a:r>
                        <a:rPr lang="es-EC" sz="900" dirty="0">
                          <a:effectLst/>
                        </a:rPr>
                        <a:t>10.10.11.161</a:t>
                      </a:r>
                      <a:endParaRPr lang="es-EC" sz="900" dirty="0">
                        <a:effectLst/>
                        <a:latin typeface="Calibri"/>
                        <a:ea typeface="Calibri"/>
                        <a:cs typeface="Times New Roman"/>
                      </a:endParaRPr>
                    </a:p>
                  </a:txBody>
                  <a:tcPr marL="43464" marR="43464" marT="0" marB="0" anchor="ctr"/>
                </a:tc>
                <a:tc>
                  <a:txBody>
                    <a:bodyPr/>
                    <a:lstStyle/>
                    <a:p>
                      <a:pPr algn="ctr">
                        <a:lnSpc>
                          <a:spcPct val="115000"/>
                        </a:lnSpc>
                        <a:spcAft>
                          <a:spcPts val="0"/>
                        </a:spcAft>
                      </a:pPr>
                      <a:r>
                        <a:rPr lang="es-EC" sz="900" dirty="0">
                          <a:effectLst/>
                        </a:rPr>
                        <a:t>B1,B3,B7,B10</a:t>
                      </a:r>
                      <a:endParaRPr lang="es-EC" sz="900" dirty="0">
                        <a:effectLst/>
                        <a:latin typeface="Calibri"/>
                        <a:ea typeface="Calibri"/>
                        <a:cs typeface="Times New Roman"/>
                      </a:endParaRPr>
                    </a:p>
                  </a:txBody>
                  <a:tcPr marL="43464" marR="43464" marT="0" marB="0" anchor="ctr"/>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3</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CUARTO DE CONTROL</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CCTRL</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3</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/29</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10.10.11.96 - 10.10.11.111</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10.10.11.97</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B1</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4</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DIRECCION LOGISTICA </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DIRLOGI</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5</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8</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/29</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10.10.9.192 - 10.10.9.223</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10.10.9.193</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B1,B8</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5</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DIRECCION DE PERSONAL</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DIRPER1</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4</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6</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/29</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10.10.10.0 - 10.10.10.31</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10.10.10.1</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B1</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6</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SALAS DE REUNIONES</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SREU</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3</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/29</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10.10.9.0 - 10.10.9.63</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10.10.9.1</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B1,B8</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7</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CONTRATACION PUBLICA</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CONPUB</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3</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/29</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10.10.11.208 - 10.10.11.223</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10.10.11.209</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B1</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8</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SANIDAD MEDICO</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SANIDAD</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8</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12</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/28</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10.10.9.224 - 10.10.9.255</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10.10.9.225</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B1</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9</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DIRECCION DE SISTEMAS</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ADMIN</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3</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5</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/29</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10.10.12.64 - 10.10.12.71</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10.10.12.65</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B1</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10</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DEPARTAMENTO JURIDICO</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JURIDICO</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3</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/29</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10.10.11.80 - 10.10.11.95</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10.10.11.81</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B1</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11</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JEFATURA ADMINISTRACION GENERAL</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JEFATURA1</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4</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6</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/29</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10.10.10.192 - 10.10.10.223</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10.10.10.193</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B1</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12</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DIRECCION EDUCATIVA</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DOCTRINA</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22</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33</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/26</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10.10.12.0 - 10.10.12.40</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10.10.12.1</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B4,B5,B6</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13</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GESTION DEPORTIVA</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FED DEP</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8</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12</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/28</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10.10.11.144 - 10.10.11.159</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10.10.11.145</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B1</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14</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COMUNICACIÓN SOCIAL</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COMSOS</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3</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/29</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10.10.12.48 -10.10.12.63</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10.10.12.49</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B1</a:t>
                      </a:r>
                      <a:endParaRPr lang="es-EC" sz="900" dirty="0">
                        <a:effectLst/>
                        <a:latin typeface="Calibri"/>
                        <a:ea typeface="Calibri"/>
                        <a:cs typeface="Times New Roman"/>
                      </a:endParaRPr>
                    </a:p>
                  </a:txBody>
                  <a:tcPr marL="43464" marR="43464" marT="0" marB="0" anchor="b"/>
                </a:tc>
              </a:tr>
              <a:tr h="274014">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b"/>
                </a:tc>
                <a:tc>
                  <a:txBody>
                    <a:bodyPr/>
                    <a:lstStyle/>
                    <a:p>
                      <a:pPr algn="r">
                        <a:lnSpc>
                          <a:spcPct val="115000"/>
                        </a:lnSpc>
                        <a:spcAft>
                          <a:spcPts val="0"/>
                        </a:spcAft>
                      </a:pPr>
                      <a:r>
                        <a:rPr lang="es-EC" sz="900" dirty="0" smtClean="0">
                          <a:effectLst/>
                        </a:rPr>
                        <a:t>15</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SALAS DE COMPUTO</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DIRINV</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60</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90</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/25</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10.10.11.0 - 10.10.110</a:t>
                      </a:r>
                      <a:endParaRPr lang="es-EC" sz="900" dirty="0">
                        <a:effectLst/>
                        <a:latin typeface="Calibri"/>
                        <a:ea typeface="Calibri"/>
                        <a:cs typeface="Times New Roman"/>
                      </a:endParaRPr>
                    </a:p>
                  </a:txBody>
                  <a:tcPr marL="43464" marR="43464" marT="0" marB="0" anchor="b"/>
                </a:tc>
                <a:tc>
                  <a:txBody>
                    <a:bodyPr/>
                    <a:lstStyle/>
                    <a:p>
                      <a:pPr>
                        <a:lnSpc>
                          <a:spcPct val="115000"/>
                        </a:lnSpc>
                        <a:spcAft>
                          <a:spcPts val="0"/>
                        </a:spcAft>
                      </a:pPr>
                      <a:r>
                        <a:rPr lang="es-EC" sz="900" dirty="0">
                          <a:effectLst/>
                        </a:rPr>
                        <a:t>10.10.11.1</a:t>
                      </a:r>
                      <a:endParaRPr lang="es-EC" sz="900" dirty="0">
                        <a:effectLst/>
                        <a:latin typeface="Calibri"/>
                        <a:ea typeface="Calibri"/>
                        <a:cs typeface="Times New Roman"/>
                      </a:endParaRPr>
                    </a:p>
                  </a:txBody>
                  <a:tcPr marL="43464" marR="43464" marT="0" marB="0" anchor="b"/>
                </a:tc>
                <a:tc>
                  <a:txBody>
                    <a:bodyPr/>
                    <a:lstStyle/>
                    <a:p>
                      <a:pPr algn="ctr">
                        <a:lnSpc>
                          <a:spcPct val="115000"/>
                        </a:lnSpc>
                        <a:spcAft>
                          <a:spcPts val="0"/>
                        </a:spcAft>
                      </a:pPr>
                      <a:r>
                        <a:rPr lang="es-EC" sz="900" dirty="0">
                          <a:effectLst/>
                        </a:rPr>
                        <a:t>B4,B6</a:t>
                      </a:r>
                      <a:endParaRPr lang="es-EC" sz="900" dirty="0">
                        <a:effectLst/>
                        <a:latin typeface="Calibri"/>
                        <a:ea typeface="Calibri"/>
                        <a:cs typeface="Times New Roman"/>
                      </a:endParaRPr>
                    </a:p>
                  </a:txBody>
                  <a:tcPr marL="43464" marR="43464" marT="0" marB="0" anchor="b"/>
                </a:tc>
              </a:tr>
              <a:tr h="411022">
                <a:tc>
                  <a:txBody>
                    <a:bodyPr/>
                    <a:lstStyle/>
                    <a:p>
                      <a:pPr>
                        <a:lnSpc>
                          <a:spcPct val="115000"/>
                        </a:lnSpc>
                        <a:spcAft>
                          <a:spcPts val="0"/>
                        </a:spcAft>
                      </a:pPr>
                      <a:r>
                        <a:rPr lang="es-EC" sz="700" dirty="0">
                          <a:effectLst/>
                        </a:rPr>
                        <a:t>VLAN</a:t>
                      </a:r>
                      <a:endParaRPr lang="es-EC" sz="800" dirty="0">
                        <a:effectLst/>
                        <a:latin typeface="Calibri"/>
                        <a:ea typeface="Calibri"/>
                        <a:cs typeface="Times New Roman"/>
                      </a:endParaRPr>
                    </a:p>
                  </a:txBody>
                  <a:tcPr marL="43464" marR="43464" marT="0" marB="0" anchor="ctr"/>
                </a:tc>
                <a:tc>
                  <a:txBody>
                    <a:bodyPr/>
                    <a:lstStyle/>
                    <a:p>
                      <a:pPr algn="r">
                        <a:lnSpc>
                          <a:spcPct val="115000"/>
                        </a:lnSpc>
                        <a:spcAft>
                          <a:spcPts val="0"/>
                        </a:spcAft>
                      </a:pPr>
                      <a:r>
                        <a:rPr lang="es-EC" sz="900" dirty="0" smtClean="0">
                          <a:effectLst/>
                        </a:rPr>
                        <a:t>16</a:t>
                      </a:r>
                      <a:endParaRPr lang="es-EC" sz="900" dirty="0">
                        <a:effectLst/>
                        <a:latin typeface="Calibri"/>
                        <a:ea typeface="Calibri"/>
                        <a:cs typeface="Times New Roman"/>
                      </a:endParaRPr>
                    </a:p>
                  </a:txBody>
                  <a:tcPr marL="43464" marR="43464" marT="0" marB="0" anchor="ctr"/>
                </a:tc>
                <a:tc>
                  <a:txBody>
                    <a:bodyPr/>
                    <a:lstStyle/>
                    <a:p>
                      <a:pPr>
                        <a:lnSpc>
                          <a:spcPct val="115000"/>
                        </a:lnSpc>
                        <a:spcAft>
                          <a:spcPts val="0"/>
                        </a:spcAft>
                      </a:pPr>
                      <a:r>
                        <a:rPr lang="es-EC" sz="900" dirty="0">
                          <a:effectLst/>
                        </a:rPr>
                        <a:t>RED WIRELESS</a:t>
                      </a:r>
                      <a:endParaRPr lang="es-EC" sz="900" dirty="0">
                        <a:effectLst/>
                        <a:latin typeface="Calibri"/>
                        <a:ea typeface="Calibri"/>
                        <a:cs typeface="Times New Roman"/>
                      </a:endParaRPr>
                    </a:p>
                  </a:txBody>
                  <a:tcPr marL="43464" marR="43464" marT="0" marB="0" anchor="ctr"/>
                </a:tc>
                <a:tc>
                  <a:txBody>
                    <a:bodyPr/>
                    <a:lstStyle/>
                    <a:p>
                      <a:pPr algn="ctr">
                        <a:lnSpc>
                          <a:spcPct val="115000"/>
                        </a:lnSpc>
                        <a:spcAft>
                          <a:spcPts val="0"/>
                        </a:spcAft>
                      </a:pPr>
                      <a:r>
                        <a:rPr lang="es-EC" sz="900" dirty="0">
                          <a:effectLst/>
                        </a:rPr>
                        <a:t>WIRELESS</a:t>
                      </a:r>
                      <a:endParaRPr lang="es-EC" sz="900" dirty="0">
                        <a:effectLst/>
                        <a:latin typeface="Calibri"/>
                        <a:ea typeface="Calibri"/>
                        <a:cs typeface="Times New Roman"/>
                      </a:endParaRPr>
                    </a:p>
                  </a:txBody>
                  <a:tcPr marL="43464" marR="43464" marT="0" marB="0" anchor="ctr"/>
                </a:tc>
                <a:tc>
                  <a:txBody>
                    <a:bodyPr/>
                    <a:lstStyle/>
                    <a:p>
                      <a:pPr algn="ctr">
                        <a:lnSpc>
                          <a:spcPct val="115000"/>
                        </a:lnSpc>
                        <a:spcAft>
                          <a:spcPts val="0"/>
                        </a:spcAft>
                      </a:pPr>
                      <a:r>
                        <a:rPr lang="es-EC" sz="900" dirty="0">
                          <a:effectLst/>
                        </a:rPr>
                        <a:t> </a:t>
                      </a:r>
                      <a:endParaRPr lang="es-EC" sz="900" dirty="0">
                        <a:effectLst/>
                        <a:latin typeface="Calibri"/>
                        <a:ea typeface="Calibri"/>
                        <a:cs typeface="Times New Roman"/>
                      </a:endParaRPr>
                    </a:p>
                  </a:txBody>
                  <a:tcPr marL="43464" marR="43464" marT="0" marB="0" anchor="ctr"/>
                </a:tc>
                <a:tc>
                  <a:txBody>
                    <a:bodyPr/>
                    <a:lstStyle/>
                    <a:p>
                      <a:pPr algn="ctr">
                        <a:lnSpc>
                          <a:spcPct val="115000"/>
                        </a:lnSpc>
                        <a:spcAft>
                          <a:spcPts val="0"/>
                        </a:spcAft>
                      </a:pPr>
                      <a:r>
                        <a:rPr lang="es-EC" sz="900" dirty="0">
                          <a:effectLst/>
                        </a:rPr>
                        <a:t> </a:t>
                      </a:r>
                      <a:endParaRPr lang="es-EC" sz="900" dirty="0">
                        <a:effectLst/>
                        <a:latin typeface="Calibri"/>
                        <a:ea typeface="Calibri"/>
                        <a:cs typeface="Times New Roman"/>
                      </a:endParaRPr>
                    </a:p>
                  </a:txBody>
                  <a:tcPr marL="43464" marR="43464" marT="0" marB="0" anchor="ctr"/>
                </a:tc>
                <a:tc>
                  <a:txBody>
                    <a:bodyPr/>
                    <a:lstStyle/>
                    <a:p>
                      <a:pPr algn="ctr">
                        <a:lnSpc>
                          <a:spcPct val="115000"/>
                        </a:lnSpc>
                        <a:spcAft>
                          <a:spcPts val="0"/>
                        </a:spcAft>
                      </a:pPr>
                      <a:r>
                        <a:rPr lang="es-EC" sz="900" dirty="0">
                          <a:effectLst/>
                        </a:rPr>
                        <a:t>/24</a:t>
                      </a:r>
                      <a:endParaRPr lang="es-EC" sz="900" dirty="0">
                        <a:effectLst/>
                        <a:latin typeface="Calibri"/>
                        <a:ea typeface="Calibri"/>
                        <a:cs typeface="Times New Roman"/>
                      </a:endParaRPr>
                    </a:p>
                  </a:txBody>
                  <a:tcPr marL="43464" marR="43464" marT="0" marB="0" anchor="ctr"/>
                </a:tc>
                <a:tc>
                  <a:txBody>
                    <a:bodyPr/>
                    <a:lstStyle/>
                    <a:p>
                      <a:pPr algn="ctr">
                        <a:lnSpc>
                          <a:spcPct val="115000"/>
                        </a:lnSpc>
                        <a:spcAft>
                          <a:spcPts val="0"/>
                        </a:spcAft>
                      </a:pPr>
                      <a:r>
                        <a:rPr lang="es-EC" sz="900" dirty="0">
                          <a:effectLst/>
                        </a:rPr>
                        <a:t>10.10.13.0 - 10.10.13.255</a:t>
                      </a:r>
                      <a:endParaRPr lang="es-EC" sz="900" dirty="0">
                        <a:effectLst/>
                        <a:latin typeface="Calibri"/>
                        <a:ea typeface="Calibri"/>
                        <a:cs typeface="Times New Roman"/>
                      </a:endParaRPr>
                    </a:p>
                  </a:txBody>
                  <a:tcPr marL="43464" marR="43464" marT="0" marB="0" anchor="ctr"/>
                </a:tc>
                <a:tc>
                  <a:txBody>
                    <a:bodyPr/>
                    <a:lstStyle/>
                    <a:p>
                      <a:pPr>
                        <a:lnSpc>
                          <a:spcPct val="115000"/>
                        </a:lnSpc>
                        <a:spcAft>
                          <a:spcPts val="0"/>
                        </a:spcAft>
                      </a:pPr>
                      <a:r>
                        <a:rPr lang="es-EC" sz="900" dirty="0">
                          <a:effectLst/>
                        </a:rPr>
                        <a:t>10.10.13.1</a:t>
                      </a:r>
                      <a:endParaRPr lang="es-EC" sz="900" dirty="0">
                        <a:effectLst/>
                        <a:latin typeface="Calibri"/>
                        <a:ea typeface="Calibri"/>
                        <a:cs typeface="Times New Roman"/>
                      </a:endParaRPr>
                    </a:p>
                  </a:txBody>
                  <a:tcPr marL="43464" marR="43464" marT="0" marB="0" anchor="ctr"/>
                </a:tc>
                <a:tc>
                  <a:txBody>
                    <a:bodyPr/>
                    <a:lstStyle/>
                    <a:p>
                      <a:pPr algn="ctr">
                        <a:lnSpc>
                          <a:spcPct val="115000"/>
                        </a:lnSpc>
                        <a:spcAft>
                          <a:spcPts val="0"/>
                        </a:spcAft>
                      </a:pPr>
                      <a:r>
                        <a:rPr lang="es-EC" sz="900" dirty="0">
                          <a:effectLst/>
                        </a:rPr>
                        <a:t>B1,B2,B4,B5, B6,B7,B8,B9, B10</a:t>
                      </a:r>
                      <a:endParaRPr lang="es-EC" sz="900" dirty="0">
                        <a:effectLst/>
                        <a:latin typeface="Calibri"/>
                        <a:ea typeface="Calibri"/>
                        <a:cs typeface="Times New Roman"/>
                      </a:endParaRPr>
                    </a:p>
                  </a:txBody>
                  <a:tcPr marL="43464" marR="43464" marT="0" marB="0" anchor="ctr"/>
                </a:tc>
              </a:tr>
            </a:tbl>
          </a:graphicData>
        </a:graphic>
      </p:graphicFrame>
    </p:spTree>
    <p:extLst>
      <p:ext uri="{BB962C8B-B14F-4D97-AF65-F5344CB8AC3E}">
        <p14:creationId xmlns:p14="http://schemas.microsoft.com/office/powerpoint/2010/main" val="1816034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a:xfrm>
            <a:off x="609600" y="1600201"/>
            <a:ext cx="10972800" cy="1252736"/>
          </a:xfrm>
        </p:spPr>
        <p:txBody>
          <a:bodyPr>
            <a:normAutofit/>
          </a:bodyPr>
          <a:lstStyle/>
          <a:p>
            <a:r>
              <a:rPr lang="es-EC" sz="2000" dirty="0"/>
              <a:t>Realizar el diseño de la Red de Datos del </a:t>
            </a:r>
            <a:r>
              <a:rPr lang="es-EC" sz="2000" b="1" dirty="0"/>
              <a:t>“</a:t>
            </a:r>
            <a:r>
              <a:rPr lang="es-EC" sz="2000" dirty="0"/>
              <a:t>Complejo Deportivo Para Entrenamiento Del Alto Rendimiento En La Localidad De Carpuela</a:t>
            </a:r>
            <a:r>
              <a:rPr lang="es-EC" sz="2000" b="1" dirty="0"/>
              <a:t>”</a:t>
            </a:r>
            <a:r>
              <a:rPr lang="es-EC" sz="2000" dirty="0"/>
              <a:t>, </a:t>
            </a:r>
            <a:r>
              <a:rPr lang="es-ES" sz="2000" dirty="0"/>
              <a:t>mediante el uso eficiente de recursos existentes, infraestructura y  diseños anteriores</a:t>
            </a:r>
            <a:r>
              <a:rPr lang="es-EC" sz="2000" dirty="0"/>
              <a:t>.</a:t>
            </a:r>
          </a:p>
          <a:p>
            <a:endParaRPr lang="es-EC" dirty="0"/>
          </a:p>
        </p:txBody>
      </p:sp>
      <p:sp>
        <p:nvSpPr>
          <p:cNvPr id="4" name="1 Título"/>
          <p:cNvSpPr txBox="1">
            <a:spLocks/>
          </p:cNvSpPr>
          <p:nvPr/>
        </p:nvSpPr>
        <p:spPr>
          <a:xfrm>
            <a:off x="859141" y="2708920"/>
            <a:ext cx="1097280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t>OBJETIVOS ESPECIFICOS</a:t>
            </a:r>
            <a:endParaRPr lang="es-EC" dirty="0"/>
          </a:p>
        </p:txBody>
      </p:sp>
      <p:sp>
        <p:nvSpPr>
          <p:cNvPr id="6" name="2 Marcador de contenido"/>
          <p:cNvSpPr txBox="1">
            <a:spLocks/>
          </p:cNvSpPr>
          <p:nvPr/>
        </p:nvSpPr>
        <p:spPr>
          <a:xfrm>
            <a:off x="812800" y="3491880"/>
            <a:ext cx="10972800" cy="24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1800" dirty="0"/>
              <a:t>Realizar el levantamiento de información </a:t>
            </a:r>
            <a:r>
              <a:rPr lang="es-EC" sz="1800" dirty="0" smtClean="0"/>
              <a:t>.</a:t>
            </a:r>
          </a:p>
          <a:p>
            <a:r>
              <a:rPr lang="es-ES_tradnl" sz="1800" dirty="0"/>
              <a:t>Micro segmentar la</a:t>
            </a:r>
            <a:r>
              <a:rPr lang="es-EC" sz="1800" dirty="0"/>
              <a:t> red basándose en el estudio de la estructura </a:t>
            </a:r>
            <a:r>
              <a:rPr lang="es-EC" sz="1800" dirty="0" smtClean="0"/>
              <a:t>orgánica.</a:t>
            </a:r>
          </a:p>
          <a:p>
            <a:pPr lvl="0"/>
            <a:r>
              <a:rPr lang="es-EC" sz="1800" dirty="0"/>
              <a:t>Brindar un nivel de seguridad adicional a la red, permitiendo limitar el tráfico en función de reglas para acceso establecidas. </a:t>
            </a:r>
          </a:p>
          <a:p>
            <a:r>
              <a:rPr lang="es-EC" sz="1800" dirty="0"/>
              <a:t>Asegurar la continuidad del servicio de red, la implementación de enlaces redundantes de conexión </a:t>
            </a:r>
            <a:r>
              <a:rPr lang="es-EC" sz="1800" dirty="0" smtClean="0"/>
              <a:t>.</a:t>
            </a:r>
          </a:p>
          <a:p>
            <a:pPr lvl="0"/>
            <a:r>
              <a:rPr lang="es-ES_tradnl" sz="1800" dirty="0"/>
              <a:t>Brindar un nivel de seguridad a los datos según su jerarquía de importancia. </a:t>
            </a:r>
            <a:endParaRPr lang="es-EC" sz="1800" dirty="0"/>
          </a:p>
          <a:p>
            <a:endParaRPr lang="es-EC" sz="1800" dirty="0" smtClean="0"/>
          </a:p>
          <a:p>
            <a:endParaRPr lang="es-EC" dirty="0"/>
          </a:p>
        </p:txBody>
      </p:sp>
    </p:spTree>
    <p:extLst>
      <p:ext uri="{BB962C8B-B14F-4D97-AF65-F5344CB8AC3E}">
        <p14:creationId xmlns:p14="http://schemas.microsoft.com/office/powerpoint/2010/main" val="1840310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S" b="1" i="1" dirty="0"/>
              <a:t>REINGENIERÍA DE LA RED DE DATOS DEL CENTRO DE ENTRENAMIENTO PARA EL ALTO RENDIMIENTO DE CARPUELA.</a:t>
            </a:r>
            <a:r>
              <a:rPr lang="es-EC" b="1" i="1" dirty="0"/>
              <a:t/>
            </a:r>
            <a:br>
              <a:rPr lang="es-EC" b="1" i="1" dirty="0"/>
            </a:br>
            <a:r>
              <a:rPr lang="es-EC" dirty="0" smtClean="0"/>
              <a:t> </a:t>
            </a:r>
            <a:endParaRPr lang="es-EC" dirty="0"/>
          </a:p>
        </p:txBody>
      </p:sp>
      <p:sp>
        <p:nvSpPr>
          <p:cNvPr id="3" name="2 Marcador de contenido"/>
          <p:cNvSpPr>
            <a:spLocks noGrp="1"/>
          </p:cNvSpPr>
          <p:nvPr>
            <p:ph idx="1"/>
          </p:nvPr>
        </p:nvSpPr>
        <p:spPr>
          <a:xfrm>
            <a:off x="1823526" y="1529409"/>
            <a:ext cx="8544949" cy="5328591"/>
          </a:xfrm>
        </p:spPr>
        <p:txBody>
          <a:bodyPr>
            <a:normAutofit/>
          </a:bodyPr>
          <a:lstStyle/>
          <a:p>
            <a:r>
              <a:rPr lang="es-ES" sz="2800" b="1" dirty="0"/>
              <a:t>Listas de Control de </a:t>
            </a:r>
            <a:r>
              <a:rPr lang="es-ES" sz="2800" b="1" dirty="0" smtClean="0"/>
              <a:t>Acceso (ACL). </a:t>
            </a:r>
          </a:p>
          <a:p>
            <a:pPr marL="0" indent="0">
              <a:buNone/>
            </a:pPr>
            <a:r>
              <a:rPr lang="es-ES" sz="2800" b="1" dirty="0" smtClean="0"/>
              <a:t>SEGURIDAD</a:t>
            </a:r>
          </a:p>
          <a:p>
            <a:r>
              <a:rPr lang="es-ES" sz="2800" b="1" dirty="0" smtClean="0"/>
              <a:t>Manejo De Usuarios y Contraseñas. </a:t>
            </a:r>
          </a:p>
          <a:p>
            <a:pPr lvl="0"/>
            <a:r>
              <a:rPr lang="es-EC" sz="2800" b="1" dirty="0" smtClean="0"/>
              <a:t>Nivel </a:t>
            </a:r>
            <a:r>
              <a:rPr lang="es-EC" sz="2800" b="1" dirty="0"/>
              <a:t>0 (Visit</a:t>
            </a:r>
            <a:r>
              <a:rPr lang="es-EC" sz="2800" b="1" dirty="0" smtClean="0"/>
              <a:t>).</a:t>
            </a:r>
            <a:r>
              <a:rPr lang="es-EC" sz="2800" dirty="0" smtClean="0"/>
              <a:t> </a:t>
            </a:r>
            <a:endParaRPr lang="es-EC" sz="2800" dirty="0"/>
          </a:p>
          <a:p>
            <a:pPr lvl="0"/>
            <a:r>
              <a:rPr lang="es-EC" sz="2800" b="1" dirty="0"/>
              <a:t>Nivel 1 (Monitor</a:t>
            </a:r>
            <a:r>
              <a:rPr lang="es-EC" sz="2800" b="1" dirty="0" smtClean="0"/>
              <a:t>).</a:t>
            </a:r>
            <a:r>
              <a:rPr lang="es-EC" sz="2800" dirty="0" smtClean="0"/>
              <a:t> </a:t>
            </a:r>
            <a:endParaRPr lang="es-EC" sz="2800" dirty="0"/>
          </a:p>
          <a:p>
            <a:pPr lvl="0"/>
            <a:r>
              <a:rPr lang="es-EC" sz="2800" b="1" dirty="0"/>
              <a:t>Nivel 2 (</a:t>
            </a:r>
            <a:r>
              <a:rPr lang="es-EC" sz="2800" b="1" dirty="0" smtClean="0"/>
              <a:t>Manager).</a:t>
            </a:r>
          </a:p>
          <a:p>
            <a:pPr lvl="0"/>
            <a:r>
              <a:rPr lang="es-EC" sz="2800" b="1" dirty="0" smtClean="0"/>
              <a:t>Nivel </a:t>
            </a:r>
            <a:r>
              <a:rPr lang="es-EC" sz="2800" b="1" dirty="0"/>
              <a:t>3 (</a:t>
            </a:r>
            <a:r>
              <a:rPr lang="es-EC" sz="2800" b="1" dirty="0" smtClean="0"/>
              <a:t>Administrator).</a:t>
            </a:r>
          </a:p>
          <a:p>
            <a:pPr lvl="0"/>
            <a:endParaRPr lang="es-EC" sz="2800" dirty="0"/>
          </a:p>
          <a:p>
            <a:pPr lvl="1">
              <a:buFont typeface="Arial" pitchFamily="34" charset="0"/>
              <a:buChar char="•"/>
            </a:pPr>
            <a:endParaRPr lang="es-EC" sz="2400" dirty="0" smtClean="0"/>
          </a:p>
          <a:p>
            <a:pPr marL="457200" lvl="1" indent="0">
              <a:buNone/>
            </a:pPr>
            <a:endParaRPr lang="es-EC" dirty="0"/>
          </a:p>
        </p:txBody>
      </p:sp>
      <p:sp>
        <p:nvSpPr>
          <p:cNvPr id="4" name="Rectangle 2"/>
          <p:cNvSpPr>
            <a:spLocks noChangeArrowheads="1"/>
          </p:cNvSpPr>
          <p:nvPr/>
        </p:nvSpPr>
        <p:spPr bwMode="auto">
          <a:xfrm>
            <a:off x="0" y="-184666"/>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Tree>
    <p:extLst>
      <p:ext uri="{BB962C8B-B14F-4D97-AF65-F5344CB8AC3E}">
        <p14:creationId xmlns:p14="http://schemas.microsoft.com/office/powerpoint/2010/main" val="1003192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64721"/>
            <a:ext cx="9905998" cy="514823"/>
          </a:xfrm>
        </p:spPr>
        <p:txBody>
          <a:bodyPr>
            <a:normAutofit fontScale="90000"/>
          </a:bodyPr>
          <a:lstStyle/>
          <a:p>
            <a:r>
              <a:rPr lang="es-EC" dirty="0" smtClean="0"/>
              <a:t>SIMULACIONES</a:t>
            </a:r>
            <a:endParaRPr lang="es-EC" dirty="0"/>
          </a:p>
        </p:txBody>
      </p:sp>
      <p:sp>
        <p:nvSpPr>
          <p:cNvPr id="3" name="2 Marcador de contenido"/>
          <p:cNvSpPr>
            <a:spLocks noGrp="1"/>
          </p:cNvSpPr>
          <p:nvPr>
            <p:ph idx="1"/>
          </p:nvPr>
        </p:nvSpPr>
        <p:spPr>
          <a:xfrm>
            <a:off x="609600" y="617204"/>
            <a:ext cx="10972800" cy="4929411"/>
          </a:xfrm>
        </p:spPr>
        <p:txBody>
          <a:bodyPr>
            <a:normAutofit/>
          </a:bodyPr>
          <a:lstStyle/>
          <a:p>
            <a:r>
              <a:rPr lang="es-EC" dirty="0" smtClean="0"/>
              <a:t>Programa Packet Tracer</a:t>
            </a:r>
            <a:r>
              <a:rPr lang="es-EC" dirty="0"/>
              <a:t>.</a:t>
            </a:r>
            <a:endParaRPr lang="es-EC" dirty="0" smtClean="0"/>
          </a:p>
          <a:p>
            <a:r>
              <a:rPr lang="es-EC" dirty="0" smtClean="0"/>
              <a:t>La </a:t>
            </a:r>
            <a:r>
              <a:rPr lang="es-EC" dirty="0"/>
              <a:t>versión utilizada es 5.3.1, la misma que entre sus mejoras incluye switches capa 3 necesarios para la realización de las simulaciones. </a:t>
            </a:r>
            <a:endParaRPr lang="es-EC" dirty="0" smtClean="0"/>
          </a:p>
          <a:p>
            <a:pPr marL="0" indent="0">
              <a:buNone/>
            </a:pPr>
            <a:endParaRPr lang="es-EC" dirty="0" smtClean="0"/>
          </a:p>
          <a:p>
            <a:endParaRPr lang="es-EC" dirty="0"/>
          </a:p>
          <a:p>
            <a:endParaRPr lang="es-EC" dirty="0"/>
          </a:p>
        </p:txBody>
      </p:sp>
      <p:pic>
        <p:nvPicPr>
          <p:cNvPr id="4" name="3 Imagen"/>
          <p:cNvPicPr/>
          <p:nvPr/>
        </p:nvPicPr>
        <p:blipFill rotWithShape="1">
          <a:blip r:embed="rId2"/>
          <a:srcRect l="2247" t="12943" r="7584" b="15167"/>
          <a:stretch/>
        </p:blipFill>
        <p:spPr bwMode="auto">
          <a:xfrm>
            <a:off x="1871531" y="2137893"/>
            <a:ext cx="8448939" cy="45333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2680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38963"/>
            <a:ext cx="9905998" cy="733764"/>
          </a:xfrm>
        </p:spPr>
        <p:txBody>
          <a:bodyPr/>
          <a:lstStyle/>
          <a:p>
            <a:r>
              <a:rPr lang="es-EC" dirty="0" smtClean="0"/>
              <a:t>SIMULACIONES</a:t>
            </a:r>
            <a:endParaRPr lang="es-EC" dirty="0"/>
          </a:p>
        </p:txBody>
      </p:sp>
      <p:sp>
        <p:nvSpPr>
          <p:cNvPr id="3" name="2 Marcador de contenido"/>
          <p:cNvSpPr>
            <a:spLocks noGrp="1"/>
          </p:cNvSpPr>
          <p:nvPr>
            <p:ph idx="1"/>
          </p:nvPr>
        </p:nvSpPr>
        <p:spPr>
          <a:xfrm>
            <a:off x="764146" y="708339"/>
            <a:ext cx="10972800" cy="6370862"/>
          </a:xfrm>
        </p:spPr>
        <p:txBody>
          <a:bodyPr>
            <a:normAutofit/>
          </a:bodyPr>
          <a:lstStyle/>
          <a:p>
            <a:pPr marL="514350" lvl="0" indent="-514350">
              <a:buFont typeface="+mj-lt"/>
              <a:buAutoNum type="arabicPeriod"/>
            </a:pPr>
            <a:r>
              <a:rPr lang="es-EC" sz="2400" dirty="0"/>
              <a:t>Configuración De Contraseñas De </a:t>
            </a:r>
            <a:r>
              <a:rPr lang="es-EC" sz="2400" dirty="0" smtClean="0"/>
              <a:t>Acceso.</a:t>
            </a:r>
            <a:endParaRPr lang="es-EC" sz="2400" dirty="0"/>
          </a:p>
          <a:p>
            <a:pPr marL="514350" lvl="0" indent="-514350">
              <a:buFont typeface="+mj-lt"/>
              <a:buAutoNum type="arabicPeriod"/>
            </a:pPr>
            <a:r>
              <a:rPr lang="es-EC" sz="2400" dirty="0"/>
              <a:t>Configuración De La Dirección IP Del </a:t>
            </a:r>
            <a:r>
              <a:rPr lang="es-EC" sz="2400" dirty="0" smtClean="0"/>
              <a:t>Equipo.</a:t>
            </a:r>
            <a:endParaRPr lang="es-EC" sz="2400" dirty="0"/>
          </a:p>
          <a:p>
            <a:pPr marL="514350" lvl="0" indent="-514350">
              <a:buFont typeface="+mj-lt"/>
              <a:buAutoNum type="arabicPeriod"/>
            </a:pPr>
            <a:r>
              <a:rPr lang="es-EC" sz="2400" dirty="0"/>
              <a:t>Configuración Del Nombre Del </a:t>
            </a:r>
            <a:r>
              <a:rPr lang="es-EC" sz="2400" dirty="0" smtClean="0"/>
              <a:t>Equipo.</a:t>
            </a:r>
            <a:endParaRPr lang="es-EC" sz="2400" dirty="0"/>
          </a:p>
          <a:p>
            <a:pPr marL="514350" lvl="0" indent="-514350">
              <a:buFont typeface="+mj-lt"/>
              <a:buAutoNum type="arabicPeriod"/>
            </a:pPr>
            <a:r>
              <a:rPr lang="es-EC" sz="2400" dirty="0"/>
              <a:t>Configuración De Acceso </a:t>
            </a:r>
            <a:r>
              <a:rPr lang="es-EC" sz="2400" dirty="0" smtClean="0"/>
              <a:t>SSH.</a:t>
            </a:r>
            <a:endParaRPr lang="es-EC" sz="2400" dirty="0"/>
          </a:p>
          <a:p>
            <a:pPr marL="514350" lvl="0" indent="-514350">
              <a:buFont typeface="+mj-lt"/>
              <a:buAutoNum type="arabicPeriod"/>
            </a:pPr>
            <a:r>
              <a:rPr lang="es-EC" sz="2400" dirty="0"/>
              <a:t>Configuración De Banners De </a:t>
            </a:r>
            <a:r>
              <a:rPr lang="es-EC" sz="2400" dirty="0" smtClean="0"/>
              <a:t>Bienvenida.</a:t>
            </a:r>
            <a:endParaRPr lang="es-EC" sz="2400" dirty="0"/>
          </a:p>
          <a:p>
            <a:pPr marL="514350" lvl="0" indent="-514350">
              <a:buFont typeface="+mj-lt"/>
              <a:buAutoNum type="arabicPeriod"/>
            </a:pPr>
            <a:r>
              <a:rPr lang="es-EC" sz="2400" dirty="0" smtClean="0"/>
              <a:t>Configuración De Vlan.</a:t>
            </a:r>
          </a:p>
          <a:p>
            <a:pPr marL="514350" lvl="0" indent="-514350">
              <a:buFont typeface="+mj-lt"/>
              <a:buAutoNum type="arabicPeriod"/>
            </a:pPr>
            <a:r>
              <a:rPr lang="es-EC" sz="2400" dirty="0" smtClean="0"/>
              <a:t>Configuración de ACLs.</a:t>
            </a:r>
          </a:p>
          <a:p>
            <a:pPr marL="514350" lvl="0" indent="-514350">
              <a:buFont typeface="+mj-lt"/>
              <a:buAutoNum type="arabicPeriod"/>
            </a:pPr>
            <a:r>
              <a:rPr lang="es-EC" sz="2400" dirty="0" smtClean="0"/>
              <a:t>Configuración De Puertos.</a:t>
            </a:r>
          </a:p>
          <a:p>
            <a:pPr marL="514350" lvl="0" indent="-514350">
              <a:buFont typeface="+mj-lt"/>
              <a:buAutoNum type="arabicPeriod"/>
            </a:pPr>
            <a:r>
              <a:rPr lang="es-EC" sz="2400" dirty="0" smtClean="0"/>
              <a:t>Configuración Del Protocolo Ospf .</a:t>
            </a:r>
          </a:p>
          <a:p>
            <a:pPr marL="514350" lvl="0" indent="-514350">
              <a:buFont typeface="+mj-lt"/>
              <a:buAutoNum type="arabicPeriod"/>
            </a:pPr>
            <a:r>
              <a:rPr lang="es-EC" sz="2400" dirty="0" smtClean="0"/>
              <a:t>Habilitación De Alta Disponibilidad – Protocolo Spanning Tree .</a:t>
            </a:r>
          </a:p>
          <a:p>
            <a:endParaRPr lang="es-EC" dirty="0"/>
          </a:p>
        </p:txBody>
      </p:sp>
    </p:spTree>
    <p:extLst>
      <p:ext uri="{BB962C8B-B14F-4D97-AF65-F5344CB8AC3E}">
        <p14:creationId xmlns:p14="http://schemas.microsoft.com/office/powerpoint/2010/main" val="3141630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OBJETIVOS FUNCIONALES</a:t>
            </a:r>
            <a:br>
              <a:rPr lang="es-EC" dirty="0" smtClean="0"/>
            </a:br>
            <a:endParaRPr lang="es-EC" dirty="0"/>
          </a:p>
        </p:txBody>
      </p:sp>
      <p:sp>
        <p:nvSpPr>
          <p:cNvPr id="3" name="2 Marcador de contenido"/>
          <p:cNvSpPr>
            <a:spLocks noGrp="1"/>
          </p:cNvSpPr>
          <p:nvPr>
            <p:ph idx="1"/>
          </p:nvPr>
        </p:nvSpPr>
        <p:spPr>
          <a:xfrm>
            <a:off x="1338758" y="1661375"/>
            <a:ext cx="8784044" cy="4623515"/>
          </a:xfrm>
        </p:spPr>
        <p:txBody>
          <a:bodyPr>
            <a:normAutofit/>
          </a:bodyPr>
          <a:lstStyle/>
          <a:p>
            <a:pPr marL="914400" lvl="2" indent="0">
              <a:buNone/>
            </a:pPr>
            <a:r>
              <a:rPr lang="es-ES" sz="3600" b="1" dirty="0" smtClean="0"/>
              <a:t>SEGURIDAD </a:t>
            </a:r>
            <a:endParaRPr lang="es-EC" sz="3600" b="1" dirty="0" smtClean="0"/>
          </a:p>
          <a:p>
            <a:r>
              <a:rPr lang="es-EC" dirty="0" smtClean="0"/>
              <a:t>Uso </a:t>
            </a:r>
            <a:r>
              <a:rPr lang="es-EC" dirty="0"/>
              <a:t>de contraseñas para limitar el acceso local y remoto</a:t>
            </a:r>
            <a:r>
              <a:rPr lang="es-EC" dirty="0" smtClean="0"/>
              <a:t>.</a:t>
            </a:r>
            <a:endParaRPr lang="es-EC" sz="2800" dirty="0"/>
          </a:p>
          <a:p>
            <a:r>
              <a:rPr lang="es-EC" dirty="0"/>
              <a:t>Uso de contraseñas cifradas y secretas.</a:t>
            </a:r>
            <a:endParaRPr lang="es-EC" sz="2800" dirty="0"/>
          </a:p>
          <a:p>
            <a:r>
              <a:rPr lang="es-EC" dirty="0" smtClean="0"/>
              <a:t>Limitación </a:t>
            </a:r>
            <a:r>
              <a:rPr lang="es-EC" dirty="0"/>
              <a:t>de accesos por el terminal virtual.</a:t>
            </a:r>
            <a:endParaRPr lang="es-EC" sz="2800" dirty="0"/>
          </a:p>
          <a:p>
            <a:r>
              <a:rPr lang="es-EC" dirty="0" smtClean="0"/>
              <a:t>Configuración </a:t>
            </a:r>
            <a:r>
              <a:rPr lang="es-EC" dirty="0"/>
              <a:t>de accesos SSH.</a:t>
            </a:r>
            <a:endParaRPr lang="es-EC" sz="2800" dirty="0"/>
          </a:p>
          <a:p>
            <a:r>
              <a:rPr lang="es-EC" dirty="0" smtClean="0"/>
              <a:t>Restricción </a:t>
            </a:r>
            <a:r>
              <a:rPr lang="es-EC" dirty="0"/>
              <a:t>de SNMP mediante el uso de ACL.</a:t>
            </a:r>
            <a:endParaRPr lang="es-EC" sz="2800" dirty="0"/>
          </a:p>
          <a:p>
            <a:r>
              <a:rPr lang="es-EC" dirty="0" smtClean="0"/>
              <a:t>Segmentación </a:t>
            </a:r>
            <a:r>
              <a:rPr lang="es-EC" dirty="0"/>
              <a:t>de red.</a:t>
            </a:r>
            <a:endParaRPr lang="es-EC" sz="2800" dirty="0"/>
          </a:p>
          <a:p>
            <a:endParaRPr lang="es-EC" dirty="0"/>
          </a:p>
        </p:txBody>
      </p:sp>
    </p:spTree>
    <p:extLst>
      <p:ext uri="{BB962C8B-B14F-4D97-AF65-F5344CB8AC3E}">
        <p14:creationId xmlns:p14="http://schemas.microsoft.com/office/powerpoint/2010/main" val="861762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206390"/>
            <a:ext cx="9905998" cy="682248"/>
          </a:xfrm>
        </p:spPr>
        <p:txBody>
          <a:bodyPr>
            <a:normAutofit fontScale="90000"/>
          </a:bodyPr>
          <a:lstStyle/>
          <a:p>
            <a:r>
              <a:rPr lang="es-EC" dirty="0" smtClean="0"/>
              <a:t>OBJETIVOS FUNCIONALES</a:t>
            </a:r>
            <a:br>
              <a:rPr lang="es-EC" dirty="0" smtClean="0"/>
            </a:br>
            <a:endParaRPr lang="es-EC" dirty="0"/>
          </a:p>
        </p:txBody>
      </p:sp>
      <p:sp>
        <p:nvSpPr>
          <p:cNvPr id="3" name="2 Marcador de contenido"/>
          <p:cNvSpPr>
            <a:spLocks noGrp="1"/>
          </p:cNvSpPr>
          <p:nvPr>
            <p:ph idx="1"/>
          </p:nvPr>
        </p:nvSpPr>
        <p:spPr>
          <a:xfrm>
            <a:off x="527381" y="1124744"/>
            <a:ext cx="10972800" cy="5616624"/>
          </a:xfrm>
        </p:spPr>
        <p:txBody>
          <a:bodyPr>
            <a:normAutofit fontScale="77500" lnSpcReduction="20000"/>
          </a:bodyPr>
          <a:lstStyle/>
          <a:p>
            <a:pPr marL="914400" lvl="2" indent="0" algn="just">
              <a:buNone/>
            </a:pPr>
            <a:r>
              <a:rPr lang="es-ES" sz="3000" b="1" dirty="0"/>
              <a:t>DISPONIBILIDAD </a:t>
            </a:r>
            <a:endParaRPr lang="es-EC" sz="3000" b="1" dirty="0"/>
          </a:p>
          <a:p>
            <a:pPr algn="just"/>
            <a:r>
              <a:rPr lang="es-EC" sz="2400" dirty="0" smtClean="0"/>
              <a:t>Manejo </a:t>
            </a:r>
            <a:r>
              <a:rPr lang="es-EC" sz="2400" dirty="0"/>
              <a:t>de rutas redundantes</a:t>
            </a:r>
            <a:r>
              <a:rPr lang="es-EC" sz="2400" dirty="0" smtClean="0"/>
              <a:t>.</a:t>
            </a:r>
            <a:r>
              <a:rPr lang="es-EC" sz="2400" dirty="0"/>
              <a:t> </a:t>
            </a:r>
          </a:p>
          <a:p>
            <a:pPr algn="just"/>
            <a:r>
              <a:rPr lang="es-EC" sz="2400" dirty="0"/>
              <a:t>Habilitación protocolo de Spanning Tree</a:t>
            </a:r>
            <a:r>
              <a:rPr lang="es-EC" sz="2400" dirty="0" smtClean="0"/>
              <a:t>.</a:t>
            </a:r>
          </a:p>
          <a:p>
            <a:pPr marL="914400" lvl="2" indent="0" algn="just">
              <a:buNone/>
            </a:pPr>
            <a:r>
              <a:rPr lang="es-ES" sz="3000" b="1" dirty="0" smtClean="0"/>
              <a:t>ESCALABILIDAD </a:t>
            </a:r>
            <a:endParaRPr lang="es-EC" sz="3000" b="1" dirty="0"/>
          </a:p>
          <a:p>
            <a:pPr algn="just"/>
            <a:r>
              <a:rPr lang="es-EC" sz="2400" dirty="0" smtClean="0"/>
              <a:t>Manejo </a:t>
            </a:r>
            <a:r>
              <a:rPr lang="es-EC" sz="2400" dirty="0"/>
              <a:t>topología </a:t>
            </a:r>
            <a:r>
              <a:rPr lang="es-EC" sz="2400" dirty="0" smtClean="0"/>
              <a:t>jerárquica.</a:t>
            </a:r>
          </a:p>
          <a:p>
            <a:pPr marL="914400" lvl="2" indent="0" algn="just">
              <a:buNone/>
            </a:pPr>
            <a:r>
              <a:rPr lang="es-ES" sz="3000" b="1" dirty="0" smtClean="0"/>
              <a:t>DESEMPEÑO </a:t>
            </a:r>
            <a:endParaRPr lang="es-EC" sz="3000" b="1" dirty="0"/>
          </a:p>
          <a:p>
            <a:pPr algn="just"/>
            <a:r>
              <a:rPr lang="es-EC" sz="2600" dirty="0" smtClean="0"/>
              <a:t>Eliminación </a:t>
            </a:r>
            <a:r>
              <a:rPr lang="es-EC" sz="2600" dirty="0"/>
              <a:t>de cascadas de red</a:t>
            </a:r>
            <a:r>
              <a:rPr lang="es-EC" sz="2600" dirty="0" smtClean="0"/>
              <a:t>.</a:t>
            </a:r>
            <a:r>
              <a:rPr lang="es-EC" sz="2600" dirty="0"/>
              <a:t> </a:t>
            </a:r>
          </a:p>
          <a:p>
            <a:pPr algn="just"/>
            <a:r>
              <a:rPr lang="es-EC" sz="2600" dirty="0"/>
              <a:t>Limitación de dominios de broadcast</a:t>
            </a:r>
            <a:r>
              <a:rPr lang="es-EC" sz="2600" dirty="0" smtClean="0"/>
              <a:t>.</a:t>
            </a:r>
            <a:endParaRPr lang="es-EC" sz="2600" dirty="0"/>
          </a:p>
          <a:p>
            <a:pPr algn="just"/>
            <a:r>
              <a:rPr lang="es-EC" sz="2600" dirty="0" smtClean="0"/>
              <a:t>Optimización </a:t>
            </a:r>
            <a:r>
              <a:rPr lang="es-EC" sz="2600" dirty="0"/>
              <a:t>del direccionamiento IP</a:t>
            </a:r>
            <a:r>
              <a:rPr lang="es-EC" sz="2600" dirty="0" smtClean="0"/>
              <a:t>.</a:t>
            </a:r>
            <a:endParaRPr lang="es-EC" sz="2600" dirty="0"/>
          </a:p>
          <a:p>
            <a:pPr algn="just"/>
            <a:r>
              <a:rPr lang="es-EC" sz="2600" dirty="0" smtClean="0"/>
              <a:t>Topología </a:t>
            </a:r>
            <a:r>
              <a:rPr lang="es-EC" sz="2600" dirty="0"/>
              <a:t>de red</a:t>
            </a:r>
            <a:r>
              <a:rPr lang="es-EC" sz="2600" dirty="0" smtClean="0"/>
              <a:t>.</a:t>
            </a:r>
          </a:p>
          <a:p>
            <a:pPr marL="914400" lvl="2" indent="0" algn="just">
              <a:buNone/>
            </a:pPr>
            <a:r>
              <a:rPr lang="es-ES" sz="3000" b="1" dirty="0"/>
              <a:t>FLEXIBILIDAD </a:t>
            </a:r>
            <a:endParaRPr lang="es-EC" sz="3000" b="1" dirty="0"/>
          </a:p>
          <a:p>
            <a:pPr algn="just"/>
            <a:r>
              <a:rPr lang="es-EC" sz="2600" dirty="0"/>
              <a:t>Manejo de topología jerárquica</a:t>
            </a:r>
            <a:r>
              <a:rPr lang="es-EC" sz="2600" dirty="0" smtClean="0"/>
              <a:t>.</a:t>
            </a:r>
            <a:r>
              <a:rPr lang="es-EC" sz="2600" dirty="0"/>
              <a:t> </a:t>
            </a:r>
          </a:p>
          <a:p>
            <a:pPr algn="just"/>
            <a:r>
              <a:rPr lang="es-EC" sz="2600" dirty="0" smtClean="0"/>
              <a:t>Micro segmentación </a:t>
            </a:r>
            <a:r>
              <a:rPr lang="es-EC" sz="2600" dirty="0"/>
              <a:t>de </a:t>
            </a:r>
            <a:r>
              <a:rPr lang="es-EC" sz="2600" dirty="0" smtClean="0"/>
              <a:t>red.</a:t>
            </a:r>
            <a:endParaRPr lang="es-EC" sz="2600" dirty="0"/>
          </a:p>
          <a:p>
            <a:endParaRPr lang="es-EC" sz="2600" b="1" dirty="0" smtClean="0"/>
          </a:p>
        </p:txBody>
      </p:sp>
      <p:pic>
        <p:nvPicPr>
          <p:cNvPr id="3074" name="Picture 2" descr="http://www.institutjaumehuguet.cat/web/images/departaments/informatica/infraestructu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129" y="2204864"/>
            <a:ext cx="4271345"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364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38963"/>
            <a:ext cx="9905998" cy="656490"/>
          </a:xfrm>
        </p:spPr>
        <p:txBody>
          <a:bodyPr/>
          <a:lstStyle/>
          <a:p>
            <a:r>
              <a:rPr lang="es-EC" dirty="0" smtClean="0"/>
              <a:t>CONCLUSIONES</a:t>
            </a:r>
            <a:endParaRPr lang="es-EC" dirty="0"/>
          </a:p>
        </p:txBody>
      </p:sp>
      <p:sp>
        <p:nvSpPr>
          <p:cNvPr id="3" name="2 Marcador de contenido"/>
          <p:cNvSpPr>
            <a:spLocks noGrp="1"/>
          </p:cNvSpPr>
          <p:nvPr>
            <p:ph idx="1"/>
          </p:nvPr>
        </p:nvSpPr>
        <p:spPr>
          <a:xfrm>
            <a:off x="892935" y="692217"/>
            <a:ext cx="10972800" cy="6030555"/>
          </a:xfrm>
        </p:spPr>
        <p:txBody>
          <a:bodyPr>
            <a:normAutofit lnSpcReduction="10000"/>
          </a:bodyPr>
          <a:lstStyle/>
          <a:p>
            <a:r>
              <a:rPr lang="es-EC" dirty="0" err="1" smtClean="0"/>
              <a:t>Optimizacion</a:t>
            </a:r>
            <a:r>
              <a:rPr lang="es-EC" dirty="0" smtClean="0"/>
              <a:t> de la red de datos.</a:t>
            </a:r>
          </a:p>
          <a:p>
            <a:r>
              <a:rPr lang="es-EC" dirty="0" smtClean="0"/>
              <a:t>Identificar fortalezas y falencias de la red.</a:t>
            </a:r>
          </a:p>
          <a:p>
            <a:r>
              <a:rPr lang="es-EC" dirty="0" smtClean="0"/>
              <a:t>Proveer de documentación técnica a la institución.</a:t>
            </a:r>
          </a:p>
          <a:p>
            <a:r>
              <a:rPr lang="es-EC" dirty="0" smtClean="0"/>
              <a:t>Etiquetamiento de puntos. </a:t>
            </a:r>
          </a:p>
          <a:p>
            <a:r>
              <a:rPr lang="es-EC" dirty="0" smtClean="0"/>
              <a:t>La </a:t>
            </a:r>
            <a:r>
              <a:rPr lang="es-EC" dirty="0"/>
              <a:t>aplicación de seguridad a nivel de puerto con el uso del control basado en IP y MAC </a:t>
            </a:r>
            <a:r>
              <a:rPr lang="es-EC" dirty="0" err="1" smtClean="0"/>
              <a:t>Address</a:t>
            </a:r>
            <a:r>
              <a:rPr lang="es-EC" dirty="0" smtClean="0"/>
              <a:t>.</a:t>
            </a:r>
          </a:p>
          <a:p>
            <a:pPr lvl="0"/>
            <a:r>
              <a:rPr lang="es-EC" dirty="0"/>
              <a:t>El uso de un software para monitoreo de la red. </a:t>
            </a:r>
          </a:p>
          <a:p>
            <a:pPr lvl="0"/>
            <a:r>
              <a:rPr lang="es-EC" dirty="0"/>
              <a:t>La aplicación de listas de control </a:t>
            </a:r>
            <a:r>
              <a:rPr lang="es-EC" dirty="0" smtClean="0"/>
              <a:t>de </a:t>
            </a:r>
            <a:r>
              <a:rPr lang="es-EC" dirty="0"/>
              <a:t>acceso </a:t>
            </a:r>
            <a:r>
              <a:rPr lang="es-EC" dirty="0" smtClean="0"/>
              <a:t>ACL para </a:t>
            </a:r>
            <a:r>
              <a:rPr lang="es-EC" dirty="0"/>
              <a:t>administración del equipamiento activo como para la restricción del tráfico cursado entre las diferentes </a:t>
            </a:r>
            <a:r>
              <a:rPr lang="es-EC" dirty="0" err="1"/>
              <a:t>vlan</a:t>
            </a:r>
            <a:r>
              <a:rPr lang="es-EC" dirty="0"/>
              <a:t> asignan seguridad a la red y permiten mejorar el rendimiento de la misma. </a:t>
            </a:r>
          </a:p>
          <a:p>
            <a:pPr lvl="0"/>
            <a:r>
              <a:rPr lang="es-EC" dirty="0"/>
              <a:t>La habilitación de protocolos seguros para la administración del equipo brinda mayor seguridad a la red protegiéndola ante ataques mal intencionados. </a:t>
            </a:r>
          </a:p>
          <a:p>
            <a:endParaRPr lang="es-EC" dirty="0"/>
          </a:p>
        </p:txBody>
      </p:sp>
    </p:spTree>
    <p:extLst>
      <p:ext uri="{BB962C8B-B14F-4D97-AF65-F5344CB8AC3E}">
        <p14:creationId xmlns:p14="http://schemas.microsoft.com/office/powerpoint/2010/main" val="2383953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67171" y="0"/>
            <a:ext cx="9905998" cy="836795"/>
          </a:xfrm>
        </p:spPr>
        <p:txBody>
          <a:bodyPr/>
          <a:lstStyle/>
          <a:p>
            <a:r>
              <a:rPr lang="es-EC" b="1" dirty="0" smtClean="0"/>
              <a:t>RECOMENDACIONES</a:t>
            </a:r>
            <a:endParaRPr lang="es-EC" b="1" dirty="0"/>
          </a:p>
        </p:txBody>
      </p:sp>
      <p:sp>
        <p:nvSpPr>
          <p:cNvPr id="3" name="2 Marcador de contenido"/>
          <p:cNvSpPr>
            <a:spLocks noGrp="1"/>
          </p:cNvSpPr>
          <p:nvPr>
            <p:ph idx="1"/>
          </p:nvPr>
        </p:nvSpPr>
        <p:spPr>
          <a:xfrm>
            <a:off x="623392" y="669701"/>
            <a:ext cx="10972800" cy="6065950"/>
          </a:xfrm>
        </p:spPr>
        <p:txBody>
          <a:bodyPr>
            <a:normAutofit/>
          </a:bodyPr>
          <a:lstStyle/>
          <a:p>
            <a:pPr lvl="0"/>
            <a:r>
              <a:rPr lang="es-EC" sz="3200" dirty="0" smtClean="0">
                <a:latin typeface="Arial" panose="020B0604020202020204" pitchFamily="34" charset="0"/>
                <a:cs typeface="Arial" panose="020B0604020202020204" pitchFamily="34" charset="0"/>
              </a:rPr>
              <a:t>Mantener al personal encargado de la red debidamente capacitado.</a:t>
            </a:r>
            <a:endParaRPr lang="es-EC" sz="3200" dirty="0">
              <a:latin typeface="Arial" panose="020B0604020202020204" pitchFamily="34" charset="0"/>
              <a:cs typeface="Arial" panose="020B0604020202020204" pitchFamily="34" charset="0"/>
            </a:endParaRPr>
          </a:p>
          <a:p>
            <a:pPr lvl="0"/>
            <a:r>
              <a:rPr lang="es-EC" sz="3200" dirty="0" smtClean="0">
                <a:latin typeface="Arial" panose="020B0604020202020204" pitchFamily="34" charset="0"/>
                <a:cs typeface="Arial" panose="020B0604020202020204" pitchFamily="34" charset="0"/>
              </a:rPr>
              <a:t>En </a:t>
            </a:r>
            <a:r>
              <a:rPr lang="es-EC" sz="3200" dirty="0" smtClean="0">
                <a:latin typeface="Arial" panose="020B0604020202020204" pitchFamily="34" charset="0"/>
                <a:cs typeface="Arial" panose="020B0604020202020204" pitchFamily="34" charset="0"/>
              </a:rPr>
              <a:t>todo sector de la red se deben respetar y cumplir las normas </a:t>
            </a:r>
            <a:r>
              <a:rPr lang="es-EC" sz="3200" dirty="0">
                <a:latin typeface="Arial" panose="020B0604020202020204" pitchFamily="34" charset="0"/>
                <a:cs typeface="Arial" panose="020B0604020202020204" pitchFamily="34" charset="0"/>
              </a:rPr>
              <a:t>ANSI/TIA/EIA. </a:t>
            </a:r>
          </a:p>
          <a:p>
            <a:pPr lvl="0"/>
            <a:r>
              <a:rPr lang="es-EC" sz="3200" dirty="0" smtClean="0">
                <a:latin typeface="Arial" panose="020B0604020202020204" pitchFamily="34" charset="0"/>
                <a:cs typeface="Arial" panose="020B0604020202020204" pitchFamily="34" charset="0"/>
              </a:rPr>
              <a:t>Se </a:t>
            </a:r>
            <a:r>
              <a:rPr lang="es-EC" sz="3200" dirty="0">
                <a:latin typeface="Arial" panose="020B0604020202020204" pitchFamily="34" charset="0"/>
                <a:cs typeface="Arial" panose="020B0604020202020204" pitchFamily="34" charset="0"/>
              </a:rPr>
              <a:t>recomienda llevar una bitácora de todos los acontecimientos presentados en la </a:t>
            </a:r>
            <a:r>
              <a:rPr lang="es-EC" sz="3200" dirty="0" smtClean="0">
                <a:latin typeface="Arial" panose="020B0604020202020204" pitchFamily="34" charset="0"/>
                <a:cs typeface="Arial" panose="020B0604020202020204" pitchFamily="34" charset="0"/>
              </a:rPr>
              <a:t>red</a:t>
            </a:r>
            <a:r>
              <a:rPr lang="es-EC" sz="3200" dirty="0">
                <a:latin typeface="Arial" panose="020B0604020202020204" pitchFamily="34" charset="0"/>
                <a:cs typeface="Arial" panose="020B0604020202020204" pitchFamily="34" charset="0"/>
              </a:rPr>
              <a:t>.</a:t>
            </a:r>
          </a:p>
          <a:p>
            <a:pPr lvl="0"/>
            <a:r>
              <a:rPr lang="es-EC" sz="3200" dirty="0" smtClean="0">
                <a:latin typeface="Arial" panose="020B0604020202020204" pitchFamily="34" charset="0"/>
                <a:cs typeface="Arial" panose="020B0604020202020204" pitchFamily="34" charset="0"/>
              </a:rPr>
              <a:t>Se </a:t>
            </a:r>
            <a:r>
              <a:rPr lang="es-EC" sz="3200" dirty="0">
                <a:latin typeface="Arial" panose="020B0604020202020204" pitchFamily="34" charset="0"/>
                <a:cs typeface="Arial" panose="020B0604020202020204" pitchFamily="34" charset="0"/>
              </a:rPr>
              <a:t>debe documentar todos los cambios que se realicen en la </a:t>
            </a:r>
            <a:r>
              <a:rPr lang="es-EC" sz="3200" dirty="0" smtClean="0">
                <a:latin typeface="Arial" panose="020B0604020202020204" pitchFamily="34" charset="0"/>
                <a:cs typeface="Arial" panose="020B0604020202020204" pitchFamily="34" charset="0"/>
              </a:rPr>
              <a:t>red. </a:t>
            </a:r>
            <a:endParaRPr lang="es-EC"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001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7323" y="116242"/>
            <a:ext cx="9905998" cy="643612"/>
          </a:xfrm>
        </p:spPr>
        <p:txBody>
          <a:bodyPr/>
          <a:lstStyle/>
          <a:p>
            <a:r>
              <a:rPr lang="es-EC" b="1" dirty="0" smtClean="0"/>
              <a:t>RECOMENDACIONES</a:t>
            </a:r>
            <a:endParaRPr lang="es-EC" b="1" dirty="0"/>
          </a:p>
        </p:txBody>
      </p:sp>
      <p:sp>
        <p:nvSpPr>
          <p:cNvPr id="3" name="2 Marcador de contenido"/>
          <p:cNvSpPr>
            <a:spLocks noGrp="1"/>
          </p:cNvSpPr>
          <p:nvPr>
            <p:ph idx="1"/>
          </p:nvPr>
        </p:nvSpPr>
        <p:spPr>
          <a:xfrm>
            <a:off x="880947" y="1113182"/>
            <a:ext cx="10972800" cy="5409538"/>
          </a:xfrm>
        </p:spPr>
        <p:txBody>
          <a:bodyPr>
            <a:noAutofit/>
          </a:bodyPr>
          <a:lstStyle/>
          <a:p>
            <a:r>
              <a:rPr lang="es-EC" sz="3200" dirty="0">
                <a:latin typeface="Arial" panose="020B0604020202020204" pitchFamily="34" charset="0"/>
                <a:cs typeface="Arial" panose="020B0604020202020204" pitchFamily="34" charset="0"/>
              </a:rPr>
              <a:t>Establecimiento de </a:t>
            </a:r>
            <a:r>
              <a:rPr lang="es-EC" sz="3200" dirty="0" err="1">
                <a:latin typeface="Arial" panose="020B0604020202020204" pitchFamily="34" charset="0"/>
                <a:cs typeface="Arial" panose="020B0604020202020204" pitchFamily="34" charset="0"/>
              </a:rPr>
              <a:t>politicas</a:t>
            </a:r>
            <a:r>
              <a:rPr lang="es-EC" sz="3200" dirty="0">
                <a:latin typeface="Arial" panose="020B0604020202020204" pitchFamily="34" charset="0"/>
                <a:cs typeface="Arial" panose="020B0604020202020204" pitchFamily="34" charset="0"/>
              </a:rPr>
              <a:t> de red para regular y controlar el uso de la </a:t>
            </a:r>
            <a:r>
              <a:rPr lang="es-EC" sz="3200" dirty="0" smtClean="0">
                <a:latin typeface="Arial" panose="020B0604020202020204" pitchFamily="34" charset="0"/>
                <a:cs typeface="Arial" panose="020B0604020202020204" pitchFamily="34" charset="0"/>
              </a:rPr>
              <a:t>red.</a:t>
            </a:r>
          </a:p>
          <a:p>
            <a:r>
              <a:rPr lang="es-EC" sz="3200" dirty="0" smtClean="0">
                <a:latin typeface="Arial" panose="020B0604020202020204" pitchFamily="34" charset="0"/>
                <a:cs typeface="Arial" panose="020B0604020202020204" pitchFamily="34" charset="0"/>
              </a:rPr>
              <a:t>Proveer </a:t>
            </a:r>
            <a:r>
              <a:rPr lang="es-EC" sz="3200" dirty="0" smtClean="0">
                <a:latin typeface="Arial" panose="020B0604020202020204" pitchFamily="34" charset="0"/>
                <a:cs typeface="Arial" panose="020B0604020202020204" pitchFamily="34" charset="0"/>
              </a:rPr>
              <a:t>al Data center  de equipamiento </a:t>
            </a:r>
            <a:r>
              <a:rPr lang="es-EC" sz="3200" dirty="0" smtClean="0">
                <a:latin typeface="Arial" panose="020B0604020202020204" pitchFamily="34" charset="0"/>
                <a:cs typeface="Arial" panose="020B0604020202020204" pitchFamily="34" charset="0"/>
              </a:rPr>
              <a:t>de monitoreo remoto.</a:t>
            </a:r>
            <a:endParaRPr lang="es-EC" sz="3200" dirty="0">
              <a:latin typeface="Arial" panose="020B0604020202020204" pitchFamily="34" charset="0"/>
              <a:cs typeface="Arial" panose="020B0604020202020204" pitchFamily="34" charset="0"/>
            </a:endParaRPr>
          </a:p>
          <a:p>
            <a:pPr lvl="0"/>
            <a:r>
              <a:rPr lang="es-EC" sz="3200" dirty="0" smtClean="0">
                <a:latin typeface="Arial" panose="020B0604020202020204" pitchFamily="34" charset="0"/>
                <a:cs typeface="Arial" panose="020B0604020202020204" pitchFamily="34" charset="0"/>
              </a:rPr>
              <a:t>Rutas diferentes de tendido de la fibra.</a:t>
            </a:r>
            <a:endParaRPr lang="es-EC" sz="3200" dirty="0">
              <a:latin typeface="Arial" panose="020B0604020202020204" pitchFamily="34" charset="0"/>
              <a:cs typeface="Arial" panose="020B0604020202020204" pitchFamily="34" charset="0"/>
            </a:endParaRPr>
          </a:p>
          <a:p>
            <a:pPr lvl="0"/>
            <a:r>
              <a:rPr lang="es-EC" sz="3200" dirty="0" smtClean="0">
                <a:latin typeface="Arial" panose="020B0604020202020204" pitchFamily="34" charset="0"/>
                <a:cs typeface="Arial" panose="020B0604020202020204" pitchFamily="34" charset="0"/>
              </a:rPr>
              <a:t>Procedimiento de cambio periódico de contraseñas.</a:t>
            </a:r>
          </a:p>
          <a:p>
            <a:pPr lvl="0"/>
            <a:r>
              <a:rPr lang="es-EC" sz="3200" dirty="0" err="1" smtClean="0">
                <a:latin typeface="Arial" panose="020B0604020202020204" pitchFamily="34" charset="0"/>
                <a:cs typeface="Arial" panose="020B0604020202020204" pitchFamily="34" charset="0"/>
              </a:rPr>
              <a:t>Backup</a:t>
            </a:r>
            <a:r>
              <a:rPr lang="es-EC" sz="3200" dirty="0" smtClean="0">
                <a:latin typeface="Arial" panose="020B0604020202020204" pitchFamily="34" charset="0"/>
                <a:cs typeface="Arial" panose="020B0604020202020204" pitchFamily="34" charset="0"/>
              </a:rPr>
              <a:t> periódico de las configuraciones de los equipos activos. </a:t>
            </a:r>
            <a:endParaRPr lang="es-EC" sz="3200" dirty="0" smtClean="0">
              <a:latin typeface="Arial" panose="020B0604020202020204" pitchFamily="34" charset="0"/>
              <a:cs typeface="Arial" panose="020B0604020202020204" pitchFamily="34" charset="0"/>
            </a:endParaRPr>
          </a:p>
          <a:p>
            <a:pPr lvl="0"/>
            <a:endParaRPr lang="es-EC" sz="2200" dirty="0" smtClean="0">
              <a:latin typeface="Arial" panose="020B0604020202020204" pitchFamily="34" charset="0"/>
              <a:cs typeface="Arial" panose="020B0604020202020204" pitchFamily="34" charset="0"/>
            </a:endParaRPr>
          </a:p>
          <a:p>
            <a:pPr marL="0" lvl="0" indent="0">
              <a:buNone/>
            </a:pPr>
            <a:r>
              <a:rPr lang="es-EC" sz="2200" dirty="0"/>
              <a:t> </a:t>
            </a:r>
            <a:endParaRPr lang="es-EC" sz="1800" dirty="0"/>
          </a:p>
        </p:txBody>
      </p:sp>
    </p:spTree>
    <p:extLst>
      <p:ext uri="{BB962C8B-B14F-4D97-AF65-F5344CB8AC3E}">
        <p14:creationId xmlns:p14="http://schemas.microsoft.com/office/powerpoint/2010/main" val="98932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270785"/>
            <a:ext cx="9905998" cy="965583"/>
          </a:xfrm>
        </p:spPr>
        <p:txBody>
          <a:bodyPr/>
          <a:lstStyle/>
          <a:p>
            <a:r>
              <a:rPr lang="es-EC" dirty="0" smtClean="0"/>
              <a:t>JUSTIFICACION</a:t>
            </a:r>
            <a:endParaRPr lang="es-EC" dirty="0"/>
          </a:p>
        </p:txBody>
      </p:sp>
      <p:sp>
        <p:nvSpPr>
          <p:cNvPr id="3" name="2 Marcador de contenido"/>
          <p:cNvSpPr>
            <a:spLocks noGrp="1"/>
          </p:cNvSpPr>
          <p:nvPr>
            <p:ph idx="1"/>
          </p:nvPr>
        </p:nvSpPr>
        <p:spPr>
          <a:xfrm>
            <a:off x="1141412" y="1300764"/>
            <a:ext cx="9905999" cy="4803822"/>
          </a:xfrm>
        </p:spPr>
        <p:txBody>
          <a:bodyPr>
            <a:normAutofit/>
          </a:bodyPr>
          <a:lstStyle/>
          <a:p>
            <a:pPr algn="just"/>
            <a:r>
              <a:rPr lang="es-EC" dirty="0" smtClean="0"/>
              <a:t>El Complejo Deportivo según su modelo de gestión tiene ya definida su función y operación y es necesario una reingeniería para definir sus servicios.</a:t>
            </a:r>
            <a:endParaRPr lang="es-EC" dirty="0"/>
          </a:p>
          <a:p>
            <a:pPr algn="just" fontAlgn="base"/>
            <a:r>
              <a:rPr lang="es-ES" dirty="0"/>
              <a:t>Actualmente el complejo ha entrado en operación sin que se haya dado una solución completa en lo que respecta a la conectividad de voz y datos ya que se cuenta solo con interconexión sin ningún tipo de seguridades o determinación de servicios de red a prestar. </a:t>
            </a:r>
            <a:endParaRPr lang="es-ES" dirty="0" smtClean="0"/>
          </a:p>
          <a:p>
            <a:pPr algn="just" fontAlgn="base"/>
            <a:r>
              <a:rPr lang="es-EC" dirty="0" smtClean="0"/>
              <a:t>La </a:t>
            </a:r>
            <a:r>
              <a:rPr lang="es-EC" dirty="0"/>
              <a:t>falta de un sistema que integre los servicios necesarios para la operación del complejo Deportivo.</a:t>
            </a:r>
          </a:p>
          <a:p>
            <a:pPr algn="just" fontAlgn="base"/>
            <a:endParaRPr lang="es-EC" dirty="0"/>
          </a:p>
          <a:p>
            <a:endParaRPr lang="es-EC" dirty="0"/>
          </a:p>
        </p:txBody>
      </p:sp>
    </p:spTree>
    <p:extLst>
      <p:ext uri="{BB962C8B-B14F-4D97-AF65-F5344CB8AC3E}">
        <p14:creationId xmlns:p14="http://schemas.microsoft.com/office/powerpoint/2010/main" val="2733846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5966" y="673884"/>
            <a:ext cx="6692721" cy="778098"/>
          </a:xfrm>
        </p:spPr>
        <p:txBody>
          <a:bodyPr>
            <a:normAutofit/>
          </a:bodyPr>
          <a:lstStyle/>
          <a:p>
            <a:r>
              <a:rPr lang="es-EC" dirty="0" smtClean="0"/>
              <a:t>ESTADO ACTUAL DEL COMPLEJO</a:t>
            </a:r>
            <a:endParaRPr lang="es-EC" dirty="0"/>
          </a:p>
        </p:txBody>
      </p:sp>
      <p:sp>
        <p:nvSpPr>
          <p:cNvPr id="3" name="2 Marcador de contenido"/>
          <p:cNvSpPr>
            <a:spLocks noGrp="1"/>
          </p:cNvSpPr>
          <p:nvPr>
            <p:ph idx="1"/>
          </p:nvPr>
        </p:nvSpPr>
        <p:spPr>
          <a:xfrm>
            <a:off x="609600" y="1600200"/>
            <a:ext cx="10972800" cy="4565104"/>
          </a:xfrm>
        </p:spPr>
        <p:txBody>
          <a:bodyPr>
            <a:normAutofit/>
          </a:bodyPr>
          <a:lstStyle/>
          <a:p>
            <a:pPr algn="just"/>
            <a:r>
              <a:rPr lang="es-EC" sz="2600" dirty="0"/>
              <a:t>Las instalaciones de la institución tienen aproximadamente un uso de 1 año a partir de su construcción. </a:t>
            </a:r>
            <a:endParaRPr lang="es-EC" sz="2600" dirty="0" smtClean="0"/>
          </a:p>
          <a:p>
            <a:pPr algn="just"/>
            <a:r>
              <a:rPr lang="es-EC" sz="2600" dirty="0" smtClean="0"/>
              <a:t>El proyecto constructivo contemplaba  el cableado estructurado y equipos activos los cuales fueron entregados conectados mas no configurados.</a:t>
            </a:r>
          </a:p>
          <a:p>
            <a:pPr algn="just"/>
            <a:r>
              <a:rPr lang="es-EC" sz="2600" dirty="0" smtClean="0"/>
              <a:t>Los equipos se encuentran conectados a una sola red principal de la que reciben el servicio de internet, no se han creado VLANS ni hay ningún tipo de seguridades en las mismas.</a:t>
            </a:r>
            <a:endParaRPr lang="es-EC" sz="2600" dirty="0"/>
          </a:p>
        </p:txBody>
      </p:sp>
    </p:spTree>
    <p:extLst>
      <p:ext uri="{BB962C8B-B14F-4D97-AF65-F5344CB8AC3E}">
        <p14:creationId xmlns:p14="http://schemas.microsoft.com/office/powerpoint/2010/main" val="3263496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26084"/>
            <a:ext cx="9905998" cy="1478570"/>
          </a:xfrm>
        </p:spPr>
        <p:txBody>
          <a:bodyPr>
            <a:normAutofit/>
          </a:bodyPr>
          <a:lstStyle/>
          <a:p>
            <a:r>
              <a:rPr lang="es-EC" dirty="0" smtClean="0"/>
              <a:t>TOPOLOGIA FISICA DE LA RED ACTUAL</a:t>
            </a:r>
            <a:endParaRPr lang="es-EC" dirty="0"/>
          </a:p>
        </p:txBody>
      </p:sp>
      <p:sp>
        <p:nvSpPr>
          <p:cNvPr id="3" name="2 Marcador de contenido"/>
          <p:cNvSpPr>
            <a:spLocks noGrp="1"/>
          </p:cNvSpPr>
          <p:nvPr>
            <p:ph idx="1"/>
          </p:nvPr>
        </p:nvSpPr>
        <p:spPr>
          <a:xfrm>
            <a:off x="609600" y="5517232"/>
            <a:ext cx="10972800" cy="864096"/>
          </a:xfrm>
        </p:spPr>
        <p:txBody>
          <a:bodyPr>
            <a:normAutofit fontScale="40000" lnSpcReduction="20000"/>
          </a:bodyPr>
          <a:lstStyle/>
          <a:p>
            <a:pPr algn="just"/>
            <a:r>
              <a:rPr lang="es-EC" sz="4000" dirty="0"/>
              <a:t>La topología lógica de la red se encuentra establecida en base a un direccionamiento IP para cada uno de los equipos de la institución. Actualmente no se han creado VLAN por lo que más </a:t>
            </a:r>
            <a:r>
              <a:rPr lang="es-EC" sz="4000" dirty="0" smtClean="0"/>
              <a:t>adelante el presente trabajo contempla su creación.</a:t>
            </a:r>
            <a:endParaRPr lang="es-EC" sz="4000" dirty="0"/>
          </a:p>
          <a:p>
            <a:endParaRPr lang="es-EC" dirty="0"/>
          </a:p>
        </p:txBody>
      </p:sp>
      <p:sp>
        <p:nvSpPr>
          <p:cNvPr id="4" name="Rectangle 2"/>
          <p:cNvSpPr>
            <a:spLocks noChangeArrowheads="1"/>
          </p:cNvSpPr>
          <p:nvPr/>
        </p:nvSpPr>
        <p:spPr bwMode="auto">
          <a:xfrm>
            <a:off x="0" y="-184666"/>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104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73" y="1356870"/>
            <a:ext cx="7920915" cy="406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48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ASPECTOS TEÓRICOS UTILIZADOS</a:t>
            </a:r>
            <a:endParaRPr lang="es-EC" dirty="0"/>
          </a:p>
        </p:txBody>
      </p:sp>
      <p:sp>
        <p:nvSpPr>
          <p:cNvPr id="3" name="2 Marcador de contenido"/>
          <p:cNvSpPr>
            <a:spLocks noGrp="1"/>
          </p:cNvSpPr>
          <p:nvPr>
            <p:ph idx="1"/>
          </p:nvPr>
        </p:nvSpPr>
        <p:spPr>
          <a:xfrm>
            <a:off x="623392" y="1988840"/>
            <a:ext cx="10972800" cy="3268960"/>
          </a:xfrm>
        </p:spPr>
        <p:txBody>
          <a:bodyPr/>
          <a:lstStyle/>
          <a:p>
            <a:pPr algn="just"/>
            <a:r>
              <a:rPr lang="es-EC" sz="2800" dirty="0" smtClean="0"/>
              <a:t>Conceptos generales de redes de datos.</a:t>
            </a:r>
          </a:p>
          <a:p>
            <a:pPr algn="just"/>
            <a:r>
              <a:rPr lang="es-EC" sz="2800" dirty="0" smtClean="0"/>
              <a:t>Fundamentos </a:t>
            </a:r>
            <a:r>
              <a:rPr lang="es-EC" sz="2800" dirty="0"/>
              <a:t>d</a:t>
            </a:r>
            <a:r>
              <a:rPr lang="es-EC" sz="2800" dirty="0" smtClean="0"/>
              <a:t>e la creación de redes LAN.</a:t>
            </a:r>
          </a:p>
          <a:p>
            <a:pPr algn="just"/>
            <a:r>
              <a:rPr lang="es-EC" sz="2800" dirty="0" smtClean="0"/>
              <a:t>Características de un sistema de cableado estructurado.</a:t>
            </a:r>
          </a:p>
          <a:p>
            <a:pPr algn="just"/>
            <a:r>
              <a:rPr lang="es-EC" sz="2800" dirty="0" smtClean="0"/>
              <a:t>Normas y estándares y componentes  de Cableado Estructurado Vigentes.</a:t>
            </a:r>
          </a:p>
          <a:p>
            <a:pPr marL="0" indent="0">
              <a:buNone/>
            </a:pPr>
            <a:endParaRPr lang="es-EC" dirty="0"/>
          </a:p>
        </p:txBody>
      </p:sp>
    </p:spTree>
    <p:extLst>
      <p:ext uri="{BB962C8B-B14F-4D97-AF65-F5344CB8AC3E}">
        <p14:creationId xmlns:p14="http://schemas.microsoft.com/office/powerpoint/2010/main" val="412656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192859"/>
            <a:ext cx="9905998" cy="1478570"/>
          </a:xfrm>
        </p:spPr>
        <p:txBody>
          <a:bodyPr>
            <a:normAutofit/>
          </a:bodyPr>
          <a:lstStyle/>
          <a:p>
            <a:r>
              <a:rPr lang="es-EC" dirty="0" smtClean="0"/>
              <a:t>VISTA GENERAL DEL COMPLEJO DEPORTIVO.</a:t>
            </a:r>
            <a:endParaRPr lang="es-EC" dirty="0"/>
          </a:p>
        </p:txBody>
      </p:sp>
      <p:pic>
        <p:nvPicPr>
          <p:cNvPr id="4" name="3 Marcador de contenido" descr="COMPLEJO FOT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666924" y="1159099"/>
            <a:ext cx="8858153" cy="4967065"/>
          </a:xfrm>
          <a:prstGeom prst="rect">
            <a:avLst/>
          </a:prstGeom>
          <a:noFill/>
        </p:spPr>
      </p:pic>
    </p:spTree>
    <p:extLst>
      <p:ext uri="{BB962C8B-B14F-4D97-AF65-F5344CB8AC3E}">
        <p14:creationId xmlns:p14="http://schemas.microsoft.com/office/powerpoint/2010/main" val="1629821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922114"/>
          </a:xfrm>
        </p:spPr>
        <p:txBody>
          <a:bodyPr>
            <a:normAutofit/>
          </a:bodyPr>
          <a:lstStyle/>
          <a:p>
            <a:r>
              <a:rPr lang="es-EC" dirty="0" smtClean="0"/>
              <a:t>ANALISIS DE LA SITUACION ACTUAL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86401717"/>
              </p:ext>
            </p:extLst>
          </p:nvPr>
        </p:nvGraphicFramePr>
        <p:xfrm>
          <a:off x="2458713" y="1743227"/>
          <a:ext cx="7346123" cy="4176355"/>
        </p:xfrm>
        <a:graphic>
          <a:graphicData uri="http://schemas.openxmlformats.org/drawingml/2006/table">
            <a:tbl>
              <a:tblPr firstRow="1" firstCol="1" bandRow="1">
                <a:tableStyleId>{5C22544A-7EE6-4342-B048-85BDC9FD1C3A}</a:tableStyleId>
              </a:tblPr>
              <a:tblGrid>
                <a:gridCol w="376905"/>
                <a:gridCol w="4807671"/>
                <a:gridCol w="2161547"/>
              </a:tblGrid>
              <a:tr h="360040">
                <a:tc>
                  <a:txBody>
                    <a:bodyPr/>
                    <a:lstStyle/>
                    <a:p>
                      <a:pPr>
                        <a:lnSpc>
                          <a:spcPct val="115000"/>
                        </a:lnSpc>
                      </a:pPr>
                      <a:endParaRPr lang="es-EC" sz="1800" dirty="0">
                        <a:effectLst/>
                        <a:latin typeface="Calibri"/>
                      </a:endParaRPr>
                    </a:p>
                  </a:txBody>
                  <a:tcPr marL="59267" marR="59267" marT="0" marB="0" anchor="b"/>
                </a:tc>
                <a:tc>
                  <a:txBody>
                    <a:bodyPr/>
                    <a:lstStyle/>
                    <a:p>
                      <a:pPr>
                        <a:lnSpc>
                          <a:spcPct val="115000"/>
                        </a:lnSpc>
                        <a:spcAft>
                          <a:spcPts val="1000"/>
                        </a:spcAft>
                      </a:pPr>
                      <a:r>
                        <a:rPr lang="es-EC" sz="1800" dirty="0">
                          <a:effectLst/>
                        </a:rPr>
                        <a:t>BLOQUE</a:t>
                      </a:r>
                      <a:endParaRPr lang="es-EC" sz="1800" dirty="0">
                        <a:effectLst/>
                        <a:latin typeface="Calibri"/>
                        <a:ea typeface="Calibri"/>
                        <a:cs typeface="Times New Roman"/>
                      </a:endParaRPr>
                    </a:p>
                  </a:txBody>
                  <a:tcPr marL="59267" marR="59267" marT="0" marB="0" anchor="b"/>
                </a:tc>
                <a:tc>
                  <a:txBody>
                    <a:bodyPr/>
                    <a:lstStyle/>
                    <a:p>
                      <a:pPr algn="ctr">
                        <a:lnSpc>
                          <a:spcPct val="115000"/>
                        </a:lnSpc>
                        <a:spcAft>
                          <a:spcPts val="1000"/>
                        </a:spcAft>
                      </a:pPr>
                      <a:r>
                        <a:rPr lang="es-EC" sz="1800" dirty="0">
                          <a:effectLst/>
                        </a:rPr>
                        <a:t> NUMERO DE PTOS DE DATOS</a:t>
                      </a:r>
                      <a:endParaRPr lang="es-EC" sz="1800" dirty="0">
                        <a:effectLst/>
                        <a:latin typeface="Calibri"/>
                        <a:ea typeface="Calibri"/>
                        <a:cs typeface="Times New Roman"/>
                      </a:endParaRPr>
                    </a:p>
                  </a:txBody>
                  <a:tcPr marL="59267" marR="59267" marT="0" marB="0" anchor="b"/>
                </a:tc>
              </a:tr>
              <a:tr h="320498">
                <a:tc>
                  <a:txBody>
                    <a:bodyPr/>
                    <a:lstStyle/>
                    <a:p>
                      <a:pPr algn="ctr">
                        <a:lnSpc>
                          <a:spcPct val="115000"/>
                        </a:lnSpc>
                        <a:spcAft>
                          <a:spcPts val="1000"/>
                        </a:spcAft>
                      </a:pPr>
                      <a:r>
                        <a:rPr lang="es-EC" sz="1800" dirty="0">
                          <a:effectLst/>
                        </a:rPr>
                        <a:t>1</a:t>
                      </a:r>
                      <a:endParaRPr lang="es-EC" sz="1800" dirty="0">
                        <a:effectLst/>
                        <a:latin typeface="Calibri"/>
                        <a:ea typeface="Calibri"/>
                        <a:cs typeface="Times New Roman"/>
                      </a:endParaRPr>
                    </a:p>
                  </a:txBody>
                  <a:tcPr marL="59267" marR="59267" marT="0" marB="0" anchor="b"/>
                </a:tc>
                <a:tc>
                  <a:txBody>
                    <a:bodyPr/>
                    <a:lstStyle/>
                    <a:p>
                      <a:pPr>
                        <a:lnSpc>
                          <a:spcPct val="115000"/>
                        </a:lnSpc>
                        <a:spcAft>
                          <a:spcPts val="1000"/>
                        </a:spcAft>
                      </a:pPr>
                      <a:r>
                        <a:rPr lang="es-EC" sz="1800" dirty="0">
                          <a:effectLst/>
                        </a:rPr>
                        <a:t>BLOQUE CENTRO MEDICO</a:t>
                      </a:r>
                      <a:endParaRPr lang="es-EC" sz="1800" dirty="0">
                        <a:effectLst/>
                        <a:latin typeface="Calibri"/>
                        <a:ea typeface="Calibri"/>
                        <a:cs typeface="Times New Roman"/>
                      </a:endParaRPr>
                    </a:p>
                  </a:txBody>
                  <a:tcPr marL="59267" marR="59267" marT="0" marB="0" anchor="b"/>
                </a:tc>
                <a:tc>
                  <a:txBody>
                    <a:bodyPr/>
                    <a:lstStyle/>
                    <a:p>
                      <a:pPr algn="ctr">
                        <a:lnSpc>
                          <a:spcPct val="115000"/>
                        </a:lnSpc>
                        <a:spcAft>
                          <a:spcPts val="1000"/>
                        </a:spcAft>
                      </a:pPr>
                      <a:r>
                        <a:rPr lang="es-EC" sz="1800" dirty="0">
                          <a:effectLst/>
                        </a:rPr>
                        <a:t> 10</a:t>
                      </a:r>
                      <a:endParaRPr lang="es-EC" sz="1800" dirty="0">
                        <a:effectLst/>
                        <a:latin typeface="Calibri"/>
                        <a:ea typeface="Calibri"/>
                        <a:cs typeface="Times New Roman"/>
                      </a:endParaRPr>
                    </a:p>
                  </a:txBody>
                  <a:tcPr marL="59267" marR="59267" marT="0" marB="0" anchor="b"/>
                </a:tc>
              </a:tr>
              <a:tr h="320498">
                <a:tc>
                  <a:txBody>
                    <a:bodyPr/>
                    <a:lstStyle/>
                    <a:p>
                      <a:pPr algn="ctr">
                        <a:lnSpc>
                          <a:spcPct val="115000"/>
                        </a:lnSpc>
                        <a:spcAft>
                          <a:spcPts val="1000"/>
                        </a:spcAft>
                      </a:pPr>
                      <a:r>
                        <a:rPr lang="es-EC" sz="1800" dirty="0">
                          <a:effectLst/>
                        </a:rPr>
                        <a:t>2</a:t>
                      </a:r>
                      <a:endParaRPr lang="es-EC" sz="1800" dirty="0">
                        <a:effectLst/>
                        <a:latin typeface="Calibri"/>
                        <a:ea typeface="Calibri"/>
                        <a:cs typeface="Times New Roman"/>
                      </a:endParaRPr>
                    </a:p>
                  </a:txBody>
                  <a:tcPr marL="59267" marR="59267" marT="0" marB="0" anchor="b"/>
                </a:tc>
                <a:tc>
                  <a:txBody>
                    <a:bodyPr/>
                    <a:lstStyle/>
                    <a:p>
                      <a:pPr>
                        <a:lnSpc>
                          <a:spcPct val="115000"/>
                        </a:lnSpc>
                        <a:spcAft>
                          <a:spcPts val="1000"/>
                        </a:spcAft>
                      </a:pPr>
                      <a:r>
                        <a:rPr lang="es-EC" sz="1800" dirty="0">
                          <a:effectLst/>
                        </a:rPr>
                        <a:t>BLOQUE ADMINISTRATIVO</a:t>
                      </a:r>
                      <a:endParaRPr lang="es-EC" sz="1800" dirty="0">
                        <a:effectLst/>
                        <a:latin typeface="Calibri"/>
                        <a:ea typeface="Calibri"/>
                        <a:cs typeface="Times New Roman"/>
                      </a:endParaRPr>
                    </a:p>
                  </a:txBody>
                  <a:tcPr marL="59267" marR="59267" marT="0" marB="0" anchor="b"/>
                </a:tc>
                <a:tc>
                  <a:txBody>
                    <a:bodyPr/>
                    <a:lstStyle/>
                    <a:p>
                      <a:pPr algn="ctr">
                        <a:lnSpc>
                          <a:spcPct val="115000"/>
                        </a:lnSpc>
                        <a:spcAft>
                          <a:spcPts val="1000"/>
                        </a:spcAft>
                      </a:pPr>
                      <a:r>
                        <a:rPr lang="es-EC" sz="1800" dirty="0">
                          <a:effectLst/>
                        </a:rPr>
                        <a:t>24</a:t>
                      </a:r>
                      <a:endParaRPr lang="es-EC" sz="1800" dirty="0">
                        <a:effectLst/>
                        <a:latin typeface="Calibri"/>
                        <a:ea typeface="Calibri"/>
                        <a:cs typeface="Times New Roman"/>
                      </a:endParaRPr>
                    </a:p>
                  </a:txBody>
                  <a:tcPr marL="59267" marR="59267" marT="0" marB="0" anchor="b"/>
                </a:tc>
              </a:tr>
              <a:tr h="320498">
                <a:tc>
                  <a:txBody>
                    <a:bodyPr/>
                    <a:lstStyle/>
                    <a:p>
                      <a:pPr algn="ctr">
                        <a:lnSpc>
                          <a:spcPct val="115000"/>
                        </a:lnSpc>
                        <a:spcAft>
                          <a:spcPts val="1000"/>
                        </a:spcAft>
                      </a:pPr>
                      <a:r>
                        <a:rPr lang="es-EC" sz="1800" dirty="0">
                          <a:effectLst/>
                        </a:rPr>
                        <a:t>3</a:t>
                      </a:r>
                      <a:endParaRPr lang="es-EC" sz="1800" dirty="0">
                        <a:effectLst/>
                        <a:latin typeface="Calibri"/>
                        <a:ea typeface="Calibri"/>
                        <a:cs typeface="Times New Roman"/>
                      </a:endParaRPr>
                    </a:p>
                  </a:txBody>
                  <a:tcPr marL="59267" marR="59267" marT="0" marB="0" anchor="b"/>
                </a:tc>
                <a:tc>
                  <a:txBody>
                    <a:bodyPr/>
                    <a:lstStyle/>
                    <a:p>
                      <a:pPr>
                        <a:lnSpc>
                          <a:spcPct val="115000"/>
                        </a:lnSpc>
                        <a:spcAft>
                          <a:spcPts val="1000"/>
                        </a:spcAft>
                      </a:pPr>
                      <a:r>
                        <a:rPr lang="es-EC" sz="1800" dirty="0">
                          <a:effectLst/>
                        </a:rPr>
                        <a:t>COLISEO DE USO MULTIPLE</a:t>
                      </a:r>
                      <a:endParaRPr lang="es-EC" sz="1800" dirty="0">
                        <a:effectLst/>
                        <a:latin typeface="Calibri"/>
                        <a:ea typeface="Calibri"/>
                        <a:cs typeface="Times New Roman"/>
                      </a:endParaRPr>
                    </a:p>
                  </a:txBody>
                  <a:tcPr marL="59267" marR="59267" marT="0" marB="0" anchor="b"/>
                </a:tc>
                <a:tc>
                  <a:txBody>
                    <a:bodyPr/>
                    <a:lstStyle/>
                    <a:p>
                      <a:pPr algn="ctr">
                        <a:lnSpc>
                          <a:spcPct val="115000"/>
                        </a:lnSpc>
                        <a:spcAft>
                          <a:spcPts val="1000"/>
                        </a:spcAft>
                      </a:pPr>
                      <a:r>
                        <a:rPr lang="es-EC" sz="1800" dirty="0">
                          <a:effectLst/>
                        </a:rPr>
                        <a:t>4</a:t>
                      </a:r>
                      <a:endParaRPr lang="es-EC" sz="1800" dirty="0">
                        <a:effectLst/>
                        <a:latin typeface="Calibri"/>
                        <a:ea typeface="Calibri"/>
                        <a:cs typeface="Times New Roman"/>
                      </a:endParaRPr>
                    </a:p>
                  </a:txBody>
                  <a:tcPr marL="59267" marR="59267" marT="0" marB="0" anchor="b"/>
                </a:tc>
              </a:tr>
              <a:tr h="320498">
                <a:tc>
                  <a:txBody>
                    <a:bodyPr/>
                    <a:lstStyle/>
                    <a:p>
                      <a:pPr algn="ctr">
                        <a:lnSpc>
                          <a:spcPct val="115000"/>
                        </a:lnSpc>
                        <a:spcAft>
                          <a:spcPts val="1000"/>
                        </a:spcAft>
                      </a:pPr>
                      <a:r>
                        <a:rPr lang="es-EC" sz="1800" dirty="0">
                          <a:effectLst/>
                        </a:rPr>
                        <a:t>4</a:t>
                      </a:r>
                      <a:endParaRPr lang="es-EC" sz="1800" dirty="0">
                        <a:effectLst/>
                        <a:latin typeface="Calibri"/>
                        <a:ea typeface="Calibri"/>
                        <a:cs typeface="Times New Roman"/>
                      </a:endParaRPr>
                    </a:p>
                  </a:txBody>
                  <a:tcPr marL="59267" marR="59267" marT="0" marB="0" anchor="b"/>
                </a:tc>
                <a:tc>
                  <a:txBody>
                    <a:bodyPr/>
                    <a:lstStyle/>
                    <a:p>
                      <a:pPr>
                        <a:lnSpc>
                          <a:spcPct val="115000"/>
                        </a:lnSpc>
                        <a:spcAft>
                          <a:spcPts val="1000"/>
                        </a:spcAft>
                      </a:pPr>
                      <a:r>
                        <a:rPr lang="es-EC" sz="1800" dirty="0">
                          <a:effectLst/>
                        </a:rPr>
                        <a:t>GIMNASIO DE POTENCIACION</a:t>
                      </a:r>
                      <a:endParaRPr lang="es-EC" sz="1800" dirty="0">
                        <a:effectLst/>
                        <a:latin typeface="Calibri"/>
                        <a:ea typeface="Calibri"/>
                        <a:cs typeface="Times New Roman"/>
                      </a:endParaRPr>
                    </a:p>
                  </a:txBody>
                  <a:tcPr marL="59267" marR="59267" marT="0" marB="0" anchor="b"/>
                </a:tc>
                <a:tc>
                  <a:txBody>
                    <a:bodyPr/>
                    <a:lstStyle/>
                    <a:p>
                      <a:pPr algn="ctr">
                        <a:lnSpc>
                          <a:spcPct val="115000"/>
                        </a:lnSpc>
                        <a:spcAft>
                          <a:spcPts val="1000"/>
                        </a:spcAft>
                      </a:pPr>
                      <a:r>
                        <a:rPr lang="es-EC" sz="1800" dirty="0">
                          <a:effectLst/>
                        </a:rPr>
                        <a:t>1</a:t>
                      </a:r>
                      <a:endParaRPr lang="es-EC" sz="1800" dirty="0">
                        <a:effectLst/>
                        <a:latin typeface="Calibri"/>
                        <a:ea typeface="Calibri"/>
                        <a:cs typeface="Times New Roman"/>
                      </a:endParaRPr>
                    </a:p>
                  </a:txBody>
                  <a:tcPr marL="59267" marR="59267" marT="0" marB="0" anchor="b"/>
                </a:tc>
              </a:tr>
              <a:tr h="320498">
                <a:tc>
                  <a:txBody>
                    <a:bodyPr/>
                    <a:lstStyle/>
                    <a:p>
                      <a:pPr algn="ctr">
                        <a:lnSpc>
                          <a:spcPct val="115000"/>
                        </a:lnSpc>
                        <a:spcAft>
                          <a:spcPts val="1000"/>
                        </a:spcAft>
                      </a:pPr>
                      <a:r>
                        <a:rPr lang="es-EC" sz="1800" dirty="0">
                          <a:effectLst/>
                        </a:rPr>
                        <a:t>5</a:t>
                      </a:r>
                      <a:endParaRPr lang="es-EC" sz="1800" dirty="0">
                        <a:effectLst/>
                        <a:latin typeface="Calibri"/>
                        <a:ea typeface="Calibri"/>
                        <a:cs typeface="Times New Roman"/>
                      </a:endParaRPr>
                    </a:p>
                  </a:txBody>
                  <a:tcPr marL="59267" marR="59267" marT="0" marB="0" anchor="b"/>
                </a:tc>
                <a:tc>
                  <a:txBody>
                    <a:bodyPr/>
                    <a:lstStyle/>
                    <a:p>
                      <a:pPr>
                        <a:lnSpc>
                          <a:spcPct val="115000"/>
                        </a:lnSpc>
                        <a:spcAft>
                          <a:spcPts val="1000"/>
                        </a:spcAft>
                      </a:pPr>
                      <a:r>
                        <a:rPr lang="es-EC" sz="1800" dirty="0">
                          <a:effectLst/>
                        </a:rPr>
                        <a:t>BLOQUE EDUCATIVO</a:t>
                      </a:r>
                      <a:endParaRPr lang="es-EC" sz="1800" dirty="0">
                        <a:effectLst/>
                        <a:latin typeface="Calibri"/>
                        <a:ea typeface="Calibri"/>
                        <a:cs typeface="Times New Roman"/>
                      </a:endParaRPr>
                    </a:p>
                  </a:txBody>
                  <a:tcPr marL="59267" marR="59267" marT="0" marB="0" anchor="b"/>
                </a:tc>
                <a:tc>
                  <a:txBody>
                    <a:bodyPr/>
                    <a:lstStyle/>
                    <a:p>
                      <a:pPr algn="ctr">
                        <a:lnSpc>
                          <a:spcPct val="115000"/>
                        </a:lnSpc>
                        <a:spcAft>
                          <a:spcPts val="1000"/>
                        </a:spcAft>
                      </a:pPr>
                      <a:r>
                        <a:rPr lang="es-EC" sz="1800" dirty="0">
                          <a:effectLst/>
                        </a:rPr>
                        <a:t>83</a:t>
                      </a:r>
                      <a:endParaRPr lang="es-EC" sz="1800" dirty="0">
                        <a:effectLst/>
                        <a:latin typeface="Calibri"/>
                        <a:ea typeface="Calibri"/>
                        <a:cs typeface="Times New Roman"/>
                      </a:endParaRPr>
                    </a:p>
                  </a:txBody>
                  <a:tcPr marL="59267" marR="59267" marT="0" marB="0" anchor="b"/>
                </a:tc>
              </a:tr>
              <a:tr h="320498">
                <a:tc>
                  <a:txBody>
                    <a:bodyPr/>
                    <a:lstStyle/>
                    <a:p>
                      <a:pPr algn="ctr">
                        <a:lnSpc>
                          <a:spcPct val="115000"/>
                        </a:lnSpc>
                        <a:spcAft>
                          <a:spcPts val="1000"/>
                        </a:spcAft>
                      </a:pPr>
                      <a:r>
                        <a:rPr lang="es-EC" sz="1800" dirty="0">
                          <a:effectLst/>
                        </a:rPr>
                        <a:t>6</a:t>
                      </a:r>
                      <a:endParaRPr lang="es-EC" sz="1800" dirty="0">
                        <a:effectLst/>
                        <a:latin typeface="Calibri"/>
                        <a:ea typeface="Calibri"/>
                        <a:cs typeface="Times New Roman"/>
                      </a:endParaRPr>
                    </a:p>
                  </a:txBody>
                  <a:tcPr marL="59267" marR="59267" marT="0" marB="0" anchor="b"/>
                </a:tc>
                <a:tc>
                  <a:txBody>
                    <a:bodyPr/>
                    <a:lstStyle/>
                    <a:p>
                      <a:pPr>
                        <a:lnSpc>
                          <a:spcPct val="115000"/>
                        </a:lnSpc>
                        <a:spcAft>
                          <a:spcPts val="1000"/>
                        </a:spcAft>
                      </a:pPr>
                      <a:r>
                        <a:rPr lang="es-EC" sz="1800" dirty="0">
                          <a:effectLst/>
                        </a:rPr>
                        <a:t>BLOQUE RESIDENCIA</a:t>
                      </a:r>
                      <a:endParaRPr lang="es-EC" sz="1800" dirty="0">
                        <a:effectLst/>
                        <a:latin typeface="Calibri"/>
                        <a:ea typeface="Calibri"/>
                        <a:cs typeface="Times New Roman"/>
                      </a:endParaRPr>
                    </a:p>
                  </a:txBody>
                  <a:tcPr marL="59267" marR="59267" marT="0" marB="0" anchor="b"/>
                </a:tc>
                <a:tc>
                  <a:txBody>
                    <a:bodyPr/>
                    <a:lstStyle/>
                    <a:p>
                      <a:pPr algn="ctr">
                        <a:lnSpc>
                          <a:spcPct val="115000"/>
                        </a:lnSpc>
                        <a:spcAft>
                          <a:spcPts val="1000"/>
                        </a:spcAft>
                      </a:pPr>
                      <a:r>
                        <a:rPr lang="es-EC" sz="1800" dirty="0">
                          <a:effectLst/>
                        </a:rPr>
                        <a:t>4</a:t>
                      </a:r>
                      <a:endParaRPr lang="es-EC" sz="1800" dirty="0">
                        <a:effectLst/>
                        <a:latin typeface="Calibri"/>
                        <a:ea typeface="Calibri"/>
                        <a:cs typeface="Times New Roman"/>
                      </a:endParaRPr>
                    </a:p>
                  </a:txBody>
                  <a:tcPr marL="59267" marR="59267" marT="0" marB="0" anchor="b"/>
                </a:tc>
              </a:tr>
              <a:tr h="660937">
                <a:tc>
                  <a:txBody>
                    <a:bodyPr/>
                    <a:lstStyle/>
                    <a:p>
                      <a:pPr algn="ctr">
                        <a:lnSpc>
                          <a:spcPct val="115000"/>
                        </a:lnSpc>
                        <a:spcAft>
                          <a:spcPts val="1000"/>
                        </a:spcAft>
                      </a:pPr>
                      <a:r>
                        <a:rPr lang="es-EC" sz="1800" dirty="0">
                          <a:effectLst/>
                        </a:rPr>
                        <a:t>7</a:t>
                      </a:r>
                      <a:endParaRPr lang="es-EC" sz="1800" dirty="0">
                        <a:effectLst/>
                        <a:latin typeface="Calibri"/>
                        <a:ea typeface="Calibri"/>
                        <a:cs typeface="Times New Roman"/>
                      </a:endParaRPr>
                    </a:p>
                  </a:txBody>
                  <a:tcPr marL="59267" marR="59267" marT="0" marB="0" anchor="b"/>
                </a:tc>
                <a:tc>
                  <a:txBody>
                    <a:bodyPr/>
                    <a:lstStyle/>
                    <a:p>
                      <a:pPr>
                        <a:lnSpc>
                          <a:spcPct val="115000"/>
                        </a:lnSpc>
                        <a:spcAft>
                          <a:spcPts val="1000"/>
                        </a:spcAft>
                      </a:pPr>
                      <a:r>
                        <a:rPr lang="es-EC" sz="1800" dirty="0">
                          <a:effectLst/>
                        </a:rPr>
                        <a:t>SERVICIOS COMPLEMENTARIOS DE RESIDENCIA</a:t>
                      </a:r>
                      <a:endParaRPr lang="es-EC" sz="1800" dirty="0">
                        <a:effectLst/>
                        <a:latin typeface="Calibri"/>
                        <a:ea typeface="Calibri"/>
                        <a:cs typeface="Times New Roman"/>
                      </a:endParaRPr>
                    </a:p>
                  </a:txBody>
                  <a:tcPr marL="59267" marR="59267" marT="0" marB="0" anchor="b"/>
                </a:tc>
                <a:tc>
                  <a:txBody>
                    <a:bodyPr/>
                    <a:lstStyle/>
                    <a:p>
                      <a:pPr algn="ctr">
                        <a:lnSpc>
                          <a:spcPct val="115000"/>
                        </a:lnSpc>
                        <a:spcAft>
                          <a:spcPts val="1000"/>
                        </a:spcAft>
                      </a:pPr>
                      <a:r>
                        <a:rPr lang="es-EC" sz="1800" dirty="0">
                          <a:effectLst/>
                        </a:rPr>
                        <a:t>6</a:t>
                      </a:r>
                      <a:endParaRPr lang="es-EC" sz="1800" dirty="0">
                        <a:effectLst/>
                        <a:latin typeface="Calibri"/>
                        <a:ea typeface="Calibri"/>
                        <a:cs typeface="Times New Roman"/>
                      </a:endParaRPr>
                    </a:p>
                  </a:txBody>
                  <a:tcPr marL="59267" marR="59267" marT="0" marB="0" anchor="b"/>
                </a:tc>
              </a:tr>
              <a:tr h="320498">
                <a:tc>
                  <a:txBody>
                    <a:bodyPr/>
                    <a:lstStyle/>
                    <a:p>
                      <a:pPr algn="ctr">
                        <a:lnSpc>
                          <a:spcPct val="115000"/>
                        </a:lnSpc>
                        <a:spcAft>
                          <a:spcPts val="1000"/>
                        </a:spcAft>
                      </a:pPr>
                      <a:r>
                        <a:rPr lang="es-EC" sz="1800" dirty="0">
                          <a:effectLst/>
                        </a:rPr>
                        <a:t>8</a:t>
                      </a:r>
                      <a:endParaRPr lang="es-EC" sz="1800" dirty="0">
                        <a:effectLst/>
                        <a:latin typeface="Calibri"/>
                        <a:ea typeface="Calibri"/>
                        <a:cs typeface="Times New Roman"/>
                      </a:endParaRPr>
                    </a:p>
                  </a:txBody>
                  <a:tcPr marL="59267" marR="59267" marT="0" marB="0" anchor="b"/>
                </a:tc>
                <a:tc>
                  <a:txBody>
                    <a:bodyPr/>
                    <a:lstStyle/>
                    <a:p>
                      <a:pPr>
                        <a:lnSpc>
                          <a:spcPct val="115000"/>
                        </a:lnSpc>
                        <a:spcAft>
                          <a:spcPts val="1000"/>
                        </a:spcAft>
                      </a:pPr>
                      <a:r>
                        <a:rPr lang="es-EC" sz="1800" dirty="0">
                          <a:effectLst/>
                        </a:rPr>
                        <a:t>RESTAURANTE</a:t>
                      </a:r>
                      <a:endParaRPr lang="es-EC" sz="1800" dirty="0">
                        <a:effectLst/>
                        <a:latin typeface="Calibri"/>
                        <a:ea typeface="Calibri"/>
                        <a:cs typeface="Times New Roman"/>
                      </a:endParaRPr>
                    </a:p>
                  </a:txBody>
                  <a:tcPr marL="59267" marR="59267" marT="0" marB="0" anchor="b"/>
                </a:tc>
                <a:tc>
                  <a:txBody>
                    <a:bodyPr/>
                    <a:lstStyle/>
                    <a:p>
                      <a:pPr algn="ctr">
                        <a:lnSpc>
                          <a:spcPct val="115000"/>
                        </a:lnSpc>
                        <a:spcAft>
                          <a:spcPts val="1000"/>
                        </a:spcAft>
                      </a:pPr>
                      <a:r>
                        <a:rPr lang="es-EC" sz="1800" dirty="0">
                          <a:effectLst/>
                        </a:rPr>
                        <a:t>2</a:t>
                      </a:r>
                      <a:endParaRPr lang="es-EC" sz="1800" dirty="0">
                        <a:effectLst/>
                        <a:latin typeface="Calibri"/>
                        <a:ea typeface="Calibri"/>
                        <a:cs typeface="Times New Roman"/>
                      </a:endParaRPr>
                    </a:p>
                  </a:txBody>
                  <a:tcPr marL="59267" marR="59267" marT="0" marB="0" anchor="b"/>
                </a:tc>
              </a:tr>
              <a:tr h="320498">
                <a:tc>
                  <a:txBody>
                    <a:bodyPr/>
                    <a:lstStyle/>
                    <a:p>
                      <a:pPr algn="ctr">
                        <a:lnSpc>
                          <a:spcPct val="115000"/>
                        </a:lnSpc>
                        <a:spcAft>
                          <a:spcPts val="1000"/>
                        </a:spcAft>
                      </a:pPr>
                      <a:r>
                        <a:rPr lang="es-EC" sz="1800" dirty="0">
                          <a:effectLst/>
                        </a:rPr>
                        <a:t>9</a:t>
                      </a:r>
                      <a:endParaRPr lang="es-EC" sz="1800" dirty="0">
                        <a:effectLst/>
                        <a:latin typeface="Calibri"/>
                        <a:ea typeface="Calibri"/>
                        <a:cs typeface="Times New Roman"/>
                      </a:endParaRPr>
                    </a:p>
                  </a:txBody>
                  <a:tcPr marL="59267" marR="59267" marT="0" marB="0" anchor="b"/>
                </a:tc>
                <a:tc>
                  <a:txBody>
                    <a:bodyPr/>
                    <a:lstStyle/>
                    <a:p>
                      <a:pPr>
                        <a:lnSpc>
                          <a:spcPct val="115000"/>
                        </a:lnSpc>
                        <a:spcAft>
                          <a:spcPts val="1000"/>
                        </a:spcAft>
                      </a:pPr>
                      <a:r>
                        <a:rPr lang="es-EC" sz="1800" dirty="0">
                          <a:effectLst/>
                        </a:rPr>
                        <a:t>BLOQUE RECREACIONAL</a:t>
                      </a:r>
                      <a:endParaRPr lang="es-EC" sz="1800" dirty="0">
                        <a:effectLst/>
                        <a:latin typeface="Calibri"/>
                        <a:ea typeface="Calibri"/>
                        <a:cs typeface="Times New Roman"/>
                      </a:endParaRPr>
                    </a:p>
                  </a:txBody>
                  <a:tcPr marL="59267" marR="59267" marT="0" marB="0" anchor="b"/>
                </a:tc>
                <a:tc>
                  <a:txBody>
                    <a:bodyPr/>
                    <a:lstStyle/>
                    <a:p>
                      <a:pPr algn="ctr">
                        <a:lnSpc>
                          <a:spcPct val="115000"/>
                        </a:lnSpc>
                        <a:spcAft>
                          <a:spcPts val="1000"/>
                        </a:spcAft>
                      </a:pPr>
                      <a:r>
                        <a:rPr lang="es-EC" sz="1800" dirty="0">
                          <a:effectLst/>
                        </a:rPr>
                        <a:t>4</a:t>
                      </a:r>
                      <a:endParaRPr lang="es-EC" sz="1800" dirty="0">
                        <a:effectLst/>
                        <a:latin typeface="Calibri"/>
                        <a:ea typeface="Calibri"/>
                        <a:cs typeface="Times New Roman"/>
                      </a:endParaRPr>
                    </a:p>
                  </a:txBody>
                  <a:tcPr marL="59267" marR="59267" marT="0" marB="0" anchor="b"/>
                </a:tc>
              </a:tr>
              <a:tr h="320498">
                <a:tc>
                  <a:txBody>
                    <a:bodyPr/>
                    <a:lstStyle/>
                    <a:p>
                      <a:pPr algn="r">
                        <a:lnSpc>
                          <a:spcPct val="115000"/>
                        </a:lnSpc>
                        <a:spcAft>
                          <a:spcPts val="1000"/>
                        </a:spcAft>
                      </a:pPr>
                      <a:r>
                        <a:rPr lang="es-EC" sz="1800" dirty="0">
                          <a:effectLst/>
                        </a:rPr>
                        <a:t> </a:t>
                      </a:r>
                      <a:endParaRPr lang="es-EC" sz="1800" dirty="0">
                        <a:effectLst/>
                        <a:latin typeface="Calibri"/>
                        <a:ea typeface="Calibri"/>
                        <a:cs typeface="Times New Roman"/>
                      </a:endParaRPr>
                    </a:p>
                  </a:txBody>
                  <a:tcPr marL="59267" marR="59267" marT="0" marB="0" anchor="b"/>
                </a:tc>
                <a:tc>
                  <a:txBody>
                    <a:bodyPr/>
                    <a:lstStyle/>
                    <a:p>
                      <a:pPr>
                        <a:lnSpc>
                          <a:spcPct val="115000"/>
                        </a:lnSpc>
                        <a:spcAft>
                          <a:spcPts val="1000"/>
                        </a:spcAft>
                      </a:pPr>
                      <a:r>
                        <a:rPr lang="es-EC" sz="1800" dirty="0">
                          <a:effectLst/>
                        </a:rPr>
                        <a:t>TOTAL</a:t>
                      </a:r>
                      <a:endParaRPr lang="es-EC" sz="1800" dirty="0">
                        <a:effectLst/>
                        <a:latin typeface="Calibri"/>
                        <a:ea typeface="Calibri"/>
                        <a:cs typeface="Times New Roman"/>
                      </a:endParaRPr>
                    </a:p>
                  </a:txBody>
                  <a:tcPr marL="59267" marR="59267" marT="0" marB="0" anchor="b"/>
                </a:tc>
                <a:tc>
                  <a:txBody>
                    <a:bodyPr/>
                    <a:lstStyle/>
                    <a:p>
                      <a:pPr algn="ctr">
                        <a:lnSpc>
                          <a:spcPct val="115000"/>
                        </a:lnSpc>
                        <a:spcAft>
                          <a:spcPts val="1000"/>
                        </a:spcAft>
                      </a:pPr>
                      <a:r>
                        <a:rPr lang="es-EC" sz="1800" dirty="0">
                          <a:effectLst/>
                        </a:rPr>
                        <a:t>128</a:t>
                      </a:r>
                      <a:endParaRPr lang="es-EC" sz="1800" dirty="0">
                        <a:effectLst/>
                        <a:latin typeface="Calibri"/>
                        <a:ea typeface="Calibri"/>
                        <a:cs typeface="Times New Roman"/>
                      </a:endParaRPr>
                    </a:p>
                  </a:txBody>
                  <a:tcPr marL="59267" marR="59267" marT="0" marB="0" anchor="b"/>
                </a:tc>
              </a:tr>
            </a:tbl>
          </a:graphicData>
        </a:graphic>
      </p:graphicFrame>
      <p:sp>
        <p:nvSpPr>
          <p:cNvPr id="5" name="1 Título"/>
          <p:cNvSpPr txBox="1">
            <a:spLocks/>
          </p:cNvSpPr>
          <p:nvPr/>
        </p:nvSpPr>
        <p:spPr>
          <a:xfrm>
            <a:off x="812800" y="821113"/>
            <a:ext cx="10972800"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dirty="0" smtClean="0"/>
              <a:t>DISTRIBUCION DE LOS PUNTOS EN LA RED</a:t>
            </a:r>
            <a:endParaRPr lang="es-EC" sz="2800" dirty="0"/>
          </a:p>
        </p:txBody>
      </p:sp>
    </p:spTree>
    <p:extLst>
      <p:ext uri="{BB962C8B-B14F-4D97-AF65-F5344CB8AC3E}">
        <p14:creationId xmlns:p14="http://schemas.microsoft.com/office/powerpoint/2010/main" val="1286718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38963"/>
            <a:ext cx="9905998" cy="1478570"/>
          </a:xfrm>
        </p:spPr>
        <p:txBody>
          <a:bodyPr>
            <a:normAutofit/>
          </a:bodyPr>
          <a:lstStyle/>
          <a:p>
            <a:r>
              <a:rPr lang="es-EC" sz="2800" b="1" dirty="0" smtClean="0"/>
              <a:t>ANÁLISIS SITUACIÓN ACTUAL</a:t>
            </a:r>
            <a:endParaRPr lang="es-EC" sz="2800" b="1" dirty="0"/>
          </a:p>
        </p:txBody>
      </p:sp>
      <p:sp>
        <p:nvSpPr>
          <p:cNvPr id="3" name="2 Marcador de contenido"/>
          <p:cNvSpPr>
            <a:spLocks noGrp="1"/>
          </p:cNvSpPr>
          <p:nvPr>
            <p:ph idx="1"/>
          </p:nvPr>
        </p:nvSpPr>
        <p:spPr>
          <a:xfrm>
            <a:off x="1007435" y="2204864"/>
            <a:ext cx="10780779" cy="3168352"/>
          </a:xfrm>
        </p:spPr>
        <p:txBody>
          <a:bodyPr>
            <a:normAutofit fontScale="92500"/>
          </a:bodyPr>
          <a:lstStyle/>
          <a:p>
            <a:pPr lvl="0" algn="just"/>
            <a:r>
              <a:rPr lang="es-EC" sz="2400" dirty="0" smtClean="0"/>
              <a:t>Red de datos tendida junto a la red eléctrica.</a:t>
            </a:r>
          </a:p>
          <a:p>
            <a:pPr lvl="0" algn="just"/>
            <a:r>
              <a:rPr lang="es-EC" sz="2400" dirty="0" smtClean="0"/>
              <a:t>Las </a:t>
            </a:r>
            <a:r>
              <a:rPr lang="es-EC" sz="2400" dirty="0"/>
              <a:t>canalizaciones </a:t>
            </a:r>
            <a:r>
              <a:rPr lang="es-EC" sz="2400" dirty="0" smtClean="0"/>
              <a:t>con </a:t>
            </a:r>
            <a:r>
              <a:rPr lang="es-EC" sz="2400" dirty="0"/>
              <a:t>tubo conduit </a:t>
            </a:r>
            <a:r>
              <a:rPr lang="es-EC" sz="2400" dirty="0" smtClean="0"/>
              <a:t>hacia </a:t>
            </a:r>
            <a:r>
              <a:rPr lang="es-EC" sz="2400" dirty="0"/>
              <a:t>las salidas de usuario se encuentran </a:t>
            </a:r>
            <a:r>
              <a:rPr lang="es-EC" sz="2400" dirty="0" smtClean="0"/>
              <a:t>saturadas. </a:t>
            </a:r>
            <a:endParaRPr lang="es-EC" sz="2400" dirty="0"/>
          </a:p>
          <a:p>
            <a:pPr lvl="0" algn="just"/>
            <a:r>
              <a:rPr lang="es-EC" sz="2400" dirty="0" smtClean="0"/>
              <a:t>Daños físicos en algunos puntos de red. </a:t>
            </a:r>
            <a:endParaRPr lang="es-EC" sz="2400" dirty="0"/>
          </a:p>
          <a:p>
            <a:pPr lvl="0" algn="just"/>
            <a:r>
              <a:rPr lang="es-EC" sz="2400" dirty="0" smtClean="0"/>
              <a:t>Falta completa de etiquetado de los puntos. </a:t>
            </a:r>
            <a:endParaRPr lang="es-EC" sz="2400" dirty="0"/>
          </a:p>
          <a:p>
            <a:pPr algn="just"/>
            <a:r>
              <a:rPr lang="es-EC" sz="2400" dirty="0" smtClean="0"/>
              <a:t>Se encuentran salidas de puntos de voz usadas como datos por la necesidad de incremento de puntos. </a:t>
            </a:r>
            <a:endParaRPr lang="es-EC" sz="2400" dirty="0"/>
          </a:p>
        </p:txBody>
      </p:sp>
      <p:sp>
        <p:nvSpPr>
          <p:cNvPr id="4" name="1 Título"/>
          <p:cNvSpPr txBox="1">
            <a:spLocks/>
          </p:cNvSpPr>
          <p:nvPr/>
        </p:nvSpPr>
        <p:spPr>
          <a:xfrm>
            <a:off x="623392" y="1421904"/>
            <a:ext cx="1097280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t>Cableado horizonta</a:t>
            </a:r>
            <a:r>
              <a:rPr lang="es-EC" sz="2800" b="1" dirty="0"/>
              <a:t>l</a:t>
            </a:r>
          </a:p>
        </p:txBody>
      </p:sp>
    </p:spTree>
    <p:extLst>
      <p:ext uri="{BB962C8B-B14F-4D97-AF65-F5344CB8AC3E}">
        <p14:creationId xmlns:p14="http://schemas.microsoft.com/office/powerpoint/2010/main" val="3209974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TC104033919[[fn=Circuito]]</Template>
  <TotalTime>3341</TotalTime>
  <Words>3311</Words>
  <Application>Microsoft Office PowerPoint</Application>
  <PresentationFormat>Personalizado</PresentationFormat>
  <Paragraphs>468</Paragraphs>
  <Slides>27</Slides>
  <Notes>10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Circuito</vt:lpstr>
      <vt:lpstr>UNIVERSIDAD DE LAS FUERZAS ARMADAS - ESPE</vt:lpstr>
      <vt:lpstr>OBJETIVO GENERAL</vt:lpstr>
      <vt:lpstr>JUSTIFICACION</vt:lpstr>
      <vt:lpstr>ESTADO ACTUAL DEL COMPLEJO</vt:lpstr>
      <vt:lpstr>TOPOLOGIA FISICA DE LA RED ACTUAL</vt:lpstr>
      <vt:lpstr>ASPECTOS TEÓRICOS UTILIZADOS</vt:lpstr>
      <vt:lpstr>VISTA GENERAL DEL COMPLEJO DEPORTIVO.</vt:lpstr>
      <vt:lpstr>ANALISIS DE LA SITUACION ACTUAL</vt:lpstr>
      <vt:lpstr>ANÁLISIS SITUACIÓN ACTUAL</vt:lpstr>
      <vt:lpstr>ANÁLISIS SITUACIÓN ACTUAL</vt:lpstr>
      <vt:lpstr>ANÁLISIS SITUACIÓN ACTUAL</vt:lpstr>
      <vt:lpstr>PARÁMETROS DE RENDIMIENTO DE LA RED ACTUAL </vt:lpstr>
      <vt:lpstr>PARÁMETROS DE RENDIMIENTO DE LA RED ACTUAL </vt:lpstr>
      <vt:lpstr>DISEÑO DE LA TOPOLOGIA FISICA Y LOGICA</vt:lpstr>
      <vt:lpstr>REINGENIERÍA DE LA RED DE DATOS DEL CENTRO DE ENTRENAMIENTO PARA EL ALTO RENDIMIENTO DE CARPUELA.  </vt:lpstr>
      <vt:lpstr>REINGENIERÍA DE LA RED DE DATOS DEL CENTRO DE ENTRENAMIENTO PARA EL ALTO RENDIMIENTO DE CARPUELA.  </vt:lpstr>
      <vt:lpstr>REINGENIERÍA DE LA RED DE DATOS DEL CENTRO DE ENTRENAMIENTO PARA EL ALTO RENDIMIENTO DE CARPUELA.  </vt:lpstr>
      <vt:lpstr>REINGENIERÍA DE LA RED DE DATOS DEL CENTRO DE ENTRENAMIENTO PARA EL ALTO RENDIMIENTO DE CARPUELA.  </vt:lpstr>
      <vt:lpstr>REINGENIERÍA DE LA RED DE DATOS DEL CENTRO DE ENTRENAMIENTO PARA EL ALTO RENDIMIENTO DE CARPUELA.  </vt:lpstr>
      <vt:lpstr>REINGENIERÍA DE LA RED DE DATOS DEL CENTRO DE ENTRENAMIENTO PARA EL ALTO RENDIMIENTO DE CARPUELA.  </vt:lpstr>
      <vt:lpstr>SIMULACIONES</vt:lpstr>
      <vt:lpstr>SIMULACIONES</vt:lpstr>
      <vt:lpstr>OBJETIVOS FUNCIONALES </vt:lpstr>
      <vt:lpstr>OBJETIVOS FUNCIONALES </vt:lpstr>
      <vt:lpstr>CONCLUSIONES</vt:lpstr>
      <vt:lpstr>RECOMENDACIONES</vt:lpstr>
      <vt:lpstr>RECOMENDACIONES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GABO</dc:creator>
  <cp:lastModifiedBy>Invitado</cp:lastModifiedBy>
  <cp:revision>101</cp:revision>
  <dcterms:created xsi:type="dcterms:W3CDTF">2013-09-16T00:56:19Z</dcterms:created>
  <dcterms:modified xsi:type="dcterms:W3CDTF">2014-12-14T23:52:58Z</dcterms:modified>
</cp:coreProperties>
</file>